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2.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3" r:id="rId1"/>
    <p:sldMasterId id="2147484135" r:id="rId2"/>
    <p:sldMasterId id="2147484661" r:id="rId3"/>
  </p:sldMasterIdLst>
  <p:notesMasterIdLst>
    <p:notesMasterId r:id="rId38"/>
  </p:notesMasterIdLst>
  <p:handoutMasterIdLst>
    <p:handoutMasterId r:id="rId39"/>
  </p:handoutMasterIdLst>
  <p:sldIdLst>
    <p:sldId id="593" r:id="rId4"/>
    <p:sldId id="1141" r:id="rId5"/>
    <p:sldId id="1144" r:id="rId6"/>
    <p:sldId id="1177" r:id="rId7"/>
    <p:sldId id="1163" r:id="rId8"/>
    <p:sldId id="1169" r:id="rId9"/>
    <p:sldId id="1168" r:id="rId10"/>
    <p:sldId id="1181" r:id="rId11"/>
    <p:sldId id="1182" r:id="rId12"/>
    <p:sldId id="1183" r:id="rId13"/>
    <p:sldId id="1185" r:id="rId14"/>
    <p:sldId id="1184" r:id="rId15"/>
    <p:sldId id="1186" r:id="rId16"/>
    <p:sldId id="1167" r:id="rId17"/>
    <p:sldId id="1173" r:id="rId18"/>
    <p:sldId id="1158" r:id="rId19"/>
    <p:sldId id="1165" r:id="rId20"/>
    <p:sldId id="1159" r:id="rId21"/>
    <p:sldId id="1170" r:id="rId22"/>
    <p:sldId id="1171" r:id="rId23"/>
    <p:sldId id="1172" r:id="rId24"/>
    <p:sldId id="1160" r:id="rId25"/>
    <p:sldId id="1187" r:id="rId26"/>
    <p:sldId id="1161" r:id="rId27"/>
    <p:sldId id="1180" r:id="rId28"/>
    <p:sldId id="1164" r:id="rId29"/>
    <p:sldId id="1188" r:id="rId30"/>
    <p:sldId id="1189" r:id="rId31"/>
    <p:sldId id="1190" r:id="rId32"/>
    <p:sldId id="1178" r:id="rId33"/>
    <p:sldId id="1179" r:id="rId34"/>
    <p:sldId id="354" r:id="rId35"/>
    <p:sldId id="1154" r:id="rId36"/>
    <p:sldId id="1155" r:id="rId37"/>
  </p:sldIdLst>
  <p:sldSz cx="12188825"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4B07087-F799-47D1-A6A9-48CEE5042AF1}">
          <p14:sldIdLst>
            <p14:sldId id="593"/>
            <p14:sldId id="1141"/>
            <p14:sldId id="1144"/>
            <p14:sldId id="1177"/>
            <p14:sldId id="1163"/>
            <p14:sldId id="1169"/>
            <p14:sldId id="1168"/>
            <p14:sldId id="1181"/>
            <p14:sldId id="1182"/>
            <p14:sldId id="1183"/>
            <p14:sldId id="1185"/>
            <p14:sldId id="1184"/>
            <p14:sldId id="1186"/>
            <p14:sldId id="1167"/>
            <p14:sldId id="1173"/>
            <p14:sldId id="1158"/>
            <p14:sldId id="1165"/>
            <p14:sldId id="1159"/>
            <p14:sldId id="1170"/>
            <p14:sldId id="1171"/>
            <p14:sldId id="1172"/>
            <p14:sldId id="1160"/>
            <p14:sldId id="1187"/>
            <p14:sldId id="1161"/>
            <p14:sldId id="1180"/>
            <p14:sldId id="1164"/>
            <p14:sldId id="1188"/>
            <p14:sldId id="1189"/>
            <p14:sldId id="1190"/>
            <p14:sldId id="1178"/>
            <p14:sldId id="1179"/>
            <p14:sldId id="354"/>
            <p14:sldId id="1154"/>
            <p14:sldId id="1155"/>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hard Mcnees" initials="R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D3E0"/>
    <a:srgbClr val="E4F5FC"/>
    <a:srgbClr val="108EC6"/>
    <a:srgbClr val="0E7AAB"/>
    <a:srgbClr val="0D77A7"/>
    <a:srgbClr val="0F87BD"/>
    <a:srgbClr val="FF4F4F"/>
    <a:srgbClr val="51BDED"/>
    <a:srgbClr val="60C2EE"/>
    <a:srgbClr val="009F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21" autoAdjust="0"/>
    <p:restoredTop sz="96238" autoAdjust="0"/>
  </p:normalViewPr>
  <p:slideViewPr>
    <p:cSldViewPr snapToGrid="0">
      <p:cViewPr varScale="1">
        <p:scale>
          <a:sx n="91" d="100"/>
          <a:sy n="91" d="100"/>
        </p:scale>
        <p:origin x="84" y="444"/>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5" d="100"/>
          <a:sy n="85" d="100"/>
        </p:scale>
        <p:origin x="-383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pPr/>
              <a:t>1/29/2018</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p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p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618333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a:t>Agenda Slide.  Layout topics in a Grid</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72D9AE-7182-4680-8F79-479C4181FF08}"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70149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692150"/>
            <a:ext cx="6143625" cy="3457575"/>
          </a:xfrm>
        </p:spPr>
      </p:sp>
      <p:sp>
        <p:nvSpPr>
          <p:cNvPr id="3" name="Notes Placeholder 2"/>
          <p:cNvSpPr>
            <a:spLocks noGrp="1"/>
          </p:cNvSpPr>
          <p:nvPr>
            <p:ph type="body" idx="1"/>
          </p:nvPr>
        </p:nvSpPr>
        <p:spPr/>
        <p:txBody>
          <a:bodyPr>
            <a:normAutofit/>
          </a:bodyPr>
          <a:lstStyle/>
          <a:p>
            <a:r>
              <a:rPr lang="en-US" dirty="0" smtClean="0"/>
              <a:t>Develop –</a:t>
            </a:r>
          </a:p>
          <a:p>
            <a:r>
              <a:rPr lang="en-US" dirty="0" smtClean="0"/>
              <a:t>	MAF</a:t>
            </a:r>
          </a:p>
          <a:p>
            <a:r>
              <a:rPr lang="en-US" dirty="0" smtClean="0"/>
              <a:t>	Portal , Content Management, Web Experience</a:t>
            </a:r>
          </a:p>
          <a:p>
            <a:r>
              <a:rPr lang="en-US" dirty="0" smtClean="0"/>
              <a:t>	</a:t>
            </a:r>
          </a:p>
          <a:p>
            <a:r>
              <a:rPr lang="en-US" dirty="0" smtClean="0"/>
              <a:t>Connect </a:t>
            </a:r>
            <a:r>
              <a:rPr lang="en-US" baseline="0" dirty="0" smtClean="0"/>
              <a:t>–</a:t>
            </a:r>
          </a:p>
          <a:p>
            <a:r>
              <a:rPr lang="en-US" baseline="0" dirty="0" smtClean="0"/>
              <a:t>	Integration platform and adapters</a:t>
            </a:r>
          </a:p>
          <a:p>
            <a:r>
              <a:rPr lang="en-US" dirty="0" smtClean="0"/>
              <a:t>Secure – </a:t>
            </a:r>
          </a:p>
          <a:p>
            <a:r>
              <a:rPr lang="en-US" dirty="0" smtClean="0"/>
              <a:t>	Identity and access mgmt,</a:t>
            </a:r>
            <a:r>
              <a:rPr lang="en-US" baseline="0" dirty="0" smtClean="0"/>
              <a:t> Secure container</a:t>
            </a:r>
          </a:p>
          <a:p>
            <a:r>
              <a:rPr lang="en-US" baseline="0" dirty="0" smtClean="0"/>
              <a:t>	Mobile App Store</a:t>
            </a:r>
          </a:p>
          <a:p>
            <a:r>
              <a:rPr lang="en-US" baseline="0" dirty="0" smtClean="0"/>
              <a:t>	App Gateway</a:t>
            </a:r>
          </a:p>
          <a:p>
            <a:endParaRPr lang="en-US" baseline="0" dirty="0" smtClean="0"/>
          </a:p>
          <a:p>
            <a:r>
              <a:rPr lang="en-US" dirty="0" smtClean="0"/>
              <a:t>Manage</a:t>
            </a:r>
            <a:r>
              <a:rPr lang="en-US" baseline="0" dirty="0" smtClean="0"/>
              <a:t> – </a:t>
            </a:r>
          </a:p>
          <a:p>
            <a:r>
              <a:rPr lang="en-US" baseline="0" dirty="0" smtClean="0"/>
              <a:t>	Enterprise Management</a:t>
            </a:r>
          </a:p>
          <a:p>
            <a:r>
              <a:rPr lang="en-US" baseline="0" dirty="0" smtClean="0"/>
              <a:t>	API Gateway/API Management</a:t>
            </a:r>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826143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692150"/>
            <a:ext cx="6143625" cy="3457575"/>
          </a:xfrm>
        </p:spPr>
      </p:sp>
      <p:sp>
        <p:nvSpPr>
          <p:cNvPr id="3" name="Notes Placeholder 2"/>
          <p:cNvSpPr>
            <a:spLocks noGrp="1"/>
          </p:cNvSpPr>
          <p:nvPr>
            <p:ph type="body" idx="1"/>
          </p:nvPr>
        </p:nvSpPr>
        <p:spPr/>
        <p:txBody>
          <a:bodyPr>
            <a:normAutofit/>
          </a:bodyPr>
          <a:lstStyle/>
          <a:p>
            <a:r>
              <a:rPr lang="en-US" dirty="0" smtClean="0"/>
              <a:t>Develop –</a:t>
            </a:r>
          </a:p>
          <a:p>
            <a:r>
              <a:rPr lang="en-US" dirty="0" smtClean="0"/>
              <a:t>	MAF</a:t>
            </a:r>
          </a:p>
          <a:p>
            <a:r>
              <a:rPr lang="en-US" dirty="0" smtClean="0"/>
              <a:t>	Portal , Content Management, Web Experience</a:t>
            </a:r>
          </a:p>
          <a:p>
            <a:r>
              <a:rPr lang="en-US" dirty="0" smtClean="0"/>
              <a:t>	</a:t>
            </a:r>
          </a:p>
          <a:p>
            <a:r>
              <a:rPr lang="en-US" dirty="0" smtClean="0"/>
              <a:t>Connect </a:t>
            </a:r>
            <a:r>
              <a:rPr lang="en-US" baseline="0" dirty="0" smtClean="0"/>
              <a:t>–</a:t>
            </a:r>
          </a:p>
          <a:p>
            <a:r>
              <a:rPr lang="en-US" baseline="0" dirty="0" smtClean="0"/>
              <a:t>	Integration platform and adapters</a:t>
            </a:r>
          </a:p>
          <a:p>
            <a:r>
              <a:rPr lang="en-US" dirty="0" smtClean="0"/>
              <a:t>Secure – </a:t>
            </a:r>
          </a:p>
          <a:p>
            <a:r>
              <a:rPr lang="en-US" dirty="0" smtClean="0"/>
              <a:t>	Identity and access mgmt,</a:t>
            </a:r>
            <a:r>
              <a:rPr lang="en-US" baseline="0" dirty="0" smtClean="0"/>
              <a:t> Secure container</a:t>
            </a:r>
          </a:p>
          <a:p>
            <a:r>
              <a:rPr lang="en-US" baseline="0" dirty="0" smtClean="0"/>
              <a:t>	Mobile App Store</a:t>
            </a:r>
          </a:p>
          <a:p>
            <a:r>
              <a:rPr lang="en-US" baseline="0" dirty="0" smtClean="0"/>
              <a:t>	App Gateway</a:t>
            </a:r>
          </a:p>
          <a:p>
            <a:endParaRPr lang="en-US" baseline="0" dirty="0" smtClean="0"/>
          </a:p>
          <a:p>
            <a:r>
              <a:rPr lang="en-US" dirty="0" smtClean="0"/>
              <a:t>Manage</a:t>
            </a:r>
            <a:r>
              <a:rPr lang="en-US" baseline="0" dirty="0" smtClean="0"/>
              <a:t> – </a:t>
            </a:r>
          </a:p>
          <a:p>
            <a:r>
              <a:rPr lang="en-US" baseline="0" dirty="0" smtClean="0"/>
              <a:t>	Enterprise Management</a:t>
            </a:r>
          </a:p>
          <a:p>
            <a:r>
              <a:rPr lang="en-US" baseline="0" dirty="0" smtClean="0"/>
              <a:t>	API Gateway/API Management</a:t>
            </a:r>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726728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32</a:t>
            </a:fld>
            <a:endParaRPr lang="en-US" dirty="0"/>
          </a:p>
        </p:txBody>
      </p:sp>
    </p:spTree>
    <p:extLst>
      <p:ext uri="{BB962C8B-B14F-4D97-AF65-F5344CB8AC3E}">
        <p14:creationId xmlns:p14="http://schemas.microsoft.com/office/powerpoint/2010/main" val="1242756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a:spcBef>
                <a:spcPts val="300"/>
              </a:spcBef>
              <a:spcAft>
                <a:spcPts val="300"/>
              </a:spcAft>
            </a:pPr>
            <a:r>
              <a:rPr lang="en-US" sz="1600" dirty="0"/>
              <a:t>Capture inventory in an Excel spreadsheet.</a:t>
            </a:r>
          </a:p>
          <a:p>
            <a:pPr>
              <a:spcBef>
                <a:spcPts val="300"/>
              </a:spcBef>
              <a:spcAft>
                <a:spcPts val="300"/>
              </a:spcAft>
            </a:pPr>
            <a:r>
              <a:rPr lang="en-US" sz="1600" dirty="0"/>
              <a:t>Include Application attributes that are relevant and will aid in portfolio analysis, example;</a:t>
            </a:r>
          </a:p>
          <a:p>
            <a:pPr lvl="1">
              <a:spcBef>
                <a:spcPts val="300"/>
              </a:spcBef>
              <a:spcAft>
                <a:spcPts val="300"/>
              </a:spcAft>
            </a:pPr>
            <a:r>
              <a:rPr lang="en-US" sz="1400" dirty="0"/>
              <a:t>An older version of an application may need to be upgraded to address software currency issue</a:t>
            </a:r>
          </a:p>
          <a:p>
            <a:pPr lvl="1">
              <a:spcBef>
                <a:spcPts val="300"/>
              </a:spcBef>
              <a:spcAft>
                <a:spcPts val="300"/>
              </a:spcAft>
            </a:pPr>
            <a:r>
              <a:rPr lang="en-US" sz="1400" dirty="0"/>
              <a:t>Is application in compliance with security/regulatory requirements?</a:t>
            </a:r>
          </a:p>
          <a:p>
            <a:pPr>
              <a:spcBef>
                <a:spcPts val="300"/>
              </a:spcBef>
              <a:spcAft>
                <a:spcPts val="300"/>
              </a:spcAft>
            </a:pPr>
            <a:r>
              <a:rPr lang="en-US" sz="1600" dirty="0"/>
              <a:t>A customer’s Configuration</a:t>
            </a:r>
            <a:r>
              <a:rPr lang="en-US" sz="1600" baseline="0" dirty="0"/>
              <a:t> Management Database (CMDB) may serve as the source for this information</a:t>
            </a:r>
            <a:endParaRPr lang="en-US" sz="1600" dirty="0"/>
          </a:p>
          <a:p>
            <a:pPr>
              <a:spcBef>
                <a:spcPts val="300"/>
              </a:spcBef>
              <a:spcAft>
                <a:spcPts val="300"/>
              </a:spcAft>
            </a:pPr>
            <a:r>
              <a:rPr lang="en-US" sz="1600" dirty="0"/>
              <a:t>There are tools that can automate the collection of some information:</a:t>
            </a:r>
          </a:p>
          <a:p>
            <a:pPr lvl="1">
              <a:spcBef>
                <a:spcPts val="300"/>
              </a:spcBef>
              <a:spcAft>
                <a:spcPts val="300"/>
              </a:spcAft>
            </a:pPr>
            <a:r>
              <a:rPr lang="en-US" sz="1400" dirty="0"/>
              <a:t>Oracle Enterprise Manager, BDNA, Custom Scripts</a:t>
            </a:r>
          </a:p>
          <a:p>
            <a:pPr marL="0" marR="0" lvl="0" indent="0" algn="l" defTabSz="914400" rtl="0" eaLnBrk="1" fontAlgn="auto" latinLnBrk="0" hangingPunct="1">
              <a:lnSpc>
                <a:spcPct val="100000"/>
              </a:lnSpc>
              <a:spcBef>
                <a:spcPts val="300"/>
              </a:spcBef>
              <a:spcAft>
                <a:spcPts val="300"/>
              </a:spcAft>
              <a:buClrTx/>
              <a:buSzTx/>
              <a:buFontTx/>
              <a:buNone/>
              <a:tabLst/>
              <a:defRPr/>
            </a:pPr>
            <a:r>
              <a:rPr lang="en-US" sz="1400" dirty="0"/>
              <a:t>There are EA tools that automate Application Portfolio rationalization, analysis, and management, e.g., </a:t>
            </a:r>
            <a:r>
              <a:rPr lang="en-US" sz="1400" dirty="0" err="1"/>
              <a:t>Troux</a:t>
            </a:r>
            <a:r>
              <a:rPr lang="en-US" sz="1400" dirty="0"/>
              <a:t> – an Oracle partner</a:t>
            </a:r>
          </a:p>
          <a:p>
            <a:pPr lvl="1">
              <a:spcBef>
                <a:spcPts val="300"/>
              </a:spcBef>
              <a:spcAft>
                <a:spcPts val="300"/>
              </a:spcAft>
            </a:pPr>
            <a:endParaRPr lang="en-US" sz="1400" dirty="0"/>
          </a:p>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530375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and Subtitle">
    <p:bg>
      <p:bgPr>
        <a:gradFill>
          <a:gsLst>
            <a:gs pos="0">
              <a:schemeClr val="bg1"/>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1385" y="5582389"/>
            <a:ext cx="11802141" cy="822723"/>
          </a:xfrm>
          <a:prstGeom prst="rect">
            <a:avLst/>
          </a:prstGeom>
        </p:spPr>
      </p:pic>
      <p:pic>
        <p:nvPicPr>
          <p:cNvPr id="10" name="Picture 9" descr="Enterprise-Cloud-Architect_02c.png"/>
          <p:cNvPicPr>
            <a:picLocks noChangeAspect="1"/>
          </p:cNvPicPr>
          <p:nvPr userDrawn="1"/>
        </p:nvPicPr>
        <p:blipFill>
          <a:blip r:embed="rId3" cstate="print"/>
          <a:stretch>
            <a:fillRect/>
          </a:stretch>
        </p:blipFill>
        <p:spPr>
          <a:xfrm>
            <a:off x="8151812" y="1066800"/>
            <a:ext cx="3420801" cy="4953000"/>
          </a:xfrm>
          <a:prstGeom prst="rect">
            <a:avLst/>
          </a:prstGeom>
        </p:spPr>
      </p:pic>
      <p:sp>
        <p:nvSpPr>
          <p:cNvPr id="11"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2"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100355151"/>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E1F5459C-11CD-4246-BAA2-A0CD8B7930CF}"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3" name="Content Placeholder 2"/>
          <p:cNvSpPr>
            <a:spLocks noGrp="1"/>
          </p:cNvSpPr>
          <p:nvPr>
            <p:ph idx="1" hasCustomPrompt="1"/>
          </p:nvPr>
        </p:nvSpPr>
        <p:spPr>
          <a:xfrm>
            <a:off x="53115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4" name="Text Placeholder 12"/>
          <p:cNvSpPr>
            <a:spLocks noGrp="1"/>
          </p:cNvSpPr>
          <p:nvPr>
            <p:ph type="body" sz="quarter" idx="14"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5" name="Content Placeholder 2"/>
          <p:cNvSpPr>
            <a:spLocks noGrp="1"/>
          </p:cNvSpPr>
          <p:nvPr>
            <p:ph idx="15" hasCustomPrompt="1"/>
          </p:nvPr>
        </p:nvSpPr>
        <p:spPr>
          <a:xfrm>
            <a:off x="436020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6" name="Content Placeholder 2"/>
          <p:cNvSpPr>
            <a:spLocks noGrp="1"/>
          </p:cNvSpPr>
          <p:nvPr>
            <p:ph idx="16" hasCustomPrompt="1"/>
          </p:nvPr>
        </p:nvSpPr>
        <p:spPr>
          <a:xfrm>
            <a:off x="8179727"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grpSp>
        <p:nvGrpSpPr>
          <p:cNvPr id="17" name="Group 8"/>
          <p:cNvGrpSpPr/>
          <p:nvPr userDrawn="1"/>
        </p:nvGrpSpPr>
        <p:grpSpPr>
          <a:xfrm>
            <a:off x="150811" y="4608188"/>
            <a:ext cx="11887201" cy="2297313"/>
            <a:chOff x="191056" y="4560687"/>
            <a:chExt cx="11805241" cy="2297313"/>
          </a:xfrm>
        </p:grpSpPr>
        <p:pic>
          <p:nvPicPr>
            <p:cNvPr id="18" name="Picture 1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9" name="Group 10"/>
            <p:cNvGrpSpPr/>
            <p:nvPr/>
          </p:nvGrpSpPr>
          <p:grpSpPr>
            <a:xfrm>
              <a:off x="191056" y="4560687"/>
              <a:ext cx="3456317" cy="2297313"/>
              <a:chOff x="191056" y="4560687"/>
              <a:chExt cx="3456317" cy="2297313"/>
            </a:xfrm>
          </p:grpSpPr>
          <p:pic>
            <p:nvPicPr>
              <p:cNvPr id="20" name="Picture 1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21" name="Picture 20"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7461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175135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8B482C15-144D-5047-A5F1-7D99D84BBFB0}"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218875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2_Android Smartphone and Tablet: Horizontal">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8B482C15-144D-5047-A5F1-7D99D84BBFB0}"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408675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3_Android Smartphone and Tablet: Horizontal">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8B482C15-144D-5047-A5F1-7D99D84BBFB0}"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305951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240793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2_Android Smartphone and Tablet: Vertical">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solidFill>
                  <a:schemeClr val="bg1"/>
                </a:solidFill>
              </a:defRPr>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36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3_Android Smartphone and Tablet: Vertical">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solidFill>
                  <a:schemeClr val="bg1"/>
                </a:solidFill>
              </a:defRPr>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21870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1939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1_Safe Harbor Fro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2472" y="1371600"/>
            <a:ext cx="11125200" cy="889000"/>
          </a:xfrm>
          <a:prstGeom prst="rect">
            <a:avLst/>
          </a:prstGeom>
          <a:noFill/>
        </p:spPr>
        <p:txBody>
          <a:bodyPr wrap="none" lIns="0" tIns="0" rIns="0" bIns="0" rtlCol="0" anchor="b">
            <a:noAutofit/>
          </a:bodyPr>
          <a:lstStyle/>
          <a:p>
            <a:pPr>
              <a:lnSpc>
                <a:spcPct val="90000"/>
              </a:lnSpc>
            </a:pPr>
            <a:r>
              <a:rPr sz="3200" dirty="0">
                <a:solidFill>
                  <a:srgbClr val="FFFFFF"/>
                </a:solidFill>
                <a:latin typeface="MV Boli"/>
              </a:rPr>
              <a:t>Safe Harbor Statement</a:t>
            </a:r>
          </a:p>
        </p:txBody>
      </p:sp>
      <p:sp>
        <p:nvSpPr>
          <p:cNvPr id="6" name="TextBox 5"/>
          <p:cNvSpPr txBox="1"/>
          <p:nvPr/>
        </p:nvSpPr>
        <p:spPr>
          <a:xfrm>
            <a:off x="532472" y="2514600"/>
            <a:ext cx="11125200" cy="2286000"/>
          </a:xfrm>
          <a:prstGeom prst="rect">
            <a:avLst/>
          </a:prstGeom>
          <a:noFill/>
        </p:spPr>
        <p:txBody>
          <a:bodyPr wrap="square" lIns="0" tIns="0" rIns="0" bIns="0" rtlCol="0" anchor="t">
            <a:noAutofit/>
          </a:bodyPr>
          <a:lstStyle/>
          <a:p>
            <a:pPr>
              <a:lnSpc>
                <a:spcPct val="90000"/>
              </a:lnSpc>
            </a:pPr>
            <a:r>
              <a:rPr sz="2400" dirty="0">
                <a:solidFill>
                  <a:srgbClr val="FFFFF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40567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9786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E1F5459C-11CD-4246-BAA2-A0CD8B7930CF}"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3" name="Content Placeholder 2"/>
          <p:cNvSpPr>
            <a:spLocks noGrp="1"/>
          </p:cNvSpPr>
          <p:nvPr>
            <p:ph idx="1" hasCustomPrompt="1"/>
          </p:nvPr>
        </p:nvSpPr>
        <p:spPr>
          <a:xfrm>
            <a:off x="53115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4" name="Text Placeholder 12"/>
          <p:cNvSpPr>
            <a:spLocks noGrp="1"/>
          </p:cNvSpPr>
          <p:nvPr>
            <p:ph type="body" sz="quarter" idx="14"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5" name="Content Placeholder 2"/>
          <p:cNvSpPr>
            <a:spLocks noGrp="1"/>
          </p:cNvSpPr>
          <p:nvPr>
            <p:ph idx="15" hasCustomPrompt="1"/>
          </p:nvPr>
        </p:nvSpPr>
        <p:spPr>
          <a:xfrm>
            <a:off x="436020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6" name="Content Placeholder 2"/>
          <p:cNvSpPr>
            <a:spLocks noGrp="1"/>
          </p:cNvSpPr>
          <p:nvPr>
            <p:ph idx="16" hasCustomPrompt="1"/>
          </p:nvPr>
        </p:nvSpPr>
        <p:spPr>
          <a:xfrm>
            <a:off x="8179727"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7461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1_Safe Harbor Back">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FFFFF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FFFFF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686704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Positioning Stateme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BD323E-1AA8-9945-A9F0-CB54A017EE50}"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spTree>
    <p:extLst>
      <p:ext uri="{BB962C8B-B14F-4D97-AF65-F5344CB8AC3E}">
        <p14:creationId xmlns:p14="http://schemas.microsoft.com/office/powerpoint/2010/main" val="85164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1_Positioning Statement">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BD323E-1AA8-9945-A9F0-CB54A017EE50}"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spTree>
    <p:extLst>
      <p:ext uri="{BB962C8B-B14F-4D97-AF65-F5344CB8AC3E}">
        <p14:creationId xmlns:p14="http://schemas.microsoft.com/office/powerpoint/2010/main" val="26385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83186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8" name="Title 6"/>
          <p:cNvSpPr>
            <a:spLocks noGrp="1"/>
          </p:cNvSpPr>
          <p:nvPr>
            <p:ph type="title"/>
          </p:nvPr>
        </p:nvSpPr>
        <p:spPr>
          <a:xfrm>
            <a:off x="531812" y="406400"/>
            <a:ext cx="11125200" cy="889000"/>
          </a:xfrm>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93579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6_Title and Subtitl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10"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600" baseline="0">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18479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7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600" baseline="0">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36997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Title Slide without Picture">
    <p:bg>
      <p:bgPr>
        <a:solidFill>
          <a:srgbClr val="D8E1E6"/>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12188825" cy="6872068"/>
          </a:xfrm>
          <a:prstGeom prst="rect">
            <a:avLst/>
          </a:prstGeom>
          <a:blipFill>
            <a:blip r:embed="rId2" cstate="print">
              <a:grayscl/>
              <a:lum bright="-7000" contrast="-16000"/>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87" fontAlgn="auto">
              <a:spcBef>
                <a:spcPts val="0"/>
              </a:spcBef>
              <a:spcAft>
                <a:spcPts val="0"/>
              </a:spcAft>
              <a:defRPr/>
            </a:pPr>
            <a:endParaRPr lang="en-US"/>
          </a:p>
        </p:txBody>
      </p:sp>
      <p:sp>
        <p:nvSpPr>
          <p:cNvPr id="12" name="Rectangle 11" descr="Full slide 4-color photo can be inserted here"/>
          <p:cNvSpPr/>
          <p:nvPr userDrawn="1"/>
        </p:nvSpPr>
        <p:spPr bwMode="hidden">
          <a:xfrm>
            <a:off x="-19019" y="2197"/>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8" name="Picture 17"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2275" y="6276973"/>
            <a:ext cx="1625138" cy="594360"/>
          </a:xfrm>
          <a:prstGeom prst="rect">
            <a:avLst/>
          </a:prstGeom>
        </p:spPr>
      </p:pic>
      <p:sp>
        <p:nvSpPr>
          <p:cNvPr id="22" name="Date Placeholder 6"/>
          <p:cNvSpPr>
            <a:spLocks noGrp="1"/>
          </p:cNvSpPr>
          <p:nvPr>
            <p:ph type="dt" sz="half" idx="14"/>
          </p:nvPr>
        </p:nvSpPr>
        <p:spPr>
          <a:xfrm>
            <a:off x="4182130" y="6556248"/>
            <a:ext cx="1226398" cy="182880"/>
          </a:xfrm>
          <a:prstGeom prst="rect">
            <a:avLst/>
          </a:prstGeom>
        </p:spPr>
        <p:txBody>
          <a:bodyPr/>
          <a:lstStyle>
            <a:lvl1pPr>
              <a:defRPr sz="800">
                <a:solidFill>
                  <a:schemeClr val="tx1"/>
                </a:solidFill>
              </a:defRPr>
            </a:lvl1pPr>
          </a:lstStyle>
          <a:p>
            <a:fld id="{A8A0FE9B-1A72-4814-AF6B-21F9253DAD57}" type="datetime1">
              <a:rPr lang="en-US" kern="0" smtClean="0">
                <a:solidFill>
                  <a:srgbClr val="FFFFFF"/>
                </a:solidFill>
              </a:rPr>
              <a:t>1/29/2018</a:t>
            </a:fld>
            <a:endParaRPr lang="en-US" kern="0" dirty="0">
              <a:solidFill>
                <a:srgbClr val="FFFFFF"/>
              </a:solidFill>
            </a:endParaRPr>
          </a:p>
        </p:txBody>
      </p:sp>
      <p:sp>
        <p:nvSpPr>
          <p:cNvPr id="24" name="TextBox 2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sz="850" b="0" i="0" u="none" strike="noStrike" kern="0" cap="none" spc="0" normalizeH="0" baseline="0" noProof="0" dirty="0">
                <a:ln>
                  <a:noFill/>
                </a:ln>
                <a:solidFill>
                  <a:srgbClr val="FFFFFF"/>
                </a:solidFill>
                <a:effectLst/>
                <a:uLnTx/>
                <a:uFillTx/>
              </a:rPr>
              <a:t>Copyright © </a:t>
            </a:r>
            <a:r>
              <a:rPr kumimoji="0" lang="en-US" sz="850" b="0" i="0" u="none" strike="noStrike" kern="0" cap="none" spc="0" normalizeH="0" baseline="0" noProof="0" dirty="0">
                <a:ln>
                  <a:noFill/>
                </a:ln>
                <a:solidFill>
                  <a:srgbClr val="FFFFFF"/>
                </a:solidFill>
                <a:effectLst/>
                <a:uLnTx/>
                <a:uFillTx/>
              </a:rPr>
              <a:t>2017,</a:t>
            </a:r>
            <a:r>
              <a:rPr kumimoji="0" sz="850" b="0" i="0" u="none" strike="noStrike" kern="0" cap="none" spc="0" normalizeH="0" baseline="0" noProof="0" dirty="0">
                <a:ln>
                  <a:noFill/>
                </a:ln>
                <a:solidFill>
                  <a:srgbClr val="FFFFFF"/>
                </a:solidFill>
                <a:effectLst/>
                <a:uLnTx/>
                <a:uFillTx/>
              </a:rPr>
              <a:t> Oracle and/or its affiliates. All rights reserved.  |</a:t>
            </a:r>
          </a:p>
        </p:txBody>
      </p:sp>
      <p:sp>
        <p:nvSpPr>
          <p:cNvPr id="9" name="Footer Placeholder 1"/>
          <p:cNvSpPr>
            <a:spLocks noGrp="1"/>
          </p:cNvSpPr>
          <p:nvPr>
            <p:ph type="ftr" sz="quarter" idx="15"/>
          </p:nvPr>
        </p:nvSpPr>
        <p:spPr>
          <a:xfrm>
            <a:off x="8621423" y="6565301"/>
            <a:ext cx="2743200" cy="182880"/>
          </a:xfrm>
        </p:spPr>
        <p:txBody>
          <a:bodyPr/>
          <a:lstStyle/>
          <a:p>
            <a:r>
              <a:rPr lang="en-US" kern="0" dirty="0">
                <a:solidFill>
                  <a:srgbClr val="FFFFFF"/>
                </a:solidFill>
              </a:rPr>
              <a:t>Confidential – Oracle Internal</a:t>
            </a:r>
          </a:p>
        </p:txBody>
      </p:sp>
      <p:sp>
        <p:nvSpPr>
          <p:cNvPr id="13" name="Slide Number Placeholder 3"/>
          <p:cNvSpPr>
            <a:spLocks noGrp="1"/>
          </p:cNvSpPr>
          <p:nvPr>
            <p:ph type="sldNum" sz="quarter" idx="12"/>
          </p:nvPr>
        </p:nvSpPr>
        <p:spPr>
          <a:xfrm>
            <a:off x="11276011" y="6556248"/>
            <a:ext cx="381661" cy="182880"/>
          </a:xfrm>
        </p:spPr>
        <p:txBody>
          <a:bodyPr/>
          <a:lstStyle>
            <a:lvl1pPr>
              <a:defRPr>
                <a:solidFill>
                  <a:schemeClr val="bg1"/>
                </a:solidFill>
              </a:defRPr>
            </a:lvl1pPr>
          </a:lstStyle>
          <a:p>
            <a:fld id="{C51EAA63-D034-42AE-91FA-B13B9518C7BE}" type="slidenum">
              <a:rPr lang="en-US" smtClean="0"/>
              <a:pPr/>
              <a:t>‹#›</a:t>
            </a:fld>
            <a:endParaRPr lang="en-US" dirty="0"/>
          </a:p>
        </p:txBody>
      </p:sp>
    </p:spTree>
    <p:extLst>
      <p:ext uri="{BB962C8B-B14F-4D97-AF65-F5344CB8AC3E}">
        <p14:creationId xmlns:p14="http://schemas.microsoft.com/office/powerpoint/2010/main" val="268840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2_Title Slide without Picture">
    <p:bg>
      <p:bgPr>
        <a:solidFill>
          <a:srgbClr val="D8E1E6"/>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12188825" cy="6872068"/>
          </a:xfrm>
          <a:prstGeom prst="rect">
            <a:avLst/>
          </a:prstGeom>
          <a:blipFill>
            <a:blip r:embed="rId2" cstate="print">
              <a:grayscl/>
              <a:lum bright="-7000" contrast="-16000"/>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87" fontAlgn="auto">
              <a:spcBef>
                <a:spcPts val="0"/>
              </a:spcBef>
              <a:spcAft>
                <a:spcPts val="0"/>
              </a:spcAft>
              <a:defRPr/>
            </a:pPr>
            <a:endParaRPr lang="en-US"/>
          </a:p>
        </p:txBody>
      </p:sp>
      <p:sp>
        <p:nvSpPr>
          <p:cNvPr id="12" name="Rectangle 11" descr="Full slide 4-color photo can be inserted here"/>
          <p:cNvSpPr/>
          <p:nvPr userDrawn="1"/>
        </p:nvSpPr>
        <p:spPr bwMode="hidden">
          <a:xfrm>
            <a:off x="-19019" y="2197"/>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1907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793641-39FE-9941-B493-4C6CA22258AD}"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a:xfrm>
            <a:off x="531812" y="6350"/>
            <a:ext cx="11125200" cy="889000"/>
          </a:xfrm>
        </p:spPr>
        <p:txBody>
          <a:bodyPr/>
          <a:lstStyle>
            <a:lvl1pPr>
              <a:defRPr sz="3200">
                <a:solidFill>
                  <a:schemeClr val="accent1"/>
                </a:solidFill>
              </a:defRPr>
            </a:lvl1pPr>
          </a:lstStyle>
          <a:p>
            <a:r>
              <a:rPr lang="en-US" dirty="0"/>
              <a:t>Click to edit Master title style</a:t>
            </a:r>
            <a:endParaRPr dirty="0"/>
          </a:p>
        </p:txBody>
      </p:sp>
      <p:grpSp>
        <p:nvGrpSpPr>
          <p:cNvPr id="12" name="Group 8"/>
          <p:cNvGrpSpPr/>
          <p:nvPr userDrawn="1"/>
        </p:nvGrpSpPr>
        <p:grpSpPr>
          <a:xfrm>
            <a:off x="150811" y="4608188"/>
            <a:ext cx="11887201" cy="2297313"/>
            <a:chOff x="191056" y="4560687"/>
            <a:chExt cx="11805241" cy="2297313"/>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4" name="Group 10"/>
            <p:cNvGrpSpPr/>
            <p:nvPr/>
          </p:nvGrpSpPr>
          <p:grpSpPr>
            <a:xfrm>
              <a:off x="191056" y="4560687"/>
              <a:ext cx="3456317" cy="2297313"/>
              <a:chOff x="191056" y="4560687"/>
              <a:chExt cx="3456317" cy="2297313"/>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6" name="Picture 15"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152413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22D4D5AA-1F94-40FE-86FC-0EA662993C97}" type="datetime1">
              <a:rPr lang="en-US" smtClean="0"/>
              <a:t>1/29/2018</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a:t>Confidential – Oracle Internal</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25118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1192C6A0-AA3A-4D7E-95DC-677354EDF1EF}" type="datetime1">
              <a:rPr lang="en-US" smtClean="0"/>
              <a:t>1/29/2018</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a:t>Confidential – Oracle Internal</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4145227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4BE2DE1C-3BA5-4D9A-A1A1-921D40E82850}" type="datetime1">
              <a:rPr lang="en-US" smtClean="0"/>
              <a:t>1/29/2018</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a:t>Confidential – Oracle Internal</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5530100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019A20C5-2DC4-4CBD-92D8-A7166617B949}" type="datetime1">
              <a:rPr lang="en-US" smtClean="0"/>
              <a:t>1/29/2018</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a:t>Confidential – Oracle Internal</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8223947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1812" y="406400"/>
            <a:ext cx="11125200" cy="504954"/>
          </a:xfrm>
        </p:spPr>
        <p:txBody>
          <a:bodyPr/>
          <a:lstStyle>
            <a:lvl1pPr>
              <a:defRPr sz="3200">
                <a:latin typeface="Calibri Light" panose="020F0302020204030204" pitchFamily="34" charset="0"/>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11126522" cy="4419600"/>
          </a:xfrm>
        </p:spPr>
        <p:txBody>
          <a:bodyPr/>
          <a:lstStyle>
            <a:lvl1pPr>
              <a:buClr>
                <a:schemeClr val="accent3"/>
              </a:buClr>
              <a:defRPr sz="2000"/>
            </a:lvl1pPr>
          </a:lstStyle>
          <a:p>
            <a:pPr lvl="0"/>
            <a:r>
              <a:rPr lang="en-US" dirty="0"/>
              <a:t>Click to edit Master text styles</a:t>
            </a:r>
          </a:p>
        </p:txBody>
      </p:sp>
      <p:sp>
        <p:nvSpPr>
          <p:cNvPr id="4" name="Date Placeholder 3"/>
          <p:cNvSpPr>
            <a:spLocks noGrp="1"/>
          </p:cNvSpPr>
          <p:nvPr>
            <p:ph type="dt" sz="half" idx="10"/>
          </p:nvPr>
        </p:nvSpPr>
        <p:spPr/>
        <p:txBody>
          <a:bodyPr/>
          <a:lstStyle/>
          <a:p>
            <a:fld id="{38B7C8EB-E67B-4F53-98E1-4DD3396993C3}"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122140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1812" y="406400"/>
            <a:ext cx="11125200" cy="464868"/>
          </a:xfrm>
        </p:spPr>
        <p:txBody>
          <a:bodyPr/>
          <a:lstStyle>
            <a:lvl1pPr>
              <a:defRPr sz="3200">
                <a:latin typeface="Calibri Light" panose="020F0302020204030204" pitchFamily="34" charset="0"/>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981200"/>
            <a:ext cx="11126522" cy="3962400"/>
          </a:xfrm>
        </p:spPr>
        <p:txBody>
          <a:bodyPr/>
          <a:lstStyle>
            <a:lvl1pPr marL="228600" indent="-228600">
              <a:buClr>
                <a:schemeClr val="accent3"/>
              </a:buClr>
              <a:buFont typeface="Arial" panose="020B0604020202020204" pitchFamily="34" charset="0"/>
              <a:buChar char="•"/>
              <a:defRPr sz="2000"/>
            </a:lvl1pPr>
            <a:lvl2pPr marL="274320" indent="0">
              <a:buNone/>
              <a:defRPr/>
            </a:lvl2pPr>
          </a:lstStyle>
          <a:p>
            <a:pPr lvl="0"/>
            <a:r>
              <a:rPr lang="en-US" dirty="0"/>
              <a:t>Click to edit Master text styles</a:t>
            </a:r>
          </a:p>
        </p:txBody>
      </p:sp>
      <p:sp>
        <p:nvSpPr>
          <p:cNvPr id="4" name="Date Placeholder 3"/>
          <p:cNvSpPr>
            <a:spLocks noGrp="1"/>
          </p:cNvSpPr>
          <p:nvPr>
            <p:ph type="dt" sz="half" idx="10"/>
          </p:nvPr>
        </p:nvSpPr>
        <p:spPr/>
        <p:txBody>
          <a:bodyPr/>
          <a:lstStyle/>
          <a:p>
            <a:fld id="{E8CDA104-4476-4570-9ABE-50CF208C8DC4}"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7" name="Text Placeholder 12"/>
          <p:cNvSpPr>
            <a:spLocks noGrp="1"/>
          </p:cNvSpPr>
          <p:nvPr>
            <p:ph type="body" sz="quarter" idx="13" hasCustomPrompt="1"/>
          </p:nvPr>
        </p:nvSpPr>
        <p:spPr>
          <a:xfrm>
            <a:off x="531813" y="899292"/>
            <a:ext cx="11125199" cy="343299"/>
          </a:xfrm>
        </p:spPr>
        <p:txBody>
          <a:bodyPr>
            <a:noAutofit/>
          </a:bodyPr>
          <a:lstStyle>
            <a:lvl1pPr marL="1588" indent="0">
              <a:spcBef>
                <a:spcPts val="0"/>
              </a:spcBef>
              <a:buFontTx/>
              <a:buNone/>
              <a:defRPr sz="2000" b="0" i="1" baseline="0">
                <a:solidFill>
                  <a:schemeClr val="accent3"/>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97952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4" name="Date Placeholder 3"/>
          <p:cNvSpPr>
            <a:spLocks noGrp="1"/>
          </p:cNvSpPr>
          <p:nvPr>
            <p:ph type="dt" sz="half" idx="10"/>
          </p:nvPr>
        </p:nvSpPr>
        <p:spPr/>
        <p:txBody>
          <a:bodyPr/>
          <a:lstStyle/>
          <a:p>
            <a:fld id="{7889405C-43DA-4840-9F21-5B23E4575B63}"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624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9D47853-E245-481D-93F2-83BA3FCDDA49}"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87006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0EAA7747-9DCF-4ECE-9898-FE3379676D92}" type="datetime1">
              <a:rPr lang="en-US" smtClean="0"/>
              <a:t>1/29/2018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a:t>Confidential – Oracle Internal</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14580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3C9AEB-49CC-40CA-A6E0-0DA5A2F7B1B3}"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35136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lgn="ctr">
              <a:spcBef>
                <a:spcPts val="0"/>
              </a:spcBef>
              <a:buNone/>
              <a:defRPr sz="2800" b="0">
                <a:solidFill>
                  <a:schemeClr val="accent1"/>
                </a:solidFill>
                <a:latin typeface="MV Boli" pitchFamily="2" charset="0"/>
                <a:cs typeface="MV Boli"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lgn="ctr">
              <a:spcBef>
                <a:spcPts val="0"/>
              </a:spcBef>
              <a:buNone/>
              <a:defRPr sz="2800" b="0">
                <a:solidFill>
                  <a:schemeClr val="accent1"/>
                </a:solidFill>
                <a:latin typeface="MV Boli" pitchFamily="2" charset="0"/>
                <a:cs typeface="MV Boli"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7" name="Date Placeholder 6"/>
          <p:cNvSpPr>
            <a:spLocks noGrp="1"/>
          </p:cNvSpPr>
          <p:nvPr>
            <p:ph type="dt" sz="half" idx="10"/>
          </p:nvPr>
        </p:nvSpPr>
        <p:spPr/>
        <p:txBody>
          <a:bodyPr/>
          <a:lstStyle/>
          <a:p>
            <a:fld id="{3CFFFFBC-830B-BE48-A60F-3A3B7341FF90}" type="datetime1">
              <a:rPr lang="en-US" smtClean="0"/>
              <a:pPr/>
              <a:t>1/29/2018</a:t>
            </a:fld>
            <a:endParaRPr lang="en-US" dirty="0"/>
          </a:p>
        </p:txBody>
      </p:sp>
      <p:sp>
        <p:nvSpPr>
          <p:cNvPr id="8" name="Footer Placeholder 7"/>
          <p:cNvSpPr>
            <a:spLocks noGrp="1"/>
          </p:cNvSpPr>
          <p:nvPr>
            <p:ph type="ftr" sz="quarter" idx="11"/>
          </p:nvPr>
        </p:nvSpPr>
        <p:spPr/>
        <p:txBody>
          <a:bodyPr/>
          <a:lstStyle/>
          <a:p>
            <a:r>
              <a:rPr lang="en-US"/>
              <a:t>Confidential – Oracle Internal/Restricted/Highly Restricted</a:t>
            </a:r>
            <a:endParaRPr lang="en-US" dirty="0"/>
          </a:p>
        </p:txBody>
      </p:sp>
      <p:sp>
        <p:nvSpPr>
          <p:cNvPr id="9" name="Slide Number Placeholder 8"/>
          <p:cNvSpPr>
            <a:spLocks noGrp="1"/>
          </p:cNvSpPr>
          <p:nvPr>
            <p:ph type="sldNum" sz="quarter" idx="12"/>
          </p:nvPr>
        </p:nvSpPr>
        <p:spPr/>
        <p:txBody>
          <a:bodyPr/>
          <a:lstStyle/>
          <a:p>
            <a:fld id="{C51EAA63-D034-42AE-91FA-B13B9518C7BE}" type="slidenum">
              <a:rPr lang="en-US" smtClean="0"/>
              <a:pPr/>
              <a:t>‹#›</a:t>
            </a:fld>
            <a:endParaRPr lang="en-US" dirty="0"/>
          </a:p>
        </p:txBody>
      </p:sp>
      <p:sp>
        <p:nvSpPr>
          <p:cNvPr id="11" name="Title 10"/>
          <p:cNvSpPr>
            <a:spLocks noGrp="1"/>
          </p:cNvSpPr>
          <p:nvPr>
            <p:ph type="title"/>
          </p:nvPr>
        </p:nvSpPr>
        <p:spPr>
          <a:xfrm>
            <a:off x="531812" y="-3175"/>
            <a:ext cx="11125200" cy="889000"/>
          </a:xfrm>
        </p:spPr>
        <p:txBody>
          <a:bodyPr/>
          <a:lstStyle>
            <a:lvl1pPr>
              <a:defRPr sz="3200">
                <a:solidFill>
                  <a:schemeClr val="accent1"/>
                </a:solidFill>
              </a:defRPr>
            </a:lvl1pPr>
          </a:lstStyle>
          <a:p>
            <a:r>
              <a:rPr lang="en-US" dirty="0"/>
              <a:t>Click to edit Master title style</a:t>
            </a:r>
            <a:endParaRPr dirty="0"/>
          </a:p>
        </p:txBody>
      </p:sp>
      <p:grpSp>
        <p:nvGrpSpPr>
          <p:cNvPr id="12" name="Group 8"/>
          <p:cNvGrpSpPr/>
          <p:nvPr userDrawn="1"/>
        </p:nvGrpSpPr>
        <p:grpSpPr>
          <a:xfrm>
            <a:off x="150811" y="4608188"/>
            <a:ext cx="11887201" cy="2297313"/>
            <a:chOff x="191056" y="4560687"/>
            <a:chExt cx="11805241" cy="2297313"/>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4" name="Group 10"/>
            <p:cNvGrpSpPr/>
            <p:nvPr/>
          </p:nvGrpSpPr>
          <p:grpSpPr>
            <a:xfrm>
              <a:off x="191056" y="4560687"/>
              <a:ext cx="3456317" cy="2297313"/>
              <a:chOff x="191056" y="4560687"/>
              <a:chExt cx="3456317" cy="2297313"/>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6" name="Picture 15"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
        <p:nvSpPr>
          <p:cNvPr id="17" name="Content Placeholder 2"/>
          <p:cNvSpPr>
            <a:spLocks noGrp="1"/>
          </p:cNvSpPr>
          <p:nvPr>
            <p:ph idx="13" hasCustomPrompt="1"/>
          </p:nvPr>
        </p:nvSpPr>
        <p:spPr>
          <a:xfrm>
            <a:off x="521627" y="2371726"/>
            <a:ext cx="54219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18" name="Content Placeholder 2"/>
          <p:cNvSpPr>
            <a:spLocks noGrp="1"/>
          </p:cNvSpPr>
          <p:nvPr>
            <p:ph idx="14" hasCustomPrompt="1"/>
          </p:nvPr>
        </p:nvSpPr>
        <p:spPr>
          <a:xfrm>
            <a:off x="6246152" y="2371726"/>
            <a:ext cx="54219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78624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1458AC3-9884-4BCA-8323-EDAB3D0BF272}"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a:t>Click to edit Master text styles</a:t>
            </a:r>
          </a:p>
          <a:p>
            <a:pPr lvl="1"/>
            <a:r>
              <a:rPr lang="en-US"/>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216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4554C477-12DA-4B1D-B95E-F71AB9C47083}"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3732706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176FA1-341C-473D-A881-1E1D5638A2F8}"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413088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0E9FD4-51FE-44AD-A4AA-01C3232FEDB9}"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677297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9B8558-E651-429E-8B68-2D3508B85D04}"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28324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CA8FC3-1659-4962-9906-59274225B70F}"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6615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9E3F258-C6CD-41B1-8482-4269356407D9}" type="datetime1">
              <a:rPr lang="en-US" smtClean="0"/>
              <a:t>1/29/2018</a:t>
            </a:fld>
            <a:endParaRPr dirty="0"/>
          </a:p>
        </p:txBody>
      </p:sp>
      <p:sp>
        <p:nvSpPr>
          <p:cNvPr id="6" name="Footer Placeholder 5"/>
          <p:cNvSpPr>
            <a:spLocks noGrp="1"/>
          </p:cNvSpPr>
          <p:nvPr>
            <p:ph type="ftr" sz="quarter" idx="11"/>
          </p:nvPr>
        </p:nvSpPr>
        <p:spPr/>
        <p:txBody>
          <a:bodyPr/>
          <a:lstStyle/>
          <a:p>
            <a:r>
              <a:rPr lang="en-US" dirty="0"/>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8038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37C4A6EE-1C9E-405F-A06B-5B2779506147}"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a:t>XX</a:t>
            </a:r>
          </a:p>
        </p:txBody>
      </p:sp>
    </p:spTree>
    <p:extLst>
      <p:ext uri="{BB962C8B-B14F-4D97-AF65-F5344CB8AC3E}">
        <p14:creationId xmlns:p14="http://schemas.microsoft.com/office/powerpoint/2010/main" val="264234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EBEBA2-8427-4C13-B135-B27B8D2EF071}" type="datetime1">
              <a:rPr lang="en-US" smtClean="0"/>
              <a:t>1/29/2018</a:t>
            </a:fld>
            <a:endParaRPr dirty="0"/>
          </a:p>
        </p:txBody>
      </p:sp>
      <p:sp>
        <p:nvSpPr>
          <p:cNvPr id="8" name="Footer Placeholder 7"/>
          <p:cNvSpPr>
            <a:spLocks noGrp="1"/>
          </p:cNvSpPr>
          <p:nvPr>
            <p:ph type="ftr" sz="quarter" idx="11"/>
          </p:nvPr>
        </p:nvSpPr>
        <p:spPr/>
        <p:txBody>
          <a:bodyPr/>
          <a:lstStyle/>
          <a:p>
            <a:r>
              <a:rPr lang="en-US"/>
              <a:t>Confidential – Oracle Internal</a:t>
            </a:r>
            <a:endParaRPr dirty="0"/>
          </a:p>
        </p:txBody>
      </p:sp>
      <p:sp>
        <p:nvSpPr>
          <p:cNvPr id="9" name="Slide Number Placeholder 8"/>
          <p:cNvSpPr>
            <a:spLocks noGrp="1"/>
          </p:cNvSpPr>
          <p:nvPr>
            <p:ph type="sldNum" sz="quarter" idx="12"/>
          </p:nvPr>
        </p:nvSpPr>
        <p:spPr/>
        <p:txBody>
          <a:bodyPr/>
          <a:lstStyle/>
          <a:p>
            <a:fld id="{C51EAA63-D034-42AE-91FA-B13B9518C7BE}" type="slidenum">
              <a:rPr/>
              <a:pPr/>
              <a:t>‹#›</a:t>
            </a:fld>
            <a:endParaRPr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00352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3CE235-83E4-495C-85D6-D8552D6A1AE2}" type="datetime1">
              <a:rPr lang="en-US" smtClean="0"/>
              <a:t>1/29/2018</a:t>
            </a:fld>
            <a:endParaRPr dirty="0"/>
          </a:p>
        </p:txBody>
      </p:sp>
      <p:sp>
        <p:nvSpPr>
          <p:cNvPr id="4" name="Footer Placeholder 3"/>
          <p:cNvSpPr>
            <a:spLocks noGrp="1"/>
          </p:cNvSpPr>
          <p:nvPr>
            <p:ph type="ftr" sz="quarter" idx="11"/>
          </p:nvPr>
        </p:nvSpPr>
        <p:spPr/>
        <p:txBody>
          <a:bodyPr/>
          <a:lstStyle/>
          <a:p>
            <a:r>
              <a:rPr lang="en-US"/>
              <a:t>Confidential – Oracle Internal</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p:nvPr>
        </p:nvSpPr>
        <p:spPr>
          <a:xfrm>
            <a:off x="531812" y="396621"/>
            <a:ext cx="11125200" cy="393954"/>
          </a:xfrm>
        </p:spPr>
        <p:txBody>
          <a:bodyPr>
            <a:spAutoFit/>
          </a:bodyPr>
          <a:lstStyle>
            <a:lvl1pPr>
              <a:defRPr sz="3200">
                <a:latin typeface="Calibri Light" panose="020F0302020204030204" pitchFamily="34" charset="0"/>
              </a:defRPr>
            </a:lvl1pPr>
          </a:lstStyle>
          <a:p>
            <a:r>
              <a:rPr lang="en-US" dirty="0"/>
              <a:t>Click to edit Master title style</a:t>
            </a:r>
          </a:p>
        </p:txBody>
      </p:sp>
    </p:spTree>
    <p:extLst>
      <p:ext uri="{BB962C8B-B14F-4D97-AF65-F5344CB8AC3E}">
        <p14:creationId xmlns:p14="http://schemas.microsoft.com/office/powerpoint/2010/main" val="236527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8_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1/29/2018</a:t>
            </a:fld>
            <a:endParaRPr lang="en-US" dirty="0"/>
          </a:p>
        </p:txBody>
      </p:sp>
      <p:sp>
        <p:nvSpPr>
          <p:cNvPr id="4" name="Footer Placeholder 3"/>
          <p:cNvSpPr>
            <a:spLocks noGrp="1"/>
          </p:cNvSpPr>
          <p:nvPr>
            <p:ph type="ftr" sz="quarter" idx="11"/>
          </p:nvPr>
        </p:nvSpPr>
        <p:spPr/>
        <p:txBody>
          <a:bodyPr/>
          <a:lstStyle/>
          <a:p>
            <a:r>
              <a:rPr lang="en-US"/>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ext Placeholder 12"/>
          <p:cNvSpPr>
            <a:spLocks noGrp="1"/>
          </p:cNvSpPr>
          <p:nvPr>
            <p:ph type="body" sz="quarter" idx="14" hasCustomPrompt="1"/>
          </p:nvPr>
        </p:nvSpPr>
        <p:spPr>
          <a:xfrm>
            <a:off x="531814" y="809897"/>
            <a:ext cx="10330522" cy="343299"/>
          </a:xfrm>
        </p:spPr>
        <p:txBody>
          <a:bodyPr>
            <a:noAutofit/>
          </a:bodyPr>
          <a:lstStyle>
            <a:lvl1pPr marL="1588" indent="0">
              <a:spcBef>
                <a:spcPts val="0"/>
              </a:spcBef>
              <a:buFontTx/>
              <a:buNone/>
              <a:defRPr sz="2000" b="0" i="1"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lang="en-US" sz="3200" kern="1200" dirty="0">
                <a:solidFill>
                  <a:schemeClr val="accent1"/>
                </a:solidFill>
                <a:latin typeface="+mj-lt"/>
                <a:ea typeface="+mj-ea"/>
                <a:cs typeface="+mj-cs"/>
              </a:defRPr>
            </a:lvl1pPr>
          </a:lstStyle>
          <a:p>
            <a:pPr lvl="0"/>
            <a:r>
              <a:rPr lang="en-US" dirty="0"/>
              <a:t>Click to edit Master title style</a:t>
            </a:r>
          </a:p>
        </p:txBody>
      </p:sp>
      <p:grpSp>
        <p:nvGrpSpPr>
          <p:cNvPr id="7" name="Group 8"/>
          <p:cNvGrpSpPr/>
          <p:nvPr userDrawn="1"/>
        </p:nvGrpSpPr>
        <p:grpSpPr>
          <a:xfrm>
            <a:off x="150811" y="4608188"/>
            <a:ext cx="11887201" cy="2297313"/>
            <a:chOff x="191056" y="4560687"/>
            <a:chExt cx="11805241" cy="2297313"/>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9" name="Group 10"/>
            <p:cNvGrpSpPr/>
            <p:nvPr/>
          </p:nvGrpSpPr>
          <p:grpSpPr>
            <a:xfrm>
              <a:off x="191056" y="4560687"/>
              <a:ext cx="3456317" cy="2297313"/>
              <a:chOff x="191056" y="4560687"/>
              <a:chExt cx="3456317" cy="2297313"/>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3" name="Picture 12"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7004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A703416-C241-4F04-8C5B-BD524CD2975A}" type="datetime1">
              <a:rPr lang="en-US" smtClean="0"/>
              <a:t>1/29/2018</a:t>
            </a:fld>
            <a:endParaRPr dirty="0"/>
          </a:p>
        </p:txBody>
      </p:sp>
      <p:sp>
        <p:nvSpPr>
          <p:cNvPr id="4" name="Footer Placeholder 3"/>
          <p:cNvSpPr>
            <a:spLocks noGrp="1"/>
          </p:cNvSpPr>
          <p:nvPr>
            <p:ph type="ftr" sz="quarter" idx="11"/>
          </p:nvPr>
        </p:nvSpPr>
        <p:spPr/>
        <p:txBody>
          <a:bodyPr/>
          <a:lstStyle/>
          <a:p>
            <a:r>
              <a:rPr lang="en-US"/>
              <a:t>Confidential – Oracle Internal</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6" name="Text Placeholder 12"/>
          <p:cNvSpPr>
            <a:spLocks noGrp="1"/>
          </p:cNvSpPr>
          <p:nvPr>
            <p:ph type="body" sz="quarter" idx="13" hasCustomPrompt="1"/>
          </p:nvPr>
        </p:nvSpPr>
        <p:spPr>
          <a:xfrm>
            <a:off x="531814" y="754616"/>
            <a:ext cx="11125198" cy="276999"/>
          </a:xfrm>
        </p:spPr>
        <p:txBody>
          <a:bodyPr>
            <a:spAutoFit/>
          </a:bodyPr>
          <a:lstStyle>
            <a:lvl1pPr marL="1588" indent="0">
              <a:spcBef>
                <a:spcPts val="0"/>
              </a:spcBef>
              <a:buFontTx/>
              <a:buNone/>
              <a:defRPr sz="2000" b="0" i="1" baseline="0">
                <a:solidFill>
                  <a:schemeClr val="accent3"/>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a:xfrm>
            <a:off x="531812" y="358521"/>
            <a:ext cx="11125200" cy="393954"/>
          </a:xfrm>
        </p:spPr>
        <p:txBody>
          <a:bodyPr>
            <a:spAutoFit/>
          </a:bodyPr>
          <a:lstStyle>
            <a:lvl1pPr>
              <a:defRPr sz="3200">
                <a:latin typeface="Calibri Light" panose="020F0302020204030204" pitchFamily="34" charset="0"/>
              </a:defRPr>
            </a:lvl1pPr>
          </a:lstStyle>
          <a:p>
            <a:r>
              <a:rPr lang="en-US" dirty="0"/>
              <a:t>Click to edit Master title style</a:t>
            </a:r>
            <a:endParaRPr dirty="0"/>
          </a:p>
        </p:txBody>
      </p:sp>
    </p:spTree>
    <p:extLst>
      <p:ext uri="{BB962C8B-B14F-4D97-AF65-F5344CB8AC3E}">
        <p14:creationId xmlns:p14="http://schemas.microsoft.com/office/powerpoint/2010/main" val="349831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64603F-8D9B-493D-806F-5EB58E9C2737}"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106548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B30943-C615-418E-A8B9-7012815FB1A1}"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06063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4DE35A-4D4B-46F1-8C03-57B229E13D1A}"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34072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6EB2D1-C2D3-44A9-9046-6E156860AE6F}"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75646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96B707-9FE5-4432-A66B-3FB17102ACEF}"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14333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CB478B26-2526-49BB-9E76-0FB835287F5A}"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850231"/>
            <a:ext cx="5246688" cy="396954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83159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15ACAE2C-BC00-4A4B-95C1-B9B684A92A74}"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747673" y="1013144"/>
            <a:ext cx="396213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85304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B47C62D4-5382-4FE4-9129-897211367B7D}"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595064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2B280B29-749F-4686-919A-02E851B1A432}"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24405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9_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1/29/2018</a:t>
            </a:fld>
            <a:endParaRPr lang="en-US" dirty="0"/>
          </a:p>
        </p:txBody>
      </p:sp>
      <p:sp>
        <p:nvSpPr>
          <p:cNvPr id="4" name="Footer Placeholder 3"/>
          <p:cNvSpPr>
            <a:spLocks noGrp="1"/>
          </p:cNvSpPr>
          <p:nvPr>
            <p:ph type="ftr" sz="quarter" idx="11"/>
          </p:nvPr>
        </p:nvSpPr>
        <p:spPr/>
        <p:txBody>
          <a:bodyPr/>
          <a:lstStyle/>
          <a:p>
            <a:r>
              <a:rPr lang="en-US"/>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ext Placeholder 12"/>
          <p:cNvSpPr>
            <a:spLocks noGrp="1"/>
          </p:cNvSpPr>
          <p:nvPr>
            <p:ph type="body" sz="quarter" idx="14" hasCustomPrompt="1"/>
          </p:nvPr>
        </p:nvSpPr>
        <p:spPr>
          <a:xfrm>
            <a:off x="531814" y="809897"/>
            <a:ext cx="10330522" cy="343299"/>
          </a:xfrm>
        </p:spPr>
        <p:txBody>
          <a:bodyPr>
            <a:noAutofit/>
          </a:bodyPr>
          <a:lstStyle>
            <a:lvl1pPr marL="1588" indent="0">
              <a:spcBef>
                <a:spcPts val="0"/>
              </a:spcBef>
              <a:buFontTx/>
              <a:buNone/>
              <a:defRPr sz="2000" b="0" i="1"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lang="en-US" sz="3200" kern="1200" dirty="0">
                <a:solidFill>
                  <a:schemeClr val="accent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7004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a:solidFill>
            <a:srgbClr val="D8E1E6"/>
          </a:solidFill>
        </p:grpSpPr>
        <p:sp>
          <p:nvSpPr>
            <p:cNvPr id="10" name="Rectangle 9"/>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fld id="{83461A5E-DD08-4D81-9C0A-D88E3F3A703C}" type="datetime1">
              <a:rPr lang="en-US" smtClean="0"/>
              <a:t>1/29/2018</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a:t>Confidential – Oracle Internal</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7690473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B55EB-1AA9-4B06-AF4C-3AD467C8923A}"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121130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FC7E17-0237-42F7-887D-9D179534735C}"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57034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207C8525-3CD2-4040-B3C1-53B306E71101}"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265589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grpSp>
        <p:nvGrpSpPr>
          <p:cNvPr id="10" name="Group 9"/>
          <p:cNvGrpSpPr/>
          <p:nvPr userDrawn="1"/>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Tree>
    <p:extLst>
      <p:ext uri="{BB962C8B-B14F-4D97-AF65-F5344CB8AC3E}">
        <p14:creationId xmlns:p14="http://schemas.microsoft.com/office/powerpoint/2010/main" val="153326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A4D5AD-7182-47D6-A244-8B777F7D634B}" type="datetime1">
              <a:rPr lang="en-US" smtClean="0"/>
              <a:t>1/29/2018</a:t>
            </a:fld>
            <a:endParaRPr lang="en-US"/>
          </a:p>
        </p:txBody>
      </p:sp>
      <p:sp>
        <p:nvSpPr>
          <p:cNvPr id="5" name="Footer Placeholder 4"/>
          <p:cNvSpPr>
            <a:spLocks noGrp="1"/>
          </p:cNvSpPr>
          <p:nvPr>
            <p:ph type="ftr" sz="quarter" idx="11"/>
          </p:nvPr>
        </p:nvSpPr>
        <p:spPr/>
        <p:txBody>
          <a:bodyPr/>
          <a:lstStyle/>
          <a:p>
            <a:r>
              <a:rPr lang="en-US"/>
              <a:t>Confidential – Oracle Internal</a:t>
            </a:r>
          </a:p>
        </p:txBody>
      </p:sp>
      <p:sp>
        <p:nvSpPr>
          <p:cNvPr id="6" name="Slide Number Placeholder 5"/>
          <p:cNvSpPr>
            <a:spLocks noGrp="1"/>
          </p:cNvSpPr>
          <p:nvPr>
            <p:ph type="sldNum" sz="quarter" idx="12"/>
          </p:nvPr>
        </p:nvSpPr>
        <p:spPr/>
        <p:txBody>
          <a:bodyPr/>
          <a:lstStyle/>
          <a:p>
            <a:fld id="{D4EAF17A-378C-49D5-A479-C71FF9D7F1E7}" type="slidenum">
              <a:rPr lang="en-US" smtClean="0"/>
              <a:pPr/>
              <a:t>‹#›</a:t>
            </a:fld>
            <a:endParaRPr lang="en-US"/>
          </a:p>
        </p:txBody>
      </p:sp>
    </p:spTree>
    <p:extLst>
      <p:ext uri="{BB962C8B-B14F-4D97-AF65-F5344CB8AC3E}">
        <p14:creationId xmlns:p14="http://schemas.microsoft.com/office/powerpoint/2010/main" val="2536154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F2C04D02-D58A-4F9A-8B2E-ED1CE632B76B}"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31015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94"/>
            <a:ext cx="10969924" cy="1025071"/>
          </a:xfrm>
        </p:spPr>
        <p:txBody>
          <a:bodyPr anchor="t" anchorCtr="0"/>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204" indent="0">
              <a:buFontTx/>
              <a:buNone/>
              <a:defRPr/>
            </a:lvl2pPr>
            <a:lvl3pPr marL="1218408" indent="0">
              <a:buFontTx/>
              <a:buNone/>
              <a:defRPr/>
            </a:lvl3pPr>
            <a:lvl4pPr marL="1827612" indent="0">
              <a:buFontTx/>
              <a:buNone/>
              <a:defRPr/>
            </a:lvl4pPr>
            <a:lvl5pPr marL="2436815" indent="0">
              <a:buFontTx/>
              <a:buNone/>
              <a:defRPr/>
            </a:lvl5pPr>
          </a:lstStyle>
          <a:p>
            <a:pPr lvl="0"/>
            <a:r>
              <a:rPr lang="en-US" smtClean="0"/>
              <a:t>Click to edit Master text styles</a:t>
            </a:r>
          </a:p>
        </p:txBody>
      </p:sp>
    </p:spTree>
    <p:extLst>
      <p:ext uri="{BB962C8B-B14F-4D97-AF65-F5344CB8AC3E}">
        <p14:creationId xmlns:p14="http://schemas.microsoft.com/office/powerpoint/2010/main" val="49354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5583899" cy="954107"/>
          </a:xfrm>
        </p:spPr>
        <p:txBody>
          <a:bodyPr>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155700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36012" y="4560563"/>
            <a:ext cx="3563900" cy="1840114"/>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80975" y="4560563"/>
            <a:ext cx="3471482" cy="1840114"/>
          </a:xfrm>
          <a:prstGeom prst="rect">
            <a:avLst/>
          </a:prstGeom>
        </p:spPr>
      </p:pic>
      <p:pic>
        <p:nvPicPr>
          <p:cNvPr id="9" name="Picture 8"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585" y="6263640"/>
            <a:ext cx="1632268" cy="594360"/>
          </a:xfrm>
          <a:prstGeom prst="rect">
            <a:avLst/>
          </a:prstGeom>
        </p:spPr>
      </p:pic>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pic>
        <p:nvPicPr>
          <p:cNvPr id="5" name="Picture 4"/>
          <p:cNvPicPr>
            <a:picLocks noChangeAspect="1"/>
          </p:cNvPicPr>
          <p:nvPr userDrawn="1"/>
        </p:nvPicPr>
        <p:blipFill>
          <a:blip r:embed="rId2" cstate="print">
            <a:alphaModFix amt="10000"/>
            <a:lum bright="-74000" contrast="100000"/>
            <a:extLst>
              <a:ext uri="{28A0092B-C50C-407E-A947-70E740481C1C}">
                <a14:useLocalDpi xmlns:a14="http://schemas.microsoft.com/office/drawing/2010/main"/>
              </a:ext>
            </a:extLst>
          </a:blip>
          <a:stretch>
            <a:fillRect/>
          </a:stretch>
        </p:blipFill>
        <p:spPr bwMode="gray">
          <a:xfrm>
            <a:off x="180976" y="3458070"/>
            <a:ext cx="11801474" cy="2952159"/>
          </a:xfrm>
          <a:prstGeom prst="rect">
            <a:avLst/>
          </a:prstGeom>
        </p:spPr>
      </p:pic>
      <p:pic>
        <p:nvPicPr>
          <p:cNvPr id="6" name="Picture 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5585" y="6263640"/>
            <a:ext cx="1632268" cy="594360"/>
          </a:xfrm>
          <a:prstGeom prst="rect">
            <a:avLst/>
          </a:prstGeom>
        </p:spPr>
      </p:pic>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pic>
        <p:nvPicPr>
          <p:cNvPr id="5" name="Picture 4"/>
          <p:cNvPicPr>
            <a:picLocks noChangeAspect="1"/>
          </p:cNvPicPr>
          <p:nvPr userDrawn="1"/>
        </p:nvPicPr>
        <p:blipFill>
          <a:blip r:embed="rId2" cstate="print">
            <a:alphaModFix amt="10000"/>
            <a:lum bright="-74000" contrast="100000"/>
            <a:extLst>
              <a:ext uri="{28A0092B-C50C-407E-A947-70E740481C1C}">
                <a14:useLocalDpi xmlns:a14="http://schemas.microsoft.com/office/drawing/2010/main"/>
              </a:ext>
            </a:extLst>
          </a:blip>
          <a:stretch>
            <a:fillRect/>
          </a:stretch>
        </p:blipFill>
        <p:spPr bwMode="gray">
          <a:xfrm>
            <a:off x="180976" y="3458070"/>
            <a:ext cx="11801474" cy="2952159"/>
          </a:xfrm>
          <a:prstGeom prst="rect">
            <a:avLst/>
          </a:prstGeom>
        </p:spPr>
      </p:pic>
      <p:sp>
        <p:nvSpPr>
          <p:cNvPr id="7" name="Rectangle 6"/>
          <p:cNvSpPr/>
          <p:nvPr userDrawn="1"/>
        </p:nvSpPr>
        <p:spPr>
          <a:xfrm>
            <a:off x="200025" y="3409950"/>
            <a:ext cx="11811000" cy="3067050"/>
          </a:xfrm>
          <a:prstGeom prst="rect">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6" name="Picture 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5585" y="6263640"/>
            <a:ext cx="1632268" cy="594360"/>
          </a:xfrm>
          <a:prstGeom prst="rect">
            <a:avLst/>
          </a:prstGeom>
        </p:spPr>
      </p:pic>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Title and Subtitle">
    <p:bg>
      <p:bgPr>
        <a:gradFill>
          <a:gsLst>
            <a:gs pos="0">
              <a:schemeClr val="accent4">
                <a:lumMod val="40000"/>
                <a:lumOff val="60000"/>
              </a:schemeClr>
            </a:gs>
            <a:gs pos="28000">
              <a:schemeClr val="accent5">
                <a:lumMod val="20000"/>
                <a:lumOff val="80000"/>
              </a:schemeClr>
            </a:gs>
            <a:gs pos="50000">
              <a:schemeClr val="accent5">
                <a:lumMod val="20000"/>
                <a:lumOff val="80000"/>
              </a:schemeClr>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2"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pic>
        <p:nvPicPr>
          <p:cNvPr id="2050" name="Picture 2"/>
          <p:cNvPicPr>
            <a:picLocks noChangeAspect="1" noChangeArrowheads="1"/>
          </p:cNvPicPr>
          <p:nvPr userDrawn="1"/>
        </p:nvPicPr>
        <p:blipFill>
          <a:blip r:embed="rId2" cstate="print"/>
          <a:srcRect/>
          <a:stretch>
            <a:fillRect/>
          </a:stretch>
        </p:blipFill>
        <p:spPr bwMode="auto">
          <a:xfrm>
            <a:off x="174968" y="4086225"/>
            <a:ext cx="11826532" cy="2324100"/>
          </a:xfrm>
          <a:prstGeom prst="rect">
            <a:avLst/>
          </a:prstGeom>
          <a:noFill/>
          <a:ln w="9525">
            <a:noFill/>
            <a:miter lim="800000"/>
            <a:headEnd/>
            <a:tailEnd/>
          </a:ln>
          <a:effectLst>
            <a:softEdge rad="127000"/>
          </a:effectLst>
        </p:spPr>
      </p:pic>
      <p:pic>
        <p:nvPicPr>
          <p:cNvPr id="14" name="Picture 15" descr="1.5X red tab for PPT.png"/>
          <p:cNvPicPr>
            <a:picLocks noChangeAspect="1"/>
          </p:cNvPicPr>
          <p:nvPr userDrawn="1"/>
        </p:nvPicPr>
        <p:blipFill>
          <a:blip r:embed="rId3" cstate="print"/>
          <a:srcRect/>
          <a:stretch>
            <a:fillRect/>
          </a:stretch>
        </p:blipFill>
        <p:spPr bwMode="ltGray">
          <a:xfrm>
            <a:off x="531813" y="6269037"/>
            <a:ext cx="1609725" cy="588963"/>
          </a:xfrm>
          <a:prstGeom prst="rect">
            <a:avLst/>
          </a:prstGeom>
          <a:noFill/>
          <a:ln w="9525">
            <a:noFill/>
            <a:miter lim="800000"/>
            <a:headEnd/>
            <a:tailEnd/>
          </a:ln>
        </p:spPr>
      </p:pic>
      <p:sp>
        <p:nvSpPr>
          <p:cNvPr id="15"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100355151"/>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itle 1"/>
          <p:cNvSpPr>
            <a:spLocks noGrp="1"/>
          </p:cNvSpPr>
          <p:nvPr>
            <p:ph type="title"/>
          </p:nvPr>
        </p:nvSpPr>
        <p:spPr>
          <a:xfrm>
            <a:off x="541337" y="0"/>
            <a:ext cx="11125200" cy="819150"/>
          </a:xfrm>
        </p:spPr>
        <p:txBody>
          <a:bodyPr/>
          <a:lstStyle>
            <a:lvl1pPr>
              <a:defRPr sz="3200">
                <a:solidFill>
                  <a:schemeClr val="bg1"/>
                </a:solidFill>
              </a:defRPr>
            </a:lvl1pPr>
          </a:lstStyle>
          <a:p>
            <a:r>
              <a:rPr lang="en-US" dirty="0"/>
              <a:t>Click to edit Master title style</a:t>
            </a:r>
            <a:endParaRPr dirty="0"/>
          </a:p>
        </p:txBody>
      </p:sp>
      <p:sp>
        <p:nvSpPr>
          <p:cNvPr id="8" name="Content Placeholder 2"/>
          <p:cNvSpPr>
            <a:spLocks noGrp="1"/>
          </p:cNvSpPr>
          <p:nvPr>
            <p:ph idx="1" hasCustomPrompt="1"/>
          </p:nvPr>
        </p:nvSpPr>
        <p:spPr>
          <a:xfrm>
            <a:off x="540676" y="1514476"/>
            <a:ext cx="5583899" cy="369332"/>
          </a:xfrm>
        </p:spPr>
        <p:txBody>
          <a:bodyPr>
            <a:spAutoFit/>
          </a:bodyPr>
          <a:lstStyle>
            <a:lvl1pPr>
              <a:lnSpc>
                <a:spcPct val="100000"/>
              </a:lnSpc>
              <a:spcBef>
                <a:spcPts val="0"/>
              </a:spcBef>
              <a:spcAft>
                <a:spcPts val="1200"/>
              </a:spcAft>
              <a:buClr>
                <a:schemeClr val="accent6">
                  <a:lumMod val="40000"/>
                  <a:lumOff val="60000"/>
                </a:schemeClr>
              </a:buClr>
              <a:buFont typeface="Wingdings" pitchFamily="2" charset="2"/>
              <a:buChar char="§"/>
              <a:defRPr sz="2400">
                <a:solidFill>
                  <a:schemeClr val="bg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accent1"/>
                </a:solidFill>
              </a:defRPr>
            </a:lvl3pPr>
          </a:lstStyle>
          <a:p>
            <a:pPr lvl="0"/>
            <a:r>
              <a:rPr lang="en-US" dirty="0"/>
              <a:t>Edit Master text styles</a:t>
            </a:r>
          </a:p>
        </p:txBody>
      </p:sp>
      <p:sp>
        <p:nvSpPr>
          <p:cNvPr id="9"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1" i="1" baseline="0">
                <a:solidFill>
                  <a:schemeClr val="tx1">
                    <a:lumMod val="20000"/>
                    <a:lumOff val="80000"/>
                  </a:schemeClr>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56225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and Content">
    <p:bg>
      <p:bgPr>
        <a:gradFill>
          <a:gsLst>
            <a:gs pos="0">
              <a:schemeClr val="accent6"/>
            </a:gs>
            <a:gs pos="100000">
              <a:srgbClr val="0E7AAB"/>
            </a:gs>
          </a:gsLst>
          <a:lin ang="5400000" scaled="1"/>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itle 1"/>
          <p:cNvSpPr>
            <a:spLocks noGrp="1"/>
          </p:cNvSpPr>
          <p:nvPr>
            <p:ph type="title"/>
          </p:nvPr>
        </p:nvSpPr>
        <p:spPr>
          <a:xfrm>
            <a:off x="541337" y="0"/>
            <a:ext cx="11125200" cy="819150"/>
          </a:xfrm>
        </p:spPr>
        <p:txBody>
          <a:bodyPr/>
          <a:lstStyle>
            <a:lvl1pPr>
              <a:defRPr sz="3200">
                <a:solidFill>
                  <a:schemeClr val="bg1"/>
                </a:solidFill>
              </a:defRPr>
            </a:lvl1pPr>
          </a:lstStyle>
          <a:p>
            <a:r>
              <a:rPr lang="en-US" dirty="0"/>
              <a:t>Click to edit Master title style</a:t>
            </a:r>
            <a:endParaRPr dirty="0"/>
          </a:p>
        </p:txBody>
      </p:sp>
      <p:sp>
        <p:nvSpPr>
          <p:cNvPr id="8" name="Content Placeholder 2"/>
          <p:cNvSpPr>
            <a:spLocks noGrp="1"/>
          </p:cNvSpPr>
          <p:nvPr>
            <p:ph idx="1" hasCustomPrompt="1"/>
          </p:nvPr>
        </p:nvSpPr>
        <p:spPr>
          <a:xfrm>
            <a:off x="540676" y="1514476"/>
            <a:ext cx="5583899" cy="369332"/>
          </a:xfrm>
        </p:spPr>
        <p:txBody>
          <a:bodyPr>
            <a:spAutoFit/>
          </a:bodyPr>
          <a:lstStyle>
            <a:lvl1pPr>
              <a:lnSpc>
                <a:spcPct val="100000"/>
              </a:lnSpc>
              <a:spcBef>
                <a:spcPts val="0"/>
              </a:spcBef>
              <a:spcAft>
                <a:spcPts val="1200"/>
              </a:spcAft>
              <a:buClr>
                <a:schemeClr val="accent6">
                  <a:lumMod val="40000"/>
                  <a:lumOff val="60000"/>
                </a:schemeClr>
              </a:buClr>
              <a:buFont typeface="Wingdings" pitchFamily="2" charset="2"/>
              <a:buChar char="§"/>
              <a:defRPr sz="2400">
                <a:solidFill>
                  <a:schemeClr val="bg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accent1"/>
                </a:solidFill>
              </a:defRPr>
            </a:lvl3pPr>
          </a:lstStyle>
          <a:p>
            <a:pPr lvl="0"/>
            <a:r>
              <a:rPr lang="en-US" dirty="0"/>
              <a:t>Edit Master text styles</a:t>
            </a:r>
          </a:p>
        </p:txBody>
      </p:sp>
      <p:sp>
        <p:nvSpPr>
          <p:cNvPr id="9"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1" i="1" baseline="0">
                <a:solidFill>
                  <a:schemeClr val="tx1">
                    <a:lumMod val="20000"/>
                    <a:lumOff val="80000"/>
                  </a:schemeClr>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56225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1/29/2018</a:t>
            </a:fld>
            <a:endParaRPr lang="en-US" dirty="0"/>
          </a:p>
        </p:txBody>
      </p:sp>
      <p:sp>
        <p:nvSpPr>
          <p:cNvPr id="4" name="Footer Placeholder 3"/>
          <p:cNvSpPr>
            <a:spLocks noGrp="1"/>
          </p:cNvSpPr>
          <p:nvPr>
            <p:ph type="ftr" sz="quarter" idx="11"/>
          </p:nvPr>
        </p:nvSpPr>
        <p:spPr/>
        <p:txBody>
          <a:bodyPr/>
          <a:lstStyle/>
          <a:p>
            <a:r>
              <a:rPr lang="en-US"/>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bg2"/>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200" baseline="0">
                <a:solidFill>
                  <a:schemeClr val="bg1"/>
                </a:solidFill>
                <a:latin typeface="+mj-lt"/>
              </a:defRPr>
            </a:lvl1pPr>
          </a:lstStyle>
          <a:p>
            <a:pPr lvl="0"/>
            <a:r>
              <a:rPr lang="en-US" dirty="0"/>
              <a:t>Click to edit Master title style</a:t>
            </a:r>
          </a:p>
        </p:txBody>
      </p:sp>
    </p:spTree>
    <p:extLst>
      <p:ext uri="{BB962C8B-B14F-4D97-AF65-F5344CB8AC3E}">
        <p14:creationId xmlns:p14="http://schemas.microsoft.com/office/powerpoint/2010/main" val="3079490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without Picture">
    <p:bg>
      <p:bgPr>
        <a:gradFill>
          <a:gsLst>
            <a:gs pos="0">
              <a:schemeClr val="accent2"/>
            </a:gs>
            <a:gs pos="100000">
              <a:schemeClr val="accent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0"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Section Header without Picture">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0"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Section Header without Picture">
    <p:bg>
      <p:bgPr>
        <a:gradFill>
          <a:gsLst>
            <a:gs pos="0">
              <a:schemeClr val="accent3"/>
            </a:gs>
            <a:gs pos="100000">
              <a:schemeClr val="accent3"/>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9525"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Section Header without Picture">
    <p:bg>
      <p:bgPr>
        <a:gradFill>
          <a:gsLst>
            <a:gs pos="0">
              <a:schemeClr val="accent3"/>
            </a:gs>
            <a:gs pos="100000">
              <a:schemeClr val="accent3"/>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Section Header without Picture">
    <p:bg>
      <p:bgPr>
        <a:gradFill>
          <a:gsLst>
            <a:gs pos="0">
              <a:schemeClr val="accent1"/>
            </a:gs>
            <a:gs pos="100000">
              <a:schemeClr val="accent1"/>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Section Header without Picture">
    <p:bg>
      <p:bgPr>
        <a:gradFill>
          <a:gsLst>
            <a:gs pos="0">
              <a:schemeClr val="accent2"/>
            </a:gs>
            <a:gs pos="100000">
              <a:schemeClr val="accent2"/>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Section Header without Picture">
    <p:bg>
      <p:bgPr>
        <a:gradFill>
          <a:gsLst>
            <a:gs pos="0">
              <a:schemeClr val="tx1"/>
            </a:gs>
            <a:gs pos="100000">
              <a:schemeClr val="tx1"/>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solidFill>
                <a:latin typeface="+mn-lt"/>
                <a:cs typeface="+mn-cs"/>
              </a:rPr>
              <a:t>Copyright © </a:t>
            </a:r>
            <a:r>
              <a:rPr lang="en-US" sz="800" dirty="0">
                <a:solidFill>
                  <a:srgbClr val="5F5F5F"/>
                </a:solidFill>
                <a:latin typeface="+mn-lt"/>
                <a:cs typeface="+mn-cs"/>
              </a:rPr>
              <a:t>2015</a:t>
            </a:r>
            <a:r>
              <a:rPr sz="800" dirty="0">
                <a:solidFill>
                  <a:srgbClr val="5F5F5F"/>
                </a:solidFill>
                <a:latin typeface="+mn-lt"/>
                <a:cs typeface="+mn-cs"/>
              </a:rPr>
              <a:t> Oracle and/or its affiliates. All rights reserved.  |</a:t>
            </a:r>
          </a:p>
        </p:txBody>
      </p:sp>
      <p:pic>
        <p:nvPicPr>
          <p:cNvPr id="6" name="Picture 15"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7" name="Date Placeholder 3"/>
          <p:cNvSpPr>
            <a:spLocks noGrp="1"/>
          </p:cNvSpPr>
          <p:nvPr>
            <p:ph type="dt" sz="half" idx="14"/>
          </p:nvPr>
        </p:nvSpPr>
        <p:spPr/>
        <p:txBody>
          <a:bodyPr/>
          <a:lstStyle>
            <a:lvl1pPr>
              <a:defRPr/>
            </a:lvl1pPr>
          </a:lstStyle>
          <a:p>
            <a:pPr>
              <a:defRPr/>
            </a:pPr>
            <a:fld id="{1A9FF8F4-F5DD-4180-946C-B9EB6AD219EA}" type="datetime1">
              <a:rPr lang="en-US" smtClean="0"/>
              <a:pPr>
                <a:defRPr/>
              </a:pPr>
              <a:t>1/29/2018</a:t>
            </a:fld>
            <a:endParaRPr dirty="0"/>
          </a:p>
        </p:txBody>
      </p:sp>
      <p:pic>
        <p:nvPicPr>
          <p:cNvPr id="8" name="Picture 7" descr="Enterprise-Cloud-Architect_02c.png"/>
          <p:cNvPicPr>
            <a:picLocks noChangeAspect="1"/>
          </p:cNvPicPr>
          <p:nvPr userDrawn="1"/>
        </p:nvPicPr>
        <p:blipFill>
          <a:blip r:embed="rId5" cstate="print"/>
          <a:stretch>
            <a:fillRect/>
          </a:stretch>
        </p:blipFill>
        <p:spPr>
          <a:xfrm>
            <a:off x="8151812" y="1066800"/>
            <a:ext cx="3420801" cy="4953000"/>
          </a:xfrm>
          <a:prstGeom prst="rect">
            <a:avLst/>
          </a:prstGeom>
        </p:spPr>
      </p:pic>
      <p:sp>
        <p:nvSpPr>
          <p:cNvPr id="9"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0"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1"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57659365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Section Header without Picture">
    <p:bg>
      <p:bgPr>
        <a:gradFill>
          <a:gsLst>
            <a:gs pos="0">
              <a:schemeClr val="accent1"/>
            </a:gs>
            <a:gs pos="100000">
              <a:schemeClr val="accent1"/>
            </a:gs>
            <a:gs pos="100000">
              <a:schemeClr val="accent1"/>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9525"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Section Header without Picture">
    <p:bg>
      <p:bgPr>
        <a:gradFill>
          <a:gsLst>
            <a:gs pos="0">
              <a:schemeClr val="accent2"/>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1" y="3086098"/>
            <a:ext cx="12188824"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13"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5"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8"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Section Header without Picture">
    <p:bg>
      <p:bgPr>
        <a:gradFill>
          <a:gsLst>
            <a:gs pos="0">
              <a:schemeClr val="accent3"/>
            </a:gs>
            <a:gs pos="100000">
              <a:schemeClr val="accent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0"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nvGrpSpPr>
          <p:cNvPr id="13" name="Group 11"/>
          <p:cNvGrpSpPr/>
          <p:nvPr userDrawn="1"/>
        </p:nvGrpSpPr>
        <p:grpSpPr>
          <a:xfrm>
            <a:off x="303212" y="1219200"/>
            <a:ext cx="2667000" cy="2514600"/>
            <a:chOff x="8304212" y="1981200"/>
            <a:chExt cx="2667000" cy="2514600"/>
          </a:xfrm>
        </p:grpSpPr>
        <p:sp>
          <p:nvSpPr>
            <p:cNvPr id="14" name="Donut 13"/>
            <p:cNvSpPr/>
            <p:nvPr/>
          </p:nvSpPr>
          <p:spPr>
            <a:xfrm>
              <a:off x="8685212" y="2286000"/>
              <a:ext cx="1981200" cy="1905000"/>
            </a:xfrm>
            <a:prstGeom prst="donut">
              <a:avLst>
                <a:gd name="adj" fmla="val 7524"/>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5F5F5F"/>
                </a:solidFill>
              </a:endParaRPr>
            </a:p>
          </p:txBody>
        </p:sp>
        <p:sp>
          <p:nvSpPr>
            <p:cNvPr id="15" name="4-Point Star 14"/>
            <p:cNvSpPr/>
            <p:nvPr/>
          </p:nvSpPr>
          <p:spPr>
            <a:xfrm>
              <a:off x="8304212" y="1981200"/>
              <a:ext cx="2667000" cy="2514600"/>
            </a:xfrm>
            <a:prstGeom prst="star4">
              <a:avLst/>
            </a:prstGeom>
            <a:solidFill>
              <a:schemeClr val="accent2"/>
            </a:solid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6" name="4-Point Star 15"/>
            <p:cNvSpPr/>
            <p:nvPr/>
          </p:nvSpPr>
          <p:spPr>
            <a:xfrm rot="19008559">
              <a:off x="8816159" y="2414125"/>
              <a:ext cx="1700365" cy="1671196"/>
            </a:xfrm>
            <a:prstGeom prst="star4">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ln w="381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7" name="Donut 16"/>
            <p:cNvSpPr/>
            <p:nvPr/>
          </p:nvSpPr>
          <p:spPr>
            <a:xfrm>
              <a:off x="9371012" y="2971800"/>
              <a:ext cx="533400" cy="533400"/>
            </a:xfrm>
            <a:prstGeom prst="donut">
              <a:avLst/>
            </a:prstGeom>
            <a:solidFill>
              <a:schemeClr val="bg1"/>
            </a:solidFill>
            <a:ln w="19050">
              <a:solidFill>
                <a:schemeClr val="bg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5F5F5F"/>
                </a:solidFill>
              </a:endParaRPr>
            </a:p>
          </p:txBody>
        </p:sp>
      </p:grpSp>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
        <p:nvSpPr>
          <p:cNvPr id="18" name="Title 1"/>
          <p:cNvSpPr txBox="1">
            <a:spLocks/>
          </p:cNvSpPr>
          <p:nvPr userDrawn="1"/>
        </p:nvSpPr>
        <p:spPr>
          <a:xfrm>
            <a:off x="3267075" y="0"/>
            <a:ext cx="8264525" cy="819150"/>
          </a:xfrm>
          <a:prstGeom prst="rect">
            <a:avLst/>
          </a:prstGeom>
        </p:spPr>
        <p:txBody>
          <a:bodyPr vert="horz" lIns="0" tIns="0" rIns="0" bIns="0" rtlCol="0" anchor="b">
            <a:noAutofit/>
          </a:bodyPr>
          <a:lstStyle>
            <a:lvl1pPr>
              <a:defRPr sz="3200">
                <a:solidFill>
                  <a:schemeClr val="accent2"/>
                </a:solidFill>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accent2"/>
                </a:solidFill>
                <a:effectLst/>
                <a:uLnTx/>
                <a:uFillTx/>
                <a:latin typeface="+mj-lt"/>
                <a:ea typeface="+mj-ea"/>
                <a:cs typeface="+mj-cs"/>
              </a:rPr>
              <a:t>Click to edit Master title style</a:t>
            </a:r>
          </a:p>
        </p:txBody>
      </p:sp>
      <p:sp>
        <p:nvSpPr>
          <p:cNvPr id="19" name="Text Placeholder 2"/>
          <p:cNvSpPr>
            <a:spLocks noGrp="1"/>
          </p:cNvSpPr>
          <p:nvPr>
            <p:ph type="body" idx="1" hasCustomPrompt="1"/>
          </p:nvPr>
        </p:nvSpPr>
        <p:spPr>
          <a:xfrm>
            <a:off x="171451" y="0"/>
            <a:ext cx="2952749" cy="828675"/>
          </a:xfrm>
        </p:spPr>
        <p:txBody>
          <a:bodyPr anchor="b">
            <a:noAutofit/>
          </a:bodyPr>
          <a:lstStyle>
            <a:lvl1pPr marL="0" indent="0" algn="ctr">
              <a:spcBef>
                <a:spcPts val="0"/>
              </a:spcBef>
              <a:buNone/>
              <a:defRPr sz="3200" b="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20" name="Content Placeholder 2"/>
          <p:cNvSpPr>
            <a:spLocks noGrp="1"/>
          </p:cNvSpPr>
          <p:nvPr>
            <p:ph idx="13" hasCustomPrompt="1"/>
          </p:nvPr>
        </p:nvSpPr>
        <p:spPr>
          <a:xfrm>
            <a:off x="3341027" y="1228726"/>
            <a:ext cx="6993598" cy="630942"/>
          </a:xfrm>
        </p:spPr>
        <p:txBody>
          <a:bodyPr wrap="square">
            <a:spAutoFit/>
          </a:bodyPr>
          <a:lstStyle>
            <a:lvl1pPr>
              <a:lnSpc>
                <a:spcPct val="100000"/>
              </a:lnSpc>
              <a:spcBef>
                <a:spcPts val="0"/>
              </a:spcBef>
              <a:spcAft>
                <a:spcPts val="600"/>
              </a:spcAft>
              <a:buClr>
                <a:schemeClr val="tx2"/>
              </a:buClr>
              <a:buFont typeface="Wingdings" pitchFamily="2" charset="2"/>
              <a:buChar char="§"/>
              <a:defRPr sz="1800">
                <a:solidFill>
                  <a:schemeClr val="tx1"/>
                </a:solidFill>
              </a:defRPr>
            </a:lvl1pPr>
            <a:lvl2pPr>
              <a:lnSpc>
                <a:spcPct val="100000"/>
              </a:lnSpc>
              <a:spcBef>
                <a:spcPts val="0"/>
              </a:spcBef>
              <a:spcAft>
                <a:spcPts val="600"/>
              </a:spcAft>
              <a:buClr>
                <a:schemeClr val="tx2"/>
              </a:buClr>
              <a:buFont typeface="Wingdings" pitchFamily="2" charset="2"/>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7"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
        <p:nvSpPr>
          <p:cNvPr id="19" name="Text Placeholder 2"/>
          <p:cNvSpPr>
            <a:spLocks noGrp="1"/>
          </p:cNvSpPr>
          <p:nvPr>
            <p:ph type="body" idx="1" hasCustomPrompt="1"/>
          </p:nvPr>
        </p:nvSpPr>
        <p:spPr>
          <a:xfrm>
            <a:off x="171451" y="0"/>
            <a:ext cx="2952749" cy="828675"/>
          </a:xfrm>
        </p:spPr>
        <p:txBody>
          <a:bodyPr anchor="b">
            <a:noAutofit/>
          </a:bodyPr>
          <a:lstStyle>
            <a:lvl1pPr marL="0" indent="0" algn="ctr">
              <a:spcBef>
                <a:spcPts val="0"/>
              </a:spcBef>
              <a:buNone/>
              <a:defRPr sz="3200" b="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20" name="Content Placeholder 2"/>
          <p:cNvSpPr>
            <a:spLocks noGrp="1"/>
          </p:cNvSpPr>
          <p:nvPr>
            <p:ph idx="13" hasCustomPrompt="1"/>
          </p:nvPr>
        </p:nvSpPr>
        <p:spPr>
          <a:xfrm>
            <a:off x="3341027" y="1228726"/>
            <a:ext cx="6993598" cy="630942"/>
          </a:xfrm>
        </p:spPr>
        <p:txBody>
          <a:bodyPr wrap="square">
            <a:spAutoFit/>
          </a:bodyPr>
          <a:lstStyle>
            <a:lvl1pPr>
              <a:lnSpc>
                <a:spcPct val="100000"/>
              </a:lnSpc>
              <a:spcBef>
                <a:spcPts val="0"/>
              </a:spcBef>
              <a:spcAft>
                <a:spcPts val="600"/>
              </a:spcAft>
              <a:buClr>
                <a:schemeClr val="tx2"/>
              </a:buClr>
              <a:buFont typeface="Wingdings" pitchFamily="2" charset="2"/>
              <a:buChar char="§"/>
              <a:defRPr sz="1800">
                <a:solidFill>
                  <a:schemeClr val="tx1"/>
                </a:solidFill>
              </a:defRPr>
            </a:lvl1pPr>
            <a:lvl2pPr>
              <a:lnSpc>
                <a:spcPct val="100000"/>
              </a:lnSpc>
              <a:spcBef>
                <a:spcPts val="0"/>
              </a:spcBef>
              <a:spcAft>
                <a:spcPts val="600"/>
              </a:spcAft>
              <a:buClr>
                <a:schemeClr val="tx2"/>
              </a:buClr>
              <a:buFont typeface="Wingdings" pitchFamily="2" charset="2"/>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Vision</a:t>
            </a:r>
            <a:endParaRPr lang="en-US" sz="2800" dirty="0">
              <a:solidFill>
                <a:schemeClr val="accent2"/>
              </a:solidFill>
            </a:endParaRPr>
          </a:p>
        </p:txBody>
      </p:sp>
      <p:pic>
        <p:nvPicPr>
          <p:cNvPr id="12" name="Picture 11" descr="ic-ForecastingPlanning-wht.png"/>
          <p:cNvPicPr>
            <a:picLocks noChangeAspect="1"/>
          </p:cNvPicPr>
          <p:nvPr userDrawn="1"/>
        </p:nvPicPr>
        <p:blipFill>
          <a:blip r:embed="rId2" cstate="print"/>
          <a:stretch>
            <a:fillRect/>
          </a:stretch>
        </p:blipFill>
        <p:spPr>
          <a:xfrm>
            <a:off x="579212" y="1346347"/>
            <a:ext cx="2073127" cy="2073127"/>
          </a:xfrm>
          <a:prstGeom prst="rect">
            <a:avLst/>
          </a:prstGeom>
        </p:spPr>
      </p:pic>
      <p:pic>
        <p:nvPicPr>
          <p:cNvPr id="13" name="Picture 12"/>
          <p:cNvPicPr>
            <a:picLocks noChangeAspect="1"/>
          </p:cNvPicPr>
          <p:nvPr userDrawn="1"/>
        </p:nvPicPr>
        <p:blipFill>
          <a:blip r:embed="rId3"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4" name="TextBox 13"/>
          <p:cNvSpPr txBox="1"/>
          <p:nvPr userDrawn="1"/>
        </p:nvSpPr>
        <p:spPr>
          <a:xfrm>
            <a:off x="171450" y="3332976"/>
            <a:ext cx="2943225" cy="2215991"/>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is the future of your enterprise?</a:t>
            </a:r>
          </a:p>
          <a:p>
            <a:pPr marL="228600" indent="-228600">
              <a:spcAft>
                <a:spcPts val="1200"/>
              </a:spcAft>
              <a:buFont typeface="Arial" pitchFamily="34" charset="0"/>
              <a:buChar char="•"/>
            </a:pPr>
            <a:r>
              <a:rPr lang="en-US" sz="1400" dirty="0">
                <a:solidFill>
                  <a:srgbClr val="FFFFFF"/>
                </a:solidFill>
              </a:rPr>
              <a:t>What role does Cloud technology play?</a:t>
            </a:r>
          </a:p>
          <a:p>
            <a:pPr marL="228600" indent="-228600">
              <a:spcAft>
                <a:spcPts val="1200"/>
              </a:spcAft>
              <a:buFont typeface="Arial" pitchFamily="34" charset="0"/>
              <a:buChar char="•"/>
            </a:pPr>
            <a:r>
              <a:rPr lang="en-US" sz="1400" dirty="0">
                <a:solidFill>
                  <a:srgbClr val="FFFFFF"/>
                </a:solidFill>
              </a:rPr>
              <a:t>How can you implement Cloud </a:t>
            </a:r>
            <a:br>
              <a:rPr lang="en-US" sz="1400" dirty="0">
                <a:solidFill>
                  <a:srgbClr val="FFFFFF"/>
                </a:solidFill>
              </a:rPr>
            </a:br>
            <a:r>
              <a:rPr lang="en-US" sz="1400" dirty="0">
                <a:solidFill>
                  <a:srgbClr val="FFFFFF"/>
                </a:solidFill>
              </a:rPr>
              <a:t>to accelerate achieving your vision?</a:t>
            </a:r>
          </a:p>
          <a:p>
            <a:pPr marL="228600" indent="-228600"/>
            <a:endParaRPr lang="en-US" sz="1600" dirty="0">
              <a:solidFill>
                <a:srgbClr val="FFFFFF"/>
              </a:solidFill>
            </a:endParaRPr>
          </a:p>
        </p:txBody>
      </p:sp>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Vision</a:t>
            </a:r>
            <a:endParaRPr lang="en-US" sz="2800" dirty="0">
              <a:solidFill>
                <a:schemeClr val="accent2"/>
              </a:solidFill>
            </a:endParaRPr>
          </a:p>
        </p:txBody>
      </p:sp>
      <p:pic>
        <p:nvPicPr>
          <p:cNvPr id="12" name="Picture 11" descr="ic-ForecastingPlanning-wht.png"/>
          <p:cNvPicPr>
            <a:picLocks noChangeAspect="1"/>
          </p:cNvPicPr>
          <p:nvPr userDrawn="1"/>
        </p:nvPicPr>
        <p:blipFill>
          <a:blip r:embed="rId2" cstate="print"/>
          <a:stretch>
            <a:fillRect/>
          </a:stretch>
        </p:blipFill>
        <p:spPr>
          <a:xfrm>
            <a:off x="579212" y="1346347"/>
            <a:ext cx="2073127" cy="2073127"/>
          </a:xfrm>
          <a:prstGeom prst="rect">
            <a:avLst/>
          </a:prstGeom>
        </p:spPr>
      </p:pic>
      <p:pic>
        <p:nvPicPr>
          <p:cNvPr id="13" name="Picture 12"/>
          <p:cNvPicPr>
            <a:picLocks noChangeAspect="1"/>
          </p:cNvPicPr>
          <p:nvPr userDrawn="1"/>
        </p:nvPicPr>
        <p:blipFill>
          <a:blip r:embed="rId3"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14" name="Rectangle 13"/>
          <p:cNvSpPr/>
          <p:nvPr userDrawn="1"/>
        </p:nvSpPr>
        <p:spPr>
          <a:xfrm>
            <a:off x="180753" y="191386"/>
            <a:ext cx="2941859" cy="6251943"/>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Reality</a:t>
            </a:r>
            <a:endParaRPr lang="en-US" sz="2800" dirty="0">
              <a:solidFill>
                <a:schemeClr val="accent2"/>
              </a:solidFill>
            </a:endParaRPr>
          </a:p>
        </p:txBody>
      </p:sp>
      <p:pic>
        <p:nvPicPr>
          <p:cNvPr id="16" name="Picture 15"/>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7" name="TextBox 16"/>
          <p:cNvSpPr txBox="1"/>
          <p:nvPr userDrawn="1"/>
        </p:nvSpPr>
        <p:spPr>
          <a:xfrm>
            <a:off x="171450" y="3380601"/>
            <a:ext cx="2943225" cy="1815882"/>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are the current challenges in driving the enterprise to achieve its business goals?</a:t>
            </a:r>
          </a:p>
          <a:p>
            <a:pPr marL="228600" indent="-228600">
              <a:spcAft>
                <a:spcPts val="1200"/>
              </a:spcAft>
              <a:buFont typeface="Arial" pitchFamily="34" charset="0"/>
              <a:buChar char="•"/>
            </a:pPr>
            <a:r>
              <a:rPr lang="en-US" sz="1400" dirty="0">
                <a:solidFill>
                  <a:srgbClr val="FFFFFF"/>
                </a:solidFill>
              </a:rPr>
              <a:t>Is the business ready to execute on its strategies?</a:t>
            </a:r>
          </a:p>
          <a:p>
            <a:pPr marL="228600" indent="-228600">
              <a:spcAft>
                <a:spcPts val="1200"/>
              </a:spcAft>
              <a:buFont typeface="Arial" pitchFamily="34" charset="0"/>
              <a:buChar char="•"/>
            </a:pPr>
            <a:r>
              <a:rPr lang="en-US" sz="1400" dirty="0">
                <a:solidFill>
                  <a:srgbClr val="FFFFFF"/>
                </a:solidFill>
              </a:rPr>
              <a:t>Is the business operating at full efficiency?</a:t>
            </a:r>
          </a:p>
        </p:txBody>
      </p:sp>
      <p:pic>
        <p:nvPicPr>
          <p:cNvPr id="18" name="Picture 17" descr="ic-PersonWithLaptop-wht.png"/>
          <p:cNvPicPr>
            <a:picLocks noChangeAspect="1"/>
          </p:cNvPicPr>
          <p:nvPr userDrawn="1"/>
        </p:nvPicPr>
        <p:blipFill>
          <a:blip r:embed="rId3" cstate="print"/>
          <a:stretch>
            <a:fillRect/>
          </a:stretch>
        </p:blipFill>
        <p:spPr>
          <a:xfrm>
            <a:off x="866775" y="1398587"/>
            <a:ext cx="1533525" cy="1533525"/>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14" name="Rectangle 13"/>
          <p:cNvSpPr/>
          <p:nvPr userDrawn="1"/>
        </p:nvSpPr>
        <p:spPr>
          <a:xfrm>
            <a:off x="180753" y="191386"/>
            <a:ext cx="2941859" cy="6251943"/>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Reality</a:t>
            </a:r>
            <a:endParaRPr lang="en-US" sz="2800" dirty="0">
              <a:solidFill>
                <a:schemeClr val="accent2"/>
              </a:solidFill>
            </a:endParaRPr>
          </a:p>
        </p:txBody>
      </p:sp>
      <p:pic>
        <p:nvPicPr>
          <p:cNvPr id="16" name="Picture 15"/>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pic>
        <p:nvPicPr>
          <p:cNvPr id="18" name="Picture 17" descr="ic-PersonWithLaptop-wht.png"/>
          <p:cNvPicPr>
            <a:picLocks noChangeAspect="1"/>
          </p:cNvPicPr>
          <p:nvPr userDrawn="1"/>
        </p:nvPicPr>
        <p:blipFill>
          <a:blip r:embed="rId3" cstate="print"/>
          <a:stretch>
            <a:fillRect/>
          </a:stretch>
        </p:blipFill>
        <p:spPr>
          <a:xfrm>
            <a:off x="866775" y="1398587"/>
            <a:ext cx="1533525" cy="1533525"/>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Future</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3" name="TextBox 12"/>
          <p:cNvSpPr txBox="1"/>
          <p:nvPr userDrawn="1"/>
        </p:nvSpPr>
        <p:spPr>
          <a:xfrm>
            <a:off x="171450" y="3475851"/>
            <a:ext cx="2943225" cy="1600438"/>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are the opportunities for change?</a:t>
            </a:r>
          </a:p>
          <a:p>
            <a:pPr marL="228600" indent="-228600">
              <a:spcAft>
                <a:spcPts val="1200"/>
              </a:spcAft>
              <a:buFont typeface="Arial" pitchFamily="34" charset="0"/>
              <a:buChar char="•"/>
            </a:pPr>
            <a:r>
              <a:rPr lang="en-US" sz="1400" dirty="0">
                <a:solidFill>
                  <a:srgbClr val="FFFFFF"/>
                </a:solidFill>
              </a:rPr>
              <a:t>What does your Cloud-enabled future look like?</a:t>
            </a:r>
          </a:p>
          <a:p>
            <a:pPr marL="228600" indent="-228600">
              <a:spcAft>
                <a:spcPts val="1200"/>
              </a:spcAft>
              <a:buFont typeface="Arial" pitchFamily="34" charset="0"/>
              <a:buChar char="•"/>
            </a:pPr>
            <a:r>
              <a:rPr lang="en-US" sz="1400" dirty="0">
                <a:solidFill>
                  <a:srgbClr val="FFFFFF"/>
                </a:solidFill>
              </a:rPr>
              <a:t>Are you ready to take the next step?</a:t>
            </a:r>
          </a:p>
        </p:txBody>
      </p:sp>
      <p:pic>
        <p:nvPicPr>
          <p:cNvPr id="14" name="Picture 13" descr="ic-Application-wht.png"/>
          <p:cNvPicPr>
            <a:picLocks noChangeAspect="1"/>
          </p:cNvPicPr>
          <p:nvPr userDrawn="1"/>
        </p:nvPicPr>
        <p:blipFill>
          <a:blip r:embed="rId3" cstate="print"/>
          <a:stretch>
            <a:fillRect/>
          </a:stretch>
        </p:blipFill>
        <p:spPr>
          <a:xfrm>
            <a:off x="828675" y="1398586"/>
            <a:ext cx="1438273" cy="1438273"/>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solidFill>
                <a:latin typeface="+mn-lt"/>
                <a:cs typeface="+mn-cs"/>
              </a:rPr>
              <a:t>Copyright © </a:t>
            </a:r>
            <a:r>
              <a:rPr lang="en-US" sz="800" dirty="0">
                <a:solidFill>
                  <a:srgbClr val="5F5F5F"/>
                </a:solidFill>
                <a:latin typeface="+mn-lt"/>
                <a:cs typeface="+mn-cs"/>
              </a:rPr>
              <a:t>2015</a:t>
            </a:r>
            <a:r>
              <a:rPr sz="800" dirty="0">
                <a:solidFill>
                  <a:srgbClr val="5F5F5F"/>
                </a:solidFill>
                <a:latin typeface="+mn-lt"/>
                <a:cs typeface="+mn-cs"/>
              </a:rPr>
              <a:t> Oracle and/or its affiliates. All rights reserved.  |</a:t>
            </a:r>
          </a:p>
        </p:txBody>
      </p:sp>
      <p:pic>
        <p:nvPicPr>
          <p:cNvPr id="6" name="Picture 15"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7" name="Date Placeholder 3"/>
          <p:cNvSpPr>
            <a:spLocks noGrp="1"/>
          </p:cNvSpPr>
          <p:nvPr>
            <p:ph type="dt" sz="half" idx="14"/>
          </p:nvPr>
        </p:nvSpPr>
        <p:spPr/>
        <p:txBody>
          <a:bodyPr/>
          <a:lstStyle>
            <a:lvl1pPr>
              <a:defRPr/>
            </a:lvl1pPr>
          </a:lstStyle>
          <a:p>
            <a:pPr>
              <a:defRPr/>
            </a:pPr>
            <a:fld id="{1A9FF8F4-F5DD-4180-946C-B9EB6AD219EA}" type="datetime1">
              <a:rPr lang="en-US" smtClean="0"/>
              <a:pPr>
                <a:defRPr/>
              </a:pPr>
              <a:t>1/29/2018</a:t>
            </a:fld>
            <a:endParaRPr dirty="0"/>
          </a:p>
        </p:txBody>
      </p:sp>
      <p:sp>
        <p:nvSpPr>
          <p:cNvPr id="9"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0"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2"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57659365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Future</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pic>
        <p:nvPicPr>
          <p:cNvPr id="14" name="Picture 13" descr="ic-Application-wht.png"/>
          <p:cNvPicPr>
            <a:picLocks noChangeAspect="1"/>
          </p:cNvPicPr>
          <p:nvPr userDrawn="1"/>
        </p:nvPicPr>
        <p:blipFill>
          <a:blip r:embed="rId3" cstate="print"/>
          <a:stretch>
            <a:fillRect/>
          </a:stretch>
        </p:blipFill>
        <p:spPr>
          <a:xfrm>
            <a:off x="828675" y="1398586"/>
            <a:ext cx="1438273" cy="1438273"/>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682910"/>
            <a:ext cx="2943225" cy="457215"/>
          </a:xfrm>
        </p:spPr>
        <p:txBody>
          <a:bodyPr/>
          <a:lstStyle/>
          <a:p>
            <a:pPr algn="ctr"/>
            <a:r>
              <a:rPr lang="en-US" sz="2800" b="1" dirty="0">
                <a:solidFill>
                  <a:schemeClr val="bg1"/>
                </a:solidFill>
              </a:rPr>
              <a:t>Your Transformation</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3" name="TextBox 12"/>
          <p:cNvSpPr txBox="1"/>
          <p:nvPr userDrawn="1"/>
        </p:nvSpPr>
        <p:spPr>
          <a:xfrm>
            <a:off x="171450" y="3513951"/>
            <a:ext cx="2943225" cy="1600438"/>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is the best plan for moving forward?</a:t>
            </a:r>
          </a:p>
          <a:p>
            <a:pPr marL="228600" indent="-228600">
              <a:spcAft>
                <a:spcPts val="1200"/>
              </a:spcAft>
              <a:buFont typeface="Arial" pitchFamily="34" charset="0"/>
              <a:buChar char="•"/>
            </a:pPr>
            <a:r>
              <a:rPr lang="en-US" sz="1400" dirty="0">
                <a:solidFill>
                  <a:srgbClr val="FFFFFF"/>
                </a:solidFill>
              </a:rPr>
              <a:t>How can you manage deployments at the speed of business?</a:t>
            </a:r>
          </a:p>
          <a:p>
            <a:pPr marL="228600" indent="-228600">
              <a:spcAft>
                <a:spcPts val="1200"/>
              </a:spcAft>
              <a:buFont typeface="Arial" pitchFamily="34" charset="0"/>
              <a:buChar char="•"/>
            </a:pPr>
            <a:r>
              <a:rPr lang="en-US" sz="1400" dirty="0">
                <a:solidFill>
                  <a:srgbClr val="FFFFFF"/>
                </a:solidFill>
              </a:rPr>
              <a:t>How do you measure success and achieve business continuity?</a:t>
            </a:r>
            <a:endParaRPr lang="en-US" sz="1600" dirty="0">
              <a:solidFill>
                <a:srgbClr val="FFFFFF"/>
              </a:solidFill>
            </a:endParaRPr>
          </a:p>
        </p:txBody>
      </p:sp>
      <p:pic>
        <p:nvPicPr>
          <p:cNvPr id="14" name="Picture 13" descr="ic-CollaborationTools-wht.png"/>
          <p:cNvPicPr>
            <a:picLocks noChangeAspect="1"/>
          </p:cNvPicPr>
          <p:nvPr userDrawn="1"/>
        </p:nvPicPr>
        <p:blipFill>
          <a:blip r:embed="rId3" cstate="print"/>
          <a:stretch>
            <a:fillRect/>
          </a:stretch>
        </p:blipFill>
        <p:spPr>
          <a:xfrm>
            <a:off x="915024" y="1485862"/>
            <a:ext cx="1418601" cy="1418601"/>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682910"/>
            <a:ext cx="2943225" cy="457215"/>
          </a:xfrm>
        </p:spPr>
        <p:txBody>
          <a:bodyPr/>
          <a:lstStyle/>
          <a:p>
            <a:pPr algn="ctr"/>
            <a:r>
              <a:rPr lang="en-US" sz="2800" b="1" dirty="0">
                <a:solidFill>
                  <a:schemeClr val="bg1"/>
                </a:solidFill>
              </a:rPr>
              <a:t>Your Transformation</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pic>
        <p:nvPicPr>
          <p:cNvPr id="14" name="Picture 13" descr="ic-CollaborationTools-wht.png"/>
          <p:cNvPicPr>
            <a:picLocks noChangeAspect="1"/>
          </p:cNvPicPr>
          <p:nvPr userDrawn="1"/>
        </p:nvPicPr>
        <p:blipFill>
          <a:blip r:embed="rId3" cstate="print"/>
          <a:stretch>
            <a:fillRect/>
          </a:stretch>
        </p:blipFill>
        <p:spPr>
          <a:xfrm>
            <a:off x="915024" y="1485862"/>
            <a:ext cx="1418601" cy="1418601"/>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9786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1_Blank">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9"/>
          <p:cNvGrpSpPr/>
          <p:nvPr userDrawn="1"/>
        </p:nvGrpSpPr>
        <p:grpSpPr>
          <a:xfrm>
            <a:off x="186006" y="4136073"/>
            <a:ext cx="11805969" cy="2721927"/>
            <a:chOff x="195531" y="4136073"/>
            <a:chExt cx="11800789" cy="2721927"/>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35936" b="1944"/>
            <a:stretch/>
          </p:blipFill>
          <p:spPr>
            <a:xfrm rot="5400000" flipH="1" flipV="1">
              <a:off x="10269912" y="4674537"/>
              <a:ext cx="2264872" cy="1187944"/>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45210" r="31923"/>
            <a:stretch/>
          </p:blipFill>
          <p:spPr>
            <a:xfrm flipH="1">
              <a:off x="195531" y="4563233"/>
              <a:ext cx="2698715" cy="1840114"/>
            </a:xfrm>
            <a:prstGeom prst="rect">
              <a:avLst/>
            </a:prstGeom>
          </p:spPr>
        </p:pic>
        <p:pic>
          <p:nvPicPr>
            <p:cNvPr id="8" name="Picture 7"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nvGrpSpPr>
          <p:cNvPr id="9" name="Group 14"/>
          <p:cNvGrpSpPr/>
          <p:nvPr userDrawn="1"/>
        </p:nvGrpSpPr>
        <p:grpSpPr>
          <a:xfrm>
            <a:off x="2665412" y="1676400"/>
            <a:ext cx="6330419" cy="3070520"/>
            <a:chOff x="-792488" y="-25143"/>
            <a:chExt cx="10455564" cy="5070068"/>
          </a:xfrm>
        </p:grpSpPr>
        <p:pic>
          <p:nvPicPr>
            <p:cNvPr id="10" name="Picture 9"/>
            <p:cNvPicPr>
              <a:picLocks noChangeAspect="1"/>
            </p:cNvPicPr>
            <p:nvPr/>
          </p:nvPicPr>
          <p:blipFill>
            <a:blip r:embed="rId5" cstate="print">
              <a:alphaModFix amt="30000"/>
              <a:extLst>
                <a:ext uri="{28A0092B-C50C-407E-A947-70E740481C1C}">
                  <a14:useLocalDpi xmlns:a14="http://schemas.microsoft.com/office/drawing/2010/main"/>
                </a:ext>
              </a:extLst>
            </a:blip>
            <a:stretch>
              <a:fillRect/>
            </a:stretch>
          </p:blipFill>
          <p:spPr>
            <a:xfrm>
              <a:off x="350512" y="-25143"/>
              <a:ext cx="9312564" cy="5070068"/>
            </a:xfrm>
            <a:prstGeom prst="rect">
              <a:avLst/>
            </a:prstGeom>
          </p:spPr>
        </p:pic>
        <p:pic>
          <p:nvPicPr>
            <p:cNvPr id="11" name="Picture 10"/>
            <p:cNvPicPr>
              <a:picLocks noChangeAspect="1"/>
            </p:cNvPicPr>
            <p:nvPr/>
          </p:nvPicPr>
          <p:blipFill>
            <a:blip r:embed="rId6" cstate="print">
              <a:alphaModFix amt="80000"/>
              <a:extLst>
                <a:ext uri="{28A0092B-C50C-407E-A947-70E740481C1C}">
                  <a14:useLocalDpi xmlns:a14="http://schemas.microsoft.com/office/drawing/2010/main"/>
                </a:ext>
              </a:extLst>
            </a:blip>
            <a:stretch>
              <a:fillRect/>
            </a:stretch>
          </p:blipFill>
          <p:spPr>
            <a:xfrm>
              <a:off x="-792488" y="2032257"/>
              <a:ext cx="3972655" cy="2161498"/>
            </a:xfrm>
            <a:prstGeom prst="rect">
              <a:avLst/>
            </a:prstGeom>
          </p:spPr>
        </p:pic>
        <p:pic>
          <p:nvPicPr>
            <p:cNvPr id="12" name="Picture 11"/>
            <p:cNvPicPr>
              <a:picLocks noChangeAspect="1"/>
            </p:cNvPicPr>
            <p:nvPr/>
          </p:nvPicPr>
          <p:blipFill>
            <a:blip r:embed="rId6" cstate="print">
              <a:alphaModFix amt="80000"/>
              <a:extLst>
                <a:ext uri="{28A0092B-C50C-407E-A947-70E740481C1C}">
                  <a14:useLocalDpi xmlns:a14="http://schemas.microsoft.com/office/drawing/2010/main"/>
                </a:ext>
              </a:extLst>
            </a:blip>
            <a:stretch>
              <a:fillRect/>
            </a:stretch>
          </p:blipFill>
          <p:spPr>
            <a:xfrm>
              <a:off x="5532112" y="51057"/>
              <a:ext cx="3972654" cy="2161498"/>
            </a:xfrm>
            <a:prstGeom prst="rect">
              <a:avLst/>
            </a:prstGeom>
          </p:spPr>
        </p:pic>
      </p:grpSp>
      <p:pic>
        <p:nvPicPr>
          <p:cNvPr id="13" name="Picture 12" descr="ic-AerospaceAndDefense-gray.png"/>
          <p:cNvPicPr>
            <a:picLocks noChangeAspect="1"/>
          </p:cNvPicPr>
          <p:nvPr userDrawn="1"/>
        </p:nvPicPr>
        <p:blipFill>
          <a:blip r:embed="rId7" cstate="print">
            <a:duotone>
              <a:schemeClr val="bg2">
                <a:shade val="45000"/>
                <a:satMod val="135000"/>
              </a:schemeClr>
              <a:prstClr val="white"/>
            </a:duotone>
            <a:lum bright="6000" contrast="6000"/>
          </a:blip>
          <a:srcRect l="24696" t="14583" r="24957" b="15625"/>
          <a:stretch>
            <a:fillRect/>
          </a:stretch>
        </p:blipFill>
        <p:spPr>
          <a:xfrm rot="2890278">
            <a:off x="3457132" y="3391510"/>
            <a:ext cx="827690" cy="1134042"/>
          </a:xfrm>
          <a:prstGeom prst="rect">
            <a:avLst/>
          </a:prstGeom>
        </p:spPr>
      </p:pic>
      <p:sp>
        <p:nvSpPr>
          <p:cNvPr id="14" name="TextBox 13"/>
          <p:cNvSpPr txBox="1"/>
          <p:nvPr userDrawn="1"/>
        </p:nvSpPr>
        <p:spPr>
          <a:xfrm>
            <a:off x="0" y="2352675"/>
            <a:ext cx="12188825" cy="636424"/>
          </a:xfrm>
          <a:prstGeom prst="rect">
            <a:avLst/>
          </a:prstGeom>
          <a:noFill/>
        </p:spPr>
        <p:txBody>
          <a:bodyPr wrap="none" lIns="0" tIns="0" rIns="0" bIns="0" rtlCol="0">
            <a:noAutofit/>
          </a:bodyPr>
          <a:lstStyle/>
          <a:p>
            <a:pPr algn="ctr" fontAlgn="base">
              <a:lnSpc>
                <a:spcPct val="80000"/>
              </a:lnSpc>
              <a:spcBef>
                <a:spcPct val="0"/>
              </a:spcBef>
              <a:spcAft>
                <a:spcPct val="0"/>
              </a:spcAft>
            </a:pPr>
            <a:r>
              <a:rPr lang="en-US" sz="3600" b="1" dirty="0">
                <a:solidFill>
                  <a:schemeClr val="bg1"/>
                </a:solidFill>
                <a:latin typeface="MV Boli" pitchFamily="2" charset="0"/>
                <a:ea typeface="ＭＳ Ｐゴシック" pitchFamily="34" charset="-128"/>
                <a:cs typeface="MV Boli" pitchFamily="2" charset="0"/>
              </a:rPr>
              <a:t/>
            </a:r>
            <a:br>
              <a:rPr lang="en-US" sz="3600" b="1" dirty="0">
                <a:solidFill>
                  <a:schemeClr val="bg1"/>
                </a:solidFill>
                <a:latin typeface="MV Boli" pitchFamily="2" charset="0"/>
                <a:ea typeface="ＭＳ Ｐゴシック" pitchFamily="34" charset="-128"/>
                <a:cs typeface="MV Boli" pitchFamily="2" charset="0"/>
              </a:rPr>
            </a:br>
            <a:r>
              <a:rPr lang="en-US" sz="3600" b="1" dirty="0">
                <a:solidFill>
                  <a:schemeClr val="bg1"/>
                </a:solidFill>
                <a:ea typeface="ＭＳ Ｐゴシック" pitchFamily="34" charset="-128"/>
                <a:cs typeface="MV Boli" pitchFamily="2" charset="0"/>
              </a:rPr>
              <a:t>Enterprise </a:t>
            </a:r>
            <a:br>
              <a:rPr lang="en-US" sz="3600" b="1" dirty="0">
                <a:solidFill>
                  <a:schemeClr val="bg1"/>
                </a:solidFill>
                <a:ea typeface="ＭＳ Ｐゴシック" pitchFamily="34" charset="-128"/>
                <a:cs typeface="MV Boli" pitchFamily="2" charset="0"/>
              </a:rPr>
            </a:br>
            <a:r>
              <a:rPr lang="en-US" sz="3600" b="1" dirty="0">
                <a:solidFill>
                  <a:schemeClr val="bg1"/>
                </a:solidFill>
                <a:ea typeface="ＭＳ Ｐゴシック" pitchFamily="34" charset="-128"/>
                <a:cs typeface="MV Boli" pitchFamily="2" charset="0"/>
              </a:rPr>
              <a:t>Cloud Architecture</a:t>
            </a:r>
          </a:p>
        </p:txBody>
      </p:sp>
    </p:spTree>
    <p:extLst>
      <p:ext uri="{BB962C8B-B14F-4D97-AF65-F5344CB8AC3E}">
        <p14:creationId xmlns:p14="http://schemas.microsoft.com/office/powerpoint/2010/main" val="152702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83186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DA38B655-5B37-774F-952B-2EF42A453626}"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86276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175135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240793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_Android Smartphone and Tablet: Vertical">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solidFill>
                  <a:schemeClr val="bg1"/>
                </a:solidFill>
              </a:defRPr>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36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grpSp>
        <p:nvGrpSpPr>
          <p:cNvPr id="7" name="Group 8"/>
          <p:cNvGrpSpPr/>
          <p:nvPr userDrawn="1"/>
        </p:nvGrpSpPr>
        <p:grpSpPr>
          <a:xfrm>
            <a:off x="150811" y="4608188"/>
            <a:ext cx="11887201" cy="2297313"/>
            <a:chOff x="191056" y="4560687"/>
            <a:chExt cx="11805241" cy="2297313"/>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9" name="Group 10"/>
            <p:cNvGrpSpPr/>
            <p:nvPr/>
          </p:nvGrpSpPr>
          <p:grpSpPr>
            <a:xfrm>
              <a:off x="191056" y="4560687"/>
              <a:ext cx="3456317" cy="2297313"/>
              <a:chOff x="191056" y="4560687"/>
              <a:chExt cx="3456317" cy="2297313"/>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1" name="Picture 10"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1939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_Title Slide without Pictur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dirty="0">
                <a:solidFill>
                  <a:srgbClr val="FFFFFF"/>
                </a:solidFill>
              </a:rPr>
              <a:t>Confidential – Oracle Internal</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2" name="Title 1"/>
          <p:cNvSpPr>
            <a:spLocks noGrp="1"/>
          </p:cNvSpPr>
          <p:nvPr>
            <p:ph type="ctrTitle"/>
          </p:nvPr>
        </p:nvSpPr>
        <p:spPr>
          <a:xfrm>
            <a:off x="530352" y="2360815"/>
            <a:ext cx="11125199" cy="1322816"/>
          </a:xfrm>
        </p:spPr>
        <p:txBody>
          <a:bodyPr/>
          <a:lstStyle>
            <a:lvl1pPr>
              <a:lnSpc>
                <a:spcPct val="80000"/>
              </a:lnSpc>
              <a:defRPr sz="4800">
                <a:solidFill>
                  <a:schemeClr val="bg1"/>
                </a:solidFill>
              </a:defRPr>
            </a:lvl1pPr>
          </a:lstStyle>
          <a:p>
            <a:r>
              <a:rPr lang="en-US" dirty="0"/>
              <a:t>Click to edit Master title style</a:t>
            </a:r>
            <a:endParaRPr dirty="0"/>
          </a:p>
        </p:txBody>
      </p:sp>
      <p:sp>
        <p:nvSpPr>
          <p:cNvPr id="14" name="Subtitle 2"/>
          <p:cNvSpPr>
            <a:spLocks noGrp="1"/>
          </p:cNvSpPr>
          <p:nvPr>
            <p:ph type="subTitle" idx="1"/>
          </p:nvPr>
        </p:nvSpPr>
        <p:spPr>
          <a:xfrm>
            <a:off x="530302" y="3759831"/>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5" name="Text Placeholder 12"/>
          <p:cNvSpPr>
            <a:spLocks noGrp="1"/>
          </p:cNvSpPr>
          <p:nvPr>
            <p:ph type="body" sz="quarter" idx="13" hasCustomPrompt="1"/>
          </p:nvPr>
        </p:nvSpPr>
        <p:spPr>
          <a:xfrm>
            <a:off x="530352" y="49032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Tree>
    <p:extLst>
      <p:ext uri="{BB962C8B-B14F-4D97-AF65-F5344CB8AC3E}">
        <p14:creationId xmlns:p14="http://schemas.microsoft.com/office/powerpoint/2010/main" val="15537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8" name="Title 6"/>
          <p:cNvSpPr>
            <a:spLocks noGrp="1"/>
          </p:cNvSpPr>
          <p:nvPr>
            <p:ph type="title"/>
          </p:nvPr>
        </p:nvSpPr>
        <p:spPr>
          <a:xfrm>
            <a:off x="531812" y="406400"/>
            <a:ext cx="11125200" cy="889000"/>
          </a:xfrm>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93579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600" baseline="0">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36997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1372" y="83539"/>
            <a:ext cx="10969924" cy="541860"/>
          </a:xfrm>
        </p:spPr>
        <p:txBody>
          <a:bodyPr anchor="t" anchorCtr="0"/>
          <a:lstStyle/>
          <a:p>
            <a:r>
              <a:rPr lang="en-US" dirty="0"/>
              <a:t>Click to edit Master title style</a:t>
            </a:r>
            <a:br>
              <a:rPr lang="en-US" dirty="0"/>
            </a:br>
            <a:endParaRPr lang="en-US" dirty="0"/>
          </a:p>
        </p:txBody>
      </p:sp>
      <p:sp>
        <p:nvSpPr>
          <p:cNvPr id="6" name="Content Placeholder 5"/>
          <p:cNvSpPr>
            <a:spLocks noGrp="1"/>
          </p:cNvSpPr>
          <p:nvPr>
            <p:ph sz="quarter" idx="12"/>
          </p:nvPr>
        </p:nvSpPr>
        <p:spPr>
          <a:xfrm>
            <a:off x="961376" y="1231449"/>
            <a:ext cx="10969943" cy="4698299"/>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961372" y="620440"/>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1016774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2_Title Slide without Pictur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8914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without Pictur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0352" y="2360815"/>
            <a:ext cx="11125199" cy="1322816"/>
          </a:xfrm>
        </p:spPr>
        <p:txBody>
          <a:bodyPr/>
          <a:lstStyle>
            <a:lvl1pPr>
              <a:lnSpc>
                <a:spcPct val="80000"/>
              </a:lnSpc>
              <a:defRPr sz="4800">
                <a:solidFill>
                  <a:schemeClr val="bg1"/>
                </a:solidFill>
              </a:defRPr>
            </a:lvl1pPr>
          </a:lstStyle>
          <a:p>
            <a:r>
              <a:rPr lang="en-US" dirty="0"/>
              <a:t>Click to edit Master title style</a:t>
            </a:r>
            <a:endParaRPr dirty="0"/>
          </a:p>
        </p:txBody>
      </p:sp>
      <p:sp>
        <p:nvSpPr>
          <p:cNvPr id="3" name="Subtitle 2"/>
          <p:cNvSpPr>
            <a:spLocks noGrp="1"/>
          </p:cNvSpPr>
          <p:nvPr>
            <p:ph type="subTitle" idx="1"/>
          </p:nvPr>
        </p:nvSpPr>
        <p:spPr>
          <a:xfrm>
            <a:off x="530302" y="3759831"/>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0352" y="49032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1812" y="440358"/>
            <a:ext cx="4123315" cy="622183"/>
          </a:xfrm>
          <a:prstGeom prst="rect">
            <a:avLst/>
          </a:prstGeom>
        </p:spPr>
      </p:pic>
    </p:spTree>
    <p:extLst>
      <p:ext uri="{BB962C8B-B14F-4D97-AF65-F5344CB8AC3E}">
        <p14:creationId xmlns:p14="http://schemas.microsoft.com/office/powerpoint/2010/main" val="414182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chemeClr val="bg1"/>
                </a:solidFill>
              </a:defRPr>
            </a:lvl1pPr>
          </a:lstStyle>
          <a:p>
            <a:fld id="{4D813C46-5AAA-0045-A784-1D6C400A7C04}"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0" name="Picture 9"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extBox 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8997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_Title Slide without Pictur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dirty="0">
                <a:solidFill>
                  <a:srgbClr val="FFFFFF"/>
                </a:solidFill>
              </a:rPr>
              <a:t>Confidential – Oracle Internal</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2" name="Title 1"/>
          <p:cNvSpPr>
            <a:spLocks noGrp="1"/>
          </p:cNvSpPr>
          <p:nvPr>
            <p:ph type="ctrTitle"/>
          </p:nvPr>
        </p:nvSpPr>
        <p:spPr>
          <a:xfrm>
            <a:off x="530352" y="2360815"/>
            <a:ext cx="11125199" cy="1322816"/>
          </a:xfrm>
        </p:spPr>
        <p:txBody>
          <a:bodyPr/>
          <a:lstStyle>
            <a:lvl1pPr>
              <a:lnSpc>
                <a:spcPct val="80000"/>
              </a:lnSpc>
              <a:defRPr sz="4800">
                <a:solidFill>
                  <a:schemeClr val="bg1"/>
                </a:solidFill>
              </a:defRPr>
            </a:lvl1pPr>
          </a:lstStyle>
          <a:p>
            <a:r>
              <a:rPr lang="en-US" dirty="0"/>
              <a:t>Click to edit Master title style</a:t>
            </a:r>
            <a:endParaRPr dirty="0"/>
          </a:p>
        </p:txBody>
      </p:sp>
      <p:sp>
        <p:nvSpPr>
          <p:cNvPr id="14" name="Subtitle 2"/>
          <p:cNvSpPr>
            <a:spLocks noGrp="1"/>
          </p:cNvSpPr>
          <p:nvPr>
            <p:ph type="subTitle" idx="1"/>
          </p:nvPr>
        </p:nvSpPr>
        <p:spPr>
          <a:xfrm>
            <a:off x="530302" y="3759831"/>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5" name="Text Placeholder 12"/>
          <p:cNvSpPr>
            <a:spLocks noGrp="1"/>
          </p:cNvSpPr>
          <p:nvPr>
            <p:ph type="body" sz="quarter" idx="13" hasCustomPrompt="1"/>
          </p:nvPr>
        </p:nvSpPr>
        <p:spPr>
          <a:xfrm>
            <a:off x="530352" y="49032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grpSp>
        <p:nvGrpSpPr>
          <p:cNvPr id="2" name="Group 8"/>
          <p:cNvGrpSpPr/>
          <p:nvPr userDrawn="1"/>
        </p:nvGrpSpPr>
        <p:grpSpPr>
          <a:xfrm>
            <a:off x="193040" y="4560687"/>
            <a:ext cx="11805241" cy="2297313"/>
            <a:chOff x="191056" y="4560687"/>
            <a:chExt cx="11805241" cy="2297313"/>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3" name="Group 10"/>
            <p:cNvGrpSpPr/>
            <p:nvPr/>
          </p:nvGrpSpPr>
          <p:grpSpPr>
            <a:xfrm>
              <a:off x="191056" y="4560687"/>
              <a:ext cx="3456317" cy="2297313"/>
              <a:chOff x="191056" y="4560687"/>
              <a:chExt cx="3456317" cy="2297313"/>
            </a:xfrm>
          </p:grpSpPr>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20" name="Picture 19"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Tree>
    <p:extLst>
      <p:ext uri="{BB962C8B-B14F-4D97-AF65-F5344CB8AC3E}">
        <p14:creationId xmlns:p14="http://schemas.microsoft.com/office/powerpoint/2010/main" val="15537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3_Title Slide without Pictur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906307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5583899" cy="954107"/>
          </a:xfrm>
        </p:spPr>
        <p:txBody>
          <a:bodyPr>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grpSp>
        <p:nvGrpSpPr>
          <p:cNvPr id="13" name="Group 12"/>
          <p:cNvGrpSpPr/>
          <p:nvPr userDrawn="1"/>
        </p:nvGrpSpPr>
        <p:grpSpPr>
          <a:xfrm>
            <a:off x="189810" y="4560563"/>
            <a:ext cx="11801476" cy="2306962"/>
            <a:chOff x="189810" y="4560563"/>
            <a:chExt cx="11801476" cy="2306962"/>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18319" y="4560563"/>
              <a:ext cx="3572967" cy="1840114"/>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89810" y="4560563"/>
              <a:ext cx="3480313" cy="1840114"/>
            </a:xfrm>
            <a:prstGeom prst="rect">
              <a:avLst/>
            </a:prstGeom>
          </p:spPr>
        </p:pic>
        <p:pic>
          <p:nvPicPr>
            <p:cNvPr id="12" name="Picture 11"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343" y="6273165"/>
              <a:ext cx="1636421" cy="594360"/>
            </a:xfrm>
            <a:prstGeom prst="rect">
              <a:avLst/>
            </a:prstGeom>
          </p:spPr>
        </p:pic>
      </p:grpSp>
    </p:spTree>
    <p:extLst>
      <p:ext uri="{BB962C8B-B14F-4D97-AF65-F5344CB8AC3E}">
        <p14:creationId xmlns:p14="http://schemas.microsoft.com/office/powerpoint/2010/main" val="6056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chemeClr val="bg1"/>
                </a:solidFill>
              </a:defRPr>
            </a:lvl1pPr>
          </a:lstStyle>
          <a:p>
            <a:fld id="{4D813C46-5AAA-0045-A784-1D6C400A7C04}"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0" name="Picture 9"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extBox 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27944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6056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1_Title and Conte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56225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2_Title and Content">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334464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1093879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ubtitle, and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254067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2_Title, Subtitle, and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49778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83182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1_Section Header without Picture">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solidFill>
                  <a:schemeClr val="bg1"/>
                </a:solidFill>
              </a:defRPr>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2_Section Header without Picture">
    <p:bg>
      <p:bgPr>
        <a:gradFill>
          <a:gsLst>
            <a:gs pos="0">
              <a:srgbClr val="009FB5"/>
            </a:gs>
            <a:gs pos="100000">
              <a:srgbClr val="0087A0"/>
            </a:gs>
          </a:gsLst>
          <a:lin ang="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solidFill>
                  <a:schemeClr val="bg1"/>
                </a:solidFill>
              </a:defRPr>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134591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5583899" cy="954107"/>
          </a:xfrm>
        </p:spPr>
        <p:txBody>
          <a:bodyPr>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6056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1563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2_Quote with Picture">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solidFill>
                  <a:schemeClr val="bg1"/>
                </a:solidFill>
              </a:defRPr>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bg1"/>
              </a:buClr>
              <a:buFont typeface="Arial" panose="020B0604020202020204" pitchFamily="34" charset="0"/>
              <a:buChar char="–"/>
              <a:defRPr sz="2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422108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Quote with Picture">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solidFill>
                  <a:schemeClr val="bg1"/>
                </a:solidFill>
              </a:defRPr>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bg1"/>
              </a:buClr>
              <a:buFont typeface="Arial" panose="020B0604020202020204" pitchFamily="34" charset="0"/>
              <a:buChar char="–"/>
              <a:defRPr sz="2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2591076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23F527-3A46-1444-AC47-E74332FAE46E}"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28843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_Two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D23F527-3A46-1444-AC47-E74332FAE46E}"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40916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2_Two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D23F527-3A46-1444-AC47-E74332FAE46E}"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8022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F5459C-11CD-4246-BAA2-A0CD8B7930C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7461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Three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E1F5459C-11CD-4246-BAA2-A0CD8B7930C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23268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2_Three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E1F5459C-11CD-4246-BAA2-A0CD8B7930C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93508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793641-39FE-9941-B493-4C6CA22258AD}"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52413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DD23F527-3A46-1444-AC47-E74332FAE46E}"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1" name="Content Placeholder 2"/>
          <p:cNvSpPr>
            <a:spLocks noGrp="1"/>
          </p:cNvSpPr>
          <p:nvPr>
            <p:ph idx="1" hasCustomPrompt="1"/>
          </p:nvPr>
        </p:nvSpPr>
        <p:spPr>
          <a:xfrm>
            <a:off x="531152"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12"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3" name="Content Placeholder 2"/>
          <p:cNvSpPr>
            <a:spLocks noGrp="1"/>
          </p:cNvSpPr>
          <p:nvPr>
            <p:ph idx="14" hasCustomPrompt="1"/>
          </p:nvPr>
        </p:nvSpPr>
        <p:spPr>
          <a:xfrm>
            <a:off x="6255677"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grpSp>
        <p:nvGrpSpPr>
          <p:cNvPr id="2" name="Group 8"/>
          <p:cNvGrpSpPr/>
          <p:nvPr userDrawn="1"/>
        </p:nvGrpSpPr>
        <p:grpSpPr>
          <a:xfrm>
            <a:off x="150811" y="4608188"/>
            <a:ext cx="11887201" cy="2297313"/>
            <a:chOff x="191056" y="4560687"/>
            <a:chExt cx="11805241" cy="2297313"/>
          </a:xfrm>
        </p:grpSpPr>
        <p:pic>
          <p:nvPicPr>
            <p:cNvPr id="15" name="Picture 1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3" name="Group 10"/>
            <p:cNvGrpSpPr/>
            <p:nvPr/>
          </p:nvGrpSpPr>
          <p:grpSpPr>
            <a:xfrm>
              <a:off x="191056" y="4560687"/>
              <a:ext cx="3456317" cy="2297313"/>
              <a:chOff x="191056" y="4560687"/>
              <a:chExt cx="3456317" cy="2297313"/>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8" name="Picture 17"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28843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Four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B793641-39FE-9941-B493-4C6CA22258AD}"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55880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2_Four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B793641-39FE-9941-B493-4C6CA22258AD}"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39511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FFFFBC-830B-BE48-A60F-3A3B7341FF90}" type="datetime1">
              <a:rPr lang="en-US" smtClean="0">
                <a:solidFill>
                  <a:srgbClr val="5F5F5F"/>
                </a:solidFill>
              </a:rPr>
              <a:pPr/>
              <a:t>1/29/2018</a:t>
            </a:fld>
            <a:endParaRPr lang="en-US" dirty="0">
              <a:solidFill>
                <a:srgbClr val="5F5F5F"/>
              </a:solidFill>
            </a:endParaRPr>
          </a:p>
        </p:txBody>
      </p:sp>
      <p:sp>
        <p:nvSpPr>
          <p:cNvPr id="8" name="Footer Placeholder 7"/>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9" name="Slide Number Placeholder 8"/>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78624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Comparison">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FFFFBC-830B-BE48-A60F-3A3B7341FF90}" type="datetime1">
              <a:rPr lang="en-US" smtClean="0">
                <a:solidFill>
                  <a:srgbClr val="5F5F5F"/>
                </a:solidFill>
              </a:rPr>
              <a:pPr/>
              <a:t>1/29/2018</a:t>
            </a:fld>
            <a:endParaRPr lang="en-US" dirty="0">
              <a:solidFill>
                <a:srgbClr val="5F5F5F"/>
              </a:solidFill>
            </a:endParaRPr>
          </a:p>
        </p:txBody>
      </p:sp>
      <p:sp>
        <p:nvSpPr>
          <p:cNvPr id="8" name="Footer Placeholder 7"/>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9" name="Slide Number Placeholder 8"/>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68605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2_Comparison">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FFFFBC-830B-BE48-A60F-3A3B7341FF90}" type="datetime1">
              <a:rPr lang="en-US" smtClean="0">
                <a:solidFill>
                  <a:srgbClr val="5F5F5F"/>
                </a:solidFill>
              </a:rPr>
              <a:pPr/>
              <a:t>1/29/2018</a:t>
            </a:fld>
            <a:endParaRPr lang="en-US" dirty="0">
              <a:solidFill>
                <a:srgbClr val="5F5F5F"/>
              </a:solidFill>
            </a:endParaRPr>
          </a:p>
        </p:txBody>
      </p:sp>
      <p:sp>
        <p:nvSpPr>
          <p:cNvPr id="8" name="Footer Placeholder 7"/>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9" name="Slide Number Placeholder 8"/>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42093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34616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021919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Title and Subtitl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29284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4_Title and Subtitle">
    <p:bg>
      <p:bgPr>
        <a:gradFill>
          <a:gsLst>
            <a:gs pos="0">
              <a:schemeClr val="bg1"/>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8" name="Title 6"/>
          <p:cNvSpPr>
            <a:spLocks noGrp="1"/>
          </p:cNvSpPr>
          <p:nvPr>
            <p:ph type="title"/>
          </p:nvPr>
        </p:nvSpPr>
        <p:spPr>
          <a:xfrm>
            <a:off x="531812" y="406400"/>
            <a:ext cx="11125200" cy="889000"/>
          </a:xfrm>
        </p:spPr>
        <p:txBody>
          <a:bodyPr/>
          <a:lstStyle>
            <a:lvl1pPr>
              <a:defRPr>
                <a:solidFill>
                  <a:schemeClr val="bg1"/>
                </a:solidFill>
              </a:defRPr>
            </a:lvl1pPr>
          </a:lstStyle>
          <a:p>
            <a:r>
              <a:rPr lang="en-US"/>
              <a:t>Click to edit Master title style</a:t>
            </a:r>
            <a:endParaRPr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1385" y="5582389"/>
            <a:ext cx="11802141" cy="822723"/>
          </a:xfrm>
          <a:prstGeom prst="rect">
            <a:avLst/>
          </a:prstGeom>
        </p:spPr>
      </p:pic>
    </p:spTree>
    <p:extLst>
      <p:ext uri="{BB962C8B-B14F-4D97-AF65-F5344CB8AC3E}">
        <p14:creationId xmlns:p14="http://schemas.microsoft.com/office/powerpoint/2010/main" val="210035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3_Title and Subtitl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0"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bg2"/>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200" baseline="0">
                <a:solidFill>
                  <a:schemeClr val="bg1"/>
                </a:solidFill>
                <a:latin typeface="+mj-lt"/>
              </a:defRPr>
            </a:lvl1pPr>
          </a:lstStyle>
          <a:p>
            <a:pPr lvl="0"/>
            <a:r>
              <a:rPr lang="en-US" dirty="0"/>
              <a:t>Click to edit Master title style</a:t>
            </a:r>
          </a:p>
        </p:txBody>
      </p:sp>
    </p:spTree>
    <p:extLst>
      <p:ext uri="{BB962C8B-B14F-4D97-AF65-F5344CB8AC3E}">
        <p14:creationId xmlns:p14="http://schemas.microsoft.com/office/powerpoint/2010/main" val="974464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DD23F527-3A46-1444-AC47-E74332FAE46E}"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1" name="Content Placeholder 2"/>
          <p:cNvSpPr>
            <a:spLocks noGrp="1"/>
          </p:cNvSpPr>
          <p:nvPr>
            <p:ph idx="1" hasCustomPrompt="1"/>
          </p:nvPr>
        </p:nvSpPr>
        <p:spPr>
          <a:xfrm>
            <a:off x="531152"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12"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3" name="Content Placeholder 2"/>
          <p:cNvSpPr>
            <a:spLocks noGrp="1"/>
          </p:cNvSpPr>
          <p:nvPr>
            <p:ph idx="14" hasCustomPrompt="1"/>
          </p:nvPr>
        </p:nvSpPr>
        <p:spPr>
          <a:xfrm>
            <a:off x="6255677"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28843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2_Title and Subtitle">
    <p:bg>
      <p:bgPr>
        <a:gradFill>
          <a:gsLst>
            <a:gs pos="0">
              <a:schemeClr val="bg1"/>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bg2"/>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200" baseline="0">
                <a:solidFill>
                  <a:schemeClr val="bg1"/>
                </a:solidFill>
                <a:latin typeface="+mj-lt"/>
              </a:defRPr>
            </a:lvl1pPr>
          </a:lstStyle>
          <a:p>
            <a:pPr lvl="0"/>
            <a:r>
              <a:rPr lang="en-US" dirty="0"/>
              <a:t>Click to edit Master title style</a:t>
            </a:r>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1385" y="5582389"/>
            <a:ext cx="11802141" cy="822723"/>
          </a:xfrm>
          <a:prstGeom prst="rect">
            <a:avLst/>
          </a:prstGeom>
        </p:spPr>
      </p:pic>
    </p:spTree>
    <p:extLst>
      <p:ext uri="{BB962C8B-B14F-4D97-AF65-F5344CB8AC3E}">
        <p14:creationId xmlns:p14="http://schemas.microsoft.com/office/powerpoint/2010/main" val="3079490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8_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0"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lang="en-US" sz="3200" kern="1200" dirty="0">
                <a:solidFill>
                  <a:schemeClr val="tx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7004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1_Blank">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152702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2_Blank">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232092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20AF893-3E10-FD41-AEC9-8B3D0A4A1856}"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17225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F325C25-20DE-A84C-A42C-F77161DB4A96}"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32084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83318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440CA68-5E1D-2648-A796-3AC679BBE128}"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4291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DA38B655-5B37-774F-952B-2EF42A453626}"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86276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slideLayout" Target="../slideLayouts/slideLayout109.xml"/><Relationship Id="rId63" Type="http://schemas.openxmlformats.org/officeDocument/2006/relationships/slideLayout" Target="../slideLayouts/slideLayout11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slideLayout" Target="../slideLayouts/slideLayout83.xml"/><Relationship Id="rId41" Type="http://schemas.openxmlformats.org/officeDocument/2006/relationships/slideLayout" Target="../slideLayouts/slideLayout95.xml"/><Relationship Id="rId54" Type="http://schemas.openxmlformats.org/officeDocument/2006/relationships/slideLayout" Target="../slideLayouts/slideLayout108.xml"/><Relationship Id="rId62" Type="http://schemas.openxmlformats.org/officeDocument/2006/relationships/slideLayout" Target="../slideLayouts/slideLayout11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slideLayout" Target="../slideLayouts/slideLayout107.xml"/><Relationship Id="rId58" Type="http://schemas.openxmlformats.org/officeDocument/2006/relationships/slideLayout" Target="../slideLayouts/slideLayout112.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 Id="rId57" Type="http://schemas.openxmlformats.org/officeDocument/2006/relationships/slideLayout" Target="../slideLayouts/slideLayout111.xml"/><Relationship Id="rId61" Type="http://schemas.openxmlformats.org/officeDocument/2006/relationships/slideLayout" Target="../slideLayouts/slideLayout115.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60" Type="http://schemas.openxmlformats.org/officeDocument/2006/relationships/slideLayout" Target="../slideLayouts/slideLayout114.xml"/><Relationship Id="rId65" Type="http://schemas.openxmlformats.org/officeDocument/2006/relationships/image" Target="../media/image1.pn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56" Type="http://schemas.openxmlformats.org/officeDocument/2006/relationships/slideLayout" Target="../slideLayouts/slideLayout110.xml"/><Relationship Id="rId64" Type="http://schemas.openxmlformats.org/officeDocument/2006/relationships/theme" Target="../theme/theme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59" Type="http://schemas.openxmlformats.org/officeDocument/2006/relationships/slideLayout" Target="../slideLayouts/slideLayout1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18" Type="http://schemas.openxmlformats.org/officeDocument/2006/relationships/slideLayout" Target="../slideLayouts/slideLayout135.xml"/><Relationship Id="rId26" Type="http://schemas.openxmlformats.org/officeDocument/2006/relationships/slideLayout" Target="../slideLayouts/slideLayout143.xml"/><Relationship Id="rId39" Type="http://schemas.openxmlformats.org/officeDocument/2006/relationships/slideLayout" Target="../slideLayouts/slideLayout156.xml"/><Relationship Id="rId3" Type="http://schemas.openxmlformats.org/officeDocument/2006/relationships/slideLayout" Target="../slideLayouts/slideLayout120.xml"/><Relationship Id="rId21" Type="http://schemas.openxmlformats.org/officeDocument/2006/relationships/slideLayout" Target="../slideLayouts/slideLayout138.xml"/><Relationship Id="rId34" Type="http://schemas.openxmlformats.org/officeDocument/2006/relationships/slideLayout" Target="../slideLayouts/slideLayout151.xml"/><Relationship Id="rId42" Type="http://schemas.openxmlformats.org/officeDocument/2006/relationships/theme" Target="../theme/theme3.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slideLayout" Target="../slideLayouts/slideLayout134.xml"/><Relationship Id="rId25" Type="http://schemas.openxmlformats.org/officeDocument/2006/relationships/slideLayout" Target="../slideLayouts/slideLayout142.xml"/><Relationship Id="rId33" Type="http://schemas.openxmlformats.org/officeDocument/2006/relationships/slideLayout" Target="../slideLayouts/slideLayout150.xml"/><Relationship Id="rId38" Type="http://schemas.openxmlformats.org/officeDocument/2006/relationships/slideLayout" Target="../slideLayouts/slideLayout155.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20" Type="http://schemas.openxmlformats.org/officeDocument/2006/relationships/slideLayout" Target="../slideLayouts/slideLayout137.xml"/><Relationship Id="rId29" Type="http://schemas.openxmlformats.org/officeDocument/2006/relationships/slideLayout" Target="../slideLayouts/slideLayout146.xml"/><Relationship Id="rId41" Type="http://schemas.openxmlformats.org/officeDocument/2006/relationships/slideLayout" Target="../slideLayouts/slideLayout158.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24" Type="http://schemas.openxmlformats.org/officeDocument/2006/relationships/slideLayout" Target="../slideLayouts/slideLayout141.xml"/><Relationship Id="rId32" Type="http://schemas.openxmlformats.org/officeDocument/2006/relationships/slideLayout" Target="../slideLayouts/slideLayout149.xml"/><Relationship Id="rId37" Type="http://schemas.openxmlformats.org/officeDocument/2006/relationships/slideLayout" Target="../slideLayouts/slideLayout154.xml"/><Relationship Id="rId40" Type="http://schemas.openxmlformats.org/officeDocument/2006/relationships/slideLayout" Target="../slideLayouts/slideLayout157.xml"/><Relationship Id="rId5" Type="http://schemas.openxmlformats.org/officeDocument/2006/relationships/slideLayout" Target="../slideLayouts/slideLayout122.xml"/><Relationship Id="rId15" Type="http://schemas.openxmlformats.org/officeDocument/2006/relationships/slideLayout" Target="../slideLayouts/slideLayout132.xml"/><Relationship Id="rId23" Type="http://schemas.openxmlformats.org/officeDocument/2006/relationships/slideLayout" Target="../slideLayouts/slideLayout140.xml"/><Relationship Id="rId28" Type="http://schemas.openxmlformats.org/officeDocument/2006/relationships/slideLayout" Target="../slideLayouts/slideLayout145.xml"/><Relationship Id="rId36" Type="http://schemas.openxmlformats.org/officeDocument/2006/relationships/slideLayout" Target="../slideLayouts/slideLayout153.xml"/><Relationship Id="rId10" Type="http://schemas.openxmlformats.org/officeDocument/2006/relationships/slideLayout" Target="../slideLayouts/slideLayout127.xml"/><Relationship Id="rId19" Type="http://schemas.openxmlformats.org/officeDocument/2006/relationships/slideLayout" Target="../slideLayouts/slideLayout136.xml"/><Relationship Id="rId31" Type="http://schemas.openxmlformats.org/officeDocument/2006/relationships/slideLayout" Target="../slideLayouts/slideLayout148.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 Id="rId22" Type="http://schemas.openxmlformats.org/officeDocument/2006/relationships/slideLayout" Target="../slideLayouts/slideLayout139.xml"/><Relationship Id="rId27" Type="http://schemas.openxmlformats.org/officeDocument/2006/relationships/slideLayout" Target="../slideLayouts/slideLayout144.xml"/><Relationship Id="rId30" Type="http://schemas.openxmlformats.org/officeDocument/2006/relationships/slideLayout" Target="../slideLayouts/slideLayout147.xml"/><Relationship Id="rId35" Type="http://schemas.openxmlformats.org/officeDocument/2006/relationships/slideLayout" Target="../slideLayouts/slideLayout152.xml"/><Relationship Id="rId43"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pPr/>
              <a:t>1/29/2018</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4"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22" name="Picture 21" descr="Oracle logo in white on red staging background"/>
          <p:cNvPicPr>
            <a:picLocks noChangeAspect="1"/>
          </p:cNvPicPr>
          <p:nvPr userDrawn="1"/>
        </p:nvPicPr>
        <p:blipFill>
          <a:blip r:embed="rId56"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17939399"/>
      </p:ext>
    </p:extLst>
  </p:cSld>
  <p:clrMap bg1="lt1" tx1="dk1" bg2="lt2" tx2="dk2" accent1="accent1" accent2="accent2" accent3="accent3" accent4="accent4" accent5="accent5" accent6="accent6" hlink="hlink" folHlink="folHlink"/>
  <p:sldLayoutIdLst>
    <p:sldLayoutId id="2147484015" r:id="rId1"/>
    <p:sldLayoutId id="2147484055" r:id="rId2"/>
    <p:sldLayoutId id="2147484056" r:id="rId3"/>
    <p:sldLayoutId id="2147484057" r:id="rId4"/>
    <p:sldLayoutId id="2147483858" r:id="rId5"/>
    <p:sldLayoutId id="2147483748" r:id="rId6"/>
    <p:sldLayoutId id="2147483996" r:id="rId7"/>
    <p:sldLayoutId id="2147483997" r:id="rId8"/>
    <p:sldLayoutId id="2147483753" r:id="rId9"/>
    <p:sldLayoutId id="2147483754" r:id="rId10"/>
    <p:sldLayoutId id="2147483998" r:id="rId11"/>
    <p:sldLayoutId id="2147483755" r:id="rId12"/>
    <p:sldLayoutId id="2147483757" r:id="rId13"/>
    <p:sldLayoutId id="2147483782" r:id="rId14"/>
    <p:sldLayoutId id="2147483999" r:id="rId15"/>
    <p:sldLayoutId id="2147483764" r:id="rId16"/>
    <p:sldLayoutId id="2147484000" r:id="rId17"/>
    <p:sldLayoutId id="2147484487" r:id="rId18"/>
    <p:sldLayoutId id="2147484486" r:id="rId19"/>
    <p:sldLayoutId id="2147483785" r:id="rId20"/>
    <p:sldLayoutId id="2147484431" r:id="rId21"/>
    <p:sldLayoutId id="2147483763" r:id="rId22"/>
    <p:sldLayoutId id="2147483865" r:id="rId23"/>
    <p:sldLayoutId id="2147484128" r:id="rId24"/>
    <p:sldLayoutId id="2147483867" r:id="rId25"/>
    <p:sldLayoutId id="2147484432" r:id="rId26"/>
    <p:sldLayoutId id="2147484433" r:id="rId27"/>
    <p:sldLayoutId id="2147484434" r:id="rId28"/>
    <p:sldLayoutId id="2147484435" r:id="rId29"/>
    <p:sldLayoutId id="2147484129" r:id="rId30"/>
    <p:sldLayoutId id="2147483789" r:id="rId31"/>
    <p:sldLayoutId id="2147483866" r:id="rId32"/>
    <p:sldLayoutId id="2147484001" r:id="rId33"/>
    <p:sldLayoutId id="2147484485" r:id="rId34"/>
    <p:sldLayoutId id="2147484002" r:id="rId35"/>
    <p:sldLayoutId id="2147484006" r:id="rId36"/>
    <p:sldLayoutId id="2147484003" r:id="rId37"/>
    <p:sldLayoutId id="2147484007" r:id="rId38"/>
    <p:sldLayoutId id="2147484004" r:id="rId39"/>
    <p:sldLayoutId id="2147484008" r:id="rId40"/>
    <p:sldLayoutId id="2147484005" r:id="rId41"/>
    <p:sldLayoutId id="2147484009" r:id="rId42"/>
    <p:sldLayoutId id="2147483860" r:id="rId43"/>
    <p:sldLayoutId id="2147483765" r:id="rId44"/>
    <p:sldLayoutId id="2147483781" r:id="rId45"/>
    <p:sldLayoutId id="2147483771" r:id="rId46"/>
    <p:sldLayoutId id="2147483772" r:id="rId47"/>
    <p:sldLayoutId id="2147483774" r:id="rId48"/>
    <p:sldLayoutId id="2147483803" r:id="rId49"/>
    <p:sldLayoutId id="2147484062" r:id="rId50"/>
    <p:sldLayoutId id="2147484118" r:id="rId51"/>
    <p:sldLayoutId id="2147484119" r:id="rId52"/>
    <p:sldLayoutId id="2147484121" r:id="rId53"/>
    <p:sldLayoutId id="2147484898" r:id="rId5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160" userDrawn="1">
          <p15:clr>
            <a:srgbClr val="F26B43"/>
          </p15:clr>
        </p15:guide>
        <p15:guide id="5"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solidFill>
                  <a:srgbClr val="5F5F5F"/>
                </a:solidFill>
              </a:rPr>
              <a:pPr/>
              <a:t>‹#›</a:t>
            </a:fld>
            <a:endParaRPr lang="en-US" dirty="0">
              <a:solidFill>
                <a:srgbClr val="5F5F5F"/>
              </a:solidFill>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p:nvPicPr>
        <p:blipFill>
          <a:blip r:embed="rId65"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2"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22" name="Picture 21" descr="Oracle logo in white on red staging background"/>
          <p:cNvPicPr>
            <a:picLocks noChangeAspect="1"/>
          </p:cNvPicPr>
          <p:nvPr userDrawn="1"/>
        </p:nvPicPr>
        <p:blipFill>
          <a:blip r:embed="rId65"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17939399"/>
      </p:ext>
    </p:extLst>
  </p:cSld>
  <p:clrMap bg1="lt1" tx1="dk1" bg2="lt2" tx2="dk2" accent1="accent1" accent2="accent2" accent3="accent3" accent4="accent4" accent5="accent5" accent6="accent6" hlink="hlink" folHlink="folHlink"/>
  <p:sldLayoutIdLst>
    <p:sldLayoutId id="2147484136" r:id="rId1"/>
    <p:sldLayoutId id="2147484137" r:id="rId2"/>
    <p:sldLayoutId id="2147484138" r:id="rId3"/>
    <p:sldLayoutId id="2147484139" r:id="rId4"/>
    <p:sldLayoutId id="2147484140" r:id="rId5"/>
    <p:sldLayoutId id="2147484141" r:id="rId6"/>
    <p:sldLayoutId id="2147484142" r:id="rId7"/>
    <p:sldLayoutId id="2147484143" r:id="rId8"/>
    <p:sldLayoutId id="2147484144" r:id="rId9"/>
    <p:sldLayoutId id="2147484145" r:id="rId10"/>
    <p:sldLayoutId id="2147484146" r:id="rId11"/>
    <p:sldLayoutId id="2147484147" r:id="rId12"/>
    <p:sldLayoutId id="2147484148" r:id="rId13"/>
    <p:sldLayoutId id="2147484149" r:id="rId14"/>
    <p:sldLayoutId id="2147484150" r:id="rId15"/>
    <p:sldLayoutId id="2147484151" r:id="rId16"/>
    <p:sldLayoutId id="2147484152" r:id="rId17"/>
    <p:sldLayoutId id="2147484153" r:id="rId18"/>
    <p:sldLayoutId id="2147484154" r:id="rId19"/>
    <p:sldLayoutId id="2147484155" r:id="rId20"/>
    <p:sldLayoutId id="2147484156" r:id="rId21"/>
    <p:sldLayoutId id="2147484157" r:id="rId22"/>
    <p:sldLayoutId id="2147484158" r:id="rId23"/>
    <p:sldLayoutId id="2147484159" r:id="rId24"/>
    <p:sldLayoutId id="2147484160" r:id="rId25"/>
    <p:sldLayoutId id="2147484161" r:id="rId26"/>
    <p:sldLayoutId id="2147484162" r:id="rId27"/>
    <p:sldLayoutId id="2147484163" r:id="rId28"/>
    <p:sldLayoutId id="2147484164" r:id="rId29"/>
    <p:sldLayoutId id="2147484165" r:id="rId30"/>
    <p:sldLayoutId id="2147484166" r:id="rId31"/>
    <p:sldLayoutId id="2147484167" r:id="rId32"/>
    <p:sldLayoutId id="2147484168" r:id="rId33"/>
    <p:sldLayoutId id="2147484169" r:id="rId34"/>
    <p:sldLayoutId id="2147484170" r:id="rId35"/>
    <p:sldLayoutId id="2147484171" r:id="rId36"/>
    <p:sldLayoutId id="2147484172" r:id="rId37"/>
    <p:sldLayoutId id="2147484173" r:id="rId38"/>
    <p:sldLayoutId id="2147484174" r:id="rId39"/>
    <p:sldLayoutId id="2147484175" r:id="rId40"/>
    <p:sldLayoutId id="2147484176" r:id="rId41"/>
    <p:sldLayoutId id="2147484177" r:id="rId42"/>
    <p:sldLayoutId id="2147484178" r:id="rId43"/>
    <p:sldLayoutId id="2147484179" r:id="rId44"/>
    <p:sldLayoutId id="2147484180" r:id="rId45"/>
    <p:sldLayoutId id="2147484181" r:id="rId46"/>
    <p:sldLayoutId id="2147484182" r:id="rId47"/>
    <p:sldLayoutId id="2147484183" r:id="rId48"/>
    <p:sldLayoutId id="2147484184" r:id="rId49"/>
    <p:sldLayoutId id="2147484185" r:id="rId50"/>
    <p:sldLayoutId id="2147484186" r:id="rId51"/>
    <p:sldLayoutId id="2147484187" r:id="rId52"/>
    <p:sldLayoutId id="2147484188" r:id="rId53"/>
    <p:sldLayoutId id="2147484189" r:id="rId54"/>
    <p:sldLayoutId id="2147484190" r:id="rId55"/>
    <p:sldLayoutId id="2147484191" r:id="rId56"/>
    <p:sldLayoutId id="2147484192" r:id="rId57"/>
    <p:sldLayoutId id="2147484193" r:id="rId58"/>
    <p:sldLayoutId id="2147484194" r:id="rId59"/>
    <p:sldLayoutId id="2147484195" r:id="rId60"/>
    <p:sldLayoutId id="2147484196" r:id="rId61"/>
    <p:sldLayoutId id="2147484197" r:id="rId62"/>
    <p:sldLayoutId id="2147484198" r:id="rId6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160" userDrawn="1">
          <p15:clr>
            <a:srgbClr val="F26B43"/>
          </p15:clr>
        </p15:guide>
        <p15:guide id="5" pos="383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8AE49408-56ED-4F5A-82E4-D3590C56C344}" type="datetime1">
              <a:rPr lang="en-US" smtClean="0"/>
              <a:t>1/29/2018</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6" name="Picture 15" descr="Oracle logo in white on red staging background"/>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955591615"/>
      </p:ext>
    </p:extLst>
  </p:cSld>
  <p:clrMap bg1="lt1" tx1="dk1" bg2="lt2" tx2="dk2" accent1="accent1" accent2="accent2" accent3="accent3" accent4="accent4" accent5="accent5" accent6="accent6" hlink="hlink" folHlink="folHlink"/>
  <p:sldLayoutIdLst>
    <p:sldLayoutId id="2147484662" r:id="rId1"/>
    <p:sldLayoutId id="2147484663" r:id="rId2"/>
    <p:sldLayoutId id="2147484664" r:id="rId3"/>
    <p:sldLayoutId id="2147484665" r:id="rId4"/>
    <p:sldLayoutId id="2147484666" r:id="rId5"/>
    <p:sldLayoutId id="2147484667" r:id="rId6"/>
    <p:sldLayoutId id="2147484668" r:id="rId7"/>
    <p:sldLayoutId id="2147484669" r:id="rId8"/>
    <p:sldLayoutId id="2147484670" r:id="rId9"/>
    <p:sldLayoutId id="2147484671" r:id="rId10"/>
    <p:sldLayoutId id="2147484672" r:id="rId11"/>
    <p:sldLayoutId id="2147484673" r:id="rId12"/>
    <p:sldLayoutId id="2147484674" r:id="rId13"/>
    <p:sldLayoutId id="2147484675" r:id="rId14"/>
    <p:sldLayoutId id="2147484676" r:id="rId15"/>
    <p:sldLayoutId id="2147484677" r:id="rId16"/>
    <p:sldLayoutId id="2147484678" r:id="rId17"/>
    <p:sldLayoutId id="2147484679" r:id="rId18"/>
    <p:sldLayoutId id="2147484680" r:id="rId19"/>
    <p:sldLayoutId id="2147484681" r:id="rId20"/>
    <p:sldLayoutId id="2147484682" r:id="rId21"/>
    <p:sldLayoutId id="2147484683" r:id="rId22"/>
    <p:sldLayoutId id="2147484684" r:id="rId23"/>
    <p:sldLayoutId id="2147484685" r:id="rId24"/>
    <p:sldLayoutId id="2147484686" r:id="rId25"/>
    <p:sldLayoutId id="2147484687" r:id="rId26"/>
    <p:sldLayoutId id="2147484688" r:id="rId27"/>
    <p:sldLayoutId id="2147484689" r:id="rId28"/>
    <p:sldLayoutId id="2147484690" r:id="rId29"/>
    <p:sldLayoutId id="2147484691" r:id="rId30"/>
    <p:sldLayoutId id="2147484692" r:id="rId31"/>
    <p:sldLayoutId id="2147484693" r:id="rId32"/>
    <p:sldLayoutId id="2147484694" r:id="rId33"/>
    <p:sldLayoutId id="2147484695" r:id="rId34"/>
    <p:sldLayoutId id="2147484696" r:id="rId35"/>
    <p:sldLayoutId id="2147484697" r:id="rId36"/>
    <p:sldLayoutId id="2147484698" r:id="rId37"/>
    <p:sldLayoutId id="2147484699" r:id="rId38"/>
    <p:sldLayoutId id="2147484700" r:id="rId39"/>
    <p:sldLayoutId id="2147484899" r:id="rId40"/>
    <p:sldLayoutId id="2147484900" r:id="rId4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3" pos="3839">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58.xml"/><Relationship Id="rId6" Type="http://schemas.openxmlformats.org/officeDocument/2006/relationships/hyperlink" Target="mailto:Sshukie.ganguly@oracle.com" TargetMode="External"/><Relationship Id="rId5" Type="http://schemas.openxmlformats.org/officeDocument/2006/relationships/image" Target="../media/image1.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xml"/><Relationship Id="rId1" Type="http://schemas.openxmlformats.org/officeDocument/2006/relationships/slideLayout" Target="../slideLayouts/slideLayout15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9.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15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gif"/></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139.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jpe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1.png"/><Relationship Id="rId9" Type="http://schemas.openxmlformats.org/officeDocument/2006/relationships/image" Target="../media/image36.png"/><Relationship Id="rId14" Type="http://schemas.openxmlformats.org/officeDocument/2006/relationships/image" Target="../media/image4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8.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139.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4.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9.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4.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4.xml"/></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4.xml"/></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9.xml"/></Relationships>
</file>

<file path=ppt/slides/_rels/slide3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4.xml"/></Relationships>
</file>

<file path=ppt/slides/_rels/slide3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emf"/><Relationship Id="rId1" Type="http://schemas.openxmlformats.org/officeDocument/2006/relationships/slideLayout" Target="../slideLayouts/slideLayout124.xml"/><Relationship Id="rId5" Type="http://schemas.openxmlformats.org/officeDocument/2006/relationships/image" Target="../media/image46.jpeg"/><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p>
            <a:r>
              <a:rPr lang="en-US" dirty="0">
                <a:solidFill>
                  <a:srgbClr val="FFFFFF"/>
                </a:solidFill>
              </a:rPr>
              <a:t>Confidential – Oracle Internal</a:t>
            </a:r>
          </a:p>
        </p:txBody>
      </p:sp>
      <p:grpSp>
        <p:nvGrpSpPr>
          <p:cNvPr id="3" name="Group 8"/>
          <p:cNvGrpSpPr/>
          <p:nvPr/>
        </p:nvGrpSpPr>
        <p:grpSpPr>
          <a:xfrm>
            <a:off x="184414" y="4560687"/>
            <a:ext cx="11805241" cy="2297313"/>
            <a:chOff x="191056" y="4560687"/>
            <a:chExt cx="11805241" cy="2297313"/>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4" name="Group 10"/>
            <p:cNvGrpSpPr/>
            <p:nvPr/>
          </p:nvGrpSpPr>
          <p:grpSpPr>
            <a:xfrm>
              <a:off x="191056" y="4560687"/>
              <a:ext cx="3456317" cy="2297313"/>
              <a:chOff x="191056" y="4560687"/>
              <a:chExt cx="3456317" cy="2297313"/>
            </a:xfrm>
          </p:grpSpPr>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1" name="Picture 10" descr="Oracle logo in white on red staging backgrou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35" name="Title 15"/>
          <p:cNvSpPr txBox="1">
            <a:spLocks/>
          </p:cNvSpPr>
          <p:nvPr/>
        </p:nvSpPr>
        <p:spPr>
          <a:xfrm>
            <a:off x="531814" y="1844321"/>
            <a:ext cx="11382682" cy="1470025"/>
          </a:xfrm>
          <a:prstGeom prst="rect">
            <a:avLst/>
          </a:prstGeom>
        </p:spPr>
        <p:txBody>
          <a:bodyPr vert="horz" lIns="0" tIns="0" rIns="0" bIns="0" rtlCol="0" anchor="b">
            <a:noAutofit/>
          </a:bodyPr>
          <a:lstStyle/>
          <a:p>
            <a:pPr>
              <a:lnSpc>
                <a:spcPct val="80000"/>
              </a:lnSpc>
              <a:spcBef>
                <a:spcPct val="0"/>
              </a:spcBef>
              <a:defRPr/>
            </a:pPr>
            <a:r>
              <a:rPr lang="en-US" sz="4400" dirty="0" smtClean="0">
                <a:solidFill>
                  <a:schemeClr val="bg1"/>
                </a:solidFill>
              </a:rPr>
              <a:t>CROCS – SOACS Cloud Hypothesis</a:t>
            </a:r>
            <a:endParaRPr lang="en-US" sz="4400" dirty="0">
              <a:solidFill>
                <a:schemeClr val="bg1"/>
              </a:solidFill>
            </a:endParaRPr>
          </a:p>
        </p:txBody>
      </p:sp>
      <p:sp>
        <p:nvSpPr>
          <p:cNvPr id="36" name="Subtitle 16"/>
          <p:cNvSpPr txBox="1">
            <a:spLocks/>
          </p:cNvSpPr>
          <p:nvPr/>
        </p:nvSpPr>
        <p:spPr>
          <a:xfrm>
            <a:off x="531763" y="3265941"/>
            <a:ext cx="8764141" cy="914400"/>
          </a:xfrm>
          <a:prstGeom prst="rect">
            <a:avLst/>
          </a:prstGeom>
        </p:spPr>
        <p:txBody>
          <a:bodyPr vert="horz" lIns="0" tIns="0" rIns="0" bIns="0" rtlCol="0">
            <a:noAutofit/>
          </a:bodyPr>
          <a:lstStyle/>
          <a:p>
            <a:pPr>
              <a:lnSpc>
                <a:spcPct val="90000"/>
              </a:lnSpc>
              <a:buClr>
                <a:srgbClr val="FFFFFF">
                  <a:lumMod val="60000"/>
                  <a:lumOff val="40000"/>
                </a:srgbClr>
              </a:buClr>
              <a:buFont typeface="Arial" panose="020B0604020202020204" pitchFamily="34" charset="0"/>
              <a:buNone/>
              <a:defRPr/>
            </a:pPr>
            <a:r>
              <a:rPr lang="en-US" sz="2800" dirty="0" smtClean="0">
                <a:solidFill>
                  <a:schemeClr val="bg1"/>
                </a:solidFill>
                <a:latin typeface="Calibri Light" pitchFamily="34" charset="0"/>
              </a:rPr>
              <a:t>Oracle Cloud </a:t>
            </a:r>
            <a:r>
              <a:rPr lang="en-US" sz="2800" dirty="0">
                <a:solidFill>
                  <a:schemeClr val="bg1"/>
                </a:solidFill>
                <a:latin typeface="Calibri Light" pitchFamily="34" charset="0"/>
              </a:rPr>
              <a:t>Vision and Roadmap</a:t>
            </a:r>
          </a:p>
        </p:txBody>
      </p:sp>
      <p:sp>
        <p:nvSpPr>
          <p:cNvPr id="37" name="Text Placeholder 17"/>
          <p:cNvSpPr>
            <a:spLocks noGrp="1"/>
          </p:cNvSpPr>
          <p:nvPr>
            <p:ph type="body" sz="quarter" idx="4294967295"/>
          </p:nvPr>
        </p:nvSpPr>
        <p:spPr>
          <a:xfrm>
            <a:off x="531814" y="4191000"/>
            <a:ext cx="8763000" cy="1981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chemeClr val="bg1"/>
                </a:solidFill>
                <a:effectLst/>
                <a:uLnTx/>
                <a:uFillTx/>
              </a:rPr>
              <a:t>Shukie Ganguly, Enterprise Cloud Architect</a:t>
            </a: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chemeClr val="bg1"/>
                </a:solidFill>
                <a:effectLst/>
                <a:uLnTx/>
                <a:uFillTx/>
                <a:hlinkClick r:id="rId6"/>
              </a:rPr>
              <a:t>shukie.ganguly@oracle.com</a:t>
            </a: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kern="0" dirty="0" smtClean="0">
                <a:solidFill>
                  <a:schemeClr val="bg1"/>
                </a:solidFill>
              </a:rPr>
              <a:t>Oracle Software Corporation</a:t>
            </a: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22" name="Picture 21"/>
          <p:cNvPicPr>
            <a:picLocks noChangeAspect="1"/>
          </p:cNvPicPr>
          <p:nvPr/>
        </p:nvPicPr>
        <p:blipFill>
          <a:blip r:embed="rId7" cstate="print">
            <a:alphaModFix amt="80000"/>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6376472" y="1164910"/>
            <a:ext cx="2405281" cy="1309040"/>
          </a:xfrm>
          <a:prstGeom prst="rect">
            <a:avLst/>
          </a:prstGeom>
        </p:spPr>
      </p:pic>
      <p:pic>
        <p:nvPicPr>
          <p:cNvPr id="26" name="Picture 25"/>
          <p:cNvPicPr>
            <a:picLocks noChangeAspect="1"/>
          </p:cNvPicPr>
          <p:nvPr/>
        </p:nvPicPr>
        <p:blipFill>
          <a:blip r:embed="rId7" cstate="print">
            <a:alphaModFix amt="80000"/>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3171523" y="430206"/>
            <a:ext cx="2405281" cy="1309040"/>
          </a:xfrm>
          <a:prstGeom prst="rect">
            <a:avLst/>
          </a:prstGeom>
        </p:spPr>
      </p:pic>
      <p:grpSp>
        <p:nvGrpSpPr>
          <p:cNvPr id="58" name="Group 57"/>
          <p:cNvGrpSpPr/>
          <p:nvPr/>
        </p:nvGrpSpPr>
        <p:grpSpPr>
          <a:xfrm>
            <a:off x="647981" y="1233066"/>
            <a:ext cx="1441887" cy="1178084"/>
            <a:chOff x="4871449" y="4127341"/>
            <a:chExt cx="1441887" cy="1178084"/>
          </a:xfrm>
        </p:grpSpPr>
        <p:sp>
          <p:nvSpPr>
            <p:cNvPr id="41" name="Oval 40"/>
            <p:cNvSpPr/>
            <p:nvPr/>
          </p:nvSpPr>
          <p:spPr>
            <a:xfrm>
              <a:off x="4871449" y="4127341"/>
              <a:ext cx="1441887" cy="1178084"/>
            </a:xfrm>
            <a:prstGeom prst="ellipse">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42" name="Oval 41"/>
            <p:cNvSpPr/>
            <p:nvPr/>
          </p:nvSpPr>
          <p:spPr>
            <a:xfrm>
              <a:off x="5048337" y="434435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3" name="Oval 42"/>
            <p:cNvSpPr/>
            <p:nvPr/>
          </p:nvSpPr>
          <p:spPr>
            <a:xfrm>
              <a:off x="5257902" y="434435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4" name="Oval 43"/>
            <p:cNvSpPr/>
            <p:nvPr/>
          </p:nvSpPr>
          <p:spPr>
            <a:xfrm>
              <a:off x="5461802" y="434435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5" name="Oval 44"/>
            <p:cNvSpPr/>
            <p:nvPr/>
          </p:nvSpPr>
          <p:spPr>
            <a:xfrm>
              <a:off x="5674198" y="4344331"/>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6" name="Hexagon 45"/>
            <p:cNvSpPr/>
            <p:nvPr/>
          </p:nvSpPr>
          <p:spPr>
            <a:xfrm>
              <a:off x="4945180" y="4579363"/>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48" name="Hexagon 47"/>
            <p:cNvSpPr/>
            <p:nvPr/>
          </p:nvSpPr>
          <p:spPr>
            <a:xfrm>
              <a:off x="5161995" y="4671957"/>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49" name="Hexagon 48"/>
            <p:cNvSpPr/>
            <p:nvPr/>
          </p:nvSpPr>
          <p:spPr>
            <a:xfrm>
              <a:off x="5378767" y="4575741"/>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0" name="Hexagon 49"/>
            <p:cNvSpPr/>
            <p:nvPr/>
          </p:nvSpPr>
          <p:spPr>
            <a:xfrm>
              <a:off x="5589940" y="4676599"/>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1" name="Hexagon 50"/>
            <p:cNvSpPr/>
            <p:nvPr/>
          </p:nvSpPr>
          <p:spPr>
            <a:xfrm>
              <a:off x="5800006" y="4575282"/>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2" name="Oval 51"/>
            <p:cNvSpPr/>
            <p:nvPr/>
          </p:nvSpPr>
          <p:spPr>
            <a:xfrm>
              <a:off x="5874223" y="434747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3" name="Hexagon 52"/>
            <p:cNvSpPr/>
            <p:nvPr/>
          </p:nvSpPr>
          <p:spPr>
            <a:xfrm>
              <a:off x="6001089" y="4686124"/>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pic>
          <p:nvPicPr>
            <p:cNvPr id="55" name="Picture 54"/>
            <p:cNvPicPr>
              <a:picLocks noChangeAspect="1"/>
            </p:cNvPicPr>
            <p:nvPr/>
          </p:nvPicPr>
          <p:blipFill>
            <a:blip r:embed="rId7"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108233" y="4169134"/>
              <a:ext cx="625644" cy="340498"/>
            </a:xfrm>
            <a:prstGeom prst="rect">
              <a:avLst/>
            </a:prstGeom>
          </p:spPr>
        </p:pic>
        <p:pic>
          <p:nvPicPr>
            <p:cNvPr id="56" name="Picture 55"/>
            <p:cNvPicPr>
              <a:picLocks noChangeAspect="1"/>
            </p:cNvPicPr>
            <p:nvPr/>
          </p:nvPicPr>
          <p:blipFill>
            <a:blip r:embed="rId7"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538084" y="4270943"/>
              <a:ext cx="578590" cy="314889"/>
            </a:xfrm>
            <a:prstGeom prst="rect">
              <a:avLst/>
            </a:prstGeom>
          </p:spPr>
        </p:pic>
      </p:grpSp>
      <p:pic>
        <p:nvPicPr>
          <p:cNvPr id="57" name="Picture 56" descr="ic-AerospaceAndDefense-gray.png"/>
          <p:cNvPicPr>
            <a:picLocks noChangeAspect="1"/>
          </p:cNvPicPr>
          <p:nvPr/>
        </p:nvPicPr>
        <p:blipFill>
          <a:blip r:embed="rId8" cstate="print">
            <a:duotone>
              <a:schemeClr val="accent4">
                <a:shade val="45000"/>
                <a:satMod val="135000"/>
              </a:schemeClr>
              <a:prstClr val="white"/>
            </a:duotone>
          </a:blip>
          <a:srcRect l="24696" t="14583" r="24957" b="15625"/>
          <a:stretch>
            <a:fillRect/>
          </a:stretch>
        </p:blipFill>
        <p:spPr>
          <a:xfrm rot="3078216">
            <a:off x="185974" y="1709145"/>
            <a:ext cx="526030" cy="729185"/>
          </a:xfrm>
          <a:prstGeom prst="rect">
            <a:avLst/>
          </a:prstGeom>
        </p:spPr>
      </p:pic>
    </p:spTree>
    <p:extLst>
      <p:ext uri="{BB962C8B-B14F-4D97-AF65-F5344CB8AC3E}">
        <p14:creationId xmlns:p14="http://schemas.microsoft.com/office/powerpoint/2010/main" val="2265566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10</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sp>
        <p:nvSpPr>
          <p:cNvPr id="9" name="TextBox 8"/>
          <p:cNvSpPr txBox="1"/>
          <p:nvPr/>
        </p:nvSpPr>
        <p:spPr>
          <a:xfrm>
            <a:off x="1368726" y="4405222"/>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graphicFrame>
        <p:nvGraphicFramePr>
          <p:cNvPr id="10" name="Table 9"/>
          <p:cNvGraphicFramePr>
            <a:graphicFrameLocks noGrp="1"/>
          </p:cNvGraphicFramePr>
          <p:nvPr>
            <p:extLst>
              <p:ext uri="{D42A27DB-BD31-4B8C-83A1-F6EECF244321}">
                <p14:modId xmlns:p14="http://schemas.microsoft.com/office/powerpoint/2010/main" val="2672214103"/>
              </p:ext>
            </p:extLst>
          </p:nvPr>
        </p:nvGraphicFramePr>
        <p:xfrm>
          <a:off x="3933640" y="918784"/>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087407669"/>
              </p:ext>
            </p:extLst>
          </p:nvPr>
        </p:nvGraphicFramePr>
        <p:xfrm>
          <a:off x="3930768" y="3607338"/>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Tree>
    <p:extLst>
      <p:ext uri="{BB962C8B-B14F-4D97-AF65-F5344CB8AC3E}">
        <p14:creationId xmlns:p14="http://schemas.microsoft.com/office/powerpoint/2010/main" val="241685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QS</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11</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sp>
        <p:nvSpPr>
          <p:cNvPr id="9" name="TextBox 8"/>
          <p:cNvSpPr txBox="1"/>
          <p:nvPr/>
        </p:nvSpPr>
        <p:spPr>
          <a:xfrm>
            <a:off x="1368726" y="4413848"/>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graphicFrame>
        <p:nvGraphicFramePr>
          <p:cNvPr id="10" name="Table 9"/>
          <p:cNvGraphicFramePr>
            <a:graphicFrameLocks noGrp="1"/>
          </p:cNvGraphicFramePr>
          <p:nvPr>
            <p:extLst>
              <p:ext uri="{D42A27DB-BD31-4B8C-83A1-F6EECF244321}">
                <p14:modId xmlns:p14="http://schemas.microsoft.com/office/powerpoint/2010/main" val="3904645841"/>
              </p:ext>
            </p:extLst>
          </p:nvPr>
        </p:nvGraphicFramePr>
        <p:xfrm>
          <a:off x="3933640" y="1255216"/>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893662675"/>
              </p:ext>
            </p:extLst>
          </p:nvPr>
        </p:nvGraphicFramePr>
        <p:xfrm>
          <a:off x="3930767" y="3641852"/>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Tree>
    <p:extLst>
      <p:ext uri="{BB962C8B-B14F-4D97-AF65-F5344CB8AC3E}">
        <p14:creationId xmlns:p14="http://schemas.microsoft.com/office/powerpoint/2010/main" val="292376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12</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sp>
        <p:nvSpPr>
          <p:cNvPr id="9" name="TextBox 8"/>
          <p:cNvSpPr txBox="1"/>
          <p:nvPr/>
        </p:nvSpPr>
        <p:spPr>
          <a:xfrm>
            <a:off x="1368726" y="4819288"/>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graphicFrame>
        <p:nvGraphicFramePr>
          <p:cNvPr id="10" name="Table 9"/>
          <p:cNvGraphicFramePr>
            <a:graphicFrameLocks noGrp="1"/>
          </p:cNvGraphicFramePr>
          <p:nvPr>
            <p:extLst>
              <p:ext uri="{D42A27DB-BD31-4B8C-83A1-F6EECF244321}">
                <p14:modId xmlns:p14="http://schemas.microsoft.com/office/powerpoint/2010/main" val="297200335"/>
              </p:ext>
            </p:extLst>
          </p:nvPr>
        </p:nvGraphicFramePr>
        <p:xfrm>
          <a:off x="3933640" y="1237966"/>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322013279"/>
              </p:ext>
            </p:extLst>
          </p:nvPr>
        </p:nvGraphicFramePr>
        <p:xfrm>
          <a:off x="3930767" y="3693617"/>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Tree>
    <p:extLst>
      <p:ext uri="{BB962C8B-B14F-4D97-AF65-F5344CB8AC3E}">
        <p14:creationId xmlns:p14="http://schemas.microsoft.com/office/powerpoint/2010/main" val="3824881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13</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sp>
        <p:nvSpPr>
          <p:cNvPr id="9" name="TextBox 8"/>
          <p:cNvSpPr txBox="1"/>
          <p:nvPr/>
        </p:nvSpPr>
        <p:spPr>
          <a:xfrm>
            <a:off x="1368726" y="4819288"/>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graphicFrame>
        <p:nvGraphicFramePr>
          <p:cNvPr id="10" name="Table 9"/>
          <p:cNvGraphicFramePr>
            <a:graphicFrameLocks noGrp="1"/>
          </p:cNvGraphicFramePr>
          <p:nvPr>
            <p:extLst>
              <p:ext uri="{D42A27DB-BD31-4B8C-83A1-F6EECF244321}">
                <p14:modId xmlns:p14="http://schemas.microsoft.com/office/powerpoint/2010/main" val="570974325"/>
              </p:ext>
            </p:extLst>
          </p:nvPr>
        </p:nvGraphicFramePr>
        <p:xfrm>
          <a:off x="3933640" y="1626153"/>
          <a:ext cx="7824165" cy="101092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a:t>
                      </a:r>
                      <a:r>
                        <a:rPr lang="en-US" sz="1400" baseline="0" dirty="0" smtClean="0"/>
                        <a:t> Manager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23</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938251859"/>
              </p:ext>
            </p:extLst>
          </p:nvPr>
        </p:nvGraphicFramePr>
        <p:xfrm>
          <a:off x="3930767" y="3719493"/>
          <a:ext cx="7824165" cy="219456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a:t>
                      </a:r>
                      <a:r>
                        <a:rPr lang="en-US" sz="1400" baseline="0" dirty="0" smtClean="0"/>
                        <a:t> Manager </a:t>
                      </a:r>
                    </a:p>
                    <a:p>
                      <a:pPr algn="ctr"/>
                      <a:r>
                        <a:rPr lang="en-US" sz="1400" baseline="0" dirty="0" smtClean="0"/>
                        <a:t>Database</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16</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 Manager </a:t>
                      </a:r>
                    </a:p>
                    <a:p>
                      <a:pPr algn="ctr"/>
                      <a:r>
                        <a:rPr lang="en-US" sz="1400" dirty="0" smtClean="0"/>
                        <a:t>App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16</a:t>
                      </a:r>
                      <a:endParaRPr lang="en-US" sz="1400" dirty="0"/>
                    </a:p>
                  </a:txBody>
                  <a:tcPr/>
                </a:tc>
                <a:tc>
                  <a:txBody>
                    <a:bodyPr/>
                    <a:lstStyle/>
                    <a:p>
                      <a:pPr algn="ctr"/>
                      <a:endParaRPr lang="en-US" sz="1400" dirty="0"/>
                    </a:p>
                  </a:txBody>
                  <a:tcPr/>
                </a:tc>
                <a:extLst>
                  <a:ext uri="{0D108BD9-81ED-4DB2-BD59-A6C34878D82A}">
                    <a16:rowId xmlns:a16="http://schemas.microsoft.com/office/drawing/2014/main" val="342861182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 Manager </a:t>
                      </a:r>
                    </a:p>
                    <a:p>
                      <a:pPr algn="ctr"/>
                      <a:r>
                        <a:rPr lang="en-US" sz="1400" dirty="0" smtClean="0"/>
                        <a:t>App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16</a:t>
                      </a:r>
                      <a:endParaRPr lang="en-US" sz="1400" dirty="0"/>
                    </a:p>
                  </a:txBody>
                  <a:tcPr/>
                </a:tc>
                <a:tc>
                  <a:txBody>
                    <a:bodyPr/>
                    <a:lstStyle/>
                    <a:p>
                      <a:pPr algn="ctr"/>
                      <a:endParaRPr lang="en-US" sz="1400" dirty="0"/>
                    </a:p>
                  </a:txBody>
                  <a:tcPr/>
                </a:tc>
                <a:extLst>
                  <a:ext uri="{0D108BD9-81ED-4DB2-BD59-A6C34878D82A}">
                    <a16:rowId xmlns:a16="http://schemas.microsoft.com/office/drawing/2014/main" val="3663872037"/>
                  </a:ext>
                </a:extLst>
              </a:tr>
            </a:tbl>
          </a:graphicData>
        </a:graphic>
      </p:graphicFrame>
    </p:spTree>
    <p:extLst>
      <p:ext uri="{BB962C8B-B14F-4D97-AF65-F5344CB8AC3E}">
        <p14:creationId xmlns:p14="http://schemas.microsoft.com/office/powerpoint/2010/main" val="318828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6" name="Group 7175"/>
          <p:cNvGrpSpPr/>
          <p:nvPr/>
        </p:nvGrpSpPr>
        <p:grpSpPr>
          <a:xfrm>
            <a:off x="3579812" y="1143000"/>
            <a:ext cx="3685674" cy="926467"/>
            <a:chOff x="3579812" y="1215071"/>
            <a:chExt cx="3685674" cy="926467"/>
          </a:xfrm>
        </p:grpSpPr>
        <p:sp>
          <p:nvSpPr>
            <p:cNvPr id="69" name="Rounded Rectangle 68"/>
            <p:cNvSpPr/>
            <p:nvPr/>
          </p:nvSpPr>
          <p:spPr>
            <a:xfrm>
              <a:off x="3579812" y="1215071"/>
              <a:ext cx="3685674" cy="92646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600" dirty="0">
                <a:solidFill>
                  <a:prstClr val="white"/>
                </a:solidFill>
              </a:endParaRPr>
            </a:p>
          </p:txBody>
        </p:sp>
        <p:pic>
          <p:nvPicPr>
            <p:cNvPr id="70" name="Picture 69"/>
            <p:cNvPicPr>
              <a:picLocks noChangeAspect="1"/>
            </p:cNvPicPr>
            <p:nvPr/>
          </p:nvPicPr>
          <p:blipFill>
            <a:blip r:embed="rId3" cstate="print"/>
            <a:stretch>
              <a:fillRect/>
            </a:stretch>
          </p:blipFill>
          <p:spPr>
            <a:xfrm>
              <a:off x="3791079" y="1357842"/>
              <a:ext cx="430417" cy="579242"/>
            </a:xfrm>
            <a:prstGeom prst="rect">
              <a:avLst/>
            </a:prstGeom>
          </p:spPr>
        </p:pic>
        <p:sp>
          <p:nvSpPr>
            <p:cNvPr id="173" name="Rounded Rectangle 172"/>
            <p:cNvSpPr/>
            <p:nvPr/>
          </p:nvSpPr>
          <p:spPr>
            <a:xfrm>
              <a:off x="4669011" y="1600200"/>
              <a:ext cx="2183389"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Enterprise Manager</a:t>
              </a:r>
              <a:endParaRPr lang="en-US" sz="1600" dirty="0">
                <a:solidFill>
                  <a:prstClr val="white"/>
                </a:solidFill>
              </a:endParaRPr>
            </a:p>
          </p:txBody>
        </p:sp>
        <p:sp>
          <p:nvSpPr>
            <p:cNvPr id="184" name="Rectangle 183"/>
            <p:cNvSpPr/>
            <p:nvPr/>
          </p:nvSpPr>
          <p:spPr>
            <a:xfrm>
              <a:off x="4499985" y="1219200"/>
              <a:ext cx="2693311" cy="377200"/>
            </a:xfrm>
            <a:prstGeom prst="rect">
              <a:avLst/>
            </a:prstGeom>
          </p:spPr>
          <p:txBody>
            <a:bodyPr wrap="square" lIns="121893" tIns="60947" rIns="121893" bIns="60947">
              <a:spAutoFit/>
            </a:bodyPr>
            <a:lstStyle/>
            <a:p>
              <a:r>
                <a:rPr lang="en-US" sz="1600" dirty="0" smtClean="0">
                  <a:solidFill>
                    <a:schemeClr val="bg1"/>
                  </a:solidFill>
                </a:rPr>
                <a:t>IT &amp; Business Management</a:t>
              </a:r>
              <a:endParaRPr lang="en-US" sz="1600" dirty="0">
                <a:solidFill>
                  <a:schemeClr val="bg1"/>
                </a:solidFill>
              </a:endParaRPr>
            </a:p>
          </p:txBody>
        </p:sp>
      </p:grpSp>
      <p:sp>
        <p:nvSpPr>
          <p:cNvPr id="194" name="Title 1"/>
          <p:cNvSpPr>
            <a:spLocks noGrp="1"/>
          </p:cNvSpPr>
          <p:nvPr>
            <p:ph type="title"/>
          </p:nvPr>
        </p:nvSpPr>
        <p:spPr>
          <a:xfrm>
            <a:off x="531812" y="406400"/>
            <a:ext cx="11125200" cy="889000"/>
          </a:xfrm>
        </p:spPr>
        <p:txBody>
          <a:bodyPr anchor="t"/>
          <a:lstStyle/>
          <a:p>
            <a:r>
              <a:rPr lang="en-US" dirty="0" smtClean="0"/>
              <a:t>CROCS Middleware Workload Analysis</a:t>
            </a:r>
            <a:endParaRPr lang="en-US" dirty="0">
              <a:solidFill>
                <a:srgbClr val="FF0000"/>
              </a:solidFill>
            </a:endParaRPr>
          </a:p>
        </p:txBody>
      </p:sp>
      <p:grpSp>
        <p:nvGrpSpPr>
          <p:cNvPr id="7168" name="Group 7167"/>
          <p:cNvGrpSpPr/>
          <p:nvPr/>
        </p:nvGrpSpPr>
        <p:grpSpPr>
          <a:xfrm>
            <a:off x="7389812" y="1727154"/>
            <a:ext cx="3944767" cy="1122055"/>
            <a:chOff x="7636045" y="1887762"/>
            <a:chExt cx="3944767" cy="1122055"/>
          </a:xfrm>
        </p:grpSpPr>
        <p:pic>
          <p:nvPicPr>
            <p:cNvPr id="2" name="Picture 2" descr="Image result for SA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7771" y="1887762"/>
              <a:ext cx="1373041" cy="86466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p:nvPr/>
          </p:nvCxnSpPr>
          <p:spPr>
            <a:xfrm flipV="1">
              <a:off x="7636045" y="2433828"/>
              <a:ext cx="2392693" cy="575989"/>
            </a:xfrm>
            <a:prstGeom prst="bentConnector3">
              <a:avLst>
                <a:gd name="adj1" fmla="val 76148"/>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999412" y="2743200"/>
              <a:ext cx="1295400" cy="263478"/>
            </a:xfrm>
            <a:prstGeom prst="rect">
              <a:avLst/>
            </a:prstGeom>
            <a:noFill/>
          </p:spPr>
          <p:txBody>
            <a:bodyPr wrap="square" lIns="0" tIns="0" rIns="0" bIns="0" rtlCol="0">
              <a:noAutofit/>
            </a:bodyPr>
            <a:lstStyle/>
            <a:p>
              <a:pPr algn="ctr">
                <a:lnSpc>
                  <a:spcPct val="90000"/>
                </a:lnSpc>
              </a:pPr>
              <a:r>
                <a:rPr lang="en-US" b="1" dirty="0" smtClean="0"/>
                <a:t>SAP Adapter</a:t>
              </a:r>
              <a:endParaRPr lang="en-US" b="1" dirty="0"/>
            </a:p>
          </p:txBody>
        </p:sp>
      </p:grpSp>
      <p:pic>
        <p:nvPicPr>
          <p:cNvPr id="1028" name="Picture 4" descr="Image result for manhattan warehouse management syste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93429" y="3292913"/>
            <a:ext cx="1689014" cy="100285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Elbow Connector 11"/>
          <p:cNvCxnSpPr/>
          <p:nvPr/>
        </p:nvCxnSpPr>
        <p:spPr>
          <a:xfrm>
            <a:off x="7405854" y="3077809"/>
            <a:ext cx="2039767" cy="723500"/>
          </a:xfrm>
          <a:prstGeom prst="bentConnector3">
            <a:avLst>
              <a:gd name="adj1" fmla="val 67302"/>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394863" y="3255489"/>
            <a:ext cx="1295400" cy="263478"/>
          </a:xfrm>
          <a:prstGeom prst="rect">
            <a:avLst/>
          </a:prstGeom>
          <a:noFill/>
        </p:spPr>
        <p:txBody>
          <a:bodyPr wrap="square" lIns="0" tIns="0" rIns="0" bIns="0" rtlCol="0">
            <a:noAutofit/>
          </a:bodyPr>
          <a:lstStyle/>
          <a:p>
            <a:pPr algn="ctr">
              <a:lnSpc>
                <a:spcPct val="90000"/>
              </a:lnSpc>
            </a:pPr>
            <a:r>
              <a:rPr lang="en-US" b="1" dirty="0" smtClean="0"/>
              <a:t>JMS</a:t>
            </a:r>
            <a:endParaRPr lang="en-US" b="1" dirty="0"/>
          </a:p>
        </p:txBody>
      </p:sp>
      <p:grpSp>
        <p:nvGrpSpPr>
          <p:cNvPr id="28" name="Group 27"/>
          <p:cNvGrpSpPr/>
          <p:nvPr/>
        </p:nvGrpSpPr>
        <p:grpSpPr>
          <a:xfrm>
            <a:off x="9690263" y="4341125"/>
            <a:ext cx="2025316" cy="764275"/>
            <a:chOff x="9723938" y="4974788"/>
            <a:chExt cx="2025316" cy="764275"/>
          </a:xfrm>
        </p:grpSpPr>
        <p:sp>
          <p:nvSpPr>
            <p:cNvPr id="20" name="TextBox 19"/>
            <p:cNvSpPr txBox="1"/>
            <p:nvPr/>
          </p:nvSpPr>
          <p:spPr>
            <a:xfrm>
              <a:off x="10301454" y="4974788"/>
              <a:ext cx="1447800" cy="764275"/>
            </a:xfrm>
            <a:prstGeom prst="rect">
              <a:avLst/>
            </a:prstGeom>
            <a:noFill/>
          </p:spPr>
          <p:txBody>
            <a:bodyPr wrap="square" lIns="0" tIns="0" rIns="0" bIns="0" rtlCol="0">
              <a:noAutofit/>
            </a:bodyPr>
            <a:lstStyle/>
            <a:p>
              <a:pPr>
                <a:lnSpc>
                  <a:spcPct val="90000"/>
                </a:lnSpc>
              </a:pPr>
              <a:r>
                <a:rPr lang="en-US" b="1" dirty="0" smtClean="0"/>
                <a:t>Enterprise Integration Share</a:t>
              </a:r>
              <a:endParaRPr lang="en-US" b="1" dirty="0"/>
            </a:p>
          </p:txBody>
        </p:sp>
        <p:grpSp>
          <p:nvGrpSpPr>
            <p:cNvPr id="27" name="Group 26"/>
            <p:cNvGrpSpPr/>
            <p:nvPr/>
          </p:nvGrpSpPr>
          <p:grpSpPr>
            <a:xfrm>
              <a:off x="9723938" y="4998685"/>
              <a:ext cx="483833" cy="640115"/>
              <a:chOff x="9723938" y="4998685"/>
              <a:chExt cx="790074" cy="944915"/>
            </a:xfrm>
          </p:grpSpPr>
          <p:sp>
            <p:nvSpPr>
              <p:cNvPr id="21" name="Rounded Rectangle 20"/>
              <p:cNvSpPr/>
              <p:nvPr/>
            </p:nvSpPr>
            <p:spPr>
              <a:xfrm>
                <a:off x="9723938" y="49986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0" name="Rounded Rectangle 49"/>
              <p:cNvSpPr/>
              <p:nvPr/>
            </p:nvSpPr>
            <p:spPr>
              <a:xfrm>
                <a:off x="9876338" y="51510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cxnSp>
        <p:nvCxnSpPr>
          <p:cNvPr id="30" name="Elbow Connector 29"/>
          <p:cNvCxnSpPr/>
          <p:nvPr/>
        </p:nvCxnSpPr>
        <p:spPr>
          <a:xfrm>
            <a:off x="7429761" y="3350525"/>
            <a:ext cx="2152218" cy="1314814"/>
          </a:xfrm>
          <a:prstGeom prst="bentConnector3">
            <a:avLst>
              <a:gd name="adj1" fmla="val 38819"/>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171" name="TextBox 7170"/>
          <p:cNvSpPr txBox="1"/>
          <p:nvPr/>
        </p:nvSpPr>
        <p:spPr>
          <a:xfrm>
            <a:off x="7072980" y="4054642"/>
            <a:ext cx="1124663" cy="609600"/>
          </a:xfrm>
          <a:prstGeom prst="rect">
            <a:avLst/>
          </a:prstGeom>
          <a:noFill/>
        </p:spPr>
        <p:txBody>
          <a:bodyPr wrap="square" lIns="0" tIns="0" rIns="0" bIns="0" rtlCol="0">
            <a:noAutofit/>
          </a:bodyPr>
          <a:lstStyle/>
          <a:p>
            <a:pPr algn="r">
              <a:lnSpc>
                <a:spcPct val="90000"/>
              </a:lnSpc>
            </a:pPr>
            <a:r>
              <a:rPr lang="en-US" b="1" dirty="0" smtClean="0"/>
              <a:t>File Adapter</a:t>
            </a:r>
            <a:endParaRPr lang="en-US" b="1" dirty="0"/>
          </a:p>
        </p:txBody>
      </p:sp>
      <p:sp>
        <p:nvSpPr>
          <p:cNvPr id="61" name="Up-Down Arrow 60"/>
          <p:cNvSpPr/>
          <p:nvPr/>
        </p:nvSpPr>
        <p:spPr>
          <a:xfrm>
            <a:off x="5484812" y="4191000"/>
            <a:ext cx="152400" cy="50671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pic>
        <p:nvPicPr>
          <p:cNvPr id="7173" name="Picture 6" descr="Image result for oracle databas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5370" y="4800600"/>
            <a:ext cx="1281499" cy="1281499"/>
          </a:xfrm>
          <a:prstGeom prst="rect">
            <a:avLst/>
          </a:prstGeom>
          <a:noFill/>
          <a:extLst>
            <a:ext uri="{909E8E84-426E-40DD-AFC4-6F175D3DCCD1}">
              <a14:hiddenFill xmlns:a14="http://schemas.microsoft.com/office/drawing/2010/main">
                <a:solidFill>
                  <a:srgbClr val="FFFFFF"/>
                </a:solidFill>
              </a14:hiddenFill>
            </a:ext>
          </a:extLst>
        </p:spPr>
      </p:pic>
      <p:grpSp>
        <p:nvGrpSpPr>
          <p:cNvPr id="7177" name="Group 7176"/>
          <p:cNvGrpSpPr/>
          <p:nvPr/>
        </p:nvGrpSpPr>
        <p:grpSpPr>
          <a:xfrm>
            <a:off x="3627938" y="2600043"/>
            <a:ext cx="3685674" cy="1438557"/>
            <a:chOff x="3579812" y="2350168"/>
            <a:chExt cx="3685674" cy="1438557"/>
          </a:xfrm>
        </p:grpSpPr>
        <p:sp>
          <p:nvSpPr>
            <p:cNvPr id="205" name="Rounded Rectangle 204"/>
            <p:cNvSpPr/>
            <p:nvPr/>
          </p:nvSpPr>
          <p:spPr>
            <a:xfrm>
              <a:off x="3579812" y="2350168"/>
              <a:ext cx="3685674" cy="1438557"/>
            </a:xfrm>
            <a:prstGeom prst="roundRect">
              <a:avLst/>
            </a:prstGeom>
            <a:solidFill>
              <a:srgbClr val="5B698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200" dirty="0">
                <a:solidFill>
                  <a:prstClr val="white"/>
                </a:solidFill>
              </a:endParaRPr>
            </a:p>
          </p:txBody>
        </p:sp>
        <p:pic>
          <p:nvPicPr>
            <p:cNvPr id="121" name="Picture 120"/>
            <p:cNvPicPr>
              <a:picLocks noChangeAspect="1"/>
            </p:cNvPicPr>
            <p:nvPr/>
          </p:nvPicPr>
          <p:blipFill>
            <a:blip r:embed="rId7" cstate="print"/>
            <a:stretch>
              <a:fillRect/>
            </a:stretch>
          </p:blipFill>
          <p:spPr>
            <a:xfrm>
              <a:off x="3694381" y="2831432"/>
              <a:ext cx="723631" cy="657726"/>
            </a:xfrm>
            <a:prstGeom prst="rect">
              <a:avLst/>
            </a:prstGeom>
          </p:spPr>
        </p:pic>
        <p:sp>
          <p:nvSpPr>
            <p:cNvPr id="62" name="TextBox 61"/>
            <p:cNvSpPr txBox="1"/>
            <p:nvPr/>
          </p:nvSpPr>
          <p:spPr>
            <a:xfrm>
              <a:off x="3764965" y="2372588"/>
              <a:ext cx="3243847" cy="369306"/>
            </a:xfrm>
            <a:prstGeom prst="rect">
              <a:avLst/>
            </a:prstGeom>
            <a:noFill/>
          </p:spPr>
          <p:txBody>
            <a:bodyPr wrap="none" lIns="121893" tIns="60947" rIns="121893" bIns="60947" rtlCol="0">
              <a:spAutoFit/>
            </a:bodyPr>
            <a:lstStyle/>
            <a:p>
              <a:pPr algn="ctr" defTabSz="1218408"/>
              <a:r>
                <a:rPr lang="en-US" sz="1600" dirty="0" smtClean="0">
                  <a:solidFill>
                    <a:schemeClr val="bg1"/>
                  </a:solidFill>
                  <a:cs typeface="Calibri"/>
                </a:rPr>
                <a:t>Service, Data &amp; Business Integration</a:t>
              </a:r>
              <a:endParaRPr lang="en-US" sz="1600" dirty="0">
                <a:solidFill>
                  <a:schemeClr val="bg1"/>
                </a:solidFill>
                <a:cs typeface="Calibri"/>
              </a:endParaRPr>
            </a:p>
          </p:txBody>
        </p:sp>
        <p:sp>
          <p:nvSpPr>
            <p:cNvPr id="105" name="Rounded Rectangle 104"/>
            <p:cNvSpPr/>
            <p:nvPr/>
          </p:nvSpPr>
          <p:spPr>
            <a:xfrm>
              <a:off x="4724997" y="2743201"/>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dirty="0" smtClean="0">
                  <a:solidFill>
                    <a:prstClr val="white"/>
                  </a:solidFill>
                </a:rPr>
                <a:t>SOA SUITE</a:t>
              </a:r>
              <a:endParaRPr lang="en-US" dirty="0">
                <a:solidFill>
                  <a:prstClr val="white"/>
                </a:solidFill>
              </a:endParaRPr>
            </a:p>
          </p:txBody>
        </p:sp>
        <p:sp>
          <p:nvSpPr>
            <p:cNvPr id="65" name="Rounded Rectangle 64"/>
            <p:cNvSpPr/>
            <p:nvPr/>
          </p:nvSpPr>
          <p:spPr>
            <a:xfrm>
              <a:off x="4720671" y="3257854"/>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WebLogic Suite</a:t>
              </a:r>
              <a:endParaRPr lang="en-US" sz="1600" dirty="0">
                <a:solidFill>
                  <a:prstClr val="white"/>
                </a:solidFill>
              </a:endParaRPr>
            </a:p>
          </p:txBody>
        </p:sp>
      </p:grpSp>
      <p:sp>
        <p:nvSpPr>
          <p:cNvPr id="66" name="Up-Down Arrow 65"/>
          <p:cNvSpPr/>
          <p:nvPr/>
        </p:nvSpPr>
        <p:spPr>
          <a:xfrm>
            <a:off x="5408612" y="2142843"/>
            <a:ext cx="140948" cy="37175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sp>
        <p:nvSpPr>
          <p:cNvPr id="31" name="Oval Callout 30"/>
          <p:cNvSpPr/>
          <p:nvPr/>
        </p:nvSpPr>
        <p:spPr>
          <a:xfrm>
            <a:off x="5981296" y="932471"/>
            <a:ext cx="2027203" cy="1167238"/>
          </a:xfrm>
          <a:prstGeom prst="wedgeEllipseCallout">
            <a:avLst>
              <a:gd name="adj1" fmla="val -41186"/>
              <a:gd name="adj2" fmla="val 98803"/>
            </a:avLst>
          </a:prstGeom>
          <a:solidFill>
            <a:schemeClr val="accent1">
              <a:lumMod val="20000"/>
              <a:lumOff val="80000"/>
            </a:scheme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2">
                    <a:lumMod val="10000"/>
                  </a:schemeClr>
                </a:solidFill>
              </a:rPr>
              <a:t>What is your current IT environment </a:t>
            </a:r>
            <a:endParaRPr lang="en-US" dirty="0">
              <a:solidFill>
                <a:schemeClr val="bg2">
                  <a:lumMod val="10000"/>
                </a:schemeClr>
              </a:solidFill>
            </a:endParaRPr>
          </a:p>
        </p:txBody>
      </p:sp>
      <p:sp>
        <p:nvSpPr>
          <p:cNvPr id="32" name="Oval Callout 31"/>
          <p:cNvSpPr/>
          <p:nvPr/>
        </p:nvSpPr>
        <p:spPr>
          <a:xfrm>
            <a:off x="6779564" y="2103449"/>
            <a:ext cx="2027203" cy="1167238"/>
          </a:xfrm>
          <a:prstGeom prst="wedgeEllipseCallout">
            <a:avLst>
              <a:gd name="adj1" fmla="val -30184"/>
              <a:gd name="adj2" fmla="val 72054"/>
            </a:avLst>
          </a:prstGeom>
          <a:solidFill>
            <a:schemeClr val="accent1">
              <a:lumMod val="20000"/>
              <a:lumOff val="80000"/>
            </a:scheme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2">
                    <a:lumMod val="10000"/>
                  </a:schemeClr>
                </a:solidFill>
              </a:rPr>
              <a:t>What are your future workload needs?</a:t>
            </a:r>
            <a:endParaRPr lang="en-US" dirty="0">
              <a:solidFill>
                <a:schemeClr val="bg2">
                  <a:lumMod val="10000"/>
                </a:schemeClr>
              </a:solidFill>
            </a:endParaRPr>
          </a:p>
        </p:txBody>
      </p:sp>
      <p:sp>
        <p:nvSpPr>
          <p:cNvPr id="33" name="Oval Callout 32"/>
          <p:cNvSpPr/>
          <p:nvPr/>
        </p:nvSpPr>
        <p:spPr>
          <a:xfrm>
            <a:off x="2004891" y="1767908"/>
            <a:ext cx="2153332" cy="1174621"/>
          </a:xfrm>
          <a:prstGeom prst="wedgeEllipseCallout">
            <a:avLst>
              <a:gd name="adj1" fmla="val 31254"/>
              <a:gd name="adj2" fmla="val 117677"/>
            </a:avLst>
          </a:prstGeom>
          <a:solidFill>
            <a:schemeClr val="accent1">
              <a:lumMod val="20000"/>
              <a:lumOff val="80000"/>
            </a:scheme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2">
                    <a:lumMod val="10000"/>
                  </a:schemeClr>
                </a:solidFill>
              </a:rPr>
              <a:t>What Cloud target(s) best your needs?</a:t>
            </a:r>
            <a:endParaRPr lang="en-US" dirty="0">
              <a:solidFill>
                <a:schemeClr val="bg2">
                  <a:lumMod val="10000"/>
                </a:schemeClr>
              </a:solidFill>
            </a:endParaRPr>
          </a:p>
        </p:txBody>
      </p:sp>
    </p:spTree>
    <p:extLst>
      <p:ext uri="{BB962C8B-B14F-4D97-AF65-F5344CB8AC3E}">
        <p14:creationId xmlns:p14="http://schemas.microsoft.com/office/powerpoint/2010/main" val="250544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095" y="445146"/>
            <a:ext cx="11125200" cy="613443"/>
          </a:xfrm>
        </p:spPr>
        <p:txBody>
          <a:bodyPr/>
          <a:lstStyle/>
          <a:p>
            <a:r>
              <a:rPr lang="en-US" dirty="0" smtClean="0">
                <a:latin typeface="+mn-lt"/>
              </a:rPr>
              <a:t>Challenges…</a:t>
            </a:r>
            <a:endParaRPr lang="en-US" dirty="0">
              <a:latin typeface="+mn-lt"/>
            </a:endParaRPr>
          </a:p>
        </p:txBody>
      </p:sp>
      <p:sp>
        <p:nvSpPr>
          <p:cNvPr id="5" name="TextBox 4"/>
          <p:cNvSpPr txBox="1"/>
          <p:nvPr/>
        </p:nvSpPr>
        <p:spPr>
          <a:xfrm>
            <a:off x="657376" y="1143000"/>
            <a:ext cx="10942919" cy="5029199"/>
          </a:xfrm>
          <a:prstGeom prst="rect">
            <a:avLst/>
          </a:prstGeom>
          <a:noFill/>
        </p:spPr>
        <p:txBody>
          <a:bodyPr wrap="square" lIns="0" tIns="0" rIns="0" bIns="0" rtlCol="0">
            <a:noAutofit/>
          </a:bodyPr>
          <a:lstStyle/>
          <a:p>
            <a:pPr marL="457200" indent="-457200">
              <a:buFont typeface="Arial" panose="020B0604020202020204" pitchFamily="34" charset="0"/>
              <a:buChar char="•"/>
            </a:pPr>
            <a:r>
              <a:rPr lang="en-US" sz="2400" dirty="0" smtClean="0"/>
              <a:t>Availability (or non?) of CROCS guiding architecture principles and standards</a:t>
            </a:r>
          </a:p>
          <a:p>
            <a:pPr marL="457200" indent="-457200">
              <a:buFont typeface="Arial" panose="020B0604020202020204" pitchFamily="34" charset="0"/>
              <a:buChar char="•"/>
            </a:pPr>
            <a:r>
              <a:rPr lang="en-US" sz="2400" dirty="0" smtClean="0"/>
              <a:t>Lack of a dedicated IT Team</a:t>
            </a:r>
          </a:p>
          <a:p>
            <a:pPr marL="457200" indent="-457200">
              <a:buFont typeface="Arial" panose="020B0604020202020204" pitchFamily="34" charset="0"/>
              <a:buChar char="•"/>
            </a:pPr>
            <a:r>
              <a:rPr lang="en-US" sz="2400" dirty="0" smtClean="0"/>
              <a:t>Manual (%) vs Automated (%) integration processes</a:t>
            </a:r>
          </a:p>
          <a:p>
            <a:pPr marL="457200" indent="-457200">
              <a:buFont typeface="Arial" panose="020B0604020202020204" pitchFamily="34" charset="0"/>
              <a:buChar char="•"/>
            </a:pPr>
            <a:r>
              <a:rPr lang="en-US" sz="2400" dirty="0" smtClean="0"/>
              <a:t>Technology platforms (variety &amp; number)</a:t>
            </a:r>
          </a:p>
          <a:p>
            <a:pPr marL="914400" lvl="1" indent="-457200">
              <a:buFont typeface="Arial" panose="020B0604020202020204" pitchFamily="34" charset="0"/>
              <a:buChar char="•"/>
            </a:pPr>
            <a:r>
              <a:rPr lang="en-US" sz="2400" dirty="0" smtClean="0"/>
              <a:t>Oracle, Microsoft, VMWare, SaaS and COTS applications</a:t>
            </a:r>
          </a:p>
          <a:p>
            <a:pPr marL="457200" indent="-457200">
              <a:buFont typeface="Arial" panose="020B0604020202020204" pitchFamily="34" charset="0"/>
              <a:buChar char="•"/>
            </a:pPr>
            <a:r>
              <a:rPr lang="en-US" sz="2400" dirty="0" smtClean="0"/>
              <a:t>% of “Point-2-Point” integrations</a:t>
            </a:r>
          </a:p>
          <a:p>
            <a:pPr marL="457200" indent="-457200">
              <a:buFont typeface="Arial" panose="020B0604020202020204" pitchFamily="34" charset="0"/>
              <a:buChar char="•"/>
            </a:pPr>
            <a:r>
              <a:rPr lang="en-US" sz="2400" dirty="0" smtClean="0"/>
              <a:t>% of “Service Oriented” integrations</a:t>
            </a:r>
          </a:p>
          <a:p>
            <a:pPr marL="457200" indent="-457200">
              <a:buFont typeface="Arial" panose="020B0604020202020204" pitchFamily="34" charset="0"/>
              <a:buChar char="•"/>
            </a:pPr>
            <a:r>
              <a:rPr lang="en-US" sz="2400" dirty="0" smtClean="0"/>
              <a:t>Total # of SOA Composites</a:t>
            </a:r>
          </a:p>
          <a:p>
            <a:pPr marL="914400" lvl="1" indent="-457200">
              <a:buFont typeface="Arial" panose="020B0604020202020204" pitchFamily="34" charset="0"/>
              <a:buChar char="•"/>
            </a:pPr>
            <a:r>
              <a:rPr lang="en-US" sz="2400" dirty="0" smtClean="0"/>
              <a:t>Synchronous</a:t>
            </a:r>
          </a:p>
          <a:p>
            <a:pPr marL="914400" lvl="1" indent="-457200">
              <a:buFont typeface="Arial" panose="020B0604020202020204" pitchFamily="34" charset="0"/>
              <a:buChar char="•"/>
            </a:pPr>
            <a:r>
              <a:rPr lang="en-US" sz="2400" dirty="0" smtClean="0"/>
              <a:t>Asynchronous</a:t>
            </a:r>
          </a:p>
          <a:p>
            <a:pPr marL="457200" indent="-457200">
              <a:buFont typeface="Arial" panose="020B0604020202020204" pitchFamily="34" charset="0"/>
              <a:buChar char="•"/>
            </a:pPr>
            <a:r>
              <a:rPr lang="en-US" sz="2400" dirty="0" smtClean="0"/>
              <a:t>Availability (or not?) of a comprehensive DR strategy</a:t>
            </a:r>
          </a:p>
          <a:p>
            <a:pPr marL="457200" indent="-457200">
              <a:buFont typeface="Arial" panose="020B0604020202020204" pitchFamily="34" charset="0"/>
              <a:buChar char="•"/>
            </a:pPr>
            <a:endParaRPr lang="en-US" sz="2400" dirty="0" smtClean="0"/>
          </a:p>
        </p:txBody>
      </p:sp>
    </p:spTree>
    <p:extLst>
      <p:ext uri="{BB962C8B-B14F-4D97-AF65-F5344CB8AC3E}">
        <p14:creationId xmlns:p14="http://schemas.microsoft.com/office/powerpoint/2010/main" val="24232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Current State </a:t>
            </a:r>
            <a:r>
              <a:rPr lang="en-US" dirty="0" smtClean="0"/>
              <a:t>Architecture</a:t>
            </a:r>
            <a:endParaRPr lang="en-US" sz="2400" dirty="0"/>
          </a:p>
        </p:txBody>
      </p:sp>
      <p:sp>
        <p:nvSpPr>
          <p:cNvPr id="9" name="Rectangle: Rounded Corners 8"/>
          <p:cNvSpPr/>
          <p:nvPr/>
        </p:nvSpPr>
        <p:spPr bwMode="gray">
          <a:xfrm>
            <a:off x="290320" y="1010184"/>
            <a:ext cx="1388033" cy="4848346"/>
          </a:xfrm>
          <a:prstGeom prst="round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Portfolio &amp; Workload Analysis</a:t>
            </a:r>
          </a:p>
        </p:txBody>
      </p:sp>
      <p:pic>
        <p:nvPicPr>
          <p:cNvPr id="10" name="Picture Placeholder 10"/>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a:xfrm>
            <a:off x="371231" y="1051881"/>
            <a:ext cx="1095834" cy="1097271"/>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937456342"/>
              </p:ext>
            </p:extLst>
          </p:nvPr>
        </p:nvGraphicFramePr>
        <p:xfrm>
          <a:off x="1921270" y="1154923"/>
          <a:ext cx="10036269" cy="2858022"/>
        </p:xfrm>
        <a:graphic>
          <a:graphicData uri="http://schemas.openxmlformats.org/drawingml/2006/table">
            <a:tbl>
              <a:tblPr bandRow="1">
                <a:tableStyleId>{F2DE63D5-997A-4646-A377-4702673A728D}</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Current State Architecture</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smtClean="0"/>
                        <a:t>Data </a:t>
                      </a:r>
                      <a:r>
                        <a:rPr lang="en-US" sz="1200" kern="1200" dirty="0"/>
                        <a:t>Center / IT Strategy </a:t>
                      </a: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Customer IT Ecosystem Overview</a:t>
                      </a:r>
                    </a:p>
                    <a:p>
                      <a:pPr marL="0" indent="-114300" algn="l" defTabSz="914400" rtl="0" eaLnBrk="1" latinLnBrk="0" hangingPunct="1">
                        <a:buClr>
                          <a:schemeClr val="tx2"/>
                        </a:buClr>
                        <a:buFont typeface="Wingdings" pitchFamily="2" charset="2"/>
                        <a:buChar char="§"/>
                      </a:pPr>
                      <a:r>
                        <a:rPr lang="en-US" sz="1200" b="0" i="0" kern="1200" baseline="0" dirty="0" smtClean="0">
                          <a:solidFill>
                            <a:schemeClr val="tx1"/>
                          </a:solidFill>
                          <a:latin typeface="Calibri"/>
                          <a:ea typeface="+mn-ea"/>
                          <a:cs typeface="+mn-cs"/>
                        </a:rPr>
                        <a:t>Capability and Objectives</a:t>
                      </a:r>
                      <a:endParaRPr lang="en-US" sz="1200" b="0" i="0" kern="1200" baseline="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b="0" i="0" kern="1200" baseline="0" dirty="0" smtClean="0">
                          <a:solidFill>
                            <a:schemeClr val="tx1"/>
                          </a:solidFill>
                          <a:latin typeface="Calibri"/>
                          <a:ea typeface="+mn-ea"/>
                          <a:cs typeface="+mn-cs"/>
                        </a:rPr>
                        <a:t>Integration applications’ </a:t>
                      </a:r>
                      <a:r>
                        <a:rPr lang="en-US" sz="1200" b="0" i="0" kern="1200" baseline="0" dirty="0">
                          <a:solidFill>
                            <a:schemeClr val="tx1"/>
                          </a:solidFill>
                          <a:latin typeface="Calibri"/>
                          <a:ea typeface="+mn-ea"/>
                          <a:cs typeface="+mn-cs"/>
                        </a:rPr>
                        <a:t>Operation Readiness Qualities</a:t>
                      </a: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Service </a:t>
                      </a:r>
                      <a:r>
                        <a:rPr lang="en-US" sz="1200" b="0" i="0" kern="1200" baseline="0" dirty="0" smtClean="0">
                          <a:solidFill>
                            <a:schemeClr val="tx1"/>
                          </a:solidFill>
                          <a:latin typeface="Calibri"/>
                          <a:ea typeface="+mn-ea"/>
                          <a:cs typeface="+mn-cs"/>
                        </a:rPr>
                        <a:t>Catalogs (functional &amp; operational SOA Composites)</a:t>
                      </a:r>
                      <a:endParaRPr lang="en-US" sz="1200" b="0" i="0" kern="1200" baseline="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Customer System Topology / Network Topology</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Capture and validate the topology to the level of detailed needed to define service migration considerations and requirements.  </a:t>
                      </a:r>
                    </a:p>
                    <a:p>
                      <a:pPr marL="114300" indent="-114300">
                        <a:buClr>
                          <a:schemeClr val="tx2"/>
                        </a:buClr>
                        <a:buFont typeface="Wingdings" pitchFamily="2" charset="2"/>
                        <a:buChar char="§"/>
                      </a:pPr>
                      <a:r>
                        <a:rPr lang="en-US" sz="1200" dirty="0"/>
                        <a:t>Verify the component details support the Infrastructure Workload Analysis requirements</a:t>
                      </a:r>
                    </a:p>
                    <a:p>
                      <a:pPr marL="114300" indent="-114300">
                        <a:buClr>
                          <a:schemeClr val="tx2"/>
                        </a:buClr>
                        <a:buFont typeface="Wingdings" pitchFamily="2" charset="2"/>
                        <a:buChar char="§"/>
                      </a:pPr>
                      <a:r>
                        <a:rPr lang="en-US" sz="1200" dirty="0"/>
                        <a:t>Verify the component and operational costing supports Business Case</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5" name="Rectangle: Diagonal Corners Rounded 14"/>
          <p:cNvSpPr/>
          <p:nvPr/>
        </p:nvSpPr>
        <p:spPr bwMode="gray">
          <a:xfrm>
            <a:off x="413435" y="3093648"/>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Current State</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Tree>
    <p:extLst>
      <p:ext uri="{BB962C8B-B14F-4D97-AF65-F5344CB8AC3E}">
        <p14:creationId xmlns:p14="http://schemas.microsoft.com/office/powerpoint/2010/main" val="1847837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6" name="Group 7175"/>
          <p:cNvGrpSpPr/>
          <p:nvPr/>
        </p:nvGrpSpPr>
        <p:grpSpPr>
          <a:xfrm>
            <a:off x="3579812" y="1143000"/>
            <a:ext cx="3685674" cy="926467"/>
            <a:chOff x="3579812" y="1215071"/>
            <a:chExt cx="3685674" cy="926467"/>
          </a:xfrm>
        </p:grpSpPr>
        <p:sp>
          <p:nvSpPr>
            <p:cNvPr id="69" name="Rounded Rectangle 68"/>
            <p:cNvSpPr/>
            <p:nvPr/>
          </p:nvSpPr>
          <p:spPr>
            <a:xfrm>
              <a:off x="3579812" y="1215071"/>
              <a:ext cx="3685674" cy="92646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600" dirty="0">
                <a:solidFill>
                  <a:prstClr val="white"/>
                </a:solidFill>
              </a:endParaRPr>
            </a:p>
          </p:txBody>
        </p:sp>
        <p:pic>
          <p:nvPicPr>
            <p:cNvPr id="70" name="Picture 69"/>
            <p:cNvPicPr>
              <a:picLocks noChangeAspect="1"/>
            </p:cNvPicPr>
            <p:nvPr/>
          </p:nvPicPr>
          <p:blipFill>
            <a:blip r:embed="rId3" cstate="print"/>
            <a:stretch>
              <a:fillRect/>
            </a:stretch>
          </p:blipFill>
          <p:spPr>
            <a:xfrm>
              <a:off x="3791079" y="1357842"/>
              <a:ext cx="430417" cy="579242"/>
            </a:xfrm>
            <a:prstGeom prst="rect">
              <a:avLst/>
            </a:prstGeom>
          </p:spPr>
        </p:pic>
        <p:sp>
          <p:nvSpPr>
            <p:cNvPr id="173" name="Rounded Rectangle 172"/>
            <p:cNvSpPr/>
            <p:nvPr/>
          </p:nvSpPr>
          <p:spPr>
            <a:xfrm>
              <a:off x="4669011" y="1600200"/>
              <a:ext cx="2183389"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Enterprise Manager</a:t>
              </a:r>
              <a:endParaRPr lang="en-US" sz="1600" dirty="0">
                <a:solidFill>
                  <a:prstClr val="white"/>
                </a:solidFill>
              </a:endParaRPr>
            </a:p>
          </p:txBody>
        </p:sp>
        <p:sp>
          <p:nvSpPr>
            <p:cNvPr id="184" name="Rectangle 183"/>
            <p:cNvSpPr/>
            <p:nvPr/>
          </p:nvSpPr>
          <p:spPr>
            <a:xfrm>
              <a:off x="4499985" y="1219200"/>
              <a:ext cx="2693311" cy="377200"/>
            </a:xfrm>
            <a:prstGeom prst="rect">
              <a:avLst/>
            </a:prstGeom>
          </p:spPr>
          <p:txBody>
            <a:bodyPr wrap="square" lIns="121893" tIns="60947" rIns="121893" bIns="60947">
              <a:spAutoFit/>
            </a:bodyPr>
            <a:lstStyle/>
            <a:p>
              <a:r>
                <a:rPr lang="en-US" sz="1600" dirty="0" smtClean="0">
                  <a:solidFill>
                    <a:schemeClr val="bg1"/>
                  </a:solidFill>
                </a:rPr>
                <a:t>IT &amp; Business Management</a:t>
              </a:r>
              <a:endParaRPr lang="en-US" sz="1600" dirty="0">
                <a:solidFill>
                  <a:schemeClr val="bg1"/>
                </a:solidFill>
              </a:endParaRPr>
            </a:p>
          </p:txBody>
        </p:sp>
      </p:grpSp>
      <p:sp>
        <p:nvSpPr>
          <p:cNvPr id="194" name="Title 1"/>
          <p:cNvSpPr>
            <a:spLocks noGrp="1"/>
          </p:cNvSpPr>
          <p:nvPr>
            <p:ph type="title"/>
          </p:nvPr>
        </p:nvSpPr>
        <p:spPr>
          <a:xfrm>
            <a:off x="531812" y="406400"/>
            <a:ext cx="11125200" cy="889000"/>
          </a:xfrm>
        </p:spPr>
        <p:txBody>
          <a:bodyPr anchor="t"/>
          <a:lstStyle/>
          <a:p>
            <a:r>
              <a:rPr lang="en-US" dirty="0" smtClean="0"/>
              <a:t>CROCS “current state” Architecture</a:t>
            </a:r>
            <a:endParaRPr lang="en-US" dirty="0">
              <a:solidFill>
                <a:srgbClr val="FF0000"/>
              </a:solidFill>
            </a:endParaRPr>
          </a:p>
        </p:txBody>
      </p:sp>
      <p:grpSp>
        <p:nvGrpSpPr>
          <p:cNvPr id="7168" name="Group 7167"/>
          <p:cNvGrpSpPr/>
          <p:nvPr/>
        </p:nvGrpSpPr>
        <p:grpSpPr>
          <a:xfrm>
            <a:off x="7389812" y="1727154"/>
            <a:ext cx="3944767" cy="1122055"/>
            <a:chOff x="7636045" y="1887762"/>
            <a:chExt cx="3944767" cy="1122055"/>
          </a:xfrm>
        </p:grpSpPr>
        <p:pic>
          <p:nvPicPr>
            <p:cNvPr id="2" name="Picture 2" descr="Image result for SA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7771" y="1887762"/>
              <a:ext cx="1373041" cy="86466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p:nvPr/>
          </p:nvCxnSpPr>
          <p:spPr>
            <a:xfrm flipV="1">
              <a:off x="7636045" y="2433828"/>
              <a:ext cx="2392693" cy="575989"/>
            </a:xfrm>
            <a:prstGeom prst="bentConnector3">
              <a:avLst>
                <a:gd name="adj1" fmla="val 76148"/>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999412" y="2743200"/>
              <a:ext cx="1295400" cy="263478"/>
            </a:xfrm>
            <a:prstGeom prst="rect">
              <a:avLst/>
            </a:prstGeom>
            <a:noFill/>
          </p:spPr>
          <p:txBody>
            <a:bodyPr wrap="square" lIns="0" tIns="0" rIns="0" bIns="0" rtlCol="0">
              <a:noAutofit/>
            </a:bodyPr>
            <a:lstStyle/>
            <a:p>
              <a:pPr algn="ctr">
                <a:lnSpc>
                  <a:spcPct val="90000"/>
                </a:lnSpc>
              </a:pPr>
              <a:r>
                <a:rPr lang="en-US" b="1" dirty="0" smtClean="0"/>
                <a:t>SAP Adapter</a:t>
              </a:r>
              <a:endParaRPr lang="en-US" b="1" dirty="0"/>
            </a:p>
          </p:txBody>
        </p:sp>
      </p:grpSp>
      <p:pic>
        <p:nvPicPr>
          <p:cNvPr id="1028" name="Picture 4" descr="Image result for manhattan warehouse management syste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93429" y="3292913"/>
            <a:ext cx="1689014" cy="100285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Elbow Connector 11"/>
          <p:cNvCxnSpPr/>
          <p:nvPr/>
        </p:nvCxnSpPr>
        <p:spPr>
          <a:xfrm>
            <a:off x="7405854" y="3077809"/>
            <a:ext cx="2039767" cy="723500"/>
          </a:xfrm>
          <a:prstGeom prst="bentConnector3">
            <a:avLst>
              <a:gd name="adj1" fmla="val 67302"/>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394863" y="3255489"/>
            <a:ext cx="1295400" cy="263478"/>
          </a:xfrm>
          <a:prstGeom prst="rect">
            <a:avLst/>
          </a:prstGeom>
          <a:noFill/>
        </p:spPr>
        <p:txBody>
          <a:bodyPr wrap="square" lIns="0" tIns="0" rIns="0" bIns="0" rtlCol="0">
            <a:noAutofit/>
          </a:bodyPr>
          <a:lstStyle/>
          <a:p>
            <a:pPr algn="ctr">
              <a:lnSpc>
                <a:spcPct val="90000"/>
              </a:lnSpc>
            </a:pPr>
            <a:r>
              <a:rPr lang="en-US" b="1" dirty="0" smtClean="0"/>
              <a:t>JMS</a:t>
            </a:r>
            <a:endParaRPr lang="en-US" b="1" dirty="0"/>
          </a:p>
        </p:txBody>
      </p:sp>
      <p:grpSp>
        <p:nvGrpSpPr>
          <p:cNvPr id="28" name="Group 27"/>
          <p:cNvGrpSpPr/>
          <p:nvPr/>
        </p:nvGrpSpPr>
        <p:grpSpPr>
          <a:xfrm>
            <a:off x="9690263" y="4341125"/>
            <a:ext cx="2025316" cy="764275"/>
            <a:chOff x="9723938" y="4974788"/>
            <a:chExt cx="2025316" cy="764275"/>
          </a:xfrm>
        </p:grpSpPr>
        <p:sp>
          <p:nvSpPr>
            <p:cNvPr id="20" name="TextBox 19"/>
            <p:cNvSpPr txBox="1"/>
            <p:nvPr/>
          </p:nvSpPr>
          <p:spPr>
            <a:xfrm>
              <a:off x="10301454" y="4974788"/>
              <a:ext cx="1447800" cy="764275"/>
            </a:xfrm>
            <a:prstGeom prst="rect">
              <a:avLst/>
            </a:prstGeom>
            <a:noFill/>
          </p:spPr>
          <p:txBody>
            <a:bodyPr wrap="square" lIns="0" tIns="0" rIns="0" bIns="0" rtlCol="0">
              <a:noAutofit/>
            </a:bodyPr>
            <a:lstStyle/>
            <a:p>
              <a:pPr>
                <a:lnSpc>
                  <a:spcPct val="90000"/>
                </a:lnSpc>
              </a:pPr>
              <a:r>
                <a:rPr lang="en-US" b="1" dirty="0" smtClean="0"/>
                <a:t>Enterprise Integration Share</a:t>
              </a:r>
              <a:endParaRPr lang="en-US" b="1" dirty="0"/>
            </a:p>
          </p:txBody>
        </p:sp>
        <p:grpSp>
          <p:nvGrpSpPr>
            <p:cNvPr id="27" name="Group 26"/>
            <p:cNvGrpSpPr/>
            <p:nvPr/>
          </p:nvGrpSpPr>
          <p:grpSpPr>
            <a:xfrm>
              <a:off x="9723938" y="4998685"/>
              <a:ext cx="483833" cy="640115"/>
              <a:chOff x="9723938" y="4998685"/>
              <a:chExt cx="790074" cy="944915"/>
            </a:xfrm>
          </p:grpSpPr>
          <p:sp>
            <p:nvSpPr>
              <p:cNvPr id="21" name="Rounded Rectangle 20"/>
              <p:cNvSpPr/>
              <p:nvPr/>
            </p:nvSpPr>
            <p:spPr>
              <a:xfrm>
                <a:off x="9723938" y="49986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0" name="Rounded Rectangle 49"/>
              <p:cNvSpPr/>
              <p:nvPr/>
            </p:nvSpPr>
            <p:spPr>
              <a:xfrm>
                <a:off x="9876338" y="51510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cxnSp>
        <p:nvCxnSpPr>
          <p:cNvPr id="30" name="Elbow Connector 29"/>
          <p:cNvCxnSpPr/>
          <p:nvPr/>
        </p:nvCxnSpPr>
        <p:spPr>
          <a:xfrm>
            <a:off x="7429761" y="3350525"/>
            <a:ext cx="2152218" cy="1314814"/>
          </a:xfrm>
          <a:prstGeom prst="bentConnector3">
            <a:avLst>
              <a:gd name="adj1" fmla="val 38819"/>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171" name="TextBox 7170"/>
          <p:cNvSpPr txBox="1"/>
          <p:nvPr/>
        </p:nvSpPr>
        <p:spPr>
          <a:xfrm>
            <a:off x="7072980" y="4054642"/>
            <a:ext cx="1124663" cy="609600"/>
          </a:xfrm>
          <a:prstGeom prst="rect">
            <a:avLst/>
          </a:prstGeom>
          <a:noFill/>
        </p:spPr>
        <p:txBody>
          <a:bodyPr wrap="square" lIns="0" tIns="0" rIns="0" bIns="0" rtlCol="0">
            <a:noAutofit/>
          </a:bodyPr>
          <a:lstStyle/>
          <a:p>
            <a:pPr algn="r">
              <a:lnSpc>
                <a:spcPct val="90000"/>
              </a:lnSpc>
            </a:pPr>
            <a:r>
              <a:rPr lang="en-US" b="1" dirty="0" smtClean="0"/>
              <a:t>File Adapter</a:t>
            </a:r>
            <a:endParaRPr lang="en-US" b="1" dirty="0"/>
          </a:p>
        </p:txBody>
      </p:sp>
      <p:sp>
        <p:nvSpPr>
          <p:cNvPr id="61" name="Up-Down Arrow 60"/>
          <p:cNvSpPr/>
          <p:nvPr/>
        </p:nvSpPr>
        <p:spPr>
          <a:xfrm>
            <a:off x="5484812" y="4191000"/>
            <a:ext cx="152400" cy="50671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pic>
        <p:nvPicPr>
          <p:cNvPr id="7173" name="Picture 6" descr="Image result for oracle databas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5370" y="4800600"/>
            <a:ext cx="1281499" cy="1281499"/>
          </a:xfrm>
          <a:prstGeom prst="rect">
            <a:avLst/>
          </a:prstGeom>
          <a:noFill/>
          <a:extLst>
            <a:ext uri="{909E8E84-426E-40DD-AFC4-6F175D3DCCD1}">
              <a14:hiddenFill xmlns:a14="http://schemas.microsoft.com/office/drawing/2010/main">
                <a:solidFill>
                  <a:srgbClr val="FFFFFF"/>
                </a:solidFill>
              </a14:hiddenFill>
            </a:ext>
          </a:extLst>
        </p:spPr>
      </p:pic>
      <p:grpSp>
        <p:nvGrpSpPr>
          <p:cNvPr id="7177" name="Group 7176"/>
          <p:cNvGrpSpPr/>
          <p:nvPr/>
        </p:nvGrpSpPr>
        <p:grpSpPr>
          <a:xfrm>
            <a:off x="3627938" y="2600043"/>
            <a:ext cx="3685674" cy="1438557"/>
            <a:chOff x="3579812" y="2350168"/>
            <a:chExt cx="3685674" cy="1438557"/>
          </a:xfrm>
        </p:grpSpPr>
        <p:sp>
          <p:nvSpPr>
            <p:cNvPr id="205" name="Rounded Rectangle 204"/>
            <p:cNvSpPr/>
            <p:nvPr/>
          </p:nvSpPr>
          <p:spPr>
            <a:xfrm>
              <a:off x="3579812" y="2350168"/>
              <a:ext cx="3685674" cy="1438557"/>
            </a:xfrm>
            <a:prstGeom prst="roundRect">
              <a:avLst/>
            </a:prstGeom>
            <a:solidFill>
              <a:srgbClr val="5B698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200" dirty="0">
                <a:solidFill>
                  <a:prstClr val="white"/>
                </a:solidFill>
              </a:endParaRPr>
            </a:p>
          </p:txBody>
        </p:sp>
        <p:pic>
          <p:nvPicPr>
            <p:cNvPr id="121" name="Picture 120"/>
            <p:cNvPicPr>
              <a:picLocks noChangeAspect="1"/>
            </p:cNvPicPr>
            <p:nvPr/>
          </p:nvPicPr>
          <p:blipFill>
            <a:blip r:embed="rId7" cstate="print"/>
            <a:stretch>
              <a:fillRect/>
            </a:stretch>
          </p:blipFill>
          <p:spPr>
            <a:xfrm>
              <a:off x="3694381" y="2831432"/>
              <a:ext cx="723631" cy="657726"/>
            </a:xfrm>
            <a:prstGeom prst="rect">
              <a:avLst/>
            </a:prstGeom>
          </p:spPr>
        </p:pic>
        <p:sp>
          <p:nvSpPr>
            <p:cNvPr id="62" name="TextBox 61"/>
            <p:cNvSpPr txBox="1"/>
            <p:nvPr/>
          </p:nvSpPr>
          <p:spPr>
            <a:xfrm>
              <a:off x="3764965" y="2372588"/>
              <a:ext cx="3243847" cy="369306"/>
            </a:xfrm>
            <a:prstGeom prst="rect">
              <a:avLst/>
            </a:prstGeom>
            <a:noFill/>
          </p:spPr>
          <p:txBody>
            <a:bodyPr wrap="none" lIns="121893" tIns="60947" rIns="121893" bIns="60947" rtlCol="0">
              <a:spAutoFit/>
            </a:bodyPr>
            <a:lstStyle/>
            <a:p>
              <a:pPr algn="ctr" defTabSz="1218408"/>
              <a:r>
                <a:rPr lang="en-US" sz="1600" dirty="0" smtClean="0">
                  <a:solidFill>
                    <a:schemeClr val="bg1"/>
                  </a:solidFill>
                  <a:cs typeface="Calibri"/>
                </a:rPr>
                <a:t>Service, Data &amp; Business Integration</a:t>
              </a:r>
              <a:endParaRPr lang="en-US" sz="1600" dirty="0">
                <a:solidFill>
                  <a:schemeClr val="bg1"/>
                </a:solidFill>
                <a:cs typeface="Calibri"/>
              </a:endParaRPr>
            </a:p>
          </p:txBody>
        </p:sp>
        <p:sp>
          <p:nvSpPr>
            <p:cNvPr id="105" name="Rounded Rectangle 104"/>
            <p:cNvSpPr/>
            <p:nvPr/>
          </p:nvSpPr>
          <p:spPr>
            <a:xfrm>
              <a:off x="4724997" y="2743201"/>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dirty="0" smtClean="0">
                  <a:solidFill>
                    <a:prstClr val="white"/>
                  </a:solidFill>
                </a:rPr>
                <a:t>SOA SUITE</a:t>
              </a:r>
              <a:endParaRPr lang="en-US" dirty="0">
                <a:solidFill>
                  <a:prstClr val="white"/>
                </a:solidFill>
              </a:endParaRPr>
            </a:p>
          </p:txBody>
        </p:sp>
        <p:sp>
          <p:nvSpPr>
            <p:cNvPr id="65" name="Rounded Rectangle 64"/>
            <p:cNvSpPr/>
            <p:nvPr/>
          </p:nvSpPr>
          <p:spPr>
            <a:xfrm>
              <a:off x="4720671" y="3257854"/>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WebLogic Suite</a:t>
              </a:r>
              <a:endParaRPr lang="en-US" sz="1600" dirty="0">
                <a:solidFill>
                  <a:prstClr val="white"/>
                </a:solidFill>
              </a:endParaRPr>
            </a:p>
          </p:txBody>
        </p:sp>
      </p:grpSp>
      <p:sp>
        <p:nvSpPr>
          <p:cNvPr id="66" name="Up-Down Arrow 65"/>
          <p:cNvSpPr/>
          <p:nvPr/>
        </p:nvSpPr>
        <p:spPr>
          <a:xfrm>
            <a:off x="5408612" y="2142843"/>
            <a:ext cx="140948" cy="37175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spTree>
    <p:extLst>
      <p:ext uri="{BB962C8B-B14F-4D97-AF65-F5344CB8AC3E}">
        <p14:creationId xmlns:p14="http://schemas.microsoft.com/office/powerpoint/2010/main" val="298083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Confidential – Oracle Internal</a:t>
            </a:r>
          </a:p>
        </p:txBody>
      </p:sp>
      <p:sp>
        <p:nvSpPr>
          <p:cNvPr id="3" name="Slide Number Placeholder 2"/>
          <p:cNvSpPr>
            <a:spLocks noGrp="1"/>
          </p:cNvSpPr>
          <p:nvPr>
            <p:ph type="sldNum" sz="quarter" idx="12"/>
          </p:nvPr>
        </p:nvSpPr>
        <p:spPr/>
        <p:txBody>
          <a:bodyPr/>
          <a:lstStyle/>
          <a:p>
            <a:fld id="{C51EAA63-D034-42AE-91FA-B13B9518C7BE}" type="slidenum">
              <a:rPr lang="en-US" smtClean="0"/>
              <a:pPr/>
              <a:t>18</a:t>
            </a:fld>
            <a:endParaRPr lang="en-US" dirty="0"/>
          </a:p>
        </p:txBody>
      </p:sp>
      <p:sp>
        <p:nvSpPr>
          <p:cNvPr id="4" name="Title 3"/>
          <p:cNvSpPr>
            <a:spLocks noGrp="1"/>
          </p:cNvSpPr>
          <p:nvPr>
            <p:ph type="title"/>
          </p:nvPr>
        </p:nvSpPr>
        <p:spPr>
          <a:xfrm>
            <a:off x="531812" y="386747"/>
            <a:ext cx="11125200" cy="403828"/>
          </a:xfrm>
        </p:spPr>
        <p:txBody>
          <a:bodyPr/>
          <a:lstStyle/>
          <a:p>
            <a:r>
              <a:rPr lang="en-US" dirty="0"/>
              <a:t>Deliverable – Physical </a:t>
            </a:r>
            <a:r>
              <a:rPr lang="en-US" dirty="0" smtClean="0"/>
              <a:t>Architecture</a:t>
            </a:r>
            <a:endParaRPr lang="en-US" sz="2400" dirty="0"/>
          </a:p>
        </p:txBody>
      </p:sp>
      <p:graphicFrame>
        <p:nvGraphicFramePr>
          <p:cNvPr id="12" name="Table 11"/>
          <p:cNvGraphicFramePr>
            <a:graphicFrameLocks noGrp="1"/>
          </p:cNvGraphicFramePr>
          <p:nvPr>
            <p:extLst>
              <p:ext uri="{D42A27DB-BD31-4B8C-83A1-F6EECF244321}">
                <p14:modId xmlns:p14="http://schemas.microsoft.com/office/powerpoint/2010/main" val="2675972259"/>
              </p:ext>
            </p:extLst>
          </p:nvPr>
        </p:nvGraphicFramePr>
        <p:xfrm>
          <a:off x="1921270" y="943903"/>
          <a:ext cx="10036269" cy="4950977"/>
        </p:xfrm>
        <a:graphic>
          <a:graphicData uri="http://schemas.openxmlformats.org/drawingml/2006/table">
            <a:tbl>
              <a:tblPr bandRow="1">
                <a:tableStyleId>{5A111915-BE36-4E01-A7E5-04B1672EAD32}</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Physical</a:t>
                      </a:r>
                      <a:r>
                        <a:rPr lang="en-US" sz="1200" kern="1200" baseline="0" dirty="0"/>
                        <a:t> Architecture</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200" kern="1200" dirty="0"/>
                        <a:t>Activities</a:t>
                      </a:r>
                      <a:endParaRPr lang="en-US" sz="12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Determine</a:t>
                      </a:r>
                      <a:r>
                        <a:rPr lang="en-US" sz="1200" baseline="0" dirty="0"/>
                        <a:t> the cloud deployment model suitable for the individual use cases and to support the objectives of the deployment</a:t>
                      </a:r>
                      <a:endParaRPr lang="en-US" sz="1200" dirty="0"/>
                    </a:p>
                    <a:p>
                      <a:pPr marL="114300" indent="-114300">
                        <a:buClr>
                          <a:schemeClr val="tx2"/>
                        </a:buClr>
                        <a:buFont typeface="Wingdings" pitchFamily="2" charset="2"/>
                        <a:buChar char="§"/>
                      </a:pPr>
                      <a:r>
                        <a:rPr lang="en-US" sz="1200" dirty="0"/>
                        <a:t>Develop</a:t>
                      </a:r>
                      <a:r>
                        <a:rPr lang="en-US" sz="1200" baseline="0" dirty="0"/>
                        <a:t> high level deployment models mapping the application / technology components to service instances</a:t>
                      </a:r>
                    </a:p>
                    <a:p>
                      <a:pPr marL="114300" indent="-114300">
                        <a:buClr>
                          <a:schemeClr val="tx2"/>
                        </a:buClr>
                        <a:buFont typeface="Wingdings" pitchFamily="2" charset="2"/>
                        <a:buChar char="§"/>
                      </a:pPr>
                      <a:r>
                        <a:rPr lang="en-US" sz="1200" baseline="0" dirty="0"/>
                        <a:t>Refine the deployment models to incorporate sizing and workload configuration details</a:t>
                      </a:r>
                    </a:p>
                    <a:p>
                      <a:pPr marL="114300" indent="-114300">
                        <a:buClr>
                          <a:schemeClr val="tx2"/>
                        </a:buClr>
                        <a:buFont typeface="Wingdings" pitchFamily="2" charset="2"/>
                        <a:buChar char="§"/>
                      </a:pPr>
                      <a:r>
                        <a:rPr lang="en-US" sz="1200" baseline="0" dirty="0"/>
                        <a:t>Refine service selection to support different customer operational tiers, define and configure for workload and cost objectives</a:t>
                      </a:r>
                    </a:p>
                    <a:p>
                      <a:pPr marL="114300" indent="-114300">
                        <a:buClr>
                          <a:schemeClr val="tx2"/>
                        </a:buClr>
                        <a:buFont typeface="Wingdings" pitchFamily="2" charset="2"/>
                        <a:buChar char="§"/>
                      </a:pPr>
                      <a:r>
                        <a:rPr lang="en-US" sz="1200" baseline="0" dirty="0"/>
                        <a:t>Develop high level network models and service interfaces</a:t>
                      </a:r>
                    </a:p>
                    <a:p>
                      <a:pPr marL="114300" indent="-114300">
                        <a:buClr>
                          <a:schemeClr val="tx2"/>
                        </a:buClr>
                        <a:buFont typeface="Wingdings" pitchFamily="2" charset="2"/>
                        <a:buChar char="§"/>
                      </a:pPr>
                      <a:r>
                        <a:rPr lang="en-US" sz="1200" baseline="0" dirty="0"/>
                        <a:t>Develop detailed Deployment, Network, and Integration diagrams as needed to support provisioning, migration, and systems integration services</a:t>
                      </a:r>
                    </a:p>
                    <a:p>
                      <a:pPr marL="114300" indent="-114300">
                        <a:buClr>
                          <a:schemeClr val="tx2"/>
                        </a:buClr>
                        <a:buFont typeface="Wingdings" pitchFamily="2" charset="2"/>
                        <a:buChar char="§"/>
                      </a:pPr>
                      <a:r>
                        <a:rPr lang="en-US" sz="1200" baseline="0" dirty="0"/>
                        <a:t>Develop Service Sizing and Bill of </a:t>
                      </a:r>
                      <a:r>
                        <a:rPr lang="en-US" sz="1200" baseline="0" dirty="0" smtClean="0"/>
                        <a:t>Materials</a:t>
                      </a:r>
                      <a:endParaRPr lang="en-US" sz="1200" baseline="0" dirty="0"/>
                    </a:p>
                  </a:txBody>
                  <a:tcPr anchor="ctr"/>
                </a:tc>
                <a:tc hMerge="1">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en-US" sz="1200" b="1" kern="1200" dirty="0">
                        <a:solidFill>
                          <a:schemeClr val="tx1"/>
                        </a:solidFill>
                        <a:latin typeface="+mn-lt"/>
                        <a:ea typeface="+mn-ea"/>
                        <a:cs typeface="+mn-cs"/>
                      </a:endParaRPr>
                    </a:p>
                  </a:txBody>
                  <a:tcPr anchor="ctr"/>
                </a:tc>
                <a:extLst>
                  <a:ext uri="{0D108BD9-81ED-4DB2-BD59-A6C34878D82A}">
                    <a16:rowId xmlns:a16="http://schemas.microsoft.com/office/drawing/2014/main" val="1610493517"/>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smtClean="0"/>
                        <a:t>Physical </a:t>
                      </a:r>
                      <a:r>
                        <a:rPr lang="en-US" sz="1200" kern="1200" dirty="0"/>
                        <a:t>Deployment </a:t>
                      </a:r>
                      <a:r>
                        <a:rPr lang="en-US" sz="1200" kern="1200" dirty="0" smtClean="0"/>
                        <a:t>Models</a:t>
                      </a:r>
                      <a:endParaRPr lang="en-US" sz="1200" kern="1200" dirty="0"/>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Physical Network </a:t>
                      </a:r>
                      <a:r>
                        <a:rPr lang="en-US" sz="1200" b="0" i="1" kern="1200" baseline="0" dirty="0" smtClean="0">
                          <a:solidFill>
                            <a:schemeClr val="tx1"/>
                          </a:solidFill>
                          <a:latin typeface="Calibri"/>
                          <a:ea typeface="+mn-ea"/>
                          <a:cs typeface="+mn-cs"/>
                        </a:rPr>
                        <a:t>Models</a:t>
                      </a:r>
                      <a:endParaRPr lang="en-US" sz="1200" b="0" i="1" kern="1200" baseline="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Integration Models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Security Integration Models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Operations and Monitoring Models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Service Ordering Diagrams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Bill of </a:t>
                      </a:r>
                      <a:r>
                        <a:rPr lang="en-US" sz="1200" b="0" i="1" kern="1200" baseline="0" dirty="0" smtClean="0">
                          <a:solidFill>
                            <a:schemeClr val="tx1"/>
                          </a:solidFill>
                          <a:latin typeface="Calibri"/>
                          <a:ea typeface="+mn-ea"/>
                          <a:cs typeface="+mn-cs"/>
                        </a:rPr>
                        <a:t>Materials</a:t>
                      </a:r>
                      <a:endParaRPr lang="en-US" sz="1200" b="0" i="1" kern="1200" baseline="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 Ability</a:t>
                      </a:r>
                      <a:r>
                        <a:rPr lang="en-US" sz="1200" baseline="0" dirty="0"/>
                        <a:t> to communicate the physical deployment of the use cases </a:t>
                      </a:r>
                    </a:p>
                    <a:p>
                      <a:pPr marL="114300" indent="-114300">
                        <a:buClr>
                          <a:schemeClr val="tx2"/>
                        </a:buClr>
                        <a:buFont typeface="Wingdings" pitchFamily="2" charset="2"/>
                        <a:buChar char="§"/>
                      </a:pPr>
                      <a:r>
                        <a:rPr lang="en-US" sz="1200" baseline="0" dirty="0"/>
                        <a:t>Communicate the service deployment components to support the workloads to be implemented</a:t>
                      </a:r>
                    </a:p>
                    <a:p>
                      <a:pPr marL="114300" indent="-114300">
                        <a:buClr>
                          <a:schemeClr val="tx2"/>
                        </a:buClr>
                        <a:buFont typeface="Wingdings" pitchFamily="2" charset="2"/>
                        <a:buChar char="§"/>
                      </a:pPr>
                      <a:r>
                        <a:rPr lang="en-US" sz="1200" baseline="0" dirty="0"/>
                        <a:t>Communicate the operational environments and their communications and integration to customer environments</a:t>
                      </a:r>
                    </a:p>
                    <a:p>
                      <a:pPr marL="114300" indent="-114300">
                        <a:buClr>
                          <a:schemeClr val="tx2"/>
                        </a:buClr>
                        <a:buFont typeface="Wingdings" pitchFamily="2" charset="2"/>
                        <a:buChar char="§"/>
                      </a:pPr>
                      <a:r>
                        <a:rPr lang="en-US" sz="1200" baseline="0" dirty="0"/>
                        <a:t>Communicate the service topology and configuration requirements to support Oracle On-Boarding and Provisioning</a:t>
                      </a:r>
                    </a:p>
                    <a:p>
                      <a:pPr marL="114300" indent="-114300">
                        <a:buClr>
                          <a:schemeClr val="tx2"/>
                        </a:buClr>
                        <a:buFont typeface="Wingdings" pitchFamily="2" charset="2"/>
                        <a:buChar char="§"/>
                      </a:pPr>
                      <a:r>
                        <a:rPr lang="en-US" sz="1200" baseline="0" dirty="0"/>
                        <a:t>Communicate the service topology for support of workload migrations and development of new workloads</a:t>
                      </a:r>
                    </a:p>
                    <a:p>
                      <a:pPr marL="114300" indent="-114300">
                        <a:buClr>
                          <a:schemeClr val="tx2"/>
                        </a:buClr>
                        <a:buFont typeface="Wingdings" pitchFamily="2" charset="2"/>
                        <a:buChar char="§"/>
                      </a:pPr>
                      <a:r>
                        <a:rPr lang="en-US" sz="1200" baseline="0" dirty="0"/>
                        <a:t>Develop Bill of Materials to support Service Quotation and Ordering </a:t>
                      </a:r>
                      <a:endParaRPr lang="en-US" sz="1200" dirty="0"/>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8" name="Rectangle: Rounded Corners 7"/>
          <p:cNvSpPr/>
          <p:nvPr/>
        </p:nvSpPr>
        <p:spPr bwMode="gray">
          <a:xfrm>
            <a:off x="362221" y="1010184"/>
            <a:ext cx="1388033" cy="4848346"/>
          </a:xfrm>
          <a:prstGeom prst="round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Future State Architecture</a:t>
            </a:r>
          </a:p>
        </p:txBody>
      </p:sp>
      <p:pic>
        <p:nvPicPr>
          <p:cNvPr id="11" name="Picture 10" descr="ic-OracleCloud-wht.png"/>
          <p:cNvPicPr>
            <a:picLocks noChangeAspect="1"/>
          </p:cNvPicPr>
          <p:nvPr/>
        </p:nvPicPr>
        <p:blipFill>
          <a:blip r:embed="rId2" cstate="print"/>
          <a:srcRect l="14981" t="27712" r="15444" b="27712"/>
          <a:stretch>
            <a:fillRect/>
          </a:stretch>
        </p:blipFill>
        <p:spPr>
          <a:xfrm>
            <a:off x="482538" y="1186455"/>
            <a:ext cx="1111036" cy="766648"/>
          </a:xfrm>
          <a:prstGeom prst="rect">
            <a:avLst/>
          </a:prstGeom>
        </p:spPr>
      </p:pic>
      <p:sp>
        <p:nvSpPr>
          <p:cNvPr id="14" name="Rectangle: Diagonal Corners Rounded 13"/>
          <p:cNvSpPr/>
          <p:nvPr/>
        </p:nvSpPr>
        <p:spPr bwMode="gray">
          <a:xfrm>
            <a:off x="480091" y="2841548"/>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Physical</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Tree>
    <p:extLst>
      <p:ext uri="{BB962C8B-B14F-4D97-AF65-F5344CB8AC3E}">
        <p14:creationId xmlns:p14="http://schemas.microsoft.com/office/powerpoint/2010/main" val="334649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CROCS “Oracle Cloud” Upgrade/Migration</a:t>
            </a:r>
            <a:endParaRPr lang="en-US" dirty="0"/>
          </a:p>
        </p:txBody>
      </p:sp>
      <p:sp>
        <p:nvSpPr>
          <p:cNvPr id="3" name="Content Placeholder 2"/>
          <p:cNvSpPr>
            <a:spLocks noGrp="1"/>
          </p:cNvSpPr>
          <p:nvPr>
            <p:ph idx="1"/>
          </p:nvPr>
        </p:nvSpPr>
        <p:spPr/>
        <p:txBody>
          <a:bodyPr/>
          <a:lstStyle/>
          <a:p>
            <a:r>
              <a:rPr lang="en-US" dirty="0" smtClean="0"/>
              <a:t>SOA Suite 11g -&gt; SOACS</a:t>
            </a:r>
          </a:p>
          <a:p>
            <a:pPr lvl="1"/>
            <a:r>
              <a:rPr lang="en-US" dirty="0" smtClean="0"/>
              <a:t>Oracle SOA CS Instances</a:t>
            </a:r>
          </a:p>
          <a:p>
            <a:pPr lvl="1"/>
            <a:r>
              <a:rPr lang="en-US" dirty="0" smtClean="0"/>
              <a:t>Oracle Database CS Instances</a:t>
            </a:r>
          </a:p>
          <a:p>
            <a:pPr lvl="1"/>
            <a:r>
              <a:rPr lang="en-US" dirty="0" smtClean="0"/>
              <a:t>Migrate &amp; Test 11g SOA Composites</a:t>
            </a:r>
          </a:p>
          <a:p>
            <a:pPr lvl="2"/>
            <a:r>
              <a:rPr lang="en-US" dirty="0" smtClean="0"/>
              <a:t>Harden the SOA infrastructure</a:t>
            </a:r>
          </a:p>
          <a:p>
            <a:pPr lvl="2"/>
            <a:r>
              <a:rPr lang="en-US" dirty="0" smtClean="0"/>
              <a:t>Performance Improvements</a:t>
            </a:r>
          </a:p>
          <a:p>
            <a:pPr lvl="1"/>
            <a:r>
              <a:rPr lang="en-US" dirty="0" smtClean="0"/>
              <a:t>Evaluate APM (Application Performance Management) CS to monitor/manage SOACS</a:t>
            </a:r>
          </a:p>
          <a:p>
            <a:pPr lvl="1"/>
            <a:r>
              <a:rPr lang="en-US" dirty="0" smtClean="0"/>
              <a:t>Implement Oracle Service Bus functionality (for API Abstraction)</a:t>
            </a:r>
            <a:endParaRPr lang="en-US" dirty="0"/>
          </a:p>
        </p:txBody>
      </p:sp>
    </p:spTree>
    <p:extLst>
      <p:ext uri="{BB962C8B-B14F-4D97-AF65-F5344CB8AC3E}">
        <p14:creationId xmlns:p14="http://schemas.microsoft.com/office/powerpoint/2010/main" val="34624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3" descr="cloud.png"/>
          <p:cNvPicPr>
            <a:picLocks noChangeAspect="1"/>
          </p:cNvPicPr>
          <p:nvPr/>
        </p:nvPicPr>
        <p:blipFill>
          <a:blip r:embed="rId3" cstate="print"/>
          <a:srcRect t="21584" r="51041"/>
          <a:stretch>
            <a:fillRect/>
          </a:stretch>
        </p:blipFill>
        <p:spPr bwMode="auto">
          <a:xfrm>
            <a:off x="6780213" y="0"/>
            <a:ext cx="5408612" cy="353218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
        <p:nvSpPr>
          <p:cNvPr id="8" name="Title 23"/>
          <p:cNvSpPr txBox="1">
            <a:spLocks/>
          </p:cNvSpPr>
          <p:nvPr/>
        </p:nvSpPr>
        <p:spPr>
          <a:xfrm>
            <a:off x="180975" y="395804"/>
            <a:ext cx="3429000" cy="689420"/>
          </a:xfrm>
          <a:prstGeom prst="rect">
            <a:avLst/>
          </a:prstGeom>
        </p:spPr>
        <p:txBody>
          <a:bodyPr vert="horz" wrap="square" lIns="0" tIns="0" rIns="0" bIns="0" rtlCol="0" anchor="b">
            <a:sp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bg1"/>
                </a:solidFill>
                <a:effectLst/>
                <a:uLnTx/>
                <a:uFillTx/>
                <a:latin typeface="+mj-lt"/>
                <a:ea typeface="+mj-ea"/>
                <a:cs typeface="+mj-cs"/>
              </a:rPr>
              <a:t>Title</a:t>
            </a:r>
            <a:br>
              <a:rPr kumimoji="0" lang="en-US" sz="3600" b="0" i="0" u="none" strike="noStrike" kern="1200" cap="none" spc="0" normalizeH="0" baseline="0" noProof="0" dirty="0">
                <a:ln>
                  <a:noFill/>
                </a:ln>
                <a:solidFill>
                  <a:schemeClr val="bg1"/>
                </a:solidFill>
                <a:effectLst/>
                <a:uLnTx/>
                <a:uFillTx/>
                <a:latin typeface="+mj-lt"/>
                <a:ea typeface="+mj-ea"/>
                <a:cs typeface="+mj-cs"/>
              </a:rPr>
            </a:br>
            <a:r>
              <a:rPr kumimoji="0" lang="en-US" sz="2000" b="0" i="0" u="none" strike="noStrike" kern="1200" cap="none" spc="0" normalizeH="0" baseline="0" noProof="0" dirty="0">
                <a:ln>
                  <a:noFill/>
                </a:ln>
                <a:solidFill>
                  <a:schemeClr val="bg1"/>
                </a:solidFill>
                <a:effectLst/>
                <a:uLnTx/>
                <a:uFillTx/>
                <a:latin typeface="+mn-lt"/>
                <a:ea typeface="+mj-ea"/>
                <a:cs typeface="+mj-cs"/>
              </a:rPr>
              <a:t>Subtitle</a:t>
            </a:r>
            <a:endParaRPr kumimoji="0" lang="en-US" sz="3600" b="0" i="0" u="none" strike="noStrike" kern="1200" cap="none" spc="0" normalizeH="0" baseline="0" noProof="0" dirty="0">
              <a:ln>
                <a:noFill/>
              </a:ln>
              <a:solidFill>
                <a:schemeClr val="bg1"/>
              </a:solidFill>
              <a:effectLst/>
              <a:uLnTx/>
              <a:uFillTx/>
              <a:latin typeface="+mn-lt"/>
              <a:ea typeface="+mj-ea"/>
              <a:cs typeface="+mj-cs"/>
            </a:endParaRPr>
          </a:p>
        </p:txBody>
      </p:sp>
      <p:pic>
        <p:nvPicPr>
          <p:cNvPr id="11" name="Picture 10"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75" y="6276973"/>
            <a:ext cx="1625138" cy="594360"/>
          </a:xfrm>
          <a:prstGeom prst="rect">
            <a:avLst/>
          </a:prstGeom>
        </p:spPr>
      </p:pic>
      <p:grpSp>
        <p:nvGrpSpPr>
          <p:cNvPr id="33" name="Group 32"/>
          <p:cNvGrpSpPr/>
          <p:nvPr/>
        </p:nvGrpSpPr>
        <p:grpSpPr>
          <a:xfrm>
            <a:off x="434298" y="336224"/>
            <a:ext cx="9126528" cy="480695"/>
            <a:chOff x="-67680" y="2827232"/>
            <a:chExt cx="3969649" cy="480695"/>
          </a:xfrm>
        </p:grpSpPr>
        <p:sp>
          <p:nvSpPr>
            <p:cNvPr id="35" name="Parallelogram 34"/>
            <p:cNvSpPr/>
            <p:nvPr/>
          </p:nvSpPr>
          <p:spPr>
            <a:xfrm>
              <a:off x="-67680" y="2827232"/>
              <a:ext cx="3969649" cy="480695"/>
            </a:xfrm>
            <a:prstGeom prst="parallelogram">
              <a:avLst>
                <a:gd name="adj" fmla="val 36579"/>
              </a:avLst>
            </a:prstGeom>
            <a:blipFill dpi="0" rotWithShape="1">
              <a:blip r:embed="rId5" cstate="print">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 name="TextBox 35"/>
            <p:cNvSpPr txBox="1"/>
            <p:nvPr/>
          </p:nvSpPr>
          <p:spPr>
            <a:xfrm>
              <a:off x="0" y="2909439"/>
              <a:ext cx="3571520" cy="295466"/>
            </a:xfrm>
            <a:prstGeom prst="rect">
              <a:avLst/>
            </a:prstGeom>
            <a:noFill/>
          </p:spPr>
          <p:txBody>
            <a:bodyPr wrap="square" lIns="0" tIns="0" rIns="0" bIns="0" rtlCol="0" anchor="ctr" anchorCtr="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FFFFFF">
                      <a:alpha val="90000"/>
                    </a:srgbClr>
                  </a:solidFill>
                  <a:effectLst/>
                  <a:uLnTx/>
                  <a:uFillTx/>
                  <a:ea typeface="Calibri" charset="0"/>
                  <a:cs typeface="Calibri" charset="0"/>
                </a:rPr>
                <a:t>Oracle Enterprise </a:t>
              </a:r>
              <a:r>
                <a:rPr kumimoji="0" lang="en-US" sz="2400" b="0" i="0" u="none" strike="noStrike" kern="0" cap="none" spc="0" normalizeH="0" baseline="0" noProof="0" dirty="0">
                  <a:ln>
                    <a:noFill/>
                  </a:ln>
                  <a:solidFill>
                    <a:srgbClr val="FFFFFF">
                      <a:alpha val="90000"/>
                    </a:srgbClr>
                  </a:solidFill>
                  <a:effectLst/>
                  <a:uLnTx/>
                  <a:uFillTx/>
                  <a:ea typeface="Calibri" charset="0"/>
                  <a:cs typeface="Calibri" charset="0"/>
                </a:rPr>
                <a:t>Cloud Adoption Lifecycle (ECAL) </a:t>
              </a:r>
              <a:r>
                <a:rPr kumimoji="0" lang="en-US" sz="2400" b="0" i="0" u="none" strike="noStrike" kern="0" cap="none" spc="0" normalizeH="0" baseline="0" noProof="0" dirty="0" smtClean="0">
                  <a:ln>
                    <a:noFill/>
                  </a:ln>
                  <a:solidFill>
                    <a:srgbClr val="FFFFFF">
                      <a:alpha val="90000"/>
                    </a:srgbClr>
                  </a:solidFill>
                  <a:effectLst/>
                  <a:uLnTx/>
                  <a:uFillTx/>
                  <a:ea typeface="Calibri" charset="0"/>
                  <a:cs typeface="Calibri" charset="0"/>
                </a:rPr>
                <a:t>Phases</a:t>
              </a:r>
              <a:endParaRPr kumimoji="0" lang="en-US" sz="2400" b="1" i="0" u="none" strike="noStrike" kern="0" cap="none" spc="0" normalizeH="0" baseline="0" noProof="0" dirty="0">
                <a:ln>
                  <a:noFill/>
                </a:ln>
                <a:solidFill>
                  <a:srgbClr val="FFFFFF"/>
                </a:solidFill>
                <a:effectLst/>
                <a:uLnTx/>
                <a:uFillTx/>
                <a:ea typeface="Calibri" charset="0"/>
                <a:cs typeface="Calibri" charset="0"/>
              </a:endParaRPr>
            </a:p>
          </p:txBody>
        </p:sp>
      </p:grpSp>
      <p:sp>
        <p:nvSpPr>
          <p:cNvPr id="22" name="Rectangle: Rounded Corners 21"/>
          <p:cNvSpPr/>
          <p:nvPr/>
        </p:nvSpPr>
        <p:spPr bwMode="gray">
          <a:xfrm>
            <a:off x="415366" y="1010184"/>
            <a:ext cx="1388033" cy="4848346"/>
          </a:xfrm>
          <a:prstGeom prst="roundRect">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Cloud </a:t>
            </a:r>
            <a:b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b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Vision</a:t>
            </a:r>
          </a:p>
        </p:txBody>
      </p:sp>
      <p:sp>
        <p:nvSpPr>
          <p:cNvPr id="39" name="Rectangle: Rounded Corners 38"/>
          <p:cNvSpPr/>
          <p:nvPr/>
        </p:nvSpPr>
        <p:spPr bwMode="gray">
          <a:xfrm>
            <a:off x="1837766" y="1010184"/>
            <a:ext cx="1388033" cy="4848346"/>
          </a:xfrm>
          <a:prstGeom prst="round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Portfolio &amp; Workload Analysis</a:t>
            </a:r>
          </a:p>
        </p:txBody>
      </p:sp>
      <p:sp>
        <p:nvSpPr>
          <p:cNvPr id="40" name="Rectangle: Rounded Corners 39"/>
          <p:cNvSpPr/>
          <p:nvPr/>
        </p:nvSpPr>
        <p:spPr bwMode="gray">
          <a:xfrm>
            <a:off x="3260166" y="997484"/>
            <a:ext cx="1388033" cy="4848346"/>
          </a:xfrm>
          <a:prstGeom prst="round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Future State Architecture</a:t>
            </a:r>
          </a:p>
        </p:txBody>
      </p:sp>
      <p:sp>
        <p:nvSpPr>
          <p:cNvPr id="42" name="Rectangle: Rounded Corners 41"/>
          <p:cNvSpPr/>
          <p:nvPr/>
        </p:nvSpPr>
        <p:spPr bwMode="gray">
          <a:xfrm>
            <a:off x="4682566" y="1010184"/>
            <a:ext cx="1388033" cy="4848346"/>
          </a:xfrm>
          <a:prstGeom prst="round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Migration &amp; Adoption Planning</a:t>
            </a:r>
          </a:p>
        </p:txBody>
      </p:sp>
      <p:sp>
        <p:nvSpPr>
          <p:cNvPr id="43" name="Rectangle: Rounded Corners 42"/>
          <p:cNvSpPr/>
          <p:nvPr/>
        </p:nvSpPr>
        <p:spPr bwMode="gray">
          <a:xfrm>
            <a:off x="6104966" y="1010184"/>
            <a:ext cx="1388033" cy="4848346"/>
          </a:xfrm>
          <a:prstGeom prst="roundRect">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Solution Proposal</a:t>
            </a:r>
          </a:p>
        </p:txBody>
      </p:sp>
      <p:sp>
        <p:nvSpPr>
          <p:cNvPr id="45" name="Rectangle: Rounded Corners 44"/>
          <p:cNvSpPr/>
          <p:nvPr/>
        </p:nvSpPr>
        <p:spPr bwMode="gray">
          <a:xfrm>
            <a:off x="7527366" y="1010184"/>
            <a:ext cx="1388033" cy="4848346"/>
          </a:xfrm>
          <a:prstGeom prst="roundRect">
            <a:avLst/>
          </a:prstGeom>
          <a:solidFill>
            <a:schemeClr val="tx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Onboarding &amp; Adoption Prep</a:t>
            </a:r>
          </a:p>
        </p:txBody>
      </p:sp>
      <p:sp>
        <p:nvSpPr>
          <p:cNvPr id="46" name="Rectangle: Rounded Corners 45"/>
          <p:cNvSpPr/>
          <p:nvPr/>
        </p:nvSpPr>
        <p:spPr bwMode="gray">
          <a:xfrm>
            <a:off x="8949766" y="1022884"/>
            <a:ext cx="1388033" cy="4848346"/>
          </a:xfrm>
          <a:prstGeom prst="roundRect">
            <a:avLst/>
          </a:prstGeom>
          <a:solidFill>
            <a:schemeClr val="tx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Solution Deployment</a:t>
            </a:r>
          </a:p>
        </p:txBody>
      </p:sp>
      <p:sp>
        <p:nvSpPr>
          <p:cNvPr id="47" name="Rectangle: Rounded Corners 46"/>
          <p:cNvSpPr/>
          <p:nvPr/>
        </p:nvSpPr>
        <p:spPr bwMode="gray">
          <a:xfrm>
            <a:off x="10372166" y="1022884"/>
            <a:ext cx="1388033" cy="4848346"/>
          </a:xfrm>
          <a:prstGeom prst="roundRect">
            <a:avLst/>
          </a:prstGeom>
          <a:solidFill>
            <a:schemeClr val="accent6"/>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Cloud Value Review</a:t>
            </a:r>
          </a:p>
        </p:txBody>
      </p:sp>
      <p:pic>
        <p:nvPicPr>
          <p:cNvPr id="21" name="Picture 20" descr="ic-Cloud-Simplified-wht.png"/>
          <p:cNvPicPr>
            <a:picLocks noChangeAspect="1"/>
          </p:cNvPicPr>
          <p:nvPr/>
        </p:nvPicPr>
        <p:blipFill>
          <a:blip r:embed="rId6" cstate="print"/>
          <a:srcRect l="15148" t="29688" r="15582" b="29948"/>
          <a:stretch>
            <a:fillRect/>
          </a:stretch>
        </p:blipFill>
        <p:spPr>
          <a:xfrm>
            <a:off x="631044" y="1135654"/>
            <a:ext cx="931729" cy="743250"/>
          </a:xfrm>
          <a:prstGeom prst="rect">
            <a:avLst/>
          </a:prstGeom>
        </p:spPr>
      </p:pic>
      <p:pic>
        <p:nvPicPr>
          <p:cNvPr id="18" name="Picture Placeholder 20"/>
          <p:cNvPicPr>
            <a:picLocks noChangeAspect="1"/>
          </p:cNvPicPr>
          <p:nvPr/>
        </p:nvPicPr>
        <p:blipFill>
          <a:blip r:embed="rId7" cstate="print">
            <a:extLst>
              <a:ext uri="{28A0092B-C50C-407E-A947-70E740481C1C}">
                <a14:useLocalDpi xmlns:a14="http://schemas.microsoft.com/office/drawing/2010/main" val="0"/>
              </a:ext>
            </a:extLst>
          </a:blip>
          <a:srcRect l="58" r="58"/>
          <a:stretch>
            <a:fillRect/>
          </a:stretch>
        </p:blipFill>
        <p:spPr>
          <a:xfrm>
            <a:off x="622857" y="1208005"/>
            <a:ext cx="939916" cy="941148"/>
          </a:xfrm>
          <a:prstGeom prst="rect">
            <a:avLst/>
          </a:prstGeom>
        </p:spPr>
      </p:pic>
      <p:pic>
        <p:nvPicPr>
          <p:cNvPr id="27" name="Picture Placeholder 10"/>
          <p:cNvPicPr>
            <a:picLocks noChangeAspect="1"/>
          </p:cNvPicPr>
          <p:nvPr/>
        </p:nvPicPr>
        <p:blipFill>
          <a:blip r:embed="rId8" cstate="print">
            <a:extLst>
              <a:ext uri="{28A0092B-C50C-407E-A947-70E740481C1C}">
                <a14:useLocalDpi xmlns:a14="http://schemas.microsoft.com/office/drawing/2010/main" val="0"/>
              </a:ext>
            </a:extLst>
          </a:blip>
          <a:srcRect l="58" r="58"/>
          <a:stretch>
            <a:fillRect/>
          </a:stretch>
        </p:blipFill>
        <p:spPr>
          <a:xfrm>
            <a:off x="1918677" y="1051881"/>
            <a:ext cx="1095834" cy="1097271"/>
          </a:xfrm>
          <a:prstGeom prst="rect">
            <a:avLst/>
          </a:prstGeom>
        </p:spPr>
      </p:pic>
      <p:pic>
        <p:nvPicPr>
          <p:cNvPr id="31" name="Picture 30" descr="ic-Cloud-Simplified-wht.png"/>
          <p:cNvPicPr>
            <a:picLocks noChangeAspect="1"/>
          </p:cNvPicPr>
          <p:nvPr/>
        </p:nvPicPr>
        <p:blipFill>
          <a:blip r:embed="rId6" cstate="print"/>
          <a:srcRect l="15148" t="29688" r="15582" b="29948"/>
          <a:stretch>
            <a:fillRect/>
          </a:stretch>
        </p:blipFill>
        <p:spPr>
          <a:xfrm>
            <a:off x="9188773" y="1135872"/>
            <a:ext cx="931729" cy="743250"/>
          </a:xfrm>
          <a:prstGeom prst="rect">
            <a:avLst/>
          </a:prstGeom>
        </p:spPr>
      </p:pic>
      <p:pic>
        <p:nvPicPr>
          <p:cNvPr id="30" name="Picture Placeholder 13"/>
          <p:cNvPicPr>
            <a:picLocks noChangeAspect="1"/>
          </p:cNvPicPr>
          <p:nvPr/>
        </p:nvPicPr>
        <p:blipFill>
          <a:blip r:embed="rId9" cstate="print">
            <a:extLst>
              <a:ext uri="{28A0092B-C50C-407E-A947-70E740481C1C}">
                <a14:useLocalDpi xmlns:a14="http://schemas.microsoft.com/office/drawing/2010/main" val="0"/>
              </a:ext>
            </a:extLst>
          </a:blip>
          <a:srcRect l="58" r="58"/>
          <a:stretch>
            <a:fillRect/>
          </a:stretch>
        </p:blipFill>
        <p:spPr>
          <a:xfrm>
            <a:off x="9246352" y="1324510"/>
            <a:ext cx="773466" cy="774480"/>
          </a:xfrm>
          <a:prstGeom prst="rect">
            <a:avLst/>
          </a:prstGeom>
        </p:spPr>
      </p:pic>
      <p:pic>
        <p:nvPicPr>
          <p:cNvPr id="28" name="Picture Placeholder 11"/>
          <p:cNvPicPr>
            <a:picLocks noChangeAspect="1"/>
          </p:cNvPicPr>
          <p:nvPr/>
        </p:nvPicPr>
        <p:blipFill>
          <a:blip r:embed="rId10" cstate="print">
            <a:extLst>
              <a:ext uri="{28A0092B-C50C-407E-A947-70E740481C1C}">
                <a14:useLocalDpi xmlns:a14="http://schemas.microsoft.com/office/drawing/2010/main" val="0"/>
              </a:ext>
            </a:extLst>
          </a:blip>
          <a:srcRect l="58" r="58"/>
          <a:stretch>
            <a:fillRect/>
          </a:stretch>
        </p:blipFill>
        <p:spPr bwMode="gray">
          <a:xfrm>
            <a:off x="6134099" y="1022884"/>
            <a:ext cx="1260348" cy="1262001"/>
          </a:xfrm>
          <a:prstGeom prst="rect">
            <a:avLst/>
          </a:prstGeom>
          <a:noFill/>
        </p:spPr>
      </p:pic>
      <p:pic>
        <p:nvPicPr>
          <p:cNvPr id="51" name="Picture 50" descr="ic-OracleCloud-wht.png"/>
          <p:cNvPicPr>
            <a:picLocks noChangeAspect="1"/>
          </p:cNvPicPr>
          <p:nvPr/>
        </p:nvPicPr>
        <p:blipFill>
          <a:blip r:embed="rId11" cstate="print"/>
          <a:srcRect l="14981" t="27712" r="15444" b="27712"/>
          <a:stretch>
            <a:fillRect/>
          </a:stretch>
        </p:blipFill>
        <p:spPr>
          <a:xfrm>
            <a:off x="3380483" y="1173755"/>
            <a:ext cx="1111036" cy="766648"/>
          </a:xfrm>
          <a:prstGeom prst="rect">
            <a:avLst/>
          </a:prstGeom>
        </p:spPr>
      </p:pic>
      <p:pic>
        <p:nvPicPr>
          <p:cNvPr id="53" name="Picture 52" descr="ic-Cloud-Simplified-wht.png"/>
          <p:cNvPicPr>
            <a:picLocks noChangeAspect="1"/>
          </p:cNvPicPr>
          <p:nvPr/>
        </p:nvPicPr>
        <p:blipFill>
          <a:blip r:embed="rId6" cstate="print"/>
          <a:srcRect l="15148" t="29688" r="15582" b="29948"/>
          <a:stretch>
            <a:fillRect/>
          </a:stretch>
        </p:blipFill>
        <p:spPr>
          <a:xfrm>
            <a:off x="4917886" y="1121474"/>
            <a:ext cx="931729" cy="743250"/>
          </a:xfrm>
          <a:prstGeom prst="rect">
            <a:avLst/>
          </a:prstGeom>
        </p:spPr>
      </p:pic>
      <p:pic>
        <p:nvPicPr>
          <p:cNvPr id="52" name="Picture Placeholder 5"/>
          <p:cNvPicPr>
            <a:picLocks noChangeAspect="1"/>
          </p:cNvPicPr>
          <p:nvPr/>
        </p:nvPicPr>
        <p:blipFill>
          <a:blip r:embed="rId12" cstate="print">
            <a:extLst>
              <a:ext uri="{28A0092B-C50C-407E-A947-70E740481C1C}">
                <a14:useLocalDpi xmlns:a14="http://schemas.microsoft.com/office/drawing/2010/main" val="0"/>
              </a:ext>
            </a:extLst>
          </a:blip>
          <a:srcRect l="58" r="58"/>
          <a:stretch>
            <a:fillRect/>
          </a:stretch>
        </p:blipFill>
        <p:spPr>
          <a:xfrm>
            <a:off x="4948337" y="1258301"/>
            <a:ext cx="864452" cy="865585"/>
          </a:xfrm>
          <a:prstGeom prst="rect">
            <a:avLst/>
          </a:prstGeom>
        </p:spPr>
      </p:pic>
      <p:pic>
        <p:nvPicPr>
          <p:cNvPr id="55" name="Picture 54" descr="ic-Cloud-Simplified-wht.png"/>
          <p:cNvPicPr>
            <a:picLocks noChangeAspect="1"/>
          </p:cNvPicPr>
          <p:nvPr/>
        </p:nvPicPr>
        <p:blipFill>
          <a:blip r:embed="rId6" cstate="print"/>
          <a:srcRect l="15148" t="29688" r="15582" b="29948"/>
          <a:stretch>
            <a:fillRect/>
          </a:stretch>
        </p:blipFill>
        <p:spPr>
          <a:xfrm>
            <a:off x="7763079" y="1135654"/>
            <a:ext cx="931729" cy="743250"/>
          </a:xfrm>
          <a:prstGeom prst="rect">
            <a:avLst/>
          </a:prstGeom>
        </p:spPr>
      </p:pic>
      <p:pic>
        <p:nvPicPr>
          <p:cNvPr id="54" name="Picture Placeholder 9"/>
          <p:cNvPicPr>
            <a:picLocks noChangeAspect="1"/>
          </p:cNvPicPr>
          <p:nvPr/>
        </p:nvPicPr>
        <p:blipFill>
          <a:blip r:embed="rId13" cstate="print">
            <a:extLst>
              <a:ext uri="{28A0092B-C50C-407E-A947-70E740481C1C}">
                <a14:useLocalDpi xmlns:a14="http://schemas.microsoft.com/office/drawing/2010/main" val="0"/>
              </a:ext>
            </a:extLst>
          </a:blip>
          <a:srcRect l="58" r="58"/>
          <a:stretch>
            <a:fillRect/>
          </a:stretch>
        </p:blipFill>
        <p:spPr>
          <a:xfrm>
            <a:off x="7710030" y="1182019"/>
            <a:ext cx="1057165" cy="1058551"/>
          </a:xfrm>
          <a:prstGeom prst="rect">
            <a:avLst/>
          </a:prstGeom>
        </p:spPr>
      </p:pic>
      <p:pic>
        <p:nvPicPr>
          <p:cNvPr id="56" name="Picture 55" descr="ic-Cloud-Simplified-wht.png"/>
          <p:cNvPicPr>
            <a:picLocks noChangeAspect="1"/>
          </p:cNvPicPr>
          <p:nvPr/>
        </p:nvPicPr>
        <p:blipFill>
          <a:blip r:embed="rId6" cstate="print"/>
          <a:srcRect l="15148" t="29688" r="15582" b="29948"/>
          <a:stretch>
            <a:fillRect/>
          </a:stretch>
        </p:blipFill>
        <p:spPr>
          <a:xfrm>
            <a:off x="10606299" y="1137960"/>
            <a:ext cx="931729" cy="743250"/>
          </a:xfrm>
          <a:prstGeom prst="rect">
            <a:avLst/>
          </a:prstGeom>
        </p:spPr>
      </p:pic>
      <p:sp>
        <p:nvSpPr>
          <p:cNvPr id="2" name="Rectangle 1"/>
          <p:cNvSpPr/>
          <p:nvPr/>
        </p:nvSpPr>
        <p:spPr bwMode="gray">
          <a:xfrm>
            <a:off x="10858371" y="1738298"/>
            <a:ext cx="398551" cy="257988"/>
          </a:xfrm>
          <a:prstGeom prst="rect">
            <a:avLst/>
          </a:prstGeom>
          <a:solidFill>
            <a:schemeClr val="accent6"/>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pic>
        <p:nvPicPr>
          <p:cNvPr id="44" name="Picture Placeholder 11"/>
          <p:cNvPicPr>
            <a:picLocks noChangeAspect="1"/>
          </p:cNvPicPr>
          <p:nvPr/>
        </p:nvPicPr>
        <p:blipFill>
          <a:blip r:embed="rId14" cstate="print">
            <a:extLst>
              <a:ext uri="{28A0092B-C50C-407E-A947-70E740481C1C}">
                <a14:useLocalDpi xmlns:a14="http://schemas.microsoft.com/office/drawing/2010/main" val="0"/>
              </a:ext>
            </a:extLst>
          </a:blip>
          <a:srcRect l="58" r="58"/>
          <a:stretch>
            <a:fillRect/>
          </a:stretch>
        </p:blipFill>
        <p:spPr>
          <a:xfrm>
            <a:off x="10669799" y="1285550"/>
            <a:ext cx="904310" cy="905495"/>
          </a:xfrm>
          <a:prstGeom prst="rect">
            <a:avLst/>
          </a:prstGeom>
        </p:spPr>
      </p:pic>
      <p:sp>
        <p:nvSpPr>
          <p:cNvPr id="57" name="Freeform 3"/>
          <p:cNvSpPr>
            <a:spLocks noChangeAspect="1" noChangeArrowheads="1"/>
          </p:cNvSpPr>
          <p:nvPr/>
        </p:nvSpPr>
        <p:spPr bwMode="auto">
          <a:xfrm>
            <a:off x="6495729" y="1303039"/>
            <a:ext cx="308377" cy="173462"/>
          </a:xfrm>
          <a:custGeom>
            <a:avLst/>
            <a:gdLst>
              <a:gd name="T0" fmla="*/ 2430 w 2964"/>
              <a:gd name="T1" fmla="*/ 602 h 1668"/>
              <a:gd name="T2" fmla="*/ 2384 w 2964"/>
              <a:gd name="T3" fmla="*/ 614 h 1668"/>
              <a:gd name="T4" fmla="*/ 1876 w 2964"/>
              <a:gd name="T5" fmla="*/ 232 h 1668"/>
              <a:gd name="T6" fmla="*/ 1702 w 2964"/>
              <a:gd name="T7" fmla="*/ 267 h 1668"/>
              <a:gd name="T8" fmla="*/ 1204 w 2964"/>
              <a:gd name="T9" fmla="*/ 0 h 1668"/>
              <a:gd name="T10" fmla="*/ 613 w 2964"/>
              <a:gd name="T11" fmla="*/ 463 h 1668"/>
              <a:gd name="T12" fmla="*/ 602 w 2964"/>
              <a:gd name="T13" fmla="*/ 463 h 1668"/>
              <a:gd name="T14" fmla="*/ 0 w 2964"/>
              <a:gd name="T15" fmla="*/ 1065 h 1668"/>
              <a:gd name="T16" fmla="*/ 602 w 2964"/>
              <a:gd name="T17" fmla="*/ 1667 h 1668"/>
              <a:gd name="T18" fmla="*/ 2430 w 2964"/>
              <a:gd name="T19" fmla="*/ 1667 h 1668"/>
              <a:gd name="T20" fmla="*/ 2963 w 2964"/>
              <a:gd name="T21" fmla="*/ 1135 h 1668"/>
              <a:gd name="T22" fmla="*/ 2430 w 2964"/>
              <a:gd name="T23" fmla="*/ 602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4" h="1668">
                <a:moveTo>
                  <a:pt x="2430" y="602"/>
                </a:moveTo>
                <a:cubicBezTo>
                  <a:pt x="2418" y="602"/>
                  <a:pt x="2396" y="602"/>
                  <a:pt x="2384" y="614"/>
                </a:cubicBezTo>
                <a:cubicBezTo>
                  <a:pt x="2314" y="394"/>
                  <a:pt x="2119" y="232"/>
                  <a:pt x="1876" y="232"/>
                </a:cubicBezTo>
                <a:cubicBezTo>
                  <a:pt x="1817" y="232"/>
                  <a:pt x="1760" y="244"/>
                  <a:pt x="1702" y="267"/>
                </a:cubicBezTo>
                <a:cubicBezTo>
                  <a:pt x="1586" y="105"/>
                  <a:pt x="1413" y="0"/>
                  <a:pt x="1204" y="0"/>
                </a:cubicBezTo>
                <a:cubicBezTo>
                  <a:pt x="915" y="0"/>
                  <a:pt x="683" y="197"/>
                  <a:pt x="613" y="463"/>
                </a:cubicBezTo>
                <a:lnTo>
                  <a:pt x="602" y="463"/>
                </a:lnTo>
                <a:cubicBezTo>
                  <a:pt x="266" y="463"/>
                  <a:pt x="0" y="741"/>
                  <a:pt x="0" y="1065"/>
                </a:cubicBezTo>
                <a:cubicBezTo>
                  <a:pt x="0" y="1401"/>
                  <a:pt x="266" y="1667"/>
                  <a:pt x="602" y="1667"/>
                </a:cubicBezTo>
                <a:cubicBezTo>
                  <a:pt x="2430" y="1667"/>
                  <a:pt x="2430" y="1667"/>
                  <a:pt x="2430" y="1667"/>
                </a:cubicBezTo>
                <a:cubicBezTo>
                  <a:pt x="2720" y="1667"/>
                  <a:pt x="2963" y="1436"/>
                  <a:pt x="2963" y="1135"/>
                </a:cubicBezTo>
                <a:cubicBezTo>
                  <a:pt x="2963" y="846"/>
                  <a:pt x="2720" y="602"/>
                  <a:pt x="2430" y="602"/>
                </a:cubicBezTo>
              </a:path>
            </a:pathLst>
          </a:custGeom>
          <a:solidFill>
            <a:srgbClr val="F8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 name="Rectangle: Diagonal Corners Rounded 6"/>
          <p:cNvSpPr/>
          <p:nvPr/>
        </p:nvSpPr>
        <p:spPr bwMode="gray">
          <a:xfrm>
            <a:off x="533236" y="3025754"/>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Value Hypothesis</a:t>
            </a:r>
          </a:p>
        </p:txBody>
      </p:sp>
      <p:sp>
        <p:nvSpPr>
          <p:cNvPr id="60" name="Rectangle: Diagonal Corners Rounded 59"/>
          <p:cNvSpPr/>
          <p:nvPr/>
        </p:nvSpPr>
        <p:spPr bwMode="gray">
          <a:xfrm>
            <a:off x="524108" y="3636767"/>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Use Case Id </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&amp; Prioritization</a:t>
            </a:r>
          </a:p>
        </p:txBody>
      </p:sp>
      <p:sp>
        <p:nvSpPr>
          <p:cNvPr id="61" name="Rectangle: Diagonal Corners Rounded 60"/>
          <p:cNvSpPr/>
          <p:nvPr/>
        </p:nvSpPr>
        <p:spPr bwMode="gray">
          <a:xfrm>
            <a:off x="524108" y="4314232"/>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Vision &amp; Roadmap</a:t>
            </a:r>
          </a:p>
        </p:txBody>
      </p:sp>
      <p:sp>
        <p:nvSpPr>
          <p:cNvPr id="62" name="Rectangle: Diagonal Corners Rounded 61"/>
          <p:cNvSpPr/>
          <p:nvPr/>
        </p:nvSpPr>
        <p:spPr bwMode="gray">
          <a:xfrm>
            <a:off x="524108" y="4974632"/>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50000"/>
                  </a:schemeClr>
                </a:solidFill>
                <a:effectLst/>
                <a:uLnTx/>
                <a:uFillTx/>
              </a:rPr>
              <a:t>Engagement</a:t>
            </a:r>
            <a:br>
              <a:rPr kumimoji="0" lang="en-US" sz="1100" b="0" i="0" u="none" strike="noStrike" kern="0" cap="none" spc="0" normalizeH="0" baseline="0" noProof="0">
                <a:ln>
                  <a:noFill/>
                </a:ln>
                <a:solidFill>
                  <a:schemeClr val="tx1">
                    <a:lumMod val="50000"/>
                  </a:schemeClr>
                </a:solidFill>
                <a:effectLst/>
                <a:uLnTx/>
                <a:uFillTx/>
              </a:rPr>
            </a:br>
            <a:r>
              <a:rPr kumimoji="0" lang="en-US" sz="1100" b="0" i="0" u="none" strike="noStrike" kern="0" cap="none" spc="0" normalizeH="0" baseline="0" noProof="0">
                <a:ln>
                  <a:noFill/>
                </a:ln>
                <a:solidFill>
                  <a:schemeClr val="tx1">
                    <a:lumMod val="50000"/>
                  </a:schemeClr>
                </a:solidFill>
                <a:effectLst/>
                <a:uLnTx/>
                <a:uFillTx/>
              </a:rPr>
              <a:t>Plan</a:t>
            </a:r>
            <a:endParaRPr kumimoji="0" lang="en-US" sz="1100" b="0" i="0" u="none" strike="noStrike" kern="0" cap="none" spc="0" normalizeH="0" baseline="0" noProof="0" dirty="0">
              <a:ln>
                <a:noFill/>
              </a:ln>
              <a:solidFill>
                <a:schemeClr val="tx1">
                  <a:lumMod val="50000"/>
                </a:schemeClr>
              </a:solidFill>
              <a:effectLst/>
              <a:uLnTx/>
              <a:uFillTx/>
            </a:endParaRPr>
          </a:p>
        </p:txBody>
      </p:sp>
      <p:sp>
        <p:nvSpPr>
          <p:cNvPr id="63" name="Rectangle: Diagonal Corners Rounded 62"/>
          <p:cNvSpPr/>
          <p:nvPr/>
        </p:nvSpPr>
        <p:spPr bwMode="gray">
          <a:xfrm>
            <a:off x="1959208" y="30061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App Portfolio</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
        <p:nvSpPr>
          <p:cNvPr id="64" name="Rectangle: Diagonal Corners Rounded 63"/>
          <p:cNvSpPr/>
          <p:nvPr/>
        </p:nvSpPr>
        <p:spPr bwMode="gray">
          <a:xfrm>
            <a:off x="1946508" y="36538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Workload</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
        <p:nvSpPr>
          <p:cNvPr id="65" name="Rectangle: Diagonal Corners Rounded 64"/>
          <p:cNvSpPr/>
          <p:nvPr/>
        </p:nvSpPr>
        <p:spPr bwMode="gray">
          <a:xfrm>
            <a:off x="1946508" y="43142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Current State</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
        <p:nvSpPr>
          <p:cNvPr id="66" name="Rectangle: Diagonal Corners Rounded 65"/>
          <p:cNvSpPr/>
          <p:nvPr/>
        </p:nvSpPr>
        <p:spPr bwMode="gray">
          <a:xfrm>
            <a:off x="1946508" y="49746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Operations</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
        <p:nvSpPr>
          <p:cNvPr id="68" name="Rectangle: Diagonal Corners Rounded 67"/>
          <p:cNvSpPr/>
          <p:nvPr/>
        </p:nvSpPr>
        <p:spPr bwMode="gray">
          <a:xfrm>
            <a:off x="3394308" y="3666532"/>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Physical</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
        <p:nvSpPr>
          <p:cNvPr id="69" name="Rectangle: Diagonal Corners Rounded 68"/>
          <p:cNvSpPr/>
          <p:nvPr/>
        </p:nvSpPr>
        <p:spPr bwMode="gray">
          <a:xfrm>
            <a:off x="3394308" y="4326932"/>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Proof of Value</a:t>
            </a:r>
          </a:p>
        </p:txBody>
      </p:sp>
      <p:sp>
        <p:nvSpPr>
          <p:cNvPr id="72" name="Rectangle: Diagonal Corners Rounded 71"/>
          <p:cNvSpPr/>
          <p:nvPr/>
        </p:nvSpPr>
        <p:spPr bwMode="gray">
          <a:xfrm>
            <a:off x="4816708" y="3857029"/>
            <a:ext cx="1152291" cy="566510"/>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High-level Implementation/ Adoption Plan</a:t>
            </a:r>
          </a:p>
        </p:txBody>
      </p:sp>
      <p:sp>
        <p:nvSpPr>
          <p:cNvPr id="73" name="Rectangle: Diagonal Corners Rounded 72"/>
          <p:cNvSpPr/>
          <p:nvPr/>
        </p:nvSpPr>
        <p:spPr bwMode="gray">
          <a:xfrm>
            <a:off x="4816708" y="4615695"/>
            <a:ext cx="1152291" cy="468244"/>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Provision Intake Document</a:t>
            </a:r>
          </a:p>
        </p:txBody>
      </p:sp>
      <p:sp>
        <p:nvSpPr>
          <p:cNvPr id="74" name="Rectangle: Diagonal Corners Rounded 73"/>
          <p:cNvSpPr/>
          <p:nvPr/>
        </p:nvSpPr>
        <p:spPr bwMode="gray">
          <a:xfrm>
            <a:off x="4805071" y="3025485"/>
            <a:ext cx="1152291" cy="628348"/>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Readiness Assessment</a:t>
            </a:r>
          </a:p>
        </p:txBody>
      </p:sp>
      <p:sp>
        <p:nvSpPr>
          <p:cNvPr id="75" name="Rectangle: Diagonal Corners Rounded 74"/>
          <p:cNvSpPr/>
          <p:nvPr/>
        </p:nvSpPr>
        <p:spPr bwMode="gray">
          <a:xfrm>
            <a:off x="6251808" y="3018832"/>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Solution Presentation</a:t>
            </a:r>
          </a:p>
        </p:txBody>
      </p:sp>
      <p:sp>
        <p:nvSpPr>
          <p:cNvPr id="76" name="Rectangle: Diagonal Corners Rounded 75"/>
          <p:cNvSpPr/>
          <p:nvPr/>
        </p:nvSpPr>
        <p:spPr bwMode="gray">
          <a:xfrm>
            <a:off x="6239108" y="3666532"/>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Business Case</a:t>
            </a:r>
            <a:endParaRPr kumimoji="0" lang="en-US" sz="1100" b="0" i="1" u="none" strike="noStrike" kern="0" cap="none" spc="0" normalizeH="0" baseline="0" noProof="0" dirty="0">
              <a:ln>
                <a:noFill/>
              </a:ln>
              <a:solidFill>
                <a:schemeClr val="tx1">
                  <a:lumMod val="50000"/>
                </a:schemeClr>
              </a:solidFill>
              <a:effectLst/>
              <a:uLnTx/>
              <a:uFillTx/>
            </a:endParaRPr>
          </a:p>
        </p:txBody>
      </p:sp>
      <p:sp>
        <p:nvSpPr>
          <p:cNvPr id="77" name="Rectangle: Diagonal Corners Rounded 76"/>
          <p:cNvSpPr/>
          <p:nvPr/>
        </p:nvSpPr>
        <p:spPr bwMode="gray">
          <a:xfrm>
            <a:off x="6239108" y="4326932"/>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Oracle Sales Proposal</a:t>
            </a:r>
          </a:p>
        </p:txBody>
      </p:sp>
      <p:sp>
        <p:nvSpPr>
          <p:cNvPr id="80" name="Rectangle: Diagonal Corners Rounded 79"/>
          <p:cNvSpPr/>
          <p:nvPr/>
        </p:nvSpPr>
        <p:spPr bwMode="gray">
          <a:xfrm>
            <a:off x="7648808" y="3017492"/>
            <a:ext cx="1152291" cy="468244"/>
          </a:xfrm>
          <a:prstGeom prst="round2DiagRect">
            <a:avLst/>
          </a:prstGeom>
          <a:solidFill>
            <a:schemeClr val="tx1">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Onboarding Provisioning Plan </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&amp; Workshops</a:t>
            </a:r>
          </a:p>
        </p:txBody>
      </p:sp>
      <p:sp>
        <p:nvSpPr>
          <p:cNvPr id="81" name="Rectangle: Diagonal Corners Rounded 80"/>
          <p:cNvSpPr/>
          <p:nvPr/>
        </p:nvSpPr>
        <p:spPr bwMode="gray">
          <a:xfrm>
            <a:off x="7648808" y="3677892"/>
            <a:ext cx="1152291" cy="584766"/>
          </a:xfrm>
          <a:prstGeom prst="round2DiagRect">
            <a:avLst/>
          </a:prstGeom>
          <a:solidFill>
            <a:schemeClr val="tx1">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Detailed Implementation Plan</a:t>
            </a:r>
          </a:p>
        </p:txBody>
      </p:sp>
      <p:sp>
        <p:nvSpPr>
          <p:cNvPr id="83" name="Rectangle: Diagonal Corners Rounded 82"/>
          <p:cNvSpPr/>
          <p:nvPr/>
        </p:nvSpPr>
        <p:spPr bwMode="gray">
          <a:xfrm>
            <a:off x="9071208" y="3044232"/>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Activity/Issue/Risk</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Tracking Logs</a:t>
            </a:r>
          </a:p>
        </p:txBody>
      </p:sp>
      <p:sp>
        <p:nvSpPr>
          <p:cNvPr id="88" name="Rectangle: Diagonal Corners Rounded 87"/>
          <p:cNvSpPr/>
          <p:nvPr/>
        </p:nvSpPr>
        <p:spPr bwMode="gray">
          <a:xfrm>
            <a:off x="10493608" y="3703961"/>
            <a:ext cx="1152291" cy="468244"/>
          </a:xfrm>
          <a:prstGeom prst="round2DiagRect">
            <a:avLst/>
          </a:prstGeom>
          <a:solidFill>
            <a:schemeClr val="accent6">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Customer </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Success Story</a:t>
            </a:r>
          </a:p>
        </p:txBody>
      </p:sp>
      <p:sp>
        <p:nvSpPr>
          <p:cNvPr id="90" name="Rectangle: Diagonal Corners Rounded 89"/>
          <p:cNvSpPr/>
          <p:nvPr/>
        </p:nvSpPr>
        <p:spPr bwMode="gray">
          <a:xfrm>
            <a:off x="10481500" y="3051812"/>
            <a:ext cx="1152291" cy="468244"/>
          </a:xfrm>
          <a:prstGeom prst="round2DiagRect">
            <a:avLst/>
          </a:prstGeom>
          <a:solidFill>
            <a:schemeClr val="accent6">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Value Realization Assessment</a:t>
            </a:r>
          </a:p>
        </p:txBody>
      </p:sp>
      <p:sp>
        <p:nvSpPr>
          <p:cNvPr id="91" name="Rectangle: Diagonal Corners Rounded 90"/>
          <p:cNvSpPr/>
          <p:nvPr/>
        </p:nvSpPr>
        <p:spPr bwMode="gray">
          <a:xfrm>
            <a:off x="3367556" y="3017723"/>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Logical</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Architecture</a:t>
            </a:r>
          </a:p>
        </p:txBody>
      </p:sp>
      <p:sp>
        <p:nvSpPr>
          <p:cNvPr id="71" name="Rectangle: Diagonal Corners Rounded 70"/>
          <p:cNvSpPr/>
          <p:nvPr/>
        </p:nvSpPr>
        <p:spPr bwMode="gray">
          <a:xfrm>
            <a:off x="9075544" y="3666348"/>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Governance Execution Plan</a:t>
            </a:r>
          </a:p>
        </p:txBody>
      </p:sp>
      <p:pic>
        <p:nvPicPr>
          <p:cNvPr id="1026"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02814" y="3242624"/>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17197" y="4559592"/>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814670" y="3869472"/>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831925" y="4542331"/>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220773" y="2842933"/>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226527" y="3512916"/>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658507" y="2865937"/>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099115" y="2865939"/>
            <a:ext cx="368533" cy="368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107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CROCS “Oracle Cloud” Upgrade/Migration</a:t>
            </a:r>
            <a:endParaRPr lang="en-US" dirty="0"/>
          </a:p>
        </p:txBody>
      </p:sp>
      <p:sp>
        <p:nvSpPr>
          <p:cNvPr id="3" name="Content Placeholder 2"/>
          <p:cNvSpPr>
            <a:spLocks noGrp="1"/>
          </p:cNvSpPr>
          <p:nvPr>
            <p:ph idx="1"/>
          </p:nvPr>
        </p:nvSpPr>
        <p:spPr/>
        <p:txBody>
          <a:bodyPr/>
          <a:lstStyle/>
          <a:p>
            <a:r>
              <a:rPr lang="en-US" dirty="0" smtClean="0"/>
              <a:t>Good</a:t>
            </a:r>
          </a:p>
          <a:p>
            <a:pPr lvl="1"/>
            <a:r>
              <a:rPr lang="en-US" dirty="0" smtClean="0"/>
              <a:t>All Oracle Cloud Platform</a:t>
            </a:r>
          </a:p>
          <a:p>
            <a:pPr lvl="1"/>
            <a:r>
              <a:rPr lang="en-US" dirty="0" smtClean="0"/>
              <a:t>Eliminate Oracle Database (mandatory for SOA 12c) skill set and resource for maintenance/management </a:t>
            </a:r>
          </a:p>
          <a:p>
            <a:endParaRPr lang="en-US" dirty="0"/>
          </a:p>
          <a:p>
            <a:r>
              <a:rPr lang="en-US" dirty="0" smtClean="0"/>
              <a:t>Not-so-Good</a:t>
            </a:r>
          </a:p>
          <a:p>
            <a:pPr lvl="1"/>
            <a:r>
              <a:rPr lang="en-US" dirty="0" smtClean="0"/>
              <a:t>Dedicated resource for Implementation, Testing and Propagation</a:t>
            </a:r>
          </a:p>
          <a:p>
            <a:pPr lvl="1"/>
            <a:r>
              <a:rPr lang="en-US" dirty="0" smtClean="0"/>
              <a:t>CROCS Oracle SOACS ‘Production Ready’ timeline</a:t>
            </a:r>
            <a:endParaRPr lang="en-US" dirty="0"/>
          </a:p>
        </p:txBody>
      </p:sp>
    </p:spTree>
    <p:extLst>
      <p:ext uri="{BB962C8B-B14F-4D97-AF65-F5344CB8AC3E}">
        <p14:creationId xmlns:p14="http://schemas.microsoft.com/office/powerpoint/2010/main" val="181629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concerns and questions</a:t>
            </a:r>
            <a:endParaRPr lang="en-US" dirty="0"/>
          </a:p>
        </p:txBody>
      </p:sp>
      <p:sp>
        <p:nvSpPr>
          <p:cNvPr id="3" name="Content Placeholder 2"/>
          <p:cNvSpPr>
            <a:spLocks noGrp="1"/>
          </p:cNvSpPr>
          <p:nvPr>
            <p:ph idx="1"/>
          </p:nvPr>
        </p:nvSpPr>
        <p:spPr/>
        <p:txBody>
          <a:bodyPr/>
          <a:lstStyle/>
          <a:p>
            <a:r>
              <a:rPr lang="en-US" dirty="0" smtClean="0"/>
              <a:t>Oracle SOA CS </a:t>
            </a:r>
          </a:p>
          <a:p>
            <a:pPr lvl="1"/>
            <a:r>
              <a:rPr lang="en-US" dirty="0" smtClean="0"/>
              <a:t>Oracle Linux platform as “default” OS</a:t>
            </a:r>
          </a:p>
          <a:p>
            <a:endParaRPr lang="en-US" dirty="0"/>
          </a:p>
        </p:txBody>
      </p:sp>
    </p:spTree>
    <p:extLst>
      <p:ext uri="{BB962C8B-B14F-4D97-AF65-F5344CB8AC3E}">
        <p14:creationId xmlns:p14="http://schemas.microsoft.com/office/powerpoint/2010/main" val="26131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Logical Architecture </a:t>
            </a:r>
            <a:r>
              <a:rPr lang="en-US" sz="2400" dirty="0"/>
              <a:t>2 of 2</a:t>
            </a:r>
          </a:p>
        </p:txBody>
      </p:sp>
      <p:graphicFrame>
        <p:nvGraphicFramePr>
          <p:cNvPr id="12" name="Table 11"/>
          <p:cNvGraphicFramePr>
            <a:graphicFrameLocks noGrp="1"/>
          </p:cNvGraphicFramePr>
          <p:nvPr>
            <p:extLst>
              <p:ext uri="{D42A27DB-BD31-4B8C-83A1-F6EECF244321}">
                <p14:modId xmlns:p14="http://schemas.microsoft.com/office/powerpoint/2010/main" val="850343633"/>
              </p:ext>
            </p:extLst>
          </p:nvPr>
        </p:nvGraphicFramePr>
        <p:xfrm>
          <a:off x="1921270" y="1154923"/>
          <a:ext cx="10036269" cy="3396497"/>
        </p:xfrm>
        <a:graphic>
          <a:graphicData uri="http://schemas.openxmlformats.org/drawingml/2006/table">
            <a:tbl>
              <a:tblPr bandRow="1">
                <a:tableStyleId>{5A111915-BE36-4E01-A7E5-04B1672EAD32}</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Logical Architecture</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Application and Capability to Cloud Service Map</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Capability to Service Map </a:t>
                      </a:r>
                      <a:r>
                        <a:rPr lang="en-US" sz="1200" i="0" kern="1200" dirty="0" smtClean="0">
                          <a:solidFill>
                            <a:schemeClr val="tx1"/>
                          </a:solidFill>
                          <a:latin typeface="Calibri"/>
                          <a:ea typeface="+mn-ea"/>
                          <a:cs typeface="+mn-cs"/>
                        </a:rPr>
                        <a:t>Models</a:t>
                      </a:r>
                      <a:endParaRPr lang="en-US" sz="1200" i="0" kern="120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i="0" kern="1200" dirty="0" smtClean="0">
                          <a:solidFill>
                            <a:schemeClr val="tx1"/>
                          </a:solidFill>
                          <a:latin typeface="Calibri"/>
                          <a:ea typeface="+mn-ea"/>
                          <a:cs typeface="+mn-cs"/>
                        </a:rPr>
                        <a:t>Logical </a:t>
                      </a:r>
                      <a:r>
                        <a:rPr lang="en-US" sz="1200" i="0" kern="1200" dirty="0">
                          <a:solidFill>
                            <a:schemeClr val="tx1"/>
                          </a:solidFill>
                          <a:latin typeface="Calibri"/>
                          <a:ea typeface="+mn-ea"/>
                          <a:cs typeface="+mn-cs"/>
                        </a:rPr>
                        <a:t>Service Deployment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Logical Application Deployment Models </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Logical Application Component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Operational Capability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Operational Functional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Logical Integration Models</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 Ability</a:t>
                      </a:r>
                      <a:r>
                        <a:rPr lang="en-US" sz="1200" baseline="0" dirty="0"/>
                        <a:t> to communicate the role of the services in support of the customer use case and support of customer workloads</a:t>
                      </a:r>
                    </a:p>
                    <a:p>
                      <a:pPr marL="114300" indent="-114300">
                        <a:buClr>
                          <a:schemeClr val="tx2"/>
                        </a:buClr>
                        <a:buFont typeface="Wingdings" pitchFamily="2" charset="2"/>
                        <a:buChar char="§"/>
                      </a:pPr>
                      <a:r>
                        <a:rPr lang="en-US" sz="1200" baseline="0" dirty="0"/>
                        <a:t>Ability to communicate what services are required to support the application and technology components of the solutions</a:t>
                      </a:r>
                    </a:p>
                    <a:p>
                      <a:pPr marL="114300" indent="-114300">
                        <a:buClr>
                          <a:schemeClr val="tx2"/>
                        </a:buClr>
                        <a:buFont typeface="Wingdings" pitchFamily="2" charset="2"/>
                        <a:buChar char="§"/>
                      </a:pPr>
                      <a:r>
                        <a:rPr lang="en-US" sz="1200" baseline="0" dirty="0"/>
                        <a:t>Ability to define the capabilities and benefits of the services and deployment models in support of the use case objectives</a:t>
                      </a:r>
                    </a:p>
                    <a:p>
                      <a:pPr marL="114300" indent="-114300">
                        <a:buClr>
                          <a:schemeClr val="tx2"/>
                        </a:buClr>
                        <a:buFont typeface="Wingdings" pitchFamily="2" charset="2"/>
                        <a:buChar char="§"/>
                      </a:pPr>
                      <a:r>
                        <a:rPr lang="en-US" sz="1200" baseline="0" dirty="0"/>
                        <a:t>Communicate completeness of solution architecture to the scope of the use cases and impacted architecture</a:t>
                      </a:r>
                    </a:p>
                    <a:p>
                      <a:pPr marL="114300" indent="-114300">
                        <a:buClr>
                          <a:schemeClr val="tx2"/>
                        </a:buClr>
                        <a:buFont typeface="Wingdings" pitchFamily="2" charset="2"/>
                        <a:buChar char="§"/>
                      </a:pPr>
                      <a:r>
                        <a:rPr lang="en-US" sz="1200" baseline="0" dirty="0"/>
                        <a:t>Obtain customer architecture buy-in </a:t>
                      </a:r>
                      <a:endParaRPr lang="en-US" sz="1200" dirty="0"/>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8" name="Rectangle: Rounded Corners 7"/>
          <p:cNvSpPr/>
          <p:nvPr/>
        </p:nvSpPr>
        <p:spPr bwMode="gray">
          <a:xfrm>
            <a:off x="362221" y="1010184"/>
            <a:ext cx="1388033" cy="4848346"/>
          </a:xfrm>
          <a:prstGeom prst="round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Future State Architecture</a:t>
            </a:r>
          </a:p>
        </p:txBody>
      </p:sp>
      <p:pic>
        <p:nvPicPr>
          <p:cNvPr id="11" name="Picture 10" descr="ic-OracleCloud-wht.png"/>
          <p:cNvPicPr>
            <a:picLocks noChangeAspect="1"/>
          </p:cNvPicPr>
          <p:nvPr/>
        </p:nvPicPr>
        <p:blipFill>
          <a:blip r:embed="rId2" cstate="print"/>
          <a:srcRect l="14981" t="27712" r="15444" b="27712"/>
          <a:stretch>
            <a:fillRect/>
          </a:stretch>
        </p:blipFill>
        <p:spPr>
          <a:xfrm>
            <a:off x="482538" y="1186455"/>
            <a:ext cx="1111036" cy="766648"/>
          </a:xfrm>
          <a:prstGeom prst="rect">
            <a:avLst/>
          </a:prstGeom>
        </p:spPr>
      </p:pic>
      <p:sp>
        <p:nvSpPr>
          <p:cNvPr id="13" name="Rectangle: Diagonal Corners Rounded 12"/>
          <p:cNvSpPr/>
          <p:nvPr/>
        </p:nvSpPr>
        <p:spPr bwMode="gray">
          <a:xfrm>
            <a:off x="482538" y="2806708"/>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Logical</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Architecture</a:t>
            </a:r>
          </a:p>
        </p:txBody>
      </p:sp>
    </p:spTree>
    <p:extLst>
      <p:ext uri="{BB962C8B-B14F-4D97-AF65-F5344CB8AC3E}">
        <p14:creationId xmlns:p14="http://schemas.microsoft.com/office/powerpoint/2010/main" val="2893055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Logical Architecture – Capability – Application / IT Portfolio Model</a:t>
            </a:r>
          </a:p>
        </p:txBody>
      </p:sp>
      <p:sp>
        <p:nvSpPr>
          <p:cNvPr id="6" name="Text Placeholder 5"/>
          <p:cNvSpPr>
            <a:spLocks noGrp="1"/>
          </p:cNvSpPr>
          <p:nvPr>
            <p:ph type="body" sz="quarter" idx="13"/>
          </p:nvPr>
        </p:nvSpPr>
        <p:spPr/>
        <p:txBody>
          <a:bodyPr/>
          <a:lstStyle/>
          <a:p>
            <a:r>
              <a:rPr lang="en-US" dirty="0"/>
              <a:t>From Business Capabilities – Identify Applications  and Supporting Architecture and Components </a:t>
            </a:r>
          </a:p>
        </p:txBody>
      </p:sp>
      <p:sp>
        <p:nvSpPr>
          <p:cNvPr id="8" name="Rounded Rectangle 7"/>
          <p:cNvSpPr/>
          <p:nvPr/>
        </p:nvSpPr>
        <p:spPr>
          <a:xfrm>
            <a:off x="625032" y="1842216"/>
            <a:ext cx="9418320" cy="131563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21899" tIns="0" rIns="121899" bIns="60949"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Applications</a:t>
            </a:r>
          </a:p>
        </p:txBody>
      </p:sp>
      <p:sp>
        <p:nvSpPr>
          <p:cNvPr id="9" name="Rounded Rectangle 8"/>
          <p:cNvSpPr/>
          <p:nvPr/>
        </p:nvSpPr>
        <p:spPr>
          <a:xfrm>
            <a:off x="617717" y="3274580"/>
            <a:ext cx="9418320" cy="131673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21899" tIns="0" rIns="121899" bIns="60949"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rPr>
              <a:t>Apps / Middle-tier</a:t>
            </a:r>
          </a:p>
        </p:txBody>
      </p:sp>
      <p:sp>
        <p:nvSpPr>
          <p:cNvPr id="10" name="Rounded Rectangle 9"/>
          <p:cNvSpPr/>
          <p:nvPr/>
        </p:nvSpPr>
        <p:spPr>
          <a:xfrm>
            <a:off x="625032" y="4662216"/>
            <a:ext cx="9418320" cy="131673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21899" tIns="60949" rIns="121899" bIns="60949"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Database / Infrastructure</a:t>
            </a:r>
          </a:p>
        </p:txBody>
      </p:sp>
      <p:sp>
        <p:nvSpPr>
          <p:cNvPr id="11" name="Rounded Rectangle 10"/>
          <p:cNvSpPr/>
          <p:nvPr/>
        </p:nvSpPr>
        <p:spPr>
          <a:xfrm>
            <a:off x="614302" y="1468627"/>
            <a:ext cx="10809911" cy="318887"/>
          </a:xfrm>
          <a:prstGeom prst="roundRect">
            <a:avLst/>
          </a:prstGeom>
          <a:ln/>
        </p:spPr>
        <p:style>
          <a:lnRef idx="3">
            <a:schemeClr val="lt1"/>
          </a:lnRef>
          <a:fillRef idx="1">
            <a:schemeClr val="accent6"/>
          </a:fillRef>
          <a:effectRef idx="1">
            <a:schemeClr val="accent6"/>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ea typeface="ＭＳ Ｐゴシック" pitchFamily="34" charset="-128"/>
              </a:rPr>
              <a:t>User Interactions</a:t>
            </a:r>
          </a:p>
        </p:txBody>
      </p:sp>
      <p:cxnSp>
        <p:nvCxnSpPr>
          <p:cNvPr id="12" name="Straight Connector 11"/>
          <p:cNvCxnSpPr/>
          <p:nvPr/>
        </p:nvCxnSpPr>
        <p:spPr>
          <a:xfrm>
            <a:off x="10769318" y="1935540"/>
            <a:ext cx="0" cy="3767221"/>
          </a:xfrm>
          <a:prstGeom prst="line">
            <a:avLst/>
          </a:prstGeom>
        </p:spPr>
        <p:style>
          <a:lnRef idx="2">
            <a:schemeClr val="accent1"/>
          </a:lnRef>
          <a:fillRef idx="0">
            <a:schemeClr val="accent1"/>
          </a:fillRef>
          <a:effectRef idx="1">
            <a:schemeClr val="accent1"/>
          </a:effectRef>
          <a:fontRef idx="minor">
            <a:schemeClr val="tx1"/>
          </a:fontRef>
        </p:style>
      </p:cxnSp>
      <p:sp>
        <p:nvSpPr>
          <p:cNvPr id="13" name="AutoShape 34"/>
          <p:cNvSpPr>
            <a:spLocks noChangeArrowheads="1"/>
          </p:cNvSpPr>
          <p:nvPr/>
        </p:nvSpPr>
        <p:spPr bwMode="auto">
          <a:xfrm>
            <a:off x="5356972"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Supply Chain Planning</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ASCP / CBO</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Demantra</a:t>
            </a:r>
          </a:p>
        </p:txBody>
      </p:sp>
      <p:sp>
        <p:nvSpPr>
          <p:cNvPr id="14" name="AutoShape 34"/>
          <p:cNvSpPr>
            <a:spLocks noChangeArrowheads="1"/>
          </p:cNvSpPr>
          <p:nvPr/>
        </p:nvSpPr>
        <p:spPr bwMode="auto">
          <a:xfrm>
            <a:off x="6507828"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Logistics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OTM v6.3.3</a:t>
            </a:r>
          </a:p>
        </p:txBody>
      </p:sp>
      <p:sp>
        <p:nvSpPr>
          <p:cNvPr id="15" name="AutoShape 34"/>
          <p:cNvSpPr>
            <a:spLocks noChangeArrowheads="1"/>
          </p:cNvSpPr>
          <p:nvPr/>
        </p:nvSpPr>
        <p:spPr bwMode="auto">
          <a:xfrm>
            <a:off x="7658684"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EPM</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Hyperion v11.1.2</a:t>
            </a:r>
          </a:p>
        </p:txBody>
      </p:sp>
      <p:sp>
        <p:nvSpPr>
          <p:cNvPr id="16" name="AutoShape 34"/>
          <p:cNvSpPr>
            <a:spLocks noChangeArrowheads="1"/>
          </p:cNvSpPr>
          <p:nvPr/>
        </p:nvSpPr>
        <p:spPr bwMode="auto">
          <a:xfrm>
            <a:off x="753548"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Procurement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17" name="AutoShape 34"/>
          <p:cNvSpPr>
            <a:spLocks noChangeArrowheads="1"/>
          </p:cNvSpPr>
          <p:nvPr/>
        </p:nvSpPr>
        <p:spPr bwMode="auto">
          <a:xfrm>
            <a:off x="1904404"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Order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18" name="AutoShape 34"/>
          <p:cNvSpPr>
            <a:spLocks noChangeArrowheads="1"/>
          </p:cNvSpPr>
          <p:nvPr/>
        </p:nvSpPr>
        <p:spPr bwMode="auto">
          <a:xfrm>
            <a:off x="3055260"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Manufacturing</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19" name="AutoShape 34"/>
          <p:cNvSpPr>
            <a:spLocks noChangeArrowheads="1"/>
          </p:cNvSpPr>
          <p:nvPr/>
        </p:nvSpPr>
        <p:spPr bwMode="auto">
          <a:xfrm>
            <a:off x="4206116"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Financials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20" name="AutoShape 34"/>
          <p:cNvSpPr>
            <a:spLocks noChangeArrowheads="1"/>
          </p:cNvSpPr>
          <p:nvPr/>
        </p:nvSpPr>
        <p:spPr bwMode="auto">
          <a:xfrm>
            <a:off x="8809542"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Project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Primavera</a:t>
            </a:r>
          </a:p>
        </p:txBody>
      </p:sp>
      <p:sp>
        <p:nvSpPr>
          <p:cNvPr id="21" name="AutoShape 34"/>
          <p:cNvSpPr>
            <a:spLocks noChangeArrowheads="1"/>
          </p:cNvSpPr>
          <p:nvPr/>
        </p:nvSpPr>
        <p:spPr bwMode="auto">
          <a:xfrm>
            <a:off x="10217000" y="2163937"/>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Integration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SOA Suite v11.1.1.7</a:t>
            </a:r>
          </a:p>
        </p:txBody>
      </p:sp>
      <p:sp>
        <p:nvSpPr>
          <p:cNvPr id="22" name="AutoShape 34"/>
          <p:cNvSpPr>
            <a:spLocks noChangeArrowheads="1"/>
          </p:cNvSpPr>
          <p:nvPr/>
        </p:nvSpPr>
        <p:spPr bwMode="auto">
          <a:xfrm>
            <a:off x="4219073" y="35685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Apps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WLS v10.3.6</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OS – RHEL v5</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INTEL Xeon 2x6</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900" b="0" i="0" u="none" strike="noStrike" kern="0" cap="none" spc="0" normalizeH="0" baseline="0" noProof="0" dirty="0">
              <a:ln>
                <a:noFill/>
              </a:ln>
              <a:solidFill>
                <a:sysClr val="windowText" lastClr="000000"/>
              </a:solidFill>
              <a:effectLst/>
              <a:uLnTx/>
              <a:uFillTx/>
            </a:endParaRPr>
          </a:p>
        </p:txBody>
      </p:sp>
      <p:sp>
        <p:nvSpPr>
          <p:cNvPr id="23" name="AutoShape 34"/>
          <p:cNvSpPr>
            <a:spLocks noChangeArrowheads="1"/>
          </p:cNvSpPr>
          <p:nvPr/>
        </p:nvSpPr>
        <p:spPr bwMode="auto">
          <a:xfrm>
            <a:off x="5366998" y="356456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Imaging &amp; Process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Inspyrus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WC Content v11g</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900" b="0" i="0" u="none" strike="noStrike" kern="0" cap="none" spc="0" normalizeH="0" baseline="0" noProof="0" dirty="0">
              <a:ln>
                <a:noFill/>
              </a:ln>
              <a:solidFill>
                <a:sysClr val="windowText" lastClr="000000"/>
              </a:solidFill>
              <a:effectLst/>
              <a:uLnTx/>
              <a:uFillTx/>
            </a:endParaRPr>
          </a:p>
        </p:txBody>
      </p:sp>
      <p:sp>
        <p:nvSpPr>
          <p:cNvPr id="24" name="AutoShape 34"/>
          <p:cNvSpPr>
            <a:spLocks noChangeArrowheads="1"/>
          </p:cNvSpPr>
          <p:nvPr/>
        </p:nvSpPr>
        <p:spPr bwMode="auto">
          <a:xfrm>
            <a:off x="3055260" y="4960699"/>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PROD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DB  EE v11.2.0.3</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Exadata 1/4 Rack</a:t>
            </a:r>
          </a:p>
        </p:txBody>
      </p:sp>
      <p:sp>
        <p:nvSpPr>
          <p:cNvPr id="25" name="AutoShape 34"/>
          <p:cNvSpPr>
            <a:spLocks noChangeArrowheads="1"/>
          </p:cNvSpPr>
          <p:nvPr/>
        </p:nvSpPr>
        <p:spPr bwMode="auto">
          <a:xfrm>
            <a:off x="3055260" y="3566541"/>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Apps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IIAS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INTEL Xeon 2x6</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900" b="0" i="0" u="none" strike="noStrike" kern="0" cap="none" spc="0" normalizeH="0" baseline="0" noProof="0" dirty="0">
              <a:ln>
                <a:noFill/>
              </a:ln>
              <a:solidFill>
                <a:sysClr val="windowText" lastClr="000000"/>
              </a:solidFill>
              <a:effectLst/>
              <a:uLnTx/>
              <a:uFillTx/>
            </a:endParaRPr>
          </a:p>
        </p:txBody>
      </p:sp>
      <p:sp>
        <p:nvSpPr>
          <p:cNvPr id="26" name="AutoShape 34"/>
          <p:cNvSpPr>
            <a:spLocks noChangeArrowheads="1"/>
          </p:cNvSpPr>
          <p:nvPr/>
        </p:nvSpPr>
        <p:spPr bwMode="auto">
          <a:xfrm>
            <a:off x="4226998" y="495872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DEV | DEV2 | DEV3 | UAT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DB v11.2.0.3</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Exadata 1/8  Rack</a:t>
            </a:r>
          </a:p>
        </p:txBody>
      </p:sp>
      <p:cxnSp>
        <p:nvCxnSpPr>
          <p:cNvPr id="27" name="Elbow Connector 26"/>
          <p:cNvCxnSpPr/>
          <p:nvPr/>
        </p:nvCxnSpPr>
        <p:spPr>
          <a:xfrm rot="16200000" flipH="1">
            <a:off x="2193782" y="2156422"/>
            <a:ext cx="518525" cy="2301712"/>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7" idx="2"/>
            <a:endCxn id="25" idx="0"/>
          </p:cNvCxnSpPr>
          <p:nvPr/>
        </p:nvCxnSpPr>
        <p:spPr>
          <a:xfrm rot="16200000" flipH="1">
            <a:off x="2769210" y="2731850"/>
            <a:ext cx="518525" cy="1150856"/>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9" idx="2"/>
            <a:endCxn id="25" idx="0"/>
          </p:cNvCxnSpPr>
          <p:nvPr/>
        </p:nvCxnSpPr>
        <p:spPr>
          <a:xfrm rot="5400000">
            <a:off x="3920066" y="2731850"/>
            <a:ext cx="518525" cy="1150856"/>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30" name="AutoShape 34"/>
          <p:cNvSpPr>
            <a:spLocks noChangeArrowheads="1"/>
          </p:cNvSpPr>
          <p:nvPr/>
        </p:nvSpPr>
        <p:spPr bwMode="auto">
          <a:xfrm>
            <a:off x="6518900" y="356810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Collaborate, Records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Stellent UCM / RM v11.1.1.5</a:t>
            </a:r>
          </a:p>
        </p:txBody>
      </p:sp>
      <p:cxnSp>
        <p:nvCxnSpPr>
          <p:cNvPr id="31" name="Elbow Connector 30"/>
          <p:cNvCxnSpPr>
            <a:stCxn id="13" idx="2"/>
            <a:endCxn id="22" idx="0"/>
          </p:cNvCxnSpPr>
          <p:nvPr/>
        </p:nvCxnSpPr>
        <p:spPr>
          <a:xfrm rot="5400000">
            <a:off x="5076413" y="2739317"/>
            <a:ext cx="520500" cy="1137899"/>
          </a:xfrm>
          <a:prstGeom prst="bentConnector3">
            <a:avLst>
              <a:gd name="adj1" fmla="val 66342"/>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2"/>
            <a:endCxn id="22" idx="0"/>
          </p:cNvCxnSpPr>
          <p:nvPr/>
        </p:nvCxnSpPr>
        <p:spPr>
          <a:xfrm rot="5400000">
            <a:off x="5651841" y="2163889"/>
            <a:ext cx="520500" cy="2288755"/>
          </a:xfrm>
          <a:prstGeom prst="bentConnector3">
            <a:avLst>
              <a:gd name="adj1" fmla="val 66342"/>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2"/>
            <a:endCxn id="22" idx="0"/>
          </p:cNvCxnSpPr>
          <p:nvPr/>
        </p:nvCxnSpPr>
        <p:spPr>
          <a:xfrm rot="5400000">
            <a:off x="6227269" y="1588461"/>
            <a:ext cx="520500" cy="3439611"/>
          </a:xfrm>
          <a:prstGeom prst="bentConnector3">
            <a:avLst>
              <a:gd name="adj1" fmla="val 66342"/>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22" idx="2"/>
            <a:endCxn id="24" idx="0"/>
          </p:cNvCxnSpPr>
          <p:nvPr/>
        </p:nvCxnSpPr>
        <p:spPr>
          <a:xfrm rot="5400000">
            <a:off x="3946916" y="4139901"/>
            <a:ext cx="477783" cy="1163813"/>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23" idx="2"/>
            <a:endCxn id="24" idx="0"/>
          </p:cNvCxnSpPr>
          <p:nvPr/>
        </p:nvCxnSpPr>
        <p:spPr>
          <a:xfrm rot="5400000">
            <a:off x="4518903" y="3563963"/>
            <a:ext cx="481733" cy="2311738"/>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36" name="AutoShape 34"/>
          <p:cNvSpPr>
            <a:spLocks noChangeArrowheads="1"/>
          </p:cNvSpPr>
          <p:nvPr/>
        </p:nvSpPr>
        <p:spPr bwMode="auto">
          <a:xfrm>
            <a:off x="10220538" y="4528001"/>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Systems Mgmt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Enterprise Manager 12c</a:t>
            </a:r>
          </a:p>
        </p:txBody>
      </p:sp>
      <p:sp>
        <p:nvSpPr>
          <p:cNvPr id="37" name="AutoShape 34"/>
          <p:cNvSpPr>
            <a:spLocks noChangeArrowheads="1"/>
          </p:cNvSpPr>
          <p:nvPr/>
        </p:nvSpPr>
        <p:spPr bwMode="auto">
          <a:xfrm>
            <a:off x="10224076" y="3345969"/>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Security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AD</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Custom scripts - masking</a:t>
            </a:r>
          </a:p>
        </p:txBody>
      </p:sp>
      <p:sp>
        <p:nvSpPr>
          <p:cNvPr id="38" name="AutoShape 34"/>
          <p:cNvSpPr>
            <a:spLocks noChangeArrowheads="1"/>
          </p:cNvSpPr>
          <p:nvPr/>
        </p:nvSpPr>
        <p:spPr bwMode="auto">
          <a:xfrm>
            <a:off x="8809542" y="497464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DB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SQL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OS - Windows</a:t>
            </a:r>
          </a:p>
        </p:txBody>
      </p:sp>
      <p:cxnSp>
        <p:nvCxnSpPr>
          <p:cNvPr id="39" name="Elbow Connector 38"/>
          <p:cNvCxnSpPr>
            <a:stCxn id="30" idx="2"/>
            <a:endCxn id="38" idx="0"/>
          </p:cNvCxnSpPr>
          <p:nvPr/>
        </p:nvCxnSpPr>
        <p:spPr>
          <a:xfrm rot="16200000" flipH="1">
            <a:off x="7966791" y="3583253"/>
            <a:ext cx="492140" cy="2290642"/>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8" idx="2"/>
            <a:endCxn id="25" idx="0"/>
          </p:cNvCxnSpPr>
          <p:nvPr/>
        </p:nvCxnSpPr>
        <p:spPr>
          <a:xfrm>
            <a:off x="3603900" y="3048016"/>
            <a:ext cx="0" cy="518525"/>
          </a:xfrm>
          <a:prstGeom prst="line">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5" idx="2"/>
            <a:endCxn id="24" idx="0"/>
          </p:cNvCxnSpPr>
          <p:nvPr/>
        </p:nvCxnSpPr>
        <p:spPr>
          <a:xfrm>
            <a:off x="3603900" y="4480941"/>
            <a:ext cx="0" cy="479758"/>
          </a:xfrm>
          <a:prstGeom prst="line">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0" idx="2"/>
            <a:endCxn id="38" idx="0"/>
          </p:cNvCxnSpPr>
          <p:nvPr/>
        </p:nvCxnSpPr>
        <p:spPr>
          <a:xfrm>
            <a:off x="9358182" y="3048016"/>
            <a:ext cx="0" cy="1926628"/>
          </a:xfrm>
          <a:prstGeom prst="line">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43" name="AutoShape 34"/>
          <p:cNvSpPr>
            <a:spLocks noChangeArrowheads="1"/>
          </p:cNvSpPr>
          <p:nvPr/>
        </p:nvSpPr>
        <p:spPr bwMode="auto">
          <a:xfrm>
            <a:off x="1891483" y="356810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OBI Apps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v7.9.6.3</a:t>
            </a:r>
          </a:p>
        </p:txBody>
      </p:sp>
      <p:cxnSp>
        <p:nvCxnSpPr>
          <p:cNvPr id="44" name="Elbow Connector 43"/>
          <p:cNvCxnSpPr/>
          <p:nvPr/>
        </p:nvCxnSpPr>
        <p:spPr>
          <a:xfrm rot="5400000">
            <a:off x="3337396" y="2150744"/>
            <a:ext cx="520088" cy="2314633"/>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998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Cloud Readiness </a:t>
            </a:r>
            <a:r>
              <a:rPr lang="en-US" dirty="0" smtClean="0"/>
              <a:t>Assessment</a:t>
            </a:r>
            <a:endParaRPr lang="en-US" sz="2400" dirty="0"/>
          </a:p>
        </p:txBody>
      </p:sp>
      <p:graphicFrame>
        <p:nvGraphicFramePr>
          <p:cNvPr id="12" name="Table 11"/>
          <p:cNvGraphicFramePr>
            <a:graphicFrameLocks noGrp="1"/>
          </p:cNvGraphicFramePr>
          <p:nvPr>
            <p:extLst>
              <p:ext uri="{D42A27DB-BD31-4B8C-83A1-F6EECF244321}">
                <p14:modId xmlns:p14="http://schemas.microsoft.com/office/powerpoint/2010/main" val="3534637023"/>
              </p:ext>
            </p:extLst>
          </p:nvPr>
        </p:nvGraphicFramePr>
        <p:xfrm>
          <a:off x="1921270" y="1154923"/>
          <a:ext cx="10036269" cy="2278115"/>
        </p:xfrm>
        <a:graphic>
          <a:graphicData uri="http://schemas.openxmlformats.org/drawingml/2006/table">
            <a:tbl>
              <a:tblPr bandRow="1">
                <a:tableStyleId>{72833802-FEF1-4C79-8D5D-14CF1EAF98D9}</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i="0" kern="1200" dirty="0"/>
                        <a:t>Cloud Readiness Assessment</a:t>
                      </a:r>
                      <a:endParaRPr lang="en-US" sz="1200" b="0" i="0" kern="120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i="0" kern="1200" dirty="0"/>
                        <a:t>Success Plan</a:t>
                      </a: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On-Boarding Plan</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i="0" dirty="0"/>
                        <a:t>On-Boarding Plan Defined </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9" name="Rectangle: Rounded Corners 8"/>
          <p:cNvSpPr/>
          <p:nvPr/>
        </p:nvSpPr>
        <p:spPr bwMode="gray">
          <a:xfrm>
            <a:off x="363784" y="1010184"/>
            <a:ext cx="1388033" cy="4848346"/>
          </a:xfrm>
          <a:prstGeom prst="round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Migration &amp; Adoption Planning</a:t>
            </a:r>
          </a:p>
        </p:txBody>
      </p:sp>
      <p:sp>
        <p:nvSpPr>
          <p:cNvPr id="16" name="Rectangle: Diagonal Corners Rounded 15"/>
          <p:cNvSpPr/>
          <p:nvPr/>
        </p:nvSpPr>
        <p:spPr bwMode="gray">
          <a:xfrm>
            <a:off x="476328" y="2961981"/>
            <a:ext cx="1152291" cy="628348"/>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Readiness Assessment</a:t>
            </a:r>
          </a:p>
        </p:txBody>
      </p:sp>
      <p:pic>
        <p:nvPicPr>
          <p:cNvPr id="14" name="Picture 13" descr="ic-Cloud-Simplified-wht.png"/>
          <p:cNvPicPr>
            <a:picLocks noChangeAspect="1"/>
          </p:cNvPicPr>
          <p:nvPr/>
        </p:nvPicPr>
        <p:blipFill>
          <a:blip r:embed="rId2" cstate="print"/>
          <a:srcRect l="15148" t="29688" r="15582" b="29948"/>
          <a:stretch>
            <a:fillRect/>
          </a:stretch>
        </p:blipFill>
        <p:spPr>
          <a:xfrm>
            <a:off x="554540" y="1207408"/>
            <a:ext cx="931729" cy="743250"/>
          </a:xfrm>
          <a:prstGeom prst="rect">
            <a:avLst/>
          </a:prstGeom>
        </p:spPr>
      </p:pic>
      <p:pic>
        <p:nvPicPr>
          <p:cNvPr id="15" name="Picture Placeholder 5"/>
          <p:cNvPicPr>
            <a:picLocks noChangeAspect="1"/>
          </p:cNvPicPr>
          <p:nvPr/>
        </p:nvPicPr>
        <p:blipFill>
          <a:blip r:embed="rId3" cstate="print">
            <a:extLst>
              <a:ext uri="{28A0092B-C50C-407E-A947-70E740481C1C}">
                <a14:useLocalDpi xmlns:a14="http://schemas.microsoft.com/office/drawing/2010/main" val="0"/>
              </a:ext>
            </a:extLst>
          </a:blip>
          <a:srcRect l="58" r="58"/>
          <a:stretch>
            <a:fillRect/>
          </a:stretch>
        </p:blipFill>
        <p:spPr>
          <a:xfrm>
            <a:off x="584991" y="1344235"/>
            <a:ext cx="864452" cy="865585"/>
          </a:xfrm>
          <a:prstGeom prst="rect">
            <a:avLst/>
          </a:prstGeom>
        </p:spPr>
      </p:pic>
    </p:spTree>
    <p:extLst>
      <p:ext uri="{BB962C8B-B14F-4D97-AF65-F5344CB8AC3E}">
        <p14:creationId xmlns:p14="http://schemas.microsoft.com/office/powerpoint/2010/main" val="312449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Implementation &amp; Adoption Plan</a:t>
            </a:r>
            <a:endParaRPr lang="en-US" dirty="0">
              <a:latin typeface="+mn-lt"/>
            </a:endParaRPr>
          </a:p>
        </p:txBody>
      </p:sp>
      <p:sp>
        <p:nvSpPr>
          <p:cNvPr id="4" name="Footer Placeholder 3"/>
          <p:cNvSpPr>
            <a:spLocks noGrp="1"/>
          </p:cNvSpPr>
          <p:nvPr>
            <p:ph type="ftr" sz="quarter" idx="4294967295"/>
          </p:nvPr>
        </p:nvSpPr>
        <p:spPr/>
        <p:txBody>
          <a:bodyPr/>
          <a:lstStyle/>
          <a:p>
            <a:r>
              <a:rPr lang="en-US" smtClean="0">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25</a:t>
            </a:fld>
            <a:endParaRPr lang="en-US" dirty="0">
              <a:solidFill>
                <a:srgbClr val="5F5F5F"/>
              </a:solidFill>
            </a:endParaRPr>
          </a:p>
        </p:txBody>
      </p:sp>
      <p:pic>
        <p:nvPicPr>
          <p:cNvPr id="16" name="Picture 15"/>
          <p:cNvPicPr>
            <a:picLocks noChangeAspect="1"/>
          </p:cNvPicPr>
          <p:nvPr/>
        </p:nvPicPr>
        <p:blipFill>
          <a:blip r:embed="rId2"/>
          <a:stretch>
            <a:fillRect/>
          </a:stretch>
        </p:blipFill>
        <p:spPr>
          <a:xfrm>
            <a:off x="1992090" y="1954872"/>
            <a:ext cx="9996142" cy="4214241"/>
          </a:xfrm>
          <a:prstGeom prst="rect">
            <a:avLst/>
          </a:prstGeom>
        </p:spPr>
      </p:pic>
    </p:spTree>
    <p:extLst>
      <p:ext uri="{BB962C8B-B14F-4D97-AF65-F5344CB8AC3E}">
        <p14:creationId xmlns:p14="http://schemas.microsoft.com/office/powerpoint/2010/main" val="336445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Solution </a:t>
            </a:r>
            <a:r>
              <a:rPr lang="en-US" dirty="0" smtClean="0"/>
              <a:t>Presentation</a:t>
            </a:r>
            <a:endParaRPr lang="en-US" sz="2400" dirty="0"/>
          </a:p>
        </p:txBody>
      </p:sp>
      <p:graphicFrame>
        <p:nvGraphicFramePr>
          <p:cNvPr id="12" name="Table 11"/>
          <p:cNvGraphicFramePr>
            <a:graphicFrameLocks noGrp="1"/>
          </p:cNvGraphicFramePr>
          <p:nvPr>
            <p:extLst>
              <p:ext uri="{D42A27DB-BD31-4B8C-83A1-F6EECF244321}">
                <p14:modId xmlns:p14="http://schemas.microsoft.com/office/powerpoint/2010/main" val="2567624210"/>
              </p:ext>
            </p:extLst>
          </p:nvPr>
        </p:nvGraphicFramePr>
        <p:xfrm>
          <a:off x="1921270" y="1154923"/>
          <a:ext cx="10036269" cy="2309382"/>
        </p:xfrm>
        <a:graphic>
          <a:graphicData uri="http://schemas.openxmlformats.org/drawingml/2006/table">
            <a:tbl>
              <a:tblPr bandRow="1">
                <a:tableStyleId>{69012ECD-51FC-41F1-AA8D-1B2483CD663E}</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dirty="0"/>
                        <a:t>Solution Presentation </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a:t> Solution </a:t>
                      </a:r>
                      <a:r>
                        <a:rPr lang="en-US" sz="1200" kern="1200" dirty="0" smtClean="0"/>
                        <a:t>Proposal Document</a:t>
                      </a:r>
                    </a:p>
                    <a:p>
                      <a:pPr marL="0" indent="-114300" algn="l" defTabSz="914400" rtl="0" eaLnBrk="1" latinLnBrk="0" hangingPunct="1">
                        <a:buClr>
                          <a:schemeClr val="tx2"/>
                        </a:buClr>
                        <a:buFont typeface="Wingdings" pitchFamily="2" charset="2"/>
                        <a:buChar char="§"/>
                      </a:pPr>
                      <a:r>
                        <a:rPr lang="en-US" sz="1200" b="0" i="0" kern="1200" baseline="0" dirty="0" smtClean="0">
                          <a:solidFill>
                            <a:schemeClr val="tx1"/>
                          </a:solidFill>
                          <a:latin typeface="Calibri"/>
                          <a:ea typeface="+mn-ea"/>
                          <a:cs typeface="+mn-cs"/>
                        </a:rPr>
                        <a:t>High Level Solution Architecture Diagram, Presentation</a:t>
                      </a:r>
                    </a:p>
                    <a:p>
                      <a:pPr marL="0" indent="-114300" algn="l" defTabSz="914400" rtl="0" eaLnBrk="1" latinLnBrk="0" hangingPunct="1">
                        <a:buClr>
                          <a:schemeClr val="tx2"/>
                        </a:buClr>
                        <a:buFont typeface="Wingdings" pitchFamily="2" charset="2"/>
                        <a:buChar char="§"/>
                      </a:pPr>
                      <a:r>
                        <a:rPr lang="en-US" sz="1200" b="0" i="0" kern="1200" baseline="0" dirty="0" smtClean="0">
                          <a:solidFill>
                            <a:schemeClr val="tx1"/>
                          </a:solidFill>
                          <a:latin typeface="Calibri"/>
                          <a:ea typeface="+mn-ea"/>
                          <a:cs typeface="+mn-cs"/>
                        </a:rPr>
                        <a:t>Oracle Cloud Components/Modules Diagram, Presentation</a:t>
                      </a:r>
                      <a:endParaRPr lang="en-US" sz="1200" b="0" i="0" kern="1200" baseline="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Solution Presentation developed representing and communicating the value and benefits to be achieved through the adoption of the Oracle Cloud Solution in support of the customers business and IT objectives and goals</a:t>
                      </a:r>
                    </a:p>
                    <a:p>
                      <a:pPr marL="114300" indent="-114300">
                        <a:buClr>
                          <a:schemeClr val="tx2"/>
                        </a:buClr>
                        <a:buFont typeface="Wingdings" pitchFamily="2" charset="2"/>
                        <a:buChar char="§"/>
                      </a:pPr>
                      <a:r>
                        <a:rPr lang="en-US" sz="1200" dirty="0"/>
                        <a:t>Delivery of Solution Presentation</a:t>
                      </a:r>
                      <a:r>
                        <a:rPr lang="en-US" sz="1200" baseline="0" dirty="0"/>
                        <a:t> </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1" name="Rectangle: Rounded Corners 10"/>
          <p:cNvSpPr/>
          <p:nvPr/>
        </p:nvSpPr>
        <p:spPr bwMode="gray">
          <a:xfrm>
            <a:off x="337212" y="1010184"/>
            <a:ext cx="1388033" cy="4848346"/>
          </a:xfrm>
          <a:prstGeom prst="roundRect">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Solution Proposal</a:t>
            </a:r>
          </a:p>
        </p:txBody>
      </p:sp>
      <p:pic>
        <p:nvPicPr>
          <p:cNvPr id="13" name="Picture Placeholder 11"/>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bwMode="gray">
          <a:xfrm>
            <a:off x="366345" y="1022884"/>
            <a:ext cx="1260348" cy="1262001"/>
          </a:xfrm>
          <a:prstGeom prst="rect">
            <a:avLst/>
          </a:prstGeom>
          <a:noFill/>
        </p:spPr>
      </p:pic>
      <p:sp>
        <p:nvSpPr>
          <p:cNvPr id="15" name="Rectangle: Diagonal Corners Rounded 14"/>
          <p:cNvSpPr/>
          <p:nvPr/>
        </p:nvSpPr>
        <p:spPr bwMode="gray">
          <a:xfrm>
            <a:off x="474402" y="2821885"/>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Solution Presentation</a:t>
            </a:r>
          </a:p>
        </p:txBody>
      </p:sp>
    </p:spTree>
    <p:extLst>
      <p:ext uri="{BB962C8B-B14F-4D97-AF65-F5344CB8AC3E}">
        <p14:creationId xmlns:p14="http://schemas.microsoft.com/office/powerpoint/2010/main" val="2458017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a:xfrm>
            <a:off x="531812" y="406400"/>
            <a:ext cx="11125200" cy="889000"/>
          </a:xfrm>
        </p:spPr>
        <p:txBody>
          <a:bodyPr/>
          <a:lstStyle/>
          <a:p>
            <a:r>
              <a:rPr lang="en-US" dirty="0" smtClean="0">
                <a:latin typeface="+mn-lt"/>
              </a:rPr>
              <a:t>The case for Oracle SOA CS “Lift and Shift”</a:t>
            </a:r>
            <a:endParaRPr lang="en-US" dirty="0">
              <a:latin typeface="+mn-lt"/>
            </a:endParaRPr>
          </a:p>
        </p:txBody>
      </p:sp>
      <p:grpSp>
        <p:nvGrpSpPr>
          <p:cNvPr id="7" name="Group 6"/>
          <p:cNvGrpSpPr/>
          <p:nvPr/>
        </p:nvGrpSpPr>
        <p:grpSpPr>
          <a:xfrm>
            <a:off x="836612" y="3388589"/>
            <a:ext cx="3877835" cy="954811"/>
            <a:chOff x="1832022" y="2462443"/>
            <a:chExt cx="3877835" cy="954811"/>
          </a:xfrm>
        </p:grpSpPr>
        <p:sp>
          <p:nvSpPr>
            <p:cNvPr id="2" name="Rounded Rectangle 1"/>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66" name="Group 65"/>
            <p:cNvGrpSpPr/>
            <p:nvPr/>
          </p:nvGrpSpPr>
          <p:grpSpPr>
            <a:xfrm>
              <a:off x="1832022" y="2647028"/>
              <a:ext cx="1110733" cy="770226"/>
              <a:chOff x="609106" y="1716087"/>
              <a:chExt cx="1110733" cy="770226"/>
            </a:xfrm>
          </p:grpSpPr>
          <p:grpSp>
            <p:nvGrpSpPr>
              <p:cNvPr id="67" name="Group 178"/>
              <p:cNvGrpSpPr>
                <a:grpSpLocks/>
              </p:cNvGrpSpPr>
              <p:nvPr/>
            </p:nvGrpSpPr>
            <p:grpSpPr bwMode="auto">
              <a:xfrm>
                <a:off x="803274" y="1716087"/>
                <a:ext cx="719138" cy="417513"/>
                <a:chOff x="773112" y="4914140"/>
                <a:chExt cx="939800" cy="654371"/>
              </a:xfrm>
            </p:grpSpPr>
            <p:sp>
              <p:nvSpPr>
                <p:cNvPr id="69"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0"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1"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2"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3"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4"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5"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6"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7"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8"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9"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0"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1"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2"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3"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4"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5"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6"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7"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8"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68" name="TextBox 67"/>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6" name="TextBox 5"/>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11g</a:t>
              </a:r>
            </a:p>
          </p:txBody>
        </p:sp>
      </p:grpSp>
      <p:grpSp>
        <p:nvGrpSpPr>
          <p:cNvPr id="115" name="Group 114"/>
          <p:cNvGrpSpPr/>
          <p:nvPr/>
        </p:nvGrpSpPr>
        <p:grpSpPr>
          <a:xfrm>
            <a:off x="5027612" y="1536357"/>
            <a:ext cx="4732276" cy="1022811"/>
            <a:chOff x="3024546" y="2136575"/>
            <a:chExt cx="4732276" cy="1022811"/>
          </a:xfrm>
        </p:grpSpPr>
        <p:pic>
          <p:nvPicPr>
            <p:cNvPr id="116" name="Picture 4" descr="https://docs.oracle.com/cloud/latest/soacs_gs/dcommon/img/cloudgs_SO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546" y="2136575"/>
              <a:ext cx="1624464" cy="102281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4518680" y="2253369"/>
              <a:ext cx="3238142" cy="774522"/>
              <a:chOff x="4616653" y="2231597"/>
              <a:chExt cx="3238142" cy="774522"/>
            </a:xfrm>
          </p:grpSpPr>
          <p:sp>
            <p:nvSpPr>
              <p:cNvPr id="118" name="Rounded Rectangle 117"/>
              <p:cNvSpPr/>
              <p:nvPr/>
            </p:nvSpPr>
            <p:spPr>
              <a:xfrm>
                <a:off x="4616653" y="2231597"/>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SOA Cloud Service</a:t>
                </a:r>
                <a:endParaRPr lang="en-US" dirty="0"/>
              </a:p>
            </p:txBody>
          </p:sp>
          <p:sp>
            <p:nvSpPr>
              <p:cNvPr id="119" name="Rounded Rectangle 118"/>
              <p:cNvSpPr/>
              <p:nvPr/>
            </p:nvSpPr>
            <p:spPr>
              <a:xfrm>
                <a:off x="4627539" y="2623482"/>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Database Cloud Service</a:t>
                </a:r>
                <a:endParaRPr lang="en-US" dirty="0"/>
              </a:p>
            </p:txBody>
          </p:sp>
        </p:grpSp>
      </p:grpSp>
      <p:cxnSp>
        <p:nvCxnSpPr>
          <p:cNvPr id="12" name="Elbow Connector 11"/>
          <p:cNvCxnSpPr/>
          <p:nvPr/>
        </p:nvCxnSpPr>
        <p:spPr>
          <a:xfrm rot="5400000" flipH="1" flipV="1">
            <a:off x="4193779" y="2221270"/>
            <a:ext cx="1226302" cy="898563"/>
          </a:xfrm>
          <a:prstGeom prst="bentConnector3">
            <a:avLst>
              <a:gd name="adj1" fmla="val 10084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817812" y="2168912"/>
            <a:ext cx="1417899" cy="802888"/>
          </a:xfrm>
          <a:prstGeom prst="rect">
            <a:avLst/>
          </a:prstGeom>
        </p:spPr>
        <p:txBody>
          <a:bodyPr vert="horz" wrap="square" lIns="0" tIns="0" rIns="0" bIns="0" rtlCol="0" anchor="b">
            <a:noAutofit/>
          </a:bodyPr>
          <a:lstStyle/>
          <a:p>
            <a:pPr algn="ctr"/>
            <a:r>
              <a:rPr lang="en-US" sz="1600" b="1" dirty="0" smtClean="0">
                <a:solidFill>
                  <a:srgbClr val="FF0000"/>
                </a:solidFill>
              </a:rPr>
              <a:t>Oracle SOA CS “Lift and Shift”</a:t>
            </a:r>
          </a:p>
        </p:txBody>
      </p:sp>
      <p:sp>
        <p:nvSpPr>
          <p:cNvPr id="4" name="Oval 3"/>
          <p:cNvSpPr/>
          <p:nvPr/>
        </p:nvSpPr>
        <p:spPr>
          <a:xfrm>
            <a:off x="4494212" y="2748251"/>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1</a:t>
            </a:r>
            <a:endParaRPr lang="en-US" sz="2400" b="1" dirty="0"/>
          </a:p>
        </p:txBody>
      </p:sp>
    </p:spTree>
    <p:extLst>
      <p:ext uri="{BB962C8B-B14F-4D97-AF65-F5344CB8AC3E}">
        <p14:creationId xmlns:p14="http://schemas.microsoft.com/office/powerpoint/2010/main" val="246501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a:xfrm>
            <a:off x="531812" y="406400"/>
            <a:ext cx="11125200" cy="889000"/>
          </a:xfrm>
        </p:spPr>
        <p:txBody>
          <a:bodyPr/>
          <a:lstStyle/>
          <a:p>
            <a:r>
              <a:rPr lang="en-US" dirty="0" smtClean="0">
                <a:latin typeface="+mn-lt"/>
              </a:rPr>
              <a:t>The case for Oracle SOA CS “Lift and Shift”</a:t>
            </a:r>
            <a:endParaRPr lang="en-US" dirty="0">
              <a:latin typeface="+mn-lt"/>
            </a:endParaRPr>
          </a:p>
        </p:txBody>
      </p:sp>
      <p:grpSp>
        <p:nvGrpSpPr>
          <p:cNvPr id="7" name="Group 6"/>
          <p:cNvGrpSpPr/>
          <p:nvPr/>
        </p:nvGrpSpPr>
        <p:grpSpPr>
          <a:xfrm>
            <a:off x="836612" y="3388589"/>
            <a:ext cx="3877835" cy="954811"/>
            <a:chOff x="1832022" y="2462443"/>
            <a:chExt cx="3877835" cy="954811"/>
          </a:xfrm>
        </p:grpSpPr>
        <p:sp>
          <p:nvSpPr>
            <p:cNvPr id="2" name="Rounded Rectangle 1"/>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66" name="Group 65"/>
            <p:cNvGrpSpPr/>
            <p:nvPr/>
          </p:nvGrpSpPr>
          <p:grpSpPr>
            <a:xfrm>
              <a:off x="1832022" y="2647028"/>
              <a:ext cx="1110733" cy="770226"/>
              <a:chOff x="609106" y="1716087"/>
              <a:chExt cx="1110733" cy="770226"/>
            </a:xfrm>
          </p:grpSpPr>
          <p:grpSp>
            <p:nvGrpSpPr>
              <p:cNvPr id="67" name="Group 178"/>
              <p:cNvGrpSpPr>
                <a:grpSpLocks/>
              </p:cNvGrpSpPr>
              <p:nvPr/>
            </p:nvGrpSpPr>
            <p:grpSpPr bwMode="auto">
              <a:xfrm>
                <a:off x="803274" y="1716087"/>
                <a:ext cx="719138" cy="417513"/>
                <a:chOff x="773112" y="4914140"/>
                <a:chExt cx="939800" cy="654371"/>
              </a:xfrm>
            </p:grpSpPr>
            <p:sp>
              <p:nvSpPr>
                <p:cNvPr id="69"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0"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1"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2"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3"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4"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5"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6"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7"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8"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9"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0"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1"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2"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3"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4"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5"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6"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7"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8"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68" name="TextBox 67"/>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6" name="TextBox 5"/>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11g</a:t>
              </a:r>
            </a:p>
          </p:txBody>
        </p:sp>
      </p:grpSp>
      <p:grpSp>
        <p:nvGrpSpPr>
          <p:cNvPr id="89" name="Group 88"/>
          <p:cNvGrpSpPr/>
          <p:nvPr/>
        </p:nvGrpSpPr>
        <p:grpSpPr>
          <a:xfrm>
            <a:off x="5493177" y="4769559"/>
            <a:ext cx="3877835" cy="954811"/>
            <a:chOff x="1832022" y="2462443"/>
            <a:chExt cx="3877835" cy="954811"/>
          </a:xfrm>
        </p:grpSpPr>
        <p:sp>
          <p:nvSpPr>
            <p:cNvPr id="90" name="Rounded Rectangle 89"/>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1" name="Group 90"/>
            <p:cNvGrpSpPr/>
            <p:nvPr/>
          </p:nvGrpSpPr>
          <p:grpSpPr>
            <a:xfrm>
              <a:off x="1832022" y="2647028"/>
              <a:ext cx="1110733" cy="770226"/>
              <a:chOff x="609106" y="1716087"/>
              <a:chExt cx="1110733" cy="770226"/>
            </a:xfrm>
          </p:grpSpPr>
          <p:grpSp>
            <p:nvGrpSpPr>
              <p:cNvPr id="93" name="Group 178"/>
              <p:cNvGrpSpPr>
                <a:grpSpLocks/>
              </p:cNvGrpSpPr>
              <p:nvPr/>
            </p:nvGrpSpPr>
            <p:grpSpPr bwMode="auto">
              <a:xfrm>
                <a:off x="803274" y="1716087"/>
                <a:ext cx="719138" cy="417513"/>
                <a:chOff x="773112" y="4914140"/>
                <a:chExt cx="939800" cy="654371"/>
              </a:xfrm>
            </p:grpSpPr>
            <p:sp>
              <p:nvSpPr>
                <p:cNvPr id="95"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6"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7"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8"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9"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0"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1"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2"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3"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4"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5"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6"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7"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8"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9"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0"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1"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2"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3"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4"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94" name="TextBox 93"/>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92" name="TextBox 91"/>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12c</a:t>
              </a:r>
            </a:p>
          </p:txBody>
        </p:sp>
      </p:grpSp>
      <p:grpSp>
        <p:nvGrpSpPr>
          <p:cNvPr id="115" name="Group 114"/>
          <p:cNvGrpSpPr/>
          <p:nvPr/>
        </p:nvGrpSpPr>
        <p:grpSpPr>
          <a:xfrm>
            <a:off x="5027612" y="1536357"/>
            <a:ext cx="4732276" cy="1022811"/>
            <a:chOff x="3024546" y="2136575"/>
            <a:chExt cx="4732276" cy="1022811"/>
          </a:xfrm>
        </p:grpSpPr>
        <p:pic>
          <p:nvPicPr>
            <p:cNvPr id="116" name="Picture 4" descr="https://docs.oracle.com/cloud/latest/soacs_gs/dcommon/img/cloudgs_SO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546" y="2136575"/>
              <a:ext cx="1624464" cy="102281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4518680" y="2253369"/>
              <a:ext cx="3238142" cy="774522"/>
              <a:chOff x="4616653" y="2231597"/>
              <a:chExt cx="3238142" cy="774522"/>
            </a:xfrm>
          </p:grpSpPr>
          <p:sp>
            <p:nvSpPr>
              <p:cNvPr id="118" name="Rounded Rectangle 117"/>
              <p:cNvSpPr/>
              <p:nvPr/>
            </p:nvSpPr>
            <p:spPr>
              <a:xfrm>
                <a:off x="4616653" y="2231597"/>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SOA Cloud Service</a:t>
                </a:r>
                <a:endParaRPr lang="en-US" dirty="0"/>
              </a:p>
            </p:txBody>
          </p:sp>
          <p:sp>
            <p:nvSpPr>
              <p:cNvPr id="119" name="Rounded Rectangle 118"/>
              <p:cNvSpPr/>
              <p:nvPr/>
            </p:nvSpPr>
            <p:spPr>
              <a:xfrm>
                <a:off x="4627539" y="2623482"/>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Database Cloud Service</a:t>
                </a:r>
                <a:endParaRPr lang="en-US" dirty="0"/>
              </a:p>
            </p:txBody>
          </p:sp>
        </p:grpSp>
      </p:grpSp>
      <p:cxnSp>
        <p:nvCxnSpPr>
          <p:cNvPr id="9" name="Elbow Connector 8"/>
          <p:cNvCxnSpPr/>
          <p:nvPr/>
        </p:nvCxnSpPr>
        <p:spPr>
          <a:xfrm>
            <a:off x="2776456" y="4495800"/>
            <a:ext cx="2646218" cy="766130"/>
          </a:xfrm>
          <a:prstGeom prst="bentConnector3">
            <a:avLst>
              <a:gd name="adj1" fmla="val 785"/>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5400000" flipH="1" flipV="1">
            <a:off x="4193779" y="2221270"/>
            <a:ext cx="1226302" cy="898563"/>
          </a:xfrm>
          <a:prstGeom prst="bentConnector3">
            <a:avLst>
              <a:gd name="adj1" fmla="val 10084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39060" y="4819832"/>
            <a:ext cx="1947121" cy="386051"/>
          </a:xfrm>
          <a:prstGeom prst="rect">
            <a:avLst/>
          </a:prstGeom>
        </p:spPr>
        <p:txBody>
          <a:bodyPr vert="horz" wrap="square" lIns="0" tIns="0" rIns="0" bIns="0" rtlCol="0" anchor="b">
            <a:noAutofit/>
          </a:bodyPr>
          <a:lstStyle/>
          <a:p>
            <a:pPr algn="ctr"/>
            <a:r>
              <a:rPr lang="en-US" sz="1600" b="1" dirty="0" smtClean="0">
                <a:solidFill>
                  <a:srgbClr val="000000"/>
                </a:solidFill>
              </a:rPr>
              <a:t>On-Premise Migration </a:t>
            </a:r>
          </a:p>
        </p:txBody>
      </p:sp>
      <p:sp>
        <p:nvSpPr>
          <p:cNvPr id="17" name="TextBox 16"/>
          <p:cNvSpPr txBox="1"/>
          <p:nvPr/>
        </p:nvSpPr>
        <p:spPr>
          <a:xfrm>
            <a:off x="2817812" y="2168912"/>
            <a:ext cx="1417899" cy="802888"/>
          </a:xfrm>
          <a:prstGeom prst="rect">
            <a:avLst/>
          </a:prstGeom>
        </p:spPr>
        <p:txBody>
          <a:bodyPr vert="horz" wrap="square" lIns="0" tIns="0" rIns="0" bIns="0" rtlCol="0" anchor="b">
            <a:noAutofit/>
          </a:bodyPr>
          <a:lstStyle/>
          <a:p>
            <a:pPr algn="ctr"/>
            <a:r>
              <a:rPr lang="en-US" sz="1600" b="1" dirty="0" smtClean="0">
                <a:solidFill>
                  <a:srgbClr val="FF0000"/>
                </a:solidFill>
              </a:rPr>
              <a:t>Oracle SOA CS “Lift and Shift”</a:t>
            </a:r>
          </a:p>
        </p:txBody>
      </p:sp>
      <p:sp>
        <p:nvSpPr>
          <p:cNvPr id="64" name="Oval 63"/>
          <p:cNvSpPr/>
          <p:nvPr/>
        </p:nvSpPr>
        <p:spPr>
          <a:xfrm>
            <a:off x="4494212" y="2748251"/>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1</a:t>
            </a:r>
            <a:endParaRPr lang="en-US" sz="2400" b="1" dirty="0"/>
          </a:p>
        </p:txBody>
      </p:sp>
      <p:cxnSp>
        <p:nvCxnSpPr>
          <p:cNvPr id="65" name="Elbow Connector 64"/>
          <p:cNvCxnSpPr/>
          <p:nvPr/>
        </p:nvCxnSpPr>
        <p:spPr>
          <a:xfrm rot="16200000" flipV="1">
            <a:off x="7435534" y="3550918"/>
            <a:ext cx="1737360" cy="3"/>
          </a:xfrm>
          <a:prstGeom prst="bentConnector3">
            <a:avLst>
              <a:gd name="adj1" fmla="val 5000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20" name="Oval 119"/>
          <p:cNvSpPr/>
          <p:nvPr/>
        </p:nvSpPr>
        <p:spPr>
          <a:xfrm>
            <a:off x="7580610" y="4038600"/>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2</a:t>
            </a:r>
            <a:endParaRPr lang="en-US" sz="2400" b="1" dirty="0"/>
          </a:p>
        </p:txBody>
      </p:sp>
    </p:spTree>
    <p:extLst>
      <p:ext uri="{BB962C8B-B14F-4D97-AF65-F5344CB8AC3E}">
        <p14:creationId xmlns:p14="http://schemas.microsoft.com/office/powerpoint/2010/main" val="195327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a:xfrm>
            <a:off x="531812" y="406400"/>
            <a:ext cx="11125200" cy="889000"/>
          </a:xfrm>
        </p:spPr>
        <p:txBody>
          <a:bodyPr/>
          <a:lstStyle/>
          <a:p>
            <a:r>
              <a:rPr lang="en-US" dirty="0" smtClean="0">
                <a:latin typeface="+mn-lt"/>
              </a:rPr>
              <a:t>CROCS SOA CS “Lift and Shift” Recommendation</a:t>
            </a:r>
            <a:endParaRPr lang="en-US" dirty="0">
              <a:latin typeface="+mn-lt"/>
            </a:endParaRPr>
          </a:p>
        </p:txBody>
      </p:sp>
      <p:grpSp>
        <p:nvGrpSpPr>
          <p:cNvPr id="7" name="Group 6"/>
          <p:cNvGrpSpPr/>
          <p:nvPr/>
        </p:nvGrpSpPr>
        <p:grpSpPr>
          <a:xfrm>
            <a:off x="836612" y="3388589"/>
            <a:ext cx="3877835" cy="954811"/>
            <a:chOff x="1832022" y="2462443"/>
            <a:chExt cx="3877835" cy="954811"/>
          </a:xfrm>
        </p:grpSpPr>
        <p:sp>
          <p:nvSpPr>
            <p:cNvPr id="2" name="Rounded Rectangle 1"/>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66" name="Group 65"/>
            <p:cNvGrpSpPr/>
            <p:nvPr/>
          </p:nvGrpSpPr>
          <p:grpSpPr>
            <a:xfrm>
              <a:off x="1832022" y="2647028"/>
              <a:ext cx="1110733" cy="770226"/>
              <a:chOff x="609106" y="1716087"/>
              <a:chExt cx="1110733" cy="770226"/>
            </a:xfrm>
          </p:grpSpPr>
          <p:grpSp>
            <p:nvGrpSpPr>
              <p:cNvPr id="67" name="Group 178"/>
              <p:cNvGrpSpPr>
                <a:grpSpLocks/>
              </p:cNvGrpSpPr>
              <p:nvPr/>
            </p:nvGrpSpPr>
            <p:grpSpPr bwMode="auto">
              <a:xfrm>
                <a:off x="803274" y="1716087"/>
                <a:ext cx="719138" cy="417513"/>
                <a:chOff x="773112" y="4914140"/>
                <a:chExt cx="939800" cy="654371"/>
              </a:xfrm>
            </p:grpSpPr>
            <p:sp>
              <p:nvSpPr>
                <p:cNvPr id="69"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0"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1"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2"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3"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4"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5"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6"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7"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8"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9"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0"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1"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2"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3"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4"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5"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6"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7"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8"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68" name="TextBox 67"/>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6" name="TextBox 5"/>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11g</a:t>
              </a:r>
            </a:p>
          </p:txBody>
        </p:sp>
      </p:grpSp>
      <p:grpSp>
        <p:nvGrpSpPr>
          <p:cNvPr id="115" name="Group 114"/>
          <p:cNvGrpSpPr/>
          <p:nvPr/>
        </p:nvGrpSpPr>
        <p:grpSpPr>
          <a:xfrm>
            <a:off x="5027612" y="1536357"/>
            <a:ext cx="4732276" cy="1022811"/>
            <a:chOff x="3024546" y="2136575"/>
            <a:chExt cx="4732276" cy="1022811"/>
          </a:xfrm>
        </p:grpSpPr>
        <p:pic>
          <p:nvPicPr>
            <p:cNvPr id="116" name="Picture 4" descr="https://docs.oracle.com/cloud/latest/soacs_gs/dcommon/img/cloudgs_SO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546" y="2136575"/>
              <a:ext cx="1624464" cy="102281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4518680" y="2253369"/>
              <a:ext cx="3238142" cy="774522"/>
              <a:chOff x="4616653" y="2231597"/>
              <a:chExt cx="3238142" cy="774522"/>
            </a:xfrm>
          </p:grpSpPr>
          <p:sp>
            <p:nvSpPr>
              <p:cNvPr id="118" name="Rounded Rectangle 117"/>
              <p:cNvSpPr/>
              <p:nvPr/>
            </p:nvSpPr>
            <p:spPr>
              <a:xfrm>
                <a:off x="4616653" y="2231597"/>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SOA Cloud Service</a:t>
                </a:r>
                <a:endParaRPr lang="en-US" dirty="0"/>
              </a:p>
            </p:txBody>
          </p:sp>
          <p:sp>
            <p:nvSpPr>
              <p:cNvPr id="119" name="Rounded Rectangle 118"/>
              <p:cNvSpPr/>
              <p:nvPr/>
            </p:nvSpPr>
            <p:spPr>
              <a:xfrm>
                <a:off x="4627539" y="2623482"/>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Database Cloud Service</a:t>
                </a:r>
                <a:endParaRPr lang="en-US" dirty="0"/>
              </a:p>
            </p:txBody>
          </p:sp>
        </p:grpSp>
      </p:grpSp>
      <p:cxnSp>
        <p:nvCxnSpPr>
          <p:cNvPr id="12" name="Elbow Connector 11"/>
          <p:cNvCxnSpPr/>
          <p:nvPr/>
        </p:nvCxnSpPr>
        <p:spPr>
          <a:xfrm rot="5400000" flipH="1" flipV="1">
            <a:off x="4193779" y="2221270"/>
            <a:ext cx="1226302" cy="898563"/>
          </a:xfrm>
          <a:prstGeom prst="bentConnector3">
            <a:avLst>
              <a:gd name="adj1" fmla="val 10084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817812" y="2168912"/>
            <a:ext cx="1417899" cy="802888"/>
          </a:xfrm>
          <a:prstGeom prst="rect">
            <a:avLst/>
          </a:prstGeom>
        </p:spPr>
        <p:txBody>
          <a:bodyPr vert="horz" wrap="square" lIns="0" tIns="0" rIns="0" bIns="0" rtlCol="0" anchor="b">
            <a:noAutofit/>
          </a:bodyPr>
          <a:lstStyle/>
          <a:p>
            <a:pPr algn="ctr"/>
            <a:r>
              <a:rPr lang="en-US" sz="1600" b="1" dirty="0" smtClean="0">
                <a:solidFill>
                  <a:srgbClr val="FF0000"/>
                </a:solidFill>
              </a:rPr>
              <a:t>Oracle SOA CS “Lift and Shift”</a:t>
            </a:r>
          </a:p>
        </p:txBody>
      </p:sp>
      <p:sp>
        <p:nvSpPr>
          <p:cNvPr id="64" name="Oval 63"/>
          <p:cNvSpPr/>
          <p:nvPr/>
        </p:nvSpPr>
        <p:spPr>
          <a:xfrm>
            <a:off x="4494212" y="2748251"/>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1</a:t>
            </a:r>
            <a:endParaRPr lang="en-US" sz="2400" b="1" dirty="0"/>
          </a:p>
        </p:txBody>
      </p:sp>
      <p:sp>
        <p:nvSpPr>
          <p:cNvPr id="121" name="Content Placeholder 2"/>
          <p:cNvSpPr txBox="1">
            <a:spLocks/>
          </p:cNvSpPr>
          <p:nvPr/>
        </p:nvSpPr>
        <p:spPr>
          <a:xfrm>
            <a:off x="5347048" y="3388588"/>
            <a:ext cx="6462364" cy="288784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sz="2000" dirty="0" smtClean="0"/>
              <a:t>SOA Suite 11.1.1.7.0 the correct version to migrate to SOACS</a:t>
            </a:r>
          </a:p>
          <a:p>
            <a:r>
              <a:rPr lang="en-US" sz="2000" dirty="0" smtClean="0"/>
              <a:t>Current SOA (on-premise) already uses Oracle DB</a:t>
            </a:r>
          </a:p>
          <a:p>
            <a:pPr lvl="1"/>
            <a:r>
              <a:rPr lang="en-US" sz="1600" dirty="0" smtClean="0"/>
              <a:t>Oracle DB (only) a pre-requisite for SOA CS 12c onwards</a:t>
            </a:r>
          </a:p>
          <a:p>
            <a:r>
              <a:rPr lang="en-US" sz="2000" dirty="0" smtClean="0"/>
              <a:t>SOA Composites upgrade, migration &amp; deployment is easy</a:t>
            </a:r>
          </a:p>
          <a:p>
            <a:pPr lvl="1"/>
            <a:r>
              <a:rPr lang="en-US" sz="1600" dirty="0" smtClean="0"/>
              <a:t>Again, SOA v11.1.1.7.0 is a good version</a:t>
            </a:r>
          </a:p>
          <a:p>
            <a:r>
              <a:rPr lang="en-US" sz="2000" dirty="0" smtClean="0"/>
              <a:t>Integration endpoints </a:t>
            </a:r>
          </a:p>
          <a:p>
            <a:r>
              <a:rPr lang="en-US" sz="2000" dirty="0" smtClean="0"/>
              <a:t>B2B integration – dedicated VAN, etc.?</a:t>
            </a:r>
          </a:p>
        </p:txBody>
      </p:sp>
    </p:spTree>
    <p:extLst>
      <p:ext uri="{BB962C8B-B14F-4D97-AF65-F5344CB8AC3E}">
        <p14:creationId xmlns:p14="http://schemas.microsoft.com/office/powerpoint/2010/main" val="1973163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Cloud Vision and </a:t>
            </a:r>
            <a:r>
              <a:rPr lang="en-US" dirty="0" smtClean="0"/>
              <a:t>Roadmap</a:t>
            </a:r>
            <a:endParaRPr lang="en-US" sz="2400" dirty="0"/>
          </a:p>
        </p:txBody>
      </p:sp>
      <p:sp>
        <p:nvSpPr>
          <p:cNvPr id="5" name="Rectangle: Rounded Corners 4"/>
          <p:cNvSpPr/>
          <p:nvPr/>
        </p:nvSpPr>
        <p:spPr bwMode="gray">
          <a:xfrm>
            <a:off x="415366" y="1010184"/>
            <a:ext cx="1388033" cy="4848346"/>
          </a:xfrm>
          <a:prstGeom prst="roundRect">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Cloud </a:t>
            </a:r>
            <a:b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b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Vision</a:t>
            </a:r>
          </a:p>
        </p:txBody>
      </p:sp>
      <p:pic>
        <p:nvPicPr>
          <p:cNvPr id="6" name="Picture Placeholder 20"/>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a:xfrm>
            <a:off x="622857" y="1208005"/>
            <a:ext cx="939916" cy="941148"/>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761367670"/>
              </p:ext>
            </p:extLst>
          </p:nvPr>
        </p:nvGraphicFramePr>
        <p:xfrm>
          <a:off x="1921270" y="1154923"/>
          <a:ext cx="10036269" cy="3396497"/>
        </p:xfrm>
        <a:graphic>
          <a:graphicData uri="http://schemas.openxmlformats.org/drawingml/2006/table">
            <a:tbl>
              <a:tblPr bandRow="1"/>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a:solidFill>
                            <a:schemeClr val="tx1"/>
                          </a:solidFill>
                          <a:latin typeface="+mn-lt"/>
                          <a:ea typeface="+mn-ea"/>
                          <a:cs typeface="+mn-cs"/>
                        </a:rPr>
                        <a:t>Deliverable Name</a:t>
                      </a:r>
                    </a:p>
                  </a:txBody>
                  <a:tcPr anchor="ctr">
                    <a:lnL w="12700" cmpd="sng">
                      <a:solidFill>
                        <a:srgbClr val="8DA6B1"/>
                      </a:solidFill>
                    </a:lnL>
                    <a:lnR w="12700" cmpd="sng">
                      <a:solidFill>
                        <a:srgbClr val="8DA6B1"/>
                      </a:solidFill>
                    </a:lnR>
                    <a:lnT w="12700" cmpd="sng">
                      <a:solidFill>
                        <a:srgbClr val="8DA6B1"/>
                      </a:solidFill>
                    </a:lnT>
                    <a:lnB w="12700" cmpd="sng">
                      <a:solidFill>
                        <a:srgbClr val="8DA6B1"/>
                      </a:solidFill>
                    </a:lnB>
                    <a:lnTlToBr w="12700" cmpd="sng">
                      <a:noFill/>
                      <a:prstDash val="solid"/>
                    </a:lnTlToBr>
                    <a:lnBlToTr w="12700" cmpd="sng">
                      <a:noFill/>
                      <a:prstDash val="solid"/>
                    </a:lnBlToTr>
                    <a:solidFill>
                      <a:srgbClr val="8DA6B1">
                        <a:alpha val="20000"/>
                      </a:srgbClr>
                    </a:solid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Cloud Vision and Roadmap</a:t>
                      </a:r>
                    </a:p>
                  </a:txBody>
                  <a:tcPr anchor="ctr">
                    <a:lnL w="12700" cmpd="sng">
                      <a:solidFill>
                        <a:srgbClr val="8DA6B1"/>
                      </a:solidFill>
                    </a:lnL>
                    <a:lnR w="12700" cap="flat" cmpd="sng" algn="ctr">
                      <a:solidFill>
                        <a:srgbClr val="8DA6B1"/>
                      </a:solidFill>
                      <a:prstDash val="solid"/>
                      <a:round/>
                      <a:headEnd type="none" w="med" len="med"/>
                      <a:tailEnd type="none" w="med" len="med"/>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a:solidFill>
                            <a:schemeClr val="tx1"/>
                          </a:solidFill>
                          <a:latin typeface="+mn-lt"/>
                          <a:ea typeface="+mn-ea"/>
                          <a:cs typeface="+mn-cs"/>
                        </a:rPr>
                        <a:t>Artifacts</a:t>
                      </a:r>
                    </a:p>
                  </a:txBody>
                  <a:tcPr anchor="ctr">
                    <a:lnL w="12700" cmpd="sng">
                      <a:solidFill>
                        <a:srgbClr val="8DA6B1"/>
                      </a:solidFill>
                    </a:lnL>
                    <a:lnR w="12700" cap="flat" cmpd="sng" algn="ctr">
                      <a:solidFill>
                        <a:srgbClr val="8DA6B1"/>
                      </a:solidFill>
                      <a:prstDash val="solid"/>
                      <a:round/>
                      <a:headEnd type="none" w="med" len="med"/>
                      <a:tailEnd type="none" w="med" len="med"/>
                    </a:lnR>
                    <a:lnT w="12700" cap="flat" cmpd="sng" algn="ctr">
                      <a:solidFill>
                        <a:srgbClr val="8DA6B1"/>
                      </a:solidFill>
                      <a:prstDash val="solid"/>
                      <a:round/>
                      <a:headEnd type="none" w="med" len="med"/>
                      <a:tailEnd type="none" w="med" len="med"/>
                    </a:lnT>
                    <a:lnB w="12700" cmpd="sng">
                      <a:solidFill>
                        <a:srgbClr val="8DA6B1"/>
                      </a:solidFill>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Business</a:t>
                      </a:r>
                      <a:r>
                        <a:rPr lang="en-US" sz="1200" b="0" i="1" kern="1200" baseline="0" dirty="0">
                          <a:solidFill>
                            <a:schemeClr val="tx1"/>
                          </a:solidFill>
                          <a:latin typeface="+mn-lt"/>
                          <a:ea typeface="+mn-ea"/>
                          <a:cs typeface="+mn-cs"/>
                        </a:rPr>
                        <a:t> Drivers – </a:t>
                      </a:r>
                      <a:r>
                        <a:rPr lang="en-US" sz="1200" b="0" i="1" kern="1200" baseline="0" dirty="0" smtClean="0">
                          <a:solidFill>
                            <a:schemeClr val="tx1"/>
                          </a:solidFill>
                          <a:latin typeface="+mn-lt"/>
                          <a:ea typeface="+mn-ea"/>
                          <a:cs typeface="+mn-cs"/>
                        </a:rPr>
                        <a:t>CROCS </a:t>
                      </a:r>
                      <a:r>
                        <a:rPr lang="en-US" sz="1200" b="0" i="1" kern="1200" baseline="0" dirty="0">
                          <a:solidFill>
                            <a:schemeClr val="tx1"/>
                          </a:solidFill>
                          <a:latin typeface="+mn-lt"/>
                          <a:ea typeface="+mn-ea"/>
                          <a:cs typeface="+mn-cs"/>
                        </a:rPr>
                        <a:t>Goals and Vision</a:t>
                      </a:r>
                      <a:endParaRPr lang="en-US" sz="1200" b="0" i="1" kern="120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Strategy</a:t>
                      </a:r>
                      <a:r>
                        <a:rPr lang="en-US" sz="1200" b="0" i="1" kern="1200" baseline="0" dirty="0">
                          <a:solidFill>
                            <a:schemeClr val="tx1"/>
                          </a:solidFill>
                          <a:latin typeface="+mn-lt"/>
                          <a:ea typeface="+mn-ea"/>
                          <a:cs typeface="+mn-cs"/>
                        </a:rPr>
                        <a:t> – </a:t>
                      </a:r>
                      <a:r>
                        <a:rPr lang="en-US" sz="1200" b="0" i="1" kern="1200" baseline="0" dirty="0" smtClean="0">
                          <a:solidFill>
                            <a:schemeClr val="tx1"/>
                          </a:solidFill>
                          <a:latin typeface="+mn-lt"/>
                          <a:ea typeface="+mn-ea"/>
                          <a:cs typeface="+mn-cs"/>
                        </a:rPr>
                        <a:t>Objectives</a:t>
                      </a:r>
                      <a:endParaRPr lang="en-US" sz="1200" b="0" i="1"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mn-lt"/>
                          <a:ea typeface="+mn-ea"/>
                          <a:cs typeface="+mn-cs"/>
                        </a:rPr>
                        <a:t>High Level Conceptual Architecture </a:t>
                      </a:r>
                    </a:p>
                    <a:p>
                      <a:pPr marL="0" indent="-114300" algn="l" defTabSz="914400" rtl="0" eaLnBrk="1" latinLnBrk="0" hangingPunct="1">
                        <a:buClr>
                          <a:schemeClr val="tx2"/>
                        </a:buClr>
                        <a:buFont typeface="Wingdings" pitchFamily="2" charset="2"/>
                        <a:buChar char="§"/>
                      </a:pPr>
                      <a:r>
                        <a:rPr lang="en-US" sz="1200" b="0" i="1" kern="1200" baseline="0" dirty="0" smtClean="0">
                          <a:solidFill>
                            <a:schemeClr val="tx1"/>
                          </a:solidFill>
                          <a:latin typeface="+mn-lt"/>
                          <a:ea typeface="+mn-ea"/>
                          <a:cs typeface="+mn-cs"/>
                        </a:rPr>
                        <a:t>Use </a:t>
                      </a:r>
                      <a:r>
                        <a:rPr lang="en-US" sz="1200" b="0" i="1" kern="1200" baseline="0" dirty="0">
                          <a:solidFill>
                            <a:schemeClr val="tx1"/>
                          </a:solidFill>
                          <a:latin typeface="+mn-lt"/>
                          <a:ea typeface="+mn-ea"/>
                          <a:cs typeface="+mn-cs"/>
                        </a:rPr>
                        <a:t>Case Objective-Capabilities- Benefits Matrix</a:t>
                      </a:r>
                    </a:p>
                    <a:p>
                      <a:pPr marL="0" indent="-114300" algn="l" defTabSz="914400" rtl="0" eaLnBrk="1" latinLnBrk="0" hangingPunct="1">
                        <a:buClr>
                          <a:schemeClr val="tx2"/>
                        </a:buClr>
                        <a:buFont typeface="Wingdings" pitchFamily="2" charset="2"/>
                        <a:buChar char="§"/>
                      </a:pPr>
                      <a:r>
                        <a:rPr lang="en-US" sz="1200" b="0" i="1" kern="1200" baseline="0" dirty="0" smtClean="0">
                          <a:solidFill>
                            <a:schemeClr val="tx1"/>
                          </a:solidFill>
                          <a:latin typeface="+mn-lt"/>
                          <a:ea typeface="+mn-ea"/>
                          <a:cs typeface="+mn-cs"/>
                        </a:rPr>
                        <a:t>CROCS </a:t>
                      </a:r>
                      <a:r>
                        <a:rPr lang="en-US" sz="1200" b="0" i="1" kern="1200" baseline="0" dirty="0">
                          <a:solidFill>
                            <a:schemeClr val="tx1"/>
                          </a:solidFill>
                          <a:latin typeface="+mn-lt"/>
                          <a:ea typeface="+mn-ea"/>
                          <a:cs typeface="+mn-cs"/>
                        </a:rPr>
                        <a:t>Reference Architecture </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mn-lt"/>
                          <a:ea typeface="+mn-ea"/>
                          <a:cs typeface="+mn-cs"/>
                        </a:rPr>
                        <a:t>Use Case Solution / Logical Architecture </a:t>
                      </a:r>
                    </a:p>
                    <a:p>
                      <a:pPr marL="0" indent="-114300" algn="l" defTabSz="914400" rtl="0" eaLnBrk="1" latinLnBrk="0" hangingPunct="1">
                        <a:buClr>
                          <a:schemeClr val="tx2"/>
                        </a:buClr>
                        <a:buFont typeface="Wingdings" pitchFamily="2" charset="2"/>
                        <a:buChar char="§"/>
                      </a:pPr>
                      <a:r>
                        <a:rPr lang="en-US" sz="1200" b="0" i="1" kern="1200" baseline="0" dirty="0">
                          <a:solidFill>
                            <a:schemeClr val="accent1"/>
                          </a:solidFill>
                          <a:latin typeface="+mn-lt"/>
                          <a:ea typeface="+mn-ea"/>
                          <a:cs typeface="+mn-cs"/>
                        </a:rPr>
                        <a:t>TCO / ROI Model</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Architecture Roadmap</a:t>
                      </a:r>
                    </a:p>
                  </a:txBody>
                  <a:tcPr anchor="ctr">
                    <a:lnL w="12700" cap="flat" cmpd="sng" algn="ctr">
                      <a:solidFill>
                        <a:srgbClr val="8DA6B1"/>
                      </a:solidFill>
                      <a:prstDash val="solid"/>
                      <a:round/>
                      <a:headEnd type="none" w="med" len="med"/>
                      <a:tailEnd type="none" w="med" len="med"/>
                    </a:lnL>
                    <a:lnR w="12700" cap="flat" cmpd="sng" algn="ctr">
                      <a:solidFill>
                        <a:srgbClr val="8DA6B1"/>
                      </a:solidFill>
                      <a:prstDash val="solid"/>
                      <a:round/>
                      <a:headEnd type="none" w="med" len="med"/>
                      <a:tailEnd type="none" w="med" len="med"/>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smtClean="0">
                          <a:solidFill>
                            <a:schemeClr val="tx1"/>
                          </a:solidFill>
                          <a:latin typeface="+mn-lt"/>
                          <a:ea typeface="+mn-ea"/>
                          <a:cs typeface="+mn-cs"/>
                        </a:rPr>
                        <a:t>Stake </a:t>
                      </a:r>
                      <a:r>
                        <a:rPr lang="en-US" sz="1400" b="1" kern="1200" dirty="0">
                          <a:solidFill>
                            <a:schemeClr val="tx1"/>
                          </a:solidFill>
                          <a:latin typeface="+mn-lt"/>
                          <a:ea typeface="+mn-ea"/>
                          <a:cs typeface="+mn-cs"/>
                        </a:rPr>
                        <a:t>Holder's</a:t>
                      </a:r>
                    </a:p>
                  </a:txBody>
                  <a:tcPr anchor="ctr">
                    <a:lnL w="12700" cmpd="sng">
                      <a:solidFill>
                        <a:srgbClr val="8DA6B1"/>
                      </a:solidFill>
                    </a:lnL>
                    <a:lnR w="12700" cmpd="sng">
                      <a:solidFill>
                        <a:srgbClr val="8DA6B1"/>
                      </a:solidFill>
                    </a:lnR>
                    <a:lnT w="12700" cmpd="sng">
                      <a:solidFill>
                        <a:srgbClr val="8DA6B1"/>
                      </a:solidFill>
                    </a:lnT>
                    <a:lnB w="12700" cmpd="sng">
                      <a:solidFill>
                        <a:srgbClr val="8DA6B1"/>
                      </a:solidFill>
                    </a:lnB>
                    <a:lnTlToBr w="12700" cmpd="sng">
                      <a:noFill/>
                      <a:prstDash val="solid"/>
                    </a:lnTlToBr>
                    <a:lnBlToTr w="12700" cmpd="sng">
                      <a:noFill/>
                      <a:prstDash val="solid"/>
                    </a:lnBlToTr>
                    <a:solidFill>
                      <a:srgbClr val="8DA6B1">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lnL w="12700" cmpd="sng">
                      <a:solidFill>
                        <a:srgbClr val="8DA6B1"/>
                      </a:solidFill>
                    </a:lnL>
                    <a:lnR w="12700" cap="flat" cmpd="sng" algn="ctr">
                      <a:solidFill>
                        <a:srgbClr val="8DA6B1"/>
                      </a:solidFill>
                      <a:prstDash val="solid"/>
                      <a:round/>
                      <a:headEnd type="none" w="med" len="med"/>
                      <a:tailEnd type="none" w="med" len="med"/>
                    </a:lnR>
                    <a:lnT w="12700" cmpd="sng">
                      <a:solidFill>
                        <a:srgbClr val="8DA6B1"/>
                      </a:solidFill>
                    </a:lnT>
                    <a:lnB w="12700" cmpd="sng">
                      <a:solidFill>
                        <a:srgbClr val="8DA6B1"/>
                      </a:solidFill>
                    </a:lnB>
                    <a:lnTlToBr w="12700" cmpd="sng">
                      <a:noFill/>
                      <a:prstDash val="solid"/>
                    </a:lnTlToBr>
                    <a:lnBlToTr w="12700" cmpd="sng">
                      <a:noFill/>
                      <a:prstDash val="solid"/>
                    </a:lnBlToTr>
                    <a:solidFill>
                      <a:srgbClr val="8DA6B1">
                        <a:alpha val="20000"/>
                      </a:srgbClr>
                    </a:solidFill>
                  </a:tcP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a:solidFill>
                            <a:schemeClr val="tx1"/>
                          </a:solidFill>
                          <a:latin typeface="+mn-lt"/>
                          <a:ea typeface="+mn-ea"/>
                          <a:cs typeface="+mn-cs"/>
                        </a:rPr>
                        <a:t>Exit/Success Criteria</a:t>
                      </a:r>
                    </a:p>
                  </a:txBody>
                  <a:tcPr anchor="ctr">
                    <a:lnL w="12700" cmpd="sng">
                      <a:solidFill>
                        <a:srgbClr val="8DA6B1"/>
                      </a:solidFill>
                    </a:lnL>
                    <a:lnR w="12700" cmpd="sng">
                      <a:solidFill>
                        <a:srgbClr val="8DA6B1"/>
                      </a:solidFill>
                    </a:lnR>
                    <a:lnT w="12700" cmpd="sng">
                      <a:solidFill>
                        <a:srgbClr val="8DA6B1"/>
                      </a:solidFill>
                    </a:lnT>
                    <a:lnB w="12700" cmpd="sng">
                      <a:solidFill>
                        <a:srgbClr val="8DA6B1"/>
                      </a:solidFill>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Review/validation from </a:t>
                      </a:r>
                      <a:r>
                        <a:rPr lang="en-US" sz="1200" dirty="0" smtClean="0"/>
                        <a:t>CROCS </a:t>
                      </a:r>
                      <a:r>
                        <a:rPr lang="en-US" sz="1200" dirty="0"/>
                        <a:t>Stakeholders </a:t>
                      </a:r>
                    </a:p>
                    <a:p>
                      <a:pPr marL="114300" indent="-114300">
                        <a:buClr>
                          <a:schemeClr val="tx2"/>
                        </a:buClr>
                        <a:buFont typeface="Wingdings" pitchFamily="2" charset="2"/>
                        <a:buChar char="§"/>
                      </a:pPr>
                      <a:r>
                        <a:rPr lang="en-US" sz="1200" dirty="0"/>
                        <a:t>Revisit next steps in terms what remaining ECAL activities are needed to deliver </a:t>
                      </a:r>
                      <a:r>
                        <a:rPr lang="en-US" sz="1200" dirty="0" smtClean="0"/>
                        <a:t>a </a:t>
                      </a:r>
                      <a:r>
                        <a:rPr lang="en-US" sz="1200" dirty="0"/>
                        <a:t>winning Solution Proposal. </a:t>
                      </a:r>
                    </a:p>
                    <a:p>
                      <a:pPr marL="114300" indent="-114300">
                        <a:buClr>
                          <a:schemeClr val="tx2"/>
                        </a:buClr>
                        <a:buFont typeface="Wingdings" pitchFamily="2" charset="2"/>
                        <a:buChar char="§"/>
                      </a:pPr>
                      <a:r>
                        <a:rPr lang="en-US" sz="1200" dirty="0"/>
                        <a:t>Where do we need to provide more detail and proof (e.g. workload analysis, deployment architectures, etc</a:t>
                      </a:r>
                      <a:r>
                        <a:rPr lang="en-US" sz="1200" dirty="0" smtClean="0"/>
                        <a:t>.)?</a:t>
                      </a:r>
                      <a:endParaRPr lang="en-US" sz="1200" dirty="0"/>
                    </a:p>
                    <a:p>
                      <a:pPr marL="114300" indent="-114300">
                        <a:buClr>
                          <a:schemeClr val="tx2"/>
                        </a:buClr>
                        <a:buFont typeface="Wingdings" pitchFamily="2" charset="2"/>
                        <a:buChar char="§"/>
                      </a:pPr>
                      <a:r>
                        <a:rPr lang="en-US" sz="1200" dirty="0"/>
                        <a:t>Revise</a:t>
                      </a:r>
                      <a:r>
                        <a:rPr lang="en-US" sz="1200" baseline="0" dirty="0"/>
                        <a:t> to support </a:t>
                      </a:r>
                      <a:r>
                        <a:rPr lang="en-US" sz="1200" baseline="0" dirty="0" smtClean="0"/>
                        <a:t>CROCS </a:t>
                      </a:r>
                      <a:r>
                        <a:rPr lang="en-US" sz="1200" baseline="0" dirty="0"/>
                        <a:t>feedback and changes to priorities</a:t>
                      </a:r>
                    </a:p>
                    <a:p>
                      <a:pPr marL="114300" indent="-114300">
                        <a:buClr>
                          <a:schemeClr val="tx2"/>
                        </a:buClr>
                        <a:buFont typeface="Wingdings" pitchFamily="2" charset="2"/>
                        <a:buChar char="§"/>
                      </a:pPr>
                      <a:r>
                        <a:rPr lang="en-US" sz="1200" baseline="0" dirty="0"/>
                        <a:t>Obtain </a:t>
                      </a:r>
                      <a:r>
                        <a:rPr lang="en-US" sz="1200" baseline="0" dirty="0" smtClean="0"/>
                        <a:t>CROCS </a:t>
                      </a:r>
                      <a:r>
                        <a:rPr lang="en-US" sz="1200" baseline="0" dirty="0"/>
                        <a:t>concurrence and agreement for Solution Proposal development</a:t>
                      </a:r>
                      <a:endParaRPr lang="en-US" sz="1200" dirty="0"/>
                    </a:p>
                  </a:txBody>
                  <a:tcPr anchor="ctr">
                    <a:lnL w="12700" cmpd="sng">
                      <a:solidFill>
                        <a:srgbClr val="8DA6B1"/>
                      </a:solidFill>
                    </a:lnL>
                    <a:lnR w="12700" cap="flat" cmpd="sng" algn="ctr">
                      <a:solidFill>
                        <a:srgbClr val="8DA6B1"/>
                      </a:solidFill>
                      <a:prstDash val="solid"/>
                      <a:round/>
                      <a:headEnd type="none" w="med" len="med"/>
                      <a:tailEnd type="none" w="med" len="med"/>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2" name="Rectangle: Diagonal Corners Rounded 11"/>
          <p:cNvSpPr/>
          <p:nvPr/>
        </p:nvSpPr>
        <p:spPr bwMode="gray">
          <a:xfrm>
            <a:off x="533236" y="2791639"/>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Vision &amp; Roadmap</a:t>
            </a:r>
          </a:p>
        </p:txBody>
      </p:sp>
    </p:spTree>
    <p:extLst>
      <p:ext uri="{BB962C8B-B14F-4D97-AF65-F5344CB8AC3E}">
        <p14:creationId xmlns:p14="http://schemas.microsoft.com/office/powerpoint/2010/main" val="33764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Business Case &amp; TCO</a:t>
            </a:r>
            <a:endParaRPr lang="en-US" dirty="0">
              <a:latin typeface="+mn-lt"/>
            </a:endParaRPr>
          </a:p>
        </p:txBody>
      </p:sp>
      <p:sp>
        <p:nvSpPr>
          <p:cNvPr id="4" name="Footer Placeholder 3"/>
          <p:cNvSpPr>
            <a:spLocks noGrp="1"/>
          </p:cNvSpPr>
          <p:nvPr>
            <p:ph type="ftr" sz="quarter" idx="4294967295"/>
          </p:nvPr>
        </p:nvSpPr>
        <p:spPr/>
        <p:txBody>
          <a:bodyPr/>
          <a:lstStyle/>
          <a:p>
            <a:r>
              <a:rPr lang="en-US" smtClean="0">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30</a:t>
            </a:fld>
            <a:endParaRPr lang="en-US" dirty="0">
              <a:solidFill>
                <a:srgbClr val="5F5F5F"/>
              </a:solidFill>
            </a:endParaRPr>
          </a:p>
        </p:txBody>
      </p:sp>
      <p:pic>
        <p:nvPicPr>
          <p:cNvPr id="18" name="Picture 17"/>
          <p:cNvPicPr>
            <a:picLocks noChangeAspect="1"/>
          </p:cNvPicPr>
          <p:nvPr/>
        </p:nvPicPr>
        <p:blipFill>
          <a:blip r:embed="rId2"/>
          <a:stretch>
            <a:fillRect/>
          </a:stretch>
        </p:blipFill>
        <p:spPr>
          <a:xfrm>
            <a:off x="531812" y="1461955"/>
            <a:ext cx="9634872" cy="2587290"/>
          </a:xfrm>
          <a:prstGeom prst="rect">
            <a:avLst/>
          </a:prstGeom>
        </p:spPr>
      </p:pic>
      <p:sp>
        <p:nvSpPr>
          <p:cNvPr id="19" name="Content Placeholder 2"/>
          <p:cNvSpPr txBox="1">
            <a:spLocks/>
          </p:cNvSpPr>
          <p:nvPr/>
        </p:nvSpPr>
        <p:spPr>
          <a:xfrm>
            <a:off x="591309" y="4255737"/>
            <a:ext cx="11235733" cy="194052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sz="2400" dirty="0" smtClean="0"/>
              <a:t>Annual Oracle Cloud Service Subscription Cost: $126K*</a:t>
            </a:r>
          </a:p>
          <a:p>
            <a:pPr lvl="1"/>
            <a:r>
              <a:rPr lang="en-US" sz="2000" dirty="0" smtClean="0"/>
              <a:t>Annual Oracle On-Premise Support Cost: $44K</a:t>
            </a:r>
          </a:p>
          <a:p>
            <a:r>
              <a:rPr lang="en-US" sz="2400" dirty="0" smtClean="0"/>
              <a:t>Estimated Savings on Cloud for SOA upgrade: $28K - $32K</a:t>
            </a:r>
          </a:p>
          <a:p>
            <a:r>
              <a:rPr lang="en-US" sz="2400" dirty="0" smtClean="0"/>
              <a:t>Estimated Annual Savings on Cloud for </a:t>
            </a:r>
            <a:r>
              <a:rPr lang="en-US" sz="2400" dirty="0" err="1" smtClean="0"/>
              <a:t>Maint</a:t>
            </a:r>
            <a:r>
              <a:rPr lang="en-US" sz="2400" dirty="0" smtClean="0"/>
              <a:t>/Mgmt of SOA Environment: $155K - $185K</a:t>
            </a:r>
            <a:endParaRPr lang="en-US" sz="2400" dirty="0"/>
          </a:p>
        </p:txBody>
      </p:sp>
      <p:sp>
        <p:nvSpPr>
          <p:cNvPr id="3" name="TextBox 2"/>
          <p:cNvSpPr txBox="1"/>
          <p:nvPr/>
        </p:nvSpPr>
        <p:spPr>
          <a:xfrm rot="19987844">
            <a:off x="2837793" y="2564524"/>
            <a:ext cx="6348248" cy="1944414"/>
          </a:xfrm>
          <a:prstGeom prst="rect">
            <a:avLst/>
          </a:prstGeom>
          <a:noFill/>
        </p:spPr>
        <p:txBody>
          <a:bodyPr wrap="square" lIns="0" tIns="0" rIns="0" bIns="0" rtlCol="0">
            <a:noAutofit/>
          </a:bodyPr>
          <a:lstStyle/>
          <a:p>
            <a:pPr>
              <a:lnSpc>
                <a:spcPct val="90000"/>
              </a:lnSpc>
            </a:pPr>
            <a:r>
              <a:rPr lang="en-US" sz="7200" b="1" dirty="0" smtClean="0">
                <a:solidFill>
                  <a:srgbClr val="FF0000"/>
                </a:solidFill>
              </a:rPr>
              <a:t>-EXAMPLE-</a:t>
            </a:r>
            <a:endParaRPr lang="en-US" sz="7200" b="1" dirty="0" smtClean="0">
              <a:solidFill>
                <a:srgbClr val="FF0000"/>
              </a:solidFill>
            </a:endParaRPr>
          </a:p>
        </p:txBody>
      </p:sp>
    </p:spTree>
    <p:extLst>
      <p:ext uri="{BB962C8B-B14F-4D97-AF65-F5344CB8AC3E}">
        <p14:creationId xmlns:p14="http://schemas.microsoft.com/office/powerpoint/2010/main" val="352850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Cost Benefit Analysis</a:t>
            </a:r>
            <a:endParaRPr lang="en-US" dirty="0">
              <a:latin typeface="+mn-lt"/>
            </a:endParaRPr>
          </a:p>
        </p:txBody>
      </p:sp>
      <p:sp>
        <p:nvSpPr>
          <p:cNvPr id="4" name="Footer Placeholder 3"/>
          <p:cNvSpPr>
            <a:spLocks noGrp="1"/>
          </p:cNvSpPr>
          <p:nvPr>
            <p:ph type="ftr" sz="quarter" idx="4294967295"/>
          </p:nvPr>
        </p:nvSpPr>
        <p:spPr/>
        <p:txBody>
          <a:bodyPr/>
          <a:lstStyle/>
          <a:p>
            <a:r>
              <a:rPr lang="en-US" smtClean="0">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31</a:t>
            </a:fld>
            <a:endParaRPr lang="en-US" dirty="0">
              <a:solidFill>
                <a:srgbClr val="5F5F5F"/>
              </a:solidFill>
            </a:endParaRPr>
          </a:p>
        </p:txBody>
      </p:sp>
      <p:pic>
        <p:nvPicPr>
          <p:cNvPr id="3" name="Picture 2"/>
          <p:cNvPicPr>
            <a:picLocks noChangeAspect="1"/>
          </p:cNvPicPr>
          <p:nvPr/>
        </p:nvPicPr>
        <p:blipFill>
          <a:blip r:embed="rId2"/>
          <a:stretch>
            <a:fillRect/>
          </a:stretch>
        </p:blipFill>
        <p:spPr>
          <a:xfrm>
            <a:off x="664028" y="1283775"/>
            <a:ext cx="9434965" cy="4964623"/>
          </a:xfrm>
          <a:prstGeom prst="rect">
            <a:avLst/>
          </a:prstGeom>
        </p:spPr>
      </p:pic>
      <p:sp>
        <p:nvSpPr>
          <p:cNvPr id="6" name="Oval 5"/>
          <p:cNvSpPr/>
          <p:nvPr/>
        </p:nvSpPr>
        <p:spPr>
          <a:xfrm>
            <a:off x="5954751" y="3033132"/>
            <a:ext cx="1661532" cy="546409"/>
          </a:xfrm>
          <a:prstGeom prst="ellipse">
            <a:avLst/>
          </a:prstGeom>
          <a:noFill/>
          <a:ln w="825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0" name="Oval 9"/>
          <p:cNvSpPr/>
          <p:nvPr/>
        </p:nvSpPr>
        <p:spPr>
          <a:xfrm>
            <a:off x="5954751" y="5811310"/>
            <a:ext cx="1661532" cy="546409"/>
          </a:xfrm>
          <a:prstGeom prst="ellipse">
            <a:avLst/>
          </a:prstGeom>
          <a:noFill/>
          <a:ln w="825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 name="TextBox 7"/>
          <p:cNvSpPr txBox="1"/>
          <p:nvPr/>
        </p:nvSpPr>
        <p:spPr>
          <a:xfrm rot="19987844">
            <a:off x="2837793" y="2564524"/>
            <a:ext cx="6348248" cy="1944414"/>
          </a:xfrm>
          <a:prstGeom prst="rect">
            <a:avLst/>
          </a:prstGeom>
          <a:noFill/>
        </p:spPr>
        <p:txBody>
          <a:bodyPr wrap="square" lIns="0" tIns="0" rIns="0" bIns="0" rtlCol="0">
            <a:noAutofit/>
          </a:bodyPr>
          <a:lstStyle/>
          <a:p>
            <a:pPr>
              <a:lnSpc>
                <a:spcPct val="90000"/>
              </a:lnSpc>
            </a:pPr>
            <a:r>
              <a:rPr lang="en-US" sz="7200" b="1" dirty="0" smtClean="0">
                <a:solidFill>
                  <a:srgbClr val="FF0000"/>
                </a:solidFill>
              </a:rPr>
              <a:t>-EXAMPLE-</a:t>
            </a:r>
            <a:endParaRPr lang="en-US" sz="7200" b="1" dirty="0" smtClean="0">
              <a:solidFill>
                <a:srgbClr val="FF0000"/>
              </a:solidFill>
            </a:endParaRPr>
          </a:p>
        </p:txBody>
      </p:sp>
    </p:spTree>
    <p:extLst>
      <p:ext uri="{BB962C8B-B14F-4D97-AF65-F5344CB8AC3E}">
        <p14:creationId xmlns:p14="http://schemas.microsoft.com/office/powerpoint/2010/main" val="316329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056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512762" y="190500"/>
            <a:ext cx="11125200" cy="819150"/>
          </a:xfrm>
        </p:spPr>
        <p:txBody>
          <a:bodyPr/>
          <a:lstStyle/>
          <a:p>
            <a:r>
              <a:rPr lang="en-US" dirty="0"/>
              <a:t>Using the Portfolio Catalog Spreadsheets in Tools </a:t>
            </a:r>
            <a:br>
              <a:rPr lang="en-US" dirty="0"/>
            </a:br>
            <a:r>
              <a:rPr lang="en-US" sz="1800" i="1" dirty="0">
                <a:solidFill>
                  <a:schemeClr val="tx1"/>
                </a:solidFill>
                <a:latin typeface="+mn-lt"/>
                <a:cs typeface="MV Boli" pitchFamily="2" charset="0"/>
              </a:rPr>
              <a:t>Prescriptive Guidance by Use Case</a:t>
            </a:r>
            <a:endParaRPr lang="en-US" i="1" dirty="0">
              <a:solidFill>
                <a:schemeClr val="tx1"/>
              </a:solidFill>
              <a:latin typeface="+mn-lt"/>
              <a:cs typeface="MV Boli" pitchFamily="2" charset="0"/>
            </a:endParaRPr>
          </a:p>
        </p:txBody>
      </p:sp>
      <p:sp>
        <p:nvSpPr>
          <p:cNvPr id="2" name="Footer Placeholder 1"/>
          <p:cNvSpPr>
            <a:spLocks noGrp="1"/>
          </p:cNvSpPr>
          <p:nvPr>
            <p:ph type="ftr" sz="quarter" idx="11"/>
          </p:nvPr>
        </p:nvSpPr>
        <p:spPr/>
        <p:txBody>
          <a:bodyPr/>
          <a:lstStyle/>
          <a:p>
            <a:r>
              <a:rPr lang="en-US"/>
              <a:t>Confidential – Oracle Internal/Restricted/Highly Restricted</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en-US" smtClean="0"/>
              <a:pPr/>
              <a:t>33</a:t>
            </a:fld>
            <a:endParaRPr lang="en-US" dirty="0"/>
          </a:p>
        </p:txBody>
      </p:sp>
      <p:graphicFrame>
        <p:nvGraphicFramePr>
          <p:cNvPr id="19" name="Table 18"/>
          <p:cNvGraphicFramePr>
            <a:graphicFrameLocks noGrp="1"/>
          </p:cNvGraphicFramePr>
          <p:nvPr/>
        </p:nvGraphicFramePr>
        <p:xfrm>
          <a:off x="622226" y="1328287"/>
          <a:ext cx="8553450" cy="4216815"/>
        </p:xfrm>
        <a:graphic>
          <a:graphicData uri="http://schemas.openxmlformats.org/drawingml/2006/table">
            <a:tbl>
              <a:tblPr firstRow="1" bandRow="1">
                <a:tableStyleId>{BDBED569-4797-4DF1-A0F4-6AAB3CD982D8}</a:tableStyleId>
              </a:tblPr>
              <a:tblGrid>
                <a:gridCol w="1657350">
                  <a:extLst>
                    <a:ext uri="{9D8B030D-6E8A-4147-A177-3AD203B41FA5}">
                      <a16:colId xmlns:a16="http://schemas.microsoft.com/office/drawing/2014/main" val="20000"/>
                    </a:ext>
                  </a:extLst>
                </a:gridCol>
                <a:gridCol w="6896100">
                  <a:extLst>
                    <a:ext uri="{9D8B030D-6E8A-4147-A177-3AD203B41FA5}">
                      <a16:colId xmlns:a16="http://schemas.microsoft.com/office/drawing/2014/main" val="20001"/>
                    </a:ext>
                  </a:extLst>
                </a:gridCol>
              </a:tblGrid>
              <a:tr h="379565">
                <a:tc>
                  <a:txBody>
                    <a:bodyPr/>
                    <a:lstStyle/>
                    <a:p>
                      <a:pPr algn="ctr"/>
                      <a:r>
                        <a:rPr lang="en-US" sz="1400" b="1" dirty="0">
                          <a:solidFill>
                            <a:schemeClr val="accent1"/>
                          </a:solidFill>
                          <a:latin typeface="MV Boli" pitchFamily="2" charset="0"/>
                          <a:cs typeface="MV Boli" pitchFamily="2" charset="0"/>
                        </a:rPr>
                        <a:t>Use Case</a:t>
                      </a:r>
                    </a:p>
                  </a:txBody>
                  <a:tcPr anchor="ctr"/>
                </a:tc>
                <a:tc>
                  <a:txBody>
                    <a:bodyPr/>
                    <a:lstStyle/>
                    <a:p>
                      <a:pPr marL="114300" indent="-114300" algn="ctr">
                        <a:buClr>
                          <a:schemeClr val="tx2"/>
                        </a:buClr>
                        <a:buFont typeface="Wingdings" pitchFamily="2" charset="2"/>
                        <a:buNone/>
                      </a:pPr>
                      <a:r>
                        <a:rPr lang="en-US" sz="1400" dirty="0">
                          <a:solidFill>
                            <a:schemeClr val="accent1"/>
                          </a:solidFill>
                          <a:latin typeface="MV Boli" pitchFamily="2" charset="0"/>
                          <a:cs typeface="MV Boli" pitchFamily="2" charset="0"/>
                        </a:rPr>
                        <a:t>Prescriptive</a:t>
                      </a:r>
                      <a:r>
                        <a:rPr lang="en-US" sz="1400" baseline="0" dirty="0">
                          <a:solidFill>
                            <a:schemeClr val="accent1"/>
                          </a:solidFill>
                          <a:latin typeface="MV Boli" pitchFamily="2" charset="0"/>
                          <a:cs typeface="MV Boli" pitchFamily="2" charset="0"/>
                        </a:rPr>
                        <a:t> Guidance</a:t>
                      </a:r>
                      <a:endParaRPr lang="en-US" sz="1400" dirty="0">
                        <a:solidFill>
                          <a:schemeClr val="accent1"/>
                        </a:solidFill>
                        <a:latin typeface="MV Boli" pitchFamily="2" charset="0"/>
                        <a:cs typeface="MV Boli" pitchFamily="2" charset="0"/>
                      </a:endParaRPr>
                    </a:p>
                  </a:txBody>
                  <a:tcPr anchor="ctr"/>
                </a:tc>
                <a:extLst>
                  <a:ext uri="{0D108BD9-81ED-4DB2-BD59-A6C34878D82A}">
                    <a16:rowId xmlns:a16="http://schemas.microsoft.com/office/drawing/2014/main" val="10000"/>
                  </a:ext>
                </a:extLst>
              </a:tr>
              <a:tr h="1965421">
                <a:tc>
                  <a:txBody>
                    <a:bodyPr/>
                    <a:lstStyle/>
                    <a:p>
                      <a:r>
                        <a:rPr lang="en-US" sz="1600" b="1" dirty="0">
                          <a:latin typeface="+mn-lt"/>
                          <a:cs typeface="MV Boli" pitchFamily="2" charset="0"/>
                        </a:rPr>
                        <a:t>All Lift &amp; Shift </a:t>
                      </a:r>
                      <a:br>
                        <a:rPr lang="en-US" sz="1600" b="1" dirty="0">
                          <a:latin typeface="+mn-lt"/>
                          <a:cs typeface="MV Boli" pitchFamily="2" charset="0"/>
                        </a:rPr>
                      </a:br>
                      <a:r>
                        <a:rPr lang="en-US" sz="1600" b="1" dirty="0">
                          <a:latin typeface="+mn-lt"/>
                          <a:cs typeface="MV Boli" pitchFamily="2" charset="0"/>
                        </a:rPr>
                        <a:t>Use Cases</a:t>
                      </a:r>
                    </a:p>
                  </a:txBody>
                  <a:tcPr anchor="ctr"/>
                </a:tc>
                <a:tc>
                  <a:txBody>
                    <a:bodyPr/>
                    <a:lstStyle/>
                    <a:p>
                      <a:pPr marL="114300" indent="-114300">
                        <a:buClr>
                          <a:schemeClr val="tx2"/>
                        </a:buClr>
                        <a:buFont typeface="Wingdings" pitchFamily="2" charset="2"/>
                        <a:buChar char="§"/>
                      </a:pPr>
                      <a:r>
                        <a:rPr lang="en-US" sz="1200" dirty="0"/>
                        <a:t>The</a:t>
                      </a:r>
                      <a:r>
                        <a:rPr lang="en-US" sz="1200" baseline="0" dirty="0"/>
                        <a:t> customer and Oracle will require to understand the following:</a:t>
                      </a:r>
                    </a:p>
                    <a:p>
                      <a:pPr marL="571500" lvl="1" indent="-114300">
                        <a:buClr>
                          <a:schemeClr val="tx2"/>
                        </a:buClr>
                        <a:buFont typeface="Wingdings" pitchFamily="2" charset="2"/>
                        <a:buChar char="§"/>
                      </a:pPr>
                      <a:r>
                        <a:rPr lang="en-US" sz="1200" baseline="0" dirty="0"/>
                        <a:t>The applications that are impacted </a:t>
                      </a:r>
                    </a:p>
                    <a:p>
                      <a:pPr marL="571500" lvl="1" indent="-114300">
                        <a:buClr>
                          <a:schemeClr val="tx2"/>
                        </a:buClr>
                        <a:buFont typeface="Wingdings" pitchFamily="2" charset="2"/>
                        <a:buChar char="§"/>
                      </a:pPr>
                      <a:r>
                        <a:rPr lang="en-US" sz="1200" baseline="0" dirty="0"/>
                        <a:t>Integrations between in-scope applications and the other business solutions that they integrate with, e.g. </a:t>
                      </a:r>
                      <a:r>
                        <a:rPr lang="en-US" sz="1200" baseline="0" dirty="0" err="1"/>
                        <a:t>SaaS</a:t>
                      </a:r>
                      <a:r>
                        <a:rPr lang="en-US" sz="1200" baseline="0" dirty="0"/>
                        <a:t>, on-</a:t>
                      </a:r>
                      <a:r>
                        <a:rPr lang="en-US" sz="1200" baseline="0" dirty="0" err="1"/>
                        <a:t>prem</a:t>
                      </a:r>
                      <a:r>
                        <a:rPr lang="en-US" sz="1200" baseline="0" dirty="0"/>
                        <a:t> apps and 3</a:t>
                      </a:r>
                      <a:r>
                        <a:rPr lang="en-US" sz="1200" baseline="30000" dirty="0"/>
                        <a:t>rd</a:t>
                      </a:r>
                      <a:r>
                        <a:rPr lang="en-US" sz="1200" baseline="0" dirty="0"/>
                        <a:t> party hosted solutions.</a:t>
                      </a:r>
                    </a:p>
                    <a:p>
                      <a:pPr marL="571500" lvl="1" indent="-114300">
                        <a:buClr>
                          <a:schemeClr val="tx2"/>
                        </a:buClr>
                        <a:buFont typeface="Wingdings" pitchFamily="2" charset="2"/>
                        <a:buChar char="§"/>
                      </a:pPr>
                      <a:r>
                        <a:rPr lang="en-US" sz="1200" baseline="0" dirty="0"/>
                        <a:t>The underlying supportive software and hardware.</a:t>
                      </a:r>
                    </a:p>
                    <a:p>
                      <a:pPr marL="114300" lvl="0" indent="-114300">
                        <a:buClr>
                          <a:schemeClr val="tx2"/>
                        </a:buClr>
                        <a:buFont typeface="Wingdings" pitchFamily="2" charset="2"/>
                        <a:buChar char="§"/>
                      </a:pPr>
                      <a:r>
                        <a:rPr lang="en-US" sz="1200" baseline="0" dirty="0"/>
                        <a:t>There will be several spreadsheets that could be used but the above information will need to be collected prior to doing deep dive workload collection and analysis.</a:t>
                      </a:r>
                    </a:p>
                    <a:p>
                      <a:pPr marL="114300" lvl="0" indent="-114300">
                        <a:buClr>
                          <a:schemeClr val="tx2"/>
                        </a:buClr>
                        <a:buFont typeface="Wingdings" pitchFamily="2" charset="2"/>
                        <a:buChar char="§"/>
                      </a:pPr>
                      <a:r>
                        <a:rPr lang="en-US" sz="1200" baseline="0" dirty="0"/>
                        <a:t>In the spreadsheets there is a readme sheet which will give detail instructions on completing the catalogs and questions.</a:t>
                      </a:r>
                    </a:p>
                  </a:txBody>
                  <a:tcPr anchor="ctr"/>
                </a:tc>
                <a:extLst>
                  <a:ext uri="{0D108BD9-81ED-4DB2-BD59-A6C34878D82A}">
                    <a16:rowId xmlns:a16="http://schemas.microsoft.com/office/drawing/2014/main" val="10001"/>
                  </a:ext>
                </a:extLst>
              </a:tr>
              <a:tr h="1216689">
                <a:tc>
                  <a:txBody>
                    <a:bodyPr/>
                    <a:lstStyle/>
                    <a:p>
                      <a:r>
                        <a:rPr lang="en-US" sz="1600" b="1" baseline="0" dirty="0">
                          <a:latin typeface="+mn-lt"/>
                          <a:cs typeface="MV Boli" pitchFamily="2" charset="0"/>
                        </a:rPr>
                        <a:t>Apps Unlimited </a:t>
                      </a:r>
                      <a:br>
                        <a:rPr lang="en-US" sz="1600" b="1" baseline="0" dirty="0">
                          <a:latin typeface="+mn-lt"/>
                          <a:cs typeface="MV Boli" pitchFamily="2" charset="0"/>
                        </a:rPr>
                      </a:br>
                      <a:r>
                        <a:rPr lang="en-US" sz="1600" b="1" baseline="0" dirty="0">
                          <a:latin typeface="+mn-lt"/>
                          <a:cs typeface="MV Boli" pitchFamily="2" charset="0"/>
                        </a:rPr>
                        <a:t>L&amp;S Use Cases</a:t>
                      </a:r>
                    </a:p>
                  </a:txBody>
                  <a:tcPr anchor="ctr"/>
                </a:tc>
                <a:tc>
                  <a:txBody>
                    <a:bodyPr/>
                    <a:lstStyle/>
                    <a:p>
                      <a:pPr marL="114300" indent="-114300">
                        <a:buClr>
                          <a:schemeClr val="tx2"/>
                        </a:buClr>
                        <a:buFont typeface="Wingdings" pitchFamily="2" charset="2"/>
                        <a:buChar char="§"/>
                      </a:pPr>
                      <a:r>
                        <a:rPr lang="en-US" sz="1200" dirty="0"/>
                        <a:t>When a customer is looking at moving</a:t>
                      </a:r>
                      <a:r>
                        <a:rPr lang="en-US" sz="1200" baseline="0" dirty="0"/>
                        <a:t> their apps unlimited business solution to cloud it is possible to slide right into the apps unlimited spreadsheets.</a:t>
                      </a:r>
                    </a:p>
                    <a:p>
                      <a:pPr marL="114300" indent="-114300">
                        <a:buClr>
                          <a:schemeClr val="tx2"/>
                        </a:buClr>
                        <a:buFont typeface="Wingdings" pitchFamily="2" charset="2"/>
                        <a:buChar char="§"/>
                      </a:pPr>
                      <a:r>
                        <a:rPr lang="en-US" sz="1200" baseline="0" dirty="0"/>
                        <a:t>All the spreadsheets are a bit different but it is important that both the customer and Oracle understand the various integrations between the apps unlimited solution and other on-</a:t>
                      </a:r>
                      <a:r>
                        <a:rPr lang="en-US" sz="1200" baseline="0" dirty="0" err="1"/>
                        <a:t>prem</a:t>
                      </a:r>
                      <a:r>
                        <a:rPr lang="en-US" sz="1200" baseline="0" dirty="0"/>
                        <a:t>, 3</a:t>
                      </a:r>
                      <a:r>
                        <a:rPr lang="en-US" sz="1200" baseline="30000" dirty="0"/>
                        <a:t>rd</a:t>
                      </a:r>
                      <a:r>
                        <a:rPr lang="en-US" sz="1200" baseline="0" dirty="0"/>
                        <a:t> party or </a:t>
                      </a:r>
                      <a:r>
                        <a:rPr lang="en-US" sz="1200" baseline="0" dirty="0" err="1"/>
                        <a:t>SaaS</a:t>
                      </a:r>
                      <a:r>
                        <a:rPr lang="en-US" sz="1200" baseline="0" dirty="0"/>
                        <a:t> solutions. If the apps unlimited spreadsheet does not document the integrations then use the application catalog.</a:t>
                      </a:r>
                      <a:endParaRPr lang="en-US" sz="1200" dirty="0"/>
                    </a:p>
                  </a:txBody>
                  <a:tcPr anchor="ctr"/>
                </a:tc>
                <a:extLst>
                  <a:ext uri="{0D108BD9-81ED-4DB2-BD59-A6C34878D82A}">
                    <a16:rowId xmlns:a16="http://schemas.microsoft.com/office/drawing/2014/main" val="10002"/>
                  </a:ext>
                </a:extLst>
              </a:tr>
              <a:tr h="655140">
                <a:tc>
                  <a:txBody>
                    <a:bodyPr/>
                    <a:lstStyle/>
                    <a:p>
                      <a:r>
                        <a:rPr lang="en-US" sz="1600" b="1" baseline="0" dirty="0">
                          <a:latin typeface="+mn-lt"/>
                          <a:cs typeface="MV Boli" pitchFamily="2" charset="0"/>
                        </a:rPr>
                        <a:t>Datacenter </a:t>
                      </a:r>
                      <a:br>
                        <a:rPr lang="en-US" sz="1600" b="1" baseline="0" dirty="0">
                          <a:latin typeface="+mn-lt"/>
                          <a:cs typeface="MV Boli" pitchFamily="2" charset="0"/>
                        </a:rPr>
                      </a:br>
                      <a:r>
                        <a:rPr lang="en-US" sz="1600" b="1" baseline="0" dirty="0">
                          <a:latin typeface="+mn-lt"/>
                          <a:cs typeface="MV Boli" pitchFamily="2" charset="0"/>
                        </a:rPr>
                        <a:t>L&amp;S Use Cases</a:t>
                      </a:r>
                      <a:endParaRPr lang="en-US" sz="1600" b="1" dirty="0">
                        <a:latin typeface="+mn-lt"/>
                        <a:cs typeface="MV Boli" pitchFamily="2" charset="0"/>
                      </a:endParaRPr>
                    </a:p>
                  </a:txBody>
                  <a:tcPr anchor="ctr"/>
                </a:tc>
                <a:tc>
                  <a:txBody>
                    <a:bodyPr/>
                    <a:lstStyle/>
                    <a:p>
                      <a:pPr marL="114300" indent="-114300">
                        <a:buClr>
                          <a:schemeClr val="tx2"/>
                        </a:buClr>
                        <a:buFont typeface="Wingdings" pitchFamily="2" charset="2"/>
                        <a:buChar char="§"/>
                      </a:pPr>
                      <a:r>
                        <a:rPr lang="en-US" sz="1200" dirty="0"/>
                        <a:t>When a customer agrees</a:t>
                      </a:r>
                      <a:r>
                        <a:rPr lang="en-US" sz="1200" baseline="0" dirty="0"/>
                        <a:t> to move an entire datacenter or move some very large deployment regions it may not be necessary to inventory the applications or the SW &amp; HW components. It maybe ok to go directly into the </a:t>
                      </a:r>
                      <a:r>
                        <a:rPr lang="en-US" sz="1200" baseline="0" dirty="0" err="1"/>
                        <a:t>IaaS</a:t>
                      </a:r>
                      <a:r>
                        <a:rPr lang="en-US" sz="1200" baseline="0" dirty="0"/>
                        <a:t> workload collection phase.</a:t>
                      </a:r>
                      <a:endParaRPr lang="en-US" sz="1200" dirty="0"/>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0077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1185025" y="304801"/>
            <a:ext cx="10800653" cy="941388"/>
          </a:xfrm>
        </p:spPr>
        <p:txBody>
          <a:bodyPr/>
          <a:lstStyle/>
          <a:p>
            <a:r>
              <a:rPr lang="en-US" sz="3700" dirty="0"/>
              <a:t>Build an Inventory of Existing Applications</a:t>
            </a:r>
            <a:br>
              <a:rPr lang="en-US" sz="3700" dirty="0"/>
            </a:br>
            <a:r>
              <a:rPr lang="en-US" sz="2700" dirty="0">
                <a:solidFill>
                  <a:srgbClr val="FF0000"/>
                </a:solidFill>
              </a:rPr>
              <a:t>Capture Key Attributes to aid in Analysis</a:t>
            </a:r>
            <a:endParaRPr lang="en-US" sz="3700" dirty="0">
              <a:solidFill>
                <a:srgbClr val="FF0000"/>
              </a:solidFill>
            </a:endParaRPr>
          </a:p>
        </p:txBody>
      </p:sp>
      <p:graphicFrame>
        <p:nvGraphicFramePr>
          <p:cNvPr id="10" name="Table 9"/>
          <p:cNvGraphicFramePr>
            <a:graphicFrameLocks noGrp="1"/>
          </p:cNvGraphicFramePr>
          <p:nvPr/>
        </p:nvGraphicFramePr>
        <p:xfrm>
          <a:off x="616973" y="1444978"/>
          <a:ext cx="11001984" cy="1572260"/>
        </p:xfrm>
        <a:graphic>
          <a:graphicData uri="http://schemas.openxmlformats.org/drawingml/2006/table">
            <a:tbl>
              <a:tblPr firstRow="1" bandRow="1">
                <a:tableStyleId>{EB344D84-9AFB-497E-A393-DC336BA19D2E}</a:tableStyleId>
              </a:tblPr>
              <a:tblGrid>
                <a:gridCol w="1376903">
                  <a:extLst>
                    <a:ext uri="{9D8B030D-6E8A-4147-A177-3AD203B41FA5}">
                      <a16:colId xmlns:a16="http://schemas.microsoft.com/office/drawing/2014/main" val="20000"/>
                    </a:ext>
                  </a:extLst>
                </a:gridCol>
                <a:gridCol w="1514600">
                  <a:extLst>
                    <a:ext uri="{9D8B030D-6E8A-4147-A177-3AD203B41FA5}">
                      <a16:colId xmlns:a16="http://schemas.microsoft.com/office/drawing/2014/main" val="20001"/>
                    </a:ext>
                  </a:extLst>
                </a:gridCol>
                <a:gridCol w="1193321">
                  <a:extLst>
                    <a:ext uri="{9D8B030D-6E8A-4147-A177-3AD203B41FA5}">
                      <a16:colId xmlns:a16="http://schemas.microsoft.com/office/drawing/2014/main" val="20002"/>
                    </a:ext>
                  </a:extLst>
                </a:gridCol>
                <a:gridCol w="1178022">
                  <a:extLst>
                    <a:ext uri="{9D8B030D-6E8A-4147-A177-3AD203B41FA5}">
                      <a16:colId xmlns:a16="http://schemas.microsoft.com/office/drawing/2014/main" val="20003"/>
                    </a:ext>
                  </a:extLst>
                </a:gridCol>
                <a:gridCol w="1086226">
                  <a:extLst>
                    <a:ext uri="{9D8B030D-6E8A-4147-A177-3AD203B41FA5}">
                      <a16:colId xmlns:a16="http://schemas.microsoft.com/office/drawing/2014/main" val="20004"/>
                    </a:ext>
                  </a:extLst>
                </a:gridCol>
                <a:gridCol w="994434">
                  <a:extLst>
                    <a:ext uri="{9D8B030D-6E8A-4147-A177-3AD203B41FA5}">
                      <a16:colId xmlns:a16="http://schemas.microsoft.com/office/drawing/2014/main" val="20005"/>
                    </a:ext>
                  </a:extLst>
                </a:gridCol>
                <a:gridCol w="1009736">
                  <a:extLst>
                    <a:ext uri="{9D8B030D-6E8A-4147-A177-3AD203B41FA5}">
                      <a16:colId xmlns:a16="http://schemas.microsoft.com/office/drawing/2014/main" val="20006"/>
                    </a:ext>
                  </a:extLst>
                </a:gridCol>
                <a:gridCol w="1324371">
                  <a:extLst>
                    <a:ext uri="{9D8B030D-6E8A-4147-A177-3AD203B41FA5}">
                      <a16:colId xmlns:a16="http://schemas.microsoft.com/office/drawing/2014/main" val="20007"/>
                    </a:ext>
                  </a:extLst>
                </a:gridCol>
                <a:gridCol w="1324371">
                  <a:extLst>
                    <a:ext uri="{9D8B030D-6E8A-4147-A177-3AD203B41FA5}">
                      <a16:colId xmlns:a16="http://schemas.microsoft.com/office/drawing/2014/main" val="20008"/>
                    </a:ext>
                  </a:extLst>
                </a:gridCol>
              </a:tblGrid>
              <a:tr h="853440">
                <a:tc>
                  <a:txBody>
                    <a:bodyPr/>
                    <a:lstStyle/>
                    <a:p>
                      <a:r>
                        <a:rPr lang="en-US" sz="1600" dirty="0"/>
                        <a:t>Application Name</a:t>
                      </a:r>
                    </a:p>
                  </a:txBody>
                  <a:tcPr marL="121888" marR="121888" marT="60960" marB="60960"/>
                </a:tc>
                <a:tc>
                  <a:txBody>
                    <a:bodyPr/>
                    <a:lstStyle/>
                    <a:p>
                      <a:r>
                        <a:rPr lang="en-US" sz="1600" dirty="0"/>
                        <a:t>Business Function / Capability</a:t>
                      </a:r>
                    </a:p>
                  </a:txBody>
                  <a:tcPr marL="121888" marR="121888" marT="60960" marB="60960"/>
                </a:tc>
                <a:tc>
                  <a:txBody>
                    <a:bodyPr/>
                    <a:lstStyle/>
                    <a:p>
                      <a:r>
                        <a:rPr lang="en-US" sz="1600" dirty="0"/>
                        <a:t>Business Unit</a:t>
                      </a:r>
                    </a:p>
                  </a:txBody>
                  <a:tcPr marL="121888" marR="121888" marT="60960" marB="60960"/>
                </a:tc>
                <a:tc>
                  <a:txBody>
                    <a:bodyPr/>
                    <a:lstStyle/>
                    <a:p>
                      <a:r>
                        <a:rPr lang="en-US" sz="1600" dirty="0"/>
                        <a:t>Data Center</a:t>
                      </a:r>
                    </a:p>
                    <a:p>
                      <a:r>
                        <a:rPr lang="en-US" sz="1600" dirty="0"/>
                        <a:t>Location</a:t>
                      </a:r>
                    </a:p>
                  </a:txBody>
                  <a:tcPr marL="121888" marR="121888" marT="60960" marB="60960"/>
                </a:tc>
                <a:tc>
                  <a:txBody>
                    <a:bodyPr/>
                    <a:lstStyle/>
                    <a:p>
                      <a:r>
                        <a:rPr lang="en-US" sz="1600" dirty="0"/>
                        <a:t>COTS, Custom, SaaS</a:t>
                      </a:r>
                    </a:p>
                  </a:txBody>
                  <a:tcPr marL="121888" marR="121888" marT="60960" marB="60960"/>
                </a:tc>
                <a:tc>
                  <a:txBody>
                    <a:bodyPr/>
                    <a:lstStyle/>
                    <a:p>
                      <a:r>
                        <a:rPr lang="en-US" sz="1600" dirty="0"/>
                        <a:t>Vendor</a:t>
                      </a:r>
                    </a:p>
                  </a:txBody>
                  <a:tcPr marL="121888" marR="121888" marT="60960" marB="60960"/>
                </a:tc>
                <a:tc>
                  <a:txBody>
                    <a:bodyPr/>
                    <a:lstStyle/>
                    <a:p>
                      <a:r>
                        <a:rPr lang="en-US" sz="1600" dirty="0"/>
                        <a:t>Version</a:t>
                      </a:r>
                    </a:p>
                  </a:txBody>
                  <a:tcPr marL="121888" marR="121888" marT="60960" marB="60960"/>
                </a:tc>
                <a:tc>
                  <a:txBody>
                    <a:bodyPr/>
                    <a:lstStyle/>
                    <a:p>
                      <a:r>
                        <a:rPr lang="en-US" sz="1600" dirty="0"/>
                        <a:t>OLTP / OLAP</a:t>
                      </a:r>
                    </a:p>
                  </a:txBody>
                  <a:tcPr marL="121888" marR="121888" marT="60960" marB="60960"/>
                </a:tc>
                <a:tc>
                  <a:txBody>
                    <a:bodyPr/>
                    <a:lstStyle/>
                    <a:p>
                      <a:r>
                        <a:rPr lang="en-US" sz="1600" dirty="0"/>
                        <a:t>Security / Regulatory</a:t>
                      </a:r>
                    </a:p>
                  </a:txBody>
                  <a:tcPr marL="121888" marR="121888" marT="60960" marB="60960"/>
                </a:tc>
                <a:extLst>
                  <a:ext uri="{0D108BD9-81ED-4DB2-BD59-A6C34878D82A}">
                    <a16:rowId xmlns:a16="http://schemas.microsoft.com/office/drawing/2014/main" val="10000"/>
                  </a:ext>
                </a:extLst>
              </a:tr>
              <a:tr h="718820">
                <a:tc>
                  <a:txBody>
                    <a:bodyPr/>
                    <a:lstStyle/>
                    <a:p>
                      <a:r>
                        <a:rPr lang="en-US" sz="1600" dirty="0"/>
                        <a:t>Oracle</a:t>
                      </a:r>
                      <a:r>
                        <a:rPr lang="en-US" sz="1600" baseline="0" dirty="0"/>
                        <a:t> EBS</a:t>
                      </a:r>
                      <a:endParaRPr lang="en-US" sz="1600" dirty="0"/>
                    </a:p>
                  </a:txBody>
                  <a:tcPr marL="121888" marR="121888" marT="60960" marB="60960"/>
                </a:tc>
                <a:tc>
                  <a:txBody>
                    <a:bodyPr/>
                    <a:lstStyle/>
                    <a:p>
                      <a:r>
                        <a:rPr lang="en-US" sz="1600" dirty="0"/>
                        <a:t>Order Fulfillment</a:t>
                      </a:r>
                    </a:p>
                  </a:txBody>
                  <a:tcPr marL="121888" marR="121888" marT="60960" marB="60960"/>
                </a:tc>
                <a:tc>
                  <a:txBody>
                    <a:bodyPr/>
                    <a:lstStyle/>
                    <a:p>
                      <a:r>
                        <a:rPr lang="en-US" sz="1600" dirty="0"/>
                        <a:t>Corp</a:t>
                      </a:r>
                    </a:p>
                  </a:txBody>
                  <a:tcPr marL="121888" marR="121888" marT="60960" marB="60960"/>
                </a:tc>
                <a:tc>
                  <a:txBody>
                    <a:bodyPr/>
                    <a:lstStyle/>
                    <a:p>
                      <a:r>
                        <a:rPr lang="en-US" sz="1600" dirty="0"/>
                        <a:t>North America</a:t>
                      </a:r>
                    </a:p>
                  </a:txBody>
                  <a:tcPr marL="121888" marR="121888" marT="60960" marB="60960"/>
                </a:tc>
                <a:tc>
                  <a:txBody>
                    <a:bodyPr/>
                    <a:lstStyle/>
                    <a:p>
                      <a:r>
                        <a:rPr lang="en-US" sz="1600" dirty="0"/>
                        <a:t>COTS</a:t>
                      </a:r>
                    </a:p>
                  </a:txBody>
                  <a:tcPr marL="121888" marR="121888" marT="60960" marB="60960"/>
                </a:tc>
                <a:tc>
                  <a:txBody>
                    <a:bodyPr/>
                    <a:lstStyle/>
                    <a:p>
                      <a:r>
                        <a:rPr lang="en-US" sz="1600" dirty="0"/>
                        <a:t>Oracle</a:t>
                      </a:r>
                    </a:p>
                  </a:txBody>
                  <a:tcPr marL="121888" marR="121888" marT="60960" marB="60960"/>
                </a:tc>
                <a:tc>
                  <a:txBody>
                    <a:bodyPr/>
                    <a:lstStyle/>
                    <a:p>
                      <a:r>
                        <a:rPr lang="en-US" sz="1600" dirty="0"/>
                        <a:t>R12</a:t>
                      </a:r>
                    </a:p>
                  </a:txBody>
                  <a:tcPr marL="121888" marR="121888" marT="60960" marB="60960"/>
                </a:tc>
                <a:tc>
                  <a:txBody>
                    <a:bodyPr/>
                    <a:lstStyle/>
                    <a:p>
                      <a:r>
                        <a:rPr lang="en-US" sz="1600" dirty="0"/>
                        <a:t>OLTP</a:t>
                      </a:r>
                    </a:p>
                  </a:txBody>
                  <a:tcPr marL="121888" marR="121888" marT="60960" marB="60960"/>
                </a:tc>
                <a:tc>
                  <a:txBody>
                    <a:bodyPr/>
                    <a:lstStyle/>
                    <a:p>
                      <a:r>
                        <a:rPr lang="en-US" sz="1600" dirty="0"/>
                        <a:t>PCI</a:t>
                      </a:r>
                    </a:p>
                  </a:txBody>
                  <a:tcPr marL="121888" marR="121888" marT="60960" marB="60960"/>
                </a:tc>
                <a:extLst>
                  <a:ext uri="{0D108BD9-81ED-4DB2-BD59-A6C34878D82A}">
                    <a16:rowId xmlns:a16="http://schemas.microsoft.com/office/drawing/2014/main" val="10001"/>
                  </a:ext>
                </a:extLst>
              </a:tr>
            </a:tbl>
          </a:graphicData>
        </a:graphic>
      </p:graphicFrame>
      <p:sp>
        <p:nvSpPr>
          <p:cNvPr id="13" name="Rectangle 3"/>
          <p:cNvSpPr>
            <a:spLocks noGrp="1" noChangeArrowheads="1"/>
          </p:cNvSpPr>
          <p:nvPr>
            <p:ph type="body" idx="4294967295"/>
          </p:nvPr>
        </p:nvSpPr>
        <p:spPr>
          <a:xfrm>
            <a:off x="616965" y="4987643"/>
            <a:ext cx="11368713" cy="1147124"/>
          </a:xfrm>
          <a:prstGeom prst="rect">
            <a:avLst/>
          </a:prstGeom>
        </p:spPr>
        <p:txBody>
          <a:bodyPr/>
          <a:lstStyle/>
          <a:p>
            <a:pPr>
              <a:spcBef>
                <a:spcPts val="400"/>
              </a:spcBef>
              <a:spcAft>
                <a:spcPts val="400"/>
              </a:spcAft>
            </a:pPr>
            <a:r>
              <a:rPr lang="en-US" sz="2100" dirty="0"/>
              <a:t>Capture inventory in an Excel spreadsheet.  Select attributes that are relevant.</a:t>
            </a:r>
          </a:p>
          <a:p>
            <a:pPr>
              <a:spcBef>
                <a:spcPts val="400"/>
              </a:spcBef>
              <a:spcAft>
                <a:spcPts val="400"/>
              </a:spcAft>
            </a:pPr>
            <a:r>
              <a:rPr lang="en-US" sz="2100" dirty="0"/>
              <a:t>Customers Configuration Management Database (CMDB) is source of this information</a:t>
            </a:r>
          </a:p>
          <a:p>
            <a:pPr>
              <a:spcBef>
                <a:spcPts val="400"/>
              </a:spcBef>
              <a:spcAft>
                <a:spcPts val="400"/>
              </a:spcAft>
            </a:pPr>
            <a:r>
              <a:rPr lang="en-US" sz="2100" dirty="0"/>
              <a:t>There are tools that can automate the collection of this information:</a:t>
            </a:r>
            <a:r>
              <a:rPr lang="en-US" sz="1900" dirty="0"/>
              <a:t> BDNA, Custom Scripts</a:t>
            </a:r>
          </a:p>
        </p:txBody>
      </p:sp>
      <p:graphicFrame>
        <p:nvGraphicFramePr>
          <p:cNvPr id="5" name="Table 4"/>
          <p:cNvGraphicFramePr>
            <a:graphicFrameLocks noGrp="1"/>
          </p:cNvGraphicFramePr>
          <p:nvPr/>
        </p:nvGraphicFramePr>
        <p:xfrm>
          <a:off x="630169" y="3247344"/>
          <a:ext cx="10988790" cy="1706880"/>
        </p:xfrm>
        <a:graphic>
          <a:graphicData uri="http://schemas.openxmlformats.org/drawingml/2006/table">
            <a:tbl>
              <a:tblPr firstRow="1" bandRow="1">
                <a:tableStyleId>{EB344D84-9AFB-497E-A393-DC336BA19D2E}</a:tableStyleId>
              </a:tblPr>
              <a:tblGrid>
                <a:gridCol w="1590978">
                  <a:extLst>
                    <a:ext uri="{9D8B030D-6E8A-4147-A177-3AD203B41FA5}">
                      <a16:colId xmlns:a16="http://schemas.microsoft.com/office/drawing/2014/main" val="20000"/>
                    </a:ext>
                  </a:extLst>
                </a:gridCol>
                <a:gridCol w="1699108">
                  <a:extLst>
                    <a:ext uri="{9D8B030D-6E8A-4147-A177-3AD203B41FA5}">
                      <a16:colId xmlns:a16="http://schemas.microsoft.com/office/drawing/2014/main" val="20001"/>
                    </a:ext>
                  </a:extLst>
                </a:gridCol>
                <a:gridCol w="993027">
                  <a:extLst>
                    <a:ext uri="{9D8B030D-6E8A-4147-A177-3AD203B41FA5}">
                      <a16:colId xmlns:a16="http://schemas.microsoft.com/office/drawing/2014/main" val="20002"/>
                    </a:ext>
                  </a:extLst>
                </a:gridCol>
                <a:gridCol w="1235208">
                  <a:extLst>
                    <a:ext uri="{9D8B030D-6E8A-4147-A177-3AD203B41FA5}">
                      <a16:colId xmlns:a16="http://schemas.microsoft.com/office/drawing/2014/main" val="20003"/>
                    </a:ext>
                  </a:extLst>
                </a:gridCol>
                <a:gridCol w="1138957">
                  <a:extLst>
                    <a:ext uri="{9D8B030D-6E8A-4147-A177-3AD203B41FA5}">
                      <a16:colId xmlns:a16="http://schemas.microsoft.com/office/drawing/2014/main" val="20004"/>
                    </a:ext>
                  </a:extLst>
                </a:gridCol>
                <a:gridCol w="1333146">
                  <a:extLst>
                    <a:ext uri="{9D8B030D-6E8A-4147-A177-3AD203B41FA5}">
                      <a16:colId xmlns:a16="http://schemas.microsoft.com/office/drawing/2014/main" val="20005"/>
                    </a:ext>
                  </a:extLst>
                </a:gridCol>
                <a:gridCol w="1499183">
                  <a:extLst>
                    <a:ext uri="{9D8B030D-6E8A-4147-A177-3AD203B41FA5}">
                      <a16:colId xmlns:a16="http://schemas.microsoft.com/office/drawing/2014/main" val="20006"/>
                    </a:ext>
                  </a:extLst>
                </a:gridCol>
                <a:gridCol w="1499183">
                  <a:extLst>
                    <a:ext uri="{9D8B030D-6E8A-4147-A177-3AD203B41FA5}">
                      <a16:colId xmlns:a16="http://schemas.microsoft.com/office/drawing/2014/main" val="20007"/>
                    </a:ext>
                  </a:extLst>
                </a:gridCol>
              </a:tblGrid>
              <a:tr h="853440">
                <a:tc>
                  <a:txBody>
                    <a:bodyPr/>
                    <a:lstStyle/>
                    <a:p>
                      <a:pPr marL="0" algn="l" defTabSz="914400" rtl="0" eaLnBrk="1" latinLnBrk="0" hangingPunct="1"/>
                      <a:r>
                        <a:rPr lang="en-US" sz="1600" kern="1200" dirty="0"/>
                        <a:t>Language</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Upstream / Downstream Dependencies</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SLA</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Data Base / Version</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Prod DB Size</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Prod DB Char Set</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Operating</a:t>
                      </a:r>
                    </a:p>
                    <a:p>
                      <a:pPr marL="0" algn="l" defTabSz="914400" rtl="0" eaLnBrk="1" latinLnBrk="0" hangingPunct="1"/>
                      <a:r>
                        <a:rPr lang="en-US" sz="1600" kern="1200" dirty="0"/>
                        <a:t>System</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Number of Non-Prod </a:t>
                      </a:r>
                      <a:r>
                        <a:rPr lang="en-US" sz="1600" kern="1200" dirty="0" err="1"/>
                        <a:t>Env</a:t>
                      </a:r>
                      <a:endParaRPr lang="en-US" sz="1600" kern="1200" dirty="0">
                        <a:solidFill>
                          <a:schemeClr val="dk1"/>
                        </a:solidFill>
                        <a:latin typeface="+mn-lt"/>
                        <a:ea typeface="+mn-ea"/>
                        <a:cs typeface="+mn-cs"/>
                      </a:endParaRPr>
                    </a:p>
                  </a:txBody>
                  <a:tcPr marL="121888" marR="121888" marT="60960" marB="60960"/>
                </a:tc>
                <a:extLst>
                  <a:ext uri="{0D108BD9-81ED-4DB2-BD59-A6C34878D82A}">
                    <a16:rowId xmlns:a16="http://schemas.microsoft.com/office/drawing/2014/main" val="10000"/>
                  </a:ext>
                </a:extLst>
              </a:tr>
              <a:tr h="853440">
                <a:tc>
                  <a:txBody>
                    <a:bodyPr/>
                    <a:lstStyle/>
                    <a:p>
                      <a:pPr marL="0" algn="l" defTabSz="914400" rtl="0" eaLnBrk="1" latinLnBrk="0" hangingPunct="1"/>
                      <a:r>
                        <a:rPr lang="en-US" sz="1600" kern="1200" dirty="0"/>
                        <a:t>PL/SQL</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Siebel CRM,</a:t>
                      </a:r>
                    </a:p>
                    <a:p>
                      <a:pPr marL="0" algn="l" defTabSz="914400" rtl="0" eaLnBrk="1" latinLnBrk="0" hangingPunct="1"/>
                      <a:r>
                        <a:rPr lang="en-US" sz="1600" kern="1200" dirty="0"/>
                        <a:t>JDE Mfg,  PSFT HCM</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Tier 2</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Oracle 11g</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COTS</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Oracle</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Linux</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4</a:t>
                      </a:r>
                      <a:endParaRPr lang="en-US" sz="1600" kern="1200" dirty="0">
                        <a:solidFill>
                          <a:schemeClr val="dk1"/>
                        </a:solidFill>
                        <a:latin typeface="+mn-lt"/>
                        <a:ea typeface="+mn-ea"/>
                        <a:cs typeface="+mn-cs"/>
                      </a:endParaRPr>
                    </a:p>
                  </a:txBody>
                  <a:tcPr marL="121888" marR="121888" marT="60960" marB="6096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37887464"/>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030DC05-9582-414D-8060-E1628D4D3F27}" type="slidenum">
              <a:rPr lang="en-US" smtClean="0"/>
              <a:pPr>
                <a:defRPr/>
              </a:pPr>
              <a:t>4</a:t>
            </a:fld>
            <a:endParaRPr lang="en-US" dirty="0"/>
          </a:p>
        </p:txBody>
      </p:sp>
      <p:grpSp>
        <p:nvGrpSpPr>
          <p:cNvPr id="27" name="Group 26"/>
          <p:cNvGrpSpPr/>
          <p:nvPr/>
        </p:nvGrpSpPr>
        <p:grpSpPr>
          <a:xfrm>
            <a:off x="9112752" y="1580517"/>
            <a:ext cx="2486960" cy="4141931"/>
            <a:chOff x="531813" y="-295983"/>
            <a:chExt cx="2486960" cy="7722263"/>
          </a:xfrm>
          <a:solidFill>
            <a:schemeClr val="accent3">
              <a:lumMod val="60000"/>
              <a:lumOff val="40000"/>
            </a:schemeClr>
          </a:solidFill>
        </p:grpSpPr>
        <p:sp>
          <p:nvSpPr>
            <p:cNvPr id="28" name="Rectangle 27"/>
            <p:cNvSpPr/>
            <p:nvPr/>
          </p:nvSpPr>
          <p:spPr>
            <a:xfrm>
              <a:off x="531813" y="1315520"/>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29" name="Rectangle 28"/>
            <p:cNvSpPr/>
            <p:nvPr/>
          </p:nvSpPr>
          <p:spPr>
            <a:xfrm>
              <a:off x="531813" y="2927024"/>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30" name="Rectangle 29"/>
            <p:cNvSpPr/>
            <p:nvPr/>
          </p:nvSpPr>
          <p:spPr>
            <a:xfrm>
              <a:off x="531813" y="4538527"/>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31" name="Rectangle 30"/>
            <p:cNvSpPr/>
            <p:nvPr/>
          </p:nvSpPr>
          <p:spPr>
            <a:xfrm>
              <a:off x="531813" y="-295983"/>
              <a:ext cx="2486960" cy="1276249"/>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35" name="Rectangle 34"/>
            <p:cNvSpPr/>
            <p:nvPr/>
          </p:nvSpPr>
          <p:spPr>
            <a:xfrm>
              <a:off x="531813" y="6150032"/>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grpSp>
      <p:sp>
        <p:nvSpPr>
          <p:cNvPr id="32" name="TextBox 31"/>
          <p:cNvSpPr txBox="1"/>
          <p:nvPr/>
        </p:nvSpPr>
        <p:spPr bwMode="auto">
          <a:xfrm>
            <a:off x="9439189" y="1601347"/>
            <a:ext cx="1842556" cy="664797"/>
          </a:xfrm>
          <a:prstGeom prst="rect">
            <a:avLst/>
          </a:prstGeom>
          <a:noFill/>
        </p:spPr>
        <p:txBody>
          <a:bodyPr wrap="none" lIns="0" tIns="0" rIns="0" bIns="0" rtlCol="0">
            <a:spAutoFit/>
          </a:bodyPr>
          <a:lstStyle/>
          <a:p>
            <a:pPr algn="ctr">
              <a:lnSpc>
                <a:spcPct val="90000"/>
              </a:lnSpc>
            </a:pPr>
            <a:r>
              <a:rPr lang="en-US" sz="1600" b="1" dirty="0"/>
              <a:t>Enterprise Class</a:t>
            </a:r>
            <a:r>
              <a:rPr lang="en-US" sz="1600" dirty="0"/>
              <a:t> </a:t>
            </a:r>
            <a:r>
              <a:rPr lang="en-US" sz="1600" dirty="0" smtClean="0"/>
              <a:t/>
            </a:r>
            <a:br>
              <a:rPr lang="en-US" sz="1600" dirty="0" smtClean="0"/>
            </a:br>
            <a:r>
              <a:rPr lang="en-US" sz="1600" dirty="0" smtClean="0"/>
              <a:t>Application </a:t>
            </a:r>
            <a:r>
              <a:rPr lang="en-US" sz="1600" dirty="0"/>
              <a:t>Suite on </a:t>
            </a:r>
            <a:r>
              <a:rPr lang="en-US" sz="1600" dirty="0" smtClean="0"/>
              <a:t/>
            </a:r>
            <a:br>
              <a:rPr lang="en-US" sz="1600" dirty="0" smtClean="0"/>
            </a:br>
            <a:r>
              <a:rPr lang="en-US" sz="1600" dirty="0" smtClean="0"/>
              <a:t>Enterprise </a:t>
            </a:r>
            <a:r>
              <a:rPr lang="en-US" sz="1600" dirty="0"/>
              <a:t>Class Cloud</a:t>
            </a:r>
          </a:p>
        </p:txBody>
      </p:sp>
      <p:sp>
        <p:nvSpPr>
          <p:cNvPr id="34" name="TextBox 33"/>
          <p:cNvSpPr txBox="1"/>
          <p:nvPr/>
        </p:nvSpPr>
        <p:spPr bwMode="auto">
          <a:xfrm>
            <a:off x="9211470" y="2569191"/>
            <a:ext cx="2298001" cy="443198"/>
          </a:xfrm>
          <a:prstGeom prst="rect">
            <a:avLst/>
          </a:prstGeom>
          <a:noFill/>
        </p:spPr>
        <p:txBody>
          <a:bodyPr wrap="none" lIns="0" tIns="0" rIns="0" bIns="0" rtlCol="0">
            <a:spAutoFit/>
          </a:bodyPr>
          <a:lstStyle/>
          <a:p>
            <a:pPr algn="ctr">
              <a:lnSpc>
                <a:spcPct val="90000"/>
              </a:lnSpc>
            </a:pPr>
            <a:r>
              <a:rPr lang="en-US" sz="1600" dirty="0" smtClean="0"/>
              <a:t>Platform as </a:t>
            </a:r>
            <a:r>
              <a:rPr lang="en-US" sz="1600" dirty="0"/>
              <a:t>a Service </a:t>
            </a:r>
            <a:r>
              <a:rPr lang="en-US" sz="1600" dirty="0" smtClean="0"/>
              <a:t>(PaaS)</a:t>
            </a:r>
            <a:br>
              <a:rPr lang="en-US" sz="1600" dirty="0" smtClean="0"/>
            </a:br>
            <a:r>
              <a:rPr lang="en-US" sz="1600" b="1" dirty="0" smtClean="0"/>
              <a:t>always </a:t>
            </a:r>
            <a:r>
              <a:rPr lang="en-US" sz="1600" b="1" dirty="0"/>
              <a:t>up to date</a:t>
            </a:r>
          </a:p>
        </p:txBody>
      </p:sp>
      <p:sp>
        <p:nvSpPr>
          <p:cNvPr id="36" name="TextBox 35"/>
          <p:cNvSpPr txBox="1"/>
          <p:nvPr/>
        </p:nvSpPr>
        <p:spPr bwMode="auto">
          <a:xfrm>
            <a:off x="9639853" y="3432047"/>
            <a:ext cx="1441227" cy="443198"/>
          </a:xfrm>
          <a:prstGeom prst="rect">
            <a:avLst/>
          </a:prstGeom>
          <a:noFill/>
        </p:spPr>
        <p:txBody>
          <a:bodyPr wrap="none" lIns="0" tIns="0" rIns="0" bIns="0" rtlCol="0">
            <a:spAutoFit/>
          </a:bodyPr>
          <a:lstStyle/>
          <a:p>
            <a:pPr algn="ctr">
              <a:lnSpc>
                <a:spcPct val="90000"/>
              </a:lnSpc>
            </a:pPr>
            <a:r>
              <a:rPr lang="en-US" sz="1600" b="1" dirty="0"/>
              <a:t>Scale</a:t>
            </a:r>
            <a:r>
              <a:rPr lang="en-US" sz="1600" dirty="0"/>
              <a:t> Operations </a:t>
            </a:r>
            <a:r>
              <a:rPr lang="en-US" sz="1600" dirty="0" smtClean="0"/>
              <a:t/>
            </a:r>
            <a:br>
              <a:rPr lang="en-US" sz="1600" dirty="0" smtClean="0"/>
            </a:br>
            <a:r>
              <a:rPr lang="en-US" sz="1600" dirty="0" smtClean="0"/>
              <a:t>Dynamically</a:t>
            </a:r>
            <a:endParaRPr lang="en-US" sz="1600" dirty="0"/>
          </a:p>
        </p:txBody>
      </p:sp>
      <p:sp>
        <p:nvSpPr>
          <p:cNvPr id="37" name="TextBox 36"/>
          <p:cNvSpPr txBox="1"/>
          <p:nvPr/>
        </p:nvSpPr>
        <p:spPr bwMode="auto">
          <a:xfrm>
            <a:off x="9430886" y="4290427"/>
            <a:ext cx="1859163" cy="443198"/>
          </a:xfrm>
          <a:prstGeom prst="rect">
            <a:avLst/>
          </a:prstGeom>
          <a:noFill/>
        </p:spPr>
        <p:txBody>
          <a:bodyPr wrap="none" lIns="0" tIns="0" rIns="0" bIns="0" rtlCol="0">
            <a:spAutoFit/>
          </a:bodyPr>
          <a:lstStyle/>
          <a:p>
            <a:pPr algn="ctr">
              <a:lnSpc>
                <a:spcPct val="90000"/>
              </a:lnSpc>
            </a:pPr>
            <a:r>
              <a:rPr lang="en-US" sz="1600" b="1" dirty="0"/>
              <a:t>Pre-built Integrations</a:t>
            </a:r>
            <a:r>
              <a:rPr lang="en-US" sz="1600" b="1" dirty="0" smtClean="0"/>
              <a:t>,</a:t>
            </a:r>
          </a:p>
          <a:p>
            <a:pPr algn="ctr">
              <a:lnSpc>
                <a:spcPct val="90000"/>
              </a:lnSpc>
            </a:pPr>
            <a:r>
              <a:rPr lang="en-US" sz="1600" b="1" dirty="0" smtClean="0"/>
              <a:t> </a:t>
            </a:r>
            <a:r>
              <a:rPr lang="en-US" sz="1600" b="1" dirty="0"/>
              <a:t>Security, Analytics</a:t>
            </a:r>
          </a:p>
        </p:txBody>
      </p:sp>
      <p:sp>
        <p:nvSpPr>
          <p:cNvPr id="38" name="TextBox 37"/>
          <p:cNvSpPr txBox="1"/>
          <p:nvPr/>
        </p:nvSpPr>
        <p:spPr bwMode="auto">
          <a:xfrm>
            <a:off x="9220283" y="5156328"/>
            <a:ext cx="2280369" cy="443198"/>
          </a:xfrm>
          <a:prstGeom prst="rect">
            <a:avLst/>
          </a:prstGeom>
          <a:noFill/>
        </p:spPr>
        <p:txBody>
          <a:bodyPr wrap="none" lIns="0" tIns="0" rIns="0" bIns="0" rtlCol="0">
            <a:spAutoFit/>
          </a:bodyPr>
          <a:lstStyle/>
          <a:p>
            <a:pPr algn="ctr">
              <a:lnSpc>
                <a:spcPct val="90000"/>
              </a:lnSpc>
            </a:pPr>
            <a:r>
              <a:rPr lang="en-US" sz="1600" b="1" dirty="0"/>
              <a:t>Oracle Experts</a:t>
            </a:r>
            <a:r>
              <a:rPr lang="en-US" sz="1600" dirty="0"/>
              <a:t> Provide </a:t>
            </a:r>
            <a:r>
              <a:rPr lang="en-US" sz="1600" dirty="0" smtClean="0"/>
              <a:t>Run</a:t>
            </a:r>
          </a:p>
          <a:p>
            <a:pPr algn="ctr">
              <a:lnSpc>
                <a:spcPct val="90000"/>
              </a:lnSpc>
            </a:pPr>
            <a:r>
              <a:rPr lang="en-US" sz="1600" dirty="0" smtClean="0"/>
              <a:t> </a:t>
            </a:r>
            <a:r>
              <a:rPr lang="en-US" sz="1600" dirty="0"/>
              <a:t>and Maintain Services</a:t>
            </a:r>
          </a:p>
        </p:txBody>
      </p:sp>
      <p:grpSp>
        <p:nvGrpSpPr>
          <p:cNvPr id="4" name="Group 3"/>
          <p:cNvGrpSpPr/>
          <p:nvPr/>
        </p:nvGrpSpPr>
        <p:grpSpPr>
          <a:xfrm>
            <a:off x="4120725" y="2484967"/>
            <a:ext cx="4409670" cy="1853198"/>
            <a:chOff x="3410856" y="2697712"/>
            <a:chExt cx="5413829" cy="2090486"/>
          </a:xfrm>
        </p:grpSpPr>
        <p:sp>
          <p:nvSpPr>
            <p:cNvPr id="3" name="Left-Right Arrow 2"/>
            <p:cNvSpPr/>
            <p:nvPr/>
          </p:nvSpPr>
          <p:spPr>
            <a:xfrm>
              <a:off x="3410856" y="3741969"/>
              <a:ext cx="5413829" cy="519712"/>
            </a:xfrm>
            <a:prstGeom prst="leftRightArrow">
              <a:avLst/>
            </a:prstGeom>
            <a:solidFill>
              <a:srgbClr val="8DA6B1">
                <a:alpha val="74902"/>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33" name="Group 32"/>
            <p:cNvGrpSpPr>
              <a:grpSpLocks noChangeAspect="1"/>
            </p:cNvGrpSpPr>
            <p:nvPr/>
          </p:nvGrpSpPr>
          <p:grpSpPr>
            <a:xfrm>
              <a:off x="4208933" y="2697712"/>
              <a:ext cx="3566160" cy="2090486"/>
              <a:chOff x="3023194" y="1981200"/>
              <a:chExt cx="6142434" cy="3507583"/>
            </a:xfrm>
          </p:grpSpPr>
          <p:grpSp>
            <p:nvGrpSpPr>
              <p:cNvPr id="39" name="Group 38"/>
              <p:cNvGrpSpPr/>
              <p:nvPr/>
            </p:nvGrpSpPr>
            <p:grpSpPr>
              <a:xfrm>
                <a:off x="3023194" y="1981200"/>
                <a:ext cx="6142434" cy="3507583"/>
                <a:chOff x="3023194" y="1981200"/>
                <a:chExt cx="6142434" cy="3507583"/>
              </a:xfrm>
            </p:grpSpPr>
            <p:sp>
              <p:nvSpPr>
                <p:cNvPr id="41" name="Freeform 40"/>
                <p:cNvSpPr>
                  <a:spLocks/>
                </p:cNvSpPr>
                <p:nvPr/>
              </p:nvSpPr>
              <p:spPr bwMode="auto">
                <a:xfrm>
                  <a:off x="3100505" y="2118768"/>
                  <a:ext cx="5912248" cy="3225304"/>
                </a:xfrm>
                <a:custGeom>
                  <a:avLst/>
                  <a:gdLst>
                    <a:gd name="connsiteX0" fmla="*/ 3336507 w 5792390"/>
                    <a:gd name="connsiteY0" fmla="*/ 0 h 3159919"/>
                    <a:gd name="connsiteX1" fmla="*/ 4242352 w 5792390"/>
                    <a:gd name="connsiteY1" fmla="*/ 455689 h 3159919"/>
                    <a:gd name="connsiteX2" fmla="*/ 4440798 w 5792390"/>
                    <a:gd name="connsiteY2" fmla="*/ 1028222 h 3159919"/>
                    <a:gd name="connsiteX3" fmla="*/ 4426790 w 5792390"/>
                    <a:gd name="connsiteY3" fmla="*/ 1182455 h 3159919"/>
                    <a:gd name="connsiteX4" fmla="*/ 4426790 w 5792390"/>
                    <a:gd name="connsiteY4" fmla="*/ 1184792 h 3159919"/>
                    <a:gd name="connsiteX5" fmla="*/ 4426790 w 5792390"/>
                    <a:gd name="connsiteY5" fmla="*/ 1187129 h 3159919"/>
                    <a:gd name="connsiteX6" fmla="*/ 4403443 w 5792390"/>
                    <a:gd name="connsiteY6" fmla="*/ 1289951 h 3159919"/>
                    <a:gd name="connsiteX7" fmla="*/ 4559865 w 5792390"/>
                    <a:gd name="connsiteY7" fmla="*/ 1238540 h 3159919"/>
                    <a:gd name="connsiteX8" fmla="*/ 4578542 w 5792390"/>
                    <a:gd name="connsiteY8" fmla="*/ 1231529 h 3159919"/>
                    <a:gd name="connsiteX9" fmla="*/ 4578542 w 5792390"/>
                    <a:gd name="connsiteY9" fmla="*/ 1226855 h 3159919"/>
                    <a:gd name="connsiteX10" fmla="*/ 4606558 w 5792390"/>
                    <a:gd name="connsiteY10" fmla="*/ 988495 h 3159919"/>
                    <a:gd name="connsiteX11" fmla="*/ 4608893 w 5792390"/>
                    <a:gd name="connsiteY11" fmla="*/ 960453 h 3159919"/>
                    <a:gd name="connsiteX12" fmla="*/ 4629905 w 5792390"/>
                    <a:gd name="connsiteY12" fmla="*/ 920726 h 3159919"/>
                    <a:gd name="connsiteX13" fmla="*/ 4655586 w 5792390"/>
                    <a:gd name="connsiteY13" fmla="*/ 906705 h 3159919"/>
                    <a:gd name="connsiteX14" fmla="*/ 4692940 w 5792390"/>
                    <a:gd name="connsiteY14" fmla="*/ 902031 h 3159919"/>
                    <a:gd name="connsiteX15" fmla="*/ 4837689 w 5792390"/>
                    <a:gd name="connsiteY15" fmla="*/ 918389 h 3159919"/>
                    <a:gd name="connsiteX16" fmla="*/ 5622132 w 5792390"/>
                    <a:gd name="connsiteY16" fmla="*/ 1441847 h 3159919"/>
                    <a:gd name="connsiteX17" fmla="*/ 5621957 w 5792390"/>
                    <a:gd name="connsiteY17" fmla="*/ 1441847 h 3159919"/>
                    <a:gd name="connsiteX18" fmla="*/ 5792390 w 5792390"/>
                    <a:gd name="connsiteY18" fmla="*/ 2046985 h 3159919"/>
                    <a:gd name="connsiteX19" fmla="*/ 5780717 w 5792390"/>
                    <a:gd name="connsiteY19" fmla="*/ 2224555 h 3159919"/>
                    <a:gd name="connsiteX20" fmla="*/ 5780717 w 5792390"/>
                    <a:gd name="connsiteY20" fmla="*/ 2226891 h 3159919"/>
                    <a:gd name="connsiteX21" fmla="*/ 5762039 w 5792390"/>
                    <a:gd name="connsiteY21" fmla="*/ 2311003 h 3159919"/>
                    <a:gd name="connsiteX22" fmla="*/ 5762625 w 5792390"/>
                    <a:gd name="connsiteY22" fmla="*/ 2311003 h 3159919"/>
                    <a:gd name="connsiteX23" fmla="*/ 4665222 w 5792390"/>
                    <a:gd name="connsiteY23" fmla="*/ 3159919 h 3159919"/>
                    <a:gd name="connsiteX24" fmla="*/ 882684 w 5792390"/>
                    <a:gd name="connsiteY24" fmla="*/ 3159919 h 3159919"/>
                    <a:gd name="connsiteX25" fmla="*/ 263936 w 5792390"/>
                    <a:gd name="connsiteY25" fmla="*/ 2902672 h 3159919"/>
                    <a:gd name="connsiteX26" fmla="*/ 263936 w 5792390"/>
                    <a:gd name="connsiteY26" fmla="*/ 2900333 h 3159919"/>
                    <a:gd name="connsiteX27" fmla="*/ 4762 w 5792390"/>
                    <a:gd name="connsiteY27" fmla="*/ 2311003 h 3159919"/>
                    <a:gd name="connsiteX28" fmla="*/ 4669 w 5792390"/>
                    <a:gd name="connsiteY28" fmla="*/ 2311003 h 3159919"/>
                    <a:gd name="connsiteX29" fmla="*/ 0 w 5792390"/>
                    <a:gd name="connsiteY29" fmla="*/ 2212873 h 3159919"/>
                    <a:gd name="connsiteX30" fmla="*/ 2335 w 5792390"/>
                    <a:gd name="connsiteY30" fmla="*/ 2145116 h 3159919"/>
                    <a:gd name="connsiteX31" fmla="*/ 2335 w 5792390"/>
                    <a:gd name="connsiteY31" fmla="*/ 2142779 h 3159919"/>
                    <a:gd name="connsiteX32" fmla="*/ 403903 w 5792390"/>
                    <a:gd name="connsiteY32" fmla="*/ 1460539 h 3159919"/>
                    <a:gd name="connsiteX33" fmla="*/ 431919 w 5792390"/>
                    <a:gd name="connsiteY33" fmla="*/ 1441847 h 3159919"/>
                    <a:gd name="connsiteX34" fmla="*/ 432198 w 5792390"/>
                    <a:gd name="connsiteY34" fmla="*/ 1441847 h 3159919"/>
                    <a:gd name="connsiteX35" fmla="*/ 887456 w 5792390"/>
                    <a:gd name="connsiteY35" fmla="*/ 1313319 h 3159919"/>
                    <a:gd name="connsiteX36" fmla="*/ 1018196 w 5792390"/>
                    <a:gd name="connsiteY36" fmla="*/ 1322667 h 3159919"/>
                    <a:gd name="connsiteX37" fmla="*/ 1039208 w 5792390"/>
                    <a:gd name="connsiteY37" fmla="*/ 1317993 h 3159919"/>
                    <a:gd name="connsiteX38" fmla="*/ 1050881 w 5792390"/>
                    <a:gd name="connsiteY38" fmla="*/ 1301635 h 3159919"/>
                    <a:gd name="connsiteX39" fmla="*/ 1053216 w 5792390"/>
                    <a:gd name="connsiteY39" fmla="*/ 1301635 h 3159919"/>
                    <a:gd name="connsiteX40" fmla="*/ 1053216 w 5792390"/>
                    <a:gd name="connsiteY40" fmla="*/ 1299298 h 3159919"/>
                    <a:gd name="connsiteX41" fmla="*/ 1755947 w 5792390"/>
                    <a:gd name="connsiteY41" fmla="*/ 759482 h 3159919"/>
                    <a:gd name="connsiteX42" fmla="*/ 2050113 w 5792390"/>
                    <a:gd name="connsiteY42" fmla="*/ 717418 h 3159919"/>
                    <a:gd name="connsiteX43" fmla="*/ 2561402 w 5792390"/>
                    <a:gd name="connsiteY43" fmla="*/ 902031 h 3159919"/>
                    <a:gd name="connsiteX44" fmla="*/ 2568406 w 5792390"/>
                    <a:gd name="connsiteY44" fmla="*/ 902031 h 3159919"/>
                    <a:gd name="connsiteX45" fmla="*/ 2731831 w 5792390"/>
                    <a:gd name="connsiteY45" fmla="*/ 827251 h 3159919"/>
                    <a:gd name="connsiteX46" fmla="*/ 2383968 w 5792390"/>
                    <a:gd name="connsiteY46" fmla="*/ 621607 h 3159919"/>
                    <a:gd name="connsiteX47" fmla="*/ 2320933 w 5792390"/>
                    <a:gd name="connsiteY47" fmla="*/ 598238 h 3159919"/>
                    <a:gd name="connsiteX48" fmla="*/ 2369960 w 5792390"/>
                    <a:gd name="connsiteY48" fmla="*/ 551501 h 3159919"/>
                    <a:gd name="connsiteX49" fmla="*/ 2376964 w 5792390"/>
                    <a:gd name="connsiteY49" fmla="*/ 542153 h 3159919"/>
                    <a:gd name="connsiteX50" fmla="*/ 2395642 w 5792390"/>
                    <a:gd name="connsiteY50" fmla="*/ 511774 h 3159919"/>
                    <a:gd name="connsiteX51" fmla="*/ 3336507 w 5792390"/>
                    <a:gd name="connsiteY51" fmla="*/ 0 h 315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792390" h="3159919">
                      <a:moveTo>
                        <a:pt x="3336507" y="0"/>
                      </a:moveTo>
                      <a:cubicBezTo>
                        <a:pt x="3677366" y="0"/>
                        <a:pt x="4020560" y="149560"/>
                        <a:pt x="4242352" y="455689"/>
                      </a:cubicBezTo>
                      <a:cubicBezTo>
                        <a:pt x="4363754" y="623944"/>
                        <a:pt x="4440798" y="815567"/>
                        <a:pt x="4440798" y="1028222"/>
                      </a:cubicBezTo>
                      <a:cubicBezTo>
                        <a:pt x="4440798" y="1079633"/>
                        <a:pt x="4436128" y="1131044"/>
                        <a:pt x="4426790" y="1182455"/>
                      </a:cubicBezTo>
                      <a:cubicBezTo>
                        <a:pt x="4426790" y="1182455"/>
                        <a:pt x="4426790" y="1182455"/>
                        <a:pt x="4426790" y="1184792"/>
                      </a:cubicBezTo>
                      <a:cubicBezTo>
                        <a:pt x="4426790" y="1184792"/>
                        <a:pt x="4426790" y="1184792"/>
                        <a:pt x="4426790" y="1187129"/>
                      </a:cubicBezTo>
                      <a:cubicBezTo>
                        <a:pt x="4417451" y="1222182"/>
                        <a:pt x="4408112" y="1257235"/>
                        <a:pt x="4403443" y="1289951"/>
                      </a:cubicBezTo>
                      <a:cubicBezTo>
                        <a:pt x="4457140" y="1271256"/>
                        <a:pt x="4510837" y="1259572"/>
                        <a:pt x="4559865" y="1238540"/>
                      </a:cubicBezTo>
                      <a:cubicBezTo>
                        <a:pt x="4566869" y="1236203"/>
                        <a:pt x="4573873" y="1231529"/>
                        <a:pt x="4578542" y="1231529"/>
                      </a:cubicBezTo>
                      <a:cubicBezTo>
                        <a:pt x="4578542" y="1231529"/>
                        <a:pt x="4578542" y="1231529"/>
                        <a:pt x="4578542" y="1226855"/>
                      </a:cubicBezTo>
                      <a:cubicBezTo>
                        <a:pt x="4592550" y="1140391"/>
                        <a:pt x="4608893" y="1053927"/>
                        <a:pt x="4606558" y="988495"/>
                      </a:cubicBezTo>
                      <a:cubicBezTo>
                        <a:pt x="4608893" y="979147"/>
                        <a:pt x="4606558" y="972137"/>
                        <a:pt x="4608893" y="960453"/>
                      </a:cubicBezTo>
                      <a:cubicBezTo>
                        <a:pt x="4611227" y="948768"/>
                        <a:pt x="4615897" y="932410"/>
                        <a:pt x="4629905" y="920726"/>
                      </a:cubicBezTo>
                      <a:cubicBezTo>
                        <a:pt x="4636909" y="913715"/>
                        <a:pt x="4648582" y="909041"/>
                        <a:pt x="4655586" y="906705"/>
                      </a:cubicBezTo>
                      <a:cubicBezTo>
                        <a:pt x="4669594" y="904368"/>
                        <a:pt x="4681267" y="902031"/>
                        <a:pt x="4692940" y="902031"/>
                      </a:cubicBezTo>
                      <a:cubicBezTo>
                        <a:pt x="4737299" y="902031"/>
                        <a:pt x="4786326" y="902031"/>
                        <a:pt x="4837689" y="918389"/>
                      </a:cubicBezTo>
                      <a:cubicBezTo>
                        <a:pt x="5183217" y="983821"/>
                        <a:pt x="5458707" y="1177781"/>
                        <a:pt x="5622132" y="1441847"/>
                      </a:cubicBezTo>
                      <a:lnTo>
                        <a:pt x="5621957" y="1441847"/>
                      </a:lnTo>
                      <a:cubicBezTo>
                        <a:pt x="5731688" y="1617080"/>
                        <a:pt x="5792390" y="1825023"/>
                        <a:pt x="5792390" y="2046985"/>
                      </a:cubicBezTo>
                      <a:cubicBezTo>
                        <a:pt x="5792390" y="2105396"/>
                        <a:pt x="5790055" y="2166144"/>
                        <a:pt x="5780717" y="2224555"/>
                      </a:cubicBezTo>
                      <a:cubicBezTo>
                        <a:pt x="5780717" y="2224555"/>
                        <a:pt x="5780717" y="2224555"/>
                        <a:pt x="5780717" y="2226891"/>
                      </a:cubicBezTo>
                      <a:cubicBezTo>
                        <a:pt x="5776047" y="2254929"/>
                        <a:pt x="5769043" y="2282966"/>
                        <a:pt x="5762039" y="2311003"/>
                      </a:cubicBezTo>
                      <a:lnTo>
                        <a:pt x="5762625" y="2311003"/>
                      </a:lnTo>
                      <a:cubicBezTo>
                        <a:pt x="5636541" y="2797434"/>
                        <a:pt x="5185905" y="3159919"/>
                        <a:pt x="4665222" y="3159919"/>
                      </a:cubicBezTo>
                      <a:cubicBezTo>
                        <a:pt x="3399706" y="3159919"/>
                        <a:pt x="2148200" y="3159919"/>
                        <a:pt x="882684" y="3159919"/>
                      </a:cubicBezTo>
                      <a:cubicBezTo>
                        <a:pt x="651529" y="3159919"/>
                        <a:pt x="432049" y="3068713"/>
                        <a:pt x="263936" y="2902672"/>
                      </a:cubicBezTo>
                      <a:cubicBezTo>
                        <a:pt x="263936" y="2902672"/>
                        <a:pt x="263936" y="2902672"/>
                        <a:pt x="263936" y="2900333"/>
                      </a:cubicBezTo>
                      <a:cubicBezTo>
                        <a:pt x="102828" y="2731953"/>
                        <a:pt x="21106" y="2530833"/>
                        <a:pt x="4762" y="2311003"/>
                      </a:cubicBezTo>
                      <a:lnTo>
                        <a:pt x="4669" y="2311003"/>
                      </a:lnTo>
                      <a:cubicBezTo>
                        <a:pt x="0" y="2278293"/>
                        <a:pt x="0" y="2245583"/>
                        <a:pt x="0" y="2212873"/>
                      </a:cubicBezTo>
                      <a:cubicBezTo>
                        <a:pt x="0" y="2189508"/>
                        <a:pt x="0" y="2168480"/>
                        <a:pt x="2335" y="2145116"/>
                      </a:cubicBezTo>
                      <a:cubicBezTo>
                        <a:pt x="2335" y="2145116"/>
                        <a:pt x="2335" y="2145116"/>
                        <a:pt x="2335" y="2142779"/>
                      </a:cubicBezTo>
                      <a:cubicBezTo>
                        <a:pt x="32686" y="1857734"/>
                        <a:pt x="156425" y="1626426"/>
                        <a:pt x="403903" y="1460539"/>
                      </a:cubicBezTo>
                      <a:cubicBezTo>
                        <a:pt x="413242" y="1453529"/>
                        <a:pt x="422581" y="1448856"/>
                        <a:pt x="431919" y="1441847"/>
                      </a:cubicBezTo>
                      <a:lnTo>
                        <a:pt x="432198" y="1441847"/>
                      </a:lnTo>
                      <a:cubicBezTo>
                        <a:pt x="572277" y="1357720"/>
                        <a:pt x="721695" y="1313319"/>
                        <a:pt x="887456" y="1313319"/>
                      </a:cubicBezTo>
                      <a:cubicBezTo>
                        <a:pt x="929479" y="1313319"/>
                        <a:pt x="973838" y="1317993"/>
                        <a:pt x="1018196" y="1322667"/>
                      </a:cubicBezTo>
                      <a:cubicBezTo>
                        <a:pt x="1034539" y="1322667"/>
                        <a:pt x="1039208" y="1320330"/>
                        <a:pt x="1039208" y="1317993"/>
                      </a:cubicBezTo>
                      <a:cubicBezTo>
                        <a:pt x="1041543" y="1317993"/>
                        <a:pt x="1046212" y="1313319"/>
                        <a:pt x="1050881" y="1301635"/>
                      </a:cubicBezTo>
                      <a:cubicBezTo>
                        <a:pt x="1050881" y="1301635"/>
                        <a:pt x="1050881" y="1301635"/>
                        <a:pt x="1053216" y="1301635"/>
                      </a:cubicBezTo>
                      <a:cubicBezTo>
                        <a:pt x="1053216" y="1301635"/>
                        <a:pt x="1053216" y="1301635"/>
                        <a:pt x="1053216" y="1299298"/>
                      </a:cubicBezTo>
                      <a:cubicBezTo>
                        <a:pt x="1218976" y="1016537"/>
                        <a:pt x="1450107" y="834262"/>
                        <a:pt x="1755947" y="759482"/>
                      </a:cubicBezTo>
                      <a:cubicBezTo>
                        <a:pt x="1854002" y="733776"/>
                        <a:pt x="1952057" y="717418"/>
                        <a:pt x="2050113" y="717418"/>
                      </a:cubicBezTo>
                      <a:cubicBezTo>
                        <a:pt x="2229881" y="717418"/>
                        <a:pt x="2402645" y="771166"/>
                        <a:pt x="2561402" y="902031"/>
                      </a:cubicBezTo>
                      <a:cubicBezTo>
                        <a:pt x="2563736" y="902031"/>
                        <a:pt x="2566071" y="902031"/>
                        <a:pt x="2568406" y="902031"/>
                      </a:cubicBezTo>
                      <a:cubicBezTo>
                        <a:pt x="2617433" y="880999"/>
                        <a:pt x="2671131" y="852957"/>
                        <a:pt x="2731831" y="827251"/>
                      </a:cubicBezTo>
                      <a:cubicBezTo>
                        <a:pt x="2631441" y="738450"/>
                        <a:pt x="2519378" y="670681"/>
                        <a:pt x="2383968" y="621607"/>
                      </a:cubicBezTo>
                      <a:cubicBezTo>
                        <a:pt x="2383968" y="621607"/>
                        <a:pt x="2383968" y="621607"/>
                        <a:pt x="2320933" y="598238"/>
                      </a:cubicBezTo>
                      <a:cubicBezTo>
                        <a:pt x="2320933" y="598238"/>
                        <a:pt x="2320933" y="598238"/>
                        <a:pt x="2369960" y="551501"/>
                      </a:cubicBezTo>
                      <a:cubicBezTo>
                        <a:pt x="2372295" y="549164"/>
                        <a:pt x="2372295" y="549164"/>
                        <a:pt x="2376964" y="542153"/>
                      </a:cubicBezTo>
                      <a:cubicBezTo>
                        <a:pt x="2379299" y="535143"/>
                        <a:pt x="2383968" y="523458"/>
                        <a:pt x="2395642" y="511774"/>
                      </a:cubicBezTo>
                      <a:cubicBezTo>
                        <a:pt x="2608095" y="170591"/>
                        <a:pt x="2972301" y="0"/>
                        <a:pt x="3336507" y="0"/>
                      </a:cubicBezTo>
                      <a:close/>
                    </a:path>
                  </a:pathLst>
                </a:custGeom>
                <a:solidFill>
                  <a:srgbClr val="FF0000"/>
                </a:solidFill>
                <a:ln w="41275">
                  <a:noFill/>
                </a:ln>
                <a:extLst/>
              </p:spPr>
              <p:txBody>
                <a:bodyPr vert="horz" wrap="square" lIns="68580" tIns="34290" rIns="68580" bIns="34290" numCol="1" anchor="t" anchorCtr="0" compatLnSpc="1">
                  <a:prstTxWarp prst="textNoShape">
                    <a:avLst/>
                  </a:prstTxWarp>
                  <a:noAutofit/>
                </a:bodyPr>
                <a:lstStyle/>
                <a:p>
                  <a:pPr defTabSz="685800"/>
                  <a:endParaRPr lang="en-US" sz="1400" kern="0" dirty="0">
                    <a:solidFill>
                      <a:sysClr val="windowText" lastClr="000000"/>
                    </a:solidFill>
                  </a:endParaRPr>
                </a:p>
              </p:txBody>
            </p:sp>
            <p:sp>
              <p:nvSpPr>
                <p:cNvPr id="42" name="Freeform 41"/>
                <p:cNvSpPr>
                  <a:spLocks/>
                </p:cNvSpPr>
                <p:nvPr/>
              </p:nvSpPr>
              <p:spPr bwMode="auto">
                <a:xfrm>
                  <a:off x="3023194" y="1981200"/>
                  <a:ext cx="6142434" cy="3507583"/>
                </a:xfrm>
                <a:custGeom>
                  <a:avLst/>
                  <a:gdLst>
                    <a:gd name="connsiteX0" fmla="*/ 609116 w 6142434"/>
                    <a:gd name="connsiteY0" fmla="*/ 3483518 h 3507583"/>
                    <a:gd name="connsiteX1" fmla="*/ 848597 w 6142434"/>
                    <a:gd name="connsiteY1" fmla="*/ 3489802 h 3507583"/>
                    <a:gd name="connsiteX2" fmla="*/ 976861 w 6142434"/>
                    <a:gd name="connsiteY2" fmla="*/ 3493186 h 3507583"/>
                    <a:gd name="connsiteX3" fmla="*/ 980448 w 6142434"/>
                    <a:gd name="connsiteY3" fmla="*/ 3493523 h 3507583"/>
                    <a:gd name="connsiteX4" fmla="*/ 609116 w 6142434"/>
                    <a:gd name="connsiteY4" fmla="*/ 3483518 h 3507583"/>
                    <a:gd name="connsiteX5" fmla="*/ 2381 w 6142434"/>
                    <a:gd name="connsiteY5" fmla="*/ 2481264 h 3507583"/>
                    <a:gd name="connsiteX6" fmla="*/ 175268 w 6142434"/>
                    <a:gd name="connsiteY6" fmla="*/ 2481264 h 3507583"/>
                    <a:gd name="connsiteX7" fmla="*/ 434294 w 6142434"/>
                    <a:gd name="connsiteY7" fmla="*/ 3070371 h 3507583"/>
                    <a:gd name="connsiteX8" fmla="*/ 434294 w 6142434"/>
                    <a:gd name="connsiteY8" fmla="*/ 3072732 h 3507583"/>
                    <a:gd name="connsiteX9" fmla="*/ 1053146 w 6142434"/>
                    <a:gd name="connsiteY9" fmla="*/ 3329927 h 3507583"/>
                    <a:gd name="connsiteX10" fmla="*/ 4834677 w 6142434"/>
                    <a:gd name="connsiteY10" fmla="*/ 3329927 h 3507583"/>
                    <a:gd name="connsiteX11" fmla="*/ 5931871 w 6142434"/>
                    <a:gd name="connsiteY11" fmla="*/ 2481264 h 3507583"/>
                    <a:gd name="connsiteX12" fmla="*/ 6111478 w 6142434"/>
                    <a:gd name="connsiteY12" fmla="*/ 2481264 h 3507583"/>
                    <a:gd name="connsiteX13" fmla="*/ 5989907 w 6142434"/>
                    <a:gd name="connsiteY13" fmla="*/ 2803939 h 3507583"/>
                    <a:gd name="connsiteX14" fmla="*/ 5497514 w 6142434"/>
                    <a:gd name="connsiteY14" fmla="*/ 3320588 h 3507583"/>
                    <a:gd name="connsiteX15" fmla="*/ 4804131 w 6142434"/>
                    <a:gd name="connsiteY15" fmla="*/ 3507583 h 3507583"/>
                    <a:gd name="connsiteX16" fmla="*/ 989611 w 6142434"/>
                    <a:gd name="connsiteY16" fmla="*/ 3493523 h 3507583"/>
                    <a:gd name="connsiteX17" fmla="*/ 976861 w 6142434"/>
                    <a:gd name="connsiteY17" fmla="*/ 3493186 h 3507583"/>
                    <a:gd name="connsiteX18" fmla="*/ 876591 w 6142434"/>
                    <a:gd name="connsiteY18" fmla="*/ 3483782 h 3507583"/>
                    <a:gd name="connsiteX19" fmla="*/ 289508 w 6142434"/>
                    <a:gd name="connsiteY19" fmla="*/ 3159251 h 3507583"/>
                    <a:gd name="connsiteX20" fmla="*/ 2381 w 6142434"/>
                    <a:gd name="connsiteY20" fmla="*/ 2481264 h 3507583"/>
                    <a:gd name="connsiteX21" fmla="*/ 5792390 w 6142434"/>
                    <a:gd name="connsiteY21" fmla="*/ 1612107 h 3507583"/>
                    <a:gd name="connsiteX22" fmla="*/ 5997749 w 6142434"/>
                    <a:gd name="connsiteY22" fmla="*/ 1612107 h 3507583"/>
                    <a:gd name="connsiteX23" fmla="*/ 6142434 w 6142434"/>
                    <a:gd name="connsiteY23" fmla="*/ 2205563 h 3507583"/>
                    <a:gd name="connsiteX24" fmla="*/ 6112097 w 6142434"/>
                    <a:gd name="connsiteY24" fmla="*/ 2481263 h 3507583"/>
                    <a:gd name="connsiteX25" fmla="*/ 5932408 w 6142434"/>
                    <a:gd name="connsiteY25" fmla="*/ 2481263 h 3507583"/>
                    <a:gd name="connsiteX26" fmla="*/ 5951077 w 6142434"/>
                    <a:gd name="connsiteY26" fmla="*/ 2397151 h 3507583"/>
                    <a:gd name="connsiteX27" fmla="*/ 5951077 w 6142434"/>
                    <a:gd name="connsiteY27" fmla="*/ 2394815 h 3507583"/>
                    <a:gd name="connsiteX28" fmla="*/ 5962745 w 6142434"/>
                    <a:gd name="connsiteY28" fmla="*/ 2217245 h 3507583"/>
                    <a:gd name="connsiteX29" fmla="*/ 5792390 w 6142434"/>
                    <a:gd name="connsiteY29" fmla="*/ 1612107 h 3507583"/>
                    <a:gd name="connsiteX30" fmla="*/ 317574 w 6142434"/>
                    <a:gd name="connsiteY30" fmla="*/ 1612107 h 3507583"/>
                    <a:gd name="connsiteX31" fmla="*/ 602456 w 6142434"/>
                    <a:gd name="connsiteY31" fmla="*/ 1612107 h 3507583"/>
                    <a:gd name="connsiteX32" fmla="*/ 574435 w 6142434"/>
                    <a:gd name="connsiteY32" fmla="*/ 1630799 h 3507583"/>
                    <a:gd name="connsiteX33" fmla="*/ 172797 w 6142434"/>
                    <a:gd name="connsiteY33" fmla="*/ 2313039 h 3507583"/>
                    <a:gd name="connsiteX34" fmla="*/ 172797 w 6142434"/>
                    <a:gd name="connsiteY34" fmla="*/ 2315376 h 3507583"/>
                    <a:gd name="connsiteX35" fmla="*/ 170462 w 6142434"/>
                    <a:gd name="connsiteY35" fmla="*/ 2383133 h 3507583"/>
                    <a:gd name="connsiteX36" fmla="*/ 175133 w 6142434"/>
                    <a:gd name="connsiteY36" fmla="*/ 2481263 h 3507583"/>
                    <a:gd name="connsiteX37" fmla="*/ 2335 w 6142434"/>
                    <a:gd name="connsiteY37" fmla="*/ 2481263 h 3507583"/>
                    <a:gd name="connsiteX38" fmla="*/ 0 w 6142434"/>
                    <a:gd name="connsiteY38" fmla="*/ 2415843 h 3507583"/>
                    <a:gd name="connsiteX39" fmla="*/ 35026 w 6142434"/>
                    <a:gd name="connsiteY39" fmla="*/ 2123788 h 3507583"/>
                    <a:gd name="connsiteX40" fmla="*/ 317574 w 6142434"/>
                    <a:gd name="connsiteY40" fmla="*/ 1612107 h 3507583"/>
                    <a:gd name="connsiteX41" fmla="*/ 3494840 w 6142434"/>
                    <a:gd name="connsiteY41" fmla="*/ 0 h 3507583"/>
                    <a:gd name="connsiteX42" fmla="*/ 3751610 w 6142434"/>
                    <a:gd name="connsiteY42" fmla="*/ 25700 h 3507583"/>
                    <a:gd name="connsiteX43" fmla="*/ 4717998 w 6142434"/>
                    <a:gd name="connsiteY43" fmla="*/ 834090 h 3507583"/>
                    <a:gd name="connsiteX44" fmla="*/ 4725001 w 6142434"/>
                    <a:gd name="connsiteY44" fmla="*/ 859790 h 3507583"/>
                    <a:gd name="connsiteX45" fmla="*/ 4743675 w 6142434"/>
                    <a:gd name="connsiteY45" fmla="*/ 883154 h 3507583"/>
                    <a:gd name="connsiteX46" fmla="*/ 4778689 w 6142434"/>
                    <a:gd name="connsiteY46" fmla="*/ 894836 h 3507583"/>
                    <a:gd name="connsiteX47" fmla="*/ 4804366 w 6142434"/>
                    <a:gd name="connsiteY47" fmla="*/ 897172 h 3507583"/>
                    <a:gd name="connsiteX48" fmla="*/ 5761417 w 6142434"/>
                    <a:gd name="connsiteY48" fmla="*/ 1289685 h 3507583"/>
                    <a:gd name="connsiteX49" fmla="*/ 5997178 w 6142434"/>
                    <a:gd name="connsiteY49" fmla="*/ 1612106 h 3507583"/>
                    <a:gd name="connsiteX50" fmla="*/ 5791762 w 6142434"/>
                    <a:gd name="connsiteY50" fmla="*/ 1612106 h 3507583"/>
                    <a:gd name="connsiteX51" fmla="*/ 5007447 w 6142434"/>
                    <a:gd name="connsiteY51" fmla="*/ 1088756 h 3507583"/>
                    <a:gd name="connsiteX52" fmla="*/ 4862723 w 6142434"/>
                    <a:gd name="connsiteY52" fmla="*/ 1072401 h 3507583"/>
                    <a:gd name="connsiteX53" fmla="*/ 4825374 w 6142434"/>
                    <a:gd name="connsiteY53" fmla="*/ 1077074 h 3507583"/>
                    <a:gd name="connsiteX54" fmla="*/ 4799697 w 6142434"/>
                    <a:gd name="connsiteY54" fmla="*/ 1091092 h 3507583"/>
                    <a:gd name="connsiteX55" fmla="*/ 4778689 w 6142434"/>
                    <a:gd name="connsiteY55" fmla="*/ 1130811 h 3507583"/>
                    <a:gd name="connsiteX56" fmla="*/ 4776355 w 6142434"/>
                    <a:gd name="connsiteY56" fmla="*/ 1158847 h 3507583"/>
                    <a:gd name="connsiteX57" fmla="*/ 4748343 w 6142434"/>
                    <a:gd name="connsiteY57" fmla="*/ 1397159 h 3507583"/>
                    <a:gd name="connsiteX58" fmla="*/ 4748343 w 6142434"/>
                    <a:gd name="connsiteY58" fmla="*/ 1401831 h 3507583"/>
                    <a:gd name="connsiteX59" fmla="*/ 4729669 w 6142434"/>
                    <a:gd name="connsiteY59" fmla="*/ 1408841 h 3507583"/>
                    <a:gd name="connsiteX60" fmla="*/ 4573273 w 6142434"/>
                    <a:gd name="connsiteY60" fmla="*/ 1460241 h 3507583"/>
                    <a:gd name="connsiteX61" fmla="*/ 4596616 w 6142434"/>
                    <a:gd name="connsiteY61" fmla="*/ 1357440 h 3507583"/>
                    <a:gd name="connsiteX62" fmla="*/ 4596616 w 6142434"/>
                    <a:gd name="connsiteY62" fmla="*/ 1355104 h 3507583"/>
                    <a:gd name="connsiteX63" fmla="*/ 4596616 w 6142434"/>
                    <a:gd name="connsiteY63" fmla="*/ 1352767 h 3507583"/>
                    <a:gd name="connsiteX64" fmla="*/ 4610621 w 6142434"/>
                    <a:gd name="connsiteY64" fmla="*/ 1198566 h 3507583"/>
                    <a:gd name="connsiteX65" fmla="*/ 4412208 w 6142434"/>
                    <a:gd name="connsiteY65" fmla="*/ 626151 h 3507583"/>
                    <a:gd name="connsiteX66" fmla="*/ 3506511 w 6142434"/>
                    <a:gd name="connsiteY66" fmla="*/ 170556 h 3507583"/>
                    <a:gd name="connsiteX67" fmla="*/ 2565800 w 6142434"/>
                    <a:gd name="connsiteY67" fmla="*/ 682225 h 3507583"/>
                    <a:gd name="connsiteX68" fmla="*/ 2547126 w 6142434"/>
                    <a:gd name="connsiteY68" fmla="*/ 712598 h 3507583"/>
                    <a:gd name="connsiteX69" fmla="*/ 2540123 w 6142434"/>
                    <a:gd name="connsiteY69" fmla="*/ 721943 h 3507583"/>
                    <a:gd name="connsiteX70" fmla="*/ 2491103 w 6142434"/>
                    <a:gd name="connsiteY70" fmla="*/ 768671 h 3507583"/>
                    <a:gd name="connsiteX71" fmla="*/ 2554129 w 6142434"/>
                    <a:gd name="connsiteY71" fmla="*/ 792035 h 3507583"/>
                    <a:gd name="connsiteX72" fmla="*/ 2901935 w 6142434"/>
                    <a:gd name="connsiteY72" fmla="*/ 997637 h 3507583"/>
                    <a:gd name="connsiteX73" fmla="*/ 2738536 w 6142434"/>
                    <a:gd name="connsiteY73" fmla="*/ 1072401 h 3507583"/>
                    <a:gd name="connsiteX74" fmla="*/ 2731533 w 6142434"/>
                    <a:gd name="connsiteY74" fmla="*/ 1072401 h 3507583"/>
                    <a:gd name="connsiteX75" fmla="*/ 2220328 w 6142434"/>
                    <a:gd name="connsiteY75" fmla="*/ 887827 h 3507583"/>
                    <a:gd name="connsiteX76" fmla="*/ 1926210 w 6142434"/>
                    <a:gd name="connsiteY76" fmla="*/ 929882 h 3507583"/>
                    <a:gd name="connsiteX77" fmla="*/ 1223594 w 6142434"/>
                    <a:gd name="connsiteY77" fmla="*/ 1469587 h 3507583"/>
                    <a:gd name="connsiteX78" fmla="*/ 1223594 w 6142434"/>
                    <a:gd name="connsiteY78" fmla="*/ 1471923 h 3507583"/>
                    <a:gd name="connsiteX79" fmla="*/ 1221260 w 6142434"/>
                    <a:gd name="connsiteY79" fmla="*/ 1471923 h 3507583"/>
                    <a:gd name="connsiteX80" fmla="*/ 1209589 w 6142434"/>
                    <a:gd name="connsiteY80" fmla="*/ 1488278 h 3507583"/>
                    <a:gd name="connsiteX81" fmla="*/ 1188580 w 6142434"/>
                    <a:gd name="connsiteY81" fmla="*/ 1492951 h 3507583"/>
                    <a:gd name="connsiteX82" fmla="*/ 1057862 w 6142434"/>
                    <a:gd name="connsiteY82" fmla="*/ 1483605 h 3507583"/>
                    <a:gd name="connsiteX83" fmla="*/ 602678 w 6142434"/>
                    <a:gd name="connsiteY83" fmla="*/ 1612106 h 3507583"/>
                    <a:gd name="connsiteX84" fmla="*/ 317897 w 6142434"/>
                    <a:gd name="connsiteY84" fmla="*/ 1612106 h 3507583"/>
                    <a:gd name="connsiteX85" fmla="*/ 1067198 w 6142434"/>
                    <a:gd name="connsiteY85" fmla="*/ 1315385 h 3507583"/>
                    <a:gd name="connsiteX86" fmla="*/ 1076535 w 6142434"/>
                    <a:gd name="connsiteY86" fmla="*/ 1315385 h 3507583"/>
                    <a:gd name="connsiteX87" fmla="*/ 1085872 w 6142434"/>
                    <a:gd name="connsiteY87" fmla="*/ 1313049 h 3507583"/>
                    <a:gd name="connsiteX88" fmla="*/ 1125555 w 6142434"/>
                    <a:gd name="connsiteY88" fmla="*/ 1287349 h 3507583"/>
                    <a:gd name="connsiteX89" fmla="*/ 1146563 w 6142434"/>
                    <a:gd name="connsiteY89" fmla="*/ 1254639 h 3507583"/>
                    <a:gd name="connsiteX90" fmla="*/ 2222662 w 6142434"/>
                    <a:gd name="connsiteY90" fmla="*/ 721943 h 3507583"/>
                    <a:gd name="connsiteX91" fmla="*/ 2274016 w 6142434"/>
                    <a:gd name="connsiteY91" fmla="*/ 721943 h 3507583"/>
                    <a:gd name="connsiteX92" fmla="*/ 2325370 w 6142434"/>
                    <a:gd name="connsiteY92" fmla="*/ 714934 h 3507583"/>
                    <a:gd name="connsiteX93" fmla="*/ 2353381 w 6142434"/>
                    <a:gd name="connsiteY93" fmla="*/ 696243 h 3507583"/>
                    <a:gd name="connsiteX94" fmla="*/ 2369721 w 6142434"/>
                    <a:gd name="connsiteY94" fmla="*/ 670543 h 3507583"/>
                    <a:gd name="connsiteX95" fmla="*/ 3494840 w 6142434"/>
                    <a:gd name="connsiteY95" fmla="*/ 0 h 350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42434" h="3507583">
                      <a:moveTo>
                        <a:pt x="609116" y="3483518"/>
                      </a:moveTo>
                      <a:cubicBezTo>
                        <a:pt x="619035" y="3483760"/>
                        <a:pt x="685546" y="3485502"/>
                        <a:pt x="848597" y="3489802"/>
                      </a:cubicBezTo>
                      <a:lnTo>
                        <a:pt x="976861" y="3493186"/>
                      </a:lnTo>
                      <a:lnTo>
                        <a:pt x="980448" y="3493523"/>
                      </a:lnTo>
                      <a:cubicBezTo>
                        <a:pt x="982548" y="3493523"/>
                        <a:pt x="581841" y="3482851"/>
                        <a:pt x="609116" y="3483518"/>
                      </a:cubicBezTo>
                      <a:close/>
                      <a:moveTo>
                        <a:pt x="2381" y="2481264"/>
                      </a:moveTo>
                      <a:lnTo>
                        <a:pt x="175268" y="2481264"/>
                      </a:lnTo>
                      <a:cubicBezTo>
                        <a:pt x="191763" y="2700999"/>
                        <a:pt x="273014" y="2902055"/>
                        <a:pt x="434294" y="3070371"/>
                      </a:cubicBezTo>
                      <a:lnTo>
                        <a:pt x="434294" y="3072732"/>
                      </a:lnTo>
                      <a:cubicBezTo>
                        <a:pt x="602295" y="3238688"/>
                        <a:pt x="821611" y="3329927"/>
                        <a:pt x="1053146" y="3329927"/>
                      </a:cubicBezTo>
                      <a:lnTo>
                        <a:pt x="4834677" y="3329927"/>
                      </a:lnTo>
                      <a:cubicBezTo>
                        <a:pt x="5355172" y="3329927"/>
                        <a:pt x="5805412" y="2967534"/>
                        <a:pt x="5931871" y="2481264"/>
                      </a:cubicBezTo>
                      <a:lnTo>
                        <a:pt x="6111478" y="2481264"/>
                      </a:lnTo>
                      <a:cubicBezTo>
                        <a:pt x="6085820" y="2593441"/>
                        <a:pt x="6046111" y="2700999"/>
                        <a:pt x="5989907" y="2803939"/>
                      </a:cubicBezTo>
                      <a:cubicBezTo>
                        <a:pt x="5859173" y="3030653"/>
                        <a:pt x="5696059" y="3201330"/>
                        <a:pt x="5497514" y="3320588"/>
                      </a:cubicBezTo>
                      <a:cubicBezTo>
                        <a:pt x="5301412" y="3437486"/>
                        <a:pt x="5070488" y="3500604"/>
                        <a:pt x="4804131" y="3507583"/>
                      </a:cubicBezTo>
                      <a:lnTo>
                        <a:pt x="989611" y="3493523"/>
                      </a:lnTo>
                      <a:lnTo>
                        <a:pt x="976861" y="3493186"/>
                      </a:lnTo>
                      <a:lnTo>
                        <a:pt x="876591" y="3483782"/>
                      </a:lnTo>
                      <a:cubicBezTo>
                        <a:pt x="640906" y="3450515"/>
                        <a:pt x="450942" y="3343347"/>
                        <a:pt x="289508" y="3159251"/>
                      </a:cubicBezTo>
                      <a:cubicBezTo>
                        <a:pt x="105014" y="2948855"/>
                        <a:pt x="16432" y="2724399"/>
                        <a:pt x="2381" y="2481264"/>
                      </a:cubicBezTo>
                      <a:close/>
                      <a:moveTo>
                        <a:pt x="5792390" y="1612107"/>
                      </a:moveTo>
                      <a:cubicBezTo>
                        <a:pt x="5792390" y="1612107"/>
                        <a:pt x="5792390" y="1612107"/>
                        <a:pt x="5997749" y="1612107"/>
                      </a:cubicBezTo>
                      <a:cubicBezTo>
                        <a:pt x="6091094" y="1796686"/>
                        <a:pt x="6142434" y="1999956"/>
                        <a:pt x="6142434" y="2205563"/>
                      </a:cubicBezTo>
                      <a:cubicBezTo>
                        <a:pt x="6142434" y="2299021"/>
                        <a:pt x="6130766" y="2390142"/>
                        <a:pt x="6112097" y="2481263"/>
                      </a:cubicBezTo>
                      <a:cubicBezTo>
                        <a:pt x="6112097" y="2481263"/>
                        <a:pt x="6112097" y="2481263"/>
                        <a:pt x="5932408" y="2481263"/>
                      </a:cubicBezTo>
                      <a:cubicBezTo>
                        <a:pt x="5939408" y="2453226"/>
                        <a:pt x="5946409" y="2425189"/>
                        <a:pt x="5951077" y="2397151"/>
                      </a:cubicBezTo>
                      <a:cubicBezTo>
                        <a:pt x="5951077" y="2397151"/>
                        <a:pt x="5951077" y="2397151"/>
                        <a:pt x="5951077" y="2394815"/>
                      </a:cubicBezTo>
                      <a:cubicBezTo>
                        <a:pt x="5960411" y="2336404"/>
                        <a:pt x="5962745" y="2275656"/>
                        <a:pt x="5962745" y="2217245"/>
                      </a:cubicBezTo>
                      <a:cubicBezTo>
                        <a:pt x="5962745" y="1995283"/>
                        <a:pt x="5902070" y="1787340"/>
                        <a:pt x="5792390" y="1612107"/>
                      </a:cubicBezTo>
                      <a:close/>
                      <a:moveTo>
                        <a:pt x="317574" y="1612107"/>
                      </a:moveTo>
                      <a:cubicBezTo>
                        <a:pt x="317574" y="1612107"/>
                        <a:pt x="317574" y="1612107"/>
                        <a:pt x="602456" y="1612107"/>
                      </a:cubicBezTo>
                      <a:cubicBezTo>
                        <a:pt x="593116" y="1619116"/>
                        <a:pt x="583775" y="1623789"/>
                        <a:pt x="574435" y="1630799"/>
                      </a:cubicBezTo>
                      <a:cubicBezTo>
                        <a:pt x="326914" y="1796686"/>
                        <a:pt x="203154" y="2027994"/>
                        <a:pt x="172797" y="2313039"/>
                      </a:cubicBezTo>
                      <a:cubicBezTo>
                        <a:pt x="172797" y="2313039"/>
                        <a:pt x="172797" y="2313039"/>
                        <a:pt x="172797" y="2315376"/>
                      </a:cubicBezTo>
                      <a:cubicBezTo>
                        <a:pt x="170462" y="2338740"/>
                        <a:pt x="170462" y="2359768"/>
                        <a:pt x="170462" y="2383133"/>
                      </a:cubicBezTo>
                      <a:cubicBezTo>
                        <a:pt x="170462" y="2415843"/>
                        <a:pt x="170462" y="2448553"/>
                        <a:pt x="175133" y="2481263"/>
                      </a:cubicBezTo>
                      <a:cubicBezTo>
                        <a:pt x="175133" y="2481263"/>
                        <a:pt x="175133" y="2481263"/>
                        <a:pt x="2335" y="2481263"/>
                      </a:cubicBezTo>
                      <a:cubicBezTo>
                        <a:pt x="0" y="2460235"/>
                        <a:pt x="0" y="2439207"/>
                        <a:pt x="0" y="2415843"/>
                      </a:cubicBezTo>
                      <a:cubicBezTo>
                        <a:pt x="0" y="2322385"/>
                        <a:pt x="11675" y="2224255"/>
                        <a:pt x="35026" y="2123788"/>
                      </a:cubicBezTo>
                      <a:cubicBezTo>
                        <a:pt x="81728" y="1920517"/>
                        <a:pt x="179803" y="1745284"/>
                        <a:pt x="317574" y="1612107"/>
                      </a:cubicBezTo>
                      <a:close/>
                      <a:moveTo>
                        <a:pt x="3494840" y="0"/>
                      </a:moveTo>
                      <a:cubicBezTo>
                        <a:pt x="3581208" y="0"/>
                        <a:pt x="3665242" y="9346"/>
                        <a:pt x="3751610" y="25700"/>
                      </a:cubicBezTo>
                      <a:cubicBezTo>
                        <a:pt x="4223132" y="123829"/>
                        <a:pt x="4545262" y="399522"/>
                        <a:pt x="4717998" y="834090"/>
                      </a:cubicBezTo>
                      <a:cubicBezTo>
                        <a:pt x="4720332" y="841099"/>
                        <a:pt x="4720332" y="850444"/>
                        <a:pt x="4725001" y="859790"/>
                      </a:cubicBezTo>
                      <a:cubicBezTo>
                        <a:pt x="4729669" y="869136"/>
                        <a:pt x="4736672" y="876145"/>
                        <a:pt x="4743675" y="883154"/>
                      </a:cubicBezTo>
                      <a:cubicBezTo>
                        <a:pt x="4757680" y="892499"/>
                        <a:pt x="4769352" y="894836"/>
                        <a:pt x="4778689" y="894836"/>
                      </a:cubicBezTo>
                      <a:cubicBezTo>
                        <a:pt x="4788026" y="897172"/>
                        <a:pt x="4797363" y="897172"/>
                        <a:pt x="4804366" y="897172"/>
                      </a:cubicBezTo>
                      <a:cubicBezTo>
                        <a:pt x="5177849" y="897172"/>
                        <a:pt x="5502313" y="1035019"/>
                        <a:pt x="5761417" y="1289685"/>
                      </a:cubicBezTo>
                      <a:cubicBezTo>
                        <a:pt x="5857121" y="1385477"/>
                        <a:pt x="5936487" y="1495287"/>
                        <a:pt x="5997178" y="1612106"/>
                      </a:cubicBezTo>
                      <a:cubicBezTo>
                        <a:pt x="5997178" y="1612106"/>
                        <a:pt x="5997178" y="1612106"/>
                        <a:pt x="5791762" y="1612106"/>
                      </a:cubicBezTo>
                      <a:cubicBezTo>
                        <a:pt x="5628363" y="1348095"/>
                        <a:pt x="5352919" y="1154175"/>
                        <a:pt x="5007447" y="1088756"/>
                      </a:cubicBezTo>
                      <a:cubicBezTo>
                        <a:pt x="4956093" y="1072401"/>
                        <a:pt x="4907074" y="1072401"/>
                        <a:pt x="4862723" y="1072401"/>
                      </a:cubicBezTo>
                      <a:cubicBezTo>
                        <a:pt x="4851051" y="1072401"/>
                        <a:pt x="4839380" y="1074738"/>
                        <a:pt x="4825374" y="1077074"/>
                      </a:cubicBezTo>
                      <a:cubicBezTo>
                        <a:pt x="4818371" y="1079410"/>
                        <a:pt x="4806700" y="1084083"/>
                        <a:pt x="4799697" y="1091092"/>
                      </a:cubicBezTo>
                      <a:cubicBezTo>
                        <a:pt x="4785692" y="1102774"/>
                        <a:pt x="4781023" y="1119129"/>
                        <a:pt x="4778689" y="1130811"/>
                      </a:cubicBezTo>
                      <a:cubicBezTo>
                        <a:pt x="4776355" y="1142493"/>
                        <a:pt x="4778689" y="1149502"/>
                        <a:pt x="4776355" y="1158847"/>
                      </a:cubicBezTo>
                      <a:cubicBezTo>
                        <a:pt x="4778689" y="1224266"/>
                        <a:pt x="4762349" y="1310712"/>
                        <a:pt x="4748343" y="1397159"/>
                      </a:cubicBezTo>
                      <a:cubicBezTo>
                        <a:pt x="4748343" y="1397159"/>
                        <a:pt x="4748343" y="1397159"/>
                        <a:pt x="4748343" y="1401831"/>
                      </a:cubicBezTo>
                      <a:cubicBezTo>
                        <a:pt x="4743675" y="1401831"/>
                        <a:pt x="4736672" y="1406504"/>
                        <a:pt x="4729669" y="1408841"/>
                      </a:cubicBezTo>
                      <a:cubicBezTo>
                        <a:pt x="4680649" y="1429868"/>
                        <a:pt x="4626961" y="1441550"/>
                        <a:pt x="4573273" y="1460241"/>
                      </a:cubicBezTo>
                      <a:cubicBezTo>
                        <a:pt x="4577942" y="1427532"/>
                        <a:pt x="4587279" y="1392486"/>
                        <a:pt x="4596616" y="1357440"/>
                      </a:cubicBezTo>
                      <a:cubicBezTo>
                        <a:pt x="4596616" y="1357440"/>
                        <a:pt x="4596616" y="1357440"/>
                        <a:pt x="4596616" y="1355104"/>
                      </a:cubicBezTo>
                      <a:cubicBezTo>
                        <a:pt x="4596616" y="1355104"/>
                        <a:pt x="4596616" y="1355104"/>
                        <a:pt x="4596616" y="1352767"/>
                      </a:cubicBezTo>
                      <a:cubicBezTo>
                        <a:pt x="4605953" y="1301367"/>
                        <a:pt x="4610621" y="1249966"/>
                        <a:pt x="4610621" y="1198566"/>
                      </a:cubicBezTo>
                      <a:cubicBezTo>
                        <a:pt x="4610621" y="985955"/>
                        <a:pt x="4533590" y="794371"/>
                        <a:pt x="4412208" y="626151"/>
                      </a:cubicBezTo>
                      <a:cubicBezTo>
                        <a:pt x="4190452" y="320085"/>
                        <a:pt x="3847315" y="170556"/>
                        <a:pt x="3506511" y="170556"/>
                      </a:cubicBezTo>
                      <a:cubicBezTo>
                        <a:pt x="3142365" y="170556"/>
                        <a:pt x="2778219" y="341112"/>
                        <a:pt x="2565800" y="682225"/>
                      </a:cubicBezTo>
                      <a:cubicBezTo>
                        <a:pt x="2554129" y="693907"/>
                        <a:pt x="2549460" y="705589"/>
                        <a:pt x="2547126" y="712598"/>
                      </a:cubicBezTo>
                      <a:cubicBezTo>
                        <a:pt x="2542457" y="719607"/>
                        <a:pt x="2542457" y="719607"/>
                        <a:pt x="2540123" y="721943"/>
                      </a:cubicBezTo>
                      <a:cubicBezTo>
                        <a:pt x="2540123" y="721943"/>
                        <a:pt x="2540123" y="721943"/>
                        <a:pt x="2491103" y="768671"/>
                      </a:cubicBezTo>
                      <a:cubicBezTo>
                        <a:pt x="2491103" y="768671"/>
                        <a:pt x="2491103" y="768671"/>
                        <a:pt x="2554129" y="792035"/>
                      </a:cubicBezTo>
                      <a:cubicBezTo>
                        <a:pt x="2689516" y="841099"/>
                        <a:pt x="2801561" y="908854"/>
                        <a:pt x="2901935" y="997637"/>
                      </a:cubicBezTo>
                      <a:cubicBezTo>
                        <a:pt x="2841244" y="1023337"/>
                        <a:pt x="2787556" y="1051374"/>
                        <a:pt x="2738536" y="1072401"/>
                      </a:cubicBezTo>
                      <a:cubicBezTo>
                        <a:pt x="2736202" y="1072401"/>
                        <a:pt x="2733867" y="1072401"/>
                        <a:pt x="2731533" y="1072401"/>
                      </a:cubicBezTo>
                      <a:cubicBezTo>
                        <a:pt x="2572803" y="941564"/>
                        <a:pt x="2400067" y="887827"/>
                        <a:pt x="2220328" y="887827"/>
                      </a:cubicBezTo>
                      <a:cubicBezTo>
                        <a:pt x="2122289" y="887827"/>
                        <a:pt x="2024249" y="904181"/>
                        <a:pt x="1926210" y="929882"/>
                      </a:cubicBezTo>
                      <a:cubicBezTo>
                        <a:pt x="1620420" y="1004646"/>
                        <a:pt x="1389328" y="1186884"/>
                        <a:pt x="1223594" y="1469587"/>
                      </a:cubicBezTo>
                      <a:cubicBezTo>
                        <a:pt x="1223594" y="1469587"/>
                        <a:pt x="1223594" y="1469587"/>
                        <a:pt x="1223594" y="1471923"/>
                      </a:cubicBezTo>
                      <a:cubicBezTo>
                        <a:pt x="1223594" y="1471923"/>
                        <a:pt x="1223594" y="1471923"/>
                        <a:pt x="1221260" y="1471923"/>
                      </a:cubicBezTo>
                      <a:cubicBezTo>
                        <a:pt x="1216591" y="1483605"/>
                        <a:pt x="1211923" y="1488278"/>
                        <a:pt x="1209589" y="1488278"/>
                      </a:cubicBezTo>
                      <a:cubicBezTo>
                        <a:pt x="1209589" y="1490614"/>
                        <a:pt x="1204920" y="1492951"/>
                        <a:pt x="1188580" y="1492951"/>
                      </a:cubicBezTo>
                      <a:cubicBezTo>
                        <a:pt x="1144229" y="1488278"/>
                        <a:pt x="1099878" y="1483605"/>
                        <a:pt x="1057862" y="1483605"/>
                      </a:cubicBezTo>
                      <a:cubicBezTo>
                        <a:pt x="892128" y="1483605"/>
                        <a:pt x="742734" y="1527996"/>
                        <a:pt x="602678" y="1612106"/>
                      </a:cubicBezTo>
                      <a:cubicBezTo>
                        <a:pt x="602678" y="1612106"/>
                        <a:pt x="602678" y="1612106"/>
                        <a:pt x="317897" y="1612106"/>
                      </a:cubicBezTo>
                      <a:cubicBezTo>
                        <a:pt x="506973" y="1425195"/>
                        <a:pt x="770746" y="1317722"/>
                        <a:pt x="1067198" y="1315385"/>
                      </a:cubicBezTo>
                      <a:cubicBezTo>
                        <a:pt x="1067198" y="1315385"/>
                        <a:pt x="1067198" y="1315385"/>
                        <a:pt x="1076535" y="1315385"/>
                      </a:cubicBezTo>
                      <a:cubicBezTo>
                        <a:pt x="1076535" y="1315385"/>
                        <a:pt x="1076535" y="1315385"/>
                        <a:pt x="1085872" y="1313049"/>
                      </a:cubicBezTo>
                      <a:cubicBezTo>
                        <a:pt x="1099878" y="1306040"/>
                        <a:pt x="1111549" y="1301367"/>
                        <a:pt x="1125555" y="1287349"/>
                      </a:cubicBezTo>
                      <a:cubicBezTo>
                        <a:pt x="1137226" y="1275667"/>
                        <a:pt x="1141895" y="1266321"/>
                        <a:pt x="1146563" y="1254639"/>
                      </a:cubicBezTo>
                      <a:cubicBezTo>
                        <a:pt x="1424342" y="901845"/>
                        <a:pt x="1774482" y="721943"/>
                        <a:pt x="2222662" y="721943"/>
                      </a:cubicBezTo>
                      <a:cubicBezTo>
                        <a:pt x="2239002" y="721943"/>
                        <a:pt x="2255342" y="721943"/>
                        <a:pt x="2274016" y="721943"/>
                      </a:cubicBezTo>
                      <a:cubicBezTo>
                        <a:pt x="2288022" y="721943"/>
                        <a:pt x="2304362" y="721943"/>
                        <a:pt x="2325370" y="714934"/>
                      </a:cubicBezTo>
                      <a:cubicBezTo>
                        <a:pt x="2334707" y="712598"/>
                        <a:pt x="2344044" y="705589"/>
                        <a:pt x="2353381" y="696243"/>
                      </a:cubicBezTo>
                      <a:cubicBezTo>
                        <a:pt x="2360384" y="689234"/>
                        <a:pt x="2365053" y="679888"/>
                        <a:pt x="2369721" y="670543"/>
                      </a:cubicBezTo>
                      <a:cubicBezTo>
                        <a:pt x="2586808" y="254666"/>
                        <a:pt x="3027986" y="0"/>
                        <a:pt x="3494840" y="0"/>
                      </a:cubicBezTo>
                      <a:close/>
                    </a:path>
                  </a:pathLst>
                </a:custGeom>
                <a:solidFill>
                  <a:srgbClr val="FF0000">
                    <a:alpha val="89804"/>
                  </a:srgbClr>
                </a:solidFill>
                <a:ln w="9525">
                  <a:noFill/>
                  <a:round/>
                  <a:headEnd/>
                  <a:tailEnd/>
                </a:ln>
                <a:extLst/>
              </p:spPr>
              <p:txBody>
                <a:bodyPr vert="horz" wrap="square" lIns="68580" tIns="34290" rIns="68580" bIns="34290" numCol="1" anchor="t" anchorCtr="0" compatLnSpc="1">
                  <a:prstTxWarp prst="textNoShape">
                    <a:avLst/>
                  </a:prstTxWarp>
                  <a:noAutofit/>
                </a:bodyPr>
                <a:lstStyle/>
                <a:p>
                  <a:pPr defTabSz="685800"/>
                  <a:endParaRPr lang="en-US" sz="1400" kern="0" dirty="0">
                    <a:solidFill>
                      <a:sysClr val="windowText" lastClr="000000"/>
                    </a:solidFill>
                  </a:endParaRPr>
                </a:p>
              </p:txBody>
            </p:sp>
          </p:grpSp>
          <p:pic>
            <p:nvPicPr>
              <p:cNvPr id="40" name="Picture 39" descr="Logo - Oracle - WH.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ltGray">
              <a:xfrm>
                <a:off x="4461381" y="3938289"/>
                <a:ext cx="3683174" cy="471107"/>
              </a:xfrm>
              <a:prstGeom prst="rect">
                <a:avLst/>
              </a:prstGeom>
            </p:spPr>
          </p:pic>
        </p:grpSp>
      </p:grpSp>
      <p:grpSp>
        <p:nvGrpSpPr>
          <p:cNvPr id="46" name="Group 45"/>
          <p:cNvGrpSpPr/>
          <p:nvPr/>
        </p:nvGrpSpPr>
        <p:grpSpPr>
          <a:xfrm>
            <a:off x="393422" y="2568604"/>
            <a:ext cx="4413912" cy="2452032"/>
            <a:chOff x="6874977" y="2455741"/>
            <a:chExt cx="4413912" cy="2452032"/>
          </a:xfrm>
        </p:grpSpPr>
        <p:grpSp>
          <p:nvGrpSpPr>
            <p:cNvPr id="47" name="Group 46"/>
            <p:cNvGrpSpPr/>
            <p:nvPr/>
          </p:nvGrpSpPr>
          <p:grpSpPr>
            <a:xfrm>
              <a:off x="6919950" y="2455741"/>
              <a:ext cx="4149615" cy="731520"/>
              <a:chOff x="6919950" y="2455741"/>
              <a:chExt cx="4149615" cy="731520"/>
            </a:xfrm>
          </p:grpSpPr>
          <p:grpSp>
            <p:nvGrpSpPr>
              <p:cNvPr id="58" name="Group 47"/>
              <p:cNvGrpSpPr/>
              <p:nvPr/>
            </p:nvGrpSpPr>
            <p:grpSpPr>
              <a:xfrm>
                <a:off x="7009721" y="2476727"/>
                <a:ext cx="4059844" cy="697363"/>
                <a:chOff x="1758608" y="5622928"/>
                <a:chExt cx="4059844" cy="697363"/>
              </a:xfrm>
            </p:grpSpPr>
            <p:sp>
              <p:nvSpPr>
                <p:cNvPr id="60" name="Content Placeholder 24"/>
                <p:cNvSpPr txBox="1">
                  <a:spLocks/>
                </p:cNvSpPr>
                <p:nvPr/>
              </p:nvSpPr>
              <p:spPr>
                <a:xfrm>
                  <a:off x="2544829" y="5645190"/>
                  <a:ext cx="3273623" cy="604999"/>
                </a:xfrm>
                <a:prstGeom prst="rect">
                  <a:avLst/>
                </a:prstGeom>
                <a:noFill/>
                <a:ln>
                  <a:noFill/>
                </a:ln>
                <a:effectLst/>
              </p:spPr>
              <p:txBody>
                <a:bodyPr vert="horz" lIns="0" tIns="0" rIns="0" bIns="0" rtlCol="0" anchor="ctr" anchorCtr="0">
                  <a:noAutofit/>
                </a:bodyPr>
                <a:lstStyle/>
                <a:p>
                  <a:pPr defTabSz="913539"/>
                  <a:r>
                    <a:rPr lang="en-US" sz="2000" b="1" dirty="0">
                      <a:solidFill>
                        <a:srgbClr val="5F5F5F"/>
                      </a:solidFill>
                      <a:latin typeface="Calibri"/>
                    </a:rPr>
                    <a:t>Lower Costs and Risk</a:t>
                  </a:r>
                </a:p>
              </p:txBody>
            </p:sp>
            <p:pic>
              <p:nvPicPr>
                <p:cNvPr id="61" name="Picture 7" descr="C:\Users\mweintra.ORADEV\Pictures\ic-download-gray.jpg"/>
                <p:cNvPicPr>
                  <a:picLocks noChangeAspect="1" noChangeArrowheads="1"/>
                </p:cNvPicPr>
                <p:nvPr/>
              </p:nvPicPr>
              <p:blipFill>
                <a:blip r:embed="rId3" cstate="print">
                  <a:clrChange>
                    <a:clrFrom>
                      <a:srgbClr val="808080"/>
                    </a:clrFrom>
                    <a:clrTo>
                      <a:srgbClr val="808080">
                        <a:alpha val="0"/>
                      </a:srgbClr>
                    </a:clrTo>
                  </a:clrChange>
                </a:blip>
                <a:srcRect l="22425" t="14950" r="22425" b="14950"/>
                <a:stretch>
                  <a:fillRect/>
                </a:stretch>
              </p:blipFill>
              <p:spPr bwMode="auto">
                <a:xfrm>
                  <a:off x="1758608" y="5622928"/>
                  <a:ext cx="548640" cy="697363"/>
                </a:xfrm>
                <a:prstGeom prst="rect">
                  <a:avLst/>
                </a:prstGeom>
                <a:solidFill>
                  <a:schemeClr val="accent3"/>
                </a:solidFill>
              </p:spPr>
            </p:pic>
          </p:grpSp>
          <p:sp>
            <p:nvSpPr>
              <p:cNvPr id="59" name="Rectangle 58"/>
              <p:cNvSpPr/>
              <p:nvPr/>
            </p:nvSpPr>
            <p:spPr>
              <a:xfrm>
                <a:off x="6919950" y="2455741"/>
                <a:ext cx="731520" cy="731520"/>
              </a:xfrm>
              <a:prstGeom prst="rect">
                <a:avLst/>
              </a:prstGeom>
              <a:noFill/>
              <a:ln w="285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b="1"/>
              </a:p>
            </p:txBody>
          </p:sp>
        </p:grpSp>
        <p:grpSp>
          <p:nvGrpSpPr>
            <p:cNvPr id="48" name="Group 47"/>
            <p:cNvGrpSpPr/>
            <p:nvPr/>
          </p:nvGrpSpPr>
          <p:grpSpPr>
            <a:xfrm>
              <a:off x="6874977" y="3304469"/>
              <a:ext cx="4194589" cy="731520"/>
              <a:chOff x="6874977" y="3304469"/>
              <a:chExt cx="4194589" cy="731520"/>
            </a:xfrm>
          </p:grpSpPr>
          <p:grpSp>
            <p:nvGrpSpPr>
              <p:cNvPr id="54" name="Group 25"/>
              <p:cNvGrpSpPr/>
              <p:nvPr/>
            </p:nvGrpSpPr>
            <p:grpSpPr>
              <a:xfrm>
                <a:off x="6874977" y="3374453"/>
                <a:ext cx="4194589" cy="604999"/>
                <a:chOff x="1267248" y="2530960"/>
                <a:chExt cx="4194589" cy="604999"/>
              </a:xfrm>
            </p:grpSpPr>
            <p:sp>
              <p:nvSpPr>
                <p:cNvPr id="56" name="Content Placeholder 24"/>
                <p:cNvSpPr txBox="1">
                  <a:spLocks/>
                </p:cNvSpPr>
                <p:nvPr/>
              </p:nvSpPr>
              <p:spPr>
                <a:xfrm>
                  <a:off x="2188214" y="2530960"/>
                  <a:ext cx="3273623" cy="604999"/>
                </a:xfrm>
                <a:prstGeom prst="rect">
                  <a:avLst/>
                </a:prstGeom>
                <a:ln>
                  <a:noFill/>
                </a:ln>
                <a:effectLst/>
              </p:spPr>
              <p:txBody>
                <a:bodyPr vert="horz" lIns="0" tIns="0" rIns="0" bIns="0" rtlCol="0" anchor="ctr" anchorCtr="0">
                  <a:noAutofit/>
                </a:bodyPr>
                <a:lstStyle/>
                <a:p>
                  <a:pPr marL="221956" indent="-221956" defTabSz="304391">
                    <a:spcAft>
                      <a:spcPts val="1600"/>
                    </a:spcAft>
                    <a:buClr>
                      <a:srgbClr val="FF0000"/>
                    </a:buClr>
                    <a:buSzPct val="85000"/>
                  </a:pPr>
                  <a:r>
                    <a:rPr lang="en-US" sz="2000" b="1" dirty="0" smtClean="0">
                      <a:solidFill>
                        <a:srgbClr val="5F5F5F"/>
                      </a:solidFill>
                      <a:latin typeface="Calibri"/>
                    </a:rPr>
                    <a:t>Increase Business </a:t>
                  </a:r>
                  <a:r>
                    <a:rPr lang="en-US" sz="2000" b="1" dirty="0">
                      <a:solidFill>
                        <a:srgbClr val="5F5F5F"/>
                      </a:solidFill>
                      <a:latin typeface="Calibri"/>
                    </a:rPr>
                    <a:t>Agility</a:t>
                  </a:r>
                </a:p>
              </p:txBody>
            </p:sp>
            <p:pic>
              <p:nvPicPr>
                <p:cNvPr id="57" name="Picture 3" descr="C:\Users\mweintra.ORADEV\Pictures\ic-Planning-gray.jpg"/>
                <p:cNvPicPr>
                  <a:picLocks noChangeAspect="1" noChangeArrowheads="1"/>
                </p:cNvPicPr>
                <p:nvPr/>
              </p:nvPicPr>
              <p:blipFill>
                <a:blip r:embed="rId4" cstate="print">
                  <a:clrChange>
                    <a:clrFrom>
                      <a:srgbClr val="808080"/>
                    </a:clrFrom>
                    <a:clrTo>
                      <a:srgbClr val="808080">
                        <a:alpha val="0"/>
                      </a:srgbClr>
                    </a:clrTo>
                  </a:clrChange>
                </a:blip>
                <a:srcRect l="14950" t="19934" r="14950" b="27409"/>
                <a:stretch>
                  <a:fillRect/>
                </a:stretch>
              </p:blipFill>
              <p:spPr bwMode="auto">
                <a:xfrm>
                  <a:off x="1267248" y="2563674"/>
                  <a:ext cx="730373" cy="548640"/>
                </a:xfrm>
                <a:prstGeom prst="rect">
                  <a:avLst/>
                </a:prstGeom>
                <a:solidFill>
                  <a:schemeClr val="accent1"/>
                </a:solidFill>
              </p:spPr>
            </p:pic>
          </p:grpSp>
          <p:sp>
            <p:nvSpPr>
              <p:cNvPr id="55" name="Rectangle 54"/>
              <p:cNvSpPr/>
              <p:nvPr/>
            </p:nvSpPr>
            <p:spPr>
              <a:xfrm>
                <a:off x="6912717" y="3304469"/>
                <a:ext cx="731520" cy="731520"/>
              </a:xfrm>
              <a:prstGeom prst="rect">
                <a:avLst/>
              </a:prstGeom>
              <a:noFill/>
              <a:ln w="285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b="1"/>
              </a:p>
            </p:txBody>
          </p:sp>
        </p:grpSp>
        <p:grpSp>
          <p:nvGrpSpPr>
            <p:cNvPr id="49" name="Group 48"/>
            <p:cNvGrpSpPr/>
            <p:nvPr/>
          </p:nvGrpSpPr>
          <p:grpSpPr>
            <a:xfrm>
              <a:off x="6903197" y="4176253"/>
              <a:ext cx="4385692" cy="731520"/>
              <a:chOff x="6903197" y="4176253"/>
              <a:chExt cx="4385692" cy="731520"/>
            </a:xfrm>
          </p:grpSpPr>
          <p:grpSp>
            <p:nvGrpSpPr>
              <p:cNvPr id="50" name="Group 39"/>
              <p:cNvGrpSpPr/>
              <p:nvPr/>
            </p:nvGrpSpPr>
            <p:grpSpPr>
              <a:xfrm>
                <a:off x="6949772" y="4249365"/>
                <a:ext cx="4339117" cy="604999"/>
                <a:chOff x="1269473" y="4410950"/>
                <a:chExt cx="4339117" cy="604999"/>
              </a:xfrm>
            </p:grpSpPr>
            <p:sp>
              <p:nvSpPr>
                <p:cNvPr id="52" name="Content Placeholder 24"/>
                <p:cNvSpPr txBox="1">
                  <a:spLocks/>
                </p:cNvSpPr>
                <p:nvPr/>
              </p:nvSpPr>
              <p:spPr>
                <a:xfrm>
                  <a:off x="2130156" y="4410950"/>
                  <a:ext cx="3478434" cy="604999"/>
                </a:xfrm>
                <a:prstGeom prst="rect">
                  <a:avLst/>
                </a:prstGeom>
                <a:ln>
                  <a:noFill/>
                </a:ln>
                <a:effectLst/>
              </p:spPr>
              <p:txBody>
                <a:bodyPr vert="horz" lIns="0" tIns="0" rIns="0" bIns="0" rtlCol="0" anchor="ctr" anchorCtr="0">
                  <a:noAutofit/>
                </a:bodyPr>
                <a:lstStyle/>
                <a:p>
                  <a:pPr marL="221956" indent="-221956" defTabSz="304391">
                    <a:spcAft>
                      <a:spcPts val="1600"/>
                    </a:spcAft>
                    <a:buClr>
                      <a:srgbClr val="FF0000"/>
                    </a:buClr>
                    <a:buSzPct val="85000"/>
                  </a:pPr>
                  <a:r>
                    <a:rPr lang="en-US" sz="2000" b="1" dirty="0" smtClean="0">
                      <a:solidFill>
                        <a:srgbClr val="5F5F5F"/>
                      </a:solidFill>
                      <a:latin typeface="Calibri"/>
                    </a:rPr>
                    <a:t>Improve Speed, Time to Value &amp; Time to Market</a:t>
                  </a:r>
                  <a:endParaRPr lang="en-US" sz="2000" b="1" dirty="0">
                    <a:solidFill>
                      <a:srgbClr val="5F5F5F"/>
                    </a:solidFill>
                    <a:latin typeface="Calibri"/>
                  </a:endParaRPr>
                </a:p>
              </p:txBody>
            </p:sp>
            <p:pic>
              <p:nvPicPr>
                <p:cNvPr id="53" name="Picture 5" descr="C:\Users\mweintra.ORADEV\Pictures\ic-CX_InfinityLoop-gray.jpg"/>
                <p:cNvPicPr>
                  <a:picLocks noChangeAspect="1" noChangeArrowheads="1"/>
                </p:cNvPicPr>
                <p:nvPr/>
              </p:nvPicPr>
              <p:blipFill>
                <a:blip r:embed="rId5" cstate="print">
                  <a:clrChange>
                    <a:clrFrom>
                      <a:srgbClr val="808080"/>
                    </a:clrFrom>
                    <a:clrTo>
                      <a:srgbClr val="808080">
                        <a:alpha val="0"/>
                      </a:srgbClr>
                    </a:clrTo>
                  </a:clrChange>
                </a:blip>
                <a:srcRect l="14950" t="32392" r="14950" b="34884"/>
                <a:stretch>
                  <a:fillRect/>
                </a:stretch>
              </p:blipFill>
              <p:spPr bwMode="auto">
                <a:xfrm>
                  <a:off x="1269473" y="4563418"/>
                  <a:ext cx="640080" cy="298804"/>
                </a:xfrm>
                <a:prstGeom prst="rect">
                  <a:avLst/>
                </a:prstGeom>
                <a:solidFill>
                  <a:schemeClr val="accent2"/>
                </a:solidFill>
              </p:spPr>
            </p:pic>
          </p:grpSp>
          <p:sp>
            <p:nvSpPr>
              <p:cNvPr id="51" name="Rectangle 50"/>
              <p:cNvSpPr/>
              <p:nvPr/>
            </p:nvSpPr>
            <p:spPr>
              <a:xfrm>
                <a:off x="6903197" y="4176253"/>
                <a:ext cx="731520" cy="731520"/>
              </a:xfrm>
              <a:prstGeom prst="rect">
                <a:avLst/>
              </a:prstGeom>
              <a:noFill/>
              <a:ln w="285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b="1"/>
              </a:p>
            </p:txBody>
          </p:sp>
        </p:grpSp>
      </p:grpSp>
      <p:sp>
        <p:nvSpPr>
          <p:cNvPr id="43" name="Title 1"/>
          <p:cNvSpPr>
            <a:spLocks noGrp="1"/>
          </p:cNvSpPr>
          <p:nvPr>
            <p:ph type="title"/>
          </p:nvPr>
        </p:nvSpPr>
        <p:spPr>
          <a:xfrm>
            <a:off x="531812" y="406400"/>
            <a:ext cx="11125200" cy="889000"/>
          </a:xfrm>
        </p:spPr>
        <p:txBody>
          <a:bodyPr/>
          <a:lstStyle/>
          <a:p>
            <a:r>
              <a:rPr lang="en-US" dirty="0" smtClean="0">
                <a:latin typeface="+mn-lt"/>
              </a:rPr>
              <a:t>An approach to meeting CROCS’ Goals</a:t>
            </a:r>
            <a:endParaRPr lang="en-US" dirty="0">
              <a:latin typeface="+mn-lt"/>
            </a:endParaRPr>
          </a:p>
        </p:txBody>
      </p:sp>
    </p:spTree>
    <p:extLst>
      <p:ext uri="{BB962C8B-B14F-4D97-AF65-F5344CB8AC3E}">
        <p14:creationId xmlns:p14="http://schemas.microsoft.com/office/powerpoint/2010/main" val="324501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Workload </a:t>
            </a:r>
            <a:r>
              <a:rPr lang="en-US" dirty="0" smtClean="0"/>
              <a:t>Analysis</a:t>
            </a:r>
            <a:endParaRPr lang="en-US" sz="2400" dirty="0"/>
          </a:p>
        </p:txBody>
      </p:sp>
      <p:sp>
        <p:nvSpPr>
          <p:cNvPr id="9" name="Rectangle: Rounded Corners 8"/>
          <p:cNvSpPr/>
          <p:nvPr/>
        </p:nvSpPr>
        <p:spPr bwMode="gray">
          <a:xfrm>
            <a:off x="290320" y="1010184"/>
            <a:ext cx="1388033" cy="4848346"/>
          </a:xfrm>
          <a:prstGeom prst="round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Portfolio &amp; Workload Analysis</a:t>
            </a:r>
          </a:p>
        </p:txBody>
      </p:sp>
      <p:pic>
        <p:nvPicPr>
          <p:cNvPr id="10" name="Picture Placeholder 10"/>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a:xfrm>
            <a:off x="371231" y="1051881"/>
            <a:ext cx="1095834" cy="1097271"/>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1290067253"/>
              </p:ext>
            </p:extLst>
          </p:nvPr>
        </p:nvGraphicFramePr>
        <p:xfrm>
          <a:off x="1921270" y="1154923"/>
          <a:ext cx="10036269" cy="2492262"/>
        </p:xfrm>
        <a:graphic>
          <a:graphicData uri="http://schemas.openxmlformats.org/drawingml/2006/table">
            <a:tbl>
              <a:tblPr bandRow="1">
                <a:tableStyleId>{F2DE63D5-997A-4646-A377-4702673A728D}</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Workload Analysis</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smtClean="0"/>
                        <a:t>Middleware (SOA ,</a:t>
                      </a:r>
                      <a:r>
                        <a:rPr lang="en-US" sz="1200" kern="1200" baseline="0" dirty="0" smtClean="0"/>
                        <a:t> WLS and DB) integration p</a:t>
                      </a:r>
                      <a:r>
                        <a:rPr lang="en-US" sz="1200" kern="1200" dirty="0" smtClean="0"/>
                        <a:t>ortfolio catalog</a:t>
                      </a:r>
                      <a:endParaRPr lang="en-US" sz="1200" kern="1200" dirty="0"/>
                    </a:p>
                    <a:p>
                      <a:pPr marL="0" indent="-114300" algn="l" defTabSz="914400" rtl="0" eaLnBrk="1" latinLnBrk="0" hangingPunct="1">
                        <a:buClr>
                          <a:schemeClr val="tx2"/>
                        </a:buClr>
                        <a:buFont typeface="Wingdings" pitchFamily="2" charset="2"/>
                        <a:buChar char="§"/>
                      </a:pPr>
                      <a:r>
                        <a:rPr lang="en-US" sz="1200" kern="1200" dirty="0" smtClean="0"/>
                        <a:t>Workload </a:t>
                      </a:r>
                      <a:r>
                        <a:rPr lang="en-US" sz="1200" kern="1200" dirty="0"/>
                        <a:t>Templates</a:t>
                      </a:r>
                    </a:p>
                    <a:p>
                      <a:pPr marL="0" indent="-114300" algn="l" defTabSz="914400" rtl="0" eaLnBrk="1" latinLnBrk="0" hangingPunct="1">
                        <a:buClr>
                          <a:schemeClr val="tx2"/>
                        </a:buClr>
                        <a:buFont typeface="Wingdings" pitchFamily="2" charset="2"/>
                        <a:buChar char="§"/>
                      </a:pPr>
                      <a:r>
                        <a:rPr lang="en-US" sz="1200" kern="1200" dirty="0" smtClean="0"/>
                        <a:t>Utilization Report</a:t>
                      </a:r>
                    </a:p>
                    <a:p>
                      <a:pPr marL="0" indent="-114300" algn="l" defTabSz="914400" rtl="0" eaLnBrk="1" latinLnBrk="0" hangingPunct="1">
                        <a:buClr>
                          <a:schemeClr val="tx2"/>
                        </a:buClr>
                        <a:buFont typeface="Wingdings" pitchFamily="2" charset="2"/>
                        <a:buChar char="§"/>
                      </a:pPr>
                      <a:r>
                        <a:rPr lang="en-US" sz="1200" kern="1200" dirty="0" smtClean="0"/>
                        <a:t>Performance Summary</a:t>
                      </a:r>
                      <a:endParaRPr lang="en-US" sz="1200" b="0" i="1" kern="1200" baseline="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Capture component</a:t>
                      </a:r>
                      <a:r>
                        <a:rPr lang="en-US" sz="1200" baseline="0" dirty="0"/>
                        <a:t> resource requirements to develop service workload requirements</a:t>
                      </a:r>
                    </a:p>
                    <a:p>
                      <a:pPr marL="114300" indent="-114300">
                        <a:buClr>
                          <a:schemeClr val="tx2"/>
                        </a:buClr>
                        <a:buFont typeface="Wingdings" pitchFamily="2" charset="2"/>
                        <a:buChar char="§"/>
                      </a:pPr>
                      <a:r>
                        <a:rPr lang="en-US" sz="1200" baseline="0" dirty="0"/>
                        <a:t>Define component roles and relationships to application deployment / application tiers</a:t>
                      </a:r>
                    </a:p>
                    <a:p>
                      <a:pPr marL="114300" indent="-114300">
                        <a:buClr>
                          <a:schemeClr val="tx2"/>
                        </a:buClr>
                        <a:buFont typeface="Wingdings" pitchFamily="2" charset="2"/>
                        <a:buChar char="§"/>
                      </a:pPr>
                      <a:r>
                        <a:rPr lang="en-US" sz="1200" baseline="0" dirty="0"/>
                        <a:t>Define initial sizing requirements for migration of application / development of application in cloud</a:t>
                      </a:r>
                    </a:p>
                    <a:p>
                      <a:pPr marL="114300" indent="-114300">
                        <a:buClr>
                          <a:schemeClr val="tx2"/>
                        </a:buClr>
                        <a:buFont typeface="Wingdings" pitchFamily="2" charset="2"/>
                        <a:buChar char="§"/>
                      </a:pPr>
                      <a:r>
                        <a:rPr lang="en-US" sz="1200" baseline="0" dirty="0"/>
                        <a:t>Capture technology component deployment / configuration for solution definition – OS / Versions / Virtualization </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5" name="Rectangle: Diagonal Corners Rounded 14"/>
          <p:cNvSpPr/>
          <p:nvPr/>
        </p:nvSpPr>
        <p:spPr bwMode="gray">
          <a:xfrm>
            <a:off x="413435" y="3077055"/>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Workload</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Tree>
    <p:extLst>
      <p:ext uri="{BB962C8B-B14F-4D97-AF65-F5344CB8AC3E}">
        <p14:creationId xmlns:p14="http://schemas.microsoft.com/office/powerpoint/2010/main" val="150079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CROCS SOA Infrastructure</a:t>
            </a:r>
          </a:p>
        </p:txBody>
      </p:sp>
      <p:sp>
        <p:nvSpPr>
          <p:cNvPr id="11267" name="Content Placeholder 2"/>
          <p:cNvSpPr>
            <a:spLocks noGrp="1"/>
          </p:cNvSpPr>
          <p:nvPr>
            <p:ph idx="1"/>
          </p:nvPr>
        </p:nvSpPr>
        <p:spPr>
          <a:xfrm>
            <a:off x="1168095" y="1600855"/>
            <a:ext cx="10047316" cy="4418945"/>
          </a:xfrm>
        </p:spPr>
        <p:txBody>
          <a:bodyPr/>
          <a:lstStyle/>
          <a:p>
            <a:pPr>
              <a:buFont typeface="Wingdings" panose="05000000000000000000" pitchFamily="2" charset="2"/>
              <a:buChar char="§"/>
            </a:pPr>
            <a:r>
              <a:rPr lang="en-US" altLang="en-US" sz="2399" dirty="0"/>
              <a:t>Operating Platform</a:t>
            </a:r>
          </a:p>
          <a:p>
            <a:pPr lvl="1">
              <a:buFont typeface="Wingdings" panose="05000000000000000000" pitchFamily="2" charset="2"/>
              <a:buChar char="§"/>
            </a:pPr>
            <a:r>
              <a:rPr lang="en-US" altLang="en-US" sz="2133" dirty="0" smtClean="0"/>
              <a:t>Oracle Linux?</a:t>
            </a:r>
            <a:endParaRPr lang="en-US" altLang="en-US" sz="2133" dirty="0"/>
          </a:p>
          <a:p>
            <a:pPr>
              <a:buFont typeface="Wingdings" panose="05000000000000000000" pitchFamily="2" charset="2"/>
              <a:buChar char="§"/>
            </a:pPr>
            <a:r>
              <a:rPr lang="en-US" altLang="en-US" sz="2399" dirty="0"/>
              <a:t>Virtualization</a:t>
            </a:r>
          </a:p>
          <a:p>
            <a:pPr lvl="1">
              <a:buFont typeface="Wingdings" panose="05000000000000000000" pitchFamily="2" charset="2"/>
              <a:buChar char="§"/>
            </a:pPr>
            <a:r>
              <a:rPr lang="en-US" altLang="en-US" sz="2133" dirty="0" smtClean="0"/>
              <a:t>?</a:t>
            </a:r>
            <a:endParaRPr lang="en-US" altLang="en-US" sz="2133" dirty="0"/>
          </a:p>
          <a:p>
            <a:pPr>
              <a:buFont typeface="Wingdings" panose="05000000000000000000" pitchFamily="2" charset="2"/>
              <a:buChar char="§"/>
            </a:pPr>
            <a:r>
              <a:rPr lang="en-US" altLang="en-US" sz="2399" dirty="0"/>
              <a:t>Metadata Repository</a:t>
            </a:r>
          </a:p>
          <a:p>
            <a:pPr lvl="1">
              <a:buFont typeface="Wingdings" panose="05000000000000000000" pitchFamily="2" charset="2"/>
              <a:buChar char="§"/>
            </a:pPr>
            <a:r>
              <a:rPr lang="en-US" altLang="en-US" sz="2133" dirty="0" smtClean="0"/>
              <a:t>Oracle Database</a:t>
            </a:r>
            <a:endParaRPr lang="en-US" altLang="en-US" sz="2133" dirty="0"/>
          </a:p>
          <a:p>
            <a:pPr>
              <a:buFont typeface="Wingdings" panose="05000000000000000000" pitchFamily="2" charset="2"/>
              <a:buChar char="§"/>
            </a:pPr>
            <a:r>
              <a:rPr lang="en-US" altLang="en-US" sz="2399" dirty="0"/>
              <a:t>Java </a:t>
            </a:r>
          </a:p>
          <a:p>
            <a:pPr lvl="1">
              <a:buFont typeface="Wingdings" panose="05000000000000000000" pitchFamily="2" charset="2"/>
              <a:buChar char="§"/>
            </a:pPr>
            <a:r>
              <a:rPr lang="en-US" altLang="en-US" sz="2133" dirty="0"/>
              <a:t>Oracle </a:t>
            </a:r>
            <a:r>
              <a:rPr lang="en-US" altLang="en-US" sz="2133" dirty="0" err="1"/>
              <a:t>JRocket</a:t>
            </a:r>
            <a:r>
              <a:rPr lang="en-US" altLang="en-US" sz="2133" dirty="0"/>
              <a:t> Virtual Machine (jrockit-jdk1.6.0_45-R28.2.7-4.1.0-windows-x64) </a:t>
            </a:r>
          </a:p>
          <a:p>
            <a:pPr>
              <a:buFont typeface="Wingdings" panose="05000000000000000000" pitchFamily="2" charset="2"/>
              <a:buChar char="§"/>
            </a:pPr>
            <a:endParaRPr lang="en-US" altLang="en-US" sz="1866" dirty="0"/>
          </a:p>
        </p:txBody>
      </p:sp>
    </p:spTree>
    <p:extLst>
      <p:ext uri="{BB962C8B-B14F-4D97-AF65-F5344CB8AC3E}">
        <p14:creationId xmlns:p14="http://schemas.microsoft.com/office/powerpoint/2010/main" val="3891465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smtClean="0"/>
              <a:t>CROCS Technical Requirements</a:t>
            </a:r>
          </a:p>
        </p:txBody>
      </p:sp>
      <p:graphicFrame>
        <p:nvGraphicFramePr>
          <p:cNvPr id="5" name="Table 4"/>
          <p:cNvGraphicFramePr>
            <a:graphicFrameLocks noGrp="1"/>
          </p:cNvGraphicFramePr>
          <p:nvPr>
            <p:extLst/>
          </p:nvPr>
        </p:nvGraphicFramePr>
        <p:xfrm>
          <a:off x="1218882" y="1397529"/>
          <a:ext cx="10055780" cy="3955024"/>
        </p:xfrm>
        <a:graphic>
          <a:graphicData uri="http://schemas.openxmlformats.org/drawingml/2006/table">
            <a:tbl>
              <a:tblPr firstRow="1" bandRow="1">
                <a:tableStyleId>{35758FB7-9AC5-4552-8A53-C91805E547FA}</a:tableStyleId>
              </a:tblPr>
              <a:tblGrid>
                <a:gridCol w="5027890">
                  <a:extLst>
                    <a:ext uri="{9D8B030D-6E8A-4147-A177-3AD203B41FA5}">
                      <a16:colId xmlns:a16="http://schemas.microsoft.com/office/drawing/2014/main" val="20000"/>
                    </a:ext>
                  </a:extLst>
                </a:gridCol>
                <a:gridCol w="5027890">
                  <a:extLst>
                    <a:ext uri="{9D8B030D-6E8A-4147-A177-3AD203B41FA5}">
                      <a16:colId xmlns:a16="http://schemas.microsoft.com/office/drawing/2014/main" val="20001"/>
                    </a:ext>
                  </a:extLst>
                </a:gridCol>
              </a:tblGrid>
              <a:tr h="494378">
                <a:tc>
                  <a:txBody>
                    <a:bodyPr/>
                    <a:lstStyle/>
                    <a:p>
                      <a:pPr algn="ctr"/>
                      <a:r>
                        <a:rPr lang="en-US" sz="2400" dirty="0" smtClean="0"/>
                        <a:t>Requirement</a:t>
                      </a:r>
                      <a:r>
                        <a:rPr lang="en-US" sz="2400" baseline="0" dirty="0" smtClean="0"/>
                        <a:t> Type</a:t>
                      </a:r>
                      <a:endParaRPr lang="en-US" sz="2400" dirty="0"/>
                    </a:p>
                  </a:txBody>
                  <a:tcPr marL="121888" marR="121888" marT="60951" marB="60951"/>
                </a:tc>
                <a:tc>
                  <a:txBody>
                    <a:bodyPr/>
                    <a:lstStyle/>
                    <a:p>
                      <a:pPr algn="ctr"/>
                      <a:r>
                        <a:rPr lang="en-US" sz="2400" dirty="0" smtClean="0"/>
                        <a:t>Requirement</a:t>
                      </a:r>
                      <a:r>
                        <a:rPr lang="en-US" sz="2400" baseline="0" dirty="0" smtClean="0"/>
                        <a:t> Details</a:t>
                      </a:r>
                      <a:endParaRPr lang="en-US" sz="2400" dirty="0"/>
                    </a:p>
                  </a:txBody>
                  <a:tcPr marL="121888" marR="121888" marT="60951" marB="60951"/>
                </a:tc>
                <a:extLst>
                  <a:ext uri="{0D108BD9-81ED-4DB2-BD59-A6C34878D82A}">
                    <a16:rowId xmlns:a16="http://schemas.microsoft.com/office/drawing/2014/main" val="10000"/>
                  </a:ext>
                </a:extLst>
              </a:tr>
              <a:tr h="494378">
                <a:tc>
                  <a:txBody>
                    <a:bodyPr/>
                    <a:lstStyle/>
                    <a:p>
                      <a:r>
                        <a:rPr lang="en-US" sz="2100" dirty="0" smtClean="0"/>
                        <a:t>Message Type</a:t>
                      </a:r>
                      <a:endParaRPr lang="en-US" sz="2100" dirty="0"/>
                    </a:p>
                  </a:txBody>
                  <a:tcPr marL="121888" marR="121888" marT="60951" marB="60951"/>
                </a:tc>
                <a:tc>
                  <a:txBody>
                    <a:bodyPr/>
                    <a:lstStyle/>
                    <a:p>
                      <a:r>
                        <a:rPr lang="en-US" sz="2100" dirty="0" smtClean="0"/>
                        <a:t>XML</a:t>
                      </a:r>
                      <a:endParaRPr lang="en-US" sz="2100" dirty="0"/>
                    </a:p>
                  </a:txBody>
                  <a:tcPr marL="121888" marR="121888" marT="60951" marB="60951"/>
                </a:tc>
                <a:extLst>
                  <a:ext uri="{0D108BD9-81ED-4DB2-BD59-A6C34878D82A}">
                    <a16:rowId xmlns:a16="http://schemas.microsoft.com/office/drawing/2014/main" val="10001"/>
                  </a:ext>
                </a:extLst>
              </a:tr>
              <a:tr h="494378">
                <a:tc>
                  <a:txBody>
                    <a:bodyPr/>
                    <a:lstStyle/>
                    <a:p>
                      <a:r>
                        <a:rPr lang="en-US" sz="2100" dirty="0" smtClean="0"/>
                        <a:t>Message Size</a:t>
                      </a:r>
                      <a:endParaRPr lang="en-US" sz="2100" dirty="0"/>
                    </a:p>
                  </a:txBody>
                  <a:tcPr marL="121888" marR="121888" marT="60951" marB="60951"/>
                </a:tc>
                <a:tc>
                  <a:txBody>
                    <a:bodyPr/>
                    <a:lstStyle/>
                    <a:p>
                      <a:r>
                        <a:rPr lang="en-US" sz="2100" dirty="0" smtClean="0"/>
                        <a:t>360</a:t>
                      </a:r>
                      <a:r>
                        <a:rPr lang="en-US" sz="2100" baseline="0" dirty="0" smtClean="0"/>
                        <a:t> KB </a:t>
                      </a:r>
                      <a:r>
                        <a:rPr lang="en-US" sz="2100" dirty="0" smtClean="0"/>
                        <a:t>– 1.0 MB</a:t>
                      </a:r>
                      <a:endParaRPr lang="en-US" sz="2100" dirty="0"/>
                    </a:p>
                  </a:txBody>
                  <a:tcPr marL="121888" marR="121888" marT="60951" marB="60951"/>
                </a:tc>
                <a:extLst>
                  <a:ext uri="{0D108BD9-81ED-4DB2-BD59-A6C34878D82A}">
                    <a16:rowId xmlns:a16="http://schemas.microsoft.com/office/drawing/2014/main" val="10002"/>
                  </a:ext>
                </a:extLst>
              </a:tr>
              <a:tr h="494378">
                <a:tc>
                  <a:txBody>
                    <a:bodyPr/>
                    <a:lstStyle/>
                    <a:p>
                      <a:r>
                        <a:rPr lang="en-US" sz="2100" dirty="0" smtClean="0"/>
                        <a:t>Average Transaction Volume</a:t>
                      </a:r>
                      <a:endParaRPr lang="en-US" sz="2100" dirty="0"/>
                    </a:p>
                  </a:txBody>
                  <a:tcPr marL="121888" marR="121888" marT="60951" marB="60951"/>
                </a:tc>
                <a:tc>
                  <a:txBody>
                    <a:bodyPr/>
                    <a:lstStyle/>
                    <a:p>
                      <a:r>
                        <a:rPr lang="en-US" sz="2100" dirty="0" smtClean="0"/>
                        <a:t>25,000 – 35,000 /</a:t>
                      </a:r>
                      <a:r>
                        <a:rPr lang="en-US" sz="2100" baseline="0" dirty="0" smtClean="0"/>
                        <a:t> day</a:t>
                      </a:r>
                      <a:endParaRPr lang="en-US" sz="2100" dirty="0"/>
                    </a:p>
                  </a:txBody>
                  <a:tcPr marL="121888" marR="121888" marT="60951" marB="60951"/>
                </a:tc>
                <a:extLst>
                  <a:ext uri="{0D108BD9-81ED-4DB2-BD59-A6C34878D82A}">
                    <a16:rowId xmlns:a16="http://schemas.microsoft.com/office/drawing/2014/main" val="10003"/>
                  </a:ext>
                </a:extLst>
              </a:tr>
              <a:tr h="494378">
                <a:tc>
                  <a:txBody>
                    <a:bodyPr/>
                    <a:lstStyle/>
                    <a:p>
                      <a:r>
                        <a:rPr lang="en-US" sz="2100" dirty="0" smtClean="0"/>
                        <a:t>Peak</a:t>
                      </a:r>
                      <a:r>
                        <a:rPr lang="en-US" sz="2100" baseline="0" dirty="0" smtClean="0"/>
                        <a:t> Transaction Volume</a:t>
                      </a:r>
                      <a:endParaRPr lang="en-US" sz="2100" dirty="0"/>
                    </a:p>
                  </a:txBody>
                  <a:tcPr marL="121888" marR="121888" marT="60951" marB="60951"/>
                </a:tc>
                <a:tc>
                  <a:txBody>
                    <a:bodyPr/>
                    <a:lstStyle/>
                    <a:p>
                      <a:r>
                        <a:rPr lang="en-US" sz="2100" dirty="0" smtClean="0"/>
                        <a:t>~ 40,000</a:t>
                      </a:r>
                      <a:endParaRPr lang="en-US" sz="2100" dirty="0"/>
                    </a:p>
                  </a:txBody>
                  <a:tcPr marL="121888" marR="121888" marT="60951" marB="60951"/>
                </a:tc>
                <a:extLst>
                  <a:ext uri="{0D108BD9-81ED-4DB2-BD59-A6C34878D82A}">
                    <a16:rowId xmlns:a16="http://schemas.microsoft.com/office/drawing/2014/main" val="10004"/>
                  </a:ext>
                </a:extLst>
              </a:tr>
              <a:tr h="494378">
                <a:tc>
                  <a:txBody>
                    <a:bodyPr/>
                    <a:lstStyle/>
                    <a:p>
                      <a:r>
                        <a:rPr lang="en-US" sz="2100" dirty="0" smtClean="0"/>
                        <a:t>Bi-directional</a:t>
                      </a:r>
                      <a:endParaRPr lang="en-US" sz="2100" dirty="0"/>
                    </a:p>
                  </a:txBody>
                  <a:tcPr marL="121888" marR="121888" marT="60951" marB="60951"/>
                </a:tc>
                <a:tc>
                  <a:txBody>
                    <a:bodyPr/>
                    <a:lstStyle/>
                    <a:p>
                      <a:r>
                        <a:rPr lang="en-US" sz="2100" dirty="0" smtClean="0"/>
                        <a:t>None</a:t>
                      </a:r>
                      <a:endParaRPr lang="en-US" sz="2100" dirty="0"/>
                    </a:p>
                  </a:txBody>
                  <a:tcPr marL="121888" marR="121888" marT="60951" marB="60951"/>
                </a:tc>
                <a:extLst>
                  <a:ext uri="{0D108BD9-81ED-4DB2-BD59-A6C34878D82A}">
                    <a16:rowId xmlns:a16="http://schemas.microsoft.com/office/drawing/2014/main" val="10005"/>
                  </a:ext>
                </a:extLst>
              </a:tr>
              <a:tr h="494378">
                <a:tc>
                  <a:txBody>
                    <a:bodyPr/>
                    <a:lstStyle/>
                    <a:p>
                      <a:r>
                        <a:rPr lang="en-US" sz="2100" dirty="0" smtClean="0"/>
                        <a:t>Synchronous</a:t>
                      </a:r>
                      <a:r>
                        <a:rPr lang="en-US" sz="2100" baseline="0" dirty="0" smtClean="0"/>
                        <a:t> vs. Asynchronous</a:t>
                      </a:r>
                      <a:endParaRPr lang="en-US" sz="2100" dirty="0"/>
                    </a:p>
                  </a:txBody>
                  <a:tcPr marL="121888" marR="121888" marT="60951" marB="60951"/>
                </a:tc>
                <a:tc>
                  <a:txBody>
                    <a:bodyPr/>
                    <a:lstStyle/>
                    <a:p>
                      <a:r>
                        <a:rPr lang="en-US" sz="2100" dirty="0" smtClean="0"/>
                        <a:t>Both</a:t>
                      </a:r>
                      <a:endParaRPr lang="en-US" sz="2100" dirty="0"/>
                    </a:p>
                  </a:txBody>
                  <a:tcPr marL="121888" marR="121888" marT="60951" marB="60951"/>
                </a:tc>
                <a:extLst>
                  <a:ext uri="{0D108BD9-81ED-4DB2-BD59-A6C34878D82A}">
                    <a16:rowId xmlns:a16="http://schemas.microsoft.com/office/drawing/2014/main" val="10006"/>
                  </a:ext>
                </a:extLst>
              </a:tr>
              <a:tr h="494378">
                <a:tc>
                  <a:txBody>
                    <a:bodyPr/>
                    <a:lstStyle/>
                    <a:p>
                      <a:endParaRPr lang="en-US" sz="2100" dirty="0"/>
                    </a:p>
                  </a:txBody>
                  <a:tcPr marL="121888" marR="121888" marT="60951" marB="60951"/>
                </a:tc>
                <a:tc>
                  <a:txBody>
                    <a:bodyPr/>
                    <a:lstStyle/>
                    <a:p>
                      <a:endParaRPr lang="en-US" sz="2100" dirty="0"/>
                    </a:p>
                  </a:txBody>
                  <a:tcPr marL="121888" marR="121888" marT="60951" marB="60951"/>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23835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5600" y="345056"/>
            <a:ext cx="3546415" cy="5959681"/>
          </a:xfrm>
          <a:prstGeom prst="rect">
            <a:avLst/>
          </a:prstGeom>
        </p:spPr>
      </p:pic>
    </p:spTree>
    <p:extLst>
      <p:ext uri="{BB962C8B-B14F-4D97-AF65-F5344CB8AC3E}">
        <p14:creationId xmlns:p14="http://schemas.microsoft.com/office/powerpoint/2010/main" val="411051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38808609"/>
              </p:ext>
            </p:extLst>
          </p:nvPr>
        </p:nvGraphicFramePr>
        <p:xfrm>
          <a:off x="3933640" y="936038"/>
          <a:ext cx="7824165" cy="249428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53517211"/>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81369935"/>
                  </a:ext>
                </a:extLst>
              </a:tr>
              <a:tr h="370840">
                <a:tc>
                  <a:txBody>
                    <a:bodyPr/>
                    <a:lstStyle/>
                    <a:p>
                      <a:endParaRPr lang="en-US" sz="140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37712237"/>
              </p:ext>
            </p:extLst>
          </p:nvPr>
        </p:nvGraphicFramePr>
        <p:xfrm>
          <a:off x="3930767" y="3710865"/>
          <a:ext cx="7827038" cy="2494280"/>
        </p:xfrm>
        <a:graphic>
          <a:graphicData uri="http://schemas.openxmlformats.org/drawingml/2006/table">
            <a:tbl>
              <a:tblPr firstRow="1" bandRow="1">
                <a:tableStyleId>{284E427A-3D55-4303-BF80-6455036E1DE7}</a:tableStyleId>
              </a:tblPr>
              <a:tblGrid>
                <a:gridCol w="1339973">
                  <a:extLst>
                    <a:ext uri="{9D8B030D-6E8A-4147-A177-3AD203B41FA5}">
                      <a16:colId xmlns:a16="http://schemas.microsoft.com/office/drawing/2014/main" val="2495249284"/>
                    </a:ext>
                  </a:extLst>
                </a:gridCol>
                <a:gridCol w="1276709">
                  <a:extLst>
                    <a:ext uri="{9D8B030D-6E8A-4147-A177-3AD203B41FA5}">
                      <a16:colId xmlns:a16="http://schemas.microsoft.com/office/drawing/2014/main" val="1161967640"/>
                    </a:ext>
                  </a:extLst>
                </a:gridCol>
                <a:gridCol w="2130725">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10883">
                  <a:extLst>
                    <a:ext uri="{9D8B030D-6E8A-4147-A177-3AD203B41FA5}">
                      <a16:colId xmlns:a16="http://schemas.microsoft.com/office/drawing/2014/main" val="1247701793"/>
                    </a:ext>
                  </a:extLst>
                </a:gridCol>
                <a:gridCol w="1475118">
                  <a:extLst>
                    <a:ext uri="{9D8B030D-6E8A-4147-A177-3AD203B41FA5}">
                      <a16:colId xmlns:a16="http://schemas.microsoft.com/office/drawing/2014/main" val="3965200916"/>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53517211"/>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81369935"/>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sp>
        <p:nvSpPr>
          <p:cNvPr id="9" name="TextBox 8"/>
          <p:cNvSpPr txBox="1"/>
          <p:nvPr/>
        </p:nvSpPr>
        <p:spPr>
          <a:xfrm>
            <a:off x="1368726" y="4819288"/>
            <a:ext cx="1604513" cy="457200"/>
          </a:xfrm>
          <a:prstGeom prst="rect">
            <a:avLst/>
          </a:prstGeom>
          <a:noFill/>
        </p:spPr>
        <p:txBody>
          <a:bodyPr wrap="square" lIns="0" tIns="0" rIns="0" bIns="0" rtlCol="0">
            <a:noAutofit/>
          </a:bodyPr>
          <a:lstStyle/>
          <a:p>
            <a:pPr algn="ctr">
              <a:lnSpc>
                <a:spcPct val="90000"/>
              </a:lnSpc>
            </a:pPr>
            <a:r>
              <a:rPr lang="en-US" b="1" dirty="0" smtClean="0"/>
              <a:t>INSTANCE 1</a:t>
            </a:r>
          </a:p>
        </p:txBody>
      </p:sp>
    </p:spTree>
    <p:extLst>
      <p:ext uri="{BB962C8B-B14F-4D97-AF65-F5344CB8AC3E}">
        <p14:creationId xmlns:p14="http://schemas.microsoft.com/office/powerpoint/2010/main" val="2592016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loud Accelerate">
  <a:themeElements>
    <a:clrScheme name="ECA Program Colors">
      <a:dk1>
        <a:srgbClr val="5F5F5F"/>
      </a:dk1>
      <a:lt1>
        <a:srgbClr val="FFFFFF"/>
      </a:lt1>
      <a:dk2>
        <a:srgbClr val="0C6B96"/>
      </a:dk2>
      <a:lt2>
        <a:srgbClr val="DCE3E4"/>
      </a:lt2>
      <a:accent1>
        <a:srgbClr val="FF0000"/>
      </a:accent1>
      <a:accent2>
        <a:srgbClr val="8A133B"/>
      </a:accent2>
      <a:accent3>
        <a:srgbClr val="FF7700"/>
      </a:accent3>
      <a:accent4>
        <a:srgbClr val="46575E"/>
      </a:accent4>
      <a:accent5>
        <a:srgbClr val="8DA6B1"/>
      </a:accent5>
      <a:accent6>
        <a:srgbClr val="18A6E6"/>
      </a:accent6>
      <a:hlink>
        <a:srgbClr val="FF7700"/>
      </a:hlink>
      <a:folHlink>
        <a:srgbClr val="8A133B"/>
      </a:folHlink>
    </a:clrScheme>
    <a:fontScheme name="ECA Program Fonts">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bodyPr vert="horz" wrap="square" lIns="0" tIns="0" rIns="0" bIns="0" rtlCol="0" anchor="b">
        <a:spAutoFit/>
      </a:bodyPr>
      <a:lstStyle>
        <a:defPPr>
          <a:defRPr dirty="0" err="1" smtClean="0"/>
        </a:defPPr>
      </a:lstStyle>
    </a:txDef>
  </a:objectDefaults>
  <a:extraClrSchemeLst/>
  <a:extLst>
    <a:ext uri="{05A4C25C-085E-4340-85A3-A5531E510DB2}">
      <thm15:themeFamily xmlns:thm15="http://schemas.microsoft.com/office/thememl/2012/main" name="Cloud Accelerate" id="{F68D1643-F06B-436B-81A0-538E9CEB68FC}" vid="{3E0CDB6D-F230-4413-8676-358F0E8A15C3}"/>
    </a:ext>
  </a:extLst>
</a:theme>
</file>

<file path=ppt/theme/theme2.xml><?xml version="1.0" encoding="utf-8"?>
<a:theme xmlns:a="http://schemas.openxmlformats.org/drawingml/2006/main" name="1_Cloud Accelerate">
  <a:themeElements>
    <a:clrScheme name="ECA Program Colors">
      <a:dk1>
        <a:srgbClr val="5F5F5F"/>
      </a:dk1>
      <a:lt1>
        <a:srgbClr val="FFFFFF"/>
      </a:lt1>
      <a:dk2>
        <a:srgbClr val="0C6B96"/>
      </a:dk2>
      <a:lt2>
        <a:srgbClr val="DCE3E4"/>
      </a:lt2>
      <a:accent1>
        <a:srgbClr val="FF0000"/>
      </a:accent1>
      <a:accent2>
        <a:srgbClr val="8A133B"/>
      </a:accent2>
      <a:accent3>
        <a:srgbClr val="FF7700"/>
      </a:accent3>
      <a:accent4>
        <a:srgbClr val="18A6E6"/>
      </a:accent4>
      <a:accent5>
        <a:srgbClr val="00B7D0"/>
      </a:accent5>
      <a:accent6>
        <a:srgbClr val="006C7E"/>
      </a:accent6>
      <a:hlink>
        <a:srgbClr val="FF7700"/>
      </a:hlink>
      <a:folHlink>
        <a:srgbClr val="BFBFBF"/>
      </a:folHlink>
    </a:clrScheme>
    <a:fontScheme name="ECA Program Fonts">
      <a:majorFont>
        <a:latin typeface="MV Bol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chor="b">
        <a:noAutofit/>
      </a:bodyPr>
      <a:lstStyle>
        <a:defPPr>
          <a:defRPr dirty="0" smtClean="0"/>
        </a:defPPr>
      </a:lstStyle>
    </a:txDef>
  </a:objectDefaults>
  <a:extraClrSchemeLst/>
  <a:extLst>
    <a:ext uri="{05A4C25C-085E-4340-85A3-A5531E510DB2}">
      <thm15:themeFamily xmlns:thm15="http://schemas.microsoft.com/office/thememl/2012/main" name="Cloud Accelerate" id="{F68D1643-F06B-436B-81A0-538E9CEB68FC}" vid="{3E0CDB6D-F230-4413-8676-358F0E8A15C3}"/>
    </a:ext>
  </a:extLst>
</a:theme>
</file>

<file path=ppt/theme/theme3.xml><?xml version="1.0" encoding="utf-8"?>
<a:theme xmlns:a="http://schemas.openxmlformats.org/drawingml/2006/main" name="Oracle-16x9-2017-170104">
  <a:themeElements>
    <a:clrScheme name="Oracle 10g">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16x9-2017-v1.potx" id="{35B949F9-3D9B-8545-ABB1-2D605795AFEE}" vid="{03E2794D-D50C-4E4B-B0AA-789E97C39BD8}"/>
    </a:ext>
  </a:ext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25857</TotalTime>
  <Words>2661</Words>
  <Application>Microsoft Office PowerPoint</Application>
  <PresentationFormat>Custom</PresentationFormat>
  <Paragraphs>743</Paragraphs>
  <Slides>34</Slides>
  <Notes>6</Notes>
  <HiddenSlides>1</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34</vt:i4>
      </vt:variant>
    </vt:vector>
  </HeadingPairs>
  <TitlesOfParts>
    <vt:vector size="43" baseType="lpstr">
      <vt:lpstr>ＭＳ Ｐゴシック</vt:lpstr>
      <vt:lpstr>Arial</vt:lpstr>
      <vt:lpstr>Calibri</vt:lpstr>
      <vt:lpstr>Calibri Light</vt:lpstr>
      <vt:lpstr>MV Boli</vt:lpstr>
      <vt:lpstr>Wingdings</vt:lpstr>
      <vt:lpstr>Cloud Accelerate</vt:lpstr>
      <vt:lpstr>1_Cloud Accelerate</vt:lpstr>
      <vt:lpstr>Oracle-16x9-2017-170104</vt:lpstr>
      <vt:lpstr>PowerPoint Presentation</vt:lpstr>
      <vt:lpstr>PowerPoint Presentation</vt:lpstr>
      <vt:lpstr>Deliverable – Cloud Vision and Roadmap</vt:lpstr>
      <vt:lpstr>An approach to meeting CROCS’ Goals</vt:lpstr>
      <vt:lpstr>Deliverable – Workload Analysis</vt:lpstr>
      <vt:lpstr>CROCS SOA Infrastructure</vt:lpstr>
      <vt:lpstr>CROCS Technical Requirements</vt:lpstr>
      <vt:lpstr>PowerPoint Presentation</vt:lpstr>
      <vt:lpstr>PRODUCTION</vt:lpstr>
      <vt:lpstr>QA</vt:lpstr>
      <vt:lpstr>QS</vt:lpstr>
      <vt:lpstr>DEVELOPMENT</vt:lpstr>
      <vt:lpstr>ALL</vt:lpstr>
      <vt:lpstr>CROCS Middleware Workload Analysis</vt:lpstr>
      <vt:lpstr>Challenges…</vt:lpstr>
      <vt:lpstr>Deliverable – Current State Architecture</vt:lpstr>
      <vt:lpstr>CROCS “current state” Architecture</vt:lpstr>
      <vt:lpstr>Deliverable – Physical Architecture</vt:lpstr>
      <vt:lpstr>CROCS “Oracle Cloud” Upgrade/Migration</vt:lpstr>
      <vt:lpstr>CROCS “Oracle Cloud” Upgrade/Migration</vt:lpstr>
      <vt:lpstr>Other concerns and questions</vt:lpstr>
      <vt:lpstr>Deliverable – Logical Architecture 2 of 2</vt:lpstr>
      <vt:lpstr>Logical Architecture – Capability – Application / IT Portfolio Model</vt:lpstr>
      <vt:lpstr>Deliverable – Cloud Readiness Assessment</vt:lpstr>
      <vt:lpstr>Implementation &amp; Adoption Plan</vt:lpstr>
      <vt:lpstr>Deliverable – Solution Presentation</vt:lpstr>
      <vt:lpstr>The case for Oracle SOA CS “Lift and Shift”</vt:lpstr>
      <vt:lpstr>The case for Oracle SOA CS “Lift and Shift”</vt:lpstr>
      <vt:lpstr>CROCS SOA CS “Lift and Shift” Recommendation</vt:lpstr>
      <vt:lpstr>Business Case &amp; TCO</vt:lpstr>
      <vt:lpstr>Cost Benefit Analysis</vt:lpstr>
      <vt:lpstr>PowerPoint Presentation</vt:lpstr>
      <vt:lpstr>Using the Portfolio Catalog Spreadsheets in Tools  Prescriptive Guidance by Use Case</vt:lpstr>
      <vt:lpstr>Build an Inventory of Existing Applications Capture Key Attributes to aid in Analysis</vt:lpstr>
    </vt:vector>
  </TitlesOfParts>
  <Company>Oracle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Vision and Roadmap</dc:title>
  <dc:subject>Corproate Presentation Template</dc:subject>
  <dc:creator>maharshi.desai@oracle.com</dc:creator>
  <cp:keywords>ECAL</cp:keywords>
  <cp:lastModifiedBy>shugangu</cp:lastModifiedBy>
  <cp:revision>916</cp:revision>
  <cp:lastPrinted>2014-07-16T02:22:57Z</cp:lastPrinted>
  <dcterms:created xsi:type="dcterms:W3CDTF">2016-01-18T18:54:26Z</dcterms:created>
  <dcterms:modified xsi:type="dcterms:W3CDTF">2018-01-29T18:26:43Z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