
<file path=[Content_Types].xml><?xml version="1.0" encoding="utf-8"?>
<Types xmlns="http://schemas.openxmlformats.org/package/2006/content-types">
  <Default Extension="rels" ContentType="application/vnd.openxmlformats-package.relationships+xml"/>
  <Default Extension="jpeg" ContentType="image/jpeg"/>
  <Default Extension="xlsx" ContentType="application/vnd.openxmlformats-officedocument.spreadsheetml.sheet"/>
  <Default Extension="png" ContentType="image/png"/>
  <Default Extension="tiff" ContentType="image/tiff"/>
  <Default Extension="svg" ContentType="image/sv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Java 18.12-->
<p:presentation xmlns:r="http://schemas.openxmlformats.org/officeDocument/2006/relationships" xmlns:a="http://schemas.openxmlformats.org/drawingml/2006/main" xmlns:p="http://schemas.openxmlformats.org/presentationml/2006/main" showSpecialPlsOnTitleSld="0" saveSubsetFonts="1">
  <p:sldMasterIdLst>
    <p:sldMasterId id="2147483877" r:id="rId1"/>
  </p:sldMasterIdLst>
  <p:notesMasterIdLst>
    <p:notesMasterId r:id="rId2"/>
  </p:notesMasterIdLst>
  <p:sldIdLst>
    <p:sldId id="3750" r:id="rId3"/>
    <p:sldId id="3747" r:id="rId4"/>
    <p:sldId id="4077" r:id="rId5"/>
    <p:sldId id="3749" r:id="rId6"/>
    <p:sldId id="2504" r:id="rId7"/>
    <p:sldId id="3751" r:id="rId8"/>
    <p:sldId id="3741" r:id="rId9"/>
    <p:sldId id="266" r:id="rId10"/>
    <p:sldId id="3746" r:id="rId11"/>
    <p:sldId id="3732" r:id="rId12"/>
    <p:sldId id="2499" r:id="rId13"/>
    <p:sldId id="2525" r:id="rId14"/>
    <p:sldId id="4076" r:id="rId15"/>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the Template" id="{0DE184D2-EF7C-4C04-B686-1CFF4E607B34}">
          <p14:sldIdLst>
            <p14:sldId id="3750"/>
            <p14:sldId id="3747"/>
            <p14:sldId id="4077"/>
            <p14:sldId id="3749"/>
            <p14:sldId id="2504"/>
            <p14:sldId id="3751"/>
            <p14:sldId id="3741"/>
            <p14:sldId id="266"/>
            <p14:sldId id="3746"/>
            <p14:sldId id="3732"/>
            <p14:sldId id="2499"/>
            <p14:sldId id="2525"/>
            <p14:sldId id="4076"/>
          </p14:sldIdLst>
        </p14:section>
      </p14:sectionLst>
    </p:ext>
    <p:ext uri="{EFAFB233-063F-42B5-8137-9DF3F51BA10A}">
      <p15:sldGuideLst xmlns:p15="http://schemas.microsoft.com/office/powerpoint/2012/main">
        <p15:guide id="1" orient="horz" pos="163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BFA"/>
    <a:srgbClr val="E0E2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12" autoAdjust="0"/>
    <p:restoredTop sz="91667"/>
  </p:normalViewPr>
  <p:slideViewPr>
    <p:cSldViewPr snapToGrid="0" showGuides="1">
      <p:cViewPr varScale="1">
        <p:scale>
          <a:sx n="110" d="100"/>
          <a:sy n="110" d="100"/>
        </p:scale>
        <p:origin x="752" y="176"/>
      </p:cViewPr>
      <p:guideLst>
        <p:guide orient="horz" pos="1638"/>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tags" Target="tags/tag1.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notesMaster" Target="notesMasters/notesMaster1.xml" /><Relationship Id="rId20"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chart1.xml><?xml version="1.0" encoding="utf-8"?>
<c:chartSpace xmlns:a="http://schemas.openxmlformats.org/drawingml/2006/main" xmlns:r="http://schemas.openxmlformats.org/officeDocument/2006/relationships" xmlns:c="http://schemas.openxmlformats.org/drawingml/2006/chart">
  <c:date1904 val="0"/>
  <c:lang val="en-GB"/>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2"/>
              </a:solidFill>
              <a:ln>
                <a:noFill/>
              </a:ln>
              <a:effectLst/>
            </c:spPr>
            <c:extLst>
              <c:ext xmlns:c16="http://schemas.microsoft.com/office/drawing/2014/chart" uri="{C3380CC4-5D6E-409C-BE32-E72D297353CC}">
                <c16:uniqueId val="{00000001-A948-4DBD-B8A0-6F2BF0C3DC61}"/>
              </c:ext>
            </c:extLst>
          </c:dPt>
          <c:dPt>
            <c:idx val="1"/>
            <c:invertIfNegative val="1"/>
            <c:spPr>
              <a:solidFill>
                <a:schemeClr val="accent5"/>
              </a:solidFill>
              <a:ln>
                <a:noFill/>
              </a:ln>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38</c:v>
                </c:pt>
                <c:pt idx="1">
                  <c:v>62</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c="http://schemas.openxmlformats.org/drawingml/2006/chart">
  <c:date1904 val="0"/>
  <c:lang val="en-GB"/>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2"/>
              </a:solidFill>
              <a:ln>
                <a:noFill/>
              </a:ln>
              <a:effectLst>
                <a:outerShdw blurRad="49530" dist="35687" dir="5400000" rotWithShape="0">
                  <a:srgbClr val="000000">
                    <a:alpha val="26000"/>
                  </a:srgbClr>
                </a:outerShdw>
              </a:effectLst>
            </c:spPr>
            <c:extLst>
              <c:ext xmlns:c16="http://schemas.microsoft.com/office/drawing/2014/chart" uri="{C3380CC4-5D6E-409C-BE32-E72D297353CC}">
                <c16:uniqueId val="{00000001-A948-4DBD-B8A0-6F2BF0C3DC61}"/>
              </c:ext>
            </c:extLst>
          </c:dPt>
          <c:dPt>
            <c:idx val="1"/>
            <c:invertIfNegative val="1"/>
            <c:spPr>
              <a:solidFill>
                <a:schemeClr val="accent5"/>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c="http://schemas.openxmlformats.org/drawingml/2006/chart">
  <c:date1904 val="0"/>
  <c:lang val="en-GB"/>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2"/>
              </a:solidFill>
              <a:ln>
                <a:noFill/>
              </a:ln>
              <a:effectLst>
                <a:outerShdw blurRad="49530" dist="35687" dir="5400000" rotWithShape="0">
                  <a:srgbClr val="000000">
                    <a:alpha val="26000"/>
                  </a:srgbClr>
                </a:outerShdw>
              </a:effectLst>
            </c:spPr>
            <c:extLst>
              <c:ext xmlns:c16="http://schemas.microsoft.com/office/drawing/2014/chart" uri="{C3380CC4-5D6E-409C-BE32-E72D297353CC}">
                <c16:uniqueId val="{00000001-A948-4DBD-B8A0-6F2BF0C3DC61}"/>
              </c:ext>
            </c:extLst>
          </c:dPt>
          <c:dPt>
            <c:idx val="1"/>
            <c:invertIfNegative val="1"/>
            <c:spPr>
              <a:solidFill>
                <a:schemeClr val="accent5"/>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33</c:v>
                </c:pt>
                <c:pt idx="1">
                  <c:v>67</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4.xml><?xml version="1.0" encoding="utf-8"?>
<c:chartSpace xmlns:a="http://schemas.openxmlformats.org/drawingml/2006/main" xmlns:r="http://schemas.openxmlformats.org/officeDocument/2006/relationships" xmlns:c="http://schemas.openxmlformats.org/drawingml/2006/chart">
  <c:date1904 val="0"/>
  <c:lang val="en-GB"/>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spPr>
            <a:solidFill>
              <a:schemeClr val="bg2">
                <a:lumMod val="60000"/>
                <a:lumOff val="40000"/>
              </a:schemeClr>
            </a:solidFill>
          </c:spPr>
          <c:dPt>
            <c:idx val="0"/>
            <c:invertIfNegative val="1"/>
            <c:spPr>
              <a:solidFill>
                <a:schemeClr val="tx2"/>
              </a:solidFill>
              <a:ln>
                <a:noFill/>
              </a:ln>
              <a:effectLst>
                <a:outerShdw blurRad="49530" dist="35687" dir="5400000" rotWithShape="0">
                  <a:srgbClr val="000000">
                    <a:alpha val="26000"/>
                  </a:srgbClr>
                </a:outerShdw>
              </a:effectLst>
            </c:spPr>
            <c:extLst>
              <c:ext xmlns:c16="http://schemas.microsoft.com/office/drawing/2014/chart" uri="{C3380CC4-5D6E-409C-BE32-E72D297353CC}">
                <c16:uniqueId val="{00000001-A948-4DBD-B8A0-6F2BF0C3DC61}"/>
              </c:ext>
            </c:extLst>
          </c:dPt>
          <c:dPt>
            <c:idx val="1"/>
            <c:invertIfNegative val="1"/>
            <c:spPr>
              <a:solidFill>
                <a:schemeClr val="accent5"/>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95</c:v>
                </c:pt>
                <c:pt idx="1">
                  <c:v>5</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val="9"/>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9C25BA-F9B0-4418-8CA0-3A9DF1256BA5}" type="datetimeFigureOut">
              <a:rPr lang="en-US" smtClean="0"/>
              <a:t>11/25/19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C5964-3162-43B5-B1EC-63C8D166D7D3}" type="slidenum">
              <a:rPr lang="en-US" smtClean="0"/>
              <a:t>‹#›</a:t>
            </a:fld>
            <a:endParaRPr lang="en-US"/>
          </a:p>
        </p:txBody>
      </p:sp>
    </p:spTree>
    <p:extLst>
      <p:ext uri="{BB962C8B-B14F-4D97-AF65-F5344CB8AC3E}">
        <p14:creationId xmlns:p14="http://schemas.microsoft.com/office/powerpoint/2010/main" val="684971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6CC4F5-8BAE-8444-BCCC-0C2A7C292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2996479"/>
      </p:ext>
    </p:extLst>
  </p:cSld>
  <p:clrMapOvr>
    <a:masterClrMapping/>
  </p:clrMapOvr>
</p:notes>
</file>

<file path=ppt/notesSlides/notesSlide1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146CC4F5-8BAE-8444-BCCC-0C2A7C2928B4}" type="slidenum">
              <a:rPr lang="en-US" smtClean="0"/>
              <a:t>13</a:t>
            </a:fld>
            <a:endParaRPr lang="en-US"/>
          </a:p>
        </p:txBody>
      </p:sp>
    </p:spTree>
    <p:extLst>
      <p:ext uri="{BB962C8B-B14F-4D97-AF65-F5344CB8AC3E}">
        <p14:creationId xmlns:p14="http://schemas.microsoft.com/office/powerpoint/2010/main" val="2742236673"/>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US" sz="1200" kern="1200">
                <a:solidFill>
                  <a:schemeClr val="tx1"/>
                </a:solidFill>
                <a:effectLst/>
                <a:latin typeface="+mn-lt"/>
                <a:ea typeface="+mn-ea"/>
                <a:cs typeface="+mn-cs"/>
              </a:rPr>
              <a:t>Legacy data warehouses are based on technology that is, at its core, is decades old. They were designed in a time when data was simpler, and the number of people in an organization with the need or desire to access the database were few. As analytics has become a company-wide practice, and a larger volume of more diverse data is collected, the data warehouse has become the biggest roadblock that people are facing in their path to insight. To meet the demands and opportunities of today and tomorrow, data warehouses will need to fundamentally change. </a:t>
            </a:r>
            <a:endParaRPr lang="en-US"/>
          </a:p>
          <a:p>
            <a:pPr marL="0" marR="0" lvl="0" indent="0" algn="l" defTabSz="457200" rtl="0" eaLnBrk="1" fontAlgn="auto" latinLnBrk="0" hangingPunct="1">
              <a:lnSpc>
                <a:spcPct val="100000"/>
              </a:lnSpc>
              <a:spcBef>
                <a:spcPct val="0"/>
              </a:spcBef>
              <a:spcAft>
                <a:spcPct val="0"/>
              </a:spcAft>
              <a:buClrTx/>
              <a:buSzTx/>
              <a:buFontTx/>
              <a:buNone/>
              <a:defRPr/>
            </a:pPr>
            <a:endParaRPr lang="en-US"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a:p>
          <a:p>
            <a:endParaRPr lang="en-US"/>
          </a:p>
        </p:txBody>
      </p:sp>
      <p:sp>
        <p:nvSpPr>
          <p:cNvPr id="4" name="Slide Number Placeholder 3"/>
          <p:cNvSpPr>
            <a:spLocks noGrp="1"/>
          </p:cNvSpPr>
          <p:nvPr>
            <p:ph type="sldNum" sz="quarter" idx="10"/>
          </p:nvPr>
        </p:nvSpPr>
        <p:spPr/>
        <p:txBody>
          <a:bodyPr/>
          <a:lstStyle/>
          <a:p>
            <a:pPr>
              <a:defRPr/>
            </a:pPr>
            <a:fld id="{146CC4F5-8BAE-8444-BCCC-0C2A7C2928B4}"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1498908428"/>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what does modern DW need to meet growing business demands?</a:t>
            </a:r>
          </a:p>
          <a:p>
            <a:endParaRPr lang="en-US"/>
          </a:p>
          <a:p>
            <a:pPr marL="228600" indent="-228600">
              <a:buAutoNum type="arabicPeriod"/>
            </a:pPr>
            <a:r>
              <a:rPr lang="en-US"/>
              <a:t>Easy – to provision new DM or DW; easy for users to use many different data types from different sources</a:t>
            </a:r>
          </a:p>
          <a:p>
            <a:pPr marL="228600" indent="-228600">
              <a:buAutoNum type="arabicPeriod"/>
            </a:pPr>
            <a:endParaRPr lang="en-US"/>
          </a:p>
          <a:p>
            <a:pPr marL="228600" indent="-228600">
              <a:buAutoNum type="arabicPeriod"/>
            </a:pPr>
            <a:r>
              <a:rPr lang="en-US"/>
              <a:t>Fast – more and more users demanding concurrent, rapid access to larger volumes of data – must be able to cope</a:t>
            </a:r>
          </a:p>
          <a:p>
            <a:pPr marL="228600" indent="-228600">
              <a:buAutoNum type="arabicPeriod"/>
            </a:pPr>
            <a:endParaRPr lang="en-US"/>
          </a:p>
          <a:p>
            <a:pPr marL="228600" indent="-228600">
              <a:buAutoNum type="arabicPeriod"/>
            </a:pPr>
            <a:r>
              <a:rPr lang="en-US"/>
              <a:t>Elastic – flexibility to explore wide range of data; scale on demand to meet fluctuating business needs without additional cost</a:t>
            </a:r>
          </a:p>
        </p:txBody>
      </p:sp>
      <p:sp>
        <p:nvSpPr>
          <p:cNvPr id="4" name="Slide Number Placeholder 3"/>
          <p:cNvSpPr>
            <a:spLocks noGrp="1"/>
          </p:cNvSpPr>
          <p:nvPr>
            <p:ph type="sldNum" sz="quarter" idx="10"/>
          </p:nvPr>
        </p:nvSpPr>
        <p:spPr/>
        <p:txBody>
          <a:bodyPr/>
          <a:lstStyle/>
          <a:p>
            <a:fld id="{146CC4F5-8BAE-8444-BCCC-0C2A7C2928B4}" type="slidenum">
              <a:rPr lang="en-US" smtClean="0">
                <a:solidFill>
                  <a:prstClr val="black"/>
                </a:solidFill>
              </a:rPr>
              <a:t>3</a:t>
            </a:fld>
            <a:endParaRPr lang="en-US">
              <a:solidFill>
                <a:prstClr val="black"/>
              </a:solidFill>
            </a:endParaRPr>
          </a:p>
        </p:txBody>
      </p:sp>
    </p:spTree>
    <p:extLst>
      <p:ext uri="{BB962C8B-B14F-4D97-AF65-F5344CB8AC3E}">
        <p14:creationId xmlns:p14="http://schemas.microsoft.com/office/powerpoint/2010/main" val="3780123124"/>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US" sz="1200" b="0" i="0" kern="1200">
                <a:solidFill>
                  <a:srgbClr val="000000"/>
                </a:solidFill>
                <a:effectLst/>
                <a:latin typeface="+mn-lt"/>
                <a:ea typeface="+mn-ea"/>
                <a:cs typeface="+mn-cs"/>
              </a:rPr>
              <a:t>Oracle</a:t>
            </a:r>
            <a:r>
              <a:rPr lang="en-US" sz="1200" b="0" i="0" kern="1200" baseline="0">
                <a:solidFill>
                  <a:srgbClr val="000000"/>
                </a:solidFill>
                <a:effectLst/>
                <a:latin typeface="+mn-lt"/>
                <a:ea typeface="+mn-ea"/>
                <a:cs typeface="+mn-cs"/>
              </a:rPr>
              <a:t> APEX </a:t>
            </a:r>
            <a:r>
              <a:rPr lang="en-US" sz="1200" b="0" i="0" kern="1200">
                <a:solidFill>
                  <a:srgbClr val="000000"/>
                </a:solidFill>
                <a:effectLst/>
                <a:latin typeface="+mn-lt"/>
                <a:ea typeface="+mn-ea"/>
                <a:cs typeface="+mn-cs"/>
              </a:rPr>
              <a:t>enables you to design, develop and deploy beautiful, responsive, database-driven applications, either on-premises or in the cloud. </a:t>
            </a:r>
            <a:endParaRPr lang="en-US"/>
          </a:p>
          <a:p>
            <a:r>
              <a:rPr lang="en-US"/>
              <a:t>Used to build desktop and mobile applications for the Oracle Database. </a:t>
            </a:r>
          </a:p>
          <a:p>
            <a:r>
              <a:rPr lang="en-US"/>
              <a:t>Quickly build reports, forms, charts, calendars, etc. on</a:t>
            </a:r>
            <a:r>
              <a:rPr lang="en-US" baseline="0"/>
              <a:t> top of the data in your database</a:t>
            </a:r>
          </a:p>
          <a:p>
            <a:r>
              <a:rPr lang="en-US"/>
              <a:t>Oracle APEX can also take advantage of the large majority of Oracle Database</a:t>
            </a:r>
            <a:r>
              <a:rPr lang="en-US" baseline="0"/>
              <a:t> features.</a:t>
            </a:r>
          </a:p>
          <a:p>
            <a:endParaRPr lang="en-US" baseline="0"/>
          </a:p>
          <a:p>
            <a:endParaRPr lang="en-US"/>
          </a:p>
          <a:p>
            <a:endParaRPr lang="en-US"/>
          </a:p>
        </p:txBody>
      </p:sp>
      <p:sp>
        <p:nvSpPr>
          <p:cNvPr id="4" name="Slide Number Placeholder 3"/>
          <p:cNvSpPr>
            <a:spLocks noGrp="1"/>
          </p:cNvSpPr>
          <p:nvPr>
            <p:ph type="sldNum" sz="quarter" idx="10"/>
          </p:nvPr>
        </p:nvSpPr>
        <p:spPr/>
        <p:txBody>
          <a:bodyPr/>
          <a:lstStyle/>
          <a:p>
            <a:fld id="{8C72D9AE-7182-4680-8F79-479C4181FF08}" type="slidenum">
              <a:rPr lang="en-US" smtClean="0"/>
              <a:t>4</a:t>
            </a:fld>
            <a:endParaRPr lang="en-US"/>
          </a:p>
        </p:txBody>
      </p:sp>
    </p:spTree>
    <p:extLst>
      <p:ext uri="{BB962C8B-B14F-4D97-AF65-F5344CB8AC3E}">
        <p14:creationId xmlns:p14="http://schemas.microsoft.com/office/powerpoint/2010/main" val="1760201369"/>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Spreadsheets bad – APEX good!</a:t>
            </a:r>
          </a:p>
        </p:txBody>
      </p:sp>
      <p:sp>
        <p:nvSpPr>
          <p:cNvPr id="4" name="Slide Number Placeholder 3"/>
          <p:cNvSpPr>
            <a:spLocks noGrp="1"/>
          </p:cNvSpPr>
          <p:nvPr>
            <p:ph type="sldNum" sz="quarter" idx="10"/>
          </p:nvPr>
        </p:nvSpPr>
        <p:spPr/>
        <p:txBody>
          <a:bodyPr/>
          <a:lstStyle/>
          <a:p>
            <a:fld id="{8C72D9AE-7182-4680-8F79-479C4181FF08}" type="slidenum">
              <a:rPr lang="en-US" smtClean="0"/>
              <a:t>6</a:t>
            </a:fld>
            <a:endParaRPr lang="en-US"/>
          </a:p>
        </p:txBody>
      </p:sp>
    </p:spTree>
    <p:extLst>
      <p:ext uri="{BB962C8B-B14F-4D97-AF65-F5344CB8AC3E}">
        <p14:creationId xmlns:p14="http://schemas.microsoft.com/office/powerpoint/2010/main" val="1960000625"/>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Widely used to rapidly </a:t>
            </a:r>
            <a:r>
              <a:rPr lang="en-US" baseline="0"/>
              <a:t>build applications that are needed ASAP to meet changing business requirements and maximize competitive advantage.</a:t>
            </a:r>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7</a:t>
            </a:fld>
            <a:endParaRPr lang="en-US"/>
          </a:p>
        </p:txBody>
      </p:sp>
    </p:spTree>
    <p:extLst>
      <p:ext uri="{BB962C8B-B14F-4D97-AF65-F5344CB8AC3E}">
        <p14:creationId xmlns:p14="http://schemas.microsoft.com/office/powerpoint/2010/main" val="2712213494"/>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Maximize the Value of Data:</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To specifically address the data and how to get</a:t>
            </a:r>
            <a:r>
              <a:rPr lang="en-US" sz="1200" b="0" i="0" kern="1200" baseline="0">
                <a:solidFill>
                  <a:schemeClr val="tx1"/>
                </a:solidFill>
                <a:effectLst/>
                <a:latin typeface="+mn-lt"/>
                <a:ea typeface="+mn-ea"/>
                <a:cs typeface="+mn-cs"/>
              </a:rPr>
              <a:t> the most out of your data we introduced Oracle Autonomous Database Cloud </a:t>
            </a:r>
            <a:r>
              <a:rPr lang="mr-IN" sz="1200" b="0" i="0" kern="1200" baseline="0">
                <a:solidFill>
                  <a:schemeClr val="tx1"/>
                </a:solidFill>
                <a:effectLst/>
                <a:latin typeface="+mn-lt"/>
                <a:ea typeface="+mn-ea"/>
                <a:cs typeface="+mn-cs"/>
              </a:rPr>
              <a:t>–</a:t>
            </a:r>
            <a:r>
              <a:rPr lang="en-US" sz="1200" b="0" i="0" kern="1200" baseline="0">
                <a:solidFill>
                  <a:schemeClr val="tx1"/>
                </a:solidFill>
                <a:effectLst/>
                <a:latin typeface="+mn-lt"/>
                <a:ea typeface="+mn-ea"/>
                <a:cs typeface="+mn-cs"/>
              </a:rPr>
              <a:t> worlds first autonomous database!</a:t>
            </a:r>
          </a:p>
          <a:p>
            <a:endParaRPr lang="en-US" sz="1200" b="0" i="0" kern="1200" baseline="0">
              <a:solidFill>
                <a:schemeClr val="tx1"/>
              </a:solidFill>
              <a:effectLst/>
              <a:latin typeface="+mn-lt"/>
              <a:ea typeface="+mn-ea"/>
              <a:cs typeface="+mn-cs"/>
            </a:endParaRPr>
          </a:p>
          <a:p>
            <a:r>
              <a:rPr lang="en-US" sz="1200" b="0" i="0" kern="1200">
                <a:solidFill>
                  <a:schemeClr val="tx1"/>
                </a:solidFill>
                <a:effectLst/>
                <a:latin typeface="+mn-lt"/>
                <a:ea typeface="+mn-ea"/>
                <a:cs typeface="+mn-cs"/>
              </a:rPr>
              <a:t>In doing so we are pioneering an entirely new industry category </a:t>
            </a:r>
            <a:r>
              <a:rPr lang="mr-IN" sz="1200" b="0"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one that allows organizations to free themselves from the</a:t>
            </a:r>
            <a:r>
              <a:rPr lang="en-US" sz="1200" b="0" i="0" kern="1200" baseline="0">
                <a:solidFill>
                  <a:schemeClr val="tx1"/>
                </a:solidFill>
                <a:effectLst/>
                <a:latin typeface="+mn-lt"/>
                <a:ea typeface="+mn-ea"/>
                <a:cs typeface="+mn-cs"/>
              </a:rPr>
              <a:t> manual activities and constraints that bog IT down (e.g. 72% on maintenance) and focus on dribving the business forward.</a:t>
            </a:r>
          </a:p>
          <a:p>
            <a:endParaRPr lang="en-US" sz="1200" b="0" i="0" kern="1200" baseline="0">
              <a:solidFill>
                <a:schemeClr val="tx1"/>
              </a:solidFill>
              <a:effectLst/>
              <a:latin typeface="+mn-lt"/>
              <a:ea typeface="+mn-ea"/>
              <a:cs typeface="+mn-cs"/>
            </a:endParaRPr>
          </a:p>
          <a:p>
            <a:r>
              <a:rPr lang="en-US" sz="1200" b="0" i="0" kern="1200" baseline="0">
                <a:solidFill>
                  <a:schemeClr val="tx1"/>
                </a:solidFill>
                <a:effectLst/>
                <a:latin typeface="+mn-lt"/>
                <a:ea typeface="+mn-ea"/>
                <a:cs typeface="+mn-cs"/>
              </a:rPr>
              <a:t>Oracle ADBC is built on three visionary pillars:</a:t>
            </a:r>
          </a:p>
          <a:p>
            <a:pPr marL="228600" indent="-228600">
              <a:buAutoNum type="arabicPeriod"/>
            </a:pPr>
            <a:r>
              <a:rPr lang="en-US" sz="1200" b="0" i="0" kern="1200" baseline="0">
                <a:solidFill>
                  <a:schemeClr val="tx1"/>
                </a:solidFill>
                <a:effectLst/>
                <a:latin typeface="+mn-lt"/>
                <a:ea typeface="+mn-ea"/>
                <a:cs typeface="+mn-cs"/>
              </a:rPr>
              <a:t>Self-Driving:</a:t>
            </a:r>
          </a:p>
          <a:p>
            <a:pPr marL="0" indent="0">
              <a:buNone/>
            </a:pPr>
            <a:r>
              <a:rPr lang="en-US" sz="1200" b="0" i="0" kern="1200" baseline="0">
                <a:solidFill>
                  <a:schemeClr val="tx1"/>
                </a:solidFill>
                <a:effectLst/>
                <a:latin typeface="+mn-lt"/>
                <a:ea typeface="+mn-ea"/>
                <a:cs typeface="+mn-cs"/>
              </a:rPr>
              <a:t>Oracle ADB runs itself - </a:t>
            </a:r>
            <a:r>
              <a:rPr lang="en-US" sz="1200" b="0" i="0" kern="1200">
                <a:solidFill>
                  <a:schemeClr val="tx1"/>
                </a:solidFill>
                <a:effectLst/>
                <a:latin typeface="+mn-lt"/>
                <a:ea typeface="+mn-ea"/>
                <a:cs typeface="+mn-cs"/>
              </a:rPr>
              <a:t>provisions, secures, monitors, backs up, recovers and troubleshoots</a:t>
            </a:r>
            <a:r>
              <a:rPr lang="en-US" sz="1200" b="0" i="0" kern="1200" baseline="0">
                <a:solidFill>
                  <a:schemeClr val="tx1"/>
                </a:solidFill>
                <a:effectLst/>
                <a:latin typeface="+mn-lt"/>
                <a:ea typeface="+mn-ea"/>
                <a:cs typeface="+mn-cs"/>
              </a:rPr>
              <a:t> without any human intervention </a:t>
            </a:r>
            <a:r>
              <a:rPr lang="mr-IN" sz="1200" b="0" i="0" kern="1200" baseline="0">
                <a:solidFill>
                  <a:schemeClr val="tx1"/>
                </a:solidFill>
                <a:effectLst/>
                <a:latin typeface="+mn-lt"/>
                <a:ea typeface="+mn-ea"/>
                <a:cs typeface="+mn-cs"/>
              </a:rPr>
              <a:t>–</a:t>
            </a:r>
            <a:r>
              <a:rPr lang="en-US" sz="1200" b="0" i="0" kern="1200" baseline="0">
                <a:solidFill>
                  <a:schemeClr val="tx1"/>
                </a:solidFill>
                <a:effectLst/>
                <a:latin typeface="+mn-lt"/>
                <a:ea typeface="+mn-ea"/>
                <a:cs typeface="+mn-cs"/>
              </a:rPr>
              <a:t> saves valuable human labor that can be repurposed towards helping create new IT architectures that can better support business growth/innovation. By removing human element in these administrative tasks reduce human error equation that helps save costs </a:t>
            </a:r>
            <a:r>
              <a:rPr lang="mr-IN" sz="1200" b="0" i="0" kern="1200" baseline="0">
                <a:solidFill>
                  <a:schemeClr val="tx1"/>
                </a:solidFill>
                <a:effectLst/>
                <a:latin typeface="+mn-lt"/>
                <a:ea typeface="+mn-ea"/>
                <a:cs typeface="+mn-cs"/>
              </a:rPr>
              <a:t>–</a:t>
            </a:r>
            <a:r>
              <a:rPr lang="en-US" sz="1200" b="0" i="0" kern="1200" baseline="0">
                <a:solidFill>
                  <a:schemeClr val="tx1"/>
                </a:solidFill>
                <a:effectLst/>
                <a:latin typeface="+mn-lt"/>
                <a:ea typeface="+mn-ea"/>
                <a:cs typeface="+mn-cs"/>
              </a:rPr>
              <a:t> sometimes significant </a:t>
            </a:r>
          </a:p>
          <a:p>
            <a:pPr marL="0" indent="0">
              <a:buNone/>
            </a:pPr>
            <a:endParaRPr lang="en-US" sz="1200" b="0" i="0" kern="1200" baseline="0">
              <a:solidFill>
                <a:schemeClr val="tx1"/>
              </a:solidFill>
              <a:effectLst/>
              <a:latin typeface="+mn-lt"/>
              <a:ea typeface="+mn-ea"/>
              <a:cs typeface="+mn-cs"/>
            </a:endParaRPr>
          </a:p>
          <a:p>
            <a:pPr marL="0" indent="0">
              <a:buFont typeface="Arial"/>
              <a:buNone/>
            </a:pPr>
            <a:r>
              <a:rPr lang="en-US" sz="1200" b="0" i="0" kern="1200" baseline="0">
                <a:solidFill>
                  <a:schemeClr val="tx1"/>
                </a:solidFill>
                <a:effectLst/>
                <a:latin typeface="+mn-lt"/>
                <a:ea typeface="+mn-ea"/>
                <a:cs typeface="+mn-cs"/>
              </a:rPr>
              <a:t>2. Self-Securing:</a:t>
            </a:r>
          </a:p>
          <a:p>
            <a:r>
              <a:rPr lang="en-US" sz="1200" b="0" i="0" kern="1200">
                <a:solidFill>
                  <a:schemeClr val="tx1"/>
                </a:solidFill>
                <a:effectLst/>
                <a:latin typeface="+mn-lt"/>
                <a:ea typeface="+mn-ea"/>
                <a:cs typeface="+mn-cs"/>
              </a:rPr>
              <a:t>Oracle</a:t>
            </a:r>
            <a:r>
              <a:rPr lang="en-US" sz="1200" b="0" i="0" kern="1200" baseline="0">
                <a:solidFill>
                  <a:schemeClr val="tx1"/>
                </a:solidFill>
                <a:effectLst/>
                <a:latin typeface="+mn-lt"/>
                <a:ea typeface="+mn-ea"/>
                <a:cs typeface="+mn-cs"/>
              </a:rPr>
              <a:t> ADB keeps your most valuable asset (your data) secure for you. </a:t>
            </a:r>
            <a:r>
              <a:rPr lang="en-US" sz="1200" kern="1200">
                <a:solidFill>
                  <a:schemeClr val="tx1"/>
                </a:solidFill>
                <a:effectLst/>
                <a:latin typeface="+mn-lt"/>
                <a:ea typeface="+mn-ea"/>
                <a:cs typeface="+mn-cs"/>
              </a:rPr>
              <a:t>The Autonomous Database is more secure than a manually operated database because it protects itself rather than having to wait for an available administrator. This applies to defenses against both external and internal attacks - </a:t>
            </a:r>
            <a:r>
              <a:rPr lang="en-US" sz="1200" b="0" i="0" kern="1200" baseline="0">
                <a:solidFill>
                  <a:schemeClr val="tx1"/>
                </a:solidFill>
                <a:effectLst/>
                <a:latin typeface="+mn-lt"/>
                <a:ea typeface="+mn-ea"/>
                <a:cs typeface="+mn-cs"/>
              </a:rPr>
              <a:t>a</a:t>
            </a:r>
            <a:r>
              <a:rPr lang="en-US" sz="1200" b="0" i="0" kern="1200">
                <a:solidFill>
                  <a:schemeClr val="tx1"/>
                </a:solidFill>
                <a:effectLst/>
                <a:latin typeface="+mn-lt"/>
                <a:ea typeface="+mn-ea"/>
                <a:cs typeface="+mn-cs"/>
              </a:rPr>
              <a:t>utomatically applies security updates while running to protect against cyberattacks, and automatically encrypts all data</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3. Self Repairing:</a:t>
            </a:r>
          </a:p>
          <a:p>
            <a:pPr marL="0" marR="0" indent="0" algn="l" defTabSz="914400" rtl="0" eaLnBrk="1" fontAlgn="auto" latinLnBrk="0" hangingPunct="1">
              <a:lnSpc>
                <a:spcPct val="100000"/>
              </a:lnSpc>
              <a:spcBef>
                <a:spcPts val="600"/>
              </a:spcBef>
              <a:spcAft>
                <a:spcPct val="0"/>
              </a:spcAft>
              <a:buClrTx/>
              <a:buSzTx/>
              <a:buFontTx/>
              <a:buNone/>
              <a:defRPr/>
            </a:pPr>
            <a:r>
              <a:rPr lang="en-US" sz="1200" kern="1200">
                <a:solidFill>
                  <a:schemeClr val="tx1"/>
                </a:solidFill>
                <a:effectLst/>
                <a:latin typeface="+mn-lt"/>
                <a:ea typeface="+mn-ea"/>
                <a:cs typeface="+mn-cs"/>
              </a:rPr>
              <a:t>The Autonomous Database is more reliable than a manually operated database. At startup, it automatically establishes a triple-mirrored scale-out configuration in one regional cloud datacenter, with an optional full standby copy in another region - automatically recovers from any physical failures whether at the server or datacenter level. It has the ability to rewind data to a point in time in the past to back out user errors. By applying software updates in a rolling fashion it keeps the application online during updates of the database, clusterware, OS, VM, hypervisor, or firmware. This helps keep the business running without interruption</a:t>
            </a:r>
            <a:endParaRPr lang="en-US" sz="1200"/>
          </a:p>
          <a:p>
            <a:endParaRPr lang="en-US" sz="1200" b="0" i="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600"/>
              </a:spcBef>
              <a:spcAft>
                <a:spcPct val="0"/>
              </a:spcAft>
              <a:buClrTx/>
              <a:buSzTx/>
              <a:buFontTx/>
              <a:buNone/>
              <a:defRPr/>
            </a:pPr>
            <a:r>
              <a:rPr lang="en-US" sz="1200" b="0" i="0" kern="1200">
                <a:solidFill>
                  <a:schemeClr val="tx1"/>
                </a:solidFill>
                <a:effectLst/>
                <a:latin typeface="+mn-lt"/>
                <a:ea typeface="+mn-ea"/>
                <a:cs typeface="+mn-cs"/>
              </a:rPr>
              <a:t>Designed to perform,</a:t>
            </a:r>
            <a:r>
              <a:rPr lang="en-US" sz="1200" b="0" i="0" kern="1200" baseline="0">
                <a:solidFill>
                  <a:schemeClr val="tx1"/>
                </a:solidFill>
                <a:effectLst/>
                <a:latin typeface="+mn-lt"/>
                <a:ea typeface="+mn-ea"/>
                <a:cs typeface="+mn-cs"/>
              </a:rPr>
              <a:t> giving rapid results to your analytical queries and OLTP transactions. </a:t>
            </a:r>
            <a:r>
              <a:rPr lang="en-US" sz="1200" kern="1200">
                <a:solidFill>
                  <a:schemeClr val="tx1"/>
                </a:solidFill>
                <a:effectLst/>
                <a:latin typeface="+mn-lt"/>
                <a:ea typeface="+mn-ea"/>
                <a:cs typeface="+mn-cs"/>
              </a:rPr>
              <a:t>Autonomous database automatically tunes itself using Machine Learning algorithms including automatically creating any indexes needed to accelerate applications. Users get the ultimate simplicity of a “load and go” architecture in which they can simply load their data and run</a:t>
            </a:r>
            <a:r>
              <a:rPr lang="en-US" sz="1200" kern="1200" baseline="0">
                <a:solidFill>
                  <a:schemeClr val="tx1"/>
                </a:solidFill>
                <a:effectLst/>
                <a:latin typeface="+mn-lt"/>
                <a:ea typeface="+mn-ea"/>
                <a:cs typeface="+mn-cs"/>
              </a:rPr>
              <a:t> their queries thus benefitting from quicker time to insights</a:t>
            </a:r>
            <a:endParaRPr lang="en-US" sz="1200" b="0" i="0" kern="1200">
              <a:solidFill>
                <a:schemeClr val="tx1"/>
              </a:solidFill>
              <a:effectLst/>
              <a:latin typeface="+mn-lt"/>
              <a:ea typeface="+mn-ea"/>
              <a:cs typeface="+mn-cs"/>
            </a:endParaRP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This means that companies can focus their attention and resources on how to extract more value from their data and get meaningful</a:t>
            </a:r>
            <a:r>
              <a:rPr lang="en-US" sz="1200" b="0" i="0" kern="1200" baseline="0">
                <a:solidFill>
                  <a:schemeClr val="tx1"/>
                </a:solidFill>
                <a:effectLst/>
                <a:latin typeface="+mn-lt"/>
                <a:ea typeface="+mn-ea"/>
                <a:cs typeface="+mn-cs"/>
              </a:rPr>
              <a:t> insight into the business</a:t>
            </a:r>
            <a:r>
              <a:rPr lang="en-US" sz="1200" b="0" i="0" kern="1200">
                <a:solidFill>
                  <a:schemeClr val="tx1"/>
                </a:solidFill>
                <a:effectLst/>
                <a:latin typeface="+mn-lt"/>
                <a:ea typeface="+mn-ea"/>
                <a:cs typeface="+mn-cs"/>
              </a:rPr>
              <a:t>, rather than worrying about how</a:t>
            </a:r>
            <a:r>
              <a:rPr lang="en-US" sz="1200" b="0" i="0" kern="1200" baseline="0">
                <a:solidFill>
                  <a:schemeClr val="tx1"/>
                </a:solidFill>
                <a:effectLst/>
                <a:latin typeface="+mn-lt"/>
                <a:ea typeface="+mn-ea"/>
                <a:cs typeface="+mn-cs"/>
              </a:rPr>
              <a:t> do they keep their data secure, what need to do to optimize performance, fix errors and prevent interruptions that could stall business momentum</a:t>
            </a:r>
          </a:p>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9</a:t>
            </a:fld>
            <a:endParaRPr lang="en-US"/>
          </a:p>
        </p:txBody>
      </p:sp>
    </p:spTree>
    <p:extLst>
      <p:ext uri="{BB962C8B-B14F-4D97-AF65-F5344CB8AC3E}">
        <p14:creationId xmlns:p14="http://schemas.microsoft.com/office/powerpoint/2010/main" val="2134503295"/>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10</a:t>
            </a:fld>
            <a:endParaRPr lang="en-US"/>
          </a:p>
        </p:txBody>
      </p:sp>
    </p:spTree>
    <p:extLst>
      <p:ext uri="{BB962C8B-B14F-4D97-AF65-F5344CB8AC3E}">
        <p14:creationId xmlns:p14="http://schemas.microsoft.com/office/powerpoint/2010/main" val="1538845018"/>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ACC16FB-9D68-C74B-AABD-CDFC2ED74F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7438710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image" Target="../media/image4.svg" /><Relationship Id="rId5" Type="http://schemas.openxmlformats.org/officeDocument/2006/relationships/image" Target="../media/image5.png"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image" Target="../media/image6.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9.jpe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image" Target="../media/image6.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Light Title slide with picture border">
    <p:spTree>
      <p:nvGrpSpPr>
        <p:cNvPr id="1" name=""/>
        <p:cNvGrpSpPr/>
        <p:nvPr/>
      </p:nvGrpSpPr>
      <p:grpSpPr>
        <a:xfrm>
          <a:off x="0" y="0"/>
          <a:ext cx="0" cy="0"/>
        </a:xfrm>
      </p:grpSpPr>
      <p:pic>
        <p:nvPicPr>
          <p:cNvPr id="15" name="Picture 14" descr="A picture containing table, elephant, clothing&#10;&#10;Description automatically generated">
            <a:extLst>
              <a:ext uri="{FF2B5EF4-FFF2-40B4-BE49-F238E27FC236}">
                <a16:creationId xmlns:a16="http://schemas.microsoft.com/office/drawing/2014/main" id="{08427B9D-AAC0-4043-8DC3-58E7B3497D45}"/>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7" name="Graphic 16">
            <a:extLst>
              <a:ext uri="{FF2B5EF4-FFF2-40B4-BE49-F238E27FC236}">
                <a16:creationId xmlns:a16="http://schemas.microsoft.com/office/drawing/2014/main" id="{9840B289-DD9F-42D1-BB13-0675E99B7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4836" y="1047072"/>
            <a:ext cx="1325468" cy="174051"/>
          </a:xfrm>
          <a:prstGeom prst="rect">
            <a:avLst/>
          </a:prstGeom>
        </p:spPr>
      </p:pic>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chemeClr val="accent2">
                    <a:lumMod val="50000"/>
                  </a:schemeClr>
                </a:solidFill>
                <a:latin typeface="Oracle Sans" panose="020b0503020204020204" pitchFamily="34" charset="0"/>
                <a:cs typeface="Oracle Sans" panose="020b0503020204020204" pitchFamily="34" charset="0"/>
              </a:defRPr>
            </a:lvl1pPr>
            <a:lvl5pPr>
              <a:defRPr/>
            </a:lvl5pPr>
          </a:lstStyle>
          <a:p>
            <a:pPr lvl="0"/>
            <a:r>
              <a:rPr lang="en-US"/>
              <a:t>Click to add presenter’s name, title, division/business unit/organization and date</a:t>
            </a:r>
          </a:p>
          <a:p>
            <a:pPr lvl="0"/>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lIns="0"/>
          <a:lstStyle/>
          <a:p>
            <a:r>
              <a:rPr lang="en-GB"/>
              <a:t>Click to edit Master title style</a:t>
            </a:r>
            <a:endParaRPr lang="en-US"/>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ct val="0"/>
              </a:spcBef>
              <a:buNone/>
              <a:defRPr sz="2400" b="1" i="0">
                <a:latin typeface="Oracle Sans" panose="020b0503020204020204" pitchFamily="34" charset="0"/>
                <a:cs typeface="Oracle Sans" panose="020b0503020204020204" pitchFamily="34" charset="0"/>
              </a:defRPr>
            </a:lvl1pPr>
            <a:lvl2pPr marL="0" indent="0">
              <a:spcBef>
                <a:spcPct val="0"/>
              </a:spcBef>
              <a:buNone/>
              <a:defRPr sz="2400"/>
            </a:lvl2pPr>
            <a:lvl3pPr marL="0" indent="0">
              <a:spcBef>
                <a:spcPct val="0"/>
              </a:spcBef>
              <a:buNone/>
              <a:defRPr sz="2400"/>
            </a:lvl3pPr>
            <a:lvl4pPr marL="0" indent="0">
              <a:spcBef>
                <a:spcPct val="0"/>
              </a:spcBef>
              <a:buNone/>
              <a:defRPr sz="2400"/>
            </a:lvl4pPr>
            <a:lvl5pPr marL="0" indent="0">
              <a:spcBef>
                <a:spcPct val="0"/>
              </a:spcBef>
              <a:buNone/>
              <a:defRPr sz="2400"/>
            </a:lvl5pPr>
            <a:lvl6pPr marL="0" indent="0">
              <a:spcBef>
                <a:spcPct val="0"/>
              </a:spcBef>
              <a:buNone/>
              <a:defRPr sz="2400"/>
            </a:lvl6pPr>
            <a:lvl7pPr marL="0" indent="0">
              <a:spcBef>
                <a:spcPct val="0"/>
              </a:spcBef>
              <a:buNone/>
              <a:defRPr sz="2400"/>
            </a:lvl7pPr>
            <a:lvl8pPr marL="0" indent="0">
              <a:spcBef>
                <a:spcPct val="0"/>
              </a:spcBef>
              <a:buNone/>
              <a:defRPr sz="2400"/>
            </a:lvl8pPr>
            <a:lvl9pPr marL="0" indent="0">
              <a:spcBef>
                <a:spcPct val="0"/>
              </a:spcBef>
              <a:buNone/>
              <a:defRPr sz="2400"/>
            </a:lvl9pPr>
          </a:lstStyle>
          <a:p>
            <a:pPr lvl="0"/>
            <a:r>
              <a:rPr/>
              <a:t>Click to add subtitle</a:t>
            </a:r>
          </a:p>
        </p:txBody>
      </p:sp>
      <p:pic>
        <p:nvPicPr>
          <p:cNvPr id="11" name="Picture 10" descr="A picture containing table, elephant, clothing&#10;&#10;Description automatically generated">
            <a:extLst>
              <a:ext uri="{FF2B5EF4-FFF2-40B4-BE49-F238E27FC236}">
                <a16:creationId xmlns:a16="http://schemas.microsoft.com/office/drawing/2014/main" id="{4C6A237A-D907-457C-9B5B-2C742E762A5A}"/>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8" name="Picture 17" descr="A picture containing table, elephant, clothing&#10;&#10;Description automatically generated">
            <a:extLst>
              <a:ext uri="{FF2B5EF4-FFF2-40B4-BE49-F238E27FC236}">
                <a16:creationId xmlns:a16="http://schemas.microsoft.com/office/drawing/2014/main" id="{911A2320-F6B5-484A-BF96-2F393165E164}"/>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21" name="Picture 20" descr="A picture containing table, elephant, clothing&#10;&#10;Description automatically generated">
            <a:extLst>
              <a:ext uri="{FF2B5EF4-FFF2-40B4-BE49-F238E27FC236}">
                <a16:creationId xmlns:a16="http://schemas.microsoft.com/office/drawing/2014/main" id="{4DB6E94C-9B7B-FD43-A5FF-11660C990D8F}"/>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3" name="Rectangle 22">
            <a:extLst>
              <a:ext uri="{FF2B5EF4-FFF2-40B4-BE49-F238E27FC236}">
                <a16:creationId xmlns:a16="http://schemas.microsoft.com/office/drawing/2014/main" id="{904EBB86-8DAC-074B-9C43-2290BB250406}"/>
              </a:ext>
            </a:extLst>
          </p:cNvPr>
          <p:cNvSpPr/>
          <p:nvPr/>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table, elephant, clothing&#10;&#10;Description automatically generated">
            <a:extLst>
              <a:ext uri="{FF2B5EF4-FFF2-40B4-BE49-F238E27FC236}">
                <a16:creationId xmlns:a16="http://schemas.microsoft.com/office/drawing/2014/main" id="{B8135F80-7339-574E-A4DE-36D76264D2B9}"/>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3" name="Graphic 12">
            <a:extLst>
              <a:ext uri="{FF2B5EF4-FFF2-40B4-BE49-F238E27FC236}">
                <a16:creationId xmlns:a16="http://schemas.microsoft.com/office/drawing/2014/main" id="{86A292D8-C4E7-6E47-8C37-51ED0431C0BF}"/>
              </a:ext>
            </a:extLst>
          </p:cNvPr>
          <p:cNvPicPr>
            <a:picLocks noChangeAspect="1"/>
          </p:cNvPicPr>
          <p:nvPr userDrawn="1"/>
        </p:nvPicPr>
        <p:blipFill>
          <a:blip r:embed="rId2">
            <a:extLst>
              <a:ext uri="{96DAC541-7B7A-43D3-8B79-37D633B846F1}">
                <asvg:svgBlip xmlns:asvg="http://schemas.microsoft.com/office/drawing/2016/SVG/main" r:embed="rId4"/>
              </a:ext>
            </a:extLst>
          </a:blip>
          <a:stretch>
            <a:fillRect/>
          </a:stretch>
        </p:blipFill>
        <p:spPr>
          <a:xfrm>
            <a:off x="1064836" y="1047072"/>
            <a:ext cx="1325468" cy="174051"/>
          </a:xfrm>
          <a:prstGeom prst="rect">
            <a:avLst/>
          </a:prstGeom>
        </p:spPr>
      </p:pic>
      <p:pic>
        <p:nvPicPr>
          <p:cNvPr id="19" name="Picture 18">
            <a:extLst>
              <a:ext uri="{FF2B5EF4-FFF2-40B4-BE49-F238E27FC236}">
                <a16:creationId xmlns:a16="http://schemas.microsoft.com/office/drawing/2014/main" id="{D3961FD3-9B6D-7B46-8527-B05DA7759BF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2060953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Light Title-only - no graphic">
    <p:spTree>
      <p:nvGrpSpPr>
        <p:cNvPr id="1" name=""/>
        <p:cNvGrpSpPr/>
        <p:nvPr/>
      </p:nvGrpSpPr>
      <p:grpSpPr>
        <a:xfrm>
          <a:off x="0" y="0"/>
          <a: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Title-Only Layout </a:t>
            </a:r>
          </a:p>
        </p:txBody>
      </p:sp>
      <p:sp>
        <p:nvSpPr>
          <p:cNvPr id="10" name="Rectangle 9">
            <a:extLst>
              <a:ext uri="{FF2B5EF4-FFF2-40B4-BE49-F238E27FC236}">
                <a16:creationId xmlns:a16="http://schemas.microsoft.com/office/drawing/2014/main" id="{324354AA-8715-3B44-8031-FEACECD4374F}"/>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629E58A-33BD-4C33-9A32-81D8CA69E0EE}"/>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886D5F45-902E-4ECA-B93B-4C5BDC2097B4}"/>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FF3C542E-6FF5-46F7-AD87-A1F0EF6B1B6A}"/>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7" name="Rectangle 16">
            <a:extLst>
              <a:ext uri="{FF2B5EF4-FFF2-40B4-BE49-F238E27FC236}">
                <a16:creationId xmlns:a16="http://schemas.microsoft.com/office/drawing/2014/main" id="{90E65F50-4799-4A20-9425-497177C48094}"/>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F4BF3BD9-D5E2-4A64-94F3-FDCFFF94EB9D}"/>
              </a:ext>
            </a:extLst>
          </p:cNvPr>
          <p:cNvSpPr>
            <a:spLocks noGrp="1"/>
          </p:cNvSpPr>
          <p:nvPr>
            <p:ph type="ftr" sz="quarter" idx="10"/>
          </p:nvPr>
        </p:nvSpPr>
        <p:spPr/>
        <p:txBody>
          <a:bodyPr/>
          <a:lstStyle/>
          <a:p>
            <a:r>
              <a:rPr lang="en-US"/>
              <a:t>Copyright © 2019, Oracle and/or its affiliates. All rights reserved.</a:t>
            </a:r>
          </a:p>
        </p:txBody>
      </p:sp>
      <p:sp>
        <p:nvSpPr>
          <p:cNvPr id="4" name="Slide Number Placeholder 3">
            <a:extLst>
              <a:ext uri="{FF2B5EF4-FFF2-40B4-BE49-F238E27FC236}">
                <a16:creationId xmlns:a16="http://schemas.microsoft.com/office/drawing/2014/main" id="{94CD0C1C-710B-4D73-AEF6-AF8C74746F26}"/>
              </a:ext>
            </a:extLst>
          </p:cNvPr>
          <p:cNvSpPr>
            <a:spLocks noGrp="1"/>
          </p:cNvSpPr>
          <p:nvPr>
            <p:ph type="sldNum" sz="quarter" idx="11"/>
          </p:nvPr>
        </p:nvSpPr>
        <p:spPr/>
        <p:txBody>
          <a:bodyPr/>
          <a:lstStyle/>
          <a:p>
            <a:fld id="{345D60D9-5372-5F40-9443-0F9AE5BDC3C8}" type="slidenum">
              <a:rPr lang="en-US" smtClean="0"/>
              <a:t>‹#›</a:t>
            </a:fld>
            <a:endParaRPr lang="en-US"/>
          </a:p>
        </p:txBody>
      </p:sp>
      <p:pic>
        <p:nvPicPr>
          <p:cNvPr id="12" name="Picture 11">
            <a:extLst>
              <a:ext uri="{FF2B5EF4-FFF2-40B4-BE49-F238E27FC236}">
                <a16:creationId xmlns:a16="http://schemas.microsoft.com/office/drawing/2014/main" id="{BEBD4B28-7462-7E44-A607-191E382C0F00}"/>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3" name="Rectangle 12">
            <a:extLst>
              <a:ext uri="{FF2B5EF4-FFF2-40B4-BE49-F238E27FC236}">
                <a16:creationId xmlns:a16="http://schemas.microsoft.com/office/drawing/2014/main" id="{C036E1EC-D6D0-9F4B-9EA9-58F450A61B68}"/>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FEDC9F1B-0702-F64C-B4D1-1E006AF970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17277348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userDrawn="1">
  <p:cSld name="Light Title and content bullets">
    <p:spTree>
      <p:nvGrpSpPr>
        <p:cNvPr id="1" name=""/>
        <p:cNvGrpSpPr/>
        <p:nvPr/>
      </p:nvGrpSpPr>
      <p:grpSpPr>
        <a:xfrm>
          <a:off x="0" y="0"/>
          <a: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10318494" cy="844095"/>
          </a:xfrm>
        </p:spPr>
        <p:txBody>
          <a:bodyPr vert="horz" lIns="0" tIns="45720" rIns="0" bIns="45720" rtlCol="0" anchor="b">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0" name="Rectangle 9">
            <a:extLst>
              <a:ext uri="{FF2B5EF4-FFF2-40B4-BE49-F238E27FC236}">
                <a16:creationId xmlns:a16="http://schemas.microsoft.com/office/drawing/2014/main" id="{324354AA-8715-3B44-8031-FEACECD4374F}"/>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179C4A2B-6D24-4690-8147-06D17BD41EEB}"/>
              </a:ext>
            </a:extLst>
          </p:cNvPr>
          <p:cNvSpPr>
            <a:spLocks noGrp="1"/>
          </p:cNvSpPr>
          <p:nvPr>
            <p:ph type="body" sz="quarter" idx="12" hasCustomPrompt="1"/>
          </p:nvPr>
        </p:nvSpPr>
        <p:spPr>
          <a:xfrm>
            <a:off x="768350" y="2189533"/>
            <a:ext cx="10317572" cy="4017963"/>
          </a:xfrm>
        </p:spPr>
        <p:txBody>
          <a:bodyPr lIns="0">
            <a:normAutofit/>
          </a:bodyPr>
          <a:lstStyle>
            <a:lvl1pPr marL="227013" indent="-227013">
              <a:lnSpc>
                <a:spcPct val="90000"/>
              </a:lnSpc>
              <a:spcBef>
                <a:spcPts val="1200"/>
              </a:spcBef>
              <a:buFont typeface="Arial" panose="020b0604020202020204" pitchFamily="34" charset="0"/>
              <a:buChar char="•"/>
              <a:defRPr sz="1800"/>
            </a:lvl1pPr>
            <a:lvl2pPr marL="0" indent="0">
              <a:lnSpc>
                <a:spcPct val="90000"/>
              </a:lnSpc>
              <a:spcBef>
                <a:spcPts val="1200"/>
              </a:spcBef>
              <a:buNone/>
              <a:defRPr sz="1800"/>
            </a:lvl2pPr>
            <a:lvl3pPr marL="285750" indent="-285750">
              <a:lnSpc>
                <a:spcPct val="90000"/>
              </a:lnSpc>
              <a:spcBef>
                <a:spcPts val="1200"/>
              </a:spcBef>
              <a:buFont typeface="Arial" panose="020b0604020202020204" pitchFamily="34" charset="0"/>
              <a:buChar char="•"/>
              <a:defRPr sz="1800" b="0">
                <a:solidFill>
                  <a:schemeClr val="tx1"/>
                </a:solidFill>
                <a:latin typeface="Oracle Sans Light" panose="020b0403020204020204" pitchFamily="34" charset="0"/>
                <a:cs typeface="Oracle Sans Light" panose="020b0403020204020204" pitchFamily="34" charset="0"/>
              </a:defRPr>
            </a:lvl3pPr>
            <a:lvl4pPr marL="0" indent="0">
              <a:lnSpc>
                <a:spcPct val="90000"/>
              </a:lnSpc>
              <a:spcBef>
                <a:spcPts val="1200"/>
              </a:spcBef>
              <a:buNone/>
              <a:defRPr sz="1800" b="1">
                <a:solidFill>
                  <a:schemeClr val="accent5"/>
                </a:solidFill>
                <a:latin typeface="Oracle Sans" panose="020b0503020204020204" pitchFamily="34" charset="0"/>
                <a:cs typeface="Oracle Sans" panose="020b0503020204020204" pitchFamily="34" charset="0"/>
              </a:defRPr>
            </a:lvl4pPr>
            <a:lvl5pPr marL="1658938" indent="-228600">
              <a:lnSpc>
                <a:spcPct val="90000"/>
              </a:lnSpc>
              <a:spcBef>
                <a:spcPts val="1200"/>
              </a:spcBef>
              <a:defRPr sz="1800"/>
            </a:lvl5pPr>
          </a:lstStyle>
          <a:p>
            <a:pPr lvl="0"/>
            <a:r>
              <a:rPr lang="en-US"/>
              <a:t>Bold 18 pt font</a:t>
            </a:r>
          </a:p>
          <a:p>
            <a:pPr lvl="1"/>
            <a:r>
              <a:rPr lang="en-US"/>
              <a:t>First tab Oracle Sans Light</a:t>
            </a:r>
          </a:p>
          <a:p>
            <a:pPr lvl="2"/>
            <a:r>
              <a:rPr lang="en-US"/>
              <a:t>Second tab Oracle Sans Light bullet</a:t>
            </a:r>
          </a:p>
          <a:p>
            <a:pPr lvl="3"/>
            <a:r>
              <a:rPr lang="en-US"/>
              <a:t>Third tab highlight</a:t>
            </a:r>
          </a:p>
        </p:txBody>
      </p:sp>
      <p:pic>
        <p:nvPicPr>
          <p:cNvPr id="15" name="Picture 14">
            <a:extLst>
              <a:ext uri="{FF2B5EF4-FFF2-40B4-BE49-F238E27FC236}">
                <a16:creationId xmlns:a16="http://schemas.microsoft.com/office/drawing/2014/main" id="{743C9020-E05C-4BFD-A360-A99F137D8F5B}"/>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6" name="Rectangle 15">
            <a:extLst>
              <a:ext uri="{FF2B5EF4-FFF2-40B4-BE49-F238E27FC236}">
                <a16:creationId xmlns:a16="http://schemas.microsoft.com/office/drawing/2014/main" id="{AC2C67D5-835B-4C00-A440-B76BB74088DC}"/>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56CCB891-0C09-434F-86C9-482E3802945E}"/>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20" name="Rectangle 19">
            <a:extLst>
              <a:ext uri="{FF2B5EF4-FFF2-40B4-BE49-F238E27FC236}">
                <a16:creationId xmlns:a16="http://schemas.microsoft.com/office/drawing/2014/main" id="{F8A53189-C107-4D7B-A6FE-566B0A9713C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F226F486-2A5C-41B3-B9CA-0FF4AD305B93}"/>
              </a:ext>
            </a:extLst>
          </p:cNvPr>
          <p:cNvSpPr>
            <a:spLocks noGrp="1"/>
          </p:cNvSpPr>
          <p:nvPr>
            <p:ph type="ftr" sz="quarter" idx="13"/>
          </p:nvPr>
        </p:nvSpPr>
        <p:spPr/>
        <p:txBody>
          <a:bodyPr/>
          <a:lstStyle/>
          <a:p>
            <a:r>
              <a:rPr lang="en-US"/>
              <a:t>Copyright © 2019, Oracle and/or its affiliates. All rights reserved.</a:t>
            </a:r>
          </a:p>
        </p:txBody>
      </p:sp>
      <p:sp>
        <p:nvSpPr>
          <p:cNvPr id="4" name="Slide Number Placeholder 3">
            <a:extLst>
              <a:ext uri="{FF2B5EF4-FFF2-40B4-BE49-F238E27FC236}">
                <a16:creationId xmlns:a16="http://schemas.microsoft.com/office/drawing/2014/main" id="{91EA69CC-DFA6-4903-A044-B17834B208EE}"/>
              </a:ext>
            </a:extLst>
          </p:cNvPr>
          <p:cNvSpPr>
            <a:spLocks noGrp="1"/>
          </p:cNvSpPr>
          <p:nvPr>
            <p:ph type="sldNum" sz="quarter" idx="14"/>
          </p:nvPr>
        </p:nvSpPr>
        <p:spPr/>
        <p:txBody>
          <a:bodyPr/>
          <a:lstStyle/>
          <a:p>
            <a:fld id="{345D60D9-5372-5F40-9443-0F9AE5BDC3C8}" type="slidenum">
              <a:rPr lang="en-US" smtClean="0"/>
              <a:t>‹#›</a:t>
            </a:fld>
            <a:endParaRPr lang="en-US"/>
          </a:p>
        </p:txBody>
      </p:sp>
      <p:pic>
        <p:nvPicPr>
          <p:cNvPr id="22" name="Picture 21">
            <a:extLst>
              <a:ext uri="{FF2B5EF4-FFF2-40B4-BE49-F238E27FC236}">
                <a16:creationId xmlns:a16="http://schemas.microsoft.com/office/drawing/2014/main" id="{A312B97C-7887-9640-B579-32552351B7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40962677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1_Light Title-only - no graphic">
    <p:spTree>
      <p:nvGrpSpPr>
        <p:cNvPr id="1" name=""/>
        <p:cNvGrpSpPr/>
        <p:nvPr/>
      </p:nvGrpSpPr>
      <p:grpSpPr>
        <a:xfrm>
          <a:off x="0" y="0"/>
          <a:ext cx="0" cy="0"/>
        </a:xfrm>
      </p:grpSpPr>
      <p:pic>
        <p:nvPicPr>
          <p:cNvPr id="18" name="Data Texture Image">
            <a:extLst>
              <a:ext uri="{FF2B5EF4-FFF2-40B4-BE49-F238E27FC236}">
                <a16:creationId xmlns:a16="http://schemas.microsoft.com/office/drawing/2014/main" id="{9480A345-954C-1647-AFD7-2F6CDBFFB5CE}"/>
              </a:ext>
            </a:extLst>
          </p:cNvPr>
          <p:cNvPicPr>
            <a:picLocks noChangeAspect="1"/>
          </p:cNvPicPr>
          <p:nvPr userDrawn="1"/>
        </p:nvPicPr>
        <p:blipFill>
          <a:blip r:embed="rId1">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Title-Only Layout </a:t>
            </a:r>
          </a:p>
        </p:txBody>
      </p:sp>
      <p:sp>
        <p:nvSpPr>
          <p:cNvPr id="10" name="Rectangle 9">
            <a:extLst>
              <a:ext uri="{FF2B5EF4-FFF2-40B4-BE49-F238E27FC236}">
                <a16:creationId xmlns:a16="http://schemas.microsoft.com/office/drawing/2014/main" id="{324354AA-8715-3B44-8031-FEACECD4374F}"/>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86D5F45-902E-4ECA-B93B-4C5BDC2097B4}"/>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0E65F50-4799-4A20-9425-497177C48094}"/>
              </a:ext>
            </a:extLst>
          </p:cNvPr>
          <p:cNvSpPr/>
          <p:nvPr/>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F4BF3BD9-D5E2-4A64-94F3-FDCFFF94EB9D}"/>
              </a:ext>
            </a:extLst>
          </p:cNvPr>
          <p:cNvSpPr>
            <a:spLocks noGrp="1"/>
          </p:cNvSpPr>
          <p:nvPr>
            <p:ph type="ftr" sz="quarter" idx="10"/>
          </p:nvPr>
        </p:nvSpPr>
        <p:spPr/>
        <p:txBody>
          <a:bodyPr/>
          <a:lstStyle/>
          <a:p>
            <a:r>
              <a:rPr lang="en-US"/>
              <a:t>Copyright © 2019, Oracle and/or its affiliates. All rights reserved.</a:t>
            </a:r>
          </a:p>
        </p:txBody>
      </p:sp>
      <p:sp>
        <p:nvSpPr>
          <p:cNvPr id="4" name="Slide Number Placeholder 3">
            <a:extLst>
              <a:ext uri="{FF2B5EF4-FFF2-40B4-BE49-F238E27FC236}">
                <a16:creationId xmlns:a16="http://schemas.microsoft.com/office/drawing/2014/main" id="{94CD0C1C-710B-4D73-AEF6-AF8C74746F26}"/>
              </a:ext>
            </a:extLst>
          </p:cNvPr>
          <p:cNvSpPr>
            <a:spLocks noGrp="1"/>
          </p:cNvSpPr>
          <p:nvPr>
            <p:ph type="sldNum" sz="quarter" idx="11"/>
          </p:nvPr>
        </p:nvSpPr>
        <p:spPr/>
        <p:txBody>
          <a:bodyPr/>
          <a:lstStyle/>
          <a:p>
            <a:fld id="{345D60D9-5372-5F40-9443-0F9AE5BDC3C8}" type="slidenum">
              <a:rPr lang="en-US" smtClean="0"/>
              <a:t>‹#›</a:t>
            </a:fld>
            <a:endParaRPr lang="en-US"/>
          </a:p>
        </p:txBody>
      </p:sp>
      <p:sp>
        <p:nvSpPr>
          <p:cNvPr id="13" name="Rectangle 12">
            <a:extLst>
              <a:ext uri="{FF2B5EF4-FFF2-40B4-BE49-F238E27FC236}">
                <a16:creationId xmlns:a16="http://schemas.microsoft.com/office/drawing/2014/main" id="{C036E1EC-D6D0-9F4B-9EA9-58F450A61B68}"/>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AF3B856-B563-824A-A3F7-B6D573F764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1052399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1_Light Title subtitle three columns">
    <p:spTree>
      <p:nvGrpSpPr>
        <p:cNvPr id="1" name=""/>
        <p:cNvGrpSpPr/>
        <p:nvPr/>
      </p:nvGrpSpPr>
      <p:grpSpPr>
        <a:xfrm>
          <a:off x="0" y="0"/>
          <a: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Type headline here</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Footer Placeholder 1">
            <a:extLst>
              <a:ext uri="{FF2B5EF4-FFF2-40B4-BE49-F238E27FC236}">
                <a16:creationId xmlns:a16="http://schemas.microsoft.com/office/drawing/2014/main" id="{44C75FCB-2F08-4218-8648-A3F1B1E55A70}"/>
              </a:ext>
            </a:extLst>
          </p:cNvPr>
          <p:cNvSpPr>
            <a:spLocks noGrp="1"/>
          </p:cNvSpPr>
          <p:nvPr>
            <p:ph type="ftr" sz="quarter" idx="20"/>
          </p:nvPr>
        </p:nvSpPr>
        <p:spPr/>
        <p:txBody>
          <a:bodyPr/>
          <a:lstStyle/>
          <a:p>
            <a:r>
              <a:rPr lang="en-US"/>
              <a:t>Copyright © 2019, Oracle and/or its affiliates. All rights reserved.</a:t>
            </a:r>
          </a:p>
        </p:txBody>
      </p:sp>
      <p:sp>
        <p:nvSpPr>
          <p:cNvPr id="3" name="Slide Number Placeholder 2">
            <a:extLst>
              <a:ext uri="{FF2B5EF4-FFF2-40B4-BE49-F238E27FC236}">
                <a16:creationId xmlns:a16="http://schemas.microsoft.com/office/drawing/2014/main" id="{43DDCF91-9764-4404-A8F5-D333B2B56FE3}"/>
              </a:ext>
            </a:extLst>
          </p:cNvPr>
          <p:cNvSpPr>
            <a:spLocks noGrp="1"/>
          </p:cNvSpPr>
          <p:nvPr>
            <p:ph type="sldNum" sz="quarter" idx="21"/>
          </p:nvPr>
        </p:nvSpPr>
        <p:spPr/>
        <p:txBody>
          <a:bodyPr/>
          <a:lstStyle/>
          <a:p>
            <a:fld id="{7C371504-33D9-B044-8C50-620C44A06CB1}" type="slidenum">
              <a:rPr lang="en-US" smtClean="0"/>
              <a:t>‹#›</a:t>
            </a:fld>
            <a:endParaRPr lang="en-US"/>
          </a:p>
        </p:txBody>
      </p:sp>
      <p:sp>
        <p:nvSpPr>
          <p:cNvPr id="17" name="Text Placeholder 16">
            <a:extLst>
              <a:ext uri="{FF2B5EF4-FFF2-40B4-BE49-F238E27FC236}">
                <a16:creationId xmlns:a16="http://schemas.microsoft.com/office/drawing/2014/main" id="{55A6341A-473C-46CA-ABBB-3EDDCB9037EB}"/>
              </a:ext>
            </a:extLst>
          </p:cNvPr>
          <p:cNvSpPr>
            <a:spLocks noGrp="1"/>
          </p:cNvSpPr>
          <p:nvPr>
            <p:ph type="body" sz="quarter" idx="15" hasCustomPrompt="1"/>
          </p:nvPr>
        </p:nvSpPr>
        <p:spPr>
          <a:xfrm>
            <a:off x="757515" y="1755598"/>
            <a:ext cx="9898415" cy="350947"/>
          </a:xfrm>
        </p:spPr>
        <p:txBody>
          <a:bodyPr lIns="0" tIns="0" rIns="0" bIns="0" anchor="t"/>
          <a:lstStyle>
            <a:lvl1pPr marL="0" indent="0" algn="l" defTabSz="914400" rtl="0" eaLnBrk="1" latinLnBrk="0" hangingPunct="1">
              <a:lnSpc>
                <a:spcPct val="90000"/>
              </a:lnSpc>
              <a:spcBef>
                <a:spcPts val="1000"/>
              </a:spcBef>
              <a:buFont typeface="Arial" panose="020b0604020202020204" pitchFamily="34" charset="0"/>
              <a:buNone/>
              <a:defRPr lang="en-US" sz="2400" b="0" i="0" kern="1200" baseline="0">
                <a:solidFill>
                  <a:schemeClr val="tx1"/>
                </a:solidFill>
                <a:latin typeface="+mn-lt"/>
                <a:ea typeface="+mn-ea"/>
                <a:cs typeface="Oracle Sans" panose="020b05030202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Type subtitle here</a:t>
            </a:r>
          </a:p>
        </p:txBody>
      </p:sp>
      <p:sp>
        <p:nvSpPr>
          <p:cNvPr id="18" name="Rectangle 17">
            <a:extLst>
              <a:ext uri="{FF2B5EF4-FFF2-40B4-BE49-F238E27FC236}">
                <a16:creationId xmlns:a16="http://schemas.microsoft.com/office/drawing/2014/main" id="{FFAF82E1-42DA-42B2-96AE-D35C3EE1DE0D}"/>
              </a:ext>
            </a:extLst>
          </p:cNvPr>
          <p:cNvSpPr/>
          <p:nvPr userDrawn="1"/>
        </p:nvSpPr>
        <p:spPr>
          <a:xfrm>
            <a:off x="768096" y="2357416"/>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FDFC4E9-741B-404D-95F2-A4B8E586B51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22349088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Light Thank you ">
    <p:spTree>
      <p:nvGrpSpPr>
        <p:cNvPr id="1" name=""/>
        <p:cNvGrpSpPr/>
        <p:nvPr/>
      </p:nvGrpSpPr>
      <p:grpSpPr>
        <a:xfrm>
          <a:off x="0" y="0"/>
          <a: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GB"/>
              <a:t>Click icon to add picture</a:t>
            </a:r>
            <a:endParaRPr lang="en-US"/>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marL="0" indent="0" algn="l" fontAlgn="t">
              <a:lnSpc>
                <a:spcPct val="100000"/>
              </a:lnSpc>
              <a:spcBef>
                <a:spcPct val="0"/>
              </a:spcBef>
              <a:buNone/>
              <a:defRPr sz="4000" b="0" i="0">
                <a:solidFill>
                  <a:srgbClr val="4E3629"/>
                </a:solidFill>
                <a:latin typeface="Georgia" panose="02040502050405020303" pitchFamily="18" charset="0"/>
                <a:cs typeface="Oracle Sans" panose="020b0503020204020204" pitchFamily="34" charset="0"/>
              </a:defRPr>
            </a:lvl1pPr>
          </a:lstStyle>
          <a:p>
            <a:pPr lvl="0"/>
            <a:r>
              <a:rPr lang="en-US"/>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marL="0" indent="0" algn="l" fontAlgn="t">
              <a:lnSpc>
                <a:spcPct val="100000"/>
              </a:lnSpc>
              <a:spcBef>
                <a:spcPct val="0"/>
              </a:spcBef>
              <a:buNone/>
              <a:defRPr sz="1400" b="1" i="0">
                <a:latin typeface="Oracle Sans" panose="020b0503020204020204" pitchFamily="34" charset="0"/>
                <a:cs typeface="Oracle Sans" panose="020b0503020204020204" pitchFamily="34" charset="0"/>
              </a:defRPr>
            </a:lvl1pPr>
          </a:lstStyle>
          <a:p>
            <a:pPr lvl="0"/>
            <a:r>
              <a:rPr lang="en-US"/>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p:nvPr>
        </p:nvSpPr>
        <p:spPr>
          <a:xfrm>
            <a:off x="768095" y="5564669"/>
            <a:ext cx="4257726" cy="528567"/>
          </a:xfrm>
        </p:spPr>
        <p:txBody>
          <a:bodyPr lIns="0">
            <a:noAutofit/>
          </a:bodyPr>
          <a:lstStyle>
            <a:lvl1pPr marL="0" indent="0" algn="l" fontAlgn="t">
              <a:lnSpc>
                <a:spcPct val="100000"/>
              </a:lnSpc>
              <a:spcBef>
                <a:spcPct val="0"/>
              </a:spcBef>
              <a:buNone/>
              <a:defRPr sz="1400"/>
            </a:lvl1pPr>
          </a:lstStyle>
          <a:p>
            <a:pPr lvl="0"/>
            <a:r>
              <a:rPr lang="en-GB"/>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building, clothing&#10;&#10;Description automatically generated">
            <a:extLst>
              <a:ext uri="{FF2B5EF4-FFF2-40B4-BE49-F238E27FC236}">
                <a16:creationId xmlns:a16="http://schemas.microsoft.com/office/drawing/2014/main" id="{39D63364-768B-4110-82C8-D5C076833FD6}"/>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5" name="Rectangle 14">
            <a:extLst>
              <a:ext uri="{FF2B5EF4-FFF2-40B4-BE49-F238E27FC236}">
                <a16:creationId xmlns:a16="http://schemas.microsoft.com/office/drawing/2014/main" id="{8C07A746-80ED-42C3-BACF-92289158E10A}"/>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uilding, clothing&#10;&#10;Description automatically generated">
            <a:extLst>
              <a:ext uri="{FF2B5EF4-FFF2-40B4-BE49-F238E27FC236}">
                <a16:creationId xmlns:a16="http://schemas.microsoft.com/office/drawing/2014/main" id="{87420513-9602-400D-825E-7A24CF567D6E}"/>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24" name="Rectangle 23">
            <a:extLst>
              <a:ext uri="{FF2B5EF4-FFF2-40B4-BE49-F238E27FC236}">
                <a16:creationId xmlns:a16="http://schemas.microsoft.com/office/drawing/2014/main" id="{2E775BD4-D10F-4E5A-A574-E12136985AC5}"/>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5C4BBAF0-A351-4E69-BC1B-4BB5319DFBBC}"/>
              </a:ext>
            </a:extLst>
          </p:cNvPr>
          <p:cNvSpPr>
            <a:spLocks noGrp="1"/>
          </p:cNvSpPr>
          <p:nvPr>
            <p:ph type="ftr" sz="quarter" idx="15"/>
          </p:nvPr>
        </p:nvSpPr>
        <p:spPr/>
        <p:txBody>
          <a:bodyPr/>
          <a:lstStyle/>
          <a:p>
            <a:r>
              <a:rPr lang="en-US"/>
              <a:t>Copyright © 2019, Oracle and/or its affiliates. All rights reserved.</a:t>
            </a:r>
          </a:p>
        </p:txBody>
      </p:sp>
      <p:sp>
        <p:nvSpPr>
          <p:cNvPr id="5" name="Slide Number Placeholder 4">
            <a:extLst>
              <a:ext uri="{FF2B5EF4-FFF2-40B4-BE49-F238E27FC236}">
                <a16:creationId xmlns:a16="http://schemas.microsoft.com/office/drawing/2014/main" id="{68241512-97B3-4650-B3C3-1348E03CBF43}"/>
              </a:ext>
            </a:extLst>
          </p:cNvPr>
          <p:cNvSpPr>
            <a:spLocks noGrp="1"/>
          </p:cNvSpPr>
          <p:nvPr>
            <p:ph type="sldNum" sz="quarter" idx="16"/>
          </p:nvPr>
        </p:nvSpPr>
        <p:spPr/>
        <p:txBody>
          <a:bodyPr/>
          <a:lstStyle/>
          <a:p>
            <a:fld id="{345D60D9-5372-5F40-9443-0F9AE5BDC3C8}" type="slidenum">
              <a:rPr lang="en-US" smtClean="0"/>
              <a:t>‹#›</a:t>
            </a:fld>
            <a:endParaRPr lang="en-US"/>
          </a:p>
        </p:txBody>
      </p:sp>
      <p:pic>
        <p:nvPicPr>
          <p:cNvPr id="26" name="Picture 25" descr="A picture containing building, clothing&#10;&#10;Description automatically generated">
            <a:extLst>
              <a:ext uri="{FF2B5EF4-FFF2-40B4-BE49-F238E27FC236}">
                <a16:creationId xmlns:a16="http://schemas.microsoft.com/office/drawing/2014/main" id="{1E1CFFE5-0511-7C4F-83FC-8247C599DDE7}"/>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27" name="Rectangle 26">
            <a:extLst>
              <a:ext uri="{FF2B5EF4-FFF2-40B4-BE49-F238E27FC236}">
                <a16:creationId xmlns:a16="http://schemas.microsoft.com/office/drawing/2014/main" id="{0F33B838-7B41-E24D-8655-906F58097F97}"/>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picture containing building, clothing&#10;&#10;Description automatically generated">
            <a:extLst>
              <a:ext uri="{FF2B5EF4-FFF2-40B4-BE49-F238E27FC236}">
                <a16:creationId xmlns:a16="http://schemas.microsoft.com/office/drawing/2014/main" id="{C98EA638-E21A-874B-AEE2-B4D55DFF48C8}"/>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28" name="Rectangle 27">
            <a:extLst>
              <a:ext uri="{FF2B5EF4-FFF2-40B4-BE49-F238E27FC236}">
                <a16:creationId xmlns:a16="http://schemas.microsoft.com/office/drawing/2014/main" id="{4313FBA8-57D7-614E-9D79-EC5E6886369D}"/>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8F641EC9-F850-A848-A375-C5B916073C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0089882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userDrawn="1">
  <p:cSld name="Light Title subtitle three columns">
    <p:spTree>
      <p:nvGrpSpPr>
        <p:cNvPr id="1" name=""/>
        <p:cNvGrpSpPr/>
        <p:nvPr/>
      </p:nvGrpSpPr>
      <p:grpSpPr>
        <a:xfrm>
          <a:off x="0" y="0"/>
          <a:ext cx="0" cy="0"/>
        </a:xfrm>
      </p:grpSpPr>
      <p:sp>
        <p:nvSpPr>
          <p:cNvPr id="16" name="Text Placeholder 33">
            <a:extLst>
              <a:ext uri="{FF2B5EF4-FFF2-40B4-BE49-F238E27FC236}">
                <a16:creationId xmlns:a16="http://schemas.microsoft.com/office/drawing/2014/main" id="{2F00ADF8-154F-4925-8701-1BA3CAF1755A}"/>
              </a:ext>
            </a:extLst>
          </p:cNvPr>
          <p:cNvSpPr>
            <a:spLocks noGrp="1"/>
          </p:cNvSpPr>
          <p:nvPr>
            <p:ph type="body" sz="quarter" idx="24"/>
          </p:nvPr>
        </p:nvSpPr>
        <p:spPr>
          <a:xfrm>
            <a:off x="7706922" y="2633305"/>
            <a:ext cx="3271470" cy="3108325"/>
          </a:xfrm>
        </p:spPr>
        <p:txBody>
          <a:bodyPr lIns="0">
            <a:noAutofit/>
          </a:bodyPr>
          <a:lstStyle>
            <a:lvl1pPr marL="282575" indent="-282575">
              <a:lnSpc>
                <a:spcPct val="100000"/>
              </a:lnSpc>
              <a:buFont typeface="Wingdings" pitchFamily="2" charset="2"/>
              <a:buChar char="§"/>
              <a:defRPr sz="1800" b="0" i="0">
                <a:latin typeface="Oracle Sans" panose="020b0503020204020204" pitchFamily="34" charset="0"/>
                <a:cs typeface="Oracle Sans" panose="020b0503020204020204" pitchFamily="34" charset="0"/>
              </a:defRPr>
            </a:lvl1pPr>
            <a:lvl2pPr marL="533400" indent="-214313">
              <a:lnSpc>
                <a:spcPct val="100000"/>
              </a:lnSpc>
              <a:buFont typeface="Arial" panose="020b0604020202020204" pitchFamily="34" charset="0"/>
              <a:buChar char="•"/>
              <a:defRPr sz="1600" b="0"/>
            </a:lvl2pPr>
            <a:lvl3pPr marL="711200" indent="-177800">
              <a:lnSpc>
                <a:spcPct val="100000"/>
              </a:lnSpc>
              <a:buFont typeface="System Font Regular"/>
              <a:buChar char="–"/>
              <a:defRPr sz="1600" b="0"/>
            </a:lvl3pPr>
            <a:lvl4pPr marL="889000" indent="-177800">
              <a:lnSpc>
                <a:spcPct val="100000"/>
              </a:lnSpc>
              <a:buFont typeface="Arial" panose="020b0604020202020204" pitchFamily="34" charset="0"/>
              <a:buChar char="•"/>
              <a:defRPr sz="1600" b="0"/>
            </a:lvl4pPr>
            <a:lvl5pPr marL="1162050" indent="-225425">
              <a:lnSpc>
                <a:spcPct val="100000"/>
              </a:lnSpc>
              <a:buFont typeface="Arial" panose="020b0604020202020204" pitchFamily="34" charset="0"/>
              <a:buChar char="•"/>
              <a:defRPr sz="1600" b="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33">
            <a:extLst>
              <a:ext uri="{FF2B5EF4-FFF2-40B4-BE49-F238E27FC236}">
                <a16:creationId xmlns:a16="http://schemas.microsoft.com/office/drawing/2014/main" id="{25F28F34-6F0C-4ACA-89E2-ABE85F9AC525}"/>
              </a:ext>
            </a:extLst>
          </p:cNvPr>
          <p:cNvSpPr>
            <a:spLocks noGrp="1"/>
          </p:cNvSpPr>
          <p:nvPr>
            <p:ph type="body" sz="quarter" idx="22"/>
          </p:nvPr>
        </p:nvSpPr>
        <p:spPr>
          <a:xfrm>
            <a:off x="4258044" y="2633305"/>
            <a:ext cx="3271470" cy="3108325"/>
          </a:xfrm>
        </p:spPr>
        <p:txBody>
          <a:bodyPr lIns="0">
            <a:noAutofit/>
          </a:bodyPr>
          <a:lstStyle>
            <a:lvl1pPr marL="282575" indent="-282575">
              <a:lnSpc>
                <a:spcPct val="100000"/>
              </a:lnSpc>
              <a:buFont typeface="Wingdings" pitchFamily="2" charset="2"/>
              <a:buChar char="§"/>
              <a:defRPr sz="1800" b="0" i="0">
                <a:latin typeface="Oracle Sans" panose="020b0503020204020204" pitchFamily="34" charset="0"/>
                <a:cs typeface="Oracle Sans" panose="020b0503020204020204" pitchFamily="34" charset="0"/>
              </a:defRPr>
            </a:lvl1pPr>
            <a:lvl2pPr marL="533400" indent="-214313">
              <a:lnSpc>
                <a:spcPct val="100000"/>
              </a:lnSpc>
              <a:buFont typeface="Arial" panose="020b0604020202020204" pitchFamily="34" charset="0"/>
              <a:buChar char="•"/>
              <a:defRPr sz="1600" b="0"/>
            </a:lvl2pPr>
            <a:lvl3pPr marL="711200" indent="-177800">
              <a:lnSpc>
                <a:spcPct val="100000"/>
              </a:lnSpc>
              <a:buFont typeface="System Font Regular"/>
              <a:buChar char="–"/>
              <a:defRPr sz="1600" b="0"/>
            </a:lvl3pPr>
            <a:lvl4pPr marL="889000" indent="-177800">
              <a:lnSpc>
                <a:spcPct val="100000"/>
              </a:lnSpc>
              <a:buFont typeface="Arial" panose="020b0604020202020204" pitchFamily="34" charset="0"/>
              <a:buChar char="•"/>
              <a:defRPr sz="1600" b="0"/>
            </a:lvl4pPr>
            <a:lvl5pPr marL="1162050" indent="-225425">
              <a:lnSpc>
                <a:spcPct val="100000"/>
              </a:lnSpc>
              <a:buFont typeface="Arial" panose="020b0604020202020204" pitchFamily="34" charset="0"/>
              <a:buChar char="•"/>
              <a:defRPr sz="1600" b="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33">
            <a:extLst>
              <a:ext uri="{FF2B5EF4-FFF2-40B4-BE49-F238E27FC236}">
                <a16:creationId xmlns:a16="http://schemas.microsoft.com/office/drawing/2014/main" id="{5D56BF03-42E2-410D-A29A-5D5B33045429}"/>
              </a:ext>
            </a:extLst>
          </p:cNvPr>
          <p:cNvSpPr>
            <a:spLocks noGrp="1"/>
          </p:cNvSpPr>
          <p:nvPr>
            <p:ph type="body" sz="quarter" idx="23"/>
          </p:nvPr>
        </p:nvSpPr>
        <p:spPr>
          <a:xfrm>
            <a:off x="768095" y="2633305"/>
            <a:ext cx="3271469" cy="3108325"/>
          </a:xfrm>
        </p:spPr>
        <p:txBody>
          <a:bodyPr lIns="0">
            <a:noAutofit/>
          </a:bodyPr>
          <a:lstStyle>
            <a:lvl1pPr marL="282575" indent="-282575">
              <a:lnSpc>
                <a:spcPct val="100000"/>
              </a:lnSpc>
              <a:buFont typeface="Wingdings" pitchFamily="2" charset="2"/>
              <a:buChar char="§"/>
              <a:defRPr sz="1800" b="0" i="0">
                <a:latin typeface="Oracle Sans" panose="020b0503020204020204" pitchFamily="34" charset="0"/>
                <a:cs typeface="Oracle Sans" panose="020b0503020204020204" pitchFamily="34" charset="0"/>
              </a:defRPr>
            </a:lvl1pPr>
            <a:lvl2pPr marL="533400" indent="-214313">
              <a:lnSpc>
                <a:spcPct val="100000"/>
              </a:lnSpc>
              <a:buFont typeface="Arial" panose="020b0604020202020204" pitchFamily="34" charset="0"/>
              <a:buChar char="•"/>
              <a:defRPr sz="1600" b="0"/>
            </a:lvl2pPr>
            <a:lvl3pPr marL="711200" indent="-177800">
              <a:lnSpc>
                <a:spcPct val="100000"/>
              </a:lnSpc>
              <a:buFont typeface="System Font Regular"/>
              <a:buChar char="–"/>
              <a:defRPr sz="1600" b="0"/>
            </a:lvl3pPr>
            <a:lvl4pPr marL="889000" indent="-177800">
              <a:lnSpc>
                <a:spcPct val="100000"/>
              </a:lnSpc>
              <a:buFont typeface="Arial" panose="020b0604020202020204" pitchFamily="34" charset="0"/>
              <a:buChar char="•"/>
              <a:defRPr sz="1600" b="0"/>
            </a:lvl4pPr>
            <a:lvl5pPr marL="1162050" indent="-225425">
              <a:lnSpc>
                <a:spcPct val="100000"/>
              </a:lnSpc>
              <a:buFont typeface="Arial" panose="020b0604020202020204" pitchFamily="34" charset="0"/>
              <a:buChar char="•"/>
              <a:defRPr sz="1600" b="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Type headline here</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Footer Placeholder 1">
            <a:extLst>
              <a:ext uri="{FF2B5EF4-FFF2-40B4-BE49-F238E27FC236}">
                <a16:creationId xmlns:a16="http://schemas.microsoft.com/office/drawing/2014/main" id="{44C75FCB-2F08-4218-8648-A3F1B1E55A70}"/>
              </a:ext>
            </a:extLst>
          </p:cNvPr>
          <p:cNvSpPr>
            <a:spLocks noGrp="1"/>
          </p:cNvSpPr>
          <p:nvPr>
            <p:ph type="ftr" sz="quarter" idx="20"/>
          </p:nvPr>
        </p:nvSpPr>
        <p:spPr/>
        <p:txBody>
          <a:bodyPr/>
          <a:lstStyle/>
          <a:p>
            <a:r>
              <a:rPr lang="en-US"/>
              <a:t>Copyright © 2019, Oracle and/or its affiliates. All rights reserved.</a:t>
            </a:r>
          </a:p>
        </p:txBody>
      </p:sp>
      <p:sp>
        <p:nvSpPr>
          <p:cNvPr id="3" name="Slide Number Placeholder 2">
            <a:extLst>
              <a:ext uri="{FF2B5EF4-FFF2-40B4-BE49-F238E27FC236}">
                <a16:creationId xmlns:a16="http://schemas.microsoft.com/office/drawing/2014/main" id="{43DDCF91-9764-4404-A8F5-D333B2B56FE3}"/>
              </a:ext>
            </a:extLst>
          </p:cNvPr>
          <p:cNvSpPr>
            <a:spLocks noGrp="1"/>
          </p:cNvSpPr>
          <p:nvPr>
            <p:ph type="sldNum" sz="quarter" idx="21"/>
          </p:nvPr>
        </p:nvSpPr>
        <p:spPr/>
        <p:txBody>
          <a:bodyPr/>
          <a:lstStyle/>
          <a:p>
            <a:fld id="{7C371504-33D9-B044-8C50-620C44A06CB1}" type="slidenum">
              <a:rPr lang="en-US" smtClean="0"/>
              <a:t>‹#›</a:t>
            </a:fld>
            <a:endParaRPr lang="en-US"/>
          </a:p>
        </p:txBody>
      </p:sp>
      <p:sp>
        <p:nvSpPr>
          <p:cNvPr id="17" name="Text Placeholder 16">
            <a:extLst>
              <a:ext uri="{FF2B5EF4-FFF2-40B4-BE49-F238E27FC236}">
                <a16:creationId xmlns:a16="http://schemas.microsoft.com/office/drawing/2014/main" id="{55A6341A-473C-46CA-ABBB-3EDDCB9037EB}"/>
              </a:ext>
            </a:extLst>
          </p:cNvPr>
          <p:cNvSpPr>
            <a:spLocks noGrp="1"/>
          </p:cNvSpPr>
          <p:nvPr>
            <p:ph type="body" sz="quarter" idx="15" hasCustomPrompt="1"/>
          </p:nvPr>
        </p:nvSpPr>
        <p:spPr>
          <a:xfrm>
            <a:off x="757515" y="1755598"/>
            <a:ext cx="9898415" cy="350947"/>
          </a:xfrm>
        </p:spPr>
        <p:txBody>
          <a:bodyPr lIns="0" tIns="0" rIns="0" bIns="0" anchor="t"/>
          <a:lstStyle>
            <a:lvl1pPr marL="0" indent="0" algn="l" defTabSz="914400" rtl="0" eaLnBrk="1" latinLnBrk="0" hangingPunct="1">
              <a:lnSpc>
                <a:spcPct val="90000"/>
              </a:lnSpc>
              <a:spcBef>
                <a:spcPts val="1000"/>
              </a:spcBef>
              <a:buFont typeface="Arial" panose="020b0604020202020204" pitchFamily="34" charset="0"/>
              <a:buNone/>
              <a:defRPr lang="en-US" sz="2400" b="0" i="0" kern="1200" baseline="0">
                <a:solidFill>
                  <a:schemeClr val="tx1"/>
                </a:solidFill>
                <a:latin typeface="+mn-lt"/>
                <a:ea typeface="+mn-ea"/>
                <a:cs typeface="Oracle Sans" panose="020b05030202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Type subtitle here</a:t>
            </a:r>
          </a:p>
        </p:txBody>
      </p:sp>
      <p:sp>
        <p:nvSpPr>
          <p:cNvPr id="18" name="Rectangle 17">
            <a:extLst>
              <a:ext uri="{FF2B5EF4-FFF2-40B4-BE49-F238E27FC236}">
                <a16:creationId xmlns:a16="http://schemas.microsoft.com/office/drawing/2014/main" id="{FFAF82E1-42DA-42B2-96AE-D35C3EE1DE0D}"/>
              </a:ext>
            </a:extLst>
          </p:cNvPr>
          <p:cNvSpPr/>
          <p:nvPr userDrawn="1"/>
        </p:nvSpPr>
        <p:spPr>
          <a:xfrm>
            <a:off x="768096" y="2357416"/>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EA964B3-6152-DC40-9A8A-B4B2AEE335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5306547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userDrawn="1">
  <p:cSld name="4_Light Metric">
    <p:spTree>
      <p:nvGrpSpPr>
        <p:cNvPr id="1" name=""/>
        <p:cNvGrpSpPr/>
        <p:nvPr/>
      </p:nvGrpSpPr>
      <p:grpSpPr>
        <a:xfrm>
          <a:off x="0" y="0"/>
          <a:ext cx="0" cy="0"/>
        </a:xfrm>
      </p:grpSpPr>
      <p:sp>
        <p:nvSpPr>
          <p:cNvPr id="29" name="Text Placeholder 33">
            <a:extLst>
              <a:ext uri="{FF2B5EF4-FFF2-40B4-BE49-F238E27FC236}">
                <a16:creationId xmlns:a16="http://schemas.microsoft.com/office/drawing/2014/main" id="{76843D60-8289-4F70-B40C-EB3CC23E04CE}"/>
              </a:ext>
            </a:extLst>
          </p:cNvPr>
          <p:cNvSpPr>
            <a:spLocks noGrp="1"/>
          </p:cNvSpPr>
          <p:nvPr>
            <p:ph type="body" sz="quarter" idx="19"/>
          </p:nvPr>
        </p:nvSpPr>
        <p:spPr>
          <a:xfrm>
            <a:off x="768095" y="2158621"/>
            <a:ext cx="5029199" cy="2773734"/>
          </a:xfrm>
        </p:spPr>
        <p:txBody>
          <a:bodyPr lIns="0">
            <a:noAutofit/>
          </a:bodyPr>
          <a:lstStyle>
            <a:lvl1pPr marL="0" indent="0">
              <a:lnSpc>
                <a:spcPct val="100000"/>
              </a:lnSpc>
              <a:buFont typeface="Wingdings" pitchFamily="2" charset="2"/>
              <a:buNone/>
              <a:defRPr sz="1800" b="1" i="0">
                <a:latin typeface="Oracle Sans" panose="020b0503020204020204" pitchFamily="34" charset="0"/>
                <a:cs typeface="Oracle Sans" panose="020b0503020204020204" pitchFamily="34" charset="0"/>
              </a:defRPr>
            </a:lvl1pPr>
            <a:lvl2pPr marL="179388" indent="-179388">
              <a:lnSpc>
                <a:spcPct val="100000"/>
              </a:lnSpc>
              <a:buFont typeface="Arial" panose="020b0604020202020204" pitchFamily="34" charset="0"/>
              <a:buChar char="•"/>
              <a:defRPr sz="1600"/>
            </a:lvl2pPr>
            <a:lvl3pPr marL="711200" indent="-177800">
              <a:lnSpc>
                <a:spcPct val="100000"/>
              </a:lnSpc>
              <a:buFont typeface="System Font Regular"/>
              <a:buChar char="–"/>
              <a:defRPr sz="1600"/>
            </a:lvl3pPr>
            <a:lvl4pPr marL="889000" indent="-177800">
              <a:lnSpc>
                <a:spcPct val="100000"/>
              </a:lnSpc>
              <a:buFont typeface="Arial" panose="020b0604020202020204" pitchFamily="34" charset="0"/>
              <a:buChar char="•"/>
              <a:defRPr sz="1600"/>
            </a:lvl4pPr>
            <a:lvl5pPr marL="1162050" indent="-225425">
              <a:lnSpc>
                <a:spcPct val="100000"/>
              </a:lnSpc>
              <a:buFont typeface="Arial" panose="020b0604020202020204" pitchFamily="34" charset="0"/>
              <a:buChar char="•"/>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3" name="Title 1">
            <a:extLst>
              <a:ext uri="{FF2B5EF4-FFF2-40B4-BE49-F238E27FC236}">
                <a16:creationId xmlns:a16="http://schemas.microsoft.com/office/drawing/2014/main" id="{D8742160-84B3-C843-91A5-BA670C5D9F8D}"/>
              </a:ext>
            </a:extLst>
          </p:cNvPr>
          <p:cNvSpPr>
            <a:spLocks noGrp="1"/>
          </p:cNvSpPr>
          <p:nvPr>
            <p:ph type="title" hasCustomPrompt="1"/>
          </p:nvPr>
        </p:nvSpPr>
        <p:spPr>
          <a:xfrm>
            <a:off x="768096" y="783026"/>
            <a:ext cx="9887834" cy="844095"/>
          </a:xfrm>
        </p:spPr>
        <p:txBody>
          <a:bodyPr vert="horz" lIns="0" tIns="45720" rIns="0" bIns="45720" rtlCol="0" anchor="t">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Type headline here</a:t>
            </a:r>
          </a:p>
        </p:txBody>
      </p:sp>
      <p:sp>
        <p:nvSpPr>
          <p:cNvPr id="45" name="Rectangle 44">
            <a:extLst>
              <a:ext uri="{FF2B5EF4-FFF2-40B4-BE49-F238E27FC236}">
                <a16:creationId xmlns:a16="http://schemas.microsoft.com/office/drawing/2014/main" id="{757628FC-B5D0-7040-89A6-625849FB8723}"/>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ooter Placeholder 1">
            <a:extLst>
              <a:ext uri="{FF2B5EF4-FFF2-40B4-BE49-F238E27FC236}">
                <a16:creationId xmlns:a16="http://schemas.microsoft.com/office/drawing/2014/main" id="{260E4468-1C1B-7340-8A3A-F29618EE08F2}"/>
              </a:ext>
            </a:extLst>
          </p:cNvPr>
          <p:cNvSpPr>
            <a:spLocks noGrp="1"/>
          </p:cNvSpPr>
          <p:nvPr>
            <p:ph type="ftr" sz="quarter" idx="20"/>
          </p:nvPr>
        </p:nvSpPr>
        <p:spPr>
          <a:xfrm>
            <a:off x="1056720" y="6406515"/>
            <a:ext cx="4114800" cy="365125"/>
          </a:xfrm>
        </p:spPr>
        <p:txBody>
          <a:bodyPr/>
          <a:lstStyle/>
          <a:p>
            <a:r>
              <a:rPr lang="en-US"/>
              <a:t>Copyright © 2019, Oracle and/or its affiliates. All rights reserved.</a:t>
            </a:r>
          </a:p>
        </p:txBody>
      </p:sp>
      <p:sp>
        <p:nvSpPr>
          <p:cNvPr id="47" name="Slide Number Placeholder 2">
            <a:extLst>
              <a:ext uri="{FF2B5EF4-FFF2-40B4-BE49-F238E27FC236}">
                <a16:creationId xmlns:a16="http://schemas.microsoft.com/office/drawing/2014/main" id="{9DB99159-1164-BA4A-85DA-EE6717E012D9}"/>
              </a:ext>
            </a:extLst>
          </p:cNvPr>
          <p:cNvSpPr>
            <a:spLocks noGrp="1"/>
          </p:cNvSpPr>
          <p:nvPr>
            <p:ph type="sldNum" sz="quarter" idx="21"/>
          </p:nvPr>
        </p:nvSpPr>
        <p:spPr>
          <a:xfrm>
            <a:off x="672672" y="6406514"/>
            <a:ext cx="384048" cy="365125"/>
          </a:xfrm>
        </p:spPr>
        <p:txBody>
          <a:bodyPr/>
          <a:lstStyle/>
          <a:p>
            <a:fld id="{7C371504-33D9-B044-8C50-620C44A06CB1}" type="slidenum">
              <a:rPr lang="en-US" smtClean="0"/>
              <a:t>‹#›</a:t>
            </a:fld>
            <a:endParaRPr lang="en-US"/>
          </a:p>
        </p:txBody>
      </p:sp>
      <p:pic>
        <p:nvPicPr>
          <p:cNvPr id="8" name="Picture 7">
            <a:extLst>
              <a:ext uri="{FF2B5EF4-FFF2-40B4-BE49-F238E27FC236}">
                <a16:creationId xmlns:a16="http://schemas.microsoft.com/office/drawing/2014/main" id="{20067CEF-371A-5D4B-9BD6-83B64C7C90C4}"/>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23401176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png"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image" Target="../media/image6.jpeg"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Headline</a:t>
            </a:r>
          </a:p>
        </p:txBody>
      </p:sp>
      <p:sp>
        <p:nvSpPr>
          <p:cNvPr id="3" name="Text Placeholder 2">
            <a:extLst>
              <a:ext uri="{FF2B5EF4-FFF2-40B4-BE49-F238E27FC236}">
                <a16:creationId xmlns:a16="http://schemas.microsoft.com/office/drawing/2014/main" id="{4E57E2B0-E630-40F9-B86F-A996E5DBB3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757CDA79-A57A-4F60-A7DE-BB68F1B7F54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8" name="Picture 7">
            <a:extLst>
              <a:ext uri="{FF2B5EF4-FFF2-40B4-BE49-F238E27FC236}">
                <a16:creationId xmlns:a16="http://schemas.microsoft.com/office/drawing/2014/main" id="{79F2125B-6AD9-4733-942D-69A78561AF4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3" name="Picture 12">
            <a:extLst>
              <a:ext uri="{FF2B5EF4-FFF2-40B4-BE49-F238E27FC236}">
                <a16:creationId xmlns:a16="http://schemas.microsoft.com/office/drawing/2014/main" id="{BC633818-5C41-42C4-A03A-37B8E8AAFAF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7" name="Slide Number Placeholder 3">
            <a:extLst>
              <a:ext uri="{FF2B5EF4-FFF2-40B4-BE49-F238E27FC236}">
                <a16:creationId xmlns:a16="http://schemas.microsoft.com/office/drawing/2014/main" id="{08A3F6CD-49F4-D74B-8C7F-D6CA71EFB13B}"/>
              </a:ext>
            </a:extLst>
          </p:cNvPr>
          <p:cNvSpPr>
            <a:spLocks noGrp="1"/>
          </p:cNvSpPr>
          <p:nvPr>
            <p:ph type="sldNum" sz="quarter" idx="4"/>
          </p:nvPr>
        </p:nvSpPr>
        <p:spPr>
          <a:xfrm>
            <a:off x="672672" y="6406514"/>
            <a:ext cx="384048" cy="365125"/>
          </a:xfrm>
          <a:prstGeom prst="rect">
            <a:avLst/>
          </a:prstGeom>
        </p:spPr>
        <p:txBody>
          <a:bodyPr vert="horz" lIns="91440" tIns="45720" rIns="91440" bIns="45720" rtlCol="0" anchor="ctr"/>
          <a:lstStyle>
            <a:lvl1pPr algn="l">
              <a:defRPr sz="1000">
                <a:solidFill>
                  <a:srgbClr val="8B8580"/>
                </a:solidFill>
              </a:defRPr>
            </a:lvl1pPr>
          </a:lstStyle>
          <a:p>
            <a:fld id="{345D60D9-5372-5F40-9443-0F9AE5BDC3C8}" type="slidenum">
              <a:rPr lang="en-US" smtClean="0"/>
              <a:t>‹#›</a:t>
            </a:fld>
            <a:endParaRPr lang="en-US"/>
          </a:p>
        </p:txBody>
      </p:sp>
      <p:sp>
        <p:nvSpPr>
          <p:cNvPr id="18" name="Footer Placeholder 4">
            <a:extLst>
              <a:ext uri="{FF2B5EF4-FFF2-40B4-BE49-F238E27FC236}">
                <a16:creationId xmlns:a16="http://schemas.microsoft.com/office/drawing/2014/main" id="{8E003242-6B91-1949-A5CA-15BA57A045C9}"/>
              </a:ext>
            </a:extLst>
          </p:cNvPr>
          <p:cNvSpPr>
            <a:spLocks noGrp="1"/>
          </p:cNvSpPr>
          <p:nvPr>
            <p:ph type="ftr" sz="quarter" idx="3"/>
          </p:nvPr>
        </p:nvSpPr>
        <p:spPr>
          <a:xfrm>
            <a:off x="1056720" y="6406515"/>
            <a:ext cx="4114800" cy="365125"/>
          </a:xfrm>
          <a:prstGeom prst="rect">
            <a:avLst/>
          </a:prstGeom>
        </p:spPr>
        <p:txBody>
          <a:bodyPr vert="horz" lIns="91440" tIns="45720" rIns="91440" bIns="45720" rtlCol="0" anchor="ctr"/>
          <a:lstStyle>
            <a:lvl1pPr algn="ctr">
              <a:defRPr sz="1000">
                <a:solidFill>
                  <a:srgbClr val="8B8580"/>
                </a:solidFill>
              </a:defRPr>
            </a:lvl1pPr>
          </a:lstStyle>
          <a:p>
            <a:r>
              <a:rPr lang="en-US"/>
              <a:t>Copyright © 2019, Oracle and/or its affiliates. All rights reserved.</a:t>
            </a:r>
          </a:p>
        </p:txBody>
      </p:sp>
      <p:pic>
        <p:nvPicPr>
          <p:cNvPr id="15" name="Picture 14">
            <a:extLst>
              <a:ext uri="{FF2B5EF4-FFF2-40B4-BE49-F238E27FC236}">
                <a16:creationId xmlns:a16="http://schemas.microsoft.com/office/drawing/2014/main" id="{23AA7B22-CF7B-F54C-A610-7C7B27A354B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1" name="Picture 10">
            <a:extLst>
              <a:ext uri="{FF2B5EF4-FFF2-40B4-BE49-F238E27FC236}">
                <a16:creationId xmlns:a16="http://schemas.microsoft.com/office/drawing/2014/main" id="{E4912C25-11E0-444A-8377-132A2854BE7E}"/>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4" name="Picture 13">
            <a:extLst>
              <a:ext uri="{FF2B5EF4-FFF2-40B4-BE49-F238E27FC236}">
                <a16:creationId xmlns:a16="http://schemas.microsoft.com/office/drawing/2014/main" id="{E632C339-4778-3B44-8B21-386F46869F8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920550659"/>
      </p:ext>
    </p:extLst>
  </p:cSld>
  <p:clrMap bg1="lt1" tx1="dk1" bg2="lt2" tx2="dk2" accent1="accent1" accent2="accent2" accent3="accent3" accent4="accent4" accent5="accent5" accent6="accent6" hlink="hlink" folHlink="folHlink"/>
  <p:sldLayoutIdLst>
    <p:sldLayoutId id="2147483879" r:id="rId1"/>
    <p:sldLayoutId id="2147483881" r:id="rId2"/>
    <p:sldLayoutId id="2147483897" r:id="rId3"/>
    <p:sldLayoutId id="2147483894" r:id="rId4"/>
    <p:sldLayoutId id="2147483896" r:id="rId5"/>
    <p:sldLayoutId id="2147483886" r:id="rId6"/>
    <p:sldLayoutId id="2147483895" r:id="rId7"/>
    <p:sldLayoutId id="2147483898" r:id="rId8"/>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39725" indent="-339725"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racle Sans Light" panose="020b0403020204020204" pitchFamily="34" charset="0"/>
          <a:ea typeface="+mn-ea"/>
          <a:cs typeface="Oracle Sans Light" panose="020b04030202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26" userDrawn="1">
          <p15:clr>
            <a:srgbClr val="F26B43"/>
          </p15:clr>
        </p15:guide>
        <p15:guide id="4" orient="horz" pos="4032" userDrawn="1">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hyperlink" Target="https://twitter.com/OracleDatabase" TargetMode="External" /><Relationship Id="rId11" Type="http://schemas.openxmlformats.org/officeDocument/2006/relationships/image" Target="../media/image5.png" /><Relationship Id="rId2" Type="http://schemas.openxmlformats.org/officeDocument/2006/relationships/notesSlide" Target="../notesSlides/notesSlide9.xml" /><Relationship Id="rId3" Type="http://schemas.openxmlformats.org/officeDocument/2006/relationships/image" Target="../media/image18.png" /><Relationship Id="rId4" Type="http://schemas.openxmlformats.org/officeDocument/2006/relationships/hyperlink" Target="https://www.oracle.com/database/autonomous-database.html" TargetMode="External" /><Relationship Id="rId5" Type="http://schemas.openxmlformats.org/officeDocument/2006/relationships/hyperlink" Target="https://apex.oracle.com/" TargetMode="External" /><Relationship Id="rId6" Type="http://schemas.openxmlformats.org/officeDocument/2006/relationships/hyperlink" Target="https://www.oracle.com/database/technologies/appdev/apex.html" TargetMode="External" /><Relationship Id="rId7" Type="http://schemas.openxmlformats.org/officeDocument/2006/relationships/hyperlink" Target="https://blogs.oracle.com/apex/" TargetMode="External" /><Relationship Id="rId8" Type="http://schemas.openxmlformats.org/officeDocument/2006/relationships/hyperlink" Target="https://blogs.oracle.com/database/autonomous-database" TargetMode="External" /><Relationship Id="rId9" Type="http://schemas.openxmlformats.org/officeDocument/2006/relationships/hyperlink" Target="https://twitter.com/OracleAPEX" TargetMode="Ex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chart" Target="../charts/chart1.xml" /><Relationship Id="rId4" Type="http://schemas.openxmlformats.org/officeDocument/2006/relationships/chart" Target="../charts/chart2.xml" /><Relationship Id="rId5" Type="http://schemas.openxmlformats.org/officeDocument/2006/relationships/chart" Target="../charts/chart3.xml" /><Relationship Id="rId6" Type="http://schemas.openxmlformats.org/officeDocument/2006/relationships/chart" Target="../charts/char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xml" /><Relationship Id="rId3" Type="http://schemas.openxmlformats.org/officeDocument/2006/relationships/image" Target="../media/image10.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4.tiff" /><Relationship Id="rId4" Type="http://schemas.openxmlformats.org/officeDocument/2006/relationships/image" Target="../media/image15.tif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image" Target="../media/image1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Text Placeholder 2"/>
          <p:cNvSpPr>
            <a:spLocks noGrp="1"/>
          </p:cNvSpPr>
          <p:nvPr>
            <p:ph type="body" sz="quarter" idx="13"/>
          </p:nvPr>
        </p:nvSpPr>
        <p:spPr/>
        <p:txBody>
          <a:bodyPr/>
          <a:lstStyle/>
          <a:p>
            <a:r>
              <a:rPr lang="en-US"/>
              <a:t>Manish Kapur</a:t>
            </a:r>
          </a:p>
          <a:p>
            <a:r>
              <a:rPr lang="en-US"/>
              <a:t>Kiran Makarla</a:t>
            </a:r>
          </a:p>
          <a:p>
            <a:r>
              <a:rPr lang="en-US"/>
              <a:t>Navita Sood</a:t>
            </a:r>
          </a:p>
          <a:p>
            <a:endParaRPr lang="en-US"/>
          </a:p>
          <a:p>
            <a:endParaRPr lang="en-US"/>
          </a:p>
          <a:p>
            <a:r>
              <a:rPr lang="en-US"/>
              <a:t>November 2019</a:t>
            </a:r>
          </a:p>
        </p:txBody>
      </p:sp>
      <p:sp>
        <p:nvSpPr>
          <p:cNvPr id="2" name="Title 1"/>
          <p:cNvSpPr>
            <a:spLocks noGrp="1"/>
          </p:cNvSpPr>
          <p:nvPr>
            <p:ph type="title"/>
          </p:nvPr>
        </p:nvSpPr>
        <p:spPr/>
        <p:txBody>
          <a:bodyPr>
            <a:normAutofit fontScale="90000"/>
          </a:bodyPr>
          <a:lstStyle/>
          <a:p>
            <a:pPr lvl="0"/>
            <a:r>
              <a:rPr lang="en-US"/>
              <a:t>Transform spreadsheet into web apps in minutes using Oracle APEX on ATP</a:t>
            </a:r>
          </a:p>
        </p:txBody>
      </p:sp>
    </p:spTree>
    <p:extLst>
      <p:ext uri="{BB962C8B-B14F-4D97-AF65-F5344CB8AC3E}">
        <p14:creationId xmlns:p14="http://schemas.microsoft.com/office/powerpoint/2010/main" val="14640971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9" name="Title 8"/>
          <p:cNvSpPr>
            <a:spLocks noGrp="1"/>
          </p:cNvSpPr>
          <p:nvPr>
            <p:ph type="title"/>
          </p:nvPr>
        </p:nvSpPr>
        <p:spPr/>
        <p:txBody>
          <a:bodyPr/>
          <a:lstStyle/>
          <a:p>
            <a:r>
              <a:rPr lang="en-US"/>
              <a:t>Oracle APEX on Autonomous Database</a:t>
            </a:r>
          </a:p>
        </p:txBody>
      </p:sp>
      <p:sp>
        <p:nvSpPr>
          <p:cNvPr id="14" name="Text Placeholder 13"/>
          <p:cNvSpPr>
            <a:spLocks noGrp="1"/>
          </p:cNvSpPr>
          <p:nvPr>
            <p:ph type="body" sz="quarter" idx="12"/>
          </p:nvPr>
        </p:nvSpPr>
        <p:spPr>
          <a:xfrm>
            <a:off x="768350" y="2189533"/>
            <a:ext cx="10846134" cy="4017963"/>
          </a:xfrm>
        </p:spPr>
        <p:txBody>
          <a:bodyPr>
            <a:noAutofit/>
          </a:bodyPr>
          <a:lstStyle/>
          <a:p>
            <a:pPr lvl="1"/>
            <a:r>
              <a:rPr lang="en-US" sz="1600">
                <a:latin typeface="+mn-lt"/>
              </a:rPr>
              <a:t>Oracle APEX is a low-code development platform which enables fast, scalable and secure apps in minutes.  If you have Oracle Autonomous Database, you already have APEX!</a:t>
            </a:r>
          </a:p>
          <a:p>
            <a:pPr lvl="3"/>
            <a:r>
              <a:rPr lang="en-US" sz="1600">
                <a:latin typeface="+mn-lt"/>
              </a:rPr>
              <a:t>Fast </a:t>
            </a:r>
          </a:p>
          <a:p>
            <a:pPr lvl="2">
              <a:spcBef>
                <a:spcPct val="0"/>
              </a:spcBef>
            </a:pPr>
            <a:r>
              <a:rPr lang="en-US" sz="1600">
                <a:latin typeface="+mn-lt"/>
              </a:rPr>
              <a:t>Accelerate development with out of the box components and intelligent wizards. Enterprise ready from day one</a:t>
            </a:r>
          </a:p>
          <a:p>
            <a:pPr lvl="2">
              <a:spcBef>
                <a:spcPct val="0"/>
              </a:spcBef>
            </a:pPr>
            <a:r>
              <a:rPr lang="en-US" sz="1600">
                <a:latin typeface="+mn-lt"/>
              </a:rPr>
              <a:t>Native access to all the capabilities of Oracle Autonomous Database</a:t>
            </a:r>
          </a:p>
          <a:p>
            <a:pPr lvl="3"/>
            <a:r>
              <a:rPr lang="en-US" sz="1600">
                <a:latin typeface="+mn-lt"/>
              </a:rPr>
              <a:t>Flexible</a:t>
            </a:r>
          </a:p>
          <a:p>
            <a:pPr lvl="2">
              <a:spcBef>
                <a:spcPct val="0"/>
              </a:spcBef>
            </a:pPr>
            <a:r>
              <a:rPr lang="en-US" sz="1600">
                <a:latin typeface="+mn-lt"/>
              </a:rPr>
              <a:t>Deploy on-premises or cloud – Wherever Oracle DB runs</a:t>
            </a:r>
          </a:p>
          <a:p>
            <a:pPr lvl="2">
              <a:spcBef>
                <a:spcPct val="0"/>
              </a:spcBef>
            </a:pPr>
            <a:r>
              <a:rPr lang="en-US" sz="1600">
                <a:latin typeface="+mn-lt"/>
              </a:rPr>
              <a:t>APEX apps can run on laptops or mobile devices</a:t>
            </a:r>
          </a:p>
          <a:p>
            <a:pPr lvl="3"/>
            <a:r>
              <a:rPr lang="en-US" sz="1600">
                <a:latin typeface="+mn-lt"/>
              </a:rPr>
              <a:t>Effortless</a:t>
            </a:r>
          </a:p>
          <a:p>
            <a:pPr lvl="2">
              <a:spcBef>
                <a:spcPct val="0"/>
              </a:spcBef>
            </a:pPr>
            <a:r>
              <a:rPr lang="en-US" sz="1600">
                <a:latin typeface="+mn-lt"/>
              </a:rPr>
              <a:t>Oracle APEX leverages all the capabilities of Oracle Databases with super simple low-code app-dev framework</a:t>
            </a:r>
          </a:p>
          <a:p>
            <a:pPr lvl="2">
              <a:spcBef>
                <a:spcPct val="0"/>
              </a:spcBef>
            </a:pPr>
            <a:r>
              <a:rPr lang="en-US" sz="1600">
                <a:latin typeface="+mn-lt"/>
              </a:rPr>
              <a:t>New applications can be created instantly and effortlessly in minutes with just a few clicks</a:t>
            </a:r>
          </a:p>
          <a:p>
            <a:pPr lvl="2">
              <a:spcBef>
                <a:spcPct val="0"/>
              </a:spcBef>
            </a:pPr>
            <a:r>
              <a:rPr lang="en-US" sz="1600">
                <a:latin typeface="+mn-lt"/>
              </a:rPr>
              <a:t>As your APEX applications grow, so does the data, and ADW/ATP is the best option to manage your apps </a:t>
            </a:r>
          </a:p>
          <a:p>
            <a:pPr lvl="3"/>
            <a:r>
              <a:rPr lang="en-US" sz="1600">
                <a:latin typeface="+mn-lt"/>
              </a:rPr>
              <a:t>Oracle managed</a:t>
            </a:r>
          </a:p>
          <a:p>
            <a:pPr lvl="2">
              <a:spcBef>
                <a:spcPct val="0"/>
              </a:spcBef>
            </a:pPr>
            <a:r>
              <a:rPr lang="en-US" sz="1600">
                <a:latin typeface="+mn-lt"/>
              </a:rPr>
              <a:t>Oracle manages the entire infrastructure of the APEX environment. Customers can focus on solving the business problems instead of managing environments</a:t>
            </a:r>
          </a:p>
        </p:txBody>
      </p:sp>
      <p:sp>
        <p:nvSpPr>
          <p:cNvPr id="5" name="Slide Number Placeholder 4"/>
          <p:cNvSpPr>
            <a:spLocks noGrp="1"/>
          </p:cNvSpPr>
          <p:nvPr>
            <p:ph type="sldNum" sz="quarter" idx="14"/>
          </p:nvPr>
        </p:nvSpPr>
        <p:spPr/>
        <p:txBody>
          <a:bodyPr/>
          <a:lstStyle/>
          <a:p>
            <a:fld id="{C51EAA63-D034-42AE-91FA-B13B9518C7BE}" type="slidenum">
              <a:rPr lang="en-US" smtClean="0"/>
              <a:t>10</a:t>
            </a:fld>
            <a:endParaRPr lang="en-US"/>
          </a:p>
        </p:txBody>
      </p:sp>
      <p:sp>
        <p:nvSpPr>
          <p:cNvPr id="29" name="Footer Placeholder 28">
            <a:extLst>
              <a:ext uri="{FF2B5EF4-FFF2-40B4-BE49-F238E27FC236}">
                <a16:creationId xmlns:a16="http://schemas.microsoft.com/office/drawing/2014/main" id="{4D8D418F-5060-7640-AA43-794673B98D52}"/>
              </a:ext>
            </a:extLst>
          </p:cNvPr>
          <p:cNvSpPr>
            <a:spLocks noGrp="1"/>
          </p:cNvSpPr>
          <p:nvPr>
            <p:ph type="ftr" sz="quarter" idx="13"/>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22842578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35" name="Picture 34">
            <a:extLst>
              <a:ext uri="{FF2B5EF4-FFF2-40B4-BE49-F238E27FC236}">
                <a16:creationId xmlns:a16="http://schemas.microsoft.com/office/drawing/2014/main" id="{DA4ACD06-8572-8641-908C-E005EFC99BBC}"/>
              </a:ext>
            </a:extLst>
          </p:cNvPr>
          <p:cNvPicPr>
            <a:picLocks noChangeAspect="1"/>
          </p:cNvPicPr>
          <p:nvPr/>
        </p:nvPicPr>
        <p:blipFill>
          <a:blip r:embed="rId3">
            <a:extLst>
              <a:ext uri="{28A0092B-C50C-407E-A947-70E740481C1C}">
                <a14:useLocalDpi xmlns:a14="http://schemas.microsoft.com/office/drawing/2010/main"/>
              </a:ext>
            </a:extLst>
          </a:blip>
          <a:srcRect l="33265" t="196" r="22268" b="-196"/>
          <a:stretch>
            <a:fillRect/>
          </a:stretch>
        </p:blipFill>
        <p:spPr>
          <a:xfrm>
            <a:off x="6092952" y="0"/>
            <a:ext cx="6115056" cy="6876000"/>
          </a:xfrm>
          <a:prstGeom prst="rect">
            <a:avLst/>
          </a:prstGeom>
        </p:spPr>
      </p:pic>
      <p:sp>
        <p:nvSpPr>
          <p:cNvPr id="20" name="Text Placeholder 15">
            <a:extLst>
              <a:ext uri="{FF2B5EF4-FFF2-40B4-BE49-F238E27FC236}">
                <a16:creationId xmlns:a16="http://schemas.microsoft.com/office/drawing/2014/main" id="{93396EA0-548D-490D-8226-D5A06879E885}"/>
              </a:ext>
            </a:extLst>
          </p:cNvPr>
          <p:cNvSpPr>
            <a:spLocks noGrp="1"/>
          </p:cNvSpPr>
          <p:nvPr>
            <p:ph type="body" sz="quarter" idx="19"/>
          </p:nvPr>
        </p:nvSpPr>
        <p:spPr>
          <a:xfrm>
            <a:off x="768095" y="2158620"/>
            <a:ext cx="5029199" cy="4242179"/>
          </a:xfrm>
        </p:spPr>
        <p:txBody>
          <a:bodyPr/>
          <a:lstStyle/>
          <a:p>
            <a:r>
              <a:rPr lang="en-US"/>
              <a:t>Autonomous Database:</a:t>
            </a:r>
          </a:p>
          <a:p>
            <a:pPr marL="0" lvl="1" indent="0">
              <a:buNone/>
            </a:pPr>
            <a:r>
              <a:rPr lang="en-US" sz="1400">
                <a:hlinkClick r:id="rId4">
                  <a:extLst>
                    <a:ext uri="{A12FA001-AC4F-418D-AE19-62706E023703}">
                      <ahyp:hlinkClr xmlns:ahyp="http://schemas.microsoft.com/office/drawing/2018/hyperlinkcolor" val="tx"/>
                    </a:ext>
                  </a:extLst>
                </a:hlinkClick>
              </a:rPr>
              <a:t>https://www.oracle.com/database/autonomous-database.html</a:t>
            </a:r>
            <a:endParaRPr lang="en-US" sz="1400"/>
          </a:p>
          <a:p>
            <a:pPr marL="0" lvl="1" indent="0">
              <a:buNone/>
            </a:pPr>
            <a:r>
              <a:rPr lang="en-US" sz="1400">
                <a:hlinkClick r:id="rId5">
                  <a:extLst>
                    <a:ext uri="{A12FA001-AC4F-418D-AE19-62706E023703}">
                      <ahyp:hlinkClr xmlns:ahyp="http://schemas.microsoft.com/office/drawing/2018/hyperlinkcolor" val="tx"/>
                    </a:ext>
                  </a:extLst>
                </a:hlinkClick>
              </a:rPr>
              <a:t>https://apex.oracle.com</a:t>
            </a:r>
            <a:endParaRPr lang="en-US" sz="1400"/>
          </a:p>
          <a:p>
            <a:r>
              <a:rPr lang="en-US"/>
              <a:t>Oracle APEX </a:t>
            </a:r>
          </a:p>
          <a:p>
            <a:pPr marL="0" lvl="1" indent="0">
              <a:buNone/>
            </a:pPr>
            <a:r>
              <a:rPr lang="en-US" sz="1400">
                <a:hlinkClick r:id="rId6">
                  <a:extLst>
                    <a:ext uri="{A12FA001-AC4F-418D-AE19-62706E023703}">
                      <ahyp:hlinkClr xmlns:ahyp="http://schemas.microsoft.com/office/drawing/2018/hyperlinkcolor" val="tx"/>
                    </a:ext>
                  </a:extLst>
                </a:hlinkClick>
              </a:rPr>
              <a:t>https://www.oracle.com/database/technologies/appdev/apex.html</a:t>
            </a:r>
            <a:endParaRPr lang="en-US" sz="1400"/>
          </a:p>
          <a:p>
            <a:r>
              <a:rPr lang="en-US"/>
              <a:t>Blogs</a:t>
            </a:r>
          </a:p>
          <a:p>
            <a:pPr marL="0" lvl="1" indent="0">
              <a:buNone/>
            </a:pPr>
            <a:r>
              <a:rPr lang="en-US" sz="1400">
                <a:hlinkClick r:id="rId7">
                  <a:extLst>
                    <a:ext uri="{A12FA001-AC4F-418D-AE19-62706E023703}">
                      <ahyp:hlinkClr xmlns:ahyp="http://schemas.microsoft.com/office/drawing/2018/hyperlinkcolor" val="tx"/>
                    </a:ext>
                  </a:extLst>
                </a:hlinkClick>
              </a:rPr>
              <a:t>https://blogs.oracle.com/apex/</a:t>
            </a:r>
            <a:r>
              <a:rPr lang="en-US" sz="1400"/>
              <a:t> 	</a:t>
            </a:r>
          </a:p>
          <a:p>
            <a:pPr marL="0" lvl="1" indent="0">
              <a:buNone/>
            </a:pPr>
            <a:r>
              <a:rPr lang="en-US" sz="1400">
                <a:hlinkClick r:id="rId8">
                  <a:extLst>
                    <a:ext uri="{A12FA001-AC4F-418D-AE19-62706E023703}">
                      <ahyp:hlinkClr xmlns:ahyp="http://schemas.microsoft.com/office/drawing/2018/hyperlinkcolor" val="tx"/>
                    </a:ext>
                  </a:extLst>
                </a:hlinkClick>
              </a:rPr>
              <a:t>https://blogs.oracle.com/database/autonomous-database</a:t>
            </a:r>
            <a:endParaRPr lang="en-US" sz="1400"/>
          </a:p>
          <a:p>
            <a:r>
              <a:rPr lang="en-US"/>
              <a:t>Social Media</a:t>
            </a:r>
          </a:p>
          <a:p>
            <a:pPr marL="0" lvl="1" indent="0">
              <a:buNone/>
            </a:pPr>
            <a:r>
              <a:rPr lang="en-US">
                <a:hlinkClick r:id="rId9">
                  <a:extLst>
                    <a:ext uri="{A12FA001-AC4F-418D-AE19-62706E023703}">
                      <ahyp:hlinkClr xmlns:ahyp="http://schemas.microsoft.com/office/drawing/2018/hyperlinkcolor" val="tx"/>
                    </a:ext>
                  </a:extLst>
                </a:hlinkClick>
              </a:rPr>
              <a:t>@OracleAPEX</a:t>
            </a:r>
            <a:r>
              <a:rPr lang="en-US"/>
              <a:t>	</a:t>
            </a:r>
          </a:p>
          <a:p>
            <a:pPr marL="0" lvl="1" indent="0">
              <a:buNone/>
            </a:pPr>
            <a:r>
              <a:rPr lang="en-US">
                <a:hlinkClick r:id="rId10">
                  <a:extLst>
                    <a:ext uri="{A12FA001-AC4F-418D-AE19-62706E023703}">
                      <ahyp:hlinkClr xmlns:ahyp="http://schemas.microsoft.com/office/drawing/2018/hyperlinkcolor" val="tx"/>
                    </a:ext>
                  </a:extLst>
                </a:hlinkClick>
              </a:rPr>
              <a:t>@OracleDatabase</a:t>
            </a:r>
            <a:endParaRPr lang="en-US"/>
          </a:p>
        </p:txBody>
      </p:sp>
      <p:sp>
        <p:nvSpPr>
          <p:cNvPr id="30" name="Title 29">
            <a:extLst>
              <a:ext uri="{FF2B5EF4-FFF2-40B4-BE49-F238E27FC236}">
                <a16:creationId xmlns:a16="http://schemas.microsoft.com/office/drawing/2014/main" id="{188A9E9B-D4DF-2A45-98CD-A7EC448B2120}"/>
              </a:ext>
            </a:extLst>
          </p:cNvPr>
          <p:cNvSpPr>
            <a:spLocks noGrp="1"/>
          </p:cNvSpPr>
          <p:nvPr>
            <p:ph type="title"/>
          </p:nvPr>
        </p:nvSpPr>
        <p:spPr>
          <a:xfrm>
            <a:off x="768096" y="783026"/>
            <a:ext cx="9887834" cy="844095"/>
          </a:xfrm>
        </p:spPr>
        <p:txBody>
          <a:bodyPr anchor="b"/>
          <a:lstStyle/>
          <a:p>
            <a:r>
              <a:rPr lang="en-US"/>
              <a:t>Additional resources</a:t>
            </a:r>
          </a:p>
        </p:txBody>
      </p:sp>
      <p:sp>
        <p:nvSpPr>
          <p:cNvPr id="34" name="Text Placeholder 15">
            <a:extLst>
              <a:ext uri="{FF2B5EF4-FFF2-40B4-BE49-F238E27FC236}">
                <a16:creationId xmlns:a16="http://schemas.microsoft.com/office/drawing/2014/main" id="{FA68D0BC-E934-5A43-859E-184F360D331D}"/>
              </a:ext>
            </a:extLst>
          </p:cNvPr>
          <p:cNvSpPr txBox="1"/>
          <p:nvPr/>
        </p:nvSpPr>
        <p:spPr>
          <a:xfrm>
            <a:off x="6494716" y="2699018"/>
            <a:ext cx="5303520" cy="1354217"/>
          </a:xfrm>
          <a:prstGeom prst="rect">
            <a:avLst/>
          </a:prstGeom>
          <a:noFill/>
        </p:spPr>
        <p:txBody>
          <a:bodyPr vert="horz" wrap="square" lIns="91440" tIns="91440" rIns="91440" bIns="91440" rtlCol="0" anchor="ctr" anchorCtr="0">
            <a:spAutoFit/>
          </a:bodyPr>
          <a:lstStyle>
            <a:lvl1pPr marL="0" marR="0" indent="0" algn="l" defTabSz="914400" rtl="0" eaLnBrk="1" fontAlgn="auto" latinLnBrk="0" hangingPunct="1">
              <a:lnSpc>
                <a:spcPct val="100000"/>
              </a:lnSpc>
              <a:spcBef>
                <a:spcPts val="600"/>
              </a:spcBef>
              <a:spcAft>
                <a:spcPct val="0"/>
              </a:spcAft>
              <a:buClrTx/>
              <a:buSzTx/>
              <a:buFont typeface="Arial" panose="020b0604020202020204" pitchFamily="34" charset="0"/>
              <a:buNone/>
              <a:defRPr sz="2400" b="0" i="0" kern="1200" baseline="0">
                <a:solidFill>
                  <a:schemeClr val="bg1"/>
                </a:solidFill>
                <a:latin typeface="Oracle Sans Light" panose="020b0403020204020204" pitchFamily="34" charset="0"/>
                <a:ea typeface="+mn-ea"/>
                <a:cs typeface="Oracle Sans Light" panose="020b0403020204020204" pitchFamily="34" charset="0"/>
              </a:defRPr>
            </a:lvl1pPr>
            <a:lvl2pPr marL="800100" indent="-3429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Oracle Sans Light" panose="020b0403020204020204" pitchFamily="34" charset="0"/>
                <a:ea typeface="+mn-ea"/>
                <a:cs typeface="Oracle Sans Light" panose="020b0403020204020204" pitchFamily="34" charset="0"/>
              </a:defRPr>
            </a:lvl2pPr>
            <a:lvl3pPr marL="1257300" indent="-342900" algn="l" defTabSz="914400" rtl="0" eaLnBrk="1" latinLnBrk="0" hangingPunct="1">
              <a:lnSpc>
                <a:spcPct val="90000"/>
              </a:lnSpc>
              <a:spcBef>
                <a:spcPts val="500"/>
              </a:spcBef>
              <a:buFont typeface="Oracle Sans Light" panose="020b0403020204020204" pitchFamily="34" charset="0"/>
              <a:buChar char="–"/>
              <a:defRPr sz="2000" b="0" i="0" kern="1200">
                <a:solidFill>
                  <a:schemeClr val="bg1"/>
                </a:solidFill>
                <a:latin typeface="Oracle Sans Light" panose="020b0403020204020204" pitchFamily="34" charset="0"/>
                <a:ea typeface="+mn-ea"/>
                <a:cs typeface="Oracle Sans Light" panose="020b0403020204020204" pitchFamily="34" charset="0"/>
              </a:defRPr>
            </a:lvl3pPr>
            <a:lvl4pPr marL="1657350" indent="-28575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Oracle Sans Light" panose="020b0403020204020204" pitchFamily="34" charset="0"/>
                <a:ea typeface="+mn-ea"/>
                <a:cs typeface="Oracle Sans Light" panose="020b0403020204020204" pitchFamily="34" charset="0"/>
              </a:defRPr>
            </a:lvl4pPr>
            <a:lvl5pPr marL="2114550" indent="-28575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ct val="0"/>
              </a:spcAft>
              <a:buClrTx/>
              <a:buSzTx/>
              <a:buFont typeface="Arial" panose="020b0604020202020204" pitchFamily="34" charset="0"/>
              <a:buNone/>
              <a:defRPr/>
            </a:pPr>
            <a:r>
              <a:rPr kumimoji="0" lang="en-US" sz="2800" b="1" i="0" u="none" strike="noStrike" kern="1200" cap="none" spc="0" normalizeH="0" baseline="0" noProof="0">
                <a:ln>
                  <a:noFill/>
                </a:ln>
                <a:solidFill>
                  <a:prstClr val="white"/>
                </a:solidFill>
                <a:effectLst/>
                <a:uLnTx/>
                <a:uFillTx/>
                <a:latin typeface="Oracle Sans" panose="020b0503020204020204" pitchFamily="34" charset="0"/>
                <a:ea typeface="+mn-ea"/>
                <a:cs typeface="Oracle Sans Light" panose="020b0403020204020204" pitchFamily="34" charset="0"/>
              </a:rPr>
              <a:t>Try it!</a:t>
            </a:r>
            <a:endParaRPr kumimoji="0" lang="en-US" sz="2800" b="0" i="0" u="none" strike="noStrike" kern="1200" cap="none" spc="0" normalizeH="0" baseline="0" noProof="0">
              <a:ln>
                <a:noFill/>
              </a:ln>
              <a:solidFill>
                <a:prstClr val="white"/>
              </a:solidFill>
              <a:effectLst/>
              <a:uLnTx/>
              <a:uFillTx/>
              <a:latin typeface="Oracle Sans" panose="020b0503020204020204" pitchFamily="34" charset="0"/>
              <a:ea typeface="+mn-ea"/>
              <a:cs typeface="Oracle Sans" panose="020b0503020204020204" pitchFamily="34" charset="0"/>
            </a:endParaRPr>
          </a:p>
          <a:p>
            <a:pPr marL="0" marR="0" lvl="0" indent="0" algn="l" defTabSz="914400" rtl="0" eaLnBrk="1" fontAlgn="auto" latinLnBrk="0" hangingPunct="1">
              <a:lnSpc>
                <a:spcPct val="100000"/>
              </a:lnSpc>
              <a:spcBef>
                <a:spcPts val="600"/>
              </a:spcBef>
              <a:spcAft>
                <a:spcPct val="0"/>
              </a:spcAft>
              <a:buClrTx/>
              <a:buSzTx/>
              <a:buFont typeface="Arial" panose="020b0604020202020204" pitchFamily="34" charset="0"/>
              <a:buNone/>
              <a:defRPr/>
            </a:pPr>
            <a:r>
              <a:rPr kumimoji="0" lang="en-US" sz="2000" b="0" i="0" u="none" strike="noStrike" kern="1200" cap="none" spc="0" normalizeH="0" baseline="0" noProof="0">
                <a:ln>
                  <a:noFill/>
                </a:ln>
                <a:solidFill>
                  <a:srgbClr val="E6AC58"/>
                </a:solidFill>
                <a:effectLst/>
                <a:uLnTx/>
                <a:uFillTx/>
                <a:latin typeface="Oracle Sans Extra Bold" panose="020b0803020204020204" pitchFamily="34" charset="0"/>
                <a:ea typeface="+mn-ea"/>
                <a:cs typeface="Oracle Sans Extra Bold" panose="020b0803020204020204" pitchFamily="34" charset="0"/>
              </a:rPr>
              <a:t>—–</a:t>
            </a:r>
          </a:p>
          <a:p>
            <a:pPr lvl="0">
              <a:defRPr/>
            </a:pPr>
            <a:r>
              <a:rPr lang="en-US" sz="1800" b="1">
                <a:solidFill>
                  <a:prstClr val="white"/>
                </a:solidFill>
                <a:effectLst>
                  <a:outerShdw blurRad="38100" dist="38100" dir="2700000" algn="tl">
                    <a:srgbClr val="000000">
                      <a:alpha val="43137"/>
                    </a:srgbClr>
                  </a:outerShdw>
                </a:effectLst>
                <a:latin typeface="Oracle Sans" panose="020b0503020204020204" pitchFamily="34" charset="0"/>
                <a:cs typeface="Oracle Sans" panose="020b0503020204020204" pitchFamily="34" charset="0"/>
              </a:rPr>
              <a:t>oracle.com/cloud/free</a:t>
            </a:r>
          </a:p>
        </p:txBody>
      </p:sp>
      <p:sp>
        <p:nvSpPr>
          <p:cNvPr id="43" name="Footer Placeholder 1">
            <a:extLst>
              <a:ext uri="{FF2B5EF4-FFF2-40B4-BE49-F238E27FC236}">
                <a16:creationId xmlns:a16="http://schemas.microsoft.com/office/drawing/2014/main" id="{D94AC45C-300D-4B48-965A-4B8FC82DF3EC}"/>
              </a:ext>
            </a:extLst>
          </p:cNvPr>
          <p:cNvSpPr>
            <a:spLocks noGrp="1"/>
          </p:cNvSpPr>
          <p:nvPr>
            <p:ph type="ftr" sz="quarter" idx="20"/>
          </p:nvPr>
        </p:nvSpPr>
        <p:spPr>
          <a:xfrm>
            <a:off x="1056720" y="6406515"/>
            <a:ext cx="4114800" cy="365125"/>
          </a:xfrm>
        </p:spPr>
        <p:txBody>
          <a:bodyPr/>
          <a:lstStyle/>
          <a:p>
            <a:r>
              <a:rPr lang="en-US"/>
              <a:t>Copyright © 2019, Oracle and/or its affiliates. All rights reserved.</a:t>
            </a:r>
          </a:p>
        </p:txBody>
      </p:sp>
      <p:sp>
        <p:nvSpPr>
          <p:cNvPr id="44" name="Slide Number Placeholder 2">
            <a:extLst>
              <a:ext uri="{FF2B5EF4-FFF2-40B4-BE49-F238E27FC236}">
                <a16:creationId xmlns:a16="http://schemas.microsoft.com/office/drawing/2014/main" id="{444B4233-9825-AB43-9FE2-A71EF850DB6D}"/>
              </a:ext>
            </a:extLst>
          </p:cNvPr>
          <p:cNvSpPr>
            <a:spLocks noGrp="1"/>
          </p:cNvSpPr>
          <p:nvPr>
            <p:ph type="sldNum" sz="quarter" idx="21"/>
          </p:nvPr>
        </p:nvSpPr>
        <p:spPr>
          <a:xfrm>
            <a:off x="672672" y="6406514"/>
            <a:ext cx="384048" cy="365125"/>
          </a:xfrm>
        </p:spPr>
        <p:txBody>
          <a:bodyPr/>
          <a:lstStyle/>
          <a:p>
            <a:fld id="{7C371504-33D9-B044-8C50-620C44A06CB1}" type="slidenum">
              <a:rPr lang="en-US" smtClean="0"/>
              <a:t>11</a:t>
            </a:fld>
            <a:endParaRPr lang="en-US"/>
          </a:p>
        </p:txBody>
      </p:sp>
      <p:pic>
        <p:nvPicPr>
          <p:cNvPr id="9" name="Picture 8">
            <a:extLst>
              <a:ext uri="{FF2B5EF4-FFF2-40B4-BE49-F238E27FC236}">
                <a16:creationId xmlns:a16="http://schemas.microsoft.com/office/drawing/2014/main" id="{F8DC76B8-58D6-554A-B5F9-63ECA430244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2997595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 Placeholder 3">
            <a:extLst>
              <a:ext uri="{FF2B5EF4-FFF2-40B4-BE49-F238E27FC236}">
                <a16:creationId xmlns:a16="http://schemas.microsoft.com/office/drawing/2014/main" id="{A24C9D01-C312-3E4D-9ADA-9A513F189D4C}"/>
              </a:ext>
            </a:extLst>
          </p:cNvPr>
          <p:cNvSpPr>
            <a:spLocks noGrp="1"/>
          </p:cNvSpPr>
          <p:nvPr>
            <p:ph type="body" sz="quarter" idx="13"/>
          </p:nvPr>
        </p:nvSpPr>
        <p:spPr/>
        <p:txBody>
          <a:bodyPr/>
          <a:lstStyle/>
          <a:p>
            <a:r>
              <a:rPr lang="en-US"/>
              <a:t>Thank you</a:t>
            </a:r>
          </a:p>
        </p:txBody>
      </p:sp>
      <p:sp>
        <p:nvSpPr>
          <p:cNvPr id="24" name="Text Placeholder 23">
            <a:extLst>
              <a:ext uri="{FF2B5EF4-FFF2-40B4-BE49-F238E27FC236}">
                <a16:creationId xmlns:a16="http://schemas.microsoft.com/office/drawing/2014/main" id="{C15DFAE3-F6FF-074F-A975-D7339546D149}"/>
              </a:ext>
            </a:extLst>
          </p:cNvPr>
          <p:cNvSpPr>
            <a:spLocks noGrp="1"/>
          </p:cNvSpPr>
          <p:nvPr>
            <p:ph type="body" sz="quarter" idx="14"/>
          </p:nvPr>
        </p:nvSpPr>
        <p:spPr/>
        <p:txBody>
          <a:bodyPr/>
          <a:lstStyle/>
          <a:p>
            <a:r>
              <a:rPr lang="en-US"/>
              <a:t>Manish Kapur</a:t>
            </a:r>
          </a:p>
          <a:p>
            <a:r>
              <a:rPr lang="en-US"/>
              <a:t>Kiran Makarla</a:t>
            </a:r>
          </a:p>
          <a:p>
            <a:r>
              <a:rPr lang="en-US"/>
              <a:t>Navita Sood</a:t>
            </a:r>
          </a:p>
        </p:txBody>
      </p:sp>
      <p:sp>
        <p:nvSpPr>
          <p:cNvPr id="7" name="Slide Number Placeholder 6">
            <a:extLst>
              <a:ext uri="{FF2B5EF4-FFF2-40B4-BE49-F238E27FC236}">
                <a16:creationId xmlns:a16="http://schemas.microsoft.com/office/drawing/2014/main" id="{7C185CF9-CC91-6B42-8FD0-F815257FCE86}"/>
              </a:ext>
            </a:extLst>
          </p:cNvPr>
          <p:cNvSpPr>
            <a:spLocks noGrp="1"/>
          </p:cNvSpPr>
          <p:nvPr>
            <p:ph type="sldNum" sz="quarter" idx="16"/>
          </p:nvPr>
        </p:nvSpPr>
        <p:spPr/>
        <p:txBody>
          <a:bodyPr/>
          <a:lstStyle/>
          <a:p>
            <a:pPr lvl="0"/>
            <a:fld id="{7C371504-33D9-B044-8C50-620C44A06CB1}" type="slidenum">
              <a:rPr lang="en-US" noProof="0" smtClean="0"/>
              <a:pPr lvl="0"/>
              <a:t>12</a:t>
            </a:fld>
            <a:endParaRPr lang="en-US" noProof="0"/>
          </a:p>
        </p:txBody>
      </p:sp>
      <p:sp>
        <p:nvSpPr>
          <p:cNvPr id="27" name="Footer Placeholder 26">
            <a:extLst>
              <a:ext uri="{FF2B5EF4-FFF2-40B4-BE49-F238E27FC236}">
                <a16:creationId xmlns:a16="http://schemas.microsoft.com/office/drawing/2014/main" id="{53A48E61-BBDE-A542-8866-470922B0F970}"/>
              </a:ext>
            </a:extLst>
          </p:cNvPr>
          <p:cNvSpPr>
            <a:spLocks noGrp="1"/>
          </p:cNvSpPr>
          <p:nvPr>
            <p:ph type="ftr" sz="quarter" idx="15"/>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40331479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0B0CEFB8-F501-4420-8411-A5969AE0CBF9}"/>
              </a:ext>
            </a:extLst>
          </p:cNvPr>
          <p:cNvSpPr>
            <a:spLocks noGrp="1"/>
          </p:cNvSpPr>
          <p:nvPr>
            <p:ph type="title"/>
          </p:nvPr>
        </p:nvSpPr>
        <p:spPr/>
        <p:txBody>
          <a:bodyPr/>
          <a:lstStyle/>
          <a:p>
            <a:r>
              <a:rPr lang="en-US"/>
              <a:t>Data driven solution to solve business application problems </a:t>
            </a:r>
            <a:endParaRPr lang="fi-FI"/>
          </a:p>
        </p:txBody>
      </p:sp>
      <p:sp>
        <p:nvSpPr>
          <p:cNvPr id="7" name="Text Placeholder 6">
            <a:extLst>
              <a:ext uri="{FF2B5EF4-FFF2-40B4-BE49-F238E27FC236}">
                <a16:creationId xmlns:a16="http://schemas.microsoft.com/office/drawing/2014/main" id="{C537DA21-7C73-F748-8E61-569EE9EB0D61}"/>
              </a:ext>
            </a:extLst>
          </p:cNvPr>
          <p:cNvSpPr>
            <a:spLocks noGrp="1"/>
          </p:cNvSpPr>
          <p:nvPr>
            <p:ph type="body" sz="quarter" idx="12"/>
          </p:nvPr>
        </p:nvSpPr>
        <p:spPr/>
        <p:txBody>
          <a:bodyPr>
            <a:normAutofit fontScale="92500" lnSpcReduction="10000"/>
          </a:bodyPr>
          <a:lstStyle/>
          <a:p>
            <a:pPr>
              <a:buFont typeface="Wingdings" pitchFamily="2" charset="2"/>
              <a:buChar char="§"/>
            </a:pPr>
            <a:r>
              <a:rPr lang="en-US" b="0"/>
              <a:t>APEX lets you build highly functional productivity apps with little or no code using a drag and drop interface </a:t>
            </a:r>
          </a:p>
          <a:p>
            <a:pPr>
              <a:buFont typeface="Wingdings" pitchFamily="2" charset="2"/>
              <a:buChar char="§"/>
            </a:pPr>
            <a:r>
              <a:rPr lang="en-US" b="0"/>
              <a:t>It comes pre-installed, pre-configured with </a:t>
            </a:r>
            <a:r>
              <a:rPr lang="en-US" b="0">
                <a:solidFill>
                  <a:schemeClr val="accent1"/>
                </a:solidFill>
              </a:rPr>
              <a:t>ready to use </a:t>
            </a:r>
            <a:r>
              <a:rPr lang="en-US" b="0"/>
              <a:t> with Autonomous Database</a:t>
            </a:r>
            <a:endParaRPr lang="en-US" b="0">
              <a:solidFill>
                <a:schemeClr val="accent1"/>
              </a:solidFill>
            </a:endParaRPr>
          </a:p>
          <a:p>
            <a:pPr>
              <a:buFont typeface="Wingdings" pitchFamily="2" charset="2"/>
              <a:buChar char="§"/>
            </a:pPr>
            <a:r>
              <a:rPr lang="en-US" b="0"/>
              <a:t>Autonomous Database is a </a:t>
            </a:r>
            <a:r>
              <a:rPr lang="en-US" b="0">
                <a:solidFill>
                  <a:schemeClr val="accent1"/>
                </a:solidFill>
              </a:rPr>
              <a:t>self service data store</a:t>
            </a:r>
            <a:r>
              <a:rPr lang="en-US" b="0"/>
              <a:t> for business users that automatically adapt to your changing workloads and provides enhanced reliability, scalability, security of data</a:t>
            </a:r>
          </a:p>
          <a:p>
            <a:pPr>
              <a:buFont typeface="Wingdings" pitchFamily="2" charset="2"/>
              <a:buChar char="§"/>
            </a:pPr>
            <a:r>
              <a:rPr lang="en-US" b="0">
                <a:solidFill>
                  <a:schemeClr val="accent1"/>
                </a:solidFill>
              </a:rPr>
              <a:t>Take control </a:t>
            </a:r>
            <a:r>
              <a:rPr lang="en-US" b="0">
                <a:solidFill>
                  <a:srgbClr val="58595B"/>
                </a:solidFill>
              </a:rPr>
              <a:t>– build and deploy without external dependency on IT</a:t>
            </a:r>
          </a:p>
          <a:p>
            <a:pPr>
              <a:buFont typeface="Wingdings" pitchFamily="2" charset="2"/>
              <a:buChar char="§"/>
            </a:pPr>
            <a:r>
              <a:rPr lang="en-US" b="0">
                <a:solidFill>
                  <a:schemeClr val="accent1"/>
                </a:solidFill>
              </a:rPr>
              <a:t>Just use your browser</a:t>
            </a:r>
            <a:r>
              <a:rPr lang="en-US" b="0"/>
              <a:t> to transform your spreadsheets into online webapps in minutes and streamline data management tasks</a:t>
            </a:r>
            <a:endParaRPr lang="en-US" b="0">
              <a:solidFill>
                <a:srgbClr val="58595B"/>
              </a:solidFill>
            </a:endParaRPr>
          </a:p>
          <a:p>
            <a:pPr>
              <a:buFont typeface="Wingdings" pitchFamily="2" charset="2"/>
              <a:buChar char="§"/>
            </a:pPr>
            <a:r>
              <a:rPr lang="en-US" b="0">
                <a:solidFill>
                  <a:srgbClr val="58595B"/>
                </a:solidFill>
              </a:rPr>
              <a:t>Get </a:t>
            </a:r>
            <a:r>
              <a:rPr lang="en-US" b="0">
                <a:solidFill>
                  <a:schemeClr val="accent1"/>
                </a:solidFill>
              </a:rPr>
              <a:t>real time secure </a:t>
            </a:r>
            <a:r>
              <a:rPr lang="en-US" b="0">
                <a:solidFill>
                  <a:srgbClr val="58595B"/>
                </a:solidFill>
              </a:rPr>
              <a:t>access to your enterprise data by integrating directly with ERP/CRM systems </a:t>
            </a:r>
          </a:p>
          <a:p>
            <a:pPr>
              <a:buFont typeface="Wingdings" pitchFamily="2" charset="2"/>
              <a:buChar char="§"/>
            </a:pPr>
            <a:r>
              <a:rPr lang="en-US" b="0">
                <a:solidFill>
                  <a:schemeClr val="accent1"/>
                </a:solidFill>
              </a:rPr>
              <a:t>30 out of the box application </a:t>
            </a:r>
            <a:r>
              <a:rPr lang="en-US" b="0"/>
              <a:t>templates for developing your own custom applications such as calendar, survey, reports, charts, forms etc.</a:t>
            </a:r>
          </a:p>
          <a:p>
            <a:pPr>
              <a:buFont typeface="Wingdings" pitchFamily="2" charset="2"/>
              <a:buChar char="§"/>
            </a:pPr>
            <a:r>
              <a:rPr lang="en-US" b="0">
                <a:solidFill>
                  <a:schemeClr val="accent1"/>
                </a:solidFill>
              </a:rPr>
              <a:t>Run lots of applications </a:t>
            </a:r>
            <a:r>
              <a:rPr lang="en-US" b="0"/>
              <a:t>on just one instance of the database. Collaborate with teams and </a:t>
            </a:r>
            <a:r>
              <a:rPr lang="en-US" b="0">
                <a:solidFill>
                  <a:schemeClr val="accent1"/>
                </a:solidFill>
              </a:rPr>
              <a:t>standardize</a:t>
            </a:r>
            <a:r>
              <a:rPr lang="en-US" b="0"/>
              <a:t> on common application platform</a:t>
            </a:r>
          </a:p>
        </p:txBody>
      </p:sp>
      <p:sp>
        <p:nvSpPr>
          <p:cNvPr id="3" name="Slide Number Placeholder 2">
            <a:extLst>
              <a:ext uri="{FF2B5EF4-FFF2-40B4-BE49-F238E27FC236}">
                <a16:creationId xmlns:a16="http://schemas.microsoft.com/office/drawing/2014/main" id="{AF9734DE-313D-491A-A3F3-58BAF5FC5B49}"/>
              </a:ext>
            </a:extLst>
          </p:cNvPr>
          <p:cNvSpPr>
            <a:spLocks noGrp="1"/>
          </p:cNvSpPr>
          <p:nvPr>
            <p:ph type="sldNum" sz="quarter" idx="14"/>
          </p:nvPr>
        </p:nvSpPr>
        <p:spPr/>
        <p:txBody>
          <a:bodyPr/>
          <a:lstStyle/>
          <a:p>
            <a:fld id="{C51EAA63-D034-42AE-91FA-B13B9518C7BE}" type="slidenum">
              <a:rPr lang="en-US" smtClean="0"/>
              <a:t>13</a:t>
            </a:fld>
            <a:endParaRPr lang="en-US"/>
          </a:p>
        </p:txBody>
      </p:sp>
      <p:sp>
        <p:nvSpPr>
          <p:cNvPr id="8" name="Footer Placeholder 7">
            <a:extLst>
              <a:ext uri="{FF2B5EF4-FFF2-40B4-BE49-F238E27FC236}">
                <a16:creationId xmlns:a16="http://schemas.microsoft.com/office/drawing/2014/main" id="{9FF06B42-5136-AA48-B6BD-D50B151F447F}"/>
              </a:ext>
            </a:extLst>
          </p:cNvPr>
          <p:cNvSpPr>
            <a:spLocks noGrp="1"/>
          </p:cNvSpPr>
          <p:nvPr>
            <p:ph type="ftr" sz="quarter" idx="13"/>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6406405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1" name="Title 10"/>
          <p:cNvSpPr>
            <a:spLocks noGrp="1"/>
          </p:cNvSpPr>
          <p:nvPr>
            <p:ph type="title"/>
          </p:nvPr>
        </p:nvSpPr>
        <p:spPr/>
        <p:txBody>
          <a:bodyPr/>
          <a:lstStyle/>
          <a:p>
            <a:r>
              <a:rPr lang="en-US"/>
              <a:t>Managing data in spreadsheets is challenging</a:t>
            </a:r>
          </a:p>
        </p:txBody>
      </p:sp>
      <p:sp>
        <p:nvSpPr>
          <p:cNvPr id="3" name="Slide Number Placeholder 2">
            <a:extLst>
              <a:ext uri="{FF2B5EF4-FFF2-40B4-BE49-F238E27FC236}">
                <a16:creationId xmlns:a16="http://schemas.microsoft.com/office/drawing/2014/main" id="{C3C389D2-72AA-9E4F-8C73-9948ACD19166}"/>
              </a:ext>
            </a:extLst>
          </p:cNvPr>
          <p:cNvSpPr>
            <a:spLocks noGrp="1"/>
          </p:cNvSpPr>
          <p:nvPr>
            <p:ph type="sldNum" sz="quarter" idx="11"/>
          </p:nvPr>
        </p:nvSpPr>
        <p:spPr/>
        <p:txBody>
          <a:bodyPr/>
          <a:lstStyle/>
          <a:p>
            <a:fld id="{C51EAA63-D034-42AE-91FA-B13B9518C7BE}" type="slidenum">
              <a:rPr lang="en-IN" smtClean="0"/>
              <a:t>2</a:t>
            </a:fld>
            <a:endParaRPr lang="en-IN"/>
          </a:p>
        </p:txBody>
      </p:sp>
      <p:sp>
        <p:nvSpPr>
          <p:cNvPr id="55" name="Rectangle 54">
            <a:extLst>
              <a:ext uri="{FF2B5EF4-FFF2-40B4-BE49-F238E27FC236}">
                <a16:creationId xmlns:a16="http://schemas.microsoft.com/office/drawing/2014/main" id="{528C9178-0140-BD4A-8851-CE8A1BCF41B7}"/>
              </a:ext>
            </a:extLst>
          </p:cNvPr>
          <p:cNvSpPr/>
          <p:nvPr/>
        </p:nvSpPr>
        <p:spPr bwMode="gray">
          <a:xfrm>
            <a:off x="1424050" y="4106865"/>
            <a:ext cx="5498553"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pPr>
            <a:r>
              <a:rPr lang="en-US" sz="2000">
                <a:solidFill>
                  <a:schemeClr val="bg1">
                    <a:lumMod val="10000"/>
                  </a:schemeClr>
                </a:solidFill>
              </a:rPr>
              <a:t>Data Security – Cell locking is ineffective</a:t>
            </a:r>
          </a:p>
        </p:txBody>
      </p:sp>
      <p:sp>
        <p:nvSpPr>
          <p:cNvPr id="71" name="Rectangle 70">
            <a:extLst>
              <a:ext uri="{FF2B5EF4-FFF2-40B4-BE49-F238E27FC236}">
                <a16:creationId xmlns:a16="http://schemas.microsoft.com/office/drawing/2014/main" id="{B403EC50-971B-054A-90CF-7085045E41A5}"/>
              </a:ext>
            </a:extLst>
          </p:cNvPr>
          <p:cNvSpPr/>
          <p:nvPr/>
        </p:nvSpPr>
        <p:spPr bwMode="gray">
          <a:xfrm>
            <a:off x="1424049" y="2299830"/>
            <a:ext cx="5388874"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defRPr/>
            </a:pPr>
            <a:r>
              <a:rPr lang="en-US" sz="2000">
                <a:solidFill>
                  <a:schemeClr val="bg1">
                    <a:lumMod val="10000"/>
                  </a:schemeClr>
                </a:solidFill>
              </a:rPr>
              <a:t>Data Validation – Manual and error prone</a:t>
            </a:r>
          </a:p>
        </p:txBody>
      </p:sp>
      <p:sp>
        <p:nvSpPr>
          <p:cNvPr id="74" name="Rectangle 73">
            <a:extLst>
              <a:ext uri="{FF2B5EF4-FFF2-40B4-BE49-F238E27FC236}">
                <a16:creationId xmlns:a16="http://schemas.microsoft.com/office/drawing/2014/main" id="{BBB96582-2821-604F-A826-8D2AFA31D5E1}"/>
              </a:ext>
            </a:extLst>
          </p:cNvPr>
          <p:cNvSpPr/>
          <p:nvPr/>
        </p:nvSpPr>
        <p:spPr bwMode="gray">
          <a:xfrm>
            <a:off x="1424049" y="5011168"/>
            <a:ext cx="5427498"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pPr>
            <a:r>
              <a:rPr lang="en-US" sz="2000">
                <a:solidFill>
                  <a:schemeClr val="bg1">
                    <a:lumMod val="10000"/>
                  </a:schemeClr>
                </a:solidFill>
              </a:rPr>
              <a:t>Data Sharing – Excel is sluggish and hard to share</a:t>
            </a:r>
          </a:p>
        </p:txBody>
      </p:sp>
      <p:sp>
        <p:nvSpPr>
          <p:cNvPr id="42" name="Rectangle 41">
            <a:extLst>
              <a:ext uri="{FF2B5EF4-FFF2-40B4-BE49-F238E27FC236}">
                <a16:creationId xmlns:a16="http://schemas.microsoft.com/office/drawing/2014/main" id="{B403EC50-971B-054A-90CF-7085045E41A5}"/>
              </a:ext>
            </a:extLst>
          </p:cNvPr>
          <p:cNvSpPr/>
          <p:nvPr/>
        </p:nvSpPr>
        <p:spPr bwMode="gray">
          <a:xfrm>
            <a:off x="1424050" y="3207588"/>
            <a:ext cx="4602948"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defRPr/>
            </a:pPr>
            <a:r>
              <a:rPr lang="en-US" sz="2000">
                <a:solidFill>
                  <a:schemeClr val="bg1">
                    <a:lumMod val="10000"/>
                  </a:schemeClr>
                </a:solidFill>
              </a:rPr>
              <a:t>Data Integrity – Cannot guarantee accuracy of data in multi-user environment</a:t>
            </a:r>
          </a:p>
        </p:txBody>
      </p:sp>
      <p:sp>
        <p:nvSpPr>
          <p:cNvPr id="49" name="Rectangle 48">
            <a:extLst>
              <a:ext uri="{FF2B5EF4-FFF2-40B4-BE49-F238E27FC236}">
                <a16:creationId xmlns:a16="http://schemas.microsoft.com/office/drawing/2014/main" id="{E1173204-3C6E-4CC7-8994-270097C23BEF}"/>
              </a:ext>
            </a:extLst>
          </p:cNvPr>
          <p:cNvSpPr/>
          <p:nvPr/>
        </p:nvSpPr>
        <p:spPr>
          <a:xfrm>
            <a:off x="581442" y="6135731"/>
            <a:ext cx="1685214" cy="253850"/>
          </a:xfrm>
          <a:prstGeom prst="rect">
            <a:avLst/>
          </a:prstGeom>
        </p:spPr>
        <p:txBody>
          <a:bodyPr wrap="square" lIns="0" tIns="0" rIns="0" bIns="0" anchor="ctr" anchorCtr="0">
            <a:noAutofit/>
          </a:bodyPr>
          <a:lstStyle/>
          <a:p>
            <a:pPr algn="r">
              <a:spcBef>
                <a:spcPts val="600"/>
              </a:spcBef>
              <a:defRPr/>
            </a:pPr>
            <a:r>
              <a:rPr lang="en-US" sz="900">
                <a:solidFill>
                  <a:schemeClr val="bg1">
                    <a:lumMod val="10000"/>
                  </a:schemeClr>
                </a:solidFill>
              </a:rPr>
              <a:t>Source: Oracle Internal Survey</a:t>
            </a:r>
            <a:endParaRPr lang="en-US" sz="900" kern="0">
              <a:solidFill>
                <a:schemeClr val="bg1">
                  <a:lumMod val="10000"/>
                </a:schemeClr>
              </a:solidFill>
            </a:endParaRPr>
          </a:p>
        </p:txBody>
      </p:sp>
      <p:sp>
        <p:nvSpPr>
          <p:cNvPr id="41" name="Freeform 40"/>
          <p:cNvSpPr>
            <a:spLocks noChangeAspect="1" noChangeArrowheads="1"/>
          </p:cNvSpPr>
          <p:nvPr/>
        </p:nvSpPr>
        <p:spPr bwMode="auto">
          <a:xfrm>
            <a:off x="699979" y="2417935"/>
            <a:ext cx="516996" cy="392152"/>
          </a:xfrm>
          <a:custGeom>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5"/>
          <p:cNvSpPr>
            <a:spLocks noChangeAspect="1" noChangeArrowheads="1"/>
          </p:cNvSpPr>
          <p:nvPr/>
        </p:nvSpPr>
        <p:spPr bwMode="auto">
          <a:xfrm>
            <a:off x="690134" y="3292361"/>
            <a:ext cx="423227" cy="423227"/>
          </a:xfrm>
          <a:custGeom>
            <a:gdLst>
              <a:gd name="T0" fmla="*/ 1771 w 2964"/>
              <a:gd name="T1" fmla="*/ 741 h 2964"/>
              <a:gd name="T2" fmla="*/ 1713 w 2964"/>
              <a:gd name="T3" fmla="*/ 868 h 2964"/>
              <a:gd name="T4" fmla="*/ 2361 w 2964"/>
              <a:gd name="T5" fmla="*/ 926 h 2964"/>
              <a:gd name="T6" fmla="*/ 2303 w 2964"/>
              <a:gd name="T7" fmla="*/ 278 h 2964"/>
              <a:gd name="T8" fmla="*/ 2176 w 2964"/>
              <a:gd name="T9" fmla="*/ 336 h 2964"/>
              <a:gd name="T10" fmla="*/ 1771 w 2964"/>
              <a:gd name="T11" fmla="*/ 209 h 2964"/>
              <a:gd name="T12" fmla="*/ 1644 w 2964"/>
              <a:gd name="T13" fmla="*/ 243 h 2964"/>
              <a:gd name="T14" fmla="*/ 2049 w 2964"/>
              <a:gd name="T15" fmla="*/ 741 h 2964"/>
              <a:gd name="T16" fmla="*/ 1192 w 2964"/>
              <a:gd name="T17" fmla="*/ 2223 h 2964"/>
              <a:gd name="T18" fmla="*/ 1250 w 2964"/>
              <a:gd name="T19" fmla="*/ 2095 h 2964"/>
              <a:gd name="T20" fmla="*/ 602 w 2964"/>
              <a:gd name="T21" fmla="*/ 2038 h 2964"/>
              <a:gd name="T22" fmla="*/ 660 w 2964"/>
              <a:gd name="T23" fmla="*/ 2685 h 2964"/>
              <a:gd name="T24" fmla="*/ 787 w 2964"/>
              <a:gd name="T25" fmla="*/ 2627 h 2964"/>
              <a:gd name="T26" fmla="*/ 1192 w 2964"/>
              <a:gd name="T27" fmla="*/ 2754 h 2964"/>
              <a:gd name="T28" fmla="*/ 1320 w 2964"/>
              <a:gd name="T29" fmla="*/ 2720 h 2964"/>
              <a:gd name="T30" fmla="*/ 915 w 2964"/>
              <a:gd name="T31" fmla="*/ 2223 h 2964"/>
              <a:gd name="T32" fmla="*/ 1621 w 2964"/>
              <a:gd name="T33" fmla="*/ 1528 h 2964"/>
              <a:gd name="T34" fmla="*/ 2963 w 2964"/>
              <a:gd name="T35" fmla="*/ 2963 h 2964"/>
              <a:gd name="T36" fmla="*/ 1945 w 2964"/>
              <a:gd name="T37" fmla="*/ 1204 h 2964"/>
              <a:gd name="T38" fmla="*/ 2200 w 2964"/>
              <a:gd name="T39" fmla="*/ 2396 h 2964"/>
              <a:gd name="T40" fmla="*/ 1899 w 2964"/>
              <a:gd name="T41" fmla="*/ 2003 h 2964"/>
              <a:gd name="T42" fmla="*/ 2026 w 2964"/>
              <a:gd name="T43" fmla="*/ 1956 h 2964"/>
              <a:gd name="T44" fmla="*/ 2557 w 2964"/>
              <a:gd name="T45" fmla="*/ 1783 h 2964"/>
              <a:gd name="T46" fmla="*/ 2685 w 2964"/>
              <a:gd name="T47" fmla="*/ 1829 h 2964"/>
              <a:gd name="T48" fmla="*/ 1343 w 2964"/>
              <a:gd name="T49" fmla="*/ 0 h 2964"/>
              <a:gd name="T50" fmla="*/ 0 w 2964"/>
              <a:gd name="T51" fmla="*/ 324 h 2964"/>
              <a:gd name="T52" fmla="*/ 1343 w 2964"/>
              <a:gd name="T53" fmla="*/ 1760 h 2964"/>
              <a:gd name="T54" fmla="*/ 1019 w 2964"/>
              <a:gd name="T55" fmla="*/ 1100 h 2964"/>
              <a:gd name="T56" fmla="*/ 972 w 2964"/>
              <a:gd name="T57" fmla="*/ 1227 h 2964"/>
              <a:gd name="T58" fmla="*/ 672 w 2964"/>
              <a:gd name="T59" fmla="*/ 1007 h 2964"/>
              <a:gd name="T60" fmla="*/ 370 w 2964"/>
              <a:gd name="T61" fmla="*/ 1227 h 2964"/>
              <a:gd name="T62" fmla="*/ 324 w 2964"/>
              <a:gd name="T63" fmla="*/ 1100 h 2964"/>
              <a:gd name="T64" fmla="*/ 324 w 2964"/>
              <a:gd name="T65" fmla="*/ 660 h 2964"/>
              <a:gd name="T66" fmla="*/ 370 w 2964"/>
              <a:gd name="T67" fmla="*/ 533 h 2964"/>
              <a:gd name="T68" fmla="*/ 672 w 2964"/>
              <a:gd name="T69" fmla="*/ 752 h 2964"/>
              <a:gd name="T70" fmla="*/ 972 w 2964"/>
              <a:gd name="T71" fmla="*/ 533 h 2964"/>
              <a:gd name="T72" fmla="*/ 1019 w 2964"/>
              <a:gd name="T73" fmla="*/ 660 h 2964"/>
              <a:gd name="T74" fmla="*/ 1019 w 2964"/>
              <a:gd name="T75" fmla="*/ 1100 h 29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64" h="2964">
                <a:moveTo>
                  <a:pt x="2049" y="741"/>
                </a:moveTo>
                <a:cubicBezTo>
                  <a:pt x="1771" y="741"/>
                  <a:pt x="1771" y="741"/>
                  <a:pt x="1771" y="741"/>
                </a:cubicBezTo>
                <a:cubicBezTo>
                  <a:pt x="1737" y="741"/>
                  <a:pt x="1713" y="764"/>
                  <a:pt x="1713" y="799"/>
                </a:cubicBezTo>
                <a:cubicBezTo>
                  <a:pt x="1713" y="868"/>
                  <a:pt x="1713" y="868"/>
                  <a:pt x="1713" y="868"/>
                </a:cubicBezTo>
                <a:cubicBezTo>
                  <a:pt x="1713" y="903"/>
                  <a:pt x="1737" y="926"/>
                  <a:pt x="1771" y="926"/>
                </a:cubicBezTo>
                <a:cubicBezTo>
                  <a:pt x="2361" y="926"/>
                  <a:pt x="2361" y="926"/>
                  <a:pt x="2361" y="926"/>
                </a:cubicBezTo>
                <a:cubicBezTo>
                  <a:pt x="2361" y="336"/>
                  <a:pt x="2361" y="336"/>
                  <a:pt x="2361" y="336"/>
                </a:cubicBezTo>
                <a:cubicBezTo>
                  <a:pt x="2361" y="301"/>
                  <a:pt x="2338" y="278"/>
                  <a:pt x="2303" y="278"/>
                </a:cubicBezTo>
                <a:cubicBezTo>
                  <a:pt x="2233" y="278"/>
                  <a:pt x="2233" y="278"/>
                  <a:pt x="2233" y="278"/>
                </a:cubicBezTo>
                <a:cubicBezTo>
                  <a:pt x="2200" y="278"/>
                  <a:pt x="2176" y="301"/>
                  <a:pt x="2176" y="336"/>
                </a:cubicBezTo>
                <a:cubicBezTo>
                  <a:pt x="2176" y="613"/>
                  <a:pt x="2176" y="613"/>
                  <a:pt x="2176" y="613"/>
                </a:cubicBezTo>
                <a:cubicBezTo>
                  <a:pt x="1771" y="209"/>
                  <a:pt x="1771" y="209"/>
                  <a:pt x="1771" y="209"/>
                </a:cubicBezTo>
                <a:cubicBezTo>
                  <a:pt x="1748" y="174"/>
                  <a:pt x="1702" y="174"/>
                  <a:pt x="1679" y="209"/>
                </a:cubicBezTo>
                <a:cubicBezTo>
                  <a:pt x="1644" y="243"/>
                  <a:pt x="1644" y="243"/>
                  <a:pt x="1644" y="243"/>
                </a:cubicBezTo>
                <a:cubicBezTo>
                  <a:pt x="1609" y="266"/>
                  <a:pt x="1609" y="313"/>
                  <a:pt x="1644" y="336"/>
                </a:cubicBezTo>
                <a:lnTo>
                  <a:pt x="2049" y="741"/>
                </a:lnTo>
                <a:close/>
                <a:moveTo>
                  <a:pt x="915" y="2223"/>
                </a:moveTo>
                <a:cubicBezTo>
                  <a:pt x="1192" y="2223"/>
                  <a:pt x="1192" y="2223"/>
                  <a:pt x="1192" y="2223"/>
                </a:cubicBezTo>
                <a:cubicBezTo>
                  <a:pt x="1227" y="2223"/>
                  <a:pt x="1250" y="2200"/>
                  <a:pt x="1250" y="2165"/>
                </a:cubicBezTo>
                <a:cubicBezTo>
                  <a:pt x="1250" y="2095"/>
                  <a:pt x="1250" y="2095"/>
                  <a:pt x="1250" y="2095"/>
                </a:cubicBezTo>
                <a:cubicBezTo>
                  <a:pt x="1250" y="2061"/>
                  <a:pt x="1227" y="2038"/>
                  <a:pt x="1192" y="2038"/>
                </a:cubicBezTo>
                <a:cubicBezTo>
                  <a:pt x="602" y="2038"/>
                  <a:pt x="602" y="2038"/>
                  <a:pt x="602" y="2038"/>
                </a:cubicBezTo>
                <a:cubicBezTo>
                  <a:pt x="602" y="2627"/>
                  <a:pt x="602" y="2627"/>
                  <a:pt x="602" y="2627"/>
                </a:cubicBezTo>
                <a:cubicBezTo>
                  <a:pt x="602" y="2662"/>
                  <a:pt x="625" y="2685"/>
                  <a:pt x="660" y="2685"/>
                </a:cubicBezTo>
                <a:cubicBezTo>
                  <a:pt x="729" y="2685"/>
                  <a:pt x="729" y="2685"/>
                  <a:pt x="729" y="2685"/>
                </a:cubicBezTo>
                <a:cubicBezTo>
                  <a:pt x="764" y="2685"/>
                  <a:pt x="787" y="2662"/>
                  <a:pt x="787" y="2627"/>
                </a:cubicBezTo>
                <a:cubicBezTo>
                  <a:pt x="787" y="2349"/>
                  <a:pt x="787" y="2349"/>
                  <a:pt x="787" y="2349"/>
                </a:cubicBezTo>
                <a:cubicBezTo>
                  <a:pt x="1192" y="2754"/>
                  <a:pt x="1192" y="2754"/>
                  <a:pt x="1192" y="2754"/>
                </a:cubicBezTo>
                <a:cubicBezTo>
                  <a:pt x="1215" y="2789"/>
                  <a:pt x="1262" y="2789"/>
                  <a:pt x="1285" y="2754"/>
                </a:cubicBezTo>
                <a:cubicBezTo>
                  <a:pt x="1320" y="2720"/>
                  <a:pt x="1320" y="2720"/>
                  <a:pt x="1320" y="2720"/>
                </a:cubicBezTo>
                <a:cubicBezTo>
                  <a:pt x="1354" y="2696"/>
                  <a:pt x="1354" y="2650"/>
                  <a:pt x="1320" y="2627"/>
                </a:cubicBezTo>
                <a:lnTo>
                  <a:pt x="915" y="2223"/>
                </a:lnTo>
                <a:close/>
                <a:moveTo>
                  <a:pt x="1945" y="1204"/>
                </a:moveTo>
                <a:cubicBezTo>
                  <a:pt x="1621" y="1528"/>
                  <a:pt x="1621" y="1528"/>
                  <a:pt x="1621" y="1528"/>
                </a:cubicBezTo>
                <a:cubicBezTo>
                  <a:pt x="1621" y="2963"/>
                  <a:pt x="1621" y="2963"/>
                  <a:pt x="1621" y="2963"/>
                </a:cubicBezTo>
                <a:cubicBezTo>
                  <a:pt x="2963" y="2963"/>
                  <a:pt x="2963" y="2963"/>
                  <a:pt x="2963" y="2963"/>
                </a:cubicBezTo>
                <a:cubicBezTo>
                  <a:pt x="2963" y="1204"/>
                  <a:pt x="2963" y="1204"/>
                  <a:pt x="2963" y="1204"/>
                </a:cubicBezTo>
                <a:lnTo>
                  <a:pt x="1945" y="1204"/>
                </a:lnTo>
                <a:close/>
                <a:moveTo>
                  <a:pt x="2685" y="1922"/>
                </a:moveTo>
                <a:cubicBezTo>
                  <a:pt x="2200" y="2396"/>
                  <a:pt x="2200" y="2396"/>
                  <a:pt x="2200" y="2396"/>
                </a:cubicBezTo>
                <a:cubicBezTo>
                  <a:pt x="1899" y="2095"/>
                  <a:pt x="1899" y="2095"/>
                  <a:pt x="1899" y="2095"/>
                </a:cubicBezTo>
                <a:cubicBezTo>
                  <a:pt x="1876" y="2072"/>
                  <a:pt x="1876" y="2026"/>
                  <a:pt x="1899" y="2003"/>
                </a:cubicBezTo>
                <a:cubicBezTo>
                  <a:pt x="1945" y="1956"/>
                  <a:pt x="1945" y="1956"/>
                  <a:pt x="1945" y="1956"/>
                </a:cubicBezTo>
                <a:cubicBezTo>
                  <a:pt x="1968" y="1933"/>
                  <a:pt x="2003" y="1933"/>
                  <a:pt x="2026" y="1956"/>
                </a:cubicBezTo>
                <a:cubicBezTo>
                  <a:pt x="2200" y="2142"/>
                  <a:pt x="2200" y="2142"/>
                  <a:pt x="2200" y="2142"/>
                </a:cubicBezTo>
                <a:cubicBezTo>
                  <a:pt x="2557" y="1783"/>
                  <a:pt x="2557" y="1783"/>
                  <a:pt x="2557" y="1783"/>
                </a:cubicBezTo>
                <a:cubicBezTo>
                  <a:pt x="2581" y="1760"/>
                  <a:pt x="2616" y="1760"/>
                  <a:pt x="2639" y="1783"/>
                </a:cubicBezTo>
                <a:cubicBezTo>
                  <a:pt x="2685" y="1829"/>
                  <a:pt x="2685" y="1829"/>
                  <a:pt x="2685" y="1829"/>
                </a:cubicBezTo>
                <a:cubicBezTo>
                  <a:pt x="2708" y="1852"/>
                  <a:pt x="2708" y="1899"/>
                  <a:pt x="2685" y="1922"/>
                </a:cubicBezTo>
                <a:close/>
                <a:moveTo>
                  <a:pt x="1343" y="0"/>
                </a:moveTo>
                <a:cubicBezTo>
                  <a:pt x="324" y="0"/>
                  <a:pt x="324" y="0"/>
                  <a:pt x="324" y="0"/>
                </a:cubicBezTo>
                <a:cubicBezTo>
                  <a:pt x="0" y="324"/>
                  <a:pt x="0" y="324"/>
                  <a:pt x="0" y="324"/>
                </a:cubicBezTo>
                <a:cubicBezTo>
                  <a:pt x="0" y="1760"/>
                  <a:pt x="0" y="1760"/>
                  <a:pt x="0" y="1760"/>
                </a:cubicBezTo>
                <a:cubicBezTo>
                  <a:pt x="1343" y="1760"/>
                  <a:pt x="1343" y="1760"/>
                  <a:pt x="1343" y="1760"/>
                </a:cubicBezTo>
                <a:lnTo>
                  <a:pt x="1343" y="0"/>
                </a:lnTo>
                <a:close/>
                <a:moveTo>
                  <a:pt x="1019" y="1100"/>
                </a:moveTo>
                <a:cubicBezTo>
                  <a:pt x="1042" y="1123"/>
                  <a:pt x="1042" y="1158"/>
                  <a:pt x="1019" y="1181"/>
                </a:cubicBezTo>
                <a:cubicBezTo>
                  <a:pt x="972" y="1227"/>
                  <a:pt x="972" y="1227"/>
                  <a:pt x="972" y="1227"/>
                </a:cubicBezTo>
                <a:cubicBezTo>
                  <a:pt x="949" y="1250"/>
                  <a:pt x="915" y="1250"/>
                  <a:pt x="891" y="1227"/>
                </a:cubicBezTo>
                <a:cubicBezTo>
                  <a:pt x="672" y="1007"/>
                  <a:pt x="672" y="1007"/>
                  <a:pt x="672" y="1007"/>
                </a:cubicBezTo>
                <a:cubicBezTo>
                  <a:pt x="452" y="1227"/>
                  <a:pt x="452" y="1227"/>
                  <a:pt x="452" y="1227"/>
                </a:cubicBezTo>
                <a:cubicBezTo>
                  <a:pt x="428" y="1250"/>
                  <a:pt x="394" y="1250"/>
                  <a:pt x="370" y="1227"/>
                </a:cubicBezTo>
                <a:cubicBezTo>
                  <a:pt x="324" y="1181"/>
                  <a:pt x="324" y="1181"/>
                  <a:pt x="324" y="1181"/>
                </a:cubicBezTo>
                <a:cubicBezTo>
                  <a:pt x="301" y="1158"/>
                  <a:pt x="301" y="1123"/>
                  <a:pt x="324" y="1100"/>
                </a:cubicBezTo>
                <a:cubicBezTo>
                  <a:pt x="544" y="880"/>
                  <a:pt x="544" y="880"/>
                  <a:pt x="544" y="880"/>
                </a:cubicBezTo>
                <a:cubicBezTo>
                  <a:pt x="324" y="660"/>
                  <a:pt x="324" y="660"/>
                  <a:pt x="324" y="660"/>
                </a:cubicBezTo>
                <a:cubicBezTo>
                  <a:pt x="301" y="637"/>
                  <a:pt x="301" y="602"/>
                  <a:pt x="324" y="579"/>
                </a:cubicBezTo>
                <a:cubicBezTo>
                  <a:pt x="370" y="533"/>
                  <a:pt x="370" y="533"/>
                  <a:pt x="370" y="533"/>
                </a:cubicBezTo>
                <a:cubicBezTo>
                  <a:pt x="394" y="509"/>
                  <a:pt x="428" y="509"/>
                  <a:pt x="452" y="533"/>
                </a:cubicBezTo>
                <a:cubicBezTo>
                  <a:pt x="672" y="752"/>
                  <a:pt x="672" y="752"/>
                  <a:pt x="672" y="752"/>
                </a:cubicBezTo>
                <a:cubicBezTo>
                  <a:pt x="891" y="533"/>
                  <a:pt x="891" y="533"/>
                  <a:pt x="891" y="533"/>
                </a:cubicBezTo>
                <a:cubicBezTo>
                  <a:pt x="915" y="509"/>
                  <a:pt x="949" y="509"/>
                  <a:pt x="972" y="533"/>
                </a:cubicBezTo>
                <a:cubicBezTo>
                  <a:pt x="1019" y="579"/>
                  <a:pt x="1019" y="579"/>
                  <a:pt x="1019" y="579"/>
                </a:cubicBezTo>
                <a:cubicBezTo>
                  <a:pt x="1042" y="602"/>
                  <a:pt x="1042" y="637"/>
                  <a:pt x="1019" y="660"/>
                </a:cubicBezTo>
                <a:cubicBezTo>
                  <a:pt x="799" y="880"/>
                  <a:pt x="799" y="880"/>
                  <a:pt x="799" y="880"/>
                </a:cubicBezTo>
                <a:lnTo>
                  <a:pt x="1019" y="1100"/>
                </a:ln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5">
            <a:extLst>
              <a:ext uri="{FF2B5EF4-FFF2-40B4-BE49-F238E27FC236}">
                <a16:creationId xmlns:a16="http://schemas.microsoft.com/office/drawing/2014/main" id="{196E76AD-F544-CC4B-AEA1-427A2EED7E7D}"/>
              </a:ext>
            </a:extLst>
          </p:cNvPr>
          <p:cNvSpPr>
            <a:spLocks noChangeAspect="1" noChangeArrowheads="1"/>
          </p:cNvSpPr>
          <p:nvPr/>
        </p:nvSpPr>
        <p:spPr bwMode="auto">
          <a:xfrm>
            <a:off x="690485" y="4252228"/>
            <a:ext cx="426575" cy="346592"/>
          </a:xfrm>
          <a:custGeom>
            <a:gdLst>
              <a:gd name="T0" fmla="*/ 2453 w 2964"/>
              <a:gd name="T1" fmla="*/ 370 h 2408"/>
              <a:gd name="T2" fmla="*/ 2361 w 2964"/>
              <a:gd name="T3" fmla="*/ 278 h 2408"/>
              <a:gd name="T4" fmla="*/ 2268 w 2964"/>
              <a:gd name="T5" fmla="*/ 370 h 2408"/>
              <a:gd name="T6" fmla="*/ 2268 w 2964"/>
              <a:gd name="T7" fmla="*/ 463 h 2408"/>
              <a:gd name="T8" fmla="*/ 2453 w 2964"/>
              <a:gd name="T9" fmla="*/ 463 h 2408"/>
              <a:gd name="T10" fmla="*/ 2453 w 2964"/>
              <a:gd name="T11" fmla="*/ 370 h 2408"/>
              <a:gd name="T12" fmla="*/ 2384 w 2964"/>
              <a:gd name="T13" fmla="*/ 729 h 2408"/>
              <a:gd name="T14" fmla="*/ 2384 w 2964"/>
              <a:gd name="T15" fmla="*/ 671 h 2408"/>
              <a:gd name="T16" fmla="*/ 2418 w 2964"/>
              <a:gd name="T17" fmla="*/ 625 h 2408"/>
              <a:gd name="T18" fmla="*/ 2361 w 2964"/>
              <a:gd name="T19" fmla="*/ 567 h 2408"/>
              <a:gd name="T20" fmla="*/ 2303 w 2964"/>
              <a:gd name="T21" fmla="*/ 625 h 2408"/>
              <a:gd name="T22" fmla="*/ 2338 w 2964"/>
              <a:gd name="T23" fmla="*/ 671 h 2408"/>
              <a:gd name="T24" fmla="*/ 2338 w 2964"/>
              <a:gd name="T25" fmla="*/ 729 h 2408"/>
              <a:gd name="T26" fmla="*/ 2361 w 2964"/>
              <a:gd name="T27" fmla="*/ 752 h 2408"/>
              <a:gd name="T28" fmla="*/ 2384 w 2964"/>
              <a:gd name="T29" fmla="*/ 729 h 2408"/>
              <a:gd name="T30" fmla="*/ 2569 w 2964"/>
              <a:gd name="T31" fmla="*/ 1794 h 2408"/>
              <a:gd name="T32" fmla="*/ 2500 w 2964"/>
              <a:gd name="T33" fmla="*/ 1760 h 2408"/>
              <a:gd name="T34" fmla="*/ 2546 w 2964"/>
              <a:gd name="T35" fmla="*/ 1713 h 2408"/>
              <a:gd name="T36" fmla="*/ 2546 w 2964"/>
              <a:gd name="T37" fmla="*/ 1076 h 2408"/>
              <a:gd name="T38" fmla="*/ 2916 w 2964"/>
              <a:gd name="T39" fmla="*/ 555 h 2408"/>
              <a:gd name="T40" fmla="*/ 2361 w 2964"/>
              <a:gd name="T41" fmla="*/ 0 h 2408"/>
              <a:gd name="T42" fmla="*/ 1817 w 2964"/>
              <a:gd name="T43" fmla="*/ 463 h 2408"/>
              <a:gd name="T44" fmla="*/ 463 w 2964"/>
              <a:gd name="T45" fmla="*/ 463 h 2408"/>
              <a:gd name="T46" fmla="*/ 417 w 2964"/>
              <a:gd name="T47" fmla="*/ 509 h 2408"/>
              <a:gd name="T48" fmla="*/ 417 w 2964"/>
              <a:gd name="T49" fmla="*/ 1713 h 2408"/>
              <a:gd name="T50" fmla="*/ 463 w 2964"/>
              <a:gd name="T51" fmla="*/ 1760 h 2408"/>
              <a:gd name="T52" fmla="*/ 394 w 2964"/>
              <a:gd name="T53" fmla="*/ 1794 h 2408"/>
              <a:gd name="T54" fmla="*/ 0 w 2964"/>
              <a:gd name="T55" fmla="*/ 2314 h 2408"/>
              <a:gd name="T56" fmla="*/ 0 w 2964"/>
              <a:gd name="T57" fmla="*/ 2361 h 2408"/>
              <a:gd name="T58" fmla="*/ 46 w 2964"/>
              <a:gd name="T59" fmla="*/ 2407 h 2408"/>
              <a:gd name="T60" fmla="*/ 2916 w 2964"/>
              <a:gd name="T61" fmla="*/ 2407 h 2408"/>
              <a:gd name="T62" fmla="*/ 2963 w 2964"/>
              <a:gd name="T63" fmla="*/ 2361 h 2408"/>
              <a:gd name="T64" fmla="*/ 2963 w 2964"/>
              <a:gd name="T65" fmla="*/ 2314 h 2408"/>
              <a:gd name="T66" fmla="*/ 2569 w 2964"/>
              <a:gd name="T67" fmla="*/ 1794 h 2408"/>
              <a:gd name="T68" fmla="*/ 2107 w 2964"/>
              <a:gd name="T69" fmla="*/ 463 h 2408"/>
              <a:gd name="T70" fmla="*/ 2188 w 2964"/>
              <a:gd name="T71" fmla="*/ 463 h 2408"/>
              <a:gd name="T72" fmla="*/ 2188 w 2964"/>
              <a:gd name="T73" fmla="*/ 370 h 2408"/>
              <a:gd name="T74" fmla="*/ 2361 w 2964"/>
              <a:gd name="T75" fmla="*/ 197 h 2408"/>
              <a:gd name="T76" fmla="*/ 2534 w 2964"/>
              <a:gd name="T77" fmla="*/ 370 h 2408"/>
              <a:gd name="T78" fmla="*/ 2534 w 2964"/>
              <a:gd name="T79" fmla="*/ 463 h 2408"/>
              <a:gd name="T80" fmla="*/ 2616 w 2964"/>
              <a:gd name="T81" fmla="*/ 463 h 2408"/>
              <a:gd name="T82" fmla="*/ 2616 w 2964"/>
              <a:gd name="T83" fmla="*/ 810 h 2408"/>
              <a:gd name="T84" fmla="*/ 2361 w 2964"/>
              <a:gd name="T85" fmla="*/ 914 h 2408"/>
              <a:gd name="T86" fmla="*/ 2107 w 2964"/>
              <a:gd name="T87" fmla="*/ 810 h 2408"/>
              <a:gd name="T88" fmla="*/ 2107 w 2964"/>
              <a:gd name="T89" fmla="*/ 463 h 2408"/>
              <a:gd name="T90" fmla="*/ 1910 w 2964"/>
              <a:gd name="T91" fmla="*/ 2268 h 2408"/>
              <a:gd name="T92" fmla="*/ 1054 w 2964"/>
              <a:gd name="T93" fmla="*/ 2268 h 2408"/>
              <a:gd name="T94" fmla="*/ 1030 w 2964"/>
              <a:gd name="T95" fmla="*/ 2233 h 2408"/>
              <a:gd name="T96" fmla="*/ 1054 w 2964"/>
              <a:gd name="T97" fmla="*/ 2119 h 2408"/>
              <a:gd name="T98" fmla="*/ 1100 w 2964"/>
              <a:gd name="T99" fmla="*/ 2084 h 2408"/>
              <a:gd name="T100" fmla="*/ 1864 w 2964"/>
              <a:gd name="T101" fmla="*/ 2084 h 2408"/>
              <a:gd name="T102" fmla="*/ 1910 w 2964"/>
              <a:gd name="T103" fmla="*/ 2119 h 2408"/>
              <a:gd name="T104" fmla="*/ 1933 w 2964"/>
              <a:gd name="T105" fmla="*/ 2233 h 2408"/>
              <a:gd name="T106" fmla="*/ 1910 w 2964"/>
              <a:gd name="T107" fmla="*/ 2268 h 2408"/>
              <a:gd name="T108" fmla="*/ 2453 w 2964"/>
              <a:gd name="T109" fmla="*/ 1667 h 2408"/>
              <a:gd name="T110" fmla="*/ 509 w 2964"/>
              <a:gd name="T111" fmla="*/ 1667 h 2408"/>
              <a:gd name="T112" fmla="*/ 509 w 2964"/>
              <a:gd name="T113" fmla="*/ 555 h 2408"/>
              <a:gd name="T114" fmla="*/ 1806 w 2964"/>
              <a:gd name="T115" fmla="*/ 555 h 2408"/>
              <a:gd name="T116" fmla="*/ 2361 w 2964"/>
              <a:gd name="T117" fmla="*/ 1111 h 2408"/>
              <a:gd name="T118" fmla="*/ 2453 w 2964"/>
              <a:gd name="T119" fmla="*/ 1100 h 2408"/>
              <a:gd name="T120" fmla="*/ 2453 w 2964"/>
              <a:gd name="T121" fmla="*/ 1667 h 24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4" h="2408">
                <a:moveTo>
                  <a:pt x="2453" y="370"/>
                </a:moveTo>
                <a:cubicBezTo>
                  <a:pt x="2453" y="312"/>
                  <a:pt x="2407" y="278"/>
                  <a:pt x="2361" y="278"/>
                </a:cubicBezTo>
                <a:cubicBezTo>
                  <a:pt x="2314" y="278"/>
                  <a:pt x="2268" y="312"/>
                  <a:pt x="2268" y="370"/>
                </a:cubicBezTo>
                <a:cubicBezTo>
                  <a:pt x="2268" y="463"/>
                  <a:pt x="2268" y="463"/>
                  <a:pt x="2268" y="463"/>
                </a:cubicBezTo>
                <a:cubicBezTo>
                  <a:pt x="2453" y="463"/>
                  <a:pt x="2453" y="463"/>
                  <a:pt x="2453" y="463"/>
                </a:cubicBezTo>
                <a:lnTo>
                  <a:pt x="2453" y="370"/>
                </a:lnTo>
                <a:close/>
                <a:moveTo>
                  <a:pt x="2384" y="729"/>
                </a:moveTo>
                <a:cubicBezTo>
                  <a:pt x="2384" y="671"/>
                  <a:pt x="2384" y="671"/>
                  <a:pt x="2384" y="671"/>
                </a:cubicBezTo>
                <a:cubicBezTo>
                  <a:pt x="2407" y="660"/>
                  <a:pt x="2418" y="648"/>
                  <a:pt x="2418" y="625"/>
                </a:cubicBezTo>
                <a:cubicBezTo>
                  <a:pt x="2418" y="590"/>
                  <a:pt x="2396" y="567"/>
                  <a:pt x="2361" y="567"/>
                </a:cubicBezTo>
                <a:cubicBezTo>
                  <a:pt x="2326" y="567"/>
                  <a:pt x="2303" y="590"/>
                  <a:pt x="2303" y="625"/>
                </a:cubicBezTo>
                <a:cubicBezTo>
                  <a:pt x="2303" y="648"/>
                  <a:pt x="2314" y="660"/>
                  <a:pt x="2338" y="671"/>
                </a:cubicBezTo>
                <a:cubicBezTo>
                  <a:pt x="2338" y="729"/>
                  <a:pt x="2338" y="729"/>
                  <a:pt x="2338" y="729"/>
                </a:cubicBezTo>
                <a:cubicBezTo>
                  <a:pt x="2338" y="741"/>
                  <a:pt x="2349" y="752"/>
                  <a:pt x="2361" y="752"/>
                </a:cubicBezTo>
                <a:cubicBezTo>
                  <a:pt x="2372" y="752"/>
                  <a:pt x="2384" y="741"/>
                  <a:pt x="2384" y="729"/>
                </a:cubicBezTo>
                <a:close/>
                <a:moveTo>
                  <a:pt x="2569" y="1794"/>
                </a:moveTo>
                <a:cubicBezTo>
                  <a:pt x="2557" y="1771"/>
                  <a:pt x="2534" y="1760"/>
                  <a:pt x="2500" y="1760"/>
                </a:cubicBezTo>
                <a:cubicBezTo>
                  <a:pt x="2523" y="1760"/>
                  <a:pt x="2546" y="1737"/>
                  <a:pt x="2546" y="1713"/>
                </a:cubicBezTo>
                <a:cubicBezTo>
                  <a:pt x="2546" y="1076"/>
                  <a:pt x="2546" y="1076"/>
                  <a:pt x="2546" y="1076"/>
                </a:cubicBezTo>
                <a:cubicBezTo>
                  <a:pt x="2766" y="1007"/>
                  <a:pt x="2916" y="799"/>
                  <a:pt x="2916" y="555"/>
                </a:cubicBezTo>
                <a:cubicBezTo>
                  <a:pt x="2916" y="243"/>
                  <a:pt x="2673" y="0"/>
                  <a:pt x="2361" y="0"/>
                </a:cubicBezTo>
                <a:cubicBezTo>
                  <a:pt x="2084" y="0"/>
                  <a:pt x="1852" y="197"/>
                  <a:pt x="1817" y="463"/>
                </a:cubicBezTo>
                <a:cubicBezTo>
                  <a:pt x="463" y="463"/>
                  <a:pt x="463" y="463"/>
                  <a:pt x="463" y="463"/>
                </a:cubicBezTo>
                <a:cubicBezTo>
                  <a:pt x="440" y="463"/>
                  <a:pt x="417" y="486"/>
                  <a:pt x="417" y="509"/>
                </a:cubicBezTo>
                <a:cubicBezTo>
                  <a:pt x="417" y="1713"/>
                  <a:pt x="417" y="1713"/>
                  <a:pt x="417" y="1713"/>
                </a:cubicBezTo>
                <a:cubicBezTo>
                  <a:pt x="417" y="1737"/>
                  <a:pt x="440" y="1760"/>
                  <a:pt x="463" y="1760"/>
                </a:cubicBezTo>
                <a:cubicBezTo>
                  <a:pt x="428" y="1760"/>
                  <a:pt x="405" y="1771"/>
                  <a:pt x="394" y="1794"/>
                </a:cubicBezTo>
                <a:cubicBezTo>
                  <a:pt x="0" y="2314"/>
                  <a:pt x="0" y="2314"/>
                  <a:pt x="0" y="2314"/>
                </a:cubicBezTo>
                <a:cubicBezTo>
                  <a:pt x="0" y="2361"/>
                  <a:pt x="0" y="2361"/>
                  <a:pt x="0" y="2361"/>
                </a:cubicBezTo>
                <a:cubicBezTo>
                  <a:pt x="0" y="2384"/>
                  <a:pt x="23" y="2407"/>
                  <a:pt x="46" y="2407"/>
                </a:cubicBezTo>
                <a:cubicBezTo>
                  <a:pt x="2916" y="2407"/>
                  <a:pt x="2916" y="2407"/>
                  <a:pt x="2916" y="2407"/>
                </a:cubicBezTo>
                <a:cubicBezTo>
                  <a:pt x="2940" y="2407"/>
                  <a:pt x="2963" y="2384"/>
                  <a:pt x="2963" y="2361"/>
                </a:cubicBezTo>
                <a:cubicBezTo>
                  <a:pt x="2963" y="2314"/>
                  <a:pt x="2963" y="2314"/>
                  <a:pt x="2963" y="2314"/>
                </a:cubicBezTo>
                <a:lnTo>
                  <a:pt x="2569" y="1794"/>
                </a:lnTo>
                <a:close/>
                <a:moveTo>
                  <a:pt x="2107" y="463"/>
                </a:moveTo>
                <a:cubicBezTo>
                  <a:pt x="2188" y="463"/>
                  <a:pt x="2188" y="463"/>
                  <a:pt x="2188" y="463"/>
                </a:cubicBezTo>
                <a:cubicBezTo>
                  <a:pt x="2188" y="370"/>
                  <a:pt x="2188" y="370"/>
                  <a:pt x="2188" y="370"/>
                </a:cubicBezTo>
                <a:cubicBezTo>
                  <a:pt x="2188" y="266"/>
                  <a:pt x="2268" y="197"/>
                  <a:pt x="2361" y="197"/>
                </a:cubicBezTo>
                <a:cubicBezTo>
                  <a:pt x="2453" y="197"/>
                  <a:pt x="2534" y="266"/>
                  <a:pt x="2534" y="370"/>
                </a:cubicBezTo>
                <a:cubicBezTo>
                  <a:pt x="2534" y="463"/>
                  <a:pt x="2534" y="463"/>
                  <a:pt x="2534" y="463"/>
                </a:cubicBezTo>
                <a:cubicBezTo>
                  <a:pt x="2616" y="463"/>
                  <a:pt x="2616" y="463"/>
                  <a:pt x="2616" y="463"/>
                </a:cubicBezTo>
                <a:cubicBezTo>
                  <a:pt x="2616" y="810"/>
                  <a:pt x="2616" y="810"/>
                  <a:pt x="2616" y="810"/>
                </a:cubicBezTo>
                <a:cubicBezTo>
                  <a:pt x="2361" y="914"/>
                  <a:pt x="2361" y="914"/>
                  <a:pt x="2361" y="914"/>
                </a:cubicBezTo>
                <a:cubicBezTo>
                  <a:pt x="2107" y="810"/>
                  <a:pt x="2107" y="810"/>
                  <a:pt x="2107" y="810"/>
                </a:cubicBezTo>
                <a:lnTo>
                  <a:pt x="2107" y="463"/>
                </a:lnTo>
                <a:close/>
                <a:moveTo>
                  <a:pt x="1910" y="2268"/>
                </a:moveTo>
                <a:cubicBezTo>
                  <a:pt x="1054" y="2268"/>
                  <a:pt x="1054" y="2268"/>
                  <a:pt x="1054" y="2268"/>
                </a:cubicBezTo>
                <a:cubicBezTo>
                  <a:pt x="1030" y="2268"/>
                  <a:pt x="1019" y="2256"/>
                  <a:pt x="1030" y="2233"/>
                </a:cubicBezTo>
                <a:cubicBezTo>
                  <a:pt x="1054" y="2119"/>
                  <a:pt x="1054" y="2119"/>
                  <a:pt x="1054" y="2119"/>
                </a:cubicBezTo>
                <a:cubicBezTo>
                  <a:pt x="1065" y="2095"/>
                  <a:pt x="1077" y="2084"/>
                  <a:pt x="1100" y="2084"/>
                </a:cubicBezTo>
                <a:cubicBezTo>
                  <a:pt x="1864" y="2084"/>
                  <a:pt x="1864" y="2084"/>
                  <a:pt x="1864" y="2084"/>
                </a:cubicBezTo>
                <a:cubicBezTo>
                  <a:pt x="1887" y="2084"/>
                  <a:pt x="1899" y="2095"/>
                  <a:pt x="1910" y="2119"/>
                </a:cubicBezTo>
                <a:cubicBezTo>
                  <a:pt x="1933" y="2233"/>
                  <a:pt x="1933" y="2233"/>
                  <a:pt x="1933" y="2233"/>
                </a:cubicBezTo>
                <a:cubicBezTo>
                  <a:pt x="1945" y="2256"/>
                  <a:pt x="1933" y="2268"/>
                  <a:pt x="1910" y="2268"/>
                </a:cubicBezTo>
                <a:close/>
                <a:moveTo>
                  <a:pt x="2453" y="1667"/>
                </a:moveTo>
                <a:cubicBezTo>
                  <a:pt x="509" y="1667"/>
                  <a:pt x="509" y="1667"/>
                  <a:pt x="509" y="1667"/>
                </a:cubicBezTo>
                <a:cubicBezTo>
                  <a:pt x="509" y="555"/>
                  <a:pt x="509" y="555"/>
                  <a:pt x="509" y="555"/>
                </a:cubicBezTo>
                <a:cubicBezTo>
                  <a:pt x="1806" y="555"/>
                  <a:pt x="1806" y="555"/>
                  <a:pt x="1806" y="555"/>
                </a:cubicBezTo>
                <a:cubicBezTo>
                  <a:pt x="1806" y="868"/>
                  <a:pt x="2049" y="1111"/>
                  <a:pt x="2361" y="1111"/>
                </a:cubicBezTo>
                <a:cubicBezTo>
                  <a:pt x="2396" y="1111"/>
                  <a:pt x="2418" y="1111"/>
                  <a:pt x="2453" y="1100"/>
                </a:cubicBezTo>
                <a:lnTo>
                  <a:pt x="2453" y="1667"/>
                </a:ln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8"/>
          <p:cNvSpPr>
            <a:spLocks noChangeAspect="1" noChangeArrowheads="1"/>
          </p:cNvSpPr>
          <p:nvPr/>
        </p:nvSpPr>
        <p:spPr bwMode="auto">
          <a:xfrm>
            <a:off x="699972" y="5112343"/>
            <a:ext cx="516938" cy="387704"/>
          </a:xfrm>
          <a:custGeom>
            <a:gdLst>
              <a:gd name="T0" fmla="*/ 1551 w 2964"/>
              <a:gd name="T1" fmla="*/ 1112 h 2224"/>
              <a:gd name="T2" fmla="*/ 1378 w 2964"/>
              <a:gd name="T3" fmla="*/ 811 h 2224"/>
              <a:gd name="T4" fmla="*/ 2188 w 2964"/>
              <a:gd name="T5" fmla="*/ 660 h 2224"/>
              <a:gd name="T6" fmla="*/ 2511 w 2964"/>
              <a:gd name="T7" fmla="*/ 672 h 2224"/>
              <a:gd name="T8" fmla="*/ 2569 w 2964"/>
              <a:gd name="T9" fmla="*/ 568 h 2224"/>
              <a:gd name="T10" fmla="*/ 2396 w 2964"/>
              <a:gd name="T11" fmla="*/ 232 h 2224"/>
              <a:gd name="T12" fmla="*/ 2142 w 2964"/>
              <a:gd name="T13" fmla="*/ 406 h 2224"/>
              <a:gd name="T14" fmla="*/ 1366 w 2964"/>
              <a:gd name="T15" fmla="*/ 626 h 2224"/>
              <a:gd name="T16" fmla="*/ 1250 w 2964"/>
              <a:gd name="T17" fmla="*/ 417 h 2224"/>
              <a:gd name="T18" fmla="*/ 1389 w 2964"/>
              <a:gd name="T19" fmla="*/ 163 h 2224"/>
              <a:gd name="T20" fmla="*/ 1667 w 2964"/>
              <a:gd name="T21" fmla="*/ 406 h 2224"/>
              <a:gd name="T22" fmla="*/ 1794 w 2964"/>
              <a:gd name="T23" fmla="*/ 359 h 2224"/>
              <a:gd name="T24" fmla="*/ 1169 w 2964"/>
              <a:gd name="T25" fmla="*/ 336 h 2224"/>
              <a:gd name="T26" fmla="*/ 405 w 2964"/>
              <a:gd name="T27" fmla="*/ 626 h 2224"/>
              <a:gd name="T28" fmla="*/ 613 w 2964"/>
              <a:gd name="T29" fmla="*/ 834 h 2224"/>
              <a:gd name="T30" fmla="*/ 822 w 2964"/>
              <a:gd name="T31" fmla="*/ 626 h 2224"/>
              <a:gd name="T32" fmla="*/ 822 w 2964"/>
              <a:gd name="T33" fmla="*/ 394 h 2224"/>
              <a:gd name="T34" fmla="*/ 405 w 2964"/>
              <a:gd name="T35" fmla="*/ 382 h 2224"/>
              <a:gd name="T36" fmla="*/ 394 w 2964"/>
              <a:gd name="T37" fmla="*/ 568 h 2224"/>
              <a:gd name="T38" fmla="*/ 2801 w 2964"/>
              <a:gd name="T39" fmla="*/ 1019 h 2224"/>
              <a:gd name="T40" fmla="*/ 2418 w 2964"/>
              <a:gd name="T41" fmla="*/ 1019 h 2224"/>
              <a:gd name="T42" fmla="*/ 2176 w 2964"/>
              <a:gd name="T43" fmla="*/ 880 h 2224"/>
              <a:gd name="T44" fmla="*/ 1887 w 2964"/>
              <a:gd name="T45" fmla="*/ 869 h 2224"/>
              <a:gd name="T46" fmla="*/ 1748 w 2964"/>
              <a:gd name="T47" fmla="*/ 984 h 2224"/>
              <a:gd name="T48" fmla="*/ 2176 w 2964"/>
              <a:gd name="T49" fmla="*/ 1112 h 2224"/>
              <a:gd name="T50" fmla="*/ 2963 w 2964"/>
              <a:gd name="T51" fmla="*/ 1575 h 2224"/>
              <a:gd name="T52" fmla="*/ 567 w 2964"/>
              <a:gd name="T53" fmla="*/ 973 h 2224"/>
              <a:gd name="T54" fmla="*/ 463 w 2964"/>
              <a:gd name="T55" fmla="*/ 857 h 2224"/>
              <a:gd name="T56" fmla="*/ 0 w 2964"/>
              <a:gd name="T57" fmla="*/ 1575 h 2224"/>
              <a:gd name="T58" fmla="*/ 672 w 2964"/>
              <a:gd name="T59" fmla="*/ 1181 h 2224"/>
              <a:gd name="T60" fmla="*/ 2176 w 2964"/>
              <a:gd name="T61" fmla="*/ 1204 h 2224"/>
              <a:gd name="T62" fmla="*/ 741 w 2964"/>
              <a:gd name="T63" fmla="*/ 2177 h 2224"/>
              <a:gd name="T64" fmla="*/ 1505 w 2964"/>
              <a:gd name="T65" fmla="*/ 1830 h 2224"/>
              <a:gd name="T66" fmla="*/ 1598 w 2964"/>
              <a:gd name="T67" fmla="*/ 1436 h 2224"/>
              <a:gd name="T68" fmla="*/ 2084 w 2964"/>
              <a:gd name="T69" fmla="*/ 1343 h 2224"/>
              <a:gd name="T70" fmla="*/ 1991 w 2964"/>
              <a:gd name="T71" fmla="*/ 1830 h 2224"/>
              <a:gd name="T72" fmla="*/ 1505 w 2964"/>
              <a:gd name="T73" fmla="*/ 2027 h 2224"/>
              <a:gd name="T74" fmla="*/ 2176 w 2964"/>
              <a:gd name="T75" fmla="*/ 2223 h 2224"/>
              <a:gd name="T76" fmla="*/ 2176 w 2964"/>
              <a:gd name="T77" fmla="*/ 1204 h 2224"/>
              <a:gd name="T78" fmla="*/ 1215 w 2964"/>
              <a:gd name="T79" fmla="*/ 984 h 2224"/>
              <a:gd name="T80" fmla="*/ 1077 w 2964"/>
              <a:gd name="T81" fmla="*/ 869 h 2224"/>
              <a:gd name="T82" fmla="*/ 706 w 2964"/>
              <a:gd name="T83" fmla="*/ 1147 h 2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4" h="2224">
                <a:moveTo>
                  <a:pt x="1378" y="811"/>
                </a:moveTo>
                <a:cubicBezTo>
                  <a:pt x="1413" y="1112"/>
                  <a:pt x="1413" y="1112"/>
                  <a:pt x="1413" y="1112"/>
                </a:cubicBezTo>
                <a:cubicBezTo>
                  <a:pt x="1551" y="1112"/>
                  <a:pt x="1551" y="1112"/>
                  <a:pt x="1551" y="1112"/>
                </a:cubicBezTo>
                <a:cubicBezTo>
                  <a:pt x="1586" y="811"/>
                  <a:pt x="1586" y="811"/>
                  <a:pt x="1586" y="811"/>
                </a:cubicBezTo>
                <a:cubicBezTo>
                  <a:pt x="1563" y="822"/>
                  <a:pt x="1528" y="834"/>
                  <a:pt x="1482" y="834"/>
                </a:cubicBezTo>
                <a:cubicBezTo>
                  <a:pt x="1436" y="834"/>
                  <a:pt x="1401" y="822"/>
                  <a:pt x="1378" y="811"/>
                </a:cubicBezTo>
                <a:close/>
                <a:moveTo>
                  <a:pt x="2130" y="568"/>
                </a:moveTo>
                <a:cubicBezTo>
                  <a:pt x="2142" y="626"/>
                  <a:pt x="2142" y="626"/>
                  <a:pt x="2142" y="626"/>
                </a:cubicBezTo>
                <a:cubicBezTo>
                  <a:pt x="2142" y="649"/>
                  <a:pt x="2165" y="660"/>
                  <a:pt x="2188" y="660"/>
                </a:cubicBezTo>
                <a:cubicBezTo>
                  <a:pt x="2188" y="672"/>
                  <a:pt x="2188" y="672"/>
                  <a:pt x="2188" y="672"/>
                </a:cubicBezTo>
                <a:cubicBezTo>
                  <a:pt x="2211" y="822"/>
                  <a:pt x="2326" y="834"/>
                  <a:pt x="2349" y="834"/>
                </a:cubicBezTo>
                <a:cubicBezTo>
                  <a:pt x="2372" y="834"/>
                  <a:pt x="2488" y="822"/>
                  <a:pt x="2511" y="672"/>
                </a:cubicBezTo>
                <a:cubicBezTo>
                  <a:pt x="2511" y="660"/>
                  <a:pt x="2511" y="660"/>
                  <a:pt x="2511" y="660"/>
                </a:cubicBezTo>
                <a:cubicBezTo>
                  <a:pt x="2534" y="660"/>
                  <a:pt x="2557" y="649"/>
                  <a:pt x="2557" y="626"/>
                </a:cubicBezTo>
                <a:cubicBezTo>
                  <a:pt x="2569" y="568"/>
                  <a:pt x="2569" y="568"/>
                  <a:pt x="2569" y="568"/>
                </a:cubicBezTo>
                <a:cubicBezTo>
                  <a:pt x="2569" y="545"/>
                  <a:pt x="2557" y="521"/>
                  <a:pt x="2546" y="521"/>
                </a:cubicBezTo>
                <a:cubicBezTo>
                  <a:pt x="2546" y="487"/>
                  <a:pt x="2557" y="441"/>
                  <a:pt x="2557" y="394"/>
                </a:cubicBezTo>
                <a:cubicBezTo>
                  <a:pt x="2557" y="313"/>
                  <a:pt x="2488" y="232"/>
                  <a:pt x="2396" y="232"/>
                </a:cubicBezTo>
                <a:cubicBezTo>
                  <a:pt x="2361" y="186"/>
                  <a:pt x="2361" y="186"/>
                  <a:pt x="2361" y="186"/>
                </a:cubicBezTo>
                <a:cubicBezTo>
                  <a:pt x="2142" y="197"/>
                  <a:pt x="2142" y="382"/>
                  <a:pt x="2142" y="382"/>
                </a:cubicBezTo>
                <a:cubicBezTo>
                  <a:pt x="2142" y="406"/>
                  <a:pt x="2142" y="406"/>
                  <a:pt x="2142" y="406"/>
                </a:cubicBezTo>
                <a:cubicBezTo>
                  <a:pt x="2142" y="441"/>
                  <a:pt x="2153" y="498"/>
                  <a:pt x="2153" y="521"/>
                </a:cubicBezTo>
                <a:cubicBezTo>
                  <a:pt x="2142" y="533"/>
                  <a:pt x="2130" y="545"/>
                  <a:pt x="2130" y="568"/>
                </a:cubicBezTo>
                <a:close/>
                <a:moveTo>
                  <a:pt x="1366" y="626"/>
                </a:moveTo>
                <a:cubicBezTo>
                  <a:pt x="1343" y="602"/>
                  <a:pt x="1320" y="568"/>
                  <a:pt x="1320" y="521"/>
                </a:cubicBezTo>
                <a:cubicBezTo>
                  <a:pt x="1285" y="521"/>
                  <a:pt x="1262" y="498"/>
                  <a:pt x="1262" y="463"/>
                </a:cubicBezTo>
                <a:cubicBezTo>
                  <a:pt x="1250" y="417"/>
                  <a:pt x="1250" y="417"/>
                  <a:pt x="1250" y="417"/>
                </a:cubicBezTo>
                <a:cubicBezTo>
                  <a:pt x="1250" y="382"/>
                  <a:pt x="1262" y="359"/>
                  <a:pt x="1297" y="359"/>
                </a:cubicBezTo>
                <a:cubicBezTo>
                  <a:pt x="1285" y="336"/>
                  <a:pt x="1297" y="313"/>
                  <a:pt x="1297" y="313"/>
                </a:cubicBezTo>
                <a:cubicBezTo>
                  <a:pt x="1297" y="290"/>
                  <a:pt x="1297" y="197"/>
                  <a:pt x="1389" y="163"/>
                </a:cubicBezTo>
                <a:cubicBezTo>
                  <a:pt x="1389" y="267"/>
                  <a:pt x="1470" y="359"/>
                  <a:pt x="1586" y="359"/>
                </a:cubicBezTo>
                <a:cubicBezTo>
                  <a:pt x="1621" y="359"/>
                  <a:pt x="1621" y="359"/>
                  <a:pt x="1621" y="359"/>
                </a:cubicBezTo>
                <a:cubicBezTo>
                  <a:pt x="1644" y="359"/>
                  <a:pt x="1667" y="382"/>
                  <a:pt x="1667" y="406"/>
                </a:cubicBezTo>
                <a:cubicBezTo>
                  <a:pt x="1667" y="475"/>
                  <a:pt x="1656" y="614"/>
                  <a:pt x="1563" y="672"/>
                </a:cubicBezTo>
                <a:cubicBezTo>
                  <a:pt x="1725" y="672"/>
                  <a:pt x="1725" y="672"/>
                  <a:pt x="1725" y="672"/>
                </a:cubicBezTo>
                <a:cubicBezTo>
                  <a:pt x="1771" y="591"/>
                  <a:pt x="1794" y="452"/>
                  <a:pt x="1794" y="359"/>
                </a:cubicBezTo>
                <a:cubicBezTo>
                  <a:pt x="1794" y="139"/>
                  <a:pt x="1679" y="47"/>
                  <a:pt x="1528" y="47"/>
                </a:cubicBezTo>
                <a:cubicBezTo>
                  <a:pt x="1493" y="0"/>
                  <a:pt x="1493" y="0"/>
                  <a:pt x="1493" y="0"/>
                </a:cubicBezTo>
                <a:cubicBezTo>
                  <a:pt x="1343" y="0"/>
                  <a:pt x="1169" y="93"/>
                  <a:pt x="1169" y="336"/>
                </a:cubicBezTo>
                <a:cubicBezTo>
                  <a:pt x="1169" y="441"/>
                  <a:pt x="1215" y="579"/>
                  <a:pt x="1366" y="626"/>
                </a:cubicBezTo>
                <a:close/>
                <a:moveTo>
                  <a:pt x="394" y="568"/>
                </a:moveTo>
                <a:cubicBezTo>
                  <a:pt x="405" y="626"/>
                  <a:pt x="405" y="626"/>
                  <a:pt x="405" y="626"/>
                </a:cubicBezTo>
                <a:cubicBezTo>
                  <a:pt x="405" y="649"/>
                  <a:pt x="428" y="660"/>
                  <a:pt x="452" y="660"/>
                </a:cubicBezTo>
                <a:cubicBezTo>
                  <a:pt x="452" y="672"/>
                  <a:pt x="452" y="672"/>
                  <a:pt x="452" y="672"/>
                </a:cubicBezTo>
                <a:cubicBezTo>
                  <a:pt x="475" y="822"/>
                  <a:pt x="590" y="834"/>
                  <a:pt x="613" y="834"/>
                </a:cubicBezTo>
                <a:cubicBezTo>
                  <a:pt x="637" y="834"/>
                  <a:pt x="764" y="822"/>
                  <a:pt x="776" y="672"/>
                </a:cubicBezTo>
                <a:cubicBezTo>
                  <a:pt x="776" y="660"/>
                  <a:pt x="776" y="660"/>
                  <a:pt x="776" y="660"/>
                </a:cubicBezTo>
                <a:cubicBezTo>
                  <a:pt x="799" y="660"/>
                  <a:pt x="822" y="649"/>
                  <a:pt x="822" y="626"/>
                </a:cubicBezTo>
                <a:cubicBezTo>
                  <a:pt x="833" y="568"/>
                  <a:pt x="833" y="568"/>
                  <a:pt x="833" y="568"/>
                </a:cubicBezTo>
                <a:cubicBezTo>
                  <a:pt x="833" y="545"/>
                  <a:pt x="822" y="521"/>
                  <a:pt x="811" y="521"/>
                </a:cubicBezTo>
                <a:cubicBezTo>
                  <a:pt x="822" y="487"/>
                  <a:pt x="822" y="441"/>
                  <a:pt x="822" y="394"/>
                </a:cubicBezTo>
                <a:cubicBezTo>
                  <a:pt x="822" y="313"/>
                  <a:pt x="752" y="232"/>
                  <a:pt x="660" y="232"/>
                </a:cubicBezTo>
                <a:cubicBezTo>
                  <a:pt x="625" y="186"/>
                  <a:pt x="625" y="186"/>
                  <a:pt x="625" y="186"/>
                </a:cubicBezTo>
                <a:cubicBezTo>
                  <a:pt x="405" y="197"/>
                  <a:pt x="405" y="382"/>
                  <a:pt x="405" y="382"/>
                </a:cubicBezTo>
                <a:cubicBezTo>
                  <a:pt x="405" y="406"/>
                  <a:pt x="405" y="406"/>
                  <a:pt x="405" y="406"/>
                </a:cubicBezTo>
                <a:cubicBezTo>
                  <a:pt x="405" y="441"/>
                  <a:pt x="417" y="498"/>
                  <a:pt x="417" y="521"/>
                </a:cubicBezTo>
                <a:cubicBezTo>
                  <a:pt x="405" y="533"/>
                  <a:pt x="394" y="545"/>
                  <a:pt x="394" y="568"/>
                </a:cubicBezTo>
                <a:close/>
                <a:moveTo>
                  <a:pt x="2963" y="1575"/>
                </a:moveTo>
                <a:cubicBezTo>
                  <a:pt x="2905" y="1158"/>
                  <a:pt x="2905" y="1158"/>
                  <a:pt x="2905" y="1158"/>
                </a:cubicBezTo>
                <a:cubicBezTo>
                  <a:pt x="2893" y="1100"/>
                  <a:pt x="2859" y="1043"/>
                  <a:pt x="2801" y="1019"/>
                </a:cubicBezTo>
                <a:cubicBezTo>
                  <a:pt x="2604" y="927"/>
                  <a:pt x="2604" y="927"/>
                  <a:pt x="2604" y="927"/>
                </a:cubicBezTo>
                <a:cubicBezTo>
                  <a:pt x="2523" y="880"/>
                  <a:pt x="2523" y="880"/>
                  <a:pt x="2523" y="880"/>
                </a:cubicBezTo>
                <a:cubicBezTo>
                  <a:pt x="2418" y="1019"/>
                  <a:pt x="2418" y="1019"/>
                  <a:pt x="2418" y="1019"/>
                </a:cubicBezTo>
                <a:cubicBezTo>
                  <a:pt x="2349" y="904"/>
                  <a:pt x="2349" y="904"/>
                  <a:pt x="2349" y="904"/>
                </a:cubicBezTo>
                <a:cubicBezTo>
                  <a:pt x="2280" y="1019"/>
                  <a:pt x="2280" y="1019"/>
                  <a:pt x="2280" y="1019"/>
                </a:cubicBezTo>
                <a:cubicBezTo>
                  <a:pt x="2176" y="880"/>
                  <a:pt x="2176" y="880"/>
                  <a:pt x="2176" y="880"/>
                </a:cubicBezTo>
                <a:cubicBezTo>
                  <a:pt x="2084" y="927"/>
                  <a:pt x="2084" y="927"/>
                  <a:pt x="2084" y="927"/>
                </a:cubicBezTo>
                <a:cubicBezTo>
                  <a:pt x="1991" y="973"/>
                  <a:pt x="1991" y="973"/>
                  <a:pt x="1991" y="973"/>
                </a:cubicBezTo>
                <a:cubicBezTo>
                  <a:pt x="1968" y="927"/>
                  <a:pt x="1933" y="892"/>
                  <a:pt x="1887" y="869"/>
                </a:cubicBezTo>
                <a:cubicBezTo>
                  <a:pt x="1644" y="765"/>
                  <a:pt x="1644" y="765"/>
                  <a:pt x="1644" y="765"/>
                </a:cubicBezTo>
                <a:cubicBezTo>
                  <a:pt x="1644" y="753"/>
                  <a:pt x="1632" y="753"/>
                  <a:pt x="1632" y="753"/>
                </a:cubicBezTo>
                <a:cubicBezTo>
                  <a:pt x="1748" y="984"/>
                  <a:pt x="1748" y="984"/>
                  <a:pt x="1748" y="984"/>
                </a:cubicBezTo>
                <a:cubicBezTo>
                  <a:pt x="1679" y="984"/>
                  <a:pt x="1679" y="984"/>
                  <a:pt x="1679" y="984"/>
                </a:cubicBezTo>
                <a:cubicBezTo>
                  <a:pt x="1621" y="1112"/>
                  <a:pt x="1621" y="1112"/>
                  <a:pt x="1621" y="1112"/>
                </a:cubicBezTo>
                <a:cubicBezTo>
                  <a:pt x="2176" y="1112"/>
                  <a:pt x="2176" y="1112"/>
                  <a:pt x="2176" y="1112"/>
                </a:cubicBezTo>
                <a:cubicBezTo>
                  <a:pt x="2257" y="1112"/>
                  <a:pt x="2314" y="1170"/>
                  <a:pt x="2314" y="1251"/>
                </a:cubicBezTo>
                <a:cubicBezTo>
                  <a:pt x="2314" y="1575"/>
                  <a:pt x="2314" y="1575"/>
                  <a:pt x="2314" y="1575"/>
                </a:cubicBezTo>
                <a:lnTo>
                  <a:pt x="2963" y="1575"/>
                </a:lnTo>
                <a:close/>
                <a:moveTo>
                  <a:pt x="660" y="973"/>
                </a:moveTo>
                <a:cubicBezTo>
                  <a:pt x="613" y="904"/>
                  <a:pt x="613" y="904"/>
                  <a:pt x="613" y="904"/>
                </a:cubicBezTo>
                <a:cubicBezTo>
                  <a:pt x="567" y="973"/>
                  <a:pt x="567" y="973"/>
                  <a:pt x="567" y="973"/>
                </a:cubicBezTo>
                <a:cubicBezTo>
                  <a:pt x="590" y="1043"/>
                  <a:pt x="590" y="1043"/>
                  <a:pt x="590" y="1043"/>
                </a:cubicBezTo>
                <a:cubicBezTo>
                  <a:pt x="544" y="1239"/>
                  <a:pt x="544" y="1239"/>
                  <a:pt x="544" y="1239"/>
                </a:cubicBezTo>
                <a:cubicBezTo>
                  <a:pt x="463" y="857"/>
                  <a:pt x="463" y="857"/>
                  <a:pt x="463" y="857"/>
                </a:cubicBezTo>
                <a:cubicBezTo>
                  <a:pt x="150" y="1019"/>
                  <a:pt x="150" y="1019"/>
                  <a:pt x="150" y="1019"/>
                </a:cubicBezTo>
                <a:cubicBezTo>
                  <a:pt x="104" y="1043"/>
                  <a:pt x="70" y="1100"/>
                  <a:pt x="58" y="1158"/>
                </a:cubicBezTo>
                <a:cubicBezTo>
                  <a:pt x="0" y="1575"/>
                  <a:pt x="0" y="1575"/>
                  <a:pt x="0" y="1575"/>
                </a:cubicBezTo>
                <a:cubicBezTo>
                  <a:pt x="648" y="1575"/>
                  <a:pt x="648" y="1575"/>
                  <a:pt x="648" y="1575"/>
                </a:cubicBezTo>
                <a:cubicBezTo>
                  <a:pt x="648" y="1251"/>
                  <a:pt x="648" y="1251"/>
                  <a:pt x="648" y="1251"/>
                </a:cubicBezTo>
                <a:cubicBezTo>
                  <a:pt x="648" y="1228"/>
                  <a:pt x="660" y="1204"/>
                  <a:pt x="672" y="1181"/>
                </a:cubicBezTo>
                <a:cubicBezTo>
                  <a:pt x="637" y="1031"/>
                  <a:pt x="637" y="1031"/>
                  <a:pt x="637" y="1031"/>
                </a:cubicBezTo>
                <a:lnTo>
                  <a:pt x="660" y="973"/>
                </a:lnTo>
                <a:close/>
                <a:moveTo>
                  <a:pt x="2176" y="1204"/>
                </a:moveTo>
                <a:cubicBezTo>
                  <a:pt x="787" y="1204"/>
                  <a:pt x="787" y="1204"/>
                  <a:pt x="787" y="1204"/>
                </a:cubicBezTo>
                <a:cubicBezTo>
                  <a:pt x="764" y="1204"/>
                  <a:pt x="741" y="1228"/>
                  <a:pt x="741" y="1251"/>
                </a:cubicBezTo>
                <a:cubicBezTo>
                  <a:pt x="741" y="2177"/>
                  <a:pt x="741" y="2177"/>
                  <a:pt x="741" y="2177"/>
                </a:cubicBezTo>
                <a:lnTo>
                  <a:pt x="741" y="2188"/>
                </a:lnTo>
                <a:cubicBezTo>
                  <a:pt x="1297" y="1621"/>
                  <a:pt x="1297" y="1621"/>
                  <a:pt x="1297" y="1621"/>
                </a:cubicBezTo>
                <a:cubicBezTo>
                  <a:pt x="1505" y="1830"/>
                  <a:pt x="1505" y="1830"/>
                  <a:pt x="1505" y="1830"/>
                </a:cubicBezTo>
                <a:cubicBezTo>
                  <a:pt x="1852" y="1482"/>
                  <a:pt x="1852" y="1482"/>
                  <a:pt x="1852" y="1482"/>
                </a:cubicBezTo>
                <a:cubicBezTo>
                  <a:pt x="1644" y="1482"/>
                  <a:pt x="1644" y="1482"/>
                  <a:pt x="1644" y="1482"/>
                </a:cubicBezTo>
                <a:cubicBezTo>
                  <a:pt x="1621" y="1482"/>
                  <a:pt x="1598" y="1459"/>
                  <a:pt x="1598" y="1436"/>
                </a:cubicBezTo>
                <a:cubicBezTo>
                  <a:pt x="1598" y="1390"/>
                  <a:pt x="1598" y="1390"/>
                  <a:pt x="1598" y="1390"/>
                </a:cubicBezTo>
                <a:cubicBezTo>
                  <a:pt x="1598" y="1367"/>
                  <a:pt x="1621" y="1343"/>
                  <a:pt x="1644" y="1343"/>
                </a:cubicBezTo>
                <a:cubicBezTo>
                  <a:pt x="2084" y="1343"/>
                  <a:pt x="2084" y="1343"/>
                  <a:pt x="2084" y="1343"/>
                </a:cubicBezTo>
                <a:cubicBezTo>
                  <a:pt x="2084" y="1783"/>
                  <a:pt x="2084" y="1783"/>
                  <a:pt x="2084" y="1783"/>
                </a:cubicBezTo>
                <a:cubicBezTo>
                  <a:pt x="2084" y="1806"/>
                  <a:pt x="2061" y="1830"/>
                  <a:pt x="2038" y="1830"/>
                </a:cubicBezTo>
                <a:cubicBezTo>
                  <a:pt x="1991" y="1830"/>
                  <a:pt x="1991" y="1830"/>
                  <a:pt x="1991" y="1830"/>
                </a:cubicBezTo>
                <a:cubicBezTo>
                  <a:pt x="1968" y="1830"/>
                  <a:pt x="1945" y="1806"/>
                  <a:pt x="1945" y="1783"/>
                </a:cubicBezTo>
                <a:cubicBezTo>
                  <a:pt x="1945" y="1586"/>
                  <a:pt x="1945" y="1586"/>
                  <a:pt x="1945" y="1586"/>
                </a:cubicBezTo>
                <a:cubicBezTo>
                  <a:pt x="1505" y="2027"/>
                  <a:pt x="1505" y="2027"/>
                  <a:pt x="1505" y="2027"/>
                </a:cubicBezTo>
                <a:cubicBezTo>
                  <a:pt x="1297" y="1818"/>
                  <a:pt x="1297" y="1818"/>
                  <a:pt x="1297" y="1818"/>
                </a:cubicBezTo>
                <a:cubicBezTo>
                  <a:pt x="903" y="2222"/>
                  <a:pt x="903" y="2223"/>
                  <a:pt x="903" y="2223"/>
                </a:cubicBezTo>
                <a:cubicBezTo>
                  <a:pt x="2176" y="2223"/>
                  <a:pt x="2176" y="2223"/>
                  <a:pt x="2176" y="2223"/>
                </a:cubicBezTo>
                <a:cubicBezTo>
                  <a:pt x="2200" y="2223"/>
                  <a:pt x="2223" y="2200"/>
                  <a:pt x="2223" y="2177"/>
                </a:cubicBezTo>
                <a:cubicBezTo>
                  <a:pt x="2223" y="1251"/>
                  <a:pt x="2223" y="1251"/>
                  <a:pt x="2223" y="1251"/>
                </a:cubicBezTo>
                <a:cubicBezTo>
                  <a:pt x="2223" y="1228"/>
                  <a:pt x="2200" y="1204"/>
                  <a:pt x="2176" y="1204"/>
                </a:cubicBezTo>
                <a:close/>
                <a:moveTo>
                  <a:pt x="1343" y="1112"/>
                </a:moveTo>
                <a:cubicBezTo>
                  <a:pt x="1297" y="984"/>
                  <a:pt x="1297" y="984"/>
                  <a:pt x="1297" y="984"/>
                </a:cubicBezTo>
                <a:cubicBezTo>
                  <a:pt x="1215" y="984"/>
                  <a:pt x="1215" y="984"/>
                  <a:pt x="1215" y="984"/>
                </a:cubicBezTo>
                <a:cubicBezTo>
                  <a:pt x="1331" y="753"/>
                  <a:pt x="1331" y="753"/>
                  <a:pt x="1331" y="753"/>
                </a:cubicBezTo>
                <a:cubicBezTo>
                  <a:pt x="1331" y="753"/>
                  <a:pt x="1320" y="753"/>
                  <a:pt x="1320" y="765"/>
                </a:cubicBezTo>
                <a:cubicBezTo>
                  <a:pt x="1077" y="869"/>
                  <a:pt x="1077" y="869"/>
                  <a:pt x="1077" y="869"/>
                </a:cubicBezTo>
                <a:cubicBezTo>
                  <a:pt x="1030" y="880"/>
                  <a:pt x="996" y="927"/>
                  <a:pt x="972" y="973"/>
                </a:cubicBezTo>
                <a:cubicBezTo>
                  <a:pt x="764" y="857"/>
                  <a:pt x="764" y="857"/>
                  <a:pt x="764" y="857"/>
                </a:cubicBezTo>
                <a:cubicBezTo>
                  <a:pt x="706" y="1147"/>
                  <a:pt x="706" y="1147"/>
                  <a:pt x="706" y="1147"/>
                </a:cubicBezTo>
                <a:cubicBezTo>
                  <a:pt x="729" y="1123"/>
                  <a:pt x="752" y="1112"/>
                  <a:pt x="787" y="1112"/>
                </a:cubicBezTo>
                <a:lnTo>
                  <a:pt x="1343" y="1112"/>
                </a:lnTo>
                <a:close/>
              </a:path>
            </a:pathLst>
          </a:custGeom>
          <a:solidFill>
            <a:schemeClr val="tx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nvGrpSpPr>
          <p:cNvPr id="34" name="Group 33"/>
          <p:cNvGrpSpPr>
            <a:grpSpLocks noChangeAspect="1"/>
          </p:cNvGrpSpPr>
          <p:nvPr/>
        </p:nvGrpSpPr>
        <p:grpSpPr>
          <a:xfrm>
            <a:off x="9261001" y="4199419"/>
            <a:ext cx="2491157" cy="2055865"/>
            <a:chOff x="9210633" y="3593652"/>
            <a:chExt cx="3015085" cy="2488244"/>
          </a:xfrm>
        </p:grpSpPr>
        <p:grpSp>
          <p:nvGrpSpPr>
            <p:cNvPr id="35" name="Group 34">
              <a:extLst>
                <a:ext uri="{FF2B5EF4-FFF2-40B4-BE49-F238E27FC236}">
                  <a16:creationId xmlns:a16="http://schemas.microsoft.com/office/drawing/2014/main" id="{96BC20CC-8833-AE44-9683-12761081FA71}"/>
                </a:ext>
              </a:extLst>
            </p:cNvPr>
            <p:cNvGrpSpPr/>
            <p:nvPr/>
          </p:nvGrpSpPr>
          <p:grpSpPr>
            <a:xfrm>
              <a:off x="9210633" y="3593652"/>
              <a:ext cx="3015085" cy="2010057"/>
              <a:chOff x="8017275" y="1364567"/>
              <a:chExt cx="2444567" cy="1629712"/>
            </a:xfrm>
          </p:grpSpPr>
          <p:graphicFrame>
            <p:nvGraphicFramePr>
              <p:cNvPr id="37" name="Chart 36">
                <a:extLst>
                  <a:ext uri="{FF2B5EF4-FFF2-40B4-BE49-F238E27FC236}">
                    <a16:creationId xmlns:a16="http://schemas.microsoft.com/office/drawing/2014/main" id="{72523106-BAE5-7440-BB6A-52D37D66809D}"/>
                  </a:ext>
                </a:extLst>
              </p:cNvPr>
              <p:cNvGraphicFramePr/>
              <p:nvPr>
                <p:extLst>
                  <p:ext uri="{D42A27DB-BD31-4B8C-83A1-F6EECF244321}">
                    <p14:modId xmlns:p14="http://schemas.microsoft.com/office/powerpoint/2010/main" val="3162129113"/>
                  </p:ext>
                </p:extLst>
              </p:nvPr>
            </p:nvGraphicFramePr>
            <p:xfrm>
              <a:off x="8017275" y="1364567"/>
              <a:ext cx="2444567" cy="1629712"/>
            </p:xfrm>
            <a:graphic>
              <a:graphicData uri="http://schemas.openxmlformats.org/drawingml/2006/chart">
                <c:chart xmlns:c="http://schemas.openxmlformats.org/drawingml/2006/chart" r:id="rId3"/>
              </a:graphicData>
            </a:graphic>
          </p:graphicFrame>
          <p:sp>
            <p:nvSpPr>
              <p:cNvPr id="38" name="Rectangle 37">
                <a:extLst>
                  <a:ext uri="{FF2B5EF4-FFF2-40B4-BE49-F238E27FC236}">
                    <a16:creationId xmlns:a16="http://schemas.microsoft.com/office/drawing/2014/main" id="{9B3AE902-6F0C-DD4B-B325-9AC4E73D2859}"/>
                  </a:ext>
                </a:extLst>
              </p:cNvPr>
              <p:cNvSpPr/>
              <p:nvPr/>
            </p:nvSpPr>
            <p:spPr>
              <a:xfrm>
                <a:off x="8940103" y="1985949"/>
                <a:ext cx="802870" cy="329477"/>
              </a:xfrm>
              <a:prstGeom prst="rect">
                <a:avLst/>
              </a:prstGeom>
              <a:noFill/>
            </p:spPr>
            <p:txBody>
              <a:bodyPr wrap="square" rIns="323916">
                <a:spAutoFit/>
              </a:bodyPr>
              <a:lstStyle/>
              <a:p>
                <a:pPr algn="ctr">
                  <a:defRPr/>
                </a:pPr>
                <a:r>
                  <a:rPr lang="en-US" b="1">
                    <a:solidFill>
                      <a:schemeClr val="bg1">
                        <a:lumMod val="10000"/>
                      </a:schemeClr>
                    </a:solidFill>
                    <a:sym typeface="Wingdings" pitchFamily="2" charset="2"/>
                  </a:rPr>
                  <a:t>33</a:t>
                </a:r>
                <a:r>
                  <a:rPr lang="en-US" sz="1200" b="1">
                    <a:solidFill>
                      <a:schemeClr val="bg1">
                        <a:lumMod val="10000"/>
                      </a:schemeClr>
                    </a:solidFill>
                    <a:sym typeface="Wingdings" pitchFamily="2" charset="2"/>
                  </a:rPr>
                  <a:t>% </a:t>
                </a:r>
              </a:p>
            </p:txBody>
          </p:sp>
        </p:grpSp>
        <p:sp>
          <p:nvSpPr>
            <p:cNvPr id="36" name="Rectangle 35"/>
            <p:cNvSpPr/>
            <p:nvPr/>
          </p:nvSpPr>
          <p:spPr>
            <a:xfrm>
              <a:off x="9557216" y="5506204"/>
              <a:ext cx="2381625" cy="575692"/>
            </a:xfrm>
            <a:prstGeom prst="rect">
              <a:avLst/>
            </a:prstGeom>
          </p:spPr>
          <p:txBody>
            <a:bodyPr wrap="square">
              <a:spAutoFit/>
            </a:bodyPr>
            <a:lstStyle/>
            <a:p>
              <a:pPr algn="ctr">
                <a:defRPr/>
              </a:pPr>
              <a:r>
                <a:rPr lang="en-US" sz="1400">
                  <a:solidFill>
                    <a:schemeClr val="bg1">
                      <a:lumMod val="10000"/>
                    </a:schemeClr>
                  </a:solidFill>
                  <a:sym typeface="Wingdings" pitchFamily="2" charset="2"/>
                </a:rPr>
                <a:t>Too Slow and Too </a:t>
              </a:r>
              <a:br>
                <a:rPr lang="en-US" sz="1400">
                  <a:solidFill>
                    <a:schemeClr val="bg1">
                      <a:lumMod val="10000"/>
                    </a:schemeClr>
                  </a:solidFill>
                  <a:sym typeface="Wingdings" pitchFamily="2" charset="2"/>
                </a:rPr>
              </a:br>
              <a:r>
                <a:rPr lang="en-US" sz="1400">
                  <a:solidFill>
                    <a:schemeClr val="bg1">
                      <a:lumMod val="10000"/>
                    </a:schemeClr>
                  </a:solidFill>
                  <a:sym typeface="Wingdings" pitchFamily="2" charset="2"/>
                </a:rPr>
                <a:t>Hard to Share</a:t>
              </a:r>
            </a:p>
          </p:txBody>
        </p:sp>
      </p:grpSp>
      <p:grpSp>
        <p:nvGrpSpPr>
          <p:cNvPr id="39" name="Group 38"/>
          <p:cNvGrpSpPr>
            <a:grpSpLocks noChangeAspect="1"/>
          </p:cNvGrpSpPr>
          <p:nvPr/>
        </p:nvGrpSpPr>
        <p:grpSpPr>
          <a:xfrm>
            <a:off x="6847610" y="4178440"/>
            <a:ext cx="2491156" cy="1860007"/>
            <a:chOff x="6625707" y="3593652"/>
            <a:chExt cx="3015084" cy="2251195"/>
          </a:xfrm>
        </p:grpSpPr>
        <p:grpSp>
          <p:nvGrpSpPr>
            <p:cNvPr id="40" name="Group 39">
              <a:extLst>
                <a:ext uri="{FF2B5EF4-FFF2-40B4-BE49-F238E27FC236}">
                  <a16:creationId xmlns:a16="http://schemas.microsoft.com/office/drawing/2014/main" id="{396F2927-B050-B849-86DC-F39CBF5B8A67}"/>
                </a:ext>
              </a:extLst>
            </p:cNvPr>
            <p:cNvGrpSpPr/>
            <p:nvPr/>
          </p:nvGrpSpPr>
          <p:grpSpPr>
            <a:xfrm>
              <a:off x="6625707" y="3593652"/>
              <a:ext cx="3015084" cy="2010057"/>
              <a:chOff x="8017275" y="1364567"/>
              <a:chExt cx="2444567" cy="1629712"/>
            </a:xfrm>
          </p:grpSpPr>
          <p:graphicFrame>
            <p:nvGraphicFramePr>
              <p:cNvPr id="44" name="Chart 43">
                <a:extLst>
                  <a:ext uri="{FF2B5EF4-FFF2-40B4-BE49-F238E27FC236}">
                    <a16:creationId xmlns:a16="http://schemas.microsoft.com/office/drawing/2014/main" id="{7849D049-670E-2E48-A1E9-F00D4C0BD506}"/>
                  </a:ext>
                </a:extLst>
              </p:cNvPr>
              <p:cNvGraphicFramePr/>
              <p:nvPr>
                <p:extLst>
                  <p:ext uri="{D42A27DB-BD31-4B8C-83A1-F6EECF244321}">
                    <p14:modId xmlns:p14="http://schemas.microsoft.com/office/powerpoint/2010/main" val="1800094265"/>
                  </p:ext>
                </p:extLst>
              </p:nvPr>
            </p:nvGraphicFramePr>
            <p:xfrm>
              <a:off x="8017275" y="1364567"/>
              <a:ext cx="2444567" cy="1629712"/>
            </p:xfrm>
            <a:graphic>
              <a:graphicData uri="http://schemas.openxmlformats.org/drawingml/2006/chart">
                <c:chart xmlns:c="http://schemas.openxmlformats.org/drawingml/2006/chart" r:id="rId4"/>
              </a:graphicData>
            </a:graphic>
          </p:graphicFrame>
          <p:sp>
            <p:nvSpPr>
              <p:cNvPr id="45" name="Rectangle 44">
                <a:extLst>
                  <a:ext uri="{FF2B5EF4-FFF2-40B4-BE49-F238E27FC236}">
                    <a16:creationId xmlns:a16="http://schemas.microsoft.com/office/drawing/2014/main" id="{172E6285-7E3D-714B-9DF4-E609668E4244}"/>
                  </a:ext>
                </a:extLst>
              </p:cNvPr>
              <p:cNvSpPr/>
              <p:nvPr/>
            </p:nvSpPr>
            <p:spPr>
              <a:xfrm>
                <a:off x="8161048" y="1985949"/>
                <a:ext cx="1639427" cy="329477"/>
              </a:xfrm>
              <a:prstGeom prst="rect">
                <a:avLst/>
              </a:prstGeom>
              <a:noFill/>
            </p:spPr>
            <p:txBody>
              <a:bodyPr wrap="square" rIns="323916">
                <a:spAutoFit/>
              </a:bodyPr>
              <a:lstStyle/>
              <a:p>
                <a:pPr algn="r">
                  <a:defRPr/>
                </a:pPr>
                <a:r>
                  <a:rPr lang="en-US" b="1">
                    <a:solidFill>
                      <a:schemeClr val="bg1">
                        <a:lumMod val="10000"/>
                      </a:schemeClr>
                    </a:solidFill>
                    <a:sym typeface="Wingdings" pitchFamily="2" charset="2"/>
                  </a:rPr>
                  <a:t>60</a:t>
                </a:r>
                <a:r>
                  <a:rPr lang="en-US" sz="1200" b="1">
                    <a:solidFill>
                      <a:schemeClr val="bg1">
                        <a:lumMod val="10000"/>
                      </a:schemeClr>
                    </a:solidFill>
                    <a:sym typeface="Wingdings" pitchFamily="2" charset="2"/>
                  </a:rPr>
                  <a:t>% </a:t>
                </a:r>
              </a:p>
            </p:txBody>
          </p:sp>
        </p:grpSp>
        <p:sp>
          <p:nvSpPr>
            <p:cNvPr id="43" name="Rectangle 42"/>
            <p:cNvSpPr/>
            <p:nvPr/>
          </p:nvSpPr>
          <p:spPr>
            <a:xfrm>
              <a:off x="6825451" y="5506204"/>
              <a:ext cx="2615595" cy="338643"/>
            </a:xfrm>
            <a:prstGeom prst="rect">
              <a:avLst/>
            </a:prstGeom>
          </p:spPr>
          <p:txBody>
            <a:bodyPr wrap="square">
              <a:spAutoFit/>
            </a:bodyPr>
            <a:lstStyle/>
            <a:p>
              <a:pPr algn="ctr">
                <a:defRPr/>
              </a:pPr>
              <a:r>
                <a:rPr lang="en-US" sz="1400">
                  <a:solidFill>
                    <a:schemeClr val="bg1">
                      <a:lumMod val="10000"/>
                    </a:schemeClr>
                  </a:solidFill>
                  <a:sym typeface="Wingdings" pitchFamily="2" charset="2"/>
                </a:rPr>
                <a:t>Ineffective Data Redaction</a:t>
              </a:r>
            </a:p>
          </p:txBody>
        </p:sp>
      </p:grpSp>
      <p:grpSp>
        <p:nvGrpSpPr>
          <p:cNvPr id="46" name="Group 45"/>
          <p:cNvGrpSpPr>
            <a:grpSpLocks noChangeAspect="1"/>
          </p:cNvGrpSpPr>
          <p:nvPr/>
        </p:nvGrpSpPr>
        <p:grpSpPr>
          <a:xfrm>
            <a:off x="9258465" y="2121903"/>
            <a:ext cx="2491156" cy="1854740"/>
            <a:chOff x="9202700" y="974365"/>
            <a:chExt cx="3015084" cy="2244821"/>
          </a:xfrm>
        </p:grpSpPr>
        <p:grpSp>
          <p:nvGrpSpPr>
            <p:cNvPr id="48" name="Group 47">
              <a:extLst>
                <a:ext uri="{FF2B5EF4-FFF2-40B4-BE49-F238E27FC236}">
                  <a16:creationId xmlns:a16="http://schemas.microsoft.com/office/drawing/2014/main" id="{2C2D28E7-4675-914D-8D95-13771AD1FD89}"/>
                </a:ext>
              </a:extLst>
            </p:cNvPr>
            <p:cNvGrpSpPr/>
            <p:nvPr/>
          </p:nvGrpSpPr>
          <p:grpSpPr>
            <a:xfrm>
              <a:off x="9202700" y="974365"/>
              <a:ext cx="3015084" cy="2010057"/>
              <a:chOff x="8017275" y="1364567"/>
              <a:chExt cx="2444567" cy="1629712"/>
            </a:xfrm>
          </p:grpSpPr>
          <p:graphicFrame>
            <p:nvGraphicFramePr>
              <p:cNvPr id="53" name="Chart 52">
                <a:extLst>
                  <a:ext uri="{FF2B5EF4-FFF2-40B4-BE49-F238E27FC236}">
                    <a16:creationId xmlns:a16="http://schemas.microsoft.com/office/drawing/2014/main" id="{E1A04833-5A3D-C44A-8AAC-E0AF7600CB00}"/>
                  </a:ext>
                </a:extLst>
              </p:cNvPr>
              <p:cNvGraphicFramePr/>
              <p:nvPr>
                <p:extLst>
                  <p:ext uri="{D42A27DB-BD31-4B8C-83A1-F6EECF244321}">
                    <p14:modId xmlns:p14="http://schemas.microsoft.com/office/powerpoint/2010/main" val="1051831299"/>
                  </p:ext>
                </p:extLst>
              </p:nvPr>
            </p:nvGraphicFramePr>
            <p:xfrm>
              <a:off x="8017275" y="1364567"/>
              <a:ext cx="2444567" cy="1629712"/>
            </p:xfrm>
            <a:graphic>
              <a:graphicData uri="http://schemas.openxmlformats.org/drawingml/2006/chart">
                <c:chart xmlns:c="http://schemas.openxmlformats.org/drawingml/2006/chart" r:id="rId5"/>
              </a:graphicData>
            </a:graphic>
          </p:graphicFrame>
          <p:sp>
            <p:nvSpPr>
              <p:cNvPr id="54" name="Rectangle 53">
                <a:extLst>
                  <a:ext uri="{FF2B5EF4-FFF2-40B4-BE49-F238E27FC236}">
                    <a16:creationId xmlns:a16="http://schemas.microsoft.com/office/drawing/2014/main" id="{67A69393-C288-1447-9BFD-1EC96D9CA7A9}"/>
                  </a:ext>
                </a:extLst>
              </p:cNvPr>
              <p:cNvSpPr/>
              <p:nvPr/>
            </p:nvSpPr>
            <p:spPr>
              <a:xfrm>
                <a:off x="8926623" y="2005557"/>
                <a:ext cx="678803" cy="324401"/>
              </a:xfrm>
              <a:prstGeom prst="rect">
                <a:avLst/>
              </a:prstGeom>
              <a:noFill/>
            </p:spPr>
            <p:txBody>
              <a:bodyPr wrap="square" lIns="0" tIns="46800" rIns="0">
                <a:noAutofit/>
              </a:bodyPr>
              <a:lstStyle/>
              <a:p>
                <a:pPr algn="ctr">
                  <a:defRPr/>
                </a:pPr>
                <a:r>
                  <a:rPr lang="en-US" b="1">
                    <a:solidFill>
                      <a:schemeClr val="bg1">
                        <a:lumMod val="10000"/>
                      </a:schemeClr>
                    </a:solidFill>
                    <a:sym typeface="Wingdings" pitchFamily="2" charset="2"/>
                  </a:rPr>
                  <a:t>38</a:t>
                </a:r>
                <a:r>
                  <a:rPr lang="en-US" sz="1200" b="1">
                    <a:solidFill>
                      <a:schemeClr val="bg1">
                        <a:lumMod val="10000"/>
                      </a:schemeClr>
                    </a:solidFill>
                    <a:sym typeface="Wingdings" pitchFamily="2" charset="2"/>
                  </a:rPr>
                  <a:t>% </a:t>
                </a:r>
              </a:p>
            </p:txBody>
          </p:sp>
        </p:grpSp>
        <p:sp>
          <p:nvSpPr>
            <p:cNvPr id="50" name="Rectangle 49"/>
            <p:cNvSpPr/>
            <p:nvPr/>
          </p:nvSpPr>
          <p:spPr>
            <a:xfrm>
              <a:off x="9379421" y="2880543"/>
              <a:ext cx="2726926" cy="338643"/>
            </a:xfrm>
            <a:prstGeom prst="rect">
              <a:avLst/>
            </a:prstGeom>
          </p:spPr>
          <p:txBody>
            <a:bodyPr wrap="square">
              <a:spAutoFit/>
            </a:bodyPr>
            <a:lstStyle/>
            <a:p>
              <a:pPr algn="ctr">
                <a:defRPr/>
              </a:pPr>
              <a:r>
                <a:rPr lang="en-US" sz="1400">
                  <a:solidFill>
                    <a:schemeClr val="bg1">
                      <a:lumMod val="10000"/>
                    </a:schemeClr>
                  </a:solidFill>
                  <a:sym typeface="Wingdings" pitchFamily="2" charset="2"/>
                </a:rPr>
                <a:t>Outdated / Data Silo</a:t>
              </a:r>
            </a:p>
          </p:txBody>
        </p:sp>
      </p:grpSp>
      <p:grpSp>
        <p:nvGrpSpPr>
          <p:cNvPr id="67" name="Group 66"/>
          <p:cNvGrpSpPr>
            <a:grpSpLocks noChangeAspect="1"/>
          </p:cNvGrpSpPr>
          <p:nvPr/>
        </p:nvGrpSpPr>
        <p:grpSpPr>
          <a:xfrm>
            <a:off x="6690257" y="2138931"/>
            <a:ext cx="2692125" cy="2011425"/>
            <a:chOff x="6447205" y="974365"/>
            <a:chExt cx="3258320" cy="2434458"/>
          </a:xfrm>
        </p:grpSpPr>
        <p:grpSp>
          <p:nvGrpSpPr>
            <p:cNvPr id="68" name="Group 67">
              <a:extLst>
                <a:ext uri="{FF2B5EF4-FFF2-40B4-BE49-F238E27FC236}">
                  <a16:creationId xmlns:a16="http://schemas.microsoft.com/office/drawing/2014/main" id="{D6E189D4-E3F3-F541-ABA9-4C44C3C8D776}"/>
                </a:ext>
              </a:extLst>
            </p:cNvPr>
            <p:cNvGrpSpPr/>
            <p:nvPr/>
          </p:nvGrpSpPr>
          <p:grpSpPr>
            <a:xfrm>
              <a:off x="6585559" y="974365"/>
              <a:ext cx="3015085" cy="2010057"/>
              <a:chOff x="8017275" y="1364567"/>
              <a:chExt cx="2444567" cy="1629712"/>
            </a:xfrm>
          </p:grpSpPr>
          <p:graphicFrame>
            <p:nvGraphicFramePr>
              <p:cNvPr id="70" name="Chart 69">
                <a:extLst>
                  <a:ext uri="{FF2B5EF4-FFF2-40B4-BE49-F238E27FC236}">
                    <a16:creationId xmlns:a16="http://schemas.microsoft.com/office/drawing/2014/main" id="{F52AEEE9-46CC-E041-B548-CD0EA1DC0F32}"/>
                  </a:ext>
                </a:extLst>
              </p:cNvPr>
              <p:cNvGraphicFramePr/>
              <p:nvPr>
                <p:extLst>
                  <p:ext uri="{D42A27DB-BD31-4B8C-83A1-F6EECF244321}">
                    <p14:modId xmlns:p14="http://schemas.microsoft.com/office/powerpoint/2010/main" val="2845018573"/>
                  </p:ext>
                </p:extLst>
              </p:nvPr>
            </p:nvGraphicFramePr>
            <p:xfrm>
              <a:off x="8017275" y="1364567"/>
              <a:ext cx="2444567" cy="1629712"/>
            </p:xfrm>
            <a:graphic>
              <a:graphicData uri="http://schemas.openxmlformats.org/drawingml/2006/chart">
                <c:chart xmlns:c="http://schemas.openxmlformats.org/drawingml/2006/chart" r:id="rId6"/>
              </a:graphicData>
            </a:graphic>
          </p:graphicFrame>
          <p:sp>
            <p:nvSpPr>
              <p:cNvPr id="72" name="Rectangle 71">
                <a:extLst>
                  <a:ext uri="{FF2B5EF4-FFF2-40B4-BE49-F238E27FC236}">
                    <a16:creationId xmlns:a16="http://schemas.microsoft.com/office/drawing/2014/main" id="{FB27BE1F-A073-E14E-8BC6-7BAC080695C9}"/>
                  </a:ext>
                </a:extLst>
              </p:cNvPr>
              <p:cNvSpPr/>
              <p:nvPr/>
            </p:nvSpPr>
            <p:spPr>
              <a:xfrm>
                <a:off x="8907526" y="2001275"/>
                <a:ext cx="695733" cy="549014"/>
              </a:xfrm>
              <a:prstGeom prst="rect">
                <a:avLst/>
              </a:prstGeom>
              <a:noFill/>
            </p:spPr>
            <p:txBody>
              <a:bodyPr wrap="square" lIns="0" rIns="0">
                <a:noAutofit/>
              </a:bodyPr>
              <a:lstStyle/>
              <a:p>
                <a:pPr algn="ctr">
                  <a:defRPr/>
                </a:pPr>
                <a:r>
                  <a:rPr lang="en-US" b="1">
                    <a:solidFill>
                      <a:schemeClr val="bg1">
                        <a:lumMod val="10000"/>
                      </a:schemeClr>
                    </a:solidFill>
                    <a:sym typeface="Wingdings" pitchFamily="2" charset="2"/>
                  </a:rPr>
                  <a:t>95</a:t>
                </a:r>
                <a:r>
                  <a:rPr lang="en-US" sz="1200" b="1">
                    <a:solidFill>
                      <a:schemeClr val="bg1">
                        <a:lumMod val="10000"/>
                      </a:schemeClr>
                    </a:solidFill>
                    <a:sym typeface="Wingdings" pitchFamily="2" charset="2"/>
                  </a:rPr>
                  <a:t>% </a:t>
                </a:r>
              </a:p>
            </p:txBody>
          </p:sp>
        </p:grpSp>
        <p:sp>
          <p:nvSpPr>
            <p:cNvPr id="69" name="Rectangle 68"/>
            <p:cNvSpPr/>
            <p:nvPr/>
          </p:nvSpPr>
          <p:spPr>
            <a:xfrm>
              <a:off x="6447205" y="2833131"/>
              <a:ext cx="3258320" cy="575692"/>
            </a:xfrm>
            <a:prstGeom prst="rect">
              <a:avLst/>
            </a:prstGeom>
          </p:spPr>
          <p:txBody>
            <a:bodyPr wrap="square">
              <a:spAutoFit/>
            </a:bodyPr>
            <a:lstStyle/>
            <a:p>
              <a:pPr algn="ctr">
                <a:defRPr/>
              </a:pPr>
              <a:r>
                <a:rPr lang="en-US" sz="1400">
                  <a:solidFill>
                    <a:schemeClr val="bg1">
                      <a:lumMod val="10000"/>
                    </a:schemeClr>
                  </a:solidFill>
                  <a:sym typeface="Wingdings" pitchFamily="2" charset="2"/>
                </a:rPr>
                <a:t>Error Prone</a:t>
              </a:r>
              <a:br>
                <a:rPr lang="en-US" sz="1400">
                  <a:solidFill>
                    <a:schemeClr val="bg1">
                      <a:lumMod val="10000"/>
                    </a:schemeClr>
                  </a:solidFill>
                  <a:sym typeface="Wingdings" pitchFamily="2" charset="2"/>
                </a:rPr>
              </a:br>
              <a:r>
                <a:rPr lang="en-US" sz="1400">
                  <a:solidFill>
                    <a:schemeClr val="bg1">
                      <a:lumMod val="10000"/>
                    </a:schemeClr>
                  </a:solidFill>
                  <a:sym typeface="Wingdings" pitchFamily="2" charset="2"/>
                </a:rPr>
                <a:t>Manual Involvement</a:t>
              </a:r>
            </a:p>
          </p:txBody>
        </p:sp>
      </p:grpSp>
      <p:sp>
        <p:nvSpPr>
          <p:cNvPr id="9" name="Footer Placeholder 8">
            <a:extLst>
              <a:ext uri="{FF2B5EF4-FFF2-40B4-BE49-F238E27FC236}">
                <a16:creationId xmlns:a16="http://schemas.microsoft.com/office/drawing/2014/main" id="{7E0F1271-7C40-8040-AC0D-01E7ECAB99AC}"/>
              </a:ext>
            </a:extLst>
          </p:cNvPr>
          <p:cNvSpPr>
            <a:spLocks noGrp="1"/>
          </p:cNvSpPr>
          <p:nvPr>
            <p:ph type="ftr" sz="quarter" idx="1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13468918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6" name="Title 5"/>
          <p:cNvSpPr>
            <a:spLocks noGrp="1"/>
          </p:cNvSpPr>
          <p:nvPr>
            <p:ph type="title"/>
          </p:nvPr>
        </p:nvSpPr>
        <p:spPr>
          <a:xfrm>
            <a:off x="768095" y="783026"/>
            <a:ext cx="11022851" cy="844095"/>
          </a:xfrm>
        </p:spPr>
        <p:txBody>
          <a:bodyPr/>
          <a:lstStyle/>
          <a:p>
            <a:r>
              <a:rPr lang="en-US"/>
              <a:t>What should a spreadsheet transformation solution provide?</a:t>
            </a:r>
          </a:p>
        </p:txBody>
      </p:sp>
      <p:sp>
        <p:nvSpPr>
          <p:cNvPr id="2" name="Slide Number Placeholder 1"/>
          <p:cNvSpPr>
            <a:spLocks noGrp="1"/>
          </p:cNvSpPr>
          <p:nvPr>
            <p:ph type="sldNum" sz="quarter" idx="11"/>
          </p:nvPr>
        </p:nvSpPr>
        <p:spPr/>
        <p:txBody>
          <a:bodyPr/>
          <a:lstStyle/>
          <a:p>
            <a:fld id="{C51EAA63-D034-42AE-91FA-B13B9518C7BE}" type="slidenum">
              <a:rPr lang="en-US" smtClean="0"/>
              <a:t>3</a:t>
            </a:fld>
            <a:endParaRPr lang="en-US"/>
          </a:p>
        </p:txBody>
      </p:sp>
      <p:pic>
        <p:nvPicPr>
          <p:cNvPr id="10" name="Picture 9">
            <a:extLst>
              <a:ext uri="{FF2B5EF4-FFF2-40B4-BE49-F238E27FC236}">
                <a16:creationId xmlns:a16="http://schemas.microsoft.com/office/drawing/2014/main" id="{E9502DB0-6ECF-7443-B258-88B9E5AC3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095" y="2299303"/>
            <a:ext cx="3161652" cy="2277387"/>
          </a:xfrm>
          <a:prstGeom prst="rect">
            <a:avLst/>
          </a:prstGeom>
        </p:spPr>
      </p:pic>
      <p:pic>
        <p:nvPicPr>
          <p:cNvPr id="11" name="Picture 10">
            <a:extLst>
              <a:ext uri="{FF2B5EF4-FFF2-40B4-BE49-F238E27FC236}">
                <a16:creationId xmlns:a16="http://schemas.microsoft.com/office/drawing/2014/main" id="{FEDA991E-CC4F-B146-A0F2-83B99F869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4571" y="2299302"/>
            <a:ext cx="3161652" cy="2277387"/>
          </a:xfrm>
          <a:prstGeom prst="rect">
            <a:avLst/>
          </a:prstGeom>
        </p:spPr>
      </p:pic>
      <p:sp>
        <p:nvSpPr>
          <p:cNvPr id="17" name="Picture Placeholder 4">
            <a:extLst>
              <a:ext uri="{FF2B5EF4-FFF2-40B4-BE49-F238E27FC236}">
                <a16:creationId xmlns:a16="http://schemas.microsoft.com/office/drawing/2014/main" id="{4A2E25E8-F8A6-8F40-86F9-DC3ACB2BF97F}"/>
              </a:ext>
            </a:extLst>
          </p:cNvPr>
          <p:cNvSpPr txBox="1"/>
          <p:nvPr/>
        </p:nvSpPr>
        <p:spPr>
          <a:xfrm>
            <a:off x="757515" y="2299302"/>
            <a:ext cx="2969533" cy="2277387"/>
          </a:xfrm>
          <a:prstGeom prst="rect">
            <a:avLst/>
          </a:prstGeom>
          <a:solidFill>
            <a:schemeClr val="bg1">
              <a:lumMod val="90000"/>
            </a:schemeClr>
          </a:solidFill>
        </p:spPr>
        <p:txBody>
          <a:bodyPr lIns="180000" anchor="ctr"/>
          <a:lstStyle>
            <a:lvl1pPr marL="339725" indent="-339725" algn="ctr" defTabSz="914400" rtl="0" eaLnBrk="1" latinLnBrk="0" hangingPunct="1">
              <a:lnSpc>
                <a:spcPct val="90000"/>
              </a:lnSpc>
              <a:spcBef>
                <a:spcPts val="1000"/>
              </a:spcBef>
              <a:buFont typeface="Arial" panose="020b0604020202020204" pitchFamily="34" charset="0"/>
              <a:buChar char="•"/>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racle Sans Light" panose="020b0403020204020204" pitchFamily="34" charset="0"/>
                <a:ea typeface="+mn-ea"/>
                <a:cs typeface="Oracle Sans Light" panose="020b04030202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GB"/>
              <a:t>Load and Convert Your Spreadsheets Easily and Quickly</a:t>
            </a:r>
          </a:p>
        </p:txBody>
      </p:sp>
      <p:sp>
        <p:nvSpPr>
          <p:cNvPr id="18" name="Picture Placeholder 4">
            <a:extLst>
              <a:ext uri="{FF2B5EF4-FFF2-40B4-BE49-F238E27FC236}">
                <a16:creationId xmlns:a16="http://schemas.microsoft.com/office/drawing/2014/main" id="{889B9B19-B6AA-CC41-A9EE-B442A79BA4ED}"/>
              </a:ext>
            </a:extLst>
          </p:cNvPr>
          <p:cNvSpPr txBox="1"/>
          <p:nvPr/>
        </p:nvSpPr>
        <p:spPr>
          <a:xfrm>
            <a:off x="8408380" y="2299302"/>
            <a:ext cx="2969533" cy="2277387"/>
          </a:xfrm>
          <a:prstGeom prst="rect">
            <a:avLst/>
          </a:prstGeom>
          <a:solidFill>
            <a:schemeClr val="bg1">
              <a:lumMod val="90000"/>
            </a:schemeClr>
          </a:solidFill>
        </p:spPr>
        <p:txBody>
          <a:bodyPr lIns="180000" anchor="ctr"/>
          <a:lstStyle>
            <a:lvl1pPr marL="339725" indent="-339725" algn="ctr" defTabSz="914400" rtl="0" eaLnBrk="1" latinLnBrk="0" hangingPunct="1">
              <a:lnSpc>
                <a:spcPct val="90000"/>
              </a:lnSpc>
              <a:spcBef>
                <a:spcPts val="1000"/>
              </a:spcBef>
              <a:buFont typeface="Arial" panose="020b0604020202020204" pitchFamily="34" charset="0"/>
              <a:buChar char="•"/>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racle Sans Light" panose="020b0403020204020204" pitchFamily="34" charset="0"/>
                <a:ea typeface="+mn-ea"/>
                <a:cs typeface="Oracle Sans Light" panose="020b04030202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GB"/>
              <a:t>Visualize, Generate </a:t>
            </a:r>
            <a:br>
              <a:rPr lang="en-GB"/>
            </a:br>
            <a:r>
              <a:rPr lang="en-GB"/>
              <a:t>and Share Reports Efficiently</a:t>
            </a:r>
          </a:p>
        </p:txBody>
      </p:sp>
      <p:pic>
        <p:nvPicPr>
          <p:cNvPr id="19" name="Picture 18">
            <a:extLst>
              <a:ext uri="{FF2B5EF4-FFF2-40B4-BE49-F238E27FC236}">
                <a16:creationId xmlns:a16="http://schemas.microsoft.com/office/drawing/2014/main" id="{5DFF8E61-09C7-DE45-8F86-1A001B32D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333" y="2299303"/>
            <a:ext cx="3161652" cy="2277387"/>
          </a:xfrm>
          <a:prstGeom prst="rect">
            <a:avLst/>
          </a:prstGeom>
        </p:spPr>
      </p:pic>
      <p:sp>
        <p:nvSpPr>
          <p:cNvPr id="20" name="Picture Placeholder 4">
            <a:extLst>
              <a:ext uri="{FF2B5EF4-FFF2-40B4-BE49-F238E27FC236}">
                <a16:creationId xmlns:a16="http://schemas.microsoft.com/office/drawing/2014/main" id="{425BAEC2-4DA4-F345-9C56-AFB587DDFD81}"/>
              </a:ext>
            </a:extLst>
          </p:cNvPr>
          <p:cNvSpPr txBox="1"/>
          <p:nvPr/>
        </p:nvSpPr>
        <p:spPr>
          <a:xfrm>
            <a:off x="4582948" y="2299302"/>
            <a:ext cx="2969533" cy="2277387"/>
          </a:xfrm>
          <a:prstGeom prst="rect">
            <a:avLst/>
          </a:prstGeom>
          <a:solidFill>
            <a:schemeClr val="bg1">
              <a:lumMod val="90000"/>
            </a:schemeClr>
          </a:solidFill>
        </p:spPr>
        <p:txBody>
          <a:bodyPr lIns="180000" anchor="ctr"/>
          <a:lstStyle>
            <a:lvl1pPr marL="339725" indent="-339725" algn="ctr" defTabSz="914400" rtl="0" eaLnBrk="1" latinLnBrk="0" hangingPunct="1">
              <a:lnSpc>
                <a:spcPct val="90000"/>
              </a:lnSpc>
              <a:spcBef>
                <a:spcPts val="1000"/>
              </a:spcBef>
              <a:buFont typeface="Arial" panose="020b0604020202020204" pitchFamily="34" charset="0"/>
              <a:buChar char="•"/>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racle Sans Light" panose="020b0403020204020204" pitchFamily="34" charset="0"/>
                <a:ea typeface="+mn-ea"/>
                <a:cs typeface="Oracle Sans Light" panose="020b04030202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GB"/>
              <a:t>Streamline Data Management</a:t>
            </a:r>
          </a:p>
        </p:txBody>
      </p:sp>
      <p:sp>
        <p:nvSpPr>
          <p:cNvPr id="3" name="Footer Placeholder 2">
            <a:extLst>
              <a:ext uri="{FF2B5EF4-FFF2-40B4-BE49-F238E27FC236}">
                <a16:creationId xmlns:a16="http://schemas.microsoft.com/office/drawing/2014/main" id="{CD278D4A-1879-5C4B-829E-6A2C43D5E5AB}"/>
              </a:ext>
            </a:extLst>
          </p:cNvPr>
          <p:cNvSpPr>
            <a:spLocks noGrp="1"/>
          </p:cNvSpPr>
          <p:nvPr>
            <p:ph type="ftr" sz="quarter" idx="1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41047982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9" name="Title 1"/>
          <p:cNvSpPr>
            <a:spLocks noGrp="1"/>
          </p:cNvSpPr>
          <p:nvPr>
            <p:ph type="title"/>
          </p:nvPr>
        </p:nvSpPr>
        <p:spPr/>
        <p:txBody>
          <a:bodyPr/>
          <a:lstStyle/>
          <a:p>
            <a:r>
              <a:rPr lang="en-US"/>
              <a:t>Introducing Oracle APEX on ATP</a:t>
            </a:r>
          </a:p>
        </p:txBody>
      </p:sp>
      <p:sp>
        <p:nvSpPr>
          <p:cNvPr id="10" name="Slide Number Placeholder 9"/>
          <p:cNvSpPr>
            <a:spLocks noGrp="1"/>
          </p:cNvSpPr>
          <p:nvPr>
            <p:ph type="sldNum" sz="quarter" idx="21"/>
          </p:nvPr>
        </p:nvSpPr>
        <p:spPr/>
        <p:txBody>
          <a:bodyPr/>
          <a:lstStyle/>
          <a:p>
            <a:fld id="{C51EAA63-D034-42AE-91FA-B13B9518C7BE}" type="slidenum">
              <a:rPr lang="en-US" smtClean="0"/>
              <a:t>4</a:t>
            </a:fld>
            <a:endParaRPr lang="en-US"/>
          </a:p>
        </p:txBody>
      </p:sp>
      <p:sp>
        <p:nvSpPr>
          <p:cNvPr id="2" name="Text Placeholder 1">
            <a:extLst>
              <a:ext uri="{FF2B5EF4-FFF2-40B4-BE49-F238E27FC236}">
                <a16:creationId xmlns:a16="http://schemas.microsoft.com/office/drawing/2014/main" id="{3F126A47-65FF-8040-8A88-8B49FC4BC263}"/>
              </a:ext>
            </a:extLst>
          </p:cNvPr>
          <p:cNvSpPr>
            <a:spLocks noGrp="1"/>
          </p:cNvSpPr>
          <p:nvPr>
            <p:ph type="body" sz="quarter" idx="15"/>
          </p:nvPr>
        </p:nvSpPr>
        <p:spPr>
          <a:xfrm>
            <a:off x="757515" y="1755598"/>
            <a:ext cx="9898415" cy="350947"/>
          </a:xfrm>
        </p:spPr>
        <p:txBody>
          <a:bodyPr/>
          <a:lstStyle/>
          <a:p>
            <a:r>
              <a:rPr lang="en-US"/>
              <a:t>High-productivity, low code development platform</a:t>
            </a:r>
          </a:p>
        </p:txBody>
      </p:sp>
      <p:pic>
        <p:nvPicPr>
          <p:cNvPr id="21" name="Picture 20" descr="browser-based-apps-51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38531" y="2784513"/>
            <a:ext cx="1860056" cy="1860056"/>
          </a:xfrm>
          <a:prstGeom prst="rect">
            <a:avLst/>
          </a:prstGeom>
        </p:spPr>
      </p:pic>
      <p:pic>
        <p:nvPicPr>
          <p:cNvPr id="22" name="Picture 21" descr="visualize-maintain-data-51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41691" y="2792896"/>
            <a:ext cx="1860994" cy="1860994"/>
          </a:xfrm>
          <a:prstGeom prst="rect">
            <a:avLst/>
          </a:prstGeom>
        </p:spPr>
      </p:pic>
      <p:pic>
        <p:nvPicPr>
          <p:cNvPr id="23" name="Picture 22" descr="sql-dev-51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380238" y="2800555"/>
            <a:ext cx="1860056" cy="1860056"/>
          </a:xfrm>
          <a:prstGeom prst="rect">
            <a:avLst/>
          </a:prstGeom>
        </p:spPr>
      </p:pic>
      <p:sp>
        <p:nvSpPr>
          <p:cNvPr id="18" name="Rectangle 17"/>
          <p:cNvSpPr/>
          <p:nvPr/>
        </p:nvSpPr>
        <p:spPr>
          <a:xfrm>
            <a:off x="4487752" y="4762983"/>
            <a:ext cx="2168872" cy="653286"/>
          </a:xfrm>
          <a:prstGeom prst="rect">
            <a:avLst/>
          </a:prstGeom>
        </p:spPr>
        <p:txBody>
          <a:bodyPr wrap="square" lIns="0" tIns="0" rIns="0" bIns="0" anchor="t" anchorCtr="0">
            <a:noAutofit/>
          </a:bodyPr>
          <a:lstStyle/>
          <a:p>
            <a:pPr algn="ctr">
              <a:lnSpc>
                <a:spcPct val="90000"/>
              </a:lnSpc>
            </a:pPr>
            <a:r>
              <a:rPr lang="en-US" b="1"/>
              <a:t>Visualize and manage data</a:t>
            </a:r>
          </a:p>
        </p:txBody>
      </p:sp>
      <p:sp>
        <p:nvSpPr>
          <p:cNvPr id="27" name="Rectangle 26"/>
          <p:cNvSpPr/>
          <p:nvPr/>
        </p:nvSpPr>
        <p:spPr>
          <a:xfrm>
            <a:off x="8145789" y="4762982"/>
            <a:ext cx="2328955" cy="830524"/>
          </a:xfrm>
          <a:prstGeom prst="rect">
            <a:avLst/>
          </a:prstGeom>
        </p:spPr>
        <p:txBody>
          <a:bodyPr wrap="square" lIns="0" tIns="0" rIns="0" bIns="0" anchor="t" anchorCtr="0">
            <a:noAutofit/>
          </a:bodyPr>
          <a:lstStyle/>
          <a:p>
            <a:pPr algn="ctr">
              <a:lnSpc>
                <a:spcPct val="90000"/>
              </a:lnSpc>
            </a:pPr>
            <a:r>
              <a:rPr lang="en-US" b="1"/>
              <a:t>Optionally leverage SQL skills and database capabilities</a:t>
            </a:r>
          </a:p>
        </p:txBody>
      </p:sp>
      <p:sp>
        <p:nvSpPr>
          <p:cNvPr id="28" name="Rectangle 27"/>
          <p:cNvSpPr/>
          <p:nvPr/>
        </p:nvSpPr>
        <p:spPr>
          <a:xfrm>
            <a:off x="768096" y="4762983"/>
            <a:ext cx="2600926" cy="653287"/>
          </a:xfrm>
          <a:prstGeom prst="rect">
            <a:avLst/>
          </a:prstGeom>
        </p:spPr>
        <p:txBody>
          <a:bodyPr wrap="square" lIns="0" tIns="0" rIns="0" bIns="0" anchor="t" anchorCtr="0">
            <a:noAutofit/>
          </a:bodyPr>
          <a:lstStyle/>
          <a:p>
            <a:pPr algn="ctr">
              <a:lnSpc>
                <a:spcPct val="90000"/>
              </a:lnSpc>
            </a:pPr>
            <a:r>
              <a:rPr lang="en-US" b="1"/>
              <a:t>Develop desktop and mobile web apps</a:t>
            </a:r>
          </a:p>
        </p:txBody>
      </p:sp>
      <p:sp>
        <p:nvSpPr>
          <p:cNvPr id="9" name="Footer Placeholder 8">
            <a:extLst>
              <a:ext uri="{FF2B5EF4-FFF2-40B4-BE49-F238E27FC236}">
                <a16:creationId xmlns:a16="http://schemas.microsoft.com/office/drawing/2014/main" id="{4AE97AD3-6AD9-0645-B619-3F4AC4E58844}"/>
              </a:ext>
            </a:extLst>
          </p:cNvPr>
          <p:cNvSpPr>
            <a:spLocks noGrp="1"/>
          </p:cNvSpPr>
          <p:nvPr>
            <p:ph type="ftr" sz="quarter" idx="2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2183191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ext Placeholder 1">
            <a:extLst>
              <a:ext uri="{FF2B5EF4-FFF2-40B4-BE49-F238E27FC236}">
                <a16:creationId xmlns:a16="http://schemas.microsoft.com/office/drawing/2014/main" id="{F5306E6C-3C65-44BC-8D31-7D8AA302443A}"/>
              </a:ext>
            </a:extLst>
          </p:cNvPr>
          <p:cNvSpPr>
            <a:spLocks noGrp="1"/>
          </p:cNvSpPr>
          <p:nvPr>
            <p:ph type="body" sz="quarter" idx="24"/>
          </p:nvPr>
        </p:nvSpPr>
        <p:spPr/>
        <p:txBody>
          <a:bodyPr/>
          <a:lstStyle/>
          <a:p>
            <a:pPr marL="0" indent="0">
              <a:buNone/>
            </a:pPr>
            <a:r>
              <a:rPr lang="en-US" b="1"/>
              <a:t>Elastic</a:t>
            </a:r>
            <a:endParaRPr lang="en-US"/>
          </a:p>
          <a:p>
            <a:r>
              <a:rPr lang="en-US"/>
              <a:t>Meet the fluctuating business demands </a:t>
            </a:r>
            <a:br>
              <a:rPr lang="en-US"/>
            </a:br>
            <a:r>
              <a:rPr lang="en-US"/>
              <a:t>as needed</a:t>
            </a:r>
          </a:p>
          <a:p>
            <a:r>
              <a:rPr lang="en-US"/>
              <a:t>All without interrupting </a:t>
            </a:r>
            <a:br>
              <a:rPr lang="en-US"/>
            </a:br>
            <a:r>
              <a:rPr lang="en-US"/>
              <a:t>business continuity</a:t>
            </a:r>
          </a:p>
        </p:txBody>
      </p:sp>
      <p:sp>
        <p:nvSpPr>
          <p:cNvPr id="3" name="Text Placeholder 2">
            <a:extLst>
              <a:ext uri="{FF2B5EF4-FFF2-40B4-BE49-F238E27FC236}">
                <a16:creationId xmlns:a16="http://schemas.microsoft.com/office/drawing/2014/main" id="{5BE9D76A-0639-49A8-87DA-626D712BD8DA}"/>
              </a:ext>
            </a:extLst>
          </p:cNvPr>
          <p:cNvSpPr>
            <a:spLocks noGrp="1"/>
          </p:cNvSpPr>
          <p:nvPr>
            <p:ph type="body" sz="quarter" idx="22"/>
          </p:nvPr>
        </p:nvSpPr>
        <p:spPr/>
        <p:txBody>
          <a:bodyPr/>
          <a:lstStyle/>
          <a:p>
            <a:pPr marL="0" indent="0">
              <a:buNone/>
            </a:pPr>
            <a:r>
              <a:rPr lang="en-US" b="1"/>
              <a:t>Fast</a:t>
            </a:r>
            <a:endParaRPr lang="en-US"/>
          </a:p>
          <a:p>
            <a:r>
              <a:rPr lang="en-US"/>
              <a:t>Accelerate innovation and time to market</a:t>
            </a:r>
          </a:p>
          <a:p>
            <a:r>
              <a:rPr lang="en-US"/>
              <a:t>Increase productivity </a:t>
            </a:r>
            <a:br>
              <a:rPr lang="en-US"/>
            </a:br>
            <a:r>
              <a:rPr lang="en-US"/>
              <a:t>by allowing more users </a:t>
            </a:r>
            <a:br>
              <a:rPr lang="en-US"/>
            </a:br>
            <a:r>
              <a:rPr lang="en-US"/>
              <a:t>concurrent access to data</a:t>
            </a:r>
          </a:p>
        </p:txBody>
      </p:sp>
      <p:sp>
        <p:nvSpPr>
          <p:cNvPr id="4" name="Text Placeholder 3">
            <a:extLst>
              <a:ext uri="{FF2B5EF4-FFF2-40B4-BE49-F238E27FC236}">
                <a16:creationId xmlns:a16="http://schemas.microsoft.com/office/drawing/2014/main" id="{BB431706-30EA-4B8E-8E70-05D5359167F4}"/>
              </a:ext>
            </a:extLst>
          </p:cNvPr>
          <p:cNvSpPr>
            <a:spLocks noGrp="1"/>
          </p:cNvSpPr>
          <p:nvPr>
            <p:ph type="body" sz="quarter" idx="23"/>
          </p:nvPr>
        </p:nvSpPr>
        <p:spPr/>
        <p:txBody>
          <a:bodyPr/>
          <a:lstStyle/>
          <a:p>
            <a:pPr marL="0" indent="0">
              <a:buNone/>
            </a:pPr>
            <a:r>
              <a:rPr lang="en-US" b="1"/>
              <a:t>Easy</a:t>
            </a:r>
          </a:p>
          <a:p>
            <a:r>
              <a:rPr lang="en-US"/>
              <a:t>Start building apps in minutes – vs. weeks / months</a:t>
            </a:r>
          </a:p>
          <a:p>
            <a:r>
              <a:rPr lang="en-US"/>
              <a:t>No software to install or manage makes you productive right away</a:t>
            </a:r>
          </a:p>
        </p:txBody>
      </p:sp>
      <p:sp>
        <p:nvSpPr>
          <p:cNvPr id="5" name="Title 4">
            <a:extLst>
              <a:ext uri="{FF2B5EF4-FFF2-40B4-BE49-F238E27FC236}">
                <a16:creationId xmlns:a16="http://schemas.microsoft.com/office/drawing/2014/main" id="{77606710-E17C-447D-A02B-2CEE62C28ABC}"/>
              </a:ext>
            </a:extLst>
          </p:cNvPr>
          <p:cNvSpPr>
            <a:spLocks noGrp="1"/>
          </p:cNvSpPr>
          <p:nvPr>
            <p:ph type="title"/>
          </p:nvPr>
        </p:nvSpPr>
        <p:spPr/>
        <p:txBody>
          <a:bodyPr/>
          <a:lstStyle/>
          <a:p>
            <a:r>
              <a:rPr lang="en-US"/>
              <a:t>Oracle APEX on Autonomous Database</a:t>
            </a:r>
          </a:p>
        </p:txBody>
      </p:sp>
      <p:sp>
        <p:nvSpPr>
          <p:cNvPr id="7" name="Slide Number Placeholder 6">
            <a:extLst>
              <a:ext uri="{FF2B5EF4-FFF2-40B4-BE49-F238E27FC236}">
                <a16:creationId xmlns:a16="http://schemas.microsoft.com/office/drawing/2014/main" id="{5640F0F2-5786-4B33-B487-4419FF234A9C}"/>
              </a:ext>
            </a:extLst>
          </p:cNvPr>
          <p:cNvSpPr>
            <a:spLocks noGrp="1"/>
          </p:cNvSpPr>
          <p:nvPr>
            <p:ph type="sldNum" sz="quarter" idx="2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7C371504-33D9-B044-8C50-620C44A06CB1}" type="slidenum">
              <a:rPr kumimoji="0" lang="en-US" sz="1000" b="0" i="0" u="none" strike="noStrike" kern="1200" cap="none" spc="0" normalizeH="0" baseline="0" noProof="0" smtClean="0">
                <a:ln>
                  <a:noFill/>
                </a:ln>
                <a:solidFill>
                  <a:srgbClr val="8B8078"/>
                </a:solidFill>
                <a:effectLst/>
                <a:uLnTx/>
                <a:uFillTx/>
                <a:latin typeface="Oracle Sans"/>
                <a:ea typeface="+mn-ea"/>
                <a:cs typeface="Oracle Sans" panose="020b0503020204020204" pitchFamily="34" charset="0"/>
              </a:rPr>
              <a:pPr marL="0" marR="0" lvl="0" indent="0" algn="l" defTabSz="914400" rtl="0" eaLnBrk="1" fontAlgn="auto" latinLnBrk="0" hangingPunct="1">
                <a:lnSpc>
                  <a:spcPct val="100000"/>
                </a:lnSpc>
                <a:spcBef>
                  <a:spcPct val="0"/>
                </a:spcBef>
                <a:spcAft>
                  <a:spcPct val="0"/>
                </a:spcAft>
                <a:buClrTx/>
                <a:buSzTx/>
                <a:buFontTx/>
                <a:buNone/>
                <a:defRPr/>
              </a:pPr>
              <a:t>5</a:t>
            </a:fld>
            <a:endParaRPr kumimoji="0" lang="en-US" sz="1000" b="0" i="0" u="none" strike="noStrike" kern="1200" cap="none" spc="0" normalizeH="0" baseline="0" noProof="0">
              <a:ln>
                <a:noFill/>
              </a:ln>
              <a:solidFill>
                <a:srgbClr val="8B8078"/>
              </a:solidFill>
              <a:effectLst/>
              <a:uLnTx/>
              <a:uFillTx/>
              <a:latin typeface="Oracle Sans"/>
              <a:ea typeface="+mn-ea"/>
              <a:cs typeface="Oracle Sans" panose="020b0503020204020204" pitchFamily="34" charset="0"/>
            </a:endParaRPr>
          </a:p>
        </p:txBody>
      </p:sp>
      <p:sp>
        <p:nvSpPr>
          <p:cNvPr id="8" name="Text Placeholder 7">
            <a:extLst>
              <a:ext uri="{FF2B5EF4-FFF2-40B4-BE49-F238E27FC236}">
                <a16:creationId xmlns:a16="http://schemas.microsoft.com/office/drawing/2014/main" id="{E80CEBFD-FE4C-4BA9-BDB5-5065364482B6}"/>
              </a:ext>
            </a:extLst>
          </p:cNvPr>
          <p:cNvSpPr>
            <a:spLocks noGrp="1"/>
          </p:cNvSpPr>
          <p:nvPr>
            <p:ph type="body" sz="quarter" idx="15"/>
          </p:nvPr>
        </p:nvSpPr>
        <p:spPr/>
        <p:txBody>
          <a:bodyPr/>
          <a:lstStyle/>
          <a:p>
            <a:r>
              <a:rPr lang="en-US"/>
              <a:t>Value proposition for business</a:t>
            </a:r>
          </a:p>
        </p:txBody>
      </p:sp>
      <p:sp>
        <p:nvSpPr>
          <p:cNvPr id="16" name="Footer Placeholder 15">
            <a:extLst>
              <a:ext uri="{FF2B5EF4-FFF2-40B4-BE49-F238E27FC236}">
                <a16:creationId xmlns:a16="http://schemas.microsoft.com/office/drawing/2014/main" id="{C12F37CC-3351-3E48-931D-DD0F8C3903CE}"/>
              </a:ext>
            </a:extLst>
          </p:cNvPr>
          <p:cNvSpPr>
            <a:spLocks noGrp="1"/>
          </p:cNvSpPr>
          <p:nvPr>
            <p:ph type="ftr" sz="quarter" idx="2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10414484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4" name="Rectangle 23">
            <a:extLst>
              <a:ext uri="{FF2B5EF4-FFF2-40B4-BE49-F238E27FC236}">
                <a16:creationId xmlns:a16="http://schemas.microsoft.com/office/drawing/2014/main" id="{7A337420-C36A-3847-83B4-E8F4405BE5F8}"/>
              </a:ext>
            </a:extLst>
          </p:cNvPr>
          <p:cNvSpPr/>
          <p:nvPr/>
        </p:nvSpPr>
        <p:spPr>
          <a:xfrm>
            <a:off x="2527885" y="4417386"/>
            <a:ext cx="7136230" cy="1585684"/>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DEDFA97-9E96-6047-9C70-535FD563291F}"/>
              </a:ext>
            </a:extLst>
          </p:cNvPr>
          <p:cNvSpPr/>
          <p:nvPr/>
        </p:nvSpPr>
        <p:spPr>
          <a:xfrm>
            <a:off x="2527885" y="2294024"/>
            <a:ext cx="7136230" cy="1585684"/>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8">
            <a:extLst>
              <a:ext uri="{FF2B5EF4-FFF2-40B4-BE49-F238E27FC236}">
                <a16:creationId xmlns:a16="http://schemas.microsoft.com/office/drawing/2014/main" id="{22C9C8ED-E8E1-4148-B1E0-A97182957145}"/>
              </a:ext>
            </a:extLst>
          </p:cNvPr>
          <p:cNvSpPr>
            <a:spLocks noGrp="1"/>
          </p:cNvSpPr>
          <p:nvPr>
            <p:ph type="title"/>
          </p:nvPr>
        </p:nvSpPr>
        <p:spPr/>
        <p:txBody>
          <a:bodyPr/>
          <a:lstStyle/>
          <a:p>
            <a:r>
              <a:rPr lang="en-US"/>
              <a:t>Transform your spreadsheets to web apps in minutes </a:t>
            </a:r>
          </a:p>
        </p:txBody>
      </p:sp>
      <p:sp>
        <p:nvSpPr>
          <p:cNvPr id="25" name="Slide Number Placeholder 24"/>
          <p:cNvSpPr>
            <a:spLocks noGrp="1"/>
          </p:cNvSpPr>
          <p:nvPr>
            <p:ph type="sldNum" sz="quarter" idx="11"/>
          </p:nvPr>
        </p:nvSpPr>
        <p:spPr/>
        <p:txBody>
          <a:bodyPr/>
          <a:lstStyle/>
          <a:p>
            <a:fld id="{C51EAA63-D034-42AE-91FA-B13B9518C7BE}" type="slidenum">
              <a:rPr lang="en-US" smtClean="0"/>
              <a:t>6</a:t>
            </a:fld>
            <a:endParaRPr lang="en-US"/>
          </a:p>
        </p:txBody>
      </p:sp>
      <p:sp>
        <p:nvSpPr>
          <p:cNvPr id="11" name="Text Placeholder 3">
            <a:extLst>
              <a:ext uri="{FF2B5EF4-FFF2-40B4-BE49-F238E27FC236}">
                <a16:creationId xmlns:a16="http://schemas.microsoft.com/office/drawing/2014/main" id="{21C8E086-3E91-8A43-BE54-D117B930542D}"/>
              </a:ext>
            </a:extLst>
          </p:cNvPr>
          <p:cNvSpPr>
            <a:spLocks noGrp="1"/>
          </p:cNvSpPr>
          <p:nvPr>
            <p:ph type="body" sz="quarter" idx="4294967295"/>
          </p:nvPr>
        </p:nvSpPr>
        <p:spPr>
          <a:xfrm>
            <a:off x="4797566" y="2358152"/>
            <a:ext cx="4829393" cy="1457429"/>
          </a:xfrm>
        </p:spPr>
        <p:txBody>
          <a:bodyPr anchor="ctr">
            <a:normAutofit/>
          </a:bodyPr>
          <a:lstStyle/>
          <a:p>
            <a:pPr marL="269875" indent="-269875">
              <a:spcBef>
                <a:spcPts val="300"/>
              </a:spcBef>
              <a:buClr>
                <a:schemeClr val="tx1"/>
              </a:buClr>
              <a:buFont typeface="Wingdings" pitchFamily="2" charset="2"/>
              <a:buChar char="§"/>
            </a:pPr>
            <a:r>
              <a:rPr lang="en-US" sz="1600" b="0"/>
              <a:t>Copy / paste or upload a spreadsheet file</a:t>
            </a:r>
          </a:p>
          <a:p>
            <a:pPr marL="269875" indent="-269875">
              <a:spcBef>
                <a:spcPts val="300"/>
              </a:spcBef>
              <a:buClr>
                <a:schemeClr val="tx1"/>
              </a:buClr>
              <a:buFont typeface="Wingdings" pitchFamily="2" charset="2"/>
              <a:buChar char="§"/>
            </a:pPr>
            <a:r>
              <a:rPr lang="en-US" sz="1600" b="0"/>
              <a:t>Creates table in oracle database</a:t>
            </a:r>
          </a:p>
          <a:p>
            <a:pPr marL="269875" indent="-269875">
              <a:spcBef>
                <a:spcPts val="300"/>
              </a:spcBef>
              <a:buClr>
                <a:schemeClr val="tx1"/>
              </a:buClr>
              <a:buFont typeface="Wingdings" pitchFamily="2" charset="2"/>
              <a:buChar char="§"/>
            </a:pPr>
            <a:r>
              <a:rPr lang="en-US" sz="1600" b="0"/>
              <a:t>Determines best-fit data types</a:t>
            </a:r>
          </a:p>
          <a:p>
            <a:pPr marL="269875" indent="-269875">
              <a:spcBef>
                <a:spcPts val="300"/>
              </a:spcBef>
              <a:buClr>
                <a:schemeClr val="tx1"/>
              </a:buClr>
              <a:buFont typeface="Wingdings" pitchFamily="2" charset="2"/>
              <a:buChar char="§"/>
            </a:pPr>
            <a:r>
              <a:rPr lang="en-US" sz="1600" b="0"/>
              <a:t>Uploads data into oracle table</a:t>
            </a:r>
          </a:p>
          <a:p>
            <a:pPr marL="269875" indent="-269875">
              <a:spcBef>
                <a:spcPts val="300"/>
              </a:spcBef>
              <a:buClr>
                <a:schemeClr val="tx1"/>
              </a:buClr>
              <a:buFont typeface="Wingdings" pitchFamily="2" charset="2"/>
              <a:buChar char="§"/>
            </a:pPr>
            <a:r>
              <a:rPr lang="en-US" sz="1600" b="0"/>
              <a:t>Creates first-cut of app</a:t>
            </a:r>
          </a:p>
        </p:txBody>
      </p:sp>
      <p:pic>
        <p:nvPicPr>
          <p:cNvPr id="3" name="Picture 2">
            <a:extLst>
              <a:ext uri="{FF2B5EF4-FFF2-40B4-BE49-F238E27FC236}">
                <a16:creationId xmlns:a16="http://schemas.microsoft.com/office/drawing/2014/main" id="{A91E63B7-FC87-FB49-A163-6343E5C90A92}"/>
              </a:ext>
            </a:extLst>
          </p:cNvPr>
          <p:cNvPicPr>
            <a:picLocks noChangeAspect="1"/>
          </p:cNvPicPr>
          <p:nvPr/>
        </p:nvPicPr>
        <p:blipFill>
          <a:blip r:embed="rId3"/>
          <a:stretch>
            <a:fillRect/>
          </a:stretch>
        </p:blipFill>
        <p:spPr>
          <a:xfrm>
            <a:off x="2718655" y="2239384"/>
            <a:ext cx="1694965" cy="1694965"/>
          </a:xfrm>
          <a:prstGeom prst="rect">
            <a:avLst/>
          </a:prstGeom>
        </p:spPr>
      </p:pic>
      <p:pic>
        <p:nvPicPr>
          <p:cNvPr id="5" name="Picture 4">
            <a:extLst>
              <a:ext uri="{FF2B5EF4-FFF2-40B4-BE49-F238E27FC236}">
                <a16:creationId xmlns:a16="http://schemas.microsoft.com/office/drawing/2014/main" id="{080826EA-5838-B646-BD7E-852083DA1747}"/>
              </a:ext>
            </a:extLst>
          </p:cNvPr>
          <p:cNvPicPr>
            <a:picLocks noChangeAspect="1"/>
          </p:cNvPicPr>
          <p:nvPr/>
        </p:nvPicPr>
        <p:blipFill>
          <a:blip r:embed="rId4"/>
          <a:stretch>
            <a:fillRect/>
          </a:stretch>
        </p:blipFill>
        <p:spPr>
          <a:xfrm>
            <a:off x="2701630" y="4345721"/>
            <a:ext cx="1729014" cy="1729014"/>
          </a:xfrm>
          <a:prstGeom prst="rect">
            <a:avLst/>
          </a:prstGeom>
        </p:spPr>
      </p:pic>
      <p:sp>
        <p:nvSpPr>
          <p:cNvPr id="10" name="Down Arrow 9">
            <a:extLst>
              <a:ext uri="{FF2B5EF4-FFF2-40B4-BE49-F238E27FC236}">
                <a16:creationId xmlns:a16="http://schemas.microsoft.com/office/drawing/2014/main" id="{9A75A888-7DD5-F045-AC87-B1F2FF539EAE}"/>
              </a:ext>
            </a:extLst>
          </p:cNvPr>
          <p:cNvSpPr/>
          <p:nvPr/>
        </p:nvSpPr>
        <p:spPr bwMode="gray">
          <a:xfrm>
            <a:off x="3348021" y="3961152"/>
            <a:ext cx="436233" cy="384569"/>
          </a:xfrm>
          <a:prstGeom prst="downArrow">
            <a:avLst/>
          </a:prstGeom>
          <a:solidFill>
            <a:schemeClr val="accent2"/>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4998">
              <a:solidFill>
                <a:schemeClr val="bg1"/>
              </a:solidFill>
            </a:endParaRPr>
          </a:p>
        </p:txBody>
      </p:sp>
      <p:sp>
        <p:nvSpPr>
          <p:cNvPr id="12" name="Text Placeholder 3">
            <a:extLst>
              <a:ext uri="{FF2B5EF4-FFF2-40B4-BE49-F238E27FC236}">
                <a16:creationId xmlns:a16="http://schemas.microsoft.com/office/drawing/2014/main" id="{21C8E086-3E91-8A43-BE54-D117B930542D}"/>
              </a:ext>
            </a:extLst>
          </p:cNvPr>
          <p:cNvSpPr txBox="1"/>
          <p:nvPr/>
        </p:nvSpPr>
        <p:spPr>
          <a:xfrm>
            <a:off x="4797566" y="4481513"/>
            <a:ext cx="4828756" cy="1457430"/>
          </a:xfrm>
          <a:prstGeom prst="rect">
            <a:avLst/>
          </a:prstGeom>
        </p:spPr>
        <p:txBody>
          <a:bodyPr vert="horz" lIns="0" tIns="45720" rIns="0" bIns="45720" rtlCol="0" anchor="ctr">
            <a:noAutofit/>
          </a:bodyPr>
          <a:lstStyle>
            <a:lvl1pPr marL="193675" indent="-193675" algn="l" defTabSz="914400" rtl="0" eaLnBrk="1" latinLnBrk="0" hangingPunct="1">
              <a:lnSpc>
                <a:spcPct val="90000"/>
              </a:lnSpc>
              <a:spcBef>
                <a:spcPts val="1200"/>
              </a:spcBef>
              <a:buClr>
                <a:schemeClr val="tx1"/>
              </a:buClr>
              <a:buFont typeface="Arial" panose="020b0604020202020204" pitchFamily="34" charset="0"/>
              <a:buChar char="•"/>
              <a:defRPr sz="2400" b="0" i="0" kern="1200">
                <a:solidFill>
                  <a:srgbClr val="FFFFFF"/>
                </a:solidFill>
                <a:latin typeface="+mn-lt"/>
                <a:ea typeface="+mn-ea"/>
                <a:cs typeface="+mn-cs"/>
              </a:defRPr>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269875" indent="-269875">
              <a:spcBef>
                <a:spcPts val="300"/>
              </a:spcBef>
              <a:buFont typeface="Wingdings" pitchFamily="2" charset="2"/>
              <a:buChar char="§"/>
            </a:pPr>
            <a:r>
              <a:rPr lang="en-US" sz="1600">
                <a:solidFill>
                  <a:schemeClr val="tx1"/>
                </a:solidFill>
              </a:rPr>
              <a:t>Move to a single source of truth</a:t>
            </a:r>
          </a:p>
          <a:p>
            <a:pPr marL="269875" indent="-269875">
              <a:spcBef>
                <a:spcPts val="300"/>
              </a:spcBef>
              <a:buFont typeface="Wingdings" pitchFamily="2" charset="2"/>
              <a:buChar char="§"/>
            </a:pPr>
            <a:r>
              <a:rPr lang="en-US" sz="1600">
                <a:solidFill>
                  <a:schemeClr val="tx1"/>
                </a:solidFill>
              </a:rPr>
              <a:t>Send out a URL not a file</a:t>
            </a:r>
          </a:p>
          <a:p>
            <a:pPr marL="269875" indent="-269875">
              <a:spcBef>
                <a:spcPts val="300"/>
              </a:spcBef>
              <a:buFont typeface="Wingdings" pitchFamily="2" charset="2"/>
              <a:buChar char="§"/>
            </a:pPr>
            <a:r>
              <a:rPr lang="en-US" sz="1600">
                <a:solidFill>
                  <a:schemeClr val="tx1"/>
                </a:solidFill>
              </a:rPr>
              <a:t>Secure, scalable, multi-user app</a:t>
            </a:r>
          </a:p>
          <a:p>
            <a:pPr marL="269875" indent="-269875">
              <a:spcBef>
                <a:spcPts val="300"/>
              </a:spcBef>
              <a:buFont typeface="Wingdings" pitchFamily="2" charset="2"/>
              <a:buChar char="§"/>
            </a:pPr>
            <a:r>
              <a:rPr lang="en-US" sz="1600">
                <a:solidFill>
                  <a:schemeClr val="tx1"/>
                </a:solidFill>
              </a:rPr>
              <a:t>Add validations to improve data quality</a:t>
            </a:r>
          </a:p>
          <a:p>
            <a:pPr marL="269875" indent="-269875">
              <a:spcBef>
                <a:spcPts val="300"/>
              </a:spcBef>
              <a:buFont typeface="Wingdings" pitchFamily="2" charset="2"/>
              <a:buChar char="§"/>
            </a:pPr>
            <a:r>
              <a:rPr lang="en-US" sz="1600">
                <a:solidFill>
                  <a:schemeClr val="tx1"/>
                </a:solidFill>
              </a:rPr>
              <a:t>Extend with charts, calendars, and more</a:t>
            </a:r>
          </a:p>
        </p:txBody>
      </p:sp>
      <p:sp>
        <p:nvSpPr>
          <p:cNvPr id="21" name="Footer Placeholder 20">
            <a:extLst>
              <a:ext uri="{FF2B5EF4-FFF2-40B4-BE49-F238E27FC236}">
                <a16:creationId xmlns:a16="http://schemas.microsoft.com/office/drawing/2014/main" id="{EBF5DF29-1E4B-694B-9532-5BB165092C8D}"/>
              </a:ext>
            </a:extLst>
          </p:cNvPr>
          <p:cNvSpPr>
            <a:spLocks noGrp="1"/>
          </p:cNvSpPr>
          <p:nvPr>
            <p:ph type="ftr" sz="quarter" idx="1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2383618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 name="Title 4"/>
          <p:cNvSpPr>
            <a:spLocks noGrp="1"/>
          </p:cNvSpPr>
          <p:nvPr>
            <p:ph type="title"/>
          </p:nvPr>
        </p:nvSpPr>
        <p:spPr/>
        <p:txBody>
          <a:bodyPr/>
          <a:lstStyle/>
          <a:p>
            <a:r>
              <a:rPr lang="en-US"/>
              <a:t>Rapid application development</a:t>
            </a:r>
          </a:p>
        </p:txBody>
      </p:sp>
      <p:sp>
        <p:nvSpPr>
          <p:cNvPr id="2" name="Slide Number Placeholder 1"/>
          <p:cNvSpPr>
            <a:spLocks noGrp="1"/>
          </p:cNvSpPr>
          <p:nvPr>
            <p:ph type="sldNum" sz="quarter" idx="21"/>
          </p:nvPr>
        </p:nvSpPr>
        <p:spPr/>
        <p:txBody>
          <a:bodyPr/>
          <a:lstStyle/>
          <a:p>
            <a:fld id="{C51EAA63-D034-42AE-91FA-B13B9518C7BE}" type="slidenum">
              <a:rPr lang="en-US" smtClean="0"/>
              <a:t>7</a:t>
            </a:fld>
            <a:endParaRPr lang="en-US"/>
          </a:p>
        </p:txBody>
      </p:sp>
      <p:sp>
        <p:nvSpPr>
          <p:cNvPr id="6" name="Text Placeholder 5"/>
          <p:cNvSpPr>
            <a:spLocks noGrp="1"/>
          </p:cNvSpPr>
          <p:nvPr>
            <p:ph type="body" sz="quarter" idx="15"/>
          </p:nvPr>
        </p:nvSpPr>
        <p:spPr/>
        <p:txBody>
          <a:bodyPr/>
          <a:lstStyle/>
          <a:p>
            <a:r>
              <a:rPr lang="en-US"/>
              <a:t>Build new business and productivity apps</a:t>
            </a:r>
          </a:p>
        </p:txBody>
      </p:sp>
      <p:sp>
        <p:nvSpPr>
          <p:cNvPr id="7" name="Text Placeholder 3">
            <a:extLst>
              <a:ext uri="{FF2B5EF4-FFF2-40B4-BE49-F238E27FC236}">
                <a16:creationId xmlns:a16="http://schemas.microsoft.com/office/drawing/2014/main" id="{21C8E086-3E91-8A43-BE54-D117B930542D}"/>
              </a:ext>
            </a:extLst>
          </p:cNvPr>
          <p:cNvSpPr>
            <a:spLocks noGrp="1"/>
          </p:cNvSpPr>
          <p:nvPr>
            <p:ph type="body" sz="quarter" idx="4294967295"/>
          </p:nvPr>
        </p:nvSpPr>
        <p:spPr>
          <a:xfrm>
            <a:off x="3481138" y="2504898"/>
            <a:ext cx="4604631" cy="1855932"/>
          </a:xfrm>
        </p:spPr>
        <p:txBody>
          <a:bodyPr wrap="square" anchor="t">
            <a:noAutofit/>
          </a:bodyPr>
          <a:lstStyle/>
          <a:p>
            <a:pPr marL="269875" indent="-269875">
              <a:spcBef>
                <a:spcPts val="600"/>
              </a:spcBef>
            </a:pPr>
            <a:r>
              <a:rPr lang="en-US" sz="1800" b="0"/>
              <a:t>Build apps in days / weeks not months / years</a:t>
            </a:r>
          </a:p>
          <a:p>
            <a:pPr marL="269875" indent="-269875">
              <a:spcBef>
                <a:spcPts val="600"/>
              </a:spcBef>
            </a:pPr>
            <a:r>
              <a:rPr lang="en-US" sz="1800" b="0"/>
              <a:t>Use powerful wizards to create fully featured apps</a:t>
            </a:r>
          </a:p>
          <a:p>
            <a:pPr marL="269875" indent="-269875">
              <a:spcBef>
                <a:spcPts val="600"/>
              </a:spcBef>
            </a:pPr>
            <a:r>
              <a:rPr lang="en-US" sz="1800" b="0"/>
              <a:t>Low-code capabilities allow non-IT professionals to also build or help </a:t>
            </a:r>
            <a:br>
              <a:rPr lang="en-US" sz="1800" b="0"/>
            </a:br>
            <a:r>
              <a:rPr lang="en-US" sz="1800" b="0"/>
              <a:t>build apps</a:t>
            </a:r>
          </a:p>
          <a:p>
            <a:pPr marL="269875" indent="-269875">
              <a:spcBef>
                <a:spcPts val="600"/>
              </a:spcBef>
            </a:pPr>
            <a:r>
              <a:rPr lang="en-US" sz="1800" b="0"/>
              <a:t>Easily modify to meet changing requirements</a:t>
            </a:r>
          </a:p>
          <a:p>
            <a:pPr marL="269875" indent="-269875">
              <a:spcBef>
                <a:spcPts val="600"/>
              </a:spcBef>
            </a:pPr>
            <a:r>
              <a:rPr lang="en-US" sz="1800" b="0"/>
              <a:t>Rapidly iterate to production-ready app</a:t>
            </a:r>
          </a:p>
        </p:txBody>
      </p:sp>
      <p:pic>
        <p:nvPicPr>
          <p:cNvPr id="9" name="Picture 8" descr="apex-apps-51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7290" y="2501494"/>
            <a:ext cx="2856569" cy="2856569"/>
          </a:xfrm>
          <a:prstGeom prst="rect">
            <a:avLst/>
          </a:prstGeom>
        </p:spPr>
      </p:pic>
      <p:sp>
        <p:nvSpPr>
          <p:cNvPr id="25" name="Rectangle 24">
            <a:extLst>
              <a:ext uri="{FF2B5EF4-FFF2-40B4-BE49-F238E27FC236}">
                <a16:creationId xmlns:a16="http://schemas.microsoft.com/office/drawing/2014/main" id="{B8807771-037C-6647-8B88-550AB2E6EC8F}"/>
              </a:ext>
            </a:extLst>
          </p:cNvPr>
          <p:cNvSpPr/>
          <p:nvPr/>
        </p:nvSpPr>
        <p:spPr>
          <a:xfrm>
            <a:off x="8831454" y="2670524"/>
            <a:ext cx="2856569" cy="3380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74320" rIns="274320" rtlCol="0" anchor="t"/>
          <a:lstStyle/>
          <a:p>
            <a:pPr marL="269875" indent="-269875">
              <a:spcBef>
                <a:spcPts val="600"/>
              </a:spcBef>
              <a:buFont typeface="Arial" panose="020b0604020202020204" pitchFamily="34" charset="0"/>
              <a:buChar char="•"/>
            </a:pPr>
            <a:r>
              <a:rPr lang="en-US" sz="1600" b="1">
                <a:solidFill>
                  <a:schemeClr val="accent5"/>
                </a:solidFill>
                <a:latin typeface="Oracle Sans" panose="020b0503020204020204" pitchFamily="34" charset="0"/>
                <a:cs typeface="Oracle Sans" panose="020b0503020204020204" pitchFamily="34" charset="0"/>
              </a:rPr>
              <a:t>Opportunistic </a:t>
            </a:r>
          </a:p>
          <a:p>
            <a:pPr marL="269875" indent="-269875">
              <a:spcBef>
                <a:spcPts val="600"/>
              </a:spcBef>
              <a:buFont typeface="Arial" panose="020b0604020202020204" pitchFamily="34" charset="0"/>
              <a:buChar char="•"/>
            </a:pPr>
            <a:r>
              <a:rPr lang="en-US" sz="1600" b="1">
                <a:solidFill>
                  <a:schemeClr val="accent5"/>
                </a:solidFill>
                <a:latin typeface="Oracle Sans" panose="020b0503020204020204" pitchFamily="34" charset="0"/>
                <a:cs typeface="Oracle Sans" panose="020b0503020204020204" pitchFamily="34" charset="0"/>
              </a:rPr>
              <a:t>Simplistic, tactical apps to meet immediate need</a:t>
            </a:r>
          </a:p>
          <a:p>
            <a:pPr marL="269875" indent="-269875">
              <a:spcBef>
                <a:spcPts val="600"/>
              </a:spcBef>
              <a:buFont typeface="Arial" panose="020b0604020202020204" pitchFamily="34" charset="0"/>
              <a:buChar char="•"/>
            </a:pPr>
            <a:r>
              <a:rPr lang="en-US" sz="1600" b="1">
                <a:solidFill>
                  <a:schemeClr val="accent5"/>
                </a:solidFill>
                <a:latin typeface="Oracle Sans" panose="020b0503020204020204" pitchFamily="34" charset="0"/>
                <a:cs typeface="Oracle Sans" panose="020b0503020204020204" pitchFamily="34" charset="0"/>
              </a:rPr>
              <a:t>Webify paper processes</a:t>
            </a:r>
          </a:p>
          <a:p>
            <a:pPr marL="269875" indent="-269875">
              <a:spcBef>
                <a:spcPts val="600"/>
              </a:spcBef>
              <a:buFont typeface="Arial" panose="020b0604020202020204" pitchFamily="34" charset="0"/>
              <a:buChar char="•"/>
            </a:pPr>
            <a:r>
              <a:rPr lang="en-US" sz="1600" b="1">
                <a:solidFill>
                  <a:schemeClr val="accent5"/>
                </a:solidFill>
                <a:latin typeface="Oracle Sans" panose="020b0503020204020204" pitchFamily="34" charset="0"/>
                <a:cs typeface="Oracle Sans" panose="020b0503020204020204" pitchFamily="34" charset="0"/>
              </a:rPr>
              <a:t>Generally developed by one or two people</a:t>
            </a:r>
          </a:p>
        </p:txBody>
      </p:sp>
      <p:cxnSp>
        <p:nvCxnSpPr>
          <p:cNvPr id="27" name="Straight Connector 26">
            <a:extLst>
              <a:ext uri="{FF2B5EF4-FFF2-40B4-BE49-F238E27FC236}">
                <a16:creationId xmlns:a16="http://schemas.microsoft.com/office/drawing/2014/main" id="{2A909488-BEA1-734E-AC27-9B982E9507E7}"/>
              </a:ext>
            </a:extLst>
          </p:cNvPr>
          <p:cNvCxnSpPr/>
          <p:nvPr/>
        </p:nvCxnSpPr>
        <p:spPr>
          <a:xfrm flipH="1">
            <a:off x="8813460" y="2501494"/>
            <a:ext cx="0" cy="304907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9" name="Footer Placeholder 28">
            <a:extLst>
              <a:ext uri="{FF2B5EF4-FFF2-40B4-BE49-F238E27FC236}">
                <a16:creationId xmlns:a16="http://schemas.microsoft.com/office/drawing/2014/main" id="{4551334F-8AB3-E241-92BB-47DE218B0515}"/>
              </a:ext>
            </a:extLst>
          </p:cNvPr>
          <p:cNvSpPr>
            <a:spLocks noGrp="1"/>
          </p:cNvSpPr>
          <p:nvPr>
            <p:ph type="ftr" sz="quarter" idx="2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41074323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E6B0D31-162D-1A41-8320-8FAB44C0107C}"/>
              </a:ext>
            </a:extLst>
          </p:cNvPr>
          <p:cNvSpPr>
            <a:spLocks noGrp="1"/>
          </p:cNvSpPr>
          <p:nvPr>
            <p:ph type="title"/>
          </p:nvPr>
        </p:nvSpPr>
        <p:spPr/>
        <p:txBody>
          <a:bodyPr/>
          <a:lstStyle/>
          <a:p>
            <a:r>
              <a:rPr lang="en-US"/>
              <a:t>Productivity and departmental app examples</a:t>
            </a:r>
          </a:p>
        </p:txBody>
      </p:sp>
      <p:sp>
        <p:nvSpPr>
          <p:cNvPr id="9" name="Text Placeholder 8">
            <a:extLst>
              <a:ext uri="{FF2B5EF4-FFF2-40B4-BE49-F238E27FC236}">
                <a16:creationId xmlns:a16="http://schemas.microsoft.com/office/drawing/2014/main" id="{E2439E39-7B12-4FB0-99C2-537F26A8B47A}"/>
              </a:ext>
            </a:extLst>
          </p:cNvPr>
          <p:cNvSpPr>
            <a:spLocks noGrp="1"/>
          </p:cNvSpPr>
          <p:nvPr>
            <p:ph type="body" sz="quarter" idx="12"/>
          </p:nvPr>
        </p:nvSpPr>
        <p:spPr>
          <a:xfrm>
            <a:off x="768350" y="2189533"/>
            <a:ext cx="3258218" cy="4017963"/>
          </a:xfrm>
        </p:spPr>
        <p:txBody>
          <a:bodyPr>
            <a:noAutofit/>
          </a:bodyPr>
          <a:lstStyle/>
          <a:p>
            <a:pPr>
              <a:lnSpc>
                <a:spcPct val="100000"/>
              </a:lnSpc>
              <a:spcBef>
                <a:spcPts val="600"/>
              </a:spcBef>
            </a:pPr>
            <a:r>
              <a:rPr lang="en-US" b="0"/>
              <a:t>Project Management </a:t>
            </a:r>
          </a:p>
          <a:p>
            <a:pPr>
              <a:lnSpc>
                <a:spcPct val="100000"/>
              </a:lnSpc>
              <a:spcBef>
                <a:spcPts val="600"/>
              </a:spcBef>
            </a:pPr>
            <a:r>
              <a:rPr lang="en-US" b="0"/>
              <a:t>Customer Tracker</a:t>
            </a:r>
          </a:p>
          <a:p>
            <a:pPr>
              <a:lnSpc>
                <a:spcPct val="100000"/>
              </a:lnSpc>
              <a:spcBef>
                <a:spcPts val="600"/>
              </a:spcBef>
            </a:pPr>
            <a:r>
              <a:rPr lang="en-US" b="0"/>
              <a:t>Team Calendar</a:t>
            </a:r>
          </a:p>
          <a:p>
            <a:pPr>
              <a:lnSpc>
                <a:spcPct val="100000"/>
              </a:lnSpc>
              <a:spcBef>
                <a:spcPts val="600"/>
              </a:spcBef>
            </a:pPr>
            <a:r>
              <a:rPr lang="en-US" b="0"/>
              <a:t>Opportunity Tracker</a:t>
            </a:r>
          </a:p>
          <a:p>
            <a:pPr>
              <a:lnSpc>
                <a:spcPct val="100000"/>
              </a:lnSpc>
              <a:spcBef>
                <a:spcPts val="600"/>
              </a:spcBef>
            </a:pPr>
            <a:r>
              <a:rPr lang="en-US" b="0"/>
              <a:t>Checklist Manager</a:t>
            </a:r>
          </a:p>
          <a:p>
            <a:pPr>
              <a:lnSpc>
                <a:spcPct val="100000"/>
              </a:lnSpc>
              <a:spcBef>
                <a:spcPts val="600"/>
              </a:spcBef>
            </a:pPr>
            <a:r>
              <a:rPr lang="en-US" b="0"/>
              <a:t>Incident Tracking</a:t>
            </a:r>
          </a:p>
          <a:p>
            <a:pPr>
              <a:lnSpc>
                <a:spcPct val="100000"/>
              </a:lnSpc>
              <a:spcBef>
                <a:spcPts val="600"/>
              </a:spcBef>
            </a:pPr>
            <a:r>
              <a:rPr lang="en-US" b="0"/>
              <a:t>Survey Builder</a:t>
            </a:r>
          </a:p>
          <a:p>
            <a:pPr>
              <a:lnSpc>
                <a:spcPct val="100000"/>
              </a:lnSpc>
              <a:spcBef>
                <a:spcPts val="600"/>
              </a:spcBef>
            </a:pPr>
            <a:r>
              <a:rPr lang="en-US" b="0"/>
              <a:t>Polling App</a:t>
            </a:r>
          </a:p>
          <a:p>
            <a:pPr>
              <a:lnSpc>
                <a:spcPct val="100000"/>
              </a:lnSpc>
              <a:spcBef>
                <a:spcPts val="600"/>
              </a:spcBef>
            </a:pPr>
            <a:r>
              <a:rPr lang="en-US" b="0"/>
              <a:t>Meeting Minutes</a:t>
            </a:r>
          </a:p>
          <a:p>
            <a:pPr>
              <a:lnSpc>
                <a:spcPct val="100000"/>
              </a:lnSpc>
              <a:spcBef>
                <a:spcPts val="600"/>
              </a:spcBef>
            </a:pPr>
            <a:r>
              <a:rPr lang="en-US" b="0"/>
              <a:t>Data Reporter and Many More Possibilities</a:t>
            </a:r>
          </a:p>
        </p:txBody>
      </p:sp>
      <p:sp>
        <p:nvSpPr>
          <p:cNvPr id="3" name="Footer Placeholder 2">
            <a:extLst>
              <a:ext uri="{FF2B5EF4-FFF2-40B4-BE49-F238E27FC236}">
                <a16:creationId xmlns:a16="http://schemas.microsoft.com/office/drawing/2014/main" id="{A4D44F61-A49F-4759-894B-5888F63BE671}"/>
              </a:ext>
            </a:extLst>
          </p:cNvPr>
          <p:cNvSpPr>
            <a:spLocks noGrp="1"/>
          </p:cNvSpPr>
          <p:nvPr>
            <p:ph type="ftr" sz="quarter" idx="13"/>
          </p:nvPr>
        </p:nvSpPr>
        <p:spPr/>
        <p:txBody>
          <a:bodyPr/>
          <a:lstStyle/>
          <a:p>
            <a:r>
              <a:rPr lang="en-US"/>
              <a:t>Copyright © 2019, Oracle and/or its affiliates. All rights reserved.</a:t>
            </a:r>
          </a:p>
        </p:txBody>
      </p:sp>
      <p:sp>
        <p:nvSpPr>
          <p:cNvPr id="4" name="Slide Number Placeholder 3">
            <a:extLst>
              <a:ext uri="{FF2B5EF4-FFF2-40B4-BE49-F238E27FC236}">
                <a16:creationId xmlns:a16="http://schemas.microsoft.com/office/drawing/2014/main" id="{B420656D-6008-4D4F-8C17-0BA4964E0683}"/>
              </a:ext>
            </a:extLst>
          </p:cNvPr>
          <p:cNvSpPr>
            <a:spLocks noGrp="1"/>
          </p:cNvSpPr>
          <p:nvPr>
            <p:ph type="sldNum" sz="quarter" idx="14"/>
          </p:nvPr>
        </p:nvSpPr>
        <p:spPr/>
        <p:txBody>
          <a:bodyPr/>
          <a:lstStyle/>
          <a:p>
            <a:fld id="{345D60D9-5372-5F40-9443-0F9AE5BDC3C8}" type="slidenum">
              <a:rPr lang="en-US" smtClean="0"/>
              <a:t>8</a:t>
            </a:fld>
            <a:endParaRPr lang="en-US"/>
          </a:p>
        </p:txBody>
      </p:sp>
      <p:sp>
        <p:nvSpPr>
          <p:cNvPr id="10" name="Rectangle 9">
            <a:extLst>
              <a:ext uri="{FF2B5EF4-FFF2-40B4-BE49-F238E27FC236}">
                <a16:creationId xmlns:a16="http://schemas.microsoft.com/office/drawing/2014/main" id="{D80DC4F9-CCE0-EA45-9CB1-F0324A6363CD}"/>
              </a:ext>
            </a:extLst>
          </p:cNvPr>
          <p:cNvSpPr/>
          <p:nvPr/>
        </p:nvSpPr>
        <p:spPr>
          <a:xfrm>
            <a:off x="4301066" y="2292596"/>
            <a:ext cx="7357534" cy="2821611"/>
          </a:xfrm>
          <a:prstGeom prst="rect">
            <a:avLst/>
          </a:prstGeom>
          <a:solidFill>
            <a:schemeClr val="accent2">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1" name="Picture 10">
            <a:extLst>
              <a:ext uri="{FF2B5EF4-FFF2-40B4-BE49-F238E27FC236}">
                <a16:creationId xmlns:a16="http://schemas.microsoft.com/office/drawing/2014/main" id="{14C37F7C-0845-9A46-B4FE-4A247CFB8E18}"/>
              </a:ext>
            </a:extLst>
          </p:cNvPr>
          <p:cNvPicPr>
            <a:picLocks noChangeAspect="1"/>
          </p:cNvPicPr>
          <p:nvPr/>
        </p:nvPicPr>
        <p:blipFill>
          <a:blip r:embed="rId2"/>
          <a:stretch>
            <a:fillRect/>
          </a:stretch>
        </p:blipFill>
        <p:spPr>
          <a:xfrm>
            <a:off x="4418366" y="2417007"/>
            <a:ext cx="7120113" cy="2576458"/>
          </a:xfrm>
          <a:prstGeom prst="rect">
            <a:avLst/>
          </a:prstGeom>
        </p:spPr>
      </p:pic>
      <p:sp>
        <p:nvSpPr>
          <p:cNvPr id="12" name="TextBox 11">
            <a:extLst>
              <a:ext uri="{FF2B5EF4-FFF2-40B4-BE49-F238E27FC236}">
                <a16:creationId xmlns:a16="http://schemas.microsoft.com/office/drawing/2014/main" id="{0043B154-5CB6-8342-A236-9064700BCEA6}"/>
              </a:ext>
            </a:extLst>
          </p:cNvPr>
          <p:cNvSpPr txBox="1"/>
          <p:nvPr/>
        </p:nvSpPr>
        <p:spPr>
          <a:xfrm>
            <a:off x="6036553" y="5238619"/>
            <a:ext cx="3886563" cy="344295"/>
          </a:xfrm>
          <a:prstGeom prst="rect">
            <a:avLst/>
          </a:prstGeom>
          <a:noFill/>
        </p:spPr>
        <p:txBody>
          <a:bodyPr wrap="none" lIns="0" tIns="0" rIns="0" bIns="0" rtlCol="0">
            <a:noAutofit/>
          </a:bodyPr>
          <a:lstStyle/>
          <a:p>
            <a:pPr algn="ctr">
              <a:lnSpc>
                <a:spcPct val="90000"/>
              </a:lnSpc>
            </a:pPr>
            <a:r>
              <a:rPr lang="en-US" b="1"/>
              <a:t>Over 20 Pre-Built Apps Included with APEX</a:t>
            </a:r>
          </a:p>
        </p:txBody>
      </p:sp>
    </p:spTree>
    <p:extLst>
      <p:ext uri="{BB962C8B-B14F-4D97-AF65-F5344CB8AC3E}">
        <p14:creationId xmlns:p14="http://schemas.microsoft.com/office/powerpoint/2010/main" val="2438112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itle 1"/>
          <p:cNvSpPr>
            <a:spLocks noGrp="1"/>
          </p:cNvSpPr>
          <p:nvPr>
            <p:ph type="title"/>
          </p:nvPr>
        </p:nvSpPr>
        <p:spPr/>
        <p:txBody>
          <a:bodyPr/>
          <a:lstStyle/>
          <a:p>
            <a:r>
              <a:rPr lang="en-US"/>
              <a:t>Oracle Autonomous Database for APEX</a:t>
            </a:r>
          </a:p>
        </p:txBody>
      </p:sp>
      <p:sp>
        <p:nvSpPr>
          <p:cNvPr id="3" name="Slide Number Placeholder 2"/>
          <p:cNvSpPr>
            <a:spLocks noGrp="1"/>
          </p:cNvSpPr>
          <p:nvPr>
            <p:ph type="sldNum" sz="quarter" idx="11"/>
          </p:nvPr>
        </p:nvSpPr>
        <p:spPr/>
        <p:txBody>
          <a:bodyPr/>
          <a:lstStyle/>
          <a:p>
            <a:fld id="{C51EAA63-D034-42AE-91FA-B13B9518C7BE}" type="slidenum">
              <a:rPr lang="en-US" smtClean="0"/>
              <a:t>9</a:t>
            </a:fld>
            <a:endParaRPr lang="en-US"/>
          </a:p>
        </p:txBody>
      </p:sp>
      <p:sp>
        <p:nvSpPr>
          <p:cNvPr id="7" name="TextBox 6">
            <a:extLst>
              <a:ext uri="{FF2B5EF4-FFF2-40B4-BE49-F238E27FC236}">
                <a16:creationId xmlns:a16="http://schemas.microsoft.com/office/drawing/2014/main" id="{11A62CA4-0DE6-964F-A0E4-C5CBAAB865E4}"/>
              </a:ext>
            </a:extLst>
          </p:cNvPr>
          <p:cNvSpPr txBox="1"/>
          <p:nvPr/>
        </p:nvSpPr>
        <p:spPr>
          <a:xfrm>
            <a:off x="1443755" y="2449341"/>
            <a:ext cx="1961994" cy="369332"/>
          </a:xfrm>
          <a:prstGeom prst="rect">
            <a:avLst/>
          </a:prstGeom>
          <a:noFill/>
        </p:spPr>
        <p:txBody>
          <a:bodyPr wrap="square" lIns="0" tIns="0" rIns="0" bIns="0" rtlCol="0">
            <a:spAutoFit/>
          </a:bodyPr>
          <a:lstStyle/>
          <a:p>
            <a:pPr>
              <a:defRPr/>
            </a:pPr>
            <a:r>
              <a:rPr lang="en-US" sz="2400" kern="0"/>
              <a:t>Self-Driving</a:t>
            </a:r>
          </a:p>
        </p:txBody>
      </p:sp>
      <p:sp>
        <p:nvSpPr>
          <p:cNvPr id="12" name="TextBox 11">
            <a:extLst>
              <a:ext uri="{FF2B5EF4-FFF2-40B4-BE49-F238E27FC236}">
                <a16:creationId xmlns:a16="http://schemas.microsoft.com/office/drawing/2014/main" id="{B035BB92-09BA-134E-97E4-220C0EA0619C}"/>
              </a:ext>
            </a:extLst>
          </p:cNvPr>
          <p:cNvSpPr txBox="1"/>
          <p:nvPr/>
        </p:nvSpPr>
        <p:spPr>
          <a:xfrm>
            <a:off x="1443755" y="4712132"/>
            <a:ext cx="2100262" cy="369332"/>
          </a:xfrm>
          <a:prstGeom prst="rect">
            <a:avLst/>
          </a:prstGeom>
          <a:noFill/>
        </p:spPr>
        <p:txBody>
          <a:bodyPr wrap="square" lIns="0" tIns="0" rIns="0" bIns="0" rtlCol="0">
            <a:spAutoFit/>
          </a:bodyPr>
          <a:lstStyle/>
          <a:p>
            <a:pPr>
              <a:defRPr/>
            </a:pPr>
            <a:r>
              <a:rPr lang="en-US" sz="2400" kern="0"/>
              <a:t>Self-Repairing</a:t>
            </a:r>
          </a:p>
        </p:txBody>
      </p:sp>
      <p:sp>
        <p:nvSpPr>
          <p:cNvPr id="15" name="TextBox 14">
            <a:extLst>
              <a:ext uri="{FF2B5EF4-FFF2-40B4-BE49-F238E27FC236}">
                <a16:creationId xmlns:a16="http://schemas.microsoft.com/office/drawing/2014/main" id="{C93C2FB3-C97D-A54A-A9DF-172BD5DC1270}"/>
              </a:ext>
            </a:extLst>
          </p:cNvPr>
          <p:cNvSpPr txBox="1"/>
          <p:nvPr/>
        </p:nvSpPr>
        <p:spPr>
          <a:xfrm>
            <a:off x="1443755" y="3568828"/>
            <a:ext cx="1976176" cy="369332"/>
          </a:xfrm>
          <a:prstGeom prst="rect">
            <a:avLst/>
          </a:prstGeom>
          <a:noFill/>
        </p:spPr>
        <p:txBody>
          <a:bodyPr wrap="square" lIns="0" tIns="0" rIns="0" bIns="0" rtlCol="0">
            <a:spAutoFit/>
          </a:bodyPr>
          <a:lstStyle/>
          <a:p>
            <a:pPr>
              <a:defRPr/>
            </a:pPr>
            <a:r>
              <a:rPr lang="en-US" sz="2400" kern="0"/>
              <a:t>Self-Securing</a:t>
            </a:r>
          </a:p>
        </p:txBody>
      </p:sp>
      <p:sp>
        <p:nvSpPr>
          <p:cNvPr id="20" name="TextBox 19">
            <a:extLst>
              <a:ext uri="{FF2B5EF4-FFF2-40B4-BE49-F238E27FC236}">
                <a16:creationId xmlns:a16="http://schemas.microsoft.com/office/drawing/2014/main" id="{61035285-96EE-4543-B0CA-D4BE1C3FB850}"/>
              </a:ext>
            </a:extLst>
          </p:cNvPr>
          <p:cNvSpPr txBox="1"/>
          <p:nvPr/>
        </p:nvSpPr>
        <p:spPr>
          <a:xfrm>
            <a:off x="3672795" y="2404851"/>
            <a:ext cx="1810892" cy="561372"/>
          </a:xfrm>
          <a:prstGeom prst="rect">
            <a:avLst/>
          </a:prstGeom>
          <a:noFill/>
        </p:spPr>
        <p:txBody>
          <a:bodyPr wrap="square" lIns="0" tIns="0" rIns="0" bIns="0" rtlCol="0">
            <a:spAutoFit/>
          </a:bodyPr>
          <a:lstStyle/>
          <a:p>
            <a:pPr>
              <a:lnSpc>
                <a:spcPct val="90000"/>
              </a:lnSpc>
              <a:defRPr/>
            </a:pPr>
            <a:r>
              <a:rPr lang="en-US" sz="2000" kern="0"/>
              <a:t>Reduces</a:t>
            </a:r>
          </a:p>
          <a:p>
            <a:pPr>
              <a:lnSpc>
                <a:spcPct val="90000"/>
              </a:lnSpc>
              <a:defRPr/>
            </a:pPr>
            <a:r>
              <a:rPr lang="en-US" sz="2000" kern="0"/>
              <a:t>human labor</a:t>
            </a:r>
          </a:p>
        </p:txBody>
      </p:sp>
      <p:cxnSp>
        <p:nvCxnSpPr>
          <p:cNvPr id="21" name="Straight Arrow Connector 20">
            <a:extLst>
              <a:ext uri="{FF2B5EF4-FFF2-40B4-BE49-F238E27FC236}">
                <a16:creationId xmlns:a16="http://schemas.microsoft.com/office/drawing/2014/main" id="{DCDA4E50-CE34-5B44-8182-2727DCE04CEE}"/>
              </a:ext>
            </a:extLst>
          </p:cNvPr>
          <p:cNvCxnSpPr/>
          <p:nvPr/>
        </p:nvCxnSpPr>
        <p:spPr>
          <a:xfrm flipH="1" flipV="1">
            <a:off x="3526308" y="2449341"/>
            <a:ext cx="0" cy="457678"/>
          </a:xfrm>
          <a:prstGeom prst="straightConnector1">
            <a:avLst/>
          </a:prstGeom>
          <a:noFill/>
          <a:ln w="19050" cap="flat" cmpd="sng" algn="ctr">
            <a:solidFill>
              <a:schemeClr val="accent2"/>
            </a:solidFill>
            <a:prstDash val="solid"/>
            <a:miter lim="800000"/>
            <a:headEnd type="none" w="sm" len="sm"/>
            <a:tailEnd type="none" w="sm" len="sm"/>
          </a:ln>
          <a:effectLst/>
        </p:spPr>
      </p:cxnSp>
      <p:sp>
        <p:nvSpPr>
          <p:cNvPr id="23" name="TextBox 22">
            <a:extLst>
              <a:ext uri="{FF2B5EF4-FFF2-40B4-BE49-F238E27FC236}">
                <a16:creationId xmlns:a16="http://schemas.microsoft.com/office/drawing/2014/main" id="{78032319-1EB0-1343-AAF6-1E6A7239E3F2}"/>
              </a:ext>
            </a:extLst>
          </p:cNvPr>
          <p:cNvSpPr txBox="1"/>
          <p:nvPr/>
        </p:nvSpPr>
        <p:spPr>
          <a:xfrm>
            <a:off x="3672795" y="3548474"/>
            <a:ext cx="1890013" cy="561372"/>
          </a:xfrm>
          <a:prstGeom prst="rect">
            <a:avLst/>
          </a:prstGeom>
          <a:noFill/>
        </p:spPr>
        <p:txBody>
          <a:bodyPr wrap="square" lIns="0" tIns="0" rIns="0" bIns="0" rtlCol="0">
            <a:spAutoFit/>
          </a:bodyPr>
          <a:lstStyle/>
          <a:p>
            <a:pPr>
              <a:lnSpc>
                <a:spcPct val="90000"/>
              </a:lnSpc>
              <a:defRPr/>
            </a:pPr>
            <a:r>
              <a:rPr lang="en-US" sz="2000" kern="0"/>
              <a:t>Protects itself  </a:t>
            </a:r>
            <a:br>
              <a:rPr lang="en-US" sz="2000" kern="0"/>
            </a:br>
            <a:r>
              <a:rPr lang="en-US" sz="2000" kern="0"/>
              <a:t>from attacks</a:t>
            </a:r>
          </a:p>
        </p:txBody>
      </p:sp>
      <p:cxnSp>
        <p:nvCxnSpPr>
          <p:cNvPr id="24" name="Straight Arrow Connector 23">
            <a:extLst>
              <a:ext uri="{FF2B5EF4-FFF2-40B4-BE49-F238E27FC236}">
                <a16:creationId xmlns:a16="http://schemas.microsoft.com/office/drawing/2014/main" id="{DA2C0B27-E4A4-6840-BDFC-751658F71C0F}"/>
              </a:ext>
            </a:extLst>
          </p:cNvPr>
          <p:cNvCxnSpPr/>
          <p:nvPr/>
        </p:nvCxnSpPr>
        <p:spPr>
          <a:xfrm flipH="1" flipV="1">
            <a:off x="3526308" y="3570111"/>
            <a:ext cx="0" cy="457678"/>
          </a:xfrm>
          <a:prstGeom prst="straightConnector1">
            <a:avLst/>
          </a:prstGeom>
          <a:noFill/>
          <a:ln w="19050" cap="flat" cmpd="sng" algn="ctr">
            <a:solidFill>
              <a:schemeClr val="accent2"/>
            </a:solidFill>
            <a:prstDash val="solid"/>
            <a:miter lim="800000"/>
            <a:headEnd type="none" w="sm" len="sm"/>
            <a:tailEnd type="none" w="sm" len="sm"/>
          </a:ln>
          <a:effectLst/>
        </p:spPr>
      </p:cxnSp>
      <p:sp>
        <p:nvSpPr>
          <p:cNvPr id="26" name="TextBox 25">
            <a:extLst>
              <a:ext uri="{FF2B5EF4-FFF2-40B4-BE49-F238E27FC236}">
                <a16:creationId xmlns:a16="http://schemas.microsoft.com/office/drawing/2014/main" id="{4627109C-8A1A-7949-9674-C69FBB301276}"/>
              </a:ext>
            </a:extLst>
          </p:cNvPr>
          <p:cNvSpPr txBox="1"/>
          <p:nvPr/>
        </p:nvSpPr>
        <p:spPr>
          <a:xfrm>
            <a:off x="3672795" y="4679909"/>
            <a:ext cx="2052184" cy="561372"/>
          </a:xfrm>
          <a:prstGeom prst="rect">
            <a:avLst/>
          </a:prstGeom>
          <a:noFill/>
        </p:spPr>
        <p:txBody>
          <a:bodyPr wrap="square" lIns="0" tIns="0" rIns="0" bIns="0" rtlCol="0">
            <a:spAutoFit/>
          </a:bodyPr>
          <a:lstStyle/>
          <a:p>
            <a:pPr>
              <a:lnSpc>
                <a:spcPct val="90000"/>
              </a:lnSpc>
              <a:defRPr/>
            </a:pPr>
            <a:r>
              <a:rPr lang="en-US" sz="2000" kern="0"/>
              <a:t>Keeps business up and running</a:t>
            </a:r>
          </a:p>
        </p:txBody>
      </p:sp>
      <p:cxnSp>
        <p:nvCxnSpPr>
          <p:cNvPr id="27" name="Straight Arrow Connector 26">
            <a:extLst>
              <a:ext uri="{FF2B5EF4-FFF2-40B4-BE49-F238E27FC236}">
                <a16:creationId xmlns:a16="http://schemas.microsoft.com/office/drawing/2014/main" id="{9DE36AD3-1E3A-9B44-A3B8-EA8939FC20DE}"/>
              </a:ext>
            </a:extLst>
          </p:cNvPr>
          <p:cNvCxnSpPr/>
          <p:nvPr/>
        </p:nvCxnSpPr>
        <p:spPr>
          <a:xfrm flipH="1" flipV="1">
            <a:off x="3526308" y="4690881"/>
            <a:ext cx="0" cy="457678"/>
          </a:xfrm>
          <a:prstGeom prst="straightConnector1">
            <a:avLst/>
          </a:prstGeom>
          <a:noFill/>
          <a:ln w="19050" cap="flat" cmpd="sng" algn="ctr">
            <a:solidFill>
              <a:schemeClr val="accent2"/>
            </a:solidFill>
            <a:prstDash val="solid"/>
            <a:miter lim="800000"/>
            <a:headEnd type="none" w="sm" len="sm"/>
            <a:tailEnd type="none" w="sm" len="sm"/>
          </a:ln>
          <a:effectLst/>
        </p:spPr>
      </p:cxnSp>
      <p:sp>
        <p:nvSpPr>
          <p:cNvPr id="31" name="Rectangle 30">
            <a:extLst>
              <a:ext uri="{FF2B5EF4-FFF2-40B4-BE49-F238E27FC236}">
                <a16:creationId xmlns:a16="http://schemas.microsoft.com/office/drawing/2014/main" id="{C341B446-2A3C-A043-ADF0-94525BA77A47}"/>
              </a:ext>
            </a:extLst>
          </p:cNvPr>
          <p:cNvSpPr/>
          <p:nvPr/>
        </p:nvSpPr>
        <p:spPr bwMode="gray">
          <a:xfrm>
            <a:off x="5953149" y="2907019"/>
            <a:ext cx="5765076" cy="1210774"/>
          </a:xfrm>
          <a:prstGeom prst="rect">
            <a:avLst/>
          </a:prstGeom>
          <a:noFill/>
          <a:ln w="3175" cmpd="sng" algn="ctr">
            <a:noFill/>
            <a:miter lim="800000"/>
          </a:ln>
          <a:effectLst/>
        </p:spPr>
        <p:txBody>
          <a:bodyPr lIns="90000" tIns="46800" rIns="90000" bIns="46800" anchor="ctr"/>
          <a:lstStyle/>
          <a:p>
            <a:pPr marL="7938" lvl="1" indent="-6350" algn="ctr">
              <a:spcBef>
                <a:spcPts val="500"/>
              </a:spcBef>
              <a:buClr>
                <a:srgbClr val="8EADBF"/>
              </a:buClr>
              <a:buSzPct val="80000"/>
              <a:defRPr/>
            </a:pPr>
            <a:r>
              <a:rPr lang="en-US" sz="4000">
                <a:solidFill>
                  <a:schemeClr val="accent2">
                    <a:lumMod val="50000"/>
                  </a:schemeClr>
                </a:solidFill>
                <a:latin typeface="Georgia" panose="02040502050405020303" pitchFamily="18" charset="0"/>
                <a:cs typeface="Calibri"/>
              </a:rPr>
              <a:t>World’s First </a:t>
            </a:r>
            <a:br>
              <a:rPr lang="en-US" sz="4000">
                <a:solidFill>
                  <a:schemeClr val="accent2">
                    <a:lumMod val="50000"/>
                  </a:schemeClr>
                </a:solidFill>
                <a:latin typeface="Georgia" panose="02040502050405020303" pitchFamily="18" charset="0"/>
                <a:cs typeface="Calibri"/>
              </a:rPr>
            </a:br>
            <a:r>
              <a:rPr lang="en-US" sz="4000">
                <a:solidFill>
                  <a:schemeClr val="accent2">
                    <a:lumMod val="50000"/>
                  </a:schemeClr>
                </a:solidFill>
                <a:latin typeface="Georgia" panose="02040502050405020303" pitchFamily="18" charset="0"/>
                <a:cs typeface="Calibri"/>
              </a:rPr>
              <a:t>Autonomous Database</a:t>
            </a:r>
          </a:p>
        </p:txBody>
      </p:sp>
      <p:sp>
        <p:nvSpPr>
          <p:cNvPr id="33" name="Freeform 32">
            <a:extLst>
              <a:ext uri="{FF2B5EF4-FFF2-40B4-BE49-F238E27FC236}">
                <a16:creationId xmlns:a16="http://schemas.microsoft.com/office/drawing/2014/main" id="{384A80FA-6637-054E-9DCB-0BD2F93ACCFD}"/>
              </a:ext>
            </a:extLst>
          </p:cNvPr>
          <p:cNvSpPr>
            <a:spLocks noChangeAspect="1"/>
          </p:cNvSpPr>
          <p:nvPr/>
        </p:nvSpPr>
        <p:spPr>
          <a:xfrm>
            <a:off x="720798" y="2401170"/>
            <a:ext cx="624548" cy="525739"/>
          </a:xfrm>
          <a:custGeom>
            <a:rect l="0" t="0" r="r" b="b"/>
            <a:pathLst>
              <a:path w="12749" h="10732">
                <a:moveTo>
                  <a:pt x="10119" y="8251"/>
                </a:moveTo>
                <a:lnTo>
                  <a:pt x="10119" y="8251"/>
                </a:lnTo>
                <a:cubicBezTo>
                  <a:pt x="10565" y="8697"/>
                  <a:pt x="10565" y="8697"/>
                  <a:pt x="10565" y="8697"/>
                </a:cubicBezTo>
                <a:cubicBezTo>
                  <a:pt x="9573" y="9938"/>
                  <a:pt x="8068" y="10731"/>
                  <a:pt x="6366" y="10731"/>
                </a:cubicBezTo>
                <a:cubicBezTo>
                  <a:pt x="3406" y="10731"/>
                  <a:pt x="992" y="8317"/>
                  <a:pt x="992" y="5358"/>
                </a:cubicBezTo>
                <a:cubicBezTo>
                  <a:pt x="992" y="5126"/>
                  <a:pt x="1008" y="4895"/>
                  <a:pt x="1041" y="4663"/>
                </a:cubicBezTo>
                <a:cubicBezTo>
                  <a:pt x="512" y="5176"/>
                  <a:pt x="512" y="5176"/>
                  <a:pt x="512" y="5176"/>
                </a:cubicBezTo>
                <a:cubicBezTo>
                  <a:pt x="446" y="5259"/>
                  <a:pt x="314" y="5259"/>
                  <a:pt x="231" y="5176"/>
                </a:cubicBezTo>
                <a:cubicBezTo>
                  <a:pt x="82" y="5027"/>
                  <a:pt x="82" y="5027"/>
                  <a:pt x="82" y="5027"/>
                </a:cubicBezTo>
                <a:cubicBezTo>
                  <a:pt x="0" y="4944"/>
                  <a:pt x="0" y="4812"/>
                  <a:pt x="82" y="4730"/>
                </a:cubicBezTo>
                <a:cubicBezTo>
                  <a:pt x="1455" y="3373"/>
                  <a:pt x="1455" y="3373"/>
                  <a:pt x="1455" y="3373"/>
                </a:cubicBezTo>
                <a:cubicBezTo>
                  <a:pt x="2827" y="4746"/>
                  <a:pt x="2827" y="4746"/>
                  <a:pt x="2827" y="4746"/>
                </a:cubicBezTo>
                <a:cubicBezTo>
                  <a:pt x="2910" y="4829"/>
                  <a:pt x="2910" y="4961"/>
                  <a:pt x="2827" y="5027"/>
                </a:cubicBezTo>
                <a:cubicBezTo>
                  <a:pt x="2679" y="5176"/>
                  <a:pt x="2679" y="5176"/>
                  <a:pt x="2679" y="5176"/>
                </a:cubicBezTo>
                <a:cubicBezTo>
                  <a:pt x="2596" y="5259"/>
                  <a:pt x="2463" y="5259"/>
                  <a:pt x="2381" y="5176"/>
                </a:cubicBezTo>
                <a:cubicBezTo>
                  <a:pt x="1703" y="4481"/>
                  <a:pt x="1703" y="4481"/>
                  <a:pt x="1703" y="4481"/>
                </a:cubicBezTo>
                <a:cubicBezTo>
                  <a:pt x="1637" y="4779"/>
                  <a:pt x="1603" y="5060"/>
                  <a:pt x="1603" y="5358"/>
                </a:cubicBezTo>
                <a:cubicBezTo>
                  <a:pt x="1603" y="7986"/>
                  <a:pt x="3737" y="10119"/>
                  <a:pt x="6366" y="10119"/>
                </a:cubicBezTo>
                <a:cubicBezTo>
                  <a:pt x="7886" y="10119"/>
                  <a:pt x="9259" y="9392"/>
                  <a:pt x="10119" y="8251"/>
                </a:cubicBezTo>
                <a:moveTo>
                  <a:pt x="12665" y="5572"/>
                </a:moveTo>
                <a:lnTo>
                  <a:pt x="12665" y="5572"/>
                </a:lnTo>
                <a:cubicBezTo>
                  <a:pt x="12516" y="5423"/>
                  <a:pt x="12516" y="5423"/>
                  <a:pt x="12516" y="5423"/>
                </a:cubicBezTo>
                <a:cubicBezTo>
                  <a:pt x="12434" y="5358"/>
                  <a:pt x="12301" y="5358"/>
                  <a:pt x="12219" y="5423"/>
                </a:cubicBezTo>
                <a:cubicBezTo>
                  <a:pt x="11706" y="5952"/>
                  <a:pt x="11706" y="5952"/>
                  <a:pt x="11706" y="5952"/>
                </a:cubicBezTo>
                <a:cubicBezTo>
                  <a:pt x="11722" y="5754"/>
                  <a:pt x="11739" y="5555"/>
                  <a:pt x="11739" y="5358"/>
                </a:cubicBezTo>
                <a:cubicBezTo>
                  <a:pt x="11739" y="2398"/>
                  <a:pt x="9325" y="0"/>
                  <a:pt x="6366" y="0"/>
                </a:cubicBezTo>
                <a:cubicBezTo>
                  <a:pt x="4663" y="0"/>
                  <a:pt x="3142" y="794"/>
                  <a:pt x="2166" y="2018"/>
                </a:cubicBezTo>
                <a:cubicBezTo>
                  <a:pt x="2596" y="2464"/>
                  <a:pt x="2596" y="2464"/>
                  <a:pt x="2596" y="2464"/>
                </a:cubicBezTo>
                <a:cubicBezTo>
                  <a:pt x="3472" y="1340"/>
                  <a:pt x="4828" y="612"/>
                  <a:pt x="6366" y="612"/>
                </a:cubicBezTo>
                <a:cubicBezTo>
                  <a:pt x="8978" y="612"/>
                  <a:pt x="11111" y="2745"/>
                  <a:pt x="11111" y="5358"/>
                </a:cubicBezTo>
                <a:cubicBezTo>
                  <a:pt x="11111" y="5621"/>
                  <a:pt x="11094" y="5869"/>
                  <a:pt x="11045" y="6118"/>
                </a:cubicBezTo>
                <a:cubicBezTo>
                  <a:pt x="10350" y="5423"/>
                  <a:pt x="10350" y="5423"/>
                  <a:pt x="10350" y="5423"/>
                </a:cubicBezTo>
                <a:cubicBezTo>
                  <a:pt x="10267" y="5341"/>
                  <a:pt x="10135" y="5341"/>
                  <a:pt x="10052" y="5423"/>
                </a:cubicBezTo>
                <a:cubicBezTo>
                  <a:pt x="9904" y="5572"/>
                  <a:pt x="9904" y="5572"/>
                  <a:pt x="9904" y="5572"/>
                </a:cubicBezTo>
                <a:cubicBezTo>
                  <a:pt x="9838" y="5655"/>
                  <a:pt x="9838" y="5787"/>
                  <a:pt x="9904" y="5869"/>
                </a:cubicBezTo>
                <a:cubicBezTo>
                  <a:pt x="11293" y="7242"/>
                  <a:pt x="11293" y="7242"/>
                  <a:pt x="11293" y="7242"/>
                </a:cubicBezTo>
                <a:cubicBezTo>
                  <a:pt x="12665" y="5869"/>
                  <a:pt x="12665" y="5869"/>
                  <a:pt x="12665" y="5869"/>
                </a:cubicBezTo>
                <a:cubicBezTo>
                  <a:pt x="12748" y="5787"/>
                  <a:pt x="12748" y="5655"/>
                  <a:pt x="12665" y="5572"/>
                </a:cubicBezTo>
                <a:moveTo>
                  <a:pt x="6729" y="4928"/>
                </a:moveTo>
                <a:lnTo>
                  <a:pt x="6729" y="4928"/>
                </a:lnTo>
                <a:cubicBezTo>
                  <a:pt x="6580" y="4812"/>
                  <a:pt x="6349" y="4762"/>
                  <a:pt x="6151" y="4846"/>
                </a:cubicBezTo>
                <a:cubicBezTo>
                  <a:pt x="5870" y="4961"/>
                  <a:pt x="5738" y="5292"/>
                  <a:pt x="5854" y="5572"/>
                </a:cubicBezTo>
                <a:cubicBezTo>
                  <a:pt x="5969" y="5853"/>
                  <a:pt x="6300" y="6002"/>
                  <a:pt x="6580" y="5886"/>
                </a:cubicBezTo>
                <a:cubicBezTo>
                  <a:pt x="6779" y="5803"/>
                  <a:pt x="6911" y="5605"/>
                  <a:pt x="6927" y="5406"/>
                </a:cubicBezTo>
                <a:cubicBezTo>
                  <a:pt x="7787" y="4878"/>
                  <a:pt x="7787" y="4878"/>
                  <a:pt x="7787" y="4878"/>
                </a:cubicBezTo>
                <a:cubicBezTo>
                  <a:pt x="7705" y="4713"/>
                  <a:pt x="7705" y="4713"/>
                  <a:pt x="7705" y="4713"/>
                </a:cubicBezTo>
                <a:lnTo>
                  <a:pt x="6729" y="4928"/>
                </a:lnTo>
                <a:moveTo>
                  <a:pt x="6366" y="3555"/>
                </a:moveTo>
                <a:lnTo>
                  <a:pt x="6366" y="3555"/>
                </a:lnTo>
                <a:cubicBezTo>
                  <a:pt x="6431" y="3555"/>
                  <a:pt x="6481" y="3506"/>
                  <a:pt x="6481" y="3440"/>
                </a:cubicBezTo>
                <a:cubicBezTo>
                  <a:pt x="6481" y="3076"/>
                  <a:pt x="6481" y="3076"/>
                  <a:pt x="6481" y="3076"/>
                </a:cubicBezTo>
                <a:cubicBezTo>
                  <a:pt x="6481" y="3026"/>
                  <a:pt x="6431" y="2977"/>
                  <a:pt x="6366" y="2977"/>
                </a:cubicBezTo>
                <a:cubicBezTo>
                  <a:pt x="6317" y="2977"/>
                  <a:pt x="6267" y="3026"/>
                  <a:pt x="6267" y="3076"/>
                </a:cubicBezTo>
                <a:cubicBezTo>
                  <a:pt x="6267" y="3440"/>
                  <a:pt x="6267" y="3440"/>
                  <a:pt x="6267" y="3440"/>
                </a:cubicBezTo>
                <a:cubicBezTo>
                  <a:pt x="6267" y="3506"/>
                  <a:pt x="6317" y="3555"/>
                  <a:pt x="6366" y="3555"/>
                </a:cubicBezTo>
                <a:moveTo>
                  <a:pt x="8663" y="5259"/>
                </a:moveTo>
                <a:lnTo>
                  <a:pt x="8663" y="5259"/>
                </a:lnTo>
                <a:cubicBezTo>
                  <a:pt x="8234" y="5259"/>
                  <a:pt x="8234" y="5259"/>
                  <a:pt x="8234" y="5259"/>
                </a:cubicBezTo>
                <a:cubicBezTo>
                  <a:pt x="8168" y="5259"/>
                  <a:pt x="8118" y="5309"/>
                  <a:pt x="8118" y="5358"/>
                </a:cubicBezTo>
                <a:cubicBezTo>
                  <a:pt x="8118" y="5423"/>
                  <a:pt x="8168" y="5473"/>
                  <a:pt x="8234" y="5473"/>
                </a:cubicBezTo>
                <a:cubicBezTo>
                  <a:pt x="8663" y="5473"/>
                  <a:pt x="8663" y="5473"/>
                  <a:pt x="8663" y="5473"/>
                </a:cubicBezTo>
                <a:cubicBezTo>
                  <a:pt x="8713" y="5473"/>
                  <a:pt x="8763" y="5423"/>
                  <a:pt x="8763" y="5358"/>
                </a:cubicBezTo>
                <a:cubicBezTo>
                  <a:pt x="8763" y="5309"/>
                  <a:pt x="8713" y="5259"/>
                  <a:pt x="8663" y="5259"/>
                </a:cubicBezTo>
                <a:moveTo>
                  <a:pt x="4580" y="5358"/>
                </a:moveTo>
                <a:lnTo>
                  <a:pt x="4580" y="5358"/>
                </a:lnTo>
                <a:cubicBezTo>
                  <a:pt x="4580" y="5309"/>
                  <a:pt x="4547" y="5259"/>
                  <a:pt x="4481" y="5259"/>
                </a:cubicBezTo>
                <a:cubicBezTo>
                  <a:pt x="4084" y="5259"/>
                  <a:pt x="4084" y="5259"/>
                  <a:pt x="4084" y="5259"/>
                </a:cubicBezTo>
                <a:cubicBezTo>
                  <a:pt x="4034" y="5259"/>
                  <a:pt x="3985" y="5309"/>
                  <a:pt x="3985" y="5358"/>
                </a:cubicBezTo>
                <a:cubicBezTo>
                  <a:pt x="3985" y="5423"/>
                  <a:pt x="4034" y="5473"/>
                  <a:pt x="4084" y="5473"/>
                </a:cubicBezTo>
                <a:cubicBezTo>
                  <a:pt x="4481" y="5473"/>
                  <a:pt x="4481" y="5473"/>
                  <a:pt x="4481" y="5473"/>
                </a:cubicBezTo>
                <a:cubicBezTo>
                  <a:pt x="4547" y="5473"/>
                  <a:pt x="4580" y="5423"/>
                  <a:pt x="4580" y="5358"/>
                </a:cubicBezTo>
                <a:moveTo>
                  <a:pt x="8084" y="3754"/>
                </a:moveTo>
                <a:lnTo>
                  <a:pt x="8084" y="3754"/>
                </a:lnTo>
                <a:cubicBezTo>
                  <a:pt x="8084" y="3721"/>
                  <a:pt x="8084" y="3688"/>
                  <a:pt x="8052" y="3671"/>
                </a:cubicBezTo>
                <a:cubicBezTo>
                  <a:pt x="8018" y="3638"/>
                  <a:pt x="7952" y="3638"/>
                  <a:pt x="7919" y="3671"/>
                </a:cubicBezTo>
                <a:cubicBezTo>
                  <a:pt x="7655" y="3936"/>
                  <a:pt x="7655" y="3936"/>
                  <a:pt x="7655" y="3936"/>
                </a:cubicBezTo>
                <a:cubicBezTo>
                  <a:pt x="7638" y="3952"/>
                  <a:pt x="7621" y="3986"/>
                  <a:pt x="7621" y="4002"/>
                </a:cubicBezTo>
                <a:cubicBezTo>
                  <a:pt x="7621" y="4035"/>
                  <a:pt x="7638" y="4052"/>
                  <a:pt x="7655" y="4085"/>
                </a:cubicBezTo>
                <a:cubicBezTo>
                  <a:pt x="7671" y="4101"/>
                  <a:pt x="7705" y="4118"/>
                  <a:pt x="7721" y="4118"/>
                </a:cubicBezTo>
                <a:cubicBezTo>
                  <a:pt x="7754" y="4118"/>
                  <a:pt x="7787" y="4101"/>
                  <a:pt x="7803" y="4085"/>
                </a:cubicBezTo>
                <a:cubicBezTo>
                  <a:pt x="8052" y="3820"/>
                  <a:pt x="8052" y="3820"/>
                  <a:pt x="8052" y="3820"/>
                </a:cubicBezTo>
                <a:cubicBezTo>
                  <a:pt x="8084" y="3804"/>
                  <a:pt x="8084" y="3770"/>
                  <a:pt x="8084" y="3754"/>
                </a:cubicBezTo>
                <a:moveTo>
                  <a:pt x="4828" y="3671"/>
                </a:moveTo>
                <a:lnTo>
                  <a:pt x="4828" y="3671"/>
                </a:lnTo>
                <a:cubicBezTo>
                  <a:pt x="4795" y="3638"/>
                  <a:pt x="4729" y="3638"/>
                  <a:pt x="4679" y="3671"/>
                </a:cubicBezTo>
                <a:cubicBezTo>
                  <a:pt x="4663" y="3688"/>
                  <a:pt x="4646" y="3721"/>
                  <a:pt x="4646" y="3754"/>
                </a:cubicBezTo>
                <a:cubicBezTo>
                  <a:pt x="4646" y="3770"/>
                  <a:pt x="4663" y="3804"/>
                  <a:pt x="4679" y="3820"/>
                </a:cubicBezTo>
                <a:cubicBezTo>
                  <a:pt x="4960" y="4101"/>
                  <a:pt x="4960" y="4101"/>
                  <a:pt x="4960" y="4101"/>
                </a:cubicBezTo>
                <a:cubicBezTo>
                  <a:pt x="4977" y="4118"/>
                  <a:pt x="5010" y="4134"/>
                  <a:pt x="5043" y="4134"/>
                </a:cubicBezTo>
                <a:cubicBezTo>
                  <a:pt x="5060" y="4134"/>
                  <a:pt x="5093" y="4118"/>
                  <a:pt x="5109" y="4101"/>
                </a:cubicBezTo>
                <a:cubicBezTo>
                  <a:pt x="5126" y="4085"/>
                  <a:pt x="5142" y="4052"/>
                  <a:pt x="5142" y="4035"/>
                </a:cubicBezTo>
                <a:cubicBezTo>
                  <a:pt x="5142" y="4002"/>
                  <a:pt x="5126" y="3969"/>
                  <a:pt x="5109" y="3952"/>
                </a:cubicBezTo>
                <a:lnTo>
                  <a:pt x="4828" y="3671"/>
                </a:lnTo>
                <a:moveTo>
                  <a:pt x="5589" y="3208"/>
                </a:moveTo>
                <a:lnTo>
                  <a:pt x="5589" y="3208"/>
                </a:lnTo>
                <a:cubicBezTo>
                  <a:pt x="5589" y="3192"/>
                  <a:pt x="5556" y="3175"/>
                  <a:pt x="5539" y="3159"/>
                </a:cubicBezTo>
                <a:cubicBezTo>
                  <a:pt x="5506" y="3142"/>
                  <a:pt x="5489" y="3142"/>
                  <a:pt x="5457" y="3159"/>
                </a:cubicBezTo>
                <a:cubicBezTo>
                  <a:pt x="5423" y="3175"/>
                  <a:pt x="5407" y="3192"/>
                  <a:pt x="5407" y="3208"/>
                </a:cubicBezTo>
                <a:cubicBezTo>
                  <a:pt x="5391" y="3241"/>
                  <a:pt x="5391" y="3274"/>
                  <a:pt x="5407" y="3291"/>
                </a:cubicBezTo>
                <a:cubicBezTo>
                  <a:pt x="5539" y="3622"/>
                  <a:pt x="5539" y="3622"/>
                  <a:pt x="5539" y="3622"/>
                </a:cubicBezTo>
                <a:cubicBezTo>
                  <a:pt x="5556" y="3671"/>
                  <a:pt x="5589" y="3688"/>
                  <a:pt x="5638" y="3688"/>
                </a:cubicBezTo>
                <a:cubicBezTo>
                  <a:pt x="5655" y="3688"/>
                  <a:pt x="5671" y="3688"/>
                  <a:pt x="5671" y="3688"/>
                </a:cubicBezTo>
                <a:cubicBezTo>
                  <a:pt x="5721" y="3671"/>
                  <a:pt x="5754" y="3605"/>
                  <a:pt x="5738" y="3555"/>
                </a:cubicBezTo>
                <a:lnTo>
                  <a:pt x="5589" y="3208"/>
                </a:lnTo>
                <a:moveTo>
                  <a:pt x="8084" y="4762"/>
                </a:moveTo>
                <a:lnTo>
                  <a:pt x="8084" y="4762"/>
                </a:lnTo>
                <a:cubicBezTo>
                  <a:pt x="8101" y="4762"/>
                  <a:pt x="8118" y="4746"/>
                  <a:pt x="8134" y="4746"/>
                </a:cubicBezTo>
                <a:cubicBezTo>
                  <a:pt x="8515" y="4581"/>
                  <a:pt x="8515" y="4581"/>
                  <a:pt x="8515" y="4581"/>
                </a:cubicBezTo>
                <a:cubicBezTo>
                  <a:pt x="8547" y="4581"/>
                  <a:pt x="8564" y="4548"/>
                  <a:pt x="8581" y="4531"/>
                </a:cubicBezTo>
                <a:cubicBezTo>
                  <a:pt x="8581" y="4498"/>
                  <a:pt x="8581" y="4481"/>
                  <a:pt x="8581" y="4449"/>
                </a:cubicBezTo>
                <a:cubicBezTo>
                  <a:pt x="8564" y="4415"/>
                  <a:pt x="8547" y="4399"/>
                  <a:pt x="8515" y="4399"/>
                </a:cubicBezTo>
                <a:cubicBezTo>
                  <a:pt x="8498" y="4383"/>
                  <a:pt x="8465" y="4383"/>
                  <a:pt x="8449" y="4399"/>
                </a:cubicBezTo>
                <a:cubicBezTo>
                  <a:pt x="8052" y="4564"/>
                  <a:pt x="8052" y="4564"/>
                  <a:pt x="8052" y="4564"/>
                </a:cubicBezTo>
                <a:cubicBezTo>
                  <a:pt x="8018" y="4564"/>
                  <a:pt x="8002" y="4581"/>
                  <a:pt x="7986" y="4614"/>
                </a:cubicBezTo>
                <a:cubicBezTo>
                  <a:pt x="7986" y="4630"/>
                  <a:pt x="7986" y="4663"/>
                  <a:pt x="7986" y="4696"/>
                </a:cubicBezTo>
                <a:cubicBezTo>
                  <a:pt x="8002" y="4730"/>
                  <a:pt x="8052" y="4762"/>
                  <a:pt x="8084" y="4762"/>
                </a:cubicBezTo>
                <a:moveTo>
                  <a:pt x="4663" y="5985"/>
                </a:moveTo>
                <a:lnTo>
                  <a:pt x="4663" y="5985"/>
                </a:lnTo>
                <a:cubicBezTo>
                  <a:pt x="4646" y="5985"/>
                  <a:pt x="4613" y="5985"/>
                  <a:pt x="4580" y="5985"/>
                </a:cubicBezTo>
                <a:cubicBezTo>
                  <a:pt x="4216" y="6134"/>
                  <a:pt x="4216" y="6134"/>
                  <a:pt x="4216" y="6134"/>
                </a:cubicBezTo>
                <a:cubicBezTo>
                  <a:pt x="4200" y="6150"/>
                  <a:pt x="4183" y="6167"/>
                  <a:pt x="4167" y="6200"/>
                </a:cubicBezTo>
                <a:cubicBezTo>
                  <a:pt x="4150" y="6217"/>
                  <a:pt x="4150" y="6250"/>
                  <a:pt x="4167" y="6283"/>
                </a:cubicBezTo>
                <a:cubicBezTo>
                  <a:pt x="4183" y="6316"/>
                  <a:pt x="4216" y="6332"/>
                  <a:pt x="4266" y="6332"/>
                </a:cubicBezTo>
                <a:cubicBezTo>
                  <a:pt x="4266" y="6332"/>
                  <a:pt x="4282" y="6332"/>
                  <a:pt x="4299" y="6332"/>
                </a:cubicBezTo>
                <a:cubicBezTo>
                  <a:pt x="4663" y="6184"/>
                  <a:pt x="4663" y="6184"/>
                  <a:pt x="4663" y="6184"/>
                </a:cubicBezTo>
                <a:cubicBezTo>
                  <a:pt x="4712" y="6167"/>
                  <a:pt x="4745" y="6101"/>
                  <a:pt x="4729" y="6052"/>
                </a:cubicBezTo>
                <a:cubicBezTo>
                  <a:pt x="4712" y="6018"/>
                  <a:pt x="4696" y="6002"/>
                  <a:pt x="4663" y="5985"/>
                </a:cubicBezTo>
                <a:moveTo>
                  <a:pt x="7060" y="3688"/>
                </a:moveTo>
                <a:lnTo>
                  <a:pt x="7060" y="3688"/>
                </a:lnTo>
                <a:cubicBezTo>
                  <a:pt x="7076" y="3688"/>
                  <a:pt x="7092" y="3688"/>
                  <a:pt x="7109" y="3688"/>
                </a:cubicBezTo>
                <a:cubicBezTo>
                  <a:pt x="7142" y="3688"/>
                  <a:pt x="7192" y="3671"/>
                  <a:pt x="7208" y="3622"/>
                </a:cubicBezTo>
                <a:cubicBezTo>
                  <a:pt x="7340" y="3291"/>
                  <a:pt x="7340" y="3291"/>
                  <a:pt x="7340" y="3291"/>
                </a:cubicBezTo>
                <a:cubicBezTo>
                  <a:pt x="7357" y="3241"/>
                  <a:pt x="7340" y="3175"/>
                  <a:pt x="7291" y="3159"/>
                </a:cubicBezTo>
                <a:cubicBezTo>
                  <a:pt x="7258" y="3142"/>
                  <a:pt x="7225" y="3142"/>
                  <a:pt x="7208" y="3159"/>
                </a:cubicBezTo>
                <a:cubicBezTo>
                  <a:pt x="7175" y="3175"/>
                  <a:pt x="7158" y="3192"/>
                  <a:pt x="7142" y="3208"/>
                </a:cubicBezTo>
                <a:cubicBezTo>
                  <a:pt x="7010" y="3555"/>
                  <a:pt x="7010" y="3555"/>
                  <a:pt x="7010" y="3555"/>
                </a:cubicBezTo>
                <a:cubicBezTo>
                  <a:pt x="6993" y="3572"/>
                  <a:pt x="6993" y="3605"/>
                  <a:pt x="7010" y="3622"/>
                </a:cubicBezTo>
                <a:cubicBezTo>
                  <a:pt x="7026" y="3655"/>
                  <a:pt x="7043" y="3671"/>
                  <a:pt x="7060" y="3688"/>
                </a:cubicBezTo>
                <a:moveTo>
                  <a:pt x="8515" y="6134"/>
                </a:moveTo>
                <a:lnTo>
                  <a:pt x="8515" y="6134"/>
                </a:lnTo>
                <a:cubicBezTo>
                  <a:pt x="8134" y="5985"/>
                  <a:pt x="8134" y="5985"/>
                  <a:pt x="8134" y="5985"/>
                </a:cubicBezTo>
                <a:cubicBezTo>
                  <a:pt x="8068" y="5952"/>
                  <a:pt x="8018" y="5985"/>
                  <a:pt x="7986" y="6035"/>
                </a:cubicBezTo>
                <a:cubicBezTo>
                  <a:pt x="7969" y="6084"/>
                  <a:pt x="8002" y="6150"/>
                  <a:pt x="8052" y="6167"/>
                </a:cubicBezTo>
                <a:cubicBezTo>
                  <a:pt x="8449" y="6332"/>
                  <a:pt x="8449" y="6332"/>
                  <a:pt x="8449" y="6332"/>
                </a:cubicBezTo>
                <a:cubicBezTo>
                  <a:pt x="8449" y="6332"/>
                  <a:pt x="8465" y="6332"/>
                  <a:pt x="8481" y="6332"/>
                </a:cubicBezTo>
                <a:cubicBezTo>
                  <a:pt x="8531" y="6332"/>
                  <a:pt x="8564" y="6316"/>
                  <a:pt x="8581" y="6283"/>
                </a:cubicBezTo>
                <a:cubicBezTo>
                  <a:pt x="8597" y="6217"/>
                  <a:pt x="8581" y="6167"/>
                  <a:pt x="8515" y="6134"/>
                </a:cubicBezTo>
                <a:moveTo>
                  <a:pt x="4663" y="4548"/>
                </a:moveTo>
                <a:lnTo>
                  <a:pt x="4663" y="4548"/>
                </a:lnTo>
                <a:cubicBezTo>
                  <a:pt x="4299" y="4399"/>
                  <a:pt x="4299" y="4399"/>
                  <a:pt x="4299" y="4399"/>
                </a:cubicBezTo>
                <a:cubicBezTo>
                  <a:pt x="4282" y="4383"/>
                  <a:pt x="4249" y="4383"/>
                  <a:pt x="4216" y="4399"/>
                </a:cubicBezTo>
                <a:cubicBezTo>
                  <a:pt x="4200" y="4399"/>
                  <a:pt x="4183" y="4415"/>
                  <a:pt x="4167" y="4449"/>
                </a:cubicBezTo>
                <a:cubicBezTo>
                  <a:pt x="4150" y="4481"/>
                  <a:pt x="4150" y="4498"/>
                  <a:pt x="4167" y="4531"/>
                </a:cubicBezTo>
                <a:cubicBezTo>
                  <a:pt x="4183" y="4548"/>
                  <a:pt x="4200" y="4581"/>
                  <a:pt x="4216" y="4581"/>
                </a:cubicBezTo>
                <a:cubicBezTo>
                  <a:pt x="4580" y="4730"/>
                  <a:pt x="4580" y="4730"/>
                  <a:pt x="4580" y="4730"/>
                </a:cubicBezTo>
                <a:cubicBezTo>
                  <a:pt x="4597" y="4746"/>
                  <a:pt x="4613" y="4746"/>
                  <a:pt x="4630" y="4746"/>
                </a:cubicBezTo>
                <a:cubicBezTo>
                  <a:pt x="4663" y="4746"/>
                  <a:pt x="4712" y="4713"/>
                  <a:pt x="4729" y="4680"/>
                </a:cubicBezTo>
                <a:cubicBezTo>
                  <a:pt x="4745" y="4630"/>
                  <a:pt x="4712" y="4564"/>
                  <a:pt x="4663" y="4548"/>
                </a:cubicBezTo>
                <a:moveTo>
                  <a:pt x="9341" y="5358"/>
                </a:moveTo>
                <a:lnTo>
                  <a:pt x="9341" y="5358"/>
                </a:lnTo>
                <a:cubicBezTo>
                  <a:pt x="9341" y="7010"/>
                  <a:pt x="8018" y="8333"/>
                  <a:pt x="6366" y="8333"/>
                </a:cubicBezTo>
                <a:cubicBezTo>
                  <a:pt x="4729" y="8333"/>
                  <a:pt x="3389" y="7010"/>
                  <a:pt x="3389" y="5358"/>
                </a:cubicBezTo>
                <a:cubicBezTo>
                  <a:pt x="3389" y="3721"/>
                  <a:pt x="4729" y="2381"/>
                  <a:pt x="6366" y="2381"/>
                </a:cubicBezTo>
                <a:cubicBezTo>
                  <a:pt x="8018" y="2381"/>
                  <a:pt x="9341" y="3721"/>
                  <a:pt x="9341" y="5358"/>
                </a:cubicBezTo>
                <a:moveTo>
                  <a:pt x="8978" y="5358"/>
                </a:moveTo>
                <a:lnTo>
                  <a:pt x="8978" y="5358"/>
                </a:lnTo>
                <a:cubicBezTo>
                  <a:pt x="8978" y="3920"/>
                  <a:pt x="7803" y="2762"/>
                  <a:pt x="6366" y="2762"/>
                </a:cubicBezTo>
                <a:cubicBezTo>
                  <a:pt x="4928" y="2762"/>
                  <a:pt x="3770" y="3920"/>
                  <a:pt x="3770" y="5358"/>
                </a:cubicBezTo>
                <a:cubicBezTo>
                  <a:pt x="3770" y="6795"/>
                  <a:pt x="4928" y="7970"/>
                  <a:pt x="6366" y="7970"/>
                </a:cubicBezTo>
                <a:cubicBezTo>
                  <a:pt x="7803" y="7970"/>
                  <a:pt x="8978" y="6795"/>
                  <a:pt x="8978" y="5358"/>
                </a:cubicBezTo>
              </a:path>
            </a:pathLst>
          </a:custGeom>
          <a:solidFill>
            <a:schemeClr val="accent4"/>
          </a:solidFill>
          <a:ln>
            <a:noFill/>
          </a:ln>
        </p:spPr>
        <p:txBody>
          <a:bodyPr/>
          <a:lstStyle/>
          <a:p>
            <a:endParaRPr/>
          </a:p>
        </p:txBody>
      </p:sp>
      <p:sp>
        <p:nvSpPr>
          <p:cNvPr id="34" name="Freeform 33">
            <a:extLst>
              <a:ext uri="{FF2B5EF4-FFF2-40B4-BE49-F238E27FC236}">
                <a16:creationId xmlns:a16="http://schemas.microsoft.com/office/drawing/2014/main" id="{9E262343-EF2D-BF47-85C5-F6235CE7ECE2}"/>
              </a:ext>
            </a:extLst>
          </p:cNvPr>
          <p:cNvSpPr>
            <a:spLocks noChangeAspect="1"/>
          </p:cNvSpPr>
          <p:nvPr/>
        </p:nvSpPr>
        <p:spPr>
          <a:xfrm>
            <a:off x="720798" y="4644705"/>
            <a:ext cx="624548" cy="527275"/>
          </a:xfrm>
          <a:custGeom>
            <a:rect l="0" t="0" r="r" b="b"/>
            <a:pathLst>
              <a:path w="12732" h="10749">
                <a:moveTo>
                  <a:pt x="10119" y="8267"/>
                </a:moveTo>
                <a:lnTo>
                  <a:pt x="10119" y="8267"/>
                </a:lnTo>
                <a:cubicBezTo>
                  <a:pt x="10565" y="8714"/>
                  <a:pt x="10565" y="8714"/>
                  <a:pt x="10565" y="8714"/>
                </a:cubicBezTo>
                <a:cubicBezTo>
                  <a:pt x="9573" y="9954"/>
                  <a:pt x="8052" y="10748"/>
                  <a:pt x="6349" y="10748"/>
                </a:cubicBezTo>
                <a:cubicBezTo>
                  <a:pt x="3389" y="10748"/>
                  <a:pt x="992" y="8333"/>
                  <a:pt x="992" y="5374"/>
                </a:cubicBezTo>
                <a:cubicBezTo>
                  <a:pt x="992" y="5126"/>
                  <a:pt x="1008" y="4895"/>
                  <a:pt x="1024" y="4663"/>
                </a:cubicBezTo>
                <a:cubicBezTo>
                  <a:pt x="512" y="5193"/>
                  <a:pt x="512" y="5193"/>
                  <a:pt x="512" y="5193"/>
                </a:cubicBezTo>
                <a:cubicBezTo>
                  <a:pt x="429" y="5259"/>
                  <a:pt x="297" y="5259"/>
                  <a:pt x="214" y="5193"/>
                </a:cubicBezTo>
                <a:cubicBezTo>
                  <a:pt x="82" y="5044"/>
                  <a:pt x="82" y="5044"/>
                  <a:pt x="82" y="5044"/>
                </a:cubicBezTo>
                <a:cubicBezTo>
                  <a:pt x="0" y="4961"/>
                  <a:pt x="0" y="4829"/>
                  <a:pt x="82" y="4746"/>
                </a:cubicBezTo>
                <a:cubicBezTo>
                  <a:pt x="1438" y="3373"/>
                  <a:pt x="1438" y="3373"/>
                  <a:pt x="1438" y="3373"/>
                </a:cubicBezTo>
                <a:cubicBezTo>
                  <a:pt x="2810" y="4746"/>
                  <a:pt x="2810" y="4746"/>
                  <a:pt x="2810" y="4746"/>
                </a:cubicBezTo>
                <a:cubicBezTo>
                  <a:pt x="2893" y="4829"/>
                  <a:pt x="2893" y="4961"/>
                  <a:pt x="2810" y="5044"/>
                </a:cubicBezTo>
                <a:cubicBezTo>
                  <a:pt x="2678" y="5193"/>
                  <a:pt x="2678" y="5193"/>
                  <a:pt x="2678" y="5193"/>
                </a:cubicBezTo>
                <a:cubicBezTo>
                  <a:pt x="2596" y="5275"/>
                  <a:pt x="2463" y="5275"/>
                  <a:pt x="2381" y="5193"/>
                </a:cubicBezTo>
                <a:cubicBezTo>
                  <a:pt x="1686" y="4498"/>
                  <a:pt x="1686" y="4498"/>
                  <a:pt x="1686" y="4498"/>
                </a:cubicBezTo>
                <a:cubicBezTo>
                  <a:pt x="1637" y="4779"/>
                  <a:pt x="1603" y="5077"/>
                  <a:pt x="1603" y="5374"/>
                </a:cubicBezTo>
                <a:cubicBezTo>
                  <a:pt x="1603" y="7986"/>
                  <a:pt x="3736" y="10119"/>
                  <a:pt x="6349" y="10119"/>
                </a:cubicBezTo>
                <a:cubicBezTo>
                  <a:pt x="7886" y="10119"/>
                  <a:pt x="9242" y="9392"/>
                  <a:pt x="10119" y="8267"/>
                </a:cubicBezTo>
                <a:moveTo>
                  <a:pt x="12648" y="5589"/>
                </a:moveTo>
                <a:lnTo>
                  <a:pt x="12648" y="5589"/>
                </a:lnTo>
                <a:cubicBezTo>
                  <a:pt x="12500" y="5440"/>
                  <a:pt x="12500" y="5440"/>
                  <a:pt x="12500" y="5440"/>
                </a:cubicBezTo>
                <a:cubicBezTo>
                  <a:pt x="12434" y="5357"/>
                  <a:pt x="12301" y="5357"/>
                  <a:pt x="12219" y="5440"/>
                </a:cubicBezTo>
                <a:cubicBezTo>
                  <a:pt x="11690" y="5969"/>
                  <a:pt x="11690" y="5969"/>
                  <a:pt x="11690" y="5969"/>
                </a:cubicBezTo>
                <a:cubicBezTo>
                  <a:pt x="11706" y="5771"/>
                  <a:pt x="11722" y="5572"/>
                  <a:pt x="11722" y="5374"/>
                </a:cubicBezTo>
                <a:cubicBezTo>
                  <a:pt x="11722" y="2415"/>
                  <a:pt x="9308" y="0"/>
                  <a:pt x="6349" y="0"/>
                </a:cubicBezTo>
                <a:cubicBezTo>
                  <a:pt x="4646" y="0"/>
                  <a:pt x="3141" y="794"/>
                  <a:pt x="2149" y="2034"/>
                </a:cubicBezTo>
                <a:cubicBezTo>
                  <a:pt x="2596" y="2481"/>
                  <a:pt x="2596" y="2481"/>
                  <a:pt x="2596" y="2481"/>
                </a:cubicBezTo>
                <a:cubicBezTo>
                  <a:pt x="3455" y="1356"/>
                  <a:pt x="4828" y="629"/>
                  <a:pt x="6349" y="629"/>
                </a:cubicBezTo>
                <a:cubicBezTo>
                  <a:pt x="8978" y="629"/>
                  <a:pt x="11111" y="2762"/>
                  <a:pt x="11111" y="5374"/>
                </a:cubicBezTo>
                <a:cubicBezTo>
                  <a:pt x="11111" y="5638"/>
                  <a:pt x="11077" y="5886"/>
                  <a:pt x="11045" y="6134"/>
                </a:cubicBezTo>
                <a:cubicBezTo>
                  <a:pt x="10333" y="5440"/>
                  <a:pt x="10333" y="5440"/>
                  <a:pt x="10333" y="5440"/>
                </a:cubicBezTo>
                <a:cubicBezTo>
                  <a:pt x="10267" y="5357"/>
                  <a:pt x="10135" y="5357"/>
                  <a:pt x="10052" y="5440"/>
                </a:cubicBezTo>
                <a:cubicBezTo>
                  <a:pt x="9904" y="5589"/>
                  <a:pt x="9904" y="5589"/>
                  <a:pt x="9904" y="5589"/>
                </a:cubicBezTo>
                <a:cubicBezTo>
                  <a:pt x="9821" y="5655"/>
                  <a:pt x="9821" y="5787"/>
                  <a:pt x="9904" y="5869"/>
                </a:cubicBezTo>
                <a:cubicBezTo>
                  <a:pt x="11276" y="7242"/>
                  <a:pt x="11276" y="7242"/>
                  <a:pt x="11276" y="7242"/>
                </a:cubicBezTo>
                <a:cubicBezTo>
                  <a:pt x="12648" y="5869"/>
                  <a:pt x="12648" y="5869"/>
                  <a:pt x="12648" y="5869"/>
                </a:cubicBezTo>
                <a:cubicBezTo>
                  <a:pt x="12731" y="5803"/>
                  <a:pt x="12731" y="5671"/>
                  <a:pt x="12648" y="5589"/>
                </a:cubicBezTo>
                <a:moveTo>
                  <a:pt x="8614" y="5969"/>
                </a:moveTo>
                <a:lnTo>
                  <a:pt x="8614" y="5969"/>
                </a:lnTo>
                <a:cubicBezTo>
                  <a:pt x="8564" y="6167"/>
                  <a:pt x="8481" y="6366"/>
                  <a:pt x="8365" y="6547"/>
                </a:cubicBezTo>
                <a:cubicBezTo>
                  <a:pt x="8680" y="7209"/>
                  <a:pt x="8680" y="7209"/>
                  <a:pt x="8680" y="7209"/>
                </a:cubicBezTo>
                <a:cubicBezTo>
                  <a:pt x="8531" y="7391"/>
                  <a:pt x="8365" y="7556"/>
                  <a:pt x="8184" y="7705"/>
                </a:cubicBezTo>
                <a:cubicBezTo>
                  <a:pt x="7506" y="7391"/>
                  <a:pt x="7506" y="7391"/>
                  <a:pt x="7506" y="7391"/>
                </a:cubicBezTo>
                <a:cubicBezTo>
                  <a:pt x="7423" y="7441"/>
                  <a:pt x="7324" y="7473"/>
                  <a:pt x="7241" y="7523"/>
                </a:cubicBezTo>
                <a:cubicBezTo>
                  <a:pt x="7142" y="7556"/>
                  <a:pt x="7043" y="7589"/>
                  <a:pt x="6944" y="7606"/>
                </a:cubicBezTo>
                <a:cubicBezTo>
                  <a:pt x="6679" y="8317"/>
                  <a:pt x="6679" y="8317"/>
                  <a:pt x="6679" y="8317"/>
                </a:cubicBezTo>
                <a:cubicBezTo>
                  <a:pt x="6447" y="8333"/>
                  <a:pt x="6217" y="8333"/>
                  <a:pt x="5985" y="8300"/>
                </a:cubicBezTo>
                <a:cubicBezTo>
                  <a:pt x="5738" y="7606"/>
                  <a:pt x="5738" y="7606"/>
                  <a:pt x="5738" y="7606"/>
                </a:cubicBezTo>
                <a:cubicBezTo>
                  <a:pt x="5539" y="7539"/>
                  <a:pt x="5357" y="7457"/>
                  <a:pt x="5175" y="7358"/>
                </a:cubicBezTo>
                <a:cubicBezTo>
                  <a:pt x="4497" y="7672"/>
                  <a:pt x="4497" y="7672"/>
                  <a:pt x="4497" y="7672"/>
                </a:cubicBezTo>
                <a:cubicBezTo>
                  <a:pt x="4315" y="7523"/>
                  <a:pt x="4150" y="7358"/>
                  <a:pt x="4001" y="7160"/>
                </a:cubicBezTo>
                <a:cubicBezTo>
                  <a:pt x="4332" y="6498"/>
                  <a:pt x="4332" y="6498"/>
                  <a:pt x="4332" y="6498"/>
                </a:cubicBezTo>
                <a:cubicBezTo>
                  <a:pt x="4282" y="6415"/>
                  <a:pt x="4233" y="6316"/>
                  <a:pt x="4199" y="6217"/>
                </a:cubicBezTo>
                <a:cubicBezTo>
                  <a:pt x="4150" y="6118"/>
                  <a:pt x="4133" y="6018"/>
                  <a:pt x="4100" y="5919"/>
                </a:cubicBezTo>
                <a:cubicBezTo>
                  <a:pt x="3406" y="5671"/>
                  <a:pt x="3406" y="5671"/>
                  <a:pt x="3406" y="5671"/>
                </a:cubicBezTo>
                <a:cubicBezTo>
                  <a:pt x="3373" y="5440"/>
                  <a:pt x="3389" y="5193"/>
                  <a:pt x="3406" y="4961"/>
                </a:cubicBezTo>
                <a:cubicBezTo>
                  <a:pt x="4117" y="4730"/>
                  <a:pt x="4117" y="4730"/>
                  <a:pt x="4117" y="4730"/>
                </a:cubicBezTo>
                <a:cubicBezTo>
                  <a:pt x="4167" y="4531"/>
                  <a:pt x="4249" y="4333"/>
                  <a:pt x="4349" y="4151"/>
                </a:cubicBezTo>
                <a:cubicBezTo>
                  <a:pt x="4051" y="3489"/>
                  <a:pt x="4051" y="3489"/>
                  <a:pt x="4051" y="3489"/>
                </a:cubicBezTo>
                <a:cubicBezTo>
                  <a:pt x="4183" y="3307"/>
                  <a:pt x="4365" y="3142"/>
                  <a:pt x="4547" y="2993"/>
                </a:cubicBezTo>
                <a:cubicBezTo>
                  <a:pt x="5208" y="3324"/>
                  <a:pt x="5208" y="3324"/>
                  <a:pt x="5208" y="3324"/>
                </a:cubicBezTo>
                <a:cubicBezTo>
                  <a:pt x="5307" y="3274"/>
                  <a:pt x="5390" y="3225"/>
                  <a:pt x="5489" y="3175"/>
                </a:cubicBezTo>
                <a:cubicBezTo>
                  <a:pt x="5588" y="3142"/>
                  <a:pt x="5688" y="3109"/>
                  <a:pt x="5787" y="3092"/>
                </a:cubicBezTo>
                <a:cubicBezTo>
                  <a:pt x="6035" y="2398"/>
                  <a:pt x="6035" y="2398"/>
                  <a:pt x="6035" y="2398"/>
                </a:cubicBezTo>
                <a:cubicBezTo>
                  <a:pt x="6283" y="2365"/>
                  <a:pt x="6513" y="2365"/>
                  <a:pt x="6745" y="2398"/>
                </a:cubicBezTo>
                <a:cubicBezTo>
                  <a:pt x="6993" y="3092"/>
                  <a:pt x="6993" y="3092"/>
                  <a:pt x="6993" y="3092"/>
                </a:cubicBezTo>
                <a:cubicBezTo>
                  <a:pt x="7192" y="3159"/>
                  <a:pt x="7373" y="3241"/>
                  <a:pt x="7555" y="3341"/>
                </a:cubicBezTo>
                <a:cubicBezTo>
                  <a:pt x="8233" y="3026"/>
                  <a:pt x="8233" y="3026"/>
                  <a:pt x="8233" y="3026"/>
                </a:cubicBezTo>
                <a:cubicBezTo>
                  <a:pt x="8415" y="3175"/>
                  <a:pt x="8581" y="3341"/>
                  <a:pt x="8713" y="3539"/>
                </a:cubicBezTo>
                <a:cubicBezTo>
                  <a:pt x="8399" y="4200"/>
                  <a:pt x="8399" y="4200"/>
                  <a:pt x="8399" y="4200"/>
                </a:cubicBezTo>
                <a:cubicBezTo>
                  <a:pt x="8449" y="4283"/>
                  <a:pt x="8498" y="4383"/>
                  <a:pt x="8531" y="4481"/>
                </a:cubicBezTo>
                <a:cubicBezTo>
                  <a:pt x="8564" y="4581"/>
                  <a:pt x="8597" y="4680"/>
                  <a:pt x="8630" y="4779"/>
                </a:cubicBezTo>
                <a:cubicBezTo>
                  <a:pt x="9325" y="5027"/>
                  <a:pt x="9325" y="5027"/>
                  <a:pt x="9325" y="5027"/>
                </a:cubicBezTo>
                <a:cubicBezTo>
                  <a:pt x="9341" y="5259"/>
                  <a:pt x="9341" y="5506"/>
                  <a:pt x="9308" y="5737"/>
                </a:cubicBezTo>
                <a:lnTo>
                  <a:pt x="8614" y="5969"/>
                </a:lnTo>
                <a:moveTo>
                  <a:pt x="7225" y="5126"/>
                </a:moveTo>
                <a:lnTo>
                  <a:pt x="7225" y="5126"/>
                </a:lnTo>
                <a:cubicBezTo>
                  <a:pt x="7092" y="4647"/>
                  <a:pt x="6613" y="4366"/>
                  <a:pt x="6134" y="4481"/>
                </a:cubicBezTo>
                <a:cubicBezTo>
                  <a:pt x="5655" y="4614"/>
                  <a:pt x="5374" y="5110"/>
                  <a:pt x="5506" y="5589"/>
                </a:cubicBezTo>
                <a:cubicBezTo>
                  <a:pt x="5622" y="6052"/>
                  <a:pt x="6118" y="6349"/>
                  <a:pt x="6597" y="6217"/>
                </a:cubicBezTo>
                <a:cubicBezTo>
                  <a:pt x="7076" y="6084"/>
                  <a:pt x="7357" y="5589"/>
                  <a:pt x="7225" y="5126"/>
                </a:cubicBezTo>
              </a:path>
            </a:pathLst>
          </a:custGeom>
          <a:solidFill>
            <a:schemeClr val="accent4"/>
          </a:solidFill>
          <a:ln>
            <a:noFill/>
          </a:ln>
        </p:spPr>
        <p:txBody>
          <a:bodyPr/>
          <a:lstStyle/>
          <a:p>
            <a:endParaRPr lang="en-US"/>
          </a:p>
        </p:txBody>
      </p:sp>
      <p:sp>
        <p:nvSpPr>
          <p:cNvPr id="35" name="Freeform 34">
            <a:extLst>
              <a:ext uri="{FF2B5EF4-FFF2-40B4-BE49-F238E27FC236}">
                <a16:creationId xmlns:a16="http://schemas.microsoft.com/office/drawing/2014/main" id="{A54302D0-A155-ED4A-95EA-FEF3F72FCEBE}"/>
              </a:ext>
            </a:extLst>
          </p:cNvPr>
          <p:cNvSpPr>
            <a:spLocks noChangeAspect="1"/>
          </p:cNvSpPr>
          <p:nvPr/>
        </p:nvSpPr>
        <p:spPr>
          <a:xfrm>
            <a:off x="720798" y="3530170"/>
            <a:ext cx="624548" cy="526441"/>
          </a:xfrm>
          <a:custGeom>
            <a:rect l="0" t="0" r="r" b="b"/>
            <a:pathLst>
              <a:path w="12732" h="10732">
                <a:moveTo>
                  <a:pt x="7853" y="4482"/>
                </a:moveTo>
                <a:lnTo>
                  <a:pt x="7853" y="4482"/>
                </a:lnTo>
                <a:cubicBezTo>
                  <a:pt x="7853" y="3655"/>
                  <a:pt x="7853" y="3655"/>
                  <a:pt x="7853" y="3655"/>
                </a:cubicBezTo>
                <a:cubicBezTo>
                  <a:pt x="7853" y="2828"/>
                  <a:pt x="7191" y="2167"/>
                  <a:pt x="6366" y="2167"/>
                </a:cubicBezTo>
                <a:cubicBezTo>
                  <a:pt x="5539" y="2167"/>
                  <a:pt x="4877" y="2828"/>
                  <a:pt x="4877" y="3655"/>
                </a:cubicBezTo>
                <a:cubicBezTo>
                  <a:pt x="4877" y="4482"/>
                  <a:pt x="4877" y="4482"/>
                  <a:pt x="4877" y="4482"/>
                </a:cubicBezTo>
                <a:cubicBezTo>
                  <a:pt x="4199" y="4482"/>
                  <a:pt x="4199" y="4482"/>
                  <a:pt x="4199" y="4482"/>
                </a:cubicBezTo>
                <a:cubicBezTo>
                  <a:pt x="4199" y="7407"/>
                  <a:pt x="4199" y="7407"/>
                  <a:pt x="4199" y="7407"/>
                </a:cubicBezTo>
                <a:cubicBezTo>
                  <a:pt x="6365" y="8317"/>
                  <a:pt x="6366" y="8317"/>
                  <a:pt x="6366" y="8317"/>
                </a:cubicBezTo>
                <a:cubicBezTo>
                  <a:pt x="8531" y="7407"/>
                  <a:pt x="8531" y="7407"/>
                  <a:pt x="8531" y="7407"/>
                </a:cubicBezTo>
                <a:cubicBezTo>
                  <a:pt x="8531" y="4482"/>
                  <a:pt x="8531" y="4482"/>
                  <a:pt x="8531" y="4482"/>
                </a:cubicBezTo>
                <a:lnTo>
                  <a:pt x="7853" y="4482"/>
                </a:lnTo>
                <a:moveTo>
                  <a:pt x="6596" y="6233"/>
                </a:moveTo>
                <a:lnTo>
                  <a:pt x="6596" y="6233"/>
                </a:lnTo>
                <a:cubicBezTo>
                  <a:pt x="6596" y="6779"/>
                  <a:pt x="6596" y="6779"/>
                  <a:pt x="6596" y="6779"/>
                </a:cubicBezTo>
                <a:cubicBezTo>
                  <a:pt x="6596" y="6911"/>
                  <a:pt x="6497" y="7027"/>
                  <a:pt x="6366" y="7027"/>
                </a:cubicBezTo>
                <a:cubicBezTo>
                  <a:pt x="6233" y="7027"/>
                  <a:pt x="6118" y="6911"/>
                  <a:pt x="6118" y="6779"/>
                </a:cubicBezTo>
                <a:cubicBezTo>
                  <a:pt x="6118" y="6233"/>
                  <a:pt x="6118" y="6233"/>
                  <a:pt x="6118" y="6233"/>
                </a:cubicBezTo>
                <a:cubicBezTo>
                  <a:pt x="5985" y="6151"/>
                  <a:pt x="5886" y="6002"/>
                  <a:pt x="5886" y="5820"/>
                </a:cubicBezTo>
                <a:cubicBezTo>
                  <a:pt x="5886" y="5555"/>
                  <a:pt x="6101" y="5342"/>
                  <a:pt x="6366" y="5342"/>
                </a:cubicBezTo>
                <a:cubicBezTo>
                  <a:pt x="6629" y="5342"/>
                  <a:pt x="6844" y="5555"/>
                  <a:pt x="6844" y="5820"/>
                </a:cubicBezTo>
                <a:cubicBezTo>
                  <a:pt x="6844" y="6002"/>
                  <a:pt x="6745" y="6151"/>
                  <a:pt x="6596" y="6233"/>
                </a:cubicBezTo>
                <a:moveTo>
                  <a:pt x="7175" y="4482"/>
                </a:moveTo>
                <a:lnTo>
                  <a:pt x="7175" y="4482"/>
                </a:lnTo>
                <a:cubicBezTo>
                  <a:pt x="5556" y="4482"/>
                  <a:pt x="5556" y="4482"/>
                  <a:pt x="5556" y="4482"/>
                </a:cubicBezTo>
                <a:cubicBezTo>
                  <a:pt x="5556" y="3655"/>
                  <a:pt x="5556" y="3655"/>
                  <a:pt x="5556" y="3655"/>
                </a:cubicBezTo>
                <a:cubicBezTo>
                  <a:pt x="5556" y="3208"/>
                  <a:pt x="5919" y="2844"/>
                  <a:pt x="6366" y="2844"/>
                </a:cubicBezTo>
                <a:cubicBezTo>
                  <a:pt x="6811" y="2844"/>
                  <a:pt x="7175" y="3208"/>
                  <a:pt x="7175" y="3655"/>
                </a:cubicBezTo>
                <a:lnTo>
                  <a:pt x="7175" y="4482"/>
                </a:lnTo>
                <a:moveTo>
                  <a:pt x="10119" y="8251"/>
                </a:moveTo>
                <a:lnTo>
                  <a:pt x="10119" y="8251"/>
                </a:lnTo>
                <a:cubicBezTo>
                  <a:pt x="10565" y="8697"/>
                  <a:pt x="10565" y="8697"/>
                  <a:pt x="10565" y="8697"/>
                </a:cubicBezTo>
                <a:cubicBezTo>
                  <a:pt x="9572" y="9937"/>
                  <a:pt x="8051" y="10731"/>
                  <a:pt x="6349" y="10731"/>
                </a:cubicBezTo>
                <a:cubicBezTo>
                  <a:pt x="3389" y="10731"/>
                  <a:pt x="992" y="8317"/>
                  <a:pt x="992" y="5358"/>
                </a:cubicBezTo>
                <a:cubicBezTo>
                  <a:pt x="992" y="5126"/>
                  <a:pt x="1008" y="4895"/>
                  <a:pt x="1024" y="4663"/>
                </a:cubicBezTo>
                <a:cubicBezTo>
                  <a:pt x="512" y="5176"/>
                  <a:pt x="512" y="5176"/>
                  <a:pt x="512" y="5176"/>
                </a:cubicBezTo>
                <a:cubicBezTo>
                  <a:pt x="429" y="5258"/>
                  <a:pt x="297" y="5258"/>
                  <a:pt x="214" y="5176"/>
                </a:cubicBezTo>
                <a:cubicBezTo>
                  <a:pt x="82" y="5027"/>
                  <a:pt x="82" y="5027"/>
                  <a:pt x="82" y="5027"/>
                </a:cubicBezTo>
                <a:cubicBezTo>
                  <a:pt x="0" y="4945"/>
                  <a:pt x="0" y="4812"/>
                  <a:pt x="82" y="4729"/>
                </a:cubicBezTo>
                <a:cubicBezTo>
                  <a:pt x="1438" y="3374"/>
                  <a:pt x="1438" y="3374"/>
                  <a:pt x="1438" y="3374"/>
                </a:cubicBezTo>
                <a:cubicBezTo>
                  <a:pt x="2827" y="4746"/>
                  <a:pt x="2827" y="4746"/>
                  <a:pt x="2827" y="4746"/>
                </a:cubicBezTo>
                <a:cubicBezTo>
                  <a:pt x="2893" y="4829"/>
                  <a:pt x="2893" y="4961"/>
                  <a:pt x="2827" y="5027"/>
                </a:cubicBezTo>
                <a:cubicBezTo>
                  <a:pt x="2678" y="5176"/>
                  <a:pt x="2678" y="5176"/>
                  <a:pt x="2678" y="5176"/>
                </a:cubicBezTo>
                <a:cubicBezTo>
                  <a:pt x="2596" y="5258"/>
                  <a:pt x="2463" y="5258"/>
                  <a:pt x="2381" y="5176"/>
                </a:cubicBezTo>
                <a:cubicBezTo>
                  <a:pt x="1686" y="4482"/>
                  <a:pt x="1686" y="4482"/>
                  <a:pt x="1686" y="4482"/>
                </a:cubicBezTo>
                <a:cubicBezTo>
                  <a:pt x="1636" y="4779"/>
                  <a:pt x="1603" y="5060"/>
                  <a:pt x="1603" y="5358"/>
                </a:cubicBezTo>
                <a:cubicBezTo>
                  <a:pt x="1603" y="7986"/>
                  <a:pt x="3736" y="10119"/>
                  <a:pt x="6349" y="10119"/>
                </a:cubicBezTo>
                <a:cubicBezTo>
                  <a:pt x="7886" y="10119"/>
                  <a:pt x="9242" y="9392"/>
                  <a:pt x="10119" y="8251"/>
                </a:cubicBezTo>
                <a:moveTo>
                  <a:pt x="12648" y="5870"/>
                </a:moveTo>
                <a:lnTo>
                  <a:pt x="12648" y="5870"/>
                </a:lnTo>
                <a:cubicBezTo>
                  <a:pt x="11276" y="7242"/>
                  <a:pt x="11276" y="7242"/>
                  <a:pt x="11276" y="7242"/>
                </a:cubicBezTo>
                <a:cubicBezTo>
                  <a:pt x="9903" y="5870"/>
                  <a:pt x="9903" y="5870"/>
                  <a:pt x="9903" y="5870"/>
                </a:cubicBezTo>
                <a:cubicBezTo>
                  <a:pt x="9821" y="5787"/>
                  <a:pt x="9821" y="5654"/>
                  <a:pt x="9903" y="5572"/>
                </a:cubicBezTo>
                <a:cubicBezTo>
                  <a:pt x="10052" y="5423"/>
                  <a:pt x="10052" y="5423"/>
                  <a:pt x="10052" y="5423"/>
                </a:cubicBezTo>
                <a:cubicBezTo>
                  <a:pt x="10135" y="5342"/>
                  <a:pt x="10267" y="5342"/>
                  <a:pt x="10350" y="5423"/>
                </a:cubicBezTo>
                <a:cubicBezTo>
                  <a:pt x="11045" y="6117"/>
                  <a:pt x="11045" y="6117"/>
                  <a:pt x="11045" y="6117"/>
                </a:cubicBezTo>
                <a:cubicBezTo>
                  <a:pt x="11077" y="5870"/>
                  <a:pt x="11111" y="5622"/>
                  <a:pt x="11111" y="5358"/>
                </a:cubicBezTo>
                <a:cubicBezTo>
                  <a:pt x="11111" y="2745"/>
                  <a:pt x="8977" y="612"/>
                  <a:pt x="6349" y="612"/>
                </a:cubicBezTo>
                <a:cubicBezTo>
                  <a:pt x="4828" y="612"/>
                  <a:pt x="3455" y="1340"/>
                  <a:pt x="2596" y="2464"/>
                </a:cubicBezTo>
                <a:cubicBezTo>
                  <a:pt x="2149" y="2034"/>
                  <a:pt x="2149" y="2034"/>
                  <a:pt x="2149" y="2034"/>
                </a:cubicBezTo>
                <a:cubicBezTo>
                  <a:pt x="3141" y="794"/>
                  <a:pt x="4662" y="0"/>
                  <a:pt x="6349" y="0"/>
                </a:cubicBezTo>
                <a:cubicBezTo>
                  <a:pt x="9308" y="0"/>
                  <a:pt x="11722" y="2398"/>
                  <a:pt x="11722" y="5358"/>
                </a:cubicBezTo>
                <a:cubicBezTo>
                  <a:pt x="11722" y="5555"/>
                  <a:pt x="11706" y="5754"/>
                  <a:pt x="11689" y="5952"/>
                </a:cubicBezTo>
                <a:cubicBezTo>
                  <a:pt x="12218" y="5423"/>
                  <a:pt x="12218" y="5423"/>
                  <a:pt x="12218" y="5423"/>
                </a:cubicBezTo>
                <a:cubicBezTo>
                  <a:pt x="12301" y="5358"/>
                  <a:pt x="12434" y="5358"/>
                  <a:pt x="12500" y="5423"/>
                </a:cubicBezTo>
                <a:cubicBezTo>
                  <a:pt x="12648" y="5572"/>
                  <a:pt x="12648" y="5572"/>
                  <a:pt x="12648" y="5572"/>
                </a:cubicBezTo>
                <a:cubicBezTo>
                  <a:pt x="12731" y="5654"/>
                  <a:pt x="12731" y="5787"/>
                  <a:pt x="12648" y="5870"/>
                </a:cubicBezTo>
              </a:path>
            </a:pathLst>
          </a:custGeom>
          <a:solidFill>
            <a:schemeClr val="accent4"/>
          </a:solidFill>
          <a:ln>
            <a:noFill/>
          </a:ln>
        </p:spPr>
        <p:txBody>
          <a:bodyPr/>
          <a:lstStyle/>
          <a:p>
            <a:endParaRPr/>
          </a:p>
        </p:txBody>
      </p:sp>
      <p:grpSp>
        <p:nvGrpSpPr>
          <p:cNvPr id="8" name="Group 7"/>
          <p:cNvGrpSpPr/>
          <p:nvPr/>
        </p:nvGrpSpPr>
        <p:grpSpPr>
          <a:xfrm>
            <a:off x="7459345" y="4362137"/>
            <a:ext cx="2739703" cy="396273"/>
            <a:chOff x="7271273" y="3813087"/>
            <a:chExt cx="2739703" cy="396273"/>
          </a:xfrm>
        </p:grpSpPr>
        <p:sp>
          <p:nvSpPr>
            <p:cNvPr id="29" name="Rectangle 28">
              <a:extLst>
                <a:ext uri="{FF2B5EF4-FFF2-40B4-BE49-F238E27FC236}">
                  <a16:creationId xmlns:a16="http://schemas.microsoft.com/office/drawing/2014/main" id="{0F9BBE19-E184-3D41-91FE-A7C2436EF71C}"/>
                </a:ext>
              </a:extLst>
            </p:cNvPr>
            <p:cNvSpPr/>
            <p:nvPr/>
          </p:nvSpPr>
          <p:spPr bwMode="gray">
            <a:xfrm flipH="1">
              <a:off x="7284255" y="3813087"/>
              <a:ext cx="2726721" cy="371927"/>
            </a:xfrm>
            <a:prstGeom prst="rect">
              <a:avLst/>
            </a:prstGeom>
          </p:spPr>
          <p:txBody>
            <a:bodyPr wrap="square" lIns="0" tIns="0" rIns="0" bIns="0" anchor="ctr">
              <a:noAutofit/>
            </a:bodyPr>
            <a:lstStyle/>
            <a:p>
              <a:pPr lvl="0" algn="ctr"/>
              <a:r>
                <a:rPr lang="en-US" b="1" kern="0">
                  <a:ea typeface="Calibri" charset="0"/>
                  <a:cs typeface="Calibri"/>
                </a:rPr>
                <a:t>A New Industry Category</a:t>
              </a:r>
            </a:p>
          </p:txBody>
        </p:sp>
        <p:cxnSp>
          <p:nvCxnSpPr>
            <p:cNvPr id="6" name="Straight Connector 5"/>
            <p:cNvCxnSpPr/>
            <p:nvPr/>
          </p:nvCxnSpPr>
          <p:spPr>
            <a:xfrm>
              <a:off x="7271273" y="3813087"/>
              <a:ext cx="2700425" cy="0"/>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271273" y="4209360"/>
              <a:ext cx="2700425" cy="0"/>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17" name="Footer Placeholder 16">
            <a:extLst>
              <a:ext uri="{FF2B5EF4-FFF2-40B4-BE49-F238E27FC236}">
                <a16:creationId xmlns:a16="http://schemas.microsoft.com/office/drawing/2014/main" id="{438A3120-BB48-6942-9C99-DC2F7D8C5E4A}"/>
              </a:ext>
            </a:extLst>
          </p:cNvPr>
          <p:cNvSpPr>
            <a:spLocks noGrp="1"/>
          </p:cNvSpPr>
          <p:nvPr>
            <p:ph type="ftr" sz="quarter" idx="10"/>
          </p:nvPr>
        </p:nvSpPr>
        <p:spPr/>
        <p:txBody>
          <a:bodyPr/>
          <a:lstStyle/>
          <a:p>
            <a:r>
              <a:rPr lang="en-US"/>
              <a:t>Copyright © 2019, Oracle and/or its affiliates. All rights reserved.</a:t>
            </a:r>
          </a:p>
        </p:txBody>
      </p:sp>
    </p:spTree>
    <p:extLst>
      <p:ext uri="{BB962C8B-B14F-4D97-AF65-F5344CB8AC3E}">
        <p14:creationId xmlns:p14="http://schemas.microsoft.com/office/powerpoint/2010/main" val="8321193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tags/tag1.xml><?xml version="1.0" encoding="utf-8"?>
<p:tagLst xmlns:p="http://schemas.openxmlformats.org/presentationml/2006/main">
  <p:tag name="AS_OS" val="Unix 3.8 unknown"/>
  <p:tag name="AS_RELEASE_DATE" val="2018.12.31"/>
  <p:tag name="AS_TITLE" val="Aspose.Slides for Java"/>
  <p:tag name="AS_VERSION" val="18.12"/>
</p:tagLst>
</file>

<file path=ppt/theme/theme1.xml><?xml version="1.0" encoding="utf-8"?>
<a:theme xmlns:r="http://schemas.openxmlformats.org/officeDocument/2006/relationships" xmlns:a="http://schemas.openxmlformats.org/drawingml/2006/main" name="WhiteThemeFIX1">
  <a:themeElements>
    <a:clrScheme name="Redwood v1_1">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FACD62"/>
      </a:folHlink>
    </a:clrScheme>
    <a:fontScheme name="Oracle">
      <a:majorFont>
        <a:latin typeface="Georgia"/>
        <a:ea typeface="Arial"/>
        <a:cs typeface="Arial"/>
      </a:majorFont>
      <a:minorFont>
        <a:latin typeface="Oracle Sans"/>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WhiteThemeFIX1" id="{25EF964E-041F-FF4E-8E7F-C21ECFA4FFD5}" vid="{B25D1EBC-4396-D74F-9473-FAF479CE8FA1}"/>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WhiteThemeFIX1</Template>
  <Company/>
  <PresentationFormat>Widescreen</PresentationFormat>
  <Paragraphs>149</Paragraphs>
  <Slides>13</Slides>
  <Notes>10</Notes>
  <TotalTime>87</TotalTime>
  <HiddenSlides>0</HiddenSlides>
  <MMClips>0</MMClips>
  <ScaleCrop>0</ScaleCrop>
  <HeadingPairs>
    <vt:vector baseType="variant" size="4">
      <vt:variant>
        <vt:lpstr>Theme</vt:lpstr>
      </vt:variant>
      <vt:variant>
        <vt:i4>1</vt:i4>
      </vt:variant>
      <vt:variant>
        <vt:lpstr>Slide Titles</vt:lpstr>
      </vt:variant>
      <vt:variant>
        <vt:i4>13</vt:i4>
      </vt:variant>
    </vt:vector>
  </HeadingPairs>
  <TitlesOfParts>
    <vt:vector baseType="lpstr" size="14">
      <vt:lpstr>WhiteThemeFIX1</vt:lpstr>
      <vt:lpstr>Transform spreadsheet into web apps in minutes using Oracle APEX on ATP</vt:lpstr>
      <vt:lpstr>Managing data in spreadsheets is challenging</vt:lpstr>
      <vt:lpstr>What should a spreadsheet transformation solution provide?</vt:lpstr>
      <vt:lpstr>Introducing Oracle APEX on ATP</vt:lpstr>
      <vt:lpstr>Oracle APEX on Autonomous Database</vt:lpstr>
      <vt:lpstr>Transform your spreadsheets to web apps in minutes </vt:lpstr>
      <vt:lpstr>Rapid application development</vt:lpstr>
      <vt:lpstr>Productivity and departmental app examples</vt:lpstr>
      <vt:lpstr>Oracle Autonomous Database for APEX</vt:lpstr>
      <vt:lpstr>Oracle APEX on Autonomous Database</vt:lpstr>
      <vt:lpstr>Additional resources</vt:lpstr>
      <vt:lpstr>Slide 12</vt:lpstr>
      <vt:lpstr>Data driven solution to solve business application problems </vt:lpstr>
    </vt:vector>
  </TitlesOfParts>
  <LinksUpToDate>0</LinksUpToDate>
  <SharedDoc>0</SharedDoc>
  <HyperlinksChanged>0</HyperlinksChanged>
  <Application>Aspose.Slides for Java</Application>
  <AppVersion>18.1200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Transform Spreadsheet into Web Apps in Minutes Using Oracle APEX on ATP</dc:title>
  <dc:creator>Manish Kapur</dc:creator>
  <cp:lastModifiedBy>Vishal Das</cp:lastModifiedBy>
  <cp:revision>33</cp:revision>
  <dcterms:created xsi:type="dcterms:W3CDTF">2019-11-14T00:22:39Z</dcterms:created>
  <dcterms:modified xsi:type="dcterms:W3CDTF">2019-11-26T05:04:51Z</dcterms:modified>
</cp:coreProperties>
</file>