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wdp" ContentType="image/vnd.ms-photo"/>
  <Default Extension="tiff" ContentType="image/tiff"/>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charts/chart1.xml" ContentType="application/vnd.openxmlformats-officedocument.drawingml.chart+xml"/>
  <Override PartName="/ppt/notesSlides/notesSlide6.xml" ContentType="application/vnd.openxmlformats-officedocument.presentationml.notesSlide+xml"/>
  <Override PartName="/ppt/notesSlides/notesSlide7.xml" ContentType="application/vnd.openxmlformats-officedocument.presentationml.notesSlide+xml"/>
  <Override PartName="/ppt/charts/chart2.xml" ContentType="application/vnd.openxmlformats-officedocument.drawingml.chart+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charts/chart3.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charts/chart4.xml" ContentType="application/vnd.openxmlformats-officedocument.drawingml.chart+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charts/chart5.xml" ContentType="application/vnd.openxmlformats-officedocument.drawingml.chart+xml"/>
  <Override PartName="/ppt/theme/themeOverride1.xml" ContentType="application/vnd.openxmlformats-officedocument.themeOverr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92" r:id="rId1"/>
  </p:sldMasterIdLst>
  <p:notesMasterIdLst>
    <p:notesMasterId r:id="rId43"/>
  </p:notesMasterIdLst>
  <p:handoutMasterIdLst>
    <p:handoutMasterId r:id="rId44"/>
  </p:handoutMasterIdLst>
  <p:sldIdLst>
    <p:sldId id="1661" r:id="rId2"/>
    <p:sldId id="1662" r:id="rId3"/>
    <p:sldId id="737" r:id="rId4"/>
    <p:sldId id="1660" r:id="rId5"/>
    <p:sldId id="1588" r:id="rId6"/>
    <p:sldId id="416" r:id="rId7"/>
    <p:sldId id="694" r:id="rId8"/>
    <p:sldId id="1649" r:id="rId9"/>
    <p:sldId id="941" r:id="rId10"/>
    <p:sldId id="1650" r:id="rId11"/>
    <p:sldId id="1663" r:id="rId12"/>
    <p:sldId id="1572" r:id="rId13"/>
    <p:sldId id="1664" r:id="rId14"/>
    <p:sldId id="1599" r:id="rId15"/>
    <p:sldId id="1665" r:id="rId16"/>
    <p:sldId id="1602" r:id="rId17"/>
    <p:sldId id="1658" r:id="rId18"/>
    <p:sldId id="1604" r:id="rId19"/>
    <p:sldId id="1666" r:id="rId20"/>
    <p:sldId id="1659" r:id="rId21"/>
    <p:sldId id="1616" r:id="rId22"/>
    <p:sldId id="1618" r:id="rId23"/>
    <p:sldId id="1667" r:id="rId24"/>
    <p:sldId id="1668" r:id="rId25"/>
    <p:sldId id="1669" r:id="rId26"/>
    <p:sldId id="1578" r:id="rId27"/>
    <p:sldId id="438" r:id="rId28"/>
    <p:sldId id="1610" r:id="rId29"/>
    <p:sldId id="1611" r:id="rId30"/>
    <p:sldId id="1612" r:id="rId31"/>
    <p:sldId id="1656" r:id="rId32"/>
    <p:sldId id="1626" r:id="rId33"/>
    <p:sldId id="1670" r:id="rId34"/>
    <p:sldId id="1671" r:id="rId35"/>
    <p:sldId id="1672" r:id="rId36"/>
    <p:sldId id="461" r:id="rId37"/>
    <p:sldId id="289" r:id="rId38"/>
    <p:sldId id="1559" r:id="rId39"/>
    <p:sldId id="1640" r:id="rId40"/>
    <p:sldId id="747" r:id="rId41"/>
    <p:sldId id="1639" r:id="rId42"/>
  </p:sldIdLst>
  <p:sldSz cx="12188825" cy="6858000"/>
  <p:notesSz cx="6858000" cy="9144000"/>
  <p:custDataLst>
    <p:tags r:id="rId45"/>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About the Template" id="{5D51C580-EE4E-1140-97F4-894549154C0A}">
          <p14:sldIdLst/>
        </p14:section>
        <p14:section name="Presentation" id="{F52B206D-DCD8-7244-B8EF-E7B4DC37A055}">
          <p14:sldIdLst>
            <p14:sldId id="1661"/>
            <p14:sldId id="1662"/>
            <p14:sldId id="737"/>
          </p14:sldIdLst>
        </p14:section>
        <p14:section name="Framing the Storage Market" id="{7375F3C2-C769-0745-B965-70C46CA389EE}">
          <p14:sldIdLst>
            <p14:sldId id="1660"/>
            <p14:sldId id="1588"/>
            <p14:sldId id="416"/>
            <p14:sldId id="694"/>
            <p14:sldId id="1649"/>
            <p14:sldId id="941"/>
            <p14:sldId id="1650"/>
          </p14:sldIdLst>
        </p14:section>
        <p14:section name="Storage Portfolio - Solutions" id="{58732363-C9E8-6647-B243-6A5AAF0B1109}">
          <p14:sldIdLst>
            <p14:sldId id="1663"/>
            <p14:sldId id="1572"/>
            <p14:sldId id="1664"/>
            <p14:sldId id="1599"/>
            <p14:sldId id="1665"/>
            <p14:sldId id="1602"/>
            <p14:sldId id="1658"/>
            <p14:sldId id="1604"/>
            <p14:sldId id="1666"/>
            <p14:sldId id="1659"/>
            <p14:sldId id="1616"/>
            <p14:sldId id="1618"/>
            <p14:sldId id="1667"/>
            <p14:sldId id="1668"/>
            <p14:sldId id="1669"/>
          </p14:sldIdLst>
        </p14:section>
        <p14:section name="Moving, Storing and Protecting Data" id="{4078A78E-EDBD-264C-A043-CABFBDEA8C28}">
          <p14:sldIdLst>
            <p14:sldId id="1578"/>
            <p14:sldId id="438"/>
            <p14:sldId id="1610"/>
            <p14:sldId id="1611"/>
            <p14:sldId id="1612"/>
          </p14:sldIdLst>
        </p14:section>
        <p14:section name="Customer Benefit Summary" id="{15A3AFC8-337B-C54A-9230-48BA0FE05891}">
          <p14:sldIdLst>
            <p14:sldId id="1656"/>
          </p14:sldIdLst>
        </p14:section>
        <p14:section name="Discovery Questions" id="{E6F19D53-BA19-C640-A7EB-D0853B7535BF}">
          <p14:sldIdLst/>
        </p14:section>
        <p14:section name="Customer References" id="{9DFA4BA1-72C3-7B42-9464-C665E0BF727A}">
          <p14:sldIdLst>
            <p14:sldId id="1626"/>
            <p14:sldId id="1670"/>
            <p14:sldId id="1671"/>
            <p14:sldId id="1672"/>
          </p14:sldIdLst>
        </p14:section>
        <p14:section name="CTA" id="{E915B464-4C68-F641-902A-F41D63C07ACD}">
          <p14:sldIdLst>
            <p14:sldId id="461"/>
            <p14:sldId id="289"/>
          </p14:sldIdLst>
        </p14:section>
        <p14:section name="Backup" id="{12CA0122-2014-4B4C-A617-CC826FE6C81D}">
          <p14:sldIdLst>
            <p14:sldId id="1559"/>
          </p14:sldIdLst>
        </p14:section>
        <p14:section name="Storage Portfolio FFBs" id="{1DE51B51-3A69-B349-B1FB-048ADF822033}">
          <p14:sldIdLst/>
        </p14:section>
        <p14:section name="Storage Pricing and Spec Comparison" id="{5305E4BF-B25C-3448-BE86-BCBDA9E04F24}">
          <p14:sldIdLst>
            <p14:sldId id="1640"/>
            <p14:sldId id="747"/>
          </p14:sldIdLst>
        </p14:section>
        <p14:section name="Optional Slides" id="{96488A55-26BA-B348-A545-040C23124A2F}">
          <p14:sldIdLst/>
        </p14:section>
        <p14:section name="Resources" id="{CD8381D1-5F0A-C446-B84F-524D84F3A30F}">
          <p14:sldIdLst>
            <p14:sldId id="1639"/>
          </p14:sldIdLst>
        </p14:section>
      </p14:sectionLst>
    </p:ext>
    <p:ext uri="{EFAFB233-063F-42B5-8137-9DF3F51BA10A}">
      <p15:sldGuideLst xmlns:p15="http://schemas.microsoft.com/office/powerpoint/2012/main">
        <p15:guide id="1" orient="horz" pos="2160">
          <p15:clr>
            <a:srgbClr val="A4A3A4"/>
          </p15:clr>
        </p15:guide>
        <p15:guide id="2" orient="horz" pos="3744">
          <p15:clr>
            <a:srgbClr val="A4A3A4"/>
          </p15:clr>
        </p15:guide>
        <p15:guide id="3" orient="horz" pos="1117" userDrawn="1">
          <p15:clr>
            <a:srgbClr val="A4A3A4"/>
          </p15:clr>
        </p15:guide>
        <p15:guide id="4" orient="horz" pos="1248">
          <p15:clr>
            <a:srgbClr val="A4A3A4"/>
          </p15:clr>
        </p15:guide>
        <p15:guide id="5" pos="392" userDrawn="1">
          <p15:clr>
            <a:srgbClr val="A4A3A4"/>
          </p15:clr>
        </p15:guide>
        <p15:guide id="6" pos="7513" userDrawn="1">
          <p15:clr>
            <a:srgbClr val="A4A3A4"/>
          </p15:clr>
        </p15:guide>
        <p15:guide id="7" pos="335">
          <p15:clr>
            <a:srgbClr val="A4A3A4"/>
          </p15:clr>
        </p15:guide>
        <p15:guide id="8" pos="4534">
          <p15:clr>
            <a:srgbClr val="A4A3A4"/>
          </p15:clr>
        </p15:guide>
        <p15:guide id="9" pos="550" userDrawn="1">
          <p15:clr>
            <a:srgbClr val="A4A3A4"/>
          </p15:clr>
        </p15:guide>
        <p15:guide id="10" pos="3839" userDrawn="1">
          <p15:clr>
            <a:srgbClr val="A4A3A4"/>
          </p15:clr>
        </p15:guide>
        <p15:guide id="11" pos="5563" userDrawn="1">
          <p15:clr>
            <a:srgbClr val="A4A3A4"/>
          </p15:clr>
        </p15:guide>
        <p15:guide id="12" orient="horz" pos="1132">
          <p15:clr>
            <a:srgbClr val="A4A3A4"/>
          </p15:clr>
        </p15:guide>
        <p15:guide id="13" pos="4304">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scaleToFitPaper="1"/>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DEE4E8"/>
    <a:srgbClr val="00ADE0"/>
    <a:srgbClr val="493728"/>
    <a:srgbClr val="0F79AC"/>
    <a:srgbClr val="F1F4F7"/>
    <a:srgbClr val="3998D6"/>
    <a:srgbClr val="F1F4F6"/>
    <a:srgbClr val="58595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D27102A9-8310-4765-A935-A1911B00CA55}">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17292A2E-F333-43FB-9621-5CBBE7FDCDCB}" styleName="Light Style 2 - Accent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ED083AE6-46FA-4A59-8FB0-9F97EB10719F}" styleName="Light Style 3 - Accent 4">
    <a:wholeTbl>
      <a:tcTxStyle>
        <a:fontRef idx="minor">
          <a:scrgbClr r="0" g="0" b="0"/>
        </a:fontRef>
        <a:schemeClr val="tx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noFill/>
        </a:fill>
      </a:tcStyle>
    </a:wholeTbl>
    <a:band1H>
      <a:tcStyle>
        <a:tcBdr/>
        <a:fill>
          <a:solidFill>
            <a:schemeClr val="accent4">
              <a:alpha val="20000"/>
            </a:schemeClr>
          </a:solidFill>
        </a:fill>
      </a:tcStyle>
    </a:band1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noFill/>
        </a:fill>
      </a:tcStyle>
    </a:lastRow>
    <a:firstRow>
      <a:tcTxStyle b="on"/>
      <a:tcStyle>
        <a:tcBdr>
          <a:bottom>
            <a:ln w="25400" cmpd="sng">
              <a:solidFill>
                <a:schemeClr val="accent4"/>
              </a:solidFill>
            </a:ln>
          </a:bottom>
        </a:tcBdr>
        <a:fill>
          <a:noFill/>
        </a:fill>
      </a:tcStyle>
    </a:firstRow>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BDBED569-4797-4DF1-A0F4-6AAB3CD982D8}" styleName="Light Style 3 - Accent 5">
    <a:wholeTbl>
      <a:tcTxStyle>
        <a:fontRef idx="minor">
          <a:scrgbClr r="0" g="0" b="0"/>
        </a:fontRef>
        <a:schemeClr val="tx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noFill/>
        </a:fill>
      </a:tcStyle>
    </a:wholeTbl>
    <a:band1H>
      <a:tcStyle>
        <a:tcBdr/>
        <a:fill>
          <a:solidFill>
            <a:schemeClr val="accent5">
              <a:alpha val="20000"/>
            </a:schemeClr>
          </a:solidFill>
        </a:fill>
      </a:tcStyle>
    </a:band1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noFill/>
        </a:fill>
      </a:tcStyle>
    </a:lastRow>
    <a:firstRow>
      <a:tcTxStyle b="on"/>
      <a:tcStyle>
        <a:tcBdr>
          <a:bottom>
            <a:ln w="25400" cmpd="sng">
              <a:solidFill>
                <a:schemeClr val="accent5"/>
              </a:solidFill>
            </a:ln>
          </a:bottom>
        </a:tcBdr>
        <a:fill>
          <a:noFill/>
        </a:fill>
      </a:tcStyle>
    </a:firstRow>
  </a:tblStyle>
  <a:tblStyle styleId="{C4B1156A-380E-4F78-BDF5-A606A8083BF9}" styleName="Medium Style 4 - Accent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solidFill>
            <a:schemeClr val="accent4">
              <a:tint val="20000"/>
            </a:schemeClr>
          </a:solidFill>
        </a:fill>
      </a:tcStyle>
    </a:wholeTbl>
    <a:band1H>
      <a:tcStyle>
        <a:tcBdr/>
        <a:fill>
          <a:solidFill>
            <a:schemeClr val="accent4">
              <a:tint val="40000"/>
            </a:schemeClr>
          </a:solidFill>
        </a:fill>
      </a:tcStyle>
    </a:band1H>
    <a:band1V>
      <a:tcStyle>
        <a:tcBdr/>
        <a:fill>
          <a:solidFill>
            <a:schemeClr val="accent4">
              <a:tint val="40000"/>
            </a:schemeClr>
          </a:solidFill>
        </a:fill>
      </a:tcStyle>
    </a:band1V>
    <a:lastCol>
      <a:tcTxStyle b="on"/>
      <a:tcStyle>
        <a:tcBdr/>
      </a:tcStyle>
    </a:lastCol>
    <a:firstCol>
      <a:tcTxStyle b="on"/>
      <a:tcStyle>
        <a:tcBdr/>
      </a:tcStyle>
    </a:firstCol>
    <a:lastRow>
      <a:tcTxStyle b="on"/>
      <a:tcStyle>
        <a:tcBdr>
          <a:top>
            <a:ln w="25400" cmpd="sng">
              <a:solidFill>
                <a:schemeClr val="accent4"/>
              </a:solidFill>
            </a:ln>
          </a:top>
        </a:tcBdr>
        <a:fill>
          <a:solidFill>
            <a:schemeClr val="accent4">
              <a:tint val="20000"/>
            </a:schemeClr>
          </a:solidFill>
        </a:fill>
      </a:tcStyle>
    </a:lastRow>
    <a:firstRow>
      <a:tcTxStyle b="on"/>
      <a:tcStyle>
        <a:tcBdr/>
        <a:fill>
          <a:solidFill>
            <a:schemeClr val="accent4">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0265" autoAdjust="0"/>
    <p:restoredTop sz="75415" autoAdjust="0"/>
  </p:normalViewPr>
  <p:slideViewPr>
    <p:cSldViewPr snapToGrid="0">
      <p:cViewPr varScale="1">
        <p:scale>
          <a:sx n="57" d="100"/>
          <a:sy n="57" d="100"/>
        </p:scale>
        <p:origin x="668" y="36"/>
      </p:cViewPr>
      <p:guideLst>
        <p:guide orient="horz" pos="2160"/>
        <p:guide orient="horz" pos="3744"/>
        <p:guide orient="horz" pos="1117"/>
        <p:guide orient="horz" pos="1248"/>
        <p:guide pos="392"/>
        <p:guide pos="7513"/>
        <p:guide pos="335"/>
        <p:guide pos="4534"/>
        <p:guide pos="550"/>
        <p:guide pos="3839"/>
        <p:guide pos="5563"/>
        <p:guide orient="horz" pos="1132"/>
        <p:guide pos="4304"/>
      </p:guideLst>
    </p:cSldViewPr>
  </p:slideViewPr>
  <p:outlineViewPr>
    <p:cViewPr>
      <p:scale>
        <a:sx n="33" d="100"/>
        <a:sy n="33" d="100"/>
      </p:scale>
      <p:origin x="0" y="-5424"/>
    </p:cViewPr>
  </p:outlineViewPr>
  <p:notesTextViewPr>
    <p:cViewPr>
      <p:scale>
        <a:sx n="1" d="1"/>
        <a:sy n="1" d="1"/>
      </p:scale>
      <p:origin x="0" y="0"/>
    </p:cViewPr>
  </p:notesTextViewPr>
  <p:sorterViewPr>
    <p:cViewPr>
      <p:scale>
        <a:sx n="200" d="100"/>
        <a:sy n="200" d="100"/>
      </p:scale>
      <p:origin x="0" y="0"/>
    </p:cViewPr>
  </p:sorterViewPr>
  <p:notesViewPr>
    <p:cSldViewPr snapToGrid="0">
      <p:cViewPr varScale="1">
        <p:scale>
          <a:sx n="138" d="100"/>
          <a:sy n="138" d="100"/>
        </p:scale>
        <p:origin x="3864" y="184"/>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ags" Target="tags/tag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notesMaster" Target="notesMasters/notesMaster1.xml"/><Relationship Id="rId48" Type="http://schemas.openxmlformats.org/officeDocument/2006/relationships/theme" Target="theme/theme1.xml"/><Relationship Id="rId8" Type="http://schemas.openxmlformats.org/officeDocument/2006/relationships/slide" Target="slides/slide7.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2.xlsx"/></Relationships>
</file>

<file path=ppt/charts/_rels/chart3.xml.rels><?xml version="1.0" encoding="UTF-8" standalone="yes"?>
<Relationships xmlns="http://schemas.openxmlformats.org/package/2006/relationships"><Relationship Id="rId3" Type="http://schemas.openxmlformats.org/officeDocument/2006/relationships/oleObject" Target="file:///\\Users\leleung\Oracle%20Documents%20-%20Accounts\Oracle%20Documents\GTM%20Team%20(Nick%20Kelly)\Competition\Pricing\Block%20storage%20comparison.xlsx" TargetMode="External"/><Relationship Id="rId2" Type="http://schemas.microsoft.com/office/2011/relationships/chartColorStyle" Target="colors1.xml"/><Relationship Id="rId1" Type="http://schemas.microsoft.com/office/2011/relationships/chartStyle" Target="style1.xml"/></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Excel_Worksheet3.xlsx"/></Relationships>
</file>

<file path=ppt/charts/_rels/chart5.xml.rels><?xml version="1.0" encoding="UTF-8" standalone="yes"?>
<Relationships xmlns="http://schemas.openxmlformats.org/package/2006/relationships"><Relationship Id="rId2" Type="http://schemas.openxmlformats.org/officeDocument/2006/relationships/package" Target="../embeddings/Microsoft_Excel_Worksheet4.xlsx"/><Relationship Id="rId1" Type="http://schemas.openxmlformats.org/officeDocument/2006/relationships/themeOverride" Target="../theme/themeOverride1.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10"/>
    </mc:Choice>
    <mc:Fallback>
      <c:style val="10"/>
    </mc:Fallback>
  </mc:AlternateContent>
  <c:chart>
    <c:title>
      <c:tx>
        <c:rich>
          <a:bodyPr/>
          <a:lstStyle/>
          <a:p>
            <a:pPr marL="0" marR="0" indent="0" algn="ctr" defTabSz="914400" rtl="0" eaLnBrk="1" fontAlgn="auto" latinLnBrk="0" hangingPunct="1">
              <a:lnSpc>
                <a:spcPct val="100000"/>
              </a:lnSpc>
              <a:spcBef>
                <a:spcPts val="0"/>
              </a:spcBef>
              <a:spcAft>
                <a:spcPts val="0"/>
              </a:spcAft>
              <a:buClrTx/>
              <a:buSzTx/>
              <a:buFontTx/>
              <a:buNone/>
              <a:tabLst/>
              <a:defRPr sz="2000" b="1" i="0" u="none" strike="noStrike" kern="1200" baseline="0">
                <a:solidFill>
                  <a:srgbClr val="FFFFFF"/>
                </a:solidFill>
                <a:latin typeface="+mn-lt"/>
                <a:ea typeface="+mn-ea"/>
                <a:cs typeface="+mn-cs"/>
              </a:defRPr>
            </a:pPr>
            <a:r>
              <a:rPr lang="en-US" sz="2000" b="1" i="0" baseline="0" dirty="0">
                <a:solidFill>
                  <a:srgbClr val="58595B"/>
                </a:solidFill>
                <a:effectLst/>
              </a:rPr>
              <a:t>Cloud Primary Storage Adoption and Plans</a:t>
            </a:r>
            <a:endParaRPr lang="en-US" sz="2000" dirty="0">
              <a:solidFill>
                <a:srgbClr val="58595B"/>
              </a:solidFill>
            </a:endParaRPr>
          </a:p>
        </c:rich>
      </c:tx>
      <c:layout>
        <c:manualLayout>
          <c:xMode val="edge"/>
          <c:yMode val="edge"/>
          <c:x val="7.2690563836894401E-2"/>
          <c:y val="0.12991616069518999"/>
        </c:manualLayout>
      </c:layout>
      <c:overlay val="0"/>
    </c:title>
    <c:autoTitleDeleted val="0"/>
    <c:plotArea>
      <c:layout>
        <c:manualLayout>
          <c:layoutTarget val="inner"/>
          <c:xMode val="edge"/>
          <c:yMode val="edge"/>
          <c:x val="7.11074590389036E-2"/>
          <c:y val="0.232035794573339"/>
          <c:w val="0.55769838572036801"/>
          <c:h val="0.63745529514439803"/>
        </c:manualLayout>
      </c:layout>
      <c:doughnutChart>
        <c:varyColors val="1"/>
        <c:ser>
          <c:idx val="0"/>
          <c:order val="0"/>
          <c:tx>
            <c:strRef>
              <c:f>Sheet1!$B$1</c:f>
              <c:strCache>
                <c:ptCount val="1"/>
                <c:pt idx="0">
                  <c:v>Sales</c:v>
                </c:pt>
              </c:strCache>
            </c:strRef>
          </c:tx>
          <c:spPr>
            <a:effectLst/>
          </c:spPr>
          <c:dPt>
            <c:idx val="0"/>
            <c:bubble3D val="0"/>
            <c:extLst xmlns:c16r2="http://schemas.microsoft.com/office/drawing/2015/06/chart">
              <c:ext xmlns:c16="http://schemas.microsoft.com/office/drawing/2014/chart" uri="{C3380CC4-5D6E-409C-BE32-E72D297353CC}">
                <c16:uniqueId val="{00000001-7F98-2641-91C0-C3C9781905B3}"/>
              </c:ext>
            </c:extLst>
          </c:dPt>
          <c:dPt>
            <c:idx val="1"/>
            <c:bubble3D val="0"/>
            <c:extLst xmlns:c16r2="http://schemas.microsoft.com/office/drawing/2015/06/chart">
              <c:ext xmlns:c16="http://schemas.microsoft.com/office/drawing/2014/chart" uri="{C3380CC4-5D6E-409C-BE32-E72D297353CC}">
                <c16:uniqueId val="{00000003-7F98-2641-91C0-C3C9781905B3}"/>
              </c:ext>
            </c:extLst>
          </c:dPt>
          <c:dPt>
            <c:idx val="2"/>
            <c:bubble3D val="0"/>
            <c:extLst xmlns:c16r2="http://schemas.microsoft.com/office/drawing/2015/06/chart">
              <c:ext xmlns:c16="http://schemas.microsoft.com/office/drawing/2014/chart" uri="{C3380CC4-5D6E-409C-BE32-E72D297353CC}">
                <c16:uniqueId val="{00000005-7F98-2641-91C0-C3C9781905B3}"/>
              </c:ext>
            </c:extLst>
          </c:dPt>
          <c:dPt>
            <c:idx val="3"/>
            <c:bubble3D val="0"/>
            <c:extLst xmlns:c16r2="http://schemas.microsoft.com/office/drawing/2015/06/chart">
              <c:ext xmlns:c16="http://schemas.microsoft.com/office/drawing/2014/chart" uri="{C3380CC4-5D6E-409C-BE32-E72D297353CC}">
                <c16:uniqueId val="{00000007-7F98-2641-91C0-C3C9781905B3}"/>
              </c:ext>
            </c:extLst>
          </c:dPt>
          <c:dPt>
            <c:idx val="4"/>
            <c:bubble3D val="0"/>
            <c:extLst xmlns:c16r2="http://schemas.microsoft.com/office/drawing/2015/06/chart">
              <c:ext xmlns:c16="http://schemas.microsoft.com/office/drawing/2014/chart" uri="{C3380CC4-5D6E-409C-BE32-E72D297353CC}">
                <c16:uniqueId val="{00000009-7F98-2641-91C0-C3C9781905B3}"/>
              </c:ext>
            </c:extLst>
          </c:dPt>
          <c:dLbls>
            <c:spPr>
              <a:noFill/>
              <a:ln>
                <a:noFill/>
              </a:ln>
              <a:effectLst/>
            </c:spPr>
            <c:txPr>
              <a:bodyPr rot="0" vert="horz"/>
              <a:lstStyle/>
              <a:p>
                <a:pPr>
                  <a:defRPr sz="1600"/>
                </a:pPr>
                <a:endParaRPr lang="en-US"/>
              </a:p>
            </c:txPr>
            <c:showLegendKey val="0"/>
            <c:showVal val="0"/>
            <c:showCatName val="0"/>
            <c:showSerName val="0"/>
            <c:showPercent val="1"/>
            <c:showBubbleSize val="0"/>
            <c:showLeaderLines val="1"/>
            <c:extLst xmlns:c16r2="http://schemas.microsoft.com/office/drawing/2015/06/chart">
              <c:ext xmlns:c15="http://schemas.microsoft.com/office/drawing/2012/chart" uri="{CE6537A1-D6FC-4f65-9D91-7224C49458BB}">
                <c15:layout/>
              </c:ext>
            </c:extLst>
          </c:dLbls>
          <c:cat>
            <c:strRef>
              <c:f>Sheet1!$A$2:$A$6</c:f>
              <c:strCache>
                <c:ptCount val="5"/>
                <c:pt idx="0">
                  <c:v>In Use Now</c:v>
                </c:pt>
                <c:pt idx="1">
                  <c:v>In Pilot / Evaluation</c:v>
                </c:pt>
                <c:pt idx="2">
                  <c:v>In Near Term Plan</c:v>
                </c:pt>
                <c:pt idx="3">
                  <c:v>In Long Term Plan</c:v>
                </c:pt>
                <c:pt idx="4">
                  <c:v>Not in Plan</c:v>
                </c:pt>
              </c:strCache>
            </c:strRef>
          </c:cat>
          <c:val>
            <c:numRef>
              <c:f>Sheet1!$B$2:$B$6</c:f>
              <c:numCache>
                <c:formatCode>General</c:formatCode>
                <c:ptCount val="5"/>
                <c:pt idx="0">
                  <c:v>39</c:v>
                </c:pt>
                <c:pt idx="1">
                  <c:v>4</c:v>
                </c:pt>
                <c:pt idx="2">
                  <c:v>6</c:v>
                </c:pt>
                <c:pt idx="3">
                  <c:v>11</c:v>
                </c:pt>
                <c:pt idx="4">
                  <c:v>40</c:v>
                </c:pt>
              </c:numCache>
            </c:numRef>
          </c:val>
          <c:extLst xmlns:c16r2="http://schemas.microsoft.com/office/drawing/2015/06/chart">
            <c:ext xmlns:c16="http://schemas.microsoft.com/office/drawing/2014/chart" uri="{C3380CC4-5D6E-409C-BE32-E72D297353CC}">
              <c16:uniqueId val="{00000000-793F-014A-8BFF-74F0B5773761}"/>
            </c:ext>
          </c:extLst>
        </c:ser>
        <c:dLbls>
          <c:showLegendKey val="0"/>
          <c:showVal val="0"/>
          <c:showCatName val="0"/>
          <c:showSerName val="0"/>
          <c:showPercent val="1"/>
          <c:showBubbleSize val="0"/>
          <c:showLeaderLines val="1"/>
        </c:dLbls>
        <c:firstSliceAng val="0"/>
        <c:holeSize val="50"/>
      </c:doughnutChart>
    </c:plotArea>
    <c:legend>
      <c:legendPos val="r"/>
      <c:legendEntry>
        <c:idx val="0"/>
        <c:txPr>
          <a:bodyPr rot="0" vert="horz"/>
          <a:lstStyle/>
          <a:p>
            <a:pPr>
              <a:defRPr sz="1400">
                <a:solidFill>
                  <a:srgbClr val="58595B"/>
                </a:solidFill>
              </a:defRPr>
            </a:pPr>
            <a:endParaRPr lang="en-US"/>
          </a:p>
        </c:txPr>
      </c:legendEntry>
      <c:legendEntry>
        <c:idx val="1"/>
        <c:txPr>
          <a:bodyPr rot="0" vert="horz"/>
          <a:lstStyle/>
          <a:p>
            <a:pPr>
              <a:defRPr sz="1400">
                <a:solidFill>
                  <a:srgbClr val="58595B"/>
                </a:solidFill>
              </a:defRPr>
            </a:pPr>
            <a:endParaRPr lang="en-US"/>
          </a:p>
        </c:txPr>
      </c:legendEntry>
      <c:layout>
        <c:manualLayout>
          <c:xMode val="edge"/>
          <c:yMode val="edge"/>
          <c:x val="0.60366908402835895"/>
          <c:y val="0.21680218701675699"/>
          <c:w val="0.37528251675212299"/>
          <c:h val="0.50938349685884399"/>
        </c:manualLayout>
      </c:layout>
      <c:overlay val="0"/>
      <c:txPr>
        <a:bodyPr rot="0" vert="horz"/>
        <a:lstStyle/>
        <a:p>
          <a:pPr>
            <a:defRPr sz="1400">
              <a:solidFill>
                <a:srgbClr val="58595B"/>
              </a:solidFill>
            </a:defRPr>
          </a:pPr>
          <a:endParaRPr lang="en-US"/>
        </a:p>
      </c:txPr>
    </c:legend>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txPr>
    <a:bodyPr/>
    <a:lstStyle/>
    <a:p>
      <a:pPr>
        <a:defRPr sz="1800"/>
      </a:pPr>
      <a:endParaRPr lang="en-US"/>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10"/>
    </mc:Choice>
    <mc:Fallback>
      <c:style val="10"/>
    </mc:Fallback>
  </mc:AlternateContent>
  <c:chart>
    <c:title>
      <c:tx>
        <c:rich>
          <a:bodyPr rot="0" vert="horz"/>
          <a:lstStyle/>
          <a:p>
            <a:pPr>
              <a:defRPr>
                <a:solidFill>
                  <a:srgbClr val="58595B"/>
                </a:solidFill>
              </a:defRPr>
            </a:pPr>
            <a:r>
              <a:rPr lang="en-US" dirty="0">
                <a:solidFill>
                  <a:srgbClr val="58595B"/>
                </a:solidFill>
              </a:rPr>
              <a:t>% Enterprise Workloads in Cloud</a:t>
            </a:r>
          </a:p>
        </c:rich>
      </c:tx>
      <c:layout>
        <c:manualLayout>
          <c:xMode val="edge"/>
          <c:yMode val="edge"/>
          <c:x val="0.13189442404988699"/>
          <c:y val="2.6370721320802301E-2"/>
        </c:manualLayout>
      </c:layout>
      <c:overlay val="0"/>
    </c:title>
    <c:autoTitleDeleted val="0"/>
    <c:plotArea>
      <c:layout/>
      <c:doughnutChart>
        <c:varyColors val="1"/>
        <c:ser>
          <c:idx val="0"/>
          <c:order val="0"/>
          <c:tx>
            <c:strRef>
              <c:f>Sheet1!$B$1</c:f>
              <c:strCache>
                <c:ptCount val="1"/>
                <c:pt idx="0">
                  <c:v>Sales</c:v>
                </c:pt>
              </c:strCache>
            </c:strRef>
          </c:tx>
          <c:spPr>
            <a:effectLst/>
          </c:spPr>
          <c:dPt>
            <c:idx val="0"/>
            <c:bubble3D val="0"/>
            <c:extLst xmlns:c16r2="http://schemas.microsoft.com/office/drawing/2015/06/chart">
              <c:ext xmlns:c16="http://schemas.microsoft.com/office/drawing/2014/chart" uri="{C3380CC4-5D6E-409C-BE32-E72D297353CC}">
                <c16:uniqueId val="{00000001-F52F-7A46-AF48-D6CC4ACFBA4A}"/>
              </c:ext>
            </c:extLst>
          </c:dPt>
          <c:dPt>
            <c:idx val="1"/>
            <c:bubble3D val="0"/>
            <c:extLst xmlns:c16r2="http://schemas.microsoft.com/office/drawing/2015/06/chart">
              <c:ext xmlns:c16="http://schemas.microsoft.com/office/drawing/2014/chart" uri="{C3380CC4-5D6E-409C-BE32-E72D297353CC}">
                <c16:uniqueId val="{00000003-F52F-7A46-AF48-D6CC4ACFBA4A}"/>
              </c:ext>
            </c:extLst>
          </c:dPt>
          <c:dPt>
            <c:idx val="2"/>
            <c:bubble3D val="0"/>
            <c:extLst xmlns:c16r2="http://schemas.microsoft.com/office/drawing/2015/06/chart">
              <c:ext xmlns:c16="http://schemas.microsoft.com/office/drawing/2014/chart" uri="{C3380CC4-5D6E-409C-BE32-E72D297353CC}">
                <c16:uniqueId val="{00000005-F52F-7A46-AF48-D6CC4ACFBA4A}"/>
              </c:ext>
            </c:extLst>
          </c:dPt>
          <c:dLbls>
            <c:spPr>
              <a:noFill/>
              <a:ln>
                <a:noFill/>
              </a:ln>
              <a:effectLst/>
            </c:spPr>
            <c:txPr>
              <a:bodyPr rot="0" vert="horz"/>
              <a:lstStyle/>
              <a:p>
                <a:pPr>
                  <a:defRPr sz="1600"/>
                </a:pPr>
                <a:endParaRPr lang="en-US"/>
              </a:p>
            </c:txPr>
            <c:showLegendKey val="0"/>
            <c:showVal val="0"/>
            <c:showCatName val="0"/>
            <c:showSerName val="0"/>
            <c:showPercent val="1"/>
            <c:showBubbleSize val="0"/>
            <c:showLeaderLines val="1"/>
            <c:extLst xmlns:c16r2="http://schemas.microsoft.com/office/drawing/2015/06/chart">
              <c:ext xmlns:c15="http://schemas.microsoft.com/office/drawing/2012/chart" uri="{CE6537A1-D6FC-4f65-9D91-7224C49458BB}">
                <c15:layout/>
              </c:ext>
            </c:extLst>
          </c:dLbls>
          <c:cat>
            <c:strRef>
              <c:f>Sheet1!$A$2:$A$4</c:f>
              <c:strCache>
                <c:ptCount val="3"/>
                <c:pt idx="0">
                  <c:v>Public Cloud</c:v>
                </c:pt>
                <c:pt idx="1">
                  <c:v>Private Cloud</c:v>
                </c:pt>
                <c:pt idx="2">
                  <c:v>Non Cloud</c:v>
                </c:pt>
              </c:strCache>
            </c:strRef>
          </c:cat>
          <c:val>
            <c:numRef>
              <c:f>Sheet1!$B$2:$B$4</c:f>
              <c:numCache>
                <c:formatCode>General</c:formatCode>
                <c:ptCount val="3"/>
                <c:pt idx="0">
                  <c:v>32</c:v>
                </c:pt>
                <c:pt idx="1">
                  <c:v>45</c:v>
                </c:pt>
                <c:pt idx="2">
                  <c:v>23</c:v>
                </c:pt>
              </c:numCache>
            </c:numRef>
          </c:val>
          <c:extLst xmlns:c16r2="http://schemas.microsoft.com/office/drawing/2015/06/chart">
            <c:ext xmlns:c16="http://schemas.microsoft.com/office/drawing/2014/chart" uri="{C3380CC4-5D6E-409C-BE32-E72D297353CC}">
              <c16:uniqueId val="{00000000-E263-654C-AABD-C9FAC7566F96}"/>
            </c:ext>
          </c:extLst>
        </c:ser>
        <c:dLbls>
          <c:showLegendKey val="0"/>
          <c:showVal val="0"/>
          <c:showCatName val="0"/>
          <c:showSerName val="0"/>
          <c:showPercent val="1"/>
          <c:showBubbleSize val="0"/>
          <c:showLeaderLines val="1"/>
        </c:dLbls>
        <c:firstSliceAng val="0"/>
        <c:holeSize val="50"/>
      </c:doughnutChart>
    </c:plotArea>
    <c:legend>
      <c:legendPos val="r"/>
      <c:legendEntry>
        <c:idx val="0"/>
        <c:txPr>
          <a:bodyPr rot="0" vert="horz"/>
          <a:lstStyle/>
          <a:p>
            <a:pPr>
              <a:defRPr sz="1600">
                <a:solidFill>
                  <a:srgbClr val="58595B"/>
                </a:solidFill>
              </a:defRPr>
            </a:pPr>
            <a:endParaRPr lang="en-US"/>
          </a:p>
        </c:txPr>
      </c:legendEntry>
      <c:legendEntry>
        <c:idx val="1"/>
        <c:txPr>
          <a:bodyPr rot="0" vert="horz"/>
          <a:lstStyle/>
          <a:p>
            <a:pPr>
              <a:defRPr sz="1600">
                <a:solidFill>
                  <a:srgbClr val="58595B"/>
                </a:solidFill>
              </a:defRPr>
            </a:pPr>
            <a:endParaRPr lang="en-US"/>
          </a:p>
        </c:txPr>
      </c:legendEntry>
      <c:legendEntry>
        <c:idx val="2"/>
        <c:txPr>
          <a:bodyPr rot="0" vert="horz"/>
          <a:lstStyle/>
          <a:p>
            <a:pPr>
              <a:defRPr sz="1600">
                <a:solidFill>
                  <a:srgbClr val="58595B"/>
                </a:solidFill>
              </a:defRPr>
            </a:pPr>
            <a:endParaRPr lang="en-US"/>
          </a:p>
        </c:txPr>
      </c:legendEntry>
      <c:layout>
        <c:manualLayout>
          <c:xMode val="edge"/>
          <c:yMode val="edge"/>
          <c:x val="0.60722598833381203"/>
          <c:y val="0.33986846675761401"/>
          <c:w val="0.365457521838222"/>
          <c:h val="0.44916576267596697"/>
        </c:manualLayout>
      </c:layout>
      <c:overlay val="0"/>
      <c:txPr>
        <a:bodyPr rot="0" vert="horz"/>
        <a:lstStyle/>
        <a:p>
          <a:pPr>
            <a:defRPr>
              <a:solidFill>
                <a:srgbClr val="58595B"/>
              </a:solidFill>
            </a:defRPr>
          </a:pPr>
          <a:endParaRPr lang="en-US"/>
        </a:p>
      </c:txPr>
    </c:legend>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txPr>
    <a:bodyPr/>
    <a:lstStyle/>
    <a:p>
      <a:pPr>
        <a:defRPr sz="1800"/>
      </a:pPr>
      <a:endParaRPr lang="en-US"/>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3479582935362699"/>
          <c:y val="3.9260093482301299E-2"/>
          <c:w val="0.84279520554015797"/>
          <c:h val="0.83611419717270197"/>
        </c:manualLayout>
      </c:layout>
      <c:lineChart>
        <c:grouping val="standard"/>
        <c:varyColors val="0"/>
        <c:ser>
          <c:idx val="0"/>
          <c:order val="0"/>
          <c:tx>
            <c:strRef>
              <c:f>Sheet1!$A$6</c:f>
              <c:strCache>
                <c:ptCount val="1"/>
                <c:pt idx="0">
                  <c:v>Oracle monthly price</c:v>
                </c:pt>
              </c:strCache>
            </c:strRef>
          </c:tx>
          <c:spPr>
            <a:ln w="28575" cap="rnd">
              <a:solidFill>
                <a:schemeClr val="accent1"/>
              </a:solidFill>
              <a:round/>
            </a:ln>
            <a:effectLst/>
          </c:spPr>
          <c:marker>
            <c:symbol val="none"/>
          </c:marker>
          <c:cat>
            <c:strRef>
              <c:f>Sheet1!$B$5:$E$5</c:f>
              <c:strCache>
                <c:ptCount val="4"/>
                <c:pt idx="0">
                  <c:v>Low</c:v>
                </c:pt>
                <c:pt idx="1">
                  <c:v>Moderate</c:v>
                </c:pt>
                <c:pt idx="2">
                  <c:v>High</c:v>
                </c:pt>
                <c:pt idx="3">
                  <c:v>Massive</c:v>
                </c:pt>
              </c:strCache>
            </c:strRef>
          </c:cat>
          <c:val>
            <c:numRef>
              <c:f>Sheet1!$B$6:$E$6</c:f>
              <c:numCache>
                <c:formatCode>_("$"* #,##0_);_("$"* \(#,##0\);_("$"* "-"??_);_(@_)</c:formatCode>
                <c:ptCount val="4"/>
                <c:pt idx="0">
                  <c:v>102000</c:v>
                </c:pt>
                <c:pt idx="1">
                  <c:v>102000</c:v>
                </c:pt>
                <c:pt idx="2">
                  <c:v>102000</c:v>
                </c:pt>
                <c:pt idx="3">
                  <c:v>102000</c:v>
                </c:pt>
              </c:numCache>
            </c:numRef>
          </c:val>
          <c:smooth val="0"/>
          <c:extLst xmlns:c16r2="http://schemas.microsoft.com/office/drawing/2015/06/chart">
            <c:ext xmlns:c16="http://schemas.microsoft.com/office/drawing/2014/chart" uri="{C3380CC4-5D6E-409C-BE32-E72D297353CC}">
              <c16:uniqueId val="{00000000-8A65-F645-8C82-5102A6955CF4}"/>
            </c:ext>
          </c:extLst>
        </c:ser>
        <c:ser>
          <c:idx val="1"/>
          <c:order val="1"/>
          <c:tx>
            <c:strRef>
              <c:f>Sheet1!$A$7</c:f>
              <c:strCache>
                <c:ptCount val="1"/>
                <c:pt idx="0">
                  <c:v>AWS monthly price</c:v>
                </c:pt>
              </c:strCache>
            </c:strRef>
          </c:tx>
          <c:spPr>
            <a:ln w="28575" cap="rnd">
              <a:solidFill>
                <a:schemeClr val="accent3"/>
              </a:solidFill>
              <a:round/>
            </a:ln>
            <a:effectLst/>
          </c:spPr>
          <c:marker>
            <c:symbol val="none"/>
          </c:marker>
          <c:cat>
            <c:strRef>
              <c:f>Sheet1!$B$5:$E$5</c:f>
              <c:strCache>
                <c:ptCount val="4"/>
                <c:pt idx="0">
                  <c:v>Low</c:v>
                </c:pt>
                <c:pt idx="1">
                  <c:v>Moderate</c:v>
                </c:pt>
                <c:pt idx="2">
                  <c:v>High</c:v>
                </c:pt>
                <c:pt idx="3">
                  <c:v>Massive</c:v>
                </c:pt>
              </c:strCache>
            </c:strRef>
          </c:cat>
          <c:val>
            <c:numRef>
              <c:f>Sheet1!$B$7:$E$7</c:f>
              <c:numCache>
                <c:formatCode>_("$"* #,##0_);_("$"* \(#,##0\);_("$"* "-"??_);_(@_)</c:formatCode>
                <c:ptCount val="4"/>
                <c:pt idx="0">
                  <c:v>339000</c:v>
                </c:pt>
                <c:pt idx="1">
                  <c:v>1860000</c:v>
                </c:pt>
                <c:pt idx="2">
                  <c:v>4200000</c:v>
                </c:pt>
                <c:pt idx="3">
                  <c:v>8100000</c:v>
                </c:pt>
              </c:numCache>
            </c:numRef>
          </c:val>
          <c:smooth val="0"/>
          <c:extLst xmlns:c16r2="http://schemas.microsoft.com/office/drawing/2015/06/chart">
            <c:ext xmlns:c16="http://schemas.microsoft.com/office/drawing/2014/chart" uri="{C3380CC4-5D6E-409C-BE32-E72D297353CC}">
              <c16:uniqueId val="{00000001-8A65-F645-8C82-5102A6955CF4}"/>
            </c:ext>
          </c:extLst>
        </c:ser>
        <c:dLbls>
          <c:showLegendKey val="0"/>
          <c:showVal val="0"/>
          <c:showCatName val="0"/>
          <c:showSerName val="0"/>
          <c:showPercent val="0"/>
          <c:showBubbleSize val="0"/>
        </c:dLbls>
        <c:smooth val="0"/>
        <c:axId val="361326472"/>
        <c:axId val="361322552"/>
      </c:lineChart>
      <c:catAx>
        <c:axId val="36132647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400" b="0" i="0" u="none" strike="noStrike" kern="1200" baseline="0">
                <a:solidFill>
                  <a:srgbClr val="58595B"/>
                </a:solidFill>
                <a:latin typeface="+mn-lt"/>
                <a:ea typeface="+mn-ea"/>
                <a:cs typeface="+mn-cs"/>
              </a:defRPr>
            </a:pPr>
            <a:endParaRPr lang="en-US"/>
          </a:p>
        </c:txPr>
        <c:crossAx val="361322552"/>
        <c:crosses val="autoZero"/>
        <c:auto val="1"/>
        <c:lblAlgn val="ctr"/>
        <c:lblOffset val="100"/>
        <c:noMultiLvlLbl val="0"/>
      </c:catAx>
      <c:valAx>
        <c:axId val="361322552"/>
        <c:scaling>
          <c:orientation val="minMax"/>
        </c:scaling>
        <c:delete val="0"/>
        <c:axPos val="l"/>
        <c:majorGridlines>
          <c:spPr>
            <a:ln w="9525" cap="flat" cmpd="sng" algn="ctr">
              <a:solidFill>
                <a:schemeClr val="bg1">
                  <a:lumMod val="20000"/>
                  <a:lumOff val="80000"/>
                </a:schemeClr>
              </a:solidFill>
              <a:round/>
            </a:ln>
            <a:effectLst/>
          </c:spPr>
        </c:majorGridlines>
        <c:numFmt formatCode="_(&quot;$&quot;* #,##0_);_(&quot;$&quot;* \(#,##0\);_(&quot;$&quot;* &quot;-&quot;_);_(@_)" sourceLinked="0"/>
        <c:majorTickMark val="none"/>
        <c:minorTickMark val="none"/>
        <c:tickLblPos val="nextTo"/>
        <c:spPr>
          <a:noFill/>
          <a:ln>
            <a:noFill/>
          </a:ln>
          <a:effectLst/>
        </c:spPr>
        <c:txPr>
          <a:bodyPr rot="-60000000" spcFirstLastPara="1" vertOverflow="ellipsis" vert="horz" wrap="square" anchor="ctr" anchorCtr="1"/>
          <a:lstStyle/>
          <a:p>
            <a:pPr>
              <a:defRPr sz="1100" b="1" i="0" u="none" strike="noStrike" kern="1200" baseline="0">
                <a:solidFill>
                  <a:srgbClr val="000000"/>
                </a:solidFill>
                <a:latin typeface="+mn-lt"/>
                <a:ea typeface="+mn-ea"/>
                <a:cs typeface="+mn-cs"/>
              </a:defRPr>
            </a:pPr>
            <a:endParaRPr lang="en-US"/>
          </a:p>
        </c:txPr>
        <c:crossAx val="361326472"/>
        <c:crosses val="autoZero"/>
        <c:crossBetween val="between"/>
      </c:valAx>
      <c:spPr>
        <a:noFill/>
        <a:ln>
          <a:noFill/>
        </a:ln>
        <a:effectLst/>
      </c:spPr>
    </c:plotArea>
    <c:plotVisOnly val="1"/>
    <c:dispBlanksAs val="gap"/>
    <c:showDLblsOverMax val="0"/>
  </c:chart>
  <c:spPr>
    <a:noFill/>
    <a:ln>
      <a:noFill/>
    </a:ln>
    <a:effectLst/>
  </c:spPr>
  <c:txPr>
    <a:bodyPr/>
    <a:lstStyle/>
    <a:p>
      <a:pPr>
        <a:defRPr sz="1400">
          <a:solidFill>
            <a:srgbClr val="000000"/>
          </a:solidFill>
        </a:defRPr>
      </a:pPr>
      <a:endParaRPr lang="en-US"/>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3"/>
    </mc:Choice>
    <mc:Fallback>
      <c:style val="3"/>
    </mc:Fallback>
  </mc:AlternateContent>
  <c:chart>
    <c:title>
      <c:tx>
        <c:rich>
          <a:bodyPr/>
          <a:lstStyle/>
          <a:p>
            <a:pPr marL="0" marR="0" indent="0" algn="ctr" defTabSz="914400" rtl="0" eaLnBrk="1" fontAlgn="auto" latinLnBrk="0" hangingPunct="1">
              <a:lnSpc>
                <a:spcPct val="100000"/>
              </a:lnSpc>
              <a:spcBef>
                <a:spcPts val="0"/>
              </a:spcBef>
              <a:spcAft>
                <a:spcPts val="0"/>
              </a:spcAft>
              <a:buClrTx/>
              <a:buSzTx/>
              <a:buFontTx/>
              <a:buNone/>
              <a:tabLst/>
              <a:defRPr sz="1800" b="1" i="0" u="none" strike="noStrike" kern="1200" baseline="0">
                <a:solidFill>
                  <a:srgbClr val="58595B"/>
                </a:solidFill>
                <a:latin typeface="+mn-lt"/>
                <a:ea typeface="+mn-ea"/>
                <a:cs typeface="+mn-cs"/>
              </a:defRPr>
            </a:pPr>
            <a:r>
              <a:rPr lang="en-US" dirty="0"/>
              <a:t>IOPS Performance: OCI </a:t>
            </a:r>
            <a:br>
              <a:rPr lang="en-US" dirty="0"/>
            </a:br>
            <a:r>
              <a:rPr lang="en-US" dirty="0"/>
              <a:t>vs. Dell / EMC ALL-FLASH ARRAY</a:t>
            </a:r>
          </a:p>
        </c:rich>
      </c:tx>
      <c:layout/>
      <c:overlay val="0"/>
    </c:title>
    <c:autoTitleDeleted val="0"/>
    <c:plotArea>
      <c:layout/>
      <c:barChart>
        <c:barDir val="col"/>
        <c:grouping val="stacked"/>
        <c:varyColors val="0"/>
        <c:ser>
          <c:idx val="0"/>
          <c:order val="0"/>
          <c:tx>
            <c:strRef>
              <c:f>Sheet1!$B$1</c:f>
              <c:strCache>
                <c:ptCount val="1"/>
                <c:pt idx="0">
                  <c:v>Series 1</c:v>
                </c:pt>
              </c:strCache>
            </c:strRef>
          </c:tx>
          <c:spPr>
            <a:solidFill>
              <a:schemeClr val="accent1">
                <a:shade val="76000"/>
              </a:schemeClr>
            </a:solidFill>
            <a:ln>
              <a:noFill/>
            </a:ln>
            <a:effectLst/>
          </c:spPr>
          <c:invertIfNegative val="0"/>
          <c:dPt>
            <c:idx val="2"/>
            <c:invertIfNegative val="0"/>
            <c:bubble3D val="0"/>
            <c:spPr>
              <a:solidFill>
                <a:schemeClr val="accent4"/>
              </a:solidFill>
              <a:ln>
                <a:noFill/>
              </a:ln>
              <a:effectLst/>
            </c:spPr>
            <c:extLst xmlns:c16r2="http://schemas.microsoft.com/office/drawing/2015/06/chart">
              <c:ext xmlns:c16="http://schemas.microsoft.com/office/drawing/2014/chart" uri="{C3380CC4-5D6E-409C-BE32-E72D297353CC}">
                <c16:uniqueId val="{00000003-3A36-A34F-B6C6-A3D860C8C7A9}"/>
              </c:ext>
            </c:extLst>
          </c:dPt>
          <c:dLbls>
            <c:spPr>
              <a:noFill/>
              <a:ln>
                <a:noFill/>
              </a:ln>
              <a:effectLst/>
            </c:spPr>
            <c:txPr>
              <a:bodyPr/>
              <a:lstStyle/>
              <a:p>
                <a:pPr>
                  <a:defRPr b="1">
                    <a:solidFill>
                      <a:schemeClr val="tx1"/>
                    </a:solidFill>
                  </a:defRPr>
                </a:pPr>
                <a:endParaRPr lang="en-US"/>
              </a:p>
            </c:txPr>
            <c:dLblPos val="inBase"/>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0"/>
              </c:ext>
            </c:extLst>
          </c:dLbls>
          <c:cat>
            <c:strRef>
              <c:f>Sheet1!$A$2:$A$4</c:f>
              <c:strCache>
                <c:ptCount val="3"/>
                <c:pt idx="0">
                  <c:v>Category 1</c:v>
                </c:pt>
                <c:pt idx="1">
                  <c:v>Category 2</c:v>
                </c:pt>
                <c:pt idx="2">
                  <c:v>Category 3</c:v>
                </c:pt>
              </c:strCache>
            </c:strRef>
          </c:cat>
          <c:val>
            <c:numRef>
              <c:f>Sheet1!$B$2:$B$4</c:f>
              <c:numCache>
                <c:formatCode>General</c:formatCode>
                <c:ptCount val="3"/>
                <c:pt idx="0">
                  <c:v>1043104</c:v>
                </c:pt>
                <c:pt idx="1">
                  <c:v>255000</c:v>
                </c:pt>
                <c:pt idx="2">
                  <c:v>156000</c:v>
                </c:pt>
              </c:numCache>
            </c:numRef>
          </c:val>
          <c:extLst xmlns:c16r2="http://schemas.microsoft.com/office/drawing/2015/06/chart">
            <c:ext xmlns:c16="http://schemas.microsoft.com/office/drawing/2014/chart" uri="{C3380CC4-5D6E-409C-BE32-E72D297353CC}">
              <c16:uniqueId val="{00000000-3A36-A34F-B6C6-A3D860C8C7A9}"/>
            </c:ext>
          </c:extLst>
        </c:ser>
        <c:ser>
          <c:idx val="1"/>
          <c:order val="1"/>
          <c:tx>
            <c:strRef>
              <c:f>Sheet1!$C$1</c:f>
              <c:strCache>
                <c:ptCount val="1"/>
                <c:pt idx="0">
                  <c:v>Series 2</c:v>
                </c:pt>
              </c:strCache>
            </c:strRef>
          </c:tx>
          <c:spPr>
            <a:solidFill>
              <a:schemeClr val="accent1">
                <a:tint val="77000"/>
              </a:schemeClr>
            </a:solidFill>
            <a:ln>
              <a:noFill/>
            </a:ln>
            <a:effectLst/>
          </c:spPr>
          <c:invertIfNegative val="0"/>
          <c:dPt>
            <c:idx val="2"/>
            <c:invertIfNegative val="0"/>
            <c:bubble3D val="0"/>
            <c:spPr>
              <a:solidFill>
                <a:srgbClr val="00ADE0"/>
              </a:solidFill>
              <a:ln>
                <a:noFill/>
              </a:ln>
              <a:effectLst/>
            </c:spPr>
            <c:extLst xmlns:c16r2="http://schemas.microsoft.com/office/drawing/2015/06/chart">
              <c:ext xmlns:c16="http://schemas.microsoft.com/office/drawing/2014/chart" uri="{C3380CC4-5D6E-409C-BE32-E72D297353CC}">
                <c16:uniqueId val="{00000004-3A36-A34F-B6C6-A3D860C8C7A9}"/>
              </c:ext>
            </c:extLst>
          </c:dPt>
          <c:dLbls>
            <c:delete val="1"/>
          </c:dLbls>
          <c:cat>
            <c:strRef>
              <c:f>Sheet1!$A$2:$A$4</c:f>
              <c:strCache>
                <c:ptCount val="3"/>
                <c:pt idx="0">
                  <c:v>Category 1</c:v>
                </c:pt>
                <c:pt idx="1">
                  <c:v>Category 2</c:v>
                </c:pt>
                <c:pt idx="2">
                  <c:v>Category 3</c:v>
                </c:pt>
              </c:strCache>
            </c:strRef>
          </c:cat>
          <c:val>
            <c:numRef>
              <c:f>Sheet1!$C$2:$C$4</c:f>
              <c:numCache>
                <c:formatCode>General</c:formatCode>
                <c:ptCount val="3"/>
                <c:pt idx="0">
                  <c:v>0</c:v>
                </c:pt>
                <c:pt idx="1">
                  <c:v>50000</c:v>
                </c:pt>
                <c:pt idx="2">
                  <c:v>80000</c:v>
                </c:pt>
              </c:numCache>
            </c:numRef>
          </c:val>
          <c:extLst xmlns:c16r2="http://schemas.microsoft.com/office/drawing/2015/06/chart">
            <c:ext xmlns:c16="http://schemas.microsoft.com/office/drawing/2014/chart" uri="{C3380CC4-5D6E-409C-BE32-E72D297353CC}">
              <c16:uniqueId val="{00000001-3A36-A34F-B6C6-A3D860C8C7A9}"/>
            </c:ext>
          </c:extLst>
        </c:ser>
        <c:dLbls>
          <c:dLblPos val="inBase"/>
          <c:showLegendKey val="0"/>
          <c:showVal val="1"/>
          <c:showCatName val="0"/>
          <c:showSerName val="0"/>
          <c:showPercent val="0"/>
          <c:showBubbleSize val="0"/>
        </c:dLbls>
        <c:gapWidth val="168"/>
        <c:overlap val="100"/>
        <c:axId val="412373480"/>
        <c:axId val="412374264"/>
      </c:barChart>
      <c:catAx>
        <c:axId val="412373480"/>
        <c:scaling>
          <c:orientation val="minMax"/>
        </c:scaling>
        <c:delete val="1"/>
        <c:axPos val="b"/>
        <c:numFmt formatCode="General" sourceLinked="1"/>
        <c:majorTickMark val="none"/>
        <c:minorTickMark val="none"/>
        <c:tickLblPos val="nextTo"/>
        <c:crossAx val="412374264"/>
        <c:crosses val="autoZero"/>
        <c:auto val="1"/>
        <c:lblAlgn val="ctr"/>
        <c:lblOffset val="100"/>
        <c:noMultiLvlLbl val="0"/>
      </c:catAx>
      <c:valAx>
        <c:axId val="412374264"/>
        <c:scaling>
          <c:orientation val="minMax"/>
        </c:scaling>
        <c:delete val="0"/>
        <c:axPos val="l"/>
        <c:majorGridlines>
          <c:spPr>
            <a:ln w="9525" cap="flat" cmpd="sng" algn="ctr">
              <a:solidFill>
                <a:schemeClr val="bg1">
                  <a:lumMod val="20000"/>
                  <a:lumOff val="80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1" i="0" u="none" strike="noStrike" kern="1200" baseline="0">
                <a:solidFill>
                  <a:schemeClr val="bg1"/>
                </a:solidFill>
                <a:latin typeface="+mn-lt"/>
                <a:ea typeface="+mn-ea"/>
                <a:cs typeface="+mn-cs"/>
              </a:defRPr>
            </a:pPr>
            <a:endParaRPr lang="en-US"/>
          </a:p>
        </c:txPr>
        <c:crossAx val="412373480"/>
        <c:crosses val="autoZero"/>
        <c:crossBetween val="between"/>
      </c:valAx>
      <c:spPr>
        <a:noFill/>
        <a:ln>
          <a:noFill/>
        </a:ln>
        <a:effectLst/>
      </c:spPr>
    </c:plotArea>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solidFill>
            <a:schemeClr val="bg1"/>
          </a:solidFill>
        </a:defRPr>
      </a:pPr>
      <a:endParaRPr lang="en-US"/>
    </a:p>
  </c:tx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22067148168533099"/>
          <c:y val="3.7356321839080497E-2"/>
          <c:w val="0.54880070091096"/>
          <c:h val="0.79692347723775903"/>
        </c:manualLayout>
      </c:layout>
      <c:barChart>
        <c:barDir val="col"/>
        <c:grouping val="clustered"/>
        <c:varyColors val="0"/>
        <c:ser>
          <c:idx val="0"/>
          <c:order val="0"/>
          <c:tx>
            <c:strRef>
              <c:f>Sheet1!$B$1</c:f>
              <c:strCache>
                <c:ptCount val="1"/>
                <c:pt idx="0">
                  <c:v>Series 1</c:v>
                </c:pt>
              </c:strCache>
            </c:strRef>
          </c:tx>
          <c:spPr>
            <a:solidFill>
              <a:srgbClr val="007395"/>
            </a:solidFill>
            <a:ln>
              <a:noFill/>
            </a:ln>
            <a:effectLst/>
          </c:spPr>
          <c:invertIfNegative val="0"/>
          <c:dPt>
            <c:idx val="0"/>
            <c:invertIfNegative val="0"/>
            <c:bubble3D val="0"/>
            <c:extLst xmlns:c16r2="http://schemas.microsoft.com/office/drawing/2015/06/chart">
              <c:ext xmlns:c16="http://schemas.microsoft.com/office/drawing/2014/chart" uri="{C3380CC4-5D6E-409C-BE32-E72D297353CC}">
                <c16:uniqueId val="{00000001-4BA1-4841-B1D8-2FF286A0D3FF}"/>
              </c:ext>
            </c:extLst>
          </c:dPt>
          <c:dPt>
            <c:idx val="1"/>
            <c:invertIfNegative val="0"/>
            <c:bubble3D val="0"/>
            <c:spPr>
              <a:solidFill>
                <a:srgbClr val="F80000"/>
              </a:solidFill>
              <a:ln>
                <a:noFill/>
              </a:ln>
              <a:effectLst/>
            </c:spPr>
            <c:extLst xmlns:c16r2="http://schemas.microsoft.com/office/drawing/2015/06/chart">
              <c:ext xmlns:c16="http://schemas.microsoft.com/office/drawing/2014/chart" uri="{C3380CC4-5D6E-409C-BE32-E72D297353CC}">
                <c16:uniqueId val="{00000003-D05F-1246-9490-6A3B7D2BADAD}"/>
              </c:ext>
            </c:extLst>
          </c:dPt>
          <c:dLbls>
            <c:dLbl>
              <c:idx val="1"/>
              <c:numFmt formatCode="&quot;$&quot;#,##0" sourceLinked="0"/>
              <c:spPr>
                <a:noFill/>
                <a:ln>
                  <a:noFill/>
                </a:ln>
                <a:effectLst/>
              </c:spPr>
              <c:txPr>
                <a:bodyPr rot="0" spcFirstLastPara="1" vertOverflow="ellipsis" vert="horz" wrap="square" lIns="38100" tIns="19050" rIns="38100" bIns="19050" anchor="ctr" anchorCtr="1">
                  <a:spAutoFit/>
                </a:bodyPr>
                <a:lstStyle/>
                <a:p>
                  <a:pPr>
                    <a:defRPr sz="2000" b="1" i="0" u="none" strike="noStrike" kern="1200" baseline="0">
                      <a:solidFill>
                        <a:schemeClr val="tx1"/>
                      </a:solidFill>
                      <a:latin typeface="+mn-lt"/>
                      <a:ea typeface="+mn-ea"/>
                      <a:cs typeface="+mn-cs"/>
                    </a:defRPr>
                  </a:pPr>
                  <a:endParaRPr lang="en-US"/>
                </a:p>
              </c:txPr>
              <c:dLblPos val="inEnd"/>
              <c:showLegendKey val="0"/>
              <c:showVal val="1"/>
              <c:showCatName val="0"/>
              <c:showSerName val="0"/>
              <c:showPercent val="0"/>
              <c:showBubbleSize val="0"/>
            </c:dLbl>
            <c:numFmt formatCode="&quot;$&quot;#,##0" sourceLinked="0"/>
            <c:spPr>
              <a:noFill/>
              <a:ln>
                <a:noFill/>
              </a:ln>
              <a:effectLst/>
            </c:spPr>
            <c:txPr>
              <a:bodyPr rot="0" spcFirstLastPara="1" vertOverflow="ellipsis" vert="horz" wrap="square" lIns="38100" tIns="19050" rIns="38100" bIns="19050" anchor="ctr" anchorCtr="1">
                <a:spAutoFit/>
              </a:bodyPr>
              <a:lstStyle/>
              <a:p>
                <a:pPr>
                  <a:defRPr sz="2000" b="1" i="0" u="none" strike="noStrike" kern="1200" baseline="0">
                    <a:solidFill>
                      <a:schemeClr val="bg1"/>
                    </a:solidFill>
                    <a:latin typeface="+mn-lt"/>
                    <a:ea typeface="+mn-ea"/>
                    <a:cs typeface="+mn-cs"/>
                  </a:defRPr>
                </a:pPr>
                <a:endParaRPr lang="en-US"/>
              </a:p>
            </c:txPr>
            <c:dLblPos val="inEnd"/>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AWS</c:v>
                </c:pt>
                <c:pt idx="1">
                  <c:v>Oracle</c:v>
                </c:pt>
              </c:strCache>
            </c:strRef>
          </c:cat>
          <c:val>
            <c:numRef>
              <c:f>Sheet1!$B$2:$B$3</c:f>
              <c:numCache>
                <c:formatCode>General</c:formatCode>
                <c:ptCount val="2"/>
                <c:pt idx="0">
                  <c:v>1350</c:v>
                </c:pt>
                <c:pt idx="1">
                  <c:v>20</c:v>
                </c:pt>
              </c:numCache>
            </c:numRef>
          </c:val>
          <c:extLst xmlns:c16r2="http://schemas.microsoft.com/office/drawing/2015/06/chart">
            <c:ext xmlns:c16="http://schemas.microsoft.com/office/drawing/2014/chart" uri="{C3380CC4-5D6E-409C-BE32-E72D297353CC}">
              <c16:uniqueId val="{00000003-4BA1-4841-B1D8-2FF286A0D3FF}"/>
            </c:ext>
          </c:extLst>
        </c:ser>
        <c:dLbls>
          <c:showLegendKey val="0"/>
          <c:showVal val="0"/>
          <c:showCatName val="0"/>
          <c:showSerName val="0"/>
          <c:showPercent val="0"/>
          <c:showBubbleSize val="0"/>
        </c:dLbls>
        <c:gapWidth val="91"/>
        <c:overlap val="-66"/>
        <c:axId val="412369952"/>
        <c:axId val="412369168"/>
      </c:barChart>
      <c:catAx>
        <c:axId val="412369952"/>
        <c:scaling>
          <c:orientation val="minMax"/>
        </c:scaling>
        <c:delete val="1"/>
        <c:axPos val="b"/>
        <c:numFmt formatCode="General" sourceLinked="1"/>
        <c:majorTickMark val="none"/>
        <c:minorTickMark val="none"/>
        <c:tickLblPos val="nextTo"/>
        <c:crossAx val="412369168"/>
        <c:crosses val="autoZero"/>
        <c:auto val="1"/>
        <c:lblAlgn val="ctr"/>
        <c:lblOffset val="100"/>
        <c:noMultiLvlLbl val="0"/>
      </c:catAx>
      <c:valAx>
        <c:axId val="412369168"/>
        <c:scaling>
          <c:orientation val="minMax"/>
          <c:max val="1500"/>
        </c:scaling>
        <c:delete val="0"/>
        <c:axPos val="l"/>
        <c:majorGridlines>
          <c:spPr>
            <a:ln w="9525" cap="flat" cmpd="sng" algn="ctr">
              <a:solidFill>
                <a:srgbClr val="8EADBF"/>
              </a:solidFill>
              <a:round/>
            </a:ln>
            <a:effectLst/>
          </c:spPr>
        </c:majorGridlines>
        <c:title>
          <c:tx>
            <c:rich>
              <a:bodyPr rot="-5400000" spcFirstLastPara="1" vertOverflow="ellipsis" vert="horz" wrap="square" anchor="ctr" anchorCtr="1"/>
              <a:lstStyle/>
              <a:p>
                <a:pPr>
                  <a:defRPr sz="1330" b="0" i="0" u="none" strike="noStrike" kern="1200" baseline="0">
                    <a:solidFill>
                      <a:srgbClr val="58595B"/>
                    </a:solidFill>
                    <a:latin typeface="+mn-lt"/>
                    <a:ea typeface="+mn-ea"/>
                    <a:cs typeface="+mn-cs"/>
                  </a:defRPr>
                </a:pPr>
                <a:r>
                  <a:rPr lang="en-US" dirty="0">
                    <a:solidFill>
                      <a:srgbClr val="58595B"/>
                    </a:solidFill>
                  </a:rPr>
                  <a:t>Price per Month</a:t>
                </a:r>
              </a:p>
            </c:rich>
          </c:tx>
          <c:layout>
            <c:manualLayout>
              <c:xMode val="edge"/>
              <c:yMode val="edge"/>
              <c:x val="6.5515390677245697E-2"/>
              <c:y val="0.363034228779825"/>
            </c:manualLayout>
          </c:layout>
          <c:overlay val="0"/>
          <c:spPr>
            <a:noFill/>
            <a:ln>
              <a:noFill/>
            </a:ln>
            <a:effectLst/>
          </c:spPr>
        </c:title>
        <c:numFmt formatCode="&quot;$&quot;#,##0" sourceLinked="0"/>
        <c:majorTickMark val="none"/>
        <c:minorTickMark val="none"/>
        <c:tickLblPos val="nextTo"/>
        <c:spPr>
          <a:noFill/>
          <a:ln>
            <a:noFill/>
          </a:ln>
          <a:effectLst/>
        </c:spPr>
        <c:txPr>
          <a:bodyPr rot="-60000000" spcFirstLastPara="1" vertOverflow="ellipsis" vert="horz" wrap="square" anchor="ctr" anchorCtr="1"/>
          <a:lstStyle/>
          <a:p>
            <a:pPr>
              <a:defRPr sz="1400" b="0" i="0" u="none" strike="noStrike" kern="1200" baseline="0">
                <a:solidFill>
                  <a:srgbClr val="58595B"/>
                </a:solidFill>
                <a:latin typeface="+mn-lt"/>
                <a:ea typeface="+mn-ea"/>
                <a:cs typeface="+mn-cs"/>
              </a:defRPr>
            </a:pPr>
            <a:endParaRPr lang="en-US"/>
          </a:p>
        </c:txPr>
        <c:crossAx val="412369952"/>
        <c:crosses val="autoZero"/>
        <c:crossBetween val="between"/>
        <c:majorUnit val="500"/>
      </c:valAx>
      <c:spPr>
        <a:noFill/>
        <a:ln>
          <a:noFill/>
        </a:ln>
        <a:effectLst/>
      </c:spPr>
    </c:plotArea>
    <c:plotVisOnly val="1"/>
    <c:dispBlanksAs val="gap"/>
    <c:showDLblsOverMax val="0"/>
  </c:chart>
  <c:spPr>
    <a:noFill/>
    <a:ln>
      <a:noFill/>
    </a:ln>
    <a:effectLst/>
  </c:spPr>
  <c:txPr>
    <a:bodyPr/>
    <a:lstStyle/>
    <a:p>
      <a:pPr>
        <a:defRPr/>
      </a:pPr>
      <a:endParaRPr lang="en-US"/>
    </a:p>
  </c:txPr>
  <c:externalData r:id="rId2">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dirty="0"/>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1E821AA6-70BE-4FDE-A8DC-DB381A688FD8}" type="datetimeFigureOut">
              <a:rPr lang="en-US"/>
              <a:t>7/16/2018</a:t>
            </a:fld>
            <a:endParaRPr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197E47EA-D299-42CE-88BF-4E1035596DA5}" type="slidenum">
              <a:rPr/>
              <a:t>‹#›</a:t>
            </a:fld>
            <a:endParaRPr dirty="0"/>
          </a:p>
        </p:txBody>
      </p:sp>
    </p:spTree>
    <p:extLst>
      <p:ext uri="{BB962C8B-B14F-4D97-AF65-F5344CB8AC3E}">
        <p14:creationId xmlns:p14="http://schemas.microsoft.com/office/powerpoint/2010/main" val="1966811851"/>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382588" y="381000"/>
            <a:ext cx="4572000" cy="2573090"/>
          </a:xfrm>
          <a:prstGeom prst="rect">
            <a:avLst/>
          </a:prstGeom>
          <a:noFill/>
          <a:ln w="12700">
            <a:solidFill>
              <a:prstClr val="black"/>
            </a:solidFill>
          </a:ln>
        </p:spPr>
        <p:txBody>
          <a:bodyPr vert="horz" lIns="91440" tIns="45720" rIns="91440" bIns="45720" rtlCol="0" anchor="ctr"/>
          <a:lstStyle/>
          <a:p>
            <a:endParaRPr dirty="0"/>
          </a:p>
        </p:txBody>
      </p:sp>
      <p:sp>
        <p:nvSpPr>
          <p:cNvPr id="5" name="Notes Placeholder 4"/>
          <p:cNvSpPr>
            <a:spLocks noGrp="1"/>
          </p:cNvSpPr>
          <p:nvPr>
            <p:ph type="body" sz="quarter" idx="3"/>
          </p:nvPr>
        </p:nvSpPr>
        <p:spPr>
          <a:xfrm>
            <a:off x="381000" y="3124200"/>
            <a:ext cx="6096000" cy="5334000"/>
          </a:xfrm>
          <a:prstGeom prst="rect">
            <a:avLst/>
          </a:prstGeom>
        </p:spPr>
        <p:txBody>
          <a:bodyPr vert="horz" lIns="0" tIns="0" rIns="0" bIns="91440" rtlCol="0">
            <a:normAutofit/>
          </a:bodyPr>
          <a:lstStyle/>
          <a:p>
            <a:pPr lvl="0"/>
            <a:r>
              <a:rPr dirty="0"/>
              <a:t>Click to edit Master text styles</a:t>
            </a:r>
          </a:p>
          <a:p>
            <a:pPr lvl="1"/>
            <a:r>
              <a:rPr dirty="0"/>
              <a:t>Second level</a:t>
            </a:r>
          </a:p>
          <a:p>
            <a:pPr lvl="2"/>
            <a:r>
              <a:rPr dirty="0"/>
              <a:t>Third level</a:t>
            </a:r>
          </a:p>
          <a:p>
            <a:pPr lvl="3"/>
            <a:r>
              <a:rPr dirty="0"/>
              <a:t>Fourth level</a:t>
            </a:r>
          </a:p>
          <a:p>
            <a:pPr lvl="4"/>
            <a:r>
              <a:rPr dirty="0"/>
              <a:t>Fifth level</a:t>
            </a:r>
          </a:p>
        </p:txBody>
      </p:sp>
      <p:sp>
        <p:nvSpPr>
          <p:cNvPr id="6" name="Footer Placeholder 5"/>
          <p:cNvSpPr>
            <a:spLocks noGrp="1"/>
          </p:cNvSpPr>
          <p:nvPr>
            <p:ph type="ftr" sz="quarter" idx="4"/>
          </p:nvPr>
        </p:nvSpPr>
        <p:spPr>
          <a:xfrm>
            <a:off x="381000" y="8610600"/>
            <a:ext cx="4648200" cy="227013"/>
          </a:xfrm>
          <a:prstGeom prst="rect">
            <a:avLst/>
          </a:prstGeom>
        </p:spPr>
        <p:txBody>
          <a:bodyPr vert="horz" lIns="91440" tIns="45720" rIns="91440" bIns="45720" rtlCol="0" anchor="b"/>
          <a:lstStyle>
            <a:lvl1pPr algn="l">
              <a:defRPr sz="1200"/>
            </a:lvl1pPr>
          </a:lstStyle>
          <a:p>
            <a:endParaRPr dirty="0"/>
          </a:p>
        </p:txBody>
      </p:sp>
      <p:sp>
        <p:nvSpPr>
          <p:cNvPr id="7" name="Slide Number Placeholder 6"/>
          <p:cNvSpPr>
            <a:spLocks noGrp="1"/>
          </p:cNvSpPr>
          <p:nvPr>
            <p:ph type="sldNum" sz="quarter" idx="5"/>
          </p:nvPr>
        </p:nvSpPr>
        <p:spPr>
          <a:xfrm>
            <a:off x="5715000" y="8610600"/>
            <a:ext cx="762000" cy="227013"/>
          </a:xfrm>
          <a:prstGeom prst="rect">
            <a:avLst/>
          </a:prstGeom>
        </p:spPr>
        <p:txBody>
          <a:bodyPr vert="horz" lIns="91440" tIns="45720" rIns="91440" bIns="45720" rtlCol="0" anchor="b"/>
          <a:lstStyle>
            <a:lvl1pPr algn="r">
              <a:defRPr sz="1200"/>
            </a:lvl1pPr>
          </a:lstStyle>
          <a:p>
            <a:fld id="{8C72D9AE-7182-4680-8F79-479C4181FF08}" type="slidenum">
              <a:rPr/>
              <a:t>‹#›</a:t>
            </a:fld>
            <a:endParaRPr dirty="0"/>
          </a:p>
        </p:txBody>
      </p:sp>
    </p:spTree>
    <p:extLst>
      <p:ext uri="{BB962C8B-B14F-4D97-AF65-F5344CB8AC3E}">
        <p14:creationId xmlns:p14="http://schemas.microsoft.com/office/powerpoint/2010/main" val="973114905"/>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spcBef>
        <a:spcPts val="600"/>
      </a:spcBef>
      <a:defRPr sz="1100" kern="1200">
        <a:solidFill>
          <a:srgbClr val="000000"/>
        </a:solidFill>
        <a:latin typeface="+mn-lt"/>
        <a:ea typeface="+mn-ea"/>
        <a:cs typeface="+mn-cs"/>
      </a:defRPr>
    </a:lvl1pPr>
    <a:lvl2pPr marL="228600" indent="-114300" algn="l" defTabSz="914400" rtl="0" eaLnBrk="1" latinLnBrk="0" hangingPunct="1">
      <a:spcBef>
        <a:spcPts val="600"/>
      </a:spcBef>
      <a:buFont typeface="Arial" panose="020B0604020202020204" pitchFamily="34" charset="0"/>
      <a:buChar char="•"/>
      <a:defRPr sz="1050" kern="1200">
        <a:solidFill>
          <a:srgbClr val="000000"/>
        </a:solidFill>
        <a:latin typeface="+mn-lt"/>
        <a:ea typeface="+mn-ea"/>
        <a:cs typeface="+mn-cs"/>
      </a:defRPr>
    </a:lvl2pPr>
    <a:lvl3pPr marL="400050" indent="-114300" algn="l" defTabSz="914400" rtl="0" eaLnBrk="1" latinLnBrk="0" hangingPunct="1">
      <a:spcBef>
        <a:spcPts val="600"/>
      </a:spcBef>
      <a:buFont typeface="Arial" panose="020B0604020202020204" pitchFamily="34" charset="0"/>
      <a:buChar char="–"/>
      <a:defRPr sz="900" kern="1200">
        <a:solidFill>
          <a:srgbClr val="000000"/>
        </a:solidFill>
        <a:latin typeface="+mn-lt"/>
        <a:ea typeface="+mn-ea"/>
        <a:cs typeface="+mn-cs"/>
      </a:defRPr>
    </a:lvl3pPr>
    <a:lvl4pPr marL="571500" indent="-114300" algn="l" defTabSz="914400" rtl="0" eaLnBrk="1" latinLnBrk="0" hangingPunct="1">
      <a:spcBef>
        <a:spcPts val="600"/>
      </a:spcBef>
      <a:buFont typeface="Arial" panose="020B0604020202020204" pitchFamily="34" charset="0"/>
      <a:buChar char="•"/>
      <a:defRPr sz="900" kern="1200">
        <a:solidFill>
          <a:srgbClr val="000000"/>
        </a:solidFill>
        <a:latin typeface="+mn-lt"/>
        <a:ea typeface="+mn-ea"/>
        <a:cs typeface="+mn-cs"/>
      </a:defRPr>
    </a:lvl4pPr>
    <a:lvl5pPr marL="742950" indent="-114300" algn="l" defTabSz="914400" rtl="0" eaLnBrk="1" latinLnBrk="0" hangingPunct="1">
      <a:spcBef>
        <a:spcPts val="600"/>
      </a:spcBef>
      <a:buFont typeface="Arial" panose="020B0604020202020204" pitchFamily="34" charset="0"/>
      <a:buChar char="–"/>
      <a:defRPr sz="800" kern="1200">
        <a:solidFill>
          <a:srgbClr val="000000"/>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3" Type="http://schemas.openxmlformats.org/officeDocument/2006/relationships/hyperlink" Target="http://link.brightcove.com/services/player/bcpid62612523001?bctid=4785364129001&amp;playerType=single-social&amp;size=c23&amp;PlayerID=3866869077001&amp;PlayerKey=AQ~~,AAAAAFcSbzI~,OkyYKKfkn3xNhCP_0nXP0syzRFdtgHs_" TargetMode="External"/><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www.snia.org/" TargetMode="External"/><Relationship Id="rId2" Type="http://schemas.openxmlformats.org/officeDocument/2006/relationships/slide" Target="../slides/slide4.xml"/><Relationship Id="rId1" Type="http://schemas.openxmlformats.org/officeDocument/2006/relationships/notesMaster" Target="../notesMasters/notesMaster1.xml"/><Relationship Id="rId5" Type="http://schemas.openxmlformats.org/officeDocument/2006/relationships/hyperlink" Target="https://www.businesswire.com/news/home/20170614005856/en/92.48-Billion-Cloud-Storage-Market---Forecasts" TargetMode="External"/><Relationship Id="rId4" Type="http://schemas.openxmlformats.org/officeDocument/2006/relationships/hyperlink" Target="https://en.wikipedia.org/wiki/Zettabyte" TargetMode="Externa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381000"/>
            <a:ext cx="4572000" cy="2573338"/>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C72D9AE-7182-4680-8F79-479C4181FF08}" type="slidenum">
              <a:rPr lang="en-US" smtClean="0"/>
              <a:t>1</a:t>
            </a:fld>
            <a:endParaRPr lang="en-US" dirty="0"/>
          </a:p>
        </p:txBody>
      </p:sp>
    </p:spTree>
    <p:extLst>
      <p:ext uri="{BB962C8B-B14F-4D97-AF65-F5344CB8AC3E}">
        <p14:creationId xmlns:p14="http://schemas.microsoft.com/office/powerpoint/2010/main" val="128719455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381000"/>
            <a:ext cx="4572000" cy="2573338"/>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600"/>
              </a:spcBef>
              <a:spcAft>
                <a:spcPts val="0"/>
              </a:spcAft>
              <a:buClrTx/>
              <a:buSzTx/>
              <a:buFontTx/>
              <a:buNone/>
              <a:tabLst/>
              <a:defRPr/>
            </a:pPr>
            <a:r>
              <a:rPr lang="en-US" i="1" dirty="0">
                <a:solidFill>
                  <a:srgbClr val="000000"/>
                </a:solidFill>
              </a:rPr>
              <a:t>Just as enterprises are evaluating their application portfolio to determine which applications should move to the cloud, they are concurrently evaluating their data and storage needs, to determine what data needs to stay on-premises and what data should move to the cloud – or move back and forth, and how to cost effectively achieve that goal</a:t>
            </a:r>
          </a:p>
          <a:p>
            <a:pPr lvl="0"/>
            <a:endParaRPr lang="en-US" sz="1100" kern="1200" dirty="0">
              <a:solidFill>
                <a:srgbClr val="000000"/>
              </a:solidFill>
              <a:effectLst/>
              <a:latin typeface="+mn-lt"/>
              <a:ea typeface="+mn-ea"/>
              <a:cs typeface="+mn-cs"/>
            </a:endParaRPr>
          </a:p>
          <a:p>
            <a:pPr lvl="0"/>
            <a:r>
              <a:rPr lang="en-US" sz="1100" kern="1200" dirty="0">
                <a:solidFill>
                  <a:srgbClr val="000000"/>
                </a:solidFill>
                <a:effectLst/>
                <a:latin typeface="+mn-lt"/>
                <a:ea typeface="+mn-ea"/>
                <a:cs typeface="+mn-cs"/>
              </a:rPr>
              <a:t>There are many reasons to rely on Oracle for your cloud storage needs:</a:t>
            </a:r>
          </a:p>
          <a:p>
            <a:pPr lvl="0"/>
            <a:endParaRPr lang="en-US" sz="1100" kern="1200" dirty="0">
              <a:solidFill>
                <a:srgbClr val="000000"/>
              </a:solidFill>
              <a:effectLst/>
              <a:latin typeface="+mn-lt"/>
              <a:ea typeface="+mn-ea"/>
              <a:cs typeface="+mn-cs"/>
            </a:endParaRPr>
          </a:p>
          <a:p>
            <a:pPr lvl="1"/>
            <a:r>
              <a:rPr lang="en-US" sz="1050" kern="1200" dirty="0">
                <a:solidFill>
                  <a:srgbClr val="000000"/>
                </a:solidFill>
                <a:effectLst/>
                <a:latin typeface="+mn-lt"/>
                <a:ea typeface="+mn-ea"/>
                <a:cs typeface="+mn-cs"/>
              </a:rPr>
              <a:t>Eliminate on-prem management of Terra/Peta/Exabytes of data by storing commonly accessed data in the cloud, and archiving infrequently used data</a:t>
            </a:r>
          </a:p>
          <a:p>
            <a:pPr lvl="1"/>
            <a:endParaRPr lang="en-US" sz="1050" kern="1200" dirty="0">
              <a:solidFill>
                <a:srgbClr val="000000"/>
              </a:solidFill>
              <a:effectLst/>
              <a:latin typeface="+mn-lt"/>
              <a:ea typeface="+mn-ea"/>
              <a:cs typeface="+mn-cs"/>
            </a:endParaRPr>
          </a:p>
          <a:p>
            <a:pPr lvl="1"/>
            <a:r>
              <a:rPr lang="en-US" sz="1050" kern="1200" dirty="0">
                <a:solidFill>
                  <a:srgbClr val="000000"/>
                </a:solidFill>
                <a:effectLst/>
                <a:latin typeface="+mn-lt"/>
                <a:ea typeface="+mn-ea"/>
                <a:cs typeface="+mn-cs"/>
              </a:rPr>
              <a:t>Instantaneously grow capacity without procuring, installing and maintaining hardware on-prem</a:t>
            </a:r>
          </a:p>
          <a:p>
            <a:pPr lvl="1"/>
            <a:endParaRPr lang="en-US" sz="1050" kern="1200" dirty="0">
              <a:solidFill>
                <a:srgbClr val="000000"/>
              </a:solidFill>
              <a:effectLst/>
              <a:latin typeface="+mn-lt"/>
              <a:ea typeface="+mn-ea"/>
              <a:cs typeface="+mn-cs"/>
            </a:endParaRPr>
          </a:p>
          <a:p>
            <a:pPr marL="228600" marR="0" lvl="1" indent="-114300" algn="l" defTabSz="914400" rtl="0" eaLnBrk="1" fontAlgn="auto" latinLnBrk="0" hangingPunct="1">
              <a:lnSpc>
                <a:spcPct val="100000"/>
              </a:lnSpc>
              <a:spcBef>
                <a:spcPts val="600"/>
              </a:spcBef>
              <a:spcAft>
                <a:spcPts val="0"/>
              </a:spcAft>
              <a:buClrTx/>
              <a:buSzTx/>
              <a:buFont typeface="Arial" panose="020B0604020202020204" pitchFamily="34" charset="0"/>
              <a:buChar char="•"/>
              <a:tabLst/>
              <a:defRPr/>
            </a:pPr>
            <a:r>
              <a:rPr lang="en-US" sz="1050" kern="1200" dirty="0">
                <a:solidFill>
                  <a:srgbClr val="000000"/>
                </a:solidFill>
                <a:effectLst/>
                <a:latin typeface="+mn-lt"/>
                <a:ea typeface="+mn-ea"/>
                <a:cs typeface="+mn-cs"/>
              </a:rPr>
              <a:t>Improve disaster recovery RTOs with immediate access to off-site data copies of valuable digital assets </a:t>
            </a:r>
          </a:p>
          <a:p>
            <a:pPr lvl="1"/>
            <a:endParaRPr lang="en-US" sz="1050" kern="1200" dirty="0">
              <a:solidFill>
                <a:srgbClr val="000000"/>
              </a:solidFill>
              <a:effectLst/>
              <a:latin typeface="+mn-lt"/>
              <a:ea typeface="+mn-ea"/>
              <a:cs typeface="+mn-cs"/>
            </a:endParaRPr>
          </a:p>
          <a:p>
            <a:pPr lvl="1"/>
            <a:r>
              <a:rPr lang="en-US" sz="1050" kern="1200" dirty="0">
                <a:solidFill>
                  <a:srgbClr val="000000"/>
                </a:solidFill>
                <a:effectLst/>
                <a:latin typeface="+mn-lt"/>
                <a:ea typeface="+mn-ea"/>
                <a:cs typeface="+mn-cs"/>
              </a:rPr>
              <a:t>Availability, durability and data protection is intrinsic to most cloud storage solutions</a:t>
            </a:r>
          </a:p>
          <a:p>
            <a:pPr lvl="1"/>
            <a:endParaRPr lang="en-US" sz="1050" kern="1200" dirty="0">
              <a:solidFill>
                <a:srgbClr val="000000"/>
              </a:solidFill>
              <a:effectLst/>
              <a:latin typeface="+mn-lt"/>
              <a:ea typeface="+mn-ea"/>
              <a:cs typeface="+mn-cs"/>
            </a:endParaRPr>
          </a:p>
          <a:p>
            <a:pPr lvl="1"/>
            <a:r>
              <a:rPr lang="en-US" sz="1050" kern="1200" dirty="0">
                <a:solidFill>
                  <a:srgbClr val="000000"/>
                </a:solidFill>
                <a:effectLst/>
                <a:latin typeface="+mn-lt"/>
                <a:ea typeface="+mn-ea"/>
                <a:cs typeface="+mn-cs"/>
              </a:rPr>
              <a:t>Oracle Ent. SLA covers key aspects of storage and connectivity to it</a:t>
            </a:r>
          </a:p>
          <a:p>
            <a:pPr lvl="1"/>
            <a:endParaRPr lang="en-US" sz="1050" kern="1200" dirty="0">
              <a:solidFill>
                <a:srgbClr val="000000"/>
              </a:solidFill>
              <a:effectLst/>
              <a:latin typeface="+mn-lt"/>
              <a:ea typeface="+mn-ea"/>
              <a:cs typeface="+mn-cs"/>
            </a:endParaRPr>
          </a:p>
          <a:p>
            <a:pPr marL="228600" marR="0" lvl="1" indent="-114300" algn="l" defTabSz="914400" rtl="0" eaLnBrk="1" fontAlgn="auto" latinLnBrk="0" hangingPunct="1">
              <a:lnSpc>
                <a:spcPct val="100000"/>
              </a:lnSpc>
              <a:spcBef>
                <a:spcPts val="600"/>
              </a:spcBef>
              <a:spcAft>
                <a:spcPts val="0"/>
              </a:spcAft>
              <a:buClrTx/>
              <a:buSzTx/>
              <a:buFont typeface="Arial" panose="020B0604020202020204" pitchFamily="34" charset="0"/>
              <a:buChar char="•"/>
              <a:tabLst/>
              <a:defRPr/>
            </a:pPr>
            <a:r>
              <a:rPr lang="en-US" sz="1050" kern="1200" dirty="0">
                <a:solidFill>
                  <a:srgbClr val="000000"/>
                </a:solidFill>
                <a:effectLst/>
                <a:latin typeface="+mn-lt"/>
                <a:ea typeface="+mn-ea"/>
                <a:cs typeface="+mn-cs"/>
              </a:rPr>
              <a:t>Use cloud storage to cut DC energy consumption, and thus become more green</a:t>
            </a:r>
          </a:p>
          <a:p>
            <a:pPr lvl="1"/>
            <a:endParaRPr lang="en-US" sz="1050" kern="1200" dirty="0">
              <a:solidFill>
                <a:srgbClr val="000000"/>
              </a:solidFill>
              <a:effectLst/>
              <a:latin typeface="+mn-lt"/>
              <a:ea typeface="+mn-ea"/>
              <a:cs typeface="+mn-cs"/>
            </a:endParaRPr>
          </a:p>
          <a:p>
            <a:pPr lvl="1"/>
            <a:r>
              <a:rPr lang="en-US" sz="1050" kern="1200" dirty="0">
                <a:solidFill>
                  <a:srgbClr val="000000"/>
                </a:solidFill>
                <a:effectLst/>
                <a:latin typeface="+mn-lt"/>
                <a:ea typeface="+mn-ea"/>
                <a:cs typeface="+mn-cs"/>
              </a:rPr>
              <a:t>It can be consumed via flexible pricing models including pay as you go, metered and universal credit models</a:t>
            </a:r>
          </a:p>
          <a:p>
            <a:pPr lvl="2"/>
            <a:r>
              <a:rPr lang="en-US" sz="900" kern="1200" dirty="0">
                <a:solidFill>
                  <a:srgbClr val="000000"/>
                </a:solidFill>
                <a:effectLst/>
                <a:latin typeface="+mn-lt"/>
                <a:ea typeface="+mn-ea"/>
                <a:cs typeface="+mn-cs"/>
              </a:rPr>
              <a:t>For most services, companies pay only for what is stored</a:t>
            </a:r>
          </a:p>
          <a:p>
            <a:endParaRPr lang="en-US" dirty="0"/>
          </a:p>
        </p:txBody>
      </p:sp>
      <p:sp>
        <p:nvSpPr>
          <p:cNvPr id="4" name="Slide Number Placeholder 3"/>
          <p:cNvSpPr>
            <a:spLocks noGrp="1"/>
          </p:cNvSpPr>
          <p:nvPr>
            <p:ph type="sldNum" sz="quarter" idx="10"/>
          </p:nvPr>
        </p:nvSpPr>
        <p:spPr/>
        <p:txBody>
          <a:bodyPr/>
          <a:lstStyle/>
          <a:p>
            <a:fld id="{8C72D9AE-7182-4680-8F79-479C4181FF08}" type="slidenum">
              <a:rPr lang="en-US" smtClean="0"/>
              <a:t>10</a:t>
            </a:fld>
            <a:endParaRPr lang="en-US" dirty="0"/>
          </a:p>
        </p:txBody>
      </p:sp>
    </p:spTree>
    <p:extLst>
      <p:ext uri="{BB962C8B-B14F-4D97-AF65-F5344CB8AC3E}">
        <p14:creationId xmlns:p14="http://schemas.microsoft.com/office/powerpoint/2010/main" val="235330264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381000"/>
            <a:ext cx="4572000" cy="2573338"/>
          </a:xfrm>
        </p:spPr>
      </p:sp>
      <p:sp>
        <p:nvSpPr>
          <p:cNvPr id="3" name="Notes Placeholder 2"/>
          <p:cNvSpPr>
            <a:spLocks noGrp="1"/>
          </p:cNvSpPr>
          <p:nvPr>
            <p:ph type="body" idx="1"/>
          </p:nvPr>
        </p:nvSpPr>
        <p:spPr/>
        <p:txBody>
          <a:bodyPr/>
          <a:lstStyle/>
          <a:p>
            <a:pPr marL="342900" marR="0" lvl="0" indent="-342900">
              <a:spcBef>
                <a:spcPts val="0"/>
              </a:spcBef>
              <a:spcAft>
                <a:spcPts val="0"/>
              </a:spcAft>
              <a:buFont typeface="Symbol" pitchFamily="2" charset="2"/>
              <a:buChar char=""/>
            </a:pPr>
            <a:r>
              <a:rPr lang="en-US" sz="1100" dirty="0">
                <a:effectLst/>
                <a:latin typeface="Calibri" panose="020F0502020204030204" pitchFamily="34" charset="0"/>
                <a:ea typeface="Times New Roman" panose="02020603050405020304" pitchFamily="18" charset="0"/>
              </a:rPr>
              <a:t>As you can see from this overview slide, we offer a broad portfolio of storage services</a:t>
            </a:r>
          </a:p>
          <a:p>
            <a:pPr marL="342900" marR="0" lvl="0" indent="-342900">
              <a:spcBef>
                <a:spcPts val="0"/>
              </a:spcBef>
              <a:spcAft>
                <a:spcPts val="0"/>
              </a:spcAft>
              <a:buFont typeface="Symbol" pitchFamily="2" charset="2"/>
              <a:buChar char=""/>
            </a:pPr>
            <a:endParaRPr lang="en-US" sz="1100" dirty="0">
              <a:effectLst/>
              <a:latin typeface="Times New Roman" panose="02020603050405020304" pitchFamily="18" charset="0"/>
              <a:ea typeface="Times New Roman" panose="02020603050405020304" pitchFamily="18" charset="0"/>
            </a:endParaRPr>
          </a:p>
          <a:p>
            <a:pPr marL="342900" marR="0" lvl="0" indent="-342900">
              <a:spcBef>
                <a:spcPts val="0"/>
              </a:spcBef>
              <a:spcAft>
                <a:spcPts val="0"/>
              </a:spcAft>
              <a:buFont typeface="Symbol" pitchFamily="2" charset="2"/>
              <a:buChar char=""/>
            </a:pPr>
            <a:r>
              <a:rPr lang="en-US" sz="1100" dirty="0">
                <a:effectLst/>
                <a:latin typeface="Calibri" panose="020F0502020204030204" pitchFamily="34" charset="0"/>
                <a:ea typeface="Times New Roman" panose="02020603050405020304" pitchFamily="18" charset="0"/>
              </a:rPr>
              <a:t>The top boxes represent our portfolio of storage services. </a:t>
            </a:r>
            <a:endParaRPr lang="en-US" sz="1100" dirty="0">
              <a:effectLst/>
              <a:latin typeface="Times New Roman" panose="02020603050405020304" pitchFamily="18" charset="0"/>
              <a:ea typeface="Times New Roman" panose="02020603050405020304" pitchFamily="18" charset="0"/>
            </a:endParaRPr>
          </a:p>
          <a:p>
            <a:pPr marL="0" marR="0">
              <a:spcBef>
                <a:spcPts val="0"/>
              </a:spcBef>
              <a:spcAft>
                <a:spcPts val="0"/>
              </a:spcAft>
            </a:pPr>
            <a:r>
              <a:rPr lang="en-US" sz="1100" dirty="0">
                <a:effectLst/>
                <a:latin typeface="Calibri" panose="020F0502020204030204" pitchFamily="34" charset="0"/>
                <a:ea typeface="Times New Roman" panose="02020603050405020304" pitchFamily="18" charset="0"/>
              </a:rPr>
              <a:t> </a:t>
            </a:r>
            <a:endParaRPr lang="en-US" sz="1100" dirty="0">
              <a:effectLst/>
              <a:latin typeface="Times New Roman" panose="02020603050405020304" pitchFamily="18" charset="0"/>
              <a:ea typeface="Times New Roman" panose="02020603050405020304" pitchFamily="18" charset="0"/>
            </a:endParaRPr>
          </a:p>
          <a:p>
            <a:pPr marL="342900" marR="0" lvl="0" indent="-342900">
              <a:spcBef>
                <a:spcPts val="0"/>
              </a:spcBef>
              <a:spcAft>
                <a:spcPts val="0"/>
              </a:spcAft>
              <a:buFont typeface="Symbol" pitchFamily="2" charset="2"/>
              <a:buChar char=""/>
            </a:pPr>
            <a:r>
              <a:rPr lang="en-US" sz="1100" dirty="0">
                <a:effectLst/>
                <a:latin typeface="Calibri" panose="020F0502020204030204" pitchFamily="34" charset="0"/>
                <a:ea typeface="Times New Roman" panose="02020603050405020304" pitchFamily="18" charset="0"/>
              </a:rPr>
              <a:t>The bottom three rectangles represent key methods for getting data into our cloud.</a:t>
            </a:r>
            <a:endParaRPr lang="en-US" sz="1100" dirty="0">
              <a:effectLst/>
              <a:latin typeface="Times New Roman" panose="02020603050405020304" pitchFamily="18" charset="0"/>
              <a:ea typeface="Times New Roman" panose="02020603050405020304" pitchFamily="18" charset="0"/>
            </a:endParaRPr>
          </a:p>
          <a:p>
            <a:pPr marL="457200" marR="0">
              <a:spcBef>
                <a:spcPts val="0"/>
              </a:spcBef>
              <a:spcAft>
                <a:spcPts val="0"/>
              </a:spcAft>
            </a:pPr>
            <a:r>
              <a:rPr lang="en-US" sz="1100" dirty="0">
                <a:effectLst/>
                <a:latin typeface="Calibri" panose="020F0502020204030204" pitchFamily="34" charset="0"/>
                <a:ea typeface="Times New Roman" panose="02020603050405020304" pitchFamily="18" charset="0"/>
              </a:rPr>
              <a:t> </a:t>
            </a:r>
            <a:endParaRPr lang="en-US" sz="1100" dirty="0">
              <a:effectLst/>
              <a:latin typeface="Times New Roman" panose="02020603050405020304" pitchFamily="18" charset="0"/>
              <a:ea typeface="Times New Roman" panose="02020603050405020304" pitchFamily="18" charset="0"/>
            </a:endParaRPr>
          </a:p>
          <a:p>
            <a:pPr marL="342900" marR="0" lvl="0" indent="-342900">
              <a:spcBef>
                <a:spcPts val="0"/>
              </a:spcBef>
              <a:spcAft>
                <a:spcPts val="0"/>
              </a:spcAft>
              <a:buFont typeface="Symbol" pitchFamily="2" charset="2"/>
              <a:buChar char=""/>
            </a:pPr>
            <a:r>
              <a:rPr lang="en-US" sz="1100" dirty="0">
                <a:effectLst/>
                <a:latin typeface="Calibri" panose="020F0502020204030204" pitchFamily="34" charset="0"/>
                <a:ea typeface="Times New Roman" panose="02020603050405020304" pitchFamily="18" charset="0"/>
              </a:rPr>
              <a:t>We will cover all of these in more depth throughout this section of the presentation </a:t>
            </a:r>
            <a:endParaRPr lang="en-US" sz="1100" dirty="0">
              <a:effectLst/>
              <a:latin typeface="Times New Roman" panose="02020603050405020304" pitchFamily="18" charset="0"/>
              <a:ea typeface="Times New Roman" panose="02020603050405020304" pitchFamily="18" charset="0"/>
            </a:endParaRPr>
          </a:p>
          <a:p>
            <a:endParaRPr lang="en-US" dirty="0"/>
          </a:p>
        </p:txBody>
      </p:sp>
      <p:sp>
        <p:nvSpPr>
          <p:cNvPr id="4" name="Slide Number Placeholder 3"/>
          <p:cNvSpPr>
            <a:spLocks noGrp="1"/>
          </p:cNvSpPr>
          <p:nvPr>
            <p:ph type="sldNum" sz="quarter" idx="10"/>
          </p:nvPr>
        </p:nvSpPr>
        <p:spPr/>
        <p:txBody>
          <a:bodyPr/>
          <a:lstStyle/>
          <a:p>
            <a:fld id="{8C72D9AE-7182-4680-8F79-479C4181FF08}" type="slidenum">
              <a:rPr lang="en-US" smtClean="0"/>
              <a:t>11</a:t>
            </a:fld>
            <a:endParaRPr lang="en-US" dirty="0"/>
          </a:p>
        </p:txBody>
      </p:sp>
    </p:spTree>
    <p:extLst>
      <p:ext uri="{BB962C8B-B14F-4D97-AF65-F5344CB8AC3E}">
        <p14:creationId xmlns:p14="http://schemas.microsoft.com/office/powerpoint/2010/main" val="95158791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381000"/>
            <a:ext cx="4572000" cy="2573338"/>
          </a:xfrm>
        </p:spPr>
      </p:sp>
      <p:sp>
        <p:nvSpPr>
          <p:cNvPr id="3" name="Notes Placeholder 2"/>
          <p:cNvSpPr>
            <a:spLocks noGrp="1"/>
          </p:cNvSpPr>
          <p:nvPr>
            <p:ph type="body" idx="1"/>
          </p:nvPr>
        </p:nvSpPr>
        <p:spPr/>
        <p:txBody>
          <a:bodyPr/>
          <a:lstStyle/>
          <a:p>
            <a:pPr marL="342900" marR="0" lvl="0" indent="-342900">
              <a:spcBef>
                <a:spcPts val="0"/>
              </a:spcBef>
              <a:spcAft>
                <a:spcPts val="0"/>
              </a:spcAft>
              <a:buFont typeface="Symbol" pitchFamily="2" charset="2"/>
              <a:buChar char=""/>
            </a:pPr>
            <a:r>
              <a:rPr lang="en-US" sz="1100" dirty="0">
                <a:effectLst/>
                <a:latin typeface="Calibri" panose="020F0502020204030204" pitchFamily="34" charset="0"/>
                <a:ea typeface="Times New Roman" panose="02020603050405020304" pitchFamily="18" charset="0"/>
              </a:rPr>
              <a:t>Before we discuss each of the services in depth, we thought an overview slide would provide a good frame of reference for the most common use cases and benefits across our primary storage offerings</a:t>
            </a:r>
            <a:endParaRPr lang="en-US" sz="1100" dirty="0">
              <a:effectLst/>
              <a:latin typeface="Times New Roman" panose="02020603050405020304" pitchFamily="18" charset="0"/>
              <a:ea typeface="Times New Roman" panose="02020603050405020304" pitchFamily="18" charset="0"/>
            </a:endParaRPr>
          </a:p>
          <a:p>
            <a:endParaRPr lang="en-US" dirty="0"/>
          </a:p>
        </p:txBody>
      </p:sp>
      <p:sp>
        <p:nvSpPr>
          <p:cNvPr id="4" name="Slide Number Placeholder 3"/>
          <p:cNvSpPr>
            <a:spLocks noGrp="1"/>
          </p:cNvSpPr>
          <p:nvPr>
            <p:ph type="sldNum" sz="quarter" idx="10"/>
          </p:nvPr>
        </p:nvSpPr>
        <p:spPr/>
        <p:txBody>
          <a:bodyPr/>
          <a:lstStyle/>
          <a:p>
            <a:fld id="{8C72D9AE-7182-4680-8F79-479C4181FF08}" type="slidenum">
              <a:rPr lang="en-US" smtClean="0"/>
              <a:t>12</a:t>
            </a:fld>
            <a:endParaRPr lang="en-US" dirty="0"/>
          </a:p>
        </p:txBody>
      </p:sp>
    </p:spTree>
    <p:extLst>
      <p:ext uri="{BB962C8B-B14F-4D97-AF65-F5344CB8AC3E}">
        <p14:creationId xmlns:p14="http://schemas.microsoft.com/office/powerpoint/2010/main" val="214078133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381000"/>
            <a:ext cx="4572000" cy="2573338"/>
          </a:xfrm>
        </p:spPr>
      </p:sp>
      <p:sp>
        <p:nvSpPr>
          <p:cNvPr id="3" name="Notes Placeholder 2"/>
          <p:cNvSpPr>
            <a:spLocks noGrp="1"/>
          </p:cNvSpPr>
          <p:nvPr>
            <p:ph type="body" idx="1"/>
          </p:nvPr>
        </p:nvSpPr>
        <p:spPr/>
        <p:txBody>
          <a:bodyPr/>
          <a:lstStyle/>
          <a:p>
            <a:pPr marL="342900" marR="0" lvl="0" indent="-342900">
              <a:spcBef>
                <a:spcPts val="0"/>
              </a:spcBef>
              <a:spcAft>
                <a:spcPts val="0"/>
              </a:spcAft>
              <a:buFont typeface="Arial" panose="020B0604020202020204" pitchFamily="34" charset="0"/>
              <a:buChar char="•"/>
              <a:tabLst>
                <a:tab pos="457200" algn="l"/>
              </a:tabLst>
            </a:pPr>
            <a:endParaRPr lang="en-US" sz="1100" dirty="0">
              <a:effectLst/>
              <a:latin typeface="Calibri" panose="020F0502020204030204" pitchFamily="34" charset="0"/>
              <a:ea typeface="Times New Roman" panose="02020603050405020304" pitchFamily="18" charset="0"/>
              <a:cs typeface="Times New Roman" panose="02020603050405020304" pitchFamily="18" charset="0"/>
            </a:endParaRPr>
          </a:p>
          <a:p>
            <a:pPr marL="342900" marR="0" lvl="0" indent="-342900">
              <a:spcBef>
                <a:spcPts val="0"/>
              </a:spcBef>
              <a:spcAft>
                <a:spcPts val="0"/>
              </a:spcAft>
              <a:buFont typeface="Arial" panose="020B0604020202020204" pitchFamily="34" charset="0"/>
              <a:buChar char="•"/>
              <a:tabLst>
                <a:tab pos="457200" algn="l"/>
              </a:tabLst>
            </a:pPr>
            <a:r>
              <a:rPr lang="en-US" sz="1100" dirty="0">
                <a:effectLst/>
                <a:latin typeface="Calibri" panose="020F0502020204030204" pitchFamily="34" charset="0"/>
                <a:ea typeface="Times New Roman" panose="02020603050405020304" pitchFamily="18" charset="0"/>
                <a:cs typeface="Times New Roman" panose="02020603050405020304" pitchFamily="18" charset="0"/>
              </a:rPr>
              <a:t>Local Storage is a significant differentiator for Oracle IaaS. </a:t>
            </a:r>
          </a:p>
          <a:p>
            <a:pPr marL="342900" marR="0" lvl="0" indent="-342900">
              <a:spcBef>
                <a:spcPts val="0"/>
              </a:spcBef>
              <a:spcAft>
                <a:spcPts val="0"/>
              </a:spcAft>
              <a:buFont typeface="Arial" panose="020B0604020202020204" pitchFamily="34" charset="0"/>
              <a:buChar char="•"/>
              <a:tabLst>
                <a:tab pos="457200" algn="l"/>
              </a:tabLst>
            </a:pP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342900" marR="0" lvl="0" indent="-342900">
              <a:spcBef>
                <a:spcPts val="0"/>
              </a:spcBef>
              <a:spcAft>
                <a:spcPts val="0"/>
              </a:spcAft>
              <a:buFont typeface="Arial" panose="020B0604020202020204" pitchFamily="34" charset="0"/>
              <a:buChar char="•"/>
              <a:tabLst>
                <a:tab pos="457200" algn="l"/>
              </a:tabLst>
            </a:pPr>
            <a:r>
              <a:rPr lang="en-US" sz="1100" dirty="0">
                <a:effectLst/>
                <a:latin typeface="Calibri" panose="020F0502020204030204" pitchFamily="34" charset="0"/>
                <a:ea typeface="Times New Roman" panose="02020603050405020304" pitchFamily="18" charset="0"/>
                <a:cs typeface="Times New Roman" panose="02020603050405020304" pitchFamily="18" charset="0"/>
              </a:rPr>
              <a:t>We have multiple compute instance types that offer local storage, with the largest proving nearly 30 terabytes of raw local storage</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742950" marR="0" lvl="1" indent="-285750">
              <a:spcBef>
                <a:spcPts val="0"/>
              </a:spcBef>
              <a:spcAft>
                <a:spcPts val="0"/>
              </a:spcAft>
              <a:buFont typeface="Arial" panose="020B0604020202020204" pitchFamily="34" charset="0"/>
              <a:buChar char="•"/>
              <a:tabLst>
                <a:tab pos="914400" algn="l"/>
              </a:tabLst>
            </a:pPr>
            <a:r>
              <a:rPr lang="en-US" sz="1050" dirty="0">
                <a:effectLst/>
                <a:latin typeface="Calibri" panose="020F0502020204030204" pitchFamily="34" charset="0"/>
                <a:ea typeface="Times New Roman" panose="02020603050405020304" pitchFamily="18" charset="0"/>
                <a:cs typeface="Times New Roman" panose="02020603050405020304" pitchFamily="18" charset="0"/>
              </a:rPr>
              <a:t>60 times faster than network storage</a:t>
            </a:r>
          </a:p>
          <a:p>
            <a:pPr marL="742950" marR="0" lvl="1" indent="-285750">
              <a:spcBef>
                <a:spcPts val="0"/>
              </a:spcBef>
              <a:spcAft>
                <a:spcPts val="0"/>
              </a:spcAft>
              <a:buFont typeface="Arial" panose="020B0604020202020204" pitchFamily="34" charset="0"/>
              <a:buChar char="•"/>
              <a:tabLst>
                <a:tab pos="914400" algn="l"/>
              </a:tabLst>
            </a:pPr>
            <a:endParaRPr lang="en-US" sz="105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342900" marR="0" lvl="0" indent="-342900">
              <a:spcBef>
                <a:spcPts val="0"/>
              </a:spcBef>
              <a:spcAft>
                <a:spcPts val="0"/>
              </a:spcAft>
              <a:buFont typeface="Arial" panose="020B0604020202020204" pitchFamily="34" charset="0"/>
              <a:buChar char="•"/>
              <a:tabLst>
                <a:tab pos="457200" algn="l"/>
              </a:tabLst>
            </a:pPr>
            <a:r>
              <a:rPr lang="en-US" sz="1100" dirty="0">
                <a:effectLst/>
                <a:latin typeface="Calibri" panose="020F0502020204030204" pitchFamily="34" charset="0"/>
                <a:ea typeface="Times New Roman" panose="02020603050405020304" pitchFamily="18" charset="0"/>
                <a:cs typeface="Times New Roman" panose="02020603050405020304" pitchFamily="18" charset="0"/>
              </a:rPr>
              <a:t>Internal and third party benchmarks show that Oracle bare metal Dense I/O compute instances can perform 4 million read and 2 million write IOPS per instance. </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742950" marR="0" lvl="1" indent="-285750">
              <a:spcBef>
                <a:spcPts val="0"/>
              </a:spcBef>
              <a:spcAft>
                <a:spcPts val="0"/>
              </a:spcAft>
              <a:buFont typeface="Arial" panose="020B0604020202020204" pitchFamily="34" charset="0"/>
              <a:buChar char="•"/>
              <a:tabLst>
                <a:tab pos="914400" algn="l"/>
              </a:tabLst>
            </a:pPr>
            <a:r>
              <a:rPr lang="en-US" sz="1050" dirty="0">
                <a:effectLst/>
                <a:latin typeface="Calibri" panose="020F0502020204030204" pitchFamily="34" charset="0"/>
                <a:ea typeface="Times New Roman" panose="02020603050405020304" pitchFamily="18" charset="0"/>
                <a:cs typeface="Times New Roman" panose="02020603050405020304" pitchFamily="18" charset="0"/>
              </a:rPr>
              <a:t>This makes Oracle IaaS the strongest solution (price/performance-wise) on the market for workloads like relational databases and other high transactional workloads, like Machine Learning, where customers have achieved 2X faster performance than hypervisor-based clouds. </a:t>
            </a:r>
          </a:p>
          <a:p>
            <a:pPr marL="742950" marR="0" lvl="1" indent="-285750">
              <a:spcBef>
                <a:spcPts val="0"/>
              </a:spcBef>
              <a:spcAft>
                <a:spcPts val="0"/>
              </a:spcAft>
              <a:buFont typeface="Arial" panose="020B0604020202020204" pitchFamily="34" charset="0"/>
              <a:buChar char="•"/>
              <a:tabLst>
                <a:tab pos="914400" algn="l"/>
              </a:tabLst>
            </a:pPr>
            <a:endParaRPr lang="en-US" sz="105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342900" marR="0" lvl="0" indent="-342900">
              <a:spcBef>
                <a:spcPts val="0"/>
              </a:spcBef>
              <a:spcAft>
                <a:spcPts val="0"/>
              </a:spcAft>
              <a:buFont typeface="Arial" panose="020B0604020202020204" pitchFamily="34" charset="0"/>
              <a:buChar char="•"/>
              <a:tabLst>
                <a:tab pos="457200" algn="l"/>
              </a:tabLst>
            </a:pPr>
            <a:r>
              <a:rPr lang="en-US" sz="1100" dirty="0">
                <a:effectLst/>
                <a:latin typeface="Calibri" panose="020F0502020204030204" pitchFamily="34" charset="0"/>
                <a:ea typeface="Times New Roman" panose="02020603050405020304" pitchFamily="18" charset="0"/>
                <a:cs typeface="Times New Roman" panose="02020603050405020304" pitchFamily="18" charset="0"/>
              </a:rPr>
              <a:t>Customers have also found that Oracle Local Storage has enabled them to equal or exceed the performance of on-premises environments. </a:t>
            </a:r>
          </a:p>
          <a:p>
            <a:pPr marL="342900" marR="0" lvl="0" indent="-342900">
              <a:spcBef>
                <a:spcPts val="0"/>
              </a:spcBef>
              <a:spcAft>
                <a:spcPts val="0"/>
              </a:spcAft>
              <a:buFont typeface="Arial" panose="020B0604020202020204" pitchFamily="34" charset="0"/>
              <a:buChar char="•"/>
              <a:tabLst>
                <a:tab pos="457200" algn="l"/>
              </a:tabLst>
            </a:pP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342900" marR="0" lvl="0" indent="-342900">
              <a:spcBef>
                <a:spcPts val="0"/>
              </a:spcBef>
              <a:spcAft>
                <a:spcPts val="0"/>
              </a:spcAft>
              <a:buFont typeface="Arial" panose="020B0604020202020204" pitchFamily="34" charset="0"/>
              <a:buChar char="•"/>
              <a:tabLst>
                <a:tab pos="457200" algn="l"/>
              </a:tabLst>
            </a:pPr>
            <a:r>
              <a:rPr lang="en-US" sz="1100" dirty="0">
                <a:effectLst/>
                <a:latin typeface="Calibri" panose="020F0502020204030204" pitchFamily="34" charset="0"/>
                <a:ea typeface="Times New Roman" panose="02020603050405020304" pitchFamily="18" charset="0"/>
                <a:cs typeface="Times New Roman" panose="02020603050405020304" pitchFamily="18" charset="0"/>
              </a:rPr>
              <a:t>Finally, Oracle Database Cloud Service can also leverage local NVMe storage -- a first in the industry.</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p>
            <a:endParaRPr lang="en-US" dirty="0"/>
          </a:p>
        </p:txBody>
      </p:sp>
      <p:sp>
        <p:nvSpPr>
          <p:cNvPr id="4" name="Slide Number Placeholder 3"/>
          <p:cNvSpPr>
            <a:spLocks noGrp="1"/>
          </p:cNvSpPr>
          <p:nvPr>
            <p:ph type="sldNum" sz="quarter" idx="10"/>
          </p:nvPr>
        </p:nvSpPr>
        <p:spPr/>
        <p:txBody>
          <a:bodyPr/>
          <a:lstStyle/>
          <a:p>
            <a:fld id="{8C72D9AE-7182-4680-8F79-479C4181FF08}" type="slidenum">
              <a:rPr lang="en-US" smtClean="0"/>
              <a:t>13</a:t>
            </a:fld>
            <a:endParaRPr lang="en-US" dirty="0"/>
          </a:p>
        </p:txBody>
      </p:sp>
    </p:spTree>
    <p:extLst>
      <p:ext uri="{BB962C8B-B14F-4D97-AF65-F5344CB8AC3E}">
        <p14:creationId xmlns:p14="http://schemas.microsoft.com/office/powerpoint/2010/main" val="244208824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381000"/>
            <a:ext cx="4572000" cy="2573338"/>
          </a:xfrm>
        </p:spPr>
      </p:sp>
      <p:sp>
        <p:nvSpPr>
          <p:cNvPr id="3" name="Notes Placeholder 2"/>
          <p:cNvSpPr>
            <a:spLocks noGrp="1"/>
          </p:cNvSpPr>
          <p:nvPr>
            <p:ph type="body" idx="1"/>
          </p:nvPr>
        </p:nvSpPr>
        <p:spPr/>
        <p:txBody>
          <a:bodyPr/>
          <a:lstStyle/>
          <a:p>
            <a:pPr marL="342900" marR="0" lvl="0" indent="-342900">
              <a:spcBef>
                <a:spcPts val="0"/>
              </a:spcBef>
              <a:spcAft>
                <a:spcPts val="0"/>
              </a:spcAft>
              <a:buFont typeface="Symbol" pitchFamily="2" charset="2"/>
              <a:buChar char=""/>
            </a:pPr>
            <a:r>
              <a:rPr lang="en-US" sz="1100" dirty="0">
                <a:effectLst/>
                <a:latin typeface="Calibri" panose="020F0502020204030204" pitchFamily="34" charset="0"/>
                <a:ea typeface="Times New Roman" panose="02020603050405020304" pitchFamily="18" charset="0"/>
              </a:rPr>
              <a:t>Unique to Oracle, we </a:t>
            </a:r>
            <a:r>
              <a:rPr lang="en-US" sz="1100" dirty="0" err="1">
                <a:effectLst/>
                <a:latin typeface="Calibri" panose="020F0502020204030204" pitchFamily="34" charset="0"/>
                <a:ea typeface="Times New Roman" panose="02020603050405020304" pitchFamily="18" charset="0"/>
              </a:rPr>
              <a:t>offer”semi</a:t>
            </a:r>
            <a:r>
              <a:rPr lang="en-US" sz="1100" dirty="0">
                <a:effectLst/>
                <a:latin typeface="Calibri" panose="020F0502020204030204" pitchFamily="34" charset="0"/>
                <a:ea typeface="Times New Roman" panose="02020603050405020304" pitchFamily="18" charset="0"/>
              </a:rPr>
              <a:t>-persistent” local NVMe storage</a:t>
            </a:r>
          </a:p>
          <a:p>
            <a:pPr marL="342900" marR="0" lvl="0" indent="-342900">
              <a:spcBef>
                <a:spcPts val="0"/>
              </a:spcBef>
              <a:spcAft>
                <a:spcPts val="0"/>
              </a:spcAft>
              <a:buFont typeface="Symbol" pitchFamily="2" charset="2"/>
              <a:buChar char=""/>
            </a:pPr>
            <a:endParaRPr lang="en-US" sz="1100" dirty="0">
              <a:effectLst/>
              <a:latin typeface="Times New Roman" panose="02020603050405020304" pitchFamily="18" charset="0"/>
              <a:ea typeface="Times New Roman" panose="02020603050405020304" pitchFamily="18" charset="0"/>
            </a:endParaRPr>
          </a:p>
          <a:p>
            <a:pPr marL="742950" marR="0" lvl="1" indent="-285750">
              <a:spcBef>
                <a:spcPts val="0"/>
              </a:spcBef>
              <a:spcAft>
                <a:spcPts val="0"/>
              </a:spcAft>
              <a:buFont typeface="Courier New" panose="02070309020205020404" pitchFamily="49" charset="0"/>
              <a:buChar char="o"/>
            </a:pPr>
            <a:r>
              <a:rPr lang="en-US" sz="1050" dirty="0">
                <a:effectLst/>
                <a:latin typeface="Calibri" panose="020F0502020204030204" pitchFamily="34" charset="0"/>
                <a:ea typeface="Times New Roman" panose="02020603050405020304" pitchFamily="18" charset="0"/>
              </a:rPr>
              <a:t>Meaning, data stays in-tact during a reboot or pause operation</a:t>
            </a:r>
            <a:endParaRPr lang="en-US" sz="1050" dirty="0">
              <a:effectLst/>
              <a:latin typeface="Times New Roman" panose="02020603050405020304" pitchFamily="18" charset="0"/>
              <a:ea typeface="Times New Roman" panose="02020603050405020304" pitchFamily="18" charset="0"/>
            </a:endParaRPr>
          </a:p>
          <a:p>
            <a:pPr marL="742950" marR="0" lvl="1" indent="-285750">
              <a:spcBef>
                <a:spcPts val="0"/>
              </a:spcBef>
              <a:spcAft>
                <a:spcPts val="0"/>
              </a:spcAft>
              <a:buFont typeface="Courier New" panose="02070309020205020404" pitchFamily="49" charset="0"/>
              <a:buChar char="o"/>
            </a:pPr>
            <a:r>
              <a:rPr lang="en-US" sz="1050" dirty="0">
                <a:effectLst/>
                <a:latin typeface="Calibri" panose="020F0502020204030204" pitchFamily="34" charset="0"/>
                <a:ea typeface="Times New Roman" panose="02020603050405020304" pitchFamily="18" charset="0"/>
              </a:rPr>
              <a:t>Our competitors do not offer this</a:t>
            </a:r>
          </a:p>
          <a:p>
            <a:pPr marL="742950" marR="0" lvl="1" indent="-285750">
              <a:spcBef>
                <a:spcPts val="0"/>
              </a:spcBef>
              <a:spcAft>
                <a:spcPts val="0"/>
              </a:spcAft>
              <a:buFont typeface="Courier New" panose="02070309020205020404" pitchFamily="49" charset="0"/>
              <a:buChar char="o"/>
            </a:pPr>
            <a:endParaRPr lang="en-US" sz="1050" dirty="0">
              <a:effectLst/>
              <a:latin typeface="Times New Roman" panose="02020603050405020304" pitchFamily="18" charset="0"/>
              <a:ea typeface="Times New Roman" panose="02020603050405020304" pitchFamily="18" charset="0"/>
            </a:endParaRPr>
          </a:p>
          <a:p>
            <a:pPr marL="342900" marR="0" lvl="0" indent="-342900">
              <a:spcBef>
                <a:spcPts val="0"/>
              </a:spcBef>
              <a:spcAft>
                <a:spcPts val="0"/>
              </a:spcAft>
              <a:buFont typeface="Symbol" pitchFamily="2" charset="2"/>
              <a:buChar char=""/>
            </a:pPr>
            <a:r>
              <a:rPr lang="en-US" sz="1100" dirty="0">
                <a:effectLst/>
                <a:latin typeface="Calibri" panose="020F0502020204030204" pitchFamily="34" charset="0"/>
                <a:ea typeface="Times New Roman" panose="02020603050405020304" pitchFamily="18" charset="0"/>
              </a:rPr>
              <a:t>Of course, if the VM is deleted or crashes, data will will be lost, so we recommend the best practice of consistently backing up your entire VM image</a:t>
            </a:r>
            <a:endParaRPr lang="en-US" sz="1100" dirty="0">
              <a:effectLst/>
              <a:latin typeface="Times New Roman" panose="02020603050405020304" pitchFamily="18" charset="0"/>
              <a:ea typeface="Times New Roman" panose="02020603050405020304" pitchFamily="18" charset="0"/>
            </a:endParaRPr>
          </a:p>
          <a:p>
            <a:endParaRPr lang="en-US" dirty="0"/>
          </a:p>
        </p:txBody>
      </p:sp>
      <p:sp>
        <p:nvSpPr>
          <p:cNvPr id="4" name="Slide Number Placeholder 3"/>
          <p:cNvSpPr>
            <a:spLocks noGrp="1"/>
          </p:cNvSpPr>
          <p:nvPr>
            <p:ph type="sldNum" sz="quarter" idx="10"/>
          </p:nvPr>
        </p:nvSpPr>
        <p:spPr/>
        <p:txBody>
          <a:bodyPr/>
          <a:lstStyle/>
          <a:p>
            <a:fld id="{8C72D9AE-7182-4680-8F79-479C4181FF08}" type="slidenum">
              <a:rPr lang="en-US" smtClean="0">
                <a:solidFill>
                  <a:srgbClr val="5F5F5F"/>
                </a:solidFill>
              </a:rPr>
              <a:pPr/>
              <a:t>14</a:t>
            </a:fld>
            <a:endParaRPr lang="en-US" dirty="0">
              <a:solidFill>
                <a:srgbClr val="5F5F5F"/>
              </a:solidFill>
            </a:endParaRPr>
          </a:p>
        </p:txBody>
      </p:sp>
    </p:spTree>
    <p:extLst>
      <p:ext uri="{BB962C8B-B14F-4D97-AF65-F5344CB8AC3E}">
        <p14:creationId xmlns:p14="http://schemas.microsoft.com/office/powerpoint/2010/main" val="419677274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381000"/>
            <a:ext cx="4572000" cy="2573338"/>
          </a:xfrm>
        </p:spPr>
      </p:sp>
      <p:sp>
        <p:nvSpPr>
          <p:cNvPr id="3" name="Notes Placeholder 2"/>
          <p:cNvSpPr>
            <a:spLocks noGrp="1"/>
          </p:cNvSpPr>
          <p:nvPr>
            <p:ph type="body" idx="1"/>
          </p:nvPr>
        </p:nvSpPr>
        <p:spPr/>
        <p:txBody>
          <a:bodyPr/>
          <a:lstStyle/>
          <a:p>
            <a:pPr marL="342900" marR="0" lvl="0" indent="-342900">
              <a:spcBef>
                <a:spcPts val="0"/>
              </a:spcBef>
              <a:spcAft>
                <a:spcPts val="0"/>
              </a:spcAft>
              <a:buFont typeface="Symbol" pitchFamily="2" charset="2"/>
              <a:buChar char=""/>
            </a:pPr>
            <a:r>
              <a:rPr lang="en-US" sz="1100" dirty="0">
                <a:effectLst/>
                <a:latin typeface="Calibri" panose="020F0502020204030204" pitchFamily="34" charset="0"/>
                <a:ea typeface="Times New Roman" panose="02020603050405020304" pitchFamily="18" charset="0"/>
              </a:rPr>
              <a:t>Customers looking for scalability beyond local storage – or persistent storage – can leverage Oracle Block Volume Storage. </a:t>
            </a:r>
          </a:p>
          <a:p>
            <a:pPr marL="342900" marR="0" lvl="0" indent="-342900">
              <a:spcBef>
                <a:spcPts val="0"/>
              </a:spcBef>
              <a:spcAft>
                <a:spcPts val="0"/>
              </a:spcAft>
              <a:buFont typeface="Symbol" pitchFamily="2" charset="2"/>
              <a:buChar char=""/>
            </a:pPr>
            <a:endParaRPr lang="en-US" sz="1100" dirty="0">
              <a:effectLst/>
              <a:latin typeface="Times New Roman" panose="02020603050405020304" pitchFamily="18" charset="0"/>
              <a:ea typeface="Times New Roman" panose="02020603050405020304" pitchFamily="18" charset="0"/>
            </a:endParaRPr>
          </a:p>
          <a:p>
            <a:pPr marL="342900" marR="0" lvl="0" indent="-342900">
              <a:spcBef>
                <a:spcPts val="0"/>
              </a:spcBef>
              <a:spcAft>
                <a:spcPts val="0"/>
              </a:spcAft>
              <a:buFont typeface="Symbol" pitchFamily="2" charset="2"/>
              <a:buChar char=""/>
            </a:pPr>
            <a:r>
              <a:rPr lang="en-US" sz="1100" dirty="0">
                <a:effectLst/>
                <a:latin typeface="Calibri" panose="020F0502020204030204" pitchFamily="34" charset="0"/>
                <a:ea typeface="Times New Roman" panose="02020603050405020304" pitchFamily="18" charset="0"/>
              </a:rPr>
              <a:t>Block Storage is a durable solution for enterprise applications and other general purpose workloads, scaling from 50 GB to 216TB per volume, and offering up to 25,000 IOPS and 320 MBPS per volume. </a:t>
            </a:r>
          </a:p>
          <a:p>
            <a:pPr marL="342900" marR="0" lvl="0" indent="-342900">
              <a:spcBef>
                <a:spcPts val="0"/>
              </a:spcBef>
              <a:spcAft>
                <a:spcPts val="0"/>
              </a:spcAft>
              <a:buFont typeface="Symbol" pitchFamily="2" charset="2"/>
              <a:buChar char=""/>
            </a:pPr>
            <a:endParaRPr lang="en-US" sz="1100" dirty="0">
              <a:effectLst/>
              <a:latin typeface="Times New Roman" panose="02020603050405020304" pitchFamily="18" charset="0"/>
              <a:ea typeface="Times New Roman" panose="02020603050405020304" pitchFamily="18" charset="0"/>
            </a:endParaRPr>
          </a:p>
          <a:p>
            <a:pPr marL="342900" marR="0" lvl="0" indent="-342900">
              <a:spcBef>
                <a:spcPts val="0"/>
              </a:spcBef>
              <a:spcAft>
                <a:spcPts val="0"/>
              </a:spcAft>
              <a:buFont typeface="Symbol" pitchFamily="2" charset="2"/>
              <a:buChar char=""/>
            </a:pPr>
            <a:r>
              <a:rPr lang="en-US" sz="1100" dirty="0">
                <a:effectLst/>
                <a:latin typeface="Calibri" panose="020F0502020204030204" pitchFamily="34" charset="0"/>
                <a:ea typeface="Times New Roman" panose="02020603050405020304" pitchFamily="18" charset="0"/>
              </a:rPr>
              <a:t>Customers can attach up to 32 volumes to a single compute instance, scaling up to just over 1 PB of capacity. </a:t>
            </a:r>
          </a:p>
          <a:p>
            <a:pPr marL="342900" marR="0" lvl="0" indent="-342900">
              <a:spcBef>
                <a:spcPts val="0"/>
              </a:spcBef>
              <a:spcAft>
                <a:spcPts val="0"/>
              </a:spcAft>
              <a:buFont typeface="Symbol" pitchFamily="2" charset="2"/>
              <a:buChar char=""/>
            </a:pPr>
            <a:endParaRPr lang="en-US" sz="1100" dirty="0">
              <a:effectLst/>
              <a:latin typeface="Times New Roman" panose="02020603050405020304" pitchFamily="18" charset="0"/>
              <a:ea typeface="Times New Roman" panose="02020603050405020304" pitchFamily="18" charset="0"/>
            </a:endParaRPr>
          </a:p>
          <a:p>
            <a:pPr marL="342900" marR="0" lvl="0" indent="-342900">
              <a:spcBef>
                <a:spcPts val="0"/>
              </a:spcBef>
              <a:spcAft>
                <a:spcPts val="0"/>
              </a:spcAft>
              <a:buFont typeface="Symbol" pitchFamily="2" charset="2"/>
              <a:buChar char=""/>
            </a:pPr>
            <a:r>
              <a:rPr lang="en-US" sz="1100" dirty="0">
                <a:effectLst/>
                <a:latin typeface="Calibri" panose="020F0502020204030204" pitchFamily="34" charset="0"/>
                <a:ea typeface="Times New Roman" panose="02020603050405020304" pitchFamily="18" charset="0"/>
              </a:rPr>
              <a:t>Block Storage is encrypted and replicated by default, customers can dynamically attach and detach volumes, and block storage backups can be attached to any compute instance. </a:t>
            </a:r>
          </a:p>
          <a:p>
            <a:pPr marL="342900" marR="0" lvl="0" indent="-342900">
              <a:spcBef>
                <a:spcPts val="0"/>
              </a:spcBef>
              <a:spcAft>
                <a:spcPts val="0"/>
              </a:spcAft>
              <a:buFont typeface="Symbol" pitchFamily="2" charset="2"/>
              <a:buChar char=""/>
            </a:pPr>
            <a:endParaRPr lang="en-US" sz="1100" dirty="0">
              <a:effectLst/>
              <a:latin typeface="Times New Roman" panose="02020603050405020304" pitchFamily="18" charset="0"/>
              <a:ea typeface="Times New Roman" panose="02020603050405020304" pitchFamily="18" charset="0"/>
            </a:endParaRPr>
          </a:p>
          <a:p>
            <a:pPr marL="342900" marR="0" lvl="0" indent="-342900">
              <a:spcBef>
                <a:spcPts val="0"/>
              </a:spcBef>
              <a:spcAft>
                <a:spcPts val="0"/>
              </a:spcAft>
              <a:buFont typeface="Symbol" pitchFamily="2" charset="2"/>
              <a:buChar char=""/>
            </a:pPr>
            <a:r>
              <a:rPr lang="en-US" sz="1100" dirty="0">
                <a:effectLst/>
                <a:latin typeface="Calibri" panose="020F0502020204030204" pitchFamily="34" charset="0"/>
                <a:ea typeface="Times New Roman" panose="02020603050405020304" pitchFamily="18" charset="0"/>
              </a:rPr>
              <a:t>Block Storage is also the first in the industry to support Oracle RAC (database clustering).</a:t>
            </a:r>
          </a:p>
          <a:p>
            <a:pPr marL="342900" marR="0" lvl="0" indent="-342900">
              <a:spcBef>
                <a:spcPts val="0"/>
              </a:spcBef>
              <a:spcAft>
                <a:spcPts val="0"/>
              </a:spcAft>
              <a:buFont typeface="Symbol" pitchFamily="2" charset="2"/>
              <a:buChar char=""/>
            </a:pPr>
            <a:endParaRPr lang="en-US" sz="1100" dirty="0">
              <a:effectLst/>
              <a:latin typeface="Times New Roman" panose="02020603050405020304" pitchFamily="18" charset="0"/>
              <a:ea typeface="Times New Roman" panose="02020603050405020304" pitchFamily="18" charset="0"/>
            </a:endParaRPr>
          </a:p>
          <a:p>
            <a:pPr marL="342900" marR="0" lvl="0" indent="-342900">
              <a:spcBef>
                <a:spcPts val="0"/>
              </a:spcBef>
              <a:spcAft>
                <a:spcPts val="0"/>
              </a:spcAft>
              <a:buFont typeface="Symbol" pitchFamily="2" charset="2"/>
              <a:buChar char=""/>
            </a:pPr>
            <a:r>
              <a:rPr lang="en-US" sz="1100" dirty="0">
                <a:effectLst/>
                <a:latin typeface="Calibri" panose="020F0502020204030204" pitchFamily="34" charset="0"/>
                <a:ea typeface="Times New Roman" panose="02020603050405020304" pitchFamily="18" charset="0"/>
              </a:rPr>
              <a:t>Finally, Block Storage backs up data quickly, but restores even more quickly (within one minute), enabling multiple data sharing and data distribution scenarios in the application development workflow and for application scale out. </a:t>
            </a:r>
          </a:p>
          <a:p>
            <a:pPr marL="342900" marR="0" lvl="0" indent="-342900">
              <a:spcBef>
                <a:spcPts val="0"/>
              </a:spcBef>
              <a:spcAft>
                <a:spcPts val="0"/>
              </a:spcAft>
              <a:buFont typeface="Symbol" pitchFamily="2" charset="2"/>
              <a:buChar char=""/>
            </a:pPr>
            <a:endParaRPr lang="en-US" sz="1100" dirty="0">
              <a:effectLst/>
              <a:latin typeface="Times New Roman" panose="02020603050405020304" pitchFamily="18" charset="0"/>
              <a:ea typeface="Times New Roman" panose="02020603050405020304" pitchFamily="18" charset="0"/>
            </a:endParaRPr>
          </a:p>
          <a:p>
            <a:pPr marL="742950" marR="0" lvl="1" indent="-285750">
              <a:spcBef>
                <a:spcPts val="0"/>
              </a:spcBef>
              <a:spcAft>
                <a:spcPts val="0"/>
              </a:spcAft>
              <a:buFont typeface="Courier New" panose="02070309020205020404" pitchFamily="49" charset="0"/>
              <a:buChar char="o"/>
            </a:pPr>
            <a:r>
              <a:rPr lang="en-US" sz="1050" dirty="0">
                <a:effectLst/>
                <a:latin typeface="Calibri" panose="020F0502020204030204" pitchFamily="34" charset="0"/>
                <a:ea typeface="Times New Roman" panose="02020603050405020304" pitchFamily="18" charset="0"/>
              </a:rPr>
              <a:t>Tens of thousands of IOPs per volume</a:t>
            </a:r>
            <a:endParaRPr lang="en-US" sz="1050" dirty="0">
              <a:effectLst/>
              <a:latin typeface="Times New Roman" panose="02020603050405020304" pitchFamily="18" charset="0"/>
              <a:ea typeface="Times New Roman" panose="02020603050405020304" pitchFamily="18" charset="0"/>
            </a:endParaRPr>
          </a:p>
          <a:p>
            <a:pPr marL="742950" marR="0" lvl="1" indent="-285750">
              <a:spcBef>
                <a:spcPts val="0"/>
              </a:spcBef>
              <a:spcAft>
                <a:spcPts val="0"/>
              </a:spcAft>
              <a:buFont typeface="Courier New" panose="02070309020205020404" pitchFamily="49" charset="0"/>
              <a:buChar char="o"/>
            </a:pPr>
            <a:r>
              <a:rPr lang="en-US" sz="1050" dirty="0">
                <a:effectLst/>
                <a:latin typeface="Calibri" panose="020F0502020204030204" pitchFamily="34" charset="0"/>
                <a:ea typeface="Times New Roman" panose="02020603050405020304" pitchFamily="18" charset="0"/>
              </a:rPr>
              <a:t>50 GB to 32 TB capacity (in 1 GB increments) (larger volumes on roadmap)</a:t>
            </a:r>
            <a:endParaRPr lang="en-US" sz="1050" dirty="0">
              <a:effectLst/>
              <a:latin typeface="Times New Roman" panose="02020603050405020304" pitchFamily="18" charset="0"/>
              <a:ea typeface="Times New Roman" panose="02020603050405020304" pitchFamily="18" charset="0"/>
            </a:endParaRPr>
          </a:p>
          <a:p>
            <a:pPr marL="742950" marR="0" lvl="1" indent="-285750">
              <a:spcBef>
                <a:spcPts val="0"/>
              </a:spcBef>
              <a:spcAft>
                <a:spcPts val="0"/>
              </a:spcAft>
              <a:buFont typeface="Courier New" panose="02070309020205020404" pitchFamily="49" charset="0"/>
              <a:buChar char="o"/>
            </a:pPr>
            <a:r>
              <a:rPr lang="en-US" sz="1050" dirty="0">
                <a:effectLst/>
                <a:latin typeface="Calibri" panose="020F0502020204030204" pitchFamily="34" charset="0"/>
                <a:ea typeface="Times New Roman" panose="02020603050405020304" pitchFamily="18" charset="0"/>
              </a:rPr>
              <a:t>Up to 32 volumes per compute instance</a:t>
            </a:r>
            <a:endParaRPr lang="en-US" sz="1050" dirty="0">
              <a:effectLst/>
              <a:latin typeface="Times New Roman" panose="02020603050405020304" pitchFamily="18" charset="0"/>
              <a:ea typeface="Times New Roman" panose="02020603050405020304" pitchFamily="18" charset="0"/>
            </a:endParaRPr>
          </a:p>
          <a:p>
            <a:pPr marL="742950" marR="0" lvl="1" indent="-285750">
              <a:spcBef>
                <a:spcPts val="0"/>
              </a:spcBef>
              <a:spcAft>
                <a:spcPts val="0"/>
              </a:spcAft>
              <a:buFont typeface="Courier New" panose="02070309020205020404" pitchFamily="49" charset="0"/>
              <a:buChar char="o"/>
            </a:pPr>
            <a:r>
              <a:rPr lang="en-US" sz="1050" dirty="0">
                <a:effectLst/>
                <a:latin typeface="Calibri" panose="020F0502020204030204" pitchFamily="34" charset="0"/>
                <a:ea typeface="Times New Roman" panose="02020603050405020304" pitchFamily="18" charset="0"/>
              </a:rPr>
              <a:t>Designed for enterprise applications</a:t>
            </a:r>
            <a:endParaRPr lang="en-US" sz="1050" dirty="0">
              <a:effectLst/>
              <a:latin typeface="Times New Roman" panose="02020603050405020304" pitchFamily="18" charset="0"/>
              <a:ea typeface="Times New Roman" panose="02020603050405020304" pitchFamily="18" charset="0"/>
            </a:endParaRPr>
          </a:p>
          <a:p>
            <a:pPr marL="742950" marR="0" lvl="1" indent="-285750">
              <a:spcBef>
                <a:spcPts val="0"/>
              </a:spcBef>
              <a:spcAft>
                <a:spcPts val="0"/>
              </a:spcAft>
              <a:buFont typeface="Courier New" panose="02070309020205020404" pitchFamily="49" charset="0"/>
              <a:buChar char="o"/>
            </a:pPr>
            <a:r>
              <a:rPr lang="en-US" sz="1050" dirty="0">
                <a:effectLst/>
                <a:latin typeface="Calibri" panose="020F0502020204030204" pitchFamily="34" charset="0"/>
                <a:ea typeface="Times New Roman" panose="02020603050405020304" pitchFamily="18" charset="0"/>
              </a:rPr>
              <a:t>Fast backup and restore</a:t>
            </a:r>
            <a:endParaRPr lang="en-US" sz="1050" dirty="0">
              <a:effectLst/>
              <a:latin typeface="Times New Roman" panose="02020603050405020304" pitchFamily="18" charset="0"/>
              <a:ea typeface="Times New Roman" panose="02020603050405020304" pitchFamily="18" charset="0"/>
            </a:endParaRPr>
          </a:p>
          <a:p>
            <a:pPr marL="742950" marR="0" lvl="1" indent="-285750">
              <a:spcBef>
                <a:spcPts val="0"/>
              </a:spcBef>
              <a:spcAft>
                <a:spcPts val="0"/>
              </a:spcAft>
              <a:buFont typeface="Courier New" panose="02070309020205020404" pitchFamily="49" charset="0"/>
              <a:buChar char="o"/>
            </a:pPr>
            <a:r>
              <a:rPr lang="en-US" sz="1050" dirty="0">
                <a:effectLst/>
                <a:latin typeface="Calibri" panose="020F0502020204030204" pitchFamily="34" charset="0"/>
                <a:ea typeface="Times New Roman" panose="02020603050405020304" pitchFamily="18" charset="0"/>
              </a:rPr>
              <a:t>Automatically encrypted</a:t>
            </a:r>
            <a:endParaRPr lang="en-US" sz="1050" dirty="0">
              <a:effectLst/>
              <a:latin typeface="Times New Roman" panose="02020603050405020304" pitchFamily="18" charset="0"/>
              <a:ea typeface="Times New Roman" panose="02020603050405020304" pitchFamily="18" charset="0"/>
            </a:endParaRPr>
          </a:p>
          <a:p>
            <a:endParaRPr lang="en-US" sz="1100" kern="1200" dirty="0">
              <a:solidFill>
                <a:srgbClr val="000000"/>
              </a:solidFill>
              <a:effectLst/>
              <a:latin typeface="+mn-lt"/>
              <a:ea typeface="+mn-ea"/>
              <a:cs typeface="+mn-cs"/>
            </a:endParaRPr>
          </a:p>
          <a:p>
            <a:endParaRPr lang="en-US" dirty="0"/>
          </a:p>
          <a:p>
            <a:endParaRPr lang="en-US" dirty="0"/>
          </a:p>
        </p:txBody>
      </p:sp>
      <p:sp>
        <p:nvSpPr>
          <p:cNvPr id="4" name="Slide Number Placeholder 3"/>
          <p:cNvSpPr>
            <a:spLocks noGrp="1"/>
          </p:cNvSpPr>
          <p:nvPr>
            <p:ph type="sldNum" sz="quarter" idx="10"/>
          </p:nvPr>
        </p:nvSpPr>
        <p:spPr/>
        <p:txBody>
          <a:bodyPr/>
          <a:lstStyle/>
          <a:p>
            <a:fld id="{8C72D9AE-7182-4680-8F79-479C4181FF08}" type="slidenum">
              <a:rPr lang="en-US" smtClean="0"/>
              <a:t>15</a:t>
            </a:fld>
            <a:endParaRPr lang="en-US" dirty="0"/>
          </a:p>
        </p:txBody>
      </p:sp>
    </p:spTree>
    <p:extLst>
      <p:ext uri="{BB962C8B-B14F-4D97-AF65-F5344CB8AC3E}">
        <p14:creationId xmlns:p14="http://schemas.microsoft.com/office/powerpoint/2010/main" val="394006863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381000"/>
            <a:ext cx="4572000" cy="2573338"/>
          </a:xfrm>
        </p:spPr>
      </p:sp>
      <p:sp>
        <p:nvSpPr>
          <p:cNvPr id="3" name="Notes Placeholder 2"/>
          <p:cNvSpPr>
            <a:spLocks noGrp="1"/>
          </p:cNvSpPr>
          <p:nvPr>
            <p:ph type="body" idx="1"/>
          </p:nvPr>
        </p:nvSpPr>
        <p:spPr/>
        <p:txBody>
          <a:bodyPr/>
          <a:lstStyle/>
          <a:p>
            <a:pPr lvl="0"/>
            <a:r>
              <a:rPr lang="en-US" sz="1100" kern="1200" dirty="0">
                <a:solidFill>
                  <a:srgbClr val="000000"/>
                </a:solidFill>
                <a:effectLst/>
                <a:latin typeface="+mn-lt"/>
                <a:ea typeface="+mn-ea"/>
                <a:cs typeface="+mn-cs"/>
              </a:rPr>
              <a:t>Storage Review (</a:t>
            </a:r>
            <a:r>
              <a:rPr lang="en-US" sz="1100" kern="1200" dirty="0" err="1">
                <a:solidFill>
                  <a:srgbClr val="000000"/>
                </a:solidFill>
                <a:effectLst/>
                <a:latin typeface="+mn-lt"/>
                <a:ea typeface="+mn-ea"/>
                <a:cs typeface="+mn-cs"/>
              </a:rPr>
              <a:t>StorageReview.com</a:t>
            </a:r>
            <a:r>
              <a:rPr lang="en-US" sz="1100" kern="1200" dirty="0">
                <a:solidFill>
                  <a:srgbClr val="000000"/>
                </a:solidFill>
                <a:effectLst/>
                <a:latin typeface="+mn-lt"/>
                <a:ea typeface="+mn-ea"/>
                <a:cs typeface="+mn-cs"/>
              </a:rPr>
              <a:t> is a world leading independent storage authority, providing in-depth news coverage, detailed reviews and benchmarking) </a:t>
            </a:r>
            <a:r>
              <a:rPr lang="en-US" sz="1100" u="sng" kern="1200" dirty="0">
                <a:solidFill>
                  <a:srgbClr val="000000"/>
                </a:solidFill>
                <a:effectLst/>
                <a:latin typeface="+mn-lt"/>
                <a:ea typeface="+mn-ea"/>
                <a:cs typeface="+mn-cs"/>
                <a:hlinkClick r:id="" action="ppaction://noaction"/>
              </a:rPr>
              <a:t>recently tested our Block Volume offering</a:t>
            </a:r>
            <a:r>
              <a:rPr lang="en-US" sz="1100" kern="1200" dirty="0">
                <a:solidFill>
                  <a:srgbClr val="000000"/>
                </a:solidFill>
                <a:effectLst/>
                <a:latin typeface="+mn-lt"/>
                <a:ea typeface="+mn-ea"/>
                <a:cs typeface="+mn-cs"/>
              </a:rPr>
              <a:t> and found truly amazing results</a:t>
            </a:r>
          </a:p>
          <a:p>
            <a:pPr lvl="2"/>
            <a:endParaRPr lang="en-US" sz="900" kern="1200" dirty="0">
              <a:solidFill>
                <a:srgbClr val="000000"/>
              </a:solidFill>
              <a:effectLst/>
              <a:latin typeface="+mn-lt"/>
              <a:ea typeface="+mn-ea"/>
              <a:cs typeface="+mn-cs"/>
            </a:endParaRPr>
          </a:p>
          <a:p>
            <a:endParaRPr lang="en-US" sz="1100" kern="1200" dirty="0">
              <a:solidFill>
                <a:srgbClr val="000000"/>
              </a:solidFill>
              <a:effectLst/>
              <a:latin typeface="+mn-lt"/>
              <a:ea typeface="+mn-ea"/>
              <a:cs typeface="+mn-cs"/>
            </a:endParaRPr>
          </a:p>
          <a:p>
            <a:endParaRPr lang="en-US" sz="1100" dirty="0">
              <a:solidFill>
                <a:schemeClr val="bg2">
                  <a:lumMod val="10000"/>
                </a:schemeClr>
              </a:solidFill>
              <a:ea typeface="Calibri" charset="0"/>
              <a:cs typeface="Calibri" charset="0"/>
            </a:endParaRPr>
          </a:p>
          <a:p>
            <a:endParaRPr lang="en-US" sz="1100" b="1" kern="1200" dirty="0">
              <a:solidFill>
                <a:srgbClr val="000000"/>
              </a:solidFill>
              <a:effectLst/>
              <a:latin typeface="+mn-lt"/>
              <a:ea typeface="+mn-ea"/>
              <a:cs typeface="+mn-cs"/>
            </a:endParaRPr>
          </a:p>
          <a:p>
            <a:pPr marL="0" indent="0">
              <a:buFont typeface="Arial" charset="0"/>
              <a:buNone/>
            </a:pPr>
            <a:endParaRPr lang="en-US" sz="1200" baseline="0" dirty="0"/>
          </a:p>
          <a:p>
            <a:endParaRPr lang="en-US" dirty="0"/>
          </a:p>
        </p:txBody>
      </p:sp>
      <p:sp>
        <p:nvSpPr>
          <p:cNvPr id="4" name="Slide Number Placeholder 3"/>
          <p:cNvSpPr>
            <a:spLocks noGrp="1"/>
          </p:cNvSpPr>
          <p:nvPr>
            <p:ph type="sldNum" sz="quarter" idx="10"/>
          </p:nvPr>
        </p:nvSpPr>
        <p:spPr/>
        <p:txBody>
          <a:bodyPr/>
          <a:lstStyle/>
          <a:p>
            <a:fld id="{8C72D9AE-7182-4680-8F79-479C4181FF08}" type="slidenum">
              <a:rPr lang="en-US" smtClean="0"/>
              <a:t>17</a:t>
            </a:fld>
            <a:endParaRPr lang="en-US" dirty="0"/>
          </a:p>
        </p:txBody>
      </p:sp>
    </p:spTree>
    <p:extLst>
      <p:ext uri="{BB962C8B-B14F-4D97-AF65-F5344CB8AC3E}">
        <p14:creationId xmlns:p14="http://schemas.microsoft.com/office/powerpoint/2010/main" val="15479892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381000"/>
            <a:ext cx="4572000" cy="2573338"/>
          </a:xfrm>
        </p:spPr>
      </p:sp>
      <p:sp>
        <p:nvSpPr>
          <p:cNvPr id="3" name="Notes Placeholder 2"/>
          <p:cNvSpPr>
            <a:spLocks noGrp="1"/>
          </p:cNvSpPr>
          <p:nvPr>
            <p:ph type="body" idx="1"/>
          </p:nvPr>
        </p:nvSpPr>
        <p:spPr/>
        <p:txBody>
          <a:bodyPr/>
          <a:lstStyle/>
          <a:p>
            <a:pPr lvl="0"/>
            <a:endParaRPr lang="en-US" sz="1100" kern="1200" dirty="0">
              <a:solidFill>
                <a:srgbClr val="000000"/>
              </a:solidFill>
              <a:effectLst/>
              <a:latin typeface="+mn-lt"/>
              <a:ea typeface="+mn-ea"/>
              <a:cs typeface="+mn-cs"/>
            </a:endParaRPr>
          </a:p>
          <a:p>
            <a:pPr lvl="1"/>
            <a:r>
              <a:rPr lang="en-US" sz="1050" kern="1200" dirty="0">
                <a:solidFill>
                  <a:srgbClr val="000000"/>
                </a:solidFill>
                <a:effectLst/>
                <a:latin typeface="+mn-lt"/>
                <a:ea typeface="+mn-ea"/>
                <a:cs typeface="+mn-cs"/>
              </a:rPr>
              <a:t>In short, these findings validate that affordable, yet highly performant options available from Oracle provide a real alternative to traditional, on-premises storage.</a:t>
            </a:r>
          </a:p>
          <a:p>
            <a:pPr lvl="2"/>
            <a:r>
              <a:rPr lang="en-US" sz="900" kern="1200" dirty="0">
                <a:solidFill>
                  <a:srgbClr val="000000"/>
                </a:solidFill>
                <a:effectLst/>
                <a:latin typeface="+mn-lt"/>
                <a:ea typeface="+mn-ea"/>
                <a:cs typeface="+mn-cs"/>
              </a:rPr>
              <a:t>(note: the benchmarks also cover our all-flash local NVMe drives)</a:t>
            </a:r>
          </a:p>
          <a:p>
            <a:endParaRPr lang="en-US" dirty="0"/>
          </a:p>
          <a:p>
            <a:endParaRPr lang="en-US" dirty="0"/>
          </a:p>
        </p:txBody>
      </p:sp>
      <p:sp>
        <p:nvSpPr>
          <p:cNvPr id="4" name="Slide Number Placeholder 3"/>
          <p:cNvSpPr>
            <a:spLocks noGrp="1"/>
          </p:cNvSpPr>
          <p:nvPr>
            <p:ph type="sldNum" sz="quarter" idx="10"/>
          </p:nvPr>
        </p:nvSpPr>
        <p:spPr/>
        <p:txBody>
          <a:bodyPr/>
          <a:lstStyle/>
          <a:p>
            <a:fld id="{8C72D9AE-7182-4680-8F79-479C4181FF08}" type="slidenum">
              <a:rPr lang="uk-UA" smtClean="0"/>
              <a:t>18</a:t>
            </a:fld>
            <a:endParaRPr lang="uk-UA" dirty="0"/>
          </a:p>
        </p:txBody>
      </p:sp>
    </p:spTree>
    <p:extLst>
      <p:ext uri="{BB962C8B-B14F-4D97-AF65-F5344CB8AC3E}">
        <p14:creationId xmlns:p14="http://schemas.microsoft.com/office/powerpoint/2010/main" val="77918152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381000"/>
            <a:ext cx="4572000" cy="2573338"/>
          </a:xfrm>
        </p:spPr>
      </p:sp>
      <p:sp>
        <p:nvSpPr>
          <p:cNvPr id="3" name="Notes Placeholder 2"/>
          <p:cNvSpPr>
            <a:spLocks noGrp="1"/>
          </p:cNvSpPr>
          <p:nvPr>
            <p:ph type="body" idx="1"/>
          </p:nvPr>
        </p:nvSpPr>
        <p:spPr/>
        <p:txBody>
          <a:bodyPr>
            <a:normAutofit lnSpcReduction="10000"/>
          </a:bodyPr>
          <a:lstStyle/>
          <a:p>
            <a:pPr marL="0" marR="0">
              <a:spcBef>
                <a:spcPts val="0"/>
              </a:spcBef>
              <a:spcAft>
                <a:spcPts val="0"/>
              </a:spcAft>
            </a:pPr>
            <a:r>
              <a:rPr lang="en-US" sz="1100" b="1" dirty="0">
                <a:effectLst/>
                <a:latin typeface="Calibri" panose="020F0502020204030204" pitchFamily="34" charset="0"/>
                <a:ea typeface="Times New Roman" panose="02020603050405020304" pitchFamily="18" charset="0"/>
              </a:rPr>
              <a:t>OBJECT STORAGE</a:t>
            </a:r>
            <a:endParaRPr lang="en-US" sz="1100" b="1" dirty="0">
              <a:effectLst/>
              <a:latin typeface="Times New Roman" panose="02020603050405020304" pitchFamily="18" charset="0"/>
              <a:ea typeface="Times New Roman" panose="02020603050405020304" pitchFamily="18" charset="0"/>
            </a:endParaRPr>
          </a:p>
          <a:p>
            <a:pPr marL="342900" marR="0" lvl="0" indent="-342900">
              <a:spcBef>
                <a:spcPts val="0"/>
              </a:spcBef>
              <a:spcAft>
                <a:spcPts val="0"/>
              </a:spcAft>
              <a:buFont typeface="Arial" panose="020B0604020202020204" pitchFamily="34" charset="0"/>
              <a:buChar char="•"/>
              <a:tabLst>
                <a:tab pos="457200" algn="l"/>
              </a:tabLst>
            </a:pPr>
            <a:r>
              <a:rPr lang="en-US" sz="1100" dirty="0">
                <a:effectLst/>
                <a:latin typeface="Calibri" panose="020F0502020204030204" pitchFamily="34" charset="0"/>
                <a:ea typeface="Times New Roman" panose="02020603050405020304" pitchFamily="18" charset="0"/>
                <a:cs typeface="Times New Roman" panose="02020603050405020304" pitchFamily="18" charset="0"/>
              </a:rPr>
              <a:t>OCI Object Storage offers highly scalable capacity at industry-leading price points</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342900" marR="0" lvl="0" indent="-342900">
              <a:spcBef>
                <a:spcPts val="0"/>
              </a:spcBef>
              <a:spcAft>
                <a:spcPts val="0"/>
              </a:spcAft>
              <a:buFont typeface="Arial" panose="020B0604020202020204" pitchFamily="34" charset="0"/>
              <a:buChar char="•"/>
              <a:tabLst>
                <a:tab pos="457200" algn="l"/>
              </a:tabLst>
            </a:pPr>
            <a:r>
              <a:rPr lang="en-US" sz="1100" dirty="0">
                <a:effectLst/>
                <a:latin typeface="Calibri" panose="020F0502020204030204" pitchFamily="34" charset="0"/>
                <a:ea typeface="Times New Roman" panose="02020603050405020304" pitchFamily="18" charset="0"/>
                <a:cs typeface="Times New Roman" panose="02020603050405020304" pitchFamily="18" charset="0"/>
              </a:rPr>
              <a:t>Data is encrypted, replicated and automatically healed data across multiple fault domains for high durability, data integrity and protection. </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342900" marR="0" lvl="0" indent="-342900">
              <a:spcBef>
                <a:spcPts val="0"/>
              </a:spcBef>
              <a:spcAft>
                <a:spcPts val="0"/>
              </a:spcAft>
              <a:buFont typeface="Arial" panose="020B0604020202020204" pitchFamily="34" charset="0"/>
              <a:buChar char="•"/>
              <a:tabLst>
                <a:tab pos="457200" algn="l"/>
              </a:tabLst>
            </a:pPr>
            <a:r>
              <a:rPr lang="en-US" sz="1100" dirty="0">
                <a:effectLst/>
                <a:latin typeface="Calibri" panose="020F0502020204030204" pitchFamily="34" charset="0"/>
                <a:ea typeface="Times New Roman" panose="02020603050405020304" pitchFamily="18" charset="0"/>
                <a:cs typeface="Times New Roman" panose="02020603050405020304" pitchFamily="18" charset="0"/>
              </a:rPr>
              <a:t>Backed by an industry-first End-to-End </a:t>
            </a:r>
            <a:r>
              <a:rPr lang="en-US" sz="1100" dirty="0" err="1">
                <a:effectLst/>
                <a:latin typeface="Calibri" panose="020F0502020204030204" pitchFamily="34" charset="0"/>
                <a:ea typeface="Times New Roman" panose="02020603050405020304" pitchFamily="18" charset="0"/>
                <a:cs typeface="Times New Roman" panose="02020603050405020304" pitchFamily="18" charset="0"/>
              </a:rPr>
              <a:t>IaaS</a:t>
            </a:r>
            <a:r>
              <a:rPr lang="en-US" sz="1100" dirty="0">
                <a:effectLst/>
                <a:latin typeface="Calibri" panose="020F0502020204030204" pitchFamily="34" charset="0"/>
                <a:ea typeface="Times New Roman" panose="02020603050405020304" pitchFamily="18" charset="0"/>
                <a:cs typeface="Times New Roman" panose="02020603050405020304" pitchFamily="18" charset="0"/>
              </a:rPr>
              <a:t> SLA covering performance, availability and management</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342900" marR="0" lvl="0" indent="-342900">
              <a:spcBef>
                <a:spcPts val="0"/>
              </a:spcBef>
              <a:spcAft>
                <a:spcPts val="0"/>
              </a:spcAft>
              <a:buFont typeface="Arial" panose="020B0604020202020204" pitchFamily="34" charset="0"/>
              <a:buChar char="•"/>
              <a:tabLst>
                <a:tab pos="457200" algn="l"/>
              </a:tabLst>
            </a:pPr>
            <a:r>
              <a:rPr lang="en-US" sz="1100" dirty="0">
                <a:effectLst/>
                <a:latin typeface="Calibri" panose="020F0502020204030204" pitchFamily="34" charset="0"/>
                <a:ea typeface="Times New Roman" panose="02020603050405020304" pitchFamily="18" charset="0"/>
                <a:cs typeface="Times New Roman" panose="02020603050405020304" pitchFamily="18" charset="0"/>
              </a:rPr>
              <a:t>Archive storage offers lowest price in the industry for securely storing infrequently accessed data</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0" marR="0">
              <a:spcBef>
                <a:spcPts val="0"/>
              </a:spcBef>
              <a:spcAft>
                <a:spcPts val="0"/>
              </a:spcAft>
            </a:pPr>
            <a:r>
              <a:rPr lang="en-US" sz="1100" b="1" dirty="0">
                <a:effectLst/>
                <a:latin typeface="Calibri" panose="020F0502020204030204" pitchFamily="34" charset="0"/>
                <a:ea typeface="Times New Roman" panose="02020603050405020304" pitchFamily="18" charset="0"/>
              </a:rPr>
              <a:t> </a:t>
            </a:r>
            <a:endParaRPr lang="en-US" sz="1100" b="1" dirty="0">
              <a:effectLst/>
              <a:latin typeface="Times New Roman" panose="02020603050405020304" pitchFamily="18" charset="0"/>
              <a:ea typeface="Times New Roman" panose="02020603050405020304" pitchFamily="18" charset="0"/>
            </a:endParaRPr>
          </a:p>
          <a:p>
            <a:pPr marL="0" marR="0">
              <a:spcBef>
                <a:spcPts val="0"/>
              </a:spcBef>
              <a:spcAft>
                <a:spcPts val="0"/>
              </a:spcAft>
            </a:pPr>
            <a:r>
              <a:rPr lang="en-US" sz="1100" b="1" dirty="0">
                <a:effectLst/>
                <a:latin typeface="Calibri" panose="020F0502020204030204" pitchFamily="34" charset="0"/>
                <a:ea typeface="Times New Roman" panose="02020603050405020304" pitchFamily="18" charset="0"/>
              </a:rPr>
              <a:t>ARCHIVE STORAGE</a:t>
            </a:r>
            <a:endParaRPr lang="en-US" sz="1100" b="1" dirty="0">
              <a:effectLst/>
              <a:latin typeface="Times New Roman" panose="02020603050405020304" pitchFamily="18" charset="0"/>
              <a:ea typeface="Times New Roman" panose="02020603050405020304" pitchFamily="18" charset="0"/>
            </a:endParaRPr>
          </a:p>
          <a:p>
            <a:pPr marL="342900" marR="0" lvl="0" indent="-342900">
              <a:spcBef>
                <a:spcPts val="0"/>
              </a:spcBef>
              <a:spcAft>
                <a:spcPts val="0"/>
              </a:spcAft>
              <a:buFont typeface="Arial" panose="020B0604020202020204" pitchFamily="34" charset="0"/>
              <a:buChar char="•"/>
              <a:tabLst>
                <a:tab pos="457200" algn="l"/>
              </a:tabLst>
            </a:pPr>
            <a:r>
              <a:rPr lang="en-US" sz="1100" dirty="0">
                <a:effectLst/>
                <a:latin typeface="Calibri" panose="020F0502020204030204" pitchFamily="34" charset="0"/>
                <a:ea typeface="Times New Roman" panose="02020603050405020304" pitchFamily="18" charset="0"/>
                <a:cs typeface="Times New Roman" panose="02020603050405020304" pitchFamily="18" charset="0"/>
              </a:rPr>
              <a:t>Archive storage offers lowest price in the industry for securely storing infrequently accessed data</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0" marR="0">
              <a:spcBef>
                <a:spcPts val="0"/>
              </a:spcBef>
              <a:spcAft>
                <a:spcPts val="0"/>
              </a:spcAft>
            </a:pPr>
            <a:r>
              <a:rPr lang="en-US" sz="1100" dirty="0">
                <a:effectLst/>
                <a:latin typeface="Calibri" panose="020F0502020204030204" pitchFamily="34" charset="0"/>
                <a:ea typeface="Times New Roman" panose="02020603050405020304" pitchFamily="18" charset="0"/>
              </a:rPr>
              <a:t> </a:t>
            </a:r>
            <a:endParaRPr lang="en-US" sz="1100" dirty="0">
              <a:effectLst/>
              <a:latin typeface="Times New Roman" panose="02020603050405020304" pitchFamily="18" charset="0"/>
              <a:ea typeface="Times New Roman" panose="02020603050405020304" pitchFamily="18" charset="0"/>
            </a:endParaRPr>
          </a:p>
          <a:p>
            <a:pPr marL="0" marR="0">
              <a:spcBef>
                <a:spcPts val="0"/>
              </a:spcBef>
              <a:spcAft>
                <a:spcPts val="0"/>
              </a:spcAft>
            </a:pPr>
            <a:r>
              <a:rPr lang="en-US" sz="1100" b="1" dirty="0">
                <a:effectLst/>
                <a:latin typeface="Calibri" panose="020F0502020204030204" pitchFamily="34" charset="0"/>
                <a:ea typeface="Times New Roman" panose="02020603050405020304" pitchFamily="18" charset="0"/>
              </a:rPr>
              <a:t>OBJECT STORAGE – </a:t>
            </a:r>
            <a:r>
              <a:rPr lang="en-US" sz="1100" b="1" dirty="0" err="1">
                <a:effectLst/>
                <a:latin typeface="Calibri" panose="020F0502020204030204" pitchFamily="34" charset="0"/>
                <a:ea typeface="Times New Roman" panose="02020603050405020304" pitchFamily="18" charset="0"/>
              </a:rPr>
              <a:t>Addl</a:t>
            </a:r>
            <a:r>
              <a:rPr lang="en-US" sz="1100" b="1" dirty="0">
                <a:effectLst/>
                <a:latin typeface="Calibri" panose="020F0502020204030204" pitchFamily="34" charset="0"/>
                <a:ea typeface="Times New Roman" panose="02020603050405020304" pitchFamily="18" charset="0"/>
              </a:rPr>
              <a:t> Detail:</a:t>
            </a:r>
            <a:endParaRPr lang="en-US" sz="1100" b="1" dirty="0">
              <a:effectLst/>
              <a:latin typeface="Times New Roman" panose="02020603050405020304" pitchFamily="18" charset="0"/>
              <a:ea typeface="Times New Roman" panose="02020603050405020304" pitchFamily="18" charset="0"/>
            </a:endParaRPr>
          </a:p>
          <a:p>
            <a:pPr marL="342900" marR="0" lvl="0" indent="-342900">
              <a:spcBef>
                <a:spcPts val="0"/>
              </a:spcBef>
              <a:spcAft>
                <a:spcPts val="0"/>
              </a:spcAft>
              <a:buFont typeface="Wingdings" pitchFamily="2" charset="2"/>
              <a:buChar char=""/>
            </a:pPr>
            <a:r>
              <a:rPr lang="en-US" sz="1100" dirty="0">
                <a:effectLst/>
                <a:latin typeface="Calibri" panose="020F0502020204030204" pitchFamily="34" charset="0"/>
                <a:ea typeface="Times New Roman" panose="02020603050405020304" pitchFamily="18" charset="0"/>
              </a:rPr>
              <a:t>Oracle Object Storage supports many types of workloads: </a:t>
            </a:r>
            <a:endParaRPr lang="en-US" sz="1100" dirty="0">
              <a:effectLst/>
              <a:latin typeface="Times New Roman" panose="02020603050405020304" pitchFamily="18" charset="0"/>
              <a:ea typeface="Times New Roman" panose="02020603050405020304" pitchFamily="18" charset="0"/>
            </a:endParaRPr>
          </a:p>
          <a:p>
            <a:pPr marL="571500" marR="0" lvl="1" indent="-342900">
              <a:spcBef>
                <a:spcPts val="0"/>
              </a:spcBef>
              <a:spcAft>
                <a:spcPts val="0"/>
              </a:spcAft>
              <a:buFont typeface="Wingdings" pitchFamily="2" charset="2"/>
              <a:buChar char=""/>
            </a:pPr>
            <a:r>
              <a:rPr lang="en-US" sz="1050" dirty="0">
                <a:effectLst/>
                <a:latin typeface="Calibri" panose="020F0502020204030204" pitchFamily="34" charset="0"/>
                <a:ea typeface="Times New Roman" panose="02020603050405020304" pitchFamily="18" charset="0"/>
              </a:rPr>
              <a:t>Data lakes and content repositories</a:t>
            </a:r>
            <a:endParaRPr lang="en-US" sz="1050" dirty="0">
              <a:effectLst/>
              <a:latin typeface="Times New Roman" panose="02020603050405020304" pitchFamily="18" charset="0"/>
              <a:ea typeface="Times New Roman" panose="02020603050405020304" pitchFamily="18" charset="0"/>
            </a:endParaRPr>
          </a:p>
          <a:p>
            <a:pPr marL="571500" marR="0" lvl="1" indent="-342900">
              <a:spcBef>
                <a:spcPts val="0"/>
              </a:spcBef>
              <a:spcAft>
                <a:spcPts val="0"/>
              </a:spcAft>
              <a:buFont typeface="Wingdings" pitchFamily="2" charset="2"/>
              <a:buChar char=""/>
            </a:pPr>
            <a:r>
              <a:rPr lang="en-US" sz="1050" dirty="0">
                <a:effectLst/>
                <a:latin typeface="Calibri" panose="020F0502020204030204" pitchFamily="34" charset="0"/>
                <a:ea typeface="Times New Roman" panose="02020603050405020304" pitchFamily="18" charset="0"/>
              </a:rPr>
              <a:t>Application Data</a:t>
            </a:r>
            <a:endParaRPr lang="en-US" sz="1050" dirty="0">
              <a:effectLst/>
              <a:latin typeface="Times New Roman" panose="02020603050405020304" pitchFamily="18" charset="0"/>
              <a:ea typeface="Times New Roman" panose="02020603050405020304" pitchFamily="18" charset="0"/>
            </a:endParaRPr>
          </a:p>
          <a:p>
            <a:pPr marL="571500" marR="0" lvl="1" indent="-342900">
              <a:spcBef>
                <a:spcPts val="0"/>
              </a:spcBef>
              <a:spcAft>
                <a:spcPts val="0"/>
              </a:spcAft>
              <a:buFont typeface="Wingdings" pitchFamily="2" charset="2"/>
              <a:buChar char=""/>
            </a:pPr>
            <a:r>
              <a:rPr lang="en-US" sz="1050" dirty="0">
                <a:effectLst/>
                <a:latin typeface="Calibri" panose="020F0502020204030204" pitchFamily="34" charset="0"/>
                <a:ea typeface="Times New Roman" panose="02020603050405020304" pitchFamily="18" charset="0"/>
              </a:rPr>
              <a:t>Static files, static websites</a:t>
            </a:r>
            <a:endParaRPr lang="en-US" sz="1050" dirty="0">
              <a:effectLst/>
              <a:latin typeface="Times New Roman" panose="02020603050405020304" pitchFamily="18" charset="0"/>
              <a:ea typeface="Times New Roman" panose="02020603050405020304" pitchFamily="18" charset="0"/>
            </a:endParaRPr>
          </a:p>
          <a:p>
            <a:pPr marL="571500" marR="0" lvl="1" indent="-342900">
              <a:spcBef>
                <a:spcPts val="0"/>
              </a:spcBef>
              <a:spcAft>
                <a:spcPts val="0"/>
              </a:spcAft>
              <a:buFont typeface="Wingdings" pitchFamily="2" charset="2"/>
              <a:buChar char=""/>
            </a:pPr>
            <a:r>
              <a:rPr lang="en-US" sz="1050" dirty="0">
                <a:effectLst/>
                <a:latin typeface="Calibri" panose="020F0502020204030204" pitchFamily="34" charset="0"/>
                <a:ea typeface="Times New Roman" panose="02020603050405020304" pitchFamily="18" charset="0"/>
              </a:rPr>
              <a:t>Frequently accessed rich media files</a:t>
            </a:r>
            <a:endParaRPr lang="en-US" sz="1050" dirty="0">
              <a:effectLst/>
              <a:latin typeface="Times New Roman" panose="02020603050405020304" pitchFamily="18" charset="0"/>
              <a:ea typeface="Times New Roman" panose="02020603050405020304" pitchFamily="18" charset="0"/>
            </a:endParaRPr>
          </a:p>
          <a:p>
            <a:pPr marL="571500" marR="0" lvl="1" indent="-342900">
              <a:spcBef>
                <a:spcPts val="0"/>
              </a:spcBef>
              <a:spcAft>
                <a:spcPts val="0"/>
              </a:spcAft>
              <a:buFont typeface="Wingdings" pitchFamily="2" charset="2"/>
              <a:buChar char=""/>
            </a:pPr>
            <a:r>
              <a:rPr lang="en-US" sz="1050" dirty="0">
                <a:effectLst/>
                <a:latin typeface="Calibri" panose="020F0502020204030204" pitchFamily="34" charset="0"/>
                <a:ea typeface="Times New Roman" panose="02020603050405020304" pitchFamily="18" charset="0"/>
              </a:rPr>
              <a:t>Backups for databases and application data</a:t>
            </a:r>
            <a:endParaRPr lang="en-US" sz="1050" dirty="0">
              <a:effectLst/>
              <a:latin typeface="Times New Roman" panose="02020603050405020304" pitchFamily="18" charset="0"/>
              <a:ea typeface="Times New Roman" panose="02020603050405020304" pitchFamily="18" charset="0"/>
            </a:endParaRPr>
          </a:p>
          <a:p>
            <a:pPr marL="571500" marR="0" lvl="1" indent="-342900">
              <a:spcBef>
                <a:spcPts val="0"/>
              </a:spcBef>
              <a:spcAft>
                <a:spcPts val="0"/>
              </a:spcAft>
              <a:buFont typeface="Wingdings" pitchFamily="2" charset="2"/>
              <a:buChar char=""/>
            </a:pPr>
            <a:r>
              <a:rPr lang="en-US" sz="1050" dirty="0">
                <a:effectLst/>
                <a:latin typeface="Calibri" panose="020F0502020204030204" pitchFamily="34" charset="0"/>
                <a:ea typeface="Times New Roman" panose="02020603050405020304" pitchFamily="18" charset="0"/>
              </a:rPr>
              <a:t>Archives</a:t>
            </a:r>
            <a:endParaRPr lang="en-US" sz="1050" dirty="0">
              <a:effectLst/>
              <a:latin typeface="Times New Roman" panose="02020603050405020304" pitchFamily="18" charset="0"/>
              <a:ea typeface="Times New Roman" panose="02020603050405020304" pitchFamily="18" charset="0"/>
            </a:endParaRPr>
          </a:p>
          <a:p>
            <a:pPr marL="0" marR="0" indent="38100">
              <a:spcBef>
                <a:spcPts val="0"/>
              </a:spcBef>
              <a:spcAft>
                <a:spcPts val="0"/>
              </a:spcAft>
            </a:pPr>
            <a:r>
              <a:rPr lang="en-US" sz="1100" dirty="0">
                <a:effectLst/>
                <a:latin typeface="Calibri" panose="020F0502020204030204" pitchFamily="34" charset="0"/>
                <a:ea typeface="Times New Roman" panose="02020603050405020304" pitchFamily="18" charset="0"/>
              </a:rPr>
              <a:t> </a:t>
            </a:r>
            <a:endParaRPr lang="en-US" sz="1100" dirty="0">
              <a:effectLst/>
              <a:latin typeface="Times New Roman" panose="02020603050405020304" pitchFamily="18" charset="0"/>
              <a:ea typeface="Times New Roman" panose="02020603050405020304" pitchFamily="18" charset="0"/>
            </a:endParaRPr>
          </a:p>
          <a:p>
            <a:pPr marL="0" marR="0" indent="38100">
              <a:spcBef>
                <a:spcPts val="0"/>
              </a:spcBef>
              <a:spcAft>
                <a:spcPts val="0"/>
              </a:spcAft>
            </a:pPr>
            <a:r>
              <a:rPr lang="en-US" sz="1100" dirty="0">
                <a:effectLst/>
                <a:latin typeface="Calibri" panose="020F0502020204030204" pitchFamily="34" charset="0"/>
                <a:ea typeface="Times New Roman" panose="02020603050405020304" pitchFamily="18" charset="0"/>
              </a:rPr>
              <a:t> </a:t>
            </a:r>
            <a:endParaRPr lang="en-US" sz="1100" dirty="0">
              <a:effectLst/>
              <a:latin typeface="Times New Roman" panose="02020603050405020304" pitchFamily="18" charset="0"/>
              <a:ea typeface="Times New Roman" panose="02020603050405020304" pitchFamily="18" charset="0"/>
            </a:endParaRPr>
          </a:p>
          <a:p>
            <a:pPr marL="342900" marR="0" lvl="0" indent="-342900">
              <a:spcBef>
                <a:spcPts val="0"/>
              </a:spcBef>
              <a:spcAft>
                <a:spcPts val="0"/>
              </a:spcAft>
              <a:buFont typeface="Wingdings" pitchFamily="2" charset="2"/>
              <a:buChar char=""/>
            </a:pPr>
            <a:r>
              <a:rPr lang="en-US" sz="1100" dirty="0">
                <a:effectLst/>
                <a:latin typeface="Calibri" panose="020F0502020204030204" pitchFamily="34" charset="0"/>
                <a:ea typeface="Times New Roman" panose="02020603050405020304" pitchFamily="18" charset="0"/>
              </a:rPr>
              <a:t>Object Storage has an impressive set of capabilities including: </a:t>
            </a:r>
            <a:endParaRPr lang="en-US" sz="1100" dirty="0">
              <a:effectLst/>
              <a:latin typeface="Times New Roman" panose="02020603050405020304" pitchFamily="18" charset="0"/>
              <a:ea typeface="Times New Roman" panose="02020603050405020304" pitchFamily="18" charset="0"/>
            </a:endParaRPr>
          </a:p>
          <a:p>
            <a:pPr marL="742950" marR="0" lvl="1" indent="-285750">
              <a:spcBef>
                <a:spcPts val="0"/>
              </a:spcBef>
              <a:spcAft>
                <a:spcPts val="0"/>
              </a:spcAft>
              <a:buFont typeface="Courier New" panose="02070309020205020404" pitchFamily="49" charset="0"/>
              <a:buChar char="o"/>
            </a:pPr>
            <a:r>
              <a:rPr lang="en-US" sz="1050" dirty="0">
                <a:effectLst/>
                <a:latin typeface="Calibri" panose="020F0502020204030204" pitchFamily="34" charset="0"/>
                <a:ea typeface="Times New Roman" panose="02020603050405020304" pitchFamily="18" charset="0"/>
              </a:rPr>
              <a:t>Compute and storage on a shared network fabric to drive high performance</a:t>
            </a:r>
            <a:endParaRPr lang="en-US" sz="1050" dirty="0">
              <a:effectLst/>
              <a:latin typeface="Times New Roman" panose="02020603050405020304" pitchFamily="18" charset="0"/>
              <a:ea typeface="Times New Roman" panose="02020603050405020304" pitchFamily="18" charset="0"/>
            </a:endParaRPr>
          </a:p>
          <a:p>
            <a:pPr marL="742950" marR="0" lvl="1" indent="-285750">
              <a:spcBef>
                <a:spcPts val="0"/>
              </a:spcBef>
              <a:spcAft>
                <a:spcPts val="0"/>
              </a:spcAft>
              <a:buFont typeface="Courier New" panose="02070309020205020404" pitchFamily="49" charset="0"/>
              <a:buChar char="o"/>
            </a:pPr>
            <a:r>
              <a:rPr lang="en-US" sz="1050" dirty="0">
                <a:effectLst/>
                <a:latin typeface="Calibri" panose="020F0502020204030204" pitchFamily="34" charset="0"/>
                <a:ea typeface="Times New Roman" panose="02020603050405020304" pitchFamily="18" charset="0"/>
              </a:rPr>
              <a:t>Supports objects as large as 10 TB – the largest in the industry (thus avoiding the multi-part upload hassle) </a:t>
            </a:r>
            <a:endParaRPr lang="en-US" sz="1050" dirty="0">
              <a:effectLst/>
              <a:latin typeface="Times New Roman" panose="02020603050405020304" pitchFamily="18" charset="0"/>
              <a:ea typeface="Times New Roman" panose="02020603050405020304" pitchFamily="18" charset="0"/>
            </a:endParaRPr>
          </a:p>
          <a:p>
            <a:pPr marL="742950" marR="0" lvl="1" indent="-285750">
              <a:spcBef>
                <a:spcPts val="0"/>
              </a:spcBef>
              <a:spcAft>
                <a:spcPts val="0"/>
              </a:spcAft>
              <a:buFont typeface="Courier New" panose="02070309020205020404" pitchFamily="49" charset="0"/>
              <a:buChar char="o"/>
            </a:pPr>
            <a:r>
              <a:rPr lang="en-US" sz="1050" dirty="0">
                <a:effectLst/>
                <a:latin typeface="Calibri" panose="020F0502020204030204" pitchFamily="34" charset="0"/>
                <a:ea typeface="Times New Roman" panose="02020603050405020304" pitchFamily="18" charset="0"/>
              </a:rPr>
              <a:t>Data is encrypted and stored redundantly, distributed across three Availability Domains</a:t>
            </a:r>
            <a:endParaRPr lang="en-US" sz="1050" dirty="0">
              <a:effectLst/>
              <a:latin typeface="Times New Roman" panose="02020603050405020304" pitchFamily="18" charset="0"/>
              <a:ea typeface="Times New Roman" panose="02020603050405020304" pitchFamily="18" charset="0"/>
            </a:endParaRPr>
          </a:p>
          <a:p>
            <a:pPr marL="742950" marR="0" lvl="1" indent="-285750">
              <a:spcBef>
                <a:spcPts val="0"/>
              </a:spcBef>
              <a:spcAft>
                <a:spcPts val="0"/>
              </a:spcAft>
              <a:buFont typeface="Courier New" panose="02070309020205020404" pitchFamily="49" charset="0"/>
              <a:buChar char="o"/>
            </a:pPr>
            <a:r>
              <a:rPr lang="en-US" sz="1050" dirty="0">
                <a:effectLst/>
                <a:latin typeface="Calibri" panose="020F0502020204030204" pitchFamily="34" charset="0"/>
                <a:ea typeface="Times New Roman" panose="02020603050405020304" pitchFamily="18" charset="0"/>
              </a:rPr>
              <a:t>An HDFS plug-in provides connectivity to analytic engines like Apache </a:t>
            </a:r>
            <a:r>
              <a:rPr lang="en-US" sz="1050" dirty="0" err="1">
                <a:effectLst/>
                <a:latin typeface="Calibri" panose="020F0502020204030204" pitchFamily="34" charset="0"/>
                <a:ea typeface="Times New Roman" panose="02020603050405020304" pitchFamily="18" charset="0"/>
              </a:rPr>
              <a:t>Hadoop</a:t>
            </a:r>
            <a:r>
              <a:rPr lang="en-US" sz="1050" dirty="0">
                <a:effectLst/>
                <a:latin typeface="Calibri" panose="020F0502020204030204" pitchFamily="34" charset="0"/>
                <a:ea typeface="Times New Roman" panose="02020603050405020304" pitchFamily="18" charset="0"/>
              </a:rPr>
              <a:t> and Spark</a:t>
            </a:r>
            <a:endParaRPr lang="en-US" sz="1050" dirty="0">
              <a:effectLst/>
              <a:latin typeface="Times New Roman" panose="02020603050405020304" pitchFamily="18" charset="0"/>
              <a:ea typeface="Times New Roman" panose="02020603050405020304" pitchFamily="18" charset="0"/>
            </a:endParaRPr>
          </a:p>
          <a:p>
            <a:pPr marL="742950" marR="0" lvl="1" indent="-285750">
              <a:spcBef>
                <a:spcPts val="0"/>
              </a:spcBef>
              <a:spcAft>
                <a:spcPts val="0"/>
              </a:spcAft>
              <a:buFont typeface="Courier New" panose="02070309020205020404" pitchFamily="49" charset="0"/>
              <a:buChar char="o"/>
            </a:pPr>
            <a:r>
              <a:rPr lang="en-US" sz="1050" dirty="0">
                <a:effectLst/>
                <a:latin typeface="Calibri" panose="020F0502020204030204" pitchFamily="34" charset="0"/>
                <a:ea typeface="Times New Roman" panose="02020603050405020304" pitchFamily="18" charset="0"/>
              </a:rPr>
              <a:t>Can be managed via API, SDK, CLI, or Service Console</a:t>
            </a:r>
            <a:endParaRPr lang="en-US" sz="1050" dirty="0">
              <a:effectLst/>
              <a:latin typeface="Times New Roman" panose="02020603050405020304" pitchFamily="18" charset="0"/>
              <a:ea typeface="Times New Roman" panose="02020603050405020304" pitchFamily="18" charset="0"/>
            </a:endParaRPr>
          </a:p>
          <a:p>
            <a:pPr marL="0" marR="0" indent="38100">
              <a:spcBef>
                <a:spcPts val="0"/>
              </a:spcBef>
              <a:spcAft>
                <a:spcPts val="0"/>
              </a:spcAft>
            </a:pPr>
            <a:r>
              <a:rPr lang="en-US" sz="1100" dirty="0">
                <a:effectLst/>
                <a:latin typeface="Calibri" panose="020F0502020204030204" pitchFamily="34" charset="0"/>
                <a:ea typeface="Times New Roman" panose="02020603050405020304" pitchFamily="18" charset="0"/>
              </a:rPr>
              <a:t> </a:t>
            </a:r>
            <a:endParaRPr lang="en-US" sz="1100" dirty="0">
              <a:effectLst/>
              <a:latin typeface="Times New Roman" panose="02020603050405020304" pitchFamily="18" charset="0"/>
              <a:ea typeface="Times New Roman" panose="02020603050405020304" pitchFamily="18" charset="0"/>
            </a:endParaRPr>
          </a:p>
          <a:p>
            <a:pPr marL="342900" marR="0" lvl="0" indent="-342900">
              <a:spcBef>
                <a:spcPts val="0"/>
              </a:spcBef>
              <a:spcAft>
                <a:spcPts val="0"/>
              </a:spcAft>
              <a:buFont typeface="Wingdings" pitchFamily="2" charset="2"/>
              <a:buChar char=""/>
            </a:pPr>
            <a:r>
              <a:rPr lang="en-US" sz="1100" dirty="0">
                <a:effectLst/>
                <a:latin typeface="Calibri" panose="020F0502020204030204" pitchFamily="34" charset="0"/>
                <a:ea typeface="Times New Roman" panose="02020603050405020304" pitchFamily="18" charset="0"/>
              </a:rPr>
              <a:t>Object Storage can also serve as a very effective backup target. </a:t>
            </a:r>
            <a:endParaRPr lang="en-US" sz="1100" dirty="0">
              <a:effectLst/>
              <a:latin typeface="Times New Roman" panose="02020603050405020304" pitchFamily="18" charset="0"/>
              <a:ea typeface="Times New Roman" panose="02020603050405020304" pitchFamily="18" charset="0"/>
            </a:endParaRPr>
          </a:p>
          <a:p>
            <a:pPr marL="742950" marR="0" lvl="1" indent="-285750">
              <a:spcBef>
                <a:spcPts val="0"/>
              </a:spcBef>
              <a:spcAft>
                <a:spcPts val="0"/>
              </a:spcAft>
              <a:buFont typeface="Courier New" panose="02070309020205020404" pitchFamily="49" charset="0"/>
              <a:buChar char="o"/>
            </a:pPr>
            <a:r>
              <a:rPr lang="en-US" sz="1050" dirty="0">
                <a:effectLst/>
                <a:latin typeface="Calibri" panose="020F0502020204030204" pitchFamily="34" charset="0"/>
                <a:ea typeface="Times New Roman" panose="02020603050405020304" pitchFamily="18" charset="0"/>
              </a:rPr>
              <a:t>Customers can use Oracle RMAN to backup Oracle Databases to Object Storage, or the Database Backup Cloud Service. </a:t>
            </a:r>
            <a:endParaRPr lang="en-US" sz="1050" dirty="0">
              <a:effectLst/>
              <a:latin typeface="Times New Roman" panose="02020603050405020304" pitchFamily="18" charset="0"/>
              <a:ea typeface="Times New Roman" panose="02020603050405020304" pitchFamily="18" charset="0"/>
            </a:endParaRPr>
          </a:p>
          <a:p>
            <a:pPr marL="742950" marR="0" lvl="1" indent="-285750">
              <a:spcBef>
                <a:spcPts val="0"/>
              </a:spcBef>
              <a:spcAft>
                <a:spcPts val="0"/>
              </a:spcAft>
              <a:buFont typeface="Courier New" panose="02070309020205020404" pitchFamily="49" charset="0"/>
              <a:buChar char="o"/>
            </a:pPr>
            <a:r>
              <a:rPr lang="en-US" sz="1050" dirty="0">
                <a:effectLst/>
                <a:latin typeface="Calibri" panose="020F0502020204030204" pitchFamily="34" charset="0"/>
                <a:ea typeface="Times New Roman" panose="02020603050405020304" pitchFamily="18" charset="0"/>
              </a:rPr>
              <a:t>Customers can use popular third party applications like </a:t>
            </a:r>
            <a:r>
              <a:rPr lang="en-US" sz="1050" dirty="0" err="1">
                <a:effectLst/>
                <a:latin typeface="Calibri" panose="020F0502020204030204" pitchFamily="34" charset="0"/>
                <a:ea typeface="Times New Roman" panose="02020603050405020304" pitchFamily="18" charset="0"/>
              </a:rPr>
              <a:t>Veritas</a:t>
            </a:r>
            <a:r>
              <a:rPr lang="en-US" sz="1050" dirty="0">
                <a:effectLst/>
                <a:latin typeface="Calibri" panose="020F0502020204030204" pitchFamily="34" charset="0"/>
                <a:ea typeface="Times New Roman" panose="02020603050405020304" pitchFamily="18" charset="0"/>
              </a:rPr>
              <a:t> or </a:t>
            </a:r>
            <a:r>
              <a:rPr lang="en-US" sz="1050" dirty="0" err="1">
                <a:effectLst/>
                <a:latin typeface="Calibri" panose="020F0502020204030204" pitchFamily="34" charset="0"/>
                <a:ea typeface="Times New Roman" panose="02020603050405020304" pitchFamily="18" charset="0"/>
              </a:rPr>
              <a:t>Commvault</a:t>
            </a:r>
            <a:r>
              <a:rPr lang="en-US" sz="1050" dirty="0">
                <a:effectLst/>
                <a:latin typeface="Calibri" panose="020F0502020204030204" pitchFamily="34" charset="0"/>
                <a:ea typeface="Times New Roman" panose="02020603050405020304" pitchFamily="18" charset="0"/>
              </a:rPr>
              <a:t> as a front-end to Object Storage, or leverage OCI’s Storage Software Appliance (SSA). The Software Appliance is typically installed on-premises and acts like a file server, speaking NFS to local applications while transparently moving data to Archive Storage on the back end. </a:t>
            </a:r>
            <a:endParaRPr lang="en-US" sz="1050" dirty="0">
              <a:effectLst/>
              <a:latin typeface="Times New Roman" panose="02020603050405020304" pitchFamily="18" charset="0"/>
              <a:ea typeface="Times New Roman" panose="02020603050405020304" pitchFamily="18" charset="0"/>
            </a:endParaRPr>
          </a:p>
          <a:p>
            <a:endParaRPr lang="en-US" dirty="0"/>
          </a:p>
        </p:txBody>
      </p:sp>
      <p:sp>
        <p:nvSpPr>
          <p:cNvPr id="4" name="Slide Number Placeholder 3"/>
          <p:cNvSpPr>
            <a:spLocks noGrp="1"/>
          </p:cNvSpPr>
          <p:nvPr>
            <p:ph type="sldNum" sz="quarter" idx="10"/>
          </p:nvPr>
        </p:nvSpPr>
        <p:spPr/>
        <p:txBody>
          <a:bodyPr/>
          <a:lstStyle/>
          <a:p>
            <a:fld id="{8C72D9AE-7182-4680-8F79-479C4181FF08}" type="slidenum">
              <a:rPr lang="en-US" smtClean="0"/>
              <a:t>19</a:t>
            </a:fld>
            <a:endParaRPr lang="en-US" dirty="0"/>
          </a:p>
        </p:txBody>
      </p:sp>
    </p:spTree>
    <p:extLst>
      <p:ext uri="{BB962C8B-B14F-4D97-AF65-F5344CB8AC3E}">
        <p14:creationId xmlns:p14="http://schemas.microsoft.com/office/powerpoint/2010/main" val="393239963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381000"/>
            <a:ext cx="4572000" cy="2573338"/>
          </a:xfrm>
        </p:spPr>
      </p:sp>
      <p:sp>
        <p:nvSpPr>
          <p:cNvPr id="3" name="Notes Placeholder 2"/>
          <p:cNvSpPr>
            <a:spLocks noGrp="1"/>
          </p:cNvSpPr>
          <p:nvPr>
            <p:ph type="body" idx="1"/>
          </p:nvPr>
        </p:nvSpPr>
        <p:spPr/>
        <p:txBody>
          <a:bodyPr/>
          <a:lstStyle/>
          <a:p>
            <a:pPr marL="342900" marR="0" lvl="0" indent="-342900">
              <a:spcBef>
                <a:spcPts val="0"/>
              </a:spcBef>
              <a:spcAft>
                <a:spcPts val="0"/>
              </a:spcAft>
              <a:buFont typeface="Wingdings" pitchFamily="2" charset="2"/>
              <a:buChar char=""/>
            </a:pPr>
            <a:r>
              <a:rPr lang="en-US" sz="1100" dirty="0">
                <a:effectLst/>
                <a:latin typeface="Calibri" panose="020F0502020204030204" pitchFamily="34" charset="0"/>
                <a:ea typeface="Times New Roman" panose="02020603050405020304" pitchFamily="18" charset="0"/>
              </a:rPr>
              <a:t>Let’s talk a little bit more about object storage</a:t>
            </a:r>
          </a:p>
          <a:p>
            <a:pPr marL="342900" marR="0" lvl="0" indent="-342900">
              <a:spcBef>
                <a:spcPts val="0"/>
              </a:spcBef>
              <a:spcAft>
                <a:spcPts val="0"/>
              </a:spcAft>
              <a:buFont typeface="Wingdings" pitchFamily="2" charset="2"/>
              <a:buChar char=""/>
            </a:pPr>
            <a:endParaRPr lang="en-US" sz="1100" dirty="0">
              <a:effectLst/>
              <a:latin typeface="Times New Roman" panose="02020603050405020304" pitchFamily="18" charset="0"/>
              <a:ea typeface="Times New Roman" panose="02020603050405020304" pitchFamily="18" charset="0"/>
            </a:endParaRPr>
          </a:p>
          <a:p>
            <a:pPr marL="342900" marR="0" lvl="0" indent="-342900">
              <a:spcBef>
                <a:spcPts val="0"/>
              </a:spcBef>
              <a:spcAft>
                <a:spcPts val="0"/>
              </a:spcAft>
              <a:buFont typeface="Wingdings" pitchFamily="2" charset="2"/>
              <a:buChar char=""/>
            </a:pPr>
            <a:r>
              <a:rPr lang="en-US" sz="1100" dirty="0">
                <a:effectLst/>
                <a:latin typeface="Calibri" panose="020F0502020204030204" pitchFamily="34" charset="0"/>
                <a:ea typeface="Times New Roman" panose="02020603050405020304" pitchFamily="18" charset="0"/>
              </a:rPr>
              <a:t>Object Storage is designed for 11 9s of durability. </a:t>
            </a:r>
            <a:endParaRPr lang="en-US" sz="1100" dirty="0">
              <a:effectLst/>
              <a:latin typeface="Times New Roman" panose="02020603050405020304" pitchFamily="18" charset="0"/>
              <a:ea typeface="Times New Roman" panose="02020603050405020304" pitchFamily="18" charset="0"/>
            </a:endParaRPr>
          </a:p>
          <a:p>
            <a:pPr marL="742950" marR="0" lvl="1" indent="-285750">
              <a:spcBef>
                <a:spcPts val="0"/>
              </a:spcBef>
              <a:spcAft>
                <a:spcPts val="0"/>
              </a:spcAft>
              <a:buFont typeface="Courier New" panose="02070309020205020404" pitchFamily="49" charset="0"/>
              <a:buChar char="o"/>
            </a:pPr>
            <a:r>
              <a:rPr lang="en-US" sz="1050" dirty="0">
                <a:effectLst/>
                <a:latin typeface="Calibri" panose="020F0502020204030204" pitchFamily="34" charset="0"/>
                <a:ea typeface="Times New Roman" panose="02020603050405020304" pitchFamily="18" charset="0"/>
              </a:rPr>
              <a:t>We automatically replicate and thus keep multiple copies of customer data in each data center </a:t>
            </a:r>
          </a:p>
          <a:p>
            <a:pPr marL="742950" marR="0" lvl="1" indent="-285750">
              <a:spcBef>
                <a:spcPts val="0"/>
              </a:spcBef>
              <a:spcAft>
                <a:spcPts val="0"/>
              </a:spcAft>
              <a:buFont typeface="Courier New" panose="02070309020205020404" pitchFamily="49" charset="0"/>
              <a:buChar char="o"/>
            </a:pPr>
            <a:endParaRPr lang="en-US" sz="1050" dirty="0">
              <a:effectLst/>
              <a:latin typeface="Times New Roman" panose="02020603050405020304" pitchFamily="18" charset="0"/>
              <a:ea typeface="Times New Roman" panose="02020603050405020304" pitchFamily="18" charset="0"/>
            </a:endParaRPr>
          </a:p>
          <a:p>
            <a:pPr marL="342900" marR="0" lvl="0" indent="-342900">
              <a:spcBef>
                <a:spcPts val="0"/>
              </a:spcBef>
              <a:spcAft>
                <a:spcPts val="0"/>
              </a:spcAft>
              <a:buFont typeface="Wingdings" pitchFamily="2" charset="2"/>
              <a:buChar char=""/>
            </a:pPr>
            <a:r>
              <a:rPr lang="en-US" sz="1100" dirty="0">
                <a:effectLst/>
                <a:latin typeface="Calibri" panose="020F0502020204030204" pitchFamily="34" charset="0"/>
                <a:ea typeface="Times New Roman" panose="02020603050405020304" pitchFamily="18" charset="0"/>
              </a:rPr>
              <a:t>We automatically check the integrity of each copy in the background, and automatically heal objects to ensure only that last known good copy of the data is accessible</a:t>
            </a:r>
          </a:p>
          <a:p>
            <a:pPr marL="342900" marR="0" lvl="0" indent="-342900">
              <a:spcBef>
                <a:spcPts val="0"/>
              </a:spcBef>
              <a:spcAft>
                <a:spcPts val="0"/>
              </a:spcAft>
              <a:buFont typeface="Wingdings" pitchFamily="2" charset="2"/>
              <a:buChar char=""/>
            </a:pPr>
            <a:endParaRPr lang="en-US" sz="1100" dirty="0">
              <a:effectLst/>
              <a:latin typeface="Times New Roman" panose="02020603050405020304" pitchFamily="18" charset="0"/>
              <a:ea typeface="Times New Roman" panose="02020603050405020304" pitchFamily="18" charset="0"/>
            </a:endParaRPr>
          </a:p>
          <a:p>
            <a:pPr marL="342900" marR="0" lvl="0" indent="-342900">
              <a:spcBef>
                <a:spcPts val="0"/>
              </a:spcBef>
              <a:spcAft>
                <a:spcPts val="0"/>
              </a:spcAft>
              <a:buFont typeface="Wingdings" pitchFamily="2" charset="2"/>
              <a:buChar char=""/>
            </a:pPr>
            <a:r>
              <a:rPr lang="en-US" sz="1100" dirty="0">
                <a:effectLst/>
                <a:latin typeface="Calibri" panose="020F0502020204030204" pitchFamily="34" charset="0"/>
                <a:ea typeface="Times New Roman" panose="02020603050405020304" pitchFamily="18" charset="0"/>
              </a:rPr>
              <a:t>Customers can also asynchronously replicate their data to another data center to further increase durability.</a:t>
            </a:r>
          </a:p>
          <a:p>
            <a:pPr marL="342900" marR="0" lvl="0" indent="-342900">
              <a:spcBef>
                <a:spcPts val="0"/>
              </a:spcBef>
              <a:spcAft>
                <a:spcPts val="0"/>
              </a:spcAft>
              <a:buFont typeface="Wingdings" pitchFamily="2" charset="2"/>
              <a:buChar char=""/>
            </a:pPr>
            <a:endParaRPr lang="en-US" sz="1100" dirty="0">
              <a:effectLst/>
              <a:latin typeface="Times New Roman" panose="02020603050405020304" pitchFamily="18" charset="0"/>
              <a:ea typeface="Times New Roman" panose="02020603050405020304" pitchFamily="18" charset="0"/>
            </a:endParaRPr>
          </a:p>
          <a:p>
            <a:pPr marL="342900" marR="0" lvl="0" indent="-342900">
              <a:spcBef>
                <a:spcPts val="0"/>
              </a:spcBef>
              <a:spcAft>
                <a:spcPts val="0"/>
              </a:spcAft>
              <a:buFont typeface="Wingdings" pitchFamily="2" charset="2"/>
              <a:buChar char=""/>
            </a:pPr>
            <a:r>
              <a:rPr lang="en-US" sz="1100" dirty="0">
                <a:effectLst/>
                <a:latin typeface="Calibri" panose="020F0502020204030204" pitchFamily="34" charset="0"/>
                <a:ea typeface="Times New Roman" panose="02020603050405020304" pitchFamily="18" charset="0"/>
              </a:rPr>
              <a:t>And of course, security is paramount – lets discuss this for a moment</a:t>
            </a:r>
            <a:endParaRPr lang="en-US" sz="1100" dirty="0">
              <a:effectLst/>
              <a:latin typeface="Times New Roman" panose="02020603050405020304" pitchFamily="18" charset="0"/>
              <a:ea typeface="Times New Roman" panose="02020603050405020304" pitchFamily="18" charset="0"/>
            </a:endParaRPr>
          </a:p>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C72D9AE-7182-4680-8F79-479C4181FF08}" type="slidenum">
              <a:rPr kumimoji="0" lang="uk-UA" sz="1200" b="0" i="0" u="none" strike="noStrike" kern="1200" cap="none" spc="0" normalizeH="0" baseline="0" noProof="0" smtClean="0">
                <a:ln>
                  <a:noFill/>
                </a:ln>
                <a:solidFill>
                  <a:srgbClr val="58595B"/>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0" lang="uk-UA" sz="1200" b="0" i="0" u="none" strike="noStrike" kern="1200" cap="none" spc="0" normalizeH="0" baseline="0" noProof="0" dirty="0">
              <a:ln>
                <a:noFill/>
              </a:ln>
              <a:solidFill>
                <a:srgbClr val="58595B"/>
              </a:solidFill>
              <a:effectLst/>
              <a:uLnTx/>
              <a:uFillTx/>
              <a:latin typeface="Calibri"/>
              <a:ea typeface="+mn-ea"/>
              <a:cs typeface="+mn-cs"/>
            </a:endParaRPr>
          </a:p>
        </p:txBody>
      </p:sp>
    </p:spTree>
    <p:extLst>
      <p:ext uri="{BB962C8B-B14F-4D97-AF65-F5344CB8AC3E}">
        <p14:creationId xmlns:p14="http://schemas.microsoft.com/office/powerpoint/2010/main" val="73293426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381000"/>
            <a:ext cx="4572000" cy="2573338"/>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C72D9AE-7182-4680-8F79-479C4181FF08}" type="slidenum">
              <a:rPr lang="en-US" smtClean="0"/>
              <a:t>2</a:t>
            </a:fld>
            <a:endParaRPr lang="en-US" dirty="0"/>
          </a:p>
        </p:txBody>
      </p:sp>
    </p:spTree>
    <p:extLst>
      <p:ext uri="{BB962C8B-B14F-4D97-AF65-F5344CB8AC3E}">
        <p14:creationId xmlns:p14="http://schemas.microsoft.com/office/powerpoint/2010/main" val="173793735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7200" y="500063"/>
            <a:ext cx="3048000" cy="1716087"/>
          </a:xfrm>
        </p:spPr>
      </p:sp>
      <p:sp>
        <p:nvSpPr>
          <p:cNvPr id="3" name="Notes Placeholder 2"/>
          <p:cNvSpPr>
            <a:spLocks noGrp="1"/>
          </p:cNvSpPr>
          <p:nvPr>
            <p:ph type="body" idx="1"/>
          </p:nvPr>
        </p:nvSpPr>
        <p:spPr/>
        <p:txBody>
          <a:bodyPr/>
          <a:lstStyle/>
          <a:p>
            <a:pPr marL="171450" lvl="0" indent="-171450">
              <a:buFont typeface="Arial" panose="020B0604020202020204" pitchFamily="34" charset="0"/>
              <a:buChar char="•"/>
            </a:pPr>
            <a:r>
              <a:rPr lang="en-US" sz="1100" kern="1200" dirty="0">
                <a:solidFill>
                  <a:srgbClr val="000000"/>
                </a:solidFill>
                <a:effectLst/>
                <a:latin typeface="+mn-lt"/>
                <a:ea typeface="+mn-ea"/>
                <a:cs typeface="+mn-cs"/>
              </a:rPr>
              <a:t>Of course, security is paramount for everyone</a:t>
            </a:r>
          </a:p>
          <a:p>
            <a:pPr marL="171450" lvl="0" indent="-171450">
              <a:buFont typeface="Arial" panose="020B0604020202020204" pitchFamily="34" charset="0"/>
              <a:buChar char="•"/>
            </a:pPr>
            <a:endParaRPr lang="en-US" sz="1100" kern="1200" dirty="0">
              <a:solidFill>
                <a:srgbClr val="000000"/>
              </a:solidFill>
              <a:effectLst/>
              <a:latin typeface="+mn-lt"/>
              <a:ea typeface="+mn-ea"/>
              <a:cs typeface="+mn-cs"/>
            </a:endParaRPr>
          </a:p>
          <a:p>
            <a:pPr marL="171450" indent="-171450">
              <a:buFont typeface="Arial" panose="020B0604020202020204" pitchFamily="34" charset="0"/>
              <a:buChar char="•"/>
            </a:pPr>
            <a:r>
              <a:rPr lang="en-US" sz="1100" kern="1200" dirty="0">
                <a:solidFill>
                  <a:srgbClr val="000000"/>
                </a:solidFill>
                <a:effectLst/>
                <a:latin typeface="+mn-lt"/>
                <a:ea typeface="+mn-ea"/>
                <a:cs typeface="+mn-cs"/>
              </a:rPr>
              <a:t>Oracle Object Storage is highly secure. It is tightly integrated with Oracle Cloud Infrastructure Identity and Access Management. </a:t>
            </a:r>
          </a:p>
          <a:p>
            <a:pPr marL="171450" indent="-171450">
              <a:buFont typeface="Arial" panose="020B0604020202020204" pitchFamily="34" charset="0"/>
              <a:buChar char="•"/>
            </a:pPr>
            <a:endParaRPr lang="en-US" sz="1100" kern="1200" dirty="0">
              <a:solidFill>
                <a:srgbClr val="000000"/>
              </a:solidFill>
              <a:effectLst/>
              <a:latin typeface="+mn-lt"/>
              <a:ea typeface="+mn-ea"/>
              <a:cs typeface="+mn-cs"/>
            </a:endParaRPr>
          </a:p>
          <a:p>
            <a:pPr marL="171450" indent="-171450">
              <a:buFont typeface="Arial" panose="020B0604020202020204" pitchFamily="34" charset="0"/>
              <a:buChar char="•"/>
            </a:pPr>
            <a:r>
              <a:rPr lang="en-US" sz="1100" kern="1200" dirty="0">
                <a:solidFill>
                  <a:srgbClr val="000000"/>
                </a:solidFill>
                <a:effectLst/>
                <a:latin typeface="+mn-lt"/>
                <a:ea typeface="+mn-ea"/>
                <a:cs typeface="+mn-cs"/>
              </a:rPr>
              <a:t>By default, only authenticated users that have explicitly been granted access to specific resources can access data stored in Oracle Object Storage. </a:t>
            </a:r>
          </a:p>
          <a:p>
            <a:pPr marL="171450" indent="-171450">
              <a:buFont typeface="Arial" panose="020B0604020202020204" pitchFamily="34" charset="0"/>
              <a:buChar char="•"/>
            </a:pPr>
            <a:endParaRPr lang="en-US" sz="1100" kern="1200" dirty="0">
              <a:solidFill>
                <a:srgbClr val="000000"/>
              </a:solidFill>
              <a:effectLst/>
              <a:latin typeface="+mn-lt"/>
              <a:ea typeface="+mn-ea"/>
              <a:cs typeface="+mn-cs"/>
            </a:endParaRPr>
          </a:p>
          <a:p>
            <a:pPr marL="171450" indent="-171450">
              <a:buFont typeface="Arial" panose="020B0604020202020204" pitchFamily="34" charset="0"/>
              <a:buChar char="•"/>
            </a:pPr>
            <a:r>
              <a:rPr lang="en-US" sz="1100" kern="1200" dirty="0">
                <a:solidFill>
                  <a:srgbClr val="000000"/>
                </a:solidFill>
                <a:effectLst/>
                <a:latin typeface="+mn-lt"/>
                <a:ea typeface="+mn-ea"/>
                <a:cs typeface="+mn-cs"/>
              </a:rPr>
              <a:t>Data is uploaded and downloaded from Oracle Object Storage over SSL endpoints using the HTTPS protocol. All stored data is encrypted, by default.</a:t>
            </a:r>
          </a:p>
          <a:p>
            <a:pPr marL="171450" indent="-171450">
              <a:buFont typeface="Arial" panose="020B0604020202020204" pitchFamily="34" charset="0"/>
              <a:buChar char="•"/>
            </a:pPr>
            <a:endParaRPr lang="en-US" sz="1100" kern="1200" dirty="0">
              <a:solidFill>
                <a:srgbClr val="000000"/>
              </a:solidFill>
              <a:effectLst/>
              <a:latin typeface="+mn-lt"/>
              <a:ea typeface="+mn-ea"/>
              <a:cs typeface="+mn-cs"/>
            </a:endParaRPr>
          </a:p>
          <a:p>
            <a:pPr marL="171450" indent="-171450">
              <a:buFont typeface="Arial" panose="020B0604020202020204" pitchFamily="34" charset="0"/>
              <a:buChar char="•"/>
            </a:pPr>
            <a:r>
              <a:rPr lang="en-US" sz="1100" kern="1200" dirty="0">
                <a:solidFill>
                  <a:srgbClr val="000000"/>
                </a:solidFill>
                <a:effectLst/>
                <a:latin typeface="+mn-lt"/>
                <a:ea typeface="+mn-ea"/>
                <a:cs typeface="+mn-cs"/>
              </a:rPr>
              <a:t>For an additional layer of security, you can encrypt objects, prior to sending them to Oracle Object Storage. That gives you total control over not only your data, but also the encryption keys that are used to encrypt the data.</a:t>
            </a:r>
          </a:p>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98F20A9-1D57-4DB7-98A1-8EF777E589B0}" type="slidenum">
              <a:rPr kumimoji="0" lang="en-US" sz="1200" b="0" i="0" u="none" strike="noStrike" kern="1200" cap="none" spc="0" normalizeH="0" baseline="0" noProof="0" smtClean="0">
                <a:ln>
                  <a:noFill/>
                </a:ln>
                <a:solidFill>
                  <a:srgbClr val="5F5F5F"/>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0" lang="en-US" sz="1200" b="0" i="0" u="none" strike="noStrike" kern="1200" cap="none" spc="0" normalizeH="0" baseline="0" noProof="0">
              <a:ln>
                <a:noFill/>
              </a:ln>
              <a:solidFill>
                <a:srgbClr val="5F5F5F"/>
              </a:solidFill>
              <a:effectLst/>
              <a:uLnTx/>
              <a:uFillTx/>
              <a:latin typeface="Calibri"/>
              <a:ea typeface="+mn-ea"/>
              <a:cs typeface="+mn-cs"/>
            </a:endParaRPr>
          </a:p>
        </p:txBody>
      </p:sp>
    </p:spTree>
    <p:extLst>
      <p:ext uri="{BB962C8B-B14F-4D97-AF65-F5344CB8AC3E}">
        <p14:creationId xmlns:p14="http://schemas.microsoft.com/office/powerpoint/2010/main" val="414475060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381000"/>
            <a:ext cx="4572000" cy="2573338"/>
          </a:xfrm>
        </p:spPr>
      </p:sp>
      <p:sp>
        <p:nvSpPr>
          <p:cNvPr id="3" name="Notes Placeholder 2"/>
          <p:cNvSpPr>
            <a:spLocks noGrp="1"/>
          </p:cNvSpPr>
          <p:nvPr>
            <p:ph type="body" idx="1"/>
          </p:nvPr>
        </p:nvSpPr>
        <p:spPr/>
        <p:txBody>
          <a:bodyPr>
            <a:normAutofit/>
          </a:bodyPr>
          <a:lstStyle/>
          <a:p>
            <a:pPr marL="0" marR="0">
              <a:spcBef>
                <a:spcPts val="0"/>
              </a:spcBef>
              <a:spcAft>
                <a:spcPts val="0"/>
              </a:spcAft>
            </a:pPr>
            <a:r>
              <a:rPr lang="en-US" sz="1100" dirty="0">
                <a:effectLst/>
                <a:latin typeface="Calibri" panose="020F0502020204030204" pitchFamily="34" charset="0"/>
                <a:ea typeface="Times New Roman" panose="02020603050405020304" pitchFamily="18" charset="0"/>
              </a:rPr>
              <a:t>For customers looking for a shared filed storage system in the cloud, we’ve developed a highly distributed and scalable solution</a:t>
            </a:r>
          </a:p>
          <a:p>
            <a:pPr marL="0" marR="0">
              <a:spcBef>
                <a:spcPts val="0"/>
              </a:spcBef>
              <a:spcAft>
                <a:spcPts val="0"/>
              </a:spcAft>
            </a:pPr>
            <a:endParaRPr lang="en-US" sz="1100" dirty="0">
              <a:effectLst/>
              <a:latin typeface="Times New Roman" panose="02020603050405020304" pitchFamily="18" charset="0"/>
              <a:ea typeface="Times New Roman" panose="02020603050405020304" pitchFamily="18" charset="0"/>
            </a:endParaRPr>
          </a:p>
          <a:p>
            <a:pPr marL="342900" marR="0" lvl="0" indent="-342900">
              <a:spcBef>
                <a:spcPts val="0"/>
              </a:spcBef>
              <a:spcAft>
                <a:spcPts val="0"/>
              </a:spcAft>
              <a:buFont typeface="Arial" panose="020B0604020202020204" pitchFamily="34" charset="0"/>
              <a:buChar char="•"/>
              <a:tabLst>
                <a:tab pos="457200" algn="l"/>
              </a:tabLst>
            </a:pPr>
            <a:r>
              <a:rPr lang="en-US" sz="1100" dirty="0">
                <a:effectLst/>
                <a:latin typeface="Calibri" panose="020F0502020204030204" pitchFamily="34" charset="0"/>
                <a:ea typeface="Times New Roman" panose="02020603050405020304" pitchFamily="18" charset="0"/>
                <a:cs typeface="Times New Roman" panose="02020603050405020304" pitchFamily="18" charset="0"/>
              </a:rPr>
              <a:t>File Storage Service (FSS) is a fully-managed, persistent shared file system offered in all enhanced regions</a:t>
            </a:r>
          </a:p>
          <a:p>
            <a:pPr marL="342900" marR="0" lvl="0" indent="-342900">
              <a:spcBef>
                <a:spcPts val="0"/>
              </a:spcBef>
              <a:spcAft>
                <a:spcPts val="0"/>
              </a:spcAft>
              <a:buFont typeface="Arial" panose="020B0604020202020204" pitchFamily="34" charset="0"/>
              <a:buChar char="•"/>
              <a:tabLst>
                <a:tab pos="457200" algn="l"/>
              </a:tabLst>
            </a:pP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342900" marR="0" lvl="0" indent="-342900">
              <a:spcBef>
                <a:spcPts val="0"/>
              </a:spcBef>
              <a:spcAft>
                <a:spcPts val="0"/>
              </a:spcAft>
              <a:buFont typeface="Arial" panose="020B0604020202020204" pitchFamily="34" charset="0"/>
              <a:buChar char="•"/>
              <a:tabLst>
                <a:tab pos="457200" algn="l"/>
              </a:tabLst>
            </a:pPr>
            <a:r>
              <a:rPr lang="en-US" sz="1100" dirty="0">
                <a:effectLst/>
                <a:latin typeface="Calibri" panose="020F0502020204030204" pitchFamily="34" charset="0"/>
                <a:ea typeface="Times New Roman" panose="02020603050405020304" pitchFamily="18" charset="0"/>
                <a:cs typeface="Times New Roman" panose="02020603050405020304" pitchFamily="18" charset="0"/>
              </a:rPr>
              <a:t>Supports industry standard NFSv3</a:t>
            </a:r>
          </a:p>
          <a:p>
            <a:pPr marL="342900" marR="0" lvl="0" indent="-342900">
              <a:spcBef>
                <a:spcPts val="0"/>
              </a:spcBef>
              <a:spcAft>
                <a:spcPts val="0"/>
              </a:spcAft>
              <a:buFont typeface="Arial" panose="020B0604020202020204" pitchFamily="34" charset="0"/>
              <a:buChar char="•"/>
              <a:tabLst>
                <a:tab pos="457200" algn="l"/>
              </a:tabLst>
            </a:pP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342900" marR="0" lvl="0" indent="-342900">
              <a:spcBef>
                <a:spcPts val="0"/>
              </a:spcBef>
              <a:spcAft>
                <a:spcPts val="0"/>
              </a:spcAft>
              <a:buFont typeface="Arial" panose="020B0604020202020204" pitchFamily="34" charset="0"/>
              <a:buChar char="•"/>
              <a:tabLst>
                <a:tab pos="457200" algn="l"/>
              </a:tabLst>
            </a:pPr>
            <a:r>
              <a:rPr lang="en-US" sz="1100" dirty="0">
                <a:effectLst/>
                <a:latin typeface="Calibri" panose="020F0502020204030204" pitchFamily="34" charset="0"/>
                <a:ea typeface="Times New Roman" panose="02020603050405020304" pitchFamily="18" charset="0"/>
                <a:cs typeface="Times New Roman" panose="02020603050405020304" pitchFamily="18" charset="0"/>
              </a:rPr>
              <a:t>Oracle EBS integration is complete and additional Oracle app integration is under way</a:t>
            </a:r>
          </a:p>
          <a:p>
            <a:pPr marL="342900" marR="0" lvl="0" indent="-342900">
              <a:spcBef>
                <a:spcPts val="0"/>
              </a:spcBef>
              <a:spcAft>
                <a:spcPts val="0"/>
              </a:spcAft>
              <a:buFont typeface="Arial" panose="020B0604020202020204" pitchFamily="34" charset="0"/>
              <a:buChar char="•"/>
              <a:tabLst>
                <a:tab pos="457200" algn="l"/>
              </a:tabLst>
            </a:pP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342900" marR="0" lvl="0" indent="-342900">
              <a:spcBef>
                <a:spcPts val="0"/>
              </a:spcBef>
              <a:spcAft>
                <a:spcPts val="0"/>
              </a:spcAft>
              <a:buFont typeface="Arial" panose="020B0604020202020204" pitchFamily="34" charset="0"/>
              <a:buChar char="•"/>
              <a:tabLst>
                <a:tab pos="457200" algn="l"/>
              </a:tabLst>
            </a:pPr>
            <a:r>
              <a:rPr lang="en-US" sz="1100" dirty="0">
                <a:effectLst/>
                <a:latin typeface="Calibri" panose="020F0502020204030204" pitchFamily="34" charset="0"/>
                <a:ea typeface="Times New Roman" panose="02020603050405020304" pitchFamily="18" charset="0"/>
                <a:cs typeface="Times New Roman" panose="02020603050405020304" pitchFamily="18" charset="0"/>
              </a:rPr>
              <a:t>Multi-way replication ensures data availability and durability </a:t>
            </a:r>
          </a:p>
          <a:p>
            <a:pPr marL="342900" marR="0" lvl="0" indent="-342900" algn="l" defTabSz="914400" rtl="0" eaLnBrk="1" latinLnBrk="0" hangingPunct="1">
              <a:spcBef>
                <a:spcPts val="0"/>
              </a:spcBef>
              <a:spcAft>
                <a:spcPts val="0"/>
              </a:spcAft>
              <a:buFont typeface="Arial" panose="020B0604020202020204" pitchFamily="34" charset="0"/>
              <a:buChar char="•"/>
              <a:tabLst>
                <a:tab pos="457200" algn="l"/>
              </a:tabLst>
            </a:pPr>
            <a:endParaRPr lang="en-US" sz="1100" kern="12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endParaRPr>
          </a:p>
          <a:p>
            <a:pPr marL="342900" marR="0" lvl="0" indent="-342900" algn="l" defTabSz="914400" rtl="0" eaLnBrk="1" latinLnBrk="0" hangingPunct="1">
              <a:spcBef>
                <a:spcPts val="0"/>
              </a:spcBef>
              <a:spcAft>
                <a:spcPts val="0"/>
              </a:spcAft>
              <a:buFont typeface="Arial" panose="020B0604020202020204" pitchFamily="34" charset="0"/>
              <a:buChar char="•"/>
              <a:tabLst>
                <a:tab pos="457200" algn="l"/>
              </a:tabLst>
            </a:pPr>
            <a:r>
              <a:rPr lang="en-US" sz="1100" kern="12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Pay only for what is stored: Cost per GB/month, $0.0425</a:t>
            </a:r>
          </a:p>
          <a:p>
            <a:pPr marL="342900" marR="0" lvl="0" indent="-342900" algn="l" defTabSz="914400" rtl="0" eaLnBrk="1" latinLnBrk="0" hangingPunct="1">
              <a:spcBef>
                <a:spcPts val="0"/>
              </a:spcBef>
              <a:spcAft>
                <a:spcPts val="0"/>
              </a:spcAft>
              <a:buFont typeface="Arial" panose="020B0604020202020204" pitchFamily="34" charset="0"/>
              <a:buChar char="•"/>
              <a:tabLst>
                <a:tab pos="457200" algn="l"/>
              </a:tabLst>
            </a:pPr>
            <a:endParaRPr lang="en-US" sz="1100" kern="12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endParaRPr>
          </a:p>
          <a:p>
            <a:pPr marL="0" marR="0">
              <a:spcBef>
                <a:spcPts val="0"/>
              </a:spcBef>
              <a:spcAft>
                <a:spcPts val="0"/>
              </a:spcAft>
            </a:pPr>
            <a:r>
              <a:rPr lang="en-US" sz="1100" b="1" dirty="0">
                <a:effectLst/>
                <a:latin typeface="Calibri" panose="020F0502020204030204" pitchFamily="34" charset="0"/>
                <a:ea typeface="Times New Roman" panose="02020603050405020304" pitchFamily="18" charset="0"/>
              </a:rPr>
              <a:t>Common use cases include:</a:t>
            </a:r>
            <a:endParaRPr lang="en-US" sz="1100" dirty="0">
              <a:effectLst/>
              <a:latin typeface="Times New Roman" panose="02020603050405020304" pitchFamily="18" charset="0"/>
              <a:ea typeface="Times New Roman" panose="02020603050405020304" pitchFamily="18" charset="0"/>
            </a:endParaRPr>
          </a:p>
          <a:p>
            <a:pPr marL="342900" marR="0" lvl="0" indent="-342900">
              <a:spcBef>
                <a:spcPts val="0"/>
              </a:spcBef>
              <a:spcAft>
                <a:spcPts val="0"/>
              </a:spcAft>
              <a:buFont typeface="Arial" panose="020B0604020202020204" pitchFamily="34" charset="0"/>
              <a:buChar char="•"/>
              <a:tabLst>
                <a:tab pos="457200" algn="l"/>
              </a:tabLst>
            </a:pPr>
            <a:r>
              <a:rPr lang="en-US" sz="1100" b="1" dirty="0">
                <a:effectLst/>
                <a:latin typeface="Calibri" panose="020F0502020204030204" pitchFamily="34" charset="0"/>
                <a:ea typeface="Times New Roman" panose="02020603050405020304" pitchFamily="18" charset="0"/>
                <a:cs typeface="Times New Roman" panose="02020603050405020304" pitchFamily="18" charset="0"/>
              </a:rPr>
              <a:t>General Purpose File Storage</a:t>
            </a:r>
            <a:r>
              <a:rPr lang="en-US" sz="1100" dirty="0">
                <a:effectLst/>
                <a:latin typeface="Calibri" panose="020F0502020204030204" pitchFamily="34" charset="0"/>
                <a:ea typeface="Times New Roman" panose="02020603050405020304" pitchFamily="18" charset="0"/>
                <a:cs typeface="Times New Roman" panose="02020603050405020304" pitchFamily="18" charset="0"/>
              </a:rPr>
              <a:t>, Hierarchical files and folders to store user and application data, e.g. data, images, videos, IoT, log files, including Archive / Backup, RMAN, Data Retention content repository and target for all file based archive and backup data</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342900" marR="0" lvl="0" indent="-342900">
              <a:spcBef>
                <a:spcPts val="0"/>
              </a:spcBef>
              <a:spcAft>
                <a:spcPts val="0"/>
              </a:spcAft>
              <a:buFont typeface="Arial" panose="020B0604020202020204" pitchFamily="34" charset="0"/>
              <a:buChar char="•"/>
              <a:tabLst>
                <a:tab pos="457200" algn="l"/>
              </a:tabLst>
            </a:pPr>
            <a:r>
              <a:rPr lang="en-US" sz="1100" b="1" dirty="0">
                <a:effectLst/>
                <a:latin typeface="Calibri" panose="020F0502020204030204" pitchFamily="34" charset="0"/>
                <a:ea typeface="Times New Roman" panose="02020603050405020304" pitchFamily="18" charset="0"/>
                <a:cs typeface="Times New Roman" panose="02020603050405020304" pitchFamily="18" charset="0"/>
              </a:rPr>
              <a:t>Big Data &amp; Analytics, Hadoop </a:t>
            </a:r>
            <a:r>
              <a:rPr lang="en-US" sz="1100" dirty="0">
                <a:effectLst/>
                <a:latin typeface="Calibri" panose="020F0502020204030204" pitchFamily="34" charset="0"/>
                <a:ea typeface="Times New Roman" panose="02020603050405020304" pitchFamily="18" charset="0"/>
                <a:cs typeface="Times New Roman" panose="02020603050405020304" pitchFamily="18" charset="0"/>
              </a:rPr>
              <a:t>- Use as a repository to store analysis source and value added data</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342900" marR="0" lvl="0" indent="-342900">
              <a:spcBef>
                <a:spcPts val="0"/>
              </a:spcBef>
              <a:spcAft>
                <a:spcPts val="0"/>
              </a:spcAft>
              <a:buFont typeface="Arial" panose="020B0604020202020204" pitchFamily="34" charset="0"/>
              <a:buChar char="•"/>
              <a:tabLst>
                <a:tab pos="457200" algn="l"/>
              </a:tabLst>
            </a:pPr>
            <a:r>
              <a:rPr lang="en-US" sz="1100" b="1" dirty="0">
                <a:effectLst/>
                <a:latin typeface="Calibri" panose="020F0502020204030204" pitchFamily="34" charset="0"/>
                <a:ea typeface="Times New Roman" panose="02020603050405020304" pitchFamily="18" charset="0"/>
                <a:cs typeface="Times New Roman" panose="02020603050405020304" pitchFamily="18" charset="0"/>
              </a:rPr>
              <a:t>High Performance/Scale Out Applications</a:t>
            </a:r>
            <a:r>
              <a:rPr lang="en-US" sz="1100" dirty="0">
                <a:effectLst/>
                <a:latin typeface="Calibri" panose="020F0502020204030204" pitchFamily="34" charset="0"/>
                <a:ea typeface="Times New Roman" panose="02020603050405020304" pitchFamily="18" charset="0"/>
                <a:cs typeface="Times New Roman" panose="02020603050405020304" pitchFamily="18" charset="0"/>
              </a:rPr>
              <a:t>, Web applications that need access to file data and need the ability to scale access</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342900" marR="0" lvl="0" indent="-342900">
              <a:spcBef>
                <a:spcPts val="0"/>
              </a:spcBef>
              <a:spcAft>
                <a:spcPts val="0"/>
              </a:spcAft>
              <a:buFont typeface="Arial" panose="020B0604020202020204" pitchFamily="34" charset="0"/>
              <a:buChar char="•"/>
              <a:tabLst>
                <a:tab pos="457200" algn="l"/>
              </a:tabLst>
            </a:pPr>
            <a:r>
              <a:rPr lang="en-US" sz="1100" dirty="0">
                <a:effectLst/>
                <a:latin typeface="Calibri" panose="020F0502020204030204" pitchFamily="34" charset="0"/>
                <a:ea typeface="Times New Roman" panose="02020603050405020304" pitchFamily="18" charset="0"/>
                <a:cs typeface="Times New Roman" panose="02020603050405020304" pitchFamily="18" charset="0"/>
              </a:rPr>
              <a:t>Enterprise Lift and Shift, </a:t>
            </a:r>
            <a:r>
              <a:rPr lang="en-US" sz="1100" b="1" dirty="0">
                <a:effectLst/>
                <a:latin typeface="Calibri" panose="020F0502020204030204" pitchFamily="34" charset="0"/>
                <a:ea typeface="Times New Roman" panose="02020603050405020304" pitchFamily="18" charset="0"/>
                <a:cs typeface="Times New Roman" panose="02020603050405020304" pitchFamily="18" charset="0"/>
              </a:rPr>
              <a:t>Oracle Applications</a:t>
            </a:r>
            <a:r>
              <a:rPr lang="en-US" sz="1100" dirty="0">
                <a:effectLst/>
                <a:latin typeface="Calibri" panose="020F0502020204030204" pitchFamily="34" charset="0"/>
                <a:ea typeface="Times New Roman" panose="02020603050405020304" pitchFamily="18" charset="0"/>
                <a:cs typeface="Times New Roman" panose="02020603050405020304" pitchFamily="18" charset="0"/>
              </a:rPr>
              <a:t>, For example: E-Business Suite (EBS), Existing applications that need persistent shared application tier data.  Use FSS to reduce disk consumption and ease deployment scenarios</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342900" marR="0" lvl="0" indent="-342900">
              <a:spcBef>
                <a:spcPts val="0"/>
              </a:spcBef>
              <a:spcAft>
                <a:spcPts val="0"/>
              </a:spcAft>
              <a:buFont typeface="Arial" panose="020B0604020202020204" pitchFamily="34" charset="0"/>
              <a:buChar char="•"/>
              <a:tabLst>
                <a:tab pos="457200" algn="l"/>
              </a:tabLst>
            </a:pPr>
            <a:r>
              <a:rPr lang="en-US" sz="1100" b="1" dirty="0">
                <a:effectLst/>
                <a:latin typeface="Calibri" panose="020F0502020204030204" pitchFamily="34" charset="0"/>
                <a:ea typeface="Times New Roman" panose="02020603050405020304" pitchFamily="18" charset="0"/>
                <a:cs typeface="Times New Roman" panose="02020603050405020304" pitchFamily="18" charset="0"/>
              </a:rPr>
              <a:t>Transactional Applications</a:t>
            </a:r>
            <a:r>
              <a:rPr lang="en-US" sz="1100" dirty="0">
                <a:effectLst/>
                <a:latin typeface="Calibri" panose="020F0502020204030204" pitchFamily="34" charset="0"/>
                <a:ea typeface="Times New Roman" panose="02020603050405020304" pitchFamily="18" charset="0"/>
                <a:cs typeface="Times New Roman" panose="02020603050405020304" pitchFamily="18" charset="0"/>
              </a:rPr>
              <a:t>:  Oracle, MySQL, Support for Test and Dev scenarios for transactional applications</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342900" marR="0" lvl="0" indent="-342900">
              <a:spcBef>
                <a:spcPts val="0"/>
              </a:spcBef>
              <a:spcAft>
                <a:spcPts val="0"/>
              </a:spcAft>
              <a:buFont typeface="Arial" panose="020B0604020202020204" pitchFamily="34" charset="0"/>
              <a:buChar char="•"/>
              <a:tabLst>
                <a:tab pos="457200" algn="l"/>
              </a:tabLst>
            </a:pPr>
            <a:r>
              <a:rPr lang="en-US" sz="1100" b="1" dirty="0">
                <a:effectLst/>
                <a:latin typeface="Calibri" panose="020F0502020204030204" pitchFamily="34" charset="0"/>
                <a:ea typeface="Times New Roman" panose="02020603050405020304" pitchFamily="18" charset="0"/>
                <a:cs typeface="Times New Roman" panose="02020603050405020304" pitchFamily="18" charset="0"/>
              </a:rPr>
              <a:t>Microservices, Persistence for Containers, </a:t>
            </a:r>
            <a:r>
              <a:rPr lang="en-US" sz="1100" dirty="0">
                <a:effectLst/>
                <a:latin typeface="Calibri" panose="020F0502020204030204" pitchFamily="34" charset="0"/>
                <a:ea typeface="Times New Roman" panose="02020603050405020304" pitchFamily="18" charset="0"/>
                <a:cs typeface="Times New Roman" panose="02020603050405020304" pitchFamily="18" charset="0"/>
              </a:rPr>
              <a:t>Provide persistence on a per container basis at scale</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342900" marR="0" lvl="0" indent="-342900" algn="l" defTabSz="914400" rtl="0" eaLnBrk="1" latinLnBrk="0" hangingPunct="1">
              <a:spcBef>
                <a:spcPts val="0"/>
              </a:spcBef>
              <a:spcAft>
                <a:spcPts val="0"/>
              </a:spcAft>
              <a:buFont typeface="Arial" panose="020B0604020202020204" pitchFamily="34" charset="0"/>
              <a:buChar char="•"/>
              <a:tabLst>
                <a:tab pos="457200" algn="l"/>
              </a:tabLst>
            </a:pPr>
            <a:endParaRPr lang="en-US" sz="1100" kern="12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endParaRPr>
          </a:p>
          <a:p>
            <a:pPr marL="171450" indent="-171450" rtl="0" eaLnBrk="1" fontAlgn="t" latinLnBrk="0" hangingPunct="1">
              <a:buFont typeface="Arial" charset="0"/>
              <a:buChar char="•"/>
            </a:pPr>
            <a:endParaRPr lang="en-US" sz="1100" b="0" i="0" u="none" strike="noStrike" kern="1200" baseline="0" dirty="0">
              <a:solidFill>
                <a:srgbClr val="000000"/>
              </a:solidFill>
              <a:effectLst/>
              <a:latin typeface="+mn-lt"/>
              <a:ea typeface="+mn-ea"/>
              <a:cs typeface="+mn-cs"/>
            </a:endParaRP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C72D9AE-7182-4680-8F79-479C4181FF08}" type="slidenum">
              <a:rPr kumimoji="0" lang="uk-UA" sz="1200" b="0" i="0" u="none" strike="noStrike" kern="1200" cap="none" spc="0" normalizeH="0" baseline="0" noProof="0" smtClean="0">
                <a:ln>
                  <a:noFill/>
                </a:ln>
                <a:solidFill>
                  <a:srgbClr val="58595B"/>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22</a:t>
            </a:fld>
            <a:endParaRPr kumimoji="0" lang="uk-UA" sz="1200" b="0" i="0" u="none" strike="noStrike" kern="1200" cap="none" spc="0" normalizeH="0" baseline="0" noProof="0" dirty="0">
              <a:ln>
                <a:noFill/>
              </a:ln>
              <a:solidFill>
                <a:srgbClr val="58595B"/>
              </a:solidFill>
              <a:effectLst/>
              <a:uLnTx/>
              <a:uFillTx/>
              <a:latin typeface="Calibri"/>
              <a:ea typeface="+mn-ea"/>
              <a:cs typeface="+mn-cs"/>
            </a:endParaRPr>
          </a:p>
        </p:txBody>
      </p:sp>
    </p:spTree>
    <p:extLst>
      <p:ext uri="{BB962C8B-B14F-4D97-AF65-F5344CB8AC3E}">
        <p14:creationId xmlns:p14="http://schemas.microsoft.com/office/powerpoint/2010/main" val="201883813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381000"/>
            <a:ext cx="4572000" cy="2573338"/>
          </a:xfrm>
        </p:spPr>
      </p:sp>
      <p:sp>
        <p:nvSpPr>
          <p:cNvPr id="3" name="Notes Placeholder 2"/>
          <p:cNvSpPr>
            <a:spLocks noGrp="1"/>
          </p:cNvSpPr>
          <p:nvPr>
            <p:ph type="body" idx="1"/>
          </p:nvPr>
        </p:nvSpPr>
        <p:spPr/>
        <p:txBody>
          <a:bodyPr>
            <a:noAutofit/>
          </a:bodyPr>
          <a:lstStyle/>
          <a:p>
            <a:pPr marL="171450" marR="0" lvl="0" indent="-171450" algn="l" defTabSz="914400" rtl="0" eaLnBrk="1" fontAlgn="auto" latinLnBrk="0" hangingPunct="1">
              <a:lnSpc>
                <a:spcPct val="100000"/>
              </a:lnSpc>
              <a:spcBef>
                <a:spcPts val="600"/>
              </a:spcBef>
              <a:spcAft>
                <a:spcPts val="0"/>
              </a:spcAft>
              <a:buClrTx/>
              <a:buSzTx/>
              <a:buFont typeface="Arial" panose="020B0604020202020204" pitchFamily="34" charset="0"/>
              <a:buChar char="•"/>
              <a:tabLst/>
              <a:defRPr/>
            </a:pPr>
            <a:r>
              <a:rPr lang="en-US" dirty="0"/>
              <a:t>Oracle’s Database Backup Cloud Service provides a secure, cost-effective solution for database backup and recovery (versions 10.2 and above)</a:t>
            </a:r>
          </a:p>
          <a:p>
            <a:pPr marL="171450" marR="0" lvl="0" indent="-171450" algn="l" defTabSz="914400" rtl="0" eaLnBrk="1" fontAlgn="auto" latinLnBrk="0" hangingPunct="1">
              <a:lnSpc>
                <a:spcPct val="100000"/>
              </a:lnSpc>
              <a:spcBef>
                <a:spcPts val="600"/>
              </a:spcBef>
              <a:spcAft>
                <a:spcPts val="0"/>
              </a:spcAft>
              <a:buClrTx/>
              <a:buSzTx/>
              <a:buFont typeface="Arial" panose="020B0604020202020204" pitchFamily="34" charset="0"/>
              <a:buChar char="•"/>
              <a:tabLst/>
              <a:defRPr/>
            </a:pPr>
            <a:endParaRPr lang="en-US" dirty="0"/>
          </a:p>
          <a:p>
            <a:pPr marL="171450" marR="0" lvl="0" indent="-171450" algn="l" defTabSz="914400" rtl="0" eaLnBrk="1" fontAlgn="auto" latinLnBrk="0" hangingPunct="1">
              <a:lnSpc>
                <a:spcPct val="100000"/>
              </a:lnSpc>
              <a:spcBef>
                <a:spcPts val="600"/>
              </a:spcBef>
              <a:spcAft>
                <a:spcPts val="0"/>
              </a:spcAft>
              <a:buClrTx/>
              <a:buSzTx/>
              <a:buFont typeface="Arial" panose="020B0604020202020204" pitchFamily="34" charset="0"/>
              <a:buChar char="•"/>
              <a:tabLst/>
              <a:defRPr/>
            </a:pPr>
            <a:r>
              <a:rPr lang="en-US" dirty="0"/>
              <a:t>DBCS helps simplify the management of backups and restores</a:t>
            </a:r>
            <a:r>
              <a:rPr lang="en-US" sz="1100" dirty="0"/>
              <a:t> using the familiar RMAN interface for backup and recovery operations</a:t>
            </a:r>
          </a:p>
          <a:p>
            <a:pPr marL="171450" marR="0" lvl="0" indent="-171450" algn="l" defTabSz="914400" rtl="0" eaLnBrk="1" fontAlgn="auto" latinLnBrk="0" hangingPunct="1">
              <a:lnSpc>
                <a:spcPct val="100000"/>
              </a:lnSpc>
              <a:spcBef>
                <a:spcPts val="600"/>
              </a:spcBef>
              <a:spcAft>
                <a:spcPts val="0"/>
              </a:spcAft>
              <a:buClrTx/>
              <a:buSzTx/>
              <a:buFont typeface="Arial" panose="020B0604020202020204" pitchFamily="34" charset="0"/>
              <a:buChar char="•"/>
              <a:tabLst/>
              <a:defRPr/>
            </a:pPr>
            <a:endParaRPr lang="en-US" sz="1100" dirty="0"/>
          </a:p>
          <a:p>
            <a:pPr marL="171450" marR="0" lvl="0" indent="-171450" algn="l" defTabSz="914400" rtl="0" eaLnBrk="1" fontAlgn="auto" latinLnBrk="0" hangingPunct="1">
              <a:lnSpc>
                <a:spcPct val="100000"/>
              </a:lnSpc>
              <a:spcBef>
                <a:spcPts val="600"/>
              </a:spcBef>
              <a:spcAft>
                <a:spcPts val="0"/>
              </a:spcAft>
              <a:buClrTx/>
              <a:buSzTx/>
              <a:buFont typeface="Arial" panose="020B0604020202020204" pitchFamily="34" charset="0"/>
              <a:buChar char="•"/>
              <a:tabLst/>
              <a:defRPr/>
            </a:pPr>
            <a:r>
              <a:rPr lang="en-US" sz="1100" dirty="0"/>
              <a:t>Affordably priced at $33/TB/month</a:t>
            </a:r>
          </a:p>
          <a:p>
            <a:pPr marL="171450" marR="0" lvl="0" indent="-171450" algn="l" defTabSz="914400" rtl="0" eaLnBrk="1" fontAlgn="auto" latinLnBrk="0" hangingPunct="1">
              <a:lnSpc>
                <a:spcPct val="100000"/>
              </a:lnSpc>
              <a:spcBef>
                <a:spcPts val="600"/>
              </a:spcBef>
              <a:spcAft>
                <a:spcPts val="0"/>
              </a:spcAft>
              <a:buClrTx/>
              <a:buSzTx/>
              <a:buFont typeface="Arial" panose="020B0604020202020204" pitchFamily="34" charset="0"/>
              <a:buChar char="•"/>
              <a:tabLst/>
              <a:defRPr/>
            </a:pPr>
            <a:endParaRPr lang="en-US" sz="1100" dirty="0"/>
          </a:p>
          <a:p>
            <a:pPr marL="171450" marR="0" lvl="0" indent="-171450" algn="l" defTabSz="914400" rtl="0" eaLnBrk="1" fontAlgn="auto" latinLnBrk="0" hangingPunct="1">
              <a:lnSpc>
                <a:spcPct val="100000"/>
              </a:lnSpc>
              <a:spcBef>
                <a:spcPts val="600"/>
              </a:spcBef>
              <a:spcAft>
                <a:spcPts val="0"/>
              </a:spcAft>
              <a:buClrTx/>
              <a:buSzTx/>
              <a:buFont typeface="Arial" panose="020B0604020202020204" pitchFamily="34" charset="0"/>
              <a:buChar char="•"/>
              <a:tabLst/>
              <a:defRPr/>
            </a:pPr>
            <a:r>
              <a:rPr lang="en-US" sz="2400" dirty="0"/>
              <a:t>End-to-end data encryption, compression and protection</a:t>
            </a:r>
          </a:p>
          <a:p>
            <a:pPr marL="171450" marR="0" lvl="0" indent="-171450" algn="l" defTabSz="914400" rtl="0" eaLnBrk="1" fontAlgn="auto" latinLnBrk="0" hangingPunct="1">
              <a:lnSpc>
                <a:spcPct val="100000"/>
              </a:lnSpc>
              <a:spcBef>
                <a:spcPts val="600"/>
              </a:spcBef>
              <a:spcAft>
                <a:spcPts val="0"/>
              </a:spcAft>
              <a:buClrTx/>
              <a:buSzTx/>
              <a:buFont typeface="Arial" panose="020B0604020202020204" pitchFamily="34" charset="0"/>
              <a:buChar char="•"/>
              <a:tabLst/>
              <a:defRPr/>
            </a:pPr>
            <a:endParaRPr lang="en-US" sz="2400" dirty="0"/>
          </a:p>
          <a:p>
            <a:pPr marL="228600" lvl="1">
              <a:spcBef>
                <a:spcPts val="1200"/>
              </a:spcBef>
              <a:spcAft>
                <a:spcPts val="400"/>
              </a:spcAft>
              <a:buSzPct val="85000"/>
              <a:buFont typeface="Arial" panose="020B0604020202020204" pitchFamily="34" charset="0"/>
              <a:buChar char="•"/>
            </a:pPr>
            <a:r>
              <a:rPr lang="en-US" sz="2400" dirty="0">
                <a:solidFill>
                  <a:srgbClr val="000000"/>
                </a:solidFill>
              </a:rPr>
              <a:t>Multi-way replication ensures data availability and durability (once backed up to object storage)</a:t>
            </a:r>
          </a:p>
          <a:p>
            <a:pPr marL="228600" lvl="1">
              <a:spcBef>
                <a:spcPts val="1200"/>
              </a:spcBef>
              <a:spcAft>
                <a:spcPts val="400"/>
              </a:spcAft>
              <a:buSzPct val="85000"/>
              <a:buFont typeface="Arial" panose="020B0604020202020204" pitchFamily="34" charset="0"/>
              <a:buChar char="•"/>
            </a:pPr>
            <a:endParaRPr lang="en-US" sz="2400" dirty="0">
              <a:solidFill>
                <a:srgbClr val="000000"/>
              </a:solidFill>
            </a:endParaRPr>
          </a:p>
          <a:p>
            <a:pPr marL="228600" lvl="1">
              <a:spcBef>
                <a:spcPts val="1200"/>
              </a:spcBef>
              <a:spcAft>
                <a:spcPts val="400"/>
              </a:spcAft>
              <a:buSzPct val="85000"/>
              <a:buFont typeface="Arial" panose="020B0604020202020204" pitchFamily="34" charset="0"/>
              <a:buChar char="•"/>
            </a:pPr>
            <a:r>
              <a:rPr lang="en-US" sz="2400" dirty="0">
                <a:solidFill>
                  <a:srgbClr val="000000"/>
                </a:solidFill>
              </a:rPr>
              <a:t>Scalable to 268 TB</a:t>
            </a:r>
          </a:p>
          <a:p>
            <a:pPr marL="228600" lvl="1">
              <a:spcBef>
                <a:spcPts val="1200"/>
              </a:spcBef>
              <a:spcAft>
                <a:spcPts val="400"/>
              </a:spcAft>
              <a:buSzPct val="85000"/>
              <a:buFont typeface="Arial" panose="020B0604020202020204" pitchFamily="34" charset="0"/>
              <a:buChar char="•"/>
            </a:pPr>
            <a:endParaRPr lang="en-US" sz="2400" dirty="0">
              <a:solidFill>
                <a:srgbClr val="000000"/>
              </a:solidFill>
            </a:endParaRPr>
          </a:p>
          <a:p>
            <a:pPr marL="228600" marR="0" lvl="1" indent="-114300" algn="l" defTabSz="914400" rtl="0" eaLnBrk="1" fontAlgn="auto" latinLnBrk="0" hangingPunct="1">
              <a:lnSpc>
                <a:spcPct val="100000"/>
              </a:lnSpc>
              <a:spcBef>
                <a:spcPts val="1200"/>
              </a:spcBef>
              <a:spcAft>
                <a:spcPts val="400"/>
              </a:spcAft>
              <a:buClrTx/>
              <a:buSzPct val="85000"/>
              <a:buFont typeface="Arial" panose="020B0604020202020204" pitchFamily="34" charset="0"/>
              <a:buChar char="•"/>
              <a:tabLst/>
              <a:defRPr/>
            </a:pPr>
            <a:r>
              <a:rPr lang="en-US" sz="2400" dirty="0"/>
              <a:t>Cloud: Encrypted data is protected with 3-way mirroring on every write</a:t>
            </a:r>
          </a:p>
          <a:p>
            <a:pPr marL="228600" lvl="1">
              <a:spcBef>
                <a:spcPts val="1200"/>
              </a:spcBef>
              <a:spcAft>
                <a:spcPts val="400"/>
              </a:spcAft>
              <a:buSzPct val="85000"/>
              <a:buFont typeface="Arial" panose="020B0604020202020204" pitchFamily="34" charset="0"/>
              <a:buChar char="•"/>
            </a:pPr>
            <a:endParaRPr lang="en-US" sz="2400" dirty="0">
              <a:solidFill>
                <a:srgbClr val="000000"/>
              </a:solidFill>
            </a:endParaRPr>
          </a:p>
          <a:p>
            <a:pPr marL="171450" marR="0" lvl="0" indent="-171450" algn="l" defTabSz="914400" rtl="0" eaLnBrk="1" fontAlgn="auto" latinLnBrk="0" hangingPunct="1">
              <a:lnSpc>
                <a:spcPct val="100000"/>
              </a:lnSpc>
              <a:spcBef>
                <a:spcPts val="600"/>
              </a:spcBef>
              <a:spcAft>
                <a:spcPts val="0"/>
              </a:spcAft>
              <a:buClrTx/>
              <a:buSzTx/>
              <a:buFont typeface="Arial" panose="020B0604020202020204" pitchFamily="34" charset="0"/>
              <a:buChar char="•"/>
              <a:tabLst/>
              <a:defRPr/>
            </a:pPr>
            <a:endParaRPr lang="en-US" sz="2400" dirty="0"/>
          </a:p>
          <a:p>
            <a:pPr marL="171450" marR="0" lvl="0" indent="-171450" algn="l" defTabSz="914400" rtl="0" eaLnBrk="1" fontAlgn="auto" latinLnBrk="0" hangingPunct="1">
              <a:lnSpc>
                <a:spcPct val="100000"/>
              </a:lnSpc>
              <a:spcBef>
                <a:spcPts val="600"/>
              </a:spcBef>
              <a:spcAft>
                <a:spcPts val="0"/>
              </a:spcAft>
              <a:buClrTx/>
              <a:buSzTx/>
              <a:buFont typeface="Arial" panose="020B0604020202020204" pitchFamily="34" charset="0"/>
              <a:buChar char="•"/>
              <a:tabLst/>
              <a:defRPr/>
            </a:pPr>
            <a:endParaRPr lang="en-US" sz="2400" dirty="0"/>
          </a:p>
          <a:p>
            <a:pPr marL="228600" lvl="1">
              <a:spcBef>
                <a:spcPts val="1200"/>
              </a:spcBef>
              <a:spcAft>
                <a:spcPts val="400"/>
              </a:spcAft>
              <a:buSzPct val="85000"/>
              <a:buFont typeface="Arial" panose="020B0604020202020204" pitchFamily="34" charset="0"/>
              <a:buChar char="•"/>
            </a:pPr>
            <a:r>
              <a:rPr lang="en-US" dirty="0"/>
              <a:t>Clients: Data is always encrypted with keys kept locally at client, optionally compressed, and securely transmitted</a:t>
            </a:r>
          </a:p>
          <a:p>
            <a:pPr marL="228600" lvl="1">
              <a:spcBef>
                <a:spcPts val="1200"/>
              </a:spcBef>
              <a:spcAft>
                <a:spcPts val="400"/>
              </a:spcAft>
              <a:buSzPct val="85000"/>
              <a:buFont typeface="Arial" panose="020B0604020202020204" pitchFamily="34" charset="0"/>
              <a:buChar char="•"/>
            </a:pPr>
            <a:endParaRPr lang="en-US" dirty="0"/>
          </a:p>
          <a:p>
            <a:pPr marL="228600" lvl="1">
              <a:spcBef>
                <a:spcPts val="1200"/>
              </a:spcBef>
              <a:spcAft>
                <a:spcPts val="400"/>
              </a:spcAft>
              <a:buSzPct val="85000"/>
              <a:buFont typeface="Arial" panose="020B0604020202020204" pitchFamily="34" charset="0"/>
              <a:buChar char="•"/>
            </a:pPr>
            <a:endParaRPr lang="en-US" dirty="0"/>
          </a:p>
          <a:p>
            <a:endParaRPr lang="en-US" sz="1100" dirty="0"/>
          </a:p>
          <a:p>
            <a:r>
              <a:rPr lang="en-US" sz="1100" b="1" dirty="0"/>
              <a:t>Value</a:t>
            </a:r>
            <a:r>
              <a:rPr lang="en-US" sz="1100" b="1" baseline="0" dirty="0"/>
              <a:t> Proposition</a:t>
            </a:r>
          </a:p>
          <a:p>
            <a:pPr marL="228600" lvl="1" indent="0">
              <a:buClr>
                <a:srgbClr val="5F5F5F">
                  <a:lumMod val="60000"/>
                  <a:lumOff val="40000"/>
                </a:srgbClr>
              </a:buClr>
              <a:buFont typeface="Arial" panose="020B0604020202020204" pitchFamily="34" charset="0"/>
              <a:buNone/>
            </a:pPr>
            <a:r>
              <a:rPr lang="en-US" sz="1050" b="1" u="sng" dirty="0">
                <a:solidFill>
                  <a:srgbClr val="5F5F5F"/>
                </a:solidFill>
              </a:rPr>
              <a:t>Fast Provisioning &amp; Scalable</a:t>
            </a:r>
          </a:p>
          <a:p>
            <a:pPr marL="228600" lvl="1" indent="0">
              <a:buClr>
                <a:srgbClr val="5F5F5F">
                  <a:lumMod val="60000"/>
                  <a:lumOff val="40000"/>
                </a:srgbClr>
              </a:buClr>
              <a:buFont typeface="Arial" panose="020B0604020202020204" pitchFamily="34" charset="0"/>
              <a:buNone/>
            </a:pPr>
            <a:r>
              <a:rPr lang="en-US" sz="1050" dirty="0">
                <a:solidFill>
                  <a:srgbClr val="5F5F5F"/>
                </a:solidFill>
              </a:rPr>
              <a:t>Offsite storage provisioned on-demand with on-demand capacity expansion capability</a:t>
            </a:r>
          </a:p>
          <a:p>
            <a:pPr marL="228600" lvl="1" indent="0">
              <a:buClr>
                <a:srgbClr val="5F5F5F">
                  <a:lumMod val="60000"/>
                  <a:lumOff val="40000"/>
                </a:srgbClr>
              </a:buClr>
              <a:buFont typeface="Arial" panose="020B0604020202020204" pitchFamily="34" charset="0"/>
              <a:buNone/>
            </a:pPr>
            <a:endParaRPr lang="en-US" sz="1050" dirty="0">
              <a:solidFill>
                <a:srgbClr val="5F5F5F"/>
              </a:solidFill>
            </a:endParaRPr>
          </a:p>
          <a:p>
            <a:pPr marL="228600" lvl="1" indent="0">
              <a:buClr>
                <a:srgbClr val="5F5F5F">
                  <a:lumMod val="60000"/>
                  <a:lumOff val="40000"/>
                </a:srgbClr>
              </a:buClr>
              <a:buFont typeface="Arial" panose="020B0604020202020204" pitchFamily="34" charset="0"/>
              <a:buNone/>
            </a:pPr>
            <a:r>
              <a:rPr lang="en-US" sz="2350" b="1" u="sng" dirty="0">
                <a:solidFill>
                  <a:srgbClr val="5F5F5F"/>
                </a:solidFill>
              </a:rPr>
              <a:t>Low Cost</a:t>
            </a:r>
          </a:p>
          <a:p>
            <a:pPr marL="228600" lvl="1" indent="0">
              <a:buClr>
                <a:srgbClr val="5F5F5F">
                  <a:lumMod val="60000"/>
                  <a:lumOff val="40000"/>
                </a:srgbClr>
              </a:buClr>
              <a:buFont typeface="Arial" panose="020B0604020202020204" pitchFamily="34" charset="0"/>
              <a:buNone/>
            </a:pPr>
            <a:r>
              <a:rPr lang="en-US" sz="2350" dirty="0">
                <a:solidFill>
                  <a:srgbClr val="5F5F5F"/>
                </a:solidFill>
              </a:rPr>
              <a:t>No capital expenditure, low operating expenses, includes ASO/ACO licensing, simple pay per use model</a:t>
            </a:r>
          </a:p>
          <a:p>
            <a:pPr marL="228600" lvl="1" indent="0">
              <a:buClr>
                <a:srgbClr val="5F5F5F">
                  <a:lumMod val="60000"/>
                  <a:lumOff val="40000"/>
                </a:srgbClr>
              </a:buClr>
              <a:buFont typeface="Arial" panose="020B0604020202020204" pitchFamily="34" charset="0"/>
              <a:buNone/>
            </a:pPr>
            <a:endParaRPr lang="en-US" sz="2350" dirty="0">
              <a:solidFill>
                <a:srgbClr val="5F5F5F"/>
              </a:solidFill>
            </a:endParaRPr>
          </a:p>
          <a:p>
            <a:pPr marL="228600" lvl="1" indent="0">
              <a:buClr>
                <a:srgbClr val="5F5F5F">
                  <a:lumMod val="60000"/>
                  <a:lumOff val="40000"/>
                </a:srgbClr>
              </a:buClr>
              <a:buFont typeface="Arial" panose="020B0604020202020204" pitchFamily="34" charset="0"/>
              <a:buNone/>
            </a:pPr>
            <a:r>
              <a:rPr lang="en-US" sz="2350" b="1" u="sng" dirty="0">
                <a:solidFill>
                  <a:srgbClr val="5F5F5F"/>
                </a:solidFill>
              </a:rPr>
              <a:t>Secure and Reliable</a:t>
            </a:r>
          </a:p>
          <a:p>
            <a:pPr marL="228600" lvl="1" indent="0">
              <a:buClr>
                <a:srgbClr val="5F5F5F">
                  <a:lumMod val="60000"/>
                  <a:lumOff val="40000"/>
                </a:srgbClr>
              </a:buClr>
              <a:buFont typeface="Arial" panose="020B0604020202020204" pitchFamily="34" charset="0"/>
              <a:buNone/>
            </a:pPr>
            <a:r>
              <a:rPr lang="en-US" sz="2350" dirty="0">
                <a:solidFill>
                  <a:srgbClr val="5F5F5F"/>
                </a:solidFill>
              </a:rPr>
              <a:t>Data is secured with client-side encryption and transmitted securely to the cloud</a:t>
            </a:r>
          </a:p>
          <a:p>
            <a:pPr marL="228600" lvl="1" indent="0">
              <a:buClr>
                <a:srgbClr val="5F5F5F">
                  <a:lumMod val="60000"/>
                  <a:lumOff val="40000"/>
                </a:srgbClr>
              </a:buClr>
              <a:buFont typeface="Arial" panose="020B0604020202020204" pitchFamily="34" charset="0"/>
              <a:buNone/>
            </a:pPr>
            <a:endParaRPr lang="en-US" sz="2350" dirty="0">
              <a:solidFill>
                <a:srgbClr val="5F5F5F"/>
              </a:solidFill>
            </a:endParaRPr>
          </a:p>
          <a:p>
            <a:pPr marL="228600" lvl="1" indent="0">
              <a:buClr>
                <a:srgbClr val="5F5F5F">
                  <a:lumMod val="60000"/>
                  <a:lumOff val="40000"/>
                </a:srgbClr>
              </a:buClr>
              <a:buFont typeface="Arial" panose="020B0604020202020204" pitchFamily="34" charset="0"/>
              <a:buNone/>
            </a:pPr>
            <a:r>
              <a:rPr lang="en-US" sz="2350" b="1" u="sng" dirty="0">
                <a:solidFill>
                  <a:srgbClr val="5F5F5F"/>
                </a:solidFill>
              </a:rPr>
              <a:t>24x7 Accessibility to Offsite Storage</a:t>
            </a:r>
          </a:p>
          <a:p>
            <a:pPr marL="228600" lvl="1" indent="0">
              <a:buClr>
                <a:srgbClr val="5F5F5F">
                  <a:lumMod val="60000"/>
                  <a:lumOff val="40000"/>
                </a:srgbClr>
              </a:buClr>
              <a:buFont typeface="Arial" panose="020B0604020202020204" pitchFamily="34" charset="0"/>
              <a:buNone/>
            </a:pPr>
            <a:r>
              <a:rPr lang="en-US" sz="2350" dirty="0">
                <a:solidFill>
                  <a:srgbClr val="5F5F5F"/>
                </a:solidFill>
              </a:rPr>
              <a:t>Data accessible securely via internet from anywhere</a:t>
            </a:r>
          </a:p>
          <a:p>
            <a:pPr marL="400050" lvl="2" indent="0">
              <a:buClr>
                <a:srgbClr val="5F5F5F">
                  <a:lumMod val="60000"/>
                  <a:lumOff val="40000"/>
                </a:srgbClr>
              </a:buClr>
              <a:buFont typeface="Arial" panose="020B0604020202020204" pitchFamily="34" charset="0"/>
              <a:buNone/>
            </a:pPr>
            <a:endParaRPr lang="en-US" sz="2200" dirty="0">
              <a:solidFill>
                <a:srgbClr val="5F5F5F"/>
              </a:solidFill>
            </a:endParaRPr>
          </a:p>
          <a:p>
            <a:pPr marL="228600" lvl="1" indent="0">
              <a:buClr>
                <a:srgbClr val="5F5F5F">
                  <a:lumMod val="60000"/>
                  <a:lumOff val="40000"/>
                </a:srgbClr>
              </a:buClr>
              <a:buFont typeface="Arial" panose="020B0604020202020204" pitchFamily="34" charset="0"/>
              <a:buNone/>
            </a:pPr>
            <a:endParaRPr lang="en-US" sz="2350" dirty="0">
              <a:solidFill>
                <a:srgbClr val="5F5F5F"/>
              </a:solidFill>
            </a:endParaRPr>
          </a:p>
          <a:p>
            <a:pPr marL="228600" lvl="1" indent="0">
              <a:buClr>
                <a:srgbClr val="5F5F5F">
                  <a:lumMod val="60000"/>
                  <a:lumOff val="40000"/>
                </a:srgbClr>
              </a:buClr>
              <a:buFont typeface="Arial" panose="020B0604020202020204" pitchFamily="34" charset="0"/>
              <a:buNone/>
            </a:pPr>
            <a:endParaRPr lang="en-US" sz="1050" dirty="0">
              <a:solidFill>
                <a:srgbClr val="FF0000"/>
              </a:solidFill>
            </a:endParaRPr>
          </a:p>
          <a:p>
            <a:endParaRPr lang="en-US" sz="1100" b="1"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C72D9AE-7182-4680-8F79-479C4181FF08}" type="slidenum">
              <a:rPr kumimoji="0" lang="uk-UA" sz="1200" b="0" i="0" u="none" strike="noStrike" kern="1200" cap="none" spc="0" normalizeH="0" baseline="0" noProof="0" smtClean="0">
                <a:ln>
                  <a:noFill/>
                </a:ln>
                <a:solidFill>
                  <a:srgbClr val="5F5F5F"/>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23</a:t>
            </a:fld>
            <a:endParaRPr kumimoji="0" lang="uk-UA" sz="1200" b="0" i="0" u="none" strike="noStrike" kern="1200" cap="none" spc="0" normalizeH="0" baseline="0" noProof="0" dirty="0">
              <a:ln>
                <a:noFill/>
              </a:ln>
              <a:solidFill>
                <a:srgbClr val="5F5F5F"/>
              </a:solidFill>
              <a:effectLst/>
              <a:uLnTx/>
              <a:uFillTx/>
              <a:latin typeface="Calibri"/>
              <a:ea typeface="+mn-ea"/>
              <a:cs typeface="+mn-cs"/>
            </a:endParaRPr>
          </a:p>
        </p:txBody>
      </p:sp>
    </p:spTree>
    <p:extLst>
      <p:ext uri="{BB962C8B-B14F-4D97-AF65-F5344CB8AC3E}">
        <p14:creationId xmlns:p14="http://schemas.microsoft.com/office/powerpoint/2010/main" val="173546895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7394" name="Slide Image Placeholder 1"/>
          <p:cNvSpPr>
            <a:spLocks noGrp="1" noRot="1" noChangeAspect="1" noTextEdit="1"/>
          </p:cNvSpPr>
          <p:nvPr>
            <p:ph type="sldImg"/>
          </p:nvPr>
        </p:nvSpPr>
        <p:spPr bwMode="auto">
          <a:xfrm>
            <a:off x="382588" y="381000"/>
            <a:ext cx="4572000" cy="2573338"/>
          </a:xfrm>
          <a:noFill/>
          <a:ln>
            <a:solidFill>
              <a:srgbClr val="000000"/>
            </a:solidFill>
            <a:miter lim="800000"/>
            <a:headEnd/>
            <a:tailEnd/>
          </a:ln>
        </p:spPr>
      </p:sp>
      <p:sp>
        <p:nvSpPr>
          <p:cNvPr id="187395" name="Notes Placeholder 2"/>
          <p:cNvSpPr>
            <a:spLocks noGrp="1"/>
          </p:cNvSpPr>
          <p:nvPr>
            <p:ph type="body" idx="1"/>
          </p:nvPr>
        </p:nvSpPr>
        <p:spPr bwMode="auto">
          <a:noFill/>
        </p:spPr>
        <p:txBody>
          <a:bodyPr wrap="square" numCol="1" anchor="t" anchorCtr="0" compatLnSpc="1">
            <a:prstTxWarp prst="textNoShape">
              <a:avLst/>
            </a:prstTxWarp>
            <a:normAutofit fontScale="92500" lnSpcReduction="10000"/>
          </a:bodyPr>
          <a:lstStyle/>
          <a:p>
            <a:r>
              <a:rPr lang="en-US" sz="1200" dirty="0">
                <a:solidFill>
                  <a:srgbClr val="222222"/>
                </a:solidFill>
                <a:latin typeface="Tahoma" charset="0"/>
              </a:rPr>
              <a:t> </a:t>
            </a:r>
            <a:r>
              <a:rPr lang="en-US" sz="1100" i="1" kern="1200" dirty="0">
                <a:solidFill>
                  <a:srgbClr val="000000"/>
                </a:solidFill>
                <a:effectLst/>
                <a:latin typeface="+mn-lt"/>
                <a:ea typeface="+mn-ea"/>
                <a:cs typeface="+mn-cs"/>
              </a:rPr>
              <a:t>The cloud storage gateway is installed on-premises and then used to easily connect on-premises applications and data to the Oracle Cloud Infrastructure</a:t>
            </a:r>
            <a:endParaRPr lang="en-US" sz="1100" kern="1200" dirty="0">
              <a:solidFill>
                <a:srgbClr val="000000"/>
              </a:solidFill>
              <a:effectLst/>
              <a:latin typeface="+mn-lt"/>
              <a:ea typeface="+mn-ea"/>
              <a:cs typeface="+mn-cs"/>
            </a:endParaRPr>
          </a:p>
          <a:p>
            <a:r>
              <a:rPr lang="en-US" sz="1100" kern="1200" dirty="0">
                <a:solidFill>
                  <a:srgbClr val="000000"/>
                </a:solidFill>
                <a:effectLst/>
                <a:latin typeface="+mn-lt"/>
                <a:ea typeface="+mn-ea"/>
                <a:cs typeface="+mn-cs"/>
              </a:rPr>
              <a:t> </a:t>
            </a:r>
          </a:p>
          <a:p>
            <a:pPr marL="171450" indent="-171450">
              <a:buFont typeface="Arial" panose="020B0604020202020204" pitchFamily="34" charset="0"/>
              <a:buChar char="•"/>
            </a:pPr>
            <a:r>
              <a:rPr lang="en-US" sz="1100" kern="1200" dirty="0">
                <a:solidFill>
                  <a:srgbClr val="000000"/>
                </a:solidFill>
                <a:effectLst/>
                <a:latin typeface="+mn-lt"/>
                <a:ea typeface="+mn-ea"/>
                <a:cs typeface="+mn-cs"/>
              </a:rPr>
              <a:t>What you need to know:</a:t>
            </a:r>
          </a:p>
          <a:p>
            <a:pPr marL="171450" lvl="0" indent="-171450">
              <a:buFont typeface="Arial" panose="020B0604020202020204" pitchFamily="34" charset="0"/>
              <a:buChar char="•"/>
            </a:pPr>
            <a:r>
              <a:rPr lang="en-US" sz="1100" kern="1200" dirty="0">
                <a:solidFill>
                  <a:srgbClr val="000000"/>
                </a:solidFill>
                <a:effectLst/>
                <a:latin typeface="+mn-lt"/>
                <a:ea typeface="+mn-ea"/>
                <a:cs typeface="+mn-cs"/>
              </a:rPr>
              <a:t>Its allows customers to take advantage of offsite storage</a:t>
            </a:r>
          </a:p>
          <a:p>
            <a:pPr lvl="2"/>
            <a:r>
              <a:rPr lang="en-US" sz="900" kern="1200" dirty="0">
                <a:solidFill>
                  <a:srgbClr val="000000"/>
                </a:solidFill>
                <a:effectLst/>
                <a:latin typeface="+mn-lt"/>
                <a:ea typeface="+mn-ea"/>
                <a:cs typeface="+mn-cs"/>
              </a:rPr>
              <a:t>Object Storage and Archive Storage</a:t>
            </a:r>
          </a:p>
          <a:p>
            <a:pPr marL="171450" lvl="0" indent="-171450">
              <a:buFont typeface="Arial" panose="020B0604020202020204" pitchFamily="34" charset="0"/>
              <a:buChar char="•"/>
            </a:pPr>
            <a:r>
              <a:rPr lang="en-US" sz="1100" kern="1200" dirty="0">
                <a:solidFill>
                  <a:srgbClr val="000000"/>
                </a:solidFill>
                <a:effectLst/>
                <a:latin typeface="+mn-lt"/>
                <a:ea typeface="+mn-ea"/>
                <a:cs typeface="+mn-cs"/>
              </a:rPr>
              <a:t>Any on-premises NFS client can connect to the SSA, and thus save files to OCI</a:t>
            </a:r>
          </a:p>
          <a:p>
            <a:pPr marL="171450" lvl="0" indent="-171450">
              <a:buFont typeface="Arial" panose="020B0604020202020204" pitchFamily="34" charset="0"/>
              <a:buChar char="•"/>
            </a:pPr>
            <a:endParaRPr lang="en-US" sz="1100" kern="1200" dirty="0">
              <a:solidFill>
                <a:srgbClr val="000000"/>
              </a:solidFill>
              <a:effectLst/>
              <a:latin typeface="+mn-lt"/>
              <a:ea typeface="+mn-ea"/>
              <a:cs typeface="+mn-cs"/>
            </a:endParaRPr>
          </a:p>
          <a:p>
            <a:pPr marL="171450" lvl="0" indent="-171450">
              <a:buFont typeface="Arial" panose="020B0604020202020204" pitchFamily="34" charset="0"/>
              <a:buChar char="•"/>
            </a:pPr>
            <a:r>
              <a:rPr lang="en-US" sz="1100" kern="1200" dirty="0">
                <a:solidFill>
                  <a:srgbClr val="000000"/>
                </a:solidFill>
                <a:effectLst/>
                <a:latin typeface="+mn-lt"/>
                <a:ea typeface="+mn-ea"/>
                <a:cs typeface="+mn-cs"/>
              </a:rPr>
              <a:t>Customers can “pin” frequently accessed files in cache to improve app performance</a:t>
            </a:r>
          </a:p>
          <a:p>
            <a:pPr marL="171450" lvl="0" indent="-171450">
              <a:buFont typeface="Arial" panose="020B0604020202020204" pitchFamily="34" charset="0"/>
              <a:buChar char="•"/>
            </a:pPr>
            <a:endParaRPr lang="en-US" sz="1100" kern="1200" dirty="0">
              <a:solidFill>
                <a:srgbClr val="000000"/>
              </a:solidFill>
              <a:effectLst/>
              <a:latin typeface="+mn-lt"/>
              <a:ea typeface="+mn-ea"/>
              <a:cs typeface="+mn-cs"/>
            </a:endParaRPr>
          </a:p>
          <a:p>
            <a:pPr marL="171450" lvl="0" indent="-171450">
              <a:buFont typeface="Arial" panose="020B0604020202020204" pitchFamily="34" charset="0"/>
              <a:buChar char="•"/>
            </a:pPr>
            <a:r>
              <a:rPr lang="en-US" sz="1100" kern="1200" dirty="0">
                <a:solidFill>
                  <a:srgbClr val="000000"/>
                </a:solidFill>
                <a:effectLst/>
                <a:latin typeface="+mn-lt"/>
                <a:ea typeface="+mn-ea"/>
                <a:cs typeface="+mn-cs"/>
              </a:rPr>
              <a:t>Specified versions of files can be locked in their current state</a:t>
            </a:r>
          </a:p>
          <a:p>
            <a:pPr marL="171450" lvl="0" indent="-171450">
              <a:buFont typeface="Arial" panose="020B0604020202020204" pitchFamily="34" charset="0"/>
              <a:buChar char="•"/>
            </a:pPr>
            <a:endParaRPr lang="en-US" sz="1100" kern="1200" dirty="0">
              <a:solidFill>
                <a:srgbClr val="000000"/>
              </a:solidFill>
              <a:effectLst/>
              <a:latin typeface="+mn-lt"/>
              <a:ea typeface="+mn-ea"/>
              <a:cs typeface="+mn-cs"/>
            </a:endParaRPr>
          </a:p>
          <a:p>
            <a:pPr marL="171450" lvl="0" indent="-171450">
              <a:buFont typeface="Arial" panose="020B0604020202020204" pitchFamily="34" charset="0"/>
              <a:buChar char="•"/>
            </a:pPr>
            <a:r>
              <a:rPr lang="en-US" sz="1100" kern="1200" dirty="0">
                <a:solidFill>
                  <a:srgbClr val="000000"/>
                </a:solidFill>
                <a:effectLst/>
                <a:latin typeface="+mn-lt"/>
                <a:ea typeface="+mn-ea"/>
                <a:cs typeface="+mn-cs"/>
              </a:rPr>
              <a:t>File deletion is end to end, meaning customers only have to delete a file once, and it will be removed from both the SSA and from Object/Archive storage</a:t>
            </a:r>
          </a:p>
          <a:p>
            <a:pPr marL="171450" lvl="0" indent="-171450">
              <a:buFont typeface="Arial" panose="020B0604020202020204" pitchFamily="34" charset="0"/>
              <a:buChar char="•"/>
            </a:pPr>
            <a:endParaRPr lang="en-US" sz="1100" kern="1200" dirty="0">
              <a:solidFill>
                <a:srgbClr val="000000"/>
              </a:solidFill>
              <a:effectLst/>
              <a:latin typeface="+mn-lt"/>
              <a:ea typeface="+mn-ea"/>
              <a:cs typeface="+mn-cs"/>
            </a:endParaRPr>
          </a:p>
          <a:p>
            <a:pPr marL="171450" lvl="0" indent="-171450">
              <a:buFont typeface="Arial" panose="020B0604020202020204" pitchFamily="34" charset="0"/>
              <a:buChar char="•"/>
            </a:pPr>
            <a:r>
              <a:rPr lang="en-US" sz="1100" kern="1200" dirty="0">
                <a:solidFill>
                  <a:srgbClr val="000000"/>
                </a:solidFill>
                <a:effectLst/>
                <a:latin typeface="+mn-lt"/>
                <a:ea typeface="+mn-ea"/>
                <a:cs typeface="+mn-cs"/>
              </a:rPr>
              <a:t>A single filesystem can accommodate up to 10 million files</a:t>
            </a:r>
          </a:p>
          <a:p>
            <a:pPr>
              <a:buFont typeface="Arial" charset="0"/>
              <a:buChar char="•"/>
            </a:pPr>
            <a:endParaRPr lang="en-US" sz="1200" dirty="0">
              <a:solidFill>
                <a:srgbClr val="222222"/>
              </a:solidFill>
              <a:latin typeface="Tahoma" charset="0"/>
            </a:endParaRPr>
          </a:p>
          <a:p>
            <a:pPr>
              <a:buFont typeface="Arial" charset="0"/>
              <a:buChar char="•"/>
            </a:pPr>
            <a:endParaRPr lang="en-US" sz="1200" dirty="0">
              <a:solidFill>
                <a:srgbClr val="222222"/>
              </a:solidFill>
              <a:latin typeface="Tahoma" charset="0"/>
            </a:endParaRPr>
          </a:p>
          <a:p>
            <a:pPr>
              <a:buFont typeface="Arial" charset="0"/>
              <a:buChar char="•"/>
            </a:pPr>
            <a:r>
              <a:rPr lang="en-US" sz="1200" dirty="0">
                <a:solidFill>
                  <a:srgbClr val="222222"/>
                </a:solidFill>
                <a:latin typeface="Tahoma" charset="0"/>
              </a:rPr>
              <a:t>---</a:t>
            </a:r>
          </a:p>
          <a:p>
            <a:pPr>
              <a:buFont typeface="Arial" charset="0"/>
              <a:buChar char="•"/>
            </a:pPr>
            <a:endParaRPr lang="en-US" sz="1200" dirty="0">
              <a:solidFill>
                <a:srgbClr val="222222"/>
              </a:solidFill>
              <a:latin typeface="Tahoma" charset="0"/>
            </a:endParaRPr>
          </a:p>
          <a:p>
            <a:pPr>
              <a:buFont typeface="Arial" charset="0"/>
              <a:buChar char="•"/>
            </a:pPr>
            <a:r>
              <a:rPr lang="en-US" sz="1200" dirty="0">
                <a:solidFill>
                  <a:srgbClr val="222222"/>
                </a:solidFill>
                <a:latin typeface="Tahoma" charset="0"/>
              </a:rPr>
              <a:t>Minimum memory requirements (based on the maximum number of files that can be uploaded to the appliance filesystem):</a:t>
            </a:r>
          </a:p>
          <a:p>
            <a:pPr marL="742950" lvl="1" indent="-285750">
              <a:buFont typeface="Arial" charset="0"/>
              <a:buChar char="•"/>
            </a:pPr>
            <a:r>
              <a:rPr lang="en-US" sz="1200" dirty="0">
                <a:solidFill>
                  <a:srgbClr val="222222"/>
                </a:solidFill>
                <a:latin typeface="Tahoma" charset="0"/>
              </a:rPr>
              <a:t>16 GB for filesystems up to 1 million files</a:t>
            </a:r>
          </a:p>
          <a:p>
            <a:pPr marL="742950" lvl="1" indent="-285750">
              <a:buFont typeface="Arial" charset="0"/>
              <a:buChar char="•"/>
            </a:pPr>
            <a:r>
              <a:rPr lang="en-US" sz="1200" dirty="0">
                <a:solidFill>
                  <a:srgbClr val="222222"/>
                </a:solidFill>
                <a:latin typeface="Tahoma" charset="0"/>
              </a:rPr>
              <a:t>32 GB for filesystems up to 5 million files</a:t>
            </a:r>
          </a:p>
          <a:p>
            <a:pPr marL="742950" lvl="1" indent="-285750">
              <a:buFont typeface="Arial" charset="0"/>
              <a:buChar char="•"/>
            </a:pPr>
            <a:r>
              <a:rPr lang="en-US" sz="1200" dirty="0">
                <a:solidFill>
                  <a:srgbClr val="222222"/>
                </a:solidFill>
                <a:latin typeface="Tahoma" charset="0"/>
              </a:rPr>
              <a:t>64 GB for filesystems up to 10 million files</a:t>
            </a:r>
            <a:endParaRPr lang="en-US" dirty="0"/>
          </a:p>
          <a:p>
            <a:pPr eaLnBrk="1" hangingPunct="1"/>
            <a:endParaRPr lang="en-US" altLang="en-US" dirty="0"/>
          </a:p>
        </p:txBody>
      </p:sp>
      <p:sp>
        <p:nvSpPr>
          <p:cNvPr id="187396" name="Slide Number Placeholder 3"/>
          <p:cNvSpPr>
            <a:spLocks noGrp="1"/>
          </p:cNvSpPr>
          <p:nvPr>
            <p:ph type="sldNum" sz="quarter" idx="5"/>
          </p:nvPr>
        </p:nvSpPr>
        <p:spPr bwMode="auto">
          <a:noFill/>
          <a:ln>
            <a:miter lim="800000"/>
            <a:headEnd/>
            <a:tailEnd/>
          </a:ln>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F4BAED0-C062-4CDC-8201-7D3AA7D32BDE}" type="slidenum">
              <a:rPr kumimoji="0" lang="en-US" altLang="en-US" sz="1800" b="0" i="0" u="none" strike="noStrike" kern="0" cap="none" spc="0" normalizeH="0" baseline="0" noProof="0">
                <a:ln>
                  <a:noFill/>
                </a:ln>
                <a:solidFill>
                  <a:srgbClr val="000000"/>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24</a:t>
            </a:fld>
            <a:endParaRPr kumimoji="0" lang="en-US" altLang="en-US" sz="1800" b="0" i="0" u="none" strike="noStrike" kern="0" cap="none" spc="0" normalizeH="0" baseline="0" noProof="0">
              <a:ln>
                <a:noFill/>
              </a:ln>
              <a:solidFill>
                <a:srgbClr val="000000"/>
              </a:solidFill>
              <a:effectLst/>
              <a:uLnTx/>
              <a:uFillTx/>
              <a:latin typeface="Calibri"/>
              <a:ea typeface="+mn-ea"/>
              <a:cs typeface="+mn-cs"/>
            </a:endParaRPr>
          </a:p>
        </p:txBody>
      </p:sp>
    </p:spTree>
    <p:extLst>
      <p:ext uri="{BB962C8B-B14F-4D97-AF65-F5344CB8AC3E}">
        <p14:creationId xmlns:p14="http://schemas.microsoft.com/office/powerpoint/2010/main" val="343524280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381000"/>
            <a:ext cx="4572000" cy="2573338"/>
          </a:xfrm>
        </p:spPr>
      </p:sp>
      <p:sp>
        <p:nvSpPr>
          <p:cNvPr id="3" name="Notes Placeholder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600"/>
              </a:spcBef>
              <a:spcAft>
                <a:spcPts val="0"/>
              </a:spcAft>
              <a:buClrTx/>
              <a:buSzTx/>
              <a:buFontTx/>
              <a:buNone/>
              <a:tabLst/>
              <a:defRPr/>
            </a:pPr>
            <a:r>
              <a:rPr lang="en-US" sz="1100" dirty="0">
                <a:solidFill>
                  <a:srgbClr val="000000"/>
                </a:solidFill>
              </a:rPr>
              <a:t>When poor connectivity or amount of data to be transferred prohibits moving data over the wire, use our Data Transfer service (US Only) </a:t>
            </a:r>
          </a:p>
          <a:p>
            <a:pPr marL="0" marR="0" lvl="0" indent="0" algn="l" defTabSz="914400" rtl="0" eaLnBrk="1" fontAlgn="auto" latinLnBrk="0" hangingPunct="1">
              <a:lnSpc>
                <a:spcPct val="100000"/>
              </a:lnSpc>
              <a:spcBef>
                <a:spcPts val="600"/>
              </a:spcBef>
              <a:spcAft>
                <a:spcPts val="0"/>
              </a:spcAft>
              <a:buClrTx/>
              <a:buSzTx/>
              <a:buFontTx/>
              <a:buNone/>
              <a:tabLst/>
              <a:defRPr/>
            </a:pPr>
            <a:endParaRPr lang="en-US" sz="1100" dirty="0">
              <a:solidFill>
                <a:srgbClr val="000000"/>
              </a:solidFill>
            </a:endParaRPr>
          </a:p>
          <a:p>
            <a:pPr marL="0" marR="0" lvl="0" indent="0" algn="l" defTabSz="914400" rtl="0" eaLnBrk="1" fontAlgn="auto" latinLnBrk="0" hangingPunct="1">
              <a:lnSpc>
                <a:spcPct val="100000"/>
              </a:lnSpc>
              <a:spcBef>
                <a:spcPts val="600"/>
              </a:spcBef>
              <a:spcAft>
                <a:spcPts val="0"/>
              </a:spcAft>
              <a:buClrTx/>
              <a:buSzTx/>
              <a:buFontTx/>
              <a:buNone/>
              <a:tabLst/>
              <a:defRPr/>
            </a:pPr>
            <a:r>
              <a:rPr lang="en-US" sz="1100" b="0" i="0" kern="1200" dirty="0">
                <a:solidFill>
                  <a:srgbClr val="000000"/>
                </a:solidFill>
                <a:effectLst/>
                <a:latin typeface="+mn-lt"/>
                <a:ea typeface="+mn-ea"/>
                <a:cs typeface="+mn-cs"/>
              </a:rPr>
              <a:t>Using Data Transfer Service, customers can copy your data into hard drives and ship the hard drives to an Oracle Cloud Infrastructure transfer site. Oracle uploads the data to your object storage bucket using high speed connectivity, significantly speeding up the time it takes to upload data to the object storage.</a:t>
            </a:r>
          </a:p>
          <a:p>
            <a:pPr marL="0" marR="0" lvl="0" indent="0" algn="l" defTabSz="914400" rtl="0" eaLnBrk="1" fontAlgn="auto" latinLnBrk="0" hangingPunct="1">
              <a:lnSpc>
                <a:spcPct val="100000"/>
              </a:lnSpc>
              <a:spcBef>
                <a:spcPts val="600"/>
              </a:spcBef>
              <a:spcAft>
                <a:spcPts val="0"/>
              </a:spcAft>
              <a:buClrTx/>
              <a:buSzTx/>
              <a:buFontTx/>
              <a:buNone/>
              <a:tabLst/>
              <a:defRPr/>
            </a:pPr>
            <a:endParaRPr lang="en-US" sz="1100" b="0" i="0" kern="1200" dirty="0">
              <a:solidFill>
                <a:srgbClr val="000000"/>
              </a:solidFill>
              <a:effectLst/>
              <a:latin typeface="+mn-lt"/>
              <a:ea typeface="+mn-ea"/>
              <a:cs typeface="+mn-cs"/>
            </a:endParaRPr>
          </a:p>
          <a:p>
            <a:pPr marL="0" marR="0" lvl="0" indent="0" algn="l" defTabSz="914400" rtl="0" eaLnBrk="1" fontAlgn="auto" latinLnBrk="0" hangingPunct="1">
              <a:lnSpc>
                <a:spcPct val="100000"/>
              </a:lnSpc>
              <a:spcBef>
                <a:spcPts val="600"/>
              </a:spcBef>
              <a:spcAft>
                <a:spcPts val="0"/>
              </a:spcAft>
              <a:buClrTx/>
              <a:buSzTx/>
              <a:buFontTx/>
              <a:buNone/>
              <a:tabLst/>
              <a:defRPr/>
            </a:pPr>
            <a:r>
              <a:rPr lang="en-US" sz="1100" b="0" i="0" kern="1200" dirty="0">
                <a:solidFill>
                  <a:srgbClr val="000000"/>
                </a:solidFill>
                <a:effectLst/>
                <a:latin typeface="+mn-lt"/>
                <a:ea typeface="+mn-ea"/>
                <a:cs typeface="+mn-cs"/>
              </a:rPr>
              <a:t>As a rule of thumb, if it takes more than one week to upload data to Oracle using the spare capacity of your existing Internet connection, then customers should consider using data transfer service. </a:t>
            </a:r>
            <a:endParaRPr lang="en-US" sz="1100" dirty="0">
              <a:solidFill>
                <a:srgbClr val="000000"/>
              </a:solidFill>
            </a:endParaRPr>
          </a:p>
          <a:p>
            <a:endParaRPr lang="en-US" dirty="0"/>
          </a:p>
          <a:p>
            <a:r>
              <a:rPr lang="en-US" dirty="0"/>
              <a:t>https://</a:t>
            </a:r>
            <a:r>
              <a:rPr lang="en-US" dirty="0" err="1"/>
              <a:t>cloud.oracle.com</a:t>
            </a:r>
            <a:r>
              <a:rPr lang="en-US" dirty="0"/>
              <a:t>/</a:t>
            </a:r>
            <a:r>
              <a:rPr lang="en-US" dirty="0" err="1"/>
              <a:t>en_US</a:t>
            </a:r>
            <a:r>
              <a:rPr lang="en-US" dirty="0"/>
              <a:t>/storage/data-transfer/</a:t>
            </a:r>
            <a:r>
              <a:rPr lang="en-US" dirty="0" err="1"/>
              <a:t>faq</a:t>
            </a:r>
            <a:r>
              <a:rPr lang="en-US" dirty="0"/>
              <a:t> </a:t>
            </a:r>
          </a:p>
        </p:txBody>
      </p:sp>
      <p:sp>
        <p:nvSpPr>
          <p:cNvPr id="4" name="Slide Number Placeholder 3"/>
          <p:cNvSpPr>
            <a:spLocks noGrp="1"/>
          </p:cNvSpPr>
          <p:nvPr>
            <p:ph type="sldNum" sz="quarter" idx="10"/>
          </p:nvPr>
        </p:nvSpPr>
        <p:spPr/>
        <p:txBody>
          <a:bodyPr/>
          <a:lstStyle/>
          <a:p>
            <a:fld id="{8C72D9AE-7182-4680-8F79-479C4181FF08}" type="slidenum">
              <a:rPr lang="en-US" smtClean="0"/>
              <a:t>25</a:t>
            </a:fld>
            <a:endParaRPr lang="en-US" dirty="0"/>
          </a:p>
        </p:txBody>
      </p:sp>
    </p:spTree>
    <p:extLst>
      <p:ext uri="{BB962C8B-B14F-4D97-AF65-F5344CB8AC3E}">
        <p14:creationId xmlns:p14="http://schemas.microsoft.com/office/powerpoint/2010/main" val="31207082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381000"/>
            <a:ext cx="4572000" cy="2573338"/>
          </a:xfrm>
        </p:spPr>
      </p:sp>
      <p:sp>
        <p:nvSpPr>
          <p:cNvPr id="3" name="Notes Placeholder 2"/>
          <p:cNvSpPr>
            <a:spLocks noGrp="1"/>
          </p:cNvSpPr>
          <p:nvPr>
            <p:ph type="body" idx="1"/>
          </p:nvPr>
        </p:nvSpPr>
        <p:spPr/>
        <p:txBody>
          <a:bodyPr/>
          <a:lstStyle/>
          <a:p>
            <a:pPr marL="173736" marR="0" lvl="0" indent="-173736" algn="l" defTabSz="914400" rtl="0" eaLnBrk="1" fontAlgn="auto" latinLnBrk="0" hangingPunct="1">
              <a:lnSpc>
                <a:spcPct val="100000"/>
              </a:lnSpc>
              <a:spcBef>
                <a:spcPts val="600"/>
              </a:spcBef>
              <a:spcAft>
                <a:spcPts val="0"/>
              </a:spcAft>
              <a:buClrTx/>
              <a:buSzTx/>
              <a:buFont typeface="Arial"/>
              <a:buNone/>
              <a:tabLst/>
              <a:defRPr/>
            </a:pPr>
            <a:r>
              <a:rPr lang="en-US" sz="1100" dirty="0">
                <a:effectLst/>
                <a:latin typeface="Calibri" panose="020F0502020204030204" pitchFamily="34" charset="0"/>
                <a:ea typeface="Times New Roman" panose="02020603050405020304" pitchFamily="18" charset="0"/>
              </a:rPr>
              <a:t>So now lets shift gears to focus on the storage portfolio itself.</a:t>
            </a:r>
            <a:endParaRPr lang="en-US" sz="1100" dirty="0">
              <a:effectLst/>
              <a:latin typeface="Times New Roman" panose="02020603050405020304" pitchFamily="18" charset="0"/>
              <a:ea typeface="Times New Roman" panose="02020603050405020304" pitchFamily="18" charset="0"/>
            </a:endParaRPr>
          </a:p>
          <a:p>
            <a:pPr marL="173736" marR="0" lvl="0" indent="-173736" algn="l" defTabSz="914400" rtl="0" eaLnBrk="1" fontAlgn="auto" latinLnBrk="0" hangingPunct="1">
              <a:lnSpc>
                <a:spcPct val="100000"/>
              </a:lnSpc>
              <a:spcBef>
                <a:spcPts val="600"/>
              </a:spcBef>
              <a:spcAft>
                <a:spcPts val="0"/>
              </a:spcAft>
              <a:buClrTx/>
              <a:buSzTx/>
              <a:buFont typeface="Arial"/>
              <a:buNone/>
              <a:tabLst/>
              <a:defRPr/>
            </a:pPr>
            <a:endParaRPr lang="en-US" sz="1100" baseline="0" dirty="0">
              <a:solidFill>
                <a:srgbClr val="FFFFFF"/>
              </a:solidFill>
              <a:latin typeface="Calibri" charset="0"/>
              <a:ea typeface="Calibri" charset="0"/>
              <a:cs typeface="Calibri" charset="0"/>
            </a:endParaRPr>
          </a:p>
        </p:txBody>
      </p:sp>
      <p:sp>
        <p:nvSpPr>
          <p:cNvPr id="4" name="Slide Number Placeholder 3"/>
          <p:cNvSpPr>
            <a:spLocks noGrp="1"/>
          </p:cNvSpPr>
          <p:nvPr>
            <p:ph type="sldNum" sz="quarter" idx="10"/>
          </p:nvPr>
        </p:nvSpPr>
        <p:spPr/>
        <p:txBody>
          <a:bodyPr/>
          <a:lstStyle/>
          <a:p>
            <a:fld id="{8C72D9AE-7182-4680-8F79-479C4181FF08}" type="slidenum">
              <a:rPr lang="uk-UA" smtClean="0">
                <a:solidFill>
                  <a:prstClr val="black"/>
                </a:solidFill>
              </a:rPr>
              <a:pPr/>
              <a:t>26</a:t>
            </a:fld>
            <a:endParaRPr lang="uk-UA" dirty="0">
              <a:solidFill>
                <a:prstClr val="black"/>
              </a:solidFill>
            </a:endParaRPr>
          </a:p>
        </p:txBody>
      </p:sp>
    </p:spTree>
    <p:extLst>
      <p:ext uri="{BB962C8B-B14F-4D97-AF65-F5344CB8AC3E}">
        <p14:creationId xmlns:p14="http://schemas.microsoft.com/office/powerpoint/2010/main" val="8661195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381000"/>
            <a:ext cx="4572000" cy="2573338"/>
          </a:xfrm>
        </p:spPr>
      </p:sp>
      <p:sp>
        <p:nvSpPr>
          <p:cNvPr id="3" name="Notes Placeholder 2"/>
          <p:cNvSpPr>
            <a:spLocks noGrp="1"/>
          </p:cNvSpPr>
          <p:nvPr>
            <p:ph type="body" idx="1"/>
          </p:nvPr>
        </p:nvSpPr>
        <p:spPr/>
        <p:txBody>
          <a:bodyPr>
            <a:noAutofit/>
          </a:bodyPr>
          <a:lstStyle/>
          <a:p>
            <a:pPr marL="171450" indent="-171450">
              <a:buFont typeface="Arial" panose="020B0604020202020204" pitchFamily="34" charset="0"/>
              <a:buChar char="•"/>
            </a:pPr>
            <a:r>
              <a:rPr lang="en-US" dirty="0"/>
              <a:t>We understand data does not move to the cloud by itself. Our customers don’t say ‘hey, we have a DB, we need to move just that to the cloud.” Rather, they tell us they are either focused on moving a workload / application to the cloud – OR, are building new applications within the cloud. </a:t>
            </a:r>
          </a:p>
          <a:p>
            <a:pPr marL="171450" indent="-171450">
              <a:buFont typeface="Arial" panose="020B0604020202020204" pitchFamily="34" charset="0"/>
              <a:buChar char="•"/>
            </a:pPr>
            <a:r>
              <a:rPr lang="en-US" dirty="0"/>
              <a:t>In short, there are 3 key considerations for data when looking at Oracle Cloud Options</a:t>
            </a:r>
          </a:p>
          <a:p>
            <a:pPr marL="171450" indent="-171450">
              <a:buFont typeface="Arial" panose="020B0604020202020204" pitchFamily="34" charset="0"/>
              <a:buChar char="•"/>
            </a:pPr>
            <a:endParaRPr lang="en-US" dirty="0"/>
          </a:p>
          <a:p>
            <a:pPr marL="171450" indent="-171450">
              <a:buFont typeface="Arial" panose="020B0604020202020204" pitchFamily="34" charset="0"/>
              <a:buChar char="•"/>
            </a:pPr>
            <a:endParaRPr lang="en-US" dirty="0"/>
          </a:p>
          <a:p>
            <a:pPr marL="228600" indent="-228600">
              <a:buFont typeface="+mj-lt"/>
              <a:buAutoNum type="arabicPeriod"/>
            </a:pPr>
            <a:r>
              <a:rPr lang="en-US" dirty="0"/>
              <a:t>MOVING DATA TO THE CLOUD</a:t>
            </a:r>
          </a:p>
          <a:p>
            <a:pPr marL="400050" lvl="1" indent="-171450">
              <a:buFont typeface="Arial" panose="020B0604020202020204" pitchFamily="34" charset="0"/>
              <a:buChar char="•"/>
            </a:pPr>
            <a:r>
              <a:rPr lang="en-US" dirty="0"/>
              <a:t>Customers have data on premises. As they consider moving applications to the cloud, they will need a method for getting data into our Cloud. We have many options:</a:t>
            </a:r>
          </a:p>
          <a:p>
            <a:pPr marL="571500" lvl="2" indent="-171450">
              <a:buFont typeface="Arial" panose="020B0604020202020204" pitchFamily="34" charset="0"/>
              <a:buChar char="•"/>
            </a:pPr>
            <a:r>
              <a:rPr lang="en-US" dirty="0"/>
              <a:t>VPN</a:t>
            </a:r>
          </a:p>
          <a:p>
            <a:pPr marL="571500" lvl="2" indent="-171450">
              <a:buFont typeface="Arial" panose="020B0604020202020204" pitchFamily="34" charset="0"/>
              <a:buChar char="•"/>
            </a:pPr>
            <a:r>
              <a:rPr lang="en-US" dirty="0"/>
              <a:t>FastConnect</a:t>
            </a:r>
          </a:p>
          <a:p>
            <a:pPr marL="571500" lvl="2" indent="-171450">
              <a:buFont typeface="Arial" panose="020B0604020202020204" pitchFamily="34" charset="0"/>
              <a:buChar char="•"/>
            </a:pPr>
            <a:r>
              <a:rPr lang="en-US" dirty="0"/>
              <a:t>File Storage Service</a:t>
            </a:r>
          </a:p>
          <a:p>
            <a:pPr marL="571500" lvl="2" indent="-171450">
              <a:buFont typeface="Arial" panose="020B0604020202020204" pitchFamily="34" charset="0"/>
              <a:buChar char="•"/>
            </a:pPr>
            <a:r>
              <a:rPr lang="en-US" dirty="0"/>
              <a:t>Storage SW Appliance</a:t>
            </a:r>
          </a:p>
          <a:p>
            <a:pPr marL="571500" lvl="2" indent="-171450">
              <a:buFont typeface="Arial" panose="020B0604020202020204" pitchFamily="34" charset="0"/>
              <a:buChar char="•"/>
            </a:pPr>
            <a:r>
              <a:rPr lang="en-US" dirty="0"/>
              <a:t>Bulk </a:t>
            </a:r>
          </a:p>
          <a:p>
            <a:pPr marL="571500" lvl="2" indent="-171450">
              <a:buFont typeface="Arial" panose="020B0604020202020204" pitchFamily="34" charset="0"/>
              <a:buChar char="•"/>
            </a:pPr>
            <a:r>
              <a:rPr lang="en-US" dirty="0"/>
              <a:t>NOTE: There are pros and cons to each option depending on many factors, and we have experts who will help architect the solution that best meets the customers’ needs. </a:t>
            </a:r>
          </a:p>
          <a:p>
            <a:pPr marL="571500" lvl="2" indent="-171450">
              <a:buFont typeface="Arial" panose="020B0604020202020204" pitchFamily="34" charset="0"/>
              <a:buChar char="•"/>
            </a:pPr>
            <a:endParaRPr lang="en-US" dirty="0"/>
          </a:p>
          <a:p>
            <a:pPr marL="228600" indent="-228600">
              <a:buFont typeface="+mj-lt"/>
              <a:buAutoNum type="arabicPeriod"/>
            </a:pPr>
            <a:r>
              <a:rPr lang="en-US" dirty="0"/>
              <a:t>STORING DATA IN THE CLOUD</a:t>
            </a:r>
          </a:p>
          <a:p>
            <a:pPr marL="400050" lvl="1" indent="-171450">
              <a:buFont typeface="Arial" panose="020B0604020202020204" pitchFamily="34" charset="0"/>
              <a:buChar char="•"/>
            </a:pPr>
            <a:r>
              <a:rPr lang="en-US" dirty="0"/>
              <a:t>Once customers move data to our cloud, they will need to store it. We offer options that support most use cases and workloads:</a:t>
            </a:r>
          </a:p>
          <a:p>
            <a:pPr marL="571500" lvl="2" indent="-171450">
              <a:buFont typeface="Arial" panose="020B0604020202020204" pitchFamily="34" charset="0"/>
              <a:buChar char="•"/>
            </a:pPr>
            <a:r>
              <a:rPr lang="en-US" dirty="0"/>
              <a:t>Local NVMe Storage</a:t>
            </a:r>
          </a:p>
          <a:p>
            <a:pPr marL="571500" lvl="2" indent="-171450">
              <a:buFont typeface="Arial" panose="020B0604020202020204" pitchFamily="34" charset="0"/>
              <a:buChar char="•"/>
            </a:pPr>
            <a:r>
              <a:rPr lang="en-US" dirty="0"/>
              <a:t>Block Volumes</a:t>
            </a:r>
          </a:p>
          <a:p>
            <a:pPr marL="571500" lvl="2" indent="-171450">
              <a:buFont typeface="Arial" panose="020B0604020202020204" pitchFamily="34" charset="0"/>
              <a:buChar char="•"/>
            </a:pPr>
            <a:r>
              <a:rPr lang="en-US" dirty="0"/>
              <a:t>File Storage</a:t>
            </a:r>
          </a:p>
          <a:p>
            <a:pPr marL="571500" lvl="2" indent="-171450">
              <a:buFont typeface="Arial" panose="020B0604020202020204" pitchFamily="34" charset="0"/>
              <a:buChar char="•"/>
            </a:pPr>
            <a:r>
              <a:rPr lang="en-US" dirty="0"/>
              <a:t>Object Storage</a:t>
            </a:r>
          </a:p>
          <a:p>
            <a:pPr marL="571500" lvl="2" indent="-171450">
              <a:buFont typeface="Arial" panose="020B0604020202020204" pitchFamily="34" charset="0"/>
              <a:buChar char="•"/>
            </a:pPr>
            <a:r>
              <a:rPr lang="en-US" dirty="0"/>
              <a:t>Archive Storage</a:t>
            </a:r>
          </a:p>
          <a:p>
            <a:pPr marL="571500" lvl="2" indent="-171450">
              <a:buFont typeface="Arial" panose="020B0604020202020204" pitchFamily="34" charset="0"/>
              <a:buChar char="•"/>
            </a:pPr>
            <a:r>
              <a:rPr lang="en-US" dirty="0"/>
              <a:t>DBs on OCI</a:t>
            </a:r>
          </a:p>
          <a:p>
            <a:pPr marL="571500" lvl="2" indent="-171450">
              <a:buFont typeface="Arial" panose="020B0604020202020204" pitchFamily="34" charset="0"/>
              <a:buChar char="•"/>
            </a:pPr>
            <a:endParaRPr lang="en-US" dirty="0"/>
          </a:p>
          <a:p>
            <a:pPr marL="228600" indent="-228600">
              <a:buFont typeface="+mj-lt"/>
              <a:buAutoNum type="arabicPeriod"/>
            </a:pPr>
            <a:r>
              <a:rPr lang="en-US" dirty="0"/>
              <a:t>PROTECTING DATA WITHIN THE CLOUD</a:t>
            </a:r>
          </a:p>
          <a:p>
            <a:pPr marL="400050" lvl="1" indent="-171450">
              <a:buFont typeface="Arial" panose="020B0604020202020204" pitchFamily="34" charset="0"/>
              <a:buChar char="•"/>
            </a:pPr>
            <a:r>
              <a:rPr lang="en-US" dirty="0"/>
              <a:t>Of course once data is in the Oracle Cloud, it must be protected. We over many ways to snapshot, backup and restore data</a:t>
            </a:r>
          </a:p>
          <a:p>
            <a:pPr marL="571500" lvl="2" indent="-171450">
              <a:buFont typeface="Arial" panose="020B0604020202020204" pitchFamily="34" charset="0"/>
              <a:buChar char="•"/>
            </a:pPr>
            <a:r>
              <a:rPr lang="en-US" dirty="0"/>
              <a:t>Object storage (and thus Archive as well) provides automatic replication ensuring high redundancy</a:t>
            </a:r>
          </a:p>
          <a:p>
            <a:pPr marL="571500" lvl="2" indent="-171450">
              <a:buFont typeface="Arial" panose="020B0604020202020204" pitchFamily="34" charset="0"/>
              <a:buChar char="•"/>
            </a:pPr>
            <a:r>
              <a:rPr lang="en-US" dirty="0"/>
              <a:t>Block volumes, VM images and the File Storage Service all offer snapshot capabilities to ensure last known good state</a:t>
            </a:r>
          </a:p>
          <a:p>
            <a:pPr marL="571500" lvl="2" indent="-171450">
              <a:buFont typeface="Arial" panose="020B0604020202020204" pitchFamily="34" charset="0"/>
              <a:buChar char="•"/>
            </a:pPr>
            <a:r>
              <a:rPr lang="en-US" dirty="0"/>
              <a:t>Our DBCS offers backup and restore functionality – not to mention the ability to cluster with 2-node RAC configurations with DBs running on either VMs or Bare Metal instances</a:t>
            </a:r>
          </a:p>
          <a:p>
            <a:endParaRPr lang="en-US" dirty="0"/>
          </a:p>
        </p:txBody>
      </p:sp>
      <p:sp>
        <p:nvSpPr>
          <p:cNvPr id="4" name="Slide Number Placeholder 3"/>
          <p:cNvSpPr>
            <a:spLocks noGrp="1"/>
          </p:cNvSpPr>
          <p:nvPr>
            <p:ph type="sldNum" sz="quarter" idx="10"/>
          </p:nvPr>
        </p:nvSpPr>
        <p:spPr/>
        <p:txBody>
          <a:bodyPr/>
          <a:lstStyle/>
          <a:p>
            <a:pPr fontAlgn="auto">
              <a:spcBef>
                <a:spcPts val="0"/>
              </a:spcBef>
              <a:spcAft>
                <a:spcPts val="0"/>
              </a:spcAft>
              <a:defRPr/>
            </a:pPr>
            <a:fld id="{8C72D9AE-7182-4680-8F79-479C4181FF08}" type="slidenum">
              <a:rPr lang="uk-UA" sz="1800" kern="0" smtClean="0">
                <a:solidFill>
                  <a:srgbClr val="5F5F5F"/>
                </a:solidFill>
                <a:latin typeface="Calibri"/>
              </a:rPr>
              <a:pPr fontAlgn="auto">
                <a:spcBef>
                  <a:spcPts val="0"/>
                </a:spcBef>
                <a:spcAft>
                  <a:spcPts val="0"/>
                </a:spcAft>
                <a:defRPr/>
              </a:pPr>
              <a:t>27</a:t>
            </a:fld>
            <a:endParaRPr lang="uk-UA" sz="1800" kern="0" dirty="0">
              <a:solidFill>
                <a:srgbClr val="5F5F5F"/>
              </a:solidFill>
              <a:latin typeface="Calibri"/>
            </a:endParaRPr>
          </a:p>
        </p:txBody>
      </p:sp>
    </p:spTree>
    <p:extLst>
      <p:ext uri="{BB962C8B-B14F-4D97-AF65-F5344CB8AC3E}">
        <p14:creationId xmlns:p14="http://schemas.microsoft.com/office/powerpoint/2010/main" val="47080510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381000"/>
            <a:ext cx="4572000" cy="2573338"/>
          </a:xfrm>
        </p:spPr>
      </p:sp>
      <p:sp>
        <p:nvSpPr>
          <p:cNvPr id="3" name="Notes Placeholder 2"/>
          <p:cNvSpPr>
            <a:spLocks noGrp="1"/>
          </p:cNvSpPr>
          <p:nvPr>
            <p:ph type="body" idx="1"/>
          </p:nvPr>
        </p:nvSpPr>
        <p:spPr/>
        <p:txBody>
          <a:bodyPr>
            <a:normAutofit/>
          </a:bodyPr>
          <a:lstStyle/>
          <a:p>
            <a:pPr marL="171450" indent="-171450">
              <a:buFont typeface="Arial" panose="020B0604020202020204" pitchFamily="34" charset="0"/>
              <a:buChar char="•"/>
            </a:pPr>
            <a:endParaRPr lang="en-US" dirty="0"/>
          </a:p>
          <a:p>
            <a:pPr marL="228600" indent="-228600">
              <a:buFont typeface="+mj-lt"/>
              <a:buAutoNum type="arabicPeriod"/>
            </a:pPr>
            <a:r>
              <a:rPr lang="en-US" dirty="0"/>
              <a:t>MOVING DATA TO THE CLOUD</a:t>
            </a:r>
          </a:p>
          <a:p>
            <a:pPr marL="400050" lvl="1" indent="-171450">
              <a:buFont typeface="Arial" panose="020B0604020202020204" pitchFamily="34" charset="0"/>
              <a:buChar char="•"/>
            </a:pPr>
            <a:r>
              <a:rPr lang="en-US" dirty="0"/>
              <a:t>Customers have data on premises. As they consider moving applications to the cloud, they will need a method for getting data into our Cloud. We have many options:</a:t>
            </a:r>
          </a:p>
          <a:p>
            <a:pPr marL="571500" lvl="2" indent="-171450">
              <a:buFont typeface="Arial" panose="020B0604020202020204" pitchFamily="34" charset="0"/>
              <a:buChar char="•"/>
            </a:pPr>
            <a:r>
              <a:rPr lang="en-US" dirty="0"/>
              <a:t>VPN</a:t>
            </a:r>
          </a:p>
          <a:p>
            <a:pPr marL="571500" lvl="2" indent="-171450">
              <a:buFont typeface="Arial" panose="020B0604020202020204" pitchFamily="34" charset="0"/>
              <a:buChar char="•"/>
            </a:pPr>
            <a:r>
              <a:rPr lang="en-US" dirty="0"/>
              <a:t>FastConnect</a:t>
            </a:r>
          </a:p>
          <a:p>
            <a:pPr marL="571500" lvl="2" indent="-171450">
              <a:buFont typeface="Arial" panose="020B0604020202020204" pitchFamily="34" charset="0"/>
              <a:buChar char="•"/>
            </a:pPr>
            <a:r>
              <a:rPr lang="en-US" dirty="0"/>
              <a:t>File Storage Service</a:t>
            </a:r>
          </a:p>
          <a:p>
            <a:pPr marL="571500" lvl="2" indent="-171450">
              <a:buFont typeface="Arial" panose="020B0604020202020204" pitchFamily="34" charset="0"/>
              <a:buChar char="•"/>
            </a:pPr>
            <a:r>
              <a:rPr lang="en-US" dirty="0"/>
              <a:t>Storage SW Appliance</a:t>
            </a:r>
          </a:p>
          <a:p>
            <a:pPr marL="571500" lvl="2" indent="-171450">
              <a:buFont typeface="Arial" panose="020B0604020202020204" pitchFamily="34" charset="0"/>
              <a:buChar char="•"/>
            </a:pPr>
            <a:r>
              <a:rPr lang="en-US" dirty="0"/>
              <a:t>Bulk </a:t>
            </a:r>
          </a:p>
          <a:p>
            <a:pPr marL="571500" lvl="2" indent="-171450">
              <a:buFont typeface="Arial" panose="020B0604020202020204" pitchFamily="34" charset="0"/>
              <a:buChar char="•"/>
            </a:pPr>
            <a:r>
              <a:rPr lang="en-US" dirty="0"/>
              <a:t>NOTE: There are pros and cons to each option depending on many factors, and we have experts who will help architect the solution that best meets the customers’ needs. </a:t>
            </a:r>
          </a:p>
          <a:p>
            <a:endParaRPr lang="en-US" b="0" baseline="0"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C72D9AE-7182-4680-8F79-479C4181FF08}" type="slidenum">
              <a:rPr kumimoji="0" lang="uk-UA" sz="1200" b="0" i="0" u="none" strike="noStrike" kern="1200" cap="none" spc="0" normalizeH="0" baseline="0" noProof="0" smtClean="0">
                <a:ln>
                  <a:noFill/>
                </a:ln>
                <a:solidFill>
                  <a:srgbClr val="5F5F5F"/>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28</a:t>
            </a:fld>
            <a:endParaRPr kumimoji="0" lang="uk-UA" sz="1200" b="0" i="0" u="none" strike="noStrike" kern="1200" cap="none" spc="0" normalizeH="0" baseline="0" noProof="0" dirty="0">
              <a:ln>
                <a:noFill/>
              </a:ln>
              <a:solidFill>
                <a:srgbClr val="5F5F5F"/>
              </a:solidFill>
              <a:effectLst/>
              <a:uLnTx/>
              <a:uFillTx/>
              <a:latin typeface="Calibri"/>
              <a:ea typeface="+mn-ea"/>
              <a:cs typeface="+mn-cs"/>
            </a:endParaRPr>
          </a:p>
        </p:txBody>
      </p:sp>
    </p:spTree>
    <p:extLst>
      <p:ext uri="{BB962C8B-B14F-4D97-AF65-F5344CB8AC3E}">
        <p14:creationId xmlns:p14="http://schemas.microsoft.com/office/powerpoint/2010/main" val="34801066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381000"/>
            <a:ext cx="4572000" cy="2573338"/>
          </a:xfrm>
        </p:spPr>
      </p:sp>
      <p:sp>
        <p:nvSpPr>
          <p:cNvPr id="3" name="Notes Placeholder 2"/>
          <p:cNvSpPr>
            <a:spLocks noGrp="1"/>
          </p:cNvSpPr>
          <p:nvPr>
            <p:ph type="body" idx="1"/>
          </p:nvPr>
        </p:nvSpPr>
        <p:spPr/>
        <p:txBody>
          <a:bodyPr/>
          <a:lstStyle/>
          <a:p>
            <a:pPr marL="228600" indent="-228600">
              <a:buFont typeface="+mj-lt"/>
              <a:buAutoNum type="arabicPeriod"/>
            </a:pPr>
            <a:r>
              <a:rPr lang="en-US" dirty="0"/>
              <a:t>STORING DATA IN THE CLOUD</a:t>
            </a:r>
          </a:p>
          <a:p>
            <a:pPr marL="400050" lvl="1" indent="-171450">
              <a:buFont typeface="Arial" panose="020B0604020202020204" pitchFamily="34" charset="0"/>
              <a:buChar char="•"/>
            </a:pPr>
            <a:r>
              <a:rPr lang="en-US" dirty="0"/>
              <a:t>Once customers move data to our cloud, they will need to store it. We offer options that support most use cases and workloads:</a:t>
            </a:r>
          </a:p>
          <a:p>
            <a:pPr marL="571500" lvl="2" indent="-171450">
              <a:buFont typeface="Arial" panose="020B0604020202020204" pitchFamily="34" charset="0"/>
              <a:buChar char="•"/>
            </a:pPr>
            <a:r>
              <a:rPr lang="en-US" dirty="0"/>
              <a:t>Local NVMe Storage</a:t>
            </a:r>
          </a:p>
          <a:p>
            <a:pPr marL="571500" lvl="2" indent="-171450">
              <a:buFont typeface="Arial" panose="020B0604020202020204" pitchFamily="34" charset="0"/>
              <a:buChar char="•"/>
            </a:pPr>
            <a:r>
              <a:rPr lang="en-US" dirty="0"/>
              <a:t>Object Storage</a:t>
            </a:r>
          </a:p>
          <a:p>
            <a:pPr marL="571500" lvl="2" indent="-171450">
              <a:buFont typeface="Arial" panose="020B0604020202020204" pitchFamily="34" charset="0"/>
              <a:buChar char="•"/>
            </a:pPr>
            <a:r>
              <a:rPr lang="en-US" dirty="0"/>
              <a:t>Archive Storage</a:t>
            </a:r>
          </a:p>
          <a:p>
            <a:pPr marL="571500" lvl="2" indent="-171450">
              <a:buFont typeface="Arial" panose="020B0604020202020204" pitchFamily="34" charset="0"/>
              <a:buChar char="•"/>
            </a:pPr>
            <a:r>
              <a:rPr lang="en-US" dirty="0"/>
              <a:t>Block Volumes</a:t>
            </a:r>
          </a:p>
          <a:p>
            <a:pPr marL="571500" lvl="2" indent="-171450">
              <a:buFont typeface="Arial" panose="020B0604020202020204" pitchFamily="34" charset="0"/>
              <a:buChar char="•"/>
            </a:pPr>
            <a:r>
              <a:rPr lang="en-US" dirty="0"/>
              <a:t>File Storage</a:t>
            </a:r>
          </a:p>
          <a:p>
            <a:pPr marL="571500" lvl="2" indent="-171450">
              <a:buFont typeface="Arial" panose="020B0604020202020204" pitchFamily="34" charset="0"/>
              <a:buChar char="•"/>
            </a:pPr>
            <a:r>
              <a:rPr lang="en-US" dirty="0"/>
              <a:t>DBs on OCI</a:t>
            </a:r>
          </a:p>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C72D9AE-7182-4680-8F79-479C4181FF08}" type="slidenum">
              <a:rPr kumimoji="0" lang="uk-UA" sz="1200" b="0" i="0" u="none" strike="noStrike" kern="1200" cap="none" spc="0" normalizeH="0" baseline="0" noProof="0" smtClean="0">
                <a:ln>
                  <a:noFill/>
                </a:ln>
                <a:solidFill>
                  <a:srgbClr val="5F5F5F"/>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29</a:t>
            </a:fld>
            <a:endParaRPr kumimoji="0" lang="uk-UA" sz="1200" b="0" i="0" u="none" strike="noStrike" kern="1200" cap="none" spc="0" normalizeH="0" baseline="0" noProof="0" dirty="0">
              <a:ln>
                <a:noFill/>
              </a:ln>
              <a:solidFill>
                <a:srgbClr val="5F5F5F"/>
              </a:solidFill>
              <a:effectLst/>
              <a:uLnTx/>
              <a:uFillTx/>
              <a:latin typeface="Calibri"/>
              <a:ea typeface="+mn-ea"/>
              <a:cs typeface="+mn-cs"/>
            </a:endParaRPr>
          </a:p>
        </p:txBody>
      </p:sp>
    </p:spTree>
    <p:extLst>
      <p:ext uri="{BB962C8B-B14F-4D97-AF65-F5344CB8AC3E}">
        <p14:creationId xmlns:p14="http://schemas.microsoft.com/office/powerpoint/2010/main" val="308655524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381000"/>
            <a:ext cx="4572000" cy="2573338"/>
          </a:xfrm>
        </p:spPr>
      </p:sp>
      <p:sp>
        <p:nvSpPr>
          <p:cNvPr id="3" name="Notes Placeholder 2"/>
          <p:cNvSpPr>
            <a:spLocks noGrp="1"/>
          </p:cNvSpPr>
          <p:nvPr>
            <p:ph type="body" idx="1"/>
          </p:nvPr>
        </p:nvSpPr>
        <p:spPr/>
        <p:txBody>
          <a:bodyPr/>
          <a:lstStyle/>
          <a:p>
            <a:pPr marL="228600" indent="-228600">
              <a:buFont typeface="+mj-lt"/>
              <a:buAutoNum type="arabicPeriod"/>
            </a:pPr>
            <a:r>
              <a:rPr lang="en-US" dirty="0"/>
              <a:t>STORING DATA IN THE CLOUD</a:t>
            </a:r>
          </a:p>
          <a:p>
            <a:pPr marL="400050" lvl="1" indent="-171450">
              <a:buFont typeface="Arial" panose="020B0604020202020204" pitchFamily="34" charset="0"/>
              <a:buChar char="•"/>
            </a:pPr>
            <a:r>
              <a:rPr lang="en-US" dirty="0"/>
              <a:t>Once customers move data to our cloud, they will need to store it. We offer options that support most use cases and workloads:</a:t>
            </a:r>
          </a:p>
          <a:p>
            <a:pPr marL="571500" lvl="2" indent="-171450">
              <a:buFont typeface="Arial" panose="020B0604020202020204" pitchFamily="34" charset="0"/>
              <a:buChar char="•"/>
            </a:pPr>
            <a:r>
              <a:rPr lang="en-US" dirty="0"/>
              <a:t>Local NVMe Storage</a:t>
            </a:r>
          </a:p>
          <a:p>
            <a:pPr marL="571500" lvl="2" indent="-171450">
              <a:buFont typeface="Arial" panose="020B0604020202020204" pitchFamily="34" charset="0"/>
              <a:buChar char="•"/>
            </a:pPr>
            <a:r>
              <a:rPr lang="en-US" dirty="0"/>
              <a:t>Object Storage</a:t>
            </a:r>
          </a:p>
          <a:p>
            <a:pPr marL="571500" lvl="2" indent="-171450">
              <a:buFont typeface="Arial" panose="020B0604020202020204" pitchFamily="34" charset="0"/>
              <a:buChar char="•"/>
            </a:pPr>
            <a:r>
              <a:rPr lang="en-US" dirty="0"/>
              <a:t>Archive Storage</a:t>
            </a:r>
          </a:p>
          <a:p>
            <a:pPr marL="571500" lvl="2" indent="-171450">
              <a:buFont typeface="Arial" panose="020B0604020202020204" pitchFamily="34" charset="0"/>
              <a:buChar char="•"/>
            </a:pPr>
            <a:r>
              <a:rPr lang="en-US" dirty="0"/>
              <a:t>Block Volumes</a:t>
            </a:r>
          </a:p>
          <a:p>
            <a:pPr marL="571500" lvl="2" indent="-171450">
              <a:buFont typeface="Arial" panose="020B0604020202020204" pitchFamily="34" charset="0"/>
              <a:buChar char="•"/>
            </a:pPr>
            <a:r>
              <a:rPr lang="en-US" dirty="0"/>
              <a:t>File Storage</a:t>
            </a:r>
          </a:p>
          <a:p>
            <a:pPr marL="571500" lvl="2" indent="-171450">
              <a:buFont typeface="Arial" panose="020B0604020202020204" pitchFamily="34" charset="0"/>
              <a:buChar char="•"/>
            </a:pPr>
            <a:r>
              <a:rPr lang="en-US" dirty="0"/>
              <a:t>DBs on OCI</a:t>
            </a:r>
          </a:p>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C72D9AE-7182-4680-8F79-479C4181FF08}" type="slidenum">
              <a:rPr kumimoji="0" lang="uk-UA" sz="1200" b="0" i="0" u="none" strike="noStrike" kern="1200" cap="none" spc="0" normalizeH="0" baseline="0" noProof="0" smtClean="0">
                <a:ln>
                  <a:noFill/>
                </a:ln>
                <a:solidFill>
                  <a:srgbClr val="5F5F5F"/>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30</a:t>
            </a:fld>
            <a:endParaRPr kumimoji="0" lang="uk-UA" sz="1200" b="0" i="0" u="none" strike="noStrike" kern="1200" cap="none" spc="0" normalizeH="0" baseline="0" noProof="0" dirty="0">
              <a:ln>
                <a:noFill/>
              </a:ln>
              <a:solidFill>
                <a:srgbClr val="5F5F5F"/>
              </a:solidFill>
              <a:effectLst/>
              <a:uLnTx/>
              <a:uFillTx/>
              <a:latin typeface="Calibri"/>
              <a:ea typeface="+mn-ea"/>
              <a:cs typeface="+mn-cs"/>
            </a:endParaRPr>
          </a:p>
        </p:txBody>
      </p:sp>
    </p:spTree>
    <p:extLst>
      <p:ext uri="{BB962C8B-B14F-4D97-AF65-F5344CB8AC3E}">
        <p14:creationId xmlns:p14="http://schemas.microsoft.com/office/powerpoint/2010/main" val="10027094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381000"/>
            <a:ext cx="4572000" cy="2573338"/>
          </a:xfrm>
        </p:spPr>
      </p:sp>
      <p:sp>
        <p:nvSpPr>
          <p:cNvPr id="3" name="Notes Placeholder 2"/>
          <p:cNvSpPr>
            <a:spLocks noGrp="1"/>
          </p:cNvSpPr>
          <p:nvPr>
            <p:ph type="body" idx="1"/>
          </p:nvPr>
        </p:nvSpPr>
        <p:spPr/>
        <p:txBody>
          <a:bodyPr/>
          <a:lstStyle/>
          <a:p>
            <a:r>
              <a:rPr lang="en-US" sz="1200" dirty="0"/>
              <a:t>Slide 4</a:t>
            </a:r>
          </a:p>
          <a:p>
            <a:pPr lvl="0"/>
            <a:r>
              <a:rPr lang="en-US" sz="1200" dirty="0"/>
              <a:t>We understand data needs vary greatly by customer and by workload, this presentation is geared to provide you an understanding of Oracle’s cloud-based storage portfolio </a:t>
            </a:r>
          </a:p>
          <a:p>
            <a:pPr lvl="1"/>
            <a:r>
              <a:rPr lang="en-US" sz="1200" dirty="0"/>
              <a:t>Whether data is moved to the cloud, or created in the cloud, we offer secure and scalable solutions </a:t>
            </a:r>
          </a:p>
          <a:p>
            <a:pPr lvl="0"/>
            <a:r>
              <a:rPr lang="en-US" sz="1200" dirty="0"/>
              <a:t>Let’s start by talking a bit about the vast proliferation of data and the resulting dependence on cloud storage</a:t>
            </a:r>
          </a:p>
          <a:p>
            <a:endParaRPr lang="en-US" baseline="0" dirty="0"/>
          </a:p>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C72D9AE-7182-4680-8F79-479C4181FF08}" type="slidenum">
              <a:rPr kumimoji="0" lang="uk-UA" sz="1200" b="0" i="0" u="none" strike="noStrike" kern="1200" cap="none" spc="0" normalizeH="0" baseline="0" noProof="0" smtClean="0">
                <a:ln>
                  <a:noFill/>
                </a:ln>
                <a:solidFill>
                  <a:srgbClr val="5F5F5F"/>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uk-UA" sz="1200" b="0" i="0" u="none" strike="noStrike" kern="1200" cap="none" spc="0" normalizeH="0" baseline="0" noProof="0" dirty="0">
              <a:ln>
                <a:noFill/>
              </a:ln>
              <a:solidFill>
                <a:srgbClr val="5F5F5F"/>
              </a:solidFill>
              <a:effectLst/>
              <a:uLnTx/>
              <a:uFillTx/>
              <a:latin typeface="Calibri"/>
              <a:ea typeface="+mn-ea"/>
              <a:cs typeface="+mn-cs"/>
            </a:endParaRPr>
          </a:p>
        </p:txBody>
      </p:sp>
    </p:spTree>
    <p:extLst>
      <p:ext uri="{BB962C8B-B14F-4D97-AF65-F5344CB8AC3E}">
        <p14:creationId xmlns:p14="http://schemas.microsoft.com/office/powerpoint/2010/main" val="99735138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381000"/>
            <a:ext cx="4572000" cy="2573338"/>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600"/>
              </a:spcBef>
              <a:spcAft>
                <a:spcPts val="0"/>
              </a:spcAft>
              <a:buClrTx/>
              <a:buSzTx/>
              <a:buFontTx/>
              <a:buNone/>
              <a:tabLst/>
              <a:defRPr/>
            </a:pPr>
            <a:r>
              <a:rPr lang="en-US" i="1" dirty="0">
                <a:solidFill>
                  <a:srgbClr val="000000"/>
                </a:solidFill>
              </a:rPr>
              <a:t>Just as enterprises are evaluating their application portfolio to determine which applications should move to the cloud, they are concurrently evaluating their data and storage needs, to determine what data needs to stay on-premises and what data should move to the cloud – or move back and forth, and how to cost effectively achieve that goal</a:t>
            </a:r>
          </a:p>
          <a:p>
            <a:pPr lvl="0"/>
            <a:endParaRPr lang="en-US" sz="1100" kern="1200" dirty="0">
              <a:solidFill>
                <a:srgbClr val="000000"/>
              </a:solidFill>
              <a:effectLst/>
              <a:latin typeface="+mn-lt"/>
              <a:ea typeface="+mn-ea"/>
              <a:cs typeface="+mn-cs"/>
            </a:endParaRPr>
          </a:p>
          <a:p>
            <a:pPr lvl="0"/>
            <a:r>
              <a:rPr lang="en-US" sz="1100" kern="1200" dirty="0">
                <a:solidFill>
                  <a:srgbClr val="000000"/>
                </a:solidFill>
                <a:effectLst/>
                <a:latin typeface="+mn-lt"/>
                <a:ea typeface="+mn-ea"/>
                <a:cs typeface="+mn-cs"/>
              </a:rPr>
              <a:t>There are many reasons to rely on Oracle for your cloud storage needs:</a:t>
            </a:r>
          </a:p>
          <a:p>
            <a:pPr lvl="0"/>
            <a:endParaRPr lang="en-US" sz="1100" kern="1200" dirty="0">
              <a:solidFill>
                <a:srgbClr val="000000"/>
              </a:solidFill>
              <a:effectLst/>
              <a:latin typeface="+mn-lt"/>
              <a:ea typeface="+mn-ea"/>
              <a:cs typeface="+mn-cs"/>
            </a:endParaRPr>
          </a:p>
          <a:p>
            <a:pPr lvl="1"/>
            <a:r>
              <a:rPr lang="en-US" sz="1050" kern="1200" dirty="0">
                <a:solidFill>
                  <a:srgbClr val="000000"/>
                </a:solidFill>
                <a:effectLst/>
                <a:latin typeface="+mn-lt"/>
                <a:ea typeface="+mn-ea"/>
                <a:cs typeface="+mn-cs"/>
              </a:rPr>
              <a:t>Eliminate on-prem management of Terra/Peta/Exabytes of data by storing commonly accessed data in the cloud, and archiving infrequently used data</a:t>
            </a:r>
          </a:p>
          <a:p>
            <a:pPr lvl="1"/>
            <a:endParaRPr lang="en-US" sz="1050" kern="1200" dirty="0">
              <a:solidFill>
                <a:srgbClr val="000000"/>
              </a:solidFill>
              <a:effectLst/>
              <a:latin typeface="+mn-lt"/>
              <a:ea typeface="+mn-ea"/>
              <a:cs typeface="+mn-cs"/>
            </a:endParaRPr>
          </a:p>
          <a:p>
            <a:pPr lvl="1"/>
            <a:r>
              <a:rPr lang="en-US" sz="1050" kern="1200" dirty="0">
                <a:solidFill>
                  <a:srgbClr val="000000"/>
                </a:solidFill>
                <a:effectLst/>
                <a:latin typeface="+mn-lt"/>
                <a:ea typeface="+mn-ea"/>
                <a:cs typeface="+mn-cs"/>
              </a:rPr>
              <a:t>Instantaneously grow capacity without procuring, installing and maintaining hardware on-prem</a:t>
            </a:r>
          </a:p>
          <a:p>
            <a:pPr lvl="1"/>
            <a:endParaRPr lang="en-US" sz="1050" kern="1200" dirty="0">
              <a:solidFill>
                <a:srgbClr val="000000"/>
              </a:solidFill>
              <a:effectLst/>
              <a:latin typeface="+mn-lt"/>
              <a:ea typeface="+mn-ea"/>
              <a:cs typeface="+mn-cs"/>
            </a:endParaRPr>
          </a:p>
          <a:p>
            <a:pPr marL="228600" marR="0" lvl="1" indent="-114300" algn="l" defTabSz="914400" rtl="0" eaLnBrk="1" fontAlgn="auto" latinLnBrk="0" hangingPunct="1">
              <a:lnSpc>
                <a:spcPct val="100000"/>
              </a:lnSpc>
              <a:spcBef>
                <a:spcPts val="600"/>
              </a:spcBef>
              <a:spcAft>
                <a:spcPts val="0"/>
              </a:spcAft>
              <a:buClrTx/>
              <a:buSzTx/>
              <a:buFont typeface="Arial" panose="020B0604020202020204" pitchFamily="34" charset="0"/>
              <a:buChar char="•"/>
              <a:tabLst/>
              <a:defRPr/>
            </a:pPr>
            <a:r>
              <a:rPr lang="en-US" sz="1050" kern="1200" dirty="0">
                <a:solidFill>
                  <a:srgbClr val="000000"/>
                </a:solidFill>
                <a:effectLst/>
                <a:latin typeface="+mn-lt"/>
                <a:ea typeface="+mn-ea"/>
                <a:cs typeface="+mn-cs"/>
              </a:rPr>
              <a:t>Improve disaster recovery RTOs with immediate access to off-site data copies of valuable digital assets </a:t>
            </a:r>
          </a:p>
          <a:p>
            <a:pPr lvl="1"/>
            <a:endParaRPr lang="en-US" sz="1050" kern="1200" dirty="0">
              <a:solidFill>
                <a:srgbClr val="000000"/>
              </a:solidFill>
              <a:effectLst/>
              <a:latin typeface="+mn-lt"/>
              <a:ea typeface="+mn-ea"/>
              <a:cs typeface="+mn-cs"/>
            </a:endParaRPr>
          </a:p>
          <a:p>
            <a:pPr lvl="1"/>
            <a:r>
              <a:rPr lang="en-US" sz="1050" kern="1200" dirty="0">
                <a:solidFill>
                  <a:srgbClr val="000000"/>
                </a:solidFill>
                <a:effectLst/>
                <a:latin typeface="+mn-lt"/>
                <a:ea typeface="+mn-ea"/>
                <a:cs typeface="+mn-cs"/>
              </a:rPr>
              <a:t>Availability, durability and data protection is intrinsic to most cloud storage solutions</a:t>
            </a:r>
          </a:p>
          <a:p>
            <a:pPr lvl="1"/>
            <a:endParaRPr lang="en-US" sz="1050" kern="1200" dirty="0">
              <a:solidFill>
                <a:srgbClr val="000000"/>
              </a:solidFill>
              <a:effectLst/>
              <a:latin typeface="+mn-lt"/>
              <a:ea typeface="+mn-ea"/>
              <a:cs typeface="+mn-cs"/>
            </a:endParaRPr>
          </a:p>
          <a:p>
            <a:pPr lvl="1"/>
            <a:r>
              <a:rPr lang="en-US" sz="1050" kern="1200" dirty="0">
                <a:solidFill>
                  <a:srgbClr val="000000"/>
                </a:solidFill>
                <a:effectLst/>
                <a:latin typeface="+mn-lt"/>
                <a:ea typeface="+mn-ea"/>
                <a:cs typeface="+mn-cs"/>
              </a:rPr>
              <a:t>Oracle Ent. SLA covers key aspects of storage and connectivity to it</a:t>
            </a:r>
          </a:p>
          <a:p>
            <a:pPr lvl="1"/>
            <a:endParaRPr lang="en-US" sz="1050" kern="1200" dirty="0">
              <a:solidFill>
                <a:srgbClr val="000000"/>
              </a:solidFill>
              <a:effectLst/>
              <a:latin typeface="+mn-lt"/>
              <a:ea typeface="+mn-ea"/>
              <a:cs typeface="+mn-cs"/>
            </a:endParaRPr>
          </a:p>
          <a:p>
            <a:pPr marL="228600" marR="0" lvl="1" indent="-114300" algn="l" defTabSz="914400" rtl="0" eaLnBrk="1" fontAlgn="auto" latinLnBrk="0" hangingPunct="1">
              <a:lnSpc>
                <a:spcPct val="100000"/>
              </a:lnSpc>
              <a:spcBef>
                <a:spcPts val="600"/>
              </a:spcBef>
              <a:spcAft>
                <a:spcPts val="0"/>
              </a:spcAft>
              <a:buClrTx/>
              <a:buSzTx/>
              <a:buFont typeface="Arial" panose="020B0604020202020204" pitchFamily="34" charset="0"/>
              <a:buChar char="•"/>
              <a:tabLst/>
              <a:defRPr/>
            </a:pPr>
            <a:r>
              <a:rPr lang="en-US" sz="1050" kern="1200" dirty="0">
                <a:solidFill>
                  <a:srgbClr val="000000"/>
                </a:solidFill>
                <a:effectLst/>
                <a:latin typeface="+mn-lt"/>
                <a:ea typeface="+mn-ea"/>
                <a:cs typeface="+mn-cs"/>
              </a:rPr>
              <a:t>Use cloud storage to cut DC energy consumption, and thus become more green</a:t>
            </a:r>
          </a:p>
          <a:p>
            <a:pPr lvl="1"/>
            <a:endParaRPr lang="en-US" sz="1050" kern="1200" dirty="0">
              <a:solidFill>
                <a:srgbClr val="000000"/>
              </a:solidFill>
              <a:effectLst/>
              <a:latin typeface="+mn-lt"/>
              <a:ea typeface="+mn-ea"/>
              <a:cs typeface="+mn-cs"/>
            </a:endParaRPr>
          </a:p>
          <a:p>
            <a:pPr lvl="1"/>
            <a:r>
              <a:rPr lang="en-US" sz="1050" kern="1200" dirty="0">
                <a:solidFill>
                  <a:srgbClr val="000000"/>
                </a:solidFill>
                <a:effectLst/>
                <a:latin typeface="+mn-lt"/>
                <a:ea typeface="+mn-ea"/>
                <a:cs typeface="+mn-cs"/>
              </a:rPr>
              <a:t>It can be consumed via flexible pricing models including pay as you go, metered and universal credit models</a:t>
            </a:r>
          </a:p>
          <a:p>
            <a:pPr lvl="2"/>
            <a:r>
              <a:rPr lang="en-US" sz="900" kern="1200" dirty="0">
                <a:solidFill>
                  <a:srgbClr val="000000"/>
                </a:solidFill>
                <a:effectLst/>
                <a:latin typeface="+mn-lt"/>
                <a:ea typeface="+mn-ea"/>
                <a:cs typeface="+mn-cs"/>
              </a:rPr>
              <a:t>For most services, companies pay only for what is stored</a:t>
            </a:r>
          </a:p>
          <a:p>
            <a:endParaRPr lang="en-US" dirty="0"/>
          </a:p>
        </p:txBody>
      </p:sp>
      <p:sp>
        <p:nvSpPr>
          <p:cNvPr id="4" name="Slide Number Placeholder 3"/>
          <p:cNvSpPr>
            <a:spLocks noGrp="1"/>
          </p:cNvSpPr>
          <p:nvPr>
            <p:ph type="sldNum" sz="quarter" idx="10"/>
          </p:nvPr>
        </p:nvSpPr>
        <p:spPr/>
        <p:txBody>
          <a:bodyPr/>
          <a:lstStyle/>
          <a:p>
            <a:fld id="{8C72D9AE-7182-4680-8F79-479C4181FF08}" type="slidenum">
              <a:rPr lang="en-US" smtClean="0"/>
              <a:t>31</a:t>
            </a:fld>
            <a:endParaRPr lang="en-US" dirty="0"/>
          </a:p>
        </p:txBody>
      </p:sp>
    </p:spTree>
    <p:extLst>
      <p:ext uri="{BB962C8B-B14F-4D97-AF65-F5344CB8AC3E}">
        <p14:creationId xmlns:p14="http://schemas.microsoft.com/office/powerpoint/2010/main" val="361239154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381000"/>
            <a:ext cx="4572000" cy="2573338"/>
          </a:xfrm>
        </p:spPr>
      </p:sp>
      <p:sp>
        <p:nvSpPr>
          <p:cNvPr id="3" name="Notes Placeholder 2"/>
          <p:cNvSpPr>
            <a:spLocks noGrp="1"/>
          </p:cNvSpPr>
          <p:nvPr>
            <p:ph type="body" idx="1"/>
          </p:nvPr>
        </p:nvSpPr>
        <p:spPr/>
        <p:txBody>
          <a:bodyPr/>
          <a:lstStyle/>
          <a:p>
            <a:pPr marL="173736" marR="0" lvl="0" indent="-173736" algn="l" defTabSz="914400" rtl="0" eaLnBrk="1" fontAlgn="auto" latinLnBrk="0" hangingPunct="1">
              <a:lnSpc>
                <a:spcPct val="100000"/>
              </a:lnSpc>
              <a:spcBef>
                <a:spcPts val="600"/>
              </a:spcBef>
              <a:spcAft>
                <a:spcPts val="0"/>
              </a:spcAft>
              <a:buClrTx/>
              <a:buSzTx/>
              <a:buFont typeface="Arial"/>
              <a:buNone/>
              <a:tabLst/>
              <a:defRPr/>
            </a:pPr>
            <a:r>
              <a:rPr lang="en-US" sz="1100" dirty="0">
                <a:effectLst/>
                <a:latin typeface="Calibri" panose="020F0502020204030204" pitchFamily="34" charset="0"/>
                <a:ea typeface="Times New Roman" panose="02020603050405020304" pitchFamily="18" charset="0"/>
              </a:rPr>
              <a:t>So now lets shift gears to focus on the storage portfolio itself.</a:t>
            </a:r>
            <a:endParaRPr lang="en-US" sz="1100" dirty="0">
              <a:effectLst/>
              <a:latin typeface="Times New Roman" panose="02020603050405020304" pitchFamily="18" charset="0"/>
              <a:ea typeface="Times New Roman" panose="02020603050405020304" pitchFamily="18" charset="0"/>
            </a:endParaRPr>
          </a:p>
          <a:p>
            <a:pPr marL="173736" marR="0" lvl="0" indent="-173736" algn="l" defTabSz="914400" rtl="0" eaLnBrk="1" fontAlgn="auto" latinLnBrk="0" hangingPunct="1">
              <a:lnSpc>
                <a:spcPct val="100000"/>
              </a:lnSpc>
              <a:spcBef>
                <a:spcPts val="600"/>
              </a:spcBef>
              <a:spcAft>
                <a:spcPts val="0"/>
              </a:spcAft>
              <a:buClrTx/>
              <a:buSzTx/>
              <a:buFont typeface="Arial"/>
              <a:buNone/>
              <a:tabLst/>
              <a:defRPr/>
            </a:pPr>
            <a:endParaRPr lang="en-US" sz="1100" baseline="0" dirty="0">
              <a:solidFill>
                <a:srgbClr val="FFFFFF"/>
              </a:solidFill>
              <a:latin typeface="Calibri" charset="0"/>
              <a:ea typeface="Calibri" charset="0"/>
              <a:cs typeface="Calibri" charset="0"/>
            </a:endParaRP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C72D9AE-7182-4680-8F79-479C4181FF08}" type="slidenum">
              <a:rPr kumimoji="0" lang="uk-UA"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32</a:t>
            </a:fld>
            <a:endParaRPr kumimoji="0" lang="uk-UA"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220735906"/>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381000"/>
            <a:ext cx="4572000" cy="2573338"/>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C72D9AE-7182-4680-8F79-479C4181FF08}" type="slidenum">
              <a:rPr kumimoji="0" lang="uk-UA" sz="1200" b="0" i="0" u="none" strike="noStrike" kern="1200" cap="none" spc="0" normalizeH="0" baseline="0" noProof="0" smtClean="0">
                <a:ln>
                  <a:noFill/>
                </a:ln>
                <a:solidFill>
                  <a:srgbClr val="58595B"/>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33</a:t>
            </a:fld>
            <a:endParaRPr kumimoji="0" lang="uk-UA" sz="1200" b="0" i="0" u="none" strike="noStrike" kern="1200" cap="none" spc="0" normalizeH="0" baseline="0" noProof="0" dirty="0">
              <a:ln>
                <a:noFill/>
              </a:ln>
              <a:solidFill>
                <a:srgbClr val="58595B"/>
              </a:solidFill>
              <a:effectLst/>
              <a:uLnTx/>
              <a:uFillTx/>
              <a:latin typeface="Calibri"/>
              <a:ea typeface="+mn-ea"/>
              <a:cs typeface="+mn-cs"/>
            </a:endParaRPr>
          </a:p>
        </p:txBody>
      </p:sp>
    </p:spTree>
    <p:extLst>
      <p:ext uri="{BB962C8B-B14F-4D97-AF65-F5344CB8AC3E}">
        <p14:creationId xmlns:p14="http://schemas.microsoft.com/office/powerpoint/2010/main" val="12451151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1638" y="387350"/>
            <a:ext cx="4651375" cy="2616200"/>
          </a:xfrm>
        </p:spPr>
      </p:sp>
      <p:sp>
        <p:nvSpPr>
          <p:cNvPr id="3" name="Notes Placeholder 2"/>
          <p:cNvSpPr>
            <a:spLocks noGrp="1"/>
          </p:cNvSpPr>
          <p:nvPr>
            <p:ph type="body" idx="1"/>
          </p:nvPr>
        </p:nvSpPr>
        <p:spPr/>
        <p:txBody>
          <a:bodyPr>
            <a:normAutofit/>
          </a:bodyPr>
          <a:lstStyle/>
          <a:p>
            <a:pPr marL="174708" indent="-174708">
              <a:buFont typeface="Arial"/>
              <a:buChar char="•"/>
            </a:pPr>
            <a:r>
              <a:rPr lang="en-US" dirty="0"/>
              <a:t>Brink's is a premier U.S. and global security services provider of logistics, cash management, ATM replenishment and maintenance, international transportation of valuables, payment services, and retail back office solutions. Operates in 55 countries across the world. </a:t>
            </a:r>
          </a:p>
          <a:p>
            <a:pPr marL="174708" indent="-174708">
              <a:buFont typeface="Arial"/>
              <a:buChar char="•"/>
            </a:pPr>
            <a:r>
              <a:rPr lang="en-US" dirty="0"/>
              <a:t>Moved off a on-premises archiving solution to the Cloud using Oracle Cloud Platform – IaaS/Compute and Archive</a:t>
            </a:r>
          </a:p>
          <a:p>
            <a:pPr marL="174708" indent="-174708">
              <a:buFont typeface="Arial"/>
              <a:buChar char="•"/>
            </a:pPr>
            <a:r>
              <a:rPr lang="en-US" b="1" dirty="0"/>
              <a:t>Challenge </a:t>
            </a:r>
          </a:p>
          <a:p>
            <a:pPr marL="407651" lvl="1" indent="-174708"/>
            <a:r>
              <a:rPr lang="en-US" sz="1000" dirty="0"/>
              <a:t>Need a stable back up solution to securely store 2TB of data of video surveillance and transactions for on-demand retrieval and regulatory compliance in the U.S. </a:t>
            </a:r>
          </a:p>
          <a:p>
            <a:pPr marL="407651" lvl="1" indent="-174708"/>
            <a:r>
              <a:rPr lang="en-US" sz="1000" dirty="0"/>
              <a:t>Lower price point for IT budget constraints</a:t>
            </a:r>
          </a:p>
          <a:p>
            <a:pPr marL="407651" lvl="1" indent="-174708"/>
            <a:r>
              <a:rPr lang="en-US" sz="1000" dirty="0"/>
              <a:t>Need an infinitely scalable solution for long-term data retention from operations in 55 countries – included financial services transactions for payment cards as well as surveillance data. </a:t>
            </a:r>
          </a:p>
          <a:p>
            <a:pPr marL="407651" lvl="1" indent="-174708"/>
            <a:r>
              <a:rPr lang="en-US" sz="1000" dirty="0"/>
              <a:t>This information needed to be made accessible for up to 3-5 years to meet regulatory compliance</a:t>
            </a:r>
          </a:p>
          <a:p>
            <a:pPr marL="174708" indent="-174708">
              <a:buFont typeface="Arial"/>
              <a:buChar char="•"/>
            </a:pPr>
            <a:r>
              <a:rPr lang="en-US" b="1" dirty="0"/>
              <a:t>Solution</a:t>
            </a:r>
          </a:p>
          <a:p>
            <a:pPr marL="407651" lvl="1" indent="-174708"/>
            <a:r>
              <a:rPr lang="en-US" sz="1000" dirty="0"/>
              <a:t>OCI-C Archive Storage</a:t>
            </a:r>
          </a:p>
          <a:p>
            <a:pPr marL="407651" lvl="1" indent="-174708"/>
            <a:r>
              <a:rPr lang="en-US" sz="1000" dirty="0"/>
              <a:t>Exadata was already in production for running their database consolidation</a:t>
            </a:r>
          </a:p>
          <a:p>
            <a:pPr marL="174708" indent="-174708">
              <a:buFont typeface="Arial"/>
              <a:buChar char="•"/>
            </a:pPr>
            <a:r>
              <a:rPr lang="en-US" b="1" dirty="0"/>
              <a:t>Results</a:t>
            </a:r>
          </a:p>
          <a:p>
            <a:pPr marL="407651" lvl="1" indent="-174708"/>
            <a:r>
              <a:rPr lang="en-US" sz="1000" dirty="0"/>
              <a:t>Reduced storage costs with the lowest archive solution costs in the industry</a:t>
            </a:r>
          </a:p>
          <a:p>
            <a:pPr marL="407651" lvl="1" indent="-174708"/>
            <a:r>
              <a:rPr lang="en-US" sz="1000" dirty="0"/>
              <a:t>Able to reduce the number of vendors for simplicity </a:t>
            </a:r>
            <a:endParaRPr lang="en-US" sz="1100" dirty="0"/>
          </a:p>
          <a:p>
            <a:pPr marL="407651" lvl="1" indent="-174708" defTabSz="931774">
              <a:spcBef>
                <a:spcPts val="611"/>
              </a:spcBef>
              <a:defRPr/>
            </a:pPr>
            <a:r>
              <a:rPr lang="en-US" sz="1000" dirty="0"/>
              <a:t>Oracle Exadata helped Brinks achieve cost savings, as well for helping them consolidate their databases, data warehouses on-premises. </a:t>
            </a:r>
          </a:p>
          <a:p>
            <a:pPr marL="174708" indent="-174708">
              <a:buFont typeface="Arial" panose="020B0604020202020204" pitchFamily="34" charset="0"/>
              <a:buChar char="•"/>
            </a:pPr>
            <a:endParaRPr lang="en-US" dirty="0"/>
          </a:p>
          <a:p>
            <a:r>
              <a:rPr lang="en-US" dirty="0">
                <a:hlinkClick r:id="rId3" tooltip="Brink's Storage Service Moves to the Oracle Cloud"/>
              </a:rPr>
              <a:t>http://link.brightcove.com/services/play...id62612523001?bctid=4785364129001 </a:t>
            </a:r>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C72D9AE-7182-4680-8F79-479C4181FF08}" type="slidenum">
              <a:rPr kumimoji="0" lang="en-US" sz="1200" b="0" i="0" u="none" strike="noStrike" kern="1200" cap="none" spc="0" normalizeH="0" baseline="0" noProof="0" smtClean="0">
                <a:ln>
                  <a:noFill/>
                </a:ln>
                <a:solidFill>
                  <a:srgbClr val="5F5F5F"/>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34</a:t>
            </a:fld>
            <a:endParaRPr kumimoji="0" lang="en-US" sz="1200" b="0" i="0" u="none" strike="noStrike" kern="1200" cap="none" spc="0" normalizeH="0" baseline="0" noProof="0" dirty="0">
              <a:ln>
                <a:noFill/>
              </a:ln>
              <a:solidFill>
                <a:srgbClr val="5F5F5F"/>
              </a:solidFill>
              <a:effectLst/>
              <a:uLnTx/>
              <a:uFillTx/>
              <a:latin typeface="Calibri"/>
              <a:ea typeface="+mn-ea"/>
              <a:cs typeface="+mn-cs"/>
            </a:endParaRPr>
          </a:p>
        </p:txBody>
      </p:sp>
    </p:spTree>
    <p:extLst>
      <p:ext uri="{BB962C8B-B14F-4D97-AF65-F5344CB8AC3E}">
        <p14:creationId xmlns:p14="http://schemas.microsoft.com/office/powerpoint/2010/main" val="156198823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1638" y="387350"/>
            <a:ext cx="4651375" cy="2616200"/>
          </a:xfrm>
        </p:spPr>
      </p:sp>
      <p:sp>
        <p:nvSpPr>
          <p:cNvPr id="3" name="Notes Placeholder 2"/>
          <p:cNvSpPr>
            <a:spLocks noGrp="1"/>
          </p:cNvSpPr>
          <p:nvPr>
            <p:ph type="body" idx="1"/>
          </p:nvPr>
        </p:nvSpPr>
        <p:spPr/>
        <p:txBody>
          <a:bodyPr>
            <a:normAutofit/>
          </a:bodyPr>
          <a:lstStyle/>
          <a:p>
            <a:pPr marL="177037" indent="-177037">
              <a:buFont typeface="Arial"/>
              <a:buChar char="•"/>
            </a:pPr>
            <a:r>
              <a:rPr lang="en-US" dirty="0"/>
              <a:t>Tippet Studios is a legendary American animation and visual effects company that has brought you the incredible special effects in films like </a:t>
            </a:r>
            <a:r>
              <a:rPr lang="en-US" i="1" dirty="0"/>
              <a:t>Jurassic Park, </a:t>
            </a:r>
            <a:r>
              <a:rPr lang="en-US" i="1" dirty="0" err="1"/>
              <a:t>RoboCop</a:t>
            </a:r>
            <a:r>
              <a:rPr lang="en-US" i="1" dirty="0"/>
              <a:t>, Starship Troopers, Twilight, Jurassic World and Star Wars: The Force Awakens</a:t>
            </a:r>
            <a:endParaRPr lang="en-US" dirty="0"/>
          </a:p>
          <a:p>
            <a:pPr marL="177037" indent="-177037">
              <a:buFont typeface="Arial" panose="020B0604020202020204" pitchFamily="34" charset="0"/>
              <a:buChar char="•"/>
            </a:pPr>
            <a:r>
              <a:rPr lang="en-US" b="1" dirty="0"/>
              <a:t>Challenge:</a:t>
            </a:r>
          </a:p>
          <a:p>
            <a:pPr marL="351745" lvl="2" indent="-177037">
              <a:buFont typeface="Arial" panose="020B0604020202020204" pitchFamily="34" charset="0"/>
              <a:buChar char="•"/>
            </a:pPr>
            <a:r>
              <a:rPr lang="en-US" dirty="0"/>
              <a:t>Securely store and access large digital files at the most economical price points in the industry. </a:t>
            </a:r>
          </a:p>
          <a:p>
            <a:pPr marL="351745" lvl="2" indent="-177037">
              <a:buFont typeface="Arial" panose="020B0604020202020204" pitchFamily="34" charset="0"/>
              <a:buChar char="•"/>
            </a:pPr>
            <a:r>
              <a:rPr lang="en-US" dirty="0"/>
              <a:t>Share files across the globe to leverage the best talent anywhere</a:t>
            </a:r>
          </a:p>
          <a:p>
            <a:pPr marL="351745" lvl="2" indent="-177037">
              <a:buFont typeface="Arial" panose="020B0604020202020204" pitchFamily="34" charset="0"/>
              <a:buChar char="•"/>
            </a:pPr>
            <a:r>
              <a:rPr lang="en-US" dirty="0"/>
              <a:t>Seamlessly store and retrieve files with capacity-on-demand in the cloud</a:t>
            </a:r>
          </a:p>
          <a:p>
            <a:pPr marL="351745" lvl="2" indent="-177037">
              <a:buFont typeface="Arial" panose="020B0604020202020204" pitchFamily="34" charset="0"/>
              <a:buChar char="•"/>
            </a:pPr>
            <a:r>
              <a:rPr lang="en-US" dirty="0"/>
              <a:t>Protect data with out-of-region cloud storage</a:t>
            </a:r>
          </a:p>
          <a:p>
            <a:pPr marL="351745" lvl="2" indent="-177037">
              <a:buFont typeface="Arial" panose="020B0604020202020204" pitchFamily="34" charset="0"/>
              <a:buChar char="•"/>
            </a:pPr>
            <a:r>
              <a:rPr lang="en-US" dirty="0"/>
              <a:t>Keep archived data on-line forever and easily accessible when needed</a:t>
            </a:r>
          </a:p>
          <a:p>
            <a:pPr marL="177037" indent="-177037">
              <a:buFont typeface="Arial" panose="020B0604020202020204" pitchFamily="34" charset="0"/>
              <a:buChar char="•"/>
            </a:pPr>
            <a:r>
              <a:rPr lang="en-US" b="1" dirty="0"/>
              <a:t>Solution:</a:t>
            </a:r>
          </a:p>
          <a:p>
            <a:pPr marL="351745" lvl="2" indent="-177037">
              <a:buFont typeface="Arial" panose="020B0604020202020204" pitchFamily="34" charset="0"/>
              <a:buChar char="•"/>
            </a:pPr>
            <a:r>
              <a:rPr lang="en-US" dirty="0" err="1"/>
              <a:t>IaaS</a:t>
            </a:r>
            <a:r>
              <a:rPr lang="en-US" dirty="0"/>
              <a:t> Storage </a:t>
            </a:r>
          </a:p>
          <a:p>
            <a:pPr marL="177037" indent="-177037">
              <a:buFont typeface="Arial" panose="020B0604020202020204" pitchFamily="34" charset="0"/>
              <a:buChar char="•"/>
            </a:pPr>
            <a:r>
              <a:rPr lang="en-US" sz="1200" b="1" dirty="0"/>
              <a:t>Result:</a:t>
            </a:r>
          </a:p>
          <a:p>
            <a:pPr marL="351745" lvl="2" indent="-177037">
              <a:buFont typeface="Arial" panose="020B0604020202020204" pitchFamily="34" charset="0"/>
              <a:buChar char="•"/>
            </a:pPr>
            <a:r>
              <a:rPr lang="en-US" dirty="0"/>
              <a:t>Significantly lowering TCO with a public cloud strategy</a:t>
            </a:r>
          </a:p>
          <a:p>
            <a:pPr marL="177037" indent="-177037"/>
            <a:endParaRPr lang="en-US" dirty="0"/>
          </a:p>
          <a:p>
            <a:pPr marL="174708" indent="-174708">
              <a:buFont typeface="Arial"/>
              <a:buChar char="•"/>
            </a:pPr>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C72D9AE-7182-4680-8F79-479C4181FF08}" type="slidenum">
              <a:rPr kumimoji="0" lang="en-US" sz="1200" b="0" i="0" u="none" strike="noStrike" kern="1200" cap="none" spc="0" normalizeH="0" baseline="0" noProof="0" smtClean="0">
                <a:ln>
                  <a:noFill/>
                </a:ln>
                <a:solidFill>
                  <a:srgbClr val="5F5F5F"/>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35</a:t>
            </a:fld>
            <a:endParaRPr kumimoji="0" lang="en-US" sz="1200" b="0" i="0" u="none" strike="noStrike" kern="1200" cap="none" spc="0" normalizeH="0" baseline="0" noProof="0" dirty="0">
              <a:ln>
                <a:noFill/>
              </a:ln>
              <a:solidFill>
                <a:srgbClr val="5F5F5F"/>
              </a:solidFill>
              <a:effectLst/>
              <a:uLnTx/>
              <a:uFillTx/>
              <a:latin typeface="Calibri"/>
              <a:ea typeface="+mn-ea"/>
              <a:cs typeface="+mn-cs"/>
            </a:endParaRPr>
          </a:p>
        </p:txBody>
      </p:sp>
    </p:spTree>
    <p:extLst>
      <p:ext uri="{BB962C8B-B14F-4D97-AF65-F5344CB8AC3E}">
        <p14:creationId xmlns:p14="http://schemas.microsoft.com/office/powerpoint/2010/main" val="80224547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381000"/>
            <a:ext cx="4572000" cy="2573338"/>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C72D9AE-7182-4680-8F79-479C4181FF08}" type="slidenum">
              <a:rPr lang="uk-UA" smtClean="0"/>
              <a:t>36</a:t>
            </a:fld>
            <a:endParaRPr lang="uk-UA" dirty="0"/>
          </a:p>
        </p:txBody>
      </p:sp>
    </p:spTree>
    <p:extLst>
      <p:ext uri="{BB962C8B-B14F-4D97-AF65-F5344CB8AC3E}">
        <p14:creationId xmlns:p14="http://schemas.microsoft.com/office/powerpoint/2010/main" val="2328137743"/>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381000"/>
            <a:ext cx="4572000" cy="2573338"/>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C72D9AE-7182-4680-8F79-479C4181FF08}" type="slidenum">
              <a:rPr lang="en-US" smtClean="0"/>
              <a:t>37</a:t>
            </a:fld>
            <a:endParaRPr lang="en-US" dirty="0"/>
          </a:p>
        </p:txBody>
      </p:sp>
    </p:spTree>
    <p:extLst>
      <p:ext uri="{BB962C8B-B14F-4D97-AF65-F5344CB8AC3E}">
        <p14:creationId xmlns:p14="http://schemas.microsoft.com/office/powerpoint/2010/main" val="1242756178"/>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381000"/>
            <a:ext cx="4572000" cy="2573338"/>
          </a:xfrm>
        </p:spPr>
      </p:sp>
      <p:sp>
        <p:nvSpPr>
          <p:cNvPr id="3" name="Notes Placeholder 2"/>
          <p:cNvSpPr>
            <a:spLocks noGrp="1"/>
          </p:cNvSpPr>
          <p:nvPr>
            <p:ph type="body" idx="1"/>
          </p:nvPr>
        </p:nvSpPr>
        <p:spPr/>
        <p:txBody>
          <a:bodyPr>
            <a:normAutofit/>
          </a:bodyPr>
          <a:lstStyle/>
          <a:p>
            <a:pPr marL="228600" indent="-228600" defTabSz="896203">
              <a:spcBef>
                <a:spcPts val="588"/>
              </a:spcBef>
              <a:buAutoNum type="arabicPeriod"/>
              <a:defRPr/>
            </a:pPr>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46325B7-744B-44DF-A637-5D12FA2BC6AE}" type="slidenum">
              <a:rPr kumimoji="0" lang="en-US" sz="1800" b="0" i="0" u="none" strike="noStrike" kern="0" cap="none" spc="0" normalizeH="0" baseline="0" noProof="0" smtClean="0">
                <a:ln>
                  <a:noFill/>
                </a:ln>
                <a:solidFill>
                  <a:sysClr val="windowText" lastClr="000000"/>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38</a:t>
            </a:fld>
            <a:endParaRPr kumimoji="0" lang="en-US" sz="1800" b="0" i="0" u="none" strike="noStrike" kern="0" cap="none" spc="0" normalizeH="0" baseline="0" noProof="0" dirty="0">
              <a:ln>
                <a:noFill/>
              </a:ln>
              <a:solidFill>
                <a:sysClr val="windowText" lastClr="000000"/>
              </a:solidFill>
              <a:effectLst/>
              <a:uLnTx/>
              <a:uFillTx/>
              <a:latin typeface="Calibri"/>
              <a:ea typeface="+mn-ea"/>
              <a:cs typeface="+mn-cs"/>
            </a:endParaRPr>
          </a:p>
        </p:txBody>
      </p:sp>
    </p:spTree>
    <p:extLst>
      <p:ext uri="{BB962C8B-B14F-4D97-AF65-F5344CB8AC3E}">
        <p14:creationId xmlns:p14="http://schemas.microsoft.com/office/powerpoint/2010/main" val="3030930962"/>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381000"/>
            <a:ext cx="4572000" cy="2573338"/>
          </a:xfrm>
        </p:spPr>
      </p:sp>
      <p:sp>
        <p:nvSpPr>
          <p:cNvPr id="3" name="Notes Placeholder 2"/>
          <p:cNvSpPr>
            <a:spLocks noGrp="1"/>
          </p:cNvSpPr>
          <p:nvPr>
            <p:ph type="body" idx="1"/>
          </p:nvPr>
        </p:nvSpPr>
        <p:spPr/>
        <p:txBody>
          <a:bodyPr/>
          <a:lstStyle/>
          <a:p>
            <a:pPr marL="342900" marR="0" lvl="0" indent="-342900">
              <a:spcBef>
                <a:spcPts val="0"/>
              </a:spcBef>
              <a:spcAft>
                <a:spcPts val="0"/>
              </a:spcAft>
              <a:buFont typeface="Wingdings" pitchFamily="2" charset="2"/>
              <a:buChar char=""/>
            </a:pPr>
            <a:r>
              <a:rPr lang="en-US" sz="1100" dirty="0">
                <a:effectLst/>
                <a:latin typeface="Calibri" panose="020F0502020204030204" pitchFamily="34" charset="0"/>
                <a:ea typeface="Times New Roman" panose="02020603050405020304" pitchFamily="18" charset="0"/>
              </a:rPr>
              <a:t>As mentioned previously, many services utilize Object Storage as a backup repository. Therefore it is critical to offer customers the ability to easily access their data through the medium of their choice</a:t>
            </a:r>
          </a:p>
          <a:p>
            <a:pPr marL="342900" marR="0" lvl="0" indent="-342900">
              <a:spcBef>
                <a:spcPts val="0"/>
              </a:spcBef>
              <a:spcAft>
                <a:spcPts val="0"/>
              </a:spcAft>
              <a:buFont typeface="Wingdings" pitchFamily="2" charset="2"/>
              <a:buChar char=""/>
            </a:pPr>
            <a:endParaRPr lang="en-US" sz="1100" dirty="0">
              <a:effectLst/>
              <a:latin typeface="Times New Roman" panose="02020603050405020304" pitchFamily="18" charset="0"/>
              <a:ea typeface="Times New Roman" panose="02020603050405020304" pitchFamily="18" charset="0"/>
            </a:endParaRPr>
          </a:p>
          <a:p>
            <a:pPr marL="742950" marR="0" lvl="1" indent="-285750">
              <a:spcBef>
                <a:spcPts val="0"/>
              </a:spcBef>
              <a:spcAft>
                <a:spcPts val="0"/>
              </a:spcAft>
              <a:buFont typeface="Courier New" panose="02070309020205020404" pitchFamily="49" charset="0"/>
              <a:buChar char="o"/>
            </a:pPr>
            <a:r>
              <a:rPr lang="en-US" sz="1050" dirty="0">
                <a:effectLst/>
                <a:latin typeface="Calibri" panose="020F0502020204030204" pitchFamily="34" charset="0"/>
                <a:ea typeface="Times New Roman" panose="02020603050405020304" pitchFamily="18" charset="0"/>
              </a:rPr>
              <a:t>The primary interface is a REST API that is both compatible with OpenStack Swift and AWS S3. </a:t>
            </a:r>
          </a:p>
          <a:p>
            <a:pPr marL="742950" marR="0" lvl="1" indent="-285750">
              <a:spcBef>
                <a:spcPts val="0"/>
              </a:spcBef>
              <a:spcAft>
                <a:spcPts val="0"/>
              </a:spcAft>
              <a:buFont typeface="Courier New" panose="02070309020205020404" pitchFamily="49" charset="0"/>
              <a:buChar char="o"/>
            </a:pPr>
            <a:endParaRPr lang="en-US" sz="1050" dirty="0">
              <a:effectLst/>
              <a:latin typeface="Times New Roman" panose="02020603050405020304" pitchFamily="18" charset="0"/>
              <a:ea typeface="Times New Roman" panose="02020603050405020304" pitchFamily="18" charset="0"/>
            </a:endParaRPr>
          </a:p>
          <a:p>
            <a:pPr marL="742950" marR="0" lvl="1" indent="-285750">
              <a:spcBef>
                <a:spcPts val="0"/>
              </a:spcBef>
              <a:spcAft>
                <a:spcPts val="0"/>
              </a:spcAft>
              <a:buFont typeface="Courier New" panose="02070309020205020404" pitchFamily="49" charset="0"/>
              <a:buChar char="o"/>
            </a:pPr>
            <a:r>
              <a:rPr lang="en-US" sz="1050" dirty="0">
                <a:effectLst/>
                <a:latin typeface="Calibri" panose="020F0502020204030204" pitchFamily="34" charset="0"/>
                <a:ea typeface="Times New Roman" panose="02020603050405020304" pitchFamily="18" charset="0"/>
              </a:rPr>
              <a:t>We also provide a POSIX-compliant filesystem which wraps the REST API. </a:t>
            </a:r>
          </a:p>
          <a:p>
            <a:pPr marL="742950" marR="0" lvl="1" indent="-285750">
              <a:spcBef>
                <a:spcPts val="0"/>
              </a:spcBef>
              <a:spcAft>
                <a:spcPts val="0"/>
              </a:spcAft>
              <a:buFont typeface="Courier New" panose="02070309020205020404" pitchFamily="49" charset="0"/>
              <a:buChar char="o"/>
            </a:pPr>
            <a:endParaRPr lang="en-US" sz="1050" dirty="0">
              <a:effectLst/>
              <a:latin typeface="Times New Roman" panose="02020603050405020304" pitchFamily="18" charset="0"/>
              <a:ea typeface="Times New Roman" panose="02020603050405020304" pitchFamily="18" charset="0"/>
            </a:endParaRPr>
          </a:p>
          <a:p>
            <a:pPr marL="742950" marR="0" lvl="1" indent="-285750">
              <a:spcBef>
                <a:spcPts val="0"/>
              </a:spcBef>
              <a:spcAft>
                <a:spcPts val="0"/>
              </a:spcAft>
              <a:buFont typeface="Courier New" panose="02070309020205020404" pitchFamily="49" charset="0"/>
              <a:buChar char="o"/>
            </a:pPr>
            <a:r>
              <a:rPr lang="en-US" sz="1050" dirty="0">
                <a:effectLst/>
                <a:latin typeface="Calibri" panose="020F0502020204030204" pitchFamily="34" charset="0"/>
                <a:ea typeface="Times New Roman" panose="02020603050405020304" pitchFamily="18" charset="0"/>
              </a:rPr>
              <a:t>Use RMAN to back up Oracle databases to Object Storage </a:t>
            </a:r>
          </a:p>
          <a:p>
            <a:pPr marL="742950" marR="0" lvl="1" indent="-285750">
              <a:spcBef>
                <a:spcPts val="0"/>
              </a:spcBef>
              <a:spcAft>
                <a:spcPts val="0"/>
              </a:spcAft>
              <a:buFont typeface="Courier New" panose="02070309020205020404" pitchFamily="49" charset="0"/>
              <a:buChar char="o"/>
            </a:pPr>
            <a:endParaRPr lang="en-US" sz="1050" dirty="0">
              <a:effectLst/>
              <a:latin typeface="Times New Roman" panose="02020603050405020304" pitchFamily="18" charset="0"/>
              <a:ea typeface="Times New Roman" panose="02020603050405020304" pitchFamily="18" charset="0"/>
            </a:endParaRPr>
          </a:p>
          <a:p>
            <a:pPr marL="742950" marR="0" lvl="1" indent="-285750">
              <a:spcBef>
                <a:spcPts val="0"/>
              </a:spcBef>
              <a:spcAft>
                <a:spcPts val="0"/>
              </a:spcAft>
              <a:buFont typeface="Courier New" panose="02070309020205020404" pitchFamily="49" charset="0"/>
              <a:buChar char="o"/>
            </a:pPr>
            <a:r>
              <a:rPr lang="en-US" sz="1050" dirty="0">
                <a:effectLst/>
                <a:latin typeface="Calibri" panose="020F0502020204030204" pitchFamily="34" charset="0"/>
                <a:ea typeface="Times New Roman" panose="02020603050405020304" pitchFamily="18" charset="0"/>
              </a:rPr>
              <a:t>Or use popular enterprise applications like Veritas </a:t>
            </a:r>
            <a:r>
              <a:rPr lang="en-US" sz="1050" dirty="0" err="1">
                <a:effectLst/>
                <a:latin typeface="Calibri" panose="020F0502020204030204" pitchFamily="34" charset="0"/>
                <a:ea typeface="Times New Roman" panose="02020603050405020304" pitchFamily="18" charset="0"/>
              </a:rPr>
              <a:t>Netbackup</a:t>
            </a:r>
            <a:r>
              <a:rPr lang="en-US" sz="1050" dirty="0">
                <a:effectLst/>
                <a:latin typeface="Calibri" panose="020F0502020204030204" pitchFamily="34" charset="0"/>
                <a:ea typeface="Times New Roman" panose="02020603050405020304" pitchFamily="18" charset="0"/>
              </a:rPr>
              <a:t> and Commvault </a:t>
            </a:r>
            <a:r>
              <a:rPr lang="en-US" sz="1050" dirty="0" err="1">
                <a:effectLst/>
                <a:latin typeface="Calibri" panose="020F0502020204030204" pitchFamily="34" charset="0"/>
                <a:ea typeface="Times New Roman" panose="02020603050405020304" pitchFamily="18" charset="0"/>
              </a:rPr>
              <a:t>Simpana</a:t>
            </a:r>
            <a:r>
              <a:rPr lang="en-US" sz="1050" dirty="0">
                <a:effectLst/>
                <a:latin typeface="Calibri" panose="020F0502020204030204" pitchFamily="34" charset="0"/>
                <a:ea typeface="Times New Roman" panose="02020603050405020304" pitchFamily="18" charset="0"/>
              </a:rPr>
              <a:t> to move or backup files to Object or Archive storage</a:t>
            </a:r>
          </a:p>
          <a:p>
            <a:pPr marL="742950" marR="0" lvl="1" indent="-285750">
              <a:spcBef>
                <a:spcPts val="0"/>
              </a:spcBef>
              <a:spcAft>
                <a:spcPts val="0"/>
              </a:spcAft>
              <a:buFont typeface="Courier New" panose="02070309020205020404" pitchFamily="49" charset="0"/>
              <a:buChar char="o"/>
            </a:pPr>
            <a:endParaRPr lang="en-US" sz="1050" dirty="0">
              <a:effectLst/>
              <a:latin typeface="Times New Roman" panose="02020603050405020304" pitchFamily="18" charset="0"/>
              <a:ea typeface="Times New Roman" panose="02020603050405020304" pitchFamily="18" charset="0"/>
            </a:endParaRPr>
          </a:p>
          <a:p>
            <a:pPr marL="342900" marR="0" lvl="0" indent="-342900">
              <a:spcBef>
                <a:spcPts val="0"/>
              </a:spcBef>
              <a:spcAft>
                <a:spcPts val="0"/>
              </a:spcAft>
              <a:buFont typeface="Wingdings" pitchFamily="2" charset="2"/>
              <a:buChar char=""/>
            </a:pPr>
            <a:r>
              <a:rPr lang="en-US" sz="1100" dirty="0">
                <a:effectLst/>
                <a:latin typeface="Calibri" panose="020F0502020204030204" pitchFamily="34" charset="0"/>
                <a:ea typeface="Times New Roman" panose="02020603050405020304" pitchFamily="18" charset="0"/>
              </a:rPr>
              <a:t>Finally, we provide developer tooling like SDKs and CLIs for customers to build customized integrations to our cloud within their applications.</a:t>
            </a:r>
            <a:endParaRPr lang="en-US" sz="1100" dirty="0">
              <a:effectLst/>
              <a:latin typeface="Times New Roman" panose="02020603050405020304" pitchFamily="18" charset="0"/>
              <a:ea typeface="Times New Roman" panose="02020603050405020304" pitchFamily="18" charset="0"/>
            </a:endParaRPr>
          </a:p>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C72D9AE-7182-4680-8F79-479C4181FF08}" type="slidenum">
              <a:rPr kumimoji="0" lang="uk-UA" sz="1200" b="0" i="0" u="none" strike="noStrike" kern="1200" cap="none" spc="0" normalizeH="0" baseline="0" noProof="0" smtClean="0">
                <a:ln>
                  <a:noFill/>
                </a:ln>
                <a:solidFill>
                  <a:srgbClr val="58595B"/>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39</a:t>
            </a:fld>
            <a:endParaRPr kumimoji="0" lang="uk-UA" sz="1200" b="0" i="0" u="none" strike="noStrike" kern="1200" cap="none" spc="0" normalizeH="0" baseline="0" noProof="0" dirty="0">
              <a:ln>
                <a:noFill/>
              </a:ln>
              <a:solidFill>
                <a:srgbClr val="58595B"/>
              </a:solidFill>
              <a:effectLst/>
              <a:uLnTx/>
              <a:uFillTx/>
              <a:latin typeface="Calibri"/>
              <a:ea typeface="+mn-ea"/>
              <a:cs typeface="+mn-cs"/>
            </a:endParaRPr>
          </a:p>
        </p:txBody>
      </p:sp>
    </p:spTree>
    <p:extLst>
      <p:ext uri="{BB962C8B-B14F-4D97-AF65-F5344CB8AC3E}">
        <p14:creationId xmlns:p14="http://schemas.microsoft.com/office/powerpoint/2010/main" val="1136029659"/>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381000"/>
            <a:ext cx="4572000" cy="2573338"/>
          </a:xfrm>
        </p:spPr>
      </p:sp>
      <p:sp>
        <p:nvSpPr>
          <p:cNvPr id="3" name="Notes Placeholder 2"/>
          <p:cNvSpPr>
            <a:spLocks noGrp="1"/>
          </p:cNvSpPr>
          <p:nvPr>
            <p:ph type="body" idx="1"/>
          </p:nvPr>
        </p:nvSpPr>
        <p:spPr/>
        <p:txBody>
          <a:bodyPr>
            <a:noAutofit/>
          </a:bodyPr>
          <a:lstStyle/>
          <a:p>
            <a:r>
              <a:rPr lang="en-US" sz="1100" dirty="0"/>
              <a:t>Backup</a:t>
            </a:r>
            <a:r>
              <a:rPr lang="en-US" sz="1100" baseline="0" dirty="0"/>
              <a:t> is not just a means of taking periodic copies of data. For many customers, backups ARE their DR solution and they can’t pursue a replication-based DR solution due to budgetary constraints. Or perhaps the data for that organization or department, application, etc. isn’t considered critical so backups are sufficient.</a:t>
            </a:r>
          </a:p>
          <a:p>
            <a:endParaRPr lang="en-US" sz="1100" baseline="0" dirty="0"/>
          </a:p>
          <a:p>
            <a:r>
              <a:rPr lang="en-US" sz="1100" baseline="0" dirty="0"/>
              <a:t>In either case, we offer a very low-cost, highly redundant backup solution in the cloud, with end-to-end encryption and compression to optimize storage usage. There’s no </a:t>
            </a:r>
            <a:r>
              <a:rPr lang="en-US" sz="1100" baseline="0" dirty="0" err="1"/>
              <a:t>CapEx</a:t>
            </a:r>
            <a:r>
              <a:rPr lang="en-US" sz="1100" baseline="0" dirty="0"/>
              <a:t> and customers can scale capacity as much as they want and access their data at any time.  Customers don’t have to worry about backup management headaches or whether they’ll be able to recover 100% of their data in the event of an outage. </a:t>
            </a:r>
          </a:p>
          <a:p>
            <a:endParaRPr lang="en-US" sz="1100" baseline="0" dirty="0"/>
          </a:p>
          <a:p>
            <a:r>
              <a:rPr lang="en-US" sz="1100" baseline="0" dirty="0"/>
              <a:t>&lt;click&gt; if you have an Oracle database, then you are likely very familiar with Oracle backup procedures on-premises. If you know how to back up Oracle databases on-premises, then you can use Oracle Database Backup Cloud Service. It leverages RMAN (Oracle Recovery Manager) and the same backup and recovery processes. </a:t>
            </a:r>
          </a:p>
          <a:p>
            <a:endParaRPr lang="en-US" sz="1100" baseline="0" dirty="0"/>
          </a:p>
          <a:p>
            <a:r>
              <a:rPr lang="en-US" sz="1100" baseline="0" dirty="0"/>
              <a:t>&lt;click&gt; If you are running a non-Oracle database or want to protect application data, you can use Oracle Storage Cloud Service, which offers many of the same efficiency, availability and security benefits as Oracle Database Backup Cloud Service. </a:t>
            </a:r>
          </a:p>
          <a:p>
            <a:endParaRPr lang="en-US" sz="1100" baseline="0" dirty="0"/>
          </a:p>
          <a:p>
            <a:r>
              <a:rPr lang="en-US" sz="1100" baseline="0" dirty="0"/>
              <a:t>Next we see some of the DR scenarios for backup in the event of an outage. In the first case you can restore your data from Oracle Cloud back to your on-premises database. The other option is to use the backup copy in the cloud to instantiate a DR database instance in the Oracle Cloud. So in one case you are recovering on-premises and in the other you are recovering in the Cloud. </a:t>
            </a:r>
          </a:p>
          <a:p>
            <a:endParaRPr lang="en-US" sz="1100" baseline="0" dirty="0"/>
          </a:p>
          <a:p>
            <a:r>
              <a:rPr lang="en-US" sz="1100" baseline="0" dirty="0"/>
              <a:t>While data protection and DR are the primary use cases, there are many additional use cases for backups in the cloud. Oracle offers the lowest-cost archive storage solution for long term data protection or compliance – several times cheaper than Amazon Glacier or Google. You can use backups to rapidly create dev/test environments. And as you may have seen in the Lift &amp; Shift section of this demo,  backup is a key method for migrating or ”lifting and shifting” on-premises data and apps to the cloud.</a:t>
            </a:r>
          </a:p>
          <a:p>
            <a:endParaRPr lang="en-US" sz="1100" baseline="0" dirty="0"/>
          </a:p>
          <a:p>
            <a:r>
              <a:rPr lang="en-US" sz="1100" baseline="0" dirty="0"/>
              <a:t>===========================</a:t>
            </a:r>
          </a:p>
          <a:p>
            <a:endParaRPr lang="en-US" sz="1100" dirty="0"/>
          </a:p>
          <a:p>
            <a:r>
              <a:rPr lang="en-US" sz="1100" dirty="0"/>
              <a:t>A public cloud solution for storing Oracle Database backups</a:t>
            </a:r>
          </a:p>
          <a:p>
            <a:r>
              <a:rPr lang="en-US" sz="1100" dirty="0"/>
              <a:t>Store database backups in Oracle Storage Cloud</a:t>
            </a:r>
          </a:p>
          <a:p>
            <a:r>
              <a:rPr lang="en-US" sz="1100" dirty="0"/>
              <a:t>Use familiar RMAN interface for backup and recovery operations</a:t>
            </a:r>
          </a:p>
          <a:p>
            <a:r>
              <a:rPr lang="en-US" sz="1100" dirty="0"/>
              <a:t>Affordably priced at $33/TB/month</a:t>
            </a:r>
          </a:p>
          <a:p>
            <a:endParaRPr lang="en-US" sz="1100" dirty="0"/>
          </a:p>
          <a:p>
            <a:pPr marL="0" marR="0" indent="0" algn="l" defTabSz="914400" rtl="0" eaLnBrk="1" fontAlgn="auto" latinLnBrk="0" hangingPunct="1">
              <a:lnSpc>
                <a:spcPct val="100000"/>
              </a:lnSpc>
              <a:spcBef>
                <a:spcPts val="600"/>
              </a:spcBef>
              <a:spcAft>
                <a:spcPts val="0"/>
              </a:spcAft>
              <a:buClrTx/>
              <a:buSzTx/>
              <a:buFontTx/>
              <a:buNone/>
              <a:tabLst/>
              <a:defRPr/>
            </a:pPr>
            <a:r>
              <a:rPr lang="en-US" dirty="0"/>
              <a:t>Oracle’s Database Backup Cloud Service provides a secure cost-effective solution for database backup and recovery, and enables companies to achieve lower costs, meet compliance requirements for data protection, and simplify the management of backups and restores</a:t>
            </a:r>
            <a:endParaRPr lang="en-US" sz="1100" dirty="0"/>
          </a:p>
          <a:p>
            <a:endParaRPr lang="en-US" sz="1100" dirty="0"/>
          </a:p>
          <a:p>
            <a:pPr>
              <a:spcAft>
                <a:spcPts val="1600"/>
              </a:spcAft>
              <a:buSzPct val="85000"/>
            </a:pPr>
            <a:r>
              <a:rPr lang="en-US" sz="2400" dirty="0"/>
              <a:t>Cost effective, scalable cloud storage for database backups (10.2 and above)</a:t>
            </a:r>
          </a:p>
          <a:p>
            <a:pPr>
              <a:spcAft>
                <a:spcPts val="1600"/>
              </a:spcAft>
              <a:buSzPct val="85000"/>
            </a:pPr>
            <a:r>
              <a:rPr lang="en-US" sz="2400" dirty="0"/>
              <a:t>End-to-end data encryption, compression and protection</a:t>
            </a:r>
          </a:p>
          <a:p>
            <a:pPr marL="228600" lvl="1">
              <a:spcBef>
                <a:spcPts val="1200"/>
              </a:spcBef>
              <a:spcAft>
                <a:spcPts val="400"/>
              </a:spcAft>
              <a:buSzPct val="85000"/>
              <a:buFont typeface="Arial" panose="020B0604020202020204" pitchFamily="34" charset="0"/>
              <a:buChar char="•"/>
            </a:pPr>
            <a:r>
              <a:rPr lang="en-US" dirty="0"/>
              <a:t>Clients: Data is always encrypted with keys kept locally at client, optionally compressed, and securely transmitted</a:t>
            </a:r>
          </a:p>
          <a:p>
            <a:pPr marL="228600" lvl="1">
              <a:spcBef>
                <a:spcPts val="1200"/>
              </a:spcBef>
              <a:spcAft>
                <a:spcPts val="400"/>
              </a:spcAft>
              <a:buSzPct val="85000"/>
              <a:buFont typeface="Arial" panose="020B0604020202020204" pitchFamily="34" charset="0"/>
              <a:buChar char="•"/>
            </a:pPr>
            <a:r>
              <a:rPr lang="en-US" dirty="0"/>
              <a:t>Cloud: Encrypted data is protected with 3-way mirroring on every write</a:t>
            </a:r>
          </a:p>
          <a:p>
            <a:endParaRPr lang="en-US" sz="1100" dirty="0"/>
          </a:p>
          <a:p>
            <a:r>
              <a:rPr lang="en-US" sz="1100" b="1" dirty="0"/>
              <a:t>Value</a:t>
            </a:r>
            <a:r>
              <a:rPr lang="en-US" sz="1100" b="1" baseline="0" dirty="0"/>
              <a:t> Proposition</a:t>
            </a:r>
          </a:p>
          <a:p>
            <a:pPr marL="228600" lvl="1" indent="0">
              <a:buClr>
                <a:srgbClr val="5F5F5F">
                  <a:lumMod val="60000"/>
                  <a:lumOff val="40000"/>
                </a:srgbClr>
              </a:buClr>
              <a:buFont typeface="Arial" panose="020B0604020202020204" pitchFamily="34" charset="0"/>
              <a:buNone/>
            </a:pPr>
            <a:r>
              <a:rPr lang="en-US" sz="1050" b="1" u="sng" dirty="0">
                <a:solidFill>
                  <a:srgbClr val="5F5F5F"/>
                </a:solidFill>
              </a:rPr>
              <a:t>Fast Provisioning &amp; Scalable</a:t>
            </a:r>
          </a:p>
          <a:p>
            <a:pPr marL="228600" lvl="1" indent="0">
              <a:buClr>
                <a:srgbClr val="5F5F5F">
                  <a:lumMod val="60000"/>
                  <a:lumOff val="40000"/>
                </a:srgbClr>
              </a:buClr>
              <a:buFont typeface="Arial" panose="020B0604020202020204" pitchFamily="34" charset="0"/>
              <a:buNone/>
            </a:pPr>
            <a:r>
              <a:rPr lang="en-US" sz="1050" dirty="0">
                <a:solidFill>
                  <a:srgbClr val="5F5F5F"/>
                </a:solidFill>
              </a:rPr>
              <a:t>Offsite storage provisioned on-demand with on-demand capacity expansion capability</a:t>
            </a:r>
          </a:p>
          <a:p>
            <a:pPr marL="228600" lvl="1" indent="0">
              <a:buClr>
                <a:srgbClr val="5F5F5F">
                  <a:lumMod val="60000"/>
                  <a:lumOff val="40000"/>
                </a:srgbClr>
              </a:buClr>
              <a:buFont typeface="Arial" panose="020B0604020202020204" pitchFamily="34" charset="0"/>
              <a:buNone/>
            </a:pPr>
            <a:endParaRPr lang="en-US" sz="1050" dirty="0">
              <a:solidFill>
                <a:srgbClr val="5F5F5F"/>
              </a:solidFill>
            </a:endParaRPr>
          </a:p>
          <a:p>
            <a:pPr marL="228600" lvl="1" indent="0">
              <a:buClr>
                <a:srgbClr val="5F5F5F">
                  <a:lumMod val="60000"/>
                  <a:lumOff val="40000"/>
                </a:srgbClr>
              </a:buClr>
              <a:buFont typeface="Arial" panose="020B0604020202020204" pitchFamily="34" charset="0"/>
              <a:buNone/>
            </a:pPr>
            <a:r>
              <a:rPr lang="en-US" sz="2350" b="1" u="sng" dirty="0">
                <a:solidFill>
                  <a:srgbClr val="5F5F5F"/>
                </a:solidFill>
              </a:rPr>
              <a:t>Low Cost</a:t>
            </a:r>
          </a:p>
          <a:p>
            <a:pPr marL="228600" lvl="1" indent="0">
              <a:buClr>
                <a:srgbClr val="5F5F5F">
                  <a:lumMod val="60000"/>
                  <a:lumOff val="40000"/>
                </a:srgbClr>
              </a:buClr>
              <a:buFont typeface="Arial" panose="020B0604020202020204" pitchFamily="34" charset="0"/>
              <a:buNone/>
            </a:pPr>
            <a:r>
              <a:rPr lang="en-US" sz="2350" dirty="0">
                <a:solidFill>
                  <a:srgbClr val="5F5F5F"/>
                </a:solidFill>
              </a:rPr>
              <a:t>No capital expenditure, low operating expenses, includes ASO/ACO licensing, simple pay per use model</a:t>
            </a:r>
          </a:p>
          <a:p>
            <a:pPr marL="228600" lvl="1" indent="0">
              <a:buClr>
                <a:srgbClr val="5F5F5F">
                  <a:lumMod val="60000"/>
                  <a:lumOff val="40000"/>
                </a:srgbClr>
              </a:buClr>
              <a:buFont typeface="Arial" panose="020B0604020202020204" pitchFamily="34" charset="0"/>
              <a:buNone/>
            </a:pPr>
            <a:endParaRPr lang="en-US" sz="2350" dirty="0">
              <a:solidFill>
                <a:srgbClr val="5F5F5F"/>
              </a:solidFill>
            </a:endParaRPr>
          </a:p>
          <a:p>
            <a:pPr marL="228600" lvl="1" indent="0">
              <a:buClr>
                <a:srgbClr val="5F5F5F">
                  <a:lumMod val="60000"/>
                  <a:lumOff val="40000"/>
                </a:srgbClr>
              </a:buClr>
              <a:buFont typeface="Arial" panose="020B0604020202020204" pitchFamily="34" charset="0"/>
              <a:buNone/>
            </a:pPr>
            <a:r>
              <a:rPr lang="en-US" sz="2350" b="1" u="sng" dirty="0">
                <a:solidFill>
                  <a:srgbClr val="5F5F5F"/>
                </a:solidFill>
              </a:rPr>
              <a:t>Secure and Reliable</a:t>
            </a:r>
          </a:p>
          <a:p>
            <a:pPr marL="228600" lvl="1" indent="0">
              <a:buClr>
                <a:srgbClr val="5F5F5F">
                  <a:lumMod val="60000"/>
                  <a:lumOff val="40000"/>
                </a:srgbClr>
              </a:buClr>
              <a:buFont typeface="Arial" panose="020B0604020202020204" pitchFamily="34" charset="0"/>
              <a:buNone/>
            </a:pPr>
            <a:r>
              <a:rPr lang="en-US" sz="2350" dirty="0">
                <a:solidFill>
                  <a:srgbClr val="5F5F5F"/>
                </a:solidFill>
              </a:rPr>
              <a:t>Data is secured with client-side encryption and transmitted securely to the cloud</a:t>
            </a:r>
          </a:p>
          <a:p>
            <a:pPr marL="228600" lvl="1" indent="0">
              <a:buClr>
                <a:srgbClr val="5F5F5F">
                  <a:lumMod val="60000"/>
                  <a:lumOff val="40000"/>
                </a:srgbClr>
              </a:buClr>
              <a:buFont typeface="Arial" panose="020B0604020202020204" pitchFamily="34" charset="0"/>
              <a:buNone/>
            </a:pPr>
            <a:endParaRPr lang="en-US" sz="2350" dirty="0">
              <a:solidFill>
                <a:srgbClr val="5F5F5F"/>
              </a:solidFill>
            </a:endParaRPr>
          </a:p>
          <a:p>
            <a:pPr marL="228600" lvl="1" indent="0">
              <a:buClr>
                <a:srgbClr val="5F5F5F">
                  <a:lumMod val="60000"/>
                  <a:lumOff val="40000"/>
                </a:srgbClr>
              </a:buClr>
              <a:buFont typeface="Arial" panose="020B0604020202020204" pitchFamily="34" charset="0"/>
              <a:buNone/>
            </a:pPr>
            <a:r>
              <a:rPr lang="en-US" sz="2350" b="1" u="sng" dirty="0">
                <a:solidFill>
                  <a:srgbClr val="5F5F5F"/>
                </a:solidFill>
              </a:rPr>
              <a:t>24x7 Accessibility to Offsite Storage</a:t>
            </a:r>
          </a:p>
          <a:p>
            <a:pPr marL="228600" lvl="1" indent="0">
              <a:buClr>
                <a:srgbClr val="5F5F5F">
                  <a:lumMod val="60000"/>
                  <a:lumOff val="40000"/>
                </a:srgbClr>
              </a:buClr>
              <a:buFont typeface="Arial" panose="020B0604020202020204" pitchFamily="34" charset="0"/>
              <a:buNone/>
            </a:pPr>
            <a:r>
              <a:rPr lang="en-US" sz="2350" dirty="0">
                <a:solidFill>
                  <a:srgbClr val="5F5F5F"/>
                </a:solidFill>
              </a:rPr>
              <a:t>Data accessible securely via internet from anywhere</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C72D9AE-7182-4680-8F79-479C4181FF08}" type="slidenum">
              <a:rPr kumimoji="0" lang="uk-UA" sz="1200" b="0" i="0" u="none" strike="noStrike" kern="1200" cap="none" spc="0" normalizeH="0" baseline="0" noProof="0" smtClean="0">
                <a:ln>
                  <a:noFill/>
                </a:ln>
                <a:solidFill>
                  <a:srgbClr val="5F5F5F"/>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40</a:t>
            </a:fld>
            <a:endParaRPr kumimoji="0" lang="uk-UA" sz="1200" b="0" i="0" u="none" strike="noStrike" kern="1200" cap="none" spc="0" normalizeH="0" baseline="0" noProof="0" dirty="0">
              <a:ln>
                <a:noFill/>
              </a:ln>
              <a:solidFill>
                <a:srgbClr val="5F5F5F"/>
              </a:solidFill>
              <a:effectLst/>
              <a:uLnTx/>
              <a:uFillTx/>
              <a:latin typeface="Calibri"/>
              <a:ea typeface="+mn-ea"/>
              <a:cs typeface="+mn-cs"/>
            </a:endParaRPr>
          </a:p>
        </p:txBody>
      </p:sp>
    </p:spTree>
    <p:extLst>
      <p:ext uri="{BB962C8B-B14F-4D97-AF65-F5344CB8AC3E}">
        <p14:creationId xmlns:p14="http://schemas.microsoft.com/office/powerpoint/2010/main" val="67419877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381000"/>
            <a:ext cx="4572000" cy="2573338"/>
          </a:xfrm>
        </p:spPr>
      </p:sp>
      <p:sp>
        <p:nvSpPr>
          <p:cNvPr id="3" name="Notes Placeholder 2"/>
          <p:cNvSpPr>
            <a:spLocks noGrp="1"/>
          </p:cNvSpPr>
          <p:nvPr>
            <p:ph type="body" idx="1"/>
          </p:nvPr>
        </p:nvSpPr>
        <p:spPr/>
        <p:txBody>
          <a:bodyPr>
            <a:normAutofit fontScale="92500" lnSpcReduction="20000"/>
          </a:bodyPr>
          <a:lstStyle/>
          <a:p>
            <a:pPr marL="0" marR="0" lvl="0" indent="0" algn="l" defTabSz="914400" rtl="0" eaLnBrk="1" fontAlgn="auto" latinLnBrk="0" hangingPunct="1">
              <a:lnSpc>
                <a:spcPct val="90000"/>
              </a:lnSpc>
              <a:spcBef>
                <a:spcPts val="600"/>
              </a:spcBef>
              <a:spcAft>
                <a:spcPts val="0"/>
              </a:spcAft>
              <a:buClrTx/>
              <a:buSzTx/>
              <a:buFontTx/>
              <a:buNone/>
              <a:tabLst/>
              <a:defRPr/>
            </a:pPr>
            <a:r>
              <a:rPr lang="en-US" sz="1100" kern="1200" dirty="0">
                <a:solidFill>
                  <a:srgbClr val="000000"/>
                </a:solidFill>
                <a:effectLst/>
                <a:latin typeface="+mn-lt"/>
                <a:ea typeface="+mn-ea"/>
                <a:cs typeface="+mn-cs"/>
              </a:rPr>
              <a:t>SELLERS: </a:t>
            </a:r>
            <a:r>
              <a:rPr lang="en-US" dirty="0">
                <a:solidFill>
                  <a:schemeClr val="bg1"/>
                </a:solidFill>
              </a:rPr>
              <a:t>Why are we showing this slide?  Because storage </a:t>
            </a:r>
            <a:r>
              <a:rPr lang="en-US" sz="1100" kern="1200" dirty="0">
                <a:solidFill>
                  <a:srgbClr val="000000"/>
                </a:solidFill>
                <a:effectLst/>
                <a:latin typeface="Calibri" panose="020F0502020204030204" pitchFamily="34" charset="0"/>
                <a:cs typeface="+mn-cs"/>
              </a:rPr>
              <a:t>represents a huge opportunity for you to solve customer challenges.</a:t>
            </a:r>
            <a:endParaRPr lang="en-US" dirty="0">
              <a:solidFill>
                <a:schemeClr val="bg1"/>
              </a:solidFill>
            </a:endParaRPr>
          </a:p>
          <a:p>
            <a:pPr algn="l">
              <a:lnSpc>
                <a:spcPct val="90000"/>
              </a:lnSpc>
            </a:pPr>
            <a:endParaRPr lang="en-US" dirty="0">
              <a:solidFill>
                <a:schemeClr val="bg1"/>
              </a:solidFill>
            </a:endParaRPr>
          </a:p>
          <a:p>
            <a:pPr marL="342900" marR="0" lvl="0" indent="-342900">
              <a:spcBef>
                <a:spcPts val="0"/>
              </a:spcBef>
              <a:spcAft>
                <a:spcPts val="0"/>
              </a:spcAft>
              <a:buFont typeface="Symbol" pitchFamily="2" charset="2"/>
              <a:buChar char=""/>
            </a:pPr>
            <a:r>
              <a:rPr lang="en-US" sz="1100" dirty="0">
                <a:effectLst/>
                <a:latin typeface="Calibri" panose="020F0502020204030204" pitchFamily="34" charset="0"/>
                <a:ea typeface="Times New Roman" panose="02020603050405020304" pitchFamily="18" charset="0"/>
              </a:rPr>
              <a:t>We understand </a:t>
            </a:r>
            <a:r>
              <a:rPr lang="en-US" sz="1100" dirty="0">
                <a:effectLst/>
                <a:latin typeface="Calibri" panose="020F0502020204030204" pitchFamily="34" charset="0"/>
                <a:ea typeface="MS Mincho" panose="02020609040205080304" pitchFamily="49" charset="-128"/>
              </a:rPr>
              <a:t>Data is growing at an unprecedented rate</a:t>
            </a:r>
          </a:p>
          <a:p>
            <a:pPr marL="342900" marR="0" lvl="0" indent="-342900">
              <a:spcBef>
                <a:spcPts val="0"/>
              </a:spcBef>
              <a:spcAft>
                <a:spcPts val="0"/>
              </a:spcAft>
              <a:buFont typeface="Symbol" pitchFamily="2" charset="2"/>
              <a:buChar char=""/>
            </a:pPr>
            <a:endParaRPr lang="en-US" sz="1100" dirty="0">
              <a:effectLst/>
              <a:latin typeface="Times New Roman" panose="02020603050405020304" pitchFamily="18" charset="0"/>
              <a:ea typeface="Times New Roman" panose="02020603050405020304" pitchFamily="18" charset="0"/>
            </a:endParaRPr>
          </a:p>
          <a:p>
            <a:pPr marL="342900" marR="0" lvl="0" indent="-342900">
              <a:spcBef>
                <a:spcPts val="0"/>
              </a:spcBef>
              <a:spcAft>
                <a:spcPts val="0"/>
              </a:spcAft>
              <a:buFont typeface="Symbol" pitchFamily="2" charset="2"/>
              <a:buChar char=""/>
            </a:pPr>
            <a:r>
              <a:rPr lang="en-US" sz="1100" dirty="0">
                <a:effectLst/>
                <a:latin typeface="Calibri" panose="020F0502020204030204" pitchFamily="34" charset="0"/>
                <a:ea typeface="MS Mincho" panose="02020609040205080304" pitchFamily="49" charset="-128"/>
              </a:rPr>
              <a:t>Organizations</a:t>
            </a:r>
            <a:r>
              <a:rPr lang="en-US" sz="1100" dirty="0">
                <a:effectLst/>
                <a:latin typeface="Calibri" panose="020F0502020204030204" pitchFamily="34" charset="0"/>
                <a:ea typeface="Times New Roman" panose="02020603050405020304" pitchFamily="18" charset="0"/>
              </a:rPr>
              <a:t> and their customers</a:t>
            </a:r>
            <a:r>
              <a:rPr lang="en-US" sz="1100" dirty="0">
                <a:effectLst/>
                <a:latin typeface="Calibri" panose="020F0502020204030204" pitchFamily="34" charset="0"/>
                <a:ea typeface="MS Mincho" panose="02020609040205080304" pitchFamily="49" charset="-128"/>
              </a:rPr>
              <a:t> are creating more data than ever </a:t>
            </a:r>
          </a:p>
          <a:p>
            <a:pPr marL="342900" marR="0" lvl="0" indent="-342900">
              <a:spcBef>
                <a:spcPts val="0"/>
              </a:spcBef>
              <a:spcAft>
                <a:spcPts val="0"/>
              </a:spcAft>
              <a:buFont typeface="Symbol" pitchFamily="2" charset="2"/>
              <a:buChar char=""/>
            </a:pPr>
            <a:endParaRPr lang="en-US" sz="1100" dirty="0">
              <a:effectLst/>
              <a:latin typeface="Times New Roman" panose="02020603050405020304" pitchFamily="18" charset="0"/>
              <a:ea typeface="Times New Roman" panose="02020603050405020304" pitchFamily="18" charset="0"/>
            </a:endParaRPr>
          </a:p>
          <a:p>
            <a:pPr marL="342900" marR="0" lvl="0" indent="-342900">
              <a:spcBef>
                <a:spcPts val="0"/>
              </a:spcBef>
              <a:spcAft>
                <a:spcPts val="0"/>
              </a:spcAft>
              <a:buFont typeface="Symbol" pitchFamily="2" charset="2"/>
              <a:buChar char=""/>
            </a:pPr>
            <a:r>
              <a:rPr lang="en-US" sz="1100" dirty="0">
                <a:effectLst/>
                <a:latin typeface="Calibri" panose="020F0502020204030204" pitchFamily="34" charset="0"/>
                <a:ea typeface="MS Mincho" panose="02020609040205080304" pitchFamily="49" charset="-128"/>
              </a:rPr>
              <a:t>This growth is putting tremendous pressure on existing on-premises storage resources and IT budgets</a:t>
            </a:r>
          </a:p>
          <a:p>
            <a:pPr marL="342900" marR="0" lvl="0" indent="-342900">
              <a:spcBef>
                <a:spcPts val="0"/>
              </a:spcBef>
              <a:spcAft>
                <a:spcPts val="0"/>
              </a:spcAft>
              <a:buFont typeface="Symbol" pitchFamily="2" charset="2"/>
              <a:buChar char=""/>
            </a:pPr>
            <a:endParaRPr lang="en-US" sz="1100" dirty="0">
              <a:effectLst/>
              <a:latin typeface="Times New Roman" panose="02020603050405020304" pitchFamily="18" charset="0"/>
              <a:ea typeface="Times New Roman" panose="02020603050405020304" pitchFamily="18" charset="0"/>
            </a:endParaRPr>
          </a:p>
          <a:p>
            <a:pPr marL="342900" marR="0" lvl="0" indent="-342900">
              <a:spcBef>
                <a:spcPts val="0"/>
              </a:spcBef>
              <a:spcAft>
                <a:spcPts val="0"/>
              </a:spcAft>
              <a:buFont typeface="Symbol" pitchFamily="2" charset="2"/>
              <a:buChar char=""/>
            </a:pPr>
            <a:r>
              <a:rPr lang="en-US" sz="1100" dirty="0">
                <a:effectLst/>
                <a:latin typeface="Calibri" panose="020F0502020204030204" pitchFamily="34" charset="0"/>
                <a:ea typeface="MS Mincho" panose="02020609040205080304" pitchFamily="49" charset="-128"/>
              </a:rPr>
              <a:t>Trying to scale traditional on-premise storage solutions to meet the demand can be complex and expensive</a:t>
            </a:r>
          </a:p>
          <a:p>
            <a:pPr marL="342900" marR="0" lvl="0" indent="-342900">
              <a:spcBef>
                <a:spcPts val="0"/>
              </a:spcBef>
              <a:spcAft>
                <a:spcPts val="0"/>
              </a:spcAft>
              <a:buFont typeface="Symbol" pitchFamily="2" charset="2"/>
              <a:buChar char=""/>
            </a:pPr>
            <a:endParaRPr lang="en-US" sz="1100" dirty="0">
              <a:effectLst/>
              <a:latin typeface="Times New Roman" panose="02020603050405020304" pitchFamily="18" charset="0"/>
              <a:ea typeface="Times New Roman" panose="02020603050405020304" pitchFamily="18" charset="0"/>
            </a:endParaRPr>
          </a:p>
          <a:p>
            <a:pPr marL="342900" marR="0" lvl="0" indent="-342900" algn="l" defTabSz="914400" rtl="0" eaLnBrk="1" latinLnBrk="0" hangingPunct="1">
              <a:lnSpc>
                <a:spcPct val="90000"/>
              </a:lnSpc>
              <a:spcBef>
                <a:spcPts val="0"/>
              </a:spcBef>
              <a:spcAft>
                <a:spcPts val="0"/>
              </a:spcAft>
              <a:buFont typeface="Symbol" pitchFamily="2" charset="2"/>
              <a:buChar char=""/>
            </a:pPr>
            <a:endParaRPr lang="en-US" sz="1100" kern="1200" dirty="0">
              <a:solidFill>
                <a:srgbClr val="000000"/>
              </a:solidFill>
              <a:effectLst/>
              <a:latin typeface="Calibri" panose="020F0502020204030204" pitchFamily="34" charset="0"/>
              <a:cs typeface="+mn-cs"/>
            </a:endParaRPr>
          </a:p>
          <a:p>
            <a:pPr marL="342900" marR="0" lvl="0" indent="-342900" algn="l" defTabSz="914400" rtl="0" eaLnBrk="1" latinLnBrk="0" hangingPunct="1">
              <a:lnSpc>
                <a:spcPct val="90000"/>
              </a:lnSpc>
              <a:spcBef>
                <a:spcPts val="0"/>
              </a:spcBef>
              <a:spcAft>
                <a:spcPts val="0"/>
              </a:spcAft>
              <a:buFont typeface="Symbol" pitchFamily="2" charset="2"/>
              <a:buChar char=""/>
            </a:pPr>
            <a:r>
              <a:rPr lang="en-US" sz="1100" kern="1200" dirty="0">
                <a:solidFill>
                  <a:srgbClr val="000000"/>
                </a:solidFill>
                <a:effectLst/>
                <a:latin typeface="Calibri" panose="020F0502020204030204" pitchFamily="34" charset="0"/>
                <a:cs typeface="+mn-cs"/>
              </a:rPr>
              <a:t>Ask your customer what their top storage challenges are  </a:t>
            </a:r>
          </a:p>
          <a:p>
            <a:pPr marL="342900" marR="0" lvl="0" indent="-342900" algn="l" defTabSz="914400" rtl="0" eaLnBrk="1" latinLnBrk="0" hangingPunct="1">
              <a:lnSpc>
                <a:spcPct val="90000"/>
              </a:lnSpc>
              <a:spcBef>
                <a:spcPts val="0"/>
              </a:spcBef>
              <a:spcAft>
                <a:spcPts val="0"/>
              </a:spcAft>
              <a:buFont typeface="Symbol" pitchFamily="2" charset="2"/>
              <a:buChar char=""/>
            </a:pPr>
            <a:endParaRPr lang="en-US" sz="1100" kern="1200" dirty="0">
              <a:solidFill>
                <a:srgbClr val="000000"/>
              </a:solidFill>
              <a:effectLst/>
              <a:latin typeface="Calibri" panose="020F0502020204030204" pitchFamily="34" charset="0"/>
              <a:cs typeface="+mn-cs"/>
            </a:endParaRPr>
          </a:p>
          <a:p>
            <a:pPr lvl="0" algn="l"/>
            <a:endParaRPr lang="en-US" sz="1100" kern="1200" dirty="0">
              <a:solidFill>
                <a:srgbClr val="000000"/>
              </a:solidFill>
              <a:effectLst/>
              <a:latin typeface="+mn-lt"/>
              <a:ea typeface="+mn-ea"/>
              <a:cs typeface="+mn-cs"/>
            </a:endParaRPr>
          </a:p>
          <a:p>
            <a:pPr lvl="0"/>
            <a:endParaRPr lang="en-US" sz="1100" kern="1200" dirty="0">
              <a:solidFill>
                <a:srgbClr val="000000"/>
              </a:solidFill>
              <a:effectLst/>
              <a:latin typeface="+mn-lt"/>
              <a:ea typeface="+mn-ea"/>
              <a:cs typeface="+mn-cs"/>
            </a:endParaRPr>
          </a:p>
          <a:p>
            <a:pPr lvl="0"/>
            <a:endParaRPr lang="en-US" sz="1100" kern="1200" dirty="0">
              <a:solidFill>
                <a:srgbClr val="000000"/>
              </a:solidFill>
              <a:effectLst/>
              <a:latin typeface="+mn-lt"/>
              <a:ea typeface="+mn-ea"/>
              <a:cs typeface="+mn-cs"/>
            </a:endParaRPr>
          </a:p>
          <a:p>
            <a:pPr lvl="0"/>
            <a:r>
              <a:rPr lang="en-US" sz="1100" kern="1200" dirty="0">
                <a:solidFill>
                  <a:srgbClr val="000000"/>
                </a:solidFill>
                <a:effectLst/>
                <a:latin typeface="+mn-lt"/>
                <a:ea typeface="+mn-ea"/>
                <a:cs typeface="+mn-cs"/>
              </a:rPr>
              <a:t>The SNIA (Storage Networking Industry Association </a:t>
            </a:r>
            <a:r>
              <a:rPr lang="en-US" sz="1100" u="sng" kern="1200" dirty="0">
                <a:solidFill>
                  <a:srgbClr val="000000"/>
                </a:solidFill>
                <a:effectLst/>
                <a:latin typeface="+mn-lt"/>
                <a:ea typeface="+mn-ea"/>
                <a:cs typeface="+mn-cs"/>
                <a:hlinkClick r:id="rId3"/>
              </a:rPr>
              <a:t>www.SNIA.org</a:t>
            </a:r>
            <a:r>
              <a:rPr lang="en-US" sz="1100" kern="1200" dirty="0">
                <a:solidFill>
                  <a:srgbClr val="000000"/>
                </a:solidFill>
                <a:effectLst/>
                <a:latin typeface="+mn-lt"/>
                <a:ea typeface="+mn-ea"/>
                <a:cs typeface="+mn-cs"/>
              </a:rPr>
              <a:t> ) recently shared this infographic summarizing the state of cloud storage</a:t>
            </a:r>
          </a:p>
          <a:p>
            <a:pPr lvl="0"/>
            <a:endParaRPr lang="en-US" sz="1100" kern="1200" dirty="0">
              <a:solidFill>
                <a:srgbClr val="000000"/>
              </a:solidFill>
              <a:effectLst/>
              <a:latin typeface="+mn-lt"/>
              <a:ea typeface="+mn-ea"/>
              <a:cs typeface="+mn-cs"/>
            </a:endParaRPr>
          </a:p>
          <a:p>
            <a:pPr lvl="1"/>
            <a:r>
              <a:rPr lang="en-US" sz="1050" kern="1200" dirty="0">
                <a:solidFill>
                  <a:srgbClr val="000000"/>
                </a:solidFill>
                <a:effectLst/>
                <a:latin typeface="+mn-lt"/>
                <a:ea typeface="+mn-ea"/>
                <a:cs typeface="+mn-cs"/>
              </a:rPr>
              <a:t>DC storage will be nearly 2 </a:t>
            </a:r>
            <a:r>
              <a:rPr lang="en-US" sz="1050" u="sng" kern="1200" dirty="0">
                <a:solidFill>
                  <a:srgbClr val="000000"/>
                </a:solidFill>
                <a:effectLst/>
                <a:latin typeface="+mn-lt"/>
                <a:ea typeface="+mn-ea"/>
                <a:cs typeface="+mn-cs"/>
                <a:hlinkClick r:id="rId4"/>
              </a:rPr>
              <a:t>Zetabytes </a:t>
            </a:r>
            <a:r>
              <a:rPr lang="en-US" sz="1050" kern="1200" dirty="0">
                <a:solidFill>
                  <a:srgbClr val="000000"/>
                </a:solidFill>
                <a:effectLst/>
                <a:latin typeface="+mn-lt"/>
                <a:ea typeface="+mn-ea"/>
                <a:cs typeface="+mn-cs"/>
              </a:rPr>
              <a:t>( a million petabytes) and that cloud will account for nearly 90% of total storage capacity</a:t>
            </a:r>
          </a:p>
          <a:p>
            <a:pPr lvl="1"/>
            <a:endParaRPr lang="en-US" sz="1050" kern="1200" dirty="0">
              <a:solidFill>
                <a:srgbClr val="000000"/>
              </a:solidFill>
              <a:effectLst/>
              <a:latin typeface="+mn-lt"/>
              <a:ea typeface="+mn-ea"/>
              <a:cs typeface="+mn-cs"/>
            </a:endParaRPr>
          </a:p>
          <a:p>
            <a:pPr lvl="1"/>
            <a:r>
              <a:rPr lang="en-US" sz="1050" kern="1200" dirty="0">
                <a:solidFill>
                  <a:srgbClr val="000000"/>
                </a:solidFill>
                <a:effectLst/>
                <a:latin typeface="+mn-lt"/>
                <a:ea typeface="+mn-ea"/>
                <a:cs typeface="+mn-cs"/>
              </a:rPr>
              <a:t>Cloud storage market is growing at a 30% CAGR and will reach $92 billion by 2022 </a:t>
            </a:r>
          </a:p>
          <a:p>
            <a:pPr lvl="2"/>
            <a:r>
              <a:rPr lang="en-US" sz="900" u="sng" kern="1200" dirty="0">
                <a:solidFill>
                  <a:srgbClr val="000000"/>
                </a:solidFill>
                <a:effectLst/>
                <a:latin typeface="+mn-lt"/>
                <a:ea typeface="+mn-ea"/>
                <a:cs typeface="+mn-cs"/>
                <a:hlinkClick r:id="rId5"/>
              </a:rPr>
              <a:t>https://www.businesswire.com/news/home/20170614005856/en/92.48-Billion-Cloud-Storage-Market---Forecasts</a:t>
            </a:r>
            <a:r>
              <a:rPr lang="en-US" sz="900" kern="1200" dirty="0">
                <a:solidFill>
                  <a:srgbClr val="000000"/>
                </a:solidFill>
                <a:effectLst/>
                <a:latin typeface="+mn-lt"/>
                <a:ea typeface="+mn-ea"/>
                <a:cs typeface="+mn-cs"/>
              </a:rPr>
              <a:t> </a:t>
            </a:r>
          </a:p>
          <a:p>
            <a:pPr marL="0" marR="0" lvl="0" indent="0" algn="l" defTabSz="914400" rtl="0" eaLnBrk="1" fontAlgn="auto" latinLnBrk="0" hangingPunct="1">
              <a:lnSpc>
                <a:spcPct val="100000"/>
              </a:lnSpc>
              <a:spcBef>
                <a:spcPts val="600"/>
              </a:spcBef>
              <a:spcAft>
                <a:spcPts val="0"/>
              </a:spcAft>
              <a:buClrTx/>
              <a:buSzTx/>
              <a:buFontTx/>
              <a:buNone/>
              <a:tabLst/>
              <a:defRPr/>
            </a:pPr>
            <a:endParaRPr lang="en-US" sz="1100" kern="1200" dirty="0">
              <a:solidFill>
                <a:srgbClr val="000000"/>
              </a:solidFill>
              <a:effectLst/>
              <a:latin typeface="+mn-lt"/>
              <a:ea typeface="+mn-ea"/>
              <a:cs typeface="+mn-cs"/>
            </a:endParaRPr>
          </a:p>
          <a:p>
            <a:pPr marL="0" marR="0" lvl="0" indent="0" algn="l" defTabSz="914400" rtl="0" eaLnBrk="1" fontAlgn="auto" latinLnBrk="0" hangingPunct="1">
              <a:lnSpc>
                <a:spcPct val="100000"/>
              </a:lnSpc>
              <a:spcBef>
                <a:spcPts val="600"/>
              </a:spcBef>
              <a:spcAft>
                <a:spcPts val="0"/>
              </a:spcAft>
              <a:buClrTx/>
              <a:buSzTx/>
              <a:buFontTx/>
              <a:buNone/>
              <a:tabLst/>
              <a:defRPr/>
            </a:pPr>
            <a:endParaRPr lang="en-US" sz="1100" kern="1200" dirty="0">
              <a:solidFill>
                <a:srgbClr val="000000"/>
              </a:solidFill>
              <a:effectLst/>
              <a:latin typeface="+mn-lt"/>
              <a:ea typeface="+mn-ea"/>
              <a:cs typeface="+mn-cs"/>
            </a:endParaRPr>
          </a:p>
          <a:p>
            <a:pPr marL="0" marR="0" lvl="0" indent="0" algn="l" defTabSz="914400" rtl="0" eaLnBrk="1" fontAlgn="auto" latinLnBrk="0" hangingPunct="1">
              <a:lnSpc>
                <a:spcPct val="100000"/>
              </a:lnSpc>
              <a:spcBef>
                <a:spcPts val="600"/>
              </a:spcBef>
              <a:spcAft>
                <a:spcPts val="0"/>
              </a:spcAft>
              <a:buClrTx/>
              <a:buSzTx/>
              <a:buFontTx/>
              <a:buNone/>
              <a:tabLst/>
              <a:defRPr/>
            </a:pPr>
            <a:r>
              <a:rPr lang="en-US" sz="1100" kern="1200" dirty="0">
                <a:solidFill>
                  <a:srgbClr val="000000"/>
                </a:solidFill>
                <a:effectLst/>
                <a:latin typeface="+mn-lt"/>
                <a:ea typeface="+mn-ea"/>
                <a:cs typeface="+mn-cs"/>
              </a:rPr>
              <a:t>1 “Gartner Says a Massive Shift to Hybrid Infrastructure Services Is Underway”, </a:t>
            </a:r>
            <a:r>
              <a:rPr lang="en-US" sz="1100" i="1" kern="1200" dirty="0">
                <a:solidFill>
                  <a:srgbClr val="000000"/>
                </a:solidFill>
                <a:effectLst/>
                <a:latin typeface="+mn-lt"/>
                <a:ea typeface="+mn-ea"/>
                <a:cs typeface="+mn-cs"/>
              </a:rPr>
              <a:t>Gartner Newsroom</a:t>
            </a:r>
            <a:r>
              <a:rPr lang="en-US" sz="1100" kern="1200" dirty="0">
                <a:solidFill>
                  <a:srgbClr val="000000"/>
                </a:solidFill>
                <a:effectLst/>
                <a:latin typeface="+mn-lt"/>
                <a:ea typeface="+mn-ea"/>
                <a:cs typeface="+mn-cs"/>
              </a:rPr>
              <a:t>, Apr. 2017</a:t>
            </a:r>
            <a:br>
              <a:rPr lang="en-US" sz="1100" kern="1200" dirty="0">
                <a:solidFill>
                  <a:srgbClr val="000000"/>
                </a:solidFill>
                <a:effectLst/>
                <a:latin typeface="+mn-lt"/>
                <a:ea typeface="+mn-ea"/>
                <a:cs typeface="+mn-cs"/>
              </a:rPr>
            </a:br>
            <a:r>
              <a:rPr lang="en-US" sz="1100" kern="1200" dirty="0">
                <a:solidFill>
                  <a:srgbClr val="000000"/>
                </a:solidFill>
                <a:effectLst/>
                <a:latin typeface="+mn-lt"/>
                <a:ea typeface="+mn-ea"/>
                <a:cs typeface="+mn-cs"/>
              </a:rPr>
              <a:t>2 “Major Data Centre And Cloud Networking Trends For 2020” </a:t>
            </a:r>
            <a:r>
              <a:rPr lang="en-US" sz="1100" i="1" kern="1200" dirty="0">
                <a:solidFill>
                  <a:srgbClr val="000000"/>
                </a:solidFill>
                <a:effectLst/>
                <a:latin typeface="+mn-lt"/>
                <a:ea typeface="+mn-ea"/>
                <a:cs typeface="+mn-cs"/>
              </a:rPr>
              <a:t>Data Economy</a:t>
            </a:r>
            <a:r>
              <a:rPr lang="en-US" sz="1100" kern="1200" dirty="0">
                <a:solidFill>
                  <a:srgbClr val="000000"/>
                </a:solidFill>
                <a:effectLst/>
                <a:latin typeface="+mn-lt"/>
                <a:ea typeface="+mn-ea"/>
                <a:cs typeface="+mn-cs"/>
              </a:rPr>
              <a:t>, Oct. 2017</a:t>
            </a:r>
            <a:br>
              <a:rPr lang="en-US" sz="1100" kern="1200" dirty="0">
                <a:solidFill>
                  <a:srgbClr val="000000"/>
                </a:solidFill>
                <a:effectLst/>
                <a:latin typeface="+mn-lt"/>
                <a:ea typeface="+mn-ea"/>
                <a:cs typeface="+mn-cs"/>
              </a:rPr>
            </a:br>
            <a:r>
              <a:rPr lang="en-US" sz="1100" kern="1200" dirty="0">
                <a:solidFill>
                  <a:srgbClr val="000000"/>
                </a:solidFill>
                <a:effectLst/>
                <a:latin typeface="+mn-lt"/>
                <a:ea typeface="+mn-ea"/>
                <a:cs typeface="+mn-cs"/>
              </a:rPr>
              <a:t>3 “$92.48 Billion Cloud Storage Market - Forecasts from 2017 to 2022 - Research and Markets”, </a:t>
            </a:r>
            <a:r>
              <a:rPr lang="en-US" sz="1100" i="1" kern="1200" dirty="0">
                <a:solidFill>
                  <a:srgbClr val="000000"/>
                </a:solidFill>
                <a:effectLst/>
                <a:latin typeface="+mn-lt"/>
                <a:ea typeface="+mn-ea"/>
                <a:cs typeface="+mn-cs"/>
              </a:rPr>
              <a:t>Business Wire</a:t>
            </a:r>
            <a:r>
              <a:rPr lang="en-US" sz="1100" kern="1200" dirty="0">
                <a:solidFill>
                  <a:srgbClr val="000000"/>
                </a:solidFill>
                <a:effectLst/>
                <a:latin typeface="+mn-lt"/>
                <a:ea typeface="+mn-ea"/>
                <a:cs typeface="+mn-cs"/>
              </a:rPr>
              <a:t>, June 2017 </a:t>
            </a:r>
          </a:p>
          <a:p>
            <a:pPr marL="0" marR="0" lvl="0" indent="0" algn="l" defTabSz="914400" rtl="0" eaLnBrk="1" fontAlgn="auto" latinLnBrk="0" hangingPunct="1">
              <a:lnSpc>
                <a:spcPct val="100000"/>
              </a:lnSpc>
              <a:spcBef>
                <a:spcPts val="600"/>
              </a:spcBef>
              <a:spcAft>
                <a:spcPts val="0"/>
              </a:spcAft>
              <a:buClrTx/>
              <a:buSzTx/>
              <a:buFontTx/>
              <a:buNone/>
              <a:tabLst/>
              <a:defRPr/>
            </a:pPr>
            <a:r>
              <a:rPr lang="en-US" sz="1100" kern="1200" dirty="0">
                <a:solidFill>
                  <a:srgbClr val="000000"/>
                </a:solidFill>
                <a:effectLst/>
                <a:latin typeface="+mn-lt"/>
                <a:ea typeface="+mn-ea"/>
                <a:cs typeface="+mn-cs"/>
              </a:rPr>
              <a:t>4 “U.S. Financial Firms Have Saved Billions by Embracing Shared Cloud Services”, </a:t>
            </a:r>
            <a:r>
              <a:rPr lang="en-US" sz="1100" i="1" kern="1200" dirty="0" err="1">
                <a:solidFill>
                  <a:srgbClr val="000000"/>
                </a:solidFill>
                <a:effectLst/>
                <a:latin typeface="+mn-lt"/>
                <a:ea typeface="+mn-ea"/>
                <a:cs typeface="+mn-cs"/>
              </a:rPr>
              <a:t>Fortune.com</a:t>
            </a:r>
            <a:r>
              <a:rPr lang="en-US" sz="1100" kern="1200" dirty="0">
                <a:solidFill>
                  <a:srgbClr val="000000"/>
                </a:solidFill>
                <a:effectLst/>
                <a:latin typeface="+mn-lt"/>
                <a:ea typeface="+mn-ea"/>
                <a:cs typeface="+mn-cs"/>
              </a:rPr>
              <a:t>, Mar. 2017 </a:t>
            </a:r>
            <a:endParaRPr lang="en-US" dirty="0"/>
          </a:p>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C72D9AE-7182-4680-8F79-479C4181FF08}" type="slidenum">
              <a:rPr kumimoji="0" lang="uk-UA" sz="1200" b="0" i="0" u="none" strike="noStrike" kern="1200" cap="none" spc="0" normalizeH="0" baseline="0" noProof="0" smtClean="0">
                <a:ln>
                  <a:noFill/>
                </a:ln>
                <a:solidFill>
                  <a:srgbClr val="5F5F5F"/>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uk-UA" sz="1200" b="0" i="0" u="none" strike="noStrike" kern="1200" cap="none" spc="0" normalizeH="0" baseline="0" noProof="0" dirty="0">
              <a:ln>
                <a:noFill/>
              </a:ln>
              <a:solidFill>
                <a:srgbClr val="5F5F5F"/>
              </a:solidFill>
              <a:effectLst/>
              <a:uLnTx/>
              <a:uFillTx/>
              <a:latin typeface="Calibri"/>
              <a:ea typeface="+mn-ea"/>
              <a:cs typeface="+mn-cs"/>
            </a:endParaRPr>
          </a:p>
        </p:txBody>
      </p:sp>
    </p:spTree>
    <p:extLst>
      <p:ext uri="{BB962C8B-B14F-4D97-AF65-F5344CB8AC3E}">
        <p14:creationId xmlns:p14="http://schemas.microsoft.com/office/powerpoint/2010/main" val="871005920"/>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381000"/>
            <a:ext cx="4572000" cy="2573338"/>
          </a:xfrm>
        </p:spPr>
      </p:sp>
      <p:sp>
        <p:nvSpPr>
          <p:cNvPr id="3" name="Notes Placeholder 2"/>
          <p:cNvSpPr>
            <a:spLocks noGrp="1"/>
          </p:cNvSpPr>
          <p:nvPr>
            <p:ph type="body" idx="1"/>
          </p:nvPr>
        </p:nvSpPr>
        <p:spPr/>
        <p:txBody>
          <a:bodyPr/>
          <a:lstStyle/>
          <a:p>
            <a:pPr marL="342900" marR="0" lvl="0" indent="-342900">
              <a:spcBef>
                <a:spcPts val="0"/>
              </a:spcBef>
              <a:spcAft>
                <a:spcPts val="0"/>
              </a:spcAft>
              <a:buFont typeface="Symbol" pitchFamily="2" charset="2"/>
              <a:buChar char=""/>
            </a:pPr>
            <a:r>
              <a:rPr lang="en-US" sz="1100" dirty="0">
                <a:effectLst/>
                <a:latin typeface="Calibri" panose="020F0502020204030204" pitchFamily="34" charset="0"/>
                <a:ea typeface="Times New Roman" panose="02020603050405020304" pitchFamily="18" charset="0"/>
              </a:rPr>
              <a:t>Oracle Block Storage is a fraction of the cost of its competitor’s due to our unique cost model that does not charge extra for performance. </a:t>
            </a:r>
          </a:p>
          <a:p>
            <a:pPr marL="342900" marR="0" lvl="0" indent="-342900">
              <a:spcBef>
                <a:spcPts val="0"/>
              </a:spcBef>
              <a:spcAft>
                <a:spcPts val="0"/>
              </a:spcAft>
              <a:buFont typeface="Symbol" pitchFamily="2" charset="2"/>
              <a:buChar char=""/>
            </a:pPr>
            <a:endParaRPr lang="en-US" sz="1100" dirty="0">
              <a:effectLst/>
              <a:latin typeface="Calibri" panose="020F0502020204030204" pitchFamily="34" charset="0"/>
              <a:ea typeface="Times New Roman" panose="02020603050405020304" pitchFamily="18" charset="0"/>
            </a:endParaRPr>
          </a:p>
          <a:p>
            <a:pPr marL="342900" marR="0" lvl="0" indent="-342900">
              <a:spcBef>
                <a:spcPts val="0"/>
              </a:spcBef>
              <a:spcAft>
                <a:spcPts val="0"/>
              </a:spcAft>
              <a:buFont typeface="Symbol" pitchFamily="2" charset="2"/>
              <a:buChar char=""/>
            </a:pPr>
            <a:r>
              <a:rPr lang="en-US" sz="1100" dirty="0">
                <a:effectLst/>
                <a:latin typeface="Calibri" panose="020F0502020204030204" pitchFamily="34" charset="0"/>
                <a:ea typeface="Times New Roman" panose="02020603050405020304" pitchFamily="18" charset="0"/>
              </a:rPr>
              <a:t>In fact, the more IOPS a workload consumes, the more expensive our competitors’ offerings become. </a:t>
            </a:r>
          </a:p>
          <a:p>
            <a:pPr marL="342900" marR="0" lvl="0" indent="-342900">
              <a:spcBef>
                <a:spcPts val="0"/>
              </a:spcBef>
              <a:spcAft>
                <a:spcPts val="0"/>
              </a:spcAft>
              <a:buFont typeface="Symbol" pitchFamily="2" charset="2"/>
              <a:buChar char=""/>
            </a:pPr>
            <a:r>
              <a:rPr lang="en-US" sz="1100" dirty="0">
                <a:effectLst/>
                <a:latin typeface="Calibri" panose="020F0502020204030204" pitchFamily="34" charset="0"/>
                <a:ea typeface="Times New Roman" panose="02020603050405020304" pitchFamily="18" charset="0"/>
              </a:rPr>
              <a:t> </a:t>
            </a:r>
          </a:p>
          <a:p>
            <a:pPr marL="342900" marR="0" lvl="0" indent="-342900">
              <a:spcBef>
                <a:spcPts val="0"/>
              </a:spcBef>
              <a:spcAft>
                <a:spcPts val="0"/>
              </a:spcAft>
              <a:buFont typeface="Symbol" pitchFamily="2" charset="2"/>
              <a:buChar char=""/>
            </a:pPr>
            <a:r>
              <a:rPr lang="en-US" sz="1100" dirty="0">
                <a:effectLst/>
                <a:latin typeface="Calibri" panose="020F0502020204030204" pitchFamily="34" charset="0"/>
                <a:ea typeface="Times New Roman" panose="02020603050405020304" pitchFamily="18" charset="0"/>
              </a:rPr>
              <a:t>A quick comparison of annual costs for a 400 GB storage volume delivering 20,000 IOPS shows Oracle’s annual cost is $240, whereas AWS is $16,200, Azure is $5,898 and Google is $816.</a:t>
            </a:r>
            <a:endParaRPr lang="en-US" sz="1100" dirty="0">
              <a:effectLst/>
              <a:latin typeface="Times New Roman" panose="02020603050405020304" pitchFamily="18" charset="0"/>
              <a:ea typeface="Times New Roman" panose="02020603050405020304" pitchFamily="18" charset="0"/>
            </a:endParaRPr>
          </a:p>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C72D9AE-7182-4680-8F79-479C4181FF08}" type="slidenum">
              <a:rPr kumimoji="0" lang="en-US" sz="1200" b="0" i="0" u="none" strike="noStrike" kern="1200" cap="none" spc="0" normalizeH="0" baseline="0" noProof="0" smtClean="0">
                <a:ln>
                  <a:noFill/>
                </a:ln>
                <a:solidFill>
                  <a:srgbClr val="58595B"/>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41</a:t>
            </a:fld>
            <a:endParaRPr kumimoji="0" lang="en-US" sz="1200" b="0" i="0" u="none" strike="noStrike" kern="1200" cap="none" spc="0" normalizeH="0" baseline="0" noProof="0" dirty="0">
              <a:ln>
                <a:noFill/>
              </a:ln>
              <a:solidFill>
                <a:srgbClr val="58595B"/>
              </a:solidFill>
              <a:effectLst/>
              <a:uLnTx/>
              <a:uFillTx/>
              <a:latin typeface="Calibri"/>
              <a:ea typeface="+mn-ea"/>
              <a:cs typeface="+mn-cs"/>
            </a:endParaRPr>
          </a:p>
        </p:txBody>
      </p:sp>
    </p:spTree>
    <p:extLst>
      <p:ext uri="{BB962C8B-B14F-4D97-AF65-F5344CB8AC3E}">
        <p14:creationId xmlns:p14="http://schemas.microsoft.com/office/powerpoint/2010/main" val="316747214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381000"/>
            <a:ext cx="4572000" cy="2573338"/>
          </a:xfrm>
        </p:spPr>
      </p:sp>
      <p:sp>
        <p:nvSpPr>
          <p:cNvPr id="3" name="Notes Placeholder 2"/>
          <p:cNvSpPr>
            <a:spLocks noGrp="1"/>
          </p:cNvSpPr>
          <p:nvPr>
            <p:ph type="body" idx="1"/>
          </p:nvPr>
        </p:nvSpPr>
        <p:spPr/>
        <p:txBody>
          <a:bodyPr>
            <a:normAutofit fontScale="40000" lnSpcReduction="20000"/>
          </a:bodyPr>
          <a:lstStyle/>
          <a:p>
            <a:pPr marL="171450" indent="-171450">
              <a:buFont typeface="Arial" panose="020B0604020202020204" pitchFamily="34" charset="0"/>
              <a:buChar char="•"/>
            </a:pPr>
            <a:r>
              <a:rPr lang="en-US" dirty="0">
                <a:solidFill>
                  <a:srgbClr val="000000"/>
                </a:solidFill>
              </a:rPr>
              <a:t>According to a recent Q4, 2017 Tech Target, it is clear that on-premises solutions are not cutting it - the movement to cloud-based storage is well underway – with 40% of companies already there.</a:t>
            </a:r>
          </a:p>
          <a:p>
            <a:pPr marL="171450" indent="-171450">
              <a:buFont typeface="Arial" panose="020B0604020202020204" pitchFamily="34" charset="0"/>
              <a:buChar char="•"/>
            </a:pPr>
            <a:endParaRPr lang="en-US" dirty="0">
              <a:solidFill>
                <a:srgbClr val="000000"/>
              </a:solidFill>
            </a:endParaRPr>
          </a:p>
          <a:p>
            <a:pPr marL="171450" indent="-171450">
              <a:buFont typeface="Arial" panose="020B0604020202020204" pitchFamily="34" charset="0"/>
              <a:buChar char="•"/>
            </a:pPr>
            <a:r>
              <a:rPr lang="en-US" dirty="0">
                <a:solidFill>
                  <a:srgbClr val="000000"/>
                </a:solidFill>
              </a:rPr>
              <a:t>Companies must modernize their storage thinking</a:t>
            </a:r>
          </a:p>
          <a:p>
            <a:endParaRPr lang="en-US" dirty="0">
              <a:solidFill>
                <a:srgbClr val="000000"/>
              </a:solidFill>
            </a:endParaRPr>
          </a:p>
          <a:p>
            <a:r>
              <a:rPr lang="en-US" dirty="0">
                <a:solidFill>
                  <a:srgbClr val="000000"/>
                </a:solidFill>
              </a:rPr>
              <a:t>----</a:t>
            </a:r>
          </a:p>
          <a:p>
            <a:r>
              <a:rPr lang="en-US" sz="1100" b="1" i="0" kern="1200" dirty="0">
                <a:solidFill>
                  <a:srgbClr val="000000"/>
                </a:solidFill>
                <a:effectLst/>
                <a:latin typeface="+mn-lt"/>
                <a:ea typeface="+mn-ea"/>
                <a:cs typeface="+mn-cs"/>
              </a:rPr>
              <a:t>TechTarget Deal Scorecard: Cloud Primary Storage Q4, 2017</a:t>
            </a:r>
          </a:p>
          <a:p>
            <a:endParaRPr lang="en-US" sz="1100" b="0" i="0" kern="1200" dirty="0">
              <a:solidFill>
                <a:srgbClr val="000000"/>
              </a:solidFill>
              <a:effectLst/>
              <a:latin typeface="+mn-lt"/>
              <a:ea typeface="+mn-ea"/>
              <a:cs typeface="+mn-cs"/>
            </a:endParaRPr>
          </a:p>
          <a:p>
            <a:r>
              <a:rPr lang="en-US" sz="1100" b="0" i="0" kern="1200" dirty="0">
                <a:solidFill>
                  <a:srgbClr val="000000"/>
                </a:solidFill>
                <a:effectLst/>
                <a:latin typeface="+mn-lt"/>
                <a:ea typeface="+mn-ea"/>
                <a:cs typeface="+mn-cs"/>
              </a:rPr>
              <a:t>NOTE: </a:t>
            </a:r>
            <a:r>
              <a:rPr lang="en-US" sz="1100" b="0" i="0" kern="1200" dirty="0" err="1">
                <a:solidFill>
                  <a:srgbClr val="000000"/>
                </a:solidFill>
                <a:effectLst/>
                <a:latin typeface="+mn-lt"/>
                <a:ea typeface="+mn-ea"/>
                <a:cs typeface="+mn-cs"/>
              </a:rPr>
              <a:t>Backgound</a:t>
            </a:r>
            <a:r>
              <a:rPr lang="en-US" sz="1100" b="0" i="0" kern="1200" dirty="0">
                <a:solidFill>
                  <a:srgbClr val="000000"/>
                </a:solidFill>
                <a:effectLst/>
                <a:latin typeface="+mn-lt"/>
                <a:ea typeface="+mn-ea"/>
                <a:cs typeface="+mn-cs"/>
              </a:rPr>
              <a:t> about the survey is detailed in the speakers notes of this slide only</a:t>
            </a:r>
          </a:p>
          <a:p>
            <a:endParaRPr lang="en-US" sz="1100" b="0" i="0" kern="1200" dirty="0">
              <a:solidFill>
                <a:srgbClr val="000000"/>
              </a:solidFill>
              <a:effectLst/>
              <a:latin typeface="+mn-lt"/>
              <a:ea typeface="+mn-ea"/>
              <a:cs typeface="+mn-cs"/>
            </a:endParaRPr>
          </a:p>
          <a:p>
            <a:r>
              <a:rPr lang="en-US" sz="1100" b="1" i="0" kern="1200" dirty="0">
                <a:solidFill>
                  <a:srgbClr val="000000"/>
                </a:solidFill>
                <a:effectLst/>
                <a:latin typeface="+mn-lt"/>
                <a:ea typeface="+mn-ea"/>
                <a:cs typeface="+mn-cs"/>
              </a:rPr>
              <a:t>Introduction</a:t>
            </a:r>
          </a:p>
          <a:p>
            <a:r>
              <a:rPr lang="en-US" sz="1100" b="0" i="0" kern="1200" dirty="0">
                <a:solidFill>
                  <a:srgbClr val="000000"/>
                </a:solidFill>
                <a:effectLst/>
                <a:latin typeface="+mn-lt"/>
                <a:ea typeface="+mn-ea"/>
                <a:cs typeface="+mn-cs"/>
              </a:rPr>
              <a:t>One of the unique and valuable advantages of TechTarget Research is that TechTarget is the leading provider of enterprise IT content on </a:t>
            </a:r>
          </a:p>
          <a:p>
            <a:r>
              <a:rPr lang="en-US" sz="1100" b="0" i="0" kern="1200" dirty="0">
                <a:solidFill>
                  <a:srgbClr val="000000"/>
                </a:solidFill>
                <a:effectLst/>
                <a:latin typeface="+mn-lt"/>
                <a:ea typeface="+mn-ea"/>
                <a:cs typeface="+mn-cs"/>
              </a:rPr>
              <a:t>the web, featuring: 150+ full-time editors, more than 700 outside experts, thousands of users generating peer content, and extensive </a:t>
            </a:r>
          </a:p>
          <a:p>
            <a:r>
              <a:rPr lang="en-US" sz="1100" b="0" i="0" kern="1200" dirty="0">
                <a:solidFill>
                  <a:srgbClr val="000000"/>
                </a:solidFill>
                <a:effectLst/>
                <a:latin typeface="+mn-lt"/>
                <a:ea typeface="+mn-ea"/>
                <a:cs typeface="+mn-cs"/>
              </a:rPr>
              <a:t>vendor content distribution. Utilizing our vast audience of IT professionals who are actively researching new technologies and products, </a:t>
            </a:r>
          </a:p>
          <a:p>
            <a:r>
              <a:rPr lang="en-US" sz="1100" b="0" i="0" kern="1200" dirty="0">
                <a:solidFill>
                  <a:srgbClr val="000000"/>
                </a:solidFill>
                <a:effectLst/>
                <a:latin typeface="+mn-lt"/>
                <a:ea typeface="+mn-ea"/>
                <a:cs typeface="+mn-cs"/>
              </a:rPr>
              <a:t>this data is collected through topically targeted surveys in both a web-based format and through phone interviews. Our outreach targets </a:t>
            </a:r>
          </a:p>
          <a:p>
            <a:r>
              <a:rPr lang="en-US" sz="1100" b="0" i="0" kern="1200" dirty="0">
                <a:solidFill>
                  <a:srgbClr val="000000"/>
                </a:solidFill>
                <a:effectLst/>
                <a:latin typeface="+mn-lt"/>
                <a:ea typeface="+mn-ea"/>
                <a:cs typeface="+mn-cs"/>
              </a:rPr>
              <a:t>selective customers based on a number of variables including the technology topic, time of year, IT buying cycles, important drivers &amp; </a:t>
            </a:r>
          </a:p>
          <a:p>
            <a:r>
              <a:rPr lang="en-US" sz="1100" b="0" i="0" kern="1200" dirty="0">
                <a:solidFill>
                  <a:srgbClr val="000000"/>
                </a:solidFill>
                <a:effectLst/>
                <a:latin typeface="+mn-lt"/>
                <a:ea typeface="+mn-ea"/>
                <a:cs typeface="+mn-cs"/>
              </a:rPr>
              <a:t>features and other external conditions.</a:t>
            </a:r>
          </a:p>
          <a:p>
            <a:r>
              <a:rPr lang="en-US" sz="1100" b="0" i="0" kern="1200" dirty="0">
                <a:solidFill>
                  <a:srgbClr val="000000"/>
                </a:solidFill>
                <a:effectLst/>
                <a:latin typeface="+mn-lt"/>
                <a:ea typeface="+mn-ea"/>
                <a:cs typeface="+mn-cs"/>
              </a:rPr>
              <a:t>Deal </a:t>
            </a:r>
            <a:r>
              <a:rPr lang="en-US" sz="1100" b="0" i="0" kern="1200" dirty="0" err="1">
                <a:solidFill>
                  <a:srgbClr val="000000"/>
                </a:solidFill>
                <a:effectLst/>
                <a:latin typeface="+mn-lt"/>
                <a:ea typeface="+mn-ea"/>
                <a:cs typeface="+mn-cs"/>
              </a:rPr>
              <a:t>ScoreCard</a:t>
            </a:r>
            <a:r>
              <a:rPr lang="en-US" sz="1100" b="0" i="0" kern="1200" dirty="0">
                <a:solidFill>
                  <a:srgbClr val="000000"/>
                </a:solidFill>
                <a:effectLst/>
                <a:latin typeface="+mn-lt"/>
                <a:ea typeface="+mn-ea"/>
                <a:cs typeface="+mn-cs"/>
              </a:rPr>
              <a:t> reports focus on the buying lifecycles of technology products and services based on actual customer experiences </a:t>
            </a:r>
          </a:p>
          <a:p>
            <a:r>
              <a:rPr lang="en-US" sz="1100" b="0" i="0" kern="1200" dirty="0">
                <a:solidFill>
                  <a:srgbClr val="000000"/>
                </a:solidFill>
                <a:effectLst/>
                <a:latin typeface="+mn-lt"/>
                <a:ea typeface="+mn-ea"/>
                <a:cs typeface="+mn-cs"/>
              </a:rPr>
              <a:t>which encompasses data collected from customers in the late stages of product evaluation and in the final decision process of upcoming </a:t>
            </a:r>
          </a:p>
          <a:p>
            <a:r>
              <a:rPr lang="en-US" sz="1100" b="0" i="0" kern="1200" dirty="0">
                <a:solidFill>
                  <a:srgbClr val="000000"/>
                </a:solidFill>
                <a:effectLst/>
                <a:latin typeface="+mn-lt"/>
                <a:ea typeface="+mn-ea"/>
                <a:cs typeface="+mn-cs"/>
              </a:rPr>
              <a:t>technology products and services. </a:t>
            </a:r>
          </a:p>
          <a:p>
            <a:endParaRPr lang="en-US" sz="1100" b="1" i="0" kern="1200" dirty="0">
              <a:solidFill>
                <a:srgbClr val="000000"/>
              </a:solidFill>
              <a:effectLst/>
              <a:latin typeface="+mn-lt"/>
              <a:ea typeface="+mn-ea"/>
              <a:cs typeface="+mn-cs"/>
            </a:endParaRPr>
          </a:p>
          <a:p>
            <a:r>
              <a:rPr lang="en-US" sz="1100" b="1" i="0" kern="1200" dirty="0">
                <a:solidFill>
                  <a:srgbClr val="000000"/>
                </a:solidFill>
                <a:effectLst/>
                <a:latin typeface="+mn-lt"/>
                <a:ea typeface="+mn-ea"/>
                <a:cs typeface="+mn-cs"/>
              </a:rPr>
              <a:t>Methodology</a:t>
            </a:r>
          </a:p>
          <a:p>
            <a:r>
              <a:rPr lang="en-US" sz="1100" b="0" i="0" kern="1200" dirty="0">
                <a:solidFill>
                  <a:srgbClr val="000000"/>
                </a:solidFill>
                <a:effectLst/>
                <a:latin typeface="+mn-lt"/>
                <a:ea typeface="+mn-ea"/>
                <a:cs typeface="+mn-cs"/>
              </a:rPr>
              <a:t>Deal Scorecard reports provide a quarterly rolling aggregate view of the market. Our defined methodology approach represents a </a:t>
            </a:r>
          </a:p>
          <a:p>
            <a:r>
              <a:rPr lang="en-US" sz="1100" b="0" i="0" kern="1200" dirty="0">
                <a:solidFill>
                  <a:srgbClr val="000000"/>
                </a:solidFill>
                <a:effectLst/>
                <a:latin typeface="+mn-lt"/>
                <a:ea typeface="+mn-ea"/>
                <a:cs typeface="+mn-cs"/>
              </a:rPr>
              <a:t>complete view of technology specific purchases that have occurred over the last 6 months as well as a preview into the next 6 months of </a:t>
            </a:r>
          </a:p>
          <a:p>
            <a:r>
              <a:rPr lang="en-US" sz="1100" b="0" i="0" kern="1200" dirty="0">
                <a:solidFill>
                  <a:srgbClr val="000000"/>
                </a:solidFill>
                <a:effectLst/>
                <a:latin typeface="+mn-lt"/>
                <a:ea typeface="+mn-ea"/>
                <a:cs typeface="+mn-cs"/>
              </a:rPr>
              <a:t>new planned purchase information collected over the same timeframe. This data provides you with a holistic look at both past purchase </a:t>
            </a:r>
          </a:p>
          <a:p>
            <a:r>
              <a:rPr lang="en-US" sz="1100" b="0" i="0" kern="1200" dirty="0">
                <a:solidFill>
                  <a:srgbClr val="000000"/>
                </a:solidFill>
                <a:effectLst/>
                <a:latin typeface="+mn-lt"/>
                <a:ea typeface="+mn-ea"/>
                <a:cs typeface="+mn-cs"/>
              </a:rPr>
              <a:t>dynamics and how those dynamics may be changing in the coming months.</a:t>
            </a:r>
          </a:p>
          <a:p>
            <a:r>
              <a:rPr lang="en-US" sz="1100" b="0" i="0" kern="1200" dirty="0">
                <a:solidFill>
                  <a:srgbClr val="000000"/>
                </a:solidFill>
                <a:effectLst/>
                <a:latin typeface="+mn-lt"/>
                <a:ea typeface="+mn-ea"/>
                <a:cs typeface="+mn-cs"/>
              </a:rPr>
              <a:t>Cloud Primary Storage</a:t>
            </a:r>
          </a:p>
          <a:p>
            <a:r>
              <a:rPr lang="en-US" sz="1100" b="0" i="0" kern="1200" dirty="0">
                <a:solidFill>
                  <a:srgbClr val="000000"/>
                </a:solidFill>
                <a:effectLst/>
                <a:latin typeface="+mn-lt"/>
                <a:ea typeface="+mn-ea"/>
                <a:cs typeface="+mn-cs"/>
              </a:rPr>
              <a:t>Cloud primary storage is cloud data storage used as a primary storage repository for data processing that can be either cloud-based, in </a:t>
            </a:r>
          </a:p>
          <a:p>
            <a:r>
              <a:rPr lang="en-US" sz="1100" b="0" i="0" kern="1200" dirty="0">
                <a:solidFill>
                  <a:srgbClr val="000000"/>
                </a:solidFill>
                <a:effectLst/>
                <a:latin typeface="+mn-lt"/>
                <a:ea typeface="+mn-ea"/>
                <a:cs typeface="+mn-cs"/>
              </a:rPr>
              <a:t>a local data center, or part of a hybrid application workflow.</a:t>
            </a:r>
          </a:p>
          <a:p>
            <a:endParaRPr lang="en-US" sz="1100" b="0" i="0" kern="1200" dirty="0">
              <a:solidFill>
                <a:srgbClr val="000000"/>
              </a:solidFill>
              <a:effectLst/>
              <a:latin typeface="+mn-lt"/>
              <a:ea typeface="+mn-ea"/>
              <a:cs typeface="+mn-cs"/>
            </a:endParaRPr>
          </a:p>
          <a:p>
            <a:r>
              <a:rPr lang="en-US" sz="1100" b="1" i="0" kern="1200" dirty="0">
                <a:solidFill>
                  <a:srgbClr val="000000"/>
                </a:solidFill>
                <a:effectLst/>
                <a:latin typeface="+mn-lt"/>
                <a:ea typeface="+mn-ea"/>
                <a:cs typeface="+mn-cs"/>
              </a:rPr>
              <a:t>Cloud Primary Storage TechTarget Volume</a:t>
            </a:r>
          </a:p>
          <a:p>
            <a:pPr marL="171450" indent="-171450">
              <a:buFont typeface="Arial" panose="020B0604020202020204" pitchFamily="34" charset="0"/>
              <a:buChar char="•"/>
            </a:pPr>
            <a:r>
              <a:rPr lang="en-US" sz="1100" b="0" i="0" kern="1200" dirty="0">
                <a:solidFill>
                  <a:srgbClr val="000000"/>
                </a:solidFill>
                <a:effectLst/>
                <a:latin typeface="+mn-lt"/>
                <a:ea typeface="+mn-ea"/>
                <a:cs typeface="+mn-cs"/>
              </a:rPr>
              <a:t>92 million _ topical email impressions</a:t>
            </a:r>
          </a:p>
          <a:p>
            <a:pPr marL="171450" indent="-171450">
              <a:buFont typeface="Arial" panose="020B0604020202020204" pitchFamily="34" charset="0"/>
              <a:buChar char="•"/>
            </a:pPr>
            <a:r>
              <a:rPr lang="en-US" sz="1100" b="0" i="0" kern="1200" dirty="0">
                <a:solidFill>
                  <a:srgbClr val="000000"/>
                </a:solidFill>
                <a:effectLst/>
                <a:latin typeface="+mn-lt"/>
                <a:ea typeface="+mn-ea"/>
                <a:cs typeface="+mn-cs"/>
              </a:rPr>
              <a:t>1.6 million page views recorded</a:t>
            </a:r>
          </a:p>
          <a:p>
            <a:pPr marL="171450" indent="-171450">
              <a:buFont typeface="Arial" panose="020B0604020202020204" pitchFamily="34" charset="0"/>
              <a:buChar char="•"/>
            </a:pPr>
            <a:r>
              <a:rPr lang="en-US" sz="1100" b="0" i="0" kern="1200" dirty="0">
                <a:solidFill>
                  <a:srgbClr val="000000"/>
                </a:solidFill>
                <a:effectLst/>
                <a:latin typeface="+mn-lt"/>
                <a:ea typeface="+mn-ea"/>
                <a:cs typeface="+mn-cs"/>
              </a:rPr>
              <a:t>125,000 organizations researching</a:t>
            </a:r>
          </a:p>
          <a:p>
            <a:pPr marL="171450" indent="-171450">
              <a:buFont typeface="Arial" panose="020B0604020202020204" pitchFamily="34" charset="0"/>
              <a:buChar char="•"/>
            </a:pPr>
            <a:r>
              <a:rPr lang="en-US" sz="1100" b="0" i="0" kern="1200" dirty="0">
                <a:solidFill>
                  <a:srgbClr val="000000"/>
                </a:solidFill>
                <a:effectLst/>
                <a:latin typeface="+mn-lt"/>
                <a:ea typeface="+mn-ea"/>
                <a:cs typeface="+mn-cs"/>
              </a:rPr>
              <a:t>50,000 leads generated</a:t>
            </a:r>
          </a:p>
          <a:p>
            <a:pPr marL="171450" indent="-171450">
              <a:buFont typeface="Arial" panose="020B0604020202020204" pitchFamily="34" charset="0"/>
              <a:buChar char="•"/>
            </a:pPr>
            <a:r>
              <a:rPr lang="en-US" sz="1100" b="0" i="0" kern="1200" dirty="0">
                <a:solidFill>
                  <a:srgbClr val="000000"/>
                </a:solidFill>
                <a:effectLst/>
                <a:latin typeface="+mn-lt"/>
                <a:ea typeface="+mn-ea"/>
                <a:cs typeface="+mn-cs"/>
              </a:rPr>
              <a:t>157 Post purchase transactions recorded</a:t>
            </a:r>
          </a:p>
          <a:p>
            <a:pPr marL="171450" indent="-171450">
              <a:buFont typeface="Arial" panose="020B0604020202020204" pitchFamily="34" charset="0"/>
              <a:buChar char="•"/>
            </a:pPr>
            <a:r>
              <a:rPr lang="en-US" sz="1100" b="0" i="0" kern="1200" dirty="0">
                <a:solidFill>
                  <a:srgbClr val="000000"/>
                </a:solidFill>
                <a:effectLst/>
                <a:latin typeface="+mn-lt"/>
                <a:ea typeface="+mn-ea"/>
                <a:cs typeface="+mn-cs"/>
              </a:rPr>
              <a:t>540 pre-</a:t>
            </a:r>
            <a:r>
              <a:rPr lang="en-US" sz="1100" b="0" i="0" kern="1200" dirty="0" err="1">
                <a:solidFill>
                  <a:srgbClr val="000000"/>
                </a:solidFill>
                <a:effectLst/>
                <a:latin typeface="+mn-lt"/>
                <a:ea typeface="+mn-ea"/>
                <a:cs typeface="+mn-cs"/>
              </a:rPr>
              <a:t>purchawse</a:t>
            </a:r>
            <a:r>
              <a:rPr lang="en-US" sz="1100" b="0" i="0" kern="1200" dirty="0">
                <a:solidFill>
                  <a:srgbClr val="000000"/>
                </a:solidFill>
                <a:effectLst/>
                <a:latin typeface="+mn-lt"/>
                <a:ea typeface="+mn-ea"/>
                <a:cs typeface="+mn-cs"/>
              </a:rPr>
              <a:t> projects recorded</a:t>
            </a:r>
          </a:p>
          <a:p>
            <a:pPr marL="171450" indent="-171450">
              <a:buFont typeface="Arial" panose="020B0604020202020204" pitchFamily="34" charset="0"/>
              <a:buChar char="•"/>
            </a:pPr>
            <a:endParaRPr lang="en-US" sz="1100" b="0" i="0" kern="1200" dirty="0">
              <a:solidFill>
                <a:srgbClr val="000000"/>
              </a:solidFill>
              <a:effectLst/>
              <a:latin typeface="+mn-lt"/>
              <a:ea typeface="+mn-ea"/>
              <a:cs typeface="+mn-cs"/>
            </a:endParaRPr>
          </a:p>
          <a:p>
            <a:pPr rtl="0"/>
            <a:r>
              <a:rPr lang="en-US" sz="1100" b="1" kern="1200" dirty="0">
                <a:solidFill>
                  <a:srgbClr val="000000"/>
                </a:solidFill>
                <a:effectLst/>
                <a:latin typeface="+mn-lt"/>
                <a:ea typeface="+mn-ea"/>
                <a:cs typeface="+mn-cs"/>
              </a:rPr>
              <a:t>LANDSCAPE</a:t>
            </a:r>
          </a:p>
          <a:p>
            <a:pPr rtl="0"/>
            <a:r>
              <a:rPr lang="en-US" sz="1100" kern="1200" dirty="0">
                <a:solidFill>
                  <a:srgbClr val="000000"/>
                </a:solidFill>
                <a:effectLst/>
                <a:latin typeface="+mn-lt"/>
                <a:ea typeface="+mn-ea"/>
                <a:cs typeface="+mn-cs"/>
              </a:rPr>
              <a:t>Data Description: TechTarget publishes over 140 websites globally serving an audience of over 18 Million IT ,OT, and Business Professionals. The information contained in this report is a result of our ability to build trust with buyers at scale by providing them with top quality original content at an unmatched scale. Through behavioral modeling and proprietary algorithms, phone calls and surveys, TechTarget is able to identify buying projects and extract valuable information for our clients.</a:t>
            </a:r>
          </a:p>
          <a:p>
            <a:endParaRPr lang="en-US" dirty="0">
              <a:solidFill>
                <a:srgbClr val="000000"/>
              </a:solidFill>
            </a:endParaRPr>
          </a:p>
          <a:p>
            <a:endParaRPr lang="en-US" dirty="0">
              <a:solidFill>
                <a:srgbClr val="000000"/>
              </a:solidFill>
            </a:endParaRPr>
          </a:p>
        </p:txBody>
      </p:sp>
      <p:sp>
        <p:nvSpPr>
          <p:cNvPr id="4" name="Slide Number Placeholder 3"/>
          <p:cNvSpPr>
            <a:spLocks noGrp="1"/>
          </p:cNvSpPr>
          <p:nvPr>
            <p:ph type="sldNum" sz="quarter" idx="10"/>
          </p:nvPr>
        </p:nvSpPr>
        <p:spPr/>
        <p:txBody>
          <a:bodyPr/>
          <a:lstStyle/>
          <a:p>
            <a:fld id="{8C72D9AE-7182-4680-8F79-479C4181FF08}" type="slidenum">
              <a:rPr lang="en-US" smtClean="0"/>
              <a:t>5</a:t>
            </a:fld>
            <a:endParaRPr lang="en-US" dirty="0"/>
          </a:p>
        </p:txBody>
      </p:sp>
    </p:spTree>
    <p:extLst>
      <p:ext uri="{BB962C8B-B14F-4D97-AF65-F5344CB8AC3E}">
        <p14:creationId xmlns:p14="http://schemas.microsoft.com/office/powerpoint/2010/main" val="294209424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381000"/>
            <a:ext cx="4572000" cy="2573338"/>
          </a:xfrm>
        </p:spPr>
      </p:sp>
      <p:sp>
        <p:nvSpPr>
          <p:cNvPr id="3" name="Notes Placeholder 2"/>
          <p:cNvSpPr>
            <a:spLocks noGrp="1"/>
          </p:cNvSpPr>
          <p:nvPr>
            <p:ph type="body" idx="1"/>
          </p:nvPr>
        </p:nvSpPr>
        <p:spPr/>
        <p:txBody>
          <a:bodyPr/>
          <a:lstStyle/>
          <a:p>
            <a:pPr marL="342900" marR="0" lvl="0" indent="-342900">
              <a:spcBef>
                <a:spcPts val="0"/>
              </a:spcBef>
              <a:spcAft>
                <a:spcPts val="0"/>
              </a:spcAft>
              <a:buFont typeface="Symbol" pitchFamily="2" charset="2"/>
              <a:buChar char=""/>
            </a:pPr>
            <a:r>
              <a:rPr lang="en-US" sz="1100" dirty="0">
                <a:effectLst/>
                <a:latin typeface="Calibri" panose="020F0502020204030204" pitchFamily="34" charset="0"/>
                <a:ea typeface="Times New Roman" panose="02020603050405020304" pitchFamily="18" charset="0"/>
              </a:rPr>
              <a:t>On top of the massive growth in data in an already huge and growing market, the nature of the data has also changed. </a:t>
            </a:r>
          </a:p>
          <a:p>
            <a:pPr marL="342900" marR="0" lvl="0" indent="-342900">
              <a:spcBef>
                <a:spcPts val="0"/>
              </a:spcBef>
              <a:spcAft>
                <a:spcPts val="0"/>
              </a:spcAft>
              <a:buFont typeface="Symbol" pitchFamily="2" charset="2"/>
              <a:buChar char=""/>
            </a:pPr>
            <a:endParaRPr lang="en-US" sz="1100" dirty="0">
              <a:effectLst/>
              <a:latin typeface="Calibri" panose="020F0502020204030204" pitchFamily="34" charset="0"/>
              <a:ea typeface="Times New Roman" panose="02020603050405020304" pitchFamily="18" charset="0"/>
            </a:endParaRPr>
          </a:p>
          <a:p>
            <a:pPr marL="342900" marR="0" lvl="0" indent="-342900" algn="l" defTabSz="914400" rtl="0" eaLnBrk="1" fontAlgn="auto" latinLnBrk="0" hangingPunct="1">
              <a:lnSpc>
                <a:spcPct val="100000"/>
              </a:lnSpc>
              <a:spcBef>
                <a:spcPts val="0"/>
              </a:spcBef>
              <a:spcAft>
                <a:spcPts val="0"/>
              </a:spcAft>
              <a:buClrTx/>
              <a:buSzTx/>
              <a:buFont typeface="Symbol" pitchFamily="2" charset="2"/>
              <a:buChar char=""/>
              <a:tabLst/>
              <a:defRPr/>
            </a:pPr>
            <a:r>
              <a:rPr lang="en-US" sz="1100" dirty="0">
                <a:effectLst/>
                <a:latin typeface="Calibri" panose="020F0502020204030204" pitchFamily="34" charset="0"/>
                <a:ea typeface="Times New Roman" panose="02020603050405020304" pitchFamily="18" charset="0"/>
              </a:rPr>
              <a:t>Data has different characteristics, cost profiles and performance requirements, driving the need for multiple solutions (see next slide)</a:t>
            </a:r>
          </a:p>
          <a:p>
            <a:pPr marL="342900" marR="0" lvl="0" indent="-342900">
              <a:spcBef>
                <a:spcPts val="0"/>
              </a:spcBef>
              <a:spcAft>
                <a:spcPts val="0"/>
              </a:spcAft>
              <a:buFont typeface="Symbol" pitchFamily="2" charset="2"/>
              <a:buChar char=""/>
            </a:pPr>
            <a:endParaRPr lang="en-US" sz="1100" dirty="0">
              <a:effectLst/>
              <a:latin typeface="Times New Roman" panose="02020603050405020304" pitchFamily="18" charset="0"/>
              <a:ea typeface="Times New Roman" panose="02020603050405020304" pitchFamily="18" charset="0"/>
            </a:endParaRPr>
          </a:p>
          <a:p>
            <a:pPr marL="342900" marR="0" lvl="0" indent="-342900">
              <a:spcBef>
                <a:spcPts val="0"/>
              </a:spcBef>
              <a:spcAft>
                <a:spcPts val="0"/>
              </a:spcAft>
              <a:buFont typeface="Symbol" pitchFamily="2" charset="2"/>
              <a:buChar char=""/>
            </a:pPr>
            <a:r>
              <a:rPr lang="en-US" sz="1100" dirty="0">
                <a:effectLst/>
                <a:latin typeface="Calibri" panose="020F0502020204030204" pitchFamily="34" charset="0"/>
                <a:ea typeface="Times New Roman" panose="02020603050405020304" pitchFamily="18" charset="0"/>
              </a:rPr>
              <a:t>Companies now utilize a mix of structured and unstructured data, across a mix on-premises and cloud-based deployment models</a:t>
            </a:r>
          </a:p>
          <a:p>
            <a:pPr marL="342900" marR="0" lvl="0" indent="-342900">
              <a:spcBef>
                <a:spcPts val="0"/>
              </a:spcBef>
              <a:spcAft>
                <a:spcPts val="0"/>
              </a:spcAft>
              <a:buFont typeface="Symbol" pitchFamily="2" charset="2"/>
              <a:buChar char=""/>
            </a:pPr>
            <a:endParaRPr lang="en-US" sz="1100" dirty="0">
              <a:effectLst/>
              <a:latin typeface="Calibri" panose="020F0502020204030204" pitchFamily="34" charset="0"/>
              <a:ea typeface="Times New Roman" panose="02020603050405020304" pitchFamily="18" charset="0"/>
            </a:endParaRPr>
          </a:p>
          <a:p>
            <a:pPr marL="342900" marR="0" lvl="0" indent="-342900" algn="l" defTabSz="914400" rtl="0" eaLnBrk="1" fontAlgn="auto" latinLnBrk="0" hangingPunct="1">
              <a:lnSpc>
                <a:spcPct val="100000"/>
              </a:lnSpc>
              <a:spcBef>
                <a:spcPts val="0"/>
              </a:spcBef>
              <a:spcAft>
                <a:spcPts val="0"/>
              </a:spcAft>
              <a:buClrTx/>
              <a:buSzTx/>
              <a:buFont typeface="Symbol" pitchFamily="2" charset="2"/>
              <a:buChar char=""/>
              <a:tabLst/>
              <a:defRPr/>
            </a:pPr>
            <a:r>
              <a:rPr lang="en-US" dirty="0">
                <a:solidFill>
                  <a:schemeClr val="bg1"/>
                </a:solidFill>
              </a:rPr>
              <a:t>Highly Transactional DBs require high IOPS, while static files (like MP3s, MP4s and static websites) are often highly distributed (and eventually consistent). </a:t>
            </a:r>
          </a:p>
          <a:p>
            <a:pPr marL="342900" marR="0" lvl="0" indent="-342900" algn="l" defTabSz="914400" rtl="0" eaLnBrk="1" fontAlgn="auto" latinLnBrk="0" hangingPunct="1">
              <a:lnSpc>
                <a:spcPct val="100000"/>
              </a:lnSpc>
              <a:spcBef>
                <a:spcPts val="0"/>
              </a:spcBef>
              <a:spcAft>
                <a:spcPts val="0"/>
              </a:spcAft>
              <a:buClrTx/>
              <a:buSzTx/>
              <a:buFont typeface="Symbol" pitchFamily="2" charset="2"/>
              <a:buChar char=""/>
              <a:tabLst/>
              <a:defRPr/>
            </a:pPr>
            <a:endParaRPr lang="en-US" dirty="0">
              <a:solidFill>
                <a:schemeClr val="bg1"/>
              </a:solidFill>
            </a:endParaRPr>
          </a:p>
          <a:p>
            <a:pPr marL="342900" marR="0" lvl="0" indent="-342900" algn="l" defTabSz="914400" rtl="0" eaLnBrk="1" fontAlgn="auto" latinLnBrk="0" hangingPunct="1">
              <a:lnSpc>
                <a:spcPct val="100000"/>
              </a:lnSpc>
              <a:spcBef>
                <a:spcPts val="0"/>
              </a:spcBef>
              <a:spcAft>
                <a:spcPts val="0"/>
              </a:spcAft>
              <a:buClrTx/>
              <a:buSzTx/>
              <a:buFont typeface="Symbol" pitchFamily="2" charset="2"/>
              <a:buChar char=""/>
              <a:tabLst/>
              <a:defRPr/>
            </a:pPr>
            <a:r>
              <a:rPr lang="en-US" sz="1100" dirty="0">
                <a:solidFill>
                  <a:schemeClr val="bg1"/>
                </a:solidFill>
                <a:effectLst/>
                <a:latin typeface="Times New Roman" panose="02020603050405020304" pitchFamily="18" charset="0"/>
                <a:ea typeface="Times New Roman" panose="02020603050405020304" pitchFamily="18" charset="0"/>
              </a:rPr>
              <a:t>In short, both the nature of the data itself,  how it is treated by the consumer and how it is handled by the enterprise has changed dramatically over the past decade and when layering in the public cloud into the discussion, it becomes clear that a solid data and storage strategy is required. </a:t>
            </a:r>
          </a:p>
          <a:p>
            <a:pPr marL="342900" marR="0" lvl="0" indent="-342900" algn="l" defTabSz="914400" rtl="0" eaLnBrk="1" fontAlgn="auto" latinLnBrk="0" hangingPunct="1">
              <a:lnSpc>
                <a:spcPct val="100000"/>
              </a:lnSpc>
              <a:spcBef>
                <a:spcPts val="0"/>
              </a:spcBef>
              <a:spcAft>
                <a:spcPts val="0"/>
              </a:spcAft>
              <a:buClrTx/>
              <a:buSzTx/>
              <a:buFont typeface="Symbol" pitchFamily="2" charset="2"/>
              <a:buChar char=""/>
              <a:tabLst/>
              <a:defRPr/>
            </a:pPr>
            <a:endParaRPr lang="en-US" sz="1100" dirty="0">
              <a:solidFill>
                <a:schemeClr val="bg1"/>
              </a:solidFill>
              <a:effectLst/>
              <a:latin typeface="Times New Roman" panose="02020603050405020304" pitchFamily="18" charset="0"/>
              <a:ea typeface="Times New Roman" panose="02020603050405020304" pitchFamily="18" charset="0"/>
            </a:endParaRPr>
          </a:p>
          <a:p>
            <a:pPr marL="342900" marR="0" lvl="0" indent="-342900" algn="l" defTabSz="914400" rtl="0" eaLnBrk="1" fontAlgn="auto" latinLnBrk="0" hangingPunct="1">
              <a:lnSpc>
                <a:spcPct val="100000"/>
              </a:lnSpc>
              <a:spcBef>
                <a:spcPts val="0"/>
              </a:spcBef>
              <a:spcAft>
                <a:spcPts val="0"/>
              </a:spcAft>
              <a:buClrTx/>
              <a:buSzTx/>
              <a:buFont typeface="Symbol" pitchFamily="2" charset="2"/>
              <a:buChar char=""/>
              <a:tabLst/>
              <a:defRPr/>
            </a:pPr>
            <a:r>
              <a:rPr lang="en-US" sz="1100" dirty="0">
                <a:solidFill>
                  <a:schemeClr val="bg1"/>
                </a:solidFill>
                <a:effectLst/>
                <a:latin typeface="Times New Roman" panose="02020603050405020304" pitchFamily="18" charset="0"/>
                <a:ea typeface="Times New Roman" panose="02020603050405020304" pitchFamily="18" charset="0"/>
              </a:rPr>
              <a:t>For those companies that haven’t yet moved to the cloud, the decision is complex…</a:t>
            </a:r>
            <a:endParaRPr lang="en-US" sz="1100" dirty="0">
              <a:effectLst/>
              <a:latin typeface="Times New Roman" panose="02020603050405020304" pitchFamily="18" charset="0"/>
              <a:ea typeface="Times New Roman" panose="02020603050405020304" pitchFamily="18" charset="0"/>
            </a:endParaRPr>
          </a:p>
          <a:p>
            <a:endParaRPr lang="en-US" dirty="0"/>
          </a:p>
        </p:txBody>
      </p:sp>
      <p:sp>
        <p:nvSpPr>
          <p:cNvPr id="4" name="Slide Number Placeholder 3"/>
          <p:cNvSpPr>
            <a:spLocks noGrp="1"/>
          </p:cNvSpPr>
          <p:nvPr>
            <p:ph type="sldNum" sz="quarter" idx="10"/>
          </p:nvPr>
        </p:nvSpPr>
        <p:spPr/>
        <p:txBody>
          <a:bodyPr/>
          <a:lstStyle/>
          <a:p>
            <a:fld id="{8C72D9AE-7182-4680-8F79-479C4181FF08}" type="slidenum">
              <a:rPr lang="en-US" smtClean="0"/>
              <a:t>6</a:t>
            </a:fld>
            <a:endParaRPr lang="en-US" dirty="0"/>
          </a:p>
        </p:txBody>
      </p:sp>
    </p:spTree>
    <p:extLst>
      <p:ext uri="{BB962C8B-B14F-4D97-AF65-F5344CB8AC3E}">
        <p14:creationId xmlns:p14="http://schemas.microsoft.com/office/powerpoint/2010/main" val="316864524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381000"/>
            <a:ext cx="4572000" cy="2573338"/>
          </a:xfrm>
        </p:spPr>
      </p:sp>
      <p:sp>
        <p:nvSpPr>
          <p:cNvPr id="3" name="Notes Placeholder 2"/>
          <p:cNvSpPr>
            <a:spLocks noGrp="1"/>
          </p:cNvSpPr>
          <p:nvPr>
            <p:ph type="body" idx="1"/>
          </p:nvPr>
        </p:nvSpPr>
        <p:spPr/>
        <p:txBody>
          <a:bodyPr>
            <a:normAutofit fontScale="77500" lnSpcReduction="20000"/>
          </a:bodyPr>
          <a:lstStyle/>
          <a:p>
            <a:pPr lvl="0"/>
            <a:r>
              <a:rPr lang="en-US" sz="1100" kern="1200" dirty="0">
                <a:solidFill>
                  <a:srgbClr val="000000"/>
                </a:solidFill>
                <a:effectLst/>
                <a:latin typeface="+mn-lt"/>
                <a:ea typeface="+mn-ea"/>
                <a:cs typeface="+mn-cs"/>
              </a:rPr>
              <a:t>And yet solving for this is a necessity as more and more companies embrace the cloud for their application and data needs </a:t>
            </a:r>
          </a:p>
          <a:p>
            <a:pPr lvl="0"/>
            <a:endParaRPr lang="en-US" sz="1100" kern="1200" dirty="0">
              <a:solidFill>
                <a:srgbClr val="000000"/>
              </a:solidFill>
              <a:effectLst/>
              <a:latin typeface="+mn-lt"/>
              <a:ea typeface="+mn-ea"/>
              <a:cs typeface="+mn-cs"/>
            </a:endParaRPr>
          </a:p>
          <a:p>
            <a:pPr lvl="1"/>
            <a:r>
              <a:rPr lang="en-US" sz="1050" kern="1200" dirty="0">
                <a:solidFill>
                  <a:srgbClr val="000000"/>
                </a:solidFill>
                <a:effectLst/>
                <a:latin typeface="+mn-lt"/>
                <a:ea typeface="+mn-ea"/>
                <a:cs typeface="+mn-cs"/>
              </a:rPr>
              <a:t>GARTNER has shown the decrease on on-premises spending on x86 servers, while the opposite is occurring in the CSP market</a:t>
            </a:r>
          </a:p>
          <a:p>
            <a:pPr lvl="1"/>
            <a:endParaRPr lang="en-US" sz="1050" kern="1200" dirty="0">
              <a:solidFill>
                <a:srgbClr val="000000"/>
              </a:solidFill>
              <a:effectLst/>
              <a:latin typeface="+mn-lt"/>
              <a:ea typeface="+mn-ea"/>
              <a:cs typeface="+mn-cs"/>
            </a:endParaRPr>
          </a:p>
          <a:p>
            <a:pPr lvl="1"/>
            <a:r>
              <a:rPr lang="en-US" sz="1050" kern="1200" dirty="0">
                <a:solidFill>
                  <a:srgbClr val="000000"/>
                </a:solidFill>
                <a:effectLst/>
                <a:latin typeface="+mn-lt"/>
                <a:ea typeface="+mn-ea"/>
                <a:cs typeface="+mn-cs"/>
              </a:rPr>
              <a:t>RIGHTSCALE, in their 2018 State of the Cloud report shows nearly 60% of enterprises have a central cloud team and that nearly 40% see public cloud as their top priority</a:t>
            </a:r>
          </a:p>
          <a:p>
            <a:pPr lvl="1"/>
            <a:endParaRPr lang="en-US" sz="1050" kern="1200" dirty="0">
              <a:solidFill>
                <a:srgbClr val="000000"/>
              </a:solidFill>
              <a:effectLst/>
              <a:latin typeface="+mn-lt"/>
              <a:ea typeface="+mn-ea"/>
              <a:cs typeface="+mn-cs"/>
            </a:endParaRPr>
          </a:p>
          <a:p>
            <a:pPr lvl="1"/>
            <a:r>
              <a:rPr lang="en-US" sz="1050" kern="1200" dirty="0">
                <a:solidFill>
                  <a:srgbClr val="000000"/>
                </a:solidFill>
                <a:effectLst/>
                <a:latin typeface="+mn-lt"/>
                <a:ea typeface="+mn-ea"/>
                <a:cs typeface="+mn-cs"/>
              </a:rPr>
              <a:t>451 states There is now a strong public cloud option for almost every kind of application and computing workload.</a:t>
            </a:r>
          </a:p>
          <a:p>
            <a:pPr lvl="1"/>
            <a:endParaRPr lang="en-US" sz="1050" kern="1200" dirty="0">
              <a:solidFill>
                <a:srgbClr val="000000"/>
              </a:solidFill>
              <a:effectLst/>
              <a:latin typeface="+mn-lt"/>
              <a:ea typeface="+mn-ea"/>
              <a:cs typeface="+mn-cs"/>
            </a:endParaRPr>
          </a:p>
          <a:p>
            <a:pPr lvl="0"/>
            <a:r>
              <a:rPr lang="en-US" sz="1100" kern="1200" dirty="0">
                <a:solidFill>
                  <a:srgbClr val="000000"/>
                </a:solidFill>
                <a:effectLst/>
                <a:latin typeface="+mn-lt"/>
                <a:ea typeface="+mn-ea"/>
                <a:cs typeface="+mn-cs"/>
              </a:rPr>
              <a:t>Solving this data storage puzzle can lead to great benefits for any sized company</a:t>
            </a:r>
          </a:p>
          <a:p>
            <a:r>
              <a:rPr lang="en-US" sz="1100" kern="1200" dirty="0">
                <a:solidFill>
                  <a:srgbClr val="000000"/>
                </a:solidFill>
                <a:effectLst/>
                <a:latin typeface="+mn-lt"/>
                <a:ea typeface="+mn-ea"/>
                <a:cs typeface="+mn-cs"/>
              </a:rPr>
              <a:t> </a:t>
            </a:r>
          </a:p>
          <a:p>
            <a:r>
              <a:rPr lang="en-US" sz="1100" kern="1200" dirty="0">
                <a:solidFill>
                  <a:srgbClr val="000000"/>
                </a:solidFill>
                <a:effectLst/>
                <a:latin typeface="+mn-lt"/>
                <a:ea typeface="+mn-ea"/>
                <a:cs typeface="+mn-cs"/>
              </a:rPr>
              <a:t> </a:t>
            </a:r>
          </a:p>
          <a:p>
            <a:pPr lvl="0"/>
            <a:r>
              <a:rPr lang="en-US" sz="1100" b="1" i="1" kern="1200" dirty="0">
                <a:solidFill>
                  <a:srgbClr val="000000"/>
                </a:solidFill>
                <a:effectLst/>
                <a:latin typeface="+mn-lt"/>
                <a:ea typeface="+mn-ea"/>
                <a:cs typeface="+mn-cs"/>
              </a:rPr>
              <a:t>GARTNER -  has shown the decrease on on-premises spending on x86 servers, while the opposite is occurring in the CSP market</a:t>
            </a:r>
            <a:endParaRPr lang="en-US" sz="1100" kern="1200" dirty="0">
              <a:solidFill>
                <a:srgbClr val="000000"/>
              </a:solidFill>
              <a:effectLst/>
              <a:latin typeface="+mn-lt"/>
              <a:ea typeface="+mn-ea"/>
              <a:cs typeface="+mn-cs"/>
            </a:endParaRPr>
          </a:p>
          <a:p>
            <a:pPr lvl="1"/>
            <a:r>
              <a:rPr lang="en-US" sz="1050" kern="1200" dirty="0">
                <a:solidFill>
                  <a:srgbClr val="000000"/>
                </a:solidFill>
                <a:effectLst/>
                <a:latin typeface="+mn-lt"/>
                <a:ea typeface="+mn-ea"/>
                <a:cs typeface="+mn-cs"/>
              </a:rPr>
              <a:t>Forecast Overview: Public Cloud Services, Worldwide, 2017 Update G00325490</a:t>
            </a:r>
          </a:p>
          <a:p>
            <a:pPr lvl="1"/>
            <a:r>
              <a:rPr lang="en-US" sz="1050" kern="1200" dirty="0">
                <a:solidFill>
                  <a:srgbClr val="000000"/>
                </a:solidFill>
                <a:effectLst/>
                <a:latin typeface="+mn-lt"/>
                <a:ea typeface="+mn-ea"/>
                <a:cs typeface="+mn-cs"/>
              </a:rPr>
              <a:t>Through 2019, IT spending on enterprise data center hardware will decrease while spending on x86 servers by service providers and hyperscale providers will increase. *Gartner</a:t>
            </a:r>
          </a:p>
          <a:p>
            <a:pPr lvl="2"/>
            <a:r>
              <a:rPr lang="en-US" sz="900" kern="1200" dirty="0">
                <a:solidFill>
                  <a:srgbClr val="000000"/>
                </a:solidFill>
                <a:effectLst/>
                <a:latin typeface="+mn-lt"/>
                <a:ea typeface="+mn-ea"/>
                <a:cs typeface="+mn-cs"/>
              </a:rPr>
              <a:t>The server market is expected to reach $60 billion (in U.S. end-user spending) by 2020 with very low growth (1.7% compound annual growth rate [CAGR] from 2015 through 2020). The large enterprise segment is anticipated to remain to be the biggest segment in our forecast term, but its share will gradually shrink, though not as fast as small or midsize businesses (SMBs), which are more prone to move their workloads to outsourcing. The increasing demand from service providers is also contributing to geographical demands, as most of the hyperscale data centers' headquarters reside in the U.S. or China, which are the current and future growth engines for the market.</a:t>
            </a:r>
          </a:p>
          <a:p>
            <a:r>
              <a:rPr lang="en-US" sz="1100" kern="1200" dirty="0">
                <a:solidFill>
                  <a:srgbClr val="000000"/>
                </a:solidFill>
                <a:effectLst/>
                <a:latin typeface="+mn-lt"/>
                <a:ea typeface="+mn-ea"/>
                <a:cs typeface="+mn-cs"/>
              </a:rPr>
              <a:t> </a:t>
            </a:r>
          </a:p>
          <a:p>
            <a:pPr lvl="0"/>
            <a:r>
              <a:rPr lang="en-US" sz="1100" b="1" i="1" kern="1200" dirty="0">
                <a:solidFill>
                  <a:srgbClr val="000000"/>
                </a:solidFill>
                <a:effectLst/>
                <a:latin typeface="+mn-lt"/>
                <a:ea typeface="+mn-ea"/>
                <a:cs typeface="+mn-cs"/>
              </a:rPr>
              <a:t>RIGHTSCALE, in their 2018 State of the Cloud report shows nearly 60% of enterprises have a central cloud team and that nearly 40% see public cloud as their top priority</a:t>
            </a:r>
            <a:endParaRPr lang="en-US" sz="1100" kern="1200" dirty="0">
              <a:solidFill>
                <a:srgbClr val="000000"/>
              </a:solidFill>
              <a:effectLst/>
              <a:latin typeface="+mn-lt"/>
              <a:ea typeface="+mn-ea"/>
              <a:cs typeface="+mn-cs"/>
            </a:endParaRPr>
          </a:p>
          <a:p>
            <a:pPr lvl="1"/>
            <a:r>
              <a:rPr lang="en-US" sz="1050" b="1" kern="1200" dirty="0">
                <a:solidFill>
                  <a:srgbClr val="000000"/>
                </a:solidFill>
                <a:effectLst/>
                <a:latin typeface="+mn-lt"/>
                <a:ea typeface="+mn-ea"/>
                <a:cs typeface="+mn-cs"/>
              </a:rPr>
              <a:t>– 2018 State of the cloud Report</a:t>
            </a:r>
            <a:endParaRPr lang="en-US" sz="1050" kern="1200" dirty="0">
              <a:solidFill>
                <a:srgbClr val="000000"/>
              </a:solidFill>
              <a:effectLst/>
              <a:latin typeface="+mn-lt"/>
              <a:ea typeface="+mn-ea"/>
              <a:cs typeface="+mn-cs"/>
            </a:endParaRPr>
          </a:p>
          <a:p>
            <a:pPr lvl="1"/>
            <a:r>
              <a:rPr lang="en-US" sz="1050" kern="1200" dirty="0">
                <a:solidFill>
                  <a:srgbClr val="000000"/>
                </a:solidFill>
                <a:effectLst/>
                <a:latin typeface="+mn-lt"/>
                <a:ea typeface="+mn-ea"/>
                <a:cs typeface="+mn-cs"/>
              </a:rPr>
              <a:t>57 percent of enterprises already have a central cloud team or Center of Excellence with another 24 percent planning one. </a:t>
            </a:r>
          </a:p>
          <a:p>
            <a:pPr lvl="1"/>
            <a:r>
              <a:rPr lang="en-US" sz="1050" kern="1200" dirty="0">
                <a:solidFill>
                  <a:srgbClr val="000000"/>
                </a:solidFill>
                <a:effectLst/>
                <a:latin typeface="+mn-lt"/>
                <a:ea typeface="+mn-ea"/>
                <a:cs typeface="+mn-cs"/>
              </a:rPr>
              <a:t>This year, many more enterprises see public cloud as their top priority, up from 29 percent in 2017 to 38 percent in 2018</a:t>
            </a:r>
          </a:p>
          <a:p>
            <a:r>
              <a:rPr lang="en-US" sz="1100" kern="1200" dirty="0">
                <a:solidFill>
                  <a:srgbClr val="000000"/>
                </a:solidFill>
                <a:effectLst/>
                <a:latin typeface="+mn-lt"/>
                <a:ea typeface="+mn-ea"/>
                <a:cs typeface="+mn-cs"/>
              </a:rPr>
              <a:t> </a:t>
            </a:r>
          </a:p>
          <a:p>
            <a:pPr lvl="0"/>
            <a:r>
              <a:rPr lang="en-US" sz="1100" b="1" kern="1200" dirty="0">
                <a:solidFill>
                  <a:srgbClr val="000000"/>
                </a:solidFill>
                <a:effectLst/>
                <a:latin typeface="+mn-lt"/>
                <a:ea typeface="+mn-ea"/>
                <a:cs typeface="+mn-cs"/>
              </a:rPr>
              <a:t>451 – “Moving Critical Applications to the Cloud - Understanding the Benefits and Challenges” FEBRUARY 2018 </a:t>
            </a:r>
            <a:endParaRPr lang="en-US" sz="1100" kern="1200" dirty="0">
              <a:solidFill>
                <a:srgbClr val="000000"/>
              </a:solidFill>
              <a:effectLst/>
              <a:latin typeface="+mn-lt"/>
              <a:ea typeface="+mn-ea"/>
              <a:cs typeface="+mn-cs"/>
            </a:endParaRPr>
          </a:p>
          <a:p>
            <a:pPr lvl="1"/>
            <a:r>
              <a:rPr lang="en-US" sz="1050" kern="1200" dirty="0">
                <a:solidFill>
                  <a:srgbClr val="000000"/>
                </a:solidFill>
                <a:effectLst/>
                <a:latin typeface="+mn-lt"/>
                <a:ea typeface="+mn-ea"/>
                <a:cs typeface="+mn-cs"/>
              </a:rPr>
              <a:t>There is now a strong public cloud option for almost every kind of application and computing workload. An entire generation of IT talent has now effectively grown up with the IaaS model.  ***451 Research</a:t>
            </a:r>
          </a:p>
          <a:p>
            <a:pPr lvl="1"/>
            <a:r>
              <a:rPr lang="en-US" sz="1050" kern="1200" dirty="0">
                <a:solidFill>
                  <a:srgbClr val="000000"/>
                </a:solidFill>
                <a:effectLst/>
                <a:latin typeface="+mn-lt"/>
                <a:ea typeface="+mn-ea"/>
                <a:cs typeface="+mn-cs"/>
              </a:rPr>
              <a:t>Enterprise organizations would be remiss in not taking a serious look at previously untouchable mission-critical applications and how they can be improved or transformed by the use of external infrastructure like public cloud. </a:t>
            </a:r>
          </a:p>
        </p:txBody>
      </p:sp>
      <p:sp>
        <p:nvSpPr>
          <p:cNvPr id="4" name="Slide Number Placeholder 3"/>
          <p:cNvSpPr>
            <a:spLocks noGrp="1"/>
          </p:cNvSpPr>
          <p:nvPr>
            <p:ph type="sldNum" sz="quarter" idx="10"/>
          </p:nvPr>
        </p:nvSpPr>
        <p:spPr/>
        <p:txBody>
          <a:bodyPr/>
          <a:lstStyle/>
          <a:p>
            <a:fld id="{8C72D9AE-7182-4680-8F79-479C4181FF08}" type="slidenum">
              <a:rPr lang="en-US" smtClean="0"/>
              <a:t>7</a:t>
            </a:fld>
            <a:endParaRPr lang="en-US" dirty="0"/>
          </a:p>
        </p:txBody>
      </p:sp>
    </p:spTree>
    <p:extLst>
      <p:ext uri="{BB962C8B-B14F-4D97-AF65-F5344CB8AC3E}">
        <p14:creationId xmlns:p14="http://schemas.microsoft.com/office/powerpoint/2010/main" val="386453135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381000"/>
            <a:ext cx="4572000" cy="2573338"/>
          </a:xfrm>
        </p:spPr>
      </p:sp>
      <p:sp>
        <p:nvSpPr>
          <p:cNvPr id="3" name="Notes Placeholder 2"/>
          <p:cNvSpPr>
            <a:spLocks noGrp="1"/>
          </p:cNvSpPr>
          <p:nvPr>
            <p:ph type="body" idx="1"/>
          </p:nvPr>
        </p:nvSpPr>
        <p:spPr/>
        <p:txBody>
          <a:bodyPr/>
          <a:lstStyle/>
          <a:p>
            <a:pPr marL="342900" marR="0" lvl="0" indent="-342900">
              <a:spcBef>
                <a:spcPts val="0"/>
              </a:spcBef>
              <a:spcAft>
                <a:spcPts val="0"/>
              </a:spcAft>
              <a:buFont typeface="Symbol" pitchFamily="2" charset="2"/>
              <a:buChar char=""/>
            </a:pPr>
            <a:r>
              <a:rPr lang="en-US" sz="1100" dirty="0">
                <a:effectLst/>
                <a:latin typeface="Calibri" panose="020F0502020204030204" pitchFamily="34" charset="0"/>
                <a:ea typeface="Times New Roman" panose="02020603050405020304" pitchFamily="18" charset="0"/>
              </a:rPr>
              <a:t>Our customers are telling us that keeping up with all of this is difficult – a new approach is needed to solve for these complexities – cloud storage.</a:t>
            </a:r>
          </a:p>
          <a:p>
            <a:pPr marL="342900" marR="0" lvl="0" indent="-342900">
              <a:spcBef>
                <a:spcPts val="0"/>
              </a:spcBef>
              <a:spcAft>
                <a:spcPts val="0"/>
              </a:spcAft>
              <a:buFont typeface="Symbol" pitchFamily="2" charset="2"/>
              <a:buChar char=""/>
            </a:pPr>
            <a:endParaRPr lang="en-US" sz="1100" dirty="0">
              <a:effectLst/>
              <a:latin typeface="Times New Roman" panose="02020603050405020304" pitchFamily="18" charset="0"/>
              <a:ea typeface="Times New Roman" panose="02020603050405020304" pitchFamily="18" charset="0"/>
            </a:endParaRPr>
          </a:p>
          <a:p>
            <a:pPr marL="342900" marR="0" lvl="0" indent="-342900">
              <a:spcBef>
                <a:spcPts val="0"/>
              </a:spcBef>
              <a:spcAft>
                <a:spcPts val="0"/>
              </a:spcAft>
              <a:buFont typeface="Symbol" pitchFamily="2" charset="2"/>
              <a:buChar char=""/>
            </a:pPr>
            <a:r>
              <a:rPr lang="en-US" sz="1100" dirty="0">
                <a:effectLst/>
                <a:latin typeface="Calibri" panose="020F0502020204030204" pitchFamily="34" charset="0"/>
                <a:ea typeface="Times New Roman" panose="02020603050405020304" pitchFamily="18" charset="0"/>
              </a:rPr>
              <a:t>Traditional on-premises storage is expensive, while economics to store data in the cloud often offer a pay-only-for-what-is-used model</a:t>
            </a:r>
          </a:p>
          <a:p>
            <a:pPr marL="342900" marR="0" lvl="0" indent="-342900">
              <a:spcBef>
                <a:spcPts val="0"/>
              </a:spcBef>
              <a:spcAft>
                <a:spcPts val="0"/>
              </a:spcAft>
              <a:buFont typeface="Symbol" pitchFamily="2" charset="2"/>
              <a:buChar char=""/>
            </a:pPr>
            <a:endParaRPr lang="en-US" sz="1100" dirty="0">
              <a:effectLst/>
              <a:latin typeface="Times New Roman" panose="02020603050405020304" pitchFamily="18" charset="0"/>
              <a:ea typeface="Times New Roman" panose="02020603050405020304" pitchFamily="18" charset="0"/>
            </a:endParaRPr>
          </a:p>
          <a:p>
            <a:pPr marL="342900" marR="0" lvl="0" indent="-342900">
              <a:spcBef>
                <a:spcPts val="0"/>
              </a:spcBef>
              <a:spcAft>
                <a:spcPts val="0"/>
              </a:spcAft>
              <a:buFont typeface="Symbol" pitchFamily="2" charset="2"/>
              <a:buChar char=""/>
            </a:pPr>
            <a:r>
              <a:rPr lang="en-US" sz="1100" dirty="0">
                <a:effectLst/>
                <a:latin typeface="Calibri" panose="020F0502020204030204" pitchFamily="34" charset="0"/>
                <a:ea typeface="Times New Roman" panose="02020603050405020304" pitchFamily="18" charset="0"/>
              </a:rPr>
              <a:t>Maintaining and/or Replacing this HW is time expensive in both labor and actual costs</a:t>
            </a:r>
          </a:p>
          <a:p>
            <a:pPr marL="342900" marR="0" lvl="0" indent="-342900">
              <a:spcBef>
                <a:spcPts val="0"/>
              </a:spcBef>
              <a:spcAft>
                <a:spcPts val="0"/>
              </a:spcAft>
              <a:buFont typeface="Symbol" pitchFamily="2" charset="2"/>
              <a:buChar char=""/>
            </a:pPr>
            <a:endParaRPr lang="en-US" sz="1100" dirty="0">
              <a:effectLst/>
              <a:latin typeface="Times New Roman" panose="02020603050405020304" pitchFamily="18" charset="0"/>
              <a:ea typeface="Times New Roman" panose="02020603050405020304" pitchFamily="18" charset="0"/>
            </a:endParaRPr>
          </a:p>
          <a:p>
            <a:pPr marL="342900" marR="0" lvl="0" indent="-342900">
              <a:spcBef>
                <a:spcPts val="0"/>
              </a:spcBef>
              <a:spcAft>
                <a:spcPts val="0"/>
              </a:spcAft>
              <a:buFont typeface="Symbol" pitchFamily="2" charset="2"/>
              <a:buChar char=""/>
            </a:pPr>
            <a:r>
              <a:rPr lang="en-US" sz="1100" dirty="0">
                <a:effectLst/>
                <a:latin typeface="Calibri" panose="020F0502020204030204" pitchFamily="34" charset="0"/>
                <a:ea typeface="Times New Roman" panose="02020603050405020304" pitchFamily="18" charset="0"/>
              </a:rPr>
              <a:t>On premises models force provisioning for max capacity, as opposed to elastic and scalable cloud storage</a:t>
            </a:r>
          </a:p>
          <a:p>
            <a:pPr marL="342900" marR="0" lvl="0" indent="-342900">
              <a:spcBef>
                <a:spcPts val="0"/>
              </a:spcBef>
              <a:spcAft>
                <a:spcPts val="0"/>
              </a:spcAft>
              <a:buFont typeface="Symbol" pitchFamily="2" charset="2"/>
              <a:buChar char=""/>
            </a:pPr>
            <a:endParaRPr lang="en-US" sz="1100" dirty="0">
              <a:effectLst/>
              <a:latin typeface="Times New Roman" panose="02020603050405020304" pitchFamily="18" charset="0"/>
              <a:ea typeface="Times New Roman" panose="02020603050405020304" pitchFamily="18" charset="0"/>
            </a:endParaRPr>
          </a:p>
          <a:p>
            <a:pPr marL="342900" marR="0" lvl="0" indent="-342900">
              <a:spcBef>
                <a:spcPts val="0"/>
              </a:spcBef>
              <a:spcAft>
                <a:spcPts val="0"/>
              </a:spcAft>
              <a:buFont typeface="Symbol" pitchFamily="2" charset="2"/>
              <a:buChar char=""/>
            </a:pPr>
            <a:r>
              <a:rPr lang="en-US" sz="1100" dirty="0">
                <a:effectLst/>
                <a:latin typeface="Calibri" panose="020F0502020204030204" pitchFamily="34" charset="0"/>
                <a:ea typeface="Times New Roman" panose="02020603050405020304" pitchFamily="18" charset="0"/>
              </a:rPr>
              <a:t>To establish redundancy, the first thing most on-premises systems require is to set up a RAID array, effectively reducing total storage capacity, sometimes by as much as half of what was just purchased (NOTE: customers will still likely set up RAID arrays within our Block Storage Volumes) </a:t>
            </a:r>
          </a:p>
          <a:p>
            <a:pPr marL="342900" marR="0" lvl="0" indent="-342900">
              <a:spcBef>
                <a:spcPts val="0"/>
              </a:spcBef>
              <a:spcAft>
                <a:spcPts val="0"/>
              </a:spcAft>
              <a:buFont typeface="Symbol" pitchFamily="2" charset="2"/>
              <a:buChar char=""/>
            </a:pPr>
            <a:endParaRPr lang="en-US" sz="1100" dirty="0">
              <a:effectLst/>
              <a:latin typeface="Times New Roman" panose="02020603050405020304" pitchFamily="18" charset="0"/>
              <a:ea typeface="Times New Roman" panose="02020603050405020304" pitchFamily="18" charset="0"/>
            </a:endParaRPr>
          </a:p>
          <a:p>
            <a:pPr marL="342900" marR="0" lvl="0" indent="-342900">
              <a:spcBef>
                <a:spcPts val="0"/>
              </a:spcBef>
              <a:spcAft>
                <a:spcPts val="0"/>
              </a:spcAft>
              <a:buFont typeface="Symbol" pitchFamily="2" charset="2"/>
              <a:buChar char=""/>
            </a:pPr>
            <a:r>
              <a:rPr lang="en-US" sz="1100" dirty="0">
                <a:effectLst/>
                <a:latin typeface="Calibri" panose="020F0502020204030204" pitchFamily="34" charset="0"/>
                <a:ea typeface="Times New Roman" panose="02020603050405020304" pitchFamily="18" charset="0"/>
              </a:rPr>
              <a:t>Enterprises need to protect, share, and distribute increasing quantities of data – yet providing global access to on-premises HW is not always straightforward, or secured properly</a:t>
            </a:r>
          </a:p>
          <a:p>
            <a:pPr marL="342900" marR="0" lvl="0" indent="-342900">
              <a:spcBef>
                <a:spcPts val="0"/>
              </a:spcBef>
              <a:spcAft>
                <a:spcPts val="0"/>
              </a:spcAft>
              <a:buFont typeface="Symbol" pitchFamily="2" charset="2"/>
              <a:buChar char=""/>
            </a:pPr>
            <a:endParaRPr lang="en-US" sz="1100" dirty="0">
              <a:effectLst/>
              <a:latin typeface="Times New Roman" panose="02020603050405020304" pitchFamily="18" charset="0"/>
              <a:ea typeface="Times New Roman" panose="02020603050405020304" pitchFamily="18" charset="0"/>
            </a:endParaRPr>
          </a:p>
          <a:p>
            <a:pPr marL="342900" marR="0" lvl="0" indent="-342900">
              <a:spcBef>
                <a:spcPts val="0"/>
              </a:spcBef>
              <a:spcAft>
                <a:spcPts val="0"/>
              </a:spcAft>
              <a:buFont typeface="Symbol" pitchFamily="2" charset="2"/>
              <a:buChar char=""/>
            </a:pPr>
            <a:r>
              <a:rPr lang="en-US" sz="1100" dirty="0">
                <a:effectLst/>
                <a:latin typeface="Calibri" panose="020F0502020204030204" pitchFamily="34" charset="0"/>
                <a:ea typeface="Times New Roman" panose="02020603050405020304" pitchFamily="18" charset="0"/>
              </a:rPr>
              <a:t>With on-premises storage, data admins are forced to create backup, restore and HA procedures and policies – while in the cloud, data replication and encryption is standard for many services</a:t>
            </a:r>
          </a:p>
          <a:p>
            <a:pPr marL="342900" marR="0" lvl="0" indent="-342900">
              <a:spcBef>
                <a:spcPts val="0"/>
              </a:spcBef>
              <a:spcAft>
                <a:spcPts val="0"/>
              </a:spcAft>
              <a:buFont typeface="Symbol" pitchFamily="2" charset="2"/>
              <a:buChar char=""/>
            </a:pPr>
            <a:endParaRPr lang="en-US" sz="1100" dirty="0">
              <a:effectLst/>
              <a:latin typeface="Times New Roman" panose="02020603050405020304" pitchFamily="18" charset="0"/>
              <a:ea typeface="Times New Roman" panose="02020603050405020304" pitchFamily="18" charset="0"/>
            </a:endParaRPr>
          </a:p>
          <a:p>
            <a:pPr marL="342900" marR="0" lvl="0" indent="-342900">
              <a:spcBef>
                <a:spcPts val="0"/>
              </a:spcBef>
              <a:spcAft>
                <a:spcPts val="0"/>
              </a:spcAft>
              <a:buFont typeface="Symbol" pitchFamily="2" charset="2"/>
              <a:buChar char=""/>
            </a:pPr>
            <a:r>
              <a:rPr lang="en-US" sz="1100" dirty="0">
                <a:effectLst/>
                <a:latin typeface="Calibri" panose="020F0502020204030204" pitchFamily="34" charset="0"/>
                <a:ea typeface="Times New Roman" panose="02020603050405020304" pitchFamily="18" charset="0"/>
              </a:rPr>
              <a:t>Enterprises need to keep massive amounts of data for extended periods of time </a:t>
            </a:r>
          </a:p>
          <a:p>
            <a:pPr marL="342900" marR="0" lvl="0" indent="-342900">
              <a:spcBef>
                <a:spcPts val="0"/>
              </a:spcBef>
              <a:spcAft>
                <a:spcPts val="0"/>
              </a:spcAft>
              <a:buFont typeface="Symbol" pitchFamily="2" charset="2"/>
              <a:buChar char=""/>
            </a:pPr>
            <a:endParaRPr lang="en-US" sz="1100" dirty="0">
              <a:effectLst/>
              <a:latin typeface="Times New Roman" panose="02020603050405020304" pitchFamily="18" charset="0"/>
              <a:ea typeface="Times New Roman" panose="02020603050405020304" pitchFamily="18" charset="0"/>
            </a:endParaRPr>
          </a:p>
          <a:p>
            <a:pPr marL="342900" marR="0" lvl="0" indent="-342900">
              <a:spcBef>
                <a:spcPts val="0"/>
              </a:spcBef>
              <a:spcAft>
                <a:spcPts val="0"/>
              </a:spcAft>
              <a:buFont typeface="Symbol" pitchFamily="2" charset="2"/>
              <a:buChar char=""/>
            </a:pPr>
            <a:r>
              <a:rPr lang="en-US" sz="1100" dirty="0">
                <a:effectLst/>
                <a:latin typeface="Calibri" panose="020F0502020204030204" pitchFamily="34" charset="0"/>
                <a:ea typeface="Times New Roman" panose="02020603050405020304" pitchFamily="18" charset="0"/>
              </a:rPr>
              <a:t>The rise of enterprise-grade SLAs is leading to increasing adoption by large enterprises </a:t>
            </a:r>
            <a:endParaRPr lang="en-US" sz="1100" dirty="0">
              <a:effectLst/>
              <a:latin typeface="Times New Roman" panose="02020603050405020304" pitchFamily="18" charset="0"/>
              <a:ea typeface="Times New Roman" panose="02020603050405020304" pitchFamily="18" charset="0"/>
            </a:endParaRPr>
          </a:p>
          <a:p>
            <a:endParaRPr lang="en-US" sz="1100" kern="1200" dirty="0">
              <a:solidFill>
                <a:srgbClr val="000000"/>
              </a:solidFill>
              <a:effectLst/>
              <a:latin typeface="+mn-lt"/>
              <a:ea typeface="+mn-ea"/>
              <a:cs typeface="+mn-cs"/>
            </a:endParaRPr>
          </a:p>
          <a:p>
            <a:endParaRPr lang="en-US" sz="1100" dirty="0">
              <a:solidFill>
                <a:schemeClr val="bg2">
                  <a:lumMod val="10000"/>
                </a:schemeClr>
              </a:solidFill>
              <a:ea typeface="Calibri" charset="0"/>
              <a:cs typeface="Calibri" charset="0"/>
            </a:endParaRPr>
          </a:p>
          <a:p>
            <a:endParaRPr lang="en-US" sz="1100" b="1" kern="1200" dirty="0">
              <a:solidFill>
                <a:srgbClr val="000000"/>
              </a:solidFill>
              <a:effectLst/>
              <a:latin typeface="+mn-lt"/>
              <a:ea typeface="+mn-ea"/>
              <a:cs typeface="+mn-cs"/>
            </a:endParaRPr>
          </a:p>
          <a:p>
            <a:pPr marL="0" indent="0">
              <a:buFont typeface="Arial" charset="0"/>
              <a:buNone/>
            </a:pPr>
            <a:endParaRPr lang="en-US" sz="1200" baseline="0" dirty="0"/>
          </a:p>
          <a:p>
            <a:endParaRPr lang="en-US" dirty="0"/>
          </a:p>
        </p:txBody>
      </p:sp>
      <p:sp>
        <p:nvSpPr>
          <p:cNvPr id="4" name="Slide Number Placeholder 3"/>
          <p:cNvSpPr>
            <a:spLocks noGrp="1"/>
          </p:cNvSpPr>
          <p:nvPr>
            <p:ph type="sldNum" sz="quarter" idx="10"/>
          </p:nvPr>
        </p:nvSpPr>
        <p:spPr/>
        <p:txBody>
          <a:bodyPr/>
          <a:lstStyle/>
          <a:p>
            <a:fld id="{8C72D9AE-7182-4680-8F79-479C4181FF08}" type="slidenum">
              <a:rPr lang="en-US" smtClean="0"/>
              <a:t>8</a:t>
            </a:fld>
            <a:endParaRPr lang="en-US" dirty="0"/>
          </a:p>
        </p:txBody>
      </p:sp>
    </p:spTree>
    <p:extLst>
      <p:ext uri="{BB962C8B-B14F-4D97-AF65-F5344CB8AC3E}">
        <p14:creationId xmlns:p14="http://schemas.microsoft.com/office/powerpoint/2010/main" val="147793014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381000"/>
            <a:ext cx="4572000" cy="2573338"/>
          </a:xfrm>
        </p:spPr>
      </p:sp>
      <p:sp>
        <p:nvSpPr>
          <p:cNvPr id="3" name="Notes Placeholder 2"/>
          <p:cNvSpPr>
            <a:spLocks noGrp="1"/>
          </p:cNvSpPr>
          <p:nvPr>
            <p:ph type="body" idx="1"/>
          </p:nvPr>
        </p:nvSpPr>
        <p:spPr/>
        <p:txBody>
          <a:bodyPr/>
          <a:lstStyle/>
          <a:p>
            <a:pPr marL="173736" marR="0" lvl="0" indent="-173736" algn="l" defTabSz="914400" rtl="0" eaLnBrk="1" fontAlgn="auto" latinLnBrk="0" hangingPunct="1">
              <a:lnSpc>
                <a:spcPct val="100000"/>
              </a:lnSpc>
              <a:spcBef>
                <a:spcPts val="600"/>
              </a:spcBef>
              <a:spcAft>
                <a:spcPts val="0"/>
              </a:spcAft>
              <a:buClrTx/>
              <a:buSzTx/>
              <a:buFont typeface="Arial"/>
              <a:buNone/>
              <a:tabLst/>
              <a:defRPr/>
            </a:pPr>
            <a:r>
              <a:rPr lang="en-US" sz="1100" dirty="0">
                <a:effectLst/>
                <a:latin typeface="Calibri" panose="020F0502020204030204" pitchFamily="34" charset="0"/>
                <a:ea typeface="Times New Roman" panose="02020603050405020304" pitchFamily="18" charset="0"/>
              </a:rPr>
              <a:t>So now lets shift gears to focus on the storage portfolio itself.</a:t>
            </a:r>
            <a:endParaRPr lang="en-US" sz="1100" dirty="0">
              <a:effectLst/>
              <a:latin typeface="Times New Roman" panose="02020603050405020304" pitchFamily="18" charset="0"/>
              <a:ea typeface="Times New Roman" panose="02020603050405020304" pitchFamily="18" charset="0"/>
            </a:endParaRPr>
          </a:p>
          <a:p>
            <a:pPr marL="173736" marR="0" lvl="0" indent="-173736" algn="l" defTabSz="914400" rtl="0" eaLnBrk="1" fontAlgn="auto" latinLnBrk="0" hangingPunct="1">
              <a:lnSpc>
                <a:spcPct val="100000"/>
              </a:lnSpc>
              <a:spcBef>
                <a:spcPts val="600"/>
              </a:spcBef>
              <a:spcAft>
                <a:spcPts val="0"/>
              </a:spcAft>
              <a:buClrTx/>
              <a:buSzTx/>
              <a:buFont typeface="Arial"/>
              <a:buNone/>
              <a:tabLst/>
              <a:defRPr/>
            </a:pPr>
            <a:endParaRPr lang="en-US" sz="1100" baseline="0" dirty="0">
              <a:solidFill>
                <a:srgbClr val="FFFFFF"/>
              </a:solidFill>
              <a:latin typeface="Calibri" charset="0"/>
              <a:ea typeface="Calibri" charset="0"/>
              <a:cs typeface="Calibri" charset="0"/>
            </a:endParaRPr>
          </a:p>
        </p:txBody>
      </p:sp>
      <p:sp>
        <p:nvSpPr>
          <p:cNvPr id="4" name="Slide Number Placeholder 3"/>
          <p:cNvSpPr>
            <a:spLocks noGrp="1"/>
          </p:cNvSpPr>
          <p:nvPr>
            <p:ph type="sldNum" sz="quarter" idx="10"/>
          </p:nvPr>
        </p:nvSpPr>
        <p:spPr/>
        <p:txBody>
          <a:bodyPr/>
          <a:lstStyle/>
          <a:p>
            <a:fld id="{8C72D9AE-7182-4680-8F79-479C4181FF08}" type="slidenum">
              <a:rPr lang="uk-UA" smtClean="0">
                <a:solidFill>
                  <a:prstClr val="black"/>
                </a:solidFill>
              </a:rPr>
              <a:pPr/>
              <a:t>9</a:t>
            </a:fld>
            <a:endParaRPr lang="uk-UA" dirty="0">
              <a:solidFill>
                <a:prstClr val="black"/>
              </a:solidFill>
            </a:endParaRPr>
          </a:p>
        </p:txBody>
      </p:sp>
    </p:spTree>
    <p:extLst>
      <p:ext uri="{BB962C8B-B14F-4D97-AF65-F5344CB8AC3E}">
        <p14:creationId xmlns:p14="http://schemas.microsoft.com/office/powerpoint/2010/main" val="238231903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0.jpeg"/><Relationship Id="rId1" Type="http://schemas.openxmlformats.org/officeDocument/2006/relationships/slideMaster" Target="../slideMasters/slideMaster1.xml"/><Relationship Id="rId4" Type="http://schemas.openxmlformats.org/officeDocument/2006/relationships/image" Target="../media/image1.pn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2.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3.jpe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jpeg"/><Relationship Id="rId1" Type="http://schemas.openxmlformats.org/officeDocument/2006/relationships/slideMaster" Target="../slideMasters/slideMaster1.xml"/><Relationship Id="rId4" Type="http://schemas.openxmlformats.org/officeDocument/2006/relationships/image" Target="../media/image1.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6.jpe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7.jpe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schemeClr>
                </a:solidFill>
              </a:defRPr>
            </a:lvl1pPr>
          </a:lstStyle>
          <a:p>
            <a:r>
              <a:rPr lang="en-US"/>
              <a:t>Click to edit Master title style</a:t>
            </a:r>
            <a:endParaRPr/>
          </a:p>
        </p:txBody>
      </p:sp>
      <p:sp>
        <p:nvSpPr>
          <p:cNvPr id="6" name="Date Placeholder 3">
            <a:extLst>
              <a:ext uri="{FF2B5EF4-FFF2-40B4-BE49-F238E27FC236}">
                <a16:creationId xmlns:a16="http://schemas.microsoft.com/office/drawing/2014/main" xmlns="" id="{E49B67F2-B275-3541-B139-2AA64899B714}"/>
              </a:ext>
            </a:extLst>
          </p:cNvPr>
          <p:cNvSpPr>
            <a:spLocks noGrp="1"/>
          </p:cNvSpPr>
          <p:nvPr>
            <p:ph type="dt" sz="half" idx="2"/>
          </p:nvPr>
        </p:nvSpPr>
        <p:spPr>
          <a:xfrm>
            <a:off x="4182130" y="6556248"/>
            <a:ext cx="1226398" cy="182880"/>
          </a:xfrm>
          <a:prstGeom prst="rect">
            <a:avLst/>
          </a:prstGeom>
        </p:spPr>
        <p:txBody>
          <a:bodyPr vert="horz" wrap="none" lIns="0" tIns="0" rIns="0" bIns="0" rtlCol="0" anchor="ctr" anchorCtr="0">
            <a:noAutofit/>
          </a:bodyPr>
          <a:lstStyle>
            <a:lvl1pPr algn="r">
              <a:defRPr sz="850">
                <a:solidFill>
                  <a:schemeClr val="tx1"/>
                </a:solidFill>
              </a:defRPr>
            </a:lvl1pPr>
          </a:lstStyle>
          <a:p>
            <a:fld id="{270260AD-A73E-9348-AEDA-45CDAE153E9B}" type="datetime1">
              <a:rPr lang="en-IN" smtClean="0"/>
              <a:t>16-07-2018</a:t>
            </a:fld>
            <a:endParaRPr lang="en-IN" dirty="0"/>
          </a:p>
        </p:txBody>
      </p:sp>
      <p:sp>
        <p:nvSpPr>
          <p:cNvPr id="7" name="Footer Placeholder 4">
            <a:extLst>
              <a:ext uri="{FF2B5EF4-FFF2-40B4-BE49-F238E27FC236}">
                <a16:creationId xmlns:a16="http://schemas.microsoft.com/office/drawing/2014/main" xmlns="" id="{BA192B04-F15F-7249-A5F0-D420648644A8}"/>
              </a:ext>
            </a:extLst>
          </p:cNvPr>
          <p:cNvSpPr>
            <a:spLocks noGrp="1"/>
          </p:cNvSpPr>
          <p:nvPr>
            <p:ph type="ftr" sz="quarter" idx="3"/>
          </p:nvPr>
        </p:nvSpPr>
        <p:spPr>
          <a:xfrm>
            <a:off x="8621422" y="6556248"/>
            <a:ext cx="2702495" cy="182880"/>
          </a:xfrm>
          <a:prstGeom prst="rect">
            <a:avLst/>
          </a:prstGeom>
        </p:spPr>
        <p:txBody>
          <a:bodyPr vert="horz" wrap="none" lIns="0" tIns="0" rIns="0" bIns="0" rtlCol="0" anchor="ctr" anchorCtr="0">
            <a:noAutofit/>
          </a:bodyPr>
          <a:lstStyle>
            <a:lvl1pPr algn="l">
              <a:defRPr sz="850">
                <a:solidFill>
                  <a:schemeClr val="tx1"/>
                </a:solidFill>
              </a:defRPr>
            </a:lvl1pPr>
          </a:lstStyle>
          <a:p>
            <a:r>
              <a:rPr lang="en-US"/>
              <a:t>Confidential – Oracle Internal/Restricted/Highly Restricted</a:t>
            </a:r>
            <a:endParaRPr lang="en-US" dirty="0"/>
          </a:p>
        </p:txBody>
      </p:sp>
      <p:sp>
        <p:nvSpPr>
          <p:cNvPr id="8" name="Slide Number Placeholder 5">
            <a:extLst>
              <a:ext uri="{FF2B5EF4-FFF2-40B4-BE49-F238E27FC236}">
                <a16:creationId xmlns:a16="http://schemas.microsoft.com/office/drawing/2014/main" xmlns="" id="{EC496AD6-3668-AA43-A28F-1EC8EF2C1EE3}"/>
              </a:ext>
            </a:extLst>
          </p:cNvPr>
          <p:cNvSpPr>
            <a:spLocks noGrp="1"/>
          </p:cNvSpPr>
          <p:nvPr>
            <p:ph type="sldNum" sz="quarter" idx="4"/>
          </p:nvPr>
        </p:nvSpPr>
        <p:spPr>
          <a:xfrm>
            <a:off x="11324205" y="6556248"/>
            <a:ext cx="333467" cy="182880"/>
          </a:xfrm>
          <a:prstGeom prst="rect">
            <a:avLst/>
          </a:prstGeom>
        </p:spPr>
        <p:txBody>
          <a:bodyPr vert="horz" wrap="none" lIns="0" tIns="0" rIns="0" bIns="0" rtlCol="0" anchor="ctr" anchorCtr="0">
            <a:noAutofit/>
          </a:bodyPr>
          <a:lstStyle>
            <a:lvl1pPr algn="r">
              <a:defRPr sz="850">
                <a:solidFill>
                  <a:schemeClr val="tx1"/>
                </a:solidFill>
              </a:defRPr>
            </a:lvl1pPr>
          </a:lstStyle>
          <a:p>
            <a:fld id="{C51EAA63-D034-42AE-91FA-B13B9518C7BE}" type="slidenum">
              <a:rPr lang="en-US" smtClean="0"/>
              <a:pPr/>
              <a:t>‹#›</a:t>
            </a:fld>
            <a:endParaRPr lang="en-US" dirty="0"/>
          </a:p>
        </p:txBody>
      </p:sp>
    </p:spTree>
    <p:extLst>
      <p:ext uri="{BB962C8B-B14F-4D97-AF65-F5344CB8AC3E}">
        <p14:creationId xmlns:p14="http://schemas.microsoft.com/office/powerpoint/2010/main" val="14043654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userDrawn="1">
  <p:cSld name="Section Header with Picture_1">
    <p:bg>
      <p:bgPr>
        <a:solidFill>
          <a:schemeClr val="tx1"/>
        </a:solidFill>
        <a:effectLst/>
      </p:bgPr>
    </p:bg>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xmlns="" id="{CD071574-399B-634D-8AE6-EF3691E43A88}"/>
              </a:ext>
            </a:extLst>
          </p:cNvPr>
          <p:cNvPicPr>
            <a:picLocks noChangeAspect="1"/>
          </p:cNvPicPr>
          <p:nvPr userDrawn="1"/>
        </p:nvPicPr>
        <p:blipFill rotWithShape="1">
          <a:blip r:embed="rId2" cstate="screen">
            <a:alphaModFix amt="20000"/>
            <a:extLst>
              <a:ext uri="{28A0092B-C50C-407E-A947-70E740481C1C}">
                <a14:useLocalDpi xmlns:a14="http://schemas.microsoft.com/office/drawing/2010/main"/>
              </a:ext>
            </a:extLst>
          </a:blip>
          <a:srcRect/>
          <a:stretch/>
        </p:blipFill>
        <p:spPr>
          <a:xfrm>
            <a:off x="96694" y="192024"/>
            <a:ext cx="11898457" cy="6208776"/>
          </a:xfrm>
          <a:prstGeom prst="rect">
            <a:avLst/>
          </a:prstGeom>
        </p:spPr>
      </p:pic>
      <p:sp>
        <p:nvSpPr>
          <p:cNvPr id="20" name="Isosceles Triangle 3">
            <a:extLst>
              <a:ext uri="{FF2B5EF4-FFF2-40B4-BE49-F238E27FC236}">
                <a16:creationId xmlns:a16="http://schemas.microsoft.com/office/drawing/2014/main" xmlns="" id="{C05C6104-B341-BD48-9473-DD0418AD0DBE}"/>
              </a:ext>
            </a:extLst>
          </p:cNvPr>
          <p:cNvSpPr/>
          <p:nvPr userDrawn="1"/>
        </p:nvSpPr>
        <p:spPr>
          <a:xfrm>
            <a:off x="8531225" y="3200400"/>
            <a:ext cx="3657600" cy="3657600"/>
          </a:xfrm>
          <a:prstGeom prst="triangle">
            <a:avLst>
              <a:gd name="adj" fmla="val 100000"/>
            </a:avLst>
          </a:prstGeom>
          <a:gradFill>
            <a:gsLst>
              <a:gs pos="0">
                <a:srgbClr val="196E82">
                  <a:lumMod val="50000"/>
                  <a:alpha val="4000"/>
                </a:srgbClr>
              </a:gs>
              <a:gs pos="50000">
                <a:srgbClr val="00819B">
                  <a:lumMod val="50000"/>
                  <a:alpha val="1000"/>
                </a:srgbClr>
              </a:gs>
            </a:gsLst>
            <a:lin ang="5400000" scaled="0"/>
          </a:gra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74249" tIns="45695" rIns="365665" bIns="45695" numCol="1" spcCol="0" rtlCol="0" fromWordArt="0" anchor="ctr" anchorCtr="0" forceAA="0" compatLnSpc="1">
            <a:prstTxWarp prst="textNoShape">
              <a:avLst/>
            </a:prstTxWarp>
            <a:noAutofit/>
          </a:bodyPr>
          <a:lstStyle/>
          <a:p>
            <a:pPr marL="233293" marR="0" lvl="0" indent="-233293" algn="r" defTabSz="914400" rtl="0" eaLnBrk="1" fontAlgn="auto" latinLnBrk="0" hangingPunct="1">
              <a:lnSpc>
                <a:spcPct val="90000"/>
              </a:lnSpc>
              <a:spcBef>
                <a:spcPts val="0"/>
              </a:spcBef>
              <a:spcAft>
                <a:spcPts val="0"/>
              </a:spcAft>
              <a:buClrTx/>
              <a:buSzTx/>
              <a:buFontTx/>
              <a:buNone/>
              <a:tabLst/>
              <a:defRPr/>
            </a:pPr>
            <a:endParaRPr kumimoji="0" lang="en-US" sz="4399" b="0" i="0" u="none" strike="noStrike" kern="1200" cap="none" spc="0" normalizeH="0" baseline="0" noProof="0">
              <a:ln>
                <a:noFill/>
              </a:ln>
              <a:solidFill>
                <a:srgbClr val="FFFFFF"/>
              </a:solidFill>
              <a:effectLst/>
              <a:uLnTx/>
              <a:uFillTx/>
              <a:latin typeface="Calibri"/>
              <a:ea typeface="+mn-ea"/>
              <a:cs typeface="+mn-cs"/>
            </a:endParaRPr>
          </a:p>
        </p:txBody>
      </p:sp>
      <p:sp>
        <p:nvSpPr>
          <p:cNvPr id="21" name="Isosceles Triangle 4">
            <a:extLst>
              <a:ext uri="{FF2B5EF4-FFF2-40B4-BE49-F238E27FC236}">
                <a16:creationId xmlns:a16="http://schemas.microsoft.com/office/drawing/2014/main" xmlns="" id="{5718DDD2-E783-1048-8D26-A606FDA80D74}"/>
              </a:ext>
            </a:extLst>
          </p:cNvPr>
          <p:cNvSpPr/>
          <p:nvPr userDrawn="1"/>
        </p:nvSpPr>
        <p:spPr>
          <a:xfrm flipH="1">
            <a:off x="-1" y="3200400"/>
            <a:ext cx="12188825" cy="3657600"/>
          </a:xfrm>
          <a:prstGeom prst="triangle">
            <a:avLst>
              <a:gd name="adj" fmla="val 100000"/>
            </a:avLst>
          </a:prstGeom>
          <a:gradFill>
            <a:gsLst>
              <a:gs pos="0">
                <a:srgbClr val="196E82">
                  <a:lumMod val="50000"/>
                  <a:alpha val="2000"/>
                </a:srgbClr>
              </a:gs>
              <a:gs pos="50000">
                <a:srgbClr val="00819B">
                  <a:lumMod val="50000"/>
                  <a:alpha val="5000"/>
                </a:srgbClr>
              </a:gs>
            </a:gsLst>
            <a:lin ang="5400000" scaled="0"/>
          </a:gra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74249" tIns="45695" rIns="365665" bIns="45695" numCol="1" spcCol="0" rtlCol="0" fromWordArt="0" anchor="ctr" anchorCtr="0" forceAA="0" compatLnSpc="1">
            <a:prstTxWarp prst="textNoShape">
              <a:avLst/>
            </a:prstTxWarp>
            <a:noAutofit/>
          </a:bodyPr>
          <a:lstStyle/>
          <a:p>
            <a:pPr marL="233293" marR="0" lvl="0" indent="-233293" algn="r" defTabSz="914400" rtl="0" eaLnBrk="1" fontAlgn="auto" latinLnBrk="0" hangingPunct="1">
              <a:lnSpc>
                <a:spcPct val="90000"/>
              </a:lnSpc>
              <a:spcBef>
                <a:spcPts val="0"/>
              </a:spcBef>
              <a:spcAft>
                <a:spcPts val="0"/>
              </a:spcAft>
              <a:buClrTx/>
              <a:buSzTx/>
              <a:buFontTx/>
              <a:buNone/>
              <a:tabLst/>
              <a:defRPr/>
            </a:pPr>
            <a:endParaRPr kumimoji="0" lang="en-US" sz="4399" b="0" i="0" u="none" strike="noStrike" kern="1200" cap="none" spc="0" normalizeH="0" baseline="0" noProof="0" dirty="0">
              <a:ln>
                <a:noFill/>
              </a:ln>
              <a:solidFill>
                <a:srgbClr val="FFFFFF"/>
              </a:solidFill>
              <a:effectLst/>
              <a:uLnTx/>
              <a:uFillTx/>
              <a:latin typeface="Calibri"/>
              <a:ea typeface="+mn-ea"/>
              <a:cs typeface="+mn-cs"/>
            </a:endParaRPr>
          </a:p>
        </p:txBody>
      </p:sp>
      <p:grpSp>
        <p:nvGrpSpPr>
          <p:cNvPr id="7" name="Group 6"/>
          <p:cNvGrpSpPr/>
          <p:nvPr/>
        </p:nvGrpSpPr>
        <p:grpSpPr bwMode="gray">
          <a:xfrm>
            <a:off x="-287" y="0"/>
            <a:ext cx="12189399" cy="6858000"/>
            <a:chOff x="-287" y="0"/>
            <a:chExt cx="12189399" cy="6858000"/>
          </a:xfrm>
          <a:solidFill>
            <a:srgbClr val="D8E1E6"/>
          </a:solidFill>
        </p:grpSpPr>
        <p:sp>
          <p:nvSpPr>
            <p:cNvPr id="9" name="Rectangle 8"/>
            <p:cNvSpPr/>
            <p:nvPr/>
          </p:nvSpPr>
          <p:spPr bwMode="gray">
            <a:xfrm>
              <a:off x="-287" y="0"/>
              <a:ext cx="193962" cy="6852146"/>
            </a:xfrm>
            <a:prstGeom prst="rect">
              <a:avLst/>
            </a:pr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10" name="Rectangle 9"/>
            <p:cNvSpPr/>
            <p:nvPr/>
          </p:nvSpPr>
          <p:spPr bwMode="gray">
            <a:xfrm>
              <a:off x="11995151" y="5854"/>
              <a:ext cx="193960" cy="6852146"/>
            </a:xfrm>
            <a:prstGeom prst="rect">
              <a:avLst/>
            </a:pr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11" name="Rectangle 10"/>
            <p:cNvSpPr/>
            <p:nvPr/>
          </p:nvSpPr>
          <p:spPr bwMode="gray">
            <a:xfrm>
              <a:off x="-286" y="6400800"/>
              <a:ext cx="12189396" cy="457200"/>
            </a:xfrm>
            <a:prstGeom prst="rect">
              <a:avLst/>
            </a:pr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12" name="Rectangle 11"/>
            <p:cNvSpPr/>
            <p:nvPr/>
          </p:nvSpPr>
          <p:spPr bwMode="gray">
            <a:xfrm>
              <a:off x="-286" y="0"/>
              <a:ext cx="12189398" cy="192024"/>
            </a:xfrm>
            <a:prstGeom prst="rect">
              <a:avLst/>
            </a:pr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grpSp>
      <p:pic>
        <p:nvPicPr>
          <p:cNvPr id="16" name="Picture 15" descr="Oracle logo in white on red staging background" title="Oracle red badge logo"/>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30352" y="6263640"/>
            <a:ext cx="1625138" cy="594360"/>
          </a:xfrm>
          <a:prstGeom prst="rect">
            <a:avLst/>
          </a:prstGeom>
        </p:spPr>
      </p:pic>
      <p:sp>
        <p:nvSpPr>
          <p:cNvPr id="25" name="Text Placeholder 12">
            <a:extLst>
              <a:ext uri="{FF2B5EF4-FFF2-40B4-BE49-F238E27FC236}">
                <a16:creationId xmlns:a16="http://schemas.microsoft.com/office/drawing/2014/main" xmlns="" id="{53A70999-5B2D-6D44-B57D-F08C08A5F964}"/>
              </a:ext>
            </a:extLst>
          </p:cNvPr>
          <p:cNvSpPr>
            <a:spLocks noGrp="1"/>
          </p:cNvSpPr>
          <p:nvPr>
            <p:ph type="body" sz="quarter" idx="13" hasCustomPrompt="1"/>
          </p:nvPr>
        </p:nvSpPr>
        <p:spPr>
          <a:xfrm>
            <a:off x="531814" y="1373741"/>
            <a:ext cx="11125198" cy="343299"/>
          </a:xfrm>
        </p:spPr>
        <p:txBody>
          <a:bodyPr>
            <a:noAutofit/>
          </a:bodyPr>
          <a:lstStyle>
            <a:lvl1pPr marL="1588" indent="0">
              <a:spcBef>
                <a:spcPts val="0"/>
              </a:spcBef>
              <a:buFontTx/>
              <a:buNone/>
              <a:defRPr sz="2400" b="1" baseline="0">
                <a:solidFill>
                  <a:schemeClr val="bg1"/>
                </a:solidFill>
              </a:defRPr>
            </a:lvl1pPr>
            <a:lvl2pPr marL="1588" indent="0">
              <a:buFontTx/>
              <a:buNone/>
              <a:defRPr sz="2400"/>
            </a:lvl2pPr>
            <a:lvl3pPr marL="1588" indent="0">
              <a:buFontTx/>
              <a:buNone/>
              <a:defRPr sz="2400"/>
            </a:lvl3pPr>
            <a:lvl4pPr marL="1588" indent="0">
              <a:buFontTx/>
              <a:buNone/>
              <a:defRPr sz="2400"/>
            </a:lvl4pPr>
            <a:lvl5pPr marL="1588" indent="0">
              <a:buFontTx/>
              <a:buNone/>
              <a:defRPr sz="2400"/>
            </a:lvl5pPr>
            <a:lvl6pPr marL="1588" indent="0">
              <a:buFontTx/>
              <a:buNone/>
              <a:defRPr sz="2400"/>
            </a:lvl6pPr>
            <a:lvl7pPr marL="1588" indent="0">
              <a:buFontTx/>
              <a:buNone/>
              <a:defRPr sz="2400"/>
            </a:lvl7pPr>
            <a:lvl8pPr marL="1588" indent="0">
              <a:buFontTx/>
              <a:buNone/>
              <a:defRPr sz="2400"/>
            </a:lvl8pPr>
            <a:lvl9pPr marL="1588" indent="0">
              <a:buFontTx/>
              <a:buNone/>
              <a:defRPr sz="2400"/>
            </a:lvl9pPr>
          </a:lstStyle>
          <a:p>
            <a:pPr lvl="0"/>
            <a:r>
              <a:t>Click to add subtitle</a:t>
            </a:r>
          </a:p>
        </p:txBody>
      </p:sp>
      <p:sp>
        <p:nvSpPr>
          <p:cNvPr id="26" name="Title 6">
            <a:extLst>
              <a:ext uri="{FF2B5EF4-FFF2-40B4-BE49-F238E27FC236}">
                <a16:creationId xmlns:a16="http://schemas.microsoft.com/office/drawing/2014/main" xmlns="" id="{72D8CA4F-C56A-AB4F-B3EC-DBFF7C97FE2B}"/>
              </a:ext>
            </a:extLst>
          </p:cNvPr>
          <p:cNvSpPr>
            <a:spLocks noGrp="1"/>
          </p:cNvSpPr>
          <p:nvPr>
            <p:ph type="title"/>
          </p:nvPr>
        </p:nvSpPr>
        <p:spPr>
          <a:xfrm>
            <a:off x="531812" y="406400"/>
            <a:ext cx="11125200" cy="889000"/>
          </a:xfrm>
        </p:spPr>
        <p:txBody>
          <a:bodyPr/>
          <a:lstStyle>
            <a:lvl1pPr>
              <a:defRPr>
                <a:solidFill>
                  <a:schemeClr val="bg1"/>
                </a:solidFill>
              </a:defRPr>
            </a:lvl1pPr>
          </a:lstStyle>
          <a:p>
            <a:r>
              <a:rPr lang="en-US" dirty="0"/>
              <a:t>Click to edit Master title style</a:t>
            </a:r>
            <a:endParaRPr dirty="0"/>
          </a:p>
        </p:txBody>
      </p:sp>
      <p:sp>
        <p:nvSpPr>
          <p:cNvPr id="18" name="Date Placeholder 3">
            <a:extLst>
              <a:ext uri="{FF2B5EF4-FFF2-40B4-BE49-F238E27FC236}">
                <a16:creationId xmlns:a16="http://schemas.microsoft.com/office/drawing/2014/main" xmlns="" id="{AAF699B8-60B2-864C-844A-A6A8C565D8F0}"/>
              </a:ext>
            </a:extLst>
          </p:cNvPr>
          <p:cNvSpPr>
            <a:spLocks noGrp="1"/>
          </p:cNvSpPr>
          <p:nvPr>
            <p:ph type="dt" sz="half" idx="2"/>
          </p:nvPr>
        </p:nvSpPr>
        <p:spPr>
          <a:xfrm>
            <a:off x="4182130" y="6556248"/>
            <a:ext cx="1226398" cy="182880"/>
          </a:xfrm>
          <a:prstGeom prst="rect">
            <a:avLst/>
          </a:prstGeom>
        </p:spPr>
        <p:txBody>
          <a:bodyPr vert="horz" wrap="none" lIns="0" tIns="0" rIns="0" bIns="0" rtlCol="0" anchor="ctr" anchorCtr="0">
            <a:noAutofit/>
          </a:bodyPr>
          <a:lstStyle>
            <a:lvl1pPr algn="r">
              <a:defRPr sz="850">
                <a:solidFill>
                  <a:schemeClr val="bg1"/>
                </a:solidFill>
              </a:defRPr>
            </a:lvl1pPr>
          </a:lstStyle>
          <a:p>
            <a:fld id="{43CC46CC-83B7-134A-AF30-30C8FA124363}" type="datetime1">
              <a:rPr lang="en-IN" smtClean="0"/>
              <a:t>16-07-2018</a:t>
            </a:fld>
            <a:endParaRPr lang="en-IN" dirty="0"/>
          </a:p>
        </p:txBody>
      </p:sp>
      <p:sp>
        <p:nvSpPr>
          <p:cNvPr id="19" name="Footer Placeholder 4">
            <a:extLst>
              <a:ext uri="{FF2B5EF4-FFF2-40B4-BE49-F238E27FC236}">
                <a16:creationId xmlns:a16="http://schemas.microsoft.com/office/drawing/2014/main" xmlns="" id="{984BFDCB-85FE-7646-95B7-7C3082325AAC}"/>
              </a:ext>
            </a:extLst>
          </p:cNvPr>
          <p:cNvSpPr>
            <a:spLocks noGrp="1"/>
          </p:cNvSpPr>
          <p:nvPr>
            <p:ph type="ftr" sz="quarter" idx="3"/>
          </p:nvPr>
        </p:nvSpPr>
        <p:spPr>
          <a:xfrm>
            <a:off x="8621422" y="6556248"/>
            <a:ext cx="2702495" cy="182880"/>
          </a:xfrm>
          <a:prstGeom prst="rect">
            <a:avLst/>
          </a:prstGeom>
        </p:spPr>
        <p:txBody>
          <a:bodyPr vert="horz" wrap="none" lIns="0" tIns="0" rIns="0" bIns="0" rtlCol="0" anchor="ctr" anchorCtr="0">
            <a:noAutofit/>
          </a:bodyPr>
          <a:lstStyle>
            <a:lvl1pPr algn="l">
              <a:defRPr sz="850">
                <a:solidFill>
                  <a:schemeClr val="bg1"/>
                </a:solidFill>
              </a:defRPr>
            </a:lvl1pPr>
          </a:lstStyle>
          <a:p>
            <a:r>
              <a:rPr lang="en-US"/>
              <a:t>Confidential – Oracle Internal/Restricted/Highly Restricted</a:t>
            </a:r>
            <a:endParaRPr lang="en-US" dirty="0"/>
          </a:p>
        </p:txBody>
      </p:sp>
      <p:sp>
        <p:nvSpPr>
          <p:cNvPr id="24" name="Slide Number Placeholder 5">
            <a:extLst>
              <a:ext uri="{FF2B5EF4-FFF2-40B4-BE49-F238E27FC236}">
                <a16:creationId xmlns:a16="http://schemas.microsoft.com/office/drawing/2014/main" xmlns="" id="{6CF61E43-C757-1246-9E7E-823FB56E0329}"/>
              </a:ext>
            </a:extLst>
          </p:cNvPr>
          <p:cNvSpPr>
            <a:spLocks noGrp="1"/>
          </p:cNvSpPr>
          <p:nvPr>
            <p:ph type="sldNum" sz="quarter" idx="4"/>
          </p:nvPr>
        </p:nvSpPr>
        <p:spPr>
          <a:xfrm>
            <a:off x="11324205" y="6556248"/>
            <a:ext cx="333467" cy="182880"/>
          </a:xfrm>
          <a:prstGeom prst="rect">
            <a:avLst/>
          </a:prstGeom>
        </p:spPr>
        <p:txBody>
          <a:bodyPr vert="horz" wrap="none" lIns="0" tIns="0" rIns="0" bIns="0" rtlCol="0" anchor="ctr" anchorCtr="0">
            <a:noAutofit/>
          </a:bodyPr>
          <a:lstStyle>
            <a:lvl1pPr algn="r">
              <a:defRPr sz="850">
                <a:solidFill>
                  <a:schemeClr val="bg1"/>
                </a:solidFill>
              </a:defRPr>
            </a:lvl1pPr>
          </a:lstStyle>
          <a:p>
            <a:fld id="{C51EAA63-D034-42AE-91FA-B13B9518C7BE}" type="slidenum">
              <a:rPr lang="en-US" smtClean="0"/>
              <a:pPr/>
              <a:t>‹#›</a:t>
            </a:fld>
            <a:endParaRPr lang="en-US" dirty="0"/>
          </a:p>
        </p:txBody>
      </p:sp>
      <p:sp>
        <p:nvSpPr>
          <p:cNvPr id="27" name="TextBox 26">
            <a:extLst>
              <a:ext uri="{FF2B5EF4-FFF2-40B4-BE49-F238E27FC236}">
                <a16:creationId xmlns:a16="http://schemas.microsoft.com/office/drawing/2014/main" xmlns="" id="{6AE115E1-AC22-A540-A33E-9AD8D6FA7490}"/>
              </a:ext>
            </a:extLst>
          </p:cNvPr>
          <p:cNvSpPr txBox="1"/>
          <p:nvPr userDrawn="1"/>
        </p:nvSpPr>
        <p:spPr>
          <a:xfrm>
            <a:off x="5376672" y="6556248"/>
            <a:ext cx="3200400" cy="182880"/>
          </a:xfrm>
          <a:prstGeom prst="rect">
            <a:avLst/>
          </a:prstGeom>
          <a:noFill/>
        </p:spPr>
        <p:txBody>
          <a:bodyPr vert="horz" wrap="none" lIns="0" tIns="0" rIns="0" bIns="0" rtlCol="0" anchor="ctr" anchorCtr="0">
            <a:noAutofit/>
          </a:bodyPr>
          <a:lstStyle/>
          <a:p>
            <a:pPr algn="r"/>
            <a:r>
              <a:rPr lang="en-US" sz="850" dirty="0" smtClean="0">
                <a:solidFill>
                  <a:schemeClr val="bg1"/>
                </a:solidFill>
              </a:rPr>
              <a:t>Copyright © 2018, Oracle and/or its affiliates. All rights reserved.</a:t>
            </a:r>
            <a:endParaRPr lang="en-US" sz="850" dirty="0">
              <a:solidFill>
                <a:schemeClr val="bg1"/>
              </a:solidFill>
            </a:endParaRPr>
          </a:p>
        </p:txBody>
      </p:sp>
    </p:spTree>
    <p:extLst>
      <p:ext uri="{BB962C8B-B14F-4D97-AF65-F5344CB8AC3E}">
        <p14:creationId xmlns:p14="http://schemas.microsoft.com/office/powerpoint/2010/main" val="3375019724"/>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11_Section Header with Picture">
    <p:bg>
      <p:bgPr>
        <a:solidFill>
          <a:schemeClr val="tx1"/>
        </a:solidFill>
        <a:effectLst/>
      </p:bgPr>
    </p:bg>
    <p:spTree>
      <p:nvGrpSpPr>
        <p:cNvPr id="1" name=""/>
        <p:cNvGrpSpPr/>
        <p:nvPr/>
      </p:nvGrpSpPr>
      <p:grpSpPr>
        <a:xfrm>
          <a:off x="0" y="0"/>
          <a:ext cx="0" cy="0"/>
          <a:chOff x="0" y="0"/>
          <a:chExt cx="0" cy="0"/>
        </a:xfrm>
      </p:grpSpPr>
      <p:pic>
        <p:nvPicPr>
          <p:cNvPr id="19" name="Picture 18">
            <a:extLst>
              <a:ext uri="{FF2B5EF4-FFF2-40B4-BE49-F238E27FC236}">
                <a16:creationId xmlns:a16="http://schemas.microsoft.com/office/drawing/2014/main" xmlns="" id="{11D176A4-BF8B-7A4E-94A6-9DE90224EBF1}"/>
              </a:ext>
            </a:extLst>
          </p:cNvPr>
          <p:cNvPicPr>
            <a:picLocks noChangeAspect="1"/>
          </p:cNvPicPr>
          <p:nvPr userDrawn="1"/>
        </p:nvPicPr>
        <p:blipFill>
          <a:blip r:embed="rId2" cstate="screen">
            <a:extLst>
              <a:ext uri="{BEBA8EAE-BF5A-486C-A8C5-ECC9F3942E4B}">
                <a14:imgProps xmlns:a14="http://schemas.microsoft.com/office/drawing/2010/main">
                  <a14:imgLayer r:embed="rId3">
                    <a14:imgEffect>
                      <a14:colorTemperature colorTemp="4700"/>
                    </a14:imgEffect>
                    <a14:imgEffect>
                      <a14:brightnessContrast bright="-40000" contrast="20000"/>
                    </a14:imgEffect>
                  </a14:imgLayer>
                </a14:imgProps>
              </a:ext>
              <a:ext uri="{28A0092B-C50C-407E-A947-70E740481C1C}">
                <a14:useLocalDpi xmlns:a14="http://schemas.microsoft.com/office/drawing/2010/main"/>
              </a:ext>
            </a:extLst>
          </a:blip>
          <a:stretch>
            <a:fillRect/>
          </a:stretch>
        </p:blipFill>
        <p:spPr>
          <a:xfrm>
            <a:off x="96694" y="20574"/>
            <a:ext cx="11988800" cy="6743700"/>
          </a:xfrm>
          <a:prstGeom prst="rect">
            <a:avLst/>
          </a:prstGeom>
        </p:spPr>
      </p:pic>
      <p:sp>
        <p:nvSpPr>
          <p:cNvPr id="24" name="Rectangle 23">
            <a:extLst>
              <a:ext uri="{FF2B5EF4-FFF2-40B4-BE49-F238E27FC236}">
                <a16:creationId xmlns:a16="http://schemas.microsoft.com/office/drawing/2014/main" xmlns="" id="{C9F7895C-866A-6E48-BEA5-E0289571AED8}"/>
              </a:ext>
            </a:extLst>
          </p:cNvPr>
          <p:cNvSpPr/>
          <p:nvPr userDrawn="1"/>
        </p:nvSpPr>
        <p:spPr bwMode="gray">
          <a:xfrm>
            <a:off x="-402" y="-4077"/>
            <a:ext cx="12188825" cy="6858000"/>
          </a:xfrm>
          <a:prstGeom prst="rect">
            <a:avLst/>
          </a:prstGeom>
          <a:gradFill>
            <a:gsLst>
              <a:gs pos="0">
                <a:schemeClr val="bg2">
                  <a:alpha val="40000"/>
                </a:schemeClr>
              </a:gs>
              <a:gs pos="100000">
                <a:schemeClr val="accent5">
                  <a:lumMod val="75000"/>
                </a:schemeClr>
              </a:gs>
            </a:gsLst>
            <a:lin ang="4200000" scaled="0"/>
          </a:gradFill>
          <a:ln w="15875">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dirty="0">
              <a:solidFill>
                <a:schemeClr val="bg1"/>
              </a:solidFill>
            </a:endParaRPr>
          </a:p>
        </p:txBody>
      </p:sp>
      <p:sp>
        <p:nvSpPr>
          <p:cNvPr id="20" name="Isosceles Triangle 3">
            <a:extLst>
              <a:ext uri="{FF2B5EF4-FFF2-40B4-BE49-F238E27FC236}">
                <a16:creationId xmlns:a16="http://schemas.microsoft.com/office/drawing/2014/main" xmlns="" id="{C05C6104-B341-BD48-9473-DD0418AD0DBE}"/>
              </a:ext>
            </a:extLst>
          </p:cNvPr>
          <p:cNvSpPr/>
          <p:nvPr userDrawn="1"/>
        </p:nvSpPr>
        <p:spPr>
          <a:xfrm>
            <a:off x="8531225" y="3200400"/>
            <a:ext cx="3657600" cy="3657600"/>
          </a:xfrm>
          <a:prstGeom prst="triangle">
            <a:avLst>
              <a:gd name="adj" fmla="val 100000"/>
            </a:avLst>
          </a:prstGeom>
          <a:gradFill>
            <a:gsLst>
              <a:gs pos="0">
                <a:srgbClr val="196E82">
                  <a:lumMod val="50000"/>
                  <a:alpha val="4000"/>
                </a:srgbClr>
              </a:gs>
              <a:gs pos="50000">
                <a:srgbClr val="00819B">
                  <a:lumMod val="50000"/>
                  <a:alpha val="1000"/>
                </a:srgbClr>
              </a:gs>
            </a:gsLst>
            <a:lin ang="5400000" scaled="0"/>
          </a:gra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74249" tIns="45695" rIns="365665" bIns="45695" numCol="1" spcCol="0" rtlCol="0" fromWordArt="0" anchor="ctr" anchorCtr="0" forceAA="0" compatLnSpc="1">
            <a:prstTxWarp prst="textNoShape">
              <a:avLst/>
            </a:prstTxWarp>
            <a:noAutofit/>
          </a:bodyPr>
          <a:lstStyle/>
          <a:p>
            <a:pPr marL="233293" marR="0" lvl="0" indent="-233293" algn="r" defTabSz="914400" rtl="0" eaLnBrk="1" fontAlgn="auto" latinLnBrk="0" hangingPunct="1">
              <a:lnSpc>
                <a:spcPct val="90000"/>
              </a:lnSpc>
              <a:spcBef>
                <a:spcPts val="0"/>
              </a:spcBef>
              <a:spcAft>
                <a:spcPts val="0"/>
              </a:spcAft>
              <a:buClrTx/>
              <a:buSzTx/>
              <a:buFontTx/>
              <a:buNone/>
              <a:tabLst/>
              <a:defRPr/>
            </a:pPr>
            <a:endParaRPr kumimoji="0" lang="en-US" sz="4399" b="0" i="0" u="none" strike="noStrike" kern="1200" cap="none" spc="0" normalizeH="0" baseline="0" noProof="0">
              <a:ln>
                <a:noFill/>
              </a:ln>
              <a:solidFill>
                <a:srgbClr val="FFFFFF"/>
              </a:solidFill>
              <a:effectLst/>
              <a:uLnTx/>
              <a:uFillTx/>
              <a:latin typeface="Calibri"/>
              <a:ea typeface="+mn-ea"/>
              <a:cs typeface="+mn-cs"/>
            </a:endParaRPr>
          </a:p>
        </p:txBody>
      </p:sp>
      <p:grpSp>
        <p:nvGrpSpPr>
          <p:cNvPr id="7" name="Group 6"/>
          <p:cNvGrpSpPr/>
          <p:nvPr/>
        </p:nvGrpSpPr>
        <p:grpSpPr bwMode="gray">
          <a:xfrm>
            <a:off x="-287" y="0"/>
            <a:ext cx="12189399" cy="6858000"/>
            <a:chOff x="-287" y="0"/>
            <a:chExt cx="12189399" cy="6858000"/>
          </a:xfrm>
          <a:solidFill>
            <a:srgbClr val="D8E1E6"/>
          </a:solidFill>
        </p:grpSpPr>
        <p:sp>
          <p:nvSpPr>
            <p:cNvPr id="9" name="Rectangle 8"/>
            <p:cNvSpPr/>
            <p:nvPr/>
          </p:nvSpPr>
          <p:spPr bwMode="gray">
            <a:xfrm>
              <a:off x="-287" y="0"/>
              <a:ext cx="193962" cy="6852146"/>
            </a:xfrm>
            <a:prstGeom prst="rect">
              <a:avLst/>
            </a:pr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10" name="Rectangle 9"/>
            <p:cNvSpPr/>
            <p:nvPr/>
          </p:nvSpPr>
          <p:spPr bwMode="gray">
            <a:xfrm>
              <a:off x="11995151" y="5854"/>
              <a:ext cx="193960" cy="6852146"/>
            </a:xfrm>
            <a:prstGeom prst="rect">
              <a:avLst/>
            </a:pr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11" name="Rectangle 10"/>
            <p:cNvSpPr/>
            <p:nvPr/>
          </p:nvSpPr>
          <p:spPr bwMode="gray">
            <a:xfrm>
              <a:off x="-286" y="6400800"/>
              <a:ext cx="12189396" cy="457200"/>
            </a:xfrm>
            <a:prstGeom prst="rect">
              <a:avLst/>
            </a:pr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12" name="Rectangle 11"/>
            <p:cNvSpPr/>
            <p:nvPr/>
          </p:nvSpPr>
          <p:spPr bwMode="gray">
            <a:xfrm>
              <a:off x="-286" y="0"/>
              <a:ext cx="12189398" cy="192024"/>
            </a:xfrm>
            <a:prstGeom prst="rect">
              <a:avLst/>
            </a:pr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grpSp>
      <p:pic>
        <p:nvPicPr>
          <p:cNvPr id="16" name="Picture 15" descr="Oracle logo in white on red staging background" title="Oracle red badge logo"/>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30352" y="6263640"/>
            <a:ext cx="1625138" cy="594360"/>
          </a:xfrm>
          <a:prstGeom prst="rect">
            <a:avLst/>
          </a:prstGeom>
        </p:spPr>
      </p:pic>
      <p:sp>
        <p:nvSpPr>
          <p:cNvPr id="25" name="Text Placeholder 12">
            <a:extLst>
              <a:ext uri="{FF2B5EF4-FFF2-40B4-BE49-F238E27FC236}">
                <a16:creationId xmlns:a16="http://schemas.microsoft.com/office/drawing/2014/main" xmlns="" id="{53A70999-5B2D-6D44-B57D-F08C08A5F964}"/>
              </a:ext>
            </a:extLst>
          </p:cNvPr>
          <p:cNvSpPr>
            <a:spLocks noGrp="1"/>
          </p:cNvSpPr>
          <p:nvPr>
            <p:ph type="body" sz="quarter" idx="13" hasCustomPrompt="1"/>
          </p:nvPr>
        </p:nvSpPr>
        <p:spPr>
          <a:xfrm>
            <a:off x="531814" y="1373741"/>
            <a:ext cx="11125198" cy="343299"/>
          </a:xfrm>
        </p:spPr>
        <p:txBody>
          <a:bodyPr>
            <a:noAutofit/>
          </a:bodyPr>
          <a:lstStyle>
            <a:lvl1pPr marL="1588" indent="0">
              <a:spcBef>
                <a:spcPts val="0"/>
              </a:spcBef>
              <a:buFontTx/>
              <a:buNone/>
              <a:defRPr sz="2400" b="1" baseline="0">
                <a:solidFill>
                  <a:schemeClr val="tx1"/>
                </a:solidFill>
              </a:defRPr>
            </a:lvl1pPr>
            <a:lvl2pPr marL="1588" indent="0">
              <a:buFontTx/>
              <a:buNone/>
              <a:defRPr sz="2400"/>
            </a:lvl2pPr>
            <a:lvl3pPr marL="1588" indent="0">
              <a:buFontTx/>
              <a:buNone/>
              <a:defRPr sz="2400"/>
            </a:lvl3pPr>
            <a:lvl4pPr marL="1588" indent="0">
              <a:buFontTx/>
              <a:buNone/>
              <a:defRPr sz="2400"/>
            </a:lvl4pPr>
            <a:lvl5pPr marL="1588" indent="0">
              <a:buFontTx/>
              <a:buNone/>
              <a:defRPr sz="2400"/>
            </a:lvl5pPr>
            <a:lvl6pPr marL="1588" indent="0">
              <a:buFontTx/>
              <a:buNone/>
              <a:defRPr sz="2400"/>
            </a:lvl6pPr>
            <a:lvl7pPr marL="1588" indent="0">
              <a:buFontTx/>
              <a:buNone/>
              <a:defRPr sz="2400"/>
            </a:lvl7pPr>
            <a:lvl8pPr marL="1588" indent="0">
              <a:buFontTx/>
              <a:buNone/>
              <a:defRPr sz="2400"/>
            </a:lvl8pPr>
            <a:lvl9pPr marL="1588" indent="0">
              <a:buFontTx/>
              <a:buNone/>
              <a:defRPr sz="2400"/>
            </a:lvl9pPr>
          </a:lstStyle>
          <a:p>
            <a:pPr lvl="0"/>
            <a:r>
              <a:t>Click to add subtitle</a:t>
            </a:r>
          </a:p>
        </p:txBody>
      </p:sp>
      <p:sp>
        <p:nvSpPr>
          <p:cNvPr id="26" name="Title 6">
            <a:extLst>
              <a:ext uri="{FF2B5EF4-FFF2-40B4-BE49-F238E27FC236}">
                <a16:creationId xmlns:a16="http://schemas.microsoft.com/office/drawing/2014/main" xmlns="" id="{72D8CA4F-C56A-AB4F-B3EC-DBFF7C97FE2B}"/>
              </a:ext>
            </a:extLst>
          </p:cNvPr>
          <p:cNvSpPr>
            <a:spLocks noGrp="1"/>
          </p:cNvSpPr>
          <p:nvPr>
            <p:ph type="title"/>
          </p:nvPr>
        </p:nvSpPr>
        <p:spPr>
          <a:xfrm>
            <a:off x="531812" y="406400"/>
            <a:ext cx="11125200" cy="889000"/>
          </a:xfrm>
        </p:spPr>
        <p:txBody>
          <a:bodyPr/>
          <a:lstStyle>
            <a:lvl1pPr>
              <a:defRPr>
                <a:solidFill>
                  <a:schemeClr val="tx1"/>
                </a:solidFill>
              </a:defRPr>
            </a:lvl1pPr>
          </a:lstStyle>
          <a:p>
            <a:r>
              <a:rPr lang="en-US" dirty="0"/>
              <a:t>Click to edit Master title style</a:t>
            </a:r>
            <a:endParaRPr dirty="0"/>
          </a:p>
        </p:txBody>
      </p:sp>
      <p:sp>
        <p:nvSpPr>
          <p:cNvPr id="18" name="Date Placeholder 3">
            <a:extLst>
              <a:ext uri="{FF2B5EF4-FFF2-40B4-BE49-F238E27FC236}">
                <a16:creationId xmlns:a16="http://schemas.microsoft.com/office/drawing/2014/main" xmlns="" id="{83A4048C-D599-D242-8500-8879F6943F6E}"/>
              </a:ext>
            </a:extLst>
          </p:cNvPr>
          <p:cNvSpPr>
            <a:spLocks noGrp="1"/>
          </p:cNvSpPr>
          <p:nvPr>
            <p:ph type="dt" sz="half" idx="2"/>
          </p:nvPr>
        </p:nvSpPr>
        <p:spPr>
          <a:xfrm>
            <a:off x="4182130" y="6556248"/>
            <a:ext cx="1226398" cy="182880"/>
          </a:xfrm>
          <a:prstGeom prst="rect">
            <a:avLst/>
          </a:prstGeom>
        </p:spPr>
        <p:txBody>
          <a:bodyPr vert="horz" wrap="none" lIns="0" tIns="0" rIns="0" bIns="0" rtlCol="0" anchor="ctr" anchorCtr="0">
            <a:noAutofit/>
          </a:bodyPr>
          <a:lstStyle>
            <a:lvl1pPr algn="r">
              <a:defRPr sz="850">
                <a:solidFill>
                  <a:schemeClr val="bg1"/>
                </a:solidFill>
              </a:defRPr>
            </a:lvl1pPr>
          </a:lstStyle>
          <a:p>
            <a:fld id="{57AB9355-3F60-944A-9A55-52C35D7B5B5E}" type="datetime1">
              <a:rPr lang="en-IN" smtClean="0"/>
              <a:t>16-07-2018</a:t>
            </a:fld>
            <a:endParaRPr lang="en-IN" dirty="0"/>
          </a:p>
        </p:txBody>
      </p:sp>
      <p:sp>
        <p:nvSpPr>
          <p:cNvPr id="21" name="Footer Placeholder 4">
            <a:extLst>
              <a:ext uri="{FF2B5EF4-FFF2-40B4-BE49-F238E27FC236}">
                <a16:creationId xmlns:a16="http://schemas.microsoft.com/office/drawing/2014/main" xmlns="" id="{AFC69BD9-1A92-354D-AFC2-D031C133B040}"/>
              </a:ext>
            </a:extLst>
          </p:cNvPr>
          <p:cNvSpPr>
            <a:spLocks noGrp="1"/>
          </p:cNvSpPr>
          <p:nvPr>
            <p:ph type="ftr" sz="quarter" idx="3"/>
          </p:nvPr>
        </p:nvSpPr>
        <p:spPr>
          <a:xfrm>
            <a:off x="8621422" y="6556248"/>
            <a:ext cx="2702495" cy="182880"/>
          </a:xfrm>
          <a:prstGeom prst="rect">
            <a:avLst/>
          </a:prstGeom>
        </p:spPr>
        <p:txBody>
          <a:bodyPr vert="horz" wrap="none" lIns="0" tIns="0" rIns="0" bIns="0" rtlCol="0" anchor="ctr" anchorCtr="0">
            <a:noAutofit/>
          </a:bodyPr>
          <a:lstStyle>
            <a:lvl1pPr algn="l">
              <a:defRPr sz="850">
                <a:solidFill>
                  <a:schemeClr val="bg1"/>
                </a:solidFill>
              </a:defRPr>
            </a:lvl1pPr>
          </a:lstStyle>
          <a:p>
            <a:r>
              <a:rPr lang="en-US"/>
              <a:t>Confidential – Oracle Internal/Restricted/Highly Restricted</a:t>
            </a:r>
            <a:endParaRPr lang="en-US" dirty="0"/>
          </a:p>
        </p:txBody>
      </p:sp>
      <p:sp>
        <p:nvSpPr>
          <p:cNvPr id="27" name="Slide Number Placeholder 5">
            <a:extLst>
              <a:ext uri="{FF2B5EF4-FFF2-40B4-BE49-F238E27FC236}">
                <a16:creationId xmlns:a16="http://schemas.microsoft.com/office/drawing/2014/main" xmlns="" id="{748F3796-670F-4C4A-B7C3-3529005BEE12}"/>
              </a:ext>
            </a:extLst>
          </p:cNvPr>
          <p:cNvSpPr>
            <a:spLocks noGrp="1"/>
          </p:cNvSpPr>
          <p:nvPr>
            <p:ph type="sldNum" sz="quarter" idx="4"/>
          </p:nvPr>
        </p:nvSpPr>
        <p:spPr>
          <a:xfrm>
            <a:off x="11324205" y="6556248"/>
            <a:ext cx="333467" cy="182880"/>
          </a:xfrm>
          <a:prstGeom prst="rect">
            <a:avLst/>
          </a:prstGeom>
        </p:spPr>
        <p:txBody>
          <a:bodyPr vert="horz" wrap="none" lIns="0" tIns="0" rIns="0" bIns="0" rtlCol="0" anchor="ctr" anchorCtr="0">
            <a:noAutofit/>
          </a:bodyPr>
          <a:lstStyle>
            <a:lvl1pPr algn="r">
              <a:defRPr sz="850">
                <a:solidFill>
                  <a:schemeClr val="bg1"/>
                </a:solidFill>
              </a:defRPr>
            </a:lvl1pPr>
          </a:lstStyle>
          <a:p>
            <a:fld id="{C51EAA63-D034-42AE-91FA-B13B9518C7BE}" type="slidenum">
              <a:rPr lang="en-US" smtClean="0"/>
              <a:pPr/>
              <a:t>‹#›</a:t>
            </a:fld>
            <a:endParaRPr lang="en-US" dirty="0"/>
          </a:p>
        </p:txBody>
      </p:sp>
      <p:sp>
        <p:nvSpPr>
          <p:cNvPr id="28" name="TextBox 27">
            <a:extLst>
              <a:ext uri="{FF2B5EF4-FFF2-40B4-BE49-F238E27FC236}">
                <a16:creationId xmlns:a16="http://schemas.microsoft.com/office/drawing/2014/main" xmlns="" id="{33BB9120-641E-9F45-B440-DCEC6C26E69A}"/>
              </a:ext>
            </a:extLst>
          </p:cNvPr>
          <p:cNvSpPr txBox="1"/>
          <p:nvPr userDrawn="1"/>
        </p:nvSpPr>
        <p:spPr>
          <a:xfrm>
            <a:off x="5376672" y="6556248"/>
            <a:ext cx="3200400" cy="182880"/>
          </a:xfrm>
          <a:prstGeom prst="rect">
            <a:avLst/>
          </a:prstGeom>
          <a:noFill/>
        </p:spPr>
        <p:txBody>
          <a:bodyPr vert="horz" wrap="none" lIns="0" tIns="0" rIns="0" bIns="0" rtlCol="0" anchor="ctr" anchorCtr="0">
            <a:noAutofit/>
          </a:bodyPr>
          <a:lstStyle/>
          <a:p>
            <a:pPr algn="r"/>
            <a:r>
              <a:rPr lang="en-US" sz="850" dirty="0" smtClean="0">
                <a:solidFill>
                  <a:schemeClr val="bg1"/>
                </a:solidFill>
              </a:rPr>
              <a:t>Copyright © 2018, Oracle and/or its affiliates. All rights reserved.</a:t>
            </a:r>
            <a:endParaRPr lang="en-US" sz="850" dirty="0">
              <a:solidFill>
                <a:schemeClr val="bg1"/>
              </a:solidFill>
            </a:endParaRPr>
          </a:p>
        </p:txBody>
      </p:sp>
    </p:spTree>
    <p:extLst>
      <p:ext uri="{BB962C8B-B14F-4D97-AF65-F5344CB8AC3E}">
        <p14:creationId xmlns:p14="http://schemas.microsoft.com/office/powerpoint/2010/main" val="1518539720"/>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3_Section Header with Picture">
    <p:bg>
      <p:bgPr>
        <a:solidFill>
          <a:srgbClr val="493728"/>
        </a:solidFill>
        <a:effectLst/>
      </p:bgPr>
    </p:bg>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xmlns="" id="{07370A23-6667-A64A-939D-47FA051382A4}"/>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54032" y="0"/>
            <a:ext cx="11880761" cy="6858000"/>
          </a:xfrm>
          <a:prstGeom prst="rect">
            <a:avLst/>
          </a:prstGeom>
        </p:spPr>
      </p:pic>
      <p:sp>
        <p:nvSpPr>
          <p:cNvPr id="18" name="Rectangle 17">
            <a:extLst>
              <a:ext uri="{FF2B5EF4-FFF2-40B4-BE49-F238E27FC236}">
                <a16:creationId xmlns:a16="http://schemas.microsoft.com/office/drawing/2014/main" xmlns="" id="{209527D5-9556-2541-8385-F5BEF16D7793}"/>
              </a:ext>
            </a:extLst>
          </p:cNvPr>
          <p:cNvSpPr/>
          <p:nvPr userDrawn="1"/>
        </p:nvSpPr>
        <p:spPr bwMode="gray">
          <a:xfrm>
            <a:off x="-402" y="-4077"/>
            <a:ext cx="12188825" cy="6858000"/>
          </a:xfrm>
          <a:prstGeom prst="rect">
            <a:avLst/>
          </a:prstGeom>
          <a:gradFill>
            <a:gsLst>
              <a:gs pos="0">
                <a:schemeClr val="bg2">
                  <a:alpha val="40000"/>
                </a:schemeClr>
              </a:gs>
              <a:gs pos="100000">
                <a:schemeClr val="accent5">
                  <a:lumMod val="75000"/>
                </a:schemeClr>
              </a:gs>
            </a:gsLst>
            <a:lin ang="4200000" scaled="0"/>
          </a:gradFill>
          <a:ln w="15875">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dirty="0">
              <a:solidFill>
                <a:schemeClr val="bg1"/>
              </a:solidFill>
            </a:endParaRPr>
          </a:p>
        </p:txBody>
      </p:sp>
      <p:sp>
        <p:nvSpPr>
          <p:cNvPr id="22" name="Isosceles Triangle 3">
            <a:extLst>
              <a:ext uri="{FF2B5EF4-FFF2-40B4-BE49-F238E27FC236}">
                <a16:creationId xmlns:a16="http://schemas.microsoft.com/office/drawing/2014/main" xmlns="" id="{EB403C46-062F-3B43-95A1-8E1E23430116}"/>
              </a:ext>
            </a:extLst>
          </p:cNvPr>
          <p:cNvSpPr/>
          <p:nvPr userDrawn="1"/>
        </p:nvSpPr>
        <p:spPr>
          <a:xfrm>
            <a:off x="8531225" y="3200400"/>
            <a:ext cx="3657600" cy="3657600"/>
          </a:xfrm>
          <a:prstGeom prst="triangle">
            <a:avLst>
              <a:gd name="adj" fmla="val 100000"/>
            </a:avLst>
          </a:prstGeom>
          <a:gradFill>
            <a:gsLst>
              <a:gs pos="0">
                <a:srgbClr val="196E82">
                  <a:alpha val="15000"/>
                  <a:lumMod val="50000"/>
                </a:srgbClr>
              </a:gs>
              <a:gs pos="50000">
                <a:schemeClr val="accent4">
                  <a:lumMod val="20000"/>
                  <a:lumOff val="80000"/>
                  <a:alpha val="7000"/>
                </a:schemeClr>
              </a:gs>
            </a:gsLst>
            <a:lin ang="5400000" scaled="0"/>
          </a:gra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74249" tIns="45695" rIns="365665" bIns="45695" numCol="1" spcCol="0" rtlCol="0" fromWordArt="0" anchor="ctr" anchorCtr="0" forceAA="0" compatLnSpc="1">
            <a:prstTxWarp prst="textNoShape">
              <a:avLst/>
            </a:prstTxWarp>
            <a:noAutofit/>
          </a:bodyPr>
          <a:lstStyle/>
          <a:p>
            <a:pPr marL="233293" marR="0" lvl="0" indent="-233293" algn="r" defTabSz="914400" rtl="0" eaLnBrk="1" fontAlgn="auto" latinLnBrk="0" hangingPunct="1">
              <a:lnSpc>
                <a:spcPct val="90000"/>
              </a:lnSpc>
              <a:spcBef>
                <a:spcPts val="0"/>
              </a:spcBef>
              <a:spcAft>
                <a:spcPts val="0"/>
              </a:spcAft>
              <a:buClrTx/>
              <a:buSzTx/>
              <a:buFontTx/>
              <a:buNone/>
              <a:tabLst/>
              <a:defRPr/>
            </a:pPr>
            <a:endParaRPr kumimoji="0" lang="en-US" sz="4399" b="0" i="0" u="none" strike="noStrike" kern="1200" cap="none" spc="0" normalizeH="0" baseline="0" noProof="0">
              <a:ln>
                <a:noFill/>
              </a:ln>
              <a:solidFill>
                <a:srgbClr val="FFFFFF"/>
              </a:solidFill>
              <a:effectLst/>
              <a:uLnTx/>
              <a:uFillTx/>
              <a:latin typeface="Calibri"/>
              <a:ea typeface="+mn-ea"/>
              <a:cs typeface="+mn-cs"/>
            </a:endParaRPr>
          </a:p>
        </p:txBody>
      </p:sp>
      <p:grpSp>
        <p:nvGrpSpPr>
          <p:cNvPr id="7" name="Group 6"/>
          <p:cNvGrpSpPr/>
          <p:nvPr/>
        </p:nvGrpSpPr>
        <p:grpSpPr bwMode="gray">
          <a:xfrm>
            <a:off x="-287" y="0"/>
            <a:ext cx="12189399" cy="6858000"/>
            <a:chOff x="-287" y="0"/>
            <a:chExt cx="12189399" cy="6858000"/>
          </a:xfrm>
          <a:solidFill>
            <a:srgbClr val="D8E1E6"/>
          </a:solidFill>
        </p:grpSpPr>
        <p:sp>
          <p:nvSpPr>
            <p:cNvPr id="9" name="Rectangle 8"/>
            <p:cNvSpPr/>
            <p:nvPr/>
          </p:nvSpPr>
          <p:spPr bwMode="gray">
            <a:xfrm>
              <a:off x="-287" y="0"/>
              <a:ext cx="193962" cy="6852146"/>
            </a:xfrm>
            <a:prstGeom prst="rect">
              <a:avLst/>
            </a:pr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10" name="Rectangle 9"/>
            <p:cNvSpPr/>
            <p:nvPr/>
          </p:nvSpPr>
          <p:spPr bwMode="gray">
            <a:xfrm>
              <a:off x="11995151" y="5854"/>
              <a:ext cx="193960" cy="6852146"/>
            </a:xfrm>
            <a:prstGeom prst="rect">
              <a:avLst/>
            </a:pr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11" name="Rectangle 10"/>
            <p:cNvSpPr/>
            <p:nvPr/>
          </p:nvSpPr>
          <p:spPr bwMode="gray">
            <a:xfrm>
              <a:off x="-286" y="6400800"/>
              <a:ext cx="12189396" cy="457200"/>
            </a:xfrm>
            <a:prstGeom prst="rect">
              <a:avLst/>
            </a:pr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12" name="Rectangle 11"/>
            <p:cNvSpPr/>
            <p:nvPr/>
          </p:nvSpPr>
          <p:spPr bwMode="gray">
            <a:xfrm>
              <a:off x="-286" y="0"/>
              <a:ext cx="12189398" cy="192024"/>
            </a:xfrm>
            <a:prstGeom prst="rect">
              <a:avLst/>
            </a:pr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grpSp>
      <p:pic>
        <p:nvPicPr>
          <p:cNvPr id="16" name="Picture 15" descr="Oracle logo in white on red staging background" title="Oracle red badge logo"/>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30352" y="6263640"/>
            <a:ext cx="1625138" cy="594360"/>
          </a:xfrm>
          <a:prstGeom prst="rect">
            <a:avLst/>
          </a:prstGeom>
        </p:spPr>
      </p:pic>
      <p:sp>
        <p:nvSpPr>
          <p:cNvPr id="17" name="Title 6">
            <a:extLst>
              <a:ext uri="{FF2B5EF4-FFF2-40B4-BE49-F238E27FC236}">
                <a16:creationId xmlns:a16="http://schemas.microsoft.com/office/drawing/2014/main" xmlns="" id="{4A3128ED-2549-E042-8178-06A8D5936B20}"/>
              </a:ext>
            </a:extLst>
          </p:cNvPr>
          <p:cNvSpPr>
            <a:spLocks noGrp="1"/>
          </p:cNvSpPr>
          <p:nvPr>
            <p:ph type="title"/>
          </p:nvPr>
        </p:nvSpPr>
        <p:spPr>
          <a:xfrm>
            <a:off x="531812" y="406400"/>
            <a:ext cx="11125200" cy="889000"/>
          </a:xfrm>
        </p:spPr>
        <p:txBody>
          <a:bodyPr/>
          <a:lstStyle/>
          <a:p>
            <a:r>
              <a:rPr lang="en-US" dirty="0"/>
              <a:t>Click to edit Master title style</a:t>
            </a:r>
            <a:endParaRPr dirty="0"/>
          </a:p>
        </p:txBody>
      </p:sp>
      <p:sp>
        <p:nvSpPr>
          <p:cNvPr id="19" name="Date Placeholder 3">
            <a:extLst>
              <a:ext uri="{FF2B5EF4-FFF2-40B4-BE49-F238E27FC236}">
                <a16:creationId xmlns:a16="http://schemas.microsoft.com/office/drawing/2014/main" xmlns="" id="{5128BF54-C711-1C43-AF15-5596FE43885D}"/>
              </a:ext>
            </a:extLst>
          </p:cNvPr>
          <p:cNvSpPr>
            <a:spLocks noGrp="1"/>
          </p:cNvSpPr>
          <p:nvPr>
            <p:ph type="dt" sz="half" idx="2"/>
          </p:nvPr>
        </p:nvSpPr>
        <p:spPr>
          <a:xfrm>
            <a:off x="4182130" y="6556248"/>
            <a:ext cx="1226398" cy="182880"/>
          </a:xfrm>
          <a:prstGeom prst="rect">
            <a:avLst/>
          </a:prstGeom>
        </p:spPr>
        <p:txBody>
          <a:bodyPr vert="horz" wrap="none" lIns="0" tIns="0" rIns="0" bIns="0" rtlCol="0" anchor="ctr" anchorCtr="0">
            <a:noAutofit/>
          </a:bodyPr>
          <a:lstStyle>
            <a:lvl1pPr algn="r">
              <a:defRPr sz="850">
                <a:solidFill>
                  <a:schemeClr val="bg1"/>
                </a:solidFill>
              </a:defRPr>
            </a:lvl1pPr>
          </a:lstStyle>
          <a:p>
            <a:fld id="{4BF4EC6A-8C4E-3D42-BEC2-198E323C498A}" type="datetime1">
              <a:rPr lang="en-IN" smtClean="0"/>
              <a:t>16-07-2018</a:t>
            </a:fld>
            <a:endParaRPr lang="en-IN" dirty="0"/>
          </a:p>
        </p:txBody>
      </p:sp>
      <p:sp>
        <p:nvSpPr>
          <p:cNvPr id="20" name="Footer Placeholder 4">
            <a:extLst>
              <a:ext uri="{FF2B5EF4-FFF2-40B4-BE49-F238E27FC236}">
                <a16:creationId xmlns:a16="http://schemas.microsoft.com/office/drawing/2014/main" xmlns="" id="{ABC16F24-E960-FE4B-84F8-CDB84C5E5B9E}"/>
              </a:ext>
            </a:extLst>
          </p:cNvPr>
          <p:cNvSpPr>
            <a:spLocks noGrp="1"/>
          </p:cNvSpPr>
          <p:nvPr>
            <p:ph type="ftr" sz="quarter" idx="3"/>
          </p:nvPr>
        </p:nvSpPr>
        <p:spPr>
          <a:xfrm>
            <a:off x="8621422" y="6556248"/>
            <a:ext cx="2702495" cy="182880"/>
          </a:xfrm>
          <a:prstGeom prst="rect">
            <a:avLst/>
          </a:prstGeom>
        </p:spPr>
        <p:txBody>
          <a:bodyPr vert="horz" wrap="none" lIns="0" tIns="0" rIns="0" bIns="0" rtlCol="0" anchor="ctr" anchorCtr="0">
            <a:noAutofit/>
          </a:bodyPr>
          <a:lstStyle>
            <a:lvl1pPr algn="l">
              <a:defRPr sz="850">
                <a:solidFill>
                  <a:schemeClr val="bg1"/>
                </a:solidFill>
              </a:defRPr>
            </a:lvl1pPr>
          </a:lstStyle>
          <a:p>
            <a:r>
              <a:rPr lang="en-US"/>
              <a:t>Confidential – Oracle Internal/Restricted/Highly Restricted</a:t>
            </a:r>
            <a:endParaRPr lang="en-US" dirty="0"/>
          </a:p>
        </p:txBody>
      </p:sp>
      <p:sp>
        <p:nvSpPr>
          <p:cNvPr id="21" name="Slide Number Placeholder 5">
            <a:extLst>
              <a:ext uri="{FF2B5EF4-FFF2-40B4-BE49-F238E27FC236}">
                <a16:creationId xmlns:a16="http://schemas.microsoft.com/office/drawing/2014/main" xmlns="" id="{52672963-1E3A-4A4F-9388-47164E9491C4}"/>
              </a:ext>
            </a:extLst>
          </p:cNvPr>
          <p:cNvSpPr>
            <a:spLocks noGrp="1"/>
          </p:cNvSpPr>
          <p:nvPr>
            <p:ph type="sldNum" sz="quarter" idx="4"/>
          </p:nvPr>
        </p:nvSpPr>
        <p:spPr>
          <a:xfrm>
            <a:off x="11324205" y="6556248"/>
            <a:ext cx="333467" cy="182880"/>
          </a:xfrm>
          <a:prstGeom prst="rect">
            <a:avLst/>
          </a:prstGeom>
        </p:spPr>
        <p:txBody>
          <a:bodyPr vert="horz" wrap="none" lIns="0" tIns="0" rIns="0" bIns="0" rtlCol="0" anchor="ctr" anchorCtr="0">
            <a:noAutofit/>
          </a:bodyPr>
          <a:lstStyle>
            <a:lvl1pPr algn="r">
              <a:defRPr sz="850">
                <a:solidFill>
                  <a:schemeClr val="bg1"/>
                </a:solidFill>
              </a:defRPr>
            </a:lvl1pPr>
          </a:lstStyle>
          <a:p>
            <a:fld id="{C51EAA63-D034-42AE-91FA-B13B9518C7BE}" type="slidenum">
              <a:rPr lang="en-US" smtClean="0"/>
              <a:pPr/>
              <a:t>‹#›</a:t>
            </a:fld>
            <a:endParaRPr lang="en-US" dirty="0"/>
          </a:p>
        </p:txBody>
      </p:sp>
      <p:sp>
        <p:nvSpPr>
          <p:cNvPr id="23" name="TextBox 22">
            <a:extLst>
              <a:ext uri="{FF2B5EF4-FFF2-40B4-BE49-F238E27FC236}">
                <a16:creationId xmlns:a16="http://schemas.microsoft.com/office/drawing/2014/main" xmlns="" id="{F8A584A3-BF91-1848-AD25-F165B957A6F5}"/>
              </a:ext>
            </a:extLst>
          </p:cNvPr>
          <p:cNvSpPr txBox="1"/>
          <p:nvPr userDrawn="1"/>
        </p:nvSpPr>
        <p:spPr>
          <a:xfrm>
            <a:off x="5376672" y="6556248"/>
            <a:ext cx="3200400" cy="182880"/>
          </a:xfrm>
          <a:prstGeom prst="rect">
            <a:avLst/>
          </a:prstGeom>
          <a:noFill/>
        </p:spPr>
        <p:txBody>
          <a:bodyPr vert="horz" wrap="none" lIns="0" tIns="0" rIns="0" bIns="0" rtlCol="0" anchor="ctr" anchorCtr="0">
            <a:noAutofit/>
          </a:bodyPr>
          <a:lstStyle/>
          <a:p>
            <a:pPr algn="r"/>
            <a:r>
              <a:rPr lang="en-US" sz="850" dirty="0" smtClean="0">
                <a:solidFill>
                  <a:schemeClr val="bg1"/>
                </a:solidFill>
              </a:rPr>
              <a:t>Copyright © 2018, Oracle and/or its affiliates. All rights reserved.</a:t>
            </a:r>
            <a:endParaRPr lang="en-US" sz="850" dirty="0">
              <a:solidFill>
                <a:schemeClr val="bg1"/>
              </a:solidFill>
            </a:endParaRPr>
          </a:p>
        </p:txBody>
      </p:sp>
    </p:spTree>
    <p:extLst>
      <p:ext uri="{BB962C8B-B14F-4D97-AF65-F5344CB8AC3E}">
        <p14:creationId xmlns:p14="http://schemas.microsoft.com/office/powerpoint/2010/main" val="203070222"/>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12_Section Header with Picture">
    <p:bg>
      <p:bgPr>
        <a:solidFill>
          <a:srgbClr val="493728"/>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xmlns="" id="{BD3B3B1A-22B9-5543-AB8B-869593ECFF09}"/>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193387" y="5854"/>
            <a:ext cx="11801477" cy="6431522"/>
          </a:xfrm>
          <a:prstGeom prst="rect">
            <a:avLst/>
          </a:prstGeom>
        </p:spPr>
      </p:pic>
      <p:sp>
        <p:nvSpPr>
          <p:cNvPr id="18" name="Rectangle 17">
            <a:extLst>
              <a:ext uri="{FF2B5EF4-FFF2-40B4-BE49-F238E27FC236}">
                <a16:creationId xmlns:a16="http://schemas.microsoft.com/office/drawing/2014/main" xmlns="" id="{77F51491-ABCB-CA47-81D9-04D64351B7C3}"/>
              </a:ext>
            </a:extLst>
          </p:cNvPr>
          <p:cNvSpPr/>
          <p:nvPr userDrawn="1"/>
        </p:nvSpPr>
        <p:spPr bwMode="gray">
          <a:xfrm>
            <a:off x="-402" y="-4077"/>
            <a:ext cx="12188825" cy="6858000"/>
          </a:xfrm>
          <a:prstGeom prst="rect">
            <a:avLst/>
          </a:prstGeom>
          <a:gradFill>
            <a:gsLst>
              <a:gs pos="0">
                <a:schemeClr val="bg2">
                  <a:alpha val="53000"/>
                </a:schemeClr>
              </a:gs>
              <a:gs pos="100000">
                <a:schemeClr val="accent5">
                  <a:lumMod val="75000"/>
                  <a:alpha val="53000"/>
                </a:schemeClr>
              </a:gs>
            </a:gsLst>
            <a:lin ang="4200000" scaled="0"/>
          </a:gradFill>
          <a:ln w="15875">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dirty="0">
              <a:solidFill>
                <a:schemeClr val="bg1"/>
              </a:solidFill>
            </a:endParaRPr>
          </a:p>
        </p:txBody>
      </p:sp>
      <p:sp>
        <p:nvSpPr>
          <p:cNvPr id="22" name="Isosceles Triangle 3">
            <a:extLst>
              <a:ext uri="{FF2B5EF4-FFF2-40B4-BE49-F238E27FC236}">
                <a16:creationId xmlns:a16="http://schemas.microsoft.com/office/drawing/2014/main" xmlns="" id="{EB403C46-062F-3B43-95A1-8E1E23430116}"/>
              </a:ext>
            </a:extLst>
          </p:cNvPr>
          <p:cNvSpPr/>
          <p:nvPr userDrawn="1"/>
        </p:nvSpPr>
        <p:spPr>
          <a:xfrm>
            <a:off x="8531225" y="3200400"/>
            <a:ext cx="3657600" cy="3657600"/>
          </a:xfrm>
          <a:prstGeom prst="triangle">
            <a:avLst>
              <a:gd name="adj" fmla="val 100000"/>
            </a:avLst>
          </a:prstGeom>
          <a:gradFill>
            <a:gsLst>
              <a:gs pos="0">
                <a:srgbClr val="196E82">
                  <a:alpha val="15000"/>
                  <a:lumMod val="50000"/>
                </a:srgbClr>
              </a:gs>
              <a:gs pos="50000">
                <a:schemeClr val="accent4">
                  <a:lumMod val="20000"/>
                  <a:lumOff val="80000"/>
                  <a:alpha val="7000"/>
                </a:schemeClr>
              </a:gs>
            </a:gsLst>
            <a:lin ang="5400000" scaled="0"/>
          </a:gra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74249" tIns="45695" rIns="365665" bIns="45695" numCol="1" spcCol="0" rtlCol="0" fromWordArt="0" anchor="ctr" anchorCtr="0" forceAA="0" compatLnSpc="1">
            <a:prstTxWarp prst="textNoShape">
              <a:avLst/>
            </a:prstTxWarp>
            <a:noAutofit/>
          </a:bodyPr>
          <a:lstStyle/>
          <a:p>
            <a:pPr marL="233293" marR="0" lvl="0" indent="-233293" algn="r" defTabSz="914400" rtl="0" eaLnBrk="1" fontAlgn="auto" latinLnBrk="0" hangingPunct="1">
              <a:lnSpc>
                <a:spcPct val="90000"/>
              </a:lnSpc>
              <a:spcBef>
                <a:spcPts val="0"/>
              </a:spcBef>
              <a:spcAft>
                <a:spcPts val="0"/>
              </a:spcAft>
              <a:buClrTx/>
              <a:buSzTx/>
              <a:buFontTx/>
              <a:buNone/>
              <a:tabLst/>
              <a:defRPr/>
            </a:pPr>
            <a:endParaRPr kumimoji="0" lang="en-US" sz="4399" b="0" i="0" u="none" strike="noStrike" kern="1200" cap="none" spc="0" normalizeH="0" baseline="0" noProof="0">
              <a:ln>
                <a:noFill/>
              </a:ln>
              <a:solidFill>
                <a:srgbClr val="FFFFFF"/>
              </a:solidFill>
              <a:effectLst/>
              <a:uLnTx/>
              <a:uFillTx/>
              <a:latin typeface="Calibri"/>
              <a:ea typeface="+mn-ea"/>
              <a:cs typeface="+mn-cs"/>
            </a:endParaRPr>
          </a:p>
        </p:txBody>
      </p:sp>
      <p:grpSp>
        <p:nvGrpSpPr>
          <p:cNvPr id="7" name="Group 6"/>
          <p:cNvGrpSpPr/>
          <p:nvPr/>
        </p:nvGrpSpPr>
        <p:grpSpPr bwMode="gray">
          <a:xfrm>
            <a:off x="-287" y="0"/>
            <a:ext cx="12189399" cy="6858000"/>
            <a:chOff x="-287" y="0"/>
            <a:chExt cx="12189399" cy="6858000"/>
          </a:xfrm>
          <a:solidFill>
            <a:srgbClr val="D8E1E6"/>
          </a:solidFill>
        </p:grpSpPr>
        <p:sp>
          <p:nvSpPr>
            <p:cNvPr id="9" name="Rectangle 8"/>
            <p:cNvSpPr/>
            <p:nvPr/>
          </p:nvSpPr>
          <p:spPr bwMode="gray">
            <a:xfrm>
              <a:off x="-287" y="0"/>
              <a:ext cx="193962" cy="6852146"/>
            </a:xfrm>
            <a:prstGeom prst="rect">
              <a:avLst/>
            </a:pr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10" name="Rectangle 9"/>
            <p:cNvSpPr/>
            <p:nvPr/>
          </p:nvSpPr>
          <p:spPr bwMode="gray">
            <a:xfrm>
              <a:off x="11995151" y="5854"/>
              <a:ext cx="193960" cy="6852146"/>
            </a:xfrm>
            <a:prstGeom prst="rect">
              <a:avLst/>
            </a:pr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11" name="Rectangle 10"/>
            <p:cNvSpPr/>
            <p:nvPr/>
          </p:nvSpPr>
          <p:spPr bwMode="gray">
            <a:xfrm>
              <a:off x="-286" y="6400800"/>
              <a:ext cx="12189396" cy="457200"/>
            </a:xfrm>
            <a:prstGeom prst="rect">
              <a:avLst/>
            </a:pr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12" name="Rectangle 11"/>
            <p:cNvSpPr/>
            <p:nvPr/>
          </p:nvSpPr>
          <p:spPr bwMode="gray">
            <a:xfrm>
              <a:off x="-286" y="0"/>
              <a:ext cx="12189398" cy="192024"/>
            </a:xfrm>
            <a:prstGeom prst="rect">
              <a:avLst/>
            </a:pr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grpSp>
      <p:pic>
        <p:nvPicPr>
          <p:cNvPr id="16" name="Picture 15" descr="Oracle logo in white on red staging background" title="Oracle red badge logo"/>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30352" y="6263640"/>
            <a:ext cx="1625138" cy="594360"/>
          </a:xfrm>
          <a:prstGeom prst="rect">
            <a:avLst/>
          </a:prstGeom>
        </p:spPr>
      </p:pic>
      <p:sp>
        <p:nvSpPr>
          <p:cNvPr id="17" name="Title 6">
            <a:extLst>
              <a:ext uri="{FF2B5EF4-FFF2-40B4-BE49-F238E27FC236}">
                <a16:creationId xmlns:a16="http://schemas.microsoft.com/office/drawing/2014/main" xmlns="" id="{4A3128ED-2549-E042-8178-06A8D5936B20}"/>
              </a:ext>
            </a:extLst>
          </p:cNvPr>
          <p:cNvSpPr>
            <a:spLocks noGrp="1"/>
          </p:cNvSpPr>
          <p:nvPr>
            <p:ph type="title"/>
          </p:nvPr>
        </p:nvSpPr>
        <p:spPr>
          <a:xfrm>
            <a:off x="531812" y="406400"/>
            <a:ext cx="11125200" cy="889000"/>
          </a:xfrm>
        </p:spPr>
        <p:txBody>
          <a:bodyPr/>
          <a:lstStyle/>
          <a:p>
            <a:r>
              <a:rPr lang="en-US" dirty="0"/>
              <a:t>Click to edit Master title style</a:t>
            </a:r>
            <a:endParaRPr dirty="0"/>
          </a:p>
        </p:txBody>
      </p:sp>
      <p:sp>
        <p:nvSpPr>
          <p:cNvPr id="24" name="Date Placeholder 3">
            <a:extLst>
              <a:ext uri="{FF2B5EF4-FFF2-40B4-BE49-F238E27FC236}">
                <a16:creationId xmlns:a16="http://schemas.microsoft.com/office/drawing/2014/main" xmlns="" id="{F6ABE1DB-D17F-B148-B0AF-67E8BAAECCF7}"/>
              </a:ext>
            </a:extLst>
          </p:cNvPr>
          <p:cNvSpPr>
            <a:spLocks noGrp="1"/>
          </p:cNvSpPr>
          <p:nvPr>
            <p:ph type="dt" sz="half" idx="2"/>
          </p:nvPr>
        </p:nvSpPr>
        <p:spPr>
          <a:xfrm>
            <a:off x="4182130" y="6556248"/>
            <a:ext cx="1226398" cy="182880"/>
          </a:xfrm>
          <a:prstGeom prst="rect">
            <a:avLst/>
          </a:prstGeom>
        </p:spPr>
        <p:txBody>
          <a:bodyPr vert="horz" wrap="none" lIns="0" tIns="0" rIns="0" bIns="0" rtlCol="0" anchor="ctr" anchorCtr="0">
            <a:noAutofit/>
          </a:bodyPr>
          <a:lstStyle>
            <a:lvl1pPr algn="r">
              <a:defRPr sz="850">
                <a:solidFill>
                  <a:schemeClr val="bg1"/>
                </a:solidFill>
              </a:defRPr>
            </a:lvl1pPr>
          </a:lstStyle>
          <a:p>
            <a:fld id="{325A52E7-A4BB-F641-A2FF-D885E9382D1E}" type="datetime1">
              <a:rPr lang="en-IN" smtClean="0"/>
              <a:t>16-07-2018</a:t>
            </a:fld>
            <a:endParaRPr lang="en-IN" dirty="0"/>
          </a:p>
        </p:txBody>
      </p:sp>
      <p:sp>
        <p:nvSpPr>
          <p:cNvPr id="25" name="Footer Placeholder 4">
            <a:extLst>
              <a:ext uri="{FF2B5EF4-FFF2-40B4-BE49-F238E27FC236}">
                <a16:creationId xmlns:a16="http://schemas.microsoft.com/office/drawing/2014/main" xmlns="" id="{6F0F06AE-E8A9-AC4F-AE7B-EEE9AE1B4D47}"/>
              </a:ext>
            </a:extLst>
          </p:cNvPr>
          <p:cNvSpPr>
            <a:spLocks noGrp="1"/>
          </p:cNvSpPr>
          <p:nvPr>
            <p:ph type="ftr" sz="quarter" idx="3"/>
          </p:nvPr>
        </p:nvSpPr>
        <p:spPr>
          <a:xfrm>
            <a:off x="8621422" y="6556248"/>
            <a:ext cx="2702495" cy="182880"/>
          </a:xfrm>
          <a:prstGeom prst="rect">
            <a:avLst/>
          </a:prstGeom>
        </p:spPr>
        <p:txBody>
          <a:bodyPr vert="horz" wrap="none" lIns="0" tIns="0" rIns="0" bIns="0" rtlCol="0" anchor="ctr" anchorCtr="0">
            <a:noAutofit/>
          </a:bodyPr>
          <a:lstStyle>
            <a:lvl1pPr algn="l">
              <a:defRPr sz="850">
                <a:solidFill>
                  <a:schemeClr val="bg1"/>
                </a:solidFill>
              </a:defRPr>
            </a:lvl1pPr>
          </a:lstStyle>
          <a:p>
            <a:r>
              <a:rPr lang="en-US"/>
              <a:t>Confidential – Oracle Internal/Restricted/Highly Restricted</a:t>
            </a:r>
            <a:endParaRPr lang="en-US" dirty="0"/>
          </a:p>
        </p:txBody>
      </p:sp>
      <p:sp>
        <p:nvSpPr>
          <p:cNvPr id="26" name="Slide Number Placeholder 5">
            <a:extLst>
              <a:ext uri="{FF2B5EF4-FFF2-40B4-BE49-F238E27FC236}">
                <a16:creationId xmlns:a16="http://schemas.microsoft.com/office/drawing/2014/main" xmlns="" id="{DB343DAD-2ED1-894C-AA01-FECA31F192CE}"/>
              </a:ext>
            </a:extLst>
          </p:cNvPr>
          <p:cNvSpPr>
            <a:spLocks noGrp="1"/>
          </p:cNvSpPr>
          <p:nvPr>
            <p:ph type="sldNum" sz="quarter" idx="4"/>
          </p:nvPr>
        </p:nvSpPr>
        <p:spPr>
          <a:xfrm>
            <a:off x="11324205" y="6556248"/>
            <a:ext cx="333467" cy="182880"/>
          </a:xfrm>
          <a:prstGeom prst="rect">
            <a:avLst/>
          </a:prstGeom>
        </p:spPr>
        <p:txBody>
          <a:bodyPr vert="horz" wrap="none" lIns="0" tIns="0" rIns="0" bIns="0" rtlCol="0" anchor="ctr" anchorCtr="0">
            <a:noAutofit/>
          </a:bodyPr>
          <a:lstStyle>
            <a:lvl1pPr algn="r">
              <a:defRPr sz="850">
                <a:solidFill>
                  <a:schemeClr val="bg1"/>
                </a:solidFill>
              </a:defRPr>
            </a:lvl1pPr>
          </a:lstStyle>
          <a:p>
            <a:fld id="{C51EAA63-D034-42AE-91FA-B13B9518C7BE}" type="slidenum">
              <a:rPr lang="en-US" smtClean="0"/>
              <a:pPr/>
              <a:t>‹#›</a:t>
            </a:fld>
            <a:endParaRPr lang="en-US" dirty="0"/>
          </a:p>
        </p:txBody>
      </p:sp>
      <p:sp>
        <p:nvSpPr>
          <p:cNvPr id="27" name="TextBox 26">
            <a:extLst>
              <a:ext uri="{FF2B5EF4-FFF2-40B4-BE49-F238E27FC236}">
                <a16:creationId xmlns:a16="http://schemas.microsoft.com/office/drawing/2014/main" xmlns="" id="{DF7AAF13-6DDE-8447-910E-6B3F3590A53F}"/>
              </a:ext>
            </a:extLst>
          </p:cNvPr>
          <p:cNvSpPr txBox="1"/>
          <p:nvPr userDrawn="1"/>
        </p:nvSpPr>
        <p:spPr>
          <a:xfrm>
            <a:off x="5376672" y="6556248"/>
            <a:ext cx="3200400" cy="182880"/>
          </a:xfrm>
          <a:prstGeom prst="rect">
            <a:avLst/>
          </a:prstGeom>
          <a:noFill/>
        </p:spPr>
        <p:txBody>
          <a:bodyPr vert="horz" wrap="none" lIns="0" tIns="0" rIns="0" bIns="0" rtlCol="0" anchor="ctr" anchorCtr="0">
            <a:noAutofit/>
          </a:bodyPr>
          <a:lstStyle/>
          <a:p>
            <a:pPr algn="r"/>
            <a:r>
              <a:rPr lang="en-US" sz="850" dirty="0" smtClean="0">
                <a:solidFill>
                  <a:schemeClr val="bg1"/>
                </a:solidFill>
              </a:rPr>
              <a:t>Copyright © 2018, Oracle and/or its affiliates. All rights reserved.</a:t>
            </a:r>
            <a:endParaRPr lang="en-US" sz="850" dirty="0">
              <a:solidFill>
                <a:schemeClr val="bg1"/>
              </a:solidFill>
            </a:endParaRPr>
          </a:p>
        </p:txBody>
      </p:sp>
    </p:spTree>
    <p:extLst>
      <p:ext uri="{BB962C8B-B14F-4D97-AF65-F5344CB8AC3E}">
        <p14:creationId xmlns:p14="http://schemas.microsoft.com/office/powerpoint/2010/main" val="2789808285"/>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userDrawn="1">
  <p:cSld name="4_Section Header with Picture">
    <p:bg>
      <p:bgPr>
        <a:solidFill>
          <a:schemeClr val="tx1"/>
        </a:solidFill>
        <a:effectLst/>
      </p:bgPr>
    </p:bg>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xmlns="" id="{CD071574-399B-634D-8AE6-EF3691E43A88}"/>
              </a:ext>
            </a:extLst>
          </p:cNvPr>
          <p:cNvPicPr>
            <a:picLocks noChangeAspect="1"/>
          </p:cNvPicPr>
          <p:nvPr userDrawn="1"/>
        </p:nvPicPr>
        <p:blipFill rotWithShape="1">
          <a:blip r:embed="rId2" cstate="screen">
            <a:alphaModFix amt="20000"/>
            <a:extLst>
              <a:ext uri="{28A0092B-C50C-407E-A947-70E740481C1C}">
                <a14:useLocalDpi xmlns:a14="http://schemas.microsoft.com/office/drawing/2010/main"/>
              </a:ext>
            </a:extLst>
          </a:blip>
          <a:srcRect/>
          <a:stretch/>
        </p:blipFill>
        <p:spPr>
          <a:xfrm>
            <a:off x="96694" y="192024"/>
            <a:ext cx="11898457" cy="6208776"/>
          </a:xfrm>
          <a:prstGeom prst="rect">
            <a:avLst/>
          </a:prstGeom>
        </p:spPr>
      </p:pic>
      <p:sp>
        <p:nvSpPr>
          <p:cNvPr id="20" name="Isosceles Triangle 3">
            <a:extLst>
              <a:ext uri="{FF2B5EF4-FFF2-40B4-BE49-F238E27FC236}">
                <a16:creationId xmlns:a16="http://schemas.microsoft.com/office/drawing/2014/main" xmlns="" id="{C05C6104-B341-BD48-9473-DD0418AD0DBE}"/>
              </a:ext>
            </a:extLst>
          </p:cNvPr>
          <p:cNvSpPr/>
          <p:nvPr userDrawn="1"/>
        </p:nvSpPr>
        <p:spPr>
          <a:xfrm>
            <a:off x="8531225" y="3200400"/>
            <a:ext cx="3657600" cy="3657600"/>
          </a:xfrm>
          <a:prstGeom prst="triangle">
            <a:avLst>
              <a:gd name="adj" fmla="val 100000"/>
            </a:avLst>
          </a:prstGeom>
          <a:gradFill>
            <a:gsLst>
              <a:gs pos="0">
                <a:srgbClr val="196E82">
                  <a:lumMod val="50000"/>
                  <a:alpha val="4000"/>
                </a:srgbClr>
              </a:gs>
              <a:gs pos="50000">
                <a:srgbClr val="00819B">
                  <a:lumMod val="50000"/>
                  <a:alpha val="1000"/>
                </a:srgbClr>
              </a:gs>
            </a:gsLst>
            <a:lin ang="5400000" scaled="0"/>
          </a:gra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74249" tIns="45695" rIns="365665" bIns="45695" numCol="1" spcCol="0" rtlCol="0" fromWordArt="0" anchor="ctr" anchorCtr="0" forceAA="0" compatLnSpc="1">
            <a:prstTxWarp prst="textNoShape">
              <a:avLst/>
            </a:prstTxWarp>
            <a:noAutofit/>
          </a:bodyPr>
          <a:lstStyle/>
          <a:p>
            <a:pPr marL="233293" marR="0" lvl="0" indent="-233293" algn="r" defTabSz="914400" rtl="0" eaLnBrk="1" fontAlgn="auto" latinLnBrk="0" hangingPunct="1">
              <a:lnSpc>
                <a:spcPct val="90000"/>
              </a:lnSpc>
              <a:spcBef>
                <a:spcPts val="0"/>
              </a:spcBef>
              <a:spcAft>
                <a:spcPts val="0"/>
              </a:spcAft>
              <a:buClrTx/>
              <a:buSzTx/>
              <a:buFontTx/>
              <a:buNone/>
              <a:tabLst/>
              <a:defRPr/>
            </a:pPr>
            <a:endParaRPr kumimoji="0" lang="en-US" sz="4399" b="0" i="0" u="none" strike="noStrike" kern="1200" cap="none" spc="0" normalizeH="0" baseline="0" noProof="0">
              <a:ln>
                <a:noFill/>
              </a:ln>
              <a:solidFill>
                <a:srgbClr val="FFFFFF"/>
              </a:solidFill>
              <a:effectLst/>
              <a:uLnTx/>
              <a:uFillTx/>
              <a:latin typeface="Calibri"/>
              <a:ea typeface="+mn-ea"/>
              <a:cs typeface="+mn-cs"/>
            </a:endParaRPr>
          </a:p>
        </p:txBody>
      </p:sp>
      <p:sp>
        <p:nvSpPr>
          <p:cNvPr id="21" name="Isosceles Triangle 4">
            <a:extLst>
              <a:ext uri="{FF2B5EF4-FFF2-40B4-BE49-F238E27FC236}">
                <a16:creationId xmlns:a16="http://schemas.microsoft.com/office/drawing/2014/main" xmlns="" id="{5718DDD2-E783-1048-8D26-A606FDA80D74}"/>
              </a:ext>
            </a:extLst>
          </p:cNvPr>
          <p:cNvSpPr/>
          <p:nvPr userDrawn="1"/>
        </p:nvSpPr>
        <p:spPr>
          <a:xfrm flipH="1">
            <a:off x="-1" y="3200400"/>
            <a:ext cx="12188825" cy="3657600"/>
          </a:xfrm>
          <a:prstGeom prst="triangle">
            <a:avLst>
              <a:gd name="adj" fmla="val 100000"/>
            </a:avLst>
          </a:prstGeom>
          <a:gradFill>
            <a:gsLst>
              <a:gs pos="0">
                <a:srgbClr val="196E82">
                  <a:lumMod val="50000"/>
                  <a:alpha val="2000"/>
                </a:srgbClr>
              </a:gs>
              <a:gs pos="50000">
                <a:srgbClr val="00819B">
                  <a:lumMod val="50000"/>
                  <a:alpha val="5000"/>
                </a:srgbClr>
              </a:gs>
            </a:gsLst>
            <a:lin ang="5400000" scaled="0"/>
          </a:gra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74249" tIns="45695" rIns="365665" bIns="45695" numCol="1" spcCol="0" rtlCol="0" fromWordArt="0" anchor="ctr" anchorCtr="0" forceAA="0" compatLnSpc="1">
            <a:prstTxWarp prst="textNoShape">
              <a:avLst/>
            </a:prstTxWarp>
            <a:noAutofit/>
          </a:bodyPr>
          <a:lstStyle/>
          <a:p>
            <a:pPr marL="233293" marR="0" lvl="0" indent="-233293" algn="r" defTabSz="914400" rtl="0" eaLnBrk="1" fontAlgn="auto" latinLnBrk="0" hangingPunct="1">
              <a:lnSpc>
                <a:spcPct val="90000"/>
              </a:lnSpc>
              <a:spcBef>
                <a:spcPts val="0"/>
              </a:spcBef>
              <a:spcAft>
                <a:spcPts val="0"/>
              </a:spcAft>
              <a:buClrTx/>
              <a:buSzTx/>
              <a:buFontTx/>
              <a:buNone/>
              <a:tabLst/>
              <a:defRPr/>
            </a:pPr>
            <a:endParaRPr kumimoji="0" lang="en-US" sz="4399" b="0" i="0" u="none" strike="noStrike" kern="1200" cap="none" spc="0" normalizeH="0" baseline="0" noProof="0" dirty="0">
              <a:ln>
                <a:noFill/>
              </a:ln>
              <a:solidFill>
                <a:srgbClr val="FFFFFF"/>
              </a:solidFill>
              <a:effectLst/>
              <a:uLnTx/>
              <a:uFillTx/>
              <a:latin typeface="Calibri"/>
              <a:ea typeface="+mn-ea"/>
              <a:cs typeface="+mn-cs"/>
            </a:endParaRPr>
          </a:p>
        </p:txBody>
      </p:sp>
      <p:grpSp>
        <p:nvGrpSpPr>
          <p:cNvPr id="7" name="Group 6"/>
          <p:cNvGrpSpPr/>
          <p:nvPr/>
        </p:nvGrpSpPr>
        <p:grpSpPr bwMode="gray">
          <a:xfrm>
            <a:off x="-287" y="0"/>
            <a:ext cx="12189399" cy="6858000"/>
            <a:chOff x="-287" y="0"/>
            <a:chExt cx="12189399" cy="6858000"/>
          </a:xfrm>
          <a:solidFill>
            <a:srgbClr val="D8E1E6"/>
          </a:solidFill>
        </p:grpSpPr>
        <p:sp>
          <p:nvSpPr>
            <p:cNvPr id="9" name="Rectangle 8"/>
            <p:cNvSpPr/>
            <p:nvPr/>
          </p:nvSpPr>
          <p:spPr bwMode="gray">
            <a:xfrm>
              <a:off x="-287" y="0"/>
              <a:ext cx="193962" cy="6852146"/>
            </a:xfrm>
            <a:prstGeom prst="rect">
              <a:avLst/>
            </a:pr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10" name="Rectangle 9"/>
            <p:cNvSpPr/>
            <p:nvPr/>
          </p:nvSpPr>
          <p:spPr bwMode="gray">
            <a:xfrm>
              <a:off x="11995151" y="5854"/>
              <a:ext cx="193960" cy="6852146"/>
            </a:xfrm>
            <a:prstGeom prst="rect">
              <a:avLst/>
            </a:pr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11" name="Rectangle 10"/>
            <p:cNvSpPr/>
            <p:nvPr/>
          </p:nvSpPr>
          <p:spPr bwMode="gray">
            <a:xfrm>
              <a:off x="-286" y="6400800"/>
              <a:ext cx="12189396" cy="457200"/>
            </a:xfrm>
            <a:prstGeom prst="rect">
              <a:avLst/>
            </a:pr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12" name="Rectangle 11"/>
            <p:cNvSpPr/>
            <p:nvPr/>
          </p:nvSpPr>
          <p:spPr bwMode="gray">
            <a:xfrm>
              <a:off x="-286" y="0"/>
              <a:ext cx="12189398" cy="192024"/>
            </a:xfrm>
            <a:prstGeom prst="rect">
              <a:avLst/>
            </a:pr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grpSp>
      <p:pic>
        <p:nvPicPr>
          <p:cNvPr id="16" name="Picture 15" descr="Oracle logo in white on red staging background" title="Oracle red badge logo"/>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30352" y="6263640"/>
            <a:ext cx="1625138" cy="594360"/>
          </a:xfrm>
          <a:prstGeom prst="rect">
            <a:avLst/>
          </a:prstGeom>
        </p:spPr>
      </p:pic>
      <p:sp>
        <p:nvSpPr>
          <p:cNvPr id="25" name="Text Placeholder 12">
            <a:extLst>
              <a:ext uri="{FF2B5EF4-FFF2-40B4-BE49-F238E27FC236}">
                <a16:creationId xmlns:a16="http://schemas.microsoft.com/office/drawing/2014/main" xmlns="" id="{53A70999-5B2D-6D44-B57D-F08C08A5F964}"/>
              </a:ext>
            </a:extLst>
          </p:cNvPr>
          <p:cNvSpPr>
            <a:spLocks noGrp="1"/>
          </p:cNvSpPr>
          <p:nvPr>
            <p:ph type="body" sz="quarter" idx="13" hasCustomPrompt="1"/>
          </p:nvPr>
        </p:nvSpPr>
        <p:spPr>
          <a:xfrm>
            <a:off x="531814" y="1373741"/>
            <a:ext cx="11125198" cy="343299"/>
          </a:xfrm>
        </p:spPr>
        <p:txBody>
          <a:bodyPr>
            <a:noAutofit/>
          </a:bodyPr>
          <a:lstStyle>
            <a:lvl1pPr marL="1588" indent="0">
              <a:spcBef>
                <a:spcPts val="0"/>
              </a:spcBef>
              <a:buFontTx/>
              <a:buNone/>
              <a:defRPr sz="2400" b="1" baseline="0">
                <a:solidFill>
                  <a:schemeClr val="bg1"/>
                </a:solidFill>
              </a:defRPr>
            </a:lvl1pPr>
            <a:lvl2pPr marL="1588" indent="0">
              <a:buFontTx/>
              <a:buNone/>
              <a:defRPr sz="2400"/>
            </a:lvl2pPr>
            <a:lvl3pPr marL="1588" indent="0">
              <a:buFontTx/>
              <a:buNone/>
              <a:defRPr sz="2400"/>
            </a:lvl3pPr>
            <a:lvl4pPr marL="1588" indent="0">
              <a:buFontTx/>
              <a:buNone/>
              <a:defRPr sz="2400"/>
            </a:lvl4pPr>
            <a:lvl5pPr marL="1588" indent="0">
              <a:buFontTx/>
              <a:buNone/>
              <a:defRPr sz="2400"/>
            </a:lvl5pPr>
            <a:lvl6pPr marL="1588" indent="0">
              <a:buFontTx/>
              <a:buNone/>
              <a:defRPr sz="2400"/>
            </a:lvl6pPr>
            <a:lvl7pPr marL="1588" indent="0">
              <a:buFontTx/>
              <a:buNone/>
              <a:defRPr sz="2400"/>
            </a:lvl7pPr>
            <a:lvl8pPr marL="1588" indent="0">
              <a:buFontTx/>
              <a:buNone/>
              <a:defRPr sz="2400"/>
            </a:lvl8pPr>
            <a:lvl9pPr marL="1588" indent="0">
              <a:buFontTx/>
              <a:buNone/>
              <a:defRPr sz="2400"/>
            </a:lvl9pPr>
          </a:lstStyle>
          <a:p>
            <a:pPr lvl="0"/>
            <a:r>
              <a:t>Click to add subtitle</a:t>
            </a:r>
          </a:p>
        </p:txBody>
      </p:sp>
      <p:sp>
        <p:nvSpPr>
          <p:cNvPr id="26" name="Title 6">
            <a:extLst>
              <a:ext uri="{FF2B5EF4-FFF2-40B4-BE49-F238E27FC236}">
                <a16:creationId xmlns:a16="http://schemas.microsoft.com/office/drawing/2014/main" xmlns="" id="{72D8CA4F-C56A-AB4F-B3EC-DBFF7C97FE2B}"/>
              </a:ext>
            </a:extLst>
          </p:cNvPr>
          <p:cNvSpPr>
            <a:spLocks noGrp="1"/>
          </p:cNvSpPr>
          <p:nvPr>
            <p:ph type="title"/>
          </p:nvPr>
        </p:nvSpPr>
        <p:spPr>
          <a:xfrm>
            <a:off x="531812" y="406400"/>
            <a:ext cx="11125200" cy="889000"/>
          </a:xfrm>
        </p:spPr>
        <p:txBody>
          <a:bodyPr/>
          <a:lstStyle>
            <a:lvl1pPr>
              <a:defRPr>
                <a:solidFill>
                  <a:schemeClr val="bg1"/>
                </a:solidFill>
              </a:defRPr>
            </a:lvl1pPr>
          </a:lstStyle>
          <a:p>
            <a:r>
              <a:rPr lang="en-US" dirty="0"/>
              <a:t>Click to edit Master title style</a:t>
            </a:r>
            <a:endParaRPr dirty="0"/>
          </a:p>
        </p:txBody>
      </p:sp>
      <p:sp>
        <p:nvSpPr>
          <p:cNvPr id="17" name="Date Placeholder 3">
            <a:extLst>
              <a:ext uri="{FF2B5EF4-FFF2-40B4-BE49-F238E27FC236}">
                <a16:creationId xmlns:a16="http://schemas.microsoft.com/office/drawing/2014/main" xmlns="" id="{2F28C601-437D-5D4F-97D4-B3088AD109DD}"/>
              </a:ext>
            </a:extLst>
          </p:cNvPr>
          <p:cNvSpPr>
            <a:spLocks noGrp="1"/>
          </p:cNvSpPr>
          <p:nvPr>
            <p:ph type="dt" sz="half" idx="2"/>
          </p:nvPr>
        </p:nvSpPr>
        <p:spPr>
          <a:xfrm>
            <a:off x="4182130" y="6556248"/>
            <a:ext cx="1226398" cy="182880"/>
          </a:xfrm>
          <a:prstGeom prst="rect">
            <a:avLst/>
          </a:prstGeom>
        </p:spPr>
        <p:txBody>
          <a:bodyPr vert="horz" wrap="none" lIns="0" tIns="0" rIns="0" bIns="0" rtlCol="0" anchor="ctr" anchorCtr="0">
            <a:noAutofit/>
          </a:bodyPr>
          <a:lstStyle>
            <a:lvl1pPr algn="r">
              <a:defRPr sz="850">
                <a:solidFill>
                  <a:schemeClr val="bg1"/>
                </a:solidFill>
              </a:defRPr>
            </a:lvl1pPr>
          </a:lstStyle>
          <a:p>
            <a:fld id="{A10010B0-ADA0-964D-9B5D-D95E22B6EB36}" type="datetime1">
              <a:rPr lang="en-IN" smtClean="0"/>
              <a:t>16-07-2018</a:t>
            </a:fld>
            <a:endParaRPr lang="en-IN" dirty="0"/>
          </a:p>
        </p:txBody>
      </p:sp>
      <p:sp>
        <p:nvSpPr>
          <p:cNvPr id="22" name="Footer Placeholder 4">
            <a:extLst>
              <a:ext uri="{FF2B5EF4-FFF2-40B4-BE49-F238E27FC236}">
                <a16:creationId xmlns:a16="http://schemas.microsoft.com/office/drawing/2014/main" xmlns="" id="{651C4DF7-B51B-4749-B268-30670DA9516F}"/>
              </a:ext>
            </a:extLst>
          </p:cNvPr>
          <p:cNvSpPr>
            <a:spLocks noGrp="1"/>
          </p:cNvSpPr>
          <p:nvPr>
            <p:ph type="ftr" sz="quarter" idx="3"/>
          </p:nvPr>
        </p:nvSpPr>
        <p:spPr>
          <a:xfrm>
            <a:off x="8621422" y="6556248"/>
            <a:ext cx="2702495" cy="182880"/>
          </a:xfrm>
          <a:prstGeom prst="rect">
            <a:avLst/>
          </a:prstGeom>
        </p:spPr>
        <p:txBody>
          <a:bodyPr vert="horz" wrap="none" lIns="0" tIns="0" rIns="0" bIns="0" rtlCol="0" anchor="ctr" anchorCtr="0">
            <a:noAutofit/>
          </a:bodyPr>
          <a:lstStyle>
            <a:lvl1pPr algn="l">
              <a:defRPr sz="850">
                <a:solidFill>
                  <a:schemeClr val="bg1"/>
                </a:solidFill>
              </a:defRPr>
            </a:lvl1pPr>
          </a:lstStyle>
          <a:p>
            <a:r>
              <a:rPr lang="en-US"/>
              <a:t>Confidential – Oracle Internal/Restricted/Highly Restricted</a:t>
            </a:r>
            <a:endParaRPr lang="en-US" dirty="0"/>
          </a:p>
        </p:txBody>
      </p:sp>
      <p:sp>
        <p:nvSpPr>
          <p:cNvPr id="23" name="Slide Number Placeholder 5">
            <a:extLst>
              <a:ext uri="{FF2B5EF4-FFF2-40B4-BE49-F238E27FC236}">
                <a16:creationId xmlns:a16="http://schemas.microsoft.com/office/drawing/2014/main" xmlns="" id="{3B4225B5-AC02-0548-A145-7C0B772DC48E}"/>
              </a:ext>
            </a:extLst>
          </p:cNvPr>
          <p:cNvSpPr>
            <a:spLocks noGrp="1"/>
          </p:cNvSpPr>
          <p:nvPr>
            <p:ph type="sldNum" sz="quarter" idx="4"/>
          </p:nvPr>
        </p:nvSpPr>
        <p:spPr>
          <a:xfrm>
            <a:off x="11324205" y="6556248"/>
            <a:ext cx="333467" cy="182880"/>
          </a:xfrm>
          <a:prstGeom prst="rect">
            <a:avLst/>
          </a:prstGeom>
        </p:spPr>
        <p:txBody>
          <a:bodyPr vert="horz" wrap="none" lIns="0" tIns="0" rIns="0" bIns="0" rtlCol="0" anchor="ctr" anchorCtr="0">
            <a:noAutofit/>
          </a:bodyPr>
          <a:lstStyle>
            <a:lvl1pPr algn="r">
              <a:defRPr sz="850">
                <a:solidFill>
                  <a:schemeClr val="bg1"/>
                </a:solidFill>
              </a:defRPr>
            </a:lvl1pPr>
          </a:lstStyle>
          <a:p>
            <a:fld id="{C51EAA63-D034-42AE-91FA-B13B9518C7BE}" type="slidenum">
              <a:rPr lang="en-US" smtClean="0"/>
              <a:pPr/>
              <a:t>‹#›</a:t>
            </a:fld>
            <a:endParaRPr lang="en-US" dirty="0"/>
          </a:p>
        </p:txBody>
      </p:sp>
      <p:sp>
        <p:nvSpPr>
          <p:cNvPr id="28" name="TextBox 27">
            <a:extLst>
              <a:ext uri="{FF2B5EF4-FFF2-40B4-BE49-F238E27FC236}">
                <a16:creationId xmlns:a16="http://schemas.microsoft.com/office/drawing/2014/main" xmlns="" id="{0EF4E951-1AD6-1B40-9313-3C047E5704CC}"/>
              </a:ext>
            </a:extLst>
          </p:cNvPr>
          <p:cNvSpPr txBox="1"/>
          <p:nvPr userDrawn="1"/>
        </p:nvSpPr>
        <p:spPr>
          <a:xfrm>
            <a:off x="5376672" y="6556248"/>
            <a:ext cx="3200400" cy="182880"/>
          </a:xfrm>
          <a:prstGeom prst="rect">
            <a:avLst/>
          </a:prstGeom>
          <a:noFill/>
        </p:spPr>
        <p:txBody>
          <a:bodyPr vert="horz" wrap="none" lIns="0" tIns="0" rIns="0" bIns="0" rtlCol="0" anchor="ctr" anchorCtr="0">
            <a:noAutofit/>
          </a:bodyPr>
          <a:lstStyle/>
          <a:p>
            <a:pPr algn="r"/>
            <a:r>
              <a:rPr lang="en-US" sz="850" dirty="0" smtClean="0">
                <a:solidFill>
                  <a:schemeClr val="bg1"/>
                </a:solidFill>
              </a:rPr>
              <a:t>Copyright © 2018, Oracle and/or its affiliates. All rights reserved.</a:t>
            </a:r>
            <a:endParaRPr lang="en-US" sz="850" dirty="0">
              <a:solidFill>
                <a:schemeClr val="bg1"/>
              </a:solidFill>
            </a:endParaRPr>
          </a:p>
        </p:txBody>
      </p:sp>
    </p:spTree>
    <p:extLst>
      <p:ext uri="{BB962C8B-B14F-4D97-AF65-F5344CB8AC3E}">
        <p14:creationId xmlns:p14="http://schemas.microsoft.com/office/powerpoint/2010/main" val="260831688"/>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91_Title and Content">
    <p:spTree>
      <p:nvGrpSpPr>
        <p:cNvPr id="1" name=""/>
        <p:cNvGrpSpPr/>
        <p:nvPr/>
      </p:nvGrpSpPr>
      <p:grpSpPr>
        <a:xfrm>
          <a:off x="0" y="0"/>
          <a:ext cx="0" cy="0"/>
          <a:chOff x="0" y="0"/>
          <a:chExt cx="0" cy="0"/>
        </a:xfrm>
      </p:grpSpPr>
      <p:pic>
        <p:nvPicPr>
          <p:cNvPr id="2" name="Picture 1" descr="shutterstock_691546588.jpg"/>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1611268" y="1786"/>
            <a:ext cx="10427287" cy="6856214"/>
          </a:xfrm>
          <a:prstGeom prst="rect">
            <a:avLst/>
          </a:prstGeom>
        </p:spPr>
      </p:pic>
      <p:sp>
        <p:nvSpPr>
          <p:cNvPr id="42" name="Rectangle 41"/>
          <p:cNvSpPr/>
          <p:nvPr userDrawn="1"/>
        </p:nvSpPr>
        <p:spPr>
          <a:xfrm>
            <a:off x="142884" y="127002"/>
            <a:ext cx="6637702" cy="6365875"/>
          </a:xfrm>
          <a:prstGeom prst="rect">
            <a:avLst/>
          </a:prstGeom>
          <a:gradFill flip="none" rotWithShape="1">
            <a:gsLst>
              <a:gs pos="0">
                <a:schemeClr val="bg1"/>
              </a:gs>
              <a:gs pos="100000">
                <a:schemeClr val="bg1">
                  <a:alpha val="0"/>
                </a:schemeClr>
              </a:gs>
              <a:gs pos="51000">
                <a:schemeClr val="bg1"/>
              </a:gs>
            </a:gsLst>
            <a:lin ang="0" scaled="1"/>
            <a:tileRect/>
          </a:gra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sz="1800">
              <a:solidFill>
                <a:srgbClr val="FFFFFF"/>
              </a:solidFill>
              <a:latin typeface="Calibri"/>
            </a:endParaRPr>
          </a:p>
        </p:txBody>
      </p:sp>
      <p:sp>
        <p:nvSpPr>
          <p:cNvPr id="20" name="Parallelogram 31"/>
          <p:cNvSpPr/>
          <p:nvPr userDrawn="1"/>
        </p:nvSpPr>
        <p:spPr>
          <a:xfrm flipH="1">
            <a:off x="177800" y="177799"/>
            <a:ext cx="6878189" cy="6253917"/>
          </a:xfrm>
          <a:custGeom>
            <a:avLst/>
            <a:gdLst>
              <a:gd name="connsiteX0" fmla="*/ 0 w 10147197"/>
              <a:gd name="connsiteY0" fmla="*/ 6225442 h 6225442"/>
              <a:gd name="connsiteX1" fmla="*/ 2277204 w 10147197"/>
              <a:gd name="connsiteY1" fmla="*/ 0 h 6225442"/>
              <a:gd name="connsiteX2" fmla="*/ 10147197 w 10147197"/>
              <a:gd name="connsiteY2" fmla="*/ 0 h 6225442"/>
              <a:gd name="connsiteX3" fmla="*/ 7869993 w 10147197"/>
              <a:gd name="connsiteY3" fmla="*/ 6225442 h 6225442"/>
              <a:gd name="connsiteX4" fmla="*/ 0 w 10147197"/>
              <a:gd name="connsiteY4" fmla="*/ 6225442 h 6225442"/>
              <a:gd name="connsiteX0" fmla="*/ 0 w 10147197"/>
              <a:gd name="connsiteY0" fmla="*/ 6253917 h 6253917"/>
              <a:gd name="connsiteX1" fmla="*/ 2277204 w 10147197"/>
              <a:gd name="connsiteY1" fmla="*/ 28475 h 6253917"/>
              <a:gd name="connsiteX2" fmla="*/ 6878189 w 10147197"/>
              <a:gd name="connsiteY2" fmla="*/ 0 h 6253917"/>
              <a:gd name="connsiteX3" fmla="*/ 10147197 w 10147197"/>
              <a:gd name="connsiteY3" fmla="*/ 28475 h 6253917"/>
              <a:gd name="connsiteX4" fmla="*/ 7869993 w 10147197"/>
              <a:gd name="connsiteY4" fmla="*/ 6253917 h 6253917"/>
              <a:gd name="connsiteX5" fmla="*/ 0 w 10147197"/>
              <a:gd name="connsiteY5" fmla="*/ 6253917 h 6253917"/>
              <a:gd name="connsiteX0" fmla="*/ 0 w 10147197"/>
              <a:gd name="connsiteY0" fmla="*/ 6253917 h 6253917"/>
              <a:gd name="connsiteX1" fmla="*/ 2277204 w 10147197"/>
              <a:gd name="connsiteY1" fmla="*/ 28475 h 6253917"/>
              <a:gd name="connsiteX2" fmla="*/ 6878189 w 10147197"/>
              <a:gd name="connsiteY2" fmla="*/ 0 h 6253917"/>
              <a:gd name="connsiteX3" fmla="*/ 10147197 w 10147197"/>
              <a:gd name="connsiteY3" fmla="*/ 28475 h 6253917"/>
              <a:gd name="connsiteX4" fmla="*/ 7869993 w 10147197"/>
              <a:gd name="connsiteY4" fmla="*/ 6253917 h 6253917"/>
              <a:gd name="connsiteX5" fmla="*/ 6852789 w 10147197"/>
              <a:gd name="connsiteY5" fmla="*/ 6223001 h 6253917"/>
              <a:gd name="connsiteX6" fmla="*/ 0 w 10147197"/>
              <a:gd name="connsiteY6" fmla="*/ 6253917 h 6253917"/>
              <a:gd name="connsiteX0" fmla="*/ 0 w 10147197"/>
              <a:gd name="connsiteY0" fmla="*/ 6253917 h 6253917"/>
              <a:gd name="connsiteX1" fmla="*/ 2277204 w 10147197"/>
              <a:gd name="connsiteY1" fmla="*/ 28475 h 6253917"/>
              <a:gd name="connsiteX2" fmla="*/ 6878189 w 10147197"/>
              <a:gd name="connsiteY2" fmla="*/ 0 h 6253917"/>
              <a:gd name="connsiteX3" fmla="*/ 10147197 w 10147197"/>
              <a:gd name="connsiteY3" fmla="*/ 28475 h 6253917"/>
              <a:gd name="connsiteX4" fmla="*/ 7946193 w 10147197"/>
              <a:gd name="connsiteY4" fmla="*/ 6253917 h 6253917"/>
              <a:gd name="connsiteX5" fmla="*/ 6852789 w 10147197"/>
              <a:gd name="connsiteY5" fmla="*/ 6223001 h 6253917"/>
              <a:gd name="connsiteX6" fmla="*/ 0 w 10147197"/>
              <a:gd name="connsiteY6" fmla="*/ 6253917 h 6253917"/>
              <a:gd name="connsiteX0" fmla="*/ 0 w 10147197"/>
              <a:gd name="connsiteY0" fmla="*/ 6253917 h 6253917"/>
              <a:gd name="connsiteX1" fmla="*/ 2277204 w 10147197"/>
              <a:gd name="connsiteY1" fmla="*/ 28475 h 6253917"/>
              <a:gd name="connsiteX2" fmla="*/ 6878189 w 10147197"/>
              <a:gd name="connsiteY2" fmla="*/ 0 h 6253917"/>
              <a:gd name="connsiteX3" fmla="*/ 10147197 w 10147197"/>
              <a:gd name="connsiteY3" fmla="*/ 28475 h 6253917"/>
              <a:gd name="connsiteX4" fmla="*/ 6852789 w 10147197"/>
              <a:gd name="connsiteY4" fmla="*/ 6223001 h 6253917"/>
              <a:gd name="connsiteX5" fmla="*/ 0 w 10147197"/>
              <a:gd name="connsiteY5" fmla="*/ 6253917 h 6253917"/>
              <a:gd name="connsiteX0" fmla="*/ 0 w 6878189"/>
              <a:gd name="connsiteY0" fmla="*/ 6253917 h 6253917"/>
              <a:gd name="connsiteX1" fmla="*/ 2277204 w 6878189"/>
              <a:gd name="connsiteY1" fmla="*/ 28475 h 6253917"/>
              <a:gd name="connsiteX2" fmla="*/ 6878189 w 6878189"/>
              <a:gd name="connsiteY2" fmla="*/ 0 h 6253917"/>
              <a:gd name="connsiteX3" fmla="*/ 6852789 w 6878189"/>
              <a:gd name="connsiteY3" fmla="*/ 6223001 h 6253917"/>
              <a:gd name="connsiteX4" fmla="*/ 0 w 6878189"/>
              <a:gd name="connsiteY4" fmla="*/ 6253917 h 62539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78189" h="6253917">
                <a:moveTo>
                  <a:pt x="0" y="6253917"/>
                </a:moveTo>
                <a:lnTo>
                  <a:pt x="2277204" y="28475"/>
                </a:lnTo>
                <a:lnTo>
                  <a:pt x="6878189" y="0"/>
                </a:lnTo>
                <a:lnTo>
                  <a:pt x="6852789" y="6223001"/>
                </a:lnTo>
                <a:lnTo>
                  <a:pt x="0" y="6253917"/>
                </a:lnTo>
                <a:close/>
              </a:path>
            </a:pathLst>
          </a:custGeom>
          <a:gradFill flip="none" rotWithShape="1">
            <a:gsLst>
              <a:gs pos="0">
                <a:schemeClr val="accent3">
                  <a:shade val="30000"/>
                  <a:satMod val="115000"/>
                  <a:alpha val="82000"/>
                </a:schemeClr>
              </a:gs>
              <a:gs pos="57000">
                <a:schemeClr val="accent3">
                  <a:shade val="67500"/>
                  <a:satMod val="115000"/>
                </a:schemeClr>
              </a:gs>
              <a:gs pos="100000">
                <a:schemeClr val="accent3">
                  <a:shade val="100000"/>
                  <a:satMod val="115000"/>
                  <a:alpha val="73000"/>
                </a:schemeClr>
              </a:gs>
            </a:gsLst>
            <a:lin ang="10800000" scaled="0"/>
            <a:tileRect/>
          </a:gra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91440" bIns="45720" numCol="1" spcCol="0" rtlCol="0" fromWordArt="0" anchor="ctr" anchorCtr="0" forceAA="0" compatLnSpc="1">
            <a:prstTxWarp prst="textNoShape">
              <a:avLst/>
            </a:prstTxWarp>
            <a:noAutofit/>
          </a:bodyPr>
          <a:lstStyle/>
          <a:p>
            <a:pPr marL="0" lvl="1" algn="ctr">
              <a:lnSpc>
                <a:spcPct val="90000"/>
              </a:lnSpc>
            </a:pPr>
            <a:endParaRPr lang="en-US" sz="2400" dirty="0">
              <a:solidFill>
                <a:srgbClr val="FFFFFF"/>
              </a:solidFill>
              <a:latin typeface="Calibri"/>
            </a:endParaRPr>
          </a:p>
        </p:txBody>
      </p:sp>
      <p:grpSp>
        <p:nvGrpSpPr>
          <p:cNvPr id="11" name="Border"/>
          <p:cNvGrpSpPr/>
          <p:nvPr userDrawn="1"/>
        </p:nvGrpSpPr>
        <p:grpSpPr>
          <a:xfrm>
            <a:off x="1" y="0"/>
            <a:ext cx="12189399" cy="6858000"/>
            <a:chOff x="-287" y="0"/>
            <a:chExt cx="12189399" cy="6858000"/>
          </a:xfrm>
        </p:grpSpPr>
        <p:sp>
          <p:nvSpPr>
            <p:cNvPr id="12" name="Rectangle 11"/>
            <p:cNvSpPr/>
            <p:nvPr/>
          </p:nvSpPr>
          <p:spPr bwMode="gray">
            <a:xfrm>
              <a:off x="-287" y="0"/>
              <a:ext cx="193962" cy="6852146"/>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sz="1800" dirty="0">
                <a:solidFill>
                  <a:srgbClr val="FFFFFF"/>
                </a:solidFill>
                <a:latin typeface="Calibri"/>
              </a:endParaRPr>
            </a:p>
          </p:txBody>
        </p:sp>
        <p:sp>
          <p:nvSpPr>
            <p:cNvPr id="13" name="Rectangle 12"/>
            <p:cNvSpPr/>
            <p:nvPr/>
          </p:nvSpPr>
          <p:spPr bwMode="gray">
            <a:xfrm>
              <a:off x="11995151" y="5854"/>
              <a:ext cx="193960" cy="6852146"/>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sz="1800" dirty="0">
                <a:solidFill>
                  <a:srgbClr val="FFFFFF"/>
                </a:solidFill>
                <a:latin typeface="Calibri"/>
              </a:endParaRPr>
            </a:p>
          </p:txBody>
        </p:sp>
        <p:sp>
          <p:nvSpPr>
            <p:cNvPr id="14" name="Rectangle 13"/>
            <p:cNvSpPr/>
            <p:nvPr/>
          </p:nvSpPr>
          <p:spPr bwMode="gray">
            <a:xfrm>
              <a:off x="-286" y="6400800"/>
              <a:ext cx="12189396" cy="457200"/>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sz="1800" dirty="0">
                <a:solidFill>
                  <a:srgbClr val="FFFFFF"/>
                </a:solidFill>
                <a:latin typeface="Calibri"/>
              </a:endParaRPr>
            </a:p>
          </p:txBody>
        </p:sp>
        <p:sp>
          <p:nvSpPr>
            <p:cNvPr id="15" name="Rectangle 14"/>
            <p:cNvSpPr/>
            <p:nvPr/>
          </p:nvSpPr>
          <p:spPr bwMode="gray">
            <a:xfrm>
              <a:off x="-286" y="0"/>
              <a:ext cx="12189398" cy="192024"/>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sz="1800" dirty="0">
                <a:solidFill>
                  <a:srgbClr val="FFFFFF"/>
                </a:solidFill>
                <a:latin typeface="Calibri"/>
              </a:endParaRPr>
            </a:p>
          </p:txBody>
        </p:sp>
      </p:grpSp>
      <p:grpSp>
        <p:nvGrpSpPr>
          <p:cNvPr id="33" name="Group 32"/>
          <p:cNvGrpSpPr/>
          <p:nvPr userDrawn="1"/>
        </p:nvGrpSpPr>
        <p:grpSpPr>
          <a:xfrm>
            <a:off x="0" y="0"/>
            <a:ext cx="12189398" cy="6858000"/>
            <a:chOff x="0" y="0"/>
            <a:chExt cx="12189398" cy="6858000"/>
          </a:xfrm>
          <a:solidFill>
            <a:srgbClr val="D8E1E6"/>
          </a:solidFill>
        </p:grpSpPr>
        <p:sp>
          <p:nvSpPr>
            <p:cNvPr id="38" name="Rectangle 37"/>
            <p:cNvSpPr/>
            <p:nvPr/>
          </p:nvSpPr>
          <p:spPr bwMode="gray">
            <a:xfrm>
              <a:off x="0" y="0"/>
              <a:ext cx="193962" cy="6858000"/>
            </a:xfrm>
            <a:prstGeom prst="rect">
              <a:avLst/>
            </a:pr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sz="1800" dirty="0">
                <a:solidFill>
                  <a:srgbClr val="FFFFFF"/>
                </a:solidFill>
                <a:latin typeface="Calibri"/>
              </a:endParaRPr>
            </a:p>
          </p:txBody>
        </p:sp>
        <p:sp>
          <p:nvSpPr>
            <p:cNvPr id="39" name="Rectangle 38"/>
            <p:cNvSpPr/>
            <p:nvPr/>
          </p:nvSpPr>
          <p:spPr bwMode="gray">
            <a:xfrm>
              <a:off x="11995151" y="0"/>
              <a:ext cx="193960" cy="6858000"/>
            </a:xfrm>
            <a:prstGeom prst="rect">
              <a:avLst/>
            </a:pr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sz="1800" dirty="0">
                <a:solidFill>
                  <a:srgbClr val="FFFFFF"/>
                </a:solidFill>
                <a:latin typeface="Calibri"/>
              </a:endParaRPr>
            </a:p>
          </p:txBody>
        </p:sp>
        <p:sp>
          <p:nvSpPr>
            <p:cNvPr id="40" name="Rectangle 39"/>
            <p:cNvSpPr/>
            <p:nvPr/>
          </p:nvSpPr>
          <p:spPr bwMode="gray">
            <a:xfrm>
              <a:off x="0" y="6400800"/>
              <a:ext cx="12189396" cy="457200"/>
            </a:xfrm>
            <a:prstGeom prst="rect">
              <a:avLst/>
            </a:prstGeom>
            <a:solidFill>
              <a:srgbClr val="D8E1E7"/>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sz="1800" dirty="0">
                <a:solidFill>
                  <a:srgbClr val="FFFFFF"/>
                </a:solidFill>
                <a:latin typeface="Calibri"/>
              </a:endParaRPr>
            </a:p>
          </p:txBody>
        </p:sp>
        <p:sp>
          <p:nvSpPr>
            <p:cNvPr id="41" name="Rectangle 40"/>
            <p:cNvSpPr/>
            <p:nvPr/>
          </p:nvSpPr>
          <p:spPr bwMode="gray">
            <a:xfrm>
              <a:off x="0" y="0"/>
              <a:ext cx="12189398" cy="192024"/>
            </a:xfrm>
            <a:prstGeom prst="rect">
              <a:avLst/>
            </a:pr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sz="1800" dirty="0">
                <a:solidFill>
                  <a:srgbClr val="FFFFFF"/>
                </a:solidFill>
                <a:latin typeface="Calibri"/>
              </a:endParaRPr>
            </a:p>
          </p:txBody>
        </p:sp>
      </p:grpSp>
      <p:sp>
        <p:nvSpPr>
          <p:cNvPr id="62" name="Text Placeholder 33"/>
          <p:cNvSpPr>
            <a:spLocks noGrp="1"/>
          </p:cNvSpPr>
          <p:nvPr userDrawn="1">
            <p:ph type="body" sz="quarter" idx="16"/>
          </p:nvPr>
        </p:nvSpPr>
        <p:spPr>
          <a:xfrm>
            <a:off x="411163" y="675375"/>
            <a:ext cx="4121150" cy="2676861"/>
          </a:xfrm>
        </p:spPr>
        <p:txBody>
          <a:bodyPr/>
          <a:lstStyle>
            <a:lvl1pPr marL="0" indent="0">
              <a:buNone/>
              <a:defRPr b="1">
                <a:solidFill>
                  <a:srgbClr val="FFFFFF"/>
                </a:solidFill>
              </a:defRPr>
            </a:lvl1pPr>
          </a:lstStyle>
          <a:p>
            <a:pPr lvl="0"/>
            <a:r>
              <a:rPr lang="en-US" dirty="0"/>
              <a:t>Click to edit Master text styles</a:t>
            </a:r>
          </a:p>
        </p:txBody>
      </p:sp>
      <p:pic>
        <p:nvPicPr>
          <p:cNvPr id="29" name="Picture 28" descr="Oracle logo in white on red staging background" title="Oracle red badge logo"/>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530215" y="6263640"/>
            <a:ext cx="1624715" cy="594360"/>
          </a:xfrm>
          <a:prstGeom prst="rect">
            <a:avLst/>
          </a:prstGeom>
        </p:spPr>
      </p:pic>
      <p:sp>
        <p:nvSpPr>
          <p:cNvPr id="21" name="Date Placeholder 3">
            <a:extLst>
              <a:ext uri="{FF2B5EF4-FFF2-40B4-BE49-F238E27FC236}">
                <a16:creationId xmlns:a16="http://schemas.microsoft.com/office/drawing/2014/main" xmlns="" id="{83F68DA9-F05C-D24E-97FC-A06913C5D810}"/>
              </a:ext>
            </a:extLst>
          </p:cNvPr>
          <p:cNvSpPr>
            <a:spLocks noGrp="1"/>
          </p:cNvSpPr>
          <p:nvPr>
            <p:ph type="dt" sz="half" idx="2"/>
          </p:nvPr>
        </p:nvSpPr>
        <p:spPr>
          <a:xfrm>
            <a:off x="4182130" y="6556248"/>
            <a:ext cx="1226398" cy="182880"/>
          </a:xfrm>
          <a:prstGeom prst="rect">
            <a:avLst/>
          </a:prstGeom>
        </p:spPr>
        <p:txBody>
          <a:bodyPr vert="horz" wrap="none" lIns="0" tIns="0" rIns="0" bIns="0" rtlCol="0" anchor="ctr" anchorCtr="0">
            <a:noAutofit/>
          </a:bodyPr>
          <a:lstStyle>
            <a:lvl1pPr algn="r">
              <a:defRPr sz="850">
                <a:solidFill>
                  <a:schemeClr val="tx1"/>
                </a:solidFill>
              </a:defRPr>
            </a:lvl1pPr>
          </a:lstStyle>
          <a:p>
            <a:fld id="{B4C8822E-E553-684E-AB3D-A955F166A9CE}" type="datetime1">
              <a:rPr lang="en-IN" smtClean="0"/>
              <a:t>16-07-2018</a:t>
            </a:fld>
            <a:endParaRPr lang="en-IN" dirty="0"/>
          </a:p>
        </p:txBody>
      </p:sp>
      <p:sp>
        <p:nvSpPr>
          <p:cNvPr id="24" name="Footer Placeholder 4">
            <a:extLst>
              <a:ext uri="{FF2B5EF4-FFF2-40B4-BE49-F238E27FC236}">
                <a16:creationId xmlns:a16="http://schemas.microsoft.com/office/drawing/2014/main" xmlns="" id="{4A75282B-66F6-964B-90FC-E5A8035AC784}"/>
              </a:ext>
            </a:extLst>
          </p:cNvPr>
          <p:cNvSpPr>
            <a:spLocks noGrp="1"/>
          </p:cNvSpPr>
          <p:nvPr>
            <p:ph type="ftr" sz="quarter" idx="3"/>
          </p:nvPr>
        </p:nvSpPr>
        <p:spPr>
          <a:xfrm>
            <a:off x="8621422" y="6556248"/>
            <a:ext cx="2702495" cy="182880"/>
          </a:xfrm>
          <a:prstGeom prst="rect">
            <a:avLst/>
          </a:prstGeom>
        </p:spPr>
        <p:txBody>
          <a:bodyPr vert="horz" wrap="none" lIns="0" tIns="0" rIns="0" bIns="0" rtlCol="0" anchor="ctr" anchorCtr="0">
            <a:noAutofit/>
          </a:bodyPr>
          <a:lstStyle>
            <a:lvl1pPr algn="l">
              <a:defRPr sz="850">
                <a:solidFill>
                  <a:schemeClr val="tx1"/>
                </a:solidFill>
              </a:defRPr>
            </a:lvl1pPr>
          </a:lstStyle>
          <a:p>
            <a:r>
              <a:rPr lang="en-US"/>
              <a:t>Confidential – Oracle Internal/Restricted/Highly Restricted</a:t>
            </a:r>
            <a:endParaRPr lang="en-US" dirty="0"/>
          </a:p>
        </p:txBody>
      </p:sp>
      <p:sp>
        <p:nvSpPr>
          <p:cNvPr id="25" name="Slide Number Placeholder 5">
            <a:extLst>
              <a:ext uri="{FF2B5EF4-FFF2-40B4-BE49-F238E27FC236}">
                <a16:creationId xmlns:a16="http://schemas.microsoft.com/office/drawing/2014/main" xmlns="" id="{552C3F5B-DA78-2A45-887E-C3CE43FA10AA}"/>
              </a:ext>
            </a:extLst>
          </p:cNvPr>
          <p:cNvSpPr>
            <a:spLocks noGrp="1"/>
          </p:cNvSpPr>
          <p:nvPr>
            <p:ph type="sldNum" sz="quarter" idx="4"/>
          </p:nvPr>
        </p:nvSpPr>
        <p:spPr>
          <a:xfrm>
            <a:off x="11324205" y="6556248"/>
            <a:ext cx="333467" cy="182880"/>
          </a:xfrm>
          <a:prstGeom prst="rect">
            <a:avLst/>
          </a:prstGeom>
        </p:spPr>
        <p:txBody>
          <a:bodyPr vert="horz" wrap="none" lIns="0" tIns="0" rIns="0" bIns="0" rtlCol="0" anchor="ctr" anchorCtr="0">
            <a:noAutofit/>
          </a:bodyPr>
          <a:lstStyle>
            <a:lvl1pPr algn="r">
              <a:defRPr sz="850">
                <a:solidFill>
                  <a:schemeClr val="tx1"/>
                </a:solidFill>
              </a:defRPr>
            </a:lvl1pPr>
          </a:lstStyle>
          <a:p>
            <a:fld id="{C51EAA63-D034-42AE-91FA-B13B9518C7BE}" type="slidenum">
              <a:rPr lang="en-US" smtClean="0"/>
              <a:pPr/>
              <a:t>‹#›</a:t>
            </a:fld>
            <a:endParaRPr lang="en-US" dirty="0"/>
          </a:p>
        </p:txBody>
      </p:sp>
      <p:sp>
        <p:nvSpPr>
          <p:cNvPr id="26" name="TextBox 25">
            <a:extLst>
              <a:ext uri="{FF2B5EF4-FFF2-40B4-BE49-F238E27FC236}">
                <a16:creationId xmlns:a16="http://schemas.microsoft.com/office/drawing/2014/main" xmlns="" id="{A4D8D66C-8FF2-C047-A012-73ABC736BA54}"/>
              </a:ext>
            </a:extLst>
          </p:cNvPr>
          <p:cNvSpPr txBox="1"/>
          <p:nvPr userDrawn="1"/>
        </p:nvSpPr>
        <p:spPr>
          <a:xfrm>
            <a:off x="5376672" y="6556248"/>
            <a:ext cx="3200400" cy="182880"/>
          </a:xfrm>
          <a:prstGeom prst="rect">
            <a:avLst/>
          </a:prstGeom>
          <a:noFill/>
        </p:spPr>
        <p:txBody>
          <a:bodyPr vert="horz" wrap="none" lIns="0" tIns="0" rIns="0" bIns="0" rtlCol="0" anchor="ctr" anchorCtr="0">
            <a:noAutofit/>
          </a:bodyPr>
          <a:lstStyle/>
          <a:p>
            <a:pPr algn="r"/>
            <a:r>
              <a:rPr lang="en-US" sz="850" dirty="0" smtClean="0">
                <a:solidFill>
                  <a:schemeClr val="tx1"/>
                </a:solidFill>
              </a:rPr>
              <a:t>Copyright © 2018, Oracle and/or its affiliates. All rights reserved.</a:t>
            </a:r>
            <a:endParaRPr lang="en-US" sz="850" dirty="0">
              <a:solidFill>
                <a:schemeClr val="tx1"/>
              </a:solidFill>
            </a:endParaRPr>
          </a:p>
        </p:txBody>
      </p:sp>
    </p:spTree>
    <p:extLst>
      <p:ext uri="{BB962C8B-B14F-4D97-AF65-F5344CB8AC3E}">
        <p14:creationId xmlns:p14="http://schemas.microsoft.com/office/powerpoint/2010/main" val="21305494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76_Title and Content">
    <p:spTree>
      <p:nvGrpSpPr>
        <p:cNvPr id="1" name=""/>
        <p:cNvGrpSpPr/>
        <p:nvPr/>
      </p:nvGrpSpPr>
      <p:grpSpPr>
        <a:xfrm>
          <a:off x="0" y="0"/>
          <a:ext cx="0" cy="0"/>
          <a:chOff x="0" y="0"/>
          <a:chExt cx="0" cy="0"/>
        </a:xfrm>
      </p:grpSpPr>
      <p:pic>
        <p:nvPicPr>
          <p:cNvPr id="17" name="Picture 16"/>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321705" y="198256"/>
            <a:ext cx="11867120" cy="6253343"/>
          </a:xfrm>
          <a:prstGeom prst="rect">
            <a:avLst/>
          </a:prstGeom>
        </p:spPr>
      </p:pic>
      <p:sp>
        <p:nvSpPr>
          <p:cNvPr id="22" name="Rectangle 21"/>
          <p:cNvSpPr/>
          <p:nvPr userDrawn="1"/>
        </p:nvSpPr>
        <p:spPr>
          <a:xfrm>
            <a:off x="142884" y="127002"/>
            <a:ext cx="7604621" cy="6365875"/>
          </a:xfrm>
          <a:prstGeom prst="rect">
            <a:avLst/>
          </a:prstGeom>
          <a:gradFill flip="none" rotWithShape="1">
            <a:gsLst>
              <a:gs pos="0">
                <a:schemeClr val="bg1"/>
              </a:gs>
              <a:gs pos="100000">
                <a:schemeClr val="bg1">
                  <a:alpha val="0"/>
                </a:schemeClr>
              </a:gs>
              <a:gs pos="51000">
                <a:schemeClr val="bg1"/>
              </a:gs>
            </a:gsLst>
            <a:lin ang="0" scaled="1"/>
            <a:tileRect/>
          </a:gra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sz="1800">
              <a:solidFill>
                <a:srgbClr val="FFFFFF"/>
              </a:solidFill>
              <a:latin typeface="Calibri"/>
            </a:endParaRPr>
          </a:p>
        </p:txBody>
      </p:sp>
      <p:sp>
        <p:nvSpPr>
          <p:cNvPr id="18" name="Parallelogram 31"/>
          <p:cNvSpPr/>
          <p:nvPr userDrawn="1"/>
        </p:nvSpPr>
        <p:spPr>
          <a:xfrm flipH="1">
            <a:off x="177800" y="177799"/>
            <a:ext cx="6878189" cy="6253917"/>
          </a:xfrm>
          <a:custGeom>
            <a:avLst/>
            <a:gdLst>
              <a:gd name="connsiteX0" fmla="*/ 0 w 10147197"/>
              <a:gd name="connsiteY0" fmla="*/ 6225442 h 6225442"/>
              <a:gd name="connsiteX1" fmla="*/ 2277204 w 10147197"/>
              <a:gd name="connsiteY1" fmla="*/ 0 h 6225442"/>
              <a:gd name="connsiteX2" fmla="*/ 10147197 w 10147197"/>
              <a:gd name="connsiteY2" fmla="*/ 0 h 6225442"/>
              <a:gd name="connsiteX3" fmla="*/ 7869993 w 10147197"/>
              <a:gd name="connsiteY3" fmla="*/ 6225442 h 6225442"/>
              <a:gd name="connsiteX4" fmla="*/ 0 w 10147197"/>
              <a:gd name="connsiteY4" fmla="*/ 6225442 h 6225442"/>
              <a:gd name="connsiteX0" fmla="*/ 0 w 10147197"/>
              <a:gd name="connsiteY0" fmla="*/ 6253917 h 6253917"/>
              <a:gd name="connsiteX1" fmla="*/ 2277204 w 10147197"/>
              <a:gd name="connsiteY1" fmla="*/ 28475 h 6253917"/>
              <a:gd name="connsiteX2" fmla="*/ 6878189 w 10147197"/>
              <a:gd name="connsiteY2" fmla="*/ 0 h 6253917"/>
              <a:gd name="connsiteX3" fmla="*/ 10147197 w 10147197"/>
              <a:gd name="connsiteY3" fmla="*/ 28475 h 6253917"/>
              <a:gd name="connsiteX4" fmla="*/ 7869993 w 10147197"/>
              <a:gd name="connsiteY4" fmla="*/ 6253917 h 6253917"/>
              <a:gd name="connsiteX5" fmla="*/ 0 w 10147197"/>
              <a:gd name="connsiteY5" fmla="*/ 6253917 h 6253917"/>
              <a:gd name="connsiteX0" fmla="*/ 0 w 10147197"/>
              <a:gd name="connsiteY0" fmla="*/ 6253917 h 6253917"/>
              <a:gd name="connsiteX1" fmla="*/ 2277204 w 10147197"/>
              <a:gd name="connsiteY1" fmla="*/ 28475 h 6253917"/>
              <a:gd name="connsiteX2" fmla="*/ 6878189 w 10147197"/>
              <a:gd name="connsiteY2" fmla="*/ 0 h 6253917"/>
              <a:gd name="connsiteX3" fmla="*/ 10147197 w 10147197"/>
              <a:gd name="connsiteY3" fmla="*/ 28475 h 6253917"/>
              <a:gd name="connsiteX4" fmla="*/ 7869993 w 10147197"/>
              <a:gd name="connsiteY4" fmla="*/ 6253917 h 6253917"/>
              <a:gd name="connsiteX5" fmla="*/ 6852789 w 10147197"/>
              <a:gd name="connsiteY5" fmla="*/ 6223001 h 6253917"/>
              <a:gd name="connsiteX6" fmla="*/ 0 w 10147197"/>
              <a:gd name="connsiteY6" fmla="*/ 6253917 h 6253917"/>
              <a:gd name="connsiteX0" fmla="*/ 0 w 10147197"/>
              <a:gd name="connsiteY0" fmla="*/ 6253917 h 6253917"/>
              <a:gd name="connsiteX1" fmla="*/ 2277204 w 10147197"/>
              <a:gd name="connsiteY1" fmla="*/ 28475 h 6253917"/>
              <a:gd name="connsiteX2" fmla="*/ 6878189 w 10147197"/>
              <a:gd name="connsiteY2" fmla="*/ 0 h 6253917"/>
              <a:gd name="connsiteX3" fmla="*/ 10147197 w 10147197"/>
              <a:gd name="connsiteY3" fmla="*/ 28475 h 6253917"/>
              <a:gd name="connsiteX4" fmla="*/ 7946193 w 10147197"/>
              <a:gd name="connsiteY4" fmla="*/ 6253917 h 6253917"/>
              <a:gd name="connsiteX5" fmla="*/ 6852789 w 10147197"/>
              <a:gd name="connsiteY5" fmla="*/ 6223001 h 6253917"/>
              <a:gd name="connsiteX6" fmla="*/ 0 w 10147197"/>
              <a:gd name="connsiteY6" fmla="*/ 6253917 h 6253917"/>
              <a:gd name="connsiteX0" fmla="*/ 0 w 10147197"/>
              <a:gd name="connsiteY0" fmla="*/ 6253917 h 6253917"/>
              <a:gd name="connsiteX1" fmla="*/ 2277204 w 10147197"/>
              <a:gd name="connsiteY1" fmla="*/ 28475 h 6253917"/>
              <a:gd name="connsiteX2" fmla="*/ 6878189 w 10147197"/>
              <a:gd name="connsiteY2" fmla="*/ 0 h 6253917"/>
              <a:gd name="connsiteX3" fmla="*/ 10147197 w 10147197"/>
              <a:gd name="connsiteY3" fmla="*/ 28475 h 6253917"/>
              <a:gd name="connsiteX4" fmla="*/ 6852789 w 10147197"/>
              <a:gd name="connsiteY4" fmla="*/ 6223001 h 6253917"/>
              <a:gd name="connsiteX5" fmla="*/ 0 w 10147197"/>
              <a:gd name="connsiteY5" fmla="*/ 6253917 h 6253917"/>
              <a:gd name="connsiteX0" fmla="*/ 0 w 6878189"/>
              <a:gd name="connsiteY0" fmla="*/ 6253917 h 6253917"/>
              <a:gd name="connsiteX1" fmla="*/ 2277204 w 6878189"/>
              <a:gd name="connsiteY1" fmla="*/ 28475 h 6253917"/>
              <a:gd name="connsiteX2" fmla="*/ 6878189 w 6878189"/>
              <a:gd name="connsiteY2" fmla="*/ 0 h 6253917"/>
              <a:gd name="connsiteX3" fmla="*/ 6852789 w 6878189"/>
              <a:gd name="connsiteY3" fmla="*/ 6223001 h 6253917"/>
              <a:gd name="connsiteX4" fmla="*/ 0 w 6878189"/>
              <a:gd name="connsiteY4" fmla="*/ 6253917 h 62539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78189" h="6253917">
                <a:moveTo>
                  <a:pt x="0" y="6253917"/>
                </a:moveTo>
                <a:lnTo>
                  <a:pt x="2277204" y="28475"/>
                </a:lnTo>
                <a:lnTo>
                  <a:pt x="6878189" y="0"/>
                </a:lnTo>
                <a:lnTo>
                  <a:pt x="6852789" y="6223001"/>
                </a:lnTo>
                <a:lnTo>
                  <a:pt x="0" y="6253917"/>
                </a:lnTo>
                <a:close/>
              </a:path>
            </a:pathLst>
          </a:custGeom>
          <a:gradFill flip="none" rotWithShape="1">
            <a:gsLst>
              <a:gs pos="0">
                <a:schemeClr val="accent1">
                  <a:shade val="30000"/>
                  <a:satMod val="115000"/>
                  <a:alpha val="80000"/>
                </a:schemeClr>
              </a:gs>
              <a:gs pos="50000">
                <a:schemeClr val="accent1">
                  <a:shade val="67500"/>
                  <a:satMod val="115000"/>
                  <a:alpha val="80000"/>
                </a:schemeClr>
              </a:gs>
              <a:gs pos="100000">
                <a:schemeClr val="accent1">
                  <a:shade val="100000"/>
                  <a:satMod val="115000"/>
                  <a:alpha val="80000"/>
                </a:schemeClr>
              </a:gs>
            </a:gsLst>
            <a:lin ang="16200000" scaled="1"/>
            <a:tileRect/>
          </a:gra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08" rIns="91416" bIns="45708" numCol="1" spcCol="0" rtlCol="0" fromWordArt="0" anchor="ctr" anchorCtr="0" forceAA="0" compatLnSpc="1">
            <a:prstTxWarp prst="textNoShape">
              <a:avLst/>
            </a:prstTxWarp>
            <a:noAutofit/>
          </a:bodyPr>
          <a:lstStyle/>
          <a:p>
            <a:pPr marL="0" lvl="1" algn="ctr">
              <a:lnSpc>
                <a:spcPct val="90000"/>
              </a:lnSpc>
            </a:pPr>
            <a:endParaRPr lang="en-US" sz="2399" dirty="0">
              <a:solidFill>
                <a:srgbClr val="FFFFFF"/>
              </a:solidFill>
            </a:endParaRPr>
          </a:p>
        </p:txBody>
      </p:sp>
      <p:pic>
        <p:nvPicPr>
          <p:cNvPr id="8" name="Oracle red badge logo" descr="Oracle logo in white on red staging background"/>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ltGray">
          <a:xfrm>
            <a:off x="531813" y="6263640"/>
            <a:ext cx="1622861" cy="594360"/>
          </a:xfrm>
          <a:prstGeom prst="rect">
            <a:avLst/>
          </a:prstGeom>
        </p:spPr>
      </p:pic>
      <p:grpSp>
        <p:nvGrpSpPr>
          <p:cNvPr id="2" name="Border"/>
          <p:cNvGrpSpPr/>
          <p:nvPr userDrawn="1"/>
        </p:nvGrpSpPr>
        <p:grpSpPr>
          <a:xfrm>
            <a:off x="1" y="0"/>
            <a:ext cx="12189399" cy="6858000"/>
            <a:chOff x="-287" y="0"/>
            <a:chExt cx="12189399" cy="6858000"/>
          </a:xfrm>
        </p:grpSpPr>
        <p:sp>
          <p:nvSpPr>
            <p:cNvPr id="13" name="Rectangle 12"/>
            <p:cNvSpPr/>
            <p:nvPr/>
          </p:nvSpPr>
          <p:spPr bwMode="gray">
            <a:xfrm>
              <a:off x="-287" y="0"/>
              <a:ext cx="193962" cy="6852146"/>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sz="1800" dirty="0">
                <a:solidFill>
                  <a:srgbClr val="FFFFFF"/>
                </a:solidFill>
                <a:latin typeface="Calibri"/>
              </a:endParaRPr>
            </a:p>
          </p:txBody>
        </p:sp>
        <p:sp>
          <p:nvSpPr>
            <p:cNvPr id="14" name="Rectangle 13"/>
            <p:cNvSpPr/>
            <p:nvPr/>
          </p:nvSpPr>
          <p:spPr bwMode="gray">
            <a:xfrm>
              <a:off x="11995151" y="5854"/>
              <a:ext cx="193960" cy="6852146"/>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sz="1800" dirty="0">
                <a:solidFill>
                  <a:srgbClr val="FFFFFF"/>
                </a:solidFill>
                <a:latin typeface="Calibri"/>
              </a:endParaRPr>
            </a:p>
          </p:txBody>
        </p:sp>
        <p:sp>
          <p:nvSpPr>
            <p:cNvPr id="15" name="Rectangle 14"/>
            <p:cNvSpPr/>
            <p:nvPr/>
          </p:nvSpPr>
          <p:spPr bwMode="gray">
            <a:xfrm>
              <a:off x="-286" y="6400800"/>
              <a:ext cx="12189396" cy="457200"/>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sz="1800" dirty="0">
                <a:solidFill>
                  <a:srgbClr val="FFFFFF"/>
                </a:solidFill>
                <a:latin typeface="Calibri"/>
              </a:endParaRPr>
            </a:p>
          </p:txBody>
        </p:sp>
        <p:sp>
          <p:nvSpPr>
            <p:cNvPr id="16" name="Rectangle 15"/>
            <p:cNvSpPr/>
            <p:nvPr/>
          </p:nvSpPr>
          <p:spPr bwMode="gray">
            <a:xfrm>
              <a:off x="-286" y="0"/>
              <a:ext cx="12189398" cy="192024"/>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sz="1800" dirty="0">
                <a:solidFill>
                  <a:srgbClr val="FFFFFF"/>
                </a:solidFill>
                <a:latin typeface="Calibri"/>
              </a:endParaRPr>
            </a:p>
          </p:txBody>
        </p:sp>
      </p:grpSp>
      <p:sp>
        <p:nvSpPr>
          <p:cNvPr id="63" name="Text Placeholder 33"/>
          <p:cNvSpPr>
            <a:spLocks noGrp="1"/>
          </p:cNvSpPr>
          <p:nvPr>
            <p:ph type="body" sz="quarter" idx="16"/>
          </p:nvPr>
        </p:nvSpPr>
        <p:spPr>
          <a:xfrm>
            <a:off x="411163" y="675375"/>
            <a:ext cx="4121150" cy="2676861"/>
          </a:xfrm>
        </p:spPr>
        <p:txBody>
          <a:bodyPr/>
          <a:lstStyle>
            <a:lvl1pPr marL="0" indent="0">
              <a:buNone/>
              <a:defRPr b="1">
                <a:solidFill>
                  <a:srgbClr val="FFFFFF"/>
                </a:solidFill>
              </a:defRPr>
            </a:lvl1pPr>
          </a:lstStyle>
          <a:p>
            <a:pPr lvl="0"/>
            <a:r>
              <a:rPr lang="en-US" dirty="0"/>
              <a:t>Click to edit Master text styles</a:t>
            </a:r>
          </a:p>
        </p:txBody>
      </p:sp>
      <p:pic>
        <p:nvPicPr>
          <p:cNvPr id="30" name="Picture 29" descr="Oracle logo in white on red staging background" title="Oracle red badge logo"/>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530215" y="6263640"/>
            <a:ext cx="1624715" cy="594360"/>
          </a:xfrm>
          <a:prstGeom prst="rect">
            <a:avLst/>
          </a:prstGeom>
        </p:spPr>
      </p:pic>
      <p:sp>
        <p:nvSpPr>
          <p:cNvPr id="21" name="Date Placeholder 3">
            <a:extLst>
              <a:ext uri="{FF2B5EF4-FFF2-40B4-BE49-F238E27FC236}">
                <a16:creationId xmlns:a16="http://schemas.microsoft.com/office/drawing/2014/main" xmlns="" id="{91D5CDE0-353C-C648-AC0D-10D553179470}"/>
              </a:ext>
            </a:extLst>
          </p:cNvPr>
          <p:cNvSpPr>
            <a:spLocks noGrp="1"/>
          </p:cNvSpPr>
          <p:nvPr>
            <p:ph type="dt" sz="half" idx="2"/>
          </p:nvPr>
        </p:nvSpPr>
        <p:spPr>
          <a:xfrm>
            <a:off x="4182130" y="6556248"/>
            <a:ext cx="1226398" cy="182880"/>
          </a:xfrm>
          <a:prstGeom prst="rect">
            <a:avLst/>
          </a:prstGeom>
        </p:spPr>
        <p:txBody>
          <a:bodyPr vert="horz" wrap="none" lIns="0" tIns="0" rIns="0" bIns="0" rtlCol="0" anchor="ctr" anchorCtr="0">
            <a:noAutofit/>
          </a:bodyPr>
          <a:lstStyle>
            <a:lvl1pPr algn="r">
              <a:defRPr sz="850">
                <a:solidFill>
                  <a:schemeClr val="tx1"/>
                </a:solidFill>
              </a:defRPr>
            </a:lvl1pPr>
          </a:lstStyle>
          <a:p>
            <a:fld id="{DCAE5F1A-62F7-1742-8000-6A9D717974CE}" type="datetime1">
              <a:rPr lang="en-IN" smtClean="0"/>
              <a:t>16-07-2018</a:t>
            </a:fld>
            <a:endParaRPr lang="en-IN" dirty="0"/>
          </a:p>
        </p:txBody>
      </p:sp>
      <p:sp>
        <p:nvSpPr>
          <p:cNvPr id="23" name="Footer Placeholder 4">
            <a:extLst>
              <a:ext uri="{FF2B5EF4-FFF2-40B4-BE49-F238E27FC236}">
                <a16:creationId xmlns:a16="http://schemas.microsoft.com/office/drawing/2014/main" xmlns="" id="{685218E1-08FF-2C40-9DB2-56974AD78E7C}"/>
              </a:ext>
            </a:extLst>
          </p:cNvPr>
          <p:cNvSpPr>
            <a:spLocks noGrp="1"/>
          </p:cNvSpPr>
          <p:nvPr>
            <p:ph type="ftr" sz="quarter" idx="3"/>
          </p:nvPr>
        </p:nvSpPr>
        <p:spPr>
          <a:xfrm>
            <a:off x="8621422" y="6556248"/>
            <a:ext cx="2702495" cy="182880"/>
          </a:xfrm>
          <a:prstGeom prst="rect">
            <a:avLst/>
          </a:prstGeom>
        </p:spPr>
        <p:txBody>
          <a:bodyPr vert="horz" wrap="none" lIns="0" tIns="0" rIns="0" bIns="0" rtlCol="0" anchor="ctr" anchorCtr="0">
            <a:noAutofit/>
          </a:bodyPr>
          <a:lstStyle>
            <a:lvl1pPr algn="l">
              <a:defRPr sz="850">
                <a:solidFill>
                  <a:schemeClr val="tx1"/>
                </a:solidFill>
              </a:defRPr>
            </a:lvl1pPr>
          </a:lstStyle>
          <a:p>
            <a:r>
              <a:rPr lang="en-US"/>
              <a:t>Confidential – Oracle Internal/Restricted/Highly Restricted</a:t>
            </a:r>
            <a:endParaRPr lang="en-US" dirty="0"/>
          </a:p>
        </p:txBody>
      </p:sp>
      <p:sp>
        <p:nvSpPr>
          <p:cNvPr id="24" name="Slide Number Placeholder 5">
            <a:extLst>
              <a:ext uri="{FF2B5EF4-FFF2-40B4-BE49-F238E27FC236}">
                <a16:creationId xmlns:a16="http://schemas.microsoft.com/office/drawing/2014/main" xmlns="" id="{A8E471B2-2D95-B04A-A5E4-A5BDB565A8AC}"/>
              </a:ext>
            </a:extLst>
          </p:cNvPr>
          <p:cNvSpPr>
            <a:spLocks noGrp="1"/>
          </p:cNvSpPr>
          <p:nvPr>
            <p:ph type="sldNum" sz="quarter" idx="4"/>
          </p:nvPr>
        </p:nvSpPr>
        <p:spPr>
          <a:xfrm>
            <a:off x="11324205" y="6556248"/>
            <a:ext cx="333467" cy="182880"/>
          </a:xfrm>
          <a:prstGeom prst="rect">
            <a:avLst/>
          </a:prstGeom>
        </p:spPr>
        <p:txBody>
          <a:bodyPr vert="horz" wrap="none" lIns="0" tIns="0" rIns="0" bIns="0" rtlCol="0" anchor="ctr" anchorCtr="0">
            <a:noAutofit/>
          </a:bodyPr>
          <a:lstStyle>
            <a:lvl1pPr algn="r">
              <a:defRPr sz="850">
                <a:solidFill>
                  <a:schemeClr val="tx1"/>
                </a:solidFill>
              </a:defRPr>
            </a:lvl1pPr>
          </a:lstStyle>
          <a:p>
            <a:fld id="{C51EAA63-D034-42AE-91FA-B13B9518C7BE}" type="slidenum">
              <a:rPr lang="en-US" smtClean="0"/>
              <a:pPr/>
              <a:t>‹#›</a:t>
            </a:fld>
            <a:endParaRPr lang="en-US" dirty="0"/>
          </a:p>
        </p:txBody>
      </p:sp>
      <p:sp>
        <p:nvSpPr>
          <p:cNvPr id="25" name="TextBox 24">
            <a:extLst>
              <a:ext uri="{FF2B5EF4-FFF2-40B4-BE49-F238E27FC236}">
                <a16:creationId xmlns:a16="http://schemas.microsoft.com/office/drawing/2014/main" xmlns="" id="{52CEDBAD-A547-4F45-A372-48EFF9E3ED37}"/>
              </a:ext>
            </a:extLst>
          </p:cNvPr>
          <p:cNvSpPr txBox="1"/>
          <p:nvPr userDrawn="1"/>
        </p:nvSpPr>
        <p:spPr>
          <a:xfrm>
            <a:off x="5376672" y="6556248"/>
            <a:ext cx="3200400" cy="182880"/>
          </a:xfrm>
          <a:prstGeom prst="rect">
            <a:avLst/>
          </a:prstGeom>
          <a:noFill/>
        </p:spPr>
        <p:txBody>
          <a:bodyPr vert="horz" wrap="none" lIns="0" tIns="0" rIns="0" bIns="0" rtlCol="0" anchor="ctr" anchorCtr="0">
            <a:noAutofit/>
          </a:bodyPr>
          <a:lstStyle/>
          <a:p>
            <a:pPr algn="r"/>
            <a:r>
              <a:rPr lang="en-US" sz="850" dirty="0" smtClean="0">
                <a:solidFill>
                  <a:schemeClr val="tx1"/>
                </a:solidFill>
              </a:rPr>
              <a:t>Copyright © 2018, Oracle and/or its affiliates. All rights reserved.</a:t>
            </a:r>
            <a:endParaRPr lang="en-US" sz="850" dirty="0">
              <a:solidFill>
                <a:schemeClr val="tx1"/>
              </a:solidFill>
            </a:endParaRPr>
          </a:p>
        </p:txBody>
      </p:sp>
    </p:spTree>
    <p:extLst>
      <p:ext uri="{BB962C8B-B14F-4D97-AF65-F5344CB8AC3E}">
        <p14:creationId xmlns:p14="http://schemas.microsoft.com/office/powerpoint/2010/main" val="18321934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92_Title and Content">
    <p:spTree>
      <p:nvGrpSpPr>
        <p:cNvPr id="1" name=""/>
        <p:cNvGrpSpPr/>
        <p:nvPr/>
      </p:nvGrpSpPr>
      <p:grpSpPr>
        <a:xfrm>
          <a:off x="0" y="0"/>
          <a:ext cx="0" cy="0"/>
          <a:chOff x="0" y="0"/>
          <a:chExt cx="0" cy="0"/>
        </a:xfrm>
      </p:grpSpPr>
      <p:pic>
        <p:nvPicPr>
          <p:cNvPr id="19" name="Picture 18"/>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flipH="1">
            <a:off x="2307396" y="152400"/>
            <a:ext cx="9881429" cy="6350000"/>
          </a:xfrm>
          <a:prstGeom prst="rect">
            <a:avLst/>
          </a:prstGeom>
        </p:spPr>
      </p:pic>
      <p:sp>
        <p:nvSpPr>
          <p:cNvPr id="42" name="Rectangle 41"/>
          <p:cNvSpPr/>
          <p:nvPr userDrawn="1"/>
        </p:nvSpPr>
        <p:spPr>
          <a:xfrm>
            <a:off x="142884" y="127002"/>
            <a:ext cx="6637702" cy="6365875"/>
          </a:xfrm>
          <a:prstGeom prst="rect">
            <a:avLst/>
          </a:prstGeom>
          <a:gradFill flip="none" rotWithShape="1">
            <a:gsLst>
              <a:gs pos="0">
                <a:schemeClr val="bg1"/>
              </a:gs>
              <a:gs pos="100000">
                <a:schemeClr val="bg1">
                  <a:alpha val="0"/>
                </a:schemeClr>
              </a:gs>
              <a:gs pos="51000">
                <a:schemeClr val="bg1"/>
              </a:gs>
            </a:gsLst>
            <a:lin ang="0" scaled="1"/>
            <a:tileRect/>
          </a:gra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sz="1800">
              <a:solidFill>
                <a:srgbClr val="FFFFFF"/>
              </a:solidFill>
              <a:latin typeface="Calibri"/>
            </a:endParaRPr>
          </a:p>
        </p:txBody>
      </p:sp>
      <p:sp>
        <p:nvSpPr>
          <p:cNvPr id="20" name="Parallelogram 31"/>
          <p:cNvSpPr/>
          <p:nvPr userDrawn="1"/>
        </p:nvSpPr>
        <p:spPr>
          <a:xfrm flipH="1">
            <a:off x="177800" y="177799"/>
            <a:ext cx="6878189" cy="6253917"/>
          </a:xfrm>
          <a:custGeom>
            <a:avLst/>
            <a:gdLst>
              <a:gd name="connsiteX0" fmla="*/ 0 w 10147197"/>
              <a:gd name="connsiteY0" fmla="*/ 6225442 h 6225442"/>
              <a:gd name="connsiteX1" fmla="*/ 2277204 w 10147197"/>
              <a:gd name="connsiteY1" fmla="*/ 0 h 6225442"/>
              <a:gd name="connsiteX2" fmla="*/ 10147197 w 10147197"/>
              <a:gd name="connsiteY2" fmla="*/ 0 h 6225442"/>
              <a:gd name="connsiteX3" fmla="*/ 7869993 w 10147197"/>
              <a:gd name="connsiteY3" fmla="*/ 6225442 h 6225442"/>
              <a:gd name="connsiteX4" fmla="*/ 0 w 10147197"/>
              <a:gd name="connsiteY4" fmla="*/ 6225442 h 6225442"/>
              <a:gd name="connsiteX0" fmla="*/ 0 w 10147197"/>
              <a:gd name="connsiteY0" fmla="*/ 6253917 h 6253917"/>
              <a:gd name="connsiteX1" fmla="*/ 2277204 w 10147197"/>
              <a:gd name="connsiteY1" fmla="*/ 28475 h 6253917"/>
              <a:gd name="connsiteX2" fmla="*/ 6878189 w 10147197"/>
              <a:gd name="connsiteY2" fmla="*/ 0 h 6253917"/>
              <a:gd name="connsiteX3" fmla="*/ 10147197 w 10147197"/>
              <a:gd name="connsiteY3" fmla="*/ 28475 h 6253917"/>
              <a:gd name="connsiteX4" fmla="*/ 7869993 w 10147197"/>
              <a:gd name="connsiteY4" fmla="*/ 6253917 h 6253917"/>
              <a:gd name="connsiteX5" fmla="*/ 0 w 10147197"/>
              <a:gd name="connsiteY5" fmla="*/ 6253917 h 6253917"/>
              <a:gd name="connsiteX0" fmla="*/ 0 w 10147197"/>
              <a:gd name="connsiteY0" fmla="*/ 6253917 h 6253917"/>
              <a:gd name="connsiteX1" fmla="*/ 2277204 w 10147197"/>
              <a:gd name="connsiteY1" fmla="*/ 28475 h 6253917"/>
              <a:gd name="connsiteX2" fmla="*/ 6878189 w 10147197"/>
              <a:gd name="connsiteY2" fmla="*/ 0 h 6253917"/>
              <a:gd name="connsiteX3" fmla="*/ 10147197 w 10147197"/>
              <a:gd name="connsiteY3" fmla="*/ 28475 h 6253917"/>
              <a:gd name="connsiteX4" fmla="*/ 7869993 w 10147197"/>
              <a:gd name="connsiteY4" fmla="*/ 6253917 h 6253917"/>
              <a:gd name="connsiteX5" fmla="*/ 6852789 w 10147197"/>
              <a:gd name="connsiteY5" fmla="*/ 6223001 h 6253917"/>
              <a:gd name="connsiteX6" fmla="*/ 0 w 10147197"/>
              <a:gd name="connsiteY6" fmla="*/ 6253917 h 6253917"/>
              <a:gd name="connsiteX0" fmla="*/ 0 w 10147197"/>
              <a:gd name="connsiteY0" fmla="*/ 6253917 h 6253917"/>
              <a:gd name="connsiteX1" fmla="*/ 2277204 w 10147197"/>
              <a:gd name="connsiteY1" fmla="*/ 28475 h 6253917"/>
              <a:gd name="connsiteX2" fmla="*/ 6878189 w 10147197"/>
              <a:gd name="connsiteY2" fmla="*/ 0 h 6253917"/>
              <a:gd name="connsiteX3" fmla="*/ 10147197 w 10147197"/>
              <a:gd name="connsiteY3" fmla="*/ 28475 h 6253917"/>
              <a:gd name="connsiteX4" fmla="*/ 7946193 w 10147197"/>
              <a:gd name="connsiteY4" fmla="*/ 6253917 h 6253917"/>
              <a:gd name="connsiteX5" fmla="*/ 6852789 w 10147197"/>
              <a:gd name="connsiteY5" fmla="*/ 6223001 h 6253917"/>
              <a:gd name="connsiteX6" fmla="*/ 0 w 10147197"/>
              <a:gd name="connsiteY6" fmla="*/ 6253917 h 6253917"/>
              <a:gd name="connsiteX0" fmla="*/ 0 w 10147197"/>
              <a:gd name="connsiteY0" fmla="*/ 6253917 h 6253917"/>
              <a:gd name="connsiteX1" fmla="*/ 2277204 w 10147197"/>
              <a:gd name="connsiteY1" fmla="*/ 28475 h 6253917"/>
              <a:gd name="connsiteX2" fmla="*/ 6878189 w 10147197"/>
              <a:gd name="connsiteY2" fmla="*/ 0 h 6253917"/>
              <a:gd name="connsiteX3" fmla="*/ 10147197 w 10147197"/>
              <a:gd name="connsiteY3" fmla="*/ 28475 h 6253917"/>
              <a:gd name="connsiteX4" fmla="*/ 6852789 w 10147197"/>
              <a:gd name="connsiteY4" fmla="*/ 6223001 h 6253917"/>
              <a:gd name="connsiteX5" fmla="*/ 0 w 10147197"/>
              <a:gd name="connsiteY5" fmla="*/ 6253917 h 6253917"/>
              <a:gd name="connsiteX0" fmla="*/ 0 w 6878189"/>
              <a:gd name="connsiteY0" fmla="*/ 6253917 h 6253917"/>
              <a:gd name="connsiteX1" fmla="*/ 2277204 w 6878189"/>
              <a:gd name="connsiteY1" fmla="*/ 28475 h 6253917"/>
              <a:gd name="connsiteX2" fmla="*/ 6878189 w 6878189"/>
              <a:gd name="connsiteY2" fmla="*/ 0 h 6253917"/>
              <a:gd name="connsiteX3" fmla="*/ 6852789 w 6878189"/>
              <a:gd name="connsiteY3" fmla="*/ 6223001 h 6253917"/>
              <a:gd name="connsiteX4" fmla="*/ 0 w 6878189"/>
              <a:gd name="connsiteY4" fmla="*/ 6253917 h 62539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78189" h="6253917">
                <a:moveTo>
                  <a:pt x="0" y="6253917"/>
                </a:moveTo>
                <a:lnTo>
                  <a:pt x="2277204" y="28475"/>
                </a:lnTo>
                <a:lnTo>
                  <a:pt x="6878189" y="0"/>
                </a:lnTo>
                <a:lnTo>
                  <a:pt x="6852789" y="6223001"/>
                </a:lnTo>
                <a:lnTo>
                  <a:pt x="0" y="6253917"/>
                </a:lnTo>
                <a:close/>
              </a:path>
            </a:pathLst>
          </a:custGeom>
          <a:gradFill flip="none" rotWithShape="1">
            <a:gsLst>
              <a:gs pos="0">
                <a:srgbClr val="4F575E">
                  <a:shade val="30000"/>
                  <a:satMod val="115000"/>
                  <a:alpha val="90000"/>
                </a:srgbClr>
              </a:gs>
              <a:gs pos="50000">
                <a:srgbClr val="4F575E">
                  <a:shade val="67500"/>
                  <a:satMod val="115000"/>
                  <a:alpha val="90000"/>
                </a:srgbClr>
              </a:gs>
              <a:gs pos="100000">
                <a:srgbClr val="4F575E">
                  <a:shade val="100000"/>
                  <a:satMod val="115000"/>
                  <a:alpha val="90000"/>
                </a:srgbClr>
              </a:gs>
            </a:gsLst>
            <a:lin ang="16200000" scaled="1"/>
            <a:tileRect/>
          </a:gradFill>
          <a:ln w="19050" cap="flat" cmpd="sng" algn="ctr">
            <a:noFill/>
            <a:prstDash val="solid"/>
            <a:miter lim="800000"/>
          </a:ln>
          <a:effectLst/>
        </p:spPr>
        <p:txBody>
          <a:bodyPr rot="0" spcFirstLastPara="0" vertOverflow="overflow" horzOverflow="overflow" vert="horz" wrap="square" lIns="0" tIns="45720" rIns="91440" bIns="45720" numCol="1" spcCol="0" rtlCol="0" fromWordArt="0" anchor="ctr" anchorCtr="0" forceAA="0" compatLnSpc="1">
            <a:prstTxWarp prst="textNoShape">
              <a:avLst/>
            </a:prstTxWarp>
            <a:noAutofit/>
          </a:bodyPr>
          <a:lstStyle/>
          <a:p>
            <a:pPr marL="0" lvl="1" algn="ctr">
              <a:lnSpc>
                <a:spcPct val="90000"/>
              </a:lnSpc>
            </a:pPr>
            <a:endParaRPr lang="en-US" sz="2400" kern="0" dirty="0">
              <a:solidFill>
                <a:srgbClr val="FFFFFF"/>
              </a:solidFill>
              <a:latin typeface="Calibri"/>
            </a:endParaRPr>
          </a:p>
        </p:txBody>
      </p:sp>
      <p:grpSp>
        <p:nvGrpSpPr>
          <p:cNvPr id="11" name="Border"/>
          <p:cNvGrpSpPr/>
          <p:nvPr userDrawn="1"/>
        </p:nvGrpSpPr>
        <p:grpSpPr>
          <a:xfrm>
            <a:off x="1" y="0"/>
            <a:ext cx="12189399" cy="6858000"/>
            <a:chOff x="-287" y="0"/>
            <a:chExt cx="12189399" cy="6858000"/>
          </a:xfrm>
        </p:grpSpPr>
        <p:sp>
          <p:nvSpPr>
            <p:cNvPr id="12" name="Rectangle 11"/>
            <p:cNvSpPr/>
            <p:nvPr/>
          </p:nvSpPr>
          <p:spPr bwMode="gray">
            <a:xfrm>
              <a:off x="-287" y="0"/>
              <a:ext cx="193962" cy="6852146"/>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sz="1800" dirty="0">
                <a:solidFill>
                  <a:srgbClr val="FFFFFF"/>
                </a:solidFill>
                <a:latin typeface="Calibri"/>
              </a:endParaRPr>
            </a:p>
          </p:txBody>
        </p:sp>
        <p:sp>
          <p:nvSpPr>
            <p:cNvPr id="13" name="Rectangle 12"/>
            <p:cNvSpPr/>
            <p:nvPr/>
          </p:nvSpPr>
          <p:spPr bwMode="gray">
            <a:xfrm>
              <a:off x="11995151" y="5854"/>
              <a:ext cx="193960" cy="6852146"/>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sz="1800" dirty="0">
                <a:solidFill>
                  <a:srgbClr val="FFFFFF"/>
                </a:solidFill>
                <a:latin typeface="Calibri"/>
              </a:endParaRPr>
            </a:p>
          </p:txBody>
        </p:sp>
        <p:sp>
          <p:nvSpPr>
            <p:cNvPr id="14" name="Rectangle 13"/>
            <p:cNvSpPr/>
            <p:nvPr/>
          </p:nvSpPr>
          <p:spPr bwMode="gray">
            <a:xfrm>
              <a:off x="-286" y="6400800"/>
              <a:ext cx="12189396" cy="457200"/>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sz="1800" dirty="0">
                <a:solidFill>
                  <a:srgbClr val="FFFFFF"/>
                </a:solidFill>
                <a:latin typeface="Calibri"/>
              </a:endParaRPr>
            </a:p>
          </p:txBody>
        </p:sp>
        <p:sp>
          <p:nvSpPr>
            <p:cNvPr id="15" name="Rectangle 14"/>
            <p:cNvSpPr/>
            <p:nvPr/>
          </p:nvSpPr>
          <p:spPr bwMode="gray">
            <a:xfrm>
              <a:off x="-286" y="0"/>
              <a:ext cx="12189398" cy="192024"/>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sz="1800" dirty="0">
                <a:solidFill>
                  <a:srgbClr val="FFFFFF"/>
                </a:solidFill>
                <a:latin typeface="Calibri"/>
              </a:endParaRPr>
            </a:p>
          </p:txBody>
        </p:sp>
      </p:grpSp>
      <p:grpSp>
        <p:nvGrpSpPr>
          <p:cNvPr id="33" name="Group 32"/>
          <p:cNvGrpSpPr/>
          <p:nvPr userDrawn="1"/>
        </p:nvGrpSpPr>
        <p:grpSpPr>
          <a:xfrm>
            <a:off x="0" y="0"/>
            <a:ext cx="12189398" cy="6858000"/>
            <a:chOff x="0" y="0"/>
            <a:chExt cx="12189398" cy="6858000"/>
          </a:xfrm>
          <a:solidFill>
            <a:srgbClr val="D8E1E6"/>
          </a:solidFill>
        </p:grpSpPr>
        <p:sp>
          <p:nvSpPr>
            <p:cNvPr id="38" name="Rectangle 37"/>
            <p:cNvSpPr/>
            <p:nvPr/>
          </p:nvSpPr>
          <p:spPr bwMode="gray">
            <a:xfrm>
              <a:off x="0" y="0"/>
              <a:ext cx="193962" cy="6858000"/>
            </a:xfrm>
            <a:prstGeom prst="rect">
              <a:avLst/>
            </a:pr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sz="1800" dirty="0">
                <a:solidFill>
                  <a:srgbClr val="FFFFFF"/>
                </a:solidFill>
                <a:latin typeface="Calibri"/>
              </a:endParaRPr>
            </a:p>
          </p:txBody>
        </p:sp>
        <p:sp>
          <p:nvSpPr>
            <p:cNvPr id="39" name="Rectangle 38"/>
            <p:cNvSpPr/>
            <p:nvPr/>
          </p:nvSpPr>
          <p:spPr bwMode="gray">
            <a:xfrm>
              <a:off x="11995151" y="0"/>
              <a:ext cx="193960" cy="6858000"/>
            </a:xfrm>
            <a:prstGeom prst="rect">
              <a:avLst/>
            </a:pr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sz="1800" dirty="0">
                <a:solidFill>
                  <a:srgbClr val="FFFFFF"/>
                </a:solidFill>
                <a:latin typeface="Calibri"/>
              </a:endParaRPr>
            </a:p>
          </p:txBody>
        </p:sp>
        <p:sp>
          <p:nvSpPr>
            <p:cNvPr id="40" name="Rectangle 39"/>
            <p:cNvSpPr/>
            <p:nvPr/>
          </p:nvSpPr>
          <p:spPr bwMode="gray">
            <a:xfrm>
              <a:off x="0" y="6400800"/>
              <a:ext cx="12189396" cy="457200"/>
            </a:xfrm>
            <a:prstGeom prst="rect">
              <a:avLst/>
            </a:prstGeom>
            <a:solidFill>
              <a:srgbClr val="D8E1E7"/>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sz="1800" dirty="0">
                <a:solidFill>
                  <a:srgbClr val="FFFFFF"/>
                </a:solidFill>
                <a:latin typeface="Calibri"/>
              </a:endParaRPr>
            </a:p>
          </p:txBody>
        </p:sp>
        <p:sp>
          <p:nvSpPr>
            <p:cNvPr id="41" name="Rectangle 40"/>
            <p:cNvSpPr/>
            <p:nvPr/>
          </p:nvSpPr>
          <p:spPr bwMode="gray">
            <a:xfrm>
              <a:off x="0" y="0"/>
              <a:ext cx="12189398" cy="192024"/>
            </a:xfrm>
            <a:prstGeom prst="rect">
              <a:avLst/>
            </a:pr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sz="1800" dirty="0">
                <a:solidFill>
                  <a:srgbClr val="FFFFFF"/>
                </a:solidFill>
                <a:latin typeface="Calibri"/>
              </a:endParaRPr>
            </a:p>
          </p:txBody>
        </p:sp>
      </p:grpSp>
      <p:sp>
        <p:nvSpPr>
          <p:cNvPr id="62" name="Text Placeholder 33"/>
          <p:cNvSpPr>
            <a:spLocks noGrp="1"/>
          </p:cNvSpPr>
          <p:nvPr userDrawn="1">
            <p:ph type="body" sz="quarter" idx="16"/>
          </p:nvPr>
        </p:nvSpPr>
        <p:spPr>
          <a:xfrm>
            <a:off x="411163" y="675375"/>
            <a:ext cx="4121150" cy="2676861"/>
          </a:xfrm>
        </p:spPr>
        <p:txBody>
          <a:bodyPr/>
          <a:lstStyle>
            <a:lvl1pPr marL="0" indent="0">
              <a:buNone/>
              <a:defRPr b="1">
                <a:solidFill>
                  <a:srgbClr val="FFFFFF"/>
                </a:solidFill>
              </a:defRPr>
            </a:lvl1pPr>
          </a:lstStyle>
          <a:p>
            <a:pPr lvl="0"/>
            <a:r>
              <a:rPr lang="en-US" dirty="0"/>
              <a:t>Click to edit Master text styles</a:t>
            </a:r>
          </a:p>
        </p:txBody>
      </p:sp>
      <p:pic>
        <p:nvPicPr>
          <p:cNvPr id="29" name="Picture 28" descr="Oracle logo in white on red staging background" title="Oracle red badge logo"/>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530215" y="6263640"/>
            <a:ext cx="1624715" cy="594360"/>
          </a:xfrm>
          <a:prstGeom prst="rect">
            <a:avLst/>
          </a:prstGeom>
        </p:spPr>
      </p:pic>
      <p:sp>
        <p:nvSpPr>
          <p:cNvPr id="23" name="Date Placeholder 3">
            <a:extLst>
              <a:ext uri="{FF2B5EF4-FFF2-40B4-BE49-F238E27FC236}">
                <a16:creationId xmlns:a16="http://schemas.microsoft.com/office/drawing/2014/main" xmlns="" id="{D4B160B7-77BF-8944-A53F-00BB7E06FAD2}"/>
              </a:ext>
            </a:extLst>
          </p:cNvPr>
          <p:cNvSpPr>
            <a:spLocks noGrp="1"/>
          </p:cNvSpPr>
          <p:nvPr>
            <p:ph type="dt" sz="half" idx="2"/>
          </p:nvPr>
        </p:nvSpPr>
        <p:spPr>
          <a:xfrm>
            <a:off x="4182130" y="6556248"/>
            <a:ext cx="1226398" cy="182880"/>
          </a:xfrm>
          <a:prstGeom prst="rect">
            <a:avLst/>
          </a:prstGeom>
        </p:spPr>
        <p:txBody>
          <a:bodyPr vert="horz" wrap="none" lIns="0" tIns="0" rIns="0" bIns="0" rtlCol="0" anchor="ctr" anchorCtr="0">
            <a:noAutofit/>
          </a:bodyPr>
          <a:lstStyle>
            <a:lvl1pPr algn="r">
              <a:defRPr sz="850">
                <a:solidFill>
                  <a:schemeClr val="tx1"/>
                </a:solidFill>
              </a:defRPr>
            </a:lvl1pPr>
          </a:lstStyle>
          <a:p>
            <a:fld id="{4224D74A-0292-D54E-B25B-EBC363909C58}" type="datetime1">
              <a:rPr lang="en-IN" smtClean="0"/>
              <a:t>16-07-2018</a:t>
            </a:fld>
            <a:endParaRPr lang="en-IN" dirty="0"/>
          </a:p>
        </p:txBody>
      </p:sp>
      <p:sp>
        <p:nvSpPr>
          <p:cNvPr id="24" name="Footer Placeholder 4">
            <a:extLst>
              <a:ext uri="{FF2B5EF4-FFF2-40B4-BE49-F238E27FC236}">
                <a16:creationId xmlns:a16="http://schemas.microsoft.com/office/drawing/2014/main" xmlns="" id="{1B936B5E-5330-4746-8F3C-744536791EDD}"/>
              </a:ext>
            </a:extLst>
          </p:cNvPr>
          <p:cNvSpPr>
            <a:spLocks noGrp="1"/>
          </p:cNvSpPr>
          <p:nvPr>
            <p:ph type="ftr" sz="quarter" idx="3"/>
          </p:nvPr>
        </p:nvSpPr>
        <p:spPr>
          <a:xfrm>
            <a:off x="8621422" y="6556248"/>
            <a:ext cx="2702495" cy="182880"/>
          </a:xfrm>
          <a:prstGeom prst="rect">
            <a:avLst/>
          </a:prstGeom>
        </p:spPr>
        <p:txBody>
          <a:bodyPr vert="horz" wrap="none" lIns="0" tIns="0" rIns="0" bIns="0" rtlCol="0" anchor="ctr" anchorCtr="0">
            <a:noAutofit/>
          </a:bodyPr>
          <a:lstStyle>
            <a:lvl1pPr algn="l">
              <a:defRPr sz="850">
                <a:solidFill>
                  <a:schemeClr val="tx1"/>
                </a:solidFill>
              </a:defRPr>
            </a:lvl1pPr>
          </a:lstStyle>
          <a:p>
            <a:r>
              <a:rPr lang="en-US"/>
              <a:t>Confidential – Oracle Internal/Restricted/Highly Restricted</a:t>
            </a:r>
            <a:endParaRPr lang="en-US" dirty="0"/>
          </a:p>
        </p:txBody>
      </p:sp>
      <p:sp>
        <p:nvSpPr>
          <p:cNvPr id="25" name="Slide Number Placeholder 5">
            <a:extLst>
              <a:ext uri="{FF2B5EF4-FFF2-40B4-BE49-F238E27FC236}">
                <a16:creationId xmlns:a16="http://schemas.microsoft.com/office/drawing/2014/main" xmlns="" id="{E288626B-8313-A845-8AD3-52A0D0CE57A9}"/>
              </a:ext>
            </a:extLst>
          </p:cNvPr>
          <p:cNvSpPr>
            <a:spLocks noGrp="1"/>
          </p:cNvSpPr>
          <p:nvPr>
            <p:ph type="sldNum" sz="quarter" idx="4"/>
          </p:nvPr>
        </p:nvSpPr>
        <p:spPr>
          <a:xfrm>
            <a:off x="11324205" y="6556248"/>
            <a:ext cx="333467" cy="182880"/>
          </a:xfrm>
          <a:prstGeom prst="rect">
            <a:avLst/>
          </a:prstGeom>
        </p:spPr>
        <p:txBody>
          <a:bodyPr vert="horz" wrap="none" lIns="0" tIns="0" rIns="0" bIns="0" rtlCol="0" anchor="ctr" anchorCtr="0">
            <a:noAutofit/>
          </a:bodyPr>
          <a:lstStyle>
            <a:lvl1pPr algn="r">
              <a:defRPr sz="850">
                <a:solidFill>
                  <a:schemeClr val="tx1"/>
                </a:solidFill>
              </a:defRPr>
            </a:lvl1pPr>
          </a:lstStyle>
          <a:p>
            <a:fld id="{C51EAA63-D034-42AE-91FA-B13B9518C7BE}" type="slidenum">
              <a:rPr lang="en-US" smtClean="0"/>
              <a:pPr/>
              <a:t>‹#›</a:t>
            </a:fld>
            <a:endParaRPr lang="en-US" dirty="0"/>
          </a:p>
        </p:txBody>
      </p:sp>
      <p:sp>
        <p:nvSpPr>
          <p:cNvPr id="26" name="TextBox 25">
            <a:extLst>
              <a:ext uri="{FF2B5EF4-FFF2-40B4-BE49-F238E27FC236}">
                <a16:creationId xmlns:a16="http://schemas.microsoft.com/office/drawing/2014/main" xmlns="" id="{DCD40FAC-93A2-A44A-85E3-91E2A8623C20}"/>
              </a:ext>
            </a:extLst>
          </p:cNvPr>
          <p:cNvSpPr txBox="1"/>
          <p:nvPr userDrawn="1"/>
        </p:nvSpPr>
        <p:spPr>
          <a:xfrm>
            <a:off x="5376672" y="6556248"/>
            <a:ext cx="3200400" cy="182880"/>
          </a:xfrm>
          <a:prstGeom prst="rect">
            <a:avLst/>
          </a:prstGeom>
          <a:noFill/>
        </p:spPr>
        <p:txBody>
          <a:bodyPr vert="horz" wrap="none" lIns="0" tIns="0" rIns="0" bIns="0" rtlCol="0" anchor="ctr" anchorCtr="0">
            <a:noAutofit/>
          </a:bodyPr>
          <a:lstStyle/>
          <a:p>
            <a:pPr algn="r"/>
            <a:r>
              <a:rPr lang="en-US" sz="850" dirty="0" smtClean="0">
                <a:solidFill>
                  <a:schemeClr val="tx1"/>
                </a:solidFill>
              </a:rPr>
              <a:t>Copyright © 2018, Oracle and/or its affiliates. All rights reserved.</a:t>
            </a:r>
            <a:endParaRPr lang="en-US" sz="850" dirty="0">
              <a:solidFill>
                <a:schemeClr val="tx1"/>
              </a:solidFill>
            </a:endParaRPr>
          </a:p>
        </p:txBody>
      </p:sp>
    </p:spTree>
    <p:extLst>
      <p:ext uri="{BB962C8B-B14F-4D97-AF65-F5344CB8AC3E}">
        <p14:creationId xmlns:p14="http://schemas.microsoft.com/office/powerpoint/2010/main" val="36293644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93_Title and Content">
    <p:spTree>
      <p:nvGrpSpPr>
        <p:cNvPr id="1" name=""/>
        <p:cNvGrpSpPr/>
        <p:nvPr/>
      </p:nvGrpSpPr>
      <p:grpSpPr>
        <a:xfrm>
          <a:off x="0" y="0"/>
          <a:ext cx="0" cy="0"/>
          <a:chOff x="0" y="0"/>
          <a:chExt cx="0" cy="0"/>
        </a:xfrm>
      </p:grpSpPr>
      <p:pic>
        <p:nvPicPr>
          <p:cNvPr id="21" name="Picture 20"/>
          <p:cNvPicPr>
            <a:picLocks noChangeAspect="1"/>
          </p:cNvPicPr>
          <p:nvPr userDrawn="1"/>
        </p:nvPicPr>
        <p:blipFill rotWithShape="1">
          <a:blip r:embed="rId2" cstate="print">
            <a:extLst>
              <a:ext uri="{28A0092B-C50C-407E-A947-70E740481C1C}">
                <a14:useLocalDpi xmlns:a14="http://schemas.microsoft.com/office/drawing/2010/main"/>
              </a:ext>
            </a:extLst>
          </a:blip>
          <a:srcRect/>
          <a:stretch/>
        </p:blipFill>
        <p:spPr>
          <a:xfrm>
            <a:off x="2762250" y="187146"/>
            <a:ext cx="9245282" cy="6225424"/>
          </a:xfrm>
          <a:prstGeom prst="rect">
            <a:avLst/>
          </a:prstGeom>
        </p:spPr>
      </p:pic>
      <p:sp>
        <p:nvSpPr>
          <p:cNvPr id="42" name="Rectangle 41"/>
          <p:cNvSpPr/>
          <p:nvPr userDrawn="1"/>
        </p:nvSpPr>
        <p:spPr>
          <a:xfrm>
            <a:off x="142884" y="127002"/>
            <a:ext cx="6637702" cy="6365875"/>
          </a:xfrm>
          <a:prstGeom prst="rect">
            <a:avLst/>
          </a:prstGeom>
          <a:gradFill flip="none" rotWithShape="1">
            <a:gsLst>
              <a:gs pos="0">
                <a:schemeClr val="bg1"/>
              </a:gs>
              <a:gs pos="100000">
                <a:schemeClr val="bg1">
                  <a:alpha val="0"/>
                </a:schemeClr>
              </a:gs>
              <a:gs pos="51000">
                <a:schemeClr val="bg1"/>
              </a:gs>
            </a:gsLst>
            <a:lin ang="0" scaled="1"/>
            <a:tileRect/>
          </a:gra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sz="1800">
              <a:solidFill>
                <a:srgbClr val="FFFFFF"/>
              </a:solidFill>
              <a:latin typeface="Calibri"/>
            </a:endParaRPr>
          </a:p>
        </p:txBody>
      </p:sp>
      <p:sp>
        <p:nvSpPr>
          <p:cNvPr id="20" name="Parallelogram 31"/>
          <p:cNvSpPr/>
          <p:nvPr userDrawn="1"/>
        </p:nvSpPr>
        <p:spPr>
          <a:xfrm flipH="1">
            <a:off x="177800" y="177799"/>
            <a:ext cx="6878189" cy="6253917"/>
          </a:xfrm>
          <a:custGeom>
            <a:avLst/>
            <a:gdLst>
              <a:gd name="connsiteX0" fmla="*/ 0 w 10147197"/>
              <a:gd name="connsiteY0" fmla="*/ 6225442 h 6225442"/>
              <a:gd name="connsiteX1" fmla="*/ 2277204 w 10147197"/>
              <a:gd name="connsiteY1" fmla="*/ 0 h 6225442"/>
              <a:gd name="connsiteX2" fmla="*/ 10147197 w 10147197"/>
              <a:gd name="connsiteY2" fmla="*/ 0 h 6225442"/>
              <a:gd name="connsiteX3" fmla="*/ 7869993 w 10147197"/>
              <a:gd name="connsiteY3" fmla="*/ 6225442 h 6225442"/>
              <a:gd name="connsiteX4" fmla="*/ 0 w 10147197"/>
              <a:gd name="connsiteY4" fmla="*/ 6225442 h 6225442"/>
              <a:gd name="connsiteX0" fmla="*/ 0 w 10147197"/>
              <a:gd name="connsiteY0" fmla="*/ 6253917 h 6253917"/>
              <a:gd name="connsiteX1" fmla="*/ 2277204 w 10147197"/>
              <a:gd name="connsiteY1" fmla="*/ 28475 h 6253917"/>
              <a:gd name="connsiteX2" fmla="*/ 6878189 w 10147197"/>
              <a:gd name="connsiteY2" fmla="*/ 0 h 6253917"/>
              <a:gd name="connsiteX3" fmla="*/ 10147197 w 10147197"/>
              <a:gd name="connsiteY3" fmla="*/ 28475 h 6253917"/>
              <a:gd name="connsiteX4" fmla="*/ 7869993 w 10147197"/>
              <a:gd name="connsiteY4" fmla="*/ 6253917 h 6253917"/>
              <a:gd name="connsiteX5" fmla="*/ 0 w 10147197"/>
              <a:gd name="connsiteY5" fmla="*/ 6253917 h 6253917"/>
              <a:gd name="connsiteX0" fmla="*/ 0 w 10147197"/>
              <a:gd name="connsiteY0" fmla="*/ 6253917 h 6253917"/>
              <a:gd name="connsiteX1" fmla="*/ 2277204 w 10147197"/>
              <a:gd name="connsiteY1" fmla="*/ 28475 h 6253917"/>
              <a:gd name="connsiteX2" fmla="*/ 6878189 w 10147197"/>
              <a:gd name="connsiteY2" fmla="*/ 0 h 6253917"/>
              <a:gd name="connsiteX3" fmla="*/ 10147197 w 10147197"/>
              <a:gd name="connsiteY3" fmla="*/ 28475 h 6253917"/>
              <a:gd name="connsiteX4" fmla="*/ 7869993 w 10147197"/>
              <a:gd name="connsiteY4" fmla="*/ 6253917 h 6253917"/>
              <a:gd name="connsiteX5" fmla="*/ 6852789 w 10147197"/>
              <a:gd name="connsiteY5" fmla="*/ 6223001 h 6253917"/>
              <a:gd name="connsiteX6" fmla="*/ 0 w 10147197"/>
              <a:gd name="connsiteY6" fmla="*/ 6253917 h 6253917"/>
              <a:gd name="connsiteX0" fmla="*/ 0 w 10147197"/>
              <a:gd name="connsiteY0" fmla="*/ 6253917 h 6253917"/>
              <a:gd name="connsiteX1" fmla="*/ 2277204 w 10147197"/>
              <a:gd name="connsiteY1" fmla="*/ 28475 h 6253917"/>
              <a:gd name="connsiteX2" fmla="*/ 6878189 w 10147197"/>
              <a:gd name="connsiteY2" fmla="*/ 0 h 6253917"/>
              <a:gd name="connsiteX3" fmla="*/ 10147197 w 10147197"/>
              <a:gd name="connsiteY3" fmla="*/ 28475 h 6253917"/>
              <a:gd name="connsiteX4" fmla="*/ 7946193 w 10147197"/>
              <a:gd name="connsiteY4" fmla="*/ 6253917 h 6253917"/>
              <a:gd name="connsiteX5" fmla="*/ 6852789 w 10147197"/>
              <a:gd name="connsiteY5" fmla="*/ 6223001 h 6253917"/>
              <a:gd name="connsiteX6" fmla="*/ 0 w 10147197"/>
              <a:gd name="connsiteY6" fmla="*/ 6253917 h 6253917"/>
              <a:gd name="connsiteX0" fmla="*/ 0 w 10147197"/>
              <a:gd name="connsiteY0" fmla="*/ 6253917 h 6253917"/>
              <a:gd name="connsiteX1" fmla="*/ 2277204 w 10147197"/>
              <a:gd name="connsiteY1" fmla="*/ 28475 h 6253917"/>
              <a:gd name="connsiteX2" fmla="*/ 6878189 w 10147197"/>
              <a:gd name="connsiteY2" fmla="*/ 0 h 6253917"/>
              <a:gd name="connsiteX3" fmla="*/ 10147197 w 10147197"/>
              <a:gd name="connsiteY3" fmla="*/ 28475 h 6253917"/>
              <a:gd name="connsiteX4" fmla="*/ 6852789 w 10147197"/>
              <a:gd name="connsiteY4" fmla="*/ 6223001 h 6253917"/>
              <a:gd name="connsiteX5" fmla="*/ 0 w 10147197"/>
              <a:gd name="connsiteY5" fmla="*/ 6253917 h 6253917"/>
              <a:gd name="connsiteX0" fmla="*/ 0 w 6878189"/>
              <a:gd name="connsiteY0" fmla="*/ 6253917 h 6253917"/>
              <a:gd name="connsiteX1" fmla="*/ 2277204 w 6878189"/>
              <a:gd name="connsiteY1" fmla="*/ 28475 h 6253917"/>
              <a:gd name="connsiteX2" fmla="*/ 6878189 w 6878189"/>
              <a:gd name="connsiteY2" fmla="*/ 0 h 6253917"/>
              <a:gd name="connsiteX3" fmla="*/ 6852789 w 6878189"/>
              <a:gd name="connsiteY3" fmla="*/ 6223001 h 6253917"/>
              <a:gd name="connsiteX4" fmla="*/ 0 w 6878189"/>
              <a:gd name="connsiteY4" fmla="*/ 6253917 h 62539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78189" h="6253917">
                <a:moveTo>
                  <a:pt x="0" y="6253917"/>
                </a:moveTo>
                <a:lnTo>
                  <a:pt x="2277204" y="28475"/>
                </a:lnTo>
                <a:lnTo>
                  <a:pt x="6878189" y="0"/>
                </a:lnTo>
                <a:lnTo>
                  <a:pt x="6852789" y="6223001"/>
                </a:lnTo>
                <a:lnTo>
                  <a:pt x="0" y="6253917"/>
                </a:lnTo>
                <a:close/>
              </a:path>
            </a:pathLst>
          </a:custGeom>
          <a:gradFill flip="none" rotWithShape="1">
            <a:gsLst>
              <a:gs pos="0">
                <a:schemeClr val="accent6">
                  <a:shade val="30000"/>
                  <a:satMod val="115000"/>
                  <a:alpha val="80000"/>
                </a:schemeClr>
              </a:gs>
              <a:gs pos="50000">
                <a:schemeClr val="accent6">
                  <a:shade val="67500"/>
                  <a:satMod val="115000"/>
                  <a:alpha val="80000"/>
                </a:schemeClr>
              </a:gs>
              <a:gs pos="100000">
                <a:schemeClr val="accent6">
                  <a:shade val="100000"/>
                  <a:satMod val="115000"/>
                  <a:alpha val="80000"/>
                </a:schemeClr>
              </a:gs>
            </a:gsLst>
            <a:lin ang="16200000" scaled="1"/>
            <a:tileRect/>
          </a:gra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91440" bIns="45720" numCol="1" spcCol="0" rtlCol="0" fromWordArt="0" anchor="ctr" anchorCtr="0" forceAA="0" compatLnSpc="1">
            <a:prstTxWarp prst="textNoShape">
              <a:avLst/>
            </a:prstTxWarp>
            <a:noAutofit/>
          </a:bodyPr>
          <a:lstStyle/>
          <a:p>
            <a:pPr marL="0" lvl="1" algn="ctr">
              <a:lnSpc>
                <a:spcPct val="90000"/>
              </a:lnSpc>
            </a:pPr>
            <a:endParaRPr lang="en-US" sz="2400" dirty="0">
              <a:solidFill>
                <a:srgbClr val="FFFFFF"/>
              </a:solidFill>
              <a:latin typeface="Calibri"/>
            </a:endParaRPr>
          </a:p>
        </p:txBody>
      </p:sp>
      <p:grpSp>
        <p:nvGrpSpPr>
          <p:cNvPr id="11" name="Border"/>
          <p:cNvGrpSpPr/>
          <p:nvPr userDrawn="1"/>
        </p:nvGrpSpPr>
        <p:grpSpPr>
          <a:xfrm>
            <a:off x="1" y="0"/>
            <a:ext cx="12189399" cy="6858000"/>
            <a:chOff x="-287" y="0"/>
            <a:chExt cx="12189399" cy="6858000"/>
          </a:xfrm>
        </p:grpSpPr>
        <p:sp>
          <p:nvSpPr>
            <p:cNvPr id="12" name="Rectangle 11"/>
            <p:cNvSpPr/>
            <p:nvPr/>
          </p:nvSpPr>
          <p:spPr bwMode="gray">
            <a:xfrm>
              <a:off x="-287" y="0"/>
              <a:ext cx="193962" cy="6852146"/>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sz="1800" dirty="0">
                <a:solidFill>
                  <a:srgbClr val="FFFFFF"/>
                </a:solidFill>
                <a:latin typeface="Calibri"/>
              </a:endParaRPr>
            </a:p>
          </p:txBody>
        </p:sp>
        <p:sp>
          <p:nvSpPr>
            <p:cNvPr id="13" name="Rectangle 12"/>
            <p:cNvSpPr/>
            <p:nvPr/>
          </p:nvSpPr>
          <p:spPr bwMode="gray">
            <a:xfrm>
              <a:off x="11995151" y="5854"/>
              <a:ext cx="193960" cy="6852146"/>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sz="1800" dirty="0">
                <a:solidFill>
                  <a:srgbClr val="FFFFFF"/>
                </a:solidFill>
                <a:latin typeface="Calibri"/>
              </a:endParaRPr>
            </a:p>
          </p:txBody>
        </p:sp>
        <p:sp>
          <p:nvSpPr>
            <p:cNvPr id="14" name="Rectangle 13"/>
            <p:cNvSpPr/>
            <p:nvPr/>
          </p:nvSpPr>
          <p:spPr bwMode="gray">
            <a:xfrm>
              <a:off x="-286" y="6400800"/>
              <a:ext cx="12189396" cy="457200"/>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sz="1800" dirty="0">
                <a:solidFill>
                  <a:srgbClr val="FFFFFF"/>
                </a:solidFill>
                <a:latin typeface="Calibri"/>
              </a:endParaRPr>
            </a:p>
          </p:txBody>
        </p:sp>
        <p:sp>
          <p:nvSpPr>
            <p:cNvPr id="15" name="Rectangle 14"/>
            <p:cNvSpPr/>
            <p:nvPr/>
          </p:nvSpPr>
          <p:spPr bwMode="gray">
            <a:xfrm>
              <a:off x="-286" y="0"/>
              <a:ext cx="12189398" cy="192024"/>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sz="1800" dirty="0">
                <a:solidFill>
                  <a:srgbClr val="FFFFFF"/>
                </a:solidFill>
                <a:latin typeface="Calibri"/>
              </a:endParaRPr>
            </a:p>
          </p:txBody>
        </p:sp>
      </p:grpSp>
      <p:grpSp>
        <p:nvGrpSpPr>
          <p:cNvPr id="33" name="Group 32"/>
          <p:cNvGrpSpPr/>
          <p:nvPr userDrawn="1"/>
        </p:nvGrpSpPr>
        <p:grpSpPr>
          <a:xfrm>
            <a:off x="0" y="0"/>
            <a:ext cx="12189398" cy="6858000"/>
            <a:chOff x="0" y="0"/>
            <a:chExt cx="12189398" cy="6858000"/>
          </a:xfrm>
          <a:solidFill>
            <a:srgbClr val="D8E1E6"/>
          </a:solidFill>
        </p:grpSpPr>
        <p:sp>
          <p:nvSpPr>
            <p:cNvPr id="38" name="Rectangle 37"/>
            <p:cNvSpPr/>
            <p:nvPr/>
          </p:nvSpPr>
          <p:spPr bwMode="gray">
            <a:xfrm>
              <a:off x="0" y="0"/>
              <a:ext cx="193962" cy="6858000"/>
            </a:xfrm>
            <a:prstGeom prst="rect">
              <a:avLst/>
            </a:pr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sz="1800" dirty="0">
                <a:solidFill>
                  <a:srgbClr val="FFFFFF"/>
                </a:solidFill>
                <a:latin typeface="Calibri"/>
              </a:endParaRPr>
            </a:p>
          </p:txBody>
        </p:sp>
        <p:sp>
          <p:nvSpPr>
            <p:cNvPr id="39" name="Rectangle 38"/>
            <p:cNvSpPr/>
            <p:nvPr/>
          </p:nvSpPr>
          <p:spPr bwMode="gray">
            <a:xfrm>
              <a:off x="11995151" y="0"/>
              <a:ext cx="193960" cy="6858000"/>
            </a:xfrm>
            <a:prstGeom prst="rect">
              <a:avLst/>
            </a:pr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sz="1800" dirty="0">
                <a:solidFill>
                  <a:srgbClr val="FFFFFF"/>
                </a:solidFill>
                <a:latin typeface="Calibri"/>
              </a:endParaRPr>
            </a:p>
          </p:txBody>
        </p:sp>
        <p:sp>
          <p:nvSpPr>
            <p:cNvPr id="40" name="Rectangle 39"/>
            <p:cNvSpPr/>
            <p:nvPr/>
          </p:nvSpPr>
          <p:spPr bwMode="gray">
            <a:xfrm>
              <a:off x="0" y="6400800"/>
              <a:ext cx="12189396" cy="457200"/>
            </a:xfrm>
            <a:prstGeom prst="rect">
              <a:avLst/>
            </a:prstGeom>
            <a:solidFill>
              <a:srgbClr val="D8E1E7"/>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sz="1800" dirty="0">
                <a:solidFill>
                  <a:srgbClr val="FFFFFF"/>
                </a:solidFill>
                <a:latin typeface="Calibri"/>
              </a:endParaRPr>
            </a:p>
          </p:txBody>
        </p:sp>
        <p:sp>
          <p:nvSpPr>
            <p:cNvPr id="41" name="Rectangle 40"/>
            <p:cNvSpPr/>
            <p:nvPr/>
          </p:nvSpPr>
          <p:spPr bwMode="gray">
            <a:xfrm>
              <a:off x="0" y="0"/>
              <a:ext cx="12189398" cy="192024"/>
            </a:xfrm>
            <a:prstGeom prst="rect">
              <a:avLst/>
            </a:pr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sz="1800" dirty="0">
                <a:solidFill>
                  <a:srgbClr val="FFFFFF"/>
                </a:solidFill>
                <a:latin typeface="Calibri"/>
              </a:endParaRPr>
            </a:p>
          </p:txBody>
        </p:sp>
      </p:grpSp>
      <p:sp>
        <p:nvSpPr>
          <p:cNvPr id="62" name="Text Placeholder 33"/>
          <p:cNvSpPr>
            <a:spLocks noGrp="1"/>
          </p:cNvSpPr>
          <p:nvPr userDrawn="1">
            <p:ph type="body" sz="quarter" idx="16"/>
          </p:nvPr>
        </p:nvSpPr>
        <p:spPr>
          <a:xfrm>
            <a:off x="411163" y="675375"/>
            <a:ext cx="4121150" cy="2676861"/>
          </a:xfrm>
        </p:spPr>
        <p:txBody>
          <a:bodyPr/>
          <a:lstStyle>
            <a:lvl1pPr marL="0" indent="0">
              <a:buNone/>
              <a:defRPr b="1">
                <a:solidFill>
                  <a:srgbClr val="FFFFFF"/>
                </a:solidFill>
              </a:defRPr>
            </a:lvl1pPr>
          </a:lstStyle>
          <a:p>
            <a:pPr lvl="0"/>
            <a:r>
              <a:rPr lang="en-US" dirty="0"/>
              <a:t>Click to edit Master text styles</a:t>
            </a:r>
          </a:p>
        </p:txBody>
      </p:sp>
      <p:pic>
        <p:nvPicPr>
          <p:cNvPr id="29" name="Picture 28" descr="Oracle logo in white on red staging background" title="Oracle red badge logo"/>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530215" y="6263640"/>
            <a:ext cx="1624715" cy="594360"/>
          </a:xfrm>
          <a:prstGeom prst="rect">
            <a:avLst/>
          </a:prstGeom>
        </p:spPr>
      </p:pic>
      <p:sp>
        <p:nvSpPr>
          <p:cNvPr id="23" name="Date Placeholder 3">
            <a:extLst>
              <a:ext uri="{FF2B5EF4-FFF2-40B4-BE49-F238E27FC236}">
                <a16:creationId xmlns:a16="http://schemas.microsoft.com/office/drawing/2014/main" xmlns="" id="{5325E6BC-61A2-9B41-A18B-8E2F0509B9DD}"/>
              </a:ext>
            </a:extLst>
          </p:cNvPr>
          <p:cNvSpPr>
            <a:spLocks noGrp="1"/>
          </p:cNvSpPr>
          <p:nvPr>
            <p:ph type="dt" sz="half" idx="2"/>
          </p:nvPr>
        </p:nvSpPr>
        <p:spPr>
          <a:xfrm>
            <a:off x="4182130" y="6556248"/>
            <a:ext cx="1226398" cy="182880"/>
          </a:xfrm>
          <a:prstGeom prst="rect">
            <a:avLst/>
          </a:prstGeom>
        </p:spPr>
        <p:txBody>
          <a:bodyPr vert="horz" wrap="none" lIns="0" tIns="0" rIns="0" bIns="0" rtlCol="0" anchor="ctr" anchorCtr="0">
            <a:noAutofit/>
          </a:bodyPr>
          <a:lstStyle>
            <a:lvl1pPr algn="r">
              <a:defRPr sz="850">
                <a:solidFill>
                  <a:schemeClr val="tx1"/>
                </a:solidFill>
              </a:defRPr>
            </a:lvl1pPr>
          </a:lstStyle>
          <a:p>
            <a:fld id="{97E6A987-7E9D-6F46-BDA1-DAD20F514B02}" type="datetime1">
              <a:rPr lang="en-IN" smtClean="0"/>
              <a:t>16-07-2018</a:t>
            </a:fld>
            <a:endParaRPr lang="en-IN" dirty="0"/>
          </a:p>
        </p:txBody>
      </p:sp>
      <p:sp>
        <p:nvSpPr>
          <p:cNvPr id="24" name="Footer Placeholder 4">
            <a:extLst>
              <a:ext uri="{FF2B5EF4-FFF2-40B4-BE49-F238E27FC236}">
                <a16:creationId xmlns:a16="http://schemas.microsoft.com/office/drawing/2014/main" xmlns="" id="{263B1D1C-71CF-0043-9D0B-8F0996532AB8}"/>
              </a:ext>
            </a:extLst>
          </p:cNvPr>
          <p:cNvSpPr>
            <a:spLocks noGrp="1"/>
          </p:cNvSpPr>
          <p:nvPr>
            <p:ph type="ftr" sz="quarter" idx="3"/>
          </p:nvPr>
        </p:nvSpPr>
        <p:spPr>
          <a:xfrm>
            <a:off x="8621422" y="6556248"/>
            <a:ext cx="2702495" cy="182880"/>
          </a:xfrm>
          <a:prstGeom prst="rect">
            <a:avLst/>
          </a:prstGeom>
        </p:spPr>
        <p:txBody>
          <a:bodyPr vert="horz" wrap="none" lIns="0" tIns="0" rIns="0" bIns="0" rtlCol="0" anchor="ctr" anchorCtr="0">
            <a:noAutofit/>
          </a:bodyPr>
          <a:lstStyle>
            <a:lvl1pPr algn="l">
              <a:defRPr sz="850">
                <a:solidFill>
                  <a:schemeClr val="tx1"/>
                </a:solidFill>
              </a:defRPr>
            </a:lvl1pPr>
          </a:lstStyle>
          <a:p>
            <a:r>
              <a:rPr lang="en-US"/>
              <a:t>Confidential – Oracle Internal/Restricted/Highly Restricted</a:t>
            </a:r>
            <a:endParaRPr lang="en-US" dirty="0"/>
          </a:p>
        </p:txBody>
      </p:sp>
      <p:sp>
        <p:nvSpPr>
          <p:cNvPr id="25" name="Slide Number Placeholder 5">
            <a:extLst>
              <a:ext uri="{FF2B5EF4-FFF2-40B4-BE49-F238E27FC236}">
                <a16:creationId xmlns:a16="http://schemas.microsoft.com/office/drawing/2014/main" xmlns="" id="{0EA15EC8-EF15-C749-90D6-D8F317C79B18}"/>
              </a:ext>
            </a:extLst>
          </p:cNvPr>
          <p:cNvSpPr>
            <a:spLocks noGrp="1"/>
          </p:cNvSpPr>
          <p:nvPr>
            <p:ph type="sldNum" sz="quarter" idx="4"/>
          </p:nvPr>
        </p:nvSpPr>
        <p:spPr>
          <a:xfrm>
            <a:off x="11324205" y="6556248"/>
            <a:ext cx="333467" cy="182880"/>
          </a:xfrm>
          <a:prstGeom prst="rect">
            <a:avLst/>
          </a:prstGeom>
        </p:spPr>
        <p:txBody>
          <a:bodyPr vert="horz" wrap="none" lIns="0" tIns="0" rIns="0" bIns="0" rtlCol="0" anchor="ctr" anchorCtr="0">
            <a:noAutofit/>
          </a:bodyPr>
          <a:lstStyle>
            <a:lvl1pPr algn="r">
              <a:defRPr sz="850">
                <a:solidFill>
                  <a:schemeClr val="tx1"/>
                </a:solidFill>
              </a:defRPr>
            </a:lvl1pPr>
          </a:lstStyle>
          <a:p>
            <a:fld id="{C51EAA63-D034-42AE-91FA-B13B9518C7BE}" type="slidenum">
              <a:rPr lang="en-US" smtClean="0"/>
              <a:pPr/>
              <a:t>‹#›</a:t>
            </a:fld>
            <a:endParaRPr lang="en-US" dirty="0"/>
          </a:p>
        </p:txBody>
      </p:sp>
      <p:sp>
        <p:nvSpPr>
          <p:cNvPr id="26" name="TextBox 25">
            <a:extLst>
              <a:ext uri="{FF2B5EF4-FFF2-40B4-BE49-F238E27FC236}">
                <a16:creationId xmlns:a16="http://schemas.microsoft.com/office/drawing/2014/main" xmlns="" id="{728233AF-6818-B14F-AE63-95B89025B6FE}"/>
              </a:ext>
            </a:extLst>
          </p:cNvPr>
          <p:cNvSpPr txBox="1"/>
          <p:nvPr userDrawn="1"/>
        </p:nvSpPr>
        <p:spPr>
          <a:xfrm>
            <a:off x="5376672" y="6556248"/>
            <a:ext cx="3200400" cy="182880"/>
          </a:xfrm>
          <a:prstGeom prst="rect">
            <a:avLst/>
          </a:prstGeom>
          <a:noFill/>
        </p:spPr>
        <p:txBody>
          <a:bodyPr vert="horz" wrap="none" lIns="0" tIns="0" rIns="0" bIns="0" rtlCol="0" anchor="ctr" anchorCtr="0">
            <a:noAutofit/>
          </a:bodyPr>
          <a:lstStyle/>
          <a:p>
            <a:pPr algn="r"/>
            <a:r>
              <a:rPr lang="en-US" sz="850" dirty="0" smtClean="0">
                <a:solidFill>
                  <a:schemeClr val="tx1"/>
                </a:solidFill>
              </a:rPr>
              <a:t>Copyright © 2018, Oracle and/or its affiliates. All rights reserved.</a:t>
            </a:r>
            <a:endParaRPr lang="en-US" sz="850" dirty="0">
              <a:solidFill>
                <a:schemeClr val="tx1"/>
              </a:solidFill>
            </a:endParaRPr>
          </a:p>
        </p:txBody>
      </p:sp>
    </p:spTree>
    <p:extLst>
      <p:ext uri="{BB962C8B-B14F-4D97-AF65-F5344CB8AC3E}">
        <p14:creationId xmlns:p14="http://schemas.microsoft.com/office/powerpoint/2010/main" val="34573111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userDrawn="1">
  <p:cSld name="1_Section Header with Picture">
    <p:bg>
      <p:bgPr>
        <a:solidFill>
          <a:schemeClr val="tx1"/>
        </a:solidFill>
        <a:effectLst/>
      </p:bgPr>
    </p:bg>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xmlns="" id="{CD071574-399B-634D-8AE6-EF3691E43A88}"/>
              </a:ext>
            </a:extLst>
          </p:cNvPr>
          <p:cNvPicPr>
            <a:picLocks noChangeAspect="1"/>
          </p:cNvPicPr>
          <p:nvPr userDrawn="1"/>
        </p:nvPicPr>
        <p:blipFill rotWithShape="1">
          <a:blip r:embed="rId2" cstate="screen">
            <a:alphaModFix amt="20000"/>
            <a:extLst>
              <a:ext uri="{28A0092B-C50C-407E-A947-70E740481C1C}">
                <a14:useLocalDpi xmlns:a14="http://schemas.microsoft.com/office/drawing/2010/main"/>
              </a:ext>
            </a:extLst>
          </a:blip>
          <a:srcRect/>
          <a:stretch/>
        </p:blipFill>
        <p:spPr>
          <a:xfrm>
            <a:off x="96694" y="192024"/>
            <a:ext cx="11898457" cy="6208776"/>
          </a:xfrm>
          <a:prstGeom prst="rect">
            <a:avLst/>
          </a:prstGeom>
        </p:spPr>
      </p:pic>
      <p:sp>
        <p:nvSpPr>
          <p:cNvPr id="20" name="Isosceles Triangle 3">
            <a:extLst>
              <a:ext uri="{FF2B5EF4-FFF2-40B4-BE49-F238E27FC236}">
                <a16:creationId xmlns:a16="http://schemas.microsoft.com/office/drawing/2014/main" xmlns="" id="{C05C6104-B341-BD48-9473-DD0418AD0DBE}"/>
              </a:ext>
            </a:extLst>
          </p:cNvPr>
          <p:cNvSpPr/>
          <p:nvPr userDrawn="1"/>
        </p:nvSpPr>
        <p:spPr>
          <a:xfrm>
            <a:off x="8531225" y="3200400"/>
            <a:ext cx="3657600" cy="3657600"/>
          </a:xfrm>
          <a:prstGeom prst="triangle">
            <a:avLst>
              <a:gd name="adj" fmla="val 100000"/>
            </a:avLst>
          </a:prstGeom>
          <a:gradFill>
            <a:gsLst>
              <a:gs pos="0">
                <a:srgbClr val="196E82">
                  <a:lumMod val="50000"/>
                  <a:alpha val="4000"/>
                </a:srgbClr>
              </a:gs>
              <a:gs pos="50000">
                <a:srgbClr val="00819B">
                  <a:lumMod val="50000"/>
                  <a:alpha val="1000"/>
                </a:srgbClr>
              </a:gs>
            </a:gsLst>
            <a:lin ang="5400000" scaled="0"/>
          </a:gra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74249" tIns="45695" rIns="365665" bIns="45695" numCol="1" spcCol="0" rtlCol="0" fromWordArt="0" anchor="ctr" anchorCtr="0" forceAA="0" compatLnSpc="1">
            <a:prstTxWarp prst="textNoShape">
              <a:avLst/>
            </a:prstTxWarp>
            <a:noAutofit/>
          </a:bodyPr>
          <a:lstStyle/>
          <a:p>
            <a:pPr marL="233293" marR="0" lvl="0" indent="-233293" algn="r" defTabSz="914400" rtl="0" eaLnBrk="1" fontAlgn="auto" latinLnBrk="0" hangingPunct="1">
              <a:lnSpc>
                <a:spcPct val="90000"/>
              </a:lnSpc>
              <a:spcBef>
                <a:spcPts val="0"/>
              </a:spcBef>
              <a:spcAft>
                <a:spcPts val="0"/>
              </a:spcAft>
              <a:buClrTx/>
              <a:buSzTx/>
              <a:buFontTx/>
              <a:buNone/>
              <a:tabLst/>
              <a:defRPr/>
            </a:pPr>
            <a:endParaRPr kumimoji="0" lang="en-US" sz="4399" b="0" i="0" u="none" strike="noStrike" kern="1200" cap="none" spc="0" normalizeH="0" baseline="0" noProof="0">
              <a:ln>
                <a:noFill/>
              </a:ln>
              <a:solidFill>
                <a:srgbClr val="FFFFFF"/>
              </a:solidFill>
              <a:effectLst/>
              <a:uLnTx/>
              <a:uFillTx/>
              <a:latin typeface="Calibri"/>
              <a:ea typeface="+mn-ea"/>
              <a:cs typeface="+mn-cs"/>
            </a:endParaRPr>
          </a:p>
        </p:txBody>
      </p:sp>
      <p:sp>
        <p:nvSpPr>
          <p:cNvPr id="21" name="Isosceles Triangle 4">
            <a:extLst>
              <a:ext uri="{FF2B5EF4-FFF2-40B4-BE49-F238E27FC236}">
                <a16:creationId xmlns:a16="http://schemas.microsoft.com/office/drawing/2014/main" xmlns="" id="{5718DDD2-E783-1048-8D26-A606FDA80D74}"/>
              </a:ext>
            </a:extLst>
          </p:cNvPr>
          <p:cNvSpPr/>
          <p:nvPr userDrawn="1"/>
        </p:nvSpPr>
        <p:spPr>
          <a:xfrm flipH="1">
            <a:off x="-1" y="3200400"/>
            <a:ext cx="12188825" cy="3657600"/>
          </a:xfrm>
          <a:prstGeom prst="triangle">
            <a:avLst>
              <a:gd name="adj" fmla="val 100000"/>
            </a:avLst>
          </a:prstGeom>
          <a:gradFill>
            <a:gsLst>
              <a:gs pos="0">
                <a:srgbClr val="196E82">
                  <a:lumMod val="50000"/>
                  <a:alpha val="2000"/>
                </a:srgbClr>
              </a:gs>
              <a:gs pos="50000">
                <a:srgbClr val="00819B">
                  <a:lumMod val="50000"/>
                  <a:alpha val="5000"/>
                </a:srgbClr>
              </a:gs>
            </a:gsLst>
            <a:lin ang="5400000" scaled="0"/>
          </a:gra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74249" tIns="45695" rIns="365665" bIns="45695" numCol="1" spcCol="0" rtlCol="0" fromWordArt="0" anchor="ctr" anchorCtr="0" forceAA="0" compatLnSpc="1">
            <a:prstTxWarp prst="textNoShape">
              <a:avLst/>
            </a:prstTxWarp>
            <a:noAutofit/>
          </a:bodyPr>
          <a:lstStyle/>
          <a:p>
            <a:pPr marL="233293" marR="0" lvl="0" indent="-233293" algn="r" defTabSz="914400" rtl="0" eaLnBrk="1" fontAlgn="auto" latinLnBrk="0" hangingPunct="1">
              <a:lnSpc>
                <a:spcPct val="90000"/>
              </a:lnSpc>
              <a:spcBef>
                <a:spcPts val="0"/>
              </a:spcBef>
              <a:spcAft>
                <a:spcPts val="0"/>
              </a:spcAft>
              <a:buClrTx/>
              <a:buSzTx/>
              <a:buFontTx/>
              <a:buNone/>
              <a:tabLst/>
              <a:defRPr/>
            </a:pPr>
            <a:endParaRPr kumimoji="0" lang="en-US" sz="4399" b="0" i="0" u="none" strike="noStrike" kern="1200" cap="none" spc="0" normalizeH="0" baseline="0" noProof="0" dirty="0">
              <a:ln>
                <a:noFill/>
              </a:ln>
              <a:solidFill>
                <a:srgbClr val="FFFFFF"/>
              </a:solidFill>
              <a:effectLst/>
              <a:uLnTx/>
              <a:uFillTx/>
              <a:latin typeface="Calibri"/>
              <a:ea typeface="+mn-ea"/>
              <a:cs typeface="+mn-cs"/>
            </a:endParaRPr>
          </a:p>
        </p:txBody>
      </p:sp>
      <p:grpSp>
        <p:nvGrpSpPr>
          <p:cNvPr id="7" name="Group 6"/>
          <p:cNvGrpSpPr/>
          <p:nvPr/>
        </p:nvGrpSpPr>
        <p:grpSpPr bwMode="gray">
          <a:xfrm>
            <a:off x="-287" y="0"/>
            <a:ext cx="12189399" cy="6858000"/>
            <a:chOff x="-287" y="0"/>
            <a:chExt cx="12189399" cy="6858000"/>
          </a:xfrm>
          <a:solidFill>
            <a:srgbClr val="D8E1E6"/>
          </a:solidFill>
        </p:grpSpPr>
        <p:sp>
          <p:nvSpPr>
            <p:cNvPr id="9" name="Rectangle 8"/>
            <p:cNvSpPr/>
            <p:nvPr/>
          </p:nvSpPr>
          <p:spPr bwMode="gray">
            <a:xfrm>
              <a:off x="-287" y="0"/>
              <a:ext cx="193962" cy="6852146"/>
            </a:xfrm>
            <a:prstGeom prst="rect">
              <a:avLst/>
            </a:pr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10" name="Rectangle 9"/>
            <p:cNvSpPr/>
            <p:nvPr/>
          </p:nvSpPr>
          <p:spPr bwMode="gray">
            <a:xfrm>
              <a:off x="11995151" y="5854"/>
              <a:ext cx="193960" cy="6852146"/>
            </a:xfrm>
            <a:prstGeom prst="rect">
              <a:avLst/>
            </a:pr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11" name="Rectangle 10"/>
            <p:cNvSpPr/>
            <p:nvPr/>
          </p:nvSpPr>
          <p:spPr bwMode="gray">
            <a:xfrm>
              <a:off x="-286" y="6400800"/>
              <a:ext cx="12189396" cy="457200"/>
            </a:xfrm>
            <a:prstGeom prst="rect">
              <a:avLst/>
            </a:pr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12" name="Rectangle 11"/>
            <p:cNvSpPr/>
            <p:nvPr/>
          </p:nvSpPr>
          <p:spPr bwMode="gray">
            <a:xfrm>
              <a:off x="-286" y="0"/>
              <a:ext cx="12189398" cy="192024"/>
            </a:xfrm>
            <a:prstGeom prst="rect">
              <a:avLst/>
            </a:pr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grpSp>
      <p:pic>
        <p:nvPicPr>
          <p:cNvPr id="16" name="Picture 15" descr="Oracle logo in white on red staging background" title="Oracle red badge logo"/>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30352" y="6263640"/>
            <a:ext cx="1625138" cy="594360"/>
          </a:xfrm>
          <a:prstGeom prst="rect">
            <a:avLst/>
          </a:prstGeom>
        </p:spPr>
      </p:pic>
      <p:sp>
        <p:nvSpPr>
          <p:cNvPr id="25" name="Text Placeholder 12">
            <a:extLst>
              <a:ext uri="{FF2B5EF4-FFF2-40B4-BE49-F238E27FC236}">
                <a16:creationId xmlns:a16="http://schemas.microsoft.com/office/drawing/2014/main" xmlns="" id="{53A70999-5B2D-6D44-B57D-F08C08A5F964}"/>
              </a:ext>
            </a:extLst>
          </p:cNvPr>
          <p:cNvSpPr>
            <a:spLocks noGrp="1"/>
          </p:cNvSpPr>
          <p:nvPr>
            <p:ph type="body" sz="quarter" idx="13" hasCustomPrompt="1"/>
          </p:nvPr>
        </p:nvSpPr>
        <p:spPr>
          <a:xfrm>
            <a:off x="531814" y="1373741"/>
            <a:ext cx="11125198" cy="343299"/>
          </a:xfrm>
        </p:spPr>
        <p:txBody>
          <a:bodyPr>
            <a:noAutofit/>
          </a:bodyPr>
          <a:lstStyle>
            <a:lvl1pPr marL="1588" indent="0">
              <a:spcBef>
                <a:spcPts val="0"/>
              </a:spcBef>
              <a:buFontTx/>
              <a:buNone/>
              <a:defRPr sz="2400" b="1" baseline="0">
                <a:solidFill>
                  <a:schemeClr val="bg1"/>
                </a:solidFill>
              </a:defRPr>
            </a:lvl1pPr>
            <a:lvl2pPr marL="1588" indent="0">
              <a:buFontTx/>
              <a:buNone/>
              <a:defRPr sz="2400"/>
            </a:lvl2pPr>
            <a:lvl3pPr marL="1588" indent="0">
              <a:buFontTx/>
              <a:buNone/>
              <a:defRPr sz="2400"/>
            </a:lvl3pPr>
            <a:lvl4pPr marL="1588" indent="0">
              <a:buFontTx/>
              <a:buNone/>
              <a:defRPr sz="2400"/>
            </a:lvl4pPr>
            <a:lvl5pPr marL="1588" indent="0">
              <a:buFontTx/>
              <a:buNone/>
              <a:defRPr sz="2400"/>
            </a:lvl5pPr>
            <a:lvl6pPr marL="1588" indent="0">
              <a:buFontTx/>
              <a:buNone/>
              <a:defRPr sz="2400"/>
            </a:lvl6pPr>
            <a:lvl7pPr marL="1588" indent="0">
              <a:buFontTx/>
              <a:buNone/>
              <a:defRPr sz="2400"/>
            </a:lvl7pPr>
            <a:lvl8pPr marL="1588" indent="0">
              <a:buFontTx/>
              <a:buNone/>
              <a:defRPr sz="2400"/>
            </a:lvl8pPr>
            <a:lvl9pPr marL="1588" indent="0">
              <a:buFontTx/>
              <a:buNone/>
              <a:defRPr sz="2400"/>
            </a:lvl9pPr>
          </a:lstStyle>
          <a:p>
            <a:pPr lvl="0"/>
            <a:r>
              <a:t>Click to add subtitle</a:t>
            </a:r>
          </a:p>
        </p:txBody>
      </p:sp>
      <p:sp>
        <p:nvSpPr>
          <p:cNvPr id="26" name="Title 6">
            <a:extLst>
              <a:ext uri="{FF2B5EF4-FFF2-40B4-BE49-F238E27FC236}">
                <a16:creationId xmlns:a16="http://schemas.microsoft.com/office/drawing/2014/main" xmlns="" id="{72D8CA4F-C56A-AB4F-B3EC-DBFF7C97FE2B}"/>
              </a:ext>
            </a:extLst>
          </p:cNvPr>
          <p:cNvSpPr>
            <a:spLocks noGrp="1"/>
          </p:cNvSpPr>
          <p:nvPr>
            <p:ph type="title"/>
          </p:nvPr>
        </p:nvSpPr>
        <p:spPr>
          <a:xfrm>
            <a:off x="531812" y="406400"/>
            <a:ext cx="11125200" cy="889000"/>
          </a:xfrm>
        </p:spPr>
        <p:txBody>
          <a:bodyPr/>
          <a:lstStyle>
            <a:lvl1pPr>
              <a:defRPr>
                <a:solidFill>
                  <a:schemeClr val="bg1"/>
                </a:solidFill>
              </a:defRPr>
            </a:lvl1pPr>
          </a:lstStyle>
          <a:p>
            <a:r>
              <a:rPr lang="en-US" dirty="0"/>
              <a:t>Click to edit Master title style</a:t>
            </a:r>
            <a:endParaRPr dirty="0"/>
          </a:p>
        </p:txBody>
      </p:sp>
      <p:sp>
        <p:nvSpPr>
          <p:cNvPr id="18" name="Date Placeholder 3">
            <a:extLst>
              <a:ext uri="{FF2B5EF4-FFF2-40B4-BE49-F238E27FC236}">
                <a16:creationId xmlns:a16="http://schemas.microsoft.com/office/drawing/2014/main" xmlns="" id="{0D10D778-E72E-A04C-B412-8E0A786D5232}"/>
              </a:ext>
            </a:extLst>
          </p:cNvPr>
          <p:cNvSpPr>
            <a:spLocks noGrp="1"/>
          </p:cNvSpPr>
          <p:nvPr>
            <p:ph type="dt" sz="half" idx="2"/>
          </p:nvPr>
        </p:nvSpPr>
        <p:spPr>
          <a:xfrm>
            <a:off x="4182130" y="6556248"/>
            <a:ext cx="1226398" cy="182880"/>
          </a:xfrm>
          <a:prstGeom prst="rect">
            <a:avLst/>
          </a:prstGeom>
        </p:spPr>
        <p:txBody>
          <a:bodyPr vert="horz" wrap="none" lIns="0" tIns="0" rIns="0" bIns="0" rtlCol="0" anchor="ctr" anchorCtr="0">
            <a:noAutofit/>
          </a:bodyPr>
          <a:lstStyle>
            <a:lvl1pPr algn="r">
              <a:defRPr sz="850">
                <a:solidFill>
                  <a:schemeClr val="bg1"/>
                </a:solidFill>
              </a:defRPr>
            </a:lvl1pPr>
          </a:lstStyle>
          <a:p>
            <a:fld id="{57BACE26-F42F-E642-8DE1-F59EF31DD00D}" type="datetime1">
              <a:rPr lang="en-IN" smtClean="0"/>
              <a:t>16-07-2018</a:t>
            </a:fld>
            <a:endParaRPr lang="en-IN" dirty="0"/>
          </a:p>
        </p:txBody>
      </p:sp>
      <p:sp>
        <p:nvSpPr>
          <p:cNvPr id="19" name="Footer Placeholder 4">
            <a:extLst>
              <a:ext uri="{FF2B5EF4-FFF2-40B4-BE49-F238E27FC236}">
                <a16:creationId xmlns:a16="http://schemas.microsoft.com/office/drawing/2014/main" xmlns="" id="{84A1446A-6938-C945-8A12-C37D6E85DEF3}"/>
              </a:ext>
            </a:extLst>
          </p:cNvPr>
          <p:cNvSpPr>
            <a:spLocks noGrp="1"/>
          </p:cNvSpPr>
          <p:nvPr>
            <p:ph type="ftr" sz="quarter" idx="3"/>
          </p:nvPr>
        </p:nvSpPr>
        <p:spPr>
          <a:xfrm>
            <a:off x="8621422" y="6556248"/>
            <a:ext cx="2702495" cy="182880"/>
          </a:xfrm>
          <a:prstGeom prst="rect">
            <a:avLst/>
          </a:prstGeom>
        </p:spPr>
        <p:txBody>
          <a:bodyPr vert="horz" wrap="none" lIns="0" tIns="0" rIns="0" bIns="0" rtlCol="0" anchor="ctr" anchorCtr="0">
            <a:noAutofit/>
          </a:bodyPr>
          <a:lstStyle>
            <a:lvl1pPr algn="l">
              <a:defRPr sz="850">
                <a:solidFill>
                  <a:schemeClr val="bg1"/>
                </a:solidFill>
              </a:defRPr>
            </a:lvl1pPr>
          </a:lstStyle>
          <a:p>
            <a:r>
              <a:rPr lang="en-US"/>
              <a:t>Confidential – Oracle Internal/Restricted/Highly Restricted</a:t>
            </a:r>
            <a:endParaRPr lang="en-US" dirty="0"/>
          </a:p>
        </p:txBody>
      </p:sp>
      <p:sp>
        <p:nvSpPr>
          <p:cNvPr id="24" name="Slide Number Placeholder 5">
            <a:extLst>
              <a:ext uri="{FF2B5EF4-FFF2-40B4-BE49-F238E27FC236}">
                <a16:creationId xmlns:a16="http://schemas.microsoft.com/office/drawing/2014/main" xmlns="" id="{AE5A290F-5FF6-0E48-B58B-E5AD0E0FBAFE}"/>
              </a:ext>
            </a:extLst>
          </p:cNvPr>
          <p:cNvSpPr>
            <a:spLocks noGrp="1"/>
          </p:cNvSpPr>
          <p:nvPr>
            <p:ph type="sldNum" sz="quarter" idx="4"/>
          </p:nvPr>
        </p:nvSpPr>
        <p:spPr>
          <a:xfrm>
            <a:off x="11324205" y="6556248"/>
            <a:ext cx="333467" cy="182880"/>
          </a:xfrm>
          <a:prstGeom prst="rect">
            <a:avLst/>
          </a:prstGeom>
        </p:spPr>
        <p:txBody>
          <a:bodyPr vert="horz" wrap="none" lIns="0" tIns="0" rIns="0" bIns="0" rtlCol="0" anchor="ctr" anchorCtr="0">
            <a:noAutofit/>
          </a:bodyPr>
          <a:lstStyle>
            <a:lvl1pPr algn="r">
              <a:defRPr sz="850">
                <a:solidFill>
                  <a:schemeClr val="bg1"/>
                </a:solidFill>
              </a:defRPr>
            </a:lvl1pPr>
          </a:lstStyle>
          <a:p>
            <a:fld id="{C51EAA63-D034-42AE-91FA-B13B9518C7BE}" type="slidenum">
              <a:rPr lang="en-US" smtClean="0"/>
              <a:pPr/>
              <a:t>‹#›</a:t>
            </a:fld>
            <a:endParaRPr lang="en-US" dirty="0"/>
          </a:p>
        </p:txBody>
      </p:sp>
      <p:sp>
        <p:nvSpPr>
          <p:cNvPr id="27" name="TextBox 26">
            <a:extLst>
              <a:ext uri="{FF2B5EF4-FFF2-40B4-BE49-F238E27FC236}">
                <a16:creationId xmlns:a16="http://schemas.microsoft.com/office/drawing/2014/main" xmlns="" id="{75DF4B25-18D9-F644-AE58-5333167E21F5}"/>
              </a:ext>
            </a:extLst>
          </p:cNvPr>
          <p:cNvSpPr txBox="1"/>
          <p:nvPr userDrawn="1"/>
        </p:nvSpPr>
        <p:spPr>
          <a:xfrm>
            <a:off x="5376672" y="6556248"/>
            <a:ext cx="3200400" cy="182880"/>
          </a:xfrm>
          <a:prstGeom prst="rect">
            <a:avLst/>
          </a:prstGeom>
          <a:noFill/>
        </p:spPr>
        <p:txBody>
          <a:bodyPr vert="horz" wrap="none" lIns="0" tIns="0" rIns="0" bIns="0" rtlCol="0" anchor="ctr" anchorCtr="0">
            <a:noAutofit/>
          </a:bodyPr>
          <a:lstStyle/>
          <a:p>
            <a:pPr algn="r"/>
            <a:r>
              <a:rPr lang="en-US" sz="850" dirty="0" smtClean="0">
                <a:solidFill>
                  <a:schemeClr val="bg1"/>
                </a:solidFill>
              </a:rPr>
              <a:t>Copyright © 2018, Oracle and/or its affiliates. All rights reserved.</a:t>
            </a:r>
            <a:endParaRPr lang="en-US" sz="850" dirty="0">
              <a:solidFill>
                <a:schemeClr val="bg1"/>
              </a:solidFill>
            </a:endParaRPr>
          </a:p>
        </p:txBody>
      </p:sp>
    </p:spTree>
    <p:extLst>
      <p:ext uri="{BB962C8B-B14F-4D97-AF65-F5344CB8AC3E}">
        <p14:creationId xmlns:p14="http://schemas.microsoft.com/office/powerpoint/2010/main" val="2548345430"/>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Title and Subtitle">
    <p:spTree>
      <p:nvGrpSpPr>
        <p:cNvPr id="1" name=""/>
        <p:cNvGrpSpPr/>
        <p:nvPr/>
      </p:nvGrpSpPr>
      <p:grpSpPr>
        <a:xfrm>
          <a:off x="0" y="0"/>
          <a:ext cx="0" cy="0"/>
          <a:chOff x="0" y="0"/>
          <a:chExt cx="0" cy="0"/>
        </a:xfrm>
      </p:grpSpPr>
      <p:sp>
        <p:nvSpPr>
          <p:cNvPr id="6" name="Text Placeholder 12"/>
          <p:cNvSpPr>
            <a:spLocks noGrp="1"/>
          </p:cNvSpPr>
          <p:nvPr>
            <p:ph type="body" sz="quarter" idx="13" hasCustomPrompt="1"/>
          </p:nvPr>
        </p:nvSpPr>
        <p:spPr>
          <a:xfrm>
            <a:off x="531814" y="1373741"/>
            <a:ext cx="11125198" cy="343299"/>
          </a:xfrm>
        </p:spPr>
        <p:txBody>
          <a:bodyPr>
            <a:noAutofit/>
          </a:bodyPr>
          <a:lstStyle>
            <a:lvl1pPr marL="1588" indent="0">
              <a:spcBef>
                <a:spcPts val="0"/>
              </a:spcBef>
              <a:buFontTx/>
              <a:buNone/>
              <a:defRPr sz="2400" b="1" baseline="0"/>
            </a:lvl1pPr>
            <a:lvl2pPr marL="1588" indent="0">
              <a:buFontTx/>
              <a:buNone/>
              <a:defRPr sz="2400"/>
            </a:lvl2pPr>
            <a:lvl3pPr marL="1588" indent="0">
              <a:buFontTx/>
              <a:buNone/>
              <a:defRPr sz="2400"/>
            </a:lvl3pPr>
            <a:lvl4pPr marL="1588" indent="0">
              <a:buFontTx/>
              <a:buNone/>
              <a:defRPr sz="2400"/>
            </a:lvl4pPr>
            <a:lvl5pPr marL="1588" indent="0">
              <a:buFontTx/>
              <a:buNone/>
              <a:defRPr sz="2400"/>
            </a:lvl5pPr>
            <a:lvl6pPr marL="1588" indent="0">
              <a:buFontTx/>
              <a:buNone/>
              <a:defRPr sz="2400"/>
            </a:lvl6pPr>
            <a:lvl7pPr marL="1588" indent="0">
              <a:buFontTx/>
              <a:buNone/>
              <a:defRPr sz="2400"/>
            </a:lvl7pPr>
            <a:lvl8pPr marL="1588" indent="0">
              <a:buFontTx/>
              <a:buNone/>
              <a:defRPr sz="2400"/>
            </a:lvl8pPr>
            <a:lvl9pPr marL="1588" indent="0">
              <a:buFontTx/>
              <a:buNone/>
              <a:defRPr sz="2400"/>
            </a:lvl9pPr>
          </a:lstStyle>
          <a:p>
            <a:pPr lvl="0"/>
            <a:r>
              <a:t>Click to add subtitle</a:t>
            </a:r>
          </a:p>
        </p:txBody>
      </p:sp>
      <p:sp>
        <p:nvSpPr>
          <p:cNvPr id="7" name="Title 6"/>
          <p:cNvSpPr>
            <a:spLocks noGrp="1"/>
          </p:cNvSpPr>
          <p:nvPr>
            <p:ph type="title"/>
          </p:nvPr>
        </p:nvSpPr>
        <p:spPr/>
        <p:txBody>
          <a:bodyPr/>
          <a:lstStyle/>
          <a:p>
            <a:r>
              <a:rPr lang="en-US"/>
              <a:t>Click to edit Master title style</a:t>
            </a:r>
            <a:endParaRPr/>
          </a:p>
        </p:txBody>
      </p:sp>
      <p:sp>
        <p:nvSpPr>
          <p:cNvPr id="8" name="Date Placeholder 3">
            <a:extLst>
              <a:ext uri="{FF2B5EF4-FFF2-40B4-BE49-F238E27FC236}">
                <a16:creationId xmlns:a16="http://schemas.microsoft.com/office/drawing/2014/main" xmlns="" id="{B7B9B187-0C53-8D41-8D95-47F7DCCB4D69}"/>
              </a:ext>
            </a:extLst>
          </p:cNvPr>
          <p:cNvSpPr>
            <a:spLocks noGrp="1"/>
          </p:cNvSpPr>
          <p:nvPr>
            <p:ph type="dt" sz="half" idx="2"/>
          </p:nvPr>
        </p:nvSpPr>
        <p:spPr>
          <a:xfrm>
            <a:off x="4182130" y="6556248"/>
            <a:ext cx="1226398" cy="182880"/>
          </a:xfrm>
          <a:prstGeom prst="rect">
            <a:avLst/>
          </a:prstGeom>
        </p:spPr>
        <p:txBody>
          <a:bodyPr vert="horz" wrap="none" lIns="0" tIns="0" rIns="0" bIns="0" rtlCol="0" anchor="ctr" anchorCtr="0">
            <a:noAutofit/>
          </a:bodyPr>
          <a:lstStyle>
            <a:lvl1pPr algn="r">
              <a:defRPr sz="850">
                <a:solidFill>
                  <a:schemeClr val="tx1"/>
                </a:solidFill>
              </a:defRPr>
            </a:lvl1pPr>
          </a:lstStyle>
          <a:p>
            <a:fld id="{FA28CA6E-19AA-0B44-9594-EC4D610CE685}" type="datetime1">
              <a:rPr lang="en-IN" smtClean="0"/>
              <a:t>16-07-2018</a:t>
            </a:fld>
            <a:endParaRPr lang="en-IN" dirty="0"/>
          </a:p>
        </p:txBody>
      </p:sp>
      <p:sp>
        <p:nvSpPr>
          <p:cNvPr id="9" name="Footer Placeholder 4">
            <a:extLst>
              <a:ext uri="{FF2B5EF4-FFF2-40B4-BE49-F238E27FC236}">
                <a16:creationId xmlns:a16="http://schemas.microsoft.com/office/drawing/2014/main" xmlns="" id="{D4C82973-113A-8043-8DCE-554E7791B990}"/>
              </a:ext>
            </a:extLst>
          </p:cNvPr>
          <p:cNvSpPr>
            <a:spLocks noGrp="1"/>
          </p:cNvSpPr>
          <p:nvPr>
            <p:ph type="ftr" sz="quarter" idx="3"/>
          </p:nvPr>
        </p:nvSpPr>
        <p:spPr>
          <a:xfrm>
            <a:off x="8621422" y="6556248"/>
            <a:ext cx="2702495" cy="182880"/>
          </a:xfrm>
          <a:prstGeom prst="rect">
            <a:avLst/>
          </a:prstGeom>
        </p:spPr>
        <p:txBody>
          <a:bodyPr vert="horz" wrap="none" lIns="0" tIns="0" rIns="0" bIns="0" rtlCol="0" anchor="ctr" anchorCtr="0">
            <a:noAutofit/>
          </a:bodyPr>
          <a:lstStyle>
            <a:lvl1pPr algn="l">
              <a:defRPr sz="850">
                <a:solidFill>
                  <a:schemeClr val="tx1"/>
                </a:solidFill>
              </a:defRPr>
            </a:lvl1pPr>
          </a:lstStyle>
          <a:p>
            <a:r>
              <a:rPr lang="en-US"/>
              <a:t>Confidential – Oracle Internal/Restricted/Highly Restricted</a:t>
            </a:r>
            <a:endParaRPr lang="en-US" dirty="0"/>
          </a:p>
        </p:txBody>
      </p:sp>
      <p:sp>
        <p:nvSpPr>
          <p:cNvPr id="10" name="Slide Number Placeholder 5">
            <a:extLst>
              <a:ext uri="{FF2B5EF4-FFF2-40B4-BE49-F238E27FC236}">
                <a16:creationId xmlns:a16="http://schemas.microsoft.com/office/drawing/2014/main" xmlns="" id="{7DD68B2A-AB6B-0A42-8CE4-52B55B0E3843}"/>
              </a:ext>
            </a:extLst>
          </p:cNvPr>
          <p:cNvSpPr>
            <a:spLocks noGrp="1"/>
          </p:cNvSpPr>
          <p:nvPr>
            <p:ph type="sldNum" sz="quarter" idx="4"/>
          </p:nvPr>
        </p:nvSpPr>
        <p:spPr>
          <a:xfrm>
            <a:off x="11324205" y="6556248"/>
            <a:ext cx="333467" cy="182880"/>
          </a:xfrm>
          <a:prstGeom prst="rect">
            <a:avLst/>
          </a:prstGeom>
        </p:spPr>
        <p:txBody>
          <a:bodyPr vert="horz" wrap="none" lIns="0" tIns="0" rIns="0" bIns="0" rtlCol="0" anchor="ctr" anchorCtr="0">
            <a:noAutofit/>
          </a:bodyPr>
          <a:lstStyle>
            <a:lvl1pPr algn="r">
              <a:defRPr sz="850">
                <a:solidFill>
                  <a:schemeClr val="tx1"/>
                </a:solidFill>
              </a:defRPr>
            </a:lvl1pPr>
          </a:lstStyle>
          <a:p>
            <a:fld id="{C51EAA63-D034-42AE-91FA-B13B9518C7BE}" type="slidenum">
              <a:rPr lang="en-US" smtClean="0"/>
              <a:pPr/>
              <a:t>‹#›</a:t>
            </a:fld>
            <a:endParaRPr lang="en-US" dirty="0"/>
          </a:p>
        </p:txBody>
      </p:sp>
    </p:spTree>
    <p:extLst>
      <p:ext uri="{BB962C8B-B14F-4D97-AF65-F5344CB8AC3E}">
        <p14:creationId xmlns:p14="http://schemas.microsoft.com/office/powerpoint/2010/main" val="2656505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blank" preserve="1">
  <p:cSld name="Oracle logo">
    <p:bg bwMode="ltGray">
      <p:bgPr>
        <a:solidFill>
          <a:schemeClr val="accent1"/>
        </a:solidFill>
        <a:effectLst/>
      </p:bgPr>
    </p:bg>
    <p:spTree>
      <p:nvGrpSpPr>
        <p:cNvPr id="1" name=""/>
        <p:cNvGrpSpPr/>
        <p:nvPr/>
      </p:nvGrpSpPr>
      <p:grpSpPr>
        <a:xfrm>
          <a:off x="0" y="0"/>
          <a:ext cx="0" cy="0"/>
          <a:chOff x="0" y="0"/>
          <a:chExt cx="0" cy="0"/>
        </a:xfrm>
      </p:grpSpPr>
      <p:pic>
        <p:nvPicPr>
          <p:cNvPr id="12" name="Picture 11"/>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bwMode="black">
          <a:xfrm>
            <a:off x="3822128" y="2843826"/>
            <a:ext cx="4544568" cy="569547"/>
          </a:xfrm>
          <a:prstGeom prst="rect">
            <a:avLst/>
          </a:prstGeom>
        </p:spPr>
      </p:pic>
      <p:grpSp>
        <p:nvGrpSpPr>
          <p:cNvPr id="10" name="Group 9"/>
          <p:cNvGrpSpPr/>
          <p:nvPr/>
        </p:nvGrpSpPr>
        <p:grpSpPr>
          <a:xfrm>
            <a:off x="0" y="0"/>
            <a:ext cx="12189398" cy="6858000"/>
            <a:chOff x="0" y="0"/>
            <a:chExt cx="12189398" cy="6858000"/>
          </a:xfrm>
          <a:solidFill>
            <a:srgbClr val="D8E1E6"/>
          </a:solidFill>
        </p:grpSpPr>
        <p:sp>
          <p:nvSpPr>
            <p:cNvPr id="11" name="Rectangle 10"/>
            <p:cNvSpPr/>
            <p:nvPr/>
          </p:nvSpPr>
          <p:spPr bwMode="gray">
            <a:xfrm>
              <a:off x="0" y="0"/>
              <a:ext cx="193962" cy="6858000"/>
            </a:xfrm>
            <a:prstGeom prst="rect">
              <a:avLst/>
            </a:pr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13" name="Rectangle 12"/>
            <p:cNvSpPr/>
            <p:nvPr/>
          </p:nvSpPr>
          <p:spPr bwMode="gray">
            <a:xfrm>
              <a:off x="11995151" y="0"/>
              <a:ext cx="193960" cy="6858000"/>
            </a:xfrm>
            <a:prstGeom prst="rect">
              <a:avLst/>
            </a:pr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14" name="Rectangle 13"/>
            <p:cNvSpPr/>
            <p:nvPr/>
          </p:nvSpPr>
          <p:spPr bwMode="gray">
            <a:xfrm>
              <a:off x="0" y="6400800"/>
              <a:ext cx="12189396" cy="457200"/>
            </a:xfrm>
            <a:prstGeom prst="rect">
              <a:avLst/>
            </a:pr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15" name="Rectangle 14"/>
            <p:cNvSpPr/>
            <p:nvPr/>
          </p:nvSpPr>
          <p:spPr bwMode="gray">
            <a:xfrm>
              <a:off x="0" y="0"/>
              <a:ext cx="12189398" cy="192024"/>
            </a:xfrm>
            <a:prstGeom prst="rect">
              <a:avLst/>
            </a:pr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grpSp>
    </p:spTree>
    <p:extLst>
      <p:ext uri="{BB962C8B-B14F-4D97-AF65-F5344CB8AC3E}">
        <p14:creationId xmlns:p14="http://schemas.microsoft.com/office/powerpoint/2010/main" val="5198457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1_Title Slide with Picture">
    <p:bg>
      <p:bgPr>
        <a:solidFill>
          <a:schemeClr val="tx1"/>
        </a:solidFill>
        <a:effectLst/>
      </p:bgPr>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xmlns="" id="{22064BC5-450D-CC49-94D4-BF368486A1B5}"/>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1" y="-1"/>
            <a:ext cx="12188824" cy="6863077"/>
          </a:xfrm>
          <a:prstGeom prst="rect">
            <a:avLst/>
          </a:prstGeom>
        </p:spPr>
      </p:pic>
      <p:sp>
        <p:nvSpPr>
          <p:cNvPr id="17" name="Rectangle 16">
            <a:extLst>
              <a:ext uri="{FF2B5EF4-FFF2-40B4-BE49-F238E27FC236}">
                <a16:creationId xmlns:a16="http://schemas.microsoft.com/office/drawing/2014/main" xmlns="" id="{18031112-E328-474B-A1C2-04905113A8AF}"/>
              </a:ext>
            </a:extLst>
          </p:cNvPr>
          <p:cNvSpPr/>
          <p:nvPr userDrawn="1"/>
        </p:nvSpPr>
        <p:spPr bwMode="gray">
          <a:xfrm>
            <a:off x="-1" y="0"/>
            <a:ext cx="12188825" cy="6858000"/>
          </a:xfrm>
          <a:prstGeom prst="rect">
            <a:avLst/>
          </a:prstGeom>
          <a:gradFill>
            <a:gsLst>
              <a:gs pos="0">
                <a:schemeClr val="bg2">
                  <a:alpha val="40000"/>
                </a:schemeClr>
              </a:gs>
              <a:gs pos="100000">
                <a:schemeClr val="accent5">
                  <a:lumMod val="75000"/>
                </a:schemeClr>
              </a:gs>
            </a:gsLst>
            <a:lin ang="4200000" scaled="0"/>
          </a:gradFill>
          <a:ln w="15875">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dirty="0">
              <a:solidFill>
                <a:schemeClr val="bg1"/>
              </a:solidFill>
            </a:endParaRPr>
          </a:p>
        </p:txBody>
      </p:sp>
      <p:pic>
        <p:nvPicPr>
          <p:cNvPr id="8" name="Picture 7" descr="Oracle logo in white on red staging background" title="Oracle red badge logo"/>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30352" y="6263640"/>
            <a:ext cx="1625138" cy="594360"/>
          </a:xfrm>
          <a:prstGeom prst="rect">
            <a:avLst/>
          </a:prstGeom>
        </p:spPr>
      </p:pic>
      <p:grpSp>
        <p:nvGrpSpPr>
          <p:cNvPr id="9" name="Group 8">
            <a:extLst>
              <a:ext uri="{FF2B5EF4-FFF2-40B4-BE49-F238E27FC236}">
                <a16:creationId xmlns:a16="http://schemas.microsoft.com/office/drawing/2014/main" xmlns="" id="{3CE61CB7-19F0-AE4D-BFFA-E138FFEBEDF0}"/>
              </a:ext>
            </a:extLst>
          </p:cNvPr>
          <p:cNvGrpSpPr/>
          <p:nvPr userDrawn="1"/>
        </p:nvGrpSpPr>
        <p:grpSpPr>
          <a:xfrm>
            <a:off x="10301610" y="4219467"/>
            <a:ext cx="1181373" cy="1415087"/>
            <a:chOff x="9115419" y="440041"/>
            <a:chExt cx="1926107" cy="2307154"/>
          </a:xfrm>
        </p:grpSpPr>
        <p:sp>
          <p:nvSpPr>
            <p:cNvPr id="2" name="Right Triangle 1">
              <a:extLst>
                <a:ext uri="{FF2B5EF4-FFF2-40B4-BE49-F238E27FC236}">
                  <a16:creationId xmlns:a16="http://schemas.microsoft.com/office/drawing/2014/main" xmlns="" id="{1EBB9A16-593C-9046-8ECB-571220476BA8}"/>
                </a:ext>
              </a:extLst>
            </p:cNvPr>
            <p:cNvSpPr/>
            <p:nvPr userDrawn="1"/>
          </p:nvSpPr>
          <p:spPr bwMode="gray">
            <a:xfrm rot="13500000">
              <a:off x="9115419" y="440041"/>
              <a:ext cx="1714500" cy="1714500"/>
            </a:xfrm>
            <a:prstGeom prst="rtTriangle">
              <a:avLst/>
            </a:prstGeom>
            <a:solidFill>
              <a:schemeClr val="tx1">
                <a:alpha val="10000"/>
              </a:schemeClr>
            </a:solidFill>
            <a:ln w="3175">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lnSpc>
                  <a:spcPct val="90000"/>
                </a:lnSpc>
              </a:pPr>
              <a:endParaRPr lang="en-US" dirty="0">
                <a:solidFill>
                  <a:schemeClr val="bg1"/>
                </a:solidFill>
              </a:endParaRPr>
            </a:p>
          </p:txBody>
        </p:sp>
        <p:sp>
          <p:nvSpPr>
            <p:cNvPr id="21" name="Right Triangle 20">
              <a:extLst>
                <a:ext uri="{FF2B5EF4-FFF2-40B4-BE49-F238E27FC236}">
                  <a16:creationId xmlns:a16="http://schemas.microsoft.com/office/drawing/2014/main" xmlns="" id="{86CA937A-E4F4-1C4B-AA72-FBD8F96799AB}"/>
                </a:ext>
              </a:extLst>
            </p:cNvPr>
            <p:cNvSpPr/>
            <p:nvPr userDrawn="1"/>
          </p:nvSpPr>
          <p:spPr bwMode="gray">
            <a:xfrm rot="13500000">
              <a:off x="10424567" y="2130236"/>
              <a:ext cx="616959" cy="616959"/>
            </a:xfrm>
            <a:prstGeom prst="rtTriangle">
              <a:avLst/>
            </a:prstGeom>
            <a:solidFill>
              <a:schemeClr val="tx1">
                <a:alpha val="10000"/>
              </a:schemeClr>
            </a:solidFill>
            <a:ln w="3175">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lnSpc>
                  <a:spcPct val="90000"/>
                </a:lnSpc>
              </a:pPr>
              <a:endParaRPr lang="en-US" dirty="0">
                <a:solidFill>
                  <a:schemeClr val="bg1"/>
                </a:solidFill>
              </a:endParaRPr>
            </a:p>
          </p:txBody>
        </p:sp>
      </p:grpSp>
      <p:grpSp>
        <p:nvGrpSpPr>
          <p:cNvPr id="26" name="Group 25">
            <a:extLst>
              <a:ext uri="{FF2B5EF4-FFF2-40B4-BE49-F238E27FC236}">
                <a16:creationId xmlns:a16="http://schemas.microsoft.com/office/drawing/2014/main" xmlns="" id="{4A39206A-3497-224D-B061-1DD20F4CE295}"/>
              </a:ext>
            </a:extLst>
          </p:cNvPr>
          <p:cNvGrpSpPr/>
          <p:nvPr userDrawn="1"/>
        </p:nvGrpSpPr>
        <p:grpSpPr>
          <a:xfrm>
            <a:off x="1974065" y="431493"/>
            <a:ext cx="1524519" cy="1826119"/>
            <a:chOff x="9115419" y="440041"/>
            <a:chExt cx="1926107" cy="2307154"/>
          </a:xfrm>
        </p:grpSpPr>
        <p:sp>
          <p:nvSpPr>
            <p:cNvPr id="27" name="Right Triangle 26">
              <a:extLst>
                <a:ext uri="{FF2B5EF4-FFF2-40B4-BE49-F238E27FC236}">
                  <a16:creationId xmlns:a16="http://schemas.microsoft.com/office/drawing/2014/main" xmlns="" id="{60022D9D-59B4-E244-B54A-9ABCF8706D9B}"/>
                </a:ext>
              </a:extLst>
            </p:cNvPr>
            <p:cNvSpPr/>
            <p:nvPr userDrawn="1"/>
          </p:nvSpPr>
          <p:spPr bwMode="gray">
            <a:xfrm rot="13500000">
              <a:off x="9115419" y="440041"/>
              <a:ext cx="1714500" cy="1714500"/>
            </a:xfrm>
            <a:prstGeom prst="rtTriangle">
              <a:avLst/>
            </a:prstGeom>
            <a:solidFill>
              <a:schemeClr val="bg1">
                <a:lumMod val="50000"/>
                <a:alpha val="30000"/>
              </a:schemeClr>
            </a:solidFill>
            <a:ln w="3175">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lnSpc>
                  <a:spcPct val="90000"/>
                </a:lnSpc>
              </a:pPr>
              <a:endParaRPr lang="en-US" dirty="0">
                <a:solidFill>
                  <a:schemeClr val="bg1"/>
                </a:solidFill>
              </a:endParaRPr>
            </a:p>
          </p:txBody>
        </p:sp>
        <p:sp>
          <p:nvSpPr>
            <p:cNvPr id="28" name="Right Triangle 27">
              <a:extLst>
                <a:ext uri="{FF2B5EF4-FFF2-40B4-BE49-F238E27FC236}">
                  <a16:creationId xmlns:a16="http://schemas.microsoft.com/office/drawing/2014/main" xmlns="" id="{E29946DC-5EE4-294A-ACF2-7960B6A93091}"/>
                </a:ext>
              </a:extLst>
            </p:cNvPr>
            <p:cNvSpPr/>
            <p:nvPr userDrawn="1"/>
          </p:nvSpPr>
          <p:spPr bwMode="gray">
            <a:xfrm rot="13500000">
              <a:off x="10424567" y="2130236"/>
              <a:ext cx="616959" cy="616959"/>
            </a:xfrm>
            <a:prstGeom prst="rtTriangle">
              <a:avLst/>
            </a:prstGeom>
            <a:solidFill>
              <a:schemeClr val="bg1">
                <a:lumMod val="50000"/>
                <a:alpha val="30000"/>
              </a:schemeClr>
            </a:solidFill>
            <a:ln w="3175">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lnSpc>
                  <a:spcPct val="90000"/>
                </a:lnSpc>
              </a:pPr>
              <a:endParaRPr lang="en-US" dirty="0">
                <a:solidFill>
                  <a:schemeClr val="bg1"/>
                </a:solidFill>
              </a:endParaRPr>
            </a:p>
          </p:txBody>
        </p:sp>
      </p:grpSp>
      <p:sp>
        <p:nvSpPr>
          <p:cNvPr id="6" name="Rounded Rectangle 5">
            <a:extLst>
              <a:ext uri="{FF2B5EF4-FFF2-40B4-BE49-F238E27FC236}">
                <a16:creationId xmlns:a16="http://schemas.microsoft.com/office/drawing/2014/main" xmlns="" id="{1F4301F7-1F44-9F45-A9CF-3423E6AC3D6E}"/>
              </a:ext>
            </a:extLst>
          </p:cNvPr>
          <p:cNvSpPr/>
          <p:nvPr userDrawn="1"/>
        </p:nvSpPr>
        <p:spPr bwMode="gray">
          <a:xfrm>
            <a:off x="530352" y="3378819"/>
            <a:ext cx="11127319" cy="2468525"/>
          </a:xfrm>
          <a:prstGeom prst="roundRect">
            <a:avLst>
              <a:gd name="adj" fmla="val 8970"/>
            </a:avLst>
          </a:prstGeom>
          <a:solidFill>
            <a:schemeClr val="bg1">
              <a:lumMod val="50000"/>
              <a:alpha val="47000"/>
            </a:schemeClr>
          </a:solidFill>
          <a:ln w="3175">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lnSpc>
                <a:spcPct val="90000"/>
              </a:lnSpc>
            </a:pPr>
            <a:endParaRPr lang="en-US" dirty="0">
              <a:solidFill>
                <a:schemeClr val="bg1"/>
              </a:solidFill>
            </a:endParaRPr>
          </a:p>
        </p:txBody>
      </p:sp>
      <p:sp>
        <p:nvSpPr>
          <p:cNvPr id="14" name="Title 8">
            <a:extLst>
              <a:ext uri="{FF2B5EF4-FFF2-40B4-BE49-F238E27FC236}">
                <a16:creationId xmlns:a16="http://schemas.microsoft.com/office/drawing/2014/main" xmlns="" id="{27E212D4-B331-6E47-B97B-27536B906FA2}"/>
              </a:ext>
            </a:extLst>
          </p:cNvPr>
          <p:cNvSpPr>
            <a:spLocks noGrp="1"/>
          </p:cNvSpPr>
          <p:nvPr>
            <p:ph type="title" hasCustomPrompt="1"/>
          </p:nvPr>
        </p:nvSpPr>
        <p:spPr>
          <a:xfrm>
            <a:off x="736293" y="3567995"/>
            <a:ext cx="10716662" cy="1305088"/>
          </a:xfrm>
        </p:spPr>
        <p:txBody>
          <a:bodyPr anchor="t"/>
          <a:lstStyle>
            <a:lvl1pPr algn="ctr">
              <a:defRPr sz="4800" b="1">
                <a:solidFill>
                  <a:schemeClr val="tx1"/>
                </a:solidFill>
              </a:defRPr>
            </a:lvl1pPr>
          </a:lstStyle>
          <a:p>
            <a:r>
              <a:rPr lang="en-US" dirty="0"/>
              <a:t>CLICK TO EDIT MASTER TITLE STYLE</a:t>
            </a:r>
          </a:p>
        </p:txBody>
      </p:sp>
      <p:sp>
        <p:nvSpPr>
          <p:cNvPr id="12" name="Text Placeholder 11">
            <a:extLst>
              <a:ext uri="{FF2B5EF4-FFF2-40B4-BE49-F238E27FC236}">
                <a16:creationId xmlns:a16="http://schemas.microsoft.com/office/drawing/2014/main" xmlns="" id="{D7A44237-188B-9742-8FC4-B93A898E4E1D}"/>
              </a:ext>
            </a:extLst>
          </p:cNvPr>
          <p:cNvSpPr>
            <a:spLocks noGrp="1"/>
          </p:cNvSpPr>
          <p:nvPr>
            <p:ph type="body" sz="quarter" idx="13" hasCustomPrompt="1"/>
          </p:nvPr>
        </p:nvSpPr>
        <p:spPr>
          <a:xfrm>
            <a:off x="735980" y="5084956"/>
            <a:ext cx="10716322" cy="625629"/>
          </a:xfrm>
        </p:spPr>
        <p:txBody>
          <a:bodyPr anchor="ctr"/>
          <a:lstStyle>
            <a:lvl1pPr marL="0" indent="0" algn="ctr">
              <a:lnSpc>
                <a:spcPct val="50000"/>
              </a:lnSpc>
              <a:buNone/>
              <a:defRPr sz="2000"/>
            </a:lvl1pPr>
          </a:lstStyle>
          <a:p>
            <a:pPr lvl="0"/>
            <a:r>
              <a:rPr lang="en-US" dirty="0"/>
              <a:t>[Name] | [Title] | [Company]</a:t>
            </a:r>
          </a:p>
        </p:txBody>
      </p:sp>
      <p:sp>
        <p:nvSpPr>
          <p:cNvPr id="18" name="Date Placeholder 3">
            <a:extLst>
              <a:ext uri="{FF2B5EF4-FFF2-40B4-BE49-F238E27FC236}">
                <a16:creationId xmlns:a16="http://schemas.microsoft.com/office/drawing/2014/main" xmlns="" id="{51E9491D-7C2D-EE41-8873-4316701A202C}"/>
              </a:ext>
            </a:extLst>
          </p:cNvPr>
          <p:cNvSpPr>
            <a:spLocks noGrp="1"/>
          </p:cNvSpPr>
          <p:nvPr>
            <p:ph type="dt" sz="half" idx="2"/>
          </p:nvPr>
        </p:nvSpPr>
        <p:spPr>
          <a:xfrm>
            <a:off x="4182130" y="6556248"/>
            <a:ext cx="1226398" cy="182880"/>
          </a:xfrm>
          <a:prstGeom prst="rect">
            <a:avLst/>
          </a:prstGeom>
        </p:spPr>
        <p:txBody>
          <a:bodyPr vert="horz" wrap="none" lIns="0" tIns="0" rIns="0" bIns="0" rtlCol="0" anchor="ctr" anchorCtr="0">
            <a:noAutofit/>
          </a:bodyPr>
          <a:lstStyle>
            <a:lvl1pPr algn="r">
              <a:defRPr sz="850">
                <a:solidFill>
                  <a:schemeClr val="tx1"/>
                </a:solidFill>
              </a:defRPr>
            </a:lvl1pPr>
          </a:lstStyle>
          <a:p>
            <a:fld id="{7D8CA4C5-2CEB-DE41-9F56-52F294FA834A}" type="datetime1">
              <a:rPr lang="en-IN" smtClean="0"/>
              <a:t>16-07-2018</a:t>
            </a:fld>
            <a:endParaRPr lang="en-IN" dirty="0"/>
          </a:p>
        </p:txBody>
      </p:sp>
      <p:sp>
        <p:nvSpPr>
          <p:cNvPr id="19" name="Footer Placeholder 4">
            <a:extLst>
              <a:ext uri="{FF2B5EF4-FFF2-40B4-BE49-F238E27FC236}">
                <a16:creationId xmlns:a16="http://schemas.microsoft.com/office/drawing/2014/main" xmlns="" id="{B01BC826-BAF3-8D43-AD45-907A203E08D6}"/>
              </a:ext>
            </a:extLst>
          </p:cNvPr>
          <p:cNvSpPr>
            <a:spLocks noGrp="1"/>
          </p:cNvSpPr>
          <p:nvPr>
            <p:ph type="ftr" sz="quarter" idx="3"/>
          </p:nvPr>
        </p:nvSpPr>
        <p:spPr>
          <a:xfrm>
            <a:off x="8621422" y="6556248"/>
            <a:ext cx="2702495" cy="182880"/>
          </a:xfrm>
          <a:prstGeom prst="rect">
            <a:avLst/>
          </a:prstGeom>
        </p:spPr>
        <p:txBody>
          <a:bodyPr vert="horz" wrap="none" lIns="0" tIns="0" rIns="0" bIns="0" rtlCol="0" anchor="ctr" anchorCtr="0">
            <a:noAutofit/>
          </a:bodyPr>
          <a:lstStyle>
            <a:lvl1pPr algn="l">
              <a:defRPr sz="850">
                <a:solidFill>
                  <a:schemeClr val="tx1"/>
                </a:solidFill>
              </a:defRPr>
            </a:lvl1pPr>
          </a:lstStyle>
          <a:p>
            <a:r>
              <a:rPr lang="en-US"/>
              <a:t>Confidential – Oracle Internal/Restricted/Highly Restricted</a:t>
            </a:r>
            <a:endParaRPr lang="en-US" dirty="0"/>
          </a:p>
        </p:txBody>
      </p:sp>
      <p:sp>
        <p:nvSpPr>
          <p:cNvPr id="20" name="Slide Number Placeholder 5">
            <a:extLst>
              <a:ext uri="{FF2B5EF4-FFF2-40B4-BE49-F238E27FC236}">
                <a16:creationId xmlns:a16="http://schemas.microsoft.com/office/drawing/2014/main" xmlns="" id="{BCE01B0D-58B6-9647-BCFA-5CEA3D81F826}"/>
              </a:ext>
            </a:extLst>
          </p:cNvPr>
          <p:cNvSpPr>
            <a:spLocks noGrp="1"/>
          </p:cNvSpPr>
          <p:nvPr>
            <p:ph type="sldNum" sz="quarter" idx="4"/>
          </p:nvPr>
        </p:nvSpPr>
        <p:spPr>
          <a:xfrm>
            <a:off x="11324205" y="6556248"/>
            <a:ext cx="333467" cy="182880"/>
          </a:xfrm>
          <a:prstGeom prst="rect">
            <a:avLst/>
          </a:prstGeom>
        </p:spPr>
        <p:txBody>
          <a:bodyPr vert="horz" wrap="none" lIns="0" tIns="0" rIns="0" bIns="0" rtlCol="0" anchor="ctr" anchorCtr="0">
            <a:noAutofit/>
          </a:bodyPr>
          <a:lstStyle>
            <a:lvl1pPr algn="r">
              <a:defRPr sz="850">
                <a:solidFill>
                  <a:schemeClr val="tx1"/>
                </a:solidFill>
              </a:defRPr>
            </a:lvl1pPr>
          </a:lstStyle>
          <a:p>
            <a:fld id="{C51EAA63-D034-42AE-91FA-B13B9518C7BE}" type="slidenum">
              <a:rPr lang="en-US" smtClean="0"/>
              <a:pPr/>
              <a:t>‹#›</a:t>
            </a:fld>
            <a:endParaRPr lang="en-US" dirty="0"/>
          </a:p>
        </p:txBody>
      </p:sp>
      <p:sp>
        <p:nvSpPr>
          <p:cNvPr id="22" name="TextBox 21">
            <a:extLst>
              <a:ext uri="{FF2B5EF4-FFF2-40B4-BE49-F238E27FC236}">
                <a16:creationId xmlns:a16="http://schemas.microsoft.com/office/drawing/2014/main" xmlns="" id="{82EA0498-D6B6-DF49-A663-AC7B43B90767}"/>
              </a:ext>
            </a:extLst>
          </p:cNvPr>
          <p:cNvSpPr txBox="1"/>
          <p:nvPr userDrawn="1"/>
        </p:nvSpPr>
        <p:spPr>
          <a:xfrm>
            <a:off x="5376672" y="6556248"/>
            <a:ext cx="3200400" cy="182880"/>
          </a:xfrm>
          <a:prstGeom prst="rect">
            <a:avLst/>
          </a:prstGeom>
          <a:noFill/>
        </p:spPr>
        <p:txBody>
          <a:bodyPr vert="horz" wrap="none" lIns="0" tIns="0" rIns="0" bIns="0" rtlCol="0" anchor="ctr" anchorCtr="0">
            <a:noAutofit/>
          </a:bodyPr>
          <a:lstStyle/>
          <a:p>
            <a:pPr algn="r"/>
            <a:r>
              <a:rPr lang="en-US" sz="850" dirty="0" smtClean="0">
                <a:solidFill>
                  <a:schemeClr val="tx1"/>
                </a:solidFill>
              </a:rPr>
              <a:t>Copyright © 2018, Oracle and/or its affiliates. All rights reserved.</a:t>
            </a:r>
            <a:endParaRPr lang="en-US" sz="850" dirty="0">
              <a:solidFill>
                <a:schemeClr val="tx1"/>
              </a:solidFill>
            </a:endParaRPr>
          </a:p>
        </p:txBody>
      </p:sp>
    </p:spTree>
    <p:extLst>
      <p:ext uri="{BB962C8B-B14F-4D97-AF65-F5344CB8AC3E}">
        <p14:creationId xmlns:p14="http://schemas.microsoft.com/office/powerpoint/2010/main" val="296590417"/>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2_Title Slide with Picture">
    <p:bg>
      <p:bgPr>
        <a:solidFill>
          <a:schemeClr val="tx1"/>
        </a:solidFill>
        <a:effectLst/>
      </p:bgPr>
    </p:bg>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xmlns="" id="{5CB9A7CE-0BC4-304A-AF87-39F46B3C03A5}"/>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193961" y="192024"/>
            <a:ext cx="11800217" cy="6364224"/>
          </a:xfrm>
          <a:prstGeom prst="rect">
            <a:avLst/>
          </a:prstGeom>
        </p:spPr>
      </p:pic>
      <p:sp>
        <p:nvSpPr>
          <p:cNvPr id="29" name="Rectangle 28">
            <a:extLst>
              <a:ext uri="{FF2B5EF4-FFF2-40B4-BE49-F238E27FC236}">
                <a16:creationId xmlns:a16="http://schemas.microsoft.com/office/drawing/2014/main" xmlns="" id="{15131A37-E5BD-9648-B850-107CCBE64BDD}"/>
              </a:ext>
            </a:extLst>
          </p:cNvPr>
          <p:cNvSpPr/>
          <p:nvPr userDrawn="1"/>
        </p:nvSpPr>
        <p:spPr bwMode="gray">
          <a:xfrm>
            <a:off x="-402" y="0"/>
            <a:ext cx="12188825" cy="6858000"/>
          </a:xfrm>
          <a:prstGeom prst="rect">
            <a:avLst/>
          </a:prstGeom>
          <a:gradFill>
            <a:gsLst>
              <a:gs pos="0">
                <a:schemeClr val="bg2">
                  <a:alpha val="40000"/>
                </a:schemeClr>
              </a:gs>
              <a:gs pos="100000">
                <a:schemeClr val="accent5">
                  <a:lumMod val="75000"/>
                </a:schemeClr>
              </a:gs>
            </a:gsLst>
            <a:lin ang="4200000" scaled="0"/>
          </a:gradFill>
          <a:ln w="15875">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dirty="0">
              <a:solidFill>
                <a:schemeClr val="bg1"/>
              </a:solidFill>
            </a:endParaRPr>
          </a:p>
        </p:txBody>
      </p:sp>
      <p:grpSp>
        <p:nvGrpSpPr>
          <p:cNvPr id="9" name="Group 8">
            <a:extLst>
              <a:ext uri="{FF2B5EF4-FFF2-40B4-BE49-F238E27FC236}">
                <a16:creationId xmlns:a16="http://schemas.microsoft.com/office/drawing/2014/main" xmlns="" id="{3CE61CB7-19F0-AE4D-BFFA-E138FFEBEDF0}"/>
              </a:ext>
            </a:extLst>
          </p:cNvPr>
          <p:cNvGrpSpPr/>
          <p:nvPr userDrawn="1"/>
        </p:nvGrpSpPr>
        <p:grpSpPr>
          <a:xfrm>
            <a:off x="10301610" y="4219467"/>
            <a:ext cx="1181373" cy="1415087"/>
            <a:chOff x="9115419" y="440041"/>
            <a:chExt cx="1926107" cy="2307154"/>
          </a:xfrm>
        </p:grpSpPr>
        <p:sp>
          <p:nvSpPr>
            <p:cNvPr id="2" name="Right Triangle 1">
              <a:extLst>
                <a:ext uri="{FF2B5EF4-FFF2-40B4-BE49-F238E27FC236}">
                  <a16:creationId xmlns:a16="http://schemas.microsoft.com/office/drawing/2014/main" xmlns="" id="{1EBB9A16-593C-9046-8ECB-571220476BA8}"/>
                </a:ext>
              </a:extLst>
            </p:cNvPr>
            <p:cNvSpPr/>
            <p:nvPr userDrawn="1"/>
          </p:nvSpPr>
          <p:spPr bwMode="gray">
            <a:xfrm rot="13500000">
              <a:off x="9115419" y="440041"/>
              <a:ext cx="1714500" cy="1714500"/>
            </a:xfrm>
            <a:prstGeom prst="rtTriangle">
              <a:avLst/>
            </a:prstGeom>
            <a:solidFill>
              <a:schemeClr val="tx1">
                <a:alpha val="10000"/>
              </a:schemeClr>
            </a:solidFill>
            <a:ln w="3175">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lnSpc>
                  <a:spcPct val="90000"/>
                </a:lnSpc>
              </a:pPr>
              <a:endParaRPr lang="en-US" dirty="0">
                <a:solidFill>
                  <a:schemeClr val="bg1"/>
                </a:solidFill>
              </a:endParaRPr>
            </a:p>
          </p:txBody>
        </p:sp>
        <p:sp>
          <p:nvSpPr>
            <p:cNvPr id="21" name="Right Triangle 20">
              <a:extLst>
                <a:ext uri="{FF2B5EF4-FFF2-40B4-BE49-F238E27FC236}">
                  <a16:creationId xmlns:a16="http://schemas.microsoft.com/office/drawing/2014/main" xmlns="" id="{86CA937A-E4F4-1C4B-AA72-FBD8F96799AB}"/>
                </a:ext>
              </a:extLst>
            </p:cNvPr>
            <p:cNvSpPr/>
            <p:nvPr userDrawn="1"/>
          </p:nvSpPr>
          <p:spPr bwMode="gray">
            <a:xfrm rot="13500000">
              <a:off x="10424567" y="2130236"/>
              <a:ext cx="616959" cy="616959"/>
            </a:xfrm>
            <a:prstGeom prst="rtTriangle">
              <a:avLst/>
            </a:prstGeom>
            <a:solidFill>
              <a:schemeClr val="tx1">
                <a:alpha val="10000"/>
              </a:schemeClr>
            </a:solidFill>
            <a:ln w="3175">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lnSpc>
                  <a:spcPct val="90000"/>
                </a:lnSpc>
              </a:pPr>
              <a:endParaRPr lang="en-US" dirty="0">
                <a:solidFill>
                  <a:schemeClr val="bg1"/>
                </a:solidFill>
              </a:endParaRPr>
            </a:p>
          </p:txBody>
        </p:sp>
      </p:grpSp>
      <p:grpSp>
        <p:nvGrpSpPr>
          <p:cNvPr id="26" name="Group 25">
            <a:extLst>
              <a:ext uri="{FF2B5EF4-FFF2-40B4-BE49-F238E27FC236}">
                <a16:creationId xmlns:a16="http://schemas.microsoft.com/office/drawing/2014/main" xmlns="" id="{4A39206A-3497-224D-B061-1DD20F4CE295}"/>
              </a:ext>
            </a:extLst>
          </p:cNvPr>
          <p:cNvGrpSpPr/>
          <p:nvPr userDrawn="1"/>
        </p:nvGrpSpPr>
        <p:grpSpPr>
          <a:xfrm>
            <a:off x="-480802" y="952885"/>
            <a:ext cx="1524519" cy="1826119"/>
            <a:chOff x="9115419" y="440041"/>
            <a:chExt cx="1926107" cy="2307154"/>
          </a:xfrm>
          <a:solidFill>
            <a:srgbClr val="493728">
              <a:alpha val="21000"/>
            </a:srgbClr>
          </a:solidFill>
        </p:grpSpPr>
        <p:sp>
          <p:nvSpPr>
            <p:cNvPr id="27" name="Right Triangle 26">
              <a:extLst>
                <a:ext uri="{FF2B5EF4-FFF2-40B4-BE49-F238E27FC236}">
                  <a16:creationId xmlns:a16="http://schemas.microsoft.com/office/drawing/2014/main" xmlns="" id="{60022D9D-59B4-E244-B54A-9ABCF8706D9B}"/>
                </a:ext>
              </a:extLst>
            </p:cNvPr>
            <p:cNvSpPr/>
            <p:nvPr userDrawn="1"/>
          </p:nvSpPr>
          <p:spPr bwMode="gray">
            <a:xfrm rot="13500000">
              <a:off x="9115419" y="440041"/>
              <a:ext cx="1714500" cy="1714500"/>
            </a:xfrm>
            <a:prstGeom prst="rtTriangle">
              <a:avLst/>
            </a:prstGeom>
            <a:grpFill/>
            <a:ln w="3175">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lnSpc>
                  <a:spcPct val="90000"/>
                </a:lnSpc>
              </a:pPr>
              <a:endParaRPr lang="en-US" dirty="0">
                <a:solidFill>
                  <a:schemeClr val="bg1"/>
                </a:solidFill>
              </a:endParaRPr>
            </a:p>
          </p:txBody>
        </p:sp>
        <p:sp>
          <p:nvSpPr>
            <p:cNvPr id="28" name="Right Triangle 27">
              <a:extLst>
                <a:ext uri="{FF2B5EF4-FFF2-40B4-BE49-F238E27FC236}">
                  <a16:creationId xmlns:a16="http://schemas.microsoft.com/office/drawing/2014/main" xmlns="" id="{E29946DC-5EE4-294A-ACF2-7960B6A93091}"/>
                </a:ext>
              </a:extLst>
            </p:cNvPr>
            <p:cNvSpPr/>
            <p:nvPr userDrawn="1"/>
          </p:nvSpPr>
          <p:spPr bwMode="gray">
            <a:xfrm rot="13500000">
              <a:off x="10424567" y="2130236"/>
              <a:ext cx="616959" cy="616959"/>
            </a:xfrm>
            <a:prstGeom prst="rtTriangle">
              <a:avLst/>
            </a:prstGeom>
            <a:grpFill/>
            <a:ln w="3175">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lnSpc>
                  <a:spcPct val="90000"/>
                </a:lnSpc>
              </a:pPr>
              <a:endParaRPr lang="en-US" dirty="0">
                <a:solidFill>
                  <a:schemeClr val="bg1"/>
                </a:solidFill>
              </a:endParaRPr>
            </a:p>
          </p:txBody>
        </p:sp>
      </p:grpSp>
      <p:sp>
        <p:nvSpPr>
          <p:cNvPr id="14" name="Title 8">
            <a:extLst>
              <a:ext uri="{FF2B5EF4-FFF2-40B4-BE49-F238E27FC236}">
                <a16:creationId xmlns:a16="http://schemas.microsoft.com/office/drawing/2014/main" xmlns="" id="{27E212D4-B331-6E47-B97B-27536B906FA2}"/>
              </a:ext>
            </a:extLst>
          </p:cNvPr>
          <p:cNvSpPr>
            <a:spLocks noGrp="1"/>
          </p:cNvSpPr>
          <p:nvPr>
            <p:ph type="title" hasCustomPrompt="1"/>
          </p:nvPr>
        </p:nvSpPr>
        <p:spPr>
          <a:xfrm>
            <a:off x="736293" y="4238555"/>
            <a:ext cx="10716662" cy="1305088"/>
          </a:xfrm>
        </p:spPr>
        <p:txBody>
          <a:bodyPr anchor="ctr"/>
          <a:lstStyle>
            <a:lvl1pPr algn="ctr">
              <a:defRPr sz="4000" b="1">
                <a:solidFill>
                  <a:schemeClr val="tx1"/>
                </a:solidFill>
              </a:defRPr>
            </a:lvl1pPr>
          </a:lstStyle>
          <a:p>
            <a:r>
              <a:rPr lang="en-US" dirty="0"/>
              <a:t>CLICK TO EDIT MASTER TITLE STYLE</a:t>
            </a:r>
          </a:p>
        </p:txBody>
      </p:sp>
      <p:grpSp>
        <p:nvGrpSpPr>
          <p:cNvPr id="20" name="Group 19">
            <a:extLst>
              <a:ext uri="{FF2B5EF4-FFF2-40B4-BE49-F238E27FC236}">
                <a16:creationId xmlns:a16="http://schemas.microsoft.com/office/drawing/2014/main" xmlns="" id="{3B91F750-9502-5E42-8263-6F43B94ACDD5}"/>
              </a:ext>
            </a:extLst>
          </p:cNvPr>
          <p:cNvGrpSpPr/>
          <p:nvPr userDrawn="1"/>
        </p:nvGrpSpPr>
        <p:grpSpPr>
          <a:xfrm>
            <a:off x="0" y="0"/>
            <a:ext cx="12189398" cy="6858000"/>
            <a:chOff x="0" y="0"/>
            <a:chExt cx="12189398" cy="6858000"/>
          </a:xfrm>
          <a:solidFill>
            <a:srgbClr val="D8E1E6"/>
          </a:solidFill>
        </p:grpSpPr>
        <p:sp>
          <p:nvSpPr>
            <p:cNvPr id="22" name="Rectangle 21">
              <a:extLst>
                <a:ext uri="{FF2B5EF4-FFF2-40B4-BE49-F238E27FC236}">
                  <a16:creationId xmlns:a16="http://schemas.microsoft.com/office/drawing/2014/main" xmlns="" id="{FDF54D7E-3FD6-064D-B145-30DA65980DFD}"/>
                </a:ext>
              </a:extLst>
            </p:cNvPr>
            <p:cNvSpPr/>
            <p:nvPr/>
          </p:nvSpPr>
          <p:spPr bwMode="gray">
            <a:xfrm>
              <a:off x="0" y="0"/>
              <a:ext cx="193962" cy="6858000"/>
            </a:xfrm>
            <a:prstGeom prst="rect">
              <a:avLst/>
            </a:pr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dirty="0">
                <a:solidFill>
                  <a:srgbClr val="FFFFFF"/>
                </a:solidFill>
              </a:endParaRPr>
            </a:p>
          </p:txBody>
        </p:sp>
        <p:sp>
          <p:nvSpPr>
            <p:cNvPr id="23" name="Rectangle 22">
              <a:extLst>
                <a:ext uri="{FF2B5EF4-FFF2-40B4-BE49-F238E27FC236}">
                  <a16:creationId xmlns:a16="http://schemas.microsoft.com/office/drawing/2014/main" xmlns="" id="{ADA78555-B2FD-3549-A697-E67D49172525}"/>
                </a:ext>
              </a:extLst>
            </p:cNvPr>
            <p:cNvSpPr/>
            <p:nvPr/>
          </p:nvSpPr>
          <p:spPr bwMode="gray">
            <a:xfrm>
              <a:off x="11995151" y="0"/>
              <a:ext cx="193960" cy="6858000"/>
            </a:xfrm>
            <a:prstGeom prst="rect">
              <a:avLst/>
            </a:pr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dirty="0">
                <a:solidFill>
                  <a:srgbClr val="FFFFFF"/>
                </a:solidFill>
              </a:endParaRPr>
            </a:p>
          </p:txBody>
        </p:sp>
        <p:sp>
          <p:nvSpPr>
            <p:cNvPr id="24" name="Rectangle 23">
              <a:extLst>
                <a:ext uri="{FF2B5EF4-FFF2-40B4-BE49-F238E27FC236}">
                  <a16:creationId xmlns:a16="http://schemas.microsoft.com/office/drawing/2014/main" xmlns="" id="{D508D3D1-C84B-6B42-8ECE-2D7D6DEC9BA8}"/>
                </a:ext>
              </a:extLst>
            </p:cNvPr>
            <p:cNvSpPr/>
            <p:nvPr/>
          </p:nvSpPr>
          <p:spPr bwMode="gray">
            <a:xfrm>
              <a:off x="0" y="6400800"/>
              <a:ext cx="12189396" cy="457200"/>
            </a:xfrm>
            <a:prstGeom prst="rect">
              <a:avLst/>
            </a:pr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dirty="0">
                <a:solidFill>
                  <a:srgbClr val="FFFFFF"/>
                </a:solidFill>
              </a:endParaRPr>
            </a:p>
          </p:txBody>
        </p:sp>
        <p:sp>
          <p:nvSpPr>
            <p:cNvPr id="25" name="Rectangle 24">
              <a:extLst>
                <a:ext uri="{FF2B5EF4-FFF2-40B4-BE49-F238E27FC236}">
                  <a16:creationId xmlns:a16="http://schemas.microsoft.com/office/drawing/2014/main" xmlns="" id="{F1EF7311-0FBD-B14E-A8E9-A400EE1EF059}"/>
                </a:ext>
              </a:extLst>
            </p:cNvPr>
            <p:cNvSpPr/>
            <p:nvPr/>
          </p:nvSpPr>
          <p:spPr bwMode="gray">
            <a:xfrm>
              <a:off x="0" y="0"/>
              <a:ext cx="12189398" cy="192024"/>
            </a:xfrm>
            <a:prstGeom prst="rect">
              <a:avLst/>
            </a:pr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dirty="0">
                <a:solidFill>
                  <a:srgbClr val="FFFFFF"/>
                </a:solidFill>
              </a:endParaRPr>
            </a:p>
          </p:txBody>
        </p:sp>
      </p:grpSp>
      <p:pic>
        <p:nvPicPr>
          <p:cNvPr id="35" name="Picture 34" descr="Oracle logo in white on red staging background" title="Oracle red badge logo">
            <a:extLst>
              <a:ext uri="{FF2B5EF4-FFF2-40B4-BE49-F238E27FC236}">
                <a16:creationId xmlns:a16="http://schemas.microsoft.com/office/drawing/2014/main" xmlns="" id="{A477B230-86C2-1B44-A50B-74219767B96B}"/>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530352" y="6263640"/>
            <a:ext cx="1625138" cy="594360"/>
          </a:xfrm>
          <a:prstGeom prst="rect">
            <a:avLst/>
          </a:prstGeom>
        </p:spPr>
      </p:pic>
      <p:grpSp>
        <p:nvGrpSpPr>
          <p:cNvPr id="36" name="Group 35">
            <a:extLst>
              <a:ext uri="{FF2B5EF4-FFF2-40B4-BE49-F238E27FC236}">
                <a16:creationId xmlns:a16="http://schemas.microsoft.com/office/drawing/2014/main" xmlns="" id="{381A2AFC-D054-BC43-9447-1D066284D349}"/>
              </a:ext>
            </a:extLst>
          </p:cNvPr>
          <p:cNvGrpSpPr/>
          <p:nvPr userDrawn="1"/>
        </p:nvGrpSpPr>
        <p:grpSpPr>
          <a:xfrm>
            <a:off x="3918287" y="953646"/>
            <a:ext cx="877042" cy="1050550"/>
            <a:chOff x="9115419" y="440041"/>
            <a:chExt cx="1926107" cy="2307154"/>
          </a:xfrm>
          <a:solidFill>
            <a:srgbClr val="493728">
              <a:alpha val="21000"/>
            </a:srgbClr>
          </a:solidFill>
        </p:grpSpPr>
        <p:sp>
          <p:nvSpPr>
            <p:cNvPr id="37" name="Right Triangle 36">
              <a:extLst>
                <a:ext uri="{FF2B5EF4-FFF2-40B4-BE49-F238E27FC236}">
                  <a16:creationId xmlns:a16="http://schemas.microsoft.com/office/drawing/2014/main" xmlns="" id="{469E04C6-8F64-6D48-AB2F-23DCF130E4ED}"/>
                </a:ext>
              </a:extLst>
            </p:cNvPr>
            <p:cNvSpPr/>
            <p:nvPr userDrawn="1"/>
          </p:nvSpPr>
          <p:spPr bwMode="gray">
            <a:xfrm rot="13500000">
              <a:off x="9115419" y="440041"/>
              <a:ext cx="1714500" cy="1714500"/>
            </a:xfrm>
            <a:prstGeom prst="rtTriangle">
              <a:avLst/>
            </a:prstGeom>
            <a:grpFill/>
            <a:ln w="3175">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lnSpc>
                  <a:spcPct val="90000"/>
                </a:lnSpc>
              </a:pPr>
              <a:endParaRPr lang="en-US" dirty="0">
                <a:solidFill>
                  <a:schemeClr val="bg1"/>
                </a:solidFill>
              </a:endParaRPr>
            </a:p>
          </p:txBody>
        </p:sp>
        <p:sp>
          <p:nvSpPr>
            <p:cNvPr id="38" name="Right Triangle 37">
              <a:extLst>
                <a:ext uri="{FF2B5EF4-FFF2-40B4-BE49-F238E27FC236}">
                  <a16:creationId xmlns:a16="http://schemas.microsoft.com/office/drawing/2014/main" xmlns="" id="{07250B31-D3A3-5F4E-B3A6-DF78F6BAFA2E}"/>
                </a:ext>
              </a:extLst>
            </p:cNvPr>
            <p:cNvSpPr/>
            <p:nvPr userDrawn="1"/>
          </p:nvSpPr>
          <p:spPr bwMode="gray">
            <a:xfrm rot="13500000">
              <a:off x="10424567" y="2130236"/>
              <a:ext cx="616959" cy="616959"/>
            </a:xfrm>
            <a:prstGeom prst="rtTriangle">
              <a:avLst/>
            </a:prstGeom>
            <a:grpFill/>
            <a:ln w="3175">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lnSpc>
                  <a:spcPct val="90000"/>
                </a:lnSpc>
              </a:pPr>
              <a:endParaRPr lang="en-US" dirty="0">
                <a:solidFill>
                  <a:schemeClr val="bg1"/>
                </a:solidFill>
              </a:endParaRPr>
            </a:p>
          </p:txBody>
        </p:sp>
      </p:grpSp>
      <p:sp>
        <p:nvSpPr>
          <p:cNvPr id="30" name="Date Placeholder 3">
            <a:extLst>
              <a:ext uri="{FF2B5EF4-FFF2-40B4-BE49-F238E27FC236}">
                <a16:creationId xmlns:a16="http://schemas.microsoft.com/office/drawing/2014/main" xmlns="" id="{B357B332-07B0-3449-9A64-01490DD4DECA}"/>
              </a:ext>
            </a:extLst>
          </p:cNvPr>
          <p:cNvSpPr>
            <a:spLocks noGrp="1"/>
          </p:cNvSpPr>
          <p:nvPr>
            <p:ph type="dt" sz="half" idx="2"/>
          </p:nvPr>
        </p:nvSpPr>
        <p:spPr>
          <a:xfrm>
            <a:off x="4182130" y="6556248"/>
            <a:ext cx="1226398" cy="182880"/>
          </a:xfrm>
          <a:prstGeom prst="rect">
            <a:avLst/>
          </a:prstGeom>
        </p:spPr>
        <p:txBody>
          <a:bodyPr vert="horz" wrap="none" lIns="0" tIns="0" rIns="0" bIns="0" rtlCol="0" anchor="ctr" anchorCtr="0">
            <a:noAutofit/>
          </a:bodyPr>
          <a:lstStyle>
            <a:lvl1pPr algn="r">
              <a:defRPr sz="850">
                <a:solidFill>
                  <a:schemeClr val="bg1"/>
                </a:solidFill>
              </a:defRPr>
            </a:lvl1pPr>
          </a:lstStyle>
          <a:p>
            <a:fld id="{BEA8ACBA-C357-F840-859A-A097F33255B6}" type="datetime1">
              <a:rPr lang="en-IN" smtClean="0"/>
              <a:t>16-07-2018</a:t>
            </a:fld>
            <a:endParaRPr lang="en-IN" dirty="0"/>
          </a:p>
        </p:txBody>
      </p:sp>
      <p:sp>
        <p:nvSpPr>
          <p:cNvPr id="39" name="Footer Placeholder 4">
            <a:extLst>
              <a:ext uri="{FF2B5EF4-FFF2-40B4-BE49-F238E27FC236}">
                <a16:creationId xmlns:a16="http://schemas.microsoft.com/office/drawing/2014/main" xmlns="" id="{1D5F13D5-36DA-8149-B9F2-36B4D7539508}"/>
              </a:ext>
            </a:extLst>
          </p:cNvPr>
          <p:cNvSpPr>
            <a:spLocks noGrp="1"/>
          </p:cNvSpPr>
          <p:nvPr>
            <p:ph type="ftr" sz="quarter" idx="3"/>
          </p:nvPr>
        </p:nvSpPr>
        <p:spPr>
          <a:xfrm>
            <a:off x="8621422" y="6556248"/>
            <a:ext cx="2702495" cy="182880"/>
          </a:xfrm>
          <a:prstGeom prst="rect">
            <a:avLst/>
          </a:prstGeom>
        </p:spPr>
        <p:txBody>
          <a:bodyPr vert="horz" wrap="none" lIns="0" tIns="0" rIns="0" bIns="0" rtlCol="0" anchor="ctr" anchorCtr="0">
            <a:noAutofit/>
          </a:bodyPr>
          <a:lstStyle>
            <a:lvl1pPr algn="l">
              <a:defRPr sz="850">
                <a:solidFill>
                  <a:schemeClr val="bg1"/>
                </a:solidFill>
              </a:defRPr>
            </a:lvl1pPr>
          </a:lstStyle>
          <a:p>
            <a:r>
              <a:rPr lang="en-US"/>
              <a:t>Confidential – Oracle Internal/Restricted/Highly Restricted</a:t>
            </a:r>
            <a:endParaRPr lang="en-US" dirty="0"/>
          </a:p>
        </p:txBody>
      </p:sp>
      <p:sp>
        <p:nvSpPr>
          <p:cNvPr id="40" name="Slide Number Placeholder 5">
            <a:extLst>
              <a:ext uri="{FF2B5EF4-FFF2-40B4-BE49-F238E27FC236}">
                <a16:creationId xmlns:a16="http://schemas.microsoft.com/office/drawing/2014/main" xmlns="" id="{AC17A6D8-4AA1-EF45-8C76-0724DE4C0E84}"/>
              </a:ext>
            </a:extLst>
          </p:cNvPr>
          <p:cNvSpPr>
            <a:spLocks noGrp="1"/>
          </p:cNvSpPr>
          <p:nvPr>
            <p:ph type="sldNum" sz="quarter" idx="4"/>
          </p:nvPr>
        </p:nvSpPr>
        <p:spPr>
          <a:xfrm>
            <a:off x="11324205" y="6556248"/>
            <a:ext cx="333467" cy="182880"/>
          </a:xfrm>
          <a:prstGeom prst="rect">
            <a:avLst/>
          </a:prstGeom>
        </p:spPr>
        <p:txBody>
          <a:bodyPr vert="horz" wrap="none" lIns="0" tIns="0" rIns="0" bIns="0" rtlCol="0" anchor="ctr" anchorCtr="0">
            <a:noAutofit/>
          </a:bodyPr>
          <a:lstStyle>
            <a:lvl1pPr algn="r">
              <a:defRPr sz="850">
                <a:solidFill>
                  <a:schemeClr val="bg1"/>
                </a:solidFill>
              </a:defRPr>
            </a:lvl1pPr>
          </a:lstStyle>
          <a:p>
            <a:fld id="{C51EAA63-D034-42AE-91FA-B13B9518C7BE}" type="slidenum">
              <a:rPr lang="en-US" smtClean="0"/>
              <a:pPr/>
              <a:t>‹#›</a:t>
            </a:fld>
            <a:endParaRPr lang="en-US" dirty="0"/>
          </a:p>
        </p:txBody>
      </p:sp>
      <p:sp>
        <p:nvSpPr>
          <p:cNvPr id="41" name="TextBox 40">
            <a:extLst>
              <a:ext uri="{FF2B5EF4-FFF2-40B4-BE49-F238E27FC236}">
                <a16:creationId xmlns:a16="http://schemas.microsoft.com/office/drawing/2014/main" xmlns="" id="{02349757-DAD9-624B-A2F3-B43E24CB5A84}"/>
              </a:ext>
            </a:extLst>
          </p:cNvPr>
          <p:cNvSpPr txBox="1"/>
          <p:nvPr userDrawn="1"/>
        </p:nvSpPr>
        <p:spPr>
          <a:xfrm>
            <a:off x="5376672" y="6556248"/>
            <a:ext cx="3200400" cy="182880"/>
          </a:xfrm>
          <a:prstGeom prst="rect">
            <a:avLst/>
          </a:prstGeom>
          <a:noFill/>
        </p:spPr>
        <p:txBody>
          <a:bodyPr vert="horz" wrap="none" lIns="0" tIns="0" rIns="0" bIns="0" rtlCol="0" anchor="ctr" anchorCtr="0">
            <a:noAutofit/>
          </a:bodyPr>
          <a:lstStyle/>
          <a:p>
            <a:pPr algn="r"/>
            <a:r>
              <a:rPr lang="en-US" sz="850" dirty="0" smtClean="0">
                <a:solidFill>
                  <a:schemeClr val="bg1"/>
                </a:solidFill>
              </a:rPr>
              <a:t>Copyright © 2018, Oracle and/or its affiliates. All rights reserved.</a:t>
            </a:r>
            <a:endParaRPr lang="en-US" sz="850" dirty="0">
              <a:solidFill>
                <a:schemeClr val="bg1"/>
              </a:solidFill>
            </a:endParaRPr>
          </a:p>
        </p:txBody>
      </p:sp>
    </p:spTree>
    <p:extLst>
      <p:ext uri="{BB962C8B-B14F-4D97-AF65-F5344CB8AC3E}">
        <p14:creationId xmlns:p14="http://schemas.microsoft.com/office/powerpoint/2010/main" val="2542145840"/>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5_Title Slide with Picture">
    <p:bg>
      <p:bgPr>
        <a:solidFill>
          <a:schemeClr val="tx1"/>
        </a:soli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xmlns="" id="{B2C95C6A-1D17-D841-B1FA-4E3331E803E8}"/>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159236" y="81023"/>
            <a:ext cx="11848343" cy="6658105"/>
          </a:xfrm>
          <a:prstGeom prst="rect">
            <a:avLst/>
          </a:prstGeom>
        </p:spPr>
      </p:pic>
      <p:sp>
        <p:nvSpPr>
          <p:cNvPr id="29" name="Rectangle 28">
            <a:extLst>
              <a:ext uri="{FF2B5EF4-FFF2-40B4-BE49-F238E27FC236}">
                <a16:creationId xmlns:a16="http://schemas.microsoft.com/office/drawing/2014/main" xmlns="" id="{15131A37-E5BD-9648-B850-107CCBE64BDD}"/>
              </a:ext>
            </a:extLst>
          </p:cNvPr>
          <p:cNvSpPr/>
          <p:nvPr userDrawn="1"/>
        </p:nvSpPr>
        <p:spPr bwMode="gray">
          <a:xfrm>
            <a:off x="-402" y="0"/>
            <a:ext cx="12188825" cy="6858000"/>
          </a:xfrm>
          <a:prstGeom prst="rect">
            <a:avLst/>
          </a:prstGeom>
          <a:gradFill>
            <a:gsLst>
              <a:gs pos="0">
                <a:schemeClr val="bg2">
                  <a:alpha val="40000"/>
                </a:schemeClr>
              </a:gs>
              <a:gs pos="100000">
                <a:schemeClr val="accent5">
                  <a:lumMod val="75000"/>
                </a:schemeClr>
              </a:gs>
            </a:gsLst>
            <a:lin ang="4200000" scaled="0"/>
          </a:gradFill>
          <a:ln w="15875">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dirty="0">
              <a:solidFill>
                <a:schemeClr val="bg1"/>
              </a:solidFill>
            </a:endParaRPr>
          </a:p>
        </p:txBody>
      </p:sp>
      <p:grpSp>
        <p:nvGrpSpPr>
          <p:cNvPr id="9" name="Group 8">
            <a:extLst>
              <a:ext uri="{FF2B5EF4-FFF2-40B4-BE49-F238E27FC236}">
                <a16:creationId xmlns:a16="http://schemas.microsoft.com/office/drawing/2014/main" xmlns="" id="{3CE61CB7-19F0-AE4D-BFFA-E138FFEBEDF0}"/>
              </a:ext>
            </a:extLst>
          </p:cNvPr>
          <p:cNvGrpSpPr/>
          <p:nvPr userDrawn="1"/>
        </p:nvGrpSpPr>
        <p:grpSpPr>
          <a:xfrm>
            <a:off x="10301610" y="4219467"/>
            <a:ext cx="1181373" cy="1415087"/>
            <a:chOff x="9115419" y="440041"/>
            <a:chExt cx="1926107" cy="2307154"/>
          </a:xfrm>
        </p:grpSpPr>
        <p:sp>
          <p:nvSpPr>
            <p:cNvPr id="2" name="Right Triangle 1">
              <a:extLst>
                <a:ext uri="{FF2B5EF4-FFF2-40B4-BE49-F238E27FC236}">
                  <a16:creationId xmlns:a16="http://schemas.microsoft.com/office/drawing/2014/main" xmlns="" id="{1EBB9A16-593C-9046-8ECB-571220476BA8}"/>
                </a:ext>
              </a:extLst>
            </p:cNvPr>
            <p:cNvSpPr/>
            <p:nvPr userDrawn="1"/>
          </p:nvSpPr>
          <p:spPr bwMode="gray">
            <a:xfrm rot="13500000">
              <a:off x="9115419" y="440041"/>
              <a:ext cx="1714500" cy="1714500"/>
            </a:xfrm>
            <a:prstGeom prst="rtTriangle">
              <a:avLst/>
            </a:prstGeom>
            <a:solidFill>
              <a:schemeClr val="tx1">
                <a:alpha val="10000"/>
              </a:schemeClr>
            </a:solidFill>
            <a:ln w="3175">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lnSpc>
                  <a:spcPct val="90000"/>
                </a:lnSpc>
              </a:pPr>
              <a:endParaRPr lang="en-US" dirty="0">
                <a:solidFill>
                  <a:schemeClr val="bg1"/>
                </a:solidFill>
              </a:endParaRPr>
            </a:p>
          </p:txBody>
        </p:sp>
        <p:sp>
          <p:nvSpPr>
            <p:cNvPr id="21" name="Right Triangle 20">
              <a:extLst>
                <a:ext uri="{FF2B5EF4-FFF2-40B4-BE49-F238E27FC236}">
                  <a16:creationId xmlns:a16="http://schemas.microsoft.com/office/drawing/2014/main" xmlns="" id="{86CA937A-E4F4-1C4B-AA72-FBD8F96799AB}"/>
                </a:ext>
              </a:extLst>
            </p:cNvPr>
            <p:cNvSpPr/>
            <p:nvPr userDrawn="1"/>
          </p:nvSpPr>
          <p:spPr bwMode="gray">
            <a:xfrm rot="13500000">
              <a:off x="10424567" y="2130236"/>
              <a:ext cx="616959" cy="616959"/>
            </a:xfrm>
            <a:prstGeom prst="rtTriangle">
              <a:avLst/>
            </a:prstGeom>
            <a:solidFill>
              <a:schemeClr val="tx1">
                <a:alpha val="10000"/>
              </a:schemeClr>
            </a:solidFill>
            <a:ln w="3175">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lnSpc>
                  <a:spcPct val="90000"/>
                </a:lnSpc>
              </a:pPr>
              <a:endParaRPr lang="en-US" dirty="0">
                <a:solidFill>
                  <a:schemeClr val="bg1"/>
                </a:solidFill>
              </a:endParaRPr>
            </a:p>
          </p:txBody>
        </p:sp>
      </p:grpSp>
      <p:grpSp>
        <p:nvGrpSpPr>
          <p:cNvPr id="26" name="Group 25">
            <a:extLst>
              <a:ext uri="{FF2B5EF4-FFF2-40B4-BE49-F238E27FC236}">
                <a16:creationId xmlns:a16="http://schemas.microsoft.com/office/drawing/2014/main" xmlns="" id="{4A39206A-3497-224D-B061-1DD20F4CE295}"/>
              </a:ext>
            </a:extLst>
          </p:cNvPr>
          <p:cNvGrpSpPr/>
          <p:nvPr userDrawn="1"/>
        </p:nvGrpSpPr>
        <p:grpSpPr>
          <a:xfrm>
            <a:off x="-480802" y="952885"/>
            <a:ext cx="1524519" cy="1826119"/>
            <a:chOff x="9115419" y="440041"/>
            <a:chExt cx="1926107" cy="2307154"/>
          </a:xfrm>
          <a:solidFill>
            <a:srgbClr val="493728">
              <a:alpha val="21000"/>
            </a:srgbClr>
          </a:solidFill>
        </p:grpSpPr>
        <p:sp>
          <p:nvSpPr>
            <p:cNvPr id="27" name="Right Triangle 26">
              <a:extLst>
                <a:ext uri="{FF2B5EF4-FFF2-40B4-BE49-F238E27FC236}">
                  <a16:creationId xmlns:a16="http://schemas.microsoft.com/office/drawing/2014/main" xmlns="" id="{60022D9D-59B4-E244-B54A-9ABCF8706D9B}"/>
                </a:ext>
              </a:extLst>
            </p:cNvPr>
            <p:cNvSpPr/>
            <p:nvPr userDrawn="1"/>
          </p:nvSpPr>
          <p:spPr bwMode="gray">
            <a:xfrm rot="13500000">
              <a:off x="9115419" y="440041"/>
              <a:ext cx="1714500" cy="1714500"/>
            </a:xfrm>
            <a:prstGeom prst="rtTriangle">
              <a:avLst/>
            </a:prstGeom>
            <a:grpFill/>
            <a:ln w="3175">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lnSpc>
                  <a:spcPct val="90000"/>
                </a:lnSpc>
              </a:pPr>
              <a:endParaRPr lang="en-US" dirty="0">
                <a:solidFill>
                  <a:schemeClr val="bg1"/>
                </a:solidFill>
              </a:endParaRPr>
            </a:p>
          </p:txBody>
        </p:sp>
        <p:sp>
          <p:nvSpPr>
            <p:cNvPr id="28" name="Right Triangle 27">
              <a:extLst>
                <a:ext uri="{FF2B5EF4-FFF2-40B4-BE49-F238E27FC236}">
                  <a16:creationId xmlns:a16="http://schemas.microsoft.com/office/drawing/2014/main" xmlns="" id="{E29946DC-5EE4-294A-ACF2-7960B6A93091}"/>
                </a:ext>
              </a:extLst>
            </p:cNvPr>
            <p:cNvSpPr/>
            <p:nvPr userDrawn="1"/>
          </p:nvSpPr>
          <p:spPr bwMode="gray">
            <a:xfrm rot="13500000">
              <a:off x="10424567" y="2130236"/>
              <a:ext cx="616959" cy="616959"/>
            </a:xfrm>
            <a:prstGeom prst="rtTriangle">
              <a:avLst/>
            </a:prstGeom>
            <a:grpFill/>
            <a:ln w="3175">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lnSpc>
                  <a:spcPct val="90000"/>
                </a:lnSpc>
              </a:pPr>
              <a:endParaRPr lang="en-US" dirty="0">
                <a:solidFill>
                  <a:schemeClr val="bg1"/>
                </a:solidFill>
              </a:endParaRPr>
            </a:p>
          </p:txBody>
        </p:sp>
      </p:grpSp>
      <p:sp>
        <p:nvSpPr>
          <p:cNvPr id="14" name="Title 8">
            <a:extLst>
              <a:ext uri="{FF2B5EF4-FFF2-40B4-BE49-F238E27FC236}">
                <a16:creationId xmlns:a16="http://schemas.microsoft.com/office/drawing/2014/main" xmlns="" id="{27E212D4-B331-6E47-B97B-27536B906FA2}"/>
              </a:ext>
            </a:extLst>
          </p:cNvPr>
          <p:cNvSpPr>
            <a:spLocks noGrp="1"/>
          </p:cNvSpPr>
          <p:nvPr>
            <p:ph type="title" hasCustomPrompt="1"/>
          </p:nvPr>
        </p:nvSpPr>
        <p:spPr>
          <a:xfrm>
            <a:off x="736293" y="4238555"/>
            <a:ext cx="10716662" cy="1305088"/>
          </a:xfrm>
        </p:spPr>
        <p:txBody>
          <a:bodyPr anchor="ctr"/>
          <a:lstStyle>
            <a:lvl1pPr algn="ctr">
              <a:defRPr sz="4000" b="1">
                <a:solidFill>
                  <a:schemeClr val="tx1"/>
                </a:solidFill>
              </a:defRPr>
            </a:lvl1pPr>
          </a:lstStyle>
          <a:p>
            <a:r>
              <a:rPr lang="en-US" dirty="0"/>
              <a:t>CLICK TO EDIT MASTER TITLE STYLE</a:t>
            </a:r>
          </a:p>
        </p:txBody>
      </p:sp>
      <p:grpSp>
        <p:nvGrpSpPr>
          <p:cNvPr id="20" name="Group 19">
            <a:extLst>
              <a:ext uri="{FF2B5EF4-FFF2-40B4-BE49-F238E27FC236}">
                <a16:creationId xmlns:a16="http://schemas.microsoft.com/office/drawing/2014/main" xmlns="" id="{3B91F750-9502-5E42-8263-6F43B94ACDD5}"/>
              </a:ext>
            </a:extLst>
          </p:cNvPr>
          <p:cNvGrpSpPr/>
          <p:nvPr userDrawn="1"/>
        </p:nvGrpSpPr>
        <p:grpSpPr>
          <a:xfrm>
            <a:off x="0" y="0"/>
            <a:ext cx="12189398" cy="6858000"/>
            <a:chOff x="0" y="0"/>
            <a:chExt cx="12189398" cy="6858000"/>
          </a:xfrm>
          <a:solidFill>
            <a:srgbClr val="D8E1E6"/>
          </a:solidFill>
        </p:grpSpPr>
        <p:sp>
          <p:nvSpPr>
            <p:cNvPr id="22" name="Rectangle 21">
              <a:extLst>
                <a:ext uri="{FF2B5EF4-FFF2-40B4-BE49-F238E27FC236}">
                  <a16:creationId xmlns:a16="http://schemas.microsoft.com/office/drawing/2014/main" xmlns="" id="{FDF54D7E-3FD6-064D-B145-30DA65980DFD}"/>
                </a:ext>
              </a:extLst>
            </p:cNvPr>
            <p:cNvSpPr/>
            <p:nvPr/>
          </p:nvSpPr>
          <p:spPr bwMode="gray">
            <a:xfrm>
              <a:off x="0" y="0"/>
              <a:ext cx="193962" cy="6858000"/>
            </a:xfrm>
            <a:prstGeom prst="rect">
              <a:avLst/>
            </a:pr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dirty="0">
                <a:solidFill>
                  <a:srgbClr val="FFFFFF"/>
                </a:solidFill>
              </a:endParaRPr>
            </a:p>
          </p:txBody>
        </p:sp>
        <p:sp>
          <p:nvSpPr>
            <p:cNvPr id="23" name="Rectangle 22">
              <a:extLst>
                <a:ext uri="{FF2B5EF4-FFF2-40B4-BE49-F238E27FC236}">
                  <a16:creationId xmlns:a16="http://schemas.microsoft.com/office/drawing/2014/main" xmlns="" id="{ADA78555-B2FD-3549-A697-E67D49172525}"/>
                </a:ext>
              </a:extLst>
            </p:cNvPr>
            <p:cNvSpPr/>
            <p:nvPr/>
          </p:nvSpPr>
          <p:spPr bwMode="gray">
            <a:xfrm>
              <a:off x="11995151" y="0"/>
              <a:ext cx="193960" cy="6858000"/>
            </a:xfrm>
            <a:prstGeom prst="rect">
              <a:avLst/>
            </a:pr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dirty="0">
                <a:solidFill>
                  <a:srgbClr val="FFFFFF"/>
                </a:solidFill>
              </a:endParaRPr>
            </a:p>
          </p:txBody>
        </p:sp>
        <p:sp>
          <p:nvSpPr>
            <p:cNvPr id="24" name="Rectangle 23">
              <a:extLst>
                <a:ext uri="{FF2B5EF4-FFF2-40B4-BE49-F238E27FC236}">
                  <a16:creationId xmlns:a16="http://schemas.microsoft.com/office/drawing/2014/main" xmlns="" id="{D508D3D1-C84B-6B42-8ECE-2D7D6DEC9BA8}"/>
                </a:ext>
              </a:extLst>
            </p:cNvPr>
            <p:cNvSpPr/>
            <p:nvPr/>
          </p:nvSpPr>
          <p:spPr bwMode="gray">
            <a:xfrm>
              <a:off x="0" y="6400800"/>
              <a:ext cx="12189396" cy="457200"/>
            </a:xfrm>
            <a:prstGeom prst="rect">
              <a:avLst/>
            </a:pr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dirty="0">
                <a:solidFill>
                  <a:srgbClr val="FFFFFF"/>
                </a:solidFill>
              </a:endParaRPr>
            </a:p>
          </p:txBody>
        </p:sp>
        <p:sp>
          <p:nvSpPr>
            <p:cNvPr id="25" name="Rectangle 24">
              <a:extLst>
                <a:ext uri="{FF2B5EF4-FFF2-40B4-BE49-F238E27FC236}">
                  <a16:creationId xmlns:a16="http://schemas.microsoft.com/office/drawing/2014/main" xmlns="" id="{F1EF7311-0FBD-B14E-A8E9-A400EE1EF059}"/>
                </a:ext>
              </a:extLst>
            </p:cNvPr>
            <p:cNvSpPr/>
            <p:nvPr/>
          </p:nvSpPr>
          <p:spPr bwMode="gray">
            <a:xfrm>
              <a:off x="0" y="0"/>
              <a:ext cx="12189398" cy="192024"/>
            </a:xfrm>
            <a:prstGeom prst="rect">
              <a:avLst/>
            </a:pr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dirty="0">
                <a:solidFill>
                  <a:srgbClr val="FFFFFF"/>
                </a:solidFill>
              </a:endParaRPr>
            </a:p>
          </p:txBody>
        </p:sp>
      </p:grpSp>
      <p:pic>
        <p:nvPicPr>
          <p:cNvPr id="35" name="Picture 34" descr="Oracle logo in white on red staging background" title="Oracle red badge logo">
            <a:extLst>
              <a:ext uri="{FF2B5EF4-FFF2-40B4-BE49-F238E27FC236}">
                <a16:creationId xmlns:a16="http://schemas.microsoft.com/office/drawing/2014/main" xmlns="" id="{A477B230-86C2-1B44-A50B-74219767B96B}"/>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530352" y="6263640"/>
            <a:ext cx="1625138" cy="594360"/>
          </a:xfrm>
          <a:prstGeom prst="rect">
            <a:avLst/>
          </a:prstGeom>
        </p:spPr>
      </p:pic>
      <p:grpSp>
        <p:nvGrpSpPr>
          <p:cNvPr id="36" name="Group 35">
            <a:extLst>
              <a:ext uri="{FF2B5EF4-FFF2-40B4-BE49-F238E27FC236}">
                <a16:creationId xmlns:a16="http://schemas.microsoft.com/office/drawing/2014/main" xmlns="" id="{381A2AFC-D054-BC43-9447-1D066284D349}"/>
              </a:ext>
            </a:extLst>
          </p:cNvPr>
          <p:cNvGrpSpPr/>
          <p:nvPr userDrawn="1"/>
        </p:nvGrpSpPr>
        <p:grpSpPr>
          <a:xfrm>
            <a:off x="9256436" y="927861"/>
            <a:ext cx="877042" cy="1050550"/>
            <a:chOff x="9115419" y="440041"/>
            <a:chExt cx="1926107" cy="2307154"/>
          </a:xfrm>
          <a:solidFill>
            <a:srgbClr val="493728">
              <a:alpha val="21000"/>
            </a:srgbClr>
          </a:solidFill>
        </p:grpSpPr>
        <p:sp>
          <p:nvSpPr>
            <p:cNvPr id="37" name="Right Triangle 36">
              <a:extLst>
                <a:ext uri="{FF2B5EF4-FFF2-40B4-BE49-F238E27FC236}">
                  <a16:creationId xmlns:a16="http://schemas.microsoft.com/office/drawing/2014/main" xmlns="" id="{469E04C6-8F64-6D48-AB2F-23DCF130E4ED}"/>
                </a:ext>
              </a:extLst>
            </p:cNvPr>
            <p:cNvSpPr/>
            <p:nvPr userDrawn="1"/>
          </p:nvSpPr>
          <p:spPr bwMode="gray">
            <a:xfrm rot="13500000">
              <a:off x="9115419" y="440041"/>
              <a:ext cx="1714500" cy="1714500"/>
            </a:xfrm>
            <a:prstGeom prst="rtTriangle">
              <a:avLst/>
            </a:prstGeom>
            <a:grpFill/>
            <a:ln w="3175">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lnSpc>
                  <a:spcPct val="90000"/>
                </a:lnSpc>
              </a:pPr>
              <a:endParaRPr lang="en-US" dirty="0">
                <a:solidFill>
                  <a:schemeClr val="bg1"/>
                </a:solidFill>
              </a:endParaRPr>
            </a:p>
          </p:txBody>
        </p:sp>
        <p:sp>
          <p:nvSpPr>
            <p:cNvPr id="38" name="Right Triangle 37">
              <a:extLst>
                <a:ext uri="{FF2B5EF4-FFF2-40B4-BE49-F238E27FC236}">
                  <a16:creationId xmlns:a16="http://schemas.microsoft.com/office/drawing/2014/main" xmlns="" id="{07250B31-D3A3-5F4E-B3A6-DF78F6BAFA2E}"/>
                </a:ext>
              </a:extLst>
            </p:cNvPr>
            <p:cNvSpPr/>
            <p:nvPr userDrawn="1"/>
          </p:nvSpPr>
          <p:spPr bwMode="gray">
            <a:xfrm rot="13500000">
              <a:off x="10424567" y="2130236"/>
              <a:ext cx="616959" cy="616959"/>
            </a:xfrm>
            <a:prstGeom prst="rtTriangle">
              <a:avLst/>
            </a:prstGeom>
            <a:grpFill/>
            <a:ln w="3175">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lnSpc>
                  <a:spcPct val="90000"/>
                </a:lnSpc>
              </a:pPr>
              <a:endParaRPr lang="en-US" dirty="0">
                <a:solidFill>
                  <a:schemeClr val="bg1"/>
                </a:solidFill>
              </a:endParaRPr>
            </a:p>
          </p:txBody>
        </p:sp>
      </p:grpSp>
      <p:sp>
        <p:nvSpPr>
          <p:cNvPr id="30" name="Date Placeholder 3">
            <a:extLst>
              <a:ext uri="{FF2B5EF4-FFF2-40B4-BE49-F238E27FC236}">
                <a16:creationId xmlns:a16="http://schemas.microsoft.com/office/drawing/2014/main" xmlns="" id="{01D8D5E7-0EEE-5C4B-92E9-28A84675494B}"/>
              </a:ext>
            </a:extLst>
          </p:cNvPr>
          <p:cNvSpPr>
            <a:spLocks noGrp="1"/>
          </p:cNvSpPr>
          <p:nvPr>
            <p:ph type="dt" sz="half" idx="2"/>
          </p:nvPr>
        </p:nvSpPr>
        <p:spPr>
          <a:xfrm>
            <a:off x="4182130" y="6556248"/>
            <a:ext cx="1226398" cy="182880"/>
          </a:xfrm>
          <a:prstGeom prst="rect">
            <a:avLst/>
          </a:prstGeom>
        </p:spPr>
        <p:txBody>
          <a:bodyPr vert="horz" wrap="none" lIns="0" tIns="0" rIns="0" bIns="0" rtlCol="0" anchor="ctr" anchorCtr="0">
            <a:noAutofit/>
          </a:bodyPr>
          <a:lstStyle>
            <a:lvl1pPr algn="r">
              <a:defRPr sz="850">
                <a:solidFill>
                  <a:schemeClr val="bg1"/>
                </a:solidFill>
              </a:defRPr>
            </a:lvl1pPr>
          </a:lstStyle>
          <a:p>
            <a:fld id="{4E4311DE-B06E-714A-96DC-AAF58725C65F}" type="datetime1">
              <a:rPr lang="en-IN" smtClean="0"/>
              <a:t>16-07-2018</a:t>
            </a:fld>
            <a:endParaRPr lang="en-IN" dirty="0"/>
          </a:p>
        </p:txBody>
      </p:sp>
      <p:sp>
        <p:nvSpPr>
          <p:cNvPr id="39" name="Footer Placeholder 4">
            <a:extLst>
              <a:ext uri="{FF2B5EF4-FFF2-40B4-BE49-F238E27FC236}">
                <a16:creationId xmlns:a16="http://schemas.microsoft.com/office/drawing/2014/main" xmlns="" id="{01DF59E8-21AA-5248-B9A8-D7D4AA1FD40F}"/>
              </a:ext>
            </a:extLst>
          </p:cNvPr>
          <p:cNvSpPr>
            <a:spLocks noGrp="1"/>
          </p:cNvSpPr>
          <p:nvPr>
            <p:ph type="ftr" sz="quarter" idx="3"/>
          </p:nvPr>
        </p:nvSpPr>
        <p:spPr>
          <a:xfrm>
            <a:off x="8621422" y="6556248"/>
            <a:ext cx="2702495" cy="182880"/>
          </a:xfrm>
          <a:prstGeom prst="rect">
            <a:avLst/>
          </a:prstGeom>
        </p:spPr>
        <p:txBody>
          <a:bodyPr vert="horz" wrap="none" lIns="0" tIns="0" rIns="0" bIns="0" rtlCol="0" anchor="ctr" anchorCtr="0">
            <a:noAutofit/>
          </a:bodyPr>
          <a:lstStyle>
            <a:lvl1pPr algn="l">
              <a:defRPr sz="850">
                <a:solidFill>
                  <a:schemeClr val="bg1"/>
                </a:solidFill>
              </a:defRPr>
            </a:lvl1pPr>
          </a:lstStyle>
          <a:p>
            <a:r>
              <a:rPr lang="en-US"/>
              <a:t>Confidential – Oracle Internal/Restricted/Highly Restricted</a:t>
            </a:r>
            <a:endParaRPr lang="en-US" dirty="0"/>
          </a:p>
        </p:txBody>
      </p:sp>
      <p:sp>
        <p:nvSpPr>
          <p:cNvPr id="40" name="Slide Number Placeholder 5">
            <a:extLst>
              <a:ext uri="{FF2B5EF4-FFF2-40B4-BE49-F238E27FC236}">
                <a16:creationId xmlns:a16="http://schemas.microsoft.com/office/drawing/2014/main" xmlns="" id="{7CA3380D-FA23-9B46-96B4-0B68632192C1}"/>
              </a:ext>
            </a:extLst>
          </p:cNvPr>
          <p:cNvSpPr>
            <a:spLocks noGrp="1"/>
          </p:cNvSpPr>
          <p:nvPr>
            <p:ph type="sldNum" sz="quarter" idx="4"/>
          </p:nvPr>
        </p:nvSpPr>
        <p:spPr>
          <a:xfrm>
            <a:off x="11324205" y="6556248"/>
            <a:ext cx="333467" cy="182880"/>
          </a:xfrm>
          <a:prstGeom prst="rect">
            <a:avLst/>
          </a:prstGeom>
        </p:spPr>
        <p:txBody>
          <a:bodyPr vert="horz" wrap="none" lIns="0" tIns="0" rIns="0" bIns="0" rtlCol="0" anchor="ctr" anchorCtr="0">
            <a:noAutofit/>
          </a:bodyPr>
          <a:lstStyle>
            <a:lvl1pPr algn="r">
              <a:defRPr sz="850">
                <a:solidFill>
                  <a:schemeClr val="bg1"/>
                </a:solidFill>
              </a:defRPr>
            </a:lvl1pPr>
          </a:lstStyle>
          <a:p>
            <a:fld id="{C51EAA63-D034-42AE-91FA-B13B9518C7BE}" type="slidenum">
              <a:rPr lang="en-US" smtClean="0"/>
              <a:pPr/>
              <a:t>‹#›</a:t>
            </a:fld>
            <a:endParaRPr lang="en-US" dirty="0"/>
          </a:p>
        </p:txBody>
      </p:sp>
      <p:sp>
        <p:nvSpPr>
          <p:cNvPr id="41" name="TextBox 40">
            <a:extLst>
              <a:ext uri="{FF2B5EF4-FFF2-40B4-BE49-F238E27FC236}">
                <a16:creationId xmlns:a16="http://schemas.microsoft.com/office/drawing/2014/main" xmlns="" id="{0D4540ED-2A2A-6C4F-BB11-CA3ECCA612F6}"/>
              </a:ext>
            </a:extLst>
          </p:cNvPr>
          <p:cNvSpPr txBox="1"/>
          <p:nvPr userDrawn="1"/>
        </p:nvSpPr>
        <p:spPr>
          <a:xfrm>
            <a:off x="5376672" y="6556248"/>
            <a:ext cx="3200400" cy="182880"/>
          </a:xfrm>
          <a:prstGeom prst="rect">
            <a:avLst/>
          </a:prstGeom>
          <a:noFill/>
        </p:spPr>
        <p:txBody>
          <a:bodyPr vert="horz" wrap="none" lIns="0" tIns="0" rIns="0" bIns="0" rtlCol="0" anchor="ctr" anchorCtr="0">
            <a:noAutofit/>
          </a:bodyPr>
          <a:lstStyle/>
          <a:p>
            <a:pPr algn="r"/>
            <a:r>
              <a:rPr lang="en-US" sz="850" dirty="0" smtClean="0">
                <a:solidFill>
                  <a:schemeClr val="bg1"/>
                </a:solidFill>
              </a:rPr>
              <a:t>Copyright © 2018, Oracle and/or its affiliates. All rights reserved.</a:t>
            </a:r>
            <a:endParaRPr lang="en-US" sz="850" dirty="0">
              <a:solidFill>
                <a:schemeClr val="bg1"/>
              </a:solidFill>
            </a:endParaRPr>
          </a:p>
        </p:txBody>
      </p:sp>
    </p:spTree>
    <p:extLst>
      <p:ext uri="{BB962C8B-B14F-4D97-AF65-F5344CB8AC3E}">
        <p14:creationId xmlns:p14="http://schemas.microsoft.com/office/powerpoint/2010/main" val="2157545206"/>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4_Title Slide with Picture">
    <p:bg>
      <p:bgPr>
        <a:solidFill>
          <a:schemeClr val="tx1"/>
        </a:soli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xmlns="" id="{5510B94B-A100-AD4E-BE0B-59353DE595F5}"/>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104173" y="192025"/>
            <a:ext cx="11991372" cy="6463418"/>
          </a:xfrm>
          <a:prstGeom prst="rect">
            <a:avLst/>
          </a:prstGeom>
        </p:spPr>
      </p:pic>
      <p:sp>
        <p:nvSpPr>
          <p:cNvPr id="29" name="Rectangle 28">
            <a:extLst>
              <a:ext uri="{FF2B5EF4-FFF2-40B4-BE49-F238E27FC236}">
                <a16:creationId xmlns:a16="http://schemas.microsoft.com/office/drawing/2014/main" xmlns="" id="{15131A37-E5BD-9648-B850-107CCBE64BDD}"/>
              </a:ext>
            </a:extLst>
          </p:cNvPr>
          <p:cNvSpPr/>
          <p:nvPr userDrawn="1"/>
        </p:nvSpPr>
        <p:spPr bwMode="gray">
          <a:xfrm>
            <a:off x="-402" y="0"/>
            <a:ext cx="12188825" cy="6858000"/>
          </a:xfrm>
          <a:prstGeom prst="rect">
            <a:avLst/>
          </a:prstGeom>
          <a:gradFill>
            <a:gsLst>
              <a:gs pos="0">
                <a:schemeClr val="bg2">
                  <a:alpha val="40000"/>
                </a:schemeClr>
              </a:gs>
              <a:gs pos="100000">
                <a:schemeClr val="accent5">
                  <a:lumMod val="75000"/>
                </a:schemeClr>
              </a:gs>
            </a:gsLst>
            <a:lin ang="4200000" scaled="0"/>
          </a:gradFill>
          <a:ln w="15875">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dirty="0">
              <a:solidFill>
                <a:schemeClr val="bg1"/>
              </a:solidFill>
            </a:endParaRPr>
          </a:p>
        </p:txBody>
      </p:sp>
      <p:grpSp>
        <p:nvGrpSpPr>
          <p:cNvPr id="9" name="Group 8">
            <a:extLst>
              <a:ext uri="{FF2B5EF4-FFF2-40B4-BE49-F238E27FC236}">
                <a16:creationId xmlns:a16="http://schemas.microsoft.com/office/drawing/2014/main" xmlns="" id="{3CE61CB7-19F0-AE4D-BFFA-E138FFEBEDF0}"/>
              </a:ext>
            </a:extLst>
          </p:cNvPr>
          <p:cNvGrpSpPr/>
          <p:nvPr userDrawn="1"/>
        </p:nvGrpSpPr>
        <p:grpSpPr>
          <a:xfrm>
            <a:off x="10301610" y="4219467"/>
            <a:ext cx="1181373" cy="1415087"/>
            <a:chOff x="9115419" y="440041"/>
            <a:chExt cx="1926107" cy="2307154"/>
          </a:xfrm>
        </p:grpSpPr>
        <p:sp>
          <p:nvSpPr>
            <p:cNvPr id="2" name="Right Triangle 1">
              <a:extLst>
                <a:ext uri="{FF2B5EF4-FFF2-40B4-BE49-F238E27FC236}">
                  <a16:creationId xmlns:a16="http://schemas.microsoft.com/office/drawing/2014/main" xmlns="" id="{1EBB9A16-593C-9046-8ECB-571220476BA8}"/>
                </a:ext>
              </a:extLst>
            </p:cNvPr>
            <p:cNvSpPr/>
            <p:nvPr userDrawn="1"/>
          </p:nvSpPr>
          <p:spPr bwMode="gray">
            <a:xfrm rot="13500000">
              <a:off x="9115419" y="440041"/>
              <a:ext cx="1714500" cy="1714500"/>
            </a:xfrm>
            <a:prstGeom prst="rtTriangle">
              <a:avLst/>
            </a:prstGeom>
            <a:solidFill>
              <a:schemeClr val="tx1">
                <a:alpha val="10000"/>
              </a:schemeClr>
            </a:solidFill>
            <a:ln w="3175">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lnSpc>
                  <a:spcPct val="90000"/>
                </a:lnSpc>
              </a:pPr>
              <a:endParaRPr lang="en-US" dirty="0">
                <a:solidFill>
                  <a:schemeClr val="bg1"/>
                </a:solidFill>
              </a:endParaRPr>
            </a:p>
          </p:txBody>
        </p:sp>
        <p:sp>
          <p:nvSpPr>
            <p:cNvPr id="21" name="Right Triangle 20">
              <a:extLst>
                <a:ext uri="{FF2B5EF4-FFF2-40B4-BE49-F238E27FC236}">
                  <a16:creationId xmlns:a16="http://schemas.microsoft.com/office/drawing/2014/main" xmlns="" id="{86CA937A-E4F4-1C4B-AA72-FBD8F96799AB}"/>
                </a:ext>
              </a:extLst>
            </p:cNvPr>
            <p:cNvSpPr/>
            <p:nvPr userDrawn="1"/>
          </p:nvSpPr>
          <p:spPr bwMode="gray">
            <a:xfrm rot="13500000">
              <a:off x="10424567" y="2130236"/>
              <a:ext cx="616959" cy="616959"/>
            </a:xfrm>
            <a:prstGeom prst="rtTriangle">
              <a:avLst/>
            </a:prstGeom>
            <a:solidFill>
              <a:schemeClr val="tx1">
                <a:alpha val="10000"/>
              </a:schemeClr>
            </a:solidFill>
            <a:ln w="3175">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lnSpc>
                  <a:spcPct val="90000"/>
                </a:lnSpc>
              </a:pPr>
              <a:endParaRPr lang="en-US" dirty="0">
                <a:solidFill>
                  <a:schemeClr val="bg1"/>
                </a:solidFill>
              </a:endParaRPr>
            </a:p>
          </p:txBody>
        </p:sp>
      </p:grpSp>
      <p:grpSp>
        <p:nvGrpSpPr>
          <p:cNvPr id="26" name="Group 25">
            <a:extLst>
              <a:ext uri="{FF2B5EF4-FFF2-40B4-BE49-F238E27FC236}">
                <a16:creationId xmlns:a16="http://schemas.microsoft.com/office/drawing/2014/main" xmlns="" id="{4A39206A-3497-224D-B061-1DD20F4CE295}"/>
              </a:ext>
            </a:extLst>
          </p:cNvPr>
          <p:cNvGrpSpPr/>
          <p:nvPr userDrawn="1"/>
        </p:nvGrpSpPr>
        <p:grpSpPr>
          <a:xfrm>
            <a:off x="-480802" y="952885"/>
            <a:ext cx="1524519" cy="1826119"/>
            <a:chOff x="9115419" y="440041"/>
            <a:chExt cx="1926107" cy="2307154"/>
          </a:xfrm>
          <a:solidFill>
            <a:srgbClr val="493728">
              <a:alpha val="21000"/>
            </a:srgbClr>
          </a:solidFill>
        </p:grpSpPr>
        <p:sp>
          <p:nvSpPr>
            <p:cNvPr id="27" name="Right Triangle 26">
              <a:extLst>
                <a:ext uri="{FF2B5EF4-FFF2-40B4-BE49-F238E27FC236}">
                  <a16:creationId xmlns:a16="http://schemas.microsoft.com/office/drawing/2014/main" xmlns="" id="{60022D9D-59B4-E244-B54A-9ABCF8706D9B}"/>
                </a:ext>
              </a:extLst>
            </p:cNvPr>
            <p:cNvSpPr/>
            <p:nvPr userDrawn="1"/>
          </p:nvSpPr>
          <p:spPr bwMode="gray">
            <a:xfrm rot="13500000">
              <a:off x="9115419" y="440041"/>
              <a:ext cx="1714500" cy="1714500"/>
            </a:xfrm>
            <a:prstGeom prst="rtTriangle">
              <a:avLst/>
            </a:prstGeom>
            <a:grpFill/>
            <a:ln w="3175">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lnSpc>
                  <a:spcPct val="90000"/>
                </a:lnSpc>
              </a:pPr>
              <a:endParaRPr lang="en-US" dirty="0">
                <a:solidFill>
                  <a:schemeClr val="bg1"/>
                </a:solidFill>
              </a:endParaRPr>
            </a:p>
          </p:txBody>
        </p:sp>
        <p:sp>
          <p:nvSpPr>
            <p:cNvPr id="28" name="Right Triangle 27">
              <a:extLst>
                <a:ext uri="{FF2B5EF4-FFF2-40B4-BE49-F238E27FC236}">
                  <a16:creationId xmlns:a16="http://schemas.microsoft.com/office/drawing/2014/main" xmlns="" id="{E29946DC-5EE4-294A-ACF2-7960B6A93091}"/>
                </a:ext>
              </a:extLst>
            </p:cNvPr>
            <p:cNvSpPr/>
            <p:nvPr userDrawn="1"/>
          </p:nvSpPr>
          <p:spPr bwMode="gray">
            <a:xfrm rot="13500000">
              <a:off x="10424567" y="2130236"/>
              <a:ext cx="616959" cy="616959"/>
            </a:xfrm>
            <a:prstGeom prst="rtTriangle">
              <a:avLst/>
            </a:prstGeom>
            <a:grpFill/>
            <a:ln w="3175">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lnSpc>
                  <a:spcPct val="90000"/>
                </a:lnSpc>
              </a:pPr>
              <a:endParaRPr lang="en-US" dirty="0">
                <a:solidFill>
                  <a:schemeClr val="bg1"/>
                </a:solidFill>
              </a:endParaRPr>
            </a:p>
          </p:txBody>
        </p:sp>
      </p:grpSp>
      <p:sp>
        <p:nvSpPr>
          <p:cNvPr id="14" name="Title 8">
            <a:extLst>
              <a:ext uri="{FF2B5EF4-FFF2-40B4-BE49-F238E27FC236}">
                <a16:creationId xmlns:a16="http://schemas.microsoft.com/office/drawing/2014/main" xmlns="" id="{27E212D4-B331-6E47-B97B-27536B906FA2}"/>
              </a:ext>
            </a:extLst>
          </p:cNvPr>
          <p:cNvSpPr>
            <a:spLocks noGrp="1"/>
          </p:cNvSpPr>
          <p:nvPr>
            <p:ph type="title" hasCustomPrompt="1"/>
          </p:nvPr>
        </p:nvSpPr>
        <p:spPr>
          <a:xfrm>
            <a:off x="736293" y="4238555"/>
            <a:ext cx="10716662" cy="1305088"/>
          </a:xfrm>
        </p:spPr>
        <p:txBody>
          <a:bodyPr anchor="ctr"/>
          <a:lstStyle>
            <a:lvl1pPr algn="ctr">
              <a:defRPr sz="4000" b="1">
                <a:solidFill>
                  <a:schemeClr val="tx1"/>
                </a:solidFill>
              </a:defRPr>
            </a:lvl1pPr>
          </a:lstStyle>
          <a:p>
            <a:r>
              <a:rPr lang="en-US" dirty="0"/>
              <a:t>CLICK TO EDIT MASTER TITLE STYLE</a:t>
            </a:r>
          </a:p>
        </p:txBody>
      </p:sp>
      <p:grpSp>
        <p:nvGrpSpPr>
          <p:cNvPr id="20" name="Group 19">
            <a:extLst>
              <a:ext uri="{FF2B5EF4-FFF2-40B4-BE49-F238E27FC236}">
                <a16:creationId xmlns:a16="http://schemas.microsoft.com/office/drawing/2014/main" xmlns="" id="{3B91F750-9502-5E42-8263-6F43B94ACDD5}"/>
              </a:ext>
            </a:extLst>
          </p:cNvPr>
          <p:cNvGrpSpPr/>
          <p:nvPr userDrawn="1"/>
        </p:nvGrpSpPr>
        <p:grpSpPr>
          <a:xfrm>
            <a:off x="0" y="0"/>
            <a:ext cx="12189398" cy="6858000"/>
            <a:chOff x="0" y="0"/>
            <a:chExt cx="12189398" cy="6858000"/>
          </a:xfrm>
          <a:solidFill>
            <a:srgbClr val="D8E1E6"/>
          </a:solidFill>
        </p:grpSpPr>
        <p:sp>
          <p:nvSpPr>
            <p:cNvPr id="22" name="Rectangle 21">
              <a:extLst>
                <a:ext uri="{FF2B5EF4-FFF2-40B4-BE49-F238E27FC236}">
                  <a16:creationId xmlns:a16="http://schemas.microsoft.com/office/drawing/2014/main" xmlns="" id="{FDF54D7E-3FD6-064D-B145-30DA65980DFD}"/>
                </a:ext>
              </a:extLst>
            </p:cNvPr>
            <p:cNvSpPr/>
            <p:nvPr/>
          </p:nvSpPr>
          <p:spPr bwMode="gray">
            <a:xfrm>
              <a:off x="0" y="0"/>
              <a:ext cx="193962" cy="6858000"/>
            </a:xfrm>
            <a:prstGeom prst="rect">
              <a:avLst/>
            </a:pr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dirty="0">
                <a:solidFill>
                  <a:srgbClr val="FFFFFF"/>
                </a:solidFill>
              </a:endParaRPr>
            </a:p>
          </p:txBody>
        </p:sp>
        <p:sp>
          <p:nvSpPr>
            <p:cNvPr id="23" name="Rectangle 22">
              <a:extLst>
                <a:ext uri="{FF2B5EF4-FFF2-40B4-BE49-F238E27FC236}">
                  <a16:creationId xmlns:a16="http://schemas.microsoft.com/office/drawing/2014/main" xmlns="" id="{ADA78555-B2FD-3549-A697-E67D49172525}"/>
                </a:ext>
              </a:extLst>
            </p:cNvPr>
            <p:cNvSpPr/>
            <p:nvPr/>
          </p:nvSpPr>
          <p:spPr bwMode="gray">
            <a:xfrm>
              <a:off x="11995151" y="0"/>
              <a:ext cx="193960" cy="6858000"/>
            </a:xfrm>
            <a:prstGeom prst="rect">
              <a:avLst/>
            </a:pr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dirty="0">
                <a:solidFill>
                  <a:srgbClr val="FFFFFF"/>
                </a:solidFill>
              </a:endParaRPr>
            </a:p>
          </p:txBody>
        </p:sp>
        <p:sp>
          <p:nvSpPr>
            <p:cNvPr id="24" name="Rectangle 23">
              <a:extLst>
                <a:ext uri="{FF2B5EF4-FFF2-40B4-BE49-F238E27FC236}">
                  <a16:creationId xmlns:a16="http://schemas.microsoft.com/office/drawing/2014/main" xmlns="" id="{D508D3D1-C84B-6B42-8ECE-2D7D6DEC9BA8}"/>
                </a:ext>
              </a:extLst>
            </p:cNvPr>
            <p:cNvSpPr/>
            <p:nvPr/>
          </p:nvSpPr>
          <p:spPr bwMode="gray">
            <a:xfrm>
              <a:off x="0" y="6400800"/>
              <a:ext cx="12189396" cy="457200"/>
            </a:xfrm>
            <a:prstGeom prst="rect">
              <a:avLst/>
            </a:pr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dirty="0">
                <a:solidFill>
                  <a:srgbClr val="FFFFFF"/>
                </a:solidFill>
              </a:endParaRPr>
            </a:p>
          </p:txBody>
        </p:sp>
        <p:sp>
          <p:nvSpPr>
            <p:cNvPr id="25" name="Rectangle 24">
              <a:extLst>
                <a:ext uri="{FF2B5EF4-FFF2-40B4-BE49-F238E27FC236}">
                  <a16:creationId xmlns:a16="http://schemas.microsoft.com/office/drawing/2014/main" xmlns="" id="{F1EF7311-0FBD-B14E-A8E9-A400EE1EF059}"/>
                </a:ext>
              </a:extLst>
            </p:cNvPr>
            <p:cNvSpPr/>
            <p:nvPr/>
          </p:nvSpPr>
          <p:spPr bwMode="gray">
            <a:xfrm>
              <a:off x="0" y="0"/>
              <a:ext cx="12189398" cy="192024"/>
            </a:xfrm>
            <a:prstGeom prst="rect">
              <a:avLst/>
            </a:pr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dirty="0">
                <a:solidFill>
                  <a:srgbClr val="FFFFFF"/>
                </a:solidFill>
              </a:endParaRPr>
            </a:p>
          </p:txBody>
        </p:sp>
      </p:grpSp>
      <p:pic>
        <p:nvPicPr>
          <p:cNvPr id="35" name="Picture 34" descr="Oracle logo in white on red staging background" title="Oracle red badge logo">
            <a:extLst>
              <a:ext uri="{FF2B5EF4-FFF2-40B4-BE49-F238E27FC236}">
                <a16:creationId xmlns:a16="http://schemas.microsoft.com/office/drawing/2014/main" xmlns="" id="{A477B230-86C2-1B44-A50B-74219767B96B}"/>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530352" y="6263640"/>
            <a:ext cx="1625138" cy="594360"/>
          </a:xfrm>
          <a:prstGeom prst="rect">
            <a:avLst/>
          </a:prstGeom>
        </p:spPr>
      </p:pic>
      <p:grpSp>
        <p:nvGrpSpPr>
          <p:cNvPr id="36" name="Group 35">
            <a:extLst>
              <a:ext uri="{FF2B5EF4-FFF2-40B4-BE49-F238E27FC236}">
                <a16:creationId xmlns:a16="http://schemas.microsoft.com/office/drawing/2014/main" xmlns="" id="{381A2AFC-D054-BC43-9447-1D066284D349}"/>
              </a:ext>
            </a:extLst>
          </p:cNvPr>
          <p:cNvGrpSpPr/>
          <p:nvPr userDrawn="1"/>
        </p:nvGrpSpPr>
        <p:grpSpPr>
          <a:xfrm>
            <a:off x="3918287" y="953646"/>
            <a:ext cx="877042" cy="1050550"/>
            <a:chOff x="9115419" y="440041"/>
            <a:chExt cx="1926107" cy="2307154"/>
          </a:xfrm>
          <a:solidFill>
            <a:srgbClr val="493728">
              <a:alpha val="21000"/>
            </a:srgbClr>
          </a:solidFill>
        </p:grpSpPr>
        <p:sp>
          <p:nvSpPr>
            <p:cNvPr id="37" name="Right Triangle 36">
              <a:extLst>
                <a:ext uri="{FF2B5EF4-FFF2-40B4-BE49-F238E27FC236}">
                  <a16:creationId xmlns:a16="http://schemas.microsoft.com/office/drawing/2014/main" xmlns="" id="{469E04C6-8F64-6D48-AB2F-23DCF130E4ED}"/>
                </a:ext>
              </a:extLst>
            </p:cNvPr>
            <p:cNvSpPr/>
            <p:nvPr userDrawn="1"/>
          </p:nvSpPr>
          <p:spPr bwMode="gray">
            <a:xfrm rot="13500000">
              <a:off x="9115419" y="440041"/>
              <a:ext cx="1714500" cy="1714500"/>
            </a:xfrm>
            <a:prstGeom prst="rtTriangle">
              <a:avLst/>
            </a:prstGeom>
            <a:grpFill/>
            <a:ln w="3175">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lnSpc>
                  <a:spcPct val="90000"/>
                </a:lnSpc>
              </a:pPr>
              <a:endParaRPr lang="en-US" dirty="0">
                <a:solidFill>
                  <a:schemeClr val="bg1"/>
                </a:solidFill>
              </a:endParaRPr>
            </a:p>
          </p:txBody>
        </p:sp>
        <p:sp>
          <p:nvSpPr>
            <p:cNvPr id="38" name="Right Triangle 37">
              <a:extLst>
                <a:ext uri="{FF2B5EF4-FFF2-40B4-BE49-F238E27FC236}">
                  <a16:creationId xmlns:a16="http://schemas.microsoft.com/office/drawing/2014/main" xmlns="" id="{07250B31-D3A3-5F4E-B3A6-DF78F6BAFA2E}"/>
                </a:ext>
              </a:extLst>
            </p:cNvPr>
            <p:cNvSpPr/>
            <p:nvPr userDrawn="1"/>
          </p:nvSpPr>
          <p:spPr bwMode="gray">
            <a:xfrm rot="13500000">
              <a:off x="10424567" y="2130236"/>
              <a:ext cx="616959" cy="616959"/>
            </a:xfrm>
            <a:prstGeom prst="rtTriangle">
              <a:avLst/>
            </a:prstGeom>
            <a:grpFill/>
            <a:ln w="3175">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lnSpc>
                  <a:spcPct val="90000"/>
                </a:lnSpc>
              </a:pPr>
              <a:endParaRPr lang="en-US" dirty="0">
                <a:solidFill>
                  <a:schemeClr val="bg1"/>
                </a:solidFill>
              </a:endParaRPr>
            </a:p>
          </p:txBody>
        </p:sp>
      </p:grpSp>
      <p:sp>
        <p:nvSpPr>
          <p:cNvPr id="30" name="Date Placeholder 3">
            <a:extLst>
              <a:ext uri="{FF2B5EF4-FFF2-40B4-BE49-F238E27FC236}">
                <a16:creationId xmlns:a16="http://schemas.microsoft.com/office/drawing/2014/main" xmlns="" id="{DD776438-AE93-E64A-ACBA-35C255D76855}"/>
              </a:ext>
            </a:extLst>
          </p:cNvPr>
          <p:cNvSpPr>
            <a:spLocks noGrp="1"/>
          </p:cNvSpPr>
          <p:nvPr>
            <p:ph type="dt" sz="half" idx="2"/>
          </p:nvPr>
        </p:nvSpPr>
        <p:spPr>
          <a:xfrm>
            <a:off x="4182130" y="6556248"/>
            <a:ext cx="1226398" cy="182880"/>
          </a:xfrm>
          <a:prstGeom prst="rect">
            <a:avLst/>
          </a:prstGeom>
        </p:spPr>
        <p:txBody>
          <a:bodyPr vert="horz" wrap="none" lIns="0" tIns="0" rIns="0" bIns="0" rtlCol="0" anchor="ctr" anchorCtr="0">
            <a:noAutofit/>
          </a:bodyPr>
          <a:lstStyle>
            <a:lvl1pPr algn="r">
              <a:defRPr sz="850">
                <a:solidFill>
                  <a:schemeClr val="bg1"/>
                </a:solidFill>
              </a:defRPr>
            </a:lvl1pPr>
          </a:lstStyle>
          <a:p>
            <a:fld id="{34591466-DD9D-024C-8C1C-1A6ADAC92AC8}" type="datetime1">
              <a:rPr lang="en-IN" smtClean="0"/>
              <a:t>16-07-2018</a:t>
            </a:fld>
            <a:endParaRPr lang="en-IN" dirty="0"/>
          </a:p>
        </p:txBody>
      </p:sp>
      <p:sp>
        <p:nvSpPr>
          <p:cNvPr id="39" name="Footer Placeholder 4">
            <a:extLst>
              <a:ext uri="{FF2B5EF4-FFF2-40B4-BE49-F238E27FC236}">
                <a16:creationId xmlns:a16="http://schemas.microsoft.com/office/drawing/2014/main" xmlns="" id="{A1D6BCDB-6B51-274F-BC9F-2D58DF334214}"/>
              </a:ext>
            </a:extLst>
          </p:cNvPr>
          <p:cNvSpPr>
            <a:spLocks noGrp="1"/>
          </p:cNvSpPr>
          <p:nvPr>
            <p:ph type="ftr" sz="quarter" idx="3"/>
          </p:nvPr>
        </p:nvSpPr>
        <p:spPr>
          <a:xfrm>
            <a:off x="8621422" y="6556248"/>
            <a:ext cx="2702495" cy="182880"/>
          </a:xfrm>
          <a:prstGeom prst="rect">
            <a:avLst/>
          </a:prstGeom>
        </p:spPr>
        <p:txBody>
          <a:bodyPr vert="horz" wrap="none" lIns="0" tIns="0" rIns="0" bIns="0" rtlCol="0" anchor="ctr" anchorCtr="0">
            <a:noAutofit/>
          </a:bodyPr>
          <a:lstStyle>
            <a:lvl1pPr algn="l">
              <a:defRPr sz="850">
                <a:solidFill>
                  <a:schemeClr val="bg1"/>
                </a:solidFill>
              </a:defRPr>
            </a:lvl1pPr>
          </a:lstStyle>
          <a:p>
            <a:r>
              <a:rPr lang="en-US"/>
              <a:t>Confidential – Oracle Internal/Restricted/Highly Restricted</a:t>
            </a:r>
            <a:endParaRPr lang="en-US" dirty="0"/>
          </a:p>
        </p:txBody>
      </p:sp>
      <p:sp>
        <p:nvSpPr>
          <p:cNvPr id="40" name="Slide Number Placeholder 5">
            <a:extLst>
              <a:ext uri="{FF2B5EF4-FFF2-40B4-BE49-F238E27FC236}">
                <a16:creationId xmlns:a16="http://schemas.microsoft.com/office/drawing/2014/main" xmlns="" id="{77272BFE-6426-B449-83F7-73F0F382CBF3}"/>
              </a:ext>
            </a:extLst>
          </p:cNvPr>
          <p:cNvSpPr>
            <a:spLocks noGrp="1"/>
          </p:cNvSpPr>
          <p:nvPr>
            <p:ph type="sldNum" sz="quarter" idx="4"/>
          </p:nvPr>
        </p:nvSpPr>
        <p:spPr>
          <a:xfrm>
            <a:off x="11324205" y="6556248"/>
            <a:ext cx="333467" cy="182880"/>
          </a:xfrm>
          <a:prstGeom prst="rect">
            <a:avLst/>
          </a:prstGeom>
        </p:spPr>
        <p:txBody>
          <a:bodyPr vert="horz" wrap="none" lIns="0" tIns="0" rIns="0" bIns="0" rtlCol="0" anchor="ctr" anchorCtr="0">
            <a:noAutofit/>
          </a:bodyPr>
          <a:lstStyle>
            <a:lvl1pPr algn="r">
              <a:defRPr sz="850">
                <a:solidFill>
                  <a:schemeClr val="bg1"/>
                </a:solidFill>
              </a:defRPr>
            </a:lvl1pPr>
          </a:lstStyle>
          <a:p>
            <a:fld id="{C51EAA63-D034-42AE-91FA-B13B9518C7BE}" type="slidenum">
              <a:rPr lang="en-US" smtClean="0"/>
              <a:pPr/>
              <a:t>‹#›</a:t>
            </a:fld>
            <a:endParaRPr lang="en-US" dirty="0"/>
          </a:p>
        </p:txBody>
      </p:sp>
      <p:sp>
        <p:nvSpPr>
          <p:cNvPr id="41" name="TextBox 40">
            <a:extLst>
              <a:ext uri="{FF2B5EF4-FFF2-40B4-BE49-F238E27FC236}">
                <a16:creationId xmlns:a16="http://schemas.microsoft.com/office/drawing/2014/main" xmlns="" id="{83AD88FA-999C-7E47-B535-95995B530D56}"/>
              </a:ext>
            </a:extLst>
          </p:cNvPr>
          <p:cNvSpPr txBox="1"/>
          <p:nvPr userDrawn="1"/>
        </p:nvSpPr>
        <p:spPr>
          <a:xfrm>
            <a:off x="5376672" y="6556248"/>
            <a:ext cx="3200400" cy="182880"/>
          </a:xfrm>
          <a:prstGeom prst="rect">
            <a:avLst/>
          </a:prstGeom>
          <a:noFill/>
        </p:spPr>
        <p:txBody>
          <a:bodyPr vert="horz" wrap="none" lIns="0" tIns="0" rIns="0" bIns="0" rtlCol="0" anchor="ctr" anchorCtr="0">
            <a:noAutofit/>
          </a:bodyPr>
          <a:lstStyle/>
          <a:p>
            <a:pPr algn="r"/>
            <a:r>
              <a:rPr lang="en-US" sz="850" dirty="0" smtClean="0">
                <a:solidFill>
                  <a:schemeClr val="bg1"/>
                </a:solidFill>
              </a:rPr>
              <a:t>Copyright © 2018, Oracle and/or its affiliates. All rights reserved.</a:t>
            </a:r>
            <a:endParaRPr lang="en-US" sz="850" dirty="0">
              <a:solidFill>
                <a:schemeClr val="bg1"/>
              </a:solidFill>
            </a:endParaRPr>
          </a:p>
        </p:txBody>
      </p:sp>
    </p:spTree>
    <p:extLst>
      <p:ext uri="{BB962C8B-B14F-4D97-AF65-F5344CB8AC3E}">
        <p14:creationId xmlns:p14="http://schemas.microsoft.com/office/powerpoint/2010/main" val="2052311759"/>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6_Title Slide with Picture">
    <p:bg>
      <p:bgPr>
        <a:solidFill>
          <a:schemeClr val="tx1"/>
        </a:solidFill>
        <a:effectLst/>
      </p:bgPr>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xmlns="" id="{22064BC5-450D-CC49-94D4-BF368486A1B5}"/>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1"/>
            <a:ext cx="12188825" cy="6858000"/>
          </a:xfrm>
          <a:prstGeom prst="rect">
            <a:avLst/>
          </a:prstGeom>
        </p:spPr>
      </p:pic>
      <p:grpSp>
        <p:nvGrpSpPr>
          <p:cNvPr id="26" name="Group 25">
            <a:extLst>
              <a:ext uri="{FF2B5EF4-FFF2-40B4-BE49-F238E27FC236}">
                <a16:creationId xmlns:a16="http://schemas.microsoft.com/office/drawing/2014/main" xmlns="" id="{4A39206A-3497-224D-B061-1DD20F4CE295}"/>
              </a:ext>
            </a:extLst>
          </p:cNvPr>
          <p:cNvGrpSpPr/>
          <p:nvPr userDrawn="1"/>
        </p:nvGrpSpPr>
        <p:grpSpPr>
          <a:xfrm>
            <a:off x="1812649" y="326352"/>
            <a:ext cx="1524519" cy="1826119"/>
            <a:chOff x="9115419" y="440041"/>
            <a:chExt cx="1926107" cy="2307154"/>
          </a:xfrm>
        </p:grpSpPr>
        <p:sp>
          <p:nvSpPr>
            <p:cNvPr id="27" name="Right Triangle 26">
              <a:extLst>
                <a:ext uri="{FF2B5EF4-FFF2-40B4-BE49-F238E27FC236}">
                  <a16:creationId xmlns:a16="http://schemas.microsoft.com/office/drawing/2014/main" xmlns="" id="{60022D9D-59B4-E244-B54A-9ABCF8706D9B}"/>
                </a:ext>
              </a:extLst>
            </p:cNvPr>
            <p:cNvSpPr/>
            <p:nvPr userDrawn="1"/>
          </p:nvSpPr>
          <p:spPr bwMode="gray">
            <a:xfrm rot="13500000">
              <a:off x="9115419" y="440041"/>
              <a:ext cx="1714500" cy="1714500"/>
            </a:xfrm>
            <a:prstGeom prst="rtTriangle">
              <a:avLst/>
            </a:prstGeom>
            <a:solidFill>
              <a:schemeClr val="bg1">
                <a:lumMod val="50000"/>
                <a:alpha val="30000"/>
              </a:schemeClr>
            </a:solidFill>
            <a:ln w="3175">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lnSpc>
                  <a:spcPct val="90000"/>
                </a:lnSpc>
              </a:pPr>
              <a:endParaRPr lang="en-US" dirty="0">
                <a:solidFill>
                  <a:schemeClr val="bg1"/>
                </a:solidFill>
              </a:endParaRPr>
            </a:p>
          </p:txBody>
        </p:sp>
        <p:sp>
          <p:nvSpPr>
            <p:cNvPr id="28" name="Right Triangle 27">
              <a:extLst>
                <a:ext uri="{FF2B5EF4-FFF2-40B4-BE49-F238E27FC236}">
                  <a16:creationId xmlns:a16="http://schemas.microsoft.com/office/drawing/2014/main" xmlns="" id="{E29946DC-5EE4-294A-ACF2-7960B6A93091}"/>
                </a:ext>
              </a:extLst>
            </p:cNvPr>
            <p:cNvSpPr/>
            <p:nvPr userDrawn="1"/>
          </p:nvSpPr>
          <p:spPr bwMode="gray">
            <a:xfrm rot="13500000">
              <a:off x="10424567" y="2130236"/>
              <a:ext cx="616959" cy="616959"/>
            </a:xfrm>
            <a:prstGeom prst="rtTriangle">
              <a:avLst/>
            </a:prstGeom>
            <a:solidFill>
              <a:schemeClr val="bg1">
                <a:lumMod val="50000"/>
                <a:alpha val="30000"/>
              </a:schemeClr>
            </a:solidFill>
            <a:ln w="3175">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lnSpc>
                  <a:spcPct val="90000"/>
                </a:lnSpc>
              </a:pPr>
              <a:endParaRPr lang="en-US" dirty="0">
                <a:solidFill>
                  <a:schemeClr val="bg1"/>
                </a:solidFill>
              </a:endParaRPr>
            </a:p>
          </p:txBody>
        </p:sp>
      </p:grpSp>
      <p:sp>
        <p:nvSpPr>
          <p:cNvPr id="19" name="Rectangle 18">
            <a:extLst>
              <a:ext uri="{FF2B5EF4-FFF2-40B4-BE49-F238E27FC236}">
                <a16:creationId xmlns:a16="http://schemas.microsoft.com/office/drawing/2014/main" xmlns="" id="{8E520AAA-C02A-AA42-BF58-87483CD1B6EA}"/>
              </a:ext>
            </a:extLst>
          </p:cNvPr>
          <p:cNvSpPr/>
          <p:nvPr userDrawn="1"/>
        </p:nvSpPr>
        <p:spPr bwMode="gray">
          <a:xfrm>
            <a:off x="-402" y="-1"/>
            <a:ext cx="12188825" cy="6858000"/>
          </a:xfrm>
          <a:prstGeom prst="rect">
            <a:avLst/>
          </a:prstGeom>
          <a:gradFill>
            <a:gsLst>
              <a:gs pos="0">
                <a:schemeClr val="bg2">
                  <a:alpha val="40000"/>
                </a:schemeClr>
              </a:gs>
              <a:gs pos="100000">
                <a:schemeClr val="accent5">
                  <a:lumMod val="75000"/>
                </a:schemeClr>
              </a:gs>
            </a:gsLst>
            <a:lin ang="4200000" scaled="0"/>
          </a:gradFill>
          <a:ln w="15875">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dirty="0">
              <a:solidFill>
                <a:schemeClr val="bg1"/>
              </a:solidFill>
            </a:endParaRPr>
          </a:p>
        </p:txBody>
      </p:sp>
      <p:grpSp>
        <p:nvGrpSpPr>
          <p:cNvPr id="20" name="Group 19">
            <a:extLst>
              <a:ext uri="{FF2B5EF4-FFF2-40B4-BE49-F238E27FC236}">
                <a16:creationId xmlns:a16="http://schemas.microsoft.com/office/drawing/2014/main" xmlns="" id="{D3A5B451-E366-714C-BBA6-C6A225A99993}"/>
              </a:ext>
            </a:extLst>
          </p:cNvPr>
          <p:cNvGrpSpPr/>
          <p:nvPr userDrawn="1"/>
        </p:nvGrpSpPr>
        <p:grpSpPr>
          <a:xfrm>
            <a:off x="10301610" y="4219467"/>
            <a:ext cx="1181373" cy="1415087"/>
            <a:chOff x="9115419" y="440041"/>
            <a:chExt cx="1926107" cy="2307154"/>
          </a:xfrm>
        </p:grpSpPr>
        <p:sp>
          <p:nvSpPr>
            <p:cNvPr id="22" name="Right Triangle 21">
              <a:extLst>
                <a:ext uri="{FF2B5EF4-FFF2-40B4-BE49-F238E27FC236}">
                  <a16:creationId xmlns:a16="http://schemas.microsoft.com/office/drawing/2014/main" xmlns="" id="{8D6F585D-C958-AE44-963C-D23E09D4ABCC}"/>
                </a:ext>
              </a:extLst>
            </p:cNvPr>
            <p:cNvSpPr/>
            <p:nvPr userDrawn="1"/>
          </p:nvSpPr>
          <p:spPr bwMode="gray">
            <a:xfrm rot="13500000">
              <a:off x="9115419" y="440041"/>
              <a:ext cx="1714500" cy="1714500"/>
            </a:xfrm>
            <a:prstGeom prst="rtTriangle">
              <a:avLst/>
            </a:prstGeom>
            <a:solidFill>
              <a:schemeClr val="tx1">
                <a:alpha val="10000"/>
              </a:schemeClr>
            </a:solidFill>
            <a:ln w="3175">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lnSpc>
                  <a:spcPct val="90000"/>
                </a:lnSpc>
              </a:pPr>
              <a:endParaRPr lang="en-US" dirty="0">
                <a:solidFill>
                  <a:schemeClr val="bg1"/>
                </a:solidFill>
              </a:endParaRPr>
            </a:p>
          </p:txBody>
        </p:sp>
        <p:sp>
          <p:nvSpPr>
            <p:cNvPr id="23" name="Right Triangle 22">
              <a:extLst>
                <a:ext uri="{FF2B5EF4-FFF2-40B4-BE49-F238E27FC236}">
                  <a16:creationId xmlns:a16="http://schemas.microsoft.com/office/drawing/2014/main" xmlns="" id="{21BCD253-772B-5644-91B2-CFFC0F6ED4BB}"/>
                </a:ext>
              </a:extLst>
            </p:cNvPr>
            <p:cNvSpPr/>
            <p:nvPr userDrawn="1"/>
          </p:nvSpPr>
          <p:spPr bwMode="gray">
            <a:xfrm rot="13500000">
              <a:off x="10424567" y="2130236"/>
              <a:ext cx="616959" cy="616959"/>
            </a:xfrm>
            <a:prstGeom prst="rtTriangle">
              <a:avLst/>
            </a:prstGeom>
            <a:solidFill>
              <a:schemeClr val="tx1">
                <a:alpha val="10000"/>
              </a:schemeClr>
            </a:solidFill>
            <a:ln w="3175">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lnSpc>
                  <a:spcPct val="90000"/>
                </a:lnSpc>
              </a:pPr>
              <a:endParaRPr lang="en-US" dirty="0">
                <a:solidFill>
                  <a:schemeClr val="bg1"/>
                </a:solidFill>
              </a:endParaRPr>
            </a:p>
          </p:txBody>
        </p:sp>
      </p:grpSp>
      <p:sp>
        <p:nvSpPr>
          <p:cNvPr id="24" name="Title 8">
            <a:extLst>
              <a:ext uri="{FF2B5EF4-FFF2-40B4-BE49-F238E27FC236}">
                <a16:creationId xmlns:a16="http://schemas.microsoft.com/office/drawing/2014/main" xmlns="" id="{3FBA2C59-7C22-BF4F-AA5A-76DA9E7E79B8}"/>
              </a:ext>
            </a:extLst>
          </p:cNvPr>
          <p:cNvSpPr>
            <a:spLocks noGrp="1"/>
          </p:cNvSpPr>
          <p:nvPr>
            <p:ph type="title" hasCustomPrompt="1"/>
          </p:nvPr>
        </p:nvSpPr>
        <p:spPr>
          <a:xfrm>
            <a:off x="736293" y="4238555"/>
            <a:ext cx="10716662" cy="1305088"/>
          </a:xfrm>
        </p:spPr>
        <p:txBody>
          <a:bodyPr anchor="ctr"/>
          <a:lstStyle>
            <a:lvl1pPr algn="ctr">
              <a:defRPr sz="4000" b="1">
                <a:solidFill>
                  <a:schemeClr val="tx1"/>
                </a:solidFill>
              </a:defRPr>
            </a:lvl1pPr>
          </a:lstStyle>
          <a:p>
            <a:r>
              <a:rPr lang="en-US" dirty="0"/>
              <a:t>CLICK TO EDIT MASTER TITLE STYLE</a:t>
            </a:r>
          </a:p>
        </p:txBody>
      </p:sp>
      <p:grpSp>
        <p:nvGrpSpPr>
          <p:cNvPr id="25" name="Group 24">
            <a:extLst>
              <a:ext uri="{FF2B5EF4-FFF2-40B4-BE49-F238E27FC236}">
                <a16:creationId xmlns:a16="http://schemas.microsoft.com/office/drawing/2014/main" xmlns="" id="{68BF3A0E-2EE3-9841-B31B-9E8CFFCE2B01}"/>
              </a:ext>
            </a:extLst>
          </p:cNvPr>
          <p:cNvGrpSpPr/>
          <p:nvPr userDrawn="1"/>
        </p:nvGrpSpPr>
        <p:grpSpPr>
          <a:xfrm>
            <a:off x="0" y="0"/>
            <a:ext cx="12189398" cy="6858000"/>
            <a:chOff x="0" y="0"/>
            <a:chExt cx="12189398" cy="6858000"/>
          </a:xfrm>
          <a:solidFill>
            <a:srgbClr val="D8E1E6"/>
          </a:solidFill>
        </p:grpSpPr>
        <p:sp>
          <p:nvSpPr>
            <p:cNvPr id="29" name="Rectangle 28">
              <a:extLst>
                <a:ext uri="{FF2B5EF4-FFF2-40B4-BE49-F238E27FC236}">
                  <a16:creationId xmlns:a16="http://schemas.microsoft.com/office/drawing/2014/main" xmlns="" id="{DF8E5A77-018E-DF4E-A603-543F2CDE2C46}"/>
                </a:ext>
              </a:extLst>
            </p:cNvPr>
            <p:cNvSpPr/>
            <p:nvPr/>
          </p:nvSpPr>
          <p:spPr bwMode="gray">
            <a:xfrm>
              <a:off x="0" y="0"/>
              <a:ext cx="193962" cy="6858000"/>
            </a:xfrm>
            <a:prstGeom prst="rect">
              <a:avLst/>
            </a:pr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dirty="0">
                <a:solidFill>
                  <a:srgbClr val="FFFFFF"/>
                </a:solidFill>
              </a:endParaRPr>
            </a:p>
          </p:txBody>
        </p:sp>
        <p:sp>
          <p:nvSpPr>
            <p:cNvPr id="30" name="Rectangle 29">
              <a:extLst>
                <a:ext uri="{FF2B5EF4-FFF2-40B4-BE49-F238E27FC236}">
                  <a16:creationId xmlns:a16="http://schemas.microsoft.com/office/drawing/2014/main" xmlns="" id="{D7732671-77A3-DE4D-B664-B058DE1E84B5}"/>
                </a:ext>
              </a:extLst>
            </p:cNvPr>
            <p:cNvSpPr/>
            <p:nvPr/>
          </p:nvSpPr>
          <p:spPr bwMode="gray">
            <a:xfrm>
              <a:off x="11995151" y="0"/>
              <a:ext cx="193960" cy="6858000"/>
            </a:xfrm>
            <a:prstGeom prst="rect">
              <a:avLst/>
            </a:pr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dirty="0">
                <a:solidFill>
                  <a:srgbClr val="FFFFFF"/>
                </a:solidFill>
              </a:endParaRPr>
            </a:p>
          </p:txBody>
        </p:sp>
        <p:sp>
          <p:nvSpPr>
            <p:cNvPr id="31" name="Rectangle 30">
              <a:extLst>
                <a:ext uri="{FF2B5EF4-FFF2-40B4-BE49-F238E27FC236}">
                  <a16:creationId xmlns:a16="http://schemas.microsoft.com/office/drawing/2014/main" xmlns="" id="{BBF0CAE0-FFA8-234F-A8D7-2227BF3B073F}"/>
                </a:ext>
              </a:extLst>
            </p:cNvPr>
            <p:cNvSpPr/>
            <p:nvPr/>
          </p:nvSpPr>
          <p:spPr bwMode="gray">
            <a:xfrm>
              <a:off x="0" y="6400800"/>
              <a:ext cx="12189396" cy="457200"/>
            </a:xfrm>
            <a:prstGeom prst="rect">
              <a:avLst/>
            </a:pr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dirty="0">
                <a:solidFill>
                  <a:srgbClr val="FFFFFF"/>
                </a:solidFill>
              </a:endParaRPr>
            </a:p>
          </p:txBody>
        </p:sp>
        <p:sp>
          <p:nvSpPr>
            <p:cNvPr id="32" name="Rectangle 31">
              <a:extLst>
                <a:ext uri="{FF2B5EF4-FFF2-40B4-BE49-F238E27FC236}">
                  <a16:creationId xmlns:a16="http://schemas.microsoft.com/office/drawing/2014/main" xmlns="" id="{BB9E91ED-BAD9-AD4C-AE67-E863D7C6DCF1}"/>
                </a:ext>
              </a:extLst>
            </p:cNvPr>
            <p:cNvSpPr/>
            <p:nvPr/>
          </p:nvSpPr>
          <p:spPr bwMode="gray">
            <a:xfrm>
              <a:off x="0" y="0"/>
              <a:ext cx="12189398" cy="192024"/>
            </a:xfrm>
            <a:prstGeom prst="rect">
              <a:avLst/>
            </a:pr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dirty="0">
                <a:solidFill>
                  <a:srgbClr val="FFFFFF"/>
                </a:solidFill>
              </a:endParaRPr>
            </a:p>
          </p:txBody>
        </p:sp>
      </p:grpSp>
      <p:pic>
        <p:nvPicPr>
          <p:cNvPr id="37" name="Picture 36" descr="Oracle logo in white on red staging background" title="Oracle red badge logo">
            <a:extLst>
              <a:ext uri="{FF2B5EF4-FFF2-40B4-BE49-F238E27FC236}">
                <a16:creationId xmlns:a16="http://schemas.microsoft.com/office/drawing/2014/main" xmlns="" id="{C82EB09C-E711-7F46-BADB-6163BE3813AC}"/>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530352" y="6263640"/>
            <a:ext cx="1625138" cy="594360"/>
          </a:xfrm>
          <a:prstGeom prst="rect">
            <a:avLst/>
          </a:prstGeom>
        </p:spPr>
      </p:pic>
      <p:grpSp>
        <p:nvGrpSpPr>
          <p:cNvPr id="38" name="Group 37">
            <a:extLst>
              <a:ext uri="{FF2B5EF4-FFF2-40B4-BE49-F238E27FC236}">
                <a16:creationId xmlns:a16="http://schemas.microsoft.com/office/drawing/2014/main" xmlns="" id="{0069A501-FA77-6A4A-90F8-2BFC6CF0104E}"/>
              </a:ext>
            </a:extLst>
          </p:cNvPr>
          <p:cNvGrpSpPr/>
          <p:nvPr userDrawn="1"/>
        </p:nvGrpSpPr>
        <p:grpSpPr>
          <a:xfrm>
            <a:off x="3918287" y="953646"/>
            <a:ext cx="877042" cy="1050550"/>
            <a:chOff x="9115419" y="440041"/>
            <a:chExt cx="1926107" cy="2307154"/>
          </a:xfrm>
          <a:solidFill>
            <a:srgbClr val="493728">
              <a:alpha val="21000"/>
            </a:srgbClr>
          </a:solidFill>
        </p:grpSpPr>
        <p:sp>
          <p:nvSpPr>
            <p:cNvPr id="39" name="Right Triangle 38">
              <a:extLst>
                <a:ext uri="{FF2B5EF4-FFF2-40B4-BE49-F238E27FC236}">
                  <a16:creationId xmlns:a16="http://schemas.microsoft.com/office/drawing/2014/main" xmlns="" id="{D854A044-FEEE-F74D-9350-88681AB05ED5}"/>
                </a:ext>
              </a:extLst>
            </p:cNvPr>
            <p:cNvSpPr/>
            <p:nvPr userDrawn="1"/>
          </p:nvSpPr>
          <p:spPr bwMode="gray">
            <a:xfrm rot="13500000">
              <a:off x="9115419" y="440041"/>
              <a:ext cx="1714500" cy="1714500"/>
            </a:xfrm>
            <a:prstGeom prst="rtTriangle">
              <a:avLst/>
            </a:prstGeom>
            <a:grpFill/>
            <a:ln w="3175">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lnSpc>
                  <a:spcPct val="90000"/>
                </a:lnSpc>
              </a:pPr>
              <a:endParaRPr lang="en-US" dirty="0">
                <a:solidFill>
                  <a:schemeClr val="bg1"/>
                </a:solidFill>
              </a:endParaRPr>
            </a:p>
          </p:txBody>
        </p:sp>
        <p:sp>
          <p:nvSpPr>
            <p:cNvPr id="40" name="Right Triangle 39">
              <a:extLst>
                <a:ext uri="{FF2B5EF4-FFF2-40B4-BE49-F238E27FC236}">
                  <a16:creationId xmlns:a16="http://schemas.microsoft.com/office/drawing/2014/main" xmlns="" id="{30C51ABA-D190-EF4C-9B0B-823DE65EB7D9}"/>
                </a:ext>
              </a:extLst>
            </p:cNvPr>
            <p:cNvSpPr/>
            <p:nvPr userDrawn="1"/>
          </p:nvSpPr>
          <p:spPr bwMode="gray">
            <a:xfrm rot="13500000">
              <a:off x="10424567" y="2130236"/>
              <a:ext cx="616959" cy="616959"/>
            </a:xfrm>
            <a:prstGeom prst="rtTriangle">
              <a:avLst/>
            </a:prstGeom>
            <a:grpFill/>
            <a:ln w="3175">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lnSpc>
                  <a:spcPct val="90000"/>
                </a:lnSpc>
              </a:pPr>
              <a:endParaRPr lang="en-US" dirty="0">
                <a:solidFill>
                  <a:schemeClr val="bg1"/>
                </a:solidFill>
              </a:endParaRPr>
            </a:p>
          </p:txBody>
        </p:sp>
      </p:grpSp>
      <p:sp>
        <p:nvSpPr>
          <p:cNvPr id="41" name="Date Placeholder 3">
            <a:extLst>
              <a:ext uri="{FF2B5EF4-FFF2-40B4-BE49-F238E27FC236}">
                <a16:creationId xmlns:a16="http://schemas.microsoft.com/office/drawing/2014/main" xmlns="" id="{694331FC-79FD-6549-9C16-23752C675485}"/>
              </a:ext>
            </a:extLst>
          </p:cNvPr>
          <p:cNvSpPr>
            <a:spLocks noGrp="1"/>
          </p:cNvSpPr>
          <p:nvPr>
            <p:ph type="dt" sz="half" idx="2"/>
          </p:nvPr>
        </p:nvSpPr>
        <p:spPr>
          <a:xfrm>
            <a:off x="4182130" y="6556248"/>
            <a:ext cx="1226398" cy="182880"/>
          </a:xfrm>
          <a:prstGeom prst="rect">
            <a:avLst/>
          </a:prstGeom>
        </p:spPr>
        <p:txBody>
          <a:bodyPr vert="horz" wrap="none" lIns="0" tIns="0" rIns="0" bIns="0" rtlCol="0" anchor="ctr" anchorCtr="0">
            <a:noAutofit/>
          </a:bodyPr>
          <a:lstStyle>
            <a:lvl1pPr algn="r">
              <a:defRPr sz="850">
                <a:solidFill>
                  <a:schemeClr val="bg1"/>
                </a:solidFill>
              </a:defRPr>
            </a:lvl1pPr>
          </a:lstStyle>
          <a:p>
            <a:fld id="{F8B0B234-8C80-6A43-A625-BDB6D3D2A6DF}" type="datetime1">
              <a:rPr lang="en-IN" smtClean="0"/>
              <a:t>16-07-2018</a:t>
            </a:fld>
            <a:endParaRPr lang="en-IN" dirty="0"/>
          </a:p>
        </p:txBody>
      </p:sp>
      <p:sp>
        <p:nvSpPr>
          <p:cNvPr id="42" name="Footer Placeholder 4">
            <a:extLst>
              <a:ext uri="{FF2B5EF4-FFF2-40B4-BE49-F238E27FC236}">
                <a16:creationId xmlns:a16="http://schemas.microsoft.com/office/drawing/2014/main" xmlns="" id="{C1A4D3BF-F3C7-614E-A01F-50DE020F7213}"/>
              </a:ext>
            </a:extLst>
          </p:cNvPr>
          <p:cNvSpPr>
            <a:spLocks noGrp="1"/>
          </p:cNvSpPr>
          <p:nvPr>
            <p:ph type="ftr" sz="quarter" idx="3"/>
          </p:nvPr>
        </p:nvSpPr>
        <p:spPr>
          <a:xfrm>
            <a:off x="8621422" y="6556248"/>
            <a:ext cx="2702495" cy="182880"/>
          </a:xfrm>
          <a:prstGeom prst="rect">
            <a:avLst/>
          </a:prstGeom>
        </p:spPr>
        <p:txBody>
          <a:bodyPr vert="horz" wrap="none" lIns="0" tIns="0" rIns="0" bIns="0" rtlCol="0" anchor="ctr" anchorCtr="0">
            <a:noAutofit/>
          </a:bodyPr>
          <a:lstStyle>
            <a:lvl1pPr algn="l">
              <a:defRPr sz="850">
                <a:solidFill>
                  <a:schemeClr val="bg1"/>
                </a:solidFill>
              </a:defRPr>
            </a:lvl1pPr>
          </a:lstStyle>
          <a:p>
            <a:r>
              <a:rPr lang="en-US"/>
              <a:t>Confidential – Oracle Internal/Restricted/Highly Restricted</a:t>
            </a:r>
            <a:endParaRPr lang="en-US" dirty="0"/>
          </a:p>
        </p:txBody>
      </p:sp>
      <p:sp>
        <p:nvSpPr>
          <p:cNvPr id="43" name="Slide Number Placeholder 5">
            <a:extLst>
              <a:ext uri="{FF2B5EF4-FFF2-40B4-BE49-F238E27FC236}">
                <a16:creationId xmlns:a16="http://schemas.microsoft.com/office/drawing/2014/main" xmlns="" id="{D8B561C9-73A5-DF44-B091-C01DF57D0427}"/>
              </a:ext>
            </a:extLst>
          </p:cNvPr>
          <p:cNvSpPr>
            <a:spLocks noGrp="1"/>
          </p:cNvSpPr>
          <p:nvPr>
            <p:ph type="sldNum" sz="quarter" idx="4"/>
          </p:nvPr>
        </p:nvSpPr>
        <p:spPr>
          <a:xfrm>
            <a:off x="11324205" y="6556248"/>
            <a:ext cx="333467" cy="182880"/>
          </a:xfrm>
          <a:prstGeom prst="rect">
            <a:avLst/>
          </a:prstGeom>
        </p:spPr>
        <p:txBody>
          <a:bodyPr vert="horz" wrap="none" lIns="0" tIns="0" rIns="0" bIns="0" rtlCol="0" anchor="ctr" anchorCtr="0">
            <a:noAutofit/>
          </a:bodyPr>
          <a:lstStyle>
            <a:lvl1pPr algn="r">
              <a:defRPr sz="850">
                <a:solidFill>
                  <a:schemeClr val="bg1"/>
                </a:solidFill>
              </a:defRPr>
            </a:lvl1pPr>
          </a:lstStyle>
          <a:p>
            <a:fld id="{C51EAA63-D034-42AE-91FA-B13B9518C7BE}" type="slidenum">
              <a:rPr lang="en-US" smtClean="0"/>
              <a:pPr/>
              <a:t>‹#›</a:t>
            </a:fld>
            <a:endParaRPr lang="en-US" dirty="0"/>
          </a:p>
        </p:txBody>
      </p:sp>
      <p:sp>
        <p:nvSpPr>
          <p:cNvPr id="44" name="TextBox 43">
            <a:extLst>
              <a:ext uri="{FF2B5EF4-FFF2-40B4-BE49-F238E27FC236}">
                <a16:creationId xmlns:a16="http://schemas.microsoft.com/office/drawing/2014/main" xmlns="" id="{F2F07EBD-0A4B-B64A-81A5-A35B8744443C}"/>
              </a:ext>
            </a:extLst>
          </p:cNvPr>
          <p:cNvSpPr txBox="1"/>
          <p:nvPr userDrawn="1"/>
        </p:nvSpPr>
        <p:spPr>
          <a:xfrm>
            <a:off x="5376672" y="6556248"/>
            <a:ext cx="3200400" cy="182880"/>
          </a:xfrm>
          <a:prstGeom prst="rect">
            <a:avLst/>
          </a:prstGeom>
          <a:noFill/>
        </p:spPr>
        <p:txBody>
          <a:bodyPr vert="horz" wrap="none" lIns="0" tIns="0" rIns="0" bIns="0" rtlCol="0" anchor="ctr" anchorCtr="0">
            <a:noAutofit/>
          </a:bodyPr>
          <a:lstStyle/>
          <a:p>
            <a:pPr algn="r"/>
            <a:r>
              <a:rPr lang="en-US" sz="850" dirty="0" smtClean="0">
                <a:solidFill>
                  <a:schemeClr val="bg1"/>
                </a:solidFill>
              </a:rPr>
              <a:t>Copyright © 2018, Oracle and/or its affiliates. All rights reserved.</a:t>
            </a:r>
            <a:endParaRPr lang="en-US" sz="850" dirty="0">
              <a:solidFill>
                <a:schemeClr val="bg1"/>
              </a:solidFill>
            </a:endParaRPr>
          </a:p>
        </p:txBody>
      </p:sp>
    </p:spTree>
    <p:extLst>
      <p:ext uri="{BB962C8B-B14F-4D97-AF65-F5344CB8AC3E}">
        <p14:creationId xmlns:p14="http://schemas.microsoft.com/office/powerpoint/2010/main" val="166778305"/>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7_Title Slide with Picture">
    <p:bg>
      <p:bgPr>
        <a:solidFill>
          <a:schemeClr val="tx1"/>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xmlns="" id="{924EC8F3-0DE6-554B-AED0-3EA1A967F0DE}"/>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193962" y="192024"/>
            <a:ext cx="11825590" cy="6364224"/>
          </a:xfrm>
          <a:prstGeom prst="rect">
            <a:avLst/>
          </a:prstGeom>
        </p:spPr>
      </p:pic>
      <p:grpSp>
        <p:nvGrpSpPr>
          <p:cNvPr id="26" name="Group 25">
            <a:extLst>
              <a:ext uri="{FF2B5EF4-FFF2-40B4-BE49-F238E27FC236}">
                <a16:creationId xmlns:a16="http://schemas.microsoft.com/office/drawing/2014/main" xmlns="" id="{4A39206A-3497-224D-B061-1DD20F4CE295}"/>
              </a:ext>
            </a:extLst>
          </p:cNvPr>
          <p:cNvGrpSpPr/>
          <p:nvPr userDrawn="1"/>
        </p:nvGrpSpPr>
        <p:grpSpPr>
          <a:xfrm>
            <a:off x="-568298" y="2343856"/>
            <a:ext cx="1524519" cy="1826119"/>
            <a:chOff x="9115419" y="440041"/>
            <a:chExt cx="1926107" cy="2307154"/>
          </a:xfrm>
        </p:grpSpPr>
        <p:sp>
          <p:nvSpPr>
            <p:cNvPr id="27" name="Right Triangle 26">
              <a:extLst>
                <a:ext uri="{FF2B5EF4-FFF2-40B4-BE49-F238E27FC236}">
                  <a16:creationId xmlns:a16="http://schemas.microsoft.com/office/drawing/2014/main" xmlns="" id="{60022D9D-59B4-E244-B54A-9ABCF8706D9B}"/>
                </a:ext>
              </a:extLst>
            </p:cNvPr>
            <p:cNvSpPr/>
            <p:nvPr userDrawn="1"/>
          </p:nvSpPr>
          <p:spPr bwMode="gray">
            <a:xfrm rot="13500000">
              <a:off x="9115419" y="440041"/>
              <a:ext cx="1714500" cy="1714500"/>
            </a:xfrm>
            <a:prstGeom prst="rtTriangle">
              <a:avLst/>
            </a:prstGeom>
            <a:solidFill>
              <a:schemeClr val="bg1">
                <a:lumMod val="50000"/>
                <a:alpha val="30000"/>
              </a:schemeClr>
            </a:solidFill>
            <a:ln w="3175">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lnSpc>
                  <a:spcPct val="90000"/>
                </a:lnSpc>
              </a:pPr>
              <a:endParaRPr lang="en-US" dirty="0">
                <a:solidFill>
                  <a:schemeClr val="bg1"/>
                </a:solidFill>
              </a:endParaRPr>
            </a:p>
          </p:txBody>
        </p:sp>
        <p:sp>
          <p:nvSpPr>
            <p:cNvPr id="28" name="Right Triangle 27">
              <a:extLst>
                <a:ext uri="{FF2B5EF4-FFF2-40B4-BE49-F238E27FC236}">
                  <a16:creationId xmlns:a16="http://schemas.microsoft.com/office/drawing/2014/main" xmlns="" id="{E29946DC-5EE4-294A-ACF2-7960B6A93091}"/>
                </a:ext>
              </a:extLst>
            </p:cNvPr>
            <p:cNvSpPr/>
            <p:nvPr userDrawn="1"/>
          </p:nvSpPr>
          <p:spPr bwMode="gray">
            <a:xfrm rot="13500000">
              <a:off x="10424567" y="2130236"/>
              <a:ext cx="616959" cy="616959"/>
            </a:xfrm>
            <a:prstGeom prst="rtTriangle">
              <a:avLst/>
            </a:prstGeom>
            <a:solidFill>
              <a:schemeClr val="bg1">
                <a:lumMod val="50000"/>
                <a:alpha val="30000"/>
              </a:schemeClr>
            </a:solidFill>
            <a:ln w="3175">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lnSpc>
                  <a:spcPct val="90000"/>
                </a:lnSpc>
              </a:pPr>
              <a:endParaRPr lang="en-US" dirty="0">
                <a:solidFill>
                  <a:schemeClr val="bg1"/>
                </a:solidFill>
              </a:endParaRPr>
            </a:p>
          </p:txBody>
        </p:sp>
      </p:grpSp>
      <p:sp>
        <p:nvSpPr>
          <p:cNvPr id="19" name="Rectangle 18">
            <a:extLst>
              <a:ext uri="{FF2B5EF4-FFF2-40B4-BE49-F238E27FC236}">
                <a16:creationId xmlns:a16="http://schemas.microsoft.com/office/drawing/2014/main" xmlns="" id="{8E520AAA-C02A-AA42-BF58-87483CD1B6EA}"/>
              </a:ext>
            </a:extLst>
          </p:cNvPr>
          <p:cNvSpPr/>
          <p:nvPr userDrawn="1"/>
        </p:nvSpPr>
        <p:spPr bwMode="gray">
          <a:xfrm>
            <a:off x="-402" y="0"/>
            <a:ext cx="12188825" cy="6858000"/>
          </a:xfrm>
          <a:prstGeom prst="rect">
            <a:avLst/>
          </a:prstGeom>
          <a:gradFill>
            <a:gsLst>
              <a:gs pos="0">
                <a:schemeClr val="bg2">
                  <a:alpha val="40000"/>
                </a:schemeClr>
              </a:gs>
              <a:gs pos="100000">
                <a:schemeClr val="accent5">
                  <a:lumMod val="75000"/>
                </a:schemeClr>
              </a:gs>
            </a:gsLst>
            <a:lin ang="4200000" scaled="0"/>
          </a:gradFill>
          <a:ln w="15875">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dirty="0">
              <a:solidFill>
                <a:schemeClr val="bg1"/>
              </a:solidFill>
            </a:endParaRPr>
          </a:p>
        </p:txBody>
      </p:sp>
      <p:grpSp>
        <p:nvGrpSpPr>
          <p:cNvPr id="20" name="Group 19">
            <a:extLst>
              <a:ext uri="{FF2B5EF4-FFF2-40B4-BE49-F238E27FC236}">
                <a16:creationId xmlns:a16="http://schemas.microsoft.com/office/drawing/2014/main" xmlns="" id="{D3A5B451-E366-714C-BBA6-C6A225A99993}"/>
              </a:ext>
            </a:extLst>
          </p:cNvPr>
          <p:cNvGrpSpPr/>
          <p:nvPr userDrawn="1"/>
        </p:nvGrpSpPr>
        <p:grpSpPr>
          <a:xfrm>
            <a:off x="10301610" y="4219467"/>
            <a:ext cx="1181373" cy="1415087"/>
            <a:chOff x="9115419" y="440041"/>
            <a:chExt cx="1926107" cy="2307154"/>
          </a:xfrm>
        </p:grpSpPr>
        <p:sp>
          <p:nvSpPr>
            <p:cNvPr id="22" name="Right Triangle 21">
              <a:extLst>
                <a:ext uri="{FF2B5EF4-FFF2-40B4-BE49-F238E27FC236}">
                  <a16:creationId xmlns:a16="http://schemas.microsoft.com/office/drawing/2014/main" xmlns="" id="{8D6F585D-C958-AE44-963C-D23E09D4ABCC}"/>
                </a:ext>
              </a:extLst>
            </p:cNvPr>
            <p:cNvSpPr/>
            <p:nvPr userDrawn="1"/>
          </p:nvSpPr>
          <p:spPr bwMode="gray">
            <a:xfrm rot="13500000">
              <a:off x="9115419" y="440041"/>
              <a:ext cx="1714500" cy="1714500"/>
            </a:xfrm>
            <a:prstGeom prst="rtTriangle">
              <a:avLst/>
            </a:prstGeom>
            <a:solidFill>
              <a:schemeClr val="tx1">
                <a:alpha val="10000"/>
              </a:schemeClr>
            </a:solidFill>
            <a:ln w="3175">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lnSpc>
                  <a:spcPct val="90000"/>
                </a:lnSpc>
              </a:pPr>
              <a:endParaRPr lang="en-US" dirty="0">
                <a:solidFill>
                  <a:schemeClr val="bg1"/>
                </a:solidFill>
              </a:endParaRPr>
            </a:p>
          </p:txBody>
        </p:sp>
        <p:sp>
          <p:nvSpPr>
            <p:cNvPr id="23" name="Right Triangle 22">
              <a:extLst>
                <a:ext uri="{FF2B5EF4-FFF2-40B4-BE49-F238E27FC236}">
                  <a16:creationId xmlns:a16="http://schemas.microsoft.com/office/drawing/2014/main" xmlns="" id="{21BCD253-772B-5644-91B2-CFFC0F6ED4BB}"/>
                </a:ext>
              </a:extLst>
            </p:cNvPr>
            <p:cNvSpPr/>
            <p:nvPr userDrawn="1"/>
          </p:nvSpPr>
          <p:spPr bwMode="gray">
            <a:xfrm rot="13500000">
              <a:off x="10424567" y="2130236"/>
              <a:ext cx="616959" cy="616959"/>
            </a:xfrm>
            <a:prstGeom prst="rtTriangle">
              <a:avLst/>
            </a:prstGeom>
            <a:solidFill>
              <a:schemeClr val="tx1">
                <a:alpha val="10000"/>
              </a:schemeClr>
            </a:solidFill>
            <a:ln w="3175">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lnSpc>
                  <a:spcPct val="90000"/>
                </a:lnSpc>
              </a:pPr>
              <a:endParaRPr lang="en-US" dirty="0">
                <a:solidFill>
                  <a:schemeClr val="bg1"/>
                </a:solidFill>
              </a:endParaRPr>
            </a:p>
          </p:txBody>
        </p:sp>
      </p:grpSp>
      <p:sp>
        <p:nvSpPr>
          <p:cNvPr id="24" name="Title 8">
            <a:extLst>
              <a:ext uri="{FF2B5EF4-FFF2-40B4-BE49-F238E27FC236}">
                <a16:creationId xmlns:a16="http://schemas.microsoft.com/office/drawing/2014/main" xmlns="" id="{3FBA2C59-7C22-BF4F-AA5A-76DA9E7E79B8}"/>
              </a:ext>
            </a:extLst>
          </p:cNvPr>
          <p:cNvSpPr>
            <a:spLocks noGrp="1"/>
          </p:cNvSpPr>
          <p:nvPr>
            <p:ph type="title" hasCustomPrompt="1"/>
          </p:nvPr>
        </p:nvSpPr>
        <p:spPr>
          <a:xfrm>
            <a:off x="736293" y="4238555"/>
            <a:ext cx="10716662" cy="1305088"/>
          </a:xfrm>
        </p:spPr>
        <p:txBody>
          <a:bodyPr anchor="ctr"/>
          <a:lstStyle>
            <a:lvl1pPr algn="ctr">
              <a:defRPr sz="4000" b="1">
                <a:solidFill>
                  <a:schemeClr val="tx1"/>
                </a:solidFill>
              </a:defRPr>
            </a:lvl1pPr>
          </a:lstStyle>
          <a:p>
            <a:r>
              <a:rPr lang="en-US" dirty="0"/>
              <a:t>CLICK TO EDIT MASTER TITLE STYLE</a:t>
            </a:r>
          </a:p>
        </p:txBody>
      </p:sp>
      <p:grpSp>
        <p:nvGrpSpPr>
          <p:cNvPr id="25" name="Group 24">
            <a:extLst>
              <a:ext uri="{FF2B5EF4-FFF2-40B4-BE49-F238E27FC236}">
                <a16:creationId xmlns:a16="http://schemas.microsoft.com/office/drawing/2014/main" xmlns="" id="{68BF3A0E-2EE3-9841-B31B-9E8CFFCE2B01}"/>
              </a:ext>
            </a:extLst>
          </p:cNvPr>
          <p:cNvGrpSpPr/>
          <p:nvPr userDrawn="1"/>
        </p:nvGrpSpPr>
        <p:grpSpPr>
          <a:xfrm>
            <a:off x="0" y="0"/>
            <a:ext cx="12189398" cy="6858000"/>
            <a:chOff x="0" y="0"/>
            <a:chExt cx="12189398" cy="6858000"/>
          </a:xfrm>
          <a:solidFill>
            <a:srgbClr val="D8E1E6"/>
          </a:solidFill>
        </p:grpSpPr>
        <p:sp>
          <p:nvSpPr>
            <p:cNvPr id="29" name="Rectangle 28">
              <a:extLst>
                <a:ext uri="{FF2B5EF4-FFF2-40B4-BE49-F238E27FC236}">
                  <a16:creationId xmlns:a16="http://schemas.microsoft.com/office/drawing/2014/main" xmlns="" id="{DF8E5A77-018E-DF4E-A603-543F2CDE2C46}"/>
                </a:ext>
              </a:extLst>
            </p:cNvPr>
            <p:cNvSpPr/>
            <p:nvPr/>
          </p:nvSpPr>
          <p:spPr bwMode="gray">
            <a:xfrm>
              <a:off x="0" y="0"/>
              <a:ext cx="193962" cy="6858000"/>
            </a:xfrm>
            <a:prstGeom prst="rect">
              <a:avLst/>
            </a:pr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dirty="0">
                <a:solidFill>
                  <a:srgbClr val="FFFFFF"/>
                </a:solidFill>
              </a:endParaRPr>
            </a:p>
          </p:txBody>
        </p:sp>
        <p:sp>
          <p:nvSpPr>
            <p:cNvPr id="30" name="Rectangle 29">
              <a:extLst>
                <a:ext uri="{FF2B5EF4-FFF2-40B4-BE49-F238E27FC236}">
                  <a16:creationId xmlns:a16="http://schemas.microsoft.com/office/drawing/2014/main" xmlns="" id="{D7732671-77A3-DE4D-B664-B058DE1E84B5}"/>
                </a:ext>
              </a:extLst>
            </p:cNvPr>
            <p:cNvSpPr/>
            <p:nvPr/>
          </p:nvSpPr>
          <p:spPr bwMode="gray">
            <a:xfrm>
              <a:off x="11995151" y="0"/>
              <a:ext cx="193960" cy="6858000"/>
            </a:xfrm>
            <a:prstGeom prst="rect">
              <a:avLst/>
            </a:pr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dirty="0">
                <a:solidFill>
                  <a:srgbClr val="FFFFFF"/>
                </a:solidFill>
              </a:endParaRPr>
            </a:p>
          </p:txBody>
        </p:sp>
        <p:sp>
          <p:nvSpPr>
            <p:cNvPr id="31" name="Rectangle 30">
              <a:extLst>
                <a:ext uri="{FF2B5EF4-FFF2-40B4-BE49-F238E27FC236}">
                  <a16:creationId xmlns:a16="http://schemas.microsoft.com/office/drawing/2014/main" xmlns="" id="{BBF0CAE0-FFA8-234F-A8D7-2227BF3B073F}"/>
                </a:ext>
              </a:extLst>
            </p:cNvPr>
            <p:cNvSpPr/>
            <p:nvPr/>
          </p:nvSpPr>
          <p:spPr bwMode="gray">
            <a:xfrm>
              <a:off x="0" y="6400800"/>
              <a:ext cx="12189396" cy="457200"/>
            </a:xfrm>
            <a:prstGeom prst="rect">
              <a:avLst/>
            </a:pr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dirty="0">
                <a:solidFill>
                  <a:srgbClr val="FFFFFF"/>
                </a:solidFill>
              </a:endParaRPr>
            </a:p>
          </p:txBody>
        </p:sp>
        <p:sp>
          <p:nvSpPr>
            <p:cNvPr id="32" name="Rectangle 31">
              <a:extLst>
                <a:ext uri="{FF2B5EF4-FFF2-40B4-BE49-F238E27FC236}">
                  <a16:creationId xmlns:a16="http://schemas.microsoft.com/office/drawing/2014/main" xmlns="" id="{BB9E91ED-BAD9-AD4C-AE67-E863D7C6DCF1}"/>
                </a:ext>
              </a:extLst>
            </p:cNvPr>
            <p:cNvSpPr/>
            <p:nvPr/>
          </p:nvSpPr>
          <p:spPr bwMode="gray">
            <a:xfrm>
              <a:off x="0" y="0"/>
              <a:ext cx="12189398" cy="192024"/>
            </a:xfrm>
            <a:prstGeom prst="rect">
              <a:avLst/>
            </a:pr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dirty="0">
                <a:solidFill>
                  <a:srgbClr val="FFFFFF"/>
                </a:solidFill>
              </a:endParaRPr>
            </a:p>
          </p:txBody>
        </p:sp>
      </p:grpSp>
      <p:pic>
        <p:nvPicPr>
          <p:cNvPr id="37" name="Picture 36" descr="Oracle logo in white on red staging background" title="Oracle red badge logo">
            <a:extLst>
              <a:ext uri="{FF2B5EF4-FFF2-40B4-BE49-F238E27FC236}">
                <a16:creationId xmlns:a16="http://schemas.microsoft.com/office/drawing/2014/main" xmlns="" id="{C82EB09C-E711-7F46-BADB-6163BE3813AC}"/>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530352" y="6263640"/>
            <a:ext cx="1625138" cy="594360"/>
          </a:xfrm>
          <a:prstGeom prst="rect">
            <a:avLst/>
          </a:prstGeom>
        </p:spPr>
      </p:pic>
      <p:grpSp>
        <p:nvGrpSpPr>
          <p:cNvPr id="38" name="Group 37">
            <a:extLst>
              <a:ext uri="{FF2B5EF4-FFF2-40B4-BE49-F238E27FC236}">
                <a16:creationId xmlns:a16="http://schemas.microsoft.com/office/drawing/2014/main" xmlns="" id="{0069A501-FA77-6A4A-90F8-2BFC6CF0104E}"/>
              </a:ext>
            </a:extLst>
          </p:cNvPr>
          <p:cNvGrpSpPr/>
          <p:nvPr userDrawn="1"/>
        </p:nvGrpSpPr>
        <p:grpSpPr>
          <a:xfrm>
            <a:off x="8016154" y="523906"/>
            <a:ext cx="877042" cy="1050550"/>
            <a:chOff x="9115419" y="440041"/>
            <a:chExt cx="1926107" cy="2307154"/>
          </a:xfrm>
          <a:solidFill>
            <a:srgbClr val="493728">
              <a:alpha val="21000"/>
            </a:srgbClr>
          </a:solidFill>
        </p:grpSpPr>
        <p:sp>
          <p:nvSpPr>
            <p:cNvPr id="39" name="Right Triangle 38">
              <a:extLst>
                <a:ext uri="{FF2B5EF4-FFF2-40B4-BE49-F238E27FC236}">
                  <a16:creationId xmlns:a16="http://schemas.microsoft.com/office/drawing/2014/main" xmlns="" id="{D854A044-FEEE-F74D-9350-88681AB05ED5}"/>
                </a:ext>
              </a:extLst>
            </p:cNvPr>
            <p:cNvSpPr/>
            <p:nvPr userDrawn="1"/>
          </p:nvSpPr>
          <p:spPr bwMode="gray">
            <a:xfrm rot="13500000">
              <a:off x="9115419" y="440041"/>
              <a:ext cx="1714500" cy="1714500"/>
            </a:xfrm>
            <a:prstGeom prst="rtTriangle">
              <a:avLst/>
            </a:prstGeom>
            <a:grpFill/>
            <a:ln w="3175">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lnSpc>
                  <a:spcPct val="90000"/>
                </a:lnSpc>
              </a:pPr>
              <a:endParaRPr lang="en-US" dirty="0">
                <a:solidFill>
                  <a:schemeClr val="bg1"/>
                </a:solidFill>
              </a:endParaRPr>
            </a:p>
          </p:txBody>
        </p:sp>
        <p:sp>
          <p:nvSpPr>
            <p:cNvPr id="40" name="Right Triangle 39">
              <a:extLst>
                <a:ext uri="{FF2B5EF4-FFF2-40B4-BE49-F238E27FC236}">
                  <a16:creationId xmlns:a16="http://schemas.microsoft.com/office/drawing/2014/main" xmlns="" id="{30C51ABA-D190-EF4C-9B0B-823DE65EB7D9}"/>
                </a:ext>
              </a:extLst>
            </p:cNvPr>
            <p:cNvSpPr/>
            <p:nvPr userDrawn="1"/>
          </p:nvSpPr>
          <p:spPr bwMode="gray">
            <a:xfrm rot="13500000">
              <a:off x="10424567" y="2130236"/>
              <a:ext cx="616959" cy="616959"/>
            </a:xfrm>
            <a:prstGeom prst="rtTriangle">
              <a:avLst/>
            </a:prstGeom>
            <a:grpFill/>
            <a:ln w="3175">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lnSpc>
                  <a:spcPct val="90000"/>
                </a:lnSpc>
              </a:pPr>
              <a:endParaRPr lang="en-US" dirty="0">
                <a:solidFill>
                  <a:schemeClr val="bg1"/>
                </a:solidFill>
              </a:endParaRPr>
            </a:p>
          </p:txBody>
        </p:sp>
      </p:grpSp>
      <p:sp>
        <p:nvSpPr>
          <p:cNvPr id="44" name="Date Placeholder 3">
            <a:extLst>
              <a:ext uri="{FF2B5EF4-FFF2-40B4-BE49-F238E27FC236}">
                <a16:creationId xmlns:a16="http://schemas.microsoft.com/office/drawing/2014/main" xmlns="" id="{9A2F194A-1061-5745-910E-520897B59D25}"/>
              </a:ext>
            </a:extLst>
          </p:cNvPr>
          <p:cNvSpPr>
            <a:spLocks noGrp="1"/>
          </p:cNvSpPr>
          <p:nvPr>
            <p:ph type="dt" sz="half" idx="2"/>
          </p:nvPr>
        </p:nvSpPr>
        <p:spPr>
          <a:xfrm>
            <a:off x="4182130" y="6556248"/>
            <a:ext cx="1226398" cy="182880"/>
          </a:xfrm>
          <a:prstGeom prst="rect">
            <a:avLst/>
          </a:prstGeom>
        </p:spPr>
        <p:txBody>
          <a:bodyPr vert="horz" wrap="none" lIns="0" tIns="0" rIns="0" bIns="0" rtlCol="0" anchor="ctr" anchorCtr="0">
            <a:noAutofit/>
          </a:bodyPr>
          <a:lstStyle>
            <a:lvl1pPr algn="r">
              <a:defRPr sz="850">
                <a:solidFill>
                  <a:schemeClr val="bg1"/>
                </a:solidFill>
              </a:defRPr>
            </a:lvl1pPr>
          </a:lstStyle>
          <a:p>
            <a:fld id="{D62C79E2-1F89-114C-914D-1934FA3CB9B1}" type="datetime1">
              <a:rPr lang="en-IN" smtClean="0"/>
              <a:t>16-07-2018</a:t>
            </a:fld>
            <a:endParaRPr lang="en-IN" dirty="0"/>
          </a:p>
        </p:txBody>
      </p:sp>
      <p:sp>
        <p:nvSpPr>
          <p:cNvPr id="45" name="Footer Placeholder 4">
            <a:extLst>
              <a:ext uri="{FF2B5EF4-FFF2-40B4-BE49-F238E27FC236}">
                <a16:creationId xmlns:a16="http://schemas.microsoft.com/office/drawing/2014/main" xmlns="" id="{6D88A690-165D-1C49-8E17-7CD2C5EB96A0}"/>
              </a:ext>
            </a:extLst>
          </p:cNvPr>
          <p:cNvSpPr>
            <a:spLocks noGrp="1"/>
          </p:cNvSpPr>
          <p:nvPr>
            <p:ph type="ftr" sz="quarter" idx="3"/>
          </p:nvPr>
        </p:nvSpPr>
        <p:spPr>
          <a:xfrm>
            <a:off x="8621422" y="6556248"/>
            <a:ext cx="2702495" cy="182880"/>
          </a:xfrm>
          <a:prstGeom prst="rect">
            <a:avLst/>
          </a:prstGeom>
        </p:spPr>
        <p:txBody>
          <a:bodyPr vert="horz" wrap="none" lIns="0" tIns="0" rIns="0" bIns="0" rtlCol="0" anchor="ctr" anchorCtr="0">
            <a:noAutofit/>
          </a:bodyPr>
          <a:lstStyle>
            <a:lvl1pPr algn="l">
              <a:defRPr sz="850">
                <a:solidFill>
                  <a:schemeClr val="bg1"/>
                </a:solidFill>
              </a:defRPr>
            </a:lvl1pPr>
          </a:lstStyle>
          <a:p>
            <a:r>
              <a:rPr lang="en-US"/>
              <a:t>Confidential – Oracle Internal/Restricted/Highly Restricted</a:t>
            </a:r>
            <a:endParaRPr lang="en-US" dirty="0"/>
          </a:p>
        </p:txBody>
      </p:sp>
      <p:sp>
        <p:nvSpPr>
          <p:cNvPr id="46" name="Slide Number Placeholder 5">
            <a:extLst>
              <a:ext uri="{FF2B5EF4-FFF2-40B4-BE49-F238E27FC236}">
                <a16:creationId xmlns:a16="http://schemas.microsoft.com/office/drawing/2014/main" xmlns="" id="{950B3318-78D9-354A-9923-C7E1A897424B}"/>
              </a:ext>
            </a:extLst>
          </p:cNvPr>
          <p:cNvSpPr>
            <a:spLocks noGrp="1"/>
          </p:cNvSpPr>
          <p:nvPr>
            <p:ph type="sldNum" sz="quarter" idx="4"/>
          </p:nvPr>
        </p:nvSpPr>
        <p:spPr>
          <a:xfrm>
            <a:off x="11324205" y="6556248"/>
            <a:ext cx="333467" cy="182880"/>
          </a:xfrm>
          <a:prstGeom prst="rect">
            <a:avLst/>
          </a:prstGeom>
        </p:spPr>
        <p:txBody>
          <a:bodyPr vert="horz" wrap="none" lIns="0" tIns="0" rIns="0" bIns="0" rtlCol="0" anchor="ctr" anchorCtr="0">
            <a:noAutofit/>
          </a:bodyPr>
          <a:lstStyle>
            <a:lvl1pPr algn="r">
              <a:defRPr sz="850">
                <a:solidFill>
                  <a:schemeClr val="bg1"/>
                </a:solidFill>
              </a:defRPr>
            </a:lvl1pPr>
          </a:lstStyle>
          <a:p>
            <a:fld id="{C51EAA63-D034-42AE-91FA-B13B9518C7BE}" type="slidenum">
              <a:rPr lang="en-US" smtClean="0"/>
              <a:pPr/>
              <a:t>‹#›</a:t>
            </a:fld>
            <a:endParaRPr lang="en-US" dirty="0"/>
          </a:p>
        </p:txBody>
      </p:sp>
      <p:sp>
        <p:nvSpPr>
          <p:cNvPr id="47" name="TextBox 46">
            <a:extLst>
              <a:ext uri="{FF2B5EF4-FFF2-40B4-BE49-F238E27FC236}">
                <a16:creationId xmlns:a16="http://schemas.microsoft.com/office/drawing/2014/main" xmlns="" id="{D165C90F-C521-7140-B0FF-90D3806CF318}"/>
              </a:ext>
            </a:extLst>
          </p:cNvPr>
          <p:cNvSpPr txBox="1"/>
          <p:nvPr userDrawn="1"/>
        </p:nvSpPr>
        <p:spPr>
          <a:xfrm>
            <a:off x="5376672" y="6556248"/>
            <a:ext cx="3200400" cy="182880"/>
          </a:xfrm>
          <a:prstGeom prst="rect">
            <a:avLst/>
          </a:prstGeom>
          <a:noFill/>
        </p:spPr>
        <p:txBody>
          <a:bodyPr vert="horz" wrap="none" lIns="0" tIns="0" rIns="0" bIns="0" rtlCol="0" anchor="ctr" anchorCtr="0">
            <a:noAutofit/>
          </a:bodyPr>
          <a:lstStyle/>
          <a:p>
            <a:pPr algn="r"/>
            <a:r>
              <a:rPr lang="en-US" sz="850" dirty="0" smtClean="0">
                <a:solidFill>
                  <a:schemeClr val="bg1"/>
                </a:solidFill>
              </a:rPr>
              <a:t>Copyright © 2018, Oracle and/or its affiliates. All rights reserved.</a:t>
            </a:r>
            <a:endParaRPr lang="en-US" sz="850" dirty="0">
              <a:solidFill>
                <a:schemeClr val="bg1"/>
              </a:solidFill>
            </a:endParaRPr>
          </a:p>
        </p:txBody>
      </p:sp>
    </p:spTree>
    <p:extLst>
      <p:ext uri="{BB962C8B-B14F-4D97-AF65-F5344CB8AC3E}">
        <p14:creationId xmlns:p14="http://schemas.microsoft.com/office/powerpoint/2010/main" val="600044582"/>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image" Target="../media/image1.pn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14" name="Group 13"/>
          <p:cNvGrpSpPr/>
          <p:nvPr/>
        </p:nvGrpSpPr>
        <p:grpSpPr>
          <a:xfrm>
            <a:off x="0" y="0"/>
            <a:ext cx="12189398" cy="6858000"/>
            <a:chOff x="0" y="0"/>
            <a:chExt cx="12189398" cy="6858000"/>
          </a:xfrm>
          <a:solidFill>
            <a:srgbClr val="D8E1E6"/>
          </a:solidFill>
        </p:grpSpPr>
        <p:sp>
          <p:nvSpPr>
            <p:cNvPr id="17" name="Rectangle 16"/>
            <p:cNvSpPr/>
            <p:nvPr/>
          </p:nvSpPr>
          <p:spPr bwMode="gray">
            <a:xfrm>
              <a:off x="0" y="0"/>
              <a:ext cx="193962" cy="6858000"/>
            </a:xfrm>
            <a:prstGeom prst="rect">
              <a:avLst/>
            </a:pr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dirty="0"/>
            </a:p>
          </p:txBody>
        </p:sp>
        <p:sp>
          <p:nvSpPr>
            <p:cNvPr id="18" name="Rectangle 17"/>
            <p:cNvSpPr/>
            <p:nvPr/>
          </p:nvSpPr>
          <p:spPr bwMode="gray">
            <a:xfrm>
              <a:off x="11995151" y="0"/>
              <a:ext cx="193960" cy="6858000"/>
            </a:xfrm>
            <a:prstGeom prst="rect">
              <a:avLst/>
            </a:pr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dirty="0"/>
            </a:p>
          </p:txBody>
        </p:sp>
        <p:sp>
          <p:nvSpPr>
            <p:cNvPr id="19" name="Rectangle 18"/>
            <p:cNvSpPr/>
            <p:nvPr/>
          </p:nvSpPr>
          <p:spPr bwMode="gray">
            <a:xfrm>
              <a:off x="0" y="6400800"/>
              <a:ext cx="12189396" cy="457200"/>
            </a:xfrm>
            <a:prstGeom prst="rect">
              <a:avLst/>
            </a:pr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dirty="0"/>
            </a:p>
          </p:txBody>
        </p:sp>
        <p:sp>
          <p:nvSpPr>
            <p:cNvPr id="20" name="Rectangle 19"/>
            <p:cNvSpPr/>
            <p:nvPr/>
          </p:nvSpPr>
          <p:spPr bwMode="gray">
            <a:xfrm>
              <a:off x="0" y="0"/>
              <a:ext cx="12189398" cy="192024"/>
            </a:xfrm>
            <a:prstGeom prst="rect">
              <a:avLst/>
            </a:pr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dirty="0"/>
            </a:p>
          </p:txBody>
        </p:sp>
      </p:grpSp>
      <p:sp>
        <p:nvSpPr>
          <p:cNvPr id="2" name="Title Placeholder 1"/>
          <p:cNvSpPr>
            <a:spLocks noGrp="1"/>
          </p:cNvSpPr>
          <p:nvPr>
            <p:ph type="title"/>
          </p:nvPr>
        </p:nvSpPr>
        <p:spPr>
          <a:xfrm>
            <a:off x="531812" y="406400"/>
            <a:ext cx="11125200" cy="889000"/>
          </a:xfrm>
          <a:prstGeom prst="rect">
            <a:avLst/>
          </a:prstGeom>
        </p:spPr>
        <p:txBody>
          <a:bodyPr vert="horz" lIns="0" tIns="0" rIns="0" bIns="0" rtlCol="0" anchor="b">
            <a:noAutofit/>
          </a:bodyPr>
          <a:lstStyle/>
          <a:p>
            <a:r>
              <a:rPr lang="en-US"/>
              <a:t>Click to edit Master title style</a:t>
            </a:r>
            <a:endParaRPr dirty="0"/>
          </a:p>
        </p:txBody>
      </p:sp>
      <p:sp>
        <p:nvSpPr>
          <p:cNvPr id="3" name="Text Placeholder 2"/>
          <p:cNvSpPr>
            <a:spLocks noGrp="1"/>
          </p:cNvSpPr>
          <p:nvPr>
            <p:ph type="body" idx="1"/>
          </p:nvPr>
        </p:nvSpPr>
        <p:spPr>
          <a:xfrm>
            <a:off x="531151" y="1524001"/>
            <a:ext cx="11126522" cy="4419600"/>
          </a:xfrm>
          <a:prstGeom prst="rect">
            <a:avLst/>
          </a:prstGeom>
        </p:spPr>
        <p:txBody>
          <a:bodyPr vert="horz" lIns="0" tIns="0" rIns="0" bIns="0" rtlCol="0">
            <a:no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4182130" y="6556248"/>
            <a:ext cx="1226398" cy="182880"/>
          </a:xfrm>
          <a:prstGeom prst="rect">
            <a:avLst/>
          </a:prstGeom>
        </p:spPr>
        <p:txBody>
          <a:bodyPr vert="horz" wrap="none" lIns="0" tIns="0" rIns="0" bIns="0" rtlCol="0" anchor="ctr" anchorCtr="0">
            <a:noAutofit/>
          </a:bodyPr>
          <a:lstStyle>
            <a:lvl1pPr algn="r">
              <a:defRPr sz="850">
                <a:solidFill>
                  <a:schemeClr val="tx1"/>
                </a:solidFill>
              </a:defRPr>
            </a:lvl1pPr>
          </a:lstStyle>
          <a:p>
            <a:fld id="{E275066C-06DE-9E41-A6B6-7C1424133E85}" type="datetime1">
              <a:rPr lang="en-IN" smtClean="0"/>
              <a:t>16-07-2018</a:t>
            </a:fld>
            <a:endParaRPr lang="en-IN" dirty="0"/>
          </a:p>
        </p:txBody>
      </p:sp>
      <p:sp>
        <p:nvSpPr>
          <p:cNvPr id="5" name="Footer Placeholder 4"/>
          <p:cNvSpPr>
            <a:spLocks noGrp="1"/>
          </p:cNvSpPr>
          <p:nvPr>
            <p:ph type="ftr" sz="quarter" idx="3"/>
          </p:nvPr>
        </p:nvSpPr>
        <p:spPr>
          <a:xfrm>
            <a:off x="8621422" y="6556248"/>
            <a:ext cx="2702495" cy="182880"/>
          </a:xfrm>
          <a:prstGeom prst="rect">
            <a:avLst/>
          </a:prstGeom>
        </p:spPr>
        <p:txBody>
          <a:bodyPr vert="horz" wrap="none" lIns="0" tIns="0" rIns="0" bIns="0" rtlCol="0" anchor="ctr" anchorCtr="0">
            <a:noAutofit/>
          </a:bodyPr>
          <a:lstStyle>
            <a:lvl1pPr algn="l">
              <a:defRPr sz="850">
                <a:solidFill>
                  <a:schemeClr val="tx1"/>
                </a:solidFill>
              </a:defRPr>
            </a:lvl1pPr>
          </a:lstStyle>
          <a:p>
            <a:r>
              <a:rPr lang="en-US"/>
              <a:t>Confidential – Oracle Internal/Restricted/Highly Restricted</a:t>
            </a:r>
            <a:endParaRPr lang="en-US" dirty="0"/>
          </a:p>
        </p:txBody>
      </p:sp>
      <p:sp>
        <p:nvSpPr>
          <p:cNvPr id="6" name="Slide Number Placeholder 5"/>
          <p:cNvSpPr>
            <a:spLocks noGrp="1"/>
          </p:cNvSpPr>
          <p:nvPr>
            <p:ph type="sldNum" sz="quarter" idx="4"/>
          </p:nvPr>
        </p:nvSpPr>
        <p:spPr>
          <a:xfrm>
            <a:off x="11324205" y="6556248"/>
            <a:ext cx="333467" cy="182880"/>
          </a:xfrm>
          <a:prstGeom prst="rect">
            <a:avLst/>
          </a:prstGeom>
        </p:spPr>
        <p:txBody>
          <a:bodyPr vert="horz" wrap="none" lIns="0" tIns="0" rIns="0" bIns="0" rtlCol="0" anchor="ctr" anchorCtr="0">
            <a:noAutofit/>
          </a:bodyPr>
          <a:lstStyle>
            <a:lvl1pPr algn="r">
              <a:defRPr sz="850">
                <a:solidFill>
                  <a:schemeClr val="tx1"/>
                </a:solidFill>
              </a:defRPr>
            </a:lvl1pPr>
          </a:lstStyle>
          <a:p>
            <a:fld id="{C51EAA63-D034-42AE-91FA-B13B9518C7BE}" type="slidenum">
              <a:rPr lang="en-US" smtClean="0"/>
              <a:pPr/>
              <a:t>‹#›</a:t>
            </a:fld>
            <a:endParaRPr lang="en-US" dirty="0"/>
          </a:p>
        </p:txBody>
      </p:sp>
      <p:sp>
        <p:nvSpPr>
          <p:cNvPr id="15" name="TextBox 14"/>
          <p:cNvSpPr txBox="1"/>
          <p:nvPr/>
        </p:nvSpPr>
        <p:spPr>
          <a:xfrm>
            <a:off x="5376672" y="6556248"/>
            <a:ext cx="3200400" cy="182880"/>
          </a:xfrm>
          <a:prstGeom prst="rect">
            <a:avLst/>
          </a:prstGeom>
          <a:noFill/>
        </p:spPr>
        <p:txBody>
          <a:bodyPr vert="horz" wrap="none" lIns="0" tIns="0" rIns="0" bIns="0" rtlCol="0" anchor="ctr" anchorCtr="0">
            <a:noAutofit/>
          </a:bodyPr>
          <a:lstStyle/>
          <a:p>
            <a:pPr algn="r"/>
            <a:r>
              <a:rPr lang="en-US" sz="850" dirty="0" smtClean="0">
                <a:solidFill>
                  <a:schemeClr val="tx1"/>
                </a:solidFill>
              </a:rPr>
              <a:t>Copyright © 2018, Oracle and/or its affiliates. All rights reserved.</a:t>
            </a:r>
            <a:endParaRPr lang="en-US" sz="850" dirty="0">
              <a:solidFill>
                <a:schemeClr val="tx1"/>
              </a:solidFill>
            </a:endParaRPr>
          </a:p>
        </p:txBody>
      </p:sp>
      <p:pic>
        <p:nvPicPr>
          <p:cNvPr id="16" name="Picture 15" descr="Oracle logo in white on red staging background" title="Oracle red badge logo"/>
          <p:cNvPicPr>
            <a:picLocks noChangeAspect="1"/>
          </p:cNvPicPr>
          <p:nvPr/>
        </p:nvPicPr>
        <p:blipFill>
          <a:blip r:embed="rId21" cstate="screen">
            <a:extLst>
              <a:ext uri="{28A0092B-C50C-407E-A947-70E740481C1C}">
                <a14:useLocalDpi xmlns:a14="http://schemas.microsoft.com/office/drawing/2010/main"/>
              </a:ext>
            </a:extLst>
          </a:blip>
          <a:stretch>
            <a:fillRect/>
          </a:stretch>
        </p:blipFill>
        <p:spPr>
          <a:xfrm>
            <a:off x="530352" y="6263640"/>
            <a:ext cx="1625138" cy="594360"/>
          </a:xfrm>
          <a:prstGeom prst="rect">
            <a:avLst/>
          </a:prstGeom>
        </p:spPr>
      </p:pic>
    </p:spTree>
    <p:extLst>
      <p:ext uri="{BB962C8B-B14F-4D97-AF65-F5344CB8AC3E}">
        <p14:creationId xmlns:p14="http://schemas.microsoft.com/office/powerpoint/2010/main" val="1396750978"/>
      </p:ext>
    </p:extLst>
  </p:cSld>
  <p:clrMap bg1="lt1" tx1="dk1" bg2="lt2" tx2="dk2" accent1="accent1" accent2="accent2" accent3="accent3" accent4="accent4" accent5="accent5" accent6="accent6" hlink="hlink" folHlink="folHlink"/>
  <p:sldLayoutIdLst>
    <p:sldLayoutId id="2147483913" r:id="rId1"/>
    <p:sldLayoutId id="2147483914" r:id="rId2"/>
    <p:sldLayoutId id="2147483928" r:id="rId3"/>
    <p:sldLayoutId id="2147483939" r:id="rId4"/>
    <p:sldLayoutId id="2147484085" r:id="rId5"/>
    <p:sldLayoutId id="2147484104" r:id="rId6"/>
    <p:sldLayoutId id="2147484103" r:id="rId7"/>
    <p:sldLayoutId id="2147484105" r:id="rId8"/>
    <p:sldLayoutId id="2147484106" r:id="rId9"/>
    <p:sldLayoutId id="2147484083" r:id="rId10"/>
    <p:sldLayoutId id="2147484088" r:id="rId11"/>
    <p:sldLayoutId id="2147483949" r:id="rId12"/>
    <p:sldLayoutId id="2147484089" r:id="rId13"/>
    <p:sldLayoutId id="2147484096" r:id="rId14"/>
    <p:sldLayoutId id="2147484098" r:id="rId15"/>
    <p:sldLayoutId id="2147484099" r:id="rId16"/>
    <p:sldLayoutId id="2147484100" r:id="rId17"/>
    <p:sldLayoutId id="2147484101" r:id="rId18"/>
    <p:sldLayoutId id="2147484086" r:id="rId19"/>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dt="0"/>
  <p:txStyles>
    <p:titleStyle>
      <a:lvl1pPr algn="l" defTabSz="914400" rtl="0" eaLnBrk="1" latinLnBrk="0" hangingPunct="1">
        <a:lnSpc>
          <a:spcPct val="80000"/>
        </a:lnSpc>
        <a:spcBef>
          <a:spcPct val="0"/>
        </a:spcBef>
        <a:buNone/>
        <a:defRPr sz="36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200"/>
        </a:spcBef>
        <a:buClr>
          <a:schemeClr val="tx1">
            <a:lumMod val="60000"/>
            <a:lumOff val="40000"/>
          </a:schemeClr>
        </a:buClr>
        <a:buFont typeface="Arial" panose="020B0604020202020204" pitchFamily="34" charset="0"/>
        <a:buChar char="•"/>
        <a:defRPr sz="2800" kern="1200">
          <a:solidFill>
            <a:schemeClr val="tx1"/>
          </a:solidFill>
          <a:latin typeface="+mn-lt"/>
          <a:ea typeface="+mn-ea"/>
          <a:cs typeface="+mn-cs"/>
        </a:defRPr>
      </a:lvl1pPr>
      <a:lvl2pPr marL="502920" indent="-228600" algn="l" defTabSz="914400" rtl="0" eaLnBrk="1" latinLnBrk="0" hangingPunct="1">
        <a:lnSpc>
          <a:spcPct val="90000"/>
        </a:lnSpc>
        <a:spcBef>
          <a:spcPts val="800"/>
        </a:spcBef>
        <a:buClr>
          <a:schemeClr val="tx1">
            <a:lumMod val="60000"/>
            <a:lumOff val="40000"/>
          </a:schemeClr>
        </a:buClr>
        <a:buFont typeface="Arial" panose="020B0604020202020204" pitchFamily="34" charset="0"/>
        <a:buChar char="–"/>
        <a:defRPr sz="2400" kern="1200">
          <a:solidFill>
            <a:schemeClr val="tx1"/>
          </a:solidFill>
          <a:latin typeface="+mn-lt"/>
          <a:ea typeface="+mn-ea"/>
          <a:cs typeface="+mn-cs"/>
        </a:defRPr>
      </a:lvl2pPr>
      <a:lvl3pPr marL="731520" indent="-182880" algn="l" defTabSz="914400" rtl="0" eaLnBrk="1" latinLnBrk="0" hangingPunct="1">
        <a:lnSpc>
          <a:spcPct val="90000"/>
        </a:lnSpc>
        <a:spcBef>
          <a:spcPts val="600"/>
        </a:spcBef>
        <a:buClr>
          <a:schemeClr val="tx1">
            <a:lumMod val="60000"/>
            <a:lumOff val="40000"/>
          </a:schemeClr>
        </a:buClr>
        <a:buFont typeface="Arial" panose="020B0604020202020204" pitchFamily="34" charset="0"/>
        <a:buChar char="•"/>
        <a:defRPr sz="2000" kern="1200">
          <a:solidFill>
            <a:schemeClr val="tx1"/>
          </a:solidFill>
          <a:latin typeface="+mn-lt"/>
          <a:ea typeface="+mn-ea"/>
          <a:cs typeface="+mn-cs"/>
        </a:defRPr>
      </a:lvl3pPr>
      <a:lvl4pPr marL="960120" indent="-182880" algn="l" defTabSz="914400" rtl="0" eaLnBrk="1" latinLnBrk="0" hangingPunct="1">
        <a:lnSpc>
          <a:spcPct val="90000"/>
        </a:lnSpc>
        <a:spcBef>
          <a:spcPts val="600"/>
        </a:spcBef>
        <a:buClr>
          <a:schemeClr val="tx1">
            <a:lumMod val="60000"/>
            <a:lumOff val="40000"/>
          </a:schemeClr>
        </a:buClr>
        <a:buFont typeface="Arial" panose="020B0604020202020204" pitchFamily="34" charset="0"/>
        <a:buChar char="–"/>
        <a:defRPr sz="1800" kern="1200">
          <a:solidFill>
            <a:schemeClr val="tx1"/>
          </a:solidFill>
          <a:latin typeface="+mn-lt"/>
          <a:ea typeface="+mn-ea"/>
          <a:cs typeface="+mn-cs"/>
        </a:defRPr>
      </a:lvl4pPr>
      <a:lvl5pPr marL="1188720" indent="-182880" algn="l" defTabSz="914400"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5pPr>
      <a:lvl6pPr marL="1417320" indent="-182880" algn="l" defTabSz="914400"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6pPr>
      <a:lvl7pPr marL="1645920" indent="-182880" algn="l" defTabSz="914400"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7pPr>
      <a:lvl8pPr marL="1874520" indent="-182880" algn="l" defTabSz="914400"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8pPr>
      <a:lvl9pPr marL="2103120" indent="-182880" algn="l" defTabSz="914400"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9pPr>
    </p:bodyStyle>
    <p:otherStyle>
      <a:defPPr>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4" orient="horz" pos="2160" userDrawn="1">
          <p15:clr>
            <a:srgbClr val="F26B43"/>
          </p15:clr>
        </p15:guide>
        <p15:guide id="5" pos="3839"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hyperlink" Target="https://salescentral.oracle.com/SalesCentral/faces/SCAsset?id=104232&amp;type=CUST_PRESENTATION&amp;code=SCOfferingDetail" TargetMode="External"/><Relationship Id="rId2" Type="http://schemas.openxmlformats.org/officeDocument/2006/relationships/notesSlide" Target="../notesSlides/notesSlide1.xml"/><Relationship Id="rId1" Type="http://schemas.openxmlformats.org/officeDocument/2006/relationships/slideLayout" Target="../slideLayouts/slideLayout10.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0.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0.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0.xml"/></Relationships>
</file>

<file path=ppt/slides/_rels/slide13.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3.xml"/><Relationship Id="rId1" Type="http://schemas.openxmlformats.org/officeDocument/2006/relationships/slideLayout" Target="../slideLayouts/slideLayout10.xml"/><Relationship Id="rId4" Type="http://schemas.openxmlformats.org/officeDocument/2006/relationships/image" Target="../media/image22.png"/></Relationships>
</file>

<file path=ppt/slides/_rels/slide14.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4.xml"/><Relationship Id="rId1" Type="http://schemas.openxmlformats.org/officeDocument/2006/relationships/slideLayout" Target="../slideLayouts/slideLayout10.xml"/><Relationship Id="rId6" Type="http://schemas.openxmlformats.org/officeDocument/2006/relationships/image" Target="../media/image29.png"/><Relationship Id="rId5" Type="http://schemas.openxmlformats.org/officeDocument/2006/relationships/image" Target="../media/image28.png"/><Relationship Id="rId4" Type="http://schemas.openxmlformats.org/officeDocument/2006/relationships/image" Target="../media/image27.png"/></Relationships>
</file>

<file path=ppt/slides/_rels/slide15.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15.xml"/><Relationship Id="rId1" Type="http://schemas.openxmlformats.org/officeDocument/2006/relationships/slideLayout" Target="../slideLayouts/slideLayout19.xml"/><Relationship Id="rId5" Type="http://schemas.openxmlformats.org/officeDocument/2006/relationships/image" Target="../media/image21.png"/><Relationship Id="rId4" Type="http://schemas.openxmlformats.org/officeDocument/2006/relationships/image" Target="../media/image31.png"/></Relationships>
</file>

<file path=ppt/slides/_rels/slide16.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chart" Target="../charts/chart3.xml"/><Relationship Id="rId1" Type="http://schemas.openxmlformats.org/officeDocument/2006/relationships/slideLayout" Target="../slideLayouts/slideLayout10.xml"/><Relationship Id="rId4" Type="http://schemas.openxmlformats.org/officeDocument/2006/relationships/image" Target="../media/image33.png"/></Relationships>
</file>

<file path=ppt/slides/_rels/slide17.xml.rels><?xml version="1.0" encoding="UTF-8" standalone="yes"?>
<Relationships xmlns="http://schemas.openxmlformats.org/package/2006/relationships"><Relationship Id="rId3" Type="http://schemas.openxmlformats.org/officeDocument/2006/relationships/image" Target="../media/image24.emf"/><Relationship Id="rId2" Type="http://schemas.openxmlformats.org/officeDocument/2006/relationships/notesSlide" Target="../notesSlides/notesSlide16.xml"/><Relationship Id="rId1" Type="http://schemas.openxmlformats.org/officeDocument/2006/relationships/slideLayout" Target="../slideLayouts/slideLayout10.xml"/><Relationship Id="rId4" Type="http://schemas.openxmlformats.org/officeDocument/2006/relationships/image" Target="../media/image34.jpeg"/></Relationships>
</file>

<file path=ppt/slides/_rels/slide18.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17.xml"/><Relationship Id="rId1" Type="http://schemas.openxmlformats.org/officeDocument/2006/relationships/slideLayout" Target="../slideLayouts/slideLayout10.xml"/><Relationship Id="rId6" Type="http://schemas.openxmlformats.org/officeDocument/2006/relationships/image" Target="../media/image36.png"/><Relationship Id="rId5" Type="http://schemas.openxmlformats.org/officeDocument/2006/relationships/image" Target="../media/image35.png"/><Relationship Id="rId4" Type="http://schemas.openxmlformats.org/officeDocument/2006/relationships/image" Target="../media/image34.jpeg"/></Relationships>
</file>

<file path=ppt/slides/_rels/slide19.xml.rels><?xml version="1.0" encoding="UTF-8" standalone="yes"?>
<Relationships xmlns="http://schemas.openxmlformats.org/package/2006/relationships"><Relationship Id="rId8" Type="http://schemas.openxmlformats.org/officeDocument/2006/relationships/image" Target="../media/image40.png"/><Relationship Id="rId3" Type="http://schemas.openxmlformats.org/officeDocument/2006/relationships/image" Target="../media/image37.png"/><Relationship Id="rId7" Type="http://schemas.openxmlformats.org/officeDocument/2006/relationships/image" Target="../media/image20.png"/><Relationship Id="rId2" Type="http://schemas.openxmlformats.org/officeDocument/2006/relationships/notesSlide" Target="../notesSlides/notesSlide18.xml"/><Relationship Id="rId1" Type="http://schemas.openxmlformats.org/officeDocument/2006/relationships/slideLayout" Target="../slideLayouts/slideLayout19.xml"/><Relationship Id="rId6" Type="http://schemas.openxmlformats.org/officeDocument/2006/relationships/image" Target="../media/image19.png"/><Relationship Id="rId5" Type="http://schemas.openxmlformats.org/officeDocument/2006/relationships/image" Target="../media/image39.tiff"/><Relationship Id="rId4" Type="http://schemas.openxmlformats.org/officeDocument/2006/relationships/image" Target="../media/image38.tiff"/></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0.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9.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9.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9.xml"/></Relationships>
</file>

<file path=ppt/slides/_rels/slide23.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22.xml"/><Relationship Id="rId1" Type="http://schemas.openxmlformats.org/officeDocument/2006/relationships/slideLayout" Target="../slideLayouts/slideLayout19.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4.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9.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0.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0.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0.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0.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0.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8.xml"/></Relationships>
</file>

<file path=ppt/slides/_rels/slide33.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32.xml"/><Relationship Id="rId1" Type="http://schemas.openxmlformats.org/officeDocument/2006/relationships/slideLayout" Target="../slideLayouts/slideLayout15.xml"/></Relationships>
</file>

<file path=ppt/slides/_rels/slide34.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33.xml"/><Relationship Id="rId1" Type="http://schemas.openxmlformats.org/officeDocument/2006/relationships/slideLayout" Target="../slideLayouts/slideLayout17.xml"/></Relationships>
</file>

<file path=ppt/slides/_rels/slide35.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34.xml"/><Relationship Id="rId1" Type="http://schemas.openxmlformats.org/officeDocument/2006/relationships/slideLayout" Target="../slideLayouts/slideLayout16.xml"/></Relationships>
</file>

<file path=ppt/slides/_rels/slide36.xml.rels><?xml version="1.0" encoding="UTF-8" standalone="yes"?>
<Relationships xmlns="http://schemas.openxmlformats.org/package/2006/relationships"><Relationship Id="rId3" Type="http://schemas.openxmlformats.org/officeDocument/2006/relationships/hyperlink" Target="https://cloud.oracle.com/tryit" TargetMode="External"/><Relationship Id="rId2" Type="http://schemas.openxmlformats.org/officeDocument/2006/relationships/notesSlide" Target="../notesSlides/notesSlide35.xml"/><Relationship Id="rId1" Type="http://schemas.openxmlformats.org/officeDocument/2006/relationships/slideLayout" Target="../slideLayouts/slideLayout19.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4.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0.xml"/></Relationships>
</file>

<file path=ppt/slides/_rels/slide40.xml.rels><?xml version="1.0" encoding="UTF-8" standalone="yes"?>
<Relationships xmlns="http://schemas.openxmlformats.org/package/2006/relationships"><Relationship Id="rId3" Type="http://schemas.openxmlformats.org/officeDocument/2006/relationships/image" Target="../media/image45.emf"/><Relationship Id="rId2" Type="http://schemas.openxmlformats.org/officeDocument/2006/relationships/notesSlide" Target="../notesSlides/notesSlide39.xml"/><Relationship Id="rId1" Type="http://schemas.openxmlformats.org/officeDocument/2006/relationships/slideLayout" Target="../slideLayouts/slideLayout2.xml"/><Relationship Id="rId4" Type="http://schemas.openxmlformats.org/officeDocument/2006/relationships/image" Target="../media/image46.png"/></Relationships>
</file>

<file path=ppt/slides/_rels/slide41.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40.xml"/><Relationship Id="rId1" Type="http://schemas.openxmlformats.org/officeDocument/2006/relationships/slideLayout" Target="../slideLayouts/slideLayout14.xml"/></Relationships>
</file>

<file path=ppt/slides/_rels/slide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5.xml"/><Relationship Id="rId1" Type="http://schemas.openxmlformats.org/officeDocument/2006/relationships/slideLayout" Target="../slideLayouts/slideLayout10.xml"/><Relationship Id="rId4" Type="http://schemas.openxmlformats.org/officeDocument/2006/relationships/chart" Target="../charts/chart1.xml"/></Relationships>
</file>

<file path=ppt/slides/_rels/slide6.xml.rels><?xml version="1.0" encoding="UTF-8" standalone="yes"?>
<Relationships xmlns="http://schemas.openxmlformats.org/package/2006/relationships"><Relationship Id="rId3" Type="http://schemas.openxmlformats.org/officeDocument/2006/relationships/image" Target="../media/image19.png"/><Relationship Id="rId7" Type="http://schemas.openxmlformats.org/officeDocument/2006/relationships/image" Target="../media/image23.tiff"/><Relationship Id="rId2" Type="http://schemas.openxmlformats.org/officeDocument/2006/relationships/notesSlide" Target="../notesSlides/notesSlide6.xml"/><Relationship Id="rId1" Type="http://schemas.openxmlformats.org/officeDocument/2006/relationships/slideLayout" Target="../slideLayouts/slideLayout10.xml"/><Relationship Id="rId6" Type="http://schemas.openxmlformats.org/officeDocument/2006/relationships/image" Target="../media/image22.png"/><Relationship Id="rId5" Type="http://schemas.openxmlformats.org/officeDocument/2006/relationships/image" Target="../media/image21.png"/><Relationship Id="rId4" Type="http://schemas.openxmlformats.org/officeDocument/2006/relationships/image" Target="../media/image20.png"/></Relationships>
</file>

<file path=ppt/slides/_rels/slide7.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7.xml"/><Relationship Id="rId1" Type="http://schemas.openxmlformats.org/officeDocument/2006/relationships/slideLayout" Target="../slideLayouts/slideLayout10.xml"/></Relationships>
</file>

<file path=ppt/slides/_rels/slide8.xml.rels><?xml version="1.0" encoding="UTF-8" standalone="yes"?>
<Relationships xmlns="http://schemas.openxmlformats.org/package/2006/relationships"><Relationship Id="rId3" Type="http://schemas.openxmlformats.org/officeDocument/2006/relationships/image" Target="../media/image24.emf"/><Relationship Id="rId2" Type="http://schemas.openxmlformats.org/officeDocument/2006/relationships/notesSlide" Target="../notesSlides/notesSlide8.xml"/><Relationship Id="rId1" Type="http://schemas.openxmlformats.org/officeDocument/2006/relationships/slideLayout" Target="../slideLayouts/slideLayout10.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xmlns="" id="{8B51C9CA-7429-7540-8CCC-801E3AAD384F}"/>
              </a:ext>
            </a:extLst>
          </p:cNvPr>
          <p:cNvSpPr>
            <a:spLocks noGrp="1"/>
          </p:cNvSpPr>
          <p:nvPr>
            <p:ph type="sldNum" sz="quarter" idx="4"/>
          </p:nvPr>
        </p:nvSpPr>
        <p:spPr/>
        <p:txBody>
          <a:bodyPr/>
          <a:lstStyle/>
          <a:p>
            <a:fld id="{C51EAA63-D034-42AE-91FA-B13B9518C7BE}" type="slidenum">
              <a:rPr lang="en-US" smtClean="0"/>
              <a:pPr/>
              <a:t>1</a:t>
            </a:fld>
            <a:endParaRPr lang="en-US" dirty="0"/>
          </a:p>
        </p:txBody>
      </p:sp>
      <p:sp>
        <p:nvSpPr>
          <p:cNvPr id="6" name="Title 3">
            <a:extLst>
              <a:ext uri="{FF2B5EF4-FFF2-40B4-BE49-F238E27FC236}">
                <a16:creationId xmlns:a16="http://schemas.microsoft.com/office/drawing/2014/main" xmlns="" id="{7E138C91-B27B-9247-879A-0B1F1238B4DA}"/>
              </a:ext>
            </a:extLst>
          </p:cNvPr>
          <p:cNvSpPr txBox="1">
            <a:spLocks/>
          </p:cNvSpPr>
          <p:nvPr/>
        </p:nvSpPr>
        <p:spPr>
          <a:xfrm>
            <a:off x="531812" y="207534"/>
            <a:ext cx="11125200" cy="572199"/>
          </a:xfrm>
          <a:prstGeom prst="rect">
            <a:avLst/>
          </a:prstGeom>
        </p:spPr>
        <p:txBody>
          <a:bodyPr vert="horz" lIns="0" tIns="0" rIns="0" bIns="0" rtlCol="0" anchor="b">
            <a:noAutofit/>
          </a:bodyPr>
          <a:lstStyle>
            <a:lvl1pPr algn="l" defTabSz="914400" rtl="0" eaLnBrk="1" latinLnBrk="0" hangingPunct="1">
              <a:lnSpc>
                <a:spcPct val="80000"/>
              </a:lnSpc>
              <a:spcBef>
                <a:spcPct val="0"/>
              </a:spcBef>
              <a:buNone/>
              <a:defRPr sz="3600" kern="1200">
                <a:solidFill>
                  <a:schemeClr val="bg1"/>
                </a:solidFill>
                <a:latin typeface="+mj-lt"/>
                <a:ea typeface="+mj-ea"/>
                <a:cs typeface="+mj-cs"/>
              </a:defRPr>
            </a:lvl1pPr>
          </a:lstStyle>
          <a:p>
            <a:pPr>
              <a:lnSpc>
                <a:spcPct val="90000"/>
              </a:lnSpc>
            </a:pPr>
            <a:r>
              <a:rPr lang="en-US" sz="3200" dirty="0">
                <a:solidFill>
                  <a:srgbClr val="000000"/>
                </a:solidFill>
              </a:rPr>
              <a:t>You’ve established the need, now continue the conversation…</a:t>
            </a:r>
          </a:p>
        </p:txBody>
      </p:sp>
      <p:sp>
        <p:nvSpPr>
          <p:cNvPr id="7" name="Content Placeholder 7">
            <a:extLst>
              <a:ext uri="{FF2B5EF4-FFF2-40B4-BE49-F238E27FC236}">
                <a16:creationId xmlns:a16="http://schemas.microsoft.com/office/drawing/2014/main" xmlns="" id="{81E5B358-4CA0-8F46-847A-47E7D6EBFA73}"/>
              </a:ext>
            </a:extLst>
          </p:cNvPr>
          <p:cNvSpPr txBox="1">
            <a:spLocks/>
          </p:cNvSpPr>
          <p:nvPr/>
        </p:nvSpPr>
        <p:spPr bwMode="gray">
          <a:xfrm>
            <a:off x="531812" y="913901"/>
            <a:ext cx="11284267" cy="4843185"/>
          </a:xfrm>
          <a:prstGeom prst="rect">
            <a:avLst/>
          </a:prstGeom>
        </p:spPr>
        <p:txBody>
          <a:bodyPr wrap="square" lIns="0" tIns="0" rIns="0" bIns="0">
            <a:spAutoFit/>
          </a:bodyPr>
          <a:lstStyle>
            <a:lvl1pPr marL="228600" indent="-228600" algn="l" defTabSz="914400" rtl="0" eaLnBrk="1" latinLnBrk="0" hangingPunct="1">
              <a:lnSpc>
                <a:spcPct val="90000"/>
              </a:lnSpc>
              <a:spcBef>
                <a:spcPts val="1200"/>
              </a:spcBef>
              <a:buClr>
                <a:schemeClr val="tx1">
                  <a:lumMod val="60000"/>
                  <a:lumOff val="40000"/>
                </a:schemeClr>
              </a:buClr>
              <a:buFont typeface="Arial" panose="020B0604020202020204" pitchFamily="34" charset="0"/>
              <a:buChar char="•"/>
              <a:defRPr sz="2800" kern="1200">
                <a:solidFill>
                  <a:schemeClr val="tx1"/>
                </a:solidFill>
                <a:latin typeface="+mn-lt"/>
                <a:ea typeface="+mn-ea"/>
                <a:cs typeface="+mn-cs"/>
              </a:defRPr>
            </a:lvl1pPr>
            <a:lvl2pPr marL="502920" indent="-228600" algn="l" defTabSz="914400" rtl="0" eaLnBrk="1" latinLnBrk="0" hangingPunct="1">
              <a:lnSpc>
                <a:spcPct val="90000"/>
              </a:lnSpc>
              <a:spcBef>
                <a:spcPts val="800"/>
              </a:spcBef>
              <a:buClr>
                <a:schemeClr val="tx1">
                  <a:lumMod val="60000"/>
                  <a:lumOff val="40000"/>
                </a:schemeClr>
              </a:buClr>
              <a:buFont typeface="Arial" panose="020B0604020202020204" pitchFamily="34" charset="0"/>
              <a:buChar char="–"/>
              <a:defRPr sz="2400" kern="1200">
                <a:solidFill>
                  <a:schemeClr val="tx1"/>
                </a:solidFill>
                <a:latin typeface="+mn-lt"/>
                <a:ea typeface="+mn-ea"/>
                <a:cs typeface="+mn-cs"/>
              </a:defRPr>
            </a:lvl2pPr>
            <a:lvl3pPr marL="731520" indent="-182880" algn="l" defTabSz="914400" rtl="0" eaLnBrk="1" latinLnBrk="0" hangingPunct="1">
              <a:lnSpc>
                <a:spcPct val="90000"/>
              </a:lnSpc>
              <a:spcBef>
                <a:spcPts val="600"/>
              </a:spcBef>
              <a:buClr>
                <a:schemeClr val="tx1">
                  <a:lumMod val="60000"/>
                  <a:lumOff val="40000"/>
                </a:schemeClr>
              </a:buClr>
              <a:buFont typeface="Arial" panose="020B0604020202020204" pitchFamily="34" charset="0"/>
              <a:buChar char="•"/>
              <a:defRPr sz="2000" kern="1200">
                <a:solidFill>
                  <a:schemeClr val="tx1"/>
                </a:solidFill>
                <a:latin typeface="+mn-lt"/>
                <a:ea typeface="+mn-ea"/>
                <a:cs typeface="+mn-cs"/>
              </a:defRPr>
            </a:lvl3pPr>
            <a:lvl4pPr marL="960120" indent="-182880" algn="l" defTabSz="914400" rtl="0" eaLnBrk="1" latinLnBrk="0" hangingPunct="1">
              <a:lnSpc>
                <a:spcPct val="90000"/>
              </a:lnSpc>
              <a:spcBef>
                <a:spcPts val="600"/>
              </a:spcBef>
              <a:buClr>
                <a:schemeClr val="tx1">
                  <a:lumMod val="60000"/>
                  <a:lumOff val="40000"/>
                </a:schemeClr>
              </a:buClr>
              <a:buFont typeface="Arial" panose="020B0604020202020204" pitchFamily="34" charset="0"/>
              <a:buChar char="–"/>
              <a:defRPr sz="1800" kern="1200">
                <a:solidFill>
                  <a:schemeClr val="tx1"/>
                </a:solidFill>
                <a:latin typeface="+mn-lt"/>
                <a:ea typeface="+mn-ea"/>
                <a:cs typeface="+mn-cs"/>
              </a:defRPr>
            </a:lvl4pPr>
            <a:lvl5pPr marL="1188720" indent="-182880" algn="l" defTabSz="914400"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5pPr>
            <a:lvl6pPr marL="1417320" indent="-182880" algn="l" defTabSz="914400"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6pPr>
            <a:lvl7pPr marL="1645920" indent="-182880" algn="l" defTabSz="914400"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7pPr>
            <a:lvl8pPr marL="1874520" indent="-182880" algn="l" defTabSz="914400"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8pPr>
            <a:lvl9pPr marL="2103120" indent="-182880" algn="l" defTabSz="914400"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9pPr>
          </a:lstStyle>
          <a:p>
            <a:pPr marL="0" indent="-91758">
              <a:spcBef>
                <a:spcPts val="600"/>
              </a:spcBef>
              <a:buClrTx/>
              <a:buNone/>
            </a:pPr>
            <a:r>
              <a:rPr lang="en-US" sz="2000" dirty="0">
                <a:solidFill>
                  <a:srgbClr val="000000"/>
                </a:solidFill>
              </a:rPr>
              <a:t>This deck is intended to further the dialog between you and your customers after you have used the “</a:t>
            </a:r>
            <a:r>
              <a:rPr lang="en-US" sz="2000" dirty="0">
                <a:solidFill>
                  <a:srgbClr val="000000"/>
                </a:solidFill>
                <a:hlinkClick r:id="rId3"/>
              </a:rPr>
              <a:t>IaaS Strategy and Overview Customer Presentation Deck</a:t>
            </a:r>
            <a:r>
              <a:rPr lang="en-US" sz="2000" dirty="0">
                <a:solidFill>
                  <a:srgbClr val="000000"/>
                </a:solidFill>
              </a:rPr>
              <a:t>” and learned they are interested in hearing about our storage offerings. Please review the details below prior to delivering to your customer.</a:t>
            </a:r>
          </a:p>
          <a:p>
            <a:pPr marL="0" indent="0">
              <a:spcBef>
                <a:spcPts val="600"/>
              </a:spcBef>
              <a:buClrTx/>
              <a:buNone/>
            </a:pPr>
            <a:r>
              <a:rPr lang="en-US" sz="2000" b="1" dirty="0">
                <a:solidFill>
                  <a:srgbClr val="007395"/>
                </a:solidFill>
              </a:rPr>
              <a:t>Target Audience</a:t>
            </a:r>
          </a:p>
          <a:p>
            <a:pPr marL="355600" lvl="1" indent="-173038">
              <a:spcBef>
                <a:spcPts val="600"/>
              </a:spcBef>
              <a:buClrTx/>
              <a:buFont typeface="Lucida Grande"/>
              <a:buChar char="-"/>
            </a:pPr>
            <a:r>
              <a:rPr lang="en-US" sz="1600" dirty="0">
                <a:solidFill>
                  <a:srgbClr val="000000"/>
                </a:solidFill>
              </a:rPr>
              <a:t>This deck can serve as an introduction to our cloud storage portfolio across multiple roles within your customer. The intended audience for this deck includes IT decision makers, infrastructure leaders, and anyone responsible for data storage, file storage data archiving, and data analytics. It is also suitable for Enterprise</a:t>
            </a:r>
            <a:r>
              <a:rPr lang="mr-IN" sz="1600" dirty="0">
                <a:solidFill>
                  <a:srgbClr val="000000"/>
                </a:solidFill>
              </a:rPr>
              <a:t>/</a:t>
            </a:r>
            <a:r>
              <a:rPr lang="en-US" sz="1600" dirty="0">
                <a:solidFill>
                  <a:srgbClr val="000000"/>
                </a:solidFill>
              </a:rPr>
              <a:t>Cloud Architects, who are evaluating IaaS-based storage options</a:t>
            </a:r>
          </a:p>
          <a:p>
            <a:pPr marL="0" indent="0">
              <a:spcBef>
                <a:spcPts val="600"/>
              </a:spcBef>
              <a:buClrTx/>
              <a:buNone/>
            </a:pPr>
            <a:r>
              <a:rPr lang="en-US" sz="2000" b="1" dirty="0">
                <a:solidFill>
                  <a:srgbClr val="007395"/>
                </a:solidFill>
              </a:rPr>
              <a:t>Purpose</a:t>
            </a:r>
          </a:p>
          <a:p>
            <a:pPr marL="355600" lvl="1" indent="-173038">
              <a:spcBef>
                <a:spcPts val="600"/>
              </a:spcBef>
              <a:buClrTx/>
              <a:buFont typeface="Lucida Grande"/>
              <a:buChar char="-"/>
            </a:pPr>
            <a:r>
              <a:rPr lang="en-US" sz="1600" dirty="0">
                <a:solidFill>
                  <a:srgbClr val="000000"/>
                </a:solidFill>
              </a:rPr>
              <a:t>Use this deck to introduce the OCI storage service catalog.</a:t>
            </a:r>
          </a:p>
          <a:p>
            <a:pPr marL="0" indent="0">
              <a:spcBef>
                <a:spcPts val="600"/>
              </a:spcBef>
              <a:buClrTx/>
              <a:buNone/>
            </a:pPr>
            <a:r>
              <a:rPr lang="en-US" sz="2000" b="1" dirty="0">
                <a:solidFill>
                  <a:srgbClr val="007395"/>
                </a:solidFill>
              </a:rPr>
              <a:t>Duration</a:t>
            </a:r>
          </a:p>
          <a:p>
            <a:pPr marL="355600" lvl="1" indent="-173038">
              <a:spcBef>
                <a:spcPts val="600"/>
              </a:spcBef>
              <a:buClrTx/>
              <a:buFont typeface="Lucida Grande"/>
              <a:buChar char="-"/>
            </a:pPr>
            <a:r>
              <a:rPr lang="en-US" sz="1600" dirty="0">
                <a:solidFill>
                  <a:srgbClr val="000000"/>
                </a:solidFill>
              </a:rPr>
              <a:t>This deck should be accompanied with dynamic dialog within a 30-60 minute discussion.</a:t>
            </a:r>
          </a:p>
          <a:p>
            <a:pPr marL="0" indent="0">
              <a:spcBef>
                <a:spcPts val="600"/>
              </a:spcBef>
              <a:buClrTx/>
              <a:buNone/>
            </a:pPr>
            <a:r>
              <a:rPr lang="en-US" sz="2000" b="1" dirty="0">
                <a:solidFill>
                  <a:schemeClr val="accent4"/>
                </a:solidFill>
              </a:rPr>
              <a:t>Desired outcome / Call to Action </a:t>
            </a:r>
          </a:p>
          <a:p>
            <a:pPr marL="361950" lvl="1" indent="-180975">
              <a:lnSpc>
                <a:spcPct val="70000"/>
              </a:lnSpc>
              <a:spcBef>
                <a:spcPts val="600"/>
              </a:spcBef>
              <a:buClrTx/>
              <a:buFont typeface="+mj-lt"/>
              <a:buAutoNum type="arabicPeriod"/>
            </a:pPr>
            <a:r>
              <a:rPr lang="en-US" sz="1600" dirty="0">
                <a:solidFill>
                  <a:srgbClr val="000000"/>
                </a:solidFill>
              </a:rPr>
              <a:t>Understand the exact pain points the customer is experiencing with respect to their on premises storage offerings</a:t>
            </a:r>
          </a:p>
          <a:p>
            <a:pPr marL="361950" lvl="1" indent="-180975">
              <a:lnSpc>
                <a:spcPct val="70000"/>
              </a:lnSpc>
              <a:spcBef>
                <a:spcPts val="600"/>
              </a:spcBef>
              <a:buClrTx/>
              <a:buFont typeface="+mj-lt"/>
              <a:buAutoNum type="arabicPeriod"/>
            </a:pPr>
            <a:r>
              <a:rPr lang="en-US" sz="1600" dirty="0">
                <a:solidFill>
                  <a:srgbClr val="000000"/>
                </a:solidFill>
              </a:rPr>
              <a:t>Determine whether or not the customer has evaluated cloud-based storage offerings, or whether they intend to soon</a:t>
            </a:r>
          </a:p>
          <a:p>
            <a:pPr marL="361950" lvl="1" indent="-180975">
              <a:lnSpc>
                <a:spcPct val="70000"/>
              </a:lnSpc>
              <a:spcBef>
                <a:spcPts val="600"/>
              </a:spcBef>
              <a:buClrTx/>
              <a:buFont typeface="+mj-lt"/>
              <a:buAutoNum type="arabicPeriod"/>
            </a:pPr>
            <a:r>
              <a:rPr lang="en-US" sz="1600" dirty="0">
                <a:solidFill>
                  <a:srgbClr val="000000"/>
                </a:solidFill>
              </a:rPr>
              <a:t>Look for opportunities to build a business case for solving their need</a:t>
            </a:r>
          </a:p>
          <a:p>
            <a:pPr marL="361950" lvl="1" indent="-180975">
              <a:lnSpc>
                <a:spcPct val="70000"/>
              </a:lnSpc>
              <a:spcBef>
                <a:spcPts val="600"/>
              </a:spcBef>
              <a:buClrTx/>
              <a:buFont typeface="+mj-lt"/>
              <a:buAutoNum type="arabicPeriod"/>
            </a:pPr>
            <a:r>
              <a:rPr lang="en-US" sz="1600" dirty="0">
                <a:solidFill>
                  <a:srgbClr val="000000"/>
                </a:solidFill>
              </a:rPr>
              <a:t>Ensure they are using OCI, and offer them our free trial if they have not tried it yet</a:t>
            </a:r>
          </a:p>
          <a:p>
            <a:pPr marL="361950" lvl="1" indent="-180975">
              <a:lnSpc>
                <a:spcPct val="70000"/>
              </a:lnSpc>
              <a:spcBef>
                <a:spcPts val="600"/>
              </a:spcBef>
              <a:buClrTx/>
              <a:buFont typeface="+mj-lt"/>
              <a:buAutoNum type="arabicPeriod"/>
            </a:pPr>
            <a:r>
              <a:rPr lang="en-US" sz="1600" dirty="0">
                <a:solidFill>
                  <a:srgbClr val="000000"/>
                </a:solidFill>
              </a:rPr>
              <a:t>Secure a follow up technical meeting and create a plan for a Proof of Concept</a:t>
            </a:r>
          </a:p>
        </p:txBody>
      </p:sp>
      <p:sp>
        <p:nvSpPr>
          <p:cNvPr id="8" name="TextBox 7">
            <a:extLst>
              <a:ext uri="{FF2B5EF4-FFF2-40B4-BE49-F238E27FC236}">
                <a16:creationId xmlns:a16="http://schemas.microsoft.com/office/drawing/2014/main" xmlns="" id="{3610A154-EAEA-C24D-B480-9491FCED95A6}"/>
              </a:ext>
            </a:extLst>
          </p:cNvPr>
          <p:cNvSpPr txBox="1"/>
          <p:nvPr/>
        </p:nvSpPr>
        <p:spPr>
          <a:xfrm>
            <a:off x="3487632" y="6071162"/>
            <a:ext cx="6199986" cy="338554"/>
          </a:xfrm>
          <a:prstGeom prst="rect">
            <a:avLst/>
          </a:prstGeom>
          <a:solidFill>
            <a:schemeClr val="accent3"/>
          </a:solidFill>
        </p:spPr>
        <p:txBody>
          <a:bodyPr wrap="square" rtlCol="0">
            <a:spAutoFit/>
          </a:bodyPr>
          <a:lstStyle/>
          <a:p>
            <a:pPr algn="ctr"/>
            <a:r>
              <a:rPr lang="en-US" sz="1600" dirty="0">
                <a:solidFill>
                  <a:srgbClr val="FFFFFF"/>
                </a:solidFill>
              </a:rPr>
              <a:t>Please remove this slide prior to delivery or emailing to your customer.</a:t>
            </a:r>
          </a:p>
        </p:txBody>
      </p:sp>
    </p:spTree>
    <p:extLst>
      <p:ext uri="{BB962C8B-B14F-4D97-AF65-F5344CB8AC3E}">
        <p14:creationId xmlns:p14="http://schemas.microsoft.com/office/powerpoint/2010/main" val="3318462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xmlns="" id="{9142A3A6-FD62-504F-B36A-B0EA965A9229}"/>
              </a:ext>
            </a:extLst>
          </p:cNvPr>
          <p:cNvSpPr>
            <a:spLocks noGrp="1"/>
          </p:cNvSpPr>
          <p:nvPr>
            <p:ph type="sldNum" sz="quarter" idx="4"/>
          </p:nvPr>
        </p:nvSpPr>
        <p:spPr/>
        <p:txBody>
          <a:bodyPr/>
          <a:lstStyle/>
          <a:p>
            <a:fld id="{C51EAA63-D034-42AE-91FA-B13B9518C7BE}" type="slidenum">
              <a:rPr lang="en-US" smtClean="0"/>
              <a:pPr/>
              <a:t>10</a:t>
            </a:fld>
            <a:endParaRPr lang="en-US" dirty="0"/>
          </a:p>
        </p:txBody>
      </p:sp>
      <p:grpSp>
        <p:nvGrpSpPr>
          <p:cNvPr id="6" name="Group 5">
            <a:extLst>
              <a:ext uri="{FF2B5EF4-FFF2-40B4-BE49-F238E27FC236}">
                <a16:creationId xmlns:a16="http://schemas.microsoft.com/office/drawing/2014/main" xmlns="" id="{340B8666-3E29-A141-9330-A42DF4279C86}"/>
              </a:ext>
            </a:extLst>
          </p:cNvPr>
          <p:cNvGrpSpPr/>
          <p:nvPr/>
        </p:nvGrpSpPr>
        <p:grpSpPr>
          <a:xfrm>
            <a:off x="872836" y="3860735"/>
            <a:ext cx="3153880" cy="1516961"/>
            <a:chOff x="872836" y="1816443"/>
            <a:chExt cx="3153880" cy="1516961"/>
          </a:xfrm>
        </p:grpSpPr>
        <p:sp>
          <p:nvSpPr>
            <p:cNvPr id="7" name="Rectangle 6">
              <a:extLst>
                <a:ext uri="{FF2B5EF4-FFF2-40B4-BE49-F238E27FC236}">
                  <a16:creationId xmlns:a16="http://schemas.microsoft.com/office/drawing/2014/main" xmlns="" id="{77FF8E1F-E542-294C-B670-0E302F27708A}"/>
                </a:ext>
              </a:extLst>
            </p:cNvPr>
            <p:cNvSpPr/>
            <p:nvPr/>
          </p:nvSpPr>
          <p:spPr bwMode="gray">
            <a:xfrm>
              <a:off x="963827" y="1816443"/>
              <a:ext cx="3062889" cy="1516961"/>
            </a:xfrm>
            <a:prstGeom prst="rect">
              <a:avLst/>
            </a:prstGeom>
            <a:gradFill flip="none" rotWithShape="1">
              <a:gsLst>
                <a:gs pos="0">
                  <a:schemeClr val="accent5">
                    <a:lumMod val="89000"/>
                  </a:schemeClr>
                </a:gs>
                <a:gs pos="23000">
                  <a:schemeClr val="accent5">
                    <a:lumMod val="89000"/>
                  </a:schemeClr>
                </a:gs>
                <a:gs pos="69000">
                  <a:schemeClr val="accent5">
                    <a:lumMod val="75000"/>
                  </a:schemeClr>
                </a:gs>
                <a:gs pos="97000">
                  <a:schemeClr val="accent5">
                    <a:lumMod val="70000"/>
                  </a:schemeClr>
                </a:gs>
              </a:gsLst>
              <a:path path="circle">
                <a:fillToRect l="50000" t="50000" r="50000" b="50000"/>
              </a:path>
              <a:tileRect/>
            </a:gradFill>
            <a:ln w="15875">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dirty="0">
                <a:solidFill>
                  <a:schemeClr val="bg1"/>
                </a:solidFill>
              </a:endParaRPr>
            </a:p>
          </p:txBody>
        </p:sp>
        <p:sp>
          <p:nvSpPr>
            <p:cNvPr id="8" name="Rectangle 7">
              <a:extLst>
                <a:ext uri="{FF2B5EF4-FFF2-40B4-BE49-F238E27FC236}">
                  <a16:creationId xmlns:a16="http://schemas.microsoft.com/office/drawing/2014/main" xmlns="" id="{7FC799E3-398F-6849-8960-64272F349BF9}"/>
                </a:ext>
              </a:extLst>
            </p:cNvPr>
            <p:cNvSpPr/>
            <p:nvPr/>
          </p:nvSpPr>
          <p:spPr bwMode="gray">
            <a:xfrm>
              <a:off x="872836" y="1816443"/>
              <a:ext cx="90991" cy="1516961"/>
            </a:xfrm>
            <a:prstGeom prst="rect">
              <a:avLst/>
            </a:prstGeom>
            <a:solidFill>
              <a:schemeClr val="accent3"/>
            </a:solidFill>
            <a:ln w="15875">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dirty="0">
                <a:solidFill>
                  <a:schemeClr val="bg1"/>
                </a:solidFill>
              </a:endParaRPr>
            </a:p>
          </p:txBody>
        </p:sp>
      </p:grpSp>
      <p:grpSp>
        <p:nvGrpSpPr>
          <p:cNvPr id="9" name="Group 8">
            <a:extLst>
              <a:ext uri="{FF2B5EF4-FFF2-40B4-BE49-F238E27FC236}">
                <a16:creationId xmlns:a16="http://schemas.microsoft.com/office/drawing/2014/main" xmlns="" id="{46EA0ED5-A354-D54C-89D3-204163A69EAA}"/>
              </a:ext>
            </a:extLst>
          </p:cNvPr>
          <p:cNvGrpSpPr/>
          <p:nvPr/>
        </p:nvGrpSpPr>
        <p:grpSpPr>
          <a:xfrm>
            <a:off x="4576569" y="3860735"/>
            <a:ext cx="3153880" cy="1516961"/>
            <a:chOff x="872836" y="1816443"/>
            <a:chExt cx="3153880" cy="1516961"/>
          </a:xfrm>
        </p:grpSpPr>
        <p:sp>
          <p:nvSpPr>
            <p:cNvPr id="10" name="Rectangle 9">
              <a:extLst>
                <a:ext uri="{FF2B5EF4-FFF2-40B4-BE49-F238E27FC236}">
                  <a16:creationId xmlns:a16="http://schemas.microsoft.com/office/drawing/2014/main" xmlns="" id="{4A9E1134-69B8-4745-A315-519A7B0D16D7}"/>
                </a:ext>
              </a:extLst>
            </p:cNvPr>
            <p:cNvSpPr/>
            <p:nvPr/>
          </p:nvSpPr>
          <p:spPr bwMode="gray">
            <a:xfrm>
              <a:off x="963827" y="1816443"/>
              <a:ext cx="3062889" cy="1516961"/>
            </a:xfrm>
            <a:prstGeom prst="rect">
              <a:avLst/>
            </a:prstGeom>
            <a:gradFill flip="none" rotWithShape="1">
              <a:gsLst>
                <a:gs pos="0">
                  <a:schemeClr val="accent5">
                    <a:lumMod val="89000"/>
                  </a:schemeClr>
                </a:gs>
                <a:gs pos="23000">
                  <a:schemeClr val="accent5">
                    <a:lumMod val="89000"/>
                  </a:schemeClr>
                </a:gs>
                <a:gs pos="69000">
                  <a:schemeClr val="accent5">
                    <a:lumMod val="75000"/>
                  </a:schemeClr>
                </a:gs>
                <a:gs pos="97000">
                  <a:schemeClr val="accent5">
                    <a:lumMod val="70000"/>
                  </a:schemeClr>
                </a:gs>
              </a:gsLst>
              <a:path path="circle">
                <a:fillToRect l="50000" t="50000" r="50000" b="50000"/>
              </a:path>
              <a:tileRect/>
            </a:gradFill>
            <a:ln w="15875">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dirty="0">
                <a:solidFill>
                  <a:schemeClr val="bg1"/>
                </a:solidFill>
              </a:endParaRPr>
            </a:p>
          </p:txBody>
        </p:sp>
        <p:sp>
          <p:nvSpPr>
            <p:cNvPr id="11" name="Rectangle 10">
              <a:extLst>
                <a:ext uri="{FF2B5EF4-FFF2-40B4-BE49-F238E27FC236}">
                  <a16:creationId xmlns:a16="http://schemas.microsoft.com/office/drawing/2014/main" xmlns="" id="{73DEE255-D8A5-654E-8417-8BD236A9F98A}"/>
                </a:ext>
              </a:extLst>
            </p:cNvPr>
            <p:cNvSpPr/>
            <p:nvPr/>
          </p:nvSpPr>
          <p:spPr bwMode="gray">
            <a:xfrm>
              <a:off x="872836" y="1816443"/>
              <a:ext cx="90991" cy="1516961"/>
            </a:xfrm>
            <a:prstGeom prst="rect">
              <a:avLst/>
            </a:prstGeom>
            <a:solidFill>
              <a:schemeClr val="accent3"/>
            </a:solidFill>
            <a:ln w="15875">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dirty="0">
                <a:solidFill>
                  <a:schemeClr val="bg1"/>
                </a:solidFill>
              </a:endParaRPr>
            </a:p>
          </p:txBody>
        </p:sp>
      </p:grpSp>
      <p:grpSp>
        <p:nvGrpSpPr>
          <p:cNvPr id="12" name="Group 11">
            <a:extLst>
              <a:ext uri="{FF2B5EF4-FFF2-40B4-BE49-F238E27FC236}">
                <a16:creationId xmlns:a16="http://schemas.microsoft.com/office/drawing/2014/main" xmlns="" id="{A28BEE0B-52AE-4E4B-ABE8-43B7F4978643}"/>
              </a:ext>
            </a:extLst>
          </p:cNvPr>
          <p:cNvGrpSpPr/>
          <p:nvPr/>
        </p:nvGrpSpPr>
        <p:grpSpPr>
          <a:xfrm>
            <a:off x="8280303" y="3860735"/>
            <a:ext cx="3153880" cy="1516961"/>
            <a:chOff x="872836" y="1816443"/>
            <a:chExt cx="3153880" cy="1516961"/>
          </a:xfrm>
        </p:grpSpPr>
        <p:sp>
          <p:nvSpPr>
            <p:cNvPr id="13" name="Rectangle 12">
              <a:extLst>
                <a:ext uri="{FF2B5EF4-FFF2-40B4-BE49-F238E27FC236}">
                  <a16:creationId xmlns:a16="http://schemas.microsoft.com/office/drawing/2014/main" xmlns="" id="{FBA84613-977F-BF46-88D1-E8877B053E87}"/>
                </a:ext>
              </a:extLst>
            </p:cNvPr>
            <p:cNvSpPr/>
            <p:nvPr/>
          </p:nvSpPr>
          <p:spPr bwMode="gray">
            <a:xfrm>
              <a:off x="963827" y="1816443"/>
              <a:ext cx="3062889" cy="1516961"/>
            </a:xfrm>
            <a:prstGeom prst="rect">
              <a:avLst/>
            </a:prstGeom>
            <a:gradFill flip="none" rotWithShape="1">
              <a:gsLst>
                <a:gs pos="0">
                  <a:schemeClr val="accent5">
                    <a:lumMod val="89000"/>
                  </a:schemeClr>
                </a:gs>
                <a:gs pos="23000">
                  <a:schemeClr val="accent5">
                    <a:lumMod val="89000"/>
                  </a:schemeClr>
                </a:gs>
                <a:gs pos="69000">
                  <a:schemeClr val="accent5">
                    <a:lumMod val="75000"/>
                  </a:schemeClr>
                </a:gs>
                <a:gs pos="97000">
                  <a:schemeClr val="accent5">
                    <a:lumMod val="70000"/>
                  </a:schemeClr>
                </a:gs>
              </a:gsLst>
              <a:path path="circle">
                <a:fillToRect l="50000" t="50000" r="50000" b="50000"/>
              </a:path>
              <a:tileRect/>
            </a:gradFill>
            <a:ln w="15875">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dirty="0">
                <a:solidFill>
                  <a:schemeClr val="bg1"/>
                </a:solidFill>
              </a:endParaRPr>
            </a:p>
          </p:txBody>
        </p:sp>
        <p:sp>
          <p:nvSpPr>
            <p:cNvPr id="14" name="Rectangle 13">
              <a:extLst>
                <a:ext uri="{FF2B5EF4-FFF2-40B4-BE49-F238E27FC236}">
                  <a16:creationId xmlns:a16="http://schemas.microsoft.com/office/drawing/2014/main" xmlns="" id="{322AA602-6434-8449-BF94-481493FFFDFC}"/>
                </a:ext>
              </a:extLst>
            </p:cNvPr>
            <p:cNvSpPr/>
            <p:nvPr/>
          </p:nvSpPr>
          <p:spPr bwMode="gray">
            <a:xfrm>
              <a:off x="872836" y="1816443"/>
              <a:ext cx="90991" cy="1516961"/>
            </a:xfrm>
            <a:prstGeom prst="rect">
              <a:avLst/>
            </a:prstGeom>
            <a:solidFill>
              <a:schemeClr val="accent3"/>
            </a:solidFill>
            <a:ln w="15875">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dirty="0">
                <a:solidFill>
                  <a:schemeClr val="bg1"/>
                </a:solidFill>
              </a:endParaRPr>
            </a:p>
          </p:txBody>
        </p:sp>
      </p:grpSp>
      <p:grpSp>
        <p:nvGrpSpPr>
          <p:cNvPr id="15" name="Group 14">
            <a:extLst>
              <a:ext uri="{FF2B5EF4-FFF2-40B4-BE49-F238E27FC236}">
                <a16:creationId xmlns:a16="http://schemas.microsoft.com/office/drawing/2014/main" xmlns="" id="{7CCAD7DB-AF19-324C-8BAF-2A267BEDA9DA}"/>
              </a:ext>
            </a:extLst>
          </p:cNvPr>
          <p:cNvGrpSpPr/>
          <p:nvPr/>
        </p:nvGrpSpPr>
        <p:grpSpPr>
          <a:xfrm>
            <a:off x="872836" y="1533172"/>
            <a:ext cx="3153880" cy="1516961"/>
            <a:chOff x="872836" y="1816443"/>
            <a:chExt cx="3153880" cy="1516961"/>
          </a:xfrm>
        </p:grpSpPr>
        <p:sp>
          <p:nvSpPr>
            <p:cNvPr id="16" name="Rectangle 15">
              <a:extLst>
                <a:ext uri="{FF2B5EF4-FFF2-40B4-BE49-F238E27FC236}">
                  <a16:creationId xmlns:a16="http://schemas.microsoft.com/office/drawing/2014/main" xmlns="" id="{DA3F766B-F951-7F42-AD7E-A7884F87F339}"/>
                </a:ext>
              </a:extLst>
            </p:cNvPr>
            <p:cNvSpPr/>
            <p:nvPr/>
          </p:nvSpPr>
          <p:spPr bwMode="gray">
            <a:xfrm>
              <a:off x="963827" y="1816443"/>
              <a:ext cx="3062889" cy="1516961"/>
            </a:xfrm>
            <a:prstGeom prst="rect">
              <a:avLst/>
            </a:prstGeom>
            <a:gradFill flip="none" rotWithShape="1">
              <a:gsLst>
                <a:gs pos="0">
                  <a:schemeClr val="accent5">
                    <a:lumMod val="89000"/>
                  </a:schemeClr>
                </a:gs>
                <a:gs pos="23000">
                  <a:schemeClr val="accent5">
                    <a:lumMod val="89000"/>
                  </a:schemeClr>
                </a:gs>
                <a:gs pos="69000">
                  <a:schemeClr val="accent5">
                    <a:lumMod val="75000"/>
                  </a:schemeClr>
                </a:gs>
                <a:gs pos="97000">
                  <a:schemeClr val="accent5">
                    <a:lumMod val="70000"/>
                  </a:schemeClr>
                </a:gs>
              </a:gsLst>
              <a:path path="circle">
                <a:fillToRect l="50000" t="50000" r="50000" b="50000"/>
              </a:path>
              <a:tileRect/>
            </a:gradFill>
            <a:ln w="15875">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dirty="0">
                <a:solidFill>
                  <a:schemeClr val="bg1"/>
                </a:solidFill>
              </a:endParaRPr>
            </a:p>
          </p:txBody>
        </p:sp>
        <p:sp>
          <p:nvSpPr>
            <p:cNvPr id="17" name="Rectangle 16">
              <a:extLst>
                <a:ext uri="{FF2B5EF4-FFF2-40B4-BE49-F238E27FC236}">
                  <a16:creationId xmlns:a16="http://schemas.microsoft.com/office/drawing/2014/main" xmlns="" id="{1E588C73-5968-F043-8F9E-B26E0B9350A2}"/>
                </a:ext>
              </a:extLst>
            </p:cNvPr>
            <p:cNvSpPr/>
            <p:nvPr/>
          </p:nvSpPr>
          <p:spPr bwMode="gray">
            <a:xfrm>
              <a:off x="872836" y="1816443"/>
              <a:ext cx="90991" cy="1516961"/>
            </a:xfrm>
            <a:prstGeom prst="rect">
              <a:avLst/>
            </a:prstGeom>
            <a:solidFill>
              <a:schemeClr val="accent3"/>
            </a:solidFill>
            <a:ln w="15875">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dirty="0">
                <a:solidFill>
                  <a:schemeClr val="bg1"/>
                </a:solidFill>
              </a:endParaRPr>
            </a:p>
          </p:txBody>
        </p:sp>
      </p:grpSp>
      <p:grpSp>
        <p:nvGrpSpPr>
          <p:cNvPr id="18" name="Group 17">
            <a:extLst>
              <a:ext uri="{FF2B5EF4-FFF2-40B4-BE49-F238E27FC236}">
                <a16:creationId xmlns:a16="http://schemas.microsoft.com/office/drawing/2014/main" xmlns="" id="{CE2D947F-C84D-DA42-88B9-8DE2C94F3076}"/>
              </a:ext>
            </a:extLst>
          </p:cNvPr>
          <p:cNvGrpSpPr/>
          <p:nvPr/>
        </p:nvGrpSpPr>
        <p:grpSpPr>
          <a:xfrm>
            <a:off x="4576569" y="1533172"/>
            <a:ext cx="3153880" cy="1516961"/>
            <a:chOff x="872836" y="1816443"/>
            <a:chExt cx="3153880" cy="1516961"/>
          </a:xfrm>
        </p:grpSpPr>
        <p:sp>
          <p:nvSpPr>
            <p:cNvPr id="19" name="Rectangle 18">
              <a:extLst>
                <a:ext uri="{FF2B5EF4-FFF2-40B4-BE49-F238E27FC236}">
                  <a16:creationId xmlns:a16="http://schemas.microsoft.com/office/drawing/2014/main" xmlns="" id="{47934BCF-521D-584E-B5AE-77626A8AA0FF}"/>
                </a:ext>
              </a:extLst>
            </p:cNvPr>
            <p:cNvSpPr/>
            <p:nvPr/>
          </p:nvSpPr>
          <p:spPr bwMode="gray">
            <a:xfrm>
              <a:off x="963827" y="1816443"/>
              <a:ext cx="3062889" cy="1516961"/>
            </a:xfrm>
            <a:prstGeom prst="rect">
              <a:avLst/>
            </a:prstGeom>
            <a:gradFill flip="none" rotWithShape="1">
              <a:gsLst>
                <a:gs pos="0">
                  <a:schemeClr val="accent5">
                    <a:lumMod val="89000"/>
                  </a:schemeClr>
                </a:gs>
                <a:gs pos="23000">
                  <a:schemeClr val="accent5">
                    <a:lumMod val="89000"/>
                  </a:schemeClr>
                </a:gs>
                <a:gs pos="69000">
                  <a:schemeClr val="accent5">
                    <a:lumMod val="75000"/>
                  </a:schemeClr>
                </a:gs>
                <a:gs pos="97000">
                  <a:schemeClr val="accent5">
                    <a:lumMod val="70000"/>
                  </a:schemeClr>
                </a:gs>
              </a:gsLst>
              <a:path path="circle">
                <a:fillToRect l="50000" t="50000" r="50000" b="50000"/>
              </a:path>
              <a:tileRect/>
            </a:gradFill>
            <a:ln w="15875">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dirty="0">
                <a:solidFill>
                  <a:schemeClr val="bg1"/>
                </a:solidFill>
              </a:endParaRPr>
            </a:p>
          </p:txBody>
        </p:sp>
        <p:sp>
          <p:nvSpPr>
            <p:cNvPr id="20" name="Rectangle 19">
              <a:extLst>
                <a:ext uri="{FF2B5EF4-FFF2-40B4-BE49-F238E27FC236}">
                  <a16:creationId xmlns:a16="http://schemas.microsoft.com/office/drawing/2014/main" xmlns="" id="{C7D2A4CF-2B2B-CE42-B0D3-08C826CAC1E9}"/>
                </a:ext>
              </a:extLst>
            </p:cNvPr>
            <p:cNvSpPr/>
            <p:nvPr/>
          </p:nvSpPr>
          <p:spPr bwMode="gray">
            <a:xfrm>
              <a:off x="872836" y="1816443"/>
              <a:ext cx="90991" cy="1516961"/>
            </a:xfrm>
            <a:prstGeom prst="rect">
              <a:avLst/>
            </a:prstGeom>
            <a:solidFill>
              <a:schemeClr val="accent3"/>
            </a:solidFill>
            <a:ln w="15875">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dirty="0">
                <a:solidFill>
                  <a:schemeClr val="bg1"/>
                </a:solidFill>
              </a:endParaRPr>
            </a:p>
          </p:txBody>
        </p:sp>
      </p:grpSp>
      <p:grpSp>
        <p:nvGrpSpPr>
          <p:cNvPr id="21" name="Group 20">
            <a:extLst>
              <a:ext uri="{FF2B5EF4-FFF2-40B4-BE49-F238E27FC236}">
                <a16:creationId xmlns:a16="http://schemas.microsoft.com/office/drawing/2014/main" xmlns="" id="{D199F92B-2E2D-1F49-82A7-D0317374A698}"/>
              </a:ext>
            </a:extLst>
          </p:cNvPr>
          <p:cNvGrpSpPr/>
          <p:nvPr/>
        </p:nvGrpSpPr>
        <p:grpSpPr>
          <a:xfrm>
            <a:off x="8280303" y="1533172"/>
            <a:ext cx="3153880" cy="1516961"/>
            <a:chOff x="872836" y="1816443"/>
            <a:chExt cx="3153880" cy="1516961"/>
          </a:xfrm>
        </p:grpSpPr>
        <p:sp>
          <p:nvSpPr>
            <p:cNvPr id="22" name="Rectangle 21">
              <a:extLst>
                <a:ext uri="{FF2B5EF4-FFF2-40B4-BE49-F238E27FC236}">
                  <a16:creationId xmlns:a16="http://schemas.microsoft.com/office/drawing/2014/main" xmlns="" id="{716C1168-7B04-2A4D-999A-4EAB023DF2BD}"/>
                </a:ext>
              </a:extLst>
            </p:cNvPr>
            <p:cNvSpPr/>
            <p:nvPr/>
          </p:nvSpPr>
          <p:spPr bwMode="gray">
            <a:xfrm>
              <a:off x="963827" y="1816443"/>
              <a:ext cx="3062889" cy="1516961"/>
            </a:xfrm>
            <a:prstGeom prst="rect">
              <a:avLst/>
            </a:prstGeom>
            <a:gradFill flip="none" rotWithShape="1">
              <a:gsLst>
                <a:gs pos="0">
                  <a:schemeClr val="accent5">
                    <a:lumMod val="89000"/>
                  </a:schemeClr>
                </a:gs>
                <a:gs pos="23000">
                  <a:schemeClr val="accent5">
                    <a:lumMod val="89000"/>
                  </a:schemeClr>
                </a:gs>
                <a:gs pos="69000">
                  <a:schemeClr val="accent5">
                    <a:lumMod val="75000"/>
                  </a:schemeClr>
                </a:gs>
                <a:gs pos="97000">
                  <a:schemeClr val="accent5">
                    <a:lumMod val="70000"/>
                  </a:schemeClr>
                </a:gs>
              </a:gsLst>
              <a:path path="circle">
                <a:fillToRect l="50000" t="50000" r="50000" b="50000"/>
              </a:path>
              <a:tileRect/>
            </a:gradFill>
            <a:ln w="15875">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dirty="0">
                <a:solidFill>
                  <a:schemeClr val="bg1"/>
                </a:solidFill>
              </a:endParaRPr>
            </a:p>
          </p:txBody>
        </p:sp>
        <p:sp>
          <p:nvSpPr>
            <p:cNvPr id="23" name="Rectangle 22">
              <a:extLst>
                <a:ext uri="{FF2B5EF4-FFF2-40B4-BE49-F238E27FC236}">
                  <a16:creationId xmlns:a16="http://schemas.microsoft.com/office/drawing/2014/main" xmlns="" id="{7AE18682-817D-3C4E-B1ED-2CB7B6BEEA32}"/>
                </a:ext>
              </a:extLst>
            </p:cNvPr>
            <p:cNvSpPr/>
            <p:nvPr/>
          </p:nvSpPr>
          <p:spPr bwMode="gray">
            <a:xfrm>
              <a:off x="872836" y="1816443"/>
              <a:ext cx="90991" cy="1516961"/>
            </a:xfrm>
            <a:prstGeom prst="rect">
              <a:avLst/>
            </a:prstGeom>
            <a:solidFill>
              <a:schemeClr val="accent3"/>
            </a:solidFill>
            <a:ln w="15875">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dirty="0">
                <a:solidFill>
                  <a:schemeClr val="bg1"/>
                </a:solidFill>
              </a:endParaRPr>
            </a:p>
          </p:txBody>
        </p:sp>
      </p:grpSp>
      <p:sp>
        <p:nvSpPr>
          <p:cNvPr id="24" name="TextBox 23">
            <a:extLst>
              <a:ext uri="{FF2B5EF4-FFF2-40B4-BE49-F238E27FC236}">
                <a16:creationId xmlns:a16="http://schemas.microsoft.com/office/drawing/2014/main" xmlns="" id="{DFDBF26D-2278-F642-BE52-F224DE76D86A}"/>
              </a:ext>
            </a:extLst>
          </p:cNvPr>
          <p:cNvSpPr txBox="1"/>
          <p:nvPr/>
        </p:nvSpPr>
        <p:spPr bwMode="gray">
          <a:xfrm>
            <a:off x="1208276" y="4451864"/>
            <a:ext cx="2572511" cy="764499"/>
          </a:xfrm>
          <a:prstGeom prst="rect">
            <a:avLst/>
          </a:prstGeom>
          <a:noFill/>
        </p:spPr>
        <p:txBody>
          <a:bodyPr wrap="square" lIns="0" tIns="0" rIns="0" bIns="0" rtlCol="0">
            <a:noAutofit/>
          </a:bodyPr>
          <a:lstStyle/>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FFFFFF"/>
                </a:solidFill>
                <a:effectLst/>
                <a:uLnTx/>
                <a:uFillTx/>
                <a:latin typeface="Calibri"/>
                <a:ea typeface="+mn-ea"/>
                <a:cs typeface="+mn-cs"/>
              </a:rPr>
              <a:t>Automatic replication across ADs provides durability and high availability</a:t>
            </a:r>
          </a:p>
        </p:txBody>
      </p:sp>
      <p:sp>
        <p:nvSpPr>
          <p:cNvPr id="25" name="TextBox 24">
            <a:extLst>
              <a:ext uri="{FF2B5EF4-FFF2-40B4-BE49-F238E27FC236}">
                <a16:creationId xmlns:a16="http://schemas.microsoft.com/office/drawing/2014/main" xmlns="" id="{2AC09301-5AF9-9C4C-9771-B0ACFBC6B348}"/>
              </a:ext>
            </a:extLst>
          </p:cNvPr>
          <p:cNvSpPr txBox="1"/>
          <p:nvPr/>
        </p:nvSpPr>
        <p:spPr bwMode="gray">
          <a:xfrm>
            <a:off x="8623949" y="2092567"/>
            <a:ext cx="2550744" cy="768364"/>
          </a:xfrm>
          <a:prstGeom prst="rect">
            <a:avLst/>
          </a:prstGeom>
          <a:noFill/>
        </p:spPr>
        <p:txBody>
          <a:bodyPr wrap="square" lIns="0" tIns="0" rIns="0" bIns="0" rtlCol="0">
            <a:noAutofit/>
          </a:bodyPr>
          <a:lstStyle/>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FFFFFF"/>
                </a:solidFill>
                <a:effectLst/>
                <a:uLnTx/>
                <a:uFillTx/>
                <a:latin typeface="Calibri"/>
                <a:ea typeface="+mn-ea"/>
                <a:cs typeface="+mn-cs"/>
              </a:rPr>
              <a:t>Integrated governance provides full visibility and auditing</a:t>
            </a:r>
          </a:p>
        </p:txBody>
      </p:sp>
      <p:sp>
        <p:nvSpPr>
          <p:cNvPr id="26" name="TextBox 25">
            <a:extLst>
              <a:ext uri="{FF2B5EF4-FFF2-40B4-BE49-F238E27FC236}">
                <a16:creationId xmlns:a16="http://schemas.microsoft.com/office/drawing/2014/main" xmlns="" id="{C1E92C43-65DA-6A41-8108-4E11F8349DC8}"/>
              </a:ext>
            </a:extLst>
          </p:cNvPr>
          <p:cNvSpPr txBox="1"/>
          <p:nvPr/>
        </p:nvSpPr>
        <p:spPr bwMode="gray">
          <a:xfrm>
            <a:off x="1208276" y="2092567"/>
            <a:ext cx="2584704" cy="740042"/>
          </a:xfrm>
          <a:prstGeom prst="rect">
            <a:avLst/>
          </a:prstGeom>
          <a:noFill/>
        </p:spPr>
        <p:txBody>
          <a:bodyPr wrap="square" lIns="0" tIns="0" rIns="0" bIns="0" rtlCol="0">
            <a:noAutofit/>
          </a:bodyPr>
          <a:lstStyle/>
          <a:p>
            <a:pPr lvl="0">
              <a:lnSpc>
                <a:spcPct val="90000"/>
              </a:lnSpc>
            </a:pPr>
            <a:r>
              <a:rPr lang="en-US" sz="1600" dirty="0"/>
              <a:t>Add storage without procuring, installing and maintaining hardware on-premises</a:t>
            </a:r>
            <a:endParaRPr kumimoji="0" lang="en-US" sz="1600" b="0" i="0" u="none" strike="noStrike" kern="1200" cap="none" spc="0" normalizeH="0" baseline="0" noProof="0" dirty="0">
              <a:ln>
                <a:noFill/>
              </a:ln>
              <a:effectLst/>
              <a:uLnTx/>
              <a:uFillTx/>
              <a:latin typeface="Calibri"/>
            </a:endParaRPr>
          </a:p>
        </p:txBody>
      </p:sp>
      <p:sp>
        <p:nvSpPr>
          <p:cNvPr id="27" name="TextBox 26">
            <a:extLst>
              <a:ext uri="{FF2B5EF4-FFF2-40B4-BE49-F238E27FC236}">
                <a16:creationId xmlns:a16="http://schemas.microsoft.com/office/drawing/2014/main" xmlns="" id="{FCB44D1D-663D-4745-A335-9C1AE76C5D95}"/>
              </a:ext>
            </a:extLst>
          </p:cNvPr>
          <p:cNvSpPr txBox="1"/>
          <p:nvPr/>
        </p:nvSpPr>
        <p:spPr>
          <a:xfrm>
            <a:off x="1208276" y="1669861"/>
            <a:ext cx="1999488" cy="414528"/>
          </a:xfrm>
          <a:prstGeom prst="rect">
            <a:avLst/>
          </a:prstGeom>
          <a:noFill/>
        </p:spPr>
        <p:txBody>
          <a:bodyPr wrap="square" lIns="0" tIns="0" rIns="0" bIns="0" rtlCol="0">
            <a:noAutofit/>
          </a:bodyPr>
          <a:lstStyle/>
          <a:p>
            <a:pPr>
              <a:lnSpc>
                <a:spcPct val="90000"/>
              </a:lnSpc>
            </a:pPr>
            <a:r>
              <a:rPr lang="en-US" sz="2000" b="1" dirty="0"/>
              <a:t>Instant Capacity</a:t>
            </a:r>
          </a:p>
          <a:p>
            <a:pPr>
              <a:lnSpc>
                <a:spcPct val="90000"/>
              </a:lnSpc>
            </a:pPr>
            <a:endParaRPr lang="en-US" sz="2000" b="1" dirty="0"/>
          </a:p>
        </p:txBody>
      </p:sp>
      <p:sp>
        <p:nvSpPr>
          <p:cNvPr id="28" name="TextBox 27">
            <a:extLst>
              <a:ext uri="{FF2B5EF4-FFF2-40B4-BE49-F238E27FC236}">
                <a16:creationId xmlns:a16="http://schemas.microsoft.com/office/drawing/2014/main" xmlns="" id="{2CB629D1-7BE2-4947-943C-7A817030C446}"/>
              </a:ext>
            </a:extLst>
          </p:cNvPr>
          <p:cNvSpPr txBox="1"/>
          <p:nvPr/>
        </p:nvSpPr>
        <p:spPr>
          <a:xfrm>
            <a:off x="1208276" y="3986341"/>
            <a:ext cx="2408744" cy="560832"/>
          </a:xfrm>
          <a:prstGeom prst="rect">
            <a:avLst/>
          </a:prstGeom>
          <a:noFill/>
        </p:spPr>
        <p:txBody>
          <a:bodyPr wrap="square" lIns="0" tIns="0" rIns="0" bIns="0" rtlCol="0">
            <a:noAutofit/>
          </a:bodyPr>
          <a:lstStyle/>
          <a:p>
            <a:pPr>
              <a:lnSpc>
                <a:spcPct val="90000"/>
              </a:lnSpc>
            </a:pPr>
            <a:r>
              <a:rPr lang="en-US" sz="2000" b="1" dirty="0">
                <a:solidFill>
                  <a:srgbClr val="FFFFFF"/>
                </a:solidFill>
              </a:rPr>
              <a:t>High Availability</a:t>
            </a:r>
            <a:endParaRPr lang="en-US" sz="2000" dirty="0">
              <a:solidFill>
                <a:srgbClr val="FFFFFF"/>
              </a:solidFill>
            </a:endParaRPr>
          </a:p>
        </p:txBody>
      </p:sp>
      <p:sp>
        <p:nvSpPr>
          <p:cNvPr id="29" name="TextBox 28">
            <a:extLst>
              <a:ext uri="{FF2B5EF4-FFF2-40B4-BE49-F238E27FC236}">
                <a16:creationId xmlns:a16="http://schemas.microsoft.com/office/drawing/2014/main" xmlns="" id="{5B3A78CB-CD8E-D24A-A2A2-AAC2C2C93D0C}"/>
              </a:ext>
            </a:extLst>
          </p:cNvPr>
          <p:cNvSpPr txBox="1"/>
          <p:nvPr/>
        </p:nvSpPr>
        <p:spPr>
          <a:xfrm>
            <a:off x="4898965" y="1669861"/>
            <a:ext cx="2657856" cy="402336"/>
          </a:xfrm>
          <a:prstGeom prst="rect">
            <a:avLst/>
          </a:prstGeom>
          <a:noFill/>
        </p:spPr>
        <p:txBody>
          <a:bodyPr wrap="square" lIns="0" tIns="0" rIns="0" bIns="0" rtlCol="0">
            <a:noAutofit/>
          </a:bodyPr>
          <a:lstStyle/>
          <a:p>
            <a:pPr>
              <a:lnSpc>
                <a:spcPct val="90000"/>
              </a:lnSpc>
            </a:pPr>
            <a:r>
              <a:rPr lang="en-US" sz="2000" b="1" dirty="0">
                <a:solidFill>
                  <a:srgbClr val="FFFFFF"/>
                </a:solidFill>
              </a:rPr>
              <a:t>Predictable Performance</a:t>
            </a:r>
            <a:endParaRPr lang="en-US" sz="2000" dirty="0">
              <a:solidFill>
                <a:srgbClr val="FFFFFF"/>
              </a:solidFill>
            </a:endParaRPr>
          </a:p>
        </p:txBody>
      </p:sp>
      <p:sp>
        <p:nvSpPr>
          <p:cNvPr id="30" name="TextBox 29">
            <a:extLst>
              <a:ext uri="{FF2B5EF4-FFF2-40B4-BE49-F238E27FC236}">
                <a16:creationId xmlns:a16="http://schemas.microsoft.com/office/drawing/2014/main" xmlns="" id="{1A7B0EA6-8ADE-7C4D-A5C0-81D379F86393}"/>
              </a:ext>
            </a:extLst>
          </p:cNvPr>
          <p:cNvSpPr txBox="1"/>
          <p:nvPr/>
        </p:nvSpPr>
        <p:spPr bwMode="gray">
          <a:xfrm>
            <a:off x="4898965" y="2092567"/>
            <a:ext cx="2557370" cy="700092"/>
          </a:xfrm>
          <a:prstGeom prst="rect">
            <a:avLst/>
          </a:prstGeom>
          <a:noFill/>
        </p:spPr>
        <p:txBody>
          <a:bodyPr wrap="square" lIns="0" tIns="0" rIns="0" bIns="0" rtlCol="0">
            <a:noAutofit/>
          </a:bodyPr>
          <a:lstStyle/>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FFFFFF"/>
                </a:solidFill>
                <a:effectLst/>
                <a:uLnTx/>
                <a:uFillTx/>
                <a:latin typeface="Calibri"/>
                <a:ea typeface="+mn-ea"/>
                <a:cs typeface="+mn-cs"/>
              </a:rPr>
              <a:t>Next generation infrastructure provides consistent</a:t>
            </a:r>
            <a:r>
              <a:rPr lang="en-US" sz="1600" dirty="0">
                <a:solidFill>
                  <a:srgbClr val="FFFFFF"/>
                </a:solidFill>
                <a:latin typeface="Calibri"/>
              </a:rPr>
              <a:t> and high performance</a:t>
            </a:r>
            <a:endParaRPr kumimoji="0" lang="en-US" sz="1600" b="0" i="0" u="none" strike="noStrike" kern="1200" cap="none" spc="0" normalizeH="0" baseline="0" noProof="0" dirty="0">
              <a:ln>
                <a:noFill/>
              </a:ln>
              <a:solidFill>
                <a:srgbClr val="FFFFFF"/>
              </a:solidFill>
              <a:effectLst/>
              <a:uLnTx/>
              <a:uFillTx/>
              <a:latin typeface="Calibri"/>
              <a:ea typeface="+mn-ea"/>
              <a:cs typeface="+mn-cs"/>
            </a:endParaRPr>
          </a:p>
        </p:txBody>
      </p:sp>
      <p:sp>
        <p:nvSpPr>
          <p:cNvPr id="31" name="TextBox 30">
            <a:extLst>
              <a:ext uri="{FF2B5EF4-FFF2-40B4-BE49-F238E27FC236}">
                <a16:creationId xmlns:a16="http://schemas.microsoft.com/office/drawing/2014/main" xmlns="" id="{58F0C00A-4A98-A14D-93CA-AFD167A255A3}"/>
              </a:ext>
            </a:extLst>
          </p:cNvPr>
          <p:cNvSpPr txBox="1"/>
          <p:nvPr/>
        </p:nvSpPr>
        <p:spPr>
          <a:xfrm>
            <a:off x="4898965" y="3986341"/>
            <a:ext cx="2487168" cy="877824"/>
          </a:xfrm>
          <a:prstGeom prst="rect">
            <a:avLst/>
          </a:prstGeom>
          <a:noFill/>
        </p:spPr>
        <p:txBody>
          <a:bodyPr wrap="square" lIns="0" tIns="0" rIns="0" bIns="0" rtlCol="0">
            <a:noAutofit/>
          </a:bodyPr>
          <a:lstStyle/>
          <a:p>
            <a:pPr>
              <a:lnSpc>
                <a:spcPct val="90000"/>
              </a:lnSpc>
            </a:pPr>
            <a:r>
              <a:rPr lang="en-US" sz="2000" b="1" dirty="0">
                <a:solidFill>
                  <a:srgbClr val="FFFFFF"/>
                </a:solidFill>
              </a:rPr>
              <a:t>Enterprise Data Lifecycle Solutions</a:t>
            </a:r>
            <a:endParaRPr lang="en-US" sz="2000" dirty="0">
              <a:solidFill>
                <a:srgbClr val="FFFFFF"/>
              </a:solidFill>
            </a:endParaRPr>
          </a:p>
          <a:p>
            <a:pPr>
              <a:lnSpc>
                <a:spcPct val="90000"/>
              </a:lnSpc>
            </a:pPr>
            <a:endParaRPr lang="en-US" sz="2000" dirty="0"/>
          </a:p>
        </p:txBody>
      </p:sp>
      <p:sp>
        <p:nvSpPr>
          <p:cNvPr id="32" name="TextBox 31">
            <a:extLst>
              <a:ext uri="{FF2B5EF4-FFF2-40B4-BE49-F238E27FC236}">
                <a16:creationId xmlns:a16="http://schemas.microsoft.com/office/drawing/2014/main" xmlns="" id="{76F869B4-A7BA-854F-BFB3-F1173564559E}"/>
              </a:ext>
            </a:extLst>
          </p:cNvPr>
          <p:cNvSpPr txBox="1"/>
          <p:nvPr/>
        </p:nvSpPr>
        <p:spPr bwMode="gray">
          <a:xfrm>
            <a:off x="4898965" y="4607764"/>
            <a:ext cx="2496263" cy="658203"/>
          </a:xfrm>
          <a:prstGeom prst="rect">
            <a:avLst/>
          </a:prstGeom>
          <a:noFill/>
        </p:spPr>
        <p:txBody>
          <a:bodyPr wrap="square" lIns="0" tIns="0" rIns="0" bIns="0" rtlCol="0">
            <a:noAutofit/>
          </a:bodyPr>
          <a:lstStyle/>
          <a:p>
            <a:pPr marL="0" marR="0" lvl="0" indent="0" algn="l" defTabSz="914400" rtl="0" eaLnBrk="1" fontAlgn="auto" latinLnBrk="0" hangingPunct="1">
              <a:lnSpc>
                <a:spcPct val="90000"/>
              </a:lnSpc>
              <a:spcBef>
                <a:spcPts val="0"/>
              </a:spcBef>
              <a:spcAft>
                <a:spcPts val="0"/>
              </a:spcAft>
              <a:buClrTx/>
              <a:buSzTx/>
              <a:buFontTx/>
              <a:buNone/>
              <a:tabLst/>
              <a:defRPr/>
            </a:pPr>
            <a:r>
              <a:rPr lang="en-US" sz="1600" dirty="0">
                <a:solidFill>
                  <a:srgbClr val="FFFFFF"/>
                </a:solidFill>
                <a:latin typeface="Calibri"/>
              </a:rPr>
              <a:t>Solutions for migrations, backups, restores, archives and Disaster Recovery</a:t>
            </a:r>
            <a:endParaRPr kumimoji="0" lang="en-US" sz="1600" b="0" i="0" u="none" strike="noStrike" kern="1200" cap="none" spc="0" normalizeH="0" baseline="0" noProof="0" dirty="0">
              <a:ln>
                <a:noFill/>
              </a:ln>
              <a:solidFill>
                <a:srgbClr val="FFFFFF"/>
              </a:solidFill>
              <a:effectLst/>
              <a:uLnTx/>
              <a:uFillTx/>
              <a:latin typeface="Calibri"/>
              <a:ea typeface="+mn-ea"/>
              <a:cs typeface="+mn-cs"/>
            </a:endParaRPr>
          </a:p>
        </p:txBody>
      </p:sp>
      <p:sp>
        <p:nvSpPr>
          <p:cNvPr id="33" name="TextBox 32">
            <a:extLst>
              <a:ext uri="{FF2B5EF4-FFF2-40B4-BE49-F238E27FC236}">
                <a16:creationId xmlns:a16="http://schemas.microsoft.com/office/drawing/2014/main" xmlns="" id="{C2E0945B-2D8C-0643-8339-A60123EA0245}"/>
              </a:ext>
            </a:extLst>
          </p:cNvPr>
          <p:cNvSpPr txBox="1"/>
          <p:nvPr/>
        </p:nvSpPr>
        <p:spPr>
          <a:xfrm>
            <a:off x="8623949" y="1669861"/>
            <a:ext cx="2609088" cy="621792"/>
          </a:xfrm>
          <a:prstGeom prst="rect">
            <a:avLst/>
          </a:prstGeom>
          <a:noFill/>
        </p:spPr>
        <p:txBody>
          <a:bodyPr wrap="square" lIns="0" tIns="0" rIns="0" bIns="0" rtlCol="0">
            <a:noAutofit/>
          </a:bodyPr>
          <a:lstStyle/>
          <a:p>
            <a:pPr>
              <a:lnSpc>
                <a:spcPct val="90000"/>
              </a:lnSpc>
            </a:pPr>
            <a:r>
              <a:rPr lang="en-US" sz="2000" b="1" dirty="0">
                <a:solidFill>
                  <a:srgbClr val="FFFFFF"/>
                </a:solidFill>
              </a:rPr>
              <a:t>Comprehensive Control</a:t>
            </a:r>
            <a:endParaRPr lang="en-US" sz="2000" dirty="0">
              <a:solidFill>
                <a:srgbClr val="FFFFFF"/>
              </a:solidFill>
            </a:endParaRPr>
          </a:p>
        </p:txBody>
      </p:sp>
      <p:sp>
        <p:nvSpPr>
          <p:cNvPr id="34" name="TextBox 33">
            <a:extLst>
              <a:ext uri="{FF2B5EF4-FFF2-40B4-BE49-F238E27FC236}">
                <a16:creationId xmlns:a16="http://schemas.microsoft.com/office/drawing/2014/main" xmlns="" id="{291DA9B3-6A68-084B-A787-3DAD486D1D87}"/>
              </a:ext>
            </a:extLst>
          </p:cNvPr>
          <p:cNvSpPr txBox="1"/>
          <p:nvPr/>
        </p:nvSpPr>
        <p:spPr>
          <a:xfrm>
            <a:off x="8623949" y="3986341"/>
            <a:ext cx="2353056" cy="390144"/>
          </a:xfrm>
          <a:prstGeom prst="rect">
            <a:avLst/>
          </a:prstGeom>
          <a:noFill/>
        </p:spPr>
        <p:txBody>
          <a:bodyPr wrap="square" lIns="0" tIns="0" rIns="0" bIns="0" rtlCol="0">
            <a:noAutofit/>
          </a:bodyPr>
          <a:lstStyle/>
          <a:p>
            <a:pPr>
              <a:lnSpc>
                <a:spcPct val="90000"/>
              </a:lnSpc>
            </a:pPr>
            <a:r>
              <a:rPr lang="en-US" sz="2000" b="1" dirty="0">
                <a:solidFill>
                  <a:srgbClr val="FFFFFF"/>
                </a:solidFill>
              </a:rPr>
              <a:t>Enterprise SLA</a:t>
            </a:r>
            <a:endParaRPr lang="en-US" sz="2000" dirty="0">
              <a:solidFill>
                <a:srgbClr val="FFFFFF"/>
              </a:solidFill>
            </a:endParaRPr>
          </a:p>
        </p:txBody>
      </p:sp>
      <p:sp>
        <p:nvSpPr>
          <p:cNvPr id="35" name="TextBox 34">
            <a:extLst>
              <a:ext uri="{FF2B5EF4-FFF2-40B4-BE49-F238E27FC236}">
                <a16:creationId xmlns:a16="http://schemas.microsoft.com/office/drawing/2014/main" xmlns="" id="{A0819CC8-174B-2548-9626-C10BFFBBEE8D}"/>
              </a:ext>
            </a:extLst>
          </p:cNvPr>
          <p:cNvSpPr txBox="1"/>
          <p:nvPr/>
        </p:nvSpPr>
        <p:spPr bwMode="gray">
          <a:xfrm>
            <a:off x="8623949" y="4451864"/>
            <a:ext cx="2557370" cy="589757"/>
          </a:xfrm>
          <a:prstGeom prst="rect">
            <a:avLst/>
          </a:prstGeom>
          <a:noFill/>
        </p:spPr>
        <p:txBody>
          <a:bodyPr wrap="square" lIns="0" tIns="0" rIns="0" bIns="0" rtlCol="0">
            <a:noAutofit/>
          </a:bodyPr>
          <a:lstStyle/>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FFFFFF"/>
                </a:solidFill>
                <a:effectLst/>
                <a:uLnTx/>
                <a:uFillTx/>
                <a:latin typeface="Calibri"/>
                <a:ea typeface="+mn-ea"/>
                <a:cs typeface="+mn-cs"/>
              </a:rPr>
              <a:t>Industry-</a:t>
            </a:r>
            <a:r>
              <a:rPr lang="en-US" sz="1600" dirty="0">
                <a:solidFill>
                  <a:srgbClr val="FFFFFF"/>
                </a:solidFill>
                <a:latin typeface="Calibri"/>
              </a:rPr>
              <a:t>First SLA offers</a:t>
            </a:r>
            <a:r>
              <a:rPr kumimoji="0" lang="en-US" sz="1600" b="0" i="0" u="none" strike="noStrike" kern="1200" cap="none" spc="0" normalizeH="0" baseline="0" noProof="0" dirty="0">
                <a:ln>
                  <a:noFill/>
                </a:ln>
                <a:solidFill>
                  <a:srgbClr val="FFFFFF"/>
                </a:solidFill>
                <a:effectLst/>
                <a:uLnTx/>
                <a:uFillTx/>
                <a:latin typeface="Calibri"/>
                <a:ea typeface="+mn-ea"/>
                <a:cs typeface="+mn-cs"/>
              </a:rPr>
              <a:t> assurances for key storage products and access to them</a:t>
            </a:r>
          </a:p>
        </p:txBody>
      </p:sp>
      <p:sp>
        <p:nvSpPr>
          <p:cNvPr id="38" name="Title 3">
            <a:extLst>
              <a:ext uri="{FF2B5EF4-FFF2-40B4-BE49-F238E27FC236}">
                <a16:creationId xmlns:a16="http://schemas.microsoft.com/office/drawing/2014/main" xmlns="" id="{EBB95399-BEB7-C742-97D4-34A1FE0FC8B3}"/>
              </a:ext>
            </a:extLst>
          </p:cNvPr>
          <p:cNvSpPr txBox="1">
            <a:spLocks/>
          </p:cNvSpPr>
          <p:nvPr/>
        </p:nvSpPr>
        <p:spPr>
          <a:xfrm>
            <a:off x="531812" y="-38774"/>
            <a:ext cx="11125200" cy="889000"/>
          </a:xfrm>
          <a:prstGeom prst="rect">
            <a:avLst/>
          </a:prstGeom>
        </p:spPr>
        <p:txBody>
          <a:bodyPr vert="horz" lIns="0" tIns="0" rIns="0" bIns="0" rtlCol="0" anchor="b">
            <a:noAutofit/>
          </a:bodyPr>
          <a:lstStyle>
            <a:lvl1pPr algn="l" defTabSz="914400" rtl="0" eaLnBrk="1" latinLnBrk="0" hangingPunct="1">
              <a:lnSpc>
                <a:spcPct val="80000"/>
              </a:lnSpc>
              <a:spcBef>
                <a:spcPct val="0"/>
              </a:spcBef>
              <a:buNone/>
              <a:defRPr sz="3600" kern="1200">
                <a:solidFill>
                  <a:schemeClr val="bg1"/>
                </a:solidFill>
                <a:latin typeface="+mj-lt"/>
                <a:ea typeface="+mj-ea"/>
                <a:cs typeface="+mj-cs"/>
              </a:defRPr>
            </a:lvl1pPr>
          </a:lstStyle>
          <a:p>
            <a:r>
              <a:rPr lang="en-US" dirty="0">
                <a:solidFill>
                  <a:srgbClr val="000000"/>
                </a:solidFill>
              </a:rPr>
              <a:t>What Cloud Storage Means for Enterprises</a:t>
            </a:r>
          </a:p>
        </p:txBody>
      </p:sp>
    </p:spTree>
    <p:extLst>
      <p:ext uri="{BB962C8B-B14F-4D97-AF65-F5344CB8AC3E}">
        <p14:creationId xmlns:p14="http://schemas.microsoft.com/office/powerpoint/2010/main" val="26108737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xmlns="" id="{2F7E1DD9-D528-1644-B4F0-B07652AC620C}"/>
              </a:ext>
            </a:extLst>
          </p:cNvPr>
          <p:cNvSpPr>
            <a:spLocks noGrp="1"/>
          </p:cNvSpPr>
          <p:nvPr>
            <p:ph type="sldNum" sz="quarter" idx="4"/>
          </p:nvPr>
        </p:nvSpPr>
        <p:spPr/>
        <p:txBody>
          <a:bodyPr/>
          <a:lstStyle/>
          <a:p>
            <a:fld id="{C51EAA63-D034-42AE-91FA-B13B9518C7BE}" type="slidenum">
              <a:rPr lang="en-US" smtClean="0"/>
              <a:pPr/>
              <a:t>11</a:t>
            </a:fld>
            <a:endParaRPr lang="en-US" dirty="0"/>
          </a:p>
        </p:txBody>
      </p:sp>
      <p:sp>
        <p:nvSpPr>
          <p:cNvPr id="50" name="Rectangle 49">
            <a:extLst>
              <a:ext uri="{FF2B5EF4-FFF2-40B4-BE49-F238E27FC236}">
                <a16:creationId xmlns:a16="http://schemas.microsoft.com/office/drawing/2014/main" xmlns="" id="{58AA0E73-F60E-6E43-BD6B-30D588D34DE5}"/>
              </a:ext>
            </a:extLst>
          </p:cNvPr>
          <p:cNvSpPr>
            <a:spLocks noChangeAspect="1"/>
          </p:cNvSpPr>
          <p:nvPr/>
        </p:nvSpPr>
        <p:spPr>
          <a:xfrm>
            <a:off x="4005940" y="1741175"/>
            <a:ext cx="1197494" cy="1554255"/>
          </a:xfrm>
          <a:prstGeom prst="rect">
            <a:avLst/>
          </a:prstGeom>
          <a:solidFill>
            <a:srgbClr val="F80000">
              <a:lumMod val="50000"/>
            </a:srgbClr>
          </a:solidFill>
          <a:ln w="38100">
            <a:noFill/>
          </a:ln>
        </p:spPr>
        <p:txBody>
          <a:bodyPr vert="horz" wrap="square" lIns="68580" tIns="34290" rIns="68580" bIns="34290" numCol="1" anchor="t" anchorCtr="0" compatLnSpc="1">
            <a:prstTxWarp prst="textNoShape">
              <a:avLst/>
            </a:prstTxWarp>
            <a:noAutofit/>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en-US" sz="1400" b="1" i="0" u="none" strike="noStrike" kern="0" cap="none" spc="0" normalizeH="0" baseline="0" noProof="0" dirty="0">
              <a:ln>
                <a:noFill/>
              </a:ln>
              <a:solidFill>
                <a:sysClr val="windowText" lastClr="000000"/>
              </a:solidFill>
              <a:effectLst/>
              <a:uLnTx/>
              <a:uFillTx/>
            </a:endParaRPr>
          </a:p>
        </p:txBody>
      </p:sp>
      <p:sp>
        <p:nvSpPr>
          <p:cNvPr id="51" name="Rectangle 50">
            <a:extLst>
              <a:ext uri="{FF2B5EF4-FFF2-40B4-BE49-F238E27FC236}">
                <a16:creationId xmlns:a16="http://schemas.microsoft.com/office/drawing/2014/main" xmlns="" id="{4C8BBF98-5A95-024C-96D8-A31AFFDC9401}"/>
              </a:ext>
            </a:extLst>
          </p:cNvPr>
          <p:cNvSpPr>
            <a:spLocks noChangeAspect="1"/>
          </p:cNvSpPr>
          <p:nvPr/>
        </p:nvSpPr>
        <p:spPr>
          <a:xfrm>
            <a:off x="6670943" y="1734555"/>
            <a:ext cx="1197494" cy="1554255"/>
          </a:xfrm>
          <a:prstGeom prst="rect">
            <a:avLst/>
          </a:prstGeom>
          <a:solidFill>
            <a:srgbClr val="F80000">
              <a:lumMod val="50000"/>
            </a:srgbClr>
          </a:solidFill>
          <a:ln w="38100">
            <a:noFill/>
          </a:ln>
        </p:spPr>
        <p:txBody>
          <a:bodyPr vert="horz" wrap="square" lIns="68580" tIns="34290" rIns="68580" bIns="34290" numCol="1" anchor="t" anchorCtr="0" compatLnSpc="1">
            <a:prstTxWarp prst="textNoShape">
              <a:avLst/>
            </a:prstTxWarp>
            <a:noAutofit/>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en-US" sz="1400" b="1" i="0" u="none" strike="noStrike" kern="0" cap="none" spc="0" normalizeH="0" baseline="0" noProof="0" dirty="0">
              <a:ln>
                <a:noFill/>
              </a:ln>
              <a:solidFill>
                <a:sysClr val="windowText" lastClr="000000"/>
              </a:solidFill>
              <a:effectLst/>
              <a:uLnTx/>
              <a:uFillTx/>
            </a:endParaRPr>
          </a:p>
        </p:txBody>
      </p:sp>
      <p:sp>
        <p:nvSpPr>
          <p:cNvPr id="52" name="Rectangle 51">
            <a:extLst>
              <a:ext uri="{FF2B5EF4-FFF2-40B4-BE49-F238E27FC236}">
                <a16:creationId xmlns:a16="http://schemas.microsoft.com/office/drawing/2014/main" xmlns="" id="{08BC832B-B45C-6247-96EF-ABC5677BC797}"/>
              </a:ext>
            </a:extLst>
          </p:cNvPr>
          <p:cNvSpPr>
            <a:spLocks noChangeAspect="1"/>
          </p:cNvSpPr>
          <p:nvPr/>
        </p:nvSpPr>
        <p:spPr>
          <a:xfrm>
            <a:off x="5341804" y="1736046"/>
            <a:ext cx="1197494" cy="1554255"/>
          </a:xfrm>
          <a:prstGeom prst="rect">
            <a:avLst/>
          </a:prstGeom>
          <a:solidFill>
            <a:srgbClr val="F80000">
              <a:lumMod val="50000"/>
            </a:srgbClr>
          </a:solidFill>
          <a:ln w="38100">
            <a:noFill/>
          </a:ln>
        </p:spPr>
        <p:txBody>
          <a:bodyPr vert="horz" wrap="square" lIns="68580" tIns="34290" rIns="68580" bIns="34290" numCol="1" anchor="t" anchorCtr="0" compatLnSpc="1">
            <a:prstTxWarp prst="textNoShape">
              <a:avLst/>
            </a:prstTxWarp>
            <a:noAutofit/>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en-US" sz="1400" b="1" i="0" u="none" strike="noStrike" kern="0" cap="none" spc="0" normalizeH="0" baseline="0" noProof="0" dirty="0">
              <a:ln>
                <a:noFill/>
              </a:ln>
              <a:solidFill>
                <a:sysClr val="windowText" lastClr="000000"/>
              </a:solidFill>
              <a:effectLst/>
              <a:uLnTx/>
              <a:uFillTx/>
            </a:endParaRPr>
          </a:p>
        </p:txBody>
      </p:sp>
      <p:sp>
        <p:nvSpPr>
          <p:cNvPr id="53" name="Rectangle 52">
            <a:extLst>
              <a:ext uri="{FF2B5EF4-FFF2-40B4-BE49-F238E27FC236}">
                <a16:creationId xmlns:a16="http://schemas.microsoft.com/office/drawing/2014/main" xmlns="" id="{D415B0D4-F002-B942-946E-F6BAEB00D8F8}"/>
              </a:ext>
            </a:extLst>
          </p:cNvPr>
          <p:cNvSpPr/>
          <p:nvPr/>
        </p:nvSpPr>
        <p:spPr>
          <a:xfrm>
            <a:off x="3963873" y="2798914"/>
            <a:ext cx="1296144" cy="294248"/>
          </a:xfrm>
          <a:prstGeom prst="rect">
            <a:avLst/>
          </a:prstGeom>
        </p:spPr>
        <p:txBody>
          <a:bodyPr wrap="square">
            <a:spAutoFit/>
          </a:bodyPr>
          <a:lstStyle/>
          <a:p>
            <a:pPr algn="ctr" defTabSz="685378">
              <a:lnSpc>
                <a:spcPct val="80000"/>
              </a:lnSpc>
              <a:spcBef>
                <a:spcPts val="450"/>
              </a:spcBef>
            </a:pPr>
            <a:r>
              <a:rPr lang="en-US" sz="1600" b="1" kern="0" dirty="0">
                <a:solidFill>
                  <a:srgbClr val="FFFFFF">
                    <a:lumMod val="95000"/>
                  </a:srgbClr>
                </a:solidFill>
                <a:ea typeface="ＭＳ Ｐゴシック" charset="0"/>
                <a:cs typeface="ＭＳ Ｐゴシック" charset="0"/>
              </a:rPr>
              <a:t>Local </a:t>
            </a:r>
            <a:r>
              <a:rPr lang="en-US" sz="1600" b="1" kern="0" dirty="0" err="1">
                <a:solidFill>
                  <a:srgbClr val="FFFFFF">
                    <a:lumMod val="95000"/>
                  </a:srgbClr>
                </a:solidFill>
                <a:ea typeface="ＭＳ Ｐゴシック" charset="0"/>
                <a:cs typeface="ＭＳ Ｐゴシック" charset="0"/>
              </a:rPr>
              <a:t>NVMe</a:t>
            </a:r>
            <a:endParaRPr lang="en-US" sz="1600" b="1" kern="0" dirty="0">
              <a:solidFill>
                <a:srgbClr val="FFFFFF">
                  <a:lumMod val="95000"/>
                </a:srgbClr>
              </a:solidFill>
              <a:ea typeface="ＭＳ Ｐゴシック" charset="0"/>
              <a:cs typeface="ＭＳ Ｐゴシック" charset="0"/>
            </a:endParaRPr>
          </a:p>
        </p:txBody>
      </p:sp>
      <p:sp>
        <p:nvSpPr>
          <p:cNvPr id="54" name="Rectangle 53">
            <a:extLst>
              <a:ext uri="{FF2B5EF4-FFF2-40B4-BE49-F238E27FC236}">
                <a16:creationId xmlns:a16="http://schemas.microsoft.com/office/drawing/2014/main" xmlns="" id="{5DC99529-8241-9F4A-8D1D-D6F0BB00FDA9}"/>
              </a:ext>
            </a:extLst>
          </p:cNvPr>
          <p:cNvSpPr/>
          <p:nvPr/>
        </p:nvSpPr>
        <p:spPr>
          <a:xfrm>
            <a:off x="6753950" y="2780626"/>
            <a:ext cx="1089753" cy="491225"/>
          </a:xfrm>
          <a:prstGeom prst="rect">
            <a:avLst/>
          </a:prstGeom>
        </p:spPr>
        <p:txBody>
          <a:bodyPr wrap="square">
            <a:spAutoFit/>
          </a:bodyPr>
          <a:lstStyle/>
          <a:p>
            <a:pPr algn="ctr" defTabSz="685378">
              <a:lnSpc>
                <a:spcPct val="80000"/>
              </a:lnSpc>
              <a:spcBef>
                <a:spcPts val="450"/>
              </a:spcBef>
            </a:pPr>
            <a:r>
              <a:rPr lang="en-US" sz="1600" b="1" kern="0" dirty="0">
                <a:solidFill>
                  <a:srgbClr val="FFFFFF">
                    <a:lumMod val="95000"/>
                  </a:srgbClr>
                </a:solidFill>
                <a:ea typeface="ＭＳ Ｐゴシック" charset="0"/>
                <a:cs typeface="ＭＳ Ｐゴシック" charset="0"/>
              </a:rPr>
              <a:t>Object / Archive</a:t>
            </a:r>
          </a:p>
        </p:txBody>
      </p:sp>
      <p:cxnSp>
        <p:nvCxnSpPr>
          <p:cNvPr id="55" name="Straight Connector 54">
            <a:extLst>
              <a:ext uri="{FF2B5EF4-FFF2-40B4-BE49-F238E27FC236}">
                <a16:creationId xmlns:a16="http://schemas.microsoft.com/office/drawing/2014/main" xmlns="" id="{19E3A704-53CD-CB43-A844-138221548A31}"/>
              </a:ext>
            </a:extLst>
          </p:cNvPr>
          <p:cNvCxnSpPr>
            <a:cxnSpLocks/>
          </p:cNvCxnSpPr>
          <p:nvPr/>
        </p:nvCxnSpPr>
        <p:spPr>
          <a:xfrm>
            <a:off x="3834346" y="1741175"/>
            <a:ext cx="0" cy="1554255"/>
          </a:xfrm>
          <a:prstGeom prst="line">
            <a:avLst/>
          </a:prstGeom>
          <a:noFill/>
          <a:ln w="28575" cap="flat" cmpd="sng" algn="ctr">
            <a:solidFill>
              <a:srgbClr val="7F7F7F"/>
            </a:solidFill>
            <a:prstDash val="solid"/>
            <a:miter lim="800000"/>
          </a:ln>
          <a:effectLst/>
        </p:spPr>
      </p:cxnSp>
      <p:cxnSp>
        <p:nvCxnSpPr>
          <p:cNvPr id="56" name="Straight Connector 55">
            <a:extLst>
              <a:ext uri="{FF2B5EF4-FFF2-40B4-BE49-F238E27FC236}">
                <a16:creationId xmlns:a16="http://schemas.microsoft.com/office/drawing/2014/main" xmlns="" id="{A404BE67-82ED-534E-9C23-19FE433C902B}"/>
              </a:ext>
            </a:extLst>
          </p:cNvPr>
          <p:cNvCxnSpPr/>
          <p:nvPr/>
        </p:nvCxnSpPr>
        <p:spPr>
          <a:xfrm>
            <a:off x="3474306" y="2492449"/>
            <a:ext cx="360040" cy="0"/>
          </a:xfrm>
          <a:prstGeom prst="line">
            <a:avLst/>
          </a:prstGeom>
          <a:noFill/>
          <a:ln w="28575" cap="flat" cmpd="sng" algn="ctr">
            <a:solidFill>
              <a:srgbClr val="7F7F7F"/>
            </a:solidFill>
            <a:prstDash val="solid"/>
            <a:miter lim="800000"/>
          </a:ln>
          <a:effectLst/>
        </p:spPr>
      </p:cxnSp>
      <p:sp>
        <p:nvSpPr>
          <p:cNvPr id="58" name="Rectangle 57">
            <a:extLst>
              <a:ext uri="{FF2B5EF4-FFF2-40B4-BE49-F238E27FC236}">
                <a16:creationId xmlns:a16="http://schemas.microsoft.com/office/drawing/2014/main" xmlns="" id="{F12D6FC6-63CB-AF43-8458-DDB09BA4EC0A}"/>
              </a:ext>
            </a:extLst>
          </p:cNvPr>
          <p:cNvSpPr>
            <a:spLocks noChangeAspect="1"/>
          </p:cNvSpPr>
          <p:nvPr/>
        </p:nvSpPr>
        <p:spPr>
          <a:xfrm>
            <a:off x="8031784" y="1727406"/>
            <a:ext cx="1197494" cy="1554255"/>
          </a:xfrm>
          <a:prstGeom prst="rect">
            <a:avLst/>
          </a:prstGeom>
          <a:solidFill>
            <a:srgbClr val="F80000">
              <a:lumMod val="50000"/>
            </a:srgbClr>
          </a:solidFill>
          <a:ln w="38100">
            <a:noFill/>
          </a:ln>
        </p:spPr>
        <p:txBody>
          <a:bodyPr vert="horz" wrap="square" lIns="68580" tIns="34290" rIns="68580" bIns="34290" numCol="1" anchor="t" anchorCtr="0" compatLnSpc="1">
            <a:prstTxWarp prst="textNoShape">
              <a:avLst/>
            </a:prstTxWarp>
            <a:noAutofit/>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en-US" sz="1400" b="1" i="0" u="none" strike="noStrike" kern="0" cap="none" spc="0" normalizeH="0" baseline="0" noProof="0" dirty="0">
              <a:ln>
                <a:noFill/>
              </a:ln>
              <a:solidFill>
                <a:sysClr val="windowText" lastClr="000000"/>
              </a:solidFill>
              <a:effectLst/>
              <a:uLnTx/>
              <a:uFillTx/>
            </a:endParaRPr>
          </a:p>
        </p:txBody>
      </p:sp>
      <p:sp>
        <p:nvSpPr>
          <p:cNvPr id="59" name="Rectangle 58">
            <a:extLst>
              <a:ext uri="{FF2B5EF4-FFF2-40B4-BE49-F238E27FC236}">
                <a16:creationId xmlns:a16="http://schemas.microsoft.com/office/drawing/2014/main" xmlns="" id="{C81A5443-125B-AD43-9701-3050DABAE8E1}"/>
              </a:ext>
            </a:extLst>
          </p:cNvPr>
          <p:cNvSpPr/>
          <p:nvPr/>
        </p:nvSpPr>
        <p:spPr>
          <a:xfrm>
            <a:off x="5338364" y="2808882"/>
            <a:ext cx="1207291" cy="294248"/>
          </a:xfrm>
          <a:prstGeom prst="rect">
            <a:avLst/>
          </a:prstGeom>
        </p:spPr>
        <p:txBody>
          <a:bodyPr wrap="square">
            <a:spAutoFit/>
          </a:bodyPr>
          <a:lstStyle/>
          <a:p>
            <a:pPr algn="ctr" defTabSz="685378">
              <a:lnSpc>
                <a:spcPct val="80000"/>
              </a:lnSpc>
              <a:spcBef>
                <a:spcPts val="450"/>
              </a:spcBef>
            </a:pPr>
            <a:r>
              <a:rPr lang="en-US" sz="1600" b="1" kern="0" dirty="0">
                <a:solidFill>
                  <a:srgbClr val="FFFFFF">
                    <a:lumMod val="95000"/>
                  </a:srgbClr>
                </a:solidFill>
                <a:ea typeface="ＭＳ Ｐゴシック" charset="0"/>
                <a:cs typeface="ＭＳ Ｐゴシック" charset="0"/>
              </a:rPr>
              <a:t>Block</a:t>
            </a:r>
          </a:p>
        </p:txBody>
      </p:sp>
      <p:sp>
        <p:nvSpPr>
          <p:cNvPr id="61" name="Rectangle 60">
            <a:extLst>
              <a:ext uri="{FF2B5EF4-FFF2-40B4-BE49-F238E27FC236}">
                <a16:creationId xmlns:a16="http://schemas.microsoft.com/office/drawing/2014/main" xmlns="" id="{4BDE99E0-85A2-264F-8656-172A3425FD84}"/>
              </a:ext>
            </a:extLst>
          </p:cNvPr>
          <p:cNvSpPr/>
          <p:nvPr/>
        </p:nvSpPr>
        <p:spPr>
          <a:xfrm>
            <a:off x="8084517" y="2791270"/>
            <a:ext cx="1089753" cy="294248"/>
          </a:xfrm>
          <a:prstGeom prst="rect">
            <a:avLst/>
          </a:prstGeom>
        </p:spPr>
        <p:txBody>
          <a:bodyPr wrap="square">
            <a:spAutoFit/>
          </a:bodyPr>
          <a:lstStyle/>
          <a:p>
            <a:pPr algn="ctr" defTabSz="685378">
              <a:lnSpc>
                <a:spcPct val="80000"/>
              </a:lnSpc>
              <a:spcBef>
                <a:spcPts val="450"/>
              </a:spcBef>
            </a:pPr>
            <a:r>
              <a:rPr lang="en-US" sz="1600" b="1" kern="0" dirty="0">
                <a:solidFill>
                  <a:srgbClr val="FFFFFF">
                    <a:lumMod val="95000"/>
                  </a:srgbClr>
                </a:solidFill>
                <a:ea typeface="ＭＳ Ｐゴシック" charset="0"/>
                <a:cs typeface="ＭＳ Ｐゴシック" charset="0"/>
              </a:rPr>
              <a:t>File</a:t>
            </a:r>
          </a:p>
        </p:txBody>
      </p:sp>
      <p:grpSp>
        <p:nvGrpSpPr>
          <p:cNvPr id="62" name="Group 61">
            <a:extLst>
              <a:ext uri="{FF2B5EF4-FFF2-40B4-BE49-F238E27FC236}">
                <a16:creationId xmlns:a16="http://schemas.microsoft.com/office/drawing/2014/main" xmlns="" id="{B617D160-FC56-C243-9A71-D09FBE6CC03C}"/>
              </a:ext>
            </a:extLst>
          </p:cNvPr>
          <p:cNvGrpSpPr/>
          <p:nvPr/>
        </p:nvGrpSpPr>
        <p:grpSpPr>
          <a:xfrm>
            <a:off x="4155193" y="1856014"/>
            <a:ext cx="835410" cy="754713"/>
            <a:chOff x="8104793" y="1758788"/>
            <a:chExt cx="582945" cy="635162"/>
          </a:xfrm>
        </p:grpSpPr>
        <p:sp>
          <p:nvSpPr>
            <p:cNvPr id="63" name="Rectangle 62">
              <a:extLst>
                <a:ext uri="{FF2B5EF4-FFF2-40B4-BE49-F238E27FC236}">
                  <a16:creationId xmlns:a16="http://schemas.microsoft.com/office/drawing/2014/main" xmlns="" id="{72DC94BE-14A0-0248-98D7-88DF139D9A51}"/>
                </a:ext>
              </a:extLst>
            </p:cNvPr>
            <p:cNvSpPr/>
            <p:nvPr/>
          </p:nvSpPr>
          <p:spPr>
            <a:xfrm>
              <a:off x="8104793" y="1758788"/>
              <a:ext cx="582945" cy="635162"/>
            </a:xfrm>
            <a:prstGeom prst="rect">
              <a:avLst/>
            </a:prstGeom>
            <a:noFill/>
            <a:ln w="1905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90000"/>
                </a:lnSpc>
                <a:spcBef>
                  <a:spcPts val="0"/>
                </a:spcBef>
                <a:spcAft>
                  <a:spcPts val="0"/>
                </a:spcAft>
                <a:buClrTx/>
                <a:buSzTx/>
                <a:buFontTx/>
                <a:buNone/>
                <a:tabLst/>
                <a:defRPr/>
              </a:pPr>
              <a:endParaRPr kumimoji="0" lang="en-US" sz="1800" b="1" i="0" u="none" strike="noStrike" kern="0" cap="none" spc="0" normalizeH="0" baseline="0" noProof="0">
                <a:ln>
                  <a:noFill/>
                </a:ln>
                <a:solidFill>
                  <a:srgbClr val="FFFFFF"/>
                </a:solidFill>
                <a:effectLst/>
                <a:uLnTx/>
                <a:uFillTx/>
                <a:latin typeface="Calibri"/>
                <a:ea typeface="+mn-ea"/>
                <a:cs typeface="+mn-cs"/>
              </a:endParaRPr>
            </a:p>
          </p:txBody>
        </p:sp>
        <p:sp>
          <p:nvSpPr>
            <p:cNvPr id="64" name="Freeform 29">
              <a:extLst>
                <a:ext uri="{FF2B5EF4-FFF2-40B4-BE49-F238E27FC236}">
                  <a16:creationId xmlns:a16="http://schemas.microsoft.com/office/drawing/2014/main" xmlns="" id="{04C6991B-6296-C741-96AB-36F6F51D77DE}"/>
                </a:ext>
              </a:extLst>
            </p:cNvPr>
            <p:cNvSpPr>
              <a:spLocks noChangeArrowheads="1"/>
            </p:cNvSpPr>
            <p:nvPr/>
          </p:nvSpPr>
          <p:spPr bwMode="auto">
            <a:xfrm>
              <a:off x="8199637" y="1847739"/>
              <a:ext cx="396254" cy="429056"/>
            </a:xfrm>
            <a:custGeom>
              <a:avLst/>
              <a:gdLst>
                <a:gd name="T0" fmla="*/ 1022 w 1330"/>
                <a:gd name="T1" fmla="*/ 21 h 1442"/>
                <a:gd name="T2" fmla="*/ 663 w 1330"/>
                <a:gd name="T3" fmla="*/ 0 h 1442"/>
                <a:gd name="T4" fmla="*/ 305 w 1330"/>
                <a:gd name="T5" fmla="*/ 21 h 1442"/>
                <a:gd name="T6" fmla="*/ 0 w 1330"/>
                <a:gd name="T7" fmla="*/ 121 h 1442"/>
                <a:gd name="T8" fmla="*/ 0 w 1330"/>
                <a:gd name="T9" fmla="*/ 1320 h 1442"/>
                <a:gd name="T10" fmla="*/ 305 w 1330"/>
                <a:gd name="T11" fmla="*/ 1420 h 1442"/>
                <a:gd name="T12" fmla="*/ 663 w 1330"/>
                <a:gd name="T13" fmla="*/ 1441 h 1442"/>
                <a:gd name="T14" fmla="*/ 1022 w 1330"/>
                <a:gd name="T15" fmla="*/ 1420 h 1442"/>
                <a:gd name="T16" fmla="*/ 1326 w 1330"/>
                <a:gd name="T17" fmla="*/ 1320 h 1442"/>
                <a:gd name="T18" fmla="*/ 1326 w 1330"/>
                <a:gd name="T19" fmla="*/ 121 h 1442"/>
                <a:gd name="T20" fmla="*/ 1022 w 1330"/>
                <a:gd name="T21" fmla="*/ 21 h 1442"/>
                <a:gd name="T22" fmla="*/ 580 w 1330"/>
                <a:gd name="T23" fmla="*/ 1184 h 1442"/>
                <a:gd name="T24" fmla="*/ 341 w 1330"/>
                <a:gd name="T25" fmla="*/ 1184 h 1442"/>
                <a:gd name="T26" fmla="*/ 341 w 1330"/>
                <a:gd name="T27" fmla="*/ 945 h 1442"/>
                <a:gd name="T28" fmla="*/ 580 w 1330"/>
                <a:gd name="T29" fmla="*/ 945 h 1442"/>
                <a:gd name="T30" fmla="*/ 580 w 1330"/>
                <a:gd name="T31" fmla="*/ 1184 h 1442"/>
                <a:gd name="T32" fmla="*/ 580 w 1330"/>
                <a:gd name="T33" fmla="*/ 751 h 1442"/>
                <a:gd name="T34" fmla="*/ 341 w 1330"/>
                <a:gd name="T35" fmla="*/ 751 h 1442"/>
                <a:gd name="T36" fmla="*/ 341 w 1330"/>
                <a:gd name="T37" fmla="*/ 514 h 1442"/>
                <a:gd name="T38" fmla="*/ 580 w 1330"/>
                <a:gd name="T39" fmla="*/ 514 h 1442"/>
                <a:gd name="T40" fmla="*/ 580 w 1330"/>
                <a:gd name="T41" fmla="*/ 751 h 1442"/>
                <a:gd name="T42" fmla="*/ 967 w 1330"/>
                <a:gd name="T43" fmla="*/ 1184 h 1442"/>
                <a:gd name="T44" fmla="*/ 728 w 1330"/>
                <a:gd name="T45" fmla="*/ 1184 h 1442"/>
                <a:gd name="T46" fmla="*/ 728 w 1330"/>
                <a:gd name="T47" fmla="*/ 945 h 1442"/>
                <a:gd name="T48" fmla="*/ 967 w 1330"/>
                <a:gd name="T49" fmla="*/ 945 h 1442"/>
                <a:gd name="T50" fmla="*/ 967 w 1330"/>
                <a:gd name="T51" fmla="*/ 1184 h 1442"/>
                <a:gd name="T52" fmla="*/ 967 w 1330"/>
                <a:gd name="T53" fmla="*/ 751 h 1442"/>
                <a:gd name="T54" fmla="*/ 728 w 1330"/>
                <a:gd name="T55" fmla="*/ 751 h 1442"/>
                <a:gd name="T56" fmla="*/ 728 w 1330"/>
                <a:gd name="T57" fmla="*/ 514 h 1442"/>
                <a:gd name="T58" fmla="*/ 967 w 1330"/>
                <a:gd name="T59" fmla="*/ 514 h 1442"/>
                <a:gd name="T60" fmla="*/ 967 w 1330"/>
                <a:gd name="T61" fmla="*/ 751 h 1442"/>
                <a:gd name="T62" fmla="*/ 1276 w 1330"/>
                <a:gd name="T63" fmla="*/ 220 h 1442"/>
                <a:gd name="T64" fmla="*/ 668 w 1330"/>
                <a:gd name="T65" fmla="*/ 315 h 1442"/>
                <a:gd name="T66" fmla="*/ 61 w 1330"/>
                <a:gd name="T67" fmla="*/ 220 h 1442"/>
                <a:gd name="T68" fmla="*/ 61 w 1330"/>
                <a:gd name="T69" fmla="*/ 220 h 1442"/>
                <a:gd name="T70" fmla="*/ 668 w 1330"/>
                <a:gd name="T71" fmla="*/ 126 h 1442"/>
                <a:gd name="T72" fmla="*/ 1276 w 1330"/>
                <a:gd name="T73" fmla="*/ 220 h 14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330" h="1442">
                  <a:moveTo>
                    <a:pt x="1022" y="21"/>
                  </a:moveTo>
                  <a:cubicBezTo>
                    <a:pt x="849" y="0"/>
                    <a:pt x="671" y="0"/>
                    <a:pt x="663" y="0"/>
                  </a:cubicBezTo>
                  <a:cubicBezTo>
                    <a:pt x="656" y="0"/>
                    <a:pt x="478" y="0"/>
                    <a:pt x="305" y="21"/>
                  </a:cubicBezTo>
                  <a:cubicBezTo>
                    <a:pt x="3" y="58"/>
                    <a:pt x="0" y="121"/>
                    <a:pt x="0" y="121"/>
                  </a:cubicBezTo>
                  <a:lnTo>
                    <a:pt x="0" y="1320"/>
                  </a:lnTo>
                  <a:cubicBezTo>
                    <a:pt x="0" y="1320"/>
                    <a:pt x="3" y="1383"/>
                    <a:pt x="305" y="1420"/>
                  </a:cubicBezTo>
                  <a:cubicBezTo>
                    <a:pt x="478" y="1441"/>
                    <a:pt x="656" y="1441"/>
                    <a:pt x="663" y="1441"/>
                  </a:cubicBezTo>
                  <a:cubicBezTo>
                    <a:pt x="671" y="1441"/>
                    <a:pt x="849" y="1441"/>
                    <a:pt x="1022" y="1420"/>
                  </a:cubicBezTo>
                  <a:cubicBezTo>
                    <a:pt x="1323" y="1383"/>
                    <a:pt x="1326" y="1320"/>
                    <a:pt x="1326" y="1320"/>
                  </a:cubicBezTo>
                  <a:lnTo>
                    <a:pt x="1326" y="121"/>
                  </a:lnTo>
                  <a:cubicBezTo>
                    <a:pt x="1329" y="121"/>
                    <a:pt x="1323" y="58"/>
                    <a:pt x="1022" y="21"/>
                  </a:cubicBezTo>
                  <a:close/>
                  <a:moveTo>
                    <a:pt x="580" y="1184"/>
                  </a:moveTo>
                  <a:lnTo>
                    <a:pt x="341" y="1184"/>
                  </a:lnTo>
                  <a:lnTo>
                    <a:pt x="341" y="945"/>
                  </a:lnTo>
                  <a:lnTo>
                    <a:pt x="580" y="945"/>
                  </a:lnTo>
                  <a:lnTo>
                    <a:pt x="580" y="1184"/>
                  </a:lnTo>
                  <a:close/>
                  <a:moveTo>
                    <a:pt x="580" y="751"/>
                  </a:moveTo>
                  <a:lnTo>
                    <a:pt x="341" y="751"/>
                  </a:lnTo>
                  <a:lnTo>
                    <a:pt x="341" y="514"/>
                  </a:lnTo>
                  <a:lnTo>
                    <a:pt x="580" y="514"/>
                  </a:lnTo>
                  <a:lnTo>
                    <a:pt x="580" y="751"/>
                  </a:lnTo>
                  <a:close/>
                  <a:moveTo>
                    <a:pt x="967" y="1184"/>
                  </a:moveTo>
                  <a:lnTo>
                    <a:pt x="728" y="1184"/>
                  </a:lnTo>
                  <a:lnTo>
                    <a:pt x="728" y="945"/>
                  </a:lnTo>
                  <a:lnTo>
                    <a:pt x="967" y="945"/>
                  </a:lnTo>
                  <a:lnTo>
                    <a:pt x="967" y="1184"/>
                  </a:lnTo>
                  <a:close/>
                  <a:moveTo>
                    <a:pt x="967" y="751"/>
                  </a:moveTo>
                  <a:lnTo>
                    <a:pt x="728" y="751"/>
                  </a:lnTo>
                  <a:lnTo>
                    <a:pt x="728" y="514"/>
                  </a:lnTo>
                  <a:lnTo>
                    <a:pt x="967" y="514"/>
                  </a:lnTo>
                  <a:lnTo>
                    <a:pt x="967" y="751"/>
                  </a:lnTo>
                  <a:close/>
                  <a:moveTo>
                    <a:pt x="1276" y="220"/>
                  </a:moveTo>
                  <a:cubicBezTo>
                    <a:pt x="1253" y="254"/>
                    <a:pt x="1038" y="315"/>
                    <a:pt x="668" y="315"/>
                  </a:cubicBezTo>
                  <a:cubicBezTo>
                    <a:pt x="299" y="315"/>
                    <a:pt x="84" y="254"/>
                    <a:pt x="61" y="220"/>
                  </a:cubicBezTo>
                  <a:lnTo>
                    <a:pt x="61" y="220"/>
                  </a:lnTo>
                  <a:cubicBezTo>
                    <a:pt x="82" y="186"/>
                    <a:pt x="297" y="126"/>
                    <a:pt x="668" y="126"/>
                  </a:cubicBezTo>
                  <a:cubicBezTo>
                    <a:pt x="1040" y="123"/>
                    <a:pt x="1255" y="184"/>
                    <a:pt x="1276" y="220"/>
                  </a:cubicBezTo>
                  <a:close/>
                </a:path>
              </a:pathLst>
            </a:custGeom>
            <a:solidFill>
              <a:srgbClr val="FFFFFF"/>
            </a:solidFill>
            <a:ln>
              <a:noFill/>
            </a:ln>
            <a:effectLs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1" i="0" u="none" strike="noStrike" kern="0" cap="none" spc="0" normalizeH="0" baseline="0" noProof="0">
                <a:ln>
                  <a:noFill/>
                </a:ln>
                <a:solidFill>
                  <a:srgbClr val="5F5F5F"/>
                </a:solidFill>
                <a:effectLst/>
                <a:uLnTx/>
                <a:uFillTx/>
              </a:endParaRPr>
            </a:p>
          </p:txBody>
        </p:sp>
      </p:grpSp>
      <p:sp>
        <p:nvSpPr>
          <p:cNvPr id="65" name="Rectangle 64">
            <a:extLst>
              <a:ext uri="{FF2B5EF4-FFF2-40B4-BE49-F238E27FC236}">
                <a16:creationId xmlns:a16="http://schemas.microsoft.com/office/drawing/2014/main" xmlns="" id="{B9234664-085C-1D4A-AF8E-8B791A04DE49}"/>
              </a:ext>
            </a:extLst>
          </p:cNvPr>
          <p:cNvSpPr>
            <a:spLocks noChangeAspect="1"/>
          </p:cNvSpPr>
          <p:nvPr/>
        </p:nvSpPr>
        <p:spPr>
          <a:xfrm>
            <a:off x="2668928" y="1761655"/>
            <a:ext cx="844571" cy="1520005"/>
          </a:xfrm>
          <a:prstGeom prst="rect">
            <a:avLst/>
          </a:prstGeom>
          <a:solidFill>
            <a:srgbClr val="5F5F5F">
              <a:lumMod val="75000"/>
            </a:srgbClr>
          </a:solidFill>
          <a:ln w="38100">
            <a:noFill/>
          </a:ln>
        </p:spPr>
        <p:txBody>
          <a:bodyPr vert="horz" wrap="square" lIns="68580" tIns="34290" rIns="68580" bIns="34290" numCol="1" anchor="t" anchorCtr="0" compatLnSpc="1">
            <a:prstTxWarp prst="textNoShape">
              <a:avLst/>
            </a:prstTxWarp>
            <a:noAutofit/>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en-US" sz="1600" b="1" i="0" u="none" strike="noStrike" kern="0" cap="none" spc="0" normalizeH="0" baseline="0" noProof="0" dirty="0">
              <a:ln>
                <a:noFill/>
              </a:ln>
              <a:solidFill>
                <a:sysClr val="windowText" lastClr="000000"/>
              </a:solidFill>
              <a:effectLst/>
              <a:uLnTx/>
              <a:uFillTx/>
            </a:endParaRPr>
          </a:p>
        </p:txBody>
      </p:sp>
      <p:sp>
        <p:nvSpPr>
          <p:cNvPr id="66" name="Rectangle 65">
            <a:extLst>
              <a:ext uri="{FF2B5EF4-FFF2-40B4-BE49-F238E27FC236}">
                <a16:creationId xmlns:a16="http://schemas.microsoft.com/office/drawing/2014/main" xmlns="" id="{86D3F81B-575E-504C-AA5A-D1A07F21C27A}"/>
              </a:ext>
            </a:extLst>
          </p:cNvPr>
          <p:cNvSpPr/>
          <p:nvPr/>
        </p:nvSpPr>
        <p:spPr>
          <a:xfrm rot="16200000">
            <a:off x="2428269" y="2363080"/>
            <a:ext cx="1296144" cy="319446"/>
          </a:xfrm>
          <a:prstGeom prst="rect">
            <a:avLst/>
          </a:prstGeom>
        </p:spPr>
        <p:txBody>
          <a:bodyPr wrap="square">
            <a:spAutoFit/>
          </a:bodyPr>
          <a:lstStyle/>
          <a:p>
            <a:pPr algn="ctr" defTabSz="685378">
              <a:lnSpc>
                <a:spcPct val="80000"/>
              </a:lnSpc>
              <a:spcBef>
                <a:spcPts val="450"/>
              </a:spcBef>
            </a:pPr>
            <a:r>
              <a:rPr lang="en-US" b="1" kern="0" dirty="0">
                <a:solidFill>
                  <a:srgbClr val="FFFFFF">
                    <a:lumMod val="95000"/>
                  </a:srgbClr>
                </a:solidFill>
                <a:ea typeface="ＭＳ Ｐゴシック" charset="0"/>
                <a:cs typeface="ＭＳ Ｐゴシック" charset="0"/>
              </a:rPr>
              <a:t>Storage</a:t>
            </a:r>
          </a:p>
        </p:txBody>
      </p:sp>
      <p:grpSp>
        <p:nvGrpSpPr>
          <p:cNvPr id="67" name="Group 66">
            <a:extLst>
              <a:ext uri="{FF2B5EF4-FFF2-40B4-BE49-F238E27FC236}">
                <a16:creationId xmlns:a16="http://schemas.microsoft.com/office/drawing/2014/main" xmlns="" id="{8685C07C-23AC-8A4F-A501-6B35979FC060}"/>
              </a:ext>
            </a:extLst>
          </p:cNvPr>
          <p:cNvGrpSpPr/>
          <p:nvPr/>
        </p:nvGrpSpPr>
        <p:grpSpPr>
          <a:xfrm>
            <a:off x="6890348" y="1881851"/>
            <a:ext cx="743111" cy="697616"/>
            <a:chOff x="9113143" y="1758788"/>
            <a:chExt cx="582945" cy="635162"/>
          </a:xfrm>
        </p:grpSpPr>
        <p:sp>
          <p:nvSpPr>
            <p:cNvPr id="68" name="Rectangle 67">
              <a:extLst>
                <a:ext uri="{FF2B5EF4-FFF2-40B4-BE49-F238E27FC236}">
                  <a16:creationId xmlns:a16="http://schemas.microsoft.com/office/drawing/2014/main" xmlns="" id="{A7C36CFF-B35B-284E-8727-B297EF7FC378}"/>
                </a:ext>
              </a:extLst>
            </p:cNvPr>
            <p:cNvSpPr/>
            <p:nvPr/>
          </p:nvSpPr>
          <p:spPr>
            <a:xfrm>
              <a:off x="9113143" y="1758788"/>
              <a:ext cx="582945" cy="635162"/>
            </a:xfrm>
            <a:prstGeom prst="rect">
              <a:avLst/>
            </a:prstGeom>
            <a:noFill/>
            <a:ln w="1905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90000"/>
                </a:lnSpc>
                <a:spcBef>
                  <a:spcPts val="0"/>
                </a:spcBef>
                <a:spcAft>
                  <a:spcPts val="0"/>
                </a:spcAft>
                <a:buClrTx/>
                <a:buSzTx/>
                <a:buFontTx/>
                <a:buNone/>
                <a:tabLst/>
                <a:defRPr/>
              </a:pPr>
              <a:endParaRPr kumimoji="0" lang="en-US" sz="1800" b="1" i="0" u="none" strike="noStrike" kern="0" cap="none" spc="0" normalizeH="0" baseline="0" noProof="0">
                <a:ln>
                  <a:noFill/>
                </a:ln>
                <a:solidFill>
                  <a:srgbClr val="FFFFFF"/>
                </a:solidFill>
                <a:effectLst/>
                <a:uLnTx/>
                <a:uFillTx/>
                <a:latin typeface="Calibri"/>
                <a:ea typeface="+mn-ea"/>
                <a:cs typeface="+mn-cs"/>
              </a:endParaRPr>
            </a:p>
          </p:txBody>
        </p:sp>
        <p:sp>
          <p:nvSpPr>
            <p:cNvPr id="69" name="Freeform 30">
              <a:extLst>
                <a:ext uri="{FF2B5EF4-FFF2-40B4-BE49-F238E27FC236}">
                  <a16:creationId xmlns:a16="http://schemas.microsoft.com/office/drawing/2014/main" xmlns="" id="{9FD6C9D0-98CC-3748-9E69-F82A0EBC666D}"/>
                </a:ext>
              </a:extLst>
            </p:cNvPr>
            <p:cNvSpPr>
              <a:spLocks noChangeArrowheads="1"/>
            </p:cNvSpPr>
            <p:nvPr/>
          </p:nvSpPr>
          <p:spPr bwMode="auto">
            <a:xfrm>
              <a:off x="9207801" y="1847739"/>
              <a:ext cx="394941" cy="429056"/>
            </a:xfrm>
            <a:custGeom>
              <a:avLst/>
              <a:gdLst>
                <a:gd name="T0" fmla="*/ 1022 w 1327"/>
                <a:gd name="T1" fmla="*/ 21 h 1442"/>
                <a:gd name="T2" fmla="*/ 663 w 1327"/>
                <a:gd name="T3" fmla="*/ 0 h 1442"/>
                <a:gd name="T4" fmla="*/ 304 w 1327"/>
                <a:gd name="T5" fmla="*/ 21 h 1442"/>
                <a:gd name="T6" fmla="*/ 0 w 1327"/>
                <a:gd name="T7" fmla="*/ 121 h 1442"/>
                <a:gd name="T8" fmla="*/ 0 w 1327"/>
                <a:gd name="T9" fmla="*/ 1320 h 1442"/>
                <a:gd name="T10" fmla="*/ 304 w 1327"/>
                <a:gd name="T11" fmla="*/ 1420 h 1442"/>
                <a:gd name="T12" fmla="*/ 663 w 1327"/>
                <a:gd name="T13" fmla="*/ 1441 h 1442"/>
                <a:gd name="T14" fmla="*/ 1022 w 1327"/>
                <a:gd name="T15" fmla="*/ 1420 h 1442"/>
                <a:gd name="T16" fmla="*/ 1326 w 1327"/>
                <a:gd name="T17" fmla="*/ 1320 h 1442"/>
                <a:gd name="T18" fmla="*/ 1326 w 1327"/>
                <a:gd name="T19" fmla="*/ 121 h 1442"/>
                <a:gd name="T20" fmla="*/ 1022 w 1327"/>
                <a:gd name="T21" fmla="*/ 21 h 1442"/>
                <a:gd name="T22" fmla="*/ 346 w 1327"/>
                <a:gd name="T23" fmla="*/ 1042 h 1442"/>
                <a:gd name="T24" fmla="*/ 257 w 1327"/>
                <a:gd name="T25" fmla="*/ 953 h 1442"/>
                <a:gd name="T26" fmla="*/ 346 w 1327"/>
                <a:gd name="T27" fmla="*/ 864 h 1442"/>
                <a:gd name="T28" fmla="*/ 435 w 1327"/>
                <a:gd name="T29" fmla="*/ 953 h 1442"/>
                <a:gd name="T30" fmla="*/ 346 w 1327"/>
                <a:gd name="T31" fmla="*/ 1042 h 1442"/>
                <a:gd name="T32" fmla="*/ 377 w 1327"/>
                <a:gd name="T33" fmla="*/ 661 h 1442"/>
                <a:gd name="T34" fmla="*/ 480 w 1327"/>
                <a:gd name="T35" fmla="*/ 459 h 1442"/>
                <a:gd name="T36" fmla="*/ 582 w 1327"/>
                <a:gd name="T37" fmla="*/ 661 h 1442"/>
                <a:gd name="T38" fmla="*/ 377 w 1327"/>
                <a:gd name="T39" fmla="*/ 661 h 1442"/>
                <a:gd name="T40" fmla="*/ 550 w 1327"/>
                <a:gd name="T41" fmla="*/ 791 h 1442"/>
                <a:gd name="T42" fmla="*/ 655 w 1327"/>
                <a:gd name="T43" fmla="*/ 746 h 1442"/>
                <a:gd name="T44" fmla="*/ 760 w 1327"/>
                <a:gd name="T45" fmla="*/ 791 h 1442"/>
                <a:gd name="T46" fmla="*/ 760 w 1327"/>
                <a:gd name="T47" fmla="*/ 940 h 1442"/>
                <a:gd name="T48" fmla="*/ 655 w 1327"/>
                <a:gd name="T49" fmla="*/ 985 h 1442"/>
                <a:gd name="T50" fmla="*/ 550 w 1327"/>
                <a:gd name="T51" fmla="*/ 940 h 1442"/>
                <a:gd name="T52" fmla="*/ 550 w 1327"/>
                <a:gd name="T53" fmla="*/ 791 h 1442"/>
                <a:gd name="T54" fmla="*/ 689 w 1327"/>
                <a:gd name="T55" fmla="*/ 1265 h 1442"/>
                <a:gd name="T56" fmla="*/ 600 w 1327"/>
                <a:gd name="T57" fmla="*/ 1176 h 1442"/>
                <a:gd name="T58" fmla="*/ 689 w 1327"/>
                <a:gd name="T59" fmla="*/ 1087 h 1442"/>
                <a:gd name="T60" fmla="*/ 778 w 1327"/>
                <a:gd name="T61" fmla="*/ 1176 h 1442"/>
                <a:gd name="T62" fmla="*/ 689 w 1327"/>
                <a:gd name="T63" fmla="*/ 1265 h 1442"/>
                <a:gd name="T64" fmla="*/ 757 w 1327"/>
                <a:gd name="T65" fmla="*/ 558 h 1442"/>
                <a:gd name="T66" fmla="*/ 870 w 1327"/>
                <a:gd name="T67" fmla="*/ 446 h 1442"/>
                <a:gd name="T68" fmla="*/ 983 w 1327"/>
                <a:gd name="T69" fmla="*/ 558 h 1442"/>
                <a:gd name="T70" fmla="*/ 870 w 1327"/>
                <a:gd name="T71" fmla="*/ 671 h 1442"/>
                <a:gd name="T72" fmla="*/ 757 w 1327"/>
                <a:gd name="T73" fmla="*/ 558 h 1442"/>
                <a:gd name="T74" fmla="*/ 917 w 1327"/>
                <a:gd name="T75" fmla="*/ 1003 h 1442"/>
                <a:gd name="T76" fmla="*/ 1007 w 1327"/>
                <a:gd name="T77" fmla="*/ 825 h 1442"/>
                <a:gd name="T78" fmla="*/ 1096 w 1327"/>
                <a:gd name="T79" fmla="*/ 1003 h 1442"/>
                <a:gd name="T80" fmla="*/ 917 w 1327"/>
                <a:gd name="T81" fmla="*/ 1003 h 1442"/>
                <a:gd name="T82" fmla="*/ 1269 w 1327"/>
                <a:gd name="T83" fmla="*/ 220 h 1442"/>
                <a:gd name="T84" fmla="*/ 660 w 1327"/>
                <a:gd name="T85" fmla="*/ 315 h 1442"/>
                <a:gd name="T86" fmla="*/ 52 w 1327"/>
                <a:gd name="T87" fmla="*/ 220 h 1442"/>
                <a:gd name="T88" fmla="*/ 52 w 1327"/>
                <a:gd name="T89" fmla="*/ 220 h 1442"/>
                <a:gd name="T90" fmla="*/ 660 w 1327"/>
                <a:gd name="T91" fmla="*/ 126 h 1442"/>
                <a:gd name="T92" fmla="*/ 1269 w 1327"/>
                <a:gd name="T93" fmla="*/ 220 h 14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327" h="1442">
                  <a:moveTo>
                    <a:pt x="1022" y="21"/>
                  </a:moveTo>
                  <a:cubicBezTo>
                    <a:pt x="849" y="0"/>
                    <a:pt x="671" y="0"/>
                    <a:pt x="663" y="0"/>
                  </a:cubicBezTo>
                  <a:cubicBezTo>
                    <a:pt x="655" y="0"/>
                    <a:pt x="477" y="0"/>
                    <a:pt x="304" y="21"/>
                  </a:cubicBezTo>
                  <a:cubicBezTo>
                    <a:pt x="2" y="58"/>
                    <a:pt x="0" y="121"/>
                    <a:pt x="0" y="121"/>
                  </a:cubicBezTo>
                  <a:lnTo>
                    <a:pt x="0" y="1320"/>
                  </a:lnTo>
                  <a:cubicBezTo>
                    <a:pt x="0" y="1320"/>
                    <a:pt x="2" y="1383"/>
                    <a:pt x="304" y="1420"/>
                  </a:cubicBezTo>
                  <a:cubicBezTo>
                    <a:pt x="477" y="1441"/>
                    <a:pt x="655" y="1441"/>
                    <a:pt x="663" y="1441"/>
                  </a:cubicBezTo>
                  <a:cubicBezTo>
                    <a:pt x="671" y="1441"/>
                    <a:pt x="849" y="1441"/>
                    <a:pt x="1022" y="1420"/>
                  </a:cubicBezTo>
                  <a:cubicBezTo>
                    <a:pt x="1324" y="1383"/>
                    <a:pt x="1326" y="1320"/>
                    <a:pt x="1326" y="1320"/>
                  </a:cubicBezTo>
                  <a:lnTo>
                    <a:pt x="1326" y="121"/>
                  </a:lnTo>
                  <a:cubicBezTo>
                    <a:pt x="1326" y="121"/>
                    <a:pt x="1324" y="58"/>
                    <a:pt x="1022" y="21"/>
                  </a:cubicBezTo>
                  <a:close/>
                  <a:moveTo>
                    <a:pt x="346" y="1042"/>
                  </a:moveTo>
                  <a:cubicBezTo>
                    <a:pt x="296" y="1042"/>
                    <a:pt x="257" y="1003"/>
                    <a:pt x="257" y="953"/>
                  </a:cubicBezTo>
                  <a:cubicBezTo>
                    <a:pt x="257" y="906"/>
                    <a:pt x="296" y="864"/>
                    <a:pt x="346" y="864"/>
                  </a:cubicBezTo>
                  <a:cubicBezTo>
                    <a:pt x="396" y="864"/>
                    <a:pt x="435" y="903"/>
                    <a:pt x="435" y="953"/>
                  </a:cubicBezTo>
                  <a:cubicBezTo>
                    <a:pt x="435" y="1003"/>
                    <a:pt x="396" y="1042"/>
                    <a:pt x="346" y="1042"/>
                  </a:cubicBezTo>
                  <a:close/>
                  <a:moveTo>
                    <a:pt x="377" y="661"/>
                  </a:moveTo>
                  <a:lnTo>
                    <a:pt x="480" y="459"/>
                  </a:lnTo>
                  <a:lnTo>
                    <a:pt x="582" y="661"/>
                  </a:lnTo>
                  <a:lnTo>
                    <a:pt x="377" y="661"/>
                  </a:lnTo>
                  <a:close/>
                  <a:moveTo>
                    <a:pt x="550" y="791"/>
                  </a:moveTo>
                  <a:lnTo>
                    <a:pt x="655" y="746"/>
                  </a:lnTo>
                  <a:lnTo>
                    <a:pt x="760" y="791"/>
                  </a:lnTo>
                  <a:lnTo>
                    <a:pt x="760" y="940"/>
                  </a:lnTo>
                  <a:lnTo>
                    <a:pt x="655" y="985"/>
                  </a:lnTo>
                  <a:lnTo>
                    <a:pt x="550" y="940"/>
                  </a:lnTo>
                  <a:lnTo>
                    <a:pt x="550" y="791"/>
                  </a:lnTo>
                  <a:close/>
                  <a:moveTo>
                    <a:pt x="689" y="1265"/>
                  </a:moveTo>
                  <a:cubicBezTo>
                    <a:pt x="640" y="1265"/>
                    <a:pt x="600" y="1226"/>
                    <a:pt x="600" y="1176"/>
                  </a:cubicBezTo>
                  <a:cubicBezTo>
                    <a:pt x="600" y="1129"/>
                    <a:pt x="640" y="1087"/>
                    <a:pt x="689" y="1087"/>
                  </a:cubicBezTo>
                  <a:cubicBezTo>
                    <a:pt x="739" y="1087"/>
                    <a:pt x="778" y="1126"/>
                    <a:pt x="778" y="1176"/>
                  </a:cubicBezTo>
                  <a:cubicBezTo>
                    <a:pt x="776" y="1226"/>
                    <a:pt x="736" y="1265"/>
                    <a:pt x="689" y="1265"/>
                  </a:cubicBezTo>
                  <a:close/>
                  <a:moveTo>
                    <a:pt x="757" y="558"/>
                  </a:moveTo>
                  <a:cubicBezTo>
                    <a:pt x="757" y="496"/>
                    <a:pt x="807" y="446"/>
                    <a:pt x="870" y="446"/>
                  </a:cubicBezTo>
                  <a:cubicBezTo>
                    <a:pt x="933" y="446"/>
                    <a:pt x="983" y="496"/>
                    <a:pt x="983" y="558"/>
                  </a:cubicBezTo>
                  <a:cubicBezTo>
                    <a:pt x="983" y="621"/>
                    <a:pt x="933" y="671"/>
                    <a:pt x="870" y="671"/>
                  </a:cubicBezTo>
                  <a:cubicBezTo>
                    <a:pt x="807" y="671"/>
                    <a:pt x="757" y="621"/>
                    <a:pt x="757" y="558"/>
                  </a:cubicBezTo>
                  <a:close/>
                  <a:moveTo>
                    <a:pt x="917" y="1003"/>
                  </a:moveTo>
                  <a:lnTo>
                    <a:pt x="1007" y="825"/>
                  </a:lnTo>
                  <a:lnTo>
                    <a:pt x="1096" y="1003"/>
                  </a:lnTo>
                  <a:lnTo>
                    <a:pt x="917" y="1003"/>
                  </a:lnTo>
                  <a:close/>
                  <a:moveTo>
                    <a:pt x="1269" y="220"/>
                  </a:moveTo>
                  <a:cubicBezTo>
                    <a:pt x="1245" y="254"/>
                    <a:pt x="1030" y="315"/>
                    <a:pt x="660" y="315"/>
                  </a:cubicBezTo>
                  <a:cubicBezTo>
                    <a:pt x="291" y="315"/>
                    <a:pt x="76" y="254"/>
                    <a:pt x="52" y="220"/>
                  </a:cubicBezTo>
                  <a:lnTo>
                    <a:pt x="52" y="220"/>
                  </a:lnTo>
                  <a:cubicBezTo>
                    <a:pt x="73" y="186"/>
                    <a:pt x="288" y="126"/>
                    <a:pt x="660" y="126"/>
                  </a:cubicBezTo>
                  <a:cubicBezTo>
                    <a:pt x="1033" y="123"/>
                    <a:pt x="1248" y="184"/>
                    <a:pt x="1269" y="220"/>
                  </a:cubicBezTo>
                  <a:close/>
                </a:path>
              </a:pathLst>
            </a:custGeom>
            <a:solidFill>
              <a:srgbClr val="FFFFFF"/>
            </a:solidFill>
            <a:ln>
              <a:noFill/>
            </a:ln>
            <a:effectLs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1" i="0" u="none" strike="noStrike" kern="0" cap="none" spc="0" normalizeH="0" baseline="0" noProof="0">
                <a:ln>
                  <a:noFill/>
                </a:ln>
                <a:solidFill>
                  <a:srgbClr val="5F5F5F"/>
                </a:solidFill>
                <a:effectLst/>
                <a:uLnTx/>
                <a:uFillTx/>
              </a:endParaRPr>
            </a:p>
          </p:txBody>
        </p:sp>
      </p:grpSp>
      <p:grpSp>
        <p:nvGrpSpPr>
          <p:cNvPr id="70" name="Group 69">
            <a:extLst>
              <a:ext uri="{FF2B5EF4-FFF2-40B4-BE49-F238E27FC236}">
                <a16:creationId xmlns:a16="http://schemas.microsoft.com/office/drawing/2014/main" xmlns="" id="{C4DAF75B-74EF-7F46-9A6D-6256556D4CE7}"/>
              </a:ext>
            </a:extLst>
          </p:cNvPr>
          <p:cNvGrpSpPr/>
          <p:nvPr/>
        </p:nvGrpSpPr>
        <p:grpSpPr>
          <a:xfrm>
            <a:off x="8282060" y="1853144"/>
            <a:ext cx="706860" cy="781357"/>
            <a:chOff x="8104793" y="3991725"/>
            <a:chExt cx="582945" cy="635162"/>
          </a:xfrm>
        </p:grpSpPr>
        <p:sp>
          <p:nvSpPr>
            <p:cNvPr id="71" name="Rectangle 70">
              <a:extLst>
                <a:ext uri="{FF2B5EF4-FFF2-40B4-BE49-F238E27FC236}">
                  <a16:creationId xmlns:a16="http://schemas.microsoft.com/office/drawing/2014/main" xmlns="" id="{1C6FA3B2-9B4F-304A-8113-D94598170360}"/>
                </a:ext>
              </a:extLst>
            </p:cNvPr>
            <p:cNvSpPr/>
            <p:nvPr/>
          </p:nvSpPr>
          <p:spPr>
            <a:xfrm>
              <a:off x="8104793" y="3991725"/>
              <a:ext cx="582945" cy="635162"/>
            </a:xfrm>
            <a:prstGeom prst="rect">
              <a:avLst/>
            </a:prstGeom>
            <a:noFill/>
            <a:ln w="1905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90000"/>
                </a:lnSpc>
                <a:spcBef>
                  <a:spcPts val="0"/>
                </a:spcBef>
                <a:spcAft>
                  <a:spcPts val="0"/>
                </a:spcAft>
                <a:buClrTx/>
                <a:buSzTx/>
                <a:buFontTx/>
                <a:buNone/>
                <a:tabLst/>
                <a:defRPr/>
              </a:pPr>
              <a:endParaRPr kumimoji="0" lang="en-US" sz="1800" b="1" i="0" u="none" strike="noStrike" kern="0" cap="none" spc="0" normalizeH="0" baseline="0" noProof="0">
                <a:ln>
                  <a:noFill/>
                </a:ln>
                <a:solidFill>
                  <a:srgbClr val="FFFFFF"/>
                </a:solidFill>
                <a:effectLst/>
                <a:uLnTx/>
                <a:uFillTx/>
                <a:latin typeface="Calibri"/>
                <a:ea typeface="+mn-ea"/>
                <a:cs typeface="+mn-cs"/>
              </a:endParaRPr>
            </a:p>
          </p:txBody>
        </p:sp>
        <p:sp>
          <p:nvSpPr>
            <p:cNvPr id="72" name="Freeform 71">
              <a:extLst>
                <a:ext uri="{FF2B5EF4-FFF2-40B4-BE49-F238E27FC236}">
                  <a16:creationId xmlns:a16="http://schemas.microsoft.com/office/drawing/2014/main" xmlns="" id="{D22CA3BF-8DF9-F24E-B211-D427A50DAC3B}"/>
                </a:ext>
              </a:extLst>
            </p:cNvPr>
            <p:cNvSpPr>
              <a:spLocks noChangeArrowheads="1"/>
            </p:cNvSpPr>
            <p:nvPr/>
          </p:nvSpPr>
          <p:spPr bwMode="auto">
            <a:xfrm>
              <a:off x="8196611" y="4099084"/>
              <a:ext cx="396254" cy="430369"/>
            </a:xfrm>
            <a:custGeom>
              <a:avLst/>
              <a:gdLst>
                <a:gd name="T0" fmla="*/ 1025 w 1332"/>
                <a:gd name="T1" fmla="*/ 21 h 1446"/>
                <a:gd name="T2" fmla="*/ 666 w 1332"/>
                <a:gd name="T3" fmla="*/ 0 h 1446"/>
                <a:gd name="T4" fmla="*/ 306 w 1332"/>
                <a:gd name="T5" fmla="*/ 21 h 1446"/>
                <a:gd name="T6" fmla="*/ 0 w 1332"/>
                <a:gd name="T7" fmla="*/ 121 h 1446"/>
                <a:gd name="T8" fmla="*/ 0 w 1332"/>
                <a:gd name="T9" fmla="*/ 1324 h 1446"/>
                <a:gd name="T10" fmla="*/ 306 w 1332"/>
                <a:gd name="T11" fmla="*/ 1424 h 1446"/>
                <a:gd name="T12" fmla="*/ 666 w 1332"/>
                <a:gd name="T13" fmla="*/ 1445 h 1446"/>
                <a:gd name="T14" fmla="*/ 1025 w 1332"/>
                <a:gd name="T15" fmla="*/ 1424 h 1446"/>
                <a:gd name="T16" fmla="*/ 1331 w 1332"/>
                <a:gd name="T17" fmla="*/ 1324 h 1446"/>
                <a:gd name="T18" fmla="*/ 1331 w 1332"/>
                <a:gd name="T19" fmla="*/ 121 h 1446"/>
                <a:gd name="T20" fmla="*/ 1025 w 1332"/>
                <a:gd name="T21" fmla="*/ 21 h 1446"/>
                <a:gd name="T22" fmla="*/ 988 w 1332"/>
                <a:gd name="T23" fmla="*/ 1164 h 1446"/>
                <a:gd name="T24" fmla="*/ 988 w 1332"/>
                <a:gd name="T25" fmla="*/ 1169 h 1446"/>
                <a:gd name="T26" fmla="*/ 228 w 1332"/>
                <a:gd name="T27" fmla="*/ 1169 h 1446"/>
                <a:gd name="T28" fmla="*/ 228 w 1332"/>
                <a:gd name="T29" fmla="*/ 632 h 1446"/>
                <a:gd name="T30" fmla="*/ 233 w 1332"/>
                <a:gd name="T31" fmla="*/ 632 h 1446"/>
                <a:gd name="T32" fmla="*/ 472 w 1332"/>
                <a:gd name="T33" fmla="*/ 632 h 1446"/>
                <a:gd name="T34" fmla="*/ 479 w 1332"/>
                <a:gd name="T35" fmla="*/ 637 h 1446"/>
                <a:gd name="T36" fmla="*/ 511 w 1332"/>
                <a:gd name="T37" fmla="*/ 695 h 1446"/>
                <a:gd name="T38" fmla="*/ 521 w 1332"/>
                <a:gd name="T39" fmla="*/ 700 h 1446"/>
                <a:gd name="T40" fmla="*/ 917 w 1332"/>
                <a:gd name="T41" fmla="*/ 700 h 1446"/>
                <a:gd name="T42" fmla="*/ 988 w 1332"/>
                <a:gd name="T43" fmla="*/ 771 h 1446"/>
                <a:gd name="T44" fmla="*/ 988 w 1332"/>
                <a:gd name="T45" fmla="*/ 1164 h 1446"/>
                <a:gd name="T46" fmla="*/ 1103 w 1332"/>
                <a:gd name="T47" fmla="*/ 1041 h 1446"/>
                <a:gd name="T48" fmla="*/ 1046 w 1332"/>
                <a:gd name="T49" fmla="*/ 1041 h 1446"/>
                <a:gd name="T50" fmla="*/ 1046 w 1332"/>
                <a:gd name="T51" fmla="*/ 1033 h 1446"/>
                <a:gd name="T52" fmla="*/ 1046 w 1332"/>
                <a:gd name="T53" fmla="*/ 708 h 1446"/>
                <a:gd name="T54" fmla="*/ 975 w 1332"/>
                <a:gd name="T55" fmla="*/ 637 h 1446"/>
                <a:gd name="T56" fmla="*/ 582 w 1332"/>
                <a:gd name="T57" fmla="*/ 637 h 1446"/>
                <a:gd name="T58" fmla="*/ 571 w 1332"/>
                <a:gd name="T59" fmla="*/ 632 h 1446"/>
                <a:gd name="T60" fmla="*/ 540 w 1332"/>
                <a:gd name="T61" fmla="*/ 574 h 1446"/>
                <a:gd name="T62" fmla="*/ 532 w 1332"/>
                <a:gd name="T63" fmla="*/ 569 h 1446"/>
                <a:gd name="T64" fmla="*/ 351 w 1332"/>
                <a:gd name="T65" fmla="*/ 569 h 1446"/>
                <a:gd name="T66" fmla="*/ 343 w 1332"/>
                <a:gd name="T67" fmla="*/ 569 h 1446"/>
                <a:gd name="T68" fmla="*/ 343 w 1332"/>
                <a:gd name="T69" fmla="*/ 506 h 1446"/>
                <a:gd name="T70" fmla="*/ 348 w 1332"/>
                <a:gd name="T71" fmla="*/ 506 h 1446"/>
                <a:gd name="T72" fmla="*/ 587 w 1332"/>
                <a:gd name="T73" fmla="*/ 506 h 1446"/>
                <a:gd name="T74" fmla="*/ 595 w 1332"/>
                <a:gd name="T75" fmla="*/ 511 h 1446"/>
                <a:gd name="T76" fmla="*/ 626 w 1332"/>
                <a:gd name="T77" fmla="*/ 569 h 1446"/>
                <a:gd name="T78" fmla="*/ 637 w 1332"/>
                <a:gd name="T79" fmla="*/ 574 h 1446"/>
                <a:gd name="T80" fmla="*/ 1033 w 1332"/>
                <a:gd name="T81" fmla="*/ 574 h 1446"/>
                <a:gd name="T82" fmla="*/ 1103 w 1332"/>
                <a:gd name="T83" fmla="*/ 635 h 1446"/>
                <a:gd name="T84" fmla="*/ 1103 w 1332"/>
                <a:gd name="T85" fmla="*/ 645 h 1446"/>
                <a:gd name="T86" fmla="*/ 1103 w 1332"/>
                <a:gd name="T87" fmla="*/ 1038 h 1446"/>
                <a:gd name="T88" fmla="*/ 1103 w 1332"/>
                <a:gd name="T89" fmla="*/ 1041 h 1446"/>
                <a:gd name="T90" fmla="*/ 1274 w 1332"/>
                <a:gd name="T91" fmla="*/ 220 h 1446"/>
                <a:gd name="T92" fmla="*/ 666 w 1332"/>
                <a:gd name="T93" fmla="*/ 315 h 1446"/>
                <a:gd name="T94" fmla="*/ 57 w 1332"/>
                <a:gd name="T95" fmla="*/ 220 h 1446"/>
                <a:gd name="T96" fmla="*/ 57 w 1332"/>
                <a:gd name="T97" fmla="*/ 220 h 1446"/>
                <a:gd name="T98" fmla="*/ 666 w 1332"/>
                <a:gd name="T99" fmla="*/ 126 h 1446"/>
                <a:gd name="T100" fmla="*/ 1274 w 1332"/>
                <a:gd name="T101" fmla="*/ 220 h 1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332" h="1446">
                  <a:moveTo>
                    <a:pt x="1025" y="21"/>
                  </a:moveTo>
                  <a:cubicBezTo>
                    <a:pt x="852" y="0"/>
                    <a:pt x="673" y="0"/>
                    <a:pt x="666" y="0"/>
                  </a:cubicBezTo>
                  <a:cubicBezTo>
                    <a:pt x="658" y="0"/>
                    <a:pt x="479" y="0"/>
                    <a:pt x="306" y="21"/>
                  </a:cubicBezTo>
                  <a:cubicBezTo>
                    <a:pt x="5" y="58"/>
                    <a:pt x="0" y="121"/>
                    <a:pt x="0" y="121"/>
                  </a:cubicBezTo>
                  <a:lnTo>
                    <a:pt x="0" y="1324"/>
                  </a:lnTo>
                  <a:cubicBezTo>
                    <a:pt x="0" y="1324"/>
                    <a:pt x="2" y="1387"/>
                    <a:pt x="306" y="1424"/>
                  </a:cubicBezTo>
                  <a:cubicBezTo>
                    <a:pt x="479" y="1445"/>
                    <a:pt x="658" y="1445"/>
                    <a:pt x="666" y="1445"/>
                  </a:cubicBezTo>
                  <a:cubicBezTo>
                    <a:pt x="673" y="1445"/>
                    <a:pt x="852" y="1445"/>
                    <a:pt x="1025" y="1424"/>
                  </a:cubicBezTo>
                  <a:cubicBezTo>
                    <a:pt x="1326" y="1387"/>
                    <a:pt x="1331" y="1324"/>
                    <a:pt x="1331" y="1324"/>
                  </a:cubicBezTo>
                  <a:lnTo>
                    <a:pt x="1331" y="121"/>
                  </a:lnTo>
                  <a:cubicBezTo>
                    <a:pt x="1329" y="121"/>
                    <a:pt x="1326" y="58"/>
                    <a:pt x="1025" y="21"/>
                  </a:cubicBezTo>
                  <a:close/>
                  <a:moveTo>
                    <a:pt x="988" y="1164"/>
                  </a:moveTo>
                  <a:cubicBezTo>
                    <a:pt x="988" y="1167"/>
                    <a:pt x="988" y="1169"/>
                    <a:pt x="988" y="1169"/>
                  </a:cubicBezTo>
                  <a:cubicBezTo>
                    <a:pt x="734" y="1169"/>
                    <a:pt x="479" y="1169"/>
                    <a:pt x="228" y="1169"/>
                  </a:cubicBezTo>
                  <a:cubicBezTo>
                    <a:pt x="228" y="965"/>
                    <a:pt x="228" y="836"/>
                    <a:pt x="228" y="632"/>
                  </a:cubicBezTo>
                  <a:cubicBezTo>
                    <a:pt x="230" y="632"/>
                    <a:pt x="233" y="632"/>
                    <a:pt x="233" y="632"/>
                  </a:cubicBezTo>
                  <a:cubicBezTo>
                    <a:pt x="312" y="632"/>
                    <a:pt x="393" y="632"/>
                    <a:pt x="472" y="632"/>
                  </a:cubicBezTo>
                  <a:cubicBezTo>
                    <a:pt x="477" y="632"/>
                    <a:pt x="477" y="632"/>
                    <a:pt x="479" y="637"/>
                  </a:cubicBezTo>
                  <a:cubicBezTo>
                    <a:pt x="490" y="656"/>
                    <a:pt x="500" y="677"/>
                    <a:pt x="511" y="695"/>
                  </a:cubicBezTo>
                  <a:cubicBezTo>
                    <a:pt x="514" y="700"/>
                    <a:pt x="516" y="700"/>
                    <a:pt x="521" y="700"/>
                  </a:cubicBezTo>
                  <a:cubicBezTo>
                    <a:pt x="652" y="700"/>
                    <a:pt x="786" y="700"/>
                    <a:pt x="917" y="700"/>
                  </a:cubicBezTo>
                  <a:cubicBezTo>
                    <a:pt x="954" y="700"/>
                    <a:pt x="988" y="729"/>
                    <a:pt x="988" y="771"/>
                  </a:cubicBezTo>
                  <a:cubicBezTo>
                    <a:pt x="985" y="928"/>
                    <a:pt x="988" y="1009"/>
                    <a:pt x="988" y="1164"/>
                  </a:cubicBezTo>
                  <a:close/>
                  <a:moveTo>
                    <a:pt x="1103" y="1041"/>
                  </a:moveTo>
                  <a:cubicBezTo>
                    <a:pt x="1082" y="1041"/>
                    <a:pt x="1064" y="1041"/>
                    <a:pt x="1046" y="1041"/>
                  </a:cubicBezTo>
                  <a:cubicBezTo>
                    <a:pt x="1046" y="1038"/>
                    <a:pt x="1046" y="1036"/>
                    <a:pt x="1046" y="1033"/>
                  </a:cubicBezTo>
                  <a:cubicBezTo>
                    <a:pt x="1046" y="899"/>
                    <a:pt x="1046" y="842"/>
                    <a:pt x="1046" y="708"/>
                  </a:cubicBezTo>
                  <a:cubicBezTo>
                    <a:pt x="1046" y="674"/>
                    <a:pt x="1019" y="637"/>
                    <a:pt x="975" y="637"/>
                  </a:cubicBezTo>
                  <a:cubicBezTo>
                    <a:pt x="844" y="637"/>
                    <a:pt x="713" y="637"/>
                    <a:pt x="582" y="637"/>
                  </a:cubicBezTo>
                  <a:cubicBezTo>
                    <a:pt x="576" y="637"/>
                    <a:pt x="574" y="635"/>
                    <a:pt x="571" y="632"/>
                  </a:cubicBezTo>
                  <a:cubicBezTo>
                    <a:pt x="561" y="614"/>
                    <a:pt x="550" y="595"/>
                    <a:pt x="540" y="574"/>
                  </a:cubicBezTo>
                  <a:cubicBezTo>
                    <a:pt x="537" y="572"/>
                    <a:pt x="535" y="569"/>
                    <a:pt x="532" y="569"/>
                  </a:cubicBezTo>
                  <a:cubicBezTo>
                    <a:pt x="472" y="569"/>
                    <a:pt x="411" y="569"/>
                    <a:pt x="351" y="569"/>
                  </a:cubicBezTo>
                  <a:cubicBezTo>
                    <a:pt x="348" y="569"/>
                    <a:pt x="346" y="569"/>
                    <a:pt x="343" y="569"/>
                  </a:cubicBezTo>
                  <a:cubicBezTo>
                    <a:pt x="343" y="548"/>
                    <a:pt x="343" y="527"/>
                    <a:pt x="343" y="506"/>
                  </a:cubicBezTo>
                  <a:cubicBezTo>
                    <a:pt x="346" y="506"/>
                    <a:pt x="348" y="506"/>
                    <a:pt x="348" y="506"/>
                  </a:cubicBezTo>
                  <a:cubicBezTo>
                    <a:pt x="427" y="506"/>
                    <a:pt x="508" y="506"/>
                    <a:pt x="587" y="506"/>
                  </a:cubicBezTo>
                  <a:cubicBezTo>
                    <a:pt x="592" y="506"/>
                    <a:pt x="592" y="509"/>
                    <a:pt x="595" y="511"/>
                  </a:cubicBezTo>
                  <a:cubicBezTo>
                    <a:pt x="605" y="530"/>
                    <a:pt x="616" y="548"/>
                    <a:pt x="626" y="569"/>
                  </a:cubicBezTo>
                  <a:cubicBezTo>
                    <a:pt x="629" y="574"/>
                    <a:pt x="632" y="574"/>
                    <a:pt x="637" y="574"/>
                  </a:cubicBezTo>
                  <a:cubicBezTo>
                    <a:pt x="768" y="574"/>
                    <a:pt x="902" y="574"/>
                    <a:pt x="1033" y="574"/>
                  </a:cubicBezTo>
                  <a:cubicBezTo>
                    <a:pt x="1069" y="574"/>
                    <a:pt x="1098" y="598"/>
                    <a:pt x="1103" y="635"/>
                  </a:cubicBezTo>
                  <a:cubicBezTo>
                    <a:pt x="1103" y="637"/>
                    <a:pt x="1103" y="642"/>
                    <a:pt x="1103" y="645"/>
                  </a:cubicBezTo>
                  <a:cubicBezTo>
                    <a:pt x="1103" y="800"/>
                    <a:pt x="1103" y="884"/>
                    <a:pt x="1103" y="1038"/>
                  </a:cubicBezTo>
                  <a:cubicBezTo>
                    <a:pt x="1103" y="1036"/>
                    <a:pt x="1103" y="1038"/>
                    <a:pt x="1103" y="1041"/>
                  </a:cubicBezTo>
                  <a:close/>
                  <a:moveTo>
                    <a:pt x="1274" y="220"/>
                  </a:moveTo>
                  <a:cubicBezTo>
                    <a:pt x="1250" y="254"/>
                    <a:pt x="1036" y="315"/>
                    <a:pt x="666" y="315"/>
                  </a:cubicBezTo>
                  <a:cubicBezTo>
                    <a:pt x="297" y="315"/>
                    <a:pt x="81" y="254"/>
                    <a:pt x="57" y="220"/>
                  </a:cubicBezTo>
                  <a:lnTo>
                    <a:pt x="57" y="220"/>
                  </a:lnTo>
                  <a:cubicBezTo>
                    <a:pt x="78" y="186"/>
                    <a:pt x="296" y="126"/>
                    <a:pt x="666" y="126"/>
                  </a:cubicBezTo>
                  <a:cubicBezTo>
                    <a:pt x="1035" y="123"/>
                    <a:pt x="1253" y="184"/>
                    <a:pt x="1274" y="220"/>
                  </a:cubicBezTo>
                  <a:close/>
                </a:path>
              </a:pathLst>
            </a:custGeom>
            <a:solidFill>
              <a:srgbClr val="FFFFFF"/>
            </a:solidFill>
            <a:ln>
              <a:noFill/>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1" i="0" u="none" strike="noStrike" kern="0" cap="none" spc="0" normalizeH="0" baseline="0" noProof="0">
                <a:ln>
                  <a:noFill/>
                </a:ln>
                <a:solidFill>
                  <a:srgbClr val="5F5F5F"/>
                </a:solidFill>
                <a:effectLst/>
                <a:uLnTx/>
                <a:uFillTx/>
              </a:endParaRPr>
            </a:p>
          </p:txBody>
        </p:sp>
      </p:grpSp>
      <p:grpSp>
        <p:nvGrpSpPr>
          <p:cNvPr id="79" name="Group 78">
            <a:extLst>
              <a:ext uri="{FF2B5EF4-FFF2-40B4-BE49-F238E27FC236}">
                <a16:creationId xmlns:a16="http://schemas.microsoft.com/office/drawing/2014/main" xmlns="" id="{964A6187-2976-534A-9236-24AD0D3684A0}"/>
              </a:ext>
            </a:extLst>
          </p:cNvPr>
          <p:cNvGrpSpPr/>
          <p:nvPr/>
        </p:nvGrpSpPr>
        <p:grpSpPr>
          <a:xfrm>
            <a:off x="5538263" y="1856014"/>
            <a:ext cx="835410" cy="754713"/>
            <a:chOff x="8104793" y="1758788"/>
            <a:chExt cx="582945" cy="635162"/>
          </a:xfrm>
        </p:grpSpPr>
        <p:sp>
          <p:nvSpPr>
            <p:cNvPr id="80" name="Rectangle 79">
              <a:extLst>
                <a:ext uri="{FF2B5EF4-FFF2-40B4-BE49-F238E27FC236}">
                  <a16:creationId xmlns:a16="http://schemas.microsoft.com/office/drawing/2014/main" xmlns="" id="{C53DC4EC-F10F-6948-A9A6-6815F2E6F0B5}"/>
                </a:ext>
              </a:extLst>
            </p:cNvPr>
            <p:cNvSpPr/>
            <p:nvPr/>
          </p:nvSpPr>
          <p:spPr>
            <a:xfrm>
              <a:off x="8104793" y="1758788"/>
              <a:ext cx="582945" cy="635162"/>
            </a:xfrm>
            <a:prstGeom prst="rect">
              <a:avLst/>
            </a:prstGeom>
            <a:noFill/>
            <a:ln w="1905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90000"/>
                </a:lnSpc>
                <a:spcBef>
                  <a:spcPts val="0"/>
                </a:spcBef>
                <a:spcAft>
                  <a:spcPts val="0"/>
                </a:spcAft>
                <a:buClrTx/>
                <a:buSzTx/>
                <a:buFontTx/>
                <a:buNone/>
                <a:tabLst/>
                <a:defRPr/>
              </a:pPr>
              <a:endParaRPr kumimoji="0" lang="en-US" sz="1800" b="1" i="0" u="none" strike="noStrike" kern="0" cap="none" spc="0" normalizeH="0" baseline="0" noProof="0">
                <a:ln>
                  <a:noFill/>
                </a:ln>
                <a:solidFill>
                  <a:srgbClr val="FFFFFF"/>
                </a:solidFill>
                <a:effectLst/>
                <a:uLnTx/>
                <a:uFillTx/>
                <a:latin typeface="Calibri"/>
                <a:ea typeface="+mn-ea"/>
                <a:cs typeface="+mn-cs"/>
              </a:endParaRPr>
            </a:p>
          </p:txBody>
        </p:sp>
        <p:sp>
          <p:nvSpPr>
            <p:cNvPr id="81" name="Freeform 29">
              <a:extLst>
                <a:ext uri="{FF2B5EF4-FFF2-40B4-BE49-F238E27FC236}">
                  <a16:creationId xmlns:a16="http://schemas.microsoft.com/office/drawing/2014/main" xmlns="" id="{9E4F8AD6-6142-4F46-84AB-6E0C70A1AC56}"/>
                </a:ext>
              </a:extLst>
            </p:cNvPr>
            <p:cNvSpPr>
              <a:spLocks noChangeArrowheads="1"/>
            </p:cNvSpPr>
            <p:nvPr/>
          </p:nvSpPr>
          <p:spPr bwMode="auto">
            <a:xfrm>
              <a:off x="8199637" y="1847739"/>
              <a:ext cx="396254" cy="429056"/>
            </a:xfrm>
            <a:custGeom>
              <a:avLst/>
              <a:gdLst>
                <a:gd name="T0" fmla="*/ 1022 w 1330"/>
                <a:gd name="T1" fmla="*/ 21 h 1442"/>
                <a:gd name="T2" fmla="*/ 663 w 1330"/>
                <a:gd name="T3" fmla="*/ 0 h 1442"/>
                <a:gd name="T4" fmla="*/ 305 w 1330"/>
                <a:gd name="T5" fmla="*/ 21 h 1442"/>
                <a:gd name="T6" fmla="*/ 0 w 1330"/>
                <a:gd name="T7" fmla="*/ 121 h 1442"/>
                <a:gd name="T8" fmla="*/ 0 w 1330"/>
                <a:gd name="T9" fmla="*/ 1320 h 1442"/>
                <a:gd name="T10" fmla="*/ 305 w 1330"/>
                <a:gd name="T11" fmla="*/ 1420 h 1442"/>
                <a:gd name="T12" fmla="*/ 663 w 1330"/>
                <a:gd name="T13" fmla="*/ 1441 h 1442"/>
                <a:gd name="T14" fmla="*/ 1022 w 1330"/>
                <a:gd name="T15" fmla="*/ 1420 h 1442"/>
                <a:gd name="T16" fmla="*/ 1326 w 1330"/>
                <a:gd name="T17" fmla="*/ 1320 h 1442"/>
                <a:gd name="T18" fmla="*/ 1326 w 1330"/>
                <a:gd name="T19" fmla="*/ 121 h 1442"/>
                <a:gd name="T20" fmla="*/ 1022 w 1330"/>
                <a:gd name="T21" fmla="*/ 21 h 1442"/>
                <a:gd name="T22" fmla="*/ 580 w 1330"/>
                <a:gd name="T23" fmla="*/ 1184 h 1442"/>
                <a:gd name="T24" fmla="*/ 341 w 1330"/>
                <a:gd name="T25" fmla="*/ 1184 h 1442"/>
                <a:gd name="T26" fmla="*/ 341 w 1330"/>
                <a:gd name="T27" fmla="*/ 945 h 1442"/>
                <a:gd name="T28" fmla="*/ 580 w 1330"/>
                <a:gd name="T29" fmla="*/ 945 h 1442"/>
                <a:gd name="T30" fmla="*/ 580 w 1330"/>
                <a:gd name="T31" fmla="*/ 1184 h 1442"/>
                <a:gd name="T32" fmla="*/ 580 w 1330"/>
                <a:gd name="T33" fmla="*/ 751 h 1442"/>
                <a:gd name="T34" fmla="*/ 341 w 1330"/>
                <a:gd name="T35" fmla="*/ 751 h 1442"/>
                <a:gd name="T36" fmla="*/ 341 w 1330"/>
                <a:gd name="T37" fmla="*/ 514 h 1442"/>
                <a:gd name="T38" fmla="*/ 580 w 1330"/>
                <a:gd name="T39" fmla="*/ 514 h 1442"/>
                <a:gd name="T40" fmla="*/ 580 w 1330"/>
                <a:gd name="T41" fmla="*/ 751 h 1442"/>
                <a:gd name="T42" fmla="*/ 967 w 1330"/>
                <a:gd name="T43" fmla="*/ 1184 h 1442"/>
                <a:gd name="T44" fmla="*/ 728 w 1330"/>
                <a:gd name="T45" fmla="*/ 1184 h 1442"/>
                <a:gd name="T46" fmla="*/ 728 w 1330"/>
                <a:gd name="T47" fmla="*/ 945 h 1442"/>
                <a:gd name="T48" fmla="*/ 967 w 1330"/>
                <a:gd name="T49" fmla="*/ 945 h 1442"/>
                <a:gd name="T50" fmla="*/ 967 w 1330"/>
                <a:gd name="T51" fmla="*/ 1184 h 1442"/>
                <a:gd name="T52" fmla="*/ 967 w 1330"/>
                <a:gd name="T53" fmla="*/ 751 h 1442"/>
                <a:gd name="T54" fmla="*/ 728 w 1330"/>
                <a:gd name="T55" fmla="*/ 751 h 1442"/>
                <a:gd name="T56" fmla="*/ 728 w 1330"/>
                <a:gd name="T57" fmla="*/ 514 h 1442"/>
                <a:gd name="T58" fmla="*/ 967 w 1330"/>
                <a:gd name="T59" fmla="*/ 514 h 1442"/>
                <a:gd name="T60" fmla="*/ 967 w 1330"/>
                <a:gd name="T61" fmla="*/ 751 h 1442"/>
                <a:gd name="T62" fmla="*/ 1276 w 1330"/>
                <a:gd name="T63" fmla="*/ 220 h 1442"/>
                <a:gd name="T64" fmla="*/ 668 w 1330"/>
                <a:gd name="T65" fmla="*/ 315 h 1442"/>
                <a:gd name="T66" fmla="*/ 61 w 1330"/>
                <a:gd name="T67" fmla="*/ 220 h 1442"/>
                <a:gd name="T68" fmla="*/ 61 w 1330"/>
                <a:gd name="T69" fmla="*/ 220 h 1442"/>
                <a:gd name="T70" fmla="*/ 668 w 1330"/>
                <a:gd name="T71" fmla="*/ 126 h 1442"/>
                <a:gd name="T72" fmla="*/ 1276 w 1330"/>
                <a:gd name="T73" fmla="*/ 220 h 14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330" h="1442">
                  <a:moveTo>
                    <a:pt x="1022" y="21"/>
                  </a:moveTo>
                  <a:cubicBezTo>
                    <a:pt x="849" y="0"/>
                    <a:pt x="671" y="0"/>
                    <a:pt x="663" y="0"/>
                  </a:cubicBezTo>
                  <a:cubicBezTo>
                    <a:pt x="656" y="0"/>
                    <a:pt x="478" y="0"/>
                    <a:pt x="305" y="21"/>
                  </a:cubicBezTo>
                  <a:cubicBezTo>
                    <a:pt x="3" y="58"/>
                    <a:pt x="0" y="121"/>
                    <a:pt x="0" y="121"/>
                  </a:cubicBezTo>
                  <a:lnTo>
                    <a:pt x="0" y="1320"/>
                  </a:lnTo>
                  <a:cubicBezTo>
                    <a:pt x="0" y="1320"/>
                    <a:pt x="3" y="1383"/>
                    <a:pt x="305" y="1420"/>
                  </a:cubicBezTo>
                  <a:cubicBezTo>
                    <a:pt x="478" y="1441"/>
                    <a:pt x="656" y="1441"/>
                    <a:pt x="663" y="1441"/>
                  </a:cubicBezTo>
                  <a:cubicBezTo>
                    <a:pt x="671" y="1441"/>
                    <a:pt x="849" y="1441"/>
                    <a:pt x="1022" y="1420"/>
                  </a:cubicBezTo>
                  <a:cubicBezTo>
                    <a:pt x="1323" y="1383"/>
                    <a:pt x="1326" y="1320"/>
                    <a:pt x="1326" y="1320"/>
                  </a:cubicBezTo>
                  <a:lnTo>
                    <a:pt x="1326" y="121"/>
                  </a:lnTo>
                  <a:cubicBezTo>
                    <a:pt x="1329" y="121"/>
                    <a:pt x="1323" y="58"/>
                    <a:pt x="1022" y="21"/>
                  </a:cubicBezTo>
                  <a:close/>
                  <a:moveTo>
                    <a:pt x="580" y="1184"/>
                  </a:moveTo>
                  <a:lnTo>
                    <a:pt x="341" y="1184"/>
                  </a:lnTo>
                  <a:lnTo>
                    <a:pt x="341" y="945"/>
                  </a:lnTo>
                  <a:lnTo>
                    <a:pt x="580" y="945"/>
                  </a:lnTo>
                  <a:lnTo>
                    <a:pt x="580" y="1184"/>
                  </a:lnTo>
                  <a:close/>
                  <a:moveTo>
                    <a:pt x="580" y="751"/>
                  </a:moveTo>
                  <a:lnTo>
                    <a:pt x="341" y="751"/>
                  </a:lnTo>
                  <a:lnTo>
                    <a:pt x="341" y="514"/>
                  </a:lnTo>
                  <a:lnTo>
                    <a:pt x="580" y="514"/>
                  </a:lnTo>
                  <a:lnTo>
                    <a:pt x="580" y="751"/>
                  </a:lnTo>
                  <a:close/>
                  <a:moveTo>
                    <a:pt x="967" y="1184"/>
                  </a:moveTo>
                  <a:lnTo>
                    <a:pt x="728" y="1184"/>
                  </a:lnTo>
                  <a:lnTo>
                    <a:pt x="728" y="945"/>
                  </a:lnTo>
                  <a:lnTo>
                    <a:pt x="967" y="945"/>
                  </a:lnTo>
                  <a:lnTo>
                    <a:pt x="967" y="1184"/>
                  </a:lnTo>
                  <a:close/>
                  <a:moveTo>
                    <a:pt x="967" y="751"/>
                  </a:moveTo>
                  <a:lnTo>
                    <a:pt x="728" y="751"/>
                  </a:lnTo>
                  <a:lnTo>
                    <a:pt x="728" y="514"/>
                  </a:lnTo>
                  <a:lnTo>
                    <a:pt x="967" y="514"/>
                  </a:lnTo>
                  <a:lnTo>
                    <a:pt x="967" y="751"/>
                  </a:lnTo>
                  <a:close/>
                  <a:moveTo>
                    <a:pt x="1276" y="220"/>
                  </a:moveTo>
                  <a:cubicBezTo>
                    <a:pt x="1253" y="254"/>
                    <a:pt x="1038" y="315"/>
                    <a:pt x="668" y="315"/>
                  </a:cubicBezTo>
                  <a:cubicBezTo>
                    <a:pt x="299" y="315"/>
                    <a:pt x="84" y="254"/>
                    <a:pt x="61" y="220"/>
                  </a:cubicBezTo>
                  <a:lnTo>
                    <a:pt x="61" y="220"/>
                  </a:lnTo>
                  <a:cubicBezTo>
                    <a:pt x="82" y="186"/>
                    <a:pt x="297" y="126"/>
                    <a:pt x="668" y="126"/>
                  </a:cubicBezTo>
                  <a:cubicBezTo>
                    <a:pt x="1040" y="123"/>
                    <a:pt x="1255" y="184"/>
                    <a:pt x="1276" y="220"/>
                  </a:cubicBezTo>
                  <a:close/>
                </a:path>
              </a:pathLst>
            </a:custGeom>
            <a:solidFill>
              <a:srgbClr val="FFFFFF"/>
            </a:solidFill>
            <a:ln>
              <a:noFill/>
            </a:ln>
            <a:effectLs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1" i="0" u="none" strike="noStrike" kern="0" cap="none" spc="0" normalizeH="0" baseline="0" noProof="0">
                <a:ln>
                  <a:noFill/>
                </a:ln>
                <a:solidFill>
                  <a:srgbClr val="5F5F5F"/>
                </a:solidFill>
                <a:effectLst/>
                <a:uLnTx/>
                <a:uFillTx/>
              </a:endParaRPr>
            </a:p>
          </p:txBody>
        </p:sp>
      </p:grpSp>
      <p:sp>
        <p:nvSpPr>
          <p:cNvPr id="127" name="Rectangle 126">
            <a:extLst>
              <a:ext uri="{FF2B5EF4-FFF2-40B4-BE49-F238E27FC236}">
                <a16:creationId xmlns:a16="http://schemas.microsoft.com/office/drawing/2014/main" xmlns="" id="{2DA56A65-87D7-F049-BEDF-B316E43709B8}"/>
              </a:ext>
            </a:extLst>
          </p:cNvPr>
          <p:cNvSpPr>
            <a:spLocks noChangeAspect="1"/>
          </p:cNvSpPr>
          <p:nvPr/>
        </p:nvSpPr>
        <p:spPr>
          <a:xfrm>
            <a:off x="6670943" y="3741885"/>
            <a:ext cx="1197494" cy="1554255"/>
          </a:xfrm>
          <a:prstGeom prst="rect">
            <a:avLst/>
          </a:prstGeom>
          <a:solidFill>
            <a:srgbClr val="F80000">
              <a:lumMod val="50000"/>
            </a:srgbClr>
          </a:solidFill>
          <a:ln w="38100">
            <a:noFill/>
          </a:ln>
        </p:spPr>
        <p:txBody>
          <a:bodyPr vert="horz" wrap="square" lIns="68580" tIns="34290" rIns="68580" bIns="34290" numCol="1" anchor="t" anchorCtr="0" compatLnSpc="1">
            <a:prstTxWarp prst="textNoShape">
              <a:avLst/>
            </a:prstTxWarp>
            <a:noAutofit/>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en-US" sz="1400" b="1" i="0" u="none" strike="noStrike" kern="0" cap="none" spc="0" normalizeH="0" baseline="0" noProof="0" dirty="0">
              <a:ln>
                <a:noFill/>
              </a:ln>
              <a:solidFill>
                <a:sysClr val="windowText" lastClr="000000"/>
              </a:solidFill>
              <a:effectLst/>
              <a:uLnTx/>
              <a:uFillTx/>
            </a:endParaRPr>
          </a:p>
        </p:txBody>
      </p:sp>
      <p:sp>
        <p:nvSpPr>
          <p:cNvPr id="128" name="Rectangle 127">
            <a:extLst>
              <a:ext uri="{FF2B5EF4-FFF2-40B4-BE49-F238E27FC236}">
                <a16:creationId xmlns:a16="http://schemas.microsoft.com/office/drawing/2014/main" xmlns="" id="{69C0FC3F-4606-0245-AAA1-9865AAFCC559}"/>
              </a:ext>
            </a:extLst>
          </p:cNvPr>
          <p:cNvSpPr>
            <a:spLocks noChangeAspect="1"/>
          </p:cNvSpPr>
          <p:nvPr/>
        </p:nvSpPr>
        <p:spPr>
          <a:xfrm>
            <a:off x="5341804" y="3741886"/>
            <a:ext cx="1197494" cy="1555746"/>
          </a:xfrm>
          <a:prstGeom prst="rect">
            <a:avLst/>
          </a:prstGeom>
          <a:solidFill>
            <a:srgbClr val="F80000">
              <a:lumMod val="50000"/>
            </a:srgbClr>
          </a:solidFill>
          <a:ln w="38100">
            <a:noFill/>
          </a:ln>
        </p:spPr>
        <p:txBody>
          <a:bodyPr vert="horz" wrap="square" lIns="68580" tIns="34290" rIns="68580" bIns="34290" numCol="1" anchor="t" anchorCtr="0" compatLnSpc="1">
            <a:prstTxWarp prst="textNoShape">
              <a:avLst/>
            </a:prstTxWarp>
            <a:noAutofit/>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en-US" sz="1400" b="1" i="0" u="none" strike="noStrike" kern="0" cap="none" spc="0" normalizeH="0" baseline="0" noProof="0" dirty="0">
              <a:ln>
                <a:noFill/>
              </a:ln>
              <a:solidFill>
                <a:sysClr val="windowText" lastClr="000000"/>
              </a:solidFill>
              <a:effectLst/>
              <a:uLnTx/>
              <a:uFillTx/>
            </a:endParaRPr>
          </a:p>
        </p:txBody>
      </p:sp>
      <p:sp>
        <p:nvSpPr>
          <p:cNvPr id="130" name="Rectangle 129">
            <a:extLst>
              <a:ext uri="{FF2B5EF4-FFF2-40B4-BE49-F238E27FC236}">
                <a16:creationId xmlns:a16="http://schemas.microsoft.com/office/drawing/2014/main" xmlns="" id="{AA8BAEA2-52E5-2740-8838-1BAB92BC5465}"/>
              </a:ext>
            </a:extLst>
          </p:cNvPr>
          <p:cNvSpPr/>
          <p:nvPr/>
        </p:nvSpPr>
        <p:spPr>
          <a:xfrm>
            <a:off x="6696075" y="4625906"/>
            <a:ext cx="1147628" cy="688202"/>
          </a:xfrm>
          <a:prstGeom prst="rect">
            <a:avLst/>
          </a:prstGeom>
        </p:spPr>
        <p:txBody>
          <a:bodyPr wrap="square">
            <a:spAutoFit/>
          </a:bodyPr>
          <a:lstStyle/>
          <a:p>
            <a:pPr algn="ctr" defTabSz="685378">
              <a:lnSpc>
                <a:spcPct val="80000"/>
              </a:lnSpc>
              <a:spcBef>
                <a:spcPts val="450"/>
              </a:spcBef>
            </a:pPr>
            <a:r>
              <a:rPr lang="en-US" sz="1600" b="1" kern="0" dirty="0">
                <a:solidFill>
                  <a:srgbClr val="FFFFFF">
                    <a:lumMod val="95000"/>
                  </a:srgbClr>
                </a:solidFill>
                <a:ea typeface="ＭＳ Ｐゴシック" charset="0"/>
                <a:cs typeface="ＭＳ Ｐゴシック" charset="0"/>
              </a:rPr>
              <a:t>Storage Software Appliance</a:t>
            </a:r>
          </a:p>
        </p:txBody>
      </p:sp>
      <p:cxnSp>
        <p:nvCxnSpPr>
          <p:cNvPr id="132" name="Straight Connector 131">
            <a:extLst>
              <a:ext uri="{FF2B5EF4-FFF2-40B4-BE49-F238E27FC236}">
                <a16:creationId xmlns:a16="http://schemas.microsoft.com/office/drawing/2014/main" xmlns="" id="{1AF1C8E6-A757-D54C-A024-F287FE7CBCE1}"/>
              </a:ext>
            </a:extLst>
          </p:cNvPr>
          <p:cNvCxnSpPr/>
          <p:nvPr/>
        </p:nvCxnSpPr>
        <p:spPr>
          <a:xfrm>
            <a:off x="3474306" y="4499779"/>
            <a:ext cx="360040" cy="0"/>
          </a:xfrm>
          <a:prstGeom prst="line">
            <a:avLst/>
          </a:prstGeom>
          <a:noFill/>
          <a:ln w="28575" cap="flat" cmpd="sng" algn="ctr">
            <a:solidFill>
              <a:srgbClr val="7F7F7F"/>
            </a:solidFill>
            <a:prstDash val="solid"/>
            <a:miter lim="800000"/>
          </a:ln>
          <a:effectLst/>
        </p:spPr>
      </p:cxnSp>
      <p:sp>
        <p:nvSpPr>
          <p:cNvPr id="133" name="Rectangle 132">
            <a:extLst>
              <a:ext uri="{FF2B5EF4-FFF2-40B4-BE49-F238E27FC236}">
                <a16:creationId xmlns:a16="http://schemas.microsoft.com/office/drawing/2014/main" xmlns="" id="{1E6E48A1-BCFB-694E-9E08-15936C7069D4}"/>
              </a:ext>
            </a:extLst>
          </p:cNvPr>
          <p:cNvSpPr>
            <a:spLocks noChangeAspect="1"/>
          </p:cNvSpPr>
          <p:nvPr/>
        </p:nvSpPr>
        <p:spPr>
          <a:xfrm>
            <a:off x="3980566" y="3741885"/>
            <a:ext cx="1222868" cy="1563758"/>
          </a:xfrm>
          <a:prstGeom prst="rect">
            <a:avLst/>
          </a:prstGeom>
          <a:solidFill>
            <a:srgbClr val="F80000">
              <a:lumMod val="50000"/>
            </a:srgbClr>
          </a:solidFill>
          <a:ln w="38100">
            <a:noFill/>
          </a:ln>
        </p:spPr>
        <p:txBody>
          <a:bodyPr vert="horz" wrap="square" lIns="68580" tIns="34290" rIns="68580" bIns="34290" numCol="1" anchor="t" anchorCtr="0" compatLnSpc="1">
            <a:prstTxWarp prst="textNoShape">
              <a:avLst/>
            </a:prstTxWarp>
            <a:noAutofit/>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en-US" sz="1400" b="1" i="0" u="none" strike="noStrike" kern="0" cap="none" spc="0" normalizeH="0" baseline="0" noProof="0" dirty="0">
              <a:ln>
                <a:noFill/>
              </a:ln>
              <a:solidFill>
                <a:sysClr val="windowText" lastClr="000000"/>
              </a:solidFill>
              <a:effectLst/>
              <a:uLnTx/>
              <a:uFillTx/>
            </a:endParaRPr>
          </a:p>
        </p:txBody>
      </p:sp>
      <p:sp>
        <p:nvSpPr>
          <p:cNvPr id="135" name="Rectangle 134">
            <a:extLst>
              <a:ext uri="{FF2B5EF4-FFF2-40B4-BE49-F238E27FC236}">
                <a16:creationId xmlns:a16="http://schemas.microsoft.com/office/drawing/2014/main" xmlns="" id="{BAD25708-968E-4340-873F-83BC865EF6E9}"/>
              </a:ext>
            </a:extLst>
          </p:cNvPr>
          <p:cNvSpPr/>
          <p:nvPr/>
        </p:nvSpPr>
        <p:spPr>
          <a:xfrm>
            <a:off x="5328935" y="4677008"/>
            <a:ext cx="1207291" cy="491225"/>
          </a:xfrm>
          <a:prstGeom prst="rect">
            <a:avLst/>
          </a:prstGeom>
        </p:spPr>
        <p:txBody>
          <a:bodyPr wrap="square">
            <a:spAutoFit/>
          </a:bodyPr>
          <a:lstStyle/>
          <a:p>
            <a:pPr algn="ctr" defTabSz="685378">
              <a:lnSpc>
                <a:spcPct val="80000"/>
              </a:lnSpc>
              <a:spcBef>
                <a:spcPts val="450"/>
              </a:spcBef>
            </a:pPr>
            <a:r>
              <a:rPr lang="en-US" sz="1600" b="1" kern="0" dirty="0">
                <a:solidFill>
                  <a:srgbClr val="FFFFFF">
                    <a:lumMod val="95000"/>
                  </a:srgbClr>
                </a:solidFill>
                <a:ea typeface="ＭＳ Ｐゴシック" charset="0"/>
                <a:cs typeface="ＭＳ Ｐゴシック" charset="0"/>
              </a:rPr>
              <a:t>Bulk Data Transfer</a:t>
            </a:r>
          </a:p>
        </p:txBody>
      </p:sp>
      <p:sp>
        <p:nvSpPr>
          <p:cNvPr id="136" name="Rectangle 135">
            <a:extLst>
              <a:ext uri="{FF2B5EF4-FFF2-40B4-BE49-F238E27FC236}">
                <a16:creationId xmlns:a16="http://schemas.microsoft.com/office/drawing/2014/main" xmlns="" id="{4567DD31-EE5E-4C49-BBD5-B7254F8D1FE1}"/>
              </a:ext>
            </a:extLst>
          </p:cNvPr>
          <p:cNvSpPr/>
          <p:nvPr/>
        </p:nvSpPr>
        <p:spPr>
          <a:xfrm>
            <a:off x="4034436" y="4636494"/>
            <a:ext cx="1089753" cy="491225"/>
          </a:xfrm>
          <a:prstGeom prst="rect">
            <a:avLst/>
          </a:prstGeom>
        </p:spPr>
        <p:txBody>
          <a:bodyPr wrap="square">
            <a:spAutoFit/>
          </a:bodyPr>
          <a:lstStyle/>
          <a:p>
            <a:pPr algn="ctr" defTabSz="685378">
              <a:lnSpc>
                <a:spcPct val="80000"/>
              </a:lnSpc>
              <a:spcBef>
                <a:spcPts val="450"/>
              </a:spcBef>
            </a:pPr>
            <a:r>
              <a:rPr lang="en-US" sz="1600" b="1" kern="0" dirty="0">
                <a:solidFill>
                  <a:srgbClr val="FFFFFF">
                    <a:lumMod val="95000"/>
                  </a:srgbClr>
                </a:solidFill>
                <a:ea typeface="ＭＳ Ｐゴシック" charset="0"/>
                <a:cs typeface="ＭＳ Ｐゴシック" charset="0"/>
              </a:rPr>
              <a:t>Database Backup</a:t>
            </a:r>
          </a:p>
        </p:txBody>
      </p:sp>
      <p:sp>
        <p:nvSpPr>
          <p:cNvPr id="141" name="Rectangle 140">
            <a:extLst>
              <a:ext uri="{FF2B5EF4-FFF2-40B4-BE49-F238E27FC236}">
                <a16:creationId xmlns:a16="http://schemas.microsoft.com/office/drawing/2014/main" xmlns="" id="{89F717C7-0ADD-7247-AA1C-6CD3ADC398CF}"/>
              </a:ext>
            </a:extLst>
          </p:cNvPr>
          <p:cNvSpPr>
            <a:spLocks noChangeAspect="1"/>
          </p:cNvSpPr>
          <p:nvPr/>
        </p:nvSpPr>
        <p:spPr>
          <a:xfrm>
            <a:off x="2668928" y="3768985"/>
            <a:ext cx="844571" cy="1520005"/>
          </a:xfrm>
          <a:prstGeom prst="rect">
            <a:avLst/>
          </a:prstGeom>
          <a:solidFill>
            <a:srgbClr val="5F5F5F">
              <a:lumMod val="75000"/>
            </a:srgbClr>
          </a:solidFill>
          <a:ln w="38100">
            <a:noFill/>
          </a:ln>
        </p:spPr>
        <p:txBody>
          <a:bodyPr vert="horz" wrap="square" lIns="68580" tIns="34290" rIns="68580" bIns="34290" numCol="1" anchor="t" anchorCtr="0" compatLnSpc="1">
            <a:prstTxWarp prst="textNoShape">
              <a:avLst/>
            </a:prstTxWarp>
            <a:noAutofit/>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en-US" sz="1600" b="1" i="0" u="none" strike="noStrike" kern="0" cap="none" spc="0" normalizeH="0" baseline="0" noProof="0" dirty="0">
              <a:ln>
                <a:noFill/>
              </a:ln>
              <a:solidFill>
                <a:sysClr val="windowText" lastClr="000000"/>
              </a:solidFill>
              <a:effectLst/>
              <a:uLnTx/>
              <a:uFillTx/>
            </a:endParaRPr>
          </a:p>
        </p:txBody>
      </p:sp>
      <p:sp>
        <p:nvSpPr>
          <p:cNvPr id="142" name="Rectangle 141">
            <a:extLst>
              <a:ext uri="{FF2B5EF4-FFF2-40B4-BE49-F238E27FC236}">
                <a16:creationId xmlns:a16="http://schemas.microsoft.com/office/drawing/2014/main" xmlns="" id="{262BBAE2-243C-C847-97F1-0D13289293F1}"/>
              </a:ext>
            </a:extLst>
          </p:cNvPr>
          <p:cNvSpPr/>
          <p:nvPr/>
        </p:nvSpPr>
        <p:spPr>
          <a:xfrm rot="16200000">
            <a:off x="2469375" y="4148812"/>
            <a:ext cx="1296144" cy="762645"/>
          </a:xfrm>
          <a:prstGeom prst="rect">
            <a:avLst/>
          </a:prstGeom>
        </p:spPr>
        <p:txBody>
          <a:bodyPr wrap="square">
            <a:spAutoFit/>
          </a:bodyPr>
          <a:lstStyle/>
          <a:p>
            <a:pPr algn="ctr" defTabSz="685378">
              <a:lnSpc>
                <a:spcPct val="80000"/>
              </a:lnSpc>
              <a:spcBef>
                <a:spcPts val="450"/>
              </a:spcBef>
            </a:pPr>
            <a:r>
              <a:rPr lang="en-US" b="1" kern="0" dirty="0">
                <a:solidFill>
                  <a:srgbClr val="FFFFFF">
                    <a:lumMod val="95000"/>
                  </a:srgbClr>
                </a:solidFill>
                <a:ea typeface="ＭＳ Ｐゴシック" charset="0"/>
                <a:cs typeface="ＭＳ Ｐゴシック" charset="0"/>
              </a:rPr>
              <a:t>Data Transfer &amp; Backup</a:t>
            </a:r>
          </a:p>
        </p:txBody>
      </p:sp>
      <p:grpSp>
        <p:nvGrpSpPr>
          <p:cNvPr id="149" name="Group 148">
            <a:extLst>
              <a:ext uri="{FF2B5EF4-FFF2-40B4-BE49-F238E27FC236}">
                <a16:creationId xmlns:a16="http://schemas.microsoft.com/office/drawing/2014/main" xmlns="" id="{268F6470-CD0E-9E49-BE5E-1DCD45BB244C}"/>
              </a:ext>
            </a:extLst>
          </p:cNvPr>
          <p:cNvGrpSpPr/>
          <p:nvPr/>
        </p:nvGrpSpPr>
        <p:grpSpPr>
          <a:xfrm>
            <a:off x="4241181" y="3952008"/>
            <a:ext cx="582945" cy="635162"/>
            <a:chOff x="598905" y="3991725"/>
            <a:chExt cx="582945" cy="635162"/>
          </a:xfrm>
        </p:grpSpPr>
        <p:sp>
          <p:nvSpPr>
            <p:cNvPr id="150" name="Rectangle 149">
              <a:extLst>
                <a:ext uri="{FF2B5EF4-FFF2-40B4-BE49-F238E27FC236}">
                  <a16:creationId xmlns:a16="http://schemas.microsoft.com/office/drawing/2014/main" xmlns="" id="{A3A6CF5A-736F-824E-BD49-4483DB97757B}"/>
                </a:ext>
              </a:extLst>
            </p:cNvPr>
            <p:cNvSpPr/>
            <p:nvPr/>
          </p:nvSpPr>
          <p:spPr>
            <a:xfrm>
              <a:off x="598905" y="3991725"/>
              <a:ext cx="582945" cy="635162"/>
            </a:xfrm>
            <a:prstGeom prst="rect">
              <a:avLst/>
            </a:prstGeom>
            <a:noFill/>
            <a:ln w="1905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90000"/>
                </a:lnSpc>
                <a:spcBef>
                  <a:spcPts val="0"/>
                </a:spcBef>
                <a:spcAft>
                  <a:spcPts val="0"/>
                </a:spcAft>
                <a:buClrTx/>
                <a:buSzTx/>
                <a:buFontTx/>
                <a:buNone/>
                <a:tabLst/>
                <a:defRPr/>
              </a:pPr>
              <a:endParaRPr kumimoji="0" lang="en-US" sz="1800" b="1" i="0" u="none" strike="noStrike" kern="0" cap="none" spc="0" normalizeH="0" baseline="0" noProof="0">
                <a:ln>
                  <a:noFill/>
                </a:ln>
                <a:solidFill>
                  <a:srgbClr val="FFFFFF"/>
                </a:solidFill>
                <a:effectLst/>
                <a:uLnTx/>
                <a:uFillTx/>
                <a:latin typeface="Calibri"/>
                <a:ea typeface="+mn-ea"/>
                <a:cs typeface="+mn-cs"/>
              </a:endParaRPr>
            </a:p>
          </p:txBody>
        </p:sp>
        <p:grpSp>
          <p:nvGrpSpPr>
            <p:cNvPr id="151" name="Group 150">
              <a:extLst>
                <a:ext uri="{FF2B5EF4-FFF2-40B4-BE49-F238E27FC236}">
                  <a16:creationId xmlns:a16="http://schemas.microsoft.com/office/drawing/2014/main" xmlns="" id="{2EA463C3-1DD1-9A47-B854-8DD8736BC230}"/>
                </a:ext>
              </a:extLst>
            </p:cNvPr>
            <p:cNvGrpSpPr/>
            <p:nvPr/>
          </p:nvGrpSpPr>
          <p:grpSpPr>
            <a:xfrm>
              <a:off x="633593" y="4053854"/>
              <a:ext cx="513558" cy="496022"/>
              <a:chOff x="8047550" y="2924808"/>
              <a:chExt cx="650875" cy="628650"/>
            </a:xfrm>
            <a:solidFill>
              <a:srgbClr val="FFFFFF"/>
            </a:solidFill>
          </p:grpSpPr>
          <p:sp>
            <p:nvSpPr>
              <p:cNvPr id="152" name="Freeform 45">
                <a:extLst>
                  <a:ext uri="{FF2B5EF4-FFF2-40B4-BE49-F238E27FC236}">
                    <a16:creationId xmlns:a16="http://schemas.microsoft.com/office/drawing/2014/main" xmlns="" id="{F438D95E-2729-604B-8644-B17A61C77520}"/>
                  </a:ext>
                </a:extLst>
              </p:cNvPr>
              <p:cNvSpPr>
                <a:spLocks noChangeArrowheads="1"/>
              </p:cNvSpPr>
              <p:nvPr/>
            </p:nvSpPr>
            <p:spPr bwMode="auto">
              <a:xfrm>
                <a:off x="8047550" y="2924808"/>
                <a:ext cx="482600" cy="528637"/>
              </a:xfrm>
              <a:custGeom>
                <a:avLst/>
                <a:gdLst>
                  <a:gd name="T0" fmla="*/ 364 w 1340"/>
                  <a:gd name="T1" fmla="*/ 372 h 1470"/>
                  <a:gd name="T2" fmla="*/ 1302 w 1340"/>
                  <a:gd name="T3" fmla="*/ 262 h 1470"/>
                  <a:gd name="T4" fmla="*/ 1339 w 1340"/>
                  <a:gd name="T5" fmla="*/ 204 h 1470"/>
                  <a:gd name="T6" fmla="*/ 317 w 1340"/>
                  <a:gd name="T7" fmla="*/ 322 h 1470"/>
                  <a:gd name="T8" fmla="*/ 173 w 1340"/>
                  <a:gd name="T9" fmla="*/ 1299 h 1470"/>
                  <a:gd name="T10" fmla="*/ 89 w 1340"/>
                  <a:gd name="T11" fmla="*/ 1362 h 1470"/>
                  <a:gd name="T12" fmla="*/ 341 w 1340"/>
                  <a:gd name="T13" fmla="*/ 1469 h 1470"/>
                  <a:gd name="T14" fmla="*/ 309 w 1340"/>
                  <a:gd name="T15" fmla="*/ 1197 h 1470"/>
                  <a:gd name="T16" fmla="*/ 228 w 1340"/>
                  <a:gd name="T17" fmla="*/ 1257 h 1470"/>
                  <a:gd name="T18" fmla="*/ 364 w 1340"/>
                  <a:gd name="T19" fmla="*/ 372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40" h="1470">
                    <a:moveTo>
                      <a:pt x="364" y="372"/>
                    </a:moveTo>
                    <a:cubicBezTo>
                      <a:pt x="616" y="120"/>
                      <a:pt x="1001" y="76"/>
                      <a:pt x="1302" y="262"/>
                    </a:cubicBezTo>
                    <a:lnTo>
                      <a:pt x="1339" y="204"/>
                    </a:lnTo>
                    <a:cubicBezTo>
                      <a:pt x="1011" y="0"/>
                      <a:pt x="589" y="48"/>
                      <a:pt x="317" y="322"/>
                    </a:cubicBezTo>
                    <a:cubicBezTo>
                      <a:pt x="57" y="581"/>
                      <a:pt x="0" y="979"/>
                      <a:pt x="173" y="1299"/>
                    </a:cubicBezTo>
                    <a:lnTo>
                      <a:pt x="89" y="1362"/>
                    </a:lnTo>
                    <a:lnTo>
                      <a:pt x="341" y="1469"/>
                    </a:lnTo>
                    <a:lnTo>
                      <a:pt x="309" y="1197"/>
                    </a:lnTo>
                    <a:lnTo>
                      <a:pt x="228" y="1257"/>
                    </a:lnTo>
                    <a:cubicBezTo>
                      <a:pt x="76" y="966"/>
                      <a:pt x="129" y="608"/>
                      <a:pt x="364" y="372"/>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1" i="0" u="none" strike="noStrike" kern="0" cap="none" spc="0" normalizeH="0" baseline="0" noProof="0">
                  <a:ln>
                    <a:noFill/>
                  </a:ln>
                  <a:solidFill>
                    <a:srgbClr val="5F5F5F"/>
                  </a:solidFill>
                  <a:effectLst/>
                  <a:uLnTx/>
                  <a:uFillTx/>
                </a:endParaRPr>
              </a:p>
            </p:txBody>
          </p:sp>
          <p:sp>
            <p:nvSpPr>
              <p:cNvPr id="153" name="Freeform 46">
                <a:extLst>
                  <a:ext uri="{FF2B5EF4-FFF2-40B4-BE49-F238E27FC236}">
                    <a16:creationId xmlns:a16="http://schemas.microsoft.com/office/drawing/2014/main" xmlns="" id="{F5E354BD-807D-0A49-A102-5AD225A87547}"/>
                  </a:ext>
                </a:extLst>
              </p:cNvPr>
              <p:cNvSpPr>
                <a:spLocks noChangeArrowheads="1"/>
              </p:cNvSpPr>
              <p:nvPr/>
            </p:nvSpPr>
            <p:spPr bwMode="auto">
              <a:xfrm>
                <a:off x="8217412" y="3050220"/>
                <a:ext cx="481013" cy="503238"/>
              </a:xfrm>
              <a:custGeom>
                <a:avLst/>
                <a:gdLst>
                  <a:gd name="T0" fmla="*/ 1166 w 1337"/>
                  <a:gd name="T1" fmla="*/ 171 h 1398"/>
                  <a:gd name="T2" fmla="*/ 1250 w 1337"/>
                  <a:gd name="T3" fmla="*/ 108 h 1398"/>
                  <a:gd name="T4" fmla="*/ 998 w 1337"/>
                  <a:gd name="T5" fmla="*/ 0 h 1398"/>
                  <a:gd name="T6" fmla="*/ 1030 w 1337"/>
                  <a:gd name="T7" fmla="*/ 273 h 1398"/>
                  <a:gd name="T8" fmla="*/ 1111 w 1337"/>
                  <a:gd name="T9" fmla="*/ 213 h 1398"/>
                  <a:gd name="T10" fmla="*/ 975 w 1337"/>
                  <a:gd name="T11" fmla="*/ 1100 h 1398"/>
                  <a:gd name="T12" fmla="*/ 37 w 1337"/>
                  <a:gd name="T13" fmla="*/ 1210 h 1398"/>
                  <a:gd name="T14" fmla="*/ 0 w 1337"/>
                  <a:gd name="T15" fmla="*/ 1268 h 1398"/>
                  <a:gd name="T16" fmla="*/ 436 w 1337"/>
                  <a:gd name="T17" fmla="*/ 1391 h 1398"/>
                  <a:gd name="T18" fmla="*/ 1022 w 1337"/>
                  <a:gd name="T19" fmla="*/ 1148 h 1398"/>
                  <a:gd name="T20" fmla="*/ 1166 w 1337"/>
                  <a:gd name="T21" fmla="*/ 171 h 13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37" h="1398">
                    <a:moveTo>
                      <a:pt x="1166" y="171"/>
                    </a:moveTo>
                    <a:lnTo>
                      <a:pt x="1250" y="108"/>
                    </a:lnTo>
                    <a:lnTo>
                      <a:pt x="998" y="0"/>
                    </a:lnTo>
                    <a:lnTo>
                      <a:pt x="1030" y="273"/>
                    </a:lnTo>
                    <a:lnTo>
                      <a:pt x="1111" y="213"/>
                    </a:lnTo>
                    <a:cubicBezTo>
                      <a:pt x="1263" y="506"/>
                      <a:pt x="1211" y="864"/>
                      <a:pt x="975" y="1100"/>
                    </a:cubicBezTo>
                    <a:cubicBezTo>
                      <a:pt x="723" y="1352"/>
                      <a:pt x="339" y="1397"/>
                      <a:pt x="37" y="1210"/>
                    </a:cubicBezTo>
                    <a:lnTo>
                      <a:pt x="0" y="1268"/>
                    </a:lnTo>
                    <a:cubicBezTo>
                      <a:pt x="137" y="1352"/>
                      <a:pt x="286" y="1391"/>
                      <a:pt x="436" y="1391"/>
                    </a:cubicBezTo>
                    <a:cubicBezTo>
                      <a:pt x="649" y="1391"/>
                      <a:pt x="859" y="1307"/>
                      <a:pt x="1022" y="1148"/>
                    </a:cubicBezTo>
                    <a:cubicBezTo>
                      <a:pt x="1281" y="888"/>
                      <a:pt x="1336" y="491"/>
                      <a:pt x="1166" y="171"/>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1" i="0" u="none" strike="noStrike" kern="0" cap="none" spc="0" normalizeH="0" baseline="0" noProof="0">
                  <a:ln>
                    <a:noFill/>
                  </a:ln>
                  <a:solidFill>
                    <a:srgbClr val="5F5F5F"/>
                  </a:solidFill>
                  <a:effectLst/>
                  <a:uLnTx/>
                  <a:uFillTx/>
                </a:endParaRPr>
              </a:p>
            </p:txBody>
          </p:sp>
          <p:sp>
            <p:nvSpPr>
              <p:cNvPr id="154" name="Freeform 47">
                <a:extLst>
                  <a:ext uri="{FF2B5EF4-FFF2-40B4-BE49-F238E27FC236}">
                    <a16:creationId xmlns:a16="http://schemas.microsoft.com/office/drawing/2014/main" xmlns="" id="{8DF46963-F2F8-044A-9CF9-4D7B070C9821}"/>
                  </a:ext>
                </a:extLst>
              </p:cNvPr>
              <p:cNvSpPr>
                <a:spLocks noChangeArrowheads="1"/>
              </p:cNvSpPr>
              <p:nvPr/>
            </p:nvSpPr>
            <p:spPr bwMode="auto">
              <a:xfrm>
                <a:off x="8147562" y="3026408"/>
                <a:ext cx="450850" cy="450850"/>
              </a:xfrm>
              <a:custGeom>
                <a:avLst/>
                <a:gdLst>
                  <a:gd name="T0" fmla="*/ 627 w 1253"/>
                  <a:gd name="T1" fmla="*/ 0 h 1253"/>
                  <a:gd name="T2" fmla="*/ 0 w 1253"/>
                  <a:gd name="T3" fmla="*/ 626 h 1253"/>
                  <a:gd name="T4" fmla="*/ 627 w 1253"/>
                  <a:gd name="T5" fmla="*/ 1252 h 1253"/>
                  <a:gd name="T6" fmla="*/ 1252 w 1253"/>
                  <a:gd name="T7" fmla="*/ 626 h 1253"/>
                  <a:gd name="T8" fmla="*/ 627 w 1253"/>
                  <a:gd name="T9" fmla="*/ 0 h 1253"/>
                  <a:gd name="T10" fmla="*/ 592 w 1253"/>
                  <a:gd name="T11" fmla="*/ 112 h 1253"/>
                  <a:gd name="T12" fmla="*/ 627 w 1253"/>
                  <a:gd name="T13" fmla="*/ 78 h 1253"/>
                  <a:gd name="T14" fmla="*/ 660 w 1253"/>
                  <a:gd name="T15" fmla="*/ 112 h 1253"/>
                  <a:gd name="T16" fmla="*/ 660 w 1253"/>
                  <a:gd name="T17" fmla="*/ 194 h 1253"/>
                  <a:gd name="T18" fmla="*/ 627 w 1253"/>
                  <a:gd name="T19" fmla="*/ 228 h 1253"/>
                  <a:gd name="T20" fmla="*/ 592 w 1253"/>
                  <a:gd name="T21" fmla="*/ 194 h 1253"/>
                  <a:gd name="T22" fmla="*/ 592 w 1253"/>
                  <a:gd name="T23" fmla="*/ 112 h 1253"/>
                  <a:gd name="T24" fmla="*/ 191 w 1253"/>
                  <a:gd name="T25" fmla="*/ 660 h 1253"/>
                  <a:gd name="T26" fmla="*/ 110 w 1253"/>
                  <a:gd name="T27" fmla="*/ 660 h 1253"/>
                  <a:gd name="T28" fmla="*/ 76 w 1253"/>
                  <a:gd name="T29" fmla="*/ 626 h 1253"/>
                  <a:gd name="T30" fmla="*/ 110 w 1253"/>
                  <a:gd name="T31" fmla="*/ 592 h 1253"/>
                  <a:gd name="T32" fmla="*/ 191 w 1253"/>
                  <a:gd name="T33" fmla="*/ 592 h 1253"/>
                  <a:gd name="T34" fmla="*/ 225 w 1253"/>
                  <a:gd name="T35" fmla="*/ 626 h 1253"/>
                  <a:gd name="T36" fmla="*/ 191 w 1253"/>
                  <a:gd name="T37" fmla="*/ 660 h 1253"/>
                  <a:gd name="T38" fmla="*/ 660 w 1253"/>
                  <a:gd name="T39" fmla="*/ 1139 h 1253"/>
                  <a:gd name="T40" fmla="*/ 627 w 1253"/>
                  <a:gd name="T41" fmla="*/ 1173 h 1253"/>
                  <a:gd name="T42" fmla="*/ 592 w 1253"/>
                  <a:gd name="T43" fmla="*/ 1139 h 1253"/>
                  <a:gd name="T44" fmla="*/ 592 w 1253"/>
                  <a:gd name="T45" fmla="*/ 1058 h 1253"/>
                  <a:gd name="T46" fmla="*/ 627 w 1253"/>
                  <a:gd name="T47" fmla="*/ 1024 h 1253"/>
                  <a:gd name="T48" fmla="*/ 660 w 1253"/>
                  <a:gd name="T49" fmla="*/ 1058 h 1253"/>
                  <a:gd name="T50" fmla="*/ 660 w 1253"/>
                  <a:gd name="T51" fmla="*/ 1139 h 1253"/>
                  <a:gd name="T52" fmla="*/ 987 w 1253"/>
                  <a:gd name="T53" fmla="*/ 312 h 1253"/>
                  <a:gd name="T54" fmla="*/ 670 w 1253"/>
                  <a:gd name="T55" fmla="*/ 637 h 1253"/>
                  <a:gd name="T56" fmla="*/ 833 w 1253"/>
                  <a:gd name="T57" fmla="*/ 814 h 1253"/>
                  <a:gd name="T58" fmla="*/ 830 w 1253"/>
                  <a:gd name="T59" fmla="*/ 864 h 1253"/>
                  <a:gd name="T60" fmla="*/ 806 w 1253"/>
                  <a:gd name="T61" fmla="*/ 872 h 1253"/>
                  <a:gd name="T62" fmla="*/ 780 w 1253"/>
                  <a:gd name="T63" fmla="*/ 861 h 1253"/>
                  <a:gd name="T64" fmla="*/ 574 w 1253"/>
                  <a:gd name="T65" fmla="*/ 637 h 1253"/>
                  <a:gd name="T66" fmla="*/ 935 w 1253"/>
                  <a:gd name="T67" fmla="*/ 265 h 1253"/>
                  <a:gd name="T68" fmla="*/ 985 w 1253"/>
                  <a:gd name="T69" fmla="*/ 265 h 1253"/>
                  <a:gd name="T70" fmla="*/ 987 w 1253"/>
                  <a:gd name="T71" fmla="*/ 312 h 1253"/>
                  <a:gd name="T72" fmla="*/ 1134 w 1253"/>
                  <a:gd name="T73" fmla="*/ 660 h 1253"/>
                  <a:gd name="T74" fmla="*/ 1053 w 1253"/>
                  <a:gd name="T75" fmla="*/ 660 h 1253"/>
                  <a:gd name="T76" fmla="*/ 1019 w 1253"/>
                  <a:gd name="T77" fmla="*/ 626 h 1253"/>
                  <a:gd name="T78" fmla="*/ 1053 w 1253"/>
                  <a:gd name="T79" fmla="*/ 592 h 1253"/>
                  <a:gd name="T80" fmla="*/ 1134 w 1253"/>
                  <a:gd name="T81" fmla="*/ 592 h 1253"/>
                  <a:gd name="T82" fmla="*/ 1168 w 1253"/>
                  <a:gd name="T83" fmla="*/ 626 h 1253"/>
                  <a:gd name="T84" fmla="*/ 1134 w 1253"/>
                  <a:gd name="T85" fmla="*/ 660 h 1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253" h="1253">
                    <a:moveTo>
                      <a:pt x="627" y="0"/>
                    </a:moveTo>
                    <a:cubicBezTo>
                      <a:pt x="280" y="0"/>
                      <a:pt x="0" y="280"/>
                      <a:pt x="0" y="626"/>
                    </a:cubicBezTo>
                    <a:cubicBezTo>
                      <a:pt x="0" y="971"/>
                      <a:pt x="280" y="1252"/>
                      <a:pt x="627" y="1252"/>
                    </a:cubicBezTo>
                    <a:cubicBezTo>
                      <a:pt x="973" y="1252"/>
                      <a:pt x="1252" y="971"/>
                      <a:pt x="1252" y="626"/>
                    </a:cubicBezTo>
                    <a:cubicBezTo>
                      <a:pt x="1252" y="280"/>
                      <a:pt x="969" y="0"/>
                      <a:pt x="627" y="0"/>
                    </a:cubicBezTo>
                    <a:close/>
                    <a:moveTo>
                      <a:pt x="592" y="112"/>
                    </a:moveTo>
                    <a:cubicBezTo>
                      <a:pt x="592" y="94"/>
                      <a:pt x="608" y="78"/>
                      <a:pt x="627" y="78"/>
                    </a:cubicBezTo>
                    <a:cubicBezTo>
                      <a:pt x="645" y="78"/>
                      <a:pt x="660" y="94"/>
                      <a:pt x="660" y="112"/>
                    </a:cubicBezTo>
                    <a:lnTo>
                      <a:pt x="660" y="194"/>
                    </a:lnTo>
                    <a:cubicBezTo>
                      <a:pt x="660" y="212"/>
                      <a:pt x="645" y="228"/>
                      <a:pt x="627" y="228"/>
                    </a:cubicBezTo>
                    <a:cubicBezTo>
                      <a:pt x="608" y="228"/>
                      <a:pt x="592" y="212"/>
                      <a:pt x="592" y="194"/>
                    </a:cubicBezTo>
                    <a:lnTo>
                      <a:pt x="592" y="112"/>
                    </a:lnTo>
                    <a:close/>
                    <a:moveTo>
                      <a:pt x="191" y="660"/>
                    </a:moveTo>
                    <a:lnTo>
                      <a:pt x="110" y="660"/>
                    </a:lnTo>
                    <a:cubicBezTo>
                      <a:pt x="92" y="660"/>
                      <a:pt x="76" y="644"/>
                      <a:pt x="76" y="626"/>
                    </a:cubicBezTo>
                    <a:cubicBezTo>
                      <a:pt x="76" y="607"/>
                      <a:pt x="92" y="592"/>
                      <a:pt x="110" y="592"/>
                    </a:cubicBezTo>
                    <a:lnTo>
                      <a:pt x="191" y="592"/>
                    </a:lnTo>
                    <a:cubicBezTo>
                      <a:pt x="210" y="592"/>
                      <a:pt x="225" y="608"/>
                      <a:pt x="225" y="626"/>
                    </a:cubicBezTo>
                    <a:cubicBezTo>
                      <a:pt x="225" y="645"/>
                      <a:pt x="212" y="660"/>
                      <a:pt x="191" y="660"/>
                    </a:cubicBezTo>
                    <a:close/>
                    <a:moveTo>
                      <a:pt x="660" y="1139"/>
                    </a:moveTo>
                    <a:cubicBezTo>
                      <a:pt x="660" y="1157"/>
                      <a:pt x="645" y="1173"/>
                      <a:pt x="627" y="1173"/>
                    </a:cubicBezTo>
                    <a:cubicBezTo>
                      <a:pt x="608" y="1173"/>
                      <a:pt x="592" y="1157"/>
                      <a:pt x="592" y="1139"/>
                    </a:cubicBezTo>
                    <a:lnTo>
                      <a:pt x="592" y="1058"/>
                    </a:lnTo>
                    <a:cubicBezTo>
                      <a:pt x="592" y="1040"/>
                      <a:pt x="608" y="1024"/>
                      <a:pt x="627" y="1024"/>
                    </a:cubicBezTo>
                    <a:cubicBezTo>
                      <a:pt x="645" y="1024"/>
                      <a:pt x="660" y="1040"/>
                      <a:pt x="660" y="1058"/>
                    </a:cubicBezTo>
                    <a:lnTo>
                      <a:pt x="660" y="1139"/>
                    </a:lnTo>
                    <a:close/>
                    <a:moveTo>
                      <a:pt x="987" y="312"/>
                    </a:moveTo>
                    <a:lnTo>
                      <a:pt x="670" y="637"/>
                    </a:lnTo>
                    <a:lnTo>
                      <a:pt x="833" y="814"/>
                    </a:lnTo>
                    <a:cubicBezTo>
                      <a:pt x="846" y="827"/>
                      <a:pt x="846" y="851"/>
                      <a:pt x="830" y="864"/>
                    </a:cubicBezTo>
                    <a:cubicBezTo>
                      <a:pt x="822" y="869"/>
                      <a:pt x="814" y="872"/>
                      <a:pt x="806" y="872"/>
                    </a:cubicBezTo>
                    <a:cubicBezTo>
                      <a:pt x="796" y="872"/>
                      <a:pt x="788" y="869"/>
                      <a:pt x="780" y="861"/>
                    </a:cubicBezTo>
                    <a:lnTo>
                      <a:pt x="574" y="637"/>
                    </a:lnTo>
                    <a:lnTo>
                      <a:pt x="935" y="265"/>
                    </a:lnTo>
                    <a:cubicBezTo>
                      <a:pt x="948" y="251"/>
                      <a:pt x="969" y="251"/>
                      <a:pt x="985" y="265"/>
                    </a:cubicBezTo>
                    <a:cubicBezTo>
                      <a:pt x="1000" y="278"/>
                      <a:pt x="1000" y="299"/>
                      <a:pt x="987" y="312"/>
                    </a:cubicBezTo>
                    <a:close/>
                    <a:moveTo>
                      <a:pt x="1134" y="660"/>
                    </a:moveTo>
                    <a:lnTo>
                      <a:pt x="1053" y="660"/>
                    </a:lnTo>
                    <a:cubicBezTo>
                      <a:pt x="1034" y="660"/>
                      <a:pt x="1019" y="644"/>
                      <a:pt x="1019" y="626"/>
                    </a:cubicBezTo>
                    <a:cubicBezTo>
                      <a:pt x="1019" y="607"/>
                      <a:pt x="1034" y="592"/>
                      <a:pt x="1053" y="592"/>
                    </a:cubicBezTo>
                    <a:lnTo>
                      <a:pt x="1134" y="592"/>
                    </a:lnTo>
                    <a:cubicBezTo>
                      <a:pt x="1152" y="592"/>
                      <a:pt x="1168" y="608"/>
                      <a:pt x="1168" y="626"/>
                    </a:cubicBezTo>
                    <a:cubicBezTo>
                      <a:pt x="1168" y="645"/>
                      <a:pt x="1152" y="660"/>
                      <a:pt x="1134" y="660"/>
                    </a:cubicBez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1" i="0" u="none" strike="noStrike" kern="0" cap="none" spc="0" normalizeH="0" baseline="0" noProof="0">
                  <a:ln>
                    <a:noFill/>
                  </a:ln>
                  <a:solidFill>
                    <a:srgbClr val="5F5F5F"/>
                  </a:solidFill>
                  <a:effectLst/>
                  <a:uLnTx/>
                  <a:uFillTx/>
                </a:endParaRPr>
              </a:p>
            </p:txBody>
          </p:sp>
        </p:grpSp>
      </p:grpSp>
      <p:sp>
        <p:nvSpPr>
          <p:cNvPr id="158" name="Freeform 4">
            <a:extLst>
              <a:ext uri="{FF2B5EF4-FFF2-40B4-BE49-F238E27FC236}">
                <a16:creationId xmlns:a16="http://schemas.microsoft.com/office/drawing/2014/main" xmlns="" id="{F993F6B5-6685-BB45-972C-B223035E5453}"/>
              </a:ext>
            </a:extLst>
          </p:cNvPr>
          <p:cNvSpPr>
            <a:spLocks noChangeAspect="1" noChangeArrowheads="1"/>
          </p:cNvSpPr>
          <p:nvPr/>
        </p:nvSpPr>
        <p:spPr bwMode="auto">
          <a:xfrm>
            <a:off x="5627145" y="4045708"/>
            <a:ext cx="657646" cy="353583"/>
          </a:xfrm>
          <a:custGeom>
            <a:avLst/>
            <a:gdLst>
              <a:gd name="T0" fmla="*/ 2731 w 2926"/>
              <a:gd name="T1" fmla="*/ 428 h 1575"/>
              <a:gd name="T2" fmla="*/ 2194 w 2926"/>
              <a:gd name="T3" fmla="*/ 277 h 1575"/>
              <a:gd name="T4" fmla="*/ 2103 w 2926"/>
              <a:gd name="T5" fmla="*/ 1065 h 1575"/>
              <a:gd name="T6" fmla="*/ 0 w 2926"/>
              <a:gd name="T7" fmla="*/ 0 h 1575"/>
              <a:gd name="T8" fmla="*/ 331 w 2926"/>
              <a:gd name="T9" fmla="*/ 1296 h 1575"/>
              <a:gd name="T10" fmla="*/ 526 w 2926"/>
              <a:gd name="T11" fmla="*/ 1574 h 1575"/>
              <a:gd name="T12" fmla="*/ 720 w 2926"/>
              <a:gd name="T13" fmla="*/ 1296 h 1575"/>
              <a:gd name="T14" fmla="*/ 823 w 2926"/>
              <a:gd name="T15" fmla="*/ 1366 h 1575"/>
              <a:gd name="T16" fmla="*/ 1234 w 2926"/>
              <a:gd name="T17" fmla="*/ 1366 h 1575"/>
              <a:gd name="T18" fmla="*/ 1463 w 2926"/>
              <a:gd name="T19" fmla="*/ 1296 h 1575"/>
              <a:gd name="T20" fmla="*/ 1966 w 2926"/>
              <a:gd name="T21" fmla="*/ 1389 h 1575"/>
              <a:gd name="T22" fmla="*/ 2296 w 2926"/>
              <a:gd name="T23" fmla="*/ 1296 h 1575"/>
              <a:gd name="T24" fmla="*/ 2491 w 2926"/>
              <a:gd name="T25" fmla="*/ 1574 h 1575"/>
              <a:gd name="T26" fmla="*/ 2811 w 2926"/>
              <a:gd name="T27" fmla="*/ 1389 h 1575"/>
              <a:gd name="T28" fmla="*/ 2925 w 2926"/>
              <a:gd name="T29" fmla="*/ 833 h 1575"/>
              <a:gd name="T30" fmla="*/ 274 w 2926"/>
              <a:gd name="T31" fmla="*/ 1065 h 1575"/>
              <a:gd name="T32" fmla="*/ 183 w 2926"/>
              <a:gd name="T33" fmla="*/ 138 h 1575"/>
              <a:gd name="T34" fmla="*/ 274 w 2926"/>
              <a:gd name="T35" fmla="*/ 1065 h 1575"/>
              <a:gd name="T36" fmla="*/ 548 w 2926"/>
              <a:gd name="T37" fmla="*/ 138 h 1575"/>
              <a:gd name="T38" fmla="*/ 457 w 2926"/>
              <a:gd name="T39" fmla="*/ 1065 h 1575"/>
              <a:gd name="T40" fmla="*/ 526 w 2926"/>
              <a:gd name="T41" fmla="*/ 1481 h 1575"/>
              <a:gd name="T42" fmla="*/ 526 w 2926"/>
              <a:gd name="T43" fmla="*/ 1250 h 1575"/>
              <a:gd name="T44" fmla="*/ 526 w 2926"/>
              <a:gd name="T45" fmla="*/ 1481 h 1575"/>
              <a:gd name="T46" fmla="*/ 731 w 2926"/>
              <a:gd name="T47" fmla="*/ 1065 h 1575"/>
              <a:gd name="T48" fmla="*/ 823 w 2926"/>
              <a:gd name="T49" fmla="*/ 138 h 1575"/>
              <a:gd name="T50" fmla="*/ 1006 w 2926"/>
              <a:gd name="T51" fmla="*/ 138 h 1575"/>
              <a:gd name="T52" fmla="*/ 1097 w 2926"/>
              <a:gd name="T53" fmla="*/ 1065 h 1575"/>
              <a:gd name="T54" fmla="*/ 1006 w 2926"/>
              <a:gd name="T55" fmla="*/ 138 h 1575"/>
              <a:gd name="T56" fmla="*/ 914 w 2926"/>
              <a:gd name="T57" fmla="*/ 1366 h 1575"/>
              <a:gd name="T58" fmla="*/ 1143 w 2926"/>
              <a:gd name="T59" fmla="*/ 1366 h 1575"/>
              <a:gd name="T60" fmla="*/ 1371 w 2926"/>
              <a:gd name="T61" fmla="*/ 1065 h 1575"/>
              <a:gd name="T62" fmla="*/ 1280 w 2926"/>
              <a:gd name="T63" fmla="*/ 138 h 1575"/>
              <a:gd name="T64" fmla="*/ 1371 w 2926"/>
              <a:gd name="T65" fmla="*/ 1065 h 1575"/>
              <a:gd name="T66" fmla="*/ 1554 w 2926"/>
              <a:gd name="T67" fmla="*/ 1065 h 1575"/>
              <a:gd name="T68" fmla="*/ 1646 w 2926"/>
              <a:gd name="T69" fmla="*/ 138 h 1575"/>
              <a:gd name="T70" fmla="*/ 1920 w 2926"/>
              <a:gd name="T71" fmla="*/ 1065 h 1575"/>
              <a:gd name="T72" fmla="*/ 1829 w 2926"/>
              <a:gd name="T73" fmla="*/ 138 h 1575"/>
              <a:gd name="T74" fmla="*/ 1920 w 2926"/>
              <a:gd name="T75" fmla="*/ 1065 h 1575"/>
              <a:gd name="T76" fmla="*/ 2376 w 2926"/>
              <a:gd name="T77" fmla="*/ 1366 h 1575"/>
              <a:gd name="T78" fmla="*/ 2605 w 2926"/>
              <a:gd name="T79" fmla="*/ 1366 h 1575"/>
              <a:gd name="T80" fmla="*/ 2765 w 2926"/>
              <a:gd name="T81" fmla="*/ 787 h 1575"/>
              <a:gd name="T82" fmla="*/ 2331 w 2926"/>
              <a:gd name="T83" fmla="*/ 752 h 1575"/>
              <a:gd name="T84" fmla="*/ 2365 w 2926"/>
              <a:gd name="T85" fmla="*/ 416 h 1575"/>
              <a:gd name="T86" fmla="*/ 2651 w 2926"/>
              <a:gd name="T87" fmla="*/ 463 h 1575"/>
              <a:gd name="T88" fmla="*/ 2765 w 2926"/>
              <a:gd name="T89" fmla="*/ 787 h 15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926" h="1575">
                <a:moveTo>
                  <a:pt x="2902" y="741"/>
                </a:moveTo>
                <a:cubicBezTo>
                  <a:pt x="2731" y="428"/>
                  <a:pt x="2731" y="428"/>
                  <a:pt x="2731" y="428"/>
                </a:cubicBezTo>
                <a:cubicBezTo>
                  <a:pt x="2685" y="335"/>
                  <a:pt x="2594" y="277"/>
                  <a:pt x="2491" y="277"/>
                </a:cubicBezTo>
                <a:cubicBezTo>
                  <a:pt x="2194" y="277"/>
                  <a:pt x="2194" y="277"/>
                  <a:pt x="2194" y="277"/>
                </a:cubicBezTo>
                <a:cubicBezTo>
                  <a:pt x="2194" y="1065"/>
                  <a:pt x="2194" y="1065"/>
                  <a:pt x="2194" y="1065"/>
                </a:cubicBezTo>
                <a:cubicBezTo>
                  <a:pt x="2103" y="1065"/>
                  <a:pt x="2103" y="1065"/>
                  <a:pt x="2103" y="1065"/>
                </a:cubicBezTo>
                <a:cubicBezTo>
                  <a:pt x="2103" y="0"/>
                  <a:pt x="2103" y="0"/>
                  <a:pt x="2103" y="0"/>
                </a:cubicBezTo>
                <a:cubicBezTo>
                  <a:pt x="0" y="0"/>
                  <a:pt x="0" y="0"/>
                  <a:pt x="0" y="0"/>
                </a:cubicBezTo>
                <a:cubicBezTo>
                  <a:pt x="0" y="1296"/>
                  <a:pt x="0" y="1296"/>
                  <a:pt x="0" y="1296"/>
                </a:cubicBezTo>
                <a:cubicBezTo>
                  <a:pt x="331" y="1296"/>
                  <a:pt x="331" y="1296"/>
                  <a:pt x="331" y="1296"/>
                </a:cubicBezTo>
                <a:cubicBezTo>
                  <a:pt x="320" y="1320"/>
                  <a:pt x="320" y="1343"/>
                  <a:pt x="320" y="1366"/>
                </a:cubicBezTo>
                <a:cubicBezTo>
                  <a:pt x="320" y="1481"/>
                  <a:pt x="411" y="1574"/>
                  <a:pt x="526" y="1574"/>
                </a:cubicBezTo>
                <a:cubicBezTo>
                  <a:pt x="640" y="1574"/>
                  <a:pt x="731" y="1481"/>
                  <a:pt x="731" y="1366"/>
                </a:cubicBezTo>
                <a:cubicBezTo>
                  <a:pt x="731" y="1343"/>
                  <a:pt x="731" y="1320"/>
                  <a:pt x="720" y="1296"/>
                </a:cubicBezTo>
                <a:cubicBezTo>
                  <a:pt x="834" y="1296"/>
                  <a:pt x="834" y="1296"/>
                  <a:pt x="834" y="1296"/>
                </a:cubicBezTo>
                <a:cubicBezTo>
                  <a:pt x="823" y="1320"/>
                  <a:pt x="823" y="1343"/>
                  <a:pt x="823" y="1366"/>
                </a:cubicBezTo>
                <a:cubicBezTo>
                  <a:pt x="823" y="1481"/>
                  <a:pt x="914" y="1574"/>
                  <a:pt x="1029" y="1574"/>
                </a:cubicBezTo>
                <a:cubicBezTo>
                  <a:pt x="1143" y="1574"/>
                  <a:pt x="1234" y="1481"/>
                  <a:pt x="1234" y="1366"/>
                </a:cubicBezTo>
                <a:cubicBezTo>
                  <a:pt x="1234" y="1343"/>
                  <a:pt x="1234" y="1320"/>
                  <a:pt x="1223" y="1296"/>
                </a:cubicBezTo>
                <a:cubicBezTo>
                  <a:pt x="1463" y="1296"/>
                  <a:pt x="1463" y="1296"/>
                  <a:pt x="1463" y="1296"/>
                </a:cubicBezTo>
                <a:cubicBezTo>
                  <a:pt x="1463" y="1343"/>
                  <a:pt x="1509" y="1389"/>
                  <a:pt x="1554" y="1389"/>
                </a:cubicBezTo>
                <a:cubicBezTo>
                  <a:pt x="1966" y="1389"/>
                  <a:pt x="1966" y="1389"/>
                  <a:pt x="1966" y="1389"/>
                </a:cubicBezTo>
                <a:cubicBezTo>
                  <a:pt x="2012" y="1389"/>
                  <a:pt x="2057" y="1343"/>
                  <a:pt x="2057" y="1296"/>
                </a:cubicBezTo>
                <a:cubicBezTo>
                  <a:pt x="2296" y="1296"/>
                  <a:pt x="2296" y="1296"/>
                  <a:pt x="2296" y="1296"/>
                </a:cubicBezTo>
                <a:cubicBezTo>
                  <a:pt x="2285" y="1320"/>
                  <a:pt x="2285" y="1343"/>
                  <a:pt x="2285" y="1366"/>
                </a:cubicBezTo>
                <a:cubicBezTo>
                  <a:pt x="2285" y="1481"/>
                  <a:pt x="2376" y="1574"/>
                  <a:pt x="2491" y="1574"/>
                </a:cubicBezTo>
                <a:cubicBezTo>
                  <a:pt x="2594" y="1574"/>
                  <a:pt x="2685" y="1493"/>
                  <a:pt x="2696" y="1389"/>
                </a:cubicBezTo>
                <a:cubicBezTo>
                  <a:pt x="2811" y="1389"/>
                  <a:pt x="2811" y="1389"/>
                  <a:pt x="2811" y="1389"/>
                </a:cubicBezTo>
                <a:cubicBezTo>
                  <a:pt x="2879" y="1389"/>
                  <a:pt x="2925" y="1343"/>
                  <a:pt x="2925" y="1273"/>
                </a:cubicBezTo>
                <a:cubicBezTo>
                  <a:pt x="2925" y="833"/>
                  <a:pt x="2925" y="833"/>
                  <a:pt x="2925" y="833"/>
                </a:cubicBezTo>
                <a:cubicBezTo>
                  <a:pt x="2925" y="798"/>
                  <a:pt x="2914" y="775"/>
                  <a:pt x="2902" y="741"/>
                </a:cubicBezTo>
                <a:close/>
                <a:moveTo>
                  <a:pt x="274" y="1065"/>
                </a:moveTo>
                <a:cubicBezTo>
                  <a:pt x="183" y="1065"/>
                  <a:pt x="183" y="1065"/>
                  <a:pt x="183" y="1065"/>
                </a:cubicBezTo>
                <a:cubicBezTo>
                  <a:pt x="183" y="138"/>
                  <a:pt x="183" y="138"/>
                  <a:pt x="183" y="138"/>
                </a:cubicBezTo>
                <a:cubicBezTo>
                  <a:pt x="274" y="138"/>
                  <a:pt x="274" y="138"/>
                  <a:pt x="274" y="138"/>
                </a:cubicBezTo>
                <a:lnTo>
                  <a:pt x="274" y="1065"/>
                </a:lnTo>
                <a:close/>
                <a:moveTo>
                  <a:pt x="457" y="138"/>
                </a:moveTo>
                <a:cubicBezTo>
                  <a:pt x="548" y="138"/>
                  <a:pt x="548" y="138"/>
                  <a:pt x="548" y="138"/>
                </a:cubicBezTo>
                <a:cubicBezTo>
                  <a:pt x="548" y="1065"/>
                  <a:pt x="548" y="1065"/>
                  <a:pt x="548" y="1065"/>
                </a:cubicBezTo>
                <a:cubicBezTo>
                  <a:pt x="457" y="1065"/>
                  <a:pt x="457" y="1065"/>
                  <a:pt x="457" y="1065"/>
                </a:cubicBezTo>
                <a:lnTo>
                  <a:pt x="457" y="138"/>
                </a:lnTo>
                <a:close/>
                <a:moveTo>
                  <a:pt x="526" y="1481"/>
                </a:moveTo>
                <a:cubicBezTo>
                  <a:pt x="457" y="1481"/>
                  <a:pt x="411" y="1435"/>
                  <a:pt x="411" y="1366"/>
                </a:cubicBezTo>
                <a:cubicBezTo>
                  <a:pt x="411" y="1296"/>
                  <a:pt x="457" y="1250"/>
                  <a:pt x="526" y="1250"/>
                </a:cubicBezTo>
                <a:cubicBezTo>
                  <a:pt x="594" y="1250"/>
                  <a:pt x="640" y="1296"/>
                  <a:pt x="640" y="1366"/>
                </a:cubicBezTo>
                <a:cubicBezTo>
                  <a:pt x="640" y="1435"/>
                  <a:pt x="594" y="1481"/>
                  <a:pt x="526" y="1481"/>
                </a:cubicBezTo>
                <a:close/>
                <a:moveTo>
                  <a:pt x="823" y="1065"/>
                </a:moveTo>
                <a:cubicBezTo>
                  <a:pt x="731" y="1065"/>
                  <a:pt x="731" y="1065"/>
                  <a:pt x="731" y="1065"/>
                </a:cubicBezTo>
                <a:cubicBezTo>
                  <a:pt x="731" y="138"/>
                  <a:pt x="731" y="138"/>
                  <a:pt x="731" y="138"/>
                </a:cubicBezTo>
                <a:cubicBezTo>
                  <a:pt x="823" y="138"/>
                  <a:pt x="823" y="138"/>
                  <a:pt x="823" y="138"/>
                </a:cubicBezTo>
                <a:lnTo>
                  <a:pt x="823" y="1065"/>
                </a:lnTo>
                <a:close/>
                <a:moveTo>
                  <a:pt x="1006" y="138"/>
                </a:moveTo>
                <a:cubicBezTo>
                  <a:pt x="1097" y="138"/>
                  <a:pt x="1097" y="138"/>
                  <a:pt x="1097" y="138"/>
                </a:cubicBezTo>
                <a:cubicBezTo>
                  <a:pt x="1097" y="1065"/>
                  <a:pt x="1097" y="1065"/>
                  <a:pt x="1097" y="1065"/>
                </a:cubicBezTo>
                <a:cubicBezTo>
                  <a:pt x="1006" y="1065"/>
                  <a:pt x="1006" y="1065"/>
                  <a:pt x="1006" y="1065"/>
                </a:cubicBezTo>
                <a:lnTo>
                  <a:pt x="1006" y="138"/>
                </a:lnTo>
                <a:close/>
                <a:moveTo>
                  <a:pt x="1029" y="1481"/>
                </a:moveTo>
                <a:cubicBezTo>
                  <a:pt x="960" y="1481"/>
                  <a:pt x="914" y="1435"/>
                  <a:pt x="914" y="1366"/>
                </a:cubicBezTo>
                <a:cubicBezTo>
                  <a:pt x="914" y="1296"/>
                  <a:pt x="960" y="1250"/>
                  <a:pt x="1029" y="1250"/>
                </a:cubicBezTo>
                <a:cubicBezTo>
                  <a:pt x="1097" y="1250"/>
                  <a:pt x="1143" y="1296"/>
                  <a:pt x="1143" y="1366"/>
                </a:cubicBezTo>
                <a:cubicBezTo>
                  <a:pt x="1143" y="1435"/>
                  <a:pt x="1097" y="1481"/>
                  <a:pt x="1029" y="1481"/>
                </a:cubicBezTo>
                <a:close/>
                <a:moveTo>
                  <a:pt x="1371" y="1065"/>
                </a:moveTo>
                <a:cubicBezTo>
                  <a:pt x="1280" y="1065"/>
                  <a:pt x="1280" y="1065"/>
                  <a:pt x="1280" y="1065"/>
                </a:cubicBezTo>
                <a:cubicBezTo>
                  <a:pt x="1280" y="138"/>
                  <a:pt x="1280" y="138"/>
                  <a:pt x="1280" y="138"/>
                </a:cubicBezTo>
                <a:cubicBezTo>
                  <a:pt x="1371" y="138"/>
                  <a:pt x="1371" y="138"/>
                  <a:pt x="1371" y="138"/>
                </a:cubicBezTo>
                <a:lnTo>
                  <a:pt x="1371" y="1065"/>
                </a:lnTo>
                <a:close/>
                <a:moveTo>
                  <a:pt x="1646" y="1065"/>
                </a:moveTo>
                <a:cubicBezTo>
                  <a:pt x="1554" y="1065"/>
                  <a:pt x="1554" y="1065"/>
                  <a:pt x="1554" y="1065"/>
                </a:cubicBezTo>
                <a:cubicBezTo>
                  <a:pt x="1554" y="138"/>
                  <a:pt x="1554" y="138"/>
                  <a:pt x="1554" y="138"/>
                </a:cubicBezTo>
                <a:cubicBezTo>
                  <a:pt x="1646" y="138"/>
                  <a:pt x="1646" y="138"/>
                  <a:pt x="1646" y="138"/>
                </a:cubicBezTo>
                <a:lnTo>
                  <a:pt x="1646" y="1065"/>
                </a:lnTo>
                <a:close/>
                <a:moveTo>
                  <a:pt x="1920" y="1065"/>
                </a:moveTo>
                <a:cubicBezTo>
                  <a:pt x="1829" y="1065"/>
                  <a:pt x="1829" y="1065"/>
                  <a:pt x="1829" y="1065"/>
                </a:cubicBezTo>
                <a:cubicBezTo>
                  <a:pt x="1829" y="138"/>
                  <a:pt x="1829" y="138"/>
                  <a:pt x="1829" y="138"/>
                </a:cubicBezTo>
                <a:cubicBezTo>
                  <a:pt x="1920" y="138"/>
                  <a:pt x="1920" y="138"/>
                  <a:pt x="1920" y="138"/>
                </a:cubicBezTo>
                <a:lnTo>
                  <a:pt x="1920" y="1065"/>
                </a:lnTo>
                <a:close/>
                <a:moveTo>
                  <a:pt x="2491" y="1481"/>
                </a:moveTo>
                <a:cubicBezTo>
                  <a:pt x="2422" y="1481"/>
                  <a:pt x="2376" y="1435"/>
                  <a:pt x="2376" y="1366"/>
                </a:cubicBezTo>
                <a:cubicBezTo>
                  <a:pt x="2376" y="1296"/>
                  <a:pt x="2422" y="1250"/>
                  <a:pt x="2491" y="1250"/>
                </a:cubicBezTo>
                <a:cubicBezTo>
                  <a:pt x="2559" y="1250"/>
                  <a:pt x="2605" y="1296"/>
                  <a:pt x="2605" y="1366"/>
                </a:cubicBezTo>
                <a:cubicBezTo>
                  <a:pt x="2605" y="1435"/>
                  <a:pt x="2559" y="1481"/>
                  <a:pt x="2491" y="1481"/>
                </a:cubicBezTo>
                <a:close/>
                <a:moveTo>
                  <a:pt x="2765" y="787"/>
                </a:moveTo>
                <a:cubicBezTo>
                  <a:pt x="2365" y="787"/>
                  <a:pt x="2365" y="787"/>
                  <a:pt x="2365" y="787"/>
                </a:cubicBezTo>
                <a:cubicBezTo>
                  <a:pt x="2342" y="787"/>
                  <a:pt x="2331" y="775"/>
                  <a:pt x="2331" y="752"/>
                </a:cubicBezTo>
                <a:cubicBezTo>
                  <a:pt x="2331" y="451"/>
                  <a:pt x="2331" y="451"/>
                  <a:pt x="2331" y="451"/>
                </a:cubicBezTo>
                <a:cubicBezTo>
                  <a:pt x="2331" y="428"/>
                  <a:pt x="2342" y="416"/>
                  <a:pt x="2365" y="416"/>
                </a:cubicBezTo>
                <a:cubicBezTo>
                  <a:pt x="2571" y="416"/>
                  <a:pt x="2571" y="416"/>
                  <a:pt x="2571" y="416"/>
                </a:cubicBezTo>
                <a:cubicBezTo>
                  <a:pt x="2605" y="416"/>
                  <a:pt x="2628" y="440"/>
                  <a:pt x="2651" y="463"/>
                </a:cubicBezTo>
                <a:cubicBezTo>
                  <a:pt x="2799" y="741"/>
                  <a:pt x="2799" y="741"/>
                  <a:pt x="2799" y="741"/>
                </a:cubicBezTo>
                <a:cubicBezTo>
                  <a:pt x="2811" y="764"/>
                  <a:pt x="2788" y="787"/>
                  <a:pt x="2765" y="787"/>
                </a:cubicBezTo>
                <a:close/>
              </a:path>
            </a:pathLst>
          </a:custGeom>
          <a:solidFill>
            <a:schemeClr val="tx1"/>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dirty="0"/>
          </a:p>
        </p:txBody>
      </p:sp>
      <p:grpSp>
        <p:nvGrpSpPr>
          <p:cNvPr id="172" name="Group 171">
            <a:extLst>
              <a:ext uri="{FF2B5EF4-FFF2-40B4-BE49-F238E27FC236}">
                <a16:creationId xmlns:a16="http://schemas.microsoft.com/office/drawing/2014/main" xmlns="" id="{C41C522C-71B7-4745-A75A-97383B7735F7}"/>
              </a:ext>
            </a:extLst>
          </p:cNvPr>
          <p:cNvGrpSpPr/>
          <p:nvPr/>
        </p:nvGrpSpPr>
        <p:grpSpPr>
          <a:xfrm>
            <a:off x="6957335" y="3894736"/>
            <a:ext cx="582945" cy="635162"/>
            <a:chOff x="598905" y="5138148"/>
            <a:chExt cx="582945" cy="635162"/>
          </a:xfrm>
        </p:grpSpPr>
        <p:sp>
          <p:nvSpPr>
            <p:cNvPr id="173" name="Rectangle 172">
              <a:extLst>
                <a:ext uri="{FF2B5EF4-FFF2-40B4-BE49-F238E27FC236}">
                  <a16:creationId xmlns:a16="http://schemas.microsoft.com/office/drawing/2014/main" xmlns="" id="{6745AF44-12DE-DD4A-BA96-8951D0C999CF}"/>
                </a:ext>
              </a:extLst>
            </p:cNvPr>
            <p:cNvSpPr/>
            <p:nvPr/>
          </p:nvSpPr>
          <p:spPr>
            <a:xfrm>
              <a:off x="598905" y="5138148"/>
              <a:ext cx="582945" cy="635162"/>
            </a:xfrm>
            <a:prstGeom prst="rect">
              <a:avLst/>
            </a:prstGeom>
            <a:noFill/>
            <a:ln w="1905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9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Calibri"/>
                <a:ea typeface="+mn-ea"/>
                <a:cs typeface="+mn-cs"/>
              </a:endParaRPr>
            </a:p>
          </p:txBody>
        </p:sp>
        <p:sp>
          <p:nvSpPr>
            <p:cNvPr id="174" name="Freeform 14">
              <a:extLst>
                <a:ext uri="{FF2B5EF4-FFF2-40B4-BE49-F238E27FC236}">
                  <a16:creationId xmlns:a16="http://schemas.microsoft.com/office/drawing/2014/main" xmlns="" id="{4B30B45B-F8C2-8346-8A82-180BD524C0EA}"/>
                </a:ext>
              </a:extLst>
            </p:cNvPr>
            <p:cNvSpPr>
              <a:spLocks noChangeArrowheads="1"/>
            </p:cNvSpPr>
            <p:nvPr/>
          </p:nvSpPr>
          <p:spPr bwMode="auto">
            <a:xfrm>
              <a:off x="669812" y="5232021"/>
              <a:ext cx="448739" cy="447427"/>
            </a:xfrm>
            <a:custGeom>
              <a:avLst/>
              <a:gdLst>
                <a:gd name="T0" fmla="*/ 753 w 1506"/>
                <a:gd name="T1" fmla="*/ 0 h 1505"/>
                <a:gd name="T2" fmla="*/ 0 w 1506"/>
                <a:gd name="T3" fmla="*/ 752 h 1505"/>
                <a:gd name="T4" fmla="*/ 753 w 1506"/>
                <a:gd name="T5" fmla="*/ 1504 h 1505"/>
                <a:gd name="T6" fmla="*/ 1505 w 1506"/>
                <a:gd name="T7" fmla="*/ 752 h 1505"/>
                <a:gd name="T8" fmla="*/ 753 w 1506"/>
                <a:gd name="T9" fmla="*/ 0 h 1505"/>
                <a:gd name="T10" fmla="*/ 1104 w 1506"/>
                <a:gd name="T11" fmla="*/ 1030 h 1505"/>
                <a:gd name="T12" fmla="*/ 782 w 1506"/>
                <a:gd name="T13" fmla="*/ 1030 h 1505"/>
                <a:gd name="T14" fmla="*/ 782 w 1506"/>
                <a:gd name="T15" fmla="*/ 791 h 1505"/>
                <a:gd name="T16" fmla="*/ 858 w 1506"/>
                <a:gd name="T17" fmla="*/ 873 h 1505"/>
                <a:gd name="T18" fmla="*/ 897 w 1506"/>
                <a:gd name="T19" fmla="*/ 836 h 1505"/>
                <a:gd name="T20" fmla="*/ 753 w 1506"/>
                <a:gd name="T21" fmla="*/ 681 h 1505"/>
                <a:gd name="T22" fmla="*/ 609 w 1506"/>
                <a:gd name="T23" fmla="*/ 836 h 1505"/>
                <a:gd name="T24" fmla="*/ 648 w 1506"/>
                <a:gd name="T25" fmla="*/ 873 h 1505"/>
                <a:gd name="T26" fmla="*/ 724 w 1506"/>
                <a:gd name="T27" fmla="*/ 791 h 1505"/>
                <a:gd name="T28" fmla="*/ 724 w 1506"/>
                <a:gd name="T29" fmla="*/ 1030 h 1505"/>
                <a:gd name="T30" fmla="*/ 428 w 1506"/>
                <a:gd name="T31" fmla="*/ 1030 h 1505"/>
                <a:gd name="T32" fmla="*/ 205 w 1506"/>
                <a:gd name="T33" fmla="*/ 815 h 1505"/>
                <a:gd name="T34" fmla="*/ 428 w 1506"/>
                <a:gd name="T35" fmla="*/ 555 h 1505"/>
                <a:gd name="T36" fmla="*/ 433 w 1506"/>
                <a:gd name="T37" fmla="*/ 555 h 1505"/>
                <a:gd name="T38" fmla="*/ 651 w 1506"/>
                <a:gd name="T39" fmla="*/ 382 h 1505"/>
                <a:gd name="T40" fmla="*/ 834 w 1506"/>
                <a:gd name="T41" fmla="*/ 479 h 1505"/>
                <a:gd name="T42" fmla="*/ 900 w 1506"/>
                <a:gd name="T43" fmla="*/ 469 h 1505"/>
                <a:gd name="T44" fmla="*/ 1088 w 1506"/>
                <a:gd name="T45" fmla="*/ 608 h 1505"/>
                <a:gd name="T46" fmla="*/ 1107 w 1506"/>
                <a:gd name="T47" fmla="*/ 608 h 1505"/>
                <a:gd name="T48" fmla="*/ 1303 w 1506"/>
                <a:gd name="T49" fmla="*/ 810 h 1505"/>
                <a:gd name="T50" fmla="*/ 1104 w 1506"/>
                <a:gd name="T51" fmla="*/ 1030 h 15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506" h="1505">
                  <a:moveTo>
                    <a:pt x="753" y="0"/>
                  </a:moveTo>
                  <a:cubicBezTo>
                    <a:pt x="336" y="0"/>
                    <a:pt x="0" y="338"/>
                    <a:pt x="0" y="752"/>
                  </a:cubicBezTo>
                  <a:cubicBezTo>
                    <a:pt x="0" y="1169"/>
                    <a:pt x="339" y="1504"/>
                    <a:pt x="753" y="1504"/>
                  </a:cubicBezTo>
                  <a:cubicBezTo>
                    <a:pt x="1170" y="1504"/>
                    <a:pt x="1505" y="1166"/>
                    <a:pt x="1505" y="752"/>
                  </a:cubicBezTo>
                  <a:cubicBezTo>
                    <a:pt x="1505" y="335"/>
                    <a:pt x="1170" y="0"/>
                    <a:pt x="753" y="0"/>
                  </a:cubicBezTo>
                  <a:close/>
                  <a:moveTo>
                    <a:pt x="1104" y="1030"/>
                  </a:moveTo>
                  <a:lnTo>
                    <a:pt x="782" y="1030"/>
                  </a:lnTo>
                  <a:lnTo>
                    <a:pt x="782" y="791"/>
                  </a:lnTo>
                  <a:lnTo>
                    <a:pt x="858" y="873"/>
                  </a:lnTo>
                  <a:lnTo>
                    <a:pt x="897" y="836"/>
                  </a:lnTo>
                  <a:lnTo>
                    <a:pt x="753" y="681"/>
                  </a:lnTo>
                  <a:lnTo>
                    <a:pt x="609" y="836"/>
                  </a:lnTo>
                  <a:lnTo>
                    <a:pt x="648" y="873"/>
                  </a:lnTo>
                  <a:lnTo>
                    <a:pt x="724" y="791"/>
                  </a:lnTo>
                  <a:lnTo>
                    <a:pt x="724" y="1030"/>
                  </a:lnTo>
                  <a:lnTo>
                    <a:pt x="428" y="1030"/>
                  </a:lnTo>
                  <a:cubicBezTo>
                    <a:pt x="305" y="1030"/>
                    <a:pt x="205" y="941"/>
                    <a:pt x="205" y="815"/>
                  </a:cubicBezTo>
                  <a:cubicBezTo>
                    <a:pt x="205" y="679"/>
                    <a:pt x="289" y="579"/>
                    <a:pt x="428" y="555"/>
                  </a:cubicBezTo>
                  <a:cubicBezTo>
                    <a:pt x="430" y="555"/>
                    <a:pt x="433" y="555"/>
                    <a:pt x="433" y="555"/>
                  </a:cubicBezTo>
                  <a:cubicBezTo>
                    <a:pt x="457" y="456"/>
                    <a:pt x="546" y="382"/>
                    <a:pt x="651" y="382"/>
                  </a:cubicBezTo>
                  <a:cubicBezTo>
                    <a:pt x="727" y="382"/>
                    <a:pt x="795" y="422"/>
                    <a:pt x="834" y="479"/>
                  </a:cubicBezTo>
                  <a:cubicBezTo>
                    <a:pt x="855" y="471"/>
                    <a:pt x="876" y="469"/>
                    <a:pt x="900" y="469"/>
                  </a:cubicBezTo>
                  <a:cubicBezTo>
                    <a:pt x="989" y="469"/>
                    <a:pt x="1062" y="526"/>
                    <a:pt x="1088" y="608"/>
                  </a:cubicBezTo>
                  <a:cubicBezTo>
                    <a:pt x="1094" y="608"/>
                    <a:pt x="1099" y="608"/>
                    <a:pt x="1107" y="608"/>
                  </a:cubicBezTo>
                  <a:cubicBezTo>
                    <a:pt x="1225" y="623"/>
                    <a:pt x="1303" y="707"/>
                    <a:pt x="1303" y="810"/>
                  </a:cubicBezTo>
                  <a:cubicBezTo>
                    <a:pt x="1303" y="920"/>
                    <a:pt x="1214" y="1030"/>
                    <a:pt x="1104" y="1030"/>
                  </a:cubicBezTo>
                  <a:close/>
                </a:path>
              </a:pathLst>
            </a:custGeom>
            <a:solidFill>
              <a:srgbClr val="FFFFFF"/>
            </a:solidFill>
            <a:ln>
              <a:noFill/>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5F5F5F"/>
                </a:solidFill>
                <a:effectLst/>
                <a:uLnTx/>
                <a:uFillTx/>
              </a:endParaRPr>
            </a:p>
          </p:txBody>
        </p:sp>
      </p:grpSp>
      <p:sp>
        <p:nvSpPr>
          <p:cNvPr id="175" name="Title 3">
            <a:extLst>
              <a:ext uri="{FF2B5EF4-FFF2-40B4-BE49-F238E27FC236}">
                <a16:creationId xmlns:a16="http://schemas.microsoft.com/office/drawing/2014/main" xmlns="" id="{B9EF264C-D733-584B-8924-06C42451EE12}"/>
              </a:ext>
            </a:extLst>
          </p:cNvPr>
          <p:cNvSpPr txBox="1">
            <a:spLocks/>
          </p:cNvSpPr>
          <p:nvPr/>
        </p:nvSpPr>
        <p:spPr>
          <a:xfrm>
            <a:off x="531812" y="-38774"/>
            <a:ext cx="11125200" cy="889000"/>
          </a:xfrm>
          <a:prstGeom prst="rect">
            <a:avLst/>
          </a:prstGeom>
        </p:spPr>
        <p:txBody>
          <a:bodyPr vert="horz" lIns="0" tIns="0" rIns="0" bIns="0" rtlCol="0" anchor="b">
            <a:noAutofit/>
          </a:bodyPr>
          <a:lstStyle>
            <a:lvl1pPr algn="l" defTabSz="914400" rtl="0" eaLnBrk="1" latinLnBrk="0" hangingPunct="1">
              <a:lnSpc>
                <a:spcPct val="80000"/>
              </a:lnSpc>
              <a:spcBef>
                <a:spcPct val="0"/>
              </a:spcBef>
              <a:buNone/>
              <a:defRPr sz="3600" kern="1200">
                <a:solidFill>
                  <a:schemeClr val="bg1"/>
                </a:solidFill>
                <a:latin typeface="+mj-lt"/>
                <a:ea typeface="+mj-ea"/>
                <a:cs typeface="+mj-cs"/>
              </a:defRPr>
            </a:lvl1pPr>
          </a:lstStyle>
          <a:p>
            <a:r>
              <a:rPr lang="en-US" dirty="0">
                <a:solidFill>
                  <a:srgbClr val="000000"/>
                </a:solidFill>
              </a:rPr>
              <a:t>OCI Storage: Highest Performance and Availability </a:t>
            </a:r>
          </a:p>
        </p:txBody>
      </p:sp>
      <p:cxnSp>
        <p:nvCxnSpPr>
          <p:cNvPr id="176" name="Straight Connector 175">
            <a:extLst>
              <a:ext uri="{FF2B5EF4-FFF2-40B4-BE49-F238E27FC236}">
                <a16:creationId xmlns:a16="http://schemas.microsoft.com/office/drawing/2014/main" xmlns="" id="{835ED25E-1379-AB4B-ADC3-5C4354B936ED}"/>
              </a:ext>
            </a:extLst>
          </p:cNvPr>
          <p:cNvCxnSpPr>
            <a:cxnSpLocks/>
          </p:cNvCxnSpPr>
          <p:nvPr/>
        </p:nvCxnSpPr>
        <p:spPr>
          <a:xfrm>
            <a:off x="3834346" y="3753460"/>
            <a:ext cx="0" cy="1560648"/>
          </a:xfrm>
          <a:prstGeom prst="line">
            <a:avLst/>
          </a:prstGeom>
          <a:noFill/>
          <a:ln w="28575" cap="flat" cmpd="sng" algn="ctr">
            <a:solidFill>
              <a:srgbClr val="7F7F7F"/>
            </a:solidFill>
            <a:prstDash val="solid"/>
            <a:miter lim="800000"/>
          </a:ln>
          <a:effectLst/>
        </p:spPr>
      </p:cxnSp>
    </p:spTree>
    <p:extLst>
      <p:ext uri="{BB962C8B-B14F-4D97-AF65-F5344CB8AC3E}">
        <p14:creationId xmlns:p14="http://schemas.microsoft.com/office/powerpoint/2010/main" val="31593418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1" name="Table 10">
            <a:extLst>
              <a:ext uri="{FF2B5EF4-FFF2-40B4-BE49-F238E27FC236}">
                <a16:creationId xmlns:a16="http://schemas.microsoft.com/office/drawing/2014/main" xmlns="" id="{016BCA71-F516-9C48-BF39-35221A58D5BD}"/>
              </a:ext>
            </a:extLst>
          </p:cNvPr>
          <p:cNvGraphicFramePr>
            <a:graphicFrameLocks noGrp="1"/>
          </p:cNvGraphicFramePr>
          <p:nvPr>
            <p:extLst>
              <p:ext uri="{D42A27DB-BD31-4B8C-83A1-F6EECF244321}">
                <p14:modId xmlns:p14="http://schemas.microsoft.com/office/powerpoint/2010/main" val="1734472154"/>
              </p:ext>
            </p:extLst>
          </p:nvPr>
        </p:nvGraphicFramePr>
        <p:xfrm>
          <a:off x="531813" y="1289206"/>
          <a:ext cx="11125201" cy="4271545"/>
        </p:xfrm>
        <a:graphic>
          <a:graphicData uri="http://schemas.openxmlformats.org/drawingml/2006/table">
            <a:tbl>
              <a:tblPr firstRow="1" bandRow="1">
                <a:tableStyleId>{17292A2E-F333-43FB-9621-5CBBE7FDCDCB}</a:tableStyleId>
              </a:tblPr>
              <a:tblGrid>
                <a:gridCol w="1959364">
                  <a:extLst>
                    <a:ext uri="{9D8B030D-6E8A-4147-A177-3AD203B41FA5}">
                      <a16:colId xmlns:a16="http://schemas.microsoft.com/office/drawing/2014/main" xmlns="" val="3762507733"/>
                    </a:ext>
                  </a:extLst>
                </a:gridCol>
                <a:gridCol w="3580693">
                  <a:extLst>
                    <a:ext uri="{9D8B030D-6E8A-4147-A177-3AD203B41FA5}">
                      <a16:colId xmlns:a16="http://schemas.microsoft.com/office/drawing/2014/main" xmlns="" val="3806992371"/>
                    </a:ext>
                  </a:extLst>
                </a:gridCol>
                <a:gridCol w="5585144">
                  <a:extLst>
                    <a:ext uri="{9D8B030D-6E8A-4147-A177-3AD203B41FA5}">
                      <a16:colId xmlns:a16="http://schemas.microsoft.com/office/drawing/2014/main" xmlns="" val="94797431"/>
                    </a:ext>
                  </a:extLst>
                </a:gridCol>
              </a:tblGrid>
              <a:tr h="575218">
                <a:tc>
                  <a:txBody>
                    <a:bodyPr/>
                    <a:lstStyle/>
                    <a:p>
                      <a:endParaRPr lang="en-US" sz="1600" b="0" dirty="0">
                        <a:solidFill>
                          <a:srgbClr val="000000"/>
                        </a:solidFill>
                      </a:endParaRPr>
                    </a:p>
                  </a:txBody>
                  <a:tcPr>
                    <a:lnL w="12700" cap="flat" cmpd="sng" algn="ctr">
                      <a:solidFill>
                        <a:schemeClr val="accent4"/>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accent4"/>
                      </a:solidFill>
                      <a:prstDash val="solid"/>
                      <a:round/>
                      <a:headEnd type="none" w="med" len="med"/>
                      <a:tailEnd type="none" w="med" len="med"/>
                    </a:lnT>
                    <a:lnB w="12700" cap="flat" cmpd="sng" algn="ctr">
                      <a:solidFill>
                        <a:schemeClr val="accent4"/>
                      </a:solidFill>
                      <a:prstDash val="solid"/>
                      <a:round/>
                      <a:headEnd type="none" w="med" len="med"/>
                      <a:tailEnd type="none" w="med" len="med"/>
                    </a:lnB>
                  </a:tcPr>
                </a:tc>
                <a:tc>
                  <a:txBody>
                    <a:bodyPr/>
                    <a:lstStyle/>
                    <a:p>
                      <a:pPr algn="ctr"/>
                      <a:r>
                        <a:rPr lang="en-US" sz="1600" dirty="0">
                          <a:solidFill>
                            <a:schemeClr val="tx1"/>
                          </a:solidFill>
                        </a:rPr>
                        <a:t>Sample Use cases</a:t>
                      </a:r>
                      <a:endParaRPr lang="en-US" sz="16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accent4"/>
                      </a:solidFill>
                      <a:prstDash val="solid"/>
                      <a:round/>
                      <a:headEnd type="none" w="med" len="med"/>
                      <a:tailEnd type="none" w="med" len="med"/>
                    </a:lnT>
                    <a:lnB w="12700" cap="flat" cmpd="sng" algn="ctr">
                      <a:solidFill>
                        <a:schemeClr val="accent4"/>
                      </a:solidFill>
                      <a:prstDash val="solid"/>
                      <a:round/>
                      <a:headEnd type="none" w="med" len="med"/>
                      <a:tailEnd type="none" w="med" len="med"/>
                    </a:lnB>
                  </a:tcPr>
                </a:tc>
                <a:tc>
                  <a:txBody>
                    <a:bodyPr/>
                    <a:lstStyle/>
                    <a:p>
                      <a:pPr algn="ctr"/>
                      <a:r>
                        <a:rPr lang="en-US" sz="1600" dirty="0">
                          <a:solidFill>
                            <a:schemeClr val="tx1"/>
                          </a:solidFill>
                        </a:rPr>
                        <a:t>Benefits</a:t>
                      </a:r>
                      <a:endParaRPr lang="en-US" sz="16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accent4"/>
                      </a:solidFill>
                      <a:prstDash val="solid"/>
                      <a:round/>
                      <a:headEnd type="none" w="med" len="med"/>
                      <a:tailEnd type="none" w="med" len="med"/>
                    </a:lnR>
                    <a:lnT w="12700" cap="flat" cmpd="sng" algn="ctr">
                      <a:solidFill>
                        <a:schemeClr val="accent4"/>
                      </a:solidFill>
                      <a:prstDash val="solid"/>
                      <a:round/>
                      <a:headEnd type="none" w="med" len="med"/>
                      <a:tailEnd type="none" w="med" len="med"/>
                    </a:lnT>
                    <a:lnB w="12700" cap="flat" cmpd="sng" algn="ctr">
                      <a:solidFill>
                        <a:schemeClr val="accent4"/>
                      </a:solidFill>
                      <a:prstDash val="solid"/>
                      <a:round/>
                      <a:headEnd type="none" w="med" len="med"/>
                      <a:tailEnd type="none" w="med" len="med"/>
                    </a:lnB>
                  </a:tcPr>
                </a:tc>
                <a:extLst>
                  <a:ext uri="{0D108BD9-81ED-4DB2-BD59-A6C34878D82A}">
                    <a16:rowId xmlns:a16="http://schemas.microsoft.com/office/drawing/2014/main" xmlns="" val="4124826151"/>
                  </a:ext>
                </a:extLst>
              </a:tr>
              <a:tr h="745863">
                <a:tc>
                  <a:txBody>
                    <a:bodyPr/>
                    <a:lstStyle/>
                    <a:p>
                      <a:r>
                        <a:rPr lang="en-US" sz="1600" b="1" dirty="0">
                          <a:solidFill>
                            <a:srgbClr val="000000"/>
                          </a:solidFill>
                        </a:rPr>
                        <a:t>NVMe</a:t>
                      </a:r>
                      <a:r>
                        <a:rPr lang="en-US" sz="1600" b="1" baseline="0" dirty="0">
                          <a:solidFill>
                            <a:srgbClr val="000000"/>
                          </a:solidFill>
                        </a:rPr>
                        <a:t> SSD local storage</a:t>
                      </a:r>
                      <a:endParaRPr lang="en-US" sz="1600" b="1" dirty="0">
                        <a:solidFill>
                          <a:srgbClr val="000000"/>
                        </a:solidFill>
                      </a:endParaRPr>
                    </a:p>
                  </a:txBody>
                  <a:tcPr>
                    <a:lnL w="12700" cap="flat" cmpd="sng" algn="ctr">
                      <a:solidFill>
                        <a:schemeClr val="accent4"/>
                      </a:solidFill>
                      <a:prstDash val="solid"/>
                      <a:round/>
                      <a:headEnd type="none" w="med" len="med"/>
                      <a:tailEnd type="none" w="med" len="med"/>
                    </a:lnL>
                    <a:lnR w="12700" cap="flat" cmpd="sng" algn="ctr">
                      <a:solidFill>
                        <a:schemeClr val="accent4"/>
                      </a:solidFill>
                      <a:prstDash val="solid"/>
                      <a:round/>
                      <a:headEnd type="none" w="med" len="med"/>
                      <a:tailEnd type="none" w="med" len="med"/>
                    </a:lnR>
                    <a:lnT w="12700" cap="flat" cmpd="sng" algn="ctr">
                      <a:solidFill>
                        <a:schemeClr val="accent4"/>
                      </a:solidFill>
                      <a:prstDash val="solid"/>
                      <a:round/>
                      <a:headEnd type="none" w="med" len="med"/>
                      <a:tailEnd type="none" w="med" len="med"/>
                    </a:lnT>
                    <a:lnB w="12700" cap="flat" cmpd="sng" algn="ctr">
                      <a:solidFill>
                        <a:schemeClr val="accent4"/>
                      </a:solidFill>
                      <a:prstDash val="solid"/>
                      <a:round/>
                      <a:headEnd type="none" w="med" len="med"/>
                      <a:tailEnd type="none" w="med" len="med"/>
                    </a:lnB>
                  </a:tcPr>
                </a:tc>
                <a:tc>
                  <a:txBody>
                    <a:bodyPr/>
                    <a:lstStyle/>
                    <a:p>
                      <a:r>
                        <a:rPr lang="en-US" sz="1600" dirty="0">
                          <a:solidFill>
                            <a:srgbClr val="000000"/>
                          </a:solidFill>
                        </a:rPr>
                        <a:t>HPC simulation, 3D rendering, machine Learning, OLTP Database, caching</a:t>
                      </a:r>
                      <a:endParaRPr lang="en-US" sz="1600" b="0" dirty="0">
                        <a:solidFill>
                          <a:srgbClr val="000000"/>
                        </a:solidFill>
                      </a:endParaRPr>
                    </a:p>
                  </a:txBody>
                  <a:tcPr>
                    <a:lnL w="12700" cap="flat" cmpd="sng" algn="ctr">
                      <a:solidFill>
                        <a:schemeClr val="accent4"/>
                      </a:solidFill>
                      <a:prstDash val="solid"/>
                      <a:round/>
                      <a:headEnd type="none" w="med" len="med"/>
                      <a:tailEnd type="none" w="med" len="med"/>
                    </a:lnL>
                    <a:lnR w="12700" cap="flat" cmpd="sng" algn="ctr">
                      <a:solidFill>
                        <a:schemeClr val="accent4"/>
                      </a:solidFill>
                      <a:prstDash val="solid"/>
                      <a:round/>
                      <a:headEnd type="none" w="med" len="med"/>
                      <a:tailEnd type="none" w="med" len="med"/>
                    </a:lnR>
                    <a:lnT w="12700" cap="flat" cmpd="sng" algn="ctr">
                      <a:solidFill>
                        <a:schemeClr val="accent4"/>
                      </a:solidFill>
                      <a:prstDash val="solid"/>
                      <a:round/>
                      <a:headEnd type="none" w="med" len="med"/>
                      <a:tailEnd type="none" w="med" len="med"/>
                    </a:lnT>
                    <a:lnB w="12700" cap="flat" cmpd="sng" algn="ctr">
                      <a:solidFill>
                        <a:schemeClr val="accent4"/>
                      </a:solidFill>
                      <a:prstDash val="solid"/>
                      <a:round/>
                      <a:headEnd type="none" w="med" len="med"/>
                      <a:tailEnd type="none" w="med" len="med"/>
                    </a:lnB>
                  </a:tcPr>
                </a:tc>
                <a:tc>
                  <a:txBody>
                    <a:bodyPr/>
                    <a:lstStyle/>
                    <a:p>
                      <a:r>
                        <a:rPr lang="en-US" sz="1600" dirty="0">
                          <a:solidFill>
                            <a:srgbClr val="000000"/>
                          </a:solidFill>
                        </a:rPr>
                        <a:t>All-flash, millions of IOPS, semi-persistent</a:t>
                      </a:r>
                      <a:endParaRPr lang="en-US" sz="1600" b="0" dirty="0">
                        <a:solidFill>
                          <a:srgbClr val="000000"/>
                        </a:solidFill>
                      </a:endParaRPr>
                    </a:p>
                  </a:txBody>
                  <a:tcPr>
                    <a:lnL w="12700" cap="flat" cmpd="sng" algn="ctr">
                      <a:solidFill>
                        <a:schemeClr val="accent4"/>
                      </a:solidFill>
                      <a:prstDash val="solid"/>
                      <a:round/>
                      <a:headEnd type="none" w="med" len="med"/>
                      <a:tailEnd type="none" w="med" len="med"/>
                    </a:lnL>
                    <a:lnR w="12700" cap="flat" cmpd="sng" algn="ctr">
                      <a:solidFill>
                        <a:schemeClr val="accent4"/>
                      </a:solidFill>
                      <a:prstDash val="solid"/>
                      <a:round/>
                      <a:headEnd type="none" w="med" len="med"/>
                      <a:tailEnd type="none" w="med" len="med"/>
                    </a:lnR>
                    <a:lnT w="12700" cap="flat" cmpd="sng" algn="ctr">
                      <a:solidFill>
                        <a:schemeClr val="accent4"/>
                      </a:solidFill>
                      <a:prstDash val="solid"/>
                      <a:round/>
                      <a:headEnd type="none" w="med" len="med"/>
                      <a:tailEnd type="none" w="med" len="med"/>
                    </a:lnT>
                    <a:lnB w="12700" cap="flat" cmpd="sng" algn="ctr">
                      <a:solidFill>
                        <a:schemeClr val="accent4"/>
                      </a:solidFill>
                      <a:prstDash val="solid"/>
                      <a:round/>
                      <a:headEnd type="none" w="med" len="med"/>
                      <a:tailEnd type="none" w="med" len="med"/>
                    </a:lnB>
                  </a:tcPr>
                </a:tc>
                <a:extLst>
                  <a:ext uri="{0D108BD9-81ED-4DB2-BD59-A6C34878D82A}">
                    <a16:rowId xmlns:a16="http://schemas.microsoft.com/office/drawing/2014/main" xmlns="" val="2144364422"/>
                  </a:ext>
                </a:extLst>
              </a:tr>
              <a:tr h="788709">
                <a:tc>
                  <a:txBody>
                    <a:bodyPr/>
                    <a:lstStyle/>
                    <a:p>
                      <a:r>
                        <a:rPr lang="en-US" sz="1600" b="1" dirty="0">
                          <a:solidFill>
                            <a:srgbClr val="000000"/>
                          </a:solidFill>
                        </a:rPr>
                        <a:t>Block Volumes</a:t>
                      </a:r>
                    </a:p>
                  </a:txBody>
                  <a:tcPr>
                    <a:lnL w="12700" cap="flat" cmpd="sng" algn="ctr">
                      <a:solidFill>
                        <a:schemeClr val="accent4"/>
                      </a:solidFill>
                      <a:prstDash val="solid"/>
                      <a:round/>
                      <a:headEnd type="none" w="med" len="med"/>
                      <a:tailEnd type="none" w="med" len="med"/>
                    </a:lnL>
                    <a:lnR w="12700" cap="flat" cmpd="sng" algn="ctr">
                      <a:solidFill>
                        <a:schemeClr val="accent4"/>
                      </a:solidFill>
                      <a:prstDash val="solid"/>
                      <a:round/>
                      <a:headEnd type="none" w="med" len="med"/>
                      <a:tailEnd type="none" w="med" len="med"/>
                    </a:lnR>
                    <a:lnT w="12700" cap="flat" cmpd="sng" algn="ctr">
                      <a:solidFill>
                        <a:schemeClr val="accent4"/>
                      </a:solidFill>
                      <a:prstDash val="solid"/>
                      <a:round/>
                      <a:headEnd type="none" w="med" len="med"/>
                      <a:tailEnd type="none" w="med" len="med"/>
                    </a:lnT>
                    <a:lnB w="12700" cap="flat" cmpd="sng" algn="ctr">
                      <a:solidFill>
                        <a:schemeClr val="accent4"/>
                      </a:solidFill>
                      <a:prstDash val="solid"/>
                      <a:round/>
                      <a:headEnd type="none" w="med" len="med"/>
                      <a:tailEnd type="none" w="med" len="med"/>
                    </a:lnB>
                  </a:tcPr>
                </a:tc>
                <a:tc>
                  <a:txBody>
                    <a:bodyPr/>
                    <a:lstStyle/>
                    <a:p>
                      <a:r>
                        <a:rPr lang="en-US" sz="1600" dirty="0">
                          <a:solidFill>
                            <a:srgbClr val="000000"/>
                          </a:solidFill>
                        </a:rPr>
                        <a:t>Database,</a:t>
                      </a:r>
                      <a:r>
                        <a:rPr lang="en-US" sz="1600" baseline="0" dirty="0">
                          <a:solidFill>
                            <a:srgbClr val="000000"/>
                          </a:solidFill>
                        </a:rPr>
                        <a:t> application data</a:t>
                      </a:r>
                      <a:endParaRPr lang="en-US" sz="1600" b="0" dirty="0">
                        <a:solidFill>
                          <a:srgbClr val="000000"/>
                        </a:solidFill>
                      </a:endParaRPr>
                    </a:p>
                  </a:txBody>
                  <a:tcPr>
                    <a:lnL w="12700" cap="flat" cmpd="sng" algn="ctr">
                      <a:solidFill>
                        <a:schemeClr val="accent4"/>
                      </a:solidFill>
                      <a:prstDash val="solid"/>
                      <a:round/>
                      <a:headEnd type="none" w="med" len="med"/>
                      <a:tailEnd type="none" w="med" len="med"/>
                    </a:lnL>
                    <a:lnR w="12700" cap="flat" cmpd="sng" algn="ctr">
                      <a:solidFill>
                        <a:schemeClr val="accent4"/>
                      </a:solidFill>
                      <a:prstDash val="solid"/>
                      <a:round/>
                      <a:headEnd type="none" w="med" len="med"/>
                      <a:tailEnd type="none" w="med" len="med"/>
                    </a:lnR>
                    <a:lnT w="12700" cap="flat" cmpd="sng" algn="ctr">
                      <a:solidFill>
                        <a:schemeClr val="accent4"/>
                      </a:solidFill>
                      <a:prstDash val="solid"/>
                      <a:round/>
                      <a:headEnd type="none" w="med" len="med"/>
                      <a:tailEnd type="none" w="med" len="med"/>
                    </a:lnT>
                    <a:lnB w="12700" cap="flat" cmpd="sng" algn="ctr">
                      <a:solidFill>
                        <a:schemeClr val="accent4"/>
                      </a:solidFill>
                      <a:prstDash val="solid"/>
                      <a:round/>
                      <a:headEnd type="none" w="med" len="med"/>
                      <a:tailEnd type="none" w="med" len="med"/>
                    </a:lnB>
                  </a:tcPr>
                </a:tc>
                <a:tc>
                  <a:txBody>
                    <a:bodyPr/>
                    <a:lstStyle/>
                    <a:p>
                      <a:r>
                        <a:rPr lang="en-US" sz="1600" dirty="0">
                          <a:solidFill>
                            <a:srgbClr val="000000"/>
                          </a:solidFill>
                        </a:rPr>
                        <a:t>Persistent, managed all-flash block storage, up to 500</a:t>
                      </a:r>
                      <a:r>
                        <a:rPr lang="en-US" sz="1600" baseline="0" dirty="0">
                          <a:solidFill>
                            <a:srgbClr val="000000"/>
                          </a:solidFill>
                        </a:rPr>
                        <a:t> TB per compute instance, no extra cost for IOPS, rich data protection features including scheduled backups to object</a:t>
                      </a:r>
                      <a:endParaRPr lang="en-US" sz="1600" b="0" dirty="0">
                        <a:solidFill>
                          <a:srgbClr val="000000"/>
                        </a:solidFill>
                      </a:endParaRPr>
                    </a:p>
                  </a:txBody>
                  <a:tcPr>
                    <a:lnL w="12700" cap="flat" cmpd="sng" algn="ctr">
                      <a:solidFill>
                        <a:schemeClr val="accent4"/>
                      </a:solidFill>
                      <a:prstDash val="solid"/>
                      <a:round/>
                      <a:headEnd type="none" w="med" len="med"/>
                      <a:tailEnd type="none" w="med" len="med"/>
                    </a:lnL>
                    <a:lnR w="12700" cap="flat" cmpd="sng" algn="ctr">
                      <a:solidFill>
                        <a:schemeClr val="accent4"/>
                      </a:solidFill>
                      <a:prstDash val="solid"/>
                      <a:round/>
                      <a:headEnd type="none" w="med" len="med"/>
                      <a:tailEnd type="none" w="med" len="med"/>
                    </a:lnR>
                    <a:lnT w="12700" cap="flat" cmpd="sng" algn="ctr">
                      <a:solidFill>
                        <a:schemeClr val="accent4"/>
                      </a:solidFill>
                      <a:prstDash val="solid"/>
                      <a:round/>
                      <a:headEnd type="none" w="med" len="med"/>
                      <a:tailEnd type="none" w="med" len="med"/>
                    </a:lnT>
                    <a:lnB w="12700" cap="flat" cmpd="sng" algn="ctr">
                      <a:solidFill>
                        <a:schemeClr val="accent4"/>
                      </a:solidFill>
                      <a:prstDash val="solid"/>
                      <a:round/>
                      <a:headEnd type="none" w="med" len="med"/>
                      <a:tailEnd type="none" w="med" len="med"/>
                    </a:lnB>
                  </a:tcPr>
                </a:tc>
                <a:extLst>
                  <a:ext uri="{0D108BD9-81ED-4DB2-BD59-A6C34878D82A}">
                    <a16:rowId xmlns:a16="http://schemas.microsoft.com/office/drawing/2014/main" xmlns="" val="3848957352"/>
                  </a:ext>
                </a:extLst>
              </a:tr>
              <a:tr h="575218">
                <a:tc>
                  <a:txBody>
                    <a:bodyPr/>
                    <a:lstStyle/>
                    <a:p>
                      <a:r>
                        <a:rPr lang="en-US" sz="1600" b="1" dirty="0">
                          <a:solidFill>
                            <a:srgbClr val="000000"/>
                          </a:solidFill>
                        </a:rPr>
                        <a:t>File Storage</a:t>
                      </a:r>
                    </a:p>
                  </a:txBody>
                  <a:tcPr>
                    <a:lnL w="12700" cap="flat" cmpd="sng" algn="ctr">
                      <a:solidFill>
                        <a:schemeClr val="accent4"/>
                      </a:solidFill>
                      <a:prstDash val="solid"/>
                      <a:round/>
                      <a:headEnd type="none" w="med" len="med"/>
                      <a:tailEnd type="none" w="med" len="med"/>
                    </a:lnL>
                    <a:lnR w="12700" cap="flat" cmpd="sng" algn="ctr">
                      <a:solidFill>
                        <a:schemeClr val="accent4"/>
                      </a:solidFill>
                      <a:prstDash val="solid"/>
                      <a:round/>
                      <a:headEnd type="none" w="med" len="med"/>
                      <a:tailEnd type="none" w="med" len="med"/>
                    </a:lnR>
                    <a:lnT w="12700" cap="flat" cmpd="sng" algn="ctr">
                      <a:solidFill>
                        <a:schemeClr val="accent4"/>
                      </a:solidFill>
                      <a:prstDash val="solid"/>
                      <a:round/>
                      <a:headEnd type="none" w="med" len="med"/>
                      <a:tailEnd type="none" w="med" len="med"/>
                    </a:lnT>
                    <a:lnB w="12700" cap="flat" cmpd="sng" algn="ctr">
                      <a:solidFill>
                        <a:schemeClr val="accent4"/>
                      </a:solidFill>
                      <a:prstDash val="solid"/>
                      <a:round/>
                      <a:headEnd type="none" w="med" len="med"/>
                      <a:tailEnd type="none" w="med" len="med"/>
                    </a:lnB>
                  </a:tcPr>
                </a:tc>
                <a:tc>
                  <a:txBody>
                    <a:bodyPr/>
                    <a:lstStyle/>
                    <a:p>
                      <a:r>
                        <a:rPr lang="en-US" sz="1600" dirty="0">
                          <a:solidFill>
                            <a:srgbClr val="000000"/>
                          </a:solidFill>
                        </a:rPr>
                        <a:t>Application data, file share, containers</a:t>
                      </a:r>
                      <a:endParaRPr lang="en-US" sz="1600" b="0" dirty="0">
                        <a:solidFill>
                          <a:srgbClr val="000000"/>
                        </a:solidFill>
                      </a:endParaRPr>
                    </a:p>
                  </a:txBody>
                  <a:tcPr>
                    <a:lnL w="12700" cap="flat" cmpd="sng" algn="ctr">
                      <a:solidFill>
                        <a:schemeClr val="accent4"/>
                      </a:solidFill>
                      <a:prstDash val="solid"/>
                      <a:round/>
                      <a:headEnd type="none" w="med" len="med"/>
                      <a:tailEnd type="none" w="med" len="med"/>
                    </a:lnL>
                    <a:lnR w="12700" cap="flat" cmpd="sng" algn="ctr">
                      <a:solidFill>
                        <a:schemeClr val="accent4"/>
                      </a:solidFill>
                      <a:prstDash val="solid"/>
                      <a:round/>
                      <a:headEnd type="none" w="med" len="med"/>
                      <a:tailEnd type="none" w="med" len="med"/>
                    </a:lnR>
                    <a:lnT w="12700" cap="flat" cmpd="sng" algn="ctr">
                      <a:solidFill>
                        <a:schemeClr val="accent4"/>
                      </a:solidFill>
                      <a:prstDash val="solid"/>
                      <a:round/>
                      <a:headEnd type="none" w="med" len="med"/>
                      <a:tailEnd type="none" w="med" len="med"/>
                    </a:lnT>
                    <a:lnB w="12700" cap="flat" cmpd="sng" algn="ctr">
                      <a:solidFill>
                        <a:schemeClr val="accent4"/>
                      </a:solidFill>
                      <a:prstDash val="solid"/>
                      <a:round/>
                      <a:headEnd type="none" w="med" len="med"/>
                      <a:tailEnd type="none" w="med" len="med"/>
                    </a:lnB>
                  </a:tcPr>
                </a:tc>
                <a:tc>
                  <a:txBody>
                    <a:bodyPr/>
                    <a:lstStyle/>
                    <a:p>
                      <a:r>
                        <a:rPr lang="en-US" sz="1600" dirty="0">
                          <a:solidFill>
                            <a:srgbClr val="000000"/>
                          </a:solidFill>
                        </a:rPr>
                        <a:t>Persistent,</a:t>
                      </a:r>
                      <a:r>
                        <a:rPr lang="en-US" sz="1600" baseline="0" dirty="0">
                          <a:solidFill>
                            <a:srgbClr val="000000"/>
                          </a:solidFill>
                        </a:rPr>
                        <a:t> managed all-flash file storage, p</a:t>
                      </a:r>
                      <a:r>
                        <a:rPr lang="en-US" sz="1600" dirty="0">
                          <a:solidFill>
                            <a:srgbClr val="000000"/>
                          </a:solidFill>
                        </a:rPr>
                        <a:t>etabytes</a:t>
                      </a:r>
                      <a:r>
                        <a:rPr lang="en-US" sz="1600" baseline="0" dirty="0">
                          <a:solidFill>
                            <a:srgbClr val="000000"/>
                          </a:solidFill>
                        </a:rPr>
                        <a:t> of capacity per file system. Integrated with Oracle EBS</a:t>
                      </a:r>
                      <a:endParaRPr lang="en-US" sz="1600" b="0" dirty="0">
                        <a:solidFill>
                          <a:srgbClr val="000000"/>
                        </a:solidFill>
                      </a:endParaRPr>
                    </a:p>
                  </a:txBody>
                  <a:tcPr>
                    <a:lnL w="12700" cap="flat" cmpd="sng" algn="ctr">
                      <a:solidFill>
                        <a:schemeClr val="accent4"/>
                      </a:solidFill>
                      <a:prstDash val="solid"/>
                      <a:round/>
                      <a:headEnd type="none" w="med" len="med"/>
                      <a:tailEnd type="none" w="med" len="med"/>
                    </a:lnL>
                    <a:lnR w="12700" cap="flat" cmpd="sng" algn="ctr">
                      <a:solidFill>
                        <a:schemeClr val="accent4"/>
                      </a:solidFill>
                      <a:prstDash val="solid"/>
                      <a:round/>
                      <a:headEnd type="none" w="med" len="med"/>
                      <a:tailEnd type="none" w="med" len="med"/>
                    </a:lnR>
                    <a:lnT w="12700" cap="flat" cmpd="sng" algn="ctr">
                      <a:solidFill>
                        <a:schemeClr val="accent4"/>
                      </a:solidFill>
                      <a:prstDash val="solid"/>
                      <a:round/>
                      <a:headEnd type="none" w="med" len="med"/>
                      <a:tailEnd type="none" w="med" len="med"/>
                    </a:lnT>
                    <a:lnB w="12700" cap="flat" cmpd="sng" algn="ctr">
                      <a:solidFill>
                        <a:schemeClr val="accent4"/>
                      </a:solidFill>
                      <a:prstDash val="solid"/>
                      <a:round/>
                      <a:headEnd type="none" w="med" len="med"/>
                      <a:tailEnd type="none" w="med" len="med"/>
                    </a:lnB>
                  </a:tcPr>
                </a:tc>
                <a:extLst>
                  <a:ext uri="{0D108BD9-81ED-4DB2-BD59-A6C34878D82A}">
                    <a16:rowId xmlns:a16="http://schemas.microsoft.com/office/drawing/2014/main" xmlns="" val="1308310457"/>
                  </a:ext>
                </a:extLst>
              </a:tr>
              <a:tr h="928924">
                <a:tc>
                  <a:txBody>
                    <a:bodyPr/>
                    <a:lstStyle/>
                    <a:p>
                      <a:r>
                        <a:rPr lang="en-US" sz="1600" b="1" dirty="0">
                          <a:solidFill>
                            <a:srgbClr val="000000"/>
                          </a:solidFill>
                        </a:rPr>
                        <a:t>Object Storage</a:t>
                      </a:r>
                    </a:p>
                  </a:txBody>
                  <a:tcPr>
                    <a:lnL w="12700" cap="flat" cmpd="sng" algn="ctr">
                      <a:solidFill>
                        <a:schemeClr val="accent4"/>
                      </a:solidFill>
                      <a:prstDash val="solid"/>
                      <a:round/>
                      <a:headEnd type="none" w="med" len="med"/>
                      <a:tailEnd type="none" w="med" len="med"/>
                    </a:lnL>
                    <a:lnR w="12700" cap="flat" cmpd="sng" algn="ctr">
                      <a:solidFill>
                        <a:schemeClr val="accent4"/>
                      </a:solidFill>
                      <a:prstDash val="solid"/>
                      <a:round/>
                      <a:headEnd type="none" w="med" len="med"/>
                      <a:tailEnd type="none" w="med" len="med"/>
                    </a:lnR>
                    <a:lnT w="12700" cap="flat" cmpd="sng" algn="ctr">
                      <a:solidFill>
                        <a:schemeClr val="accent4"/>
                      </a:solidFill>
                      <a:prstDash val="solid"/>
                      <a:round/>
                      <a:headEnd type="none" w="med" len="med"/>
                      <a:tailEnd type="none" w="med" len="med"/>
                    </a:lnT>
                    <a:lnB w="12700" cap="flat" cmpd="sng" algn="ctr">
                      <a:solidFill>
                        <a:schemeClr val="accent4"/>
                      </a:solidFill>
                      <a:prstDash val="solid"/>
                      <a:round/>
                      <a:headEnd type="none" w="med" len="med"/>
                      <a:tailEnd type="none" w="med" len="med"/>
                    </a:lnB>
                  </a:tcPr>
                </a:tc>
                <a:tc>
                  <a:txBody>
                    <a:bodyPr/>
                    <a:lstStyle/>
                    <a:p>
                      <a:pPr marL="0" marR="0" lvl="0" indent="0" algn="l" defTabSz="914171" rtl="0" eaLnBrk="1" fontAlgn="auto" latinLnBrk="0" hangingPunct="1">
                        <a:lnSpc>
                          <a:spcPct val="90000"/>
                        </a:lnSpc>
                        <a:spcBef>
                          <a:spcPts val="0"/>
                        </a:spcBef>
                        <a:spcAft>
                          <a:spcPts val="0"/>
                        </a:spcAft>
                        <a:buClrTx/>
                        <a:buSzTx/>
                        <a:buFont typeface="Arial" panose="020B0604020202020204" pitchFamily="34" charset="0"/>
                        <a:buNone/>
                        <a:tabLst/>
                        <a:defRPr/>
                      </a:pPr>
                      <a:r>
                        <a:rPr lang="en-US" sz="1600" kern="1200" dirty="0">
                          <a:solidFill>
                            <a:srgbClr val="000000"/>
                          </a:solidFill>
                        </a:rPr>
                        <a:t>Application unstructured data, rich media, static websites data lake, storage target for images,</a:t>
                      </a:r>
                      <a:r>
                        <a:rPr lang="en-US" sz="1600" kern="1200" baseline="0" dirty="0">
                          <a:solidFill>
                            <a:srgbClr val="000000"/>
                          </a:solidFill>
                        </a:rPr>
                        <a:t> block storage, database</a:t>
                      </a:r>
                      <a:endParaRPr lang="en-US" sz="1600" b="0" kern="1200" dirty="0">
                        <a:solidFill>
                          <a:srgbClr val="000000"/>
                        </a:solidFill>
                        <a:latin typeface="+mn-lt"/>
                        <a:ea typeface="+mn-ea"/>
                        <a:cs typeface="+mn-cs"/>
                      </a:endParaRPr>
                    </a:p>
                  </a:txBody>
                  <a:tcPr>
                    <a:lnL w="12700" cap="flat" cmpd="sng" algn="ctr">
                      <a:solidFill>
                        <a:schemeClr val="accent4"/>
                      </a:solidFill>
                      <a:prstDash val="solid"/>
                      <a:round/>
                      <a:headEnd type="none" w="med" len="med"/>
                      <a:tailEnd type="none" w="med" len="med"/>
                    </a:lnL>
                    <a:lnR w="12700" cap="flat" cmpd="sng" algn="ctr">
                      <a:solidFill>
                        <a:schemeClr val="accent4"/>
                      </a:solidFill>
                      <a:prstDash val="solid"/>
                      <a:round/>
                      <a:headEnd type="none" w="med" len="med"/>
                      <a:tailEnd type="none" w="med" len="med"/>
                    </a:lnR>
                    <a:lnT w="12700" cap="flat" cmpd="sng" algn="ctr">
                      <a:solidFill>
                        <a:schemeClr val="accent4"/>
                      </a:solidFill>
                      <a:prstDash val="solid"/>
                      <a:round/>
                      <a:headEnd type="none" w="med" len="med"/>
                      <a:tailEnd type="none" w="med" len="med"/>
                    </a:lnT>
                    <a:lnB w="12700" cap="flat" cmpd="sng" algn="ctr">
                      <a:solidFill>
                        <a:schemeClr val="accent4"/>
                      </a:solidFill>
                      <a:prstDash val="solid"/>
                      <a:round/>
                      <a:headEnd type="none" w="med" len="med"/>
                      <a:tailEnd type="none" w="med" len="med"/>
                    </a:lnB>
                  </a:tcPr>
                </a:tc>
                <a:tc>
                  <a:txBody>
                    <a:bodyPr/>
                    <a:lstStyle/>
                    <a:p>
                      <a:r>
                        <a:rPr lang="en-US" sz="1600" dirty="0">
                          <a:solidFill>
                            <a:srgbClr val="000000"/>
                          </a:solidFill>
                        </a:rPr>
                        <a:t>Persistent, managed object storage,</a:t>
                      </a:r>
                      <a:r>
                        <a:rPr lang="en-US" sz="1600" baseline="0" dirty="0">
                          <a:solidFill>
                            <a:srgbClr val="000000"/>
                          </a:solidFill>
                        </a:rPr>
                        <a:t> </a:t>
                      </a:r>
                      <a:r>
                        <a:rPr lang="en-US" sz="1600" dirty="0">
                          <a:solidFill>
                            <a:srgbClr val="000000"/>
                          </a:solidFill>
                        </a:rPr>
                        <a:t>highly durable,</a:t>
                      </a:r>
                      <a:r>
                        <a:rPr lang="en-US" sz="1600" baseline="0" dirty="0">
                          <a:solidFill>
                            <a:srgbClr val="000000"/>
                          </a:solidFill>
                        </a:rPr>
                        <a:t> </a:t>
                      </a:r>
                      <a:r>
                        <a:rPr lang="en-US" sz="1600" dirty="0">
                          <a:solidFill>
                            <a:srgbClr val="000000"/>
                          </a:solidFill>
                        </a:rPr>
                        <a:t>encrypted</a:t>
                      </a:r>
                      <a:br>
                        <a:rPr lang="en-US" sz="1600" dirty="0">
                          <a:solidFill>
                            <a:srgbClr val="000000"/>
                          </a:solidFill>
                        </a:rPr>
                      </a:br>
                      <a:r>
                        <a:rPr lang="en-US" sz="1600" dirty="0">
                          <a:solidFill>
                            <a:srgbClr val="000000"/>
                          </a:solidFill>
                        </a:rPr>
                        <a:t>at rest</a:t>
                      </a:r>
                      <a:endParaRPr lang="en-US" sz="1600" b="0" dirty="0">
                        <a:solidFill>
                          <a:srgbClr val="000000"/>
                        </a:solidFill>
                      </a:endParaRPr>
                    </a:p>
                  </a:txBody>
                  <a:tcPr>
                    <a:lnL w="12700" cap="flat" cmpd="sng" algn="ctr">
                      <a:solidFill>
                        <a:schemeClr val="accent4"/>
                      </a:solidFill>
                      <a:prstDash val="solid"/>
                      <a:round/>
                      <a:headEnd type="none" w="med" len="med"/>
                      <a:tailEnd type="none" w="med" len="med"/>
                    </a:lnL>
                    <a:lnR w="12700" cap="flat" cmpd="sng" algn="ctr">
                      <a:solidFill>
                        <a:schemeClr val="accent4"/>
                      </a:solidFill>
                      <a:prstDash val="solid"/>
                      <a:round/>
                      <a:headEnd type="none" w="med" len="med"/>
                      <a:tailEnd type="none" w="med" len="med"/>
                    </a:lnR>
                    <a:lnT w="12700" cap="flat" cmpd="sng" algn="ctr">
                      <a:solidFill>
                        <a:schemeClr val="accent4"/>
                      </a:solidFill>
                      <a:prstDash val="solid"/>
                      <a:round/>
                      <a:headEnd type="none" w="med" len="med"/>
                      <a:tailEnd type="none" w="med" len="med"/>
                    </a:lnT>
                    <a:lnB w="12700" cap="flat" cmpd="sng" algn="ctr">
                      <a:solidFill>
                        <a:schemeClr val="accent4"/>
                      </a:solidFill>
                      <a:prstDash val="solid"/>
                      <a:round/>
                      <a:headEnd type="none" w="med" len="med"/>
                      <a:tailEnd type="none" w="med" len="med"/>
                    </a:lnB>
                  </a:tcPr>
                </a:tc>
                <a:extLst>
                  <a:ext uri="{0D108BD9-81ED-4DB2-BD59-A6C34878D82A}">
                    <a16:rowId xmlns:a16="http://schemas.microsoft.com/office/drawing/2014/main" xmlns="" val="2487548561"/>
                  </a:ext>
                </a:extLst>
              </a:tr>
              <a:tr h="575218">
                <a:tc>
                  <a:txBody>
                    <a:bodyPr/>
                    <a:lstStyle/>
                    <a:p>
                      <a:r>
                        <a:rPr lang="en-US" sz="1600" b="1" dirty="0">
                          <a:solidFill>
                            <a:srgbClr val="000000"/>
                          </a:solidFill>
                        </a:rPr>
                        <a:t>Archive Storage</a:t>
                      </a:r>
                    </a:p>
                  </a:txBody>
                  <a:tcPr>
                    <a:lnL w="12700" cap="flat" cmpd="sng" algn="ctr">
                      <a:solidFill>
                        <a:schemeClr val="accent4"/>
                      </a:solidFill>
                      <a:prstDash val="solid"/>
                      <a:round/>
                      <a:headEnd type="none" w="med" len="med"/>
                      <a:tailEnd type="none" w="med" len="med"/>
                    </a:lnL>
                    <a:lnR w="12700" cap="flat" cmpd="sng" algn="ctr">
                      <a:solidFill>
                        <a:schemeClr val="accent4"/>
                      </a:solidFill>
                      <a:prstDash val="solid"/>
                      <a:round/>
                      <a:headEnd type="none" w="med" len="med"/>
                      <a:tailEnd type="none" w="med" len="med"/>
                    </a:lnR>
                    <a:lnT w="12700" cap="flat" cmpd="sng" algn="ctr">
                      <a:solidFill>
                        <a:schemeClr val="accent4"/>
                      </a:solidFill>
                      <a:prstDash val="solid"/>
                      <a:round/>
                      <a:headEnd type="none" w="med" len="med"/>
                      <a:tailEnd type="none" w="med" len="med"/>
                    </a:lnT>
                    <a:lnB w="12700" cap="flat" cmpd="sng" algn="ctr">
                      <a:solidFill>
                        <a:schemeClr val="accent4"/>
                      </a:solidFill>
                      <a:prstDash val="solid"/>
                      <a:round/>
                      <a:headEnd type="none" w="med" len="med"/>
                      <a:tailEnd type="none" w="med" len="med"/>
                    </a:lnB>
                  </a:tcPr>
                </a:tc>
                <a:tc>
                  <a:txBody>
                    <a:bodyPr/>
                    <a:lstStyle/>
                    <a:p>
                      <a:r>
                        <a:rPr lang="en-US" sz="1600" dirty="0">
                          <a:solidFill>
                            <a:srgbClr val="000000"/>
                          </a:solidFill>
                        </a:rPr>
                        <a:t>Long term storage</a:t>
                      </a:r>
                      <a:r>
                        <a:rPr lang="en-US" sz="1600" baseline="0" dirty="0">
                          <a:solidFill>
                            <a:srgbClr val="000000"/>
                          </a:solidFill>
                        </a:rPr>
                        <a:t> for data</a:t>
                      </a:r>
                      <a:endParaRPr lang="en-US" sz="1600" b="0" dirty="0">
                        <a:solidFill>
                          <a:srgbClr val="000000"/>
                        </a:solidFill>
                      </a:endParaRPr>
                    </a:p>
                  </a:txBody>
                  <a:tcPr>
                    <a:lnL w="12700" cap="flat" cmpd="sng" algn="ctr">
                      <a:solidFill>
                        <a:schemeClr val="accent4"/>
                      </a:solidFill>
                      <a:prstDash val="solid"/>
                      <a:round/>
                      <a:headEnd type="none" w="med" len="med"/>
                      <a:tailEnd type="none" w="med" len="med"/>
                    </a:lnL>
                    <a:lnR w="12700" cap="flat" cmpd="sng" algn="ctr">
                      <a:solidFill>
                        <a:schemeClr val="accent4"/>
                      </a:solidFill>
                      <a:prstDash val="solid"/>
                      <a:round/>
                      <a:headEnd type="none" w="med" len="med"/>
                      <a:tailEnd type="none" w="med" len="med"/>
                    </a:lnR>
                    <a:lnT w="12700" cap="flat" cmpd="sng" algn="ctr">
                      <a:solidFill>
                        <a:schemeClr val="accent4"/>
                      </a:solidFill>
                      <a:prstDash val="solid"/>
                      <a:round/>
                      <a:headEnd type="none" w="med" len="med"/>
                      <a:tailEnd type="none" w="med" len="med"/>
                    </a:lnT>
                    <a:lnB w="12700" cap="flat" cmpd="sng" algn="ctr">
                      <a:solidFill>
                        <a:schemeClr val="accent4"/>
                      </a:solidFill>
                      <a:prstDash val="solid"/>
                      <a:round/>
                      <a:headEnd type="none" w="med" len="med"/>
                      <a:tailEnd type="none" w="med" len="med"/>
                    </a:lnB>
                  </a:tcPr>
                </a:tc>
                <a:tc>
                  <a:txBody>
                    <a:bodyPr/>
                    <a:lstStyle/>
                    <a:p>
                      <a:r>
                        <a:rPr lang="en-US" sz="1600" dirty="0">
                          <a:solidFill>
                            <a:srgbClr val="000000"/>
                          </a:solidFill>
                        </a:rPr>
                        <a:t>Persistent,</a:t>
                      </a:r>
                      <a:r>
                        <a:rPr lang="en-US" sz="1600" baseline="0" dirty="0">
                          <a:solidFill>
                            <a:srgbClr val="000000"/>
                          </a:solidFill>
                        </a:rPr>
                        <a:t> managed archive storage, highly durable, </a:t>
                      </a:r>
                      <a:br>
                        <a:rPr lang="en-US" sz="1600" baseline="0" dirty="0">
                          <a:solidFill>
                            <a:srgbClr val="000000"/>
                          </a:solidFill>
                        </a:rPr>
                      </a:br>
                      <a:r>
                        <a:rPr lang="en-US" sz="1600" dirty="0">
                          <a:solidFill>
                            <a:srgbClr val="000000"/>
                          </a:solidFill>
                        </a:rPr>
                        <a:t>Industry-leading low cost</a:t>
                      </a:r>
                      <a:endParaRPr lang="en-US" sz="1600" b="0" dirty="0">
                        <a:solidFill>
                          <a:srgbClr val="000000"/>
                        </a:solidFill>
                      </a:endParaRPr>
                    </a:p>
                  </a:txBody>
                  <a:tcPr>
                    <a:lnL w="12700" cap="flat" cmpd="sng" algn="ctr">
                      <a:solidFill>
                        <a:schemeClr val="accent4"/>
                      </a:solidFill>
                      <a:prstDash val="solid"/>
                      <a:round/>
                      <a:headEnd type="none" w="med" len="med"/>
                      <a:tailEnd type="none" w="med" len="med"/>
                    </a:lnL>
                    <a:lnR w="12700" cap="flat" cmpd="sng" algn="ctr">
                      <a:solidFill>
                        <a:schemeClr val="accent4"/>
                      </a:solidFill>
                      <a:prstDash val="solid"/>
                      <a:round/>
                      <a:headEnd type="none" w="med" len="med"/>
                      <a:tailEnd type="none" w="med" len="med"/>
                    </a:lnR>
                    <a:lnT w="12700" cap="flat" cmpd="sng" algn="ctr">
                      <a:solidFill>
                        <a:schemeClr val="accent4"/>
                      </a:solidFill>
                      <a:prstDash val="solid"/>
                      <a:round/>
                      <a:headEnd type="none" w="med" len="med"/>
                      <a:tailEnd type="none" w="med" len="med"/>
                    </a:lnT>
                    <a:lnB w="12700" cap="flat" cmpd="sng" algn="ctr">
                      <a:solidFill>
                        <a:schemeClr val="accent4"/>
                      </a:solidFill>
                      <a:prstDash val="solid"/>
                      <a:round/>
                      <a:headEnd type="none" w="med" len="med"/>
                      <a:tailEnd type="none" w="med" len="med"/>
                    </a:lnB>
                  </a:tcPr>
                </a:tc>
                <a:extLst>
                  <a:ext uri="{0D108BD9-81ED-4DB2-BD59-A6C34878D82A}">
                    <a16:rowId xmlns:a16="http://schemas.microsoft.com/office/drawing/2014/main" xmlns="" val="2915460212"/>
                  </a:ext>
                </a:extLst>
              </a:tr>
            </a:tbl>
          </a:graphicData>
        </a:graphic>
      </p:graphicFrame>
      <p:sp>
        <p:nvSpPr>
          <p:cNvPr id="6" name="Slide Number Placeholder 5">
            <a:extLst>
              <a:ext uri="{FF2B5EF4-FFF2-40B4-BE49-F238E27FC236}">
                <a16:creationId xmlns:a16="http://schemas.microsoft.com/office/drawing/2014/main" xmlns="" id="{C89C15E8-607F-6D4C-8A71-2843D1726FAE}"/>
              </a:ext>
            </a:extLst>
          </p:cNvPr>
          <p:cNvSpPr>
            <a:spLocks noGrp="1"/>
          </p:cNvSpPr>
          <p:nvPr>
            <p:ph type="sldNum" sz="quarter" idx="4"/>
          </p:nvPr>
        </p:nvSpPr>
        <p:spPr/>
        <p:txBody>
          <a:bodyPr/>
          <a:lstStyle/>
          <a:p>
            <a:fld id="{C51EAA63-D034-42AE-91FA-B13B9518C7BE}" type="slidenum">
              <a:rPr lang="en-US" smtClean="0">
                <a:solidFill>
                  <a:srgbClr val="000000"/>
                </a:solidFill>
              </a:rPr>
              <a:pPr/>
              <a:t>12</a:t>
            </a:fld>
            <a:endParaRPr lang="en-US" dirty="0">
              <a:solidFill>
                <a:srgbClr val="000000"/>
              </a:solidFill>
            </a:endParaRPr>
          </a:p>
        </p:txBody>
      </p:sp>
      <p:sp>
        <p:nvSpPr>
          <p:cNvPr id="7" name="Title 3">
            <a:extLst>
              <a:ext uri="{FF2B5EF4-FFF2-40B4-BE49-F238E27FC236}">
                <a16:creationId xmlns:a16="http://schemas.microsoft.com/office/drawing/2014/main" xmlns="" id="{036173DA-20EA-3947-9AD8-76A7957DF330}"/>
              </a:ext>
            </a:extLst>
          </p:cNvPr>
          <p:cNvSpPr txBox="1">
            <a:spLocks/>
          </p:cNvSpPr>
          <p:nvPr/>
        </p:nvSpPr>
        <p:spPr>
          <a:xfrm>
            <a:off x="531812" y="-38774"/>
            <a:ext cx="11125200" cy="889000"/>
          </a:xfrm>
          <a:prstGeom prst="rect">
            <a:avLst/>
          </a:prstGeom>
        </p:spPr>
        <p:txBody>
          <a:bodyPr vert="horz" lIns="0" tIns="0" rIns="0" bIns="0" rtlCol="0" anchor="b">
            <a:noAutofit/>
          </a:bodyPr>
          <a:lstStyle>
            <a:lvl1pPr algn="l" defTabSz="914400" rtl="0" eaLnBrk="1" latinLnBrk="0" hangingPunct="1">
              <a:lnSpc>
                <a:spcPct val="80000"/>
              </a:lnSpc>
              <a:spcBef>
                <a:spcPct val="0"/>
              </a:spcBef>
              <a:buNone/>
              <a:defRPr sz="3600" kern="1200">
                <a:solidFill>
                  <a:schemeClr val="bg1"/>
                </a:solidFill>
                <a:latin typeface="+mj-lt"/>
                <a:ea typeface="+mj-ea"/>
                <a:cs typeface="+mj-cs"/>
              </a:defRPr>
            </a:lvl1pPr>
          </a:lstStyle>
          <a:p>
            <a:r>
              <a:rPr lang="en-US" dirty="0">
                <a:solidFill>
                  <a:srgbClr val="000000"/>
                </a:solidFill>
              </a:rPr>
              <a:t>OCI Storage Highlights</a:t>
            </a:r>
          </a:p>
        </p:txBody>
      </p:sp>
    </p:spTree>
    <p:extLst>
      <p:ext uri="{BB962C8B-B14F-4D97-AF65-F5344CB8AC3E}">
        <p14:creationId xmlns:p14="http://schemas.microsoft.com/office/powerpoint/2010/main" val="21826757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Picture 17"/>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0003344" y="4517512"/>
            <a:ext cx="1156931" cy="1033126"/>
          </a:xfrm>
          <a:prstGeom prst="rect">
            <a:avLst/>
          </a:prstGeom>
        </p:spPr>
      </p:pic>
      <p:sp>
        <p:nvSpPr>
          <p:cNvPr id="8" name="TextBox 7">
            <a:extLst>
              <a:ext uri="{FF2B5EF4-FFF2-40B4-BE49-F238E27FC236}">
                <a16:creationId xmlns:a16="http://schemas.microsoft.com/office/drawing/2014/main" xmlns="" id="{F5D70408-AACA-A344-81FB-C8AAAB357784}"/>
              </a:ext>
            </a:extLst>
          </p:cNvPr>
          <p:cNvSpPr txBox="1"/>
          <p:nvPr/>
        </p:nvSpPr>
        <p:spPr>
          <a:xfrm>
            <a:off x="566188" y="1238003"/>
            <a:ext cx="7519658" cy="3810490"/>
          </a:xfrm>
          <a:prstGeom prst="rect">
            <a:avLst/>
          </a:prstGeom>
          <a:noFill/>
        </p:spPr>
        <p:txBody>
          <a:bodyPr wrap="square" lIns="0" tIns="0" rIns="0" bIns="0" rtlCol="0">
            <a:noAutofit/>
          </a:bodyPr>
          <a:lstStyle/>
          <a:p>
            <a:r>
              <a:rPr lang="en-US" sz="2400" b="1" dirty="0" err="1">
                <a:solidFill>
                  <a:schemeClr val="accent4"/>
                </a:solidFill>
              </a:rPr>
              <a:t>NVMe</a:t>
            </a:r>
            <a:r>
              <a:rPr lang="en-US" sz="2400" b="1" dirty="0">
                <a:solidFill>
                  <a:schemeClr val="accent4"/>
                </a:solidFill>
              </a:rPr>
              <a:t> flash storage is ideal for performance intensive workloads like HPC, analytics, OLTP, machine learning</a:t>
            </a:r>
          </a:p>
          <a:p>
            <a:endParaRPr lang="en-US" sz="1050" dirty="0">
              <a:solidFill>
                <a:schemeClr val="accent4"/>
              </a:solidFill>
            </a:endParaRPr>
          </a:p>
          <a:p>
            <a:pPr marL="0" lvl="1" indent="184150">
              <a:buFont typeface="Arial" panose="020B0604020202020204" pitchFamily="34" charset="0"/>
              <a:buChar char="•"/>
            </a:pPr>
            <a:r>
              <a:rPr lang="en-US" sz="2400" dirty="0">
                <a:solidFill>
                  <a:srgbClr val="000000"/>
                </a:solidFill>
              </a:rPr>
              <a:t>Millions of IOPS per instance</a:t>
            </a:r>
          </a:p>
          <a:p>
            <a:pPr marL="0" lvl="1" indent="184150">
              <a:buFont typeface="Arial" panose="020B0604020202020204" pitchFamily="34" charset="0"/>
              <a:buChar char="•"/>
            </a:pPr>
            <a:r>
              <a:rPr lang="en-US" sz="2400" dirty="0">
                <a:solidFill>
                  <a:srgbClr val="000000"/>
                </a:solidFill>
              </a:rPr>
              <a:t>Up to 51 TB per instance</a:t>
            </a:r>
          </a:p>
          <a:p>
            <a:pPr marL="0" lvl="1" indent="184150">
              <a:buFont typeface="Arial" panose="020B0604020202020204" pitchFamily="34" charset="0"/>
              <a:buChar char="•"/>
            </a:pPr>
            <a:r>
              <a:rPr lang="en-US" sz="2400" dirty="0">
                <a:solidFill>
                  <a:srgbClr val="000000"/>
                </a:solidFill>
              </a:rPr>
              <a:t>Available in both bare metal and virtual machines</a:t>
            </a:r>
          </a:p>
          <a:p>
            <a:pPr marL="0" lvl="1" indent="184150">
              <a:buFont typeface="Arial" panose="020B0604020202020204" pitchFamily="34" charset="0"/>
              <a:buChar char="•"/>
            </a:pPr>
            <a:r>
              <a:rPr lang="en-US" sz="2400" dirty="0">
                <a:solidFill>
                  <a:srgbClr val="000000"/>
                </a:solidFill>
              </a:rPr>
              <a:t>Semi-persistent: retains data on reboot or pause</a:t>
            </a:r>
          </a:p>
          <a:p>
            <a:pPr marL="0" lvl="1" indent="184150"/>
            <a:endParaRPr lang="en-US" sz="2400" dirty="0">
              <a:solidFill>
                <a:srgbClr val="000000"/>
              </a:solidFill>
            </a:endParaRPr>
          </a:p>
          <a:p>
            <a:r>
              <a:rPr lang="en-US" sz="2400" b="1" dirty="0">
                <a:solidFill>
                  <a:schemeClr val="accent4"/>
                </a:solidFill>
              </a:rPr>
              <a:t>Platform services like Oracle Database Cloud Service and Oracle Big Data Cloud Service can leverage local storage</a:t>
            </a:r>
          </a:p>
        </p:txBody>
      </p:sp>
      <p:sp>
        <p:nvSpPr>
          <p:cNvPr id="6" name="Slide Number Placeholder 5">
            <a:extLst>
              <a:ext uri="{FF2B5EF4-FFF2-40B4-BE49-F238E27FC236}">
                <a16:creationId xmlns:a16="http://schemas.microsoft.com/office/drawing/2014/main" xmlns="" id="{FBB869F6-3B86-9D42-83F4-E25854A7B300}"/>
              </a:ext>
            </a:extLst>
          </p:cNvPr>
          <p:cNvSpPr>
            <a:spLocks noGrp="1"/>
          </p:cNvSpPr>
          <p:nvPr>
            <p:ph type="sldNum" sz="quarter" idx="4"/>
          </p:nvPr>
        </p:nvSpPr>
        <p:spPr/>
        <p:txBody>
          <a:bodyPr/>
          <a:lstStyle/>
          <a:p>
            <a:fld id="{C51EAA63-D034-42AE-91FA-B13B9518C7BE}" type="slidenum">
              <a:rPr lang="en-US" smtClean="0"/>
              <a:pPr/>
              <a:t>13</a:t>
            </a:fld>
            <a:endParaRPr lang="en-US" dirty="0"/>
          </a:p>
        </p:txBody>
      </p:sp>
      <p:pic>
        <p:nvPicPr>
          <p:cNvPr id="26" name="Picture 25" descr="O-Database-rgb.png"/>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9071439" y="3910981"/>
            <a:ext cx="1581912" cy="716280"/>
          </a:xfrm>
          <a:prstGeom prst="rect">
            <a:avLst/>
          </a:prstGeom>
        </p:spPr>
      </p:pic>
      <p:grpSp>
        <p:nvGrpSpPr>
          <p:cNvPr id="27" name="Group 26"/>
          <p:cNvGrpSpPr/>
          <p:nvPr/>
        </p:nvGrpSpPr>
        <p:grpSpPr>
          <a:xfrm>
            <a:off x="8530330" y="4641690"/>
            <a:ext cx="1326844" cy="1004062"/>
            <a:chOff x="1587447" y="2557816"/>
            <a:chExt cx="1326844" cy="1004062"/>
          </a:xfrm>
          <a:solidFill>
            <a:srgbClr val="7F7F7F"/>
          </a:solidFill>
        </p:grpSpPr>
        <p:sp>
          <p:nvSpPr>
            <p:cNvPr id="28" name="Freeform 27"/>
            <p:cNvSpPr>
              <a:spLocks noChangeAspect="1" noChangeArrowheads="1"/>
            </p:cNvSpPr>
            <p:nvPr/>
          </p:nvSpPr>
          <p:spPr bwMode="auto">
            <a:xfrm>
              <a:off x="1998399" y="2557816"/>
              <a:ext cx="915892" cy="694720"/>
            </a:xfrm>
            <a:custGeom>
              <a:avLst/>
              <a:gdLst>
                <a:gd name="T0" fmla="*/ 695 w 2975"/>
                <a:gd name="T1" fmla="*/ 647 h 2258"/>
                <a:gd name="T2" fmla="*/ 185 w 2975"/>
                <a:gd name="T3" fmla="*/ 647 h 2258"/>
                <a:gd name="T4" fmla="*/ 185 w 2975"/>
                <a:gd name="T5" fmla="*/ 555 h 2258"/>
                <a:gd name="T6" fmla="*/ 695 w 2975"/>
                <a:gd name="T7" fmla="*/ 555 h 2258"/>
                <a:gd name="T8" fmla="*/ 695 w 2975"/>
                <a:gd name="T9" fmla="*/ 647 h 2258"/>
                <a:gd name="T10" fmla="*/ 602 w 2975"/>
                <a:gd name="T11" fmla="*/ 833 h 2258"/>
                <a:gd name="T12" fmla="*/ 185 w 2975"/>
                <a:gd name="T13" fmla="*/ 833 h 2258"/>
                <a:gd name="T14" fmla="*/ 185 w 2975"/>
                <a:gd name="T15" fmla="*/ 740 h 2258"/>
                <a:gd name="T16" fmla="*/ 602 w 2975"/>
                <a:gd name="T17" fmla="*/ 740 h 2258"/>
                <a:gd name="T18" fmla="*/ 602 w 2975"/>
                <a:gd name="T19" fmla="*/ 833 h 2258"/>
                <a:gd name="T20" fmla="*/ 938 w 2975"/>
                <a:gd name="T21" fmla="*/ 1562 h 2258"/>
                <a:gd name="T22" fmla="*/ 1030 w 2975"/>
                <a:gd name="T23" fmla="*/ 1412 h 2258"/>
                <a:gd name="T24" fmla="*/ 926 w 2975"/>
                <a:gd name="T25" fmla="*/ 1319 h 2258"/>
                <a:gd name="T26" fmla="*/ 741 w 2975"/>
                <a:gd name="T27" fmla="*/ 1029 h 2258"/>
                <a:gd name="T28" fmla="*/ 672 w 2975"/>
                <a:gd name="T29" fmla="*/ 995 h 2258"/>
                <a:gd name="T30" fmla="*/ 185 w 2975"/>
                <a:gd name="T31" fmla="*/ 1331 h 2258"/>
                <a:gd name="T32" fmla="*/ 185 w 2975"/>
                <a:gd name="T33" fmla="*/ 1597 h 2258"/>
                <a:gd name="T34" fmla="*/ 672 w 2975"/>
                <a:gd name="T35" fmla="*/ 1412 h 2258"/>
                <a:gd name="T36" fmla="*/ 938 w 2975"/>
                <a:gd name="T37" fmla="*/ 1562 h 2258"/>
                <a:gd name="T38" fmla="*/ 93 w 2975"/>
                <a:gd name="T39" fmla="*/ 578 h 2258"/>
                <a:gd name="T40" fmla="*/ 0 w 2975"/>
                <a:gd name="T41" fmla="*/ 578 h 2258"/>
                <a:gd name="T42" fmla="*/ 0 w 2975"/>
                <a:gd name="T43" fmla="*/ 2060 h 2258"/>
                <a:gd name="T44" fmla="*/ 1991 w 2975"/>
                <a:gd name="T45" fmla="*/ 2060 h 2258"/>
                <a:gd name="T46" fmla="*/ 1991 w 2975"/>
                <a:gd name="T47" fmla="*/ 1967 h 2258"/>
                <a:gd name="T48" fmla="*/ 93 w 2975"/>
                <a:gd name="T49" fmla="*/ 1967 h 2258"/>
                <a:gd name="T50" fmla="*/ 93 w 2975"/>
                <a:gd name="T51" fmla="*/ 578 h 2258"/>
                <a:gd name="T52" fmla="*/ 1482 w 2975"/>
                <a:gd name="T53" fmla="*/ 1551 h 2258"/>
                <a:gd name="T54" fmla="*/ 1088 w 2975"/>
                <a:gd name="T55" fmla="*/ 1446 h 2258"/>
                <a:gd name="T56" fmla="*/ 961 w 2975"/>
                <a:gd name="T57" fmla="*/ 1643 h 2258"/>
                <a:gd name="T58" fmla="*/ 672 w 2975"/>
                <a:gd name="T59" fmla="*/ 1481 h 2258"/>
                <a:gd name="T60" fmla="*/ 185 w 2975"/>
                <a:gd name="T61" fmla="*/ 1666 h 2258"/>
                <a:gd name="T62" fmla="*/ 185 w 2975"/>
                <a:gd name="T63" fmla="*/ 1875 h 2258"/>
                <a:gd name="T64" fmla="*/ 1991 w 2975"/>
                <a:gd name="T65" fmla="*/ 1875 h 2258"/>
                <a:gd name="T66" fmla="*/ 1991 w 2975"/>
                <a:gd name="T67" fmla="*/ 1539 h 2258"/>
                <a:gd name="T68" fmla="*/ 1887 w 2975"/>
                <a:gd name="T69" fmla="*/ 1435 h 2258"/>
                <a:gd name="T70" fmla="*/ 1482 w 2975"/>
                <a:gd name="T71" fmla="*/ 1551 h 2258"/>
                <a:gd name="T72" fmla="*/ 2916 w 2975"/>
                <a:gd name="T73" fmla="*/ 1944 h 2258"/>
                <a:gd name="T74" fmla="*/ 2338 w 2975"/>
                <a:gd name="T75" fmla="*/ 1412 h 2258"/>
                <a:gd name="T76" fmla="*/ 2245 w 2975"/>
                <a:gd name="T77" fmla="*/ 1400 h 2258"/>
                <a:gd name="T78" fmla="*/ 2038 w 2975"/>
                <a:gd name="T79" fmla="*/ 1180 h 2258"/>
                <a:gd name="T80" fmla="*/ 1968 w 2975"/>
                <a:gd name="T81" fmla="*/ 277 h 2258"/>
                <a:gd name="T82" fmla="*/ 996 w 2975"/>
                <a:gd name="T83" fmla="*/ 277 h 2258"/>
                <a:gd name="T84" fmla="*/ 996 w 2975"/>
                <a:gd name="T85" fmla="*/ 1249 h 2258"/>
                <a:gd name="T86" fmla="*/ 1899 w 2975"/>
                <a:gd name="T87" fmla="*/ 1319 h 2258"/>
                <a:gd name="T88" fmla="*/ 2119 w 2975"/>
                <a:gd name="T89" fmla="*/ 1527 h 2258"/>
                <a:gd name="T90" fmla="*/ 2130 w 2975"/>
                <a:gd name="T91" fmla="*/ 1620 h 2258"/>
                <a:gd name="T92" fmla="*/ 2662 w 2975"/>
                <a:gd name="T93" fmla="*/ 2199 h 2258"/>
                <a:gd name="T94" fmla="*/ 2859 w 2975"/>
                <a:gd name="T95" fmla="*/ 2199 h 2258"/>
                <a:gd name="T96" fmla="*/ 2916 w 2975"/>
                <a:gd name="T97" fmla="*/ 2141 h 2258"/>
                <a:gd name="T98" fmla="*/ 2916 w 2975"/>
                <a:gd name="T99" fmla="*/ 1944 h 2258"/>
                <a:gd name="T100" fmla="*/ 1088 w 2975"/>
                <a:gd name="T101" fmla="*/ 370 h 2258"/>
                <a:gd name="T102" fmla="*/ 1876 w 2975"/>
                <a:gd name="T103" fmla="*/ 370 h 2258"/>
                <a:gd name="T104" fmla="*/ 2003 w 2975"/>
                <a:gd name="T105" fmla="*/ 578 h 2258"/>
                <a:gd name="T106" fmla="*/ 1493 w 2975"/>
                <a:gd name="T107" fmla="*/ 925 h 2258"/>
                <a:gd name="T108" fmla="*/ 1042 w 2975"/>
                <a:gd name="T109" fmla="*/ 427 h 2258"/>
                <a:gd name="T110" fmla="*/ 1088 w 2975"/>
                <a:gd name="T111" fmla="*/ 370 h 2258"/>
                <a:gd name="T112" fmla="*/ 1876 w 2975"/>
                <a:gd name="T113" fmla="*/ 1157 h 2258"/>
                <a:gd name="T114" fmla="*/ 1088 w 2975"/>
                <a:gd name="T115" fmla="*/ 1157 h 2258"/>
                <a:gd name="T116" fmla="*/ 972 w 2975"/>
                <a:gd name="T117" fmla="*/ 555 h 2258"/>
                <a:gd name="T118" fmla="*/ 1470 w 2975"/>
                <a:gd name="T119" fmla="*/ 1111 h 2258"/>
                <a:gd name="T120" fmla="*/ 2038 w 2975"/>
                <a:gd name="T121" fmla="*/ 717 h 2258"/>
                <a:gd name="T122" fmla="*/ 1876 w 2975"/>
                <a:gd name="T123" fmla="*/ 1157 h 2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975" h="2258">
                  <a:moveTo>
                    <a:pt x="695" y="647"/>
                  </a:moveTo>
                  <a:lnTo>
                    <a:pt x="185" y="647"/>
                  </a:lnTo>
                  <a:lnTo>
                    <a:pt x="185" y="555"/>
                  </a:lnTo>
                  <a:lnTo>
                    <a:pt x="695" y="555"/>
                  </a:lnTo>
                  <a:lnTo>
                    <a:pt x="695" y="647"/>
                  </a:lnTo>
                  <a:close/>
                  <a:moveTo>
                    <a:pt x="602" y="833"/>
                  </a:moveTo>
                  <a:lnTo>
                    <a:pt x="185" y="833"/>
                  </a:lnTo>
                  <a:lnTo>
                    <a:pt x="185" y="740"/>
                  </a:lnTo>
                  <a:lnTo>
                    <a:pt x="602" y="740"/>
                  </a:lnTo>
                  <a:lnTo>
                    <a:pt x="602" y="833"/>
                  </a:lnTo>
                  <a:close/>
                  <a:moveTo>
                    <a:pt x="938" y="1562"/>
                  </a:moveTo>
                  <a:lnTo>
                    <a:pt x="1030" y="1412"/>
                  </a:lnTo>
                  <a:cubicBezTo>
                    <a:pt x="996" y="1388"/>
                    <a:pt x="961" y="1354"/>
                    <a:pt x="926" y="1319"/>
                  </a:cubicBezTo>
                  <a:cubicBezTo>
                    <a:pt x="845" y="1238"/>
                    <a:pt x="776" y="1134"/>
                    <a:pt x="741" y="1029"/>
                  </a:cubicBezTo>
                  <a:lnTo>
                    <a:pt x="672" y="995"/>
                  </a:lnTo>
                  <a:lnTo>
                    <a:pt x="185" y="1331"/>
                  </a:lnTo>
                  <a:lnTo>
                    <a:pt x="185" y="1597"/>
                  </a:lnTo>
                  <a:lnTo>
                    <a:pt x="672" y="1412"/>
                  </a:lnTo>
                  <a:lnTo>
                    <a:pt x="938" y="1562"/>
                  </a:lnTo>
                  <a:close/>
                  <a:moveTo>
                    <a:pt x="93" y="578"/>
                  </a:moveTo>
                  <a:cubicBezTo>
                    <a:pt x="0" y="578"/>
                    <a:pt x="31" y="578"/>
                    <a:pt x="0" y="578"/>
                  </a:cubicBezTo>
                  <a:lnTo>
                    <a:pt x="0" y="2060"/>
                  </a:lnTo>
                  <a:lnTo>
                    <a:pt x="1991" y="2060"/>
                  </a:lnTo>
                  <a:cubicBezTo>
                    <a:pt x="1991" y="1967"/>
                    <a:pt x="1991" y="1998"/>
                    <a:pt x="1991" y="1967"/>
                  </a:cubicBezTo>
                  <a:lnTo>
                    <a:pt x="93" y="1967"/>
                  </a:lnTo>
                  <a:lnTo>
                    <a:pt x="93" y="578"/>
                  </a:lnTo>
                  <a:close/>
                  <a:moveTo>
                    <a:pt x="1482" y="1551"/>
                  </a:moveTo>
                  <a:cubicBezTo>
                    <a:pt x="1343" y="1551"/>
                    <a:pt x="1204" y="1516"/>
                    <a:pt x="1088" y="1446"/>
                  </a:cubicBezTo>
                  <a:lnTo>
                    <a:pt x="961" y="1643"/>
                  </a:lnTo>
                  <a:lnTo>
                    <a:pt x="672" y="1481"/>
                  </a:lnTo>
                  <a:lnTo>
                    <a:pt x="185" y="1666"/>
                  </a:lnTo>
                  <a:lnTo>
                    <a:pt x="185" y="1875"/>
                  </a:lnTo>
                  <a:lnTo>
                    <a:pt x="1991" y="1875"/>
                  </a:lnTo>
                  <a:lnTo>
                    <a:pt x="1991" y="1539"/>
                  </a:lnTo>
                  <a:lnTo>
                    <a:pt x="1887" y="1435"/>
                  </a:lnTo>
                  <a:cubicBezTo>
                    <a:pt x="1771" y="1516"/>
                    <a:pt x="1621" y="1551"/>
                    <a:pt x="1482" y="1551"/>
                  </a:cubicBezTo>
                  <a:close/>
                  <a:moveTo>
                    <a:pt x="2916" y="1944"/>
                  </a:moveTo>
                  <a:lnTo>
                    <a:pt x="2338" y="1412"/>
                  </a:lnTo>
                  <a:cubicBezTo>
                    <a:pt x="2314" y="1400"/>
                    <a:pt x="2280" y="1388"/>
                    <a:pt x="2245" y="1400"/>
                  </a:cubicBezTo>
                  <a:lnTo>
                    <a:pt x="2038" y="1180"/>
                  </a:lnTo>
                  <a:cubicBezTo>
                    <a:pt x="2245" y="914"/>
                    <a:pt x="2222" y="520"/>
                    <a:pt x="1968" y="277"/>
                  </a:cubicBezTo>
                  <a:cubicBezTo>
                    <a:pt x="1702" y="0"/>
                    <a:pt x="1262" y="0"/>
                    <a:pt x="996" y="277"/>
                  </a:cubicBezTo>
                  <a:cubicBezTo>
                    <a:pt x="718" y="543"/>
                    <a:pt x="718" y="983"/>
                    <a:pt x="996" y="1249"/>
                  </a:cubicBezTo>
                  <a:cubicBezTo>
                    <a:pt x="1239" y="1504"/>
                    <a:pt x="1632" y="1527"/>
                    <a:pt x="1899" y="1319"/>
                  </a:cubicBezTo>
                  <a:lnTo>
                    <a:pt x="2119" y="1527"/>
                  </a:lnTo>
                  <a:cubicBezTo>
                    <a:pt x="2107" y="1562"/>
                    <a:pt x="2119" y="1597"/>
                    <a:pt x="2130" y="1620"/>
                  </a:cubicBezTo>
                  <a:lnTo>
                    <a:pt x="2662" y="2199"/>
                  </a:lnTo>
                  <a:cubicBezTo>
                    <a:pt x="2720" y="2257"/>
                    <a:pt x="2812" y="2257"/>
                    <a:pt x="2859" y="2199"/>
                  </a:cubicBezTo>
                  <a:lnTo>
                    <a:pt x="2916" y="2141"/>
                  </a:lnTo>
                  <a:cubicBezTo>
                    <a:pt x="2974" y="2094"/>
                    <a:pt x="2974" y="2002"/>
                    <a:pt x="2916" y="1944"/>
                  </a:cubicBezTo>
                  <a:close/>
                  <a:moveTo>
                    <a:pt x="1088" y="370"/>
                  </a:moveTo>
                  <a:cubicBezTo>
                    <a:pt x="1308" y="150"/>
                    <a:pt x="1656" y="150"/>
                    <a:pt x="1876" y="370"/>
                  </a:cubicBezTo>
                  <a:cubicBezTo>
                    <a:pt x="1933" y="427"/>
                    <a:pt x="1980" y="497"/>
                    <a:pt x="2003" y="578"/>
                  </a:cubicBezTo>
                  <a:lnTo>
                    <a:pt x="1493" y="925"/>
                  </a:lnTo>
                  <a:lnTo>
                    <a:pt x="1042" y="427"/>
                  </a:lnTo>
                  <a:cubicBezTo>
                    <a:pt x="1054" y="404"/>
                    <a:pt x="1077" y="393"/>
                    <a:pt x="1088" y="370"/>
                  </a:cubicBezTo>
                  <a:close/>
                  <a:moveTo>
                    <a:pt x="1876" y="1157"/>
                  </a:moveTo>
                  <a:cubicBezTo>
                    <a:pt x="1656" y="1377"/>
                    <a:pt x="1308" y="1377"/>
                    <a:pt x="1088" y="1157"/>
                  </a:cubicBezTo>
                  <a:cubicBezTo>
                    <a:pt x="926" y="995"/>
                    <a:pt x="880" y="752"/>
                    <a:pt x="972" y="555"/>
                  </a:cubicBezTo>
                  <a:lnTo>
                    <a:pt x="1470" y="1111"/>
                  </a:lnTo>
                  <a:lnTo>
                    <a:pt x="2038" y="717"/>
                  </a:lnTo>
                  <a:cubicBezTo>
                    <a:pt x="2049" y="879"/>
                    <a:pt x="1991" y="1041"/>
                    <a:pt x="1876" y="1157"/>
                  </a:cubicBezTo>
                  <a:close/>
                </a:path>
              </a:pathLst>
            </a:custGeom>
            <a:grp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29" name="TextBox 28"/>
            <p:cNvSpPr txBox="1"/>
            <p:nvPr/>
          </p:nvSpPr>
          <p:spPr>
            <a:xfrm>
              <a:off x="1587447" y="3120094"/>
              <a:ext cx="717801" cy="441784"/>
            </a:xfrm>
            <a:prstGeom prst="rect">
              <a:avLst/>
            </a:prstGeom>
            <a:noFill/>
          </p:spPr>
          <p:txBody>
            <a:bodyPr wrap="square" lIns="0" tIns="0" rIns="0" bIns="0" rtlCol="0">
              <a:noAutofit/>
            </a:bodyPr>
            <a:lstStyle/>
            <a:p>
              <a:pPr>
                <a:lnSpc>
                  <a:spcPct val="90000"/>
                </a:lnSpc>
              </a:pPr>
              <a:r>
                <a:rPr lang="en-US" dirty="0">
                  <a:solidFill>
                    <a:schemeClr val="bg1"/>
                  </a:solidFill>
                </a:rPr>
                <a:t>HPC</a:t>
              </a:r>
            </a:p>
          </p:txBody>
        </p:sp>
      </p:grpSp>
      <p:sp>
        <p:nvSpPr>
          <p:cNvPr id="21" name="Title 3">
            <a:extLst>
              <a:ext uri="{FF2B5EF4-FFF2-40B4-BE49-F238E27FC236}">
                <a16:creationId xmlns:a16="http://schemas.microsoft.com/office/drawing/2014/main" xmlns="" id="{F80E83D1-8E32-064C-BE58-2B4FA40D41A7}"/>
              </a:ext>
            </a:extLst>
          </p:cNvPr>
          <p:cNvSpPr txBox="1">
            <a:spLocks/>
          </p:cNvSpPr>
          <p:nvPr/>
        </p:nvSpPr>
        <p:spPr>
          <a:xfrm>
            <a:off x="531812" y="-38774"/>
            <a:ext cx="11125200" cy="889000"/>
          </a:xfrm>
          <a:prstGeom prst="rect">
            <a:avLst/>
          </a:prstGeom>
        </p:spPr>
        <p:txBody>
          <a:bodyPr vert="horz" lIns="0" tIns="0" rIns="0" bIns="0" rtlCol="0" anchor="b">
            <a:noAutofit/>
          </a:bodyPr>
          <a:lstStyle>
            <a:lvl1pPr algn="l" defTabSz="914400" rtl="0" eaLnBrk="1" latinLnBrk="0" hangingPunct="1">
              <a:lnSpc>
                <a:spcPct val="80000"/>
              </a:lnSpc>
              <a:spcBef>
                <a:spcPct val="0"/>
              </a:spcBef>
              <a:buNone/>
              <a:defRPr sz="3600" kern="1200">
                <a:solidFill>
                  <a:schemeClr val="bg1"/>
                </a:solidFill>
                <a:latin typeface="+mj-lt"/>
                <a:ea typeface="+mj-ea"/>
                <a:cs typeface="+mj-cs"/>
              </a:defRPr>
            </a:lvl1pPr>
          </a:lstStyle>
          <a:p>
            <a:r>
              <a:rPr lang="en-US" dirty="0">
                <a:solidFill>
                  <a:srgbClr val="000000"/>
                </a:solidFill>
              </a:rPr>
              <a:t>Local Storage</a:t>
            </a:r>
          </a:p>
        </p:txBody>
      </p:sp>
      <p:sp>
        <p:nvSpPr>
          <p:cNvPr id="22" name="Rectangle 21">
            <a:extLst>
              <a:ext uri="{FF2B5EF4-FFF2-40B4-BE49-F238E27FC236}">
                <a16:creationId xmlns:a16="http://schemas.microsoft.com/office/drawing/2014/main" xmlns="" id="{82605576-9A31-264D-9F24-319AC691A705}"/>
              </a:ext>
            </a:extLst>
          </p:cNvPr>
          <p:cNvSpPr>
            <a:spLocks noChangeAspect="1"/>
          </p:cNvSpPr>
          <p:nvPr/>
        </p:nvSpPr>
        <p:spPr>
          <a:xfrm>
            <a:off x="9016678" y="1359259"/>
            <a:ext cx="1695099" cy="2551722"/>
          </a:xfrm>
          <a:prstGeom prst="rect">
            <a:avLst/>
          </a:prstGeom>
          <a:solidFill>
            <a:srgbClr val="F80000">
              <a:lumMod val="50000"/>
            </a:srgbClr>
          </a:solidFill>
          <a:ln w="38100">
            <a:noFill/>
          </a:ln>
        </p:spPr>
        <p:txBody>
          <a:bodyPr vert="horz" wrap="square" lIns="68580" tIns="34290" rIns="68580" bIns="34290" numCol="1" anchor="t" anchorCtr="0" compatLnSpc="1">
            <a:prstTxWarp prst="textNoShape">
              <a:avLst/>
            </a:prstTxWarp>
            <a:noAutofit/>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en-US" sz="1400" b="1" i="0" u="none" strike="noStrike" kern="0" cap="none" spc="0" normalizeH="0" baseline="0" noProof="0" dirty="0">
              <a:ln>
                <a:noFill/>
              </a:ln>
              <a:solidFill>
                <a:sysClr val="windowText" lastClr="000000"/>
              </a:solidFill>
              <a:effectLst/>
              <a:uLnTx/>
              <a:uFillTx/>
            </a:endParaRPr>
          </a:p>
        </p:txBody>
      </p:sp>
      <p:sp>
        <p:nvSpPr>
          <p:cNvPr id="25" name="Rectangle 24">
            <a:extLst>
              <a:ext uri="{FF2B5EF4-FFF2-40B4-BE49-F238E27FC236}">
                <a16:creationId xmlns:a16="http://schemas.microsoft.com/office/drawing/2014/main" xmlns="" id="{6D8B3E36-D14A-D844-B0CC-256269FE47E8}"/>
              </a:ext>
            </a:extLst>
          </p:cNvPr>
          <p:cNvSpPr/>
          <p:nvPr/>
        </p:nvSpPr>
        <p:spPr>
          <a:xfrm>
            <a:off x="9155576" y="3219318"/>
            <a:ext cx="1409372" cy="319446"/>
          </a:xfrm>
          <a:prstGeom prst="rect">
            <a:avLst/>
          </a:prstGeom>
        </p:spPr>
        <p:txBody>
          <a:bodyPr wrap="square">
            <a:spAutoFit/>
          </a:bodyPr>
          <a:lstStyle/>
          <a:p>
            <a:pPr algn="ctr" defTabSz="685378">
              <a:lnSpc>
                <a:spcPct val="80000"/>
              </a:lnSpc>
              <a:spcBef>
                <a:spcPts val="450"/>
              </a:spcBef>
            </a:pPr>
            <a:r>
              <a:rPr lang="en-US" b="1" kern="0" dirty="0">
                <a:solidFill>
                  <a:srgbClr val="FFFFFF">
                    <a:lumMod val="95000"/>
                  </a:srgbClr>
                </a:solidFill>
                <a:ea typeface="ＭＳ Ｐゴシック" charset="0"/>
                <a:cs typeface="ＭＳ Ｐゴシック" charset="0"/>
              </a:rPr>
              <a:t>Local NVMe</a:t>
            </a:r>
          </a:p>
        </p:txBody>
      </p:sp>
      <p:grpSp>
        <p:nvGrpSpPr>
          <p:cNvPr id="31" name="Group 30">
            <a:extLst>
              <a:ext uri="{FF2B5EF4-FFF2-40B4-BE49-F238E27FC236}">
                <a16:creationId xmlns:a16="http://schemas.microsoft.com/office/drawing/2014/main" xmlns="" id="{C0890B60-3788-1B45-9494-CA9C5BBABA2A}"/>
              </a:ext>
            </a:extLst>
          </p:cNvPr>
          <p:cNvGrpSpPr/>
          <p:nvPr/>
        </p:nvGrpSpPr>
        <p:grpSpPr>
          <a:xfrm>
            <a:off x="9310795" y="1964314"/>
            <a:ext cx="1106864" cy="1054702"/>
            <a:chOff x="8104793" y="1758788"/>
            <a:chExt cx="582945" cy="635162"/>
          </a:xfrm>
        </p:grpSpPr>
        <p:sp>
          <p:nvSpPr>
            <p:cNvPr id="32" name="Rectangle 31">
              <a:extLst>
                <a:ext uri="{FF2B5EF4-FFF2-40B4-BE49-F238E27FC236}">
                  <a16:creationId xmlns:a16="http://schemas.microsoft.com/office/drawing/2014/main" xmlns="" id="{153AB6D5-8DE7-D24C-8389-593A448E4AA2}"/>
                </a:ext>
              </a:extLst>
            </p:cNvPr>
            <p:cNvSpPr/>
            <p:nvPr/>
          </p:nvSpPr>
          <p:spPr>
            <a:xfrm>
              <a:off x="8104793" y="1758788"/>
              <a:ext cx="582945" cy="635162"/>
            </a:xfrm>
            <a:prstGeom prst="rect">
              <a:avLst/>
            </a:prstGeom>
            <a:noFill/>
            <a:ln w="1905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90000"/>
                </a:lnSpc>
                <a:spcBef>
                  <a:spcPts val="0"/>
                </a:spcBef>
                <a:spcAft>
                  <a:spcPts val="0"/>
                </a:spcAft>
                <a:buClrTx/>
                <a:buSzTx/>
                <a:buFontTx/>
                <a:buNone/>
                <a:tabLst/>
                <a:defRPr/>
              </a:pPr>
              <a:endParaRPr kumimoji="0" lang="en-US" sz="1800" b="1" i="0" u="none" strike="noStrike" kern="0" cap="none" spc="0" normalizeH="0" baseline="0" noProof="0">
                <a:ln>
                  <a:noFill/>
                </a:ln>
                <a:solidFill>
                  <a:srgbClr val="FFFFFF"/>
                </a:solidFill>
                <a:effectLst/>
                <a:uLnTx/>
                <a:uFillTx/>
                <a:latin typeface="Calibri"/>
                <a:ea typeface="+mn-ea"/>
                <a:cs typeface="+mn-cs"/>
              </a:endParaRPr>
            </a:p>
          </p:txBody>
        </p:sp>
        <p:sp>
          <p:nvSpPr>
            <p:cNvPr id="33" name="Freeform 29">
              <a:extLst>
                <a:ext uri="{FF2B5EF4-FFF2-40B4-BE49-F238E27FC236}">
                  <a16:creationId xmlns:a16="http://schemas.microsoft.com/office/drawing/2014/main" xmlns="" id="{4E86DE21-F7AE-6D4B-984B-2B167F7AB7E3}"/>
                </a:ext>
              </a:extLst>
            </p:cNvPr>
            <p:cNvSpPr>
              <a:spLocks noChangeArrowheads="1"/>
            </p:cNvSpPr>
            <p:nvPr/>
          </p:nvSpPr>
          <p:spPr bwMode="auto">
            <a:xfrm>
              <a:off x="8199637" y="1847739"/>
              <a:ext cx="396254" cy="429056"/>
            </a:xfrm>
            <a:custGeom>
              <a:avLst/>
              <a:gdLst>
                <a:gd name="T0" fmla="*/ 1022 w 1330"/>
                <a:gd name="T1" fmla="*/ 21 h 1442"/>
                <a:gd name="T2" fmla="*/ 663 w 1330"/>
                <a:gd name="T3" fmla="*/ 0 h 1442"/>
                <a:gd name="T4" fmla="*/ 305 w 1330"/>
                <a:gd name="T5" fmla="*/ 21 h 1442"/>
                <a:gd name="T6" fmla="*/ 0 w 1330"/>
                <a:gd name="T7" fmla="*/ 121 h 1442"/>
                <a:gd name="T8" fmla="*/ 0 w 1330"/>
                <a:gd name="T9" fmla="*/ 1320 h 1442"/>
                <a:gd name="T10" fmla="*/ 305 w 1330"/>
                <a:gd name="T11" fmla="*/ 1420 h 1442"/>
                <a:gd name="T12" fmla="*/ 663 w 1330"/>
                <a:gd name="T13" fmla="*/ 1441 h 1442"/>
                <a:gd name="T14" fmla="*/ 1022 w 1330"/>
                <a:gd name="T15" fmla="*/ 1420 h 1442"/>
                <a:gd name="T16" fmla="*/ 1326 w 1330"/>
                <a:gd name="T17" fmla="*/ 1320 h 1442"/>
                <a:gd name="T18" fmla="*/ 1326 w 1330"/>
                <a:gd name="T19" fmla="*/ 121 h 1442"/>
                <a:gd name="T20" fmla="*/ 1022 w 1330"/>
                <a:gd name="T21" fmla="*/ 21 h 1442"/>
                <a:gd name="T22" fmla="*/ 580 w 1330"/>
                <a:gd name="T23" fmla="*/ 1184 h 1442"/>
                <a:gd name="T24" fmla="*/ 341 w 1330"/>
                <a:gd name="T25" fmla="*/ 1184 h 1442"/>
                <a:gd name="T26" fmla="*/ 341 w 1330"/>
                <a:gd name="T27" fmla="*/ 945 h 1442"/>
                <a:gd name="T28" fmla="*/ 580 w 1330"/>
                <a:gd name="T29" fmla="*/ 945 h 1442"/>
                <a:gd name="T30" fmla="*/ 580 w 1330"/>
                <a:gd name="T31" fmla="*/ 1184 h 1442"/>
                <a:gd name="T32" fmla="*/ 580 w 1330"/>
                <a:gd name="T33" fmla="*/ 751 h 1442"/>
                <a:gd name="T34" fmla="*/ 341 w 1330"/>
                <a:gd name="T35" fmla="*/ 751 h 1442"/>
                <a:gd name="T36" fmla="*/ 341 w 1330"/>
                <a:gd name="T37" fmla="*/ 514 h 1442"/>
                <a:gd name="T38" fmla="*/ 580 w 1330"/>
                <a:gd name="T39" fmla="*/ 514 h 1442"/>
                <a:gd name="T40" fmla="*/ 580 w 1330"/>
                <a:gd name="T41" fmla="*/ 751 h 1442"/>
                <a:gd name="T42" fmla="*/ 967 w 1330"/>
                <a:gd name="T43" fmla="*/ 1184 h 1442"/>
                <a:gd name="T44" fmla="*/ 728 w 1330"/>
                <a:gd name="T45" fmla="*/ 1184 h 1442"/>
                <a:gd name="T46" fmla="*/ 728 w 1330"/>
                <a:gd name="T47" fmla="*/ 945 h 1442"/>
                <a:gd name="T48" fmla="*/ 967 w 1330"/>
                <a:gd name="T49" fmla="*/ 945 h 1442"/>
                <a:gd name="T50" fmla="*/ 967 w 1330"/>
                <a:gd name="T51" fmla="*/ 1184 h 1442"/>
                <a:gd name="T52" fmla="*/ 967 w 1330"/>
                <a:gd name="T53" fmla="*/ 751 h 1442"/>
                <a:gd name="T54" fmla="*/ 728 w 1330"/>
                <a:gd name="T55" fmla="*/ 751 h 1442"/>
                <a:gd name="T56" fmla="*/ 728 w 1330"/>
                <a:gd name="T57" fmla="*/ 514 h 1442"/>
                <a:gd name="T58" fmla="*/ 967 w 1330"/>
                <a:gd name="T59" fmla="*/ 514 h 1442"/>
                <a:gd name="T60" fmla="*/ 967 w 1330"/>
                <a:gd name="T61" fmla="*/ 751 h 1442"/>
                <a:gd name="T62" fmla="*/ 1276 w 1330"/>
                <a:gd name="T63" fmla="*/ 220 h 1442"/>
                <a:gd name="T64" fmla="*/ 668 w 1330"/>
                <a:gd name="T65" fmla="*/ 315 h 1442"/>
                <a:gd name="T66" fmla="*/ 61 w 1330"/>
                <a:gd name="T67" fmla="*/ 220 h 1442"/>
                <a:gd name="T68" fmla="*/ 61 w 1330"/>
                <a:gd name="T69" fmla="*/ 220 h 1442"/>
                <a:gd name="T70" fmla="*/ 668 w 1330"/>
                <a:gd name="T71" fmla="*/ 126 h 1442"/>
                <a:gd name="T72" fmla="*/ 1276 w 1330"/>
                <a:gd name="T73" fmla="*/ 220 h 14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330" h="1442">
                  <a:moveTo>
                    <a:pt x="1022" y="21"/>
                  </a:moveTo>
                  <a:cubicBezTo>
                    <a:pt x="849" y="0"/>
                    <a:pt x="671" y="0"/>
                    <a:pt x="663" y="0"/>
                  </a:cubicBezTo>
                  <a:cubicBezTo>
                    <a:pt x="656" y="0"/>
                    <a:pt x="478" y="0"/>
                    <a:pt x="305" y="21"/>
                  </a:cubicBezTo>
                  <a:cubicBezTo>
                    <a:pt x="3" y="58"/>
                    <a:pt x="0" y="121"/>
                    <a:pt x="0" y="121"/>
                  </a:cubicBezTo>
                  <a:lnTo>
                    <a:pt x="0" y="1320"/>
                  </a:lnTo>
                  <a:cubicBezTo>
                    <a:pt x="0" y="1320"/>
                    <a:pt x="3" y="1383"/>
                    <a:pt x="305" y="1420"/>
                  </a:cubicBezTo>
                  <a:cubicBezTo>
                    <a:pt x="478" y="1441"/>
                    <a:pt x="656" y="1441"/>
                    <a:pt x="663" y="1441"/>
                  </a:cubicBezTo>
                  <a:cubicBezTo>
                    <a:pt x="671" y="1441"/>
                    <a:pt x="849" y="1441"/>
                    <a:pt x="1022" y="1420"/>
                  </a:cubicBezTo>
                  <a:cubicBezTo>
                    <a:pt x="1323" y="1383"/>
                    <a:pt x="1326" y="1320"/>
                    <a:pt x="1326" y="1320"/>
                  </a:cubicBezTo>
                  <a:lnTo>
                    <a:pt x="1326" y="121"/>
                  </a:lnTo>
                  <a:cubicBezTo>
                    <a:pt x="1329" y="121"/>
                    <a:pt x="1323" y="58"/>
                    <a:pt x="1022" y="21"/>
                  </a:cubicBezTo>
                  <a:close/>
                  <a:moveTo>
                    <a:pt x="580" y="1184"/>
                  </a:moveTo>
                  <a:lnTo>
                    <a:pt x="341" y="1184"/>
                  </a:lnTo>
                  <a:lnTo>
                    <a:pt x="341" y="945"/>
                  </a:lnTo>
                  <a:lnTo>
                    <a:pt x="580" y="945"/>
                  </a:lnTo>
                  <a:lnTo>
                    <a:pt x="580" y="1184"/>
                  </a:lnTo>
                  <a:close/>
                  <a:moveTo>
                    <a:pt x="580" y="751"/>
                  </a:moveTo>
                  <a:lnTo>
                    <a:pt x="341" y="751"/>
                  </a:lnTo>
                  <a:lnTo>
                    <a:pt x="341" y="514"/>
                  </a:lnTo>
                  <a:lnTo>
                    <a:pt x="580" y="514"/>
                  </a:lnTo>
                  <a:lnTo>
                    <a:pt x="580" y="751"/>
                  </a:lnTo>
                  <a:close/>
                  <a:moveTo>
                    <a:pt x="967" y="1184"/>
                  </a:moveTo>
                  <a:lnTo>
                    <a:pt x="728" y="1184"/>
                  </a:lnTo>
                  <a:lnTo>
                    <a:pt x="728" y="945"/>
                  </a:lnTo>
                  <a:lnTo>
                    <a:pt x="967" y="945"/>
                  </a:lnTo>
                  <a:lnTo>
                    <a:pt x="967" y="1184"/>
                  </a:lnTo>
                  <a:close/>
                  <a:moveTo>
                    <a:pt x="967" y="751"/>
                  </a:moveTo>
                  <a:lnTo>
                    <a:pt x="728" y="751"/>
                  </a:lnTo>
                  <a:lnTo>
                    <a:pt x="728" y="514"/>
                  </a:lnTo>
                  <a:lnTo>
                    <a:pt x="967" y="514"/>
                  </a:lnTo>
                  <a:lnTo>
                    <a:pt x="967" y="751"/>
                  </a:lnTo>
                  <a:close/>
                  <a:moveTo>
                    <a:pt x="1276" y="220"/>
                  </a:moveTo>
                  <a:cubicBezTo>
                    <a:pt x="1253" y="254"/>
                    <a:pt x="1038" y="315"/>
                    <a:pt x="668" y="315"/>
                  </a:cubicBezTo>
                  <a:cubicBezTo>
                    <a:pt x="299" y="315"/>
                    <a:pt x="84" y="254"/>
                    <a:pt x="61" y="220"/>
                  </a:cubicBezTo>
                  <a:lnTo>
                    <a:pt x="61" y="220"/>
                  </a:lnTo>
                  <a:cubicBezTo>
                    <a:pt x="82" y="186"/>
                    <a:pt x="297" y="126"/>
                    <a:pt x="668" y="126"/>
                  </a:cubicBezTo>
                  <a:cubicBezTo>
                    <a:pt x="1040" y="123"/>
                    <a:pt x="1255" y="184"/>
                    <a:pt x="1276" y="220"/>
                  </a:cubicBezTo>
                  <a:close/>
                </a:path>
              </a:pathLst>
            </a:custGeom>
            <a:solidFill>
              <a:srgbClr val="FFFFFF"/>
            </a:solidFill>
            <a:ln>
              <a:noFill/>
            </a:ln>
            <a:effectLs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1" i="0" u="none" strike="noStrike" kern="0" cap="none" spc="0" normalizeH="0" baseline="0" noProof="0">
                <a:ln>
                  <a:noFill/>
                </a:ln>
                <a:solidFill>
                  <a:srgbClr val="5F5F5F"/>
                </a:solidFill>
                <a:effectLst/>
                <a:uLnTx/>
                <a:uFillTx/>
              </a:endParaRPr>
            </a:p>
          </p:txBody>
        </p:sp>
      </p:grpSp>
    </p:spTree>
    <p:extLst>
      <p:ext uri="{BB962C8B-B14F-4D97-AF65-F5344CB8AC3E}">
        <p14:creationId xmlns:p14="http://schemas.microsoft.com/office/powerpoint/2010/main" val="15949652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8" name="Straight Connector 27"/>
          <p:cNvCxnSpPr>
            <a:cxnSpLocks/>
          </p:cNvCxnSpPr>
          <p:nvPr/>
        </p:nvCxnSpPr>
        <p:spPr>
          <a:xfrm>
            <a:off x="6114102" y="1536884"/>
            <a:ext cx="0" cy="3748103"/>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
        <p:nvSpPr>
          <p:cNvPr id="9" name="TextBox 8"/>
          <p:cNvSpPr txBox="1"/>
          <p:nvPr/>
        </p:nvSpPr>
        <p:spPr>
          <a:xfrm>
            <a:off x="677687" y="4582700"/>
            <a:ext cx="3256701" cy="523739"/>
          </a:xfrm>
          <a:prstGeom prst="rect">
            <a:avLst/>
          </a:prstGeom>
          <a:noFill/>
        </p:spPr>
        <p:txBody>
          <a:bodyPr wrap="square" lIns="0" tIns="0" rIns="0" bIns="0" rtlCol="0">
            <a:noAutofit/>
          </a:bodyPr>
          <a:lstStyle/>
          <a:p>
            <a:pPr>
              <a:lnSpc>
                <a:spcPct val="90000"/>
              </a:lnSpc>
            </a:pPr>
            <a:r>
              <a:rPr lang="en-US" b="1" dirty="0">
                <a:solidFill>
                  <a:srgbClr val="F80000"/>
                </a:solidFill>
              </a:rPr>
              <a:t>Oracle Cloud Infrastructure</a:t>
            </a:r>
            <a:br>
              <a:rPr lang="en-US" b="1" dirty="0">
                <a:solidFill>
                  <a:srgbClr val="F80000"/>
                </a:solidFill>
              </a:rPr>
            </a:br>
            <a:r>
              <a:rPr lang="en-US" b="1" dirty="0">
                <a:solidFill>
                  <a:srgbClr val="F80000"/>
                </a:solidFill>
              </a:rPr>
              <a:t>BM or VM instance</a:t>
            </a:r>
          </a:p>
        </p:txBody>
      </p:sp>
      <p:sp>
        <p:nvSpPr>
          <p:cNvPr id="40" name="Rectangle 39"/>
          <p:cNvSpPr/>
          <p:nvPr/>
        </p:nvSpPr>
        <p:spPr>
          <a:xfrm>
            <a:off x="6556632" y="3403117"/>
            <a:ext cx="3033212" cy="1152976"/>
          </a:xfrm>
          <a:prstGeom prst="rect">
            <a:avLst/>
          </a:prstGeom>
          <a:noFill/>
          <a:ln w="19050">
            <a:solidFill>
              <a:srgbClr val="FF9900"/>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lnSpc>
                <a:spcPct val="90000"/>
              </a:lnSpc>
            </a:pPr>
            <a:endParaRPr lang="en-US" sz="1799">
              <a:solidFill>
                <a:srgbClr val="FFFFFF"/>
              </a:solidFill>
            </a:endParaRPr>
          </a:p>
        </p:txBody>
      </p:sp>
      <p:sp>
        <p:nvSpPr>
          <p:cNvPr id="41" name="TextBox 40"/>
          <p:cNvSpPr txBox="1"/>
          <p:nvPr/>
        </p:nvSpPr>
        <p:spPr>
          <a:xfrm>
            <a:off x="6556634" y="4582700"/>
            <a:ext cx="3033211" cy="487798"/>
          </a:xfrm>
          <a:prstGeom prst="rect">
            <a:avLst/>
          </a:prstGeom>
          <a:noFill/>
          <a:ln>
            <a:noFill/>
          </a:ln>
        </p:spPr>
        <p:txBody>
          <a:bodyPr wrap="square" lIns="0" tIns="0" rIns="0" bIns="0" rtlCol="0">
            <a:noAutofit/>
          </a:bodyPr>
          <a:lstStyle/>
          <a:p>
            <a:pPr>
              <a:lnSpc>
                <a:spcPct val="90000"/>
              </a:lnSpc>
            </a:pPr>
            <a:r>
              <a:rPr lang="en-US" b="1" dirty="0">
                <a:solidFill>
                  <a:srgbClr val="FF9900"/>
                </a:solidFill>
              </a:rPr>
              <a:t>AWS</a:t>
            </a:r>
            <a:br>
              <a:rPr lang="en-US" b="1" dirty="0">
                <a:solidFill>
                  <a:srgbClr val="FF9900"/>
                </a:solidFill>
              </a:rPr>
            </a:br>
            <a:r>
              <a:rPr lang="en-US" b="1" dirty="0">
                <a:solidFill>
                  <a:srgbClr val="FF9900"/>
                </a:solidFill>
              </a:rPr>
              <a:t>BM or VM instance</a:t>
            </a:r>
          </a:p>
        </p:txBody>
      </p:sp>
      <p:sp>
        <p:nvSpPr>
          <p:cNvPr id="45" name="Flowchart: Magnetic Disk 44"/>
          <p:cNvSpPr/>
          <p:nvPr/>
        </p:nvSpPr>
        <p:spPr>
          <a:xfrm>
            <a:off x="7141988" y="1469668"/>
            <a:ext cx="1862498" cy="922380"/>
          </a:xfrm>
          <a:prstGeom prst="flowChartMagneticDisk">
            <a:avLst/>
          </a:prstGeom>
          <a:noFill/>
          <a:ln w="19050">
            <a:solidFill>
              <a:srgbClr val="FF9900"/>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lnSpc>
                <a:spcPct val="90000"/>
              </a:lnSpc>
            </a:pPr>
            <a:r>
              <a:rPr lang="en-US" sz="1799" b="1" dirty="0">
                <a:solidFill>
                  <a:schemeClr val="bg1"/>
                </a:solidFill>
              </a:rPr>
              <a:t>Remote Block Storage</a:t>
            </a:r>
          </a:p>
        </p:txBody>
      </p:sp>
      <p:sp>
        <p:nvSpPr>
          <p:cNvPr id="55" name="TextBox 54"/>
          <p:cNvSpPr txBox="1"/>
          <p:nvPr/>
        </p:nvSpPr>
        <p:spPr>
          <a:xfrm>
            <a:off x="10170778" y="3403119"/>
            <a:ext cx="1412429" cy="725800"/>
          </a:xfrm>
          <a:prstGeom prst="rect">
            <a:avLst/>
          </a:prstGeom>
          <a:noFill/>
          <a:ln>
            <a:noFill/>
          </a:ln>
        </p:spPr>
        <p:txBody>
          <a:bodyPr wrap="square" lIns="0" tIns="0" rIns="0" bIns="0" rtlCol="0">
            <a:noAutofit/>
          </a:bodyPr>
          <a:lstStyle/>
          <a:p>
            <a:pPr>
              <a:lnSpc>
                <a:spcPct val="90000"/>
              </a:lnSpc>
            </a:pPr>
            <a:r>
              <a:rPr lang="en-US" sz="1600" dirty="0">
                <a:solidFill>
                  <a:srgbClr val="FF9900"/>
                </a:solidFill>
              </a:rPr>
              <a:t>Data deleted on instance reboot or pause:</a:t>
            </a:r>
            <a:br>
              <a:rPr lang="en-US" sz="1600" dirty="0">
                <a:solidFill>
                  <a:srgbClr val="FF9900"/>
                </a:solidFill>
              </a:rPr>
            </a:br>
            <a:r>
              <a:rPr lang="en-US" sz="1600" dirty="0">
                <a:solidFill>
                  <a:srgbClr val="FF9900"/>
                </a:solidFill>
              </a:rPr>
              <a:t>not usable for primary data</a:t>
            </a:r>
          </a:p>
        </p:txBody>
      </p:sp>
      <p:sp>
        <p:nvSpPr>
          <p:cNvPr id="54" name="Left Arrow 53"/>
          <p:cNvSpPr/>
          <p:nvPr/>
        </p:nvSpPr>
        <p:spPr>
          <a:xfrm>
            <a:off x="9272732" y="3849129"/>
            <a:ext cx="650807" cy="279790"/>
          </a:xfrm>
          <a:prstGeom prst="leftArrow">
            <a:avLst/>
          </a:prstGeom>
          <a:solidFill>
            <a:srgbClr val="FF9900"/>
          </a:solidFill>
          <a:ln w="19050">
            <a:solidFill>
              <a:srgbClr val="FF9900"/>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lnSpc>
                <a:spcPct val="90000"/>
              </a:lnSpc>
            </a:pPr>
            <a:endParaRPr lang="en-US" sz="1799">
              <a:solidFill>
                <a:srgbClr val="FFFFFF"/>
              </a:solidFill>
            </a:endParaRPr>
          </a:p>
        </p:txBody>
      </p:sp>
      <p:pic>
        <p:nvPicPr>
          <p:cNvPr id="30" name="Picture 29"/>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0248867" y="1429287"/>
            <a:ext cx="1229260" cy="644153"/>
          </a:xfrm>
          <a:prstGeom prst="rect">
            <a:avLst/>
          </a:prstGeom>
        </p:spPr>
      </p:pic>
      <p:pic>
        <p:nvPicPr>
          <p:cNvPr id="37" name="Picture 36"/>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6818609" y="3502284"/>
            <a:ext cx="508675" cy="508675"/>
          </a:xfrm>
          <a:prstGeom prst="rect">
            <a:avLst/>
          </a:prstGeom>
        </p:spPr>
      </p:pic>
      <p:pic>
        <p:nvPicPr>
          <p:cNvPr id="38" name="Picture 37"/>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6813427" y="4064176"/>
            <a:ext cx="519037" cy="388777"/>
          </a:xfrm>
          <a:prstGeom prst="rect">
            <a:avLst/>
          </a:prstGeom>
        </p:spPr>
      </p:pic>
      <p:sp>
        <p:nvSpPr>
          <p:cNvPr id="50" name="TextBox 49"/>
          <p:cNvSpPr txBox="1"/>
          <p:nvPr/>
        </p:nvSpPr>
        <p:spPr>
          <a:xfrm>
            <a:off x="7908218" y="4292576"/>
            <a:ext cx="1366558" cy="158915"/>
          </a:xfrm>
          <a:prstGeom prst="rect">
            <a:avLst/>
          </a:prstGeom>
          <a:noFill/>
          <a:ln>
            <a:noFill/>
          </a:ln>
        </p:spPr>
        <p:txBody>
          <a:bodyPr wrap="square" lIns="0" tIns="0" rIns="0" bIns="0" rtlCol="0">
            <a:noAutofit/>
          </a:bodyPr>
          <a:lstStyle/>
          <a:p>
            <a:pPr>
              <a:lnSpc>
                <a:spcPct val="90000"/>
              </a:lnSpc>
            </a:pPr>
            <a:r>
              <a:rPr lang="en-US" sz="1799" dirty="0">
                <a:solidFill>
                  <a:srgbClr val="5F5F5F"/>
                </a:solidFill>
              </a:rPr>
              <a:t>Local SSD</a:t>
            </a:r>
          </a:p>
        </p:txBody>
      </p:sp>
      <p:sp>
        <p:nvSpPr>
          <p:cNvPr id="51" name="Rounded Rectangle 50"/>
          <p:cNvSpPr/>
          <p:nvPr/>
        </p:nvSpPr>
        <p:spPr bwMode="gray">
          <a:xfrm>
            <a:off x="7908218" y="3528891"/>
            <a:ext cx="1328565" cy="708283"/>
          </a:xfrm>
          <a:prstGeom prst="roundRect">
            <a:avLst/>
          </a:prstGeom>
          <a:noFill/>
          <a:ln w="19050">
            <a:solidFill>
              <a:srgbClr val="FF9900"/>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t" anchorCtr="0" forceAA="0" compatLnSpc="1">
            <a:prstTxWarp prst="textNoShape">
              <a:avLst/>
            </a:prstTxWarp>
            <a:noAutofit/>
          </a:bodyPr>
          <a:lstStyle/>
          <a:p>
            <a:pPr>
              <a:lnSpc>
                <a:spcPct val="90000"/>
              </a:lnSpc>
            </a:pPr>
            <a:endParaRPr lang="en-US" sz="1100" dirty="0">
              <a:solidFill>
                <a:srgbClr val="DCE3E4">
                  <a:lumMod val="25000"/>
                </a:srgbClr>
              </a:solidFill>
            </a:endParaRPr>
          </a:p>
        </p:txBody>
      </p:sp>
      <p:sp>
        <p:nvSpPr>
          <p:cNvPr id="31" name="Title 1">
            <a:extLst>
              <a:ext uri="{FF2B5EF4-FFF2-40B4-BE49-F238E27FC236}">
                <a16:creationId xmlns:a16="http://schemas.microsoft.com/office/drawing/2014/main" xmlns="" id="{DC205E58-FDDC-6946-9453-4EB36E78B1F8}"/>
              </a:ext>
            </a:extLst>
          </p:cNvPr>
          <p:cNvSpPr txBox="1">
            <a:spLocks/>
          </p:cNvSpPr>
          <p:nvPr/>
        </p:nvSpPr>
        <p:spPr>
          <a:xfrm>
            <a:off x="547113" y="5388628"/>
            <a:ext cx="11387306" cy="466257"/>
          </a:xfrm>
          <a:prstGeom prst="rect">
            <a:avLst/>
          </a:prstGeom>
        </p:spPr>
        <p:txBody>
          <a:bodyPr vert="horz" lIns="0" tIns="0" rIns="0" bIns="0" rtlCol="0" anchor="ctr">
            <a:noAutofit/>
          </a:bodyPr>
          <a:lstStyle>
            <a:lvl1pPr algn="l" defTabSz="914400" rtl="0" eaLnBrk="1" latinLnBrk="0" hangingPunct="1">
              <a:lnSpc>
                <a:spcPct val="80000"/>
              </a:lnSpc>
              <a:spcBef>
                <a:spcPct val="0"/>
              </a:spcBef>
              <a:buNone/>
              <a:defRPr sz="3600" kern="1200">
                <a:solidFill>
                  <a:srgbClr val="000000"/>
                </a:solidFill>
                <a:latin typeface="+mj-lt"/>
                <a:ea typeface="+mj-ea"/>
                <a:cs typeface="+mj-cs"/>
              </a:defRPr>
            </a:lvl1pPr>
          </a:lstStyle>
          <a:p>
            <a:r>
              <a:rPr lang="en-US" sz="2000" b="1" dirty="0">
                <a:solidFill>
                  <a:schemeClr val="accent4"/>
                </a:solidFill>
              </a:rPr>
              <a:t>Allows workloads requiring frequent reboots (</a:t>
            </a:r>
            <a:r>
              <a:rPr lang="en-US" sz="2000" b="1" dirty="0" err="1">
                <a:solidFill>
                  <a:schemeClr val="accent4"/>
                </a:solidFill>
              </a:rPr>
              <a:t>eg.</a:t>
            </a:r>
            <a:r>
              <a:rPr lang="en-US" sz="2000" b="1" dirty="0">
                <a:solidFill>
                  <a:schemeClr val="accent4"/>
                </a:solidFill>
              </a:rPr>
              <a:t> DB patching) to be run on fastest storage option</a:t>
            </a:r>
          </a:p>
        </p:txBody>
      </p:sp>
      <p:sp>
        <p:nvSpPr>
          <p:cNvPr id="8" name="Rectangle 7"/>
          <p:cNvSpPr/>
          <p:nvPr/>
        </p:nvSpPr>
        <p:spPr>
          <a:xfrm>
            <a:off x="677686" y="3393712"/>
            <a:ext cx="3073787" cy="1168399"/>
          </a:xfrm>
          <a:prstGeom prst="rect">
            <a:avLst/>
          </a:prstGeom>
          <a:noFill/>
          <a:ln w="12700">
            <a:solidFill>
              <a:srgbClr val="F80000"/>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lnSpc>
                <a:spcPct val="90000"/>
              </a:lnSpc>
            </a:pPr>
            <a:endParaRPr lang="en-US" sz="1799" dirty="0">
              <a:solidFill>
                <a:srgbClr val="FFFFFF"/>
              </a:solidFill>
            </a:endParaRPr>
          </a:p>
        </p:txBody>
      </p:sp>
      <p:pic>
        <p:nvPicPr>
          <p:cNvPr id="17" name="Picture 16"/>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937395" y="3501342"/>
            <a:ext cx="515480" cy="515480"/>
          </a:xfrm>
          <a:prstGeom prst="rect">
            <a:avLst/>
          </a:prstGeom>
        </p:spPr>
      </p:pic>
      <p:pic>
        <p:nvPicPr>
          <p:cNvPr id="18" name="Picture 17"/>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932144" y="4070751"/>
            <a:ext cx="525980" cy="393977"/>
          </a:xfrm>
          <a:prstGeom prst="rect">
            <a:avLst/>
          </a:prstGeom>
        </p:spPr>
      </p:pic>
      <p:sp>
        <p:nvSpPr>
          <p:cNvPr id="21" name="Flowchart: Magnetic Disk 20"/>
          <p:cNvSpPr/>
          <p:nvPr/>
        </p:nvSpPr>
        <p:spPr>
          <a:xfrm>
            <a:off x="1270872" y="1434399"/>
            <a:ext cx="1887413" cy="934719"/>
          </a:xfrm>
          <a:prstGeom prst="flowChartMagneticDisk">
            <a:avLst/>
          </a:prstGeom>
          <a:noFill/>
          <a:ln w="12700">
            <a:solidFill>
              <a:srgbClr val="F80000"/>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lnSpc>
                <a:spcPct val="90000"/>
              </a:lnSpc>
            </a:pPr>
            <a:r>
              <a:rPr lang="en-US" sz="1799" b="1" dirty="0">
                <a:solidFill>
                  <a:schemeClr val="bg1"/>
                </a:solidFill>
              </a:rPr>
              <a:t>Remote Block Storage</a:t>
            </a:r>
          </a:p>
        </p:txBody>
      </p:sp>
      <p:sp>
        <p:nvSpPr>
          <p:cNvPr id="52" name="TextBox 51"/>
          <p:cNvSpPr txBox="1"/>
          <p:nvPr/>
        </p:nvSpPr>
        <p:spPr>
          <a:xfrm>
            <a:off x="4074650" y="3702996"/>
            <a:ext cx="1455996" cy="735509"/>
          </a:xfrm>
          <a:prstGeom prst="rect">
            <a:avLst/>
          </a:prstGeom>
          <a:noFill/>
        </p:spPr>
        <p:txBody>
          <a:bodyPr wrap="square" lIns="0" tIns="0" rIns="0" bIns="0" rtlCol="0">
            <a:noAutofit/>
          </a:bodyPr>
          <a:lstStyle/>
          <a:p>
            <a:pPr>
              <a:lnSpc>
                <a:spcPct val="90000"/>
              </a:lnSpc>
            </a:pPr>
            <a:r>
              <a:rPr lang="en-US" sz="1600" dirty="0">
                <a:solidFill>
                  <a:srgbClr val="F80000"/>
                </a:solidFill>
              </a:rPr>
              <a:t>Data saved on instance reboot or pause</a:t>
            </a:r>
          </a:p>
        </p:txBody>
      </p:sp>
      <p:sp>
        <p:nvSpPr>
          <p:cNvPr id="53" name="Left Arrow 52"/>
          <p:cNvSpPr/>
          <p:nvPr/>
        </p:nvSpPr>
        <p:spPr>
          <a:xfrm>
            <a:off x="3454881" y="3845690"/>
            <a:ext cx="516492" cy="217924"/>
          </a:xfrm>
          <a:prstGeom prst="leftArrow">
            <a:avLst/>
          </a:prstGeom>
          <a:solidFill>
            <a:schemeClr val="accent1"/>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lnSpc>
                <a:spcPct val="90000"/>
              </a:lnSpc>
            </a:pPr>
            <a:endParaRPr lang="en-US" sz="1799">
              <a:solidFill>
                <a:srgbClr val="F80000"/>
              </a:solidFill>
            </a:endParaRPr>
          </a:p>
        </p:txBody>
      </p:sp>
      <p:sp>
        <p:nvSpPr>
          <p:cNvPr id="4" name="TextBox 3"/>
          <p:cNvSpPr txBox="1"/>
          <p:nvPr/>
        </p:nvSpPr>
        <p:spPr>
          <a:xfrm>
            <a:off x="2041579" y="4302206"/>
            <a:ext cx="1384838" cy="161041"/>
          </a:xfrm>
          <a:prstGeom prst="rect">
            <a:avLst/>
          </a:prstGeom>
          <a:noFill/>
        </p:spPr>
        <p:txBody>
          <a:bodyPr wrap="square" lIns="0" tIns="0" rIns="0" bIns="0" rtlCol="0">
            <a:noAutofit/>
          </a:bodyPr>
          <a:lstStyle/>
          <a:p>
            <a:pPr>
              <a:lnSpc>
                <a:spcPct val="90000"/>
              </a:lnSpc>
            </a:pPr>
            <a:r>
              <a:rPr lang="en-US" sz="1799" dirty="0">
                <a:solidFill>
                  <a:srgbClr val="5F5F5F"/>
                </a:solidFill>
              </a:rPr>
              <a:t>Local SSD</a:t>
            </a:r>
          </a:p>
        </p:txBody>
      </p:sp>
      <p:sp>
        <p:nvSpPr>
          <p:cNvPr id="3" name="Rounded Rectangle 2"/>
          <p:cNvSpPr/>
          <p:nvPr/>
        </p:nvSpPr>
        <p:spPr bwMode="gray">
          <a:xfrm>
            <a:off x="2041579" y="3528306"/>
            <a:ext cx="1346337" cy="717758"/>
          </a:xfrm>
          <a:prstGeom prst="roundRect">
            <a:avLst/>
          </a:prstGeom>
          <a:noFill/>
          <a:ln w="19050">
            <a:solidFill>
              <a:schemeClr val="accent2"/>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t" anchorCtr="0" forceAA="0" compatLnSpc="1">
            <a:prstTxWarp prst="textNoShape">
              <a:avLst/>
            </a:prstTxWarp>
            <a:noAutofit/>
          </a:bodyPr>
          <a:lstStyle/>
          <a:p>
            <a:pPr>
              <a:lnSpc>
                <a:spcPct val="90000"/>
              </a:lnSpc>
            </a:pPr>
            <a:r>
              <a:rPr lang="en-US" sz="1100" dirty="0">
                <a:solidFill>
                  <a:srgbClr val="58595B"/>
                </a:solidFill>
              </a:rPr>
              <a:t>101011010101010100101010101010010101010010101000100111101010</a:t>
            </a:r>
          </a:p>
        </p:txBody>
      </p:sp>
      <p:cxnSp>
        <p:nvCxnSpPr>
          <p:cNvPr id="44" name="Straight Arrow Connector 43">
            <a:extLst>
              <a:ext uri="{FF2B5EF4-FFF2-40B4-BE49-F238E27FC236}">
                <a16:creationId xmlns:a16="http://schemas.microsoft.com/office/drawing/2014/main" xmlns="" id="{A7183FCD-01B7-D44B-A959-51FCE43F4FA3}"/>
              </a:ext>
            </a:extLst>
          </p:cNvPr>
          <p:cNvCxnSpPr>
            <a:cxnSpLocks/>
            <a:endCxn id="8" idx="0"/>
          </p:cNvCxnSpPr>
          <p:nvPr/>
        </p:nvCxnSpPr>
        <p:spPr bwMode="auto">
          <a:xfrm>
            <a:off x="2214578" y="2369118"/>
            <a:ext cx="2" cy="1024594"/>
          </a:xfrm>
          <a:prstGeom prst="straightConnector1">
            <a:avLst/>
          </a:prstGeom>
          <a:solidFill>
            <a:srgbClr val="00B8FF"/>
          </a:solidFill>
          <a:ln w="12700" cap="flat" cmpd="sng" algn="ctr">
            <a:solidFill>
              <a:schemeClr val="accent1"/>
            </a:solidFill>
            <a:prstDash val="solid"/>
            <a:round/>
            <a:headEnd type="oval" w="med" len="med"/>
            <a:tailEnd type="oval"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cxnSp>
      <p:cxnSp>
        <p:nvCxnSpPr>
          <p:cNvPr id="49" name="Straight Arrow Connector 48">
            <a:extLst>
              <a:ext uri="{FF2B5EF4-FFF2-40B4-BE49-F238E27FC236}">
                <a16:creationId xmlns:a16="http://schemas.microsoft.com/office/drawing/2014/main" xmlns="" id="{D7013F39-4A81-5749-B7BB-ACB548D9E106}"/>
              </a:ext>
            </a:extLst>
          </p:cNvPr>
          <p:cNvCxnSpPr>
            <a:cxnSpLocks/>
          </p:cNvCxnSpPr>
          <p:nvPr/>
        </p:nvCxnSpPr>
        <p:spPr bwMode="auto">
          <a:xfrm>
            <a:off x="8079181" y="2378523"/>
            <a:ext cx="2" cy="1024594"/>
          </a:xfrm>
          <a:prstGeom prst="straightConnector1">
            <a:avLst/>
          </a:prstGeom>
          <a:solidFill>
            <a:srgbClr val="00B8FF"/>
          </a:solidFill>
          <a:ln w="12700" cap="flat" cmpd="sng" algn="ctr">
            <a:solidFill>
              <a:schemeClr val="accent3"/>
            </a:solidFill>
            <a:prstDash val="solid"/>
            <a:round/>
            <a:headEnd type="oval" w="med" len="med"/>
            <a:tailEnd type="oval"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cxnSp>
      <p:sp>
        <p:nvSpPr>
          <p:cNvPr id="7" name="Slide Number Placeholder 6">
            <a:extLst>
              <a:ext uri="{FF2B5EF4-FFF2-40B4-BE49-F238E27FC236}">
                <a16:creationId xmlns:a16="http://schemas.microsoft.com/office/drawing/2014/main" xmlns="" id="{D3199512-109D-7143-A977-5E7BE3475140}"/>
              </a:ext>
            </a:extLst>
          </p:cNvPr>
          <p:cNvSpPr>
            <a:spLocks noGrp="1"/>
          </p:cNvSpPr>
          <p:nvPr>
            <p:ph type="sldNum" sz="quarter" idx="4"/>
          </p:nvPr>
        </p:nvSpPr>
        <p:spPr/>
        <p:txBody>
          <a:bodyPr/>
          <a:lstStyle/>
          <a:p>
            <a:fld id="{C51EAA63-D034-42AE-91FA-B13B9518C7BE}" type="slidenum">
              <a:rPr lang="en-US" smtClean="0"/>
              <a:pPr/>
              <a:t>14</a:t>
            </a:fld>
            <a:endParaRPr lang="en-US" dirty="0"/>
          </a:p>
        </p:txBody>
      </p:sp>
      <p:pic>
        <p:nvPicPr>
          <p:cNvPr id="6" name="Picture 5" descr="O-Cloud-rgb.png"/>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3515200" y="1391303"/>
            <a:ext cx="1581912" cy="746760"/>
          </a:xfrm>
          <a:prstGeom prst="rect">
            <a:avLst/>
          </a:prstGeom>
        </p:spPr>
      </p:pic>
      <p:sp>
        <p:nvSpPr>
          <p:cNvPr id="32" name="Title 3">
            <a:extLst>
              <a:ext uri="{FF2B5EF4-FFF2-40B4-BE49-F238E27FC236}">
                <a16:creationId xmlns:a16="http://schemas.microsoft.com/office/drawing/2014/main" xmlns="" id="{90778429-C87F-754B-8BA1-5E144928D4C2}"/>
              </a:ext>
            </a:extLst>
          </p:cNvPr>
          <p:cNvSpPr txBox="1">
            <a:spLocks/>
          </p:cNvSpPr>
          <p:nvPr/>
        </p:nvSpPr>
        <p:spPr>
          <a:xfrm>
            <a:off x="531812" y="-38774"/>
            <a:ext cx="11125200" cy="889000"/>
          </a:xfrm>
          <a:prstGeom prst="rect">
            <a:avLst/>
          </a:prstGeom>
        </p:spPr>
        <p:txBody>
          <a:bodyPr vert="horz" lIns="0" tIns="0" rIns="0" bIns="0" rtlCol="0" anchor="b">
            <a:noAutofit/>
          </a:bodyPr>
          <a:lstStyle>
            <a:lvl1pPr algn="l" defTabSz="914400" rtl="0" eaLnBrk="1" latinLnBrk="0" hangingPunct="1">
              <a:lnSpc>
                <a:spcPct val="80000"/>
              </a:lnSpc>
              <a:spcBef>
                <a:spcPct val="0"/>
              </a:spcBef>
              <a:buNone/>
              <a:defRPr sz="3600" kern="1200">
                <a:solidFill>
                  <a:schemeClr val="bg1"/>
                </a:solidFill>
                <a:latin typeface="+mj-lt"/>
                <a:ea typeface="+mj-ea"/>
                <a:cs typeface="+mj-cs"/>
              </a:defRPr>
            </a:lvl1pPr>
          </a:lstStyle>
          <a:p>
            <a:r>
              <a:rPr lang="en-US" dirty="0">
                <a:solidFill>
                  <a:srgbClr val="000000"/>
                </a:solidFill>
              </a:rPr>
              <a:t>Local NVMe SSD Offers Semi-Persistent Storage</a:t>
            </a:r>
          </a:p>
        </p:txBody>
      </p:sp>
    </p:spTree>
    <p:extLst>
      <p:ext uri="{BB962C8B-B14F-4D97-AF65-F5344CB8AC3E}">
        <p14:creationId xmlns:p14="http://schemas.microsoft.com/office/powerpoint/2010/main" val="334049411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xmlns="" id="{F5D70408-AACA-A344-81FB-C8AAAB357784}"/>
              </a:ext>
            </a:extLst>
          </p:cNvPr>
          <p:cNvSpPr txBox="1"/>
          <p:nvPr/>
        </p:nvSpPr>
        <p:spPr>
          <a:xfrm>
            <a:off x="587569" y="1104166"/>
            <a:ext cx="8170134" cy="3978231"/>
          </a:xfrm>
          <a:prstGeom prst="rect">
            <a:avLst/>
          </a:prstGeom>
          <a:noFill/>
        </p:spPr>
        <p:txBody>
          <a:bodyPr wrap="square" lIns="0" tIns="0" rIns="0" bIns="0" rtlCol="0">
            <a:noAutofit/>
          </a:bodyPr>
          <a:lstStyle/>
          <a:p>
            <a:pPr>
              <a:spcBef>
                <a:spcPts val="300"/>
              </a:spcBef>
              <a:spcAft>
                <a:spcPts val="300"/>
              </a:spcAft>
            </a:pPr>
            <a:r>
              <a:rPr lang="en-US" sz="2400" b="1" dirty="0">
                <a:solidFill>
                  <a:schemeClr val="accent4"/>
                </a:solidFill>
              </a:rPr>
              <a:t>Ideal when seeking scalability beyond local storage</a:t>
            </a:r>
          </a:p>
          <a:p>
            <a:pPr marL="352425" lvl="1" indent="-168275">
              <a:spcBef>
                <a:spcPts val="300"/>
              </a:spcBef>
              <a:spcAft>
                <a:spcPts val="300"/>
              </a:spcAft>
              <a:buFont typeface="Lucida Grande"/>
              <a:buChar char="–"/>
            </a:pPr>
            <a:r>
              <a:rPr lang="en-US" sz="2400" dirty="0">
                <a:solidFill>
                  <a:srgbClr val="000000"/>
                </a:solidFill>
              </a:rPr>
              <a:t>50GB to 32TB capacity and up to 32 volumes per compute instance provides &gt; 1 Petabyte of all-flash storage</a:t>
            </a:r>
          </a:p>
          <a:p>
            <a:pPr marL="184150" indent="-184150">
              <a:spcBef>
                <a:spcPts val="300"/>
              </a:spcBef>
              <a:spcAft>
                <a:spcPts val="300"/>
              </a:spcAft>
              <a:buFont typeface="Arial"/>
              <a:buChar char="•"/>
            </a:pPr>
            <a:r>
              <a:rPr lang="en-US" sz="2400" dirty="0">
                <a:solidFill>
                  <a:srgbClr val="000000"/>
                </a:solidFill>
              </a:rPr>
              <a:t>Designed for enterprise applications and to support Oracle RAC (real application cluster) workloads</a:t>
            </a:r>
          </a:p>
          <a:p>
            <a:pPr marL="184150" indent="-184150">
              <a:spcBef>
                <a:spcPts val="300"/>
              </a:spcBef>
              <a:spcAft>
                <a:spcPts val="300"/>
              </a:spcAft>
              <a:buFont typeface="Arial"/>
              <a:buChar char="•"/>
            </a:pPr>
            <a:r>
              <a:rPr lang="en-US" sz="2400" dirty="0">
                <a:solidFill>
                  <a:srgbClr val="000000"/>
                </a:solidFill>
              </a:rPr>
              <a:t>No charge for IOPS</a:t>
            </a:r>
          </a:p>
          <a:p>
            <a:pPr marL="184150" indent="-184150">
              <a:spcBef>
                <a:spcPts val="300"/>
              </a:spcBef>
              <a:spcAft>
                <a:spcPts val="300"/>
              </a:spcAft>
              <a:buFont typeface="Arial"/>
              <a:buChar char="•"/>
            </a:pPr>
            <a:r>
              <a:rPr lang="en-US" sz="2400" dirty="0">
                <a:solidFill>
                  <a:srgbClr val="000000"/>
                </a:solidFill>
              </a:rPr>
              <a:t>Automatic encryption and replication to object storage provides security and availability</a:t>
            </a:r>
          </a:p>
          <a:p>
            <a:pPr marL="184150" indent="-184150">
              <a:spcBef>
                <a:spcPts val="300"/>
              </a:spcBef>
              <a:spcAft>
                <a:spcPts val="300"/>
              </a:spcAft>
              <a:buFont typeface="Arial"/>
              <a:buChar char="•"/>
            </a:pPr>
            <a:r>
              <a:rPr lang="en-US" sz="2400" dirty="0">
                <a:solidFill>
                  <a:srgbClr val="000000"/>
                </a:solidFill>
              </a:rPr>
              <a:t>Incremental policy-based, automated backups can be restored within minutes </a:t>
            </a:r>
          </a:p>
        </p:txBody>
      </p:sp>
      <p:pic>
        <p:nvPicPr>
          <p:cNvPr id="24" name="Picture 23">
            <a:extLst>
              <a:ext uri="{FF2B5EF4-FFF2-40B4-BE49-F238E27FC236}">
                <a16:creationId xmlns:a16="http://schemas.microsoft.com/office/drawing/2014/main" xmlns="" id="{77E70280-A098-334B-82F5-6B5F1EA82ED6}"/>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0752189" y="4908488"/>
            <a:ext cx="1001872" cy="467541"/>
          </a:xfrm>
          <a:prstGeom prst="rect">
            <a:avLst/>
          </a:prstGeom>
        </p:spPr>
      </p:pic>
      <p:pic>
        <p:nvPicPr>
          <p:cNvPr id="25" name="Picture 24">
            <a:extLst>
              <a:ext uri="{FF2B5EF4-FFF2-40B4-BE49-F238E27FC236}">
                <a16:creationId xmlns:a16="http://schemas.microsoft.com/office/drawing/2014/main" xmlns="" id="{29F7FB54-B19F-074B-87C1-0CD333FE1819}"/>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9038606" y="5055694"/>
            <a:ext cx="1414625" cy="209715"/>
          </a:xfrm>
          <a:prstGeom prst="rect">
            <a:avLst/>
          </a:prstGeom>
        </p:spPr>
      </p:pic>
      <p:sp>
        <p:nvSpPr>
          <p:cNvPr id="6" name="Slide Number Placeholder 5">
            <a:extLst>
              <a:ext uri="{FF2B5EF4-FFF2-40B4-BE49-F238E27FC236}">
                <a16:creationId xmlns:a16="http://schemas.microsoft.com/office/drawing/2014/main" xmlns="" id="{AF1AC844-3311-5041-8CEB-096EC99E6670}"/>
              </a:ext>
            </a:extLst>
          </p:cNvPr>
          <p:cNvSpPr>
            <a:spLocks noGrp="1"/>
          </p:cNvSpPr>
          <p:nvPr>
            <p:ph type="sldNum" sz="quarter" idx="4"/>
          </p:nvPr>
        </p:nvSpPr>
        <p:spPr/>
        <p:txBody>
          <a:bodyPr/>
          <a:lstStyle/>
          <a:p>
            <a:fld id="{C51EAA63-D034-42AE-91FA-B13B9518C7BE}" type="slidenum">
              <a:rPr lang="en-US" smtClean="0"/>
              <a:pPr/>
              <a:t>15</a:t>
            </a:fld>
            <a:endParaRPr lang="en-US" dirty="0"/>
          </a:p>
        </p:txBody>
      </p:sp>
      <p:pic>
        <p:nvPicPr>
          <p:cNvPr id="14" name="Picture 13" descr="O-Applications-rgb.png"/>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9537423" y="4163570"/>
            <a:ext cx="1581912" cy="716280"/>
          </a:xfrm>
          <a:prstGeom prst="rect">
            <a:avLst/>
          </a:prstGeom>
        </p:spPr>
      </p:pic>
      <p:sp>
        <p:nvSpPr>
          <p:cNvPr id="15" name="Title 3">
            <a:extLst>
              <a:ext uri="{FF2B5EF4-FFF2-40B4-BE49-F238E27FC236}">
                <a16:creationId xmlns:a16="http://schemas.microsoft.com/office/drawing/2014/main" xmlns="" id="{09C16FC0-EAAE-1248-ABC6-D25354240A9F}"/>
              </a:ext>
            </a:extLst>
          </p:cNvPr>
          <p:cNvSpPr txBox="1">
            <a:spLocks/>
          </p:cNvSpPr>
          <p:nvPr/>
        </p:nvSpPr>
        <p:spPr>
          <a:xfrm>
            <a:off x="531812" y="-38774"/>
            <a:ext cx="11125200" cy="889000"/>
          </a:xfrm>
          <a:prstGeom prst="rect">
            <a:avLst/>
          </a:prstGeom>
        </p:spPr>
        <p:txBody>
          <a:bodyPr vert="horz" lIns="0" tIns="0" rIns="0" bIns="0" rtlCol="0" anchor="b">
            <a:noAutofit/>
          </a:bodyPr>
          <a:lstStyle>
            <a:lvl1pPr algn="l" defTabSz="914400" rtl="0" eaLnBrk="1" latinLnBrk="0" hangingPunct="1">
              <a:lnSpc>
                <a:spcPct val="80000"/>
              </a:lnSpc>
              <a:spcBef>
                <a:spcPct val="0"/>
              </a:spcBef>
              <a:buNone/>
              <a:defRPr sz="3600" kern="1200">
                <a:solidFill>
                  <a:schemeClr val="bg1"/>
                </a:solidFill>
                <a:latin typeface="+mj-lt"/>
                <a:ea typeface="+mj-ea"/>
                <a:cs typeface="+mj-cs"/>
              </a:defRPr>
            </a:lvl1pPr>
          </a:lstStyle>
          <a:p>
            <a:r>
              <a:rPr lang="en-US" dirty="0">
                <a:solidFill>
                  <a:srgbClr val="000000"/>
                </a:solidFill>
              </a:rPr>
              <a:t>Block Storage</a:t>
            </a:r>
          </a:p>
        </p:txBody>
      </p:sp>
      <p:sp>
        <p:nvSpPr>
          <p:cNvPr id="13" name="Rectangle 12">
            <a:extLst>
              <a:ext uri="{FF2B5EF4-FFF2-40B4-BE49-F238E27FC236}">
                <a16:creationId xmlns:a16="http://schemas.microsoft.com/office/drawing/2014/main" xmlns="" id="{231BA0D1-D84D-8F44-9852-39CC625121CF}"/>
              </a:ext>
            </a:extLst>
          </p:cNvPr>
          <p:cNvSpPr>
            <a:spLocks noChangeAspect="1"/>
          </p:cNvSpPr>
          <p:nvPr/>
        </p:nvSpPr>
        <p:spPr>
          <a:xfrm>
            <a:off x="9434371" y="1483300"/>
            <a:ext cx="1695099" cy="2551722"/>
          </a:xfrm>
          <a:prstGeom prst="rect">
            <a:avLst/>
          </a:prstGeom>
          <a:solidFill>
            <a:srgbClr val="F80000">
              <a:lumMod val="50000"/>
            </a:srgbClr>
          </a:solidFill>
          <a:ln w="38100">
            <a:noFill/>
          </a:ln>
        </p:spPr>
        <p:txBody>
          <a:bodyPr vert="horz" wrap="square" lIns="68580" tIns="34290" rIns="68580" bIns="34290" numCol="1" anchor="t" anchorCtr="0" compatLnSpc="1">
            <a:prstTxWarp prst="textNoShape">
              <a:avLst/>
            </a:prstTxWarp>
            <a:noAutofit/>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en-US" sz="1400" b="1" i="0" u="none" strike="noStrike" kern="0" cap="none" spc="0" normalizeH="0" baseline="0" noProof="0" dirty="0">
              <a:ln>
                <a:noFill/>
              </a:ln>
              <a:solidFill>
                <a:sysClr val="windowText" lastClr="000000"/>
              </a:solidFill>
              <a:effectLst/>
              <a:uLnTx/>
              <a:uFillTx/>
            </a:endParaRPr>
          </a:p>
        </p:txBody>
      </p:sp>
      <p:sp>
        <p:nvSpPr>
          <p:cNvPr id="16" name="Rectangle 15">
            <a:extLst>
              <a:ext uri="{FF2B5EF4-FFF2-40B4-BE49-F238E27FC236}">
                <a16:creationId xmlns:a16="http://schemas.microsoft.com/office/drawing/2014/main" xmlns="" id="{1F19286E-7A84-0549-AA51-B8082612F28E}"/>
              </a:ext>
            </a:extLst>
          </p:cNvPr>
          <p:cNvSpPr/>
          <p:nvPr/>
        </p:nvSpPr>
        <p:spPr>
          <a:xfrm>
            <a:off x="9573269" y="3332208"/>
            <a:ext cx="1409372" cy="541046"/>
          </a:xfrm>
          <a:prstGeom prst="rect">
            <a:avLst/>
          </a:prstGeom>
        </p:spPr>
        <p:txBody>
          <a:bodyPr wrap="square">
            <a:spAutoFit/>
          </a:bodyPr>
          <a:lstStyle/>
          <a:p>
            <a:pPr algn="ctr" defTabSz="685378">
              <a:lnSpc>
                <a:spcPct val="80000"/>
              </a:lnSpc>
              <a:spcBef>
                <a:spcPts val="450"/>
              </a:spcBef>
            </a:pPr>
            <a:r>
              <a:rPr lang="en-US" b="1" kern="0" dirty="0">
                <a:solidFill>
                  <a:srgbClr val="FFFFFF">
                    <a:lumMod val="95000"/>
                  </a:srgbClr>
                </a:solidFill>
                <a:ea typeface="ＭＳ Ｐゴシック" charset="0"/>
                <a:cs typeface="ＭＳ Ｐゴシック" charset="0"/>
              </a:rPr>
              <a:t>Block Volumes</a:t>
            </a:r>
          </a:p>
        </p:txBody>
      </p:sp>
      <p:grpSp>
        <p:nvGrpSpPr>
          <p:cNvPr id="17" name="Group 16">
            <a:extLst>
              <a:ext uri="{FF2B5EF4-FFF2-40B4-BE49-F238E27FC236}">
                <a16:creationId xmlns:a16="http://schemas.microsoft.com/office/drawing/2014/main" xmlns="" id="{150153B9-93FE-054A-9E94-D8718BC9431A}"/>
              </a:ext>
            </a:extLst>
          </p:cNvPr>
          <p:cNvGrpSpPr/>
          <p:nvPr/>
        </p:nvGrpSpPr>
        <p:grpSpPr>
          <a:xfrm>
            <a:off x="9728488" y="2077204"/>
            <a:ext cx="1106864" cy="1054702"/>
            <a:chOff x="8104793" y="1758788"/>
            <a:chExt cx="582945" cy="635162"/>
          </a:xfrm>
        </p:grpSpPr>
        <p:sp>
          <p:nvSpPr>
            <p:cNvPr id="18" name="Rectangle 17">
              <a:extLst>
                <a:ext uri="{FF2B5EF4-FFF2-40B4-BE49-F238E27FC236}">
                  <a16:creationId xmlns:a16="http://schemas.microsoft.com/office/drawing/2014/main" xmlns="" id="{3BBA5A4E-D558-1F45-9B7B-D3F9C13842B1}"/>
                </a:ext>
              </a:extLst>
            </p:cNvPr>
            <p:cNvSpPr/>
            <p:nvPr/>
          </p:nvSpPr>
          <p:spPr>
            <a:xfrm>
              <a:off x="8104793" y="1758788"/>
              <a:ext cx="582945" cy="635162"/>
            </a:xfrm>
            <a:prstGeom prst="rect">
              <a:avLst/>
            </a:prstGeom>
            <a:noFill/>
            <a:ln w="1905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90000"/>
                </a:lnSpc>
                <a:spcBef>
                  <a:spcPts val="0"/>
                </a:spcBef>
                <a:spcAft>
                  <a:spcPts val="0"/>
                </a:spcAft>
                <a:buClrTx/>
                <a:buSzTx/>
                <a:buFontTx/>
                <a:buNone/>
                <a:tabLst/>
                <a:defRPr/>
              </a:pPr>
              <a:endParaRPr kumimoji="0" lang="en-US" sz="1800" b="1" i="0" u="none" strike="noStrike" kern="0" cap="none" spc="0" normalizeH="0" baseline="0" noProof="0">
                <a:ln>
                  <a:noFill/>
                </a:ln>
                <a:solidFill>
                  <a:srgbClr val="FFFFFF"/>
                </a:solidFill>
                <a:effectLst/>
                <a:uLnTx/>
                <a:uFillTx/>
                <a:latin typeface="Calibri"/>
                <a:ea typeface="+mn-ea"/>
                <a:cs typeface="+mn-cs"/>
              </a:endParaRPr>
            </a:p>
          </p:txBody>
        </p:sp>
        <p:sp>
          <p:nvSpPr>
            <p:cNvPr id="19" name="Freeform 29">
              <a:extLst>
                <a:ext uri="{FF2B5EF4-FFF2-40B4-BE49-F238E27FC236}">
                  <a16:creationId xmlns:a16="http://schemas.microsoft.com/office/drawing/2014/main" xmlns="" id="{EABF6F82-818D-B142-B5BB-A43F01E5A24D}"/>
                </a:ext>
              </a:extLst>
            </p:cNvPr>
            <p:cNvSpPr>
              <a:spLocks noChangeArrowheads="1"/>
            </p:cNvSpPr>
            <p:nvPr/>
          </p:nvSpPr>
          <p:spPr bwMode="auto">
            <a:xfrm>
              <a:off x="8199637" y="1847739"/>
              <a:ext cx="396254" cy="429056"/>
            </a:xfrm>
            <a:custGeom>
              <a:avLst/>
              <a:gdLst>
                <a:gd name="T0" fmla="*/ 1022 w 1330"/>
                <a:gd name="T1" fmla="*/ 21 h 1442"/>
                <a:gd name="T2" fmla="*/ 663 w 1330"/>
                <a:gd name="T3" fmla="*/ 0 h 1442"/>
                <a:gd name="T4" fmla="*/ 305 w 1330"/>
                <a:gd name="T5" fmla="*/ 21 h 1442"/>
                <a:gd name="T6" fmla="*/ 0 w 1330"/>
                <a:gd name="T7" fmla="*/ 121 h 1442"/>
                <a:gd name="T8" fmla="*/ 0 w 1330"/>
                <a:gd name="T9" fmla="*/ 1320 h 1442"/>
                <a:gd name="T10" fmla="*/ 305 w 1330"/>
                <a:gd name="T11" fmla="*/ 1420 h 1442"/>
                <a:gd name="T12" fmla="*/ 663 w 1330"/>
                <a:gd name="T13" fmla="*/ 1441 h 1442"/>
                <a:gd name="T14" fmla="*/ 1022 w 1330"/>
                <a:gd name="T15" fmla="*/ 1420 h 1442"/>
                <a:gd name="T16" fmla="*/ 1326 w 1330"/>
                <a:gd name="T17" fmla="*/ 1320 h 1442"/>
                <a:gd name="T18" fmla="*/ 1326 w 1330"/>
                <a:gd name="T19" fmla="*/ 121 h 1442"/>
                <a:gd name="T20" fmla="*/ 1022 w 1330"/>
                <a:gd name="T21" fmla="*/ 21 h 1442"/>
                <a:gd name="T22" fmla="*/ 580 w 1330"/>
                <a:gd name="T23" fmla="*/ 1184 h 1442"/>
                <a:gd name="T24" fmla="*/ 341 w 1330"/>
                <a:gd name="T25" fmla="*/ 1184 h 1442"/>
                <a:gd name="T26" fmla="*/ 341 w 1330"/>
                <a:gd name="T27" fmla="*/ 945 h 1442"/>
                <a:gd name="T28" fmla="*/ 580 w 1330"/>
                <a:gd name="T29" fmla="*/ 945 h 1442"/>
                <a:gd name="T30" fmla="*/ 580 w 1330"/>
                <a:gd name="T31" fmla="*/ 1184 h 1442"/>
                <a:gd name="T32" fmla="*/ 580 w 1330"/>
                <a:gd name="T33" fmla="*/ 751 h 1442"/>
                <a:gd name="T34" fmla="*/ 341 w 1330"/>
                <a:gd name="T35" fmla="*/ 751 h 1442"/>
                <a:gd name="T36" fmla="*/ 341 w 1330"/>
                <a:gd name="T37" fmla="*/ 514 h 1442"/>
                <a:gd name="T38" fmla="*/ 580 w 1330"/>
                <a:gd name="T39" fmla="*/ 514 h 1442"/>
                <a:gd name="T40" fmla="*/ 580 w 1330"/>
                <a:gd name="T41" fmla="*/ 751 h 1442"/>
                <a:gd name="T42" fmla="*/ 967 w 1330"/>
                <a:gd name="T43" fmla="*/ 1184 h 1442"/>
                <a:gd name="T44" fmla="*/ 728 w 1330"/>
                <a:gd name="T45" fmla="*/ 1184 h 1442"/>
                <a:gd name="T46" fmla="*/ 728 w 1330"/>
                <a:gd name="T47" fmla="*/ 945 h 1442"/>
                <a:gd name="T48" fmla="*/ 967 w 1330"/>
                <a:gd name="T49" fmla="*/ 945 h 1442"/>
                <a:gd name="T50" fmla="*/ 967 w 1330"/>
                <a:gd name="T51" fmla="*/ 1184 h 1442"/>
                <a:gd name="T52" fmla="*/ 967 w 1330"/>
                <a:gd name="T53" fmla="*/ 751 h 1442"/>
                <a:gd name="T54" fmla="*/ 728 w 1330"/>
                <a:gd name="T55" fmla="*/ 751 h 1442"/>
                <a:gd name="T56" fmla="*/ 728 w 1330"/>
                <a:gd name="T57" fmla="*/ 514 h 1442"/>
                <a:gd name="T58" fmla="*/ 967 w 1330"/>
                <a:gd name="T59" fmla="*/ 514 h 1442"/>
                <a:gd name="T60" fmla="*/ 967 w 1330"/>
                <a:gd name="T61" fmla="*/ 751 h 1442"/>
                <a:gd name="T62" fmla="*/ 1276 w 1330"/>
                <a:gd name="T63" fmla="*/ 220 h 1442"/>
                <a:gd name="T64" fmla="*/ 668 w 1330"/>
                <a:gd name="T65" fmla="*/ 315 h 1442"/>
                <a:gd name="T66" fmla="*/ 61 w 1330"/>
                <a:gd name="T67" fmla="*/ 220 h 1442"/>
                <a:gd name="T68" fmla="*/ 61 w 1330"/>
                <a:gd name="T69" fmla="*/ 220 h 1442"/>
                <a:gd name="T70" fmla="*/ 668 w 1330"/>
                <a:gd name="T71" fmla="*/ 126 h 1442"/>
                <a:gd name="T72" fmla="*/ 1276 w 1330"/>
                <a:gd name="T73" fmla="*/ 220 h 14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330" h="1442">
                  <a:moveTo>
                    <a:pt x="1022" y="21"/>
                  </a:moveTo>
                  <a:cubicBezTo>
                    <a:pt x="849" y="0"/>
                    <a:pt x="671" y="0"/>
                    <a:pt x="663" y="0"/>
                  </a:cubicBezTo>
                  <a:cubicBezTo>
                    <a:pt x="656" y="0"/>
                    <a:pt x="478" y="0"/>
                    <a:pt x="305" y="21"/>
                  </a:cubicBezTo>
                  <a:cubicBezTo>
                    <a:pt x="3" y="58"/>
                    <a:pt x="0" y="121"/>
                    <a:pt x="0" y="121"/>
                  </a:cubicBezTo>
                  <a:lnTo>
                    <a:pt x="0" y="1320"/>
                  </a:lnTo>
                  <a:cubicBezTo>
                    <a:pt x="0" y="1320"/>
                    <a:pt x="3" y="1383"/>
                    <a:pt x="305" y="1420"/>
                  </a:cubicBezTo>
                  <a:cubicBezTo>
                    <a:pt x="478" y="1441"/>
                    <a:pt x="656" y="1441"/>
                    <a:pt x="663" y="1441"/>
                  </a:cubicBezTo>
                  <a:cubicBezTo>
                    <a:pt x="671" y="1441"/>
                    <a:pt x="849" y="1441"/>
                    <a:pt x="1022" y="1420"/>
                  </a:cubicBezTo>
                  <a:cubicBezTo>
                    <a:pt x="1323" y="1383"/>
                    <a:pt x="1326" y="1320"/>
                    <a:pt x="1326" y="1320"/>
                  </a:cubicBezTo>
                  <a:lnTo>
                    <a:pt x="1326" y="121"/>
                  </a:lnTo>
                  <a:cubicBezTo>
                    <a:pt x="1329" y="121"/>
                    <a:pt x="1323" y="58"/>
                    <a:pt x="1022" y="21"/>
                  </a:cubicBezTo>
                  <a:close/>
                  <a:moveTo>
                    <a:pt x="580" y="1184"/>
                  </a:moveTo>
                  <a:lnTo>
                    <a:pt x="341" y="1184"/>
                  </a:lnTo>
                  <a:lnTo>
                    <a:pt x="341" y="945"/>
                  </a:lnTo>
                  <a:lnTo>
                    <a:pt x="580" y="945"/>
                  </a:lnTo>
                  <a:lnTo>
                    <a:pt x="580" y="1184"/>
                  </a:lnTo>
                  <a:close/>
                  <a:moveTo>
                    <a:pt x="580" y="751"/>
                  </a:moveTo>
                  <a:lnTo>
                    <a:pt x="341" y="751"/>
                  </a:lnTo>
                  <a:lnTo>
                    <a:pt x="341" y="514"/>
                  </a:lnTo>
                  <a:lnTo>
                    <a:pt x="580" y="514"/>
                  </a:lnTo>
                  <a:lnTo>
                    <a:pt x="580" y="751"/>
                  </a:lnTo>
                  <a:close/>
                  <a:moveTo>
                    <a:pt x="967" y="1184"/>
                  </a:moveTo>
                  <a:lnTo>
                    <a:pt x="728" y="1184"/>
                  </a:lnTo>
                  <a:lnTo>
                    <a:pt x="728" y="945"/>
                  </a:lnTo>
                  <a:lnTo>
                    <a:pt x="967" y="945"/>
                  </a:lnTo>
                  <a:lnTo>
                    <a:pt x="967" y="1184"/>
                  </a:lnTo>
                  <a:close/>
                  <a:moveTo>
                    <a:pt x="967" y="751"/>
                  </a:moveTo>
                  <a:lnTo>
                    <a:pt x="728" y="751"/>
                  </a:lnTo>
                  <a:lnTo>
                    <a:pt x="728" y="514"/>
                  </a:lnTo>
                  <a:lnTo>
                    <a:pt x="967" y="514"/>
                  </a:lnTo>
                  <a:lnTo>
                    <a:pt x="967" y="751"/>
                  </a:lnTo>
                  <a:close/>
                  <a:moveTo>
                    <a:pt x="1276" y="220"/>
                  </a:moveTo>
                  <a:cubicBezTo>
                    <a:pt x="1253" y="254"/>
                    <a:pt x="1038" y="315"/>
                    <a:pt x="668" y="315"/>
                  </a:cubicBezTo>
                  <a:cubicBezTo>
                    <a:pt x="299" y="315"/>
                    <a:pt x="84" y="254"/>
                    <a:pt x="61" y="220"/>
                  </a:cubicBezTo>
                  <a:lnTo>
                    <a:pt x="61" y="220"/>
                  </a:lnTo>
                  <a:cubicBezTo>
                    <a:pt x="82" y="186"/>
                    <a:pt x="297" y="126"/>
                    <a:pt x="668" y="126"/>
                  </a:cubicBezTo>
                  <a:cubicBezTo>
                    <a:pt x="1040" y="123"/>
                    <a:pt x="1255" y="184"/>
                    <a:pt x="1276" y="220"/>
                  </a:cubicBezTo>
                  <a:close/>
                </a:path>
              </a:pathLst>
            </a:custGeom>
            <a:solidFill>
              <a:srgbClr val="FFFFFF"/>
            </a:solidFill>
            <a:ln>
              <a:noFill/>
            </a:ln>
            <a:effectLs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1" i="0" u="none" strike="noStrike" kern="0" cap="none" spc="0" normalizeH="0" baseline="0" noProof="0">
                <a:ln>
                  <a:noFill/>
                </a:ln>
                <a:solidFill>
                  <a:srgbClr val="5F5F5F"/>
                </a:solidFill>
                <a:effectLst/>
                <a:uLnTx/>
                <a:uFillTx/>
              </a:endParaRPr>
            </a:p>
          </p:txBody>
        </p:sp>
      </p:grpSp>
    </p:spTree>
    <p:extLst>
      <p:ext uri="{BB962C8B-B14F-4D97-AF65-F5344CB8AC3E}">
        <p14:creationId xmlns:p14="http://schemas.microsoft.com/office/powerpoint/2010/main" val="7531518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4" name="Content Placeholder 3">
            <a:extLst>
              <a:ext uri="{FF2B5EF4-FFF2-40B4-BE49-F238E27FC236}">
                <a16:creationId xmlns:a16="http://schemas.microsoft.com/office/drawing/2014/main" xmlns="" id="{D4D73FB2-46B4-854D-A96B-264F78E54664}"/>
              </a:ext>
            </a:extLst>
          </p:cNvPr>
          <p:cNvGraphicFramePr>
            <a:graphicFrameLocks/>
          </p:cNvGraphicFramePr>
          <p:nvPr>
            <p:extLst>
              <p:ext uri="{D42A27DB-BD31-4B8C-83A1-F6EECF244321}">
                <p14:modId xmlns:p14="http://schemas.microsoft.com/office/powerpoint/2010/main" val="2573474101"/>
              </p:ext>
            </p:extLst>
          </p:nvPr>
        </p:nvGraphicFramePr>
        <p:xfrm>
          <a:off x="531814" y="1494643"/>
          <a:ext cx="6651040" cy="4205288"/>
        </p:xfrm>
        <a:graphic>
          <a:graphicData uri="http://schemas.openxmlformats.org/drawingml/2006/chart">
            <c:chart xmlns:c="http://schemas.openxmlformats.org/drawingml/2006/chart" xmlns:r="http://schemas.openxmlformats.org/officeDocument/2006/relationships" r:id="rId2"/>
          </a:graphicData>
        </a:graphic>
      </p:graphicFrame>
      <p:sp>
        <p:nvSpPr>
          <p:cNvPr id="7" name="TextBox 6"/>
          <p:cNvSpPr txBox="1"/>
          <p:nvPr/>
        </p:nvSpPr>
        <p:spPr>
          <a:xfrm>
            <a:off x="3755628" y="2705003"/>
            <a:ext cx="1400677" cy="508000"/>
          </a:xfrm>
          <a:prstGeom prst="rect">
            <a:avLst/>
          </a:prstGeom>
          <a:noFill/>
        </p:spPr>
        <p:txBody>
          <a:bodyPr wrap="none" lIns="0" tIns="0" rIns="0" bIns="0" rtlCol="0">
            <a:noAutofit/>
          </a:bodyPr>
          <a:lstStyle/>
          <a:p>
            <a:pPr>
              <a:lnSpc>
                <a:spcPct val="90000"/>
              </a:lnSpc>
            </a:pPr>
            <a:r>
              <a:rPr lang="en-US" dirty="0">
                <a:solidFill>
                  <a:srgbClr val="58595B"/>
                </a:solidFill>
              </a:rPr>
              <a:t>Annual Price:</a:t>
            </a:r>
          </a:p>
          <a:p>
            <a:pPr>
              <a:lnSpc>
                <a:spcPct val="90000"/>
              </a:lnSpc>
            </a:pPr>
            <a:r>
              <a:rPr lang="en-US" dirty="0">
                <a:solidFill>
                  <a:srgbClr val="58595B"/>
                </a:solidFill>
              </a:rPr>
              <a:t>$339K - $8.1M</a:t>
            </a:r>
          </a:p>
        </p:txBody>
      </p:sp>
      <p:pic>
        <p:nvPicPr>
          <p:cNvPr id="8" name="Picture 7"/>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755628" y="2151098"/>
            <a:ext cx="788140" cy="484630"/>
          </a:xfrm>
          <a:prstGeom prst="rect">
            <a:avLst/>
          </a:prstGeom>
        </p:spPr>
      </p:pic>
      <p:sp>
        <p:nvSpPr>
          <p:cNvPr id="9" name="TextBox 8"/>
          <p:cNvSpPr txBox="1"/>
          <p:nvPr/>
        </p:nvSpPr>
        <p:spPr>
          <a:xfrm>
            <a:off x="5350572" y="4254417"/>
            <a:ext cx="1831852" cy="286769"/>
          </a:xfrm>
          <a:prstGeom prst="rect">
            <a:avLst/>
          </a:prstGeom>
          <a:noFill/>
        </p:spPr>
        <p:txBody>
          <a:bodyPr wrap="none" lIns="0" tIns="0" rIns="0" bIns="0" rtlCol="0">
            <a:noAutofit/>
          </a:bodyPr>
          <a:lstStyle/>
          <a:p>
            <a:pPr>
              <a:lnSpc>
                <a:spcPct val="90000"/>
              </a:lnSpc>
            </a:pPr>
            <a:r>
              <a:rPr lang="en-US" dirty="0">
                <a:solidFill>
                  <a:srgbClr val="58595B"/>
                </a:solidFill>
              </a:rPr>
              <a:t>Annual Price: $102K</a:t>
            </a:r>
          </a:p>
        </p:txBody>
      </p:sp>
      <p:pic>
        <p:nvPicPr>
          <p:cNvPr id="10" name="Picture 9"/>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166959" y="3839940"/>
            <a:ext cx="1545475" cy="476447"/>
          </a:xfrm>
          <a:prstGeom prst="rect">
            <a:avLst/>
          </a:prstGeom>
        </p:spPr>
      </p:pic>
      <p:sp>
        <p:nvSpPr>
          <p:cNvPr id="11" name="TextBox 10"/>
          <p:cNvSpPr txBox="1"/>
          <p:nvPr/>
        </p:nvSpPr>
        <p:spPr>
          <a:xfrm>
            <a:off x="2316480" y="6033700"/>
            <a:ext cx="9594606"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58595B"/>
                </a:solidFill>
                <a:effectLst/>
                <a:uLnTx/>
                <a:uFillTx/>
                <a:latin typeface="Calibri"/>
                <a:ea typeface="+mn-ea"/>
                <a:cs typeface="+mn-cs"/>
              </a:rPr>
              <a:t>*Based on AWS EBS Provisioned IOPS SSD (io1) compared to Oracle Cloud Infrastructure Block Volume</a:t>
            </a:r>
          </a:p>
        </p:txBody>
      </p:sp>
      <p:sp>
        <p:nvSpPr>
          <p:cNvPr id="13" name="TextBox 12">
            <a:extLst>
              <a:ext uri="{FF2B5EF4-FFF2-40B4-BE49-F238E27FC236}">
                <a16:creationId xmlns:a16="http://schemas.microsoft.com/office/drawing/2014/main" xmlns="" id="{A0666C4E-7F34-3241-9D83-6A077342B92E}"/>
              </a:ext>
            </a:extLst>
          </p:cNvPr>
          <p:cNvSpPr txBox="1"/>
          <p:nvPr/>
        </p:nvSpPr>
        <p:spPr>
          <a:xfrm>
            <a:off x="7772400" y="1672775"/>
            <a:ext cx="3744097" cy="3984751"/>
          </a:xfrm>
          <a:prstGeom prst="rect">
            <a:avLst/>
          </a:prstGeom>
          <a:noFill/>
        </p:spPr>
        <p:txBody>
          <a:bodyPr wrap="square" lIns="0" tIns="0" rIns="0" bIns="0" rtlCol="0">
            <a:noAutofit/>
          </a:bodyPr>
          <a:lstStyle/>
          <a:p>
            <a:pPr marL="184150" indent="-184150">
              <a:buFont typeface="Arial" panose="020B0604020202020204" pitchFamily="34" charset="0"/>
              <a:buChar char="•"/>
            </a:pPr>
            <a:r>
              <a:rPr lang="en-US" sz="2000" dirty="0">
                <a:solidFill>
                  <a:srgbClr val="000000"/>
                </a:solidFill>
              </a:rPr>
              <a:t>The more storage performance you need, the more you pay our competitors</a:t>
            </a:r>
          </a:p>
          <a:p>
            <a:pPr marL="184150" indent="-184150">
              <a:buFont typeface="Arial" panose="020B0604020202020204" pitchFamily="34" charset="0"/>
              <a:buChar char="•"/>
            </a:pPr>
            <a:endParaRPr lang="en-US" sz="2000" dirty="0">
              <a:solidFill>
                <a:srgbClr val="000000"/>
              </a:solidFill>
            </a:endParaRPr>
          </a:p>
          <a:p>
            <a:pPr marL="184150" indent="-184150">
              <a:buFont typeface="Arial" panose="020B0604020202020204" pitchFamily="34" charset="0"/>
              <a:buChar char="•"/>
            </a:pPr>
            <a:r>
              <a:rPr lang="en-US" sz="2000" dirty="0">
                <a:solidFill>
                  <a:srgbClr val="000000"/>
                </a:solidFill>
              </a:rPr>
              <a:t>Oracle doesn’t charge for storage performance, and we guarantee it</a:t>
            </a:r>
          </a:p>
          <a:p>
            <a:pPr marL="184150" indent="-184150">
              <a:buFont typeface="Arial" panose="020B0604020202020204" pitchFamily="34" charset="0"/>
              <a:buChar char="•"/>
            </a:pPr>
            <a:endParaRPr lang="en-US" sz="2000" dirty="0">
              <a:solidFill>
                <a:srgbClr val="000000"/>
              </a:solidFill>
            </a:endParaRPr>
          </a:p>
          <a:p>
            <a:pPr marL="184150" indent="-184150">
              <a:buFont typeface="Arial" panose="020B0604020202020204" pitchFamily="34" charset="0"/>
              <a:buChar char="•"/>
            </a:pPr>
            <a:r>
              <a:rPr lang="en-US" sz="2000" dirty="0">
                <a:solidFill>
                  <a:srgbClr val="000000"/>
                </a:solidFill>
              </a:rPr>
              <a:t>Price difference over 500 block volumes can be millions </a:t>
            </a:r>
            <a:br>
              <a:rPr lang="en-US" sz="2000" dirty="0">
                <a:solidFill>
                  <a:srgbClr val="000000"/>
                </a:solidFill>
              </a:rPr>
            </a:br>
            <a:r>
              <a:rPr lang="en-US" sz="2000" dirty="0">
                <a:solidFill>
                  <a:srgbClr val="000000"/>
                </a:solidFill>
              </a:rPr>
              <a:t>per year</a:t>
            </a:r>
          </a:p>
          <a:p>
            <a:pPr marL="285750" indent="-285750">
              <a:lnSpc>
                <a:spcPct val="90000"/>
              </a:lnSpc>
              <a:buFont typeface="Arial" panose="020B0604020202020204" pitchFamily="34" charset="0"/>
              <a:buChar char="•"/>
            </a:pPr>
            <a:endParaRPr lang="en-US" sz="2000" dirty="0">
              <a:solidFill>
                <a:srgbClr val="000000"/>
              </a:solidFill>
            </a:endParaRPr>
          </a:p>
        </p:txBody>
      </p:sp>
      <p:sp>
        <p:nvSpPr>
          <p:cNvPr id="4" name="Slide Number Placeholder 3">
            <a:extLst>
              <a:ext uri="{FF2B5EF4-FFF2-40B4-BE49-F238E27FC236}">
                <a16:creationId xmlns:a16="http://schemas.microsoft.com/office/drawing/2014/main" xmlns="" id="{E2A9E315-7A0F-DB41-AA44-24F0D0EA1039}"/>
              </a:ext>
            </a:extLst>
          </p:cNvPr>
          <p:cNvSpPr>
            <a:spLocks noGrp="1"/>
          </p:cNvSpPr>
          <p:nvPr>
            <p:ph type="sldNum" sz="quarter" idx="4"/>
          </p:nvPr>
        </p:nvSpPr>
        <p:spPr/>
        <p:txBody>
          <a:bodyPr/>
          <a:lstStyle/>
          <a:p>
            <a:fld id="{C51EAA63-D034-42AE-91FA-B13B9518C7BE}" type="slidenum">
              <a:rPr lang="en-US" smtClean="0"/>
              <a:pPr/>
              <a:t>16</a:t>
            </a:fld>
            <a:endParaRPr lang="en-US" dirty="0"/>
          </a:p>
        </p:txBody>
      </p:sp>
      <p:sp>
        <p:nvSpPr>
          <p:cNvPr id="15" name="Title 3">
            <a:extLst>
              <a:ext uri="{FF2B5EF4-FFF2-40B4-BE49-F238E27FC236}">
                <a16:creationId xmlns:a16="http://schemas.microsoft.com/office/drawing/2014/main" xmlns="" id="{832B7FCF-DFA9-124B-87F5-52B919E67AB3}"/>
              </a:ext>
            </a:extLst>
          </p:cNvPr>
          <p:cNvSpPr txBox="1">
            <a:spLocks/>
          </p:cNvSpPr>
          <p:nvPr/>
        </p:nvSpPr>
        <p:spPr>
          <a:xfrm>
            <a:off x="531812" y="-38774"/>
            <a:ext cx="11125200" cy="889000"/>
          </a:xfrm>
          <a:prstGeom prst="rect">
            <a:avLst/>
          </a:prstGeom>
        </p:spPr>
        <p:txBody>
          <a:bodyPr vert="horz" lIns="0" tIns="0" rIns="0" bIns="0" rtlCol="0" anchor="b">
            <a:noAutofit/>
          </a:bodyPr>
          <a:lstStyle>
            <a:lvl1pPr algn="l" defTabSz="914400" rtl="0" eaLnBrk="1" latinLnBrk="0" hangingPunct="1">
              <a:lnSpc>
                <a:spcPct val="80000"/>
              </a:lnSpc>
              <a:spcBef>
                <a:spcPct val="0"/>
              </a:spcBef>
              <a:buNone/>
              <a:defRPr sz="3600" kern="1200">
                <a:solidFill>
                  <a:schemeClr val="bg1"/>
                </a:solidFill>
                <a:latin typeface="+mj-lt"/>
                <a:ea typeface="+mj-ea"/>
                <a:cs typeface="+mj-cs"/>
              </a:defRPr>
            </a:lvl1pPr>
          </a:lstStyle>
          <a:p>
            <a:r>
              <a:rPr lang="en-US" dirty="0">
                <a:solidFill>
                  <a:srgbClr val="000000"/>
                </a:solidFill>
              </a:rPr>
              <a:t>Storage Performance at No Extra Charge</a:t>
            </a:r>
          </a:p>
        </p:txBody>
      </p:sp>
    </p:spTree>
    <p:extLst>
      <p:ext uri="{BB962C8B-B14F-4D97-AF65-F5344CB8AC3E}">
        <p14:creationId xmlns:p14="http://schemas.microsoft.com/office/powerpoint/2010/main" val="30092543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xmlns="" id="{18F2783C-D173-1E40-85CE-97287213C6A0}"/>
              </a:ext>
            </a:extLst>
          </p:cNvPr>
          <p:cNvSpPr>
            <a:spLocks noGrp="1"/>
          </p:cNvSpPr>
          <p:nvPr>
            <p:ph type="sldNum" sz="quarter" idx="4"/>
          </p:nvPr>
        </p:nvSpPr>
        <p:spPr/>
        <p:txBody>
          <a:bodyPr/>
          <a:lstStyle/>
          <a:p>
            <a:fld id="{C51EAA63-D034-42AE-91FA-B13B9518C7BE}" type="slidenum">
              <a:rPr lang="en-US" smtClean="0"/>
              <a:pPr/>
              <a:t>17</a:t>
            </a:fld>
            <a:endParaRPr lang="en-US" dirty="0"/>
          </a:p>
        </p:txBody>
      </p:sp>
      <p:pic>
        <p:nvPicPr>
          <p:cNvPr id="6" name="Picture 5">
            <a:extLst>
              <a:ext uri="{FF2B5EF4-FFF2-40B4-BE49-F238E27FC236}">
                <a16:creationId xmlns:a16="http://schemas.microsoft.com/office/drawing/2014/main" xmlns="" id="{5CFC2E4F-A515-D144-8C9D-5A44C4778691}"/>
              </a:ext>
            </a:extLst>
          </p:cNvPr>
          <p:cNvPicPr>
            <a:picLocks noChangeAspect="1"/>
          </p:cNvPicPr>
          <p:nvPr/>
        </p:nvPicPr>
        <p:blipFill>
          <a:blip r:embed="rId3"/>
          <a:stretch>
            <a:fillRect/>
          </a:stretch>
        </p:blipFill>
        <p:spPr>
          <a:xfrm>
            <a:off x="976183" y="2058739"/>
            <a:ext cx="10107104" cy="3560041"/>
          </a:xfrm>
          <a:prstGeom prst="rect">
            <a:avLst/>
          </a:prstGeom>
          <a:ln>
            <a:noFill/>
          </a:ln>
        </p:spPr>
      </p:pic>
      <p:sp>
        <p:nvSpPr>
          <p:cNvPr id="12" name="Title 2">
            <a:extLst>
              <a:ext uri="{FF2B5EF4-FFF2-40B4-BE49-F238E27FC236}">
                <a16:creationId xmlns:a16="http://schemas.microsoft.com/office/drawing/2014/main" xmlns="" id="{F9D1C4EA-0A8A-8744-96CF-2DEE9D67D54A}"/>
              </a:ext>
            </a:extLst>
          </p:cNvPr>
          <p:cNvSpPr txBox="1">
            <a:spLocks/>
          </p:cNvSpPr>
          <p:nvPr/>
        </p:nvSpPr>
        <p:spPr>
          <a:xfrm>
            <a:off x="531812" y="850071"/>
            <a:ext cx="11125200" cy="889000"/>
          </a:xfrm>
          <a:prstGeom prst="rect">
            <a:avLst/>
          </a:prstGeom>
        </p:spPr>
        <p:txBody>
          <a:bodyPr vert="horz" lIns="0" tIns="0" rIns="0" bIns="0" rtlCol="0" anchor="b">
            <a:noAutofit/>
          </a:bodyPr>
          <a:lstStyle>
            <a:lvl1pPr algn="l" defTabSz="914400" rtl="0" eaLnBrk="1" latinLnBrk="0" hangingPunct="1">
              <a:lnSpc>
                <a:spcPct val="80000"/>
              </a:lnSpc>
              <a:spcBef>
                <a:spcPct val="0"/>
              </a:spcBef>
              <a:buNone/>
              <a:defRPr sz="3600" kern="1200">
                <a:solidFill>
                  <a:schemeClr val="bg1"/>
                </a:solidFill>
                <a:latin typeface="+mj-lt"/>
                <a:ea typeface="+mj-ea"/>
                <a:cs typeface="+mj-cs"/>
              </a:defRPr>
            </a:lvl1pPr>
          </a:lstStyle>
          <a:p>
            <a:endParaRPr lang="en-US" dirty="0">
              <a:solidFill>
                <a:srgbClr val="000000"/>
              </a:solidFill>
            </a:endParaRPr>
          </a:p>
        </p:txBody>
      </p:sp>
      <p:sp>
        <p:nvSpPr>
          <p:cNvPr id="13" name="TextBox 12">
            <a:extLst>
              <a:ext uri="{FF2B5EF4-FFF2-40B4-BE49-F238E27FC236}">
                <a16:creationId xmlns:a16="http://schemas.microsoft.com/office/drawing/2014/main" xmlns="" id="{1732ED31-9219-7947-B17C-468C168A99B2}"/>
              </a:ext>
            </a:extLst>
          </p:cNvPr>
          <p:cNvSpPr txBox="1"/>
          <p:nvPr/>
        </p:nvSpPr>
        <p:spPr>
          <a:xfrm>
            <a:off x="10479680" y="4450314"/>
            <a:ext cx="1464596" cy="1168466"/>
          </a:xfrm>
          <a:prstGeom prst="rect">
            <a:avLst/>
          </a:prstGeom>
          <a:noFill/>
        </p:spPr>
        <p:txBody>
          <a:bodyPr wrap="square" lIns="0" tIns="0" rIns="0" bIns="0" rtlCol="0">
            <a:noAutofit/>
          </a:bodyPr>
          <a:lstStyle/>
          <a:p>
            <a:pPr>
              <a:lnSpc>
                <a:spcPct val="90000"/>
              </a:lnSpc>
            </a:pPr>
            <a:r>
              <a:rPr lang="en-US" sz="23900" dirty="0">
                <a:solidFill>
                  <a:srgbClr val="000000"/>
                </a:solidFill>
                <a:latin typeface="Arial" panose="020B0604020202020204" pitchFamily="34" charset="0"/>
                <a:cs typeface="Arial" panose="020B0604020202020204" pitchFamily="34" charset="0"/>
              </a:rPr>
              <a:t>”</a:t>
            </a:r>
          </a:p>
        </p:txBody>
      </p:sp>
      <p:sp>
        <p:nvSpPr>
          <p:cNvPr id="14" name="TextBox 13">
            <a:extLst>
              <a:ext uri="{FF2B5EF4-FFF2-40B4-BE49-F238E27FC236}">
                <a16:creationId xmlns:a16="http://schemas.microsoft.com/office/drawing/2014/main" xmlns="" id="{3E6E4144-2CF5-4C44-A3CB-80A4E58F070E}"/>
              </a:ext>
            </a:extLst>
          </p:cNvPr>
          <p:cNvSpPr txBox="1"/>
          <p:nvPr/>
        </p:nvSpPr>
        <p:spPr>
          <a:xfrm>
            <a:off x="655710" y="1690127"/>
            <a:ext cx="2173185" cy="1168466"/>
          </a:xfrm>
          <a:prstGeom prst="rect">
            <a:avLst/>
          </a:prstGeom>
          <a:noFill/>
        </p:spPr>
        <p:txBody>
          <a:bodyPr wrap="square" lIns="0" tIns="0" rIns="0" bIns="0" rtlCol="0">
            <a:noAutofit/>
          </a:bodyPr>
          <a:lstStyle/>
          <a:p>
            <a:pPr>
              <a:lnSpc>
                <a:spcPct val="90000"/>
              </a:lnSpc>
            </a:pPr>
            <a:r>
              <a:rPr lang="en-US" sz="23900" dirty="0">
                <a:solidFill>
                  <a:srgbClr val="000000"/>
                </a:solidFill>
                <a:latin typeface="Arial" panose="020B0604020202020204" pitchFamily="34" charset="0"/>
                <a:cs typeface="Arial" panose="020B0604020202020204" pitchFamily="34" charset="0"/>
              </a:rPr>
              <a:t>“</a:t>
            </a:r>
          </a:p>
        </p:txBody>
      </p:sp>
      <p:sp>
        <p:nvSpPr>
          <p:cNvPr id="16" name="TextBox 15">
            <a:extLst>
              <a:ext uri="{FF2B5EF4-FFF2-40B4-BE49-F238E27FC236}">
                <a16:creationId xmlns:a16="http://schemas.microsoft.com/office/drawing/2014/main" xmlns="" id="{DFF3989F-B484-7741-AA8F-86D66202F5E0}"/>
              </a:ext>
            </a:extLst>
          </p:cNvPr>
          <p:cNvSpPr txBox="1"/>
          <p:nvPr/>
        </p:nvSpPr>
        <p:spPr>
          <a:xfrm>
            <a:off x="1886854" y="2341052"/>
            <a:ext cx="8796022" cy="3616326"/>
          </a:xfrm>
          <a:prstGeom prst="rect">
            <a:avLst/>
          </a:prstGeom>
          <a:noFill/>
        </p:spPr>
        <p:txBody>
          <a:bodyPr wrap="square" lIns="0" tIns="0" rIns="0" bIns="0" rtlCol="0">
            <a:noAutofit/>
          </a:bodyPr>
          <a:lstStyle/>
          <a:p>
            <a:r>
              <a:rPr lang="en-US" sz="1700" dirty="0">
                <a:solidFill>
                  <a:srgbClr val="000000"/>
                </a:solidFill>
              </a:rPr>
              <a:t>"The performance, simply put, blew us away."</a:t>
            </a:r>
          </a:p>
          <a:p>
            <a:r>
              <a:rPr lang="en-US" sz="1700" dirty="0">
                <a:solidFill>
                  <a:srgbClr val="000000"/>
                </a:solidFill>
              </a:rPr>
              <a:t> </a:t>
            </a:r>
          </a:p>
          <a:p>
            <a:r>
              <a:rPr lang="en-US" sz="1700" dirty="0">
                <a:solidFill>
                  <a:srgbClr val="000000"/>
                </a:solidFill>
              </a:rPr>
              <a:t>"In terms of how good storage performance on these instances is compare to traditional storage, they rival many of the best shared storage options on the market, let alone cloud alternatives."</a:t>
            </a:r>
          </a:p>
          <a:p>
            <a:r>
              <a:rPr lang="en-US" sz="1700" dirty="0">
                <a:solidFill>
                  <a:srgbClr val="000000"/>
                </a:solidFill>
              </a:rPr>
              <a:t> </a:t>
            </a:r>
          </a:p>
          <a:p>
            <a:r>
              <a:rPr lang="en-US" sz="1700" dirty="0">
                <a:solidFill>
                  <a:srgbClr val="000000"/>
                </a:solidFill>
              </a:rPr>
              <a:t>"To put this in comparison, we saw many tests with 32 Block Volumes attached on the 52 OCPU instances exceed the performance of all-flash storage arrays we've tested in our lab."</a:t>
            </a:r>
          </a:p>
          <a:p>
            <a:r>
              <a:rPr lang="en-US" sz="1700" dirty="0">
                <a:solidFill>
                  <a:srgbClr val="000000"/>
                </a:solidFill>
              </a:rPr>
              <a:t> </a:t>
            </a:r>
          </a:p>
          <a:p>
            <a:r>
              <a:rPr lang="en-US" sz="1700" dirty="0">
                <a:solidFill>
                  <a:srgbClr val="000000"/>
                </a:solidFill>
              </a:rPr>
              <a:t>"There are many choices when going to the cloud, but there's nothing that is as fast as what we've seen with the Oracle Cloud bare metal instances, making these solutions a clear and deserving winner of our first Editor's Choice Award granted to a cloud services provider."</a:t>
            </a:r>
          </a:p>
          <a:p>
            <a:pPr>
              <a:lnSpc>
                <a:spcPct val="90000"/>
              </a:lnSpc>
            </a:pPr>
            <a:endParaRPr lang="en-US" sz="1600" dirty="0">
              <a:solidFill>
                <a:srgbClr val="000000"/>
              </a:solidFill>
            </a:endParaRPr>
          </a:p>
        </p:txBody>
      </p:sp>
      <p:pic>
        <p:nvPicPr>
          <p:cNvPr id="17" name="Picture 16">
            <a:extLst>
              <a:ext uri="{FF2B5EF4-FFF2-40B4-BE49-F238E27FC236}">
                <a16:creationId xmlns:a16="http://schemas.microsoft.com/office/drawing/2014/main" xmlns="" id="{CD45A704-2176-DB4B-87C4-AB861F9FAB6F}"/>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0001206" y="5808970"/>
            <a:ext cx="1655806" cy="512766"/>
          </a:xfrm>
          <a:prstGeom prst="rect">
            <a:avLst/>
          </a:prstGeom>
        </p:spPr>
      </p:pic>
      <p:sp>
        <p:nvSpPr>
          <p:cNvPr id="11" name="Title 3">
            <a:extLst>
              <a:ext uri="{FF2B5EF4-FFF2-40B4-BE49-F238E27FC236}">
                <a16:creationId xmlns:a16="http://schemas.microsoft.com/office/drawing/2014/main" xmlns="" id="{16954E5A-2EAE-784C-9A30-FE86F4089C64}"/>
              </a:ext>
            </a:extLst>
          </p:cNvPr>
          <p:cNvSpPr txBox="1">
            <a:spLocks/>
          </p:cNvSpPr>
          <p:nvPr/>
        </p:nvSpPr>
        <p:spPr>
          <a:xfrm>
            <a:off x="531812" y="373820"/>
            <a:ext cx="11125200" cy="690970"/>
          </a:xfrm>
          <a:prstGeom prst="rect">
            <a:avLst/>
          </a:prstGeom>
        </p:spPr>
        <p:txBody>
          <a:bodyPr vert="horz" lIns="0" tIns="0" rIns="0" bIns="0" rtlCol="0" anchor="b">
            <a:noAutofit/>
          </a:bodyPr>
          <a:lstStyle>
            <a:lvl1pPr algn="l" defTabSz="914400" rtl="0" eaLnBrk="1" latinLnBrk="0" hangingPunct="1">
              <a:lnSpc>
                <a:spcPct val="80000"/>
              </a:lnSpc>
              <a:spcBef>
                <a:spcPct val="0"/>
              </a:spcBef>
              <a:buNone/>
              <a:defRPr sz="3600" kern="1200">
                <a:solidFill>
                  <a:schemeClr val="bg1"/>
                </a:solidFill>
                <a:latin typeface="+mj-lt"/>
                <a:ea typeface="+mj-ea"/>
                <a:cs typeface="+mj-cs"/>
              </a:defRPr>
            </a:lvl1pPr>
          </a:lstStyle>
          <a:p>
            <a:r>
              <a:rPr lang="en-US" dirty="0">
                <a:solidFill>
                  <a:srgbClr val="000000"/>
                </a:solidFill>
              </a:rPr>
              <a:t>OCI Performance Testimonials</a:t>
            </a:r>
          </a:p>
        </p:txBody>
      </p:sp>
      <p:sp>
        <p:nvSpPr>
          <p:cNvPr id="18" name="Text Placeholder 1">
            <a:extLst>
              <a:ext uri="{FF2B5EF4-FFF2-40B4-BE49-F238E27FC236}">
                <a16:creationId xmlns:a16="http://schemas.microsoft.com/office/drawing/2014/main" xmlns="" id="{F4642028-E8AF-B84E-ABDB-30CB59ED8ABA}"/>
              </a:ext>
            </a:extLst>
          </p:cNvPr>
          <p:cNvSpPr>
            <a:spLocks noGrp="1"/>
          </p:cNvSpPr>
          <p:nvPr>
            <p:ph type="body" sz="quarter" idx="13"/>
          </p:nvPr>
        </p:nvSpPr>
        <p:spPr>
          <a:xfrm>
            <a:off x="531814" y="1205809"/>
            <a:ext cx="10551473" cy="343299"/>
          </a:xfrm>
        </p:spPr>
        <p:txBody>
          <a:bodyPr/>
          <a:lstStyle/>
          <a:p>
            <a:pPr marL="0" lvl="0" defTabSz="914171">
              <a:buClrTx/>
              <a:defRPr/>
            </a:pPr>
            <a:r>
              <a:rPr lang="en-US" sz="2000" dirty="0">
                <a:solidFill>
                  <a:srgbClr val="007395"/>
                </a:solidFill>
              </a:rPr>
              <a:t>Independent benchmarking company Storage Review evaluated cloud and on-premises storage solutions and said this about OCI storage… </a:t>
            </a:r>
          </a:p>
        </p:txBody>
      </p:sp>
    </p:spTree>
    <p:extLst>
      <p:ext uri="{BB962C8B-B14F-4D97-AF65-F5344CB8AC3E}">
        <p14:creationId xmlns:p14="http://schemas.microsoft.com/office/powerpoint/2010/main" val="16590866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Chart 6">
            <a:extLst>
              <a:ext uri="{FF2B5EF4-FFF2-40B4-BE49-F238E27FC236}">
                <a16:creationId xmlns:a16="http://schemas.microsoft.com/office/drawing/2014/main" xmlns="" id="{E3C80609-C6B8-1447-ACBA-CDA9818E43F9}"/>
              </a:ext>
            </a:extLst>
          </p:cNvPr>
          <p:cNvGraphicFramePr/>
          <p:nvPr>
            <p:extLst>
              <p:ext uri="{D42A27DB-BD31-4B8C-83A1-F6EECF244321}">
                <p14:modId xmlns:p14="http://schemas.microsoft.com/office/powerpoint/2010/main" val="3487489051"/>
              </p:ext>
            </p:extLst>
          </p:nvPr>
        </p:nvGraphicFramePr>
        <p:xfrm>
          <a:off x="609535" y="1076247"/>
          <a:ext cx="7191633" cy="3744367"/>
        </p:xfrm>
        <a:graphic>
          <a:graphicData uri="http://schemas.openxmlformats.org/drawingml/2006/chart">
            <c:chart xmlns:c="http://schemas.openxmlformats.org/drawingml/2006/chart" xmlns:r="http://schemas.openxmlformats.org/officeDocument/2006/relationships" r:id="rId3"/>
          </a:graphicData>
        </a:graphic>
      </p:graphicFrame>
      <p:sp>
        <p:nvSpPr>
          <p:cNvPr id="21" name="Slide Number Placeholder 20">
            <a:extLst>
              <a:ext uri="{FF2B5EF4-FFF2-40B4-BE49-F238E27FC236}">
                <a16:creationId xmlns:a16="http://schemas.microsoft.com/office/drawing/2014/main" xmlns="" id="{6E7F5469-946E-774A-966B-D901EE981804}"/>
              </a:ext>
            </a:extLst>
          </p:cNvPr>
          <p:cNvSpPr>
            <a:spLocks noGrp="1"/>
          </p:cNvSpPr>
          <p:nvPr>
            <p:ph type="sldNum" sz="quarter" idx="4"/>
          </p:nvPr>
        </p:nvSpPr>
        <p:spPr/>
        <p:txBody>
          <a:bodyPr/>
          <a:lstStyle/>
          <a:p>
            <a:fld id="{C51EAA63-D034-42AE-91FA-B13B9518C7BE}" type="slidenum">
              <a:rPr lang="en-US" smtClean="0"/>
              <a:pPr/>
              <a:t>18</a:t>
            </a:fld>
            <a:endParaRPr lang="en-US" dirty="0"/>
          </a:p>
        </p:txBody>
      </p:sp>
      <p:pic>
        <p:nvPicPr>
          <p:cNvPr id="4" name="Picture 3">
            <a:extLst>
              <a:ext uri="{FF2B5EF4-FFF2-40B4-BE49-F238E27FC236}">
                <a16:creationId xmlns:a16="http://schemas.microsoft.com/office/drawing/2014/main" xmlns="" id="{2E5E818B-8168-D24E-8FF5-CCD9FAD58E0B}"/>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0001206" y="5808970"/>
            <a:ext cx="1655806" cy="512766"/>
          </a:xfrm>
          <a:prstGeom prst="rect">
            <a:avLst/>
          </a:prstGeom>
        </p:spPr>
      </p:pic>
      <p:sp>
        <p:nvSpPr>
          <p:cNvPr id="5" name="TextBox 4">
            <a:extLst>
              <a:ext uri="{FF2B5EF4-FFF2-40B4-BE49-F238E27FC236}">
                <a16:creationId xmlns:a16="http://schemas.microsoft.com/office/drawing/2014/main" xmlns="" id="{3E880E68-6D6B-474D-A786-B21EA524B4AF}"/>
              </a:ext>
            </a:extLst>
          </p:cNvPr>
          <p:cNvSpPr txBox="1"/>
          <p:nvPr/>
        </p:nvSpPr>
        <p:spPr>
          <a:xfrm>
            <a:off x="3599234" y="6065353"/>
            <a:ext cx="6183848" cy="512766"/>
          </a:xfrm>
          <a:prstGeom prst="rect">
            <a:avLst/>
          </a:prstGeom>
          <a:noFill/>
        </p:spPr>
        <p:txBody>
          <a:bodyPr wrap="square" lIns="0" tIns="0" rIns="0" bIns="0" rtlCol="0">
            <a:noAutofit/>
          </a:bodyPr>
          <a:lstStyle/>
          <a:p>
            <a:pPr algn="r">
              <a:lnSpc>
                <a:spcPct val="90000"/>
              </a:lnSpc>
            </a:pPr>
            <a:r>
              <a:rPr lang="en-US" sz="1000" u="sng" dirty="0">
                <a:solidFill>
                  <a:schemeClr val="bg1"/>
                </a:solidFill>
              </a:rPr>
              <a:t>http://www.storagereview.com/oracle_cloud_infrastructure_compute_bare_metal_instances_review</a:t>
            </a:r>
          </a:p>
          <a:p>
            <a:pPr algn="r">
              <a:lnSpc>
                <a:spcPct val="90000"/>
              </a:lnSpc>
            </a:pPr>
            <a:r>
              <a:rPr lang="en-US" sz="1000" u="sng" dirty="0">
                <a:solidFill>
                  <a:schemeClr val="bg1"/>
                </a:solidFill>
              </a:rPr>
              <a:t>http://www.storagereview.com/dell_emc_unity_450f_allflash_storage_review</a:t>
            </a:r>
          </a:p>
        </p:txBody>
      </p:sp>
      <p:grpSp>
        <p:nvGrpSpPr>
          <p:cNvPr id="17" name="Group 16">
            <a:extLst>
              <a:ext uri="{FF2B5EF4-FFF2-40B4-BE49-F238E27FC236}">
                <a16:creationId xmlns:a16="http://schemas.microsoft.com/office/drawing/2014/main" xmlns="" id="{FFE82698-9978-D349-A67A-D9BF5A1682EE}"/>
              </a:ext>
            </a:extLst>
          </p:cNvPr>
          <p:cNvGrpSpPr/>
          <p:nvPr/>
        </p:nvGrpSpPr>
        <p:grpSpPr>
          <a:xfrm>
            <a:off x="8601474" y="3098222"/>
            <a:ext cx="2919611" cy="1099751"/>
            <a:chOff x="679622" y="4757355"/>
            <a:chExt cx="2919611" cy="1099751"/>
          </a:xfrm>
        </p:grpSpPr>
        <p:sp>
          <p:nvSpPr>
            <p:cNvPr id="9" name="TextBox 8">
              <a:extLst>
                <a:ext uri="{FF2B5EF4-FFF2-40B4-BE49-F238E27FC236}">
                  <a16:creationId xmlns:a16="http://schemas.microsoft.com/office/drawing/2014/main" xmlns="" id="{31225B86-D4C9-AE40-85EE-95EF9C971525}"/>
                </a:ext>
              </a:extLst>
            </p:cNvPr>
            <p:cNvSpPr txBox="1"/>
            <p:nvPr/>
          </p:nvSpPr>
          <p:spPr>
            <a:xfrm>
              <a:off x="1214850" y="4757355"/>
              <a:ext cx="2384383" cy="358346"/>
            </a:xfrm>
            <a:prstGeom prst="rect">
              <a:avLst/>
            </a:prstGeom>
            <a:noFill/>
          </p:spPr>
          <p:txBody>
            <a:bodyPr wrap="square" lIns="0" tIns="0" rIns="0" bIns="0" rtlCol="0">
              <a:noAutofit/>
            </a:bodyPr>
            <a:lstStyle/>
            <a:p>
              <a:pPr>
                <a:lnSpc>
                  <a:spcPct val="90000"/>
                </a:lnSpc>
              </a:pPr>
              <a:r>
                <a:rPr lang="en-US" sz="1200" dirty="0">
                  <a:solidFill>
                    <a:schemeClr val="bg1"/>
                  </a:solidFill>
                </a:rPr>
                <a:t>= Unusable % of peak IOPS, 9%</a:t>
              </a:r>
            </a:p>
          </p:txBody>
        </p:sp>
        <p:sp>
          <p:nvSpPr>
            <p:cNvPr id="10" name="TextBox 9">
              <a:extLst>
                <a:ext uri="{FF2B5EF4-FFF2-40B4-BE49-F238E27FC236}">
                  <a16:creationId xmlns:a16="http://schemas.microsoft.com/office/drawing/2014/main" xmlns="" id="{4CE2E902-D395-1148-B03A-1987AED83781}"/>
                </a:ext>
              </a:extLst>
            </p:cNvPr>
            <p:cNvSpPr txBox="1"/>
            <p:nvPr/>
          </p:nvSpPr>
          <p:spPr>
            <a:xfrm>
              <a:off x="1214849" y="5167187"/>
              <a:ext cx="2384383" cy="358346"/>
            </a:xfrm>
            <a:prstGeom prst="rect">
              <a:avLst/>
            </a:prstGeom>
            <a:noFill/>
          </p:spPr>
          <p:txBody>
            <a:bodyPr wrap="square" lIns="0" tIns="0" rIns="0" bIns="0" rtlCol="0">
              <a:noAutofit/>
            </a:bodyPr>
            <a:lstStyle/>
            <a:p>
              <a:pPr>
                <a:lnSpc>
                  <a:spcPct val="90000"/>
                </a:lnSpc>
              </a:pPr>
              <a:r>
                <a:rPr lang="en-US" sz="1200" dirty="0">
                  <a:solidFill>
                    <a:schemeClr val="bg1"/>
                  </a:solidFill>
                </a:rPr>
                <a:t>= Unusable % of peak IOPS, 9%</a:t>
              </a:r>
            </a:p>
          </p:txBody>
        </p:sp>
        <p:sp>
          <p:nvSpPr>
            <p:cNvPr id="11" name="TextBox 10">
              <a:extLst>
                <a:ext uri="{FF2B5EF4-FFF2-40B4-BE49-F238E27FC236}">
                  <a16:creationId xmlns:a16="http://schemas.microsoft.com/office/drawing/2014/main" xmlns="" id="{65BEB7FA-2E29-E848-BFD3-CC5783291905}"/>
                </a:ext>
              </a:extLst>
            </p:cNvPr>
            <p:cNvSpPr txBox="1"/>
            <p:nvPr/>
          </p:nvSpPr>
          <p:spPr>
            <a:xfrm>
              <a:off x="679622" y="5525533"/>
              <a:ext cx="2471351" cy="331573"/>
            </a:xfrm>
            <a:prstGeom prst="rect">
              <a:avLst/>
            </a:prstGeom>
            <a:noFill/>
          </p:spPr>
          <p:txBody>
            <a:bodyPr wrap="square" lIns="0" tIns="0" rIns="0" bIns="0" rtlCol="0">
              <a:noAutofit/>
            </a:bodyPr>
            <a:lstStyle/>
            <a:p>
              <a:pPr>
                <a:lnSpc>
                  <a:spcPct val="90000"/>
                </a:lnSpc>
              </a:pPr>
              <a:r>
                <a:rPr lang="en-US" sz="1200" dirty="0">
                  <a:solidFill>
                    <a:schemeClr val="bg1"/>
                  </a:solidFill>
                </a:rPr>
                <a:t>Usable latency threshold is &gt; 1ms</a:t>
              </a:r>
            </a:p>
          </p:txBody>
        </p:sp>
        <p:sp>
          <p:nvSpPr>
            <p:cNvPr id="12" name="Rectangle 11">
              <a:extLst>
                <a:ext uri="{FF2B5EF4-FFF2-40B4-BE49-F238E27FC236}">
                  <a16:creationId xmlns:a16="http://schemas.microsoft.com/office/drawing/2014/main" xmlns="" id="{D2760D5C-50CD-3C4D-9A22-75D66B7CB3D6}"/>
                </a:ext>
              </a:extLst>
            </p:cNvPr>
            <p:cNvSpPr/>
            <p:nvPr/>
          </p:nvSpPr>
          <p:spPr bwMode="gray">
            <a:xfrm>
              <a:off x="679622" y="4757355"/>
              <a:ext cx="321275" cy="185351"/>
            </a:xfrm>
            <a:prstGeom prst="rect">
              <a:avLst/>
            </a:prstGeom>
            <a:solidFill>
              <a:schemeClr val="accent1">
                <a:lumMod val="40000"/>
                <a:lumOff val="60000"/>
              </a:schemeClr>
            </a:solidFill>
            <a:ln w="15875">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dirty="0">
                <a:solidFill>
                  <a:schemeClr val="bg1"/>
                </a:solidFill>
              </a:endParaRPr>
            </a:p>
          </p:txBody>
        </p:sp>
        <p:sp>
          <p:nvSpPr>
            <p:cNvPr id="13" name="Rectangle 12">
              <a:extLst>
                <a:ext uri="{FF2B5EF4-FFF2-40B4-BE49-F238E27FC236}">
                  <a16:creationId xmlns:a16="http://schemas.microsoft.com/office/drawing/2014/main" xmlns="" id="{6808F0EB-B60D-B84C-8CF9-295B6742F724}"/>
                </a:ext>
              </a:extLst>
            </p:cNvPr>
            <p:cNvSpPr/>
            <p:nvPr/>
          </p:nvSpPr>
          <p:spPr bwMode="gray">
            <a:xfrm>
              <a:off x="682693" y="5135266"/>
              <a:ext cx="321275" cy="185351"/>
            </a:xfrm>
            <a:prstGeom prst="rect">
              <a:avLst/>
            </a:prstGeom>
            <a:solidFill>
              <a:srgbClr val="00ADE0"/>
            </a:solidFill>
            <a:ln w="15875">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dirty="0">
                <a:solidFill>
                  <a:schemeClr val="bg1"/>
                </a:solidFill>
              </a:endParaRPr>
            </a:p>
          </p:txBody>
        </p:sp>
      </p:grpSp>
      <p:sp>
        <p:nvSpPr>
          <p:cNvPr id="14" name="TextBox 13">
            <a:extLst>
              <a:ext uri="{FF2B5EF4-FFF2-40B4-BE49-F238E27FC236}">
                <a16:creationId xmlns:a16="http://schemas.microsoft.com/office/drawing/2014/main" xmlns="" id="{FC506132-B130-3644-ACB4-F5FC2737BCAF}"/>
              </a:ext>
            </a:extLst>
          </p:cNvPr>
          <p:cNvSpPr txBox="1"/>
          <p:nvPr/>
        </p:nvSpPr>
        <p:spPr>
          <a:xfrm>
            <a:off x="1585720" y="4881718"/>
            <a:ext cx="1705232" cy="395416"/>
          </a:xfrm>
          <a:prstGeom prst="rect">
            <a:avLst/>
          </a:prstGeom>
          <a:noFill/>
        </p:spPr>
        <p:txBody>
          <a:bodyPr wrap="square" lIns="0" tIns="0" rIns="0" bIns="0" rtlCol="0">
            <a:noAutofit/>
          </a:bodyPr>
          <a:lstStyle/>
          <a:p>
            <a:pPr algn="ctr">
              <a:lnSpc>
                <a:spcPct val="90000"/>
              </a:lnSpc>
            </a:pPr>
            <a:r>
              <a:rPr lang="en-US" sz="1050" dirty="0">
                <a:solidFill>
                  <a:srgbClr val="000000"/>
                </a:solidFill>
              </a:rPr>
              <a:t>OCI BM. Dense using Local </a:t>
            </a:r>
            <a:r>
              <a:rPr lang="en-US" sz="1050" dirty="0" err="1">
                <a:solidFill>
                  <a:srgbClr val="000000"/>
                </a:solidFill>
              </a:rPr>
              <a:t>NVMe</a:t>
            </a:r>
            <a:r>
              <a:rPr lang="en-US" sz="1050" dirty="0">
                <a:solidFill>
                  <a:srgbClr val="000000"/>
                </a:solidFill>
              </a:rPr>
              <a:t> SSD Storage</a:t>
            </a:r>
          </a:p>
        </p:txBody>
      </p:sp>
      <p:sp>
        <p:nvSpPr>
          <p:cNvPr id="15" name="TextBox 14">
            <a:extLst>
              <a:ext uri="{FF2B5EF4-FFF2-40B4-BE49-F238E27FC236}">
                <a16:creationId xmlns:a16="http://schemas.microsoft.com/office/drawing/2014/main" xmlns="" id="{4A91651A-2C7F-4F4D-A43C-BDC9F733D2C6}"/>
              </a:ext>
            </a:extLst>
          </p:cNvPr>
          <p:cNvSpPr txBox="1"/>
          <p:nvPr/>
        </p:nvSpPr>
        <p:spPr>
          <a:xfrm>
            <a:off x="3643135" y="4881718"/>
            <a:ext cx="1705232" cy="395416"/>
          </a:xfrm>
          <a:prstGeom prst="rect">
            <a:avLst/>
          </a:prstGeom>
          <a:noFill/>
        </p:spPr>
        <p:txBody>
          <a:bodyPr wrap="square" lIns="0" tIns="0" rIns="0" bIns="0" rtlCol="0">
            <a:noAutofit/>
          </a:bodyPr>
          <a:lstStyle/>
          <a:p>
            <a:pPr algn="ctr">
              <a:lnSpc>
                <a:spcPct val="90000"/>
              </a:lnSpc>
            </a:pPr>
            <a:r>
              <a:rPr lang="en-US" sz="1050" dirty="0">
                <a:solidFill>
                  <a:srgbClr val="000000"/>
                </a:solidFill>
              </a:rPr>
              <a:t>OCI </a:t>
            </a:r>
            <a:r>
              <a:rPr lang="en-US" sz="1050" dirty="0" err="1">
                <a:solidFill>
                  <a:srgbClr val="000000"/>
                </a:solidFill>
              </a:rPr>
              <a:t>BM.Std</a:t>
            </a:r>
            <a:r>
              <a:rPr lang="en-US" sz="1050" dirty="0">
                <a:solidFill>
                  <a:srgbClr val="000000"/>
                </a:solidFill>
              </a:rPr>
              <a:t> using Block Volume Storage</a:t>
            </a:r>
          </a:p>
        </p:txBody>
      </p:sp>
      <p:sp>
        <p:nvSpPr>
          <p:cNvPr id="16" name="TextBox 15">
            <a:extLst>
              <a:ext uri="{FF2B5EF4-FFF2-40B4-BE49-F238E27FC236}">
                <a16:creationId xmlns:a16="http://schemas.microsoft.com/office/drawing/2014/main" xmlns="" id="{BA27196D-583F-9344-8D23-1D7BDFD5A0A7}"/>
              </a:ext>
            </a:extLst>
          </p:cNvPr>
          <p:cNvSpPr txBox="1"/>
          <p:nvPr/>
        </p:nvSpPr>
        <p:spPr>
          <a:xfrm>
            <a:off x="5759157" y="4881718"/>
            <a:ext cx="1705232" cy="395416"/>
          </a:xfrm>
          <a:prstGeom prst="rect">
            <a:avLst/>
          </a:prstGeom>
          <a:noFill/>
        </p:spPr>
        <p:txBody>
          <a:bodyPr wrap="square" lIns="0" tIns="0" rIns="0" bIns="0" rtlCol="0">
            <a:noAutofit/>
          </a:bodyPr>
          <a:lstStyle/>
          <a:p>
            <a:pPr algn="ctr">
              <a:lnSpc>
                <a:spcPct val="90000"/>
              </a:lnSpc>
            </a:pPr>
            <a:r>
              <a:rPr lang="en-US" sz="1050" dirty="0">
                <a:solidFill>
                  <a:srgbClr val="000000"/>
                </a:solidFill>
              </a:rPr>
              <a:t>Dell EMC Unity 450F RAID 10</a:t>
            </a:r>
          </a:p>
        </p:txBody>
      </p:sp>
      <p:pic>
        <p:nvPicPr>
          <p:cNvPr id="19" name="Picture 18">
            <a:extLst>
              <a:ext uri="{FF2B5EF4-FFF2-40B4-BE49-F238E27FC236}">
                <a16:creationId xmlns:a16="http://schemas.microsoft.com/office/drawing/2014/main" xmlns="" id="{389C1325-06CC-7046-A6ED-51F78FA7D542}"/>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777888" y="5197497"/>
            <a:ext cx="1161138" cy="357962"/>
          </a:xfrm>
          <a:prstGeom prst="rect">
            <a:avLst/>
          </a:prstGeom>
        </p:spPr>
      </p:pic>
      <p:pic>
        <p:nvPicPr>
          <p:cNvPr id="20" name="Picture 19">
            <a:extLst>
              <a:ext uri="{FF2B5EF4-FFF2-40B4-BE49-F238E27FC236}">
                <a16:creationId xmlns:a16="http://schemas.microsoft.com/office/drawing/2014/main" xmlns="" id="{BB8C3661-A9E8-5943-8A9B-FEBE5BDD12C5}"/>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3903251" y="5197497"/>
            <a:ext cx="1161138" cy="357962"/>
          </a:xfrm>
          <a:prstGeom prst="rect">
            <a:avLst/>
          </a:prstGeom>
        </p:spPr>
      </p:pic>
      <p:pic>
        <p:nvPicPr>
          <p:cNvPr id="22" name="Picture 21">
            <a:extLst>
              <a:ext uri="{FF2B5EF4-FFF2-40B4-BE49-F238E27FC236}">
                <a16:creationId xmlns:a16="http://schemas.microsoft.com/office/drawing/2014/main" xmlns="" id="{36DDBB0C-7E22-6841-B84F-F1EEF38DB1A8}"/>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6226290" y="5297460"/>
            <a:ext cx="929735" cy="154335"/>
          </a:xfrm>
          <a:prstGeom prst="rect">
            <a:avLst/>
          </a:prstGeom>
        </p:spPr>
      </p:pic>
      <p:sp>
        <p:nvSpPr>
          <p:cNvPr id="24" name="Title 3">
            <a:extLst>
              <a:ext uri="{FF2B5EF4-FFF2-40B4-BE49-F238E27FC236}">
                <a16:creationId xmlns:a16="http://schemas.microsoft.com/office/drawing/2014/main" xmlns="" id="{345068ED-AB2D-7343-8D68-E9CD20BBF9E9}"/>
              </a:ext>
            </a:extLst>
          </p:cNvPr>
          <p:cNvSpPr txBox="1">
            <a:spLocks/>
          </p:cNvSpPr>
          <p:nvPr/>
        </p:nvSpPr>
        <p:spPr>
          <a:xfrm>
            <a:off x="531812" y="-38774"/>
            <a:ext cx="11125200" cy="889000"/>
          </a:xfrm>
          <a:prstGeom prst="rect">
            <a:avLst/>
          </a:prstGeom>
        </p:spPr>
        <p:txBody>
          <a:bodyPr vert="horz" lIns="0" tIns="0" rIns="0" bIns="0" rtlCol="0" anchor="b">
            <a:noAutofit/>
          </a:bodyPr>
          <a:lstStyle>
            <a:lvl1pPr algn="l" defTabSz="914400" rtl="0" eaLnBrk="1" latinLnBrk="0" hangingPunct="1">
              <a:lnSpc>
                <a:spcPct val="80000"/>
              </a:lnSpc>
              <a:spcBef>
                <a:spcPct val="0"/>
              </a:spcBef>
              <a:buNone/>
              <a:defRPr sz="3600" kern="1200">
                <a:solidFill>
                  <a:schemeClr val="bg1"/>
                </a:solidFill>
                <a:latin typeface="+mj-lt"/>
                <a:ea typeface="+mj-ea"/>
                <a:cs typeface="+mj-cs"/>
              </a:defRPr>
            </a:lvl1pPr>
          </a:lstStyle>
          <a:p>
            <a:r>
              <a:rPr lang="en-US" dirty="0">
                <a:solidFill>
                  <a:srgbClr val="000000"/>
                </a:solidFill>
              </a:rPr>
              <a:t>OCI Offers Better Performance Than On-Premises</a:t>
            </a:r>
          </a:p>
        </p:txBody>
      </p:sp>
    </p:spTree>
    <p:extLst>
      <p:ext uri="{BB962C8B-B14F-4D97-AF65-F5344CB8AC3E}">
        <p14:creationId xmlns:p14="http://schemas.microsoft.com/office/powerpoint/2010/main" val="18706372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xmlns="" id="{F5D70408-AACA-A344-81FB-C8AAAB357784}"/>
              </a:ext>
            </a:extLst>
          </p:cNvPr>
          <p:cNvSpPr txBox="1"/>
          <p:nvPr/>
        </p:nvSpPr>
        <p:spPr>
          <a:xfrm>
            <a:off x="602151" y="1365275"/>
            <a:ext cx="5903729" cy="3978231"/>
          </a:xfrm>
          <a:prstGeom prst="rect">
            <a:avLst/>
          </a:prstGeom>
          <a:noFill/>
        </p:spPr>
        <p:txBody>
          <a:bodyPr wrap="square" lIns="0" tIns="0" rIns="0" bIns="0" rtlCol="0">
            <a:noAutofit/>
          </a:bodyPr>
          <a:lstStyle/>
          <a:p>
            <a:pPr marL="274638" indent="-274638">
              <a:lnSpc>
                <a:spcPct val="100000"/>
              </a:lnSpc>
              <a:spcBef>
                <a:spcPts val="0"/>
              </a:spcBef>
              <a:buClrTx/>
              <a:buFont typeface="Arial"/>
              <a:buChar char="•"/>
              <a:defRPr/>
            </a:pPr>
            <a:r>
              <a:rPr lang="en-US" sz="2400" dirty="0">
                <a:solidFill>
                  <a:srgbClr val="000000"/>
                </a:solidFill>
              </a:rPr>
              <a:t>OCI Object Storage offers highly scalable capacity at industry-leading price points</a:t>
            </a:r>
          </a:p>
          <a:p>
            <a:pPr marL="274638" lvl="0" indent="-274638">
              <a:lnSpc>
                <a:spcPct val="100000"/>
              </a:lnSpc>
              <a:spcBef>
                <a:spcPts val="0"/>
              </a:spcBef>
              <a:buClrTx/>
              <a:buFont typeface="Arial"/>
              <a:buChar char="•"/>
              <a:defRPr/>
            </a:pPr>
            <a:endParaRPr lang="en-US" sz="2400" dirty="0">
              <a:solidFill>
                <a:srgbClr val="000000"/>
              </a:solidFill>
            </a:endParaRPr>
          </a:p>
          <a:p>
            <a:pPr marL="274638" lvl="0" indent="-274638">
              <a:lnSpc>
                <a:spcPct val="100000"/>
              </a:lnSpc>
              <a:spcBef>
                <a:spcPts val="0"/>
              </a:spcBef>
              <a:buClrTx/>
              <a:buFont typeface="Arial"/>
              <a:buChar char="•"/>
              <a:defRPr/>
            </a:pPr>
            <a:r>
              <a:rPr lang="en-US" sz="2400" dirty="0">
                <a:solidFill>
                  <a:srgbClr val="000000"/>
                </a:solidFill>
              </a:rPr>
              <a:t>Data is encrypted, replicated and automatically healed data across multiple fault domains for high durability, data integrity and protection </a:t>
            </a:r>
          </a:p>
          <a:p>
            <a:pPr marL="274638" lvl="0" indent="-274638">
              <a:buFont typeface="Arial"/>
              <a:buChar char="•"/>
              <a:defRPr/>
            </a:pPr>
            <a:endParaRPr lang="en-US" sz="2400" dirty="0">
              <a:solidFill>
                <a:srgbClr val="000000"/>
              </a:solidFill>
            </a:endParaRPr>
          </a:p>
          <a:p>
            <a:pPr marL="274638" lvl="0" indent="-274638">
              <a:lnSpc>
                <a:spcPct val="100000"/>
              </a:lnSpc>
              <a:spcBef>
                <a:spcPts val="0"/>
              </a:spcBef>
              <a:buClrTx/>
              <a:buFont typeface="Arial"/>
              <a:buChar char="•"/>
              <a:defRPr/>
            </a:pPr>
            <a:r>
              <a:rPr lang="en-US" sz="2400" dirty="0">
                <a:solidFill>
                  <a:srgbClr val="000000"/>
                </a:solidFill>
              </a:rPr>
              <a:t>Archive storage offers lowest price in the industry for securely storing infrequently accessed data</a:t>
            </a:r>
          </a:p>
          <a:p>
            <a:pPr marL="274638" indent="-274638">
              <a:buFont typeface="Arial"/>
              <a:buChar char="•"/>
            </a:pPr>
            <a:endParaRPr lang="en-US" sz="2400" dirty="0">
              <a:solidFill>
                <a:srgbClr val="000000"/>
              </a:solidFill>
            </a:endParaRPr>
          </a:p>
        </p:txBody>
      </p:sp>
      <p:sp>
        <p:nvSpPr>
          <p:cNvPr id="33" name="Rectangle 32">
            <a:extLst>
              <a:ext uri="{FF2B5EF4-FFF2-40B4-BE49-F238E27FC236}">
                <a16:creationId xmlns:a16="http://schemas.microsoft.com/office/drawing/2014/main" xmlns="" id="{C72F872F-BDBB-0B46-AB1B-1944196F6F26}"/>
              </a:ext>
            </a:extLst>
          </p:cNvPr>
          <p:cNvSpPr/>
          <p:nvPr/>
        </p:nvSpPr>
        <p:spPr>
          <a:xfrm>
            <a:off x="9871436" y="3849788"/>
            <a:ext cx="1828800" cy="486884"/>
          </a:xfrm>
          <a:prstGeom prst="rect">
            <a:avLst/>
          </a:prstGeom>
          <a:solidFill>
            <a:srgbClr val="F80000">
              <a:lumMod val="50000"/>
            </a:srgbClr>
          </a:solidFill>
          <a:ln w="38100">
            <a:noFill/>
          </a:ln>
        </p:spPr>
        <p:txBody>
          <a:bodyPr vert="horz" wrap="square" lIns="68580" tIns="34290" rIns="68580" bIns="34290" numCol="1" anchor="t" anchorCtr="0" compatLnSpc="1">
            <a:prstTxWarp prst="textNoShape">
              <a:avLst/>
            </a:prstTxWarp>
            <a:noAutofit/>
          </a:bodyPr>
          <a:lstStyle/>
          <a:p>
            <a:pPr algn="ctr" defTabSz="685800"/>
            <a:r>
              <a:rPr lang="en-US" sz="1400" b="1" kern="0" dirty="0"/>
              <a:t>Oracle Storage Software Appliance</a:t>
            </a:r>
          </a:p>
        </p:txBody>
      </p:sp>
      <p:sp>
        <p:nvSpPr>
          <p:cNvPr id="34" name="Rectangle 33">
            <a:extLst>
              <a:ext uri="{FF2B5EF4-FFF2-40B4-BE49-F238E27FC236}">
                <a16:creationId xmlns:a16="http://schemas.microsoft.com/office/drawing/2014/main" xmlns="" id="{7A37838C-791C-6246-8159-134C79AC1A79}"/>
              </a:ext>
            </a:extLst>
          </p:cNvPr>
          <p:cNvSpPr/>
          <p:nvPr/>
        </p:nvSpPr>
        <p:spPr>
          <a:xfrm>
            <a:off x="7917143" y="3849788"/>
            <a:ext cx="1826111" cy="486885"/>
          </a:xfrm>
          <a:prstGeom prst="rect">
            <a:avLst/>
          </a:prstGeom>
          <a:solidFill>
            <a:srgbClr val="F80000">
              <a:lumMod val="50000"/>
            </a:srgbClr>
          </a:solidFill>
          <a:ln w="38100">
            <a:noFill/>
          </a:ln>
        </p:spPr>
        <p:txBody>
          <a:bodyPr vert="horz" wrap="square" lIns="68580" tIns="34290" rIns="68580" bIns="34290" numCol="1" anchor="t" anchorCtr="0" compatLnSpc="1">
            <a:prstTxWarp prst="textNoShape">
              <a:avLst/>
            </a:prstTxWarp>
            <a:noAutofit/>
          </a:bodyPr>
          <a:lstStyle/>
          <a:p>
            <a:pPr algn="ctr" defTabSz="685800"/>
            <a:r>
              <a:rPr lang="en-US" sz="1400" b="1" kern="0" dirty="0">
                <a:solidFill>
                  <a:schemeClr val="tx1"/>
                </a:solidFill>
              </a:rPr>
              <a:t>Block Volume and VM Image  Backups</a:t>
            </a:r>
          </a:p>
        </p:txBody>
      </p:sp>
      <p:sp>
        <p:nvSpPr>
          <p:cNvPr id="35" name="Rectangle 34">
            <a:extLst>
              <a:ext uri="{FF2B5EF4-FFF2-40B4-BE49-F238E27FC236}">
                <a16:creationId xmlns:a16="http://schemas.microsoft.com/office/drawing/2014/main" xmlns="" id="{75D4B908-48EE-B44B-977B-E971CDC3EA1E}"/>
              </a:ext>
            </a:extLst>
          </p:cNvPr>
          <p:cNvSpPr/>
          <p:nvPr/>
        </p:nvSpPr>
        <p:spPr>
          <a:xfrm>
            <a:off x="8916597" y="4432981"/>
            <a:ext cx="1784055" cy="464306"/>
          </a:xfrm>
          <a:prstGeom prst="rect">
            <a:avLst/>
          </a:prstGeom>
          <a:solidFill>
            <a:srgbClr val="F80000">
              <a:lumMod val="50000"/>
            </a:srgbClr>
          </a:solidFill>
          <a:ln w="38100">
            <a:noFill/>
          </a:ln>
        </p:spPr>
        <p:txBody>
          <a:bodyPr vert="horz" wrap="square" lIns="68580" tIns="34290" rIns="68580" bIns="34290" numCol="1" anchor="t" anchorCtr="0" compatLnSpc="1">
            <a:prstTxWarp prst="textNoShape">
              <a:avLst/>
            </a:prstTxWarp>
            <a:noAutofit/>
          </a:bodyPr>
          <a:lstStyle/>
          <a:p>
            <a:pPr algn="ctr" defTabSz="685800"/>
            <a:r>
              <a:rPr lang="en-US" sz="1400" b="1" kern="0" dirty="0">
                <a:solidFill>
                  <a:schemeClr val="tx1"/>
                </a:solidFill>
              </a:rPr>
              <a:t>Oracle Database Backup</a:t>
            </a:r>
          </a:p>
        </p:txBody>
      </p:sp>
      <p:grpSp>
        <p:nvGrpSpPr>
          <p:cNvPr id="2" name="Group 1">
            <a:extLst>
              <a:ext uri="{FF2B5EF4-FFF2-40B4-BE49-F238E27FC236}">
                <a16:creationId xmlns:a16="http://schemas.microsoft.com/office/drawing/2014/main" xmlns="" id="{E2569595-FD0F-744C-A01A-2EB375DA0444}"/>
              </a:ext>
            </a:extLst>
          </p:cNvPr>
          <p:cNvGrpSpPr/>
          <p:nvPr/>
        </p:nvGrpSpPr>
        <p:grpSpPr>
          <a:xfrm>
            <a:off x="7605324" y="4884757"/>
            <a:ext cx="4406600" cy="1604186"/>
            <a:chOff x="7363955" y="4517679"/>
            <a:chExt cx="3742768" cy="1362522"/>
          </a:xfrm>
        </p:grpSpPr>
        <p:pic>
          <p:nvPicPr>
            <p:cNvPr id="37" name="Picture 36">
              <a:extLst>
                <a:ext uri="{FF2B5EF4-FFF2-40B4-BE49-F238E27FC236}">
                  <a16:creationId xmlns:a16="http://schemas.microsoft.com/office/drawing/2014/main" xmlns="" id="{8ACFD127-C730-3C4A-B575-964BCEDCBE8F}"/>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8723739" y="4806661"/>
              <a:ext cx="816078" cy="204020"/>
            </a:xfrm>
            <a:prstGeom prst="rect">
              <a:avLst/>
            </a:prstGeom>
          </p:spPr>
        </p:pic>
        <p:pic>
          <p:nvPicPr>
            <p:cNvPr id="38" name="Picture 37">
              <a:extLst>
                <a:ext uri="{FF2B5EF4-FFF2-40B4-BE49-F238E27FC236}">
                  <a16:creationId xmlns:a16="http://schemas.microsoft.com/office/drawing/2014/main" xmlns="" id="{5CB370E4-ADC0-C14F-9DF8-5137F565ED63}"/>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0069157" y="4517679"/>
              <a:ext cx="730075" cy="521483"/>
            </a:xfrm>
            <a:prstGeom prst="rect">
              <a:avLst/>
            </a:prstGeom>
          </p:spPr>
        </p:pic>
        <p:pic>
          <p:nvPicPr>
            <p:cNvPr id="39" name="Picture 38">
              <a:extLst>
                <a:ext uri="{FF2B5EF4-FFF2-40B4-BE49-F238E27FC236}">
                  <a16:creationId xmlns:a16="http://schemas.microsoft.com/office/drawing/2014/main" xmlns="" id="{5E5FDCCB-9CE1-C140-B8D4-11141CE71EF6}"/>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7379692" y="4562343"/>
              <a:ext cx="816819" cy="456799"/>
            </a:xfrm>
            <a:prstGeom prst="rect">
              <a:avLst/>
            </a:prstGeom>
          </p:spPr>
        </p:pic>
        <p:pic>
          <p:nvPicPr>
            <p:cNvPr id="40" name="Picture 39">
              <a:extLst>
                <a:ext uri="{FF2B5EF4-FFF2-40B4-BE49-F238E27FC236}">
                  <a16:creationId xmlns:a16="http://schemas.microsoft.com/office/drawing/2014/main" xmlns="" id="{3A38EDBC-2F89-AE4C-A10B-E088B2130EC4}"/>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7363955" y="5266204"/>
              <a:ext cx="831272" cy="442166"/>
            </a:xfrm>
            <a:prstGeom prst="rect">
              <a:avLst/>
            </a:prstGeom>
          </p:spPr>
        </p:pic>
        <p:pic>
          <p:nvPicPr>
            <p:cNvPr id="41" name="Picture 40">
              <a:extLst>
                <a:ext uri="{FF2B5EF4-FFF2-40B4-BE49-F238E27FC236}">
                  <a16:creationId xmlns:a16="http://schemas.microsoft.com/office/drawing/2014/main" xmlns="" id="{6DE276FE-7C3C-BA4E-80A3-0FEB06FB3F9B}"/>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9775559" y="5346386"/>
              <a:ext cx="1331164" cy="344773"/>
            </a:xfrm>
            <a:prstGeom prst="rect">
              <a:avLst/>
            </a:prstGeom>
          </p:spPr>
        </p:pic>
        <p:pic>
          <p:nvPicPr>
            <p:cNvPr id="42" name="Picture 41">
              <a:extLst>
                <a:ext uri="{FF2B5EF4-FFF2-40B4-BE49-F238E27FC236}">
                  <a16:creationId xmlns:a16="http://schemas.microsoft.com/office/drawing/2014/main" xmlns="" id="{5813D118-AA59-7544-8C19-8531B615EF57}"/>
                </a:ext>
              </a:extLst>
            </p:cNvPr>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8764553" y="5145752"/>
              <a:ext cx="734449" cy="734449"/>
            </a:xfrm>
            <a:prstGeom prst="rect">
              <a:avLst/>
            </a:prstGeom>
          </p:spPr>
        </p:pic>
      </p:grpSp>
      <p:sp>
        <p:nvSpPr>
          <p:cNvPr id="6" name="Slide Number Placeholder 5">
            <a:extLst>
              <a:ext uri="{FF2B5EF4-FFF2-40B4-BE49-F238E27FC236}">
                <a16:creationId xmlns:a16="http://schemas.microsoft.com/office/drawing/2014/main" xmlns="" id="{F61E12A2-A993-3049-A259-643021F7D89A}"/>
              </a:ext>
            </a:extLst>
          </p:cNvPr>
          <p:cNvSpPr>
            <a:spLocks noGrp="1"/>
          </p:cNvSpPr>
          <p:nvPr>
            <p:ph type="sldNum" sz="quarter" idx="4"/>
          </p:nvPr>
        </p:nvSpPr>
        <p:spPr/>
        <p:txBody>
          <a:bodyPr/>
          <a:lstStyle/>
          <a:p>
            <a:fld id="{C51EAA63-D034-42AE-91FA-B13B9518C7BE}" type="slidenum">
              <a:rPr lang="en-US" smtClean="0"/>
              <a:pPr/>
              <a:t>19</a:t>
            </a:fld>
            <a:endParaRPr lang="en-US" dirty="0"/>
          </a:p>
        </p:txBody>
      </p:sp>
      <p:sp>
        <p:nvSpPr>
          <p:cNvPr id="44" name="Title 3">
            <a:extLst>
              <a:ext uri="{FF2B5EF4-FFF2-40B4-BE49-F238E27FC236}">
                <a16:creationId xmlns:a16="http://schemas.microsoft.com/office/drawing/2014/main" xmlns="" id="{CC0D6917-DA90-E945-9FBE-A00C9DBEE9B0}"/>
              </a:ext>
            </a:extLst>
          </p:cNvPr>
          <p:cNvSpPr txBox="1">
            <a:spLocks/>
          </p:cNvSpPr>
          <p:nvPr/>
        </p:nvSpPr>
        <p:spPr>
          <a:xfrm>
            <a:off x="531812" y="-38774"/>
            <a:ext cx="11125200" cy="889000"/>
          </a:xfrm>
          <a:prstGeom prst="rect">
            <a:avLst/>
          </a:prstGeom>
        </p:spPr>
        <p:txBody>
          <a:bodyPr vert="horz" lIns="0" tIns="0" rIns="0" bIns="0" rtlCol="0" anchor="b">
            <a:noAutofit/>
          </a:bodyPr>
          <a:lstStyle>
            <a:lvl1pPr algn="l" defTabSz="914400" rtl="0" eaLnBrk="1" latinLnBrk="0" hangingPunct="1">
              <a:lnSpc>
                <a:spcPct val="80000"/>
              </a:lnSpc>
              <a:spcBef>
                <a:spcPct val="0"/>
              </a:spcBef>
              <a:buNone/>
              <a:defRPr sz="3600" kern="1200">
                <a:solidFill>
                  <a:schemeClr val="bg1"/>
                </a:solidFill>
                <a:latin typeface="+mj-lt"/>
                <a:ea typeface="+mj-ea"/>
                <a:cs typeface="+mj-cs"/>
              </a:defRPr>
            </a:lvl1pPr>
          </a:lstStyle>
          <a:p>
            <a:r>
              <a:rPr lang="en-US" dirty="0">
                <a:solidFill>
                  <a:srgbClr val="000000"/>
                </a:solidFill>
              </a:rPr>
              <a:t>Object / Archive Storage</a:t>
            </a:r>
          </a:p>
        </p:txBody>
      </p:sp>
      <p:sp>
        <p:nvSpPr>
          <p:cNvPr id="45" name="Rectangle 44">
            <a:extLst>
              <a:ext uri="{FF2B5EF4-FFF2-40B4-BE49-F238E27FC236}">
                <a16:creationId xmlns:a16="http://schemas.microsoft.com/office/drawing/2014/main" xmlns="" id="{6E784EAA-5504-2D4E-9CDB-D1CA93BBE7C9}"/>
              </a:ext>
            </a:extLst>
          </p:cNvPr>
          <p:cNvSpPr>
            <a:spLocks noChangeAspect="1"/>
          </p:cNvSpPr>
          <p:nvPr/>
        </p:nvSpPr>
        <p:spPr>
          <a:xfrm>
            <a:off x="8652161" y="883144"/>
            <a:ext cx="2179574" cy="2828920"/>
          </a:xfrm>
          <a:prstGeom prst="rect">
            <a:avLst/>
          </a:prstGeom>
          <a:solidFill>
            <a:srgbClr val="F80000">
              <a:lumMod val="50000"/>
            </a:srgbClr>
          </a:solidFill>
          <a:ln w="38100">
            <a:noFill/>
          </a:ln>
        </p:spPr>
        <p:txBody>
          <a:bodyPr vert="horz" wrap="square" lIns="68580" tIns="34290" rIns="68580" bIns="34290" numCol="1" anchor="t" anchorCtr="0" compatLnSpc="1">
            <a:prstTxWarp prst="textNoShape">
              <a:avLst/>
            </a:prstTxWarp>
            <a:noAutofit/>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en-US" sz="1400" b="1" i="0" u="none" strike="noStrike" kern="0" cap="none" spc="0" normalizeH="0" baseline="0" noProof="0" dirty="0">
              <a:ln>
                <a:noFill/>
              </a:ln>
              <a:solidFill>
                <a:sysClr val="windowText" lastClr="000000"/>
              </a:solidFill>
              <a:effectLst/>
              <a:uLnTx/>
              <a:uFillTx/>
            </a:endParaRPr>
          </a:p>
        </p:txBody>
      </p:sp>
      <p:sp>
        <p:nvSpPr>
          <p:cNvPr id="46" name="Rectangle 45">
            <a:extLst>
              <a:ext uri="{FF2B5EF4-FFF2-40B4-BE49-F238E27FC236}">
                <a16:creationId xmlns:a16="http://schemas.microsoft.com/office/drawing/2014/main" xmlns="" id="{36606136-C27A-024D-B799-C1F5FD344877}"/>
              </a:ext>
            </a:extLst>
          </p:cNvPr>
          <p:cNvSpPr/>
          <p:nvPr/>
        </p:nvSpPr>
        <p:spPr>
          <a:xfrm>
            <a:off x="8577464" y="2860321"/>
            <a:ext cx="2299674" cy="294248"/>
          </a:xfrm>
          <a:prstGeom prst="rect">
            <a:avLst/>
          </a:prstGeom>
        </p:spPr>
        <p:txBody>
          <a:bodyPr wrap="square">
            <a:spAutoFit/>
          </a:bodyPr>
          <a:lstStyle/>
          <a:p>
            <a:pPr algn="ctr" defTabSz="685378">
              <a:lnSpc>
                <a:spcPct val="80000"/>
              </a:lnSpc>
              <a:spcBef>
                <a:spcPts val="450"/>
              </a:spcBef>
            </a:pPr>
            <a:r>
              <a:rPr lang="en-US" sz="1600" b="1" kern="0" dirty="0">
                <a:solidFill>
                  <a:srgbClr val="FFFFFF">
                    <a:lumMod val="95000"/>
                  </a:srgbClr>
                </a:solidFill>
                <a:ea typeface="ＭＳ Ｐゴシック" charset="0"/>
                <a:cs typeface="ＭＳ Ｐゴシック" charset="0"/>
              </a:rPr>
              <a:t>Object / Archive</a:t>
            </a:r>
          </a:p>
        </p:txBody>
      </p:sp>
      <p:grpSp>
        <p:nvGrpSpPr>
          <p:cNvPr id="47" name="Group 46">
            <a:extLst>
              <a:ext uri="{FF2B5EF4-FFF2-40B4-BE49-F238E27FC236}">
                <a16:creationId xmlns:a16="http://schemas.microsoft.com/office/drawing/2014/main" xmlns="" id="{09BD68D3-9ABB-B043-AE68-F64A0F8D502D}"/>
              </a:ext>
            </a:extLst>
          </p:cNvPr>
          <p:cNvGrpSpPr/>
          <p:nvPr/>
        </p:nvGrpSpPr>
        <p:grpSpPr>
          <a:xfrm>
            <a:off x="9004498" y="1170048"/>
            <a:ext cx="1490134" cy="1481846"/>
            <a:chOff x="9113143" y="1758788"/>
            <a:chExt cx="582945" cy="635162"/>
          </a:xfrm>
        </p:grpSpPr>
        <p:sp>
          <p:nvSpPr>
            <p:cNvPr id="48" name="Rectangle 47">
              <a:extLst>
                <a:ext uri="{FF2B5EF4-FFF2-40B4-BE49-F238E27FC236}">
                  <a16:creationId xmlns:a16="http://schemas.microsoft.com/office/drawing/2014/main" xmlns="" id="{3CBCFE3D-94F0-644D-B075-7FB88F0AD8E1}"/>
                </a:ext>
              </a:extLst>
            </p:cNvPr>
            <p:cNvSpPr/>
            <p:nvPr/>
          </p:nvSpPr>
          <p:spPr>
            <a:xfrm>
              <a:off x="9113143" y="1758788"/>
              <a:ext cx="582945" cy="635162"/>
            </a:xfrm>
            <a:prstGeom prst="rect">
              <a:avLst/>
            </a:prstGeom>
            <a:noFill/>
            <a:ln w="1905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90000"/>
                </a:lnSpc>
                <a:spcBef>
                  <a:spcPts val="0"/>
                </a:spcBef>
                <a:spcAft>
                  <a:spcPts val="0"/>
                </a:spcAft>
                <a:buClrTx/>
                <a:buSzTx/>
                <a:buFontTx/>
                <a:buNone/>
                <a:tabLst/>
                <a:defRPr/>
              </a:pPr>
              <a:endParaRPr kumimoji="0" lang="en-US" sz="1800" b="1" i="0" u="none" strike="noStrike" kern="0" cap="none" spc="0" normalizeH="0" baseline="0" noProof="0">
                <a:ln>
                  <a:noFill/>
                </a:ln>
                <a:solidFill>
                  <a:srgbClr val="FFFFFF"/>
                </a:solidFill>
                <a:effectLst/>
                <a:uLnTx/>
                <a:uFillTx/>
                <a:latin typeface="Calibri"/>
                <a:ea typeface="+mn-ea"/>
                <a:cs typeface="+mn-cs"/>
              </a:endParaRPr>
            </a:p>
          </p:txBody>
        </p:sp>
        <p:sp>
          <p:nvSpPr>
            <p:cNvPr id="49" name="Freeform 30">
              <a:extLst>
                <a:ext uri="{FF2B5EF4-FFF2-40B4-BE49-F238E27FC236}">
                  <a16:creationId xmlns:a16="http://schemas.microsoft.com/office/drawing/2014/main" xmlns="" id="{39EF529D-9FA7-324D-B26C-05A7E7050F25}"/>
                </a:ext>
              </a:extLst>
            </p:cNvPr>
            <p:cNvSpPr>
              <a:spLocks noChangeArrowheads="1"/>
            </p:cNvSpPr>
            <p:nvPr/>
          </p:nvSpPr>
          <p:spPr bwMode="auto">
            <a:xfrm>
              <a:off x="9207801" y="1847739"/>
              <a:ext cx="394941" cy="429056"/>
            </a:xfrm>
            <a:custGeom>
              <a:avLst/>
              <a:gdLst>
                <a:gd name="T0" fmla="*/ 1022 w 1327"/>
                <a:gd name="T1" fmla="*/ 21 h 1442"/>
                <a:gd name="T2" fmla="*/ 663 w 1327"/>
                <a:gd name="T3" fmla="*/ 0 h 1442"/>
                <a:gd name="T4" fmla="*/ 304 w 1327"/>
                <a:gd name="T5" fmla="*/ 21 h 1442"/>
                <a:gd name="T6" fmla="*/ 0 w 1327"/>
                <a:gd name="T7" fmla="*/ 121 h 1442"/>
                <a:gd name="T8" fmla="*/ 0 w 1327"/>
                <a:gd name="T9" fmla="*/ 1320 h 1442"/>
                <a:gd name="T10" fmla="*/ 304 w 1327"/>
                <a:gd name="T11" fmla="*/ 1420 h 1442"/>
                <a:gd name="T12" fmla="*/ 663 w 1327"/>
                <a:gd name="T13" fmla="*/ 1441 h 1442"/>
                <a:gd name="T14" fmla="*/ 1022 w 1327"/>
                <a:gd name="T15" fmla="*/ 1420 h 1442"/>
                <a:gd name="T16" fmla="*/ 1326 w 1327"/>
                <a:gd name="T17" fmla="*/ 1320 h 1442"/>
                <a:gd name="T18" fmla="*/ 1326 w 1327"/>
                <a:gd name="T19" fmla="*/ 121 h 1442"/>
                <a:gd name="T20" fmla="*/ 1022 w 1327"/>
                <a:gd name="T21" fmla="*/ 21 h 1442"/>
                <a:gd name="T22" fmla="*/ 346 w 1327"/>
                <a:gd name="T23" fmla="*/ 1042 h 1442"/>
                <a:gd name="T24" fmla="*/ 257 w 1327"/>
                <a:gd name="T25" fmla="*/ 953 h 1442"/>
                <a:gd name="T26" fmla="*/ 346 w 1327"/>
                <a:gd name="T27" fmla="*/ 864 h 1442"/>
                <a:gd name="T28" fmla="*/ 435 w 1327"/>
                <a:gd name="T29" fmla="*/ 953 h 1442"/>
                <a:gd name="T30" fmla="*/ 346 w 1327"/>
                <a:gd name="T31" fmla="*/ 1042 h 1442"/>
                <a:gd name="T32" fmla="*/ 377 w 1327"/>
                <a:gd name="T33" fmla="*/ 661 h 1442"/>
                <a:gd name="T34" fmla="*/ 480 w 1327"/>
                <a:gd name="T35" fmla="*/ 459 h 1442"/>
                <a:gd name="T36" fmla="*/ 582 w 1327"/>
                <a:gd name="T37" fmla="*/ 661 h 1442"/>
                <a:gd name="T38" fmla="*/ 377 w 1327"/>
                <a:gd name="T39" fmla="*/ 661 h 1442"/>
                <a:gd name="T40" fmla="*/ 550 w 1327"/>
                <a:gd name="T41" fmla="*/ 791 h 1442"/>
                <a:gd name="T42" fmla="*/ 655 w 1327"/>
                <a:gd name="T43" fmla="*/ 746 h 1442"/>
                <a:gd name="T44" fmla="*/ 760 w 1327"/>
                <a:gd name="T45" fmla="*/ 791 h 1442"/>
                <a:gd name="T46" fmla="*/ 760 w 1327"/>
                <a:gd name="T47" fmla="*/ 940 h 1442"/>
                <a:gd name="T48" fmla="*/ 655 w 1327"/>
                <a:gd name="T49" fmla="*/ 985 h 1442"/>
                <a:gd name="T50" fmla="*/ 550 w 1327"/>
                <a:gd name="T51" fmla="*/ 940 h 1442"/>
                <a:gd name="T52" fmla="*/ 550 w 1327"/>
                <a:gd name="T53" fmla="*/ 791 h 1442"/>
                <a:gd name="T54" fmla="*/ 689 w 1327"/>
                <a:gd name="T55" fmla="*/ 1265 h 1442"/>
                <a:gd name="T56" fmla="*/ 600 w 1327"/>
                <a:gd name="T57" fmla="*/ 1176 h 1442"/>
                <a:gd name="T58" fmla="*/ 689 w 1327"/>
                <a:gd name="T59" fmla="*/ 1087 h 1442"/>
                <a:gd name="T60" fmla="*/ 778 w 1327"/>
                <a:gd name="T61" fmla="*/ 1176 h 1442"/>
                <a:gd name="T62" fmla="*/ 689 w 1327"/>
                <a:gd name="T63" fmla="*/ 1265 h 1442"/>
                <a:gd name="T64" fmla="*/ 757 w 1327"/>
                <a:gd name="T65" fmla="*/ 558 h 1442"/>
                <a:gd name="T66" fmla="*/ 870 w 1327"/>
                <a:gd name="T67" fmla="*/ 446 h 1442"/>
                <a:gd name="T68" fmla="*/ 983 w 1327"/>
                <a:gd name="T69" fmla="*/ 558 h 1442"/>
                <a:gd name="T70" fmla="*/ 870 w 1327"/>
                <a:gd name="T71" fmla="*/ 671 h 1442"/>
                <a:gd name="T72" fmla="*/ 757 w 1327"/>
                <a:gd name="T73" fmla="*/ 558 h 1442"/>
                <a:gd name="T74" fmla="*/ 917 w 1327"/>
                <a:gd name="T75" fmla="*/ 1003 h 1442"/>
                <a:gd name="T76" fmla="*/ 1007 w 1327"/>
                <a:gd name="T77" fmla="*/ 825 h 1442"/>
                <a:gd name="T78" fmla="*/ 1096 w 1327"/>
                <a:gd name="T79" fmla="*/ 1003 h 1442"/>
                <a:gd name="T80" fmla="*/ 917 w 1327"/>
                <a:gd name="T81" fmla="*/ 1003 h 1442"/>
                <a:gd name="T82" fmla="*/ 1269 w 1327"/>
                <a:gd name="T83" fmla="*/ 220 h 1442"/>
                <a:gd name="T84" fmla="*/ 660 w 1327"/>
                <a:gd name="T85" fmla="*/ 315 h 1442"/>
                <a:gd name="T86" fmla="*/ 52 w 1327"/>
                <a:gd name="T87" fmla="*/ 220 h 1442"/>
                <a:gd name="T88" fmla="*/ 52 w 1327"/>
                <a:gd name="T89" fmla="*/ 220 h 1442"/>
                <a:gd name="T90" fmla="*/ 660 w 1327"/>
                <a:gd name="T91" fmla="*/ 126 h 1442"/>
                <a:gd name="T92" fmla="*/ 1269 w 1327"/>
                <a:gd name="T93" fmla="*/ 220 h 14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327" h="1442">
                  <a:moveTo>
                    <a:pt x="1022" y="21"/>
                  </a:moveTo>
                  <a:cubicBezTo>
                    <a:pt x="849" y="0"/>
                    <a:pt x="671" y="0"/>
                    <a:pt x="663" y="0"/>
                  </a:cubicBezTo>
                  <a:cubicBezTo>
                    <a:pt x="655" y="0"/>
                    <a:pt x="477" y="0"/>
                    <a:pt x="304" y="21"/>
                  </a:cubicBezTo>
                  <a:cubicBezTo>
                    <a:pt x="2" y="58"/>
                    <a:pt x="0" y="121"/>
                    <a:pt x="0" y="121"/>
                  </a:cubicBezTo>
                  <a:lnTo>
                    <a:pt x="0" y="1320"/>
                  </a:lnTo>
                  <a:cubicBezTo>
                    <a:pt x="0" y="1320"/>
                    <a:pt x="2" y="1383"/>
                    <a:pt x="304" y="1420"/>
                  </a:cubicBezTo>
                  <a:cubicBezTo>
                    <a:pt x="477" y="1441"/>
                    <a:pt x="655" y="1441"/>
                    <a:pt x="663" y="1441"/>
                  </a:cubicBezTo>
                  <a:cubicBezTo>
                    <a:pt x="671" y="1441"/>
                    <a:pt x="849" y="1441"/>
                    <a:pt x="1022" y="1420"/>
                  </a:cubicBezTo>
                  <a:cubicBezTo>
                    <a:pt x="1324" y="1383"/>
                    <a:pt x="1326" y="1320"/>
                    <a:pt x="1326" y="1320"/>
                  </a:cubicBezTo>
                  <a:lnTo>
                    <a:pt x="1326" y="121"/>
                  </a:lnTo>
                  <a:cubicBezTo>
                    <a:pt x="1326" y="121"/>
                    <a:pt x="1324" y="58"/>
                    <a:pt x="1022" y="21"/>
                  </a:cubicBezTo>
                  <a:close/>
                  <a:moveTo>
                    <a:pt x="346" y="1042"/>
                  </a:moveTo>
                  <a:cubicBezTo>
                    <a:pt x="296" y="1042"/>
                    <a:pt x="257" y="1003"/>
                    <a:pt x="257" y="953"/>
                  </a:cubicBezTo>
                  <a:cubicBezTo>
                    <a:pt x="257" y="906"/>
                    <a:pt x="296" y="864"/>
                    <a:pt x="346" y="864"/>
                  </a:cubicBezTo>
                  <a:cubicBezTo>
                    <a:pt x="396" y="864"/>
                    <a:pt x="435" y="903"/>
                    <a:pt x="435" y="953"/>
                  </a:cubicBezTo>
                  <a:cubicBezTo>
                    <a:pt x="435" y="1003"/>
                    <a:pt x="396" y="1042"/>
                    <a:pt x="346" y="1042"/>
                  </a:cubicBezTo>
                  <a:close/>
                  <a:moveTo>
                    <a:pt x="377" y="661"/>
                  </a:moveTo>
                  <a:lnTo>
                    <a:pt x="480" y="459"/>
                  </a:lnTo>
                  <a:lnTo>
                    <a:pt x="582" y="661"/>
                  </a:lnTo>
                  <a:lnTo>
                    <a:pt x="377" y="661"/>
                  </a:lnTo>
                  <a:close/>
                  <a:moveTo>
                    <a:pt x="550" y="791"/>
                  </a:moveTo>
                  <a:lnTo>
                    <a:pt x="655" y="746"/>
                  </a:lnTo>
                  <a:lnTo>
                    <a:pt x="760" y="791"/>
                  </a:lnTo>
                  <a:lnTo>
                    <a:pt x="760" y="940"/>
                  </a:lnTo>
                  <a:lnTo>
                    <a:pt x="655" y="985"/>
                  </a:lnTo>
                  <a:lnTo>
                    <a:pt x="550" y="940"/>
                  </a:lnTo>
                  <a:lnTo>
                    <a:pt x="550" y="791"/>
                  </a:lnTo>
                  <a:close/>
                  <a:moveTo>
                    <a:pt x="689" y="1265"/>
                  </a:moveTo>
                  <a:cubicBezTo>
                    <a:pt x="640" y="1265"/>
                    <a:pt x="600" y="1226"/>
                    <a:pt x="600" y="1176"/>
                  </a:cubicBezTo>
                  <a:cubicBezTo>
                    <a:pt x="600" y="1129"/>
                    <a:pt x="640" y="1087"/>
                    <a:pt x="689" y="1087"/>
                  </a:cubicBezTo>
                  <a:cubicBezTo>
                    <a:pt x="739" y="1087"/>
                    <a:pt x="778" y="1126"/>
                    <a:pt x="778" y="1176"/>
                  </a:cubicBezTo>
                  <a:cubicBezTo>
                    <a:pt x="776" y="1226"/>
                    <a:pt x="736" y="1265"/>
                    <a:pt x="689" y="1265"/>
                  </a:cubicBezTo>
                  <a:close/>
                  <a:moveTo>
                    <a:pt x="757" y="558"/>
                  </a:moveTo>
                  <a:cubicBezTo>
                    <a:pt x="757" y="496"/>
                    <a:pt x="807" y="446"/>
                    <a:pt x="870" y="446"/>
                  </a:cubicBezTo>
                  <a:cubicBezTo>
                    <a:pt x="933" y="446"/>
                    <a:pt x="983" y="496"/>
                    <a:pt x="983" y="558"/>
                  </a:cubicBezTo>
                  <a:cubicBezTo>
                    <a:pt x="983" y="621"/>
                    <a:pt x="933" y="671"/>
                    <a:pt x="870" y="671"/>
                  </a:cubicBezTo>
                  <a:cubicBezTo>
                    <a:pt x="807" y="671"/>
                    <a:pt x="757" y="621"/>
                    <a:pt x="757" y="558"/>
                  </a:cubicBezTo>
                  <a:close/>
                  <a:moveTo>
                    <a:pt x="917" y="1003"/>
                  </a:moveTo>
                  <a:lnTo>
                    <a:pt x="1007" y="825"/>
                  </a:lnTo>
                  <a:lnTo>
                    <a:pt x="1096" y="1003"/>
                  </a:lnTo>
                  <a:lnTo>
                    <a:pt x="917" y="1003"/>
                  </a:lnTo>
                  <a:close/>
                  <a:moveTo>
                    <a:pt x="1269" y="220"/>
                  </a:moveTo>
                  <a:cubicBezTo>
                    <a:pt x="1245" y="254"/>
                    <a:pt x="1030" y="315"/>
                    <a:pt x="660" y="315"/>
                  </a:cubicBezTo>
                  <a:cubicBezTo>
                    <a:pt x="291" y="315"/>
                    <a:pt x="76" y="254"/>
                    <a:pt x="52" y="220"/>
                  </a:cubicBezTo>
                  <a:lnTo>
                    <a:pt x="52" y="220"/>
                  </a:lnTo>
                  <a:cubicBezTo>
                    <a:pt x="73" y="186"/>
                    <a:pt x="288" y="126"/>
                    <a:pt x="660" y="126"/>
                  </a:cubicBezTo>
                  <a:cubicBezTo>
                    <a:pt x="1033" y="123"/>
                    <a:pt x="1248" y="184"/>
                    <a:pt x="1269" y="220"/>
                  </a:cubicBezTo>
                  <a:close/>
                </a:path>
              </a:pathLst>
            </a:custGeom>
            <a:solidFill>
              <a:srgbClr val="FFFFFF"/>
            </a:solidFill>
            <a:ln>
              <a:noFill/>
            </a:ln>
            <a:effectLs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1" i="0" u="none" strike="noStrike" kern="0" cap="none" spc="0" normalizeH="0" baseline="0" noProof="0">
                <a:ln>
                  <a:noFill/>
                </a:ln>
                <a:solidFill>
                  <a:srgbClr val="5F5F5F"/>
                </a:solidFill>
                <a:effectLst/>
                <a:uLnTx/>
                <a:uFillTx/>
              </a:endParaRPr>
            </a:p>
          </p:txBody>
        </p:sp>
      </p:grpSp>
    </p:spTree>
    <p:extLst>
      <p:ext uri="{BB962C8B-B14F-4D97-AF65-F5344CB8AC3E}">
        <p14:creationId xmlns:p14="http://schemas.microsoft.com/office/powerpoint/2010/main" val="20835331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xmlns="" id="{D653964E-A3FE-7449-BF64-91B547B2A84D}"/>
              </a:ext>
            </a:extLst>
          </p:cNvPr>
          <p:cNvSpPr>
            <a:spLocks noGrp="1"/>
          </p:cNvSpPr>
          <p:nvPr>
            <p:ph type="sldNum" sz="quarter" idx="4"/>
          </p:nvPr>
        </p:nvSpPr>
        <p:spPr/>
        <p:txBody>
          <a:bodyPr/>
          <a:lstStyle/>
          <a:p>
            <a:fld id="{C51EAA63-D034-42AE-91FA-B13B9518C7BE}" type="slidenum">
              <a:rPr lang="en-US" smtClean="0"/>
              <a:pPr/>
              <a:t>2</a:t>
            </a:fld>
            <a:endParaRPr lang="en-US" dirty="0"/>
          </a:p>
        </p:txBody>
      </p:sp>
      <p:sp>
        <p:nvSpPr>
          <p:cNvPr id="6" name="Title 3">
            <a:extLst>
              <a:ext uri="{FF2B5EF4-FFF2-40B4-BE49-F238E27FC236}">
                <a16:creationId xmlns:a16="http://schemas.microsoft.com/office/drawing/2014/main" xmlns="" id="{D15A8381-D57D-7C40-90FB-E840FE21C29C}"/>
              </a:ext>
            </a:extLst>
          </p:cNvPr>
          <p:cNvSpPr txBox="1">
            <a:spLocks/>
          </p:cNvSpPr>
          <p:nvPr/>
        </p:nvSpPr>
        <p:spPr>
          <a:xfrm>
            <a:off x="531812" y="137854"/>
            <a:ext cx="11125200" cy="572199"/>
          </a:xfrm>
          <a:prstGeom prst="rect">
            <a:avLst/>
          </a:prstGeom>
        </p:spPr>
        <p:txBody>
          <a:bodyPr vert="horz" lIns="0" tIns="0" rIns="0" bIns="0" rtlCol="0" anchor="b">
            <a:noAutofit/>
          </a:bodyPr>
          <a:lstStyle>
            <a:lvl1pPr algn="l" defTabSz="914400" rtl="0" eaLnBrk="1" latinLnBrk="0" hangingPunct="1">
              <a:lnSpc>
                <a:spcPct val="80000"/>
              </a:lnSpc>
              <a:spcBef>
                <a:spcPct val="0"/>
              </a:spcBef>
              <a:buNone/>
              <a:defRPr sz="3600" kern="1200">
                <a:solidFill>
                  <a:schemeClr val="bg1"/>
                </a:solidFill>
                <a:latin typeface="+mj-lt"/>
                <a:ea typeface="+mj-ea"/>
                <a:cs typeface="+mj-cs"/>
              </a:defRPr>
            </a:lvl1pPr>
          </a:lstStyle>
          <a:p>
            <a:r>
              <a:rPr lang="en-US" sz="3200" dirty="0">
                <a:solidFill>
                  <a:srgbClr val="000000"/>
                </a:solidFill>
              </a:rPr>
              <a:t>…and stay focused on the customer</a:t>
            </a:r>
          </a:p>
        </p:txBody>
      </p:sp>
      <p:sp>
        <p:nvSpPr>
          <p:cNvPr id="7" name="Content Placeholder 7">
            <a:extLst>
              <a:ext uri="{FF2B5EF4-FFF2-40B4-BE49-F238E27FC236}">
                <a16:creationId xmlns:a16="http://schemas.microsoft.com/office/drawing/2014/main" xmlns="" id="{51F51F55-A972-924C-923F-3EE66F65F91C}"/>
              </a:ext>
            </a:extLst>
          </p:cNvPr>
          <p:cNvSpPr txBox="1">
            <a:spLocks/>
          </p:cNvSpPr>
          <p:nvPr/>
        </p:nvSpPr>
        <p:spPr bwMode="gray">
          <a:xfrm>
            <a:off x="355600" y="800404"/>
            <a:ext cx="11419840" cy="5296835"/>
          </a:xfrm>
          <a:prstGeom prst="rect">
            <a:avLst/>
          </a:prstGeom>
        </p:spPr>
        <p:txBody>
          <a:bodyPr wrap="square" lIns="0" tIns="0" rIns="0" bIns="0">
            <a:spAutoFit/>
          </a:bodyPr>
          <a:lstStyle>
            <a:lvl1pPr marL="228600" indent="-228600" algn="l" defTabSz="914400" rtl="0" eaLnBrk="1" latinLnBrk="0" hangingPunct="1">
              <a:lnSpc>
                <a:spcPct val="90000"/>
              </a:lnSpc>
              <a:spcBef>
                <a:spcPts val="1200"/>
              </a:spcBef>
              <a:buClr>
                <a:schemeClr val="tx1">
                  <a:lumMod val="60000"/>
                  <a:lumOff val="40000"/>
                </a:schemeClr>
              </a:buClr>
              <a:buFont typeface="Arial" panose="020B0604020202020204" pitchFamily="34" charset="0"/>
              <a:buChar char="•"/>
              <a:defRPr sz="2800" kern="1200">
                <a:solidFill>
                  <a:schemeClr val="tx1"/>
                </a:solidFill>
                <a:latin typeface="+mn-lt"/>
                <a:ea typeface="+mn-ea"/>
                <a:cs typeface="+mn-cs"/>
              </a:defRPr>
            </a:lvl1pPr>
            <a:lvl2pPr marL="502920" indent="-228600" algn="l" defTabSz="914400" rtl="0" eaLnBrk="1" latinLnBrk="0" hangingPunct="1">
              <a:lnSpc>
                <a:spcPct val="90000"/>
              </a:lnSpc>
              <a:spcBef>
                <a:spcPts val="800"/>
              </a:spcBef>
              <a:buClr>
                <a:schemeClr val="tx1">
                  <a:lumMod val="60000"/>
                  <a:lumOff val="40000"/>
                </a:schemeClr>
              </a:buClr>
              <a:buFont typeface="Arial" panose="020B0604020202020204" pitchFamily="34" charset="0"/>
              <a:buChar char="–"/>
              <a:defRPr sz="2400" kern="1200">
                <a:solidFill>
                  <a:schemeClr val="tx1"/>
                </a:solidFill>
                <a:latin typeface="+mn-lt"/>
                <a:ea typeface="+mn-ea"/>
                <a:cs typeface="+mn-cs"/>
              </a:defRPr>
            </a:lvl2pPr>
            <a:lvl3pPr marL="731520" indent="-182880" algn="l" defTabSz="914400" rtl="0" eaLnBrk="1" latinLnBrk="0" hangingPunct="1">
              <a:lnSpc>
                <a:spcPct val="90000"/>
              </a:lnSpc>
              <a:spcBef>
                <a:spcPts val="600"/>
              </a:spcBef>
              <a:buClr>
                <a:schemeClr val="tx1">
                  <a:lumMod val="60000"/>
                  <a:lumOff val="40000"/>
                </a:schemeClr>
              </a:buClr>
              <a:buFont typeface="Arial" panose="020B0604020202020204" pitchFamily="34" charset="0"/>
              <a:buChar char="•"/>
              <a:defRPr sz="2000" kern="1200">
                <a:solidFill>
                  <a:schemeClr val="tx1"/>
                </a:solidFill>
                <a:latin typeface="+mn-lt"/>
                <a:ea typeface="+mn-ea"/>
                <a:cs typeface="+mn-cs"/>
              </a:defRPr>
            </a:lvl3pPr>
            <a:lvl4pPr marL="960120" indent="-182880" algn="l" defTabSz="914400" rtl="0" eaLnBrk="1" latinLnBrk="0" hangingPunct="1">
              <a:lnSpc>
                <a:spcPct val="90000"/>
              </a:lnSpc>
              <a:spcBef>
                <a:spcPts val="600"/>
              </a:spcBef>
              <a:buClr>
                <a:schemeClr val="tx1">
                  <a:lumMod val="60000"/>
                  <a:lumOff val="40000"/>
                </a:schemeClr>
              </a:buClr>
              <a:buFont typeface="Arial" panose="020B0604020202020204" pitchFamily="34" charset="0"/>
              <a:buChar char="–"/>
              <a:defRPr sz="1800" kern="1200">
                <a:solidFill>
                  <a:schemeClr val="tx1"/>
                </a:solidFill>
                <a:latin typeface="+mn-lt"/>
                <a:ea typeface="+mn-ea"/>
                <a:cs typeface="+mn-cs"/>
              </a:defRPr>
            </a:lvl4pPr>
            <a:lvl5pPr marL="1188720" indent="-182880" algn="l" defTabSz="914400"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5pPr>
            <a:lvl6pPr marL="1417320" indent="-182880" algn="l" defTabSz="914400"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6pPr>
            <a:lvl7pPr marL="1645920" indent="-182880" algn="l" defTabSz="914400"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7pPr>
            <a:lvl8pPr marL="1874520" indent="-182880" algn="l" defTabSz="914400"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8pPr>
            <a:lvl9pPr marL="2103120" indent="-182880" algn="l" defTabSz="914400"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9pPr>
          </a:lstStyle>
          <a:p>
            <a:pPr marL="0" indent="0">
              <a:buClr>
                <a:srgbClr val="58595B">
                  <a:lumMod val="60000"/>
                  <a:lumOff val="40000"/>
                </a:srgbClr>
              </a:buClr>
              <a:buFont typeface="Arial" panose="020B0604020202020204" pitchFamily="34" charset="0"/>
              <a:buNone/>
            </a:pPr>
            <a:r>
              <a:rPr lang="en-US" sz="1400" dirty="0">
                <a:solidFill>
                  <a:srgbClr val="000000"/>
                </a:solidFill>
                <a:latin typeface="Arial" panose="020B0604020202020204" pitchFamily="34" charset="0"/>
                <a:ea typeface="Calibri" panose="020F0502020204030204" pitchFamily="34" charset="0"/>
                <a:cs typeface="Arial" panose="020B0604020202020204" pitchFamily="34" charset="0"/>
              </a:rPr>
              <a:t>Like any conversation, this deck should be unique to the customer. Our customer should see themselves in the story, and we should help make the connection between their business and the value we can provide. As such, you are encouraged to edit this deck to meet your customer’s needs. While doing so, keep the following in mind:</a:t>
            </a:r>
          </a:p>
          <a:p>
            <a:pPr marL="0" indent="0">
              <a:buClr>
                <a:srgbClr val="58595B">
                  <a:lumMod val="60000"/>
                  <a:lumOff val="40000"/>
                </a:srgbClr>
              </a:buClr>
              <a:buFont typeface="Arial" panose="020B0604020202020204" pitchFamily="34" charset="0"/>
              <a:buNone/>
            </a:pPr>
            <a:r>
              <a:rPr lang="en-US" sz="1800" b="1" dirty="0">
                <a:solidFill>
                  <a:srgbClr val="007395"/>
                </a:solidFill>
              </a:rPr>
              <a:t>The story is about our customers – not us</a:t>
            </a:r>
            <a:r>
              <a:rPr lang="en-US" sz="1400" b="1" dirty="0">
                <a:solidFill>
                  <a:srgbClr val="F80000">
                    <a:lumMod val="50000"/>
                  </a:srgbClr>
                </a:solidFill>
                <a:latin typeface="Arial" panose="020B0604020202020204" pitchFamily="34" charset="0"/>
                <a:ea typeface="Calibri" panose="020F0502020204030204" pitchFamily="34" charset="0"/>
                <a:cs typeface="Arial" panose="020B0604020202020204" pitchFamily="34" charset="0"/>
              </a:rPr>
              <a:t/>
            </a:r>
            <a:br>
              <a:rPr lang="en-US" sz="1400" b="1" dirty="0">
                <a:solidFill>
                  <a:srgbClr val="F80000">
                    <a:lumMod val="50000"/>
                  </a:srgbClr>
                </a:solidFill>
                <a:latin typeface="Arial" panose="020B0604020202020204" pitchFamily="34" charset="0"/>
                <a:ea typeface="Calibri" panose="020F0502020204030204" pitchFamily="34" charset="0"/>
                <a:cs typeface="Arial" panose="020B0604020202020204" pitchFamily="34" charset="0"/>
              </a:rPr>
            </a:br>
            <a:r>
              <a:rPr lang="en-US" sz="1400" dirty="0">
                <a:solidFill>
                  <a:srgbClr val="000000"/>
                </a:solidFill>
                <a:latin typeface="Arial" panose="020B0604020202020204" pitchFamily="34" charset="0"/>
                <a:ea typeface="Calibri" panose="020F0502020204030204" pitchFamily="34" charset="0"/>
                <a:cs typeface="Arial" panose="020B0604020202020204" pitchFamily="34" charset="0"/>
              </a:rPr>
              <a:t>We earn trust and loyalty by asking and listening, and all of our messaging should be customer-focused</a:t>
            </a:r>
            <a:r>
              <a:rPr lang="en-US" sz="1400" b="1" dirty="0">
                <a:solidFill>
                  <a:srgbClr val="000000"/>
                </a:solidFill>
                <a:latin typeface="Arial" panose="020B0604020202020204" pitchFamily="34" charset="0"/>
                <a:ea typeface="Calibri" panose="020F0502020204030204" pitchFamily="34" charset="0"/>
                <a:cs typeface="Arial" panose="020B0604020202020204" pitchFamily="34" charset="0"/>
              </a:rPr>
              <a:t>. Slide 8, for example, should be tailored to what customer pain points you’ve already identified, plus your experience with others facing similar storage challenges. </a:t>
            </a:r>
          </a:p>
          <a:p>
            <a:pPr marL="0" indent="0">
              <a:buClr>
                <a:srgbClr val="58595B">
                  <a:lumMod val="60000"/>
                  <a:lumOff val="40000"/>
                </a:srgbClr>
              </a:buClr>
              <a:buFont typeface="Arial" panose="020B0604020202020204" pitchFamily="34" charset="0"/>
              <a:buNone/>
            </a:pPr>
            <a:r>
              <a:rPr lang="en-US" sz="1800" b="1" dirty="0">
                <a:solidFill>
                  <a:srgbClr val="007395"/>
                </a:solidFill>
              </a:rPr>
              <a:t>We solve business problems through technology </a:t>
            </a:r>
            <a:r>
              <a:rPr lang="en-US" sz="1400" b="1" dirty="0">
                <a:solidFill>
                  <a:srgbClr val="FF0000"/>
                </a:solidFill>
                <a:latin typeface="Arial" panose="020B0604020202020204" pitchFamily="34" charset="0"/>
                <a:ea typeface="Calibri" panose="020F0502020204030204" pitchFamily="34" charset="0"/>
                <a:cs typeface="Arial" panose="020B0604020202020204" pitchFamily="34" charset="0"/>
              </a:rPr>
              <a:t/>
            </a:r>
            <a:br>
              <a:rPr lang="en-US" sz="1400" b="1" dirty="0">
                <a:solidFill>
                  <a:srgbClr val="FF0000"/>
                </a:solidFill>
                <a:latin typeface="Arial" panose="020B0604020202020204" pitchFamily="34" charset="0"/>
                <a:ea typeface="Calibri" panose="020F0502020204030204" pitchFamily="34" charset="0"/>
                <a:cs typeface="Arial" panose="020B0604020202020204" pitchFamily="34" charset="0"/>
              </a:rPr>
            </a:br>
            <a:r>
              <a:rPr lang="en-US" sz="1400" dirty="0">
                <a:solidFill>
                  <a:srgbClr val="000000"/>
                </a:solidFill>
                <a:latin typeface="Arial" panose="020B0604020202020204" pitchFamily="34" charset="0"/>
                <a:ea typeface="Calibri" panose="020F0502020204030204" pitchFamily="34" charset="0"/>
                <a:cs typeface="Arial" panose="020B0604020202020204" pitchFamily="34" charset="0"/>
              </a:rPr>
              <a:t>We are not solving technical problems. Conversations and proposed solutions should be outcome based (what business problem are we exploring/solving). We recommend not diving too deeply to describe features, unless the customer has asked and an Oracle expert is present. Focus instead on the problem / pain point that can be solved utilizing this or that type of storage</a:t>
            </a:r>
          </a:p>
          <a:p>
            <a:pPr marL="0" indent="0">
              <a:buClr>
                <a:srgbClr val="58595B">
                  <a:lumMod val="60000"/>
                  <a:lumOff val="40000"/>
                </a:srgbClr>
              </a:buClr>
              <a:buFont typeface="Arial" panose="020B0604020202020204" pitchFamily="34" charset="0"/>
              <a:buNone/>
            </a:pPr>
            <a:r>
              <a:rPr lang="en-US" sz="1800" b="1" dirty="0">
                <a:solidFill>
                  <a:srgbClr val="007395"/>
                </a:solidFill>
              </a:rPr>
              <a:t>This is not your father’s Oracle</a:t>
            </a:r>
            <a:r>
              <a:rPr lang="en-US" sz="1400" b="1" dirty="0">
                <a:solidFill>
                  <a:srgbClr val="FF0000"/>
                </a:solidFill>
                <a:latin typeface="Arial" panose="020B0604020202020204" pitchFamily="34" charset="0"/>
                <a:ea typeface="Calibri" panose="020F0502020204030204" pitchFamily="34" charset="0"/>
                <a:cs typeface="Arial" panose="020B0604020202020204" pitchFamily="34" charset="0"/>
              </a:rPr>
              <a:t/>
            </a:r>
            <a:br>
              <a:rPr lang="en-US" sz="1400" b="1" dirty="0">
                <a:solidFill>
                  <a:srgbClr val="FF0000"/>
                </a:solidFill>
                <a:latin typeface="Arial" panose="020B0604020202020204" pitchFamily="34" charset="0"/>
                <a:ea typeface="Calibri" panose="020F0502020204030204" pitchFamily="34" charset="0"/>
                <a:cs typeface="Arial" panose="020B0604020202020204" pitchFamily="34" charset="0"/>
              </a:rPr>
            </a:br>
            <a:r>
              <a:rPr lang="en-US" sz="1400" dirty="0">
                <a:solidFill>
                  <a:srgbClr val="000000"/>
                </a:solidFill>
                <a:latin typeface="Arial" panose="020B0604020202020204" pitchFamily="34" charset="0"/>
                <a:ea typeface="Calibri" panose="020F0502020204030204" pitchFamily="34" charset="0"/>
                <a:cs typeface="Arial" panose="020B0604020202020204" pitchFamily="34" charset="0"/>
              </a:rPr>
              <a:t>Acknowledge what has gotten us to this point, and actively evolve our perception, engagement, and overall relationship with our customers. Importantly, if we suspect they are NOT happy with us for whatever reason, emphasize that we are changing our ways, that a new customer-first driven approach is required, and that we want to be viewed as a </a:t>
            </a:r>
            <a:r>
              <a:rPr lang="en-US" sz="1400" b="1" dirty="0">
                <a:solidFill>
                  <a:srgbClr val="000000"/>
                </a:solidFill>
                <a:latin typeface="Arial" panose="020B0604020202020204" pitchFamily="34" charset="0"/>
                <a:ea typeface="Calibri" panose="020F0502020204030204" pitchFamily="34" charset="0"/>
                <a:cs typeface="Arial" panose="020B0604020202020204" pitchFamily="34" charset="0"/>
              </a:rPr>
              <a:t>partner </a:t>
            </a:r>
            <a:r>
              <a:rPr lang="en-US" sz="1400" dirty="0">
                <a:solidFill>
                  <a:srgbClr val="000000"/>
                </a:solidFill>
                <a:latin typeface="Arial" panose="020B0604020202020204" pitchFamily="34" charset="0"/>
                <a:ea typeface="Calibri" panose="020F0502020204030204" pitchFamily="34" charset="0"/>
                <a:cs typeface="Arial" panose="020B0604020202020204" pitchFamily="34" charset="0"/>
              </a:rPr>
              <a:t>rather than a </a:t>
            </a:r>
            <a:r>
              <a:rPr lang="en-US" sz="1400" b="1" dirty="0">
                <a:solidFill>
                  <a:srgbClr val="000000"/>
                </a:solidFill>
                <a:latin typeface="Arial" panose="020B0604020202020204" pitchFamily="34" charset="0"/>
                <a:ea typeface="Calibri" panose="020F0502020204030204" pitchFamily="34" charset="0"/>
                <a:cs typeface="Arial" panose="020B0604020202020204" pitchFamily="34" charset="0"/>
              </a:rPr>
              <a:t>vendor</a:t>
            </a:r>
            <a:r>
              <a:rPr lang="en-US" sz="1400" dirty="0">
                <a:solidFill>
                  <a:srgbClr val="000000"/>
                </a:solidFill>
                <a:latin typeface="Arial" panose="020B0604020202020204" pitchFamily="34" charset="0"/>
                <a:ea typeface="Calibri" panose="020F0502020204030204" pitchFamily="34" charset="0"/>
                <a:cs typeface="Arial" panose="020B0604020202020204" pitchFamily="34" charset="0"/>
              </a:rPr>
              <a:t> going into the future</a:t>
            </a:r>
          </a:p>
          <a:p>
            <a:pPr marL="0" indent="0">
              <a:buClr>
                <a:srgbClr val="58595B">
                  <a:lumMod val="60000"/>
                  <a:lumOff val="40000"/>
                </a:srgbClr>
              </a:buClr>
              <a:buFont typeface="Arial" panose="020B0604020202020204" pitchFamily="34" charset="0"/>
              <a:buNone/>
            </a:pPr>
            <a:r>
              <a:rPr lang="en-US" sz="1800" b="1" dirty="0">
                <a:solidFill>
                  <a:srgbClr val="007395"/>
                </a:solidFill>
              </a:rPr>
              <a:t>And as you edit the content…</a:t>
            </a:r>
          </a:p>
          <a:p>
            <a:pPr marL="176213" indent="-176213">
              <a:spcBef>
                <a:spcPts val="0"/>
              </a:spcBef>
              <a:buClr>
                <a:srgbClr val="58595B"/>
              </a:buClr>
            </a:pPr>
            <a:r>
              <a:rPr lang="en-US" sz="1400" dirty="0">
                <a:solidFill>
                  <a:srgbClr val="000000"/>
                </a:solidFill>
                <a:latin typeface="Arial" panose="020B0604020202020204" pitchFamily="34" charset="0"/>
                <a:ea typeface="Calibri" panose="020F0502020204030204" pitchFamily="34" charset="0"/>
                <a:cs typeface="Arial" panose="020B0604020202020204" pitchFamily="34" charset="0"/>
              </a:rPr>
              <a:t>Ruthlessly justify the point of EVERY slide (what purpose</a:t>
            </a:r>
            <a:r>
              <a:rPr lang="mr-IN" sz="1400" dirty="0">
                <a:solidFill>
                  <a:srgbClr val="000000"/>
                </a:solidFill>
                <a:latin typeface="Arial" panose="020B0604020202020204" pitchFamily="34" charset="0"/>
                <a:ea typeface="Calibri" panose="020F0502020204030204" pitchFamily="34" charset="0"/>
                <a:cs typeface="Arial" panose="020B0604020202020204" pitchFamily="34" charset="0"/>
              </a:rPr>
              <a:t> / </a:t>
            </a:r>
            <a:r>
              <a:rPr lang="en-US" sz="1400" dirty="0">
                <a:solidFill>
                  <a:srgbClr val="000000"/>
                </a:solidFill>
                <a:latin typeface="Arial" panose="020B0604020202020204" pitchFamily="34" charset="0"/>
                <a:ea typeface="Calibri" panose="020F0502020204030204" pitchFamily="34" charset="0"/>
                <a:cs typeface="Arial" panose="020B0604020202020204" pitchFamily="34" charset="0"/>
              </a:rPr>
              <a:t>value does it provide)?</a:t>
            </a:r>
          </a:p>
          <a:p>
            <a:pPr marL="176213" indent="-176213">
              <a:spcBef>
                <a:spcPts val="0"/>
              </a:spcBef>
              <a:buClr>
                <a:srgbClr val="58595B"/>
              </a:buClr>
            </a:pPr>
            <a:r>
              <a:rPr lang="en-US" sz="1400" dirty="0">
                <a:solidFill>
                  <a:srgbClr val="000000"/>
                </a:solidFill>
                <a:latin typeface="Arial" panose="020B0604020202020204" pitchFamily="34" charset="0"/>
                <a:ea typeface="Calibri" panose="020F0502020204030204" pitchFamily="34" charset="0"/>
                <a:cs typeface="Arial" panose="020B0604020202020204" pitchFamily="34" charset="0"/>
              </a:rPr>
              <a:t>Talk more about our customers and/or their business challenges more often than we talk about ourselves.</a:t>
            </a:r>
          </a:p>
          <a:p>
            <a:pPr marL="176213" indent="-176213">
              <a:spcBef>
                <a:spcPts val="0"/>
              </a:spcBef>
              <a:buClr>
                <a:srgbClr val="58595B"/>
              </a:buClr>
            </a:pPr>
            <a:r>
              <a:rPr lang="en-US" sz="1400" dirty="0">
                <a:solidFill>
                  <a:srgbClr val="000000"/>
                </a:solidFill>
                <a:latin typeface="Arial" panose="020B0604020202020204" pitchFamily="34" charset="0"/>
                <a:ea typeface="Calibri" panose="020F0502020204030204" pitchFamily="34" charset="0"/>
                <a:cs typeface="Arial" panose="020B0604020202020204" pitchFamily="34" charset="0"/>
              </a:rPr>
              <a:t>Actively remove language like “best in class,” “world-class,” “ultimate,” and superlatives that do not add customer value. Where superlatives make sense – when they can be backed by facts - use them sparingly in defensible statements that help convey the value to the customer.</a:t>
            </a:r>
          </a:p>
          <a:p>
            <a:pPr marL="176213" indent="-176213">
              <a:spcBef>
                <a:spcPts val="0"/>
              </a:spcBef>
              <a:buClr>
                <a:srgbClr val="58595B"/>
              </a:buClr>
            </a:pPr>
            <a:r>
              <a:rPr lang="en-US" sz="1400" dirty="0">
                <a:solidFill>
                  <a:srgbClr val="000000"/>
                </a:solidFill>
                <a:latin typeface="Arial" panose="020B0604020202020204" pitchFamily="34" charset="0"/>
                <a:ea typeface="Calibri" panose="020F0502020204030204" pitchFamily="34" charset="0"/>
                <a:cs typeface="Arial" panose="020B0604020202020204" pitchFamily="34" charset="0"/>
              </a:rPr>
              <a:t>Take care. Words matter. Formatting matters. And sloppiness and typos undermine credibility.</a:t>
            </a:r>
          </a:p>
          <a:p>
            <a:pPr marL="176213" indent="-176213">
              <a:spcBef>
                <a:spcPts val="0"/>
              </a:spcBef>
              <a:buClr>
                <a:srgbClr val="58595B"/>
              </a:buClr>
            </a:pPr>
            <a:r>
              <a:rPr lang="en-US" sz="1400" dirty="0">
                <a:solidFill>
                  <a:srgbClr val="000000"/>
                </a:solidFill>
                <a:latin typeface="Arial" panose="020B0604020202020204" pitchFamily="34" charset="0"/>
                <a:ea typeface="Calibri" panose="020F0502020204030204" pitchFamily="34" charset="0"/>
                <a:cs typeface="Arial" panose="020B0604020202020204" pitchFamily="34" charset="0"/>
              </a:rPr>
              <a:t>And lastly, this deck and the story within, are not about the cloud. It is about solving business problems. The cloud – our cloud – represents the HOW. </a:t>
            </a:r>
          </a:p>
          <a:p>
            <a:pPr marL="176213" indent="-176213">
              <a:spcBef>
                <a:spcPts val="0"/>
              </a:spcBef>
              <a:buClr>
                <a:srgbClr val="58595B"/>
              </a:buClr>
            </a:pPr>
            <a:r>
              <a:rPr lang="en-US" sz="1400" b="1" dirty="0">
                <a:solidFill>
                  <a:srgbClr val="FF0000"/>
                </a:solidFill>
                <a:latin typeface="Arial" panose="020B0604020202020204" pitchFamily="34" charset="0"/>
                <a:ea typeface="Calibri" panose="020F0502020204030204" pitchFamily="34" charset="0"/>
                <a:cs typeface="Arial" panose="020B0604020202020204" pitchFamily="34" charset="0"/>
              </a:rPr>
              <a:t>Finally, if you send this deck to customers, please REMOVE all speakers notes first. </a:t>
            </a:r>
          </a:p>
        </p:txBody>
      </p:sp>
      <p:sp>
        <p:nvSpPr>
          <p:cNvPr id="8" name="TextBox 7">
            <a:extLst>
              <a:ext uri="{FF2B5EF4-FFF2-40B4-BE49-F238E27FC236}">
                <a16:creationId xmlns:a16="http://schemas.microsoft.com/office/drawing/2014/main" xmlns="" id="{0A857ED7-65AA-9248-B5EE-A1C2DE166284}"/>
              </a:ext>
            </a:extLst>
          </p:cNvPr>
          <p:cNvSpPr txBox="1"/>
          <p:nvPr/>
        </p:nvSpPr>
        <p:spPr>
          <a:xfrm>
            <a:off x="3487632" y="6071162"/>
            <a:ext cx="6199986" cy="338554"/>
          </a:xfrm>
          <a:prstGeom prst="rect">
            <a:avLst/>
          </a:prstGeom>
          <a:solidFill>
            <a:schemeClr val="accent3"/>
          </a:solidFill>
        </p:spPr>
        <p:txBody>
          <a:bodyPr wrap="square" rtlCol="0">
            <a:spAutoFit/>
          </a:bodyPr>
          <a:lstStyle/>
          <a:p>
            <a:pPr algn="ctr"/>
            <a:r>
              <a:rPr lang="en-US" sz="1600" dirty="0">
                <a:solidFill>
                  <a:srgbClr val="FFFFFF"/>
                </a:solidFill>
              </a:rPr>
              <a:t>Please remove this slide prior to delivery or emailing to your customer.</a:t>
            </a:r>
          </a:p>
        </p:txBody>
      </p:sp>
    </p:spTree>
    <p:extLst>
      <p:ext uri="{BB962C8B-B14F-4D97-AF65-F5344CB8AC3E}">
        <p14:creationId xmlns:p14="http://schemas.microsoft.com/office/powerpoint/2010/main" val="1399982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lock Arc 1">
            <a:extLst>
              <a:ext uri="{FF2B5EF4-FFF2-40B4-BE49-F238E27FC236}">
                <a16:creationId xmlns:a16="http://schemas.microsoft.com/office/drawing/2014/main" xmlns="" id="{C5D51CB5-6523-E545-BB2A-D660B7CEC721}"/>
              </a:ext>
            </a:extLst>
          </p:cNvPr>
          <p:cNvSpPr/>
          <p:nvPr/>
        </p:nvSpPr>
        <p:spPr bwMode="gray">
          <a:xfrm>
            <a:off x="2038276" y="2207190"/>
            <a:ext cx="8237762" cy="6017504"/>
          </a:xfrm>
          <a:prstGeom prst="blockArc">
            <a:avLst>
              <a:gd name="adj1" fmla="val 10800000"/>
              <a:gd name="adj2" fmla="val 21451707"/>
              <a:gd name="adj3" fmla="val 234"/>
            </a:avLst>
          </a:prstGeom>
          <a:solidFill>
            <a:schemeClr val="accent2"/>
          </a:solidFill>
          <a:ln w="15875">
            <a:solidFill>
              <a:schemeClr val="accent2"/>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dirty="0">
              <a:solidFill>
                <a:schemeClr val="bg1"/>
              </a:solidFill>
            </a:endParaRPr>
          </a:p>
        </p:txBody>
      </p:sp>
      <p:sp>
        <p:nvSpPr>
          <p:cNvPr id="17" name="Freeform 16">
            <a:extLst>
              <a:ext uri="{FF2B5EF4-FFF2-40B4-BE49-F238E27FC236}">
                <a16:creationId xmlns:a16="http://schemas.microsoft.com/office/drawing/2014/main" xmlns="" id="{81A20774-551C-B84E-9E32-2DB7C570DB98}"/>
              </a:ext>
            </a:extLst>
          </p:cNvPr>
          <p:cNvSpPr/>
          <p:nvPr/>
        </p:nvSpPr>
        <p:spPr>
          <a:xfrm>
            <a:off x="4766424" y="2520820"/>
            <a:ext cx="2781284" cy="1309065"/>
          </a:xfrm>
          <a:custGeom>
            <a:avLst/>
            <a:gdLst>
              <a:gd name="connsiteX0" fmla="*/ 0 w 1440298"/>
              <a:gd name="connsiteY0" fmla="*/ 0 h 960679"/>
              <a:gd name="connsiteX1" fmla="*/ 1440298 w 1440298"/>
              <a:gd name="connsiteY1" fmla="*/ 0 h 960679"/>
              <a:gd name="connsiteX2" fmla="*/ 1440298 w 1440298"/>
              <a:gd name="connsiteY2" fmla="*/ 960679 h 960679"/>
              <a:gd name="connsiteX3" fmla="*/ 0 w 1440298"/>
              <a:gd name="connsiteY3" fmla="*/ 960679 h 960679"/>
              <a:gd name="connsiteX4" fmla="*/ 0 w 1440298"/>
              <a:gd name="connsiteY4" fmla="*/ 0 h 9606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0298" h="960679">
                <a:moveTo>
                  <a:pt x="0" y="0"/>
                </a:moveTo>
                <a:lnTo>
                  <a:pt x="1440298" y="0"/>
                </a:lnTo>
                <a:lnTo>
                  <a:pt x="1440298" y="960679"/>
                </a:lnTo>
                <a:lnTo>
                  <a:pt x="0" y="960679"/>
                </a:lnTo>
                <a:lnTo>
                  <a:pt x="0" y="0"/>
                </a:lnTo>
                <a:close/>
              </a:path>
            </a:pathLst>
          </a:custGeom>
        </p:spPr>
        <p:style>
          <a:lnRef idx="2">
            <a:schemeClr val="accent2">
              <a:tint val="40000"/>
              <a:alpha val="90000"/>
              <a:hueOff val="0"/>
              <a:satOff val="0"/>
              <a:lumOff val="0"/>
              <a:alphaOff val="0"/>
            </a:schemeClr>
          </a:lnRef>
          <a:fillRef idx="1">
            <a:schemeClr val="accent2">
              <a:tint val="40000"/>
              <a:alpha val="90000"/>
              <a:hueOff val="0"/>
              <a:satOff val="0"/>
              <a:lumOff val="0"/>
              <a:alphaOff val="0"/>
            </a:schemeClr>
          </a:fillRef>
          <a:effectRef idx="0">
            <a:schemeClr val="accent2">
              <a:tint val="40000"/>
              <a:alpha val="90000"/>
              <a:hueOff val="0"/>
              <a:satOff val="0"/>
              <a:lumOff val="0"/>
              <a:alphaOff val="0"/>
            </a:schemeClr>
          </a:effectRef>
          <a:fontRef idx="minor">
            <a:schemeClr val="dk1">
              <a:hueOff val="0"/>
              <a:satOff val="0"/>
              <a:lumOff val="0"/>
              <a:alphaOff val="0"/>
            </a:schemeClr>
          </a:fontRef>
        </p:style>
        <p:txBody>
          <a:bodyPr spcFirstLastPara="0" vert="horz" wrap="square" lIns="230448" tIns="78232" rIns="78232" bIns="78232" numCol="1" spcCol="1270" anchor="ctr" anchorCtr="0">
            <a:noAutofit/>
          </a:bodyPr>
          <a:lstStyle/>
          <a:p>
            <a:pPr marL="182563">
              <a:lnSpc>
                <a:spcPct val="90000"/>
              </a:lnSpc>
              <a:defRPr/>
            </a:pPr>
            <a:r>
              <a:rPr lang="en-US" b="1" dirty="0">
                <a:solidFill>
                  <a:srgbClr val="58595B"/>
                </a:solidFill>
              </a:rPr>
              <a:t>11x 9s DURABILITY</a:t>
            </a:r>
            <a:endParaRPr lang="en-US" dirty="0">
              <a:solidFill>
                <a:srgbClr val="58595B"/>
              </a:solidFill>
            </a:endParaRPr>
          </a:p>
          <a:p>
            <a:pPr marL="176213" lvl="0" indent="-176213">
              <a:lnSpc>
                <a:spcPct val="90000"/>
              </a:lnSpc>
              <a:buFont typeface="Arial"/>
              <a:buChar char="•"/>
              <a:defRPr/>
            </a:pPr>
            <a:r>
              <a:rPr lang="en-US" sz="1400" dirty="0">
                <a:solidFill>
                  <a:srgbClr val="000000"/>
                </a:solidFill>
              </a:rPr>
              <a:t>Multiple copies of data stored across data centers within an Availability Domain provides high data durability</a:t>
            </a:r>
          </a:p>
        </p:txBody>
      </p:sp>
      <p:sp>
        <p:nvSpPr>
          <p:cNvPr id="19" name="Freeform 18">
            <a:extLst>
              <a:ext uri="{FF2B5EF4-FFF2-40B4-BE49-F238E27FC236}">
                <a16:creationId xmlns:a16="http://schemas.microsoft.com/office/drawing/2014/main" xmlns="" id="{6C70B3C1-F1D5-5544-8539-7A9132822379}"/>
              </a:ext>
            </a:extLst>
          </p:cNvPr>
          <p:cNvSpPr/>
          <p:nvPr/>
        </p:nvSpPr>
        <p:spPr>
          <a:xfrm>
            <a:off x="6694675" y="4235072"/>
            <a:ext cx="2958992" cy="1682300"/>
          </a:xfrm>
          <a:custGeom>
            <a:avLst/>
            <a:gdLst>
              <a:gd name="connsiteX0" fmla="*/ 0 w 1440298"/>
              <a:gd name="connsiteY0" fmla="*/ 0 h 960679"/>
              <a:gd name="connsiteX1" fmla="*/ 1440298 w 1440298"/>
              <a:gd name="connsiteY1" fmla="*/ 0 h 960679"/>
              <a:gd name="connsiteX2" fmla="*/ 1440298 w 1440298"/>
              <a:gd name="connsiteY2" fmla="*/ 960679 h 960679"/>
              <a:gd name="connsiteX3" fmla="*/ 0 w 1440298"/>
              <a:gd name="connsiteY3" fmla="*/ 960679 h 960679"/>
              <a:gd name="connsiteX4" fmla="*/ 0 w 1440298"/>
              <a:gd name="connsiteY4" fmla="*/ 0 h 9606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0298" h="960679">
                <a:moveTo>
                  <a:pt x="0" y="0"/>
                </a:moveTo>
                <a:lnTo>
                  <a:pt x="1440298" y="0"/>
                </a:lnTo>
                <a:lnTo>
                  <a:pt x="1440298" y="960679"/>
                </a:lnTo>
                <a:lnTo>
                  <a:pt x="0" y="960679"/>
                </a:lnTo>
                <a:lnTo>
                  <a:pt x="0" y="0"/>
                </a:lnTo>
                <a:close/>
              </a:path>
            </a:pathLst>
          </a:custGeom>
        </p:spPr>
        <p:style>
          <a:lnRef idx="2">
            <a:schemeClr val="accent3">
              <a:tint val="40000"/>
              <a:alpha val="90000"/>
              <a:hueOff val="0"/>
              <a:satOff val="0"/>
              <a:lumOff val="0"/>
              <a:alphaOff val="0"/>
            </a:schemeClr>
          </a:lnRef>
          <a:fillRef idx="1">
            <a:schemeClr val="accent3">
              <a:tint val="40000"/>
              <a:alpha val="90000"/>
              <a:hueOff val="0"/>
              <a:satOff val="0"/>
              <a:lumOff val="0"/>
              <a:alphaOff val="0"/>
            </a:schemeClr>
          </a:fillRef>
          <a:effectRef idx="0">
            <a:schemeClr val="accent3">
              <a:tint val="40000"/>
              <a:alpha val="90000"/>
              <a:hueOff val="0"/>
              <a:satOff val="0"/>
              <a:lumOff val="0"/>
              <a:alphaOff val="0"/>
            </a:schemeClr>
          </a:effectRef>
          <a:fontRef idx="minor">
            <a:schemeClr val="dk1">
              <a:hueOff val="0"/>
              <a:satOff val="0"/>
              <a:lumOff val="0"/>
              <a:alphaOff val="0"/>
            </a:schemeClr>
          </a:fontRef>
        </p:style>
        <p:txBody>
          <a:bodyPr spcFirstLastPara="0" vert="horz" wrap="square" lIns="230448" tIns="56896" rIns="56896" bIns="56896" numCol="1" spcCol="1270" anchor="ctr" anchorCtr="0">
            <a:noAutofit/>
          </a:bodyPr>
          <a:lstStyle/>
          <a:p>
            <a:pPr marL="182563">
              <a:lnSpc>
                <a:spcPct val="90000"/>
              </a:lnSpc>
              <a:spcAft>
                <a:spcPts val="1200"/>
              </a:spcAft>
              <a:defRPr/>
            </a:pPr>
            <a:r>
              <a:rPr lang="en-US" b="1" dirty="0">
                <a:solidFill>
                  <a:schemeClr val="accent3">
                    <a:lumMod val="75000"/>
                  </a:schemeClr>
                </a:solidFill>
              </a:rPr>
              <a:t>SELF HEALING</a:t>
            </a:r>
            <a:endParaRPr lang="en-US" dirty="0">
              <a:solidFill>
                <a:schemeClr val="accent3">
                  <a:lumMod val="75000"/>
                </a:schemeClr>
              </a:solidFill>
            </a:endParaRPr>
          </a:p>
          <a:p>
            <a:pPr marL="182880" lvl="0" indent="-182880">
              <a:lnSpc>
                <a:spcPct val="90000"/>
              </a:lnSpc>
              <a:spcAft>
                <a:spcPts val="1200"/>
              </a:spcAft>
              <a:buFont typeface="Arial" pitchFamily="34" charset="0"/>
              <a:buChar char="•"/>
              <a:defRPr/>
            </a:pPr>
            <a:r>
              <a:rPr lang="en-US" sz="1400" dirty="0">
                <a:solidFill>
                  <a:srgbClr val="000000"/>
                </a:solidFill>
              </a:rPr>
              <a:t>Periodic audits ensure last </a:t>
            </a:r>
            <a:br>
              <a:rPr lang="en-US" sz="1400" dirty="0">
                <a:solidFill>
                  <a:srgbClr val="000000"/>
                </a:solidFill>
              </a:rPr>
            </a:br>
            <a:r>
              <a:rPr lang="en-US" sz="1400" dirty="0">
                <a:solidFill>
                  <a:srgbClr val="000000"/>
                </a:solidFill>
              </a:rPr>
              <a:t>known good data is preserved</a:t>
            </a:r>
          </a:p>
          <a:p>
            <a:pPr marL="182880" lvl="0" indent="-182880">
              <a:lnSpc>
                <a:spcPct val="90000"/>
              </a:lnSpc>
              <a:spcAft>
                <a:spcPts val="1200"/>
              </a:spcAft>
              <a:buFont typeface="Arial" pitchFamily="34" charset="0"/>
              <a:buChar char="•"/>
              <a:defRPr/>
            </a:pPr>
            <a:r>
              <a:rPr lang="en-US" sz="1400" dirty="0">
                <a:solidFill>
                  <a:srgbClr val="000000"/>
                </a:solidFill>
              </a:rPr>
              <a:t>Corrupted objects replaced with known good copies</a:t>
            </a:r>
          </a:p>
        </p:txBody>
      </p:sp>
      <p:sp>
        <p:nvSpPr>
          <p:cNvPr id="22" name="Freeform 21">
            <a:extLst>
              <a:ext uri="{FF2B5EF4-FFF2-40B4-BE49-F238E27FC236}">
                <a16:creationId xmlns:a16="http://schemas.microsoft.com/office/drawing/2014/main" xmlns="" id="{0EA53E82-D78F-694B-B2EA-64605F316CC6}"/>
              </a:ext>
            </a:extLst>
          </p:cNvPr>
          <p:cNvSpPr/>
          <p:nvPr/>
        </p:nvSpPr>
        <p:spPr>
          <a:xfrm>
            <a:off x="2508424" y="4235071"/>
            <a:ext cx="2922388" cy="1682299"/>
          </a:xfrm>
          <a:custGeom>
            <a:avLst/>
            <a:gdLst>
              <a:gd name="connsiteX0" fmla="*/ 0 w 1440298"/>
              <a:gd name="connsiteY0" fmla="*/ 0 h 960679"/>
              <a:gd name="connsiteX1" fmla="*/ 1440298 w 1440298"/>
              <a:gd name="connsiteY1" fmla="*/ 0 h 960679"/>
              <a:gd name="connsiteX2" fmla="*/ 1440298 w 1440298"/>
              <a:gd name="connsiteY2" fmla="*/ 960679 h 960679"/>
              <a:gd name="connsiteX3" fmla="*/ 0 w 1440298"/>
              <a:gd name="connsiteY3" fmla="*/ 960679 h 960679"/>
              <a:gd name="connsiteX4" fmla="*/ 0 w 1440298"/>
              <a:gd name="connsiteY4" fmla="*/ 0 h 9606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0298" h="960679">
                <a:moveTo>
                  <a:pt x="0" y="0"/>
                </a:moveTo>
                <a:lnTo>
                  <a:pt x="1440298" y="0"/>
                </a:lnTo>
                <a:lnTo>
                  <a:pt x="1440298" y="960679"/>
                </a:lnTo>
                <a:lnTo>
                  <a:pt x="0" y="960679"/>
                </a:lnTo>
                <a:lnTo>
                  <a:pt x="0" y="0"/>
                </a:lnTo>
                <a:close/>
              </a:path>
            </a:pathLst>
          </a:custGeom>
          <a:solidFill>
            <a:schemeClr val="accent4">
              <a:alpha val="18000"/>
            </a:schemeClr>
          </a:solidFill>
          <a:ln>
            <a:noFill/>
          </a:ln>
        </p:spPr>
        <p:style>
          <a:lnRef idx="2">
            <a:schemeClr val="accent4">
              <a:tint val="40000"/>
              <a:alpha val="90000"/>
              <a:hueOff val="0"/>
              <a:satOff val="0"/>
              <a:lumOff val="0"/>
              <a:alphaOff val="0"/>
            </a:schemeClr>
          </a:lnRef>
          <a:fillRef idx="1">
            <a:schemeClr val="accent4">
              <a:tint val="40000"/>
              <a:alpha val="90000"/>
              <a:hueOff val="0"/>
              <a:satOff val="0"/>
              <a:lumOff val="0"/>
              <a:alphaOff val="0"/>
            </a:schemeClr>
          </a:fillRef>
          <a:effectRef idx="0">
            <a:schemeClr val="accent4">
              <a:tint val="40000"/>
              <a:alpha val="90000"/>
              <a:hueOff val="0"/>
              <a:satOff val="0"/>
              <a:lumOff val="0"/>
              <a:alphaOff val="0"/>
            </a:schemeClr>
          </a:effectRef>
          <a:fontRef idx="minor">
            <a:schemeClr val="dk1">
              <a:hueOff val="0"/>
              <a:satOff val="0"/>
              <a:lumOff val="0"/>
              <a:alphaOff val="0"/>
            </a:schemeClr>
          </a:fontRef>
        </p:style>
        <p:txBody>
          <a:bodyPr spcFirstLastPara="0" vert="horz" wrap="square" lIns="230447" tIns="0" rIns="56897" bIns="56896" numCol="1" spcCol="1270" anchor="ctr" anchorCtr="0">
            <a:noAutofit/>
          </a:bodyPr>
          <a:lstStyle/>
          <a:p>
            <a:pPr marL="182563">
              <a:lnSpc>
                <a:spcPct val="90000"/>
              </a:lnSpc>
              <a:spcAft>
                <a:spcPts val="1200"/>
              </a:spcAft>
              <a:defRPr/>
            </a:pPr>
            <a:r>
              <a:rPr lang="en-US" b="1" dirty="0">
                <a:solidFill>
                  <a:schemeClr val="accent4"/>
                </a:solidFill>
              </a:rPr>
              <a:t>MULTIPLE COPIES</a:t>
            </a:r>
            <a:endParaRPr lang="en-US" dirty="0">
              <a:solidFill>
                <a:schemeClr val="accent4"/>
              </a:solidFill>
            </a:endParaRPr>
          </a:p>
          <a:p>
            <a:pPr marL="182880" lvl="0" indent="-182880">
              <a:lnSpc>
                <a:spcPct val="90000"/>
              </a:lnSpc>
              <a:spcAft>
                <a:spcPts val="1200"/>
              </a:spcAft>
              <a:buFont typeface="Arial" pitchFamily="34" charset="0"/>
              <a:buChar char="•"/>
              <a:defRPr/>
            </a:pPr>
            <a:r>
              <a:rPr lang="en-US" sz="1400" dirty="0">
                <a:solidFill>
                  <a:srgbClr val="000000"/>
                </a:solidFill>
              </a:rPr>
              <a:t>Multiple copies of each object protect against hardware failure</a:t>
            </a:r>
          </a:p>
          <a:p>
            <a:pPr marL="182880" lvl="0" indent="-182880">
              <a:lnSpc>
                <a:spcPct val="90000"/>
              </a:lnSpc>
              <a:spcAft>
                <a:spcPts val="1200"/>
              </a:spcAft>
              <a:buFont typeface="Arial" pitchFamily="34" charset="0"/>
              <a:buChar char="•"/>
              <a:defRPr/>
            </a:pPr>
            <a:r>
              <a:rPr lang="en-US" sz="1400" dirty="0">
                <a:solidFill>
                  <a:srgbClr val="000000"/>
                </a:solidFill>
              </a:rPr>
              <a:t>Original data set is replicated before acknowledging any writes or other data changes</a:t>
            </a:r>
          </a:p>
        </p:txBody>
      </p:sp>
      <p:grpSp>
        <p:nvGrpSpPr>
          <p:cNvPr id="4" name="Group 3">
            <a:extLst>
              <a:ext uri="{FF2B5EF4-FFF2-40B4-BE49-F238E27FC236}">
                <a16:creationId xmlns:a16="http://schemas.microsoft.com/office/drawing/2014/main" xmlns="" id="{98BE6CD1-E1F7-2943-8070-AAB9D4FA1977}"/>
              </a:ext>
            </a:extLst>
          </p:cNvPr>
          <p:cNvGrpSpPr/>
          <p:nvPr/>
        </p:nvGrpSpPr>
        <p:grpSpPr>
          <a:xfrm>
            <a:off x="5548581" y="1422753"/>
            <a:ext cx="1191064" cy="1191064"/>
            <a:chOff x="6222990" y="1784499"/>
            <a:chExt cx="720000" cy="720000"/>
          </a:xfrm>
        </p:grpSpPr>
        <p:sp>
          <p:nvSpPr>
            <p:cNvPr id="18" name="Freeform 17">
              <a:extLst>
                <a:ext uri="{FF2B5EF4-FFF2-40B4-BE49-F238E27FC236}">
                  <a16:creationId xmlns:a16="http://schemas.microsoft.com/office/drawing/2014/main" xmlns="" id="{5A740F19-AC5A-C843-9753-F2E2BD2AD88C}"/>
                </a:ext>
              </a:extLst>
            </p:cNvPr>
            <p:cNvSpPr>
              <a:spLocks noChangeAspect="1"/>
            </p:cNvSpPr>
            <p:nvPr/>
          </p:nvSpPr>
          <p:spPr>
            <a:xfrm>
              <a:off x="6222990" y="1784499"/>
              <a:ext cx="720000" cy="720000"/>
            </a:xfrm>
            <a:custGeom>
              <a:avLst/>
              <a:gdLst>
                <a:gd name="connsiteX0" fmla="*/ 0 w 960199"/>
                <a:gd name="connsiteY0" fmla="*/ 480100 h 960199"/>
                <a:gd name="connsiteX1" fmla="*/ 480100 w 960199"/>
                <a:gd name="connsiteY1" fmla="*/ 0 h 960199"/>
                <a:gd name="connsiteX2" fmla="*/ 960200 w 960199"/>
                <a:gd name="connsiteY2" fmla="*/ 480100 h 960199"/>
                <a:gd name="connsiteX3" fmla="*/ 480100 w 960199"/>
                <a:gd name="connsiteY3" fmla="*/ 960200 h 960199"/>
                <a:gd name="connsiteX4" fmla="*/ 0 w 960199"/>
                <a:gd name="connsiteY4" fmla="*/ 480100 h 9601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60199" h="960199">
                  <a:moveTo>
                    <a:pt x="0" y="480100"/>
                  </a:moveTo>
                  <a:cubicBezTo>
                    <a:pt x="0" y="214948"/>
                    <a:pt x="214948" y="0"/>
                    <a:pt x="480100" y="0"/>
                  </a:cubicBezTo>
                  <a:cubicBezTo>
                    <a:pt x="745252" y="0"/>
                    <a:pt x="960200" y="214948"/>
                    <a:pt x="960200" y="480100"/>
                  </a:cubicBezTo>
                  <a:cubicBezTo>
                    <a:pt x="960200" y="745252"/>
                    <a:pt x="745252" y="960200"/>
                    <a:pt x="480100" y="960200"/>
                  </a:cubicBezTo>
                  <a:cubicBezTo>
                    <a:pt x="214948" y="960200"/>
                    <a:pt x="0" y="745252"/>
                    <a:pt x="0" y="480100"/>
                  </a:cubicBezTo>
                  <a:close/>
                </a:path>
              </a:pathLst>
            </a:custGeom>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spcFirstLastPara="0" vert="horz" wrap="square" lIns="140618" tIns="140618" rIns="140618" bIns="140618" numCol="1" spcCol="1270" anchor="ctr" anchorCtr="0">
              <a:noAutofit/>
            </a:bodyPr>
            <a:lstStyle/>
            <a:p>
              <a:pPr marL="0" lvl="0" indent="0" algn="ctr" defTabSz="711200">
                <a:lnSpc>
                  <a:spcPct val="90000"/>
                </a:lnSpc>
                <a:spcBef>
                  <a:spcPct val="0"/>
                </a:spcBef>
                <a:spcAft>
                  <a:spcPct val="35000"/>
                </a:spcAft>
                <a:buNone/>
              </a:pPr>
              <a:endParaRPr lang="en-US" sz="1600" kern="1200" dirty="0"/>
            </a:p>
          </p:txBody>
        </p:sp>
        <p:sp>
          <p:nvSpPr>
            <p:cNvPr id="25" name="Freeform 3">
              <a:extLst>
                <a:ext uri="{FF2B5EF4-FFF2-40B4-BE49-F238E27FC236}">
                  <a16:creationId xmlns:a16="http://schemas.microsoft.com/office/drawing/2014/main" xmlns="" id="{269ACD77-C29B-BD48-B46C-CE8D2D65A4CE}"/>
                </a:ext>
              </a:extLst>
            </p:cNvPr>
            <p:cNvSpPr>
              <a:spLocks noChangeAspect="1" noChangeArrowheads="1"/>
            </p:cNvSpPr>
            <p:nvPr/>
          </p:nvSpPr>
          <p:spPr bwMode="auto">
            <a:xfrm>
              <a:off x="6344738" y="1964414"/>
              <a:ext cx="469232" cy="351924"/>
            </a:xfrm>
            <a:custGeom>
              <a:avLst/>
              <a:gdLst>
                <a:gd name="T0" fmla="*/ 1621 w 2964"/>
                <a:gd name="T1" fmla="*/ 116 h 2224"/>
                <a:gd name="T2" fmla="*/ 1482 w 2964"/>
                <a:gd name="T3" fmla="*/ 371 h 2224"/>
                <a:gd name="T4" fmla="*/ 811 w 2964"/>
                <a:gd name="T5" fmla="*/ 741 h 2224"/>
                <a:gd name="T6" fmla="*/ 0 w 2964"/>
                <a:gd name="T7" fmla="*/ 857 h 2224"/>
                <a:gd name="T8" fmla="*/ 672 w 2964"/>
                <a:gd name="T9" fmla="*/ 1343 h 2224"/>
                <a:gd name="T10" fmla="*/ 1343 w 2964"/>
                <a:gd name="T11" fmla="*/ 1066 h 2224"/>
                <a:gd name="T12" fmla="*/ 2061 w 2964"/>
                <a:gd name="T13" fmla="*/ 1008 h 2224"/>
                <a:gd name="T14" fmla="*/ 1482 w 2964"/>
                <a:gd name="T15" fmla="*/ 1390 h 2224"/>
                <a:gd name="T16" fmla="*/ 1343 w 2964"/>
                <a:gd name="T17" fmla="*/ 1320 h 2224"/>
                <a:gd name="T18" fmla="*/ 0 w 2964"/>
                <a:gd name="T19" fmla="*/ 1320 h 2224"/>
                <a:gd name="T20" fmla="*/ 672 w 2964"/>
                <a:gd name="T21" fmla="*/ 1760 h 2224"/>
                <a:gd name="T22" fmla="*/ 1343 w 2964"/>
                <a:gd name="T23" fmla="*/ 1482 h 2224"/>
                <a:gd name="T24" fmla="*/ 2061 w 2964"/>
                <a:gd name="T25" fmla="*/ 1424 h 2224"/>
                <a:gd name="T26" fmla="*/ 1482 w 2964"/>
                <a:gd name="T27" fmla="*/ 1760 h 2224"/>
                <a:gd name="T28" fmla="*/ 1343 w 2964"/>
                <a:gd name="T29" fmla="*/ 1737 h 2224"/>
                <a:gd name="T30" fmla="*/ 0 w 2964"/>
                <a:gd name="T31" fmla="*/ 1737 h 2224"/>
                <a:gd name="T32" fmla="*/ 672 w 2964"/>
                <a:gd name="T33" fmla="*/ 2223 h 2224"/>
                <a:gd name="T34" fmla="*/ 1343 w 2964"/>
                <a:gd name="T35" fmla="*/ 1853 h 2224"/>
                <a:gd name="T36" fmla="*/ 2153 w 2964"/>
                <a:gd name="T37" fmla="*/ 1737 h 2224"/>
                <a:gd name="T38" fmla="*/ 2291 w 2964"/>
                <a:gd name="T39" fmla="*/ 1482 h 2224"/>
                <a:gd name="T40" fmla="*/ 2963 w 2964"/>
                <a:gd name="T41" fmla="*/ 116 h 2224"/>
                <a:gd name="T42" fmla="*/ 1250 w 2964"/>
                <a:gd name="T43" fmla="*/ 1586 h 2224"/>
                <a:gd name="T44" fmla="*/ 672 w 2964"/>
                <a:gd name="T45" fmla="*/ 1552 h 2224"/>
                <a:gd name="T46" fmla="*/ 1250 w 2964"/>
                <a:gd name="T47" fmla="*/ 1586 h 2224"/>
                <a:gd name="T48" fmla="*/ 672 w 2964"/>
                <a:gd name="T49" fmla="*/ 2084 h 2224"/>
                <a:gd name="T50" fmla="*/ 1250 w 2964"/>
                <a:gd name="T51" fmla="*/ 1934 h 2224"/>
                <a:gd name="T52" fmla="*/ 1250 w 2964"/>
                <a:gd name="T53" fmla="*/ 1147 h 2224"/>
                <a:gd name="T54" fmla="*/ 672 w 2964"/>
                <a:gd name="T55" fmla="*/ 1112 h 2224"/>
                <a:gd name="T56" fmla="*/ 1250 w 2964"/>
                <a:gd name="T57" fmla="*/ 1147 h 2224"/>
                <a:gd name="T58" fmla="*/ 672 w 2964"/>
                <a:gd name="T59" fmla="*/ 973 h 2224"/>
                <a:gd name="T60" fmla="*/ 104 w 2964"/>
                <a:gd name="T61" fmla="*/ 892 h 2224"/>
                <a:gd name="T62" fmla="*/ 1239 w 2964"/>
                <a:gd name="T63" fmla="*/ 892 h 2224"/>
                <a:gd name="T64" fmla="*/ 2061 w 2964"/>
                <a:gd name="T65" fmla="*/ 915 h 2224"/>
                <a:gd name="T66" fmla="*/ 1343 w 2964"/>
                <a:gd name="T67" fmla="*/ 973 h 2224"/>
                <a:gd name="T68" fmla="*/ 903 w 2964"/>
                <a:gd name="T69" fmla="*/ 753 h 2224"/>
                <a:gd name="T70" fmla="*/ 1482 w 2964"/>
                <a:gd name="T71" fmla="*/ 695 h 2224"/>
                <a:gd name="T72" fmla="*/ 2061 w 2964"/>
                <a:gd name="T73" fmla="*/ 915 h 2224"/>
                <a:gd name="T74" fmla="*/ 857 w 2964"/>
                <a:gd name="T75" fmla="*/ 741 h 2224"/>
                <a:gd name="T76" fmla="*/ 1482 w 2964"/>
                <a:gd name="T77" fmla="*/ 602 h 2224"/>
                <a:gd name="T78" fmla="*/ 915 w 2964"/>
                <a:gd name="T79" fmla="*/ 521 h 2224"/>
                <a:gd name="T80" fmla="*/ 2049 w 2964"/>
                <a:gd name="T81" fmla="*/ 521 h 2224"/>
                <a:gd name="T82" fmla="*/ 2870 w 2964"/>
                <a:gd name="T83" fmla="*/ 1332 h 2224"/>
                <a:gd name="T84" fmla="*/ 2153 w 2964"/>
                <a:gd name="T85" fmla="*/ 1390 h 2224"/>
                <a:gd name="T86" fmla="*/ 2291 w 2964"/>
                <a:gd name="T87" fmla="*/ 1112 h 2224"/>
                <a:gd name="T88" fmla="*/ 2870 w 2964"/>
                <a:gd name="T89" fmla="*/ 1332 h 2224"/>
                <a:gd name="T90" fmla="*/ 2291 w 2964"/>
                <a:gd name="T91" fmla="*/ 1019 h 2224"/>
                <a:gd name="T92" fmla="*/ 2153 w 2964"/>
                <a:gd name="T93" fmla="*/ 695 h 2224"/>
                <a:gd name="T94" fmla="*/ 2870 w 2964"/>
                <a:gd name="T95" fmla="*/ 637 h 2224"/>
                <a:gd name="T96" fmla="*/ 2870 w 2964"/>
                <a:gd name="T97" fmla="*/ 545 h 2224"/>
                <a:gd name="T98" fmla="*/ 2153 w 2964"/>
                <a:gd name="T99" fmla="*/ 602 h 2224"/>
                <a:gd name="T100" fmla="*/ 1713 w 2964"/>
                <a:gd name="T101" fmla="*/ 382 h 2224"/>
                <a:gd name="T102" fmla="*/ 2291 w 2964"/>
                <a:gd name="T103" fmla="*/ 325 h 2224"/>
                <a:gd name="T104" fmla="*/ 2870 w 2964"/>
                <a:gd name="T105" fmla="*/ 545 h 2224"/>
                <a:gd name="T106" fmla="*/ 2291 w 2964"/>
                <a:gd name="T107" fmla="*/ 232 h 2224"/>
                <a:gd name="T108" fmla="*/ 1725 w 2964"/>
                <a:gd name="T109" fmla="*/ 151 h 2224"/>
                <a:gd name="T110" fmla="*/ 2859 w 2964"/>
                <a:gd name="T111" fmla="*/ 151 h 2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964" h="2224">
                  <a:moveTo>
                    <a:pt x="2291" y="0"/>
                  </a:moveTo>
                  <a:cubicBezTo>
                    <a:pt x="1922" y="0"/>
                    <a:pt x="1621" y="47"/>
                    <a:pt x="1621" y="116"/>
                  </a:cubicBezTo>
                  <a:cubicBezTo>
                    <a:pt x="1621" y="371"/>
                    <a:pt x="1621" y="371"/>
                    <a:pt x="1621" y="371"/>
                  </a:cubicBezTo>
                  <a:cubicBezTo>
                    <a:pt x="1574" y="371"/>
                    <a:pt x="1528" y="371"/>
                    <a:pt x="1482" y="371"/>
                  </a:cubicBezTo>
                  <a:cubicBezTo>
                    <a:pt x="1111" y="371"/>
                    <a:pt x="811" y="417"/>
                    <a:pt x="811" y="487"/>
                  </a:cubicBezTo>
                  <a:cubicBezTo>
                    <a:pt x="811" y="741"/>
                    <a:pt x="811" y="741"/>
                    <a:pt x="811" y="741"/>
                  </a:cubicBezTo>
                  <a:cubicBezTo>
                    <a:pt x="764" y="741"/>
                    <a:pt x="718" y="741"/>
                    <a:pt x="672" y="741"/>
                  </a:cubicBezTo>
                  <a:cubicBezTo>
                    <a:pt x="301" y="741"/>
                    <a:pt x="0" y="788"/>
                    <a:pt x="0" y="857"/>
                  </a:cubicBezTo>
                  <a:cubicBezTo>
                    <a:pt x="0" y="1228"/>
                    <a:pt x="0" y="1228"/>
                    <a:pt x="0" y="1228"/>
                  </a:cubicBezTo>
                  <a:cubicBezTo>
                    <a:pt x="0" y="1297"/>
                    <a:pt x="301" y="1343"/>
                    <a:pt x="672" y="1343"/>
                  </a:cubicBezTo>
                  <a:cubicBezTo>
                    <a:pt x="1042" y="1343"/>
                    <a:pt x="1343" y="1297"/>
                    <a:pt x="1343" y="1228"/>
                  </a:cubicBezTo>
                  <a:cubicBezTo>
                    <a:pt x="1343" y="1066"/>
                    <a:pt x="1343" y="1066"/>
                    <a:pt x="1343" y="1066"/>
                  </a:cubicBezTo>
                  <a:cubicBezTo>
                    <a:pt x="1389" y="1066"/>
                    <a:pt x="1436" y="1066"/>
                    <a:pt x="1482" y="1066"/>
                  </a:cubicBezTo>
                  <a:cubicBezTo>
                    <a:pt x="1725" y="1066"/>
                    <a:pt x="1945" y="1043"/>
                    <a:pt x="2061" y="1008"/>
                  </a:cubicBezTo>
                  <a:cubicBezTo>
                    <a:pt x="2061" y="1332"/>
                    <a:pt x="2061" y="1332"/>
                    <a:pt x="2061" y="1332"/>
                  </a:cubicBezTo>
                  <a:cubicBezTo>
                    <a:pt x="1945" y="1367"/>
                    <a:pt x="1725" y="1390"/>
                    <a:pt x="1482" y="1390"/>
                  </a:cubicBezTo>
                  <a:cubicBezTo>
                    <a:pt x="1436" y="1390"/>
                    <a:pt x="1389" y="1390"/>
                    <a:pt x="1343" y="1390"/>
                  </a:cubicBezTo>
                  <a:cubicBezTo>
                    <a:pt x="1343" y="1320"/>
                    <a:pt x="1343" y="1320"/>
                    <a:pt x="1343" y="1320"/>
                  </a:cubicBezTo>
                  <a:cubicBezTo>
                    <a:pt x="1343" y="1390"/>
                    <a:pt x="1042" y="1436"/>
                    <a:pt x="672" y="1436"/>
                  </a:cubicBezTo>
                  <a:cubicBezTo>
                    <a:pt x="301" y="1436"/>
                    <a:pt x="0" y="1390"/>
                    <a:pt x="0" y="1320"/>
                  </a:cubicBezTo>
                  <a:cubicBezTo>
                    <a:pt x="0" y="1645"/>
                    <a:pt x="0" y="1645"/>
                    <a:pt x="0" y="1645"/>
                  </a:cubicBezTo>
                  <a:cubicBezTo>
                    <a:pt x="0" y="1714"/>
                    <a:pt x="301" y="1760"/>
                    <a:pt x="672" y="1760"/>
                  </a:cubicBezTo>
                  <a:cubicBezTo>
                    <a:pt x="1042" y="1760"/>
                    <a:pt x="1343" y="1714"/>
                    <a:pt x="1343" y="1645"/>
                  </a:cubicBezTo>
                  <a:cubicBezTo>
                    <a:pt x="1343" y="1482"/>
                    <a:pt x="1343" y="1482"/>
                    <a:pt x="1343" y="1482"/>
                  </a:cubicBezTo>
                  <a:cubicBezTo>
                    <a:pt x="1389" y="1482"/>
                    <a:pt x="1436" y="1482"/>
                    <a:pt x="1482" y="1482"/>
                  </a:cubicBezTo>
                  <a:cubicBezTo>
                    <a:pt x="1725" y="1482"/>
                    <a:pt x="1945" y="1459"/>
                    <a:pt x="2061" y="1424"/>
                  </a:cubicBezTo>
                  <a:cubicBezTo>
                    <a:pt x="2061" y="1702"/>
                    <a:pt x="2061" y="1702"/>
                    <a:pt x="2061" y="1702"/>
                  </a:cubicBezTo>
                  <a:cubicBezTo>
                    <a:pt x="1991" y="1725"/>
                    <a:pt x="1794" y="1760"/>
                    <a:pt x="1482" y="1760"/>
                  </a:cubicBezTo>
                  <a:cubicBezTo>
                    <a:pt x="1436" y="1760"/>
                    <a:pt x="1389" y="1760"/>
                    <a:pt x="1343" y="1760"/>
                  </a:cubicBezTo>
                  <a:cubicBezTo>
                    <a:pt x="1343" y="1737"/>
                    <a:pt x="1343" y="1737"/>
                    <a:pt x="1343" y="1737"/>
                  </a:cubicBezTo>
                  <a:cubicBezTo>
                    <a:pt x="1343" y="1806"/>
                    <a:pt x="1042" y="1853"/>
                    <a:pt x="672" y="1853"/>
                  </a:cubicBezTo>
                  <a:cubicBezTo>
                    <a:pt x="301" y="1853"/>
                    <a:pt x="0" y="1806"/>
                    <a:pt x="0" y="1737"/>
                  </a:cubicBezTo>
                  <a:cubicBezTo>
                    <a:pt x="0" y="2108"/>
                    <a:pt x="0" y="2108"/>
                    <a:pt x="0" y="2108"/>
                  </a:cubicBezTo>
                  <a:cubicBezTo>
                    <a:pt x="0" y="2177"/>
                    <a:pt x="301" y="2223"/>
                    <a:pt x="672" y="2223"/>
                  </a:cubicBezTo>
                  <a:cubicBezTo>
                    <a:pt x="1042" y="2223"/>
                    <a:pt x="1343" y="2177"/>
                    <a:pt x="1343" y="2108"/>
                  </a:cubicBezTo>
                  <a:cubicBezTo>
                    <a:pt x="1343" y="1853"/>
                    <a:pt x="1343" y="1853"/>
                    <a:pt x="1343" y="1853"/>
                  </a:cubicBezTo>
                  <a:cubicBezTo>
                    <a:pt x="1389" y="1853"/>
                    <a:pt x="1436" y="1853"/>
                    <a:pt x="1482" y="1853"/>
                  </a:cubicBezTo>
                  <a:cubicBezTo>
                    <a:pt x="1852" y="1853"/>
                    <a:pt x="2153" y="1806"/>
                    <a:pt x="2153" y="1737"/>
                  </a:cubicBezTo>
                  <a:cubicBezTo>
                    <a:pt x="2153" y="1482"/>
                    <a:pt x="2153" y="1482"/>
                    <a:pt x="2153" y="1482"/>
                  </a:cubicBezTo>
                  <a:cubicBezTo>
                    <a:pt x="2200" y="1482"/>
                    <a:pt x="2245" y="1482"/>
                    <a:pt x="2291" y="1482"/>
                  </a:cubicBezTo>
                  <a:cubicBezTo>
                    <a:pt x="2662" y="1482"/>
                    <a:pt x="2963" y="1436"/>
                    <a:pt x="2963" y="1367"/>
                  </a:cubicBezTo>
                  <a:cubicBezTo>
                    <a:pt x="2963" y="116"/>
                    <a:pt x="2963" y="116"/>
                    <a:pt x="2963" y="116"/>
                  </a:cubicBezTo>
                  <a:cubicBezTo>
                    <a:pt x="2963" y="47"/>
                    <a:pt x="2662" y="0"/>
                    <a:pt x="2291" y="0"/>
                  </a:cubicBezTo>
                  <a:close/>
                  <a:moveTo>
                    <a:pt x="1250" y="1586"/>
                  </a:moveTo>
                  <a:cubicBezTo>
                    <a:pt x="1135" y="1621"/>
                    <a:pt x="915" y="1645"/>
                    <a:pt x="672" y="1645"/>
                  </a:cubicBezTo>
                  <a:cubicBezTo>
                    <a:pt x="672" y="1552"/>
                    <a:pt x="672" y="1552"/>
                    <a:pt x="672" y="1552"/>
                  </a:cubicBezTo>
                  <a:cubicBezTo>
                    <a:pt x="915" y="1552"/>
                    <a:pt x="1135" y="1529"/>
                    <a:pt x="1250" y="1494"/>
                  </a:cubicBezTo>
                  <a:lnTo>
                    <a:pt x="1250" y="1586"/>
                  </a:lnTo>
                  <a:close/>
                  <a:moveTo>
                    <a:pt x="1250" y="2027"/>
                  </a:moveTo>
                  <a:cubicBezTo>
                    <a:pt x="1135" y="2061"/>
                    <a:pt x="915" y="2084"/>
                    <a:pt x="672" y="2084"/>
                  </a:cubicBezTo>
                  <a:cubicBezTo>
                    <a:pt x="672" y="1992"/>
                    <a:pt x="672" y="1992"/>
                    <a:pt x="672" y="1992"/>
                  </a:cubicBezTo>
                  <a:cubicBezTo>
                    <a:pt x="915" y="1992"/>
                    <a:pt x="1135" y="1969"/>
                    <a:pt x="1250" y="1934"/>
                  </a:cubicBezTo>
                  <a:lnTo>
                    <a:pt x="1250" y="2027"/>
                  </a:lnTo>
                  <a:close/>
                  <a:moveTo>
                    <a:pt x="1250" y="1147"/>
                  </a:moveTo>
                  <a:cubicBezTo>
                    <a:pt x="1135" y="1181"/>
                    <a:pt x="915" y="1204"/>
                    <a:pt x="672" y="1204"/>
                  </a:cubicBezTo>
                  <a:cubicBezTo>
                    <a:pt x="672" y="1112"/>
                    <a:pt x="672" y="1112"/>
                    <a:pt x="672" y="1112"/>
                  </a:cubicBezTo>
                  <a:cubicBezTo>
                    <a:pt x="915" y="1112"/>
                    <a:pt x="1135" y="1089"/>
                    <a:pt x="1250" y="1054"/>
                  </a:cubicBezTo>
                  <a:lnTo>
                    <a:pt x="1250" y="1147"/>
                  </a:lnTo>
                  <a:close/>
                  <a:moveTo>
                    <a:pt x="1239" y="915"/>
                  </a:moveTo>
                  <a:cubicBezTo>
                    <a:pt x="1123" y="950"/>
                    <a:pt x="915" y="973"/>
                    <a:pt x="672" y="973"/>
                  </a:cubicBezTo>
                  <a:cubicBezTo>
                    <a:pt x="428" y="973"/>
                    <a:pt x="220" y="950"/>
                    <a:pt x="104" y="915"/>
                  </a:cubicBezTo>
                  <a:cubicBezTo>
                    <a:pt x="81" y="915"/>
                    <a:pt x="81" y="892"/>
                    <a:pt x="104" y="892"/>
                  </a:cubicBezTo>
                  <a:cubicBezTo>
                    <a:pt x="220" y="857"/>
                    <a:pt x="428" y="834"/>
                    <a:pt x="672" y="834"/>
                  </a:cubicBezTo>
                  <a:cubicBezTo>
                    <a:pt x="915" y="834"/>
                    <a:pt x="1123" y="857"/>
                    <a:pt x="1239" y="892"/>
                  </a:cubicBezTo>
                  <a:cubicBezTo>
                    <a:pt x="1262" y="892"/>
                    <a:pt x="1262" y="915"/>
                    <a:pt x="1239" y="915"/>
                  </a:cubicBezTo>
                  <a:close/>
                  <a:moveTo>
                    <a:pt x="2061" y="915"/>
                  </a:moveTo>
                  <a:cubicBezTo>
                    <a:pt x="1945" y="950"/>
                    <a:pt x="1725" y="973"/>
                    <a:pt x="1482" y="973"/>
                  </a:cubicBezTo>
                  <a:cubicBezTo>
                    <a:pt x="1436" y="973"/>
                    <a:pt x="1389" y="973"/>
                    <a:pt x="1343" y="973"/>
                  </a:cubicBezTo>
                  <a:cubicBezTo>
                    <a:pt x="1343" y="857"/>
                    <a:pt x="1343" y="857"/>
                    <a:pt x="1343" y="857"/>
                  </a:cubicBezTo>
                  <a:cubicBezTo>
                    <a:pt x="1343" y="811"/>
                    <a:pt x="1158" y="765"/>
                    <a:pt x="903" y="753"/>
                  </a:cubicBezTo>
                  <a:cubicBezTo>
                    <a:pt x="903" y="637"/>
                    <a:pt x="903" y="637"/>
                    <a:pt x="903" y="637"/>
                  </a:cubicBezTo>
                  <a:cubicBezTo>
                    <a:pt x="1019" y="672"/>
                    <a:pt x="1239" y="695"/>
                    <a:pt x="1482" y="695"/>
                  </a:cubicBezTo>
                  <a:cubicBezTo>
                    <a:pt x="1725" y="695"/>
                    <a:pt x="1945" y="672"/>
                    <a:pt x="2061" y="637"/>
                  </a:cubicBezTo>
                  <a:lnTo>
                    <a:pt x="2061" y="915"/>
                  </a:lnTo>
                  <a:close/>
                  <a:moveTo>
                    <a:pt x="857" y="741"/>
                  </a:moveTo>
                  <a:lnTo>
                    <a:pt x="857" y="741"/>
                  </a:lnTo>
                  <a:close/>
                  <a:moveTo>
                    <a:pt x="2049" y="545"/>
                  </a:moveTo>
                  <a:cubicBezTo>
                    <a:pt x="1933" y="579"/>
                    <a:pt x="1725" y="602"/>
                    <a:pt x="1482" y="602"/>
                  </a:cubicBezTo>
                  <a:cubicBezTo>
                    <a:pt x="1239" y="602"/>
                    <a:pt x="1030" y="579"/>
                    <a:pt x="915" y="545"/>
                  </a:cubicBezTo>
                  <a:cubicBezTo>
                    <a:pt x="891" y="545"/>
                    <a:pt x="891" y="521"/>
                    <a:pt x="915" y="521"/>
                  </a:cubicBezTo>
                  <a:cubicBezTo>
                    <a:pt x="1030" y="487"/>
                    <a:pt x="1239" y="463"/>
                    <a:pt x="1482" y="463"/>
                  </a:cubicBezTo>
                  <a:cubicBezTo>
                    <a:pt x="1725" y="463"/>
                    <a:pt x="1933" y="487"/>
                    <a:pt x="2049" y="521"/>
                  </a:cubicBezTo>
                  <a:cubicBezTo>
                    <a:pt x="2072" y="521"/>
                    <a:pt x="2072" y="545"/>
                    <a:pt x="2049" y="545"/>
                  </a:cubicBezTo>
                  <a:close/>
                  <a:moveTo>
                    <a:pt x="2870" y="1332"/>
                  </a:moveTo>
                  <a:cubicBezTo>
                    <a:pt x="2801" y="1355"/>
                    <a:pt x="2604" y="1390"/>
                    <a:pt x="2291" y="1390"/>
                  </a:cubicBezTo>
                  <a:cubicBezTo>
                    <a:pt x="2245" y="1390"/>
                    <a:pt x="2200" y="1390"/>
                    <a:pt x="2153" y="1390"/>
                  </a:cubicBezTo>
                  <a:cubicBezTo>
                    <a:pt x="2153" y="1112"/>
                    <a:pt x="2153" y="1112"/>
                    <a:pt x="2153" y="1112"/>
                  </a:cubicBezTo>
                  <a:cubicBezTo>
                    <a:pt x="2200" y="1112"/>
                    <a:pt x="2245" y="1112"/>
                    <a:pt x="2291" y="1112"/>
                  </a:cubicBezTo>
                  <a:cubicBezTo>
                    <a:pt x="2534" y="1112"/>
                    <a:pt x="2754" y="1089"/>
                    <a:pt x="2870" y="1054"/>
                  </a:cubicBezTo>
                  <a:lnTo>
                    <a:pt x="2870" y="1332"/>
                  </a:lnTo>
                  <a:close/>
                  <a:moveTo>
                    <a:pt x="2870" y="961"/>
                  </a:moveTo>
                  <a:cubicBezTo>
                    <a:pt x="2754" y="996"/>
                    <a:pt x="2534" y="1019"/>
                    <a:pt x="2291" y="1019"/>
                  </a:cubicBezTo>
                  <a:cubicBezTo>
                    <a:pt x="2245" y="1019"/>
                    <a:pt x="2200" y="1019"/>
                    <a:pt x="2153" y="1019"/>
                  </a:cubicBezTo>
                  <a:cubicBezTo>
                    <a:pt x="2153" y="695"/>
                    <a:pt x="2153" y="695"/>
                    <a:pt x="2153" y="695"/>
                  </a:cubicBezTo>
                  <a:cubicBezTo>
                    <a:pt x="2200" y="695"/>
                    <a:pt x="2245" y="695"/>
                    <a:pt x="2291" y="695"/>
                  </a:cubicBezTo>
                  <a:cubicBezTo>
                    <a:pt x="2534" y="695"/>
                    <a:pt x="2754" y="672"/>
                    <a:pt x="2870" y="637"/>
                  </a:cubicBezTo>
                  <a:lnTo>
                    <a:pt x="2870" y="961"/>
                  </a:lnTo>
                  <a:close/>
                  <a:moveTo>
                    <a:pt x="2870" y="545"/>
                  </a:moveTo>
                  <a:cubicBezTo>
                    <a:pt x="2754" y="579"/>
                    <a:pt x="2534" y="602"/>
                    <a:pt x="2291" y="602"/>
                  </a:cubicBezTo>
                  <a:cubicBezTo>
                    <a:pt x="2245" y="602"/>
                    <a:pt x="2200" y="602"/>
                    <a:pt x="2153" y="602"/>
                  </a:cubicBezTo>
                  <a:cubicBezTo>
                    <a:pt x="2153" y="487"/>
                    <a:pt x="2153" y="487"/>
                    <a:pt x="2153" y="487"/>
                  </a:cubicBezTo>
                  <a:cubicBezTo>
                    <a:pt x="2153" y="441"/>
                    <a:pt x="1968" y="394"/>
                    <a:pt x="1713" y="382"/>
                  </a:cubicBezTo>
                  <a:cubicBezTo>
                    <a:pt x="1713" y="267"/>
                    <a:pt x="1713" y="267"/>
                    <a:pt x="1713" y="267"/>
                  </a:cubicBezTo>
                  <a:cubicBezTo>
                    <a:pt x="1829" y="302"/>
                    <a:pt x="2049" y="325"/>
                    <a:pt x="2291" y="325"/>
                  </a:cubicBezTo>
                  <a:cubicBezTo>
                    <a:pt x="2534" y="325"/>
                    <a:pt x="2754" y="302"/>
                    <a:pt x="2870" y="267"/>
                  </a:cubicBezTo>
                  <a:lnTo>
                    <a:pt x="2870" y="545"/>
                  </a:lnTo>
                  <a:close/>
                  <a:moveTo>
                    <a:pt x="2859" y="174"/>
                  </a:moveTo>
                  <a:cubicBezTo>
                    <a:pt x="2743" y="209"/>
                    <a:pt x="2534" y="232"/>
                    <a:pt x="2291" y="232"/>
                  </a:cubicBezTo>
                  <a:cubicBezTo>
                    <a:pt x="2049" y="232"/>
                    <a:pt x="1841" y="209"/>
                    <a:pt x="1725" y="174"/>
                  </a:cubicBezTo>
                  <a:cubicBezTo>
                    <a:pt x="1702" y="174"/>
                    <a:pt x="1702" y="151"/>
                    <a:pt x="1725" y="151"/>
                  </a:cubicBezTo>
                  <a:cubicBezTo>
                    <a:pt x="1841" y="116"/>
                    <a:pt x="2049" y="93"/>
                    <a:pt x="2291" y="93"/>
                  </a:cubicBezTo>
                  <a:cubicBezTo>
                    <a:pt x="2534" y="93"/>
                    <a:pt x="2743" y="116"/>
                    <a:pt x="2859" y="151"/>
                  </a:cubicBezTo>
                  <a:cubicBezTo>
                    <a:pt x="2882" y="151"/>
                    <a:pt x="2882" y="174"/>
                    <a:pt x="2859" y="174"/>
                  </a:cubicBezTo>
                  <a:close/>
                </a:path>
              </a:pathLst>
            </a:custGeom>
            <a:solidFill>
              <a:schemeClr val="tx1"/>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grpSp>
      <p:sp>
        <p:nvSpPr>
          <p:cNvPr id="21" name="Freeform 20">
            <a:extLst>
              <a:ext uri="{FF2B5EF4-FFF2-40B4-BE49-F238E27FC236}">
                <a16:creationId xmlns:a16="http://schemas.microsoft.com/office/drawing/2014/main" xmlns="" id="{0EA34EEC-6724-E945-B841-7A96C5E5062A}"/>
              </a:ext>
            </a:extLst>
          </p:cNvPr>
          <p:cNvSpPr>
            <a:spLocks noChangeAspect="1"/>
          </p:cNvSpPr>
          <p:nvPr/>
        </p:nvSpPr>
        <p:spPr>
          <a:xfrm>
            <a:off x="9489357" y="4190173"/>
            <a:ext cx="1191064" cy="1191064"/>
          </a:xfrm>
          <a:custGeom>
            <a:avLst/>
            <a:gdLst>
              <a:gd name="connsiteX0" fmla="*/ 0 w 960199"/>
              <a:gd name="connsiteY0" fmla="*/ 480100 h 960199"/>
              <a:gd name="connsiteX1" fmla="*/ 480100 w 960199"/>
              <a:gd name="connsiteY1" fmla="*/ 0 h 960199"/>
              <a:gd name="connsiteX2" fmla="*/ 960200 w 960199"/>
              <a:gd name="connsiteY2" fmla="*/ 480100 h 960199"/>
              <a:gd name="connsiteX3" fmla="*/ 480100 w 960199"/>
              <a:gd name="connsiteY3" fmla="*/ 960200 h 960199"/>
              <a:gd name="connsiteX4" fmla="*/ 0 w 960199"/>
              <a:gd name="connsiteY4" fmla="*/ 480100 h 9601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60199" h="960199">
                <a:moveTo>
                  <a:pt x="0" y="480100"/>
                </a:moveTo>
                <a:cubicBezTo>
                  <a:pt x="0" y="214948"/>
                  <a:pt x="214948" y="0"/>
                  <a:pt x="480100" y="0"/>
                </a:cubicBezTo>
                <a:cubicBezTo>
                  <a:pt x="745252" y="0"/>
                  <a:pt x="960200" y="214948"/>
                  <a:pt x="960200" y="480100"/>
                </a:cubicBezTo>
                <a:cubicBezTo>
                  <a:pt x="960200" y="745252"/>
                  <a:pt x="745252" y="960200"/>
                  <a:pt x="480100" y="960200"/>
                </a:cubicBezTo>
                <a:cubicBezTo>
                  <a:pt x="214948" y="960200"/>
                  <a:pt x="0" y="745252"/>
                  <a:pt x="0" y="480100"/>
                </a:cubicBezTo>
                <a:close/>
              </a:path>
            </a:pathLst>
          </a:custGeom>
        </p:spPr>
        <p:style>
          <a:lnRef idx="2">
            <a:schemeClr val="lt1">
              <a:hueOff val="0"/>
              <a:satOff val="0"/>
              <a:lumOff val="0"/>
              <a:alphaOff val="0"/>
            </a:schemeClr>
          </a:lnRef>
          <a:fillRef idx="1">
            <a:schemeClr val="accent3">
              <a:hueOff val="0"/>
              <a:satOff val="0"/>
              <a:lumOff val="0"/>
              <a:alphaOff val="0"/>
            </a:schemeClr>
          </a:fillRef>
          <a:effectRef idx="0">
            <a:schemeClr val="accent3">
              <a:hueOff val="0"/>
              <a:satOff val="0"/>
              <a:lumOff val="0"/>
              <a:alphaOff val="0"/>
            </a:schemeClr>
          </a:effectRef>
          <a:fontRef idx="minor">
            <a:schemeClr val="lt1"/>
          </a:fontRef>
        </p:style>
        <p:txBody>
          <a:bodyPr spcFirstLastPara="0" vert="horz" wrap="square" lIns="140618" tIns="140618" rIns="140618" bIns="140618" numCol="1" spcCol="1270" anchor="ctr" anchorCtr="0">
            <a:noAutofit/>
          </a:bodyPr>
          <a:lstStyle/>
          <a:p>
            <a:pPr marL="0" lvl="0" indent="0" algn="ctr" defTabSz="1022350">
              <a:lnSpc>
                <a:spcPct val="90000"/>
              </a:lnSpc>
              <a:spcBef>
                <a:spcPct val="0"/>
              </a:spcBef>
              <a:spcAft>
                <a:spcPct val="35000"/>
              </a:spcAft>
              <a:buNone/>
            </a:pPr>
            <a:endParaRPr lang="en-US" sz="2300" kern="1200" dirty="0"/>
          </a:p>
        </p:txBody>
      </p:sp>
      <p:sp>
        <p:nvSpPr>
          <p:cNvPr id="23" name="Freeform 22">
            <a:extLst>
              <a:ext uri="{FF2B5EF4-FFF2-40B4-BE49-F238E27FC236}">
                <a16:creationId xmlns:a16="http://schemas.microsoft.com/office/drawing/2014/main" xmlns="" id="{EA1989E1-E033-E04B-990A-4E1A3741E161}"/>
              </a:ext>
            </a:extLst>
          </p:cNvPr>
          <p:cNvSpPr>
            <a:spLocks noChangeAspect="1"/>
          </p:cNvSpPr>
          <p:nvPr/>
        </p:nvSpPr>
        <p:spPr>
          <a:xfrm>
            <a:off x="1445066" y="4190173"/>
            <a:ext cx="1191064" cy="1191064"/>
          </a:xfrm>
          <a:custGeom>
            <a:avLst/>
            <a:gdLst>
              <a:gd name="connsiteX0" fmla="*/ 0 w 960199"/>
              <a:gd name="connsiteY0" fmla="*/ 480100 h 960199"/>
              <a:gd name="connsiteX1" fmla="*/ 480100 w 960199"/>
              <a:gd name="connsiteY1" fmla="*/ 0 h 960199"/>
              <a:gd name="connsiteX2" fmla="*/ 960200 w 960199"/>
              <a:gd name="connsiteY2" fmla="*/ 480100 h 960199"/>
              <a:gd name="connsiteX3" fmla="*/ 480100 w 960199"/>
              <a:gd name="connsiteY3" fmla="*/ 960200 h 960199"/>
              <a:gd name="connsiteX4" fmla="*/ 0 w 960199"/>
              <a:gd name="connsiteY4" fmla="*/ 480100 h 9601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60199" h="960199">
                <a:moveTo>
                  <a:pt x="0" y="480100"/>
                </a:moveTo>
                <a:cubicBezTo>
                  <a:pt x="0" y="214948"/>
                  <a:pt x="214948" y="0"/>
                  <a:pt x="480100" y="0"/>
                </a:cubicBezTo>
                <a:cubicBezTo>
                  <a:pt x="745252" y="0"/>
                  <a:pt x="960200" y="214948"/>
                  <a:pt x="960200" y="480100"/>
                </a:cubicBezTo>
                <a:cubicBezTo>
                  <a:pt x="960200" y="745252"/>
                  <a:pt x="745252" y="960200"/>
                  <a:pt x="480100" y="960200"/>
                </a:cubicBezTo>
                <a:cubicBezTo>
                  <a:pt x="214948" y="960200"/>
                  <a:pt x="0" y="745252"/>
                  <a:pt x="0" y="480100"/>
                </a:cubicBezTo>
                <a:close/>
              </a:path>
            </a:pathLst>
          </a:custGeom>
        </p:spPr>
        <p:style>
          <a:lnRef idx="2">
            <a:schemeClr val="lt1">
              <a:hueOff val="0"/>
              <a:satOff val="0"/>
              <a:lumOff val="0"/>
              <a:alphaOff val="0"/>
            </a:schemeClr>
          </a:lnRef>
          <a:fillRef idx="1">
            <a:schemeClr val="accent4">
              <a:hueOff val="0"/>
              <a:satOff val="0"/>
              <a:lumOff val="0"/>
              <a:alphaOff val="0"/>
            </a:schemeClr>
          </a:fillRef>
          <a:effectRef idx="0">
            <a:schemeClr val="accent4">
              <a:hueOff val="0"/>
              <a:satOff val="0"/>
              <a:lumOff val="0"/>
              <a:alphaOff val="0"/>
            </a:schemeClr>
          </a:effectRef>
          <a:fontRef idx="minor">
            <a:schemeClr val="lt1"/>
          </a:fontRef>
        </p:style>
        <p:txBody>
          <a:bodyPr spcFirstLastPara="0" vert="horz" wrap="square" lIns="140618" tIns="140618" rIns="140618" bIns="140618" numCol="1" spcCol="1270" anchor="ctr" anchorCtr="0">
            <a:noAutofit/>
          </a:bodyPr>
          <a:lstStyle/>
          <a:p>
            <a:pPr marL="0" lvl="0" indent="0" algn="ctr" defTabSz="2133600">
              <a:lnSpc>
                <a:spcPct val="90000"/>
              </a:lnSpc>
              <a:spcBef>
                <a:spcPct val="0"/>
              </a:spcBef>
              <a:spcAft>
                <a:spcPct val="35000"/>
              </a:spcAft>
              <a:buNone/>
            </a:pPr>
            <a:endParaRPr lang="en-US" sz="4800" kern="1200" dirty="0"/>
          </a:p>
        </p:txBody>
      </p:sp>
      <p:sp>
        <p:nvSpPr>
          <p:cNvPr id="32" name="Freeform 28">
            <a:extLst>
              <a:ext uri="{FF2B5EF4-FFF2-40B4-BE49-F238E27FC236}">
                <a16:creationId xmlns:a16="http://schemas.microsoft.com/office/drawing/2014/main" xmlns="" id="{A6E09148-CAA7-6444-810D-564AA9935024}"/>
              </a:ext>
            </a:extLst>
          </p:cNvPr>
          <p:cNvSpPr>
            <a:spLocks noChangeArrowheads="1"/>
          </p:cNvSpPr>
          <p:nvPr/>
        </p:nvSpPr>
        <p:spPr bwMode="auto">
          <a:xfrm>
            <a:off x="1831614" y="4477578"/>
            <a:ext cx="463521" cy="617466"/>
          </a:xfrm>
          <a:custGeom>
            <a:avLst/>
            <a:gdLst>
              <a:gd name="T0" fmla="*/ 603 w 1207"/>
              <a:gd name="T1" fmla="*/ 0 h 1610"/>
              <a:gd name="T2" fmla="*/ 0 w 1207"/>
              <a:gd name="T3" fmla="*/ 260 h 1610"/>
              <a:gd name="T4" fmla="*/ 0 w 1207"/>
              <a:gd name="T5" fmla="*/ 834 h 1610"/>
              <a:gd name="T6" fmla="*/ 0 w 1207"/>
              <a:gd name="T7" fmla="*/ 834 h 1610"/>
              <a:gd name="T8" fmla="*/ 603 w 1207"/>
              <a:gd name="T9" fmla="*/ 1609 h 1610"/>
              <a:gd name="T10" fmla="*/ 1206 w 1207"/>
              <a:gd name="T11" fmla="*/ 834 h 1610"/>
              <a:gd name="T12" fmla="*/ 1206 w 1207"/>
              <a:gd name="T13" fmla="*/ 834 h 1610"/>
              <a:gd name="T14" fmla="*/ 1206 w 1207"/>
              <a:gd name="T15" fmla="*/ 260 h 1610"/>
              <a:gd name="T16" fmla="*/ 603 w 1207"/>
              <a:gd name="T17" fmla="*/ 0 h 1610"/>
              <a:gd name="T18" fmla="*/ 702 w 1207"/>
              <a:gd name="T19" fmla="*/ 1051 h 1610"/>
              <a:gd name="T20" fmla="*/ 267 w 1207"/>
              <a:gd name="T21" fmla="*/ 1051 h 1610"/>
              <a:gd name="T22" fmla="*/ 267 w 1207"/>
              <a:gd name="T23" fmla="*/ 990 h 1610"/>
              <a:gd name="T24" fmla="*/ 702 w 1207"/>
              <a:gd name="T25" fmla="*/ 990 h 1610"/>
              <a:gd name="T26" fmla="*/ 702 w 1207"/>
              <a:gd name="T27" fmla="*/ 1051 h 1610"/>
              <a:gd name="T28" fmla="*/ 702 w 1207"/>
              <a:gd name="T29" fmla="*/ 816 h 1610"/>
              <a:gd name="T30" fmla="*/ 267 w 1207"/>
              <a:gd name="T31" fmla="*/ 816 h 1610"/>
              <a:gd name="T32" fmla="*/ 267 w 1207"/>
              <a:gd name="T33" fmla="*/ 756 h 1610"/>
              <a:gd name="T34" fmla="*/ 702 w 1207"/>
              <a:gd name="T35" fmla="*/ 756 h 1610"/>
              <a:gd name="T36" fmla="*/ 702 w 1207"/>
              <a:gd name="T37" fmla="*/ 816 h 1610"/>
              <a:gd name="T38" fmla="*/ 702 w 1207"/>
              <a:gd name="T39" fmla="*/ 567 h 1610"/>
              <a:gd name="T40" fmla="*/ 267 w 1207"/>
              <a:gd name="T41" fmla="*/ 567 h 1610"/>
              <a:gd name="T42" fmla="*/ 267 w 1207"/>
              <a:gd name="T43" fmla="*/ 506 h 1610"/>
              <a:gd name="T44" fmla="*/ 702 w 1207"/>
              <a:gd name="T45" fmla="*/ 506 h 1610"/>
              <a:gd name="T46" fmla="*/ 702 w 1207"/>
              <a:gd name="T47" fmla="*/ 567 h 1610"/>
              <a:gd name="T48" fmla="*/ 964 w 1207"/>
              <a:gd name="T49" fmla="*/ 967 h 1610"/>
              <a:gd name="T50" fmla="*/ 860 w 1207"/>
              <a:gd name="T51" fmla="*/ 1072 h 1610"/>
              <a:gd name="T52" fmla="*/ 791 w 1207"/>
              <a:gd name="T53" fmla="*/ 1004 h 1610"/>
              <a:gd name="T54" fmla="*/ 791 w 1207"/>
              <a:gd name="T55" fmla="*/ 975 h 1610"/>
              <a:gd name="T56" fmla="*/ 820 w 1207"/>
              <a:gd name="T57" fmla="*/ 975 h 1610"/>
              <a:gd name="T58" fmla="*/ 860 w 1207"/>
              <a:gd name="T59" fmla="*/ 1014 h 1610"/>
              <a:gd name="T60" fmla="*/ 938 w 1207"/>
              <a:gd name="T61" fmla="*/ 935 h 1610"/>
              <a:gd name="T62" fmla="*/ 967 w 1207"/>
              <a:gd name="T63" fmla="*/ 935 h 1610"/>
              <a:gd name="T64" fmla="*/ 964 w 1207"/>
              <a:gd name="T65" fmla="*/ 967 h 1610"/>
              <a:gd name="T66" fmla="*/ 815 w 1207"/>
              <a:gd name="T67" fmla="*/ 732 h 1610"/>
              <a:gd name="T68" fmla="*/ 815 w 1207"/>
              <a:gd name="T69" fmla="*/ 703 h 1610"/>
              <a:gd name="T70" fmla="*/ 844 w 1207"/>
              <a:gd name="T71" fmla="*/ 703 h 1610"/>
              <a:gd name="T72" fmla="*/ 886 w 1207"/>
              <a:gd name="T73" fmla="*/ 745 h 1610"/>
              <a:gd name="T74" fmla="*/ 928 w 1207"/>
              <a:gd name="T75" fmla="*/ 703 h 1610"/>
              <a:gd name="T76" fmla="*/ 957 w 1207"/>
              <a:gd name="T77" fmla="*/ 703 h 1610"/>
              <a:gd name="T78" fmla="*/ 957 w 1207"/>
              <a:gd name="T79" fmla="*/ 732 h 1610"/>
              <a:gd name="T80" fmla="*/ 915 w 1207"/>
              <a:gd name="T81" fmla="*/ 774 h 1610"/>
              <a:gd name="T82" fmla="*/ 957 w 1207"/>
              <a:gd name="T83" fmla="*/ 816 h 1610"/>
              <a:gd name="T84" fmla="*/ 957 w 1207"/>
              <a:gd name="T85" fmla="*/ 845 h 1610"/>
              <a:gd name="T86" fmla="*/ 943 w 1207"/>
              <a:gd name="T87" fmla="*/ 850 h 1610"/>
              <a:gd name="T88" fmla="*/ 930 w 1207"/>
              <a:gd name="T89" fmla="*/ 845 h 1610"/>
              <a:gd name="T90" fmla="*/ 888 w 1207"/>
              <a:gd name="T91" fmla="*/ 803 h 1610"/>
              <a:gd name="T92" fmla="*/ 846 w 1207"/>
              <a:gd name="T93" fmla="*/ 845 h 1610"/>
              <a:gd name="T94" fmla="*/ 833 w 1207"/>
              <a:gd name="T95" fmla="*/ 850 h 1610"/>
              <a:gd name="T96" fmla="*/ 820 w 1207"/>
              <a:gd name="T97" fmla="*/ 845 h 1610"/>
              <a:gd name="T98" fmla="*/ 820 w 1207"/>
              <a:gd name="T99" fmla="*/ 816 h 1610"/>
              <a:gd name="T100" fmla="*/ 862 w 1207"/>
              <a:gd name="T101" fmla="*/ 774 h 1610"/>
              <a:gd name="T102" fmla="*/ 815 w 1207"/>
              <a:gd name="T103" fmla="*/ 732 h 1610"/>
              <a:gd name="T104" fmla="*/ 970 w 1207"/>
              <a:gd name="T105" fmla="*/ 501 h 1610"/>
              <a:gd name="T106" fmla="*/ 865 w 1207"/>
              <a:gd name="T107" fmla="*/ 606 h 1610"/>
              <a:gd name="T108" fmla="*/ 797 w 1207"/>
              <a:gd name="T109" fmla="*/ 538 h 1610"/>
              <a:gd name="T110" fmla="*/ 797 w 1207"/>
              <a:gd name="T111" fmla="*/ 509 h 1610"/>
              <a:gd name="T112" fmla="*/ 825 w 1207"/>
              <a:gd name="T113" fmla="*/ 509 h 1610"/>
              <a:gd name="T114" fmla="*/ 865 w 1207"/>
              <a:gd name="T115" fmla="*/ 548 h 1610"/>
              <a:gd name="T116" fmla="*/ 943 w 1207"/>
              <a:gd name="T117" fmla="*/ 470 h 1610"/>
              <a:gd name="T118" fmla="*/ 972 w 1207"/>
              <a:gd name="T119" fmla="*/ 470 h 1610"/>
              <a:gd name="T120" fmla="*/ 970 w 1207"/>
              <a:gd name="T121" fmla="*/ 501 h 16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207" h="1610">
                <a:moveTo>
                  <a:pt x="603" y="0"/>
                </a:moveTo>
                <a:lnTo>
                  <a:pt x="0" y="260"/>
                </a:lnTo>
                <a:lnTo>
                  <a:pt x="0" y="834"/>
                </a:lnTo>
                <a:lnTo>
                  <a:pt x="0" y="834"/>
                </a:lnTo>
                <a:cubicBezTo>
                  <a:pt x="18" y="1153"/>
                  <a:pt x="251" y="1433"/>
                  <a:pt x="603" y="1609"/>
                </a:cubicBezTo>
                <a:cubicBezTo>
                  <a:pt x="954" y="1433"/>
                  <a:pt x="1187" y="1153"/>
                  <a:pt x="1206" y="834"/>
                </a:cubicBezTo>
                <a:lnTo>
                  <a:pt x="1206" y="834"/>
                </a:lnTo>
                <a:lnTo>
                  <a:pt x="1206" y="260"/>
                </a:lnTo>
                <a:lnTo>
                  <a:pt x="603" y="0"/>
                </a:lnTo>
                <a:close/>
                <a:moveTo>
                  <a:pt x="702" y="1051"/>
                </a:moveTo>
                <a:lnTo>
                  <a:pt x="267" y="1051"/>
                </a:lnTo>
                <a:lnTo>
                  <a:pt x="267" y="990"/>
                </a:lnTo>
                <a:lnTo>
                  <a:pt x="702" y="990"/>
                </a:lnTo>
                <a:lnTo>
                  <a:pt x="702" y="1051"/>
                </a:lnTo>
                <a:close/>
                <a:moveTo>
                  <a:pt x="702" y="816"/>
                </a:moveTo>
                <a:lnTo>
                  <a:pt x="267" y="816"/>
                </a:lnTo>
                <a:lnTo>
                  <a:pt x="267" y="756"/>
                </a:lnTo>
                <a:lnTo>
                  <a:pt x="702" y="756"/>
                </a:lnTo>
                <a:lnTo>
                  <a:pt x="702" y="816"/>
                </a:lnTo>
                <a:close/>
                <a:moveTo>
                  <a:pt x="702" y="567"/>
                </a:moveTo>
                <a:lnTo>
                  <a:pt x="267" y="567"/>
                </a:lnTo>
                <a:lnTo>
                  <a:pt x="267" y="506"/>
                </a:lnTo>
                <a:lnTo>
                  <a:pt x="702" y="506"/>
                </a:lnTo>
                <a:lnTo>
                  <a:pt x="702" y="567"/>
                </a:lnTo>
                <a:close/>
                <a:moveTo>
                  <a:pt x="964" y="967"/>
                </a:moveTo>
                <a:lnTo>
                  <a:pt x="860" y="1072"/>
                </a:lnTo>
                <a:lnTo>
                  <a:pt x="791" y="1004"/>
                </a:lnTo>
                <a:cubicBezTo>
                  <a:pt x="784" y="996"/>
                  <a:pt x="783" y="983"/>
                  <a:pt x="791" y="975"/>
                </a:cubicBezTo>
                <a:cubicBezTo>
                  <a:pt x="798" y="967"/>
                  <a:pt x="812" y="967"/>
                  <a:pt x="820" y="975"/>
                </a:cubicBezTo>
                <a:lnTo>
                  <a:pt x="860" y="1014"/>
                </a:lnTo>
                <a:lnTo>
                  <a:pt x="938" y="935"/>
                </a:lnTo>
                <a:cubicBezTo>
                  <a:pt x="946" y="928"/>
                  <a:pt x="959" y="928"/>
                  <a:pt x="967" y="935"/>
                </a:cubicBezTo>
                <a:cubicBezTo>
                  <a:pt x="972" y="946"/>
                  <a:pt x="972" y="959"/>
                  <a:pt x="964" y="967"/>
                </a:cubicBezTo>
                <a:close/>
                <a:moveTo>
                  <a:pt x="815" y="732"/>
                </a:moveTo>
                <a:cubicBezTo>
                  <a:pt x="807" y="724"/>
                  <a:pt x="807" y="711"/>
                  <a:pt x="815" y="703"/>
                </a:cubicBezTo>
                <a:cubicBezTo>
                  <a:pt x="823" y="695"/>
                  <a:pt x="836" y="695"/>
                  <a:pt x="844" y="703"/>
                </a:cubicBezTo>
                <a:lnTo>
                  <a:pt x="886" y="745"/>
                </a:lnTo>
                <a:lnTo>
                  <a:pt x="928" y="703"/>
                </a:lnTo>
                <a:cubicBezTo>
                  <a:pt x="936" y="695"/>
                  <a:pt x="949" y="695"/>
                  <a:pt x="957" y="703"/>
                </a:cubicBezTo>
                <a:cubicBezTo>
                  <a:pt x="964" y="711"/>
                  <a:pt x="964" y="724"/>
                  <a:pt x="957" y="732"/>
                </a:cubicBezTo>
                <a:lnTo>
                  <a:pt x="915" y="774"/>
                </a:lnTo>
                <a:lnTo>
                  <a:pt x="957" y="816"/>
                </a:lnTo>
                <a:cubicBezTo>
                  <a:pt x="964" y="824"/>
                  <a:pt x="964" y="837"/>
                  <a:pt x="957" y="845"/>
                </a:cubicBezTo>
                <a:cubicBezTo>
                  <a:pt x="954" y="847"/>
                  <a:pt x="948" y="850"/>
                  <a:pt x="943" y="850"/>
                </a:cubicBezTo>
                <a:cubicBezTo>
                  <a:pt x="937" y="850"/>
                  <a:pt x="933" y="847"/>
                  <a:pt x="930" y="845"/>
                </a:cubicBezTo>
                <a:lnTo>
                  <a:pt x="888" y="803"/>
                </a:lnTo>
                <a:lnTo>
                  <a:pt x="846" y="845"/>
                </a:lnTo>
                <a:cubicBezTo>
                  <a:pt x="844" y="847"/>
                  <a:pt x="838" y="850"/>
                  <a:pt x="833" y="850"/>
                </a:cubicBezTo>
                <a:cubicBezTo>
                  <a:pt x="827" y="850"/>
                  <a:pt x="823" y="847"/>
                  <a:pt x="820" y="845"/>
                </a:cubicBezTo>
                <a:cubicBezTo>
                  <a:pt x="812" y="837"/>
                  <a:pt x="812" y="824"/>
                  <a:pt x="820" y="816"/>
                </a:cubicBezTo>
                <a:lnTo>
                  <a:pt x="862" y="774"/>
                </a:lnTo>
                <a:lnTo>
                  <a:pt x="815" y="732"/>
                </a:lnTo>
                <a:close/>
                <a:moveTo>
                  <a:pt x="970" y="501"/>
                </a:moveTo>
                <a:lnTo>
                  <a:pt x="865" y="606"/>
                </a:lnTo>
                <a:lnTo>
                  <a:pt x="797" y="538"/>
                </a:lnTo>
                <a:cubicBezTo>
                  <a:pt x="789" y="530"/>
                  <a:pt x="789" y="517"/>
                  <a:pt x="797" y="509"/>
                </a:cubicBezTo>
                <a:cubicBezTo>
                  <a:pt x="805" y="501"/>
                  <a:pt x="818" y="501"/>
                  <a:pt x="825" y="509"/>
                </a:cubicBezTo>
                <a:lnTo>
                  <a:pt x="865" y="548"/>
                </a:lnTo>
                <a:lnTo>
                  <a:pt x="943" y="470"/>
                </a:lnTo>
                <a:cubicBezTo>
                  <a:pt x="951" y="462"/>
                  <a:pt x="964" y="462"/>
                  <a:pt x="972" y="470"/>
                </a:cubicBezTo>
                <a:cubicBezTo>
                  <a:pt x="978" y="480"/>
                  <a:pt x="978" y="493"/>
                  <a:pt x="970" y="501"/>
                </a:cubicBezTo>
                <a:close/>
              </a:path>
            </a:pathLst>
          </a:custGeom>
          <a:solidFill>
            <a:schemeClr val="tx1"/>
          </a:solidFill>
          <a:ln>
            <a:noFill/>
          </a:ln>
          <a:effectLst/>
          <a:extLst/>
        </p:spPr>
        <p:txBody>
          <a:bodyPr wrap="none" anchor="ctr"/>
          <a:lstStyle/>
          <a:p>
            <a:endParaRPr lang="en-US"/>
          </a:p>
        </p:txBody>
      </p:sp>
      <p:sp>
        <p:nvSpPr>
          <p:cNvPr id="35" name="Rectangle 34">
            <a:extLst>
              <a:ext uri="{FF2B5EF4-FFF2-40B4-BE49-F238E27FC236}">
                <a16:creationId xmlns:a16="http://schemas.microsoft.com/office/drawing/2014/main" xmlns="" id="{8D7F2670-8089-5445-81DF-2A8ADAB6C0B4}"/>
              </a:ext>
            </a:extLst>
          </p:cNvPr>
          <p:cNvSpPr/>
          <p:nvPr/>
        </p:nvSpPr>
        <p:spPr>
          <a:xfrm>
            <a:off x="9653667" y="4477578"/>
            <a:ext cx="891433" cy="669336"/>
          </a:xfrm>
          <a:prstGeom prst="rect">
            <a:avLst/>
          </a:prstGeom>
          <a:no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a:p>
        </p:txBody>
      </p:sp>
      <p:grpSp>
        <p:nvGrpSpPr>
          <p:cNvPr id="45" name="Group 44">
            <a:extLst>
              <a:ext uri="{FF2B5EF4-FFF2-40B4-BE49-F238E27FC236}">
                <a16:creationId xmlns:a16="http://schemas.microsoft.com/office/drawing/2014/main" xmlns="" id="{78BED4EB-899F-354C-B590-9E94B5C5F305}"/>
              </a:ext>
            </a:extLst>
          </p:cNvPr>
          <p:cNvGrpSpPr/>
          <p:nvPr/>
        </p:nvGrpSpPr>
        <p:grpSpPr>
          <a:xfrm>
            <a:off x="9736756" y="4330382"/>
            <a:ext cx="808343" cy="829013"/>
            <a:chOff x="7053326" y="4004425"/>
            <a:chExt cx="606942" cy="622462"/>
          </a:xfrm>
        </p:grpSpPr>
        <p:sp>
          <p:nvSpPr>
            <p:cNvPr id="46" name="Rectangle 45">
              <a:extLst>
                <a:ext uri="{FF2B5EF4-FFF2-40B4-BE49-F238E27FC236}">
                  <a16:creationId xmlns:a16="http://schemas.microsoft.com/office/drawing/2014/main" xmlns="" id="{AC93E5E0-3532-6340-93EA-E0E4F18E140F}"/>
                </a:ext>
              </a:extLst>
            </p:cNvPr>
            <p:cNvSpPr/>
            <p:nvPr/>
          </p:nvSpPr>
          <p:spPr>
            <a:xfrm>
              <a:off x="7053326" y="4004425"/>
              <a:ext cx="606942" cy="622462"/>
            </a:xfrm>
            <a:prstGeom prst="rect">
              <a:avLst/>
            </a:prstGeom>
            <a:no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a:p>
          </p:txBody>
        </p:sp>
        <p:grpSp>
          <p:nvGrpSpPr>
            <p:cNvPr id="47" name="Group 46">
              <a:extLst>
                <a:ext uri="{FF2B5EF4-FFF2-40B4-BE49-F238E27FC236}">
                  <a16:creationId xmlns:a16="http://schemas.microsoft.com/office/drawing/2014/main" xmlns="" id="{E8A7DF9E-A30B-D74D-A071-8A56529EAF59}"/>
                </a:ext>
              </a:extLst>
            </p:cNvPr>
            <p:cNvGrpSpPr/>
            <p:nvPr/>
          </p:nvGrpSpPr>
          <p:grpSpPr>
            <a:xfrm>
              <a:off x="7163032" y="4055780"/>
              <a:ext cx="363451" cy="527464"/>
              <a:chOff x="9231825" y="4077333"/>
              <a:chExt cx="439737" cy="638175"/>
            </a:xfrm>
          </p:grpSpPr>
          <p:sp>
            <p:nvSpPr>
              <p:cNvPr id="48" name="Freeform 40">
                <a:extLst>
                  <a:ext uri="{FF2B5EF4-FFF2-40B4-BE49-F238E27FC236}">
                    <a16:creationId xmlns:a16="http://schemas.microsoft.com/office/drawing/2014/main" xmlns="" id="{F1159EE5-A173-D243-9865-FF285FA30516}"/>
                  </a:ext>
                </a:extLst>
              </p:cNvPr>
              <p:cNvSpPr>
                <a:spLocks noChangeArrowheads="1"/>
              </p:cNvSpPr>
              <p:nvPr/>
            </p:nvSpPr>
            <p:spPr bwMode="auto">
              <a:xfrm>
                <a:off x="9322312" y="4077333"/>
                <a:ext cx="257175" cy="142875"/>
              </a:xfrm>
              <a:custGeom>
                <a:avLst/>
                <a:gdLst>
                  <a:gd name="T0" fmla="*/ 503 w 714"/>
                  <a:gd name="T1" fmla="*/ 146 h 399"/>
                  <a:gd name="T2" fmla="*/ 501 w 714"/>
                  <a:gd name="T3" fmla="*/ 167 h 399"/>
                  <a:gd name="T4" fmla="*/ 713 w 714"/>
                  <a:gd name="T5" fmla="*/ 167 h 399"/>
                  <a:gd name="T6" fmla="*/ 713 w 714"/>
                  <a:gd name="T7" fmla="*/ 398 h 399"/>
                  <a:gd name="T8" fmla="*/ 0 w 714"/>
                  <a:gd name="T9" fmla="*/ 398 h 399"/>
                  <a:gd name="T10" fmla="*/ 0 w 714"/>
                  <a:gd name="T11" fmla="*/ 167 h 399"/>
                  <a:gd name="T12" fmla="*/ 210 w 714"/>
                  <a:gd name="T13" fmla="*/ 167 h 399"/>
                  <a:gd name="T14" fmla="*/ 207 w 714"/>
                  <a:gd name="T15" fmla="*/ 146 h 399"/>
                  <a:gd name="T16" fmla="*/ 356 w 714"/>
                  <a:gd name="T17" fmla="*/ 0 h 399"/>
                  <a:gd name="T18" fmla="*/ 503 w 714"/>
                  <a:gd name="T19" fmla="*/ 146 h 399"/>
                  <a:gd name="T20" fmla="*/ 293 w 714"/>
                  <a:gd name="T21" fmla="*/ 146 h 399"/>
                  <a:gd name="T22" fmla="*/ 356 w 714"/>
                  <a:gd name="T23" fmla="*/ 209 h 399"/>
                  <a:gd name="T24" fmla="*/ 419 w 714"/>
                  <a:gd name="T25" fmla="*/ 146 h 399"/>
                  <a:gd name="T26" fmla="*/ 356 w 714"/>
                  <a:gd name="T27" fmla="*/ 83 h 399"/>
                  <a:gd name="T28" fmla="*/ 293 w 714"/>
                  <a:gd name="T29" fmla="*/ 146 h 3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14" h="399">
                    <a:moveTo>
                      <a:pt x="503" y="146"/>
                    </a:moveTo>
                    <a:cubicBezTo>
                      <a:pt x="503" y="154"/>
                      <a:pt x="503" y="162"/>
                      <a:pt x="501" y="167"/>
                    </a:cubicBezTo>
                    <a:lnTo>
                      <a:pt x="713" y="167"/>
                    </a:lnTo>
                    <a:lnTo>
                      <a:pt x="713" y="398"/>
                    </a:lnTo>
                    <a:lnTo>
                      <a:pt x="0" y="398"/>
                    </a:lnTo>
                    <a:lnTo>
                      <a:pt x="0" y="167"/>
                    </a:lnTo>
                    <a:lnTo>
                      <a:pt x="210" y="167"/>
                    </a:lnTo>
                    <a:cubicBezTo>
                      <a:pt x="210" y="160"/>
                      <a:pt x="207" y="152"/>
                      <a:pt x="207" y="146"/>
                    </a:cubicBezTo>
                    <a:cubicBezTo>
                      <a:pt x="210" y="65"/>
                      <a:pt x="275" y="0"/>
                      <a:pt x="356" y="0"/>
                    </a:cubicBezTo>
                    <a:cubicBezTo>
                      <a:pt x="438" y="0"/>
                      <a:pt x="503" y="65"/>
                      <a:pt x="503" y="146"/>
                    </a:cubicBezTo>
                    <a:close/>
                    <a:moveTo>
                      <a:pt x="293" y="146"/>
                    </a:moveTo>
                    <a:cubicBezTo>
                      <a:pt x="293" y="180"/>
                      <a:pt x="322" y="209"/>
                      <a:pt x="356" y="209"/>
                    </a:cubicBezTo>
                    <a:cubicBezTo>
                      <a:pt x="390" y="209"/>
                      <a:pt x="419" y="180"/>
                      <a:pt x="419" y="146"/>
                    </a:cubicBezTo>
                    <a:cubicBezTo>
                      <a:pt x="419" y="112"/>
                      <a:pt x="390" y="83"/>
                      <a:pt x="356" y="83"/>
                    </a:cubicBezTo>
                    <a:cubicBezTo>
                      <a:pt x="322" y="83"/>
                      <a:pt x="293" y="112"/>
                      <a:pt x="293" y="146"/>
                    </a:cubicBezTo>
                    <a:close/>
                  </a:path>
                </a:pathLst>
              </a:custGeom>
              <a:solidFill>
                <a:schemeClr val="tx1"/>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49" name="Freeform 41">
                <a:extLst>
                  <a:ext uri="{FF2B5EF4-FFF2-40B4-BE49-F238E27FC236}">
                    <a16:creationId xmlns:a16="http://schemas.microsoft.com/office/drawing/2014/main" xmlns="" id="{C2A636BE-6DB0-F64E-A640-3EBFC009EF1C}"/>
                  </a:ext>
                </a:extLst>
              </p:cNvPr>
              <p:cNvSpPr>
                <a:spLocks noChangeArrowheads="1"/>
              </p:cNvSpPr>
              <p:nvPr/>
            </p:nvSpPr>
            <p:spPr bwMode="auto">
              <a:xfrm>
                <a:off x="9231825" y="4178933"/>
                <a:ext cx="439737" cy="536575"/>
              </a:xfrm>
              <a:custGeom>
                <a:avLst/>
                <a:gdLst>
                  <a:gd name="T0" fmla="*/ 83 w 1220"/>
                  <a:gd name="T1" fmla="*/ 1489 h 1490"/>
                  <a:gd name="T2" fmla="*/ 0 w 1220"/>
                  <a:gd name="T3" fmla="*/ 1405 h 1490"/>
                  <a:gd name="T4" fmla="*/ 0 w 1220"/>
                  <a:gd name="T5" fmla="*/ 8 h 1490"/>
                  <a:gd name="T6" fmla="*/ 7 w 1220"/>
                  <a:gd name="T7" fmla="*/ 0 h 1490"/>
                  <a:gd name="T8" fmla="*/ 175 w 1220"/>
                  <a:gd name="T9" fmla="*/ 0 h 1490"/>
                  <a:gd name="T10" fmla="*/ 183 w 1220"/>
                  <a:gd name="T11" fmla="*/ 8 h 1490"/>
                  <a:gd name="T12" fmla="*/ 183 w 1220"/>
                  <a:gd name="T13" fmla="*/ 78 h 1490"/>
                  <a:gd name="T14" fmla="*/ 175 w 1220"/>
                  <a:gd name="T15" fmla="*/ 86 h 1490"/>
                  <a:gd name="T16" fmla="*/ 94 w 1220"/>
                  <a:gd name="T17" fmla="*/ 86 h 1490"/>
                  <a:gd name="T18" fmla="*/ 86 w 1220"/>
                  <a:gd name="T19" fmla="*/ 94 h 1490"/>
                  <a:gd name="T20" fmla="*/ 86 w 1220"/>
                  <a:gd name="T21" fmla="*/ 1392 h 1490"/>
                  <a:gd name="T22" fmla="*/ 80 w 1220"/>
                  <a:gd name="T23" fmla="*/ 1399 h 1490"/>
                  <a:gd name="T24" fmla="*/ 89 w 1220"/>
                  <a:gd name="T25" fmla="*/ 1400 h 1490"/>
                  <a:gd name="T26" fmla="*/ 1124 w 1220"/>
                  <a:gd name="T27" fmla="*/ 1400 h 1490"/>
                  <a:gd name="T28" fmla="*/ 1132 w 1220"/>
                  <a:gd name="T29" fmla="*/ 1392 h 1490"/>
                  <a:gd name="T30" fmla="*/ 1132 w 1220"/>
                  <a:gd name="T31" fmla="*/ 97 h 1490"/>
                  <a:gd name="T32" fmla="*/ 1124 w 1220"/>
                  <a:gd name="T33" fmla="*/ 89 h 1490"/>
                  <a:gd name="T34" fmla="*/ 1043 w 1220"/>
                  <a:gd name="T35" fmla="*/ 89 h 1490"/>
                  <a:gd name="T36" fmla="*/ 1035 w 1220"/>
                  <a:gd name="T37" fmla="*/ 81 h 1490"/>
                  <a:gd name="T38" fmla="*/ 1035 w 1220"/>
                  <a:gd name="T39" fmla="*/ 10 h 1490"/>
                  <a:gd name="T40" fmla="*/ 1043 w 1220"/>
                  <a:gd name="T41" fmla="*/ 2 h 1490"/>
                  <a:gd name="T42" fmla="*/ 1211 w 1220"/>
                  <a:gd name="T43" fmla="*/ 2 h 1490"/>
                  <a:gd name="T44" fmla="*/ 1219 w 1220"/>
                  <a:gd name="T45" fmla="*/ 10 h 1490"/>
                  <a:gd name="T46" fmla="*/ 1219 w 1220"/>
                  <a:gd name="T47" fmla="*/ 1405 h 1490"/>
                  <a:gd name="T48" fmla="*/ 1135 w 1220"/>
                  <a:gd name="T49" fmla="*/ 1489 h 1490"/>
                  <a:gd name="T50" fmla="*/ 83 w 1220"/>
                  <a:gd name="T51" fmla="*/ 1489 h 14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220" h="1490">
                    <a:moveTo>
                      <a:pt x="83" y="1489"/>
                    </a:moveTo>
                    <a:cubicBezTo>
                      <a:pt x="36" y="1489"/>
                      <a:pt x="0" y="1452"/>
                      <a:pt x="0" y="1405"/>
                    </a:cubicBezTo>
                    <a:lnTo>
                      <a:pt x="0" y="8"/>
                    </a:lnTo>
                    <a:cubicBezTo>
                      <a:pt x="0" y="2"/>
                      <a:pt x="2" y="0"/>
                      <a:pt x="7" y="0"/>
                    </a:cubicBezTo>
                    <a:lnTo>
                      <a:pt x="175" y="0"/>
                    </a:lnTo>
                    <a:cubicBezTo>
                      <a:pt x="180" y="0"/>
                      <a:pt x="183" y="2"/>
                      <a:pt x="183" y="8"/>
                    </a:cubicBezTo>
                    <a:lnTo>
                      <a:pt x="183" y="78"/>
                    </a:lnTo>
                    <a:cubicBezTo>
                      <a:pt x="183" y="84"/>
                      <a:pt x="180" y="86"/>
                      <a:pt x="175" y="86"/>
                    </a:cubicBezTo>
                    <a:lnTo>
                      <a:pt x="94" y="86"/>
                    </a:lnTo>
                    <a:cubicBezTo>
                      <a:pt x="89" y="86"/>
                      <a:pt x="86" y="89"/>
                      <a:pt x="86" y="94"/>
                    </a:cubicBezTo>
                    <a:lnTo>
                      <a:pt x="86" y="1392"/>
                    </a:lnTo>
                    <a:cubicBezTo>
                      <a:pt x="87" y="1395"/>
                      <a:pt x="84" y="1398"/>
                      <a:pt x="80" y="1399"/>
                    </a:cubicBezTo>
                    <a:cubicBezTo>
                      <a:pt x="83" y="1399"/>
                      <a:pt x="86" y="1399"/>
                      <a:pt x="89" y="1400"/>
                    </a:cubicBezTo>
                    <a:lnTo>
                      <a:pt x="1124" y="1400"/>
                    </a:lnTo>
                    <a:cubicBezTo>
                      <a:pt x="1129" y="1400"/>
                      <a:pt x="1132" y="1397"/>
                      <a:pt x="1132" y="1392"/>
                    </a:cubicBezTo>
                    <a:lnTo>
                      <a:pt x="1132" y="97"/>
                    </a:lnTo>
                    <a:cubicBezTo>
                      <a:pt x="1132" y="91"/>
                      <a:pt x="1129" y="89"/>
                      <a:pt x="1124" y="89"/>
                    </a:cubicBezTo>
                    <a:lnTo>
                      <a:pt x="1043" y="89"/>
                    </a:lnTo>
                    <a:cubicBezTo>
                      <a:pt x="1038" y="89"/>
                      <a:pt x="1035" y="86"/>
                      <a:pt x="1035" y="81"/>
                    </a:cubicBezTo>
                    <a:lnTo>
                      <a:pt x="1035" y="10"/>
                    </a:lnTo>
                    <a:cubicBezTo>
                      <a:pt x="1035" y="5"/>
                      <a:pt x="1038" y="2"/>
                      <a:pt x="1043" y="2"/>
                    </a:cubicBezTo>
                    <a:lnTo>
                      <a:pt x="1211" y="2"/>
                    </a:lnTo>
                    <a:cubicBezTo>
                      <a:pt x="1216" y="2"/>
                      <a:pt x="1219" y="5"/>
                      <a:pt x="1219" y="10"/>
                    </a:cubicBezTo>
                    <a:lnTo>
                      <a:pt x="1219" y="1405"/>
                    </a:lnTo>
                    <a:cubicBezTo>
                      <a:pt x="1219" y="1452"/>
                      <a:pt x="1182" y="1489"/>
                      <a:pt x="1135" y="1489"/>
                    </a:cubicBezTo>
                    <a:lnTo>
                      <a:pt x="83" y="1489"/>
                    </a:lnTo>
                  </a:path>
                </a:pathLst>
              </a:custGeom>
              <a:solidFill>
                <a:schemeClr val="tx1"/>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50" name="Freeform 42">
                <a:extLst>
                  <a:ext uri="{FF2B5EF4-FFF2-40B4-BE49-F238E27FC236}">
                    <a16:creationId xmlns:a16="http://schemas.microsoft.com/office/drawing/2014/main" xmlns="" id="{87F38CF4-80C9-704E-8291-5DB96A8B01D4}"/>
                  </a:ext>
                </a:extLst>
              </p:cNvPr>
              <p:cNvSpPr>
                <a:spLocks noChangeArrowheads="1"/>
              </p:cNvSpPr>
              <p:nvPr/>
            </p:nvSpPr>
            <p:spPr bwMode="auto">
              <a:xfrm>
                <a:off x="9369937" y="4286883"/>
                <a:ext cx="161925" cy="161925"/>
              </a:xfrm>
              <a:custGeom>
                <a:avLst/>
                <a:gdLst>
                  <a:gd name="T0" fmla="*/ 448 w 449"/>
                  <a:gd name="T1" fmla="*/ 158 h 449"/>
                  <a:gd name="T2" fmla="*/ 291 w 449"/>
                  <a:gd name="T3" fmla="*/ 158 h 449"/>
                  <a:gd name="T4" fmla="*/ 291 w 449"/>
                  <a:gd name="T5" fmla="*/ 0 h 449"/>
                  <a:gd name="T6" fmla="*/ 160 w 449"/>
                  <a:gd name="T7" fmla="*/ 0 h 449"/>
                  <a:gd name="T8" fmla="*/ 160 w 449"/>
                  <a:gd name="T9" fmla="*/ 158 h 449"/>
                  <a:gd name="T10" fmla="*/ 0 w 449"/>
                  <a:gd name="T11" fmla="*/ 158 h 449"/>
                  <a:gd name="T12" fmla="*/ 0 w 449"/>
                  <a:gd name="T13" fmla="*/ 291 h 449"/>
                  <a:gd name="T14" fmla="*/ 160 w 449"/>
                  <a:gd name="T15" fmla="*/ 291 h 449"/>
                  <a:gd name="T16" fmla="*/ 160 w 449"/>
                  <a:gd name="T17" fmla="*/ 448 h 449"/>
                  <a:gd name="T18" fmla="*/ 291 w 449"/>
                  <a:gd name="T19" fmla="*/ 448 h 449"/>
                  <a:gd name="T20" fmla="*/ 291 w 449"/>
                  <a:gd name="T21" fmla="*/ 291 h 449"/>
                  <a:gd name="T22" fmla="*/ 448 w 449"/>
                  <a:gd name="T23" fmla="*/ 291 h 449"/>
                  <a:gd name="T24" fmla="*/ 448 w 449"/>
                  <a:gd name="T25" fmla="*/ 158 h 4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49" h="449">
                    <a:moveTo>
                      <a:pt x="448" y="158"/>
                    </a:moveTo>
                    <a:lnTo>
                      <a:pt x="291" y="158"/>
                    </a:lnTo>
                    <a:lnTo>
                      <a:pt x="291" y="0"/>
                    </a:lnTo>
                    <a:lnTo>
                      <a:pt x="160" y="0"/>
                    </a:lnTo>
                    <a:lnTo>
                      <a:pt x="160" y="158"/>
                    </a:lnTo>
                    <a:lnTo>
                      <a:pt x="0" y="158"/>
                    </a:lnTo>
                    <a:lnTo>
                      <a:pt x="0" y="291"/>
                    </a:lnTo>
                    <a:lnTo>
                      <a:pt x="160" y="291"/>
                    </a:lnTo>
                    <a:lnTo>
                      <a:pt x="160" y="448"/>
                    </a:lnTo>
                    <a:lnTo>
                      <a:pt x="291" y="448"/>
                    </a:lnTo>
                    <a:lnTo>
                      <a:pt x="291" y="291"/>
                    </a:lnTo>
                    <a:lnTo>
                      <a:pt x="448" y="291"/>
                    </a:lnTo>
                    <a:lnTo>
                      <a:pt x="448" y="158"/>
                    </a:lnTo>
                  </a:path>
                </a:pathLst>
              </a:custGeom>
              <a:solidFill>
                <a:schemeClr val="tx1"/>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51" name="Freeform 43">
                <a:extLst>
                  <a:ext uri="{FF2B5EF4-FFF2-40B4-BE49-F238E27FC236}">
                    <a16:creationId xmlns:a16="http://schemas.microsoft.com/office/drawing/2014/main" xmlns="" id="{02DBB9F9-E939-F240-8982-FE449D7889B0}"/>
                  </a:ext>
                </a:extLst>
              </p:cNvPr>
              <p:cNvSpPr>
                <a:spLocks noChangeArrowheads="1"/>
              </p:cNvSpPr>
              <p:nvPr/>
            </p:nvSpPr>
            <p:spPr bwMode="auto">
              <a:xfrm>
                <a:off x="9331837" y="4515483"/>
                <a:ext cx="238125" cy="20637"/>
              </a:xfrm>
              <a:custGeom>
                <a:avLst/>
                <a:gdLst>
                  <a:gd name="T0" fmla="*/ 331 w 662"/>
                  <a:gd name="T1" fmla="*/ 55 h 56"/>
                  <a:gd name="T2" fmla="*/ 0 w 662"/>
                  <a:gd name="T3" fmla="*/ 55 h 56"/>
                  <a:gd name="T4" fmla="*/ 0 w 662"/>
                  <a:gd name="T5" fmla="*/ 0 h 56"/>
                  <a:gd name="T6" fmla="*/ 661 w 662"/>
                  <a:gd name="T7" fmla="*/ 0 h 56"/>
                  <a:gd name="T8" fmla="*/ 661 w 662"/>
                  <a:gd name="T9" fmla="*/ 55 h 56"/>
                  <a:gd name="T10" fmla="*/ 331 w 662"/>
                  <a:gd name="T11" fmla="*/ 55 h 56"/>
                </a:gdLst>
                <a:ahLst/>
                <a:cxnLst>
                  <a:cxn ang="0">
                    <a:pos x="T0" y="T1"/>
                  </a:cxn>
                  <a:cxn ang="0">
                    <a:pos x="T2" y="T3"/>
                  </a:cxn>
                  <a:cxn ang="0">
                    <a:pos x="T4" y="T5"/>
                  </a:cxn>
                  <a:cxn ang="0">
                    <a:pos x="T6" y="T7"/>
                  </a:cxn>
                  <a:cxn ang="0">
                    <a:pos x="T8" y="T9"/>
                  </a:cxn>
                  <a:cxn ang="0">
                    <a:pos x="T10" y="T11"/>
                  </a:cxn>
                </a:cxnLst>
                <a:rect l="0" t="0" r="r" b="b"/>
                <a:pathLst>
                  <a:path w="662" h="56">
                    <a:moveTo>
                      <a:pt x="331" y="55"/>
                    </a:moveTo>
                    <a:lnTo>
                      <a:pt x="0" y="55"/>
                    </a:lnTo>
                    <a:lnTo>
                      <a:pt x="0" y="0"/>
                    </a:lnTo>
                    <a:lnTo>
                      <a:pt x="661" y="0"/>
                    </a:lnTo>
                    <a:lnTo>
                      <a:pt x="661" y="55"/>
                    </a:lnTo>
                    <a:lnTo>
                      <a:pt x="331" y="55"/>
                    </a:lnTo>
                  </a:path>
                </a:pathLst>
              </a:custGeom>
              <a:solidFill>
                <a:schemeClr val="tx1"/>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52" name="Freeform 44">
                <a:extLst>
                  <a:ext uri="{FF2B5EF4-FFF2-40B4-BE49-F238E27FC236}">
                    <a16:creationId xmlns:a16="http://schemas.microsoft.com/office/drawing/2014/main" xmlns="" id="{1EFA997C-4B4E-964E-8AC7-10EE5C632EB0}"/>
                  </a:ext>
                </a:extLst>
              </p:cNvPr>
              <p:cNvSpPr>
                <a:spLocks noChangeArrowheads="1"/>
              </p:cNvSpPr>
              <p:nvPr/>
            </p:nvSpPr>
            <p:spPr bwMode="auto">
              <a:xfrm>
                <a:off x="9331837" y="4578983"/>
                <a:ext cx="190500" cy="20637"/>
              </a:xfrm>
              <a:custGeom>
                <a:avLst/>
                <a:gdLst>
                  <a:gd name="T0" fmla="*/ 265 w 531"/>
                  <a:gd name="T1" fmla="*/ 55 h 56"/>
                  <a:gd name="T2" fmla="*/ 0 w 531"/>
                  <a:gd name="T3" fmla="*/ 55 h 56"/>
                  <a:gd name="T4" fmla="*/ 0 w 531"/>
                  <a:gd name="T5" fmla="*/ 0 h 56"/>
                  <a:gd name="T6" fmla="*/ 530 w 531"/>
                  <a:gd name="T7" fmla="*/ 0 h 56"/>
                  <a:gd name="T8" fmla="*/ 530 w 531"/>
                  <a:gd name="T9" fmla="*/ 55 h 56"/>
                  <a:gd name="T10" fmla="*/ 265 w 531"/>
                  <a:gd name="T11" fmla="*/ 55 h 56"/>
                </a:gdLst>
                <a:ahLst/>
                <a:cxnLst>
                  <a:cxn ang="0">
                    <a:pos x="T0" y="T1"/>
                  </a:cxn>
                  <a:cxn ang="0">
                    <a:pos x="T2" y="T3"/>
                  </a:cxn>
                  <a:cxn ang="0">
                    <a:pos x="T4" y="T5"/>
                  </a:cxn>
                  <a:cxn ang="0">
                    <a:pos x="T6" y="T7"/>
                  </a:cxn>
                  <a:cxn ang="0">
                    <a:pos x="T8" y="T9"/>
                  </a:cxn>
                  <a:cxn ang="0">
                    <a:pos x="T10" y="T11"/>
                  </a:cxn>
                </a:cxnLst>
                <a:rect l="0" t="0" r="r" b="b"/>
                <a:pathLst>
                  <a:path w="531" h="56">
                    <a:moveTo>
                      <a:pt x="265" y="55"/>
                    </a:moveTo>
                    <a:lnTo>
                      <a:pt x="0" y="55"/>
                    </a:lnTo>
                    <a:lnTo>
                      <a:pt x="0" y="0"/>
                    </a:lnTo>
                    <a:lnTo>
                      <a:pt x="530" y="0"/>
                    </a:lnTo>
                    <a:lnTo>
                      <a:pt x="530" y="55"/>
                    </a:lnTo>
                    <a:lnTo>
                      <a:pt x="265" y="55"/>
                    </a:lnTo>
                  </a:path>
                </a:pathLst>
              </a:custGeom>
              <a:solidFill>
                <a:schemeClr val="tx1"/>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grpSp>
      </p:grpSp>
      <p:sp>
        <p:nvSpPr>
          <p:cNvPr id="13" name="Slide Number Placeholder 12">
            <a:extLst>
              <a:ext uri="{FF2B5EF4-FFF2-40B4-BE49-F238E27FC236}">
                <a16:creationId xmlns:a16="http://schemas.microsoft.com/office/drawing/2014/main" xmlns="" id="{E29FBEF0-DF59-D04B-AA87-07E647790622}"/>
              </a:ext>
            </a:extLst>
          </p:cNvPr>
          <p:cNvSpPr>
            <a:spLocks noGrp="1"/>
          </p:cNvSpPr>
          <p:nvPr>
            <p:ph type="sldNum" sz="quarter" idx="4"/>
          </p:nvPr>
        </p:nvSpPr>
        <p:spPr>
          <a:xfrm>
            <a:off x="11324205" y="6085983"/>
            <a:ext cx="333467" cy="182880"/>
          </a:xfrm>
        </p:spPr>
        <p:txBody>
          <a:bodyPr/>
          <a:lstStyle/>
          <a:p>
            <a:fld id="{C51EAA63-D034-42AE-91FA-B13B9518C7BE}" type="slidenum">
              <a:rPr lang="en-US" smtClean="0"/>
              <a:pPr/>
              <a:t>20</a:t>
            </a:fld>
            <a:endParaRPr lang="en-US" dirty="0"/>
          </a:p>
        </p:txBody>
      </p:sp>
      <p:sp>
        <p:nvSpPr>
          <p:cNvPr id="26" name="Title 3">
            <a:extLst>
              <a:ext uri="{FF2B5EF4-FFF2-40B4-BE49-F238E27FC236}">
                <a16:creationId xmlns:a16="http://schemas.microsoft.com/office/drawing/2014/main" xmlns="" id="{01CB6D56-6CE3-C645-9996-BBF487244D1F}"/>
              </a:ext>
            </a:extLst>
          </p:cNvPr>
          <p:cNvSpPr txBox="1">
            <a:spLocks/>
          </p:cNvSpPr>
          <p:nvPr/>
        </p:nvSpPr>
        <p:spPr>
          <a:xfrm>
            <a:off x="531812" y="481731"/>
            <a:ext cx="11125200" cy="889000"/>
          </a:xfrm>
          <a:prstGeom prst="rect">
            <a:avLst/>
          </a:prstGeom>
        </p:spPr>
        <p:txBody>
          <a:bodyPr vert="horz" lIns="0" tIns="0" rIns="0" bIns="0" rtlCol="0" anchor="b">
            <a:noAutofit/>
          </a:bodyPr>
          <a:lstStyle>
            <a:lvl1pPr algn="l" defTabSz="914400" rtl="0" eaLnBrk="1" latinLnBrk="0" hangingPunct="1">
              <a:lnSpc>
                <a:spcPct val="80000"/>
              </a:lnSpc>
              <a:spcBef>
                <a:spcPct val="0"/>
              </a:spcBef>
              <a:buNone/>
              <a:defRPr sz="3600" kern="1200">
                <a:solidFill>
                  <a:schemeClr val="bg1"/>
                </a:solidFill>
                <a:latin typeface="+mj-lt"/>
                <a:ea typeface="+mj-ea"/>
                <a:cs typeface="+mj-cs"/>
              </a:defRPr>
            </a:lvl1pPr>
          </a:lstStyle>
          <a:p>
            <a:r>
              <a:rPr lang="en-US" dirty="0">
                <a:solidFill>
                  <a:srgbClr val="000000"/>
                </a:solidFill>
              </a:rPr>
              <a:t>Object / Archive Storage – Designed for Durability </a:t>
            </a:r>
            <a:br>
              <a:rPr lang="en-US" dirty="0">
                <a:solidFill>
                  <a:srgbClr val="000000"/>
                </a:solidFill>
              </a:rPr>
            </a:br>
            <a:r>
              <a:rPr lang="en-US" dirty="0">
                <a:solidFill>
                  <a:srgbClr val="000000"/>
                </a:solidFill>
              </a:rPr>
              <a:t>and Data Integrity</a:t>
            </a:r>
          </a:p>
        </p:txBody>
      </p:sp>
      <p:sp>
        <p:nvSpPr>
          <p:cNvPr id="5" name="TextBox 4">
            <a:extLst>
              <a:ext uri="{FF2B5EF4-FFF2-40B4-BE49-F238E27FC236}">
                <a16:creationId xmlns:a16="http://schemas.microsoft.com/office/drawing/2014/main" xmlns="" id="{9A1761F0-CDB4-D14F-8B06-D48AF676CAA5}"/>
              </a:ext>
            </a:extLst>
          </p:cNvPr>
          <p:cNvSpPr txBox="1"/>
          <p:nvPr/>
        </p:nvSpPr>
        <p:spPr>
          <a:xfrm>
            <a:off x="5676595" y="4357248"/>
            <a:ext cx="0" cy="0"/>
          </a:xfrm>
          <a:prstGeom prst="rect">
            <a:avLst/>
          </a:prstGeom>
          <a:noFill/>
        </p:spPr>
        <p:txBody>
          <a:bodyPr wrap="none" lIns="0" tIns="0" rIns="0" bIns="0" rtlCol="0">
            <a:noAutofit/>
          </a:bodyPr>
          <a:lstStyle/>
          <a:p>
            <a:pPr>
              <a:lnSpc>
                <a:spcPct val="90000"/>
              </a:lnSpc>
            </a:pPr>
            <a:endParaRPr lang="en-US" dirty="0"/>
          </a:p>
        </p:txBody>
      </p:sp>
    </p:spTree>
    <p:extLst>
      <p:ext uri="{BB962C8B-B14F-4D97-AF65-F5344CB8AC3E}">
        <p14:creationId xmlns:p14="http://schemas.microsoft.com/office/powerpoint/2010/main" val="17915351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 name="Rectangle 75"/>
          <p:cNvSpPr/>
          <p:nvPr/>
        </p:nvSpPr>
        <p:spPr bwMode="gray">
          <a:xfrm>
            <a:off x="1416945" y="2153564"/>
            <a:ext cx="2668626" cy="1392182"/>
          </a:xfrm>
          <a:prstGeom prst="rect">
            <a:avLst/>
          </a:prstGeom>
          <a:solidFill>
            <a:schemeClr val="tx1"/>
          </a:solidFill>
          <a:ln w="15875">
            <a:solidFill>
              <a:schemeClr val="accent4"/>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169863" marR="0" lvl="0" indent="-169863" algn="l" defTabSz="914400" rtl="0" eaLnBrk="1" fontAlgn="auto" latinLnBrk="0" hangingPunct="1">
              <a:lnSpc>
                <a:spcPct val="90000"/>
              </a:lnSpc>
              <a:spcBef>
                <a:spcPts val="1200"/>
              </a:spcBef>
              <a:spcAft>
                <a:spcPts val="0"/>
              </a:spcAft>
              <a:buClr>
                <a:srgbClr val="58595B"/>
              </a:buClr>
              <a:buSzTx/>
              <a:buFont typeface="Arial" panose="020B0604020202020204" pitchFamily="34" charset="0"/>
              <a:buChar char="•"/>
              <a:tabLst/>
              <a:defRPr/>
            </a:pPr>
            <a:r>
              <a:rPr kumimoji="0" lang="en-US" sz="1500" b="0" i="0" u="none" strike="noStrike" kern="1200" cap="none" spc="0" normalizeH="0" baseline="0" noProof="0" dirty="0">
                <a:ln>
                  <a:noFill/>
                </a:ln>
                <a:solidFill>
                  <a:srgbClr val="000000"/>
                </a:solidFill>
                <a:effectLst/>
                <a:uLnTx/>
                <a:uFillTx/>
                <a:latin typeface="Calibri"/>
                <a:ea typeface="+mn-ea"/>
                <a:cs typeface="+mn-cs"/>
              </a:rPr>
              <a:t>Customer can encrypt data prior to sending it to Oracle and data remains encrypted in transit with SSL/TLS endpoints</a:t>
            </a:r>
          </a:p>
        </p:txBody>
      </p:sp>
      <p:sp>
        <p:nvSpPr>
          <p:cNvPr id="77" name="Rectangle 76"/>
          <p:cNvSpPr/>
          <p:nvPr/>
        </p:nvSpPr>
        <p:spPr bwMode="gray">
          <a:xfrm>
            <a:off x="7657532" y="2153564"/>
            <a:ext cx="2705306" cy="1392182"/>
          </a:xfrm>
          <a:prstGeom prst="rect">
            <a:avLst/>
          </a:prstGeom>
          <a:solidFill>
            <a:schemeClr val="tx1"/>
          </a:solidFill>
          <a:ln w="15875">
            <a:solidFill>
              <a:schemeClr val="tx1">
                <a:lumMod val="50000"/>
              </a:schemeClr>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169863" marR="0" lvl="0" indent="-169863" algn="l" defTabSz="914400" rtl="0" eaLnBrk="1" fontAlgn="auto" latinLnBrk="0" hangingPunct="1">
              <a:lnSpc>
                <a:spcPct val="90000"/>
              </a:lnSpc>
              <a:spcBef>
                <a:spcPts val="1200"/>
              </a:spcBef>
              <a:spcAft>
                <a:spcPts val="0"/>
              </a:spcAft>
              <a:buClr>
                <a:srgbClr val="58595B"/>
              </a:buClr>
              <a:buSzTx/>
              <a:buFont typeface="Arial" panose="020B0604020202020204" pitchFamily="34" charset="0"/>
              <a:buChar char="•"/>
              <a:tabLst/>
              <a:defRPr/>
            </a:pPr>
            <a:r>
              <a:rPr kumimoji="0" lang="en-US" sz="1500" b="0" i="0" u="none" strike="noStrike" kern="1200" cap="none" spc="0" normalizeH="0" baseline="0" noProof="0" dirty="0">
                <a:ln>
                  <a:noFill/>
                </a:ln>
                <a:solidFill>
                  <a:srgbClr val="000000"/>
                </a:solidFill>
                <a:effectLst/>
                <a:uLnTx/>
                <a:uFillTx/>
                <a:latin typeface="Calibri"/>
                <a:ea typeface="+mn-ea"/>
                <a:cs typeface="+mn-cs"/>
              </a:rPr>
              <a:t>Data is encrypted by default </a:t>
            </a:r>
          </a:p>
        </p:txBody>
      </p:sp>
      <p:sp>
        <p:nvSpPr>
          <p:cNvPr id="78" name="Rectangle 77"/>
          <p:cNvSpPr/>
          <p:nvPr/>
        </p:nvSpPr>
        <p:spPr bwMode="gray">
          <a:xfrm>
            <a:off x="7657532" y="4440405"/>
            <a:ext cx="2705306" cy="1392182"/>
          </a:xfrm>
          <a:prstGeom prst="rect">
            <a:avLst/>
          </a:prstGeom>
          <a:solidFill>
            <a:schemeClr val="tx1"/>
          </a:solidFill>
          <a:ln w="15875">
            <a:solidFill>
              <a:schemeClr val="accent3"/>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169863" marR="0" lvl="0" indent="-169863" algn="l" defTabSz="914400" rtl="0" eaLnBrk="1" fontAlgn="auto" latinLnBrk="0" hangingPunct="1">
              <a:lnSpc>
                <a:spcPct val="90000"/>
              </a:lnSpc>
              <a:spcBef>
                <a:spcPts val="1200"/>
              </a:spcBef>
              <a:spcAft>
                <a:spcPts val="0"/>
              </a:spcAft>
              <a:buClr>
                <a:srgbClr val="58595B"/>
              </a:buClr>
              <a:buSzTx/>
              <a:buFont typeface="Arial" panose="020B0604020202020204" pitchFamily="34" charset="0"/>
              <a:buChar char="•"/>
              <a:tabLst/>
              <a:defRPr/>
            </a:pPr>
            <a:r>
              <a:rPr kumimoji="0" lang="en-US" sz="1500" b="0" i="0" u="none" strike="noStrike" kern="1200" cap="none" spc="0" normalizeH="0" baseline="0" noProof="0" dirty="0">
                <a:ln>
                  <a:noFill/>
                </a:ln>
                <a:solidFill>
                  <a:srgbClr val="000000"/>
                </a:solidFill>
                <a:effectLst/>
                <a:uLnTx/>
                <a:uFillTx/>
                <a:latin typeface="Calibri"/>
                <a:ea typeface="+mn-ea"/>
                <a:cs typeface="+mn-cs"/>
              </a:rPr>
              <a:t>World class enterprise data center operations</a:t>
            </a:r>
          </a:p>
        </p:txBody>
      </p:sp>
      <p:sp>
        <p:nvSpPr>
          <p:cNvPr id="79" name="Rectangle 78"/>
          <p:cNvSpPr/>
          <p:nvPr/>
        </p:nvSpPr>
        <p:spPr bwMode="gray">
          <a:xfrm>
            <a:off x="1416947" y="4446914"/>
            <a:ext cx="2668623" cy="1392182"/>
          </a:xfrm>
          <a:prstGeom prst="rect">
            <a:avLst/>
          </a:prstGeom>
          <a:solidFill>
            <a:schemeClr val="tx1"/>
          </a:solidFill>
          <a:ln w="15875">
            <a:solidFill>
              <a:schemeClr val="accent5"/>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169863" marR="0" lvl="0" indent="-169863" algn="l" defTabSz="914400" rtl="0" eaLnBrk="1" fontAlgn="auto" latinLnBrk="0" hangingPunct="1">
              <a:lnSpc>
                <a:spcPct val="90000"/>
              </a:lnSpc>
              <a:spcBef>
                <a:spcPts val="1200"/>
              </a:spcBef>
              <a:spcAft>
                <a:spcPts val="0"/>
              </a:spcAft>
              <a:buClr>
                <a:srgbClr val="58595B"/>
              </a:buClr>
              <a:buSzTx/>
              <a:buFont typeface="Arial" panose="020B0604020202020204" pitchFamily="34" charset="0"/>
              <a:buChar char="•"/>
              <a:tabLst/>
              <a:defRPr/>
            </a:pPr>
            <a:r>
              <a:rPr kumimoji="0" lang="en-US" sz="1500" b="0" i="0" u="none" strike="noStrike" kern="1200" cap="none" spc="0" normalizeH="0" baseline="0" noProof="0" dirty="0">
                <a:ln>
                  <a:noFill/>
                </a:ln>
                <a:solidFill>
                  <a:srgbClr val="000000"/>
                </a:solidFill>
                <a:effectLst/>
                <a:uLnTx/>
                <a:uFillTx/>
                <a:latin typeface="Calibri"/>
                <a:ea typeface="+mn-ea"/>
                <a:cs typeface="+mn-cs"/>
              </a:rPr>
              <a:t>Centrally control access using OCI’s governance services </a:t>
            </a:r>
          </a:p>
          <a:p>
            <a:pPr marL="169863" marR="0" lvl="0" indent="-169863" algn="l" defTabSz="914400" rtl="0" eaLnBrk="1" fontAlgn="auto" latinLnBrk="0" hangingPunct="1">
              <a:lnSpc>
                <a:spcPct val="90000"/>
              </a:lnSpc>
              <a:spcBef>
                <a:spcPts val="1200"/>
              </a:spcBef>
              <a:spcAft>
                <a:spcPts val="0"/>
              </a:spcAft>
              <a:buClr>
                <a:srgbClr val="58595B"/>
              </a:buClr>
              <a:buSzTx/>
              <a:buFont typeface="Arial" panose="020B0604020202020204" pitchFamily="34" charset="0"/>
              <a:buChar char="•"/>
              <a:tabLst/>
              <a:defRPr/>
            </a:pPr>
            <a:r>
              <a:rPr kumimoji="0" lang="en-US" sz="1500" b="0" i="0" u="none" strike="noStrike" kern="1200" cap="none" spc="0" normalizeH="0" baseline="0" noProof="0" dirty="0">
                <a:ln>
                  <a:noFill/>
                </a:ln>
                <a:solidFill>
                  <a:srgbClr val="000000"/>
                </a:solidFill>
                <a:effectLst/>
                <a:uLnTx/>
                <a:uFillTx/>
                <a:latin typeface="Calibri"/>
                <a:ea typeface="+mn-ea"/>
                <a:cs typeface="+mn-cs"/>
              </a:rPr>
              <a:t>Tightly integrated with OCI Identity and Access Management</a:t>
            </a:r>
          </a:p>
        </p:txBody>
      </p:sp>
      <p:grpSp>
        <p:nvGrpSpPr>
          <p:cNvPr id="9" name="Group 8"/>
          <p:cNvGrpSpPr/>
          <p:nvPr/>
        </p:nvGrpSpPr>
        <p:grpSpPr>
          <a:xfrm>
            <a:off x="5162296" y="2364239"/>
            <a:ext cx="1404707" cy="1378340"/>
            <a:chOff x="3457322" y="3984572"/>
            <a:chExt cx="1711022" cy="1678905"/>
          </a:xfrm>
        </p:grpSpPr>
        <p:sp>
          <p:nvSpPr>
            <p:cNvPr id="7" name="Oval 6"/>
            <p:cNvSpPr/>
            <p:nvPr/>
          </p:nvSpPr>
          <p:spPr bwMode="gray">
            <a:xfrm>
              <a:off x="3457322" y="3984572"/>
              <a:ext cx="1711022" cy="1678905"/>
            </a:xfrm>
            <a:prstGeom prst="ellipse">
              <a:avLst/>
            </a:prstGeom>
            <a:solidFill>
              <a:schemeClr val="accent1"/>
            </a:solidFill>
            <a:ln w="15875">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9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58595B"/>
                </a:solidFill>
                <a:effectLst/>
                <a:uLnTx/>
                <a:uFillTx/>
                <a:latin typeface="Calibri"/>
                <a:ea typeface="+mn-ea"/>
                <a:cs typeface="+mn-cs"/>
              </a:endParaRPr>
            </a:p>
          </p:txBody>
        </p:sp>
        <p:sp>
          <p:nvSpPr>
            <p:cNvPr id="35" name="Freeform 11"/>
            <p:cNvSpPr>
              <a:spLocks noChangeAspect="1" noChangeArrowheads="1"/>
            </p:cNvSpPr>
            <p:nvPr/>
          </p:nvSpPr>
          <p:spPr bwMode="auto">
            <a:xfrm>
              <a:off x="3947880" y="4305528"/>
              <a:ext cx="729906" cy="1036992"/>
            </a:xfrm>
            <a:custGeom>
              <a:avLst/>
              <a:gdLst>
                <a:gd name="T0" fmla="*/ 1760 w 2085"/>
                <a:gd name="T1" fmla="*/ 1111 h 2964"/>
                <a:gd name="T2" fmla="*/ 1760 w 2085"/>
                <a:gd name="T3" fmla="*/ 718 h 2964"/>
                <a:gd name="T4" fmla="*/ 1042 w 2085"/>
                <a:gd name="T5" fmla="*/ 0 h 2964"/>
                <a:gd name="T6" fmla="*/ 324 w 2085"/>
                <a:gd name="T7" fmla="*/ 718 h 2964"/>
                <a:gd name="T8" fmla="*/ 324 w 2085"/>
                <a:gd name="T9" fmla="*/ 1111 h 2964"/>
                <a:gd name="T10" fmla="*/ 0 w 2085"/>
                <a:gd name="T11" fmla="*/ 1111 h 2964"/>
                <a:gd name="T12" fmla="*/ 0 w 2085"/>
                <a:gd name="T13" fmla="*/ 2523 h 2964"/>
                <a:gd name="T14" fmla="*/ 1042 w 2085"/>
                <a:gd name="T15" fmla="*/ 2963 h 2964"/>
                <a:gd name="T16" fmla="*/ 2084 w 2085"/>
                <a:gd name="T17" fmla="*/ 2523 h 2964"/>
                <a:gd name="T18" fmla="*/ 2084 w 2085"/>
                <a:gd name="T19" fmla="*/ 1111 h 2964"/>
                <a:gd name="T20" fmla="*/ 1760 w 2085"/>
                <a:gd name="T21" fmla="*/ 1111 h 2964"/>
                <a:gd name="T22" fmla="*/ 1158 w 2085"/>
                <a:gd name="T23" fmla="*/ 1956 h 2964"/>
                <a:gd name="T24" fmla="*/ 1158 w 2085"/>
                <a:gd name="T25" fmla="*/ 2223 h 2964"/>
                <a:gd name="T26" fmla="*/ 1042 w 2085"/>
                <a:gd name="T27" fmla="*/ 2338 h 2964"/>
                <a:gd name="T28" fmla="*/ 926 w 2085"/>
                <a:gd name="T29" fmla="*/ 2223 h 2964"/>
                <a:gd name="T30" fmla="*/ 926 w 2085"/>
                <a:gd name="T31" fmla="*/ 1956 h 2964"/>
                <a:gd name="T32" fmla="*/ 810 w 2085"/>
                <a:gd name="T33" fmla="*/ 1760 h 2964"/>
                <a:gd name="T34" fmla="*/ 1042 w 2085"/>
                <a:gd name="T35" fmla="*/ 1528 h 2964"/>
                <a:gd name="T36" fmla="*/ 1273 w 2085"/>
                <a:gd name="T37" fmla="*/ 1760 h 2964"/>
                <a:gd name="T38" fmla="*/ 1158 w 2085"/>
                <a:gd name="T39" fmla="*/ 1956 h 2964"/>
                <a:gd name="T40" fmla="*/ 1436 w 2085"/>
                <a:gd name="T41" fmla="*/ 1111 h 2964"/>
                <a:gd name="T42" fmla="*/ 648 w 2085"/>
                <a:gd name="T43" fmla="*/ 1111 h 2964"/>
                <a:gd name="T44" fmla="*/ 648 w 2085"/>
                <a:gd name="T45" fmla="*/ 718 h 2964"/>
                <a:gd name="T46" fmla="*/ 1042 w 2085"/>
                <a:gd name="T47" fmla="*/ 324 h 2964"/>
                <a:gd name="T48" fmla="*/ 1436 w 2085"/>
                <a:gd name="T49" fmla="*/ 718 h 2964"/>
                <a:gd name="T50" fmla="*/ 1436 w 2085"/>
                <a:gd name="T51" fmla="*/ 1111 h 29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085" h="2964">
                  <a:moveTo>
                    <a:pt x="1760" y="1111"/>
                  </a:moveTo>
                  <a:cubicBezTo>
                    <a:pt x="1760" y="718"/>
                    <a:pt x="1760" y="718"/>
                    <a:pt x="1760" y="718"/>
                  </a:cubicBezTo>
                  <a:cubicBezTo>
                    <a:pt x="1760" y="324"/>
                    <a:pt x="1436" y="0"/>
                    <a:pt x="1042" y="0"/>
                  </a:cubicBezTo>
                  <a:cubicBezTo>
                    <a:pt x="648" y="0"/>
                    <a:pt x="324" y="324"/>
                    <a:pt x="324" y="718"/>
                  </a:cubicBezTo>
                  <a:cubicBezTo>
                    <a:pt x="324" y="1111"/>
                    <a:pt x="324" y="1111"/>
                    <a:pt x="324" y="1111"/>
                  </a:cubicBezTo>
                  <a:cubicBezTo>
                    <a:pt x="0" y="1111"/>
                    <a:pt x="0" y="1111"/>
                    <a:pt x="0" y="1111"/>
                  </a:cubicBezTo>
                  <a:cubicBezTo>
                    <a:pt x="0" y="2523"/>
                    <a:pt x="0" y="2523"/>
                    <a:pt x="0" y="2523"/>
                  </a:cubicBezTo>
                  <a:cubicBezTo>
                    <a:pt x="1042" y="2963"/>
                    <a:pt x="1042" y="2963"/>
                    <a:pt x="1042" y="2963"/>
                  </a:cubicBezTo>
                  <a:cubicBezTo>
                    <a:pt x="2084" y="2523"/>
                    <a:pt x="2084" y="2523"/>
                    <a:pt x="2084" y="2523"/>
                  </a:cubicBezTo>
                  <a:cubicBezTo>
                    <a:pt x="2084" y="1111"/>
                    <a:pt x="2084" y="1111"/>
                    <a:pt x="2084" y="1111"/>
                  </a:cubicBezTo>
                  <a:lnTo>
                    <a:pt x="1760" y="1111"/>
                  </a:lnTo>
                  <a:close/>
                  <a:moveTo>
                    <a:pt x="1158" y="1956"/>
                  </a:moveTo>
                  <a:cubicBezTo>
                    <a:pt x="1158" y="2222"/>
                    <a:pt x="1158" y="2223"/>
                    <a:pt x="1158" y="2223"/>
                  </a:cubicBezTo>
                  <a:cubicBezTo>
                    <a:pt x="1158" y="2291"/>
                    <a:pt x="1111" y="2338"/>
                    <a:pt x="1042" y="2338"/>
                  </a:cubicBezTo>
                  <a:cubicBezTo>
                    <a:pt x="973" y="2338"/>
                    <a:pt x="926" y="2291"/>
                    <a:pt x="926" y="2223"/>
                  </a:cubicBezTo>
                  <a:cubicBezTo>
                    <a:pt x="926" y="1956"/>
                    <a:pt x="926" y="1956"/>
                    <a:pt x="926" y="1956"/>
                  </a:cubicBezTo>
                  <a:cubicBezTo>
                    <a:pt x="857" y="1922"/>
                    <a:pt x="810" y="1841"/>
                    <a:pt x="810" y="1760"/>
                  </a:cubicBezTo>
                  <a:cubicBezTo>
                    <a:pt x="810" y="1632"/>
                    <a:pt x="914" y="1528"/>
                    <a:pt x="1042" y="1528"/>
                  </a:cubicBezTo>
                  <a:cubicBezTo>
                    <a:pt x="1169" y="1528"/>
                    <a:pt x="1273" y="1632"/>
                    <a:pt x="1273" y="1760"/>
                  </a:cubicBezTo>
                  <a:cubicBezTo>
                    <a:pt x="1273" y="1841"/>
                    <a:pt x="1227" y="1922"/>
                    <a:pt x="1158" y="1956"/>
                  </a:cubicBezTo>
                  <a:close/>
                  <a:moveTo>
                    <a:pt x="1436" y="1111"/>
                  </a:moveTo>
                  <a:cubicBezTo>
                    <a:pt x="648" y="1111"/>
                    <a:pt x="648" y="1111"/>
                    <a:pt x="648" y="1111"/>
                  </a:cubicBezTo>
                  <a:cubicBezTo>
                    <a:pt x="648" y="718"/>
                    <a:pt x="648" y="718"/>
                    <a:pt x="648" y="718"/>
                  </a:cubicBezTo>
                  <a:cubicBezTo>
                    <a:pt x="648" y="498"/>
                    <a:pt x="822" y="324"/>
                    <a:pt x="1042" y="324"/>
                  </a:cubicBezTo>
                  <a:cubicBezTo>
                    <a:pt x="1262" y="324"/>
                    <a:pt x="1436" y="498"/>
                    <a:pt x="1436" y="718"/>
                  </a:cubicBezTo>
                  <a:lnTo>
                    <a:pt x="1436" y="1111"/>
                  </a:lnTo>
                  <a:close/>
                </a:path>
              </a:pathLst>
            </a:custGeom>
            <a:solidFill>
              <a:schemeClr val="tx1"/>
            </a:solidFill>
            <a:ln>
              <a:noFill/>
            </a:ln>
            <a:effectLs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a:ea typeface="+mn-ea"/>
                <a:cs typeface="+mn-cs"/>
              </a:endParaRPr>
            </a:p>
          </p:txBody>
        </p:sp>
      </p:grpSp>
      <p:grpSp>
        <p:nvGrpSpPr>
          <p:cNvPr id="13" name="Group 12"/>
          <p:cNvGrpSpPr/>
          <p:nvPr/>
        </p:nvGrpSpPr>
        <p:grpSpPr>
          <a:xfrm>
            <a:off x="1401936" y="1588696"/>
            <a:ext cx="2831695" cy="576000"/>
            <a:chOff x="534390" y="2109423"/>
            <a:chExt cx="3426350" cy="576000"/>
          </a:xfrm>
        </p:grpSpPr>
        <p:sp>
          <p:nvSpPr>
            <p:cNvPr id="38" name="TextBox 37">
              <a:extLst>
                <a:ext uri="{FF2B5EF4-FFF2-40B4-BE49-F238E27FC236}">
                  <a16:creationId xmlns:a16="http://schemas.microsoft.com/office/drawing/2014/main" xmlns="" id="{33BC86E0-BD90-4A4C-81C4-67CAB2D10972}"/>
                </a:ext>
              </a:extLst>
            </p:cNvPr>
            <p:cNvSpPr txBox="1"/>
            <p:nvPr/>
          </p:nvSpPr>
          <p:spPr>
            <a:xfrm>
              <a:off x="534390" y="2109423"/>
              <a:ext cx="3194462" cy="576000"/>
            </a:xfrm>
            <a:prstGeom prst="rect">
              <a:avLst/>
            </a:prstGeom>
            <a:solidFill>
              <a:schemeClr val="accent4"/>
            </a:solidFill>
          </p:spPr>
          <p:txBody>
            <a:bodyPr wrap="none" lIns="91416" tIns="91416" rIns="91416" bIns="91416"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srgbClr val="FFFFFF"/>
                  </a:solidFill>
                  <a:effectLst/>
                  <a:uLnTx/>
                  <a:uFillTx/>
                  <a:latin typeface="Calibri"/>
                  <a:ea typeface="+mn-ea"/>
                  <a:cs typeface="+mn-cs"/>
                </a:rPr>
                <a:t>1. Encryption in Transit</a:t>
              </a:r>
            </a:p>
          </p:txBody>
        </p:sp>
        <p:sp>
          <p:nvSpPr>
            <p:cNvPr id="40" name="Chevron 39">
              <a:extLst>
                <a:ext uri="{FF2B5EF4-FFF2-40B4-BE49-F238E27FC236}">
                  <a16:creationId xmlns:a16="http://schemas.microsoft.com/office/drawing/2014/main" xmlns="" id="{3E5F8A54-9894-3740-BD8A-1267F4BC7990}"/>
                </a:ext>
              </a:extLst>
            </p:cNvPr>
            <p:cNvSpPr/>
            <p:nvPr/>
          </p:nvSpPr>
          <p:spPr bwMode="gray">
            <a:xfrm>
              <a:off x="3610100" y="2109423"/>
              <a:ext cx="350640" cy="576000"/>
            </a:xfrm>
            <a:prstGeom prst="chevron">
              <a:avLst/>
            </a:prstGeom>
            <a:solidFill>
              <a:schemeClr val="accent4"/>
            </a:solidFill>
            <a:ln w="15875">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9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58595B"/>
                </a:solidFill>
                <a:effectLst/>
                <a:uLnTx/>
                <a:uFillTx/>
                <a:latin typeface="Calibri"/>
                <a:ea typeface="+mn-ea"/>
                <a:cs typeface="+mn-cs"/>
              </a:endParaRPr>
            </a:p>
          </p:txBody>
        </p:sp>
      </p:grpSp>
      <p:grpSp>
        <p:nvGrpSpPr>
          <p:cNvPr id="41" name="Group 40"/>
          <p:cNvGrpSpPr/>
          <p:nvPr/>
        </p:nvGrpSpPr>
        <p:grpSpPr>
          <a:xfrm>
            <a:off x="1401936" y="3864405"/>
            <a:ext cx="2831695" cy="576000"/>
            <a:chOff x="534390" y="2109423"/>
            <a:chExt cx="3426350" cy="576000"/>
          </a:xfrm>
        </p:grpSpPr>
        <p:sp>
          <p:nvSpPr>
            <p:cNvPr id="42" name="TextBox 41">
              <a:extLst>
                <a:ext uri="{FF2B5EF4-FFF2-40B4-BE49-F238E27FC236}">
                  <a16:creationId xmlns:a16="http://schemas.microsoft.com/office/drawing/2014/main" xmlns="" id="{33BC86E0-BD90-4A4C-81C4-67CAB2D10972}"/>
                </a:ext>
              </a:extLst>
            </p:cNvPr>
            <p:cNvSpPr txBox="1"/>
            <p:nvPr/>
          </p:nvSpPr>
          <p:spPr>
            <a:xfrm>
              <a:off x="534390" y="2109423"/>
              <a:ext cx="3194462" cy="576000"/>
            </a:xfrm>
            <a:prstGeom prst="rect">
              <a:avLst/>
            </a:prstGeom>
            <a:solidFill>
              <a:schemeClr val="accent5"/>
            </a:solidFill>
          </p:spPr>
          <p:txBody>
            <a:bodyPr wrap="none" lIns="91416" tIns="91416" rIns="91416" bIns="91416"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srgbClr val="FFFFFF"/>
                  </a:solidFill>
                  <a:effectLst/>
                  <a:uLnTx/>
                  <a:uFillTx/>
                  <a:latin typeface="Calibri"/>
                  <a:ea typeface="+mn-ea"/>
                  <a:cs typeface="+mn-cs"/>
                </a:rPr>
                <a:t>3. Access Control</a:t>
              </a:r>
            </a:p>
          </p:txBody>
        </p:sp>
        <p:sp>
          <p:nvSpPr>
            <p:cNvPr id="43" name="Chevron 42">
              <a:extLst>
                <a:ext uri="{FF2B5EF4-FFF2-40B4-BE49-F238E27FC236}">
                  <a16:creationId xmlns:a16="http://schemas.microsoft.com/office/drawing/2014/main" xmlns="" id="{3E5F8A54-9894-3740-BD8A-1267F4BC7990}"/>
                </a:ext>
              </a:extLst>
            </p:cNvPr>
            <p:cNvSpPr/>
            <p:nvPr/>
          </p:nvSpPr>
          <p:spPr bwMode="gray">
            <a:xfrm>
              <a:off x="3610100" y="2109423"/>
              <a:ext cx="350640" cy="576000"/>
            </a:xfrm>
            <a:prstGeom prst="chevron">
              <a:avLst/>
            </a:prstGeom>
            <a:solidFill>
              <a:srgbClr val="A52641"/>
            </a:solidFill>
            <a:ln w="15875">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9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58595B"/>
                </a:solidFill>
                <a:effectLst/>
                <a:uLnTx/>
                <a:uFillTx/>
                <a:latin typeface="Calibri"/>
                <a:ea typeface="+mn-ea"/>
                <a:cs typeface="+mn-cs"/>
              </a:endParaRPr>
            </a:p>
          </p:txBody>
        </p:sp>
      </p:grpSp>
      <p:grpSp>
        <p:nvGrpSpPr>
          <p:cNvPr id="44" name="Group 43"/>
          <p:cNvGrpSpPr/>
          <p:nvPr/>
        </p:nvGrpSpPr>
        <p:grpSpPr>
          <a:xfrm>
            <a:off x="7518785" y="1588696"/>
            <a:ext cx="2861731" cy="576000"/>
            <a:chOff x="287550" y="2109423"/>
            <a:chExt cx="3441302" cy="576000"/>
          </a:xfrm>
        </p:grpSpPr>
        <p:sp>
          <p:nvSpPr>
            <p:cNvPr id="45" name="TextBox 44">
              <a:extLst>
                <a:ext uri="{FF2B5EF4-FFF2-40B4-BE49-F238E27FC236}">
                  <a16:creationId xmlns:a16="http://schemas.microsoft.com/office/drawing/2014/main" xmlns="" id="{33BC86E0-BD90-4A4C-81C4-67CAB2D10972}"/>
                </a:ext>
              </a:extLst>
            </p:cNvPr>
            <p:cNvSpPr txBox="1"/>
            <p:nvPr/>
          </p:nvSpPr>
          <p:spPr>
            <a:xfrm>
              <a:off x="534390" y="2109423"/>
              <a:ext cx="3194462" cy="576000"/>
            </a:xfrm>
            <a:prstGeom prst="rect">
              <a:avLst/>
            </a:prstGeom>
            <a:solidFill>
              <a:schemeClr val="tx1">
                <a:lumMod val="50000"/>
              </a:schemeClr>
            </a:solidFill>
          </p:spPr>
          <p:txBody>
            <a:bodyPr wrap="none" lIns="91416" tIns="91416" rIns="91416" bIns="91416"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srgbClr val="FFFFFF"/>
                  </a:solidFill>
                  <a:effectLst/>
                  <a:uLnTx/>
                  <a:uFillTx/>
                  <a:latin typeface="Calibri"/>
                  <a:ea typeface="+mn-ea"/>
                  <a:cs typeface="+mn-cs"/>
                </a:rPr>
                <a:t>2. Encryption at Rest</a:t>
              </a:r>
            </a:p>
          </p:txBody>
        </p:sp>
        <p:sp>
          <p:nvSpPr>
            <p:cNvPr id="46" name="Chevron 45">
              <a:extLst>
                <a:ext uri="{FF2B5EF4-FFF2-40B4-BE49-F238E27FC236}">
                  <a16:creationId xmlns:a16="http://schemas.microsoft.com/office/drawing/2014/main" xmlns="" id="{3E5F8A54-9894-3740-BD8A-1267F4BC7990}"/>
                </a:ext>
              </a:extLst>
            </p:cNvPr>
            <p:cNvSpPr/>
            <p:nvPr/>
          </p:nvSpPr>
          <p:spPr bwMode="gray">
            <a:xfrm flipH="1">
              <a:off x="287550" y="2109423"/>
              <a:ext cx="350640" cy="576000"/>
            </a:xfrm>
            <a:prstGeom prst="chevron">
              <a:avLst/>
            </a:prstGeom>
            <a:solidFill>
              <a:srgbClr val="7F7F7F"/>
            </a:solidFill>
            <a:ln w="15875">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9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58595B"/>
                </a:solidFill>
                <a:effectLst/>
                <a:uLnTx/>
                <a:uFillTx/>
                <a:latin typeface="Calibri"/>
                <a:ea typeface="+mn-ea"/>
                <a:cs typeface="+mn-cs"/>
              </a:endParaRPr>
            </a:p>
          </p:txBody>
        </p:sp>
      </p:grpSp>
      <p:grpSp>
        <p:nvGrpSpPr>
          <p:cNvPr id="47" name="Group 46"/>
          <p:cNvGrpSpPr/>
          <p:nvPr/>
        </p:nvGrpSpPr>
        <p:grpSpPr>
          <a:xfrm>
            <a:off x="7518785" y="3864405"/>
            <a:ext cx="2861731" cy="576000"/>
            <a:chOff x="287550" y="2109423"/>
            <a:chExt cx="3441302" cy="576000"/>
          </a:xfrm>
          <a:solidFill>
            <a:schemeClr val="accent3"/>
          </a:solidFill>
        </p:grpSpPr>
        <p:sp>
          <p:nvSpPr>
            <p:cNvPr id="48" name="TextBox 47">
              <a:extLst>
                <a:ext uri="{FF2B5EF4-FFF2-40B4-BE49-F238E27FC236}">
                  <a16:creationId xmlns:a16="http://schemas.microsoft.com/office/drawing/2014/main" xmlns="" id="{33BC86E0-BD90-4A4C-81C4-67CAB2D10972}"/>
                </a:ext>
              </a:extLst>
            </p:cNvPr>
            <p:cNvSpPr txBox="1"/>
            <p:nvPr/>
          </p:nvSpPr>
          <p:spPr>
            <a:xfrm>
              <a:off x="534390" y="2109423"/>
              <a:ext cx="3194462" cy="576000"/>
            </a:xfrm>
            <a:prstGeom prst="rect">
              <a:avLst/>
            </a:prstGeom>
            <a:grpFill/>
          </p:spPr>
          <p:txBody>
            <a:bodyPr wrap="none" lIns="91416" tIns="91416" rIns="91416" bIns="91416"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srgbClr val="FFFFFF"/>
                  </a:solidFill>
                  <a:effectLst/>
                  <a:uLnTx/>
                  <a:uFillTx/>
                  <a:latin typeface="Calibri"/>
                  <a:ea typeface="+mn-ea"/>
                  <a:cs typeface="+mn-cs"/>
                </a:rPr>
                <a:t>4. Data Center Security</a:t>
              </a:r>
            </a:p>
          </p:txBody>
        </p:sp>
        <p:sp>
          <p:nvSpPr>
            <p:cNvPr id="49" name="Chevron 48">
              <a:extLst>
                <a:ext uri="{FF2B5EF4-FFF2-40B4-BE49-F238E27FC236}">
                  <a16:creationId xmlns:a16="http://schemas.microsoft.com/office/drawing/2014/main" xmlns="" id="{3E5F8A54-9894-3740-BD8A-1267F4BC7990}"/>
                </a:ext>
              </a:extLst>
            </p:cNvPr>
            <p:cNvSpPr/>
            <p:nvPr/>
          </p:nvSpPr>
          <p:spPr bwMode="gray">
            <a:xfrm flipH="1">
              <a:off x="287550" y="2109423"/>
              <a:ext cx="350640" cy="576000"/>
            </a:xfrm>
            <a:prstGeom prst="chevron">
              <a:avLst/>
            </a:prstGeom>
            <a:grpFill/>
            <a:ln w="15875">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9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58595B"/>
                </a:solidFill>
                <a:effectLst/>
                <a:uLnTx/>
                <a:uFillTx/>
                <a:latin typeface="Calibri"/>
                <a:ea typeface="+mn-ea"/>
                <a:cs typeface="+mn-cs"/>
              </a:endParaRPr>
            </a:p>
          </p:txBody>
        </p:sp>
      </p:grpSp>
      <p:cxnSp>
        <p:nvCxnSpPr>
          <p:cNvPr id="17" name="Straight Connector 16"/>
          <p:cNvCxnSpPr>
            <a:cxnSpLocks/>
            <a:stCxn id="40" idx="3"/>
            <a:endCxn id="7" idx="1"/>
          </p:cNvCxnSpPr>
          <p:nvPr/>
        </p:nvCxnSpPr>
        <p:spPr>
          <a:xfrm>
            <a:off x="4233631" y="1876696"/>
            <a:ext cx="1134380" cy="689396"/>
          </a:xfrm>
          <a:prstGeom prst="line">
            <a:avLst/>
          </a:prstGeom>
          <a:ln w="3175" cmpd="sng">
            <a:solidFill>
              <a:schemeClr val="accent2"/>
            </a:solidFill>
            <a:prstDash val="dash"/>
            <a:miter lim="800000"/>
            <a:tailEnd type="none"/>
          </a:ln>
        </p:spPr>
        <p:style>
          <a:lnRef idx="1">
            <a:schemeClr val="accent1"/>
          </a:lnRef>
          <a:fillRef idx="0">
            <a:schemeClr val="accent1"/>
          </a:fillRef>
          <a:effectRef idx="0">
            <a:schemeClr val="accent1"/>
          </a:effectRef>
          <a:fontRef idx="minor">
            <a:schemeClr val="tx1"/>
          </a:fontRef>
        </p:style>
      </p:cxnSp>
      <p:cxnSp>
        <p:nvCxnSpPr>
          <p:cNvPr id="53" name="Straight Connector 52"/>
          <p:cNvCxnSpPr>
            <a:cxnSpLocks/>
            <a:stCxn id="43" idx="3"/>
            <a:endCxn id="7" idx="3"/>
          </p:cNvCxnSpPr>
          <p:nvPr/>
        </p:nvCxnSpPr>
        <p:spPr>
          <a:xfrm flipV="1">
            <a:off x="4233631" y="3540726"/>
            <a:ext cx="1134380" cy="611679"/>
          </a:xfrm>
          <a:prstGeom prst="line">
            <a:avLst/>
          </a:prstGeom>
          <a:ln w="3175" cmpd="sng">
            <a:solidFill>
              <a:schemeClr val="accent2"/>
            </a:solidFill>
            <a:prstDash val="dash"/>
            <a:miter lim="800000"/>
            <a:tailEnd type="none"/>
          </a:ln>
        </p:spPr>
        <p:style>
          <a:lnRef idx="1">
            <a:schemeClr val="accent1"/>
          </a:lnRef>
          <a:fillRef idx="0">
            <a:schemeClr val="accent1"/>
          </a:fillRef>
          <a:effectRef idx="0">
            <a:schemeClr val="accent1"/>
          </a:effectRef>
          <a:fontRef idx="minor">
            <a:schemeClr val="tx1"/>
          </a:fontRef>
        </p:style>
      </p:cxnSp>
      <p:cxnSp>
        <p:nvCxnSpPr>
          <p:cNvPr id="57" name="Straight Connector 56"/>
          <p:cNvCxnSpPr>
            <a:cxnSpLocks/>
            <a:stCxn id="46" idx="3"/>
            <a:endCxn id="7" idx="7"/>
          </p:cNvCxnSpPr>
          <p:nvPr/>
        </p:nvCxnSpPr>
        <p:spPr>
          <a:xfrm flipH="1">
            <a:off x="6361288" y="1876696"/>
            <a:ext cx="1157497" cy="689396"/>
          </a:xfrm>
          <a:prstGeom prst="line">
            <a:avLst/>
          </a:prstGeom>
          <a:ln w="3175" cmpd="sng">
            <a:solidFill>
              <a:schemeClr val="accent2"/>
            </a:solidFill>
            <a:prstDash val="dash"/>
            <a:miter lim="800000"/>
            <a:tailEnd type="none"/>
          </a:ln>
        </p:spPr>
        <p:style>
          <a:lnRef idx="1">
            <a:schemeClr val="accent1"/>
          </a:lnRef>
          <a:fillRef idx="0">
            <a:schemeClr val="accent1"/>
          </a:fillRef>
          <a:effectRef idx="0">
            <a:schemeClr val="accent1"/>
          </a:effectRef>
          <a:fontRef idx="minor">
            <a:schemeClr val="tx1"/>
          </a:fontRef>
        </p:style>
      </p:cxnSp>
      <p:cxnSp>
        <p:nvCxnSpPr>
          <p:cNvPr id="69" name="Straight Connector 68"/>
          <p:cNvCxnSpPr>
            <a:cxnSpLocks/>
            <a:stCxn id="7" idx="5"/>
            <a:endCxn id="49" idx="3"/>
          </p:cNvCxnSpPr>
          <p:nvPr/>
        </p:nvCxnSpPr>
        <p:spPr>
          <a:xfrm>
            <a:off x="6361288" y="3540726"/>
            <a:ext cx="1157497" cy="611679"/>
          </a:xfrm>
          <a:prstGeom prst="line">
            <a:avLst/>
          </a:prstGeom>
          <a:ln w="3175" cmpd="sng">
            <a:solidFill>
              <a:schemeClr val="accent2"/>
            </a:solidFill>
            <a:prstDash val="dash"/>
            <a:miter lim="800000"/>
            <a:tailEnd type="none"/>
          </a:ln>
        </p:spPr>
        <p:style>
          <a:lnRef idx="1">
            <a:schemeClr val="accent1"/>
          </a:lnRef>
          <a:fillRef idx="0">
            <a:schemeClr val="accent1"/>
          </a:fillRef>
          <a:effectRef idx="0">
            <a:schemeClr val="accent1"/>
          </a:effectRef>
          <a:fontRef idx="minor">
            <a:schemeClr val="tx1"/>
          </a:fontRef>
        </p:style>
      </p:cxnSp>
      <p:sp>
        <p:nvSpPr>
          <p:cNvPr id="20" name="Slide Number Placeholder 19">
            <a:extLst>
              <a:ext uri="{FF2B5EF4-FFF2-40B4-BE49-F238E27FC236}">
                <a16:creationId xmlns:a16="http://schemas.microsoft.com/office/drawing/2014/main" xmlns="" id="{D67B8451-2D2A-B846-9963-3BE3E3010047}"/>
              </a:ext>
            </a:extLst>
          </p:cNvPr>
          <p:cNvSpPr>
            <a:spLocks noGrp="1"/>
          </p:cNvSpPr>
          <p:nvPr>
            <p:ph type="sldNum" sz="quarter" idx="4"/>
          </p:nvPr>
        </p:nvSpPr>
        <p:spPr/>
        <p:txBody>
          <a:bodyPr/>
          <a:lstStyle/>
          <a:p>
            <a:fld id="{C51EAA63-D034-42AE-91FA-B13B9518C7BE}" type="slidenum">
              <a:rPr lang="en-US" smtClean="0"/>
              <a:pPr/>
              <a:t>21</a:t>
            </a:fld>
            <a:endParaRPr lang="en-US" dirty="0"/>
          </a:p>
        </p:txBody>
      </p:sp>
      <p:sp>
        <p:nvSpPr>
          <p:cNvPr id="30" name="Title 3">
            <a:extLst>
              <a:ext uri="{FF2B5EF4-FFF2-40B4-BE49-F238E27FC236}">
                <a16:creationId xmlns:a16="http://schemas.microsoft.com/office/drawing/2014/main" xmlns="" id="{C75287C0-86F5-9747-94DD-89BDADAB950D}"/>
              </a:ext>
            </a:extLst>
          </p:cNvPr>
          <p:cNvSpPr txBox="1">
            <a:spLocks/>
          </p:cNvSpPr>
          <p:nvPr/>
        </p:nvSpPr>
        <p:spPr>
          <a:xfrm>
            <a:off x="531812" y="168220"/>
            <a:ext cx="11263948" cy="889000"/>
          </a:xfrm>
          <a:prstGeom prst="rect">
            <a:avLst/>
          </a:prstGeom>
        </p:spPr>
        <p:txBody>
          <a:bodyPr vert="horz" lIns="0" tIns="0" rIns="0" bIns="0" rtlCol="0" anchor="b">
            <a:noAutofit/>
          </a:bodyPr>
          <a:lstStyle>
            <a:lvl1pPr algn="l" defTabSz="914400" rtl="0" eaLnBrk="1" latinLnBrk="0" hangingPunct="1">
              <a:lnSpc>
                <a:spcPct val="80000"/>
              </a:lnSpc>
              <a:spcBef>
                <a:spcPct val="0"/>
              </a:spcBef>
              <a:buNone/>
              <a:defRPr sz="3600" kern="1200">
                <a:solidFill>
                  <a:schemeClr val="bg1"/>
                </a:solidFill>
                <a:latin typeface="+mj-lt"/>
                <a:ea typeface="+mj-ea"/>
                <a:cs typeface="+mj-cs"/>
              </a:defRPr>
            </a:lvl1pPr>
          </a:lstStyle>
          <a:p>
            <a:r>
              <a:rPr lang="en-US" dirty="0">
                <a:solidFill>
                  <a:srgbClr val="000000"/>
                </a:solidFill>
              </a:rPr>
              <a:t>Object / Archive Storage – Secured for Enterprise Customers</a:t>
            </a:r>
          </a:p>
        </p:txBody>
      </p:sp>
    </p:spTree>
    <p:extLst>
      <p:ext uri="{BB962C8B-B14F-4D97-AF65-F5344CB8AC3E}">
        <p14:creationId xmlns:p14="http://schemas.microsoft.com/office/powerpoint/2010/main" val="39342454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Content Placeholder 4">
            <a:extLst>
              <a:ext uri="{FF2B5EF4-FFF2-40B4-BE49-F238E27FC236}">
                <a16:creationId xmlns:a16="http://schemas.microsoft.com/office/drawing/2014/main" xmlns="" id="{42CC9FC6-5C70-464B-907D-FD9FCF40BCF9}"/>
              </a:ext>
            </a:extLst>
          </p:cNvPr>
          <p:cNvSpPr txBox="1">
            <a:spLocks/>
          </p:cNvSpPr>
          <p:nvPr/>
        </p:nvSpPr>
        <p:spPr>
          <a:xfrm>
            <a:off x="531812" y="1676279"/>
            <a:ext cx="6566149" cy="3339146"/>
          </a:xfrm>
          <a:prstGeom prst="rect">
            <a:avLst/>
          </a:prstGeom>
        </p:spPr>
        <p:txBody>
          <a:bodyPr lIns="0" tIns="0" rIns="0" bIns="0" anchor="t"/>
          <a:lstStyle>
            <a:lvl1pPr marL="228600" indent="-228600" algn="l" defTabSz="914400" rtl="0" eaLnBrk="1" latinLnBrk="0" hangingPunct="1">
              <a:lnSpc>
                <a:spcPct val="90000"/>
              </a:lnSpc>
              <a:spcBef>
                <a:spcPts val="1200"/>
              </a:spcBef>
              <a:buClr>
                <a:schemeClr val="tx1">
                  <a:lumMod val="60000"/>
                  <a:lumOff val="40000"/>
                </a:schemeClr>
              </a:buClr>
              <a:buFont typeface="Arial" panose="020B0604020202020204" pitchFamily="34" charset="0"/>
              <a:buChar char="•"/>
              <a:defRPr sz="2800" kern="1200">
                <a:solidFill>
                  <a:schemeClr val="tx1"/>
                </a:solidFill>
                <a:latin typeface="+mn-lt"/>
                <a:ea typeface="+mn-ea"/>
                <a:cs typeface="+mn-cs"/>
              </a:defRPr>
            </a:lvl1pPr>
            <a:lvl2pPr marL="502920" indent="-228600" algn="l" defTabSz="914400" rtl="0" eaLnBrk="1" latinLnBrk="0" hangingPunct="1">
              <a:lnSpc>
                <a:spcPct val="90000"/>
              </a:lnSpc>
              <a:spcBef>
                <a:spcPts val="800"/>
              </a:spcBef>
              <a:buClr>
                <a:schemeClr val="tx1">
                  <a:lumMod val="60000"/>
                  <a:lumOff val="40000"/>
                </a:schemeClr>
              </a:buClr>
              <a:buFont typeface="Arial" panose="020B0604020202020204" pitchFamily="34" charset="0"/>
              <a:buChar char="–"/>
              <a:defRPr sz="2400" kern="1200">
                <a:solidFill>
                  <a:schemeClr val="tx1"/>
                </a:solidFill>
                <a:latin typeface="+mn-lt"/>
                <a:ea typeface="+mn-ea"/>
                <a:cs typeface="+mn-cs"/>
              </a:defRPr>
            </a:lvl2pPr>
            <a:lvl3pPr marL="731520" indent="-182880" algn="l" defTabSz="914400" rtl="0" eaLnBrk="1" latinLnBrk="0" hangingPunct="1">
              <a:lnSpc>
                <a:spcPct val="90000"/>
              </a:lnSpc>
              <a:spcBef>
                <a:spcPts val="600"/>
              </a:spcBef>
              <a:buClr>
                <a:schemeClr val="tx1">
                  <a:lumMod val="60000"/>
                  <a:lumOff val="40000"/>
                </a:schemeClr>
              </a:buClr>
              <a:buFont typeface="Arial" panose="020B0604020202020204" pitchFamily="34" charset="0"/>
              <a:buChar char="•"/>
              <a:defRPr sz="2000" kern="1200">
                <a:solidFill>
                  <a:schemeClr val="tx1"/>
                </a:solidFill>
                <a:latin typeface="+mn-lt"/>
                <a:ea typeface="+mn-ea"/>
                <a:cs typeface="+mn-cs"/>
              </a:defRPr>
            </a:lvl3pPr>
            <a:lvl4pPr marL="960120" indent="-182880" algn="l" defTabSz="914400" rtl="0" eaLnBrk="1" latinLnBrk="0" hangingPunct="1">
              <a:lnSpc>
                <a:spcPct val="90000"/>
              </a:lnSpc>
              <a:spcBef>
                <a:spcPts val="600"/>
              </a:spcBef>
              <a:buClr>
                <a:schemeClr val="tx1">
                  <a:lumMod val="60000"/>
                  <a:lumOff val="40000"/>
                </a:schemeClr>
              </a:buClr>
              <a:buFont typeface="Arial" panose="020B0604020202020204" pitchFamily="34" charset="0"/>
              <a:buChar char="–"/>
              <a:defRPr sz="1800" kern="1200">
                <a:solidFill>
                  <a:schemeClr val="tx1"/>
                </a:solidFill>
                <a:latin typeface="+mn-lt"/>
                <a:ea typeface="+mn-ea"/>
                <a:cs typeface="+mn-cs"/>
              </a:defRPr>
            </a:lvl4pPr>
            <a:lvl5pPr marL="1188720" indent="-182880" algn="l" defTabSz="914400"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5pPr>
            <a:lvl6pPr marL="1417320" indent="-182880" algn="l" defTabSz="914400"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6pPr>
            <a:lvl7pPr marL="1645920" indent="-182880" algn="l" defTabSz="914400"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7pPr>
            <a:lvl8pPr marL="1874520" indent="-182880" algn="l" defTabSz="914400"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8pPr>
            <a:lvl9pPr marL="2103120" indent="-182880" algn="l" defTabSz="914400"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9pPr>
          </a:lstStyle>
          <a:p>
            <a:pPr>
              <a:buClrTx/>
              <a:defRPr/>
            </a:pPr>
            <a:r>
              <a:rPr kumimoji="0" lang="en-US" sz="2400" b="0" i="0" u="none" strike="noStrike" kern="1200" cap="none" spc="0" normalizeH="0" baseline="0" noProof="0" dirty="0">
                <a:ln>
                  <a:noFill/>
                </a:ln>
                <a:solidFill>
                  <a:srgbClr val="000000"/>
                </a:solidFill>
                <a:effectLst/>
                <a:uLnTx/>
                <a:uFillTx/>
                <a:latin typeface="Calibri"/>
                <a:ea typeface="+mn-ea"/>
                <a:cs typeface="+mn-cs"/>
              </a:rPr>
              <a:t>File Storage Service (FSS) is a fully-managed, persistent shared file system offered in all enhanced regions</a:t>
            </a:r>
          </a:p>
          <a:p>
            <a:pPr>
              <a:buClrTx/>
              <a:defRPr/>
            </a:pPr>
            <a:r>
              <a:rPr kumimoji="0" lang="en-US" sz="2400" b="0" i="0" u="none" strike="noStrike" kern="1200" cap="none" spc="0" normalizeH="0" baseline="0" noProof="0" dirty="0">
                <a:ln>
                  <a:noFill/>
                </a:ln>
                <a:solidFill>
                  <a:srgbClr val="000000"/>
                </a:solidFill>
                <a:effectLst/>
                <a:uLnTx/>
                <a:uFillTx/>
                <a:latin typeface="Calibri"/>
                <a:ea typeface="+mn-ea"/>
                <a:cs typeface="+mn-cs"/>
              </a:rPr>
              <a:t>Supports industry standard NFSv3</a:t>
            </a:r>
          </a:p>
          <a:p>
            <a:pPr>
              <a:buClrTx/>
              <a:defRPr/>
            </a:pPr>
            <a:r>
              <a:rPr kumimoji="0" lang="en-US" sz="2400" b="0" i="0" u="none" strike="noStrike" kern="1200" cap="none" spc="0" normalizeH="0" baseline="0" noProof="0" dirty="0">
                <a:ln>
                  <a:noFill/>
                </a:ln>
                <a:solidFill>
                  <a:srgbClr val="000000"/>
                </a:solidFill>
                <a:effectLst/>
                <a:uLnTx/>
                <a:uFillTx/>
                <a:latin typeface="Calibri"/>
                <a:ea typeface="+mn-ea"/>
                <a:cs typeface="+mn-cs"/>
              </a:rPr>
              <a:t>Oracle EBS integration is complete and additional Oracle app integration is under way</a:t>
            </a:r>
          </a:p>
          <a:p>
            <a:pPr>
              <a:buClrTx/>
              <a:defRPr/>
            </a:pPr>
            <a:r>
              <a:rPr kumimoji="0" lang="en-US" sz="2400" b="0" i="0" u="none" strike="noStrike" kern="1200" cap="none" spc="0" normalizeH="0" baseline="0" noProof="0" dirty="0">
                <a:ln>
                  <a:noFill/>
                </a:ln>
                <a:solidFill>
                  <a:srgbClr val="000000"/>
                </a:solidFill>
                <a:effectLst/>
                <a:uLnTx/>
                <a:uFillTx/>
                <a:latin typeface="Calibri"/>
                <a:ea typeface="+mn-ea"/>
                <a:cs typeface="+mn-cs"/>
              </a:rPr>
              <a:t>Multi-way replication ensures data availability and durability </a:t>
            </a:r>
          </a:p>
          <a:p>
            <a:pPr>
              <a:buClrTx/>
              <a:defRPr/>
            </a:pPr>
            <a:r>
              <a:rPr kumimoji="0" lang="en-US" sz="2400" b="0" i="0" u="none" strike="noStrike" kern="1200" cap="none" spc="0" normalizeH="0" baseline="0" noProof="0" dirty="0">
                <a:ln>
                  <a:noFill/>
                </a:ln>
                <a:solidFill>
                  <a:srgbClr val="000000"/>
                </a:solidFill>
                <a:effectLst/>
                <a:uLnTx/>
                <a:uFillTx/>
                <a:latin typeface="Calibri"/>
                <a:ea typeface="+mn-ea"/>
                <a:cs typeface="+mn-cs"/>
              </a:rPr>
              <a:t>Pay only for what is stored</a:t>
            </a:r>
          </a:p>
        </p:txBody>
      </p:sp>
      <p:sp>
        <p:nvSpPr>
          <p:cNvPr id="39" name="Rectangle 38"/>
          <p:cNvSpPr/>
          <p:nvPr/>
        </p:nvSpPr>
        <p:spPr bwMode="gray">
          <a:xfrm>
            <a:off x="7348022" y="1616419"/>
            <a:ext cx="4235369" cy="3634078"/>
          </a:xfrm>
          <a:prstGeom prst="rect">
            <a:avLst/>
          </a:prstGeom>
          <a:solidFill>
            <a:schemeClr val="tx1"/>
          </a:solidFill>
          <a:ln w="15875">
            <a:solidFill>
              <a:schemeClr val="accent4"/>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18000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90000"/>
              </a:lnSpc>
              <a:spcBef>
                <a:spcPts val="0"/>
              </a:spcBef>
              <a:spcAft>
                <a:spcPts val="0"/>
              </a:spcAft>
              <a:buClrTx/>
              <a:buSzTx/>
              <a:buFontTx/>
              <a:buNone/>
              <a:tabLst/>
              <a:defRPr/>
            </a:pPr>
            <a:r>
              <a:rPr kumimoji="0" lang="en-US" sz="2400" b="1" i="0" u="none" strike="noStrike" kern="1200" cap="none" spc="0" normalizeH="0" baseline="0" noProof="0" dirty="0">
                <a:ln>
                  <a:noFill/>
                </a:ln>
                <a:solidFill>
                  <a:srgbClr val="58595B"/>
                </a:solidFill>
                <a:effectLst/>
                <a:uLnTx/>
                <a:uFillTx/>
                <a:latin typeface="Calibri"/>
                <a:ea typeface="+mn-ea"/>
                <a:cs typeface="+mn-cs"/>
              </a:rPr>
              <a:t>Use Cases</a:t>
            </a:r>
          </a:p>
        </p:txBody>
      </p:sp>
      <p:sp>
        <p:nvSpPr>
          <p:cNvPr id="40" name="Freeform 9">
            <a:extLst>
              <a:ext uri="{FF2B5EF4-FFF2-40B4-BE49-F238E27FC236}">
                <a16:creationId xmlns:a16="http://schemas.microsoft.com/office/drawing/2014/main" xmlns="" id="{587F2707-9F8A-B64E-A0F3-B50FA79473B5}"/>
              </a:ext>
            </a:extLst>
          </p:cNvPr>
          <p:cNvSpPr>
            <a:spLocks noChangeAspect="1" noChangeArrowheads="1"/>
          </p:cNvSpPr>
          <p:nvPr/>
        </p:nvSpPr>
        <p:spPr bwMode="auto">
          <a:xfrm>
            <a:off x="7834980" y="2357454"/>
            <a:ext cx="419541" cy="470670"/>
          </a:xfrm>
          <a:custGeom>
            <a:avLst/>
            <a:gdLst>
              <a:gd name="T0" fmla="*/ 2523 w 2640"/>
              <a:gd name="T1" fmla="*/ 0 h 2964"/>
              <a:gd name="T2" fmla="*/ 0 w 2640"/>
              <a:gd name="T3" fmla="*/ 116 h 2964"/>
              <a:gd name="T4" fmla="*/ 116 w 2640"/>
              <a:gd name="T5" fmla="*/ 1805 h 2964"/>
              <a:gd name="T6" fmla="*/ 1493 w 2640"/>
              <a:gd name="T7" fmla="*/ 1666 h 2964"/>
              <a:gd name="T8" fmla="*/ 232 w 2640"/>
              <a:gd name="T9" fmla="*/ 139 h 2964"/>
              <a:gd name="T10" fmla="*/ 2315 w 2640"/>
              <a:gd name="T11" fmla="*/ 1666 h 2964"/>
              <a:gd name="T12" fmla="*/ 1747 w 2640"/>
              <a:gd name="T13" fmla="*/ 1274 h 2964"/>
              <a:gd name="T14" fmla="*/ 1654 w 2640"/>
              <a:gd name="T15" fmla="*/ 1204 h 2964"/>
              <a:gd name="T16" fmla="*/ 1585 w 2640"/>
              <a:gd name="T17" fmla="*/ 2199 h 2964"/>
              <a:gd name="T18" fmla="*/ 1504 w 2640"/>
              <a:gd name="T19" fmla="*/ 2349 h 2964"/>
              <a:gd name="T20" fmla="*/ 1204 w 2640"/>
              <a:gd name="T21" fmla="*/ 2152 h 2964"/>
              <a:gd name="T22" fmla="*/ 1724 w 2640"/>
              <a:gd name="T23" fmla="*/ 2963 h 2964"/>
              <a:gd name="T24" fmla="*/ 2546 w 2640"/>
              <a:gd name="T25" fmla="*/ 2257 h 2964"/>
              <a:gd name="T26" fmla="*/ 1840 w 2640"/>
              <a:gd name="T27" fmla="*/ 1932 h 2964"/>
              <a:gd name="T28" fmla="*/ 1805 w 2640"/>
              <a:gd name="T29" fmla="*/ 1805 h 2964"/>
              <a:gd name="T30" fmla="*/ 2639 w 2640"/>
              <a:gd name="T31" fmla="*/ 1689 h 2964"/>
              <a:gd name="T32" fmla="*/ 2523 w 2640"/>
              <a:gd name="T33" fmla="*/ 0 h 2964"/>
              <a:gd name="T34" fmla="*/ 1701 w 2640"/>
              <a:gd name="T35" fmla="*/ 2581 h 2964"/>
              <a:gd name="T36" fmla="*/ 1701 w 2640"/>
              <a:gd name="T37" fmla="*/ 2569 h 2964"/>
              <a:gd name="T38" fmla="*/ 2534 w 2640"/>
              <a:gd name="T39" fmla="*/ 961 h 2964"/>
              <a:gd name="T40" fmla="*/ 2477 w 2640"/>
              <a:gd name="T41" fmla="*/ 1019 h 2964"/>
              <a:gd name="T42" fmla="*/ 2419 w 2640"/>
              <a:gd name="T43" fmla="*/ 845 h 2964"/>
              <a:gd name="T44" fmla="*/ 2534 w 2640"/>
              <a:gd name="T45" fmla="*/ 845 h 2964"/>
              <a:gd name="T46" fmla="*/ 1458 w 2640"/>
              <a:gd name="T47" fmla="*/ 1482 h 2964"/>
              <a:gd name="T48" fmla="*/ 1493 w 2640"/>
              <a:gd name="T49" fmla="*/ 1470 h 2964"/>
              <a:gd name="T50" fmla="*/ 1435 w 2640"/>
              <a:gd name="T51" fmla="*/ 1250 h 2964"/>
              <a:gd name="T52" fmla="*/ 1898 w 2640"/>
              <a:gd name="T53" fmla="*/ 1250 h 2964"/>
              <a:gd name="T54" fmla="*/ 1840 w 2640"/>
              <a:gd name="T55" fmla="*/ 1470 h 2964"/>
              <a:gd name="T56" fmla="*/ 1990 w 2640"/>
              <a:gd name="T57" fmla="*/ 1250 h 2964"/>
              <a:gd name="T58" fmla="*/ 1342 w 2640"/>
              <a:gd name="T59" fmla="*/ 1250 h 2964"/>
              <a:gd name="T60" fmla="*/ 1458 w 2640"/>
              <a:gd name="T61" fmla="*/ 1482 h 2964"/>
              <a:gd name="T62" fmla="*/ 1666 w 2640"/>
              <a:gd name="T63" fmla="*/ 845 h 2964"/>
              <a:gd name="T64" fmla="*/ 2002 w 2640"/>
              <a:gd name="T65" fmla="*/ 1504 h 2964"/>
              <a:gd name="T66" fmla="*/ 2083 w 2640"/>
              <a:gd name="T67" fmla="*/ 1550 h 2964"/>
              <a:gd name="T68" fmla="*/ 1666 w 2640"/>
              <a:gd name="T69" fmla="*/ 752 h 2964"/>
              <a:gd name="T70" fmla="*/ 1251 w 2640"/>
              <a:gd name="T71" fmla="*/ 1550 h 2964"/>
              <a:gd name="T72" fmla="*/ 1320 w 2640"/>
              <a:gd name="T73" fmla="*/ 1562 h 2964"/>
              <a:gd name="T74" fmla="*/ 1251 w 2640"/>
              <a:gd name="T75" fmla="*/ 1262 h 29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640" h="2964">
                <a:moveTo>
                  <a:pt x="2523" y="0"/>
                </a:moveTo>
                <a:lnTo>
                  <a:pt x="2523" y="0"/>
                </a:lnTo>
                <a:cubicBezTo>
                  <a:pt x="116" y="0"/>
                  <a:pt x="116" y="0"/>
                  <a:pt x="116" y="0"/>
                </a:cubicBezTo>
                <a:cubicBezTo>
                  <a:pt x="58" y="0"/>
                  <a:pt x="0" y="58"/>
                  <a:pt x="0" y="116"/>
                </a:cubicBezTo>
                <a:cubicBezTo>
                  <a:pt x="0" y="1689"/>
                  <a:pt x="0" y="1689"/>
                  <a:pt x="0" y="1689"/>
                </a:cubicBezTo>
                <a:cubicBezTo>
                  <a:pt x="0" y="1747"/>
                  <a:pt x="58" y="1805"/>
                  <a:pt x="116" y="1805"/>
                </a:cubicBezTo>
                <a:cubicBezTo>
                  <a:pt x="1493" y="1805"/>
                  <a:pt x="1493" y="1805"/>
                  <a:pt x="1493" y="1805"/>
                </a:cubicBezTo>
                <a:cubicBezTo>
                  <a:pt x="1493" y="1666"/>
                  <a:pt x="1493" y="1666"/>
                  <a:pt x="1493" y="1666"/>
                </a:cubicBezTo>
                <a:cubicBezTo>
                  <a:pt x="232" y="1666"/>
                  <a:pt x="232" y="1666"/>
                  <a:pt x="232" y="1666"/>
                </a:cubicBezTo>
                <a:cubicBezTo>
                  <a:pt x="232" y="139"/>
                  <a:pt x="232" y="139"/>
                  <a:pt x="232" y="139"/>
                </a:cubicBezTo>
                <a:cubicBezTo>
                  <a:pt x="2315" y="139"/>
                  <a:pt x="2315" y="139"/>
                  <a:pt x="2315" y="139"/>
                </a:cubicBezTo>
                <a:cubicBezTo>
                  <a:pt x="2315" y="1666"/>
                  <a:pt x="2315" y="1666"/>
                  <a:pt x="2315" y="1666"/>
                </a:cubicBezTo>
                <a:cubicBezTo>
                  <a:pt x="1782" y="1666"/>
                  <a:pt x="1782" y="1666"/>
                  <a:pt x="1782" y="1666"/>
                </a:cubicBezTo>
                <a:cubicBezTo>
                  <a:pt x="1747" y="1274"/>
                  <a:pt x="1747" y="1274"/>
                  <a:pt x="1747" y="1274"/>
                </a:cubicBezTo>
                <a:cubicBezTo>
                  <a:pt x="1736" y="1227"/>
                  <a:pt x="1713" y="1204"/>
                  <a:pt x="1666" y="1204"/>
                </a:cubicBezTo>
                <a:cubicBezTo>
                  <a:pt x="1654" y="1204"/>
                  <a:pt x="1654" y="1204"/>
                  <a:pt x="1654" y="1204"/>
                </a:cubicBezTo>
                <a:cubicBezTo>
                  <a:pt x="1620" y="1204"/>
                  <a:pt x="1585" y="1239"/>
                  <a:pt x="1585" y="1274"/>
                </a:cubicBezTo>
                <a:cubicBezTo>
                  <a:pt x="1585" y="2199"/>
                  <a:pt x="1585" y="2199"/>
                  <a:pt x="1585" y="2199"/>
                </a:cubicBezTo>
                <a:cubicBezTo>
                  <a:pt x="1585" y="2245"/>
                  <a:pt x="1562" y="2291"/>
                  <a:pt x="1527" y="2326"/>
                </a:cubicBezTo>
                <a:cubicBezTo>
                  <a:pt x="1504" y="2349"/>
                  <a:pt x="1504" y="2349"/>
                  <a:pt x="1504" y="2349"/>
                </a:cubicBezTo>
                <a:cubicBezTo>
                  <a:pt x="1493" y="2361"/>
                  <a:pt x="1469" y="2361"/>
                  <a:pt x="1458" y="2349"/>
                </a:cubicBezTo>
                <a:cubicBezTo>
                  <a:pt x="1204" y="2152"/>
                  <a:pt x="1204" y="2152"/>
                  <a:pt x="1204" y="2152"/>
                </a:cubicBezTo>
                <a:cubicBezTo>
                  <a:pt x="1123" y="2083"/>
                  <a:pt x="1007" y="2083"/>
                  <a:pt x="926" y="2164"/>
                </a:cubicBezTo>
                <a:cubicBezTo>
                  <a:pt x="1724" y="2963"/>
                  <a:pt x="1724" y="2963"/>
                  <a:pt x="1724" y="2963"/>
                </a:cubicBezTo>
                <a:cubicBezTo>
                  <a:pt x="2454" y="2963"/>
                  <a:pt x="2454" y="2963"/>
                  <a:pt x="2454" y="2963"/>
                </a:cubicBezTo>
                <a:cubicBezTo>
                  <a:pt x="2546" y="2257"/>
                  <a:pt x="2546" y="2257"/>
                  <a:pt x="2546" y="2257"/>
                </a:cubicBezTo>
                <a:cubicBezTo>
                  <a:pt x="2558" y="2118"/>
                  <a:pt x="2465" y="2002"/>
                  <a:pt x="2338" y="1990"/>
                </a:cubicBezTo>
                <a:cubicBezTo>
                  <a:pt x="1840" y="1932"/>
                  <a:pt x="1840" y="1932"/>
                  <a:pt x="1840" y="1932"/>
                </a:cubicBezTo>
                <a:cubicBezTo>
                  <a:pt x="1828" y="1932"/>
                  <a:pt x="1817" y="1921"/>
                  <a:pt x="1817" y="1909"/>
                </a:cubicBezTo>
                <a:cubicBezTo>
                  <a:pt x="1805" y="1805"/>
                  <a:pt x="1805" y="1805"/>
                  <a:pt x="1805" y="1805"/>
                </a:cubicBezTo>
                <a:cubicBezTo>
                  <a:pt x="2523" y="1805"/>
                  <a:pt x="2523" y="1805"/>
                  <a:pt x="2523" y="1805"/>
                </a:cubicBezTo>
                <a:cubicBezTo>
                  <a:pt x="2581" y="1805"/>
                  <a:pt x="2639" y="1747"/>
                  <a:pt x="2639" y="1689"/>
                </a:cubicBezTo>
                <a:cubicBezTo>
                  <a:pt x="2639" y="116"/>
                  <a:pt x="2639" y="116"/>
                  <a:pt x="2639" y="116"/>
                </a:cubicBezTo>
                <a:cubicBezTo>
                  <a:pt x="2639" y="58"/>
                  <a:pt x="2581" y="0"/>
                  <a:pt x="2523" y="0"/>
                </a:cubicBezTo>
                <a:close/>
                <a:moveTo>
                  <a:pt x="1701" y="2581"/>
                </a:moveTo>
                <a:lnTo>
                  <a:pt x="1701" y="2581"/>
                </a:lnTo>
                <a:lnTo>
                  <a:pt x="1701" y="2581"/>
                </a:lnTo>
                <a:cubicBezTo>
                  <a:pt x="1701" y="2569"/>
                  <a:pt x="1701" y="2569"/>
                  <a:pt x="1701" y="2569"/>
                </a:cubicBezTo>
                <a:lnTo>
                  <a:pt x="1701" y="2581"/>
                </a:lnTo>
                <a:close/>
                <a:moveTo>
                  <a:pt x="2534" y="961"/>
                </a:moveTo>
                <a:lnTo>
                  <a:pt x="2534" y="961"/>
                </a:lnTo>
                <a:cubicBezTo>
                  <a:pt x="2534" y="996"/>
                  <a:pt x="2511" y="1019"/>
                  <a:pt x="2477" y="1019"/>
                </a:cubicBezTo>
                <a:cubicBezTo>
                  <a:pt x="2442" y="1019"/>
                  <a:pt x="2419" y="996"/>
                  <a:pt x="2419" y="961"/>
                </a:cubicBezTo>
                <a:cubicBezTo>
                  <a:pt x="2419" y="845"/>
                  <a:pt x="2419" y="845"/>
                  <a:pt x="2419" y="845"/>
                </a:cubicBezTo>
                <a:cubicBezTo>
                  <a:pt x="2419" y="811"/>
                  <a:pt x="2442" y="787"/>
                  <a:pt x="2477" y="787"/>
                </a:cubicBezTo>
                <a:cubicBezTo>
                  <a:pt x="2511" y="787"/>
                  <a:pt x="2534" y="811"/>
                  <a:pt x="2534" y="845"/>
                </a:cubicBezTo>
                <a:lnTo>
                  <a:pt x="2534" y="961"/>
                </a:lnTo>
                <a:close/>
                <a:moveTo>
                  <a:pt x="1458" y="1482"/>
                </a:moveTo>
                <a:lnTo>
                  <a:pt x="1458" y="1482"/>
                </a:lnTo>
                <a:cubicBezTo>
                  <a:pt x="1469" y="1482"/>
                  <a:pt x="1481" y="1482"/>
                  <a:pt x="1493" y="1470"/>
                </a:cubicBezTo>
                <a:cubicBezTo>
                  <a:pt x="1504" y="1459"/>
                  <a:pt x="1516" y="1424"/>
                  <a:pt x="1493" y="1401"/>
                </a:cubicBezTo>
                <a:cubicBezTo>
                  <a:pt x="1458" y="1366"/>
                  <a:pt x="1435" y="1308"/>
                  <a:pt x="1435" y="1250"/>
                </a:cubicBezTo>
                <a:cubicBezTo>
                  <a:pt x="1435" y="1123"/>
                  <a:pt x="1539" y="1019"/>
                  <a:pt x="1666" y="1019"/>
                </a:cubicBezTo>
                <a:cubicBezTo>
                  <a:pt x="1793" y="1019"/>
                  <a:pt x="1898" y="1123"/>
                  <a:pt x="1898" y="1250"/>
                </a:cubicBezTo>
                <a:cubicBezTo>
                  <a:pt x="1898" y="1308"/>
                  <a:pt x="1875" y="1366"/>
                  <a:pt x="1840" y="1401"/>
                </a:cubicBezTo>
                <a:cubicBezTo>
                  <a:pt x="1817" y="1424"/>
                  <a:pt x="1828" y="1459"/>
                  <a:pt x="1840" y="1470"/>
                </a:cubicBezTo>
                <a:cubicBezTo>
                  <a:pt x="1863" y="1482"/>
                  <a:pt x="1886" y="1482"/>
                  <a:pt x="1909" y="1470"/>
                </a:cubicBezTo>
                <a:cubicBezTo>
                  <a:pt x="1956" y="1413"/>
                  <a:pt x="1990" y="1331"/>
                  <a:pt x="1990" y="1250"/>
                </a:cubicBezTo>
                <a:cubicBezTo>
                  <a:pt x="1990" y="1077"/>
                  <a:pt x="1840" y="926"/>
                  <a:pt x="1666" y="926"/>
                </a:cubicBezTo>
                <a:cubicBezTo>
                  <a:pt x="1493" y="926"/>
                  <a:pt x="1342" y="1077"/>
                  <a:pt x="1342" y="1250"/>
                </a:cubicBezTo>
                <a:cubicBezTo>
                  <a:pt x="1342" y="1331"/>
                  <a:pt x="1377" y="1413"/>
                  <a:pt x="1423" y="1470"/>
                </a:cubicBezTo>
                <a:cubicBezTo>
                  <a:pt x="1435" y="1482"/>
                  <a:pt x="1446" y="1482"/>
                  <a:pt x="1458" y="1482"/>
                </a:cubicBezTo>
                <a:close/>
                <a:moveTo>
                  <a:pt x="1666" y="845"/>
                </a:moveTo>
                <a:lnTo>
                  <a:pt x="1666" y="845"/>
                </a:lnTo>
                <a:cubicBezTo>
                  <a:pt x="1898" y="845"/>
                  <a:pt x="2083" y="1030"/>
                  <a:pt x="2083" y="1262"/>
                </a:cubicBezTo>
                <a:cubicBezTo>
                  <a:pt x="2083" y="1343"/>
                  <a:pt x="2060" y="1436"/>
                  <a:pt x="2002" y="1504"/>
                </a:cubicBezTo>
                <a:cubicBezTo>
                  <a:pt x="1990" y="1516"/>
                  <a:pt x="2002" y="1550"/>
                  <a:pt x="2013" y="1562"/>
                </a:cubicBezTo>
                <a:cubicBezTo>
                  <a:pt x="2037" y="1585"/>
                  <a:pt x="2071" y="1573"/>
                  <a:pt x="2083" y="1550"/>
                </a:cubicBezTo>
                <a:cubicBezTo>
                  <a:pt x="2141" y="1470"/>
                  <a:pt x="2176" y="1366"/>
                  <a:pt x="2176" y="1262"/>
                </a:cubicBezTo>
                <a:cubicBezTo>
                  <a:pt x="2176" y="984"/>
                  <a:pt x="1944" y="752"/>
                  <a:pt x="1666" y="752"/>
                </a:cubicBezTo>
                <a:cubicBezTo>
                  <a:pt x="1388" y="752"/>
                  <a:pt x="1158" y="984"/>
                  <a:pt x="1158" y="1262"/>
                </a:cubicBezTo>
                <a:cubicBezTo>
                  <a:pt x="1158" y="1366"/>
                  <a:pt x="1192" y="1470"/>
                  <a:pt x="1251" y="1550"/>
                </a:cubicBezTo>
                <a:cubicBezTo>
                  <a:pt x="1262" y="1562"/>
                  <a:pt x="1274" y="1573"/>
                  <a:pt x="1285" y="1573"/>
                </a:cubicBezTo>
                <a:cubicBezTo>
                  <a:pt x="1297" y="1573"/>
                  <a:pt x="1308" y="1573"/>
                  <a:pt x="1320" y="1562"/>
                </a:cubicBezTo>
                <a:cubicBezTo>
                  <a:pt x="1330" y="1550"/>
                  <a:pt x="1342" y="1516"/>
                  <a:pt x="1330" y="1504"/>
                </a:cubicBezTo>
                <a:cubicBezTo>
                  <a:pt x="1274" y="1436"/>
                  <a:pt x="1251" y="1343"/>
                  <a:pt x="1251" y="1262"/>
                </a:cubicBezTo>
                <a:cubicBezTo>
                  <a:pt x="1251" y="1030"/>
                  <a:pt x="1435" y="845"/>
                  <a:pt x="1666" y="845"/>
                </a:cubicBezTo>
                <a:close/>
              </a:path>
            </a:pathLst>
          </a:custGeom>
          <a:solidFill>
            <a:schemeClr val="accent4"/>
          </a:solidFill>
          <a:ln>
            <a:noFill/>
          </a:ln>
          <a:effectLs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a:ea typeface="+mn-ea"/>
              <a:cs typeface="+mn-cs"/>
            </a:endParaRPr>
          </a:p>
        </p:txBody>
      </p:sp>
      <p:sp>
        <p:nvSpPr>
          <p:cNvPr id="41" name="TextBox 40"/>
          <p:cNvSpPr txBox="1"/>
          <p:nvPr/>
        </p:nvSpPr>
        <p:spPr>
          <a:xfrm>
            <a:off x="7421643" y="3013640"/>
            <a:ext cx="1382760" cy="815827"/>
          </a:xfrm>
          <a:prstGeom prst="rect">
            <a:avLst/>
          </a:prstGeom>
          <a:noFill/>
        </p:spPr>
        <p:txBody>
          <a:bodyPr wrap="none" lIns="0" tIns="0" rIns="0" bIns="0" rtlCol="0">
            <a:noAutofit/>
          </a:bodyPr>
          <a:lstStyle/>
          <a:p>
            <a:pPr marL="0" marR="0" lvl="0" indent="0" algn="ctr" defTabSz="914400" rtl="0" eaLnBrk="1" fontAlgn="auto" latinLnBrk="0" hangingPunct="1">
              <a:lnSpc>
                <a:spcPct val="9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000000"/>
                </a:solidFill>
                <a:effectLst/>
                <a:uLnTx/>
                <a:uFillTx/>
                <a:latin typeface="Calibri"/>
                <a:ea typeface="+mn-ea"/>
                <a:cs typeface="+mn-cs"/>
              </a:rPr>
              <a:t>General Purpose</a:t>
            </a:r>
          </a:p>
          <a:p>
            <a:pPr marL="0" marR="0" lvl="0" indent="0" algn="ctr" defTabSz="914400" rtl="0" eaLnBrk="1" fontAlgn="auto" latinLnBrk="0" hangingPunct="1">
              <a:lnSpc>
                <a:spcPct val="9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000000"/>
                </a:solidFill>
                <a:effectLst/>
                <a:uLnTx/>
                <a:uFillTx/>
                <a:latin typeface="Calibri"/>
                <a:ea typeface="+mn-ea"/>
                <a:cs typeface="+mn-cs"/>
              </a:rPr>
              <a:t>Archive</a:t>
            </a:r>
          </a:p>
          <a:p>
            <a:pPr marL="0" marR="0" lvl="0" indent="0" algn="ctr" defTabSz="914400" rtl="0" eaLnBrk="1" fontAlgn="auto" latinLnBrk="0" hangingPunct="1">
              <a:lnSpc>
                <a:spcPct val="9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00000"/>
              </a:solidFill>
              <a:effectLst/>
              <a:uLnTx/>
              <a:uFillTx/>
              <a:latin typeface="Calibri"/>
              <a:ea typeface="+mn-ea"/>
              <a:cs typeface="+mn-cs"/>
            </a:endParaRPr>
          </a:p>
          <a:p>
            <a:pPr marL="0" marR="0" lvl="0" indent="0" algn="ctr" defTabSz="914400" rtl="0" eaLnBrk="1" fontAlgn="auto" latinLnBrk="0" hangingPunct="1">
              <a:lnSpc>
                <a:spcPct val="9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00000"/>
              </a:solidFill>
              <a:effectLst/>
              <a:uLnTx/>
              <a:uFillTx/>
              <a:latin typeface="Calibri"/>
              <a:ea typeface="+mn-ea"/>
              <a:cs typeface="+mn-cs"/>
            </a:endParaRPr>
          </a:p>
        </p:txBody>
      </p:sp>
      <p:sp>
        <p:nvSpPr>
          <p:cNvPr id="42" name="TextBox 41"/>
          <p:cNvSpPr txBox="1"/>
          <p:nvPr/>
        </p:nvSpPr>
        <p:spPr>
          <a:xfrm>
            <a:off x="9054464" y="3013641"/>
            <a:ext cx="1028648" cy="590656"/>
          </a:xfrm>
          <a:prstGeom prst="rect">
            <a:avLst/>
          </a:prstGeom>
          <a:noFill/>
        </p:spPr>
        <p:txBody>
          <a:bodyPr wrap="none" lIns="0" tIns="0" rIns="0" bIns="0" rtlCol="0">
            <a:noAutofit/>
          </a:bodyPr>
          <a:lstStyle/>
          <a:p>
            <a:pPr marL="0" marR="0" lvl="0" indent="0" algn="ctr" defTabSz="914400" rtl="0" eaLnBrk="1" fontAlgn="auto" latinLnBrk="0" hangingPunct="1">
              <a:lnSpc>
                <a:spcPct val="9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000000"/>
                </a:solidFill>
                <a:effectLst/>
                <a:uLnTx/>
                <a:uFillTx/>
                <a:latin typeface="Calibri"/>
                <a:ea typeface="+mn-ea"/>
                <a:cs typeface="+mn-cs"/>
              </a:rPr>
              <a:t>Big Data</a:t>
            </a:r>
          </a:p>
          <a:p>
            <a:pPr marL="0" marR="0" lvl="0" indent="0" algn="ctr" defTabSz="914400" rtl="0" eaLnBrk="1" fontAlgn="auto" latinLnBrk="0" hangingPunct="1">
              <a:lnSpc>
                <a:spcPct val="9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000000"/>
                </a:solidFill>
                <a:effectLst/>
                <a:uLnTx/>
                <a:uFillTx/>
                <a:latin typeface="Calibri"/>
                <a:ea typeface="+mn-ea"/>
                <a:cs typeface="+mn-cs"/>
              </a:rPr>
              <a:t>Analytics</a:t>
            </a:r>
          </a:p>
        </p:txBody>
      </p:sp>
      <p:sp>
        <p:nvSpPr>
          <p:cNvPr id="43" name="TextBox 42"/>
          <p:cNvSpPr txBox="1"/>
          <p:nvPr/>
        </p:nvSpPr>
        <p:spPr>
          <a:xfrm>
            <a:off x="10379675" y="3013640"/>
            <a:ext cx="1252623" cy="535072"/>
          </a:xfrm>
          <a:prstGeom prst="rect">
            <a:avLst/>
          </a:prstGeom>
          <a:noFill/>
        </p:spPr>
        <p:txBody>
          <a:bodyPr wrap="none" lIns="0" tIns="0" rIns="0" bIns="0" rtlCol="0">
            <a:noAutofit/>
          </a:bodyPr>
          <a:lstStyle/>
          <a:p>
            <a:pPr marL="0" marR="0" lvl="0" indent="0" algn="ctr" defTabSz="914400" rtl="0" eaLnBrk="1" fontAlgn="auto" latinLnBrk="0" hangingPunct="1">
              <a:lnSpc>
                <a:spcPct val="9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000000"/>
                </a:solidFill>
                <a:effectLst/>
                <a:uLnTx/>
                <a:uFillTx/>
                <a:latin typeface="Calibri"/>
                <a:ea typeface="+mn-ea"/>
                <a:cs typeface="+mn-cs"/>
              </a:rPr>
              <a:t>HPC Scale </a:t>
            </a:r>
            <a:br>
              <a:rPr kumimoji="0" lang="en-US" sz="1400" b="0" i="0" u="none" strike="noStrike" kern="1200" cap="none" spc="0" normalizeH="0" baseline="0" noProof="0" dirty="0">
                <a:ln>
                  <a:noFill/>
                </a:ln>
                <a:solidFill>
                  <a:srgbClr val="000000"/>
                </a:solidFill>
                <a:effectLst/>
                <a:uLnTx/>
                <a:uFillTx/>
                <a:latin typeface="Calibri"/>
                <a:ea typeface="+mn-ea"/>
                <a:cs typeface="+mn-cs"/>
              </a:rPr>
            </a:br>
            <a:r>
              <a:rPr kumimoji="0" lang="en-US" sz="1400" b="0" i="0" u="none" strike="noStrike" kern="1200" cap="none" spc="0" normalizeH="0" baseline="0" noProof="0" dirty="0">
                <a:ln>
                  <a:noFill/>
                </a:ln>
                <a:solidFill>
                  <a:srgbClr val="000000"/>
                </a:solidFill>
                <a:effectLst/>
                <a:uLnTx/>
                <a:uFillTx/>
                <a:latin typeface="Calibri"/>
                <a:ea typeface="+mn-ea"/>
                <a:cs typeface="+mn-cs"/>
              </a:rPr>
              <a:t>Out Apps</a:t>
            </a:r>
          </a:p>
        </p:txBody>
      </p:sp>
      <p:sp>
        <p:nvSpPr>
          <p:cNvPr id="44" name="TextBox 43"/>
          <p:cNvSpPr txBox="1"/>
          <p:nvPr/>
        </p:nvSpPr>
        <p:spPr>
          <a:xfrm>
            <a:off x="7270434" y="4659840"/>
            <a:ext cx="1685178" cy="815827"/>
          </a:xfrm>
          <a:prstGeom prst="rect">
            <a:avLst/>
          </a:prstGeom>
          <a:noFill/>
        </p:spPr>
        <p:txBody>
          <a:bodyPr wrap="none" lIns="0" tIns="0" rIns="0" bIns="0" rtlCol="0">
            <a:noAutofit/>
          </a:bodyPr>
          <a:lstStyle/>
          <a:p>
            <a:pPr marL="0" marR="0" lvl="0" indent="0" algn="ctr" defTabSz="914400" rtl="0" eaLnBrk="1" fontAlgn="auto" latinLnBrk="0" hangingPunct="1">
              <a:lnSpc>
                <a:spcPct val="9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000000"/>
                </a:solidFill>
                <a:effectLst/>
                <a:uLnTx/>
                <a:uFillTx/>
                <a:latin typeface="Calibri"/>
                <a:ea typeface="+mn-ea"/>
                <a:cs typeface="+mn-cs"/>
              </a:rPr>
              <a:t>Oracle Applications</a:t>
            </a:r>
          </a:p>
          <a:p>
            <a:pPr marL="0" marR="0" lvl="0" indent="0" algn="ctr" defTabSz="914400" rtl="0" eaLnBrk="1" fontAlgn="auto" latinLnBrk="0" hangingPunct="1">
              <a:lnSpc>
                <a:spcPct val="9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000000"/>
                </a:solidFill>
                <a:effectLst/>
                <a:uLnTx/>
                <a:uFillTx/>
                <a:latin typeface="Calibri"/>
                <a:ea typeface="+mn-ea"/>
                <a:cs typeface="+mn-cs"/>
              </a:rPr>
              <a:t>Lift and Shift</a:t>
            </a:r>
          </a:p>
        </p:txBody>
      </p:sp>
      <p:sp>
        <p:nvSpPr>
          <p:cNvPr id="45" name="TextBox 44"/>
          <p:cNvSpPr txBox="1"/>
          <p:nvPr/>
        </p:nvSpPr>
        <p:spPr>
          <a:xfrm>
            <a:off x="9054464" y="4659841"/>
            <a:ext cx="1028648" cy="590656"/>
          </a:xfrm>
          <a:prstGeom prst="rect">
            <a:avLst/>
          </a:prstGeom>
          <a:noFill/>
        </p:spPr>
        <p:txBody>
          <a:bodyPr wrap="none" lIns="0" tIns="0" rIns="0" bIns="0" rtlCol="0">
            <a:noAutofit/>
          </a:bodyPr>
          <a:lstStyle/>
          <a:p>
            <a:pPr marL="0" marR="0" lvl="0" indent="0" algn="ctr" defTabSz="914400" rtl="0" eaLnBrk="1" fontAlgn="auto" latinLnBrk="0" hangingPunct="1">
              <a:lnSpc>
                <a:spcPct val="9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000000"/>
                </a:solidFill>
                <a:effectLst/>
                <a:uLnTx/>
                <a:uFillTx/>
                <a:latin typeface="Calibri"/>
                <a:ea typeface="+mn-ea"/>
                <a:cs typeface="+mn-cs"/>
              </a:rPr>
              <a:t>Test / Dev</a:t>
            </a:r>
          </a:p>
          <a:p>
            <a:pPr marL="0" marR="0" lvl="0" indent="0" algn="ctr" defTabSz="914400" rtl="0" eaLnBrk="1" fontAlgn="auto" latinLnBrk="0" hangingPunct="1">
              <a:lnSpc>
                <a:spcPct val="9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000000"/>
                </a:solidFill>
                <a:effectLst/>
                <a:uLnTx/>
                <a:uFillTx/>
                <a:latin typeface="Calibri"/>
                <a:ea typeface="+mn-ea"/>
                <a:cs typeface="+mn-cs"/>
              </a:rPr>
              <a:t>Databases</a:t>
            </a:r>
          </a:p>
        </p:txBody>
      </p:sp>
      <p:sp>
        <p:nvSpPr>
          <p:cNvPr id="46" name="TextBox 45"/>
          <p:cNvSpPr txBox="1"/>
          <p:nvPr/>
        </p:nvSpPr>
        <p:spPr>
          <a:xfrm>
            <a:off x="10379675" y="4655401"/>
            <a:ext cx="1252623" cy="535072"/>
          </a:xfrm>
          <a:prstGeom prst="rect">
            <a:avLst/>
          </a:prstGeom>
          <a:noFill/>
        </p:spPr>
        <p:txBody>
          <a:bodyPr wrap="none" lIns="0" tIns="0" rIns="0" bIns="0" rtlCol="0">
            <a:noAutofit/>
          </a:bodyPr>
          <a:lstStyle/>
          <a:p>
            <a:pPr marL="0" marR="0" lvl="0" indent="0" algn="ctr" defTabSz="914400" rtl="0" eaLnBrk="1" fontAlgn="auto" latinLnBrk="0" hangingPunct="1">
              <a:lnSpc>
                <a:spcPct val="9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000000"/>
                </a:solidFill>
                <a:effectLst/>
                <a:uLnTx/>
                <a:uFillTx/>
                <a:latin typeface="Calibri"/>
                <a:ea typeface="+mn-ea"/>
                <a:cs typeface="+mn-cs"/>
              </a:rPr>
              <a:t>Microservices</a:t>
            </a:r>
          </a:p>
          <a:p>
            <a:pPr marL="0" marR="0" lvl="0" indent="0" algn="ctr" defTabSz="914400" rtl="0" eaLnBrk="1" fontAlgn="auto" latinLnBrk="0" hangingPunct="1">
              <a:lnSpc>
                <a:spcPct val="9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000000"/>
                </a:solidFill>
                <a:effectLst/>
                <a:uLnTx/>
                <a:uFillTx/>
                <a:latin typeface="Calibri"/>
                <a:ea typeface="+mn-ea"/>
                <a:cs typeface="+mn-cs"/>
              </a:rPr>
              <a:t>Containers</a:t>
            </a:r>
          </a:p>
        </p:txBody>
      </p:sp>
      <p:sp>
        <p:nvSpPr>
          <p:cNvPr id="47" name="Freeform 46"/>
          <p:cNvSpPr>
            <a:spLocks noChangeAspect="1" noChangeArrowheads="1"/>
          </p:cNvSpPr>
          <p:nvPr/>
        </p:nvSpPr>
        <p:spPr bwMode="auto">
          <a:xfrm>
            <a:off x="9299521" y="2304156"/>
            <a:ext cx="688123" cy="521954"/>
          </a:xfrm>
          <a:custGeom>
            <a:avLst/>
            <a:gdLst>
              <a:gd name="T0" fmla="*/ 695 w 2975"/>
              <a:gd name="T1" fmla="*/ 647 h 2258"/>
              <a:gd name="T2" fmla="*/ 185 w 2975"/>
              <a:gd name="T3" fmla="*/ 647 h 2258"/>
              <a:gd name="T4" fmla="*/ 185 w 2975"/>
              <a:gd name="T5" fmla="*/ 555 h 2258"/>
              <a:gd name="T6" fmla="*/ 695 w 2975"/>
              <a:gd name="T7" fmla="*/ 555 h 2258"/>
              <a:gd name="T8" fmla="*/ 695 w 2975"/>
              <a:gd name="T9" fmla="*/ 647 h 2258"/>
              <a:gd name="T10" fmla="*/ 602 w 2975"/>
              <a:gd name="T11" fmla="*/ 833 h 2258"/>
              <a:gd name="T12" fmla="*/ 185 w 2975"/>
              <a:gd name="T13" fmla="*/ 833 h 2258"/>
              <a:gd name="T14" fmla="*/ 185 w 2975"/>
              <a:gd name="T15" fmla="*/ 740 h 2258"/>
              <a:gd name="T16" fmla="*/ 602 w 2975"/>
              <a:gd name="T17" fmla="*/ 740 h 2258"/>
              <a:gd name="T18" fmla="*/ 602 w 2975"/>
              <a:gd name="T19" fmla="*/ 833 h 2258"/>
              <a:gd name="T20" fmla="*/ 938 w 2975"/>
              <a:gd name="T21" fmla="*/ 1562 h 2258"/>
              <a:gd name="T22" fmla="*/ 1030 w 2975"/>
              <a:gd name="T23" fmla="*/ 1412 h 2258"/>
              <a:gd name="T24" fmla="*/ 926 w 2975"/>
              <a:gd name="T25" fmla="*/ 1319 h 2258"/>
              <a:gd name="T26" fmla="*/ 741 w 2975"/>
              <a:gd name="T27" fmla="*/ 1029 h 2258"/>
              <a:gd name="T28" fmla="*/ 672 w 2975"/>
              <a:gd name="T29" fmla="*/ 995 h 2258"/>
              <a:gd name="T30" fmla="*/ 185 w 2975"/>
              <a:gd name="T31" fmla="*/ 1331 h 2258"/>
              <a:gd name="T32" fmla="*/ 185 w 2975"/>
              <a:gd name="T33" fmla="*/ 1597 h 2258"/>
              <a:gd name="T34" fmla="*/ 672 w 2975"/>
              <a:gd name="T35" fmla="*/ 1412 h 2258"/>
              <a:gd name="T36" fmla="*/ 938 w 2975"/>
              <a:gd name="T37" fmla="*/ 1562 h 2258"/>
              <a:gd name="T38" fmla="*/ 93 w 2975"/>
              <a:gd name="T39" fmla="*/ 578 h 2258"/>
              <a:gd name="T40" fmla="*/ 0 w 2975"/>
              <a:gd name="T41" fmla="*/ 578 h 2258"/>
              <a:gd name="T42" fmla="*/ 0 w 2975"/>
              <a:gd name="T43" fmla="*/ 2060 h 2258"/>
              <a:gd name="T44" fmla="*/ 1991 w 2975"/>
              <a:gd name="T45" fmla="*/ 2060 h 2258"/>
              <a:gd name="T46" fmla="*/ 1991 w 2975"/>
              <a:gd name="T47" fmla="*/ 1967 h 2258"/>
              <a:gd name="T48" fmla="*/ 93 w 2975"/>
              <a:gd name="T49" fmla="*/ 1967 h 2258"/>
              <a:gd name="T50" fmla="*/ 93 w 2975"/>
              <a:gd name="T51" fmla="*/ 578 h 2258"/>
              <a:gd name="T52" fmla="*/ 1482 w 2975"/>
              <a:gd name="T53" fmla="*/ 1551 h 2258"/>
              <a:gd name="T54" fmla="*/ 1088 w 2975"/>
              <a:gd name="T55" fmla="*/ 1446 h 2258"/>
              <a:gd name="T56" fmla="*/ 961 w 2975"/>
              <a:gd name="T57" fmla="*/ 1643 h 2258"/>
              <a:gd name="T58" fmla="*/ 672 w 2975"/>
              <a:gd name="T59" fmla="*/ 1481 h 2258"/>
              <a:gd name="T60" fmla="*/ 185 w 2975"/>
              <a:gd name="T61" fmla="*/ 1666 h 2258"/>
              <a:gd name="T62" fmla="*/ 185 w 2975"/>
              <a:gd name="T63" fmla="*/ 1875 h 2258"/>
              <a:gd name="T64" fmla="*/ 1991 w 2975"/>
              <a:gd name="T65" fmla="*/ 1875 h 2258"/>
              <a:gd name="T66" fmla="*/ 1991 w 2975"/>
              <a:gd name="T67" fmla="*/ 1539 h 2258"/>
              <a:gd name="T68" fmla="*/ 1887 w 2975"/>
              <a:gd name="T69" fmla="*/ 1435 h 2258"/>
              <a:gd name="T70" fmla="*/ 1482 w 2975"/>
              <a:gd name="T71" fmla="*/ 1551 h 2258"/>
              <a:gd name="T72" fmla="*/ 2916 w 2975"/>
              <a:gd name="T73" fmla="*/ 1944 h 2258"/>
              <a:gd name="T74" fmla="*/ 2338 w 2975"/>
              <a:gd name="T75" fmla="*/ 1412 h 2258"/>
              <a:gd name="T76" fmla="*/ 2245 w 2975"/>
              <a:gd name="T77" fmla="*/ 1400 h 2258"/>
              <a:gd name="T78" fmla="*/ 2038 w 2975"/>
              <a:gd name="T79" fmla="*/ 1180 h 2258"/>
              <a:gd name="T80" fmla="*/ 1968 w 2975"/>
              <a:gd name="T81" fmla="*/ 277 h 2258"/>
              <a:gd name="T82" fmla="*/ 996 w 2975"/>
              <a:gd name="T83" fmla="*/ 277 h 2258"/>
              <a:gd name="T84" fmla="*/ 996 w 2975"/>
              <a:gd name="T85" fmla="*/ 1249 h 2258"/>
              <a:gd name="T86" fmla="*/ 1899 w 2975"/>
              <a:gd name="T87" fmla="*/ 1319 h 2258"/>
              <a:gd name="T88" fmla="*/ 2119 w 2975"/>
              <a:gd name="T89" fmla="*/ 1527 h 2258"/>
              <a:gd name="T90" fmla="*/ 2130 w 2975"/>
              <a:gd name="T91" fmla="*/ 1620 h 2258"/>
              <a:gd name="T92" fmla="*/ 2662 w 2975"/>
              <a:gd name="T93" fmla="*/ 2199 h 2258"/>
              <a:gd name="T94" fmla="*/ 2859 w 2975"/>
              <a:gd name="T95" fmla="*/ 2199 h 2258"/>
              <a:gd name="T96" fmla="*/ 2916 w 2975"/>
              <a:gd name="T97" fmla="*/ 2141 h 2258"/>
              <a:gd name="T98" fmla="*/ 2916 w 2975"/>
              <a:gd name="T99" fmla="*/ 1944 h 2258"/>
              <a:gd name="T100" fmla="*/ 1088 w 2975"/>
              <a:gd name="T101" fmla="*/ 370 h 2258"/>
              <a:gd name="T102" fmla="*/ 1876 w 2975"/>
              <a:gd name="T103" fmla="*/ 370 h 2258"/>
              <a:gd name="T104" fmla="*/ 2003 w 2975"/>
              <a:gd name="T105" fmla="*/ 578 h 2258"/>
              <a:gd name="T106" fmla="*/ 1493 w 2975"/>
              <a:gd name="T107" fmla="*/ 925 h 2258"/>
              <a:gd name="T108" fmla="*/ 1042 w 2975"/>
              <a:gd name="T109" fmla="*/ 427 h 2258"/>
              <a:gd name="T110" fmla="*/ 1088 w 2975"/>
              <a:gd name="T111" fmla="*/ 370 h 2258"/>
              <a:gd name="T112" fmla="*/ 1876 w 2975"/>
              <a:gd name="T113" fmla="*/ 1157 h 2258"/>
              <a:gd name="T114" fmla="*/ 1088 w 2975"/>
              <a:gd name="T115" fmla="*/ 1157 h 2258"/>
              <a:gd name="T116" fmla="*/ 972 w 2975"/>
              <a:gd name="T117" fmla="*/ 555 h 2258"/>
              <a:gd name="T118" fmla="*/ 1470 w 2975"/>
              <a:gd name="T119" fmla="*/ 1111 h 2258"/>
              <a:gd name="T120" fmla="*/ 2038 w 2975"/>
              <a:gd name="T121" fmla="*/ 717 h 2258"/>
              <a:gd name="T122" fmla="*/ 1876 w 2975"/>
              <a:gd name="T123" fmla="*/ 1157 h 2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975" h="2258">
                <a:moveTo>
                  <a:pt x="695" y="647"/>
                </a:moveTo>
                <a:lnTo>
                  <a:pt x="185" y="647"/>
                </a:lnTo>
                <a:lnTo>
                  <a:pt x="185" y="555"/>
                </a:lnTo>
                <a:lnTo>
                  <a:pt x="695" y="555"/>
                </a:lnTo>
                <a:lnTo>
                  <a:pt x="695" y="647"/>
                </a:lnTo>
                <a:close/>
                <a:moveTo>
                  <a:pt x="602" y="833"/>
                </a:moveTo>
                <a:lnTo>
                  <a:pt x="185" y="833"/>
                </a:lnTo>
                <a:lnTo>
                  <a:pt x="185" y="740"/>
                </a:lnTo>
                <a:lnTo>
                  <a:pt x="602" y="740"/>
                </a:lnTo>
                <a:lnTo>
                  <a:pt x="602" y="833"/>
                </a:lnTo>
                <a:close/>
                <a:moveTo>
                  <a:pt x="938" y="1562"/>
                </a:moveTo>
                <a:lnTo>
                  <a:pt x="1030" y="1412"/>
                </a:lnTo>
                <a:cubicBezTo>
                  <a:pt x="996" y="1388"/>
                  <a:pt x="961" y="1354"/>
                  <a:pt x="926" y="1319"/>
                </a:cubicBezTo>
                <a:cubicBezTo>
                  <a:pt x="845" y="1238"/>
                  <a:pt x="776" y="1134"/>
                  <a:pt x="741" y="1029"/>
                </a:cubicBezTo>
                <a:lnTo>
                  <a:pt x="672" y="995"/>
                </a:lnTo>
                <a:lnTo>
                  <a:pt x="185" y="1331"/>
                </a:lnTo>
                <a:lnTo>
                  <a:pt x="185" y="1597"/>
                </a:lnTo>
                <a:lnTo>
                  <a:pt x="672" y="1412"/>
                </a:lnTo>
                <a:lnTo>
                  <a:pt x="938" y="1562"/>
                </a:lnTo>
                <a:close/>
                <a:moveTo>
                  <a:pt x="93" y="578"/>
                </a:moveTo>
                <a:cubicBezTo>
                  <a:pt x="0" y="578"/>
                  <a:pt x="31" y="578"/>
                  <a:pt x="0" y="578"/>
                </a:cubicBezTo>
                <a:lnTo>
                  <a:pt x="0" y="2060"/>
                </a:lnTo>
                <a:lnTo>
                  <a:pt x="1991" y="2060"/>
                </a:lnTo>
                <a:cubicBezTo>
                  <a:pt x="1991" y="1967"/>
                  <a:pt x="1991" y="1998"/>
                  <a:pt x="1991" y="1967"/>
                </a:cubicBezTo>
                <a:lnTo>
                  <a:pt x="93" y="1967"/>
                </a:lnTo>
                <a:lnTo>
                  <a:pt x="93" y="578"/>
                </a:lnTo>
                <a:close/>
                <a:moveTo>
                  <a:pt x="1482" y="1551"/>
                </a:moveTo>
                <a:cubicBezTo>
                  <a:pt x="1343" y="1551"/>
                  <a:pt x="1204" y="1516"/>
                  <a:pt x="1088" y="1446"/>
                </a:cubicBezTo>
                <a:lnTo>
                  <a:pt x="961" y="1643"/>
                </a:lnTo>
                <a:lnTo>
                  <a:pt x="672" y="1481"/>
                </a:lnTo>
                <a:lnTo>
                  <a:pt x="185" y="1666"/>
                </a:lnTo>
                <a:lnTo>
                  <a:pt x="185" y="1875"/>
                </a:lnTo>
                <a:lnTo>
                  <a:pt x="1991" y="1875"/>
                </a:lnTo>
                <a:lnTo>
                  <a:pt x="1991" y="1539"/>
                </a:lnTo>
                <a:lnTo>
                  <a:pt x="1887" y="1435"/>
                </a:lnTo>
                <a:cubicBezTo>
                  <a:pt x="1771" y="1516"/>
                  <a:pt x="1621" y="1551"/>
                  <a:pt x="1482" y="1551"/>
                </a:cubicBezTo>
                <a:close/>
                <a:moveTo>
                  <a:pt x="2916" y="1944"/>
                </a:moveTo>
                <a:lnTo>
                  <a:pt x="2338" y="1412"/>
                </a:lnTo>
                <a:cubicBezTo>
                  <a:pt x="2314" y="1400"/>
                  <a:pt x="2280" y="1388"/>
                  <a:pt x="2245" y="1400"/>
                </a:cubicBezTo>
                <a:lnTo>
                  <a:pt x="2038" y="1180"/>
                </a:lnTo>
                <a:cubicBezTo>
                  <a:pt x="2245" y="914"/>
                  <a:pt x="2222" y="520"/>
                  <a:pt x="1968" y="277"/>
                </a:cubicBezTo>
                <a:cubicBezTo>
                  <a:pt x="1702" y="0"/>
                  <a:pt x="1262" y="0"/>
                  <a:pt x="996" y="277"/>
                </a:cubicBezTo>
                <a:cubicBezTo>
                  <a:pt x="718" y="543"/>
                  <a:pt x="718" y="983"/>
                  <a:pt x="996" y="1249"/>
                </a:cubicBezTo>
                <a:cubicBezTo>
                  <a:pt x="1239" y="1504"/>
                  <a:pt x="1632" y="1527"/>
                  <a:pt x="1899" y="1319"/>
                </a:cubicBezTo>
                <a:lnTo>
                  <a:pt x="2119" y="1527"/>
                </a:lnTo>
                <a:cubicBezTo>
                  <a:pt x="2107" y="1562"/>
                  <a:pt x="2119" y="1597"/>
                  <a:pt x="2130" y="1620"/>
                </a:cubicBezTo>
                <a:lnTo>
                  <a:pt x="2662" y="2199"/>
                </a:lnTo>
                <a:cubicBezTo>
                  <a:pt x="2720" y="2257"/>
                  <a:pt x="2812" y="2257"/>
                  <a:pt x="2859" y="2199"/>
                </a:cubicBezTo>
                <a:lnTo>
                  <a:pt x="2916" y="2141"/>
                </a:lnTo>
                <a:cubicBezTo>
                  <a:pt x="2974" y="2094"/>
                  <a:pt x="2974" y="2002"/>
                  <a:pt x="2916" y="1944"/>
                </a:cubicBezTo>
                <a:close/>
                <a:moveTo>
                  <a:pt x="1088" y="370"/>
                </a:moveTo>
                <a:cubicBezTo>
                  <a:pt x="1308" y="150"/>
                  <a:pt x="1656" y="150"/>
                  <a:pt x="1876" y="370"/>
                </a:cubicBezTo>
                <a:cubicBezTo>
                  <a:pt x="1933" y="427"/>
                  <a:pt x="1980" y="497"/>
                  <a:pt x="2003" y="578"/>
                </a:cubicBezTo>
                <a:lnTo>
                  <a:pt x="1493" y="925"/>
                </a:lnTo>
                <a:lnTo>
                  <a:pt x="1042" y="427"/>
                </a:lnTo>
                <a:cubicBezTo>
                  <a:pt x="1054" y="404"/>
                  <a:pt x="1077" y="393"/>
                  <a:pt x="1088" y="370"/>
                </a:cubicBezTo>
                <a:close/>
                <a:moveTo>
                  <a:pt x="1876" y="1157"/>
                </a:moveTo>
                <a:cubicBezTo>
                  <a:pt x="1656" y="1377"/>
                  <a:pt x="1308" y="1377"/>
                  <a:pt x="1088" y="1157"/>
                </a:cubicBezTo>
                <a:cubicBezTo>
                  <a:pt x="926" y="995"/>
                  <a:pt x="880" y="752"/>
                  <a:pt x="972" y="555"/>
                </a:cubicBezTo>
                <a:lnTo>
                  <a:pt x="1470" y="1111"/>
                </a:lnTo>
                <a:lnTo>
                  <a:pt x="2038" y="717"/>
                </a:lnTo>
                <a:cubicBezTo>
                  <a:pt x="2049" y="879"/>
                  <a:pt x="1991" y="1041"/>
                  <a:pt x="1876" y="1157"/>
                </a:cubicBezTo>
                <a:close/>
              </a:path>
            </a:pathLst>
          </a:custGeom>
          <a:solidFill>
            <a:srgbClr val="007395"/>
          </a:solidFill>
          <a:ln>
            <a:noFill/>
          </a:ln>
          <a:effectLs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a:ea typeface="+mn-ea"/>
              <a:cs typeface="+mn-cs"/>
            </a:endParaRPr>
          </a:p>
        </p:txBody>
      </p:sp>
      <p:sp>
        <p:nvSpPr>
          <p:cNvPr id="49" name="Freeform 48"/>
          <p:cNvSpPr>
            <a:spLocks noChangeAspect="1" noChangeArrowheads="1"/>
          </p:cNvSpPr>
          <p:nvPr/>
        </p:nvSpPr>
        <p:spPr bwMode="auto">
          <a:xfrm>
            <a:off x="9306552" y="3874783"/>
            <a:ext cx="531609" cy="624548"/>
          </a:xfrm>
          <a:custGeom>
            <a:avLst/>
            <a:gdLst>
              <a:gd name="T0" fmla="*/ 822 w 2524"/>
              <a:gd name="T1" fmla="*/ 938 h 2964"/>
              <a:gd name="T2" fmla="*/ 1262 w 2524"/>
              <a:gd name="T3" fmla="*/ 1378 h 2964"/>
              <a:gd name="T4" fmla="*/ 1609 w 2524"/>
              <a:gd name="T5" fmla="*/ 1019 h 2964"/>
              <a:gd name="T6" fmla="*/ 1725 w 2524"/>
              <a:gd name="T7" fmla="*/ 799 h 2964"/>
              <a:gd name="T8" fmla="*/ 1713 w 2524"/>
              <a:gd name="T9" fmla="*/ 440 h 2964"/>
              <a:gd name="T10" fmla="*/ 1297 w 2524"/>
              <a:gd name="T11" fmla="*/ 0 h 2964"/>
              <a:gd name="T12" fmla="*/ 822 w 2524"/>
              <a:gd name="T13" fmla="*/ 463 h 2964"/>
              <a:gd name="T14" fmla="*/ 799 w 2524"/>
              <a:gd name="T15" fmla="*/ 799 h 2964"/>
              <a:gd name="T16" fmla="*/ 903 w 2524"/>
              <a:gd name="T17" fmla="*/ 1470 h 2964"/>
              <a:gd name="T18" fmla="*/ 1262 w 2524"/>
              <a:gd name="T19" fmla="*/ 2130 h 2964"/>
              <a:gd name="T20" fmla="*/ 972 w 2524"/>
              <a:gd name="T21" fmla="*/ 2165 h 2964"/>
              <a:gd name="T22" fmla="*/ 1551 w 2524"/>
              <a:gd name="T23" fmla="*/ 2165 h 2964"/>
              <a:gd name="T24" fmla="*/ 2442 w 2524"/>
              <a:gd name="T25" fmla="*/ 2061 h 2964"/>
              <a:gd name="T26" fmla="*/ 1621 w 2524"/>
              <a:gd name="T27" fmla="*/ 1470 h 2964"/>
              <a:gd name="T28" fmla="*/ 903 w 2524"/>
              <a:gd name="T29" fmla="*/ 1470 h 2964"/>
              <a:gd name="T30" fmla="*/ 81 w 2524"/>
              <a:gd name="T31" fmla="*/ 2061 h 2964"/>
              <a:gd name="T32" fmla="*/ 428 w 2524"/>
              <a:gd name="T33" fmla="*/ 2639 h 2964"/>
              <a:gd name="T34" fmla="*/ 567 w 2524"/>
              <a:gd name="T35" fmla="*/ 1852 h 2964"/>
              <a:gd name="T36" fmla="*/ 2095 w 2524"/>
              <a:gd name="T37" fmla="*/ 1991 h 2964"/>
              <a:gd name="T38" fmla="*/ 2523 w 2524"/>
              <a:gd name="T39" fmla="*/ 2639 h 2964"/>
              <a:gd name="T40" fmla="*/ 1621 w 2524"/>
              <a:gd name="T41" fmla="*/ 1470 h 2964"/>
              <a:gd name="T42" fmla="*/ 567 w 2524"/>
              <a:gd name="T43" fmla="*/ 1945 h 2964"/>
              <a:gd name="T44" fmla="*/ 521 w 2524"/>
              <a:gd name="T45" fmla="*/ 2916 h 2964"/>
              <a:gd name="T46" fmla="*/ 1956 w 2524"/>
              <a:gd name="T47" fmla="*/ 2963 h 2964"/>
              <a:gd name="T48" fmla="*/ 2003 w 2524"/>
              <a:gd name="T49" fmla="*/ 1991 h 2964"/>
              <a:gd name="T50" fmla="*/ 1597 w 2524"/>
              <a:gd name="T51" fmla="*/ 2766 h 2964"/>
              <a:gd name="T52" fmla="*/ 926 w 2524"/>
              <a:gd name="T53" fmla="*/ 2766 h 2964"/>
              <a:gd name="T54" fmla="*/ 1262 w 2524"/>
              <a:gd name="T55" fmla="*/ 2639 h 2964"/>
              <a:gd name="T56" fmla="*/ 1597 w 2524"/>
              <a:gd name="T57" fmla="*/ 2766 h 2964"/>
              <a:gd name="T58" fmla="*/ 1262 w 2524"/>
              <a:gd name="T59" fmla="*/ 2592 h 2964"/>
              <a:gd name="T60" fmla="*/ 926 w 2524"/>
              <a:gd name="T61" fmla="*/ 2372 h 2964"/>
              <a:gd name="T62" fmla="*/ 1597 w 2524"/>
              <a:gd name="T63" fmla="*/ 2372 h 2964"/>
              <a:gd name="T64" fmla="*/ 1597 w 2524"/>
              <a:gd name="T65" fmla="*/ 2326 h 2964"/>
              <a:gd name="T66" fmla="*/ 926 w 2524"/>
              <a:gd name="T67" fmla="*/ 2326 h 2964"/>
              <a:gd name="T68" fmla="*/ 1262 w 2524"/>
              <a:gd name="T69" fmla="*/ 2084 h 2964"/>
              <a:gd name="T70" fmla="*/ 1597 w 2524"/>
              <a:gd name="T71" fmla="*/ 2326 h 29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524" h="2964">
                <a:moveTo>
                  <a:pt x="799" y="799"/>
                </a:moveTo>
                <a:cubicBezTo>
                  <a:pt x="822" y="938"/>
                  <a:pt x="822" y="938"/>
                  <a:pt x="822" y="938"/>
                </a:cubicBezTo>
                <a:cubicBezTo>
                  <a:pt x="822" y="984"/>
                  <a:pt x="868" y="1019"/>
                  <a:pt x="915" y="1019"/>
                </a:cubicBezTo>
                <a:cubicBezTo>
                  <a:pt x="961" y="1366"/>
                  <a:pt x="1216" y="1378"/>
                  <a:pt x="1262" y="1378"/>
                </a:cubicBezTo>
                <a:cubicBezTo>
                  <a:pt x="1273" y="1378"/>
                  <a:pt x="1273" y="1378"/>
                  <a:pt x="1273" y="1378"/>
                </a:cubicBezTo>
                <a:cubicBezTo>
                  <a:pt x="1308" y="1378"/>
                  <a:pt x="1563" y="1366"/>
                  <a:pt x="1609" y="1019"/>
                </a:cubicBezTo>
                <a:cubicBezTo>
                  <a:pt x="1656" y="1019"/>
                  <a:pt x="1702" y="984"/>
                  <a:pt x="1702" y="938"/>
                </a:cubicBezTo>
                <a:cubicBezTo>
                  <a:pt x="1725" y="799"/>
                  <a:pt x="1725" y="799"/>
                  <a:pt x="1725" y="799"/>
                </a:cubicBezTo>
                <a:cubicBezTo>
                  <a:pt x="1736" y="764"/>
                  <a:pt x="1713" y="729"/>
                  <a:pt x="1679" y="706"/>
                </a:cubicBezTo>
                <a:cubicBezTo>
                  <a:pt x="1690" y="648"/>
                  <a:pt x="1713" y="544"/>
                  <a:pt x="1713" y="440"/>
                </a:cubicBezTo>
                <a:cubicBezTo>
                  <a:pt x="1702" y="278"/>
                  <a:pt x="1563" y="104"/>
                  <a:pt x="1366" y="93"/>
                </a:cubicBezTo>
                <a:cubicBezTo>
                  <a:pt x="1297" y="0"/>
                  <a:pt x="1297" y="0"/>
                  <a:pt x="1297" y="0"/>
                </a:cubicBezTo>
                <a:cubicBezTo>
                  <a:pt x="810" y="23"/>
                  <a:pt x="822" y="417"/>
                  <a:pt x="822" y="417"/>
                </a:cubicBezTo>
                <a:cubicBezTo>
                  <a:pt x="822" y="463"/>
                  <a:pt x="822" y="463"/>
                  <a:pt x="822" y="463"/>
                </a:cubicBezTo>
                <a:cubicBezTo>
                  <a:pt x="822" y="556"/>
                  <a:pt x="834" y="648"/>
                  <a:pt x="845" y="706"/>
                </a:cubicBezTo>
                <a:cubicBezTo>
                  <a:pt x="810" y="729"/>
                  <a:pt x="799" y="764"/>
                  <a:pt x="799" y="799"/>
                </a:cubicBezTo>
                <a:close/>
                <a:moveTo>
                  <a:pt x="903" y="1470"/>
                </a:moveTo>
                <a:lnTo>
                  <a:pt x="903" y="1470"/>
                </a:lnTo>
                <a:close/>
                <a:moveTo>
                  <a:pt x="1551" y="2165"/>
                </a:moveTo>
                <a:cubicBezTo>
                  <a:pt x="1493" y="2142"/>
                  <a:pt x="1389" y="2130"/>
                  <a:pt x="1262" y="2130"/>
                </a:cubicBezTo>
                <a:cubicBezTo>
                  <a:pt x="1134" y="2130"/>
                  <a:pt x="1030" y="2142"/>
                  <a:pt x="972" y="2165"/>
                </a:cubicBezTo>
                <a:cubicBezTo>
                  <a:pt x="961" y="2165"/>
                  <a:pt x="961" y="2165"/>
                  <a:pt x="972" y="2165"/>
                </a:cubicBezTo>
                <a:cubicBezTo>
                  <a:pt x="1030" y="2188"/>
                  <a:pt x="1134" y="2200"/>
                  <a:pt x="1262" y="2200"/>
                </a:cubicBezTo>
                <a:cubicBezTo>
                  <a:pt x="1389" y="2200"/>
                  <a:pt x="1493" y="2188"/>
                  <a:pt x="1551" y="2165"/>
                </a:cubicBezTo>
                <a:close/>
                <a:moveTo>
                  <a:pt x="2523" y="2639"/>
                </a:moveTo>
                <a:cubicBezTo>
                  <a:pt x="2442" y="2061"/>
                  <a:pt x="2442" y="2061"/>
                  <a:pt x="2442" y="2061"/>
                </a:cubicBezTo>
                <a:cubicBezTo>
                  <a:pt x="2430" y="1933"/>
                  <a:pt x="2349" y="1817"/>
                  <a:pt x="2233" y="1760"/>
                </a:cubicBezTo>
                <a:cubicBezTo>
                  <a:pt x="1621" y="1470"/>
                  <a:pt x="1621" y="1470"/>
                  <a:pt x="1621" y="1470"/>
                </a:cubicBezTo>
                <a:cubicBezTo>
                  <a:pt x="1621" y="1482"/>
                  <a:pt x="1517" y="1586"/>
                  <a:pt x="1262" y="1586"/>
                </a:cubicBezTo>
                <a:cubicBezTo>
                  <a:pt x="1007" y="1586"/>
                  <a:pt x="903" y="1482"/>
                  <a:pt x="903" y="1470"/>
                </a:cubicBezTo>
                <a:cubicBezTo>
                  <a:pt x="289" y="1760"/>
                  <a:pt x="289" y="1760"/>
                  <a:pt x="289" y="1760"/>
                </a:cubicBezTo>
                <a:cubicBezTo>
                  <a:pt x="174" y="1817"/>
                  <a:pt x="93" y="1933"/>
                  <a:pt x="81" y="2061"/>
                </a:cubicBezTo>
                <a:cubicBezTo>
                  <a:pt x="0" y="2639"/>
                  <a:pt x="0" y="2639"/>
                  <a:pt x="0" y="2639"/>
                </a:cubicBezTo>
                <a:cubicBezTo>
                  <a:pt x="428" y="2639"/>
                  <a:pt x="428" y="2639"/>
                  <a:pt x="428" y="2639"/>
                </a:cubicBezTo>
                <a:cubicBezTo>
                  <a:pt x="428" y="1991"/>
                  <a:pt x="428" y="1991"/>
                  <a:pt x="428" y="1991"/>
                </a:cubicBezTo>
                <a:cubicBezTo>
                  <a:pt x="428" y="1910"/>
                  <a:pt x="486" y="1852"/>
                  <a:pt x="567" y="1852"/>
                </a:cubicBezTo>
                <a:cubicBezTo>
                  <a:pt x="1956" y="1852"/>
                  <a:pt x="1956" y="1852"/>
                  <a:pt x="1956" y="1852"/>
                </a:cubicBezTo>
                <a:cubicBezTo>
                  <a:pt x="2038" y="1852"/>
                  <a:pt x="2095" y="1910"/>
                  <a:pt x="2095" y="1991"/>
                </a:cubicBezTo>
                <a:cubicBezTo>
                  <a:pt x="2095" y="2639"/>
                  <a:pt x="2095" y="2639"/>
                  <a:pt x="2095" y="2639"/>
                </a:cubicBezTo>
                <a:lnTo>
                  <a:pt x="2523" y="2639"/>
                </a:lnTo>
                <a:close/>
                <a:moveTo>
                  <a:pt x="1621" y="1470"/>
                </a:moveTo>
                <a:lnTo>
                  <a:pt x="1621" y="1470"/>
                </a:lnTo>
                <a:close/>
                <a:moveTo>
                  <a:pt x="1956" y="1945"/>
                </a:moveTo>
                <a:cubicBezTo>
                  <a:pt x="567" y="1945"/>
                  <a:pt x="567" y="1945"/>
                  <a:pt x="567" y="1945"/>
                </a:cubicBezTo>
                <a:cubicBezTo>
                  <a:pt x="544" y="1945"/>
                  <a:pt x="521" y="1968"/>
                  <a:pt x="521" y="1991"/>
                </a:cubicBezTo>
                <a:cubicBezTo>
                  <a:pt x="521" y="2916"/>
                  <a:pt x="521" y="2916"/>
                  <a:pt x="521" y="2916"/>
                </a:cubicBezTo>
                <a:cubicBezTo>
                  <a:pt x="521" y="2940"/>
                  <a:pt x="544" y="2963"/>
                  <a:pt x="567" y="2963"/>
                </a:cubicBezTo>
                <a:cubicBezTo>
                  <a:pt x="1956" y="2963"/>
                  <a:pt x="1956" y="2963"/>
                  <a:pt x="1956" y="2963"/>
                </a:cubicBezTo>
                <a:cubicBezTo>
                  <a:pt x="1980" y="2963"/>
                  <a:pt x="2003" y="2940"/>
                  <a:pt x="2003" y="2916"/>
                </a:cubicBezTo>
                <a:cubicBezTo>
                  <a:pt x="2003" y="1991"/>
                  <a:pt x="2003" y="1991"/>
                  <a:pt x="2003" y="1991"/>
                </a:cubicBezTo>
                <a:cubicBezTo>
                  <a:pt x="2003" y="1968"/>
                  <a:pt x="1980" y="1945"/>
                  <a:pt x="1956" y="1945"/>
                </a:cubicBezTo>
                <a:close/>
                <a:moveTo>
                  <a:pt x="1597" y="2766"/>
                </a:moveTo>
                <a:cubicBezTo>
                  <a:pt x="1597" y="2801"/>
                  <a:pt x="1447" y="2824"/>
                  <a:pt x="1262" y="2824"/>
                </a:cubicBezTo>
                <a:cubicBezTo>
                  <a:pt x="1077" y="2824"/>
                  <a:pt x="926" y="2801"/>
                  <a:pt x="926" y="2766"/>
                </a:cubicBezTo>
                <a:cubicBezTo>
                  <a:pt x="926" y="2581"/>
                  <a:pt x="926" y="2581"/>
                  <a:pt x="926" y="2581"/>
                </a:cubicBezTo>
                <a:cubicBezTo>
                  <a:pt x="926" y="2616"/>
                  <a:pt x="1077" y="2639"/>
                  <a:pt x="1262" y="2639"/>
                </a:cubicBezTo>
                <a:cubicBezTo>
                  <a:pt x="1447" y="2639"/>
                  <a:pt x="1597" y="2616"/>
                  <a:pt x="1597" y="2581"/>
                </a:cubicBezTo>
                <a:lnTo>
                  <a:pt x="1597" y="2766"/>
                </a:lnTo>
                <a:close/>
                <a:moveTo>
                  <a:pt x="1597" y="2534"/>
                </a:moveTo>
                <a:cubicBezTo>
                  <a:pt x="1597" y="2569"/>
                  <a:pt x="1447" y="2592"/>
                  <a:pt x="1262" y="2592"/>
                </a:cubicBezTo>
                <a:cubicBezTo>
                  <a:pt x="1077" y="2592"/>
                  <a:pt x="926" y="2569"/>
                  <a:pt x="926" y="2534"/>
                </a:cubicBezTo>
                <a:cubicBezTo>
                  <a:pt x="926" y="2372"/>
                  <a:pt x="926" y="2372"/>
                  <a:pt x="926" y="2372"/>
                </a:cubicBezTo>
                <a:cubicBezTo>
                  <a:pt x="926" y="2407"/>
                  <a:pt x="1077" y="2430"/>
                  <a:pt x="1262" y="2430"/>
                </a:cubicBezTo>
                <a:cubicBezTo>
                  <a:pt x="1447" y="2430"/>
                  <a:pt x="1597" y="2407"/>
                  <a:pt x="1597" y="2372"/>
                </a:cubicBezTo>
                <a:lnTo>
                  <a:pt x="1597" y="2534"/>
                </a:lnTo>
                <a:close/>
                <a:moveTo>
                  <a:pt x="1597" y="2326"/>
                </a:moveTo>
                <a:cubicBezTo>
                  <a:pt x="1597" y="2361"/>
                  <a:pt x="1447" y="2384"/>
                  <a:pt x="1262" y="2384"/>
                </a:cubicBezTo>
                <a:cubicBezTo>
                  <a:pt x="1077" y="2384"/>
                  <a:pt x="926" y="2361"/>
                  <a:pt x="926" y="2326"/>
                </a:cubicBezTo>
                <a:cubicBezTo>
                  <a:pt x="926" y="2142"/>
                  <a:pt x="926" y="2142"/>
                  <a:pt x="926" y="2142"/>
                </a:cubicBezTo>
                <a:cubicBezTo>
                  <a:pt x="926" y="2107"/>
                  <a:pt x="1077" y="2084"/>
                  <a:pt x="1262" y="2084"/>
                </a:cubicBezTo>
                <a:cubicBezTo>
                  <a:pt x="1447" y="2084"/>
                  <a:pt x="1597" y="2107"/>
                  <a:pt x="1597" y="2142"/>
                </a:cubicBezTo>
                <a:lnTo>
                  <a:pt x="1597" y="2326"/>
                </a:lnTo>
                <a:close/>
              </a:path>
            </a:pathLst>
          </a:custGeom>
          <a:solidFill>
            <a:srgbClr val="007395"/>
          </a:solidFill>
          <a:ln>
            <a:noFill/>
          </a:ln>
          <a:effectLs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a:ea typeface="+mn-ea"/>
              <a:cs typeface="+mn-cs"/>
            </a:endParaRPr>
          </a:p>
        </p:txBody>
      </p:sp>
      <p:sp>
        <p:nvSpPr>
          <p:cNvPr id="50" name="Freeform 5"/>
          <p:cNvSpPr>
            <a:spLocks noChangeAspect="1" noChangeArrowheads="1"/>
          </p:cNvSpPr>
          <p:nvPr/>
        </p:nvSpPr>
        <p:spPr bwMode="auto">
          <a:xfrm>
            <a:off x="10654194" y="2249000"/>
            <a:ext cx="505242" cy="624548"/>
          </a:xfrm>
          <a:custGeom>
            <a:avLst/>
            <a:gdLst>
              <a:gd name="T0" fmla="*/ 787 w 2466"/>
              <a:gd name="T1" fmla="*/ 844 h 3045"/>
              <a:gd name="T2" fmla="*/ 1065 w 2466"/>
              <a:gd name="T3" fmla="*/ 1052 h 3045"/>
              <a:gd name="T4" fmla="*/ 1204 w 2466"/>
              <a:gd name="T5" fmla="*/ 1006 h 3045"/>
              <a:gd name="T6" fmla="*/ 1308 w 2466"/>
              <a:gd name="T7" fmla="*/ 844 h 3045"/>
              <a:gd name="T8" fmla="*/ 1355 w 2466"/>
              <a:gd name="T9" fmla="*/ 832 h 3045"/>
              <a:gd name="T10" fmla="*/ 1366 w 2466"/>
              <a:gd name="T11" fmla="*/ 809 h 3045"/>
              <a:gd name="T12" fmla="*/ 1355 w 2466"/>
              <a:gd name="T13" fmla="*/ 624 h 3045"/>
              <a:gd name="T14" fmla="*/ 1413 w 2466"/>
              <a:gd name="T15" fmla="*/ 497 h 3045"/>
              <a:gd name="T16" fmla="*/ 1413 w 2466"/>
              <a:gd name="T17" fmla="*/ 439 h 3045"/>
              <a:gd name="T18" fmla="*/ 1494 w 2466"/>
              <a:gd name="T19" fmla="*/ 358 h 3045"/>
              <a:gd name="T20" fmla="*/ 1459 w 2466"/>
              <a:gd name="T21" fmla="*/ 220 h 3045"/>
              <a:gd name="T22" fmla="*/ 1389 w 2466"/>
              <a:gd name="T23" fmla="*/ 127 h 3045"/>
              <a:gd name="T24" fmla="*/ 1331 w 2466"/>
              <a:gd name="T25" fmla="*/ 185 h 3045"/>
              <a:gd name="T26" fmla="*/ 672 w 2466"/>
              <a:gd name="T27" fmla="*/ 381 h 3045"/>
              <a:gd name="T28" fmla="*/ 706 w 2466"/>
              <a:gd name="T29" fmla="*/ 775 h 3045"/>
              <a:gd name="T30" fmla="*/ 787 w 2466"/>
              <a:gd name="T31" fmla="*/ 844 h 3045"/>
              <a:gd name="T32" fmla="*/ 2396 w 2466"/>
              <a:gd name="T33" fmla="*/ 1203 h 3045"/>
              <a:gd name="T34" fmla="*/ 2465 w 2466"/>
              <a:gd name="T35" fmla="*/ 1029 h 3045"/>
              <a:gd name="T36" fmla="*/ 2419 w 2466"/>
              <a:gd name="T37" fmla="*/ 960 h 3045"/>
              <a:gd name="T38" fmla="*/ 2222 w 2466"/>
              <a:gd name="T39" fmla="*/ 937 h 3045"/>
              <a:gd name="T40" fmla="*/ 2210 w 2466"/>
              <a:gd name="T41" fmla="*/ 937 h 3045"/>
              <a:gd name="T42" fmla="*/ 2164 w 2466"/>
              <a:gd name="T43" fmla="*/ 960 h 3045"/>
              <a:gd name="T44" fmla="*/ 2048 w 2466"/>
              <a:gd name="T45" fmla="*/ 1272 h 3045"/>
              <a:gd name="T46" fmla="*/ 1909 w 2466"/>
              <a:gd name="T47" fmla="*/ 1400 h 3045"/>
              <a:gd name="T48" fmla="*/ 1817 w 2466"/>
              <a:gd name="T49" fmla="*/ 1573 h 3045"/>
              <a:gd name="T50" fmla="*/ 1447 w 2466"/>
              <a:gd name="T51" fmla="*/ 1886 h 3045"/>
              <a:gd name="T52" fmla="*/ 1285 w 2466"/>
              <a:gd name="T53" fmla="*/ 1805 h 3045"/>
              <a:gd name="T54" fmla="*/ 1158 w 2466"/>
              <a:gd name="T55" fmla="*/ 1377 h 3045"/>
              <a:gd name="T56" fmla="*/ 1054 w 2466"/>
              <a:gd name="T57" fmla="*/ 1180 h 3045"/>
              <a:gd name="T58" fmla="*/ 637 w 2466"/>
              <a:gd name="T59" fmla="*/ 1006 h 3045"/>
              <a:gd name="T60" fmla="*/ 417 w 2466"/>
              <a:gd name="T61" fmla="*/ 1203 h 3045"/>
              <a:gd name="T62" fmla="*/ 220 w 2466"/>
              <a:gd name="T63" fmla="*/ 1469 h 3045"/>
              <a:gd name="T64" fmla="*/ 23 w 2466"/>
              <a:gd name="T65" fmla="*/ 2141 h 3045"/>
              <a:gd name="T66" fmla="*/ 46 w 2466"/>
              <a:gd name="T67" fmla="*/ 2361 h 3045"/>
              <a:gd name="T68" fmla="*/ 429 w 2466"/>
              <a:gd name="T69" fmla="*/ 3044 h 3045"/>
              <a:gd name="T70" fmla="*/ 1216 w 2466"/>
              <a:gd name="T71" fmla="*/ 3044 h 3045"/>
              <a:gd name="T72" fmla="*/ 1262 w 2466"/>
              <a:gd name="T73" fmla="*/ 2384 h 3045"/>
              <a:gd name="T74" fmla="*/ 1378 w 2466"/>
              <a:gd name="T75" fmla="*/ 2430 h 3045"/>
              <a:gd name="T76" fmla="*/ 1494 w 2466"/>
              <a:gd name="T77" fmla="*/ 2407 h 3045"/>
              <a:gd name="T78" fmla="*/ 2002 w 2466"/>
              <a:gd name="T79" fmla="*/ 1712 h 3045"/>
              <a:gd name="T80" fmla="*/ 2314 w 2466"/>
              <a:gd name="T81" fmla="*/ 1550 h 3045"/>
              <a:gd name="T82" fmla="*/ 2349 w 2466"/>
              <a:gd name="T83" fmla="*/ 1504 h 3045"/>
              <a:gd name="T84" fmla="*/ 2465 w 2466"/>
              <a:gd name="T85" fmla="*/ 1203 h 3045"/>
              <a:gd name="T86" fmla="*/ 2396 w 2466"/>
              <a:gd name="T87" fmla="*/ 1203 h 3045"/>
              <a:gd name="T88" fmla="*/ 2338 w 2466"/>
              <a:gd name="T89" fmla="*/ 1203 h 3045"/>
              <a:gd name="T90" fmla="*/ 2257 w 2466"/>
              <a:gd name="T91" fmla="*/ 1434 h 3045"/>
              <a:gd name="T92" fmla="*/ 2060 w 2466"/>
              <a:gd name="T93" fmla="*/ 1411 h 3045"/>
              <a:gd name="T94" fmla="*/ 2129 w 2466"/>
              <a:gd name="T95" fmla="*/ 1342 h 3045"/>
              <a:gd name="T96" fmla="*/ 2153 w 2466"/>
              <a:gd name="T97" fmla="*/ 1226 h 3045"/>
              <a:gd name="T98" fmla="*/ 2129 w 2466"/>
              <a:gd name="T99" fmla="*/ 1191 h 3045"/>
              <a:gd name="T100" fmla="*/ 2129 w 2466"/>
              <a:gd name="T101" fmla="*/ 1203 h 3045"/>
              <a:gd name="T102" fmla="*/ 2210 w 2466"/>
              <a:gd name="T103" fmla="*/ 983 h 3045"/>
              <a:gd name="T104" fmla="*/ 2419 w 2466"/>
              <a:gd name="T105" fmla="*/ 1006 h 3045"/>
              <a:gd name="T106" fmla="*/ 2338 w 2466"/>
              <a:gd name="T107" fmla="*/ 1203 h 30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466" h="3045">
                <a:moveTo>
                  <a:pt x="787" y="844"/>
                </a:moveTo>
                <a:cubicBezTo>
                  <a:pt x="834" y="971"/>
                  <a:pt x="972" y="1006"/>
                  <a:pt x="1065" y="1052"/>
                </a:cubicBezTo>
                <a:cubicBezTo>
                  <a:pt x="1111" y="1076"/>
                  <a:pt x="1170" y="1064"/>
                  <a:pt x="1204" y="1006"/>
                </a:cubicBezTo>
                <a:cubicBezTo>
                  <a:pt x="1239" y="948"/>
                  <a:pt x="1308" y="844"/>
                  <a:pt x="1308" y="844"/>
                </a:cubicBezTo>
                <a:cubicBezTo>
                  <a:pt x="1331" y="844"/>
                  <a:pt x="1355" y="844"/>
                  <a:pt x="1355" y="832"/>
                </a:cubicBezTo>
                <a:cubicBezTo>
                  <a:pt x="1366" y="821"/>
                  <a:pt x="1366" y="821"/>
                  <a:pt x="1366" y="809"/>
                </a:cubicBezTo>
                <a:cubicBezTo>
                  <a:pt x="1366" y="809"/>
                  <a:pt x="1355" y="647"/>
                  <a:pt x="1355" y="624"/>
                </a:cubicBezTo>
                <a:cubicBezTo>
                  <a:pt x="1366" y="589"/>
                  <a:pt x="1389" y="566"/>
                  <a:pt x="1413" y="497"/>
                </a:cubicBezTo>
                <a:cubicBezTo>
                  <a:pt x="1413" y="474"/>
                  <a:pt x="1413" y="450"/>
                  <a:pt x="1413" y="439"/>
                </a:cubicBezTo>
                <a:cubicBezTo>
                  <a:pt x="1470" y="427"/>
                  <a:pt x="1482" y="381"/>
                  <a:pt x="1494" y="358"/>
                </a:cubicBezTo>
                <a:cubicBezTo>
                  <a:pt x="1505" y="311"/>
                  <a:pt x="1494" y="266"/>
                  <a:pt x="1459" y="220"/>
                </a:cubicBezTo>
                <a:cubicBezTo>
                  <a:pt x="1389" y="127"/>
                  <a:pt x="1389" y="127"/>
                  <a:pt x="1389" y="127"/>
                </a:cubicBezTo>
                <a:cubicBezTo>
                  <a:pt x="1331" y="185"/>
                  <a:pt x="1331" y="185"/>
                  <a:pt x="1331" y="185"/>
                </a:cubicBezTo>
                <a:cubicBezTo>
                  <a:pt x="1054" y="0"/>
                  <a:pt x="753" y="69"/>
                  <a:pt x="672" y="381"/>
                </a:cubicBezTo>
                <a:cubicBezTo>
                  <a:pt x="637" y="520"/>
                  <a:pt x="706" y="775"/>
                  <a:pt x="706" y="775"/>
                </a:cubicBezTo>
                <a:lnTo>
                  <a:pt x="787" y="844"/>
                </a:lnTo>
                <a:close/>
                <a:moveTo>
                  <a:pt x="2396" y="1203"/>
                </a:moveTo>
                <a:cubicBezTo>
                  <a:pt x="2465" y="1029"/>
                  <a:pt x="2465" y="1029"/>
                  <a:pt x="2465" y="1029"/>
                </a:cubicBezTo>
                <a:cubicBezTo>
                  <a:pt x="2465" y="995"/>
                  <a:pt x="2453" y="971"/>
                  <a:pt x="2419" y="960"/>
                </a:cubicBezTo>
                <a:cubicBezTo>
                  <a:pt x="2222" y="937"/>
                  <a:pt x="2222" y="937"/>
                  <a:pt x="2222" y="937"/>
                </a:cubicBezTo>
                <a:cubicBezTo>
                  <a:pt x="2210" y="937"/>
                  <a:pt x="2210" y="937"/>
                  <a:pt x="2210" y="937"/>
                </a:cubicBezTo>
                <a:cubicBezTo>
                  <a:pt x="2187" y="937"/>
                  <a:pt x="2175" y="948"/>
                  <a:pt x="2164" y="960"/>
                </a:cubicBezTo>
                <a:cubicBezTo>
                  <a:pt x="2048" y="1272"/>
                  <a:pt x="2048" y="1272"/>
                  <a:pt x="2048" y="1272"/>
                </a:cubicBezTo>
                <a:cubicBezTo>
                  <a:pt x="1909" y="1400"/>
                  <a:pt x="1909" y="1400"/>
                  <a:pt x="1909" y="1400"/>
                </a:cubicBezTo>
                <a:cubicBezTo>
                  <a:pt x="1817" y="1573"/>
                  <a:pt x="1817" y="1573"/>
                  <a:pt x="1817" y="1573"/>
                </a:cubicBezTo>
                <a:cubicBezTo>
                  <a:pt x="1447" y="1886"/>
                  <a:pt x="1447" y="1886"/>
                  <a:pt x="1447" y="1886"/>
                </a:cubicBezTo>
                <a:cubicBezTo>
                  <a:pt x="1285" y="1805"/>
                  <a:pt x="1285" y="1805"/>
                  <a:pt x="1285" y="1805"/>
                </a:cubicBezTo>
                <a:cubicBezTo>
                  <a:pt x="1274" y="1643"/>
                  <a:pt x="1227" y="1527"/>
                  <a:pt x="1158" y="1377"/>
                </a:cubicBezTo>
                <a:cubicBezTo>
                  <a:pt x="1054" y="1180"/>
                  <a:pt x="1054" y="1180"/>
                  <a:pt x="1054" y="1180"/>
                </a:cubicBezTo>
                <a:cubicBezTo>
                  <a:pt x="822" y="1180"/>
                  <a:pt x="637" y="1006"/>
                  <a:pt x="637" y="1006"/>
                </a:cubicBezTo>
                <a:cubicBezTo>
                  <a:pt x="556" y="1099"/>
                  <a:pt x="486" y="1157"/>
                  <a:pt x="417" y="1203"/>
                </a:cubicBezTo>
                <a:cubicBezTo>
                  <a:pt x="324" y="1272"/>
                  <a:pt x="243" y="1365"/>
                  <a:pt x="220" y="1469"/>
                </a:cubicBezTo>
                <a:cubicBezTo>
                  <a:pt x="23" y="2141"/>
                  <a:pt x="23" y="2141"/>
                  <a:pt x="23" y="2141"/>
                </a:cubicBezTo>
                <a:cubicBezTo>
                  <a:pt x="0" y="2222"/>
                  <a:pt x="12" y="2291"/>
                  <a:pt x="46" y="2361"/>
                </a:cubicBezTo>
                <a:cubicBezTo>
                  <a:pt x="429" y="3044"/>
                  <a:pt x="429" y="3044"/>
                  <a:pt x="429" y="3044"/>
                </a:cubicBezTo>
                <a:cubicBezTo>
                  <a:pt x="1216" y="3044"/>
                  <a:pt x="1216" y="3044"/>
                  <a:pt x="1216" y="3044"/>
                </a:cubicBezTo>
                <a:cubicBezTo>
                  <a:pt x="1262" y="2384"/>
                  <a:pt x="1262" y="2384"/>
                  <a:pt x="1262" y="2384"/>
                </a:cubicBezTo>
                <a:cubicBezTo>
                  <a:pt x="1378" y="2430"/>
                  <a:pt x="1378" y="2430"/>
                  <a:pt x="1378" y="2430"/>
                </a:cubicBezTo>
                <a:cubicBezTo>
                  <a:pt x="1424" y="2453"/>
                  <a:pt x="1459" y="2442"/>
                  <a:pt x="1494" y="2407"/>
                </a:cubicBezTo>
                <a:cubicBezTo>
                  <a:pt x="2002" y="1712"/>
                  <a:pt x="2002" y="1712"/>
                  <a:pt x="2002" y="1712"/>
                </a:cubicBezTo>
                <a:cubicBezTo>
                  <a:pt x="2314" y="1550"/>
                  <a:pt x="2314" y="1550"/>
                  <a:pt x="2314" y="1550"/>
                </a:cubicBezTo>
                <a:cubicBezTo>
                  <a:pt x="2326" y="1539"/>
                  <a:pt x="2338" y="1516"/>
                  <a:pt x="2349" y="1504"/>
                </a:cubicBezTo>
                <a:cubicBezTo>
                  <a:pt x="2465" y="1203"/>
                  <a:pt x="2465" y="1203"/>
                  <a:pt x="2465" y="1203"/>
                </a:cubicBezTo>
                <a:lnTo>
                  <a:pt x="2396" y="1203"/>
                </a:lnTo>
                <a:close/>
                <a:moveTo>
                  <a:pt x="2338" y="1203"/>
                </a:moveTo>
                <a:cubicBezTo>
                  <a:pt x="2257" y="1434"/>
                  <a:pt x="2257" y="1434"/>
                  <a:pt x="2257" y="1434"/>
                </a:cubicBezTo>
                <a:cubicBezTo>
                  <a:pt x="2060" y="1411"/>
                  <a:pt x="2060" y="1411"/>
                  <a:pt x="2060" y="1411"/>
                </a:cubicBezTo>
                <a:cubicBezTo>
                  <a:pt x="2129" y="1342"/>
                  <a:pt x="2129" y="1342"/>
                  <a:pt x="2129" y="1342"/>
                </a:cubicBezTo>
                <a:cubicBezTo>
                  <a:pt x="2164" y="1307"/>
                  <a:pt x="2164" y="1261"/>
                  <a:pt x="2153" y="1226"/>
                </a:cubicBezTo>
                <a:cubicBezTo>
                  <a:pt x="2129" y="1191"/>
                  <a:pt x="2129" y="1191"/>
                  <a:pt x="2129" y="1191"/>
                </a:cubicBezTo>
                <a:cubicBezTo>
                  <a:pt x="2129" y="1203"/>
                  <a:pt x="2129" y="1203"/>
                  <a:pt x="2129" y="1203"/>
                </a:cubicBezTo>
                <a:cubicBezTo>
                  <a:pt x="2210" y="983"/>
                  <a:pt x="2210" y="983"/>
                  <a:pt x="2210" y="983"/>
                </a:cubicBezTo>
                <a:cubicBezTo>
                  <a:pt x="2419" y="1006"/>
                  <a:pt x="2419" y="1006"/>
                  <a:pt x="2419" y="1006"/>
                </a:cubicBezTo>
                <a:lnTo>
                  <a:pt x="2338" y="1203"/>
                </a:lnTo>
                <a:close/>
              </a:path>
            </a:pathLst>
          </a:custGeom>
          <a:solidFill>
            <a:srgbClr val="007395"/>
          </a:solidFill>
          <a:ln>
            <a:noFill/>
          </a:ln>
          <a:effectLs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a:ea typeface="+mn-ea"/>
              <a:cs typeface="+mn-cs"/>
            </a:endParaRPr>
          </a:p>
        </p:txBody>
      </p:sp>
      <p:sp>
        <p:nvSpPr>
          <p:cNvPr id="51" name="Freeform 3">
            <a:extLst>
              <a:ext uri="{FF2B5EF4-FFF2-40B4-BE49-F238E27FC236}">
                <a16:creationId xmlns:a16="http://schemas.microsoft.com/office/drawing/2014/main" xmlns="" id="{1609C7DF-AC90-5744-B1BE-E4E9789B0FF5}"/>
              </a:ext>
            </a:extLst>
          </p:cNvPr>
          <p:cNvSpPr>
            <a:spLocks noChangeAspect="1" noChangeArrowheads="1"/>
          </p:cNvSpPr>
          <p:nvPr/>
        </p:nvSpPr>
        <p:spPr bwMode="auto">
          <a:xfrm>
            <a:off x="10723753" y="3843556"/>
            <a:ext cx="316396" cy="632791"/>
          </a:xfrm>
          <a:custGeom>
            <a:avLst/>
            <a:gdLst>
              <a:gd name="T0" fmla="*/ 301 w 1482"/>
              <a:gd name="T1" fmla="*/ 729 h 2964"/>
              <a:gd name="T2" fmla="*/ 150 w 1482"/>
              <a:gd name="T3" fmla="*/ 776 h 2964"/>
              <a:gd name="T4" fmla="*/ 150 w 1482"/>
              <a:gd name="T5" fmla="*/ 833 h 2964"/>
              <a:gd name="T6" fmla="*/ 301 w 1482"/>
              <a:gd name="T7" fmla="*/ 787 h 2964"/>
              <a:gd name="T8" fmla="*/ 301 w 1482"/>
              <a:gd name="T9" fmla="*/ 729 h 2964"/>
              <a:gd name="T10" fmla="*/ 775 w 1482"/>
              <a:gd name="T11" fmla="*/ 845 h 2964"/>
              <a:gd name="T12" fmla="*/ 150 w 1482"/>
              <a:gd name="T13" fmla="*/ 996 h 2964"/>
              <a:gd name="T14" fmla="*/ 150 w 1482"/>
              <a:gd name="T15" fmla="*/ 1054 h 2964"/>
              <a:gd name="T16" fmla="*/ 775 w 1482"/>
              <a:gd name="T17" fmla="*/ 915 h 2964"/>
              <a:gd name="T18" fmla="*/ 775 w 1482"/>
              <a:gd name="T19" fmla="*/ 845 h 2964"/>
              <a:gd name="T20" fmla="*/ 775 w 1482"/>
              <a:gd name="T21" fmla="*/ 347 h 2964"/>
              <a:gd name="T22" fmla="*/ 150 w 1482"/>
              <a:gd name="T23" fmla="*/ 556 h 2964"/>
              <a:gd name="T24" fmla="*/ 150 w 1482"/>
              <a:gd name="T25" fmla="*/ 613 h 2964"/>
              <a:gd name="T26" fmla="*/ 775 w 1482"/>
              <a:gd name="T27" fmla="*/ 417 h 2964"/>
              <a:gd name="T28" fmla="*/ 775 w 1482"/>
              <a:gd name="T29" fmla="*/ 347 h 2964"/>
              <a:gd name="T30" fmla="*/ 775 w 1482"/>
              <a:gd name="T31" fmla="*/ 1088 h 2964"/>
              <a:gd name="T32" fmla="*/ 150 w 1482"/>
              <a:gd name="T33" fmla="*/ 1215 h 2964"/>
              <a:gd name="T34" fmla="*/ 150 w 1482"/>
              <a:gd name="T35" fmla="*/ 1492 h 2964"/>
              <a:gd name="T36" fmla="*/ 775 w 1482"/>
              <a:gd name="T37" fmla="*/ 1401 h 2964"/>
              <a:gd name="T38" fmla="*/ 775 w 1482"/>
              <a:gd name="T39" fmla="*/ 1088 h 2964"/>
              <a:gd name="T40" fmla="*/ 602 w 1482"/>
              <a:gd name="T41" fmla="*/ 706 h 2964"/>
              <a:gd name="T42" fmla="*/ 775 w 1482"/>
              <a:gd name="T43" fmla="*/ 660 h 2964"/>
              <a:gd name="T44" fmla="*/ 775 w 1482"/>
              <a:gd name="T45" fmla="*/ 602 h 2964"/>
              <a:gd name="T46" fmla="*/ 602 w 1482"/>
              <a:gd name="T47" fmla="*/ 648 h 2964"/>
              <a:gd name="T48" fmla="*/ 602 w 1482"/>
              <a:gd name="T49" fmla="*/ 706 h 2964"/>
              <a:gd name="T50" fmla="*/ 533 w 1482"/>
              <a:gd name="T51" fmla="*/ 822 h 2964"/>
              <a:gd name="T52" fmla="*/ 533 w 1482"/>
              <a:gd name="T53" fmla="*/ 579 h 2964"/>
              <a:gd name="T54" fmla="*/ 359 w 1482"/>
              <a:gd name="T55" fmla="*/ 625 h 2964"/>
              <a:gd name="T56" fmla="*/ 359 w 1482"/>
              <a:gd name="T57" fmla="*/ 868 h 2964"/>
              <a:gd name="T58" fmla="*/ 533 w 1482"/>
              <a:gd name="T59" fmla="*/ 822 h 2964"/>
              <a:gd name="T60" fmla="*/ 879 w 1482"/>
              <a:gd name="T61" fmla="*/ 0 h 2964"/>
              <a:gd name="T62" fmla="*/ 0 w 1482"/>
              <a:gd name="T63" fmla="*/ 336 h 2964"/>
              <a:gd name="T64" fmla="*/ 0 w 1482"/>
              <a:gd name="T65" fmla="*/ 2847 h 2964"/>
              <a:gd name="T66" fmla="*/ 879 w 1482"/>
              <a:gd name="T67" fmla="*/ 2963 h 2964"/>
              <a:gd name="T68" fmla="*/ 1481 w 1482"/>
              <a:gd name="T69" fmla="*/ 2847 h 2964"/>
              <a:gd name="T70" fmla="*/ 1481 w 1482"/>
              <a:gd name="T71" fmla="*/ 336 h 2964"/>
              <a:gd name="T72" fmla="*/ 879 w 1482"/>
              <a:gd name="T73" fmla="*/ 0 h 2964"/>
              <a:gd name="T74" fmla="*/ 879 w 1482"/>
              <a:gd name="T75" fmla="*/ 2835 h 2964"/>
              <a:gd name="T76" fmla="*/ 92 w 1482"/>
              <a:gd name="T77" fmla="*/ 2754 h 2964"/>
              <a:gd name="T78" fmla="*/ 92 w 1482"/>
              <a:gd name="T79" fmla="*/ 405 h 2964"/>
              <a:gd name="T80" fmla="*/ 879 w 1482"/>
              <a:gd name="T81" fmla="*/ 127 h 2964"/>
              <a:gd name="T82" fmla="*/ 879 w 1482"/>
              <a:gd name="T83" fmla="*/ 2835 h 2964"/>
              <a:gd name="T84" fmla="*/ 775 w 1482"/>
              <a:gd name="T85" fmla="*/ 2569 h 2964"/>
              <a:gd name="T86" fmla="*/ 150 w 1482"/>
              <a:gd name="T87" fmla="*/ 2546 h 2964"/>
              <a:gd name="T88" fmla="*/ 150 w 1482"/>
              <a:gd name="T89" fmla="*/ 2604 h 2964"/>
              <a:gd name="T90" fmla="*/ 775 w 1482"/>
              <a:gd name="T91" fmla="*/ 2639 h 2964"/>
              <a:gd name="T92" fmla="*/ 775 w 1482"/>
              <a:gd name="T93" fmla="*/ 2569 h 2964"/>
              <a:gd name="T94" fmla="*/ 775 w 1482"/>
              <a:gd name="T95" fmla="*/ 2326 h 2964"/>
              <a:gd name="T96" fmla="*/ 150 w 1482"/>
              <a:gd name="T97" fmla="*/ 2326 h 2964"/>
              <a:gd name="T98" fmla="*/ 150 w 1482"/>
              <a:gd name="T99" fmla="*/ 2384 h 2964"/>
              <a:gd name="T100" fmla="*/ 775 w 1482"/>
              <a:gd name="T101" fmla="*/ 2396 h 2964"/>
              <a:gd name="T102" fmla="*/ 775 w 1482"/>
              <a:gd name="T103" fmla="*/ 2326 h 2964"/>
              <a:gd name="T104" fmla="*/ 775 w 1482"/>
              <a:gd name="T105" fmla="*/ 1585 h 2964"/>
              <a:gd name="T106" fmla="*/ 150 w 1482"/>
              <a:gd name="T107" fmla="*/ 1655 h 2964"/>
              <a:gd name="T108" fmla="*/ 150 w 1482"/>
              <a:gd name="T109" fmla="*/ 1932 h 2964"/>
              <a:gd name="T110" fmla="*/ 775 w 1482"/>
              <a:gd name="T111" fmla="*/ 1898 h 2964"/>
              <a:gd name="T112" fmla="*/ 775 w 1482"/>
              <a:gd name="T113" fmla="*/ 1585 h 2964"/>
              <a:gd name="T114" fmla="*/ 775 w 1482"/>
              <a:gd name="T115" fmla="*/ 2083 h 2964"/>
              <a:gd name="T116" fmla="*/ 150 w 1482"/>
              <a:gd name="T117" fmla="*/ 2106 h 2964"/>
              <a:gd name="T118" fmla="*/ 150 w 1482"/>
              <a:gd name="T119" fmla="*/ 2164 h 2964"/>
              <a:gd name="T120" fmla="*/ 775 w 1482"/>
              <a:gd name="T121" fmla="*/ 2141 h 2964"/>
              <a:gd name="T122" fmla="*/ 775 w 1482"/>
              <a:gd name="T123" fmla="*/ 2083 h 29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482" h="2964">
                <a:moveTo>
                  <a:pt x="301" y="729"/>
                </a:moveTo>
                <a:lnTo>
                  <a:pt x="150" y="776"/>
                </a:lnTo>
                <a:lnTo>
                  <a:pt x="150" y="833"/>
                </a:lnTo>
                <a:lnTo>
                  <a:pt x="301" y="787"/>
                </a:lnTo>
                <a:lnTo>
                  <a:pt x="301" y="729"/>
                </a:lnTo>
                <a:close/>
                <a:moveTo>
                  <a:pt x="775" y="845"/>
                </a:moveTo>
                <a:lnTo>
                  <a:pt x="150" y="996"/>
                </a:lnTo>
                <a:lnTo>
                  <a:pt x="150" y="1054"/>
                </a:lnTo>
                <a:lnTo>
                  <a:pt x="775" y="915"/>
                </a:lnTo>
                <a:lnTo>
                  <a:pt x="775" y="845"/>
                </a:lnTo>
                <a:close/>
                <a:moveTo>
                  <a:pt x="775" y="347"/>
                </a:moveTo>
                <a:lnTo>
                  <a:pt x="150" y="556"/>
                </a:lnTo>
                <a:lnTo>
                  <a:pt x="150" y="613"/>
                </a:lnTo>
                <a:lnTo>
                  <a:pt x="775" y="417"/>
                </a:lnTo>
                <a:lnTo>
                  <a:pt x="775" y="347"/>
                </a:lnTo>
                <a:close/>
                <a:moveTo>
                  <a:pt x="775" y="1088"/>
                </a:moveTo>
                <a:lnTo>
                  <a:pt x="150" y="1215"/>
                </a:lnTo>
                <a:lnTo>
                  <a:pt x="150" y="1492"/>
                </a:lnTo>
                <a:lnTo>
                  <a:pt x="775" y="1401"/>
                </a:lnTo>
                <a:lnTo>
                  <a:pt x="775" y="1088"/>
                </a:lnTo>
                <a:close/>
                <a:moveTo>
                  <a:pt x="602" y="706"/>
                </a:moveTo>
                <a:lnTo>
                  <a:pt x="775" y="660"/>
                </a:lnTo>
                <a:lnTo>
                  <a:pt x="775" y="602"/>
                </a:lnTo>
                <a:lnTo>
                  <a:pt x="602" y="648"/>
                </a:lnTo>
                <a:lnTo>
                  <a:pt x="602" y="706"/>
                </a:lnTo>
                <a:close/>
                <a:moveTo>
                  <a:pt x="533" y="822"/>
                </a:moveTo>
                <a:lnTo>
                  <a:pt x="533" y="579"/>
                </a:lnTo>
                <a:lnTo>
                  <a:pt x="359" y="625"/>
                </a:lnTo>
                <a:lnTo>
                  <a:pt x="359" y="868"/>
                </a:lnTo>
                <a:lnTo>
                  <a:pt x="533" y="822"/>
                </a:lnTo>
                <a:close/>
                <a:moveTo>
                  <a:pt x="879" y="0"/>
                </a:moveTo>
                <a:lnTo>
                  <a:pt x="0" y="336"/>
                </a:lnTo>
                <a:lnTo>
                  <a:pt x="0" y="2847"/>
                </a:lnTo>
                <a:lnTo>
                  <a:pt x="879" y="2963"/>
                </a:lnTo>
                <a:lnTo>
                  <a:pt x="1481" y="2847"/>
                </a:lnTo>
                <a:lnTo>
                  <a:pt x="1481" y="336"/>
                </a:lnTo>
                <a:lnTo>
                  <a:pt x="879" y="0"/>
                </a:lnTo>
                <a:close/>
                <a:moveTo>
                  <a:pt x="879" y="2835"/>
                </a:moveTo>
                <a:lnTo>
                  <a:pt x="92" y="2754"/>
                </a:lnTo>
                <a:lnTo>
                  <a:pt x="92" y="405"/>
                </a:lnTo>
                <a:lnTo>
                  <a:pt x="879" y="127"/>
                </a:lnTo>
                <a:lnTo>
                  <a:pt x="879" y="2835"/>
                </a:lnTo>
                <a:close/>
                <a:moveTo>
                  <a:pt x="775" y="2569"/>
                </a:moveTo>
                <a:lnTo>
                  <a:pt x="150" y="2546"/>
                </a:lnTo>
                <a:lnTo>
                  <a:pt x="150" y="2604"/>
                </a:lnTo>
                <a:lnTo>
                  <a:pt x="775" y="2639"/>
                </a:lnTo>
                <a:lnTo>
                  <a:pt x="775" y="2569"/>
                </a:lnTo>
                <a:close/>
                <a:moveTo>
                  <a:pt x="775" y="2326"/>
                </a:moveTo>
                <a:lnTo>
                  <a:pt x="150" y="2326"/>
                </a:lnTo>
                <a:lnTo>
                  <a:pt x="150" y="2384"/>
                </a:lnTo>
                <a:lnTo>
                  <a:pt x="775" y="2396"/>
                </a:lnTo>
                <a:lnTo>
                  <a:pt x="775" y="2326"/>
                </a:lnTo>
                <a:close/>
                <a:moveTo>
                  <a:pt x="775" y="1585"/>
                </a:moveTo>
                <a:lnTo>
                  <a:pt x="150" y="1655"/>
                </a:lnTo>
                <a:lnTo>
                  <a:pt x="150" y="1932"/>
                </a:lnTo>
                <a:lnTo>
                  <a:pt x="775" y="1898"/>
                </a:lnTo>
                <a:lnTo>
                  <a:pt x="775" y="1585"/>
                </a:lnTo>
                <a:close/>
                <a:moveTo>
                  <a:pt x="775" y="2083"/>
                </a:moveTo>
                <a:lnTo>
                  <a:pt x="150" y="2106"/>
                </a:lnTo>
                <a:lnTo>
                  <a:pt x="150" y="2164"/>
                </a:lnTo>
                <a:lnTo>
                  <a:pt x="775" y="2141"/>
                </a:lnTo>
                <a:lnTo>
                  <a:pt x="775" y="2083"/>
                </a:lnTo>
                <a:close/>
              </a:path>
            </a:pathLst>
          </a:custGeom>
          <a:solidFill>
            <a:srgbClr val="007395"/>
          </a:solidFill>
          <a:ln>
            <a:noFill/>
          </a:ln>
          <a:effectLs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a:ea typeface="+mn-ea"/>
              <a:cs typeface="+mn-cs"/>
            </a:endParaRPr>
          </a:p>
        </p:txBody>
      </p:sp>
      <p:sp>
        <p:nvSpPr>
          <p:cNvPr id="4" name="Slide Number Placeholder 3">
            <a:extLst>
              <a:ext uri="{FF2B5EF4-FFF2-40B4-BE49-F238E27FC236}">
                <a16:creationId xmlns:a16="http://schemas.microsoft.com/office/drawing/2014/main" xmlns="" id="{3D01872D-7069-974B-BF5A-3536F3494890}"/>
              </a:ext>
            </a:extLst>
          </p:cNvPr>
          <p:cNvSpPr>
            <a:spLocks noGrp="1"/>
          </p:cNvSpPr>
          <p:nvPr>
            <p:ph type="sldNum" sz="quarter" idx="4"/>
          </p:nvPr>
        </p:nvSpPr>
        <p:spPr/>
        <p:txBody>
          <a:bodyPr/>
          <a:lstStyle/>
          <a:p>
            <a:fld id="{C51EAA63-D034-42AE-91FA-B13B9518C7BE}" type="slidenum">
              <a:rPr lang="en-US" smtClean="0"/>
              <a:pPr/>
              <a:t>22</a:t>
            </a:fld>
            <a:endParaRPr lang="en-US" dirty="0"/>
          </a:p>
        </p:txBody>
      </p:sp>
      <p:sp>
        <p:nvSpPr>
          <p:cNvPr id="20" name="Freeform 4"/>
          <p:cNvSpPr>
            <a:spLocks noChangeAspect="1" noChangeArrowheads="1"/>
          </p:cNvSpPr>
          <p:nvPr/>
        </p:nvSpPr>
        <p:spPr bwMode="auto">
          <a:xfrm>
            <a:off x="7615501" y="3928404"/>
            <a:ext cx="919032" cy="514658"/>
          </a:xfrm>
          <a:custGeom>
            <a:avLst/>
            <a:gdLst>
              <a:gd name="T0" fmla="*/ 1216 w 2977"/>
              <a:gd name="T1" fmla="*/ 139 h 1668"/>
              <a:gd name="T2" fmla="*/ 1598 w 2977"/>
              <a:gd name="T3" fmla="*/ 336 h 1668"/>
              <a:gd name="T4" fmla="*/ 1633 w 2977"/>
              <a:gd name="T5" fmla="*/ 394 h 1668"/>
              <a:gd name="T6" fmla="*/ 1702 w 2977"/>
              <a:gd name="T7" fmla="*/ 417 h 1668"/>
              <a:gd name="T8" fmla="*/ 1749 w 2977"/>
              <a:gd name="T9" fmla="*/ 394 h 1668"/>
              <a:gd name="T10" fmla="*/ 1841 w 2977"/>
              <a:gd name="T11" fmla="*/ 371 h 1668"/>
              <a:gd name="T12" fmla="*/ 2258 w 2977"/>
              <a:gd name="T13" fmla="*/ 649 h 1668"/>
              <a:gd name="T14" fmla="*/ 2281 w 2977"/>
              <a:gd name="T15" fmla="*/ 706 h 1668"/>
              <a:gd name="T16" fmla="*/ 2351 w 2977"/>
              <a:gd name="T17" fmla="*/ 753 h 1668"/>
              <a:gd name="T18" fmla="*/ 2409 w 2977"/>
              <a:gd name="T19" fmla="*/ 741 h 1668"/>
              <a:gd name="T20" fmla="*/ 2466 w 2977"/>
              <a:gd name="T21" fmla="*/ 741 h 1668"/>
              <a:gd name="T22" fmla="*/ 2837 w 2977"/>
              <a:gd name="T23" fmla="*/ 1100 h 1668"/>
              <a:gd name="T24" fmla="*/ 2443 w 2977"/>
              <a:gd name="T25" fmla="*/ 1528 h 1668"/>
              <a:gd name="T26" fmla="*/ 625 w 2977"/>
              <a:gd name="T27" fmla="*/ 1528 h 1668"/>
              <a:gd name="T28" fmla="*/ 151 w 2977"/>
              <a:gd name="T29" fmla="*/ 1077 h 1668"/>
              <a:gd name="T30" fmla="*/ 614 w 2977"/>
              <a:gd name="T31" fmla="*/ 602 h 1668"/>
              <a:gd name="T32" fmla="*/ 625 w 2977"/>
              <a:gd name="T33" fmla="*/ 602 h 1668"/>
              <a:gd name="T34" fmla="*/ 695 w 2977"/>
              <a:gd name="T35" fmla="*/ 602 h 1668"/>
              <a:gd name="T36" fmla="*/ 753 w 2977"/>
              <a:gd name="T37" fmla="*/ 556 h 1668"/>
              <a:gd name="T38" fmla="*/ 764 w 2977"/>
              <a:gd name="T39" fmla="*/ 498 h 1668"/>
              <a:gd name="T40" fmla="*/ 1216 w 2977"/>
              <a:gd name="T41" fmla="*/ 139 h 1668"/>
              <a:gd name="T42" fmla="*/ 1216 w 2977"/>
              <a:gd name="T43" fmla="*/ 0 h 1668"/>
              <a:gd name="T44" fmla="*/ 625 w 2977"/>
              <a:gd name="T45" fmla="*/ 463 h 1668"/>
              <a:gd name="T46" fmla="*/ 614 w 2977"/>
              <a:gd name="T47" fmla="*/ 463 h 1668"/>
              <a:gd name="T48" fmla="*/ 12 w 2977"/>
              <a:gd name="T49" fmla="*/ 1054 h 1668"/>
              <a:gd name="T50" fmla="*/ 625 w 2977"/>
              <a:gd name="T51" fmla="*/ 1667 h 1668"/>
              <a:gd name="T52" fmla="*/ 2431 w 2977"/>
              <a:gd name="T53" fmla="*/ 1667 h 1668"/>
              <a:gd name="T54" fmla="*/ 2976 w 2977"/>
              <a:gd name="T55" fmla="*/ 1123 h 1668"/>
              <a:gd name="T56" fmla="*/ 2443 w 2977"/>
              <a:gd name="T57" fmla="*/ 602 h 1668"/>
              <a:gd name="T58" fmla="*/ 2397 w 2977"/>
              <a:gd name="T59" fmla="*/ 602 h 1668"/>
              <a:gd name="T60" fmla="*/ 1888 w 2977"/>
              <a:gd name="T61" fmla="*/ 232 h 1668"/>
              <a:gd name="T62" fmla="*/ 1714 w 2977"/>
              <a:gd name="T63" fmla="*/ 267 h 1668"/>
              <a:gd name="T64" fmla="*/ 1216 w 2977"/>
              <a:gd name="T65" fmla="*/ 0 h 1668"/>
              <a:gd name="T66" fmla="*/ 1216 w 2977"/>
              <a:gd name="T67" fmla="*/ 139 h 16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977" h="1668">
                <a:moveTo>
                  <a:pt x="1216" y="139"/>
                </a:moveTo>
                <a:cubicBezTo>
                  <a:pt x="1366" y="139"/>
                  <a:pt x="1505" y="209"/>
                  <a:pt x="1598" y="336"/>
                </a:cubicBezTo>
                <a:cubicBezTo>
                  <a:pt x="1633" y="394"/>
                  <a:pt x="1633" y="394"/>
                  <a:pt x="1633" y="394"/>
                </a:cubicBezTo>
                <a:cubicBezTo>
                  <a:pt x="1644" y="417"/>
                  <a:pt x="1679" y="417"/>
                  <a:pt x="1702" y="417"/>
                </a:cubicBezTo>
                <a:cubicBezTo>
                  <a:pt x="1749" y="394"/>
                  <a:pt x="1749" y="394"/>
                  <a:pt x="1749" y="394"/>
                </a:cubicBezTo>
                <a:cubicBezTo>
                  <a:pt x="1783" y="382"/>
                  <a:pt x="1806" y="382"/>
                  <a:pt x="1841" y="371"/>
                </a:cubicBezTo>
                <a:cubicBezTo>
                  <a:pt x="2027" y="348"/>
                  <a:pt x="2212" y="463"/>
                  <a:pt x="2258" y="649"/>
                </a:cubicBezTo>
                <a:cubicBezTo>
                  <a:pt x="2281" y="706"/>
                  <a:pt x="2281" y="706"/>
                  <a:pt x="2281" y="706"/>
                </a:cubicBezTo>
                <a:cubicBezTo>
                  <a:pt x="2293" y="730"/>
                  <a:pt x="2316" y="753"/>
                  <a:pt x="2351" y="753"/>
                </a:cubicBezTo>
                <a:cubicBezTo>
                  <a:pt x="2409" y="741"/>
                  <a:pt x="2409" y="741"/>
                  <a:pt x="2409" y="741"/>
                </a:cubicBezTo>
                <a:cubicBezTo>
                  <a:pt x="2431" y="741"/>
                  <a:pt x="2455" y="741"/>
                  <a:pt x="2466" y="741"/>
                </a:cubicBezTo>
                <a:cubicBezTo>
                  <a:pt x="2663" y="765"/>
                  <a:pt x="2825" y="915"/>
                  <a:pt x="2837" y="1100"/>
                </a:cubicBezTo>
                <a:cubicBezTo>
                  <a:pt x="2848" y="1332"/>
                  <a:pt x="2675" y="1528"/>
                  <a:pt x="2443" y="1528"/>
                </a:cubicBezTo>
                <a:cubicBezTo>
                  <a:pt x="625" y="1528"/>
                  <a:pt x="625" y="1528"/>
                  <a:pt x="625" y="1528"/>
                </a:cubicBezTo>
                <a:cubicBezTo>
                  <a:pt x="371" y="1528"/>
                  <a:pt x="162" y="1332"/>
                  <a:pt x="151" y="1077"/>
                </a:cubicBezTo>
                <a:cubicBezTo>
                  <a:pt x="139" y="822"/>
                  <a:pt x="359" y="602"/>
                  <a:pt x="614" y="602"/>
                </a:cubicBezTo>
                <a:lnTo>
                  <a:pt x="625" y="602"/>
                </a:lnTo>
                <a:cubicBezTo>
                  <a:pt x="695" y="602"/>
                  <a:pt x="695" y="602"/>
                  <a:pt x="695" y="602"/>
                </a:cubicBezTo>
                <a:cubicBezTo>
                  <a:pt x="718" y="602"/>
                  <a:pt x="741" y="591"/>
                  <a:pt x="753" y="556"/>
                </a:cubicBezTo>
                <a:cubicBezTo>
                  <a:pt x="764" y="498"/>
                  <a:pt x="764" y="498"/>
                  <a:pt x="764" y="498"/>
                </a:cubicBezTo>
                <a:cubicBezTo>
                  <a:pt x="811" y="290"/>
                  <a:pt x="996" y="139"/>
                  <a:pt x="1216" y="139"/>
                </a:cubicBezTo>
                <a:lnTo>
                  <a:pt x="1216" y="0"/>
                </a:lnTo>
                <a:cubicBezTo>
                  <a:pt x="927" y="0"/>
                  <a:pt x="695" y="197"/>
                  <a:pt x="625" y="463"/>
                </a:cubicBezTo>
                <a:lnTo>
                  <a:pt x="614" y="463"/>
                </a:lnTo>
                <a:cubicBezTo>
                  <a:pt x="290" y="463"/>
                  <a:pt x="23" y="730"/>
                  <a:pt x="12" y="1054"/>
                </a:cubicBezTo>
                <a:cubicBezTo>
                  <a:pt x="0" y="1390"/>
                  <a:pt x="290" y="1667"/>
                  <a:pt x="625" y="1667"/>
                </a:cubicBezTo>
                <a:cubicBezTo>
                  <a:pt x="2431" y="1667"/>
                  <a:pt x="2431" y="1667"/>
                  <a:pt x="2431" y="1667"/>
                </a:cubicBezTo>
                <a:cubicBezTo>
                  <a:pt x="2733" y="1667"/>
                  <a:pt x="2976" y="1424"/>
                  <a:pt x="2976" y="1123"/>
                </a:cubicBezTo>
                <a:cubicBezTo>
                  <a:pt x="2976" y="834"/>
                  <a:pt x="2733" y="602"/>
                  <a:pt x="2443" y="602"/>
                </a:cubicBezTo>
                <a:cubicBezTo>
                  <a:pt x="2431" y="602"/>
                  <a:pt x="2409" y="602"/>
                  <a:pt x="2397" y="602"/>
                </a:cubicBezTo>
                <a:cubicBezTo>
                  <a:pt x="2327" y="394"/>
                  <a:pt x="2131" y="232"/>
                  <a:pt x="1888" y="232"/>
                </a:cubicBezTo>
                <a:cubicBezTo>
                  <a:pt x="1829" y="232"/>
                  <a:pt x="1772" y="243"/>
                  <a:pt x="1714" y="267"/>
                </a:cubicBezTo>
                <a:cubicBezTo>
                  <a:pt x="1598" y="104"/>
                  <a:pt x="1425" y="0"/>
                  <a:pt x="1216" y="0"/>
                </a:cubicBezTo>
                <a:lnTo>
                  <a:pt x="1216" y="139"/>
                </a:lnTo>
              </a:path>
            </a:pathLst>
          </a:custGeom>
          <a:solidFill>
            <a:schemeClr val="accent4"/>
          </a:solidFill>
          <a:ln>
            <a:noFill/>
          </a:ln>
          <a:effectLst/>
          <a:extLst/>
        </p:spPr>
        <p:txBody>
          <a:bodyPr wrap="none" anchor="ctr"/>
          <a:lstStyle/>
          <a:p>
            <a:endParaRPr lang="en-US" dirty="0"/>
          </a:p>
        </p:txBody>
      </p:sp>
      <p:sp>
        <p:nvSpPr>
          <p:cNvPr id="21" name="TextBox 20"/>
          <p:cNvSpPr txBox="1"/>
          <p:nvPr/>
        </p:nvSpPr>
        <p:spPr>
          <a:xfrm>
            <a:off x="7901711" y="4102650"/>
            <a:ext cx="918969" cy="295310"/>
          </a:xfrm>
          <a:prstGeom prst="rect">
            <a:avLst/>
          </a:prstGeom>
          <a:noFill/>
        </p:spPr>
        <p:txBody>
          <a:bodyPr wrap="square" lIns="0" tIns="0" rIns="0" bIns="0" rtlCol="0">
            <a:noAutofit/>
          </a:bodyPr>
          <a:lstStyle/>
          <a:p>
            <a:pPr>
              <a:lnSpc>
                <a:spcPct val="90000"/>
              </a:lnSpc>
            </a:pPr>
            <a:r>
              <a:rPr lang="en-US" dirty="0">
                <a:solidFill>
                  <a:srgbClr val="000000"/>
                </a:solidFill>
              </a:rPr>
              <a:t>EBS</a:t>
            </a:r>
          </a:p>
        </p:txBody>
      </p:sp>
      <p:sp>
        <p:nvSpPr>
          <p:cNvPr id="23" name="Title 3">
            <a:extLst>
              <a:ext uri="{FF2B5EF4-FFF2-40B4-BE49-F238E27FC236}">
                <a16:creationId xmlns:a16="http://schemas.microsoft.com/office/drawing/2014/main" xmlns="" id="{C4BEE922-F38B-4849-B17A-7A19F11E699A}"/>
              </a:ext>
            </a:extLst>
          </p:cNvPr>
          <p:cNvSpPr txBox="1">
            <a:spLocks/>
          </p:cNvSpPr>
          <p:nvPr/>
        </p:nvSpPr>
        <p:spPr>
          <a:xfrm>
            <a:off x="531812" y="-38774"/>
            <a:ext cx="11125200" cy="889000"/>
          </a:xfrm>
          <a:prstGeom prst="rect">
            <a:avLst/>
          </a:prstGeom>
        </p:spPr>
        <p:txBody>
          <a:bodyPr vert="horz" lIns="0" tIns="0" rIns="0" bIns="0" rtlCol="0" anchor="b">
            <a:noAutofit/>
          </a:bodyPr>
          <a:lstStyle>
            <a:lvl1pPr algn="l" defTabSz="914400" rtl="0" eaLnBrk="1" latinLnBrk="0" hangingPunct="1">
              <a:lnSpc>
                <a:spcPct val="80000"/>
              </a:lnSpc>
              <a:spcBef>
                <a:spcPct val="0"/>
              </a:spcBef>
              <a:buNone/>
              <a:defRPr sz="3600" kern="1200">
                <a:solidFill>
                  <a:schemeClr val="bg1"/>
                </a:solidFill>
                <a:latin typeface="+mj-lt"/>
                <a:ea typeface="+mj-ea"/>
                <a:cs typeface="+mj-cs"/>
              </a:defRPr>
            </a:lvl1pPr>
          </a:lstStyle>
          <a:p>
            <a:r>
              <a:rPr lang="en-US" dirty="0">
                <a:solidFill>
                  <a:srgbClr val="000000"/>
                </a:solidFill>
              </a:rPr>
              <a:t>File Storage Service</a:t>
            </a:r>
          </a:p>
        </p:txBody>
      </p:sp>
      <p:sp>
        <p:nvSpPr>
          <p:cNvPr id="3" name="TextBox 2">
            <a:extLst>
              <a:ext uri="{FF2B5EF4-FFF2-40B4-BE49-F238E27FC236}">
                <a16:creationId xmlns:a16="http://schemas.microsoft.com/office/drawing/2014/main" xmlns="" id="{0CA6FBED-B243-D64A-9B7E-83CD259BEBF9}"/>
              </a:ext>
            </a:extLst>
          </p:cNvPr>
          <p:cNvSpPr txBox="1"/>
          <p:nvPr/>
        </p:nvSpPr>
        <p:spPr>
          <a:xfrm>
            <a:off x="12697097" y="1332411"/>
            <a:ext cx="0" cy="0"/>
          </a:xfrm>
          <a:prstGeom prst="rect">
            <a:avLst/>
          </a:prstGeom>
          <a:noFill/>
        </p:spPr>
        <p:txBody>
          <a:bodyPr wrap="none" lIns="0" tIns="0" rIns="0" bIns="0" rtlCol="0">
            <a:noAutofit/>
          </a:bodyPr>
          <a:lstStyle/>
          <a:p>
            <a:pPr>
              <a:lnSpc>
                <a:spcPct val="90000"/>
              </a:lnSpc>
            </a:pPr>
            <a:endParaRPr lang="en-US" dirty="0"/>
          </a:p>
        </p:txBody>
      </p:sp>
    </p:spTree>
    <p:extLst>
      <p:ext uri="{BB962C8B-B14F-4D97-AF65-F5344CB8AC3E}">
        <p14:creationId xmlns:p14="http://schemas.microsoft.com/office/powerpoint/2010/main" val="35124610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1" name="Freeform 3"/>
          <p:cNvSpPr>
            <a:spLocks noChangeAspect="1" noChangeArrowheads="1"/>
          </p:cNvSpPr>
          <p:nvPr/>
        </p:nvSpPr>
        <p:spPr bwMode="auto">
          <a:xfrm>
            <a:off x="8231734" y="1932585"/>
            <a:ext cx="3619092" cy="2035737"/>
          </a:xfrm>
          <a:custGeom>
            <a:avLst/>
            <a:gdLst>
              <a:gd name="T0" fmla="*/ 2430 w 2964"/>
              <a:gd name="T1" fmla="*/ 602 h 1668"/>
              <a:gd name="T2" fmla="*/ 2384 w 2964"/>
              <a:gd name="T3" fmla="*/ 614 h 1668"/>
              <a:gd name="T4" fmla="*/ 1876 w 2964"/>
              <a:gd name="T5" fmla="*/ 232 h 1668"/>
              <a:gd name="T6" fmla="*/ 1702 w 2964"/>
              <a:gd name="T7" fmla="*/ 267 h 1668"/>
              <a:gd name="T8" fmla="*/ 1204 w 2964"/>
              <a:gd name="T9" fmla="*/ 0 h 1668"/>
              <a:gd name="T10" fmla="*/ 613 w 2964"/>
              <a:gd name="T11" fmla="*/ 463 h 1668"/>
              <a:gd name="T12" fmla="*/ 602 w 2964"/>
              <a:gd name="T13" fmla="*/ 463 h 1668"/>
              <a:gd name="T14" fmla="*/ 0 w 2964"/>
              <a:gd name="T15" fmla="*/ 1065 h 1668"/>
              <a:gd name="T16" fmla="*/ 602 w 2964"/>
              <a:gd name="T17" fmla="*/ 1667 h 1668"/>
              <a:gd name="T18" fmla="*/ 2430 w 2964"/>
              <a:gd name="T19" fmla="*/ 1667 h 1668"/>
              <a:gd name="T20" fmla="*/ 2963 w 2964"/>
              <a:gd name="T21" fmla="*/ 1135 h 1668"/>
              <a:gd name="T22" fmla="*/ 2430 w 2964"/>
              <a:gd name="T23" fmla="*/ 602 h 16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964" h="1668">
                <a:moveTo>
                  <a:pt x="2430" y="602"/>
                </a:moveTo>
                <a:cubicBezTo>
                  <a:pt x="2418" y="602"/>
                  <a:pt x="2396" y="602"/>
                  <a:pt x="2384" y="614"/>
                </a:cubicBezTo>
                <a:cubicBezTo>
                  <a:pt x="2314" y="394"/>
                  <a:pt x="2119" y="232"/>
                  <a:pt x="1876" y="232"/>
                </a:cubicBezTo>
                <a:cubicBezTo>
                  <a:pt x="1817" y="232"/>
                  <a:pt x="1760" y="244"/>
                  <a:pt x="1702" y="267"/>
                </a:cubicBezTo>
                <a:cubicBezTo>
                  <a:pt x="1586" y="105"/>
                  <a:pt x="1413" y="0"/>
                  <a:pt x="1204" y="0"/>
                </a:cubicBezTo>
                <a:cubicBezTo>
                  <a:pt x="915" y="0"/>
                  <a:pt x="683" y="197"/>
                  <a:pt x="613" y="463"/>
                </a:cubicBezTo>
                <a:lnTo>
                  <a:pt x="602" y="463"/>
                </a:lnTo>
                <a:cubicBezTo>
                  <a:pt x="266" y="463"/>
                  <a:pt x="0" y="741"/>
                  <a:pt x="0" y="1065"/>
                </a:cubicBezTo>
                <a:cubicBezTo>
                  <a:pt x="0" y="1401"/>
                  <a:pt x="266" y="1667"/>
                  <a:pt x="602" y="1667"/>
                </a:cubicBezTo>
                <a:cubicBezTo>
                  <a:pt x="2430" y="1667"/>
                  <a:pt x="2430" y="1667"/>
                  <a:pt x="2430" y="1667"/>
                </a:cubicBezTo>
                <a:cubicBezTo>
                  <a:pt x="2720" y="1667"/>
                  <a:pt x="2963" y="1436"/>
                  <a:pt x="2963" y="1135"/>
                </a:cubicBezTo>
                <a:cubicBezTo>
                  <a:pt x="2963" y="846"/>
                  <a:pt x="2720" y="602"/>
                  <a:pt x="2430" y="602"/>
                </a:cubicBezTo>
              </a:path>
            </a:pathLst>
          </a:custGeom>
          <a:solidFill>
            <a:schemeClr val="bg1">
              <a:lumMod val="20000"/>
              <a:lumOff val="80000"/>
              <a:alpha val="90000"/>
            </a:schemeClr>
          </a:solidFill>
          <a:ln>
            <a:noFill/>
          </a:ln>
          <a:effectLs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58595B"/>
              </a:solidFill>
              <a:effectLst/>
              <a:uLnTx/>
              <a:uFillTx/>
              <a:latin typeface="Calibri"/>
              <a:ea typeface="+mn-ea"/>
              <a:cs typeface="+mn-cs"/>
            </a:endParaRPr>
          </a:p>
        </p:txBody>
      </p:sp>
      <p:sp>
        <p:nvSpPr>
          <p:cNvPr id="74" name="Rectangle 73"/>
          <p:cNvSpPr/>
          <p:nvPr/>
        </p:nvSpPr>
        <p:spPr bwMode="gray">
          <a:xfrm>
            <a:off x="8648100" y="4552481"/>
            <a:ext cx="1440000" cy="540000"/>
          </a:xfrm>
          <a:prstGeom prst="rect">
            <a:avLst/>
          </a:prstGeom>
          <a:solidFill>
            <a:srgbClr val="F80000">
              <a:lumMod val="50000"/>
            </a:srgbClr>
          </a:solidFill>
          <a:ln w="38100">
            <a:noFill/>
          </a:ln>
        </p:spPr>
        <p:txBody>
          <a:bodyPr vert="horz" wrap="square" lIns="68580" tIns="34290" rIns="68580" bIns="34290" numCol="1" anchor="t" anchorCtr="0" compatLnSpc="1">
            <a:prstTxWarp prst="textNoShape">
              <a:avLst/>
            </a:prstTxWarp>
            <a:noAutofit/>
          </a:bodyPr>
          <a:lstStyle/>
          <a:p>
            <a:pPr algn="ctr" defTabSz="685800"/>
            <a:r>
              <a:rPr lang="en-US" sz="1400" b="1" kern="0" dirty="0"/>
              <a:t>No CAPEX with </a:t>
            </a:r>
            <a:br>
              <a:rPr lang="en-US" sz="1400" b="1" kern="0" dirty="0"/>
            </a:br>
            <a:r>
              <a:rPr lang="en-US" sz="1400" b="1" kern="0" dirty="0"/>
              <a:t>low OPEX</a:t>
            </a:r>
          </a:p>
        </p:txBody>
      </p:sp>
      <p:sp>
        <p:nvSpPr>
          <p:cNvPr id="76" name="Rectangle 75"/>
          <p:cNvSpPr/>
          <p:nvPr/>
        </p:nvSpPr>
        <p:spPr bwMode="gray">
          <a:xfrm>
            <a:off x="10183899" y="4552481"/>
            <a:ext cx="1440000" cy="540000"/>
          </a:xfrm>
          <a:prstGeom prst="rect">
            <a:avLst/>
          </a:prstGeom>
          <a:solidFill>
            <a:srgbClr val="F80000">
              <a:lumMod val="50000"/>
            </a:srgbClr>
          </a:solidFill>
          <a:ln w="38100">
            <a:noFill/>
          </a:ln>
        </p:spPr>
        <p:txBody>
          <a:bodyPr vert="horz" wrap="square" lIns="68580" tIns="34290" rIns="68580" bIns="34290" numCol="1" anchor="t" anchorCtr="0" compatLnSpc="1">
            <a:prstTxWarp prst="textNoShape">
              <a:avLst/>
            </a:prstTxWarp>
            <a:noAutofit/>
          </a:bodyPr>
          <a:lstStyle/>
          <a:p>
            <a:pPr algn="ctr" defTabSz="685800"/>
            <a:r>
              <a:rPr lang="en-US" sz="1400" b="1" kern="0" dirty="0"/>
              <a:t>End-to-End</a:t>
            </a:r>
            <a:br>
              <a:rPr lang="en-US" sz="1400" b="1" kern="0" dirty="0"/>
            </a:br>
            <a:r>
              <a:rPr lang="en-US" sz="1400" b="1" kern="0" dirty="0"/>
              <a:t> security</a:t>
            </a:r>
          </a:p>
        </p:txBody>
      </p:sp>
      <p:sp>
        <p:nvSpPr>
          <p:cNvPr id="77" name="Rectangle 76"/>
          <p:cNvSpPr/>
          <p:nvPr/>
        </p:nvSpPr>
        <p:spPr bwMode="gray">
          <a:xfrm>
            <a:off x="8648100" y="5297035"/>
            <a:ext cx="1440000" cy="692851"/>
          </a:xfrm>
          <a:prstGeom prst="rect">
            <a:avLst/>
          </a:prstGeom>
          <a:solidFill>
            <a:srgbClr val="F80000">
              <a:lumMod val="50000"/>
            </a:srgbClr>
          </a:solidFill>
          <a:ln w="38100">
            <a:noFill/>
          </a:ln>
        </p:spPr>
        <p:txBody>
          <a:bodyPr vert="horz" wrap="square" lIns="68580" tIns="34290" rIns="68580" bIns="34290" numCol="1" anchor="t" anchorCtr="0" compatLnSpc="1">
            <a:prstTxWarp prst="textNoShape">
              <a:avLst/>
            </a:prstTxWarp>
            <a:noAutofit/>
          </a:bodyPr>
          <a:lstStyle/>
          <a:p>
            <a:pPr algn="ctr" defTabSz="685800"/>
            <a:r>
              <a:rPr lang="en-US" sz="1400" b="1" kern="0" dirty="0"/>
              <a:t>Backup data always </a:t>
            </a:r>
            <a:br>
              <a:rPr lang="en-US" sz="1400" b="1" kern="0" dirty="0"/>
            </a:br>
            <a:r>
              <a:rPr lang="en-US" sz="1400" b="1" kern="0" dirty="0"/>
              <a:t>available</a:t>
            </a:r>
          </a:p>
        </p:txBody>
      </p:sp>
      <p:sp>
        <p:nvSpPr>
          <p:cNvPr id="78" name="Rectangle 77"/>
          <p:cNvSpPr/>
          <p:nvPr/>
        </p:nvSpPr>
        <p:spPr bwMode="gray">
          <a:xfrm>
            <a:off x="10183899" y="5297036"/>
            <a:ext cx="1440000" cy="692850"/>
          </a:xfrm>
          <a:prstGeom prst="rect">
            <a:avLst/>
          </a:prstGeom>
          <a:solidFill>
            <a:srgbClr val="F80000">
              <a:lumMod val="50000"/>
            </a:srgbClr>
          </a:solidFill>
          <a:ln w="38100">
            <a:noFill/>
          </a:ln>
        </p:spPr>
        <p:txBody>
          <a:bodyPr vert="horz" wrap="square" lIns="68580" tIns="34290" rIns="68580" bIns="34290" numCol="1" anchor="t" anchorCtr="0" compatLnSpc="1">
            <a:prstTxWarp prst="textNoShape">
              <a:avLst/>
            </a:prstTxWarp>
            <a:noAutofit/>
          </a:bodyPr>
          <a:lstStyle/>
          <a:p>
            <a:pPr algn="ctr" defTabSz="685800"/>
            <a:r>
              <a:rPr lang="en-US" sz="1400" b="1" kern="0" dirty="0"/>
              <a:t>Offsite </a:t>
            </a:r>
            <a:br>
              <a:rPr lang="en-US" sz="1400" b="1" kern="0" dirty="0"/>
            </a:br>
            <a:r>
              <a:rPr lang="en-US" sz="1400" b="1" kern="0" dirty="0"/>
              <a:t>storage</a:t>
            </a:r>
          </a:p>
        </p:txBody>
      </p:sp>
      <p:sp>
        <p:nvSpPr>
          <p:cNvPr id="83" name="Title 7" descr="A large metric can be called out here in font size 166pt, Calibri"/>
          <p:cNvSpPr txBox="1">
            <a:spLocks/>
          </p:cNvSpPr>
          <p:nvPr/>
        </p:nvSpPr>
        <p:spPr bwMode="gray">
          <a:xfrm>
            <a:off x="9601908" y="4161168"/>
            <a:ext cx="1301991" cy="373515"/>
          </a:xfrm>
          <a:prstGeom prst="rect">
            <a:avLst/>
          </a:prstGeom>
        </p:spPr>
        <p:txBody>
          <a:bodyPr vert="horz" lIns="0" tIns="0" rIns="0" bIns="0" rtlCol="0" anchor="t">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200" b="1" i="0" u="none" strike="noStrike" kern="1200" cap="none" spc="0" normalizeH="0" baseline="0" noProof="0" dirty="0">
                <a:ln>
                  <a:noFill/>
                </a:ln>
                <a:solidFill>
                  <a:schemeClr val="accent5"/>
                </a:solidFill>
                <a:effectLst/>
                <a:uLnTx/>
                <a:uFillTx/>
                <a:latin typeface="Calibri"/>
                <a:ea typeface="+mn-ea"/>
                <a:cs typeface="+mn-cs"/>
              </a:rPr>
              <a:t>Benefits</a:t>
            </a:r>
          </a:p>
        </p:txBody>
      </p:sp>
      <p:grpSp>
        <p:nvGrpSpPr>
          <p:cNvPr id="95" name="Group 94"/>
          <p:cNvGrpSpPr/>
          <p:nvPr/>
        </p:nvGrpSpPr>
        <p:grpSpPr>
          <a:xfrm>
            <a:off x="1144251" y="2791403"/>
            <a:ext cx="1320993" cy="1279713"/>
            <a:chOff x="1144251" y="3851130"/>
            <a:chExt cx="1320993" cy="1279713"/>
          </a:xfrm>
        </p:grpSpPr>
        <p:sp>
          <p:nvSpPr>
            <p:cNvPr id="96" name="Rectangle 138"/>
            <p:cNvSpPr/>
            <p:nvPr/>
          </p:nvSpPr>
          <p:spPr bwMode="gray">
            <a:xfrm>
              <a:off x="1163254" y="3895226"/>
              <a:ext cx="1141911" cy="1205919"/>
            </a:xfrm>
            <a:custGeom>
              <a:avLst/>
              <a:gdLst>
                <a:gd name="connsiteX0" fmla="*/ 0 w 1163255"/>
                <a:gd name="connsiteY0" fmla="*/ 0 h 715014"/>
                <a:gd name="connsiteX1" fmla="*/ 1163255 w 1163255"/>
                <a:gd name="connsiteY1" fmla="*/ 0 h 715014"/>
                <a:gd name="connsiteX2" fmla="*/ 1163255 w 1163255"/>
                <a:gd name="connsiteY2" fmla="*/ 715014 h 715014"/>
                <a:gd name="connsiteX3" fmla="*/ 0 w 1163255"/>
                <a:gd name="connsiteY3" fmla="*/ 715014 h 715014"/>
                <a:gd name="connsiteX4" fmla="*/ 0 w 1163255"/>
                <a:gd name="connsiteY4" fmla="*/ 0 h 715014"/>
                <a:gd name="connsiteX0" fmla="*/ 0 w 1163255"/>
                <a:gd name="connsiteY0" fmla="*/ 362843 h 1077857"/>
                <a:gd name="connsiteX1" fmla="*/ 1056534 w 1163255"/>
                <a:gd name="connsiteY1" fmla="*/ 0 h 1077857"/>
                <a:gd name="connsiteX2" fmla="*/ 1163255 w 1163255"/>
                <a:gd name="connsiteY2" fmla="*/ 1077857 h 1077857"/>
                <a:gd name="connsiteX3" fmla="*/ 0 w 1163255"/>
                <a:gd name="connsiteY3" fmla="*/ 1077857 h 1077857"/>
                <a:gd name="connsiteX4" fmla="*/ 0 w 1163255"/>
                <a:gd name="connsiteY4" fmla="*/ 362843 h 1077857"/>
                <a:gd name="connsiteX0" fmla="*/ 0 w 1141911"/>
                <a:gd name="connsiteY0" fmla="*/ 362843 h 1205919"/>
                <a:gd name="connsiteX1" fmla="*/ 1056534 w 1141911"/>
                <a:gd name="connsiteY1" fmla="*/ 0 h 1205919"/>
                <a:gd name="connsiteX2" fmla="*/ 1141911 w 1141911"/>
                <a:gd name="connsiteY2" fmla="*/ 1205919 h 1205919"/>
                <a:gd name="connsiteX3" fmla="*/ 0 w 1141911"/>
                <a:gd name="connsiteY3" fmla="*/ 1077857 h 1205919"/>
                <a:gd name="connsiteX4" fmla="*/ 0 w 1141911"/>
                <a:gd name="connsiteY4" fmla="*/ 362843 h 12059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41911" h="1205919">
                  <a:moveTo>
                    <a:pt x="0" y="362843"/>
                  </a:moveTo>
                  <a:lnTo>
                    <a:pt x="1056534" y="0"/>
                  </a:lnTo>
                  <a:lnTo>
                    <a:pt x="1141911" y="1205919"/>
                  </a:lnTo>
                  <a:lnTo>
                    <a:pt x="0" y="1077857"/>
                  </a:lnTo>
                  <a:lnTo>
                    <a:pt x="0" y="362843"/>
                  </a:lnTo>
                  <a:close/>
                </a:path>
              </a:pathLst>
            </a:custGeom>
            <a:solidFill>
              <a:srgbClr val="D3DDDF"/>
            </a:solidFill>
            <a:ln w="15875">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9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a:ea typeface="+mn-ea"/>
                <a:cs typeface="+mn-cs"/>
              </a:endParaRPr>
            </a:p>
          </p:txBody>
        </p:sp>
        <p:sp>
          <p:nvSpPr>
            <p:cNvPr id="97" name="Freeform 7"/>
            <p:cNvSpPr>
              <a:spLocks noChangeAspect="1" noChangeArrowheads="1"/>
            </p:cNvSpPr>
            <p:nvPr/>
          </p:nvSpPr>
          <p:spPr bwMode="auto">
            <a:xfrm>
              <a:off x="1144251" y="3851130"/>
              <a:ext cx="1320993" cy="1279713"/>
            </a:xfrm>
            <a:custGeom>
              <a:avLst/>
              <a:gdLst>
                <a:gd name="T0" fmla="*/ 104 w 2964"/>
                <a:gd name="T1" fmla="*/ 2407 h 2871"/>
                <a:gd name="T2" fmla="*/ 1181 w 2964"/>
                <a:gd name="T3" fmla="*/ 938 h 2871"/>
                <a:gd name="T4" fmla="*/ 1181 w 2964"/>
                <a:gd name="T5" fmla="*/ 892 h 2871"/>
                <a:gd name="T6" fmla="*/ 822 w 2964"/>
                <a:gd name="T7" fmla="*/ 1169 h 2871"/>
                <a:gd name="T8" fmla="*/ 1320 w 2964"/>
                <a:gd name="T9" fmla="*/ 1054 h 2871"/>
                <a:gd name="T10" fmla="*/ 509 w 2964"/>
                <a:gd name="T11" fmla="*/ 1077 h 2871"/>
                <a:gd name="T12" fmla="*/ 1320 w 2964"/>
                <a:gd name="T13" fmla="*/ 649 h 2871"/>
                <a:gd name="T14" fmla="*/ 1320 w 2964"/>
                <a:gd name="T15" fmla="*/ 706 h 2871"/>
                <a:gd name="T16" fmla="*/ 822 w 2964"/>
                <a:gd name="T17" fmla="*/ 996 h 2871"/>
                <a:gd name="T18" fmla="*/ 938 w 2964"/>
                <a:gd name="T19" fmla="*/ 961 h 2871"/>
                <a:gd name="T20" fmla="*/ 984 w 2964"/>
                <a:gd name="T21" fmla="*/ 869 h 2871"/>
                <a:gd name="T22" fmla="*/ 359 w 2964"/>
                <a:gd name="T23" fmla="*/ 1228 h 2871"/>
                <a:gd name="T24" fmla="*/ 243 w 2964"/>
                <a:gd name="T25" fmla="*/ 1251 h 2871"/>
                <a:gd name="T26" fmla="*/ 104 w 2964"/>
                <a:gd name="T27" fmla="*/ 1193 h 2871"/>
                <a:gd name="T28" fmla="*/ 197 w 2964"/>
                <a:gd name="T29" fmla="*/ 1169 h 2871"/>
                <a:gd name="T30" fmla="*/ 104 w 2964"/>
                <a:gd name="T31" fmla="*/ 1089 h 2871"/>
                <a:gd name="T32" fmla="*/ 509 w 2964"/>
                <a:gd name="T33" fmla="*/ 1239 h 2871"/>
                <a:gd name="T34" fmla="*/ 509 w 2964"/>
                <a:gd name="T35" fmla="*/ 1285 h 2871"/>
                <a:gd name="T36" fmla="*/ 104 w 2964"/>
                <a:gd name="T37" fmla="*/ 1494 h 2871"/>
                <a:gd name="T38" fmla="*/ 509 w 2964"/>
                <a:gd name="T39" fmla="*/ 1401 h 2871"/>
                <a:gd name="T40" fmla="*/ 104 w 2964"/>
                <a:gd name="T41" fmla="*/ 2119 h 2871"/>
                <a:gd name="T42" fmla="*/ 509 w 2964"/>
                <a:gd name="T43" fmla="*/ 2223 h 2871"/>
                <a:gd name="T44" fmla="*/ 509 w 2964"/>
                <a:gd name="T45" fmla="*/ 2268 h 2871"/>
                <a:gd name="T46" fmla="*/ 104 w 2964"/>
                <a:gd name="T47" fmla="*/ 1783 h 2871"/>
                <a:gd name="T48" fmla="*/ 509 w 2964"/>
                <a:gd name="T49" fmla="*/ 1737 h 2871"/>
                <a:gd name="T50" fmla="*/ 822 w 2964"/>
                <a:gd name="T51" fmla="*/ 1922 h 2871"/>
                <a:gd name="T52" fmla="*/ 2280 w 2964"/>
                <a:gd name="T53" fmla="*/ 2015 h 2871"/>
                <a:gd name="T54" fmla="*/ 2280 w 2964"/>
                <a:gd name="T55" fmla="*/ 2073 h 2871"/>
                <a:gd name="T56" fmla="*/ 1679 w 2964"/>
                <a:gd name="T57" fmla="*/ 1610 h 2871"/>
                <a:gd name="T58" fmla="*/ 2280 w 2964"/>
                <a:gd name="T59" fmla="*/ 1540 h 2871"/>
                <a:gd name="T60" fmla="*/ 1679 w 2964"/>
                <a:gd name="T61" fmla="*/ 1447 h 2871"/>
                <a:gd name="T62" fmla="*/ 2280 w 2964"/>
                <a:gd name="T63" fmla="*/ 822 h 2871"/>
                <a:gd name="T64" fmla="*/ 2280 w 2964"/>
                <a:gd name="T65" fmla="*/ 880 h 2871"/>
                <a:gd name="T66" fmla="*/ 1679 w 2964"/>
                <a:gd name="T67" fmla="*/ 2245 h 2871"/>
                <a:gd name="T68" fmla="*/ 2280 w 2964"/>
                <a:gd name="T69" fmla="*/ 2257 h 2871"/>
                <a:gd name="T70" fmla="*/ 1528 w 2964"/>
                <a:gd name="T71" fmla="*/ 440 h 2871"/>
                <a:gd name="T72" fmla="*/ 695 w 2964"/>
                <a:gd name="T73" fmla="*/ 741 h 2871"/>
                <a:gd name="T74" fmla="*/ 0 w 2964"/>
                <a:gd name="T75" fmla="*/ 2570 h 2871"/>
                <a:gd name="T76" fmla="*/ 695 w 2964"/>
                <a:gd name="T77" fmla="*/ 2662 h 2871"/>
                <a:gd name="T78" fmla="*/ 1528 w 2964"/>
                <a:gd name="T79" fmla="*/ 2766 h 2871"/>
                <a:gd name="T80" fmla="*/ 2963 w 2964"/>
                <a:gd name="T81" fmla="*/ 324 h 2871"/>
                <a:gd name="T82" fmla="*/ 58 w 2964"/>
                <a:gd name="T83" fmla="*/ 2511 h 2871"/>
                <a:gd name="T84" fmla="*/ 579 w 2964"/>
                <a:gd name="T85" fmla="*/ 2558 h 2871"/>
                <a:gd name="T86" fmla="*/ 776 w 2964"/>
                <a:gd name="T87" fmla="*/ 695 h 2871"/>
                <a:gd name="T88" fmla="*/ 2384 w 2964"/>
                <a:gd name="T89" fmla="*/ 2755 h 2871"/>
                <a:gd name="T90" fmla="*/ 2384 w 2964"/>
                <a:gd name="T91" fmla="*/ 116 h 2871"/>
                <a:gd name="T92" fmla="*/ 1679 w 2964"/>
                <a:gd name="T93" fmla="*/ 2465 h 2871"/>
                <a:gd name="T94" fmla="*/ 2280 w 2964"/>
                <a:gd name="T95" fmla="*/ 2488 h 2871"/>
                <a:gd name="T96" fmla="*/ 822 w 2964"/>
                <a:gd name="T97" fmla="*/ 2454 h 2871"/>
                <a:gd name="T98" fmla="*/ 1320 w 2964"/>
                <a:gd name="T99" fmla="*/ 1251 h 2871"/>
                <a:gd name="T100" fmla="*/ 1320 w 2964"/>
                <a:gd name="T101" fmla="*/ 1494 h 2871"/>
                <a:gd name="T102" fmla="*/ 1679 w 2964"/>
                <a:gd name="T103" fmla="*/ 753 h 2871"/>
                <a:gd name="T104" fmla="*/ 1817 w 2964"/>
                <a:gd name="T105" fmla="*/ 706 h 2871"/>
                <a:gd name="T106" fmla="*/ 822 w 2964"/>
                <a:gd name="T107" fmla="*/ 2107 h 2871"/>
                <a:gd name="T108" fmla="*/ 1320 w 2964"/>
                <a:gd name="T109" fmla="*/ 2234 h 2871"/>
                <a:gd name="T110" fmla="*/ 1320 w 2964"/>
                <a:gd name="T111" fmla="*/ 2292 h 2871"/>
                <a:gd name="T112" fmla="*/ 2049 w 2964"/>
                <a:gd name="T113" fmla="*/ 556 h 2871"/>
                <a:gd name="T114" fmla="*/ 2049 w 2964"/>
                <a:gd name="T115" fmla="*/ 799 h 2871"/>
                <a:gd name="T116" fmla="*/ 1679 w 2964"/>
                <a:gd name="T117" fmla="*/ 591 h 2871"/>
                <a:gd name="T118" fmla="*/ 2107 w 2964"/>
                <a:gd name="T119" fmla="*/ 683 h 2871"/>
                <a:gd name="T120" fmla="*/ 2107 w 2964"/>
                <a:gd name="T121" fmla="*/ 626 h 28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964" h="2871">
                  <a:moveTo>
                    <a:pt x="509" y="2384"/>
                  </a:moveTo>
                  <a:lnTo>
                    <a:pt x="104" y="2372"/>
                  </a:lnTo>
                  <a:lnTo>
                    <a:pt x="104" y="2407"/>
                  </a:lnTo>
                  <a:lnTo>
                    <a:pt x="509" y="2431"/>
                  </a:lnTo>
                  <a:lnTo>
                    <a:pt x="509" y="2384"/>
                  </a:lnTo>
                  <a:close/>
                  <a:moveTo>
                    <a:pt x="1181" y="938"/>
                  </a:moveTo>
                  <a:lnTo>
                    <a:pt x="1320" y="903"/>
                  </a:lnTo>
                  <a:lnTo>
                    <a:pt x="1320" y="845"/>
                  </a:lnTo>
                  <a:lnTo>
                    <a:pt x="1181" y="892"/>
                  </a:lnTo>
                  <a:lnTo>
                    <a:pt x="1181" y="938"/>
                  </a:lnTo>
                  <a:close/>
                  <a:moveTo>
                    <a:pt x="1320" y="1054"/>
                  </a:moveTo>
                  <a:lnTo>
                    <a:pt x="822" y="1169"/>
                  </a:lnTo>
                  <a:lnTo>
                    <a:pt x="822" y="1216"/>
                  </a:lnTo>
                  <a:lnTo>
                    <a:pt x="1320" y="1100"/>
                  </a:lnTo>
                  <a:lnTo>
                    <a:pt x="1320" y="1054"/>
                  </a:lnTo>
                  <a:close/>
                  <a:moveTo>
                    <a:pt x="394" y="1158"/>
                  </a:moveTo>
                  <a:lnTo>
                    <a:pt x="509" y="1123"/>
                  </a:lnTo>
                  <a:lnTo>
                    <a:pt x="509" y="1077"/>
                  </a:lnTo>
                  <a:lnTo>
                    <a:pt x="394" y="1112"/>
                  </a:lnTo>
                  <a:lnTo>
                    <a:pt x="394" y="1158"/>
                  </a:lnTo>
                  <a:close/>
                  <a:moveTo>
                    <a:pt x="1320" y="649"/>
                  </a:moveTo>
                  <a:lnTo>
                    <a:pt x="822" y="811"/>
                  </a:lnTo>
                  <a:lnTo>
                    <a:pt x="822" y="857"/>
                  </a:lnTo>
                  <a:lnTo>
                    <a:pt x="1320" y="706"/>
                  </a:lnTo>
                  <a:lnTo>
                    <a:pt x="1320" y="649"/>
                  </a:lnTo>
                  <a:close/>
                  <a:moveTo>
                    <a:pt x="938" y="961"/>
                  </a:moveTo>
                  <a:lnTo>
                    <a:pt x="822" y="996"/>
                  </a:lnTo>
                  <a:lnTo>
                    <a:pt x="822" y="1042"/>
                  </a:lnTo>
                  <a:lnTo>
                    <a:pt x="938" y="1008"/>
                  </a:lnTo>
                  <a:lnTo>
                    <a:pt x="938" y="961"/>
                  </a:lnTo>
                  <a:close/>
                  <a:moveTo>
                    <a:pt x="1123" y="1031"/>
                  </a:moveTo>
                  <a:lnTo>
                    <a:pt x="1123" y="834"/>
                  </a:lnTo>
                  <a:lnTo>
                    <a:pt x="984" y="869"/>
                  </a:lnTo>
                  <a:lnTo>
                    <a:pt x="984" y="1065"/>
                  </a:lnTo>
                  <a:lnTo>
                    <a:pt x="1123" y="1031"/>
                  </a:lnTo>
                  <a:close/>
                  <a:moveTo>
                    <a:pt x="359" y="1228"/>
                  </a:moveTo>
                  <a:lnTo>
                    <a:pt x="359" y="1065"/>
                  </a:lnTo>
                  <a:lnTo>
                    <a:pt x="243" y="1100"/>
                  </a:lnTo>
                  <a:lnTo>
                    <a:pt x="243" y="1251"/>
                  </a:lnTo>
                  <a:lnTo>
                    <a:pt x="359" y="1228"/>
                  </a:lnTo>
                  <a:close/>
                  <a:moveTo>
                    <a:pt x="197" y="1169"/>
                  </a:moveTo>
                  <a:lnTo>
                    <a:pt x="104" y="1193"/>
                  </a:lnTo>
                  <a:lnTo>
                    <a:pt x="104" y="1239"/>
                  </a:lnTo>
                  <a:lnTo>
                    <a:pt x="197" y="1204"/>
                  </a:lnTo>
                  <a:lnTo>
                    <a:pt x="197" y="1169"/>
                  </a:lnTo>
                  <a:close/>
                  <a:moveTo>
                    <a:pt x="509" y="915"/>
                  </a:moveTo>
                  <a:lnTo>
                    <a:pt x="104" y="1054"/>
                  </a:lnTo>
                  <a:lnTo>
                    <a:pt x="104" y="1089"/>
                  </a:lnTo>
                  <a:lnTo>
                    <a:pt x="509" y="961"/>
                  </a:lnTo>
                  <a:lnTo>
                    <a:pt x="509" y="915"/>
                  </a:lnTo>
                  <a:close/>
                  <a:moveTo>
                    <a:pt x="509" y="1239"/>
                  </a:moveTo>
                  <a:lnTo>
                    <a:pt x="104" y="1343"/>
                  </a:lnTo>
                  <a:lnTo>
                    <a:pt x="104" y="1378"/>
                  </a:lnTo>
                  <a:lnTo>
                    <a:pt x="509" y="1285"/>
                  </a:lnTo>
                  <a:lnTo>
                    <a:pt x="509" y="1239"/>
                  </a:lnTo>
                  <a:close/>
                  <a:moveTo>
                    <a:pt x="509" y="1401"/>
                  </a:moveTo>
                  <a:lnTo>
                    <a:pt x="104" y="1494"/>
                  </a:lnTo>
                  <a:lnTo>
                    <a:pt x="104" y="1679"/>
                  </a:lnTo>
                  <a:lnTo>
                    <a:pt x="509" y="1610"/>
                  </a:lnTo>
                  <a:lnTo>
                    <a:pt x="509" y="1401"/>
                  </a:lnTo>
                  <a:close/>
                  <a:moveTo>
                    <a:pt x="509" y="2061"/>
                  </a:moveTo>
                  <a:lnTo>
                    <a:pt x="104" y="2073"/>
                  </a:lnTo>
                  <a:lnTo>
                    <a:pt x="104" y="2119"/>
                  </a:lnTo>
                  <a:lnTo>
                    <a:pt x="509" y="2107"/>
                  </a:lnTo>
                  <a:lnTo>
                    <a:pt x="509" y="2061"/>
                  </a:lnTo>
                  <a:close/>
                  <a:moveTo>
                    <a:pt x="509" y="2223"/>
                  </a:moveTo>
                  <a:lnTo>
                    <a:pt x="104" y="2223"/>
                  </a:lnTo>
                  <a:lnTo>
                    <a:pt x="104" y="2257"/>
                  </a:lnTo>
                  <a:lnTo>
                    <a:pt x="509" y="2268"/>
                  </a:lnTo>
                  <a:lnTo>
                    <a:pt x="509" y="2223"/>
                  </a:lnTo>
                  <a:close/>
                  <a:moveTo>
                    <a:pt x="509" y="1737"/>
                  </a:moveTo>
                  <a:lnTo>
                    <a:pt x="104" y="1783"/>
                  </a:lnTo>
                  <a:lnTo>
                    <a:pt x="104" y="1969"/>
                  </a:lnTo>
                  <a:lnTo>
                    <a:pt x="509" y="1934"/>
                  </a:lnTo>
                  <a:lnTo>
                    <a:pt x="509" y="1737"/>
                  </a:lnTo>
                  <a:close/>
                  <a:moveTo>
                    <a:pt x="1320" y="1644"/>
                  </a:moveTo>
                  <a:lnTo>
                    <a:pt x="822" y="1702"/>
                  </a:lnTo>
                  <a:lnTo>
                    <a:pt x="822" y="1922"/>
                  </a:lnTo>
                  <a:lnTo>
                    <a:pt x="1320" y="1899"/>
                  </a:lnTo>
                  <a:lnTo>
                    <a:pt x="1320" y="1644"/>
                  </a:lnTo>
                  <a:close/>
                  <a:moveTo>
                    <a:pt x="2280" y="2015"/>
                  </a:moveTo>
                  <a:lnTo>
                    <a:pt x="1679" y="2038"/>
                  </a:lnTo>
                  <a:lnTo>
                    <a:pt x="1679" y="2096"/>
                  </a:lnTo>
                  <a:lnTo>
                    <a:pt x="2280" y="2073"/>
                  </a:lnTo>
                  <a:lnTo>
                    <a:pt x="2280" y="2015"/>
                  </a:lnTo>
                  <a:close/>
                  <a:moveTo>
                    <a:pt x="2280" y="1540"/>
                  </a:moveTo>
                  <a:lnTo>
                    <a:pt x="1679" y="1610"/>
                  </a:lnTo>
                  <a:lnTo>
                    <a:pt x="1679" y="1876"/>
                  </a:lnTo>
                  <a:lnTo>
                    <a:pt x="2280" y="1841"/>
                  </a:lnTo>
                  <a:lnTo>
                    <a:pt x="2280" y="1540"/>
                  </a:lnTo>
                  <a:close/>
                  <a:moveTo>
                    <a:pt x="2280" y="1054"/>
                  </a:moveTo>
                  <a:lnTo>
                    <a:pt x="1679" y="1181"/>
                  </a:lnTo>
                  <a:lnTo>
                    <a:pt x="1679" y="1447"/>
                  </a:lnTo>
                  <a:lnTo>
                    <a:pt x="2280" y="1355"/>
                  </a:lnTo>
                  <a:lnTo>
                    <a:pt x="2280" y="1054"/>
                  </a:lnTo>
                  <a:close/>
                  <a:moveTo>
                    <a:pt x="2280" y="822"/>
                  </a:moveTo>
                  <a:lnTo>
                    <a:pt x="1679" y="961"/>
                  </a:lnTo>
                  <a:lnTo>
                    <a:pt x="1679" y="1019"/>
                  </a:lnTo>
                  <a:lnTo>
                    <a:pt x="2280" y="880"/>
                  </a:lnTo>
                  <a:lnTo>
                    <a:pt x="2280" y="822"/>
                  </a:lnTo>
                  <a:close/>
                  <a:moveTo>
                    <a:pt x="2280" y="2257"/>
                  </a:moveTo>
                  <a:lnTo>
                    <a:pt x="1679" y="2245"/>
                  </a:lnTo>
                  <a:lnTo>
                    <a:pt x="1679" y="2303"/>
                  </a:lnTo>
                  <a:lnTo>
                    <a:pt x="2280" y="2315"/>
                  </a:lnTo>
                  <a:lnTo>
                    <a:pt x="2280" y="2257"/>
                  </a:lnTo>
                  <a:close/>
                  <a:moveTo>
                    <a:pt x="2384" y="0"/>
                  </a:moveTo>
                  <a:lnTo>
                    <a:pt x="1528" y="324"/>
                  </a:lnTo>
                  <a:lnTo>
                    <a:pt x="1528" y="440"/>
                  </a:lnTo>
                  <a:lnTo>
                    <a:pt x="1401" y="371"/>
                  </a:lnTo>
                  <a:lnTo>
                    <a:pt x="695" y="637"/>
                  </a:lnTo>
                  <a:lnTo>
                    <a:pt x="695" y="741"/>
                  </a:lnTo>
                  <a:lnTo>
                    <a:pt x="579" y="683"/>
                  </a:lnTo>
                  <a:lnTo>
                    <a:pt x="0" y="903"/>
                  </a:lnTo>
                  <a:lnTo>
                    <a:pt x="0" y="2570"/>
                  </a:lnTo>
                  <a:lnTo>
                    <a:pt x="579" y="2650"/>
                  </a:lnTo>
                  <a:lnTo>
                    <a:pt x="695" y="2627"/>
                  </a:lnTo>
                  <a:lnTo>
                    <a:pt x="695" y="2662"/>
                  </a:lnTo>
                  <a:lnTo>
                    <a:pt x="1401" y="2743"/>
                  </a:lnTo>
                  <a:lnTo>
                    <a:pt x="1528" y="2720"/>
                  </a:lnTo>
                  <a:lnTo>
                    <a:pt x="1528" y="2766"/>
                  </a:lnTo>
                  <a:lnTo>
                    <a:pt x="2384" y="2870"/>
                  </a:lnTo>
                  <a:lnTo>
                    <a:pt x="2963" y="2766"/>
                  </a:lnTo>
                  <a:lnTo>
                    <a:pt x="2963" y="324"/>
                  </a:lnTo>
                  <a:lnTo>
                    <a:pt x="2384" y="0"/>
                  </a:lnTo>
                  <a:close/>
                  <a:moveTo>
                    <a:pt x="579" y="2558"/>
                  </a:moveTo>
                  <a:lnTo>
                    <a:pt x="58" y="2511"/>
                  </a:lnTo>
                  <a:lnTo>
                    <a:pt x="58" y="950"/>
                  </a:lnTo>
                  <a:lnTo>
                    <a:pt x="579" y="765"/>
                  </a:lnTo>
                  <a:lnTo>
                    <a:pt x="579" y="2558"/>
                  </a:lnTo>
                  <a:close/>
                  <a:moveTo>
                    <a:pt x="1401" y="2650"/>
                  </a:moveTo>
                  <a:lnTo>
                    <a:pt x="776" y="2581"/>
                  </a:lnTo>
                  <a:lnTo>
                    <a:pt x="776" y="695"/>
                  </a:lnTo>
                  <a:lnTo>
                    <a:pt x="1401" y="475"/>
                  </a:lnTo>
                  <a:lnTo>
                    <a:pt x="1401" y="2650"/>
                  </a:lnTo>
                  <a:close/>
                  <a:moveTo>
                    <a:pt x="2384" y="2755"/>
                  </a:moveTo>
                  <a:lnTo>
                    <a:pt x="1621" y="2674"/>
                  </a:lnTo>
                  <a:lnTo>
                    <a:pt x="1621" y="394"/>
                  </a:lnTo>
                  <a:lnTo>
                    <a:pt x="2384" y="116"/>
                  </a:lnTo>
                  <a:lnTo>
                    <a:pt x="2384" y="2755"/>
                  </a:lnTo>
                  <a:close/>
                  <a:moveTo>
                    <a:pt x="2280" y="2488"/>
                  </a:moveTo>
                  <a:lnTo>
                    <a:pt x="1679" y="2465"/>
                  </a:lnTo>
                  <a:lnTo>
                    <a:pt x="1679" y="2523"/>
                  </a:lnTo>
                  <a:lnTo>
                    <a:pt x="2280" y="2558"/>
                  </a:lnTo>
                  <a:lnTo>
                    <a:pt x="2280" y="2488"/>
                  </a:lnTo>
                  <a:close/>
                  <a:moveTo>
                    <a:pt x="1320" y="2431"/>
                  </a:moveTo>
                  <a:lnTo>
                    <a:pt x="822" y="2407"/>
                  </a:lnTo>
                  <a:lnTo>
                    <a:pt x="822" y="2454"/>
                  </a:lnTo>
                  <a:lnTo>
                    <a:pt x="1320" y="2488"/>
                  </a:lnTo>
                  <a:lnTo>
                    <a:pt x="1320" y="2431"/>
                  </a:lnTo>
                  <a:close/>
                  <a:moveTo>
                    <a:pt x="1320" y="1251"/>
                  </a:moveTo>
                  <a:lnTo>
                    <a:pt x="822" y="1343"/>
                  </a:lnTo>
                  <a:lnTo>
                    <a:pt x="822" y="1575"/>
                  </a:lnTo>
                  <a:lnTo>
                    <a:pt x="1320" y="1494"/>
                  </a:lnTo>
                  <a:lnTo>
                    <a:pt x="1320" y="1251"/>
                  </a:lnTo>
                  <a:close/>
                  <a:moveTo>
                    <a:pt x="1817" y="706"/>
                  </a:moveTo>
                  <a:lnTo>
                    <a:pt x="1679" y="753"/>
                  </a:lnTo>
                  <a:lnTo>
                    <a:pt x="1679" y="811"/>
                  </a:lnTo>
                  <a:lnTo>
                    <a:pt x="1817" y="765"/>
                  </a:lnTo>
                  <a:lnTo>
                    <a:pt x="1817" y="706"/>
                  </a:lnTo>
                  <a:close/>
                  <a:moveTo>
                    <a:pt x="1320" y="2038"/>
                  </a:moveTo>
                  <a:lnTo>
                    <a:pt x="822" y="2061"/>
                  </a:lnTo>
                  <a:lnTo>
                    <a:pt x="822" y="2107"/>
                  </a:lnTo>
                  <a:lnTo>
                    <a:pt x="1320" y="2096"/>
                  </a:lnTo>
                  <a:lnTo>
                    <a:pt x="1320" y="2038"/>
                  </a:lnTo>
                  <a:close/>
                  <a:moveTo>
                    <a:pt x="1320" y="2234"/>
                  </a:moveTo>
                  <a:lnTo>
                    <a:pt x="822" y="2234"/>
                  </a:lnTo>
                  <a:lnTo>
                    <a:pt x="822" y="2280"/>
                  </a:lnTo>
                  <a:lnTo>
                    <a:pt x="1320" y="2292"/>
                  </a:lnTo>
                  <a:lnTo>
                    <a:pt x="1320" y="2234"/>
                  </a:lnTo>
                  <a:close/>
                  <a:moveTo>
                    <a:pt x="2049" y="799"/>
                  </a:moveTo>
                  <a:lnTo>
                    <a:pt x="2049" y="556"/>
                  </a:lnTo>
                  <a:lnTo>
                    <a:pt x="1876" y="602"/>
                  </a:lnTo>
                  <a:lnTo>
                    <a:pt x="1876" y="834"/>
                  </a:lnTo>
                  <a:lnTo>
                    <a:pt x="2049" y="799"/>
                  </a:lnTo>
                  <a:close/>
                  <a:moveTo>
                    <a:pt x="2280" y="336"/>
                  </a:moveTo>
                  <a:lnTo>
                    <a:pt x="1679" y="533"/>
                  </a:lnTo>
                  <a:lnTo>
                    <a:pt x="1679" y="591"/>
                  </a:lnTo>
                  <a:lnTo>
                    <a:pt x="2280" y="406"/>
                  </a:lnTo>
                  <a:lnTo>
                    <a:pt x="2280" y="336"/>
                  </a:lnTo>
                  <a:close/>
                  <a:moveTo>
                    <a:pt x="2107" y="683"/>
                  </a:moveTo>
                  <a:lnTo>
                    <a:pt x="2280" y="637"/>
                  </a:lnTo>
                  <a:lnTo>
                    <a:pt x="2280" y="579"/>
                  </a:lnTo>
                  <a:lnTo>
                    <a:pt x="2107" y="626"/>
                  </a:lnTo>
                  <a:lnTo>
                    <a:pt x="2107" y="683"/>
                  </a:lnTo>
                  <a:close/>
                </a:path>
              </a:pathLst>
            </a:custGeom>
            <a:solidFill>
              <a:srgbClr val="007395"/>
            </a:solidFill>
            <a:ln>
              <a:noFill/>
            </a:ln>
            <a:effectLs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58595B"/>
                </a:solidFill>
                <a:effectLst/>
                <a:uLnTx/>
                <a:uFillTx/>
                <a:latin typeface="Calibri"/>
                <a:ea typeface="+mn-ea"/>
                <a:cs typeface="+mn-cs"/>
              </a:endParaRPr>
            </a:p>
          </p:txBody>
        </p:sp>
      </p:grpSp>
      <p:sp>
        <p:nvSpPr>
          <p:cNvPr id="98" name="Rectangle 97"/>
          <p:cNvSpPr>
            <a:spLocks/>
          </p:cNvSpPr>
          <p:nvPr/>
        </p:nvSpPr>
        <p:spPr bwMode="gray">
          <a:xfrm>
            <a:off x="3702678" y="1419139"/>
            <a:ext cx="3514209" cy="4213148"/>
          </a:xfrm>
          <a:prstGeom prst="rect">
            <a:avLst/>
          </a:prstGeom>
          <a:solidFill>
            <a:srgbClr val="FFFFFF">
              <a:alpha val="53000"/>
            </a:srgbClr>
          </a:solidFill>
          <a:ln w="12700" cap="flat" cmpd="sng" algn="ctr">
            <a:solidFill>
              <a:schemeClr val="accent2"/>
            </a:solidFill>
            <a:prstDash val="dash"/>
            <a:miter lim="800000"/>
          </a:ln>
          <a:effectLst/>
        </p:spPr>
        <p:txBody>
          <a:bodyPr tIns="234000" bIns="0"/>
          <a:lstStyle/>
          <a:p>
            <a:pPr marL="0" marR="0" lvl="0" indent="0" algn="l" defTabSz="914400" rtl="0" eaLnBrk="1" fontAlgn="auto" latinLnBrk="0" hangingPunct="1">
              <a:lnSpc>
                <a:spcPct val="100000"/>
              </a:lnSpc>
              <a:spcBef>
                <a:spcPts val="0"/>
              </a:spcBef>
              <a:spcAft>
                <a:spcPts val="600"/>
              </a:spcAft>
              <a:buClrTx/>
              <a:buSzTx/>
              <a:buFontTx/>
              <a:buNone/>
              <a:tabLst/>
              <a:defRPr/>
            </a:pPr>
            <a:endParaRPr kumimoji="0" lang="en-US" sz="1800" b="0" i="0" u="none" strike="noStrike" kern="0" cap="none" spc="0" normalizeH="0" baseline="0" noProof="0" dirty="0">
              <a:ln>
                <a:noFill/>
              </a:ln>
              <a:solidFill>
                <a:srgbClr val="424344"/>
              </a:solidFill>
              <a:effectLst/>
              <a:uLnTx/>
              <a:uFillTx/>
              <a:latin typeface="Calibri"/>
              <a:ea typeface="ＭＳ Ｐゴシック" charset="0"/>
              <a:cs typeface="ＭＳ Ｐゴシック" charset="0"/>
            </a:endParaRPr>
          </a:p>
        </p:txBody>
      </p:sp>
      <p:cxnSp>
        <p:nvCxnSpPr>
          <p:cNvPr id="99" name="Straight Arrow Connector 98"/>
          <p:cNvCxnSpPr/>
          <p:nvPr/>
        </p:nvCxnSpPr>
        <p:spPr>
          <a:xfrm flipV="1">
            <a:off x="2443901" y="3518498"/>
            <a:ext cx="1184599" cy="1"/>
          </a:xfrm>
          <a:prstGeom prst="straightConnector1">
            <a:avLst/>
          </a:prstGeom>
          <a:ln w="19050">
            <a:solidFill>
              <a:srgbClr val="007395"/>
            </a:solidFill>
            <a:miter lim="800000"/>
            <a:tailEnd type="arrow"/>
          </a:ln>
        </p:spPr>
        <p:style>
          <a:lnRef idx="1">
            <a:schemeClr val="accent1"/>
          </a:lnRef>
          <a:fillRef idx="0">
            <a:schemeClr val="accent1"/>
          </a:fillRef>
          <a:effectRef idx="0">
            <a:schemeClr val="accent1"/>
          </a:effectRef>
          <a:fontRef idx="minor">
            <a:schemeClr val="tx1"/>
          </a:fontRef>
        </p:style>
      </p:cxnSp>
      <p:sp>
        <p:nvSpPr>
          <p:cNvPr id="100" name="Block Arc 99"/>
          <p:cNvSpPr/>
          <p:nvPr/>
        </p:nvSpPr>
        <p:spPr bwMode="gray">
          <a:xfrm>
            <a:off x="4469343" y="2540620"/>
            <a:ext cx="1912835" cy="1790365"/>
          </a:xfrm>
          <a:prstGeom prst="blockArc">
            <a:avLst>
              <a:gd name="adj1" fmla="val 10281764"/>
              <a:gd name="adj2" fmla="val 452971"/>
              <a:gd name="adj3" fmla="val 0"/>
            </a:avLst>
          </a:prstGeom>
          <a:noFill/>
          <a:ln w="19050" cmpd="sng">
            <a:solidFill>
              <a:schemeClr val="accent2"/>
            </a:solidFill>
            <a:prstDash val="dot"/>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9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a:ea typeface="+mn-ea"/>
              <a:cs typeface="+mn-cs"/>
            </a:endParaRPr>
          </a:p>
        </p:txBody>
      </p:sp>
      <p:sp>
        <p:nvSpPr>
          <p:cNvPr id="101" name="Title 7" descr="A large metric can be called out here in font size 166pt, Calibri"/>
          <p:cNvSpPr txBox="1">
            <a:spLocks/>
          </p:cNvSpPr>
          <p:nvPr/>
        </p:nvSpPr>
        <p:spPr bwMode="gray">
          <a:xfrm>
            <a:off x="3815317" y="1480463"/>
            <a:ext cx="3302175" cy="373515"/>
          </a:xfrm>
          <a:prstGeom prst="rect">
            <a:avLst/>
          </a:prstGeom>
        </p:spPr>
        <p:txBody>
          <a:bodyPr vert="horz" lIns="0" tIns="0" rIns="0" bIns="0" rtlCol="0" anchor="t">
            <a:noAutofit/>
          </a:bodyPr>
          <a:lstStyle/>
          <a:p>
            <a:pPr marL="0" marR="0" lvl="0" indent="0" algn="ctr" defTabSz="914400" rtl="0" eaLnBrk="1" fontAlgn="auto" latinLnBrk="0" hangingPunct="1">
              <a:lnSpc>
                <a:spcPct val="90000"/>
              </a:lnSpc>
              <a:spcBef>
                <a:spcPts val="0"/>
              </a:spcBef>
              <a:spcAft>
                <a:spcPts val="0"/>
              </a:spcAft>
              <a:buClrTx/>
              <a:buSzTx/>
              <a:buFontTx/>
              <a:buNone/>
              <a:tabLst/>
              <a:defRPr/>
            </a:pPr>
            <a:r>
              <a:rPr kumimoji="0" lang="en-US" sz="1600" i="0" u="none" strike="noStrike" kern="1200" cap="none" spc="0" normalizeH="0" baseline="0" noProof="0" dirty="0">
                <a:ln>
                  <a:noFill/>
                </a:ln>
                <a:solidFill>
                  <a:srgbClr val="58595B"/>
                </a:solidFill>
                <a:effectLst/>
                <a:uLnTx/>
                <a:uFillTx/>
                <a:latin typeface="Calibri"/>
                <a:ea typeface="+mn-ea"/>
                <a:cs typeface="+mn-cs"/>
              </a:rPr>
              <a:t>Oracle Database Backup Cloud Service</a:t>
            </a:r>
          </a:p>
        </p:txBody>
      </p:sp>
      <p:grpSp>
        <p:nvGrpSpPr>
          <p:cNvPr id="115" name="Group 114"/>
          <p:cNvGrpSpPr/>
          <p:nvPr/>
        </p:nvGrpSpPr>
        <p:grpSpPr>
          <a:xfrm>
            <a:off x="5256542" y="1958113"/>
            <a:ext cx="627936" cy="736917"/>
            <a:chOff x="6886689" y="2142570"/>
            <a:chExt cx="441211" cy="492680"/>
          </a:xfrm>
        </p:grpSpPr>
        <p:sp>
          <p:nvSpPr>
            <p:cNvPr id="120" name="Freeform 11"/>
            <p:cNvSpPr>
              <a:spLocks noChangeAspect="1" noChangeArrowheads="1"/>
            </p:cNvSpPr>
            <p:nvPr/>
          </p:nvSpPr>
          <p:spPr bwMode="auto">
            <a:xfrm>
              <a:off x="6886689" y="2142570"/>
              <a:ext cx="372619" cy="411165"/>
            </a:xfrm>
            <a:custGeom>
              <a:avLst/>
              <a:gdLst>
                <a:gd name="T0" fmla="*/ 1343 w 2686"/>
                <a:gd name="T1" fmla="*/ 2222 h 2964"/>
                <a:gd name="T2" fmla="*/ 0 w 2686"/>
                <a:gd name="T3" fmla="*/ 1991 h 2964"/>
                <a:gd name="T4" fmla="*/ 0 w 2686"/>
                <a:gd name="T5" fmla="*/ 2731 h 2964"/>
                <a:gd name="T6" fmla="*/ 1343 w 2686"/>
                <a:gd name="T7" fmla="*/ 2963 h 2964"/>
                <a:gd name="T8" fmla="*/ 2685 w 2686"/>
                <a:gd name="T9" fmla="*/ 2731 h 2964"/>
                <a:gd name="T10" fmla="*/ 2685 w 2686"/>
                <a:gd name="T11" fmla="*/ 1991 h 2964"/>
                <a:gd name="T12" fmla="*/ 1343 w 2686"/>
                <a:gd name="T13" fmla="*/ 2222 h 2964"/>
                <a:gd name="T14" fmla="*/ 2500 w 2686"/>
                <a:gd name="T15" fmla="*/ 2569 h 2964"/>
                <a:gd name="T16" fmla="*/ 1343 w 2686"/>
                <a:gd name="T17" fmla="*/ 2685 h 2964"/>
                <a:gd name="T18" fmla="*/ 1343 w 2686"/>
                <a:gd name="T19" fmla="*/ 2500 h 2964"/>
                <a:gd name="T20" fmla="*/ 2500 w 2686"/>
                <a:gd name="T21" fmla="*/ 2384 h 2964"/>
                <a:gd name="T22" fmla="*/ 2500 w 2686"/>
                <a:gd name="T23" fmla="*/ 2569 h 2964"/>
                <a:gd name="T24" fmla="*/ 1343 w 2686"/>
                <a:gd name="T25" fmla="*/ 0 h 2964"/>
                <a:gd name="T26" fmla="*/ 0 w 2686"/>
                <a:gd name="T27" fmla="*/ 231 h 2964"/>
                <a:gd name="T28" fmla="*/ 0 w 2686"/>
                <a:gd name="T29" fmla="*/ 972 h 2964"/>
                <a:gd name="T30" fmla="*/ 1343 w 2686"/>
                <a:gd name="T31" fmla="*/ 1204 h 2964"/>
                <a:gd name="T32" fmla="*/ 2685 w 2686"/>
                <a:gd name="T33" fmla="*/ 972 h 2964"/>
                <a:gd name="T34" fmla="*/ 2685 w 2686"/>
                <a:gd name="T35" fmla="*/ 231 h 2964"/>
                <a:gd name="T36" fmla="*/ 1343 w 2686"/>
                <a:gd name="T37" fmla="*/ 0 h 2964"/>
                <a:gd name="T38" fmla="*/ 2500 w 2686"/>
                <a:gd name="T39" fmla="*/ 811 h 2964"/>
                <a:gd name="T40" fmla="*/ 1343 w 2686"/>
                <a:gd name="T41" fmla="*/ 926 h 2964"/>
                <a:gd name="T42" fmla="*/ 1343 w 2686"/>
                <a:gd name="T43" fmla="*/ 741 h 2964"/>
                <a:gd name="T44" fmla="*/ 2500 w 2686"/>
                <a:gd name="T45" fmla="*/ 625 h 2964"/>
                <a:gd name="T46" fmla="*/ 2500 w 2686"/>
                <a:gd name="T47" fmla="*/ 811 h 2964"/>
                <a:gd name="T48" fmla="*/ 2534 w 2686"/>
                <a:gd name="T49" fmla="*/ 336 h 2964"/>
                <a:gd name="T50" fmla="*/ 1343 w 2686"/>
                <a:gd name="T51" fmla="*/ 463 h 2964"/>
                <a:gd name="T52" fmla="*/ 150 w 2686"/>
                <a:gd name="T53" fmla="*/ 336 h 2964"/>
                <a:gd name="T54" fmla="*/ 150 w 2686"/>
                <a:gd name="T55" fmla="*/ 313 h 2964"/>
                <a:gd name="T56" fmla="*/ 1343 w 2686"/>
                <a:gd name="T57" fmla="*/ 185 h 2964"/>
                <a:gd name="T58" fmla="*/ 2534 w 2686"/>
                <a:gd name="T59" fmla="*/ 313 h 2964"/>
                <a:gd name="T60" fmla="*/ 2534 w 2686"/>
                <a:gd name="T61" fmla="*/ 336 h 2964"/>
                <a:gd name="T62" fmla="*/ 1343 w 2686"/>
                <a:gd name="T63" fmla="*/ 1389 h 2964"/>
                <a:gd name="T64" fmla="*/ 0 w 2686"/>
                <a:gd name="T65" fmla="*/ 1158 h 2964"/>
                <a:gd name="T66" fmla="*/ 0 w 2686"/>
                <a:gd name="T67" fmla="*/ 1806 h 2964"/>
                <a:gd name="T68" fmla="*/ 1343 w 2686"/>
                <a:gd name="T69" fmla="*/ 2038 h 2964"/>
                <a:gd name="T70" fmla="*/ 2685 w 2686"/>
                <a:gd name="T71" fmla="*/ 1806 h 2964"/>
                <a:gd name="T72" fmla="*/ 2685 w 2686"/>
                <a:gd name="T73" fmla="*/ 1158 h 2964"/>
                <a:gd name="T74" fmla="*/ 1343 w 2686"/>
                <a:gd name="T75" fmla="*/ 1389 h 2964"/>
                <a:gd name="T76" fmla="*/ 2500 w 2686"/>
                <a:gd name="T77" fmla="*/ 1690 h 2964"/>
                <a:gd name="T78" fmla="*/ 1343 w 2686"/>
                <a:gd name="T79" fmla="*/ 1806 h 2964"/>
                <a:gd name="T80" fmla="*/ 1343 w 2686"/>
                <a:gd name="T81" fmla="*/ 1621 h 2964"/>
                <a:gd name="T82" fmla="*/ 2500 w 2686"/>
                <a:gd name="T83" fmla="*/ 1505 h 2964"/>
                <a:gd name="T84" fmla="*/ 2500 w 2686"/>
                <a:gd name="T85" fmla="*/ 1690 h 29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686" h="2964">
                  <a:moveTo>
                    <a:pt x="1343" y="2222"/>
                  </a:moveTo>
                  <a:cubicBezTo>
                    <a:pt x="602" y="2222"/>
                    <a:pt x="0" y="2119"/>
                    <a:pt x="0" y="1991"/>
                  </a:cubicBezTo>
                  <a:cubicBezTo>
                    <a:pt x="0" y="2731"/>
                    <a:pt x="0" y="2731"/>
                    <a:pt x="0" y="2731"/>
                  </a:cubicBezTo>
                  <a:cubicBezTo>
                    <a:pt x="0" y="2859"/>
                    <a:pt x="602" y="2963"/>
                    <a:pt x="1343" y="2963"/>
                  </a:cubicBezTo>
                  <a:cubicBezTo>
                    <a:pt x="2084" y="2963"/>
                    <a:pt x="2685" y="2859"/>
                    <a:pt x="2685" y="2731"/>
                  </a:cubicBezTo>
                  <a:cubicBezTo>
                    <a:pt x="2685" y="1991"/>
                    <a:pt x="2685" y="1991"/>
                    <a:pt x="2685" y="1991"/>
                  </a:cubicBezTo>
                  <a:cubicBezTo>
                    <a:pt x="2685" y="2119"/>
                    <a:pt x="2084" y="2222"/>
                    <a:pt x="1343" y="2222"/>
                  </a:cubicBezTo>
                  <a:close/>
                  <a:moveTo>
                    <a:pt x="2500" y="2569"/>
                  </a:moveTo>
                  <a:cubicBezTo>
                    <a:pt x="2268" y="2639"/>
                    <a:pt x="1841" y="2685"/>
                    <a:pt x="1343" y="2685"/>
                  </a:cubicBezTo>
                  <a:cubicBezTo>
                    <a:pt x="1343" y="2500"/>
                    <a:pt x="1343" y="2500"/>
                    <a:pt x="1343" y="2500"/>
                  </a:cubicBezTo>
                  <a:cubicBezTo>
                    <a:pt x="1841" y="2500"/>
                    <a:pt x="2268" y="2453"/>
                    <a:pt x="2500" y="2384"/>
                  </a:cubicBezTo>
                  <a:lnTo>
                    <a:pt x="2500" y="2569"/>
                  </a:lnTo>
                  <a:close/>
                  <a:moveTo>
                    <a:pt x="1343" y="0"/>
                  </a:moveTo>
                  <a:cubicBezTo>
                    <a:pt x="602" y="0"/>
                    <a:pt x="0" y="104"/>
                    <a:pt x="0" y="231"/>
                  </a:cubicBezTo>
                  <a:cubicBezTo>
                    <a:pt x="0" y="972"/>
                    <a:pt x="0" y="972"/>
                    <a:pt x="0" y="972"/>
                  </a:cubicBezTo>
                  <a:cubicBezTo>
                    <a:pt x="0" y="1100"/>
                    <a:pt x="602" y="1204"/>
                    <a:pt x="1343" y="1204"/>
                  </a:cubicBezTo>
                  <a:cubicBezTo>
                    <a:pt x="2084" y="1204"/>
                    <a:pt x="2685" y="1100"/>
                    <a:pt x="2685" y="972"/>
                  </a:cubicBezTo>
                  <a:cubicBezTo>
                    <a:pt x="2685" y="231"/>
                    <a:pt x="2685" y="231"/>
                    <a:pt x="2685" y="231"/>
                  </a:cubicBezTo>
                  <a:cubicBezTo>
                    <a:pt x="2685" y="104"/>
                    <a:pt x="2084" y="0"/>
                    <a:pt x="1343" y="0"/>
                  </a:cubicBezTo>
                  <a:close/>
                  <a:moveTo>
                    <a:pt x="2500" y="811"/>
                  </a:moveTo>
                  <a:cubicBezTo>
                    <a:pt x="2268" y="880"/>
                    <a:pt x="1841" y="926"/>
                    <a:pt x="1343" y="926"/>
                  </a:cubicBezTo>
                  <a:cubicBezTo>
                    <a:pt x="1343" y="741"/>
                    <a:pt x="1343" y="741"/>
                    <a:pt x="1343" y="741"/>
                  </a:cubicBezTo>
                  <a:cubicBezTo>
                    <a:pt x="1841" y="741"/>
                    <a:pt x="2268" y="695"/>
                    <a:pt x="2500" y="625"/>
                  </a:cubicBezTo>
                  <a:lnTo>
                    <a:pt x="2500" y="811"/>
                  </a:lnTo>
                  <a:close/>
                  <a:moveTo>
                    <a:pt x="2534" y="336"/>
                  </a:moveTo>
                  <a:cubicBezTo>
                    <a:pt x="2303" y="417"/>
                    <a:pt x="1864" y="463"/>
                    <a:pt x="1343" y="463"/>
                  </a:cubicBezTo>
                  <a:cubicBezTo>
                    <a:pt x="822" y="463"/>
                    <a:pt x="382" y="417"/>
                    <a:pt x="150" y="336"/>
                  </a:cubicBezTo>
                  <a:cubicBezTo>
                    <a:pt x="139" y="336"/>
                    <a:pt x="139" y="313"/>
                    <a:pt x="150" y="313"/>
                  </a:cubicBezTo>
                  <a:cubicBezTo>
                    <a:pt x="382" y="231"/>
                    <a:pt x="822" y="185"/>
                    <a:pt x="1343" y="185"/>
                  </a:cubicBezTo>
                  <a:cubicBezTo>
                    <a:pt x="1864" y="185"/>
                    <a:pt x="2303" y="231"/>
                    <a:pt x="2534" y="313"/>
                  </a:cubicBezTo>
                  <a:cubicBezTo>
                    <a:pt x="2546" y="313"/>
                    <a:pt x="2546" y="336"/>
                    <a:pt x="2534" y="336"/>
                  </a:cubicBezTo>
                  <a:close/>
                  <a:moveTo>
                    <a:pt x="1343" y="1389"/>
                  </a:moveTo>
                  <a:cubicBezTo>
                    <a:pt x="602" y="1389"/>
                    <a:pt x="0" y="1285"/>
                    <a:pt x="0" y="1158"/>
                  </a:cubicBezTo>
                  <a:cubicBezTo>
                    <a:pt x="0" y="1806"/>
                    <a:pt x="0" y="1806"/>
                    <a:pt x="0" y="1806"/>
                  </a:cubicBezTo>
                  <a:cubicBezTo>
                    <a:pt x="0" y="1933"/>
                    <a:pt x="602" y="2038"/>
                    <a:pt x="1343" y="2038"/>
                  </a:cubicBezTo>
                  <a:cubicBezTo>
                    <a:pt x="2084" y="2038"/>
                    <a:pt x="2685" y="1933"/>
                    <a:pt x="2685" y="1806"/>
                  </a:cubicBezTo>
                  <a:cubicBezTo>
                    <a:pt x="2685" y="1158"/>
                    <a:pt x="2685" y="1158"/>
                    <a:pt x="2685" y="1158"/>
                  </a:cubicBezTo>
                  <a:cubicBezTo>
                    <a:pt x="2685" y="1285"/>
                    <a:pt x="2084" y="1389"/>
                    <a:pt x="1343" y="1389"/>
                  </a:cubicBezTo>
                  <a:close/>
                  <a:moveTo>
                    <a:pt x="2500" y="1690"/>
                  </a:moveTo>
                  <a:cubicBezTo>
                    <a:pt x="2268" y="1760"/>
                    <a:pt x="1841" y="1806"/>
                    <a:pt x="1343" y="1806"/>
                  </a:cubicBezTo>
                  <a:cubicBezTo>
                    <a:pt x="1343" y="1621"/>
                    <a:pt x="1343" y="1621"/>
                    <a:pt x="1343" y="1621"/>
                  </a:cubicBezTo>
                  <a:cubicBezTo>
                    <a:pt x="1841" y="1621"/>
                    <a:pt x="2268" y="1574"/>
                    <a:pt x="2500" y="1505"/>
                  </a:cubicBezTo>
                  <a:lnTo>
                    <a:pt x="2500" y="1690"/>
                  </a:lnTo>
                  <a:close/>
                </a:path>
              </a:pathLst>
            </a:custGeom>
            <a:solidFill>
              <a:srgbClr val="007395"/>
            </a:solidFill>
            <a:ln>
              <a:noFill/>
            </a:ln>
            <a:effectLs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58595B"/>
                </a:solidFill>
                <a:effectLst/>
                <a:uLnTx/>
                <a:uFillTx/>
                <a:latin typeface="Calibri"/>
                <a:ea typeface="+mn-ea"/>
                <a:cs typeface="+mn-cs"/>
              </a:endParaRPr>
            </a:p>
          </p:txBody>
        </p:sp>
        <p:sp>
          <p:nvSpPr>
            <p:cNvPr id="121" name="Oval 120"/>
            <p:cNvSpPr/>
            <p:nvPr/>
          </p:nvSpPr>
          <p:spPr bwMode="gray">
            <a:xfrm>
              <a:off x="7050979" y="2372715"/>
              <a:ext cx="276921" cy="262535"/>
            </a:xfrm>
            <a:prstGeom prst="ellipse">
              <a:avLst/>
            </a:prstGeom>
            <a:solidFill>
              <a:srgbClr val="E1E7E8"/>
            </a:solidFill>
            <a:ln w="15875">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9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a:ea typeface="+mn-ea"/>
                <a:cs typeface="+mn-cs"/>
              </a:endParaRPr>
            </a:p>
          </p:txBody>
        </p:sp>
        <p:sp>
          <p:nvSpPr>
            <p:cNvPr id="125" name="Circular Arrow 124"/>
            <p:cNvSpPr/>
            <p:nvPr/>
          </p:nvSpPr>
          <p:spPr bwMode="gray">
            <a:xfrm rot="1160430">
              <a:off x="7075145" y="2391600"/>
              <a:ext cx="240055" cy="237300"/>
            </a:xfrm>
            <a:prstGeom prst="circularArrow">
              <a:avLst>
                <a:gd name="adj1" fmla="val 10182"/>
                <a:gd name="adj2" fmla="val 1142319"/>
                <a:gd name="adj3" fmla="val 20339775"/>
                <a:gd name="adj4" fmla="val 3765888"/>
                <a:gd name="adj5" fmla="val 15861"/>
              </a:avLst>
            </a:prstGeom>
            <a:solidFill>
              <a:schemeClr val="accent4"/>
            </a:solidFill>
            <a:ln w="15875">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9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a:ea typeface="+mn-ea"/>
                <a:cs typeface="+mn-cs"/>
              </a:endParaRPr>
            </a:p>
          </p:txBody>
        </p:sp>
      </p:grpSp>
      <p:grpSp>
        <p:nvGrpSpPr>
          <p:cNvPr id="126" name="Group 125"/>
          <p:cNvGrpSpPr/>
          <p:nvPr/>
        </p:nvGrpSpPr>
        <p:grpSpPr>
          <a:xfrm>
            <a:off x="4730167" y="3071872"/>
            <a:ext cx="1378927" cy="1940618"/>
            <a:chOff x="4726552" y="4156052"/>
            <a:chExt cx="1025435" cy="1443135"/>
          </a:xfrm>
        </p:grpSpPr>
        <p:grpSp>
          <p:nvGrpSpPr>
            <p:cNvPr id="137" name="Group 136"/>
            <p:cNvGrpSpPr/>
            <p:nvPr/>
          </p:nvGrpSpPr>
          <p:grpSpPr>
            <a:xfrm>
              <a:off x="4726552" y="4156052"/>
              <a:ext cx="1025435" cy="555062"/>
              <a:chOff x="4263401" y="3985569"/>
              <a:chExt cx="1550133" cy="839078"/>
            </a:xfrm>
          </p:grpSpPr>
          <p:sp>
            <p:nvSpPr>
              <p:cNvPr id="138" name="Freeform 6"/>
              <p:cNvSpPr>
                <a:spLocks noChangeAspect="1" noChangeArrowheads="1"/>
              </p:cNvSpPr>
              <p:nvPr/>
            </p:nvSpPr>
            <p:spPr bwMode="auto">
              <a:xfrm>
                <a:off x="4883072" y="3985569"/>
                <a:ext cx="930462" cy="839078"/>
              </a:xfrm>
              <a:custGeom>
                <a:avLst/>
                <a:gdLst>
                  <a:gd name="T0" fmla="*/ 370 w 2964"/>
                  <a:gd name="T1" fmla="*/ 1967 h 2674"/>
                  <a:gd name="T2" fmla="*/ 70 w 2964"/>
                  <a:gd name="T3" fmla="*/ 1875 h 2674"/>
                  <a:gd name="T4" fmla="*/ 579 w 2964"/>
                  <a:gd name="T5" fmla="*/ 1053 h 2674"/>
                  <a:gd name="T6" fmla="*/ 370 w 2964"/>
                  <a:gd name="T7" fmla="*/ 2060 h 2674"/>
                  <a:gd name="T8" fmla="*/ 370 w 2964"/>
                  <a:gd name="T9" fmla="*/ 2060 h 2674"/>
                  <a:gd name="T10" fmla="*/ 370 w 2964"/>
                  <a:gd name="T11" fmla="*/ 2210 h 2674"/>
                  <a:gd name="T12" fmla="*/ 938 w 2964"/>
                  <a:gd name="T13" fmla="*/ 1076 h 2674"/>
                  <a:gd name="T14" fmla="*/ 70 w 2964"/>
                  <a:gd name="T15" fmla="*/ 1214 h 2674"/>
                  <a:gd name="T16" fmla="*/ 255 w 2964"/>
                  <a:gd name="T17" fmla="*/ 1342 h 2674"/>
                  <a:gd name="T18" fmla="*/ 255 w 2964"/>
                  <a:gd name="T19" fmla="*/ 1342 h 2674"/>
                  <a:gd name="T20" fmla="*/ 370 w 2964"/>
                  <a:gd name="T21" fmla="*/ 1620 h 2674"/>
                  <a:gd name="T22" fmla="*/ 370 w 2964"/>
                  <a:gd name="T23" fmla="*/ 1238 h 2674"/>
                  <a:gd name="T24" fmla="*/ 70 w 2964"/>
                  <a:gd name="T25" fmla="*/ 1319 h 2674"/>
                  <a:gd name="T26" fmla="*/ 370 w 2964"/>
                  <a:gd name="T27" fmla="*/ 1353 h 2674"/>
                  <a:gd name="T28" fmla="*/ 370 w 2964"/>
                  <a:gd name="T29" fmla="*/ 1353 h 2674"/>
                  <a:gd name="T30" fmla="*/ 938 w 2964"/>
                  <a:gd name="T31" fmla="*/ 2106 h 2674"/>
                  <a:gd name="T32" fmla="*/ 579 w 2964"/>
                  <a:gd name="T33" fmla="*/ 1851 h 2674"/>
                  <a:gd name="T34" fmla="*/ 579 w 2964"/>
                  <a:gd name="T35" fmla="*/ 1944 h 2674"/>
                  <a:gd name="T36" fmla="*/ 938 w 2964"/>
                  <a:gd name="T37" fmla="*/ 2210 h 2674"/>
                  <a:gd name="T38" fmla="*/ 938 w 2964"/>
                  <a:gd name="T39" fmla="*/ 2210 h 2674"/>
                  <a:gd name="T40" fmla="*/ 672 w 2964"/>
                  <a:gd name="T41" fmla="*/ 1192 h 2674"/>
                  <a:gd name="T42" fmla="*/ 579 w 2964"/>
                  <a:gd name="T43" fmla="*/ 1597 h 2674"/>
                  <a:gd name="T44" fmla="*/ 799 w 2964"/>
                  <a:gd name="T45" fmla="*/ 1065 h 2674"/>
                  <a:gd name="T46" fmla="*/ 938 w 2964"/>
                  <a:gd name="T47" fmla="*/ 1214 h 2674"/>
                  <a:gd name="T48" fmla="*/ 938 w 2964"/>
                  <a:gd name="T49" fmla="*/ 1214 h 2674"/>
                  <a:gd name="T50" fmla="*/ 1204 w 2964"/>
                  <a:gd name="T51" fmla="*/ 845 h 2674"/>
                  <a:gd name="T52" fmla="*/ 417 w 2964"/>
                  <a:gd name="T53" fmla="*/ 949 h 2674"/>
                  <a:gd name="T54" fmla="*/ 486 w 2964"/>
                  <a:gd name="T55" fmla="*/ 2349 h 2674"/>
                  <a:gd name="T56" fmla="*/ 1204 w 2964"/>
                  <a:gd name="T57" fmla="*/ 2418 h 2674"/>
                  <a:gd name="T58" fmla="*/ 2963 w 2964"/>
                  <a:gd name="T59" fmla="*/ 58 h 2674"/>
                  <a:gd name="T60" fmla="*/ 46 w 2964"/>
                  <a:gd name="T61" fmla="*/ 1146 h 2674"/>
                  <a:gd name="T62" fmla="*/ 544 w 2964"/>
                  <a:gd name="T63" fmla="*/ 2314 h 2674"/>
                  <a:gd name="T64" fmla="*/ 2870 w 2964"/>
                  <a:gd name="T65" fmla="*/ 2592 h 2674"/>
                  <a:gd name="T66" fmla="*/ 2870 w 2964"/>
                  <a:gd name="T67" fmla="*/ 2592 h 2674"/>
                  <a:gd name="T68" fmla="*/ 2627 w 2964"/>
                  <a:gd name="T69" fmla="*/ 660 h 2674"/>
                  <a:gd name="T70" fmla="*/ 1783 w 2964"/>
                  <a:gd name="T71" fmla="*/ 891 h 2674"/>
                  <a:gd name="T72" fmla="*/ 1447 w 2964"/>
                  <a:gd name="T73" fmla="*/ 833 h 2674"/>
                  <a:gd name="T74" fmla="*/ 2812 w 2964"/>
                  <a:gd name="T75" fmla="*/ 174 h 2674"/>
                  <a:gd name="T76" fmla="*/ 2812 w 2964"/>
                  <a:gd name="T77" fmla="*/ 174 h 2674"/>
                  <a:gd name="T78" fmla="*/ 1713 w 2964"/>
                  <a:gd name="T79" fmla="*/ 2164 h 2674"/>
                  <a:gd name="T80" fmla="*/ 1401 w 2964"/>
                  <a:gd name="T81" fmla="*/ 1979 h 2674"/>
                  <a:gd name="T82" fmla="*/ 1401 w 2964"/>
                  <a:gd name="T83" fmla="*/ 1921 h 2674"/>
                  <a:gd name="T84" fmla="*/ 1713 w 2964"/>
                  <a:gd name="T85" fmla="*/ 1736 h 2674"/>
                  <a:gd name="T86" fmla="*/ 1713 w 2964"/>
                  <a:gd name="T87" fmla="*/ 1620 h 2674"/>
                  <a:gd name="T88" fmla="*/ 1401 w 2964"/>
                  <a:gd name="T89" fmla="*/ 1585 h 2674"/>
                  <a:gd name="T90" fmla="*/ 1713 w 2964"/>
                  <a:gd name="T91" fmla="*/ 1550 h 2674"/>
                  <a:gd name="T92" fmla="*/ 2176 w 2964"/>
                  <a:gd name="T93" fmla="*/ 2175 h 2674"/>
                  <a:gd name="T94" fmla="*/ 1806 w 2964"/>
                  <a:gd name="T95" fmla="*/ 1979 h 2674"/>
                  <a:gd name="T96" fmla="*/ 1806 w 2964"/>
                  <a:gd name="T97" fmla="*/ 1921 h 2674"/>
                  <a:gd name="T98" fmla="*/ 2176 w 2964"/>
                  <a:gd name="T99" fmla="*/ 1701 h 2674"/>
                  <a:gd name="T100" fmla="*/ 2176 w 2964"/>
                  <a:gd name="T101" fmla="*/ 1701 h 2674"/>
                  <a:gd name="T102" fmla="*/ 2176 w 2964"/>
                  <a:gd name="T103" fmla="*/ 1365 h 2674"/>
                  <a:gd name="T104" fmla="*/ 1806 w 2964"/>
                  <a:gd name="T105" fmla="*/ 1238 h 2674"/>
                  <a:gd name="T106" fmla="*/ 2685 w 2964"/>
                  <a:gd name="T107" fmla="*/ 2349 h 2674"/>
                  <a:gd name="T108" fmla="*/ 2685 w 2964"/>
                  <a:gd name="T109" fmla="*/ 2349 h 2674"/>
                  <a:gd name="T110" fmla="*/ 2685 w 2964"/>
                  <a:gd name="T111" fmla="*/ 1967 h 2674"/>
                  <a:gd name="T112" fmla="*/ 2268 w 2964"/>
                  <a:gd name="T113" fmla="*/ 1770 h 2674"/>
                  <a:gd name="T114" fmla="*/ 2268 w 2964"/>
                  <a:gd name="T115" fmla="*/ 1701 h 2674"/>
                  <a:gd name="T116" fmla="*/ 2685 w 2964"/>
                  <a:gd name="T117" fmla="*/ 694 h 2674"/>
                  <a:gd name="T118" fmla="*/ 2685 w 2964"/>
                  <a:gd name="T119" fmla="*/ 694 h 26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964" h="2674">
                    <a:moveTo>
                      <a:pt x="370" y="1944"/>
                    </a:moveTo>
                    <a:cubicBezTo>
                      <a:pt x="70" y="1955"/>
                      <a:pt x="70" y="1955"/>
                      <a:pt x="70" y="1955"/>
                    </a:cubicBezTo>
                    <a:cubicBezTo>
                      <a:pt x="70" y="1979"/>
                      <a:pt x="70" y="1979"/>
                      <a:pt x="70" y="1979"/>
                    </a:cubicBezTo>
                    <a:cubicBezTo>
                      <a:pt x="370" y="1967"/>
                      <a:pt x="370" y="1967"/>
                      <a:pt x="370" y="1967"/>
                    </a:cubicBezTo>
                    <a:lnTo>
                      <a:pt x="370" y="1944"/>
                    </a:lnTo>
                    <a:close/>
                    <a:moveTo>
                      <a:pt x="370" y="1712"/>
                    </a:moveTo>
                    <a:cubicBezTo>
                      <a:pt x="70" y="1747"/>
                      <a:pt x="70" y="1747"/>
                      <a:pt x="70" y="1747"/>
                    </a:cubicBezTo>
                    <a:cubicBezTo>
                      <a:pt x="70" y="1875"/>
                      <a:pt x="70" y="1875"/>
                      <a:pt x="70" y="1875"/>
                    </a:cubicBezTo>
                    <a:cubicBezTo>
                      <a:pt x="370" y="1851"/>
                      <a:pt x="370" y="1851"/>
                      <a:pt x="370" y="1851"/>
                    </a:cubicBezTo>
                    <a:lnTo>
                      <a:pt x="370" y="1712"/>
                    </a:lnTo>
                    <a:close/>
                    <a:moveTo>
                      <a:pt x="938" y="938"/>
                    </a:moveTo>
                    <a:cubicBezTo>
                      <a:pt x="579" y="1053"/>
                      <a:pt x="579" y="1053"/>
                      <a:pt x="579" y="1053"/>
                    </a:cubicBezTo>
                    <a:cubicBezTo>
                      <a:pt x="579" y="1088"/>
                      <a:pt x="579" y="1088"/>
                      <a:pt x="579" y="1088"/>
                    </a:cubicBezTo>
                    <a:cubicBezTo>
                      <a:pt x="938" y="972"/>
                      <a:pt x="938" y="972"/>
                      <a:pt x="938" y="972"/>
                    </a:cubicBezTo>
                    <a:lnTo>
                      <a:pt x="938" y="938"/>
                    </a:lnTo>
                    <a:close/>
                    <a:moveTo>
                      <a:pt x="370" y="2060"/>
                    </a:moveTo>
                    <a:cubicBezTo>
                      <a:pt x="70" y="2060"/>
                      <a:pt x="70" y="2060"/>
                      <a:pt x="70" y="2060"/>
                    </a:cubicBezTo>
                    <a:cubicBezTo>
                      <a:pt x="70" y="2083"/>
                      <a:pt x="70" y="2083"/>
                      <a:pt x="70" y="2083"/>
                    </a:cubicBezTo>
                    <a:cubicBezTo>
                      <a:pt x="370" y="2094"/>
                      <a:pt x="370" y="2094"/>
                      <a:pt x="370" y="2094"/>
                    </a:cubicBezTo>
                    <a:lnTo>
                      <a:pt x="370" y="2060"/>
                    </a:lnTo>
                    <a:close/>
                    <a:moveTo>
                      <a:pt x="370" y="2175"/>
                    </a:moveTo>
                    <a:cubicBezTo>
                      <a:pt x="70" y="2164"/>
                      <a:pt x="70" y="2164"/>
                      <a:pt x="70" y="2164"/>
                    </a:cubicBezTo>
                    <a:cubicBezTo>
                      <a:pt x="70" y="2187"/>
                      <a:pt x="70" y="2187"/>
                      <a:pt x="70" y="2187"/>
                    </a:cubicBezTo>
                    <a:cubicBezTo>
                      <a:pt x="370" y="2210"/>
                      <a:pt x="370" y="2210"/>
                      <a:pt x="370" y="2210"/>
                    </a:cubicBezTo>
                    <a:lnTo>
                      <a:pt x="370" y="2175"/>
                    </a:lnTo>
                    <a:close/>
                    <a:moveTo>
                      <a:pt x="833" y="1146"/>
                    </a:moveTo>
                    <a:cubicBezTo>
                      <a:pt x="938" y="1111"/>
                      <a:pt x="938" y="1111"/>
                      <a:pt x="938" y="1111"/>
                    </a:cubicBezTo>
                    <a:cubicBezTo>
                      <a:pt x="938" y="1076"/>
                      <a:pt x="938" y="1076"/>
                      <a:pt x="938" y="1076"/>
                    </a:cubicBezTo>
                    <a:cubicBezTo>
                      <a:pt x="833" y="1111"/>
                      <a:pt x="833" y="1111"/>
                      <a:pt x="833" y="1111"/>
                    </a:cubicBezTo>
                    <a:lnTo>
                      <a:pt x="833" y="1146"/>
                    </a:lnTo>
                    <a:close/>
                    <a:moveTo>
                      <a:pt x="370" y="1123"/>
                    </a:moveTo>
                    <a:cubicBezTo>
                      <a:pt x="70" y="1214"/>
                      <a:pt x="70" y="1214"/>
                      <a:pt x="70" y="1214"/>
                    </a:cubicBezTo>
                    <a:cubicBezTo>
                      <a:pt x="70" y="1249"/>
                      <a:pt x="70" y="1249"/>
                      <a:pt x="70" y="1249"/>
                    </a:cubicBezTo>
                    <a:cubicBezTo>
                      <a:pt x="370" y="1146"/>
                      <a:pt x="370" y="1146"/>
                      <a:pt x="370" y="1146"/>
                    </a:cubicBezTo>
                    <a:lnTo>
                      <a:pt x="370" y="1123"/>
                    </a:lnTo>
                    <a:close/>
                    <a:moveTo>
                      <a:pt x="255" y="1342"/>
                    </a:moveTo>
                    <a:cubicBezTo>
                      <a:pt x="255" y="1226"/>
                      <a:pt x="255" y="1226"/>
                      <a:pt x="255" y="1226"/>
                    </a:cubicBezTo>
                    <a:cubicBezTo>
                      <a:pt x="174" y="1249"/>
                      <a:pt x="174" y="1249"/>
                      <a:pt x="174" y="1249"/>
                    </a:cubicBezTo>
                    <a:cubicBezTo>
                      <a:pt x="174" y="1365"/>
                      <a:pt x="174" y="1365"/>
                      <a:pt x="174" y="1365"/>
                    </a:cubicBezTo>
                    <a:lnTo>
                      <a:pt x="255" y="1342"/>
                    </a:lnTo>
                    <a:close/>
                    <a:moveTo>
                      <a:pt x="370" y="1469"/>
                    </a:moveTo>
                    <a:cubicBezTo>
                      <a:pt x="70" y="1527"/>
                      <a:pt x="70" y="1527"/>
                      <a:pt x="70" y="1527"/>
                    </a:cubicBezTo>
                    <a:cubicBezTo>
                      <a:pt x="70" y="1666"/>
                      <a:pt x="70" y="1666"/>
                      <a:pt x="70" y="1666"/>
                    </a:cubicBezTo>
                    <a:cubicBezTo>
                      <a:pt x="370" y="1620"/>
                      <a:pt x="370" y="1620"/>
                      <a:pt x="370" y="1620"/>
                    </a:cubicBezTo>
                    <a:lnTo>
                      <a:pt x="370" y="1469"/>
                    </a:lnTo>
                    <a:close/>
                    <a:moveTo>
                      <a:pt x="289" y="1296"/>
                    </a:moveTo>
                    <a:cubicBezTo>
                      <a:pt x="370" y="1273"/>
                      <a:pt x="370" y="1273"/>
                      <a:pt x="370" y="1273"/>
                    </a:cubicBezTo>
                    <a:cubicBezTo>
                      <a:pt x="370" y="1238"/>
                      <a:pt x="370" y="1238"/>
                      <a:pt x="370" y="1238"/>
                    </a:cubicBezTo>
                    <a:cubicBezTo>
                      <a:pt x="289" y="1261"/>
                      <a:pt x="289" y="1261"/>
                      <a:pt x="289" y="1261"/>
                    </a:cubicBezTo>
                    <a:lnTo>
                      <a:pt x="289" y="1296"/>
                    </a:lnTo>
                    <a:close/>
                    <a:moveTo>
                      <a:pt x="139" y="1296"/>
                    </a:moveTo>
                    <a:cubicBezTo>
                      <a:pt x="70" y="1319"/>
                      <a:pt x="70" y="1319"/>
                      <a:pt x="70" y="1319"/>
                    </a:cubicBezTo>
                    <a:cubicBezTo>
                      <a:pt x="70" y="1353"/>
                      <a:pt x="70" y="1353"/>
                      <a:pt x="70" y="1353"/>
                    </a:cubicBezTo>
                    <a:cubicBezTo>
                      <a:pt x="139" y="1330"/>
                      <a:pt x="139" y="1330"/>
                      <a:pt x="139" y="1330"/>
                    </a:cubicBezTo>
                    <a:lnTo>
                      <a:pt x="139" y="1296"/>
                    </a:lnTo>
                    <a:close/>
                    <a:moveTo>
                      <a:pt x="370" y="1353"/>
                    </a:moveTo>
                    <a:cubicBezTo>
                      <a:pt x="70" y="1423"/>
                      <a:pt x="70" y="1423"/>
                      <a:pt x="70" y="1423"/>
                    </a:cubicBezTo>
                    <a:cubicBezTo>
                      <a:pt x="70" y="1458"/>
                      <a:pt x="70" y="1458"/>
                      <a:pt x="70" y="1458"/>
                    </a:cubicBezTo>
                    <a:cubicBezTo>
                      <a:pt x="370" y="1388"/>
                      <a:pt x="370" y="1388"/>
                      <a:pt x="370" y="1388"/>
                    </a:cubicBezTo>
                    <a:lnTo>
                      <a:pt x="370" y="1353"/>
                    </a:lnTo>
                    <a:close/>
                    <a:moveTo>
                      <a:pt x="938" y="2071"/>
                    </a:moveTo>
                    <a:cubicBezTo>
                      <a:pt x="579" y="2071"/>
                      <a:pt x="579" y="2071"/>
                      <a:pt x="579" y="2071"/>
                    </a:cubicBezTo>
                    <a:cubicBezTo>
                      <a:pt x="579" y="2106"/>
                      <a:pt x="579" y="2106"/>
                      <a:pt x="579" y="2106"/>
                    </a:cubicBezTo>
                    <a:cubicBezTo>
                      <a:pt x="938" y="2106"/>
                      <a:pt x="938" y="2106"/>
                      <a:pt x="938" y="2106"/>
                    </a:cubicBezTo>
                    <a:lnTo>
                      <a:pt x="938" y="2071"/>
                    </a:lnTo>
                    <a:close/>
                    <a:moveTo>
                      <a:pt x="938" y="1643"/>
                    </a:moveTo>
                    <a:cubicBezTo>
                      <a:pt x="579" y="1689"/>
                      <a:pt x="579" y="1689"/>
                      <a:pt x="579" y="1689"/>
                    </a:cubicBezTo>
                    <a:cubicBezTo>
                      <a:pt x="579" y="1851"/>
                      <a:pt x="579" y="1851"/>
                      <a:pt x="579" y="1851"/>
                    </a:cubicBezTo>
                    <a:cubicBezTo>
                      <a:pt x="938" y="1828"/>
                      <a:pt x="938" y="1828"/>
                      <a:pt x="938" y="1828"/>
                    </a:cubicBezTo>
                    <a:lnTo>
                      <a:pt x="938" y="1643"/>
                    </a:lnTo>
                    <a:close/>
                    <a:moveTo>
                      <a:pt x="938" y="1932"/>
                    </a:moveTo>
                    <a:cubicBezTo>
                      <a:pt x="579" y="1944"/>
                      <a:pt x="579" y="1944"/>
                      <a:pt x="579" y="1944"/>
                    </a:cubicBezTo>
                    <a:cubicBezTo>
                      <a:pt x="579" y="1979"/>
                      <a:pt x="579" y="1979"/>
                      <a:pt x="579" y="1979"/>
                    </a:cubicBezTo>
                    <a:cubicBezTo>
                      <a:pt x="938" y="1967"/>
                      <a:pt x="938" y="1967"/>
                      <a:pt x="938" y="1967"/>
                    </a:cubicBezTo>
                    <a:lnTo>
                      <a:pt x="938" y="1932"/>
                    </a:lnTo>
                    <a:close/>
                    <a:moveTo>
                      <a:pt x="938" y="2210"/>
                    </a:moveTo>
                    <a:cubicBezTo>
                      <a:pt x="579" y="2199"/>
                      <a:pt x="579" y="2199"/>
                      <a:pt x="579" y="2199"/>
                    </a:cubicBezTo>
                    <a:cubicBezTo>
                      <a:pt x="579" y="2222"/>
                      <a:pt x="579" y="2222"/>
                      <a:pt x="579" y="2222"/>
                    </a:cubicBezTo>
                    <a:cubicBezTo>
                      <a:pt x="938" y="2245"/>
                      <a:pt x="938" y="2245"/>
                      <a:pt x="938" y="2245"/>
                    </a:cubicBezTo>
                    <a:lnTo>
                      <a:pt x="938" y="2210"/>
                    </a:lnTo>
                    <a:close/>
                    <a:moveTo>
                      <a:pt x="672" y="1158"/>
                    </a:moveTo>
                    <a:cubicBezTo>
                      <a:pt x="579" y="1181"/>
                      <a:pt x="579" y="1181"/>
                      <a:pt x="579" y="1181"/>
                    </a:cubicBezTo>
                    <a:cubicBezTo>
                      <a:pt x="579" y="1214"/>
                      <a:pt x="579" y="1214"/>
                      <a:pt x="579" y="1214"/>
                    </a:cubicBezTo>
                    <a:cubicBezTo>
                      <a:pt x="672" y="1192"/>
                      <a:pt x="672" y="1192"/>
                      <a:pt x="672" y="1192"/>
                    </a:cubicBezTo>
                    <a:lnTo>
                      <a:pt x="672" y="1158"/>
                    </a:lnTo>
                    <a:close/>
                    <a:moveTo>
                      <a:pt x="938" y="1365"/>
                    </a:moveTo>
                    <a:cubicBezTo>
                      <a:pt x="579" y="1434"/>
                      <a:pt x="579" y="1434"/>
                      <a:pt x="579" y="1434"/>
                    </a:cubicBezTo>
                    <a:cubicBezTo>
                      <a:pt x="579" y="1597"/>
                      <a:pt x="579" y="1597"/>
                      <a:pt x="579" y="1597"/>
                    </a:cubicBezTo>
                    <a:cubicBezTo>
                      <a:pt x="938" y="1539"/>
                      <a:pt x="938" y="1539"/>
                      <a:pt x="938" y="1539"/>
                    </a:cubicBezTo>
                    <a:lnTo>
                      <a:pt x="938" y="1365"/>
                    </a:lnTo>
                    <a:close/>
                    <a:moveTo>
                      <a:pt x="799" y="1204"/>
                    </a:moveTo>
                    <a:cubicBezTo>
                      <a:pt x="799" y="1065"/>
                      <a:pt x="799" y="1065"/>
                      <a:pt x="799" y="1065"/>
                    </a:cubicBezTo>
                    <a:cubicBezTo>
                      <a:pt x="695" y="1088"/>
                      <a:pt x="695" y="1088"/>
                      <a:pt x="695" y="1088"/>
                    </a:cubicBezTo>
                    <a:cubicBezTo>
                      <a:pt x="695" y="1226"/>
                      <a:pt x="695" y="1226"/>
                      <a:pt x="695" y="1226"/>
                    </a:cubicBezTo>
                    <a:lnTo>
                      <a:pt x="799" y="1204"/>
                    </a:lnTo>
                    <a:close/>
                    <a:moveTo>
                      <a:pt x="938" y="1214"/>
                    </a:moveTo>
                    <a:cubicBezTo>
                      <a:pt x="579" y="1307"/>
                      <a:pt x="579" y="1307"/>
                      <a:pt x="579" y="1307"/>
                    </a:cubicBezTo>
                    <a:cubicBezTo>
                      <a:pt x="579" y="1342"/>
                      <a:pt x="579" y="1342"/>
                      <a:pt x="579" y="1342"/>
                    </a:cubicBezTo>
                    <a:cubicBezTo>
                      <a:pt x="938" y="1261"/>
                      <a:pt x="938" y="1261"/>
                      <a:pt x="938" y="1261"/>
                    </a:cubicBezTo>
                    <a:lnTo>
                      <a:pt x="938" y="1214"/>
                    </a:lnTo>
                    <a:close/>
                    <a:moveTo>
                      <a:pt x="2905" y="11"/>
                    </a:moveTo>
                    <a:cubicBezTo>
                      <a:pt x="1239" y="648"/>
                      <a:pt x="1239" y="648"/>
                      <a:pt x="1239" y="648"/>
                    </a:cubicBezTo>
                    <a:cubicBezTo>
                      <a:pt x="1215" y="648"/>
                      <a:pt x="1204" y="672"/>
                      <a:pt x="1204" y="683"/>
                    </a:cubicBezTo>
                    <a:cubicBezTo>
                      <a:pt x="1204" y="845"/>
                      <a:pt x="1204" y="845"/>
                      <a:pt x="1204" y="845"/>
                    </a:cubicBezTo>
                    <a:cubicBezTo>
                      <a:pt x="996" y="729"/>
                      <a:pt x="996" y="729"/>
                      <a:pt x="996" y="729"/>
                    </a:cubicBezTo>
                    <a:cubicBezTo>
                      <a:pt x="486" y="926"/>
                      <a:pt x="486" y="926"/>
                      <a:pt x="486" y="926"/>
                    </a:cubicBezTo>
                    <a:cubicBezTo>
                      <a:pt x="486" y="996"/>
                      <a:pt x="486" y="996"/>
                      <a:pt x="486" y="996"/>
                    </a:cubicBezTo>
                    <a:cubicBezTo>
                      <a:pt x="417" y="949"/>
                      <a:pt x="417" y="949"/>
                      <a:pt x="417" y="949"/>
                    </a:cubicBezTo>
                    <a:cubicBezTo>
                      <a:pt x="0" y="1111"/>
                      <a:pt x="0" y="1111"/>
                      <a:pt x="0" y="1111"/>
                    </a:cubicBezTo>
                    <a:cubicBezTo>
                      <a:pt x="0" y="2314"/>
                      <a:pt x="0" y="2314"/>
                      <a:pt x="0" y="2314"/>
                    </a:cubicBezTo>
                    <a:cubicBezTo>
                      <a:pt x="417" y="2361"/>
                      <a:pt x="417" y="2361"/>
                      <a:pt x="417" y="2361"/>
                    </a:cubicBezTo>
                    <a:cubicBezTo>
                      <a:pt x="486" y="2349"/>
                      <a:pt x="486" y="2349"/>
                      <a:pt x="486" y="2349"/>
                    </a:cubicBezTo>
                    <a:cubicBezTo>
                      <a:pt x="486" y="2372"/>
                      <a:pt x="486" y="2372"/>
                      <a:pt x="486" y="2372"/>
                    </a:cubicBezTo>
                    <a:cubicBezTo>
                      <a:pt x="996" y="2430"/>
                      <a:pt x="996" y="2430"/>
                      <a:pt x="996" y="2430"/>
                    </a:cubicBezTo>
                    <a:cubicBezTo>
                      <a:pt x="1204" y="2395"/>
                      <a:pt x="1204" y="2395"/>
                      <a:pt x="1204" y="2395"/>
                    </a:cubicBezTo>
                    <a:cubicBezTo>
                      <a:pt x="1204" y="2418"/>
                      <a:pt x="1204" y="2418"/>
                      <a:pt x="1204" y="2418"/>
                    </a:cubicBezTo>
                    <a:cubicBezTo>
                      <a:pt x="1204" y="2442"/>
                      <a:pt x="1227" y="2465"/>
                      <a:pt x="1250" y="2465"/>
                    </a:cubicBezTo>
                    <a:cubicBezTo>
                      <a:pt x="2916" y="2673"/>
                      <a:pt x="2916" y="2673"/>
                      <a:pt x="2916" y="2673"/>
                    </a:cubicBezTo>
                    <a:cubicBezTo>
                      <a:pt x="2940" y="2673"/>
                      <a:pt x="2963" y="2662"/>
                      <a:pt x="2963" y="2627"/>
                    </a:cubicBezTo>
                    <a:cubicBezTo>
                      <a:pt x="2963" y="58"/>
                      <a:pt x="2963" y="58"/>
                      <a:pt x="2963" y="58"/>
                    </a:cubicBezTo>
                    <a:cubicBezTo>
                      <a:pt x="2963" y="23"/>
                      <a:pt x="2928" y="0"/>
                      <a:pt x="2905" y="11"/>
                    </a:cubicBezTo>
                    <a:close/>
                    <a:moveTo>
                      <a:pt x="417" y="2303"/>
                    </a:moveTo>
                    <a:cubicBezTo>
                      <a:pt x="46" y="2268"/>
                      <a:pt x="46" y="2268"/>
                      <a:pt x="46" y="2268"/>
                    </a:cubicBezTo>
                    <a:cubicBezTo>
                      <a:pt x="46" y="1146"/>
                      <a:pt x="46" y="1146"/>
                      <a:pt x="46" y="1146"/>
                    </a:cubicBezTo>
                    <a:cubicBezTo>
                      <a:pt x="417" y="1007"/>
                      <a:pt x="417" y="1007"/>
                      <a:pt x="417" y="1007"/>
                    </a:cubicBezTo>
                    <a:lnTo>
                      <a:pt x="417" y="2303"/>
                    </a:lnTo>
                    <a:close/>
                    <a:moveTo>
                      <a:pt x="996" y="2361"/>
                    </a:moveTo>
                    <a:cubicBezTo>
                      <a:pt x="544" y="2314"/>
                      <a:pt x="544" y="2314"/>
                      <a:pt x="544" y="2314"/>
                    </a:cubicBezTo>
                    <a:cubicBezTo>
                      <a:pt x="544" y="972"/>
                      <a:pt x="544" y="972"/>
                      <a:pt x="544" y="972"/>
                    </a:cubicBezTo>
                    <a:cubicBezTo>
                      <a:pt x="996" y="810"/>
                      <a:pt x="996" y="810"/>
                      <a:pt x="996" y="810"/>
                    </a:cubicBezTo>
                    <a:lnTo>
                      <a:pt x="996" y="2361"/>
                    </a:lnTo>
                    <a:close/>
                    <a:moveTo>
                      <a:pt x="2870" y="2592"/>
                    </a:moveTo>
                    <a:cubicBezTo>
                      <a:pt x="1250" y="2418"/>
                      <a:pt x="1250" y="2418"/>
                      <a:pt x="1250" y="2418"/>
                    </a:cubicBezTo>
                    <a:cubicBezTo>
                      <a:pt x="1250" y="694"/>
                      <a:pt x="1250" y="694"/>
                      <a:pt x="1250" y="694"/>
                    </a:cubicBezTo>
                    <a:cubicBezTo>
                      <a:pt x="2870" y="104"/>
                      <a:pt x="2870" y="104"/>
                      <a:pt x="2870" y="104"/>
                    </a:cubicBezTo>
                    <a:lnTo>
                      <a:pt x="2870" y="2592"/>
                    </a:lnTo>
                    <a:close/>
                    <a:moveTo>
                      <a:pt x="2627" y="463"/>
                    </a:moveTo>
                    <a:cubicBezTo>
                      <a:pt x="2245" y="579"/>
                      <a:pt x="2245" y="579"/>
                      <a:pt x="2245" y="579"/>
                    </a:cubicBezTo>
                    <a:cubicBezTo>
                      <a:pt x="2245" y="764"/>
                      <a:pt x="2245" y="764"/>
                      <a:pt x="2245" y="764"/>
                    </a:cubicBezTo>
                    <a:cubicBezTo>
                      <a:pt x="2627" y="660"/>
                      <a:pt x="2627" y="660"/>
                      <a:pt x="2627" y="660"/>
                    </a:cubicBezTo>
                    <a:lnTo>
                      <a:pt x="2627" y="463"/>
                    </a:lnTo>
                    <a:close/>
                    <a:moveTo>
                      <a:pt x="2200" y="602"/>
                    </a:moveTo>
                    <a:cubicBezTo>
                      <a:pt x="1783" y="729"/>
                      <a:pt x="1783" y="729"/>
                      <a:pt x="1783" y="729"/>
                    </a:cubicBezTo>
                    <a:cubicBezTo>
                      <a:pt x="1783" y="891"/>
                      <a:pt x="1783" y="891"/>
                      <a:pt x="1783" y="891"/>
                    </a:cubicBezTo>
                    <a:cubicBezTo>
                      <a:pt x="2200" y="776"/>
                      <a:pt x="2200" y="776"/>
                      <a:pt x="2200" y="776"/>
                    </a:cubicBezTo>
                    <a:lnTo>
                      <a:pt x="2200" y="602"/>
                    </a:lnTo>
                    <a:close/>
                    <a:moveTo>
                      <a:pt x="1737" y="741"/>
                    </a:moveTo>
                    <a:cubicBezTo>
                      <a:pt x="1447" y="833"/>
                      <a:pt x="1447" y="833"/>
                      <a:pt x="1447" y="833"/>
                    </a:cubicBezTo>
                    <a:cubicBezTo>
                      <a:pt x="1447" y="984"/>
                      <a:pt x="1447" y="984"/>
                      <a:pt x="1447" y="984"/>
                    </a:cubicBezTo>
                    <a:cubicBezTo>
                      <a:pt x="1737" y="903"/>
                      <a:pt x="1737" y="903"/>
                      <a:pt x="1737" y="903"/>
                    </a:cubicBezTo>
                    <a:lnTo>
                      <a:pt x="1737" y="741"/>
                    </a:lnTo>
                    <a:close/>
                    <a:moveTo>
                      <a:pt x="2812" y="174"/>
                    </a:moveTo>
                    <a:cubicBezTo>
                      <a:pt x="1297" y="718"/>
                      <a:pt x="1297" y="718"/>
                      <a:pt x="1297" y="718"/>
                    </a:cubicBezTo>
                    <a:cubicBezTo>
                      <a:pt x="1297" y="2384"/>
                      <a:pt x="1297" y="2384"/>
                      <a:pt x="1297" y="2384"/>
                    </a:cubicBezTo>
                    <a:cubicBezTo>
                      <a:pt x="2812" y="2534"/>
                      <a:pt x="2812" y="2534"/>
                      <a:pt x="2812" y="2534"/>
                    </a:cubicBezTo>
                    <a:lnTo>
                      <a:pt x="2812" y="174"/>
                    </a:lnTo>
                    <a:close/>
                    <a:moveTo>
                      <a:pt x="1713" y="2279"/>
                    </a:moveTo>
                    <a:cubicBezTo>
                      <a:pt x="1401" y="2257"/>
                      <a:pt x="1401" y="2257"/>
                      <a:pt x="1401" y="2257"/>
                    </a:cubicBezTo>
                    <a:cubicBezTo>
                      <a:pt x="1401" y="2152"/>
                      <a:pt x="1401" y="2152"/>
                      <a:pt x="1401" y="2152"/>
                    </a:cubicBezTo>
                    <a:cubicBezTo>
                      <a:pt x="1713" y="2164"/>
                      <a:pt x="1713" y="2164"/>
                      <a:pt x="1713" y="2164"/>
                    </a:cubicBezTo>
                    <a:lnTo>
                      <a:pt x="1713" y="2279"/>
                    </a:lnTo>
                    <a:close/>
                    <a:moveTo>
                      <a:pt x="1713" y="2094"/>
                    </a:moveTo>
                    <a:cubicBezTo>
                      <a:pt x="1401" y="2094"/>
                      <a:pt x="1401" y="2094"/>
                      <a:pt x="1401" y="2094"/>
                    </a:cubicBezTo>
                    <a:cubicBezTo>
                      <a:pt x="1401" y="1979"/>
                      <a:pt x="1401" y="1979"/>
                      <a:pt x="1401" y="1979"/>
                    </a:cubicBezTo>
                    <a:cubicBezTo>
                      <a:pt x="1713" y="1979"/>
                      <a:pt x="1713" y="1979"/>
                      <a:pt x="1713" y="1979"/>
                    </a:cubicBezTo>
                    <a:lnTo>
                      <a:pt x="1713" y="2094"/>
                    </a:lnTo>
                    <a:close/>
                    <a:moveTo>
                      <a:pt x="1713" y="1921"/>
                    </a:moveTo>
                    <a:cubicBezTo>
                      <a:pt x="1401" y="1921"/>
                      <a:pt x="1401" y="1921"/>
                      <a:pt x="1401" y="1921"/>
                    </a:cubicBezTo>
                    <a:cubicBezTo>
                      <a:pt x="1401" y="1816"/>
                      <a:pt x="1401" y="1816"/>
                      <a:pt x="1401" y="1816"/>
                    </a:cubicBezTo>
                    <a:cubicBezTo>
                      <a:pt x="1713" y="1793"/>
                      <a:pt x="1713" y="1793"/>
                      <a:pt x="1713" y="1793"/>
                    </a:cubicBezTo>
                    <a:lnTo>
                      <a:pt x="1713" y="1921"/>
                    </a:lnTo>
                    <a:close/>
                    <a:moveTo>
                      <a:pt x="1713" y="1736"/>
                    </a:moveTo>
                    <a:cubicBezTo>
                      <a:pt x="1401" y="1759"/>
                      <a:pt x="1401" y="1759"/>
                      <a:pt x="1401" y="1759"/>
                    </a:cubicBezTo>
                    <a:cubicBezTo>
                      <a:pt x="1401" y="1643"/>
                      <a:pt x="1401" y="1643"/>
                      <a:pt x="1401" y="1643"/>
                    </a:cubicBezTo>
                    <a:cubicBezTo>
                      <a:pt x="1470" y="1643"/>
                      <a:pt x="1470" y="1643"/>
                      <a:pt x="1470" y="1643"/>
                    </a:cubicBezTo>
                    <a:cubicBezTo>
                      <a:pt x="1713" y="1620"/>
                      <a:pt x="1713" y="1620"/>
                      <a:pt x="1713" y="1620"/>
                    </a:cubicBezTo>
                    <a:lnTo>
                      <a:pt x="1713" y="1736"/>
                    </a:lnTo>
                    <a:close/>
                    <a:moveTo>
                      <a:pt x="1713" y="1550"/>
                    </a:moveTo>
                    <a:cubicBezTo>
                      <a:pt x="1540" y="1573"/>
                      <a:pt x="1540" y="1573"/>
                      <a:pt x="1540" y="1573"/>
                    </a:cubicBezTo>
                    <a:cubicBezTo>
                      <a:pt x="1401" y="1585"/>
                      <a:pt x="1401" y="1585"/>
                      <a:pt x="1401" y="1585"/>
                    </a:cubicBezTo>
                    <a:cubicBezTo>
                      <a:pt x="1401" y="1481"/>
                      <a:pt x="1401" y="1481"/>
                      <a:pt x="1401" y="1481"/>
                    </a:cubicBezTo>
                    <a:cubicBezTo>
                      <a:pt x="1667" y="1434"/>
                      <a:pt x="1667" y="1434"/>
                      <a:pt x="1667" y="1434"/>
                    </a:cubicBezTo>
                    <a:cubicBezTo>
                      <a:pt x="1713" y="1434"/>
                      <a:pt x="1713" y="1434"/>
                      <a:pt x="1713" y="1434"/>
                    </a:cubicBezTo>
                    <a:lnTo>
                      <a:pt x="1713" y="1550"/>
                    </a:lnTo>
                    <a:close/>
                    <a:moveTo>
                      <a:pt x="2176" y="2314"/>
                    </a:moveTo>
                    <a:cubicBezTo>
                      <a:pt x="1806" y="2291"/>
                      <a:pt x="1806" y="2291"/>
                      <a:pt x="1806" y="2291"/>
                    </a:cubicBezTo>
                    <a:cubicBezTo>
                      <a:pt x="1806" y="2164"/>
                      <a:pt x="1806" y="2164"/>
                      <a:pt x="1806" y="2164"/>
                    </a:cubicBezTo>
                    <a:cubicBezTo>
                      <a:pt x="2176" y="2175"/>
                      <a:pt x="2176" y="2175"/>
                      <a:pt x="2176" y="2175"/>
                    </a:cubicBezTo>
                    <a:lnTo>
                      <a:pt x="2176" y="2314"/>
                    </a:lnTo>
                    <a:close/>
                    <a:moveTo>
                      <a:pt x="2176" y="2106"/>
                    </a:moveTo>
                    <a:cubicBezTo>
                      <a:pt x="1806" y="2106"/>
                      <a:pt x="1806" y="2106"/>
                      <a:pt x="1806" y="2106"/>
                    </a:cubicBezTo>
                    <a:cubicBezTo>
                      <a:pt x="1806" y="1979"/>
                      <a:pt x="1806" y="1979"/>
                      <a:pt x="1806" y="1979"/>
                    </a:cubicBezTo>
                    <a:cubicBezTo>
                      <a:pt x="2176" y="1979"/>
                      <a:pt x="2176" y="1979"/>
                      <a:pt x="2176" y="1979"/>
                    </a:cubicBezTo>
                    <a:lnTo>
                      <a:pt x="2176" y="2106"/>
                    </a:lnTo>
                    <a:close/>
                    <a:moveTo>
                      <a:pt x="2176" y="1909"/>
                    </a:moveTo>
                    <a:cubicBezTo>
                      <a:pt x="1806" y="1921"/>
                      <a:pt x="1806" y="1921"/>
                      <a:pt x="1806" y="1921"/>
                    </a:cubicBezTo>
                    <a:cubicBezTo>
                      <a:pt x="1806" y="1793"/>
                      <a:pt x="1806" y="1793"/>
                      <a:pt x="1806" y="1793"/>
                    </a:cubicBezTo>
                    <a:cubicBezTo>
                      <a:pt x="2176" y="1770"/>
                      <a:pt x="2176" y="1770"/>
                      <a:pt x="2176" y="1770"/>
                    </a:cubicBezTo>
                    <a:lnTo>
                      <a:pt x="2176" y="1909"/>
                    </a:lnTo>
                    <a:close/>
                    <a:moveTo>
                      <a:pt x="2176" y="1701"/>
                    </a:moveTo>
                    <a:cubicBezTo>
                      <a:pt x="1806" y="1736"/>
                      <a:pt x="1806" y="1736"/>
                      <a:pt x="1806" y="1736"/>
                    </a:cubicBezTo>
                    <a:cubicBezTo>
                      <a:pt x="1806" y="1608"/>
                      <a:pt x="1806" y="1608"/>
                      <a:pt x="1806" y="1608"/>
                    </a:cubicBezTo>
                    <a:cubicBezTo>
                      <a:pt x="2176" y="1573"/>
                      <a:pt x="2176" y="1573"/>
                      <a:pt x="2176" y="1573"/>
                    </a:cubicBezTo>
                    <a:lnTo>
                      <a:pt x="2176" y="1701"/>
                    </a:lnTo>
                    <a:close/>
                    <a:moveTo>
                      <a:pt x="2176" y="1504"/>
                    </a:moveTo>
                    <a:cubicBezTo>
                      <a:pt x="1806" y="1539"/>
                      <a:pt x="1806" y="1539"/>
                      <a:pt x="1806" y="1539"/>
                    </a:cubicBezTo>
                    <a:cubicBezTo>
                      <a:pt x="1806" y="1423"/>
                      <a:pt x="1806" y="1423"/>
                      <a:pt x="1806" y="1423"/>
                    </a:cubicBezTo>
                    <a:cubicBezTo>
                      <a:pt x="2176" y="1365"/>
                      <a:pt x="2176" y="1365"/>
                      <a:pt x="2176" y="1365"/>
                    </a:cubicBezTo>
                    <a:lnTo>
                      <a:pt x="2176" y="1504"/>
                    </a:lnTo>
                    <a:close/>
                    <a:moveTo>
                      <a:pt x="2176" y="1296"/>
                    </a:moveTo>
                    <a:cubicBezTo>
                      <a:pt x="1806" y="1353"/>
                      <a:pt x="1806" y="1353"/>
                      <a:pt x="1806" y="1353"/>
                    </a:cubicBezTo>
                    <a:cubicBezTo>
                      <a:pt x="1806" y="1238"/>
                      <a:pt x="1806" y="1238"/>
                      <a:pt x="1806" y="1238"/>
                    </a:cubicBezTo>
                    <a:cubicBezTo>
                      <a:pt x="1887" y="1214"/>
                      <a:pt x="1887" y="1214"/>
                      <a:pt x="1887" y="1214"/>
                    </a:cubicBezTo>
                    <a:cubicBezTo>
                      <a:pt x="2176" y="1169"/>
                      <a:pt x="2176" y="1169"/>
                      <a:pt x="2176" y="1169"/>
                    </a:cubicBezTo>
                    <a:lnTo>
                      <a:pt x="2176" y="1296"/>
                    </a:lnTo>
                    <a:close/>
                    <a:moveTo>
                      <a:pt x="2685" y="2349"/>
                    </a:moveTo>
                    <a:cubicBezTo>
                      <a:pt x="2268" y="2314"/>
                      <a:pt x="2268" y="2314"/>
                      <a:pt x="2268" y="2314"/>
                    </a:cubicBezTo>
                    <a:cubicBezTo>
                      <a:pt x="2268" y="2175"/>
                      <a:pt x="2268" y="2175"/>
                      <a:pt x="2268" y="2175"/>
                    </a:cubicBezTo>
                    <a:cubicBezTo>
                      <a:pt x="2685" y="2199"/>
                      <a:pt x="2685" y="2199"/>
                      <a:pt x="2685" y="2199"/>
                    </a:cubicBezTo>
                    <a:lnTo>
                      <a:pt x="2685" y="2349"/>
                    </a:lnTo>
                    <a:close/>
                    <a:moveTo>
                      <a:pt x="2685" y="2118"/>
                    </a:moveTo>
                    <a:cubicBezTo>
                      <a:pt x="2268" y="2118"/>
                      <a:pt x="2268" y="2118"/>
                      <a:pt x="2268" y="2118"/>
                    </a:cubicBezTo>
                    <a:cubicBezTo>
                      <a:pt x="2268" y="1979"/>
                      <a:pt x="2268" y="1979"/>
                      <a:pt x="2268" y="1979"/>
                    </a:cubicBezTo>
                    <a:cubicBezTo>
                      <a:pt x="2685" y="1967"/>
                      <a:pt x="2685" y="1967"/>
                      <a:pt x="2685" y="1967"/>
                    </a:cubicBezTo>
                    <a:lnTo>
                      <a:pt x="2685" y="2118"/>
                    </a:lnTo>
                    <a:close/>
                    <a:moveTo>
                      <a:pt x="2685" y="1898"/>
                    </a:moveTo>
                    <a:cubicBezTo>
                      <a:pt x="2268" y="1909"/>
                      <a:pt x="2268" y="1909"/>
                      <a:pt x="2268" y="1909"/>
                    </a:cubicBezTo>
                    <a:cubicBezTo>
                      <a:pt x="2268" y="1770"/>
                      <a:pt x="2268" y="1770"/>
                      <a:pt x="2268" y="1770"/>
                    </a:cubicBezTo>
                    <a:cubicBezTo>
                      <a:pt x="2685" y="1747"/>
                      <a:pt x="2685" y="1747"/>
                      <a:pt x="2685" y="1747"/>
                    </a:cubicBezTo>
                    <a:lnTo>
                      <a:pt x="2685" y="1898"/>
                    </a:lnTo>
                    <a:close/>
                    <a:moveTo>
                      <a:pt x="2685" y="1666"/>
                    </a:moveTo>
                    <a:cubicBezTo>
                      <a:pt x="2268" y="1701"/>
                      <a:pt x="2268" y="1701"/>
                      <a:pt x="2268" y="1701"/>
                    </a:cubicBezTo>
                    <a:cubicBezTo>
                      <a:pt x="2268" y="1562"/>
                      <a:pt x="2268" y="1562"/>
                      <a:pt x="2268" y="1562"/>
                    </a:cubicBezTo>
                    <a:cubicBezTo>
                      <a:pt x="2685" y="1516"/>
                      <a:pt x="2685" y="1516"/>
                      <a:pt x="2685" y="1516"/>
                    </a:cubicBezTo>
                    <a:lnTo>
                      <a:pt x="2685" y="1666"/>
                    </a:lnTo>
                    <a:close/>
                    <a:moveTo>
                      <a:pt x="2685" y="694"/>
                    </a:moveTo>
                    <a:cubicBezTo>
                      <a:pt x="1401" y="1030"/>
                      <a:pt x="1401" y="1030"/>
                      <a:pt x="1401" y="1030"/>
                    </a:cubicBezTo>
                    <a:cubicBezTo>
                      <a:pt x="1401" y="810"/>
                      <a:pt x="1401" y="810"/>
                      <a:pt x="1401" y="810"/>
                    </a:cubicBezTo>
                    <a:cubicBezTo>
                      <a:pt x="2685" y="394"/>
                      <a:pt x="2685" y="394"/>
                      <a:pt x="2685" y="394"/>
                    </a:cubicBezTo>
                    <a:lnTo>
                      <a:pt x="2685" y="694"/>
                    </a:lnTo>
                    <a:close/>
                  </a:path>
                </a:pathLst>
              </a:custGeom>
              <a:solidFill>
                <a:schemeClr val="accent4"/>
              </a:solidFill>
              <a:ln>
                <a:noFill/>
              </a:ln>
              <a:effectLs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58595B"/>
                  </a:solidFill>
                  <a:effectLst/>
                  <a:uLnTx/>
                  <a:uFillTx/>
                  <a:latin typeface="Calibri"/>
                  <a:ea typeface="+mn-ea"/>
                  <a:cs typeface="+mn-cs"/>
                </a:endParaRPr>
              </a:p>
            </p:txBody>
          </p:sp>
          <p:sp>
            <p:nvSpPr>
              <p:cNvPr id="145" name="Freeform 3"/>
              <p:cNvSpPr>
                <a:spLocks noChangeAspect="1" noChangeArrowheads="1"/>
              </p:cNvSpPr>
              <p:nvPr/>
            </p:nvSpPr>
            <p:spPr bwMode="auto">
              <a:xfrm>
                <a:off x="4263401" y="4002642"/>
                <a:ext cx="459148" cy="799249"/>
              </a:xfrm>
              <a:custGeom>
                <a:avLst/>
                <a:gdLst>
                  <a:gd name="T0" fmla="*/ 776 w 1483"/>
                  <a:gd name="T1" fmla="*/ 660 h 2964"/>
                  <a:gd name="T2" fmla="*/ 602 w 1483"/>
                  <a:gd name="T3" fmla="*/ 648 h 2964"/>
                  <a:gd name="T4" fmla="*/ 150 w 1483"/>
                  <a:gd name="T5" fmla="*/ 1713 h 2964"/>
                  <a:gd name="T6" fmla="*/ 776 w 1483"/>
                  <a:gd name="T7" fmla="*/ 1586 h 2964"/>
                  <a:gd name="T8" fmla="*/ 150 w 1483"/>
                  <a:gd name="T9" fmla="*/ 1713 h 2964"/>
                  <a:gd name="T10" fmla="*/ 776 w 1483"/>
                  <a:gd name="T11" fmla="*/ 1899 h 2964"/>
                  <a:gd name="T12" fmla="*/ 150 w 1483"/>
                  <a:gd name="T13" fmla="*/ 1876 h 2964"/>
                  <a:gd name="T14" fmla="*/ 625 w 1483"/>
                  <a:gd name="T15" fmla="*/ 2049 h 2964"/>
                  <a:gd name="T16" fmla="*/ 440 w 1483"/>
                  <a:gd name="T17" fmla="*/ 2268 h 2964"/>
                  <a:gd name="T18" fmla="*/ 266 w 1483"/>
                  <a:gd name="T19" fmla="*/ 2061 h 2964"/>
                  <a:gd name="T20" fmla="*/ 266 w 1483"/>
                  <a:gd name="T21" fmla="*/ 2639 h 2964"/>
                  <a:gd name="T22" fmla="*/ 440 w 1483"/>
                  <a:gd name="T23" fmla="*/ 2407 h 2964"/>
                  <a:gd name="T24" fmla="*/ 637 w 1483"/>
                  <a:gd name="T25" fmla="*/ 2662 h 2964"/>
                  <a:gd name="T26" fmla="*/ 625 w 1483"/>
                  <a:gd name="T27" fmla="*/ 2049 h 2964"/>
                  <a:gd name="T28" fmla="*/ 150 w 1483"/>
                  <a:gd name="T29" fmla="*/ 556 h 2964"/>
                  <a:gd name="T30" fmla="*/ 776 w 1483"/>
                  <a:gd name="T31" fmla="*/ 417 h 2964"/>
                  <a:gd name="T32" fmla="*/ 880 w 1483"/>
                  <a:gd name="T33" fmla="*/ 0 h 2964"/>
                  <a:gd name="T34" fmla="*/ 0 w 1483"/>
                  <a:gd name="T35" fmla="*/ 2847 h 2964"/>
                  <a:gd name="T36" fmla="*/ 1482 w 1483"/>
                  <a:gd name="T37" fmla="*/ 2847 h 2964"/>
                  <a:gd name="T38" fmla="*/ 880 w 1483"/>
                  <a:gd name="T39" fmla="*/ 0 h 2964"/>
                  <a:gd name="T40" fmla="*/ 92 w 1483"/>
                  <a:gd name="T41" fmla="*/ 2754 h 2964"/>
                  <a:gd name="T42" fmla="*/ 880 w 1483"/>
                  <a:gd name="T43" fmla="*/ 127 h 2964"/>
                  <a:gd name="T44" fmla="*/ 776 w 1483"/>
                  <a:gd name="T45" fmla="*/ 845 h 2964"/>
                  <a:gd name="T46" fmla="*/ 150 w 1483"/>
                  <a:gd name="T47" fmla="*/ 1054 h 2964"/>
                  <a:gd name="T48" fmla="*/ 776 w 1483"/>
                  <a:gd name="T49" fmla="*/ 845 h 2964"/>
                  <a:gd name="T50" fmla="*/ 150 w 1483"/>
                  <a:gd name="T51" fmla="*/ 1215 h 2964"/>
                  <a:gd name="T52" fmla="*/ 776 w 1483"/>
                  <a:gd name="T53" fmla="*/ 1401 h 2964"/>
                  <a:gd name="T54" fmla="*/ 301 w 1483"/>
                  <a:gd name="T55" fmla="*/ 729 h 2964"/>
                  <a:gd name="T56" fmla="*/ 150 w 1483"/>
                  <a:gd name="T57" fmla="*/ 833 h 2964"/>
                  <a:gd name="T58" fmla="*/ 301 w 1483"/>
                  <a:gd name="T59" fmla="*/ 729 h 2964"/>
                  <a:gd name="T60" fmla="*/ 533 w 1483"/>
                  <a:gd name="T61" fmla="*/ 579 h 2964"/>
                  <a:gd name="T62" fmla="*/ 359 w 1483"/>
                  <a:gd name="T63" fmla="*/ 868 h 29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483" h="2964">
                    <a:moveTo>
                      <a:pt x="602" y="706"/>
                    </a:moveTo>
                    <a:lnTo>
                      <a:pt x="776" y="660"/>
                    </a:lnTo>
                    <a:lnTo>
                      <a:pt x="776" y="602"/>
                    </a:lnTo>
                    <a:lnTo>
                      <a:pt x="602" y="648"/>
                    </a:lnTo>
                    <a:lnTo>
                      <a:pt x="602" y="706"/>
                    </a:lnTo>
                    <a:close/>
                    <a:moveTo>
                      <a:pt x="150" y="1713"/>
                    </a:moveTo>
                    <a:lnTo>
                      <a:pt x="776" y="1656"/>
                    </a:lnTo>
                    <a:lnTo>
                      <a:pt x="776" y="1586"/>
                    </a:lnTo>
                    <a:lnTo>
                      <a:pt x="150" y="1656"/>
                    </a:lnTo>
                    <a:lnTo>
                      <a:pt x="150" y="1713"/>
                    </a:lnTo>
                    <a:close/>
                    <a:moveTo>
                      <a:pt x="150" y="1933"/>
                    </a:moveTo>
                    <a:lnTo>
                      <a:pt x="776" y="1899"/>
                    </a:lnTo>
                    <a:lnTo>
                      <a:pt x="776" y="1829"/>
                    </a:lnTo>
                    <a:lnTo>
                      <a:pt x="150" y="1876"/>
                    </a:lnTo>
                    <a:lnTo>
                      <a:pt x="150" y="1933"/>
                    </a:lnTo>
                    <a:close/>
                    <a:moveTo>
                      <a:pt x="625" y="2049"/>
                    </a:moveTo>
                    <a:lnTo>
                      <a:pt x="544" y="2049"/>
                    </a:lnTo>
                    <a:lnTo>
                      <a:pt x="440" y="2268"/>
                    </a:lnTo>
                    <a:lnTo>
                      <a:pt x="359" y="2061"/>
                    </a:lnTo>
                    <a:lnTo>
                      <a:pt x="266" y="2061"/>
                    </a:lnTo>
                    <a:lnTo>
                      <a:pt x="394" y="2338"/>
                    </a:lnTo>
                    <a:lnTo>
                      <a:pt x="266" y="2639"/>
                    </a:lnTo>
                    <a:lnTo>
                      <a:pt x="347" y="2639"/>
                    </a:lnTo>
                    <a:lnTo>
                      <a:pt x="440" y="2407"/>
                    </a:lnTo>
                    <a:lnTo>
                      <a:pt x="544" y="2650"/>
                    </a:lnTo>
                    <a:lnTo>
                      <a:pt x="637" y="2662"/>
                    </a:lnTo>
                    <a:lnTo>
                      <a:pt x="486" y="2338"/>
                    </a:lnTo>
                    <a:lnTo>
                      <a:pt x="625" y="2049"/>
                    </a:lnTo>
                    <a:close/>
                    <a:moveTo>
                      <a:pt x="776" y="347"/>
                    </a:moveTo>
                    <a:lnTo>
                      <a:pt x="150" y="556"/>
                    </a:lnTo>
                    <a:lnTo>
                      <a:pt x="150" y="613"/>
                    </a:lnTo>
                    <a:lnTo>
                      <a:pt x="776" y="417"/>
                    </a:lnTo>
                    <a:lnTo>
                      <a:pt x="776" y="347"/>
                    </a:lnTo>
                    <a:close/>
                    <a:moveTo>
                      <a:pt x="880" y="0"/>
                    </a:moveTo>
                    <a:lnTo>
                      <a:pt x="0" y="336"/>
                    </a:lnTo>
                    <a:lnTo>
                      <a:pt x="0" y="2847"/>
                    </a:lnTo>
                    <a:lnTo>
                      <a:pt x="880" y="2963"/>
                    </a:lnTo>
                    <a:lnTo>
                      <a:pt x="1482" y="2847"/>
                    </a:lnTo>
                    <a:lnTo>
                      <a:pt x="1482" y="336"/>
                    </a:lnTo>
                    <a:lnTo>
                      <a:pt x="880" y="0"/>
                    </a:lnTo>
                    <a:close/>
                    <a:moveTo>
                      <a:pt x="880" y="2835"/>
                    </a:moveTo>
                    <a:lnTo>
                      <a:pt x="92" y="2754"/>
                    </a:lnTo>
                    <a:lnTo>
                      <a:pt x="92" y="405"/>
                    </a:lnTo>
                    <a:lnTo>
                      <a:pt x="880" y="127"/>
                    </a:lnTo>
                    <a:lnTo>
                      <a:pt x="880" y="2835"/>
                    </a:lnTo>
                    <a:close/>
                    <a:moveTo>
                      <a:pt x="776" y="845"/>
                    </a:moveTo>
                    <a:lnTo>
                      <a:pt x="150" y="996"/>
                    </a:lnTo>
                    <a:lnTo>
                      <a:pt x="150" y="1054"/>
                    </a:lnTo>
                    <a:lnTo>
                      <a:pt x="776" y="915"/>
                    </a:lnTo>
                    <a:lnTo>
                      <a:pt x="776" y="845"/>
                    </a:lnTo>
                    <a:close/>
                    <a:moveTo>
                      <a:pt x="776" y="1088"/>
                    </a:moveTo>
                    <a:lnTo>
                      <a:pt x="150" y="1215"/>
                    </a:lnTo>
                    <a:lnTo>
                      <a:pt x="150" y="1493"/>
                    </a:lnTo>
                    <a:lnTo>
                      <a:pt x="776" y="1401"/>
                    </a:lnTo>
                    <a:lnTo>
                      <a:pt x="776" y="1088"/>
                    </a:lnTo>
                    <a:close/>
                    <a:moveTo>
                      <a:pt x="301" y="729"/>
                    </a:moveTo>
                    <a:lnTo>
                      <a:pt x="150" y="776"/>
                    </a:lnTo>
                    <a:lnTo>
                      <a:pt x="150" y="833"/>
                    </a:lnTo>
                    <a:lnTo>
                      <a:pt x="301" y="787"/>
                    </a:lnTo>
                    <a:lnTo>
                      <a:pt x="301" y="729"/>
                    </a:lnTo>
                    <a:close/>
                    <a:moveTo>
                      <a:pt x="533" y="822"/>
                    </a:moveTo>
                    <a:lnTo>
                      <a:pt x="533" y="579"/>
                    </a:lnTo>
                    <a:lnTo>
                      <a:pt x="359" y="625"/>
                    </a:lnTo>
                    <a:lnTo>
                      <a:pt x="359" y="868"/>
                    </a:lnTo>
                    <a:lnTo>
                      <a:pt x="533" y="822"/>
                    </a:lnTo>
                    <a:close/>
                  </a:path>
                </a:pathLst>
              </a:custGeom>
              <a:solidFill>
                <a:schemeClr val="accent4"/>
              </a:solidFill>
              <a:ln>
                <a:noFill/>
              </a:ln>
              <a:effectLs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58595B"/>
                  </a:solidFill>
                  <a:effectLst/>
                  <a:uLnTx/>
                  <a:uFillTx/>
                  <a:latin typeface="Calibri"/>
                  <a:ea typeface="+mn-ea"/>
                  <a:cs typeface="+mn-cs"/>
                </a:endParaRPr>
              </a:p>
            </p:txBody>
          </p:sp>
        </p:grpSp>
        <p:sp>
          <p:nvSpPr>
            <p:cNvPr id="133" name="Freeform 3"/>
            <p:cNvSpPr>
              <a:spLocks noChangeAspect="1" noChangeArrowheads="1"/>
            </p:cNvSpPr>
            <p:nvPr/>
          </p:nvSpPr>
          <p:spPr bwMode="auto">
            <a:xfrm>
              <a:off x="4878419" y="5117472"/>
              <a:ext cx="642286" cy="481715"/>
            </a:xfrm>
            <a:custGeom>
              <a:avLst/>
              <a:gdLst>
                <a:gd name="T0" fmla="*/ 1621 w 2964"/>
                <a:gd name="T1" fmla="*/ 116 h 2224"/>
                <a:gd name="T2" fmla="*/ 1482 w 2964"/>
                <a:gd name="T3" fmla="*/ 371 h 2224"/>
                <a:gd name="T4" fmla="*/ 811 w 2964"/>
                <a:gd name="T5" fmla="*/ 741 h 2224"/>
                <a:gd name="T6" fmla="*/ 0 w 2964"/>
                <a:gd name="T7" fmla="*/ 857 h 2224"/>
                <a:gd name="T8" fmla="*/ 672 w 2964"/>
                <a:gd name="T9" fmla="*/ 1343 h 2224"/>
                <a:gd name="T10" fmla="*/ 1343 w 2964"/>
                <a:gd name="T11" fmla="*/ 1066 h 2224"/>
                <a:gd name="T12" fmla="*/ 2061 w 2964"/>
                <a:gd name="T13" fmla="*/ 1008 h 2224"/>
                <a:gd name="T14" fmla="*/ 1482 w 2964"/>
                <a:gd name="T15" fmla="*/ 1390 h 2224"/>
                <a:gd name="T16" fmla="*/ 1343 w 2964"/>
                <a:gd name="T17" fmla="*/ 1320 h 2224"/>
                <a:gd name="T18" fmla="*/ 0 w 2964"/>
                <a:gd name="T19" fmla="*/ 1320 h 2224"/>
                <a:gd name="T20" fmla="*/ 672 w 2964"/>
                <a:gd name="T21" fmla="*/ 1760 h 2224"/>
                <a:gd name="T22" fmla="*/ 1343 w 2964"/>
                <a:gd name="T23" fmla="*/ 1482 h 2224"/>
                <a:gd name="T24" fmla="*/ 2061 w 2964"/>
                <a:gd name="T25" fmla="*/ 1424 h 2224"/>
                <a:gd name="T26" fmla="*/ 1482 w 2964"/>
                <a:gd name="T27" fmla="*/ 1760 h 2224"/>
                <a:gd name="T28" fmla="*/ 1343 w 2964"/>
                <a:gd name="T29" fmla="*/ 1737 h 2224"/>
                <a:gd name="T30" fmla="*/ 0 w 2964"/>
                <a:gd name="T31" fmla="*/ 1737 h 2224"/>
                <a:gd name="T32" fmla="*/ 672 w 2964"/>
                <a:gd name="T33" fmla="*/ 2223 h 2224"/>
                <a:gd name="T34" fmla="*/ 1343 w 2964"/>
                <a:gd name="T35" fmla="*/ 1853 h 2224"/>
                <a:gd name="T36" fmla="*/ 2153 w 2964"/>
                <a:gd name="T37" fmla="*/ 1737 h 2224"/>
                <a:gd name="T38" fmla="*/ 2291 w 2964"/>
                <a:gd name="T39" fmla="*/ 1482 h 2224"/>
                <a:gd name="T40" fmla="*/ 2963 w 2964"/>
                <a:gd name="T41" fmla="*/ 116 h 2224"/>
                <a:gd name="T42" fmla="*/ 1250 w 2964"/>
                <a:gd name="T43" fmla="*/ 1586 h 2224"/>
                <a:gd name="T44" fmla="*/ 672 w 2964"/>
                <a:gd name="T45" fmla="*/ 1552 h 2224"/>
                <a:gd name="T46" fmla="*/ 1250 w 2964"/>
                <a:gd name="T47" fmla="*/ 1586 h 2224"/>
                <a:gd name="T48" fmla="*/ 672 w 2964"/>
                <a:gd name="T49" fmla="*/ 2084 h 2224"/>
                <a:gd name="T50" fmla="*/ 1250 w 2964"/>
                <a:gd name="T51" fmla="*/ 1934 h 2224"/>
                <a:gd name="T52" fmla="*/ 1250 w 2964"/>
                <a:gd name="T53" fmla="*/ 1147 h 2224"/>
                <a:gd name="T54" fmla="*/ 672 w 2964"/>
                <a:gd name="T55" fmla="*/ 1112 h 2224"/>
                <a:gd name="T56" fmla="*/ 1250 w 2964"/>
                <a:gd name="T57" fmla="*/ 1147 h 2224"/>
                <a:gd name="T58" fmla="*/ 672 w 2964"/>
                <a:gd name="T59" fmla="*/ 973 h 2224"/>
                <a:gd name="T60" fmla="*/ 104 w 2964"/>
                <a:gd name="T61" fmla="*/ 892 h 2224"/>
                <a:gd name="T62" fmla="*/ 1239 w 2964"/>
                <a:gd name="T63" fmla="*/ 892 h 2224"/>
                <a:gd name="T64" fmla="*/ 2061 w 2964"/>
                <a:gd name="T65" fmla="*/ 915 h 2224"/>
                <a:gd name="T66" fmla="*/ 1343 w 2964"/>
                <a:gd name="T67" fmla="*/ 973 h 2224"/>
                <a:gd name="T68" fmla="*/ 903 w 2964"/>
                <a:gd name="T69" fmla="*/ 753 h 2224"/>
                <a:gd name="T70" fmla="*/ 1482 w 2964"/>
                <a:gd name="T71" fmla="*/ 695 h 2224"/>
                <a:gd name="T72" fmla="*/ 2061 w 2964"/>
                <a:gd name="T73" fmla="*/ 915 h 2224"/>
                <a:gd name="T74" fmla="*/ 857 w 2964"/>
                <a:gd name="T75" fmla="*/ 741 h 2224"/>
                <a:gd name="T76" fmla="*/ 1482 w 2964"/>
                <a:gd name="T77" fmla="*/ 602 h 2224"/>
                <a:gd name="T78" fmla="*/ 915 w 2964"/>
                <a:gd name="T79" fmla="*/ 521 h 2224"/>
                <a:gd name="T80" fmla="*/ 2049 w 2964"/>
                <a:gd name="T81" fmla="*/ 521 h 2224"/>
                <a:gd name="T82" fmla="*/ 2870 w 2964"/>
                <a:gd name="T83" fmla="*/ 1332 h 2224"/>
                <a:gd name="T84" fmla="*/ 2153 w 2964"/>
                <a:gd name="T85" fmla="*/ 1390 h 2224"/>
                <a:gd name="T86" fmla="*/ 2291 w 2964"/>
                <a:gd name="T87" fmla="*/ 1112 h 2224"/>
                <a:gd name="T88" fmla="*/ 2870 w 2964"/>
                <a:gd name="T89" fmla="*/ 1332 h 2224"/>
                <a:gd name="T90" fmla="*/ 2291 w 2964"/>
                <a:gd name="T91" fmla="*/ 1019 h 2224"/>
                <a:gd name="T92" fmla="*/ 2153 w 2964"/>
                <a:gd name="T93" fmla="*/ 695 h 2224"/>
                <a:gd name="T94" fmla="*/ 2870 w 2964"/>
                <a:gd name="T95" fmla="*/ 637 h 2224"/>
                <a:gd name="T96" fmla="*/ 2870 w 2964"/>
                <a:gd name="T97" fmla="*/ 545 h 2224"/>
                <a:gd name="T98" fmla="*/ 2153 w 2964"/>
                <a:gd name="T99" fmla="*/ 602 h 2224"/>
                <a:gd name="T100" fmla="*/ 1713 w 2964"/>
                <a:gd name="T101" fmla="*/ 382 h 2224"/>
                <a:gd name="T102" fmla="*/ 2291 w 2964"/>
                <a:gd name="T103" fmla="*/ 325 h 2224"/>
                <a:gd name="T104" fmla="*/ 2870 w 2964"/>
                <a:gd name="T105" fmla="*/ 545 h 2224"/>
                <a:gd name="T106" fmla="*/ 2291 w 2964"/>
                <a:gd name="T107" fmla="*/ 232 h 2224"/>
                <a:gd name="T108" fmla="*/ 1725 w 2964"/>
                <a:gd name="T109" fmla="*/ 151 h 2224"/>
                <a:gd name="T110" fmla="*/ 2859 w 2964"/>
                <a:gd name="T111" fmla="*/ 151 h 2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964" h="2224">
                  <a:moveTo>
                    <a:pt x="2291" y="0"/>
                  </a:moveTo>
                  <a:cubicBezTo>
                    <a:pt x="1922" y="0"/>
                    <a:pt x="1621" y="47"/>
                    <a:pt x="1621" y="116"/>
                  </a:cubicBezTo>
                  <a:cubicBezTo>
                    <a:pt x="1621" y="371"/>
                    <a:pt x="1621" y="371"/>
                    <a:pt x="1621" y="371"/>
                  </a:cubicBezTo>
                  <a:cubicBezTo>
                    <a:pt x="1574" y="371"/>
                    <a:pt x="1528" y="371"/>
                    <a:pt x="1482" y="371"/>
                  </a:cubicBezTo>
                  <a:cubicBezTo>
                    <a:pt x="1111" y="371"/>
                    <a:pt x="811" y="417"/>
                    <a:pt x="811" y="487"/>
                  </a:cubicBezTo>
                  <a:cubicBezTo>
                    <a:pt x="811" y="741"/>
                    <a:pt x="811" y="741"/>
                    <a:pt x="811" y="741"/>
                  </a:cubicBezTo>
                  <a:cubicBezTo>
                    <a:pt x="764" y="741"/>
                    <a:pt x="718" y="741"/>
                    <a:pt x="672" y="741"/>
                  </a:cubicBezTo>
                  <a:cubicBezTo>
                    <a:pt x="301" y="741"/>
                    <a:pt x="0" y="788"/>
                    <a:pt x="0" y="857"/>
                  </a:cubicBezTo>
                  <a:cubicBezTo>
                    <a:pt x="0" y="1228"/>
                    <a:pt x="0" y="1228"/>
                    <a:pt x="0" y="1228"/>
                  </a:cubicBezTo>
                  <a:cubicBezTo>
                    <a:pt x="0" y="1297"/>
                    <a:pt x="301" y="1343"/>
                    <a:pt x="672" y="1343"/>
                  </a:cubicBezTo>
                  <a:cubicBezTo>
                    <a:pt x="1042" y="1343"/>
                    <a:pt x="1343" y="1297"/>
                    <a:pt x="1343" y="1228"/>
                  </a:cubicBezTo>
                  <a:cubicBezTo>
                    <a:pt x="1343" y="1066"/>
                    <a:pt x="1343" y="1066"/>
                    <a:pt x="1343" y="1066"/>
                  </a:cubicBezTo>
                  <a:cubicBezTo>
                    <a:pt x="1389" y="1066"/>
                    <a:pt x="1436" y="1066"/>
                    <a:pt x="1482" y="1066"/>
                  </a:cubicBezTo>
                  <a:cubicBezTo>
                    <a:pt x="1725" y="1066"/>
                    <a:pt x="1945" y="1043"/>
                    <a:pt x="2061" y="1008"/>
                  </a:cubicBezTo>
                  <a:cubicBezTo>
                    <a:pt x="2061" y="1332"/>
                    <a:pt x="2061" y="1332"/>
                    <a:pt x="2061" y="1332"/>
                  </a:cubicBezTo>
                  <a:cubicBezTo>
                    <a:pt x="1945" y="1367"/>
                    <a:pt x="1725" y="1390"/>
                    <a:pt x="1482" y="1390"/>
                  </a:cubicBezTo>
                  <a:cubicBezTo>
                    <a:pt x="1436" y="1390"/>
                    <a:pt x="1389" y="1390"/>
                    <a:pt x="1343" y="1390"/>
                  </a:cubicBezTo>
                  <a:cubicBezTo>
                    <a:pt x="1343" y="1320"/>
                    <a:pt x="1343" y="1320"/>
                    <a:pt x="1343" y="1320"/>
                  </a:cubicBezTo>
                  <a:cubicBezTo>
                    <a:pt x="1343" y="1390"/>
                    <a:pt x="1042" y="1436"/>
                    <a:pt x="672" y="1436"/>
                  </a:cubicBezTo>
                  <a:cubicBezTo>
                    <a:pt x="301" y="1436"/>
                    <a:pt x="0" y="1390"/>
                    <a:pt x="0" y="1320"/>
                  </a:cubicBezTo>
                  <a:cubicBezTo>
                    <a:pt x="0" y="1645"/>
                    <a:pt x="0" y="1645"/>
                    <a:pt x="0" y="1645"/>
                  </a:cubicBezTo>
                  <a:cubicBezTo>
                    <a:pt x="0" y="1714"/>
                    <a:pt x="301" y="1760"/>
                    <a:pt x="672" y="1760"/>
                  </a:cubicBezTo>
                  <a:cubicBezTo>
                    <a:pt x="1042" y="1760"/>
                    <a:pt x="1343" y="1714"/>
                    <a:pt x="1343" y="1645"/>
                  </a:cubicBezTo>
                  <a:cubicBezTo>
                    <a:pt x="1343" y="1482"/>
                    <a:pt x="1343" y="1482"/>
                    <a:pt x="1343" y="1482"/>
                  </a:cubicBezTo>
                  <a:cubicBezTo>
                    <a:pt x="1389" y="1482"/>
                    <a:pt x="1436" y="1482"/>
                    <a:pt x="1482" y="1482"/>
                  </a:cubicBezTo>
                  <a:cubicBezTo>
                    <a:pt x="1725" y="1482"/>
                    <a:pt x="1945" y="1459"/>
                    <a:pt x="2061" y="1424"/>
                  </a:cubicBezTo>
                  <a:cubicBezTo>
                    <a:pt x="2061" y="1702"/>
                    <a:pt x="2061" y="1702"/>
                    <a:pt x="2061" y="1702"/>
                  </a:cubicBezTo>
                  <a:cubicBezTo>
                    <a:pt x="1991" y="1725"/>
                    <a:pt x="1794" y="1760"/>
                    <a:pt x="1482" y="1760"/>
                  </a:cubicBezTo>
                  <a:cubicBezTo>
                    <a:pt x="1436" y="1760"/>
                    <a:pt x="1389" y="1760"/>
                    <a:pt x="1343" y="1760"/>
                  </a:cubicBezTo>
                  <a:cubicBezTo>
                    <a:pt x="1343" y="1737"/>
                    <a:pt x="1343" y="1737"/>
                    <a:pt x="1343" y="1737"/>
                  </a:cubicBezTo>
                  <a:cubicBezTo>
                    <a:pt x="1343" y="1806"/>
                    <a:pt x="1042" y="1853"/>
                    <a:pt x="672" y="1853"/>
                  </a:cubicBezTo>
                  <a:cubicBezTo>
                    <a:pt x="301" y="1853"/>
                    <a:pt x="0" y="1806"/>
                    <a:pt x="0" y="1737"/>
                  </a:cubicBezTo>
                  <a:cubicBezTo>
                    <a:pt x="0" y="2108"/>
                    <a:pt x="0" y="2108"/>
                    <a:pt x="0" y="2108"/>
                  </a:cubicBezTo>
                  <a:cubicBezTo>
                    <a:pt x="0" y="2177"/>
                    <a:pt x="301" y="2223"/>
                    <a:pt x="672" y="2223"/>
                  </a:cubicBezTo>
                  <a:cubicBezTo>
                    <a:pt x="1042" y="2223"/>
                    <a:pt x="1343" y="2177"/>
                    <a:pt x="1343" y="2108"/>
                  </a:cubicBezTo>
                  <a:cubicBezTo>
                    <a:pt x="1343" y="1853"/>
                    <a:pt x="1343" y="1853"/>
                    <a:pt x="1343" y="1853"/>
                  </a:cubicBezTo>
                  <a:cubicBezTo>
                    <a:pt x="1389" y="1853"/>
                    <a:pt x="1436" y="1853"/>
                    <a:pt x="1482" y="1853"/>
                  </a:cubicBezTo>
                  <a:cubicBezTo>
                    <a:pt x="1852" y="1853"/>
                    <a:pt x="2153" y="1806"/>
                    <a:pt x="2153" y="1737"/>
                  </a:cubicBezTo>
                  <a:cubicBezTo>
                    <a:pt x="2153" y="1482"/>
                    <a:pt x="2153" y="1482"/>
                    <a:pt x="2153" y="1482"/>
                  </a:cubicBezTo>
                  <a:cubicBezTo>
                    <a:pt x="2200" y="1482"/>
                    <a:pt x="2245" y="1482"/>
                    <a:pt x="2291" y="1482"/>
                  </a:cubicBezTo>
                  <a:cubicBezTo>
                    <a:pt x="2662" y="1482"/>
                    <a:pt x="2963" y="1436"/>
                    <a:pt x="2963" y="1367"/>
                  </a:cubicBezTo>
                  <a:cubicBezTo>
                    <a:pt x="2963" y="116"/>
                    <a:pt x="2963" y="116"/>
                    <a:pt x="2963" y="116"/>
                  </a:cubicBezTo>
                  <a:cubicBezTo>
                    <a:pt x="2963" y="47"/>
                    <a:pt x="2662" y="0"/>
                    <a:pt x="2291" y="0"/>
                  </a:cubicBezTo>
                  <a:close/>
                  <a:moveTo>
                    <a:pt x="1250" y="1586"/>
                  </a:moveTo>
                  <a:cubicBezTo>
                    <a:pt x="1135" y="1621"/>
                    <a:pt x="915" y="1645"/>
                    <a:pt x="672" y="1645"/>
                  </a:cubicBezTo>
                  <a:cubicBezTo>
                    <a:pt x="672" y="1552"/>
                    <a:pt x="672" y="1552"/>
                    <a:pt x="672" y="1552"/>
                  </a:cubicBezTo>
                  <a:cubicBezTo>
                    <a:pt x="915" y="1552"/>
                    <a:pt x="1135" y="1529"/>
                    <a:pt x="1250" y="1494"/>
                  </a:cubicBezTo>
                  <a:lnTo>
                    <a:pt x="1250" y="1586"/>
                  </a:lnTo>
                  <a:close/>
                  <a:moveTo>
                    <a:pt x="1250" y="2027"/>
                  </a:moveTo>
                  <a:cubicBezTo>
                    <a:pt x="1135" y="2061"/>
                    <a:pt x="915" y="2084"/>
                    <a:pt x="672" y="2084"/>
                  </a:cubicBezTo>
                  <a:cubicBezTo>
                    <a:pt x="672" y="1992"/>
                    <a:pt x="672" y="1992"/>
                    <a:pt x="672" y="1992"/>
                  </a:cubicBezTo>
                  <a:cubicBezTo>
                    <a:pt x="915" y="1992"/>
                    <a:pt x="1135" y="1969"/>
                    <a:pt x="1250" y="1934"/>
                  </a:cubicBezTo>
                  <a:lnTo>
                    <a:pt x="1250" y="2027"/>
                  </a:lnTo>
                  <a:close/>
                  <a:moveTo>
                    <a:pt x="1250" y="1147"/>
                  </a:moveTo>
                  <a:cubicBezTo>
                    <a:pt x="1135" y="1181"/>
                    <a:pt x="915" y="1204"/>
                    <a:pt x="672" y="1204"/>
                  </a:cubicBezTo>
                  <a:cubicBezTo>
                    <a:pt x="672" y="1112"/>
                    <a:pt x="672" y="1112"/>
                    <a:pt x="672" y="1112"/>
                  </a:cubicBezTo>
                  <a:cubicBezTo>
                    <a:pt x="915" y="1112"/>
                    <a:pt x="1135" y="1089"/>
                    <a:pt x="1250" y="1054"/>
                  </a:cubicBezTo>
                  <a:lnTo>
                    <a:pt x="1250" y="1147"/>
                  </a:lnTo>
                  <a:close/>
                  <a:moveTo>
                    <a:pt x="1239" y="915"/>
                  </a:moveTo>
                  <a:cubicBezTo>
                    <a:pt x="1123" y="950"/>
                    <a:pt x="915" y="973"/>
                    <a:pt x="672" y="973"/>
                  </a:cubicBezTo>
                  <a:cubicBezTo>
                    <a:pt x="428" y="973"/>
                    <a:pt x="220" y="950"/>
                    <a:pt x="104" y="915"/>
                  </a:cubicBezTo>
                  <a:cubicBezTo>
                    <a:pt x="81" y="915"/>
                    <a:pt x="81" y="892"/>
                    <a:pt x="104" y="892"/>
                  </a:cubicBezTo>
                  <a:cubicBezTo>
                    <a:pt x="220" y="857"/>
                    <a:pt x="428" y="834"/>
                    <a:pt x="672" y="834"/>
                  </a:cubicBezTo>
                  <a:cubicBezTo>
                    <a:pt x="915" y="834"/>
                    <a:pt x="1123" y="857"/>
                    <a:pt x="1239" y="892"/>
                  </a:cubicBezTo>
                  <a:cubicBezTo>
                    <a:pt x="1262" y="892"/>
                    <a:pt x="1262" y="915"/>
                    <a:pt x="1239" y="915"/>
                  </a:cubicBezTo>
                  <a:close/>
                  <a:moveTo>
                    <a:pt x="2061" y="915"/>
                  </a:moveTo>
                  <a:cubicBezTo>
                    <a:pt x="1945" y="950"/>
                    <a:pt x="1725" y="973"/>
                    <a:pt x="1482" y="973"/>
                  </a:cubicBezTo>
                  <a:cubicBezTo>
                    <a:pt x="1436" y="973"/>
                    <a:pt x="1389" y="973"/>
                    <a:pt x="1343" y="973"/>
                  </a:cubicBezTo>
                  <a:cubicBezTo>
                    <a:pt x="1343" y="857"/>
                    <a:pt x="1343" y="857"/>
                    <a:pt x="1343" y="857"/>
                  </a:cubicBezTo>
                  <a:cubicBezTo>
                    <a:pt x="1343" y="811"/>
                    <a:pt x="1158" y="765"/>
                    <a:pt x="903" y="753"/>
                  </a:cubicBezTo>
                  <a:cubicBezTo>
                    <a:pt x="903" y="637"/>
                    <a:pt x="903" y="637"/>
                    <a:pt x="903" y="637"/>
                  </a:cubicBezTo>
                  <a:cubicBezTo>
                    <a:pt x="1019" y="672"/>
                    <a:pt x="1239" y="695"/>
                    <a:pt x="1482" y="695"/>
                  </a:cubicBezTo>
                  <a:cubicBezTo>
                    <a:pt x="1725" y="695"/>
                    <a:pt x="1945" y="672"/>
                    <a:pt x="2061" y="637"/>
                  </a:cubicBezTo>
                  <a:lnTo>
                    <a:pt x="2061" y="915"/>
                  </a:lnTo>
                  <a:close/>
                  <a:moveTo>
                    <a:pt x="857" y="741"/>
                  </a:moveTo>
                  <a:lnTo>
                    <a:pt x="857" y="741"/>
                  </a:lnTo>
                  <a:close/>
                  <a:moveTo>
                    <a:pt x="2049" y="545"/>
                  </a:moveTo>
                  <a:cubicBezTo>
                    <a:pt x="1933" y="579"/>
                    <a:pt x="1725" y="602"/>
                    <a:pt x="1482" y="602"/>
                  </a:cubicBezTo>
                  <a:cubicBezTo>
                    <a:pt x="1239" y="602"/>
                    <a:pt x="1030" y="579"/>
                    <a:pt x="915" y="545"/>
                  </a:cubicBezTo>
                  <a:cubicBezTo>
                    <a:pt x="891" y="545"/>
                    <a:pt x="891" y="521"/>
                    <a:pt x="915" y="521"/>
                  </a:cubicBezTo>
                  <a:cubicBezTo>
                    <a:pt x="1030" y="487"/>
                    <a:pt x="1239" y="463"/>
                    <a:pt x="1482" y="463"/>
                  </a:cubicBezTo>
                  <a:cubicBezTo>
                    <a:pt x="1725" y="463"/>
                    <a:pt x="1933" y="487"/>
                    <a:pt x="2049" y="521"/>
                  </a:cubicBezTo>
                  <a:cubicBezTo>
                    <a:pt x="2072" y="521"/>
                    <a:pt x="2072" y="545"/>
                    <a:pt x="2049" y="545"/>
                  </a:cubicBezTo>
                  <a:close/>
                  <a:moveTo>
                    <a:pt x="2870" y="1332"/>
                  </a:moveTo>
                  <a:cubicBezTo>
                    <a:pt x="2801" y="1355"/>
                    <a:pt x="2604" y="1390"/>
                    <a:pt x="2291" y="1390"/>
                  </a:cubicBezTo>
                  <a:cubicBezTo>
                    <a:pt x="2245" y="1390"/>
                    <a:pt x="2200" y="1390"/>
                    <a:pt x="2153" y="1390"/>
                  </a:cubicBezTo>
                  <a:cubicBezTo>
                    <a:pt x="2153" y="1112"/>
                    <a:pt x="2153" y="1112"/>
                    <a:pt x="2153" y="1112"/>
                  </a:cubicBezTo>
                  <a:cubicBezTo>
                    <a:pt x="2200" y="1112"/>
                    <a:pt x="2245" y="1112"/>
                    <a:pt x="2291" y="1112"/>
                  </a:cubicBezTo>
                  <a:cubicBezTo>
                    <a:pt x="2534" y="1112"/>
                    <a:pt x="2754" y="1089"/>
                    <a:pt x="2870" y="1054"/>
                  </a:cubicBezTo>
                  <a:lnTo>
                    <a:pt x="2870" y="1332"/>
                  </a:lnTo>
                  <a:close/>
                  <a:moveTo>
                    <a:pt x="2870" y="961"/>
                  </a:moveTo>
                  <a:cubicBezTo>
                    <a:pt x="2754" y="996"/>
                    <a:pt x="2534" y="1019"/>
                    <a:pt x="2291" y="1019"/>
                  </a:cubicBezTo>
                  <a:cubicBezTo>
                    <a:pt x="2245" y="1019"/>
                    <a:pt x="2200" y="1019"/>
                    <a:pt x="2153" y="1019"/>
                  </a:cubicBezTo>
                  <a:cubicBezTo>
                    <a:pt x="2153" y="695"/>
                    <a:pt x="2153" y="695"/>
                    <a:pt x="2153" y="695"/>
                  </a:cubicBezTo>
                  <a:cubicBezTo>
                    <a:pt x="2200" y="695"/>
                    <a:pt x="2245" y="695"/>
                    <a:pt x="2291" y="695"/>
                  </a:cubicBezTo>
                  <a:cubicBezTo>
                    <a:pt x="2534" y="695"/>
                    <a:pt x="2754" y="672"/>
                    <a:pt x="2870" y="637"/>
                  </a:cubicBezTo>
                  <a:lnTo>
                    <a:pt x="2870" y="961"/>
                  </a:lnTo>
                  <a:close/>
                  <a:moveTo>
                    <a:pt x="2870" y="545"/>
                  </a:moveTo>
                  <a:cubicBezTo>
                    <a:pt x="2754" y="579"/>
                    <a:pt x="2534" y="602"/>
                    <a:pt x="2291" y="602"/>
                  </a:cubicBezTo>
                  <a:cubicBezTo>
                    <a:pt x="2245" y="602"/>
                    <a:pt x="2200" y="602"/>
                    <a:pt x="2153" y="602"/>
                  </a:cubicBezTo>
                  <a:cubicBezTo>
                    <a:pt x="2153" y="487"/>
                    <a:pt x="2153" y="487"/>
                    <a:pt x="2153" y="487"/>
                  </a:cubicBezTo>
                  <a:cubicBezTo>
                    <a:pt x="2153" y="441"/>
                    <a:pt x="1968" y="394"/>
                    <a:pt x="1713" y="382"/>
                  </a:cubicBezTo>
                  <a:cubicBezTo>
                    <a:pt x="1713" y="267"/>
                    <a:pt x="1713" y="267"/>
                    <a:pt x="1713" y="267"/>
                  </a:cubicBezTo>
                  <a:cubicBezTo>
                    <a:pt x="1829" y="302"/>
                    <a:pt x="2049" y="325"/>
                    <a:pt x="2291" y="325"/>
                  </a:cubicBezTo>
                  <a:cubicBezTo>
                    <a:pt x="2534" y="325"/>
                    <a:pt x="2754" y="302"/>
                    <a:pt x="2870" y="267"/>
                  </a:cubicBezTo>
                  <a:lnTo>
                    <a:pt x="2870" y="545"/>
                  </a:lnTo>
                  <a:close/>
                  <a:moveTo>
                    <a:pt x="2859" y="174"/>
                  </a:moveTo>
                  <a:cubicBezTo>
                    <a:pt x="2743" y="209"/>
                    <a:pt x="2534" y="232"/>
                    <a:pt x="2291" y="232"/>
                  </a:cubicBezTo>
                  <a:cubicBezTo>
                    <a:pt x="2049" y="232"/>
                    <a:pt x="1841" y="209"/>
                    <a:pt x="1725" y="174"/>
                  </a:cubicBezTo>
                  <a:cubicBezTo>
                    <a:pt x="1702" y="174"/>
                    <a:pt x="1702" y="151"/>
                    <a:pt x="1725" y="151"/>
                  </a:cubicBezTo>
                  <a:cubicBezTo>
                    <a:pt x="1841" y="116"/>
                    <a:pt x="2049" y="93"/>
                    <a:pt x="2291" y="93"/>
                  </a:cubicBezTo>
                  <a:cubicBezTo>
                    <a:pt x="2534" y="93"/>
                    <a:pt x="2743" y="116"/>
                    <a:pt x="2859" y="151"/>
                  </a:cubicBezTo>
                  <a:cubicBezTo>
                    <a:pt x="2882" y="151"/>
                    <a:pt x="2882" y="174"/>
                    <a:pt x="2859" y="174"/>
                  </a:cubicBezTo>
                  <a:close/>
                </a:path>
              </a:pathLst>
            </a:custGeom>
            <a:solidFill>
              <a:schemeClr val="accent4"/>
            </a:solidFill>
            <a:ln>
              <a:noFill/>
            </a:ln>
            <a:effectLs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58595B"/>
                </a:solidFill>
                <a:effectLst/>
                <a:uLnTx/>
                <a:uFillTx/>
                <a:latin typeface="Calibri"/>
                <a:ea typeface="+mn-ea"/>
                <a:cs typeface="+mn-cs"/>
              </a:endParaRPr>
            </a:p>
          </p:txBody>
        </p:sp>
      </p:grpSp>
      <p:sp>
        <p:nvSpPr>
          <p:cNvPr id="155" name="Title 7" descr="A large metric can be called out here in font size 166pt, Calibri"/>
          <p:cNvSpPr txBox="1">
            <a:spLocks/>
          </p:cNvSpPr>
          <p:nvPr/>
        </p:nvSpPr>
        <p:spPr bwMode="gray">
          <a:xfrm>
            <a:off x="3847372" y="5298829"/>
            <a:ext cx="3193936" cy="294130"/>
          </a:xfrm>
          <a:prstGeom prst="rect">
            <a:avLst/>
          </a:prstGeom>
        </p:spPr>
        <p:txBody>
          <a:bodyPr vert="horz" lIns="0" tIns="0" rIns="0" bIns="0" rtlCol="0" anchor="t">
            <a:noAutofit/>
          </a:bodyPr>
          <a:lstStyle/>
          <a:p>
            <a:pPr marL="0" marR="0" lvl="0" indent="0" algn="ctr" defTabSz="914400" rtl="0" eaLnBrk="1" fontAlgn="auto" latinLnBrk="0" hangingPunct="1">
              <a:lnSpc>
                <a:spcPct val="9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58595B"/>
                </a:solidFill>
                <a:effectLst/>
                <a:uLnTx/>
                <a:uFillTx/>
                <a:latin typeface="Calibri"/>
                <a:ea typeface="+mn-ea"/>
                <a:cs typeface="+mn-cs"/>
              </a:rPr>
              <a:t>Oracle DBCS (SE / EE / HP) and </a:t>
            </a:r>
            <a:r>
              <a:rPr kumimoji="0" lang="en-US" sz="1600" b="0" i="0" u="none" strike="noStrike" kern="1200" cap="none" spc="0" normalizeH="0" baseline="0" noProof="0" dirty="0" err="1">
                <a:ln>
                  <a:noFill/>
                </a:ln>
                <a:solidFill>
                  <a:srgbClr val="58595B"/>
                </a:solidFill>
                <a:effectLst/>
                <a:uLnTx/>
                <a:uFillTx/>
                <a:latin typeface="Calibri"/>
                <a:ea typeface="+mn-ea"/>
                <a:cs typeface="+mn-cs"/>
              </a:rPr>
              <a:t>ExaCS</a:t>
            </a:r>
            <a:endParaRPr kumimoji="0" lang="en-US" sz="1600" b="0" i="0" u="none" strike="noStrike" kern="1200" cap="none" spc="0" normalizeH="0" baseline="0" noProof="0" dirty="0">
              <a:ln>
                <a:noFill/>
              </a:ln>
              <a:solidFill>
                <a:srgbClr val="58595B"/>
              </a:solidFill>
              <a:effectLst/>
              <a:uLnTx/>
              <a:uFillTx/>
              <a:latin typeface="Calibri"/>
              <a:ea typeface="+mn-ea"/>
              <a:cs typeface="+mn-cs"/>
            </a:endParaRPr>
          </a:p>
        </p:txBody>
      </p:sp>
      <p:sp>
        <p:nvSpPr>
          <p:cNvPr id="156" name="Title 7" descr="A large metric can be called out here in font size 166pt, Calibri"/>
          <p:cNvSpPr txBox="1">
            <a:spLocks/>
          </p:cNvSpPr>
          <p:nvPr/>
        </p:nvSpPr>
        <p:spPr bwMode="gray">
          <a:xfrm>
            <a:off x="426882" y="4190825"/>
            <a:ext cx="2603982" cy="373515"/>
          </a:xfrm>
          <a:prstGeom prst="rect">
            <a:avLst/>
          </a:prstGeom>
        </p:spPr>
        <p:txBody>
          <a:bodyPr vert="horz" lIns="0" tIns="0" rIns="0" bIns="0" rtlCol="0" anchor="t">
            <a:noAutofit/>
          </a:bodyPr>
          <a:lstStyle/>
          <a:p>
            <a:pPr marL="0" marR="0" lvl="0" indent="0" algn="ctr" defTabSz="914400" rtl="0" eaLnBrk="1" fontAlgn="auto" latinLnBrk="0" hangingPunct="1">
              <a:lnSpc>
                <a:spcPct val="9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58595B"/>
                </a:solidFill>
                <a:effectLst/>
                <a:uLnTx/>
                <a:uFillTx/>
                <a:latin typeface="Calibri"/>
                <a:ea typeface="+mn-ea"/>
                <a:cs typeface="+mn-cs"/>
              </a:rPr>
              <a:t>On-Premises Databases</a:t>
            </a:r>
          </a:p>
        </p:txBody>
      </p:sp>
      <p:grpSp>
        <p:nvGrpSpPr>
          <p:cNvPr id="157" name="Group 156"/>
          <p:cNvGrpSpPr/>
          <p:nvPr/>
        </p:nvGrpSpPr>
        <p:grpSpPr>
          <a:xfrm>
            <a:off x="4520646" y="2842935"/>
            <a:ext cx="188326" cy="241951"/>
            <a:chOff x="2978137" y="4333280"/>
            <a:chExt cx="300275" cy="385778"/>
          </a:xfrm>
        </p:grpSpPr>
        <p:sp>
          <p:nvSpPr>
            <p:cNvPr id="158" name="Rectangle 157"/>
            <p:cNvSpPr/>
            <p:nvPr/>
          </p:nvSpPr>
          <p:spPr bwMode="gray">
            <a:xfrm>
              <a:off x="2978137" y="4513753"/>
              <a:ext cx="300275" cy="127980"/>
            </a:xfrm>
            <a:prstGeom prst="rect">
              <a:avLst/>
            </a:prstGeom>
            <a:solidFill>
              <a:srgbClr val="D3DDDF"/>
            </a:solidFill>
            <a:ln w="15875">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9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a:ea typeface="+mn-ea"/>
                <a:cs typeface="+mn-cs"/>
              </a:endParaRPr>
            </a:p>
          </p:txBody>
        </p:sp>
        <p:sp>
          <p:nvSpPr>
            <p:cNvPr id="159" name="Freeform 11"/>
            <p:cNvSpPr>
              <a:spLocks noChangeAspect="1" noChangeArrowheads="1"/>
            </p:cNvSpPr>
            <p:nvPr/>
          </p:nvSpPr>
          <p:spPr bwMode="auto">
            <a:xfrm>
              <a:off x="2994113" y="4333280"/>
              <a:ext cx="271537" cy="385778"/>
            </a:xfrm>
            <a:custGeom>
              <a:avLst/>
              <a:gdLst>
                <a:gd name="T0" fmla="*/ 1760 w 2085"/>
                <a:gd name="T1" fmla="*/ 1111 h 2964"/>
                <a:gd name="T2" fmla="*/ 1760 w 2085"/>
                <a:gd name="T3" fmla="*/ 718 h 2964"/>
                <a:gd name="T4" fmla="*/ 1042 w 2085"/>
                <a:gd name="T5" fmla="*/ 0 h 2964"/>
                <a:gd name="T6" fmla="*/ 324 w 2085"/>
                <a:gd name="T7" fmla="*/ 718 h 2964"/>
                <a:gd name="T8" fmla="*/ 324 w 2085"/>
                <a:gd name="T9" fmla="*/ 1111 h 2964"/>
                <a:gd name="T10" fmla="*/ 0 w 2085"/>
                <a:gd name="T11" fmla="*/ 1111 h 2964"/>
                <a:gd name="T12" fmla="*/ 0 w 2085"/>
                <a:gd name="T13" fmla="*/ 2523 h 2964"/>
                <a:gd name="T14" fmla="*/ 1042 w 2085"/>
                <a:gd name="T15" fmla="*/ 2963 h 2964"/>
                <a:gd name="T16" fmla="*/ 2084 w 2085"/>
                <a:gd name="T17" fmla="*/ 2523 h 2964"/>
                <a:gd name="T18" fmla="*/ 2084 w 2085"/>
                <a:gd name="T19" fmla="*/ 1111 h 2964"/>
                <a:gd name="T20" fmla="*/ 1760 w 2085"/>
                <a:gd name="T21" fmla="*/ 1111 h 2964"/>
                <a:gd name="T22" fmla="*/ 1158 w 2085"/>
                <a:gd name="T23" fmla="*/ 1956 h 2964"/>
                <a:gd name="T24" fmla="*/ 1158 w 2085"/>
                <a:gd name="T25" fmla="*/ 2223 h 2964"/>
                <a:gd name="T26" fmla="*/ 1042 w 2085"/>
                <a:gd name="T27" fmla="*/ 2338 h 2964"/>
                <a:gd name="T28" fmla="*/ 926 w 2085"/>
                <a:gd name="T29" fmla="*/ 2223 h 2964"/>
                <a:gd name="T30" fmla="*/ 926 w 2085"/>
                <a:gd name="T31" fmla="*/ 1956 h 2964"/>
                <a:gd name="T32" fmla="*/ 810 w 2085"/>
                <a:gd name="T33" fmla="*/ 1760 h 2964"/>
                <a:gd name="T34" fmla="*/ 1042 w 2085"/>
                <a:gd name="T35" fmla="*/ 1528 h 2964"/>
                <a:gd name="T36" fmla="*/ 1273 w 2085"/>
                <a:gd name="T37" fmla="*/ 1760 h 2964"/>
                <a:gd name="T38" fmla="*/ 1158 w 2085"/>
                <a:gd name="T39" fmla="*/ 1956 h 2964"/>
                <a:gd name="T40" fmla="*/ 1436 w 2085"/>
                <a:gd name="T41" fmla="*/ 1111 h 2964"/>
                <a:gd name="T42" fmla="*/ 648 w 2085"/>
                <a:gd name="T43" fmla="*/ 1111 h 2964"/>
                <a:gd name="T44" fmla="*/ 648 w 2085"/>
                <a:gd name="T45" fmla="*/ 718 h 2964"/>
                <a:gd name="T46" fmla="*/ 1042 w 2085"/>
                <a:gd name="T47" fmla="*/ 324 h 2964"/>
                <a:gd name="T48" fmla="*/ 1436 w 2085"/>
                <a:gd name="T49" fmla="*/ 718 h 2964"/>
                <a:gd name="T50" fmla="*/ 1436 w 2085"/>
                <a:gd name="T51" fmla="*/ 1111 h 29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085" h="2964">
                  <a:moveTo>
                    <a:pt x="1760" y="1111"/>
                  </a:moveTo>
                  <a:cubicBezTo>
                    <a:pt x="1760" y="718"/>
                    <a:pt x="1760" y="718"/>
                    <a:pt x="1760" y="718"/>
                  </a:cubicBezTo>
                  <a:cubicBezTo>
                    <a:pt x="1760" y="324"/>
                    <a:pt x="1436" y="0"/>
                    <a:pt x="1042" y="0"/>
                  </a:cubicBezTo>
                  <a:cubicBezTo>
                    <a:pt x="648" y="0"/>
                    <a:pt x="324" y="324"/>
                    <a:pt x="324" y="718"/>
                  </a:cubicBezTo>
                  <a:cubicBezTo>
                    <a:pt x="324" y="1111"/>
                    <a:pt x="324" y="1111"/>
                    <a:pt x="324" y="1111"/>
                  </a:cubicBezTo>
                  <a:cubicBezTo>
                    <a:pt x="0" y="1111"/>
                    <a:pt x="0" y="1111"/>
                    <a:pt x="0" y="1111"/>
                  </a:cubicBezTo>
                  <a:cubicBezTo>
                    <a:pt x="0" y="2523"/>
                    <a:pt x="0" y="2523"/>
                    <a:pt x="0" y="2523"/>
                  </a:cubicBezTo>
                  <a:cubicBezTo>
                    <a:pt x="1042" y="2963"/>
                    <a:pt x="1042" y="2963"/>
                    <a:pt x="1042" y="2963"/>
                  </a:cubicBezTo>
                  <a:cubicBezTo>
                    <a:pt x="2084" y="2523"/>
                    <a:pt x="2084" y="2523"/>
                    <a:pt x="2084" y="2523"/>
                  </a:cubicBezTo>
                  <a:cubicBezTo>
                    <a:pt x="2084" y="1111"/>
                    <a:pt x="2084" y="1111"/>
                    <a:pt x="2084" y="1111"/>
                  </a:cubicBezTo>
                  <a:lnTo>
                    <a:pt x="1760" y="1111"/>
                  </a:lnTo>
                  <a:close/>
                  <a:moveTo>
                    <a:pt x="1158" y="1956"/>
                  </a:moveTo>
                  <a:cubicBezTo>
                    <a:pt x="1158" y="2222"/>
                    <a:pt x="1158" y="2223"/>
                    <a:pt x="1158" y="2223"/>
                  </a:cubicBezTo>
                  <a:cubicBezTo>
                    <a:pt x="1158" y="2291"/>
                    <a:pt x="1111" y="2338"/>
                    <a:pt x="1042" y="2338"/>
                  </a:cubicBezTo>
                  <a:cubicBezTo>
                    <a:pt x="973" y="2338"/>
                    <a:pt x="926" y="2291"/>
                    <a:pt x="926" y="2223"/>
                  </a:cubicBezTo>
                  <a:cubicBezTo>
                    <a:pt x="926" y="1956"/>
                    <a:pt x="926" y="1956"/>
                    <a:pt x="926" y="1956"/>
                  </a:cubicBezTo>
                  <a:cubicBezTo>
                    <a:pt x="857" y="1922"/>
                    <a:pt x="810" y="1841"/>
                    <a:pt x="810" y="1760"/>
                  </a:cubicBezTo>
                  <a:cubicBezTo>
                    <a:pt x="810" y="1632"/>
                    <a:pt x="914" y="1528"/>
                    <a:pt x="1042" y="1528"/>
                  </a:cubicBezTo>
                  <a:cubicBezTo>
                    <a:pt x="1169" y="1528"/>
                    <a:pt x="1273" y="1632"/>
                    <a:pt x="1273" y="1760"/>
                  </a:cubicBezTo>
                  <a:cubicBezTo>
                    <a:pt x="1273" y="1841"/>
                    <a:pt x="1227" y="1922"/>
                    <a:pt x="1158" y="1956"/>
                  </a:cubicBezTo>
                  <a:close/>
                  <a:moveTo>
                    <a:pt x="1436" y="1111"/>
                  </a:moveTo>
                  <a:cubicBezTo>
                    <a:pt x="648" y="1111"/>
                    <a:pt x="648" y="1111"/>
                    <a:pt x="648" y="1111"/>
                  </a:cubicBezTo>
                  <a:cubicBezTo>
                    <a:pt x="648" y="718"/>
                    <a:pt x="648" y="718"/>
                    <a:pt x="648" y="718"/>
                  </a:cubicBezTo>
                  <a:cubicBezTo>
                    <a:pt x="648" y="498"/>
                    <a:pt x="822" y="324"/>
                    <a:pt x="1042" y="324"/>
                  </a:cubicBezTo>
                  <a:cubicBezTo>
                    <a:pt x="1262" y="324"/>
                    <a:pt x="1436" y="498"/>
                    <a:pt x="1436" y="718"/>
                  </a:cubicBezTo>
                  <a:lnTo>
                    <a:pt x="1436" y="1111"/>
                  </a:lnTo>
                  <a:close/>
                </a:path>
              </a:pathLst>
            </a:custGeom>
            <a:solidFill>
              <a:schemeClr val="accent2"/>
            </a:solidFill>
            <a:ln>
              <a:noFill/>
            </a:ln>
            <a:effectLs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58595B"/>
                </a:solidFill>
                <a:effectLst/>
                <a:uLnTx/>
                <a:uFillTx/>
                <a:latin typeface="Calibri"/>
                <a:ea typeface="+mn-ea"/>
                <a:cs typeface="+mn-cs"/>
              </a:endParaRPr>
            </a:p>
          </p:txBody>
        </p:sp>
      </p:grpSp>
      <p:grpSp>
        <p:nvGrpSpPr>
          <p:cNvPr id="160" name="Group 159"/>
          <p:cNvGrpSpPr/>
          <p:nvPr/>
        </p:nvGrpSpPr>
        <p:grpSpPr>
          <a:xfrm>
            <a:off x="6295198" y="2856600"/>
            <a:ext cx="188326" cy="241951"/>
            <a:chOff x="2978137" y="4333280"/>
            <a:chExt cx="300275" cy="385778"/>
          </a:xfrm>
        </p:grpSpPr>
        <p:sp>
          <p:nvSpPr>
            <p:cNvPr id="161" name="Rectangle 160"/>
            <p:cNvSpPr/>
            <p:nvPr/>
          </p:nvSpPr>
          <p:spPr bwMode="gray">
            <a:xfrm>
              <a:off x="2978137" y="4513753"/>
              <a:ext cx="300275" cy="127980"/>
            </a:xfrm>
            <a:prstGeom prst="rect">
              <a:avLst/>
            </a:prstGeom>
            <a:solidFill>
              <a:srgbClr val="D3DDDF"/>
            </a:solidFill>
            <a:ln w="15875">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9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a:ea typeface="+mn-ea"/>
                <a:cs typeface="+mn-cs"/>
              </a:endParaRPr>
            </a:p>
          </p:txBody>
        </p:sp>
        <p:sp>
          <p:nvSpPr>
            <p:cNvPr id="162" name="Freeform 11"/>
            <p:cNvSpPr>
              <a:spLocks noChangeAspect="1" noChangeArrowheads="1"/>
            </p:cNvSpPr>
            <p:nvPr/>
          </p:nvSpPr>
          <p:spPr bwMode="auto">
            <a:xfrm>
              <a:off x="2994113" y="4333280"/>
              <a:ext cx="271537" cy="385778"/>
            </a:xfrm>
            <a:custGeom>
              <a:avLst/>
              <a:gdLst>
                <a:gd name="T0" fmla="*/ 1760 w 2085"/>
                <a:gd name="T1" fmla="*/ 1111 h 2964"/>
                <a:gd name="T2" fmla="*/ 1760 w 2085"/>
                <a:gd name="T3" fmla="*/ 718 h 2964"/>
                <a:gd name="T4" fmla="*/ 1042 w 2085"/>
                <a:gd name="T5" fmla="*/ 0 h 2964"/>
                <a:gd name="T6" fmla="*/ 324 w 2085"/>
                <a:gd name="T7" fmla="*/ 718 h 2964"/>
                <a:gd name="T8" fmla="*/ 324 w 2085"/>
                <a:gd name="T9" fmla="*/ 1111 h 2964"/>
                <a:gd name="T10" fmla="*/ 0 w 2085"/>
                <a:gd name="T11" fmla="*/ 1111 h 2964"/>
                <a:gd name="T12" fmla="*/ 0 w 2085"/>
                <a:gd name="T13" fmla="*/ 2523 h 2964"/>
                <a:gd name="T14" fmla="*/ 1042 w 2085"/>
                <a:gd name="T15" fmla="*/ 2963 h 2964"/>
                <a:gd name="T16" fmla="*/ 2084 w 2085"/>
                <a:gd name="T17" fmla="*/ 2523 h 2964"/>
                <a:gd name="T18" fmla="*/ 2084 w 2085"/>
                <a:gd name="T19" fmla="*/ 1111 h 2964"/>
                <a:gd name="T20" fmla="*/ 1760 w 2085"/>
                <a:gd name="T21" fmla="*/ 1111 h 2964"/>
                <a:gd name="T22" fmla="*/ 1158 w 2085"/>
                <a:gd name="T23" fmla="*/ 1956 h 2964"/>
                <a:gd name="T24" fmla="*/ 1158 w 2085"/>
                <a:gd name="T25" fmla="*/ 2223 h 2964"/>
                <a:gd name="T26" fmla="*/ 1042 w 2085"/>
                <a:gd name="T27" fmla="*/ 2338 h 2964"/>
                <a:gd name="T28" fmla="*/ 926 w 2085"/>
                <a:gd name="T29" fmla="*/ 2223 h 2964"/>
                <a:gd name="T30" fmla="*/ 926 w 2085"/>
                <a:gd name="T31" fmla="*/ 1956 h 2964"/>
                <a:gd name="T32" fmla="*/ 810 w 2085"/>
                <a:gd name="T33" fmla="*/ 1760 h 2964"/>
                <a:gd name="T34" fmla="*/ 1042 w 2085"/>
                <a:gd name="T35" fmla="*/ 1528 h 2964"/>
                <a:gd name="T36" fmla="*/ 1273 w 2085"/>
                <a:gd name="T37" fmla="*/ 1760 h 2964"/>
                <a:gd name="T38" fmla="*/ 1158 w 2085"/>
                <a:gd name="T39" fmla="*/ 1956 h 2964"/>
                <a:gd name="T40" fmla="*/ 1436 w 2085"/>
                <a:gd name="T41" fmla="*/ 1111 h 2964"/>
                <a:gd name="T42" fmla="*/ 648 w 2085"/>
                <a:gd name="T43" fmla="*/ 1111 h 2964"/>
                <a:gd name="T44" fmla="*/ 648 w 2085"/>
                <a:gd name="T45" fmla="*/ 718 h 2964"/>
                <a:gd name="T46" fmla="*/ 1042 w 2085"/>
                <a:gd name="T47" fmla="*/ 324 h 2964"/>
                <a:gd name="T48" fmla="*/ 1436 w 2085"/>
                <a:gd name="T49" fmla="*/ 718 h 2964"/>
                <a:gd name="T50" fmla="*/ 1436 w 2085"/>
                <a:gd name="T51" fmla="*/ 1111 h 29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085" h="2964">
                  <a:moveTo>
                    <a:pt x="1760" y="1111"/>
                  </a:moveTo>
                  <a:cubicBezTo>
                    <a:pt x="1760" y="718"/>
                    <a:pt x="1760" y="718"/>
                    <a:pt x="1760" y="718"/>
                  </a:cubicBezTo>
                  <a:cubicBezTo>
                    <a:pt x="1760" y="324"/>
                    <a:pt x="1436" y="0"/>
                    <a:pt x="1042" y="0"/>
                  </a:cubicBezTo>
                  <a:cubicBezTo>
                    <a:pt x="648" y="0"/>
                    <a:pt x="324" y="324"/>
                    <a:pt x="324" y="718"/>
                  </a:cubicBezTo>
                  <a:cubicBezTo>
                    <a:pt x="324" y="1111"/>
                    <a:pt x="324" y="1111"/>
                    <a:pt x="324" y="1111"/>
                  </a:cubicBezTo>
                  <a:cubicBezTo>
                    <a:pt x="0" y="1111"/>
                    <a:pt x="0" y="1111"/>
                    <a:pt x="0" y="1111"/>
                  </a:cubicBezTo>
                  <a:cubicBezTo>
                    <a:pt x="0" y="2523"/>
                    <a:pt x="0" y="2523"/>
                    <a:pt x="0" y="2523"/>
                  </a:cubicBezTo>
                  <a:cubicBezTo>
                    <a:pt x="1042" y="2963"/>
                    <a:pt x="1042" y="2963"/>
                    <a:pt x="1042" y="2963"/>
                  </a:cubicBezTo>
                  <a:cubicBezTo>
                    <a:pt x="2084" y="2523"/>
                    <a:pt x="2084" y="2523"/>
                    <a:pt x="2084" y="2523"/>
                  </a:cubicBezTo>
                  <a:cubicBezTo>
                    <a:pt x="2084" y="1111"/>
                    <a:pt x="2084" y="1111"/>
                    <a:pt x="2084" y="1111"/>
                  </a:cubicBezTo>
                  <a:lnTo>
                    <a:pt x="1760" y="1111"/>
                  </a:lnTo>
                  <a:close/>
                  <a:moveTo>
                    <a:pt x="1158" y="1956"/>
                  </a:moveTo>
                  <a:cubicBezTo>
                    <a:pt x="1158" y="2222"/>
                    <a:pt x="1158" y="2223"/>
                    <a:pt x="1158" y="2223"/>
                  </a:cubicBezTo>
                  <a:cubicBezTo>
                    <a:pt x="1158" y="2291"/>
                    <a:pt x="1111" y="2338"/>
                    <a:pt x="1042" y="2338"/>
                  </a:cubicBezTo>
                  <a:cubicBezTo>
                    <a:pt x="973" y="2338"/>
                    <a:pt x="926" y="2291"/>
                    <a:pt x="926" y="2223"/>
                  </a:cubicBezTo>
                  <a:cubicBezTo>
                    <a:pt x="926" y="1956"/>
                    <a:pt x="926" y="1956"/>
                    <a:pt x="926" y="1956"/>
                  </a:cubicBezTo>
                  <a:cubicBezTo>
                    <a:pt x="857" y="1922"/>
                    <a:pt x="810" y="1841"/>
                    <a:pt x="810" y="1760"/>
                  </a:cubicBezTo>
                  <a:cubicBezTo>
                    <a:pt x="810" y="1632"/>
                    <a:pt x="914" y="1528"/>
                    <a:pt x="1042" y="1528"/>
                  </a:cubicBezTo>
                  <a:cubicBezTo>
                    <a:pt x="1169" y="1528"/>
                    <a:pt x="1273" y="1632"/>
                    <a:pt x="1273" y="1760"/>
                  </a:cubicBezTo>
                  <a:cubicBezTo>
                    <a:pt x="1273" y="1841"/>
                    <a:pt x="1227" y="1922"/>
                    <a:pt x="1158" y="1956"/>
                  </a:cubicBezTo>
                  <a:close/>
                  <a:moveTo>
                    <a:pt x="1436" y="1111"/>
                  </a:moveTo>
                  <a:cubicBezTo>
                    <a:pt x="648" y="1111"/>
                    <a:pt x="648" y="1111"/>
                    <a:pt x="648" y="1111"/>
                  </a:cubicBezTo>
                  <a:cubicBezTo>
                    <a:pt x="648" y="718"/>
                    <a:pt x="648" y="718"/>
                    <a:pt x="648" y="718"/>
                  </a:cubicBezTo>
                  <a:cubicBezTo>
                    <a:pt x="648" y="498"/>
                    <a:pt x="822" y="324"/>
                    <a:pt x="1042" y="324"/>
                  </a:cubicBezTo>
                  <a:cubicBezTo>
                    <a:pt x="1262" y="324"/>
                    <a:pt x="1436" y="498"/>
                    <a:pt x="1436" y="718"/>
                  </a:cubicBezTo>
                  <a:lnTo>
                    <a:pt x="1436" y="1111"/>
                  </a:lnTo>
                  <a:close/>
                </a:path>
              </a:pathLst>
            </a:custGeom>
            <a:solidFill>
              <a:schemeClr val="accent2"/>
            </a:solidFill>
            <a:ln>
              <a:noFill/>
            </a:ln>
            <a:effectLs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58595B"/>
                </a:solidFill>
                <a:effectLst/>
                <a:uLnTx/>
                <a:uFillTx/>
                <a:latin typeface="Calibri"/>
                <a:ea typeface="+mn-ea"/>
                <a:cs typeface="+mn-cs"/>
              </a:endParaRPr>
            </a:p>
          </p:txBody>
        </p:sp>
      </p:grpSp>
      <p:cxnSp>
        <p:nvCxnSpPr>
          <p:cNvPr id="163" name="Straight Connector 162"/>
          <p:cNvCxnSpPr>
            <a:cxnSpLocks/>
          </p:cNvCxnSpPr>
          <p:nvPr/>
        </p:nvCxnSpPr>
        <p:spPr>
          <a:xfrm>
            <a:off x="5405063" y="3859195"/>
            <a:ext cx="0" cy="436349"/>
          </a:xfrm>
          <a:prstGeom prst="line">
            <a:avLst/>
          </a:prstGeom>
          <a:ln w="12700" cmpd="sng">
            <a:solidFill>
              <a:schemeClr val="accent4"/>
            </a:solidFill>
            <a:prstDash val="sysDash"/>
            <a:miter lim="800000"/>
            <a:headEnd type="oval"/>
            <a:tailEnd type="oval"/>
          </a:ln>
        </p:spPr>
        <p:style>
          <a:lnRef idx="1">
            <a:schemeClr val="accent1"/>
          </a:lnRef>
          <a:fillRef idx="0">
            <a:schemeClr val="accent1"/>
          </a:fillRef>
          <a:effectRef idx="0">
            <a:schemeClr val="accent1"/>
          </a:effectRef>
          <a:fontRef idx="minor">
            <a:schemeClr val="tx1"/>
          </a:fontRef>
        </p:style>
      </p:cxnSp>
      <p:pic>
        <p:nvPicPr>
          <p:cNvPr id="164" name="Picture 163" descr="vise-orange-small.png"/>
          <p:cNvPicPr>
            <a:picLocks noChangeAspect="1"/>
          </p:cNvPicPr>
          <p:nvPr/>
        </p:nvPicPr>
        <p:blipFill>
          <a:blip r:embed="rId3" cstate="screen">
            <a:duotone>
              <a:prstClr val="black"/>
              <a:schemeClr val="tx2">
                <a:tint val="45000"/>
                <a:satMod val="400000"/>
              </a:schemeClr>
            </a:duotone>
            <a:extLst>
              <a:ext uri="{28A0092B-C50C-407E-A947-70E740481C1C}">
                <a14:useLocalDpi xmlns:a14="http://schemas.microsoft.com/office/drawing/2010/main"/>
              </a:ext>
            </a:extLst>
          </a:blip>
          <a:stretch>
            <a:fillRect/>
          </a:stretch>
        </p:blipFill>
        <p:spPr>
          <a:xfrm>
            <a:off x="2772018" y="3337076"/>
            <a:ext cx="229878" cy="408672"/>
          </a:xfrm>
          <a:prstGeom prst="rect">
            <a:avLst/>
          </a:prstGeom>
        </p:spPr>
      </p:pic>
      <p:sp>
        <p:nvSpPr>
          <p:cNvPr id="169" name="TextBox 168">
            <a:extLst>
              <a:ext uri="{FF2B5EF4-FFF2-40B4-BE49-F238E27FC236}">
                <a16:creationId xmlns:a16="http://schemas.microsoft.com/office/drawing/2014/main" xmlns="" id="{944A78A8-E1E2-C44F-9CC0-2359276EC785}"/>
              </a:ext>
            </a:extLst>
          </p:cNvPr>
          <p:cNvSpPr txBox="1"/>
          <p:nvPr/>
        </p:nvSpPr>
        <p:spPr bwMode="gray">
          <a:xfrm>
            <a:off x="8734762" y="3220316"/>
            <a:ext cx="2613036" cy="706523"/>
          </a:xfrm>
          <a:prstGeom prst="rect">
            <a:avLst/>
          </a:prstGeom>
          <a:noFill/>
        </p:spPr>
        <p:txBody>
          <a:bodyPr wrap="none" lIns="0" tIns="0" rIns="0" bIns="0" rtlCol="0">
            <a:noAutofit/>
          </a:bodyPr>
          <a:lstStyle/>
          <a:p>
            <a:pPr marL="0" marR="0" lvl="0" indent="0" algn="ctr" defTabSz="914400" rtl="0" eaLnBrk="1" fontAlgn="auto" latinLnBrk="0" hangingPunct="1">
              <a:lnSpc>
                <a:spcPct val="90000"/>
              </a:lnSpc>
              <a:spcBef>
                <a:spcPts val="0"/>
              </a:spcBef>
              <a:spcAft>
                <a:spcPts val="0"/>
              </a:spcAft>
              <a:buClrTx/>
              <a:buSzTx/>
              <a:buFontTx/>
              <a:buNone/>
              <a:tabLst/>
              <a:defRPr/>
            </a:pPr>
            <a:r>
              <a:rPr kumimoji="0" lang="en-US" sz="1600" b="0" i="0" u="none" strike="noStrike" kern="0" cap="none" spc="0" normalizeH="0" baseline="0" noProof="0" dirty="0">
                <a:ln>
                  <a:noFill/>
                </a:ln>
                <a:solidFill>
                  <a:srgbClr val="58595B"/>
                </a:solidFill>
                <a:effectLst/>
                <a:uLnTx/>
                <a:uFillTx/>
                <a:latin typeface="Calibri"/>
                <a:ea typeface="+mn-ea"/>
                <a:cs typeface="Arial" charset="0"/>
              </a:rPr>
              <a:t>Oracle Cloud Infrastructure </a:t>
            </a:r>
            <a:br>
              <a:rPr kumimoji="0" lang="en-US" sz="1600" b="0" i="0" u="none" strike="noStrike" kern="0" cap="none" spc="0" normalizeH="0" baseline="0" noProof="0" dirty="0">
                <a:ln>
                  <a:noFill/>
                </a:ln>
                <a:solidFill>
                  <a:srgbClr val="58595B"/>
                </a:solidFill>
                <a:effectLst/>
                <a:uLnTx/>
                <a:uFillTx/>
                <a:latin typeface="Calibri"/>
                <a:ea typeface="+mn-ea"/>
                <a:cs typeface="Arial" charset="0"/>
              </a:rPr>
            </a:br>
            <a:r>
              <a:rPr kumimoji="0" lang="en-US" sz="1600" b="0" i="0" u="none" strike="noStrike" kern="0" cap="none" spc="0" normalizeH="0" baseline="0" noProof="0" dirty="0">
                <a:ln>
                  <a:noFill/>
                </a:ln>
                <a:solidFill>
                  <a:srgbClr val="58595B"/>
                </a:solidFill>
                <a:effectLst/>
                <a:uLnTx/>
                <a:uFillTx/>
                <a:latin typeface="Calibri"/>
                <a:ea typeface="+mn-ea"/>
                <a:cs typeface="Arial" charset="0"/>
              </a:rPr>
              <a:t>Object / Archive Storage</a:t>
            </a:r>
          </a:p>
        </p:txBody>
      </p:sp>
      <p:cxnSp>
        <p:nvCxnSpPr>
          <p:cNvPr id="180" name="Straight Arrow Connector 179">
            <a:extLst>
              <a:ext uri="{FF2B5EF4-FFF2-40B4-BE49-F238E27FC236}">
                <a16:creationId xmlns:a16="http://schemas.microsoft.com/office/drawing/2014/main" xmlns="" id="{4C695275-4FFA-D44A-8226-1A66E138A61E}"/>
              </a:ext>
            </a:extLst>
          </p:cNvPr>
          <p:cNvCxnSpPr>
            <a:cxnSpLocks/>
          </p:cNvCxnSpPr>
          <p:nvPr/>
        </p:nvCxnSpPr>
        <p:spPr>
          <a:xfrm>
            <a:off x="6537531" y="3518498"/>
            <a:ext cx="1621579" cy="0"/>
          </a:xfrm>
          <a:prstGeom prst="straightConnector1">
            <a:avLst/>
          </a:prstGeom>
          <a:noFill/>
          <a:ln w="3175" cap="flat" cmpd="sng" algn="ctr">
            <a:solidFill>
              <a:schemeClr val="bg2"/>
            </a:solidFill>
            <a:prstDash val="solid"/>
            <a:miter lim="800000"/>
            <a:headEnd type="none"/>
            <a:tailEnd type="triangle"/>
          </a:ln>
          <a:effectLst/>
        </p:spPr>
      </p:cxnSp>
      <p:sp>
        <p:nvSpPr>
          <p:cNvPr id="185" name="Freeform 11"/>
          <p:cNvSpPr>
            <a:spLocks noChangeAspect="1" noChangeArrowheads="1"/>
          </p:cNvSpPr>
          <p:nvPr/>
        </p:nvSpPr>
        <p:spPr bwMode="auto">
          <a:xfrm>
            <a:off x="3141802" y="3354181"/>
            <a:ext cx="254134" cy="361054"/>
          </a:xfrm>
          <a:custGeom>
            <a:avLst/>
            <a:gdLst>
              <a:gd name="T0" fmla="*/ 1760 w 2085"/>
              <a:gd name="T1" fmla="*/ 1111 h 2964"/>
              <a:gd name="T2" fmla="*/ 1760 w 2085"/>
              <a:gd name="T3" fmla="*/ 718 h 2964"/>
              <a:gd name="T4" fmla="*/ 1042 w 2085"/>
              <a:gd name="T5" fmla="*/ 0 h 2964"/>
              <a:gd name="T6" fmla="*/ 324 w 2085"/>
              <a:gd name="T7" fmla="*/ 718 h 2964"/>
              <a:gd name="T8" fmla="*/ 324 w 2085"/>
              <a:gd name="T9" fmla="*/ 1111 h 2964"/>
              <a:gd name="T10" fmla="*/ 0 w 2085"/>
              <a:gd name="T11" fmla="*/ 1111 h 2964"/>
              <a:gd name="T12" fmla="*/ 0 w 2085"/>
              <a:gd name="T13" fmla="*/ 2523 h 2964"/>
              <a:gd name="T14" fmla="*/ 1042 w 2085"/>
              <a:gd name="T15" fmla="*/ 2963 h 2964"/>
              <a:gd name="T16" fmla="*/ 2084 w 2085"/>
              <a:gd name="T17" fmla="*/ 2523 h 2964"/>
              <a:gd name="T18" fmla="*/ 2084 w 2085"/>
              <a:gd name="T19" fmla="*/ 1111 h 2964"/>
              <a:gd name="T20" fmla="*/ 1760 w 2085"/>
              <a:gd name="T21" fmla="*/ 1111 h 2964"/>
              <a:gd name="T22" fmla="*/ 1158 w 2085"/>
              <a:gd name="T23" fmla="*/ 1956 h 2964"/>
              <a:gd name="T24" fmla="*/ 1158 w 2085"/>
              <a:gd name="T25" fmla="*/ 2223 h 2964"/>
              <a:gd name="T26" fmla="*/ 1042 w 2085"/>
              <a:gd name="T27" fmla="*/ 2338 h 2964"/>
              <a:gd name="T28" fmla="*/ 926 w 2085"/>
              <a:gd name="T29" fmla="*/ 2223 h 2964"/>
              <a:gd name="T30" fmla="*/ 926 w 2085"/>
              <a:gd name="T31" fmla="*/ 1956 h 2964"/>
              <a:gd name="T32" fmla="*/ 810 w 2085"/>
              <a:gd name="T33" fmla="*/ 1760 h 2964"/>
              <a:gd name="T34" fmla="*/ 1042 w 2085"/>
              <a:gd name="T35" fmla="*/ 1528 h 2964"/>
              <a:gd name="T36" fmla="*/ 1273 w 2085"/>
              <a:gd name="T37" fmla="*/ 1760 h 2964"/>
              <a:gd name="T38" fmla="*/ 1158 w 2085"/>
              <a:gd name="T39" fmla="*/ 1956 h 2964"/>
              <a:gd name="T40" fmla="*/ 1436 w 2085"/>
              <a:gd name="T41" fmla="*/ 1111 h 2964"/>
              <a:gd name="T42" fmla="*/ 648 w 2085"/>
              <a:gd name="T43" fmla="*/ 1111 h 2964"/>
              <a:gd name="T44" fmla="*/ 648 w 2085"/>
              <a:gd name="T45" fmla="*/ 718 h 2964"/>
              <a:gd name="T46" fmla="*/ 1042 w 2085"/>
              <a:gd name="T47" fmla="*/ 324 h 2964"/>
              <a:gd name="T48" fmla="*/ 1436 w 2085"/>
              <a:gd name="T49" fmla="*/ 718 h 2964"/>
              <a:gd name="T50" fmla="*/ 1436 w 2085"/>
              <a:gd name="T51" fmla="*/ 1111 h 29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085" h="2964">
                <a:moveTo>
                  <a:pt x="1760" y="1111"/>
                </a:moveTo>
                <a:cubicBezTo>
                  <a:pt x="1760" y="718"/>
                  <a:pt x="1760" y="718"/>
                  <a:pt x="1760" y="718"/>
                </a:cubicBezTo>
                <a:cubicBezTo>
                  <a:pt x="1760" y="324"/>
                  <a:pt x="1436" y="0"/>
                  <a:pt x="1042" y="0"/>
                </a:cubicBezTo>
                <a:cubicBezTo>
                  <a:pt x="648" y="0"/>
                  <a:pt x="324" y="324"/>
                  <a:pt x="324" y="718"/>
                </a:cubicBezTo>
                <a:cubicBezTo>
                  <a:pt x="324" y="1111"/>
                  <a:pt x="324" y="1111"/>
                  <a:pt x="324" y="1111"/>
                </a:cubicBezTo>
                <a:cubicBezTo>
                  <a:pt x="0" y="1111"/>
                  <a:pt x="0" y="1111"/>
                  <a:pt x="0" y="1111"/>
                </a:cubicBezTo>
                <a:cubicBezTo>
                  <a:pt x="0" y="2523"/>
                  <a:pt x="0" y="2523"/>
                  <a:pt x="0" y="2523"/>
                </a:cubicBezTo>
                <a:cubicBezTo>
                  <a:pt x="1042" y="2963"/>
                  <a:pt x="1042" y="2963"/>
                  <a:pt x="1042" y="2963"/>
                </a:cubicBezTo>
                <a:cubicBezTo>
                  <a:pt x="2084" y="2523"/>
                  <a:pt x="2084" y="2523"/>
                  <a:pt x="2084" y="2523"/>
                </a:cubicBezTo>
                <a:cubicBezTo>
                  <a:pt x="2084" y="1111"/>
                  <a:pt x="2084" y="1111"/>
                  <a:pt x="2084" y="1111"/>
                </a:cubicBezTo>
                <a:lnTo>
                  <a:pt x="1760" y="1111"/>
                </a:lnTo>
                <a:close/>
                <a:moveTo>
                  <a:pt x="1158" y="1956"/>
                </a:moveTo>
                <a:cubicBezTo>
                  <a:pt x="1158" y="2222"/>
                  <a:pt x="1158" y="2223"/>
                  <a:pt x="1158" y="2223"/>
                </a:cubicBezTo>
                <a:cubicBezTo>
                  <a:pt x="1158" y="2291"/>
                  <a:pt x="1111" y="2338"/>
                  <a:pt x="1042" y="2338"/>
                </a:cubicBezTo>
                <a:cubicBezTo>
                  <a:pt x="973" y="2338"/>
                  <a:pt x="926" y="2291"/>
                  <a:pt x="926" y="2223"/>
                </a:cubicBezTo>
                <a:cubicBezTo>
                  <a:pt x="926" y="1956"/>
                  <a:pt x="926" y="1956"/>
                  <a:pt x="926" y="1956"/>
                </a:cubicBezTo>
                <a:cubicBezTo>
                  <a:pt x="857" y="1922"/>
                  <a:pt x="810" y="1841"/>
                  <a:pt x="810" y="1760"/>
                </a:cubicBezTo>
                <a:cubicBezTo>
                  <a:pt x="810" y="1632"/>
                  <a:pt x="914" y="1528"/>
                  <a:pt x="1042" y="1528"/>
                </a:cubicBezTo>
                <a:cubicBezTo>
                  <a:pt x="1169" y="1528"/>
                  <a:pt x="1273" y="1632"/>
                  <a:pt x="1273" y="1760"/>
                </a:cubicBezTo>
                <a:cubicBezTo>
                  <a:pt x="1273" y="1841"/>
                  <a:pt x="1227" y="1922"/>
                  <a:pt x="1158" y="1956"/>
                </a:cubicBezTo>
                <a:close/>
                <a:moveTo>
                  <a:pt x="1436" y="1111"/>
                </a:moveTo>
                <a:cubicBezTo>
                  <a:pt x="648" y="1111"/>
                  <a:pt x="648" y="1111"/>
                  <a:pt x="648" y="1111"/>
                </a:cubicBezTo>
                <a:cubicBezTo>
                  <a:pt x="648" y="718"/>
                  <a:pt x="648" y="718"/>
                  <a:pt x="648" y="718"/>
                </a:cubicBezTo>
                <a:cubicBezTo>
                  <a:pt x="648" y="498"/>
                  <a:pt x="822" y="324"/>
                  <a:pt x="1042" y="324"/>
                </a:cubicBezTo>
                <a:cubicBezTo>
                  <a:pt x="1262" y="324"/>
                  <a:pt x="1436" y="498"/>
                  <a:pt x="1436" y="718"/>
                </a:cubicBezTo>
                <a:lnTo>
                  <a:pt x="1436" y="1111"/>
                </a:lnTo>
                <a:close/>
              </a:path>
            </a:pathLst>
          </a:custGeom>
          <a:solidFill>
            <a:schemeClr val="accent4"/>
          </a:solidFill>
          <a:ln>
            <a:noFill/>
          </a:ln>
          <a:effectLs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a:ea typeface="+mn-ea"/>
              <a:cs typeface="+mn-cs"/>
            </a:endParaRPr>
          </a:p>
        </p:txBody>
      </p:sp>
      <p:sp>
        <p:nvSpPr>
          <p:cNvPr id="70" name="Freeform 30">
            <a:extLst>
              <a:ext uri="{FF2B5EF4-FFF2-40B4-BE49-F238E27FC236}">
                <a16:creationId xmlns:a16="http://schemas.microsoft.com/office/drawing/2014/main" xmlns="" id="{5DCEF162-0D99-C24D-9041-313F2DA7FE4D}"/>
              </a:ext>
            </a:extLst>
          </p:cNvPr>
          <p:cNvSpPr>
            <a:spLocks noChangeArrowheads="1"/>
          </p:cNvSpPr>
          <p:nvPr/>
        </p:nvSpPr>
        <p:spPr bwMode="auto">
          <a:xfrm>
            <a:off x="9783405" y="2457963"/>
            <a:ext cx="515749" cy="560299"/>
          </a:xfrm>
          <a:custGeom>
            <a:avLst/>
            <a:gdLst>
              <a:gd name="T0" fmla="*/ 1022 w 1327"/>
              <a:gd name="T1" fmla="*/ 21 h 1442"/>
              <a:gd name="T2" fmla="*/ 663 w 1327"/>
              <a:gd name="T3" fmla="*/ 0 h 1442"/>
              <a:gd name="T4" fmla="*/ 304 w 1327"/>
              <a:gd name="T5" fmla="*/ 21 h 1442"/>
              <a:gd name="T6" fmla="*/ 0 w 1327"/>
              <a:gd name="T7" fmla="*/ 121 h 1442"/>
              <a:gd name="T8" fmla="*/ 0 w 1327"/>
              <a:gd name="T9" fmla="*/ 1320 h 1442"/>
              <a:gd name="T10" fmla="*/ 304 w 1327"/>
              <a:gd name="T11" fmla="*/ 1420 h 1442"/>
              <a:gd name="T12" fmla="*/ 663 w 1327"/>
              <a:gd name="T13" fmla="*/ 1441 h 1442"/>
              <a:gd name="T14" fmla="*/ 1022 w 1327"/>
              <a:gd name="T15" fmla="*/ 1420 h 1442"/>
              <a:gd name="T16" fmla="*/ 1326 w 1327"/>
              <a:gd name="T17" fmla="*/ 1320 h 1442"/>
              <a:gd name="T18" fmla="*/ 1326 w 1327"/>
              <a:gd name="T19" fmla="*/ 121 h 1442"/>
              <a:gd name="T20" fmla="*/ 1022 w 1327"/>
              <a:gd name="T21" fmla="*/ 21 h 1442"/>
              <a:gd name="T22" fmla="*/ 346 w 1327"/>
              <a:gd name="T23" fmla="*/ 1042 h 1442"/>
              <a:gd name="T24" fmla="*/ 257 w 1327"/>
              <a:gd name="T25" fmla="*/ 953 h 1442"/>
              <a:gd name="T26" fmla="*/ 346 w 1327"/>
              <a:gd name="T27" fmla="*/ 864 h 1442"/>
              <a:gd name="T28" fmla="*/ 435 w 1327"/>
              <a:gd name="T29" fmla="*/ 953 h 1442"/>
              <a:gd name="T30" fmla="*/ 346 w 1327"/>
              <a:gd name="T31" fmla="*/ 1042 h 1442"/>
              <a:gd name="T32" fmla="*/ 377 w 1327"/>
              <a:gd name="T33" fmla="*/ 661 h 1442"/>
              <a:gd name="T34" fmla="*/ 480 w 1327"/>
              <a:gd name="T35" fmla="*/ 459 h 1442"/>
              <a:gd name="T36" fmla="*/ 582 w 1327"/>
              <a:gd name="T37" fmla="*/ 661 h 1442"/>
              <a:gd name="T38" fmla="*/ 377 w 1327"/>
              <a:gd name="T39" fmla="*/ 661 h 1442"/>
              <a:gd name="T40" fmla="*/ 550 w 1327"/>
              <a:gd name="T41" fmla="*/ 791 h 1442"/>
              <a:gd name="T42" fmla="*/ 655 w 1327"/>
              <a:gd name="T43" fmla="*/ 746 h 1442"/>
              <a:gd name="T44" fmla="*/ 760 w 1327"/>
              <a:gd name="T45" fmla="*/ 791 h 1442"/>
              <a:gd name="T46" fmla="*/ 760 w 1327"/>
              <a:gd name="T47" fmla="*/ 940 h 1442"/>
              <a:gd name="T48" fmla="*/ 655 w 1327"/>
              <a:gd name="T49" fmla="*/ 985 h 1442"/>
              <a:gd name="T50" fmla="*/ 550 w 1327"/>
              <a:gd name="T51" fmla="*/ 940 h 1442"/>
              <a:gd name="T52" fmla="*/ 550 w 1327"/>
              <a:gd name="T53" fmla="*/ 791 h 1442"/>
              <a:gd name="T54" fmla="*/ 689 w 1327"/>
              <a:gd name="T55" fmla="*/ 1265 h 1442"/>
              <a:gd name="T56" fmla="*/ 600 w 1327"/>
              <a:gd name="T57" fmla="*/ 1176 h 1442"/>
              <a:gd name="T58" fmla="*/ 689 w 1327"/>
              <a:gd name="T59" fmla="*/ 1087 h 1442"/>
              <a:gd name="T60" fmla="*/ 778 w 1327"/>
              <a:gd name="T61" fmla="*/ 1176 h 1442"/>
              <a:gd name="T62" fmla="*/ 689 w 1327"/>
              <a:gd name="T63" fmla="*/ 1265 h 1442"/>
              <a:gd name="T64" fmla="*/ 757 w 1327"/>
              <a:gd name="T65" fmla="*/ 558 h 1442"/>
              <a:gd name="T66" fmla="*/ 870 w 1327"/>
              <a:gd name="T67" fmla="*/ 446 h 1442"/>
              <a:gd name="T68" fmla="*/ 983 w 1327"/>
              <a:gd name="T69" fmla="*/ 558 h 1442"/>
              <a:gd name="T70" fmla="*/ 870 w 1327"/>
              <a:gd name="T71" fmla="*/ 671 h 1442"/>
              <a:gd name="T72" fmla="*/ 757 w 1327"/>
              <a:gd name="T73" fmla="*/ 558 h 1442"/>
              <a:gd name="T74" fmla="*/ 917 w 1327"/>
              <a:gd name="T75" fmla="*/ 1003 h 1442"/>
              <a:gd name="T76" fmla="*/ 1007 w 1327"/>
              <a:gd name="T77" fmla="*/ 825 h 1442"/>
              <a:gd name="T78" fmla="*/ 1096 w 1327"/>
              <a:gd name="T79" fmla="*/ 1003 h 1442"/>
              <a:gd name="T80" fmla="*/ 917 w 1327"/>
              <a:gd name="T81" fmla="*/ 1003 h 1442"/>
              <a:gd name="T82" fmla="*/ 1269 w 1327"/>
              <a:gd name="T83" fmla="*/ 220 h 1442"/>
              <a:gd name="T84" fmla="*/ 660 w 1327"/>
              <a:gd name="T85" fmla="*/ 315 h 1442"/>
              <a:gd name="T86" fmla="*/ 52 w 1327"/>
              <a:gd name="T87" fmla="*/ 220 h 1442"/>
              <a:gd name="T88" fmla="*/ 52 w 1327"/>
              <a:gd name="T89" fmla="*/ 220 h 1442"/>
              <a:gd name="T90" fmla="*/ 660 w 1327"/>
              <a:gd name="T91" fmla="*/ 126 h 1442"/>
              <a:gd name="T92" fmla="*/ 1269 w 1327"/>
              <a:gd name="T93" fmla="*/ 220 h 14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327" h="1442">
                <a:moveTo>
                  <a:pt x="1022" y="21"/>
                </a:moveTo>
                <a:cubicBezTo>
                  <a:pt x="849" y="0"/>
                  <a:pt x="671" y="0"/>
                  <a:pt x="663" y="0"/>
                </a:cubicBezTo>
                <a:cubicBezTo>
                  <a:pt x="655" y="0"/>
                  <a:pt x="477" y="0"/>
                  <a:pt x="304" y="21"/>
                </a:cubicBezTo>
                <a:cubicBezTo>
                  <a:pt x="2" y="58"/>
                  <a:pt x="0" y="121"/>
                  <a:pt x="0" y="121"/>
                </a:cubicBezTo>
                <a:lnTo>
                  <a:pt x="0" y="1320"/>
                </a:lnTo>
                <a:cubicBezTo>
                  <a:pt x="0" y="1320"/>
                  <a:pt x="2" y="1383"/>
                  <a:pt x="304" y="1420"/>
                </a:cubicBezTo>
                <a:cubicBezTo>
                  <a:pt x="477" y="1441"/>
                  <a:pt x="655" y="1441"/>
                  <a:pt x="663" y="1441"/>
                </a:cubicBezTo>
                <a:cubicBezTo>
                  <a:pt x="671" y="1441"/>
                  <a:pt x="849" y="1441"/>
                  <a:pt x="1022" y="1420"/>
                </a:cubicBezTo>
                <a:cubicBezTo>
                  <a:pt x="1324" y="1383"/>
                  <a:pt x="1326" y="1320"/>
                  <a:pt x="1326" y="1320"/>
                </a:cubicBezTo>
                <a:lnTo>
                  <a:pt x="1326" y="121"/>
                </a:lnTo>
                <a:cubicBezTo>
                  <a:pt x="1326" y="121"/>
                  <a:pt x="1324" y="58"/>
                  <a:pt x="1022" y="21"/>
                </a:cubicBezTo>
                <a:close/>
                <a:moveTo>
                  <a:pt x="346" y="1042"/>
                </a:moveTo>
                <a:cubicBezTo>
                  <a:pt x="296" y="1042"/>
                  <a:pt x="257" y="1003"/>
                  <a:pt x="257" y="953"/>
                </a:cubicBezTo>
                <a:cubicBezTo>
                  <a:pt x="257" y="906"/>
                  <a:pt x="296" y="864"/>
                  <a:pt x="346" y="864"/>
                </a:cubicBezTo>
                <a:cubicBezTo>
                  <a:pt x="396" y="864"/>
                  <a:pt x="435" y="903"/>
                  <a:pt x="435" y="953"/>
                </a:cubicBezTo>
                <a:cubicBezTo>
                  <a:pt x="435" y="1003"/>
                  <a:pt x="396" y="1042"/>
                  <a:pt x="346" y="1042"/>
                </a:cubicBezTo>
                <a:close/>
                <a:moveTo>
                  <a:pt x="377" y="661"/>
                </a:moveTo>
                <a:lnTo>
                  <a:pt x="480" y="459"/>
                </a:lnTo>
                <a:lnTo>
                  <a:pt x="582" y="661"/>
                </a:lnTo>
                <a:lnTo>
                  <a:pt x="377" y="661"/>
                </a:lnTo>
                <a:close/>
                <a:moveTo>
                  <a:pt x="550" y="791"/>
                </a:moveTo>
                <a:lnTo>
                  <a:pt x="655" y="746"/>
                </a:lnTo>
                <a:lnTo>
                  <a:pt x="760" y="791"/>
                </a:lnTo>
                <a:lnTo>
                  <a:pt x="760" y="940"/>
                </a:lnTo>
                <a:lnTo>
                  <a:pt x="655" y="985"/>
                </a:lnTo>
                <a:lnTo>
                  <a:pt x="550" y="940"/>
                </a:lnTo>
                <a:lnTo>
                  <a:pt x="550" y="791"/>
                </a:lnTo>
                <a:close/>
                <a:moveTo>
                  <a:pt x="689" y="1265"/>
                </a:moveTo>
                <a:cubicBezTo>
                  <a:pt x="640" y="1265"/>
                  <a:pt x="600" y="1226"/>
                  <a:pt x="600" y="1176"/>
                </a:cubicBezTo>
                <a:cubicBezTo>
                  <a:pt x="600" y="1129"/>
                  <a:pt x="640" y="1087"/>
                  <a:pt x="689" y="1087"/>
                </a:cubicBezTo>
                <a:cubicBezTo>
                  <a:pt x="739" y="1087"/>
                  <a:pt x="778" y="1126"/>
                  <a:pt x="778" y="1176"/>
                </a:cubicBezTo>
                <a:cubicBezTo>
                  <a:pt x="776" y="1226"/>
                  <a:pt x="736" y="1265"/>
                  <a:pt x="689" y="1265"/>
                </a:cubicBezTo>
                <a:close/>
                <a:moveTo>
                  <a:pt x="757" y="558"/>
                </a:moveTo>
                <a:cubicBezTo>
                  <a:pt x="757" y="496"/>
                  <a:pt x="807" y="446"/>
                  <a:pt x="870" y="446"/>
                </a:cubicBezTo>
                <a:cubicBezTo>
                  <a:pt x="933" y="446"/>
                  <a:pt x="983" y="496"/>
                  <a:pt x="983" y="558"/>
                </a:cubicBezTo>
                <a:cubicBezTo>
                  <a:pt x="983" y="621"/>
                  <a:pt x="933" y="671"/>
                  <a:pt x="870" y="671"/>
                </a:cubicBezTo>
                <a:cubicBezTo>
                  <a:pt x="807" y="671"/>
                  <a:pt x="757" y="621"/>
                  <a:pt x="757" y="558"/>
                </a:cubicBezTo>
                <a:close/>
                <a:moveTo>
                  <a:pt x="917" y="1003"/>
                </a:moveTo>
                <a:lnTo>
                  <a:pt x="1007" y="825"/>
                </a:lnTo>
                <a:lnTo>
                  <a:pt x="1096" y="1003"/>
                </a:lnTo>
                <a:lnTo>
                  <a:pt x="917" y="1003"/>
                </a:lnTo>
                <a:close/>
                <a:moveTo>
                  <a:pt x="1269" y="220"/>
                </a:moveTo>
                <a:cubicBezTo>
                  <a:pt x="1245" y="254"/>
                  <a:pt x="1030" y="315"/>
                  <a:pt x="660" y="315"/>
                </a:cubicBezTo>
                <a:cubicBezTo>
                  <a:pt x="291" y="315"/>
                  <a:pt x="76" y="254"/>
                  <a:pt x="52" y="220"/>
                </a:cubicBezTo>
                <a:lnTo>
                  <a:pt x="52" y="220"/>
                </a:lnTo>
                <a:cubicBezTo>
                  <a:pt x="73" y="186"/>
                  <a:pt x="288" y="126"/>
                  <a:pt x="660" y="126"/>
                </a:cubicBezTo>
                <a:cubicBezTo>
                  <a:pt x="1033" y="123"/>
                  <a:pt x="1248" y="184"/>
                  <a:pt x="1269" y="220"/>
                </a:cubicBezTo>
                <a:close/>
              </a:path>
            </a:pathLst>
          </a:custGeom>
          <a:solidFill>
            <a:schemeClr val="bg1"/>
          </a:solidFill>
          <a:ln>
            <a:noFill/>
          </a:ln>
          <a:effectLst/>
          <a:extLst/>
        </p:spPr>
        <p:txBody>
          <a:bodyPr wrap="none" anchor="ctr"/>
          <a:lstStyle/>
          <a:p>
            <a:endParaRPr lang="en-US"/>
          </a:p>
        </p:txBody>
      </p:sp>
      <p:sp>
        <p:nvSpPr>
          <p:cNvPr id="9" name="Slide Number Placeholder 8">
            <a:extLst>
              <a:ext uri="{FF2B5EF4-FFF2-40B4-BE49-F238E27FC236}">
                <a16:creationId xmlns:a16="http://schemas.microsoft.com/office/drawing/2014/main" xmlns="" id="{D12F0B64-0EAF-3E4C-A3E4-65B9F0F04F2A}"/>
              </a:ext>
            </a:extLst>
          </p:cNvPr>
          <p:cNvSpPr>
            <a:spLocks noGrp="1"/>
          </p:cNvSpPr>
          <p:nvPr>
            <p:ph type="sldNum" sz="quarter" idx="4"/>
          </p:nvPr>
        </p:nvSpPr>
        <p:spPr/>
        <p:txBody>
          <a:bodyPr/>
          <a:lstStyle/>
          <a:p>
            <a:fld id="{C51EAA63-D034-42AE-91FA-B13B9518C7BE}" type="slidenum">
              <a:rPr lang="en-US" smtClean="0"/>
              <a:pPr/>
              <a:t>23</a:t>
            </a:fld>
            <a:endParaRPr lang="en-US" dirty="0"/>
          </a:p>
        </p:txBody>
      </p:sp>
      <p:sp>
        <p:nvSpPr>
          <p:cNvPr id="42" name="Title 3">
            <a:extLst>
              <a:ext uri="{FF2B5EF4-FFF2-40B4-BE49-F238E27FC236}">
                <a16:creationId xmlns:a16="http://schemas.microsoft.com/office/drawing/2014/main" xmlns="" id="{C546981C-7850-344E-9607-3946AF8FEBF2}"/>
              </a:ext>
            </a:extLst>
          </p:cNvPr>
          <p:cNvSpPr txBox="1">
            <a:spLocks/>
          </p:cNvSpPr>
          <p:nvPr/>
        </p:nvSpPr>
        <p:spPr>
          <a:xfrm>
            <a:off x="531812" y="-38774"/>
            <a:ext cx="11125200" cy="889000"/>
          </a:xfrm>
          <a:prstGeom prst="rect">
            <a:avLst/>
          </a:prstGeom>
        </p:spPr>
        <p:txBody>
          <a:bodyPr vert="horz" lIns="0" tIns="0" rIns="0" bIns="0" rtlCol="0" anchor="b">
            <a:noAutofit/>
          </a:bodyPr>
          <a:lstStyle>
            <a:lvl1pPr algn="l" defTabSz="914400" rtl="0" eaLnBrk="1" latinLnBrk="0" hangingPunct="1">
              <a:lnSpc>
                <a:spcPct val="80000"/>
              </a:lnSpc>
              <a:spcBef>
                <a:spcPct val="0"/>
              </a:spcBef>
              <a:buNone/>
              <a:defRPr sz="3600" kern="1200">
                <a:solidFill>
                  <a:schemeClr val="bg1"/>
                </a:solidFill>
                <a:latin typeface="+mj-lt"/>
                <a:ea typeface="+mj-ea"/>
                <a:cs typeface="+mj-cs"/>
              </a:defRPr>
            </a:lvl1pPr>
          </a:lstStyle>
          <a:p>
            <a:r>
              <a:rPr lang="en-US" sz="4800" dirty="0">
                <a:solidFill>
                  <a:srgbClr val="000000"/>
                </a:solidFill>
              </a:rPr>
              <a:t/>
            </a:r>
            <a:br>
              <a:rPr lang="en-US" sz="4800" dirty="0">
                <a:solidFill>
                  <a:srgbClr val="000000"/>
                </a:solidFill>
              </a:rPr>
            </a:br>
            <a:r>
              <a:rPr lang="en-US" dirty="0">
                <a:solidFill>
                  <a:srgbClr val="000000"/>
                </a:solidFill>
              </a:rPr>
              <a:t>Oracle Database Backup Cloud Service</a:t>
            </a:r>
          </a:p>
        </p:txBody>
      </p:sp>
    </p:spTree>
    <p:extLst>
      <p:ext uri="{BB962C8B-B14F-4D97-AF65-F5344CB8AC3E}">
        <p14:creationId xmlns:p14="http://schemas.microsoft.com/office/powerpoint/2010/main" val="33923717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80"/>
                                        </p:tgtEl>
                                        <p:attrNameLst>
                                          <p:attrName>style.visibility</p:attrName>
                                        </p:attrNameLst>
                                      </p:cBhvr>
                                      <p:to>
                                        <p:strVal val="visible"/>
                                      </p:to>
                                    </p:set>
                                    <p:animEffect transition="in" filter="wipe(left)">
                                      <p:cBhvr>
                                        <p:cTn id="7" dur="1000"/>
                                        <p:tgtEl>
                                          <p:spTgt spid="1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6370" name="AutoShape 2" descr="data:image/jpeg;base64,/9j/4AAQSkZJRgABAQAAAQABAAD/2wCEAAkGBhAQEBASEhQQFBIUFRIYFBASDxQSEhITFBIXFRcUFRMYHCYeFxojGRUSHy8gIycpLCwsFR4xNTAqNSYrLCkBCQoKDgwOGg8PGiwlHyQ1KSwqMC0sLyopKSovLDEsLCwuLyksKiwtLyw0LCksLiwsLSwsLCwpLCwsLCwsLCksLP/AABEIAOEA4QMBIgACEQEDEQH/xAAbAAEAAgMBAQAAAAAAAAAAAAAABQYBBAcCA//EAEkQAAEDAgIFCAYEDAQHAAAAAAEAAgMEEQUSBgchMUETIlFhcYGRsTJCYnKhsjNDksEUFyM0RFJTc4KTwtE1VKLSFiQldIPi8P/EABoBAQADAQEBAAAAAAAAAAAAAAACAwQFAQb/xAA0EQACAgEBBAcHBAIDAAAAAAAAAQIDBBESITGRBRMyQVGBoRQiYXGx4fA0QsHRUmIzU4L/2gAMAwEAAhEDEQA/AO4oiIAiIgCIiAIiIAiIgCIiAIiIAvEjbgjpFvFe18KypEcb3u2BjS4nqAunA9SbeiInQ7FTUU/ON3xOdG89JYdju8WU6qJqqcXR1TjudKD3ltz5hXtV1PWKZqzalVfKCCIisMgREQBERAEREAREQBERAEREAREQBERAEREAREQBERAERYKAyuf6ydJg1n4JGec6xlI9Vu8N7T5DrW/pjpwymBihIdOd53ti2bz0u6vFVjQbRl9XN+EzXMbXXu762S9+8A7+4LNbPafVx4ncwcVUx9rv3RXBeL7i8aD4Saajja4We/nuHQXbgewWVgXkJdaIx2Vojj22O2bnLi956RYBWV6VhERAEREAREQBERAEREAREQBERAEREAREQBERAEReHvABJIAG8nZYIA6QAEmwA3kmwA7VzvS7WJfNDSGw2h0448LM6Pe8OlRemmmrqlzooSRAN5GwynpPs9XHetnQrQbl7T1APJb2R7jJ1n2fPs3452ub2IH0eNg1YtftGX5R+Px/PmaGiWhslY7lJMzYAdrj6UhvtDfvcusU8EcLA1oaxjBsG5rQFr4jiMNHCXvs2NosGgbzwa0LmdbjNZi04hju2MnZGDzWtHrSHj/9ZSWzStFvZXLruk5Ocns1x5L+2W/FdYULXclTNdUSk2AZ6F/e9bu8Vs4fhdZPz6yQsB3U0ByC3tyDnHsBWxo1opDRM5ozSEc6UjaeodA6lNkK2MZPfI511tUPdoX/AKfF/Lw+p5hgawBrQABuAFgO5fREVphCIiAIiIAiIgCIiAIiIAiIgCIiAIiIAiIgCIiAwVTNZ2LOip2RNNjMSHH2GgEjvJb3XVzIVF1q0JdDDKN0byHdQeBY+IA71VdrsPQ39GqLyoKfDUp+huBCsqmsd9GwZ5OsDc3vNh2Ls7I7AAWsBsG4bFzvVNbNVdNo+23O++y6Mq8aOkNfE19N3SnkuD4R0OQaf44aiqdGD+ThJa0cC4ek7x2dwV41fYO2CkY+3PmGZx4225W9gHmuV4xGW1E7TvEkl/tldQ1dYy2akbFcZ4eaRxLdpa7w2dyqplra2zp9J1OrBhGvs7teXHmWwLKwFlbj5IIiIAiIgCIiAIiIAiIgCIiAIiIAiIgCIiAIiIAiIgMLWxCiZNE+J4u14IPfx7f7LaRD1Np6o5NgxfhOI5Jfo380v9VzHHmvHYbX711YKI0l0bjrYcjtjxcskA2td94PEKP0PxSVpdRVOyeEc0k35SLcHA8bbvDjdUQXVvZ7u46mVYsyCuXbW6Xx8Gv5KxrLwAxzCpaOZJYP9mQC1+8DxHWqzgGNPpJ2Ss4bHN4PYd4P9+lduraNk0bo5BmY8WI6lw7HMMNNUSwk3yO2HpaRcHwss19bhLbR3OiMqOTS8azuXOP2O50VU2WNkjDdr2hzT1EXC+6hNDKdzKGma698gO3gHEuA8CFNrfF6refJWxUZyiuCbCLCL0rMosLKAIiIAiIgCIiAIiIAiIgCIiAIiIAiLCAXXiWoawZnFrQN5cQAO8qtadaQVVJE0wR5s180paXtit0tHE9J2Lk1RjMlRK11U+WVuYZm57HLfaGj0WnuW7Hw5XLa13epz8jOjTLZ01fJHY5dOKIOyNkMr/1IGOmJ7MosVIUWJOl28jNG3plDWn7OYnxCrWB6ZYREwNiIgGzmmJzT3uAObtuVMN00w8/pMP2rKqdLW5QfmW13prWU15fcm1oYjhLJix3oyxm8coHOaeIPS0jYR0Fav/GWH/5mH7a+btOMOH6TF3En7lT1M3+18i9ZEIvVSXMmi6w22AG83VApdHDiNdLVSAimzDJfYZgwACw/UNt/FTdVp7hhBa6UOB3gRvIPUbDaFqy6z8Pb6Jld7sNvmIR4lk9NYstp6Srx1JwktXu114L4FwaLLN1RhrQbIbQUtTKeoAfLmUxhWI4jUHM+GKmj6JC6SV3Y0WA7T4KcqJwWstxmjkwm9I7/ACJavq5GNHJxOlcfVD2sA63OduHYCq1i2kuJUwMj6OMxjeY6gvLR1kN2dtrK3gLDmqMJqPFJ8ydlcpcJNciuaM6eU9acgvHL+zeRzrb8jvW7Nh6lZlxDTSjFJiD+R5liyVgbsyE7dnRzgSuyYZVGWGGQ7C9jHEdGZoP3rRk0xgozhwZlxMiU3KufGPqbaLCysZvCIiAIiIAiIgCIiAIiIAiIgCIiAKLrNHKSXbJBC48SY23PeNqlF5duXqk1wIyipcUVes0Gwpu18bWXIAtK9tydwAvtPUvm7Vjhx9SUdk7/ALyqBimK11PXtmqGkyxvJa2QHkrbRZnC1jvCtVPreisM9PIDxySNcP8AVZdR05KScJN/JnJjfittTil80Sf4rsP/AFZv5zl9GassOH1ch7Z5P7rUZrYojvZOP4Gnycvp+NWg6J/5Q/uqXHL/ANi5Swv9SQi1f4c36hp95z3eZW/Bo1Rx+jTwD/xNJ8SFWJdblKPRind3MH9SjqnW+fq6cDrfLf4Bv3p1GVPjrzPfaMSHDTl9jpLGgCwAA6ALBelymh1pVj5m3iY9m4xRMdmPuuudq6Zh9dy0bX5JGX9SVhY8drSs92POrtmijJru7BtLXrqyOGN0kjg1jQS5x4BauMY/BStvK7afRjHOkf1NYNp4dW1U2twzEMWe3lAaWlBu1j/Td7RZvLu2wHWvKqtrfJ6L84C27Z3QWsvD+yrclLi+IuLQQ17gSf2cLbDb12A7SV2qCEMa1rRYNAAHQALAeCj8C0ego48kLbbszzte89LipRWZN6taUV7q3Ihi47qTlLtPiERFlNgREQBERAEREAREQBERAEREAREQBYS6XQHxqaSORuV7GPafVc0OHgVA1OgGGyE/kWtPHk3uZbuBt8F8tYVXVR0mamzDnflHMF3tjynaOjba54KhaOawZ6NnJ5GSsLi67nFr7uNyS8Xzd4J61uox7Zw2635anNyMimFmxbHz0LnJqpoTuM47JAfNq8DVNRfrVH22/wC1aMWuCP1qd492Vp8wFsDW7TfsZ/Fn91Zs5i8eaK9rBfhyZvQ6r8PbvbK7tlP9NlI02g2Hx7qeM+/d/wAxKrM2uCL1aeQ+9I0eQKjKvW3UuuI4oWdbi55+4fBOoy58W+Z71+FDekuR1CCkjjFmMY0ey0N8l9bKiaOazWTlsc7HNkPrRtc9juvKLub8Qr23csNtU63pM302wtjrA1ocLhY5z2saHuNy+13ntcdq2bL0irLUkuBhZREPQiIgCIiAIiIAiIgCIiAIiIAiIgMXUTjelNLRj8s8BxGyNvOe7saPM7FJVDXFjg0gOIOUncHW2E964djejdfHI908Ur3EkulAMjXdeYX2dRWvFohbLSb0/kxZmROmPuR1/g6LR6V1tbtpKZrYv29S+zT2NbtPcSpmio624MtREelkdNYdmYuv8AuZ4FrGqqRjInsZIxgAAcCx7WjcMw394VopNbdK76SKZh9nLIPMH4K67Fsi3sRWnP6menLqktZzevJehesqgcU0Goaglz4g1x3vjPJk9tth7wtaDWThzvrXN6nRPH3LbZpzhx/SYu8keYWWNd1b1SaNkrKLFpJpleqNUMB9CeZvU5rXj7itU6ntv5zs/wC3/wDdXBumFAf0mD7YWTpdQf5mD+YFoWRlLx5fYzPGxH4c/uVOLU/H61Q8+7E1vmSpWj1X0DLFwkkPtyG3g2ylHaaYeP0mH7d18H6f4cP0hh7GuPkFF25U/HkSVOJDw5ktQ4TBALRRxxj2GAE9p3nvW2FVJtZuHN3SPd7sL/MgLSfrWpybRQ1Mh4ANaL9wJPwVXs90t+yy72miO5SXl9i8XXiSUNBJtsBO02GwcTwVPj0nxSf6Ch5Mfr1Dy23XbYtgaL1VTb8OqC5nGmpxycZ6nO9JwXnU7PbaXq/Q96/a7Cb9F6k7g2LsqoWTMuGuvsO8Fri09u0Hat9RFditNQxsaS1gADY4GC73cA1jBtO1ScLyWtJGUkAlt75SRuvxVUl3rh3FsJa7m9/efRERRLAiIgCIiAIiIAiIgCIiAIiIAsLKwgPjPRxybHsY4dDmB3mofEdHcPAzPpoyOJZAXW7QwX+CnkspRnKPBlcq4y4pciiPwbAHm14WH9UzPiP2XEFZ/wCBMHf6Mn2asHzJV1no45BZ7GOHQ5od5qMn0NoH76aDujDflstMch/5S+pmlip/tj9Cvfi1ww/Wyfz4/wDasjVjh37Sb+cz/apZ2r3Dj9QB2SSD+pfJ2rfDz9W8dkz/AO6sWS/85cvuV+yr/rjz+xHt1dYWN73ntqQPKy9t0TwWP0jF/HVE/wBS2/xZ4d+zf/Nf/de2at8NH1N+2R/3FHenxsl+eY9na4Vx/PI0hLgEO78D2dA5U/esv1jYZALR5iOiODIP9WVS0Wg+Ht3U8X8WZ3mSt+nwOmj9CGFvuxMB8QFW7Knx2n5liruXZ2V8kU9+suWXZS0c0h4F17eDQfNYEOO1npGOkjPRYPt8XfEK+hizZR6+MexBee8l7POXbm38txW8A0HhpXcq5zpp/wBtJtI90cO3aVZViyyqJzlN6yZohXGtaRQREUSYREQBERAEREAREQBERAEREBhVvSnTIULo2mMvzhxuHhtrEDoKshXNNbH0tN7j/mCquk4w1R0OjaIX5Ea58Hr9C36L6TCuje8MLMjsti4Ovsvfcp1UbVR+bz/vR8gV3uvapOUE2V51UacicIcEz0i83WbqwxmUXlLoD0i8pdAekXkFLoD0iwsAoD0i83S6A9IsBZQBERAEREAREQBERAEREAREQGCuaa2Ppab3H/MF0srmmtj6Wm9x/wAwVGR2Gdbob9ZHz+jJPVT+bz/vR8gTTGtxPlxDSh+QsBzRx7b3IILzsG7qTVR+bz/vR8gV3Ua47VSWpLMuVOdObipfB8OByd2heLS855JPt1Nz5lRVQa/D5AHOmidvFnktcPi0rstTiEMf0kkbPee1vmVSNZGI081NHyckT3tlGxjw5waWuvu4XDVXZUox1T3/ADN+F0hbfaq7K1svdw4E7oXpIa2Al1hKwhrwNxuNjgOF7HvBVA0tqKmnrJmCacNLszAJngZX87YL8No7lM6pzz6oezH5uXvWrh22Ccdcbvmb/Ukm50qXee0QrxukZVae6/61Lbolif4RRwyE3dlyv27czOab+F+9bWPVXJUtRJuLY3kHiDlNviqXqpxHZPAeFpG9h5rvJvipnWRW8nQubxkcxvdfMfl+KujPWraOZbibOd1Pc5Lk95Q9Fa6pmrKZhmnIzgkGZ5Ba3nG4vbhbvXQtNa2shijNKCXOfldljzuF2kggcNx2qoarqDPUyS8I2WB9p5t5By6lZV0Rcq+PE19LXQry1pFNRW9dxyh2jOMVG15k7JJw3/SDYeCjsRwPEKGz38owX+kjlJAPWQdneuxzVLIxd7mtHS5waPEqA0mxmkkpKlnLQOJiflaJGklwF22F997JOlJdp6nuP0pdKaj1cdn4IhtCNLJKrPSzuu8sdkl3OIttBtxANwepW+iwsxvLuUe4EWDHEkN3btvUPj0rk2gh/wCoU/a75HLtKljyco7yjpimNF+le5Na6BERaTihERAEREAREQBERAEREAREQGCuaa2Ppab3H/MF0tc01sfS03uP+YKjI/42dbob9ZHz+hJ6qfzef96PkCi9ONNZeVfTwOLGs2Pe30nO4gHgBu2bfvlNVI/5ef8Ae/0Bc+xZro6qYOHObM8kHjzyfiLLPKTjVFI69FELekLZTWuzvSLThWrOaZgkml5Mu25cpe+x3ZiSBda2lmg7KKBsolc8l4bYsDRta432H2V0PDtI6WWJsjZYwLC4c8NLdm0OBOyypWsPSunqI2wQnPleHOkHobGuFgfW9Lh0KU4Vxhr3lOJl5t2Uoy1Udd600SR61TfSVPus+Yq3aZ4by9FO0ek1udvazneQI71UdU30lT7rPmK6Q5txtVlC1q0+Zi6Usdee5ru0fojimhmI8hWwO9VxyO7H7PO3gp/WriGaaGEH0Gl7h7TjYfAHxVVxqiNNVTRi4yPOXsvmafAtX1qZn4hW3A50zwAN+UbB8AFjUmous+klRCd8MvuUfz0bOi6tcN5Kjzn0pXF38I5rfInvXjT3S51IGxQ25Z4vmtfI3de3STu7CrVSUwiYxjfRY1rR2AWC5VrMicK653Ojjy91wfiPitlrddekT5zBjDNznKzg9Xp9DzgeiFViIM0kpDCSBJIS97rb8ovuUpierJkEEsvLPcY2Pdbk2gHK2/T1KY0C0ggNJHEXsbJGCC1zg0kXuHC+/eFnTHTGlZTzQseJJJGPZZhBDczSLuduFuhQUK9jVmqeVmyyuqrTST4JbtNf6KNoL/iFP2u+QrtS4roL/iFP2u+QrtS9xeyyrp/9RH5fywiItZ8+EREAREQBERAEREAREQBERAYXKNZ9cH1bWA35OMA9TnEut4ZVd9MsWnpqYyQMDjuc87eSB9fLx2rnGj+i9RXy53ZxGXXfO7edtzlJ3u+HksmQ3L3EfQdD1Rq1y7GlFar46l41Y0pZRFx9eR5HYLN8w5fXSfQOKsdyjXcnLxNrtfbdmHT1qyUVIyGNkbBZjAA0dAC+6vVa2dlnMlmWLIlfW9G2cvZqpnvzpoQOkNcT4bPNWCHV1Tsp5YwSZZG25d4BLdt+a3gPirgijGiC7i23pTKs4y5bir6I6HmgdKTKJM4aLBmW1iT0m6sy9IrIxUVojFddO6bnY9Wyn6T6Bisn5YSCM5WhwyZrkX23uOB+CxovoC2jn5Z0gkIaQwZMuUned54bO8q4oo9VHa2tN5o9vyOq6na93hp8DyobSXRiKuYA+7Xt9CQb233i3EdSm0U2k1ozLXZKuSnB6NHMJNVE97CaEjpLXA+G3zU7gWriCAh8p5Z43AttG09Ibx71ckVSognrob7elcq2OzKXLcUnBtXppqpk/LBwa5xycnbYQRa9+v4K7IisjBR4GS/IsvalY9WtwREUigIiIAiIgCIiAIiIAiIgCIiA0MX+gm/dv+Upg/0EXut8kRV/vLl/weZuhekRWFIREQBERAEREAREQBERAEREAREQBERAEREAREQH/9k="/>
          <p:cNvSpPr>
            <a:spLocks noChangeAspect="1" noChangeArrowheads="1"/>
          </p:cNvSpPr>
          <p:nvPr/>
        </p:nvSpPr>
        <p:spPr bwMode="auto">
          <a:xfrm>
            <a:off x="31750" y="-82550"/>
            <a:ext cx="152400" cy="152400"/>
          </a:xfrm>
          <a:prstGeom prst="rect">
            <a:avLst/>
          </a:prstGeom>
          <a:noFill/>
          <a:ln w="9525">
            <a:noFill/>
            <a:miter lim="800000"/>
            <a:headEnd/>
            <a:tailEnd/>
          </a:ln>
        </p:spPr>
        <p:txBody>
          <a:bodyPr lIns="45696" tIns="22848" rIns="45696" bIns="22848"/>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altLang="en-US" sz="400" b="0" i="0" u="none" strike="noStrike" kern="0" cap="none" spc="0" normalizeH="0" baseline="0" noProof="0">
              <a:ln>
                <a:noFill/>
              </a:ln>
              <a:solidFill>
                <a:srgbClr val="5F5F5F"/>
              </a:solidFill>
              <a:effectLst/>
              <a:uLnTx/>
              <a:uFillTx/>
              <a:latin typeface="Calibri"/>
              <a:ea typeface="+mn-ea"/>
              <a:cs typeface="+mn-cs"/>
            </a:endParaRPr>
          </a:p>
        </p:txBody>
      </p:sp>
      <p:sp>
        <p:nvSpPr>
          <p:cNvPr id="186371" name="AutoShape 4" descr="data:image/jpeg;base64,/9j/4AAQSkZJRgABAQAAAQABAAD/2wCEAAkGBhAQEBASEhQQFBIUFRIYFBASDxQSEhITFBIXFRcUFRMYHCYeFxojGRUSHy8gIycpLCwsFR4xNTAqNSYrLCkBCQoKDgwOGg8PGiwlHyQ1KSwqMC0sLyopKSovLDEsLCwuLyksKiwtLyw0LCksLiwsLSwsLCwpLCwsLCwsLCksLP/AABEIAOEA4QMBIgACEQEDEQH/xAAbAAEAAgMBAQAAAAAAAAAAAAAABQYBBAcCA//EAEkQAAEDAgIFCAYEDAQHAAAAAAEAAgMEEQUSBgchMUETIlFhcYGRsTJCYnKhsjNDksEUFyM0RFJTc4KTwtE1VKLSFiQldIPi8P/EABoBAQADAQEBAAAAAAAAAAAAAAACAwQFAQb/xAA0EQACAgEBBAcHBAIDAAAAAAAAAQIDBBESITGRBRMyQVGBoRQiYXGx4fA0QsHRUmIzU4L/2gAMAwEAAhEDEQA/AO4oiIAiIgCIiAIiIAiIgCIiAIiIAvEjbgjpFvFe18KypEcb3u2BjS4nqAunA9SbeiInQ7FTUU/ON3xOdG89JYdju8WU6qJqqcXR1TjudKD3ltz5hXtV1PWKZqzalVfKCCIisMgREQBERAEREAREQBERAEREAREQBERAEREAREQBERAERYKAyuf6ydJg1n4JGec6xlI9Vu8N7T5DrW/pjpwymBihIdOd53ti2bz0u6vFVjQbRl9XN+EzXMbXXu762S9+8A7+4LNbPafVx4ncwcVUx9rv3RXBeL7i8aD4Saajja4We/nuHQXbgewWVgXkJdaIx2Vojj22O2bnLi956RYBWV6VhERAEREAREQBERAEREAREQBERAEREAREQBERAEReHvABJIAG8nZYIA6QAEmwA3kmwA7VzvS7WJfNDSGw2h0448LM6Pe8OlRemmmrqlzooSRAN5GwynpPs9XHetnQrQbl7T1APJb2R7jJ1n2fPs3452ub2IH0eNg1YtftGX5R+Px/PmaGiWhslY7lJMzYAdrj6UhvtDfvcusU8EcLA1oaxjBsG5rQFr4jiMNHCXvs2NosGgbzwa0LmdbjNZi04hju2MnZGDzWtHrSHj/9ZSWzStFvZXLruk5Ocns1x5L+2W/FdYULXclTNdUSk2AZ6F/e9bu8Vs4fhdZPz6yQsB3U0ByC3tyDnHsBWxo1opDRM5ozSEc6UjaeodA6lNkK2MZPfI511tUPdoX/AKfF/Lw+p5hgawBrQABuAFgO5fREVphCIiAIiIAiIgCIiAIiIAiIgCIiAIiIAiIgCIiAwVTNZ2LOip2RNNjMSHH2GgEjvJb3XVzIVF1q0JdDDKN0byHdQeBY+IA71VdrsPQ39GqLyoKfDUp+huBCsqmsd9GwZ5OsDc3vNh2Ls7I7AAWsBsG4bFzvVNbNVdNo+23O++y6Mq8aOkNfE19N3SnkuD4R0OQaf44aiqdGD+ThJa0cC4ek7x2dwV41fYO2CkY+3PmGZx4225W9gHmuV4xGW1E7TvEkl/tldQ1dYy2akbFcZ4eaRxLdpa7w2dyqplra2zp9J1OrBhGvs7teXHmWwLKwFlbj5IIiIAiIgCIiAIiIAiIgCIiAIiIAiIgCIiAIiIAiIgMLWxCiZNE+J4u14IPfx7f7LaRD1Np6o5NgxfhOI5Jfo380v9VzHHmvHYbX711YKI0l0bjrYcjtjxcskA2td94PEKP0PxSVpdRVOyeEc0k35SLcHA8bbvDjdUQXVvZ7u46mVYsyCuXbW6Xx8Gv5KxrLwAxzCpaOZJYP9mQC1+8DxHWqzgGNPpJ2Ss4bHN4PYd4P9+lduraNk0bo5BmY8WI6lw7HMMNNUSwk3yO2HpaRcHwss19bhLbR3OiMqOTS8azuXOP2O50VU2WNkjDdr2hzT1EXC+6hNDKdzKGma698gO3gHEuA8CFNrfF6refJWxUZyiuCbCLCL0rMosLKAIiIAiIgCIiAIiIAiIgCIiAIiIAiLCAXXiWoawZnFrQN5cQAO8qtadaQVVJE0wR5s180paXtit0tHE9J2Lk1RjMlRK11U+WVuYZm57HLfaGj0WnuW7Hw5XLa13epz8jOjTLZ01fJHY5dOKIOyNkMr/1IGOmJ7MosVIUWJOl28jNG3plDWn7OYnxCrWB6ZYREwNiIgGzmmJzT3uAObtuVMN00w8/pMP2rKqdLW5QfmW13prWU15fcm1oYjhLJix3oyxm8coHOaeIPS0jYR0Fav/GWH/5mH7a+btOMOH6TF3En7lT1M3+18i9ZEIvVSXMmi6w22AG83VApdHDiNdLVSAimzDJfYZgwACw/UNt/FTdVp7hhBa6UOB3gRvIPUbDaFqy6z8Pb6Jld7sNvmIR4lk9NYstp6Srx1JwktXu114L4FwaLLN1RhrQbIbQUtTKeoAfLmUxhWI4jUHM+GKmj6JC6SV3Y0WA7T4KcqJwWstxmjkwm9I7/ACJavq5GNHJxOlcfVD2sA63OduHYCq1i2kuJUwMj6OMxjeY6gvLR1kN2dtrK3gLDmqMJqPFJ8ydlcpcJNciuaM6eU9acgvHL+zeRzrb8jvW7Nh6lZlxDTSjFJiD+R5liyVgbsyE7dnRzgSuyYZVGWGGQ7C9jHEdGZoP3rRk0xgozhwZlxMiU3KufGPqbaLCysZvCIiAIiIAiIgCIiAIiIAiIgCIiAKLrNHKSXbJBC48SY23PeNqlF5duXqk1wIyipcUVes0Gwpu18bWXIAtK9tydwAvtPUvm7Vjhx9SUdk7/ALyqBimK11PXtmqGkyxvJa2QHkrbRZnC1jvCtVPreisM9PIDxySNcP8AVZdR05KScJN/JnJjfittTil80Sf4rsP/AFZv5zl9GassOH1ch7Z5P7rUZrYojvZOP4Gnycvp+NWg6J/5Q/uqXHL/ANi5Swv9SQi1f4c36hp95z3eZW/Bo1Rx+jTwD/xNJ8SFWJdblKPRind3MH9SjqnW+fq6cDrfLf4Bv3p1GVPjrzPfaMSHDTl9jpLGgCwAA6ALBelymh1pVj5m3iY9m4xRMdmPuuudq6Zh9dy0bX5JGX9SVhY8drSs92POrtmijJru7BtLXrqyOGN0kjg1jQS5x4BauMY/BStvK7afRjHOkf1NYNp4dW1U2twzEMWe3lAaWlBu1j/Td7RZvLu2wHWvKqtrfJ6L84C27Z3QWsvD+yrclLi+IuLQQ17gSf2cLbDb12A7SV2qCEMa1rRYNAAHQALAeCj8C0ego48kLbbszzte89LipRWZN6taUV7q3Ihi47qTlLtPiERFlNgREQBERAEREAREQBERAEREAREQBYS6XQHxqaSORuV7GPafVc0OHgVA1OgGGyE/kWtPHk3uZbuBt8F8tYVXVR0mamzDnflHMF3tjynaOjba54KhaOawZ6NnJ5GSsLi67nFr7uNyS8Xzd4J61uox7Zw2635anNyMimFmxbHz0LnJqpoTuM47JAfNq8DVNRfrVH22/wC1aMWuCP1qd492Vp8wFsDW7TfsZ/Fn91Zs5i8eaK9rBfhyZvQ6r8PbvbK7tlP9NlI02g2Hx7qeM+/d/wAxKrM2uCL1aeQ+9I0eQKjKvW3UuuI4oWdbi55+4fBOoy58W+Z71+FDekuR1CCkjjFmMY0ey0N8l9bKiaOazWTlsc7HNkPrRtc9juvKLub8Qr23csNtU63pM302wtjrA1ocLhY5z2saHuNy+13ntcdq2bL0irLUkuBhZREPQiIgCIiAIiIAiIgCIiAIiIAiIgMXUTjelNLRj8s8BxGyNvOe7saPM7FJVDXFjg0gOIOUncHW2E964djejdfHI908Ur3EkulAMjXdeYX2dRWvFohbLSb0/kxZmROmPuR1/g6LR6V1tbtpKZrYv29S+zT2NbtPcSpmio624MtREelkdNYdmYuv8AuZ4FrGqqRjInsZIxgAAcCx7WjcMw394VopNbdK76SKZh9nLIPMH4K67Fsi3sRWnP6menLqktZzevJehesqgcU0Goaglz4g1x3vjPJk9tth7wtaDWThzvrXN6nRPH3LbZpzhx/SYu8keYWWNd1b1SaNkrKLFpJpleqNUMB9CeZvU5rXj7itU6ntv5zs/wC3/wDdXBumFAf0mD7YWTpdQf5mD+YFoWRlLx5fYzPGxH4c/uVOLU/H61Q8+7E1vmSpWj1X0DLFwkkPtyG3g2ylHaaYeP0mH7d18H6f4cP0hh7GuPkFF25U/HkSVOJDw5ktQ4TBALRRxxj2GAE9p3nvW2FVJtZuHN3SPd7sL/MgLSfrWpybRQ1Mh4ANaL9wJPwVXs90t+yy72miO5SXl9i8XXiSUNBJtsBO02GwcTwVPj0nxSf6Ch5Mfr1Dy23XbYtgaL1VTb8OqC5nGmpxycZ6nO9JwXnU7PbaXq/Q96/a7Cb9F6k7g2LsqoWTMuGuvsO8Fri09u0Hat9RFditNQxsaS1gADY4GC73cA1jBtO1ScLyWtJGUkAlt75SRuvxVUl3rh3FsJa7m9/efRERRLAiIgCIiAIiIAiIgCIiAIiIAsLKwgPjPRxybHsY4dDmB3mofEdHcPAzPpoyOJZAXW7QwX+CnkspRnKPBlcq4y4pciiPwbAHm14WH9UzPiP2XEFZ/wCBMHf6Mn2asHzJV1no45BZ7GOHQ5od5qMn0NoH76aDujDflstMch/5S+pmlip/tj9Cvfi1ww/Wyfz4/wDasjVjh37Sb+cz/apZ2r3Dj9QB2SSD+pfJ2rfDz9W8dkz/AO6sWS/85cvuV+yr/rjz+xHt1dYWN73ntqQPKy9t0TwWP0jF/HVE/wBS2/xZ4d+zf/Nf/de2at8NH1N+2R/3FHenxsl+eY9na4Vx/PI0hLgEO78D2dA5U/esv1jYZALR5iOiODIP9WVS0Wg+Ht3U8X8WZ3mSt+nwOmj9CGFvuxMB8QFW7Knx2n5liruXZ2V8kU9+suWXZS0c0h4F17eDQfNYEOO1npGOkjPRYPt8XfEK+hizZR6+MexBee8l7POXbm38txW8A0HhpXcq5zpp/wBtJtI90cO3aVZViyyqJzlN6yZohXGtaRQREUSYREQBERAEREAREQBERAEREBhVvSnTIULo2mMvzhxuHhtrEDoKshXNNbH0tN7j/mCquk4w1R0OjaIX5Ea58Hr9C36L6TCuje8MLMjsti4Ovsvfcp1UbVR+bz/vR8gV3uvapOUE2V51UacicIcEz0i83WbqwxmUXlLoD0i8pdAekXkFLoD0iwsAoD0i83S6A9IsBZQBERAEREAREQBERAEREAREQGCuaa2Ppab3H/MF0srmmtj6Wm9x/wAwVGR2Gdbob9ZHz+jJPVT+bz/vR8gTTGtxPlxDSh+QsBzRx7b3IILzsG7qTVR+bz/vR8gV3Ua47VSWpLMuVOdObipfB8OByd2heLS855JPt1Nz5lRVQa/D5AHOmidvFnktcPi0rstTiEMf0kkbPee1vmVSNZGI081NHyckT3tlGxjw5waWuvu4XDVXZUox1T3/ADN+F0hbfaq7K1svdw4E7oXpIa2Al1hKwhrwNxuNjgOF7HvBVA0tqKmnrJmCacNLszAJngZX87YL8No7lM6pzz6oezH5uXvWrh22Ccdcbvmb/Ukm50qXee0QrxukZVae6/61Lbolif4RRwyE3dlyv27czOab+F+9bWPVXJUtRJuLY3kHiDlNviqXqpxHZPAeFpG9h5rvJvipnWRW8nQubxkcxvdfMfl+KujPWraOZbibOd1Pc5Lk95Q9Fa6pmrKZhmnIzgkGZ5Ba3nG4vbhbvXQtNa2shijNKCXOfldljzuF2kggcNx2qoarqDPUyS8I2WB9p5t5By6lZV0Rcq+PE19LXQry1pFNRW9dxyh2jOMVG15k7JJw3/SDYeCjsRwPEKGz38owX+kjlJAPWQdneuxzVLIxd7mtHS5waPEqA0mxmkkpKlnLQOJiflaJGklwF22F997JOlJdp6nuP0pdKaj1cdn4IhtCNLJKrPSzuu8sdkl3OIttBtxANwepW+iwsxvLuUe4EWDHEkN3btvUPj0rk2gh/wCoU/a75HLtKljyco7yjpimNF+le5Na6BERaTihERAEREAREQBERAEREAREQGCuaa2Ppab3H/MF0tc01sfS03uP+YKjI/42dbob9ZHz+hJ6qfzef96PkCi9ONNZeVfTwOLGs2Pe30nO4gHgBu2bfvlNVI/5ef8Ae/0Bc+xZro6qYOHObM8kHjzyfiLLPKTjVFI69FELekLZTWuzvSLThWrOaZgkml5Mu25cpe+x3ZiSBda2lmg7KKBsolc8l4bYsDRta432H2V0PDtI6WWJsjZYwLC4c8NLdm0OBOyypWsPSunqI2wQnPleHOkHobGuFgfW9Lh0KU4Vxhr3lOJl5t2Uoy1Udd600SR61TfSVPus+Yq3aZ4by9FO0ek1udvazneQI71UdU30lT7rPmK6Q5txtVlC1q0+Zi6Usdee5ru0fojimhmI8hWwO9VxyO7H7PO3gp/WriGaaGEH0Gl7h7TjYfAHxVVxqiNNVTRi4yPOXsvmafAtX1qZn4hW3A50zwAN+UbB8AFjUmous+klRCd8MvuUfz0bOi6tcN5Kjzn0pXF38I5rfInvXjT3S51IGxQ25Z4vmtfI3de3STu7CrVSUwiYxjfRY1rR2AWC5VrMicK653Ojjy91wfiPitlrddekT5zBjDNznKzg9Xp9DzgeiFViIM0kpDCSBJIS97rb8ovuUpierJkEEsvLPcY2Pdbk2gHK2/T1KY0C0ggNJHEXsbJGCC1zg0kXuHC+/eFnTHTGlZTzQseJJJGPZZhBDczSLuduFuhQUK9jVmqeVmyyuqrTST4JbtNf6KNoL/iFP2u+QrtS4roL/iFP2u+QrtS9xeyyrp/9RH5fywiItZ8+EREAREQBERAEREAREQBERAYXKNZ9cH1bWA35OMA9TnEut4ZVd9MsWnpqYyQMDjuc87eSB9fLx2rnGj+i9RXy53ZxGXXfO7edtzlJ3u+HksmQ3L3EfQdD1Rq1y7GlFar46l41Y0pZRFx9eR5HYLN8w5fXSfQOKsdyjXcnLxNrtfbdmHT1qyUVIyGNkbBZjAA0dAC+6vVa2dlnMlmWLIlfW9G2cvZqpnvzpoQOkNcT4bPNWCHV1Tsp5YwSZZG25d4BLdt+a3gPirgijGiC7i23pTKs4y5bir6I6HmgdKTKJM4aLBmW1iT0m6sy9IrIxUVojFddO6bnY9Wyn6T6Bisn5YSCM5WhwyZrkX23uOB+CxovoC2jn5Z0gkIaQwZMuUned54bO8q4oo9VHa2tN5o9vyOq6na93hp8DyobSXRiKuYA+7Xt9CQb233i3EdSm0U2k1ozLXZKuSnB6NHMJNVE97CaEjpLXA+G3zU7gWriCAh8p5Z43AttG09Ibx71ckVSognrob7elcq2OzKXLcUnBtXppqpk/LBwa5xycnbYQRa9+v4K7IisjBR4GS/IsvalY9WtwREUigIiIAiIgCIiAIiIAiIgCIiA0MX+gm/dv+Upg/0EXut8kRV/vLl/weZuhekRWFIREQBERAEREAREQBERAEREAREQBERAEREAREQH/9k="/>
          <p:cNvSpPr>
            <a:spLocks noChangeAspect="1" noChangeArrowheads="1"/>
          </p:cNvSpPr>
          <p:nvPr/>
        </p:nvSpPr>
        <p:spPr bwMode="auto">
          <a:xfrm>
            <a:off x="31750" y="-82550"/>
            <a:ext cx="152400" cy="152400"/>
          </a:xfrm>
          <a:prstGeom prst="rect">
            <a:avLst/>
          </a:prstGeom>
          <a:noFill/>
          <a:ln w="9525">
            <a:noFill/>
            <a:miter lim="800000"/>
            <a:headEnd/>
            <a:tailEnd/>
          </a:ln>
        </p:spPr>
        <p:txBody>
          <a:bodyPr lIns="45696" tIns="22848" rIns="45696" bIns="22848"/>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altLang="en-US" sz="400" b="0" i="0" u="none" strike="noStrike" kern="0" cap="none" spc="0" normalizeH="0" baseline="0" noProof="0">
              <a:ln>
                <a:noFill/>
              </a:ln>
              <a:solidFill>
                <a:srgbClr val="5F5F5F"/>
              </a:solidFill>
              <a:effectLst/>
              <a:uLnTx/>
              <a:uFillTx/>
              <a:latin typeface="Calibri"/>
              <a:ea typeface="+mn-ea"/>
              <a:cs typeface="+mn-cs"/>
            </a:endParaRPr>
          </a:p>
        </p:txBody>
      </p:sp>
      <p:sp>
        <p:nvSpPr>
          <p:cNvPr id="186372" name="AutoShape 8" descr="data:image/jpeg;base64,/9j/4AAQSkZJRgABAQAAAQABAAD/2wCEAAkGBhAREBAPDxAQFQ8QEA0UDw8QDw8PDxAQFRAVFBQQFRYYGycfFxojGRQUHy8gIycpLSwsFR89NTArNSYrLCkBCQoKDgwOGg8PGjQkHCQsLy4sLDItLCo0KS00LCkwLCwuLCwsLywsLCw0LCwpKTEwLTIpLCwsMCwsLy0pKTQpKv/AABEIAOAAnAMBIgACEQEDEQH/xAAcAAABBQEBAQAAAAAAAAAAAAAAAgMEBQYBBwj/xAA/EAACAgEBBAYIBQMCBQUAAAABAgADEQQFEiExBhMiQVFxIzJhgZGhscEHFEJScmKS0TOyQ2Oi4fAkZIKjwv/EABoBAQACAwEAAAAAAAAAAAAAAAACAwEEBgX/xAAxEQACAQMCAggFBAMAAAAAAAAAAQIDBBEhMRJBBVFhgZGhsfAGMjNx0RMiweEUcvH/2gAMAwEAAhEDEQA/APcYRFloXiYj80sAehGfzAnDqIA/CRzqIk6j2wCVCQzqIdae4H4QCXvCc3xIuW/afhO7j+HzgEnrBOdaIx1L+z4zv5c/uHwgDvXCc6+I/Lf1Gd/LD2/GAd/MTn5mAoXw+ZnerXwEA5+aE6NSPA/CdxCAdFw8D8IsGNRyvlAGtYOz7xIUnaodk+76yDACdzKtNvKdY2i3H31rDmw43OK7wHjxAbj/AEyzgnKEoY4lus9xK01KkZI74+KV8B8I1o/VPn9pIggcCjwE7CEAJyEq9p7frqUMhSwjUaelwLF9GbLAmWxnBGc4OOUw3jcsp05VHwxWWWkJSW9MdGvV+lLC31WRHZQvWdVvsQOyu/2d48CZA6T9KH02r0lSlRWxDane3c9W9i1IVz4MWJx3CYckjYp2NepNQ4cN53023/H3NTEWXKoJZgAASSxAAA5nj5j4zGbR6d3p12NPUAPzQodrGfeai9anLqAMA72Rgyj2tteyw6pruqNtWi1lWVX0Vpr1tfaVWz3d3skXUXI3aHRFabXHon9n77T1GQ7NqVhxWCWY29Ud1SwSzq+sw5/T2cfETDbW1uosTVKr6xrzq7EatBetVFSm0VEdWoJ3gE/VzIJ4TlHRvU2KwFTpZY9bvqLCBkNsxqmzk72RazZ4fr+GONvZEo9GQjFyrVMe11779Wv2Ztbdu6Vdze1FPpG3a/SKd9t4KQMc+JAi9BtSq8M1TFlViu9uOqsR3qSMMPaOEyWj6EXcHbqa8liakJcV9rTYCkKAcihieXF+/jL7o7sD8qLcurG2wMRXWaqlwMdlN5sE8zx+kknJvY17iha06b4KmZ9XLf3zLgmPV8owTHquQkzzDmo9U+Ur5Y2+qfIyugGcFpG1ipdipoG6pN24jdVndA39zJClvV8eOZo5ln7O1l3ixL1+jLWaXArZG3lVcdbgMvIHHEzUzCNq5WOD/VEzRcj5/aQulLMNFqihYMtFpVlYqwIXOQRxHKTNFyPundoVVvVYl2BU1dgsJbdAQqd4k93DPGHsVUZKNSMnya9TyrQ7bv0iallFqWWaLSW1I9v5lDvOqtqck9k8eCn3ngJK2jtrVdSht1aEJdqvQrqlr1F6BKyi7+nyN9S57PDO8Ofdsti7H2bVW5060FHxXYzMLN7liti5PPI7Pfw9kkNtLSacKiCpakewN1YVVqZa3c9kDi2EPLjKeB43Okn0hTlUzCjl55rD+XHa14t68mYltNZqNa5pS9NWNTpmNhLlNNQ2jBsrZuQO8cY5nEXouhGoeso9ApxVo6rB1iA3Omq6yy/Kf0cATx4zV6LbWm65jVVaH1Dp1thTdAcNZSoYMcjjS44DunNn9IHbWW6ewAITYKCFwH6skOQ2eOOAI8Tw4cZngXMhO+uYrFOGFGMXrnOnf99Hy13KevoBYWpa2yhhSgpG9U1maEs3q3AyoFm6Spzkd/Ey82j0R0+osutvBc3V1VrkLmlUJOazjIJJ4mUtWq1u6epa5s7i3OyvZuW79wJrDKcjhVkDhxHLiZOOzNa9iF7H3EvHq2isvUpV1sPAg87FK94x5jKS6imtO44syrJYzjGj5P1xz8iEvRbTfltRZZegOqNjDUs5KrRbd1qAByACwxnlk+MthtLZ9Ho16pepV8KleQgIywDYxxx48TINHRS1OrYPVvoKVBCb2AvVDLFsb4XqRujh65llX0W04UK2+yqiKAzY4KpUcu/tGZSa2RVWrUp/UquSznC7l6e1zabpWjNWtNbt1jVgO2FQgsgbBznIDg8sGXhkQbMp761Y8ONnpGJG7xJbOT2F/tEkkyazzPLrSpPH6awBM4TAmJJmSgCZIq5CRiZJq5CAKYcD5GVmZaSrgGW2lZUdq6Ydk2qqjPW7jKALWZShI38h6yMA8jnumpmX2/catbpLD13VMfSBWvesFeyCEUFVwDknAz4zTzCNu4+Sm+XD/LJeiPre77zm1tMbKLqhxNlNyAZxkshUDPvnNFzPukuZNaMnGSkuRkr+jF1/pLOrRnKB6CzMpQac1Esy827RPDu4ZGcibd0VDC/0mOs60ogD9ShdLlZipc8T1xJKlclRwHfoJyR4Ubkr+s8JPCXL3/0qNk9H0pRQ+GdSu6cEBFV3atB47u+3E8TkywTRVK7WLXWHcgs4RQ7HGMlsZMehM4NadadSTlJ7hOQJjDatB+oeQ7R+UyVD04TI51n7Uc+4KPmY0+qs7gg8yXP2gEsmcJkXT2sWIZs9nPIADjJBMACZwmBMSTAAmTK+Q8hIJMnV8h5D6QBUrHHE+Z+ss5W3es3mYBkOlgJ1mhVAyWbx6rUsKjQpLAlO1xL9j1QVyGxk92slD0m2jZU+lC9VuWXoti2hMEb6bpBbvHEjHHIHgZfTCNqs26VPTTD9STouZ8vvJchaP1j5fcSZMmqNPqkBwWGfAcT8BG21w7lY+4L9ZGPrP/NoQB1tW55BR5ksftGy7nm592FhOiAI6kHmM/yJb6xxVgSBz+cbbVIO/wCHGBkdJjBMh6ra+DuqpPiScCQ319p5YHkP8yxUpMplWguZdac9s/x//QkkmVGxmbefeJPZHPzlqTIyjwvBZCSksoCYkmBMQTIkgJlinIeQlYTLReQgHZXan1z/AOd0sZX6z1z5CAZLprWoOku3a+sGpqRWJ3bOOSEVt4boznJzwGeB4g6fMzPT4f8ApkOF4W97vWcGt8gMpGMjhx4YPGaOpN1QpYsVABZsbzYGN447zzmOZt1daFN/f+CVoz2vcZMkLSHte4ybMmoVV2pRWfeYDttwzx5CMNtRO7J8hj6xnX0Zuc+37CJTTzYjSTWWak7hptJDh2ix9VQPPjAWWHmx93CLSmLLASXDHkit1Zc2N9VEW8OA5/SONYe7hG92SUSmVXqI4oihVH8TmJPJRkd2cMM38fvJ5Mg6P1j/AB+8lkzTqfMz1bf6aAmJJgTEEyBeBMuJSg8R5iXUAJA13re4SfIO0OY8vvAMl032bqL6EWhA4DlrKiEJYAdnG8Rnj3Ag8fdNEjEgEjBIGR4HwhmGYLZVXKEYclnzH9Ke0PfJ0r9Me0P/ADuk+CoqdQnpH/l9hBUjlo7b+Y/2iIsOOE2o7I8yppJsQ7dwiMTs5LDXbycxAwzEs4HMgecGDs4TE7xPJSfbjA+cOqY8yB5do/4kHUii6NCcuQ9pD2j/AB+8lEyJpkwx4k9nv85IJmtJ5eT0qUHCCiwJiCYExBMiWCkPaHmPrLyUNJ7a/wAl+ol9ACQtpfp/+X2k2Q9pDsr5/aAQcwzE5hmAPac9pfOWErKD2l85YwCDYe2/sI/2iR2bvj+pXLOMkcU5Yz6gjBoQcT8WOfrLo1Ekak7dzlnOg31oPLJ/iM/PlO7rnuA8zk/Af5josz6oJ8hw+PKKFLn9q/8AUflw+sw6rZKNrBb6jH5fxYny7I+UOwp4Yz7OLf5kkaQfqLN5nA+AjioBwAAHsGJW23uXxio7Ii4Y8lPmx3R/n5Q/Ln9Te5Rj5mSSYhmmCQhKlXlz7ySSfnAmU20umOipyGuVm/ZV6Q/LgPjMrtL8UGORp6QPB7TvH+1eHzMg5xR6lt0ReXPyQeOt6Lz/AIPQCZUbR6T6SjIsuTeH6EO+/lheXvnl+0ukerv/ANW191gcKOwhGfAYBlvtXoojHQUaIFtTdpVs1FZcdliquGbPBeBPDwA8ZW6reyPbp/D1OlKP+VU3ztssLLzJ7LuNDoPxAW3V6emmo7tl1al7CAcFu5R9z7p6bPBOh+mZdp6at1IZNQAynmrLnIPkR8p73JUpOSeTQ6es6FpUhCgtHHO+c6hM/wBN9t/k9MNQU31F1SuoODutkEj2zQTIfitVnZd/9LUH4Wr/AJlj2PItIRnXhGWzaQ5snbNOqrFtDhl7xyZT+1h3GTcz5/2Vte7TWC2hyrDn3qw/aw5ET1bot07p1eK7MV6j9hPYsPihP+08fOYUsnpX/RFS3zOnrDzX3/JrKT2l8x9ZZkyqrPEeY+ssyZI8Qj2aXLFt4gHHAYHIY5+6dXSoOO6CfFu0fnHiY1feqAs7KqjmzEKo8yeEGUs6IWTEkzM7T/ETQ05C2G1vCkZH9xwJktp/inqHyKK0qHczels+eFHwlbqRR69t0Je3Gqhhdb0/vyPT7LAASSABzJOAPMzPbT6d6GnI63rGH6aRv/8AV6vznk+0Ns6i85vusf2Mx3R5LyEhSp1nyOjtvhWC1rzz2LTzf4Rutp/ila2Rp6VQfvsPWP54GAPnMrtHb+p1H+tc7A/pzhP7RwlfCVOTe50dt0ba230oJPr3fi9QhCTNj2VrqKGux1QupNmRkbgcb2R3jGZE3Zy4Yt4ybPZms0uto0dOp0zLTpFVLNV1vVjfZsLUoCkvvdk44EcTyGS4OlybP11wbQFSzv1lj2FtQyZO7uZAUJwGAOGAOPCO9IOkNNu1tFWllZ0lNlRO5jquuZuLkjgcdgZ7uPtiPxksrNulUY61a7d/xCFl3M+8PLnom09jkaUI1a1OjVg1GpGTxxS/bq358+W2mVl0vRXWnUbZqvI3TbqLX3eeMq5x7Z7fPCvw5XO0tN7Daf8A62nusso7M8r4nSjcwitlBerCZv8AEWvOy9YP+WD8HU/aaSU3TKre2frB/wC2vPwQt9pa9jnrZ4rQfavU+dqdBY9dlqqTXT1fWNwwu+SFz5kH4Sx2psRadLotSrtv6kXllOBu7jgAr344/KWfRnRvXpLtW19a6Vn6rU0tX1jWqACEUfuJYgcRjnmaDS2aGnaSjUae2tmSsaY3OjaZKzXhRukDdxxXiWwc8ZVg7WveSjNqKyo5eFzwtU89rzpnTBX9E/xIasrTrSWr4Bb+diD+v9w9vPzm12n+JmhqyKy9zf8ALXCf3Nj5Azx/pCtQ1WoFG71Qts6vdwVxn9Ps54iV5DyEjKbjsW0uhLS6n+rJNZWcLT33G02n+KWrsyKVrpXxA6yz+5uHwAmV1207rjvXWu58XYtjyHIe6RoSlyb3Oht7G3tvpQS9fHcIQhIm2EIQgBCEk6LZt1x3aa3c/wBIJA8zyHvgjKcYLik8IjQmx2b+HVpwdRYqD9idt/jyHzmn2f0Z0tGClQLD9dnbbzGeA90tjSkzn7r4itKGkHxvs28fxk872d0a1N+ClRCn9b9hPPJ5+6ajRdAk9bU2s7cMqmQvAYwWPE/Ka5mjTNLo0orc5a7+IruvpD9i7N/H8YHujGzqablFVaKMNkgcTw7zzM18y+wf9cfxf6TUS05+c5TfFJ5faEjbS0otptqbO7ZVajY54ZCpx8ZJnDBhNp5R87dINj6rQg0MxbSvYHRgPRu6jAyO5sd31xLf8RduafVV6Kyl1LlbS6j1qw252G8DvBvgfGeg6zSpajVWqGRhhlPI/wDf2zy7pX0LfSk21ZfTE8+bVexvZ/VK2sHVWN7TuqkP1dKkc46pZWPH32GYk5OQ8h9JBk6vkPISiZ2dpuxUIQlRvhCW+y+iur1GDXU24f8AiP2Ex4gnn7prtmfhnWuDqbS570r7Cf3HifgJOMJPY8u76XtLXSc9epav+u888rqZiFUEseSqCSfICaPZnQHV24LgVJ42et7lHH44npOh2XRQMU1IniVHaPm3Mx9mlyormctdfFNSWlvHHa9X4bepmtm9AdLVg2BrW/r4J/aPuTL9K1QBUVVUclUBVHkBFs0bZpcopbHMXF3XuXmtNv31bIGaNs0GaNmZNY4zRvieA4nwEeWgmTdNp8chAHdh6F1frGwBukAZyeM0AMg6ZDJogColjFRq0wDL28GYeDN9Y22CCCAQQQQRkEHmCJO2jSM7w59/tldvQDAdLOghXev0i5TiXoHEr7U8R7OY+lBsvZd1+FpqdzgZ3VJA8zyHvnr29LbSKBWoUADGcAADJ5nhK5U+I6Sz+IK1tTcZR4nybfr1nnWyvwwubDamxax+xPSWfH1R85r9mdEdHp8FKgzj/iW+kbPiM8B7hLkmIJmY04o0Lrpi7utJzwupaL++8CYgtAmNs0meUDNEM0S9oiOJgAzRGc8o/XpCZLq0MAr1oJkqrRSyq0ckppxAIFWhkuvS4kpa4oCANpXiOYnYQAjdixycIgFVq9PmVGo05mnsrzK/U6SAZ0mW+lb0a+X3kPVaSO0XBUUHmByHnAJRMbewDmYw1zHlw+s6mlJ5wDjajwESK2bnJ1WhkyrRwCsq0Um1aGT004joSARa9KJIWoRwCdgCQsViEIAQhCAEIQgBCEIARqyvMdhAK2/SZkT8jLspEdUIBXVaGSq9KJJCRWIA2tUWFioQAxCEIAQhCAEIQgBCEIAQhCAf/9k="/>
          <p:cNvSpPr>
            <a:spLocks noChangeAspect="1" noChangeArrowheads="1"/>
          </p:cNvSpPr>
          <p:nvPr/>
        </p:nvSpPr>
        <p:spPr bwMode="auto">
          <a:xfrm>
            <a:off x="31750" y="-82550"/>
            <a:ext cx="152400" cy="152400"/>
          </a:xfrm>
          <a:prstGeom prst="rect">
            <a:avLst/>
          </a:prstGeom>
          <a:noFill/>
          <a:ln w="9525">
            <a:noFill/>
            <a:miter lim="800000"/>
            <a:headEnd/>
            <a:tailEnd/>
          </a:ln>
        </p:spPr>
        <p:txBody>
          <a:bodyPr lIns="45696" tIns="22848" rIns="45696" bIns="22848"/>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altLang="en-US" sz="400" b="0" i="0" u="none" strike="noStrike" kern="0" cap="none" spc="0" normalizeH="0" baseline="0" noProof="0">
              <a:ln>
                <a:noFill/>
              </a:ln>
              <a:solidFill>
                <a:srgbClr val="5F5F5F"/>
              </a:solidFill>
              <a:effectLst/>
              <a:uLnTx/>
              <a:uFillTx/>
              <a:latin typeface="Calibri"/>
              <a:ea typeface="+mn-ea"/>
              <a:cs typeface="+mn-cs"/>
            </a:endParaRPr>
          </a:p>
        </p:txBody>
      </p:sp>
      <p:sp>
        <p:nvSpPr>
          <p:cNvPr id="37" name="TextBox 36"/>
          <p:cNvSpPr txBox="1"/>
          <p:nvPr/>
        </p:nvSpPr>
        <p:spPr>
          <a:xfrm>
            <a:off x="8828026" y="4978595"/>
            <a:ext cx="1783909" cy="398910"/>
          </a:xfrm>
          <a:prstGeom prst="rect">
            <a:avLst/>
          </a:prstGeom>
          <a:noFill/>
        </p:spPr>
        <p:txBody>
          <a:bodyPr wrap="square" lIns="0" tIns="0" rIns="0" bIns="0" rtlCol="0" anchor="ctr">
            <a:noAutofit/>
          </a:bodyPr>
          <a:lstStyle/>
          <a:p>
            <a:pPr marL="0" marR="0" lvl="0" indent="0" algn="ctr" defTabSz="914400" rtl="0" eaLnBrk="1" fontAlgn="auto" latinLnBrk="0" hangingPunct="1">
              <a:lnSpc>
                <a:spcPct val="90000"/>
              </a:lnSpc>
              <a:spcBef>
                <a:spcPts val="0"/>
              </a:spcBef>
              <a:spcAft>
                <a:spcPts val="0"/>
              </a:spcAft>
              <a:buClrTx/>
              <a:buSzTx/>
              <a:buFontTx/>
              <a:buNone/>
              <a:tabLst/>
              <a:defRPr/>
            </a:pPr>
            <a:r>
              <a:rPr kumimoji="0" lang="en-US" altLang="en-US" sz="2000" b="1" i="0" u="none" strike="noStrike" kern="0" cap="none" spc="0" normalizeH="0" baseline="0" noProof="0" dirty="0">
                <a:ln>
                  <a:noFill/>
                </a:ln>
                <a:solidFill>
                  <a:srgbClr val="5F5F5F"/>
                </a:solidFill>
                <a:effectLst/>
                <a:uLnTx/>
                <a:uFillTx/>
                <a:latin typeface="Calibri"/>
                <a:ea typeface="+mn-ea"/>
                <a:cs typeface="+mn-cs"/>
              </a:rPr>
              <a:t>NFS v4</a:t>
            </a:r>
          </a:p>
        </p:txBody>
      </p:sp>
      <p:sp>
        <p:nvSpPr>
          <p:cNvPr id="16" name="Slide Number Placeholder 15">
            <a:extLst>
              <a:ext uri="{FF2B5EF4-FFF2-40B4-BE49-F238E27FC236}">
                <a16:creationId xmlns:a16="http://schemas.microsoft.com/office/drawing/2014/main" xmlns="" id="{3E10D80E-AC5A-D140-9338-EE78DD9CF346}"/>
              </a:ext>
            </a:extLst>
          </p:cNvPr>
          <p:cNvSpPr>
            <a:spLocks noGrp="1"/>
          </p:cNvSpPr>
          <p:nvPr>
            <p:ph type="sldNum" sz="quarter" idx="4"/>
          </p:nvPr>
        </p:nvSpPr>
        <p:spPr/>
        <p:txBody>
          <a:bodyPr/>
          <a:lstStyle/>
          <a:p>
            <a:fld id="{C51EAA63-D034-42AE-91FA-B13B9518C7BE}" type="slidenum">
              <a:rPr lang="en-US" smtClean="0"/>
              <a:pPr/>
              <a:t>24</a:t>
            </a:fld>
            <a:endParaRPr lang="en-US" dirty="0"/>
          </a:p>
        </p:txBody>
      </p:sp>
      <p:sp>
        <p:nvSpPr>
          <p:cNvPr id="21" name="Title 3">
            <a:extLst>
              <a:ext uri="{FF2B5EF4-FFF2-40B4-BE49-F238E27FC236}">
                <a16:creationId xmlns:a16="http://schemas.microsoft.com/office/drawing/2014/main" xmlns="" id="{6FDFDF89-8E0C-F84C-9459-377E3541A2CF}"/>
              </a:ext>
            </a:extLst>
          </p:cNvPr>
          <p:cNvSpPr txBox="1">
            <a:spLocks/>
          </p:cNvSpPr>
          <p:nvPr/>
        </p:nvSpPr>
        <p:spPr>
          <a:xfrm>
            <a:off x="531812" y="-11650"/>
            <a:ext cx="11125200" cy="889000"/>
          </a:xfrm>
          <a:prstGeom prst="rect">
            <a:avLst/>
          </a:prstGeom>
        </p:spPr>
        <p:txBody>
          <a:bodyPr vert="horz" lIns="0" tIns="0" rIns="0" bIns="0" rtlCol="0" anchor="b">
            <a:noAutofit/>
          </a:bodyPr>
          <a:lstStyle>
            <a:defPPr>
              <a:defRPr lang="en-US"/>
            </a:defPPr>
            <a:lvl1pPr>
              <a:lnSpc>
                <a:spcPct val="80000"/>
              </a:lnSpc>
              <a:spcBef>
                <a:spcPct val="0"/>
              </a:spcBef>
              <a:buNone/>
              <a:defRPr sz="3600">
                <a:solidFill>
                  <a:srgbClr val="000000"/>
                </a:solidFill>
                <a:latin typeface="+mj-lt"/>
                <a:ea typeface="+mj-ea"/>
                <a:cs typeface="+mj-cs"/>
              </a:defRPr>
            </a:lvl1pPr>
          </a:lstStyle>
          <a:p>
            <a:r>
              <a:rPr lang="en-US" dirty="0"/>
              <a:t>Storage Software Appliance</a:t>
            </a:r>
          </a:p>
        </p:txBody>
      </p:sp>
      <p:sp>
        <p:nvSpPr>
          <p:cNvPr id="22" name="TextBox 21">
            <a:extLst>
              <a:ext uri="{FF2B5EF4-FFF2-40B4-BE49-F238E27FC236}">
                <a16:creationId xmlns:a16="http://schemas.microsoft.com/office/drawing/2014/main" xmlns="" id="{85F4FB5D-5B6D-6643-8FDC-845D20E809A0}"/>
              </a:ext>
            </a:extLst>
          </p:cNvPr>
          <p:cNvSpPr txBox="1"/>
          <p:nvPr/>
        </p:nvSpPr>
        <p:spPr>
          <a:xfrm>
            <a:off x="184149" y="1112713"/>
            <a:ext cx="7174593" cy="4669320"/>
          </a:xfrm>
          <a:prstGeom prst="rect">
            <a:avLst/>
          </a:prstGeom>
          <a:noFill/>
        </p:spPr>
        <p:txBody>
          <a:bodyPr wrap="square" lIns="0" tIns="0" rIns="0" bIns="0" rtlCol="0">
            <a:noAutofit/>
          </a:bodyPr>
          <a:lstStyle/>
          <a:p>
            <a:pPr marL="342900" indent="-342900">
              <a:buClrTx/>
              <a:buFont typeface="Arial" panose="020B0604020202020204" pitchFamily="34" charset="0"/>
              <a:buChar char="•"/>
              <a:defRPr/>
            </a:pPr>
            <a:endParaRPr lang="en-US" sz="2400" dirty="0">
              <a:solidFill>
                <a:srgbClr val="000000"/>
              </a:solidFill>
            </a:endParaRPr>
          </a:p>
          <a:p>
            <a:pPr marL="800100" lvl="1" indent="-342900">
              <a:buFont typeface="Arial" panose="020B0604020202020204" pitchFamily="34" charset="0"/>
              <a:buChar char="•"/>
              <a:defRPr/>
            </a:pPr>
            <a:r>
              <a:rPr lang="en-US" sz="2400" dirty="0">
                <a:solidFill>
                  <a:srgbClr val="000000"/>
                </a:solidFill>
              </a:rPr>
              <a:t>Offered as a virtual appliance</a:t>
            </a:r>
          </a:p>
          <a:p>
            <a:pPr marL="800100" lvl="1" indent="-342900">
              <a:buFont typeface="Arial" panose="020B0604020202020204" pitchFamily="34" charset="0"/>
              <a:buChar char="•"/>
              <a:defRPr/>
            </a:pPr>
            <a:endParaRPr lang="en-US" sz="2400" dirty="0">
              <a:solidFill>
                <a:srgbClr val="000000"/>
              </a:solidFill>
            </a:endParaRPr>
          </a:p>
          <a:p>
            <a:pPr marL="800100" lvl="1" indent="-342900">
              <a:buFont typeface="Arial" panose="020B0604020202020204" pitchFamily="34" charset="0"/>
              <a:buChar char="•"/>
              <a:defRPr/>
            </a:pPr>
            <a:r>
              <a:rPr lang="en-US" sz="2400" dirty="0">
                <a:solidFill>
                  <a:srgbClr val="000000"/>
                </a:solidFill>
              </a:rPr>
              <a:t>NFS v4 support provides familiar interface</a:t>
            </a:r>
          </a:p>
          <a:p>
            <a:pPr marL="800100" lvl="1" indent="-342900">
              <a:buFont typeface="Arial" panose="020B0604020202020204" pitchFamily="34" charset="0"/>
              <a:buChar char="•"/>
              <a:defRPr/>
            </a:pPr>
            <a:endParaRPr lang="en-US" sz="2400" dirty="0">
              <a:solidFill>
                <a:srgbClr val="000000"/>
              </a:solidFill>
            </a:endParaRPr>
          </a:p>
          <a:p>
            <a:pPr marL="800100" lvl="1" indent="-342900">
              <a:buFont typeface="Arial" panose="020B0604020202020204" pitchFamily="34" charset="0"/>
              <a:buChar char="•"/>
              <a:defRPr/>
            </a:pPr>
            <a:r>
              <a:rPr lang="en-US" sz="2400" dirty="0">
                <a:solidFill>
                  <a:srgbClr val="000000"/>
                </a:solidFill>
              </a:rPr>
              <a:t>Leverages the scalability and durability of object/archive storage </a:t>
            </a:r>
          </a:p>
          <a:p>
            <a:pPr marL="800100" lvl="1" indent="-342900">
              <a:buFont typeface="Arial" panose="020B0604020202020204" pitchFamily="34" charset="0"/>
              <a:buChar char="•"/>
              <a:defRPr/>
            </a:pPr>
            <a:endParaRPr lang="en-US" sz="2400" dirty="0">
              <a:solidFill>
                <a:srgbClr val="000000"/>
              </a:solidFill>
            </a:endParaRPr>
          </a:p>
          <a:p>
            <a:pPr marL="800100" lvl="1" indent="-342900">
              <a:buFont typeface="Arial" panose="020B0604020202020204" pitchFamily="34" charset="0"/>
              <a:buChar char="•"/>
              <a:defRPr/>
            </a:pPr>
            <a:r>
              <a:rPr lang="en-US" sz="2400" dirty="0">
                <a:solidFill>
                  <a:srgbClr val="000000"/>
                </a:solidFill>
              </a:rPr>
              <a:t>Integrates with third-party storage appliances</a:t>
            </a:r>
          </a:p>
          <a:p>
            <a:pPr marL="800100" lvl="1" indent="-342900">
              <a:buFont typeface="Arial" panose="020B0604020202020204" pitchFamily="34" charset="0"/>
              <a:buChar char="•"/>
              <a:defRPr/>
            </a:pPr>
            <a:endParaRPr lang="en-US" sz="2400" dirty="0">
              <a:solidFill>
                <a:srgbClr val="000000"/>
              </a:solidFill>
            </a:endParaRPr>
          </a:p>
          <a:p>
            <a:pPr marL="800100" lvl="1" indent="-342900">
              <a:buFont typeface="Arial" panose="020B0604020202020204" pitchFamily="34" charset="0"/>
              <a:buChar char="•"/>
              <a:defRPr/>
            </a:pPr>
            <a:r>
              <a:rPr lang="en-US" sz="2400" dirty="0">
                <a:solidFill>
                  <a:srgbClr val="000000"/>
                </a:solidFill>
              </a:rPr>
              <a:t>Accommodates up to 10 million files</a:t>
            </a:r>
          </a:p>
          <a:p>
            <a:pPr marL="800100" lvl="1" indent="-342900">
              <a:buFont typeface="Arial" panose="020B0604020202020204" pitchFamily="34" charset="0"/>
              <a:buChar char="•"/>
              <a:defRPr/>
            </a:pPr>
            <a:endParaRPr lang="en-US" sz="2400" dirty="0">
              <a:solidFill>
                <a:srgbClr val="000000"/>
              </a:solidFill>
            </a:endParaRPr>
          </a:p>
          <a:p>
            <a:pPr marL="274638" indent="-274638">
              <a:buFont typeface="Arial"/>
              <a:buChar char="•"/>
            </a:pPr>
            <a:endParaRPr lang="en-US" sz="2400" dirty="0">
              <a:solidFill>
                <a:srgbClr val="000000"/>
              </a:solidFill>
            </a:endParaRPr>
          </a:p>
        </p:txBody>
      </p:sp>
      <p:sp>
        <p:nvSpPr>
          <p:cNvPr id="13" name="Rectangle 12">
            <a:extLst>
              <a:ext uri="{FF2B5EF4-FFF2-40B4-BE49-F238E27FC236}">
                <a16:creationId xmlns:a16="http://schemas.microsoft.com/office/drawing/2014/main" xmlns="" id="{068921AE-C0AF-0A47-B4A1-D52356EC176E}"/>
              </a:ext>
            </a:extLst>
          </p:cNvPr>
          <p:cNvSpPr>
            <a:spLocks noChangeAspect="1"/>
          </p:cNvSpPr>
          <p:nvPr/>
        </p:nvSpPr>
        <p:spPr>
          <a:xfrm>
            <a:off x="8372488" y="1533502"/>
            <a:ext cx="2622890" cy="3404310"/>
          </a:xfrm>
          <a:prstGeom prst="rect">
            <a:avLst/>
          </a:prstGeom>
          <a:solidFill>
            <a:srgbClr val="F80000">
              <a:lumMod val="50000"/>
            </a:srgbClr>
          </a:solidFill>
          <a:ln w="38100">
            <a:noFill/>
          </a:ln>
        </p:spPr>
        <p:txBody>
          <a:bodyPr vert="horz" wrap="square" lIns="68580" tIns="34290" rIns="68580" bIns="34290" numCol="1" anchor="t" anchorCtr="0" compatLnSpc="1">
            <a:prstTxWarp prst="textNoShape">
              <a:avLst/>
            </a:prstTxWarp>
            <a:noAutofit/>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en-US" sz="1400" b="1" i="0" u="none" strike="noStrike" kern="0" cap="none" spc="0" normalizeH="0" baseline="0" noProof="0" dirty="0">
              <a:ln>
                <a:noFill/>
              </a:ln>
              <a:solidFill>
                <a:sysClr val="windowText" lastClr="000000"/>
              </a:solidFill>
              <a:effectLst/>
              <a:uLnTx/>
              <a:uFillTx/>
            </a:endParaRPr>
          </a:p>
        </p:txBody>
      </p:sp>
      <p:sp>
        <p:nvSpPr>
          <p:cNvPr id="14" name="Rectangle 13">
            <a:extLst>
              <a:ext uri="{FF2B5EF4-FFF2-40B4-BE49-F238E27FC236}">
                <a16:creationId xmlns:a16="http://schemas.microsoft.com/office/drawing/2014/main" xmlns="" id="{B8AA713B-00A0-5F42-BA27-88EC5B89803B}"/>
              </a:ext>
            </a:extLst>
          </p:cNvPr>
          <p:cNvSpPr/>
          <p:nvPr/>
        </p:nvSpPr>
        <p:spPr>
          <a:xfrm>
            <a:off x="8861893" y="3944803"/>
            <a:ext cx="1738950" cy="491225"/>
          </a:xfrm>
          <a:prstGeom prst="rect">
            <a:avLst/>
          </a:prstGeom>
        </p:spPr>
        <p:txBody>
          <a:bodyPr wrap="square">
            <a:spAutoFit/>
          </a:bodyPr>
          <a:lstStyle/>
          <a:p>
            <a:pPr algn="ctr" defTabSz="685378">
              <a:lnSpc>
                <a:spcPct val="80000"/>
              </a:lnSpc>
              <a:spcBef>
                <a:spcPts val="450"/>
              </a:spcBef>
            </a:pPr>
            <a:r>
              <a:rPr lang="en-US" sz="1600" b="1" kern="0" dirty="0">
                <a:solidFill>
                  <a:srgbClr val="FFFFFF">
                    <a:lumMod val="95000"/>
                  </a:srgbClr>
                </a:solidFill>
                <a:ea typeface="ＭＳ Ｐゴシック" charset="0"/>
                <a:cs typeface="ＭＳ Ｐゴシック" charset="0"/>
              </a:rPr>
              <a:t>Storage Software Appliance</a:t>
            </a:r>
          </a:p>
        </p:txBody>
      </p:sp>
      <p:grpSp>
        <p:nvGrpSpPr>
          <p:cNvPr id="15" name="Group 14">
            <a:extLst>
              <a:ext uri="{FF2B5EF4-FFF2-40B4-BE49-F238E27FC236}">
                <a16:creationId xmlns:a16="http://schemas.microsoft.com/office/drawing/2014/main" xmlns="" id="{04B8D1C6-3F2A-C145-8978-84B48B081405}"/>
              </a:ext>
            </a:extLst>
          </p:cNvPr>
          <p:cNvGrpSpPr/>
          <p:nvPr/>
        </p:nvGrpSpPr>
        <p:grpSpPr>
          <a:xfrm>
            <a:off x="8881069" y="1818222"/>
            <a:ext cx="1617601" cy="1798505"/>
            <a:chOff x="598905" y="5138148"/>
            <a:chExt cx="582945" cy="635162"/>
          </a:xfrm>
        </p:grpSpPr>
        <p:sp>
          <p:nvSpPr>
            <p:cNvPr id="17" name="Rectangle 16">
              <a:extLst>
                <a:ext uri="{FF2B5EF4-FFF2-40B4-BE49-F238E27FC236}">
                  <a16:creationId xmlns:a16="http://schemas.microsoft.com/office/drawing/2014/main" xmlns="" id="{6AF0550C-877F-8540-A40A-6CF1AF9D9550}"/>
                </a:ext>
              </a:extLst>
            </p:cNvPr>
            <p:cNvSpPr/>
            <p:nvPr/>
          </p:nvSpPr>
          <p:spPr>
            <a:xfrm>
              <a:off x="598905" y="5138148"/>
              <a:ext cx="582945" cy="635162"/>
            </a:xfrm>
            <a:prstGeom prst="rect">
              <a:avLst/>
            </a:prstGeom>
            <a:noFill/>
            <a:ln w="1905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9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Calibri"/>
                <a:ea typeface="+mn-ea"/>
                <a:cs typeface="+mn-cs"/>
              </a:endParaRPr>
            </a:p>
          </p:txBody>
        </p:sp>
        <p:sp>
          <p:nvSpPr>
            <p:cNvPr id="18" name="Freeform 14">
              <a:extLst>
                <a:ext uri="{FF2B5EF4-FFF2-40B4-BE49-F238E27FC236}">
                  <a16:creationId xmlns:a16="http://schemas.microsoft.com/office/drawing/2014/main" xmlns="" id="{C5DE9939-1159-D041-8A49-F40D84501236}"/>
                </a:ext>
              </a:extLst>
            </p:cNvPr>
            <p:cNvSpPr>
              <a:spLocks noChangeArrowheads="1"/>
            </p:cNvSpPr>
            <p:nvPr/>
          </p:nvSpPr>
          <p:spPr bwMode="auto">
            <a:xfrm>
              <a:off x="669812" y="5232021"/>
              <a:ext cx="448739" cy="447427"/>
            </a:xfrm>
            <a:custGeom>
              <a:avLst/>
              <a:gdLst>
                <a:gd name="T0" fmla="*/ 753 w 1506"/>
                <a:gd name="T1" fmla="*/ 0 h 1505"/>
                <a:gd name="T2" fmla="*/ 0 w 1506"/>
                <a:gd name="T3" fmla="*/ 752 h 1505"/>
                <a:gd name="T4" fmla="*/ 753 w 1506"/>
                <a:gd name="T5" fmla="*/ 1504 h 1505"/>
                <a:gd name="T6" fmla="*/ 1505 w 1506"/>
                <a:gd name="T7" fmla="*/ 752 h 1505"/>
                <a:gd name="T8" fmla="*/ 753 w 1506"/>
                <a:gd name="T9" fmla="*/ 0 h 1505"/>
                <a:gd name="T10" fmla="*/ 1104 w 1506"/>
                <a:gd name="T11" fmla="*/ 1030 h 1505"/>
                <a:gd name="T12" fmla="*/ 782 w 1506"/>
                <a:gd name="T13" fmla="*/ 1030 h 1505"/>
                <a:gd name="T14" fmla="*/ 782 w 1506"/>
                <a:gd name="T15" fmla="*/ 791 h 1505"/>
                <a:gd name="T16" fmla="*/ 858 w 1506"/>
                <a:gd name="T17" fmla="*/ 873 h 1505"/>
                <a:gd name="T18" fmla="*/ 897 w 1506"/>
                <a:gd name="T19" fmla="*/ 836 h 1505"/>
                <a:gd name="T20" fmla="*/ 753 w 1506"/>
                <a:gd name="T21" fmla="*/ 681 h 1505"/>
                <a:gd name="T22" fmla="*/ 609 w 1506"/>
                <a:gd name="T23" fmla="*/ 836 h 1505"/>
                <a:gd name="T24" fmla="*/ 648 w 1506"/>
                <a:gd name="T25" fmla="*/ 873 h 1505"/>
                <a:gd name="T26" fmla="*/ 724 w 1506"/>
                <a:gd name="T27" fmla="*/ 791 h 1505"/>
                <a:gd name="T28" fmla="*/ 724 w 1506"/>
                <a:gd name="T29" fmla="*/ 1030 h 1505"/>
                <a:gd name="T30" fmla="*/ 428 w 1506"/>
                <a:gd name="T31" fmla="*/ 1030 h 1505"/>
                <a:gd name="T32" fmla="*/ 205 w 1506"/>
                <a:gd name="T33" fmla="*/ 815 h 1505"/>
                <a:gd name="T34" fmla="*/ 428 w 1506"/>
                <a:gd name="T35" fmla="*/ 555 h 1505"/>
                <a:gd name="T36" fmla="*/ 433 w 1506"/>
                <a:gd name="T37" fmla="*/ 555 h 1505"/>
                <a:gd name="T38" fmla="*/ 651 w 1506"/>
                <a:gd name="T39" fmla="*/ 382 h 1505"/>
                <a:gd name="T40" fmla="*/ 834 w 1506"/>
                <a:gd name="T41" fmla="*/ 479 h 1505"/>
                <a:gd name="T42" fmla="*/ 900 w 1506"/>
                <a:gd name="T43" fmla="*/ 469 h 1505"/>
                <a:gd name="T44" fmla="*/ 1088 w 1506"/>
                <a:gd name="T45" fmla="*/ 608 h 1505"/>
                <a:gd name="T46" fmla="*/ 1107 w 1506"/>
                <a:gd name="T47" fmla="*/ 608 h 1505"/>
                <a:gd name="T48" fmla="*/ 1303 w 1506"/>
                <a:gd name="T49" fmla="*/ 810 h 1505"/>
                <a:gd name="T50" fmla="*/ 1104 w 1506"/>
                <a:gd name="T51" fmla="*/ 1030 h 15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506" h="1505">
                  <a:moveTo>
                    <a:pt x="753" y="0"/>
                  </a:moveTo>
                  <a:cubicBezTo>
                    <a:pt x="336" y="0"/>
                    <a:pt x="0" y="338"/>
                    <a:pt x="0" y="752"/>
                  </a:cubicBezTo>
                  <a:cubicBezTo>
                    <a:pt x="0" y="1169"/>
                    <a:pt x="339" y="1504"/>
                    <a:pt x="753" y="1504"/>
                  </a:cubicBezTo>
                  <a:cubicBezTo>
                    <a:pt x="1170" y="1504"/>
                    <a:pt x="1505" y="1166"/>
                    <a:pt x="1505" y="752"/>
                  </a:cubicBezTo>
                  <a:cubicBezTo>
                    <a:pt x="1505" y="335"/>
                    <a:pt x="1170" y="0"/>
                    <a:pt x="753" y="0"/>
                  </a:cubicBezTo>
                  <a:close/>
                  <a:moveTo>
                    <a:pt x="1104" y="1030"/>
                  </a:moveTo>
                  <a:lnTo>
                    <a:pt x="782" y="1030"/>
                  </a:lnTo>
                  <a:lnTo>
                    <a:pt x="782" y="791"/>
                  </a:lnTo>
                  <a:lnTo>
                    <a:pt x="858" y="873"/>
                  </a:lnTo>
                  <a:lnTo>
                    <a:pt x="897" y="836"/>
                  </a:lnTo>
                  <a:lnTo>
                    <a:pt x="753" y="681"/>
                  </a:lnTo>
                  <a:lnTo>
                    <a:pt x="609" y="836"/>
                  </a:lnTo>
                  <a:lnTo>
                    <a:pt x="648" y="873"/>
                  </a:lnTo>
                  <a:lnTo>
                    <a:pt x="724" y="791"/>
                  </a:lnTo>
                  <a:lnTo>
                    <a:pt x="724" y="1030"/>
                  </a:lnTo>
                  <a:lnTo>
                    <a:pt x="428" y="1030"/>
                  </a:lnTo>
                  <a:cubicBezTo>
                    <a:pt x="305" y="1030"/>
                    <a:pt x="205" y="941"/>
                    <a:pt x="205" y="815"/>
                  </a:cubicBezTo>
                  <a:cubicBezTo>
                    <a:pt x="205" y="679"/>
                    <a:pt x="289" y="579"/>
                    <a:pt x="428" y="555"/>
                  </a:cubicBezTo>
                  <a:cubicBezTo>
                    <a:pt x="430" y="555"/>
                    <a:pt x="433" y="555"/>
                    <a:pt x="433" y="555"/>
                  </a:cubicBezTo>
                  <a:cubicBezTo>
                    <a:pt x="457" y="456"/>
                    <a:pt x="546" y="382"/>
                    <a:pt x="651" y="382"/>
                  </a:cubicBezTo>
                  <a:cubicBezTo>
                    <a:pt x="727" y="382"/>
                    <a:pt x="795" y="422"/>
                    <a:pt x="834" y="479"/>
                  </a:cubicBezTo>
                  <a:cubicBezTo>
                    <a:pt x="855" y="471"/>
                    <a:pt x="876" y="469"/>
                    <a:pt x="900" y="469"/>
                  </a:cubicBezTo>
                  <a:cubicBezTo>
                    <a:pt x="989" y="469"/>
                    <a:pt x="1062" y="526"/>
                    <a:pt x="1088" y="608"/>
                  </a:cubicBezTo>
                  <a:cubicBezTo>
                    <a:pt x="1094" y="608"/>
                    <a:pt x="1099" y="608"/>
                    <a:pt x="1107" y="608"/>
                  </a:cubicBezTo>
                  <a:cubicBezTo>
                    <a:pt x="1225" y="623"/>
                    <a:pt x="1303" y="707"/>
                    <a:pt x="1303" y="810"/>
                  </a:cubicBezTo>
                  <a:cubicBezTo>
                    <a:pt x="1303" y="920"/>
                    <a:pt x="1214" y="1030"/>
                    <a:pt x="1104" y="1030"/>
                  </a:cubicBezTo>
                  <a:close/>
                </a:path>
              </a:pathLst>
            </a:custGeom>
            <a:solidFill>
              <a:srgbClr val="FFFFFF"/>
            </a:solidFill>
            <a:ln>
              <a:noFill/>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5F5F5F"/>
                </a:solidFill>
                <a:effectLst/>
                <a:uLnTx/>
                <a:uFillTx/>
              </a:endParaRPr>
            </a:p>
          </p:txBody>
        </p:sp>
      </p:grpSp>
    </p:spTree>
    <p:extLst>
      <p:ext uri="{BB962C8B-B14F-4D97-AF65-F5344CB8AC3E}">
        <p14:creationId xmlns:p14="http://schemas.microsoft.com/office/powerpoint/2010/main" val="17661820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xmlns="" id="{F5D70408-AACA-A344-81FB-C8AAAB357784}"/>
              </a:ext>
            </a:extLst>
          </p:cNvPr>
          <p:cNvSpPr txBox="1"/>
          <p:nvPr/>
        </p:nvSpPr>
        <p:spPr>
          <a:xfrm>
            <a:off x="531812" y="1185404"/>
            <a:ext cx="6198950" cy="3978231"/>
          </a:xfrm>
          <a:prstGeom prst="rect">
            <a:avLst/>
          </a:prstGeom>
          <a:noFill/>
        </p:spPr>
        <p:txBody>
          <a:bodyPr wrap="square" lIns="0" tIns="0" rIns="0" bIns="0" rtlCol="0">
            <a:noAutofit/>
          </a:bodyPr>
          <a:lstStyle/>
          <a:p>
            <a:pPr>
              <a:buClrTx/>
              <a:defRPr/>
            </a:pPr>
            <a:r>
              <a:rPr lang="en-US" sz="2800" dirty="0">
                <a:solidFill>
                  <a:srgbClr val="000000"/>
                </a:solidFill>
              </a:rPr>
              <a:t>Broad media support:</a:t>
            </a:r>
          </a:p>
          <a:p>
            <a:pPr marL="342900" indent="-342900">
              <a:buClrTx/>
              <a:buFont typeface="Arial" panose="020B0604020202020204" pitchFamily="34" charset="0"/>
              <a:buChar char="•"/>
              <a:defRPr/>
            </a:pPr>
            <a:endParaRPr lang="en-US" sz="2400" dirty="0">
              <a:solidFill>
                <a:srgbClr val="000000"/>
              </a:solidFill>
            </a:endParaRPr>
          </a:p>
          <a:p>
            <a:pPr marL="800100" lvl="1" indent="-342900">
              <a:buFont typeface="Arial" panose="020B0604020202020204" pitchFamily="34" charset="0"/>
              <a:buChar char="•"/>
              <a:defRPr/>
            </a:pPr>
            <a:r>
              <a:rPr lang="en-US" sz="2400" dirty="0">
                <a:solidFill>
                  <a:srgbClr val="000000"/>
                </a:solidFill>
              </a:rPr>
              <a:t>Encrypt data onto USBs, hard drives or tapes and send to us for a direct upload into Object Storage</a:t>
            </a:r>
          </a:p>
          <a:p>
            <a:pPr marL="800100" lvl="1" indent="-342900">
              <a:buFont typeface="Arial" panose="020B0604020202020204" pitchFamily="34" charset="0"/>
              <a:buChar char="•"/>
              <a:defRPr/>
            </a:pPr>
            <a:endParaRPr lang="en-US" sz="2400" dirty="0">
              <a:solidFill>
                <a:srgbClr val="000000"/>
              </a:solidFill>
            </a:endParaRPr>
          </a:p>
          <a:p>
            <a:pPr marL="800100" lvl="1" indent="-342900">
              <a:buFont typeface="Arial" panose="020B0604020202020204" pitchFamily="34" charset="0"/>
              <a:buChar char="•"/>
              <a:defRPr/>
            </a:pPr>
            <a:r>
              <a:rPr lang="en-US" sz="2400" dirty="0">
                <a:solidFill>
                  <a:srgbClr val="000000"/>
                </a:solidFill>
              </a:rPr>
              <a:t>If desired, we will ship a ZFS device to you, and pick it back up after data has been loaded</a:t>
            </a:r>
          </a:p>
          <a:p>
            <a:pPr lvl="1">
              <a:defRPr/>
            </a:pPr>
            <a:endParaRPr lang="en-US" sz="2400" dirty="0">
              <a:solidFill>
                <a:srgbClr val="000000"/>
              </a:solidFill>
            </a:endParaRPr>
          </a:p>
          <a:p>
            <a:pPr marL="800100" lvl="1" indent="-342900">
              <a:buFont typeface="Arial" panose="020B0604020202020204" pitchFamily="34" charset="0"/>
              <a:buChar char="•"/>
              <a:defRPr/>
            </a:pPr>
            <a:r>
              <a:rPr lang="en-US" sz="2400" dirty="0">
                <a:solidFill>
                  <a:srgbClr val="000000"/>
                </a:solidFill>
              </a:rPr>
              <a:t>Tracking software provides step-by-step full visibility into data chain of custody, without needing to engage Support</a:t>
            </a:r>
          </a:p>
          <a:p>
            <a:pPr marL="274638" indent="-274638">
              <a:buFont typeface="Arial"/>
              <a:buChar char="•"/>
            </a:pPr>
            <a:endParaRPr lang="en-US" sz="2400" dirty="0">
              <a:solidFill>
                <a:srgbClr val="000000"/>
              </a:solidFill>
            </a:endParaRPr>
          </a:p>
        </p:txBody>
      </p:sp>
      <p:sp>
        <p:nvSpPr>
          <p:cNvPr id="27" name="Title 3">
            <a:extLst>
              <a:ext uri="{FF2B5EF4-FFF2-40B4-BE49-F238E27FC236}">
                <a16:creationId xmlns:a16="http://schemas.microsoft.com/office/drawing/2014/main" xmlns="" id="{AD13D384-79E9-754C-A2DE-EADA1CBD23F8}"/>
              </a:ext>
            </a:extLst>
          </p:cNvPr>
          <p:cNvSpPr txBox="1">
            <a:spLocks/>
          </p:cNvSpPr>
          <p:nvPr/>
        </p:nvSpPr>
        <p:spPr>
          <a:xfrm>
            <a:off x="531812" y="-11650"/>
            <a:ext cx="11125200" cy="889000"/>
          </a:xfrm>
          <a:prstGeom prst="rect">
            <a:avLst/>
          </a:prstGeom>
        </p:spPr>
        <p:txBody>
          <a:bodyPr vert="horz" lIns="0" tIns="0" rIns="0" bIns="0" rtlCol="0" anchor="b">
            <a:noAutofit/>
          </a:bodyPr>
          <a:lstStyle>
            <a:defPPr>
              <a:defRPr lang="en-US"/>
            </a:defPPr>
            <a:lvl1pPr>
              <a:lnSpc>
                <a:spcPct val="80000"/>
              </a:lnSpc>
              <a:spcBef>
                <a:spcPct val="0"/>
              </a:spcBef>
              <a:buNone/>
              <a:defRPr sz="3600">
                <a:solidFill>
                  <a:srgbClr val="000000"/>
                </a:solidFill>
                <a:latin typeface="+mj-lt"/>
                <a:ea typeface="+mj-ea"/>
                <a:cs typeface="+mj-cs"/>
              </a:defRPr>
            </a:lvl1pPr>
          </a:lstStyle>
          <a:p>
            <a:r>
              <a:rPr lang="en-US" dirty="0"/>
              <a:t>Bulk Data Transfer Service (US Only)</a:t>
            </a:r>
          </a:p>
        </p:txBody>
      </p:sp>
      <p:sp>
        <p:nvSpPr>
          <p:cNvPr id="28" name="Rectangle 27">
            <a:extLst>
              <a:ext uri="{FF2B5EF4-FFF2-40B4-BE49-F238E27FC236}">
                <a16:creationId xmlns:a16="http://schemas.microsoft.com/office/drawing/2014/main" xmlns="" id="{4C7D8E02-C720-FA4C-B020-B138284C9A13}"/>
              </a:ext>
            </a:extLst>
          </p:cNvPr>
          <p:cNvSpPr>
            <a:spLocks noChangeAspect="1"/>
          </p:cNvSpPr>
          <p:nvPr/>
        </p:nvSpPr>
        <p:spPr>
          <a:xfrm>
            <a:off x="8701743" y="1549442"/>
            <a:ext cx="2131441" cy="2769100"/>
          </a:xfrm>
          <a:prstGeom prst="rect">
            <a:avLst/>
          </a:prstGeom>
          <a:solidFill>
            <a:srgbClr val="F80000">
              <a:lumMod val="50000"/>
            </a:srgbClr>
          </a:solidFill>
          <a:ln w="38100">
            <a:noFill/>
          </a:ln>
        </p:spPr>
        <p:txBody>
          <a:bodyPr vert="horz" wrap="square" lIns="68580" tIns="34290" rIns="68580" bIns="34290" numCol="1" anchor="t" anchorCtr="0" compatLnSpc="1">
            <a:prstTxWarp prst="textNoShape">
              <a:avLst/>
            </a:prstTxWarp>
            <a:noAutofit/>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en-US" sz="1400" b="1" i="0" u="none" strike="noStrike" kern="0" cap="none" spc="0" normalizeH="0" baseline="0" noProof="0" dirty="0">
              <a:ln>
                <a:noFill/>
              </a:ln>
              <a:solidFill>
                <a:sysClr val="windowText" lastClr="000000"/>
              </a:solidFill>
              <a:effectLst/>
              <a:uLnTx/>
              <a:uFillTx/>
            </a:endParaRPr>
          </a:p>
        </p:txBody>
      </p:sp>
      <p:sp>
        <p:nvSpPr>
          <p:cNvPr id="29" name="Rectangle 28">
            <a:extLst>
              <a:ext uri="{FF2B5EF4-FFF2-40B4-BE49-F238E27FC236}">
                <a16:creationId xmlns:a16="http://schemas.microsoft.com/office/drawing/2014/main" xmlns="" id="{AB51BD45-8E41-0949-99EB-36D96C77B2AE}"/>
              </a:ext>
            </a:extLst>
          </p:cNvPr>
          <p:cNvSpPr/>
          <p:nvPr/>
        </p:nvSpPr>
        <p:spPr>
          <a:xfrm>
            <a:off x="8684305" y="3484114"/>
            <a:ext cx="2148879" cy="294248"/>
          </a:xfrm>
          <a:prstGeom prst="rect">
            <a:avLst/>
          </a:prstGeom>
        </p:spPr>
        <p:txBody>
          <a:bodyPr wrap="square">
            <a:spAutoFit/>
          </a:bodyPr>
          <a:lstStyle/>
          <a:p>
            <a:pPr algn="ctr" defTabSz="685378">
              <a:lnSpc>
                <a:spcPct val="80000"/>
              </a:lnSpc>
              <a:spcBef>
                <a:spcPts val="450"/>
              </a:spcBef>
            </a:pPr>
            <a:r>
              <a:rPr lang="en-US" sz="1600" b="1" kern="0" dirty="0">
                <a:solidFill>
                  <a:srgbClr val="FFFFFF">
                    <a:lumMod val="95000"/>
                  </a:srgbClr>
                </a:solidFill>
                <a:ea typeface="ＭＳ Ｐゴシック" charset="0"/>
                <a:cs typeface="ＭＳ Ｐゴシック" charset="0"/>
              </a:rPr>
              <a:t>Bulk Data Transfer</a:t>
            </a:r>
          </a:p>
        </p:txBody>
      </p:sp>
      <p:sp>
        <p:nvSpPr>
          <p:cNvPr id="30" name="Freeform 4">
            <a:extLst>
              <a:ext uri="{FF2B5EF4-FFF2-40B4-BE49-F238E27FC236}">
                <a16:creationId xmlns:a16="http://schemas.microsoft.com/office/drawing/2014/main" xmlns="" id="{7A10A2D7-E5F6-1347-9A4C-77F29924C843}"/>
              </a:ext>
            </a:extLst>
          </p:cNvPr>
          <p:cNvSpPr>
            <a:spLocks noChangeAspect="1" noChangeArrowheads="1"/>
          </p:cNvSpPr>
          <p:nvPr/>
        </p:nvSpPr>
        <p:spPr bwMode="auto">
          <a:xfrm>
            <a:off x="9173466" y="2364901"/>
            <a:ext cx="1170556" cy="629349"/>
          </a:xfrm>
          <a:custGeom>
            <a:avLst/>
            <a:gdLst>
              <a:gd name="T0" fmla="*/ 2731 w 2926"/>
              <a:gd name="T1" fmla="*/ 428 h 1575"/>
              <a:gd name="T2" fmla="*/ 2194 w 2926"/>
              <a:gd name="T3" fmla="*/ 277 h 1575"/>
              <a:gd name="T4" fmla="*/ 2103 w 2926"/>
              <a:gd name="T5" fmla="*/ 1065 h 1575"/>
              <a:gd name="T6" fmla="*/ 0 w 2926"/>
              <a:gd name="T7" fmla="*/ 0 h 1575"/>
              <a:gd name="T8" fmla="*/ 331 w 2926"/>
              <a:gd name="T9" fmla="*/ 1296 h 1575"/>
              <a:gd name="T10" fmla="*/ 526 w 2926"/>
              <a:gd name="T11" fmla="*/ 1574 h 1575"/>
              <a:gd name="T12" fmla="*/ 720 w 2926"/>
              <a:gd name="T13" fmla="*/ 1296 h 1575"/>
              <a:gd name="T14" fmla="*/ 823 w 2926"/>
              <a:gd name="T15" fmla="*/ 1366 h 1575"/>
              <a:gd name="T16" fmla="*/ 1234 w 2926"/>
              <a:gd name="T17" fmla="*/ 1366 h 1575"/>
              <a:gd name="T18" fmla="*/ 1463 w 2926"/>
              <a:gd name="T19" fmla="*/ 1296 h 1575"/>
              <a:gd name="T20" fmla="*/ 1966 w 2926"/>
              <a:gd name="T21" fmla="*/ 1389 h 1575"/>
              <a:gd name="T22" fmla="*/ 2296 w 2926"/>
              <a:gd name="T23" fmla="*/ 1296 h 1575"/>
              <a:gd name="T24" fmla="*/ 2491 w 2926"/>
              <a:gd name="T25" fmla="*/ 1574 h 1575"/>
              <a:gd name="T26" fmla="*/ 2811 w 2926"/>
              <a:gd name="T27" fmla="*/ 1389 h 1575"/>
              <a:gd name="T28" fmla="*/ 2925 w 2926"/>
              <a:gd name="T29" fmla="*/ 833 h 1575"/>
              <a:gd name="T30" fmla="*/ 274 w 2926"/>
              <a:gd name="T31" fmla="*/ 1065 h 1575"/>
              <a:gd name="T32" fmla="*/ 183 w 2926"/>
              <a:gd name="T33" fmla="*/ 138 h 1575"/>
              <a:gd name="T34" fmla="*/ 274 w 2926"/>
              <a:gd name="T35" fmla="*/ 1065 h 1575"/>
              <a:gd name="T36" fmla="*/ 548 w 2926"/>
              <a:gd name="T37" fmla="*/ 138 h 1575"/>
              <a:gd name="T38" fmla="*/ 457 w 2926"/>
              <a:gd name="T39" fmla="*/ 1065 h 1575"/>
              <a:gd name="T40" fmla="*/ 526 w 2926"/>
              <a:gd name="T41" fmla="*/ 1481 h 1575"/>
              <a:gd name="T42" fmla="*/ 526 w 2926"/>
              <a:gd name="T43" fmla="*/ 1250 h 1575"/>
              <a:gd name="T44" fmla="*/ 526 w 2926"/>
              <a:gd name="T45" fmla="*/ 1481 h 1575"/>
              <a:gd name="T46" fmla="*/ 731 w 2926"/>
              <a:gd name="T47" fmla="*/ 1065 h 1575"/>
              <a:gd name="T48" fmla="*/ 823 w 2926"/>
              <a:gd name="T49" fmla="*/ 138 h 1575"/>
              <a:gd name="T50" fmla="*/ 1006 w 2926"/>
              <a:gd name="T51" fmla="*/ 138 h 1575"/>
              <a:gd name="T52" fmla="*/ 1097 w 2926"/>
              <a:gd name="T53" fmla="*/ 1065 h 1575"/>
              <a:gd name="T54" fmla="*/ 1006 w 2926"/>
              <a:gd name="T55" fmla="*/ 138 h 1575"/>
              <a:gd name="T56" fmla="*/ 914 w 2926"/>
              <a:gd name="T57" fmla="*/ 1366 h 1575"/>
              <a:gd name="T58" fmla="*/ 1143 w 2926"/>
              <a:gd name="T59" fmla="*/ 1366 h 1575"/>
              <a:gd name="T60" fmla="*/ 1371 w 2926"/>
              <a:gd name="T61" fmla="*/ 1065 h 1575"/>
              <a:gd name="T62" fmla="*/ 1280 w 2926"/>
              <a:gd name="T63" fmla="*/ 138 h 1575"/>
              <a:gd name="T64" fmla="*/ 1371 w 2926"/>
              <a:gd name="T65" fmla="*/ 1065 h 1575"/>
              <a:gd name="T66" fmla="*/ 1554 w 2926"/>
              <a:gd name="T67" fmla="*/ 1065 h 1575"/>
              <a:gd name="T68" fmla="*/ 1646 w 2926"/>
              <a:gd name="T69" fmla="*/ 138 h 1575"/>
              <a:gd name="T70" fmla="*/ 1920 w 2926"/>
              <a:gd name="T71" fmla="*/ 1065 h 1575"/>
              <a:gd name="T72" fmla="*/ 1829 w 2926"/>
              <a:gd name="T73" fmla="*/ 138 h 1575"/>
              <a:gd name="T74" fmla="*/ 1920 w 2926"/>
              <a:gd name="T75" fmla="*/ 1065 h 1575"/>
              <a:gd name="T76" fmla="*/ 2376 w 2926"/>
              <a:gd name="T77" fmla="*/ 1366 h 1575"/>
              <a:gd name="T78" fmla="*/ 2605 w 2926"/>
              <a:gd name="T79" fmla="*/ 1366 h 1575"/>
              <a:gd name="T80" fmla="*/ 2765 w 2926"/>
              <a:gd name="T81" fmla="*/ 787 h 1575"/>
              <a:gd name="T82" fmla="*/ 2331 w 2926"/>
              <a:gd name="T83" fmla="*/ 752 h 1575"/>
              <a:gd name="T84" fmla="*/ 2365 w 2926"/>
              <a:gd name="T85" fmla="*/ 416 h 1575"/>
              <a:gd name="T86" fmla="*/ 2651 w 2926"/>
              <a:gd name="T87" fmla="*/ 463 h 1575"/>
              <a:gd name="T88" fmla="*/ 2765 w 2926"/>
              <a:gd name="T89" fmla="*/ 787 h 15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926" h="1575">
                <a:moveTo>
                  <a:pt x="2902" y="741"/>
                </a:moveTo>
                <a:cubicBezTo>
                  <a:pt x="2731" y="428"/>
                  <a:pt x="2731" y="428"/>
                  <a:pt x="2731" y="428"/>
                </a:cubicBezTo>
                <a:cubicBezTo>
                  <a:pt x="2685" y="335"/>
                  <a:pt x="2594" y="277"/>
                  <a:pt x="2491" y="277"/>
                </a:cubicBezTo>
                <a:cubicBezTo>
                  <a:pt x="2194" y="277"/>
                  <a:pt x="2194" y="277"/>
                  <a:pt x="2194" y="277"/>
                </a:cubicBezTo>
                <a:cubicBezTo>
                  <a:pt x="2194" y="1065"/>
                  <a:pt x="2194" y="1065"/>
                  <a:pt x="2194" y="1065"/>
                </a:cubicBezTo>
                <a:cubicBezTo>
                  <a:pt x="2103" y="1065"/>
                  <a:pt x="2103" y="1065"/>
                  <a:pt x="2103" y="1065"/>
                </a:cubicBezTo>
                <a:cubicBezTo>
                  <a:pt x="2103" y="0"/>
                  <a:pt x="2103" y="0"/>
                  <a:pt x="2103" y="0"/>
                </a:cubicBezTo>
                <a:cubicBezTo>
                  <a:pt x="0" y="0"/>
                  <a:pt x="0" y="0"/>
                  <a:pt x="0" y="0"/>
                </a:cubicBezTo>
                <a:cubicBezTo>
                  <a:pt x="0" y="1296"/>
                  <a:pt x="0" y="1296"/>
                  <a:pt x="0" y="1296"/>
                </a:cubicBezTo>
                <a:cubicBezTo>
                  <a:pt x="331" y="1296"/>
                  <a:pt x="331" y="1296"/>
                  <a:pt x="331" y="1296"/>
                </a:cubicBezTo>
                <a:cubicBezTo>
                  <a:pt x="320" y="1320"/>
                  <a:pt x="320" y="1343"/>
                  <a:pt x="320" y="1366"/>
                </a:cubicBezTo>
                <a:cubicBezTo>
                  <a:pt x="320" y="1481"/>
                  <a:pt x="411" y="1574"/>
                  <a:pt x="526" y="1574"/>
                </a:cubicBezTo>
                <a:cubicBezTo>
                  <a:pt x="640" y="1574"/>
                  <a:pt x="731" y="1481"/>
                  <a:pt x="731" y="1366"/>
                </a:cubicBezTo>
                <a:cubicBezTo>
                  <a:pt x="731" y="1343"/>
                  <a:pt x="731" y="1320"/>
                  <a:pt x="720" y="1296"/>
                </a:cubicBezTo>
                <a:cubicBezTo>
                  <a:pt x="834" y="1296"/>
                  <a:pt x="834" y="1296"/>
                  <a:pt x="834" y="1296"/>
                </a:cubicBezTo>
                <a:cubicBezTo>
                  <a:pt x="823" y="1320"/>
                  <a:pt x="823" y="1343"/>
                  <a:pt x="823" y="1366"/>
                </a:cubicBezTo>
                <a:cubicBezTo>
                  <a:pt x="823" y="1481"/>
                  <a:pt x="914" y="1574"/>
                  <a:pt x="1029" y="1574"/>
                </a:cubicBezTo>
                <a:cubicBezTo>
                  <a:pt x="1143" y="1574"/>
                  <a:pt x="1234" y="1481"/>
                  <a:pt x="1234" y="1366"/>
                </a:cubicBezTo>
                <a:cubicBezTo>
                  <a:pt x="1234" y="1343"/>
                  <a:pt x="1234" y="1320"/>
                  <a:pt x="1223" y="1296"/>
                </a:cubicBezTo>
                <a:cubicBezTo>
                  <a:pt x="1463" y="1296"/>
                  <a:pt x="1463" y="1296"/>
                  <a:pt x="1463" y="1296"/>
                </a:cubicBezTo>
                <a:cubicBezTo>
                  <a:pt x="1463" y="1343"/>
                  <a:pt x="1509" y="1389"/>
                  <a:pt x="1554" y="1389"/>
                </a:cubicBezTo>
                <a:cubicBezTo>
                  <a:pt x="1966" y="1389"/>
                  <a:pt x="1966" y="1389"/>
                  <a:pt x="1966" y="1389"/>
                </a:cubicBezTo>
                <a:cubicBezTo>
                  <a:pt x="2012" y="1389"/>
                  <a:pt x="2057" y="1343"/>
                  <a:pt x="2057" y="1296"/>
                </a:cubicBezTo>
                <a:cubicBezTo>
                  <a:pt x="2296" y="1296"/>
                  <a:pt x="2296" y="1296"/>
                  <a:pt x="2296" y="1296"/>
                </a:cubicBezTo>
                <a:cubicBezTo>
                  <a:pt x="2285" y="1320"/>
                  <a:pt x="2285" y="1343"/>
                  <a:pt x="2285" y="1366"/>
                </a:cubicBezTo>
                <a:cubicBezTo>
                  <a:pt x="2285" y="1481"/>
                  <a:pt x="2376" y="1574"/>
                  <a:pt x="2491" y="1574"/>
                </a:cubicBezTo>
                <a:cubicBezTo>
                  <a:pt x="2594" y="1574"/>
                  <a:pt x="2685" y="1493"/>
                  <a:pt x="2696" y="1389"/>
                </a:cubicBezTo>
                <a:cubicBezTo>
                  <a:pt x="2811" y="1389"/>
                  <a:pt x="2811" y="1389"/>
                  <a:pt x="2811" y="1389"/>
                </a:cubicBezTo>
                <a:cubicBezTo>
                  <a:pt x="2879" y="1389"/>
                  <a:pt x="2925" y="1343"/>
                  <a:pt x="2925" y="1273"/>
                </a:cubicBezTo>
                <a:cubicBezTo>
                  <a:pt x="2925" y="833"/>
                  <a:pt x="2925" y="833"/>
                  <a:pt x="2925" y="833"/>
                </a:cubicBezTo>
                <a:cubicBezTo>
                  <a:pt x="2925" y="798"/>
                  <a:pt x="2914" y="775"/>
                  <a:pt x="2902" y="741"/>
                </a:cubicBezTo>
                <a:close/>
                <a:moveTo>
                  <a:pt x="274" y="1065"/>
                </a:moveTo>
                <a:cubicBezTo>
                  <a:pt x="183" y="1065"/>
                  <a:pt x="183" y="1065"/>
                  <a:pt x="183" y="1065"/>
                </a:cubicBezTo>
                <a:cubicBezTo>
                  <a:pt x="183" y="138"/>
                  <a:pt x="183" y="138"/>
                  <a:pt x="183" y="138"/>
                </a:cubicBezTo>
                <a:cubicBezTo>
                  <a:pt x="274" y="138"/>
                  <a:pt x="274" y="138"/>
                  <a:pt x="274" y="138"/>
                </a:cubicBezTo>
                <a:lnTo>
                  <a:pt x="274" y="1065"/>
                </a:lnTo>
                <a:close/>
                <a:moveTo>
                  <a:pt x="457" y="138"/>
                </a:moveTo>
                <a:cubicBezTo>
                  <a:pt x="548" y="138"/>
                  <a:pt x="548" y="138"/>
                  <a:pt x="548" y="138"/>
                </a:cubicBezTo>
                <a:cubicBezTo>
                  <a:pt x="548" y="1065"/>
                  <a:pt x="548" y="1065"/>
                  <a:pt x="548" y="1065"/>
                </a:cubicBezTo>
                <a:cubicBezTo>
                  <a:pt x="457" y="1065"/>
                  <a:pt x="457" y="1065"/>
                  <a:pt x="457" y="1065"/>
                </a:cubicBezTo>
                <a:lnTo>
                  <a:pt x="457" y="138"/>
                </a:lnTo>
                <a:close/>
                <a:moveTo>
                  <a:pt x="526" y="1481"/>
                </a:moveTo>
                <a:cubicBezTo>
                  <a:pt x="457" y="1481"/>
                  <a:pt x="411" y="1435"/>
                  <a:pt x="411" y="1366"/>
                </a:cubicBezTo>
                <a:cubicBezTo>
                  <a:pt x="411" y="1296"/>
                  <a:pt x="457" y="1250"/>
                  <a:pt x="526" y="1250"/>
                </a:cubicBezTo>
                <a:cubicBezTo>
                  <a:pt x="594" y="1250"/>
                  <a:pt x="640" y="1296"/>
                  <a:pt x="640" y="1366"/>
                </a:cubicBezTo>
                <a:cubicBezTo>
                  <a:pt x="640" y="1435"/>
                  <a:pt x="594" y="1481"/>
                  <a:pt x="526" y="1481"/>
                </a:cubicBezTo>
                <a:close/>
                <a:moveTo>
                  <a:pt x="823" y="1065"/>
                </a:moveTo>
                <a:cubicBezTo>
                  <a:pt x="731" y="1065"/>
                  <a:pt x="731" y="1065"/>
                  <a:pt x="731" y="1065"/>
                </a:cubicBezTo>
                <a:cubicBezTo>
                  <a:pt x="731" y="138"/>
                  <a:pt x="731" y="138"/>
                  <a:pt x="731" y="138"/>
                </a:cubicBezTo>
                <a:cubicBezTo>
                  <a:pt x="823" y="138"/>
                  <a:pt x="823" y="138"/>
                  <a:pt x="823" y="138"/>
                </a:cubicBezTo>
                <a:lnTo>
                  <a:pt x="823" y="1065"/>
                </a:lnTo>
                <a:close/>
                <a:moveTo>
                  <a:pt x="1006" y="138"/>
                </a:moveTo>
                <a:cubicBezTo>
                  <a:pt x="1097" y="138"/>
                  <a:pt x="1097" y="138"/>
                  <a:pt x="1097" y="138"/>
                </a:cubicBezTo>
                <a:cubicBezTo>
                  <a:pt x="1097" y="1065"/>
                  <a:pt x="1097" y="1065"/>
                  <a:pt x="1097" y="1065"/>
                </a:cubicBezTo>
                <a:cubicBezTo>
                  <a:pt x="1006" y="1065"/>
                  <a:pt x="1006" y="1065"/>
                  <a:pt x="1006" y="1065"/>
                </a:cubicBezTo>
                <a:lnTo>
                  <a:pt x="1006" y="138"/>
                </a:lnTo>
                <a:close/>
                <a:moveTo>
                  <a:pt x="1029" y="1481"/>
                </a:moveTo>
                <a:cubicBezTo>
                  <a:pt x="960" y="1481"/>
                  <a:pt x="914" y="1435"/>
                  <a:pt x="914" y="1366"/>
                </a:cubicBezTo>
                <a:cubicBezTo>
                  <a:pt x="914" y="1296"/>
                  <a:pt x="960" y="1250"/>
                  <a:pt x="1029" y="1250"/>
                </a:cubicBezTo>
                <a:cubicBezTo>
                  <a:pt x="1097" y="1250"/>
                  <a:pt x="1143" y="1296"/>
                  <a:pt x="1143" y="1366"/>
                </a:cubicBezTo>
                <a:cubicBezTo>
                  <a:pt x="1143" y="1435"/>
                  <a:pt x="1097" y="1481"/>
                  <a:pt x="1029" y="1481"/>
                </a:cubicBezTo>
                <a:close/>
                <a:moveTo>
                  <a:pt x="1371" y="1065"/>
                </a:moveTo>
                <a:cubicBezTo>
                  <a:pt x="1280" y="1065"/>
                  <a:pt x="1280" y="1065"/>
                  <a:pt x="1280" y="1065"/>
                </a:cubicBezTo>
                <a:cubicBezTo>
                  <a:pt x="1280" y="138"/>
                  <a:pt x="1280" y="138"/>
                  <a:pt x="1280" y="138"/>
                </a:cubicBezTo>
                <a:cubicBezTo>
                  <a:pt x="1371" y="138"/>
                  <a:pt x="1371" y="138"/>
                  <a:pt x="1371" y="138"/>
                </a:cubicBezTo>
                <a:lnTo>
                  <a:pt x="1371" y="1065"/>
                </a:lnTo>
                <a:close/>
                <a:moveTo>
                  <a:pt x="1646" y="1065"/>
                </a:moveTo>
                <a:cubicBezTo>
                  <a:pt x="1554" y="1065"/>
                  <a:pt x="1554" y="1065"/>
                  <a:pt x="1554" y="1065"/>
                </a:cubicBezTo>
                <a:cubicBezTo>
                  <a:pt x="1554" y="138"/>
                  <a:pt x="1554" y="138"/>
                  <a:pt x="1554" y="138"/>
                </a:cubicBezTo>
                <a:cubicBezTo>
                  <a:pt x="1646" y="138"/>
                  <a:pt x="1646" y="138"/>
                  <a:pt x="1646" y="138"/>
                </a:cubicBezTo>
                <a:lnTo>
                  <a:pt x="1646" y="1065"/>
                </a:lnTo>
                <a:close/>
                <a:moveTo>
                  <a:pt x="1920" y="1065"/>
                </a:moveTo>
                <a:cubicBezTo>
                  <a:pt x="1829" y="1065"/>
                  <a:pt x="1829" y="1065"/>
                  <a:pt x="1829" y="1065"/>
                </a:cubicBezTo>
                <a:cubicBezTo>
                  <a:pt x="1829" y="138"/>
                  <a:pt x="1829" y="138"/>
                  <a:pt x="1829" y="138"/>
                </a:cubicBezTo>
                <a:cubicBezTo>
                  <a:pt x="1920" y="138"/>
                  <a:pt x="1920" y="138"/>
                  <a:pt x="1920" y="138"/>
                </a:cubicBezTo>
                <a:lnTo>
                  <a:pt x="1920" y="1065"/>
                </a:lnTo>
                <a:close/>
                <a:moveTo>
                  <a:pt x="2491" y="1481"/>
                </a:moveTo>
                <a:cubicBezTo>
                  <a:pt x="2422" y="1481"/>
                  <a:pt x="2376" y="1435"/>
                  <a:pt x="2376" y="1366"/>
                </a:cubicBezTo>
                <a:cubicBezTo>
                  <a:pt x="2376" y="1296"/>
                  <a:pt x="2422" y="1250"/>
                  <a:pt x="2491" y="1250"/>
                </a:cubicBezTo>
                <a:cubicBezTo>
                  <a:pt x="2559" y="1250"/>
                  <a:pt x="2605" y="1296"/>
                  <a:pt x="2605" y="1366"/>
                </a:cubicBezTo>
                <a:cubicBezTo>
                  <a:pt x="2605" y="1435"/>
                  <a:pt x="2559" y="1481"/>
                  <a:pt x="2491" y="1481"/>
                </a:cubicBezTo>
                <a:close/>
                <a:moveTo>
                  <a:pt x="2765" y="787"/>
                </a:moveTo>
                <a:cubicBezTo>
                  <a:pt x="2365" y="787"/>
                  <a:pt x="2365" y="787"/>
                  <a:pt x="2365" y="787"/>
                </a:cubicBezTo>
                <a:cubicBezTo>
                  <a:pt x="2342" y="787"/>
                  <a:pt x="2331" y="775"/>
                  <a:pt x="2331" y="752"/>
                </a:cubicBezTo>
                <a:cubicBezTo>
                  <a:pt x="2331" y="451"/>
                  <a:pt x="2331" y="451"/>
                  <a:pt x="2331" y="451"/>
                </a:cubicBezTo>
                <a:cubicBezTo>
                  <a:pt x="2331" y="428"/>
                  <a:pt x="2342" y="416"/>
                  <a:pt x="2365" y="416"/>
                </a:cubicBezTo>
                <a:cubicBezTo>
                  <a:pt x="2571" y="416"/>
                  <a:pt x="2571" y="416"/>
                  <a:pt x="2571" y="416"/>
                </a:cubicBezTo>
                <a:cubicBezTo>
                  <a:pt x="2605" y="416"/>
                  <a:pt x="2628" y="440"/>
                  <a:pt x="2651" y="463"/>
                </a:cubicBezTo>
                <a:cubicBezTo>
                  <a:pt x="2799" y="741"/>
                  <a:pt x="2799" y="741"/>
                  <a:pt x="2799" y="741"/>
                </a:cubicBezTo>
                <a:cubicBezTo>
                  <a:pt x="2811" y="764"/>
                  <a:pt x="2788" y="787"/>
                  <a:pt x="2765" y="787"/>
                </a:cubicBezTo>
                <a:close/>
              </a:path>
            </a:pathLst>
          </a:custGeom>
          <a:solidFill>
            <a:schemeClr val="tx1"/>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31" name="Bent-Up Arrow 30">
            <a:extLst>
              <a:ext uri="{FF2B5EF4-FFF2-40B4-BE49-F238E27FC236}">
                <a16:creationId xmlns:a16="http://schemas.microsoft.com/office/drawing/2014/main" xmlns="" id="{F47B4504-605D-8944-BEF5-1BE7A272BCBF}"/>
              </a:ext>
            </a:extLst>
          </p:cNvPr>
          <p:cNvSpPr/>
          <p:nvPr/>
        </p:nvSpPr>
        <p:spPr bwMode="gray">
          <a:xfrm rot="16200000" flipV="1">
            <a:off x="7754812" y="4928323"/>
            <a:ext cx="861720" cy="332656"/>
          </a:xfrm>
          <a:prstGeom prst="bentUpArrow">
            <a:avLst>
              <a:gd name="adj1" fmla="val 9435"/>
              <a:gd name="adj2" fmla="val 12146"/>
              <a:gd name="adj3" fmla="val 14940"/>
            </a:avLst>
          </a:prstGeom>
          <a:solidFill>
            <a:schemeClr val="accent5"/>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dirty="0"/>
          </a:p>
        </p:txBody>
      </p:sp>
      <p:sp>
        <p:nvSpPr>
          <p:cNvPr id="32" name="Freeform 1376">
            <a:extLst>
              <a:ext uri="{FF2B5EF4-FFF2-40B4-BE49-F238E27FC236}">
                <a16:creationId xmlns:a16="http://schemas.microsoft.com/office/drawing/2014/main" xmlns="" id="{8A300453-E361-F14B-A7EA-6CE237424433}"/>
              </a:ext>
            </a:extLst>
          </p:cNvPr>
          <p:cNvSpPr>
            <a:spLocks noChangeAspect="1" noEditPoints="1"/>
          </p:cNvSpPr>
          <p:nvPr/>
        </p:nvSpPr>
        <p:spPr bwMode="gray">
          <a:xfrm>
            <a:off x="8426792" y="4825629"/>
            <a:ext cx="457200" cy="563072"/>
          </a:xfrm>
          <a:custGeom>
            <a:avLst/>
            <a:gdLst/>
            <a:ahLst/>
            <a:cxnLst>
              <a:cxn ang="0">
                <a:pos x="285" y="173"/>
              </a:cxn>
              <a:cxn ang="0">
                <a:pos x="285" y="273"/>
              </a:cxn>
              <a:cxn ang="0">
                <a:pos x="277" y="285"/>
              </a:cxn>
              <a:cxn ang="0">
                <a:pos x="128" y="349"/>
              </a:cxn>
              <a:cxn ang="0">
                <a:pos x="117" y="349"/>
              </a:cxn>
              <a:cxn ang="0">
                <a:pos x="19" y="307"/>
              </a:cxn>
              <a:cxn ang="0">
                <a:pos x="1" y="283"/>
              </a:cxn>
              <a:cxn ang="0">
                <a:pos x="0" y="270"/>
              </a:cxn>
              <a:cxn ang="0">
                <a:pos x="0" y="77"/>
              </a:cxn>
              <a:cxn ang="0">
                <a:pos x="7" y="65"/>
              </a:cxn>
              <a:cxn ang="0">
                <a:pos x="157" y="1"/>
              </a:cxn>
              <a:cxn ang="0">
                <a:pos x="166" y="1"/>
              </a:cxn>
              <a:cxn ang="0">
                <a:pos x="264" y="42"/>
              </a:cxn>
              <a:cxn ang="0">
                <a:pos x="285" y="75"/>
              </a:cxn>
              <a:cxn ang="0">
                <a:pos x="285" y="173"/>
              </a:cxn>
              <a:cxn ang="0">
                <a:pos x="125" y="281"/>
              </a:cxn>
              <a:cxn ang="0">
                <a:pos x="125" y="250"/>
              </a:cxn>
              <a:cxn ang="0">
                <a:pos x="116" y="235"/>
              </a:cxn>
              <a:cxn ang="0">
                <a:pos x="33" y="200"/>
              </a:cxn>
              <a:cxn ang="0">
                <a:pos x="27" y="182"/>
              </a:cxn>
              <a:cxn ang="0">
                <a:pos x="125" y="224"/>
              </a:cxn>
              <a:cxn ang="0">
                <a:pos x="125" y="189"/>
              </a:cxn>
              <a:cxn ang="0">
                <a:pos x="118" y="178"/>
              </a:cxn>
              <a:cxn ang="0">
                <a:pos x="34" y="143"/>
              </a:cxn>
              <a:cxn ang="0">
                <a:pos x="26" y="124"/>
              </a:cxn>
              <a:cxn ang="0">
                <a:pos x="125" y="166"/>
              </a:cxn>
              <a:cxn ang="0">
                <a:pos x="125" y="129"/>
              </a:cxn>
              <a:cxn ang="0">
                <a:pos x="117" y="117"/>
              </a:cxn>
              <a:cxn ang="0">
                <a:pos x="60" y="93"/>
              </a:cxn>
              <a:cxn ang="0">
                <a:pos x="13" y="74"/>
              </a:cxn>
              <a:cxn ang="0">
                <a:pos x="13" y="87"/>
              </a:cxn>
              <a:cxn ang="0">
                <a:pos x="13" y="267"/>
              </a:cxn>
              <a:cxn ang="0">
                <a:pos x="13" y="278"/>
              </a:cxn>
              <a:cxn ang="0">
                <a:pos x="25" y="294"/>
              </a:cxn>
              <a:cxn ang="0">
                <a:pos x="71" y="314"/>
              </a:cxn>
              <a:cxn ang="0">
                <a:pos x="125" y="337"/>
              </a:cxn>
              <a:cxn ang="0">
                <a:pos x="125" y="304"/>
              </a:cxn>
              <a:cxn ang="0">
                <a:pos x="118" y="294"/>
              </a:cxn>
              <a:cxn ang="0">
                <a:pos x="35" y="259"/>
              </a:cxn>
              <a:cxn ang="0">
                <a:pos x="25" y="239"/>
              </a:cxn>
              <a:cxn ang="0">
                <a:pos x="125" y="281"/>
              </a:cxn>
            </a:cxnLst>
            <a:rect l="0" t="0" r="r" b="b"/>
            <a:pathLst>
              <a:path w="285" h="350">
                <a:moveTo>
                  <a:pt x="285" y="173"/>
                </a:moveTo>
                <a:cubicBezTo>
                  <a:pt x="285" y="207"/>
                  <a:pt x="284" y="240"/>
                  <a:pt x="285" y="273"/>
                </a:cubicBezTo>
                <a:cubicBezTo>
                  <a:pt x="285" y="279"/>
                  <a:pt x="283" y="283"/>
                  <a:pt x="277" y="285"/>
                </a:cubicBezTo>
                <a:cubicBezTo>
                  <a:pt x="227" y="306"/>
                  <a:pt x="178" y="328"/>
                  <a:pt x="128" y="349"/>
                </a:cubicBezTo>
                <a:cubicBezTo>
                  <a:pt x="125" y="350"/>
                  <a:pt x="120" y="350"/>
                  <a:pt x="117" y="349"/>
                </a:cubicBezTo>
                <a:cubicBezTo>
                  <a:pt x="84" y="335"/>
                  <a:pt x="51" y="321"/>
                  <a:pt x="19" y="307"/>
                </a:cubicBezTo>
                <a:cubicBezTo>
                  <a:pt x="8" y="302"/>
                  <a:pt x="1" y="295"/>
                  <a:pt x="1" y="283"/>
                </a:cubicBezTo>
                <a:cubicBezTo>
                  <a:pt x="1" y="278"/>
                  <a:pt x="0" y="274"/>
                  <a:pt x="0" y="270"/>
                </a:cubicBezTo>
                <a:cubicBezTo>
                  <a:pt x="0" y="205"/>
                  <a:pt x="0" y="141"/>
                  <a:pt x="0" y="77"/>
                </a:cubicBezTo>
                <a:cubicBezTo>
                  <a:pt x="0" y="71"/>
                  <a:pt x="1" y="68"/>
                  <a:pt x="7" y="65"/>
                </a:cubicBezTo>
                <a:cubicBezTo>
                  <a:pt x="57" y="44"/>
                  <a:pt x="107" y="22"/>
                  <a:pt x="157" y="1"/>
                </a:cubicBezTo>
                <a:cubicBezTo>
                  <a:pt x="160" y="0"/>
                  <a:pt x="164" y="0"/>
                  <a:pt x="166" y="1"/>
                </a:cubicBezTo>
                <a:cubicBezTo>
                  <a:pt x="199" y="14"/>
                  <a:pt x="231" y="28"/>
                  <a:pt x="264" y="42"/>
                </a:cubicBezTo>
                <a:cubicBezTo>
                  <a:pt x="278" y="48"/>
                  <a:pt x="285" y="59"/>
                  <a:pt x="285" y="75"/>
                </a:cubicBezTo>
                <a:cubicBezTo>
                  <a:pt x="284" y="108"/>
                  <a:pt x="285" y="140"/>
                  <a:pt x="285" y="173"/>
                </a:cubicBezTo>
                <a:close/>
                <a:moveTo>
                  <a:pt x="125" y="281"/>
                </a:moveTo>
                <a:cubicBezTo>
                  <a:pt x="125" y="270"/>
                  <a:pt x="124" y="260"/>
                  <a:pt x="125" y="250"/>
                </a:cubicBezTo>
                <a:cubicBezTo>
                  <a:pt x="125" y="242"/>
                  <a:pt x="123" y="238"/>
                  <a:pt x="116" y="235"/>
                </a:cubicBezTo>
                <a:cubicBezTo>
                  <a:pt x="88" y="224"/>
                  <a:pt x="60" y="212"/>
                  <a:pt x="33" y="200"/>
                </a:cubicBezTo>
                <a:cubicBezTo>
                  <a:pt x="23" y="196"/>
                  <a:pt x="22" y="193"/>
                  <a:pt x="27" y="182"/>
                </a:cubicBezTo>
                <a:cubicBezTo>
                  <a:pt x="59" y="196"/>
                  <a:pt x="91" y="209"/>
                  <a:pt x="125" y="224"/>
                </a:cubicBezTo>
                <a:cubicBezTo>
                  <a:pt x="125" y="211"/>
                  <a:pt x="124" y="200"/>
                  <a:pt x="125" y="189"/>
                </a:cubicBezTo>
                <a:cubicBezTo>
                  <a:pt x="125" y="184"/>
                  <a:pt x="123" y="181"/>
                  <a:pt x="118" y="178"/>
                </a:cubicBezTo>
                <a:cubicBezTo>
                  <a:pt x="90" y="167"/>
                  <a:pt x="62" y="155"/>
                  <a:pt x="34" y="143"/>
                </a:cubicBezTo>
                <a:cubicBezTo>
                  <a:pt x="23" y="138"/>
                  <a:pt x="22" y="136"/>
                  <a:pt x="26" y="124"/>
                </a:cubicBezTo>
                <a:cubicBezTo>
                  <a:pt x="58" y="138"/>
                  <a:pt x="90" y="151"/>
                  <a:pt x="125" y="166"/>
                </a:cubicBezTo>
                <a:cubicBezTo>
                  <a:pt x="125" y="152"/>
                  <a:pt x="124" y="140"/>
                  <a:pt x="125" y="129"/>
                </a:cubicBezTo>
                <a:cubicBezTo>
                  <a:pt x="125" y="123"/>
                  <a:pt x="123" y="120"/>
                  <a:pt x="117" y="117"/>
                </a:cubicBezTo>
                <a:cubicBezTo>
                  <a:pt x="98" y="110"/>
                  <a:pt x="79" y="101"/>
                  <a:pt x="60" y="93"/>
                </a:cubicBezTo>
                <a:cubicBezTo>
                  <a:pt x="45" y="87"/>
                  <a:pt x="30" y="81"/>
                  <a:pt x="13" y="74"/>
                </a:cubicBezTo>
                <a:cubicBezTo>
                  <a:pt x="13" y="79"/>
                  <a:pt x="13" y="83"/>
                  <a:pt x="13" y="87"/>
                </a:cubicBezTo>
                <a:cubicBezTo>
                  <a:pt x="13" y="147"/>
                  <a:pt x="13" y="207"/>
                  <a:pt x="13" y="267"/>
                </a:cubicBezTo>
                <a:cubicBezTo>
                  <a:pt x="13" y="270"/>
                  <a:pt x="13" y="274"/>
                  <a:pt x="13" y="278"/>
                </a:cubicBezTo>
                <a:cubicBezTo>
                  <a:pt x="14" y="285"/>
                  <a:pt x="17" y="291"/>
                  <a:pt x="25" y="294"/>
                </a:cubicBezTo>
                <a:cubicBezTo>
                  <a:pt x="40" y="300"/>
                  <a:pt x="56" y="307"/>
                  <a:pt x="71" y="314"/>
                </a:cubicBezTo>
                <a:cubicBezTo>
                  <a:pt x="88" y="322"/>
                  <a:pt x="106" y="329"/>
                  <a:pt x="125" y="337"/>
                </a:cubicBezTo>
                <a:cubicBezTo>
                  <a:pt x="125" y="325"/>
                  <a:pt x="124" y="315"/>
                  <a:pt x="125" y="304"/>
                </a:cubicBezTo>
                <a:cubicBezTo>
                  <a:pt x="125" y="298"/>
                  <a:pt x="122" y="296"/>
                  <a:pt x="118" y="294"/>
                </a:cubicBezTo>
                <a:cubicBezTo>
                  <a:pt x="90" y="282"/>
                  <a:pt x="63" y="270"/>
                  <a:pt x="35" y="259"/>
                </a:cubicBezTo>
                <a:cubicBezTo>
                  <a:pt x="24" y="255"/>
                  <a:pt x="23" y="249"/>
                  <a:pt x="25" y="239"/>
                </a:cubicBezTo>
                <a:cubicBezTo>
                  <a:pt x="58" y="253"/>
                  <a:pt x="90" y="267"/>
                  <a:pt x="125" y="281"/>
                </a:cubicBez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grpSp>
        <p:nvGrpSpPr>
          <p:cNvPr id="33" name="Group 7">
            <a:extLst>
              <a:ext uri="{FF2B5EF4-FFF2-40B4-BE49-F238E27FC236}">
                <a16:creationId xmlns:a16="http://schemas.microsoft.com/office/drawing/2014/main" xmlns="" id="{9C0396D9-BEE2-724A-B93B-C8010B962B96}"/>
              </a:ext>
            </a:extLst>
          </p:cNvPr>
          <p:cNvGrpSpPr>
            <a:grpSpLocks noChangeAspect="1"/>
          </p:cNvGrpSpPr>
          <p:nvPr/>
        </p:nvGrpSpPr>
        <p:grpSpPr bwMode="gray">
          <a:xfrm>
            <a:off x="10023967" y="4625189"/>
            <a:ext cx="327304" cy="457200"/>
            <a:chOff x="12953521" y="1297810"/>
            <a:chExt cx="584742" cy="759028"/>
          </a:xfrm>
          <a:solidFill>
            <a:schemeClr val="bg2"/>
          </a:solidFill>
        </p:grpSpPr>
        <p:sp>
          <p:nvSpPr>
            <p:cNvPr id="34" name="Freeform 743">
              <a:extLst>
                <a:ext uri="{FF2B5EF4-FFF2-40B4-BE49-F238E27FC236}">
                  <a16:creationId xmlns:a16="http://schemas.microsoft.com/office/drawing/2014/main" xmlns="" id="{50774E14-C476-CD40-B349-6DEEF85505D7}"/>
                </a:ext>
              </a:extLst>
            </p:cNvPr>
            <p:cNvSpPr>
              <a:spLocks noEditPoints="1"/>
            </p:cNvSpPr>
            <p:nvPr/>
          </p:nvSpPr>
          <p:spPr bwMode="gray">
            <a:xfrm>
              <a:off x="12953521" y="1297810"/>
              <a:ext cx="584742" cy="759028"/>
            </a:xfrm>
            <a:custGeom>
              <a:avLst/>
              <a:gdLst/>
              <a:ahLst/>
              <a:cxnLst>
                <a:cxn ang="0">
                  <a:pos x="0" y="202"/>
                </a:cxn>
                <a:cxn ang="0">
                  <a:pos x="0" y="26"/>
                </a:cxn>
                <a:cxn ang="0">
                  <a:pos x="21" y="1"/>
                </a:cxn>
                <a:cxn ang="0">
                  <a:pos x="25" y="0"/>
                </a:cxn>
                <a:cxn ang="0">
                  <a:pos x="286" y="0"/>
                </a:cxn>
                <a:cxn ang="0">
                  <a:pos x="311" y="25"/>
                </a:cxn>
                <a:cxn ang="0">
                  <a:pos x="311" y="54"/>
                </a:cxn>
                <a:cxn ang="0">
                  <a:pos x="311" y="378"/>
                </a:cxn>
                <a:cxn ang="0">
                  <a:pos x="289" y="404"/>
                </a:cxn>
                <a:cxn ang="0">
                  <a:pos x="285" y="404"/>
                </a:cxn>
                <a:cxn ang="0">
                  <a:pos x="25" y="404"/>
                </a:cxn>
                <a:cxn ang="0">
                  <a:pos x="0" y="378"/>
                </a:cxn>
                <a:cxn ang="0">
                  <a:pos x="0" y="202"/>
                </a:cxn>
                <a:cxn ang="0">
                  <a:pos x="100" y="269"/>
                </a:cxn>
                <a:cxn ang="0">
                  <a:pos x="97" y="270"/>
                </a:cxn>
                <a:cxn ang="0">
                  <a:pos x="66" y="291"/>
                </a:cxn>
                <a:cxn ang="0">
                  <a:pos x="61" y="336"/>
                </a:cxn>
                <a:cxn ang="0">
                  <a:pos x="72" y="344"/>
                </a:cxn>
                <a:cxn ang="0">
                  <a:pos x="73" y="343"/>
                </a:cxn>
                <a:cxn ang="0">
                  <a:pos x="73" y="342"/>
                </a:cxn>
                <a:cxn ang="0">
                  <a:pos x="72" y="341"/>
                </a:cxn>
                <a:cxn ang="0">
                  <a:pos x="72" y="300"/>
                </a:cxn>
                <a:cxn ang="0">
                  <a:pos x="83" y="291"/>
                </a:cxn>
                <a:cxn ang="0">
                  <a:pos x="196" y="220"/>
                </a:cxn>
                <a:cxn ang="0">
                  <a:pos x="207" y="213"/>
                </a:cxn>
                <a:cxn ang="0">
                  <a:pos x="213" y="214"/>
                </a:cxn>
                <a:cxn ang="0">
                  <a:pos x="213" y="220"/>
                </a:cxn>
                <a:cxn ang="0">
                  <a:pos x="212" y="221"/>
                </a:cxn>
                <a:cxn ang="0">
                  <a:pos x="166" y="279"/>
                </a:cxn>
                <a:cxn ang="0">
                  <a:pos x="164" y="281"/>
                </a:cxn>
                <a:cxn ang="0">
                  <a:pos x="277" y="179"/>
                </a:cxn>
                <a:cxn ang="0">
                  <a:pos x="193" y="39"/>
                </a:cxn>
                <a:cxn ang="0">
                  <a:pos x="43" y="104"/>
                </a:cxn>
                <a:cxn ang="0">
                  <a:pos x="100" y="269"/>
                </a:cxn>
                <a:cxn ang="0">
                  <a:pos x="84" y="320"/>
                </a:cxn>
                <a:cxn ang="0">
                  <a:pos x="100" y="337"/>
                </a:cxn>
                <a:cxn ang="0">
                  <a:pos x="117" y="320"/>
                </a:cxn>
                <a:cxn ang="0">
                  <a:pos x="100" y="303"/>
                </a:cxn>
                <a:cxn ang="0">
                  <a:pos x="84" y="320"/>
                </a:cxn>
                <a:cxn ang="0">
                  <a:pos x="282" y="44"/>
                </a:cxn>
                <a:cxn ang="0">
                  <a:pos x="295" y="31"/>
                </a:cxn>
                <a:cxn ang="0">
                  <a:pos x="282" y="18"/>
                </a:cxn>
                <a:cxn ang="0">
                  <a:pos x="269" y="31"/>
                </a:cxn>
                <a:cxn ang="0">
                  <a:pos x="282" y="44"/>
                </a:cxn>
                <a:cxn ang="0">
                  <a:pos x="282" y="386"/>
                </a:cxn>
                <a:cxn ang="0">
                  <a:pos x="295" y="374"/>
                </a:cxn>
                <a:cxn ang="0">
                  <a:pos x="282" y="361"/>
                </a:cxn>
                <a:cxn ang="0">
                  <a:pos x="269" y="374"/>
                </a:cxn>
                <a:cxn ang="0">
                  <a:pos x="282" y="386"/>
                </a:cxn>
                <a:cxn ang="0">
                  <a:pos x="15" y="31"/>
                </a:cxn>
                <a:cxn ang="0">
                  <a:pos x="28" y="44"/>
                </a:cxn>
                <a:cxn ang="0">
                  <a:pos x="41" y="31"/>
                </a:cxn>
                <a:cxn ang="0">
                  <a:pos x="28" y="18"/>
                </a:cxn>
                <a:cxn ang="0">
                  <a:pos x="15" y="31"/>
                </a:cxn>
                <a:cxn ang="0">
                  <a:pos x="28" y="386"/>
                </a:cxn>
                <a:cxn ang="0">
                  <a:pos x="41" y="373"/>
                </a:cxn>
                <a:cxn ang="0">
                  <a:pos x="28" y="361"/>
                </a:cxn>
                <a:cxn ang="0">
                  <a:pos x="15" y="374"/>
                </a:cxn>
                <a:cxn ang="0">
                  <a:pos x="28" y="386"/>
                </a:cxn>
              </a:cxnLst>
              <a:rect l="0" t="0" r="r" b="b"/>
              <a:pathLst>
                <a:path w="311" h="404">
                  <a:moveTo>
                    <a:pt x="0" y="202"/>
                  </a:moveTo>
                  <a:cubicBezTo>
                    <a:pt x="0" y="143"/>
                    <a:pt x="0" y="85"/>
                    <a:pt x="0" y="26"/>
                  </a:cubicBezTo>
                  <a:cubicBezTo>
                    <a:pt x="0" y="13"/>
                    <a:pt x="8" y="3"/>
                    <a:pt x="21" y="1"/>
                  </a:cubicBezTo>
                  <a:cubicBezTo>
                    <a:pt x="22" y="0"/>
                    <a:pt x="23" y="0"/>
                    <a:pt x="25" y="0"/>
                  </a:cubicBezTo>
                  <a:cubicBezTo>
                    <a:pt x="112" y="0"/>
                    <a:pt x="199" y="0"/>
                    <a:pt x="286" y="0"/>
                  </a:cubicBezTo>
                  <a:cubicBezTo>
                    <a:pt x="300" y="0"/>
                    <a:pt x="311" y="11"/>
                    <a:pt x="311" y="25"/>
                  </a:cubicBezTo>
                  <a:cubicBezTo>
                    <a:pt x="311" y="35"/>
                    <a:pt x="311" y="45"/>
                    <a:pt x="311" y="54"/>
                  </a:cubicBezTo>
                  <a:cubicBezTo>
                    <a:pt x="311" y="162"/>
                    <a:pt x="311" y="270"/>
                    <a:pt x="311" y="378"/>
                  </a:cubicBezTo>
                  <a:cubicBezTo>
                    <a:pt x="311" y="391"/>
                    <a:pt x="302" y="401"/>
                    <a:pt x="289" y="404"/>
                  </a:cubicBezTo>
                  <a:cubicBezTo>
                    <a:pt x="288" y="404"/>
                    <a:pt x="287" y="404"/>
                    <a:pt x="285" y="404"/>
                  </a:cubicBezTo>
                  <a:cubicBezTo>
                    <a:pt x="198" y="404"/>
                    <a:pt x="112" y="404"/>
                    <a:pt x="25" y="404"/>
                  </a:cubicBezTo>
                  <a:cubicBezTo>
                    <a:pt x="10" y="404"/>
                    <a:pt x="0" y="393"/>
                    <a:pt x="0" y="378"/>
                  </a:cubicBezTo>
                  <a:cubicBezTo>
                    <a:pt x="0" y="320"/>
                    <a:pt x="0" y="261"/>
                    <a:pt x="0" y="202"/>
                  </a:cubicBezTo>
                  <a:close/>
                  <a:moveTo>
                    <a:pt x="100" y="269"/>
                  </a:moveTo>
                  <a:cubicBezTo>
                    <a:pt x="99" y="269"/>
                    <a:pt x="98" y="270"/>
                    <a:pt x="97" y="270"/>
                  </a:cubicBezTo>
                  <a:cubicBezTo>
                    <a:pt x="87" y="277"/>
                    <a:pt x="76" y="284"/>
                    <a:pt x="66" y="291"/>
                  </a:cubicBezTo>
                  <a:cubicBezTo>
                    <a:pt x="50" y="302"/>
                    <a:pt x="48" y="322"/>
                    <a:pt x="61" y="336"/>
                  </a:cubicBezTo>
                  <a:cubicBezTo>
                    <a:pt x="64" y="339"/>
                    <a:pt x="68" y="341"/>
                    <a:pt x="72" y="344"/>
                  </a:cubicBezTo>
                  <a:cubicBezTo>
                    <a:pt x="72" y="344"/>
                    <a:pt x="73" y="343"/>
                    <a:pt x="73" y="343"/>
                  </a:cubicBezTo>
                  <a:cubicBezTo>
                    <a:pt x="73" y="343"/>
                    <a:pt x="73" y="342"/>
                    <a:pt x="73" y="342"/>
                  </a:cubicBezTo>
                  <a:cubicBezTo>
                    <a:pt x="73" y="342"/>
                    <a:pt x="72" y="341"/>
                    <a:pt x="72" y="341"/>
                  </a:cubicBezTo>
                  <a:cubicBezTo>
                    <a:pt x="61" y="329"/>
                    <a:pt x="60" y="312"/>
                    <a:pt x="72" y="300"/>
                  </a:cubicBezTo>
                  <a:cubicBezTo>
                    <a:pt x="75" y="296"/>
                    <a:pt x="79" y="294"/>
                    <a:pt x="83" y="291"/>
                  </a:cubicBezTo>
                  <a:cubicBezTo>
                    <a:pt x="120" y="267"/>
                    <a:pt x="158" y="244"/>
                    <a:pt x="196" y="220"/>
                  </a:cubicBezTo>
                  <a:cubicBezTo>
                    <a:pt x="199" y="218"/>
                    <a:pt x="203" y="215"/>
                    <a:pt x="207" y="213"/>
                  </a:cubicBezTo>
                  <a:cubicBezTo>
                    <a:pt x="209" y="212"/>
                    <a:pt x="211" y="212"/>
                    <a:pt x="213" y="214"/>
                  </a:cubicBezTo>
                  <a:cubicBezTo>
                    <a:pt x="214" y="215"/>
                    <a:pt x="214" y="217"/>
                    <a:pt x="213" y="220"/>
                  </a:cubicBezTo>
                  <a:cubicBezTo>
                    <a:pt x="213" y="220"/>
                    <a:pt x="212" y="220"/>
                    <a:pt x="212" y="221"/>
                  </a:cubicBezTo>
                  <a:cubicBezTo>
                    <a:pt x="197" y="240"/>
                    <a:pt x="181" y="259"/>
                    <a:pt x="166" y="279"/>
                  </a:cubicBezTo>
                  <a:cubicBezTo>
                    <a:pt x="165" y="279"/>
                    <a:pt x="165" y="280"/>
                    <a:pt x="164" y="281"/>
                  </a:cubicBezTo>
                  <a:cubicBezTo>
                    <a:pt x="211" y="279"/>
                    <a:pt x="266" y="243"/>
                    <a:pt x="277" y="179"/>
                  </a:cubicBezTo>
                  <a:cubicBezTo>
                    <a:pt x="288" y="117"/>
                    <a:pt x="251" y="58"/>
                    <a:pt x="193" y="39"/>
                  </a:cubicBezTo>
                  <a:cubicBezTo>
                    <a:pt x="134" y="20"/>
                    <a:pt x="70" y="48"/>
                    <a:pt x="43" y="104"/>
                  </a:cubicBezTo>
                  <a:cubicBezTo>
                    <a:pt x="15" y="164"/>
                    <a:pt x="38" y="238"/>
                    <a:pt x="100" y="269"/>
                  </a:cubicBezTo>
                  <a:close/>
                  <a:moveTo>
                    <a:pt x="84" y="320"/>
                  </a:moveTo>
                  <a:cubicBezTo>
                    <a:pt x="84" y="329"/>
                    <a:pt x="91" y="337"/>
                    <a:pt x="100" y="337"/>
                  </a:cubicBezTo>
                  <a:cubicBezTo>
                    <a:pt x="110" y="337"/>
                    <a:pt x="117" y="329"/>
                    <a:pt x="117" y="320"/>
                  </a:cubicBezTo>
                  <a:cubicBezTo>
                    <a:pt x="117" y="311"/>
                    <a:pt x="109" y="303"/>
                    <a:pt x="100" y="303"/>
                  </a:cubicBezTo>
                  <a:cubicBezTo>
                    <a:pt x="91" y="304"/>
                    <a:pt x="84" y="311"/>
                    <a:pt x="84" y="320"/>
                  </a:cubicBezTo>
                  <a:close/>
                  <a:moveTo>
                    <a:pt x="282" y="44"/>
                  </a:moveTo>
                  <a:cubicBezTo>
                    <a:pt x="289" y="44"/>
                    <a:pt x="295" y="38"/>
                    <a:pt x="295" y="31"/>
                  </a:cubicBezTo>
                  <a:cubicBezTo>
                    <a:pt x="295" y="24"/>
                    <a:pt x="289" y="18"/>
                    <a:pt x="282" y="18"/>
                  </a:cubicBezTo>
                  <a:cubicBezTo>
                    <a:pt x="275" y="18"/>
                    <a:pt x="269" y="24"/>
                    <a:pt x="269" y="31"/>
                  </a:cubicBezTo>
                  <a:cubicBezTo>
                    <a:pt x="269" y="38"/>
                    <a:pt x="275" y="44"/>
                    <a:pt x="282" y="44"/>
                  </a:cubicBezTo>
                  <a:close/>
                  <a:moveTo>
                    <a:pt x="282" y="386"/>
                  </a:moveTo>
                  <a:cubicBezTo>
                    <a:pt x="289" y="386"/>
                    <a:pt x="295" y="381"/>
                    <a:pt x="295" y="374"/>
                  </a:cubicBezTo>
                  <a:cubicBezTo>
                    <a:pt x="295" y="367"/>
                    <a:pt x="289" y="361"/>
                    <a:pt x="282" y="361"/>
                  </a:cubicBezTo>
                  <a:cubicBezTo>
                    <a:pt x="275" y="361"/>
                    <a:pt x="269" y="367"/>
                    <a:pt x="269" y="374"/>
                  </a:cubicBezTo>
                  <a:cubicBezTo>
                    <a:pt x="269" y="381"/>
                    <a:pt x="275" y="386"/>
                    <a:pt x="282" y="386"/>
                  </a:cubicBezTo>
                  <a:close/>
                  <a:moveTo>
                    <a:pt x="15" y="31"/>
                  </a:moveTo>
                  <a:cubicBezTo>
                    <a:pt x="15" y="38"/>
                    <a:pt x="21" y="44"/>
                    <a:pt x="28" y="44"/>
                  </a:cubicBezTo>
                  <a:cubicBezTo>
                    <a:pt x="35" y="43"/>
                    <a:pt x="41" y="38"/>
                    <a:pt x="41" y="31"/>
                  </a:cubicBezTo>
                  <a:cubicBezTo>
                    <a:pt x="41" y="24"/>
                    <a:pt x="35" y="18"/>
                    <a:pt x="28" y="18"/>
                  </a:cubicBezTo>
                  <a:cubicBezTo>
                    <a:pt x="21" y="18"/>
                    <a:pt x="15" y="24"/>
                    <a:pt x="15" y="31"/>
                  </a:cubicBezTo>
                  <a:close/>
                  <a:moveTo>
                    <a:pt x="28" y="386"/>
                  </a:moveTo>
                  <a:cubicBezTo>
                    <a:pt x="35" y="386"/>
                    <a:pt x="41" y="381"/>
                    <a:pt x="41" y="373"/>
                  </a:cubicBezTo>
                  <a:cubicBezTo>
                    <a:pt x="41" y="367"/>
                    <a:pt x="35" y="361"/>
                    <a:pt x="28" y="361"/>
                  </a:cubicBezTo>
                  <a:cubicBezTo>
                    <a:pt x="21" y="361"/>
                    <a:pt x="15" y="367"/>
                    <a:pt x="15" y="374"/>
                  </a:cubicBezTo>
                  <a:cubicBezTo>
                    <a:pt x="15" y="381"/>
                    <a:pt x="21" y="386"/>
                    <a:pt x="28" y="386"/>
                  </a:cubicBez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35" name="Freeform 750">
              <a:extLst>
                <a:ext uri="{FF2B5EF4-FFF2-40B4-BE49-F238E27FC236}">
                  <a16:creationId xmlns:a16="http://schemas.microsoft.com/office/drawing/2014/main" xmlns="" id="{7ACB7E84-5605-8A4C-8EBD-15CF900EB33E}"/>
                </a:ext>
              </a:extLst>
            </p:cNvPr>
            <p:cNvSpPr>
              <a:spLocks noEditPoints="1"/>
            </p:cNvSpPr>
            <p:nvPr/>
          </p:nvSpPr>
          <p:spPr bwMode="gray">
            <a:xfrm>
              <a:off x="13161552" y="1505838"/>
              <a:ext cx="174297" cy="174297"/>
            </a:xfrm>
            <a:custGeom>
              <a:avLst/>
              <a:gdLst/>
              <a:ahLst/>
              <a:cxnLst>
                <a:cxn ang="0">
                  <a:pos x="0" y="46"/>
                </a:cxn>
                <a:cxn ang="0">
                  <a:pos x="46" y="0"/>
                </a:cxn>
                <a:cxn ang="0">
                  <a:pos x="93" y="46"/>
                </a:cxn>
                <a:cxn ang="0">
                  <a:pos x="46" y="93"/>
                </a:cxn>
                <a:cxn ang="0">
                  <a:pos x="0" y="46"/>
                </a:cxn>
                <a:cxn ang="0">
                  <a:pos x="46" y="23"/>
                </a:cxn>
                <a:cxn ang="0">
                  <a:pos x="23" y="47"/>
                </a:cxn>
                <a:cxn ang="0">
                  <a:pos x="46" y="70"/>
                </a:cxn>
                <a:cxn ang="0">
                  <a:pos x="70" y="47"/>
                </a:cxn>
                <a:cxn ang="0">
                  <a:pos x="46" y="23"/>
                </a:cxn>
              </a:cxnLst>
              <a:rect l="0" t="0" r="r" b="b"/>
              <a:pathLst>
                <a:path w="93" h="93">
                  <a:moveTo>
                    <a:pt x="0" y="46"/>
                  </a:moveTo>
                  <a:cubicBezTo>
                    <a:pt x="0" y="21"/>
                    <a:pt x="20" y="0"/>
                    <a:pt x="46" y="0"/>
                  </a:cubicBezTo>
                  <a:cubicBezTo>
                    <a:pt x="72" y="0"/>
                    <a:pt x="93" y="21"/>
                    <a:pt x="93" y="46"/>
                  </a:cubicBezTo>
                  <a:cubicBezTo>
                    <a:pt x="93" y="72"/>
                    <a:pt x="72" y="93"/>
                    <a:pt x="46" y="93"/>
                  </a:cubicBezTo>
                  <a:cubicBezTo>
                    <a:pt x="21" y="93"/>
                    <a:pt x="0" y="72"/>
                    <a:pt x="0" y="46"/>
                  </a:cubicBezTo>
                  <a:close/>
                  <a:moveTo>
                    <a:pt x="46" y="23"/>
                  </a:moveTo>
                  <a:cubicBezTo>
                    <a:pt x="33" y="23"/>
                    <a:pt x="22" y="34"/>
                    <a:pt x="23" y="47"/>
                  </a:cubicBezTo>
                  <a:cubicBezTo>
                    <a:pt x="23" y="59"/>
                    <a:pt x="33" y="70"/>
                    <a:pt x="46" y="70"/>
                  </a:cubicBezTo>
                  <a:cubicBezTo>
                    <a:pt x="59" y="70"/>
                    <a:pt x="69" y="59"/>
                    <a:pt x="70" y="47"/>
                  </a:cubicBezTo>
                  <a:cubicBezTo>
                    <a:pt x="70" y="34"/>
                    <a:pt x="59" y="23"/>
                    <a:pt x="46" y="23"/>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36" name="Bent-Up Arrow 35">
            <a:extLst>
              <a:ext uri="{FF2B5EF4-FFF2-40B4-BE49-F238E27FC236}">
                <a16:creationId xmlns:a16="http://schemas.microsoft.com/office/drawing/2014/main" xmlns="" id="{848B5637-500F-AC43-84C6-8E2339193453}"/>
              </a:ext>
            </a:extLst>
          </p:cNvPr>
          <p:cNvSpPr/>
          <p:nvPr/>
        </p:nvSpPr>
        <p:spPr bwMode="gray">
          <a:xfrm rot="5400000" flipV="1">
            <a:off x="10929178" y="4970136"/>
            <a:ext cx="861720" cy="323020"/>
          </a:xfrm>
          <a:prstGeom prst="bentUpArrow">
            <a:avLst>
              <a:gd name="adj1" fmla="val 9435"/>
              <a:gd name="adj2" fmla="val 12146"/>
              <a:gd name="adj3" fmla="val 14940"/>
            </a:avLst>
          </a:prstGeom>
          <a:solidFill>
            <a:schemeClr val="accent5"/>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dirty="0"/>
          </a:p>
        </p:txBody>
      </p:sp>
      <p:sp>
        <p:nvSpPr>
          <p:cNvPr id="37" name="Freeform 4">
            <a:extLst>
              <a:ext uri="{FF2B5EF4-FFF2-40B4-BE49-F238E27FC236}">
                <a16:creationId xmlns:a16="http://schemas.microsoft.com/office/drawing/2014/main" xmlns="" id="{9FCB7ED0-292D-664F-981F-311ECBA620E3}"/>
              </a:ext>
            </a:extLst>
          </p:cNvPr>
          <p:cNvSpPr>
            <a:spLocks noChangeAspect="1" noChangeArrowheads="1"/>
          </p:cNvSpPr>
          <p:nvPr/>
        </p:nvSpPr>
        <p:spPr bwMode="auto">
          <a:xfrm>
            <a:off x="9114142" y="5209286"/>
            <a:ext cx="657646" cy="353583"/>
          </a:xfrm>
          <a:custGeom>
            <a:avLst/>
            <a:gdLst>
              <a:gd name="T0" fmla="*/ 2731 w 2926"/>
              <a:gd name="T1" fmla="*/ 428 h 1575"/>
              <a:gd name="T2" fmla="*/ 2194 w 2926"/>
              <a:gd name="T3" fmla="*/ 277 h 1575"/>
              <a:gd name="T4" fmla="*/ 2103 w 2926"/>
              <a:gd name="T5" fmla="*/ 1065 h 1575"/>
              <a:gd name="T6" fmla="*/ 0 w 2926"/>
              <a:gd name="T7" fmla="*/ 0 h 1575"/>
              <a:gd name="T8" fmla="*/ 331 w 2926"/>
              <a:gd name="T9" fmla="*/ 1296 h 1575"/>
              <a:gd name="T10" fmla="*/ 526 w 2926"/>
              <a:gd name="T11" fmla="*/ 1574 h 1575"/>
              <a:gd name="T12" fmla="*/ 720 w 2926"/>
              <a:gd name="T13" fmla="*/ 1296 h 1575"/>
              <a:gd name="T14" fmla="*/ 823 w 2926"/>
              <a:gd name="T15" fmla="*/ 1366 h 1575"/>
              <a:gd name="T16" fmla="*/ 1234 w 2926"/>
              <a:gd name="T17" fmla="*/ 1366 h 1575"/>
              <a:gd name="T18" fmla="*/ 1463 w 2926"/>
              <a:gd name="T19" fmla="*/ 1296 h 1575"/>
              <a:gd name="T20" fmla="*/ 1966 w 2926"/>
              <a:gd name="T21" fmla="*/ 1389 h 1575"/>
              <a:gd name="T22" fmla="*/ 2296 w 2926"/>
              <a:gd name="T23" fmla="*/ 1296 h 1575"/>
              <a:gd name="T24" fmla="*/ 2491 w 2926"/>
              <a:gd name="T25" fmla="*/ 1574 h 1575"/>
              <a:gd name="T26" fmla="*/ 2811 w 2926"/>
              <a:gd name="T27" fmla="*/ 1389 h 1575"/>
              <a:gd name="T28" fmla="*/ 2925 w 2926"/>
              <a:gd name="T29" fmla="*/ 833 h 1575"/>
              <a:gd name="T30" fmla="*/ 274 w 2926"/>
              <a:gd name="T31" fmla="*/ 1065 h 1575"/>
              <a:gd name="T32" fmla="*/ 183 w 2926"/>
              <a:gd name="T33" fmla="*/ 138 h 1575"/>
              <a:gd name="T34" fmla="*/ 274 w 2926"/>
              <a:gd name="T35" fmla="*/ 1065 h 1575"/>
              <a:gd name="T36" fmla="*/ 548 w 2926"/>
              <a:gd name="T37" fmla="*/ 138 h 1575"/>
              <a:gd name="T38" fmla="*/ 457 w 2926"/>
              <a:gd name="T39" fmla="*/ 1065 h 1575"/>
              <a:gd name="T40" fmla="*/ 526 w 2926"/>
              <a:gd name="T41" fmla="*/ 1481 h 1575"/>
              <a:gd name="T42" fmla="*/ 526 w 2926"/>
              <a:gd name="T43" fmla="*/ 1250 h 1575"/>
              <a:gd name="T44" fmla="*/ 526 w 2926"/>
              <a:gd name="T45" fmla="*/ 1481 h 1575"/>
              <a:gd name="T46" fmla="*/ 731 w 2926"/>
              <a:gd name="T47" fmla="*/ 1065 h 1575"/>
              <a:gd name="T48" fmla="*/ 823 w 2926"/>
              <a:gd name="T49" fmla="*/ 138 h 1575"/>
              <a:gd name="T50" fmla="*/ 1006 w 2926"/>
              <a:gd name="T51" fmla="*/ 138 h 1575"/>
              <a:gd name="T52" fmla="*/ 1097 w 2926"/>
              <a:gd name="T53" fmla="*/ 1065 h 1575"/>
              <a:gd name="T54" fmla="*/ 1006 w 2926"/>
              <a:gd name="T55" fmla="*/ 138 h 1575"/>
              <a:gd name="T56" fmla="*/ 914 w 2926"/>
              <a:gd name="T57" fmla="*/ 1366 h 1575"/>
              <a:gd name="T58" fmla="*/ 1143 w 2926"/>
              <a:gd name="T59" fmla="*/ 1366 h 1575"/>
              <a:gd name="T60" fmla="*/ 1371 w 2926"/>
              <a:gd name="T61" fmla="*/ 1065 h 1575"/>
              <a:gd name="T62" fmla="*/ 1280 w 2926"/>
              <a:gd name="T63" fmla="*/ 138 h 1575"/>
              <a:gd name="T64" fmla="*/ 1371 w 2926"/>
              <a:gd name="T65" fmla="*/ 1065 h 1575"/>
              <a:gd name="T66" fmla="*/ 1554 w 2926"/>
              <a:gd name="T67" fmla="*/ 1065 h 1575"/>
              <a:gd name="T68" fmla="*/ 1646 w 2926"/>
              <a:gd name="T69" fmla="*/ 138 h 1575"/>
              <a:gd name="T70" fmla="*/ 1920 w 2926"/>
              <a:gd name="T71" fmla="*/ 1065 h 1575"/>
              <a:gd name="T72" fmla="*/ 1829 w 2926"/>
              <a:gd name="T73" fmla="*/ 138 h 1575"/>
              <a:gd name="T74" fmla="*/ 1920 w 2926"/>
              <a:gd name="T75" fmla="*/ 1065 h 1575"/>
              <a:gd name="T76" fmla="*/ 2376 w 2926"/>
              <a:gd name="T77" fmla="*/ 1366 h 1575"/>
              <a:gd name="T78" fmla="*/ 2605 w 2926"/>
              <a:gd name="T79" fmla="*/ 1366 h 1575"/>
              <a:gd name="T80" fmla="*/ 2765 w 2926"/>
              <a:gd name="T81" fmla="*/ 787 h 1575"/>
              <a:gd name="T82" fmla="*/ 2331 w 2926"/>
              <a:gd name="T83" fmla="*/ 752 h 1575"/>
              <a:gd name="T84" fmla="*/ 2365 w 2926"/>
              <a:gd name="T85" fmla="*/ 416 h 1575"/>
              <a:gd name="T86" fmla="*/ 2651 w 2926"/>
              <a:gd name="T87" fmla="*/ 463 h 1575"/>
              <a:gd name="T88" fmla="*/ 2765 w 2926"/>
              <a:gd name="T89" fmla="*/ 787 h 15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926" h="1575">
                <a:moveTo>
                  <a:pt x="2902" y="741"/>
                </a:moveTo>
                <a:cubicBezTo>
                  <a:pt x="2731" y="428"/>
                  <a:pt x="2731" y="428"/>
                  <a:pt x="2731" y="428"/>
                </a:cubicBezTo>
                <a:cubicBezTo>
                  <a:pt x="2685" y="335"/>
                  <a:pt x="2594" y="277"/>
                  <a:pt x="2491" y="277"/>
                </a:cubicBezTo>
                <a:cubicBezTo>
                  <a:pt x="2194" y="277"/>
                  <a:pt x="2194" y="277"/>
                  <a:pt x="2194" y="277"/>
                </a:cubicBezTo>
                <a:cubicBezTo>
                  <a:pt x="2194" y="1065"/>
                  <a:pt x="2194" y="1065"/>
                  <a:pt x="2194" y="1065"/>
                </a:cubicBezTo>
                <a:cubicBezTo>
                  <a:pt x="2103" y="1065"/>
                  <a:pt x="2103" y="1065"/>
                  <a:pt x="2103" y="1065"/>
                </a:cubicBezTo>
                <a:cubicBezTo>
                  <a:pt x="2103" y="0"/>
                  <a:pt x="2103" y="0"/>
                  <a:pt x="2103" y="0"/>
                </a:cubicBezTo>
                <a:cubicBezTo>
                  <a:pt x="0" y="0"/>
                  <a:pt x="0" y="0"/>
                  <a:pt x="0" y="0"/>
                </a:cubicBezTo>
                <a:cubicBezTo>
                  <a:pt x="0" y="1296"/>
                  <a:pt x="0" y="1296"/>
                  <a:pt x="0" y="1296"/>
                </a:cubicBezTo>
                <a:cubicBezTo>
                  <a:pt x="331" y="1296"/>
                  <a:pt x="331" y="1296"/>
                  <a:pt x="331" y="1296"/>
                </a:cubicBezTo>
                <a:cubicBezTo>
                  <a:pt x="320" y="1320"/>
                  <a:pt x="320" y="1343"/>
                  <a:pt x="320" y="1366"/>
                </a:cubicBezTo>
                <a:cubicBezTo>
                  <a:pt x="320" y="1481"/>
                  <a:pt x="411" y="1574"/>
                  <a:pt x="526" y="1574"/>
                </a:cubicBezTo>
                <a:cubicBezTo>
                  <a:pt x="640" y="1574"/>
                  <a:pt x="731" y="1481"/>
                  <a:pt x="731" y="1366"/>
                </a:cubicBezTo>
                <a:cubicBezTo>
                  <a:pt x="731" y="1343"/>
                  <a:pt x="731" y="1320"/>
                  <a:pt x="720" y="1296"/>
                </a:cubicBezTo>
                <a:cubicBezTo>
                  <a:pt x="834" y="1296"/>
                  <a:pt x="834" y="1296"/>
                  <a:pt x="834" y="1296"/>
                </a:cubicBezTo>
                <a:cubicBezTo>
                  <a:pt x="823" y="1320"/>
                  <a:pt x="823" y="1343"/>
                  <a:pt x="823" y="1366"/>
                </a:cubicBezTo>
                <a:cubicBezTo>
                  <a:pt x="823" y="1481"/>
                  <a:pt x="914" y="1574"/>
                  <a:pt x="1029" y="1574"/>
                </a:cubicBezTo>
                <a:cubicBezTo>
                  <a:pt x="1143" y="1574"/>
                  <a:pt x="1234" y="1481"/>
                  <a:pt x="1234" y="1366"/>
                </a:cubicBezTo>
                <a:cubicBezTo>
                  <a:pt x="1234" y="1343"/>
                  <a:pt x="1234" y="1320"/>
                  <a:pt x="1223" y="1296"/>
                </a:cubicBezTo>
                <a:cubicBezTo>
                  <a:pt x="1463" y="1296"/>
                  <a:pt x="1463" y="1296"/>
                  <a:pt x="1463" y="1296"/>
                </a:cubicBezTo>
                <a:cubicBezTo>
                  <a:pt x="1463" y="1343"/>
                  <a:pt x="1509" y="1389"/>
                  <a:pt x="1554" y="1389"/>
                </a:cubicBezTo>
                <a:cubicBezTo>
                  <a:pt x="1966" y="1389"/>
                  <a:pt x="1966" y="1389"/>
                  <a:pt x="1966" y="1389"/>
                </a:cubicBezTo>
                <a:cubicBezTo>
                  <a:pt x="2012" y="1389"/>
                  <a:pt x="2057" y="1343"/>
                  <a:pt x="2057" y="1296"/>
                </a:cubicBezTo>
                <a:cubicBezTo>
                  <a:pt x="2296" y="1296"/>
                  <a:pt x="2296" y="1296"/>
                  <a:pt x="2296" y="1296"/>
                </a:cubicBezTo>
                <a:cubicBezTo>
                  <a:pt x="2285" y="1320"/>
                  <a:pt x="2285" y="1343"/>
                  <a:pt x="2285" y="1366"/>
                </a:cubicBezTo>
                <a:cubicBezTo>
                  <a:pt x="2285" y="1481"/>
                  <a:pt x="2376" y="1574"/>
                  <a:pt x="2491" y="1574"/>
                </a:cubicBezTo>
                <a:cubicBezTo>
                  <a:pt x="2594" y="1574"/>
                  <a:pt x="2685" y="1493"/>
                  <a:pt x="2696" y="1389"/>
                </a:cubicBezTo>
                <a:cubicBezTo>
                  <a:pt x="2811" y="1389"/>
                  <a:pt x="2811" y="1389"/>
                  <a:pt x="2811" y="1389"/>
                </a:cubicBezTo>
                <a:cubicBezTo>
                  <a:pt x="2879" y="1389"/>
                  <a:pt x="2925" y="1343"/>
                  <a:pt x="2925" y="1273"/>
                </a:cubicBezTo>
                <a:cubicBezTo>
                  <a:pt x="2925" y="833"/>
                  <a:pt x="2925" y="833"/>
                  <a:pt x="2925" y="833"/>
                </a:cubicBezTo>
                <a:cubicBezTo>
                  <a:pt x="2925" y="798"/>
                  <a:pt x="2914" y="775"/>
                  <a:pt x="2902" y="741"/>
                </a:cubicBezTo>
                <a:close/>
                <a:moveTo>
                  <a:pt x="274" y="1065"/>
                </a:moveTo>
                <a:cubicBezTo>
                  <a:pt x="183" y="1065"/>
                  <a:pt x="183" y="1065"/>
                  <a:pt x="183" y="1065"/>
                </a:cubicBezTo>
                <a:cubicBezTo>
                  <a:pt x="183" y="138"/>
                  <a:pt x="183" y="138"/>
                  <a:pt x="183" y="138"/>
                </a:cubicBezTo>
                <a:cubicBezTo>
                  <a:pt x="274" y="138"/>
                  <a:pt x="274" y="138"/>
                  <a:pt x="274" y="138"/>
                </a:cubicBezTo>
                <a:lnTo>
                  <a:pt x="274" y="1065"/>
                </a:lnTo>
                <a:close/>
                <a:moveTo>
                  <a:pt x="457" y="138"/>
                </a:moveTo>
                <a:cubicBezTo>
                  <a:pt x="548" y="138"/>
                  <a:pt x="548" y="138"/>
                  <a:pt x="548" y="138"/>
                </a:cubicBezTo>
                <a:cubicBezTo>
                  <a:pt x="548" y="1065"/>
                  <a:pt x="548" y="1065"/>
                  <a:pt x="548" y="1065"/>
                </a:cubicBezTo>
                <a:cubicBezTo>
                  <a:pt x="457" y="1065"/>
                  <a:pt x="457" y="1065"/>
                  <a:pt x="457" y="1065"/>
                </a:cubicBezTo>
                <a:lnTo>
                  <a:pt x="457" y="138"/>
                </a:lnTo>
                <a:close/>
                <a:moveTo>
                  <a:pt x="526" y="1481"/>
                </a:moveTo>
                <a:cubicBezTo>
                  <a:pt x="457" y="1481"/>
                  <a:pt x="411" y="1435"/>
                  <a:pt x="411" y="1366"/>
                </a:cubicBezTo>
                <a:cubicBezTo>
                  <a:pt x="411" y="1296"/>
                  <a:pt x="457" y="1250"/>
                  <a:pt x="526" y="1250"/>
                </a:cubicBezTo>
                <a:cubicBezTo>
                  <a:pt x="594" y="1250"/>
                  <a:pt x="640" y="1296"/>
                  <a:pt x="640" y="1366"/>
                </a:cubicBezTo>
                <a:cubicBezTo>
                  <a:pt x="640" y="1435"/>
                  <a:pt x="594" y="1481"/>
                  <a:pt x="526" y="1481"/>
                </a:cubicBezTo>
                <a:close/>
                <a:moveTo>
                  <a:pt x="823" y="1065"/>
                </a:moveTo>
                <a:cubicBezTo>
                  <a:pt x="731" y="1065"/>
                  <a:pt x="731" y="1065"/>
                  <a:pt x="731" y="1065"/>
                </a:cubicBezTo>
                <a:cubicBezTo>
                  <a:pt x="731" y="138"/>
                  <a:pt x="731" y="138"/>
                  <a:pt x="731" y="138"/>
                </a:cubicBezTo>
                <a:cubicBezTo>
                  <a:pt x="823" y="138"/>
                  <a:pt x="823" y="138"/>
                  <a:pt x="823" y="138"/>
                </a:cubicBezTo>
                <a:lnTo>
                  <a:pt x="823" y="1065"/>
                </a:lnTo>
                <a:close/>
                <a:moveTo>
                  <a:pt x="1006" y="138"/>
                </a:moveTo>
                <a:cubicBezTo>
                  <a:pt x="1097" y="138"/>
                  <a:pt x="1097" y="138"/>
                  <a:pt x="1097" y="138"/>
                </a:cubicBezTo>
                <a:cubicBezTo>
                  <a:pt x="1097" y="1065"/>
                  <a:pt x="1097" y="1065"/>
                  <a:pt x="1097" y="1065"/>
                </a:cubicBezTo>
                <a:cubicBezTo>
                  <a:pt x="1006" y="1065"/>
                  <a:pt x="1006" y="1065"/>
                  <a:pt x="1006" y="1065"/>
                </a:cubicBezTo>
                <a:lnTo>
                  <a:pt x="1006" y="138"/>
                </a:lnTo>
                <a:close/>
                <a:moveTo>
                  <a:pt x="1029" y="1481"/>
                </a:moveTo>
                <a:cubicBezTo>
                  <a:pt x="960" y="1481"/>
                  <a:pt x="914" y="1435"/>
                  <a:pt x="914" y="1366"/>
                </a:cubicBezTo>
                <a:cubicBezTo>
                  <a:pt x="914" y="1296"/>
                  <a:pt x="960" y="1250"/>
                  <a:pt x="1029" y="1250"/>
                </a:cubicBezTo>
                <a:cubicBezTo>
                  <a:pt x="1097" y="1250"/>
                  <a:pt x="1143" y="1296"/>
                  <a:pt x="1143" y="1366"/>
                </a:cubicBezTo>
                <a:cubicBezTo>
                  <a:pt x="1143" y="1435"/>
                  <a:pt x="1097" y="1481"/>
                  <a:pt x="1029" y="1481"/>
                </a:cubicBezTo>
                <a:close/>
                <a:moveTo>
                  <a:pt x="1371" y="1065"/>
                </a:moveTo>
                <a:cubicBezTo>
                  <a:pt x="1280" y="1065"/>
                  <a:pt x="1280" y="1065"/>
                  <a:pt x="1280" y="1065"/>
                </a:cubicBezTo>
                <a:cubicBezTo>
                  <a:pt x="1280" y="138"/>
                  <a:pt x="1280" y="138"/>
                  <a:pt x="1280" y="138"/>
                </a:cubicBezTo>
                <a:cubicBezTo>
                  <a:pt x="1371" y="138"/>
                  <a:pt x="1371" y="138"/>
                  <a:pt x="1371" y="138"/>
                </a:cubicBezTo>
                <a:lnTo>
                  <a:pt x="1371" y="1065"/>
                </a:lnTo>
                <a:close/>
                <a:moveTo>
                  <a:pt x="1646" y="1065"/>
                </a:moveTo>
                <a:cubicBezTo>
                  <a:pt x="1554" y="1065"/>
                  <a:pt x="1554" y="1065"/>
                  <a:pt x="1554" y="1065"/>
                </a:cubicBezTo>
                <a:cubicBezTo>
                  <a:pt x="1554" y="138"/>
                  <a:pt x="1554" y="138"/>
                  <a:pt x="1554" y="138"/>
                </a:cubicBezTo>
                <a:cubicBezTo>
                  <a:pt x="1646" y="138"/>
                  <a:pt x="1646" y="138"/>
                  <a:pt x="1646" y="138"/>
                </a:cubicBezTo>
                <a:lnTo>
                  <a:pt x="1646" y="1065"/>
                </a:lnTo>
                <a:close/>
                <a:moveTo>
                  <a:pt x="1920" y="1065"/>
                </a:moveTo>
                <a:cubicBezTo>
                  <a:pt x="1829" y="1065"/>
                  <a:pt x="1829" y="1065"/>
                  <a:pt x="1829" y="1065"/>
                </a:cubicBezTo>
                <a:cubicBezTo>
                  <a:pt x="1829" y="138"/>
                  <a:pt x="1829" y="138"/>
                  <a:pt x="1829" y="138"/>
                </a:cubicBezTo>
                <a:cubicBezTo>
                  <a:pt x="1920" y="138"/>
                  <a:pt x="1920" y="138"/>
                  <a:pt x="1920" y="138"/>
                </a:cubicBezTo>
                <a:lnTo>
                  <a:pt x="1920" y="1065"/>
                </a:lnTo>
                <a:close/>
                <a:moveTo>
                  <a:pt x="2491" y="1481"/>
                </a:moveTo>
                <a:cubicBezTo>
                  <a:pt x="2422" y="1481"/>
                  <a:pt x="2376" y="1435"/>
                  <a:pt x="2376" y="1366"/>
                </a:cubicBezTo>
                <a:cubicBezTo>
                  <a:pt x="2376" y="1296"/>
                  <a:pt x="2422" y="1250"/>
                  <a:pt x="2491" y="1250"/>
                </a:cubicBezTo>
                <a:cubicBezTo>
                  <a:pt x="2559" y="1250"/>
                  <a:pt x="2605" y="1296"/>
                  <a:pt x="2605" y="1366"/>
                </a:cubicBezTo>
                <a:cubicBezTo>
                  <a:pt x="2605" y="1435"/>
                  <a:pt x="2559" y="1481"/>
                  <a:pt x="2491" y="1481"/>
                </a:cubicBezTo>
                <a:close/>
                <a:moveTo>
                  <a:pt x="2765" y="787"/>
                </a:moveTo>
                <a:cubicBezTo>
                  <a:pt x="2365" y="787"/>
                  <a:pt x="2365" y="787"/>
                  <a:pt x="2365" y="787"/>
                </a:cubicBezTo>
                <a:cubicBezTo>
                  <a:pt x="2342" y="787"/>
                  <a:pt x="2331" y="775"/>
                  <a:pt x="2331" y="752"/>
                </a:cubicBezTo>
                <a:cubicBezTo>
                  <a:pt x="2331" y="451"/>
                  <a:pt x="2331" y="451"/>
                  <a:pt x="2331" y="451"/>
                </a:cubicBezTo>
                <a:cubicBezTo>
                  <a:pt x="2331" y="428"/>
                  <a:pt x="2342" y="416"/>
                  <a:pt x="2365" y="416"/>
                </a:cubicBezTo>
                <a:cubicBezTo>
                  <a:pt x="2571" y="416"/>
                  <a:pt x="2571" y="416"/>
                  <a:pt x="2571" y="416"/>
                </a:cubicBezTo>
                <a:cubicBezTo>
                  <a:pt x="2605" y="416"/>
                  <a:pt x="2628" y="440"/>
                  <a:pt x="2651" y="463"/>
                </a:cubicBezTo>
                <a:cubicBezTo>
                  <a:pt x="2799" y="741"/>
                  <a:pt x="2799" y="741"/>
                  <a:pt x="2799" y="741"/>
                </a:cubicBezTo>
                <a:cubicBezTo>
                  <a:pt x="2811" y="764"/>
                  <a:pt x="2788" y="787"/>
                  <a:pt x="2765" y="787"/>
                </a:cubicBezTo>
                <a:close/>
              </a:path>
            </a:pathLst>
          </a:custGeom>
          <a:solidFill>
            <a:schemeClr val="bg1"/>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38" name="Freeform 3">
            <a:extLst>
              <a:ext uri="{FF2B5EF4-FFF2-40B4-BE49-F238E27FC236}">
                <a16:creationId xmlns:a16="http://schemas.microsoft.com/office/drawing/2014/main" xmlns="" id="{ED09F145-1841-044C-A84A-BAD7CBAD42C0}"/>
              </a:ext>
            </a:extLst>
          </p:cNvPr>
          <p:cNvSpPr>
            <a:spLocks noChangeAspect="1" noChangeArrowheads="1"/>
          </p:cNvSpPr>
          <p:nvPr/>
        </p:nvSpPr>
        <p:spPr bwMode="auto">
          <a:xfrm>
            <a:off x="9177116" y="4637481"/>
            <a:ext cx="218333" cy="436665"/>
          </a:xfrm>
          <a:custGeom>
            <a:avLst/>
            <a:gdLst>
              <a:gd name="T0" fmla="*/ 301 w 1482"/>
              <a:gd name="T1" fmla="*/ 729 h 2964"/>
              <a:gd name="T2" fmla="*/ 150 w 1482"/>
              <a:gd name="T3" fmla="*/ 776 h 2964"/>
              <a:gd name="T4" fmla="*/ 150 w 1482"/>
              <a:gd name="T5" fmla="*/ 833 h 2964"/>
              <a:gd name="T6" fmla="*/ 301 w 1482"/>
              <a:gd name="T7" fmla="*/ 787 h 2964"/>
              <a:gd name="T8" fmla="*/ 301 w 1482"/>
              <a:gd name="T9" fmla="*/ 729 h 2964"/>
              <a:gd name="T10" fmla="*/ 775 w 1482"/>
              <a:gd name="T11" fmla="*/ 845 h 2964"/>
              <a:gd name="T12" fmla="*/ 150 w 1482"/>
              <a:gd name="T13" fmla="*/ 996 h 2964"/>
              <a:gd name="T14" fmla="*/ 150 w 1482"/>
              <a:gd name="T15" fmla="*/ 1054 h 2964"/>
              <a:gd name="T16" fmla="*/ 775 w 1482"/>
              <a:gd name="T17" fmla="*/ 915 h 2964"/>
              <a:gd name="T18" fmla="*/ 775 w 1482"/>
              <a:gd name="T19" fmla="*/ 845 h 2964"/>
              <a:gd name="T20" fmla="*/ 775 w 1482"/>
              <a:gd name="T21" fmla="*/ 347 h 2964"/>
              <a:gd name="T22" fmla="*/ 150 w 1482"/>
              <a:gd name="T23" fmla="*/ 556 h 2964"/>
              <a:gd name="T24" fmla="*/ 150 w 1482"/>
              <a:gd name="T25" fmla="*/ 613 h 2964"/>
              <a:gd name="T26" fmla="*/ 775 w 1482"/>
              <a:gd name="T27" fmla="*/ 417 h 2964"/>
              <a:gd name="T28" fmla="*/ 775 w 1482"/>
              <a:gd name="T29" fmla="*/ 347 h 2964"/>
              <a:gd name="T30" fmla="*/ 775 w 1482"/>
              <a:gd name="T31" fmla="*/ 1088 h 2964"/>
              <a:gd name="T32" fmla="*/ 150 w 1482"/>
              <a:gd name="T33" fmla="*/ 1215 h 2964"/>
              <a:gd name="T34" fmla="*/ 150 w 1482"/>
              <a:gd name="T35" fmla="*/ 1492 h 2964"/>
              <a:gd name="T36" fmla="*/ 775 w 1482"/>
              <a:gd name="T37" fmla="*/ 1401 h 2964"/>
              <a:gd name="T38" fmla="*/ 775 w 1482"/>
              <a:gd name="T39" fmla="*/ 1088 h 2964"/>
              <a:gd name="T40" fmla="*/ 602 w 1482"/>
              <a:gd name="T41" fmla="*/ 706 h 2964"/>
              <a:gd name="T42" fmla="*/ 775 w 1482"/>
              <a:gd name="T43" fmla="*/ 660 h 2964"/>
              <a:gd name="T44" fmla="*/ 775 w 1482"/>
              <a:gd name="T45" fmla="*/ 602 h 2964"/>
              <a:gd name="T46" fmla="*/ 602 w 1482"/>
              <a:gd name="T47" fmla="*/ 648 h 2964"/>
              <a:gd name="T48" fmla="*/ 602 w 1482"/>
              <a:gd name="T49" fmla="*/ 706 h 2964"/>
              <a:gd name="T50" fmla="*/ 533 w 1482"/>
              <a:gd name="T51" fmla="*/ 822 h 2964"/>
              <a:gd name="T52" fmla="*/ 533 w 1482"/>
              <a:gd name="T53" fmla="*/ 579 h 2964"/>
              <a:gd name="T54" fmla="*/ 359 w 1482"/>
              <a:gd name="T55" fmla="*/ 625 h 2964"/>
              <a:gd name="T56" fmla="*/ 359 w 1482"/>
              <a:gd name="T57" fmla="*/ 868 h 2964"/>
              <a:gd name="T58" fmla="*/ 533 w 1482"/>
              <a:gd name="T59" fmla="*/ 822 h 2964"/>
              <a:gd name="T60" fmla="*/ 879 w 1482"/>
              <a:gd name="T61" fmla="*/ 0 h 2964"/>
              <a:gd name="T62" fmla="*/ 0 w 1482"/>
              <a:gd name="T63" fmla="*/ 336 h 2964"/>
              <a:gd name="T64" fmla="*/ 0 w 1482"/>
              <a:gd name="T65" fmla="*/ 2847 h 2964"/>
              <a:gd name="T66" fmla="*/ 879 w 1482"/>
              <a:gd name="T67" fmla="*/ 2963 h 2964"/>
              <a:gd name="T68" fmla="*/ 1481 w 1482"/>
              <a:gd name="T69" fmla="*/ 2847 h 2964"/>
              <a:gd name="T70" fmla="*/ 1481 w 1482"/>
              <a:gd name="T71" fmla="*/ 336 h 2964"/>
              <a:gd name="T72" fmla="*/ 879 w 1482"/>
              <a:gd name="T73" fmla="*/ 0 h 2964"/>
              <a:gd name="T74" fmla="*/ 879 w 1482"/>
              <a:gd name="T75" fmla="*/ 2835 h 2964"/>
              <a:gd name="T76" fmla="*/ 92 w 1482"/>
              <a:gd name="T77" fmla="*/ 2754 h 2964"/>
              <a:gd name="T78" fmla="*/ 92 w 1482"/>
              <a:gd name="T79" fmla="*/ 405 h 2964"/>
              <a:gd name="T80" fmla="*/ 879 w 1482"/>
              <a:gd name="T81" fmla="*/ 127 h 2964"/>
              <a:gd name="T82" fmla="*/ 879 w 1482"/>
              <a:gd name="T83" fmla="*/ 2835 h 2964"/>
              <a:gd name="T84" fmla="*/ 775 w 1482"/>
              <a:gd name="T85" fmla="*/ 2569 h 2964"/>
              <a:gd name="T86" fmla="*/ 150 w 1482"/>
              <a:gd name="T87" fmla="*/ 2546 h 2964"/>
              <a:gd name="T88" fmla="*/ 150 w 1482"/>
              <a:gd name="T89" fmla="*/ 2604 h 2964"/>
              <a:gd name="T90" fmla="*/ 775 w 1482"/>
              <a:gd name="T91" fmla="*/ 2639 h 2964"/>
              <a:gd name="T92" fmla="*/ 775 w 1482"/>
              <a:gd name="T93" fmla="*/ 2569 h 2964"/>
              <a:gd name="T94" fmla="*/ 775 w 1482"/>
              <a:gd name="T95" fmla="*/ 2326 h 2964"/>
              <a:gd name="T96" fmla="*/ 150 w 1482"/>
              <a:gd name="T97" fmla="*/ 2326 h 2964"/>
              <a:gd name="T98" fmla="*/ 150 w 1482"/>
              <a:gd name="T99" fmla="*/ 2384 h 2964"/>
              <a:gd name="T100" fmla="*/ 775 w 1482"/>
              <a:gd name="T101" fmla="*/ 2396 h 2964"/>
              <a:gd name="T102" fmla="*/ 775 w 1482"/>
              <a:gd name="T103" fmla="*/ 2326 h 2964"/>
              <a:gd name="T104" fmla="*/ 775 w 1482"/>
              <a:gd name="T105" fmla="*/ 1585 h 2964"/>
              <a:gd name="T106" fmla="*/ 150 w 1482"/>
              <a:gd name="T107" fmla="*/ 1655 h 2964"/>
              <a:gd name="T108" fmla="*/ 150 w 1482"/>
              <a:gd name="T109" fmla="*/ 1932 h 2964"/>
              <a:gd name="T110" fmla="*/ 775 w 1482"/>
              <a:gd name="T111" fmla="*/ 1898 h 2964"/>
              <a:gd name="T112" fmla="*/ 775 w 1482"/>
              <a:gd name="T113" fmla="*/ 1585 h 2964"/>
              <a:gd name="T114" fmla="*/ 775 w 1482"/>
              <a:gd name="T115" fmla="*/ 2083 h 2964"/>
              <a:gd name="T116" fmla="*/ 150 w 1482"/>
              <a:gd name="T117" fmla="*/ 2106 h 2964"/>
              <a:gd name="T118" fmla="*/ 150 w 1482"/>
              <a:gd name="T119" fmla="*/ 2164 h 2964"/>
              <a:gd name="T120" fmla="*/ 775 w 1482"/>
              <a:gd name="T121" fmla="*/ 2141 h 2964"/>
              <a:gd name="T122" fmla="*/ 775 w 1482"/>
              <a:gd name="T123" fmla="*/ 2083 h 29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482" h="2964">
                <a:moveTo>
                  <a:pt x="301" y="729"/>
                </a:moveTo>
                <a:lnTo>
                  <a:pt x="150" y="776"/>
                </a:lnTo>
                <a:lnTo>
                  <a:pt x="150" y="833"/>
                </a:lnTo>
                <a:lnTo>
                  <a:pt x="301" y="787"/>
                </a:lnTo>
                <a:lnTo>
                  <a:pt x="301" y="729"/>
                </a:lnTo>
                <a:close/>
                <a:moveTo>
                  <a:pt x="775" y="845"/>
                </a:moveTo>
                <a:lnTo>
                  <a:pt x="150" y="996"/>
                </a:lnTo>
                <a:lnTo>
                  <a:pt x="150" y="1054"/>
                </a:lnTo>
                <a:lnTo>
                  <a:pt x="775" y="915"/>
                </a:lnTo>
                <a:lnTo>
                  <a:pt x="775" y="845"/>
                </a:lnTo>
                <a:close/>
                <a:moveTo>
                  <a:pt x="775" y="347"/>
                </a:moveTo>
                <a:lnTo>
                  <a:pt x="150" y="556"/>
                </a:lnTo>
                <a:lnTo>
                  <a:pt x="150" y="613"/>
                </a:lnTo>
                <a:lnTo>
                  <a:pt x="775" y="417"/>
                </a:lnTo>
                <a:lnTo>
                  <a:pt x="775" y="347"/>
                </a:lnTo>
                <a:close/>
                <a:moveTo>
                  <a:pt x="775" y="1088"/>
                </a:moveTo>
                <a:lnTo>
                  <a:pt x="150" y="1215"/>
                </a:lnTo>
                <a:lnTo>
                  <a:pt x="150" y="1492"/>
                </a:lnTo>
                <a:lnTo>
                  <a:pt x="775" y="1401"/>
                </a:lnTo>
                <a:lnTo>
                  <a:pt x="775" y="1088"/>
                </a:lnTo>
                <a:close/>
                <a:moveTo>
                  <a:pt x="602" y="706"/>
                </a:moveTo>
                <a:lnTo>
                  <a:pt x="775" y="660"/>
                </a:lnTo>
                <a:lnTo>
                  <a:pt x="775" y="602"/>
                </a:lnTo>
                <a:lnTo>
                  <a:pt x="602" y="648"/>
                </a:lnTo>
                <a:lnTo>
                  <a:pt x="602" y="706"/>
                </a:lnTo>
                <a:close/>
                <a:moveTo>
                  <a:pt x="533" y="822"/>
                </a:moveTo>
                <a:lnTo>
                  <a:pt x="533" y="579"/>
                </a:lnTo>
                <a:lnTo>
                  <a:pt x="359" y="625"/>
                </a:lnTo>
                <a:lnTo>
                  <a:pt x="359" y="868"/>
                </a:lnTo>
                <a:lnTo>
                  <a:pt x="533" y="822"/>
                </a:lnTo>
                <a:close/>
                <a:moveTo>
                  <a:pt x="879" y="0"/>
                </a:moveTo>
                <a:lnTo>
                  <a:pt x="0" y="336"/>
                </a:lnTo>
                <a:lnTo>
                  <a:pt x="0" y="2847"/>
                </a:lnTo>
                <a:lnTo>
                  <a:pt x="879" y="2963"/>
                </a:lnTo>
                <a:lnTo>
                  <a:pt x="1481" y="2847"/>
                </a:lnTo>
                <a:lnTo>
                  <a:pt x="1481" y="336"/>
                </a:lnTo>
                <a:lnTo>
                  <a:pt x="879" y="0"/>
                </a:lnTo>
                <a:close/>
                <a:moveTo>
                  <a:pt x="879" y="2835"/>
                </a:moveTo>
                <a:lnTo>
                  <a:pt x="92" y="2754"/>
                </a:lnTo>
                <a:lnTo>
                  <a:pt x="92" y="405"/>
                </a:lnTo>
                <a:lnTo>
                  <a:pt x="879" y="127"/>
                </a:lnTo>
                <a:lnTo>
                  <a:pt x="879" y="2835"/>
                </a:lnTo>
                <a:close/>
                <a:moveTo>
                  <a:pt x="775" y="2569"/>
                </a:moveTo>
                <a:lnTo>
                  <a:pt x="150" y="2546"/>
                </a:lnTo>
                <a:lnTo>
                  <a:pt x="150" y="2604"/>
                </a:lnTo>
                <a:lnTo>
                  <a:pt x="775" y="2639"/>
                </a:lnTo>
                <a:lnTo>
                  <a:pt x="775" y="2569"/>
                </a:lnTo>
                <a:close/>
                <a:moveTo>
                  <a:pt x="775" y="2326"/>
                </a:moveTo>
                <a:lnTo>
                  <a:pt x="150" y="2326"/>
                </a:lnTo>
                <a:lnTo>
                  <a:pt x="150" y="2384"/>
                </a:lnTo>
                <a:lnTo>
                  <a:pt x="775" y="2396"/>
                </a:lnTo>
                <a:lnTo>
                  <a:pt x="775" y="2326"/>
                </a:lnTo>
                <a:close/>
                <a:moveTo>
                  <a:pt x="775" y="1585"/>
                </a:moveTo>
                <a:lnTo>
                  <a:pt x="150" y="1655"/>
                </a:lnTo>
                <a:lnTo>
                  <a:pt x="150" y="1932"/>
                </a:lnTo>
                <a:lnTo>
                  <a:pt x="775" y="1898"/>
                </a:lnTo>
                <a:lnTo>
                  <a:pt x="775" y="1585"/>
                </a:lnTo>
                <a:close/>
                <a:moveTo>
                  <a:pt x="775" y="2083"/>
                </a:moveTo>
                <a:lnTo>
                  <a:pt x="150" y="2106"/>
                </a:lnTo>
                <a:lnTo>
                  <a:pt x="150" y="2164"/>
                </a:lnTo>
                <a:lnTo>
                  <a:pt x="775" y="2141"/>
                </a:lnTo>
                <a:lnTo>
                  <a:pt x="775" y="2083"/>
                </a:lnTo>
                <a:close/>
              </a:path>
            </a:pathLst>
          </a:custGeom>
          <a:solidFill>
            <a:schemeClr val="bg1"/>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39" name="Freeform 72">
            <a:extLst>
              <a:ext uri="{FF2B5EF4-FFF2-40B4-BE49-F238E27FC236}">
                <a16:creationId xmlns:a16="http://schemas.microsoft.com/office/drawing/2014/main" xmlns="" id="{46187E97-3050-6A44-8EA9-DCEF10E1DDE5}"/>
              </a:ext>
            </a:extLst>
          </p:cNvPr>
          <p:cNvSpPr>
            <a:spLocks noChangeArrowheads="1"/>
          </p:cNvSpPr>
          <p:nvPr/>
        </p:nvSpPr>
        <p:spPr bwMode="auto">
          <a:xfrm>
            <a:off x="10847645" y="4634745"/>
            <a:ext cx="426433" cy="464483"/>
          </a:xfrm>
          <a:custGeom>
            <a:avLst/>
            <a:gdLst>
              <a:gd name="T0" fmla="*/ 79 w 1431"/>
              <a:gd name="T1" fmla="*/ 0 h 1563"/>
              <a:gd name="T2" fmla="*/ 0 w 1431"/>
              <a:gd name="T3" fmla="*/ 1484 h 1563"/>
              <a:gd name="T4" fmla="*/ 1349 w 1431"/>
              <a:gd name="T5" fmla="*/ 1562 h 1563"/>
              <a:gd name="T6" fmla="*/ 1428 w 1431"/>
              <a:gd name="T7" fmla="*/ 79 h 1563"/>
              <a:gd name="T8" fmla="*/ 226 w 1431"/>
              <a:gd name="T9" fmla="*/ 412 h 1563"/>
              <a:gd name="T10" fmla="*/ 226 w 1431"/>
              <a:gd name="T11" fmla="*/ 317 h 1563"/>
              <a:gd name="T12" fmla="*/ 653 w 1431"/>
              <a:gd name="T13" fmla="*/ 283 h 1563"/>
              <a:gd name="T14" fmla="*/ 687 w 1431"/>
              <a:gd name="T15" fmla="*/ 401 h 1563"/>
              <a:gd name="T16" fmla="*/ 687 w 1431"/>
              <a:gd name="T17" fmla="*/ 545 h 1563"/>
              <a:gd name="T18" fmla="*/ 260 w 1431"/>
              <a:gd name="T19" fmla="*/ 579 h 1563"/>
              <a:gd name="T20" fmla="*/ 226 w 1431"/>
              <a:gd name="T21" fmla="*/ 412 h 1563"/>
              <a:gd name="T22" fmla="*/ 226 w 1431"/>
              <a:gd name="T23" fmla="*/ 752 h 1563"/>
              <a:gd name="T24" fmla="*/ 260 w 1431"/>
              <a:gd name="T25" fmla="*/ 634 h 1563"/>
              <a:gd name="T26" fmla="*/ 687 w 1431"/>
              <a:gd name="T27" fmla="*/ 668 h 1563"/>
              <a:gd name="T28" fmla="*/ 687 w 1431"/>
              <a:gd name="T29" fmla="*/ 763 h 1563"/>
              <a:gd name="T30" fmla="*/ 653 w 1431"/>
              <a:gd name="T31" fmla="*/ 931 h 1563"/>
              <a:gd name="T32" fmla="*/ 226 w 1431"/>
              <a:gd name="T33" fmla="*/ 897 h 1563"/>
              <a:gd name="T34" fmla="*/ 1158 w 1431"/>
              <a:gd name="T35" fmla="*/ 1282 h 1563"/>
              <a:gd name="T36" fmla="*/ 226 w 1431"/>
              <a:gd name="T37" fmla="*/ 1237 h 1563"/>
              <a:gd name="T38" fmla="*/ 1202 w 1431"/>
              <a:gd name="T39" fmla="*/ 991 h 1563"/>
              <a:gd name="T40" fmla="*/ 1158 w 1431"/>
              <a:gd name="T41" fmla="*/ 1282 h 1563"/>
              <a:gd name="T42" fmla="*/ 1202 w 1431"/>
              <a:gd name="T43" fmla="*/ 763 h 1563"/>
              <a:gd name="T44" fmla="*/ 1168 w 1431"/>
              <a:gd name="T45" fmla="*/ 931 h 1563"/>
              <a:gd name="T46" fmla="*/ 741 w 1431"/>
              <a:gd name="T47" fmla="*/ 897 h 1563"/>
              <a:gd name="T48" fmla="*/ 741 w 1431"/>
              <a:gd name="T49" fmla="*/ 752 h 1563"/>
              <a:gd name="T50" fmla="*/ 775 w 1431"/>
              <a:gd name="T51" fmla="*/ 634 h 1563"/>
              <a:gd name="T52" fmla="*/ 1202 w 1431"/>
              <a:gd name="T53" fmla="*/ 668 h 1563"/>
              <a:gd name="T54" fmla="*/ 1202 w 1431"/>
              <a:gd name="T55" fmla="*/ 401 h 1563"/>
              <a:gd name="T56" fmla="*/ 1202 w 1431"/>
              <a:gd name="T57" fmla="*/ 545 h 1563"/>
              <a:gd name="T58" fmla="*/ 775 w 1431"/>
              <a:gd name="T59" fmla="*/ 579 h 1563"/>
              <a:gd name="T60" fmla="*/ 741 w 1431"/>
              <a:gd name="T61" fmla="*/ 412 h 1563"/>
              <a:gd name="T62" fmla="*/ 741 w 1431"/>
              <a:gd name="T63" fmla="*/ 317 h 1563"/>
              <a:gd name="T64" fmla="*/ 1168 w 1431"/>
              <a:gd name="T65" fmla="*/ 283 h 1563"/>
              <a:gd name="T66" fmla="*/ 1202 w 1431"/>
              <a:gd name="T67" fmla="*/ 401 h 15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431" h="1563">
                <a:moveTo>
                  <a:pt x="1349" y="0"/>
                </a:moveTo>
                <a:lnTo>
                  <a:pt x="79" y="0"/>
                </a:lnTo>
                <a:cubicBezTo>
                  <a:pt x="34" y="0"/>
                  <a:pt x="0" y="34"/>
                  <a:pt x="0" y="79"/>
                </a:cubicBezTo>
                <a:lnTo>
                  <a:pt x="0" y="1484"/>
                </a:lnTo>
                <a:cubicBezTo>
                  <a:pt x="0" y="1528"/>
                  <a:pt x="34" y="1562"/>
                  <a:pt x="79" y="1562"/>
                </a:cubicBezTo>
                <a:lnTo>
                  <a:pt x="1349" y="1562"/>
                </a:lnTo>
                <a:cubicBezTo>
                  <a:pt x="1394" y="1562"/>
                  <a:pt x="1428" y="1528"/>
                  <a:pt x="1428" y="1484"/>
                </a:cubicBezTo>
                <a:lnTo>
                  <a:pt x="1428" y="79"/>
                </a:lnTo>
                <a:cubicBezTo>
                  <a:pt x="1430" y="37"/>
                  <a:pt x="1394" y="0"/>
                  <a:pt x="1349" y="0"/>
                </a:cubicBezTo>
                <a:close/>
                <a:moveTo>
                  <a:pt x="226" y="412"/>
                </a:moveTo>
                <a:lnTo>
                  <a:pt x="226" y="401"/>
                </a:lnTo>
                <a:lnTo>
                  <a:pt x="226" y="317"/>
                </a:lnTo>
                <a:cubicBezTo>
                  <a:pt x="226" y="299"/>
                  <a:pt x="241" y="283"/>
                  <a:pt x="260" y="283"/>
                </a:cubicBezTo>
                <a:lnTo>
                  <a:pt x="653" y="283"/>
                </a:lnTo>
                <a:cubicBezTo>
                  <a:pt x="671" y="283"/>
                  <a:pt x="687" y="299"/>
                  <a:pt x="687" y="317"/>
                </a:cubicBezTo>
                <a:lnTo>
                  <a:pt x="687" y="401"/>
                </a:lnTo>
                <a:lnTo>
                  <a:pt x="687" y="412"/>
                </a:lnTo>
                <a:lnTo>
                  <a:pt x="687" y="545"/>
                </a:lnTo>
                <a:cubicBezTo>
                  <a:pt x="687" y="564"/>
                  <a:pt x="671" y="579"/>
                  <a:pt x="653" y="579"/>
                </a:cubicBezTo>
                <a:lnTo>
                  <a:pt x="260" y="579"/>
                </a:lnTo>
                <a:cubicBezTo>
                  <a:pt x="241" y="579"/>
                  <a:pt x="226" y="564"/>
                  <a:pt x="226" y="545"/>
                </a:cubicBezTo>
                <a:lnTo>
                  <a:pt x="226" y="412"/>
                </a:lnTo>
                <a:close/>
                <a:moveTo>
                  <a:pt x="226" y="763"/>
                </a:moveTo>
                <a:lnTo>
                  <a:pt x="226" y="752"/>
                </a:lnTo>
                <a:lnTo>
                  <a:pt x="226" y="668"/>
                </a:lnTo>
                <a:cubicBezTo>
                  <a:pt x="226" y="650"/>
                  <a:pt x="241" y="634"/>
                  <a:pt x="260" y="634"/>
                </a:cubicBezTo>
                <a:lnTo>
                  <a:pt x="653" y="634"/>
                </a:lnTo>
                <a:cubicBezTo>
                  <a:pt x="671" y="634"/>
                  <a:pt x="687" y="650"/>
                  <a:pt x="687" y="668"/>
                </a:cubicBezTo>
                <a:lnTo>
                  <a:pt x="687" y="752"/>
                </a:lnTo>
                <a:lnTo>
                  <a:pt x="687" y="763"/>
                </a:lnTo>
                <a:lnTo>
                  <a:pt x="687" y="897"/>
                </a:lnTo>
                <a:cubicBezTo>
                  <a:pt x="687" y="915"/>
                  <a:pt x="671" y="931"/>
                  <a:pt x="653" y="931"/>
                </a:cubicBezTo>
                <a:lnTo>
                  <a:pt x="260" y="931"/>
                </a:lnTo>
                <a:cubicBezTo>
                  <a:pt x="241" y="931"/>
                  <a:pt x="226" y="915"/>
                  <a:pt x="226" y="897"/>
                </a:cubicBezTo>
                <a:lnTo>
                  <a:pt x="226" y="763"/>
                </a:lnTo>
                <a:close/>
                <a:moveTo>
                  <a:pt x="1158" y="1282"/>
                </a:moveTo>
                <a:lnTo>
                  <a:pt x="270" y="1282"/>
                </a:lnTo>
                <a:cubicBezTo>
                  <a:pt x="246" y="1282"/>
                  <a:pt x="226" y="1261"/>
                  <a:pt x="226" y="1237"/>
                </a:cubicBezTo>
                <a:lnTo>
                  <a:pt x="226" y="991"/>
                </a:lnTo>
                <a:lnTo>
                  <a:pt x="1202" y="991"/>
                </a:lnTo>
                <a:lnTo>
                  <a:pt x="1202" y="1237"/>
                </a:lnTo>
                <a:cubicBezTo>
                  <a:pt x="1202" y="1261"/>
                  <a:pt x="1181" y="1282"/>
                  <a:pt x="1158" y="1282"/>
                </a:cubicBezTo>
                <a:close/>
                <a:moveTo>
                  <a:pt x="1202" y="752"/>
                </a:moveTo>
                <a:lnTo>
                  <a:pt x="1202" y="763"/>
                </a:lnTo>
                <a:lnTo>
                  <a:pt x="1202" y="897"/>
                </a:lnTo>
                <a:cubicBezTo>
                  <a:pt x="1202" y="915"/>
                  <a:pt x="1187" y="931"/>
                  <a:pt x="1168" y="931"/>
                </a:cubicBezTo>
                <a:lnTo>
                  <a:pt x="775" y="931"/>
                </a:lnTo>
                <a:cubicBezTo>
                  <a:pt x="757" y="931"/>
                  <a:pt x="741" y="915"/>
                  <a:pt x="741" y="897"/>
                </a:cubicBezTo>
                <a:lnTo>
                  <a:pt x="741" y="763"/>
                </a:lnTo>
                <a:lnTo>
                  <a:pt x="741" y="752"/>
                </a:lnTo>
                <a:lnTo>
                  <a:pt x="741" y="668"/>
                </a:lnTo>
                <a:cubicBezTo>
                  <a:pt x="741" y="650"/>
                  <a:pt x="757" y="634"/>
                  <a:pt x="775" y="634"/>
                </a:cubicBezTo>
                <a:lnTo>
                  <a:pt x="1168" y="634"/>
                </a:lnTo>
                <a:cubicBezTo>
                  <a:pt x="1187" y="634"/>
                  <a:pt x="1202" y="650"/>
                  <a:pt x="1202" y="668"/>
                </a:cubicBezTo>
                <a:lnTo>
                  <a:pt x="1202" y="752"/>
                </a:lnTo>
                <a:close/>
                <a:moveTo>
                  <a:pt x="1202" y="401"/>
                </a:moveTo>
                <a:lnTo>
                  <a:pt x="1202" y="412"/>
                </a:lnTo>
                <a:lnTo>
                  <a:pt x="1202" y="545"/>
                </a:lnTo>
                <a:cubicBezTo>
                  <a:pt x="1202" y="564"/>
                  <a:pt x="1187" y="579"/>
                  <a:pt x="1168" y="579"/>
                </a:cubicBezTo>
                <a:lnTo>
                  <a:pt x="775" y="579"/>
                </a:lnTo>
                <a:cubicBezTo>
                  <a:pt x="757" y="579"/>
                  <a:pt x="741" y="564"/>
                  <a:pt x="741" y="545"/>
                </a:cubicBezTo>
                <a:lnTo>
                  <a:pt x="741" y="412"/>
                </a:lnTo>
                <a:lnTo>
                  <a:pt x="741" y="401"/>
                </a:lnTo>
                <a:lnTo>
                  <a:pt x="741" y="317"/>
                </a:lnTo>
                <a:cubicBezTo>
                  <a:pt x="741" y="299"/>
                  <a:pt x="757" y="283"/>
                  <a:pt x="775" y="283"/>
                </a:cubicBezTo>
                <a:lnTo>
                  <a:pt x="1168" y="283"/>
                </a:lnTo>
                <a:cubicBezTo>
                  <a:pt x="1187" y="283"/>
                  <a:pt x="1202" y="299"/>
                  <a:pt x="1202" y="317"/>
                </a:cubicBezTo>
                <a:lnTo>
                  <a:pt x="1202" y="401"/>
                </a:lnTo>
                <a:close/>
              </a:path>
            </a:pathLst>
          </a:custGeom>
          <a:solidFill>
            <a:schemeClr val="bg1"/>
          </a:solidFill>
          <a:ln>
            <a:noFill/>
          </a:ln>
          <a:effectLst/>
          <a:extLst/>
        </p:spPr>
        <p:txBody>
          <a:bodyPr wrap="none" anchor="ctr"/>
          <a:lstStyle/>
          <a:p>
            <a:endParaRPr lang="en-US"/>
          </a:p>
        </p:txBody>
      </p:sp>
      <p:grpSp>
        <p:nvGrpSpPr>
          <p:cNvPr id="40" name="Group 39">
            <a:extLst>
              <a:ext uri="{FF2B5EF4-FFF2-40B4-BE49-F238E27FC236}">
                <a16:creationId xmlns:a16="http://schemas.microsoft.com/office/drawing/2014/main" xmlns="" id="{1CF97C20-4031-8F4A-86D5-B47DD2BA34E7}"/>
              </a:ext>
            </a:extLst>
          </p:cNvPr>
          <p:cNvGrpSpPr/>
          <p:nvPr/>
        </p:nvGrpSpPr>
        <p:grpSpPr>
          <a:xfrm>
            <a:off x="10128879" y="5063548"/>
            <a:ext cx="728790" cy="602094"/>
            <a:chOff x="2608290" y="5138148"/>
            <a:chExt cx="728790" cy="602094"/>
          </a:xfrm>
        </p:grpSpPr>
        <p:sp>
          <p:nvSpPr>
            <p:cNvPr id="41" name="Rectangle 40">
              <a:extLst>
                <a:ext uri="{FF2B5EF4-FFF2-40B4-BE49-F238E27FC236}">
                  <a16:creationId xmlns:a16="http://schemas.microsoft.com/office/drawing/2014/main" xmlns="" id="{BF063E38-035A-CF4C-83D6-46BAC2BFA935}"/>
                </a:ext>
              </a:extLst>
            </p:cNvPr>
            <p:cNvSpPr/>
            <p:nvPr/>
          </p:nvSpPr>
          <p:spPr>
            <a:xfrm>
              <a:off x="2608290" y="5138148"/>
              <a:ext cx="728790" cy="602094"/>
            </a:xfrm>
            <a:prstGeom prst="rect">
              <a:avLst/>
            </a:prstGeom>
            <a:no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a:p>
          </p:txBody>
        </p:sp>
        <p:grpSp>
          <p:nvGrpSpPr>
            <p:cNvPr id="42" name="Group 41">
              <a:extLst>
                <a:ext uri="{FF2B5EF4-FFF2-40B4-BE49-F238E27FC236}">
                  <a16:creationId xmlns:a16="http://schemas.microsoft.com/office/drawing/2014/main" xmlns="" id="{048868FA-D96E-AD4D-A1D9-3133730918B8}"/>
                </a:ext>
              </a:extLst>
            </p:cNvPr>
            <p:cNvGrpSpPr/>
            <p:nvPr/>
          </p:nvGrpSpPr>
          <p:grpSpPr>
            <a:xfrm>
              <a:off x="2691708" y="5235297"/>
              <a:ext cx="557643" cy="388382"/>
              <a:chOff x="2158952" y="5020277"/>
              <a:chExt cx="674688" cy="469900"/>
            </a:xfrm>
          </p:grpSpPr>
          <p:sp>
            <p:nvSpPr>
              <p:cNvPr id="66" name="Freeform 4">
                <a:extLst>
                  <a:ext uri="{FF2B5EF4-FFF2-40B4-BE49-F238E27FC236}">
                    <a16:creationId xmlns:a16="http://schemas.microsoft.com/office/drawing/2014/main" xmlns="" id="{5CAA0DE1-FFD8-E04D-AA6D-217BF87F075E}"/>
                  </a:ext>
                </a:extLst>
              </p:cNvPr>
              <p:cNvSpPr>
                <a:spLocks noChangeArrowheads="1"/>
              </p:cNvSpPr>
              <p:nvPr/>
            </p:nvSpPr>
            <p:spPr bwMode="auto">
              <a:xfrm>
                <a:off x="2393902" y="5256814"/>
                <a:ext cx="28575" cy="31750"/>
              </a:xfrm>
              <a:custGeom>
                <a:avLst/>
                <a:gdLst>
                  <a:gd name="T0" fmla="*/ 0 w 80"/>
                  <a:gd name="T1" fmla="*/ 44 h 90"/>
                  <a:gd name="T2" fmla="*/ 39 w 80"/>
                  <a:gd name="T3" fmla="*/ 89 h 90"/>
                  <a:gd name="T4" fmla="*/ 79 w 80"/>
                  <a:gd name="T5" fmla="*/ 57 h 90"/>
                  <a:gd name="T6" fmla="*/ 79 w 80"/>
                  <a:gd name="T7" fmla="*/ 21 h 90"/>
                  <a:gd name="T8" fmla="*/ 39 w 80"/>
                  <a:gd name="T9" fmla="*/ 0 h 90"/>
                  <a:gd name="T10" fmla="*/ 0 w 80"/>
                  <a:gd name="T11" fmla="*/ 44 h 90"/>
                </a:gdLst>
                <a:ahLst/>
                <a:cxnLst>
                  <a:cxn ang="0">
                    <a:pos x="T0" y="T1"/>
                  </a:cxn>
                  <a:cxn ang="0">
                    <a:pos x="T2" y="T3"/>
                  </a:cxn>
                  <a:cxn ang="0">
                    <a:pos x="T4" y="T5"/>
                  </a:cxn>
                  <a:cxn ang="0">
                    <a:pos x="T6" y="T7"/>
                  </a:cxn>
                  <a:cxn ang="0">
                    <a:pos x="T8" y="T9"/>
                  </a:cxn>
                  <a:cxn ang="0">
                    <a:pos x="T10" y="T11"/>
                  </a:cxn>
                </a:cxnLst>
                <a:rect l="0" t="0" r="r" b="b"/>
                <a:pathLst>
                  <a:path w="80" h="90">
                    <a:moveTo>
                      <a:pt x="0" y="44"/>
                    </a:moveTo>
                    <a:cubicBezTo>
                      <a:pt x="0" y="68"/>
                      <a:pt x="13" y="89"/>
                      <a:pt x="39" y="89"/>
                    </a:cubicBezTo>
                    <a:cubicBezTo>
                      <a:pt x="55" y="89"/>
                      <a:pt x="71" y="78"/>
                      <a:pt x="79" y="57"/>
                    </a:cubicBezTo>
                    <a:lnTo>
                      <a:pt x="79" y="21"/>
                    </a:lnTo>
                    <a:cubicBezTo>
                      <a:pt x="68" y="8"/>
                      <a:pt x="52" y="0"/>
                      <a:pt x="39" y="0"/>
                    </a:cubicBezTo>
                    <a:cubicBezTo>
                      <a:pt x="10" y="0"/>
                      <a:pt x="0" y="23"/>
                      <a:pt x="0" y="44"/>
                    </a:cubicBezTo>
                  </a:path>
                </a:pathLst>
              </a:custGeom>
              <a:solidFill>
                <a:schemeClr val="bg1"/>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67" name="Freeform 5">
                <a:extLst>
                  <a:ext uri="{FF2B5EF4-FFF2-40B4-BE49-F238E27FC236}">
                    <a16:creationId xmlns:a16="http://schemas.microsoft.com/office/drawing/2014/main" xmlns="" id="{C424877A-2A4E-0B4C-BD55-890F6DCE8B56}"/>
                  </a:ext>
                </a:extLst>
              </p:cNvPr>
              <p:cNvSpPr>
                <a:spLocks noChangeArrowheads="1"/>
              </p:cNvSpPr>
              <p:nvPr/>
            </p:nvSpPr>
            <p:spPr bwMode="auto">
              <a:xfrm>
                <a:off x="2158952" y="5147277"/>
                <a:ext cx="471488" cy="273050"/>
              </a:xfrm>
              <a:custGeom>
                <a:avLst/>
                <a:gdLst>
                  <a:gd name="T0" fmla="*/ 1206 w 1309"/>
                  <a:gd name="T1" fmla="*/ 0 h 758"/>
                  <a:gd name="T2" fmla="*/ 0 w 1309"/>
                  <a:gd name="T3" fmla="*/ 0 h 758"/>
                  <a:gd name="T4" fmla="*/ 0 w 1309"/>
                  <a:gd name="T5" fmla="*/ 125 h 758"/>
                  <a:gd name="T6" fmla="*/ 0 w 1309"/>
                  <a:gd name="T7" fmla="*/ 125 h 758"/>
                  <a:gd name="T8" fmla="*/ 571 w 1309"/>
                  <a:gd name="T9" fmla="*/ 705 h 758"/>
                  <a:gd name="T10" fmla="*/ 697 w 1309"/>
                  <a:gd name="T11" fmla="*/ 757 h 758"/>
                  <a:gd name="T12" fmla="*/ 697 w 1309"/>
                  <a:gd name="T13" fmla="*/ 757 h 758"/>
                  <a:gd name="T14" fmla="*/ 823 w 1309"/>
                  <a:gd name="T15" fmla="*/ 705 h 758"/>
                  <a:gd name="T16" fmla="*/ 1308 w 1309"/>
                  <a:gd name="T17" fmla="*/ 212 h 758"/>
                  <a:gd name="T18" fmla="*/ 1206 w 1309"/>
                  <a:gd name="T19" fmla="*/ 0 h 758"/>
                  <a:gd name="T20" fmla="*/ 794 w 1309"/>
                  <a:gd name="T21" fmla="*/ 445 h 758"/>
                  <a:gd name="T22" fmla="*/ 739 w 1309"/>
                  <a:gd name="T23" fmla="*/ 406 h 758"/>
                  <a:gd name="T24" fmla="*/ 681 w 1309"/>
                  <a:gd name="T25" fmla="*/ 435 h 758"/>
                  <a:gd name="T26" fmla="*/ 603 w 1309"/>
                  <a:gd name="T27" fmla="*/ 348 h 758"/>
                  <a:gd name="T28" fmla="*/ 681 w 1309"/>
                  <a:gd name="T29" fmla="*/ 259 h 758"/>
                  <a:gd name="T30" fmla="*/ 729 w 1309"/>
                  <a:gd name="T31" fmla="*/ 280 h 758"/>
                  <a:gd name="T32" fmla="*/ 729 w 1309"/>
                  <a:gd name="T33" fmla="*/ 272 h 758"/>
                  <a:gd name="T34" fmla="*/ 736 w 1309"/>
                  <a:gd name="T35" fmla="*/ 264 h 758"/>
                  <a:gd name="T36" fmla="*/ 768 w 1309"/>
                  <a:gd name="T37" fmla="*/ 264 h 758"/>
                  <a:gd name="T38" fmla="*/ 776 w 1309"/>
                  <a:gd name="T39" fmla="*/ 272 h 758"/>
                  <a:gd name="T40" fmla="*/ 776 w 1309"/>
                  <a:gd name="T41" fmla="*/ 346 h 758"/>
                  <a:gd name="T42" fmla="*/ 797 w 1309"/>
                  <a:gd name="T43" fmla="*/ 401 h 758"/>
                  <a:gd name="T44" fmla="*/ 828 w 1309"/>
                  <a:gd name="T45" fmla="*/ 340 h 758"/>
                  <a:gd name="T46" fmla="*/ 697 w 1309"/>
                  <a:gd name="T47" fmla="*/ 215 h 758"/>
                  <a:gd name="T48" fmla="*/ 569 w 1309"/>
                  <a:gd name="T49" fmla="*/ 348 h 758"/>
                  <a:gd name="T50" fmla="*/ 697 w 1309"/>
                  <a:gd name="T51" fmla="*/ 482 h 758"/>
                  <a:gd name="T52" fmla="*/ 750 w 1309"/>
                  <a:gd name="T53" fmla="*/ 471 h 758"/>
                  <a:gd name="T54" fmla="*/ 760 w 1309"/>
                  <a:gd name="T55" fmla="*/ 474 h 758"/>
                  <a:gd name="T56" fmla="*/ 776 w 1309"/>
                  <a:gd name="T57" fmla="*/ 503 h 758"/>
                  <a:gd name="T58" fmla="*/ 773 w 1309"/>
                  <a:gd name="T59" fmla="*/ 513 h 758"/>
                  <a:gd name="T60" fmla="*/ 697 w 1309"/>
                  <a:gd name="T61" fmla="*/ 529 h 758"/>
                  <a:gd name="T62" fmla="*/ 516 w 1309"/>
                  <a:gd name="T63" fmla="*/ 348 h 758"/>
                  <a:gd name="T64" fmla="*/ 700 w 1309"/>
                  <a:gd name="T65" fmla="*/ 167 h 758"/>
                  <a:gd name="T66" fmla="*/ 886 w 1309"/>
                  <a:gd name="T67" fmla="*/ 338 h 758"/>
                  <a:gd name="T68" fmla="*/ 794 w 1309"/>
                  <a:gd name="T69" fmla="*/ 445 h 7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309" h="758">
                    <a:moveTo>
                      <a:pt x="1206" y="0"/>
                    </a:moveTo>
                    <a:lnTo>
                      <a:pt x="0" y="0"/>
                    </a:lnTo>
                    <a:lnTo>
                      <a:pt x="0" y="125"/>
                    </a:lnTo>
                    <a:lnTo>
                      <a:pt x="0" y="125"/>
                    </a:lnTo>
                    <a:lnTo>
                      <a:pt x="571" y="705"/>
                    </a:lnTo>
                    <a:cubicBezTo>
                      <a:pt x="605" y="739"/>
                      <a:pt x="650" y="757"/>
                      <a:pt x="697" y="757"/>
                    </a:cubicBezTo>
                    <a:lnTo>
                      <a:pt x="697" y="757"/>
                    </a:lnTo>
                    <a:cubicBezTo>
                      <a:pt x="744" y="757"/>
                      <a:pt x="789" y="739"/>
                      <a:pt x="823" y="705"/>
                    </a:cubicBezTo>
                    <a:lnTo>
                      <a:pt x="1308" y="212"/>
                    </a:lnTo>
                    <a:cubicBezTo>
                      <a:pt x="1250" y="154"/>
                      <a:pt x="1216" y="81"/>
                      <a:pt x="1206" y="0"/>
                    </a:cubicBezTo>
                    <a:close/>
                    <a:moveTo>
                      <a:pt x="794" y="445"/>
                    </a:moveTo>
                    <a:cubicBezTo>
                      <a:pt x="773" y="445"/>
                      <a:pt x="752" y="437"/>
                      <a:pt x="739" y="406"/>
                    </a:cubicBezTo>
                    <a:cubicBezTo>
                      <a:pt x="729" y="424"/>
                      <a:pt x="705" y="435"/>
                      <a:pt x="681" y="435"/>
                    </a:cubicBezTo>
                    <a:cubicBezTo>
                      <a:pt x="634" y="435"/>
                      <a:pt x="603" y="395"/>
                      <a:pt x="603" y="348"/>
                    </a:cubicBezTo>
                    <a:cubicBezTo>
                      <a:pt x="603" y="306"/>
                      <a:pt x="632" y="259"/>
                      <a:pt x="681" y="259"/>
                    </a:cubicBezTo>
                    <a:cubicBezTo>
                      <a:pt x="697" y="259"/>
                      <a:pt x="718" y="267"/>
                      <a:pt x="729" y="280"/>
                    </a:cubicBezTo>
                    <a:lnTo>
                      <a:pt x="729" y="272"/>
                    </a:lnTo>
                    <a:cubicBezTo>
                      <a:pt x="729" y="267"/>
                      <a:pt x="731" y="264"/>
                      <a:pt x="736" y="264"/>
                    </a:cubicBezTo>
                    <a:lnTo>
                      <a:pt x="768" y="264"/>
                    </a:lnTo>
                    <a:cubicBezTo>
                      <a:pt x="773" y="264"/>
                      <a:pt x="776" y="267"/>
                      <a:pt x="776" y="272"/>
                    </a:cubicBezTo>
                    <a:lnTo>
                      <a:pt x="776" y="346"/>
                    </a:lnTo>
                    <a:cubicBezTo>
                      <a:pt x="776" y="388"/>
                      <a:pt x="784" y="401"/>
                      <a:pt x="797" y="401"/>
                    </a:cubicBezTo>
                    <a:cubicBezTo>
                      <a:pt x="818" y="401"/>
                      <a:pt x="828" y="369"/>
                      <a:pt x="828" y="340"/>
                    </a:cubicBezTo>
                    <a:cubicBezTo>
                      <a:pt x="828" y="262"/>
                      <a:pt x="778" y="215"/>
                      <a:pt x="697" y="215"/>
                    </a:cubicBezTo>
                    <a:cubicBezTo>
                      <a:pt x="624" y="215"/>
                      <a:pt x="569" y="272"/>
                      <a:pt x="569" y="348"/>
                    </a:cubicBezTo>
                    <a:cubicBezTo>
                      <a:pt x="569" y="422"/>
                      <a:pt x="624" y="482"/>
                      <a:pt x="697" y="482"/>
                    </a:cubicBezTo>
                    <a:cubicBezTo>
                      <a:pt x="715" y="482"/>
                      <a:pt x="734" y="479"/>
                      <a:pt x="750" y="471"/>
                    </a:cubicBezTo>
                    <a:cubicBezTo>
                      <a:pt x="752" y="469"/>
                      <a:pt x="757" y="471"/>
                      <a:pt x="760" y="474"/>
                    </a:cubicBezTo>
                    <a:lnTo>
                      <a:pt x="776" y="503"/>
                    </a:lnTo>
                    <a:cubicBezTo>
                      <a:pt x="778" y="506"/>
                      <a:pt x="776" y="511"/>
                      <a:pt x="773" y="513"/>
                    </a:cubicBezTo>
                    <a:cubicBezTo>
                      <a:pt x="747" y="524"/>
                      <a:pt x="723" y="529"/>
                      <a:pt x="697" y="529"/>
                    </a:cubicBezTo>
                    <a:cubicBezTo>
                      <a:pt x="597" y="529"/>
                      <a:pt x="516" y="448"/>
                      <a:pt x="516" y="348"/>
                    </a:cubicBezTo>
                    <a:cubicBezTo>
                      <a:pt x="516" y="246"/>
                      <a:pt x="597" y="167"/>
                      <a:pt x="700" y="167"/>
                    </a:cubicBezTo>
                    <a:cubicBezTo>
                      <a:pt x="805" y="167"/>
                      <a:pt x="886" y="236"/>
                      <a:pt x="886" y="338"/>
                    </a:cubicBezTo>
                    <a:cubicBezTo>
                      <a:pt x="878" y="395"/>
                      <a:pt x="852" y="445"/>
                      <a:pt x="794" y="445"/>
                    </a:cubicBezTo>
                    <a:close/>
                  </a:path>
                </a:pathLst>
              </a:custGeom>
              <a:solidFill>
                <a:schemeClr val="bg1"/>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68" name="Freeform 6">
                <a:extLst>
                  <a:ext uri="{FF2B5EF4-FFF2-40B4-BE49-F238E27FC236}">
                    <a16:creationId xmlns:a16="http://schemas.microsoft.com/office/drawing/2014/main" xmlns="" id="{3E833018-9210-2146-8BAC-C878C1AEABB6}"/>
                  </a:ext>
                </a:extLst>
              </p:cNvPr>
              <p:cNvSpPr>
                <a:spLocks noChangeArrowheads="1"/>
              </p:cNvSpPr>
              <p:nvPr/>
            </p:nvSpPr>
            <p:spPr bwMode="auto">
              <a:xfrm>
                <a:off x="2276427" y="5026627"/>
                <a:ext cx="369888" cy="33337"/>
              </a:xfrm>
              <a:custGeom>
                <a:avLst/>
                <a:gdLst>
                  <a:gd name="T0" fmla="*/ 1027 w 1028"/>
                  <a:gd name="T1" fmla="*/ 0 h 92"/>
                  <a:gd name="T2" fmla="*/ 0 w 1028"/>
                  <a:gd name="T3" fmla="*/ 0 h 92"/>
                  <a:gd name="T4" fmla="*/ 0 w 1028"/>
                  <a:gd name="T5" fmla="*/ 91 h 92"/>
                  <a:gd name="T6" fmla="*/ 938 w 1028"/>
                  <a:gd name="T7" fmla="*/ 91 h 92"/>
                  <a:gd name="T8" fmla="*/ 1027 w 1028"/>
                  <a:gd name="T9" fmla="*/ 0 h 92"/>
                </a:gdLst>
                <a:ahLst/>
                <a:cxnLst>
                  <a:cxn ang="0">
                    <a:pos x="T0" y="T1"/>
                  </a:cxn>
                  <a:cxn ang="0">
                    <a:pos x="T2" y="T3"/>
                  </a:cxn>
                  <a:cxn ang="0">
                    <a:pos x="T4" y="T5"/>
                  </a:cxn>
                  <a:cxn ang="0">
                    <a:pos x="T6" y="T7"/>
                  </a:cxn>
                  <a:cxn ang="0">
                    <a:pos x="T8" y="T9"/>
                  </a:cxn>
                </a:cxnLst>
                <a:rect l="0" t="0" r="r" b="b"/>
                <a:pathLst>
                  <a:path w="1028" h="92">
                    <a:moveTo>
                      <a:pt x="1027" y="0"/>
                    </a:moveTo>
                    <a:lnTo>
                      <a:pt x="0" y="0"/>
                    </a:lnTo>
                    <a:lnTo>
                      <a:pt x="0" y="91"/>
                    </a:lnTo>
                    <a:lnTo>
                      <a:pt x="938" y="91"/>
                    </a:lnTo>
                    <a:cubicBezTo>
                      <a:pt x="965" y="55"/>
                      <a:pt x="993" y="23"/>
                      <a:pt x="1027" y="0"/>
                    </a:cubicBezTo>
                  </a:path>
                </a:pathLst>
              </a:custGeom>
              <a:solidFill>
                <a:schemeClr val="bg1"/>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69" name="Freeform 7">
                <a:extLst>
                  <a:ext uri="{FF2B5EF4-FFF2-40B4-BE49-F238E27FC236}">
                    <a16:creationId xmlns:a16="http://schemas.microsoft.com/office/drawing/2014/main" xmlns="" id="{8C08FDC7-E27B-3549-94E4-BE6B140567AB}"/>
                  </a:ext>
                </a:extLst>
              </p:cNvPr>
              <p:cNvSpPr>
                <a:spLocks noChangeArrowheads="1"/>
              </p:cNvSpPr>
              <p:nvPr/>
            </p:nvSpPr>
            <p:spPr bwMode="auto">
              <a:xfrm>
                <a:off x="2747915" y="5248877"/>
                <a:ext cx="33337" cy="134937"/>
              </a:xfrm>
              <a:custGeom>
                <a:avLst/>
                <a:gdLst>
                  <a:gd name="T0" fmla="*/ 0 w 93"/>
                  <a:gd name="T1" fmla="*/ 29 h 374"/>
                  <a:gd name="T2" fmla="*/ 0 w 93"/>
                  <a:gd name="T3" fmla="*/ 373 h 374"/>
                  <a:gd name="T4" fmla="*/ 92 w 93"/>
                  <a:gd name="T5" fmla="*/ 373 h 374"/>
                  <a:gd name="T6" fmla="*/ 92 w 93"/>
                  <a:gd name="T7" fmla="*/ 0 h 374"/>
                  <a:gd name="T8" fmla="*/ 0 w 93"/>
                  <a:gd name="T9" fmla="*/ 29 h 374"/>
                </a:gdLst>
                <a:ahLst/>
                <a:cxnLst>
                  <a:cxn ang="0">
                    <a:pos x="T0" y="T1"/>
                  </a:cxn>
                  <a:cxn ang="0">
                    <a:pos x="T2" y="T3"/>
                  </a:cxn>
                  <a:cxn ang="0">
                    <a:pos x="T4" y="T5"/>
                  </a:cxn>
                  <a:cxn ang="0">
                    <a:pos x="T6" y="T7"/>
                  </a:cxn>
                  <a:cxn ang="0">
                    <a:pos x="T8" y="T9"/>
                  </a:cxn>
                </a:cxnLst>
                <a:rect l="0" t="0" r="r" b="b"/>
                <a:pathLst>
                  <a:path w="93" h="374">
                    <a:moveTo>
                      <a:pt x="0" y="29"/>
                    </a:moveTo>
                    <a:lnTo>
                      <a:pt x="0" y="373"/>
                    </a:lnTo>
                    <a:lnTo>
                      <a:pt x="92" y="373"/>
                    </a:lnTo>
                    <a:lnTo>
                      <a:pt x="92" y="0"/>
                    </a:lnTo>
                    <a:cubicBezTo>
                      <a:pt x="63" y="13"/>
                      <a:pt x="31" y="24"/>
                      <a:pt x="0" y="29"/>
                    </a:cubicBezTo>
                  </a:path>
                </a:pathLst>
              </a:custGeom>
              <a:solidFill>
                <a:schemeClr val="bg1"/>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70" name="Freeform 8">
                <a:extLst>
                  <a:ext uri="{FF2B5EF4-FFF2-40B4-BE49-F238E27FC236}">
                    <a16:creationId xmlns:a16="http://schemas.microsoft.com/office/drawing/2014/main" xmlns="" id="{FC056D6C-1BC7-5941-A10F-025CC53100E5}"/>
                  </a:ext>
                </a:extLst>
              </p:cNvPr>
              <p:cNvSpPr>
                <a:spLocks noChangeArrowheads="1"/>
              </p:cNvSpPr>
              <p:nvPr/>
            </p:nvSpPr>
            <p:spPr bwMode="auto">
              <a:xfrm>
                <a:off x="2687590" y="5256814"/>
                <a:ext cx="33337" cy="185738"/>
              </a:xfrm>
              <a:custGeom>
                <a:avLst/>
                <a:gdLst>
                  <a:gd name="T0" fmla="*/ 0 w 93"/>
                  <a:gd name="T1" fmla="*/ 0 h 518"/>
                  <a:gd name="T2" fmla="*/ 0 w 93"/>
                  <a:gd name="T3" fmla="*/ 517 h 518"/>
                  <a:gd name="T4" fmla="*/ 92 w 93"/>
                  <a:gd name="T5" fmla="*/ 517 h 518"/>
                  <a:gd name="T6" fmla="*/ 92 w 93"/>
                  <a:gd name="T7" fmla="*/ 13 h 518"/>
                  <a:gd name="T8" fmla="*/ 0 w 93"/>
                  <a:gd name="T9" fmla="*/ 0 h 518"/>
                </a:gdLst>
                <a:ahLst/>
                <a:cxnLst>
                  <a:cxn ang="0">
                    <a:pos x="T0" y="T1"/>
                  </a:cxn>
                  <a:cxn ang="0">
                    <a:pos x="T2" y="T3"/>
                  </a:cxn>
                  <a:cxn ang="0">
                    <a:pos x="T4" y="T5"/>
                  </a:cxn>
                  <a:cxn ang="0">
                    <a:pos x="T6" y="T7"/>
                  </a:cxn>
                  <a:cxn ang="0">
                    <a:pos x="T8" y="T9"/>
                  </a:cxn>
                </a:cxnLst>
                <a:rect l="0" t="0" r="r" b="b"/>
                <a:pathLst>
                  <a:path w="93" h="518">
                    <a:moveTo>
                      <a:pt x="0" y="0"/>
                    </a:moveTo>
                    <a:lnTo>
                      <a:pt x="0" y="517"/>
                    </a:lnTo>
                    <a:lnTo>
                      <a:pt x="92" y="517"/>
                    </a:lnTo>
                    <a:lnTo>
                      <a:pt x="92" y="13"/>
                    </a:lnTo>
                    <a:cubicBezTo>
                      <a:pt x="61" y="13"/>
                      <a:pt x="29" y="8"/>
                      <a:pt x="0" y="0"/>
                    </a:cubicBezTo>
                  </a:path>
                </a:pathLst>
              </a:custGeom>
              <a:solidFill>
                <a:schemeClr val="bg1"/>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71" name="Freeform 9">
                <a:extLst>
                  <a:ext uri="{FF2B5EF4-FFF2-40B4-BE49-F238E27FC236}">
                    <a16:creationId xmlns:a16="http://schemas.microsoft.com/office/drawing/2014/main" xmlns="" id="{6C69AF3B-2916-1B46-A682-DCB8AD52F2A2}"/>
                  </a:ext>
                </a:extLst>
              </p:cNvPr>
              <p:cNvSpPr>
                <a:spLocks noChangeArrowheads="1"/>
              </p:cNvSpPr>
              <p:nvPr/>
            </p:nvSpPr>
            <p:spPr bwMode="auto">
              <a:xfrm>
                <a:off x="2217690" y="5086952"/>
                <a:ext cx="384175" cy="33337"/>
              </a:xfrm>
              <a:custGeom>
                <a:avLst/>
                <a:gdLst>
                  <a:gd name="T0" fmla="*/ 1067 w 1068"/>
                  <a:gd name="T1" fmla="*/ 0 h 93"/>
                  <a:gd name="T2" fmla="*/ 0 w 1068"/>
                  <a:gd name="T3" fmla="*/ 0 h 93"/>
                  <a:gd name="T4" fmla="*/ 0 w 1068"/>
                  <a:gd name="T5" fmla="*/ 92 h 93"/>
                  <a:gd name="T6" fmla="*/ 1046 w 1068"/>
                  <a:gd name="T7" fmla="*/ 92 h 93"/>
                  <a:gd name="T8" fmla="*/ 1067 w 1068"/>
                  <a:gd name="T9" fmla="*/ 0 h 93"/>
                </a:gdLst>
                <a:ahLst/>
                <a:cxnLst>
                  <a:cxn ang="0">
                    <a:pos x="T0" y="T1"/>
                  </a:cxn>
                  <a:cxn ang="0">
                    <a:pos x="T2" y="T3"/>
                  </a:cxn>
                  <a:cxn ang="0">
                    <a:pos x="T4" y="T5"/>
                  </a:cxn>
                  <a:cxn ang="0">
                    <a:pos x="T6" y="T7"/>
                  </a:cxn>
                  <a:cxn ang="0">
                    <a:pos x="T8" y="T9"/>
                  </a:cxn>
                </a:cxnLst>
                <a:rect l="0" t="0" r="r" b="b"/>
                <a:pathLst>
                  <a:path w="1068" h="93">
                    <a:moveTo>
                      <a:pt x="1067" y="0"/>
                    </a:moveTo>
                    <a:lnTo>
                      <a:pt x="0" y="0"/>
                    </a:lnTo>
                    <a:lnTo>
                      <a:pt x="0" y="92"/>
                    </a:lnTo>
                    <a:lnTo>
                      <a:pt x="1046" y="92"/>
                    </a:lnTo>
                    <a:cubicBezTo>
                      <a:pt x="1048" y="58"/>
                      <a:pt x="1056" y="29"/>
                      <a:pt x="1067" y="0"/>
                    </a:cubicBezTo>
                  </a:path>
                </a:pathLst>
              </a:custGeom>
              <a:solidFill>
                <a:schemeClr val="bg1"/>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72" name="Freeform 10">
                <a:extLst>
                  <a:ext uri="{FF2B5EF4-FFF2-40B4-BE49-F238E27FC236}">
                    <a16:creationId xmlns:a16="http://schemas.microsoft.com/office/drawing/2014/main" xmlns="" id="{5D873A7B-7248-1445-872F-ACF3C3A4113E}"/>
                  </a:ext>
                </a:extLst>
              </p:cNvPr>
              <p:cNvSpPr>
                <a:spLocks noChangeArrowheads="1"/>
              </p:cNvSpPr>
              <p:nvPr/>
            </p:nvSpPr>
            <p:spPr bwMode="auto">
              <a:xfrm>
                <a:off x="2158952" y="5218714"/>
                <a:ext cx="500063" cy="271463"/>
              </a:xfrm>
              <a:custGeom>
                <a:avLst/>
                <a:gdLst>
                  <a:gd name="T0" fmla="*/ 1350 w 1391"/>
                  <a:gd name="T1" fmla="*/ 45 h 754"/>
                  <a:gd name="T2" fmla="*/ 863 w 1391"/>
                  <a:gd name="T3" fmla="*/ 541 h 754"/>
                  <a:gd name="T4" fmla="*/ 697 w 1391"/>
                  <a:gd name="T5" fmla="*/ 609 h 754"/>
                  <a:gd name="T6" fmla="*/ 697 w 1391"/>
                  <a:gd name="T7" fmla="*/ 609 h 754"/>
                  <a:gd name="T8" fmla="*/ 532 w 1391"/>
                  <a:gd name="T9" fmla="*/ 541 h 754"/>
                  <a:gd name="T10" fmla="*/ 0 w 1391"/>
                  <a:gd name="T11" fmla="*/ 0 h 754"/>
                  <a:gd name="T12" fmla="*/ 0 w 1391"/>
                  <a:gd name="T13" fmla="*/ 753 h 754"/>
                  <a:gd name="T14" fmla="*/ 1390 w 1391"/>
                  <a:gd name="T15" fmla="*/ 753 h 754"/>
                  <a:gd name="T16" fmla="*/ 1390 w 1391"/>
                  <a:gd name="T17" fmla="*/ 71 h 754"/>
                  <a:gd name="T18" fmla="*/ 1350 w 1391"/>
                  <a:gd name="T19" fmla="*/ 45 h 7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91" h="754">
                    <a:moveTo>
                      <a:pt x="1350" y="45"/>
                    </a:moveTo>
                    <a:lnTo>
                      <a:pt x="863" y="541"/>
                    </a:lnTo>
                    <a:cubicBezTo>
                      <a:pt x="818" y="585"/>
                      <a:pt x="760" y="609"/>
                      <a:pt x="697" y="609"/>
                    </a:cubicBezTo>
                    <a:lnTo>
                      <a:pt x="697" y="609"/>
                    </a:lnTo>
                    <a:cubicBezTo>
                      <a:pt x="635" y="609"/>
                      <a:pt x="577" y="585"/>
                      <a:pt x="532" y="541"/>
                    </a:cubicBezTo>
                    <a:lnTo>
                      <a:pt x="0" y="0"/>
                    </a:lnTo>
                    <a:lnTo>
                      <a:pt x="0" y="753"/>
                    </a:lnTo>
                    <a:lnTo>
                      <a:pt x="1390" y="753"/>
                    </a:lnTo>
                    <a:lnTo>
                      <a:pt x="1390" y="71"/>
                    </a:lnTo>
                    <a:cubicBezTo>
                      <a:pt x="1376" y="66"/>
                      <a:pt x="1363" y="56"/>
                      <a:pt x="1350" y="45"/>
                    </a:cubicBezTo>
                  </a:path>
                </a:pathLst>
              </a:custGeom>
              <a:solidFill>
                <a:schemeClr val="bg1"/>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73" name="Freeform 11">
                <a:extLst>
                  <a:ext uri="{FF2B5EF4-FFF2-40B4-BE49-F238E27FC236}">
                    <a16:creationId xmlns:a16="http://schemas.microsoft.com/office/drawing/2014/main" xmlns="" id="{5DE5B32C-DFB3-CA43-AF59-08E95E2F0996}"/>
                  </a:ext>
                </a:extLst>
              </p:cNvPr>
              <p:cNvSpPr>
                <a:spLocks noChangeArrowheads="1"/>
              </p:cNvSpPr>
              <p:nvPr/>
            </p:nvSpPr>
            <p:spPr bwMode="auto">
              <a:xfrm>
                <a:off x="2612977" y="5020277"/>
                <a:ext cx="220663" cy="220662"/>
              </a:xfrm>
              <a:custGeom>
                <a:avLst/>
                <a:gdLst>
                  <a:gd name="T0" fmla="*/ 307 w 615"/>
                  <a:gd name="T1" fmla="*/ 0 h 614"/>
                  <a:gd name="T2" fmla="*/ 0 w 615"/>
                  <a:gd name="T3" fmla="*/ 307 h 614"/>
                  <a:gd name="T4" fmla="*/ 307 w 615"/>
                  <a:gd name="T5" fmla="*/ 613 h 614"/>
                  <a:gd name="T6" fmla="*/ 614 w 615"/>
                  <a:gd name="T7" fmla="*/ 307 h 614"/>
                  <a:gd name="T8" fmla="*/ 307 w 615"/>
                  <a:gd name="T9" fmla="*/ 0 h 614"/>
                  <a:gd name="T10" fmla="*/ 446 w 615"/>
                  <a:gd name="T11" fmla="*/ 343 h 614"/>
                  <a:gd name="T12" fmla="*/ 482 w 615"/>
                  <a:gd name="T13" fmla="*/ 359 h 614"/>
                  <a:gd name="T14" fmla="*/ 488 w 615"/>
                  <a:gd name="T15" fmla="*/ 370 h 614"/>
                  <a:gd name="T16" fmla="*/ 477 w 615"/>
                  <a:gd name="T17" fmla="*/ 393 h 614"/>
                  <a:gd name="T18" fmla="*/ 467 w 615"/>
                  <a:gd name="T19" fmla="*/ 398 h 614"/>
                  <a:gd name="T20" fmla="*/ 430 w 615"/>
                  <a:gd name="T21" fmla="*/ 383 h 614"/>
                  <a:gd name="T22" fmla="*/ 383 w 615"/>
                  <a:gd name="T23" fmla="*/ 430 h 614"/>
                  <a:gd name="T24" fmla="*/ 399 w 615"/>
                  <a:gd name="T25" fmla="*/ 469 h 614"/>
                  <a:gd name="T26" fmla="*/ 393 w 615"/>
                  <a:gd name="T27" fmla="*/ 480 h 614"/>
                  <a:gd name="T28" fmla="*/ 370 w 615"/>
                  <a:gd name="T29" fmla="*/ 490 h 614"/>
                  <a:gd name="T30" fmla="*/ 359 w 615"/>
                  <a:gd name="T31" fmla="*/ 485 h 614"/>
                  <a:gd name="T32" fmla="*/ 344 w 615"/>
                  <a:gd name="T33" fmla="*/ 446 h 614"/>
                  <a:gd name="T34" fmla="*/ 312 w 615"/>
                  <a:gd name="T35" fmla="*/ 451 h 614"/>
                  <a:gd name="T36" fmla="*/ 278 w 615"/>
                  <a:gd name="T37" fmla="*/ 448 h 614"/>
                  <a:gd name="T38" fmla="*/ 262 w 615"/>
                  <a:gd name="T39" fmla="*/ 488 h 614"/>
                  <a:gd name="T40" fmla="*/ 252 w 615"/>
                  <a:gd name="T41" fmla="*/ 493 h 614"/>
                  <a:gd name="T42" fmla="*/ 228 w 615"/>
                  <a:gd name="T43" fmla="*/ 482 h 614"/>
                  <a:gd name="T44" fmla="*/ 223 w 615"/>
                  <a:gd name="T45" fmla="*/ 472 h 614"/>
                  <a:gd name="T46" fmla="*/ 239 w 615"/>
                  <a:gd name="T47" fmla="*/ 435 h 614"/>
                  <a:gd name="T48" fmla="*/ 191 w 615"/>
                  <a:gd name="T49" fmla="*/ 388 h 614"/>
                  <a:gd name="T50" fmla="*/ 155 w 615"/>
                  <a:gd name="T51" fmla="*/ 404 h 614"/>
                  <a:gd name="T52" fmla="*/ 144 w 615"/>
                  <a:gd name="T53" fmla="*/ 398 h 614"/>
                  <a:gd name="T54" fmla="*/ 134 w 615"/>
                  <a:gd name="T55" fmla="*/ 375 h 614"/>
                  <a:gd name="T56" fmla="*/ 139 w 615"/>
                  <a:gd name="T57" fmla="*/ 364 h 614"/>
                  <a:gd name="T58" fmla="*/ 176 w 615"/>
                  <a:gd name="T59" fmla="*/ 349 h 614"/>
                  <a:gd name="T60" fmla="*/ 176 w 615"/>
                  <a:gd name="T61" fmla="*/ 283 h 614"/>
                  <a:gd name="T62" fmla="*/ 139 w 615"/>
                  <a:gd name="T63" fmla="*/ 267 h 614"/>
                  <a:gd name="T64" fmla="*/ 134 w 615"/>
                  <a:gd name="T65" fmla="*/ 257 h 614"/>
                  <a:gd name="T66" fmla="*/ 144 w 615"/>
                  <a:gd name="T67" fmla="*/ 233 h 614"/>
                  <a:gd name="T68" fmla="*/ 155 w 615"/>
                  <a:gd name="T69" fmla="*/ 228 h 614"/>
                  <a:gd name="T70" fmla="*/ 191 w 615"/>
                  <a:gd name="T71" fmla="*/ 244 h 614"/>
                  <a:gd name="T72" fmla="*/ 239 w 615"/>
                  <a:gd name="T73" fmla="*/ 197 h 614"/>
                  <a:gd name="T74" fmla="*/ 223 w 615"/>
                  <a:gd name="T75" fmla="*/ 160 h 614"/>
                  <a:gd name="T76" fmla="*/ 228 w 615"/>
                  <a:gd name="T77" fmla="*/ 149 h 614"/>
                  <a:gd name="T78" fmla="*/ 252 w 615"/>
                  <a:gd name="T79" fmla="*/ 139 h 614"/>
                  <a:gd name="T80" fmla="*/ 262 w 615"/>
                  <a:gd name="T81" fmla="*/ 144 h 614"/>
                  <a:gd name="T82" fmla="*/ 278 w 615"/>
                  <a:gd name="T83" fmla="*/ 181 h 614"/>
                  <a:gd name="T84" fmla="*/ 344 w 615"/>
                  <a:gd name="T85" fmla="*/ 181 h 614"/>
                  <a:gd name="T86" fmla="*/ 359 w 615"/>
                  <a:gd name="T87" fmla="*/ 144 h 614"/>
                  <a:gd name="T88" fmla="*/ 370 w 615"/>
                  <a:gd name="T89" fmla="*/ 139 h 614"/>
                  <a:gd name="T90" fmla="*/ 393 w 615"/>
                  <a:gd name="T91" fmla="*/ 149 h 614"/>
                  <a:gd name="T92" fmla="*/ 399 w 615"/>
                  <a:gd name="T93" fmla="*/ 160 h 614"/>
                  <a:gd name="T94" fmla="*/ 383 w 615"/>
                  <a:gd name="T95" fmla="*/ 197 h 614"/>
                  <a:gd name="T96" fmla="*/ 430 w 615"/>
                  <a:gd name="T97" fmla="*/ 244 h 614"/>
                  <a:gd name="T98" fmla="*/ 467 w 615"/>
                  <a:gd name="T99" fmla="*/ 228 h 614"/>
                  <a:gd name="T100" fmla="*/ 477 w 615"/>
                  <a:gd name="T101" fmla="*/ 233 h 614"/>
                  <a:gd name="T102" fmla="*/ 488 w 615"/>
                  <a:gd name="T103" fmla="*/ 257 h 614"/>
                  <a:gd name="T104" fmla="*/ 482 w 615"/>
                  <a:gd name="T105" fmla="*/ 267 h 614"/>
                  <a:gd name="T106" fmla="*/ 446 w 615"/>
                  <a:gd name="T107" fmla="*/ 283 h 614"/>
                  <a:gd name="T108" fmla="*/ 446 w 615"/>
                  <a:gd name="T109" fmla="*/ 343 h 614"/>
                  <a:gd name="T110" fmla="*/ 393 w 615"/>
                  <a:gd name="T111" fmla="*/ 275 h 614"/>
                  <a:gd name="T112" fmla="*/ 344 w 615"/>
                  <a:gd name="T113" fmla="*/ 396 h 614"/>
                  <a:gd name="T114" fmla="*/ 223 w 615"/>
                  <a:gd name="T115" fmla="*/ 346 h 614"/>
                  <a:gd name="T116" fmla="*/ 273 w 615"/>
                  <a:gd name="T117" fmla="*/ 225 h 614"/>
                  <a:gd name="T118" fmla="*/ 309 w 615"/>
                  <a:gd name="T119" fmla="*/ 218 h 614"/>
                  <a:gd name="T120" fmla="*/ 393 w 615"/>
                  <a:gd name="T121" fmla="*/ 275 h 6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615" h="614">
                    <a:moveTo>
                      <a:pt x="307" y="0"/>
                    </a:moveTo>
                    <a:cubicBezTo>
                      <a:pt x="136" y="0"/>
                      <a:pt x="0" y="137"/>
                      <a:pt x="0" y="307"/>
                    </a:cubicBezTo>
                    <a:cubicBezTo>
                      <a:pt x="0" y="478"/>
                      <a:pt x="136" y="613"/>
                      <a:pt x="307" y="613"/>
                    </a:cubicBezTo>
                    <a:cubicBezTo>
                      <a:pt x="477" y="613"/>
                      <a:pt x="614" y="477"/>
                      <a:pt x="614" y="307"/>
                    </a:cubicBezTo>
                    <a:cubicBezTo>
                      <a:pt x="614" y="139"/>
                      <a:pt x="477" y="0"/>
                      <a:pt x="307" y="0"/>
                    </a:cubicBezTo>
                    <a:close/>
                    <a:moveTo>
                      <a:pt x="446" y="343"/>
                    </a:moveTo>
                    <a:lnTo>
                      <a:pt x="482" y="359"/>
                    </a:lnTo>
                    <a:cubicBezTo>
                      <a:pt x="488" y="362"/>
                      <a:pt x="490" y="367"/>
                      <a:pt x="488" y="370"/>
                    </a:cubicBezTo>
                    <a:lnTo>
                      <a:pt x="477" y="393"/>
                    </a:lnTo>
                    <a:cubicBezTo>
                      <a:pt x="475" y="398"/>
                      <a:pt x="469" y="401"/>
                      <a:pt x="467" y="398"/>
                    </a:cubicBezTo>
                    <a:lnTo>
                      <a:pt x="430" y="383"/>
                    </a:lnTo>
                    <a:cubicBezTo>
                      <a:pt x="420" y="401"/>
                      <a:pt x="404" y="417"/>
                      <a:pt x="383" y="430"/>
                    </a:cubicBezTo>
                    <a:lnTo>
                      <a:pt x="399" y="469"/>
                    </a:lnTo>
                    <a:cubicBezTo>
                      <a:pt x="401" y="474"/>
                      <a:pt x="399" y="480"/>
                      <a:pt x="393" y="480"/>
                    </a:cubicBezTo>
                    <a:lnTo>
                      <a:pt x="370" y="490"/>
                    </a:lnTo>
                    <a:cubicBezTo>
                      <a:pt x="365" y="493"/>
                      <a:pt x="359" y="490"/>
                      <a:pt x="359" y="485"/>
                    </a:cubicBezTo>
                    <a:lnTo>
                      <a:pt x="344" y="446"/>
                    </a:lnTo>
                    <a:cubicBezTo>
                      <a:pt x="333" y="448"/>
                      <a:pt x="323" y="451"/>
                      <a:pt x="312" y="451"/>
                    </a:cubicBezTo>
                    <a:cubicBezTo>
                      <a:pt x="302" y="451"/>
                      <a:pt x="291" y="448"/>
                      <a:pt x="278" y="448"/>
                    </a:cubicBezTo>
                    <a:lnTo>
                      <a:pt x="262" y="488"/>
                    </a:lnTo>
                    <a:cubicBezTo>
                      <a:pt x="260" y="493"/>
                      <a:pt x="254" y="495"/>
                      <a:pt x="252" y="493"/>
                    </a:cubicBezTo>
                    <a:lnTo>
                      <a:pt x="228" y="482"/>
                    </a:lnTo>
                    <a:cubicBezTo>
                      <a:pt x="223" y="480"/>
                      <a:pt x="220" y="474"/>
                      <a:pt x="223" y="472"/>
                    </a:cubicBezTo>
                    <a:lnTo>
                      <a:pt x="239" y="435"/>
                    </a:lnTo>
                    <a:cubicBezTo>
                      <a:pt x="220" y="425"/>
                      <a:pt x="205" y="409"/>
                      <a:pt x="191" y="388"/>
                    </a:cubicBezTo>
                    <a:lnTo>
                      <a:pt x="155" y="404"/>
                    </a:lnTo>
                    <a:cubicBezTo>
                      <a:pt x="150" y="406"/>
                      <a:pt x="144" y="404"/>
                      <a:pt x="144" y="398"/>
                    </a:cubicBezTo>
                    <a:lnTo>
                      <a:pt x="134" y="375"/>
                    </a:lnTo>
                    <a:cubicBezTo>
                      <a:pt x="131" y="370"/>
                      <a:pt x="134" y="364"/>
                      <a:pt x="139" y="364"/>
                    </a:cubicBezTo>
                    <a:lnTo>
                      <a:pt x="176" y="349"/>
                    </a:lnTo>
                    <a:cubicBezTo>
                      <a:pt x="171" y="328"/>
                      <a:pt x="171" y="304"/>
                      <a:pt x="176" y="283"/>
                    </a:cubicBezTo>
                    <a:lnTo>
                      <a:pt x="139" y="267"/>
                    </a:lnTo>
                    <a:cubicBezTo>
                      <a:pt x="134" y="265"/>
                      <a:pt x="131" y="259"/>
                      <a:pt x="134" y="257"/>
                    </a:cubicBezTo>
                    <a:lnTo>
                      <a:pt x="144" y="233"/>
                    </a:lnTo>
                    <a:cubicBezTo>
                      <a:pt x="147" y="228"/>
                      <a:pt x="152" y="225"/>
                      <a:pt x="155" y="228"/>
                    </a:cubicBezTo>
                    <a:lnTo>
                      <a:pt x="191" y="244"/>
                    </a:lnTo>
                    <a:cubicBezTo>
                      <a:pt x="202" y="225"/>
                      <a:pt x="218" y="210"/>
                      <a:pt x="239" y="197"/>
                    </a:cubicBezTo>
                    <a:lnTo>
                      <a:pt x="223" y="160"/>
                    </a:lnTo>
                    <a:cubicBezTo>
                      <a:pt x="220" y="155"/>
                      <a:pt x="223" y="149"/>
                      <a:pt x="228" y="149"/>
                    </a:cubicBezTo>
                    <a:lnTo>
                      <a:pt x="252" y="139"/>
                    </a:lnTo>
                    <a:cubicBezTo>
                      <a:pt x="257" y="136"/>
                      <a:pt x="262" y="139"/>
                      <a:pt x="262" y="144"/>
                    </a:cubicBezTo>
                    <a:lnTo>
                      <a:pt x="278" y="181"/>
                    </a:lnTo>
                    <a:cubicBezTo>
                      <a:pt x="299" y="176"/>
                      <a:pt x="323" y="176"/>
                      <a:pt x="344" y="181"/>
                    </a:cubicBezTo>
                    <a:lnTo>
                      <a:pt x="359" y="144"/>
                    </a:lnTo>
                    <a:cubicBezTo>
                      <a:pt x="362" y="139"/>
                      <a:pt x="367" y="136"/>
                      <a:pt x="370" y="139"/>
                    </a:cubicBezTo>
                    <a:lnTo>
                      <a:pt x="393" y="149"/>
                    </a:lnTo>
                    <a:cubicBezTo>
                      <a:pt x="399" y="152"/>
                      <a:pt x="401" y="157"/>
                      <a:pt x="399" y="160"/>
                    </a:cubicBezTo>
                    <a:lnTo>
                      <a:pt x="383" y="197"/>
                    </a:lnTo>
                    <a:cubicBezTo>
                      <a:pt x="401" y="207"/>
                      <a:pt x="417" y="223"/>
                      <a:pt x="430" y="244"/>
                    </a:cubicBezTo>
                    <a:lnTo>
                      <a:pt x="467" y="228"/>
                    </a:lnTo>
                    <a:cubicBezTo>
                      <a:pt x="472" y="225"/>
                      <a:pt x="477" y="228"/>
                      <a:pt x="477" y="233"/>
                    </a:cubicBezTo>
                    <a:lnTo>
                      <a:pt x="488" y="257"/>
                    </a:lnTo>
                    <a:cubicBezTo>
                      <a:pt x="490" y="262"/>
                      <a:pt x="488" y="267"/>
                      <a:pt x="482" y="267"/>
                    </a:cubicBezTo>
                    <a:lnTo>
                      <a:pt x="446" y="283"/>
                    </a:lnTo>
                    <a:cubicBezTo>
                      <a:pt x="451" y="299"/>
                      <a:pt x="451" y="320"/>
                      <a:pt x="446" y="343"/>
                    </a:cubicBezTo>
                    <a:close/>
                    <a:moveTo>
                      <a:pt x="393" y="275"/>
                    </a:moveTo>
                    <a:cubicBezTo>
                      <a:pt x="412" y="322"/>
                      <a:pt x="391" y="377"/>
                      <a:pt x="344" y="396"/>
                    </a:cubicBezTo>
                    <a:cubicBezTo>
                      <a:pt x="296" y="414"/>
                      <a:pt x="241" y="393"/>
                      <a:pt x="223" y="346"/>
                    </a:cubicBezTo>
                    <a:cubicBezTo>
                      <a:pt x="202" y="299"/>
                      <a:pt x="226" y="244"/>
                      <a:pt x="273" y="225"/>
                    </a:cubicBezTo>
                    <a:cubicBezTo>
                      <a:pt x="283" y="220"/>
                      <a:pt x="296" y="218"/>
                      <a:pt x="309" y="218"/>
                    </a:cubicBezTo>
                    <a:cubicBezTo>
                      <a:pt x="344" y="218"/>
                      <a:pt x="378" y="238"/>
                      <a:pt x="393" y="275"/>
                    </a:cubicBezTo>
                    <a:close/>
                  </a:path>
                </a:pathLst>
              </a:custGeom>
              <a:solidFill>
                <a:schemeClr val="bg1"/>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a:p>
            </p:txBody>
          </p:sp>
        </p:grpSp>
      </p:grpSp>
    </p:spTree>
    <p:extLst>
      <p:ext uri="{BB962C8B-B14F-4D97-AF65-F5344CB8AC3E}">
        <p14:creationId xmlns:p14="http://schemas.microsoft.com/office/powerpoint/2010/main" val="17056254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B43ADC2E-5CC0-6C40-881F-833A9EA9BC92}"/>
              </a:ext>
            </a:extLst>
          </p:cNvPr>
          <p:cNvSpPr>
            <a:spLocks noGrp="1"/>
          </p:cNvSpPr>
          <p:nvPr>
            <p:ph type="title"/>
          </p:nvPr>
        </p:nvSpPr>
        <p:spPr/>
        <p:txBody>
          <a:bodyPr/>
          <a:lstStyle/>
          <a:p>
            <a:r>
              <a:rPr lang="en-US" b="1" dirty="0"/>
              <a:t>DATA IN THE ORACLE CLOUD</a:t>
            </a:r>
          </a:p>
        </p:txBody>
      </p:sp>
      <p:sp>
        <p:nvSpPr>
          <p:cNvPr id="5" name="Slide Number Placeholder 4">
            <a:extLst>
              <a:ext uri="{FF2B5EF4-FFF2-40B4-BE49-F238E27FC236}">
                <a16:creationId xmlns:a16="http://schemas.microsoft.com/office/drawing/2014/main" xmlns="" id="{54CBEE8A-32B3-F74F-BBC8-A8198A269A3B}"/>
              </a:ext>
            </a:extLst>
          </p:cNvPr>
          <p:cNvSpPr>
            <a:spLocks noGrp="1"/>
          </p:cNvSpPr>
          <p:nvPr>
            <p:ph type="sldNum" sz="quarter" idx="4"/>
          </p:nvPr>
        </p:nvSpPr>
        <p:spPr/>
        <p:txBody>
          <a:bodyPr/>
          <a:lstStyle/>
          <a:p>
            <a:fld id="{C51EAA63-D034-42AE-91FA-B13B9518C7BE}" type="slidenum">
              <a:rPr lang="en-US" smtClean="0"/>
              <a:pPr/>
              <a:t>26</a:t>
            </a:fld>
            <a:endParaRPr lang="en-US" dirty="0"/>
          </a:p>
        </p:txBody>
      </p:sp>
    </p:spTree>
    <p:extLst>
      <p:ext uri="{BB962C8B-B14F-4D97-AF65-F5344CB8AC3E}">
        <p14:creationId xmlns:p14="http://schemas.microsoft.com/office/powerpoint/2010/main" val="78032425"/>
      </p:ext>
    </p:extLst>
  </p:cSld>
  <p:clrMapOvr>
    <a:masterClrMapping/>
  </p:clrMapOvr>
  <p:transition>
    <p:fad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Rectangle 48"/>
          <p:cNvSpPr>
            <a:spLocks/>
          </p:cNvSpPr>
          <p:nvPr/>
        </p:nvSpPr>
        <p:spPr bwMode="gray">
          <a:xfrm>
            <a:off x="531812" y="1881440"/>
            <a:ext cx="3237982" cy="2698969"/>
          </a:xfrm>
          <a:prstGeom prst="rect">
            <a:avLst/>
          </a:prstGeom>
          <a:solidFill>
            <a:schemeClr val="accent4">
              <a:alpha val="12000"/>
            </a:schemeClr>
          </a:solidFill>
          <a:ln w="15875">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dirty="0">
              <a:solidFill>
                <a:schemeClr val="bg1"/>
              </a:solidFill>
            </a:endParaRPr>
          </a:p>
        </p:txBody>
      </p:sp>
      <p:sp>
        <p:nvSpPr>
          <p:cNvPr id="97" name="Freeform 3"/>
          <p:cNvSpPr>
            <a:spLocks noChangeAspect="1" noChangeArrowheads="1"/>
          </p:cNvSpPr>
          <p:nvPr/>
        </p:nvSpPr>
        <p:spPr bwMode="auto">
          <a:xfrm>
            <a:off x="770444" y="3341608"/>
            <a:ext cx="1903831" cy="1070905"/>
          </a:xfrm>
          <a:custGeom>
            <a:avLst/>
            <a:gdLst>
              <a:gd name="T0" fmla="*/ 2430 w 2964"/>
              <a:gd name="T1" fmla="*/ 602 h 1668"/>
              <a:gd name="T2" fmla="*/ 2384 w 2964"/>
              <a:gd name="T3" fmla="*/ 614 h 1668"/>
              <a:gd name="T4" fmla="*/ 1876 w 2964"/>
              <a:gd name="T5" fmla="*/ 232 h 1668"/>
              <a:gd name="T6" fmla="*/ 1702 w 2964"/>
              <a:gd name="T7" fmla="*/ 267 h 1668"/>
              <a:gd name="T8" fmla="*/ 1204 w 2964"/>
              <a:gd name="T9" fmla="*/ 0 h 1668"/>
              <a:gd name="T10" fmla="*/ 613 w 2964"/>
              <a:gd name="T11" fmla="*/ 463 h 1668"/>
              <a:gd name="T12" fmla="*/ 602 w 2964"/>
              <a:gd name="T13" fmla="*/ 463 h 1668"/>
              <a:gd name="T14" fmla="*/ 0 w 2964"/>
              <a:gd name="T15" fmla="*/ 1065 h 1668"/>
              <a:gd name="T16" fmla="*/ 602 w 2964"/>
              <a:gd name="T17" fmla="*/ 1667 h 1668"/>
              <a:gd name="T18" fmla="*/ 2430 w 2964"/>
              <a:gd name="T19" fmla="*/ 1667 h 1668"/>
              <a:gd name="T20" fmla="*/ 2963 w 2964"/>
              <a:gd name="T21" fmla="*/ 1135 h 1668"/>
              <a:gd name="T22" fmla="*/ 2430 w 2964"/>
              <a:gd name="T23" fmla="*/ 602 h 16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964" h="1668">
                <a:moveTo>
                  <a:pt x="2430" y="602"/>
                </a:moveTo>
                <a:cubicBezTo>
                  <a:pt x="2418" y="602"/>
                  <a:pt x="2396" y="602"/>
                  <a:pt x="2384" y="614"/>
                </a:cubicBezTo>
                <a:cubicBezTo>
                  <a:pt x="2314" y="394"/>
                  <a:pt x="2119" y="232"/>
                  <a:pt x="1876" y="232"/>
                </a:cubicBezTo>
                <a:cubicBezTo>
                  <a:pt x="1817" y="232"/>
                  <a:pt x="1760" y="244"/>
                  <a:pt x="1702" y="267"/>
                </a:cubicBezTo>
                <a:cubicBezTo>
                  <a:pt x="1586" y="105"/>
                  <a:pt x="1413" y="0"/>
                  <a:pt x="1204" y="0"/>
                </a:cubicBezTo>
                <a:cubicBezTo>
                  <a:pt x="915" y="0"/>
                  <a:pt x="683" y="197"/>
                  <a:pt x="613" y="463"/>
                </a:cubicBezTo>
                <a:lnTo>
                  <a:pt x="602" y="463"/>
                </a:lnTo>
                <a:cubicBezTo>
                  <a:pt x="266" y="463"/>
                  <a:pt x="0" y="741"/>
                  <a:pt x="0" y="1065"/>
                </a:cubicBezTo>
                <a:cubicBezTo>
                  <a:pt x="0" y="1401"/>
                  <a:pt x="266" y="1667"/>
                  <a:pt x="602" y="1667"/>
                </a:cubicBezTo>
                <a:cubicBezTo>
                  <a:pt x="2430" y="1667"/>
                  <a:pt x="2430" y="1667"/>
                  <a:pt x="2430" y="1667"/>
                </a:cubicBezTo>
                <a:cubicBezTo>
                  <a:pt x="2720" y="1667"/>
                  <a:pt x="2963" y="1436"/>
                  <a:pt x="2963" y="1135"/>
                </a:cubicBezTo>
                <a:cubicBezTo>
                  <a:pt x="2963" y="846"/>
                  <a:pt x="2720" y="602"/>
                  <a:pt x="2430" y="602"/>
                </a:cubicBezTo>
              </a:path>
            </a:pathLst>
          </a:custGeom>
          <a:solidFill>
            <a:schemeClr val="tx1"/>
          </a:solidFill>
          <a:ln>
            <a:solidFill>
              <a:schemeClr val="accent1"/>
            </a:solidFill>
          </a:ln>
          <a:effectLst/>
          <a:extLs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37" name="Rectangle 36"/>
          <p:cNvSpPr/>
          <p:nvPr/>
        </p:nvSpPr>
        <p:spPr>
          <a:xfrm>
            <a:off x="4723811" y="1224487"/>
            <a:ext cx="2538595" cy="1050462"/>
          </a:xfrm>
          <a:prstGeom prst="rect">
            <a:avLst/>
          </a:prstGeom>
        </p:spPr>
        <p:txBody>
          <a:bodyPr wrap="square" anchor="ctr" anchorCtr="0">
            <a:noAutofit/>
          </a:bodyPr>
          <a:lstStyle/>
          <a:p>
            <a:pPr algn="ctr">
              <a:lnSpc>
                <a:spcPct val="90000"/>
              </a:lnSpc>
            </a:pPr>
            <a:r>
              <a:rPr lang="en-US" dirty="0">
                <a:solidFill>
                  <a:srgbClr val="FFFFFF"/>
                </a:solidFill>
              </a:rPr>
              <a:t>Storing Data in the Cloud </a:t>
            </a:r>
          </a:p>
        </p:txBody>
      </p:sp>
      <p:sp>
        <p:nvSpPr>
          <p:cNvPr id="54" name="Freeform 53"/>
          <p:cNvSpPr>
            <a:spLocks noChangeAspect="1" noChangeArrowheads="1"/>
          </p:cNvSpPr>
          <p:nvPr/>
        </p:nvSpPr>
        <p:spPr bwMode="gray">
          <a:xfrm>
            <a:off x="1570481" y="2099255"/>
            <a:ext cx="841260" cy="897345"/>
          </a:xfrm>
          <a:custGeom>
            <a:avLst/>
            <a:gdLst>
              <a:gd name="T0" fmla="*/ 648 w 2778"/>
              <a:gd name="T1" fmla="*/ 139 h 2964"/>
              <a:gd name="T2" fmla="*/ 2638 w 2778"/>
              <a:gd name="T3" fmla="*/ 2824 h 2964"/>
              <a:gd name="T4" fmla="*/ 1667 w 2778"/>
              <a:gd name="T5" fmla="*/ 1065 h 2964"/>
              <a:gd name="T6" fmla="*/ 185 w 2778"/>
              <a:gd name="T7" fmla="*/ 1111 h 2964"/>
              <a:gd name="T8" fmla="*/ 2777 w 2778"/>
              <a:gd name="T9" fmla="*/ 2963 h 2964"/>
              <a:gd name="T10" fmla="*/ 370 w 2778"/>
              <a:gd name="T11" fmla="*/ 2592 h 2964"/>
              <a:gd name="T12" fmla="*/ 659 w 2778"/>
              <a:gd name="T13" fmla="*/ 2130 h 2964"/>
              <a:gd name="T14" fmla="*/ 659 w 2778"/>
              <a:gd name="T15" fmla="*/ 2130 h 2964"/>
              <a:gd name="T16" fmla="*/ 659 w 2778"/>
              <a:gd name="T17" fmla="*/ 1297 h 2964"/>
              <a:gd name="T18" fmla="*/ 752 w 2778"/>
              <a:gd name="T19" fmla="*/ 2223 h 2964"/>
              <a:gd name="T20" fmla="*/ 752 w 2778"/>
              <a:gd name="T21" fmla="*/ 2130 h 2964"/>
              <a:gd name="T22" fmla="*/ 1053 w 2778"/>
              <a:gd name="T23" fmla="*/ 1667 h 2964"/>
              <a:gd name="T24" fmla="*/ 1053 w 2778"/>
              <a:gd name="T25" fmla="*/ 1667 h 2964"/>
              <a:gd name="T26" fmla="*/ 1435 w 2778"/>
              <a:gd name="T27" fmla="*/ 2223 h 2964"/>
              <a:gd name="T28" fmla="*/ 1146 w 2778"/>
              <a:gd name="T29" fmla="*/ 1760 h 2964"/>
              <a:gd name="T30" fmla="*/ 1146 w 2778"/>
              <a:gd name="T31" fmla="*/ 1667 h 2964"/>
              <a:gd name="T32" fmla="*/ 1956 w 2778"/>
              <a:gd name="T33" fmla="*/ 602 h 2964"/>
              <a:gd name="T34" fmla="*/ 1956 w 2778"/>
              <a:gd name="T35" fmla="*/ 602 h 2964"/>
              <a:gd name="T36" fmla="*/ 1956 w 2778"/>
              <a:gd name="T37" fmla="*/ 972 h 2964"/>
              <a:gd name="T38" fmla="*/ 2165 w 2778"/>
              <a:gd name="T39" fmla="*/ 1204 h 2964"/>
              <a:gd name="T40" fmla="*/ 2165 w 2778"/>
              <a:gd name="T41" fmla="*/ 1297 h 2964"/>
              <a:gd name="T42" fmla="*/ 1956 w 2778"/>
              <a:gd name="T43" fmla="*/ 1528 h 2964"/>
              <a:gd name="T44" fmla="*/ 1956 w 2778"/>
              <a:gd name="T45" fmla="*/ 1528 h 2964"/>
              <a:gd name="T46" fmla="*/ 1956 w 2778"/>
              <a:gd name="T47" fmla="*/ 1899 h 2964"/>
              <a:gd name="T48" fmla="*/ 2165 w 2778"/>
              <a:gd name="T49" fmla="*/ 2130 h 2964"/>
              <a:gd name="T50" fmla="*/ 2165 w 2778"/>
              <a:gd name="T51" fmla="*/ 2223 h 2964"/>
              <a:gd name="T52" fmla="*/ 1863 w 2778"/>
              <a:gd name="T53" fmla="*/ 2361 h 2964"/>
              <a:gd name="T54" fmla="*/ 1863 w 2778"/>
              <a:gd name="T55" fmla="*/ 2361 h 2964"/>
              <a:gd name="T56" fmla="*/ 1863 w 2778"/>
              <a:gd name="T57" fmla="*/ 1991 h 2964"/>
              <a:gd name="T58" fmla="*/ 1759 w 2778"/>
              <a:gd name="T59" fmla="*/ 1760 h 2964"/>
              <a:gd name="T60" fmla="*/ 1759 w 2778"/>
              <a:gd name="T61" fmla="*/ 1667 h 2964"/>
              <a:gd name="T62" fmla="*/ 1863 w 2778"/>
              <a:gd name="T63" fmla="*/ 1436 h 2964"/>
              <a:gd name="T64" fmla="*/ 1863 w 2778"/>
              <a:gd name="T65" fmla="*/ 1436 h 2964"/>
              <a:gd name="T66" fmla="*/ 1863 w 2778"/>
              <a:gd name="T67" fmla="*/ 1065 h 2964"/>
              <a:gd name="T68" fmla="*/ 1667 w 2778"/>
              <a:gd name="T69" fmla="*/ 833 h 2964"/>
              <a:gd name="T70" fmla="*/ 1667 w 2778"/>
              <a:gd name="T71" fmla="*/ 741 h 2964"/>
              <a:gd name="T72" fmla="*/ 2176 w 2778"/>
              <a:gd name="T73" fmla="*/ 2824 h 2964"/>
              <a:gd name="T74" fmla="*/ 2176 w 2778"/>
              <a:gd name="T75" fmla="*/ 2824 h 2964"/>
              <a:gd name="T76" fmla="*/ 2453 w 2778"/>
              <a:gd name="T77" fmla="*/ 2223 h 2964"/>
              <a:gd name="T78" fmla="*/ 2256 w 2778"/>
              <a:gd name="T79" fmla="*/ 1991 h 2964"/>
              <a:gd name="T80" fmla="*/ 2256 w 2778"/>
              <a:gd name="T81" fmla="*/ 1899 h 2964"/>
              <a:gd name="T82" fmla="*/ 2453 w 2778"/>
              <a:gd name="T83" fmla="*/ 1667 h 2964"/>
              <a:gd name="T84" fmla="*/ 2453 w 2778"/>
              <a:gd name="T85" fmla="*/ 1667 h 2964"/>
              <a:gd name="T86" fmla="*/ 2453 w 2778"/>
              <a:gd name="T87" fmla="*/ 1297 h 2964"/>
              <a:gd name="T88" fmla="*/ 2256 w 2778"/>
              <a:gd name="T89" fmla="*/ 1065 h 2964"/>
              <a:gd name="T90" fmla="*/ 2256 w 2778"/>
              <a:gd name="T91" fmla="*/ 972 h 2964"/>
              <a:gd name="T92" fmla="*/ 2453 w 2778"/>
              <a:gd name="T93" fmla="*/ 741 h 2964"/>
              <a:gd name="T94" fmla="*/ 2453 w 2778"/>
              <a:gd name="T95" fmla="*/ 741 h 29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778" h="2964">
                <a:moveTo>
                  <a:pt x="1435" y="475"/>
                </a:moveTo>
                <a:lnTo>
                  <a:pt x="1806" y="313"/>
                </a:lnTo>
                <a:lnTo>
                  <a:pt x="1806" y="139"/>
                </a:lnTo>
                <a:lnTo>
                  <a:pt x="648" y="139"/>
                </a:lnTo>
                <a:lnTo>
                  <a:pt x="648" y="1065"/>
                </a:lnTo>
                <a:lnTo>
                  <a:pt x="1435" y="1065"/>
                </a:lnTo>
                <a:lnTo>
                  <a:pt x="1435" y="475"/>
                </a:lnTo>
                <a:close/>
                <a:moveTo>
                  <a:pt x="2638" y="2824"/>
                </a:moveTo>
                <a:lnTo>
                  <a:pt x="2638" y="0"/>
                </a:lnTo>
                <a:lnTo>
                  <a:pt x="1481" y="509"/>
                </a:lnTo>
                <a:lnTo>
                  <a:pt x="1481" y="1065"/>
                </a:lnTo>
                <a:lnTo>
                  <a:pt x="1667" y="1065"/>
                </a:lnTo>
                <a:lnTo>
                  <a:pt x="1667" y="2592"/>
                </a:lnTo>
                <a:lnTo>
                  <a:pt x="1620" y="2592"/>
                </a:lnTo>
                <a:lnTo>
                  <a:pt x="1620" y="1111"/>
                </a:lnTo>
                <a:lnTo>
                  <a:pt x="185" y="1111"/>
                </a:lnTo>
                <a:lnTo>
                  <a:pt x="185" y="2824"/>
                </a:lnTo>
                <a:lnTo>
                  <a:pt x="0" y="2824"/>
                </a:lnTo>
                <a:lnTo>
                  <a:pt x="0" y="2963"/>
                </a:lnTo>
                <a:lnTo>
                  <a:pt x="2777" y="2963"/>
                </a:lnTo>
                <a:lnTo>
                  <a:pt x="2777" y="2824"/>
                </a:lnTo>
                <a:lnTo>
                  <a:pt x="2638" y="2824"/>
                </a:lnTo>
                <a:close/>
                <a:moveTo>
                  <a:pt x="659" y="2592"/>
                </a:moveTo>
                <a:lnTo>
                  <a:pt x="370" y="2592"/>
                </a:lnTo>
                <a:lnTo>
                  <a:pt x="370" y="2223"/>
                </a:lnTo>
                <a:lnTo>
                  <a:pt x="659" y="2223"/>
                </a:lnTo>
                <a:lnTo>
                  <a:pt x="659" y="2592"/>
                </a:lnTo>
                <a:close/>
                <a:moveTo>
                  <a:pt x="659" y="2130"/>
                </a:moveTo>
                <a:lnTo>
                  <a:pt x="370" y="2130"/>
                </a:lnTo>
                <a:lnTo>
                  <a:pt x="370" y="1760"/>
                </a:lnTo>
                <a:lnTo>
                  <a:pt x="659" y="1760"/>
                </a:lnTo>
                <a:lnTo>
                  <a:pt x="659" y="2130"/>
                </a:lnTo>
                <a:close/>
                <a:moveTo>
                  <a:pt x="659" y="1667"/>
                </a:moveTo>
                <a:lnTo>
                  <a:pt x="370" y="1667"/>
                </a:lnTo>
                <a:lnTo>
                  <a:pt x="370" y="1297"/>
                </a:lnTo>
                <a:lnTo>
                  <a:pt x="659" y="1297"/>
                </a:lnTo>
                <a:lnTo>
                  <a:pt x="659" y="1667"/>
                </a:lnTo>
                <a:close/>
                <a:moveTo>
                  <a:pt x="1053" y="2592"/>
                </a:moveTo>
                <a:lnTo>
                  <a:pt x="752" y="2592"/>
                </a:lnTo>
                <a:lnTo>
                  <a:pt x="752" y="2223"/>
                </a:lnTo>
                <a:lnTo>
                  <a:pt x="1053" y="2223"/>
                </a:lnTo>
                <a:lnTo>
                  <a:pt x="1053" y="2592"/>
                </a:lnTo>
                <a:close/>
                <a:moveTo>
                  <a:pt x="1053" y="2130"/>
                </a:moveTo>
                <a:lnTo>
                  <a:pt x="752" y="2130"/>
                </a:lnTo>
                <a:lnTo>
                  <a:pt x="752" y="1760"/>
                </a:lnTo>
                <a:lnTo>
                  <a:pt x="1053" y="1760"/>
                </a:lnTo>
                <a:lnTo>
                  <a:pt x="1053" y="2130"/>
                </a:lnTo>
                <a:close/>
                <a:moveTo>
                  <a:pt x="1053" y="1667"/>
                </a:moveTo>
                <a:lnTo>
                  <a:pt x="752" y="1667"/>
                </a:lnTo>
                <a:lnTo>
                  <a:pt x="752" y="1297"/>
                </a:lnTo>
                <a:lnTo>
                  <a:pt x="1053" y="1297"/>
                </a:lnTo>
                <a:lnTo>
                  <a:pt x="1053" y="1667"/>
                </a:lnTo>
                <a:close/>
                <a:moveTo>
                  <a:pt x="1435" y="2592"/>
                </a:moveTo>
                <a:lnTo>
                  <a:pt x="1146" y="2592"/>
                </a:lnTo>
                <a:lnTo>
                  <a:pt x="1146" y="2223"/>
                </a:lnTo>
                <a:lnTo>
                  <a:pt x="1435" y="2223"/>
                </a:lnTo>
                <a:lnTo>
                  <a:pt x="1435" y="2592"/>
                </a:lnTo>
                <a:close/>
                <a:moveTo>
                  <a:pt x="1435" y="2130"/>
                </a:moveTo>
                <a:lnTo>
                  <a:pt x="1146" y="2130"/>
                </a:lnTo>
                <a:lnTo>
                  <a:pt x="1146" y="1760"/>
                </a:lnTo>
                <a:lnTo>
                  <a:pt x="1435" y="1760"/>
                </a:lnTo>
                <a:lnTo>
                  <a:pt x="1435" y="2130"/>
                </a:lnTo>
                <a:close/>
                <a:moveTo>
                  <a:pt x="1435" y="1667"/>
                </a:moveTo>
                <a:lnTo>
                  <a:pt x="1146" y="1667"/>
                </a:lnTo>
                <a:lnTo>
                  <a:pt x="1146" y="1297"/>
                </a:lnTo>
                <a:lnTo>
                  <a:pt x="1435" y="1297"/>
                </a:lnTo>
                <a:lnTo>
                  <a:pt x="1435" y="1667"/>
                </a:lnTo>
                <a:close/>
                <a:moveTo>
                  <a:pt x="1956" y="602"/>
                </a:moveTo>
                <a:lnTo>
                  <a:pt x="2165" y="602"/>
                </a:lnTo>
                <a:lnTo>
                  <a:pt x="2165" y="741"/>
                </a:lnTo>
                <a:lnTo>
                  <a:pt x="1956" y="741"/>
                </a:lnTo>
                <a:lnTo>
                  <a:pt x="1956" y="602"/>
                </a:lnTo>
                <a:close/>
                <a:moveTo>
                  <a:pt x="1956" y="833"/>
                </a:moveTo>
                <a:lnTo>
                  <a:pt x="2165" y="833"/>
                </a:lnTo>
                <a:lnTo>
                  <a:pt x="2165" y="972"/>
                </a:lnTo>
                <a:lnTo>
                  <a:pt x="1956" y="972"/>
                </a:lnTo>
                <a:lnTo>
                  <a:pt x="1956" y="833"/>
                </a:lnTo>
                <a:close/>
                <a:moveTo>
                  <a:pt x="1956" y="1065"/>
                </a:moveTo>
                <a:lnTo>
                  <a:pt x="2165" y="1065"/>
                </a:lnTo>
                <a:lnTo>
                  <a:pt x="2165" y="1204"/>
                </a:lnTo>
                <a:lnTo>
                  <a:pt x="1956" y="1204"/>
                </a:lnTo>
                <a:lnTo>
                  <a:pt x="1956" y="1065"/>
                </a:lnTo>
                <a:close/>
                <a:moveTo>
                  <a:pt x="1956" y="1297"/>
                </a:moveTo>
                <a:lnTo>
                  <a:pt x="2165" y="1297"/>
                </a:lnTo>
                <a:lnTo>
                  <a:pt x="2165" y="1436"/>
                </a:lnTo>
                <a:lnTo>
                  <a:pt x="1956" y="1436"/>
                </a:lnTo>
                <a:lnTo>
                  <a:pt x="1956" y="1297"/>
                </a:lnTo>
                <a:close/>
                <a:moveTo>
                  <a:pt x="1956" y="1528"/>
                </a:moveTo>
                <a:lnTo>
                  <a:pt x="2165" y="1528"/>
                </a:lnTo>
                <a:lnTo>
                  <a:pt x="2165" y="1667"/>
                </a:lnTo>
                <a:lnTo>
                  <a:pt x="1956" y="1667"/>
                </a:lnTo>
                <a:lnTo>
                  <a:pt x="1956" y="1528"/>
                </a:lnTo>
                <a:close/>
                <a:moveTo>
                  <a:pt x="1956" y="1760"/>
                </a:moveTo>
                <a:lnTo>
                  <a:pt x="2165" y="1760"/>
                </a:lnTo>
                <a:lnTo>
                  <a:pt x="2165" y="1899"/>
                </a:lnTo>
                <a:lnTo>
                  <a:pt x="1956" y="1899"/>
                </a:lnTo>
                <a:lnTo>
                  <a:pt x="1956" y="1760"/>
                </a:lnTo>
                <a:close/>
                <a:moveTo>
                  <a:pt x="1956" y="1991"/>
                </a:moveTo>
                <a:lnTo>
                  <a:pt x="2165" y="1991"/>
                </a:lnTo>
                <a:lnTo>
                  <a:pt x="2165" y="2130"/>
                </a:lnTo>
                <a:lnTo>
                  <a:pt x="1956" y="2130"/>
                </a:lnTo>
                <a:lnTo>
                  <a:pt x="1956" y="1991"/>
                </a:lnTo>
                <a:close/>
                <a:moveTo>
                  <a:pt x="1956" y="2223"/>
                </a:moveTo>
                <a:lnTo>
                  <a:pt x="2165" y="2223"/>
                </a:lnTo>
                <a:lnTo>
                  <a:pt x="2165" y="2361"/>
                </a:lnTo>
                <a:lnTo>
                  <a:pt x="1956" y="2361"/>
                </a:lnTo>
                <a:lnTo>
                  <a:pt x="1956" y="2223"/>
                </a:lnTo>
                <a:close/>
                <a:moveTo>
                  <a:pt x="1863" y="2361"/>
                </a:moveTo>
                <a:lnTo>
                  <a:pt x="1759" y="2361"/>
                </a:lnTo>
                <a:lnTo>
                  <a:pt x="1759" y="2223"/>
                </a:lnTo>
                <a:lnTo>
                  <a:pt x="1863" y="2223"/>
                </a:lnTo>
                <a:lnTo>
                  <a:pt x="1863" y="2361"/>
                </a:lnTo>
                <a:close/>
                <a:moveTo>
                  <a:pt x="1863" y="2130"/>
                </a:moveTo>
                <a:lnTo>
                  <a:pt x="1759" y="2130"/>
                </a:lnTo>
                <a:lnTo>
                  <a:pt x="1759" y="1991"/>
                </a:lnTo>
                <a:lnTo>
                  <a:pt x="1863" y="1991"/>
                </a:lnTo>
                <a:lnTo>
                  <a:pt x="1863" y="2130"/>
                </a:lnTo>
                <a:close/>
                <a:moveTo>
                  <a:pt x="1863" y="1899"/>
                </a:moveTo>
                <a:lnTo>
                  <a:pt x="1759" y="1899"/>
                </a:lnTo>
                <a:lnTo>
                  <a:pt x="1759" y="1760"/>
                </a:lnTo>
                <a:lnTo>
                  <a:pt x="1863" y="1760"/>
                </a:lnTo>
                <a:lnTo>
                  <a:pt x="1863" y="1899"/>
                </a:lnTo>
                <a:close/>
                <a:moveTo>
                  <a:pt x="1863" y="1667"/>
                </a:moveTo>
                <a:lnTo>
                  <a:pt x="1759" y="1667"/>
                </a:lnTo>
                <a:lnTo>
                  <a:pt x="1759" y="1528"/>
                </a:lnTo>
                <a:lnTo>
                  <a:pt x="1863" y="1528"/>
                </a:lnTo>
                <a:lnTo>
                  <a:pt x="1863" y="1667"/>
                </a:lnTo>
                <a:close/>
                <a:moveTo>
                  <a:pt x="1863" y="1436"/>
                </a:moveTo>
                <a:lnTo>
                  <a:pt x="1759" y="1436"/>
                </a:lnTo>
                <a:lnTo>
                  <a:pt x="1759" y="1297"/>
                </a:lnTo>
                <a:lnTo>
                  <a:pt x="1863" y="1297"/>
                </a:lnTo>
                <a:lnTo>
                  <a:pt x="1863" y="1436"/>
                </a:lnTo>
                <a:close/>
                <a:moveTo>
                  <a:pt x="1863" y="1204"/>
                </a:moveTo>
                <a:lnTo>
                  <a:pt x="1759" y="1204"/>
                </a:lnTo>
                <a:lnTo>
                  <a:pt x="1759" y="1065"/>
                </a:lnTo>
                <a:lnTo>
                  <a:pt x="1863" y="1065"/>
                </a:lnTo>
                <a:lnTo>
                  <a:pt x="1863" y="1204"/>
                </a:lnTo>
                <a:close/>
                <a:moveTo>
                  <a:pt x="1863" y="972"/>
                </a:moveTo>
                <a:lnTo>
                  <a:pt x="1667" y="972"/>
                </a:lnTo>
                <a:lnTo>
                  <a:pt x="1667" y="833"/>
                </a:lnTo>
                <a:lnTo>
                  <a:pt x="1863" y="833"/>
                </a:lnTo>
                <a:lnTo>
                  <a:pt x="1863" y="972"/>
                </a:lnTo>
                <a:close/>
                <a:moveTo>
                  <a:pt x="1863" y="741"/>
                </a:moveTo>
                <a:lnTo>
                  <a:pt x="1667" y="741"/>
                </a:lnTo>
                <a:lnTo>
                  <a:pt x="1667" y="602"/>
                </a:lnTo>
                <a:lnTo>
                  <a:pt x="1863" y="602"/>
                </a:lnTo>
                <a:lnTo>
                  <a:pt x="1863" y="741"/>
                </a:lnTo>
                <a:close/>
                <a:moveTo>
                  <a:pt x="2176" y="2824"/>
                </a:moveTo>
                <a:lnTo>
                  <a:pt x="1945" y="2824"/>
                </a:lnTo>
                <a:lnTo>
                  <a:pt x="1945" y="2592"/>
                </a:lnTo>
                <a:lnTo>
                  <a:pt x="2176" y="2592"/>
                </a:lnTo>
                <a:lnTo>
                  <a:pt x="2176" y="2824"/>
                </a:lnTo>
                <a:close/>
                <a:moveTo>
                  <a:pt x="2453" y="2361"/>
                </a:moveTo>
                <a:lnTo>
                  <a:pt x="2256" y="2361"/>
                </a:lnTo>
                <a:lnTo>
                  <a:pt x="2256" y="2223"/>
                </a:lnTo>
                <a:lnTo>
                  <a:pt x="2453" y="2223"/>
                </a:lnTo>
                <a:lnTo>
                  <a:pt x="2453" y="2361"/>
                </a:lnTo>
                <a:close/>
                <a:moveTo>
                  <a:pt x="2453" y="2130"/>
                </a:moveTo>
                <a:lnTo>
                  <a:pt x="2256" y="2130"/>
                </a:lnTo>
                <a:lnTo>
                  <a:pt x="2256" y="1991"/>
                </a:lnTo>
                <a:lnTo>
                  <a:pt x="2453" y="1991"/>
                </a:lnTo>
                <a:lnTo>
                  <a:pt x="2453" y="2130"/>
                </a:lnTo>
                <a:close/>
                <a:moveTo>
                  <a:pt x="2453" y="1899"/>
                </a:moveTo>
                <a:lnTo>
                  <a:pt x="2256" y="1899"/>
                </a:lnTo>
                <a:lnTo>
                  <a:pt x="2256" y="1760"/>
                </a:lnTo>
                <a:lnTo>
                  <a:pt x="2453" y="1760"/>
                </a:lnTo>
                <a:lnTo>
                  <a:pt x="2453" y="1899"/>
                </a:lnTo>
                <a:close/>
                <a:moveTo>
                  <a:pt x="2453" y="1667"/>
                </a:moveTo>
                <a:lnTo>
                  <a:pt x="2256" y="1667"/>
                </a:lnTo>
                <a:lnTo>
                  <a:pt x="2256" y="1528"/>
                </a:lnTo>
                <a:lnTo>
                  <a:pt x="2453" y="1528"/>
                </a:lnTo>
                <a:lnTo>
                  <a:pt x="2453" y="1667"/>
                </a:lnTo>
                <a:close/>
                <a:moveTo>
                  <a:pt x="2453" y="1436"/>
                </a:moveTo>
                <a:lnTo>
                  <a:pt x="2256" y="1436"/>
                </a:lnTo>
                <a:lnTo>
                  <a:pt x="2256" y="1297"/>
                </a:lnTo>
                <a:lnTo>
                  <a:pt x="2453" y="1297"/>
                </a:lnTo>
                <a:lnTo>
                  <a:pt x="2453" y="1436"/>
                </a:lnTo>
                <a:close/>
                <a:moveTo>
                  <a:pt x="2453" y="1204"/>
                </a:moveTo>
                <a:lnTo>
                  <a:pt x="2256" y="1204"/>
                </a:lnTo>
                <a:lnTo>
                  <a:pt x="2256" y="1065"/>
                </a:lnTo>
                <a:lnTo>
                  <a:pt x="2453" y="1065"/>
                </a:lnTo>
                <a:lnTo>
                  <a:pt x="2453" y="1204"/>
                </a:lnTo>
                <a:close/>
                <a:moveTo>
                  <a:pt x="2453" y="972"/>
                </a:moveTo>
                <a:lnTo>
                  <a:pt x="2256" y="972"/>
                </a:lnTo>
                <a:lnTo>
                  <a:pt x="2256" y="833"/>
                </a:lnTo>
                <a:lnTo>
                  <a:pt x="2453" y="833"/>
                </a:lnTo>
                <a:lnTo>
                  <a:pt x="2453" y="972"/>
                </a:lnTo>
                <a:close/>
                <a:moveTo>
                  <a:pt x="2453" y="741"/>
                </a:moveTo>
                <a:lnTo>
                  <a:pt x="2256" y="741"/>
                </a:lnTo>
                <a:lnTo>
                  <a:pt x="2256" y="602"/>
                </a:lnTo>
                <a:lnTo>
                  <a:pt x="2453" y="602"/>
                </a:lnTo>
                <a:lnTo>
                  <a:pt x="2453" y="741"/>
                </a:lnTo>
                <a:close/>
              </a:path>
            </a:pathLst>
          </a:custGeom>
          <a:solidFill>
            <a:schemeClr val="bg1"/>
          </a:solidFill>
          <a:ln>
            <a:noFill/>
          </a:ln>
          <a:effectLst/>
          <a:extLst/>
        </p:spPr>
        <p:txBody>
          <a:bodyPr wrap="none" anchor="ctr"/>
          <a:lstStyle/>
          <a:p>
            <a:endParaRPr lang="en-US" dirty="0"/>
          </a:p>
        </p:txBody>
      </p:sp>
      <p:sp>
        <p:nvSpPr>
          <p:cNvPr id="72" name="Freeform 71"/>
          <p:cNvSpPr/>
          <p:nvPr/>
        </p:nvSpPr>
        <p:spPr>
          <a:xfrm>
            <a:off x="2266354" y="2698367"/>
            <a:ext cx="375465" cy="413863"/>
          </a:xfrm>
          <a:custGeom>
            <a:avLst/>
            <a:gdLst>
              <a:gd name="connsiteX0" fmla="*/ 0 w 375465"/>
              <a:gd name="connsiteY0" fmla="*/ 0 h 353391"/>
              <a:gd name="connsiteX1" fmla="*/ 375465 w 375465"/>
              <a:gd name="connsiteY1" fmla="*/ 11043 h 353391"/>
              <a:gd name="connsiteX2" fmla="*/ 364422 w 375465"/>
              <a:gd name="connsiteY2" fmla="*/ 353391 h 353391"/>
              <a:gd name="connsiteX3" fmla="*/ 364422 w 375465"/>
              <a:gd name="connsiteY3" fmla="*/ 353391 h 353391"/>
              <a:gd name="connsiteX4" fmla="*/ 0 w 375465"/>
              <a:gd name="connsiteY4" fmla="*/ 331304 h 353391"/>
              <a:gd name="connsiteX5" fmla="*/ 0 w 375465"/>
              <a:gd name="connsiteY5" fmla="*/ 0 h 3533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75465" h="353391">
                <a:moveTo>
                  <a:pt x="0" y="0"/>
                </a:moveTo>
                <a:lnTo>
                  <a:pt x="375465" y="11043"/>
                </a:lnTo>
                <a:lnTo>
                  <a:pt x="364422" y="353391"/>
                </a:lnTo>
                <a:lnTo>
                  <a:pt x="364422" y="353391"/>
                </a:lnTo>
                <a:lnTo>
                  <a:pt x="0" y="331304"/>
                </a:lnTo>
                <a:lnTo>
                  <a:pt x="0" y="0"/>
                </a:lnTo>
                <a:close/>
              </a:path>
            </a:pathLst>
          </a:custGeom>
          <a:solidFill>
            <a:srgbClr val="E8EEE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dirty="0">
              <a:solidFill>
                <a:schemeClr val="bg1"/>
              </a:solidFill>
            </a:endParaRPr>
          </a:p>
        </p:txBody>
      </p:sp>
      <p:sp>
        <p:nvSpPr>
          <p:cNvPr id="74" name="Freeform 2"/>
          <p:cNvSpPr>
            <a:spLocks noChangeAspect="1" noChangeArrowheads="1"/>
          </p:cNvSpPr>
          <p:nvPr/>
        </p:nvSpPr>
        <p:spPr bwMode="auto">
          <a:xfrm>
            <a:off x="2314725" y="2751133"/>
            <a:ext cx="424622" cy="358275"/>
          </a:xfrm>
          <a:custGeom>
            <a:avLst/>
            <a:gdLst>
              <a:gd name="T0" fmla="*/ 1620 w 2964"/>
              <a:gd name="T1" fmla="*/ 1585 h 2501"/>
              <a:gd name="T2" fmla="*/ 1482 w 2964"/>
              <a:gd name="T3" fmla="*/ 2026 h 2501"/>
              <a:gd name="T4" fmla="*/ 1620 w 2964"/>
              <a:gd name="T5" fmla="*/ 1585 h 2501"/>
              <a:gd name="T6" fmla="*/ 347 w 2964"/>
              <a:gd name="T7" fmla="*/ 1794 h 2501"/>
              <a:gd name="T8" fmla="*/ 347 w 2964"/>
              <a:gd name="T9" fmla="*/ 1667 h 2501"/>
              <a:gd name="T10" fmla="*/ 347 w 2964"/>
              <a:gd name="T11" fmla="*/ 1794 h 2501"/>
              <a:gd name="T12" fmla="*/ 579 w 2964"/>
              <a:gd name="T13" fmla="*/ 1817 h 2501"/>
              <a:gd name="T14" fmla="*/ 579 w 2964"/>
              <a:gd name="T15" fmla="*/ 1678 h 2501"/>
              <a:gd name="T16" fmla="*/ 579 w 2964"/>
              <a:gd name="T17" fmla="*/ 1817 h 2501"/>
              <a:gd name="T18" fmla="*/ 1158 w 2964"/>
              <a:gd name="T19" fmla="*/ 1562 h 2501"/>
              <a:gd name="T20" fmla="*/ 1019 w 2964"/>
              <a:gd name="T21" fmla="*/ 1991 h 2501"/>
              <a:gd name="T22" fmla="*/ 1158 w 2964"/>
              <a:gd name="T23" fmla="*/ 1562 h 2501"/>
              <a:gd name="T24" fmla="*/ 1389 w 2964"/>
              <a:gd name="T25" fmla="*/ 1574 h 2501"/>
              <a:gd name="T26" fmla="*/ 1250 w 2964"/>
              <a:gd name="T27" fmla="*/ 2002 h 2501"/>
              <a:gd name="T28" fmla="*/ 1389 w 2964"/>
              <a:gd name="T29" fmla="*/ 1574 h 2501"/>
              <a:gd name="T30" fmla="*/ 347 w 2964"/>
              <a:gd name="T31" fmla="*/ 788 h 2501"/>
              <a:gd name="T32" fmla="*/ 347 w 2964"/>
              <a:gd name="T33" fmla="*/ 660 h 2501"/>
              <a:gd name="T34" fmla="*/ 347 w 2964"/>
              <a:gd name="T35" fmla="*/ 788 h 2501"/>
              <a:gd name="T36" fmla="*/ 579 w 2964"/>
              <a:gd name="T37" fmla="*/ 788 h 2501"/>
              <a:gd name="T38" fmla="*/ 579 w 2964"/>
              <a:gd name="T39" fmla="*/ 649 h 2501"/>
              <a:gd name="T40" fmla="*/ 579 w 2964"/>
              <a:gd name="T41" fmla="*/ 788 h 2501"/>
              <a:gd name="T42" fmla="*/ 1759 w 2964"/>
              <a:gd name="T43" fmla="*/ 0 h 2501"/>
              <a:gd name="T44" fmla="*/ 0 w 2964"/>
              <a:gd name="T45" fmla="*/ 2280 h 2501"/>
              <a:gd name="T46" fmla="*/ 2963 w 2964"/>
              <a:gd name="T47" fmla="*/ 2280 h 2501"/>
              <a:gd name="T48" fmla="*/ 1759 w 2964"/>
              <a:gd name="T49" fmla="*/ 0 h 2501"/>
              <a:gd name="T50" fmla="*/ 1759 w 2964"/>
              <a:gd name="T51" fmla="*/ 2269 h 2501"/>
              <a:gd name="T52" fmla="*/ 139 w 2964"/>
              <a:gd name="T53" fmla="*/ 1319 h 2501"/>
              <a:gd name="T54" fmla="*/ 1759 w 2964"/>
              <a:gd name="T55" fmla="*/ 2269 h 2501"/>
              <a:gd name="T56" fmla="*/ 1759 w 2964"/>
              <a:gd name="T57" fmla="*/ 1135 h 2501"/>
              <a:gd name="T58" fmla="*/ 139 w 2964"/>
              <a:gd name="T59" fmla="*/ 336 h 2501"/>
              <a:gd name="T60" fmla="*/ 1759 w 2964"/>
              <a:gd name="T61" fmla="*/ 1135 h 2501"/>
              <a:gd name="T62" fmla="*/ 1158 w 2964"/>
              <a:gd name="T63" fmla="*/ 487 h 2501"/>
              <a:gd name="T64" fmla="*/ 1019 w 2964"/>
              <a:gd name="T65" fmla="*/ 915 h 2501"/>
              <a:gd name="T66" fmla="*/ 1158 w 2964"/>
              <a:gd name="T67" fmla="*/ 487 h 2501"/>
              <a:gd name="T68" fmla="*/ 1389 w 2964"/>
              <a:gd name="T69" fmla="*/ 475 h 2501"/>
              <a:gd name="T70" fmla="*/ 1250 w 2964"/>
              <a:gd name="T71" fmla="*/ 915 h 2501"/>
              <a:gd name="T72" fmla="*/ 1389 w 2964"/>
              <a:gd name="T73" fmla="*/ 475 h 2501"/>
              <a:gd name="T74" fmla="*/ 1620 w 2964"/>
              <a:gd name="T75" fmla="*/ 464 h 2501"/>
              <a:gd name="T76" fmla="*/ 1482 w 2964"/>
              <a:gd name="T77" fmla="*/ 915 h 2501"/>
              <a:gd name="T78" fmla="*/ 1620 w 2964"/>
              <a:gd name="T79" fmla="*/ 464 h 25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964" h="2501">
                <a:moveTo>
                  <a:pt x="1620" y="1585"/>
                </a:moveTo>
                <a:lnTo>
                  <a:pt x="1620" y="1585"/>
                </a:lnTo>
                <a:cubicBezTo>
                  <a:pt x="1482" y="1585"/>
                  <a:pt x="1482" y="1585"/>
                  <a:pt x="1482" y="1585"/>
                </a:cubicBezTo>
                <a:cubicBezTo>
                  <a:pt x="1482" y="2026"/>
                  <a:pt x="1482" y="2026"/>
                  <a:pt x="1482" y="2026"/>
                </a:cubicBezTo>
                <a:cubicBezTo>
                  <a:pt x="1620" y="2037"/>
                  <a:pt x="1620" y="2037"/>
                  <a:pt x="1620" y="2037"/>
                </a:cubicBezTo>
                <a:lnTo>
                  <a:pt x="1620" y="1585"/>
                </a:lnTo>
                <a:close/>
                <a:moveTo>
                  <a:pt x="347" y="1794"/>
                </a:moveTo>
                <a:lnTo>
                  <a:pt x="347" y="1794"/>
                </a:lnTo>
                <a:cubicBezTo>
                  <a:pt x="382" y="1794"/>
                  <a:pt x="417" y="1771"/>
                  <a:pt x="417" y="1736"/>
                </a:cubicBezTo>
                <a:cubicBezTo>
                  <a:pt x="417" y="1701"/>
                  <a:pt x="382" y="1667"/>
                  <a:pt x="347" y="1667"/>
                </a:cubicBezTo>
                <a:cubicBezTo>
                  <a:pt x="313" y="1655"/>
                  <a:pt x="278" y="1690"/>
                  <a:pt x="278" y="1724"/>
                </a:cubicBezTo>
                <a:cubicBezTo>
                  <a:pt x="278" y="1759"/>
                  <a:pt x="313" y="1794"/>
                  <a:pt x="347" y="1794"/>
                </a:cubicBezTo>
                <a:close/>
                <a:moveTo>
                  <a:pt x="579" y="1817"/>
                </a:moveTo>
                <a:lnTo>
                  <a:pt x="579" y="1817"/>
                </a:lnTo>
                <a:cubicBezTo>
                  <a:pt x="613" y="1817"/>
                  <a:pt x="648" y="1783"/>
                  <a:pt x="648" y="1748"/>
                </a:cubicBezTo>
                <a:cubicBezTo>
                  <a:pt x="648" y="1713"/>
                  <a:pt x="613" y="1678"/>
                  <a:pt x="579" y="1678"/>
                </a:cubicBezTo>
                <a:cubicBezTo>
                  <a:pt x="544" y="1678"/>
                  <a:pt x="509" y="1701"/>
                  <a:pt x="509" y="1736"/>
                </a:cubicBezTo>
                <a:cubicBezTo>
                  <a:pt x="509" y="1771"/>
                  <a:pt x="544" y="1806"/>
                  <a:pt x="579" y="1817"/>
                </a:cubicBezTo>
                <a:close/>
                <a:moveTo>
                  <a:pt x="1158" y="1562"/>
                </a:moveTo>
                <a:lnTo>
                  <a:pt x="1158" y="1562"/>
                </a:lnTo>
                <a:cubicBezTo>
                  <a:pt x="1019" y="1562"/>
                  <a:pt x="1019" y="1562"/>
                  <a:pt x="1019" y="1562"/>
                </a:cubicBezTo>
                <a:cubicBezTo>
                  <a:pt x="1019" y="1991"/>
                  <a:pt x="1019" y="1991"/>
                  <a:pt x="1019" y="1991"/>
                </a:cubicBezTo>
                <a:cubicBezTo>
                  <a:pt x="1158" y="2002"/>
                  <a:pt x="1158" y="2002"/>
                  <a:pt x="1158" y="2002"/>
                </a:cubicBezTo>
                <a:lnTo>
                  <a:pt x="1158" y="1562"/>
                </a:lnTo>
                <a:close/>
                <a:moveTo>
                  <a:pt x="1389" y="1574"/>
                </a:moveTo>
                <a:lnTo>
                  <a:pt x="1389" y="1574"/>
                </a:lnTo>
                <a:cubicBezTo>
                  <a:pt x="1250" y="1574"/>
                  <a:pt x="1250" y="1574"/>
                  <a:pt x="1250" y="1574"/>
                </a:cubicBezTo>
                <a:cubicBezTo>
                  <a:pt x="1250" y="2002"/>
                  <a:pt x="1250" y="2002"/>
                  <a:pt x="1250" y="2002"/>
                </a:cubicBezTo>
                <a:cubicBezTo>
                  <a:pt x="1389" y="2014"/>
                  <a:pt x="1389" y="2014"/>
                  <a:pt x="1389" y="2014"/>
                </a:cubicBezTo>
                <a:lnTo>
                  <a:pt x="1389" y="1574"/>
                </a:lnTo>
                <a:close/>
                <a:moveTo>
                  <a:pt x="347" y="788"/>
                </a:moveTo>
                <a:lnTo>
                  <a:pt x="347" y="788"/>
                </a:lnTo>
                <a:cubicBezTo>
                  <a:pt x="382" y="788"/>
                  <a:pt x="417" y="765"/>
                  <a:pt x="417" y="730"/>
                </a:cubicBezTo>
                <a:cubicBezTo>
                  <a:pt x="417" y="684"/>
                  <a:pt x="382" y="660"/>
                  <a:pt x="347" y="660"/>
                </a:cubicBezTo>
                <a:cubicBezTo>
                  <a:pt x="313" y="660"/>
                  <a:pt x="278" y="695"/>
                  <a:pt x="278" y="730"/>
                </a:cubicBezTo>
                <a:cubicBezTo>
                  <a:pt x="278" y="765"/>
                  <a:pt x="313" y="799"/>
                  <a:pt x="347" y="788"/>
                </a:cubicBezTo>
                <a:close/>
                <a:moveTo>
                  <a:pt x="579" y="788"/>
                </a:moveTo>
                <a:lnTo>
                  <a:pt x="579" y="788"/>
                </a:lnTo>
                <a:cubicBezTo>
                  <a:pt x="613" y="788"/>
                  <a:pt x="648" y="753"/>
                  <a:pt x="648" y="718"/>
                </a:cubicBezTo>
                <a:cubicBezTo>
                  <a:pt x="648" y="684"/>
                  <a:pt x="613" y="649"/>
                  <a:pt x="579" y="649"/>
                </a:cubicBezTo>
                <a:cubicBezTo>
                  <a:pt x="544" y="649"/>
                  <a:pt x="509" y="684"/>
                  <a:pt x="509" y="718"/>
                </a:cubicBezTo>
                <a:cubicBezTo>
                  <a:pt x="509" y="765"/>
                  <a:pt x="544" y="788"/>
                  <a:pt x="579" y="788"/>
                </a:cubicBezTo>
                <a:close/>
                <a:moveTo>
                  <a:pt x="1759" y="0"/>
                </a:moveTo>
                <a:lnTo>
                  <a:pt x="1759" y="0"/>
                </a:lnTo>
                <a:cubicBezTo>
                  <a:pt x="0" y="151"/>
                  <a:pt x="0" y="151"/>
                  <a:pt x="0" y="151"/>
                </a:cubicBezTo>
                <a:cubicBezTo>
                  <a:pt x="0" y="2280"/>
                  <a:pt x="0" y="2280"/>
                  <a:pt x="0" y="2280"/>
                </a:cubicBezTo>
                <a:cubicBezTo>
                  <a:pt x="1759" y="2500"/>
                  <a:pt x="1759" y="2500"/>
                  <a:pt x="1759" y="2500"/>
                </a:cubicBezTo>
                <a:cubicBezTo>
                  <a:pt x="2963" y="2280"/>
                  <a:pt x="2963" y="2280"/>
                  <a:pt x="2963" y="2280"/>
                </a:cubicBezTo>
                <a:cubicBezTo>
                  <a:pt x="2963" y="151"/>
                  <a:pt x="2963" y="151"/>
                  <a:pt x="2963" y="151"/>
                </a:cubicBezTo>
                <a:lnTo>
                  <a:pt x="1759" y="0"/>
                </a:lnTo>
                <a:close/>
                <a:moveTo>
                  <a:pt x="1759" y="2269"/>
                </a:moveTo>
                <a:lnTo>
                  <a:pt x="1759" y="2269"/>
                </a:lnTo>
                <a:cubicBezTo>
                  <a:pt x="139" y="2095"/>
                  <a:pt x="139" y="2095"/>
                  <a:pt x="139" y="2095"/>
                </a:cubicBezTo>
                <a:cubicBezTo>
                  <a:pt x="139" y="1319"/>
                  <a:pt x="139" y="1319"/>
                  <a:pt x="139" y="1319"/>
                </a:cubicBezTo>
                <a:cubicBezTo>
                  <a:pt x="1759" y="1366"/>
                  <a:pt x="1759" y="1366"/>
                  <a:pt x="1759" y="1366"/>
                </a:cubicBezTo>
                <a:lnTo>
                  <a:pt x="1759" y="2269"/>
                </a:lnTo>
                <a:close/>
                <a:moveTo>
                  <a:pt x="1759" y="1135"/>
                </a:moveTo>
                <a:lnTo>
                  <a:pt x="1759" y="1135"/>
                </a:lnTo>
                <a:cubicBezTo>
                  <a:pt x="139" y="1123"/>
                  <a:pt x="139" y="1123"/>
                  <a:pt x="139" y="1123"/>
                </a:cubicBezTo>
                <a:cubicBezTo>
                  <a:pt x="139" y="336"/>
                  <a:pt x="139" y="336"/>
                  <a:pt x="139" y="336"/>
                </a:cubicBezTo>
                <a:cubicBezTo>
                  <a:pt x="1759" y="232"/>
                  <a:pt x="1759" y="232"/>
                  <a:pt x="1759" y="232"/>
                </a:cubicBezTo>
                <a:lnTo>
                  <a:pt x="1759" y="1135"/>
                </a:lnTo>
                <a:close/>
                <a:moveTo>
                  <a:pt x="1158" y="487"/>
                </a:moveTo>
                <a:lnTo>
                  <a:pt x="1158" y="487"/>
                </a:lnTo>
                <a:cubicBezTo>
                  <a:pt x="1019" y="498"/>
                  <a:pt x="1019" y="498"/>
                  <a:pt x="1019" y="498"/>
                </a:cubicBezTo>
                <a:cubicBezTo>
                  <a:pt x="1019" y="915"/>
                  <a:pt x="1019" y="915"/>
                  <a:pt x="1019" y="915"/>
                </a:cubicBezTo>
                <a:cubicBezTo>
                  <a:pt x="1158" y="915"/>
                  <a:pt x="1158" y="915"/>
                  <a:pt x="1158" y="915"/>
                </a:cubicBezTo>
                <a:lnTo>
                  <a:pt x="1158" y="487"/>
                </a:lnTo>
                <a:close/>
                <a:moveTo>
                  <a:pt x="1389" y="475"/>
                </a:moveTo>
                <a:lnTo>
                  <a:pt x="1389" y="475"/>
                </a:lnTo>
                <a:cubicBezTo>
                  <a:pt x="1250" y="487"/>
                  <a:pt x="1250" y="487"/>
                  <a:pt x="1250" y="487"/>
                </a:cubicBezTo>
                <a:cubicBezTo>
                  <a:pt x="1250" y="915"/>
                  <a:pt x="1250" y="915"/>
                  <a:pt x="1250" y="915"/>
                </a:cubicBezTo>
                <a:cubicBezTo>
                  <a:pt x="1389" y="915"/>
                  <a:pt x="1389" y="915"/>
                  <a:pt x="1389" y="915"/>
                </a:cubicBezTo>
                <a:lnTo>
                  <a:pt x="1389" y="475"/>
                </a:lnTo>
                <a:close/>
                <a:moveTo>
                  <a:pt x="1620" y="464"/>
                </a:moveTo>
                <a:lnTo>
                  <a:pt x="1620" y="464"/>
                </a:lnTo>
                <a:cubicBezTo>
                  <a:pt x="1482" y="475"/>
                  <a:pt x="1482" y="475"/>
                  <a:pt x="1482" y="475"/>
                </a:cubicBezTo>
                <a:cubicBezTo>
                  <a:pt x="1482" y="915"/>
                  <a:pt x="1482" y="915"/>
                  <a:pt x="1482" y="915"/>
                </a:cubicBezTo>
                <a:cubicBezTo>
                  <a:pt x="1620" y="915"/>
                  <a:pt x="1620" y="915"/>
                  <a:pt x="1620" y="915"/>
                </a:cubicBezTo>
                <a:lnTo>
                  <a:pt x="1620" y="464"/>
                </a:lnTo>
                <a:close/>
              </a:path>
            </a:pathLst>
          </a:custGeom>
          <a:solidFill>
            <a:schemeClr val="bg1"/>
          </a:solidFill>
          <a:ln>
            <a:noFill/>
          </a:ln>
          <a:effectLst/>
          <a:extLst/>
        </p:spPr>
        <p:txBody>
          <a:bodyPr wrap="none" anchor="ctr"/>
          <a:lstStyle/>
          <a:p>
            <a:endParaRPr lang="en-US" dirty="0"/>
          </a:p>
        </p:txBody>
      </p:sp>
      <p:sp>
        <p:nvSpPr>
          <p:cNvPr id="76" name="Freeform 5"/>
          <p:cNvSpPr>
            <a:spLocks noChangeAspect="1" noChangeArrowheads="1"/>
          </p:cNvSpPr>
          <p:nvPr/>
        </p:nvSpPr>
        <p:spPr bwMode="auto">
          <a:xfrm>
            <a:off x="2798838" y="2457440"/>
            <a:ext cx="466976" cy="306454"/>
          </a:xfrm>
          <a:custGeom>
            <a:avLst/>
            <a:gdLst>
              <a:gd name="T0" fmla="*/ 1689 w 2964"/>
              <a:gd name="T1" fmla="*/ 186 h 1945"/>
              <a:gd name="T2" fmla="*/ 1689 w 2964"/>
              <a:gd name="T3" fmla="*/ 186 h 1945"/>
              <a:gd name="T4" fmla="*/ 1274 w 2964"/>
              <a:gd name="T5" fmla="*/ 186 h 1945"/>
              <a:gd name="T6" fmla="*/ 1274 w 2964"/>
              <a:gd name="T7" fmla="*/ 278 h 1945"/>
              <a:gd name="T8" fmla="*/ 1689 w 2964"/>
              <a:gd name="T9" fmla="*/ 278 h 1945"/>
              <a:gd name="T10" fmla="*/ 1689 w 2964"/>
              <a:gd name="T11" fmla="*/ 186 h 1945"/>
              <a:gd name="T12" fmla="*/ 1689 w 2964"/>
              <a:gd name="T13" fmla="*/ 324 h 1945"/>
              <a:gd name="T14" fmla="*/ 1689 w 2964"/>
              <a:gd name="T15" fmla="*/ 324 h 1945"/>
              <a:gd name="T16" fmla="*/ 1274 w 2964"/>
              <a:gd name="T17" fmla="*/ 324 h 1945"/>
              <a:gd name="T18" fmla="*/ 1274 w 2964"/>
              <a:gd name="T19" fmla="*/ 463 h 1945"/>
              <a:gd name="T20" fmla="*/ 1689 w 2964"/>
              <a:gd name="T21" fmla="*/ 463 h 1945"/>
              <a:gd name="T22" fmla="*/ 1689 w 2964"/>
              <a:gd name="T23" fmla="*/ 324 h 1945"/>
              <a:gd name="T24" fmla="*/ 2569 w 2964"/>
              <a:gd name="T25" fmla="*/ 1331 h 1945"/>
              <a:gd name="T26" fmla="*/ 2569 w 2964"/>
              <a:gd name="T27" fmla="*/ 1331 h 1945"/>
              <a:gd name="T28" fmla="*/ 2500 w 2964"/>
              <a:gd name="T29" fmla="*/ 1296 h 1945"/>
              <a:gd name="T30" fmla="*/ 2546 w 2964"/>
              <a:gd name="T31" fmla="*/ 1250 h 1945"/>
              <a:gd name="T32" fmla="*/ 2546 w 2964"/>
              <a:gd name="T33" fmla="*/ 47 h 1945"/>
              <a:gd name="T34" fmla="*/ 2500 w 2964"/>
              <a:gd name="T35" fmla="*/ 0 h 1945"/>
              <a:gd name="T36" fmla="*/ 463 w 2964"/>
              <a:gd name="T37" fmla="*/ 0 h 1945"/>
              <a:gd name="T38" fmla="*/ 417 w 2964"/>
              <a:gd name="T39" fmla="*/ 47 h 1945"/>
              <a:gd name="T40" fmla="*/ 417 w 2964"/>
              <a:gd name="T41" fmla="*/ 1250 h 1945"/>
              <a:gd name="T42" fmla="*/ 463 w 2964"/>
              <a:gd name="T43" fmla="*/ 1296 h 1945"/>
              <a:gd name="T44" fmla="*/ 394 w 2964"/>
              <a:gd name="T45" fmla="*/ 1331 h 1945"/>
              <a:gd name="T46" fmla="*/ 0 w 2964"/>
              <a:gd name="T47" fmla="*/ 1852 h 1945"/>
              <a:gd name="T48" fmla="*/ 0 w 2964"/>
              <a:gd name="T49" fmla="*/ 1898 h 1945"/>
              <a:gd name="T50" fmla="*/ 46 w 2964"/>
              <a:gd name="T51" fmla="*/ 1944 h 1945"/>
              <a:gd name="T52" fmla="*/ 2916 w 2964"/>
              <a:gd name="T53" fmla="*/ 1944 h 1945"/>
              <a:gd name="T54" fmla="*/ 2963 w 2964"/>
              <a:gd name="T55" fmla="*/ 1898 h 1945"/>
              <a:gd name="T56" fmla="*/ 2963 w 2964"/>
              <a:gd name="T57" fmla="*/ 1852 h 1945"/>
              <a:gd name="T58" fmla="*/ 2569 w 2964"/>
              <a:gd name="T59" fmla="*/ 1331 h 1945"/>
              <a:gd name="T60" fmla="*/ 1909 w 2964"/>
              <a:gd name="T61" fmla="*/ 1805 h 1945"/>
              <a:gd name="T62" fmla="*/ 1909 w 2964"/>
              <a:gd name="T63" fmla="*/ 1805 h 1945"/>
              <a:gd name="T64" fmla="*/ 1054 w 2964"/>
              <a:gd name="T65" fmla="*/ 1805 h 1945"/>
              <a:gd name="T66" fmla="*/ 1030 w 2964"/>
              <a:gd name="T67" fmla="*/ 1771 h 1945"/>
              <a:gd name="T68" fmla="*/ 1054 w 2964"/>
              <a:gd name="T69" fmla="*/ 1655 h 1945"/>
              <a:gd name="T70" fmla="*/ 1100 w 2964"/>
              <a:gd name="T71" fmla="*/ 1620 h 1945"/>
              <a:gd name="T72" fmla="*/ 1863 w 2964"/>
              <a:gd name="T73" fmla="*/ 1620 h 1945"/>
              <a:gd name="T74" fmla="*/ 1909 w 2964"/>
              <a:gd name="T75" fmla="*/ 1655 h 1945"/>
              <a:gd name="T76" fmla="*/ 1932 w 2964"/>
              <a:gd name="T77" fmla="*/ 1771 h 1945"/>
              <a:gd name="T78" fmla="*/ 1909 w 2964"/>
              <a:gd name="T79" fmla="*/ 1805 h 1945"/>
              <a:gd name="T80" fmla="*/ 2453 w 2964"/>
              <a:gd name="T81" fmla="*/ 1203 h 1945"/>
              <a:gd name="T82" fmla="*/ 2453 w 2964"/>
              <a:gd name="T83" fmla="*/ 1203 h 1945"/>
              <a:gd name="T84" fmla="*/ 509 w 2964"/>
              <a:gd name="T85" fmla="*/ 1203 h 1945"/>
              <a:gd name="T86" fmla="*/ 509 w 2964"/>
              <a:gd name="T87" fmla="*/ 93 h 1945"/>
              <a:gd name="T88" fmla="*/ 2453 w 2964"/>
              <a:gd name="T89" fmla="*/ 93 h 1945"/>
              <a:gd name="T90" fmla="*/ 2453 w 2964"/>
              <a:gd name="T91" fmla="*/ 1203 h 1945"/>
              <a:gd name="T92" fmla="*/ 1562 w 2964"/>
              <a:gd name="T93" fmla="*/ 1076 h 1945"/>
              <a:gd name="T94" fmla="*/ 1562 w 2964"/>
              <a:gd name="T95" fmla="*/ 1076 h 1945"/>
              <a:gd name="T96" fmla="*/ 1898 w 2964"/>
              <a:gd name="T97" fmla="*/ 741 h 1945"/>
              <a:gd name="T98" fmla="*/ 1689 w 2964"/>
              <a:gd name="T99" fmla="*/ 741 h 1945"/>
              <a:gd name="T100" fmla="*/ 1689 w 2964"/>
              <a:gd name="T101" fmla="*/ 510 h 1945"/>
              <a:gd name="T102" fmla="*/ 1274 w 2964"/>
              <a:gd name="T103" fmla="*/ 510 h 1945"/>
              <a:gd name="T104" fmla="*/ 1274 w 2964"/>
              <a:gd name="T105" fmla="*/ 741 h 1945"/>
              <a:gd name="T106" fmla="*/ 1065 w 2964"/>
              <a:gd name="T107" fmla="*/ 741 h 1945"/>
              <a:gd name="T108" fmla="*/ 1401 w 2964"/>
              <a:gd name="T109" fmla="*/ 1076 h 1945"/>
              <a:gd name="T110" fmla="*/ 1562 w 2964"/>
              <a:gd name="T111" fmla="*/ 1076 h 19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964" h="1945">
                <a:moveTo>
                  <a:pt x="1689" y="186"/>
                </a:moveTo>
                <a:lnTo>
                  <a:pt x="1689" y="186"/>
                </a:lnTo>
                <a:cubicBezTo>
                  <a:pt x="1274" y="186"/>
                  <a:pt x="1274" y="186"/>
                  <a:pt x="1274" y="186"/>
                </a:cubicBezTo>
                <a:cubicBezTo>
                  <a:pt x="1274" y="278"/>
                  <a:pt x="1274" y="278"/>
                  <a:pt x="1274" y="278"/>
                </a:cubicBezTo>
                <a:cubicBezTo>
                  <a:pt x="1689" y="278"/>
                  <a:pt x="1689" y="278"/>
                  <a:pt x="1689" y="278"/>
                </a:cubicBezTo>
                <a:lnTo>
                  <a:pt x="1689" y="186"/>
                </a:lnTo>
                <a:close/>
                <a:moveTo>
                  <a:pt x="1689" y="324"/>
                </a:moveTo>
                <a:lnTo>
                  <a:pt x="1689" y="324"/>
                </a:lnTo>
                <a:cubicBezTo>
                  <a:pt x="1274" y="324"/>
                  <a:pt x="1274" y="324"/>
                  <a:pt x="1274" y="324"/>
                </a:cubicBezTo>
                <a:cubicBezTo>
                  <a:pt x="1274" y="463"/>
                  <a:pt x="1274" y="463"/>
                  <a:pt x="1274" y="463"/>
                </a:cubicBezTo>
                <a:cubicBezTo>
                  <a:pt x="1689" y="463"/>
                  <a:pt x="1689" y="463"/>
                  <a:pt x="1689" y="463"/>
                </a:cubicBezTo>
                <a:lnTo>
                  <a:pt x="1689" y="324"/>
                </a:lnTo>
                <a:close/>
                <a:moveTo>
                  <a:pt x="2569" y="1331"/>
                </a:moveTo>
                <a:lnTo>
                  <a:pt x="2569" y="1331"/>
                </a:lnTo>
                <a:cubicBezTo>
                  <a:pt x="2557" y="1307"/>
                  <a:pt x="2534" y="1296"/>
                  <a:pt x="2500" y="1296"/>
                </a:cubicBezTo>
                <a:cubicBezTo>
                  <a:pt x="2523" y="1296"/>
                  <a:pt x="2546" y="1273"/>
                  <a:pt x="2546" y="1250"/>
                </a:cubicBezTo>
                <a:cubicBezTo>
                  <a:pt x="2546" y="47"/>
                  <a:pt x="2546" y="47"/>
                  <a:pt x="2546" y="47"/>
                </a:cubicBezTo>
                <a:cubicBezTo>
                  <a:pt x="2546" y="24"/>
                  <a:pt x="2523" y="0"/>
                  <a:pt x="2500" y="0"/>
                </a:cubicBezTo>
                <a:cubicBezTo>
                  <a:pt x="463" y="0"/>
                  <a:pt x="463" y="0"/>
                  <a:pt x="463" y="0"/>
                </a:cubicBezTo>
                <a:cubicBezTo>
                  <a:pt x="440" y="0"/>
                  <a:pt x="417" y="24"/>
                  <a:pt x="417" y="47"/>
                </a:cubicBezTo>
                <a:cubicBezTo>
                  <a:pt x="417" y="1250"/>
                  <a:pt x="417" y="1250"/>
                  <a:pt x="417" y="1250"/>
                </a:cubicBezTo>
                <a:cubicBezTo>
                  <a:pt x="417" y="1273"/>
                  <a:pt x="440" y="1296"/>
                  <a:pt x="463" y="1296"/>
                </a:cubicBezTo>
                <a:cubicBezTo>
                  <a:pt x="428" y="1296"/>
                  <a:pt x="405" y="1307"/>
                  <a:pt x="394" y="1331"/>
                </a:cubicBezTo>
                <a:cubicBezTo>
                  <a:pt x="0" y="1852"/>
                  <a:pt x="0" y="1852"/>
                  <a:pt x="0" y="1852"/>
                </a:cubicBezTo>
                <a:cubicBezTo>
                  <a:pt x="0" y="1898"/>
                  <a:pt x="0" y="1898"/>
                  <a:pt x="0" y="1898"/>
                </a:cubicBezTo>
                <a:cubicBezTo>
                  <a:pt x="0" y="1921"/>
                  <a:pt x="23" y="1944"/>
                  <a:pt x="46" y="1944"/>
                </a:cubicBezTo>
                <a:cubicBezTo>
                  <a:pt x="2916" y="1944"/>
                  <a:pt x="2916" y="1944"/>
                  <a:pt x="2916" y="1944"/>
                </a:cubicBezTo>
                <a:cubicBezTo>
                  <a:pt x="2940" y="1944"/>
                  <a:pt x="2963" y="1921"/>
                  <a:pt x="2963" y="1898"/>
                </a:cubicBezTo>
                <a:cubicBezTo>
                  <a:pt x="2963" y="1852"/>
                  <a:pt x="2963" y="1852"/>
                  <a:pt x="2963" y="1852"/>
                </a:cubicBezTo>
                <a:lnTo>
                  <a:pt x="2569" y="1331"/>
                </a:lnTo>
                <a:close/>
                <a:moveTo>
                  <a:pt x="1909" y="1805"/>
                </a:moveTo>
                <a:lnTo>
                  <a:pt x="1909" y="1805"/>
                </a:lnTo>
                <a:cubicBezTo>
                  <a:pt x="1054" y="1805"/>
                  <a:pt x="1054" y="1805"/>
                  <a:pt x="1054" y="1805"/>
                </a:cubicBezTo>
                <a:cubicBezTo>
                  <a:pt x="1030" y="1805"/>
                  <a:pt x="1019" y="1794"/>
                  <a:pt x="1030" y="1771"/>
                </a:cubicBezTo>
                <a:cubicBezTo>
                  <a:pt x="1054" y="1655"/>
                  <a:pt x="1054" y="1655"/>
                  <a:pt x="1054" y="1655"/>
                </a:cubicBezTo>
                <a:cubicBezTo>
                  <a:pt x="1065" y="1632"/>
                  <a:pt x="1077" y="1620"/>
                  <a:pt x="1100" y="1620"/>
                </a:cubicBezTo>
                <a:cubicBezTo>
                  <a:pt x="1863" y="1620"/>
                  <a:pt x="1863" y="1620"/>
                  <a:pt x="1863" y="1620"/>
                </a:cubicBezTo>
                <a:cubicBezTo>
                  <a:pt x="1886" y="1620"/>
                  <a:pt x="1898" y="1632"/>
                  <a:pt x="1909" y="1655"/>
                </a:cubicBezTo>
                <a:cubicBezTo>
                  <a:pt x="1932" y="1771"/>
                  <a:pt x="1932" y="1771"/>
                  <a:pt x="1932" y="1771"/>
                </a:cubicBezTo>
                <a:cubicBezTo>
                  <a:pt x="1944" y="1794"/>
                  <a:pt x="1932" y="1805"/>
                  <a:pt x="1909" y="1805"/>
                </a:cubicBezTo>
                <a:close/>
                <a:moveTo>
                  <a:pt x="2453" y="1203"/>
                </a:moveTo>
                <a:lnTo>
                  <a:pt x="2453" y="1203"/>
                </a:lnTo>
                <a:cubicBezTo>
                  <a:pt x="509" y="1203"/>
                  <a:pt x="509" y="1203"/>
                  <a:pt x="509" y="1203"/>
                </a:cubicBezTo>
                <a:cubicBezTo>
                  <a:pt x="509" y="93"/>
                  <a:pt x="509" y="93"/>
                  <a:pt x="509" y="93"/>
                </a:cubicBezTo>
                <a:cubicBezTo>
                  <a:pt x="2453" y="93"/>
                  <a:pt x="2453" y="93"/>
                  <a:pt x="2453" y="93"/>
                </a:cubicBezTo>
                <a:lnTo>
                  <a:pt x="2453" y="1203"/>
                </a:lnTo>
                <a:close/>
                <a:moveTo>
                  <a:pt x="1562" y="1076"/>
                </a:moveTo>
                <a:lnTo>
                  <a:pt x="1562" y="1076"/>
                </a:lnTo>
                <a:cubicBezTo>
                  <a:pt x="1898" y="741"/>
                  <a:pt x="1898" y="741"/>
                  <a:pt x="1898" y="741"/>
                </a:cubicBezTo>
                <a:cubicBezTo>
                  <a:pt x="1689" y="741"/>
                  <a:pt x="1689" y="741"/>
                  <a:pt x="1689" y="741"/>
                </a:cubicBezTo>
                <a:cubicBezTo>
                  <a:pt x="1689" y="510"/>
                  <a:pt x="1689" y="510"/>
                  <a:pt x="1689" y="510"/>
                </a:cubicBezTo>
                <a:cubicBezTo>
                  <a:pt x="1274" y="510"/>
                  <a:pt x="1274" y="510"/>
                  <a:pt x="1274" y="510"/>
                </a:cubicBezTo>
                <a:cubicBezTo>
                  <a:pt x="1274" y="741"/>
                  <a:pt x="1274" y="741"/>
                  <a:pt x="1274" y="741"/>
                </a:cubicBezTo>
                <a:cubicBezTo>
                  <a:pt x="1065" y="741"/>
                  <a:pt x="1065" y="741"/>
                  <a:pt x="1065" y="741"/>
                </a:cubicBezTo>
                <a:cubicBezTo>
                  <a:pt x="1401" y="1076"/>
                  <a:pt x="1401" y="1076"/>
                  <a:pt x="1401" y="1076"/>
                </a:cubicBezTo>
                <a:cubicBezTo>
                  <a:pt x="1447" y="1122"/>
                  <a:pt x="1516" y="1122"/>
                  <a:pt x="1562" y="1076"/>
                </a:cubicBezTo>
                <a:close/>
              </a:path>
            </a:pathLst>
          </a:custGeom>
          <a:solidFill>
            <a:schemeClr val="bg1"/>
          </a:solidFill>
          <a:ln>
            <a:noFill/>
          </a:ln>
          <a:effectLst/>
          <a:extLst/>
        </p:spPr>
        <p:txBody>
          <a:bodyPr wrap="none" anchor="ctr"/>
          <a:lstStyle/>
          <a:p>
            <a:endParaRPr lang="en-US" dirty="0"/>
          </a:p>
        </p:txBody>
      </p:sp>
      <p:sp>
        <p:nvSpPr>
          <p:cNvPr id="86" name="Freeform 2"/>
          <p:cNvSpPr>
            <a:spLocks noChangeAspect="1" noChangeArrowheads="1"/>
          </p:cNvSpPr>
          <p:nvPr/>
        </p:nvSpPr>
        <p:spPr bwMode="auto">
          <a:xfrm>
            <a:off x="955045" y="3847210"/>
            <a:ext cx="357549" cy="301682"/>
          </a:xfrm>
          <a:custGeom>
            <a:avLst/>
            <a:gdLst>
              <a:gd name="T0" fmla="*/ 1620 w 2964"/>
              <a:gd name="T1" fmla="*/ 1585 h 2501"/>
              <a:gd name="T2" fmla="*/ 1482 w 2964"/>
              <a:gd name="T3" fmla="*/ 2026 h 2501"/>
              <a:gd name="T4" fmla="*/ 1620 w 2964"/>
              <a:gd name="T5" fmla="*/ 1585 h 2501"/>
              <a:gd name="T6" fmla="*/ 347 w 2964"/>
              <a:gd name="T7" fmla="*/ 1794 h 2501"/>
              <a:gd name="T8" fmla="*/ 347 w 2964"/>
              <a:gd name="T9" fmla="*/ 1667 h 2501"/>
              <a:gd name="T10" fmla="*/ 347 w 2964"/>
              <a:gd name="T11" fmla="*/ 1794 h 2501"/>
              <a:gd name="T12" fmla="*/ 579 w 2964"/>
              <a:gd name="T13" fmla="*/ 1817 h 2501"/>
              <a:gd name="T14" fmla="*/ 579 w 2964"/>
              <a:gd name="T15" fmla="*/ 1678 h 2501"/>
              <a:gd name="T16" fmla="*/ 579 w 2964"/>
              <a:gd name="T17" fmla="*/ 1817 h 2501"/>
              <a:gd name="T18" fmla="*/ 1158 w 2964"/>
              <a:gd name="T19" fmla="*/ 1562 h 2501"/>
              <a:gd name="T20" fmla="*/ 1019 w 2964"/>
              <a:gd name="T21" fmla="*/ 1991 h 2501"/>
              <a:gd name="T22" fmla="*/ 1158 w 2964"/>
              <a:gd name="T23" fmla="*/ 1562 h 2501"/>
              <a:gd name="T24" fmla="*/ 1389 w 2964"/>
              <a:gd name="T25" fmla="*/ 1574 h 2501"/>
              <a:gd name="T26" fmla="*/ 1250 w 2964"/>
              <a:gd name="T27" fmla="*/ 2002 h 2501"/>
              <a:gd name="T28" fmla="*/ 1389 w 2964"/>
              <a:gd name="T29" fmla="*/ 1574 h 2501"/>
              <a:gd name="T30" fmla="*/ 347 w 2964"/>
              <a:gd name="T31" fmla="*/ 788 h 2501"/>
              <a:gd name="T32" fmla="*/ 347 w 2964"/>
              <a:gd name="T33" fmla="*/ 660 h 2501"/>
              <a:gd name="T34" fmla="*/ 347 w 2964"/>
              <a:gd name="T35" fmla="*/ 788 h 2501"/>
              <a:gd name="T36" fmla="*/ 579 w 2964"/>
              <a:gd name="T37" fmla="*/ 788 h 2501"/>
              <a:gd name="T38" fmla="*/ 579 w 2964"/>
              <a:gd name="T39" fmla="*/ 649 h 2501"/>
              <a:gd name="T40" fmla="*/ 579 w 2964"/>
              <a:gd name="T41" fmla="*/ 788 h 2501"/>
              <a:gd name="T42" fmla="*/ 1759 w 2964"/>
              <a:gd name="T43" fmla="*/ 0 h 2501"/>
              <a:gd name="T44" fmla="*/ 0 w 2964"/>
              <a:gd name="T45" fmla="*/ 2280 h 2501"/>
              <a:gd name="T46" fmla="*/ 2963 w 2964"/>
              <a:gd name="T47" fmla="*/ 2280 h 2501"/>
              <a:gd name="T48" fmla="*/ 1759 w 2964"/>
              <a:gd name="T49" fmla="*/ 0 h 2501"/>
              <a:gd name="T50" fmla="*/ 1759 w 2964"/>
              <a:gd name="T51" fmla="*/ 2269 h 2501"/>
              <a:gd name="T52" fmla="*/ 139 w 2964"/>
              <a:gd name="T53" fmla="*/ 1319 h 2501"/>
              <a:gd name="T54" fmla="*/ 1759 w 2964"/>
              <a:gd name="T55" fmla="*/ 2269 h 2501"/>
              <a:gd name="T56" fmla="*/ 1759 w 2964"/>
              <a:gd name="T57" fmla="*/ 1135 h 2501"/>
              <a:gd name="T58" fmla="*/ 139 w 2964"/>
              <a:gd name="T59" fmla="*/ 336 h 2501"/>
              <a:gd name="T60" fmla="*/ 1759 w 2964"/>
              <a:gd name="T61" fmla="*/ 1135 h 2501"/>
              <a:gd name="T62" fmla="*/ 1158 w 2964"/>
              <a:gd name="T63" fmla="*/ 487 h 2501"/>
              <a:gd name="T64" fmla="*/ 1019 w 2964"/>
              <a:gd name="T65" fmla="*/ 915 h 2501"/>
              <a:gd name="T66" fmla="*/ 1158 w 2964"/>
              <a:gd name="T67" fmla="*/ 487 h 2501"/>
              <a:gd name="T68" fmla="*/ 1389 w 2964"/>
              <a:gd name="T69" fmla="*/ 475 h 2501"/>
              <a:gd name="T70" fmla="*/ 1250 w 2964"/>
              <a:gd name="T71" fmla="*/ 915 h 2501"/>
              <a:gd name="T72" fmla="*/ 1389 w 2964"/>
              <a:gd name="T73" fmla="*/ 475 h 2501"/>
              <a:gd name="T74" fmla="*/ 1620 w 2964"/>
              <a:gd name="T75" fmla="*/ 464 h 2501"/>
              <a:gd name="T76" fmla="*/ 1482 w 2964"/>
              <a:gd name="T77" fmla="*/ 915 h 2501"/>
              <a:gd name="T78" fmla="*/ 1620 w 2964"/>
              <a:gd name="T79" fmla="*/ 464 h 25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964" h="2501">
                <a:moveTo>
                  <a:pt x="1620" y="1585"/>
                </a:moveTo>
                <a:lnTo>
                  <a:pt x="1620" y="1585"/>
                </a:lnTo>
                <a:cubicBezTo>
                  <a:pt x="1482" y="1585"/>
                  <a:pt x="1482" y="1585"/>
                  <a:pt x="1482" y="1585"/>
                </a:cubicBezTo>
                <a:cubicBezTo>
                  <a:pt x="1482" y="2026"/>
                  <a:pt x="1482" y="2026"/>
                  <a:pt x="1482" y="2026"/>
                </a:cubicBezTo>
                <a:cubicBezTo>
                  <a:pt x="1620" y="2037"/>
                  <a:pt x="1620" y="2037"/>
                  <a:pt x="1620" y="2037"/>
                </a:cubicBezTo>
                <a:lnTo>
                  <a:pt x="1620" y="1585"/>
                </a:lnTo>
                <a:close/>
                <a:moveTo>
                  <a:pt x="347" y="1794"/>
                </a:moveTo>
                <a:lnTo>
                  <a:pt x="347" y="1794"/>
                </a:lnTo>
                <a:cubicBezTo>
                  <a:pt x="382" y="1794"/>
                  <a:pt x="417" y="1771"/>
                  <a:pt x="417" y="1736"/>
                </a:cubicBezTo>
                <a:cubicBezTo>
                  <a:pt x="417" y="1701"/>
                  <a:pt x="382" y="1667"/>
                  <a:pt x="347" y="1667"/>
                </a:cubicBezTo>
                <a:cubicBezTo>
                  <a:pt x="313" y="1655"/>
                  <a:pt x="278" y="1690"/>
                  <a:pt x="278" y="1724"/>
                </a:cubicBezTo>
                <a:cubicBezTo>
                  <a:pt x="278" y="1759"/>
                  <a:pt x="313" y="1794"/>
                  <a:pt x="347" y="1794"/>
                </a:cubicBezTo>
                <a:close/>
                <a:moveTo>
                  <a:pt x="579" y="1817"/>
                </a:moveTo>
                <a:lnTo>
                  <a:pt x="579" y="1817"/>
                </a:lnTo>
                <a:cubicBezTo>
                  <a:pt x="613" y="1817"/>
                  <a:pt x="648" y="1783"/>
                  <a:pt x="648" y="1748"/>
                </a:cubicBezTo>
                <a:cubicBezTo>
                  <a:pt x="648" y="1713"/>
                  <a:pt x="613" y="1678"/>
                  <a:pt x="579" y="1678"/>
                </a:cubicBezTo>
                <a:cubicBezTo>
                  <a:pt x="544" y="1678"/>
                  <a:pt x="509" y="1701"/>
                  <a:pt x="509" y="1736"/>
                </a:cubicBezTo>
                <a:cubicBezTo>
                  <a:pt x="509" y="1771"/>
                  <a:pt x="544" y="1806"/>
                  <a:pt x="579" y="1817"/>
                </a:cubicBezTo>
                <a:close/>
                <a:moveTo>
                  <a:pt x="1158" y="1562"/>
                </a:moveTo>
                <a:lnTo>
                  <a:pt x="1158" y="1562"/>
                </a:lnTo>
                <a:cubicBezTo>
                  <a:pt x="1019" y="1562"/>
                  <a:pt x="1019" y="1562"/>
                  <a:pt x="1019" y="1562"/>
                </a:cubicBezTo>
                <a:cubicBezTo>
                  <a:pt x="1019" y="1991"/>
                  <a:pt x="1019" y="1991"/>
                  <a:pt x="1019" y="1991"/>
                </a:cubicBezTo>
                <a:cubicBezTo>
                  <a:pt x="1158" y="2002"/>
                  <a:pt x="1158" y="2002"/>
                  <a:pt x="1158" y="2002"/>
                </a:cubicBezTo>
                <a:lnTo>
                  <a:pt x="1158" y="1562"/>
                </a:lnTo>
                <a:close/>
                <a:moveTo>
                  <a:pt x="1389" y="1574"/>
                </a:moveTo>
                <a:lnTo>
                  <a:pt x="1389" y="1574"/>
                </a:lnTo>
                <a:cubicBezTo>
                  <a:pt x="1250" y="1574"/>
                  <a:pt x="1250" y="1574"/>
                  <a:pt x="1250" y="1574"/>
                </a:cubicBezTo>
                <a:cubicBezTo>
                  <a:pt x="1250" y="2002"/>
                  <a:pt x="1250" y="2002"/>
                  <a:pt x="1250" y="2002"/>
                </a:cubicBezTo>
                <a:cubicBezTo>
                  <a:pt x="1389" y="2014"/>
                  <a:pt x="1389" y="2014"/>
                  <a:pt x="1389" y="2014"/>
                </a:cubicBezTo>
                <a:lnTo>
                  <a:pt x="1389" y="1574"/>
                </a:lnTo>
                <a:close/>
                <a:moveTo>
                  <a:pt x="347" y="788"/>
                </a:moveTo>
                <a:lnTo>
                  <a:pt x="347" y="788"/>
                </a:lnTo>
                <a:cubicBezTo>
                  <a:pt x="382" y="788"/>
                  <a:pt x="417" y="765"/>
                  <a:pt x="417" y="730"/>
                </a:cubicBezTo>
                <a:cubicBezTo>
                  <a:pt x="417" y="684"/>
                  <a:pt x="382" y="660"/>
                  <a:pt x="347" y="660"/>
                </a:cubicBezTo>
                <a:cubicBezTo>
                  <a:pt x="313" y="660"/>
                  <a:pt x="278" y="695"/>
                  <a:pt x="278" y="730"/>
                </a:cubicBezTo>
                <a:cubicBezTo>
                  <a:pt x="278" y="765"/>
                  <a:pt x="313" y="799"/>
                  <a:pt x="347" y="788"/>
                </a:cubicBezTo>
                <a:close/>
                <a:moveTo>
                  <a:pt x="579" y="788"/>
                </a:moveTo>
                <a:lnTo>
                  <a:pt x="579" y="788"/>
                </a:lnTo>
                <a:cubicBezTo>
                  <a:pt x="613" y="788"/>
                  <a:pt x="648" y="753"/>
                  <a:pt x="648" y="718"/>
                </a:cubicBezTo>
                <a:cubicBezTo>
                  <a:pt x="648" y="684"/>
                  <a:pt x="613" y="649"/>
                  <a:pt x="579" y="649"/>
                </a:cubicBezTo>
                <a:cubicBezTo>
                  <a:pt x="544" y="649"/>
                  <a:pt x="509" y="684"/>
                  <a:pt x="509" y="718"/>
                </a:cubicBezTo>
                <a:cubicBezTo>
                  <a:pt x="509" y="765"/>
                  <a:pt x="544" y="788"/>
                  <a:pt x="579" y="788"/>
                </a:cubicBezTo>
                <a:close/>
                <a:moveTo>
                  <a:pt x="1759" y="0"/>
                </a:moveTo>
                <a:lnTo>
                  <a:pt x="1759" y="0"/>
                </a:lnTo>
                <a:cubicBezTo>
                  <a:pt x="0" y="151"/>
                  <a:pt x="0" y="151"/>
                  <a:pt x="0" y="151"/>
                </a:cubicBezTo>
                <a:cubicBezTo>
                  <a:pt x="0" y="2280"/>
                  <a:pt x="0" y="2280"/>
                  <a:pt x="0" y="2280"/>
                </a:cubicBezTo>
                <a:cubicBezTo>
                  <a:pt x="1759" y="2500"/>
                  <a:pt x="1759" y="2500"/>
                  <a:pt x="1759" y="2500"/>
                </a:cubicBezTo>
                <a:cubicBezTo>
                  <a:pt x="2963" y="2280"/>
                  <a:pt x="2963" y="2280"/>
                  <a:pt x="2963" y="2280"/>
                </a:cubicBezTo>
                <a:cubicBezTo>
                  <a:pt x="2963" y="151"/>
                  <a:pt x="2963" y="151"/>
                  <a:pt x="2963" y="151"/>
                </a:cubicBezTo>
                <a:lnTo>
                  <a:pt x="1759" y="0"/>
                </a:lnTo>
                <a:close/>
                <a:moveTo>
                  <a:pt x="1759" y="2269"/>
                </a:moveTo>
                <a:lnTo>
                  <a:pt x="1759" y="2269"/>
                </a:lnTo>
                <a:cubicBezTo>
                  <a:pt x="139" y="2095"/>
                  <a:pt x="139" y="2095"/>
                  <a:pt x="139" y="2095"/>
                </a:cubicBezTo>
                <a:cubicBezTo>
                  <a:pt x="139" y="1319"/>
                  <a:pt x="139" y="1319"/>
                  <a:pt x="139" y="1319"/>
                </a:cubicBezTo>
                <a:cubicBezTo>
                  <a:pt x="1759" y="1366"/>
                  <a:pt x="1759" y="1366"/>
                  <a:pt x="1759" y="1366"/>
                </a:cubicBezTo>
                <a:lnTo>
                  <a:pt x="1759" y="2269"/>
                </a:lnTo>
                <a:close/>
                <a:moveTo>
                  <a:pt x="1759" y="1135"/>
                </a:moveTo>
                <a:lnTo>
                  <a:pt x="1759" y="1135"/>
                </a:lnTo>
                <a:cubicBezTo>
                  <a:pt x="139" y="1123"/>
                  <a:pt x="139" y="1123"/>
                  <a:pt x="139" y="1123"/>
                </a:cubicBezTo>
                <a:cubicBezTo>
                  <a:pt x="139" y="336"/>
                  <a:pt x="139" y="336"/>
                  <a:pt x="139" y="336"/>
                </a:cubicBezTo>
                <a:cubicBezTo>
                  <a:pt x="1759" y="232"/>
                  <a:pt x="1759" y="232"/>
                  <a:pt x="1759" y="232"/>
                </a:cubicBezTo>
                <a:lnTo>
                  <a:pt x="1759" y="1135"/>
                </a:lnTo>
                <a:close/>
                <a:moveTo>
                  <a:pt x="1158" y="487"/>
                </a:moveTo>
                <a:lnTo>
                  <a:pt x="1158" y="487"/>
                </a:lnTo>
                <a:cubicBezTo>
                  <a:pt x="1019" y="498"/>
                  <a:pt x="1019" y="498"/>
                  <a:pt x="1019" y="498"/>
                </a:cubicBezTo>
                <a:cubicBezTo>
                  <a:pt x="1019" y="915"/>
                  <a:pt x="1019" y="915"/>
                  <a:pt x="1019" y="915"/>
                </a:cubicBezTo>
                <a:cubicBezTo>
                  <a:pt x="1158" y="915"/>
                  <a:pt x="1158" y="915"/>
                  <a:pt x="1158" y="915"/>
                </a:cubicBezTo>
                <a:lnTo>
                  <a:pt x="1158" y="487"/>
                </a:lnTo>
                <a:close/>
                <a:moveTo>
                  <a:pt x="1389" y="475"/>
                </a:moveTo>
                <a:lnTo>
                  <a:pt x="1389" y="475"/>
                </a:lnTo>
                <a:cubicBezTo>
                  <a:pt x="1250" y="487"/>
                  <a:pt x="1250" y="487"/>
                  <a:pt x="1250" y="487"/>
                </a:cubicBezTo>
                <a:cubicBezTo>
                  <a:pt x="1250" y="915"/>
                  <a:pt x="1250" y="915"/>
                  <a:pt x="1250" y="915"/>
                </a:cubicBezTo>
                <a:cubicBezTo>
                  <a:pt x="1389" y="915"/>
                  <a:pt x="1389" y="915"/>
                  <a:pt x="1389" y="915"/>
                </a:cubicBezTo>
                <a:lnTo>
                  <a:pt x="1389" y="475"/>
                </a:lnTo>
                <a:close/>
                <a:moveTo>
                  <a:pt x="1620" y="464"/>
                </a:moveTo>
                <a:lnTo>
                  <a:pt x="1620" y="464"/>
                </a:lnTo>
                <a:cubicBezTo>
                  <a:pt x="1482" y="475"/>
                  <a:pt x="1482" y="475"/>
                  <a:pt x="1482" y="475"/>
                </a:cubicBezTo>
                <a:cubicBezTo>
                  <a:pt x="1482" y="915"/>
                  <a:pt x="1482" y="915"/>
                  <a:pt x="1482" y="915"/>
                </a:cubicBezTo>
                <a:cubicBezTo>
                  <a:pt x="1620" y="915"/>
                  <a:pt x="1620" y="915"/>
                  <a:pt x="1620" y="915"/>
                </a:cubicBezTo>
                <a:lnTo>
                  <a:pt x="1620" y="464"/>
                </a:lnTo>
                <a:close/>
              </a:path>
            </a:pathLst>
          </a:custGeom>
          <a:solidFill>
            <a:schemeClr val="accent4"/>
          </a:solidFill>
          <a:ln>
            <a:noFill/>
          </a:ln>
          <a:effectLst/>
          <a:extLst/>
        </p:spPr>
        <p:txBody>
          <a:bodyPr wrap="none" anchor="ctr"/>
          <a:lstStyle/>
          <a:p>
            <a:endParaRPr lang="en-US" dirty="0"/>
          </a:p>
        </p:txBody>
      </p:sp>
      <p:sp>
        <p:nvSpPr>
          <p:cNvPr id="88" name="Freeform 5"/>
          <p:cNvSpPr>
            <a:spLocks noChangeAspect="1" noChangeArrowheads="1"/>
          </p:cNvSpPr>
          <p:nvPr/>
        </p:nvSpPr>
        <p:spPr bwMode="auto">
          <a:xfrm>
            <a:off x="1497195" y="3836064"/>
            <a:ext cx="432534" cy="283851"/>
          </a:xfrm>
          <a:custGeom>
            <a:avLst/>
            <a:gdLst>
              <a:gd name="T0" fmla="*/ 1689 w 2964"/>
              <a:gd name="T1" fmla="*/ 186 h 1945"/>
              <a:gd name="T2" fmla="*/ 1689 w 2964"/>
              <a:gd name="T3" fmla="*/ 186 h 1945"/>
              <a:gd name="T4" fmla="*/ 1274 w 2964"/>
              <a:gd name="T5" fmla="*/ 186 h 1945"/>
              <a:gd name="T6" fmla="*/ 1274 w 2964"/>
              <a:gd name="T7" fmla="*/ 278 h 1945"/>
              <a:gd name="T8" fmla="*/ 1689 w 2964"/>
              <a:gd name="T9" fmla="*/ 278 h 1945"/>
              <a:gd name="T10" fmla="*/ 1689 w 2964"/>
              <a:gd name="T11" fmla="*/ 186 h 1945"/>
              <a:gd name="T12" fmla="*/ 1689 w 2964"/>
              <a:gd name="T13" fmla="*/ 324 h 1945"/>
              <a:gd name="T14" fmla="*/ 1689 w 2964"/>
              <a:gd name="T15" fmla="*/ 324 h 1945"/>
              <a:gd name="T16" fmla="*/ 1274 w 2964"/>
              <a:gd name="T17" fmla="*/ 324 h 1945"/>
              <a:gd name="T18" fmla="*/ 1274 w 2964"/>
              <a:gd name="T19" fmla="*/ 463 h 1945"/>
              <a:gd name="T20" fmla="*/ 1689 w 2964"/>
              <a:gd name="T21" fmla="*/ 463 h 1945"/>
              <a:gd name="T22" fmla="*/ 1689 w 2964"/>
              <a:gd name="T23" fmla="*/ 324 h 1945"/>
              <a:gd name="T24" fmla="*/ 2569 w 2964"/>
              <a:gd name="T25" fmla="*/ 1331 h 1945"/>
              <a:gd name="T26" fmla="*/ 2569 w 2964"/>
              <a:gd name="T27" fmla="*/ 1331 h 1945"/>
              <a:gd name="T28" fmla="*/ 2500 w 2964"/>
              <a:gd name="T29" fmla="*/ 1296 h 1945"/>
              <a:gd name="T30" fmla="*/ 2546 w 2964"/>
              <a:gd name="T31" fmla="*/ 1250 h 1945"/>
              <a:gd name="T32" fmla="*/ 2546 w 2964"/>
              <a:gd name="T33" fmla="*/ 47 h 1945"/>
              <a:gd name="T34" fmla="*/ 2500 w 2964"/>
              <a:gd name="T35" fmla="*/ 0 h 1945"/>
              <a:gd name="T36" fmla="*/ 463 w 2964"/>
              <a:gd name="T37" fmla="*/ 0 h 1945"/>
              <a:gd name="T38" fmla="*/ 417 w 2964"/>
              <a:gd name="T39" fmla="*/ 47 h 1945"/>
              <a:gd name="T40" fmla="*/ 417 w 2964"/>
              <a:gd name="T41" fmla="*/ 1250 h 1945"/>
              <a:gd name="T42" fmla="*/ 463 w 2964"/>
              <a:gd name="T43" fmla="*/ 1296 h 1945"/>
              <a:gd name="T44" fmla="*/ 394 w 2964"/>
              <a:gd name="T45" fmla="*/ 1331 h 1945"/>
              <a:gd name="T46" fmla="*/ 0 w 2964"/>
              <a:gd name="T47" fmla="*/ 1852 h 1945"/>
              <a:gd name="T48" fmla="*/ 0 w 2964"/>
              <a:gd name="T49" fmla="*/ 1898 h 1945"/>
              <a:gd name="T50" fmla="*/ 46 w 2964"/>
              <a:gd name="T51" fmla="*/ 1944 h 1945"/>
              <a:gd name="T52" fmla="*/ 2916 w 2964"/>
              <a:gd name="T53" fmla="*/ 1944 h 1945"/>
              <a:gd name="T54" fmla="*/ 2963 w 2964"/>
              <a:gd name="T55" fmla="*/ 1898 h 1945"/>
              <a:gd name="T56" fmla="*/ 2963 w 2964"/>
              <a:gd name="T57" fmla="*/ 1852 h 1945"/>
              <a:gd name="T58" fmla="*/ 2569 w 2964"/>
              <a:gd name="T59" fmla="*/ 1331 h 1945"/>
              <a:gd name="T60" fmla="*/ 1909 w 2964"/>
              <a:gd name="T61" fmla="*/ 1805 h 1945"/>
              <a:gd name="T62" fmla="*/ 1909 w 2964"/>
              <a:gd name="T63" fmla="*/ 1805 h 1945"/>
              <a:gd name="T64" fmla="*/ 1054 w 2964"/>
              <a:gd name="T65" fmla="*/ 1805 h 1945"/>
              <a:gd name="T66" fmla="*/ 1030 w 2964"/>
              <a:gd name="T67" fmla="*/ 1771 h 1945"/>
              <a:gd name="T68" fmla="*/ 1054 w 2964"/>
              <a:gd name="T69" fmla="*/ 1655 h 1945"/>
              <a:gd name="T70" fmla="*/ 1100 w 2964"/>
              <a:gd name="T71" fmla="*/ 1620 h 1945"/>
              <a:gd name="T72" fmla="*/ 1863 w 2964"/>
              <a:gd name="T73" fmla="*/ 1620 h 1945"/>
              <a:gd name="T74" fmla="*/ 1909 w 2964"/>
              <a:gd name="T75" fmla="*/ 1655 h 1945"/>
              <a:gd name="T76" fmla="*/ 1932 w 2964"/>
              <a:gd name="T77" fmla="*/ 1771 h 1945"/>
              <a:gd name="T78" fmla="*/ 1909 w 2964"/>
              <a:gd name="T79" fmla="*/ 1805 h 1945"/>
              <a:gd name="T80" fmla="*/ 2453 w 2964"/>
              <a:gd name="T81" fmla="*/ 1203 h 1945"/>
              <a:gd name="T82" fmla="*/ 2453 w 2964"/>
              <a:gd name="T83" fmla="*/ 1203 h 1945"/>
              <a:gd name="T84" fmla="*/ 509 w 2964"/>
              <a:gd name="T85" fmla="*/ 1203 h 1945"/>
              <a:gd name="T86" fmla="*/ 509 w 2964"/>
              <a:gd name="T87" fmla="*/ 93 h 1945"/>
              <a:gd name="T88" fmla="*/ 2453 w 2964"/>
              <a:gd name="T89" fmla="*/ 93 h 1945"/>
              <a:gd name="T90" fmla="*/ 2453 w 2964"/>
              <a:gd name="T91" fmla="*/ 1203 h 1945"/>
              <a:gd name="T92" fmla="*/ 1562 w 2964"/>
              <a:gd name="T93" fmla="*/ 1076 h 1945"/>
              <a:gd name="T94" fmla="*/ 1562 w 2964"/>
              <a:gd name="T95" fmla="*/ 1076 h 1945"/>
              <a:gd name="T96" fmla="*/ 1898 w 2964"/>
              <a:gd name="T97" fmla="*/ 741 h 1945"/>
              <a:gd name="T98" fmla="*/ 1689 w 2964"/>
              <a:gd name="T99" fmla="*/ 741 h 1945"/>
              <a:gd name="T100" fmla="*/ 1689 w 2964"/>
              <a:gd name="T101" fmla="*/ 510 h 1945"/>
              <a:gd name="T102" fmla="*/ 1274 w 2964"/>
              <a:gd name="T103" fmla="*/ 510 h 1945"/>
              <a:gd name="T104" fmla="*/ 1274 w 2964"/>
              <a:gd name="T105" fmla="*/ 741 h 1945"/>
              <a:gd name="T106" fmla="*/ 1065 w 2964"/>
              <a:gd name="T107" fmla="*/ 741 h 1945"/>
              <a:gd name="T108" fmla="*/ 1401 w 2964"/>
              <a:gd name="T109" fmla="*/ 1076 h 1945"/>
              <a:gd name="T110" fmla="*/ 1562 w 2964"/>
              <a:gd name="T111" fmla="*/ 1076 h 19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964" h="1945">
                <a:moveTo>
                  <a:pt x="1689" y="186"/>
                </a:moveTo>
                <a:lnTo>
                  <a:pt x="1689" y="186"/>
                </a:lnTo>
                <a:cubicBezTo>
                  <a:pt x="1274" y="186"/>
                  <a:pt x="1274" y="186"/>
                  <a:pt x="1274" y="186"/>
                </a:cubicBezTo>
                <a:cubicBezTo>
                  <a:pt x="1274" y="278"/>
                  <a:pt x="1274" y="278"/>
                  <a:pt x="1274" y="278"/>
                </a:cubicBezTo>
                <a:cubicBezTo>
                  <a:pt x="1689" y="278"/>
                  <a:pt x="1689" y="278"/>
                  <a:pt x="1689" y="278"/>
                </a:cubicBezTo>
                <a:lnTo>
                  <a:pt x="1689" y="186"/>
                </a:lnTo>
                <a:close/>
                <a:moveTo>
                  <a:pt x="1689" y="324"/>
                </a:moveTo>
                <a:lnTo>
                  <a:pt x="1689" y="324"/>
                </a:lnTo>
                <a:cubicBezTo>
                  <a:pt x="1274" y="324"/>
                  <a:pt x="1274" y="324"/>
                  <a:pt x="1274" y="324"/>
                </a:cubicBezTo>
                <a:cubicBezTo>
                  <a:pt x="1274" y="463"/>
                  <a:pt x="1274" y="463"/>
                  <a:pt x="1274" y="463"/>
                </a:cubicBezTo>
                <a:cubicBezTo>
                  <a:pt x="1689" y="463"/>
                  <a:pt x="1689" y="463"/>
                  <a:pt x="1689" y="463"/>
                </a:cubicBezTo>
                <a:lnTo>
                  <a:pt x="1689" y="324"/>
                </a:lnTo>
                <a:close/>
                <a:moveTo>
                  <a:pt x="2569" y="1331"/>
                </a:moveTo>
                <a:lnTo>
                  <a:pt x="2569" y="1331"/>
                </a:lnTo>
                <a:cubicBezTo>
                  <a:pt x="2557" y="1307"/>
                  <a:pt x="2534" y="1296"/>
                  <a:pt x="2500" y="1296"/>
                </a:cubicBezTo>
                <a:cubicBezTo>
                  <a:pt x="2523" y="1296"/>
                  <a:pt x="2546" y="1273"/>
                  <a:pt x="2546" y="1250"/>
                </a:cubicBezTo>
                <a:cubicBezTo>
                  <a:pt x="2546" y="47"/>
                  <a:pt x="2546" y="47"/>
                  <a:pt x="2546" y="47"/>
                </a:cubicBezTo>
                <a:cubicBezTo>
                  <a:pt x="2546" y="24"/>
                  <a:pt x="2523" y="0"/>
                  <a:pt x="2500" y="0"/>
                </a:cubicBezTo>
                <a:cubicBezTo>
                  <a:pt x="463" y="0"/>
                  <a:pt x="463" y="0"/>
                  <a:pt x="463" y="0"/>
                </a:cubicBezTo>
                <a:cubicBezTo>
                  <a:pt x="440" y="0"/>
                  <a:pt x="417" y="24"/>
                  <a:pt x="417" y="47"/>
                </a:cubicBezTo>
                <a:cubicBezTo>
                  <a:pt x="417" y="1250"/>
                  <a:pt x="417" y="1250"/>
                  <a:pt x="417" y="1250"/>
                </a:cubicBezTo>
                <a:cubicBezTo>
                  <a:pt x="417" y="1273"/>
                  <a:pt x="440" y="1296"/>
                  <a:pt x="463" y="1296"/>
                </a:cubicBezTo>
                <a:cubicBezTo>
                  <a:pt x="428" y="1296"/>
                  <a:pt x="405" y="1307"/>
                  <a:pt x="394" y="1331"/>
                </a:cubicBezTo>
                <a:cubicBezTo>
                  <a:pt x="0" y="1852"/>
                  <a:pt x="0" y="1852"/>
                  <a:pt x="0" y="1852"/>
                </a:cubicBezTo>
                <a:cubicBezTo>
                  <a:pt x="0" y="1898"/>
                  <a:pt x="0" y="1898"/>
                  <a:pt x="0" y="1898"/>
                </a:cubicBezTo>
                <a:cubicBezTo>
                  <a:pt x="0" y="1921"/>
                  <a:pt x="23" y="1944"/>
                  <a:pt x="46" y="1944"/>
                </a:cubicBezTo>
                <a:cubicBezTo>
                  <a:pt x="2916" y="1944"/>
                  <a:pt x="2916" y="1944"/>
                  <a:pt x="2916" y="1944"/>
                </a:cubicBezTo>
                <a:cubicBezTo>
                  <a:pt x="2940" y="1944"/>
                  <a:pt x="2963" y="1921"/>
                  <a:pt x="2963" y="1898"/>
                </a:cubicBezTo>
                <a:cubicBezTo>
                  <a:pt x="2963" y="1852"/>
                  <a:pt x="2963" y="1852"/>
                  <a:pt x="2963" y="1852"/>
                </a:cubicBezTo>
                <a:lnTo>
                  <a:pt x="2569" y="1331"/>
                </a:lnTo>
                <a:close/>
                <a:moveTo>
                  <a:pt x="1909" y="1805"/>
                </a:moveTo>
                <a:lnTo>
                  <a:pt x="1909" y="1805"/>
                </a:lnTo>
                <a:cubicBezTo>
                  <a:pt x="1054" y="1805"/>
                  <a:pt x="1054" y="1805"/>
                  <a:pt x="1054" y="1805"/>
                </a:cubicBezTo>
                <a:cubicBezTo>
                  <a:pt x="1030" y="1805"/>
                  <a:pt x="1019" y="1794"/>
                  <a:pt x="1030" y="1771"/>
                </a:cubicBezTo>
                <a:cubicBezTo>
                  <a:pt x="1054" y="1655"/>
                  <a:pt x="1054" y="1655"/>
                  <a:pt x="1054" y="1655"/>
                </a:cubicBezTo>
                <a:cubicBezTo>
                  <a:pt x="1065" y="1632"/>
                  <a:pt x="1077" y="1620"/>
                  <a:pt x="1100" y="1620"/>
                </a:cubicBezTo>
                <a:cubicBezTo>
                  <a:pt x="1863" y="1620"/>
                  <a:pt x="1863" y="1620"/>
                  <a:pt x="1863" y="1620"/>
                </a:cubicBezTo>
                <a:cubicBezTo>
                  <a:pt x="1886" y="1620"/>
                  <a:pt x="1898" y="1632"/>
                  <a:pt x="1909" y="1655"/>
                </a:cubicBezTo>
                <a:cubicBezTo>
                  <a:pt x="1932" y="1771"/>
                  <a:pt x="1932" y="1771"/>
                  <a:pt x="1932" y="1771"/>
                </a:cubicBezTo>
                <a:cubicBezTo>
                  <a:pt x="1944" y="1794"/>
                  <a:pt x="1932" y="1805"/>
                  <a:pt x="1909" y="1805"/>
                </a:cubicBezTo>
                <a:close/>
                <a:moveTo>
                  <a:pt x="2453" y="1203"/>
                </a:moveTo>
                <a:lnTo>
                  <a:pt x="2453" y="1203"/>
                </a:lnTo>
                <a:cubicBezTo>
                  <a:pt x="509" y="1203"/>
                  <a:pt x="509" y="1203"/>
                  <a:pt x="509" y="1203"/>
                </a:cubicBezTo>
                <a:cubicBezTo>
                  <a:pt x="509" y="93"/>
                  <a:pt x="509" y="93"/>
                  <a:pt x="509" y="93"/>
                </a:cubicBezTo>
                <a:cubicBezTo>
                  <a:pt x="2453" y="93"/>
                  <a:pt x="2453" y="93"/>
                  <a:pt x="2453" y="93"/>
                </a:cubicBezTo>
                <a:lnTo>
                  <a:pt x="2453" y="1203"/>
                </a:lnTo>
                <a:close/>
                <a:moveTo>
                  <a:pt x="1562" y="1076"/>
                </a:moveTo>
                <a:lnTo>
                  <a:pt x="1562" y="1076"/>
                </a:lnTo>
                <a:cubicBezTo>
                  <a:pt x="1898" y="741"/>
                  <a:pt x="1898" y="741"/>
                  <a:pt x="1898" y="741"/>
                </a:cubicBezTo>
                <a:cubicBezTo>
                  <a:pt x="1689" y="741"/>
                  <a:pt x="1689" y="741"/>
                  <a:pt x="1689" y="741"/>
                </a:cubicBezTo>
                <a:cubicBezTo>
                  <a:pt x="1689" y="510"/>
                  <a:pt x="1689" y="510"/>
                  <a:pt x="1689" y="510"/>
                </a:cubicBezTo>
                <a:cubicBezTo>
                  <a:pt x="1274" y="510"/>
                  <a:pt x="1274" y="510"/>
                  <a:pt x="1274" y="510"/>
                </a:cubicBezTo>
                <a:cubicBezTo>
                  <a:pt x="1274" y="741"/>
                  <a:pt x="1274" y="741"/>
                  <a:pt x="1274" y="741"/>
                </a:cubicBezTo>
                <a:cubicBezTo>
                  <a:pt x="1065" y="741"/>
                  <a:pt x="1065" y="741"/>
                  <a:pt x="1065" y="741"/>
                </a:cubicBezTo>
                <a:cubicBezTo>
                  <a:pt x="1401" y="1076"/>
                  <a:pt x="1401" y="1076"/>
                  <a:pt x="1401" y="1076"/>
                </a:cubicBezTo>
                <a:cubicBezTo>
                  <a:pt x="1447" y="1122"/>
                  <a:pt x="1516" y="1122"/>
                  <a:pt x="1562" y="1076"/>
                </a:cubicBezTo>
                <a:close/>
              </a:path>
            </a:pathLst>
          </a:custGeom>
          <a:solidFill>
            <a:schemeClr val="accent4"/>
          </a:solidFill>
          <a:ln>
            <a:noFill/>
          </a:ln>
          <a:effectLst/>
          <a:extLst/>
        </p:spPr>
        <p:txBody>
          <a:bodyPr wrap="none" anchor="ctr"/>
          <a:lstStyle/>
          <a:p>
            <a:endParaRPr lang="en-US" dirty="0"/>
          </a:p>
        </p:txBody>
      </p:sp>
      <p:sp>
        <p:nvSpPr>
          <p:cNvPr id="96" name="Arc 95"/>
          <p:cNvSpPr/>
          <p:nvPr/>
        </p:nvSpPr>
        <p:spPr>
          <a:xfrm rot="21435089">
            <a:off x="839660" y="2796998"/>
            <a:ext cx="1060139" cy="1104350"/>
          </a:xfrm>
          <a:prstGeom prst="arc">
            <a:avLst>
              <a:gd name="adj1" fmla="val 9191930"/>
              <a:gd name="adj2" fmla="val 16734599"/>
            </a:avLst>
          </a:prstGeom>
          <a:ln w="38100" cmpd="sng">
            <a:solidFill>
              <a:schemeClr val="accent4"/>
            </a:solidFill>
            <a:miter lim="800000"/>
            <a:headEnd type="triangl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98" name="Rectangle 97"/>
          <p:cNvSpPr>
            <a:spLocks/>
          </p:cNvSpPr>
          <p:nvPr/>
        </p:nvSpPr>
        <p:spPr bwMode="gray">
          <a:xfrm>
            <a:off x="4384577" y="1897874"/>
            <a:ext cx="3348460" cy="2698969"/>
          </a:xfrm>
          <a:prstGeom prst="rect">
            <a:avLst/>
          </a:prstGeom>
          <a:solidFill>
            <a:schemeClr val="accent5">
              <a:alpha val="14000"/>
            </a:schemeClr>
          </a:solidFill>
          <a:ln w="15875">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dirty="0">
              <a:solidFill>
                <a:schemeClr val="bg1"/>
              </a:solidFill>
            </a:endParaRPr>
          </a:p>
        </p:txBody>
      </p:sp>
      <p:sp>
        <p:nvSpPr>
          <p:cNvPr id="99" name="Rectangle 98"/>
          <p:cNvSpPr>
            <a:spLocks/>
          </p:cNvSpPr>
          <p:nvPr/>
        </p:nvSpPr>
        <p:spPr bwMode="gray">
          <a:xfrm>
            <a:off x="8318995" y="1904789"/>
            <a:ext cx="3338017" cy="2698969"/>
          </a:xfrm>
          <a:prstGeom prst="rect">
            <a:avLst/>
          </a:prstGeom>
          <a:solidFill>
            <a:schemeClr val="accent3">
              <a:alpha val="14000"/>
            </a:schemeClr>
          </a:solidFill>
          <a:ln w="15875">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dirty="0">
              <a:solidFill>
                <a:schemeClr val="bg1"/>
              </a:solidFill>
            </a:endParaRPr>
          </a:p>
        </p:txBody>
      </p:sp>
      <p:sp>
        <p:nvSpPr>
          <p:cNvPr id="101" name="Rectangle 100"/>
          <p:cNvSpPr>
            <a:spLocks/>
          </p:cNvSpPr>
          <p:nvPr/>
        </p:nvSpPr>
        <p:spPr bwMode="gray">
          <a:xfrm>
            <a:off x="4384577" y="4669797"/>
            <a:ext cx="3348460" cy="781462"/>
          </a:xfrm>
          <a:prstGeom prst="rect">
            <a:avLst/>
          </a:prstGeom>
          <a:solidFill>
            <a:schemeClr val="accent5">
              <a:alpha val="15000"/>
            </a:schemeClr>
          </a:solidFill>
          <a:ln w="15875">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6350" lvl="1">
              <a:lnSpc>
                <a:spcPct val="90000"/>
              </a:lnSpc>
              <a:spcAft>
                <a:spcPts val="800"/>
              </a:spcAft>
            </a:pPr>
            <a:r>
              <a:rPr lang="en-US" altLang="en-US" sz="1600" b="1" dirty="0">
                <a:solidFill>
                  <a:srgbClr val="000000"/>
                </a:solidFill>
              </a:rPr>
              <a:t>Broad portfolio of services keep data available and protected </a:t>
            </a:r>
          </a:p>
        </p:txBody>
      </p:sp>
      <p:sp>
        <p:nvSpPr>
          <p:cNvPr id="102" name="Rectangle 101"/>
          <p:cNvSpPr>
            <a:spLocks/>
          </p:cNvSpPr>
          <p:nvPr/>
        </p:nvSpPr>
        <p:spPr bwMode="gray">
          <a:xfrm>
            <a:off x="8321994" y="4676712"/>
            <a:ext cx="3332759" cy="781462"/>
          </a:xfrm>
          <a:prstGeom prst="rect">
            <a:avLst/>
          </a:prstGeom>
          <a:solidFill>
            <a:schemeClr val="accent3">
              <a:alpha val="14000"/>
            </a:schemeClr>
          </a:solidFill>
          <a:ln w="15875">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6350" lvl="1">
              <a:lnSpc>
                <a:spcPct val="90000"/>
              </a:lnSpc>
              <a:spcAft>
                <a:spcPts val="800"/>
              </a:spcAft>
            </a:pPr>
            <a:r>
              <a:rPr lang="en-US" altLang="en-US" sz="1600" b="1" dirty="0">
                <a:solidFill>
                  <a:srgbClr val="000000"/>
                </a:solidFill>
              </a:rPr>
              <a:t>Multiple options for backing up data, databases and/or VMs provide </a:t>
            </a:r>
            <a:br>
              <a:rPr lang="en-US" altLang="en-US" sz="1600" b="1" dirty="0">
                <a:solidFill>
                  <a:srgbClr val="000000"/>
                </a:solidFill>
              </a:rPr>
            </a:br>
            <a:r>
              <a:rPr lang="en-US" altLang="en-US" sz="1600" b="1" dirty="0">
                <a:solidFill>
                  <a:srgbClr val="000000"/>
                </a:solidFill>
              </a:rPr>
              <a:t>peace of mind</a:t>
            </a:r>
          </a:p>
        </p:txBody>
      </p:sp>
      <p:sp>
        <p:nvSpPr>
          <p:cNvPr id="104" name="Rectangle 103"/>
          <p:cNvSpPr>
            <a:spLocks/>
          </p:cNvSpPr>
          <p:nvPr/>
        </p:nvSpPr>
        <p:spPr bwMode="gray">
          <a:xfrm>
            <a:off x="534354" y="4653363"/>
            <a:ext cx="3232879" cy="781462"/>
          </a:xfrm>
          <a:prstGeom prst="rect">
            <a:avLst/>
          </a:prstGeom>
          <a:solidFill>
            <a:schemeClr val="accent4">
              <a:alpha val="12000"/>
            </a:schemeClr>
          </a:solidFill>
          <a:ln w="15875">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6350" lvl="1">
              <a:lnSpc>
                <a:spcPct val="90000"/>
              </a:lnSpc>
              <a:spcAft>
                <a:spcPts val="800"/>
              </a:spcAft>
            </a:pPr>
            <a:r>
              <a:rPr lang="en-US" altLang="en-US" sz="1600" b="1" dirty="0">
                <a:solidFill>
                  <a:srgbClr val="000000"/>
                </a:solidFill>
              </a:rPr>
              <a:t>Online and offline options simplify getting data to the cloud</a:t>
            </a:r>
          </a:p>
        </p:txBody>
      </p:sp>
      <p:grpSp>
        <p:nvGrpSpPr>
          <p:cNvPr id="5" name="Group 4">
            <a:extLst>
              <a:ext uri="{FF2B5EF4-FFF2-40B4-BE49-F238E27FC236}">
                <a16:creationId xmlns:a16="http://schemas.microsoft.com/office/drawing/2014/main" xmlns="" id="{4340EBA2-2CE5-FA42-BE6E-F935881FAD82}"/>
              </a:ext>
            </a:extLst>
          </p:cNvPr>
          <p:cNvGrpSpPr/>
          <p:nvPr/>
        </p:nvGrpSpPr>
        <p:grpSpPr>
          <a:xfrm>
            <a:off x="5018629" y="2352545"/>
            <a:ext cx="2045602" cy="1623858"/>
            <a:chOff x="5116587" y="2567587"/>
            <a:chExt cx="2045602" cy="1623858"/>
          </a:xfrm>
        </p:grpSpPr>
        <p:grpSp>
          <p:nvGrpSpPr>
            <p:cNvPr id="105" name="Group 104"/>
            <p:cNvGrpSpPr/>
            <p:nvPr/>
          </p:nvGrpSpPr>
          <p:grpSpPr>
            <a:xfrm>
              <a:off x="5875111" y="3511051"/>
              <a:ext cx="526576" cy="379361"/>
              <a:chOff x="4380517" y="1160329"/>
              <a:chExt cx="382870" cy="275831"/>
            </a:xfrm>
            <a:solidFill>
              <a:schemeClr val="accent5"/>
            </a:solidFill>
          </p:grpSpPr>
          <p:sp>
            <p:nvSpPr>
              <p:cNvPr id="106" name="object 54"/>
              <p:cNvSpPr/>
              <p:nvPr/>
            </p:nvSpPr>
            <p:spPr>
              <a:xfrm>
                <a:off x="4548650" y="1160329"/>
                <a:ext cx="46620" cy="172805"/>
              </a:xfrm>
              <a:custGeom>
                <a:avLst/>
                <a:gdLst/>
                <a:ahLst/>
                <a:cxnLst/>
                <a:rect l="l" t="t" r="r" b="b"/>
                <a:pathLst>
                  <a:path w="51282" h="195846">
                    <a:moveTo>
                      <a:pt x="51282" y="170205"/>
                    </a:moveTo>
                    <a:lnTo>
                      <a:pt x="51282" y="25692"/>
                    </a:lnTo>
                    <a:lnTo>
                      <a:pt x="48433" y="13862"/>
                    </a:lnTo>
                    <a:lnTo>
                      <a:pt x="39179" y="3834"/>
                    </a:lnTo>
                    <a:lnTo>
                      <a:pt x="25679" y="0"/>
                    </a:lnTo>
                    <a:lnTo>
                      <a:pt x="13861" y="2867"/>
                    </a:lnTo>
                    <a:lnTo>
                      <a:pt x="3844" y="12139"/>
                    </a:lnTo>
                    <a:lnTo>
                      <a:pt x="0" y="25692"/>
                    </a:lnTo>
                    <a:lnTo>
                      <a:pt x="0" y="170205"/>
                    </a:lnTo>
                    <a:lnTo>
                      <a:pt x="2871" y="181985"/>
                    </a:lnTo>
                    <a:lnTo>
                      <a:pt x="12163" y="192002"/>
                    </a:lnTo>
                    <a:lnTo>
                      <a:pt x="25679" y="195846"/>
                    </a:lnTo>
                    <a:lnTo>
                      <a:pt x="37420" y="192999"/>
                    </a:lnTo>
                    <a:lnTo>
                      <a:pt x="47441" y="183722"/>
                    </a:lnTo>
                    <a:lnTo>
                      <a:pt x="51282" y="170205"/>
                    </a:lnTo>
                    <a:close/>
                  </a:path>
                </a:pathLst>
              </a:custGeom>
              <a:grpFill/>
            </p:spPr>
            <p:txBody>
              <a:bodyPr wrap="square" lIns="0" tIns="0" rIns="0" bIns="0" rtlCol="0">
                <a:noAutofit/>
              </a:bodyPr>
              <a:lstStyle/>
              <a:p>
                <a:endParaRPr>
                  <a:latin typeface="+mj-lt"/>
                </a:endParaRPr>
              </a:p>
            </p:txBody>
          </p:sp>
          <p:sp>
            <p:nvSpPr>
              <p:cNvPr id="107" name="object 55"/>
              <p:cNvSpPr/>
              <p:nvPr/>
            </p:nvSpPr>
            <p:spPr>
              <a:xfrm>
                <a:off x="4594701" y="1347752"/>
                <a:ext cx="168686" cy="88408"/>
              </a:xfrm>
              <a:custGeom>
                <a:avLst/>
                <a:gdLst/>
                <a:ahLst/>
                <a:cxnLst/>
                <a:rect l="l" t="t" r="r" b="b"/>
                <a:pathLst>
                  <a:path w="185555" h="100196">
                    <a:moveTo>
                      <a:pt x="169555" y="51144"/>
                    </a:moveTo>
                    <a:lnTo>
                      <a:pt x="33944" y="953"/>
                    </a:lnTo>
                    <a:lnTo>
                      <a:pt x="30741" y="0"/>
                    </a:lnTo>
                    <a:lnTo>
                      <a:pt x="18532" y="210"/>
                    </a:lnTo>
                    <a:lnTo>
                      <a:pt x="7930" y="5881"/>
                    </a:lnTo>
                    <a:lnTo>
                      <a:pt x="899" y="16105"/>
                    </a:lnTo>
                    <a:lnTo>
                      <a:pt x="0" y="19165"/>
                    </a:lnTo>
                    <a:lnTo>
                      <a:pt x="172" y="31446"/>
                    </a:lnTo>
                    <a:lnTo>
                      <a:pt x="5814" y="42061"/>
                    </a:lnTo>
                    <a:lnTo>
                      <a:pt x="16050" y="49061"/>
                    </a:lnTo>
                    <a:lnTo>
                      <a:pt x="151673" y="99251"/>
                    </a:lnTo>
                    <a:lnTo>
                      <a:pt x="154846" y="100196"/>
                    </a:lnTo>
                    <a:lnTo>
                      <a:pt x="167112" y="100005"/>
                    </a:lnTo>
                    <a:lnTo>
                      <a:pt x="177702" y="94332"/>
                    </a:lnTo>
                    <a:lnTo>
                      <a:pt x="184630" y="84100"/>
                    </a:lnTo>
                    <a:lnTo>
                      <a:pt x="185555" y="80997"/>
                    </a:lnTo>
                    <a:lnTo>
                      <a:pt x="185412" y="68705"/>
                    </a:lnTo>
                    <a:lnTo>
                      <a:pt x="179785" y="58089"/>
                    </a:lnTo>
                    <a:lnTo>
                      <a:pt x="169555" y="51144"/>
                    </a:lnTo>
                    <a:close/>
                  </a:path>
                </a:pathLst>
              </a:custGeom>
              <a:grpFill/>
            </p:spPr>
            <p:txBody>
              <a:bodyPr wrap="square" lIns="0" tIns="0" rIns="0" bIns="0" rtlCol="0">
                <a:noAutofit/>
              </a:bodyPr>
              <a:lstStyle/>
              <a:p>
                <a:endParaRPr>
                  <a:latin typeface="+mj-lt"/>
                </a:endParaRPr>
              </a:p>
            </p:txBody>
          </p:sp>
          <p:sp>
            <p:nvSpPr>
              <p:cNvPr id="108" name="object 56"/>
              <p:cNvSpPr/>
              <p:nvPr/>
            </p:nvSpPr>
            <p:spPr>
              <a:xfrm>
                <a:off x="4380517" y="1347765"/>
                <a:ext cx="168738" cy="88394"/>
              </a:xfrm>
              <a:custGeom>
                <a:avLst/>
                <a:gdLst/>
                <a:ahLst/>
                <a:cxnLst/>
                <a:rect l="l" t="t" r="r" b="b"/>
                <a:pathLst>
                  <a:path w="185612" h="100180">
                    <a:moveTo>
                      <a:pt x="16104" y="51129"/>
                    </a:moveTo>
                    <a:lnTo>
                      <a:pt x="5865" y="58059"/>
                    </a:lnTo>
                    <a:lnTo>
                      <a:pt x="192" y="68652"/>
                    </a:lnTo>
                    <a:lnTo>
                      <a:pt x="0" y="80920"/>
                    </a:lnTo>
                    <a:lnTo>
                      <a:pt x="940" y="84086"/>
                    </a:lnTo>
                    <a:lnTo>
                      <a:pt x="7907" y="94320"/>
                    </a:lnTo>
                    <a:lnTo>
                      <a:pt x="18480" y="99992"/>
                    </a:lnTo>
                    <a:lnTo>
                      <a:pt x="30722" y="100180"/>
                    </a:lnTo>
                    <a:lnTo>
                      <a:pt x="33884" y="99237"/>
                    </a:lnTo>
                    <a:lnTo>
                      <a:pt x="169507" y="49046"/>
                    </a:lnTo>
                    <a:lnTo>
                      <a:pt x="179747" y="42072"/>
                    </a:lnTo>
                    <a:lnTo>
                      <a:pt x="185420" y="31496"/>
                    </a:lnTo>
                    <a:lnTo>
                      <a:pt x="185612" y="19254"/>
                    </a:lnTo>
                    <a:lnTo>
                      <a:pt x="184671" y="16090"/>
                    </a:lnTo>
                    <a:lnTo>
                      <a:pt x="177644" y="5852"/>
                    </a:lnTo>
                    <a:lnTo>
                      <a:pt x="167057" y="185"/>
                    </a:lnTo>
                    <a:lnTo>
                      <a:pt x="154852" y="0"/>
                    </a:lnTo>
                    <a:lnTo>
                      <a:pt x="151715" y="939"/>
                    </a:lnTo>
                    <a:lnTo>
                      <a:pt x="16104" y="51129"/>
                    </a:lnTo>
                    <a:close/>
                  </a:path>
                </a:pathLst>
              </a:custGeom>
              <a:grpFill/>
            </p:spPr>
            <p:txBody>
              <a:bodyPr wrap="square" lIns="0" tIns="0" rIns="0" bIns="0" rtlCol="0">
                <a:noAutofit/>
              </a:bodyPr>
              <a:lstStyle/>
              <a:p>
                <a:endParaRPr>
                  <a:latin typeface="+mj-lt"/>
                </a:endParaRPr>
              </a:p>
            </p:txBody>
          </p:sp>
        </p:grpSp>
        <p:sp>
          <p:nvSpPr>
            <p:cNvPr id="109" name="Freeform 2"/>
            <p:cNvSpPr>
              <a:spLocks noChangeAspect="1" noChangeArrowheads="1"/>
            </p:cNvSpPr>
            <p:nvPr/>
          </p:nvSpPr>
          <p:spPr bwMode="auto">
            <a:xfrm>
              <a:off x="5797066" y="2567587"/>
              <a:ext cx="739256" cy="788541"/>
            </a:xfrm>
            <a:custGeom>
              <a:avLst/>
              <a:gdLst>
                <a:gd name="T0" fmla="*/ 694 w 2778"/>
                <a:gd name="T1" fmla="*/ 1019 h 2964"/>
                <a:gd name="T2" fmla="*/ 1991 w 2778"/>
                <a:gd name="T3" fmla="*/ 2963 h 2964"/>
                <a:gd name="T4" fmla="*/ 1991 w 2778"/>
                <a:gd name="T5" fmla="*/ 926 h 2964"/>
                <a:gd name="T6" fmla="*/ 1296 w 2778"/>
                <a:gd name="T7" fmla="*/ 2847 h 2964"/>
                <a:gd name="T8" fmla="*/ 1481 w 2778"/>
                <a:gd name="T9" fmla="*/ 2847 h 2964"/>
                <a:gd name="T10" fmla="*/ 787 w 2778"/>
                <a:gd name="T11" fmla="*/ 2731 h 2964"/>
                <a:gd name="T12" fmla="*/ 1991 w 2778"/>
                <a:gd name="T13" fmla="*/ 2731 h 2964"/>
                <a:gd name="T14" fmla="*/ 1481 w 2778"/>
                <a:gd name="T15" fmla="*/ 104 h 2964"/>
                <a:gd name="T16" fmla="*/ 1979 w 2778"/>
                <a:gd name="T17" fmla="*/ 602 h 2964"/>
                <a:gd name="T18" fmla="*/ 1979 w 2778"/>
                <a:gd name="T19" fmla="*/ 0 h 2964"/>
                <a:gd name="T20" fmla="*/ 937 w 2778"/>
                <a:gd name="T21" fmla="*/ 787 h 2964"/>
                <a:gd name="T22" fmla="*/ 1204 w 2778"/>
                <a:gd name="T23" fmla="*/ 521 h 2964"/>
                <a:gd name="T24" fmla="*/ 879 w 2778"/>
                <a:gd name="T25" fmla="*/ 521 h 2964"/>
                <a:gd name="T26" fmla="*/ 2453 w 2778"/>
                <a:gd name="T27" fmla="*/ 648 h 2964"/>
                <a:gd name="T28" fmla="*/ 2222 w 2778"/>
                <a:gd name="T29" fmla="*/ 880 h 2964"/>
                <a:gd name="T30" fmla="*/ 2499 w 2778"/>
                <a:gd name="T31" fmla="*/ 880 h 2964"/>
                <a:gd name="T32" fmla="*/ 926 w 2778"/>
                <a:gd name="T33" fmla="*/ 46 h 2964"/>
                <a:gd name="T34" fmla="*/ 648 w 2778"/>
                <a:gd name="T35" fmla="*/ 46 h 2964"/>
                <a:gd name="T36" fmla="*/ 879 w 2778"/>
                <a:gd name="T37" fmla="*/ 278 h 2964"/>
                <a:gd name="T38" fmla="*/ 370 w 2778"/>
                <a:gd name="T39" fmla="*/ 1424 h 2964"/>
                <a:gd name="T40" fmla="*/ 520 w 2778"/>
                <a:gd name="T41" fmla="*/ 1574 h 2964"/>
                <a:gd name="T42" fmla="*/ 520 w 2778"/>
                <a:gd name="T43" fmla="*/ 1389 h 2964"/>
                <a:gd name="T44" fmla="*/ 2638 w 2778"/>
                <a:gd name="T45" fmla="*/ 428 h 2964"/>
                <a:gd name="T46" fmla="*/ 2488 w 2778"/>
                <a:gd name="T47" fmla="*/ 278 h 2964"/>
                <a:gd name="T48" fmla="*/ 2488 w 2778"/>
                <a:gd name="T49" fmla="*/ 463 h 2964"/>
                <a:gd name="T50" fmla="*/ 463 w 2778"/>
                <a:gd name="T51" fmla="*/ 521 h 2964"/>
                <a:gd name="T52" fmla="*/ 312 w 2778"/>
                <a:gd name="T53" fmla="*/ 370 h 2964"/>
                <a:gd name="T54" fmla="*/ 312 w 2778"/>
                <a:gd name="T55" fmla="*/ 556 h 2964"/>
                <a:gd name="T56" fmla="*/ 347 w 2778"/>
                <a:gd name="T57" fmla="*/ 741 h 2964"/>
                <a:gd name="T58" fmla="*/ 0 w 2778"/>
                <a:gd name="T59" fmla="*/ 1088 h 2964"/>
                <a:gd name="T60" fmla="*/ 416 w 2778"/>
                <a:gd name="T61" fmla="*/ 1088 h 2964"/>
                <a:gd name="T62" fmla="*/ 2360 w 2778"/>
                <a:gd name="T63" fmla="*/ 1181 h 2964"/>
                <a:gd name="T64" fmla="*/ 2708 w 2778"/>
                <a:gd name="T65" fmla="*/ 1528 h 2964"/>
                <a:gd name="T66" fmla="*/ 2708 w 2778"/>
                <a:gd name="T67" fmla="*/ 1111 h 2964"/>
                <a:gd name="T68" fmla="*/ 1157 w 2778"/>
                <a:gd name="T69" fmla="*/ 2176 h 2964"/>
                <a:gd name="T70" fmla="*/ 926 w 2778"/>
                <a:gd name="T71" fmla="*/ 1945 h 2964"/>
                <a:gd name="T72" fmla="*/ 926 w 2778"/>
                <a:gd name="T73" fmla="*/ 2223 h 2964"/>
                <a:gd name="T74" fmla="*/ 1157 w 2778"/>
                <a:gd name="T75" fmla="*/ 1806 h 2964"/>
                <a:gd name="T76" fmla="*/ 926 w 2778"/>
                <a:gd name="T77" fmla="*/ 1574 h 2964"/>
                <a:gd name="T78" fmla="*/ 926 w 2778"/>
                <a:gd name="T79" fmla="*/ 1852 h 2964"/>
                <a:gd name="T80" fmla="*/ 1528 w 2778"/>
                <a:gd name="T81" fmla="*/ 2176 h 2964"/>
                <a:gd name="T82" fmla="*/ 1296 w 2778"/>
                <a:gd name="T83" fmla="*/ 1945 h 2964"/>
                <a:gd name="T84" fmla="*/ 1296 w 2778"/>
                <a:gd name="T85" fmla="*/ 2223 h 2964"/>
                <a:gd name="T86" fmla="*/ 1157 w 2778"/>
                <a:gd name="T87" fmla="*/ 1436 h 2964"/>
                <a:gd name="T88" fmla="*/ 926 w 2778"/>
                <a:gd name="T89" fmla="*/ 1204 h 2964"/>
                <a:gd name="T90" fmla="*/ 926 w 2778"/>
                <a:gd name="T91" fmla="*/ 1482 h 2964"/>
                <a:gd name="T92" fmla="*/ 1528 w 2778"/>
                <a:gd name="T93" fmla="*/ 1436 h 2964"/>
                <a:gd name="T94" fmla="*/ 1296 w 2778"/>
                <a:gd name="T95" fmla="*/ 1204 h 2964"/>
                <a:gd name="T96" fmla="*/ 1296 w 2778"/>
                <a:gd name="T97" fmla="*/ 1482 h 2964"/>
                <a:gd name="T98" fmla="*/ 1528 w 2778"/>
                <a:gd name="T99" fmla="*/ 1806 h 2964"/>
                <a:gd name="T100" fmla="*/ 1296 w 2778"/>
                <a:gd name="T101" fmla="*/ 1574 h 2964"/>
                <a:gd name="T102" fmla="*/ 1296 w 2778"/>
                <a:gd name="T103" fmla="*/ 1852 h 2964"/>
                <a:gd name="T104" fmla="*/ 1898 w 2778"/>
                <a:gd name="T105" fmla="*/ 1436 h 2964"/>
                <a:gd name="T106" fmla="*/ 1667 w 2778"/>
                <a:gd name="T107" fmla="*/ 1204 h 2964"/>
                <a:gd name="T108" fmla="*/ 1667 w 2778"/>
                <a:gd name="T109" fmla="*/ 1482 h 2964"/>
                <a:gd name="T110" fmla="*/ 1898 w 2778"/>
                <a:gd name="T111" fmla="*/ 1806 h 2964"/>
                <a:gd name="T112" fmla="*/ 1667 w 2778"/>
                <a:gd name="T113" fmla="*/ 1574 h 2964"/>
                <a:gd name="T114" fmla="*/ 1667 w 2778"/>
                <a:gd name="T115" fmla="*/ 1852 h 29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778" h="2964">
                  <a:moveTo>
                    <a:pt x="1991" y="926"/>
                  </a:moveTo>
                  <a:cubicBezTo>
                    <a:pt x="787" y="926"/>
                    <a:pt x="787" y="926"/>
                    <a:pt x="787" y="926"/>
                  </a:cubicBezTo>
                  <a:cubicBezTo>
                    <a:pt x="740" y="926"/>
                    <a:pt x="694" y="972"/>
                    <a:pt x="694" y="1019"/>
                  </a:cubicBezTo>
                  <a:cubicBezTo>
                    <a:pt x="694" y="2870"/>
                    <a:pt x="694" y="2870"/>
                    <a:pt x="694" y="2870"/>
                  </a:cubicBezTo>
                  <a:cubicBezTo>
                    <a:pt x="694" y="2916"/>
                    <a:pt x="740" y="2963"/>
                    <a:pt x="787" y="2963"/>
                  </a:cubicBezTo>
                  <a:cubicBezTo>
                    <a:pt x="1991" y="2963"/>
                    <a:pt x="1991" y="2963"/>
                    <a:pt x="1991" y="2963"/>
                  </a:cubicBezTo>
                  <a:cubicBezTo>
                    <a:pt x="2037" y="2963"/>
                    <a:pt x="2083" y="2916"/>
                    <a:pt x="2083" y="2870"/>
                  </a:cubicBezTo>
                  <a:cubicBezTo>
                    <a:pt x="2083" y="1019"/>
                    <a:pt x="2083" y="1019"/>
                    <a:pt x="2083" y="1019"/>
                  </a:cubicBezTo>
                  <a:cubicBezTo>
                    <a:pt x="2083" y="972"/>
                    <a:pt x="2037" y="926"/>
                    <a:pt x="1991" y="926"/>
                  </a:cubicBezTo>
                  <a:close/>
                  <a:moveTo>
                    <a:pt x="1435" y="2893"/>
                  </a:moveTo>
                  <a:cubicBezTo>
                    <a:pt x="1343" y="2893"/>
                    <a:pt x="1343" y="2893"/>
                    <a:pt x="1343" y="2893"/>
                  </a:cubicBezTo>
                  <a:cubicBezTo>
                    <a:pt x="1320" y="2893"/>
                    <a:pt x="1296" y="2870"/>
                    <a:pt x="1296" y="2847"/>
                  </a:cubicBezTo>
                  <a:cubicBezTo>
                    <a:pt x="1296" y="2824"/>
                    <a:pt x="1320" y="2801"/>
                    <a:pt x="1343" y="2801"/>
                  </a:cubicBezTo>
                  <a:cubicBezTo>
                    <a:pt x="1435" y="2801"/>
                    <a:pt x="1435" y="2801"/>
                    <a:pt x="1435" y="2801"/>
                  </a:cubicBezTo>
                  <a:cubicBezTo>
                    <a:pt x="1458" y="2801"/>
                    <a:pt x="1481" y="2824"/>
                    <a:pt x="1481" y="2847"/>
                  </a:cubicBezTo>
                  <a:cubicBezTo>
                    <a:pt x="1481" y="2870"/>
                    <a:pt x="1458" y="2893"/>
                    <a:pt x="1435" y="2893"/>
                  </a:cubicBezTo>
                  <a:close/>
                  <a:moveTo>
                    <a:pt x="1991" y="2731"/>
                  </a:moveTo>
                  <a:cubicBezTo>
                    <a:pt x="787" y="2731"/>
                    <a:pt x="787" y="2731"/>
                    <a:pt x="787" y="2731"/>
                  </a:cubicBezTo>
                  <a:cubicBezTo>
                    <a:pt x="787" y="1111"/>
                    <a:pt x="787" y="1111"/>
                    <a:pt x="787" y="1111"/>
                  </a:cubicBezTo>
                  <a:cubicBezTo>
                    <a:pt x="1991" y="1111"/>
                    <a:pt x="1991" y="1111"/>
                    <a:pt x="1991" y="1111"/>
                  </a:cubicBezTo>
                  <a:lnTo>
                    <a:pt x="1991" y="2731"/>
                  </a:lnTo>
                  <a:close/>
                  <a:moveTo>
                    <a:pt x="1979" y="0"/>
                  </a:moveTo>
                  <a:cubicBezTo>
                    <a:pt x="1586" y="0"/>
                    <a:pt x="1586" y="0"/>
                    <a:pt x="1586" y="0"/>
                  </a:cubicBezTo>
                  <a:cubicBezTo>
                    <a:pt x="1528" y="0"/>
                    <a:pt x="1481" y="46"/>
                    <a:pt x="1481" y="104"/>
                  </a:cubicBezTo>
                  <a:cubicBezTo>
                    <a:pt x="1481" y="498"/>
                    <a:pt x="1481" y="498"/>
                    <a:pt x="1481" y="498"/>
                  </a:cubicBezTo>
                  <a:cubicBezTo>
                    <a:pt x="1481" y="556"/>
                    <a:pt x="1528" y="602"/>
                    <a:pt x="1586" y="602"/>
                  </a:cubicBezTo>
                  <a:cubicBezTo>
                    <a:pt x="1979" y="602"/>
                    <a:pt x="1979" y="602"/>
                    <a:pt x="1979" y="602"/>
                  </a:cubicBezTo>
                  <a:cubicBezTo>
                    <a:pt x="2037" y="602"/>
                    <a:pt x="2083" y="556"/>
                    <a:pt x="2083" y="498"/>
                  </a:cubicBezTo>
                  <a:cubicBezTo>
                    <a:pt x="2083" y="104"/>
                    <a:pt x="2083" y="104"/>
                    <a:pt x="2083" y="104"/>
                  </a:cubicBezTo>
                  <a:cubicBezTo>
                    <a:pt x="2083" y="46"/>
                    <a:pt x="2037" y="0"/>
                    <a:pt x="1979" y="0"/>
                  </a:cubicBezTo>
                  <a:close/>
                  <a:moveTo>
                    <a:pt x="879" y="521"/>
                  </a:moveTo>
                  <a:cubicBezTo>
                    <a:pt x="879" y="729"/>
                    <a:pt x="879" y="729"/>
                    <a:pt x="879" y="729"/>
                  </a:cubicBezTo>
                  <a:cubicBezTo>
                    <a:pt x="879" y="764"/>
                    <a:pt x="903" y="787"/>
                    <a:pt x="937" y="787"/>
                  </a:cubicBezTo>
                  <a:cubicBezTo>
                    <a:pt x="1146" y="787"/>
                    <a:pt x="1146" y="787"/>
                    <a:pt x="1146" y="787"/>
                  </a:cubicBezTo>
                  <a:cubicBezTo>
                    <a:pt x="1181" y="787"/>
                    <a:pt x="1204" y="764"/>
                    <a:pt x="1204" y="729"/>
                  </a:cubicBezTo>
                  <a:cubicBezTo>
                    <a:pt x="1204" y="521"/>
                    <a:pt x="1204" y="521"/>
                    <a:pt x="1204" y="521"/>
                  </a:cubicBezTo>
                  <a:cubicBezTo>
                    <a:pt x="1204" y="486"/>
                    <a:pt x="1181" y="463"/>
                    <a:pt x="1146" y="463"/>
                  </a:cubicBezTo>
                  <a:cubicBezTo>
                    <a:pt x="937" y="463"/>
                    <a:pt x="937" y="463"/>
                    <a:pt x="937" y="463"/>
                  </a:cubicBezTo>
                  <a:cubicBezTo>
                    <a:pt x="903" y="463"/>
                    <a:pt x="879" y="486"/>
                    <a:pt x="879" y="521"/>
                  </a:cubicBezTo>
                  <a:close/>
                  <a:moveTo>
                    <a:pt x="2499" y="880"/>
                  </a:moveTo>
                  <a:cubicBezTo>
                    <a:pt x="2499" y="695"/>
                    <a:pt x="2499" y="695"/>
                    <a:pt x="2499" y="695"/>
                  </a:cubicBezTo>
                  <a:cubicBezTo>
                    <a:pt x="2499" y="672"/>
                    <a:pt x="2476" y="648"/>
                    <a:pt x="2453" y="648"/>
                  </a:cubicBezTo>
                  <a:cubicBezTo>
                    <a:pt x="2268" y="648"/>
                    <a:pt x="2268" y="648"/>
                    <a:pt x="2268" y="648"/>
                  </a:cubicBezTo>
                  <a:cubicBezTo>
                    <a:pt x="2245" y="648"/>
                    <a:pt x="2222" y="672"/>
                    <a:pt x="2222" y="695"/>
                  </a:cubicBezTo>
                  <a:cubicBezTo>
                    <a:pt x="2222" y="880"/>
                    <a:pt x="2222" y="880"/>
                    <a:pt x="2222" y="880"/>
                  </a:cubicBezTo>
                  <a:cubicBezTo>
                    <a:pt x="2222" y="903"/>
                    <a:pt x="2245" y="926"/>
                    <a:pt x="2268" y="926"/>
                  </a:cubicBezTo>
                  <a:cubicBezTo>
                    <a:pt x="2453" y="926"/>
                    <a:pt x="2453" y="926"/>
                    <a:pt x="2453" y="926"/>
                  </a:cubicBezTo>
                  <a:cubicBezTo>
                    <a:pt x="2476" y="926"/>
                    <a:pt x="2499" y="903"/>
                    <a:pt x="2499" y="880"/>
                  </a:cubicBezTo>
                  <a:close/>
                  <a:moveTo>
                    <a:pt x="879" y="278"/>
                  </a:moveTo>
                  <a:cubicBezTo>
                    <a:pt x="903" y="278"/>
                    <a:pt x="926" y="255"/>
                    <a:pt x="926" y="231"/>
                  </a:cubicBezTo>
                  <a:cubicBezTo>
                    <a:pt x="926" y="46"/>
                    <a:pt x="926" y="46"/>
                    <a:pt x="926" y="46"/>
                  </a:cubicBezTo>
                  <a:cubicBezTo>
                    <a:pt x="926" y="23"/>
                    <a:pt x="903" y="0"/>
                    <a:pt x="879" y="0"/>
                  </a:cubicBezTo>
                  <a:cubicBezTo>
                    <a:pt x="694" y="0"/>
                    <a:pt x="694" y="0"/>
                    <a:pt x="694" y="0"/>
                  </a:cubicBezTo>
                  <a:cubicBezTo>
                    <a:pt x="671" y="0"/>
                    <a:pt x="648" y="23"/>
                    <a:pt x="648" y="46"/>
                  </a:cubicBezTo>
                  <a:cubicBezTo>
                    <a:pt x="648" y="231"/>
                    <a:pt x="648" y="231"/>
                    <a:pt x="648" y="231"/>
                  </a:cubicBezTo>
                  <a:cubicBezTo>
                    <a:pt x="648" y="255"/>
                    <a:pt x="671" y="278"/>
                    <a:pt x="694" y="278"/>
                  </a:cubicBezTo>
                  <a:lnTo>
                    <a:pt x="879" y="278"/>
                  </a:lnTo>
                  <a:close/>
                  <a:moveTo>
                    <a:pt x="520" y="1389"/>
                  </a:moveTo>
                  <a:cubicBezTo>
                    <a:pt x="405" y="1389"/>
                    <a:pt x="405" y="1389"/>
                    <a:pt x="405" y="1389"/>
                  </a:cubicBezTo>
                  <a:cubicBezTo>
                    <a:pt x="382" y="1389"/>
                    <a:pt x="370" y="1401"/>
                    <a:pt x="370" y="1424"/>
                  </a:cubicBezTo>
                  <a:cubicBezTo>
                    <a:pt x="370" y="1540"/>
                    <a:pt x="370" y="1540"/>
                    <a:pt x="370" y="1540"/>
                  </a:cubicBezTo>
                  <a:cubicBezTo>
                    <a:pt x="370" y="1563"/>
                    <a:pt x="382" y="1574"/>
                    <a:pt x="405" y="1574"/>
                  </a:cubicBezTo>
                  <a:cubicBezTo>
                    <a:pt x="520" y="1574"/>
                    <a:pt x="520" y="1574"/>
                    <a:pt x="520" y="1574"/>
                  </a:cubicBezTo>
                  <a:cubicBezTo>
                    <a:pt x="544" y="1574"/>
                    <a:pt x="555" y="1563"/>
                    <a:pt x="555" y="1540"/>
                  </a:cubicBezTo>
                  <a:cubicBezTo>
                    <a:pt x="555" y="1424"/>
                    <a:pt x="555" y="1424"/>
                    <a:pt x="555" y="1424"/>
                  </a:cubicBezTo>
                  <a:cubicBezTo>
                    <a:pt x="555" y="1401"/>
                    <a:pt x="544" y="1389"/>
                    <a:pt x="520" y="1389"/>
                  </a:cubicBezTo>
                  <a:close/>
                  <a:moveTo>
                    <a:pt x="2488" y="463"/>
                  </a:moveTo>
                  <a:cubicBezTo>
                    <a:pt x="2603" y="463"/>
                    <a:pt x="2603" y="463"/>
                    <a:pt x="2603" y="463"/>
                  </a:cubicBezTo>
                  <a:cubicBezTo>
                    <a:pt x="2627" y="463"/>
                    <a:pt x="2638" y="452"/>
                    <a:pt x="2638" y="428"/>
                  </a:cubicBezTo>
                  <a:cubicBezTo>
                    <a:pt x="2638" y="313"/>
                    <a:pt x="2638" y="313"/>
                    <a:pt x="2638" y="313"/>
                  </a:cubicBezTo>
                  <a:cubicBezTo>
                    <a:pt x="2638" y="289"/>
                    <a:pt x="2627" y="278"/>
                    <a:pt x="2603" y="278"/>
                  </a:cubicBezTo>
                  <a:cubicBezTo>
                    <a:pt x="2488" y="278"/>
                    <a:pt x="2488" y="278"/>
                    <a:pt x="2488" y="278"/>
                  </a:cubicBezTo>
                  <a:cubicBezTo>
                    <a:pt x="2464" y="278"/>
                    <a:pt x="2453" y="289"/>
                    <a:pt x="2453" y="313"/>
                  </a:cubicBezTo>
                  <a:cubicBezTo>
                    <a:pt x="2453" y="428"/>
                    <a:pt x="2453" y="428"/>
                    <a:pt x="2453" y="428"/>
                  </a:cubicBezTo>
                  <a:cubicBezTo>
                    <a:pt x="2453" y="452"/>
                    <a:pt x="2464" y="463"/>
                    <a:pt x="2488" y="463"/>
                  </a:cubicBezTo>
                  <a:close/>
                  <a:moveTo>
                    <a:pt x="312" y="556"/>
                  </a:moveTo>
                  <a:cubicBezTo>
                    <a:pt x="428" y="556"/>
                    <a:pt x="428" y="556"/>
                    <a:pt x="428" y="556"/>
                  </a:cubicBezTo>
                  <a:cubicBezTo>
                    <a:pt x="451" y="556"/>
                    <a:pt x="463" y="544"/>
                    <a:pt x="463" y="521"/>
                  </a:cubicBezTo>
                  <a:cubicBezTo>
                    <a:pt x="463" y="405"/>
                    <a:pt x="463" y="405"/>
                    <a:pt x="463" y="405"/>
                  </a:cubicBezTo>
                  <a:cubicBezTo>
                    <a:pt x="463" y="382"/>
                    <a:pt x="451" y="370"/>
                    <a:pt x="428" y="370"/>
                  </a:cubicBezTo>
                  <a:cubicBezTo>
                    <a:pt x="312" y="370"/>
                    <a:pt x="312" y="370"/>
                    <a:pt x="312" y="370"/>
                  </a:cubicBezTo>
                  <a:cubicBezTo>
                    <a:pt x="289" y="370"/>
                    <a:pt x="277" y="382"/>
                    <a:pt x="277" y="405"/>
                  </a:cubicBezTo>
                  <a:cubicBezTo>
                    <a:pt x="277" y="521"/>
                    <a:pt x="277" y="521"/>
                    <a:pt x="277" y="521"/>
                  </a:cubicBezTo>
                  <a:cubicBezTo>
                    <a:pt x="277" y="544"/>
                    <a:pt x="289" y="556"/>
                    <a:pt x="312" y="556"/>
                  </a:cubicBezTo>
                  <a:close/>
                  <a:moveTo>
                    <a:pt x="416" y="1088"/>
                  </a:moveTo>
                  <a:cubicBezTo>
                    <a:pt x="416" y="811"/>
                    <a:pt x="416" y="811"/>
                    <a:pt x="416" y="811"/>
                  </a:cubicBezTo>
                  <a:cubicBezTo>
                    <a:pt x="416" y="776"/>
                    <a:pt x="382" y="741"/>
                    <a:pt x="347" y="741"/>
                  </a:cubicBezTo>
                  <a:cubicBezTo>
                    <a:pt x="69" y="741"/>
                    <a:pt x="69" y="741"/>
                    <a:pt x="69" y="741"/>
                  </a:cubicBezTo>
                  <a:cubicBezTo>
                    <a:pt x="34" y="741"/>
                    <a:pt x="0" y="776"/>
                    <a:pt x="0" y="811"/>
                  </a:cubicBezTo>
                  <a:cubicBezTo>
                    <a:pt x="0" y="1088"/>
                    <a:pt x="0" y="1088"/>
                    <a:pt x="0" y="1088"/>
                  </a:cubicBezTo>
                  <a:cubicBezTo>
                    <a:pt x="0" y="1123"/>
                    <a:pt x="34" y="1158"/>
                    <a:pt x="69" y="1158"/>
                  </a:cubicBezTo>
                  <a:cubicBezTo>
                    <a:pt x="347" y="1158"/>
                    <a:pt x="347" y="1158"/>
                    <a:pt x="347" y="1158"/>
                  </a:cubicBezTo>
                  <a:cubicBezTo>
                    <a:pt x="382" y="1158"/>
                    <a:pt x="416" y="1123"/>
                    <a:pt x="416" y="1088"/>
                  </a:cubicBezTo>
                  <a:close/>
                  <a:moveTo>
                    <a:pt x="2708" y="1111"/>
                  </a:moveTo>
                  <a:cubicBezTo>
                    <a:pt x="2430" y="1111"/>
                    <a:pt x="2430" y="1111"/>
                    <a:pt x="2430" y="1111"/>
                  </a:cubicBezTo>
                  <a:cubicBezTo>
                    <a:pt x="2395" y="1111"/>
                    <a:pt x="2360" y="1146"/>
                    <a:pt x="2360" y="1181"/>
                  </a:cubicBezTo>
                  <a:cubicBezTo>
                    <a:pt x="2360" y="1459"/>
                    <a:pt x="2360" y="1459"/>
                    <a:pt x="2360" y="1459"/>
                  </a:cubicBezTo>
                  <a:cubicBezTo>
                    <a:pt x="2360" y="1493"/>
                    <a:pt x="2395" y="1528"/>
                    <a:pt x="2430" y="1528"/>
                  </a:cubicBezTo>
                  <a:cubicBezTo>
                    <a:pt x="2708" y="1528"/>
                    <a:pt x="2708" y="1528"/>
                    <a:pt x="2708" y="1528"/>
                  </a:cubicBezTo>
                  <a:cubicBezTo>
                    <a:pt x="2742" y="1528"/>
                    <a:pt x="2777" y="1493"/>
                    <a:pt x="2777" y="1459"/>
                  </a:cubicBezTo>
                  <a:cubicBezTo>
                    <a:pt x="2777" y="1181"/>
                    <a:pt x="2777" y="1181"/>
                    <a:pt x="2777" y="1181"/>
                  </a:cubicBezTo>
                  <a:cubicBezTo>
                    <a:pt x="2777" y="1146"/>
                    <a:pt x="2742" y="1111"/>
                    <a:pt x="2708" y="1111"/>
                  </a:cubicBezTo>
                  <a:close/>
                  <a:moveTo>
                    <a:pt x="926" y="2223"/>
                  </a:moveTo>
                  <a:cubicBezTo>
                    <a:pt x="1111" y="2223"/>
                    <a:pt x="1111" y="2223"/>
                    <a:pt x="1111" y="2223"/>
                  </a:cubicBezTo>
                  <a:cubicBezTo>
                    <a:pt x="1134" y="2223"/>
                    <a:pt x="1157" y="2200"/>
                    <a:pt x="1157" y="2176"/>
                  </a:cubicBezTo>
                  <a:cubicBezTo>
                    <a:pt x="1157" y="1991"/>
                    <a:pt x="1157" y="1991"/>
                    <a:pt x="1157" y="1991"/>
                  </a:cubicBezTo>
                  <a:cubicBezTo>
                    <a:pt x="1157" y="1968"/>
                    <a:pt x="1134" y="1945"/>
                    <a:pt x="1111" y="1945"/>
                  </a:cubicBezTo>
                  <a:cubicBezTo>
                    <a:pt x="926" y="1945"/>
                    <a:pt x="926" y="1945"/>
                    <a:pt x="926" y="1945"/>
                  </a:cubicBezTo>
                  <a:cubicBezTo>
                    <a:pt x="903" y="1945"/>
                    <a:pt x="879" y="1968"/>
                    <a:pt x="879" y="1991"/>
                  </a:cubicBezTo>
                  <a:cubicBezTo>
                    <a:pt x="879" y="2176"/>
                    <a:pt x="879" y="2176"/>
                    <a:pt x="879" y="2176"/>
                  </a:cubicBezTo>
                  <a:cubicBezTo>
                    <a:pt x="879" y="2200"/>
                    <a:pt x="903" y="2223"/>
                    <a:pt x="926" y="2223"/>
                  </a:cubicBezTo>
                  <a:close/>
                  <a:moveTo>
                    <a:pt x="926" y="1852"/>
                  </a:moveTo>
                  <a:cubicBezTo>
                    <a:pt x="1111" y="1852"/>
                    <a:pt x="1111" y="1852"/>
                    <a:pt x="1111" y="1852"/>
                  </a:cubicBezTo>
                  <a:cubicBezTo>
                    <a:pt x="1134" y="1852"/>
                    <a:pt x="1157" y="1829"/>
                    <a:pt x="1157" y="1806"/>
                  </a:cubicBezTo>
                  <a:cubicBezTo>
                    <a:pt x="1157" y="1621"/>
                    <a:pt x="1157" y="1621"/>
                    <a:pt x="1157" y="1621"/>
                  </a:cubicBezTo>
                  <a:cubicBezTo>
                    <a:pt x="1157" y="1598"/>
                    <a:pt x="1134" y="1574"/>
                    <a:pt x="1111" y="1574"/>
                  </a:cubicBezTo>
                  <a:cubicBezTo>
                    <a:pt x="926" y="1574"/>
                    <a:pt x="926" y="1574"/>
                    <a:pt x="926" y="1574"/>
                  </a:cubicBezTo>
                  <a:cubicBezTo>
                    <a:pt x="903" y="1574"/>
                    <a:pt x="879" y="1598"/>
                    <a:pt x="879" y="1621"/>
                  </a:cubicBezTo>
                  <a:cubicBezTo>
                    <a:pt x="879" y="1806"/>
                    <a:pt x="879" y="1806"/>
                    <a:pt x="879" y="1806"/>
                  </a:cubicBezTo>
                  <a:cubicBezTo>
                    <a:pt x="879" y="1829"/>
                    <a:pt x="903" y="1852"/>
                    <a:pt x="926" y="1852"/>
                  </a:cubicBezTo>
                  <a:close/>
                  <a:moveTo>
                    <a:pt x="1296" y="2223"/>
                  </a:moveTo>
                  <a:cubicBezTo>
                    <a:pt x="1481" y="2223"/>
                    <a:pt x="1481" y="2223"/>
                    <a:pt x="1481" y="2223"/>
                  </a:cubicBezTo>
                  <a:cubicBezTo>
                    <a:pt x="1505" y="2223"/>
                    <a:pt x="1528" y="2200"/>
                    <a:pt x="1528" y="2176"/>
                  </a:cubicBezTo>
                  <a:cubicBezTo>
                    <a:pt x="1528" y="1991"/>
                    <a:pt x="1528" y="1991"/>
                    <a:pt x="1528" y="1991"/>
                  </a:cubicBezTo>
                  <a:cubicBezTo>
                    <a:pt x="1528" y="1968"/>
                    <a:pt x="1505" y="1945"/>
                    <a:pt x="1481" y="1945"/>
                  </a:cubicBezTo>
                  <a:cubicBezTo>
                    <a:pt x="1296" y="1945"/>
                    <a:pt x="1296" y="1945"/>
                    <a:pt x="1296" y="1945"/>
                  </a:cubicBezTo>
                  <a:cubicBezTo>
                    <a:pt x="1273" y="1945"/>
                    <a:pt x="1250" y="1968"/>
                    <a:pt x="1250" y="1991"/>
                  </a:cubicBezTo>
                  <a:cubicBezTo>
                    <a:pt x="1250" y="2176"/>
                    <a:pt x="1250" y="2176"/>
                    <a:pt x="1250" y="2176"/>
                  </a:cubicBezTo>
                  <a:cubicBezTo>
                    <a:pt x="1250" y="2200"/>
                    <a:pt x="1273" y="2223"/>
                    <a:pt x="1296" y="2223"/>
                  </a:cubicBezTo>
                  <a:close/>
                  <a:moveTo>
                    <a:pt x="926" y="1482"/>
                  </a:moveTo>
                  <a:cubicBezTo>
                    <a:pt x="1111" y="1482"/>
                    <a:pt x="1111" y="1482"/>
                    <a:pt x="1111" y="1482"/>
                  </a:cubicBezTo>
                  <a:cubicBezTo>
                    <a:pt x="1134" y="1482"/>
                    <a:pt x="1157" y="1459"/>
                    <a:pt x="1157" y="1436"/>
                  </a:cubicBezTo>
                  <a:cubicBezTo>
                    <a:pt x="1157" y="1250"/>
                    <a:pt x="1157" y="1250"/>
                    <a:pt x="1157" y="1250"/>
                  </a:cubicBezTo>
                  <a:cubicBezTo>
                    <a:pt x="1157" y="1227"/>
                    <a:pt x="1134" y="1204"/>
                    <a:pt x="1111" y="1204"/>
                  </a:cubicBezTo>
                  <a:cubicBezTo>
                    <a:pt x="926" y="1204"/>
                    <a:pt x="926" y="1204"/>
                    <a:pt x="926" y="1204"/>
                  </a:cubicBezTo>
                  <a:cubicBezTo>
                    <a:pt x="903" y="1204"/>
                    <a:pt x="879" y="1227"/>
                    <a:pt x="879" y="1250"/>
                  </a:cubicBezTo>
                  <a:cubicBezTo>
                    <a:pt x="879" y="1436"/>
                    <a:pt x="879" y="1436"/>
                    <a:pt x="879" y="1436"/>
                  </a:cubicBezTo>
                  <a:cubicBezTo>
                    <a:pt x="879" y="1459"/>
                    <a:pt x="903" y="1482"/>
                    <a:pt x="926" y="1482"/>
                  </a:cubicBezTo>
                  <a:close/>
                  <a:moveTo>
                    <a:pt x="1296" y="1482"/>
                  </a:moveTo>
                  <a:cubicBezTo>
                    <a:pt x="1481" y="1482"/>
                    <a:pt x="1481" y="1482"/>
                    <a:pt x="1481" y="1482"/>
                  </a:cubicBezTo>
                  <a:cubicBezTo>
                    <a:pt x="1505" y="1482"/>
                    <a:pt x="1528" y="1459"/>
                    <a:pt x="1528" y="1436"/>
                  </a:cubicBezTo>
                  <a:cubicBezTo>
                    <a:pt x="1528" y="1250"/>
                    <a:pt x="1528" y="1250"/>
                    <a:pt x="1528" y="1250"/>
                  </a:cubicBezTo>
                  <a:cubicBezTo>
                    <a:pt x="1528" y="1227"/>
                    <a:pt x="1505" y="1204"/>
                    <a:pt x="1481" y="1204"/>
                  </a:cubicBezTo>
                  <a:cubicBezTo>
                    <a:pt x="1296" y="1204"/>
                    <a:pt x="1296" y="1204"/>
                    <a:pt x="1296" y="1204"/>
                  </a:cubicBezTo>
                  <a:cubicBezTo>
                    <a:pt x="1273" y="1204"/>
                    <a:pt x="1250" y="1227"/>
                    <a:pt x="1250" y="1250"/>
                  </a:cubicBezTo>
                  <a:cubicBezTo>
                    <a:pt x="1250" y="1436"/>
                    <a:pt x="1250" y="1436"/>
                    <a:pt x="1250" y="1436"/>
                  </a:cubicBezTo>
                  <a:cubicBezTo>
                    <a:pt x="1250" y="1459"/>
                    <a:pt x="1273" y="1482"/>
                    <a:pt x="1296" y="1482"/>
                  </a:cubicBezTo>
                  <a:close/>
                  <a:moveTo>
                    <a:pt x="1296" y="1852"/>
                  </a:moveTo>
                  <a:cubicBezTo>
                    <a:pt x="1481" y="1852"/>
                    <a:pt x="1481" y="1852"/>
                    <a:pt x="1481" y="1852"/>
                  </a:cubicBezTo>
                  <a:cubicBezTo>
                    <a:pt x="1505" y="1852"/>
                    <a:pt x="1528" y="1829"/>
                    <a:pt x="1528" y="1806"/>
                  </a:cubicBezTo>
                  <a:cubicBezTo>
                    <a:pt x="1528" y="1621"/>
                    <a:pt x="1528" y="1621"/>
                    <a:pt x="1528" y="1621"/>
                  </a:cubicBezTo>
                  <a:cubicBezTo>
                    <a:pt x="1528" y="1598"/>
                    <a:pt x="1505" y="1574"/>
                    <a:pt x="1481" y="1574"/>
                  </a:cubicBezTo>
                  <a:cubicBezTo>
                    <a:pt x="1296" y="1574"/>
                    <a:pt x="1296" y="1574"/>
                    <a:pt x="1296" y="1574"/>
                  </a:cubicBezTo>
                  <a:cubicBezTo>
                    <a:pt x="1273" y="1574"/>
                    <a:pt x="1250" y="1598"/>
                    <a:pt x="1250" y="1621"/>
                  </a:cubicBezTo>
                  <a:cubicBezTo>
                    <a:pt x="1250" y="1806"/>
                    <a:pt x="1250" y="1806"/>
                    <a:pt x="1250" y="1806"/>
                  </a:cubicBezTo>
                  <a:cubicBezTo>
                    <a:pt x="1250" y="1829"/>
                    <a:pt x="1273" y="1852"/>
                    <a:pt x="1296" y="1852"/>
                  </a:cubicBezTo>
                  <a:close/>
                  <a:moveTo>
                    <a:pt x="1667" y="1482"/>
                  </a:moveTo>
                  <a:cubicBezTo>
                    <a:pt x="1852" y="1482"/>
                    <a:pt x="1852" y="1482"/>
                    <a:pt x="1852" y="1482"/>
                  </a:cubicBezTo>
                  <a:cubicBezTo>
                    <a:pt x="1875" y="1482"/>
                    <a:pt x="1898" y="1459"/>
                    <a:pt x="1898" y="1436"/>
                  </a:cubicBezTo>
                  <a:cubicBezTo>
                    <a:pt x="1898" y="1250"/>
                    <a:pt x="1898" y="1250"/>
                    <a:pt x="1898" y="1250"/>
                  </a:cubicBezTo>
                  <a:cubicBezTo>
                    <a:pt x="1898" y="1227"/>
                    <a:pt x="1875" y="1204"/>
                    <a:pt x="1852" y="1204"/>
                  </a:cubicBezTo>
                  <a:cubicBezTo>
                    <a:pt x="1667" y="1204"/>
                    <a:pt x="1667" y="1204"/>
                    <a:pt x="1667" y="1204"/>
                  </a:cubicBezTo>
                  <a:cubicBezTo>
                    <a:pt x="1644" y="1204"/>
                    <a:pt x="1620" y="1227"/>
                    <a:pt x="1620" y="1250"/>
                  </a:cubicBezTo>
                  <a:cubicBezTo>
                    <a:pt x="1620" y="1436"/>
                    <a:pt x="1620" y="1436"/>
                    <a:pt x="1620" y="1436"/>
                  </a:cubicBezTo>
                  <a:cubicBezTo>
                    <a:pt x="1620" y="1459"/>
                    <a:pt x="1644" y="1482"/>
                    <a:pt x="1667" y="1482"/>
                  </a:cubicBezTo>
                  <a:close/>
                  <a:moveTo>
                    <a:pt x="1667" y="1852"/>
                  </a:moveTo>
                  <a:cubicBezTo>
                    <a:pt x="1852" y="1852"/>
                    <a:pt x="1852" y="1852"/>
                    <a:pt x="1852" y="1852"/>
                  </a:cubicBezTo>
                  <a:cubicBezTo>
                    <a:pt x="1875" y="1852"/>
                    <a:pt x="1898" y="1829"/>
                    <a:pt x="1898" y="1806"/>
                  </a:cubicBezTo>
                  <a:cubicBezTo>
                    <a:pt x="1898" y="1621"/>
                    <a:pt x="1898" y="1621"/>
                    <a:pt x="1898" y="1621"/>
                  </a:cubicBezTo>
                  <a:cubicBezTo>
                    <a:pt x="1898" y="1598"/>
                    <a:pt x="1875" y="1574"/>
                    <a:pt x="1852" y="1574"/>
                  </a:cubicBezTo>
                  <a:cubicBezTo>
                    <a:pt x="1667" y="1574"/>
                    <a:pt x="1667" y="1574"/>
                    <a:pt x="1667" y="1574"/>
                  </a:cubicBezTo>
                  <a:cubicBezTo>
                    <a:pt x="1644" y="1574"/>
                    <a:pt x="1620" y="1598"/>
                    <a:pt x="1620" y="1621"/>
                  </a:cubicBezTo>
                  <a:cubicBezTo>
                    <a:pt x="1620" y="1806"/>
                    <a:pt x="1620" y="1806"/>
                    <a:pt x="1620" y="1806"/>
                  </a:cubicBezTo>
                  <a:cubicBezTo>
                    <a:pt x="1620" y="1829"/>
                    <a:pt x="1644" y="1852"/>
                    <a:pt x="1667" y="1852"/>
                  </a:cubicBezTo>
                  <a:close/>
                </a:path>
              </a:pathLst>
            </a:custGeom>
            <a:solidFill>
              <a:schemeClr val="accent5"/>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110" name="Freeform 2"/>
            <p:cNvSpPr>
              <a:spLocks noChangeAspect="1" noChangeArrowheads="1"/>
            </p:cNvSpPr>
            <p:nvPr/>
          </p:nvSpPr>
          <p:spPr bwMode="auto">
            <a:xfrm>
              <a:off x="6422933" y="3402904"/>
              <a:ext cx="739256" cy="788541"/>
            </a:xfrm>
            <a:custGeom>
              <a:avLst/>
              <a:gdLst>
                <a:gd name="T0" fmla="*/ 694 w 2778"/>
                <a:gd name="T1" fmla="*/ 1019 h 2964"/>
                <a:gd name="T2" fmla="*/ 1991 w 2778"/>
                <a:gd name="T3" fmla="*/ 2963 h 2964"/>
                <a:gd name="T4" fmla="*/ 1991 w 2778"/>
                <a:gd name="T5" fmla="*/ 926 h 2964"/>
                <a:gd name="T6" fmla="*/ 1296 w 2778"/>
                <a:gd name="T7" fmla="*/ 2847 h 2964"/>
                <a:gd name="T8" fmla="*/ 1481 w 2778"/>
                <a:gd name="T9" fmla="*/ 2847 h 2964"/>
                <a:gd name="T10" fmla="*/ 787 w 2778"/>
                <a:gd name="T11" fmla="*/ 2731 h 2964"/>
                <a:gd name="T12" fmla="*/ 1991 w 2778"/>
                <a:gd name="T13" fmla="*/ 2731 h 2964"/>
                <a:gd name="T14" fmla="*/ 1481 w 2778"/>
                <a:gd name="T15" fmla="*/ 104 h 2964"/>
                <a:gd name="T16" fmla="*/ 1979 w 2778"/>
                <a:gd name="T17" fmla="*/ 602 h 2964"/>
                <a:gd name="T18" fmla="*/ 1979 w 2778"/>
                <a:gd name="T19" fmla="*/ 0 h 2964"/>
                <a:gd name="T20" fmla="*/ 937 w 2778"/>
                <a:gd name="T21" fmla="*/ 787 h 2964"/>
                <a:gd name="T22" fmla="*/ 1204 w 2778"/>
                <a:gd name="T23" fmla="*/ 521 h 2964"/>
                <a:gd name="T24" fmla="*/ 879 w 2778"/>
                <a:gd name="T25" fmla="*/ 521 h 2964"/>
                <a:gd name="T26" fmla="*/ 2453 w 2778"/>
                <a:gd name="T27" fmla="*/ 648 h 2964"/>
                <a:gd name="T28" fmla="*/ 2222 w 2778"/>
                <a:gd name="T29" fmla="*/ 880 h 2964"/>
                <a:gd name="T30" fmla="*/ 2499 w 2778"/>
                <a:gd name="T31" fmla="*/ 880 h 2964"/>
                <a:gd name="T32" fmla="*/ 926 w 2778"/>
                <a:gd name="T33" fmla="*/ 46 h 2964"/>
                <a:gd name="T34" fmla="*/ 648 w 2778"/>
                <a:gd name="T35" fmla="*/ 46 h 2964"/>
                <a:gd name="T36" fmla="*/ 879 w 2778"/>
                <a:gd name="T37" fmla="*/ 278 h 2964"/>
                <a:gd name="T38" fmla="*/ 370 w 2778"/>
                <a:gd name="T39" fmla="*/ 1424 h 2964"/>
                <a:gd name="T40" fmla="*/ 520 w 2778"/>
                <a:gd name="T41" fmla="*/ 1574 h 2964"/>
                <a:gd name="T42" fmla="*/ 520 w 2778"/>
                <a:gd name="T43" fmla="*/ 1389 h 2964"/>
                <a:gd name="T44" fmla="*/ 2638 w 2778"/>
                <a:gd name="T45" fmla="*/ 428 h 2964"/>
                <a:gd name="T46" fmla="*/ 2488 w 2778"/>
                <a:gd name="T47" fmla="*/ 278 h 2964"/>
                <a:gd name="T48" fmla="*/ 2488 w 2778"/>
                <a:gd name="T49" fmla="*/ 463 h 2964"/>
                <a:gd name="T50" fmla="*/ 463 w 2778"/>
                <a:gd name="T51" fmla="*/ 521 h 2964"/>
                <a:gd name="T52" fmla="*/ 312 w 2778"/>
                <a:gd name="T53" fmla="*/ 370 h 2964"/>
                <a:gd name="T54" fmla="*/ 312 w 2778"/>
                <a:gd name="T55" fmla="*/ 556 h 2964"/>
                <a:gd name="T56" fmla="*/ 347 w 2778"/>
                <a:gd name="T57" fmla="*/ 741 h 2964"/>
                <a:gd name="T58" fmla="*/ 0 w 2778"/>
                <a:gd name="T59" fmla="*/ 1088 h 2964"/>
                <a:gd name="T60" fmla="*/ 416 w 2778"/>
                <a:gd name="T61" fmla="*/ 1088 h 2964"/>
                <a:gd name="T62" fmla="*/ 2360 w 2778"/>
                <a:gd name="T63" fmla="*/ 1181 h 2964"/>
                <a:gd name="T64" fmla="*/ 2708 w 2778"/>
                <a:gd name="T65" fmla="*/ 1528 h 2964"/>
                <a:gd name="T66" fmla="*/ 2708 w 2778"/>
                <a:gd name="T67" fmla="*/ 1111 h 2964"/>
                <a:gd name="T68" fmla="*/ 1157 w 2778"/>
                <a:gd name="T69" fmla="*/ 2176 h 2964"/>
                <a:gd name="T70" fmla="*/ 926 w 2778"/>
                <a:gd name="T71" fmla="*/ 1945 h 2964"/>
                <a:gd name="T72" fmla="*/ 926 w 2778"/>
                <a:gd name="T73" fmla="*/ 2223 h 2964"/>
                <a:gd name="T74" fmla="*/ 1157 w 2778"/>
                <a:gd name="T75" fmla="*/ 1806 h 2964"/>
                <a:gd name="T76" fmla="*/ 926 w 2778"/>
                <a:gd name="T77" fmla="*/ 1574 h 2964"/>
                <a:gd name="T78" fmla="*/ 926 w 2778"/>
                <a:gd name="T79" fmla="*/ 1852 h 2964"/>
                <a:gd name="T80" fmla="*/ 1528 w 2778"/>
                <a:gd name="T81" fmla="*/ 2176 h 2964"/>
                <a:gd name="T82" fmla="*/ 1296 w 2778"/>
                <a:gd name="T83" fmla="*/ 1945 h 2964"/>
                <a:gd name="T84" fmla="*/ 1296 w 2778"/>
                <a:gd name="T85" fmla="*/ 2223 h 2964"/>
                <a:gd name="T86" fmla="*/ 1157 w 2778"/>
                <a:gd name="T87" fmla="*/ 1436 h 2964"/>
                <a:gd name="T88" fmla="*/ 926 w 2778"/>
                <a:gd name="T89" fmla="*/ 1204 h 2964"/>
                <a:gd name="T90" fmla="*/ 926 w 2778"/>
                <a:gd name="T91" fmla="*/ 1482 h 2964"/>
                <a:gd name="T92" fmla="*/ 1528 w 2778"/>
                <a:gd name="T93" fmla="*/ 1436 h 2964"/>
                <a:gd name="T94" fmla="*/ 1296 w 2778"/>
                <a:gd name="T95" fmla="*/ 1204 h 2964"/>
                <a:gd name="T96" fmla="*/ 1296 w 2778"/>
                <a:gd name="T97" fmla="*/ 1482 h 2964"/>
                <a:gd name="T98" fmla="*/ 1528 w 2778"/>
                <a:gd name="T99" fmla="*/ 1806 h 2964"/>
                <a:gd name="T100" fmla="*/ 1296 w 2778"/>
                <a:gd name="T101" fmla="*/ 1574 h 2964"/>
                <a:gd name="T102" fmla="*/ 1296 w 2778"/>
                <a:gd name="T103" fmla="*/ 1852 h 2964"/>
                <a:gd name="T104" fmla="*/ 1898 w 2778"/>
                <a:gd name="T105" fmla="*/ 1436 h 2964"/>
                <a:gd name="T106" fmla="*/ 1667 w 2778"/>
                <a:gd name="T107" fmla="*/ 1204 h 2964"/>
                <a:gd name="T108" fmla="*/ 1667 w 2778"/>
                <a:gd name="T109" fmla="*/ 1482 h 2964"/>
                <a:gd name="T110" fmla="*/ 1898 w 2778"/>
                <a:gd name="T111" fmla="*/ 1806 h 2964"/>
                <a:gd name="T112" fmla="*/ 1667 w 2778"/>
                <a:gd name="T113" fmla="*/ 1574 h 2964"/>
                <a:gd name="T114" fmla="*/ 1667 w 2778"/>
                <a:gd name="T115" fmla="*/ 1852 h 29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778" h="2964">
                  <a:moveTo>
                    <a:pt x="1991" y="926"/>
                  </a:moveTo>
                  <a:cubicBezTo>
                    <a:pt x="787" y="926"/>
                    <a:pt x="787" y="926"/>
                    <a:pt x="787" y="926"/>
                  </a:cubicBezTo>
                  <a:cubicBezTo>
                    <a:pt x="740" y="926"/>
                    <a:pt x="694" y="972"/>
                    <a:pt x="694" y="1019"/>
                  </a:cubicBezTo>
                  <a:cubicBezTo>
                    <a:pt x="694" y="2870"/>
                    <a:pt x="694" y="2870"/>
                    <a:pt x="694" y="2870"/>
                  </a:cubicBezTo>
                  <a:cubicBezTo>
                    <a:pt x="694" y="2916"/>
                    <a:pt x="740" y="2963"/>
                    <a:pt x="787" y="2963"/>
                  </a:cubicBezTo>
                  <a:cubicBezTo>
                    <a:pt x="1991" y="2963"/>
                    <a:pt x="1991" y="2963"/>
                    <a:pt x="1991" y="2963"/>
                  </a:cubicBezTo>
                  <a:cubicBezTo>
                    <a:pt x="2037" y="2963"/>
                    <a:pt x="2083" y="2916"/>
                    <a:pt x="2083" y="2870"/>
                  </a:cubicBezTo>
                  <a:cubicBezTo>
                    <a:pt x="2083" y="1019"/>
                    <a:pt x="2083" y="1019"/>
                    <a:pt x="2083" y="1019"/>
                  </a:cubicBezTo>
                  <a:cubicBezTo>
                    <a:pt x="2083" y="972"/>
                    <a:pt x="2037" y="926"/>
                    <a:pt x="1991" y="926"/>
                  </a:cubicBezTo>
                  <a:close/>
                  <a:moveTo>
                    <a:pt x="1435" y="2893"/>
                  </a:moveTo>
                  <a:cubicBezTo>
                    <a:pt x="1343" y="2893"/>
                    <a:pt x="1343" y="2893"/>
                    <a:pt x="1343" y="2893"/>
                  </a:cubicBezTo>
                  <a:cubicBezTo>
                    <a:pt x="1320" y="2893"/>
                    <a:pt x="1296" y="2870"/>
                    <a:pt x="1296" y="2847"/>
                  </a:cubicBezTo>
                  <a:cubicBezTo>
                    <a:pt x="1296" y="2824"/>
                    <a:pt x="1320" y="2801"/>
                    <a:pt x="1343" y="2801"/>
                  </a:cubicBezTo>
                  <a:cubicBezTo>
                    <a:pt x="1435" y="2801"/>
                    <a:pt x="1435" y="2801"/>
                    <a:pt x="1435" y="2801"/>
                  </a:cubicBezTo>
                  <a:cubicBezTo>
                    <a:pt x="1458" y="2801"/>
                    <a:pt x="1481" y="2824"/>
                    <a:pt x="1481" y="2847"/>
                  </a:cubicBezTo>
                  <a:cubicBezTo>
                    <a:pt x="1481" y="2870"/>
                    <a:pt x="1458" y="2893"/>
                    <a:pt x="1435" y="2893"/>
                  </a:cubicBezTo>
                  <a:close/>
                  <a:moveTo>
                    <a:pt x="1991" y="2731"/>
                  </a:moveTo>
                  <a:cubicBezTo>
                    <a:pt x="787" y="2731"/>
                    <a:pt x="787" y="2731"/>
                    <a:pt x="787" y="2731"/>
                  </a:cubicBezTo>
                  <a:cubicBezTo>
                    <a:pt x="787" y="1111"/>
                    <a:pt x="787" y="1111"/>
                    <a:pt x="787" y="1111"/>
                  </a:cubicBezTo>
                  <a:cubicBezTo>
                    <a:pt x="1991" y="1111"/>
                    <a:pt x="1991" y="1111"/>
                    <a:pt x="1991" y="1111"/>
                  </a:cubicBezTo>
                  <a:lnTo>
                    <a:pt x="1991" y="2731"/>
                  </a:lnTo>
                  <a:close/>
                  <a:moveTo>
                    <a:pt x="1979" y="0"/>
                  </a:moveTo>
                  <a:cubicBezTo>
                    <a:pt x="1586" y="0"/>
                    <a:pt x="1586" y="0"/>
                    <a:pt x="1586" y="0"/>
                  </a:cubicBezTo>
                  <a:cubicBezTo>
                    <a:pt x="1528" y="0"/>
                    <a:pt x="1481" y="46"/>
                    <a:pt x="1481" y="104"/>
                  </a:cubicBezTo>
                  <a:cubicBezTo>
                    <a:pt x="1481" y="498"/>
                    <a:pt x="1481" y="498"/>
                    <a:pt x="1481" y="498"/>
                  </a:cubicBezTo>
                  <a:cubicBezTo>
                    <a:pt x="1481" y="556"/>
                    <a:pt x="1528" y="602"/>
                    <a:pt x="1586" y="602"/>
                  </a:cubicBezTo>
                  <a:cubicBezTo>
                    <a:pt x="1979" y="602"/>
                    <a:pt x="1979" y="602"/>
                    <a:pt x="1979" y="602"/>
                  </a:cubicBezTo>
                  <a:cubicBezTo>
                    <a:pt x="2037" y="602"/>
                    <a:pt x="2083" y="556"/>
                    <a:pt x="2083" y="498"/>
                  </a:cubicBezTo>
                  <a:cubicBezTo>
                    <a:pt x="2083" y="104"/>
                    <a:pt x="2083" y="104"/>
                    <a:pt x="2083" y="104"/>
                  </a:cubicBezTo>
                  <a:cubicBezTo>
                    <a:pt x="2083" y="46"/>
                    <a:pt x="2037" y="0"/>
                    <a:pt x="1979" y="0"/>
                  </a:cubicBezTo>
                  <a:close/>
                  <a:moveTo>
                    <a:pt x="879" y="521"/>
                  </a:moveTo>
                  <a:cubicBezTo>
                    <a:pt x="879" y="729"/>
                    <a:pt x="879" y="729"/>
                    <a:pt x="879" y="729"/>
                  </a:cubicBezTo>
                  <a:cubicBezTo>
                    <a:pt x="879" y="764"/>
                    <a:pt x="903" y="787"/>
                    <a:pt x="937" y="787"/>
                  </a:cubicBezTo>
                  <a:cubicBezTo>
                    <a:pt x="1146" y="787"/>
                    <a:pt x="1146" y="787"/>
                    <a:pt x="1146" y="787"/>
                  </a:cubicBezTo>
                  <a:cubicBezTo>
                    <a:pt x="1181" y="787"/>
                    <a:pt x="1204" y="764"/>
                    <a:pt x="1204" y="729"/>
                  </a:cubicBezTo>
                  <a:cubicBezTo>
                    <a:pt x="1204" y="521"/>
                    <a:pt x="1204" y="521"/>
                    <a:pt x="1204" y="521"/>
                  </a:cubicBezTo>
                  <a:cubicBezTo>
                    <a:pt x="1204" y="486"/>
                    <a:pt x="1181" y="463"/>
                    <a:pt x="1146" y="463"/>
                  </a:cubicBezTo>
                  <a:cubicBezTo>
                    <a:pt x="937" y="463"/>
                    <a:pt x="937" y="463"/>
                    <a:pt x="937" y="463"/>
                  </a:cubicBezTo>
                  <a:cubicBezTo>
                    <a:pt x="903" y="463"/>
                    <a:pt x="879" y="486"/>
                    <a:pt x="879" y="521"/>
                  </a:cubicBezTo>
                  <a:close/>
                  <a:moveTo>
                    <a:pt x="2499" y="880"/>
                  </a:moveTo>
                  <a:cubicBezTo>
                    <a:pt x="2499" y="695"/>
                    <a:pt x="2499" y="695"/>
                    <a:pt x="2499" y="695"/>
                  </a:cubicBezTo>
                  <a:cubicBezTo>
                    <a:pt x="2499" y="672"/>
                    <a:pt x="2476" y="648"/>
                    <a:pt x="2453" y="648"/>
                  </a:cubicBezTo>
                  <a:cubicBezTo>
                    <a:pt x="2268" y="648"/>
                    <a:pt x="2268" y="648"/>
                    <a:pt x="2268" y="648"/>
                  </a:cubicBezTo>
                  <a:cubicBezTo>
                    <a:pt x="2245" y="648"/>
                    <a:pt x="2222" y="672"/>
                    <a:pt x="2222" y="695"/>
                  </a:cubicBezTo>
                  <a:cubicBezTo>
                    <a:pt x="2222" y="880"/>
                    <a:pt x="2222" y="880"/>
                    <a:pt x="2222" y="880"/>
                  </a:cubicBezTo>
                  <a:cubicBezTo>
                    <a:pt x="2222" y="903"/>
                    <a:pt x="2245" y="926"/>
                    <a:pt x="2268" y="926"/>
                  </a:cubicBezTo>
                  <a:cubicBezTo>
                    <a:pt x="2453" y="926"/>
                    <a:pt x="2453" y="926"/>
                    <a:pt x="2453" y="926"/>
                  </a:cubicBezTo>
                  <a:cubicBezTo>
                    <a:pt x="2476" y="926"/>
                    <a:pt x="2499" y="903"/>
                    <a:pt x="2499" y="880"/>
                  </a:cubicBezTo>
                  <a:close/>
                  <a:moveTo>
                    <a:pt x="879" y="278"/>
                  </a:moveTo>
                  <a:cubicBezTo>
                    <a:pt x="903" y="278"/>
                    <a:pt x="926" y="255"/>
                    <a:pt x="926" y="231"/>
                  </a:cubicBezTo>
                  <a:cubicBezTo>
                    <a:pt x="926" y="46"/>
                    <a:pt x="926" y="46"/>
                    <a:pt x="926" y="46"/>
                  </a:cubicBezTo>
                  <a:cubicBezTo>
                    <a:pt x="926" y="23"/>
                    <a:pt x="903" y="0"/>
                    <a:pt x="879" y="0"/>
                  </a:cubicBezTo>
                  <a:cubicBezTo>
                    <a:pt x="694" y="0"/>
                    <a:pt x="694" y="0"/>
                    <a:pt x="694" y="0"/>
                  </a:cubicBezTo>
                  <a:cubicBezTo>
                    <a:pt x="671" y="0"/>
                    <a:pt x="648" y="23"/>
                    <a:pt x="648" y="46"/>
                  </a:cubicBezTo>
                  <a:cubicBezTo>
                    <a:pt x="648" y="231"/>
                    <a:pt x="648" y="231"/>
                    <a:pt x="648" y="231"/>
                  </a:cubicBezTo>
                  <a:cubicBezTo>
                    <a:pt x="648" y="255"/>
                    <a:pt x="671" y="278"/>
                    <a:pt x="694" y="278"/>
                  </a:cubicBezTo>
                  <a:lnTo>
                    <a:pt x="879" y="278"/>
                  </a:lnTo>
                  <a:close/>
                  <a:moveTo>
                    <a:pt x="520" y="1389"/>
                  </a:moveTo>
                  <a:cubicBezTo>
                    <a:pt x="405" y="1389"/>
                    <a:pt x="405" y="1389"/>
                    <a:pt x="405" y="1389"/>
                  </a:cubicBezTo>
                  <a:cubicBezTo>
                    <a:pt x="382" y="1389"/>
                    <a:pt x="370" y="1401"/>
                    <a:pt x="370" y="1424"/>
                  </a:cubicBezTo>
                  <a:cubicBezTo>
                    <a:pt x="370" y="1540"/>
                    <a:pt x="370" y="1540"/>
                    <a:pt x="370" y="1540"/>
                  </a:cubicBezTo>
                  <a:cubicBezTo>
                    <a:pt x="370" y="1563"/>
                    <a:pt x="382" y="1574"/>
                    <a:pt x="405" y="1574"/>
                  </a:cubicBezTo>
                  <a:cubicBezTo>
                    <a:pt x="520" y="1574"/>
                    <a:pt x="520" y="1574"/>
                    <a:pt x="520" y="1574"/>
                  </a:cubicBezTo>
                  <a:cubicBezTo>
                    <a:pt x="544" y="1574"/>
                    <a:pt x="555" y="1563"/>
                    <a:pt x="555" y="1540"/>
                  </a:cubicBezTo>
                  <a:cubicBezTo>
                    <a:pt x="555" y="1424"/>
                    <a:pt x="555" y="1424"/>
                    <a:pt x="555" y="1424"/>
                  </a:cubicBezTo>
                  <a:cubicBezTo>
                    <a:pt x="555" y="1401"/>
                    <a:pt x="544" y="1389"/>
                    <a:pt x="520" y="1389"/>
                  </a:cubicBezTo>
                  <a:close/>
                  <a:moveTo>
                    <a:pt x="2488" y="463"/>
                  </a:moveTo>
                  <a:cubicBezTo>
                    <a:pt x="2603" y="463"/>
                    <a:pt x="2603" y="463"/>
                    <a:pt x="2603" y="463"/>
                  </a:cubicBezTo>
                  <a:cubicBezTo>
                    <a:pt x="2627" y="463"/>
                    <a:pt x="2638" y="452"/>
                    <a:pt x="2638" y="428"/>
                  </a:cubicBezTo>
                  <a:cubicBezTo>
                    <a:pt x="2638" y="313"/>
                    <a:pt x="2638" y="313"/>
                    <a:pt x="2638" y="313"/>
                  </a:cubicBezTo>
                  <a:cubicBezTo>
                    <a:pt x="2638" y="289"/>
                    <a:pt x="2627" y="278"/>
                    <a:pt x="2603" y="278"/>
                  </a:cubicBezTo>
                  <a:cubicBezTo>
                    <a:pt x="2488" y="278"/>
                    <a:pt x="2488" y="278"/>
                    <a:pt x="2488" y="278"/>
                  </a:cubicBezTo>
                  <a:cubicBezTo>
                    <a:pt x="2464" y="278"/>
                    <a:pt x="2453" y="289"/>
                    <a:pt x="2453" y="313"/>
                  </a:cubicBezTo>
                  <a:cubicBezTo>
                    <a:pt x="2453" y="428"/>
                    <a:pt x="2453" y="428"/>
                    <a:pt x="2453" y="428"/>
                  </a:cubicBezTo>
                  <a:cubicBezTo>
                    <a:pt x="2453" y="452"/>
                    <a:pt x="2464" y="463"/>
                    <a:pt x="2488" y="463"/>
                  </a:cubicBezTo>
                  <a:close/>
                  <a:moveTo>
                    <a:pt x="312" y="556"/>
                  </a:moveTo>
                  <a:cubicBezTo>
                    <a:pt x="428" y="556"/>
                    <a:pt x="428" y="556"/>
                    <a:pt x="428" y="556"/>
                  </a:cubicBezTo>
                  <a:cubicBezTo>
                    <a:pt x="451" y="556"/>
                    <a:pt x="463" y="544"/>
                    <a:pt x="463" y="521"/>
                  </a:cubicBezTo>
                  <a:cubicBezTo>
                    <a:pt x="463" y="405"/>
                    <a:pt x="463" y="405"/>
                    <a:pt x="463" y="405"/>
                  </a:cubicBezTo>
                  <a:cubicBezTo>
                    <a:pt x="463" y="382"/>
                    <a:pt x="451" y="370"/>
                    <a:pt x="428" y="370"/>
                  </a:cubicBezTo>
                  <a:cubicBezTo>
                    <a:pt x="312" y="370"/>
                    <a:pt x="312" y="370"/>
                    <a:pt x="312" y="370"/>
                  </a:cubicBezTo>
                  <a:cubicBezTo>
                    <a:pt x="289" y="370"/>
                    <a:pt x="277" y="382"/>
                    <a:pt x="277" y="405"/>
                  </a:cubicBezTo>
                  <a:cubicBezTo>
                    <a:pt x="277" y="521"/>
                    <a:pt x="277" y="521"/>
                    <a:pt x="277" y="521"/>
                  </a:cubicBezTo>
                  <a:cubicBezTo>
                    <a:pt x="277" y="544"/>
                    <a:pt x="289" y="556"/>
                    <a:pt x="312" y="556"/>
                  </a:cubicBezTo>
                  <a:close/>
                  <a:moveTo>
                    <a:pt x="416" y="1088"/>
                  </a:moveTo>
                  <a:cubicBezTo>
                    <a:pt x="416" y="811"/>
                    <a:pt x="416" y="811"/>
                    <a:pt x="416" y="811"/>
                  </a:cubicBezTo>
                  <a:cubicBezTo>
                    <a:pt x="416" y="776"/>
                    <a:pt x="382" y="741"/>
                    <a:pt x="347" y="741"/>
                  </a:cubicBezTo>
                  <a:cubicBezTo>
                    <a:pt x="69" y="741"/>
                    <a:pt x="69" y="741"/>
                    <a:pt x="69" y="741"/>
                  </a:cubicBezTo>
                  <a:cubicBezTo>
                    <a:pt x="34" y="741"/>
                    <a:pt x="0" y="776"/>
                    <a:pt x="0" y="811"/>
                  </a:cubicBezTo>
                  <a:cubicBezTo>
                    <a:pt x="0" y="1088"/>
                    <a:pt x="0" y="1088"/>
                    <a:pt x="0" y="1088"/>
                  </a:cubicBezTo>
                  <a:cubicBezTo>
                    <a:pt x="0" y="1123"/>
                    <a:pt x="34" y="1158"/>
                    <a:pt x="69" y="1158"/>
                  </a:cubicBezTo>
                  <a:cubicBezTo>
                    <a:pt x="347" y="1158"/>
                    <a:pt x="347" y="1158"/>
                    <a:pt x="347" y="1158"/>
                  </a:cubicBezTo>
                  <a:cubicBezTo>
                    <a:pt x="382" y="1158"/>
                    <a:pt x="416" y="1123"/>
                    <a:pt x="416" y="1088"/>
                  </a:cubicBezTo>
                  <a:close/>
                  <a:moveTo>
                    <a:pt x="2708" y="1111"/>
                  </a:moveTo>
                  <a:cubicBezTo>
                    <a:pt x="2430" y="1111"/>
                    <a:pt x="2430" y="1111"/>
                    <a:pt x="2430" y="1111"/>
                  </a:cubicBezTo>
                  <a:cubicBezTo>
                    <a:pt x="2395" y="1111"/>
                    <a:pt x="2360" y="1146"/>
                    <a:pt x="2360" y="1181"/>
                  </a:cubicBezTo>
                  <a:cubicBezTo>
                    <a:pt x="2360" y="1459"/>
                    <a:pt x="2360" y="1459"/>
                    <a:pt x="2360" y="1459"/>
                  </a:cubicBezTo>
                  <a:cubicBezTo>
                    <a:pt x="2360" y="1493"/>
                    <a:pt x="2395" y="1528"/>
                    <a:pt x="2430" y="1528"/>
                  </a:cubicBezTo>
                  <a:cubicBezTo>
                    <a:pt x="2708" y="1528"/>
                    <a:pt x="2708" y="1528"/>
                    <a:pt x="2708" y="1528"/>
                  </a:cubicBezTo>
                  <a:cubicBezTo>
                    <a:pt x="2742" y="1528"/>
                    <a:pt x="2777" y="1493"/>
                    <a:pt x="2777" y="1459"/>
                  </a:cubicBezTo>
                  <a:cubicBezTo>
                    <a:pt x="2777" y="1181"/>
                    <a:pt x="2777" y="1181"/>
                    <a:pt x="2777" y="1181"/>
                  </a:cubicBezTo>
                  <a:cubicBezTo>
                    <a:pt x="2777" y="1146"/>
                    <a:pt x="2742" y="1111"/>
                    <a:pt x="2708" y="1111"/>
                  </a:cubicBezTo>
                  <a:close/>
                  <a:moveTo>
                    <a:pt x="926" y="2223"/>
                  </a:moveTo>
                  <a:cubicBezTo>
                    <a:pt x="1111" y="2223"/>
                    <a:pt x="1111" y="2223"/>
                    <a:pt x="1111" y="2223"/>
                  </a:cubicBezTo>
                  <a:cubicBezTo>
                    <a:pt x="1134" y="2223"/>
                    <a:pt x="1157" y="2200"/>
                    <a:pt x="1157" y="2176"/>
                  </a:cubicBezTo>
                  <a:cubicBezTo>
                    <a:pt x="1157" y="1991"/>
                    <a:pt x="1157" y="1991"/>
                    <a:pt x="1157" y="1991"/>
                  </a:cubicBezTo>
                  <a:cubicBezTo>
                    <a:pt x="1157" y="1968"/>
                    <a:pt x="1134" y="1945"/>
                    <a:pt x="1111" y="1945"/>
                  </a:cubicBezTo>
                  <a:cubicBezTo>
                    <a:pt x="926" y="1945"/>
                    <a:pt x="926" y="1945"/>
                    <a:pt x="926" y="1945"/>
                  </a:cubicBezTo>
                  <a:cubicBezTo>
                    <a:pt x="903" y="1945"/>
                    <a:pt x="879" y="1968"/>
                    <a:pt x="879" y="1991"/>
                  </a:cubicBezTo>
                  <a:cubicBezTo>
                    <a:pt x="879" y="2176"/>
                    <a:pt x="879" y="2176"/>
                    <a:pt x="879" y="2176"/>
                  </a:cubicBezTo>
                  <a:cubicBezTo>
                    <a:pt x="879" y="2200"/>
                    <a:pt x="903" y="2223"/>
                    <a:pt x="926" y="2223"/>
                  </a:cubicBezTo>
                  <a:close/>
                  <a:moveTo>
                    <a:pt x="926" y="1852"/>
                  </a:moveTo>
                  <a:cubicBezTo>
                    <a:pt x="1111" y="1852"/>
                    <a:pt x="1111" y="1852"/>
                    <a:pt x="1111" y="1852"/>
                  </a:cubicBezTo>
                  <a:cubicBezTo>
                    <a:pt x="1134" y="1852"/>
                    <a:pt x="1157" y="1829"/>
                    <a:pt x="1157" y="1806"/>
                  </a:cubicBezTo>
                  <a:cubicBezTo>
                    <a:pt x="1157" y="1621"/>
                    <a:pt x="1157" y="1621"/>
                    <a:pt x="1157" y="1621"/>
                  </a:cubicBezTo>
                  <a:cubicBezTo>
                    <a:pt x="1157" y="1598"/>
                    <a:pt x="1134" y="1574"/>
                    <a:pt x="1111" y="1574"/>
                  </a:cubicBezTo>
                  <a:cubicBezTo>
                    <a:pt x="926" y="1574"/>
                    <a:pt x="926" y="1574"/>
                    <a:pt x="926" y="1574"/>
                  </a:cubicBezTo>
                  <a:cubicBezTo>
                    <a:pt x="903" y="1574"/>
                    <a:pt x="879" y="1598"/>
                    <a:pt x="879" y="1621"/>
                  </a:cubicBezTo>
                  <a:cubicBezTo>
                    <a:pt x="879" y="1806"/>
                    <a:pt x="879" y="1806"/>
                    <a:pt x="879" y="1806"/>
                  </a:cubicBezTo>
                  <a:cubicBezTo>
                    <a:pt x="879" y="1829"/>
                    <a:pt x="903" y="1852"/>
                    <a:pt x="926" y="1852"/>
                  </a:cubicBezTo>
                  <a:close/>
                  <a:moveTo>
                    <a:pt x="1296" y="2223"/>
                  </a:moveTo>
                  <a:cubicBezTo>
                    <a:pt x="1481" y="2223"/>
                    <a:pt x="1481" y="2223"/>
                    <a:pt x="1481" y="2223"/>
                  </a:cubicBezTo>
                  <a:cubicBezTo>
                    <a:pt x="1505" y="2223"/>
                    <a:pt x="1528" y="2200"/>
                    <a:pt x="1528" y="2176"/>
                  </a:cubicBezTo>
                  <a:cubicBezTo>
                    <a:pt x="1528" y="1991"/>
                    <a:pt x="1528" y="1991"/>
                    <a:pt x="1528" y="1991"/>
                  </a:cubicBezTo>
                  <a:cubicBezTo>
                    <a:pt x="1528" y="1968"/>
                    <a:pt x="1505" y="1945"/>
                    <a:pt x="1481" y="1945"/>
                  </a:cubicBezTo>
                  <a:cubicBezTo>
                    <a:pt x="1296" y="1945"/>
                    <a:pt x="1296" y="1945"/>
                    <a:pt x="1296" y="1945"/>
                  </a:cubicBezTo>
                  <a:cubicBezTo>
                    <a:pt x="1273" y="1945"/>
                    <a:pt x="1250" y="1968"/>
                    <a:pt x="1250" y="1991"/>
                  </a:cubicBezTo>
                  <a:cubicBezTo>
                    <a:pt x="1250" y="2176"/>
                    <a:pt x="1250" y="2176"/>
                    <a:pt x="1250" y="2176"/>
                  </a:cubicBezTo>
                  <a:cubicBezTo>
                    <a:pt x="1250" y="2200"/>
                    <a:pt x="1273" y="2223"/>
                    <a:pt x="1296" y="2223"/>
                  </a:cubicBezTo>
                  <a:close/>
                  <a:moveTo>
                    <a:pt x="926" y="1482"/>
                  </a:moveTo>
                  <a:cubicBezTo>
                    <a:pt x="1111" y="1482"/>
                    <a:pt x="1111" y="1482"/>
                    <a:pt x="1111" y="1482"/>
                  </a:cubicBezTo>
                  <a:cubicBezTo>
                    <a:pt x="1134" y="1482"/>
                    <a:pt x="1157" y="1459"/>
                    <a:pt x="1157" y="1436"/>
                  </a:cubicBezTo>
                  <a:cubicBezTo>
                    <a:pt x="1157" y="1250"/>
                    <a:pt x="1157" y="1250"/>
                    <a:pt x="1157" y="1250"/>
                  </a:cubicBezTo>
                  <a:cubicBezTo>
                    <a:pt x="1157" y="1227"/>
                    <a:pt x="1134" y="1204"/>
                    <a:pt x="1111" y="1204"/>
                  </a:cubicBezTo>
                  <a:cubicBezTo>
                    <a:pt x="926" y="1204"/>
                    <a:pt x="926" y="1204"/>
                    <a:pt x="926" y="1204"/>
                  </a:cubicBezTo>
                  <a:cubicBezTo>
                    <a:pt x="903" y="1204"/>
                    <a:pt x="879" y="1227"/>
                    <a:pt x="879" y="1250"/>
                  </a:cubicBezTo>
                  <a:cubicBezTo>
                    <a:pt x="879" y="1436"/>
                    <a:pt x="879" y="1436"/>
                    <a:pt x="879" y="1436"/>
                  </a:cubicBezTo>
                  <a:cubicBezTo>
                    <a:pt x="879" y="1459"/>
                    <a:pt x="903" y="1482"/>
                    <a:pt x="926" y="1482"/>
                  </a:cubicBezTo>
                  <a:close/>
                  <a:moveTo>
                    <a:pt x="1296" y="1482"/>
                  </a:moveTo>
                  <a:cubicBezTo>
                    <a:pt x="1481" y="1482"/>
                    <a:pt x="1481" y="1482"/>
                    <a:pt x="1481" y="1482"/>
                  </a:cubicBezTo>
                  <a:cubicBezTo>
                    <a:pt x="1505" y="1482"/>
                    <a:pt x="1528" y="1459"/>
                    <a:pt x="1528" y="1436"/>
                  </a:cubicBezTo>
                  <a:cubicBezTo>
                    <a:pt x="1528" y="1250"/>
                    <a:pt x="1528" y="1250"/>
                    <a:pt x="1528" y="1250"/>
                  </a:cubicBezTo>
                  <a:cubicBezTo>
                    <a:pt x="1528" y="1227"/>
                    <a:pt x="1505" y="1204"/>
                    <a:pt x="1481" y="1204"/>
                  </a:cubicBezTo>
                  <a:cubicBezTo>
                    <a:pt x="1296" y="1204"/>
                    <a:pt x="1296" y="1204"/>
                    <a:pt x="1296" y="1204"/>
                  </a:cubicBezTo>
                  <a:cubicBezTo>
                    <a:pt x="1273" y="1204"/>
                    <a:pt x="1250" y="1227"/>
                    <a:pt x="1250" y="1250"/>
                  </a:cubicBezTo>
                  <a:cubicBezTo>
                    <a:pt x="1250" y="1436"/>
                    <a:pt x="1250" y="1436"/>
                    <a:pt x="1250" y="1436"/>
                  </a:cubicBezTo>
                  <a:cubicBezTo>
                    <a:pt x="1250" y="1459"/>
                    <a:pt x="1273" y="1482"/>
                    <a:pt x="1296" y="1482"/>
                  </a:cubicBezTo>
                  <a:close/>
                  <a:moveTo>
                    <a:pt x="1296" y="1852"/>
                  </a:moveTo>
                  <a:cubicBezTo>
                    <a:pt x="1481" y="1852"/>
                    <a:pt x="1481" y="1852"/>
                    <a:pt x="1481" y="1852"/>
                  </a:cubicBezTo>
                  <a:cubicBezTo>
                    <a:pt x="1505" y="1852"/>
                    <a:pt x="1528" y="1829"/>
                    <a:pt x="1528" y="1806"/>
                  </a:cubicBezTo>
                  <a:cubicBezTo>
                    <a:pt x="1528" y="1621"/>
                    <a:pt x="1528" y="1621"/>
                    <a:pt x="1528" y="1621"/>
                  </a:cubicBezTo>
                  <a:cubicBezTo>
                    <a:pt x="1528" y="1598"/>
                    <a:pt x="1505" y="1574"/>
                    <a:pt x="1481" y="1574"/>
                  </a:cubicBezTo>
                  <a:cubicBezTo>
                    <a:pt x="1296" y="1574"/>
                    <a:pt x="1296" y="1574"/>
                    <a:pt x="1296" y="1574"/>
                  </a:cubicBezTo>
                  <a:cubicBezTo>
                    <a:pt x="1273" y="1574"/>
                    <a:pt x="1250" y="1598"/>
                    <a:pt x="1250" y="1621"/>
                  </a:cubicBezTo>
                  <a:cubicBezTo>
                    <a:pt x="1250" y="1806"/>
                    <a:pt x="1250" y="1806"/>
                    <a:pt x="1250" y="1806"/>
                  </a:cubicBezTo>
                  <a:cubicBezTo>
                    <a:pt x="1250" y="1829"/>
                    <a:pt x="1273" y="1852"/>
                    <a:pt x="1296" y="1852"/>
                  </a:cubicBezTo>
                  <a:close/>
                  <a:moveTo>
                    <a:pt x="1667" y="1482"/>
                  </a:moveTo>
                  <a:cubicBezTo>
                    <a:pt x="1852" y="1482"/>
                    <a:pt x="1852" y="1482"/>
                    <a:pt x="1852" y="1482"/>
                  </a:cubicBezTo>
                  <a:cubicBezTo>
                    <a:pt x="1875" y="1482"/>
                    <a:pt x="1898" y="1459"/>
                    <a:pt x="1898" y="1436"/>
                  </a:cubicBezTo>
                  <a:cubicBezTo>
                    <a:pt x="1898" y="1250"/>
                    <a:pt x="1898" y="1250"/>
                    <a:pt x="1898" y="1250"/>
                  </a:cubicBezTo>
                  <a:cubicBezTo>
                    <a:pt x="1898" y="1227"/>
                    <a:pt x="1875" y="1204"/>
                    <a:pt x="1852" y="1204"/>
                  </a:cubicBezTo>
                  <a:cubicBezTo>
                    <a:pt x="1667" y="1204"/>
                    <a:pt x="1667" y="1204"/>
                    <a:pt x="1667" y="1204"/>
                  </a:cubicBezTo>
                  <a:cubicBezTo>
                    <a:pt x="1644" y="1204"/>
                    <a:pt x="1620" y="1227"/>
                    <a:pt x="1620" y="1250"/>
                  </a:cubicBezTo>
                  <a:cubicBezTo>
                    <a:pt x="1620" y="1436"/>
                    <a:pt x="1620" y="1436"/>
                    <a:pt x="1620" y="1436"/>
                  </a:cubicBezTo>
                  <a:cubicBezTo>
                    <a:pt x="1620" y="1459"/>
                    <a:pt x="1644" y="1482"/>
                    <a:pt x="1667" y="1482"/>
                  </a:cubicBezTo>
                  <a:close/>
                  <a:moveTo>
                    <a:pt x="1667" y="1852"/>
                  </a:moveTo>
                  <a:cubicBezTo>
                    <a:pt x="1852" y="1852"/>
                    <a:pt x="1852" y="1852"/>
                    <a:pt x="1852" y="1852"/>
                  </a:cubicBezTo>
                  <a:cubicBezTo>
                    <a:pt x="1875" y="1852"/>
                    <a:pt x="1898" y="1829"/>
                    <a:pt x="1898" y="1806"/>
                  </a:cubicBezTo>
                  <a:cubicBezTo>
                    <a:pt x="1898" y="1621"/>
                    <a:pt x="1898" y="1621"/>
                    <a:pt x="1898" y="1621"/>
                  </a:cubicBezTo>
                  <a:cubicBezTo>
                    <a:pt x="1898" y="1598"/>
                    <a:pt x="1875" y="1574"/>
                    <a:pt x="1852" y="1574"/>
                  </a:cubicBezTo>
                  <a:cubicBezTo>
                    <a:pt x="1667" y="1574"/>
                    <a:pt x="1667" y="1574"/>
                    <a:pt x="1667" y="1574"/>
                  </a:cubicBezTo>
                  <a:cubicBezTo>
                    <a:pt x="1644" y="1574"/>
                    <a:pt x="1620" y="1598"/>
                    <a:pt x="1620" y="1621"/>
                  </a:cubicBezTo>
                  <a:cubicBezTo>
                    <a:pt x="1620" y="1806"/>
                    <a:pt x="1620" y="1806"/>
                    <a:pt x="1620" y="1806"/>
                  </a:cubicBezTo>
                  <a:cubicBezTo>
                    <a:pt x="1620" y="1829"/>
                    <a:pt x="1644" y="1852"/>
                    <a:pt x="1667" y="1852"/>
                  </a:cubicBezTo>
                  <a:close/>
                </a:path>
              </a:pathLst>
            </a:custGeom>
            <a:solidFill>
              <a:schemeClr val="accent5"/>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111" name="Freeform 2"/>
            <p:cNvSpPr>
              <a:spLocks noChangeAspect="1" noChangeArrowheads="1"/>
            </p:cNvSpPr>
            <p:nvPr/>
          </p:nvSpPr>
          <p:spPr bwMode="auto">
            <a:xfrm>
              <a:off x="5116587" y="3402904"/>
              <a:ext cx="739256" cy="788541"/>
            </a:xfrm>
            <a:custGeom>
              <a:avLst/>
              <a:gdLst>
                <a:gd name="T0" fmla="*/ 694 w 2778"/>
                <a:gd name="T1" fmla="*/ 1019 h 2964"/>
                <a:gd name="T2" fmla="*/ 1991 w 2778"/>
                <a:gd name="T3" fmla="*/ 2963 h 2964"/>
                <a:gd name="T4" fmla="*/ 1991 w 2778"/>
                <a:gd name="T5" fmla="*/ 926 h 2964"/>
                <a:gd name="T6" fmla="*/ 1296 w 2778"/>
                <a:gd name="T7" fmla="*/ 2847 h 2964"/>
                <a:gd name="T8" fmla="*/ 1481 w 2778"/>
                <a:gd name="T9" fmla="*/ 2847 h 2964"/>
                <a:gd name="T10" fmla="*/ 787 w 2778"/>
                <a:gd name="T11" fmla="*/ 2731 h 2964"/>
                <a:gd name="T12" fmla="*/ 1991 w 2778"/>
                <a:gd name="T13" fmla="*/ 2731 h 2964"/>
                <a:gd name="T14" fmla="*/ 1481 w 2778"/>
                <a:gd name="T15" fmla="*/ 104 h 2964"/>
                <a:gd name="T16" fmla="*/ 1979 w 2778"/>
                <a:gd name="T17" fmla="*/ 602 h 2964"/>
                <a:gd name="T18" fmla="*/ 1979 w 2778"/>
                <a:gd name="T19" fmla="*/ 0 h 2964"/>
                <a:gd name="T20" fmla="*/ 937 w 2778"/>
                <a:gd name="T21" fmla="*/ 787 h 2964"/>
                <a:gd name="T22" fmla="*/ 1204 w 2778"/>
                <a:gd name="T23" fmla="*/ 521 h 2964"/>
                <a:gd name="T24" fmla="*/ 879 w 2778"/>
                <a:gd name="T25" fmla="*/ 521 h 2964"/>
                <a:gd name="T26" fmla="*/ 2453 w 2778"/>
                <a:gd name="T27" fmla="*/ 648 h 2964"/>
                <a:gd name="T28" fmla="*/ 2222 w 2778"/>
                <a:gd name="T29" fmla="*/ 880 h 2964"/>
                <a:gd name="T30" fmla="*/ 2499 w 2778"/>
                <a:gd name="T31" fmla="*/ 880 h 2964"/>
                <a:gd name="T32" fmla="*/ 926 w 2778"/>
                <a:gd name="T33" fmla="*/ 46 h 2964"/>
                <a:gd name="T34" fmla="*/ 648 w 2778"/>
                <a:gd name="T35" fmla="*/ 46 h 2964"/>
                <a:gd name="T36" fmla="*/ 879 w 2778"/>
                <a:gd name="T37" fmla="*/ 278 h 2964"/>
                <a:gd name="T38" fmla="*/ 370 w 2778"/>
                <a:gd name="T39" fmla="*/ 1424 h 2964"/>
                <a:gd name="T40" fmla="*/ 520 w 2778"/>
                <a:gd name="T41" fmla="*/ 1574 h 2964"/>
                <a:gd name="T42" fmla="*/ 520 w 2778"/>
                <a:gd name="T43" fmla="*/ 1389 h 2964"/>
                <a:gd name="T44" fmla="*/ 2638 w 2778"/>
                <a:gd name="T45" fmla="*/ 428 h 2964"/>
                <a:gd name="T46" fmla="*/ 2488 w 2778"/>
                <a:gd name="T47" fmla="*/ 278 h 2964"/>
                <a:gd name="T48" fmla="*/ 2488 w 2778"/>
                <a:gd name="T49" fmla="*/ 463 h 2964"/>
                <a:gd name="T50" fmla="*/ 463 w 2778"/>
                <a:gd name="T51" fmla="*/ 521 h 2964"/>
                <a:gd name="T52" fmla="*/ 312 w 2778"/>
                <a:gd name="T53" fmla="*/ 370 h 2964"/>
                <a:gd name="T54" fmla="*/ 312 w 2778"/>
                <a:gd name="T55" fmla="*/ 556 h 2964"/>
                <a:gd name="T56" fmla="*/ 347 w 2778"/>
                <a:gd name="T57" fmla="*/ 741 h 2964"/>
                <a:gd name="T58" fmla="*/ 0 w 2778"/>
                <a:gd name="T59" fmla="*/ 1088 h 2964"/>
                <a:gd name="T60" fmla="*/ 416 w 2778"/>
                <a:gd name="T61" fmla="*/ 1088 h 2964"/>
                <a:gd name="T62" fmla="*/ 2360 w 2778"/>
                <a:gd name="T63" fmla="*/ 1181 h 2964"/>
                <a:gd name="T64" fmla="*/ 2708 w 2778"/>
                <a:gd name="T65" fmla="*/ 1528 h 2964"/>
                <a:gd name="T66" fmla="*/ 2708 w 2778"/>
                <a:gd name="T67" fmla="*/ 1111 h 2964"/>
                <a:gd name="T68" fmla="*/ 1157 w 2778"/>
                <a:gd name="T69" fmla="*/ 2176 h 2964"/>
                <a:gd name="T70" fmla="*/ 926 w 2778"/>
                <a:gd name="T71" fmla="*/ 1945 h 2964"/>
                <a:gd name="T72" fmla="*/ 926 w 2778"/>
                <a:gd name="T73" fmla="*/ 2223 h 2964"/>
                <a:gd name="T74" fmla="*/ 1157 w 2778"/>
                <a:gd name="T75" fmla="*/ 1806 h 2964"/>
                <a:gd name="T76" fmla="*/ 926 w 2778"/>
                <a:gd name="T77" fmla="*/ 1574 h 2964"/>
                <a:gd name="T78" fmla="*/ 926 w 2778"/>
                <a:gd name="T79" fmla="*/ 1852 h 2964"/>
                <a:gd name="T80" fmla="*/ 1528 w 2778"/>
                <a:gd name="T81" fmla="*/ 2176 h 2964"/>
                <a:gd name="T82" fmla="*/ 1296 w 2778"/>
                <a:gd name="T83" fmla="*/ 1945 h 2964"/>
                <a:gd name="T84" fmla="*/ 1296 w 2778"/>
                <a:gd name="T85" fmla="*/ 2223 h 2964"/>
                <a:gd name="T86" fmla="*/ 1157 w 2778"/>
                <a:gd name="T87" fmla="*/ 1436 h 2964"/>
                <a:gd name="T88" fmla="*/ 926 w 2778"/>
                <a:gd name="T89" fmla="*/ 1204 h 2964"/>
                <a:gd name="T90" fmla="*/ 926 w 2778"/>
                <a:gd name="T91" fmla="*/ 1482 h 2964"/>
                <a:gd name="T92" fmla="*/ 1528 w 2778"/>
                <a:gd name="T93" fmla="*/ 1436 h 2964"/>
                <a:gd name="T94" fmla="*/ 1296 w 2778"/>
                <a:gd name="T95" fmla="*/ 1204 h 2964"/>
                <a:gd name="T96" fmla="*/ 1296 w 2778"/>
                <a:gd name="T97" fmla="*/ 1482 h 2964"/>
                <a:gd name="T98" fmla="*/ 1528 w 2778"/>
                <a:gd name="T99" fmla="*/ 1806 h 2964"/>
                <a:gd name="T100" fmla="*/ 1296 w 2778"/>
                <a:gd name="T101" fmla="*/ 1574 h 2964"/>
                <a:gd name="T102" fmla="*/ 1296 w 2778"/>
                <a:gd name="T103" fmla="*/ 1852 h 2964"/>
                <a:gd name="T104" fmla="*/ 1898 w 2778"/>
                <a:gd name="T105" fmla="*/ 1436 h 2964"/>
                <a:gd name="T106" fmla="*/ 1667 w 2778"/>
                <a:gd name="T107" fmla="*/ 1204 h 2964"/>
                <a:gd name="T108" fmla="*/ 1667 w 2778"/>
                <a:gd name="T109" fmla="*/ 1482 h 2964"/>
                <a:gd name="T110" fmla="*/ 1898 w 2778"/>
                <a:gd name="T111" fmla="*/ 1806 h 2964"/>
                <a:gd name="T112" fmla="*/ 1667 w 2778"/>
                <a:gd name="T113" fmla="*/ 1574 h 2964"/>
                <a:gd name="T114" fmla="*/ 1667 w 2778"/>
                <a:gd name="T115" fmla="*/ 1852 h 29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778" h="2964">
                  <a:moveTo>
                    <a:pt x="1991" y="926"/>
                  </a:moveTo>
                  <a:cubicBezTo>
                    <a:pt x="787" y="926"/>
                    <a:pt x="787" y="926"/>
                    <a:pt x="787" y="926"/>
                  </a:cubicBezTo>
                  <a:cubicBezTo>
                    <a:pt x="740" y="926"/>
                    <a:pt x="694" y="972"/>
                    <a:pt x="694" y="1019"/>
                  </a:cubicBezTo>
                  <a:cubicBezTo>
                    <a:pt x="694" y="2870"/>
                    <a:pt x="694" y="2870"/>
                    <a:pt x="694" y="2870"/>
                  </a:cubicBezTo>
                  <a:cubicBezTo>
                    <a:pt x="694" y="2916"/>
                    <a:pt x="740" y="2963"/>
                    <a:pt x="787" y="2963"/>
                  </a:cubicBezTo>
                  <a:cubicBezTo>
                    <a:pt x="1991" y="2963"/>
                    <a:pt x="1991" y="2963"/>
                    <a:pt x="1991" y="2963"/>
                  </a:cubicBezTo>
                  <a:cubicBezTo>
                    <a:pt x="2037" y="2963"/>
                    <a:pt x="2083" y="2916"/>
                    <a:pt x="2083" y="2870"/>
                  </a:cubicBezTo>
                  <a:cubicBezTo>
                    <a:pt x="2083" y="1019"/>
                    <a:pt x="2083" y="1019"/>
                    <a:pt x="2083" y="1019"/>
                  </a:cubicBezTo>
                  <a:cubicBezTo>
                    <a:pt x="2083" y="972"/>
                    <a:pt x="2037" y="926"/>
                    <a:pt x="1991" y="926"/>
                  </a:cubicBezTo>
                  <a:close/>
                  <a:moveTo>
                    <a:pt x="1435" y="2893"/>
                  </a:moveTo>
                  <a:cubicBezTo>
                    <a:pt x="1343" y="2893"/>
                    <a:pt x="1343" y="2893"/>
                    <a:pt x="1343" y="2893"/>
                  </a:cubicBezTo>
                  <a:cubicBezTo>
                    <a:pt x="1320" y="2893"/>
                    <a:pt x="1296" y="2870"/>
                    <a:pt x="1296" y="2847"/>
                  </a:cubicBezTo>
                  <a:cubicBezTo>
                    <a:pt x="1296" y="2824"/>
                    <a:pt x="1320" y="2801"/>
                    <a:pt x="1343" y="2801"/>
                  </a:cubicBezTo>
                  <a:cubicBezTo>
                    <a:pt x="1435" y="2801"/>
                    <a:pt x="1435" y="2801"/>
                    <a:pt x="1435" y="2801"/>
                  </a:cubicBezTo>
                  <a:cubicBezTo>
                    <a:pt x="1458" y="2801"/>
                    <a:pt x="1481" y="2824"/>
                    <a:pt x="1481" y="2847"/>
                  </a:cubicBezTo>
                  <a:cubicBezTo>
                    <a:pt x="1481" y="2870"/>
                    <a:pt x="1458" y="2893"/>
                    <a:pt x="1435" y="2893"/>
                  </a:cubicBezTo>
                  <a:close/>
                  <a:moveTo>
                    <a:pt x="1991" y="2731"/>
                  </a:moveTo>
                  <a:cubicBezTo>
                    <a:pt x="787" y="2731"/>
                    <a:pt x="787" y="2731"/>
                    <a:pt x="787" y="2731"/>
                  </a:cubicBezTo>
                  <a:cubicBezTo>
                    <a:pt x="787" y="1111"/>
                    <a:pt x="787" y="1111"/>
                    <a:pt x="787" y="1111"/>
                  </a:cubicBezTo>
                  <a:cubicBezTo>
                    <a:pt x="1991" y="1111"/>
                    <a:pt x="1991" y="1111"/>
                    <a:pt x="1991" y="1111"/>
                  </a:cubicBezTo>
                  <a:lnTo>
                    <a:pt x="1991" y="2731"/>
                  </a:lnTo>
                  <a:close/>
                  <a:moveTo>
                    <a:pt x="1979" y="0"/>
                  </a:moveTo>
                  <a:cubicBezTo>
                    <a:pt x="1586" y="0"/>
                    <a:pt x="1586" y="0"/>
                    <a:pt x="1586" y="0"/>
                  </a:cubicBezTo>
                  <a:cubicBezTo>
                    <a:pt x="1528" y="0"/>
                    <a:pt x="1481" y="46"/>
                    <a:pt x="1481" y="104"/>
                  </a:cubicBezTo>
                  <a:cubicBezTo>
                    <a:pt x="1481" y="498"/>
                    <a:pt x="1481" y="498"/>
                    <a:pt x="1481" y="498"/>
                  </a:cubicBezTo>
                  <a:cubicBezTo>
                    <a:pt x="1481" y="556"/>
                    <a:pt x="1528" y="602"/>
                    <a:pt x="1586" y="602"/>
                  </a:cubicBezTo>
                  <a:cubicBezTo>
                    <a:pt x="1979" y="602"/>
                    <a:pt x="1979" y="602"/>
                    <a:pt x="1979" y="602"/>
                  </a:cubicBezTo>
                  <a:cubicBezTo>
                    <a:pt x="2037" y="602"/>
                    <a:pt x="2083" y="556"/>
                    <a:pt x="2083" y="498"/>
                  </a:cubicBezTo>
                  <a:cubicBezTo>
                    <a:pt x="2083" y="104"/>
                    <a:pt x="2083" y="104"/>
                    <a:pt x="2083" y="104"/>
                  </a:cubicBezTo>
                  <a:cubicBezTo>
                    <a:pt x="2083" y="46"/>
                    <a:pt x="2037" y="0"/>
                    <a:pt x="1979" y="0"/>
                  </a:cubicBezTo>
                  <a:close/>
                  <a:moveTo>
                    <a:pt x="879" y="521"/>
                  </a:moveTo>
                  <a:cubicBezTo>
                    <a:pt x="879" y="729"/>
                    <a:pt x="879" y="729"/>
                    <a:pt x="879" y="729"/>
                  </a:cubicBezTo>
                  <a:cubicBezTo>
                    <a:pt x="879" y="764"/>
                    <a:pt x="903" y="787"/>
                    <a:pt x="937" y="787"/>
                  </a:cubicBezTo>
                  <a:cubicBezTo>
                    <a:pt x="1146" y="787"/>
                    <a:pt x="1146" y="787"/>
                    <a:pt x="1146" y="787"/>
                  </a:cubicBezTo>
                  <a:cubicBezTo>
                    <a:pt x="1181" y="787"/>
                    <a:pt x="1204" y="764"/>
                    <a:pt x="1204" y="729"/>
                  </a:cubicBezTo>
                  <a:cubicBezTo>
                    <a:pt x="1204" y="521"/>
                    <a:pt x="1204" y="521"/>
                    <a:pt x="1204" y="521"/>
                  </a:cubicBezTo>
                  <a:cubicBezTo>
                    <a:pt x="1204" y="486"/>
                    <a:pt x="1181" y="463"/>
                    <a:pt x="1146" y="463"/>
                  </a:cubicBezTo>
                  <a:cubicBezTo>
                    <a:pt x="937" y="463"/>
                    <a:pt x="937" y="463"/>
                    <a:pt x="937" y="463"/>
                  </a:cubicBezTo>
                  <a:cubicBezTo>
                    <a:pt x="903" y="463"/>
                    <a:pt x="879" y="486"/>
                    <a:pt x="879" y="521"/>
                  </a:cubicBezTo>
                  <a:close/>
                  <a:moveTo>
                    <a:pt x="2499" y="880"/>
                  </a:moveTo>
                  <a:cubicBezTo>
                    <a:pt x="2499" y="695"/>
                    <a:pt x="2499" y="695"/>
                    <a:pt x="2499" y="695"/>
                  </a:cubicBezTo>
                  <a:cubicBezTo>
                    <a:pt x="2499" y="672"/>
                    <a:pt x="2476" y="648"/>
                    <a:pt x="2453" y="648"/>
                  </a:cubicBezTo>
                  <a:cubicBezTo>
                    <a:pt x="2268" y="648"/>
                    <a:pt x="2268" y="648"/>
                    <a:pt x="2268" y="648"/>
                  </a:cubicBezTo>
                  <a:cubicBezTo>
                    <a:pt x="2245" y="648"/>
                    <a:pt x="2222" y="672"/>
                    <a:pt x="2222" y="695"/>
                  </a:cubicBezTo>
                  <a:cubicBezTo>
                    <a:pt x="2222" y="880"/>
                    <a:pt x="2222" y="880"/>
                    <a:pt x="2222" y="880"/>
                  </a:cubicBezTo>
                  <a:cubicBezTo>
                    <a:pt x="2222" y="903"/>
                    <a:pt x="2245" y="926"/>
                    <a:pt x="2268" y="926"/>
                  </a:cubicBezTo>
                  <a:cubicBezTo>
                    <a:pt x="2453" y="926"/>
                    <a:pt x="2453" y="926"/>
                    <a:pt x="2453" y="926"/>
                  </a:cubicBezTo>
                  <a:cubicBezTo>
                    <a:pt x="2476" y="926"/>
                    <a:pt x="2499" y="903"/>
                    <a:pt x="2499" y="880"/>
                  </a:cubicBezTo>
                  <a:close/>
                  <a:moveTo>
                    <a:pt x="879" y="278"/>
                  </a:moveTo>
                  <a:cubicBezTo>
                    <a:pt x="903" y="278"/>
                    <a:pt x="926" y="255"/>
                    <a:pt x="926" y="231"/>
                  </a:cubicBezTo>
                  <a:cubicBezTo>
                    <a:pt x="926" y="46"/>
                    <a:pt x="926" y="46"/>
                    <a:pt x="926" y="46"/>
                  </a:cubicBezTo>
                  <a:cubicBezTo>
                    <a:pt x="926" y="23"/>
                    <a:pt x="903" y="0"/>
                    <a:pt x="879" y="0"/>
                  </a:cubicBezTo>
                  <a:cubicBezTo>
                    <a:pt x="694" y="0"/>
                    <a:pt x="694" y="0"/>
                    <a:pt x="694" y="0"/>
                  </a:cubicBezTo>
                  <a:cubicBezTo>
                    <a:pt x="671" y="0"/>
                    <a:pt x="648" y="23"/>
                    <a:pt x="648" y="46"/>
                  </a:cubicBezTo>
                  <a:cubicBezTo>
                    <a:pt x="648" y="231"/>
                    <a:pt x="648" y="231"/>
                    <a:pt x="648" y="231"/>
                  </a:cubicBezTo>
                  <a:cubicBezTo>
                    <a:pt x="648" y="255"/>
                    <a:pt x="671" y="278"/>
                    <a:pt x="694" y="278"/>
                  </a:cubicBezTo>
                  <a:lnTo>
                    <a:pt x="879" y="278"/>
                  </a:lnTo>
                  <a:close/>
                  <a:moveTo>
                    <a:pt x="520" y="1389"/>
                  </a:moveTo>
                  <a:cubicBezTo>
                    <a:pt x="405" y="1389"/>
                    <a:pt x="405" y="1389"/>
                    <a:pt x="405" y="1389"/>
                  </a:cubicBezTo>
                  <a:cubicBezTo>
                    <a:pt x="382" y="1389"/>
                    <a:pt x="370" y="1401"/>
                    <a:pt x="370" y="1424"/>
                  </a:cubicBezTo>
                  <a:cubicBezTo>
                    <a:pt x="370" y="1540"/>
                    <a:pt x="370" y="1540"/>
                    <a:pt x="370" y="1540"/>
                  </a:cubicBezTo>
                  <a:cubicBezTo>
                    <a:pt x="370" y="1563"/>
                    <a:pt x="382" y="1574"/>
                    <a:pt x="405" y="1574"/>
                  </a:cubicBezTo>
                  <a:cubicBezTo>
                    <a:pt x="520" y="1574"/>
                    <a:pt x="520" y="1574"/>
                    <a:pt x="520" y="1574"/>
                  </a:cubicBezTo>
                  <a:cubicBezTo>
                    <a:pt x="544" y="1574"/>
                    <a:pt x="555" y="1563"/>
                    <a:pt x="555" y="1540"/>
                  </a:cubicBezTo>
                  <a:cubicBezTo>
                    <a:pt x="555" y="1424"/>
                    <a:pt x="555" y="1424"/>
                    <a:pt x="555" y="1424"/>
                  </a:cubicBezTo>
                  <a:cubicBezTo>
                    <a:pt x="555" y="1401"/>
                    <a:pt x="544" y="1389"/>
                    <a:pt x="520" y="1389"/>
                  </a:cubicBezTo>
                  <a:close/>
                  <a:moveTo>
                    <a:pt x="2488" y="463"/>
                  </a:moveTo>
                  <a:cubicBezTo>
                    <a:pt x="2603" y="463"/>
                    <a:pt x="2603" y="463"/>
                    <a:pt x="2603" y="463"/>
                  </a:cubicBezTo>
                  <a:cubicBezTo>
                    <a:pt x="2627" y="463"/>
                    <a:pt x="2638" y="452"/>
                    <a:pt x="2638" y="428"/>
                  </a:cubicBezTo>
                  <a:cubicBezTo>
                    <a:pt x="2638" y="313"/>
                    <a:pt x="2638" y="313"/>
                    <a:pt x="2638" y="313"/>
                  </a:cubicBezTo>
                  <a:cubicBezTo>
                    <a:pt x="2638" y="289"/>
                    <a:pt x="2627" y="278"/>
                    <a:pt x="2603" y="278"/>
                  </a:cubicBezTo>
                  <a:cubicBezTo>
                    <a:pt x="2488" y="278"/>
                    <a:pt x="2488" y="278"/>
                    <a:pt x="2488" y="278"/>
                  </a:cubicBezTo>
                  <a:cubicBezTo>
                    <a:pt x="2464" y="278"/>
                    <a:pt x="2453" y="289"/>
                    <a:pt x="2453" y="313"/>
                  </a:cubicBezTo>
                  <a:cubicBezTo>
                    <a:pt x="2453" y="428"/>
                    <a:pt x="2453" y="428"/>
                    <a:pt x="2453" y="428"/>
                  </a:cubicBezTo>
                  <a:cubicBezTo>
                    <a:pt x="2453" y="452"/>
                    <a:pt x="2464" y="463"/>
                    <a:pt x="2488" y="463"/>
                  </a:cubicBezTo>
                  <a:close/>
                  <a:moveTo>
                    <a:pt x="312" y="556"/>
                  </a:moveTo>
                  <a:cubicBezTo>
                    <a:pt x="428" y="556"/>
                    <a:pt x="428" y="556"/>
                    <a:pt x="428" y="556"/>
                  </a:cubicBezTo>
                  <a:cubicBezTo>
                    <a:pt x="451" y="556"/>
                    <a:pt x="463" y="544"/>
                    <a:pt x="463" y="521"/>
                  </a:cubicBezTo>
                  <a:cubicBezTo>
                    <a:pt x="463" y="405"/>
                    <a:pt x="463" y="405"/>
                    <a:pt x="463" y="405"/>
                  </a:cubicBezTo>
                  <a:cubicBezTo>
                    <a:pt x="463" y="382"/>
                    <a:pt x="451" y="370"/>
                    <a:pt x="428" y="370"/>
                  </a:cubicBezTo>
                  <a:cubicBezTo>
                    <a:pt x="312" y="370"/>
                    <a:pt x="312" y="370"/>
                    <a:pt x="312" y="370"/>
                  </a:cubicBezTo>
                  <a:cubicBezTo>
                    <a:pt x="289" y="370"/>
                    <a:pt x="277" y="382"/>
                    <a:pt x="277" y="405"/>
                  </a:cubicBezTo>
                  <a:cubicBezTo>
                    <a:pt x="277" y="521"/>
                    <a:pt x="277" y="521"/>
                    <a:pt x="277" y="521"/>
                  </a:cubicBezTo>
                  <a:cubicBezTo>
                    <a:pt x="277" y="544"/>
                    <a:pt x="289" y="556"/>
                    <a:pt x="312" y="556"/>
                  </a:cubicBezTo>
                  <a:close/>
                  <a:moveTo>
                    <a:pt x="416" y="1088"/>
                  </a:moveTo>
                  <a:cubicBezTo>
                    <a:pt x="416" y="811"/>
                    <a:pt x="416" y="811"/>
                    <a:pt x="416" y="811"/>
                  </a:cubicBezTo>
                  <a:cubicBezTo>
                    <a:pt x="416" y="776"/>
                    <a:pt x="382" y="741"/>
                    <a:pt x="347" y="741"/>
                  </a:cubicBezTo>
                  <a:cubicBezTo>
                    <a:pt x="69" y="741"/>
                    <a:pt x="69" y="741"/>
                    <a:pt x="69" y="741"/>
                  </a:cubicBezTo>
                  <a:cubicBezTo>
                    <a:pt x="34" y="741"/>
                    <a:pt x="0" y="776"/>
                    <a:pt x="0" y="811"/>
                  </a:cubicBezTo>
                  <a:cubicBezTo>
                    <a:pt x="0" y="1088"/>
                    <a:pt x="0" y="1088"/>
                    <a:pt x="0" y="1088"/>
                  </a:cubicBezTo>
                  <a:cubicBezTo>
                    <a:pt x="0" y="1123"/>
                    <a:pt x="34" y="1158"/>
                    <a:pt x="69" y="1158"/>
                  </a:cubicBezTo>
                  <a:cubicBezTo>
                    <a:pt x="347" y="1158"/>
                    <a:pt x="347" y="1158"/>
                    <a:pt x="347" y="1158"/>
                  </a:cubicBezTo>
                  <a:cubicBezTo>
                    <a:pt x="382" y="1158"/>
                    <a:pt x="416" y="1123"/>
                    <a:pt x="416" y="1088"/>
                  </a:cubicBezTo>
                  <a:close/>
                  <a:moveTo>
                    <a:pt x="2708" y="1111"/>
                  </a:moveTo>
                  <a:cubicBezTo>
                    <a:pt x="2430" y="1111"/>
                    <a:pt x="2430" y="1111"/>
                    <a:pt x="2430" y="1111"/>
                  </a:cubicBezTo>
                  <a:cubicBezTo>
                    <a:pt x="2395" y="1111"/>
                    <a:pt x="2360" y="1146"/>
                    <a:pt x="2360" y="1181"/>
                  </a:cubicBezTo>
                  <a:cubicBezTo>
                    <a:pt x="2360" y="1459"/>
                    <a:pt x="2360" y="1459"/>
                    <a:pt x="2360" y="1459"/>
                  </a:cubicBezTo>
                  <a:cubicBezTo>
                    <a:pt x="2360" y="1493"/>
                    <a:pt x="2395" y="1528"/>
                    <a:pt x="2430" y="1528"/>
                  </a:cubicBezTo>
                  <a:cubicBezTo>
                    <a:pt x="2708" y="1528"/>
                    <a:pt x="2708" y="1528"/>
                    <a:pt x="2708" y="1528"/>
                  </a:cubicBezTo>
                  <a:cubicBezTo>
                    <a:pt x="2742" y="1528"/>
                    <a:pt x="2777" y="1493"/>
                    <a:pt x="2777" y="1459"/>
                  </a:cubicBezTo>
                  <a:cubicBezTo>
                    <a:pt x="2777" y="1181"/>
                    <a:pt x="2777" y="1181"/>
                    <a:pt x="2777" y="1181"/>
                  </a:cubicBezTo>
                  <a:cubicBezTo>
                    <a:pt x="2777" y="1146"/>
                    <a:pt x="2742" y="1111"/>
                    <a:pt x="2708" y="1111"/>
                  </a:cubicBezTo>
                  <a:close/>
                  <a:moveTo>
                    <a:pt x="926" y="2223"/>
                  </a:moveTo>
                  <a:cubicBezTo>
                    <a:pt x="1111" y="2223"/>
                    <a:pt x="1111" y="2223"/>
                    <a:pt x="1111" y="2223"/>
                  </a:cubicBezTo>
                  <a:cubicBezTo>
                    <a:pt x="1134" y="2223"/>
                    <a:pt x="1157" y="2200"/>
                    <a:pt x="1157" y="2176"/>
                  </a:cubicBezTo>
                  <a:cubicBezTo>
                    <a:pt x="1157" y="1991"/>
                    <a:pt x="1157" y="1991"/>
                    <a:pt x="1157" y="1991"/>
                  </a:cubicBezTo>
                  <a:cubicBezTo>
                    <a:pt x="1157" y="1968"/>
                    <a:pt x="1134" y="1945"/>
                    <a:pt x="1111" y="1945"/>
                  </a:cubicBezTo>
                  <a:cubicBezTo>
                    <a:pt x="926" y="1945"/>
                    <a:pt x="926" y="1945"/>
                    <a:pt x="926" y="1945"/>
                  </a:cubicBezTo>
                  <a:cubicBezTo>
                    <a:pt x="903" y="1945"/>
                    <a:pt x="879" y="1968"/>
                    <a:pt x="879" y="1991"/>
                  </a:cubicBezTo>
                  <a:cubicBezTo>
                    <a:pt x="879" y="2176"/>
                    <a:pt x="879" y="2176"/>
                    <a:pt x="879" y="2176"/>
                  </a:cubicBezTo>
                  <a:cubicBezTo>
                    <a:pt x="879" y="2200"/>
                    <a:pt x="903" y="2223"/>
                    <a:pt x="926" y="2223"/>
                  </a:cubicBezTo>
                  <a:close/>
                  <a:moveTo>
                    <a:pt x="926" y="1852"/>
                  </a:moveTo>
                  <a:cubicBezTo>
                    <a:pt x="1111" y="1852"/>
                    <a:pt x="1111" y="1852"/>
                    <a:pt x="1111" y="1852"/>
                  </a:cubicBezTo>
                  <a:cubicBezTo>
                    <a:pt x="1134" y="1852"/>
                    <a:pt x="1157" y="1829"/>
                    <a:pt x="1157" y="1806"/>
                  </a:cubicBezTo>
                  <a:cubicBezTo>
                    <a:pt x="1157" y="1621"/>
                    <a:pt x="1157" y="1621"/>
                    <a:pt x="1157" y="1621"/>
                  </a:cubicBezTo>
                  <a:cubicBezTo>
                    <a:pt x="1157" y="1598"/>
                    <a:pt x="1134" y="1574"/>
                    <a:pt x="1111" y="1574"/>
                  </a:cubicBezTo>
                  <a:cubicBezTo>
                    <a:pt x="926" y="1574"/>
                    <a:pt x="926" y="1574"/>
                    <a:pt x="926" y="1574"/>
                  </a:cubicBezTo>
                  <a:cubicBezTo>
                    <a:pt x="903" y="1574"/>
                    <a:pt x="879" y="1598"/>
                    <a:pt x="879" y="1621"/>
                  </a:cubicBezTo>
                  <a:cubicBezTo>
                    <a:pt x="879" y="1806"/>
                    <a:pt x="879" y="1806"/>
                    <a:pt x="879" y="1806"/>
                  </a:cubicBezTo>
                  <a:cubicBezTo>
                    <a:pt x="879" y="1829"/>
                    <a:pt x="903" y="1852"/>
                    <a:pt x="926" y="1852"/>
                  </a:cubicBezTo>
                  <a:close/>
                  <a:moveTo>
                    <a:pt x="1296" y="2223"/>
                  </a:moveTo>
                  <a:cubicBezTo>
                    <a:pt x="1481" y="2223"/>
                    <a:pt x="1481" y="2223"/>
                    <a:pt x="1481" y="2223"/>
                  </a:cubicBezTo>
                  <a:cubicBezTo>
                    <a:pt x="1505" y="2223"/>
                    <a:pt x="1528" y="2200"/>
                    <a:pt x="1528" y="2176"/>
                  </a:cubicBezTo>
                  <a:cubicBezTo>
                    <a:pt x="1528" y="1991"/>
                    <a:pt x="1528" y="1991"/>
                    <a:pt x="1528" y="1991"/>
                  </a:cubicBezTo>
                  <a:cubicBezTo>
                    <a:pt x="1528" y="1968"/>
                    <a:pt x="1505" y="1945"/>
                    <a:pt x="1481" y="1945"/>
                  </a:cubicBezTo>
                  <a:cubicBezTo>
                    <a:pt x="1296" y="1945"/>
                    <a:pt x="1296" y="1945"/>
                    <a:pt x="1296" y="1945"/>
                  </a:cubicBezTo>
                  <a:cubicBezTo>
                    <a:pt x="1273" y="1945"/>
                    <a:pt x="1250" y="1968"/>
                    <a:pt x="1250" y="1991"/>
                  </a:cubicBezTo>
                  <a:cubicBezTo>
                    <a:pt x="1250" y="2176"/>
                    <a:pt x="1250" y="2176"/>
                    <a:pt x="1250" y="2176"/>
                  </a:cubicBezTo>
                  <a:cubicBezTo>
                    <a:pt x="1250" y="2200"/>
                    <a:pt x="1273" y="2223"/>
                    <a:pt x="1296" y="2223"/>
                  </a:cubicBezTo>
                  <a:close/>
                  <a:moveTo>
                    <a:pt x="926" y="1482"/>
                  </a:moveTo>
                  <a:cubicBezTo>
                    <a:pt x="1111" y="1482"/>
                    <a:pt x="1111" y="1482"/>
                    <a:pt x="1111" y="1482"/>
                  </a:cubicBezTo>
                  <a:cubicBezTo>
                    <a:pt x="1134" y="1482"/>
                    <a:pt x="1157" y="1459"/>
                    <a:pt x="1157" y="1436"/>
                  </a:cubicBezTo>
                  <a:cubicBezTo>
                    <a:pt x="1157" y="1250"/>
                    <a:pt x="1157" y="1250"/>
                    <a:pt x="1157" y="1250"/>
                  </a:cubicBezTo>
                  <a:cubicBezTo>
                    <a:pt x="1157" y="1227"/>
                    <a:pt x="1134" y="1204"/>
                    <a:pt x="1111" y="1204"/>
                  </a:cubicBezTo>
                  <a:cubicBezTo>
                    <a:pt x="926" y="1204"/>
                    <a:pt x="926" y="1204"/>
                    <a:pt x="926" y="1204"/>
                  </a:cubicBezTo>
                  <a:cubicBezTo>
                    <a:pt x="903" y="1204"/>
                    <a:pt x="879" y="1227"/>
                    <a:pt x="879" y="1250"/>
                  </a:cubicBezTo>
                  <a:cubicBezTo>
                    <a:pt x="879" y="1436"/>
                    <a:pt x="879" y="1436"/>
                    <a:pt x="879" y="1436"/>
                  </a:cubicBezTo>
                  <a:cubicBezTo>
                    <a:pt x="879" y="1459"/>
                    <a:pt x="903" y="1482"/>
                    <a:pt x="926" y="1482"/>
                  </a:cubicBezTo>
                  <a:close/>
                  <a:moveTo>
                    <a:pt x="1296" y="1482"/>
                  </a:moveTo>
                  <a:cubicBezTo>
                    <a:pt x="1481" y="1482"/>
                    <a:pt x="1481" y="1482"/>
                    <a:pt x="1481" y="1482"/>
                  </a:cubicBezTo>
                  <a:cubicBezTo>
                    <a:pt x="1505" y="1482"/>
                    <a:pt x="1528" y="1459"/>
                    <a:pt x="1528" y="1436"/>
                  </a:cubicBezTo>
                  <a:cubicBezTo>
                    <a:pt x="1528" y="1250"/>
                    <a:pt x="1528" y="1250"/>
                    <a:pt x="1528" y="1250"/>
                  </a:cubicBezTo>
                  <a:cubicBezTo>
                    <a:pt x="1528" y="1227"/>
                    <a:pt x="1505" y="1204"/>
                    <a:pt x="1481" y="1204"/>
                  </a:cubicBezTo>
                  <a:cubicBezTo>
                    <a:pt x="1296" y="1204"/>
                    <a:pt x="1296" y="1204"/>
                    <a:pt x="1296" y="1204"/>
                  </a:cubicBezTo>
                  <a:cubicBezTo>
                    <a:pt x="1273" y="1204"/>
                    <a:pt x="1250" y="1227"/>
                    <a:pt x="1250" y="1250"/>
                  </a:cubicBezTo>
                  <a:cubicBezTo>
                    <a:pt x="1250" y="1436"/>
                    <a:pt x="1250" y="1436"/>
                    <a:pt x="1250" y="1436"/>
                  </a:cubicBezTo>
                  <a:cubicBezTo>
                    <a:pt x="1250" y="1459"/>
                    <a:pt x="1273" y="1482"/>
                    <a:pt x="1296" y="1482"/>
                  </a:cubicBezTo>
                  <a:close/>
                  <a:moveTo>
                    <a:pt x="1296" y="1852"/>
                  </a:moveTo>
                  <a:cubicBezTo>
                    <a:pt x="1481" y="1852"/>
                    <a:pt x="1481" y="1852"/>
                    <a:pt x="1481" y="1852"/>
                  </a:cubicBezTo>
                  <a:cubicBezTo>
                    <a:pt x="1505" y="1852"/>
                    <a:pt x="1528" y="1829"/>
                    <a:pt x="1528" y="1806"/>
                  </a:cubicBezTo>
                  <a:cubicBezTo>
                    <a:pt x="1528" y="1621"/>
                    <a:pt x="1528" y="1621"/>
                    <a:pt x="1528" y="1621"/>
                  </a:cubicBezTo>
                  <a:cubicBezTo>
                    <a:pt x="1528" y="1598"/>
                    <a:pt x="1505" y="1574"/>
                    <a:pt x="1481" y="1574"/>
                  </a:cubicBezTo>
                  <a:cubicBezTo>
                    <a:pt x="1296" y="1574"/>
                    <a:pt x="1296" y="1574"/>
                    <a:pt x="1296" y="1574"/>
                  </a:cubicBezTo>
                  <a:cubicBezTo>
                    <a:pt x="1273" y="1574"/>
                    <a:pt x="1250" y="1598"/>
                    <a:pt x="1250" y="1621"/>
                  </a:cubicBezTo>
                  <a:cubicBezTo>
                    <a:pt x="1250" y="1806"/>
                    <a:pt x="1250" y="1806"/>
                    <a:pt x="1250" y="1806"/>
                  </a:cubicBezTo>
                  <a:cubicBezTo>
                    <a:pt x="1250" y="1829"/>
                    <a:pt x="1273" y="1852"/>
                    <a:pt x="1296" y="1852"/>
                  </a:cubicBezTo>
                  <a:close/>
                  <a:moveTo>
                    <a:pt x="1667" y="1482"/>
                  </a:moveTo>
                  <a:cubicBezTo>
                    <a:pt x="1852" y="1482"/>
                    <a:pt x="1852" y="1482"/>
                    <a:pt x="1852" y="1482"/>
                  </a:cubicBezTo>
                  <a:cubicBezTo>
                    <a:pt x="1875" y="1482"/>
                    <a:pt x="1898" y="1459"/>
                    <a:pt x="1898" y="1436"/>
                  </a:cubicBezTo>
                  <a:cubicBezTo>
                    <a:pt x="1898" y="1250"/>
                    <a:pt x="1898" y="1250"/>
                    <a:pt x="1898" y="1250"/>
                  </a:cubicBezTo>
                  <a:cubicBezTo>
                    <a:pt x="1898" y="1227"/>
                    <a:pt x="1875" y="1204"/>
                    <a:pt x="1852" y="1204"/>
                  </a:cubicBezTo>
                  <a:cubicBezTo>
                    <a:pt x="1667" y="1204"/>
                    <a:pt x="1667" y="1204"/>
                    <a:pt x="1667" y="1204"/>
                  </a:cubicBezTo>
                  <a:cubicBezTo>
                    <a:pt x="1644" y="1204"/>
                    <a:pt x="1620" y="1227"/>
                    <a:pt x="1620" y="1250"/>
                  </a:cubicBezTo>
                  <a:cubicBezTo>
                    <a:pt x="1620" y="1436"/>
                    <a:pt x="1620" y="1436"/>
                    <a:pt x="1620" y="1436"/>
                  </a:cubicBezTo>
                  <a:cubicBezTo>
                    <a:pt x="1620" y="1459"/>
                    <a:pt x="1644" y="1482"/>
                    <a:pt x="1667" y="1482"/>
                  </a:cubicBezTo>
                  <a:close/>
                  <a:moveTo>
                    <a:pt x="1667" y="1852"/>
                  </a:moveTo>
                  <a:cubicBezTo>
                    <a:pt x="1852" y="1852"/>
                    <a:pt x="1852" y="1852"/>
                    <a:pt x="1852" y="1852"/>
                  </a:cubicBezTo>
                  <a:cubicBezTo>
                    <a:pt x="1875" y="1852"/>
                    <a:pt x="1898" y="1829"/>
                    <a:pt x="1898" y="1806"/>
                  </a:cubicBezTo>
                  <a:cubicBezTo>
                    <a:pt x="1898" y="1621"/>
                    <a:pt x="1898" y="1621"/>
                    <a:pt x="1898" y="1621"/>
                  </a:cubicBezTo>
                  <a:cubicBezTo>
                    <a:pt x="1898" y="1598"/>
                    <a:pt x="1875" y="1574"/>
                    <a:pt x="1852" y="1574"/>
                  </a:cubicBezTo>
                  <a:cubicBezTo>
                    <a:pt x="1667" y="1574"/>
                    <a:pt x="1667" y="1574"/>
                    <a:pt x="1667" y="1574"/>
                  </a:cubicBezTo>
                  <a:cubicBezTo>
                    <a:pt x="1644" y="1574"/>
                    <a:pt x="1620" y="1598"/>
                    <a:pt x="1620" y="1621"/>
                  </a:cubicBezTo>
                  <a:cubicBezTo>
                    <a:pt x="1620" y="1806"/>
                    <a:pt x="1620" y="1806"/>
                    <a:pt x="1620" y="1806"/>
                  </a:cubicBezTo>
                  <a:cubicBezTo>
                    <a:pt x="1620" y="1829"/>
                    <a:pt x="1644" y="1852"/>
                    <a:pt x="1667" y="1852"/>
                  </a:cubicBezTo>
                  <a:close/>
                </a:path>
              </a:pathLst>
            </a:custGeom>
            <a:solidFill>
              <a:schemeClr val="accent5"/>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dirty="0"/>
            </a:p>
          </p:txBody>
        </p:sp>
      </p:grpSp>
      <p:sp>
        <p:nvSpPr>
          <p:cNvPr id="112" name="Freeform 8"/>
          <p:cNvSpPr>
            <a:spLocks noChangeAspect="1" noChangeArrowheads="1"/>
          </p:cNvSpPr>
          <p:nvPr/>
        </p:nvSpPr>
        <p:spPr bwMode="auto">
          <a:xfrm>
            <a:off x="10790447" y="2210239"/>
            <a:ext cx="451167" cy="577494"/>
          </a:xfrm>
          <a:custGeom>
            <a:avLst/>
            <a:gdLst>
              <a:gd name="T0" fmla="*/ 463 w 2316"/>
              <a:gd name="T1" fmla="*/ 0 h 2964"/>
              <a:gd name="T2" fmla="*/ 0 w 2316"/>
              <a:gd name="T3" fmla="*/ 463 h 2964"/>
              <a:gd name="T4" fmla="*/ 0 w 2316"/>
              <a:gd name="T5" fmla="*/ 2963 h 2964"/>
              <a:gd name="T6" fmla="*/ 2315 w 2316"/>
              <a:gd name="T7" fmla="*/ 2963 h 2964"/>
              <a:gd name="T8" fmla="*/ 2315 w 2316"/>
              <a:gd name="T9" fmla="*/ 0 h 2964"/>
              <a:gd name="T10" fmla="*/ 463 w 2316"/>
              <a:gd name="T11" fmla="*/ 0 h 2964"/>
              <a:gd name="T12" fmla="*/ 1852 w 2316"/>
              <a:gd name="T13" fmla="*/ 2500 h 2964"/>
              <a:gd name="T14" fmla="*/ 463 w 2316"/>
              <a:gd name="T15" fmla="*/ 2500 h 2964"/>
              <a:gd name="T16" fmla="*/ 463 w 2316"/>
              <a:gd name="T17" fmla="*/ 2407 h 2964"/>
              <a:gd name="T18" fmla="*/ 1852 w 2316"/>
              <a:gd name="T19" fmla="*/ 2407 h 2964"/>
              <a:gd name="T20" fmla="*/ 1852 w 2316"/>
              <a:gd name="T21" fmla="*/ 2500 h 2964"/>
              <a:gd name="T22" fmla="*/ 1852 w 2316"/>
              <a:gd name="T23" fmla="*/ 2176 h 2964"/>
              <a:gd name="T24" fmla="*/ 463 w 2316"/>
              <a:gd name="T25" fmla="*/ 2176 h 2964"/>
              <a:gd name="T26" fmla="*/ 463 w 2316"/>
              <a:gd name="T27" fmla="*/ 2084 h 2964"/>
              <a:gd name="T28" fmla="*/ 1852 w 2316"/>
              <a:gd name="T29" fmla="*/ 2084 h 2964"/>
              <a:gd name="T30" fmla="*/ 1852 w 2316"/>
              <a:gd name="T31" fmla="*/ 2176 h 2964"/>
              <a:gd name="T32" fmla="*/ 1852 w 2316"/>
              <a:gd name="T33" fmla="*/ 1852 h 2964"/>
              <a:gd name="T34" fmla="*/ 463 w 2316"/>
              <a:gd name="T35" fmla="*/ 1852 h 2964"/>
              <a:gd name="T36" fmla="*/ 463 w 2316"/>
              <a:gd name="T37" fmla="*/ 1760 h 2964"/>
              <a:gd name="T38" fmla="*/ 1852 w 2316"/>
              <a:gd name="T39" fmla="*/ 1760 h 2964"/>
              <a:gd name="T40" fmla="*/ 1852 w 2316"/>
              <a:gd name="T41" fmla="*/ 1852 h 2964"/>
              <a:gd name="T42" fmla="*/ 1852 w 2316"/>
              <a:gd name="T43" fmla="*/ 1528 h 2964"/>
              <a:gd name="T44" fmla="*/ 463 w 2316"/>
              <a:gd name="T45" fmla="*/ 1528 h 2964"/>
              <a:gd name="T46" fmla="*/ 463 w 2316"/>
              <a:gd name="T47" fmla="*/ 1436 h 2964"/>
              <a:gd name="T48" fmla="*/ 1852 w 2316"/>
              <a:gd name="T49" fmla="*/ 1436 h 2964"/>
              <a:gd name="T50" fmla="*/ 1852 w 2316"/>
              <a:gd name="T51" fmla="*/ 1528 h 2964"/>
              <a:gd name="T52" fmla="*/ 1852 w 2316"/>
              <a:gd name="T53" fmla="*/ 1204 h 2964"/>
              <a:gd name="T54" fmla="*/ 463 w 2316"/>
              <a:gd name="T55" fmla="*/ 1204 h 2964"/>
              <a:gd name="T56" fmla="*/ 463 w 2316"/>
              <a:gd name="T57" fmla="*/ 1111 h 2964"/>
              <a:gd name="T58" fmla="*/ 1852 w 2316"/>
              <a:gd name="T59" fmla="*/ 1111 h 2964"/>
              <a:gd name="T60" fmla="*/ 1852 w 2316"/>
              <a:gd name="T61" fmla="*/ 1204 h 2964"/>
              <a:gd name="T62" fmla="*/ 1852 w 2316"/>
              <a:gd name="T63" fmla="*/ 880 h 2964"/>
              <a:gd name="T64" fmla="*/ 463 w 2316"/>
              <a:gd name="T65" fmla="*/ 880 h 2964"/>
              <a:gd name="T66" fmla="*/ 463 w 2316"/>
              <a:gd name="T67" fmla="*/ 787 h 2964"/>
              <a:gd name="T68" fmla="*/ 1852 w 2316"/>
              <a:gd name="T69" fmla="*/ 787 h 2964"/>
              <a:gd name="T70" fmla="*/ 1852 w 2316"/>
              <a:gd name="T71" fmla="*/ 880 h 29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316" h="2964">
                <a:moveTo>
                  <a:pt x="463" y="0"/>
                </a:moveTo>
                <a:lnTo>
                  <a:pt x="0" y="463"/>
                </a:lnTo>
                <a:lnTo>
                  <a:pt x="0" y="2963"/>
                </a:lnTo>
                <a:lnTo>
                  <a:pt x="2315" y="2963"/>
                </a:lnTo>
                <a:lnTo>
                  <a:pt x="2315" y="0"/>
                </a:lnTo>
                <a:lnTo>
                  <a:pt x="463" y="0"/>
                </a:lnTo>
                <a:close/>
                <a:moveTo>
                  <a:pt x="1852" y="2500"/>
                </a:moveTo>
                <a:lnTo>
                  <a:pt x="463" y="2500"/>
                </a:lnTo>
                <a:lnTo>
                  <a:pt x="463" y="2407"/>
                </a:lnTo>
                <a:lnTo>
                  <a:pt x="1852" y="2407"/>
                </a:lnTo>
                <a:lnTo>
                  <a:pt x="1852" y="2500"/>
                </a:lnTo>
                <a:close/>
                <a:moveTo>
                  <a:pt x="1852" y="2176"/>
                </a:moveTo>
                <a:lnTo>
                  <a:pt x="463" y="2176"/>
                </a:lnTo>
                <a:lnTo>
                  <a:pt x="463" y="2084"/>
                </a:lnTo>
                <a:lnTo>
                  <a:pt x="1852" y="2084"/>
                </a:lnTo>
                <a:lnTo>
                  <a:pt x="1852" y="2176"/>
                </a:lnTo>
                <a:close/>
                <a:moveTo>
                  <a:pt x="1852" y="1852"/>
                </a:moveTo>
                <a:lnTo>
                  <a:pt x="463" y="1852"/>
                </a:lnTo>
                <a:lnTo>
                  <a:pt x="463" y="1760"/>
                </a:lnTo>
                <a:lnTo>
                  <a:pt x="1852" y="1760"/>
                </a:lnTo>
                <a:lnTo>
                  <a:pt x="1852" y="1852"/>
                </a:lnTo>
                <a:close/>
                <a:moveTo>
                  <a:pt x="1852" y="1528"/>
                </a:moveTo>
                <a:lnTo>
                  <a:pt x="463" y="1528"/>
                </a:lnTo>
                <a:lnTo>
                  <a:pt x="463" y="1436"/>
                </a:lnTo>
                <a:lnTo>
                  <a:pt x="1852" y="1436"/>
                </a:lnTo>
                <a:lnTo>
                  <a:pt x="1852" y="1528"/>
                </a:lnTo>
                <a:close/>
                <a:moveTo>
                  <a:pt x="1852" y="1204"/>
                </a:moveTo>
                <a:lnTo>
                  <a:pt x="463" y="1204"/>
                </a:lnTo>
                <a:lnTo>
                  <a:pt x="463" y="1111"/>
                </a:lnTo>
                <a:lnTo>
                  <a:pt x="1852" y="1111"/>
                </a:lnTo>
                <a:lnTo>
                  <a:pt x="1852" y="1204"/>
                </a:lnTo>
                <a:close/>
                <a:moveTo>
                  <a:pt x="1852" y="880"/>
                </a:moveTo>
                <a:lnTo>
                  <a:pt x="463" y="880"/>
                </a:lnTo>
                <a:lnTo>
                  <a:pt x="463" y="787"/>
                </a:lnTo>
                <a:lnTo>
                  <a:pt x="1852" y="787"/>
                </a:lnTo>
                <a:lnTo>
                  <a:pt x="1852" y="880"/>
                </a:lnTo>
                <a:close/>
              </a:path>
            </a:pathLst>
          </a:custGeom>
          <a:solidFill>
            <a:schemeClr val="bg1"/>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dirty="0"/>
          </a:p>
        </p:txBody>
      </p:sp>
      <p:grpSp>
        <p:nvGrpSpPr>
          <p:cNvPr id="9" name="Group 8"/>
          <p:cNvGrpSpPr/>
          <p:nvPr/>
        </p:nvGrpSpPr>
        <p:grpSpPr>
          <a:xfrm>
            <a:off x="9427004" y="2654524"/>
            <a:ext cx="944753" cy="272240"/>
            <a:chOff x="6766231" y="3374197"/>
            <a:chExt cx="944753" cy="272240"/>
          </a:xfrm>
        </p:grpSpPr>
        <p:cxnSp>
          <p:nvCxnSpPr>
            <p:cNvPr id="4" name="Straight Connector 3"/>
            <p:cNvCxnSpPr/>
            <p:nvPr/>
          </p:nvCxnSpPr>
          <p:spPr>
            <a:xfrm flipV="1">
              <a:off x="6766231" y="3374197"/>
              <a:ext cx="442117" cy="272240"/>
            </a:xfrm>
            <a:prstGeom prst="line">
              <a:avLst/>
            </a:prstGeom>
            <a:ln w="19050">
              <a:solidFill>
                <a:schemeClr val="accent3">
                  <a:lumMod val="75000"/>
                </a:schemeClr>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6" name="Straight Connector 5"/>
            <p:cNvCxnSpPr/>
            <p:nvPr/>
          </p:nvCxnSpPr>
          <p:spPr>
            <a:xfrm>
              <a:off x="7209182" y="3374197"/>
              <a:ext cx="501802" cy="0"/>
            </a:xfrm>
            <a:prstGeom prst="line">
              <a:avLst/>
            </a:prstGeom>
            <a:ln w="19050">
              <a:solidFill>
                <a:schemeClr val="accent3">
                  <a:lumMod val="75000"/>
                </a:schemeClr>
              </a:solidFill>
              <a:miter lim="800000"/>
              <a:tailEnd type="none"/>
            </a:ln>
          </p:spPr>
          <p:style>
            <a:lnRef idx="1">
              <a:schemeClr val="accent1"/>
            </a:lnRef>
            <a:fillRef idx="0">
              <a:schemeClr val="accent1"/>
            </a:fillRef>
            <a:effectRef idx="0">
              <a:schemeClr val="accent1"/>
            </a:effectRef>
            <a:fontRef idx="minor">
              <a:schemeClr val="tx1"/>
            </a:fontRef>
          </p:style>
        </p:cxnSp>
      </p:grpSp>
      <p:grpSp>
        <p:nvGrpSpPr>
          <p:cNvPr id="114" name="Group 113"/>
          <p:cNvGrpSpPr/>
          <p:nvPr/>
        </p:nvGrpSpPr>
        <p:grpSpPr>
          <a:xfrm flipV="1">
            <a:off x="9427004" y="3540379"/>
            <a:ext cx="944753" cy="272240"/>
            <a:chOff x="6766231" y="3374197"/>
            <a:chExt cx="944753" cy="272240"/>
          </a:xfrm>
        </p:grpSpPr>
        <p:cxnSp>
          <p:nvCxnSpPr>
            <p:cNvPr id="115" name="Straight Connector 114"/>
            <p:cNvCxnSpPr/>
            <p:nvPr/>
          </p:nvCxnSpPr>
          <p:spPr>
            <a:xfrm flipV="1">
              <a:off x="6766231" y="3374197"/>
              <a:ext cx="442117" cy="272240"/>
            </a:xfrm>
            <a:prstGeom prst="line">
              <a:avLst/>
            </a:prstGeom>
            <a:ln w="19050">
              <a:solidFill>
                <a:schemeClr val="accent3">
                  <a:lumMod val="75000"/>
                </a:schemeClr>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116" name="Straight Connector 115"/>
            <p:cNvCxnSpPr/>
            <p:nvPr/>
          </p:nvCxnSpPr>
          <p:spPr>
            <a:xfrm>
              <a:off x="7209182" y="3374197"/>
              <a:ext cx="501802" cy="0"/>
            </a:xfrm>
            <a:prstGeom prst="line">
              <a:avLst/>
            </a:prstGeom>
            <a:ln w="19050">
              <a:solidFill>
                <a:schemeClr val="accent3">
                  <a:lumMod val="75000"/>
                </a:schemeClr>
              </a:solidFill>
              <a:miter lim="800000"/>
              <a:tailEnd type="none"/>
            </a:ln>
          </p:spPr>
          <p:style>
            <a:lnRef idx="1">
              <a:schemeClr val="accent1"/>
            </a:lnRef>
            <a:fillRef idx="0">
              <a:schemeClr val="accent1"/>
            </a:fillRef>
            <a:effectRef idx="0">
              <a:schemeClr val="accent1"/>
            </a:effectRef>
            <a:fontRef idx="minor">
              <a:schemeClr val="tx1"/>
            </a:fontRef>
          </p:style>
        </p:cxnSp>
      </p:grpSp>
      <p:cxnSp>
        <p:nvCxnSpPr>
          <p:cNvPr id="11" name="Straight Connector 10"/>
          <p:cNvCxnSpPr/>
          <p:nvPr/>
        </p:nvCxnSpPr>
        <p:spPr>
          <a:xfrm>
            <a:off x="9427004" y="3252801"/>
            <a:ext cx="944753" cy="0"/>
          </a:xfrm>
          <a:prstGeom prst="line">
            <a:avLst/>
          </a:prstGeom>
          <a:ln w="19050">
            <a:solidFill>
              <a:schemeClr val="accent3">
                <a:lumMod val="75000"/>
              </a:schemeClr>
            </a:solidFill>
            <a:miter lim="800000"/>
            <a:tailEnd type="none"/>
          </a:ln>
        </p:spPr>
        <p:style>
          <a:lnRef idx="1">
            <a:schemeClr val="accent1"/>
          </a:lnRef>
          <a:fillRef idx="0">
            <a:schemeClr val="accent1"/>
          </a:fillRef>
          <a:effectRef idx="0">
            <a:schemeClr val="accent1"/>
          </a:effectRef>
          <a:fontRef idx="minor">
            <a:schemeClr val="tx1"/>
          </a:fontRef>
        </p:style>
      </p:cxnSp>
      <p:sp>
        <p:nvSpPr>
          <p:cNvPr id="117" name="Freeform 8"/>
          <p:cNvSpPr>
            <a:spLocks noChangeAspect="1" noChangeArrowheads="1"/>
          </p:cNvSpPr>
          <p:nvPr/>
        </p:nvSpPr>
        <p:spPr bwMode="auto">
          <a:xfrm>
            <a:off x="10790447" y="2962885"/>
            <a:ext cx="451167" cy="577494"/>
          </a:xfrm>
          <a:custGeom>
            <a:avLst/>
            <a:gdLst>
              <a:gd name="T0" fmla="*/ 463 w 2316"/>
              <a:gd name="T1" fmla="*/ 0 h 2964"/>
              <a:gd name="T2" fmla="*/ 0 w 2316"/>
              <a:gd name="T3" fmla="*/ 463 h 2964"/>
              <a:gd name="T4" fmla="*/ 0 w 2316"/>
              <a:gd name="T5" fmla="*/ 2963 h 2964"/>
              <a:gd name="T6" fmla="*/ 2315 w 2316"/>
              <a:gd name="T7" fmla="*/ 2963 h 2964"/>
              <a:gd name="T8" fmla="*/ 2315 w 2316"/>
              <a:gd name="T9" fmla="*/ 0 h 2964"/>
              <a:gd name="T10" fmla="*/ 463 w 2316"/>
              <a:gd name="T11" fmla="*/ 0 h 2964"/>
              <a:gd name="T12" fmla="*/ 1852 w 2316"/>
              <a:gd name="T13" fmla="*/ 2500 h 2964"/>
              <a:gd name="T14" fmla="*/ 463 w 2316"/>
              <a:gd name="T15" fmla="*/ 2500 h 2964"/>
              <a:gd name="T16" fmla="*/ 463 w 2316"/>
              <a:gd name="T17" fmla="*/ 2407 h 2964"/>
              <a:gd name="T18" fmla="*/ 1852 w 2316"/>
              <a:gd name="T19" fmla="*/ 2407 h 2964"/>
              <a:gd name="T20" fmla="*/ 1852 w 2316"/>
              <a:gd name="T21" fmla="*/ 2500 h 2964"/>
              <a:gd name="T22" fmla="*/ 1852 w 2316"/>
              <a:gd name="T23" fmla="*/ 2176 h 2964"/>
              <a:gd name="T24" fmla="*/ 463 w 2316"/>
              <a:gd name="T25" fmla="*/ 2176 h 2964"/>
              <a:gd name="T26" fmla="*/ 463 w 2316"/>
              <a:gd name="T27" fmla="*/ 2084 h 2964"/>
              <a:gd name="T28" fmla="*/ 1852 w 2316"/>
              <a:gd name="T29" fmla="*/ 2084 h 2964"/>
              <a:gd name="T30" fmla="*/ 1852 w 2316"/>
              <a:gd name="T31" fmla="*/ 2176 h 2964"/>
              <a:gd name="T32" fmla="*/ 1852 w 2316"/>
              <a:gd name="T33" fmla="*/ 1852 h 2964"/>
              <a:gd name="T34" fmla="*/ 463 w 2316"/>
              <a:gd name="T35" fmla="*/ 1852 h 2964"/>
              <a:gd name="T36" fmla="*/ 463 w 2316"/>
              <a:gd name="T37" fmla="*/ 1760 h 2964"/>
              <a:gd name="T38" fmla="*/ 1852 w 2316"/>
              <a:gd name="T39" fmla="*/ 1760 h 2964"/>
              <a:gd name="T40" fmla="*/ 1852 w 2316"/>
              <a:gd name="T41" fmla="*/ 1852 h 2964"/>
              <a:gd name="T42" fmla="*/ 1852 w 2316"/>
              <a:gd name="T43" fmla="*/ 1528 h 2964"/>
              <a:gd name="T44" fmla="*/ 463 w 2316"/>
              <a:gd name="T45" fmla="*/ 1528 h 2964"/>
              <a:gd name="T46" fmla="*/ 463 w 2316"/>
              <a:gd name="T47" fmla="*/ 1436 h 2964"/>
              <a:gd name="T48" fmla="*/ 1852 w 2316"/>
              <a:gd name="T49" fmla="*/ 1436 h 2964"/>
              <a:gd name="T50" fmla="*/ 1852 w 2316"/>
              <a:gd name="T51" fmla="*/ 1528 h 2964"/>
              <a:gd name="T52" fmla="*/ 1852 w 2316"/>
              <a:gd name="T53" fmla="*/ 1204 h 2964"/>
              <a:gd name="T54" fmla="*/ 463 w 2316"/>
              <a:gd name="T55" fmla="*/ 1204 h 2964"/>
              <a:gd name="T56" fmla="*/ 463 w 2316"/>
              <a:gd name="T57" fmla="*/ 1111 h 2964"/>
              <a:gd name="T58" fmla="*/ 1852 w 2316"/>
              <a:gd name="T59" fmla="*/ 1111 h 2964"/>
              <a:gd name="T60" fmla="*/ 1852 w 2316"/>
              <a:gd name="T61" fmla="*/ 1204 h 2964"/>
              <a:gd name="T62" fmla="*/ 1852 w 2316"/>
              <a:gd name="T63" fmla="*/ 880 h 2964"/>
              <a:gd name="T64" fmla="*/ 463 w 2316"/>
              <a:gd name="T65" fmla="*/ 880 h 2964"/>
              <a:gd name="T66" fmla="*/ 463 w 2316"/>
              <a:gd name="T67" fmla="*/ 787 h 2964"/>
              <a:gd name="T68" fmla="*/ 1852 w 2316"/>
              <a:gd name="T69" fmla="*/ 787 h 2964"/>
              <a:gd name="T70" fmla="*/ 1852 w 2316"/>
              <a:gd name="T71" fmla="*/ 880 h 29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316" h="2964">
                <a:moveTo>
                  <a:pt x="463" y="0"/>
                </a:moveTo>
                <a:lnTo>
                  <a:pt x="0" y="463"/>
                </a:lnTo>
                <a:lnTo>
                  <a:pt x="0" y="2963"/>
                </a:lnTo>
                <a:lnTo>
                  <a:pt x="2315" y="2963"/>
                </a:lnTo>
                <a:lnTo>
                  <a:pt x="2315" y="0"/>
                </a:lnTo>
                <a:lnTo>
                  <a:pt x="463" y="0"/>
                </a:lnTo>
                <a:close/>
                <a:moveTo>
                  <a:pt x="1852" y="2500"/>
                </a:moveTo>
                <a:lnTo>
                  <a:pt x="463" y="2500"/>
                </a:lnTo>
                <a:lnTo>
                  <a:pt x="463" y="2407"/>
                </a:lnTo>
                <a:lnTo>
                  <a:pt x="1852" y="2407"/>
                </a:lnTo>
                <a:lnTo>
                  <a:pt x="1852" y="2500"/>
                </a:lnTo>
                <a:close/>
                <a:moveTo>
                  <a:pt x="1852" y="2176"/>
                </a:moveTo>
                <a:lnTo>
                  <a:pt x="463" y="2176"/>
                </a:lnTo>
                <a:lnTo>
                  <a:pt x="463" y="2084"/>
                </a:lnTo>
                <a:lnTo>
                  <a:pt x="1852" y="2084"/>
                </a:lnTo>
                <a:lnTo>
                  <a:pt x="1852" y="2176"/>
                </a:lnTo>
                <a:close/>
                <a:moveTo>
                  <a:pt x="1852" y="1852"/>
                </a:moveTo>
                <a:lnTo>
                  <a:pt x="463" y="1852"/>
                </a:lnTo>
                <a:lnTo>
                  <a:pt x="463" y="1760"/>
                </a:lnTo>
                <a:lnTo>
                  <a:pt x="1852" y="1760"/>
                </a:lnTo>
                <a:lnTo>
                  <a:pt x="1852" y="1852"/>
                </a:lnTo>
                <a:close/>
                <a:moveTo>
                  <a:pt x="1852" y="1528"/>
                </a:moveTo>
                <a:lnTo>
                  <a:pt x="463" y="1528"/>
                </a:lnTo>
                <a:lnTo>
                  <a:pt x="463" y="1436"/>
                </a:lnTo>
                <a:lnTo>
                  <a:pt x="1852" y="1436"/>
                </a:lnTo>
                <a:lnTo>
                  <a:pt x="1852" y="1528"/>
                </a:lnTo>
                <a:close/>
                <a:moveTo>
                  <a:pt x="1852" y="1204"/>
                </a:moveTo>
                <a:lnTo>
                  <a:pt x="463" y="1204"/>
                </a:lnTo>
                <a:lnTo>
                  <a:pt x="463" y="1111"/>
                </a:lnTo>
                <a:lnTo>
                  <a:pt x="1852" y="1111"/>
                </a:lnTo>
                <a:lnTo>
                  <a:pt x="1852" y="1204"/>
                </a:lnTo>
                <a:close/>
                <a:moveTo>
                  <a:pt x="1852" y="880"/>
                </a:moveTo>
                <a:lnTo>
                  <a:pt x="463" y="880"/>
                </a:lnTo>
                <a:lnTo>
                  <a:pt x="463" y="787"/>
                </a:lnTo>
                <a:lnTo>
                  <a:pt x="1852" y="787"/>
                </a:lnTo>
                <a:lnTo>
                  <a:pt x="1852" y="880"/>
                </a:lnTo>
                <a:close/>
              </a:path>
            </a:pathLst>
          </a:custGeom>
          <a:solidFill>
            <a:schemeClr val="bg1"/>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118" name="Freeform 8"/>
          <p:cNvSpPr>
            <a:spLocks noChangeAspect="1" noChangeArrowheads="1"/>
          </p:cNvSpPr>
          <p:nvPr/>
        </p:nvSpPr>
        <p:spPr bwMode="auto">
          <a:xfrm>
            <a:off x="10790447" y="3687006"/>
            <a:ext cx="451167" cy="577494"/>
          </a:xfrm>
          <a:custGeom>
            <a:avLst/>
            <a:gdLst>
              <a:gd name="T0" fmla="*/ 463 w 2316"/>
              <a:gd name="T1" fmla="*/ 0 h 2964"/>
              <a:gd name="T2" fmla="*/ 0 w 2316"/>
              <a:gd name="T3" fmla="*/ 463 h 2964"/>
              <a:gd name="T4" fmla="*/ 0 w 2316"/>
              <a:gd name="T5" fmla="*/ 2963 h 2964"/>
              <a:gd name="T6" fmla="*/ 2315 w 2316"/>
              <a:gd name="T7" fmla="*/ 2963 h 2964"/>
              <a:gd name="T8" fmla="*/ 2315 w 2316"/>
              <a:gd name="T9" fmla="*/ 0 h 2964"/>
              <a:gd name="T10" fmla="*/ 463 w 2316"/>
              <a:gd name="T11" fmla="*/ 0 h 2964"/>
              <a:gd name="T12" fmla="*/ 1852 w 2316"/>
              <a:gd name="T13" fmla="*/ 2500 h 2964"/>
              <a:gd name="T14" fmla="*/ 463 w 2316"/>
              <a:gd name="T15" fmla="*/ 2500 h 2964"/>
              <a:gd name="T16" fmla="*/ 463 w 2316"/>
              <a:gd name="T17" fmla="*/ 2407 h 2964"/>
              <a:gd name="T18" fmla="*/ 1852 w 2316"/>
              <a:gd name="T19" fmla="*/ 2407 h 2964"/>
              <a:gd name="T20" fmla="*/ 1852 w 2316"/>
              <a:gd name="T21" fmla="*/ 2500 h 2964"/>
              <a:gd name="T22" fmla="*/ 1852 w 2316"/>
              <a:gd name="T23" fmla="*/ 2176 h 2964"/>
              <a:gd name="T24" fmla="*/ 463 w 2316"/>
              <a:gd name="T25" fmla="*/ 2176 h 2964"/>
              <a:gd name="T26" fmla="*/ 463 w 2316"/>
              <a:gd name="T27" fmla="*/ 2084 h 2964"/>
              <a:gd name="T28" fmla="*/ 1852 w 2316"/>
              <a:gd name="T29" fmla="*/ 2084 h 2964"/>
              <a:gd name="T30" fmla="*/ 1852 w 2316"/>
              <a:gd name="T31" fmla="*/ 2176 h 2964"/>
              <a:gd name="T32" fmla="*/ 1852 w 2316"/>
              <a:gd name="T33" fmla="*/ 1852 h 2964"/>
              <a:gd name="T34" fmla="*/ 463 w 2316"/>
              <a:gd name="T35" fmla="*/ 1852 h 2964"/>
              <a:gd name="T36" fmla="*/ 463 w 2316"/>
              <a:gd name="T37" fmla="*/ 1760 h 2964"/>
              <a:gd name="T38" fmla="*/ 1852 w 2316"/>
              <a:gd name="T39" fmla="*/ 1760 h 2964"/>
              <a:gd name="T40" fmla="*/ 1852 w 2316"/>
              <a:gd name="T41" fmla="*/ 1852 h 2964"/>
              <a:gd name="T42" fmla="*/ 1852 w 2316"/>
              <a:gd name="T43" fmla="*/ 1528 h 2964"/>
              <a:gd name="T44" fmla="*/ 463 w 2316"/>
              <a:gd name="T45" fmla="*/ 1528 h 2964"/>
              <a:gd name="T46" fmla="*/ 463 w 2316"/>
              <a:gd name="T47" fmla="*/ 1436 h 2964"/>
              <a:gd name="T48" fmla="*/ 1852 w 2316"/>
              <a:gd name="T49" fmla="*/ 1436 h 2964"/>
              <a:gd name="T50" fmla="*/ 1852 w 2316"/>
              <a:gd name="T51" fmla="*/ 1528 h 2964"/>
              <a:gd name="T52" fmla="*/ 1852 w 2316"/>
              <a:gd name="T53" fmla="*/ 1204 h 2964"/>
              <a:gd name="T54" fmla="*/ 463 w 2316"/>
              <a:gd name="T55" fmla="*/ 1204 h 2964"/>
              <a:gd name="T56" fmla="*/ 463 w 2316"/>
              <a:gd name="T57" fmla="*/ 1111 h 2964"/>
              <a:gd name="T58" fmla="*/ 1852 w 2316"/>
              <a:gd name="T59" fmla="*/ 1111 h 2964"/>
              <a:gd name="T60" fmla="*/ 1852 w 2316"/>
              <a:gd name="T61" fmla="*/ 1204 h 2964"/>
              <a:gd name="T62" fmla="*/ 1852 w 2316"/>
              <a:gd name="T63" fmla="*/ 880 h 2964"/>
              <a:gd name="T64" fmla="*/ 463 w 2316"/>
              <a:gd name="T65" fmla="*/ 880 h 2964"/>
              <a:gd name="T66" fmla="*/ 463 w 2316"/>
              <a:gd name="T67" fmla="*/ 787 h 2964"/>
              <a:gd name="T68" fmla="*/ 1852 w 2316"/>
              <a:gd name="T69" fmla="*/ 787 h 2964"/>
              <a:gd name="T70" fmla="*/ 1852 w 2316"/>
              <a:gd name="T71" fmla="*/ 880 h 29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316" h="2964">
                <a:moveTo>
                  <a:pt x="463" y="0"/>
                </a:moveTo>
                <a:lnTo>
                  <a:pt x="0" y="463"/>
                </a:lnTo>
                <a:lnTo>
                  <a:pt x="0" y="2963"/>
                </a:lnTo>
                <a:lnTo>
                  <a:pt x="2315" y="2963"/>
                </a:lnTo>
                <a:lnTo>
                  <a:pt x="2315" y="0"/>
                </a:lnTo>
                <a:lnTo>
                  <a:pt x="463" y="0"/>
                </a:lnTo>
                <a:close/>
                <a:moveTo>
                  <a:pt x="1852" y="2500"/>
                </a:moveTo>
                <a:lnTo>
                  <a:pt x="463" y="2500"/>
                </a:lnTo>
                <a:lnTo>
                  <a:pt x="463" y="2407"/>
                </a:lnTo>
                <a:lnTo>
                  <a:pt x="1852" y="2407"/>
                </a:lnTo>
                <a:lnTo>
                  <a:pt x="1852" y="2500"/>
                </a:lnTo>
                <a:close/>
                <a:moveTo>
                  <a:pt x="1852" y="2176"/>
                </a:moveTo>
                <a:lnTo>
                  <a:pt x="463" y="2176"/>
                </a:lnTo>
                <a:lnTo>
                  <a:pt x="463" y="2084"/>
                </a:lnTo>
                <a:lnTo>
                  <a:pt x="1852" y="2084"/>
                </a:lnTo>
                <a:lnTo>
                  <a:pt x="1852" y="2176"/>
                </a:lnTo>
                <a:close/>
                <a:moveTo>
                  <a:pt x="1852" y="1852"/>
                </a:moveTo>
                <a:lnTo>
                  <a:pt x="463" y="1852"/>
                </a:lnTo>
                <a:lnTo>
                  <a:pt x="463" y="1760"/>
                </a:lnTo>
                <a:lnTo>
                  <a:pt x="1852" y="1760"/>
                </a:lnTo>
                <a:lnTo>
                  <a:pt x="1852" y="1852"/>
                </a:lnTo>
                <a:close/>
                <a:moveTo>
                  <a:pt x="1852" y="1528"/>
                </a:moveTo>
                <a:lnTo>
                  <a:pt x="463" y="1528"/>
                </a:lnTo>
                <a:lnTo>
                  <a:pt x="463" y="1436"/>
                </a:lnTo>
                <a:lnTo>
                  <a:pt x="1852" y="1436"/>
                </a:lnTo>
                <a:lnTo>
                  <a:pt x="1852" y="1528"/>
                </a:lnTo>
                <a:close/>
                <a:moveTo>
                  <a:pt x="1852" y="1204"/>
                </a:moveTo>
                <a:lnTo>
                  <a:pt x="463" y="1204"/>
                </a:lnTo>
                <a:lnTo>
                  <a:pt x="463" y="1111"/>
                </a:lnTo>
                <a:lnTo>
                  <a:pt x="1852" y="1111"/>
                </a:lnTo>
                <a:lnTo>
                  <a:pt x="1852" y="1204"/>
                </a:lnTo>
                <a:close/>
                <a:moveTo>
                  <a:pt x="1852" y="880"/>
                </a:moveTo>
                <a:lnTo>
                  <a:pt x="463" y="880"/>
                </a:lnTo>
                <a:lnTo>
                  <a:pt x="463" y="787"/>
                </a:lnTo>
                <a:lnTo>
                  <a:pt x="1852" y="787"/>
                </a:lnTo>
                <a:lnTo>
                  <a:pt x="1852" y="880"/>
                </a:lnTo>
                <a:close/>
              </a:path>
            </a:pathLst>
          </a:custGeom>
          <a:solidFill>
            <a:schemeClr val="bg1"/>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63" name="TextBox 62">
            <a:extLst>
              <a:ext uri="{FF2B5EF4-FFF2-40B4-BE49-F238E27FC236}">
                <a16:creationId xmlns:a16="http://schemas.microsoft.com/office/drawing/2014/main" xmlns="" id="{CD97656D-31C7-5746-BB45-BA8BC3A8E88D}"/>
              </a:ext>
            </a:extLst>
          </p:cNvPr>
          <p:cNvSpPr txBox="1"/>
          <p:nvPr/>
        </p:nvSpPr>
        <p:spPr>
          <a:xfrm>
            <a:off x="8318995" y="1328278"/>
            <a:ext cx="3259447" cy="576000"/>
          </a:xfrm>
          <a:prstGeom prst="rect">
            <a:avLst/>
          </a:prstGeom>
          <a:solidFill>
            <a:schemeClr val="accent3"/>
          </a:solidFill>
        </p:spPr>
        <p:txBody>
          <a:bodyPr wrap="none" lIns="91416" tIns="91416" rIns="91416" bIns="91416" rtlCol="0" anchor="ctr">
            <a:noAutofit/>
          </a:bodyPr>
          <a:lstStyle/>
          <a:p>
            <a:pPr algn="ctr"/>
            <a:r>
              <a:rPr lang="en-US" sz="2000" b="1" dirty="0"/>
              <a:t>Protecting Data in the Cloud</a:t>
            </a:r>
          </a:p>
        </p:txBody>
      </p:sp>
      <p:sp>
        <p:nvSpPr>
          <p:cNvPr id="64" name="TextBox 63">
            <a:extLst>
              <a:ext uri="{FF2B5EF4-FFF2-40B4-BE49-F238E27FC236}">
                <a16:creationId xmlns:a16="http://schemas.microsoft.com/office/drawing/2014/main" xmlns="" id="{5976FACB-4577-F94D-9153-9DE25CDE44D1}"/>
              </a:ext>
            </a:extLst>
          </p:cNvPr>
          <p:cNvSpPr txBox="1"/>
          <p:nvPr/>
        </p:nvSpPr>
        <p:spPr>
          <a:xfrm>
            <a:off x="4384485" y="1328278"/>
            <a:ext cx="3295593" cy="576000"/>
          </a:xfrm>
          <a:prstGeom prst="rect">
            <a:avLst/>
          </a:prstGeom>
          <a:solidFill>
            <a:schemeClr val="accent5"/>
          </a:solidFill>
        </p:spPr>
        <p:txBody>
          <a:bodyPr wrap="none" lIns="91416" tIns="91416" rIns="91416" bIns="91416" rtlCol="0" anchor="ctr">
            <a:noAutofit/>
          </a:bodyPr>
          <a:lstStyle/>
          <a:p>
            <a:pPr algn="ctr"/>
            <a:r>
              <a:rPr lang="en-US" sz="2000" b="1" dirty="0"/>
              <a:t>Storing Data in the Cloud </a:t>
            </a:r>
          </a:p>
        </p:txBody>
      </p:sp>
      <p:sp>
        <p:nvSpPr>
          <p:cNvPr id="65" name="TextBox 64">
            <a:extLst>
              <a:ext uri="{FF2B5EF4-FFF2-40B4-BE49-F238E27FC236}">
                <a16:creationId xmlns:a16="http://schemas.microsoft.com/office/drawing/2014/main" xmlns="" id="{3E671467-2A3C-9F4C-9D24-D636F11D7F60}"/>
              </a:ext>
            </a:extLst>
          </p:cNvPr>
          <p:cNvSpPr txBox="1"/>
          <p:nvPr/>
        </p:nvSpPr>
        <p:spPr>
          <a:xfrm>
            <a:off x="534390" y="1328278"/>
            <a:ext cx="3194462" cy="576000"/>
          </a:xfrm>
          <a:prstGeom prst="rect">
            <a:avLst/>
          </a:prstGeom>
          <a:solidFill>
            <a:schemeClr val="accent4"/>
          </a:solidFill>
        </p:spPr>
        <p:txBody>
          <a:bodyPr wrap="none" lIns="91416" tIns="91416" rIns="91416" bIns="91416" rtlCol="0" anchor="ctr">
            <a:noAutofit/>
          </a:bodyPr>
          <a:lstStyle/>
          <a:p>
            <a:pPr algn="ctr"/>
            <a:r>
              <a:rPr lang="en-US" sz="2000" b="1" dirty="0"/>
              <a:t>Moving Data to the Cloud</a:t>
            </a:r>
          </a:p>
        </p:txBody>
      </p:sp>
      <p:sp>
        <p:nvSpPr>
          <p:cNvPr id="66" name="Chevron 65">
            <a:extLst>
              <a:ext uri="{FF2B5EF4-FFF2-40B4-BE49-F238E27FC236}">
                <a16:creationId xmlns:a16="http://schemas.microsoft.com/office/drawing/2014/main" xmlns="" id="{6FE9F8C0-B350-6C46-AC98-46EF1BE51CEE}"/>
              </a:ext>
            </a:extLst>
          </p:cNvPr>
          <p:cNvSpPr/>
          <p:nvPr/>
        </p:nvSpPr>
        <p:spPr bwMode="gray">
          <a:xfrm>
            <a:off x="3610100" y="1328278"/>
            <a:ext cx="350640" cy="576000"/>
          </a:xfrm>
          <a:prstGeom prst="chevron">
            <a:avLst/>
          </a:prstGeom>
          <a:solidFill>
            <a:schemeClr val="accent4"/>
          </a:solidFill>
          <a:ln w="15875">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dirty="0">
              <a:solidFill>
                <a:schemeClr val="bg1"/>
              </a:solidFill>
            </a:endParaRPr>
          </a:p>
        </p:txBody>
      </p:sp>
      <p:sp>
        <p:nvSpPr>
          <p:cNvPr id="67" name="Chevron 66">
            <a:extLst>
              <a:ext uri="{FF2B5EF4-FFF2-40B4-BE49-F238E27FC236}">
                <a16:creationId xmlns:a16="http://schemas.microsoft.com/office/drawing/2014/main" xmlns="" id="{BF0F5890-F161-AF42-9D0A-09DF67C67E45}"/>
              </a:ext>
            </a:extLst>
          </p:cNvPr>
          <p:cNvSpPr/>
          <p:nvPr/>
        </p:nvSpPr>
        <p:spPr bwMode="gray">
          <a:xfrm>
            <a:off x="7561845" y="1328278"/>
            <a:ext cx="350640" cy="576000"/>
          </a:xfrm>
          <a:prstGeom prst="chevron">
            <a:avLst/>
          </a:prstGeom>
          <a:solidFill>
            <a:schemeClr val="accent5"/>
          </a:solidFill>
          <a:ln w="15875">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dirty="0">
              <a:solidFill>
                <a:schemeClr val="bg1"/>
              </a:solidFill>
            </a:endParaRPr>
          </a:p>
        </p:txBody>
      </p:sp>
      <p:sp>
        <p:nvSpPr>
          <p:cNvPr id="68" name="Chevron 67">
            <a:extLst>
              <a:ext uri="{FF2B5EF4-FFF2-40B4-BE49-F238E27FC236}">
                <a16:creationId xmlns:a16="http://schemas.microsoft.com/office/drawing/2014/main" xmlns="" id="{37ADBC58-1193-E14E-AE84-1B9D7B8D1E32}"/>
              </a:ext>
            </a:extLst>
          </p:cNvPr>
          <p:cNvSpPr/>
          <p:nvPr/>
        </p:nvSpPr>
        <p:spPr bwMode="gray">
          <a:xfrm>
            <a:off x="11487133" y="1328278"/>
            <a:ext cx="350640" cy="576000"/>
          </a:xfrm>
          <a:prstGeom prst="chevron">
            <a:avLst/>
          </a:prstGeom>
          <a:solidFill>
            <a:schemeClr val="accent3"/>
          </a:solidFill>
          <a:ln w="15875">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dirty="0">
              <a:solidFill>
                <a:schemeClr val="bg1"/>
              </a:solidFill>
            </a:endParaRPr>
          </a:p>
        </p:txBody>
      </p:sp>
      <p:sp>
        <p:nvSpPr>
          <p:cNvPr id="69" name="Freeform 3">
            <a:extLst>
              <a:ext uri="{FF2B5EF4-FFF2-40B4-BE49-F238E27FC236}">
                <a16:creationId xmlns:a16="http://schemas.microsoft.com/office/drawing/2014/main" xmlns="" id="{B1510FC8-3FD1-C64C-89A9-DF5E5F56AA51}"/>
              </a:ext>
            </a:extLst>
          </p:cNvPr>
          <p:cNvSpPr>
            <a:spLocks noChangeAspect="1" noChangeArrowheads="1"/>
          </p:cNvSpPr>
          <p:nvPr/>
        </p:nvSpPr>
        <p:spPr bwMode="auto">
          <a:xfrm>
            <a:off x="2073639" y="3849637"/>
            <a:ext cx="399161" cy="299371"/>
          </a:xfrm>
          <a:custGeom>
            <a:avLst/>
            <a:gdLst>
              <a:gd name="T0" fmla="*/ 1621 w 2964"/>
              <a:gd name="T1" fmla="*/ 116 h 2224"/>
              <a:gd name="T2" fmla="*/ 1482 w 2964"/>
              <a:gd name="T3" fmla="*/ 371 h 2224"/>
              <a:gd name="T4" fmla="*/ 811 w 2964"/>
              <a:gd name="T5" fmla="*/ 741 h 2224"/>
              <a:gd name="T6" fmla="*/ 0 w 2964"/>
              <a:gd name="T7" fmla="*/ 857 h 2224"/>
              <a:gd name="T8" fmla="*/ 672 w 2964"/>
              <a:gd name="T9" fmla="*/ 1343 h 2224"/>
              <a:gd name="T10" fmla="*/ 1343 w 2964"/>
              <a:gd name="T11" fmla="*/ 1066 h 2224"/>
              <a:gd name="T12" fmla="*/ 2061 w 2964"/>
              <a:gd name="T13" fmla="*/ 1008 h 2224"/>
              <a:gd name="T14" fmla="*/ 1482 w 2964"/>
              <a:gd name="T15" fmla="*/ 1390 h 2224"/>
              <a:gd name="T16" fmla="*/ 1343 w 2964"/>
              <a:gd name="T17" fmla="*/ 1320 h 2224"/>
              <a:gd name="T18" fmla="*/ 0 w 2964"/>
              <a:gd name="T19" fmla="*/ 1320 h 2224"/>
              <a:gd name="T20" fmla="*/ 672 w 2964"/>
              <a:gd name="T21" fmla="*/ 1760 h 2224"/>
              <a:gd name="T22" fmla="*/ 1343 w 2964"/>
              <a:gd name="T23" fmla="*/ 1482 h 2224"/>
              <a:gd name="T24" fmla="*/ 2061 w 2964"/>
              <a:gd name="T25" fmla="*/ 1424 h 2224"/>
              <a:gd name="T26" fmla="*/ 1482 w 2964"/>
              <a:gd name="T27" fmla="*/ 1760 h 2224"/>
              <a:gd name="T28" fmla="*/ 1343 w 2964"/>
              <a:gd name="T29" fmla="*/ 1737 h 2224"/>
              <a:gd name="T30" fmla="*/ 0 w 2964"/>
              <a:gd name="T31" fmla="*/ 1737 h 2224"/>
              <a:gd name="T32" fmla="*/ 672 w 2964"/>
              <a:gd name="T33" fmla="*/ 2223 h 2224"/>
              <a:gd name="T34" fmla="*/ 1343 w 2964"/>
              <a:gd name="T35" fmla="*/ 1853 h 2224"/>
              <a:gd name="T36" fmla="*/ 2153 w 2964"/>
              <a:gd name="T37" fmla="*/ 1737 h 2224"/>
              <a:gd name="T38" fmla="*/ 2291 w 2964"/>
              <a:gd name="T39" fmla="*/ 1482 h 2224"/>
              <a:gd name="T40" fmla="*/ 2963 w 2964"/>
              <a:gd name="T41" fmla="*/ 116 h 2224"/>
              <a:gd name="T42" fmla="*/ 1250 w 2964"/>
              <a:gd name="T43" fmla="*/ 1586 h 2224"/>
              <a:gd name="T44" fmla="*/ 672 w 2964"/>
              <a:gd name="T45" fmla="*/ 1552 h 2224"/>
              <a:gd name="T46" fmla="*/ 1250 w 2964"/>
              <a:gd name="T47" fmla="*/ 1586 h 2224"/>
              <a:gd name="T48" fmla="*/ 672 w 2964"/>
              <a:gd name="T49" fmla="*/ 2084 h 2224"/>
              <a:gd name="T50" fmla="*/ 1250 w 2964"/>
              <a:gd name="T51" fmla="*/ 1934 h 2224"/>
              <a:gd name="T52" fmla="*/ 1250 w 2964"/>
              <a:gd name="T53" fmla="*/ 1147 h 2224"/>
              <a:gd name="T54" fmla="*/ 672 w 2964"/>
              <a:gd name="T55" fmla="*/ 1112 h 2224"/>
              <a:gd name="T56" fmla="*/ 1250 w 2964"/>
              <a:gd name="T57" fmla="*/ 1147 h 2224"/>
              <a:gd name="T58" fmla="*/ 672 w 2964"/>
              <a:gd name="T59" fmla="*/ 973 h 2224"/>
              <a:gd name="T60" fmla="*/ 104 w 2964"/>
              <a:gd name="T61" fmla="*/ 892 h 2224"/>
              <a:gd name="T62" fmla="*/ 1239 w 2964"/>
              <a:gd name="T63" fmla="*/ 892 h 2224"/>
              <a:gd name="T64" fmla="*/ 2061 w 2964"/>
              <a:gd name="T65" fmla="*/ 915 h 2224"/>
              <a:gd name="T66" fmla="*/ 1343 w 2964"/>
              <a:gd name="T67" fmla="*/ 973 h 2224"/>
              <a:gd name="T68" fmla="*/ 903 w 2964"/>
              <a:gd name="T69" fmla="*/ 753 h 2224"/>
              <a:gd name="T70" fmla="*/ 1482 w 2964"/>
              <a:gd name="T71" fmla="*/ 695 h 2224"/>
              <a:gd name="T72" fmla="*/ 2061 w 2964"/>
              <a:gd name="T73" fmla="*/ 915 h 2224"/>
              <a:gd name="T74" fmla="*/ 857 w 2964"/>
              <a:gd name="T75" fmla="*/ 741 h 2224"/>
              <a:gd name="T76" fmla="*/ 1482 w 2964"/>
              <a:gd name="T77" fmla="*/ 602 h 2224"/>
              <a:gd name="T78" fmla="*/ 915 w 2964"/>
              <a:gd name="T79" fmla="*/ 521 h 2224"/>
              <a:gd name="T80" fmla="*/ 2049 w 2964"/>
              <a:gd name="T81" fmla="*/ 521 h 2224"/>
              <a:gd name="T82" fmla="*/ 2870 w 2964"/>
              <a:gd name="T83" fmla="*/ 1332 h 2224"/>
              <a:gd name="T84" fmla="*/ 2153 w 2964"/>
              <a:gd name="T85" fmla="*/ 1390 h 2224"/>
              <a:gd name="T86" fmla="*/ 2291 w 2964"/>
              <a:gd name="T87" fmla="*/ 1112 h 2224"/>
              <a:gd name="T88" fmla="*/ 2870 w 2964"/>
              <a:gd name="T89" fmla="*/ 1332 h 2224"/>
              <a:gd name="T90" fmla="*/ 2291 w 2964"/>
              <a:gd name="T91" fmla="*/ 1019 h 2224"/>
              <a:gd name="T92" fmla="*/ 2153 w 2964"/>
              <a:gd name="T93" fmla="*/ 695 h 2224"/>
              <a:gd name="T94" fmla="*/ 2870 w 2964"/>
              <a:gd name="T95" fmla="*/ 637 h 2224"/>
              <a:gd name="T96" fmla="*/ 2870 w 2964"/>
              <a:gd name="T97" fmla="*/ 545 h 2224"/>
              <a:gd name="T98" fmla="*/ 2153 w 2964"/>
              <a:gd name="T99" fmla="*/ 602 h 2224"/>
              <a:gd name="T100" fmla="*/ 1713 w 2964"/>
              <a:gd name="T101" fmla="*/ 382 h 2224"/>
              <a:gd name="T102" fmla="*/ 2291 w 2964"/>
              <a:gd name="T103" fmla="*/ 325 h 2224"/>
              <a:gd name="T104" fmla="*/ 2870 w 2964"/>
              <a:gd name="T105" fmla="*/ 545 h 2224"/>
              <a:gd name="T106" fmla="*/ 2291 w 2964"/>
              <a:gd name="T107" fmla="*/ 232 h 2224"/>
              <a:gd name="T108" fmla="*/ 1725 w 2964"/>
              <a:gd name="T109" fmla="*/ 151 h 2224"/>
              <a:gd name="T110" fmla="*/ 2859 w 2964"/>
              <a:gd name="T111" fmla="*/ 151 h 2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964" h="2224">
                <a:moveTo>
                  <a:pt x="2291" y="0"/>
                </a:moveTo>
                <a:cubicBezTo>
                  <a:pt x="1922" y="0"/>
                  <a:pt x="1621" y="47"/>
                  <a:pt x="1621" y="116"/>
                </a:cubicBezTo>
                <a:cubicBezTo>
                  <a:pt x="1621" y="371"/>
                  <a:pt x="1621" y="371"/>
                  <a:pt x="1621" y="371"/>
                </a:cubicBezTo>
                <a:cubicBezTo>
                  <a:pt x="1574" y="371"/>
                  <a:pt x="1528" y="371"/>
                  <a:pt x="1482" y="371"/>
                </a:cubicBezTo>
                <a:cubicBezTo>
                  <a:pt x="1111" y="371"/>
                  <a:pt x="811" y="417"/>
                  <a:pt x="811" y="487"/>
                </a:cubicBezTo>
                <a:cubicBezTo>
                  <a:pt x="811" y="741"/>
                  <a:pt x="811" y="741"/>
                  <a:pt x="811" y="741"/>
                </a:cubicBezTo>
                <a:cubicBezTo>
                  <a:pt x="764" y="741"/>
                  <a:pt x="718" y="741"/>
                  <a:pt x="672" y="741"/>
                </a:cubicBezTo>
                <a:cubicBezTo>
                  <a:pt x="301" y="741"/>
                  <a:pt x="0" y="788"/>
                  <a:pt x="0" y="857"/>
                </a:cubicBezTo>
                <a:cubicBezTo>
                  <a:pt x="0" y="1228"/>
                  <a:pt x="0" y="1228"/>
                  <a:pt x="0" y="1228"/>
                </a:cubicBezTo>
                <a:cubicBezTo>
                  <a:pt x="0" y="1297"/>
                  <a:pt x="301" y="1343"/>
                  <a:pt x="672" y="1343"/>
                </a:cubicBezTo>
                <a:cubicBezTo>
                  <a:pt x="1042" y="1343"/>
                  <a:pt x="1343" y="1297"/>
                  <a:pt x="1343" y="1228"/>
                </a:cubicBezTo>
                <a:cubicBezTo>
                  <a:pt x="1343" y="1066"/>
                  <a:pt x="1343" y="1066"/>
                  <a:pt x="1343" y="1066"/>
                </a:cubicBezTo>
                <a:cubicBezTo>
                  <a:pt x="1389" y="1066"/>
                  <a:pt x="1436" y="1066"/>
                  <a:pt x="1482" y="1066"/>
                </a:cubicBezTo>
                <a:cubicBezTo>
                  <a:pt x="1725" y="1066"/>
                  <a:pt x="1945" y="1043"/>
                  <a:pt x="2061" y="1008"/>
                </a:cubicBezTo>
                <a:cubicBezTo>
                  <a:pt x="2061" y="1332"/>
                  <a:pt x="2061" y="1332"/>
                  <a:pt x="2061" y="1332"/>
                </a:cubicBezTo>
                <a:cubicBezTo>
                  <a:pt x="1945" y="1367"/>
                  <a:pt x="1725" y="1390"/>
                  <a:pt x="1482" y="1390"/>
                </a:cubicBezTo>
                <a:cubicBezTo>
                  <a:pt x="1436" y="1390"/>
                  <a:pt x="1389" y="1390"/>
                  <a:pt x="1343" y="1390"/>
                </a:cubicBezTo>
                <a:cubicBezTo>
                  <a:pt x="1343" y="1320"/>
                  <a:pt x="1343" y="1320"/>
                  <a:pt x="1343" y="1320"/>
                </a:cubicBezTo>
                <a:cubicBezTo>
                  <a:pt x="1343" y="1390"/>
                  <a:pt x="1042" y="1436"/>
                  <a:pt x="672" y="1436"/>
                </a:cubicBezTo>
                <a:cubicBezTo>
                  <a:pt x="301" y="1436"/>
                  <a:pt x="0" y="1390"/>
                  <a:pt x="0" y="1320"/>
                </a:cubicBezTo>
                <a:cubicBezTo>
                  <a:pt x="0" y="1645"/>
                  <a:pt x="0" y="1645"/>
                  <a:pt x="0" y="1645"/>
                </a:cubicBezTo>
                <a:cubicBezTo>
                  <a:pt x="0" y="1714"/>
                  <a:pt x="301" y="1760"/>
                  <a:pt x="672" y="1760"/>
                </a:cubicBezTo>
                <a:cubicBezTo>
                  <a:pt x="1042" y="1760"/>
                  <a:pt x="1343" y="1714"/>
                  <a:pt x="1343" y="1645"/>
                </a:cubicBezTo>
                <a:cubicBezTo>
                  <a:pt x="1343" y="1482"/>
                  <a:pt x="1343" y="1482"/>
                  <a:pt x="1343" y="1482"/>
                </a:cubicBezTo>
                <a:cubicBezTo>
                  <a:pt x="1389" y="1482"/>
                  <a:pt x="1436" y="1482"/>
                  <a:pt x="1482" y="1482"/>
                </a:cubicBezTo>
                <a:cubicBezTo>
                  <a:pt x="1725" y="1482"/>
                  <a:pt x="1945" y="1459"/>
                  <a:pt x="2061" y="1424"/>
                </a:cubicBezTo>
                <a:cubicBezTo>
                  <a:pt x="2061" y="1702"/>
                  <a:pt x="2061" y="1702"/>
                  <a:pt x="2061" y="1702"/>
                </a:cubicBezTo>
                <a:cubicBezTo>
                  <a:pt x="1991" y="1725"/>
                  <a:pt x="1794" y="1760"/>
                  <a:pt x="1482" y="1760"/>
                </a:cubicBezTo>
                <a:cubicBezTo>
                  <a:pt x="1436" y="1760"/>
                  <a:pt x="1389" y="1760"/>
                  <a:pt x="1343" y="1760"/>
                </a:cubicBezTo>
                <a:cubicBezTo>
                  <a:pt x="1343" y="1737"/>
                  <a:pt x="1343" y="1737"/>
                  <a:pt x="1343" y="1737"/>
                </a:cubicBezTo>
                <a:cubicBezTo>
                  <a:pt x="1343" y="1806"/>
                  <a:pt x="1042" y="1853"/>
                  <a:pt x="672" y="1853"/>
                </a:cubicBezTo>
                <a:cubicBezTo>
                  <a:pt x="301" y="1853"/>
                  <a:pt x="0" y="1806"/>
                  <a:pt x="0" y="1737"/>
                </a:cubicBezTo>
                <a:cubicBezTo>
                  <a:pt x="0" y="2108"/>
                  <a:pt x="0" y="2108"/>
                  <a:pt x="0" y="2108"/>
                </a:cubicBezTo>
                <a:cubicBezTo>
                  <a:pt x="0" y="2177"/>
                  <a:pt x="301" y="2223"/>
                  <a:pt x="672" y="2223"/>
                </a:cubicBezTo>
                <a:cubicBezTo>
                  <a:pt x="1042" y="2223"/>
                  <a:pt x="1343" y="2177"/>
                  <a:pt x="1343" y="2108"/>
                </a:cubicBezTo>
                <a:cubicBezTo>
                  <a:pt x="1343" y="1853"/>
                  <a:pt x="1343" y="1853"/>
                  <a:pt x="1343" y="1853"/>
                </a:cubicBezTo>
                <a:cubicBezTo>
                  <a:pt x="1389" y="1853"/>
                  <a:pt x="1436" y="1853"/>
                  <a:pt x="1482" y="1853"/>
                </a:cubicBezTo>
                <a:cubicBezTo>
                  <a:pt x="1852" y="1853"/>
                  <a:pt x="2153" y="1806"/>
                  <a:pt x="2153" y="1737"/>
                </a:cubicBezTo>
                <a:cubicBezTo>
                  <a:pt x="2153" y="1482"/>
                  <a:pt x="2153" y="1482"/>
                  <a:pt x="2153" y="1482"/>
                </a:cubicBezTo>
                <a:cubicBezTo>
                  <a:pt x="2200" y="1482"/>
                  <a:pt x="2245" y="1482"/>
                  <a:pt x="2291" y="1482"/>
                </a:cubicBezTo>
                <a:cubicBezTo>
                  <a:pt x="2662" y="1482"/>
                  <a:pt x="2963" y="1436"/>
                  <a:pt x="2963" y="1367"/>
                </a:cubicBezTo>
                <a:cubicBezTo>
                  <a:pt x="2963" y="116"/>
                  <a:pt x="2963" y="116"/>
                  <a:pt x="2963" y="116"/>
                </a:cubicBezTo>
                <a:cubicBezTo>
                  <a:pt x="2963" y="47"/>
                  <a:pt x="2662" y="0"/>
                  <a:pt x="2291" y="0"/>
                </a:cubicBezTo>
                <a:close/>
                <a:moveTo>
                  <a:pt x="1250" y="1586"/>
                </a:moveTo>
                <a:cubicBezTo>
                  <a:pt x="1135" y="1621"/>
                  <a:pt x="915" y="1645"/>
                  <a:pt x="672" y="1645"/>
                </a:cubicBezTo>
                <a:cubicBezTo>
                  <a:pt x="672" y="1552"/>
                  <a:pt x="672" y="1552"/>
                  <a:pt x="672" y="1552"/>
                </a:cubicBezTo>
                <a:cubicBezTo>
                  <a:pt x="915" y="1552"/>
                  <a:pt x="1135" y="1529"/>
                  <a:pt x="1250" y="1494"/>
                </a:cubicBezTo>
                <a:lnTo>
                  <a:pt x="1250" y="1586"/>
                </a:lnTo>
                <a:close/>
                <a:moveTo>
                  <a:pt x="1250" y="2027"/>
                </a:moveTo>
                <a:cubicBezTo>
                  <a:pt x="1135" y="2061"/>
                  <a:pt x="915" y="2084"/>
                  <a:pt x="672" y="2084"/>
                </a:cubicBezTo>
                <a:cubicBezTo>
                  <a:pt x="672" y="1992"/>
                  <a:pt x="672" y="1992"/>
                  <a:pt x="672" y="1992"/>
                </a:cubicBezTo>
                <a:cubicBezTo>
                  <a:pt x="915" y="1992"/>
                  <a:pt x="1135" y="1969"/>
                  <a:pt x="1250" y="1934"/>
                </a:cubicBezTo>
                <a:lnTo>
                  <a:pt x="1250" y="2027"/>
                </a:lnTo>
                <a:close/>
                <a:moveTo>
                  <a:pt x="1250" y="1147"/>
                </a:moveTo>
                <a:cubicBezTo>
                  <a:pt x="1135" y="1181"/>
                  <a:pt x="915" y="1204"/>
                  <a:pt x="672" y="1204"/>
                </a:cubicBezTo>
                <a:cubicBezTo>
                  <a:pt x="672" y="1112"/>
                  <a:pt x="672" y="1112"/>
                  <a:pt x="672" y="1112"/>
                </a:cubicBezTo>
                <a:cubicBezTo>
                  <a:pt x="915" y="1112"/>
                  <a:pt x="1135" y="1089"/>
                  <a:pt x="1250" y="1054"/>
                </a:cubicBezTo>
                <a:lnTo>
                  <a:pt x="1250" y="1147"/>
                </a:lnTo>
                <a:close/>
                <a:moveTo>
                  <a:pt x="1239" y="915"/>
                </a:moveTo>
                <a:cubicBezTo>
                  <a:pt x="1123" y="950"/>
                  <a:pt x="915" y="973"/>
                  <a:pt x="672" y="973"/>
                </a:cubicBezTo>
                <a:cubicBezTo>
                  <a:pt x="428" y="973"/>
                  <a:pt x="220" y="950"/>
                  <a:pt x="104" y="915"/>
                </a:cubicBezTo>
                <a:cubicBezTo>
                  <a:pt x="81" y="915"/>
                  <a:pt x="81" y="892"/>
                  <a:pt x="104" y="892"/>
                </a:cubicBezTo>
                <a:cubicBezTo>
                  <a:pt x="220" y="857"/>
                  <a:pt x="428" y="834"/>
                  <a:pt x="672" y="834"/>
                </a:cubicBezTo>
                <a:cubicBezTo>
                  <a:pt x="915" y="834"/>
                  <a:pt x="1123" y="857"/>
                  <a:pt x="1239" y="892"/>
                </a:cubicBezTo>
                <a:cubicBezTo>
                  <a:pt x="1262" y="892"/>
                  <a:pt x="1262" y="915"/>
                  <a:pt x="1239" y="915"/>
                </a:cubicBezTo>
                <a:close/>
                <a:moveTo>
                  <a:pt x="2061" y="915"/>
                </a:moveTo>
                <a:cubicBezTo>
                  <a:pt x="1945" y="950"/>
                  <a:pt x="1725" y="973"/>
                  <a:pt x="1482" y="973"/>
                </a:cubicBezTo>
                <a:cubicBezTo>
                  <a:pt x="1436" y="973"/>
                  <a:pt x="1389" y="973"/>
                  <a:pt x="1343" y="973"/>
                </a:cubicBezTo>
                <a:cubicBezTo>
                  <a:pt x="1343" y="857"/>
                  <a:pt x="1343" y="857"/>
                  <a:pt x="1343" y="857"/>
                </a:cubicBezTo>
                <a:cubicBezTo>
                  <a:pt x="1343" y="811"/>
                  <a:pt x="1158" y="765"/>
                  <a:pt x="903" y="753"/>
                </a:cubicBezTo>
                <a:cubicBezTo>
                  <a:pt x="903" y="637"/>
                  <a:pt x="903" y="637"/>
                  <a:pt x="903" y="637"/>
                </a:cubicBezTo>
                <a:cubicBezTo>
                  <a:pt x="1019" y="672"/>
                  <a:pt x="1239" y="695"/>
                  <a:pt x="1482" y="695"/>
                </a:cubicBezTo>
                <a:cubicBezTo>
                  <a:pt x="1725" y="695"/>
                  <a:pt x="1945" y="672"/>
                  <a:pt x="2061" y="637"/>
                </a:cubicBezTo>
                <a:lnTo>
                  <a:pt x="2061" y="915"/>
                </a:lnTo>
                <a:close/>
                <a:moveTo>
                  <a:pt x="857" y="741"/>
                </a:moveTo>
                <a:lnTo>
                  <a:pt x="857" y="741"/>
                </a:lnTo>
                <a:close/>
                <a:moveTo>
                  <a:pt x="2049" y="545"/>
                </a:moveTo>
                <a:cubicBezTo>
                  <a:pt x="1933" y="579"/>
                  <a:pt x="1725" y="602"/>
                  <a:pt x="1482" y="602"/>
                </a:cubicBezTo>
                <a:cubicBezTo>
                  <a:pt x="1239" y="602"/>
                  <a:pt x="1030" y="579"/>
                  <a:pt x="915" y="545"/>
                </a:cubicBezTo>
                <a:cubicBezTo>
                  <a:pt x="891" y="545"/>
                  <a:pt x="891" y="521"/>
                  <a:pt x="915" y="521"/>
                </a:cubicBezTo>
                <a:cubicBezTo>
                  <a:pt x="1030" y="487"/>
                  <a:pt x="1239" y="463"/>
                  <a:pt x="1482" y="463"/>
                </a:cubicBezTo>
                <a:cubicBezTo>
                  <a:pt x="1725" y="463"/>
                  <a:pt x="1933" y="487"/>
                  <a:pt x="2049" y="521"/>
                </a:cubicBezTo>
                <a:cubicBezTo>
                  <a:pt x="2072" y="521"/>
                  <a:pt x="2072" y="545"/>
                  <a:pt x="2049" y="545"/>
                </a:cubicBezTo>
                <a:close/>
                <a:moveTo>
                  <a:pt x="2870" y="1332"/>
                </a:moveTo>
                <a:cubicBezTo>
                  <a:pt x="2801" y="1355"/>
                  <a:pt x="2604" y="1390"/>
                  <a:pt x="2291" y="1390"/>
                </a:cubicBezTo>
                <a:cubicBezTo>
                  <a:pt x="2245" y="1390"/>
                  <a:pt x="2200" y="1390"/>
                  <a:pt x="2153" y="1390"/>
                </a:cubicBezTo>
                <a:cubicBezTo>
                  <a:pt x="2153" y="1112"/>
                  <a:pt x="2153" y="1112"/>
                  <a:pt x="2153" y="1112"/>
                </a:cubicBezTo>
                <a:cubicBezTo>
                  <a:pt x="2200" y="1112"/>
                  <a:pt x="2245" y="1112"/>
                  <a:pt x="2291" y="1112"/>
                </a:cubicBezTo>
                <a:cubicBezTo>
                  <a:pt x="2534" y="1112"/>
                  <a:pt x="2754" y="1089"/>
                  <a:pt x="2870" y="1054"/>
                </a:cubicBezTo>
                <a:lnTo>
                  <a:pt x="2870" y="1332"/>
                </a:lnTo>
                <a:close/>
                <a:moveTo>
                  <a:pt x="2870" y="961"/>
                </a:moveTo>
                <a:cubicBezTo>
                  <a:pt x="2754" y="996"/>
                  <a:pt x="2534" y="1019"/>
                  <a:pt x="2291" y="1019"/>
                </a:cubicBezTo>
                <a:cubicBezTo>
                  <a:pt x="2245" y="1019"/>
                  <a:pt x="2200" y="1019"/>
                  <a:pt x="2153" y="1019"/>
                </a:cubicBezTo>
                <a:cubicBezTo>
                  <a:pt x="2153" y="695"/>
                  <a:pt x="2153" y="695"/>
                  <a:pt x="2153" y="695"/>
                </a:cubicBezTo>
                <a:cubicBezTo>
                  <a:pt x="2200" y="695"/>
                  <a:pt x="2245" y="695"/>
                  <a:pt x="2291" y="695"/>
                </a:cubicBezTo>
                <a:cubicBezTo>
                  <a:pt x="2534" y="695"/>
                  <a:pt x="2754" y="672"/>
                  <a:pt x="2870" y="637"/>
                </a:cubicBezTo>
                <a:lnTo>
                  <a:pt x="2870" y="961"/>
                </a:lnTo>
                <a:close/>
                <a:moveTo>
                  <a:pt x="2870" y="545"/>
                </a:moveTo>
                <a:cubicBezTo>
                  <a:pt x="2754" y="579"/>
                  <a:pt x="2534" y="602"/>
                  <a:pt x="2291" y="602"/>
                </a:cubicBezTo>
                <a:cubicBezTo>
                  <a:pt x="2245" y="602"/>
                  <a:pt x="2200" y="602"/>
                  <a:pt x="2153" y="602"/>
                </a:cubicBezTo>
                <a:cubicBezTo>
                  <a:pt x="2153" y="487"/>
                  <a:pt x="2153" y="487"/>
                  <a:pt x="2153" y="487"/>
                </a:cubicBezTo>
                <a:cubicBezTo>
                  <a:pt x="2153" y="441"/>
                  <a:pt x="1968" y="394"/>
                  <a:pt x="1713" y="382"/>
                </a:cubicBezTo>
                <a:cubicBezTo>
                  <a:pt x="1713" y="267"/>
                  <a:pt x="1713" y="267"/>
                  <a:pt x="1713" y="267"/>
                </a:cubicBezTo>
                <a:cubicBezTo>
                  <a:pt x="1829" y="302"/>
                  <a:pt x="2049" y="325"/>
                  <a:pt x="2291" y="325"/>
                </a:cubicBezTo>
                <a:cubicBezTo>
                  <a:pt x="2534" y="325"/>
                  <a:pt x="2754" y="302"/>
                  <a:pt x="2870" y="267"/>
                </a:cubicBezTo>
                <a:lnTo>
                  <a:pt x="2870" y="545"/>
                </a:lnTo>
                <a:close/>
                <a:moveTo>
                  <a:pt x="2859" y="174"/>
                </a:moveTo>
                <a:cubicBezTo>
                  <a:pt x="2743" y="209"/>
                  <a:pt x="2534" y="232"/>
                  <a:pt x="2291" y="232"/>
                </a:cubicBezTo>
                <a:cubicBezTo>
                  <a:pt x="2049" y="232"/>
                  <a:pt x="1841" y="209"/>
                  <a:pt x="1725" y="174"/>
                </a:cubicBezTo>
                <a:cubicBezTo>
                  <a:pt x="1702" y="174"/>
                  <a:pt x="1702" y="151"/>
                  <a:pt x="1725" y="151"/>
                </a:cubicBezTo>
                <a:cubicBezTo>
                  <a:pt x="1841" y="116"/>
                  <a:pt x="2049" y="93"/>
                  <a:pt x="2291" y="93"/>
                </a:cubicBezTo>
                <a:cubicBezTo>
                  <a:pt x="2534" y="93"/>
                  <a:pt x="2743" y="116"/>
                  <a:pt x="2859" y="151"/>
                </a:cubicBezTo>
                <a:cubicBezTo>
                  <a:pt x="2882" y="151"/>
                  <a:pt x="2882" y="174"/>
                  <a:pt x="2859" y="174"/>
                </a:cubicBezTo>
                <a:close/>
              </a:path>
            </a:pathLst>
          </a:custGeom>
          <a:solidFill>
            <a:schemeClr val="accent4"/>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71" name="Freeform 11">
            <a:extLst>
              <a:ext uri="{FF2B5EF4-FFF2-40B4-BE49-F238E27FC236}">
                <a16:creationId xmlns:a16="http://schemas.microsoft.com/office/drawing/2014/main" xmlns="" id="{7DD96A45-3DD1-C041-BF20-86ABFE004503}"/>
              </a:ext>
            </a:extLst>
          </p:cNvPr>
          <p:cNvSpPr>
            <a:spLocks noChangeAspect="1" noChangeArrowheads="1"/>
          </p:cNvSpPr>
          <p:nvPr/>
        </p:nvSpPr>
        <p:spPr bwMode="auto">
          <a:xfrm>
            <a:off x="2874941" y="2947362"/>
            <a:ext cx="300256" cy="331317"/>
          </a:xfrm>
          <a:custGeom>
            <a:avLst/>
            <a:gdLst>
              <a:gd name="T0" fmla="*/ 1343 w 2686"/>
              <a:gd name="T1" fmla="*/ 2222 h 2964"/>
              <a:gd name="T2" fmla="*/ 0 w 2686"/>
              <a:gd name="T3" fmla="*/ 1991 h 2964"/>
              <a:gd name="T4" fmla="*/ 0 w 2686"/>
              <a:gd name="T5" fmla="*/ 2731 h 2964"/>
              <a:gd name="T6" fmla="*/ 1343 w 2686"/>
              <a:gd name="T7" fmla="*/ 2963 h 2964"/>
              <a:gd name="T8" fmla="*/ 2685 w 2686"/>
              <a:gd name="T9" fmla="*/ 2731 h 2964"/>
              <a:gd name="T10" fmla="*/ 2685 w 2686"/>
              <a:gd name="T11" fmla="*/ 1991 h 2964"/>
              <a:gd name="T12" fmla="*/ 1343 w 2686"/>
              <a:gd name="T13" fmla="*/ 2222 h 2964"/>
              <a:gd name="T14" fmla="*/ 2500 w 2686"/>
              <a:gd name="T15" fmla="*/ 2569 h 2964"/>
              <a:gd name="T16" fmla="*/ 1343 w 2686"/>
              <a:gd name="T17" fmla="*/ 2685 h 2964"/>
              <a:gd name="T18" fmla="*/ 1343 w 2686"/>
              <a:gd name="T19" fmla="*/ 2500 h 2964"/>
              <a:gd name="T20" fmla="*/ 2500 w 2686"/>
              <a:gd name="T21" fmla="*/ 2384 h 2964"/>
              <a:gd name="T22" fmla="*/ 2500 w 2686"/>
              <a:gd name="T23" fmla="*/ 2569 h 2964"/>
              <a:gd name="T24" fmla="*/ 1343 w 2686"/>
              <a:gd name="T25" fmla="*/ 0 h 2964"/>
              <a:gd name="T26" fmla="*/ 0 w 2686"/>
              <a:gd name="T27" fmla="*/ 231 h 2964"/>
              <a:gd name="T28" fmla="*/ 0 w 2686"/>
              <a:gd name="T29" fmla="*/ 972 h 2964"/>
              <a:gd name="T30" fmla="*/ 1343 w 2686"/>
              <a:gd name="T31" fmla="*/ 1204 h 2964"/>
              <a:gd name="T32" fmla="*/ 2685 w 2686"/>
              <a:gd name="T33" fmla="*/ 972 h 2964"/>
              <a:gd name="T34" fmla="*/ 2685 w 2686"/>
              <a:gd name="T35" fmla="*/ 231 h 2964"/>
              <a:gd name="T36" fmla="*/ 1343 w 2686"/>
              <a:gd name="T37" fmla="*/ 0 h 2964"/>
              <a:gd name="T38" fmla="*/ 2500 w 2686"/>
              <a:gd name="T39" fmla="*/ 811 h 2964"/>
              <a:gd name="T40" fmla="*/ 1343 w 2686"/>
              <a:gd name="T41" fmla="*/ 926 h 2964"/>
              <a:gd name="T42" fmla="*/ 1343 w 2686"/>
              <a:gd name="T43" fmla="*/ 741 h 2964"/>
              <a:gd name="T44" fmla="*/ 2500 w 2686"/>
              <a:gd name="T45" fmla="*/ 625 h 2964"/>
              <a:gd name="T46" fmla="*/ 2500 w 2686"/>
              <a:gd name="T47" fmla="*/ 811 h 2964"/>
              <a:gd name="T48" fmla="*/ 2534 w 2686"/>
              <a:gd name="T49" fmla="*/ 336 h 2964"/>
              <a:gd name="T50" fmla="*/ 1343 w 2686"/>
              <a:gd name="T51" fmla="*/ 463 h 2964"/>
              <a:gd name="T52" fmla="*/ 150 w 2686"/>
              <a:gd name="T53" fmla="*/ 336 h 2964"/>
              <a:gd name="T54" fmla="*/ 150 w 2686"/>
              <a:gd name="T55" fmla="*/ 313 h 2964"/>
              <a:gd name="T56" fmla="*/ 1343 w 2686"/>
              <a:gd name="T57" fmla="*/ 185 h 2964"/>
              <a:gd name="T58" fmla="*/ 2534 w 2686"/>
              <a:gd name="T59" fmla="*/ 313 h 2964"/>
              <a:gd name="T60" fmla="*/ 2534 w 2686"/>
              <a:gd name="T61" fmla="*/ 336 h 2964"/>
              <a:gd name="T62" fmla="*/ 1343 w 2686"/>
              <a:gd name="T63" fmla="*/ 1389 h 2964"/>
              <a:gd name="T64" fmla="*/ 0 w 2686"/>
              <a:gd name="T65" fmla="*/ 1158 h 2964"/>
              <a:gd name="T66" fmla="*/ 0 w 2686"/>
              <a:gd name="T67" fmla="*/ 1806 h 2964"/>
              <a:gd name="T68" fmla="*/ 1343 w 2686"/>
              <a:gd name="T69" fmla="*/ 2038 h 2964"/>
              <a:gd name="T70" fmla="*/ 2685 w 2686"/>
              <a:gd name="T71" fmla="*/ 1806 h 2964"/>
              <a:gd name="T72" fmla="*/ 2685 w 2686"/>
              <a:gd name="T73" fmla="*/ 1158 h 2964"/>
              <a:gd name="T74" fmla="*/ 1343 w 2686"/>
              <a:gd name="T75" fmla="*/ 1389 h 2964"/>
              <a:gd name="T76" fmla="*/ 2500 w 2686"/>
              <a:gd name="T77" fmla="*/ 1690 h 2964"/>
              <a:gd name="T78" fmla="*/ 1343 w 2686"/>
              <a:gd name="T79" fmla="*/ 1806 h 2964"/>
              <a:gd name="T80" fmla="*/ 1343 w 2686"/>
              <a:gd name="T81" fmla="*/ 1621 h 2964"/>
              <a:gd name="T82" fmla="*/ 2500 w 2686"/>
              <a:gd name="T83" fmla="*/ 1505 h 2964"/>
              <a:gd name="T84" fmla="*/ 2500 w 2686"/>
              <a:gd name="T85" fmla="*/ 1690 h 29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686" h="2964">
                <a:moveTo>
                  <a:pt x="1343" y="2222"/>
                </a:moveTo>
                <a:cubicBezTo>
                  <a:pt x="602" y="2222"/>
                  <a:pt x="0" y="2119"/>
                  <a:pt x="0" y="1991"/>
                </a:cubicBezTo>
                <a:cubicBezTo>
                  <a:pt x="0" y="2731"/>
                  <a:pt x="0" y="2731"/>
                  <a:pt x="0" y="2731"/>
                </a:cubicBezTo>
                <a:cubicBezTo>
                  <a:pt x="0" y="2859"/>
                  <a:pt x="602" y="2963"/>
                  <a:pt x="1343" y="2963"/>
                </a:cubicBezTo>
                <a:cubicBezTo>
                  <a:pt x="2084" y="2963"/>
                  <a:pt x="2685" y="2859"/>
                  <a:pt x="2685" y="2731"/>
                </a:cubicBezTo>
                <a:cubicBezTo>
                  <a:pt x="2685" y="1991"/>
                  <a:pt x="2685" y="1991"/>
                  <a:pt x="2685" y="1991"/>
                </a:cubicBezTo>
                <a:cubicBezTo>
                  <a:pt x="2685" y="2119"/>
                  <a:pt x="2084" y="2222"/>
                  <a:pt x="1343" y="2222"/>
                </a:cubicBezTo>
                <a:close/>
                <a:moveTo>
                  <a:pt x="2500" y="2569"/>
                </a:moveTo>
                <a:cubicBezTo>
                  <a:pt x="2268" y="2639"/>
                  <a:pt x="1841" y="2685"/>
                  <a:pt x="1343" y="2685"/>
                </a:cubicBezTo>
                <a:cubicBezTo>
                  <a:pt x="1343" y="2500"/>
                  <a:pt x="1343" y="2500"/>
                  <a:pt x="1343" y="2500"/>
                </a:cubicBezTo>
                <a:cubicBezTo>
                  <a:pt x="1841" y="2500"/>
                  <a:pt x="2268" y="2453"/>
                  <a:pt x="2500" y="2384"/>
                </a:cubicBezTo>
                <a:lnTo>
                  <a:pt x="2500" y="2569"/>
                </a:lnTo>
                <a:close/>
                <a:moveTo>
                  <a:pt x="1343" y="0"/>
                </a:moveTo>
                <a:cubicBezTo>
                  <a:pt x="602" y="0"/>
                  <a:pt x="0" y="104"/>
                  <a:pt x="0" y="231"/>
                </a:cubicBezTo>
                <a:cubicBezTo>
                  <a:pt x="0" y="972"/>
                  <a:pt x="0" y="972"/>
                  <a:pt x="0" y="972"/>
                </a:cubicBezTo>
                <a:cubicBezTo>
                  <a:pt x="0" y="1100"/>
                  <a:pt x="602" y="1204"/>
                  <a:pt x="1343" y="1204"/>
                </a:cubicBezTo>
                <a:cubicBezTo>
                  <a:pt x="2084" y="1204"/>
                  <a:pt x="2685" y="1100"/>
                  <a:pt x="2685" y="972"/>
                </a:cubicBezTo>
                <a:cubicBezTo>
                  <a:pt x="2685" y="231"/>
                  <a:pt x="2685" y="231"/>
                  <a:pt x="2685" y="231"/>
                </a:cubicBezTo>
                <a:cubicBezTo>
                  <a:pt x="2685" y="104"/>
                  <a:pt x="2084" y="0"/>
                  <a:pt x="1343" y="0"/>
                </a:cubicBezTo>
                <a:close/>
                <a:moveTo>
                  <a:pt x="2500" y="811"/>
                </a:moveTo>
                <a:cubicBezTo>
                  <a:pt x="2268" y="880"/>
                  <a:pt x="1841" y="926"/>
                  <a:pt x="1343" y="926"/>
                </a:cubicBezTo>
                <a:cubicBezTo>
                  <a:pt x="1343" y="741"/>
                  <a:pt x="1343" y="741"/>
                  <a:pt x="1343" y="741"/>
                </a:cubicBezTo>
                <a:cubicBezTo>
                  <a:pt x="1841" y="741"/>
                  <a:pt x="2268" y="695"/>
                  <a:pt x="2500" y="625"/>
                </a:cubicBezTo>
                <a:lnTo>
                  <a:pt x="2500" y="811"/>
                </a:lnTo>
                <a:close/>
                <a:moveTo>
                  <a:pt x="2534" y="336"/>
                </a:moveTo>
                <a:cubicBezTo>
                  <a:pt x="2303" y="417"/>
                  <a:pt x="1864" y="463"/>
                  <a:pt x="1343" y="463"/>
                </a:cubicBezTo>
                <a:cubicBezTo>
                  <a:pt x="822" y="463"/>
                  <a:pt x="382" y="417"/>
                  <a:pt x="150" y="336"/>
                </a:cubicBezTo>
                <a:cubicBezTo>
                  <a:pt x="139" y="336"/>
                  <a:pt x="139" y="313"/>
                  <a:pt x="150" y="313"/>
                </a:cubicBezTo>
                <a:cubicBezTo>
                  <a:pt x="382" y="231"/>
                  <a:pt x="822" y="185"/>
                  <a:pt x="1343" y="185"/>
                </a:cubicBezTo>
                <a:cubicBezTo>
                  <a:pt x="1864" y="185"/>
                  <a:pt x="2303" y="231"/>
                  <a:pt x="2534" y="313"/>
                </a:cubicBezTo>
                <a:cubicBezTo>
                  <a:pt x="2546" y="313"/>
                  <a:pt x="2546" y="336"/>
                  <a:pt x="2534" y="336"/>
                </a:cubicBezTo>
                <a:close/>
                <a:moveTo>
                  <a:pt x="1343" y="1389"/>
                </a:moveTo>
                <a:cubicBezTo>
                  <a:pt x="602" y="1389"/>
                  <a:pt x="0" y="1285"/>
                  <a:pt x="0" y="1158"/>
                </a:cubicBezTo>
                <a:cubicBezTo>
                  <a:pt x="0" y="1806"/>
                  <a:pt x="0" y="1806"/>
                  <a:pt x="0" y="1806"/>
                </a:cubicBezTo>
                <a:cubicBezTo>
                  <a:pt x="0" y="1933"/>
                  <a:pt x="602" y="2038"/>
                  <a:pt x="1343" y="2038"/>
                </a:cubicBezTo>
                <a:cubicBezTo>
                  <a:pt x="2084" y="2038"/>
                  <a:pt x="2685" y="1933"/>
                  <a:pt x="2685" y="1806"/>
                </a:cubicBezTo>
                <a:cubicBezTo>
                  <a:pt x="2685" y="1158"/>
                  <a:pt x="2685" y="1158"/>
                  <a:pt x="2685" y="1158"/>
                </a:cubicBezTo>
                <a:cubicBezTo>
                  <a:pt x="2685" y="1285"/>
                  <a:pt x="2084" y="1389"/>
                  <a:pt x="1343" y="1389"/>
                </a:cubicBezTo>
                <a:close/>
                <a:moveTo>
                  <a:pt x="2500" y="1690"/>
                </a:moveTo>
                <a:cubicBezTo>
                  <a:pt x="2268" y="1760"/>
                  <a:pt x="1841" y="1806"/>
                  <a:pt x="1343" y="1806"/>
                </a:cubicBezTo>
                <a:cubicBezTo>
                  <a:pt x="1343" y="1621"/>
                  <a:pt x="1343" y="1621"/>
                  <a:pt x="1343" y="1621"/>
                </a:cubicBezTo>
                <a:cubicBezTo>
                  <a:pt x="1841" y="1621"/>
                  <a:pt x="2268" y="1574"/>
                  <a:pt x="2500" y="1505"/>
                </a:cubicBezTo>
                <a:lnTo>
                  <a:pt x="2500" y="1690"/>
                </a:lnTo>
                <a:close/>
              </a:path>
            </a:pathLst>
          </a:custGeom>
          <a:solidFill>
            <a:schemeClr val="bg1"/>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84" name="Freeform 11">
            <a:extLst>
              <a:ext uri="{FF2B5EF4-FFF2-40B4-BE49-F238E27FC236}">
                <a16:creationId xmlns:a16="http://schemas.microsoft.com/office/drawing/2014/main" xmlns="" id="{F521E8E0-AF54-7A49-9C11-5FFBDAFF0D2D}"/>
              </a:ext>
            </a:extLst>
          </p:cNvPr>
          <p:cNvSpPr>
            <a:spLocks noChangeAspect="1" noChangeArrowheads="1"/>
          </p:cNvSpPr>
          <p:nvPr/>
        </p:nvSpPr>
        <p:spPr bwMode="auto">
          <a:xfrm>
            <a:off x="3197390" y="2874137"/>
            <a:ext cx="228634" cy="252286"/>
          </a:xfrm>
          <a:custGeom>
            <a:avLst/>
            <a:gdLst>
              <a:gd name="T0" fmla="*/ 1343 w 2686"/>
              <a:gd name="T1" fmla="*/ 2222 h 2964"/>
              <a:gd name="T2" fmla="*/ 0 w 2686"/>
              <a:gd name="T3" fmla="*/ 1991 h 2964"/>
              <a:gd name="T4" fmla="*/ 0 w 2686"/>
              <a:gd name="T5" fmla="*/ 2731 h 2964"/>
              <a:gd name="T6" fmla="*/ 1343 w 2686"/>
              <a:gd name="T7" fmla="*/ 2963 h 2964"/>
              <a:gd name="T8" fmla="*/ 2685 w 2686"/>
              <a:gd name="T9" fmla="*/ 2731 h 2964"/>
              <a:gd name="T10" fmla="*/ 2685 w 2686"/>
              <a:gd name="T11" fmla="*/ 1991 h 2964"/>
              <a:gd name="T12" fmla="*/ 1343 w 2686"/>
              <a:gd name="T13" fmla="*/ 2222 h 2964"/>
              <a:gd name="T14" fmla="*/ 2500 w 2686"/>
              <a:gd name="T15" fmla="*/ 2569 h 2964"/>
              <a:gd name="T16" fmla="*/ 1343 w 2686"/>
              <a:gd name="T17" fmla="*/ 2685 h 2964"/>
              <a:gd name="T18" fmla="*/ 1343 w 2686"/>
              <a:gd name="T19" fmla="*/ 2500 h 2964"/>
              <a:gd name="T20" fmla="*/ 2500 w 2686"/>
              <a:gd name="T21" fmla="*/ 2384 h 2964"/>
              <a:gd name="T22" fmla="*/ 2500 w 2686"/>
              <a:gd name="T23" fmla="*/ 2569 h 2964"/>
              <a:gd name="T24" fmla="*/ 1343 w 2686"/>
              <a:gd name="T25" fmla="*/ 0 h 2964"/>
              <a:gd name="T26" fmla="*/ 0 w 2686"/>
              <a:gd name="T27" fmla="*/ 231 h 2964"/>
              <a:gd name="T28" fmla="*/ 0 w 2686"/>
              <a:gd name="T29" fmla="*/ 972 h 2964"/>
              <a:gd name="T30" fmla="*/ 1343 w 2686"/>
              <a:gd name="T31" fmla="*/ 1204 h 2964"/>
              <a:gd name="T32" fmla="*/ 2685 w 2686"/>
              <a:gd name="T33" fmla="*/ 972 h 2964"/>
              <a:gd name="T34" fmla="*/ 2685 w 2686"/>
              <a:gd name="T35" fmla="*/ 231 h 2964"/>
              <a:gd name="T36" fmla="*/ 1343 w 2686"/>
              <a:gd name="T37" fmla="*/ 0 h 2964"/>
              <a:gd name="T38" fmla="*/ 2500 w 2686"/>
              <a:gd name="T39" fmla="*/ 811 h 2964"/>
              <a:gd name="T40" fmla="*/ 1343 w 2686"/>
              <a:gd name="T41" fmla="*/ 926 h 2964"/>
              <a:gd name="T42" fmla="*/ 1343 w 2686"/>
              <a:gd name="T43" fmla="*/ 741 h 2964"/>
              <a:gd name="T44" fmla="*/ 2500 w 2686"/>
              <a:gd name="T45" fmla="*/ 625 h 2964"/>
              <a:gd name="T46" fmla="*/ 2500 w 2686"/>
              <a:gd name="T47" fmla="*/ 811 h 2964"/>
              <a:gd name="T48" fmla="*/ 2534 w 2686"/>
              <a:gd name="T49" fmla="*/ 336 h 2964"/>
              <a:gd name="T50" fmla="*/ 1343 w 2686"/>
              <a:gd name="T51" fmla="*/ 463 h 2964"/>
              <a:gd name="T52" fmla="*/ 150 w 2686"/>
              <a:gd name="T53" fmla="*/ 336 h 2964"/>
              <a:gd name="T54" fmla="*/ 150 w 2686"/>
              <a:gd name="T55" fmla="*/ 313 h 2964"/>
              <a:gd name="T56" fmla="*/ 1343 w 2686"/>
              <a:gd name="T57" fmla="*/ 185 h 2964"/>
              <a:gd name="T58" fmla="*/ 2534 w 2686"/>
              <a:gd name="T59" fmla="*/ 313 h 2964"/>
              <a:gd name="T60" fmla="*/ 2534 w 2686"/>
              <a:gd name="T61" fmla="*/ 336 h 2964"/>
              <a:gd name="T62" fmla="*/ 1343 w 2686"/>
              <a:gd name="T63" fmla="*/ 1389 h 2964"/>
              <a:gd name="T64" fmla="*/ 0 w 2686"/>
              <a:gd name="T65" fmla="*/ 1158 h 2964"/>
              <a:gd name="T66" fmla="*/ 0 w 2686"/>
              <a:gd name="T67" fmla="*/ 1806 h 2964"/>
              <a:gd name="T68" fmla="*/ 1343 w 2686"/>
              <a:gd name="T69" fmla="*/ 2038 h 2964"/>
              <a:gd name="T70" fmla="*/ 2685 w 2686"/>
              <a:gd name="T71" fmla="*/ 1806 h 2964"/>
              <a:gd name="T72" fmla="*/ 2685 w 2686"/>
              <a:gd name="T73" fmla="*/ 1158 h 2964"/>
              <a:gd name="T74" fmla="*/ 1343 w 2686"/>
              <a:gd name="T75" fmla="*/ 1389 h 2964"/>
              <a:gd name="T76" fmla="*/ 2500 w 2686"/>
              <a:gd name="T77" fmla="*/ 1690 h 2964"/>
              <a:gd name="T78" fmla="*/ 1343 w 2686"/>
              <a:gd name="T79" fmla="*/ 1806 h 2964"/>
              <a:gd name="T80" fmla="*/ 1343 w 2686"/>
              <a:gd name="T81" fmla="*/ 1621 h 2964"/>
              <a:gd name="T82" fmla="*/ 2500 w 2686"/>
              <a:gd name="T83" fmla="*/ 1505 h 2964"/>
              <a:gd name="T84" fmla="*/ 2500 w 2686"/>
              <a:gd name="T85" fmla="*/ 1690 h 29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686" h="2964">
                <a:moveTo>
                  <a:pt x="1343" y="2222"/>
                </a:moveTo>
                <a:cubicBezTo>
                  <a:pt x="602" y="2222"/>
                  <a:pt x="0" y="2119"/>
                  <a:pt x="0" y="1991"/>
                </a:cubicBezTo>
                <a:cubicBezTo>
                  <a:pt x="0" y="2731"/>
                  <a:pt x="0" y="2731"/>
                  <a:pt x="0" y="2731"/>
                </a:cubicBezTo>
                <a:cubicBezTo>
                  <a:pt x="0" y="2859"/>
                  <a:pt x="602" y="2963"/>
                  <a:pt x="1343" y="2963"/>
                </a:cubicBezTo>
                <a:cubicBezTo>
                  <a:pt x="2084" y="2963"/>
                  <a:pt x="2685" y="2859"/>
                  <a:pt x="2685" y="2731"/>
                </a:cubicBezTo>
                <a:cubicBezTo>
                  <a:pt x="2685" y="1991"/>
                  <a:pt x="2685" y="1991"/>
                  <a:pt x="2685" y="1991"/>
                </a:cubicBezTo>
                <a:cubicBezTo>
                  <a:pt x="2685" y="2119"/>
                  <a:pt x="2084" y="2222"/>
                  <a:pt x="1343" y="2222"/>
                </a:cubicBezTo>
                <a:close/>
                <a:moveTo>
                  <a:pt x="2500" y="2569"/>
                </a:moveTo>
                <a:cubicBezTo>
                  <a:pt x="2268" y="2639"/>
                  <a:pt x="1841" y="2685"/>
                  <a:pt x="1343" y="2685"/>
                </a:cubicBezTo>
                <a:cubicBezTo>
                  <a:pt x="1343" y="2500"/>
                  <a:pt x="1343" y="2500"/>
                  <a:pt x="1343" y="2500"/>
                </a:cubicBezTo>
                <a:cubicBezTo>
                  <a:pt x="1841" y="2500"/>
                  <a:pt x="2268" y="2453"/>
                  <a:pt x="2500" y="2384"/>
                </a:cubicBezTo>
                <a:lnTo>
                  <a:pt x="2500" y="2569"/>
                </a:lnTo>
                <a:close/>
                <a:moveTo>
                  <a:pt x="1343" y="0"/>
                </a:moveTo>
                <a:cubicBezTo>
                  <a:pt x="602" y="0"/>
                  <a:pt x="0" y="104"/>
                  <a:pt x="0" y="231"/>
                </a:cubicBezTo>
                <a:cubicBezTo>
                  <a:pt x="0" y="972"/>
                  <a:pt x="0" y="972"/>
                  <a:pt x="0" y="972"/>
                </a:cubicBezTo>
                <a:cubicBezTo>
                  <a:pt x="0" y="1100"/>
                  <a:pt x="602" y="1204"/>
                  <a:pt x="1343" y="1204"/>
                </a:cubicBezTo>
                <a:cubicBezTo>
                  <a:pt x="2084" y="1204"/>
                  <a:pt x="2685" y="1100"/>
                  <a:pt x="2685" y="972"/>
                </a:cubicBezTo>
                <a:cubicBezTo>
                  <a:pt x="2685" y="231"/>
                  <a:pt x="2685" y="231"/>
                  <a:pt x="2685" y="231"/>
                </a:cubicBezTo>
                <a:cubicBezTo>
                  <a:pt x="2685" y="104"/>
                  <a:pt x="2084" y="0"/>
                  <a:pt x="1343" y="0"/>
                </a:cubicBezTo>
                <a:close/>
                <a:moveTo>
                  <a:pt x="2500" y="811"/>
                </a:moveTo>
                <a:cubicBezTo>
                  <a:pt x="2268" y="880"/>
                  <a:pt x="1841" y="926"/>
                  <a:pt x="1343" y="926"/>
                </a:cubicBezTo>
                <a:cubicBezTo>
                  <a:pt x="1343" y="741"/>
                  <a:pt x="1343" y="741"/>
                  <a:pt x="1343" y="741"/>
                </a:cubicBezTo>
                <a:cubicBezTo>
                  <a:pt x="1841" y="741"/>
                  <a:pt x="2268" y="695"/>
                  <a:pt x="2500" y="625"/>
                </a:cubicBezTo>
                <a:lnTo>
                  <a:pt x="2500" y="811"/>
                </a:lnTo>
                <a:close/>
                <a:moveTo>
                  <a:pt x="2534" y="336"/>
                </a:moveTo>
                <a:cubicBezTo>
                  <a:pt x="2303" y="417"/>
                  <a:pt x="1864" y="463"/>
                  <a:pt x="1343" y="463"/>
                </a:cubicBezTo>
                <a:cubicBezTo>
                  <a:pt x="822" y="463"/>
                  <a:pt x="382" y="417"/>
                  <a:pt x="150" y="336"/>
                </a:cubicBezTo>
                <a:cubicBezTo>
                  <a:pt x="139" y="336"/>
                  <a:pt x="139" y="313"/>
                  <a:pt x="150" y="313"/>
                </a:cubicBezTo>
                <a:cubicBezTo>
                  <a:pt x="382" y="231"/>
                  <a:pt x="822" y="185"/>
                  <a:pt x="1343" y="185"/>
                </a:cubicBezTo>
                <a:cubicBezTo>
                  <a:pt x="1864" y="185"/>
                  <a:pt x="2303" y="231"/>
                  <a:pt x="2534" y="313"/>
                </a:cubicBezTo>
                <a:cubicBezTo>
                  <a:pt x="2546" y="313"/>
                  <a:pt x="2546" y="336"/>
                  <a:pt x="2534" y="336"/>
                </a:cubicBezTo>
                <a:close/>
                <a:moveTo>
                  <a:pt x="1343" y="1389"/>
                </a:moveTo>
                <a:cubicBezTo>
                  <a:pt x="602" y="1389"/>
                  <a:pt x="0" y="1285"/>
                  <a:pt x="0" y="1158"/>
                </a:cubicBezTo>
                <a:cubicBezTo>
                  <a:pt x="0" y="1806"/>
                  <a:pt x="0" y="1806"/>
                  <a:pt x="0" y="1806"/>
                </a:cubicBezTo>
                <a:cubicBezTo>
                  <a:pt x="0" y="1933"/>
                  <a:pt x="602" y="2038"/>
                  <a:pt x="1343" y="2038"/>
                </a:cubicBezTo>
                <a:cubicBezTo>
                  <a:pt x="2084" y="2038"/>
                  <a:pt x="2685" y="1933"/>
                  <a:pt x="2685" y="1806"/>
                </a:cubicBezTo>
                <a:cubicBezTo>
                  <a:pt x="2685" y="1158"/>
                  <a:pt x="2685" y="1158"/>
                  <a:pt x="2685" y="1158"/>
                </a:cubicBezTo>
                <a:cubicBezTo>
                  <a:pt x="2685" y="1285"/>
                  <a:pt x="2084" y="1389"/>
                  <a:pt x="1343" y="1389"/>
                </a:cubicBezTo>
                <a:close/>
                <a:moveTo>
                  <a:pt x="2500" y="1690"/>
                </a:moveTo>
                <a:cubicBezTo>
                  <a:pt x="2268" y="1760"/>
                  <a:pt x="1841" y="1806"/>
                  <a:pt x="1343" y="1806"/>
                </a:cubicBezTo>
                <a:cubicBezTo>
                  <a:pt x="1343" y="1621"/>
                  <a:pt x="1343" y="1621"/>
                  <a:pt x="1343" y="1621"/>
                </a:cubicBezTo>
                <a:cubicBezTo>
                  <a:pt x="1841" y="1621"/>
                  <a:pt x="2268" y="1574"/>
                  <a:pt x="2500" y="1505"/>
                </a:cubicBezTo>
                <a:lnTo>
                  <a:pt x="2500" y="1690"/>
                </a:lnTo>
                <a:close/>
              </a:path>
            </a:pathLst>
          </a:custGeom>
          <a:solidFill>
            <a:schemeClr val="bg1"/>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100" name="Freeform 6">
            <a:extLst>
              <a:ext uri="{FF2B5EF4-FFF2-40B4-BE49-F238E27FC236}">
                <a16:creationId xmlns:a16="http://schemas.microsoft.com/office/drawing/2014/main" xmlns="" id="{C9353C5A-7795-B343-B457-36B768BC87BA}"/>
              </a:ext>
            </a:extLst>
          </p:cNvPr>
          <p:cNvSpPr>
            <a:spLocks noChangeAspect="1" noChangeArrowheads="1"/>
          </p:cNvSpPr>
          <p:nvPr/>
        </p:nvSpPr>
        <p:spPr bwMode="auto">
          <a:xfrm>
            <a:off x="8465047" y="2794084"/>
            <a:ext cx="914400" cy="700990"/>
          </a:xfrm>
          <a:custGeom>
            <a:avLst/>
            <a:gdLst>
              <a:gd name="T0" fmla="*/ 5062 w 8032"/>
              <a:gd name="T1" fmla="*/ 625 h 6157"/>
              <a:gd name="T2" fmla="*/ 1625 w 8032"/>
              <a:gd name="T3" fmla="*/ 1250 h 6157"/>
              <a:gd name="T4" fmla="*/ 2938 w 8032"/>
              <a:gd name="T5" fmla="*/ 5999 h 6157"/>
              <a:gd name="T6" fmla="*/ 5093 w 8032"/>
              <a:gd name="T7" fmla="*/ 3125 h 6157"/>
              <a:gd name="T8" fmla="*/ 2938 w 8032"/>
              <a:gd name="T9" fmla="*/ 4124 h 6157"/>
              <a:gd name="T10" fmla="*/ 1657 w 8032"/>
              <a:gd name="T11" fmla="*/ 1625 h 6157"/>
              <a:gd name="T12" fmla="*/ 2032 w 8032"/>
              <a:gd name="T13" fmla="*/ 1344 h 6157"/>
              <a:gd name="T14" fmla="*/ 4562 w 8032"/>
              <a:gd name="T15" fmla="*/ 1125 h 6157"/>
              <a:gd name="T16" fmla="*/ 6124 w 8032"/>
              <a:gd name="T17" fmla="*/ 1907 h 6157"/>
              <a:gd name="T18" fmla="*/ 7624 w 8032"/>
              <a:gd name="T19" fmla="*/ 2969 h 6157"/>
              <a:gd name="T20" fmla="*/ 6531 w 8032"/>
              <a:gd name="T21" fmla="*/ 4499 h 6157"/>
              <a:gd name="T22" fmla="*/ 4093 w 8032"/>
              <a:gd name="T23" fmla="*/ 6031 h 6157"/>
              <a:gd name="T24" fmla="*/ 4093 w 8032"/>
              <a:gd name="T25" fmla="*/ 5874 h 6157"/>
              <a:gd name="T26" fmla="*/ 3063 w 8032"/>
              <a:gd name="T27" fmla="*/ 3249 h 6157"/>
              <a:gd name="T28" fmla="*/ 3063 w 8032"/>
              <a:gd name="T29" fmla="*/ 3249 h 6157"/>
              <a:gd name="T30" fmla="*/ 3594 w 8032"/>
              <a:gd name="T31" fmla="*/ 3843 h 6157"/>
              <a:gd name="T32" fmla="*/ 3282 w 8032"/>
              <a:gd name="T33" fmla="*/ 3406 h 6157"/>
              <a:gd name="T34" fmla="*/ 3657 w 8032"/>
              <a:gd name="T35" fmla="*/ 4624 h 6157"/>
              <a:gd name="T36" fmla="*/ 3219 w 8032"/>
              <a:gd name="T37" fmla="*/ 4906 h 6157"/>
              <a:gd name="T38" fmla="*/ 3657 w 8032"/>
              <a:gd name="T39" fmla="*/ 4624 h 6157"/>
              <a:gd name="T40" fmla="*/ 3594 w 8032"/>
              <a:gd name="T41" fmla="*/ 4406 h 6157"/>
              <a:gd name="T42" fmla="*/ 3282 w 8032"/>
              <a:gd name="T43" fmla="*/ 3968 h 6157"/>
              <a:gd name="T44" fmla="*/ 5624 w 8032"/>
              <a:gd name="T45" fmla="*/ 3249 h 6157"/>
              <a:gd name="T46" fmla="*/ 6062 w 8032"/>
              <a:gd name="T47" fmla="*/ 3906 h 6157"/>
              <a:gd name="T48" fmla="*/ 5624 w 8032"/>
              <a:gd name="T49" fmla="*/ 3249 h 6157"/>
              <a:gd name="T50" fmla="*/ 2282 w 8032"/>
              <a:gd name="T51" fmla="*/ 2157 h 6157"/>
              <a:gd name="T52" fmla="*/ 2563 w 8032"/>
              <a:gd name="T53" fmla="*/ 2344 h 6157"/>
              <a:gd name="T54" fmla="*/ 4218 w 8032"/>
              <a:gd name="T55" fmla="*/ 4624 h 6157"/>
              <a:gd name="T56" fmla="*/ 3782 w 8032"/>
              <a:gd name="T57" fmla="*/ 4906 h 6157"/>
              <a:gd name="T58" fmla="*/ 4218 w 8032"/>
              <a:gd name="T59" fmla="*/ 4624 h 6157"/>
              <a:gd name="T60" fmla="*/ 4937 w 8032"/>
              <a:gd name="T61" fmla="*/ 2469 h 6157"/>
              <a:gd name="T62" fmla="*/ 4312 w 8032"/>
              <a:gd name="T63" fmla="*/ 1532 h 6157"/>
              <a:gd name="T64" fmla="*/ 5968 w 8032"/>
              <a:gd name="T65" fmla="*/ 2000 h 6157"/>
              <a:gd name="T66" fmla="*/ 5656 w 8032"/>
              <a:gd name="T67" fmla="*/ 2219 h 6157"/>
              <a:gd name="T68" fmla="*/ 5968 w 8032"/>
              <a:gd name="T69" fmla="*/ 2000 h 6157"/>
              <a:gd name="T70" fmla="*/ 5312 w 8032"/>
              <a:gd name="T71" fmla="*/ 2907 h 6157"/>
              <a:gd name="T72" fmla="*/ 5749 w 8032"/>
              <a:gd name="T73" fmla="*/ 2625 h 6157"/>
              <a:gd name="T74" fmla="*/ 3219 w 8032"/>
              <a:gd name="T75" fmla="*/ 1969 h 6157"/>
              <a:gd name="T76" fmla="*/ 2938 w 8032"/>
              <a:gd name="T77" fmla="*/ 1532 h 6157"/>
              <a:gd name="T78" fmla="*/ 3219 w 8032"/>
              <a:gd name="T79" fmla="*/ 1969 h 6157"/>
              <a:gd name="T80" fmla="*/ 2469 w 8032"/>
              <a:gd name="T81" fmla="*/ 3687 h 6157"/>
              <a:gd name="T82" fmla="*/ 2657 w 8032"/>
              <a:gd name="T83" fmla="*/ 3968 h 6157"/>
              <a:gd name="T84" fmla="*/ 3219 w 8032"/>
              <a:gd name="T85" fmla="*/ 2688 h 6157"/>
              <a:gd name="T86" fmla="*/ 3719 w 8032"/>
              <a:gd name="T87" fmla="*/ 2344 h 6157"/>
              <a:gd name="T88" fmla="*/ 3219 w 8032"/>
              <a:gd name="T89" fmla="*/ 2688 h 6157"/>
              <a:gd name="T90" fmla="*/ 4156 w 8032"/>
              <a:gd name="T91" fmla="*/ 4406 h 6157"/>
              <a:gd name="T92" fmla="*/ 3875 w 8032"/>
              <a:gd name="T93" fmla="*/ 3968 h 6157"/>
              <a:gd name="T94" fmla="*/ 1969 w 8032"/>
              <a:gd name="T95" fmla="*/ 2688 h 6157"/>
              <a:gd name="T96" fmla="*/ 2407 w 8032"/>
              <a:gd name="T97" fmla="*/ 3343 h 6157"/>
              <a:gd name="T98" fmla="*/ 1969 w 8032"/>
              <a:gd name="T99" fmla="*/ 2688 h 6157"/>
              <a:gd name="T100" fmla="*/ 4718 w 8032"/>
              <a:gd name="T101" fmla="*/ 3843 h 6157"/>
              <a:gd name="T102" fmla="*/ 4437 w 8032"/>
              <a:gd name="T103" fmla="*/ 3406 h 6157"/>
              <a:gd name="T104" fmla="*/ 4218 w 8032"/>
              <a:gd name="T105" fmla="*/ 3468 h 6157"/>
              <a:gd name="T106" fmla="*/ 3782 w 8032"/>
              <a:gd name="T107" fmla="*/ 3781 h 6157"/>
              <a:gd name="T108" fmla="*/ 4218 w 8032"/>
              <a:gd name="T109" fmla="*/ 3468 h 6157"/>
              <a:gd name="T110" fmla="*/ 4718 w 8032"/>
              <a:gd name="T111" fmla="*/ 4406 h 6157"/>
              <a:gd name="T112" fmla="*/ 4437 w 8032"/>
              <a:gd name="T113" fmla="*/ 3968 h 6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8032" h="6157">
                <a:moveTo>
                  <a:pt x="6562" y="1625"/>
                </a:moveTo>
                <a:lnTo>
                  <a:pt x="6562" y="1625"/>
                </a:lnTo>
                <a:cubicBezTo>
                  <a:pt x="6531" y="1625"/>
                  <a:pt x="6499" y="1625"/>
                  <a:pt x="6437" y="1625"/>
                </a:cubicBezTo>
                <a:cubicBezTo>
                  <a:pt x="6249" y="1063"/>
                  <a:pt x="5718" y="625"/>
                  <a:pt x="5062" y="625"/>
                </a:cubicBezTo>
                <a:cubicBezTo>
                  <a:pt x="4906" y="625"/>
                  <a:pt x="4749" y="657"/>
                  <a:pt x="4593" y="719"/>
                </a:cubicBezTo>
                <a:cubicBezTo>
                  <a:pt x="4312" y="282"/>
                  <a:pt x="3813" y="0"/>
                  <a:pt x="3250" y="0"/>
                </a:cubicBezTo>
                <a:cubicBezTo>
                  <a:pt x="2500" y="0"/>
                  <a:pt x="1844" y="532"/>
                  <a:pt x="1688" y="1250"/>
                </a:cubicBezTo>
                <a:cubicBezTo>
                  <a:pt x="1657" y="1250"/>
                  <a:pt x="1657" y="1250"/>
                  <a:pt x="1625" y="1250"/>
                </a:cubicBezTo>
                <a:cubicBezTo>
                  <a:pt x="750" y="1250"/>
                  <a:pt x="32" y="1969"/>
                  <a:pt x="0" y="2844"/>
                </a:cubicBezTo>
                <a:cubicBezTo>
                  <a:pt x="0" y="3749"/>
                  <a:pt x="750" y="4499"/>
                  <a:pt x="1657" y="4499"/>
                </a:cubicBezTo>
                <a:cubicBezTo>
                  <a:pt x="2938" y="4499"/>
                  <a:pt x="2938" y="4499"/>
                  <a:pt x="2938" y="4499"/>
                </a:cubicBezTo>
                <a:cubicBezTo>
                  <a:pt x="2938" y="5999"/>
                  <a:pt x="2938" y="5999"/>
                  <a:pt x="2938" y="5999"/>
                </a:cubicBezTo>
                <a:cubicBezTo>
                  <a:pt x="2938" y="6062"/>
                  <a:pt x="3000" y="6156"/>
                  <a:pt x="3063" y="6156"/>
                </a:cubicBezTo>
                <a:cubicBezTo>
                  <a:pt x="4937" y="6156"/>
                  <a:pt x="4937" y="6156"/>
                  <a:pt x="4937" y="6156"/>
                </a:cubicBezTo>
                <a:cubicBezTo>
                  <a:pt x="5031" y="6156"/>
                  <a:pt x="5093" y="6062"/>
                  <a:pt x="5093" y="5999"/>
                </a:cubicBezTo>
                <a:cubicBezTo>
                  <a:pt x="5093" y="3125"/>
                  <a:pt x="5093" y="3125"/>
                  <a:pt x="5093" y="3125"/>
                </a:cubicBezTo>
                <a:cubicBezTo>
                  <a:pt x="5093" y="3032"/>
                  <a:pt x="5031" y="2969"/>
                  <a:pt x="4937" y="2969"/>
                </a:cubicBezTo>
                <a:cubicBezTo>
                  <a:pt x="3063" y="2969"/>
                  <a:pt x="3063" y="2969"/>
                  <a:pt x="3063" y="2969"/>
                </a:cubicBezTo>
                <a:cubicBezTo>
                  <a:pt x="3000" y="2969"/>
                  <a:pt x="2938" y="3032"/>
                  <a:pt x="2938" y="3125"/>
                </a:cubicBezTo>
                <a:cubicBezTo>
                  <a:pt x="2938" y="4124"/>
                  <a:pt x="2938" y="4124"/>
                  <a:pt x="2938" y="4124"/>
                </a:cubicBezTo>
                <a:cubicBezTo>
                  <a:pt x="1657" y="4124"/>
                  <a:pt x="1657" y="4124"/>
                  <a:pt x="1657" y="4124"/>
                </a:cubicBezTo>
                <a:cubicBezTo>
                  <a:pt x="969" y="4124"/>
                  <a:pt x="407" y="3593"/>
                  <a:pt x="375" y="2907"/>
                </a:cubicBezTo>
                <a:cubicBezTo>
                  <a:pt x="375" y="2219"/>
                  <a:pt x="938" y="1625"/>
                  <a:pt x="1625" y="1625"/>
                </a:cubicBezTo>
                <a:cubicBezTo>
                  <a:pt x="1657" y="1625"/>
                  <a:pt x="1657" y="1625"/>
                  <a:pt x="1657" y="1625"/>
                </a:cubicBezTo>
                <a:lnTo>
                  <a:pt x="1657" y="1625"/>
                </a:lnTo>
                <a:cubicBezTo>
                  <a:pt x="1844" y="1625"/>
                  <a:pt x="1844" y="1625"/>
                  <a:pt x="1844" y="1625"/>
                </a:cubicBezTo>
                <a:cubicBezTo>
                  <a:pt x="1907" y="1625"/>
                  <a:pt x="2000" y="1594"/>
                  <a:pt x="2000" y="1500"/>
                </a:cubicBezTo>
                <a:cubicBezTo>
                  <a:pt x="2032" y="1344"/>
                  <a:pt x="2032" y="1344"/>
                  <a:pt x="2032" y="1344"/>
                </a:cubicBezTo>
                <a:cubicBezTo>
                  <a:pt x="2188" y="782"/>
                  <a:pt x="2688" y="375"/>
                  <a:pt x="3250" y="375"/>
                </a:cubicBezTo>
                <a:cubicBezTo>
                  <a:pt x="3657" y="375"/>
                  <a:pt x="4062" y="563"/>
                  <a:pt x="4281" y="907"/>
                </a:cubicBezTo>
                <a:cubicBezTo>
                  <a:pt x="4374" y="1063"/>
                  <a:pt x="4374" y="1063"/>
                  <a:pt x="4374" y="1063"/>
                </a:cubicBezTo>
                <a:cubicBezTo>
                  <a:pt x="4437" y="1125"/>
                  <a:pt x="4499" y="1125"/>
                  <a:pt x="4562" y="1125"/>
                </a:cubicBezTo>
                <a:cubicBezTo>
                  <a:pt x="4718" y="1063"/>
                  <a:pt x="4718" y="1063"/>
                  <a:pt x="4718" y="1063"/>
                </a:cubicBezTo>
                <a:cubicBezTo>
                  <a:pt x="4781" y="1032"/>
                  <a:pt x="4874" y="1032"/>
                  <a:pt x="4937" y="1000"/>
                </a:cubicBezTo>
                <a:cubicBezTo>
                  <a:pt x="5468" y="938"/>
                  <a:pt x="5937" y="1250"/>
                  <a:pt x="6093" y="1750"/>
                </a:cubicBezTo>
                <a:cubicBezTo>
                  <a:pt x="6124" y="1907"/>
                  <a:pt x="6124" y="1907"/>
                  <a:pt x="6124" y="1907"/>
                </a:cubicBezTo>
                <a:cubicBezTo>
                  <a:pt x="6156" y="1969"/>
                  <a:pt x="6218" y="2032"/>
                  <a:pt x="6312" y="2032"/>
                </a:cubicBezTo>
                <a:cubicBezTo>
                  <a:pt x="6468" y="2000"/>
                  <a:pt x="6468" y="2000"/>
                  <a:pt x="6468" y="2000"/>
                </a:cubicBezTo>
                <a:cubicBezTo>
                  <a:pt x="6531" y="2000"/>
                  <a:pt x="6593" y="2000"/>
                  <a:pt x="6656" y="2000"/>
                </a:cubicBezTo>
                <a:cubicBezTo>
                  <a:pt x="7156" y="2063"/>
                  <a:pt x="7593" y="2469"/>
                  <a:pt x="7624" y="2969"/>
                </a:cubicBezTo>
                <a:cubicBezTo>
                  <a:pt x="7687" y="3593"/>
                  <a:pt x="7187" y="4124"/>
                  <a:pt x="6562" y="4124"/>
                </a:cubicBezTo>
                <a:cubicBezTo>
                  <a:pt x="5437" y="4124"/>
                  <a:pt x="5437" y="4124"/>
                  <a:pt x="5437" y="4124"/>
                </a:cubicBezTo>
                <a:cubicBezTo>
                  <a:pt x="5437" y="4499"/>
                  <a:pt x="5437" y="4499"/>
                  <a:pt x="5437" y="4499"/>
                </a:cubicBezTo>
                <a:cubicBezTo>
                  <a:pt x="6531" y="4499"/>
                  <a:pt x="6531" y="4499"/>
                  <a:pt x="6531" y="4499"/>
                </a:cubicBezTo>
                <a:cubicBezTo>
                  <a:pt x="7343" y="4499"/>
                  <a:pt x="8031" y="3843"/>
                  <a:pt x="7999" y="3032"/>
                </a:cubicBezTo>
                <a:cubicBezTo>
                  <a:pt x="7999" y="2250"/>
                  <a:pt x="7343" y="1625"/>
                  <a:pt x="6562" y="1625"/>
                </a:cubicBezTo>
                <a:close/>
                <a:moveTo>
                  <a:pt x="4093" y="6031"/>
                </a:moveTo>
                <a:lnTo>
                  <a:pt x="4093" y="6031"/>
                </a:lnTo>
                <a:cubicBezTo>
                  <a:pt x="3938" y="6031"/>
                  <a:pt x="3938" y="6031"/>
                  <a:pt x="3938" y="6031"/>
                </a:cubicBezTo>
                <a:cubicBezTo>
                  <a:pt x="3907" y="6031"/>
                  <a:pt x="3875" y="5999"/>
                  <a:pt x="3875" y="5968"/>
                </a:cubicBezTo>
                <a:cubicBezTo>
                  <a:pt x="3875" y="5937"/>
                  <a:pt x="3907" y="5874"/>
                  <a:pt x="3938" y="5874"/>
                </a:cubicBezTo>
                <a:cubicBezTo>
                  <a:pt x="4093" y="5874"/>
                  <a:pt x="4093" y="5874"/>
                  <a:pt x="4093" y="5874"/>
                </a:cubicBezTo>
                <a:cubicBezTo>
                  <a:pt x="4124" y="5874"/>
                  <a:pt x="4156" y="5937"/>
                  <a:pt x="4156" y="5968"/>
                </a:cubicBezTo>
                <a:cubicBezTo>
                  <a:pt x="4156" y="5999"/>
                  <a:pt x="4124" y="6031"/>
                  <a:pt x="4093" y="6031"/>
                </a:cubicBezTo>
                <a:close/>
                <a:moveTo>
                  <a:pt x="3063" y="3249"/>
                </a:moveTo>
                <a:lnTo>
                  <a:pt x="3063" y="3249"/>
                </a:lnTo>
                <a:cubicBezTo>
                  <a:pt x="4937" y="3249"/>
                  <a:pt x="4937" y="3249"/>
                  <a:pt x="4937" y="3249"/>
                </a:cubicBezTo>
                <a:cubicBezTo>
                  <a:pt x="4937" y="5781"/>
                  <a:pt x="4937" y="5781"/>
                  <a:pt x="4937" y="5781"/>
                </a:cubicBezTo>
                <a:cubicBezTo>
                  <a:pt x="3063" y="5781"/>
                  <a:pt x="3063" y="5781"/>
                  <a:pt x="3063" y="5781"/>
                </a:cubicBezTo>
                <a:lnTo>
                  <a:pt x="3063" y="3249"/>
                </a:lnTo>
                <a:close/>
                <a:moveTo>
                  <a:pt x="3657" y="3468"/>
                </a:moveTo>
                <a:lnTo>
                  <a:pt x="3657" y="3468"/>
                </a:lnTo>
                <a:cubicBezTo>
                  <a:pt x="3657" y="3781"/>
                  <a:pt x="3657" y="3781"/>
                  <a:pt x="3657" y="3781"/>
                </a:cubicBezTo>
                <a:cubicBezTo>
                  <a:pt x="3657" y="3812"/>
                  <a:pt x="3625" y="3843"/>
                  <a:pt x="3594" y="3843"/>
                </a:cubicBezTo>
                <a:cubicBezTo>
                  <a:pt x="3282" y="3843"/>
                  <a:pt x="3282" y="3843"/>
                  <a:pt x="3282" y="3843"/>
                </a:cubicBezTo>
                <a:cubicBezTo>
                  <a:pt x="3250" y="3843"/>
                  <a:pt x="3219" y="3812"/>
                  <a:pt x="3219" y="3781"/>
                </a:cubicBezTo>
                <a:cubicBezTo>
                  <a:pt x="3219" y="3468"/>
                  <a:pt x="3219" y="3468"/>
                  <a:pt x="3219" y="3468"/>
                </a:cubicBezTo>
                <a:cubicBezTo>
                  <a:pt x="3219" y="3437"/>
                  <a:pt x="3250" y="3406"/>
                  <a:pt x="3282" y="3406"/>
                </a:cubicBezTo>
                <a:cubicBezTo>
                  <a:pt x="3594" y="3406"/>
                  <a:pt x="3594" y="3406"/>
                  <a:pt x="3594" y="3406"/>
                </a:cubicBezTo>
                <a:cubicBezTo>
                  <a:pt x="3625" y="3406"/>
                  <a:pt x="3657" y="3437"/>
                  <a:pt x="3657" y="3468"/>
                </a:cubicBezTo>
                <a:close/>
                <a:moveTo>
                  <a:pt x="3657" y="4624"/>
                </a:moveTo>
                <a:lnTo>
                  <a:pt x="3657" y="4624"/>
                </a:lnTo>
                <a:cubicBezTo>
                  <a:pt x="3657" y="4906"/>
                  <a:pt x="3657" y="4906"/>
                  <a:pt x="3657" y="4906"/>
                </a:cubicBezTo>
                <a:cubicBezTo>
                  <a:pt x="3657" y="4968"/>
                  <a:pt x="3625" y="4999"/>
                  <a:pt x="3594" y="4999"/>
                </a:cubicBezTo>
                <a:cubicBezTo>
                  <a:pt x="3282" y="4999"/>
                  <a:pt x="3282" y="4999"/>
                  <a:pt x="3282" y="4999"/>
                </a:cubicBezTo>
                <a:cubicBezTo>
                  <a:pt x="3250" y="4999"/>
                  <a:pt x="3219" y="4968"/>
                  <a:pt x="3219" y="4906"/>
                </a:cubicBezTo>
                <a:cubicBezTo>
                  <a:pt x="3219" y="4624"/>
                  <a:pt x="3219" y="4624"/>
                  <a:pt x="3219" y="4624"/>
                </a:cubicBezTo>
                <a:cubicBezTo>
                  <a:pt x="3219" y="4593"/>
                  <a:pt x="3250" y="4562"/>
                  <a:pt x="3282" y="4562"/>
                </a:cubicBezTo>
                <a:cubicBezTo>
                  <a:pt x="3594" y="4562"/>
                  <a:pt x="3594" y="4562"/>
                  <a:pt x="3594" y="4562"/>
                </a:cubicBezTo>
                <a:cubicBezTo>
                  <a:pt x="3625" y="4562"/>
                  <a:pt x="3657" y="4593"/>
                  <a:pt x="3657" y="4624"/>
                </a:cubicBezTo>
                <a:close/>
                <a:moveTo>
                  <a:pt x="3657" y="4062"/>
                </a:moveTo>
                <a:lnTo>
                  <a:pt x="3657" y="4062"/>
                </a:lnTo>
                <a:cubicBezTo>
                  <a:pt x="3657" y="4343"/>
                  <a:pt x="3657" y="4343"/>
                  <a:pt x="3657" y="4343"/>
                </a:cubicBezTo>
                <a:cubicBezTo>
                  <a:pt x="3657" y="4374"/>
                  <a:pt x="3625" y="4406"/>
                  <a:pt x="3594" y="4406"/>
                </a:cubicBezTo>
                <a:cubicBezTo>
                  <a:pt x="3282" y="4406"/>
                  <a:pt x="3282" y="4406"/>
                  <a:pt x="3282" y="4406"/>
                </a:cubicBezTo>
                <a:cubicBezTo>
                  <a:pt x="3250" y="4406"/>
                  <a:pt x="3219" y="4374"/>
                  <a:pt x="3219" y="4343"/>
                </a:cubicBezTo>
                <a:cubicBezTo>
                  <a:pt x="3219" y="4062"/>
                  <a:pt x="3219" y="4062"/>
                  <a:pt x="3219" y="4062"/>
                </a:cubicBezTo>
                <a:cubicBezTo>
                  <a:pt x="3219" y="3999"/>
                  <a:pt x="3250" y="3968"/>
                  <a:pt x="3282" y="3968"/>
                </a:cubicBezTo>
                <a:cubicBezTo>
                  <a:pt x="3594" y="3968"/>
                  <a:pt x="3594" y="3968"/>
                  <a:pt x="3594" y="3968"/>
                </a:cubicBezTo>
                <a:cubicBezTo>
                  <a:pt x="3625" y="3968"/>
                  <a:pt x="3657" y="3999"/>
                  <a:pt x="3657" y="4062"/>
                </a:cubicBezTo>
                <a:close/>
                <a:moveTo>
                  <a:pt x="5624" y="3249"/>
                </a:moveTo>
                <a:lnTo>
                  <a:pt x="5624" y="3249"/>
                </a:lnTo>
                <a:cubicBezTo>
                  <a:pt x="6062" y="3249"/>
                  <a:pt x="6062" y="3249"/>
                  <a:pt x="6062" y="3249"/>
                </a:cubicBezTo>
                <a:cubicBezTo>
                  <a:pt x="6124" y="3249"/>
                  <a:pt x="6156" y="3312"/>
                  <a:pt x="6156" y="3374"/>
                </a:cubicBezTo>
                <a:cubicBezTo>
                  <a:pt x="6156" y="3812"/>
                  <a:pt x="6156" y="3812"/>
                  <a:pt x="6156" y="3812"/>
                </a:cubicBezTo>
                <a:cubicBezTo>
                  <a:pt x="6156" y="3874"/>
                  <a:pt x="6124" y="3906"/>
                  <a:pt x="6062" y="3906"/>
                </a:cubicBezTo>
                <a:cubicBezTo>
                  <a:pt x="5624" y="3906"/>
                  <a:pt x="5624" y="3906"/>
                  <a:pt x="5624" y="3906"/>
                </a:cubicBezTo>
                <a:cubicBezTo>
                  <a:pt x="5562" y="3906"/>
                  <a:pt x="5531" y="3874"/>
                  <a:pt x="5531" y="3812"/>
                </a:cubicBezTo>
                <a:cubicBezTo>
                  <a:pt x="5531" y="3374"/>
                  <a:pt x="5531" y="3374"/>
                  <a:pt x="5531" y="3374"/>
                </a:cubicBezTo>
                <a:cubicBezTo>
                  <a:pt x="5531" y="3312"/>
                  <a:pt x="5562" y="3249"/>
                  <a:pt x="5624" y="3249"/>
                </a:cubicBezTo>
                <a:close/>
                <a:moveTo>
                  <a:pt x="2344" y="2407"/>
                </a:moveTo>
                <a:lnTo>
                  <a:pt x="2344" y="2407"/>
                </a:lnTo>
                <a:cubicBezTo>
                  <a:pt x="2313" y="2407"/>
                  <a:pt x="2282" y="2375"/>
                  <a:pt x="2282" y="2344"/>
                </a:cubicBezTo>
                <a:cubicBezTo>
                  <a:pt x="2282" y="2157"/>
                  <a:pt x="2282" y="2157"/>
                  <a:pt x="2282" y="2157"/>
                </a:cubicBezTo>
                <a:cubicBezTo>
                  <a:pt x="2282" y="2125"/>
                  <a:pt x="2313" y="2125"/>
                  <a:pt x="2344" y="2125"/>
                </a:cubicBezTo>
                <a:cubicBezTo>
                  <a:pt x="2532" y="2125"/>
                  <a:pt x="2532" y="2125"/>
                  <a:pt x="2532" y="2125"/>
                </a:cubicBezTo>
                <a:cubicBezTo>
                  <a:pt x="2563" y="2125"/>
                  <a:pt x="2563" y="2125"/>
                  <a:pt x="2563" y="2157"/>
                </a:cubicBezTo>
                <a:cubicBezTo>
                  <a:pt x="2563" y="2344"/>
                  <a:pt x="2563" y="2344"/>
                  <a:pt x="2563" y="2344"/>
                </a:cubicBezTo>
                <a:cubicBezTo>
                  <a:pt x="2563" y="2375"/>
                  <a:pt x="2563" y="2407"/>
                  <a:pt x="2532" y="2407"/>
                </a:cubicBezTo>
                <a:lnTo>
                  <a:pt x="2344" y="2407"/>
                </a:lnTo>
                <a:close/>
                <a:moveTo>
                  <a:pt x="4218" y="4624"/>
                </a:moveTo>
                <a:lnTo>
                  <a:pt x="4218" y="4624"/>
                </a:lnTo>
                <a:cubicBezTo>
                  <a:pt x="4218" y="4906"/>
                  <a:pt x="4218" y="4906"/>
                  <a:pt x="4218" y="4906"/>
                </a:cubicBezTo>
                <a:cubicBezTo>
                  <a:pt x="4218" y="4968"/>
                  <a:pt x="4187" y="4999"/>
                  <a:pt x="4156" y="4999"/>
                </a:cubicBezTo>
                <a:cubicBezTo>
                  <a:pt x="3875" y="4999"/>
                  <a:pt x="3875" y="4999"/>
                  <a:pt x="3875" y="4999"/>
                </a:cubicBezTo>
                <a:cubicBezTo>
                  <a:pt x="3844" y="4999"/>
                  <a:pt x="3782" y="4968"/>
                  <a:pt x="3782" y="4906"/>
                </a:cubicBezTo>
                <a:cubicBezTo>
                  <a:pt x="3782" y="4624"/>
                  <a:pt x="3782" y="4624"/>
                  <a:pt x="3782" y="4624"/>
                </a:cubicBezTo>
                <a:cubicBezTo>
                  <a:pt x="3782" y="4593"/>
                  <a:pt x="3844" y="4562"/>
                  <a:pt x="3875" y="4562"/>
                </a:cubicBezTo>
                <a:cubicBezTo>
                  <a:pt x="4156" y="4562"/>
                  <a:pt x="4156" y="4562"/>
                  <a:pt x="4156" y="4562"/>
                </a:cubicBezTo>
                <a:cubicBezTo>
                  <a:pt x="4187" y="4562"/>
                  <a:pt x="4218" y="4593"/>
                  <a:pt x="4218" y="4624"/>
                </a:cubicBezTo>
                <a:close/>
                <a:moveTo>
                  <a:pt x="5093" y="1688"/>
                </a:moveTo>
                <a:lnTo>
                  <a:pt x="5093" y="1688"/>
                </a:lnTo>
                <a:cubicBezTo>
                  <a:pt x="5093" y="2313"/>
                  <a:pt x="5093" y="2313"/>
                  <a:pt x="5093" y="2313"/>
                </a:cubicBezTo>
                <a:cubicBezTo>
                  <a:pt x="5093" y="2407"/>
                  <a:pt x="5031" y="2469"/>
                  <a:pt x="4937" y="2469"/>
                </a:cubicBezTo>
                <a:cubicBezTo>
                  <a:pt x="4312" y="2469"/>
                  <a:pt x="4312" y="2469"/>
                  <a:pt x="4312" y="2469"/>
                </a:cubicBezTo>
                <a:cubicBezTo>
                  <a:pt x="4218" y="2469"/>
                  <a:pt x="4156" y="2407"/>
                  <a:pt x="4156" y="2313"/>
                </a:cubicBezTo>
                <a:cubicBezTo>
                  <a:pt x="4156" y="1688"/>
                  <a:pt x="4156" y="1688"/>
                  <a:pt x="4156" y="1688"/>
                </a:cubicBezTo>
                <a:cubicBezTo>
                  <a:pt x="4156" y="1594"/>
                  <a:pt x="4218" y="1532"/>
                  <a:pt x="4312" y="1532"/>
                </a:cubicBezTo>
                <a:cubicBezTo>
                  <a:pt x="4937" y="1532"/>
                  <a:pt x="4937" y="1532"/>
                  <a:pt x="4937" y="1532"/>
                </a:cubicBezTo>
                <a:cubicBezTo>
                  <a:pt x="5031" y="1532"/>
                  <a:pt x="5093" y="1594"/>
                  <a:pt x="5093" y="1688"/>
                </a:cubicBezTo>
                <a:close/>
                <a:moveTo>
                  <a:pt x="5968" y="2000"/>
                </a:moveTo>
                <a:lnTo>
                  <a:pt x="5968" y="2000"/>
                </a:lnTo>
                <a:cubicBezTo>
                  <a:pt x="5968" y="2219"/>
                  <a:pt x="5968" y="2219"/>
                  <a:pt x="5968" y="2219"/>
                </a:cubicBezTo>
                <a:cubicBezTo>
                  <a:pt x="5968" y="2219"/>
                  <a:pt x="5937" y="2250"/>
                  <a:pt x="5906" y="2250"/>
                </a:cubicBezTo>
                <a:cubicBezTo>
                  <a:pt x="5718" y="2250"/>
                  <a:pt x="5718" y="2250"/>
                  <a:pt x="5718" y="2250"/>
                </a:cubicBezTo>
                <a:cubicBezTo>
                  <a:pt x="5687" y="2250"/>
                  <a:pt x="5656" y="2219"/>
                  <a:pt x="5656" y="2219"/>
                </a:cubicBezTo>
                <a:cubicBezTo>
                  <a:pt x="5656" y="2000"/>
                  <a:pt x="5656" y="2000"/>
                  <a:pt x="5656" y="2000"/>
                </a:cubicBezTo>
                <a:cubicBezTo>
                  <a:pt x="5656" y="2000"/>
                  <a:pt x="5687" y="1969"/>
                  <a:pt x="5718" y="1969"/>
                </a:cubicBezTo>
                <a:cubicBezTo>
                  <a:pt x="5906" y="1969"/>
                  <a:pt x="5906" y="1969"/>
                  <a:pt x="5906" y="1969"/>
                </a:cubicBezTo>
                <a:cubicBezTo>
                  <a:pt x="5937" y="1969"/>
                  <a:pt x="5968" y="2000"/>
                  <a:pt x="5968" y="2000"/>
                </a:cubicBezTo>
                <a:close/>
                <a:moveTo>
                  <a:pt x="5656" y="2969"/>
                </a:moveTo>
                <a:lnTo>
                  <a:pt x="5656" y="2969"/>
                </a:lnTo>
                <a:cubicBezTo>
                  <a:pt x="5374" y="2969"/>
                  <a:pt x="5374" y="2969"/>
                  <a:pt x="5374" y="2969"/>
                </a:cubicBezTo>
                <a:cubicBezTo>
                  <a:pt x="5343" y="2969"/>
                  <a:pt x="5312" y="2938"/>
                  <a:pt x="5312" y="2907"/>
                </a:cubicBezTo>
                <a:cubicBezTo>
                  <a:pt x="5312" y="2625"/>
                  <a:pt x="5312" y="2625"/>
                  <a:pt x="5312" y="2625"/>
                </a:cubicBezTo>
                <a:cubicBezTo>
                  <a:pt x="5312" y="2563"/>
                  <a:pt x="5343" y="2532"/>
                  <a:pt x="5374" y="2532"/>
                </a:cubicBezTo>
                <a:cubicBezTo>
                  <a:pt x="5656" y="2532"/>
                  <a:pt x="5656" y="2532"/>
                  <a:pt x="5656" y="2532"/>
                </a:cubicBezTo>
                <a:cubicBezTo>
                  <a:pt x="5718" y="2532"/>
                  <a:pt x="5749" y="2563"/>
                  <a:pt x="5749" y="2625"/>
                </a:cubicBezTo>
                <a:cubicBezTo>
                  <a:pt x="5749" y="2907"/>
                  <a:pt x="5749" y="2907"/>
                  <a:pt x="5749" y="2907"/>
                </a:cubicBezTo>
                <a:cubicBezTo>
                  <a:pt x="5749" y="2938"/>
                  <a:pt x="5718" y="2969"/>
                  <a:pt x="5656" y="2969"/>
                </a:cubicBezTo>
                <a:close/>
                <a:moveTo>
                  <a:pt x="3219" y="1969"/>
                </a:moveTo>
                <a:lnTo>
                  <a:pt x="3219" y="1969"/>
                </a:lnTo>
                <a:cubicBezTo>
                  <a:pt x="2938" y="1969"/>
                  <a:pt x="2938" y="1969"/>
                  <a:pt x="2938" y="1969"/>
                </a:cubicBezTo>
                <a:cubicBezTo>
                  <a:pt x="2907" y="1969"/>
                  <a:pt x="2875" y="1938"/>
                  <a:pt x="2875" y="1907"/>
                </a:cubicBezTo>
                <a:cubicBezTo>
                  <a:pt x="2875" y="1594"/>
                  <a:pt x="2875" y="1594"/>
                  <a:pt x="2875" y="1594"/>
                </a:cubicBezTo>
                <a:cubicBezTo>
                  <a:pt x="2875" y="1563"/>
                  <a:pt x="2907" y="1532"/>
                  <a:pt x="2938" y="1532"/>
                </a:cubicBezTo>
                <a:cubicBezTo>
                  <a:pt x="3219" y="1532"/>
                  <a:pt x="3219" y="1532"/>
                  <a:pt x="3219" y="1532"/>
                </a:cubicBezTo>
                <a:cubicBezTo>
                  <a:pt x="3250" y="1532"/>
                  <a:pt x="3282" y="1563"/>
                  <a:pt x="3282" y="1594"/>
                </a:cubicBezTo>
                <a:cubicBezTo>
                  <a:pt x="3282" y="1907"/>
                  <a:pt x="3282" y="1907"/>
                  <a:pt x="3282" y="1907"/>
                </a:cubicBezTo>
                <a:cubicBezTo>
                  <a:pt x="3282" y="1938"/>
                  <a:pt x="3250" y="1969"/>
                  <a:pt x="3219" y="1969"/>
                </a:cubicBezTo>
                <a:close/>
                <a:moveTo>
                  <a:pt x="2438" y="3937"/>
                </a:moveTo>
                <a:lnTo>
                  <a:pt x="2438" y="3937"/>
                </a:lnTo>
                <a:cubicBezTo>
                  <a:pt x="2438" y="3749"/>
                  <a:pt x="2438" y="3749"/>
                  <a:pt x="2438" y="3749"/>
                </a:cubicBezTo>
                <a:cubicBezTo>
                  <a:pt x="2438" y="3718"/>
                  <a:pt x="2438" y="3687"/>
                  <a:pt x="2469" y="3687"/>
                </a:cubicBezTo>
                <a:cubicBezTo>
                  <a:pt x="2657" y="3687"/>
                  <a:pt x="2657" y="3687"/>
                  <a:pt x="2657" y="3687"/>
                </a:cubicBezTo>
                <a:cubicBezTo>
                  <a:pt x="2688" y="3687"/>
                  <a:pt x="2719" y="3718"/>
                  <a:pt x="2719" y="3749"/>
                </a:cubicBezTo>
                <a:cubicBezTo>
                  <a:pt x="2719" y="3937"/>
                  <a:pt x="2719" y="3937"/>
                  <a:pt x="2719" y="3937"/>
                </a:cubicBezTo>
                <a:cubicBezTo>
                  <a:pt x="2719" y="3968"/>
                  <a:pt x="2688" y="3968"/>
                  <a:pt x="2657" y="3968"/>
                </a:cubicBezTo>
                <a:cubicBezTo>
                  <a:pt x="2469" y="3968"/>
                  <a:pt x="2469" y="3968"/>
                  <a:pt x="2469" y="3968"/>
                </a:cubicBezTo>
                <a:cubicBezTo>
                  <a:pt x="2438" y="3968"/>
                  <a:pt x="2438" y="3968"/>
                  <a:pt x="2438" y="3937"/>
                </a:cubicBezTo>
                <a:close/>
                <a:moveTo>
                  <a:pt x="3219" y="2688"/>
                </a:moveTo>
                <a:lnTo>
                  <a:pt x="3219" y="2688"/>
                </a:lnTo>
                <a:cubicBezTo>
                  <a:pt x="3219" y="2344"/>
                  <a:pt x="3219" y="2344"/>
                  <a:pt x="3219" y="2344"/>
                </a:cubicBezTo>
                <a:cubicBezTo>
                  <a:pt x="3219" y="2282"/>
                  <a:pt x="3250" y="2250"/>
                  <a:pt x="3313" y="2250"/>
                </a:cubicBezTo>
                <a:cubicBezTo>
                  <a:pt x="3625" y="2250"/>
                  <a:pt x="3625" y="2250"/>
                  <a:pt x="3625" y="2250"/>
                </a:cubicBezTo>
                <a:cubicBezTo>
                  <a:pt x="3688" y="2250"/>
                  <a:pt x="3719" y="2282"/>
                  <a:pt x="3719" y="2344"/>
                </a:cubicBezTo>
                <a:cubicBezTo>
                  <a:pt x="3719" y="2688"/>
                  <a:pt x="3719" y="2688"/>
                  <a:pt x="3719" y="2688"/>
                </a:cubicBezTo>
                <a:cubicBezTo>
                  <a:pt x="3719" y="2719"/>
                  <a:pt x="3688" y="2750"/>
                  <a:pt x="3625" y="2750"/>
                </a:cubicBezTo>
                <a:cubicBezTo>
                  <a:pt x="3313" y="2750"/>
                  <a:pt x="3313" y="2750"/>
                  <a:pt x="3313" y="2750"/>
                </a:cubicBezTo>
                <a:cubicBezTo>
                  <a:pt x="3250" y="2750"/>
                  <a:pt x="3219" y="2719"/>
                  <a:pt x="3219" y="2688"/>
                </a:cubicBezTo>
                <a:close/>
                <a:moveTo>
                  <a:pt x="4218" y="4062"/>
                </a:moveTo>
                <a:lnTo>
                  <a:pt x="4218" y="4062"/>
                </a:lnTo>
                <a:cubicBezTo>
                  <a:pt x="4218" y="4343"/>
                  <a:pt x="4218" y="4343"/>
                  <a:pt x="4218" y="4343"/>
                </a:cubicBezTo>
                <a:cubicBezTo>
                  <a:pt x="4218" y="4374"/>
                  <a:pt x="4187" y="4406"/>
                  <a:pt x="4156" y="4406"/>
                </a:cubicBezTo>
                <a:cubicBezTo>
                  <a:pt x="3875" y="4406"/>
                  <a:pt x="3875" y="4406"/>
                  <a:pt x="3875" y="4406"/>
                </a:cubicBezTo>
                <a:cubicBezTo>
                  <a:pt x="3844" y="4406"/>
                  <a:pt x="3782" y="4374"/>
                  <a:pt x="3782" y="4343"/>
                </a:cubicBezTo>
                <a:cubicBezTo>
                  <a:pt x="3782" y="4062"/>
                  <a:pt x="3782" y="4062"/>
                  <a:pt x="3782" y="4062"/>
                </a:cubicBezTo>
                <a:cubicBezTo>
                  <a:pt x="3782" y="3999"/>
                  <a:pt x="3844" y="3968"/>
                  <a:pt x="3875" y="3968"/>
                </a:cubicBezTo>
                <a:cubicBezTo>
                  <a:pt x="4156" y="3968"/>
                  <a:pt x="4156" y="3968"/>
                  <a:pt x="4156" y="3968"/>
                </a:cubicBezTo>
                <a:cubicBezTo>
                  <a:pt x="4187" y="3968"/>
                  <a:pt x="4218" y="3999"/>
                  <a:pt x="4218" y="4062"/>
                </a:cubicBezTo>
                <a:close/>
                <a:moveTo>
                  <a:pt x="1969" y="2688"/>
                </a:moveTo>
                <a:lnTo>
                  <a:pt x="1969" y="2688"/>
                </a:lnTo>
                <a:cubicBezTo>
                  <a:pt x="2407" y="2688"/>
                  <a:pt x="2407" y="2688"/>
                  <a:pt x="2407" y="2688"/>
                </a:cubicBezTo>
                <a:cubicBezTo>
                  <a:pt x="2438" y="2688"/>
                  <a:pt x="2500" y="2750"/>
                  <a:pt x="2500" y="2782"/>
                </a:cubicBezTo>
                <a:cubicBezTo>
                  <a:pt x="2500" y="3219"/>
                  <a:pt x="2500" y="3219"/>
                  <a:pt x="2500" y="3219"/>
                </a:cubicBezTo>
                <a:cubicBezTo>
                  <a:pt x="2500" y="3281"/>
                  <a:pt x="2438" y="3343"/>
                  <a:pt x="2407" y="3343"/>
                </a:cubicBezTo>
                <a:cubicBezTo>
                  <a:pt x="1969" y="3343"/>
                  <a:pt x="1969" y="3343"/>
                  <a:pt x="1969" y="3343"/>
                </a:cubicBezTo>
                <a:cubicBezTo>
                  <a:pt x="1907" y="3343"/>
                  <a:pt x="1844" y="3281"/>
                  <a:pt x="1844" y="3219"/>
                </a:cubicBezTo>
                <a:cubicBezTo>
                  <a:pt x="1844" y="2782"/>
                  <a:pt x="1844" y="2782"/>
                  <a:pt x="1844" y="2782"/>
                </a:cubicBezTo>
                <a:cubicBezTo>
                  <a:pt x="1844" y="2750"/>
                  <a:pt x="1907" y="2688"/>
                  <a:pt x="1969" y="2688"/>
                </a:cubicBezTo>
                <a:close/>
                <a:moveTo>
                  <a:pt x="4812" y="3468"/>
                </a:moveTo>
                <a:lnTo>
                  <a:pt x="4812" y="3468"/>
                </a:lnTo>
                <a:cubicBezTo>
                  <a:pt x="4812" y="3781"/>
                  <a:pt x="4812" y="3781"/>
                  <a:pt x="4812" y="3781"/>
                </a:cubicBezTo>
                <a:cubicBezTo>
                  <a:pt x="4812" y="3812"/>
                  <a:pt x="4781" y="3843"/>
                  <a:pt x="4718" y="3843"/>
                </a:cubicBezTo>
                <a:cubicBezTo>
                  <a:pt x="4437" y="3843"/>
                  <a:pt x="4437" y="3843"/>
                  <a:pt x="4437" y="3843"/>
                </a:cubicBezTo>
                <a:cubicBezTo>
                  <a:pt x="4406" y="3843"/>
                  <a:pt x="4374" y="3812"/>
                  <a:pt x="4374" y="3781"/>
                </a:cubicBezTo>
                <a:cubicBezTo>
                  <a:pt x="4374" y="3468"/>
                  <a:pt x="4374" y="3468"/>
                  <a:pt x="4374" y="3468"/>
                </a:cubicBezTo>
                <a:cubicBezTo>
                  <a:pt x="4374" y="3437"/>
                  <a:pt x="4406" y="3406"/>
                  <a:pt x="4437" y="3406"/>
                </a:cubicBezTo>
                <a:cubicBezTo>
                  <a:pt x="4718" y="3406"/>
                  <a:pt x="4718" y="3406"/>
                  <a:pt x="4718" y="3406"/>
                </a:cubicBezTo>
                <a:cubicBezTo>
                  <a:pt x="4781" y="3406"/>
                  <a:pt x="4812" y="3437"/>
                  <a:pt x="4812" y="3468"/>
                </a:cubicBezTo>
                <a:close/>
                <a:moveTo>
                  <a:pt x="4218" y="3468"/>
                </a:moveTo>
                <a:lnTo>
                  <a:pt x="4218" y="3468"/>
                </a:lnTo>
                <a:cubicBezTo>
                  <a:pt x="4218" y="3781"/>
                  <a:pt x="4218" y="3781"/>
                  <a:pt x="4218" y="3781"/>
                </a:cubicBezTo>
                <a:cubicBezTo>
                  <a:pt x="4218" y="3812"/>
                  <a:pt x="4187" y="3843"/>
                  <a:pt x="4156" y="3843"/>
                </a:cubicBezTo>
                <a:cubicBezTo>
                  <a:pt x="3875" y="3843"/>
                  <a:pt x="3875" y="3843"/>
                  <a:pt x="3875" y="3843"/>
                </a:cubicBezTo>
                <a:cubicBezTo>
                  <a:pt x="3844" y="3843"/>
                  <a:pt x="3782" y="3812"/>
                  <a:pt x="3782" y="3781"/>
                </a:cubicBezTo>
                <a:cubicBezTo>
                  <a:pt x="3782" y="3468"/>
                  <a:pt x="3782" y="3468"/>
                  <a:pt x="3782" y="3468"/>
                </a:cubicBezTo>
                <a:cubicBezTo>
                  <a:pt x="3782" y="3437"/>
                  <a:pt x="3844" y="3406"/>
                  <a:pt x="3875" y="3406"/>
                </a:cubicBezTo>
                <a:cubicBezTo>
                  <a:pt x="4156" y="3406"/>
                  <a:pt x="4156" y="3406"/>
                  <a:pt x="4156" y="3406"/>
                </a:cubicBezTo>
                <a:cubicBezTo>
                  <a:pt x="4187" y="3406"/>
                  <a:pt x="4218" y="3437"/>
                  <a:pt x="4218" y="3468"/>
                </a:cubicBezTo>
                <a:close/>
                <a:moveTo>
                  <a:pt x="4812" y="4062"/>
                </a:moveTo>
                <a:lnTo>
                  <a:pt x="4812" y="4062"/>
                </a:lnTo>
                <a:cubicBezTo>
                  <a:pt x="4812" y="4343"/>
                  <a:pt x="4812" y="4343"/>
                  <a:pt x="4812" y="4343"/>
                </a:cubicBezTo>
                <a:cubicBezTo>
                  <a:pt x="4812" y="4374"/>
                  <a:pt x="4781" y="4406"/>
                  <a:pt x="4718" y="4406"/>
                </a:cubicBezTo>
                <a:cubicBezTo>
                  <a:pt x="4437" y="4406"/>
                  <a:pt x="4437" y="4406"/>
                  <a:pt x="4437" y="4406"/>
                </a:cubicBezTo>
                <a:cubicBezTo>
                  <a:pt x="4406" y="4406"/>
                  <a:pt x="4374" y="4374"/>
                  <a:pt x="4374" y="4343"/>
                </a:cubicBezTo>
                <a:cubicBezTo>
                  <a:pt x="4374" y="4062"/>
                  <a:pt x="4374" y="4062"/>
                  <a:pt x="4374" y="4062"/>
                </a:cubicBezTo>
                <a:cubicBezTo>
                  <a:pt x="4374" y="3999"/>
                  <a:pt x="4406" y="3968"/>
                  <a:pt x="4437" y="3968"/>
                </a:cubicBezTo>
                <a:cubicBezTo>
                  <a:pt x="4718" y="3968"/>
                  <a:pt x="4718" y="3968"/>
                  <a:pt x="4718" y="3968"/>
                </a:cubicBezTo>
                <a:cubicBezTo>
                  <a:pt x="4781" y="3968"/>
                  <a:pt x="4812" y="3999"/>
                  <a:pt x="4812" y="4062"/>
                </a:cubicBezTo>
                <a:close/>
              </a:path>
            </a:pathLst>
          </a:custGeom>
          <a:solidFill>
            <a:schemeClr val="accent3">
              <a:lumMod val="75000"/>
            </a:schemeClr>
          </a:solidFill>
          <a:ln>
            <a:noFill/>
          </a:ln>
          <a:effectLst/>
          <a:extLst/>
        </p:spPr>
        <p:txBody>
          <a:bodyPr wrap="none" anchor="ctr"/>
          <a:lstStyle/>
          <a:p>
            <a:endParaRPr lang="en-US"/>
          </a:p>
        </p:txBody>
      </p:sp>
      <p:sp>
        <p:nvSpPr>
          <p:cNvPr id="8" name="Slide Number Placeholder 7">
            <a:extLst>
              <a:ext uri="{FF2B5EF4-FFF2-40B4-BE49-F238E27FC236}">
                <a16:creationId xmlns:a16="http://schemas.microsoft.com/office/drawing/2014/main" xmlns="" id="{9C0DA017-900A-9A42-A644-0395F98F49E7}"/>
              </a:ext>
            </a:extLst>
          </p:cNvPr>
          <p:cNvSpPr>
            <a:spLocks noGrp="1"/>
          </p:cNvSpPr>
          <p:nvPr>
            <p:ph type="sldNum" sz="quarter" idx="4"/>
          </p:nvPr>
        </p:nvSpPr>
        <p:spPr/>
        <p:txBody>
          <a:bodyPr/>
          <a:lstStyle/>
          <a:p>
            <a:fld id="{C51EAA63-D034-42AE-91FA-B13B9518C7BE}" type="slidenum">
              <a:rPr lang="en-US" smtClean="0"/>
              <a:pPr/>
              <a:t>27</a:t>
            </a:fld>
            <a:endParaRPr lang="en-US" dirty="0"/>
          </a:p>
        </p:txBody>
      </p:sp>
      <p:sp>
        <p:nvSpPr>
          <p:cNvPr id="51" name="Title 3">
            <a:extLst>
              <a:ext uri="{FF2B5EF4-FFF2-40B4-BE49-F238E27FC236}">
                <a16:creationId xmlns:a16="http://schemas.microsoft.com/office/drawing/2014/main" xmlns="" id="{2DACAD7F-A20C-D648-BCD4-99BCB1F36E68}"/>
              </a:ext>
            </a:extLst>
          </p:cNvPr>
          <p:cNvSpPr txBox="1">
            <a:spLocks/>
          </p:cNvSpPr>
          <p:nvPr/>
        </p:nvSpPr>
        <p:spPr>
          <a:xfrm>
            <a:off x="531812" y="-11650"/>
            <a:ext cx="11125200" cy="889000"/>
          </a:xfrm>
          <a:prstGeom prst="rect">
            <a:avLst/>
          </a:prstGeom>
        </p:spPr>
        <p:txBody>
          <a:bodyPr vert="horz" lIns="0" tIns="0" rIns="0" bIns="0" rtlCol="0" anchor="b">
            <a:noAutofit/>
          </a:bodyPr>
          <a:lstStyle>
            <a:defPPr>
              <a:defRPr lang="en-US"/>
            </a:defPPr>
            <a:lvl1pPr>
              <a:lnSpc>
                <a:spcPct val="80000"/>
              </a:lnSpc>
              <a:spcBef>
                <a:spcPct val="0"/>
              </a:spcBef>
              <a:buNone/>
              <a:defRPr sz="3600">
                <a:solidFill>
                  <a:srgbClr val="000000"/>
                </a:solidFill>
                <a:latin typeface="+mj-lt"/>
                <a:ea typeface="+mj-ea"/>
                <a:cs typeface="+mj-cs"/>
              </a:defRPr>
            </a:lvl1pPr>
          </a:lstStyle>
          <a:p>
            <a:r>
              <a:rPr lang="en-US" dirty="0"/>
              <a:t>Moving Data to the Cloud</a:t>
            </a:r>
          </a:p>
        </p:txBody>
      </p:sp>
    </p:spTree>
    <p:extLst>
      <p:ext uri="{BB962C8B-B14F-4D97-AF65-F5344CB8AC3E}">
        <p14:creationId xmlns:p14="http://schemas.microsoft.com/office/powerpoint/2010/main" val="21132517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 name="Rectangle 81">
            <a:extLst>
              <a:ext uri="{FF2B5EF4-FFF2-40B4-BE49-F238E27FC236}">
                <a16:creationId xmlns:a16="http://schemas.microsoft.com/office/drawing/2014/main" xmlns="" id="{EE794426-91A4-5E4D-9A60-6BC18DE389D8}"/>
              </a:ext>
            </a:extLst>
          </p:cNvPr>
          <p:cNvSpPr/>
          <p:nvPr/>
        </p:nvSpPr>
        <p:spPr bwMode="gray">
          <a:xfrm>
            <a:off x="630360" y="1669371"/>
            <a:ext cx="6202239" cy="3542080"/>
          </a:xfrm>
          <a:prstGeom prst="rect">
            <a:avLst/>
          </a:prstGeom>
          <a:solidFill>
            <a:srgbClr val="DEE4E8"/>
          </a:solidFill>
          <a:ln w="15875">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dirty="0">
              <a:solidFill>
                <a:srgbClr val="000000"/>
              </a:solidFill>
            </a:endParaRPr>
          </a:p>
        </p:txBody>
      </p:sp>
      <p:sp>
        <p:nvSpPr>
          <p:cNvPr id="83" name="Rectangle 82">
            <a:extLst>
              <a:ext uri="{FF2B5EF4-FFF2-40B4-BE49-F238E27FC236}">
                <a16:creationId xmlns:a16="http://schemas.microsoft.com/office/drawing/2014/main" xmlns="" id="{8BC60DED-F603-3044-A8F1-6DC125A1FB3E}"/>
              </a:ext>
            </a:extLst>
          </p:cNvPr>
          <p:cNvSpPr/>
          <p:nvPr/>
        </p:nvSpPr>
        <p:spPr bwMode="gray">
          <a:xfrm>
            <a:off x="539370" y="1669371"/>
            <a:ext cx="99215" cy="3542080"/>
          </a:xfrm>
          <a:prstGeom prst="rect">
            <a:avLst/>
          </a:prstGeom>
          <a:solidFill>
            <a:schemeClr val="accent4"/>
          </a:solidFill>
          <a:ln w="15875">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dirty="0">
              <a:solidFill>
                <a:srgbClr val="000000"/>
              </a:solidFill>
            </a:endParaRPr>
          </a:p>
        </p:txBody>
      </p:sp>
      <p:sp>
        <p:nvSpPr>
          <p:cNvPr id="37" name="Content Placeholder 7"/>
          <p:cNvSpPr txBox="1">
            <a:spLocks/>
          </p:cNvSpPr>
          <p:nvPr/>
        </p:nvSpPr>
        <p:spPr bwMode="gray">
          <a:xfrm>
            <a:off x="902042" y="1848395"/>
            <a:ext cx="5930558" cy="964181"/>
          </a:xfrm>
          <a:prstGeom prst="rect">
            <a:avLst/>
          </a:prstGeom>
        </p:spPr>
        <p:txBody>
          <a:bodyPr wrap="square" lIns="0" tIns="0" rIns="0" bIns="0">
            <a:noAutofit/>
          </a:bodyPr>
          <a:lstStyle>
            <a:lvl1pPr marL="228600" indent="-228600" algn="l" defTabSz="914400" rtl="0" eaLnBrk="1" latinLnBrk="0" hangingPunct="1">
              <a:lnSpc>
                <a:spcPct val="90000"/>
              </a:lnSpc>
              <a:spcBef>
                <a:spcPts val="1200"/>
              </a:spcBef>
              <a:buClr>
                <a:schemeClr val="tx1">
                  <a:lumMod val="60000"/>
                  <a:lumOff val="40000"/>
                </a:schemeClr>
              </a:buClr>
              <a:buFont typeface="Arial" panose="020B0604020202020204" pitchFamily="34" charset="0"/>
              <a:buChar char="•"/>
              <a:defRPr sz="2800" kern="1200">
                <a:solidFill>
                  <a:schemeClr val="tx1"/>
                </a:solidFill>
                <a:latin typeface="+mn-lt"/>
                <a:ea typeface="+mn-ea"/>
                <a:cs typeface="+mn-cs"/>
              </a:defRPr>
            </a:lvl1pPr>
            <a:lvl2pPr marL="502920" indent="-228600" algn="l" defTabSz="914400" rtl="0" eaLnBrk="1" latinLnBrk="0" hangingPunct="1">
              <a:lnSpc>
                <a:spcPct val="90000"/>
              </a:lnSpc>
              <a:spcBef>
                <a:spcPts val="800"/>
              </a:spcBef>
              <a:buClr>
                <a:schemeClr val="tx1">
                  <a:lumMod val="60000"/>
                  <a:lumOff val="40000"/>
                </a:schemeClr>
              </a:buClr>
              <a:buFont typeface="Arial" panose="020B0604020202020204" pitchFamily="34" charset="0"/>
              <a:buChar char="–"/>
              <a:defRPr sz="2400" kern="1200">
                <a:solidFill>
                  <a:schemeClr val="tx1"/>
                </a:solidFill>
                <a:latin typeface="+mn-lt"/>
                <a:ea typeface="+mn-ea"/>
                <a:cs typeface="+mn-cs"/>
              </a:defRPr>
            </a:lvl2pPr>
            <a:lvl3pPr marL="731520" indent="-182880" algn="l" defTabSz="914400" rtl="0" eaLnBrk="1" latinLnBrk="0" hangingPunct="1">
              <a:lnSpc>
                <a:spcPct val="90000"/>
              </a:lnSpc>
              <a:spcBef>
                <a:spcPts val="600"/>
              </a:spcBef>
              <a:buClr>
                <a:schemeClr val="tx1">
                  <a:lumMod val="60000"/>
                  <a:lumOff val="40000"/>
                </a:schemeClr>
              </a:buClr>
              <a:buFont typeface="Arial" panose="020B0604020202020204" pitchFamily="34" charset="0"/>
              <a:buChar char="•"/>
              <a:defRPr sz="2000" kern="1200">
                <a:solidFill>
                  <a:schemeClr val="tx1"/>
                </a:solidFill>
                <a:latin typeface="+mn-lt"/>
                <a:ea typeface="+mn-ea"/>
                <a:cs typeface="+mn-cs"/>
              </a:defRPr>
            </a:lvl3pPr>
            <a:lvl4pPr marL="960120" indent="-182880" algn="l" defTabSz="914400" rtl="0" eaLnBrk="1" latinLnBrk="0" hangingPunct="1">
              <a:lnSpc>
                <a:spcPct val="90000"/>
              </a:lnSpc>
              <a:spcBef>
                <a:spcPts val="600"/>
              </a:spcBef>
              <a:buClr>
                <a:schemeClr val="tx1">
                  <a:lumMod val="60000"/>
                  <a:lumOff val="40000"/>
                </a:schemeClr>
              </a:buClr>
              <a:buFont typeface="Arial" panose="020B0604020202020204" pitchFamily="34" charset="0"/>
              <a:buChar char="–"/>
              <a:defRPr sz="1800" kern="1200">
                <a:solidFill>
                  <a:schemeClr val="tx1"/>
                </a:solidFill>
                <a:latin typeface="+mn-lt"/>
                <a:ea typeface="+mn-ea"/>
                <a:cs typeface="+mn-cs"/>
              </a:defRPr>
            </a:lvl4pPr>
            <a:lvl5pPr marL="1188720" indent="-182880" algn="l" defTabSz="914400"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5pPr>
            <a:lvl6pPr marL="1417320" indent="-182880" algn="l" defTabSz="914400"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6pPr>
            <a:lvl7pPr marL="1645920" indent="-182880" algn="l" defTabSz="914400"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7pPr>
            <a:lvl8pPr marL="1874520" indent="-182880" algn="l" defTabSz="914400"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8pPr>
            <a:lvl9pPr marL="2103120" indent="-182880" algn="l" defTabSz="914400"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9pPr>
          </a:lstStyle>
          <a:p>
            <a:pPr marL="0" lvl="0" indent="0">
              <a:buClrTx/>
              <a:buNone/>
            </a:pPr>
            <a:r>
              <a:rPr lang="en-US" sz="1600" b="1" dirty="0">
                <a:solidFill>
                  <a:srgbClr val="000000"/>
                </a:solidFill>
              </a:rPr>
              <a:t>Bulk Data Transfer</a:t>
            </a:r>
          </a:p>
          <a:p>
            <a:pPr marL="11113" lvl="1" indent="0">
              <a:buNone/>
            </a:pPr>
            <a:r>
              <a:rPr lang="en-US" sz="1600" dirty="0">
                <a:solidFill>
                  <a:srgbClr val="000000"/>
                </a:solidFill>
              </a:rPr>
              <a:t>The Data Transfer Service leverages offline data hard drives to lift and shift data from on-premises datacenter to Object Storage (US Only)</a:t>
            </a:r>
          </a:p>
        </p:txBody>
      </p:sp>
      <p:sp>
        <p:nvSpPr>
          <p:cNvPr id="66" name="Rectangle 65">
            <a:extLst>
              <a:ext uri="{FF2B5EF4-FFF2-40B4-BE49-F238E27FC236}">
                <a16:creationId xmlns:a16="http://schemas.microsoft.com/office/drawing/2014/main" xmlns="" id="{4723A3B6-E1B3-0142-A8E4-5D4ECE3FD337}"/>
              </a:ext>
            </a:extLst>
          </p:cNvPr>
          <p:cNvSpPr>
            <a:spLocks/>
          </p:cNvSpPr>
          <p:nvPr/>
        </p:nvSpPr>
        <p:spPr bwMode="gray">
          <a:xfrm>
            <a:off x="7203990" y="2417262"/>
            <a:ext cx="4152855" cy="2794189"/>
          </a:xfrm>
          <a:prstGeom prst="rect">
            <a:avLst/>
          </a:prstGeom>
          <a:solidFill>
            <a:schemeClr val="accent4">
              <a:alpha val="11000"/>
            </a:schemeClr>
          </a:solidFill>
          <a:ln w="15875">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dirty="0">
              <a:solidFill>
                <a:schemeClr val="bg1"/>
              </a:solidFill>
            </a:endParaRPr>
          </a:p>
        </p:txBody>
      </p:sp>
      <p:sp>
        <p:nvSpPr>
          <p:cNvPr id="76" name="TextBox 75">
            <a:extLst>
              <a:ext uri="{FF2B5EF4-FFF2-40B4-BE49-F238E27FC236}">
                <a16:creationId xmlns:a16="http://schemas.microsoft.com/office/drawing/2014/main" xmlns="" id="{6EEF4DED-5DBC-6C43-A348-A34C694AF79C}"/>
              </a:ext>
            </a:extLst>
          </p:cNvPr>
          <p:cNvSpPr txBox="1"/>
          <p:nvPr/>
        </p:nvSpPr>
        <p:spPr>
          <a:xfrm>
            <a:off x="7203990" y="1664966"/>
            <a:ext cx="4150293" cy="775134"/>
          </a:xfrm>
          <a:prstGeom prst="rect">
            <a:avLst/>
          </a:prstGeom>
          <a:solidFill>
            <a:schemeClr val="accent4"/>
          </a:solidFill>
        </p:spPr>
        <p:txBody>
          <a:bodyPr wrap="square" lIns="91416" tIns="91416" rIns="91416" bIns="91416" rtlCol="0" anchor="ctr">
            <a:noAutofit/>
          </a:bodyPr>
          <a:lstStyle/>
          <a:p>
            <a:pPr algn="ctr"/>
            <a:r>
              <a:rPr lang="en-US" b="1" dirty="0"/>
              <a:t>Online and offline options simplify getting data to the cloud</a:t>
            </a:r>
          </a:p>
        </p:txBody>
      </p:sp>
      <p:grpSp>
        <p:nvGrpSpPr>
          <p:cNvPr id="8" name="Group 7">
            <a:extLst>
              <a:ext uri="{FF2B5EF4-FFF2-40B4-BE49-F238E27FC236}">
                <a16:creationId xmlns:a16="http://schemas.microsoft.com/office/drawing/2014/main" xmlns="" id="{BA70C11C-164B-274C-BA07-A23E7FBCECB3}"/>
              </a:ext>
            </a:extLst>
          </p:cNvPr>
          <p:cNvGrpSpPr/>
          <p:nvPr/>
        </p:nvGrpSpPr>
        <p:grpSpPr>
          <a:xfrm>
            <a:off x="7912649" y="2658454"/>
            <a:ext cx="2655580" cy="2313258"/>
            <a:chOff x="7603732" y="2778415"/>
            <a:chExt cx="2655580" cy="2313258"/>
          </a:xfrm>
        </p:grpSpPr>
        <p:sp>
          <p:nvSpPr>
            <p:cNvPr id="67" name="Freeform 3">
              <a:extLst>
                <a:ext uri="{FF2B5EF4-FFF2-40B4-BE49-F238E27FC236}">
                  <a16:creationId xmlns:a16="http://schemas.microsoft.com/office/drawing/2014/main" xmlns="" id="{09AEB74E-23D4-574E-910A-C127BCBDEDBC}"/>
                </a:ext>
              </a:extLst>
            </p:cNvPr>
            <p:cNvSpPr>
              <a:spLocks noChangeAspect="1" noChangeArrowheads="1"/>
            </p:cNvSpPr>
            <p:nvPr/>
          </p:nvSpPr>
          <p:spPr bwMode="auto">
            <a:xfrm>
              <a:off x="7603732" y="4020768"/>
              <a:ext cx="1903831" cy="1070905"/>
            </a:xfrm>
            <a:custGeom>
              <a:avLst/>
              <a:gdLst>
                <a:gd name="T0" fmla="*/ 2430 w 2964"/>
                <a:gd name="T1" fmla="*/ 602 h 1668"/>
                <a:gd name="T2" fmla="*/ 2384 w 2964"/>
                <a:gd name="T3" fmla="*/ 614 h 1668"/>
                <a:gd name="T4" fmla="*/ 1876 w 2964"/>
                <a:gd name="T5" fmla="*/ 232 h 1668"/>
                <a:gd name="T6" fmla="*/ 1702 w 2964"/>
                <a:gd name="T7" fmla="*/ 267 h 1668"/>
                <a:gd name="T8" fmla="*/ 1204 w 2964"/>
                <a:gd name="T9" fmla="*/ 0 h 1668"/>
                <a:gd name="T10" fmla="*/ 613 w 2964"/>
                <a:gd name="T11" fmla="*/ 463 h 1668"/>
                <a:gd name="T12" fmla="*/ 602 w 2964"/>
                <a:gd name="T13" fmla="*/ 463 h 1668"/>
                <a:gd name="T14" fmla="*/ 0 w 2964"/>
                <a:gd name="T15" fmla="*/ 1065 h 1668"/>
                <a:gd name="T16" fmla="*/ 602 w 2964"/>
                <a:gd name="T17" fmla="*/ 1667 h 1668"/>
                <a:gd name="T18" fmla="*/ 2430 w 2964"/>
                <a:gd name="T19" fmla="*/ 1667 h 1668"/>
                <a:gd name="T20" fmla="*/ 2963 w 2964"/>
                <a:gd name="T21" fmla="*/ 1135 h 1668"/>
                <a:gd name="T22" fmla="*/ 2430 w 2964"/>
                <a:gd name="T23" fmla="*/ 602 h 16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964" h="1668">
                  <a:moveTo>
                    <a:pt x="2430" y="602"/>
                  </a:moveTo>
                  <a:cubicBezTo>
                    <a:pt x="2418" y="602"/>
                    <a:pt x="2396" y="602"/>
                    <a:pt x="2384" y="614"/>
                  </a:cubicBezTo>
                  <a:cubicBezTo>
                    <a:pt x="2314" y="394"/>
                    <a:pt x="2119" y="232"/>
                    <a:pt x="1876" y="232"/>
                  </a:cubicBezTo>
                  <a:cubicBezTo>
                    <a:pt x="1817" y="232"/>
                    <a:pt x="1760" y="244"/>
                    <a:pt x="1702" y="267"/>
                  </a:cubicBezTo>
                  <a:cubicBezTo>
                    <a:pt x="1586" y="105"/>
                    <a:pt x="1413" y="0"/>
                    <a:pt x="1204" y="0"/>
                  </a:cubicBezTo>
                  <a:cubicBezTo>
                    <a:pt x="915" y="0"/>
                    <a:pt x="683" y="197"/>
                    <a:pt x="613" y="463"/>
                  </a:cubicBezTo>
                  <a:lnTo>
                    <a:pt x="602" y="463"/>
                  </a:lnTo>
                  <a:cubicBezTo>
                    <a:pt x="266" y="463"/>
                    <a:pt x="0" y="741"/>
                    <a:pt x="0" y="1065"/>
                  </a:cubicBezTo>
                  <a:cubicBezTo>
                    <a:pt x="0" y="1401"/>
                    <a:pt x="266" y="1667"/>
                    <a:pt x="602" y="1667"/>
                  </a:cubicBezTo>
                  <a:cubicBezTo>
                    <a:pt x="2430" y="1667"/>
                    <a:pt x="2430" y="1667"/>
                    <a:pt x="2430" y="1667"/>
                  </a:cubicBezTo>
                  <a:cubicBezTo>
                    <a:pt x="2720" y="1667"/>
                    <a:pt x="2963" y="1436"/>
                    <a:pt x="2963" y="1135"/>
                  </a:cubicBezTo>
                  <a:cubicBezTo>
                    <a:pt x="2963" y="846"/>
                    <a:pt x="2720" y="602"/>
                    <a:pt x="2430" y="602"/>
                  </a:cubicBezTo>
                </a:path>
              </a:pathLst>
            </a:custGeom>
            <a:solidFill>
              <a:schemeClr val="tx1"/>
            </a:solidFill>
            <a:ln>
              <a:solidFill>
                <a:schemeClr val="accent1"/>
              </a:solidFill>
            </a:ln>
            <a:effectLst/>
            <a:extLs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68" name="Freeform 67">
              <a:extLst>
                <a:ext uri="{FF2B5EF4-FFF2-40B4-BE49-F238E27FC236}">
                  <a16:creationId xmlns:a16="http://schemas.microsoft.com/office/drawing/2014/main" xmlns="" id="{B187F290-574D-CC4F-BD66-1C34D68FE455}"/>
                </a:ext>
              </a:extLst>
            </p:cNvPr>
            <p:cNvSpPr>
              <a:spLocks noChangeAspect="1" noChangeArrowheads="1"/>
            </p:cNvSpPr>
            <p:nvPr/>
          </p:nvSpPr>
          <p:spPr bwMode="gray">
            <a:xfrm>
              <a:off x="8403769" y="2778415"/>
              <a:ext cx="841260" cy="897345"/>
            </a:xfrm>
            <a:custGeom>
              <a:avLst/>
              <a:gdLst>
                <a:gd name="T0" fmla="*/ 648 w 2778"/>
                <a:gd name="T1" fmla="*/ 139 h 2964"/>
                <a:gd name="T2" fmla="*/ 2638 w 2778"/>
                <a:gd name="T3" fmla="*/ 2824 h 2964"/>
                <a:gd name="T4" fmla="*/ 1667 w 2778"/>
                <a:gd name="T5" fmla="*/ 1065 h 2964"/>
                <a:gd name="T6" fmla="*/ 185 w 2778"/>
                <a:gd name="T7" fmla="*/ 1111 h 2964"/>
                <a:gd name="T8" fmla="*/ 2777 w 2778"/>
                <a:gd name="T9" fmla="*/ 2963 h 2964"/>
                <a:gd name="T10" fmla="*/ 370 w 2778"/>
                <a:gd name="T11" fmla="*/ 2592 h 2964"/>
                <a:gd name="T12" fmla="*/ 659 w 2778"/>
                <a:gd name="T13" fmla="*/ 2130 h 2964"/>
                <a:gd name="T14" fmla="*/ 659 w 2778"/>
                <a:gd name="T15" fmla="*/ 2130 h 2964"/>
                <a:gd name="T16" fmla="*/ 659 w 2778"/>
                <a:gd name="T17" fmla="*/ 1297 h 2964"/>
                <a:gd name="T18" fmla="*/ 752 w 2778"/>
                <a:gd name="T19" fmla="*/ 2223 h 2964"/>
                <a:gd name="T20" fmla="*/ 752 w 2778"/>
                <a:gd name="T21" fmla="*/ 2130 h 2964"/>
                <a:gd name="T22" fmla="*/ 1053 w 2778"/>
                <a:gd name="T23" fmla="*/ 1667 h 2964"/>
                <a:gd name="T24" fmla="*/ 1053 w 2778"/>
                <a:gd name="T25" fmla="*/ 1667 h 2964"/>
                <a:gd name="T26" fmla="*/ 1435 w 2778"/>
                <a:gd name="T27" fmla="*/ 2223 h 2964"/>
                <a:gd name="T28" fmla="*/ 1146 w 2778"/>
                <a:gd name="T29" fmla="*/ 1760 h 2964"/>
                <a:gd name="T30" fmla="*/ 1146 w 2778"/>
                <a:gd name="T31" fmla="*/ 1667 h 2964"/>
                <a:gd name="T32" fmla="*/ 1956 w 2778"/>
                <a:gd name="T33" fmla="*/ 602 h 2964"/>
                <a:gd name="T34" fmla="*/ 1956 w 2778"/>
                <a:gd name="T35" fmla="*/ 602 h 2964"/>
                <a:gd name="T36" fmla="*/ 1956 w 2778"/>
                <a:gd name="T37" fmla="*/ 972 h 2964"/>
                <a:gd name="T38" fmla="*/ 2165 w 2778"/>
                <a:gd name="T39" fmla="*/ 1204 h 2964"/>
                <a:gd name="T40" fmla="*/ 2165 w 2778"/>
                <a:gd name="T41" fmla="*/ 1297 h 2964"/>
                <a:gd name="T42" fmla="*/ 1956 w 2778"/>
                <a:gd name="T43" fmla="*/ 1528 h 2964"/>
                <a:gd name="T44" fmla="*/ 1956 w 2778"/>
                <a:gd name="T45" fmla="*/ 1528 h 2964"/>
                <a:gd name="T46" fmla="*/ 1956 w 2778"/>
                <a:gd name="T47" fmla="*/ 1899 h 2964"/>
                <a:gd name="T48" fmla="*/ 2165 w 2778"/>
                <a:gd name="T49" fmla="*/ 2130 h 2964"/>
                <a:gd name="T50" fmla="*/ 2165 w 2778"/>
                <a:gd name="T51" fmla="*/ 2223 h 2964"/>
                <a:gd name="T52" fmla="*/ 1863 w 2778"/>
                <a:gd name="T53" fmla="*/ 2361 h 2964"/>
                <a:gd name="T54" fmla="*/ 1863 w 2778"/>
                <a:gd name="T55" fmla="*/ 2361 h 2964"/>
                <a:gd name="T56" fmla="*/ 1863 w 2778"/>
                <a:gd name="T57" fmla="*/ 1991 h 2964"/>
                <a:gd name="T58" fmla="*/ 1759 w 2778"/>
                <a:gd name="T59" fmla="*/ 1760 h 2964"/>
                <a:gd name="T60" fmla="*/ 1759 w 2778"/>
                <a:gd name="T61" fmla="*/ 1667 h 2964"/>
                <a:gd name="T62" fmla="*/ 1863 w 2778"/>
                <a:gd name="T63" fmla="*/ 1436 h 2964"/>
                <a:gd name="T64" fmla="*/ 1863 w 2778"/>
                <a:gd name="T65" fmla="*/ 1436 h 2964"/>
                <a:gd name="T66" fmla="*/ 1863 w 2778"/>
                <a:gd name="T67" fmla="*/ 1065 h 2964"/>
                <a:gd name="T68" fmla="*/ 1667 w 2778"/>
                <a:gd name="T69" fmla="*/ 833 h 2964"/>
                <a:gd name="T70" fmla="*/ 1667 w 2778"/>
                <a:gd name="T71" fmla="*/ 741 h 2964"/>
                <a:gd name="T72" fmla="*/ 2176 w 2778"/>
                <a:gd name="T73" fmla="*/ 2824 h 2964"/>
                <a:gd name="T74" fmla="*/ 2176 w 2778"/>
                <a:gd name="T75" fmla="*/ 2824 h 2964"/>
                <a:gd name="T76" fmla="*/ 2453 w 2778"/>
                <a:gd name="T77" fmla="*/ 2223 h 2964"/>
                <a:gd name="T78" fmla="*/ 2256 w 2778"/>
                <a:gd name="T79" fmla="*/ 1991 h 2964"/>
                <a:gd name="T80" fmla="*/ 2256 w 2778"/>
                <a:gd name="T81" fmla="*/ 1899 h 2964"/>
                <a:gd name="T82" fmla="*/ 2453 w 2778"/>
                <a:gd name="T83" fmla="*/ 1667 h 2964"/>
                <a:gd name="T84" fmla="*/ 2453 w 2778"/>
                <a:gd name="T85" fmla="*/ 1667 h 2964"/>
                <a:gd name="T86" fmla="*/ 2453 w 2778"/>
                <a:gd name="T87" fmla="*/ 1297 h 2964"/>
                <a:gd name="T88" fmla="*/ 2256 w 2778"/>
                <a:gd name="T89" fmla="*/ 1065 h 2964"/>
                <a:gd name="T90" fmla="*/ 2256 w 2778"/>
                <a:gd name="T91" fmla="*/ 972 h 2964"/>
                <a:gd name="T92" fmla="*/ 2453 w 2778"/>
                <a:gd name="T93" fmla="*/ 741 h 2964"/>
                <a:gd name="T94" fmla="*/ 2453 w 2778"/>
                <a:gd name="T95" fmla="*/ 741 h 29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778" h="2964">
                  <a:moveTo>
                    <a:pt x="1435" y="475"/>
                  </a:moveTo>
                  <a:lnTo>
                    <a:pt x="1806" y="313"/>
                  </a:lnTo>
                  <a:lnTo>
                    <a:pt x="1806" y="139"/>
                  </a:lnTo>
                  <a:lnTo>
                    <a:pt x="648" y="139"/>
                  </a:lnTo>
                  <a:lnTo>
                    <a:pt x="648" y="1065"/>
                  </a:lnTo>
                  <a:lnTo>
                    <a:pt x="1435" y="1065"/>
                  </a:lnTo>
                  <a:lnTo>
                    <a:pt x="1435" y="475"/>
                  </a:lnTo>
                  <a:close/>
                  <a:moveTo>
                    <a:pt x="2638" y="2824"/>
                  </a:moveTo>
                  <a:lnTo>
                    <a:pt x="2638" y="0"/>
                  </a:lnTo>
                  <a:lnTo>
                    <a:pt x="1481" y="509"/>
                  </a:lnTo>
                  <a:lnTo>
                    <a:pt x="1481" y="1065"/>
                  </a:lnTo>
                  <a:lnTo>
                    <a:pt x="1667" y="1065"/>
                  </a:lnTo>
                  <a:lnTo>
                    <a:pt x="1667" y="2592"/>
                  </a:lnTo>
                  <a:lnTo>
                    <a:pt x="1620" y="2592"/>
                  </a:lnTo>
                  <a:lnTo>
                    <a:pt x="1620" y="1111"/>
                  </a:lnTo>
                  <a:lnTo>
                    <a:pt x="185" y="1111"/>
                  </a:lnTo>
                  <a:lnTo>
                    <a:pt x="185" y="2824"/>
                  </a:lnTo>
                  <a:lnTo>
                    <a:pt x="0" y="2824"/>
                  </a:lnTo>
                  <a:lnTo>
                    <a:pt x="0" y="2963"/>
                  </a:lnTo>
                  <a:lnTo>
                    <a:pt x="2777" y="2963"/>
                  </a:lnTo>
                  <a:lnTo>
                    <a:pt x="2777" y="2824"/>
                  </a:lnTo>
                  <a:lnTo>
                    <a:pt x="2638" y="2824"/>
                  </a:lnTo>
                  <a:close/>
                  <a:moveTo>
                    <a:pt x="659" y="2592"/>
                  </a:moveTo>
                  <a:lnTo>
                    <a:pt x="370" y="2592"/>
                  </a:lnTo>
                  <a:lnTo>
                    <a:pt x="370" y="2223"/>
                  </a:lnTo>
                  <a:lnTo>
                    <a:pt x="659" y="2223"/>
                  </a:lnTo>
                  <a:lnTo>
                    <a:pt x="659" y="2592"/>
                  </a:lnTo>
                  <a:close/>
                  <a:moveTo>
                    <a:pt x="659" y="2130"/>
                  </a:moveTo>
                  <a:lnTo>
                    <a:pt x="370" y="2130"/>
                  </a:lnTo>
                  <a:lnTo>
                    <a:pt x="370" y="1760"/>
                  </a:lnTo>
                  <a:lnTo>
                    <a:pt x="659" y="1760"/>
                  </a:lnTo>
                  <a:lnTo>
                    <a:pt x="659" y="2130"/>
                  </a:lnTo>
                  <a:close/>
                  <a:moveTo>
                    <a:pt x="659" y="1667"/>
                  </a:moveTo>
                  <a:lnTo>
                    <a:pt x="370" y="1667"/>
                  </a:lnTo>
                  <a:lnTo>
                    <a:pt x="370" y="1297"/>
                  </a:lnTo>
                  <a:lnTo>
                    <a:pt x="659" y="1297"/>
                  </a:lnTo>
                  <a:lnTo>
                    <a:pt x="659" y="1667"/>
                  </a:lnTo>
                  <a:close/>
                  <a:moveTo>
                    <a:pt x="1053" y="2592"/>
                  </a:moveTo>
                  <a:lnTo>
                    <a:pt x="752" y="2592"/>
                  </a:lnTo>
                  <a:lnTo>
                    <a:pt x="752" y="2223"/>
                  </a:lnTo>
                  <a:lnTo>
                    <a:pt x="1053" y="2223"/>
                  </a:lnTo>
                  <a:lnTo>
                    <a:pt x="1053" y="2592"/>
                  </a:lnTo>
                  <a:close/>
                  <a:moveTo>
                    <a:pt x="1053" y="2130"/>
                  </a:moveTo>
                  <a:lnTo>
                    <a:pt x="752" y="2130"/>
                  </a:lnTo>
                  <a:lnTo>
                    <a:pt x="752" y="1760"/>
                  </a:lnTo>
                  <a:lnTo>
                    <a:pt x="1053" y="1760"/>
                  </a:lnTo>
                  <a:lnTo>
                    <a:pt x="1053" y="2130"/>
                  </a:lnTo>
                  <a:close/>
                  <a:moveTo>
                    <a:pt x="1053" y="1667"/>
                  </a:moveTo>
                  <a:lnTo>
                    <a:pt x="752" y="1667"/>
                  </a:lnTo>
                  <a:lnTo>
                    <a:pt x="752" y="1297"/>
                  </a:lnTo>
                  <a:lnTo>
                    <a:pt x="1053" y="1297"/>
                  </a:lnTo>
                  <a:lnTo>
                    <a:pt x="1053" y="1667"/>
                  </a:lnTo>
                  <a:close/>
                  <a:moveTo>
                    <a:pt x="1435" y="2592"/>
                  </a:moveTo>
                  <a:lnTo>
                    <a:pt x="1146" y="2592"/>
                  </a:lnTo>
                  <a:lnTo>
                    <a:pt x="1146" y="2223"/>
                  </a:lnTo>
                  <a:lnTo>
                    <a:pt x="1435" y="2223"/>
                  </a:lnTo>
                  <a:lnTo>
                    <a:pt x="1435" y="2592"/>
                  </a:lnTo>
                  <a:close/>
                  <a:moveTo>
                    <a:pt x="1435" y="2130"/>
                  </a:moveTo>
                  <a:lnTo>
                    <a:pt x="1146" y="2130"/>
                  </a:lnTo>
                  <a:lnTo>
                    <a:pt x="1146" y="1760"/>
                  </a:lnTo>
                  <a:lnTo>
                    <a:pt x="1435" y="1760"/>
                  </a:lnTo>
                  <a:lnTo>
                    <a:pt x="1435" y="2130"/>
                  </a:lnTo>
                  <a:close/>
                  <a:moveTo>
                    <a:pt x="1435" y="1667"/>
                  </a:moveTo>
                  <a:lnTo>
                    <a:pt x="1146" y="1667"/>
                  </a:lnTo>
                  <a:lnTo>
                    <a:pt x="1146" y="1297"/>
                  </a:lnTo>
                  <a:lnTo>
                    <a:pt x="1435" y="1297"/>
                  </a:lnTo>
                  <a:lnTo>
                    <a:pt x="1435" y="1667"/>
                  </a:lnTo>
                  <a:close/>
                  <a:moveTo>
                    <a:pt x="1956" y="602"/>
                  </a:moveTo>
                  <a:lnTo>
                    <a:pt x="2165" y="602"/>
                  </a:lnTo>
                  <a:lnTo>
                    <a:pt x="2165" y="741"/>
                  </a:lnTo>
                  <a:lnTo>
                    <a:pt x="1956" y="741"/>
                  </a:lnTo>
                  <a:lnTo>
                    <a:pt x="1956" y="602"/>
                  </a:lnTo>
                  <a:close/>
                  <a:moveTo>
                    <a:pt x="1956" y="833"/>
                  </a:moveTo>
                  <a:lnTo>
                    <a:pt x="2165" y="833"/>
                  </a:lnTo>
                  <a:lnTo>
                    <a:pt x="2165" y="972"/>
                  </a:lnTo>
                  <a:lnTo>
                    <a:pt x="1956" y="972"/>
                  </a:lnTo>
                  <a:lnTo>
                    <a:pt x="1956" y="833"/>
                  </a:lnTo>
                  <a:close/>
                  <a:moveTo>
                    <a:pt x="1956" y="1065"/>
                  </a:moveTo>
                  <a:lnTo>
                    <a:pt x="2165" y="1065"/>
                  </a:lnTo>
                  <a:lnTo>
                    <a:pt x="2165" y="1204"/>
                  </a:lnTo>
                  <a:lnTo>
                    <a:pt x="1956" y="1204"/>
                  </a:lnTo>
                  <a:lnTo>
                    <a:pt x="1956" y="1065"/>
                  </a:lnTo>
                  <a:close/>
                  <a:moveTo>
                    <a:pt x="1956" y="1297"/>
                  </a:moveTo>
                  <a:lnTo>
                    <a:pt x="2165" y="1297"/>
                  </a:lnTo>
                  <a:lnTo>
                    <a:pt x="2165" y="1436"/>
                  </a:lnTo>
                  <a:lnTo>
                    <a:pt x="1956" y="1436"/>
                  </a:lnTo>
                  <a:lnTo>
                    <a:pt x="1956" y="1297"/>
                  </a:lnTo>
                  <a:close/>
                  <a:moveTo>
                    <a:pt x="1956" y="1528"/>
                  </a:moveTo>
                  <a:lnTo>
                    <a:pt x="2165" y="1528"/>
                  </a:lnTo>
                  <a:lnTo>
                    <a:pt x="2165" y="1667"/>
                  </a:lnTo>
                  <a:lnTo>
                    <a:pt x="1956" y="1667"/>
                  </a:lnTo>
                  <a:lnTo>
                    <a:pt x="1956" y="1528"/>
                  </a:lnTo>
                  <a:close/>
                  <a:moveTo>
                    <a:pt x="1956" y="1760"/>
                  </a:moveTo>
                  <a:lnTo>
                    <a:pt x="2165" y="1760"/>
                  </a:lnTo>
                  <a:lnTo>
                    <a:pt x="2165" y="1899"/>
                  </a:lnTo>
                  <a:lnTo>
                    <a:pt x="1956" y="1899"/>
                  </a:lnTo>
                  <a:lnTo>
                    <a:pt x="1956" y="1760"/>
                  </a:lnTo>
                  <a:close/>
                  <a:moveTo>
                    <a:pt x="1956" y="1991"/>
                  </a:moveTo>
                  <a:lnTo>
                    <a:pt x="2165" y="1991"/>
                  </a:lnTo>
                  <a:lnTo>
                    <a:pt x="2165" y="2130"/>
                  </a:lnTo>
                  <a:lnTo>
                    <a:pt x="1956" y="2130"/>
                  </a:lnTo>
                  <a:lnTo>
                    <a:pt x="1956" y="1991"/>
                  </a:lnTo>
                  <a:close/>
                  <a:moveTo>
                    <a:pt x="1956" y="2223"/>
                  </a:moveTo>
                  <a:lnTo>
                    <a:pt x="2165" y="2223"/>
                  </a:lnTo>
                  <a:lnTo>
                    <a:pt x="2165" y="2361"/>
                  </a:lnTo>
                  <a:lnTo>
                    <a:pt x="1956" y="2361"/>
                  </a:lnTo>
                  <a:lnTo>
                    <a:pt x="1956" y="2223"/>
                  </a:lnTo>
                  <a:close/>
                  <a:moveTo>
                    <a:pt x="1863" y="2361"/>
                  </a:moveTo>
                  <a:lnTo>
                    <a:pt x="1759" y="2361"/>
                  </a:lnTo>
                  <a:lnTo>
                    <a:pt x="1759" y="2223"/>
                  </a:lnTo>
                  <a:lnTo>
                    <a:pt x="1863" y="2223"/>
                  </a:lnTo>
                  <a:lnTo>
                    <a:pt x="1863" y="2361"/>
                  </a:lnTo>
                  <a:close/>
                  <a:moveTo>
                    <a:pt x="1863" y="2130"/>
                  </a:moveTo>
                  <a:lnTo>
                    <a:pt x="1759" y="2130"/>
                  </a:lnTo>
                  <a:lnTo>
                    <a:pt x="1759" y="1991"/>
                  </a:lnTo>
                  <a:lnTo>
                    <a:pt x="1863" y="1991"/>
                  </a:lnTo>
                  <a:lnTo>
                    <a:pt x="1863" y="2130"/>
                  </a:lnTo>
                  <a:close/>
                  <a:moveTo>
                    <a:pt x="1863" y="1899"/>
                  </a:moveTo>
                  <a:lnTo>
                    <a:pt x="1759" y="1899"/>
                  </a:lnTo>
                  <a:lnTo>
                    <a:pt x="1759" y="1760"/>
                  </a:lnTo>
                  <a:lnTo>
                    <a:pt x="1863" y="1760"/>
                  </a:lnTo>
                  <a:lnTo>
                    <a:pt x="1863" y="1899"/>
                  </a:lnTo>
                  <a:close/>
                  <a:moveTo>
                    <a:pt x="1863" y="1667"/>
                  </a:moveTo>
                  <a:lnTo>
                    <a:pt x="1759" y="1667"/>
                  </a:lnTo>
                  <a:lnTo>
                    <a:pt x="1759" y="1528"/>
                  </a:lnTo>
                  <a:lnTo>
                    <a:pt x="1863" y="1528"/>
                  </a:lnTo>
                  <a:lnTo>
                    <a:pt x="1863" y="1667"/>
                  </a:lnTo>
                  <a:close/>
                  <a:moveTo>
                    <a:pt x="1863" y="1436"/>
                  </a:moveTo>
                  <a:lnTo>
                    <a:pt x="1759" y="1436"/>
                  </a:lnTo>
                  <a:lnTo>
                    <a:pt x="1759" y="1297"/>
                  </a:lnTo>
                  <a:lnTo>
                    <a:pt x="1863" y="1297"/>
                  </a:lnTo>
                  <a:lnTo>
                    <a:pt x="1863" y="1436"/>
                  </a:lnTo>
                  <a:close/>
                  <a:moveTo>
                    <a:pt x="1863" y="1204"/>
                  </a:moveTo>
                  <a:lnTo>
                    <a:pt x="1759" y="1204"/>
                  </a:lnTo>
                  <a:lnTo>
                    <a:pt x="1759" y="1065"/>
                  </a:lnTo>
                  <a:lnTo>
                    <a:pt x="1863" y="1065"/>
                  </a:lnTo>
                  <a:lnTo>
                    <a:pt x="1863" y="1204"/>
                  </a:lnTo>
                  <a:close/>
                  <a:moveTo>
                    <a:pt x="1863" y="972"/>
                  </a:moveTo>
                  <a:lnTo>
                    <a:pt x="1667" y="972"/>
                  </a:lnTo>
                  <a:lnTo>
                    <a:pt x="1667" y="833"/>
                  </a:lnTo>
                  <a:lnTo>
                    <a:pt x="1863" y="833"/>
                  </a:lnTo>
                  <a:lnTo>
                    <a:pt x="1863" y="972"/>
                  </a:lnTo>
                  <a:close/>
                  <a:moveTo>
                    <a:pt x="1863" y="741"/>
                  </a:moveTo>
                  <a:lnTo>
                    <a:pt x="1667" y="741"/>
                  </a:lnTo>
                  <a:lnTo>
                    <a:pt x="1667" y="602"/>
                  </a:lnTo>
                  <a:lnTo>
                    <a:pt x="1863" y="602"/>
                  </a:lnTo>
                  <a:lnTo>
                    <a:pt x="1863" y="741"/>
                  </a:lnTo>
                  <a:close/>
                  <a:moveTo>
                    <a:pt x="2176" y="2824"/>
                  </a:moveTo>
                  <a:lnTo>
                    <a:pt x="1945" y="2824"/>
                  </a:lnTo>
                  <a:lnTo>
                    <a:pt x="1945" y="2592"/>
                  </a:lnTo>
                  <a:lnTo>
                    <a:pt x="2176" y="2592"/>
                  </a:lnTo>
                  <a:lnTo>
                    <a:pt x="2176" y="2824"/>
                  </a:lnTo>
                  <a:close/>
                  <a:moveTo>
                    <a:pt x="2453" y="2361"/>
                  </a:moveTo>
                  <a:lnTo>
                    <a:pt x="2256" y="2361"/>
                  </a:lnTo>
                  <a:lnTo>
                    <a:pt x="2256" y="2223"/>
                  </a:lnTo>
                  <a:lnTo>
                    <a:pt x="2453" y="2223"/>
                  </a:lnTo>
                  <a:lnTo>
                    <a:pt x="2453" y="2361"/>
                  </a:lnTo>
                  <a:close/>
                  <a:moveTo>
                    <a:pt x="2453" y="2130"/>
                  </a:moveTo>
                  <a:lnTo>
                    <a:pt x="2256" y="2130"/>
                  </a:lnTo>
                  <a:lnTo>
                    <a:pt x="2256" y="1991"/>
                  </a:lnTo>
                  <a:lnTo>
                    <a:pt x="2453" y="1991"/>
                  </a:lnTo>
                  <a:lnTo>
                    <a:pt x="2453" y="2130"/>
                  </a:lnTo>
                  <a:close/>
                  <a:moveTo>
                    <a:pt x="2453" y="1899"/>
                  </a:moveTo>
                  <a:lnTo>
                    <a:pt x="2256" y="1899"/>
                  </a:lnTo>
                  <a:lnTo>
                    <a:pt x="2256" y="1760"/>
                  </a:lnTo>
                  <a:lnTo>
                    <a:pt x="2453" y="1760"/>
                  </a:lnTo>
                  <a:lnTo>
                    <a:pt x="2453" y="1899"/>
                  </a:lnTo>
                  <a:close/>
                  <a:moveTo>
                    <a:pt x="2453" y="1667"/>
                  </a:moveTo>
                  <a:lnTo>
                    <a:pt x="2256" y="1667"/>
                  </a:lnTo>
                  <a:lnTo>
                    <a:pt x="2256" y="1528"/>
                  </a:lnTo>
                  <a:lnTo>
                    <a:pt x="2453" y="1528"/>
                  </a:lnTo>
                  <a:lnTo>
                    <a:pt x="2453" y="1667"/>
                  </a:lnTo>
                  <a:close/>
                  <a:moveTo>
                    <a:pt x="2453" y="1436"/>
                  </a:moveTo>
                  <a:lnTo>
                    <a:pt x="2256" y="1436"/>
                  </a:lnTo>
                  <a:lnTo>
                    <a:pt x="2256" y="1297"/>
                  </a:lnTo>
                  <a:lnTo>
                    <a:pt x="2453" y="1297"/>
                  </a:lnTo>
                  <a:lnTo>
                    <a:pt x="2453" y="1436"/>
                  </a:lnTo>
                  <a:close/>
                  <a:moveTo>
                    <a:pt x="2453" y="1204"/>
                  </a:moveTo>
                  <a:lnTo>
                    <a:pt x="2256" y="1204"/>
                  </a:lnTo>
                  <a:lnTo>
                    <a:pt x="2256" y="1065"/>
                  </a:lnTo>
                  <a:lnTo>
                    <a:pt x="2453" y="1065"/>
                  </a:lnTo>
                  <a:lnTo>
                    <a:pt x="2453" y="1204"/>
                  </a:lnTo>
                  <a:close/>
                  <a:moveTo>
                    <a:pt x="2453" y="972"/>
                  </a:moveTo>
                  <a:lnTo>
                    <a:pt x="2256" y="972"/>
                  </a:lnTo>
                  <a:lnTo>
                    <a:pt x="2256" y="833"/>
                  </a:lnTo>
                  <a:lnTo>
                    <a:pt x="2453" y="833"/>
                  </a:lnTo>
                  <a:lnTo>
                    <a:pt x="2453" y="972"/>
                  </a:lnTo>
                  <a:close/>
                  <a:moveTo>
                    <a:pt x="2453" y="741"/>
                  </a:moveTo>
                  <a:lnTo>
                    <a:pt x="2256" y="741"/>
                  </a:lnTo>
                  <a:lnTo>
                    <a:pt x="2256" y="602"/>
                  </a:lnTo>
                  <a:lnTo>
                    <a:pt x="2453" y="602"/>
                  </a:lnTo>
                  <a:lnTo>
                    <a:pt x="2453" y="741"/>
                  </a:lnTo>
                  <a:close/>
                </a:path>
              </a:pathLst>
            </a:custGeom>
            <a:solidFill>
              <a:schemeClr val="bg1"/>
            </a:solidFill>
            <a:ln>
              <a:noFill/>
            </a:ln>
            <a:effectLst/>
            <a:extLst/>
          </p:spPr>
          <p:txBody>
            <a:bodyPr wrap="none" anchor="ctr"/>
            <a:lstStyle/>
            <a:p>
              <a:endParaRPr lang="en-US" dirty="0"/>
            </a:p>
          </p:txBody>
        </p:sp>
        <p:sp>
          <p:nvSpPr>
            <p:cNvPr id="69" name="Freeform 68">
              <a:extLst>
                <a:ext uri="{FF2B5EF4-FFF2-40B4-BE49-F238E27FC236}">
                  <a16:creationId xmlns:a16="http://schemas.microsoft.com/office/drawing/2014/main" xmlns="" id="{C869F7B9-9F80-2D4B-821F-777B86D56127}"/>
                </a:ext>
              </a:extLst>
            </p:cNvPr>
            <p:cNvSpPr/>
            <p:nvPr/>
          </p:nvSpPr>
          <p:spPr>
            <a:xfrm>
              <a:off x="9099642" y="3377527"/>
              <a:ext cx="375465" cy="413863"/>
            </a:xfrm>
            <a:custGeom>
              <a:avLst/>
              <a:gdLst>
                <a:gd name="connsiteX0" fmla="*/ 0 w 375465"/>
                <a:gd name="connsiteY0" fmla="*/ 0 h 353391"/>
                <a:gd name="connsiteX1" fmla="*/ 375465 w 375465"/>
                <a:gd name="connsiteY1" fmla="*/ 11043 h 353391"/>
                <a:gd name="connsiteX2" fmla="*/ 364422 w 375465"/>
                <a:gd name="connsiteY2" fmla="*/ 353391 h 353391"/>
                <a:gd name="connsiteX3" fmla="*/ 364422 w 375465"/>
                <a:gd name="connsiteY3" fmla="*/ 353391 h 353391"/>
                <a:gd name="connsiteX4" fmla="*/ 0 w 375465"/>
                <a:gd name="connsiteY4" fmla="*/ 331304 h 353391"/>
                <a:gd name="connsiteX5" fmla="*/ 0 w 375465"/>
                <a:gd name="connsiteY5" fmla="*/ 0 h 3533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75465" h="353391">
                  <a:moveTo>
                    <a:pt x="0" y="0"/>
                  </a:moveTo>
                  <a:lnTo>
                    <a:pt x="375465" y="11043"/>
                  </a:lnTo>
                  <a:lnTo>
                    <a:pt x="364422" y="353391"/>
                  </a:lnTo>
                  <a:lnTo>
                    <a:pt x="364422" y="353391"/>
                  </a:lnTo>
                  <a:lnTo>
                    <a:pt x="0" y="331304"/>
                  </a:lnTo>
                  <a:lnTo>
                    <a:pt x="0" y="0"/>
                  </a:lnTo>
                  <a:close/>
                </a:path>
              </a:pathLst>
            </a:custGeom>
            <a:solidFill>
              <a:srgbClr val="E8EEE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dirty="0">
                <a:solidFill>
                  <a:schemeClr val="bg1"/>
                </a:solidFill>
              </a:endParaRPr>
            </a:p>
          </p:txBody>
        </p:sp>
        <p:sp>
          <p:nvSpPr>
            <p:cNvPr id="70" name="Freeform 2">
              <a:extLst>
                <a:ext uri="{FF2B5EF4-FFF2-40B4-BE49-F238E27FC236}">
                  <a16:creationId xmlns:a16="http://schemas.microsoft.com/office/drawing/2014/main" xmlns="" id="{769C60C4-9636-D842-8F0B-A0D495E481CA}"/>
                </a:ext>
              </a:extLst>
            </p:cNvPr>
            <p:cNvSpPr>
              <a:spLocks noChangeAspect="1" noChangeArrowheads="1"/>
            </p:cNvSpPr>
            <p:nvPr/>
          </p:nvSpPr>
          <p:spPr bwMode="auto">
            <a:xfrm>
              <a:off x="9148013" y="3430293"/>
              <a:ext cx="424622" cy="358275"/>
            </a:xfrm>
            <a:custGeom>
              <a:avLst/>
              <a:gdLst>
                <a:gd name="T0" fmla="*/ 1620 w 2964"/>
                <a:gd name="T1" fmla="*/ 1585 h 2501"/>
                <a:gd name="T2" fmla="*/ 1482 w 2964"/>
                <a:gd name="T3" fmla="*/ 2026 h 2501"/>
                <a:gd name="T4" fmla="*/ 1620 w 2964"/>
                <a:gd name="T5" fmla="*/ 1585 h 2501"/>
                <a:gd name="T6" fmla="*/ 347 w 2964"/>
                <a:gd name="T7" fmla="*/ 1794 h 2501"/>
                <a:gd name="T8" fmla="*/ 347 w 2964"/>
                <a:gd name="T9" fmla="*/ 1667 h 2501"/>
                <a:gd name="T10" fmla="*/ 347 w 2964"/>
                <a:gd name="T11" fmla="*/ 1794 h 2501"/>
                <a:gd name="T12" fmla="*/ 579 w 2964"/>
                <a:gd name="T13" fmla="*/ 1817 h 2501"/>
                <a:gd name="T14" fmla="*/ 579 w 2964"/>
                <a:gd name="T15" fmla="*/ 1678 h 2501"/>
                <a:gd name="T16" fmla="*/ 579 w 2964"/>
                <a:gd name="T17" fmla="*/ 1817 h 2501"/>
                <a:gd name="T18" fmla="*/ 1158 w 2964"/>
                <a:gd name="T19" fmla="*/ 1562 h 2501"/>
                <a:gd name="T20" fmla="*/ 1019 w 2964"/>
                <a:gd name="T21" fmla="*/ 1991 h 2501"/>
                <a:gd name="T22" fmla="*/ 1158 w 2964"/>
                <a:gd name="T23" fmla="*/ 1562 h 2501"/>
                <a:gd name="T24" fmla="*/ 1389 w 2964"/>
                <a:gd name="T25" fmla="*/ 1574 h 2501"/>
                <a:gd name="T26" fmla="*/ 1250 w 2964"/>
                <a:gd name="T27" fmla="*/ 2002 h 2501"/>
                <a:gd name="T28" fmla="*/ 1389 w 2964"/>
                <a:gd name="T29" fmla="*/ 1574 h 2501"/>
                <a:gd name="T30" fmla="*/ 347 w 2964"/>
                <a:gd name="T31" fmla="*/ 788 h 2501"/>
                <a:gd name="T32" fmla="*/ 347 w 2964"/>
                <a:gd name="T33" fmla="*/ 660 h 2501"/>
                <a:gd name="T34" fmla="*/ 347 w 2964"/>
                <a:gd name="T35" fmla="*/ 788 h 2501"/>
                <a:gd name="T36" fmla="*/ 579 w 2964"/>
                <a:gd name="T37" fmla="*/ 788 h 2501"/>
                <a:gd name="T38" fmla="*/ 579 w 2964"/>
                <a:gd name="T39" fmla="*/ 649 h 2501"/>
                <a:gd name="T40" fmla="*/ 579 w 2964"/>
                <a:gd name="T41" fmla="*/ 788 h 2501"/>
                <a:gd name="T42" fmla="*/ 1759 w 2964"/>
                <a:gd name="T43" fmla="*/ 0 h 2501"/>
                <a:gd name="T44" fmla="*/ 0 w 2964"/>
                <a:gd name="T45" fmla="*/ 2280 h 2501"/>
                <a:gd name="T46" fmla="*/ 2963 w 2964"/>
                <a:gd name="T47" fmla="*/ 2280 h 2501"/>
                <a:gd name="T48" fmla="*/ 1759 w 2964"/>
                <a:gd name="T49" fmla="*/ 0 h 2501"/>
                <a:gd name="T50" fmla="*/ 1759 w 2964"/>
                <a:gd name="T51" fmla="*/ 2269 h 2501"/>
                <a:gd name="T52" fmla="*/ 139 w 2964"/>
                <a:gd name="T53" fmla="*/ 1319 h 2501"/>
                <a:gd name="T54" fmla="*/ 1759 w 2964"/>
                <a:gd name="T55" fmla="*/ 2269 h 2501"/>
                <a:gd name="T56" fmla="*/ 1759 w 2964"/>
                <a:gd name="T57" fmla="*/ 1135 h 2501"/>
                <a:gd name="T58" fmla="*/ 139 w 2964"/>
                <a:gd name="T59" fmla="*/ 336 h 2501"/>
                <a:gd name="T60" fmla="*/ 1759 w 2964"/>
                <a:gd name="T61" fmla="*/ 1135 h 2501"/>
                <a:gd name="T62" fmla="*/ 1158 w 2964"/>
                <a:gd name="T63" fmla="*/ 487 h 2501"/>
                <a:gd name="T64" fmla="*/ 1019 w 2964"/>
                <a:gd name="T65" fmla="*/ 915 h 2501"/>
                <a:gd name="T66" fmla="*/ 1158 w 2964"/>
                <a:gd name="T67" fmla="*/ 487 h 2501"/>
                <a:gd name="T68" fmla="*/ 1389 w 2964"/>
                <a:gd name="T69" fmla="*/ 475 h 2501"/>
                <a:gd name="T70" fmla="*/ 1250 w 2964"/>
                <a:gd name="T71" fmla="*/ 915 h 2501"/>
                <a:gd name="T72" fmla="*/ 1389 w 2964"/>
                <a:gd name="T73" fmla="*/ 475 h 2501"/>
                <a:gd name="T74" fmla="*/ 1620 w 2964"/>
                <a:gd name="T75" fmla="*/ 464 h 2501"/>
                <a:gd name="T76" fmla="*/ 1482 w 2964"/>
                <a:gd name="T77" fmla="*/ 915 h 2501"/>
                <a:gd name="T78" fmla="*/ 1620 w 2964"/>
                <a:gd name="T79" fmla="*/ 464 h 25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964" h="2501">
                  <a:moveTo>
                    <a:pt x="1620" y="1585"/>
                  </a:moveTo>
                  <a:lnTo>
                    <a:pt x="1620" y="1585"/>
                  </a:lnTo>
                  <a:cubicBezTo>
                    <a:pt x="1482" y="1585"/>
                    <a:pt x="1482" y="1585"/>
                    <a:pt x="1482" y="1585"/>
                  </a:cubicBezTo>
                  <a:cubicBezTo>
                    <a:pt x="1482" y="2026"/>
                    <a:pt x="1482" y="2026"/>
                    <a:pt x="1482" y="2026"/>
                  </a:cubicBezTo>
                  <a:cubicBezTo>
                    <a:pt x="1620" y="2037"/>
                    <a:pt x="1620" y="2037"/>
                    <a:pt x="1620" y="2037"/>
                  </a:cubicBezTo>
                  <a:lnTo>
                    <a:pt x="1620" y="1585"/>
                  </a:lnTo>
                  <a:close/>
                  <a:moveTo>
                    <a:pt x="347" y="1794"/>
                  </a:moveTo>
                  <a:lnTo>
                    <a:pt x="347" y="1794"/>
                  </a:lnTo>
                  <a:cubicBezTo>
                    <a:pt x="382" y="1794"/>
                    <a:pt x="417" y="1771"/>
                    <a:pt x="417" y="1736"/>
                  </a:cubicBezTo>
                  <a:cubicBezTo>
                    <a:pt x="417" y="1701"/>
                    <a:pt x="382" y="1667"/>
                    <a:pt x="347" y="1667"/>
                  </a:cubicBezTo>
                  <a:cubicBezTo>
                    <a:pt x="313" y="1655"/>
                    <a:pt x="278" y="1690"/>
                    <a:pt x="278" y="1724"/>
                  </a:cubicBezTo>
                  <a:cubicBezTo>
                    <a:pt x="278" y="1759"/>
                    <a:pt x="313" y="1794"/>
                    <a:pt x="347" y="1794"/>
                  </a:cubicBezTo>
                  <a:close/>
                  <a:moveTo>
                    <a:pt x="579" y="1817"/>
                  </a:moveTo>
                  <a:lnTo>
                    <a:pt x="579" y="1817"/>
                  </a:lnTo>
                  <a:cubicBezTo>
                    <a:pt x="613" y="1817"/>
                    <a:pt x="648" y="1783"/>
                    <a:pt x="648" y="1748"/>
                  </a:cubicBezTo>
                  <a:cubicBezTo>
                    <a:pt x="648" y="1713"/>
                    <a:pt x="613" y="1678"/>
                    <a:pt x="579" y="1678"/>
                  </a:cubicBezTo>
                  <a:cubicBezTo>
                    <a:pt x="544" y="1678"/>
                    <a:pt x="509" y="1701"/>
                    <a:pt x="509" y="1736"/>
                  </a:cubicBezTo>
                  <a:cubicBezTo>
                    <a:pt x="509" y="1771"/>
                    <a:pt x="544" y="1806"/>
                    <a:pt x="579" y="1817"/>
                  </a:cubicBezTo>
                  <a:close/>
                  <a:moveTo>
                    <a:pt x="1158" y="1562"/>
                  </a:moveTo>
                  <a:lnTo>
                    <a:pt x="1158" y="1562"/>
                  </a:lnTo>
                  <a:cubicBezTo>
                    <a:pt x="1019" y="1562"/>
                    <a:pt x="1019" y="1562"/>
                    <a:pt x="1019" y="1562"/>
                  </a:cubicBezTo>
                  <a:cubicBezTo>
                    <a:pt x="1019" y="1991"/>
                    <a:pt x="1019" y="1991"/>
                    <a:pt x="1019" y="1991"/>
                  </a:cubicBezTo>
                  <a:cubicBezTo>
                    <a:pt x="1158" y="2002"/>
                    <a:pt x="1158" y="2002"/>
                    <a:pt x="1158" y="2002"/>
                  </a:cubicBezTo>
                  <a:lnTo>
                    <a:pt x="1158" y="1562"/>
                  </a:lnTo>
                  <a:close/>
                  <a:moveTo>
                    <a:pt x="1389" y="1574"/>
                  </a:moveTo>
                  <a:lnTo>
                    <a:pt x="1389" y="1574"/>
                  </a:lnTo>
                  <a:cubicBezTo>
                    <a:pt x="1250" y="1574"/>
                    <a:pt x="1250" y="1574"/>
                    <a:pt x="1250" y="1574"/>
                  </a:cubicBezTo>
                  <a:cubicBezTo>
                    <a:pt x="1250" y="2002"/>
                    <a:pt x="1250" y="2002"/>
                    <a:pt x="1250" y="2002"/>
                  </a:cubicBezTo>
                  <a:cubicBezTo>
                    <a:pt x="1389" y="2014"/>
                    <a:pt x="1389" y="2014"/>
                    <a:pt x="1389" y="2014"/>
                  </a:cubicBezTo>
                  <a:lnTo>
                    <a:pt x="1389" y="1574"/>
                  </a:lnTo>
                  <a:close/>
                  <a:moveTo>
                    <a:pt x="347" y="788"/>
                  </a:moveTo>
                  <a:lnTo>
                    <a:pt x="347" y="788"/>
                  </a:lnTo>
                  <a:cubicBezTo>
                    <a:pt x="382" y="788"/>
                    <a:pt x="417" y="765"/>
                    <a:pt x="417" y="730"/>
                  </a:cubicBezTo>
                  <a:cubicBezTo>
                    <a:pt x="417" y="684"/>
                    <a:pt x="382" y="660"/>
                    <a:pt x="347" y="660"/>
                  </a:cubicBezTo>
                  <a:cubicBezTo>
                    <a:pt x="313" y="660"/>
                    <a:pt x="278" y="695"/>
                    <a:pt x="278" y="730"/>
                  </a:cubicBezTo>
                  <a:cubicBezTo>
                    <a:pt x="278" y="765"/>
                    <a:pt x="313" y="799"/>
                    <a:pt x="347" y="788"/>
                  </a:cubicBezTo>
                  <a:close/>
                  <a:moveTo>
                    <a:pt x="579" y="788"/>
                  </a:moveTo>
                  <a:lnTo>
                    <a:pt x="579" y="788"/>
                  </a:lnTo>
                  <a:cubicBezTo>
                    <a:pt x="613" y="788"/>
                    <a:pt x="648" y="753"/>
                    <a:pt x="648" y="718"/>
                  </a:cubicBezTo>
                  <a:cubicBezTo>
                    <a:pt x="648" y="684"/>
                    <a:pt x="613" y="649"/>
                    <a:pt x="579" y="649"/>
                  </a:cubicBezTo>
                  <a:cubicBezTo>
                    <a:pt x="544" y="649"/>
                    <a:pt x="509" y="684"/>
                    <a:pt x="509" y="718"/>
                  </a:cubicBezTo>
                  <a:cubicBezTo>
                    <a:pt x="509" y="765"/>
                    <a:pt x="544" y="788"/>
                    <a:pt x="579" y="788"/>
                  </a:cubicBezTo>
                  <a:close/>
                  <a:moveTo>
                    <a:pt x="1759" y="0"/>
                  </a:moveTo>
                  <a:lnTo>
                    <a:pt x="1759" y="0"/>
                  </a:lnTo>
                  <a:cubicBezTo>
                    <a:pt x="0" y="151"/>
                    <a:pt x="0" y="151"/>
                    <a:pt x="0" y="151"/>
                  </a:cubicBezTo>
                  <a:cubicBezTo>
                    <a:pt x="0" y="2280"/>
                    <a:pt x="0" y="2280"/>
                    <a:pt x="0" y="2280"/>
                  </a:cubicBezTo>
                  <a:cubicBezTo>
                    <a:pt x="1759" y="2500"/>
                    <a:pt x="1759" y="2500"/>
                    <a:pt x="1759" y="2500"/>
                  </a:cubicBezTo>
                  <a:cubicBezTo>
                    <a:pt x="2963" y="2280"/>
                    <a:pt x="2963" y="2280"/>
                    <a:pt x="2963" y="2280"/>
                  </a:cubicBezTo>
                  <a:cubicBezTo>
                    <a:pt x="2963" y="151"/>
                    <a:pt x="2963" y="151"/>
                    <a:pt x="2963" y="151"/>
                  </a:cubicBezTo>
                  <a:lnTo>
                    <a:pt x="1759" y="0"/>
                  </a:lnTo>
                  <a:close/>
                  <a:moveTo>
                    <a:pt x="1759" y="2269"/>
                  </a:moveTo>
                  <a:lnTo>
                    <a:pt x="1759" y="2269"/>
                  </a:lnTo>
                  <a:cubicBezTo>
                    <a:pt x="139" y="2095"/>
                    <a:pt x="139" y="2095"/>
                    <a:pt x="139" y="2095"/>
                  </a:cubicBezTo>
                  <a:cubicBezTo>
                    <a:pt x="139" y="1319"/>
                    <a:pt x="139" y="1319"/>
                    <a:pt x="139" y="1319"/>
                  </a:cubicBezTo>
                  <a:cubicBezTo>
                    <a:pt x="1759" y="1366"/>
                    <a:pt x="1759" y="1366"/>
                    <a:pt x="1759" y="1366"/>
                  </a:cubicBezTo>
                  <a:lnTo>
                    <a:pt x="1759" y="2269"/>
                  </a:lnTo>
                  <a:close/>
                  <a:moveTo>
                    <a:pt x="1759" y="1135"/>
                  </a:moveTo>
                  <a:lnTo>
                    <a:pt x="1759" y="1135"/>
                  </a:lnTo>
                  <a:cubicBezTo>
                    <a:pt x="139" y="1123"/>
                    <a:pt x="139" y="1123"/>
                    <a:pt x="139" y="1123"/>
                  </a:cubicBezTo>
                  <a:cubicBezTo>
                    <a:pt x="139" y="336"/>
                    <a:pt x="139" y="336"/>
                    <a:pt x="139" y="336"/>
                  </a:cubicBezTo>
                  <a:cubicBezTo>
                    <a:pt x="1759" y="232"/>
                    <a:pt x="1759" y="232"/>
                    <a:pt x="1759" y="232"/>
                  </a:cubicBezTo>
                  <a:lnTo>
                    <a:pt x="1759" y="1135"/>
                  </a:lnTo>
                  <a:close/>
                  <a:moveTo>
                    <a:pt x="1158" y="487"/>
                  </a:moveTo>
                  <a:lnTo>
                    <a:pt x="1158" y="487"/>
                  </a:lnTo>
                  <a:cubicBezTo>
                    <a:pt x="1019" y="498"/>
                    <a:pt x="1019" y="498"/>
                    <a:pt x="1019" y="498"/>
                  </a:cubicBezTo>
                  <a:cubicBezTo>
                    <a:pt x="1019" y="915"/>
                    <a:pt x="1019" y="915"/>
                    <a:pt x="1019" y="915"/>
                  </a:cubicBezTo>
                  <a:cubicBezTo>
                    <a:pt x="1158" y="915"/>
                    <a:pt x="1158" y="915"/>
                    <a:pt x="1158" y="915"/>
                  </a:cubicBezTo>
                  <a:lnTo>
                    <a:pt x="1158" y="487"/>
                  </a:lnTo>
                  <a:close/>
                  <a:moveTo>
                    <a:pt x="1389" y="475"/>
                  </a:moveTo>
                  <a:lnTo>
                    <a:pt x="1389" y="475"/>
                  </a:lnTo>
                  <a:cubicBezTo>
                    <a:pt x="1250" y="487"/>
                    <a:pt x="1250" y="487"/>
                    <a:pt x="1250" y="487"/>
                  </a:cubicBezTo>
                  <a:cubicBezTo>
                    <a:pt x="1250" y="915"/>
                    <a:pt x="1250" y="915"/>
                    <a:pt x="1250" y="915"/>
                  </a:cubicBezTo>
                  <a:cubicBezTo>
                    <a:pt x="1389" y="915"/>
                    <a:pt x="1389" y="915"/>
                    <a:pt x="1389" y="915"/>
                  </a:cubicBezTo>
                  <a:lnTo>
                    <a:pt x="1389" y="475"/>
                  </a:lnTo>
                  <a:close/>
                  <a:moveTo>
                    <a:pt x="1620" y="464"/>
                  </a:moveTo>
                  <a:lnTo>
                    <a:pt x="1620" y="464"/>
                  </a:lnTo>
                  <a:cubicBezTo>
                    <a:pt x="1482" y="475"/>
                    <a:pt x="1482" y="475"/>
                    <a:pt x="1482" y="475"/>
                  </a:cubicBezTo>
                  <a:cubicBezTo>
                    <a:pt x="1482" y="915"/>
                    <a:pt x="1482" y="915"/>
                    <a:pt x="1482" y="915"/>
                  </a:cubicBezTo>
                  <a:cubicBezTo>
                    <a:pt x="1620" y="915"/>
                    <a:pt x="1620" y="915"/>
                    <a:pt x="1620" y="915"/>
                  </a:cubicBezTo>
                  <a:lnTo>
                    <a:pt x="1620" y="464"/>
                  </a:lnTo>
                  <a:close/>
                </a:path>
              </a:pathLst>
            </a:custGeom>
            <a:solidFill>
              <a:schemeClr val="bg1"/>
            </a:solidFill>
            <a:ln>
              <a:noFill/>
            </a:ln>
            <a:effectLst/>
            <a:extLst/>
          </p:spPr>
          <p:txBody>
            <a:bodyPr wrap="none" anchor="ctr"/>
            <a:lstStyle/>
            <a:p>
              <a:endParaRPr lang="en-US" dirty="0"/>
            </a:p>
          </p:txBody>
        </p:sp>
        <p:sp>
          <p:nvSpPr>
            <p:cNvPr id="71" name="Freeform 5">
              <a:extLst>
                <a:ext uri="{FF2B5EF4-FFF2-40B4-BE49-F238E27FC236}">
                  <a16:creationId xmlns:a16="http://schemas.microsoft.com/office/drawing/2014/main" xmlns="" id="{01F1036D-8291-8942-9B10-B7A8BBEEBB6B}"/>
                </a:ext>
              </a:extLst>
            </p:cNvPr>
            <p:cNvSpPr>
              <a:spLocks noChangeAspect="1" noChangeArrowheads="1"/>
            </p:cNvSpPr>
            <p:nvPr/>
          </p:nvSpPr>
          <p:spPr bwMode="auto">
            <a:xfrm>
              <a:off x="9632126" y="3136600"/>
              <a:ext cx="466976" cy="306454"/>
            </a:xfrm>
            <a:custGeom>
              <a:avLst/>
              <a:gdLst>
                <a:gd name="T0" fmla="*/ 1689 w 2964"/>
                <a:gd name="T1" fmla="*/ 186 h 1945"/>
                <a:gd name="T2" fmla="*/ 1689 w 2964"/>
                <a:gd name="T3" fmla="*/ 186 h 1945"/>
                <a:gd name="T4" fmla="*/ 1274 w 2964"/>
                <a:gd name="T5" fmla="*/ 186 h 1945"/>
                <a:gd name="T6" fmla="*/ 1274 w 2964"/>
                <a:gd name="T7" fmla="*/ 278 h 1945"/>
                <a:gd name="T8" fmla="*/ 1689 w 2964"/>
                <a:gd name="T9" fmla="*/ 278 h 1945"/>
                <a:gd name="T10" fmla="*/ 1689 w 2964"/>
                <a:gd name="T11" fmla="*/ 186 h 1945"/>
                <a:gd name="T12" fmla="*/ 1689 w 2964"/>
                <a:gd name="T13" fmla="*/ 324 h 1945"/>
                <a:gd name="T14" fmla="*/ 1689 w 2964"/>
                <a:gd name="T15" fmla="*/ 324 h 1945"/>
                <a:gd name="T16" fmla="*/ 1274 w 2964"/>
                <a:gd name="T17" fmla="*/ 324 h 1945"/>
                <a:gd name="T18" fmla="*/ 1274 w 2964"/>
                <a:gd name="T19" fmla="*/ 463 h 1945"/>
                <a:gd name="T20" fmla="*/ 1689 w 2964"/>
                <a:gd name="T21" fmla="*/ 463 h 1945"/>
                <a:gd name="T22" fmla="*/ 1689 w 2964"/>
                <a:gd name="T23" fmla="*/ 324 h 1945"/>
                <a:gd name="T24" fmla="*/ 2569 w 2964"/>
                <a:gd name="T25" fmla="*/ 1331 h 1945"/>
                <a:gd name="T26" fmla="*/ 2569 w 2964"/>
                <a:gd name="T27" fmla="*/ 1331 h 1945"/>
                <a:gd name="T28" fmla="*/ 2500 w 2964"/>
                <a:gd name="T29" fmla="*/ 1296 h 1945"/>
                <a:gd name="T30" fmla="*/ 2546 w 2964"/>
                <a:gd name="T31" fmla="*/ 1250 h 1945"/>
                <a:gd name="T32" fmla="*/ 2546 w 2964"/>
                <a:gd name="T33" fmla="*/ 47 h 1945"/>
                <a:gd name="T34" fmla="*/ 2500 w 2964"/>
                <a:gd name="T35" fmla="*/ 0 h 1945"/>
                <a:gd name="T36" fmla="*/ 463 w 2964"/>
                <a:gd name="T37" fmla="*/ 0 h 1945"/>
                <a:gd name="T38" fmla="*/ 417 w 2964"/>
                <a:gd name="T39" fmla="*/ 47 h 1945"/>
                <a:gd name="T40" fmla="*/ 417 w 2964"/>
                <a:gd name="T41" fmla="*/ 1250 h 1945"/>
                <a:gd name="T42" fmla="*/ 463 w 2964"/>
                <a:gd name="T43" fmla="*/ 1296 h 1945"/>
                <a:gd name="T44" fmla="*/ 394 w 2964"/>
                <a:gd name="T45" fmla="*/ 1331 h 1945"/>
                <a:gd name="T46" fmla="*/ 0 w 2964"/>
                <a:gd name="T47" fmla="*/ 1852 h 1945"/>
                <a:gd name="T48" fmla="*/ 0 w 2964"/>
                <a:gd name="T49" fmla="*/ 1898 h 1945"/>
                <a:gd name="T50" fmla="*/ 46 w 2964"/>
                <a:gd name="T51" fmla="*/ 1944 h 1945"/>
                <a:gd name="T52" fmla="*/ 2916 w 2964"/>
                <a:gd name="T53" fmla="*/ 1944 h 1945"/>
                <a:gd name="T54" fmla="*/ 2963 w 2964"/>
                <a:gd name="T55" fmla="*/ 1898 h 1945"/>
                <a:gd name="T56" fmla="*/ 2963 w 2964"/>
                <a:gd name="T57" fmla="*/ 1852 h 1945"/>
                <a:gd name="T58" fmla="*/ 2569 w 2964"/>
                <a:gd name="T59" fmla="*/ 1331 h 1945"/>
                <a:gd name="T60" fmla="*/ 1909 w 2964"/>
                <a:gd name="T61" fmla="*/ 1805 h 1945"/>
                <a:gd name="T62" fmla="*/ 1909 w 2964"/>
                <a:gd name="T63" fmla="*/ 1805 h 1945"/>
                <a:gd name="T64" fmla="*/ 1054 w 2964"/>
                <a:gd name="T65" fmla="*/ 1805 h 1945"/>
                <a:gd name="T66" fmla="*/ 1030 w 2964"/>
                <a:gd name="T67" fmla="*/ 1771 h 1945"/>
                <a:gd name="T68" fmla="*/ 1054 w 2964"/>
                <a:gd name="T69" fmla="*/ 1655 h 1945"/>
                <a:gd name="T70" fmla="*/ 1100 w 2964"/>
                <a:gd name="T71" fmla="*/ 1620 h 1945"/>
                <a:gd name="T72" fmla="*/ 1863 w 2964"/>
                <a:gd name="T73" fmla="*/ 1620 h 1945"/>
                <a:gd name="T74" fmla="*/ 1909 w 2964"/>
                <a:gd name="T75" fmla="*/ 1655 h 1945"/>
                <a:gd name="T76" fmla="*/ 1932 w 2964"/>
                <a:gd name="T77" fmla="*/ 1771 h 1945"/>
                <a:gd name="T78" fmla="*/ 1909 w 2964"/>
                <a:gd name="T79" fmla="*/ 1805 h 1945"/>
                <a:gd name="T80" fmla="*/ 2453 w 2964"/>
                <a:gd name="T81" fmla="*/ 1203 h 1945"/>
                <a:gd name="T82" fmla="*/ 2453 w 2964"/>
                <a:gd name="T83" fmla="*/ 1203 h 1945"/>
                <a:gd name="T84" fmla="*/ 509 w 2964"/>
                <a:gd name="T85" fmla="*/ 1203 h 1945"/>
                <a:gd name="T86" fmla="*/ 509 w 2964"/>
                <a:gd name="T87" fmla="*/ 93 h 1945"/>
                <a:gd name="T88" fmla="*/ 2453 w 2964"/>
                <a:gd name="T89" fmla="*/ 93 h 1945"/>
                <a:gd name="T90" fmla="*/ 2453 w 2964"/>
                <a:gd name="T91" fmla="*/ 1203 h 1945"/>
                <a:gd name="T92" fmla="*/ 1562 w 2964"/>
                <a:gd name="T93" fmla="*/ 1076 h 1945"/>
                <a:gd name="T94" fmla="*/ 1562 w 2964"/>
                <a:gd name="T95" fmla="*/ 1076 h 1945"/>
                <a:gd name="T96" fmla="*/ 1898 w 2964"/>
                <a:gd name="T97" fmla="*/ 741 h 1945"/>
                <a:gd name="T98" fmla="*/ 1689 w 2964"/>
                <a:gd name="T99" fmla="*/ 741 h 1945"/>
                <a:gd name="T100" fmla="*/ 1689 w 2964"/>
                <a:gd name="T101" fmla="*/ 510 h 1945"/>
                <a:gd name="T102" fmla="*/ 1274 w 2964"/>
                <a:gd name="T103" fmla="*/ 510 h 1945"/>
                <a:gd name="T104" fmla="*/ 1274 w 2964"/>
                <a:gd name="T105" fmla="*/ 741 h 1945"/>
                <a:gd name="T106" fmla="*/ 1065 w 2964"/>
                <a:gd name="T107" fmla="*/ 741 h 1945"/>
                <a:gd name="T108" fmla="*/ 1401 w 2964"/>
                <a:gd name="T109" fmla="*/ 1076 h 1945"/>
                <a:gd name="T110" fmla="*/ 1562 w 2964"/>
                <a:gd name="T111" fmla="*/ 1076 h 19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964" h="1945">
                  <a:moveTo>
                    <a:pt x="1689" y="186"/>
                  </a:moveTo>
                  <a:lnTo>
                    <a:pt x="1689" y="186"/>
                  </a:lnTo>
                  <a:cubicBezTo>
                    <a:pt x="1274" y="186"/>
                    <a:pt x="1274" y="186"/>
                    <a:pt x="1274" y="186"/>
                  </a:cubicBezTo>
                  <a:cubicBezTo>
                    <a:pt x="1274" y="278"/>
                    <a:pt x="1274" y="278"/>
                    <a:pt x="1274" y="278"/>
                  </a:cubicBezTo>
                  <a:cubicBezTo>
                    <a:pt x="1689" y="278"/>
                    <a:pt x="1689" y="278"/>
                    <a:pt x="1689" y="278"/>
                  </a:cubicBezTo>
                  <a:lnTo>
                    <a:pt x="1689" y="186"/>
                  </a:lnTo>
                  <a:close/>
                  <a:moveTo>
                    <a:pt x="1689" y="324"/>
                  </a:moveTo>
                  <a:lnTo>
                    <a:pt x="1689" y="324"/>
                  </a:lnTo>
                  <a:cubicBezTo>
                    <a:pt x="1274" y="324"/>
                    <a:pt x="1274" y="324"/>
                    <a:pt x="1274" y="324"/>
                  </a:cubicBezTo>
                  <a:cubicBezTo>
                    <a:pt x="1274" y="463"/>
                    <a:pt x="1274" y="463"/>
                    <a:pt x="1274" y="463"/>
                  </a:cubicBezTo>
                  <a:cubicBezTo>
                    <a:pt x="1689" y="463"/>
                    <a:pt x="1689" y="463"/>
                    <a:pt x="1689" y="463"/>
                  </a:cubicBezTo>
                  <a:lnTo>
                    <a:pt x="1689" y="324"/>
                  </a:lnTo>
                  <a:close/>
                  <a:moveTo>
                    <a:pt x="2569" y="1331"/>
                  </a:moveTo>
                  <a:lnTo>
                    <a:pt x="2569" y="1331"/>
                  </a:lnTo>
                  <a:cubicBezTo>
                    <a:pt x="2557" y="1307"/>
                    <a:pt x="2534" y="1296"/>
                    <a:pt x="2500" y="1296"/>
                  </a:cubicBezTo>
                  <a:cubicBezTo>
                    <a:pt x="2523" y="1296"/>
                    <a:pt x="2546" y="1273"/>
                    <a:pt x="2546" y="1250"/>
                  </a:cubicBezTo>
                  <a:cubicBezTo>
                    <a:pt x="2546" y="47"/>
                    <a:pt x="2546" y="47"/>
                    <a:pt x="2546" y="47"/>
                  </a:cubicBezTo>
                  <a:cubicBezTo>
                    <a:pt x="2546" y="24"/>
                    <a:pt x="2523" y="0"/>
                    <a:pt x="2500" y="0"/>
                  </a:cubicBezTo>
                  <a:cubicBezTo>
                    <a:pt x="463" y="0"/>
                    <a:pt x="463" y="0"/>
                    <a:pt x="463" y="0"/>
                  </a:cubicBezTo>
                  <a:cubicBezTo>
                    <a:pt x="440" y="0"/>
                    <a:pt x="417" y="24"/>
                    <a:pt x="417" y="47"/>
                  </a:cubicBezTo>
                  <a:cubicBezTo>
                    <a:pt x="417" y="1250"/>
                    <a:pt x="417" y="1250"/>
                    <a:pt x="417" y="1250"/>
                  </a:cubicBezTo>
                  <a:cubicBezTo>
                    <a:pt x="417" y="1273"/>
                    <a:pt x="440" y="1296"/>
                    <a:pt x="463" y="1296"/>
                  </a:cubicBezTo>
                  <a:cubicBezTo>
                    <a:pt x="428" y="1296"/>
                    <a:pt x="405" y="1307"/>
                    <a:pt x="394" y="1331"/>
                  </a:cubicBezTo>
                  <a:cubicBezTo>
                    <a:pt x="0" y="1852"/>
                    <a:pt x="0" y="1852"/>
                    <a:pt x="0" y="1852"/>
                  </a:cubicBezTo>
                  <a:cubicBezTo>
                    <a:pt x="0" y="1898"/>
                    <a:pt x="0" y="1898"/>
                    <a:pt x="0" y="1898"/>
                  </a:cubicBezTo>
                  <a:cubicBezTo>
                    <a:pt x="0" y="1921"/>
                    <a:pt x="23" y="1944"/>
                    <a:pt x="46" y="1944"/>
                  </a:cubicBezTo>
                  <a:cubicBezTo>
                    <a:pt x="2916" y="1944"/>
                    <a:pt x="2916" y="1944"/>
                    <a:pt x="2916" y="1944"/>
                  </a:cubicBezTo>
                  <a:cubicBezTo>
                    <a:pt x="2940" y="1944"/>
                    <a:pt x="2963" y="1921"/>
                    <a:pt x="2963" y="1898"/>
                  </a:cubicBezTo>
                  <a:cubicBezTo>
                    <a:pt x="2963" y="1852"/>
                    <a:pt x="2963" y="1852"/>
                    <a:pt x="2963" y="1852"/>
                  </a:cubicBezTo>
                  <a:lnTo>
                    <a:pt x="2569" y="1331"/>
                  </a:lnTo>
                  <a:close/>
                  <a:moveTo>
                    <a:pt x="1909" y="1805"/>
                  </a:moveTo>
                  <a:lnTo>
                    <a:pt x="1909" y="1805"/>
                  </a:lnTo>
                  <a:cubicBezTo>
                    <a:pt x="1054" y="1805"/>
                    <a:pt x="1054" y="1805"/>
                    <a:pt x="1054" y="1805"/>
                  </a:cubicBezTo>
                  <a:cubicBezTo>
                    <a:pt x="1030" y="1805"/>
                    <a:pt x="1019" y="1794"/>
                    <a:pt x="1030" y="1771"/>
                  </a:cubicBezTo>
                  <a:cubicBezTo>
                    <a:pt x="1054" y="1655"/>
                    <a:pt x="1054" y="1655"/>
                    <a:pt x="1054" y="1655"/>
                  </a:cubicBezTo>
                  <a:cubicBezTo>
                    <a:pt x="1065" y="1632"/>
                    <a:pt x="1077" y="1620"/>
                    <a:pt x="1100" y="1620"/>
                  </a:cubicBezTo>
                  <a:cubicBezTo>
                    <a:pt x="1863" y="1620"/>
                    <a:pt x="1863" y="1620"/>
                    <a:pt x="1863" y="1620"/>
                  </a:cubicBezTo>
                  <a:cubicBezTo>
                    <a:pt x="1886" y="1620"/>
                    <a:pt x="1898" y="1632"/>
                    <a:pt x="1909" y="1655"/>
                  </a:cubicBezTo>
                  <a:cubicBezTo>
                    <a:pt x="1932" y="1771"/>
                    <a:pt x="1932" y="1771"/>
                    <a:pt x="1932" y="1771"/>
                  </a:cubicBezTo>
                  <a:cubicBezTo>
                    <a:pt x="1944" y="1794"/>
                    <a:pt x="1932" y="1805"/>
                    <a:pt x="1909" y="1805"/>
                  </a:cubicBezTo>
                  <a:close/>
                  <a:moveTo>
                    <a:pt x="2453" y="1203"/>
                  </a:moveTo>
                  <a:lnTo>
                    <a:pt x="2453" y="1203"/>
                  </a:lnTo>
                  <a:cubicBezTo>
                    <a:pt x="509" y="1203"/>
                    <a:pt x="509" y="1203"/>
                    <a:pt x="509" y="1203"/>
                  </a:cubicBezTo>
                  <a:cubicBezTo>
                    <a:pt x="509" y="93"/>
                    <a:pt x="509" y="93"/>
                    <a:pt x="509" y="93"/>
                  </a:cubicBezTo>
                  <a:cubicBezTo>
                    <a:pt x="2453" y="93"/>
                    <a:pt x="2453" y="93"/>
                    <a:pt x="2453" y="93"/>
                  </a:cubicBezTo>
                  <a:lnTo>
                    <a:pt x="2453" y="1203"/>
                  </a:lnTo>
                  <a:close/>
                  <a:moveTo>
                    <a:pt x="1562" y="1076"/>
                  </a:moveTo>
                  <a:lnTo>
                    <a:pt x="1562" y="1076"/>
                  </a:lnTo>
                  <a:cubicBezTo>
                    <a:pt x="1898" y="741"/>
                    <a:pt x="1898" y="741"/>
                    <a:pt x="1898" y="741"/>
                  </a:cubicBezTo>
                  <a:cubicBezTo>
                    <a:pt x="1689" y="741"/>
                    <a:pt x="1689" y="741"/>
                    <a:pt x="1689" y="741"/>
                  </a:cubicBezTo>
                  <a:cubicBezTo>
                    <a:pt x="1689" y="510"/>
                    <a:pt x="1689" y="510"/>
                    <a:pt x="1689" y="510"/>
                  </a:cubicBezTo>
                  <a:cubicBezTo>
                    <a:pt x="1274" y="510"/>
                    <a:pt x="1274" y="510"/>
                    <a:pt x="1274" y="510"/>
                  </a:cubicBezTo>
                  <a:cubicBezTo>
                    <a:pt x="1274" y="741"/>
                    <a:pt x="1274" y="741"/>
                    <a:pt x="1274" y="741"/>
                  </a:cubicBezTo>
                  <a:cubicBezTo>
                    <a:pt x="1065" y="741"/>
                    <a:pt x="1065" y="741"/>
                    <a:pt x="1065" y="741"/>
                  </a:cubicBezTo>
                  <a:cubicBezTo>
                    <a:pt x="1401" y="1076"/>
                    <a:pt x="1401" y="1076"/>
                    <a:pt x="1401" y="1076"/>
                  </a:cubicBezTo>
                  <a:cubicBezTo>
                    <a:pt x="1447" y="1122"/>
                    <a:pt x="1516" y="1122"/>
                    <a:pt x="1562" y="1076"/>
                  </a:cubicBezTo>
                  <a:close/>
                </a:path>
              </a:pathLst>
            </a:custGeom>
            <a:solidFill>
              <a:schemeClr val="bg1"/>
            </a:solidFill>
            <a:ln>
              <a:noFill/>
            </a:ln>
            <a:effectLst/>
            <a:extLst/>
          </p:spPr>
          <p:txBody>
            <a:bodyPr wrap="none" anchor="ctr"/>
            <a:lstStyle/>
            <a:p>
              <a:endParaRPr lang="en-US" dirty="0"/>
            </a:p>
          </p:txBody>
        </p:sp>
        <p:sp>
          <p:nvSpPr>
            <p:cNvPr id="72" name="Freeform 2">
              <a:extLst>
                <a:ext uri="{FF2B5EF4-FFF2-40B4-BE49-F238E27FC236}">
                  <a16:creationId xmlns:a16="http://schemas.microsoft.com/office/drawing/2014/main" xmlns="" id="{9D9D35F7-829D-6D4B-AA79-BA804AE51633}"/>
                </a:ext>
              </a:extLst>
            </p:cNvPr>
            <p:cNvSpPr>
              <a:spLocks noChangeAspect="1" noChangeArrowheads="1"/>
            </p:cNvSpPr>
            <p:nvPr/>
          </p:nvSpPr>
          <p:spPr bwMode="auto">
            <a:xfrm>
              <a:off x="7788333" y="4526370"/>
              <a:ext cx="357549" cy="301682"/>
            </a:xfrm>
            <a:custGeom>
              <a:avLst/>
              <a:gdLst>
                <a:gd name="T0" fmla="*/ 1620 w 2964"/>
                <a:gd name="T1" fmla="*/ 1585 h 2501"/>
                <a:gd name="T2" fmla="*/ 1482 w 2964"/>
                <a:gd name="T3" fmla="*/ 2026 h 2501"/>
                <a:gd name="T4" fmla="*/ 1620 w 2964"/>
                <a:gd name="T5" fmla="*/ 1585 h 2501"/>
                <a:gd name="T6" fmla="*/ 347 w 2964"/>
                <a:gd name="T7" fmla="*/ 1794 h 2501"/>
                <a:gd name="T8" fmla="*/ 347 w 2964"/>
                <a:gd name="T9" fmla="*/ 1667 h 2501"/>
                <a:gd name="T10" fmla="*/ 347 w 2964"/>
                <a:gd name="T11" fmla="*/ 1794 h 2501"/>
                <a:gd name="T12" fmla="*/ 579 w 2964"/>
                <a:gd name="T13" fmla="*/ 1817 h 2501"/>
                <a:gd name="T14" fmla="*/ 579 w 2964"/>
                <a:gd name="T15" fmla="*/ 1678 h 2501"/>
                <a:gd name="T16" fmla="*/ 579 w 2964"/>
                <a:gd name="T17" fmla="*/ 1817 h 2501"/>
                <a:gd name="T18" fmla="*/ 1158 w 2964"/>
                <a:gd name="T19" fmla="*/ 1562 h 2501"/>
                <a:gd name="T20" fmla="*/ 1019 w 2964"/>
                <a:gd name="T21" fmla="*/ 1991 h 2501"/>
                <a:gd name="T22" fmla="*/ 1158 w 2964"/>
                <a:gd name="T23" fmla="*/ 1562 h 2501"/>
                <a:gd name="T24" fmla="*/ 1389 w 2964"/>
                <a:gd name="T25" fmla="*/ 1574 h 2501"/>
                <a:gd name="T26" fmla="*/ 1250 w 2964"/>
                <a:gd name="T27" fmla="*/ 2002 h 2501"/>
                <a:gd name="T28" fmla="*/ 1389 w 2964"/>
                <a:gd name="T29" fmla="*/ 1574 h 2501"/>
                <a:gd name="T30" fmla="*/ 347 w 2964"/>
                <a:gd name="T31" fmla="*/ 788 h 2501"/>
                <a:gd name="T32" fmla="*/ 347 w 2964"/>
                <a:gd name="T33" fmla="*/ 660 h 2501"/>
                <a:gd name="T34" fmla="*/ 347 w 2964"/>
                <a:gd name="T35" fmla="*/ 788 h 2501"/>
                <a:gd name="T36" fmla="*/ 579 w 2964"/>
                <a:gd name="T37" fmla="*/ 788 h 2501"/>
                <a:gd name="T38" fmla="*/ 579 w 2964"/>
                <a:gd name="T39" fmla="*/ 649 h 2501"/>
                <a:gd name="T40" fmla="*/ 579 w 2964"/>
                <a:gd name="T41" fmla="*/ 788 h 2501"/>
                <a:gd name="T42" fmla="*/ 1759 w 2964"/>
                <a:gd name="T43" fmla="*/ 0 h 2501"/>
                <a:gd name="T44" fmla="*/ 0 w 2964"/>
                <a:gd name="T45" fmla="*/ 2280 h 2501"/>
                <a:gd name="T46" fmla="*/ 2963 w 2964"/>
                <a:gd name="T47" fmla="*/ 2280 h 2501"/>
                <a:gd name="T48" fmla="*/ 1759 w 2964"/>
                <a:gd name="T49" fmla="*/ 0 h 2501"/>
                <a:gd name="T50" fmla="*/ 1759 w 2964"/>
                <a:gd name="T51" fmla="*/ 2269 h 2501"/>
                <a:gd name="T52" fmla="*/ 139 w 2964"/>
                <a:gd name="T53" fmla="*/ 1319 h 2501"/>
                <a:gd name="T54" fmla="*/ 1759 w 2964"/>
                <a:gd name="T55" fmla="*/ 2269 h 2501"/>
                <a:gd name="T56" fmla="*/ 1759 w 2964"/>
                <a:gd name="T57" fmla="*/ 1135 h 2501"/>
                <a:gd name="T58" fmla="*/ 139 w 2964"/>
                <a:gd name="T59" fmla="*/ 336 h 2501"/>
                <a:gd name="T60" fmla="*/ 1759 w 2964"/>
                <a:gd name="T61" fmla="*/ 1135 h 2501"/>
                <a:gd name="T62" fmla="*/ 1158 w 2964"/>
                <a:gd name="T63" fmla="*/ 487 h 2501"/>
                <a:gd name="T64" fmla="*/ 1019 w 2964"/>
                <a:gd name="T65" fmla="*/ 915 h 2501"/>
                <a:gd name="T66" fmla="*/ 1158 w 2964"/>
                <a:gd name="T67" fmla="*/ 487 h 2501"/>
                <a:gd name="T68" fmla="*/ 1389 w 2964"/>
                <a:gd name="T69" fmla="*/ 475 h 2501"/>
                <a:gd name="T70" fmla="*/ 1250 w 2964"/>
                <a:gd name="T71" fmla="*/ 915 h 2501"/>
                <a:gd name="T72" fmla="*/ 1389 w 2964"/>
                <a:gd name="T73" fmla="*/ 475 h 2501"/>
                <a:gd name="T74" fmla="*/ 1620 w 2964"/>
                <a:gd name="T75" fmla="*/ 464 h 2501"/>
                <a:gd name="T76" fmla="*/ 1482 w 2964"/>
                <a:gd name="T77" fmla="*/ 915 h 2501"/>
                <a:gd name="T78" fmla="*/ 1620 w 2964"/>
                <a:gd name="T79" fmla="*/ 464 h 25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964" h="2501">
                  <a:moveTo>
                    <a:pt x="1620" y="1585"/>
                  </a:moveTo>
                  <a:lnTo>
                    <a:pt x="1620" y="1585"/>
                  </a:lnTo>
                  <a:cubicBezTo>
                    <a:pt x="1482" y="1585"/>
                    <a:pt x="1482" y="1585"/>
                    <a:pt x="1482" y="1585"/>
                  </a:cubicBezTo>
                  <a:cubicBezTo>
                    <a:pt x="1482" y="2026"/>
                    <a:pt x="1482" y="2026"/>
                    <a:pt x="1482" y="2026"/>
                  </a:cubicBezTo>
                  <a:cubicBezTo>
                    <a:pt x="1620" y="2037"/>
                    <a:pt x="1620" y="2037"/>
                    <a:pt x="1620" y="2037"/>
                  </a:cubicBezTo>
                  <a:lnTo>
                    <a:pt x="1620" y="1585"/>
                  </a:lnTo>
                  <a:close/>
                  <a:moveTo>
                    <a:pt x="347" y="1794"/>
                  </a:moveTo>
                  <a:lnTo>
                    <a:pt x="347" y="1794"/>
                  </a:lnTo>
                  <a:cubicBezTo>
                    <a:pt x="382" y="1794"/>
                    <a:pt x="417" y="1771"/>
                    <a:pt x="417" y="1736"/>
                  </a:cubicBezTo>
                  <a:cubicBezTo>
                    <a:pt x="417" y="1701"/>
                    <a:pt x="382" y="1667"/>
                    <a:pt x="347" y="1667"/>
                  </a:cubicBezTo>
                  <a:cubicBezTo>
                    <a:pt x="313" y="1655"/>
                    <a:pt x="278" y="1690"/>
                    <a:pt x="278" y="1724"/>
                  </a:cubicBezTo>
                  <a:cubicBezTo>
                    <a:pt x="278" y="1759"/>
                    <a:pt x="313" y="1794"/>
                    <a:pt x="347" y="1794"/>
                  </a:cubicBezTo>
                  <a:close/>
                  <a:moveTo>
                    <a:pt x="579" y="1817"/>
                  </a:moveTo>
                  <a:lnTo>
                    <a:pt x="579" y="1817"/>
                  </a:lnTo>
                  <a:cubicBezTo>
                    <a:pt x="613" y="1817"/>
                    <a:pt x="648" y="1783"/>
                    <a:pt x="648" y="1748"/>
                  </a:cubicBezTo>
                  <a:cubicBezTo>
                    <a:pt x="648" y="1713"/>
                    <a:pt x="613" y="1678"/>
                    <a:pt x="579" y="1678"/>
                  </a:cubicBezTo>
                  <a:cubicBezTo>
                    <a:pt x="544" y="1678"/>
                    <a:pt x="509" y="1701"/>
                    <a:pt x="509" y="1736"/>
                  </a:cubicBezTo>
                  <a:cubicBezTo>
                    <a:pt x="509" y="1771"/>
                    <a:pt x="544" y="1806"/>
                    <a:pt x="579" y="1817"/>
                  </a:cubicBezTo>
                  <a:close/>
                  <a:moveTo>
                    <a:pt x="1158" y="1562"/>
                  </a:moveTo>
                  <a:lnTo>
                    <a:pt x="1158" y="1562"/>
                  </a:lnTo>
                  <a:cubicBezTo>
                    <a:pt x="1019" y="1562"/>
                    <a:pt x="1019" y="1562"/>
                    <a:pt x="1019" y="1562"/>
                  </a:cubicBezTo>
                  <a:cubicBezTo>
                    <a:pt x="1019" y="1991"/>
                    <a:pt x="1019" y="1991"/>
                    <a:pt x="1019" y="1991"/>
                  </a:cubicBezTo>
                  <a:cubicBezTo>
                    <a:pt x="1158" y="2002"/>
                    <a:pt x="1158" y="2002"/>
                    <a:pt x="1158" y="2002"/>
                  </a:cubicBezTo>
                  <a:lnTo>
                    <a:pt x="1158" y="1562"/>
                  </a:lnTo>
                  <a:close/>
                  <a:moveTo>
                    <a:pt x="1389" y="1574"/>
                  </a:moveTo>
                  <a:lnTo>
                    <a:pt x="1389" y="1574"/>
                  </a:lnTo>
                  <a:cubicBezTo>
                    <a:pt x="1250" y="1574"/>
                    <a:pt x="1250" y="1574"/>
                    <a:pt x="1250" y="1574"/>
                  </a:cubicBezTo>
                  <a:cubicBezTo>
                    <a:pt x="1250" y="2002"/>
                    <a:pt x="1250" y="2002"/>
                    <a:pt x="1250" y="2002"/>
                  </a:cubicBezTo>
                  <a:cubicBezTo>
                    <a:pt x="1389" y="2014"/>
                    <a:pt x="1389" y="2014"/>
                    <a:pt x="1389" y="2014"/>
                  </a:cubicBezTo>
                  <a:lnTo>
                    <a:pt x="1389" y="1574"/>
                  </a:lnTo>
                  <a:close/>
                  <a:moveTo>
                    <a:pt x="347" y="788"/>
                  </a:moveTo>
                  <a:lnTo>
                    <a:pt x="347" y="788"/>
                  </a:lnTo>
                  <a:cubicBezTo>
                    <a:pt x="382" y="788"/>
                    <a:pt x="417" y="765"/>
                    <a:pt x="417" y="730"/>
                  </a:cubicBezTo>
                  <a:cubicBezTo>
                    <a:pt x="417" y="684"/>
                    <a:pt x="382" y="660"/>
                    <a:pt x="347" y="660"/>
                  </a:cubicBezTo>
                  <a:cubicBezTo>
                    <a:pt x="313" y="660"/>
                    <a:pt x="278" y="695"/>
                    <a:pt x="278" y="730"/>
                  </a:cubicBezTo>
                  <a:cubicBezTo>
                    <a:pt x="278" y="765"/>
                    <a:pt x="313" y="799"/>
                    <a:pt x="347" y="788"/>
                  </a:cubicBezTo>
                  <a:close/>
                  <a:moveTo>
                    <a:pt x="579" y="788"/>
                  </a:moveTo>
                  <a:lnTo>
                    <a:pt x="579" y="788"/>
                  </a:lnTo>
                  <a:cubicBezTo>
                    <a:pt x="613" y="788"/>
                    <a:pt x="648" y="753"/>
                    <a:pt x="648" y="718"/>
                  </a:cubicBezTo>
                  <a:cubicBezTo>
                    <a:pt x="648" y="684"/>
                    <a:pt x="613" y="649"/>
                    <a:pt x="579" y="649"/>
                  </a:cubicBezTo>
                  <a:cubicBezTo>
                    <a:pt x="544" y="649"/>
                    <a:pt x="509" y="684"/>
                    <a:pt x="509" y="718"/>
                  </a:cubicBezTo>
                  <a:cubicBezTo>
                    <a:pt x="509" y="765"/>
                    <a:pt x="544" y="788"/>
                    <a:pt x="579" y="788"/>
                  </a:cubicBezTo>
                  <a:close/>
                  <a:moveTo>
                    <a:pt x="1759" y="0"/>
                  </a:moveTo>
                  <a:lnTo>
                    <a:pt x="1759" y="0"/>
                  </a:lnTo>
                  <a:cubicBezTo>
                    <a:pt x="0" y="151"/>
                    <a:pt x="0" y="151"/>
                    <a:pt x="0" y="151"/>
                  </a:cubicBezTo>
                  <a:cubicBezTo>
                    <a:pt x="0" y="2280"/>
                    <a:pt x="0" y="2280"/>
                    <a:pt x="0" y="2280"/>
                  </a:cubicBezTo>
                  <a:cubicBezTo>
                    <a:pt x="1759" y="2500"/>
                    <a:pt x="1759" y="2500"/>
                    <a:pt x="1759" y="2500"/>
                  </a:cubicBezTo>
                  <a:cubicBezTo>
                    <a:pt x="2963" y="2280"/>
                    <a:pt x="2963" y="2280"/>
                    <a:pt x="2963" y="2280"/>
                  </a:cubicBezTo>
                  <a:cubicBezTo>
                    <a:pt x="2963" y="151"/>
                    <a:pt x="2963" y="151"/>
                    <a:pt x="2963" y="151"/>
                  </a:cubicBezTo>
                  <a:lnTo>
                    <a:pt x="1759" y="0"/>
                  </a:lnTo>
                  <a:close/>
                  <a:moveTo>
                    <a:pt x="1759" y="2269"/>
                  </a:moveTo>
                  <a:lnTo>
                    <a:pt x="1759" y="2269"/>
                  </a:lnTo>
                  <a:cubicBezTo>
                    <a:pt x="139" y="2095"/>
                    <a:pt x="139" y="2095"/>
                    <a:pt x="139" y="2095"/>
                  </a:cubicBezTo>
                  <a:cubicBezTo>
                    <a:pt x="139" y="1319"/>
                    <a:pt x="139" y="1319"/>
                    <a:pt x="139" y="1319"/>
                  </a:cubicBezTo>
                  <a:cubicBezTo>
                    <a:pt x="1759" y="1366"/>
                    <a:pt x="1759" y="1366"/>
                    <a:pt x="1759" y="1366"/>
                  </a:cubicBezTo>
                  <a:lnTo>
                    <a:pt x="1759" y="2269"/>
                  </a:lnTo>
                  <a:close/>
                  <a:moveTo>
                    <a:pt x="1759" y="1135"/>
                  </a:moveTo>
                  <a:lnTo>
                    <a:pt x="1759" y="1135"/>
                  </a:lnTo>
                  <a:cubicBezTo>
                    <a:pt x="139" y="1123"/>
                    <a:pt x="139" y="1123"/>
                    <a:pt x="139" y="1123"/>
                  </a:cubicBezTo>
                  <a:cubicBezTo>
                    <a:pt x="139" y="336"/>
                    <a:pt x="139" y="336"/>
                    <a:pt x="139" y="336"/>
                  </a:cubicBezTo>
                  <a:cubicBezTo>
                    <a:pt x="1759" y="232"/>
                    <a:pt x="1759" y="232"/>
                    <a:pt x="1759" y="232"/>
                  </a:cubicBezTo>
                  <a:lnTo>
                    <a:pt x="1759" y="1135"/>
                  </a:lnTo>
                  <a:close/>
                  <a:moveTo>
                    <a:pt x="1158" y="487"/>
                  </a:moveTo>
                  <a:lnTo>
                    <a:pt x="1158" y="487"/>
                  </a:lnTo>
                  <a:cubicBezTo>
                    <a:pt x="1019" y="498"/>
                    <a:pt x="1019" y="498"/>
                    <a:pt x="1019" y="498"/>
                  </a:cubicBezTo>
                  <a:cubicBezTo>
                    <a:pt x="1019" y="915"/>
                    <a:pt x="1019" y="915"/>
                    <a:pt x="1019" y="915"/>
                  </a:cubicBezTo>
                  <a:cubicBezTo>
                    <a:pt x="1158" y="915"/>
                    <a:pt x="1158" y="915"/>
                    <a:pt x="1158" y="915"/>
                  </a:cubicBezTo>
                  <a:lnTo>
                    <a:pt x="1158" y="487"/>
                  </a:lnTo>
                  <a:close/>
                  <a:moveTo>
                    <a:pt x="1389" y="475"/>
                  </a:moveTo>
                  <a:lnTo>
                    <a:pt x="1389" y="475"/>
                  </a:lnTo>
                  <a:cubicBezTo>
                    <a:pt x="1250" y="487"/>
                    <a:pt x="1250" y="487"/>
                    <a:pt x="1250" y="487"/>
                  </a:cubicBezTo>
                  <a:cubicBezTo>
                    <a:pt x="1250" y="915"/>
                    <a:pt x="1250" y="915"/>
                    <a:pt x="1250" y="915"/>
                  </a:cubicBezTo>
                  <a:cubicBezTo>
                    <a:pt x="1389" y="915"/>
                    <a:pt x="1389" y="915"/>
                    <a:pt x="1389" y="915"/>
                  </a:cubicBezTo>
                  <a:lnTo>
                    <a:pt x="1389" y="475"/>
                  </a:lnTo>
                  <a:close/>
                  <a:moveTo>
                    <a:pt x="1620" y="464"/>
                  </a:moveTo>
                  <a:lnTo>
                    <a:pt x="1620" y="464"/>
                  </a:lnTo>
                  <a:cubicBezTo>
                    <a:pt x="1482" y="475"/>
                    <a:pt x="1482" y="475"/>
                    <a:pt x="1482" y="475"/>
                  </a:cubicBezTo>
                  <a:cubicBezTo>
                    <a:pt x="1482" y="915"/>
                    <a:pt x="1482" y="915"/>
                    <a:pt x="1482" y="915"/>
                  </a:cubicBezTo>
                  <a:cubicBezTo>
                    <a:pt x="1620" y="915"/>
                    <a:pt x="1620" y="915"/>
                    <a:pt x="1620" y="915"/>
                  </a:cubicBezTo>
                  <a:lnTo>
                    <a:pt x="1620" y="464"/>
                  </a:lnTo>
                  <a:close/>
                </a:path>
              </a:pathLst>
            </a:custGeom>
            <a:solidFill>
              <a:schemeClr val="accent4"/>
            </a:solidFill>
            <a:ln>
              <a:noFill/>
            </a:ln>
            <a:effectLst/>
            <a:extLst/>
          </p:spPr>
          <p:txBody>
            <a:bodyPr wrap="none" anchor="ctr"/>
            <a:lstStyle/>
            <a:p>
              <a:endParaRPr lang="en-US" dirty="0"/>
            </a:p>
          </p:txBody>
        </p:sp>
        <p:sp>
          <p:nvSpPr>
            <p:cNvPr id="73" name="Freeform 5">
              <a:extLst>
                <a:ext uri="{FF2B5EF4-FFF2-40B4-BE49-F238E27FC236}">
                  <a16:creationId xmlns:a16="http://schemas.microsoft.com/office/drawing/2014/main" xmlns="" id="{4F9D51DA-4D9A-1F44-BEE9-6C904612DEC5}"/>
                </a:ext>
              </a:extLst>
            </p:cNvPr>
            <p:cNvSpPr>
              <a:spLocks noChangeAspect="1" noChangeArrowheads="1"/>
            </p:cNvSpPr>
            <p:nvPr/>
          </p:nvSpPr>
          <p:spPr bwMode="auto">
            <a:xfrm>
              <a:off x="8330483" y="4515224"/>
              <a:ext cx="432534" cy="283851"/>
            </a:xfrm>
            <a:custGeom>
              <a:avLst/>
              <a:gdLst>
                <a:gd name="T0" fmla="*/ 1689 w 2964"/>
                <a:gd name="T1" fmla="*/ 186 h 1945"/>
                <a:gd name="T2" fmla="*/ 1689 w 2964"/>
                <a:gd name="T3" fmla="*/ 186 h 1945"/>
                <a:gd name="T4" fmla="*/ 1274 w 2964"/>
                <a:gd name="T5" fmla="*/ 186 h 1945"/>
                <a:gd name="T6" fmla="*/ 1274 w 2964"/>
                <a:gd name="T7" fmla="*/ 278 h 1945"/>
                <a:gd name="T8" fmla="*/ 1689 w 2964"/>
                <a:gd name="T9" fmla="*/ 278 h 1945"/>
                <a:gd name="T10" fmla="*/ 1689 w 2964"/>
                <a:gd name="T11" fmla="*/ 186 h 1945"/>
                <a:gd name="T12" fmla="*/ 1689 w 2964"/>
                <a:gd name="T13" fmla="*/ 324 h 1945"/>
                <a:gd name="T14" fmla="*/ 1689 w 2964"/>
                <a:gd name="T15" fmla="*/ 324 h 1945"/>
                <a:gd name="T16" fmla="*/ 1274 w 2964"/>
                <a:gd name="T17" fmla="*/ 324 h 1945"/>
                <a:gd name="T18" fmla="*/ 1274 w 2964"/>
                <a:gd name="T19" fmla="*/ 463 h 1945"/>
                <a:gd name="T20" fmla="*/ 1689 w 2964"/>
                <a:gd name="T21" fmla="*/ 463 h 1945"/>
                <a:gd name="T22" fmla="*/ 1689 w 2964"/>
                <a:gd name="T23" fmla="*/ 324 h 1945"/>
                <a:gd name="T24" fmla="*/ 2569 w 2964"/>
                <a:gd name="T25" fmla="*/ 1331 h 1945"/>
                <a:gd name="T26" fmla="*/ 2569 w 2964"/>
                <a:gd name="T27" fmla="*/ 1331 h 1945"/>
                <a:gd name="T28" fmla="*/ 2500 w 2964"/>
                <a:gd name="T29" fmla="*/ 1296 h 1945"/>
                <a:gd name="T30" fmla="*/ 2546 w 2964"/>
                <a:gd name="T31" fmla="*/ 1250 h 1945"/>
                <a:gd name="T32" fmla="*/ 2546 w 2964"/>
                <a:gd name="T33" fmla="*/ 47 h 1945"/>
                <a:gd name="T34" fmla="*/ 2500 w 2964"/>
                <a:gd name="T35" fmla="*/ 0 h 1945"/>
                <a:gd name="T36" fmla="*/ 463 w 2964"/>
                <a:gd name="T37" fmla="*/ 0 h 1945"/>
                <a:gd name="T38" fmla="*/ 417 w 2964"/>
                <a:gd name="T39" fmla="*/ 47 h 1945"/>
                <a:gd name="T40" fmla="*/ 417 w 2964"/>
                <a:gd name="T41" fmla="*/ 1250 h 1945"/>
                <a:gd name="T42" fmla="*/ 463 w 2964"/>
                <a:gd name="T43" fmla="*/ 1296 h 1945"/>
                <a:gd name="T44" fmla="*/ 394 w 2964"/>
                <a:gd name="T45" fmla="*/ 1331 h 1945"/>
                <a:gd name="T46" fmla="*/ 0 w 2964"/>
                <a:gd name="T47" fmla="*/ 1852 h 1945"/>
                <a:gd name="T48" fmla="*/ 0 w 2964"/>
                <a:gd name="T49" fmla="*/ 1898 h 1945"/>
                <a:gd name="T50" fmla="*/ 46 w 2964"/>
                <a:gd name="T51" fmla="*/ 1944 h 1945"/>
                <a:gd name="T52" fmla="*/ 2916 w 2964"/>
                <a:gd name="T53" fmla="*/ 1944 h 1945"/>
                <a:gd name="T54" fmla="*/ 2963 w 2964"/>
                <a:gd name="T55" fmla="*/ 1898 h 1945"/>
                <a:gd name="T56" fmla="*/ 2963 w 2964"/>
                <a:gd name="T57" fmla="*/ 1852 h 1945"/>
                <a:gd name="T58" fmla="*/ 2569 w 2964"/>
                <a:gd name="T59" fmla="*/ 1331 h 1945"/>
                <a:gd name="T60" fmla="*/ 1909 w 2964"/>
                <a:gd name="T61" fmla="*/ 1805 h 1945"/>
                <a:gd name="T62" fmla="*/ 1909 w 2964"/>
                <a:gd name="T63" fmla="*/ 1805 h 1945"/>
                <a:gd name="T64" fmla="*/ 1054 w 2964"/>
                <a:gd name="T65" fmla="*/ 1805 h 1945"/>
                <a:gd name="T66" fmla="*/ 1030 w 2964"/>
                <a:gd name="T67" fmla="*/ 1771 h 1945"/>
                <a:gd name="T68" fmla="*/ 1054 w 2964"/>
                <a:gd name="T69" fmla="*/ 1655 h 1945"/>
                <a:gd name="T70" fmla="*/ 1100 w 2964"/>
                <a:gd name="T71" fmla="*/ 1620 h 1945"/>
                <a:gd name="T72" fmla="*/ 1863 w 2964"/>
                <a:gd name="T73" fmla="*/ 1620 h 1945"/>
                <a:gd name="T74" fmla="*/ 1909 w 2964"/>
                <a:gd name="T75" fmla="*/ 1655 h 1945"/>
                <a:gd name="T76" fmla="*/ 1932 w 2964"/>
                <a:gd name="T77" fmla="*/ 1771 h 1945"/>
                <a:gd name="T78" fmla="*/ 1909 w 2964"/>
                <a:gd name="T79" fmla="*/ 1805 h 1945"/>
                <a:gd name="T80" fmla="*/ 2453 w 2964"/>
                <a:gd name="T81" fmla="*/ 1203 h 1945"/>
                <a:gd name="T82" fmla="*/ 2453 w 2964"/>
                <a:gd name="T83" fmla="*/ 1203 h 1945"/>
                <a:gd name="T84" fmla="*/ 509 w 2964"/>
                <a:gd name="T85" fmla="*/ 1203 h 1945"/>
                <a:gd name="T86" fmla="*/ 509 w 2964"/>
                <a:gd name="T87" fmla="*/ 93 h 1945"/>
                <a:gd name="T88" fmla="*/ 2453 w 2964"/>
                <a:gd name="T89" fmla="*/ 93 h 1945"/>
                <a:gd name="T90" fmla="*/ 2453 w 2964"/>
                <a:gd name="T91" fmla="*/ 1203 h 1945"/>
                <a:gd name="T92" fmla="*/ 1562 w 2964"/>
                <a:gd name="T93" fmla="*/ 1076 h 1945"/>
                <a:gd name="T94" fmla="*/ 1562 w 2964"/>
                <a:gd name="T95" fmla="*/ 1076 h 1945"/>
                <a:gd name="T96" fmla="*/ 1898 w 2964"/>
                <a:gd name="T97" fmla="*/ 741 h 1945"/>
                <a:gd name="T98" fmla="*/ 1689 w 2964"/>
                <a:gd name="T99" fmla="*/ 741 h 1945"/>
                <a:gd name="T100" fmla="*/ 1689 w 2964"/>
                <a:gd name="T101" fmla="*/ 510 h 1945"/>
                <a:gd name="T102" fmla="*/ 1274 w 2964"/>
                <a:gd name="T103" fmla="*/ 510 h 1945"/>
                <a:gd name="T104" fmla="*/ 1274 w 2964"/>
                <a:gd name="T105" fmla="*/ 741 h 1945"/>
                <a:gd name="T106" fmla="*/ 1065 w 2964"/>
                <a:gd name="T107" fmla="*/ 741 h 1945"/>
                <a:gd name="T108" fmla="*/ 1401 w 2964"/>
                <a:gd name="T109" fmla="*/ 1076 h 1945"/>
                <a:gd name="T110" fmla="*/ 1562 w 2964"/>
                <a:gd name="T111" fmla="*/ 1076 h 19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964" h="1945">
                  <a:moveTo>
                    <a:pt x="1689" y="186"/>
                  </a:moveTo>
                  <a:lnTo>
                    <a:pt x="1689" y="186"/>
                  </a:lnTo>
                  <a:cubicBezTo>
                    <a:pt x="1274" y="186"/>
                    <a:pt x="1274" y="186"/>
                    <a:pt x="1274" y="186"/>
                  </a:cubicBezTo>
                  <a:cubicBezTo>
                    <a:pt x="1274" y="278"/>
                    <a:pt x="1274" y="278"/>
                    <a:pt x="1274" y="278"/>
                  </a:cubicBezTo>
                  <a:cubicBezTo>
                    <a:pt x="1689" y="278"/>
                    <a:pt x="1689" y="278"/>
                    <a:pt x="1689" y="278"/>
                  </a:cubicBezTo>
                  <a:lnTo>
                    <a:pt x="1689" y="186"/>
                  </a:lnTo>
                  <a:close/>
                  <a:moveTo>
                    <a:pt x="1689" y="324"/>
                  </a:moveTo>
                  <a:lnTo>
                    <a:pt x="1689" y="324"/>
                  </a:lnTo>
                  <a:cubicBezTo>
                    <a:pt x="1274" y="324"/>
                    <a:pt x="1274" y="324"/>
                    <a:pt x="1274" y="324"/>
                  </a:cubicBezTo>
                  <a:cubicBezTo>
                    <a:pt x="1274" y="463"/>
                    <a:pt x="1274" y="463"/>
                    <a:pt x="1274" y="463"/>
                  </a:cubicBezTo>
                  <a:cubicBezTo>
                    <a:pt x="1689" y="463"/>
                    <a:pt x="1689" y="463"/>
                    <a:pt x="1689" y="463"/>
                  </a:cubicBezTo>
                  <a:lnTo>
                    <a:pt x="1689" y="324"/>
                  </a:lnTo>
                  <a:close/>
                  <a:moveTo>
                    <a:pt x="2569" y="1331"/>
                  </a:moveTo>
                  <a:lnTo>
                    <a:pt x="2569" y="1331"/>
                  </a:lnTo>
                  <a:cubicBezTo>
                    <a:pt x="2557" y="1307"/>
                    <a:pt x="2534" y="1296"/>
                    <a:pt x="2500" y="1296"/>
                  </a:cubicBezTo>
                  <a:cubicBezTo>
                    <a:pt x="2523" y="1296"/>
                    <a:pt x="2546" y="1273"/>
                    <a:pt x="2546" y="1250"/>
                  </a:cubicBezTo>
                  <a:cubicBezTo>
                    <a:pt x="2546" y="47"/>
                    <a:pt x="2546" y="47"/>
                    <a:pt x="2546" y="47"/>
                  </a:cubicBezTo>
                  <a:cubicBezTo>
                    <a:pt x="2546" y="24"/>
                    <a:pt x="2523" y="0"/>
                    <a:pt x="2500" y="0"/>
                  </a:cubicBezTo>
                  <a:cubicBezTo>
                    <a:pt x="463" y="0"/>
                    <a:pt x="463" y="0"/>
                    <a:pt x="463" y="0"/>
                  </a:cubicBezTo>
                  <a:cubicBezTo>
                    <a:pt x="440" y="0"/>
                    <a:pt x="417" y="24"/>
                    <a:pt x="417" y="47"/>
                  </a:cubicBezTo>
                  <a:cubicBezTo>
                    <a:pt x="417" y="1250"/>
                    <a:pt x="417" y="1250"/>
                    <a:pt x="417" y="1250"/>
                  </a:cubicBezTo>
                  <a:cubicBezTo>
                    <a:pt x="417" y="1273"/>
                    <a:pt x="440" y="1296"/>
                    <a:pt x="463" y="1296"/>
                  </a:cubicBezTo>
                  <a:cubicBezTo>
                    <a:pt x="428" y="1296"/>
                    <a:pt x="405" y="1307"/>
                    <a:pt x="394" y="1331"/>
                  </a:cubicBezTo>
                  <a:cubicBezTo>
                    <a:pt x="0" y="1852"/>
                    <a:pt x="0" y="1852"/>
                    <a:pt x="0" y="1852"/>
                  </a:cubicBezTo>
                  <a:cubicBezTo>
                    <a:pt x="0" y="1898"/>
                    <a:pt x="0" y="1898"/>
                    <a:pt x="0" y="1898"/>
                  </a:cubicBezTo>
                  <a:cubicBezTo>
                    <a:pt x="0" y="1921"/>
                    <a:pt x="23" y="1944"/>
                    <a:pt x="46" y="1944"/>
                  </a:cubicBezTo>
                  <a:cubicBezTo>
                    <a:pt x="2916" y="1944"/>
                    <a:pt x="2916" y="1944"/>
                    <a:pt x="2916" y="1944"/>
                  </a:cubicBezTo>
                  <a:cubicBezTo>
                    <a:pt x="2940" y="1944"/>
                    <a:pt x="2963" y="1921"/>
                    <a:pt x="2963" y="1898"/>
                  </a:cubicBezTo>
                  <a:cubicBezTo>
                    <a:pt x="2963" y="1852"/>
                    <a:pt x="2963" y="1852"/>
                    <a:pt x="2963" y="1852"/>
                  </a:cubicBezTo>
                  <a:lnTo>
                    <a:pt x="2569" y="1331"/>
                  </a:lnTo>
                  <a:close/>
                  <a:moveTo>
                    <a:pt x="1909" y="1805"/>
                  </a:moveTo>
                  <a:lnTo>
                    <a:pt x="1909" y="1805"/>
                  </a:lnTo>
                  <a:cubicBezTo>
                    <a:pt x="1054" y="1805"/>
                    <a:pt x="1054" y="1805"/>
                    <a:pt x="1054" y="1805"/>
                  </a:cubicBezTo>
                  <a:cubicBezTo>
                    <a:pt x="1030" y="1805"/>
                    <a:pt x="1019" y="1794"/>
                    <a:pt x="1030" y="1771"/>
                  </a:cubicBezTo>
                  <a:cubicBezTo>
                    <a:pt x="1054" y="1655"/>
                    <a:pt x="1054" y="1655"/>
                    <a:pt x="1054" y="1655"/>
                  </a:cubicBezTo>
                  <a:cubicBezTo>
                    <a:pt x="1065" y="1632"/>
                    <a:pt x="1077" y="1620"/>
                    <a:pt x="1100" y="1620"/>
                  </a:cubicBezTo>
                  <a:cubicBezTo>
                    <a:pt x="1863" y="1620"/>
                    <a:pt x="1863" y="1620"/>
                    <a:pt x="1863" y="1620"/>
                  </a:cubicBezTo>
                  <a:cubicBezTo>
                    <a:pt x="1886" y="1620"/>
                    <a:pt x="1898" y="1632"/>
                    <a:pt x="1909" y="1655"/>
                  </a:cubicBezTo>
                  <a:cubicBezTo>
                    <a:pt x="1932" y="1771"/>
                    <a:pt x="1932" y="1771"/>
                    <a:pt x="1932" y="1771"/>
                  </a:cubicBezTo>
                  <a:cubicBezTo>
                    <a:pt x="1944" y="1794"/>
                    <a:pt x="1932" y="1805"/>
                    <a:pt x="1909" y="1805"/>
                  </a:cubicBezTo>
                  <a:close/>
                  <a:moveTo>
                    <a:pt x="2453" y="1203"/>
                  </a:moveTo>
                  <a:lnTo>
                    <a:pt x="2453" y="1203"/>
                  </a:lnTo>
                  <a:cubicBezTo>
                    <a:pt x="509" y="1203"/>
                    <a:pt x="509" y="1203"/>
                    <a:pt x="509" y="1203"/>
                  </a:cubicBezTo>
                  <a:cubicBezTo>
                    <a:pt x="509" y="93"/>
                    <a:pt x="509" y="93"/>
                    <a:pt x="509" y="93"/>
                  </a:cubicBezTo>
                  <a:cubicBezTo>
                    <a:pt x="2453" y="93"/>
                    <a:pt x="2453" y="93"/>
                    <a:pt x="2453" y="93"/>
                  </a:cubicBezTo>
                  <a:lnTo>
                    <a:pt x="2453" y="1203"/>
                  </a:lnTo>
                  <a:close/>
                  <a:moveTo>
                    <a:pt x="1562" y="1076"/>
                  </a:moveTo>
                  <a:lnTo>
                    <a:pt x="1562" y="1076"/>
                  </a:lnTo>
                  <a:cubicBezTo>
                    <a:pt x="1898" y="741"/>
                    <a:pt x="1898" y="741"/>
                    <a:pt x="1898" y="741"/>
                  </a:cubicBezTo>
                  <a:cubicBezTo>
                    <a:pt x="1689" y="741"/>
                    <a:pt x="1689" y="741"/>
                    <a:pt x="1689" y="741"/>
                  </a:cubicBezTo>
                  <a:cubicBezTo>
                    <a:pt x="1689" y="510"/>
                    <a:pt x="1689" y="510"/>
                    <a:pt x="1689" y="510"/>
                  </a:cubicBezTo>
                  <a:cubicBezTo>
                    <a:pt x="1274" y="510"/>
                    <a:pt x="1274" y="510"/>
                    <a:pt x="1274" y="510"/>
                  </a:cubicBezTo>
                  <a:cubicBezTo>
                    <a:pt x="1274" y="741"/>
                    <a:pt x="1274" y="741"/>
                    <a:pt x="1274" y="741"/>
                  </a:cubicBezTo>
                  <a:cubicBezTo>
                    <a:pt x="1065" y="741"/>
                    <a:pt x="1065" y="741"/>
                    <a:pt x="1065" y="741"/>
                  </a:cubicBezTo>
                  <a:cubicBezTo>
                    <a:pt x="1401" y="1076"/>
                    <a:pt x="1401" y="1076"/>
                    <a:pt x="1401" y="1076"/>
                  </a:cubicBezTo>
                  <a:cubicBezTo>
                    <a:pt x="1447" y="1122"/>
                    <a:pt x="1516" y="1122"/>
                    <a:pt x="1562" y="1076"/>
                  </a:cubicBezTo>
                  <a:close/>
                </a:path>
              </a:pathLst>
            </a:custGeom>
            <a:solidFill>
              <a:schemeClr val="accent4"/>
            </a:solidFill>
            <a:ln>
              <a:noFill/>
            </a:ln>
            <a:effectLst/>
            <a:extLst/>
          </p:spPr>
          <p:txBody>
            <a:bodyPr wrap="none" anchor="ctr"/>
            <a:lstStyle/>
            <a:p>
              <a:endParaRPr lang="en-US" dirty="0"/>
            </a:p>
          </p:txBody>
        </p:sp>
        <p:sp>
          <p:nvSpPr>
            <p:cNvPr id="74" name="Arc 73">
              <a:extLst>
                <a:ext uri="{FF2B5EF4-FFF2-40B4-BE49-F238E27FC236}">
                  <a16:creationId xmlns:a16="http://schemas.microsoft.com/office/drawing/2014/main" xmlns="" id="{E5318573-EA4B-D94E-AF24-9B0B0E5325B9}"/>
                </a:ext>
              </a:extLst>
            </p:cNvPr>
            <p:cNvSpPr/>
            <p:nvPr/>
          </p:nvSpPr>
          <p:spPr>
            <a:xfrm rot="21435089">
              <a:off x="7672948" y="3476158"/>
              <a:ext cx="1060139" cy="1104350"/>
            </a:xfrm>
            <a:prstGeom prst="arc">
              <a:avLst>
                <a:gd name="adj1" fmla="val 9191930"/>
                <a:gd name="adj2" fmla="val 16734599"/>
              </a:avLst>
            </a:prstGeom>
            <a:ln w="38100" cmpd="sng">
              <a:solidFill>
                <a:schemeClr val="accent4"/>
              </a:solidFill>
              <a:miter lim="800000"/>
              <a:headEnd type="triangl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78" name="Freeform 3">
              <a:extLst>
                <a:ext uri="{FF2B5EF4-FFF2-40B4-BE49-F238E27FC236}">
                  <a16:creationId xmlns:a16="http://schemas.microsoft.com/office/drawing/2014/main" xmlns="" id="{E82F331D-D364-7F44-B793-333921D18166}"/>
                </a:ext>
              </a:extLst>
            </p:cNvPr>
            <p:cNvSpPr>
              <a:spLocks noChangeAspect="1" noChangeArrowheads="1"/>
            </p:cNvSpPr>
            <p:nvPr/>
          </p:nvSpPr>
          <p:spPr bwMode="auto">
            <a:xfrm>
              <a:off x="8906927" y="4528797"/>
              <a:ext cx="399161" cy="299371"/>
            </a:xfrm>
            <a:custGeom>
              <a:avLst/>
              <a:gdLst>
                <a:gd name="T0" fmla="*/ 1621 w 2964"/>
                <a:gd name="T1" fmla="*/ 116 h 2224"/>
                <a:gd name="T2" fmla="*/ 1482 w 2964"/>
                <a:gd name="T3" fmla="*/ 371 h 2224"/>
                <a:gd name="T4" fmla="*/ 811 w 2964"/>
                <a:gd name="T5" fmla="*/ 741 h 2224"/>
                <a:gd name="T6" fmla="*/ 0 w 2964"/>
                <a:gd name="T7" fmla="*/ 857 h 2224"/>
                <a:gd name="T8" fmla="*/ 672 w 2964"/>
                <a:gd name="T9" fmla="*/ 1343 h 2224"/>
                <a:gd name="T10" fmla="*/ 1343 w 2964"/>
                <a:gd name="T11" fmla="*/ 1066 h 2224"/>
                <a:gd name="T12" fmla="*/ 2061 w 2964"/>
                <a:gd name="T13" fmla="*/ 1008 h 2224"/>
                <a:gd name="T14" fmla="*/ 1482 w 2964"/>
                <a:gd name="T15" fmla="*/ 1390 h 2224"/>
                <a:gd name="T16" fmla="*/ 1343 w 2964"/>
                <a:gd name="T17" fmla="*/ 1320 h 2224"/>
                <a:gd name="T18" fmla="*/ 0 w 2964"/>
                <a:gd name="T19" fmla="*/ 1320 h 2224"/>
                <a:gd name="T20" fmla="*/ 672 w 2964"/>
                <a:gd name="T21" fmla="*/ 1760 h 2224"/>
                <a:gd name="T22" fmla="*/ 1343 w 2964"/>
                <a:gd name="T23" fmla="*/ 1482 h 2224"/>
                <a:gd name="T24" fmla="*/ 2061 w 2964"/>
                <a:gd name="T25" fmla="*/ 1424 h 2224"/>
                <a:gd name="T26" fmla="*/ 1482 w 2964"/>
                <a:gd name="T27" fmla="*/ 1760 h 2224"/>
                <a:gd name="T28" fmla="*/ 1343 w 2964"/>
                <a:gd name="T29" fmla="*/ 1737 h 2224"/>
                <a:gd name="T30" fmla="*/ 0 w 2964"/>
                <a:gd name="T31" fmla="*/ 1737 h 2224"/>
                <a:gd name="T32" fmla="*/ 672 w 2964"/>
                <a:gd name="T33" fmla="*/ 2223 h 2224"/>
                <a:gd name="T34" fmla="*/ 1343 w 2964"/>
                <a:gd name="T35" fmla="*/ 1853 h 2224"/>
                <a:gd name="T36" fmla="*/ 2153 w 2964"/>
                <a:gd name="T37" fmla="*/ 1737 h 2224"/>
                <a:gd name="T38" fmla="*/ 2291 w 2964"/>
                <a:gd name="T39" fmla="*/ 1482 h 2224"/>
                <a:gd name="T40" fmla="*/ 2963 w 2964"/>
                <a:gd name="T41" fmla="*/ 116 h 2224"/>
                <a:gd name="T42" fmla="*/ 1250 w 2964"/>
                <a:gd name="T43" fmla="*/ 1586 h 2224"/>
                <a:gd name="T44" fmla="*/ 672 w 2964"/>
                <a:gd name="T45" fmla="*/ 1552 h 2224"/>
                <a:gd name="T46" fmla="*/ 1250 w 2964"/>
                <a:gd name="T47" fmla="*/ 1586 h 2224"/>
                <a:gd name="T48" fmla="*/ 672 w 2964"/>
                <a:gd name="T49" fmla="*/ 2084 h 2224"/>
                <a:gd name="T50" fmla="*/ 1250 w 2964"/>
                <a:gd name="T51" fmla="*/ 1934 h 2224"/>
                <a:gd name="T52" fmla="*/ 1250 w 2964"/>
                <a:gd name="T53" fmla="*/ 1147 h 2224"/>
                <a:gd name="T54" fmla="*/ 672 w 2964"/>
                <a:gd name="T55" fmla="*/ 1112 h 2224"/>
                <a:gd name="T56" fmla="*/ 1250 w 2964"/>
                <a:gd name="T57" fmla="*/ 1147 h 2224"/>
                <a:gd name="T58" fmla="*/ 672 w 2964"/>
                <a:gd name="T59" fmla="*/ 973 h 2224"/>
                <a:gd name="T60" fmla="*/ 104 w 2964"/>
                <a:gd name="T61" fmla="*/ 892 h 2224"/>
                <a:gd name="T62" fmla="*/ 1239 w 2964"/>
                <a:gd name="T63" fmla="*/ 892 h 2224"/>
                <a:gd name="T64" fmla="*/ 2061 w 2964"/>
                <a:gd name="T65" fmla="*/ 915 h 2224"/>
                <a:gd name="T66" fmla="*/ 1343 w 2964"/>
                <a:gd name="T67" fmla="*/ 973 h 2224"/>
                <a:gd name="T68" fmla="*/ 903 w 2964"/>
                <a:gd name="T69" fmla="*/ 753 h 2224"/>
                <a:gd name="T70" fmla="*/ 1482 w 2964"/>
                <a:gd name="T71" fmla="*/ 695 h 2224"/>
                <a:gd name="T72" fmla="*/ 2061 w 2964"/>
                <a:gd name="T73" fmla="*/ 915 h 2224"/>
                <a:gd name="T74" fmla="*/ 857 w 2964"/>
                <a:gd name="T75" fmla="*/ 741 h 2224"/>
                <a:gd name="T76" fmla="*/ 1482 w 2964"/>
                <a:gd name="T77" fmla="*/ 602 h 2224"/>
                <a:gd name="T78" fmla="*/ 915 w 2964"/>
                <a:gd name="T79" fmla="*/ 521 h 2224"/>
                <a:gd name="T80" fmla="*/ 2049 w 2964"/>
                <a:gd name="T81" fmla="*/ 521 h 2224"/>
                <a:gd name="T82" fmla="*/ 2870 w 2964"/>
                <a:gd name="T83" fmla="*/ 1332 h 2224"/>
                <a:gd name="T84" fmla="*/ 2153 w 2964"/>
                <a:gd name="T85" fmla="*/ 1390 h 2224"/>
                <a:gd name="T86" fmla="*/ 2291 w 2964"/>
                <a:gd name="T87" fmla="*/ 1112 h 2224"/>
                <a:gd name="T88" fmla="*/ 2870 w 2964"/>
                <a:gd name="T89" fmla="*/ 1332 h 2224"/>
                <a:gd name="T90" fmla="*/ 2291 w 2964"/>
                <a:gd name="T91" fmla="*/ 1019 h 2224"/>
                <a:gd name="T92" fmla="*/ 2153 w 2964"/>
                <a:gd name="T93" fmla="*/ 695 h 2224"/>
                <a:gd name="T94" fmla="*/ 2870 w 2964"/>
                <a:gd name="T95" fmla="*/ 637 h 2224"/>
                <a:gd name="T96" fmla="*/ 2870 w 2964"/>
                <a:gd name="T97" fmla="*/ 545 h 2224"/>
                <a:gd name="T98" fmla="*/ 2153 w 2964"/>
                <a:gd name="T99" fmla="*/ 602 h 2224"/>
                <a:gd name="T100" fmla="*/ 1713 w 2964"/>
                <a:gd name="T101" fmla="*/ 382 h 2224"/>
                <a:gd name="T102" fmla="*/ 2291 w 2964"/>
                <a:gd name="T103" fmla="*/ 325 h 2224"/>
                <a:gd name="T104" fmla="*/ 2870 w 2964"/>
                <a:gd name="T105" fmla="*/ 545 h 2224"/>
                <a:gd name="T106" fmla="*/ 2291 w 2964"/>
                <a:gd name="T107" fmla="*/ 232 h 2224"/>
                <a:gd name="T108" fmla="*/ 1725 w 2964"/>
                <a:gd name="T109" fmla="*/ 151 h 2224"/>
                <a:gd name="T110" fmla="*/ 2859 w 2964"/>
                <a:gd name="T111" fmla="*/ 151 h 2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964" h="2224">
                  <a:moveTo>
                    <a:pt x="2291" y="0"/>
                  </a:moveTo>
                  <a:cubicBezTo>
                    <a:pt x="1922" y="0"/>
                    <a:pt x="1621" y="47"/>
                    <a:pt x="1621" y="116"/>
                  </a:cubicBezTo>
                  <a:cubicBezTo>
                    <a:pt x="1621" y="371"/>
                    <a:pt x="1621" y="371"/>
                    <a:pt x="1621" y="371"/>
                  </a:cubicBezTo>
                  <a:cubicBezTo>
                    <a:pt x="1574" y="371"/>
                    <a:pt x="1528" y="371"/>
                    <a:pt x="1482" y="371"/>
                  </a:cubicBezTo>
                  <a:cubicBezTo>
                    <a:pt x="1111" y="371"/>
                    <a:pt x="811" y="417"/>
                    <a:pt x="811" y="487"/>
                  </a:cubicBezTo>
                  <a:cubicBezTo>
                    <a:pt x="811" y="741"/>
                    <a:pt x="811" y="741"/>
                    <a:pt x="811" y="741"/>
                  </a:cubicBezTo>
                  <a:cubicBezTo>
                    <a:pt x="764" y="741"/>
                    <a:pt x="718" y="741"/>
                    <a:pt x="672" y="741"/>
                  </a:cubicBezTo>
                  <a:cubicBezTo>
                    <a:pt x="301" y="741"/>
                    <a:pt x="0" y="788"/>
                    <a:pt x="0" y="857"/>
                  </a:cubicBezTo>
                  <a:cubicBezTo>
                    <a:pt x="0" y="1228"/>
                    <a:pt x="0" y="1228"/>
                    <a:pt x="0" y="1228"/>
                  </a:cubicBezTo>
                  <a:cubicBezTo>
                    <a:pt x="0" y="1297"/>
                    <a:pt x="301" y="1343"/>
                    <a:pt x="672" y="1343"/>
                  </a:cubicBezTo>
                  <a:cubicBezTo>
                    <a:pt x="1042" y="1343"/>
                    <a:pt x="1343" y="1297"/>
                    <a:pt x="1343" y="1228"/>
                  </a:cubicBezTo>
                  <a:cubicBezTo>
                    <a:pt x="1343" y="1066"/>
                    <a:pt x="1343" y="1066"/>
                    <a:pt x="1343" y="1066"/>
                  </a:cubicBezTo>
                  <a:cubicBezTo>
                    <a:pt x="1389" y="1066"/>
                    <a:pt x="1436" y="1066"/>
                    <a:pt x="1482" y="1066"/>
                  </a:cubicBezTo>
                  <a:cubicBezTo>
                    <a:pt x="1725" y="1066"/>
                    <a:pt x="1945" y="1043"/>
                    <a:pt x="2061" y="1008"/>
                  </a:cubicBezTo>
                  <a:cubicBezTo>
                    <a:pt x="2061" y="1332"/>
                    <a:pt x="2061" y="1332"/>
                    <a:pt x="2061" y="1332"/>
                  </a:cubicBezTo>
                  <a:cubicBezTo>
                    <a:pt x="1945" y="1367"/>
                    <a:pt x="1725" y="1390"/>
                    <a:pt x="1482" y="1390"/>
                  </a:cubicBezTo>
                  <a:cubicBezTo>
                    <a:pt x="1436" y="1390"/>
                    <a:pt x="1389" y="1390"/>
                    <a:pt x="1343" y="1390"/>
                  </a:cubicBezTo>
                  <a:cubicBezTo>
                    <a:pt x="1343" y="1320"/>
                    <a:pt x="1343" y="1320"/>
                    <a:pt x="1343" y="1320"/>
                  </a:cubicBezTo>
                  <a:cubicBezTo>
                    <a:pt x="1343" y="1390"/>
                    <a:pt x="1042" y="1436"/>
                    <a:pt x="672" y="1436"/>
                  </a:cubicBezTo>
                  <a:cubicBezTo>
                    <a:pt x="301" y="1436"/>
                    <a:pt x="0" y="1390"/>
                    <a:pt x="0" y="1320"/>
                  </a:cubicBezTo>
                  <a:cubicBezTo>
                    <a:pt x="0" y="1645"/>
                    <a:pt x="0" y="1645"/>
                    <a:pt x="0" y="1645"/>
                  </a:cubicBezTo>
                  <a:cubicBezTo>
                    <a:pt x="0" y="1714"/>
                    <a:pt x="301" y="1760"/>
                    <a:pt x="672" y="1760"/>
                  </a:cubicBezTo>
                  <a:cubicBezTo>
                    <a:pt x="1042" y="1760"/>
                    <a:pt x="1343" y="1714"/>
                    <a:pt x="1343" y="1645"/>
                  </a:cubicBezTo>
                  <a:cubicBezTo>
                    <a:pt x="1343" y="1482"/>
                    <a:pt x="1343" y="1482"/>
                    <a:pt x="1343" y="1482"/>
                  </a:cubicBezTo>
                  <a:cubicBezTo>
                    <a:pt x="1389" y="1482"/>
                    <a:pt x="1436" y="1482"/>
                    <a:pt x="1482" y="1482"/>
                  </a:cubicBezTo>
                  <a:cubicBezTo>
                    <a:pt x="1725" y="1482"/>
                    <a:pt x="1945" y="1459"/>
                    <a:pt x="2061" y="1424"/>
                  </a:cubicBezTo>
                  <a:cubicBezTo>
                    <a:pt x="2061" y="1702"/>
                    <a:pt x="2061" y="1702"/>
                    <a:pt x="2061" y="1702"/>
                  </a:cubicBezTo>
                  <a:cubicBezTo>
                    <a:pt x="1991" y="1725"/>
                    <a:pt x="1794" y="1760"/>
                    <a:pt x="1482" y="1760"/>
                  </a:cubicBezTo>
                  <a:cubicBezTo>
                    <a:pt x="1436" y="1760"/>
                    <a:pt x="1389" y="1760"/>
                    <a:pt x="1343" y="1760"/>
                  </a:cubicBezTo>
                  <a:cubicBezTo>
                    <a:pt x="1343" y="1737"/>
                    <a:pt x="1343" y="1737"/>
                    <a:pt x="1343" y="1737"/>
                  </a:cubicBezTo>
                  <a:cubicBezTo>
                    <a:pt x="1343" y="1806"/>
                    <a:pt x="1042" y="1853"/>
                    <a:pt x="672" y="1853"/>
                  </a:cubicBezTo>
                  <a:cubicBezTo>
                    <a:pt x="301" y="1853"/>
                    <a:pt x="0" y="1806"/>
                    <a:pt x="0" y="1737"/>
                  </a:cubicBezTo>
                  <a:cubicBezTo>
                    <a:pt x="0" y="2108"/>
                    <a:pt x="0" y="2108"/>
                    <a:pt x="0" y="2108"/>
                  </a:cubicBezTo>
                  <a:cubicBezTo>
                    <a:pt x="0" y="2177"/>
                    <a:pt x="301" y="2223"/>
                    <a:pt x="672" y="2223"/>
                  </a:cubicBezTo>
                  <a:cubicBezTo>
                    <a:pt x="1042" y="2223"/>
                    <a:pt x="1343" y="2177"/>
                    <a:pt x="1343" y="2108"/>
                  </a:cubicBezTo>
                  <a:cubicBezTo>
                    <a:pt x="1343" y="1853"/>
                    <a:pt x="1343" y="1853"/>
                    <a:pt x="1343" y="1853"/>
                  </a:cubicBezTo>
                  <a:cubicBezTo>
                    <a:pt x="1389" y="1853"/>
                    <a:pt x="1436" y="1853"/>
                    <a:pt x="1482" y="1853"/>
                  </a:cubicBezTo>
                  <a:cubicBezTo>
                    <a:pt x="1852" y="1853"/>
                    <a:pt x="2153" y="1806"/>
                    <a:pt x="2153" y="1737"/>
                  </a:cubicBezTo>
                  <a:cubicBezTo>
                    <a:pt x="2153" y="1482"/>
                    <a:pt x="2153" y="1482"/>
                    <a:pt x="2153" y="1482"/>
                  </a:cubicBezTo>
                  <a:cubicBezTo>
                    <a:pt x="2200" y="1482"/>
                    <a:pt x="2245" y="1482"/>
                    <a:pt x="2291" y="1482"/>
                  </a:cubicBezTo>
                  <a:cubicBezTo>
                    <a:pt x="2662" y="1482"/>
                    <a:pt x="2963" y="1436"/>
                    <a:pt x="2963" y="1367"/>
                  </a:cubicBezTo>
                  <a:cubicBezTo>
                    <a:pt x="2963" y="116"/>
                    <a:pt x="2963" y="116"/>
                    <a:pt x="2963" y="116"/>
                  </a:cubicBezTo>
                  <a:cubicBezTo>
                    <a:pt x="2963" y="47"/>
                    <a:pt x="2662" y="0"/>
                    <a:pt x="2291" y="0"/>
                  </a:cubicBezTo>
                  <a:close/>
                  <a:moveTo>
                    <a:pt x="1250" y="1586"/>
                  </a:moveTo>
                  <a:cubicBezTo>
                    <a:pt x="1135" y="1621"/>
                    <a:pt x="915" y="1645"/>
                    <a:pt x="672" y="1645"/>
                  </a:cubicBezTo>
                  <a:cubicBezTo>
                    <a:pt x="672" y="1552"/>
                    <a:pt x="672" y="1552"/>
                    <a:pt x="672" y="1552"/>
                  </a:cubicBezTo>
                  <a:cubicBezTo>
                    <a:pt x="915" y="1552"/>
                    <a:pt x="1135" y="1529"/>
                    <a:pt x="1250" y="1494"/>
                  </a:cubicBezTo>
                  <a:lnTo>
                    <a:pt x="1250" y="1586"/>
                  </a:lnTo>
                  <a:close/>
                  <a:moveTo>
                    <a:pt x="1250" y="2027"/>
                  </a:moveTo>
                  <a:cubicBezTo>
                    <a:pt x="1135" y="2061"/>
                    <a:pt x="915" y="2084"/>
                    <a:pt x="672" y="2084"/>
                  </a:cubicBezTo>
                  <a:cubicBezTo>
                    <a:pt x="672" y="1992"/>
                    <a:pt x="672" y="1992"/>
                    <a:pt x="672" y="1992"/>
                  </a:cubicBezTo>
                  <a:cubicBezTo>
                    <a:pt x="915" y="1992"/>
                    <a:pt x="1135" y="1969"/>
                    <a:pt x="1250" y="1934"/>
                  </a:cubicBezTo>
                  <a:lnTo>
                    <a:pt x="1250" y="2027"/>
                  </a:lnTo>
                  <a:close/>
                  <a:moveTo>
                    <a:pt x="1250" y="1147"/>
                  </a:moveTo>
                  <a:cubicBezTo>
                    <a:pt x="1135" y="1181"/>
                    <a:pt x="915" y="1204"/>
                    <a:pt x="672" y="1204"/>
                  </a:cubicBezTo>
                  <a:cubicBezTo>
                    <a:pt x="672" y="1112"/>
                    <a:pt x="672" y="1112"/>
                    <a:pt x="672" y="1112"/>
                  </a:cubicBezTo>
                  <a:cubicBezTo>
                    <a:pt x="915" y="1112"/>
                    <a:pt x="1135" y="1089"/>
                    <a:pt x="1250" y="1054"/>
                  </a:cubicBezTo>
                  <a:lnTo>
                    <a:pt x="1250" y="1147"/>
                  </a:lnTo>
                  <a:close/>
                  <a:moveTo>
                    <a:pt x="1239" y="915"/>
                  </a:moveTo>
                  <a:cubicBezTo>
                    <a:pt x="1123" y="950"/>
                    <a:pt x="915" y="973"/>
                    <a:pt x="672" y="973"/>
                  </a:cubicBezTo>
                  <a:cubicBezTo>
                    <a:pt x="428" y="973"/>
                    <a:pt x="220" y="950"/>
                    <a:pt x="104" y="915"/>
                  </a:cubicBezTo>
                  <a:cubicBezTo>
                    <a:pt x="81" y="915"/>
                    <a:pt x="81" y="892"/>
                    <a:pt x="104" y="892"/>
                  </a:cubicBezTo>
                  <a:cubicBezTo>
                    <a:pt x="220" y="857"/>
                    <a:pt x="428" y="834"/>
                    <a:pt x="672" y="834"/>
                  </a:cubicBezTo>
                  <a:cubicBezTo>
                    <a:pt x="915" y="834"/>
                    <a:pt x="1123" y="857"/>
                    <a:pt x="1239" y="892"/>
                  </a:cubicBezTo>
                  <a:cubicBezTo>
                    <a:pt x="1262" y="892"/>
                    <a:pt x="1262" y="915"/>
                    <a:pt x="1239" y="915"/>
                  </a:cubicBezTo>
                  <a:close/>
                  <a:moveTo>
                    <a:pt x="2061" y="915"/>
                  </a:moveTo>
                  <a:cubicBezTo>
                    <a:pt x="1945" y="950"/>
                    <a:pt x="1725" y="973"/>
                    <a:pt x="1482" y="973"/>
                  </a:cubicBezTo>
                  <a:cubicBezTo>
                    <a:pt x="1436" y="973"/>
                    <a:pt x="1389" y="973"/>
                    <a:pt x="1343" y="973"/>
                  </a:cubicBezTo>
                  <a:cubicBezTo>
                    <a:pt x="1343" y="857"/>
                    <a:pt x="1343" y="857"/>
                    <a:pt x="1343" y="857"/>
                  </a:cubicBezTo>
                  <a:cubicBezTo>
                    <a:pt x="1343" y="811"/>
                    <a:pt x="1158" y="765"/>
                    <a:pt x="903" y="753"/>
                  </a:cubicBezTo>
                  <a:cubicBezTo>
                    <a:pt x="903" y="637"/>
                    <a:pt x="903" y="637"/>
                    <a:pt x="903" y="637"/>
                  </a:cubicBezTo>
                  <a:cubicBezTo>
                    <a:pt x="1019" y="672"/>
                    <a:pt x="1239" y="695"/>
                    <a:pt x="1482" y="695"/>
                  </a:cubicBezTo>
                  <a:cubicBezTo>
                    <a:pt x="1725" y="695"/>
                    <a:pt x="1945" y="672"/>
                    <a:pt x="2061" y="637"/>
                  </a:cubicBezTo>
                  <a:lnTo>
                    <a:pt x="2061" y="915"/>
                  </a:lnTo>
                  <a:close/>
                  <a:moveTo>
                    <a:pt x="857" y="741"/>
                  </a:moveTo>
                  <a:lnTo>
                    <a:pt x="857" y="741"/>
                  </a:lnTo>
                  <a:close/>
                  <a:moveTo>
                    <a:pt x="2049" y="545"/>
                  </a:moveTo>
                  <a:cubicBezTo>
                    <a:pt x="1933" y="579"/>
                    <a:pt x="1725" y="602"/>
                    <a:pt x="1482" y="602"/>
                  </a:cubicBezTo>
                  <a:cubicBezTo>
                    <a:pt x="1239" y="602"/>
                    <a:pt x="1030" y="579"/>
                    <a:pt x="915" y="545"/>
                  </a:cubicBezTo>
                  <a:cubicBezTo>
                    <a:pt x="891" y="545"/>
                    <a:pt x="891" y="521"/>
                    <a:pt x="915" y="521"/>
                  </a:cubicBezTo>
                  <a:cubicBezTo>
                    <a:pt x="1030" y="487"/>
                    <a:pt x="1239" y="463"/>
                    <a:pt x="1482" y="463"/>
                  </a:cubicBezTo>
                  <a:cubicBezTo>
                    <a:pt x="1725" y="463"/>
                    <a:pt x="1933" y="487"/>
                    <a:pt x="2049" y="521"/>
                  </a:cubicBezTo>
                  <a:cubicBezTo>
                    <a:pt x="2072" y="521"/>
                    <a:pt x="2072" y="545"/>
                    <a:pt x="2049" y="545"/>
                  </a:cubicBezTo>
                  <a:close/>
                  <a:moveTo>
                    <a:pt x="2870" y="1332"/>
                  </a:moveTo>
                  <a:cubicBezTo>
                    <a:pt x="2801" y="1355"/>
                    <a:pt x="2604" y="1390"/>
                    <a:pt x="2291" y="1390"/>
                  </a:cubicBezTo>
                  <a:cubicBezTo>
                    <a:pt x="2245" y="1390"/>
                    <a:pt x="2200" y="1390"/>
                    <a:pt x="2153" y="1390"/>
                  </a:cubicBezTo>
                  <a:cubicBezTo>
                    <a:pt x="2153" y="1112"/>
                    <a:pt x="2153" y="1112"/>
                    <a:pt x="2153" y="1112"/>
                  </a:cubicBezTo>
                  <a:cubicBezTo>
                    <a:pt x="2200" y="1112"/>
                    <a:pt x="2245" y="1112"/>
                    <a:pt x="2291" y="1112"/>
                  </a:cubicBezTo>
                  <a:cubicBezTo>
                    <a:pt x="2534" y="1112"/>
                    <a:pt x="2754" y="1089"/>
                    <a:pt x="2870" y="1054"/>
                  </a:cubicBezTo>
                  <a:lnTo>
                    <a:pt x="2870" y="1332"/>
                  </a:lnTo>
                  <a:close/>
                  <a:moveTo>
                    <a:pt x="2870" y="961"/>
                  </a:moveTo>
                  <a:cubicBezTo>
                    <a:pt x="2754" y="996"/>
                    <a:pt x="2534" y="1019"/>
                    <a:pt x="2291" y="1019"/>
                  </a:cubicBezTo>
                  <a:cubicBezTo>
                    <a:pt x="2245" y="1019"/>
                    <a:pt x="2200" y="1019"/>
                    <a:pt x="2153" y="1019"/>
                  </a:cubicBezTo>
                  <a:cubicBezTo>
                    <a:pt x="2153" y="695"/>
                    <a:pt x="2153" y="695"/>
                    <a:pt x="2153" y="695"/>
                  </a:cubicBezTo>
                  <a:cubicBezTo>
                    <a:pt x="2200" y="695"/>
                    <a:pt x="2245" y="695"/>
                    <a:pt x="2291" y="695"/>
                  </a:cubicBezTo>
                  <a:cubicBezTo>
                    <a:pt x="2534" y="695"/>
                    <a:pt x="2754" y="672"/>
                    <a:pt x="2870" y="637"/>
                  </a:cubicBezTo>
                  <a:lnTo>
                    <a:pt x="2870" y="961"/>
                  </a:lnTo>
                  <a:close/>
                  <a:moveTo>
                    <a:pt x="2870" y="545"/>
                  </a:moveTo>
                  <a:cubicBezTo>
                    <a:pt x="2754" y="579"/>
                    <a:pt x="2534" y="602"/>
                    <a:pt x="2291" y="602"/>
                  </a:cubicBezTo>
                  <a:cubicBezTo>
                    <a:pt x="2245" y="602"/>
                    <a:pt x="2200" y="602"/>
                    <a:pt x="2153" y="602"/>
                  </a:cubicBezTo>
                  <a:cubicBezTo>
                    <a:pt x="2153" y="487"/>
                    <a:pt x="2153" y="487"/>
                    <a:pt x="2153" y="487"/>
                  </a:cubicBezTo>
                  <a:cubicBezTo>
                    <a:pt x="2153" y="441"/>
                    <a:pt x="1968" y="394"/>
                    <a:pt x="1713" y="382"/>
                  </a:cubicBezTo>
                  <a:cubicBezTo>
                    <a:pt x="1713" y="267"/>
                    <a:pt x="1713" y="267"/>
                    <a:pt x="1713" y="267"/>
                  </a:cubicBezTo>
                  <a:cubicBezTo>
                    <a:pt x="1829" y="302"/>
                    <a:pt x="2049" y="325"/>
                    <a:pt x="2291" y="325"/>
                  </a:cubicBezTo>
                  <a:cubicBezTo>
                    <a:pt x="2534" y="325"/>
                    <a:pt x="2754" y="302"/>
                    <a:pt x="2870" y="267"/>
                  </a:cubicBezTo>
                  <a:lnTo>
                    <a:pt x="2870" y="545"/>
                  </a:lnTo>
                  <a:close/>
                  <a:moveTo>
                    <a:pt x="2859" y="174"/>
                  </a:moveTo>
                  <a:cubicBezTo>
                    <a:pt x="2743" y="209"/>
                    <a:pt x="2534" y="232"/>
                    <a:pt x="2291" y="232"/>
                  </a:cubicBezTo>
                  <a:cubicBezTo>
                    <a:pt x="2049" y="232"/>
                    <a:pt x="1841" y="209"/>
                    <a:pt x="1725" y="174"/>
                  </a:cubicBezTo>
                  <a:cubicBezTo>
                    <a:pt x="1702" y="174"/>
                    <a:pt x="1702" y="151"/>
                    <a:pt x="1725" y="151"/>
                  </a:cubicBezTo>
                  <a:cubicBezTo>
                    <a:pt x="1841" y="116"/>
                    <a:pt x="2049" y="93"/>
                    <a:pt x="2291" y="93"/>
                  </a:cubicBezTo>
                  <a:cubicBezTo>
                    <a:pt x="2534" y="93"/>
                    <a:pt x="2743" y="116"/>
                    <a:pt x="2859" y="151"/>
                  </a:cubicBezTo>
                  <a:cubicBezTo>
                    <a:pt x="2882" y="151"/>
                    <a:pt x="2882" y="174"/>
                    <a:pt x="2859" y="174"/>
                  </a:cubicBezTo>
                  <a:close/>
                </a:path>
              </a:pathLst>
            </a:custGeom>
            <a:solidFill>
              <a:schemeClr val="accent4"/>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79" name="Freeform 11">
              <a:extLst>
                <a:ext uri="{FF2B5EF4-FFF2-40B4-BE49-F238E27FC236}">
                  <a16:creationId xmlns:a16="http://schemas.microsoft.com/office/drawing/2014/main" xmlns="" id="{79D83581-D97E-714D-B286-F4E78AEA37C2}"/>
                </a:ext>
              </a:extLst>
            </p:cNvPr>
            <p:cNvSpPr>
              <a:spLocks noChangeAspect="1" noChangeArrowheads="1"/>
            </p:cNvSpPr>
            <p:nvPr/>
          </p:nvSpPr>
          <p:spPr bwMode="auto">
            <a:xfrm>
              <a:off x="9708229" y="3626522"/>
              <a:ext cx="300256" cy="331317"/>
            </a:xfrm>
            <a:custGeom>
              <a:avLst/>
              <a:gdLst>
                <a:gd name="T0" fmla="*/ 1343 w 2686"/>
                <a:gd name="T1" fmla="*/ 2222 h 2964"/>
                <a:gd name="T2" fmla="*/ 0 w 2686"/>
                <a:gd name="T3" fmla="*/ 1991 h 2964"/>
                <a:gd name="T4" fmla="*/ 0 w 2686"/>
                <a:gd name="T5" fmla="*/ 2731 h 2964"/>
                <a:gd name="T6" fmla="*/ 1343 w 2686"/>
                <a:gd name="T7" fmla="*/ 2963 h 2964"/>
                <a:gd name="T8" fmla="*/ 2685 w 2686"/>
                <a:gd name="T9" fmla="*/ 2731 h 2964"/>
                <a:gd name="T10" fmla="*/ 2685 w 2686"/>
                <a:gd name="T11" fmla="*/ 1991 h 2964"/>
                <a:gd name="T12" fmla="*/ 1343 w 2686"/>
                <a:gd name="T13" fmla="*/ 2222 h 2964"/>
                <a:gd name="T14" fmla="*/ 2500 w 2686"/>
                <a:gd name="T15" fmla="*/ 2569 h 2964"/>
                <a:gd name="T16" fmla="*/ 1343 w 2686"/>
                <a:gd name="T17" fmla="*/ 2685 h 2964"/>
                <a:gd name="T18" fmla="*/ 1343 w 2686"/>
                <a:gd name="T19" fmla="*/ 2500 h 2964"/>
                <a:gd name="T20" fmla="*/ 2500 w 2686"/>
                <a:gd name="T21" fmla="*/ 2384 h 2964"/>
                <a:gd name="T22" fmla="*/ 2500 w 2686"/>
                <a:gd name="T23" fmla="*/ 2569 h 2964"/>
                <a:gd name="T24" fmla="*/ 1343 w 2686"/>
                <a:gd name="T25" fmla="*/ 0 h 2964"/>
                <a:gd name="T26" fmla="*/ 0 w 2686"/>
                <a:gd name="T27" fmla="*/ 231 h 2964"/>
                <a:gd name="T28" fmla="*/ 0 w 2686"/>
                <a:gd name="T29" fmla="*/ 972 h 2964"/>
                <a:gd name="T30" fmla="*/ 1343 w 2686"/>
                <a:gd name="T31" fmla="*/ 1204 h 2964"/>
                <a:gd name="T32" fmla="*/ 2685 w 2686"/>
                <a:gd name="T33" fmla="*/ 972 h 2964"/>
                <a:gd name="T34" fmla="*/ 2685 w 2686"/>
                <a:gd name="T35" fmla="*/ 231 h 2964"/>
                <a:gd name="T36" fmla="*/ 1343 w 2686"/>
                <a:gd name="T37" fmla="*/ 0 h 2964"/>
                <a:gd name="T38" fmla="*/ 2500 w 2686"/>
                <a:gd name="T39" fmla="*/ 811 h 2964"/>
                <a:gd name="T40" fmla="*/ 1343 w 2686"/>
                <a:gd name="T41" fmla="*/ 926 h 2964"/>
                <a:gd name="T42" fmla="*/ 1343 w 2686"/>
                <a:gd name="T43" fmla="*/ 741 h 2964"/>
                <a:gd name="T44" fmla="*/ 2500 w 2686"/>
                <a:gd name="T45" fmla="*/ 625 h 2964"/>
                <a:gd name="T46" fmla="*/ 2500 w 2686"/>
                <a:gd name="T47" fmla="*/ 811 h 2964"/>
                <a:gd name="T48" fmla="*/ 2534 w 2686"/>
                <a:gd name="T49" fmla="*/ 336 h 2964"/>
                <a:gd name="T50" fmla="*/ 1343 w 2686"/>
                <a:gd name="T51" fmla="*/ 463 h 2964"/>
                <a:gd name="T52" fmla="*/ 150 w 2686"/>
                <a:gd name="T53" fmla="*/ 336 h 2964"/>
                <a:gd name="T54" fmla="*/ 150 w 2686"/>
                <a:gd name="T55" fmla="*/ 313 h 2964"/>
                <a:gd name="T56" fmla="*/ 1343 w 2686"/>
                <a:gd name="T57" fmla="*/ 185 h 2964"/>
                <a:gd name="T58" fmla="*/ 2534 w 2686"/>
                <a:gd name="T59" fmla="*/ 313 h 2964"/>
                <a:gd name="T60" fmla="*/ 2534 w 2686"/>
                <a:gd name="T61" fmla="*/ 336 h 2964"/>
                <a:gd name="T62" fmla="*/ 1343 w 2686"/>
                <a:gd name="T63" fmla="*/ 1389 h 2964"/>
                <a:gd name="T64" fmla="*/ 0 w 2686"/>
                <a:gd name="T65" fmla="*/ 1158 h 2964"/>
                <a:gd name="T66" fmla="*/ 0 w 2686"/>
                <a:gd name="T67" fmla="*/ 1806 h 2964"/>
                <a:gd name="T68" fmla="*/ 1343 w 2686"/>
                <a:gd name="T69" fmla="*/ 2038 h 2964"/>
                <a:gd name="T70" fmla="*/ 2685 w 2686"/>
                <a:gd name="T71" fmla="*/ 1806 h 2964"/>
                <a:gd name="T72" fmla="*/ 2685 w 2686"/>
                <a:gd name="T73" fmla="*/ 1158 h 2964"/>
                <a:gd name="T74" fmla="*/ 1343 w 2686"/>
                <a:gd name="T75" fmla="*/ 1389 h 2964"/>
                <a:gd name="T76" fmla="*/ 2500 w 2686"/>
                <a:gd name="T77" fmla="*/ 1690 h 2964"/>
                <a:gd name="T78" fmla="*/ 1343 w 2686"/>
                <a:gd name="T79" fmla="*/ 1806 h 2964"/>
                <a:gd name="T80" fmla="*/ 1343 w 2686"/>
                <a:gd name="T81" fmla="*/ 1621 h 2964"/>
                <a:gd name="T82" fmla="*/ 2500 w 2686"/>
                <a:gd name="T83" fmla="*/ 1505 h 2964"/>
                <a:gd name="T84" fmla="*/ 2500 w 2686"/>
                <a:gd name="T85" fmla="*/ 1690 h 29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686" h="2964">
                  <a:moveTo>
                    <a:pt x="1343" y="2222"/>
                  </a:moveTo>
                  <a:cubicBezTo>
                    <a:pt x="602" y="2222"/>
                    <a:pt x="0" y="2119"/>
                    <a:pt x="0" y="1991"/>
                  </a:cubicBezTo>
                  <a:cubicBezTo>
                    <a:pt x="0" y="2731"/>
                    <a:pt x="0" y="2731"/>
                    <a:pt x="0" y="2731"/>
                  </a:cubicBezTo>
                  <a:cubicBezTo>
                    <a:pt x="0" y="2859"/>
                    <a:pt x="602" y="2963"/>
                    <a:pt x="1343" y="2963"/>
                  </a:cubicBezTo>
                  <a:cubicBezTo>
                    <a:pt x="2084" y="2963"/>
                    <a:pt x="2685" y="2859"/>
                    <a:pt x="2685" y="2731"/>
                  </a:cubicBezTo>
                  <a:cubicBezTo>
                    <a:pt x="2685" y="1991"/>
                    <a:pt x="2685" y="1991"/>
                    <a:pt x="2685" y="1991"/>
                  </a:cubicBezTo>
                  <a:cubicBezTo>
                    <a:pt x="2685" y="2119"/>
                    <a:pt x="2084" y="2222"/>
                    <a:pt x="1343" y="2222"/>
                  </a:cubicBezTo>
                  <a:close/>
                  <a:moveTo>
                    <a:pt x="2500" y="2569"/>
                  </a:moveTo>
                  <a:cubicBezTo>
                    <a:pt x="2268" y="2639"/>
                    <a:pt x="1841" y="2685"/>
                    <a:pt x="1343" y="2685"/>
                  </a:cubicBezTo>
                  <a:cubicBezTo>
                    <a:pt x="1343" y="2500"/>
                    <a:pt x="1343" y="2500"/>
                    <a:pt x="1343" y="2500"/>
                  </a:cubicBezTo>
                  <a:cubicBezTo>
                    <a:pt x="1841" y="2500"/>
                    <a:pt x="2268" y="2453"/>
                    <a:pt x="2500" y="2384"/>
                  </a:cubicBezTo>
                  <a:lnTo>
                    <a:pt x="2500" y="2569"/>
                  </a:lnTo>
                  <a:close/>
                  <a:moveTo>
                    <a:pt x="1343" y="0"/>
                  </a:moveTo>
                  <a:cubicBezTo>
                    <a:pt x="602" y="0"/>
                    <a:pt x="0" y="104"/>
                    <a:pt x="0" y="231"/>
                  </a:cubicBezTo>
                  <a:cubicBezTo>
                    <a:pt x="0" y="972"/>
                    <a:pt x="0" y="972"/>
                    <a:pt x="0" y="972"/>
                  </a:cubicBezTo>
                  <a:cubicBezTo>
                    <a:pt x="0" y="1100"/>
                    <a:pt x="602" y="1204"/>
                    <a:pt x="1343" y="1204"/>
                  </a:cubicBezTo>
                  <a:cubicBezTo>
                    <a:pt x="2084" y="1204"/>
                    <a:pt x="2685" y="1100"/>
                    <a:pt x="2685" y="972"/>
                  </a:cubicBezTo>
                  <a:cubicBezTo>
                    <a:pt x="2685" y="231"/>
                    <a:pt x="2685" y="231"/>
                    <a:pt x="2685" y="231"/>
                  </a:cubicBezTo>
                  <a:cubicBezTo>
                    <a:pt x="2685" y="104"/>
                    <a:pt x="2084" y="0"/>
                    <a:pt x="1343" y="0"/>
                  </a:cubicBezTo>
                  <a:close/>
                  <a:moveTo>
                    <a:pt x="2500" y="811"/>
                  </a:moveTo>
                  <a:cubicBezTo>
                    <a:pt x="2268" y="880"/>
                    <a:pt x="1841" y="926"/>
                    <a:pt x="1343" y="926"/>
                  </a:cubicBezTo>
                  <a:cubicBezTo>
                    <a:pt x="1343" y="741"/>
                    <a:pt x="1343" y="741"/>
                    <a:pt x="1343" y="741"/>
                  </a:cubicBezTo>
                  <a:cubicBezTo>
                    <a:pt x="1841" y="741"/>
                    <a:pt x="2268" y="695"/>
                    <a:pt x="2500" y="625"/>
                  </a:cubicBezTo>
                  <a:lnTo>
                    <a:pt x="2500" y="811"/>
                  </a:lnTo>
                  <a:close/>
                  <a:moveTo>
                    <a:pt x="2534" y="336"/>
                  </a:moveTo>
                  <a:cubicBezTo>
                    <a:pt x="2303" y="417"/>
                    <a:pt x="1864" y="463"/>
                    <a:pt x="1343" y="463"/>
                  </a:cubicBezTo>
                  <a:cubicBezTo>
                    <a:pt x="822" y="463"/>
                    <a:pt x="382" y="417"/>
                    <a:pt x="150" y="336"/>
                  </a:cubicBezTo>
                  <a:cubicBezTo>
                    <a:pt x="139" y="336"/>
                    <a:pt x="139" y="313"/>
                    <a:pt x="150" y="313"/>
                  </a:cubicBezTo>
                  <a:cubicBezTo>
                    <a:pt x="382" y="231"/>
                    <a:pt x="822" y="185"/>
                    <a:pt x="1343" y="185"/>
                  </a:cubicBezTo>
                  <a:cubicBezTo>
                    <a:pt x="1864" y="185"/>
                    <a:pt x="2303" y="231"/>
                    <a:pt x="2534" y="313"/>
                  </a:cubicBezTo>
                  <a:cubicBezTo>
                    <a:pt x="2546" y="313"/>
                    <a:pt x="2546" y="336"/>
                    <a:pt x="2534" y="336"/>
                  </a:cubicBezTo>
                  <a:close/>
                  <a:moveTo>
                    <a:pt x="1343" y="1389"/>
                  </a:moveTo>
                  <a:cubicBezTo>
                    <a:pt x="602" y="1389"/>
                    <a:pt x="0" y="1285"/>
                    <a:pt x="0" y="1158"/>
                  </a:cubicBezTo>
                  <a:cubicBezTo>
                    <a:pt x="0" y="1806"/>
                    <a:pt x="0" y="1806"/>
                    <a:pt x="0" y="1806"/>
                  </a:cubicBezTo>
                  <a:cubicBezTo>
                    <a:pt x="0" y="1933"/>
                    <a:pt x="602" y="2038"/>
                    <a:pt x="1343" y="2038"/>
                  </a:cubicBezTo>
                  <a:cubicBezTo>
                    <a:pt x="2084" y="2038"/>
                    <a:pt x="2685" y="1933"/>
                    <a:pt x="2685" y="1806"/>
                  </a:cubicBezTo>
                  <a:cubicBezTo>
                    <a:pt x="2685" y="1158"/>
                    <a:pt x="2685" y="1158"/>
                    <a:pt x="2685" y="1158"/>
                  </a:cubicBezTo>
                  <a:cubicBezTo>
                    <a:pt x="2685" y="1285"/>
                    <a:pt x="2084" y="1389"/>
                    <a:pt x="1343" y="1389"/>
                  </a:cubicBezTo>
                  <a:close/>
                  <a:moveTo>
                    <a:pt x="2500" y="1690"/>
                  </a:moveTo>
                  <a:cubicBezTo>
                    <a:pt x="2268" y="1760"/>
                    <a:pt x="1841" y="1806"/>
                    <a:pt x="1343" y="1806"/>
                  </a:cubicBezTo>
                  <a:cubicBezTo>
                    <a:pt x="1343" y="1621"/>
                    <a:pt x="1343" y="1621"/>
                    <a:pt x="1343" y="1621"/>
                  </a:cubicBezTo>
                  <a:cubicBezTo>
                    <a:pt x="1841" y="1621"/>
                    <a:pt x="2268" y="1574"/>
                    <a:pt x="2500" y="1505"/>
                  </a:cubicBezTo>
                  <a:lnTo>
                    <a:pt x="2500" y="1690"/>
                  </a:lnTo>
                  <a:close/>
                </a:path>
              </a:pathLst>
            </a:custGeom>
            <a:solidFill>
              <a:schemeClr val="bg1"/>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80" name="Freeform 11">
              <a:extLst>
                <a:ext uri="{FF2B5EF4-FFF2-40B4-BE49-F238E27FC236}">
                  <a16:creationId xmlns:a16="http://schemas.microsoft.com/office/drawing/2014/main" xmlns="" id="{2E66BD5D-BD99-1943-BFDD-E1FB870309FF}"/>
                </a:ext>
              </a:extLst>
            </p:cNvPr>
            <p:cNvSpPr>
              <a:spLocks noChangeAspect="1" noChangeArrowheads="1"/>
            </p:cNvSpPr>
            <p:nvPr/>
          </p:nvSpPr>
          <p:spPr bwMode="auto">
            <a:xfrm>
              <a:off x="10030678" y="3553297"/>
              <a:ext cx="228634" cy="252286"/>
            </a:xfrm>
            <a:custGeom>
              <a:avLst/>
              <a:gdLst>
                <a:gd name="T0" fmla="*/ 1343 w 2686"/>
                <a:gd name="T1" fmla="*/ 2222 h 2964"/>
                <a:gd name="T2" fmla="*/ 0 w 2686"/>
                <a:gd name="T3" fmla="*/ 1991 h 2964"/>
                <a:gd name="T4" fmla="*/ 0 w 2686"/>
                <a:gd name="T5" fmla="*/ 2731 h 2964"/>
                <a:gd name="T6" fmla="*/ 1343 w 2686"/>
                <a:gd name="T7" fmla="*/ 2963 h 2964"/>
                <a:gd name="T8" fmla="*/ 2685 w 2686"/>
                <a:gd name="T9" fmla="*/ 2731 h 2964"/>
                <a:gd name="T10" fmla="*/ 2685 w 2686"/>
                <a:gd name="T11" fmla="*/ 1991 h 2964"/>
                <a:gd name="T12" fmla="*/ 1343 w 2686"/>
                <a:gd name="T13" fmla="*/ 2222 h 2964"/>
                <a:gd name="T14" fmla="*/ 2500 w 2686"/>
                <a:gd name="T15" fmla="*/ 2569 h 2964"/>
                <a:gd name="T16" fmla="*/ 1343 w 2686"/>
                <a:gd name="T17" fmla="*/ 2685 h 2964"/>
                <a:gd name="T18" fmla="*/ 1343 w 2686"/>
                <a:gd name="T19" fmla="*/ 2500 h 2964"/>
                <a:gd name="T20" fmla="*/ 2500 w 2686"/>
                <a:gd name="T21" fmla="*/ 2384 h 2964"/>
                <a:gd name="T22" fmla="*/ 2500 w 2686"/>
                <a:gd name="T23" fmla="*/ 2569 h 2964"/>
                <a:gd name="T24" fmla="*/ 1343 w 2686"/>
                <a:gd name="T25" fmla="*/ 0 h 2964"/>
                <a:gd name="T26" fmla="*/ 0 w 2686"/>
                <a:gd name="T27" fmla="*/ 231 h 2964"/>
                <a:gd name="T28" fmla="*/ 0 w 2686"/>
                <a:gd name="T29" fmla="*/ 972 h 2964"/>
                <a:gd name="T30" fmla="*/ 1343 w 2686"/>
                <a:gd name="T31" fmla="*/ 1204 h 2964"/>
                <a:gd name="T32" fmla="*/ 2685 w 2686"/>
                <a:gd name="T33" fmla="*/ 972 h 2964"/>
                <a:gd name="T34" fmla="*/ 2685 w 2686"/>
                <a:gd name="T35" fmla="*/ 231 h 2964"/>
                <a:gd name="T36" fmla="*/ 1343 w 2686"/>
                <a:gd name="T37" fmla="*/ 0 h 2964"/>
                <a:gd name="T38" fmla="*/ 2500 w 2686"/>
                <a:gd name="T39" fmla="*/ 811 h 2964"/>
                <a:gd name="T40" fmla="*/ 1343 w 2686"/>
                <a:gd name="T41" fmla="*/ 926 h 2964"/>
                <a:gd name="T42" fmla="*/ 1343 w 2686"/>
                <a:gd name="T43" fmla="*/ 741 h 2964"/>
                <a:gd name="T44" fmla="*/ 2500 w 2686"/>
                <a:gd name="T45" fmla="*/ 625 h 2964"/>
                <a:gd name="T46" fmla="*/ 2500 w 2686"/>
                <a:gd name="T47" fmla="*/ 811 h 2964"/>
                <a:gd name="T48" fmla="*/ 2534 w 2686"/>
                <a:gd name="T49" fmla="*/ 336 h 2964"/>
                <a:gd name="T50" fmla="*/ 1343 w 2686"/>
                <a:gd name="T51" fmla="*/ 463 h 2964"/>
                <a:gd name="T52" fmla="*/ 150 w 2686"/>
                <a:gd name="T53" fmla="*/ 336 h 2964"/>
                <a:gd name="T54" fmla="*/ 150 w 2686"/>
                <a:gd name="T55" fmla="*/ 313 h 2964"/>
                <a:gd name="T56" fmla="*/ 1343 w 2686"/>
                <a:gd name="T57" fmla="*/ 185 h 2964"/>
                <a:gd name="T58" fmla="*/ 2534 w 2686"/>
                <a:gd name="T59" fmla="*/ 313 h 2964"/>
                <a:gd name="T60" fmla="*/ 2534 w 2686"/>
                <a:gd name="T61" fmla="*/ 336 h 2964"/>
                <a:gd name="T62" fmla="*/ 1343 w 2686"/>
                <a:gd name="T63" fmla="*/ 1389 h 2964"/>
                <a:gd name="T64" fmla="*/ 0 w 2686"/>
                <a:gd name="T65" fmla="*/ 1158 h 2964"/>
                <a:gd name="T66" fmla="*/ 0 w 2686"/>
                <a:gd name="T67" fmla="*/ 1806 h 2964"/>
                <a:gd name="T68" fmla="*/ 1343 w 2686"/>
                <a:gd name="T69" fmla="*/ 2038 h 2964"/>
                <a:gd name="T70" fmla="*/ 2685 w 2686"/>
                <a:gd name="T71" fmla="*/ 1806 h 2964"/>
                <a:gd name="T72" fmla="*/ 2685 w 2686"/>
                <a:gd name="T73" fmla="*/ 1158 h 2964"/>
                <a:gd name="T74" fmla="*/ 1343 w 2686"/>
                <a:gd name="T75" fmla="*/ 1389 h 2964"/>
                <a:gd name="T76" fmla="*/ 2500 w 2686"/>
                <a:gd name="T77" fmla="*/ 1690 h 2964"/>
                <a:gd name="T78" fmla="*/ 1343 w 2686"/>
                <a:gd name="T79" fmla="*/ 1806 h 2964"/>
                <a:gd name="T80" fmla="*/ 1343 w 2686"/>
                <a:gd name="T81" fmla="*/ 1621 h 2964"/>
                <a:gd name="T82" fmla="*/ 2500 w 2686"/>
                <a:gd name="T83" fmla="*/ 1505 h 2964"/>
                <a:gd name="T84" fmla="*/ 2500 w 2686"/>
                <a:gd name="T85" fmla="*/ 1690 h 29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686" h="2964">
                  <a:moveTo>
                    <a:pt x="1343" y="2222"/>
                  </a:moveTo>
                  <a:cubicBezTo>
                    <a:pt x="602" y="2222"/>
                    <a:pt x="0" y="2119"/>
                    <a:pt x="0" y="1991"/>
                  </a:cubicBezTo>
                  <a:cubicBezTo>
                    <a:pt x="0" y="2731"/>
                    <a:pt x="0" y="2731"/>
                    <a:pt x="0" y="2731"/>
                  </a:cubicBezTo>
                  <a:cubicBezTo>
                    <a:pt x="0" y="2859"/>
                    <a:pt x="602" y="2963"/>
                    <a:pt x="1343" y="2963"/>
                  </a:cubicBezTo>
                  <a:cubicBezTo>
                    <a:pt x="2084" y="2963"/>
                    <a:pt x="2685" y="2859"/>
                    <a:pt x="2685" y="2731"/>
                  </a:cubicBezTo>
                  <a:cubicBezTo>
                    <a:pt x="2685" y="1991"/>
                    <a:pt x="2685" y="1991"/>
                    <a:pt x="2685" y="1991"/>
                  </a:cubicBezTo>
                  <a:cubicBezTo>
                    <a:pt x="2685" y="2119"/>
                    <a:pt x="2084" y="2222"/>
                    <a:pt x="1343" y="2222"/>
                  </a:cubicBezTo>
                  <a:close/>
                  <a:moveTo>
                    <a:pt x="2500" y="2569"/>
                  </a:moveTo>
                  <a:cubicBezTo>
                    <a:pt x="2268" y="2639"/>
                    <a:pt x="1841" y="2685"/>
                    <a:pt x="1343" y="2685"/>
                  </a:cubicBezTo>
                  <a:cubicBezTo>
                    <a:pt x="1343" y="2500"/>
                    <a:pt x="1343" y="2500"/>
                    <a:pt x="1343" y="2500"/>
                  </a:cubicBezTo>
                  <a:cubicBezTo>
                    <a:pt x="1841" y="2500"/>
                    <a:pt x="2268" y="2453"/>
                    <a:pt x="2500" y="2384"/>
                  </a:cubicBezTo>
                  <a:lnTo>
                    <a:pt x="2500" y="2569"/>
                  </a:lnTo>
                  <a:close/>
                  <a:moveTo>
                    <a:pt x="1343" y="0"/>
                  </a:moveTo>
                  <a:cubicBezTo>
                    <a:pt x="602" y="0"/>
                    <a:pt x="0" y="104"/>
                    <a:pt x="0" y="231"/>
                  </a:cubicBezTo>
                  <a:cubicBezTo>
                    <a:pt x="0" y="972"/>
                    <a:pt x="0" y="972"/>
                    <a:pt x="0" y="972"/>
                  </a:cubicBezTo>
                  <a:cubicBezTo>
                    <a:pt x="0" y="1100"/>
                    <a:pt x="602" y="1204"/>
                    <a:pt x="1343" y="1204"/>
                  </a:cubicBezTo>
                  <a:cubicBezTo>
                    <a:pt x="2084" y="1204"/>
                    <a:pt x="2685" y="1100"/>
                    <a:pt x="2685" y="972"/>
                  </a:cubicBezTo>
                  <a:cubicBezTo>
                    <a:pt x="2685" y="231"/>
                    <a:pt x="2685" y="231"/>
                    <a:pt x="2685" y="231"/>
                  </a:cubicBezTo>
                  <a:cubicBezTo>
                    <a:pt x="2685" y="104"/>
                    <a:pt x="2084" y="0"/>
                    <a:pt x="1343" y="0"/>
                  </a:cubicBezTo>
                  <a:close/>
                  <a:moveTo>
                    <a:pt x="2500" y="811"/>
                  </a:moveTo>
                  <a:cubicBezTo>
                    <a:pt x="2268" y="880"/>
                    <a:pt x="1841" y="926"/>
                    <a:pt x="1343" y="926"/>
                  </a:cubicBezTo>
                  <a:cubicBezTo>
                    <a:pt x="1343" y="741"/>
                    <a:pt x="1343" y="741"/>
                    <a:pt x="1343" y="741"/>
                  </a:cubicBezTo>
                  <a:cubicBezTo>
                    <a:pt x="1841" y="741"/>
                    <a:pt x="2268" y="695"/>
                    <a:pt x="2500" y="625"/>
                  </a:cubicBezTo>
                  <a:lnTo>
                    <a:pt x="2500" y="811"/>
                  </a:lnTo>
                  <a:close/>
                  <a:moveTo>
                    <a:pt x="2534" y="336"/>
                  </a:moveTo>
                  <a:cubicBezTo>
                    <a:pt x="2303" y="417"/>
                    <a:pt x="1864" y="463"/>
                    <a:pt x="1343" y="463"/>
                  </a:cubicBezTo>
                  <a:cubicBezTo>
                    <a:pt x="822" y="463"/>
                    <a:pt x="382" y="417"/>
                    <a:pt x="150" y="336"/>
                  </a:cubicBezTo>
                  <a:cubicBezTo>
                    <a:pt x="139" y="336"/>
                    <a:pt x="139" y="313"/>
                    <a:pt x="150" y="313"/>
                  </a:cubicBezTo>
                  <a:cubicBezTo>
                    <a:pt x="382" y="231"/>
                    <a:pt x="822" y="185"/>
                    <a:pt x="1343" y="185"/>
                  </a:cubicBezTo>
                  <a:cubicBezTo>
                    <a:pt x="1864" y="185"/>
                    <a:pt x="2303" y="231"/>
                    <a:pt x="2534" y="313"/>
                  </a:cubicBezTo>
                  <a:cubicBezTo>
                    <a:pt x="2546" y="313"/>
                    <a:pt x="2546" y="336"/>
                    <a:pt x="2534" y="336"/>
                  </a:cubicBezTo>
                  <a:close/>
                  <a:moveTo>
                    <a:pt x="1343" y="1389"/>
                  </a:moveTo>
                  <a:cubicBezTo>
                    <a:pt x="602" y="1389"/>
                    <a:pt x="0" y="1285"/>
                    <a:pt x="0" y="1158"/>
                  </a:cubicBezTo>
                  <a:cubicBezTo>
                    <a:pt x="0" y="1806"/>
                    <a:pt x="0" y="1806"/>
                    <a:pt x="0" y="1806"/>
                  </a:cubicBezTo>
                  <a:cubicBezTo>
                    <a:pt x="0" y="1933"/>
                    <a:pt x="602" y="2038"/>
                    <a:pt x="1343" y="2038"/>
                  </a:cubicBezTo>
                  <a:cubicBezTo>
                    <a:pt x="2084" y="2038"/>
                    <a:pt x="2685" y="1933"/>
                    <a:pt x="2685" y="1806"/>
                  </a:cubicBezTo>
                  <a:cubicBezTo>
                    <a:pt x="2685" y="1158"/>
                    <a:pt x="2685" y="1158"/>
                    <a:pt x="2685" y="1158"/>
                  </a:cubicBezTo>
                  <a:cubicBezTo>
                    <a:pt x="2685" y="1285"/>
                    <a:pt x="2084" y="1389"/>
                    <a:pt x="1343" y="1389"/>
                  </a:cubicBezTo>
                  <a:close/>
                  <a:moveTo>
                    <a:pt x="2500" y="1690"/>
                  </a:moveTo>
                  <a:cubicBezTo>
                    <a:pt x="2268" y="1760"/>
                    <a:pt x="1841" y="1806"/>
                    <a:pt x="1343" y="1806"/>
                  </a:cubicBezTo>
                  <a:cubicBezTo>
                    <a:pt x="1343" y="1621"/>
                    <a:pt x="1343" y="1621"/>
                    <a:pt x="1343" y="1621"/>
                  </a:cubicBezTo>
                  <a:cubicBezTo>
                    <a:pt x="1841" y="1621"/>
                    <a:pt x="2268" y="1574"/>
                    <a:pt x="2500" y="1505"/>
                  </a:cubicBezTo>
                  <a:lnTo>
                    <a:pt x="2500" y="1690"/>
                  </a:lnTo>
                  <a:close/>
                </a:path>
              </a:pathLst>
            </a:custGeom>
            <a:solidFill>
              <a:schemeClr val="bg1"/>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dirty="0"/>
            </a:p>
          </p:txBody>
        </p:sp>
      </p:grpSp>
      <p:sp>
        <p:nvSpPr>
          <p:cNvPr id="11" name="TextBox 10">
            <a:extLst>
              <a:ext uri="{FF2B5EF4-FFF2-40B4-BE49-F238E27FC236}">
                <a16:creationId xmlns:a16="http://schemas.microsoft.com/office/drawing/2014/main" xmlns="" id="{0F50EE8E-1BB5-DD4F-98A9-23DDFDD4C7D8}"/>
              </a:ext>
            </a:extLst>
          </p:cNvPr>
          <p:cNvSpPr txBox="1"/>
          <p:nvPr/>
        </p:nvSpPr>
        <p:spPr>
          <a:xfrm>
            <a:off x="888237" y="4232590"/>
            <a:ext cx="5820447" cy="898127"/>
          </a:xfrm>
          <a:prstGeom prst="rect">
            <a:avLst/>
          </a:prstGeom>
          <a:noFill/>
        </p:spPr>
        <p:txBody>
          <a:bodyPr wrap="square" lIns="0" tIns="0" rIns="0" bIns="0" rtlCol="0">
            <a:noAutofit/>
          </a:bodyPr>
          <a:lstStyle/>
          <a:p>
            <a:pPr lvl="0"/>
            <a:r>
              <a:rPr lang="en-US" sz="1600" b="1" dirty="0">
                <a:solidFill>
                  <a:srgbClr val="000000"/>
                </a:solidFill>
              </a:rPr>
              <a:t>VPN / </a:t>
            </a:r>
            <a:r>
              <a:rPr lang="en-US" sz="1600" b="1" dirty="0" err="1">
                <a:solidFill>
                  <a:srgbClr val="000000"/>
                </a:solidFill>
              </a:rPr>
              <a:t>FastConnect</a:t>
            </a:r>
            <a:endParaRPr lang="en-US" sz="1600" b="1" dirty="0">
              <a:solidFill>
                <a:srgbClr val="000000"/>
              </a:solidFill>
            </a:endParaRPr>
          </a:p>
          <a:p>
            <a:pPr marL="11113" lvl="1" indent="0">
              <a:buNone/>
              <a:defRPr/>
            </a:pPr>
            <a:r>
              <a:rPr lang="en-US" sz="1600" dirty="0">
                <a:solidFill>
                  <a:srgbClr val="000000"/>
                </a:solidFill>
              </a:rPr>
              <a:t>Internet-based or dedicated options extend On-Premises data centers to the Oracle Cloud</a:t>
            </a:r>
          </a:p>
        </p:txBody>
      </p:sp>
      <p:sp>
        <p:nvSpPr>
          <p:cNvPr id="12" name="TextBox 11">
            <a:extLst>
              <a:ext uri="{FF2B5EF4-FFF2-40B4-BE49-F238E27FC236}">
                <a16:creationId xmlns:a16="http://schemas.microsoft.com/office/drawing/2014/main" xmlns="" id="{4F365FA1-3E98-0A40-9058-C17899EFB882}"/>
              </a:ext>
            </a:extLst>
          </p:cNvPr>
          <p:cNvSpPr txBox="1"/>
          <p:nvPr/>
        </p:nvSpPr>
        <p:spPr>
          <a:xfrm>
            <a:off x="888238" y="2929867"/>
            <a:ext cx="5820447" cy="929800"/>
          </a:xfrm>
          <a:prstGeom prst="rect">
            <a:avLst/>
          </a:prstGeom>
          <a:noFill/>
        </p:spPr>
        <p:txBody>
          <a:bodyPr wrap="square" lIns="0" tIns="0" rIns="0" bIns="0" rtlCol="0">
            <a:noAutofit/>
          </a:bodyPr>
          <a:lstStyle/>
          <a:p>
            <a:pPr lvl="0"/>
            <a:r>
              <a:rPr lang="en-US" sz="1600" b="1" dirty="0">
                <a:solidFill>
                  <a:srgbClr val="000000"/>
                </a:solidFill>
              </a:rPr>
              <a:t>Storage Software Appliance</a:t>
            </a:r>
          </a:p>
          <a:p>
            <a:pPr marL="11113" lvl="1" indent="0">
              <a:buNone/>
              <a:defRPr/>
            </a:pPr>
            <a:r>
              <a:rPr lang="en-US" sz="1600" dirty="0">
                <a:solidFill>
                  <a:srgbClr val="000000"/>
                </a:solidFill>
              </a:rPr>
              <a:t>The cloud storage gateway is installed on-premises and then used to easily connect on-premises applications and data to the Oracle Cloud Infrastructure</a:t>
            </a:r>
          </a:p>
        </p:txBody>
      </p:sp>
      <p:sp>
        <p:nvSpPr>
          <p:cNvPr id="4" name="Slide Number Placeholder 3">
            <a:extLst>
              <a:ext uri="{FF2B5EF4-FFF2-40B4-BE49-F238E27FC236}">
                <a16:creationId xmlns:a16="http://schemas.microsoft.com/office/drawing/2014/main" xmlns="" id="{D6283E3E-C82E-F74F-A7BC-FB23E16935A4}"/>
              </a:ext>
            </a:extLst>
          </p:cNvPr>
          <p:cNvSpPr>
            <a:spLocks noGrp="1"/>
          </p:cNvSpPr>
          <p:nvPr>
            <p:ph type="sldNum" sz="quarter" idx="4"/>
          </p:nvPr>
        </p:nvSpPr>
        <p:spPr/>
        <p:txBody>
          <a:bodyPr/>
          <a:lstStyle/>
          <a:p>
            <a:fld id="{C51EAA63-D034-42AE-91FA-B13B9518C7BE}" type="slidenum">
              <a:rPr lang="en-US" smtClean="0"/>
              <a:pPr/>
              <a:t>28</a:t>
            </a:fld>
            <a:endParaRPr lang="en-US" dirty="0"/>
          </a:p>
        </p:txBody>
      </p:sp>
      <p:sp>
        <p:nvSpPr>
          <p:cNvPr id="27" name="Title 3">
            <a:extLst>
              <a:ext uri="{FF2B5EF4-FFF2-40B4-BE49-F238E27FC236}">
                <a16:creationId xmlns:a16="http://schemas.microsoft.com/office/drawing/2014/main" xmlns="" id="{CF524D26-8514-A348-A35A-26CBBD7A5373}"/>
              </a:ext>
            </a:extLst>
          </p:cNvPr>
          <p:cNvSpPr txBox="1">
            <a:spLocks/>
          </p:cNvSpPr>
          <p:nvPr/>
        </p:nvSpPr>
        <p:spPr>
          <a:xfrm>
            <a:off x="531812" y="-11650"/>
            <a:ext cx="11125200" cy="889000"/>
          </a:xfrm>
          <a:prstGeom prst="rect">
            <a:avLst/>
          </a:prstGeom>
        </p:spPr>
        <p:txBody>
          <a:bodyPr vert="horz" lIns="0" tIns="0" rIns="0" bIns="0" rtlCol="0" anchor="b">
            <a:noAutofit/>
          </a:bodyPr>
          <a:lstStyle>
            <a:defPPr>
              <a:defRPr lang="en-US"/>
            </a:defPPr>
            <a:lvl1pPr>
              <a:lnSpc>
                <a:spcPct val="80000"/>
              </a:lnSpc>
              <a:spcBef>
                <a:spcPct val="0"/>
              </a:spcBef>
              <a:buNone/>
              <a:defRPr sz="3600">
                <a:solidFill>
                  <a:srgbClr val="000000"/>
                </a:solidFill>
                <a:latin typeface="+mj-lt"/>
                <a:ea typeface="+mj-ea"/>
                <a:cs typeface="+mj-cs"/>
              </a:defRPr>
            </a:lvl1pPr>
          </a:lstStyle>
          <a:p>
            <a:r>
              <a:rPr lang="en-US" dirty="0"/>
              <a:t>Moving Data to the Cloud</a:t>
            </a:r>
          </a:p>
        </p:txBody>
      </p:sp>
    </p:spTree>
    <p:extLst>
      <p:ext uri="{BB962C8B-B14F-4D97-AF65-F5344CB8AC3E}">
        <p14:creationId xmlns:p14="http://schemas.microsoft.com/office/powerpoint/2010/main" val="40156370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Rectangle 34">
            <a:extLst>
              <a:ext uri="{FF2B5EF4-FFF2-40B4-BE49-F238E27FC236}">
                <a16:creationId xmlns:a16="http://schemas.microsoft.com/office/drawing/2014/main" xmlns="" id="{E6FDB8E6-3698-884D-AA67-4625EA6042B4}"/>
              </a:ext>
            </a:extLst>
          </p:cNvPr>
          <p:cNvSpPr/>
          <p:nvPr/>
        </p:nvSpPr>
        <p:spPr bwMode="gray">
          <a:xfrm>
            <a:off x="630361" y="1491972"/>
            <a:ext cx="6206632" cy="4451643"/>
          </a:xfrm>
          <a:prstGeom prst="rect">
            <a:avLst/>
          </a:prstGeom>
          <a:solidFill>
            <a:srgbClr val="DEE4E8"/>
          </a:solidFill>
          <a:ln w="15875">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11113" indent="0">
              <a:buClrTx/>
              <a:buNone/>
            </a:pPr>
            <a:endParaRPr lang="en-US" sz="1600" dirty="0">
              <a:solidFill>
                <a:srgbClr val="000000"/>
              </a:solidFill>
            </a:endParaRPr>
          </a:p>
        </p:txBody>
      </p:sp>
      <p:sp>
        <p:nvSpPr>
          <p:cNvPr id="36" name="Rectangle 35">
            <a:extLst>
              <a:ext uri="{FF2B5EF4-FFF2-40B4-BE49-F238E27FC236}">
                <a16:creationId xmlns:a16="http://schemas.microsoft.com/office/drawing/2014/main" xmlns="" id="{209CE3CA-F083-2144-8A06-B374358BB798}"/>
              </a:ext>
            </a:extLst>
          </p:cNvPr>
          <p:cNvSpPr/>
          <p:nvPr/>
        </p:nvSpPr>
        <p:spPr bwMode="gray">
          <a:xfrm>
            <a:off x="539370" y="1493421"/>
            <a:ext cx="90991" cy="4464000"/>
          </a:xfrm>
          <a:prstGeom prst="rect">
            <a:avLst/>
          </a:prstGeom>
          <a:solidFill>
            <a:schemeClr val="accent5"/>
          </a:solidFill>
          <a:ln w="15875">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dirty="0">
              <a:solidFill>
                <a:srgbClr val="000000"/>
              </a:solidFill>
            </a:endParaRPr>
          </a:p>
        </p:txBody>
      </p:sp>
      <p:sp>
        <p:nvSpPr>
          <p:cNvPr id="20" name="Rectangle 19">
            <a:extLst>
              <a:ext uri="{FF2B5EF4-FFF2-40B4-BE49-F238E27FC236}">
                <a16:creationId xmlns:a16="http://schemas.microsoft.com/office/drawing/2014/main" xmlns="" id="{CA61ACC3-E6A0-4544-A238-B06B3DE6E2B2}"/>
              </a:ext>
            </a:extLst>
          </p:cNvPr>
          <p:cNvSpPr>
            <a:spLocks/>
          </p:cNvSpPr>
          <p:nvPr/>
        </p:nvSpPr>
        <p:spPr bwMode="gray">
          <a:xfrm>
            <a:off x="7171062" y="2014278"/>
            <a:ext cx="4152855" cy="3929337"/>
          </a:xfrm>
          <a:prstGeom prst="rect">
            <a:avLst/>
          </a:prstGeom>
          <a:solidFill>
            <a:schemeClr val="accent5">
              <a:alpha val="14000"/>
            </a:schemeClr>
          </a:solidFill>
          <a:ln w="15875">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dirty="0">
              <a:solidFill>
                <a:schemeClr val="bg1"/>
              </a:solidFill>
            </a:endParaRPr>
          </a:p>
        </p:txBody>
      </p:sp>
      <p:sp>
        <p:nvSpPr>
          <p:cNvPr id="33" name="TextBox 32">
            <a:extLst>
              <a:ext uri="{FF2B5EF4-FFF2-40B4-BE49-F238E27FC236}">
                <a16:creationId xmlns:a16="http://schemas.microsoft.com/office/drawing/2014/main" xmlns="" id="{14BEFF4B-F5D2-D54B-B9DF-42913E8B3C18}"/>
              </a:ext>
            </a:extLst>
          </p:cNvPr>
          <p:cNvSpPr txBox="1"/>
          <p:nvPr/>
        </p:nvSpPr>
        <p:spPr>
          <a:xfrm>
            <a:off x="7173624" y="1491972"/>
            <a:ext cx="4150293" cy="775134"/>
          </a:xfrm>
          <a:prstGeom prst="rect">
            <a:avLst/>
          </a:prstGeom>
          <a:solidFill>
            <a:schemeClr val="accent5"/>
          </a:solidFill>
        </p:spPr>
        <p:txBody>
          <a:bodyPr wrap="square" lIns="91416" tIns="91416" rIns="91416" bIns="91416" rtlCol="0" anchor="ctr">
            <a:noAutofit/>
          </a:bodyPr>
          <a:lstStyle/>
          <a:p>
            <a:pPr algn="ctr"/>
            <a:r>
              <a:rPr lang="en-US" b="1" dirty="0"/>
              <a:t>Broad portfolio of services for storing data in the cloud</a:t>
            </a:r>
          </a:p>
        </p:txBody>
      </p:sp>
      <p:grpSp>
        <p:nvGrpSpPr>
          <p:cNvPr id="22" name="Group 21">
            <a:extLst>
              <a:ext uri="{FF2B5EF4-FFF2-40B4-BE49-F238E27FC236}">
                <a16:creationId xmlns:a16="http://schemas.microsoft.com/office/drawing/2014/main" xmlns="" id="{B044FF47-7251-2C4F-924D-BF121FB949F2}"/>
              </a:ext>
            </a:extLst>
          </p:cNvPr>
          <p:cNvGrpSpPr/>
          <p:nvPr/>
        </p:nvGrpSpPr>
        <p:grpSpPr>
          <a:xfrm>
            <a:off x="8133248" y="3167017"/>
            <a:ext cx="2045602" cy="1623858"/>
            <a:chOff x="5116587" y="2567587"/>
            <a:chExt cx="2045602" cy="1623858"/>
          </a:xfrm>
        </p:grpSpPr>
        <p:grpSp>
          <p:nvGrpSpPr>
            <p:cNvPr id="23" name="Group 22">
              <a:extLst>
                <a:ext uri="{FF2B5EF4-FFF2-40B4-BE49-F238E27FC236}">
                  <a16:creationId xmlns:a16="http://schemas.microsoft.com/office/drawing/2014/main" xmlns="" id="{97CC6A9D-210E-A94F-9D2D-3692001636F4}"/>
                </a:ext>
              </a:extLst>
            </p:cNvPr>
            <p:cNvGrpSpPr/>
            <p:nvPr/>
          </p:nvGrpSpPr>
          <p:grpSpPr>
            <a:xfrm>
              <a:off x="5875111" y="3511051"/>
              <a:ext cx="526576" cy="379361"/>
              <a:chOff x="4380517" y="1160329"/>
              <a:chExt cx="382870" cy="275831"/>
            </a:xfrm>
            <a:solidFill>
              <a:schemeClr val="accent5"/>
            </a:solidFill>
          </p:grpSpPr>
          <p:sp>
            <p:nvSpPr>
              <p:cNvPr id="27" name="object 54">
                <a:extLst>
                  <a:ext uri="{FF2B5EF4-FFF2-40B4-BE49-F238E27FC236}">
                    <a16:creationId xmlns:a16="http://schemas.microsoft.com/office/drawing/2014/main" xmlns="" id="{61A41AB0-3335-D74D-ADD6-F478E8679FD1}"/>
                  </a:ext>
                </a:extLst>
              </p:cNvPr>
              <p:cNvSpPr/>
              <p:nvPr/>
            </p:nvSpPr>
            <p:spPr>
              <a:xfrm>
                <a:off x="4548650" y="1160329"/>
                <a:ext cx="46620" cy="172805"/>
              </a:xfrm>
              <a:custGeom>
                <a:avLst/>
                <a:gdLst/>
                <a:ahLst/>
                <a:cxnLst/>
                <a:rect l="l" t="t" r="r" b="b"/>
                <a:pathLst>
                  <a:path w="51282" h="195846">
                    <a:moveTo>
                      <a:pt x="51282" y="170205"/>
                    </a:moveTo>
                    <a:lnTo>
                      <a:pt x="51282" y="25692"/>
                    </a:lnTo>
                    <a:lnTo>
                      <a:pt x="48433" y="13862"/>
                    </a:lnTo>
                    <a:lnTo>
                      <a:pt x="39179" y="3834"/>
                    </a:lnTo>
                    <a:lnTo>
                      <a:pt x="25679" y="0"/>
                    </a:lnTo>
                    <a:lnTo>
                      <a:pt x="13861" y="2867"/>
                    </a:lnTo>
                    <a:lnTo>
                      <a:pt x="3844" y="12139"/>
                    </a:lnTo>
                    <a:lnTo>
                      <a:pt x="0" y="25692"/>
                    </a:lnTo>
                    <a:lnTo>
                      <a:pt x="0" y="170205"/>
                    </a:lnTo>
                    <a:lnTo>
                      <a:pt x="2871" y="181985"/>
                    </a:lnTo>
                    <a:lnTo>
                      <a:pt x="12163" y="192002"/>
                    </a:lnTo>
                    <a:lnTo>
                      <a:pt x="25679" y="195846"/>
                    </a:lnTo>
                    <a:lnTo>
                      <a:pt x="37420" y="192999"/>
                    </a:lnTo>
                    <a:lnTo>
                      <a:pt x="47441" y="183722"/>
                    </a:lnTo>
                    <a:lnTo>
                      <a:pt x="51282" y="170205"/>
                    </a:lnTo>
                    <a:close/>
                  </a:path>
                </a:pathLst>
              </a:custGeom>
              <a:grpFill/>
            </p:spPr>
            <p:txBody>
              <a:bodyPr wrap="square" lIns="0" tIns="0" rIns="0" bIns="0" rtlCol="0">
                <a:noAutofit/>
              </a:bodyPr>
              <a:lstStyle/>
              <a:p>
                <a:endParaRPr>
                  <a:latin typeface="+mj-lt"/>
                </a:endParaRPr>
              </a:p>
            </p:txBody>
          </p:sp>
          <p:sp>
            <p:nvSpPr>
              <p:cNvPr id="28" name="object 55">
                <a:extLst>
                  <a:ext uri="{FF2B5EF4-FFF2-40B4-BE49-F238E27FC236}">
                    <a16:creationId xmlns:a16="http://schemas.microsoft.com/office/drawing/2014/main" xmlns="" id="{443A6E84-6203-6A4A-B160-930BCC042C3C}"/>
                  </a:ext>
                </a:extLst>
              </p:cNvPr>
              <p:cNvSpPr/>
              <p:nvPr/>
            </p:nvSpPr>
            <p:spPr>
              <a:xfrm>
                <a:off x="4594701" y="1347752"/>
                <a:ext cx="168686" cy="88408"/>
              </a:xfrm>
              <a:custGeom>
                <a:avLst/>
                <a:gdLst/>
                <a:ahLst/>
                <a:cxnLst/>
                <a:rect l="l" t="t" r="r" b="b"/>
                <a:pathLst>
                  <a:path w="185555" h="100196">
                    <a:moveTo>
                      <a:pt x="169555" y="51144"/>
                    </a:moveTo>
                    <a:lnTo>
                      <a:pt x="33944" y="953"/>
                    </a:lnTo>
                    <a:lnTo>
                      <a:pt x="30741" y="0"/>
                    </a:lnTo>
                    <a:lnTo>
                      <a:pt x="18532" y="210"/>
                    </a:lnTo>
                    <a:lnTo>
                      <a:pt x="7930" y="5881"/>
                    </a:lnTo>
                    <a:lnTo>
                      <a:pt x="899" y="16105"/>
                    </a:lnTo>
                    <a:lnTo>
                      <a:pt x="0" y="19165"/>
                    </a:lnTo>
                    <a:lnTo>
                      <a:pt x="172" y="31446"/>
                    </a:lnTo>
                    <a:lnTo>
                      <a:pt x="5814" y="42061"/>
                    </a:lnTo>
                    <a:lnTo>
                      <a:pt x="16050" y="49061"/>
                    </a:lnTo>
                    <a:lnTo>
                      <a:pt x="151673" y="99251"/>
                    </a:lnTo>
                    <a:lnTo>
                      <a:pt x="154846" y="100196"/>
                    </a:lnTo>
                    <a:lnTo>
                      <a:pt x="167112" y="100005"/>
                    </a:lnTo>
                    <a:lnTo>
                      <a:pt x="177702" y="94332"/>
                    </a:lnTo>
                    <a:lnTo>
                      <a:pt x="184630" y="84100"/>
                    </a:lnTo>
                    <a:lnTo>
                      <a:pt x="185555" y="80997"/>
                    </a:lnTo>
                    <a:lnTo>
                      <a:pt x="185412" y="68705"/>
                    </a:lnTo>
                    <a:lnTo>
                      <a:pt x="179785" y="58089"/>
                    </a:lnTo>
                    <a:lnTo>
                      <a:pt x="169555" y="51144"/>
                    </a:lnTo>
                    <a:close/>
                  </a:path>
                </a:pathLst>
              </a:custGeom>
              <a:grpFill/>
            </p:spPr>
            <p:txBody>
              <a:bodyPr wrap="square" lIns="0" tIns="0" rIns="0" bIns="0" rtlCol="0">
                <a:noAutofit/>
              </a:bodyPr>
              <a:lstStyle/>
              <a:p>
                <a:endParaRPr>
                  <a:latin typeface="+mj-lt"/>
                </a:endParaRPr>
              </a:p>
            </p:txBody>
          </p:sp>
          <p:sp>
            <p:nvSpPr>
              <p:cNvPr id="29" name="object 56">
                <a:extLst>
                  <a:ext uri="{FF2B5EF4-FFF2-40B4-BE49-F238E27FC236}">
                    <a16:creationId xmlns:a16="http://schemas.microsoft.com/office/drawing/2014/main" xmlns="" id="{2420ED6A-92D4-8A48-B291-5412D756C0C6}"/>
                  </a:ext>
                </a:extLst>
              </p:cNvPr>
              <p:cNvSpPr/>
              <p:nvPr/>
            </p:nvSpPr>
            <p:spPr>
              <a:xfrm>
                <a:off x="4380517" y="1347765"/>
                <a:ext cx="168738" cy="88394"/>
              </a:xfrm>
              <a:custGeom>
                <a:avLst/>
                <a:gdLst/>
                <a:ahLst/>
                <a:cxnLst/>
                <a:rect l="l" t="t" r="r" b="b"/>
                <a:pathLst>
                  <a:path w="185612" h="100180">
                    <a:moveTo>
                      <a:pt x="16104" y="51129"/>
                    </a:moveTo>
                    <a:lnTo>
                      <a:pt x="5865" y="58059"/>
                    </a:lnTo>
                    <a:lnTo>
                      <a:pt x="192" y="68652"/>
                    </a:lnTo>
                    <a:lnTo>
                      <a:pt x="0" y="80920"/>
                    </a:lnTo>
                    <a:lnTo>
                      <a:pt x="940" y="84086"/>
                    </a:lnTo>
                    <a:lnTo>
                      <a:pt x="7907" y="94320"/>
                    </a:lnTo>
                    <a:lnTo>
                      <a:pt x="18480" y="99992"/>
                    </a:lnTo>
                    <a:lnTo>
                      <a:pt x="30722" y="100180"/>
                    </a:lnTo>
                    <a:lnTo>
                      <a:pt x="33884" y="99237"/>
                    </a:lnTo>
                    <a:lnTo>
                      <a:pt x="169507" y="49046"/>
                    </a:lnTo>
                    <a:lnTo>
                      <a:pt x="179747" y="42072"/>
                    </a:lnTo>
                    <a:lnTo>
                      <a:pt x="185420" y="31496"/>
                    </a:lnTo>
                    <a:lnTo>
                      <a:pt x="185612" y="19254"/>
                    </a:lnTo>
                    <a:lnTo>
                      <a:pt x="184671" y="16090"/>
                    </a:lnTo>
                    <a:lnTo>
                      <a:pt x="177644" y="5852"/>
                    </a:lnTo>
                    <a:lnTo>
                      <a:pt x="167057" y="185"/>
                    </a:lnTo>
                    <a:lnTo>
                      <a:pt x="154852" y="0"/>
                    </a:lnTo>
                    <a:lnTo>
                      <a:pt x="151715" y="939"/>
                    </a:lnTo>
                    <a:lnTo>
                      <a:pt x="16104" y="51129"/>
                    </a:lnTo>
                    <a:close/>
                  </a:path>
                </a:pathLst>
              </a:custGeom>
              <a:grpFill/>
            </p:spPr>
            <p:txBody>
              <a:bodyPr wrap="square" lIns="0" tIns="0" rIns="0" bIns="0" rtlCol="0">
                <a:noAutofit/>
              </a:bodyPr>
              <a:lstStyle/>
              <a:p>
                <a:endParaRPr>
                  <a:latin typeface="+mj-lt"/>
                </a:endParaRPr>
              </a:p>
            </p:txBody>
          </p:sp>
        </p:grpSp>
        <p:sp>
          <p:nvSpPr>
            <p:cNvPr id="24" name="Freeform 2">
              <a:extLst>
                <a:ext uri="{FF2B5EF4-FFF2-40B4-BE49-F238E27FC236}">
                  <a16:creationId xmlns:a16="http://schemas.microsoft.com/office/drawing/2014/main" xmlns="" id="{AECB0B58-2B3E-E442-A996-B8A5FAF5A20F}"/>
                </a:ext>
              </a:extLst>
            </p:cNvPr>
            <p:cNvSpPr>
              <a:spLocks noChangeAspect="1" noChangeArrowheads="1"/>
            </p:cNvSpPr>
            <p:nvPr/>
          </p:nvSpPr>
          <p:spPr bwMode="auto">
            <a:xfrm>
              <a:off x="5797066" y="2567587"/>
              <a:ext cx="739256" cy="788541"/>
            </a:xfrm>
            <a:custGeom>
              <a:avLst/>
              <a:gdLst>
                <a:gd name="T0" fmla="*/ 694 w 2778"/>
                <a:gd name="T1" fmla="*/ 1019 h 2964"/>
                <a:gd name="T2" fmla="*/ 1991 w 2778"/>
                <a:gd name="T3" fmla="*/ 2963 h 2964"/>
                <a:gd name="T4" fmla="*/ 1991 w 2778"/>
                <a:gd name="T5" fmla="*/ 926 h 2964"/>
                <a:gd name="T6" fmla="*/ 1296 w 2778"/>
                <a:gd name="T7" fmla="*/ 2847 h 2964"/>
                <a:gd name="T8" fmla="*/ 1481 w 2778"/>
                <a:gd name="T9" fmla="*/ 2847 h 2964"/>
                <a:gd name="T10" fmla="*/ 787 w 2778"/>
                <a:gd name="T11" fmla="*/ 2731 h 2964"/>
                <a:gd name="T12" fmla="*/ 1991 w 2778"/>
                <a:gd name="T13" fmla="*/ 2731 h 2964"/>
                <a:gd name="T14" fmla="*/ 1481 w 2778"/>
                <a:gd name="T15" fmla="*/ 104 h 2964"/>
                <a:gd name="T16" fmla="*/ 1979 w 2778"/>
                <a:gd name="T17" fmla="*/ 602 h 2964"/>
                <a:gd name="T18" fmla="*/ 1979 w 2778"/>
                <a:gd name="T19" fmla="*/ 0 h 2964"/>
                <a:gd name="T20" fmla="*/ 937 w 2778"/>
                <a:gd name="T21" fmla="*/ 787 h 2964"/>
                <a:gd name="T22" fmla="*/ 1204 w 2778"/>
                <a:gd name="T23" fmla="*/ 521 h 2964"/>
                <a:gd name="T24" fmla="*/ 879 w 2778"/>
                <a:gd name="T25" fmla="*/ 521 h 2964"/>
                <a:gd name="T26" fmla="*/ 2453 w 2778"/>
                <a:gd name="T27" fmla="*/ 648 h 2964"/>
                <a:gd name="T28" fmla="*/ 2222 w 2778"/>
                <a:gd name="T29" fmla="*/ 880 h 2964"/>
                <a:gd name="T30" fmla="*/ 2499 w 2778"/>
                <a:gd name="T31" fmla="*/ 880 h 2964"/>
                <a:gd name="T32" fmla="*/ 926 w 2778"/>
                <a:gd name="T33" fmla="*/ 46 h 2964"/>
                <a:gd name="T34" fmla="*/ 648 w 2778"/>
                <a:gd name="T35" fmla="*/ 46 h 2964"/>
                <a:gd name="T36" fmla="*/ 879 w 2778"/>
                <a:gd name="T37" fmla="*/ 278 h 2964"/>
                <a:gd name="T38" fmla="*/ 370 w 2778"/>
                <a:gd name="T39" fmla="*/ 1424 h 2964"/>
                <a:gd name="T40" fmla="*/ 520 w 2778"/>
                <a:gd name="T41" fmla="*/ 1574 h 2964"/>
                <a:gd name="T42" fmla="*/ 520 w 2778"/>
                <a:gd name="T43" fmla="*/ 1389 h 2964"/>
                <a:gd name="T44" fmla="*/ 2638 w 2778"/>
                <a:gd name="T45" fmla="*/ 428 h 2964"/>
                <a:gd name="T46" fmla="*/ 2488 w 2778"/>
                <a:gd name="T47" fmla="*/ 278 h 2964"/>
                <a:gd name="T48" fmla="*/ 2488 w 2778"/>
                <a:gd name="T49" fmla="*/ 463 h 2964"/>
                <a:gd name="T50" fmla="*/ 463 w 2778"/>
                <a:gd name="T51" fmla="*/ 521 h 2964"/>
                <a:gd name="T52" fmla="*/ 312 w 2778"/>
                <a:gd name="T53" fmla="*/ 370 h 2964"/>
                <a:gd name="T54" fmla="*/ 312 w 2778"/>
                <a:gd name="T55" fmla="*/ 556 h 2964"/>
                <a:gd name="T56" fmla="*/ 347 w 2778"/>
                <a:gd name="T57" fmla="*/ 741 h 2964"/>
                <a:gd name="T58" fmla="*/ 0 w 2778"/>
                <a:gd name="T59" fmla="*/ 1088 h 2964"/>
                <a:gd name="T60" fmla="*/ 416 w 2778"/>
                <a:gd name="T61" fmla="*/ 1088 h 2964"/>
                <a:gd name="T62" fmla="*/ 2360 w 2778"/>
                <a:gd name="T63" fmla="*/ 1181 h 2964"/>
                <a:gd name="T64" fmla="*/ 2708 w 2778"/>
                <a:gd name="T65" fmla="*/ 1528 h 2964"/>
                <a:gd name="T66" fmla="*/ 2708 w 2778"/>
                <a:gd name="T67" fmla="*/ 1111 h 2964"/>
                <a:gd name="T68" fmla="*/ 1157 w 2778"/>
                <a:gd name="T69" fmla="*/ 2176 h 2964"/>
                <a:gd name="T70" fmla="*/ 926 w 2778"/>
                <a:gd name="T71" fmla="*/ 1945 h 2964"/>
                <a:gd name="T72" fmla="*/ 926 w 2778"/>
                <a:gd name="T73" fmla="*/ 2223 h 2964"/>
                <a:gd name="T74" fmla="*/ 1157 w 2778"/>
                <a:gd name="T75" fmla="*/ 1806 h 2964"/>
                <a:gd name="T76" fmla="*/ 926 w 2778"/>
                <a:gd name="T77" fmla="*/ 1574 h 2964"/>
                <a:gd name="T78" fmla="*/ 926 w 2778"/>
                <a:gd name="T79" fmla="*/ 1852 h 2964"/>
                <a:gd name="T80" fmla="*/ 1528 w 2778"/>
                <a:gd name="T81" fmla="*/ 2176 h 2964"/>
                <a:gd name="T82" fmla="*/ 1296 w 2778"/>
                <a:gd name="T83" fmla="*/ 1945 h 2964"/>
                <a:gd name="T84" fmla="*/ 1296 w 2778"/>
                <a:gd name="T85" fmla="*/ 2223 h 2964"/>
                <a:gd name="T86" fmla="*/ 1157 w 2778"/>
                <a:gd name="T87" fmla="*/ 1436 h 2964"/>
                <a:gd name="T88" fmla="*/ 926 w 2778"/>
                <a:gd name="T89" fmla="*/ 1204 h 2964"/>
                <a:gd name="T90" fmla="*/ 926 w 2778"/>
                <a:gd name="T91" fmla="*/ 1482 h 2964"/>
                <a:gd name="T92" fmla="*/ 1528 w 2778"/>
                <a:gd name="T93" fmla="*/ 1436 h 2964"/>
                <a:gd name="T94" fmla="*/ 1296 w 2778"/>
                <a:gd name="T95" fmla="*/ 1204 h 2964"/>
                <a:gd name="T96" fmla="*/ 1296 w 2778"/>
                <a:gd name="T97" fmla="*/ 1482 h 2964"/>
                <a:gd name="T98" fmla="*/ 1528 w 2778"/>
                <a:gd name="T99" fmla="*/ 1806 h 2964"/>
                <a:gd name="T100" fmla="*/ 1296 w 2778"/>
                <a:gd name="T101" fmla="*/ 1574 h 2964"/>
                <a:gd name="T102" fmla="*/ 1296 w 2778"/>
                <a:gd name="T103" fmla="*/ 1852 h 2964"/>
                <a:gd name="T104" fmla="*/ 1898 w 2778"/>
                <a:gd name="T105" fmla="*/ 1436 h 2964"/>
                <a:gd name="T106" fmla="*/ 1667 w 2778"/>
                <a:gd name="T107" fmla="*/ 1204 h 2964"/>
                <a:gd name="T108" fmla="*/ 1667 w 2778"/>
                <a:gd name="T109" fmla="*/ 1482 h 2964"/>
                <a:gd name="T110" fmla="*/ 1898 w 2778"/>
                <a:gd name="T111" fmla="*/ 1806 h 2964"/>
                <a:gd name="T112" fmla="*/ 1667 w 2778"/>
                <a:gd name="T113" fmla="*/ 1574 h 2964"/>
                <a:gd name="T114" fmla="*/ 1667 w 2778"/>
                <a:gd name="T115" fmla="*/ 1852 h 29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778" h="2964">
                  <a:moveTo>
                    <a:pt x="1991" y="926"/>
                  </a:moveTo>
                  <a:cubicBezTo>
                    <a:pt x="787" y="926"/>
                    <a:pt x="787" y="926"/>
                    <a:pt x="787" y="926"/>
                  </a:cubicBezTo>
                  <a:cubicBezTo>
                    <a:pt x="740" y="926"/>
                    <a:pt x="694" y="972"/>
                    <a:pt x="694" y="1019"/>
                  </a:cubicBezTo>
                  <a:cubicBezTo>
                    <a:pt x="694" y="2870"/>
                    <a:pt x="694" y="2870"/>
                    <a:pt x="694" y="2870"/>
                  </a:cubicBezTo>
                  <a:cubicBezTo>
                    <a:pt x="694" y="2916"/>
                    <a:pt x="740" y="2963"/>
                    <a:pt x="787" y="2963"/>
                  </a:cubicBezTo>
                  <a:cubicBezTo>
                    <a:pt x="1991" y="2963"/>
                    <a:pt x="1991" y="2963"/>
                    <a:pt x="1991" y="2963"/>
                  </a:cubicBezTo>
                  <a:cubicBezTo>
                    <a:pt x="2037" y="2963"/>
                    <a:pt x="2083" y="2916"/>
                    <a:pt x="2083" y="2870"/>
                  </a:cubicBezTo>
                  <a:cubicBezTo>
                    <a:pt x="2083" y="1019"/>
                    <a:pt x="2083" y="1019"/>
                    <a:pt x="2083" y="1019"/>
                  </a:cubicBezTo>
                  <a:cubicBezTo>
                    <a:pt x="2083" y="972"/>
                    <a:pt x="2037" y="926"/>
                    <a:pt x="1991" y="926"/>
                  </a:cubicBezTo>
                  <a:close/>
                  <a:moveTo>
                    <a:pt x="1435" y="2893"/>
                  </a:moveTo>
                  <a:cubicBezTo>
                    <a:pt x="1343" y="2893"/>
                    <a:pt x="1343" y="2893"/>
                    <a:pt x="1343" y="2893"/>
                  </a:cubicBezTo>
                  <a:cubicBezTo>
                    <a:pt x="1320" y="2893"/>
                    <a:pt x="1296" y="2870"/>
                    <a:pt x="1296" y="2847"/>
                  </a:cubicBezTo>
                  <a:cubicBezTo>
                    <a:pt x="1296" y="2824"/>
                    <a:pt x="1320" y="2801"/>
                    <a:pt x="1343" y="2801"/>
                  </a:cubicBezTo>
                  <a:cubicBezTo>
                    <a:pt x="1435" y="2801"/>
                    <a:pt x="1435" y="2801"/>
                    <a:pt x="1435" y="2801"/>
                  </a:cubicBezTo>
                  <a:cubicBezTo>
                    <a:pt x="1458" y="2801"/>
                    <a:pt x="1481" y="2824"/>
                    <a:pt x="1481" y="2847"/>
                  </a:cubicBezTo>
                  <a:cubicBezTo>
                    <a:pt x="1481" y="2870"/>
                    <a:pt x="1458" y="2893"/>
                    <a:pt x="1435" y="2893"/>
                  </a:cubicBezTo>
                  <a:close/>
                  <a:moveTo>
                    <a:pt x="1991" y="2731"/>
                  </a:moveTo>
                  <a:cubicBezTo>
                    <a:pt x="787" y="2731"/>
                    <a:pt x="787" y="2731"/>
                    <a:pt x="787" y="2731"/>
                  </a:cubicBezTo>
                  <a:cubicBezTo>
                    <a:pt x="787" y="1111"/>
                    <a:pt x="787" y="1111"/>
                    <a:pt x="787" y="1111"/>
                  </a:cubicBezTo>
                  <a:cubicBezTo>
                    <a:pt x="1991" y="1111"/>
                    <a:pt x="1991" y="1111"/>
                    <a:pt x="1991" y="1111"/>
                  </a:cubicBezTo>
                  <a:lnTo>
                    <a:pt x="1991" y="2731"/>
                  </a:lnTo>
                  <a:close/>
                  <a:moveTo>
                    <a:pt x="1979" y="0"/>
                  </a:moveTo>
                  <a:cubicBezTo>
                    <a:pt x="1586" y="0"/>
                    <a:pt x="1586" y="0"/>
                    <a:pt x="1586" y="0"/>
                  </a:cubicBezTo>
                  <a:cubicBezTo>
                    <a:pt x="1528" y="0"/>
                    <a:pt x="1481" y="46"/>
                    <a:pt x="1481" y="104"/>
                  </a:cubicBezTo>
                  <a:cubicBezTo>
                    <a:pt x="1481" y="498"/>
                    <a:pt x="1481" y="498"/>
                    <a:pt x="1481" y="498"/>
                  </a:cubicBezTo>
                  <a:cubicBezTo>
                    <a:pt x="1481" y="556"/>
                    <a:pt x="1528" y="602"/>
                    <a:pt x="1586" y="602"/>
                  </a:cubicBezTo>
                  <a:cubicBezTo>
                    <a:pt x="1979" y="602"/>
                    <a:pt x="1979" y="602"/>
                    <a:pt x="1979" y="602"/>
                  </a:cubicBezTo>
                  <a:cubicBezTo>
                    <a:pt x="2037" y="602"/>
                    <a:pt x="2083" y="556"/>
                    <a:pt x="2083" y="498"/>
                  </a:cubicBezTo>
                  <a:cubicBezTo>
                    <a:pt x="2083" y="104"/>
                    <a:pt x="2083" y="104"/>
                    <a:pt x="2083" y="104"/>
                  </a:cubicBezTo>
                  <a:cubicBezTo>
                    <a:pt x="2083" y="46"/>
                    <a:pt x="2037" y="0"/>
                    <a:pt x="1979" y="0"/>
                  </a:cubicBezTo>
                  <a:close/>
                  <a:moveTo>
                    <a:pt x="879" y="521"/>
                  </a:moveTo>
                  <a:cubicBezTo>
                    <a:pt x="879" y="729"/>
                    <a:pt x="879" y="729"/>
                    <a:pt x="879" y="729"/>
                  </a:cubicBezTo>
                  <a:cubicBezTo>
                    <a:pt x="879" y="764"/>
                    <a:pt x="903" y="787"/>
                    <a:pt x="937" y="787"/>
                  </a:cubicBezTo>
                  <a:cubicBezTo>
                    <a:pt x="1146" y="787"/>
                    <a:pt x="1146" y="787"/>
                    <a:pt x="1146" y="787"/>
                  </a:cubicBezTo>
                  <a:cubicBezTo>
                    <a:pt x="1181" y="787"/>
                    <a:pt x="1204" y="764"/>
                    <a:pt x="1204" y="729"/>
                  </a:cubicBezTo>
                  <a:cubicBezTo>
                    <a:pt x="1204" y="521"/>
                    <a:pt x="1204" y="521"/>
                    <a:pt x="1204" y="521"/>
                  </a:cubicBezTo>
                  <a:cubicBezTo>
                    <a:pt x="1204" y="486"/>
                    <a:pt x="1181" y="463"/>
                    <a:pt x="1146" y="463"/>
                  </a:cubicBezTo>
                  <a:cubicBezTo>
                    <a:pt x="937" y="463"/>
                    <a:pt x="937" y="463"/>
                    <a:pt x="937" y="463"/>
                  </a:cubicBezTo>
                  <a:cubicBezTo>
                    <a:pt x="903" y="463"/>
                    <a:pt x="879" y="486"/>
                    <a:pt x="879" y="521"/>
                  </a:cubicBezTo>
                  <a:close/>
                  <a:moveTo>
                    <a:pt x="2499" y="880"/>
                  </a:moveTo>
                  <a:cubicBezTo>
                    <a:pt x="2499" y="695"/>
                    <a:pt x="2499" y="695"/>
                    <a:pt x="2499" y="695"/>
                  </a:cubicBezTo>
                  <a:cubicBezTo>
                    <a:pt x="2499" y="672"/>
                    <a:pt x="2476" y="648"/>
                    <a:pt x="2453" y="648"/>
                  </a:cubicBezTo>
                  <a:cubicBezTo>
                    <a:pt x="2268" y="648"/>
                    <a:pt x="2268" y="648"/>
                    <a:pt x="2268" y="648"/>
                  </a:cubicBezTo>
                  <a:cubicBezTo>
                    <a:pt x="2245" y="648"/>
                    <a:pt x="2222" y="672"/>
                    <a:pt x="2222" y="695"/>
                  </a:cubicBezTo>
                  <a:cubicBezTo>
                    <a:pt x="2222" y="880"/>
                    <a:pt x="2222" y="880"/>
                    <a:pt x="2222" y="880"/>
                  </a:cubicBezTo>
                  <a:cubicBezTo>
                    <a:pt x="2222" y="903"/>
                    <a:pt x="2245" y="926"/>
                    <a:pt x="2268" y="926"/>
                  </a:cubicBezTo>
                  <a:cubicBezTo>
                    <a:pt x="2453" y="926"/>
                    <a:pt x="2453" y="926"/>
                    <a:pt x="2453" y="926"/>
                  </a:cubicBezTo>
                  <a:cubicBezTo>
                    <a:pt x="2476" y="926"/>
                    <a:pt x="2499" y="903"/>
                    <a:pt x="2499" y="880"/>
                  </a:cubicBezTo>
                  <a:close/>
                  <a:moveTo>
                    <a:pt x="879" y="278"/>
                  </a:moveTo>
                  <a:cubicBezTo>
                    <a:pt x="903" y="278"/>
                    <a:pt x="926" y="255"/>
                    <a:pt x="926" y="231"/>
                  </a:cubicBezTo>
                  <a:cubicBezTo>
                    <a:pt x="926" y="46"/>
                    <a:pt x="926" y="46"/>
                    <a:pt x="926" y="46"/>
                  </a:cubicBezTo>
                  <a:cubicBezTo>
                    <a:pt x="926" y="23"/>
                    <a:pt x="903" y="0"/>
                    <a:pt x="879" y="0"/>
                  </a:cubicBezTo>
                  <a:cubicBezTo>
                    <a:pt x="694" y="0"/>
                    <a:pt x="694" y="0"/>
                    <a:pt x="694" y="0"/>
                  </a:cubicBezTo>
                  <a:cubicBezTo>
                    <a:pt x="671" y="0"/>
                    <a:pt x="648" y="23"/>
                    <a:pt x="648" y="46"/>
                  </a:cubicBezTo>
                  <a:cubicBezTo>
                    <a:pt x="648" y="231"/>
                    <a:pt x="648" y="231"/>
                    <a:pt x="648" y="231"/>
                  </a:cubicBezTo>
                  <a:cubicBezTo>
                    <a:pt x="648" y="255"/>
                    <a:pt x="671" y="278"/>
                    <a:pt x="694" y="278"/>
                  </a:cubicBezTo>
                  <a:lnTo>
                    <a:pt x="879" y="278"/>
                  </a:lnTo>
                  <a:close/>
                  <a:moveTo>
                    <a:pt x="520" y="1389"/>
                  </a:moveTo>
                  <a:cubicBezTo>
                    <a:pt x="405" y="1389"/>
                    <a:pt x="405" y="1389"/>
                    <a:pt x="405" y="1389"/>
                  </a:cubicBezTo>
                  <a:cubicBezTo>
                    <a:pt x="382" y="1389"/>
                    <a:pt x="370" y="1401"/>
                    <a:pt x="370" y="1424"/>
                  </a:cubicBezTo>
                  <a:cubicBezTo>
                    <a:pt x="370" y="1540"/>
                    <a:pt x="370" y="1540"/>
                    <a:pt x="370" y="1540"/>
                  </a:cubicBezTo>
                  <a:cubicBezTo>
                    <a:pt x="370" y="1563"/>
                    <a:pt x="382" y="1574"/>
                    <a:pt x="405" y="1574"/>
                  </a:cubicBezTo>
                  <a:cubicBezTo>
                    <a:pt x="520" y="1574"/>
                    <a:pt x="520" y="1574"/>
                    <a:pt x="520" y="1574"/>
                  </a:cubicBezTo>
                  <a:cubicBezTo>
                    <a:pt x="544" y="1574"/>
                    <a:pt x="555" y="1563"/>
                    <a:pt x="555" y="1540"/>
                  </a:cubicBezTo>
                  <a:cubicBezTo>
                    <a:pt x="555" y="1424"/>
                    <a:pt x="555" y="1424"/>
                    <a:pt x="555" y="1424"/>
                  </a:cubicBezTo>
                  <a:cubicBezTo>
                    <a:pt x="555" y="1401"/>
                    <a:pt x="544" y="1389"/>
                    <a:pt x="520" y="1389"/>
                  </a:cubicBezTo>
                  <a:close/>
                  <a:moveTo>
                    <a:pt x="2488" y="463"/>
                  </a:moveTo>
                  <a:cubicBezTo>
                    <a:pt x="2603" y="463"/>
                    <a:pt x="2603" y="463"/>
                    <a:pt x="2603" y="463"/>
                  </a:cubicBezTo>
                  <a:cubicBezTo>
                    <a:pt x="2627" y="463"/>
                    <a:pt x="2638" y="452"/>
                    <a:pt x="2638" y="428"/>
                  </a:cubicBezTo>
                  <a:cubicBezTo>
                    <a:pt x="2638" y="313"/>
                    <a:pt x="2638" y="313"/>
                    <a:pt x="2638" y="313"/>
                  </a:cubicBezTo>
                  <a:cubicBezTo>
                    <a:pt x="2638" y="289"/>
                    <a:pt x="2627" y="278"/>
                    <a:pt x="2603" y="278"/>
                  </a:cubicBezTo>
                  <a:cubicBezTo>
                    <a:pt x="2488" y="278"/>
                    <a:pt x="2488" y="278"/>
                    <a:pt x="2488" y="278"/>
                  </a:cubicBezTo>
                  <a:cubicBezTo>
                    <a:pt x="2464" y="278"/>
                    <a:pt x="2453" y="289"/>
                    <a:pt x="2453" y="313"/>
                  </a:cubicBezTo>
                  <a:cubicBezTo>
                    <a:pt x="2453" y="428"/>
                    <a:pt x="2453" y="428"/>
                    <a:pt x="2453" y="428"/>
                  </a:cubicBezTo>
                  <a:cubicBezTo>
                    <a:pt x="2453" y="452"/>
                    <a:pt x="2464" y="463"/>
                    <a:pt x="2488" y="463"/>
                  </a:cubicBezTo>
                  <a:close/>
                  <a:moveTo>
                    <a:pt x="312" y="556"/>
                  </a:moveTo>
                  <a:cubicBezTo>
                    <a:pt x="428" y="556"/>
                    <a:pt x="428" y="556"/>
                    <a:pt x="428" y="556"/>
                  </a:cubicBezTo>
                  <a:cubicBezTo>
                    <a:pt x="451" y="556"/>
                    <a:pt x="463" y="544"/>
                    <a:pt x="463" y="521"/>
                  </a:cubicBezTo>
                  <a:cubicBezTo>
                    <a:pt x="463" y="405"/>
                    <a:pt x="463" y="405"/>
                    <a:pt x="463" y="405"/>
                  </a:cubicBezTo>
                  <a:cubicBezTo>
                    <a:pt x="463" y="382"/>
                    <a:pt x="451" y="370"/>
                    <a:pt x="428" y="370"/>
                  </a:cubicBezTo>
                  <a:cubicBezTo>
                    <a:pt x="312" y="370"/>
                    <a:pt x="312" y="370"/>
                    <a:pt x="312" y="370"/>
                  </a:cubicBezTo>
                  <a:cubicBezTo>
                    <a:pt x="289" y="370"/>
                    <a:pt x="277" y="382"/>
                    <a:pt x="277" y="405"/>
                  </a:cubicBezTo>
                  <a:cubicBezTo>
                    <a:pt x="277" y="521"/>
                    <a:pt x="277" y="521"/>
                    <a:pt x="277" y="521"/>
                  </a:cubicBezTo>
                  <a:cubicBezTo>
                    <a:pt x="277" y="544"/>
                    <a:pt x="289" y="556"/>
                    <a:pt x="312" y="556"/>
                  </a:cubicBezTo>
                  <a:close/>
                  <a:moveTo>
                    <a:pt x="416" y="1088"/>
                  </a:moveTo>
                  <a:cubicBezTo>
                    <a:pt x="416" y="811"/>
                    <a:pt x="416" y="811"/>
                    <a:pt x="416" y="811"/>
                  </a:cubicBezTo>
                  <a:cubicBezTo>
                    <a:pt x="416" y="776"/>
                    <a:pt x="382" y="741"/>
                    <a:pt x="347" y="741"/>
                  </a:cubicBezTo>
                  <a:cubicBezTo>
                    <a:pt x="69" y="741"/>
                    <a:pt x="69" y="741"/>
                    <a:pt x="69" y="741"/>
                  </a:cubicBezTo>
                  <a:cubicBezTo>
                    <a:pt x="34" y="741"/>
                    <a:pt x="0" y="776"/>
                    <a:pt x="0" y="811"/>
                  </a:cubicBezTo>
                  <a:cubicBezTo>
                    <a:pt x="0" y="1088"/>
                    <a:pt x="0" y="1088"/>
                    <a:pt x="0" y="1088"/>
                  </a:cubicBezTo>
                  <a:cubicBezTo>
                    <a:pt x="0" y="1123"/>
                    <a:pt x="34" y="1158"/>
                    <a:pt x="69" y="1158"/>
                  </a:cubicBezTo>
                  <a:cubicBezTo>
                    <a:pt x="347" y="1158"/>
                    <a:pt x="347" y="1158"/>
                    <a:pt x="347" y="1158"/>
                  </a:cubicBezTo>
                  <a:cubicBezTo>
                    <a:pt x="382" y="1158"/>
                    <a:pt x="416" y="1123"/>
                    <a:pt x="416" y="1088"/>
                  </a:cubicBezTo>
                  <a:close/>
                  <a:moveTo>
                    <a:pt x="2708" y="1111"/>
                  </a:moveTo>
                  <a:cubicBezTo>
                    <a:pt x="2430" y="1111"/>
                    <a:pt x="2430" y="1111"/>
                    <a:pt x="2430" y="1111"/>
                  </a:cubicBezTo>
                  <a:cubicBezTo>
                    <a:pt x="2395" y="1111"/>
                    <a:pt x="2360" y="1146"/>
                    <a:pt x="2360" y="1181"/>
                  </a:cubicBezTo>
                  <a:cubicBezTo>
                    <a:pt x="2360" y="1459"/>
                    <a:pt x="2360" y="1459"/>
                    <a:pt x="2360" y="1459"/>
                  </a:cubicBezTo>
                  <a:cubicBezTo>
                    <a:pt x="2360" y="1493"/>
                    <a:pt x="2395" y="1528"/>
                    <a:pt x="2430" y="1528"/>
                  </a:cubicBezTo>
                  <a:cubicBezTo>
                    <a:pt x="2708" y="1528"/>
                    <a:pt x="2708" y="1528"/>
                    <a:pt x="2708" y="1528"/>
                  </a:cubicBezTo>
                  <a:cubicBezTo>
                    <a:pt x="2742" y="1528"/>
                    <a:pt x="2777" y="1493"/>
                    <a:pt x="2777" y="1459"/>
                  </a:cubicBezTo>
                  <a:cubicBezTo>
                    <a:pt x="2777" y="1181"/>
                    <a:pt x="2777" y="1181"/>
                    <a:pt x="2777" y="1181"/>
                  </a:cubicBezTo>
                  <a:cubicBezTo>
                    <a:pt x="2777" y="1146"/>
                    <a:pt x="2742" y="1111"/>
                    <a:pt x="2708" y="1111"/>
                  </a:cubicBezTo>
                  <a:close/>
                  <a:moveTo>
                    <a:pt x="926" y="2223"/>
                  </a:moveTo>
                  <a:cubicBezTo>
                    <a:pt x="1111" y="2223"/>
                    <a:pt x="1111" y="2223"/>
                    <a:pt x="1111" y="2223"/>
                  </a:cubicBezTo>
                  <a:cubicBezTo>
                    <a:pt x="1134" y="2223"/>
                    <a:pt x="1157" y="2200"/>
                    <a:pt x="1157" y="2176"/>
                  </a:cubicBezTo>
                  <a:cubicBezTo>
                    <a:pt x="1157" y="1991"/>
                    <a:pt x="1157" y="1991"/>
                    <a:pt x="1157" y="1991"/>
                  </a:cubicBezTo>
                  <a:cubicBezTo>
                    <a:pt x="1157" y="1968"/>
                    <a:pt x="1134" y="1945"/>
                    <a:pt x="1111" y="1945"/>
                  </a:cubicBezTo>
                  <a:cubicBezTo>
                    <a:pt x="926" y="1945"/>
                    <a:pt x="926" y="1945"/>
                    <a:pt x="926" y="1945"/>
                  </a:cubicBezTo>
                  <a:cubicBezTo>
                    <a:pt x="903" y="1945"/>
                    <a:pt x="879" y="1968"/>
                    <a:pt x="879" y="1991"/>
                  </a:cubicBezTo>
                  <a:cubicBezTo>
                    <a:pt x="879" y="2176"/>
                    <a:pt x="879" y="2176"/>
                    <a:pt x="879" y="2176"/>
                  </a:cubicBezTo>
                  <a:cubicBezTo>
                    <a:pt x="879" y="2200"/>
                    <a:pt x="903" y="2223"/>
                    <a:pt x="926" y="2223"/>
                  </a:cubicBezTo>
                  <a:close/>
                  <a:moveTo>
                    <a:pt x="926" y="1852"/>
                  </a:moveTo>
                  <a:cubicBezTo>
                    <a:pt x="1111" y="1852"/>
                    <a:pt x="1111" y="1852"/>
                    <a:pt x="1111" y="1852"/>
                  </a:cubicBezTo>
                  <a:cubicBezTo>
                    <a:pt x="1134" y="1852"/>
                    <a:pt x="1157" y="1829"/>
                    <a:pt x="1157" y="1806"/>
                  </a:cubicBezTo>
                  <a:cubicBezTo>
                    <a:pt x="1157" y="1621"/>
                    <a:pt x="1157" y="1621"/>
                    <a:pt x="1157" y="1621"/>
                  </a:cubicBezTo>
                  <a:cubicBezTo>
                    <a:pt x="1157" y="1598"/>
                    <a:pt x="1134" y="1574"/>
                    <a:pt x="1111" y="1574"/>
                  </a:cubicBezTo>
                  <a:cubicBezTo>
                    <a:pt x="926" y="1574"/>
                    <a:pt x="926" y="1574"/>
                    <a:pt x="926" y="1574"/>
                  </a:cubicBezTo>
                  <a:cubicBezTo>
                    <a:pt x="903" y="1574"/>
                    <a:pt x="879" y="1598"/>
                    <a:pt x="879" y="1621"/>
                  </a:cubicBezTo>
                  <a:cubicBezTo>
                    <a:pt x="879" y="1806"/>
                    <a:pt x="879" y="1806"/>
                    <a:pt x="879" y="1806"/>
                  </a:cubicBezTo>
                  <a:cubicBezTo>
                    <a:pt x="879" y="1829"/>
                    <a:pt x="903" y="1852"/>
                    <a:pt x="926" y="1852"/>
                  </a:cubicBezTo>
                  <a:close/>
                  <a:moveTo>
                    <a:pt x="1296" y="2223"/>
                  </a:moveTo>
                  <a:cubicBezTo>
                    <a:pt x="1481" y="2223"/>
                    <a:pt x="1481" y="2223"/>
                    <a:pt x="1481" y="2223"/>
                  </a:cubicBezTo>
                  <a:cubicBezTo>
                    <a:pt x="1505" y="2223"/>
                    <a:pt x="1528" y="2200"/>
                    <a:pt x="1528" y="2176"/>
                  </a:cubicBezTo>
                  <a:cubicBezTo>
                    <a:pt x="1528" y="1991"/>
                    <a:pt x="1528" y="1991"/>
                    <a:pt x="1528" y="1991"/>
                  </a:cubicBezTo>
                  <a:cubicBezTo>
                    <a:pt x="1528" y="1968"/>
                    <a:pt x="1505" y="1945"/>
                    <a:pt x="1481" y="1945"/>
                  </a:cubicBezTo>
                  <a:cubicBezTo>
                    <a:pt x="1296" y="1945"/>
                    <a:pt x="1296" y="1945"/>
                    <a:pt x="1296" y="1945"/>
                  </a:cubicBezTo>
                  <a:cubicBezTo>
                    <a:pt x="1273" y="1945"/>
                    <a:pt x="1250" y="1968"/>
                    <a:pt x="1250" y="1991"/>
                  </a:cubicBezTo>
                  <a:cubicBezTo>
                    <a:pt x="1250" y="2176"/>
                    <a:pt x="1250" y="2176"/>
                    <a:pt x="1250" y="2176"/>
                  </a:cubicBezTo>
                  <a:cubicBezTo>
                    <a:pt x="1250" y="2200"/>
                    <a:pt x="1273" y="2223"/>
                    <a:pt x="1296" y="2223"/>
                  </a:cubicBezTo>
                  <a:close/>
                  <a:moveTo>
                    <a:pt x="926" y="1482"/>
                  </a:moveTo>
                  <a:cubicBezTo>
                    <a:pt x="1111" y="1482"/>
                    <a:pt x="1111" y="1482"/>
                    <a:pt x="1111" y="1482"/>
                  </a:cubicBezTo>
                  <a:cubicBezTo>
                    <a:pt x="1134" y="1482"/>
                    <a:pt x="1157" y="1459"/>
                    <a:pt x="1157" y="1436"/>
                  </a:cubicBezTo>
                  <a:cubicBezTo>
                    <a:pt x="1157" y="1250"/>
                    <a:pt x="1157" y="1250"/>
                    <a:pt x="1157" y="1250"/>
                  </a:cubicBezTo>
                  <a:cubicBezTo>
                    <a:pt x="1157" y="1227"/>
                    <a:pt x="1134" y="1204"/>
                    <a:pt x="1111" y="1204"/>
                  </a:cubicBezTo>
                  <a:cubicBezTo>
                    <a:pt x="926" y="1204"/>
                    <a:pt x="926" y="1204"/>
                    <a:pt x="926" y="1204"/>
                  </a:cubicBezTo>
                  <a:cubicBezTo>
                    <a:pt x="903" y="1204"/>
                    <a:pt x="879" y="1227"/>
                    <a:pt x="879" y="1250"/>
                  </a:cubicBezTo>
                  <a:cubicBezTo>
                    <a:pt x="879" y="1436"/>
                    <a:pt x="879" y="1436"/>
                    <a:pt x="879" y="1436"/>
                  </a:cubicBezTo>
                  <a:cubicBezTo>
                    <a:pt x="879" y="1459"/>
                    <a:pt x="903" y="1482"/>
                    <a:pt x="926" y="1482"/>
                  </a:cubicBezTo>
                  <a:close/>
                  <a:moveTo>
                    <a:pt x="1296" y="1482"/>
                  </a:moveTo>
                  <a:cubicBezTo>
                    <a:pt x="1481" y="1482"/>
                    <a:pt x="1481" y="1482"/>
                    <a:pt x="1481" y="1482"/>
                  </a:cubicBezTo>
                  <a:cubicBezTo>
                    <a:pt x="1505" y="1482"/>
                    <a:pt x="1528" y="1459"/>
                    <a:pt x="1528" y="1436"/>
                  </a:cubicBezTo>
                  <a:cubicBezTo>
                    <a:pt x="1528" y="1250"/>
                    <a:pt x="1528" y="1250"/>
                    <a:pt x="1528" y="1250"/>
                  </a:cubicBezTo>
                  <a:cubicBezTo>
                    <a:pt x="1528" y="1227"/>
                    <a:pt x="1505" y="1204"/>
                    <a:pt x="1481" y="1204"/>
                  </a:cubicBezTo>
                  <a:cubicBezTo>
                    <a:pt x="1296" y="1204"/>
                    <a:pt x="1296" y="1204"/>
                    <a:pt x="1296" y="1204"/>
                  </a:cubicBezTo>
                  <a:cubicBezTo>
                    <a:pt x="1273" y="1204"/>
                    <a:pt x="1250" y="1227"/>
                    <a:pt x="1250" y="1250"/>
                  </a:cubicBezTo>
                  <a:cubicBezTo>
                    <a:pt x="1250" y="1436"/>
                    <a:pt x="1250" y="1436"/>
                    <a:pt x="1250" y="1436"/>
                  </a:cubicBezTo>
                  <a:cubicBezTo>
                    <a:pt x="1250" y="1459"/>
                    <a:pt x="1273" y="1482"/>
                    <a:pt x="1296" y="1482"/>
                  </a:cubicBezTo>
                  <a:close/>
                  <a:moveTo>
                    <a:pt x="1296" y="1852"/>
                  </a:moveTo>
                  <a:cubicBezTo>
                    <a:pt x="1481" y="1852"/>
                    <a:pt x="1481" y="1852"/>
                    <a:pt x="1481" y="1852"/>
                  </a:cubicBezTo>
                  <a:cubicBezTo>
                    <a:pt x="1505" y="1852"/>
                    <a:pt x="1528" y="1829"/>
                    <a:pt x="1528" y="1806"/>
                  </a:cubicBezTo>
                  <a:cubicBezTo>
                    <a:pt x="1528" y="1621"/>
                    <a:pt x="1528" y="1621"/>
                    <a:pt x="1528" y="1621"/>
                  </a:cubicBezTo>
                  <a:cubicBezTo>
                    <a:pt x="1528" y="1598"/>
                    <a:pt x="1505" y="1574"/>
                    <a:pt x="1481" y="1574"/>
                  </a:cubicBezTo>
                  <a:cubicBezTo>
                    <a:pt x="1296" y="1574"/>
                    <a:pt x="1296" y="1574"/>
                    <a:pt x="1296" y="1574"/>
                  </a:cubicBezTo>
                  <a:cubicBezTo>
                    <a:pt x="1273" y="1574"/>
                    <a:pt x="1250" y="1598"/>
                    <a:pt x="1250" y="1621"/>
                  </a:cubicBezTo>
                  <a:cubicBezTo>
                    <a:pt x="1250" y="1806"/>
                    <a:pt x="1250" y="1806"/>
                    <a:pt x="1250" y="1806"/>
                  </a:cubicBezTo>
                  <a:cubicBezTo>
                    <a:pt x="1250" y="1829"/>
                    <a:pt x="1273" y="1852"/>
                    <a:pt x="1296" y="1852"/>
                  </a:cubicBezTo>
                  <a:close/>
                  <a:moveTo>
                    <a:pt x="1667" y="1482"/>
                  </a:moveTo>
                  <a:cubicBezTo>
                    <a:pt x="1852" y="1482"/>
                    <a:pt x="1852" y="1482"/>
                    <a:pt x="1852" y="1482"/>
                  </a:cubicBezTo>
                  <a:cubicBezTo>
                    <a:pt x="1875" y="1482"/>
                    <a:pt x="1898" y="1459"/>
                    <a:pt x="1898" y="1436"/>
                  </a:cubicBezTo>
                  <a:cubicBezTo>
                    <a:pt x="1898" y="1250"/>
                    <a:pt x="1898" y="1250"/>
                    <a:pt x="1898" y="1250"/>
                  </a:cubicBezTo>
                  <a:cubicBezTo>
                    <a:pt x="1898" y="1227"/>
                    <a:pt x="1875" y="1204"/>
                    <a:pt x="1852" y="1204"/>
                  </a:cubicBezTo>
                  <a:cubicBezTo>
                    <a:pt x="1667" y="1204"/>
                    <a:pt x="1667" y="1204"/>
                    <a:pt x="1667" y="1204"/>
                  </a:cubicBezTo>
                  <a:cubicBezTo>
                    <a:pt x="1644" y="1204"/>
                    <a:pt x="1620" y="1227"/>
                    <a:pt x="1620" y="1250"/>
                  </a:cubicBezTo>
                  <a:cubicBezTo>
                    <a:pt x="1620" y="1436"/>
                    <a:pt x="1620" y="1436"/>
                    <a:pt x="1620" y="1436"/>
                  </a:cubicBezTo>
                  <a:cubicBezTo>
                    <a:pt x="1620" y="1459"/>
                    <a:pt x="1644" y="1482"/>
                    <a:pt x="1667" y="1482"/>
                  </a:cubicBezTo>
                  <a:close/>
                  <a:moveTo>
                    <a:pt x="1667" y="1852"/>
                  </a:moveTo>
                  <a:cubicBezTo>
                    <a:pt x="1852" y="1852"/>
                    <a:pt x="1852" y="1852"/>
                    <a:pt x="1852" y="1852"/>
                  </a:cubicBezTo>
                  <a:cubicBezTo>
                    <a:pt x="1875" y="1852"/>
                    <a:pt x="1898" y="1829"/>
                    <a:pt x="1898" y="1806"/>
                  </a:cubicBezTo>
                  <a:cubicBezTo>
                    <a:pt x="1898" y="1621"/>
                    <a:pt x="1898" y="1621"/>
                    <a:pt x="1898" y="1621"/>
                  </a:cubicBezTo>
                  <a:cubicBezTo>
                    <a:pt x="1898" y="1598"/>
                    <a:pt x="1875" y="1574"/>
                    <a:pt x="1852" y="1574"/>
                  </a:cubicBezTo>
                  <a:cubicBezTo>
                    <a:pt x="1667" y="1574"/>
                    <a:pt x="1667" y="1574"/>
                    <a:pt x="1667" y="1574"/>
                  </a:cubicBezTo>
                  <a:cubicBezTo>
                    <a:pt x="1644" y="1574"/>
                    <a:pt x="1620" y="1598"/>
                    <a:pt x="1620" y="1621"/>
                  </a:cubicBezTo>
                  <a:cubicBezTo>
                    <a:pt x="1620" y="1806"/>
                    <a:pt x="1620" y="1806"/>
                    <a:pt x="1620" y="1806"/>
                  </a:cubicBezTo>
                  <a:cubicBezTo>
                    <a:pt x="1620" y="1829"/>
                    <a:pt x="1644" y="1852"/>
                    <a:pt x="1667" y="1852"/>
                  </a:cubicBezTo>
                  <a:close/>
                </a:path>
              </a:pathLst>
            </a:custGeom>
            <a:solidFill>
              <a:schemeClr val="accent5"/>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25" name="Freeform 2">
              <a:extLst>
                <a:ext uri="{FF2B5EF4-FFF2-40B4-BE49-F238E27FC236}">
                  <a16:creationId xmlns:a16="http://schemas.microsoft.com/office/drawing/2014/main" xmlns="" id="{C55E4118-413A-3240-ADD7-37E53D750898}"/>
                </a:ext>
              </a:extLst>
            </p:cNvPr>
            <p:cNvSpPr>
              <a:spLocks noChangeAspect="1" noChangeArrowheads="1"/>
            </p:cNvSpPr>
            <p:nvPr/>
          </p:nvSpPr>
          <p:spPr bwMode="auto">
            <a:xfrm>
              <a:off x="6422933" y="3402904"/>
              <a:ext cx="739256" cy="788541"/>
            </a:xfrm>
            <a:custGeom>
              <a:avLst/>
              <a:gdLst>
                <a:gd name="T0" fmla="*/ 694 w 2778"/>
                <a:gd name="T1" fmla="*/ 1019 h 2964"/>
                <a:gd name="T2" fmla="*/ 1991 w 2778"/>
                <a:gd name="T3" fmla="*/ 2963 h 2964"/>
                <a:gd name="T4" fmla="*/ 1991 w 2778"/>
                <a:gd name="T5" fmla="*/ 926 h 2964"/>
                <a:gd name="T6" fmla="*/ 1296 w 2778"/>
                <a:gd name="T7" fmla="*/ 2847 h 2964"/>
                <a:gd name="T8" fmla="*/ 1481 w 2778"/>
                <a:gd name="T9" fmla="*/ 2847 h 2964"/>
                <a:gd name="T10" fmla="*/ 787 w 2778"/>
                <a:gd name="T11" fmla="*/ 2731 h 2964"/>
                <a:gd name="T12" fmla="*/ 1991 w 2778"/>
                <a:gd name="T13" fmla="*/ 2731 h 2964"/>
                <a:gd name="T14" fmla="*/ 1481 w 2778"/>
                <a:gd name="T15" fmla="*/ 104 h 2964"/>
                <a:gd name="T16" fmla="*/ 1979 w 2778"/>
                <a:gd name="T17" fmla="*/ 602 h 2964"/>
                <a:gd name="T18" fmla="*/ 1979 w 2778"/>
                <a:gd name="T19" fmla="*/ 0 h 2964"/>
                <a:gd name="T20" fmla="*/ 937 w 2778"/>
                <a:gd name="T21" fmla="*/ 787 h 2964"/>
                <a:gd name="T22" fmla="*/ 1204 w 2778"/>
                <a:gd name="T23" fmla="*/ 521 h 2964"/>
                <a:gd name="T24" fmla="*/ 879 w 2778"/>
                <a:gd name="T25" fmla="*/ 521 h 2964"/>
                <a:gd name="T26" fmla="*/ 2453 w 2778"/>
                <a:gd name="T27" fmla="*/ 648 h 2964"/>
                <a:gd name="T28" fmla="*/ 2222 w 2778"/>
                <a:gd name="T29" fmla="*/ 880 h 2964"/>
                <a:gd name="T30" fmla="*/ 2499 w 2778"/>
                <a:gd name="T31" fmla="*/ 880 h 2964"/>
                <a:gd name="T32" fmla="*/ 926 w 2778"/>
                <a:gd name="T33" fmla="*/ 46 h 2964"/>
                <a:gd name="T34" fmla="*/ 648 w 2778"/>
                <a:gd name="T35" fmla="*/ 46 h 2964"/>
                <a:gd name="T36" fmla="*/ 879 w 2778"/>
                <a:gd name="T37" fmla="*/ 278 h 2964"/>
                <a:gd name="T38" fmla="*/ 370 w 2778"/>
                <a:gd name="T39" fmla="*/ 1424 h 2964"/>
                <a:gd name="T40" fmla="*/ 520 w 2778"/>
                <a:gd name="T41" fmla="*/ 1574 h 2964"/>
                <a:gd name="T42" fmla="*/ 520 w 2778"/>
                <a:gd name="T43" fmla="*/ 1389 h 2964"/>
                <a:gd name="T44" fmla="*/ 2638 w 2778"/>
                <a:gd name="T45" fmla="*/ 428 h 2964"/>
                <a:gd name="T46" fmla="*/ 2488 w 2778"/>
                <a:gd name="T47" fmla="*/ 278 h 2964"/>
                <a:gd name="T48" fmla="*/ 2488 w 2778"/>
                <a:gd name="T49" fmla="*/ 463 h 2964"/>
                <a:gd name="T50" fmla="*/ 463 w 2778"/>
                <a:gd name="T51" fmla="*/ 521 h 2964"/>
                <a:gd name="T52" fmla="*/ 312 w 2778"/>
                <a:gd name="T53" fmla="*/ 370 h 2964"/>
                <a:gd name="T54" fmla="*/ 312 w 2778"/>
                <a:gd name="T55" fmla="*/ 556 h 2964"/>
                <a:gd name="T56" fmla="*/ 347 w 2778"/>
                <a:gd name="T57" fmla="*/ 741 h 2964"/>
                <a:gd name="T58" fmla="*/ 0 w 2778"/>
                <a:gd name="T59" fmla="*/ 1088 h 2964"/>
                <a:gd name="T60" fmla="*/ 416 w 2778"/>
                <a:gd name="T61" fmla="*/ 1088 h 2964"/>
                <a:gd name="T62" fmla="*/ 2360 w 2778"/>
                <a:gd name="T63" fmla="*/ 1181 h 2964"/>
                <a:gd name="T64" fmla="*/ 2708 w 2778"/>
                <a:gd name="T65" fmla="*/ 1528 h 2964"/>
                <a:gd name="T66" fmla="*/ 2708 w 2778"/>
                <a:gd name="T67" fmla="*/ 1111 h 2964"/>
                <a:gd name="T68" fmla="*/ 1157 w 2778"/>
                <a:gd name="T69" fmla="*/ 2176 h 2964"/>
                <a:gd name="T70" fmla="*/ 926 w 2778"/>
                <a:gd name="T71" fmla="*/ 1945 h 2964"/>
                <a:gd name="T72" fmla="*/ 926 w 2778"/>
                <a:gd name="T73" fmla="*/ 2223 h 2964"/>
                <a:gd name="T74" fmla="*/ 1157 w 2778"/>
                <a:gd name="T75" fmla="*/ 1806 h 2964"/>
                <a:gd name="T76" fmla="*/ 926 w 2778"/>
                <a:gd name="T77" fmla="*/ 1574 h 2964"/>
                <a:gd name="T78" fmla="*/ 926 w 2778"/>
                <a:gd name="T79" fmla="*/ 1852 h 2964"/>
                <a:gd name="T80" fmla="*/ 1528 w 2778"/>
                <a:gd name="T81" fmla="*/ 2176 h 2964"/>
                <a:gd name="T82" fmla="*/ 1296 w 2778"/>
                <a:gd name="T83" fmla="*/ 1945 h 2964"/>
                <a:gd name="T84" fmla="*/ 1296 w 2778"/>
                <a:gd name="T85" fmla="*/ 2223 h 2964"/>
                <a:gd name="T86" fmla="*/ 1157 w 2778"/>
                <a:gd name="T87" fmla="*/ 1436 h 2964"/>
                <a:gd name="T88" fmla="*/ 926 w 2778"/>
                <a:gd name="T89" fmla="*/ 1204 h 2964"/>
                <a:gd name="T90" fmla="*/ 926 w 2778"/>
                <a:gd name="T91" fmla="*/ 1482 h 2964"/>
                <a:gd name="T92" fmla="*/ 1528 w 2778"/>
                <a:gd name="T93" fmla="*/ 1436 h 2964"/>
                <a:gd name="T94" fmla="*/ 1296 w 2778"/>
                <a:gd name="T95" fmla="*/ 1204 h 2964"/>
                <a:gd name="T96" fmla="*/ 1296 w 2778"/>
                <a:gd name="T97" fmla="*/ 1482 h 2964"/>
                <a:gd name="T98" fmla="*/ 1528 w 2778"/>
                <a:gd name="T99" fmla="*/ 1806 h 2964"/>
                <a:gd name="T100" fmla="*/ 1296 w 2778"/>
                <a:gd name="T101" fmla="*/ 1574 h 2964"/>
                <a:gd name="T102" fmla="*/ 1296 w 2778"/>
                <a:gd name="T103" fmla="*/ 1852 h 2964"/>
                <a:gd name="T104" fmla="*/ 1898 w 2778"/>
                <a:gd name="T105" fmla="*/ 1436 h 2964"/>
                <a:gd name="T106" fmla="*/ 1667 w 2778"/>
                <a:gd name="T107" fmla="*/ 1204 h 2964"/>
                <a:gd name="T108" fmla="*/ 1667 w 2778"/>
                <a:gd name="T109" fmla="*/ 1482 h 2964"/>
                <a:gd name="T110" fmla="*/ 1898 w 2778"/>
                <a:gd name="T111" fmla="*/ 1806 h 2964"/>
                <a:gd name="T112" fmla="*/ 1667 w 2778"/>
                <a:gd name="T113" fmla="*/ 1574 h 2964"/>
                <a:gd name="T114" fmla="*/ 1667 w 2778"/>
                <a:gd name="T115" fmla="*/ 1852 h 29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778" h="2964">
                  <a:moveTo>
                    <a:pt x="1991" y="926"/>
                  </a:moveTo>
                  <a:cubicBezTo>
                    <a:pt x="787" y="926"/>
                    <a:pt x="787" y="926"/>
                    <a:pt x="787" y="926"/>
                  </a:cubicBezTo>
                  <a:cubicBezTo>
                    <a:pt x="740" y="926"/>
                    <a:pt x="694" y="972"/>
                    <a:pt x="694" y="1019"/>
                  </a:cubicBezTo>
                  <a:cubicBezTo>
                    <a:pt x="694" y="2870"/>
                    <a:pt x="694" y="2870"/>
                    <a:pt x="694" y="2870"/>
                  </a:cubicBezTo>
                  <a:cubicBezTo>
                    <a:pt x="694" y="2916"/>
                    <a:pt x="740" y="2963"/>
                    <a:pt x="787" y="2963"/>
                  </a:cubicBezTo>
                  <a:cubicBezTo>
                    <a:pt x="1991" y="2963"/>
                    <a:pt x="1991" y="2963"/>
                    <a:pt x="1991" y="2963"/>
                  </a:cubicBezTo>
                  <a:cubicBezTo>
                    <a:pt x="2037" y="2963"/>
                    <a:pt x="2083" y="2916"/>
                    <a:pt x="2083" y="2870"/>
                  </a:cubicBezTo>
                  <a:cubicBezTo>
                    <a:pt x="2083" y="1019"/>
                    <a:pt x="2083" y="1019"/>
                    <a:pt x="2083" y="1019"/>
                  </a:cubicBezTo>
                  <a:cubicBezTo>
                    <a:pt x="2083" y="972"/>
                    <a:pt x="2037" y="926"/>
                    <a:pt x="1991" y="926"/>
                  </a:cubicBezTo>
                  <a:close/>
                  <a:moveTo>
                    <a:pt x="1435" y="2893"/>
                  </a:moveTo>
                  <a:cubicBezTo>
                    <a:pt x="1343" y="2893"/>
                    <a:pt x="1343" y="2893"/>
                    <a:pt x="1343" y="2893"/>
                  </a:cubicBezTo>
                  <a:cubicBezTo>
                    <a:pt x="1320" y="2893"/>
                    <a:pt x="1296" y="2870"/>
                    <a:pt x="1296" y="2847"/>
                  </a:cubicBezTo>
                  <a:cubicBezTo>
                    <a:pt x="1296" y="2824"/>
                    <a:pt x="1320" y="2801"/>
                    <a:pt x="1343" y="2801"/>
                  </a:cubicBezTo>
                  <a:cubicBezTo>
                    <a:pt x="1435" y="2801"/>
                    <a:pt x="1435" y="2801"/>
                    <a:pt x="1435" y="2801"/>
                  </a:cubicBezTo>
                  <a:cubicBezTo>
                    <a:pt x="1458" y="2801"/>
                    <a:pt x="1481" y="2824"/>
                    <a:pt x="1481" y="2847"/>
                  </a:cubicBezTo>
                  <a:cubicBezTo>
                    <a:pt x="1481" y="2870"/>
                    <a:pt x="1458" y="2893"/>
                    <a:pt x="1435" y="2893"/>
                  </a:cubicBezTo>
                  <a:close/>
                  <a:moveTo>
                    <a:pt x="1991" y="2731"/>
                  </a:moveTo>
                  <a:cubicBezTo>
                    <a:pt x="787" y="2731"/>
                    <a:pt x="787" y="2731"/>
                    <a:pt x="787" y="2731"/>
                  </a:cubicBezTo>
                  <a:cubicBezTo>
                    <a:pt x="787" y="1111"/>
                    <a:pt x="787" y="1111"/>
                    <a:pt x="787" y="1111"/>
                  </a:cubicBezTo>
                  <a:cubicBezTo>
                    <a:pt x="1991" y="1111"/>
                    <a:pt x="1991" y="1111"/>
                    <a:pt x="1991" y="1111"/>
                  </a:cubicBezTo>
                  <a:lnTo>
                    <a:pt x="1991" y="2731"/>
                  </a:lnTo>
                  <a:close/>
                  <a:moveTo>
                    <a:pt x="1979" y="0"/>
                  </a:moveTo>
                  <a:cubicBezTo>
                    <a:pt x="1586" y="0"/>
                    <a:pt x="1586" y="0"/>
                    <a:pt x="1586" y="0"/>
                  </a:cubicBezTo>
                  <a:cubicBezTo>
                    <a:pt x="1528" y="0"/>
                    <a:pt x="1481" y="46"/>
                    <a:pt x="1481" y="104"/>
                  </a:cubicBezTo>
                  <a:cubicBezTo>
                    <a:pt x="1481" y="498"/>
                    <a:pt x="1481" y="498"/>
                    <a:pt x="1481" y="498"/>
                  </a:cubicBezTo>
                  <a:cubicBezTo>
                    <a:pt x="1481" y="556"/>
                    <a:pt x="1528" y="602"/>
                    <a:pt x="1586" y="602"/>
                  </a:cubicBezTo>
                  <a:cubicBezTo>
                    <a:pt x="1979" y="602"/>
                    <a:pt x="1979" y="602"/>
                    <a:pt x="1979" y="602"/>
                  </a:cubicBezTo>
                  <a:cubicBezTo>
                    <a:pt x="2037" y="602"/>
                    <a:pt x="2083" y="556"/>
                    <a:pt x="2083" y="498"/>
                  </a:cubicBezTo>
                  <a:cubicBezTo>
                    <a:pt x="2083" y="104"/>
                    <a:pt x="2083" y="104"/>
                    <a:pt x="2083" y="104"/>
                  </a:cubicBezTo>
                  <a:cubicBezTo>
                    <a:pt x="2083" y="46"/>
                    <a:pt x="2037" y="0"/>
                    <a:pt x="1979" y="0"/>
                  </a:cubicBezTo>
                  <a:close/>
                  <a:moveTo>
                    <a:pt x="879" y="521"/>
                  </a:moveTo>
                  <a:cubicBezTo>
                    <a:pt x="879" y="729"/>
                    <a:pt x="879" y="729"/>
                    <a:pt x="879" y="729"/>
                  </a:cubicBezTo>
                  <a:cubicBezTo>
                    <a:pt x="879" y="764"/>
                    <a:pt x="903" y="787"/>
                    <a:pt x="937" y="787"/>
                  </a:cubicBezTo>
                  <a:cubicBezTo>
                    <a:pt x="1146" y="787"/>
                    <a:pt x="1146" y="787"/>
                    <a:pt x="1146" y="787"/>
                  </a:cubicBezTo>
                  <a:cubicBezTo>
                    <a:pt x="1181" y="787"/>
                    <a:pt x="1204" y="764"/>
                    <a:pt x="1204" y="729"/>
                  </a:cubicBezTo>
                  <a:cubicBezTo>
                    <a:pt x="1204" y="521"/>
                    <a:pt x="1204" y="521"/>
                    <a:pt x="1204" y="521"/>
                  </a:cubicBezTo>
                  <a:cubicBezTo>
                    <a:pt x="1204" y="486"/>
                    <a:pt x="1181" y="463"/>
                    <a:pt x="1146" y="463"/>
                  </a:cubicBezTo>
                  <a:cubicBezTo>
                    <a:pt x="937" y="463"/>
                    <a:pt x="937" y="463"/>
                    <a:pt x="937" y="463"/>
                  </a:cubicBezTo>
                  <a:cubicBezTo>
                    <a:pt x="903" y="463"/>
                    <a:pt x="879" y="486"/>
                    <a:pt x="879" y="521"/>
                  </a:cubicBezTo>
                  <a:close/>
                  <a:moveTo>
                    <a:pt x="2499" y="880"/>
                  </a:moveTo>
                  <a:cubicBezTo>
                    <a:pt x="2499" y="695"/>
                    <a:pt x="2499" y="695"/>
                    <a:pt x="2499" y="695"/>
                  </a:cubicBezTo>
                  <a:cubicBezTo>
                    <a:pt x="2499" y="672"/>
                    <a:pt x="2476" y="648"/>
                    <a:pt x="2453" y="648"/>
                  </a:cubicBezTo>
                  <a:cubicBezTo>
                    <a:pt x="2268" y="648"/>
                    <a:pt x="2268" y="648"/>
                    <a:pt x="2268" y="648"/>
                  </a:cubicBezTo>
                  <a:cubicBezTo>
                    <a:pt x="2245" y="648"/>
                    <a:pt x="2222" y="672"/>
                    <a:pt x="2222" y="695"/>
                  </a:cubicBezTo>
                  <a:cubicBezTo>
                    <a:pt x="2222" y="880"/>
                    <a:pt x="2222" y="880"/>
                    <a:pt x="2222" y="880"/>
                  </a:cubicBezTo>
                  <a:cubicBezTo>
                    <a:pt x="2222" y="903"/>
                    <a:pt x="2245" y="926"/>
                    <a:pt x="2268" y="926"/>
                  </a:cubicBezTo>
                  <a:cubicBezTo>
                    <a:pt x="2453" y="926"/>
                    <a:pt x="2453" y="926"/>
                    <a:pt x="2453" y="926"/>
                  </a:cubicBezTo>
                  <a:cubicBezTo>
                    <a:pt x="2476" y="926"/>
                    <a:pt x="2499" y="903"/>
                    <a:pt x="2499" y="880"/>
                  </a:cubicBezTo>
                  <a:close/>
                  <a:moveTo>
                    <a:pt x="879" y="278"/>
                  </a:moveTo>
                  <a:cubicBezTo>
                    <a:pt x="903" y="278"/>
                    <a:pt x="926" y="255"/>
                    <a:pt x="926" y="231"/>
                  </a:cubicBezTo>
                  <a:cubicBezTo>
                    <a:pt x="926" y="46"/>
                    <a:pt x="926" y="46"/>
                    <a:pt x="926" y="46"/>
                  </a:cubicBezTo>
                  <a:cubicBezTo>
                    <a:pt x="926" y="23"/>
                    <a:pt x="903" y="0"/>
                    <a:pt x="879" y="0"/>
                  </a:cubicBezTo>
                  <a:cubicBezTo>
                    <a:pt x="694" y="0"/>
                    <a:pt x="694" y="0"/>
                    <a:pt x="694" y="0"/>
                  </a:cubicBezTo>
                  <a:cubicBezTo>
                    <a:pt x="671" y="0"/>
                    <a:pt x="648" y="23"/>
                    <a:pt x="648" y="46"/>
                  </a:cubicBezTo>
                  <a:cubicBezTo>
                    <a:pt x="648" y="231"/>
                    <a:pt x="648" y="231"/>
                    <a:pt x="648" y="231"/>
                  </a:cubicBezTo>
                  <a:cubicBezTo>
                    <a:pt x="648" y="255"/>
                    <a:pt x="671" y="278"/>
                    <a:pt x="694" y="278"/>
                  </a:cubicBezTo>
                  <a:lnTo>
                    <a:pt x="879" y="278"/>
                  </a:lnTo>
                  <a:close/>
                  <a:moveTo>
                    <a:pt x="520" y="1389"/>
                  </a:moveTo>
                  <a:cubicBezTo>
                    <a:pt x="405" y="1389"/>
                    <a:pt x="405" y="1389"/>
                    <a:pt x="405" y="1389"/>
                  </a:cubicBezTo>
                  <a:cubicBezTo>
                    <a:pt x="382" y="1389"/>
                    <a:pt x="370" y="1401"/>
                    <a:pt x="370" y="1424"/>
                  </a:cubicBezTo>
                  <a:cubicBezTo>
                    <a:pt x="370" y="1540"/>
                    <a:pt x="370" y="1540"/>
                    <a:pt x="370" y="1540"/>
                  </a:cubicBezTo>
                  <a:cubicBezTo>
                    <a:pt x="370" y="1563"/>
                    <a:pt x="382" y="1574"/>
                    <a:pt x="405" y="1574"/>
                  </a:cubicBezTo>
                  <a:cubicBezTo>
                    <a:pt x="520" y="1574"/>
                    <a:pt x="520" y="1574"/>
                    <a:pt x="520" y="1574"/>
                  </a:cubicBezTo>
                  <a:cubicBezTo>
                    <a:pt x="544" y="1574"/>
                    <a:pt x="555" y="1563"/>
                    <a:pt x="555" y="1540"/>
                  </a:cubicBezTo>
                  <a:cubicBezTo>
                    <a:pt x="555" y="1424"/>
                    <a:pt x="555" y="1424"/>
                    <a:pt x="555" y="1424"/>
                  </a:cubicBezTo>
                  <a:cubicBezTo>
                    <a:pt x="555" y="1401"/>
                    <a:pt x="544" y="1389"/>
                    <a:pt x="520" y="1389"/>
                  </a:cubicBezTo>
                  <a:close/>
                  <a:moveTo>
                    <a:pt x="2488" y="463"/>
                  </a:moveTo>
                  <a:cubicBezTo>
                    <a:pt x="2603" y="463"/>
                    <a:pt x="2603" y="463"/>
                    <a:pt x="2603" y="463"/>
                  </a:cubicBezTo>
                  <a:cubicBezTo>
                    <a:pt x="2627" y="463"/>
                    <a:pt x="2638" y="452"/>
                    <a:pt x="2638" y="428"/>
                  </a:cubicBezTo>
                  <a:cubicBezTo>
                    <a:pt x="2638" y="313"/>
                    <a:pt x="2638" y="313"/>
                    <a:pt x="2638" y="313"/>
                  </a:cubicBezTo>
                  <a:cubicBezTo>
                    <a:pt x="2638" y="289"/>
                    <a:pt x="2627" y="278"/>
                    <a:pt x="2603" y="278"/>
                  </a:cubicBezTo>
                  <a:cubicBezTo>
                    <a:pt x="2488" y="278"/>
                    <a:pt x="2488" y="278"/>
                    <a:pt x="2488" y="278"/>
                  </a:cubicBezTo>
                  <a:cubicBezTo>
                    <a:pt x="2464" y="278"/>
                    <a:pt x="2453" y="289"/>
                    <a:pt x="2453" y="313"/>
                  </a:cubicBezTo>
                  <a:cubicBezTo>
                    <a:pt x="2453" y="428"/>
                    <a:pt x="2453" y="428"/>
                    <a:pt x="2453" y="428"/>
                  </a:cubicBezTo>
                  <a:cubicBezTo>
                    <a:pt x="2453" y="452"/>
                    <a:pt x="2464" y="463"/>
                    <a:pt x="2488" y="463"/>
                  </a:cubicBezTo>
                  <a:close/>
                  <a:moveTo>
                    <a:pt x="312" y="556"/>
                  </a:moveTo>
                  <a:cubicBezTo>
                    <a:pt x="428" y="556"/>
                    <a:pt x="428" y="556"/>
                    <a:pt x="428" y="556"/>
                  </a:cubicBezTo>
                  <a:cubicBezTo>
                    <a:pt x="451" y="556"/>
                    <a:pt x="463" y="544"/>
                    <a:pt x="463" y="521"/>
                  </a:cubicBezTo>
                  <a:cubicBezTo>
                    <a:pt x="463" y="405"/>
                    <a:pt x="463" y="405"/>
                    <a:pt x="463" y="405"/>
                  </a:cubicBezTo>
                  <a:cubicBezTo>
                    <a:pt x="463" y="382"/>
                    <a:pt x="451" y="370"/>
                    <a:pt x="428" y="370"/>
                  </a:cubicBezTo>
                  <a:cubicBezTo>
                    <a:pt x="312" y="370"/>
                    <a:pt x="312" y="370"/>
                    <a:pt x="312" y="370"/>
                  </a:cubicBezTo>
                  <a:cubicBezTo>
                    <a:pt x="289" y="370"/>
                    <a:pt x="277" y="382"/>
                    <a:pt x="277" y="405"/>
                  </a:cubicBezTo>
                  <a:cubicBezTo>
                    <a:pt x="277" y="521"/>
                    <a:pt x="277" y="521"/>
                    <a:pt x="277" y="521"/>
                  </a:cubicBezTo>
                  <a:cubicBezTo>
                    <a:pt x="277" y="544"/>
                    <a:pt x="289" y="556"/>
                    <a:pt x="312" y="556"/>
                  </a:cubicBezTo>
                  <a:close/>
                  <a:moveTo>
                    <a:pt x="416" y="1088"/>
                  </a:moveTo>
                  <a:cubicBezTo>
                    <a:pt x="416" y="811"/>
                    <a:pt x="416" y="811"/>
                    <a:pt x="416" y="811"/>
                  </a:cubicBezTo>
                  <a:cubicBezTo>
                    <a:pt x="416" y="776"/>
                    <a:pt x="382" y="741"/>
                    <a:pt x="347" y="741"/>
                  </a:cubicBezTo>
                  <a:cubicBezTo>
                    <a:pt x="69" y="741"/>
                    <a:pt x="69" y="741"/>
                    <a:pt x="69" y="741"/>
                  </a:cubicBezTo>
                  <a:cubicBezTo>
                    <a:pt x="34" y="741"/>
                    <a:pt x="0" y="776"/>
                    <a:pt x="0" y="811"/>
                  </a:cubicBezTo>
                  <a:cubicBezTo>
                    <a:pt x="0" y="1088"/>
                    <a:pt x="0" y="1088"/>
                    <a:pt x="0" y="1088"/>
                  </a:cubicBezTo>
                  <a:cubicBezTo>
                    <a:pt x="0" y="1123"/>
                    <a:pt x="34" y="1158"/>
                    <a:pt x="69" y="1158"/>
                  </a:cubicBezTo>
                  <a:cubicBezTo>
                    <a:pt x="347" y="1158"/>
                    <a:pt x="347" y="1158"/>
                    <a:pt x="347" y="1158"/>
                  </a:cubicBezTo>
                  <a:cubicBezTo>
                    <a:pt x="382" y="1158"/>
                    <a:pt x="416" y="1123"/>
                    <a:pt x="416" y="1088"/>
                  </a:cubicBezTo>
                  <a:close/>
                  <a:moveTo>
                    <a:pt x="2708" y="1111"/>
                  </a:moveTo>
                  <a:cubicBezTo>
                    <a:pt x="2430" y="1111"/>
                    <a:pt x="2430" y="1111"/>
                    <a:pt x="2430" y="1111"/>
                  </a:cubicBezTo>
                  <a:cubicBezTo>
                    <a:pt x="2395" y="1111"/>
                    <a:pt x="2360" y="1146"/>
                    <a:pt x="2360" y="1181"/>
                  </a:cubicBezTo>
                  <a:cubicBezTo>
                    <a:pt x="2360" y="1459"/>
                    <a:pt x="2360" y="1459"/>
                    <a:pt x="2360" y="1459"/>
                  </a:cubicBezTo>
                  <a:cubicBezTo>
                    <a:pt x="2360" y="1493"/>
                    <a:pt x="2395" y="1528"/>
                    <a:pt x="2430" y="1528"/>
                  </a:cubicBezTo>
                  <a:cubicBezTo>
                    <a:pt x="2708" y="1528"/>
                    <a:pt x="2708" y="1528"/>
                    <a:pt x="2708" y="1528"/>
                  </a:cubicBezTo>
                  <a:cubicBezTo>
                    <a:pt x="2742" y="1528"/>
                    <a:pt x="2777" y="1493"/>
                    <a:pt x="2777" y="1459"/>
                  </a:cubicBezTo>
                  <a:cubicBezTo>
                    <a:pt x="2777" y="1181"/>
                    <a:pt x="2777" y="1181"/>
                    <a:pt x="2777" y="1181"/>
                  </a:cubicBezTo>
                  <a:cubicBezTo>
                    <a:pt x="2777" y="1146"/>
                    <a:pt x="2742" y="1111"/>
                    <a:pt x="2708" y="1111"/>
                  </a:cubicBezTo>
                  <a:close/>
                  <a:moveTo>
                    <a:pt x="926" y="2223"/>
                  </a:moveTo>
                  <a:cubicBezTo>
                    <a:pt x="1111" y="2223"/>
                    <a:pt x="1111" y="2223"/>
                    <a:pt x="1111" y="2223"/>
                  </a:cubicBezTo>
                  <a:cubicBezTo>
                    <a:pt x="1134" y="2223"/>
                    <a:pt x="1157" y="2200"/>
                    <a:pt x="1157" y="2176"/>
                  </a:cubicBezTo>
                  <a:cubicBezTo>
                    <a:pt x="1157" y="1991"/>
                    <a:pt x="1157" y="1991"/>
                    <a:pt x="1157" y="1991"/>
                  </a:cubicBezTo>
                  <a:cubicBezTo>
                    <a:pt x="1157" y="1968"/>
                    <a:pt x="1134" y="1945"/>
                    <a:pt x="1111" y="1945"/>
                  </a:cubicBezTo>
                  <a:cubicBezTo>
                    <a:pt x="926" y="1945"/>
                    <a:pt x="926" y="1945"/>
                    <a:pt x="926" y="1945"/>
                  </a:cubicBezTo>
                  <a:cubicBezTo>
                    <a:pt x="903" y="1945"/>
                    <a:pt x="879" y="1968"/>
                    <a:pt x="879" y="1991"/>
                  </a:cubicBezTo>
                  <a:cubicBezTo>
                    <a:pt x="879" y="2176"/>
                    <a:pt x="879" y="2176"/>
                    <a:pt x="879" y="2176"/>
                  </a:cubicBezTo>
                  <a:cubicBezTo>
                    <a:pt x="879" y="2200"/>
                    <a:pt x="903" y="2223"/>
                    <a:pt x="926" y="2223"/>
                  </a:cubicBezTo>
                  <a:close/>
                  <a:moveTo>
                    <a:pt x="926" y="1852"/>
                  </a:moveTo>
                  <a:cubicBezTo>
                    <a:pt x="1111" y="1852"/>
                    <a:pt x="1111" y="1852"/>
                    <a:pt x="1111" y="1852"/>
                  </a:cubicBezTo>
                  <a:cubicBezTo>
                    <a:pt x="1134" y="1852"/>
                    <a:pt x="1157" y="1829"/>
                    <a:pt x="1157" y="1806"/>
                  </a:cubicBezTo>
                  <a:cubicBezTo>
                    <a:pt x="1157" y="1621"/>
                    <a:pt x="1157" y="1621"/>
                    <a:pt x="1157" y="1621"/>
                  </a:cubicBezTo>
                  <a:cubicBezTo>
                    <a:pt x="1157" y="1598"/>
                    <a:pt x="1134" y="1574"/>
                    <a:pt x="1111" y="1574"/>
                  </a:cubicBezTo>
                  <a:cubicBezTo>
                    <a:pt x="926" y="1574"/>
                    <a:pt x="926" y="1574"/>
                    <a:pt x="926" y="1574"/>
                  </a:cubicBezTo>
                  <a:cubicBezTo>
                    <a:pt x="903" y="1574"/>
                    <a:pt x="879" y="1598"/>
                    <a:pt x="879" y="1621"/>
                  </a:cubicBezTo>
                  <a:cubicBezTo>
                    <a:pt x="879" y="1806"/>
                    <a:pt x="879" y="1806"/>
                    <a:pt x="879" y="1806"/>
                  </a:cubicBezTo>
                  <a:cubicBezTo>
                    <a:pt x="879" y="1829"/>
                    <a:pt x="903" y="1852"/>
                    <a:pt x="926" y="1852"/>
                  </a:cubicBezTo>
                  <a:close/>
                  <a:moveTo>
                    <a:pt x="1296" y="2223"/>
                  </a:moveTo>
                  <a:cubicBezTo>
                    <a:pt x="1481" y="2223"/>
                    <a:pt x="1481" y="2223"/>
                    <a:pt x="1481" y="2223"/>
                  </a:cubicBezTo>
                  <a:cubicBezTo>
                    <a:pt x="1505" y="2223"/>
                    <a:pt x="1528" y="2200"/>
                    <a:pt x="1528" y="2176"/>
                  </a:cubicBezTo>
                  <a:cubicBezTo>
                    <a:pt x="1528" y="1991"/>
                    <a:pt x="1528" y="1991"/>
                    <a:pt x="1528" y="1991"/>
                  </a:cubicBezTo>
                  <a:cubicBezTo>
                    <a:pt x="1528" y="1968"/>
                    <a:pt x="1505" y="1945"/>
                    <a:pt x="1481" y="1945"/>
                  </a:cubicBezTo>
                  <a:cubicBezTo>
                    <a:pt x="1296" y="1945"/>
                    <a:pt x="1296" y="1945"/>
                    <a:pt x="1296" y="1945"/>
                  </a:cubicBezTo>
                  <a:cubicBezTo>
                    <a:pt x="1273" y="1945"/>
                    <a:pt x="1250" y="1968"/>
                    <a:pt x="1250" y="1991"/>
                  </a:cubicBezTo>
                  <a:cubicBezTo>
                    <a:pt x="1250" y="2176"/>
                    <a:pt x="1250" y="2176"/>
                    <a:pt x="1250" y="2176"/>
                  </a:cubicBezTo>
                  <a:cubicBezTo>
                    <a:pt x="1250" y="2200"/>
                    <a:pt x="1273" y="2223"/>
                    <a:pt x="1296" y="2223"/>
                  </a:cubicBezTo>
                  <a:close/>
                  <a:moveTo>
                    <a:pt x="926" y="1482"/>
                  </a:moveTo>
                  <a:cubicBezTo>
                    <a:pt x="1111" y="1482"/>
                    <a:pt x="1111" y="1482"/>
                    <a:pt x="1111" y="1482"/>
                  </a:cubicBezTo>
                  <a:cubicBezTo>
                    <a:pt x="1134" y="1482"/>
                    <a:pt x="1157" y="1459"/>
                    <a:pt x="1157" y="1436"/>
                  </a:cubicBezTo>
                  <a:cubicBezTo>
                    <a:pt x="1157" y="1250"/>
                    <a:pt x="1157" y="1250"/>
                    <a:pt x="1157" y="1250"/>
                  </a:cubicBezTo>
                  <a:cubicBezTo>
                    <a:pt x="1157" y="1227"/>
                    <a:pt x="1134" y="1204"/>
                    <a:pt x="1111" y="1204"/>
                  </a:cubicBezTo>
                  <a:cubicBezTo>
                    <a:pt x="926" y="1204"/>
                    <a:pt x="926" y="1204"/>
                    <a:pt x="926" y="1204"/>
                  </a:cubicBezTo>
                  <a:cubicBezTo>
                    <a:pt x="903" y="1204"/>
                    <a:pt x="879" y="1227"/>
                    <a:pt x="879" y="1250"/>
                  </a:cubicBezTo>
                  <a:cubicBezTo>
                    <a:pt x="879" y="1436"/>
                    <a:pt x="879" y="1436"/>
                    <a:pt x="879" y="1436"/>
                  </a:cubicBezTo>
                  <a:cubicBezTo>
                    <a:pt x="879" y="1459"/>
                    <a:pt x="903" y="1482"/>
                    <a:pt x="926" y="1482"/>
                  </a:cubicBezTo>
                  <a:close/>
                  <a:moveTo>
                    <a:pt x="1296" y="1482"/>
                  </a:moveTo>
                  <a:cubicBezTo>
                    <a:pt x="1481" y="1482"/>
                    <a:pt x="1481" y="1482"/>
                    <a:pt x="1481" y="1482"/>
                  </a:cubicBezTo>
                  <a:cubicBezTo>
                    <a:pt x="1505" y="1482"/>
                    <a:pt x="1528" y="1459"/>
                    <a:pt x="1528" y="1436"/>
                  </a:cubicBezTo>
                  <a:cubicBezTo>
                    <a:pt x="1528" y="1250"/>
                    <a:pt x="1528" y="1250"/>
                    <a:pt x="1528" y="1250"/>
                  </a:cubicBezTo>
                  <a:cubicBezTo>
                    <a:pt x="1528" y="1227"/>
                    <a:pt x="1505" y="1204"/>
                    <a:pt x="1481" y="1204"/>
                  </a:cubicBezTo>
                  <a:cubicBezTo>
                    <a:pt x="1296" y="1204"/>
                    <a:pt x="1296" y="1204"/>
                    <a:pt x="1296" y="1204"/>
                  </a:cubicBezTo>
                  <a:cubicBezTo>
                    <a:pt x="1273" y="1204"/>
                    <a:pt x="1250" y="1227"/>
                    <a:pt x="1250" y="1250"/>
                  </a:cubicBezTo>
                  <a:cubicBezTo>
                    <a:pt x="1250" y="1436"/>
                    <a:pt x="1250" y="1436"/>
                    <a:pt x="1250" y="1436"/>
                  </a:cubicBezTo>
                  <a:cubicBezTo>
                    <a:pt x="1250" y="1459"/>
                    <a:pt x="1273" y="1482"/>
                    <a:pt x="1296" y="1482"/>
                  </a:cubicBezTo>
                  <a:close/>
                  <a:moveTo>
                    <a:pt x="1296" y="1852"/>
                  </a:moveTo>
                  <a:cubicBezTo>
                    <a:pt x="1481" y="1852"/>
                    <a:pt x="1481" y="1852"/>
                    <a:pt x="1481" y="1852"/>
                  </a:cubicBezTo>
                  <a:cubicBezTo>
                    <a:pt x="1505" y="1852"/>
                    <a:pt x="1528" y="1829"/>
                    <a:pt x="1528" y="1806"/>
                  </a:cubicBezTo>
                  <a:cubicBezTo>
                    <a:pt x="1528" y="1621"/>
                    <a:pt x="1528" y="1621"/>
                    <a:pt x="1528" y="1621"/>
                  </a:cubicBezTo>
                  <a:cubicBezTo>
                    <a:pt x="1528" y="1598"/>
                    <a:pt x="1505" y="1574"/>
                    <a:pt x="1481" y="1574"/>
                  </a:cubicBezTo>
                  <a:cubicBezTo>
                    <a:pt x="1296" y="1574"/>
                    <a:pt x="1296" y="1574"/>
                    <a:pt x="1296" y="1574"/>
                  </a:cubicBezTo>
                  <a:cubicBezTo>
                    <a:pt x="1273" y="1574"/>
                    <a:pt x="1250" y="1598"/>
                    <a:pt x="1250" y="1621"/>
                  </a:cubicBezTo>
                  <a:cubicBezTo>
                    <a:pt x="1250" y="1806"/>
                    <a:pt x="1250" y="1806"/>
                    <a:pt x="1250" y="1806"/>
                  </a:cubicBezTo>
                  <a:cubicBezTo>
                    <a:pt x="1250" y="1829"/>
                    <a:pt x="1273" y="1852"/>
                    <a:pt x="1296" y="1852"/>
                  </a:cubicBezTo>
                  <a:close/>
                  <a:moveTo>
                    <a:pt x="1667" y="1482"/>
                  </a:moveTo>
                  <a:cubicBezTo>
                    <a:pt x="1852" y="1482"/>
                    <a:pt x="1852" y="1482"/>
                    <a:pt x="1852" y="1482"/>
                  </a:cubicBezTo>
                  <a:cubicBezTo>
                    <a:pt x="1875" y="1482"/>
                    <a:pt x="1898" y="1459"/>
                    <a:pt x="1898" y="1436"/>
                  </a:cubicBezTo>
                  <a:cubicBezTo>
                    <a:pt x="1898" y="1250"/>
                    <a:pt x="1898" y="1250"/>
                    <a:pt x="1898" y="1250"/>
                  </a:cubicBezTo>
                  <a:cubicBezTo>
                    <a:pt x="1898" y="1227"/>
                    <a:pt x="1875" y="1204"/>
                    <a:pt x="1852" y="1204"/>
                  </a:cubicBezTo>
                  <a:cubicBezTo>
                    <a:pt x="1667" y="1204"/>
                    <a:pt x="1667" y="1204"/>
                    <a:pt x="1667" y="1204"/>
                  </a:cubicBezTo>
                  <a:cubicBezTo>
                    <a:pt x="1644" y="1204"/>
                    <a:pt x="1620" y="1227"/>
                    <a:pt x="1620" y="1250"/>
                  </a:cubicBezTo>
                  <a:cubicBezTo>
                    <a:pt x="1620" y="1436"/>
                    <a:pt x="1620" y="1436"/>
                    <a:pt x="1620" y="1436"/>
                  </a:cubicBezTo>
                  <a:cubicBezTo>
                    <a:pt x="1620" y="1459"/>
                    <a:pt x="1644" y="1482"/>
                    <a:pt x="1667" y="1482"/>
                  </a:cubicBezTo>
                  <a:close/>
                  <a:moveTo>
                    <a:pt x="1667" y="1852"/>
                  </a:moveTo>
                  <a:cubicBezTo>
                    <a:pt x="1852" y="1852"/>
                    <a:pt x="1852" y="1852"/>
                    <a:pt x="1852" y="1852"/>
                  </a:cubicBezTo>
                  <a:cubicBezTo>
                    <a:pt x="1875" y="1852"/>
                    <a:pt x="1898" y="1829"/>
                    <a:pt x="1898" y="1806"/>
                  </a:cubicBezTo>
                  <a:cubicBezTo>
                    <a:pt x="1898" y="1621"/>
                    <a:pt x="1898" y="1621"/>
                    <a:pt x="1898" y="1621"/>
                  </a:cubicBezTo>
                  <a:cubicBezTo>
                    <a:pt x="1898" y="1598"/>
                    <a:pt x="1875" y="1574"/>
                    <a:pt x="1852" y="1574"/>
                  </a:cubicBezTo>
                  <a:cubicBezTo>
                    <a:pt x="1667" y="1574"/>
                    <a:pt x="1667" y="1574"/>
                    <a:pt x="1667" y="1574"/>
                  </a:cubicBezTo>
                  <a:cubicBezTo>
                    <a:pt x="1644" y="1574"/>
                    <a:pt x="1620" y="1598"/>
                    <a:pt x="1620" y="1621"/>
                  </a:cubicBezTo>
                  <a:cubicBezTo>
                    <a:pt x="1620" y="1806"/>
                    <a:pt x="1620" y="1806"/>
                    <a:pt x="1620" y="1806"/>
                  </a:cubicBezTo>
                  <a:cubicBezTo>
                    <a:pt x="1620" y="1829"/>
                    <a:pt x="1644" y="1852"/>
                    <a:pt x="1667" y="1852"/>
                  </a:cubicBezTo>
                  <a:close/>
                </a:path>
              </a:pathLst>
            </a:custGeom>
            <a:solidFill>
              <a:schemeClr val="accent5"/>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26" name="Freeform 2">
              <a:extLst>
                <a:ext uri="{FF2B5EF4-FFF2-40B4-BE49-F238E27FC236}">
                  <a16:creationId xmlns:a16="http://schemas.microsoft.com/office/drawing/2014/main" xmlns="" id="{232AF48E-1FF9-E343-88C0-12E87D520B48}"/>
                </a:ext>
              </a:extLst>
            </p:cNvPr>
            <p:cNvSpPr>
              <a:spLocks noChangeAspect="1" noChangeArrowheads="1"/>
            </p:cNvSpPr>
            <p:nvPr/>
          </p:nvSpPr>
          <p:spPr bwMode="auto">
            <a:xfrm>
              <a:off x="5116587" y="3402904"/>
              <a:ext cx="739256" cy="788541"/>
            </a:xfrm>
            <a:custGeom>
              <a:avLst/>
              <a:gdLst>
                <a:gd name="T0" fmla="*/ 694 w 2778"/>
                <a:gd name="T1" fmla="*/ 1019 h 2964"/>
                <a:gd name="T2" fmla="*/ 1991 w 2778"/>
                <a:gd name="T3" fmla="*/ 2963 h 2964"/>
                <a:gd name="T4" fmla="*/ 1991 w 2778"/>
                <a:gd name="T5" fmla="*/ 926 h 2964"/>
                <a:gd name="T6" fmla="*/ 1296 w 2778"/>
                <a:gd name="T7" fmla="*/ 2847 h 2964"/>
                <a:gd name="T8" fmla="*/ 1481 w 2778"/>
                <a:gd name="T9" fmla="*/ 2847 h 2964"/>
                <a:gd name="T10" fmla="*/ 787 w 2778"/>
                <a:gd name="T11" fmla="*/ 2731 h 2964"/>
                <a:gd name="T12" fmla="*/ 1991 w 2778"/>
                <a:gd name="T13" fmla="*/ 2731 h 2964"/>
                <a:gd name="T14" fmla="*/ 1481 w 2778"/>
                <a:gd name="T15" fmla="*/ 104 h 2964"/>
                <a:gd name="T16" fmla="*/ 1979 w 2778"/>
                <a:gd name="T17" fmla="*/ 602 h 2964"/>
                <a:gd name="T18" fmla="*/ 1979 w 2778"/>
                <a:gd name="T19" fmla="*/ 0 h 2964"/>
                <a:gd name="T20" fmla="*/ 937 w 2778"/>
                <a:gd name="T21" fmla="*/ 787 h 2964"/>
                <a:gd name="T22" fmla="*/ 1204 w 2778"/>
                <a:gd name="T23" fmla="*/ 521 h 2964"/>
                <a:gd name="T24" fmla="*/ 879 w 2778"/>
                <a:gd name="T25" fmla="*/ 521 h 2964"/>
                <a:gd name="T26" fmla="*/ 2453 w 2778"/>
                <a:gd name="T27" fmla="*/ 648 h 2964"/>
                <a:gd name="T28" fmla="*/ 2222 w 2778"/>
                <a:gd name="T29" fmla="*/ 880 h 2964"/>
                <a:gd name="T30" fmla="*/ 2499 w 2778"/>
                <a:gd name="T31" fmla="*/ 880 h 2964"/>
                <a:gd name="T32" fmla="*/ 926 w 2778"/>
                <a:gd name="T33" fmla="*/ 46 h 2964"/>
                <a:gd name="T34" fmla="*/ 648 w 2778"/>
                <a:gd name="T35" fmla="*/ 46 h 2964"/>
                <a:gd name="T36" fmla="*/ 879 w 2778"/>
                <a:gd name="T37" fmla="*/ 278 h 2964"/>
                <a:gd name="T38" fmla="*/ 370 w 2778"/>
                <a:gd name="T39" fmla="*/ 1424 h 2964"/>
                <a:gd name="T40" fmla="*/ 520 w 2778"/>
                <a:gd name="T41" fmla="*/ 1574 h 2964"/>
                <a:gd name="T42" fmla="*/ 520 w 2778"/>
                <a:gd name="T43" fmla="*/ 1389 h 2964"/>
                <a:gd name="T44" fmla="*/ 2638 w 2778"/>
                <a:gd name="T45" fmla="*/ 428 h 2964"/>
                <a:gd name="T46" fmla="*/ 2488 w 2778"/>
                <a:gd name="T47" fmla="*/ 278 h 2964"/>
                <a:gd name="T48" fmla="*/ 2488 w 2778"/>
                <a:gd name="T49" fmla="*/ 463 h 2964"/>
                <a:gd name="T50" fmla="*/ 463 w 2778"/>
                <a:gd name="T51" fmla="*/ 521 h 2964"/>
                <a:gd name="T52" fmla="*/ 312 w 2778"/>
                <a:gd name="T53" fmla="*/ 370 h 2964"/>
                <a:gd name="T54" fmla="*/ 312 w 2778"/>
                <a:gd name="T55" fmla="*/ 556 h 2964"/>
                <a:gd name="T56" fmla="*/ 347 w 2778"/>
                <a:gd name="T57" fmla="*/ 741 h 2964"/>
                <a:gd name="T58" fmla="*/ 0 w 2778"/>
                <a:gd name="T59" fmla="*/ 1088 h 2964"/>
                <a:gd name="T60" fmla="*/ 416 w 2778"/>
                <a:gd name="T61" fmla="*/ 1088 h 2964"/>
                <a:gd name="T62" fmla="*/ 2360 w 2778"/>
                <a:gd name="T63" fmla="*/ 1181 h 2964"/>
                <a:gd name="T64" fmla="*/ 2708 w 2778"/>
                <a:gd name="T65" fmla="*/ 1528 h 2964"/>
                <a:gd name="T66" fmla="*/ 2708 w 2778"/>
                <a:gd name="T67" fmla="*/ 1111 h 2964"/>
                <a:gd name="T68" fmla="*/ 1157 w 2778"/>
                <a:gd name="T69" fmla="*/ 2176 h 2964"/>
                <a:gd name="T70" fmla="*/ 926 w 2778"/>
                <a:gd name="T71" fmla="*/ 1945 h 2964"/>
                <a:gd name="T72" fmla="*/ 926 w 2778"/>
                <a:gd name="T73" fmla="*/ 2223 h 2964"/>
                <a:gd name="T74" fmla="*/ 1157 w 2778"/>
                <a:gd name="T75" fmla="*/ 1806 h 2964"/>
                <a:gd name="T76" fmla="*/ 926 w 2778"/>
                <a:gd name="T77" fmla="*/ 1574 h 2964"/>
                <a:gd name="T78" fmla="*/ 926 w 2778"/>
                <a:gd name="T79" fmla="*/ 1852 h 2964"/>
                <a:gd name="T80" fmla="*/ 1528 w 2778"/>
                <a:gd name="T81" fmla="*/ 2176 h 2964"/>
                <a:gd name="T82" fmla="*/ 1296 w 2778"/>
                <a:gd name="T83" fmla="*/ 1945 h 2964"/>
                <a:gd name="T84" fmla="*/ 1296 w 2778"/>
                <a:gd name="T85" fmla="*/ 2223 h 2964"/>
                <a:gd name="T86" fmla="*/ 1157 w 2778"/>
                <a:gd name="T87" fmla="*/ 1436 h 2964"/>
                <a:gd name="T88" fmla="*/ 926 w 2778"/>
                <a:gd name="T89" fmla="*/ 1204 h 2964"/>
                <a:gd name="T90" fmla="*/ 926 w 2778"/>
                <a:gd name="T91" fmla="*/ 1482 h 2964"/>
                <a:gd name="T92" fmla="*/ 1528 w 2778"/>
                <a:gd name="T93" fmla="*/ 1436 h 2964"/>
                <a:gd name="T94" fmla="*/ 1296 w 2778"/>
                <a:gd name="T95" fmla="*/ 1204 h 2964"/>
                <a:gd name="T96" fmla="*/ 1296 w 2778"/>
                <a:gd name="T97" fmla="*/ 1482 h 2964"/>
                <a:gd name="T98" fmla="*/ 1528 w 2778"/>
                <a:gd name="T99" fmla="*/ 1806 h 2964"/>
                <a:gd name="T100" fmla="*/ 1296 w 2778"/>
                <a:gd name="T101" fmla="*/ 1574 h 2964"/>
                <a:gd name="T102" fmla="*/ 1296 w 2778"/>
                <a:gd name="T103" fmla="*/ 1852 h 2964"/>
                <a:gd name="T104" fmla="*/ 1898 w 2778"/>
                <a:gd name="T105" fmla="*/ 1436 h 2964"/>
                <a:gd name="T106" fmla="*/ 1667 w 2778"/>
                <a:gd name="T107" fmla="*/ 1204 h 2964"/>
                <a:gd name="T108" fmla="*/ 1667 w 2778"/>
                <a:gd name="T109" fmla="*/ 1482 h 2964"/>
                <a:gd name="T110" fmla="*/ 1898 w 2778"/>
                <a:gd name="T111" fmla="*/ 1806 h 2964"/>
                <a:gd name="T112" fmla="*/ 1667 w 2778"/>
                <a:gd name="T113" fmla="*/ 1574 h 2964"/>
                <a:gd name="T114" fmla="*/ 1667 w 2778"/>
                <a:gd name="T115" fmla="*/ 1852 h 29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778" h="2964">
                  <a:moveTo>
                    <a:pt x="1991" y="926"/>
                  </a:moveTo>
                  <a:cubicBezTo>
                    <a:pt x="787" y="926"/>
                    <a:pt x="787" y="926"/>
                    <a:pt x="787" y="926"/>
                  </a:cubicBezTo>
                  <a:cubicBezTo>
                    <a:pt x="740" y="926"/>
                    <a:pt x="694" y="972"/>
                    <a:pt x="694" y="1019"/>
                  </a:cubicBezTo>
                  <a:cubicBezTo>
                    <a:pt x="694" y="2870"/>
                    <a:pt x="694" y="2870"/>
                    <a:pt x="694" y="2870"/>
                  </a:cubicBezTo>
                  <a:cubicBezTo>
                    <a:pt x="694" y="2916"/>
                    <a:pt x="740" y="2963"/>
                    <a:pt x="787" y="2963"/>
                  </a:cubicBezTo>
                  <a:cubicBezTo>
                    <a:pt x="1991" y="2963"/>
                    <a:pt x="1991" y="2963"/>
                    <a:pt x="1991" y="2963"/>
                  </a:cubicBezTo>
                  <a:cubicBezTo>
                    <a:pt x="2037" y="2963"/>
                    <a:pt x="2083" y="2916"/>
                    <a:pt x="2083" y="2870"/>
                  </a:cubicBezTo>
                  <a:cubicBezTo>
                    <a:pt x="2083" y="1019"/>
                    <a:pt x="2083" y="1019"/>
                    <a:pt x="2083" y="1019"/>
                  </a:cubicBezTo>
                  <a:cubicBezTo>
                    <a:pt x="2083" y="972"/>
                    <a:pt x="2037" y="926"/>
                    <a:pt x="1991" y="926"/>
                  </a:cubicBezTo>
                  <a:close/>
                  <a:moveTo>
                    <a:pt x="1435" y="2893"/>
                  </a:moveTo>
                  <a:cubicBezTo>
                    <a:pt x="1343" y="2893"/>
                    <a:pt x="1343" y="2893"/>
                    <a:pt x="1343" y="2893"/>
                  </a:cubicBezTo>
                  <a:cubicBezTo>
                    <a:pt x="1320" y="2893"/>
                    <a:pt x="1296" y="2870"/>
                    <a:pt x="1296" y="2847"/>
                  </a:cubicBezTo>
                  <a:cubicBezTo>
                    <a:pt x="1296" y="2824"/>
                    <a:pt x="1320" y="2801"/>
                    <a:pt x="1343" y="2801"/>
                  </a:cubicBezTo>
                  <a:cubicBezTo>
                    <a:pt x="1435" y="2801"/>
                    <a:pt x="1435" y="2801"/>
                    <a:pt x="1435" y="2801"/>
                  </a:cubicBezTo>
                  <a:cubicBezTo>
                    <a:pt x="1458" y="2801"/>
                    <a:pt x="1481" y="2824"/>
                    <a:pt x="1481" y="2847"/>
                  </a:cubicBezTo>
                  <a:cubicBezTo>
                    <a:pt x="1481" y="2870"/>
                    <a:pt x="1458" y="2893"/>
                    <a:pt x="1435" y="2893"/>
                  </a:cubicBezTo>
                  <a:close/>
                  <a:moveTo>
                    <a:pt x="1991" y="2731"/>
                  </a:moveTo>
                  <a:cubicBezTo>
                    <a:pt x="787" y="2731"/>
                    <a:pt x="787" y="2731"/>
                    <a:pt x="787" y="2731"/>
                  </a:cubicBezTo>
                  <a:cubicBezTo>
                    <a:pt x="787" y="1111"/>
                    <a:pt x="787" y="1111"/>
                    <a:pt x="787" y="1111"/>
                  </a:cubicBezTo>
                  <a:cubicBezTo>
                    <a:pt x="1991" y="1111"/>
                    <a:pt x="1991" y="1111"/>
                    <a:pt x="1991" y="1111"/>
                  </a:cubicBezTo>
                  <a:lnTo>
                    <a:pt x="1991" y="2731"/>
                  </a:lnTo>
                  <a:close/>
                  <a:moveTo>
                    <a:pt x="1979" y="0"/>
                  </a:moveTo>
                  <a:cubicBezTo>
                    <a:pt x="1586" y="0"/>
                    <a:pt x="1586" y="0"/>
                    <a:pt x="1586" y="0"/>
                  </a:cubicBezTo>
                  <a:cubicBezTo>
                    <a:pt x="1528" y="0"/>
                    <a:pt x="1481" y="46"/>
                    <a:pt x="1481" y="104"/>
                  </a:cubicBezTo>
                  <a:cubicBezTo>
                    <a:pt x="1481" y="498"/>
                    <a:pt x="1481" y="498"/>
                    <a:pt x="1481" y="498"/>
                  </a:cubicBezTo>
                  <a:cubicBezTo>
                    <a:pt x="1481" y="556"/>
                    <a:pt x="1528" y="602"/>
                    <a:pt x="1586" y="602"/>
                  </a:cubicBezTo>
                  <a:cubicBezTo>
                    <a:pt x="1979" y="602"/>
                    <a:pt x="1979" y="602"/>
                    <a:pt x="1979" y="602"/>
                  </a:cubicBezTo>
                  <a:cubicBezTo>
                    <a:pt x="2037" y="602"/>
                    <a:pt x="2083" y="556"/>
                    <a:pt x="2083" y="498"/>
                  </a:cubicBezTo>
                  <a:cubicBezTo>
                    <a:pt x="2083" y="104"/>
                    <a:pt x="2083" y="104"/>
                    <a:pt x="2083" y="104"/>
                  </a:cubicBezTo>
                  <a:cubicBezTo>
                    <a:pt x="2083" y="46"/>
                    <a:pt x="2037" y="0"/>
                    <a:pt x="1979" y="0"/>
                  </a:cubicBezTo>
                  <a:close/>
                  <a:moveTo>
                    <a:pt x="879" y="521"/>
                  </a:moveTo>
                  <a:cubicBezTo>
                    <a:pt x="879" y="729"/>
                    <a:pt x="879" y="729"/>
                    <a:pt x="879" y="729"/>
                  </a:cubicBezTo>
                  <a:cubicBezTo>
                    <a:pt x="879" y="764"/>
                    <a:pt x="903" y="787"/>
                    <a:pt x="937" y="787"/>
                  </a:cubicBezTo>
                  <a:cubicBezTo>
                    <a:pt x="1146" y="787"/>
                    <a:pt x="1146" y="787"/>
                    <a:pt x="1146" y="787"/>
                  </a:cubicBezTo>
                  <a:cubicBezTo>
                    <a:pt x="1181" y="787"/>
                    <a:pt x="1204" y="764"/>
                    <a:pt x="1204" y="729"/>
                  </a:cubicBezTo>
                  <a:cubicBezTo>
                    <a:pt x="1204" y="521"/>
                    <a:pt x="1204" y="521"/>
                    <a:pt x="1204" y="521"/>
                  </a:cubicBezTo>
                  <a:cubicBezTo>
                    <a:pt x="1204" y="486"/>
                    <a:pt x="1181" y="463"/>
                    <a:pt x="1146" y="463"/>
                  </a:cubicBezTo>
                  <a:cubicBezTo>
                    <a:pt x="937" y="463"/>
                    <a:pt x="937" y="463"/>
                    <a:pt x="937" y="463"/>
                  </a:cubicBezTo>
                  <a:cubicBezTo>
                    <a:pt x="903" y="463"/>
                    <a:pt x="879" y="486"/>
                    <a:pt x="879" y="521"/>
                  </a:cubicBezTo>
                  <a:close/>
                  <a:moveTo>
                    <a:pt x="2499" y="880"/>
                  </a:moveTo>
                  <a:cubicBezTo>
                    <a:pt x="2499" y="695"/>
                    <a:pt x="2499" y="695"/>
                    <a:pt x="2499" y="695"/>
                  </a:cubicBezTo>
                  <a:cubicBezTo>
                    <a:pt x="2499" y="672"/>
                    <a:pt x="2476" y="648"/>
                    <a:pt x="2453" y="648"/>
                  </a:cubicBezTo>
                  <a:cubicBezTo>
                    <a:pt x="2268" y="648"/>
                    <a:pt x="2268" y="648"/>
                    <a:pt x="2268" y="648"/>
                  </a:cubicBezTo>
                  <a:cubicBezTo>
                    <a:pt x="2245" y="648"/>
                    <a:pt x="2222" y="672"/>
                    <a:pt x="2222" y="695"/>
                  </a:cubicBezTo>
                  <a:cubicBezTo>
                    <a:pt x="2222" y="880"/>
                    <a:pt x="2222" y="880"/>
                    <a:pt x="2222" y="880"/>
                  </a:cubicBezTo>
                  <a:cubicBezTo>
                    <a:pt x="2222" y="903"/>
                    <a:pt x="2245" y="926"/>
                    <a:pt x="2268" y="926"/>
                  </a:cubicBezTo>
                  <a:cubicBezTo>
                    <a:pt x="2453" y="926"/>
                    <a:pt x="2453" y="926"/>
                    <a:pt x="2453" y="926"/>
                  </a:cubicBezTo>
                  <a:cubicBezTo>
                    <a:pt x="2476" y="926"/>
                    <a:pt x="2499" y="903"/>
                    <a:pt x="2499" y="880"/>
                  </a:cubicBezTo>
                  <a:close/>
                  <a:moveTo>
                    <a:pt x="879" y="278"/>
                  </a:moveTo>
                  <a:cubicBezTo>
                    <a:pt x="903" y="278"/>
                    <a:pt x="926" y="255"/>
                    <a:pt x="926" y="231"/>
                  </a:cubicBezTo>
                  <a:cubicBezTo>
                    <a:pt x="926" y="46"/>
                    <a:pt x="926" y="46"/>
                    <a:pt x="926" y="46"/>
                  </a:cubicBezTo>
                  <a:cubicBezTo>
                    <a:pt x="926" y="23"/>
                    <a:pt x="903" y="0"/>
                    <a:pt x="879" y="0"/>
                  </a:cubicBezTo>
                  <a:cubicBezTo>
                    <a:pt x="694" y="0"/>
                    <a:pt x="694" y="0"/>
                    <a:pt x="694" y="0"/>
                  </a:cubicBezTo>
                  <a:cubicBezTo>
                    <a:pt x="671" y="0"/>
                    <a:pt x="648" y="23"/>
                    <a:pt x="648" y="46"/>
                  </a:cubicBezTo>
                  <a:cubicBezTo>
                    <a:pt x="648" y="231"/>
                    <a:pt x="648" y="231"/>
                    <a:pt x="648" y="231"/>
                  </a:cubicBezTo>
                  <a:cubicBezTo>
                    <a:pt x="648" y="255"/>
                    <a:pt x="671" y="278"/>
                    <a:pt x="694" y="278"/>
                  </a:cubicBezTo>
                  <a:lnTo>
                    <a:pt x="879" y="278"/>
                  </a:lnTo>
                  <a:close/>
                  <a:moveTo>
                    <a:pt x="520" y="1389"/>
                  </a:moveTo>
                  <a:cubicBezTo>
                    <a:pt x="405" y="1389"/>
                    <a:pt x="405" y="1389"/>
                    <a:pt x="405" y="1389"/>
                  </a:cubicBezTo>
                  <a:cubicBezTo>
                    <a:pt x="382" y="1389"/>
                    <a:pt x="370" y="1401"/>
                    <a:pt x="370" y="1424"/>
                  </a:cubicBezTo>
                  <a:cubicBezTo>
                    <a:pt x="370" y="1540"/>
                    <a:pt x="370" y="1540"/>
                    <a:pt x="370" y="1540"/>
                  </a:cubicBezTo>
                  <a:cubicBezTo>
                    <a:pt x="370" y="1563"/>
                    <a:pt x="382" y="1574"/>
                    <a:pt x="405" y="1574"/>
                  </a:cubicBezTo>
                  <a:cubicBezTo>
                    <a:pt x="520" y="1574"/>
                    <a:pt x="520" y="1574"/>
                    <a:pt x="520" y="1574"/>
                  </a:cubicBezTo>
                  <a:cubicBezTo>
                    <a:pt x="544" y="1574"/>
                    <a:pt x="555" y="1563"/>
                    <a:pt x="555" y="1540"/>
                  </a:cubicBezTo>
                  <a:cubicBezTo>
                    <a:pt x="555" y="1424"/>
                    <a:pt x="555" y="1424"/>
                    <a:pt x="555" y="1424"/>
                  </a:cubicBezTo>
                  <a:cubicBezTo>
                    <a:pt x="555" y="1401"/>
                    <a:pt x="544" y="1389"/>
                    <a:pt x="520" y="1389"/>
                  </a:cubicBezTo>
                  <a:close/>
                  <a:moveTo>
                    <a:pt x="2488" y="463"/>
                  </a:moveTo>
                  <a:cubicBezTo>
                    <a:pt x="2603" y="463"/>
                    <a:pt x="2603" y="463"/>
                    <a:pt x="2603" y="463"/>
                  </a:cubicBezTo>
                  <a:cubicBezTo>
                    <a:pt x="2627" y="463"/>
                    <a:pt x="2638" y="452"/>
                    <a:pt x="2638" y="428"/>
                  </a:cubicBezTo>
                  <a:cubicBezTo>
                    <a:pt x="2638" y="313"/>
                    <a:pt x="2638" y="313"/>
                    <a:pt x="2638" y="313"/>
                  </a:cubicBezTo>
                  <a:cubicBezTo>
                    <a:pt x="2638" y="289"/>
                    <a:pt x="2627" y="278"/>
                    <a:pt x="2603" y="278"/>
                  </a:cubicBezTo>
                  <a:cubicBezTo>
                    <a:pt x="2488" y="278"/>
                    <a:pt x="2488" y="278"/>
                    <a:pt x="2488" y="278"/>
                  </a:cubicBezTo>
                  <a:cubicBezTo>
                    <a:pt x="2464" y="278"/>
                    <a:pt x="2453" y="289"/>
                    <a:pt x="2453" y="313"/>
                  </a:cubicBezTo>
                  <a:cubicBezTo>
                    <a:pt x="2453" y="428"/>
                    <a:pt x="2453" y="428"/>
                    <a:pt x="2453" y="428"/>
                  </a:cubicBezTo>
                  <a:cubicBezTo>
                    <a:pt x="2453" y="452"/>
                    <a:pt x="2464" y="463"/>
                    <a:pt x="2488" y="463"/>
                  </a:cubicBezTo>
                  <a:close/>
                  <a:moveTo>
                    <a:pt x="312" y="556"/>
                  </a:moveTo>
                  <a:cubicBezTo>
                    <a:pt x="428" y="556"/>
                    <a:pt x="428" y="556"/>
                    <a:pt x="428" y="556"/>
                  </a:cubicBezTo>
                  <a:cubicBezTo>
                    <a:pt x="451" y="556"/>
                    <a:pt x="463" y="544"/>
                    <a:pt x="463" y="521"/>
                  </a:cubicBezTo>
                  <a:cubicBezTo>
                    <a:pt x="463" y="405"/>
                    <a:pt x="463" y="405"/>
                    <a:pt x="463" y="405"/>
                  </a:cubicBezTo>
                  <a:cubicBezTo>
                    <a:pt x="463" y="382"/>
                    <a:pt x="451" y="370"/>
                    <a:pt x="428" y="370"/>
                  </a:cubicBezTo>
                  <a:cubicBezTo>
                    <a:pt x="312" y="370"/>
                    <a:pt x="312" y="370"/>
                    <a:pt x="312" y="370"/>
                  </a:cubicBezTo>
                  <a:cubicBezTo>
                    <a:pt x="289" y="370"/>
                    <a:pt x="277" y="382"/>
                    <a:pt x="277" y="405"/>
                  </a:cubicBezTo>
                  <a:cubicBezTo>
                    <a:pt x="277" y="521"/>
                    <a:pt x="277" y="521"/>
                    <a:pt x="277" y="521"/>
                  </a:cubicBezTo>
                  <a:cubicBezTo>
                    <a:pt x="277" y="544"/>
                    <a:pt x="289" y="556"/>
                    <a:pt x="312" y="556"/>
                  </a:cubicBezTo>
                  <a:close/>
                  <a:moveTo>
                    <a:pt x="416" y="1088"/>
                  </a:moveTo>
                  <a:cubicBezTo>
                    <a:pt x="416" y="811"/>
                    <a:pt x="416" y="811"/>
                    <a:pt x="416" y="811"/>
                  </a:cubicBezTo>
                  <a:cubicBezTo>
                    <a:pt x="416" y="776"/>
                    <a:pt x="382" y="741"/>
                    <a:pt x="347" y="741"/>
                  </a:cubicBezTo>
                  <a:cubicBezTo>
                    <a:pt x="69" y="741"/>
                    <a:pt x="69" y="741"/>
                    <a:pt x="69" y="741"/>
                  </a:cubicBezTo>
                  <a:cubicBezTo>
                    <a:pt x="34" y="741"/>
                    <a:pt x="0" y="776"/>
                    <a:pt x="0" y="811"/>
                  </a:cubicBezTo>
                  <a:cubicBezTo>
                    <a:pt x="0" y="1088"/>
                    <a:pt x="0" y="1088"/>
                    <a:pt x="0" y="1088"/>
                  </a:cubicBezTo>
                  <a:cubicBezTo>
                    <a:pt x="0" y="1123"/>
                    <a:pt x="34" y="1158"/>
                    <a:pt x="69" y="1158"/>
                  </a:cubicBezTo>
                  <a:cubicBezTo>
                    <a:pt x="347" y="1158"/>
                    <a:pt x="347" y="1158"/>
                    <a:pt x="347" y="1158"/>
                  </a:cubicBezTo>
                  <a:cubicBezTo>
                    <a:pt x="382" y="1158"/>
                    <a:pt x="416" y="1123"/>
                    <a:pt x="416" y="1088"/>
                  </a:cubicBezTo>
                  <a:close/>
                  <a:moveTo>
                    <a:pt x="2708" y="1111"/>
                  </a:moveTo>
                  <a:cubicBezTo>
                    <a:pt x="2430" y="1111"/>
                    <a:pt x="2430" y="1111"/>
                    <a:pt x="2430" y="1111"/>
                  </a:cubicBezTo>
                  <a:cubicBezTo>
                    <a:pt x="2395" y="1111"/>
                    <a:pt x="2360" y="1146"/>
                    <a:pt x="2360" y="1181"/>
                  </a:cubicBezTo>
                  <a:cubicBezTo>
                    <a:pt x="2360" y="1459"/>
                    <a:pt x="2360" y="1459"/>
                    <a:pt x="2360" y="1459"/>
                  </a:cubicBezTo>
                  <a:cubicBezTo>
                    <a:pt x="2360" y="1493"/>
                    <a:pt x="2395" y="1528"/>
                    <a:pt x="2430" y="1528"/>
                  </a:cubicBezTo>
                  <a:cubicBezTo>
                    <a:pt x="2708" y="1528"/>
                    <a:pt x="2708" y="1528"/>
                    <a:pt x="2708" y="1528"/>
                  </a:cubicBezTo>
                  <a:cubicBezTo>
                    <a:pt x="2742" y="1528"/>
                    <a:pt x="2777" y="1493"/>
                    <a:pt x="2777" y="1459"/>
                  </a:cubicBezTo>
                  <a:cubicBezTo>
                    <a:pt x="2777" y="1181"/>
                    <a:pt x="2777" y="1181"/>
                    <a:pt x="2777" y="1181"/>
                  </a:cubicBezTo>
                  <a:cubicBezTo>
                    <a:pt x="2777" y="1146"/>
                    <a:pt x="2742" y="1111"/>
                    <a:pt x="2708" y="1111"/>
                  </a:cubicBezTo>
                  <a:close/>
                  <a:moveTo>
                    <a:pt x="926" y="2223"/>
                  </a:moveTo>
                  <a:cubicBezTo>
                    <a:pt x="1111" y="2223"/>
                    <a:pt x="1111" y="2223"/>
                    <a:pt x="1111" y="2223"/>
                  </a:cubicBezTo>
                  <a:cubicBezTo>
                    <a:pt x="1134" y="2223"/>
                    <a:pt x="1157" y="2200"/>
                    <a:pt x="1157" y="2176"/>
                  </a:cubicBezTo>
                  <a:cubicBezTo>
                    <a:pt x="1157" y="1991"/>
                    <a:pt x="1157" y="1991"/>
                    <a:pt x="1157" y="1991"/>
                  </a:cubicBezTo>
                  <a:cubicBezTo>
                    <a:pt x="1157" y="1968"/>
                    <a:pt x="1134" y="1945"/>
                    <a:pt x="1111" y="1945"/>
                  </a:cubicBezTo>
                  <a:cubicBezTo>
                    <a:pt x="926" y="1945"/>
                    <a:pt x="926" y="1945"/>
                    <a:pt x="926" y="1945"/>
                  </a:cubicBezTo>
                  <a:cubicBezTo>
                    <a:pt x="903" y="1945"/>
                    <a:pt x="879" y="1968"/>
                    <a:pt x="879" y="1991"/>
                  </a:cubicBezTo>
                  <a:cubicBezTo>
                    <a:pt x="879" y="2176"/>
                    <a:pt x="879" y="2176"/>
                    <a:pt x="879" y="2176"/>
                  </a:cubicBezTo>
                  <a:cubicBezTo>
                    <a:pt x="879" y="2200"/>
                    <a:pt x="903" y="2223"/>
                    <a:pt x="926" y="2223"/>
                  </a:cubicBezTo>
                  <a:close/>
                  <a:moveTo>
                    <a:pt x="926" y="1852"/>
                  </a:moveTo>
                  <a:cubicBezTo>
                    <a:pt x="1111" y="1852"/>
                    <a:pt x="1111" y="1852"/>
                    <a:pt x="1111" y="1852"/>
                  </a:cubicBezTo>
                  <a:cubicBezTo>
                    <a:pt x="1134" y="1852"/>
                    <a:pt x="1157" y="1829"/>
                    <a:pt x="1157" y="1806"/>
                  </a:cubicBezTo>
                  <a:cubicBezTo>
                    <a:pt x="1157" y="1621"/>
                    <a:pt x="1157" y="1621"/>
                    <a:pt x="1157" y="1621"/>
                  </a:cubicBezTo>
                  <a:cubicBezTo>
                    <a:pt x="1157" y="1598"/>
                    <a:pt x="1134" y="1574"/>
                    <a:pt x="1111" y="1574"/>
                  </a:cubicBezTo>
                  <a:cubicBezTo>
                    <a:pt x="926" y="1574"/>
                    <a:pt x="926" y="1574"/>
                    <a:pt x="926" y="1574"/>
                  </a:cubicBezTo>
                  <a:cubicBezTo>
                    <a:pt x="903" y="1574"/>
                    <a:pt x="879" y="1598"/>
                    <a:pt x="879" y="1621"/>
                  </a:cubicBezTo>
                  <a:cubicBezTo>
                    <a:pt x="879" y="1806"/>
                    <a:pt x="879" y="1806"/>
                    <a:pt x="879" y="1806"/>
                  </a:cubicBezTo>
                  <a:cubicBezTo>
                    <a:pt x="879" y="1829"/>
                    <a:pt x="903" y="1852"/>
                    <a:pt x="926" y="1852"/>
                  </a:cubicBezTo>
                  <a:close/>
                  <a:moveTo>
                    <a:pt x="1296" y="2223"/>
                  </a:moveTo>
                  <a:cubicBezTo>
                    <a:pt x="1481" y="2223"/>
                    <a:pt x="1481" y="2223"/>
                    <a:pt x="1481" y="2223"/>
                  </a:cubicBezTo>
                  <a:cubicBezTo>
                    <a:pt x="1505" y="2223"/>
                    <a:pt x="1528" y="2200"/>
                    <a:pt x="1528" y="2176"/>
                  </a:cubicBezTo>
                  <a:cubicBezTo>
                    <a:pt x="1528" y="1991"/>
                    <a:pt x="1528" y="1991"/>
                    <a:pt x="1528" y="1991"/>
                  </a:cubicBezTo>
                  <a:cubicBezTo>
                    <a:pt x="1528" y="1968"/>
                    <a:pt x="1505" y="1945"/>
                    <a:pt x="1481" y="1945"/>
                  </a:cubicBezTo>
                  <a:cubicBezTo>
                    <a:pt x="1296" y="1945"/>
                    <a:pt x="1296" y="1945"/>
                    <a:pt x="1296" y="1945"/>
                  </a:cubicBezTo>
                  <a:cubicBezTo>
                    <a:pt x="1273" y="1945"/>
                    <a:pt x="1250" y="1968"/>
                    <a:pt x="1250" y="1991"/>
                  </a:cubicBezTo>
                  <a:cubicBezTo>
                    <a:pt x="1250" y="2176"/>
                    <a:pt x="1250" y="2176"/>
                    <a:pt x="1250" y="2176"/>
                  </a:cubicBezTo>
                  <a:cubicBezTo>
                    <a:pt x="1250" y="2200"/>
                    <a:pt x="1273" y="2223"/>
                    <a:pt x="1296" y="2223"/>
                  </a:cubicBezTo>
                  <a:close/>
                  <a:moveTo>
                    <a:pt x="926" y="1482"/>
                  </a:moveTo>
                  <a:cubicBezTo>
                    <a:pt x="1111" y="1482"/>
                    <a:pt x="1111" y="1482"/>
                    <a:pt x="1111" y="1482"/>
                  </a:cubicBezTo>
                  <a:cubicBezTo>
                    <a:pt x="1134" y="1482"/>
                    <a:pt x="1157" y="1459"/>
                    <a:pt x="1157" y="1436"/>
                  </a:cubicBezTo>
                  <a:cubicBezTo>
                    <a:pt x="1157" y="1250"/>
                    <a:pt x="1157" y="1250"/>
                    <a:pt x="1157" y="1250"/>
                  </a:cubicBezTo>
                  <a:cubicBezTo>
                    <a:pt x="1157" y="1227"/>
                    <a:pt x="1134" y="1204"/>
                    <a:pt x="1111" y="1204"/>
                  </a:cubicBezTo>
                  <a:cubicBezTo>
                    <a:pt x="926" y="1204"/>
                    <a:pt x="926" y="1204"/>
                    <a:pt x="926" y="1204"/>
                  </a:cubicBezTo>
                  <a:cubicBezTo>
                    <a:pt x="903" y="1204"/>
                    <a:pt x="879" y="1227"/>
                    <a:pt x="879" y="1250"/>
                  </a:cubicBezTo>
                  <a:cubicBezTo>
                    <a:pt x="879" y="1436"/>
                    <a:pt x="879" y="1436"/>
                    <a:pt x="879" y="1436"/>
                  </a:cubicBezTo>
                  <a:cubicBezTo>
                    <a:pt x="879" y="1459"/>
                    <a:pt x="903" y="1482"/>
                    <a:pt x="926" y="1482"/>
                  </a:cubicBezTo>
                  <a:close/>
                  <a:moveTo>
                    <a:pt x="1296" y="1482"/>
                  </a:moveTo>
                  <a:cubicBezTo>
                    <a:pt x="1481" y="1482"/>
                    <a:pt x="1481" y="1482"/>
                    <a:pt x="1481" y="1482"/>
                  </a:cubicBezTo>
                  <a:cubicBezTo>
                    <a:pt x="1505" y="1482"/>
                    <a:pt x="1528" y="1459"/>
                    <a:pt x="1528" y="1436"/>
                  </a:cubicBezTo>
                  <a:cubicBezTo>
                    <a:pt x="1528" y="1250"/>
                    <a:pt x="1528" y="1250"/>
                    <a:pt x="1528" y="1250"/>
                  </a:cubicBezTo>
                  <a:cubicBezTo>
                    <a:pt x="1528" y="1227"/>
                    <a:pt x="1505" y="1204"/>
                    <a:pt x="1481" y="1204"/>
                  </a:cubicBezTo>
                  <a:cubicBezTo>
                    <a:pt x="1296" y="1204"/>
                    <a:pt x="1296" y="1204"/>
                    <a:pt x="1296" y="1204"/>
                  </a:cubicBezTo>
                  <a:cubicBezTo>
                    <a:pt x="1273" y="1204"/>
                    <a:pt x="1250" y="1227"/>
                    <a:pt x="1250" y="1250"/>
                  </a:cubicBezTo>
                  <a:cubicBezTo>
                    <a:pt x="1250" y="1436"/>
                    <a:pt x="1250" y="1436"/>
                    <a:pt x="1250" y="1436"/>
                  </a:cubicBezTo>
                  <a:cubicBezTo>
                    <a:pt x="1250" y="1459"/>
                    <a:pt x="1273" y="1482"/>
                    <a:pt x="1296" y="1482"/>
                  </a:cubicBezTo>
                  <a:close/>
                  <a:moveTo>
                    <a:pt x="1296" y="1852"/>
                  </a:moveTo>
                  <a:cubicBezTo>
                    <a:pt x="1481" y="1852"/>
                    <a:pt x="1481" y="1852"/>
                    <a:pt x="1481" y="1852"/>
                  </a:cubicBezTo>
                  <a:cubicBezTo>
                    <a:pt x="1505" y="1852"/>
                    <a:pt x="1528" y="1829"/>
                    <a:pt x="1528" y="1806"/>
                  </a:cubicBezTo>
                  <a:cubicBezTo>
                    <a:pt x="1528" y="1621"/>
                    <a:pt x="1528" y="1621"/>
                    <a:pt x="1528" y="1621"/>
                  </a:cubicBezTo>
                  <a:cubicBezTo>
                    <a:pt x="1528" y="1598"/>
                    <a:pt x="1505" y="1574"/>
                    <a:pt x="1481" y="1574"/>
                  </a:cubicBezTo>
                  <a:cubicBezTo>
                    <a:pt x="1296" y="1574"/>
                    <a:pt x="1296" y="1574"/>
                    <a:pt x="1296" y="1574"/>
                  </a:cubicBezTo>
                  <a:cubicBezTo>
                    <a:pt x="1273" y="1574"/>
                    <a:pt x="1250" y="1598"/>
                    <a:pt x="1250" y="1621"/>
                  </a:cubicBezTo>
                  <a:cubicBezTo>
                    <a:pt x="1250" y="1806"/>
                    <a:pt x="1250" y="1806"/>
                    <a:pt x="1250" y="1806"/>
                  </a:cubicBezTo>
                  <a:cubicBezTo>
                    <a:pt x="1250" y="1829"/>
                    <a:pt x="1273" y="1852"/>
                    <a:pt x="1296" y="1852"/>
                  </a:cubicBezTo>
                  <a:close/>
                  <a:moveTo>
                    <a:pt x="1667" y="1482"/>
                  </a:moveTo>
                  <a:cubicBezTo>
                    <a:pt x="1852" y="1482"/>
                    <a:pt x="1852" y="1482"/>
                    <a:pt x="1852" y="1482"/>
                  </a:cubicBezTo>
                  <a:cubicBezTo>
                    <a:pt x="1875" y="1482"/>
                    <a:pt x="1898" y="1459"/>
                    <a:pt x="1898" y="1436"/>
                  </a:cubicBezTo>
                  <a:cubicBezTo>
                    <a:pt x="1898" y="1250"/>
                    <a:pt x="1898" y="1250"/>
                    <a:pt x="1898" y="1250"/>
                  </a:cubicBezTo>
                  <a:cubicBezTo>
                    <a:pt x="1898" y="1227"/>
                    <a:pt x="1875" y="1204"/>
                    <a:pt x="1852" y="1204"/>
                  </a:cubicBezTo>
                  <a:cubicBezTo>
                    <a:pt x="1667" y="1204"/>
                    <a:pt x="1667" y="1204"/>
                    <a:pt x="1667" y="1204"/>
                  </a:cubicBezTo>
                  <a:cubicBezTo>
                    <a:pt x="1644" y="1204"/>
                    <a:pt x="1620" y="1227"/>
                    <a:pt x="1620" y="1250"/>
                  </a:cubicBezTo>
                  <a:cubicBezTo>
                    <a:pt x="1620" y="1436"/>
                    <a:pt x="1620" y="1436"/>
                    <a:pt x="1620" y="1436"/>
                  </a:cubicBezTo>
                  <a:cubicBezTo>
                    <a:pt x="1620" y="1459"/>
                    <a:pt x="1644" y="1482"/>
                    <a:pt x="1667" y="1482"/>
                  </a:cubicBezTo>
                  <a:close/>
                  <a:moveTo>
                    <a:pt x="1667" y="1852"/>
                  </a:moveTo>
                  <a:cubicBezTo>
                    <a:pt x="1852" y="1852"/>
                    <a:pt x="1852" y="1852"/>
                    <a:pt x="1852" y="1852"/>
                  </a:cubicBezTo>
                  <a:cubicBezTo>
                    <a:pt x="1875" y="1852"/>
                    <a:pt x="1898" y="1829"/>
                    <a:pt x="1898" y="1806"/>
                  </a:cubicBezTo>
                  <a:cubicBezTo>
                    <a:pt x="1898" y="1621"/>
                    <a:pt x="1898" y="1621"/>
                    <a:pt x="1898" y="1621"/>
                  </a:cubicBezTo>
                  <a:cubicBezTo>
                    <a:pt x="1898" y="1598"/>
                    <a:pt x="1875" y="1574"/>
                    <a:pt x="1852" y="1574"/>
                  </a:cubicBezTo>
                  <a:cubicBezTo>
                    <a:pt x="1667" y="1574"/>
                    <a:pt x="1667" y="1574"/>
                    <a:pt x="1667" y="1574"/>
                  </a:cubicBezTo>
                  <a:cubicBezTo>
                    <a:pt x="1644" y="1574"/>
                    <a:pt x="1620" y="1598"/>
                    <a:pt x="1620" y="1621"/>
                  </a:cubicBezTo>
                  <a:cubicBezTo>
                    <a:pt x="1620" y="1806"/>
                    <a:pt x="1620" y="1806"/>
                    <a:pt x="1620" y="1806"/>
                  </a:cubicBezTo>
                  <a:cubicBezTo>
                    <a:pt x="1620" y="1829"/>
                    <a:pt x="1644" y="1852"/>
                    <a:pt x="1667" y="1852"/>
                  </a:cubicBezTo>
                  <a:close/>
                </a:path>
              </a:pathLst>
            </a:custGeom>
            <a:solidFill>
              <a:schemeClr val="accent5"/>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dirty="0"/>
            </a:p>
          </p:txBody>
        </p:sp>
      </p:grpSp>
      <p:sp>
        <p:nvSpPr>
          <p:cNvPr id="5" name="Rectangle 4">
            <a:extLst>
              <a:ext uri="{FF2B5EF4-FFF2-40B4-BE49-F238E27FC236}">
                <a16:creationId xmlns:a16="http://schemas.microsoft.com/office/drawing/2014/main" xmlns="" id="{61780EEB-91B3-5744-A86D-656DB241991C}"/>
              </a:ext>
            </a:extLst>
          </p:cNvPr>
          <p:cNvSpPr/>
          <p:nvPr/>
        </p:nvSpPr>
        <p:spPr>
          <a:xfrm>
            <a:off x="855985" y="1627245"/>
            <a:ext cx="5848951" cy="4196586"/>
          </a:xfrm>
          <a:prstGeom prst="rect">
            <a:avLst/>
          </a:prstGeom>
        </p:spPr>
        <p:txBody>
          <a:bodyPr wrap="square" lIns="0" tIns="0" rIns="0" bIns="0">
            <a:noAutofit/>
          </a:bodyPr>
          <a:lstStyle/>
          <a:p>
            <a:pPr marL="231775" indent="-217488">
              <a:spcBef>
                <a:spcPts val="200"/>
              </a:spcBef>
              <a:spcAft>
                <a:spcPts val="200"/>
              </a:spcAft>
              <a:buClrTx/>
            </a:pPr>
            <a:r>
              <a:rPr lang="en-US" sz="1600" b="1" dirty="0">
                <a:solidFill>
                  <a:srgbClr val="000000"/>
                </a:solidFill>
              </a:rPr>
              <a:t>Local Storage</a:t>
            </a:r>
          </a:p>
          <a:p>
            <a:pPr marL="231775" lvl="1" indent="-217488">
              <a:spcBef>
                <a:spcPts val="200"/>
              </a:spcBef>
              <a:spcAft>
                <a:spcPts val="200"/>
              </a:spcAft>
              <a:buClrTx/>
              <a:buFont typeface="Arial" panose="020B0604020202020204" pitchFamily="34" charset="0"/>
              <a:buChar char="•"/>
            </a:pPr>
            <a:r>
              <a:rPr lang="en-US" sz="1600" dirty="0">
                <a:solidFill>
                  <a:srgbClr val="000000"/>
                </a:solidFill>
              </a:rPr>
              <a:t>Local </a:t>
            </a:r>
            <a:r>
              <a:rPr lang="en-US" sz="1600" dirty="0" err="1">
                <a:solidFill>
                  <a:srgbClr val="000000"/>
                </a:solidFill>
              </a:rPr>
              <a:t>NVMe</a:t>
            </a:r>
            <a:r>
              <a:rPr lang="en-US" sz="1600" dirty="0">
                <a:solidFill>
                  <a:srgbClr val="000000"/>
                </a:solidFill>
              </a:rPr>
              <a:t> storage is the fastest storage option for OCI customers, offering up to 45million read and 2 million write IOPS</a:t>
            </a:r>
          </a:p>
          <a:p>
            <a:pPr marL="231775" indent="-217488">
              <a:spcBef>
                <a:spcPts val="200"/>
              </a:spcBef>
              <a:spcAft>
                <a:spcPts val="200"/>
              </a:spcAft>
              <a:buClrTx/>
            </a:pPr>
            <a:r>
              <a:rPr lang="en-US" sz="1600" b="1" dirty="0">
                <a:solidFill>
                  <a:srgbClr val="000000"/>
                </a:solidFill>
              </a:rPr>
              <a:t>Block Volumes</a:t>
            </a:r>
          </a:p>
          <a:p>
            <a:pPr marL="231775" lvl="1" indent="-217488">
              <a:spcBef>
                <a:spcPts val="200"/>
              </a:spcBef>
              <a:spcAft>
                <a:spcPts val="200"/>
              </a:spcAft>
              <a:buClrTx/>
              <a:buFont typeface="Arial" panose="020B0604020202020204" pitchFamily="34" charset="0"/>
              <a:buChar char="•"/>
              <a:defRPr/>
            </a:pPr>
            <a:r>
              <a:rPr lang="en-US" sz="1600" dirty="0">
                <a:solidFill>
                  <a:srgbClr val="000000"/>
                </a:solidFill>
              </a:rPr>
              <a:t>OCI Block Volumes provide high-speed storage capacity with seamless data protection and recovery </a:t>
            </a:r>
          </a:p>
          <a:p>
            <a:pPr marL="231775" lvl="0" indent="-217488">
              <a:spcBef>
                <a:spcPts val="200"/>
              </a:spcBef>
              <a:spcAft>
                <a:spcPts val="200"/>
              </a:spcAft>
              <a:buClrTx/>
            </a:pPr>
            <a:r>
              <a:rPr lang="en-US" sz="1600" b="1" dirty="0">
                <a:solidFill>
                  <a:srgbClr val="000000"/>
                </a:solidFill>
              </a:rPr>
              <a:t>Object / Archive Storage</a:t>
            </a:r>
          </a:p>
          <a:p>
            <a:pPr marL="231775" lvl="1" indent="-217488">
              <a:spcBef>
                <a:spcPts val="200"/>
              </a:spcBef>
              <a:spcAft>
                <a:spcPts val="200"/>
              </a:spcAft>
              <a:buClrTx/>
              <a:buFont typeface="Arial" panose="020B0604020202020204" pitchFamily="34" charset="0"/>
              <a:buChar char="•"/>
              <a:defRPr/>
            </a:pPr>
            <a:r>
              <a:rPr lang="en-US" sz="1600" dirty="0">
                <a:solidFill>
                  <a:srgbClr val="000000"/>
                </a:solidFill>
              </a:rPr>
              <a:t>OCI Object Storage offers highly scalable capacity at industry-leading price points</a:t>
            </a:r>
          </a:p>
          <a:p>
            <a:pPr marL="231775" lvl="1" indent="-217488">
              <a:spcBef>
                <a:spcPts val="200"/>
              </a:spcBef>
              <a:spcAft>
                <a:spcPts val="200"/>
              </a:spcAft>
              <a:buClrTx/>
              <a:buFont typeface="Arial" panose="020B0604020202020204" pitchFamily="34" charset="0"/>
              <a:buChar char="•"/>
              <a:defRPr/>
            </a:pPr>
            <a:r>
              <a:rPr lang="en-US" sz="1600" dirty="0">
                <a:solidFill>
                  <a:srgbClr val="000000"/>
                </a:solidFill>
              </a:rPr>
              <a:t>Archive storage offers lowest price in the industry for securely storing infrequently accessed data</a:t>
            </a:r>
          </a:p>
          <a:p>
            <a:pPr marL="231775" indent="-217488">
              <a:spcBef>
                <a:spcPts val="200"/>
              </a:spcBef>
              <a:spcAft>
                <a:spcPts val="200"/>
              </a:spcAft>
              <a:buClrTx/>
              <a:defRPr/>
            </a:pPr>
            <a:r>
              <a:rPr lang="en-US" sz="1600" b="1" dirty="0">
                <a:solidFill>
                  <a:srgbClr val="000000"/>
                </a:solidFill>
              </a:rPr>
              <a:t>File Storage</a:t>
            </a:r>
          </a:p>
          <a:p>
            <a:pPr marL="231775" lvl="1" indent="-217488">
              <a:spcBef>
                <a:spcPts val="200"/>
              </a:spcBef>
              <a:spcAft>
                <a:spcPts val="200"/>
              </a:spcAft>
              <a:buClrTx/>
              <a:buFont typeface="Arial" panose="020B0604020202020204" pitchFamily="34" charset="0"/>
              <a:buChar char="•"/>
              <a:defRPr/>
            </a:pPr>
            <a:r>
              <a:rPr lang="en-US" sz="1600" dirty="0">
                <a:solidFill>
                  <a:srgbClr val="000000"/>
                </a:solidFill>
              </a:rPr>
              <a:t>Create secure, mounted file systems with just a  few clicks</a:t>
            </a:r>
          </a:p>
          <a:p>
            <a:pPr marL="231775" indent="-217488">
              <a:spcBef>
                <a:spcPts val="200"/>
              </a:spcBef>
              <a:spcAft>
                <a:spcPts val="200"/>
              </a:spcAft>
              <a:buClrTx/>
              <a:defRPr/>
            </a:pPr>
            <a:r>
              <a:rPr lang="en-US" sz="1600" b="1" dirty="0">
                <a:solidFill>
                  <a:srgbClr val="000000"/>
                </a:solidFill>
              </a:rPr>
              <a:t>Oracle Database and Database Cloud</a:t>
            </a:r>
          </a:p>
          <a:p>
            <a:pPr marL="231775" lvl="1" indent="-217488">
              <a:spcBef>
                <a:spcPts val="200"/>
              </a:spcBef>
              <a:spcAft>
                <a:spcPts val="200"/>
              </a:spcAft>
              <a:buClrTx/>
              <a:buFont typeface="Arial" panose="020B0604020202020204" pitchFamily="34" charset="0"/>
              <a:buChar char="•"/>
            </a:pPr>
            <a:r>
              <a:rPr lang="en-US" sz="1600" dirty="0">
                <a:solidFill>
                  <a:srgbClr val="000000"/>
                </a:solidFill>
              </a:rPr>
              <a:t>OCI is optimized for Oracle Databases</a:t>
            </a:r>
          </a:p>
        </p:txBody>
      </p:sp>
      <p:sp>
        <p:nvSpPr>
          <p:cNvPr id="6" name="Slide Number Placeholder 5">
            <a:extLst>
              <a:ext uri="{FF2B5EF4-FFF2-40B4-BE49-F238E27FC236}">
                <a16:creationId xmlns:a16="http://schemas.microsoft.com/office/drawing/2014/main" xmlns="" id="{AB5D0B9C-83C2-D54D-BDDF-97AB652024DB}"/>
              </a:ext>
            </a:extLst>
          </p:cNvPr>
          <p:cNvSpPr>
            <a:spLocks noGrp="1"/>
          </p:cNvSpPr>
          <p:nvPr>
            <p:ph type="sldNum" sz="quarter" idx="4"/>
          </p:nvPr>
        </p:nvSpPr>
        <p:spPr/>
        <p:txBody>
          <a:bodyPr/>
          <a:lstStyle/>
          <a:p>
            <a:fld id="{C51EAA63-D034-42AE-91FA-B13B9518C7BE}" type="slidenum">
              <a:rPr lang="en-US" smtClean="0"/>
              <a:pPr/>
              <a:t>29</a:t>
            </a:fld>
            <a:endParaRPr lang="en-US" dirty="0"/>
          </a:p>
        </p:txBody>
      </p:sp>
      <p:sp>
        <p:nvSpPr>
          <p:cNvPr id="19" name="Title 3">
            <a:extLst>
              <a:ext uri="{FF2B5EF4-FFF2-40B4-BE49-F238E27FC236}">
                <a16:creationId xmlns:a16="http://schemas.microsoft.com/office/drawing/2014/main" xmlns="" id="{7F07F64C-CE2E-114A-A52F-A4E8ACCB5969}"/>
              </a:ext>
            </a:extLst>
          </p:cNvPr>
          <p:cNvSpPr txBox="1">
            <a:spLocks/>
          </p:cNvSpPr>
          <p:nvPr/>
        </p:nvSpPr>
        <p:spPr>
          <a:xfrm>
            <a:off x="531812" y="-11650"/>
            <a:ext cx="11125200" cy="889000"/>
          </a:xfrm>
          <a:prstGeom prst="rect">
            <a:avLst/>
          </a:prstGeom>
        </p:spPr>
        <p:txBody>
          <a:bodyPr vert="horz" lIns="0" tIns="0" rIns="0" bIns="0" rtlCol="0" anchor="b">
            <a:noAutofit/>
          </a:bodyPr>
          <a:lstStyle>
            <a:defPPr>
              <a:defRPr lang="en-US"/>
            </a:defPPr>
            <a:lvl1pPr>
              <a:lnSpc>
                <a:spcPct val="80000"/>
              </a:lnSpc>
              <a:spcBef>
                <a:spcPct val="0"/>
              </a:spcBef>
              <a:buNone/>
              <a:defRPr sz="3600">
                <a:solidFill>
                  <a:srgbClr val="000000"/>
                </a:solidFill>
                <a:latin typeface="+mj-lt"/>
                <a:ea typeface="+mj-ea"/>
                <a:cs typeface="+mj-cs"/>
              </a:defRPr>
            </a:lvl1pPr>
          </a:lstStyle>
          <a:p>
            <a:r>
              <a:rPr lang="en-US" dirty="0"/>
              <a:t>Storing Data in the Cloud</a:t>
            </a:r>
          </a:p>
        </p:txBody>
      </p:sp>
    </p:spTree>
    <p:extLst>
      <p:ext uri="{BB962C8B-B14F-4D97-AF65-F5344CB8AC3E}">
        <p14:creationId xmlns:p14="http://schemas.microsoft.com/office/powerpoint/2010/main" val="31466558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xmlns="" id="{5C90E282-4522-8444-B8D4-2A4BB80BCB6B}"/>
              </a:ext>
            </a:extLst>
          </p:cNvPr>
          <p:cNvSpPr>
            <a:spLocks noGrp="1"/>
          </p:cNvSpPr>
          <p:nvPr>
            <p:ph type="title"/>
          </p:nvPr>
        </p:nvSpPr>
        <p:spPr/>
        <p:txBody>
          <a:bodyPr/>
          <a:lstStyle/>
          <a:p>
            <a:r>
              <a:rPr lang="en-US" dirty="0"/>
              <a:t>OCI CORE FOUNDATIONAL </a:t>
            </a:r>
            <a:br>
              <a:rPr lang="en-US" dirty="0"/>
            </a:br>
            <a:r>
              <a:rPr lang="en-US" dirty="0"/>
              <a:t>SERVICES: STORAGE</a:t>
            </a:r>
          </a:p>
        </p:txBody>
      </p:sp>
      <p:sp>
        <p:nvSpPr>
          <p:cNvPr id="4" name="Text Placeholder 3">
            <a:extLst>
              <a:ext uri="{FF2B5EF4-FFF2-40B4-BE49-F238E27FC236}">
                <a16:creationId xmlns:a16="http://schemas.microsoft.com/office/drawing/2014/main" xmlns="" id="{AFF852BB-5CE4-454E-996D-98E5962C80A9}"/>
              </a:ext>
            </a:extLst>
          </p:cNvPr>
          <p:cNvSpPr>
            <a:spLocks noGrp="1"/>
          </p:cNvSpPr>
          <p:nvPr>
            <p:ph type="body" sz="quarter" idx="13"/>
          </p:nvPr>
        </p:nvSpPr>
        <p:spPr/>
        <p:txBody>
          <a:bodyPr/>
          <a:lstStyle/>
          <a:p>
            <a:pPr>
              <a:lnSpc>
                <a:spcPct val="100000"/>
              </a:lnSpc>
            </a:pPr>
            <a:r>
              <a:rPr lang="en-US" sz="2000" dirty="0"/>
              <a:t>[Name] [Title] [Company]</a:t>
            </a:r>
          </a:p>
        </p:txBody>
      </p:sp>
      <p:sp>
        <p:nvSpPr>
          <p:cNvPr id="5" name="Slide Number Placeholder 4">
            <a:extLst>
              <a:ext uri="{FF2B5EF4-FFF2-40B4-BE49-F238E27FC236}">
                <a16:creationId xmlns:a16="http://schemas.microsoft.com/office/drawing/2014/main" xmlns="" id="{34E6CD02-9386-394E-A7E5-79FF745F85BE}"/>
              </a:ext>
            </a:extLst>
          </p:cNvPr>
          <p:cNvSpPr>
            <a:spLocks noGrp="1"/>
          </p:cNvSpPr>
          <p:nvPr>
            <p:ph type="sldNum" sz="quarter" idx="4"/>
          </p:nvPr>
        </p:nvSpPr>
        <p:spPr/>
        <p:txBody>
          <a:bodyPr/>
          <a:lstStyle/>
          <a:p>
            <a:fld id="{C51EAA63-D034-42AE-91FA-B13B9518C7BE}" type="slidenum">
              <a:rPr lang="en-US" smtClean="0"/>
              <a:pPr/>
              <a:t>3</a:t>
            </a:fld>
            <a:endParaRPr lang="en-US" dirty="0"/>
          </a:p>
        </p:txBody>
      </p:sp>
    </p:spTree>
    <p:extLst>
      <p:ext uri="{BB962C8B-B14F-4D97-AF65-F5344CB8AC3E}">
        <p14:creationId xmlns:p14="http://schemas.microsoft.com/office/powerpoint/2010/main" val="2908544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Rectangle 34">
            <a:extLst>
              <a:ext uri="{FF2B5EF4-FFF2-40B4-BE49-F238E27FC236}">
                <a16:creationId xmlns:a16="http://schemas.microsoft.com/office/drawing/2014/main" xmlns="" id="{E6FDB8E6-3698-884D-AA67-4625EA6042B4}"/>
              </a:ext>
            </a:extLst>
          </p:cNvPr>
          <p:cNvSpPr/>
          <p:nvPr/>
        </p:nvSpPr>
        <p:spPr bwMode="gray">
          <a:xfrm>
            <a:off x="618004" y="1565607"/>
            <a:ext cx="6206632" cy="3901029"/>
          </a:xfrm>
          <a:prstGeom prst="rect">
            <a:avLst/>
          </a:prstGeom>
          <a:solidFill>
            <a:srgbClr val="DEE4E8"/>
          </a:solidFill>
          <a:ln w="15875">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11113" indent="0">
              <a:buClrTx/>
              <a:buNone/>
            </a:pPr>
            <a:endParaRPr lang="en-US" sz="1600" dirty="0">
              <a:solidFill>
                <a:srgbClr val="000000"/>
              </a:solidFill>
            </a:endParaRPr>
          </a:p>
        </p:txBody>
      </p:sp>
      <p:sp>
        <p:nvSpPr>
          <p:cNvPr id="36" name="Rectangle 35">
            <a:extLst>
              <a:ext uri="{FF2B5EF4-FFF2-40B4-BE49-F238E27FC236}">
                <a16:creationId xmlns:a16="http://schemas.microsoft.com/office/drawing/2014/main" xmlns="" id="{209CE3CA-F083-2144-8A06-B374358BB798}"/>
              </a:ext>
            </a:extLst>
          </p:cNvPr>
          <p:cNvSpPr/>
          <p:nvPr/>
        </p:nvSpPr>
        <p:spPr bwMode="gray">
          <a:xfrm>
            <a:off x="542253" y="1578670"/>
            <a:ext cx="80047" cy="3909978"/>
          </a:xfrm>
          <a:prstGeom prst="rect">
            <a:avLst/>
          </a:prstGeom>
          <a:solidFill>
            <a:schemeClr val="accent3"/>
          </a:solidFill>
          <a:ln w="15875">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dirty="0">
              <a:solidFill>
                <a:srgbClr val="000000"/>
              </a:solidFill>
            </a:endParaRPr>
          </a:p>
        </p:txBody>
      </p:sp>
      <p:sp>
        <p:nvSpPr>
          <p:cNvPr id="20" name="Rectangle 19">
            <a:extLst>
              <a:ext uri="{FF2B5EF4-FFF2-40B4-BE49-F238E27FC236}">
                <a16:creationId xmlns:a16="http://schemas.microsoft.com/office/drawing/2014/main" xmlns="" id="{CA61ACC3-E6A0-4544-A238-B06B3DE6E2B2}"/>
              </a:ext>
            </a:extLst>
          </p:cNvPr>
          <p:cNvSpPr>
            <a:spLocks/>
          </p:cNvSpPr>
          <p:nvPr/>
        </p:nvSpPr>
        <p:spPr bwMode="gray">
          <a:xfrm>
            <a:off x="7232470" y="2071227"/>
            <a:ext cx="4152855" cy="3395409"/>
          </a:xfrm>
          <a:prstGeom prst="rect">
            <a:avLst/>
          </a:prstGeom>
          <a:solidFill>
            <a:schemeClr val="accent3">
              <a:alpha val="14000"/>
            </a:schemeClr>
          </a:solidFill>
          <a:ln w="15875">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dirty="0">
              <a:solidFill>
                <a:schemeClr val="bg1"/>
              </a:solidFill>
            </a:endParaRPr>
          </a:p>
        </p:txBody>
      </p:sp>
      <p:sp>
        <p:nvSpPr>
          <p:cNvPr id="33" name="TextBox 32">
            <a:extLst>
              <a:ext uri="{FF2B5EF4-FFF2-40B4-BE49-F238E27FC236}">
                <a16:creationId xmlns:a16="http://schemas.microsoft.com/office/drawing/2014/main" xmlns="" id="{14BEFF4B-F5D2-D54B-B9DF-42913E8B3C18}"/>
              </a:ext>
            </a:extLst>
          </p:cNvPr>
          <p:cNvSpPr txBox="1"/>
          <p:nvPr/>
        </p:nvSpPr>
        <p:spPr>
          <a:xfrm>
            <a:off x="7235032" y="1556292"/>
            <a:ext cx="4150293" cy="775134"/>
          </a:xfrm>
          <a:prstGeom prst="rect">
            <a:avLst/>
          </a:prstGeom>
          <a:solidFill>
            <a:schemeClr val="accent3"/>
          </a:solidFill>
        </p:spPr>
        <p:txBody>
          <a:bodyPr wrap="square" lIns="91416" tIns="91416" rIns="91416" bIns="91416" rtlCol="0" anchor="ctr">
            <a:noAutofit/>
          </a:bodyPr>
          <a:lstStyle/>
          <a:p>
            <a:pPr algn="ctr"/>
            <a:r>
              <a:rPr lang="en-US" sz="1600" b="1" dirty="0"/>
              <a:t>Multiple options for backing up data, databases and/or VMs provide peace of mind</a:t>
            </a:r>
          </a:p>
        </p:txBody>
      </p:sp>
      <p:sp>
        <p:nvSpPr>
          <p:cNvPr id="5" name="Rectangle 4">
            <a:extLst>
              <a:ext uri="{FF2B5EF4-FFF2-40B4-BE49-F238E27FC236}">
                <a16:creationId xmlns:a16="http://schemas.microsoft.com/office/drawing/2014/main" xmlns="" id="{61780EEB-91B3-5744-A86D-656DB241991C}"/>
              </a:ext>
            </a:extLst>
          </p:cNvPr>
          <p:cNvSpPr/>
          <p:nvPr/>
        </p:nvSpPr>
        <p:spPr>
          <a:xfrm>
            <a:off x="885482" y="1698520"/>
            <a:ext cx="5832000" cy="913455"/>
          </a:xfrm>
          <a:prstGeom prst="rect">
            <a:avLst/>
          </a:prstGeom>
        </p:spPr>
        <p:txBody>
          <a:bodyPr wrap="square" lIns="0" tIns="0" rIns="0" bIns="0" anchor="ctr">
            <a:noAutofit/>
          </a:bodyPr>
          <a:lstStyle/>
          <a:p>
            <a:pPr marL="11113" lvl="0">
              <a:spcBef>
                <a:spcPts val="200"/>
              </a:spcBef>
              <a:spcAft>
                <a:spcPts val="200"/>
              </a:spcAft>
              <a:buClrTx/>
            </a:pPr>
            <a:r>
              <a:rPr lang="en-US" sz="1600" b="1" dirty="0">
                <a:solidFill>
                  <a:srgbClr val="000000"/>
                </a:solidFill>
              </a:rPr>
              <a:t>Replication</a:t>
            </a:r>
          </a:p>
          <a:p>
            <a:pPr marL="296863" lvl="1" indent="-285750">
              <a:spcBef>
                <a:spcPts val="200"/>
              </a:spcBef>
              <a:spcAft>
                <a:spcPts val="200"/>
              </a:spcAft>
              <a:buClrTx/>
              <a:buFont typeface="Arial" panose="020B0604020202020204" pitchFamily="34" charset="0"/>
              <a:buChar char="•"/>
            </a:pPr>
            <a:r>
              <a:rPr lang="en-US" sz="1600" dirty="0">
                <a:solidFill>
                  <a:srgbClr val="000000"/>
                </a:solidFill>
              </a:rPr>
              <a:t>Object and Archive Storage offer automatic replication for high redundancy </a:t>
            </a:r>
          </a:p>
        </p:txBody>
      </p:sp>
      <p:sp>
        <p:nvSpPr>
          <p:cNvPr id="6" name="TextBox 5">
            <a:extLst>
              <a:ext uri="{FF2B5EF4-FFF2-40B4-BE49-F238E27FC236}">
                <a16:creationId xmlns:a16="http://schemas.microsoft.com/office/drawing/2014/main" xmlns="" id="{065D09D4-9A8D-AB49-8EE7-0B07EE837E68}"/>
              </a:ext>
            </a:extLst>
          </p:cNvPr>
          <p:cNvSpPr txBox="1"/>
          <p:nvPr/>
        </p:nvSpPr>
        <p:spPr>
          <a:xfrm>
            <a:off x="871371" y="4313043"/>
            <a:ext cx="5832000" cy="781462"/>
          </a:xfrm>
          <a:prstGeom prst="rect">
            <a:avLst/>
          </a:prstGeom>
          <a:noFill/>
        </p:spPr>
        <p:txBody>
          <a:bodyPr wrap="square" lIns="0" tIns="0" rIns="0" bIns="0" rtlCol="0" anchor="t">
            <a:noAutofit/>
          </a:bodyPr>
          <a:lstStyle/>
          <a:p>
            <a:pPr marL="11113" lvl="0">
              <a:spcBef>
                <a:spcPts val="200"/>
              </a:spcBef>
              <a:spcAft>
                <a:spcPts val="200"/>
              </a:spcAft>
              <a:buClrTx/>
            </a:pPr>
            <a:r>
              <a:rPr lang="en-US" sz="1600" b="1" dirty="0">
                <a:solidFill>
                  <a:srgbClr val="000000"/>
                </a:solidFill>
              </a:rPr>
              <a:t>Oracle Database Cloud Service </a:t>
            </a:r>
          </a:p>
          <a:p>
            <a:pPr marL="296863" lvl="1" indent="-285750">
              <a:spcBef>
                <a:spcPts val="200"/>
              </a:spcBef>
              <a:spcAft>
                <a:spcPts val="200"/>
              </a:spcAft>
              <a:buClrTx/>
              <a:buFont typeface="Arial" panose="020B0604020202020204" pitchFamily="34" charset="0"/>
              <a:buChar char="•"/>
            </a:pPr>
            <a:r>
              <a:rPr lang="en-US" sz="1600" dirty="0">
                <a:solidFill>
                  <a:srgbClr val="000000"/>
                </a:solidFill>
              </a:rPr>
              <a:t>DBCS offers backup and restore functionality </a:t>
            </a:r>
          </a:p>
          <a:p>
            <a:pPr marL="296863" lvl="1" indent="-285750">
              <a:spcBef>
                <a:spcPts val="200"/>
              </a:spcBef>
              <a:spcAft>
                <a:spcPts val="200"/>
              </a:spcAft>
              <a:buClrTx/>
              <a:buFont typeface="Arial" panose="020B0604020202020204" pitchFamily="34" charset="0"/>
              <a:buChar char="•"/>
            </a:pPr>
            <a:r>
              <a:rPr lang="en-US" sz="1600" dirty="0">
                <a:solidFill>
                  <a:srgbClr val="000000"/>
                </a:solidFill>
              </a:rPr>
              <a:t>Cluster with 2-node RAC configurations (VMs)</a:t>
            </a:r>
          </a:p>
        </p:txBody>
      </p:sp>
      <p:sp>
        <p:nvSpPr>
          <p:cNvPr id="7" name="TextBox 6">
            <a:extLst>
              <a:ext uri="{FF2B5EF4-FFF2-40B4-BE49-F238E27FC236}">
                <a16:creationId xmlns:a16="http://schemas.microsoft.com/office/drawing/2014/main" xmlns="" id="{85113DE5-A35D-6C4E-8652-FF0D16B3630E}"/>
              </a:ext>
            </a:extLst>
          </p:cNvPr>
          <p:cNvSpPr txBox="1"/>
          <p:nvPr/>
        </p:nvSpPr>
        <p:spPr>
          <a:xfrm>
            <a:off x="871370" y="3599135"/>
            <a:ext cx="5832000" cy="1011196"/>
          </a:xfrm>
          <a:prstGeom prst="rect">
            <a:avLst/>
          </a:prstGeom>
          <a:noFill/>
        </p:spPr>
        <p:txBody>
          <a:bodyPr wrap="square" lIns="0" tIns="0" rIns="0" bIns="0" rtlCol="0" anchor="t">
            <a:noAutofit/>
          </a:bodyPr>
          <a:lstStyle/>
          <a:p>
            <a:pPr marL="11113">
              <a:spcBef>
                <a:spcPts val="200"/>
              </a:spcBef>
              <a:spcAft>
                <a:spcPts val="200"/>
              </a:spcAft>
              <a:buClrTx/>
            </a:pPr>
            <a:r>
              <a:rPr lang="en-US" sz="1600" b="1" dirty="0">
                <a:solidFill>
                  <a:srgbClr val="000000"/>
                </a:solidFill>
              </a:rPr>
              <a:t>Backups</a:t>
            </a:r>
          </a:p>
          <a:p>
            <a:pPr marL="296863" lvl="1" indent="-285750">
              <a:spcBef>
                <a:spcPts val="200"/>
              </a:spcBef>
              <a:spcAft>
                <a:spcPts val="200"/>
              </a:spcAft>
              <a:buClrTx/>
              <a:buFont typeface="Arial" panose="020B0604020202020204" pitchFamily="34" charset="0"/>
              <a:buChar char="•"/>
            </a:pPr>
            <a:r>
              <a:rPr lang="en-US" sz="1600" dirty="0">
                <a:solidFill>
                  <a:srgbClr val="000000"/>
                </a:solidFill>
              </a:rPr>
              <a:t>Block volumes offer policy-based, scheduled backup capabilities</a:t>
            </a:r>
          </a:p>
        </p:txBody>
      </p:sp>
      <p:sp>
        <p:nvSpPr>
          <p:cNvPr id="8" name="TextBox 7">
            <a:extLst>
              <a:ext uri="{FF2B5EF4-FFF2-40B4-BE49-F238E27FC236}">
                <a16:creationId xmlns:a16="http://schemas.microsoft.com/office/drawing/2014/main" xmlns="" id="{202B1EA5-BB78-BF42-989E-78C1619C8EF3}"/>
              </a:ext>
            </a:extLst>
          </p:cNvPr>
          <p:cNvSpPr txBox="1"/>
          <p:nvPr/>
        </p:nvSpPr>
        <p:spPr>
          <a:xfrm>
            <a:off x="885482" y="2583219"/>
            <a:ext cx="5832000" cy="1005695"/>
          </a:xfrm>
          <a:prstGeom prst="rect">
            <a:avLst/>
          </a:prstGeom>
          <a:noFill/>
        </p:spPr>
        <p:txBody>
          <a:bodyPr wrap="square" lIns="0" tIns="0" rIns="0" bIns="0" rtlCol="0" anchor="ctr">
            <a:noAutofit/>
          </a:bodyPr>
          <a:lstStyle/>
          <a:p>
            <a:pPr marL="11113" lvl="0">
              <a:spcBef>
                <a:spcPts val="200"/>
              </a:spcBef>
              <a:spcAft>
                <a:spcPts val="200"/>
              </a:spcAft>
              <a:buClrTx/>
            </a:pPr>
            <a:r>
              <a:rPr lang="en-US" sz="1600" b="1" dirty="0">
                <a:solidFill>
                  <a:srgbClr val="000000"/>
                </a:solidFill>
              </a:rPr>
              <a:t>Snapshots </a:t>
            </a:r>
          </a:p>
          <a:p>
            <a:pPr marL="296863" lvl="1" indent="-285750">
              <a:spcBef>
                <a:spcPts val="200"/>
              </a:spcBef>
              <a:spcAft>
                <a:spcPts val="200"/>
              </a:spcAft>
              <a:buClrTx/>
              <a:buFont typeface="Arial" panose="020B0604020202020204" pitchFamily="34" charset="0"/>
              <a:buChar char="•"/>
            </a:pPr>
            <a:r>
              <a:rPr lang="en-US" sz="1600" dirty="0">
                <a:solidFill>
                  <a:srgbClr val="000000"/>
                </a:solidFill>
              </a:rPr>
              <a:t>Block volumes, VM images and the File Storage Service all offer snapshot capabilities to ensure last known good state</a:t>
            </a:r>
            <a:endParaRPr lang="en-US" dirty="0">
              <a:solidFill>
                <a:srgbClr val="000000"/>
              </a:solidFill>
            </a:endParaRPr>
          </a:p>
        </p:txBody>
      </p:sp>
      <p:grpSp>
        <p:nvGrpSpPr>
          <p:cNvPr id="9" name="Group 8">
            <a:extLst>
              <a:ext uri="{FF2B5EF4-FFF2-40B4-BE49-F238E27FC236}">
                <a16:creationId xmlns:a16="http://schemas.microsoft.com/office/drawing/2014/main" xmlns="" id="{BC06127F-766A-634F-9869-C0703EBC10E6}"/>
              </a:ext>
            </a:extLst>
          </p:cNvPr>
          <p:cNvGrpSpPr/>
          <p:nvPr/>
        </p:nvGrpSpPr>
        <p:grpSpPr>
          <a:xfrm>
            <a:off x="7613172" y="2331427"/>
            <a:ext cx="3282569" cy="2428630"/>
            <a:chOff x="8465047" y="2486720"/>
            <a:chExt cx="2776567" cy="2054261"/>
          </a:xfrm>
        </p:grpSpPr>
        <p:sp>
          <p:nvSpPr>
            <p:cNvPr id="38" name="Freeform 8">
              <a:extLst>
                <a:ext uri="{FF2B5EF4-FFF2-40B4-BE49-F238E27FC236}">
                  <a16:creationId xmlns:a16="http://schemas.microsoft.com/office/drawing/2014/main" xmlns="" id="{FCE96C08-6A34-4A44-8FFF-FC790DE3E5F2}"/>
                </a:ext>
              </a:extLst>
            </p:cNvPr>
            <p:cNvSpPr>
              <a:spLocks noChangeAspect="1" noChangeArrowheads="1"/>
            </p:cNvSpPr>
            <p:nvPr/>
          </p:nvSpPr>
          <p:spPr bwMode="auto">
            <a:xfrm>
              <a:off x="10790447" y="2486720"/>
              <a:ext cx="451167" cy="577494"/>
            </a:xfrm>
            <a:custGeom>
              <a:avLst/>
              <a:gdLst>
                <a:gd name="T0" fmla="*/ 463 w 2316"/>
                <a:gd name="T1" fmla="*/ 0 h 2964"/>
                <a:gd name="T2" fmla="*/ 0 w 2316"/>
                <a:gd name="T3" fmla="*/ 463 h 2964"/>
                <a:gd name="T4" fmla="*/ 0 w 2316"/>
                <a:gd name="T5" fmla="*/ 2963 h 2964"/>
                <a:gd name="T6" fmla="*/ 2315 w 2316"/>
                <a:gd name="T7" fmla="*/ 2963 h 2964"/>
                <a:gd name="T8" fmla="*/ 2315 w 2316"/>
                <a:gd name="T9" fmla="*/ 0 h 2964"/>
                <a:gd name="T10" fmla="*/ 463 w 2316"/>
                <a:gd name="T11" fmla="*/ 0 h 2964"/>
                <a:gd name="T12" fmla="*/ 1852 w 2316"/>
                <a:gd name="T13" fmla="*/ 2500 h 2964"/>
                <a:gd name="T14" fmla="*/ 463 w 2316"/>
                <a:gd name="T15" fmla="*/ 2500 h 2964"/>
                <a:gd name="T16" fmla="*/ 463 w 2316"/>
                <a:gd name="T17" fmla="*/ 2407 h 2964"/>
                <a:gd name="T18" fmla="*/ 1852 w 2316"/>
                <a:gd name="T19" fmla="*/ 2407 h 2964"/>
                <a:gd name="T20" fmla="*/ 1852 w 2316"/>
                <a:gd name="T21" fmla="*/ 2500 h 2964"/>
                <a:gd name="T22" fmla="*/ 1852 w 2316"/>
                <a:gd name="T23" fmla="*/ 2176 h 2964"/>
                <a:gd name="T24" fmla="*/ 463 w 2316"/>
                <a:gd name="T25" fmla="*/ 2176 h 2964"/>
                <a:gd name="T26" fmla="*/ 463 w 2316"/>
                <a:gd name="T27" fmla="*/ 2084 h 2964"/>
                <a:gd name="T28" fmla="*/ 1852 w 2316"/>
                <a:gd name="T29" fmla="*/ 2084 h 2964"/>
                <a:gd name="T30" fmla="*/ 1852 w 2316"/>
                <a:gd name="T31" fmla="*/ 2176 h 2964"/>
                <a:gd name="T32" fmla="*/ 1852 w 2316"/>
                <a:gd name="T33" fmla="*/ 1852 h 2964"/>
                <a:gd name="T34" fmla="*/ 463 w 2316"/>
                <a:gd name="T35" fmla="*/ 1852 h 2964"/>
                <a:gd name="T36" fmla="*/ 463 w 2316"/>
                <a:gd name="T37" fmla="*/ 1760 h 2964"/>
                <a:gd name="T38" fmla="*/ 1852 w 2316"/>
                <a:gd name="T39" fmla="*/ 1760 h 2964"/>
                <a:gd name="T40" fmla="*/ 1852 w 2316"/>
                <a:gd name="T41" fmla="*/ 1852 h 2964"/>
                <a:gd name="T42" fmla="*/ 1852 w 2316"/>
                <a:gd name="T43" fmla="*/ 1528 h 2964"/>
                <a:gd name="T44" fmla="*/ 463 w 2316"/>
                <a:gd name="T45" fmla="*/ 1528 h 2964"/>
                <a:gd name="T46" fmla="*/ 463 w 2316"/>
                <a:gd name="T47" fmla="*/ 1436 h 2964"/>
                <a:gd name="T48" fmla="*/ 1852 w 2316"/>
                <a:gd name="T49" fmla="*/ 1436 h 2964"/>
                <a:gd name="T50" fmla="*/ 1852 w 2316"/>
                <a:gd name="T51" fmla="*/ 1528 h 2964"/>
                <a:gd name="T52" fmla="*/ 1852 w 2316"/>
                <a:gd name="T53" fmla="*/ 1204 h 2964"/>
                <a:gd name="T54" fmla="*/ 463 w 2316"/>
                <a:gd name="T55" fmla="*/ 1204 h 2964"/>
                <a:gd name="T56" fmla="*/ 463 w 2316"/>
                <a:gd name="T57" fmla="*/ 1111 h 2964"/>
                <a:gd name="T58" fmla="*/ 1852 w 2316"/>
                <a:gd name="T59" fmla="*/ 1111 h 2964"/>
                <a:gd name="T60" fmla="*/ 1852 w 2316"/>
                <a:gd name="T61" fmla="*/ 1204 h 2964"/>
                <a:gd name="T62" fmla="*/ 1852 w 2316"/>
                <a:gd name="T63" fmla="*/ 880 h 2964"/>
                <a:gd name="T64" fmla="*/ 463 w 2316"/>
                <a:gd name="T65" fmla="*/ 880 h 2964"/>
                <a:gd name="T66" fmla="*/ 463 w 2316"/>
                <a:gd name="T67" fmla="*/ 787 h 2964"/>
                <a:gd name="T68" fmla="*/ 1852 w 2316"/>
                <a:gd name="T69" fmla="*/ 787 h 2964"/>
                <a:gd name="T70" fmla="*/ 1852 w 2316"/>
                <a:gd name="T71" fmla="*/ 880 h 29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316" h="2964">
                  <a:moveTo>
                    <a:pt x="463" y="0"/>
                  </a:moveTo>
                  <a:lnTo>
                    <a:pt x="0" y="463"/>
                  </a:lnTo>
                  <a:lnTo>
                    <a:pt x="0" y="2963"/>
                  </a:lnTo>
                  <a:lnTo>
                    <a:pt x="2315" y="2963"/>
                  </a:lnTo>
                  <a:lnTo>
                    <a:pt x="2315" y="0"/>
                  </a:lnTo>
                  <a:lnTo>
                    <a:pt x="463" y="0"/>
                  </a:lnTo>
                  <a:close/>
                  <a:moveTo>
                    <a:pt x="1852" y="2500"/>
                  </a:moveTo>
                  <a:lnTo>
                    <a:pt x="463" y="2500"/>
                  </a:lnTo>
                  <a:lnTo>
                    <a:pt x="463" y="2407"/>
                  </a:lnTo>
                  <a:lnTo>
                    <a:pt x="1852" y="2407"/>
                  </a:lnTo>
                  <a:lnTo>
                    <a:pt x="1852" y="2500"/>
                  </a:lnTo>
                  <a:close/>
                  <a:moveTo>
                    <a:pt x="1852" y="2176"/>
                  </a:moveTo>
                  <a:lnTo>
                    <a:pt x="463" y="2176"/>
                  </a:lnTo>
                  <a:lnTo>
                    <a:pt x="463" y="2084"/>
                  </a:lnTo>
                  <a:lnTo>
                    <a:pt x="1852" y="2084"/>
                  </a:lnTo>
                  <a:lnTo>
                    <a:pt x="1852" y="2176"/>
                  </a:lnTo>
                  <a:close/>
                  <a:moveTo>
                    <a:pt x="1852" y="1852"/>
                  </a:moveTo>
                  <a:lnTo>
                    <a:pt x="463" y="1852"/>
                  </a:lnTo>
                  <a:lnTo>
                    <a:pt x="463" y="1760"/>
                  </a:lnTo>
                  <a:lnTo>
                    <a:pt x="1852" y="1760"/>
                  </a:lnTo>
                  <a:lnTo>
                    <a:pt x="1852" y="1852"/>
                  </a:lnTo>
                  <a:close/>
                  <a:moveTo>
                    <a:pt x="1852" y="1528"/>
                  </a:moveTo>
                  <a:lnTo>
                    <a:pt x="463" y="1528"/>
                  </a:lnTo>
                  <a:lnTo>
                    <a:pt x="463" y="1436"/>
                  </a:lnTo>
                  <a:lnTo>
                    <a:pt x="1852" y="1436"/>
                  </a:lnTo>
                  <a:lnTo>
                    <a:pt x="1852" y="1528"/>
                  </a:lnTo>
                  <a:close/>
                  <a:moveTo>
                    <a:pt x="1852" y="1204"/>
                  </a:moveTo>
                  <a:lnTo>
                    <a:pt x="463" y="1204"/>
                  </a:lnTo>
                  <a:lnTo>
                    <a:pt x="463" y="1111"/>
                  </a:lnTo>
                  <a:lnTo>
                    <a:pt x="1852" y="1111"/>
                  </a:lnTo>
                  <a:lnTo>
                    <a:pt x="1852" y="1204"/>
                  </a:lnTo>
                  <a:close/>
                  <a:moveTo>
                    <a:pt x="1852" y="880"/>
                  </a:moveTo>
                  <a:lnTo>
                    <a:pt x="463" y="880"/>
                  </a:lnTo>
                  <a:lnTo>
                    <a:pt x="463" y="787"/>
                  </a:lnTo>
                  <a:lnTo>
                    <a:pt x="1852" y="787"/>
                  </a:lnTo>
                  <a:lnTo>
                    <a:pt x="1852" y="880"/>
                  </a:lnTo>
                  <a:close/>
                </a:path>
              </a:pathLst>
            </a:custGeom>
            <a:solidFill>
              <a:schemeClr val="bg1"/>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dirty="0"/>
            </a:p>
          </p:txBody>
        </p:sp>
        <p:grpSp>
          <p:nvGrpSpPr>
            <p:cNvPr id="39" name="Group 38">
              <a:extLst>
                <a:ext uri="{FF2B5EF4-FFF2-40B4-BE49-F238E27FC236}">
                  <a16:creationId xmlns:a16="http://schemas.microsoft.com/office/drawing/2014/main" xmlns="" id="{A0BDF982-DC00-F749-9F7B-4B2C378A6E83}"/>
                </a:ext>
              </a:extLst>
            </p:cNvPr>
            <p:cNvGrpSpPr/>
            <p:nvPr/>
          </p:nvGrpSpPr>
          <p:grpSpPr>
            <a:xfrm>
              <a:off x="9427004" y="2931005"/>
              <a:ext cx="944753" cy="272240"/>
              <a:chOff x="6766231" y="3374197"/>
              <a:chExt cx="944753" cy="272240"/>
            </a:xfrm>
          </p:grpSpPr>
          <p:cxnSp>
            <p:nvCxnSpPr>
              <p:cNvPr id="40" name="Straight Connector 39">
                <a:extLst>
                  <a:ext uri="{FF2B5EF4-FFF2-40B4-BE49-F238E27FC236}">
                    <a16:creationId xmlns:a16="http://schemas.microsoft.com/office/drawing/2014/main" xmlns="" id="{81FBA740-5A7B-7B4B-B183-BB1EF440529F}"/>
                  </a:ext>
                </a:extLst>
              </p:cNvPr>
              <p:cNvCxnSpPr/>
              <p:nvPr/>
            </p:nvCxnSpPr>
            <p:spPr>
              <a:xfrm flipV="1">
                <a:off x="6766231" y="3374197"/>
                <a:ext cx="442117" cy="272240"/>
              </a:xfrm>
              <a:prstGeom prst="line">
                <a:avLst/>
              </a:prstGeom>
              <a:ln w="19050">
                <a:solidFill>
                  <a:schemeClr val="accent3">
                    <a:lumMod val="75000"/>
                  </a:schemeClr>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xmlns="" id="{2C90D290-57B6-ED45-BEA8-2CBE5E947BC5}"/>
                  </a:ext>
                </a:extLst>
              </p:cNvPr>
              <p:cNvCxnSpPr/>
              <p:nvPr/>
            </p:nvCxnSpPr>
            <p:spPr>
              <a:xfrm>
                <a:off x="7209182" y="3374197"/>
                <a:ext cx="501802" cy="0"/>
              </a:xfrm>
              <a:prstGeom prst="line">
                <a:avLst/>
              </a:prstGeom>
              <a:ln w="19050">
                <a:solidFill>
                  <a:schemeClr val="accent3">
                    <a:lumMod val="75000"/>
                  </a:schemeClr>
                </a:solidFill>
                <a:miter lim="800000"/>
                <a:tailEnd type="none"/>
              </a:ln>
            </p:spPr>
            <p:style>
              <a:lnRef idx="1">
                <a:schemeClr val="accent1"/>
              </a:lnRef>
              <a:fillRef idx="0">
                <a:schemeClr val="accent1"/>
              </a:fillRef>
              <a:effectRef idx="0">
                <a:schemeClr val="accent1"/>
              </a:effectRef>
              <a:fontRef idx="minor">
                <a:schemeClr val="tx1"/>
              </a:fontRef>
            </p:style>
          </p:cxnSp>
        </p:grpSp>
        <p:grpSp>
          <p:nvGrpSpPr>
            <p:cNvPr id="42" name="Group 41">
              <a:extLst>
                <a:ext uri="{FF2B5EF4-FFF2-40B4-BE49-F238E27FC236}">
                  <a16:creationId xmlns:a16="http://schemas.microsoft.com/office/drawing/2014/main" xmlns="" id="{C1C1633E-21D6-914B-8B4C-0BC31F9046B4}"/>
                </a:ext>
              </a:extLst>
            </p:cNvPr>
            <p:cNvGrpSpPr/>
            <p:nvPr/>
          </p:nvGrpSpPr>
          <p:grpSpPr>
            <a:xfrm flipV="1">
              <a:off x="9427004" y="3816860"/>
              <a:ext cx="944753" cy="272240"/>
              <a:chOff x="6766231" y="3374197"/>
              <a:chExt cx="944753" cy="272240"/>
            </a:xfrm>
          </p:grpSpPr>
          <p:cxnSp>
            <p:nvCxnSpPr>
              <p:cNvPr id="43" name="Straight Connector 42">
                <a:extLst>
                  <a:ext uri="{FF2B5EF4-FFF2-40B4-BE49-F238E27FC236}">
                    <a16:creationId xmlns:a16="http://schemas.microsoft.com/office/drawing/2014/main" xmlns="" id="{67C6CEF1-6847-C741-A6A6-BE218AC1C636}"/>
                  </a:ext>
                </a:extLst>
              </p:cNvPr>
              <p:cNvCxnSpPr/>
              <p:nvPr/>
            </p:nvCxnSpPr>
            <p:spPr>
              <a:xfrm flipV="1">
                <a:off x="6766231" y="3374197"/>
                <a:ext cx="442117" cy="272240"/>
              </a:xfrm>
              <a:prstGeom prst="line">
                <a:avLst/>
              </a:prstGeom>
              <a:ln w="19050">
                <a:solidFill>
                  <a:schemeClr val="accent3">
                    <a:lumMod val="75000"/>
                  </a:schemeClr>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xmlns="" id="{878BE297-965F-FB47-B2A6-76FDF9D32E65}"/>
                  </a:ext>
                </a:extLst>
              </p:cNvPr>
              <p:cNvCxnSpPr/>
              <p:nvPr/>
            </p:nvCxnSpPr>
            <p:spPr>
              <a:xfrm>
                <a:off x="7209182" y="3374197"/>
                <a:ext cx="501802" cy="0"/>
              </a:xfrm>
              <a:prstGeom prst="line">
                <a:avLst/>
              </a:prstGeom>
              <a:ln w="19050">
                <a:solidFill>
                  <a:schemeClr val="accent3">
                    <a:lumMod val="75000"/>
                  </a:schemeClr>
                </a:solidFill>
                <a:miter lim="800000"/>
                <a:tailEnd type="none"/>
              </a:ln>
            </p:spPr>
            <p:style>
              <a:lnRef idx="1">
                <a:schemeClr val="accent1"/>
              </a:lnRef>
              <a:fillRef idx="0">
                <a:schemeClr val="accent1"/>
              </a:fillRef>
              <a:effectRef idx="0">
                <a:schemeClr val="accent1"/>
              </a:effectRef>
              <a:fontRef idx="minor">
                <a:schemeClr val="tx1"/>
              </a:fontRef>
            </p:style>
          </p:cxnSp>
        </p:grpSp>
        <p:cxnSp>
          <p:nvCxnSpPr>
            <p:cNvPr id="45" name="Straight Connector 44">
              <a:extLst>
                <a:ext uri="{FF2B5EF4-FFF2-40B4-BE49-F238E27FC236}">
                  <a16:creationId xmlns:a16="http://schemas.microsoft.com/office/drawing/2014/main" xmlns="" id="{C87F59F9-7CE6-8249-BB6B-FAA8A9488535}"/>
                </a:ext>
              </a:extLst>
            </p:cNvPr>
            <p:cNvCxnSpPr/>
            <p:nvPr/>
          </p:nvCxnSpPr>
          <p:spPr>
            <a:xfrm>
              <a:off x="9427004" y="3529282"/>
              <a:ext cx="944753" cy="0"/>
            </a:xfrm>
            <a:prstGeom prst="line">
              <a:avLst/>
            </a:prstGeom>
            <a:ln w="19050">
              <a:solidFill>
                <a:schemeClr val="accent3">
                  <a:lumMod val="75000"/>
                </a:schemeClr>
              </a:solidFill>
              <a:miter lim="800000"/>
              <a:tailEnd type="none"/>
            </a:ln>
          </p:spPr>
          <p:style>
            <a:lnRef idx="1">
              <a:schemeClr val="accent1"/>
            </a:lnRef>
            <a:fillRef idx="0">
              <a:schemeClr val="accent1"/>
            </a:fillRef>
            <a:effectRef idx="0">
              <a:schemeClr val="accent1"/>
            </a:effectRef>
            <a:fontRef idx="minor">
              <a:schemeClr val="tx1"/>
            </a:fontRef>
          </p:style>
        </p:cxnSp>
        <p:sp>
          <p:nvSpPr>
            <p:cNvPr id="46" name="Freeform 8">
              <a:extLst>
                <a:ext uri="{FF2B5EF4-FFF2-40B4-BE49-F238E27FC236}">
                  <a16:creationId xmlns:a16="http://schemas.microsoft.com/office/drawing/2014/main" xmlns="" id="{67CDF060-3A06-B548-A3E0-C9B36EC28E56}"/>
                </a:ext>
              </a:extLst>
            </p:cNvPr>
            <p:cNvSpPr>
              <a:spLocks noChangeAspect="1" noChangeArrowheads="1"/>
            </p:cNvSpPr>
            <p:nvPr/>
          </p:nvSpPr>
          <p:spPr bwMode="auto">
            <a:xfrm>
              <a:off x="10790447" y="3239366"/>
              <a:ext cx="451167" cy="577494"/>
            </a:xfrm>
            <a:custGeom>
              <a:avLst/>
              <a:gdLst>
                <a:gd name="T0" fmla="*/ 463 w 2316"/>
                <a:gd name="T1" fmla="*/ 0 h 2964"/>
                <a:gd name="T2" fmla="*/ 0 w 2316"/>
                <a:gd name="T3" fmla="*/ 463 h 2964"/>
                <a:gd name="T4" fmla="*/ 0 w 2316"/>
                <a:gd name="T5" fmla="*/ 2963 h 2964"/>
                <a:gd name="T6" fmla="*/ 2315 w 2316"/>
                <a:gd name="T7" fmla="*/ 2963 h 2964"/>
                <a:gd name="T8" fmla="*/ 2315 w 2316"/>
                <a:gd name="T9" fmla="*/ 0 h 2964"/>
                <a:gd name="T10" fmla="*/ 463 w 2316"/>
                <a:gd name="T11" fmla="*/ 0 h 2964"/>
                <a:gd name="T12" fmla="*/ 1852 w 2316"/>
                <a:gd name="T13" fmla="*/ 2500 h 2964"/>
                <a:gd name="T14" fmla="*/ 463 w 2316"/>
                <a:gd name="T15" fmla="*/ 2500 h 2964"/>
                <a:gd name="T16" fmla="*/ 463 w 2316"/>
                <a:gd name="T17" fmla="*/ 2407 h 2964"/>
                <a:gd name="T18" fmla="*/ 1852 w 2316"/>
                <a:gd name="T19" fmla="*/ 2407 h 2964"/>
                <a:gd name="T20" fmla="*/ 1852 w 2316"/>
                <a:gd name="T21" fmla="*/ 2500 h 2964"/>
                <a:gd name="T22" fmla="*/ 1852 w 2316"/>
                <a:gd name="T23" fmla="*/ 2176 h 2964"/>
                <a:gd name="T24" fmla="*/ 463 w 2316"/>
                <a:gd name="T25" fmla="*/ 2176 h 2964"/>
                <a:gd name="T26" fmla="*/ 463 w 2316"/>
                <a:gd name="T27" fmla="*/ 2084 h 2964"/>
                <a:gd name="T28" fmla="*/ 1852 w 2316"/>
                <a:gd name="T29" fmla="*/ 2084 h 2964"/>
                <a:gd name="T30" fmla="*/ 1852 w 2316"/>
                <a:gd name="T31" fmla="*/ 2176 h 2964"/>
                <a:gd name="T32" fmla="*/ 1852 w 2316"/>
                <a:gd name="T33" fmla="*/ 1852 h 2964"/>
                <a:gd name="T34" fmla="*/ 463 w 2316"/>
                <a:gd name="T35" fmla="*/ 1852 h 2964"/>
                <a:gd name="T36" fmla="*/ 463 w 2316"/>
                <a:gd name="T37" fmla="*/ 1760 h 2964"/>
                <a:gd name="T38" fmla="*/ 1852 w 2316"/>
                <a:gd name="T39" fmla="*/ 1760 h 2964"/>
                <a:gd name="T40" fmla="*/ 1852 w 2316"/>
                <a:gd name="T41" fmla="*/ 1852 h 2964"/>
                <a:gd name="T42" fmla="*/ 1852 w 2316"/>
                <a:gd name="T43" fmla="*/ 1528 h 2964"/>
                <a:gd name="T44" fmla="*/ 463 w 2316"/>
                <a:gd name="T45" fmla="*/ 1528 h 2964"/>
                <a:gd name="T46" fmla="*/ 463 w 2316"/>
                <a:gd name="T47" fmla="*/ 1436 h 2964"/>
                <a:gd name="T48" fmla="*/ 1852 w 2316"/>
                <a:gd name="T49" fmla="*/ 1436 h 2964"/>
                <a:gd name="T50" fmla="*/ 1852 w 2316"/>
                <a:gd name="T51" fmla="*/ 1528 h 2964"/>
                <a:gd name="T52" fmla="*/ 1852 w 2316"/>
                <a:gd name="T53" fmla="*/ 1204 h 2964"/>
                <a:gd name="T54" fmla="*/ 463 w 2316"/>
                <a:gd name="T55" fmla="*/ 1204 h 2964"/>
                <a:gd name="T56" fmla="*/ 463 w 2316"/>
                <a:gd name="T57" fmla="*/ 1111 h 2964"/>
                <a:gd name="T58" fmla="*/ 1852 w 2316"/>
                <a:gd name="T59" fmla="*/ 1111 h 2964"/>
                <a:gd name="T60" fmla="*/ 1852 w 2316"/>
                <a:gd name="T61" fmla="*/ 1204 h 2964"/>
                <a:gd name="T62" fmla="*/ 1852 w 2316"/>
                <a:gd name="T63" fmla="*/ 880 h 2964"/>
                <a:gd name="T64" fmla="*/ 463 w 2316"/>
                <a:gd name="T65" fmla="*/ 880 h 2964"/>
                <a:gd name="T66" fmla="*/ 463 w 2316"/>
                <a:gd name="T67" fmla="*/ 787 h 2964"/>
                <a:gd name="T68" fmla="*/ 1852 w 2316"/>
                <a:gd name="T69" fmla="*/ 787 h 2964"/>
                <a:gd name="T70" fmla="*/ 1852 w 2316"/>
                <a:gd name="T71" fmla="*/ 880 h 29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316" h="2964">
                  <a:moveTo>
                    <a:pt x="463" y="0"/>
                  </a:moveTo>
                  <a:lnTo>
                    <a:pt x="0" y="463"/>
                  </a:lnTo>
                  <a:lnTo>
                    <a:pt x="0" y="2963"/>
                  </a:lnTo>
                  <a:lnTo>
                    <a:pt x="2315" y="2963"/>
                  </a:lnTo>
                  <a:lnTo>
                    <a:pt x="2315" y="0"/>
                  </a:lnTo>
                  <a:lnTo>
                    <a:pt x="463" y="0"/>
                  </a:lnTo>
                  <a:close/>
                  <a:moveTo>
                    <a:pt x="1852" y="2500"/>
                  </a:moveTo>
                  <a:lnTo>
                    <a:pt x="463" y="2500"/>
                  </a:lnTo>
                  <a:lnTo>
                    <a:pt x="463" y="2407"/>
                  </a:lnTo>
                  <a:lnTo>
                    <a:pt x="1852" y="2407"/>
                  </a:lnTo>
                  <a:lnTo>
                    <a:pt x="1852" y="2500"/>
                  </a:lnTo>
                  <a:close/>
                  <a:moveTo>
                    <a:pt x="1852" y="2176"/>
                  </a:moveTo>
                  <a:lnTo>
                    <a:pt x="463" y="2176"/>
                  </a:lnTo>
                  <a:lnTo>
                    <a:pt x="463" y="2084"/>
                  </a:lnTo>
                  <a:lnTo>
                    <a:pt x="1852" y="2084"/>
                  </a:lnTo>
                  <a:lnTo>
                    <a:pt x="1852" y="2176"/>
                  </a:lnTo>
                  <a:close/>
                  <a:moveTo>
                    <a:pt x="1852" y="1852"/>
                  </a:moveTo>
                  <a:lnTo>
                    <a:pt x="463" y="1852"/>
                  </a:lnTo>
                  <a:lnTo>
                    <a:pt x="463" y="1760"/>
                  </a:lnTo>
                  <a:lnTo>
                    <a:pt x="1852" y="1760"/>
                  </a:lnTo>
                  <a:lnTo>
                    <a:pt x="1852" y="1852"/>
                  </a:lnTo>
                  <a:close/>
                  <a:moveTo>
                    <a:pt x="1852" y="1528"/>
                  </a:moveTo>
                  <a:lnTo>
                    <a:pt x="463" y="1528"/>
                  </a:lnTo>
                  <a:lnTo>
                    <a:pt x="463" y="1436"/>
                  </a:lnTo>
                  <a:lnTo>
                    <a:pt x="1852" y="1436"/>
                  </a:lnTo>
                  <a:lnTo>
                    <a:pt x="1852" y="1528"/>
                  </a:lnTo>
                  <a:close/>
                  <a:moveTo>
                    <a:pt x="1852" y="1204"/>
                  </a:moveTo>
                  <a:lnTo>
                    <a:pt x="463" y="1204"/>
                  </a:lnTo>
                  <a:lnTo>
                    <a:pt x="463" y="1111"/>
                  </a:lnTo>
                  <a:lnTo>
                    <a:pt x="1852" y="1111"/>
                  </a:lnTo>
                  <a:lnTo>
                    <a:pt x="1852" y="1204"/>
                  </a:lnTo>
                  <a:close/>
                  <a:moveTo>
                    <a:pt x="1852" y="880"/>
                  </a:moveTo>
                  <a:lnTo>
                    <a:pt x="463" y="880"/>
                  </a:lnTo>
                  <a:lnTo>
                    <a:pt x="463" y="787"/>
                  </a:lnTo>
                  <a:lnTo>
                    <a:pt x="1852" y="787"/>
                  </a:lnTo>
                  <a:lnTo>
                    <a:pt x="1852" y="880"/>
                  </a:lnTo>
                  <a:close/>
                </a:path>
              </a:pathLst>
            </a:custGeom>
            <a:solidFill>
              <a:schemeClr val="bg1"/>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47" name="Freeform 8">
              <a:extLst>
                <a:ext uri="{FF2B5EF4-FFF2-40B4-BE49-F238E27FC236}">
                  <a16:creationId xmlns:a16="http://schemas.microsoft.com/office/drawing/2014/main" xmlns="" id="{AB5F8A04-75C4-C04F-A12E-7DC171C13823}"/>
                </a:ext>
              </a:extLst>
            </p:cNvPr>
            <p:cNvSpPr>
              <a:spLocks noChangeAspect="1" noChangeArrowheads="1"/>
            </p:cNvSpPr>
            <p:nvPr/>
          </p:nvSpPr>
          <p:spPr bwMode="auto">
            <a:xfrm>
              <a:off x="10790447" y="3963487"/>
              <a:ext cx="451167" cy="577494"/>
            </a:xfrm>
            <a:custGeom>
              <a:avLst/>
              <a:gdLst>
                <a:gd name="T0" fmla="*/ 463 w 2316"/>
                <a:gd name="T1" fmla="*/ 0 h 2964"/>
                <a:gd name="T2" fmla="*/ 0 w 2316"/>
                <a:gd name="T3" fmla="*/ 463 h 2964"/>
                <a:gd name="T4" fmla="*/ 0 w 2316"/>
                <a:gd name="T5" fmla="*/ 2963 h 2964"/>
                <a:gd name="T6" fmla="*/ 2315 w 2316"/>
                <a:gd name="T7" fmla="*/ 2963 h 2964"/>
                <a:gd name="T8" fmla="*/ 2315 w 2316"/>
                <a:gd name="T9" fmla="*/ 0 h 2964"/>
                <a:gd name="T10" fmla="*/ 463 w 2316"/>
                <a:gd name="T11" fmla="*/ 0 h 2964"/>
                <a:gd name="T12" fmla="*/ 1852 w 2316"/>
                <a:gd name="T13" fmla="*/ 2500 h 2964"/>
                <a:gd name="T14" fmla="*/ 463 w 2316"/>
                <a:gd name="T15" fmla="*/ 2500 h 2964"/>
                <a:gd name="T16" fmla="*/ 463 w 2316"/>
                <a:gd name="T17" fmla="*/ 2407 h 2964"/>
                <a:gd name="T18" fmla="*/ 1852 w 2316"/>
                <a:gd name="T19" fmla="*/ 2407 h 2964"/>
                <a:gd name="T20" fmla="*/ 1852 w 2316"/>
                <a:gd name="T21" fmla="*/ 2500 h 2964"/>
                <a:gd name="T22" fmla="*/ 1852 w 2316"/>
                <a:gd name="T23" fmla="*/ 2176 h 2964"/>
                <a:gd name="T24" fmla="*/ 463 w 2316"/>
                <a:gd name="T25" fmla="*/ 2176 h 2964"/>
                <a:gd name="T26" fmla="*/ 463 w 2316"/>
                <a:gd name="T27" fmla="*/ 2084 h 2964"/>
                <a:gd name="T28" fmla="*/ 1852 w 2316"/>
                <a:gd name="T29" fmla="*/ 2084 h 2964"/>
                <a:gd name="T30" fmla="*/ 1852 w 2316"/>
                <a:gd name="T31" fmla="*/ 2176 h 2964"/>
                <a:gd name="T32" fmla="*/ 1852 w 2316"/>
                <a:gd name="T33" fmla="*/ 1852 h 2964"/>
                <a:gd name="T34" fmla="*/ 463 w 2316"/>
                <a:gd name="T35" fmla="*/ 1852 h 2964"/>
                <a:gd name="T36" fmla="*/ 463 w 2316"/>
                <a:gd name="T37" fmla="*/ 1760 h 2964"/>
                <a:gd name="T38" fmla="*/ 1852 w 2316"/>
                <a:gd name="T39" fmla="*/ 1760 h 2964"/>
                <a:gd name="T40" fmla="*/ 1852 w 2316"/>
                <a:gd name="T41" fmla="*/ 1852 h 2964"/>
                <a:gd name="T42" fmla="*/ 1852 w 2316"/>
                <a:gd name="T43" fmla="*/ 1528 h 2964"/>
                <a:gd name="T44" fmla="*/ 463 w 2316"/>
                <a:gd name="T45" fmla="*/ 1528 h 2964"/>
                <a:gd name="T46" fmla="*/ 463 w 2316"/>
                <a:gd name="T47" fmla="*/ 1436 h 2964"/>
                <a:gd name="T48" fmla="*/ 1852 w 2316"/>
                <a:gd name="T49" fmla="*/ 1436 h 2964"/>
                <a:gd name="T50" fmla="*/ 1852 w 2316"/>
                <a:gd name="T51" fmla="*/ 1528 h 2964"/>
                <a:gd name="T52" fmla="*/ 1852 w 2316"/>
                <a:gd name="T53" fmla="*/ 1204 h 2964"/>
                <a:gd name="T54" fmla="*/ 463 w 2316"/>
                <a:gd name="T55" fmla="*/ 1204 h 2964"/>
                <a:gd name="T56" fmla="*/ 463 w 2316"/>
                <a:gd name="T57" fmla="*/ 1111 h 2964"/>
                <a:gd name="T58" fmla="*/ 1852 w 2316"/>
                <a:gd name="T59" fmla="*/ 1111 h 2964"/>
                <a:gd name="T60" fmla="*/ 1852 w 2316"/>
                <a:gd name="T61" fmla="*/ 1204 h 2964"/>
                <a:gd name="T62" fmla="*/ 1852 w 2316"/>
                <a:gd name="T63" fmla="*/ 880 h 2964"/>
                <a:gd name="T64" fmla="*/ 463 w 2316"/>
                <a:gd name="T65" fmla="*/ 880 h 2964"/>
                <a:gd name="T66" fmla="*/ 463 w 2316"/>
                <a:gd name="T67" fmla="*/ 787 h 2964"/>
                <a:gd name="T68" fmla="*/ 1852 w 2316"/>
                <a:gd name="T69" fmla="*/ 787 h 2964"/>
                <a:gd name="T70" fmla="*/ 1852 w 2316"/>
                <a:gd name="T71" fmla="*/ 880 h 29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316" h="2964">
                  <a:moveTo>
                    <a:pt x="463" y="0"/>
                  </a:moveTo>
                  <a:lnTo>
                    <a:pt x="0" y="463"/>
                  </a:lnTo>
                  <a:lnTo>
                    <a:pt x="0" y="2963"/>
                  </a:lnTo>
                  <a:lnTo>
                    <a:pt x="2315" y="2963"/>
                  </a:lnTo>
                  <a:lnTo>
                    <a:pt x="2315" y="0"/>
                  </a:lnTo>
                  <a:lnTo>
                    <a:pt x="463" y="0"/>
                  </a:lnTo>
                  <a:close/>
                  <a:moveTo>
                    <a:pt x="1852" y="2500"/>
                  </a:moveTo>
                  <a:lnTo>
                    <a:pt x="463" y="2500"/>
                  </a:lnTo>
                  <a:lnTo>
                    <a:pt x="463" y="2407"/>
                  </a:lnTo>
                  <a:lnTo>
                    <a:pt x="1852" y="2407"/>
                  </a:lnTo>
                  <a:lnTo>
                    <a:pt x="1852" y="2500"/>
                  </a:lnTo>
                  <a:close/>
                  <a:moveTo>
                    <a:pt x="1852" y="2176"/>
                  </a:moveTo>
                  <a:lnTo>
                    <a:pt x="463" y="2176"/>
                  </a:lnTo>
                  <a:lnTo>
                    <a:pt x="463" y="2084"/>
                  </a:lnTo>
                  <a:lnTo>
                    <a:pt x="1852" y="2084"/>
                  </a:lnTo>
                  <a:lnTo>
                    <a:pt x="1852" y="2176"/>
                  </a:lnTo>
                  <a:close/>
                  <a:moveTo>
                    <a:pt x="1852" y="1852"/>
                  </a:moveTo>
                  <a:lnTo>
                    <a:pt x="463" y="1852"/>
                  </a:lnTo>
                  <a:lnTo>
                    <a:pt x="463" y="1760"/>
                  </a:lnTo>
                  <a:lnTo>
                    <a:pt x="1852" y="1760"/>
                  </a:lnTo>
                  <a:lnTo>
                    <a:pt x="1852" y="1852"/>
                  </a:lnTo>
                  <a:close/>
                  <a:moveTo>
                    <a:pt x="1852" y="1528"/>
                  </a:moveTo>
                  <a:lnTo>
                    <a:pt x="463" y="1528"/>
                  </a:lnTo>
                  <a:lnTo>
                    <a:pt x="463" y="1436"/>
                  </a:lnTo>
                  <a:lnTo>
                    <a:pt x="1852" y="1436"/>
                  </a:lnTo>
                  <a:lnTo>
                    <a:pt x="1852" y="1528"/>
                  </a:lnTo>
                  <a:close/>
                  <a:moveTo>
                    <a:pt x="1852" y="1204"/>
                  </a:moveTo>
                  <a:lnTo>
                    <a:pt x="463" y="1204"/>
                  </a:lnTo>
                  <a:lnTo>
                    <a:pt x="463" y="1111"/>
                  </a:lnTo>
                  <a:lnTo>
                    <a:pt x="1852" y="1111"/>
                  </a:lnTo>
                  <a:lnTo>
                    <a:pt x="1852" y="1204"/>
                  </a:lnTo>
                  <a:close/>
                  <a:moveTo>
                    <a:pt x="1852" y="880"/>
                  </a:moveTo>
                  <a:lnTo>
                    <a:pt x="463" y="880"/>
                  </a:lnTo>
                  <a:lnTo>
                    <a:pt x="463" y="787"/>
                  </a:lnTo>
                  <a:lnTo>
                    <a:pt x="1852" y="787"/>
                  </a:lnTo>
                  <a:lnTo>
                    <a:pt x="1852" y="880"/>
                  </a:lnTo>
                  <a:close/>
                </a:path>
              </a:pathLst>
            </a:custGeom>
            <a:solidFill>
              <a:schemeClr val="bg1"/>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48" name="Freeform 6">
              <a:extLst>
                <a:ext uri="{FF2B5EF4-FFF2-40B4-BE49-F238E27FC236}">
                  <a16:creationId xmlns:a16="http://schemas.microsoft.com/office/drawing/2014/main" xmlns="" id="{88D8F565-EB06-0A42-B63B-C4C7DFFC7577}"/>
                </a:ext>
              </a:extLst>
            </p:cNvPr>
            <p:cNvSpPr>
              <a:spLocks noChangeAspect="1" noChangeArrowheads="1"/>
            </p:cNvSpPr>
            <p:nvPr/>
          </p:nvSpPr>
          <p:spPr bwMode="auto">
            <a:xfrm>
              <a:off x="8465047" y="3070565"/>
              <a:ext cx="914400" cy="700990"/>
            </a:xfrm>
            <a:custGeom>
              <a:avLst/>
              <a:gdLst>
                <a:gd name="T0" fmla="*/ 5062 w 8032"/>
                <a:gd name="T1" fmla="*/ 625 h 6157"/>
                <a:gd name="T2" fmla="*/ 1625 w 8032"/>
                <a:gd name="T3" fmla="*/ 1250 h 6157"/>
                <a:gd name="T4" fmla="*/ 2938 w 8032"/>
                <a:gd name="T5" fmla="*/ 5999 h 6157"/>
                <a:gd name="T6" fmla="*/ 5093 w 8032"/>
                <a:gd name="T7" fmla="*/ 3125 h 6157"/>
                <a:gd name="T8" fmla="*/ 2938 w 8032"/>
                <a:gd name="T9" fmla="*/ 4124 h 6157"/>
                <a:gd name="T10" fmla="*/ 1657 w 8032"/>
                <a:gd name="T11" fmla="*/ 1625 h 6157"/>
                <a:gd name="T12" fmla="*/ 2032 w 8032"/>
                <a:gd name="T13" fmla="*/ 1344 h 6157"/>
                <a:gd name="T14" fmla="*/ 4562 w 8032"/>
                <a:gd name="T15" fmla="*/ 1125 h 6157"/>
                <a:gd name="T16" fmla="*/ 6124 w 8032"/>
                <a:gd name="T17" fmla="*/ 1907 h 6157"/>
                <a:gd name="T18" fmla="*/ 7624 w 8032"/>
                <a:gd name="T19" fmla="*/ 2969 h 6157"/>
                <a:gd name="T20" fmla="*/ 6531 w 8032"/>
                <a:gd name="T21" fmla="*/ 4499 h 6157"/>
                <a:gd name="T22" fmla="*/ 4093 w 8032"/>
                <a:gd name="T23" fmla="*/ 6031 h 6157"/>
                <a:gd name="T24" fmla="*/ 4093 w 8032"/>
                <a:gd name="T25" fmla="*/ 5874 h 6157"/>
                <a:gd name="T26" fmla="*/ 3063 w 8032"/>
                <a:gd name="T27" fmla="*/ 3249 h 6157"/>
                <a:gd name="T28" fmla="*/ 3063 w 8032"/>
                <a:gd name="T29" fmla="*/ 3249 h 6157"/>
                <a:gd name="T30" fmla="*/ 3594 w 8032"/>
                <a:gd name="T31" fmla="*/ 3843 h 6157"/>
                <a:gd name="T32" fmla="*/ 3282 w 8032"/>
                <a:gd name="T33" fmla="*/ 3406 h 6157"/>
                <a:gd name="T34" fmla="*/ 3657 w 8032"/>
                <a:gd name="T35" fmla="*/ 4624 h 6157"/>
                <a:gd name="T36" fmla="*/ 3219 w 8032"/>
                <a:gd name="T37" fmla="*/ 4906 h 6157"/>
                <a:gd name="T38" fmla="*/ 3657 w 8032"/>
                <a:gd name="T39" fmla="*/ 4624 h 6157"/>
                <a:gd name="T40" fmla="*/ 3594 w 8032"/>
                <a:gd name="T41" fmla="*/ 4406 h 6157"/>
                <a:gd name="T42" fmla="*/ 3282 w 8032"/>
                <a:gd name="T43" fmla="*/ 3968 h 6157"/>
                <a:gd name="T44" fmla="*/ 5624 w 8032"/>
                <a:gd name="T45" fmla="*/ 3249 h 6157"/>
                <a:gd name="T46" fmla="*/ 6062 w 8032"/>
                <a:gd name="T47" fmla="*/ 3906 h 6157"/>
                <a:gd name="T48" fmla="*/ 5624 w 8032"/>
                <a:gd name="T49" fmla="*/ 3249 h 6157"/>
                <a:gd name="T50" fmla="*/ 2282 w 8032"/>
                <a:gd name="T51" fmla="*/ 2157 h 6157"/>
                <a:gd name="T52" fmla="*/ 2563 w 8032"/>
                <a:gd name="T53" fmla="*/ 2344 h 6157"/>
                <a:gd name="T54" fmla="*/ 4218 w 8032"/>
                <a:gd name="T55" fmla="*/ 4624 h 6157"/>
                <a:gd name="T56" fmla="*/ 3782 w 8032"/>
                <a:gd name="T57" fmla="*/ 4906 h 6157"/>
                <a:gd name="T58" fmla="*/ 4218 w 8032"/>
                <a:gd name="T59" fmla="*/ 4624 h 6157"/>
                <a:gd name="T60" fmla="*/ 4937 w 8032"/>
                <a:gd name="T61" fmla="*/ 2469 h 6157"/>
                <a:gd name="T62" fmla="*/ 4312 w 8032"/>
                <a:gd name="T63" fmla="*/ 1532 h 6157"/>
                <a:gd name="T64" fmla="*/ 5968 w 8032"/>
                <a:gd name="T65" fmla="*/ 2000 h 6157"/>
                <a:gd name="T66" fmla="*/ 5656 w 8032"/>
                <a:gd name="T67" fmla="*/ 2219 h 6157"/>
                <a:gd name="T68" fmla="*/ 5968 w 8032"/>
                <a:gd name="T69" fmla="*/ 2000 h 6157"/>
                <a:gd name="T70" fmla="*/ 5312 w 8032"/>
                <a:gd name="T71" fmla="*/ 2907 h 6157"/>
                <a:gd name="T72" fmla="*/ 5749 w 8032"/>
                <a:gd name="T73" fmla="*/ 2625 h 6157"/>
                <a:gd name="T74" fmla="*/ 3219 w 8032"/>
                <a:gd name="T75" fmla="*/ 1969 h 6157"/>
                <a:gd name="T76" fmla="*/ 2938 w 8032"/>
                <a:gd name="T77" fmla="*/ 1532 h 6157"/>
                <a:gd name="T78" fmla="*/ 3219 w 8032"/>
                <a:gd name="T79" fmla="*/ 1969 h 6157"/>
                <a:gd name="T80" fmla="*/ 2469 w 8032"/>
                <a:gd name="T81" fmla="*/ 3687 h 6157"/>
                <a:gd name="T82" fmla="*/ 2657 w 8032"/>
                <a:gd name="T83" fmla="*/ 3968 h 6157"/>
                <a:gd name="T84" fmla="*/ 3219 w 8032"/>
                <a:gd name="T85" fmla="*/ 2688 h 6157"/>
                <a:gd name="T86" fmla="*/ 3719 w 8032"/>
                <a:gd name="T87" fmla="*/ 2344 h 6157"/>
                <a:gd name="T88" fmla="*/ 3219 w 8032"/>
                <a:gd name="T89" fmla="*/ 2688 h 6157"/>
                <a:gd name="T90" fmla="*/ 4156 w 8032"/>
                <a:gd name="T91" fmla="*/ 4406 h 6157"/>
                <a:gd name="T92" fmla="*/ 3875 w 8032"/>
                <a:gd name="T93" fmla="*/ 3968 h 6157"/>
                <a:gd name="T94" fmla="*/ 1969 w 8032"/>
                <a:gd name="T95" fmla="*/ 2688 h 6157"/>
                <a:gd name="T96" fmla="*/ 2407 w 8032"/>
                <a:gd name="T97" fmla="*/ 3343 h 6157"/>
                <a:gd name="T98" fmla="*/ 1969 w 8032"/>
                <a:gd name="T99" fmla="*/ 2688 h 6157"/>
                <a:gd name="T100" fmla="*/ 4718 w 8032"/>
                <a:gd name="T101" fmla="*/ 3843 h 6157"/>
                <a:gd name="T102" fmla="*/ 4437 w 8032"/>
                <a:gd name="T103" fmla="*/ 3406 h 6157"/>
                <a:gd name="T104" fmla="*/ 4218 w 8032"/>
                <a:gd name="T105" fmla="*/ 3468 h 6157"/>
                <a:gd name="T106" fmla="*/ 3782 w 8032"/>
                <a:gd name="T107" fmla="*/ 3781 h 6157"/>
                <a:gd name="T108" fmla="*/ 4218 w 8032"/>
                <a:gd name="T109" fmla="*/ 3468 h 6157"/>
                <a:gd name="T110" fmla="*/ 4718 w 8032"/>
                <a:gd name="T111" fmla="*/ 4406 h 6157"/>
                <a:gd name="T112" fmla="*/ 4437 w 8032"/>
                <a:gd name="T113" fmla="*/ 3968 h 6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8032" h="6157">
                  <a:moveTo>
                    <a:pt x="6562" y="1625"/>
                  </a:moveTo>
                  <a:lnTo>
                    <a:pt x="6562" y="1625"/>
                  </a:lnTo>
                  <a:cubicBezTo>
                    <a:pt x="6531" y="1625"/>
                    <a:pt x="6499" y="1625"/>
                    <a:pt x="6437" y="1625"/>
                  </a:cubicBezTo>
                  <a:cubicBezTo>
                    <a:pt x="6249" y="1063"/>
                    <a:pt x="5718" y="625"/>
                    <a:pt x="5062" y="625"/>
                  </a:cubicBezTo>
                  <a:cubicBezTo>
                    <a:pt x="4906" y="625"/>
                    <a:pt x="4749" y="657"/>
                    <a:pt x="4593" y="719"/>
                  </a:cubicBezTo>
                  <a:cubicBezTo>
                    <a:pt x="4312" y="282"/>
                    <a:pt x="3813" y="0"/>
                    <a:pt x="3250" y="0"/>
                  </a:cubicBezTo>
                  <a:cubicBezTo>
                    <a:pt x="2500" y="0"/>
                    <a:pt x="1844" y="532"/>
                    <a:pt x="1688" y="1250"/>
                  </a:cubicBezTo>
                  <a:cubicBezTo>
                    <a:pt x="1657" y="1250"/>
                    <a:pt x="1657" y="1250"/>
                    <a:pt x="1625" y="1250"/>
                  </a:cubicBezTo>
                  <a:cubicBezTo>
                    <a:pt x="750" y="1250"/>
                    <a:pt x="32" y="1969"/>
                    <a:pt x="0" y="2844"/>
                  </a:cubicBezTo>
                  <a:cubicBezTo>
                    <a:pt x="0" y="3749"/>
                    <a:pt x="750" y="4499"/>
                    <a:pt x="1657" y="4499"/>
                  </a:cubicBezTo>
                  <a:cubicBezTo>
                    <a:pt x="2938" y="4499"/>
                    <a:pt x="2938" y="4499"/>
                    <a:pt x="2938" y="4499"/>
                  </a:cubicBezTo>
                  <a:cubicBezTo>
                    <a:pt x="2938" y="5999"/>
                    <a:pt x="2938" y="5999"/>
                    <a:pt x="2938" y="5999"/>
                  </a:cubicBezTo>
                  <a:cubicBezTo>
                    <a:pt x="2938" y="6062"/>
                    <a:pt x="3000" y="6156"/>
                    <a:pt x="3063" y="6156"/>
                  </a:cubicBezTo>
                  <a:cubicBezTo>
                    <a:pt x="4937" y="6156"/>
                    <a:pt x="4937" y="6156"/>
                    <a:pt x="4937" y="6156"/>
                  </a:cubicBezTo>
                  <a:cubicBezTo>
                    <a:pt x="5031" y="6156"/>
                    <a:pt x="5093" y="6062"/>
                    <a:pt x="5093" y="5999"/>
                  </a:cubicBezTo>
                  <a:cubicBezTo>
                    <a:pt x="5093" y="3125"/>
                    <a:pt x="5093" y="3125"/>
                    <a:pt x="5093" y="3125"/>
                  </a:cubicBezTo>
                  <a:cubicBezTo>
                    <a:pt x="5093" y="3032"/>
                    <a:pt x="5031" y="2969"/>
                    <a:pt x="4937" y="2969"/>
                  </a:cubicBezTo>
                  <a:cubicBezTo>
                    <a:pt x="3063" y="2969"/>
                    <a:pt x="3063" y="2969"/>
                    <a:pt x="3063" y="2969"/>
                  </a:cubicBezTo>
                  <a:cubicBezTo>
                    <a:pt x="3000" y="2969"/>
                    <a:pt x="2938" y="3032"/>
                    <a:pt x="2938" y="3125"/>
                  </a:cubicBezTo>
                  <a:cubicBezTo>
                    <a:pt x="2938" y="4124"/>
                    <a:pt x="2938" y="4124"/>
                    <a:pt x="2938" y="4124"/>
                  </a:cubicBezTo>
                  <a:cubicBezTo>
                    <a:pt x="1657" y="4124"/>
                    <a:pt x="1657" y="4124"/>
                    <a:pt x="1657" y="4124"/>
                  </a:cubicBezTo>
                  <a:cubicBezTo>
                    <a:pt x="969" y="4124"/>
                    <a:pt x="407" y="3593"/>
                    <a:pt x="375" y="2907"/>
                  </a:cubicBezTo>
                  <a:cubicBezTo>
                    <a:pt x="375" y="2219"/>
                    <a:pt x="938" y="1625"/>
                    <a:pt x="1625" y="1625"/>
                  </a:cubicBezTo>
                  <a:cubicBezTo>
                    <a:pt x="1657" y="1625"/>
                    <a:pt x="1657" y="1625"/>
                    <a:pt x="1657" y="1625"/>
                  </a:cubicBezTo>
                  <a:lnTo>
                    <a:pt x="1657" y="1625"/>
                  </a:lnTo>
                  <a:cubicBezTo>
                    <a:pt x="1844" y="1625"/>
                    <a:pt x="1844" y="1625"/>
                    <a:pt x="1844" y="1625"/>
                  </a:cubicBezTo>
                  <a:cubicBezTo>
                    <a:pt x="1907" y="1625"/>
                    <a:pt x="2000" y="1594"/>
                    <a:pt x="2000" y="1500"/>
                  </a:cubicBezTo>
                  <a:cubicBezTo>
                    <a:pt x="2032" y="1344"/>
                    <a:pt x="2032" y="1344"/>
                    <a:pt x="2032" y="1344"/>
                  </a:cubicBezTo>
                  <a:cubicBezTo>
                    <a:pt x="2188" y="782"/>
                    <a:pt x="2688" y="375"/>
                    <a:pt x="3250" y="375"/>
                  </a:cubicBezTo>
                  <a:cubicBezTo>
                    <a:pt x="3657" y="375"/>
                    <a:pt x="4062" y="563"/>
                    <a:pt x="4281" y="907"/>
                  </a:cubicBezTo>
                  <a:cubicBezTo>
                    <a:pt x="4374" y="1063"/>
                    <a:pt x="4374" y="1063"/>
                    <a:pt x="4374" y="1063"/>
                  </a:cubicBezTo>
                  <a:cubicBezTo>
                    <a:pt x="4437" y="1125"/>
                    <a:pt x="4499" y="1125"/>
                    <a:pt x="4562" y="1125"/>
                  </a:cubicBezTo>
                  <a:cubicBezTo>
                    <a:pt x="4718" y="1063"/>
                    <a:pt x="4718" y="1063"/>
                    <a:pt x="4718" y="1063"/>
                  </a:cubicBezTo>
                  <a:cubicBezTo>
                    <a:pt x="4781" y="1032"/>
                    <a:pt x="4874" y="1032"/>
                    <a:pt x="4937" y="1000"/>
                  </a:cubicBezTo>
                  <a:cubicBezTo>
                    <a:pt x="5468" y="938"/>
                    <a:pt x="5937" y="1250"/>
                    <a:pt x="6093" y="1750"/>
                  </a:cubicBezTo>
                  <a:cubicBezTo>
                    <a:pt x="6124" y="1907"/>
                    <a:pt x="6124" y="1907"/>
                    <a:pt x="6124" y="1907"/>
                  </a:cubicBezTo>
                  <a:cubicBezTo>
                    <a:pt x="6156" y="1969"/>
                    <a:pt x="6218" y="2032"/>
                    <a:pt x="6312" y="2032"/>
                  </a:cubicBezTo>
                  <a:cubicBezTo>
                    <a:pt x="6468" y="2000"/>
                    <a:pt x="6468" y="2000"/>
                    <a:pt x="6468" y="2000"/>
                  </a:cubicBezTo>
                  <a:cubicBezTo>
                    <a:pt x="6531" y="2000"/>
                    <a:pt x="6593" y="2000"/>
                    <a:pt x="6656" y="2000"/>
                  </a:cubicBezTo>
                  <a:cubicBezTo>
                    <a:pt x="7156" y="2063"/>
                    <a:pt x="7593" y="2469"/>
                    <a:pt x="7624" y="2969"/>
                  </a:cubicBezTo>
                  <a:cubicBezTo>
                    <a:pt x="7687" y="3593"/>
                    <a:pt x="7187" y="4124"/>
                    <a:pt x="6562" y="4124"/>
                  </a:cubicBezTo>
                  <a:cubicBezTo>
                    <a:pt x="5437" y="4124"/>
                    <a:pt x="5437" y="4124"/>
                    <a:pt x="5437" y="4124"/>
                  </a:cubicBezTo>
                  <a:cubicBezTo>
                    <a:pt x="5437" y="4499"/>
                    <a:pt x="5437" y="4499"/>
                    <a:pt x="5437" y="4499"/>
                  </a:cubicBezTo>
                  <a:cubicBezTo>
                    <a:pt x="6531" y="4499"/>
                    <a:pt x="6531" y="4499"/>
                    <a:pt x="6531" y="4499"/>
                  </a:cubicBezTo>
                  <a:cubicBezTo>
                    <a:pt x="7343" y="4499"/>
                    <a:pt x="8031" y="3843"/>
                    <a:pt x="7999" y="3032"/>
                  </a:cubicBezTo>
                  <a:cubicBezTo>
                    <a:pt x="7999" y="2250"/>
                    <a:pt x="7343" y="1625"/>
                    <a:pt x="6562" y="1625"/>
                  </a:cubicBezTo>
                  <a:close/>
                  <a:moveTo>
                    <a:pt x="4093" y="6031"/>
                  </a:moveTo>
                  <a:lnTo>
                    <a:pt x="4093" y="6031"/>
                  </a:lnTo>
                  <a:cubicBezTo>
                    <a:pt x="3938" y="6031"/>
                    <a:pt x="3938" y="6031"/>
                    <a:pt x="3938" y="6031"/>
                  </a:cubicBezTo>
                  <a:cubicBezTo>
                    <a:pt x="3907" y="6031"/>
                    <a:pt x="3875" y="5999"/>
                    <a:pt x="3875" y="5968"/>
                  </a:cubicBezTo>
                  <a:cubicBezTo>
                    <a:pt x="3875" y="5937"/>
                    <a:pt x="3907" y="5874"/>
                    <a:pt x="3938" y="5874"/>
                  </a:cubicBezTo>
                  <a:cubicBezTo>
                    <a:pt x="4093" y="5874"/>
                    <a:pt x="4093" y="5874"/>
                    <a:pt x="4093" y="5874"/>
                  </a:cubicBezTo>
                  <a:cubicBezTo>
                    <a:pt x="4124" y="5874"/>
                    <a:pt x="4156" y="5937"/>
                    <a:pt x="4156" y="5968"/>
                  </a:cubicBezTo>
                  <a:cubicBezTo>
                    <a:pt x="4156" y="5999"/>
                    <a:pt x="4124" y="6031"/>
                    <a:pt x="4093" y="6031"/>
                  </a:cubicBezTo>
                  <a:close/>
                  <a:moveTo>
                    <a:pt x="3063" y="3249"/>
                  </a:moveTo>
                  <a:lnTo>
                    <a:pt x="3063" y="3249"/>
                  </a:lnTo>
                  <a:cubicBezTo>
                    <a:pt x="4937" y="3249"/>
                    <a:pt x="4937" y="3249"/>
                    <a:pt x="4937" y="3249"/>
                  </a:cubicBezTo>
                  <a:cubicBezTo>
                    <a:pt x="4937" y="5781"/>
                    <a:pt x="4937" y="5781"/>
                    <a:pt x="4937" y="5781"/>
                  </a:cubicBezTo>
                  <a:cubicBezTo>
                    <a:pt x="3063" y="5781"/>
                    <a:pt x="3063" y="5781"/>
                    <a:pt x="3063" y="5781"/>
                  </a:cubicBezTo>
                  <a:lnTo>
                    <a:pt x="3063" y="3249"/>
                  </a:lnTo>
                  <a:close/>
                  <a:moveTo>
                    <a:pt x="3657" y="3468"/>
                  </a:moveTo>
                  <a:lnTo>
                    <a:pt x="3657" y="3468"/>
                  </a:lnTo>
                  <a:cubicBezTo>
                    <a:pt x="3657" y="3781"/>
                    <a:pt x="3657" y="3781"/>
                    <a:pt x="3657" y="3781"/>
                  </a:cubicBezTo>
                  <a:cubicBezTo>
                    <a:pt x="3657" y="3812"/>
                    <a:pt x="3625" y="3843"/>
                    <a:pt x="3594" y="3843"/>
                  </a:cubicBezTo>
                  <a:cubicBezTo>
                    <a:pt x="3282" y="3843"/>
                    <a:pt x="3282" y="3843"/>
                    <a:pt x="3282" y="3843"/>
                  </a:cubicBezTo>
                  <a:cubicBezTo>
                    <a:pt x="3250" y="3843"/>
                    <a:pt x="3219" y="3812"/>
                    <a:pt x="3219" y="3781"/>
                  </a:cubicBezTo>
                  <a:cubicBezTo>
                    <a:pt x="3219" y="3468"/>
                    <a:pt x="3219" y="3468"/>
                    <a:pt x="3219" y="3468"/>
                  </a:cubicBezTo>
                  <a:cubicBezTo>
                    <a:pt x="3219" y="3437"/>
                    <a:pt x="3250" y="3406"/>
                    <a:pt x="3282" y="3406"/>
                  </a:cubicBezTo>
                  <a:cubicBezTo>
                    <a:pt x="3594" y="3406"/>
                    <a:pt x="3594" y="3406"/>
                    <a:pt x="3594" y="3406"/>
                  </a:cubicBezTo>
                  <a:cubicBezTo>
                    <a:pt x="3625" y="3406"/>
                    <a:pt x="3657" y="3437"/>
                    <a:pt x="3657" y="3468"/>
                  </a:cubicBezTo>
                  <a:close/>
                  <a:moveTo>
                    <a:pt x="3657" y="4624"/>
                  </a:moveTo>
                  <a:lnTo>
                    <a:pt x="3657" y="4624"/>
                  </a:lnTo>
                  <a:cubicBezTo>
                    <a:pt x="3657" y="4906"/>
                    <a:pt x="3657" y="4906"/>
                    <a:pt x="3657" y="4906"/>
                  </a:cubicBezTo>
                  <a:cubicBezTo>
                    <a:pt x="3657" y="4968"/>
                    <a:pt x="3625" y="4999"/>
                    <a:pt x="3594" y="4999"/>
                  </a:cubicBezTo>
                  <a:cubicBezTo>
                    <a:pt x="3282" y="4999"/>
                    <a:pt x="3282" y="4999"/>
                    <a:pt x="3282" y="4999"/>
                  </a:cubicBezTo>
                  <a:cubicBezTo>
                    <a:pt x="3250" y="4999"/>
                    <a:pt x="3219" y="4968"/>
                    <a:pt x="3219" y="4906"/>
                  </a:cubicBezTo>
                  <a:cubicBezTo>
                    <a:pt x="3219" y="4624"/>
                    <a:pt x="3219" y="4624"/>
                    <a:pt x="3219" y="4624"/>
                  </a:cubicBezTo>
                  <a:cubicBezTo>
                    <a:pt x="3219" y="4593"/>
                    <a:pt x="3250" y="4562"/>
                    <a:pt x="3282" y="4562"/>
                  </a:cubicBezTo>
                  <a:cubicBezTo>
                    <a:pt x="3594" y="4562"/>
                    <a:pt x="3594" y="4562"/>
                    <a:pt x="3594" y="4562"/>
                  </a:cubicBezTo>
                  <a:cubicBezTo>
                    <a:pt x="3625" y="4562"/>
                    <a:pt x="3657" y="4593"/>
                    <a:pt x="3657" y="4624"/>
                  </a:cubicBezTo>
                  <a:close/>
                  <a:moveTo>
                    <a:pt x="3657" y="4062"/>
                  </a:moveTo>
                  <a:lnTo>
                    <a:pt x="3657" y="4062"/>
                  </a:lnTo>
                  <a:cubicBezTo>
                    <a:pt x="3657" y="4343"/>
                    <a:pt x="3657" y="4343"/>
                    <a:pt x="3657" y="4343"/>
                  </a:cubicBezTo>
                  <a:cubicBezTo>
                    <a:pt x="3657" y="4374"/>
                    <a:pt x="3625" y="4406"/>
                    <a:pt x="3594" y="4406"/>
                  </a:cubicBezTo>
                  <a:cubicBezTo>
                    <a:pt x="3282" y="4406"/>
                    <a:pt x="3282" y="4406"/>
                    <a:pt x="3282" y="4406"/>
                  </a:cubicBezTo>
                  <a:cubicBezTo>
                    <a:pt x="3250" y="4406"/>
                    <a:pt x="3219" y="4374"/>
                    <a:pt x="3219" y="4343"/>
                  </a:cubicBezTo>
                  <a:cubicBezTo>
                    <a:pt x="3219" y="4062"/>
                    <a:pt x="3219" y="4062"/>
                    <a:pt x="3219" y="4062"/>
                  </a:cubicBezTo>
                  <a:cubicBezTo>
                    <a:pt x="3219" y="3999"/>
                    <a:pt x="3250" y="3968"/>
                    <a:pt x="3282" y="3968"/>
                  </a:cubicBezTo>
                  <a:cubicBezTo>
                    <a:pt x="3594" y="3968"/>
                    <a:pt x="3594" y="3968"/>
                    <a:pt x="3594" y="3968"/>
                  </a:cubicBezTo>
                  <a:cubicBezTo>
                    <a:pt x="3625" y="3968"/>
                    <a:pt x="3657" y="3999"/>
                    <a:pt x="3657" y="4062"/>
                  </a:cubicBezTo>
                  <a:close/>
                  <a:moveTo>
                    <a:pt x="5624" y="3249"/>
                  </a:moveTo>
                  <a:lnTo>
                    <a:pt x="5624" y="3249"/>
                  </a:lnTo>
                  <a:cubicBezTo>
                    <a:pt x="6062" y="3249"/>
                    <a:pt x="6062" y="3249"/>
                    <a:pt x="6062" y="3249"/>
                  </a:cubicBezTo>
                  <a:cubicBezTo>
                    <a:pt x="6124" y="3249"/>
                    <a:pt x="6156" y="3312"/>
                    <a:pt x="6156" y="3374"/>
                  </a:cubicBezTo>
                  <a:cubicBezTo>
                    <a:pt x="6156" y="3812"/>
                    <a:pt x="6156" y="3812"/>
                    <a:pt x="6156" y="3812"/>
                  </a:cubicBezTo>
                  <a:cubicBezTo>
                    <a:pt x="6156" y="3874"/>
                    <a:pt x="6124" y="3906"/>
                    <a:pt x="6062" y="3906"/>
                  </a:cubicBezTo>
                  <a:cubicBezTo>
                    <a:pt x="5624" y="3906"/>
                    <a:pt x="5624" y="3906"/>
                    <a:pt x="5624" y="3906"/>
                  </a:cubicBezTo>
                  <a:cubicBezTo>
                    <a:pt x="5562" y="3906"/>
                    <a:pt x="5531" y="3874"/>
                    <a:pt x="5531" y="3812"/>
                  </a:cubicBezTo>
                  <a:cubicBezTo>
                    <a:pt x="5531" y="3374"/>
                    <a:pt x="5531" y="3374"/>
                    <a:pt x="5531" y="3374"/>
                  </a:cubicBezTo>
                  <a:cubicBezTo>
                    <a:pt x="5531" y="3312"/>
                    <a:pt x="5562" y="3249"/>
                    <a:pt x="5624" y="3249"/>
                  </a:cubicBezTo>
                  <a:close/>
                  <a:moveTo>
                    <a:pt x="2344" y="2407"/>
                  </a:moveTo>
                  <a:lnTo>
                    <a:pt x="2344" y="2407"/>
                  </a:lnTo>
                  <a:cubicBezTo>
                    <a:pt x="2313" y="2407"/>
                    <a:pt x="2282" y="2375"/>
                    <a:pt x="2282" y="2344"/>
                  </a:cubicBezTo>
                  <a:cubicBezTo>
                    <a:pt x="2282" y="2157"/>
                    <a:pt x="2282" y="2157"/>
                    <a:pt x="2282" y="2157"/>
                  </a:cubicBezTo>
                  <a:cubicBezTo>
                    <a:pt x="2282" y="2125"/>
                    <a:pt x="2313" y="2125"/>
                    <a:pt x="2344" y="2125"/>
                  </a:cubicBezTo>
                  <a:cubicBezTo>
                    <a:pt x="2532" y="2125"/>
                    <a:pt x="2532" y="2125"/>
                    <a:pt x="2532" y="2125"/>
                  </a:cubicBezTo>
                  <a:cubicBezTo>
                    <a:pt x="2563" y="2125"/>
                    <a:pt x="2563" y="2125"/>
                    <a:pt x="2563" y="2157"/>
                  </a:cubicBezTo>
                  <a:cubicBezTo>
                    <a:pt x="2563" y="2344"/>
                    <a:pt x="2563" y="2344"/>
                    <a:pt x="2563" y="2344"/>
                  </a:cubicBezTo>
                  <a:cubicBezTo>
                    <a:pt x="2563" y="2375"/>
                    <a:pt x="2563" y="2407"/>
                    <a:pt x="2532" y="2407"/>
                  </a:cubicBezTo>
                  <a:lnTo>
                    <a:pt x="2344" y="2407"/>
                  </a:lnTo>
                  <a:close/>
                  <a:moveTo>
                    <a:pt x="4218" y="4624"/>
                  </a:moveTo>
                  <a:lnTo>
                    <a:pt x="4218" y="4624"/>
                  </a:lnTo>
                  <a:cubicBezTo>
                    <a:pt x="4218" y="4906"/>
                    <a:pt x="4218" y="4906"/>
                    <a:pt x="4218" y="4906"/>
                  </a:cubicBezTo>
                  <a:cubicBezTo>
                    <a:pt x="4218" y="4968"/>
                    <a:pt x="4187" y="4999"/>
                    <a:pt x="4156" y="4999"/>
                  </a:cubicBezTo>
                  <a:cubicBezTo>
                    <a:pt x="3875" y="4999"/>
                    <a:pt x="3875" y="4999"/>
                    <a:pt x="3875" y="4999"/>
                  </a:cubicBezTo>
                  <a:cubicBezTo>
                    <a:pt x="3844" y="4999"/>
                    <a:pt x="3782" y="4968"/>
                    <a:pt x="3782" y="4906"/>
                  </a:cubicBezTo>
                  <a:cubicBezTo>
                    <a:pt x="3782" y="4624"/>
                    <a:pt x="3782" y="4624"/>
                    <a:pt x="3782" y="4624"/>
                  </a:cubicBezTo>
                  <a:cubicBezTo>
                    <a:pt x="3782" y="4593"/>
                    <a:pt x="3844" y="4562"/>
                    <a:pt x="3875" y="4562"/>
                  </a:cubicBezTo>
                  <a:cubicBezTo>
                    <a:pt x="4156" y="4562"/>
                    <a:pt x="4156" y="4562"/>
                    <a:pt x="4156" y="4562"/>
                  </a:cubicBezTo>
                  <a:cubicBezTo>
                    <a:pt x="4187" y="4562"/>
                    <a:pt x="4218" y="4593"/>
                    <a:pt x="4218" y="4624"/>
                  </a:cubicBezTo>
                  <a:close/>
                  <a:moveTo>
                    <a:pt x="5093" y="1688"/>
                  </a:moveTo>
                  <a:lnTo>
                    <a:pt x="5093" y="1688"/>
                  </a:lnTo>
                  <a:cubicBezTo>
                    <a:pt x="5093" y="2313"/>
                    <a:pt x="5093" y="2313"/>
                    <a:pt x="5093" y="2313"/>
                  </a:cubicBezTo>
                  <a:cubicBezTo>
                    <a:pt x="5093" y="2407"/>
                    <a:pt x="5031" y="2469"/>
                    <a:pt x="4937" y="2469"/>
                  </a:cubicBezTo>
                  <a:cubicBezTo>
                    <a:pt x="4312" y="2469"/>
                    <a:pt x="4312" y="2469"/>
                    <a:pt x="4312" y="2469"/>
                  </a:cubicBezTo>
                  <a:cubicBezTo>
                    <a:pt x="4218" y="2469"/>
                    <a:pt x="4156" y="2407"/>
                    <a:pt x="4156" y="2313"/>
                  </a:cubicBezTo>
                  <a:cubicBezTo>
                    <a:pt x="4156" y="1688"/>
                    <a:pt x="4156" y="1688"/>
                    <a:pt x="4156" y="1688"/>
                  </a:cubicBezTo>
                  <a:cubicBezTo>
                    <a:pt x="4156" y="1594"/>
                    <a:pt x="4218" y="1532"/>
                    <a:pt x="4312" y="1532"/>
                  </a:cubicBezTo>
                  <a:cubicBezTo>
                    <a:pt x="4937" y="1532"/>
                    <a:pt x="4937" y="1532"/>
                    <a:pt x="4937" y="1532"/>
                  </a:cubicBezTo>
                  <a:cubicBezTo>
                    <a:pt x="5031" y="1532"/>
                    <a:pt x="5093" y="1594"/>
                    <a:pt x="5093" y="1688"/>
                  </a:cubicBezTo>
                  <a:close/>
                  <a:moveTo>
                    <a:pt x="5968" y="2000"/>
                  </a:moveTo>
                  <a:lnTo>
                    <a:pt x="5968" y="2000"/>
                  </a:lnTo>
                  <a:cubicBezTo>
                    <a:pt x="5968" y="2219"/>
                    <a:pt x="5968" y="2219"/>
                    <a:pt x="5968" y="2219"/>
                  </a:cubicBezTo>
                  <a:cubicBezTo>
                    <a:pt x="5968" y="2219"/>
                    <a:pt x="5937" y="2250"/>
                    <a:pt x="5906" y="2250"/>
                  </a:cubicBezTo>
                  <a:cubicBezTo>
                    <a:pt x="5718" y="2250"/>
                    <a:pt x="5718" y="2250"/>
                    <a:pt x="5718" y="2250"/>
                  </a:cubicBezTo>
                  <a:cubicBezTo>
                    <a:pt x="5687" y="2250"/>
                    <a:pt x="5656" y="2219"/>
                    <a:pt x="5656" y="2219"/>
                  </a:cubicBezTo>
                  <a:cubicBezTo>
                    <a:pt x="5656" y="2000"/>
                    <a:pt x="5656" y="2000"/>
                    <a:pt x="5656" y="2000"/>
                  </a:cubicBezTo>
                  <a:cubicBezTo>
                    <a:pt x="5656" y="2000"/>
                    <a:pt x="5687" y="1969"/>
                    <a:pt x="5718" y="1969"/>
                  </a:cubicBezTo>
                  <a:cubicBezTo>
                    <a:pt x="5906" y="1969"/>
                    <a:pt x="5906" y="1969"/>
                    <a:pt x="5906" y="1969"/>
                  </a:cubicBezTo>
                  <a:cubicBezTo>
                    <a:pt x="5937" y="1969"/>
                    <a:pt x="5968" y="2000"/>
                    <a:pt x="5968" y="2000"/>
                  </a:cubicBezTo>
                  <a:close/>
                  <a:moveTo>
                    <a:pt x="5656" y="2969"/>
                  </a:moveTo>
                  <a:lnTo>
                    <a:pt x="5656" y="2969"/>
                  </a:lnTo>
                  <a:cubicBezTo>
                    <a:pt x="5374" y="2969"/>
                    <a:pt x="5374" y="2969"/>
                    <a:pt x="5374" y="2969"/>
                  </a:cubicBezTo>
                  <a:cubicBezTo>
                    <a:pt x="5343" y="2969"/>
                    <a:pt x="5312" y="2938"/>
                    <a:pt x="5312" y="2907"/>
                  </a:cubicBezTo>
                  <a:cubicBezTo>
                    <a:pt x="5312" y="2625"/>
                    <a:pt x="5312" y="2625"/>
                    <a:pt x="5312" y="2625"/>
                  </a:cubicBezTo>
                  <a:cubicBezTo>
                    <a:pt x="5312" y="2563"/>
                    <a:pt x="5343" y="2532"/>
                    <a:pt x="5374" y="2532"/>
                  </a:cubicBezTo>
                  <a:cubicBezTo>
                    <a:pt x="5656" y="2532"/>
                    <a:pt x="5656" y="2532"/>
                    <a:pt x="5656" y="2532"/>
                  </a:cubicBezTo>
                  <a:cubicBezTo>
                    <a:pt x="5718" y="2532"/>
                    <a:pt x="5749" y="2563"/>
                    <a:pt x="5749" y="2625"/>
                  </a:cubicBezTo>
                  <a:cubicBezTo>
                    <a:pt x="5749" y="2907"/>
                    <a:pt x="5749" y="2907"/>
                    <a:pt x="5749" y="2907"/>
                  </a:cubicBezTo>
                  <a:cubicBezTo>
                    <a:pt x="5749" y="2938"/>
                    <a:pt x="5718" y="2969"/>
                    <a:pt x="5656" y="2969"/>
                  </a:cubicBezTo>
                  <a:close/>
                  <a:moveTo>
                    <a:pt x="3219" y="1969"/>
                  </a:moveTo>
                  <a:lnTo>
                    <a:pt x="3219" y="1969"/>
                  </a:lnTo>
                  <a:cubicBezTo>
                    <a:pt x="2938" y="1969"/>
                    <a:pt x="2938" y="1969"/>
                    <a:pt x="2938" y="1969"/>
                  </a:cubicBezTo>
                  <a:cubicBezTo>
                    <a:pt x="2907" y="1969"/>
                    <a:pt x="2875" y="1938"/>
                    <a:pt x="2875" y="1907"/>
                  </a:cubicBezTo>
                  <a:cubicBezTo>
                    <a:pt x="2875" y="1594"/>
                    <a:pt x="2875" y="1594"/>
                    <a:pt x="2875" y="1594"/>
                  </a:cubicBezTo>
                  <a:cubicBezTo>
                    <a:pt x="2875" y="1563"/>
                    <a:pt x="2907" y="1532"/>
                    <a:pt x="2938" y="1532"/>
                  </a:cubicBezTo>
                  <a:cubicBezTo>
                    <a:pt x="3219" y="1532"/>
                    <a:pt x="3219" y="1532"/>
                    <a:pt x="3219" y="1532"/>
                  </a:cubicBezTo>
                  <a:cubicBezTo>
                    <a:pt x="3250" y="1532"/>
                    <a:pt x="3282" y="1563"/>
                    <a:pt x="3282" y="1594"/>
                  </a:cubicBezTo>
                  <a:cubicBezTo>
                    <a:pt x="3282" y="1907"/>
                    <a:pt x="3282" y="1907"/>
                    <a:pt x="3282" y="1907"/>
                  </a:cubicBezTo>
                  <a:cubicBezTo>
                    <a:pt x="3282" y="1938"/>
                    <a:pt x="3250" y="1969"/>
                    <a:pt x="3219" y="1969"/>
                  </a:cubicBezTo>
                  <a:close/>
                  <a:moveTo>
                    <a:pt x="2438" y="3937"/>
                  </a:moveTo>
                  <a:lnTo>
                    <a:pt x="2438" y="3937"/>
                  </a:lnTo>
                  <a:cubicBezTo>
                    <a:pt x="2438" y="3749"/>
                    <a:pt x="2438" y="3749"/>
                    <a:pt x="2438" y="3749"/>
                  </a:cubicBezTo>
                  <a:cubicBezTo>
                    <a:pt x="2438" y="3718"/>
                    <a:pt x="2438" y="3687"/>
                    <a:pt x="2469" y="3687"/>
                  </a:cubicBezTo>
                  <a:cubicBezTo>
                    <a:pt x="2657" y="3687"/>
                    <a:pt x="2657" y="3687"/>
                    <a:pt x="2657" y="3687"/>
                  </a:cubicBezTo>
                  <a:cubicBezTo>
                    <a:pt x="2688" y="3687"/>
                    <a:pt x="2719" y="3718"/>
                    <a:pt x="2719" y="3749"/>
                  </a:cubicBezTo>
                  <a:cubicBezTo>
                    <a:pt x="2719" y="3937"/>
                    <a:pt x="2719" y="3937"/>
                    <a:pt x="2719" y="3937"/>
                  </a:cubicBezTo>
                  <a:cubicBezTo>
                    <a:pt x="2719" y="3968"/>
                    <a:pt x="2688" y="3968"/>
                    <a:pt x="2657" y="3968"/>
                  </a:cubicBezTo>
                  <a:cubicBezTo>
                    <a:pt x="2469" y="3968"/>
                    <a:pt x="2469" y="3968"/>
                    <a:pt x="2469" y="3968"/>
                  </a:cubicBezTo>
                  <a:cubicBezTo>
                    <a:pt x="2438" y="3968"/>
                    <a:pt x="2438" y="3968"/>
                    <a:pt x="2438" y="3937"/>
                  </a:cubicBezTo>
                  <a:close/>
                  <a:moveTo>
                    <a:pt x="3219" y="2688"/>
                  </a:moveTo>
                  <a:lnTo>
                    <a:pt x="3219" y="2688"/>
                  </a:lnTo>
                  <a:cubicBezTo>
                    <a:pt x="3219" y="2344"/>
                    <a:pt x="3219" y="2344"/>
                    <a:pt x="3219" y="2344"/>
                  </a:cubicBezTo>
                  <a:cubicBezTo>
                    <a:pt x="3219" y="2282"/>
                    <a:pt x="3250" y="2250"/>
                    <a:pt x="3313" y="2250"/>
                  </a:cubicBezTo>
                  <a:cubicBezTo>
                    <a:pt x="3625" y="2250"/>
                    <a:pt x="3625" y="2250"/>
                    <a:pt x="3625" y="2250"/>
                  </a:cubicBezTo>
                  <a:cubicBezTo>
                    <a:pt x="3688" y="2250"/>
                    <a:pt x="3719" y="2282"/>
                    <a:pt x="3719" y="2344"/>
                  </a:cubicBezTo>
                  <a:cubicBezTo>
                    <a:pt x="3719" y="2688"/>
                    <a:pt x="3719" y="2688"/>
                    <a:pt x="3719" y="2688"/>
                  </a:cubicBezTo>
                  <a:cubicBezTo>
                    <a:pt x="3719" y="2719"/>
                    <a:pt x="3688" y="2750"/>
                    <a:pt x="3625" y="2750"/>
                  </a:cubicBezTo>
                  <a:cubicBezTo>
                    <a:pt x="3313" y="2750"/>
                    <a:pt x="3313" y="2750"/>
                    <a:pt x="3313" y="2750"/>
                  </a:cubicBezTo>
                  <a:cubicBezTo>
                    <a:pt x="3250" y="2750"/>
                    <a:pt x="3219" y="2719"/>
                    <a:pt x="3219" y="2688"/>
                  </a:cubicBezTo>
                  <a:close/>
                  <a:moveTo>
                    <a:pt x="4218" y="4062"/>
                  </a:moveTo>
                  <a:lnTo>
                    <a:pt x="4218" y="4062"/>
                  </a:lnTo>
                  <a:cubicBezTo>
                    <a:pt x="4218" y="4343"/>
                    <a:pt x="4218" y="4343"/>
                    <a:pt x="4218" y="4343"/>
                  </a:cubicBezTo>
                  <a:cubicBezTo>
                    <a:pt x="4218" y="4374"/>
                    <a:pt x="4187" y="4406"/>
                    <a:pt x="4156" y="4406"/>
                  </a:cubicBezTo>
                  <a:cubicBezTo>
                    <a:pt x="3875" y="4406"/>
                    <a:pt x="3875" y="4406"/>
                    <a:pt x="3875" y="4406"/>
                  </a:cubicBezTo>
                  <a:cubicBezTo>
                    <a:pt x="3844" y="4406"/>
                    <a:pt x="3782" y="4374"/>
                    <a:pt x="3782" y="4343"/>
                  </a:cubicBezTo>
                  <a:cubicBezTo>
                    <a:pt x="3782" y="4062"/>
                    <a:pt x="3782" y="4062"/>
                    <a:pt x="3782" y="4062"/>
                  </a:cubicBezTo>
                  <a:cubicBezTo>
                    <a:pt x="3782" y="3999"/>
                    <a:pt x="3844" y="3968"/>
                    <a:pt x="3875" y="3968"/>
                  </a:cubicBezTo>
                  <a:cubicBezTo>
                    <a:pt x="4156" y="3968"/>
                    <a:pt x="4156" y="3968"/>
                    <a:pt x="4156" y="3968"/>
                  </a:cubicBezTo>
                  <a:cubicBezTo>
                    <a:pt x="4187" y="3968"/>
                    <a:pt x="4218" y="3999"/>
                    <a:pt x="4218" y="4062"/>
                  </a:cubicBezTo>
                  <a:close/>
                  <a:moveTo>
                    <a:pt x="1969" y="2688"/>
                  </a:moveTo>
                  <a:lnTo>
                    <a:pt x="1969" y="2688"/>
                  </a:lnTo>
                  <a:cubicBezTo>
                    <a:pt x="2407" y="2688"/>
                    <a:pt x="2407" y="2688"/>
                    <a:pt x="2407" y="2688"/>
                  </a:cubicBezTo>
                  <a:cubicBezTo>
                    <a:pt x="2438" y="2688"/>
                    <a:pt x="2500" y="2750"/>
                    <a:pt x="2500" y="2782"/>
                  </a:cubicBezTo>
                  <a:cubicBezTo>
                    <a:pt x="2500" y="3219"/>
                    <a:pt x="2500" y="3219"/>
                    <a:pt x="2500" y="3219"/>
                  </a:cubicBezTo>
                  <a:cubicBezTo>
                    <a:pt x="2500" y="3281"/>
                    <a:pt x="2438" y="3343"/>
                    <a:pt x="2407" y="3343"/>
                  </a:cubicBezTo>
                  <a:cubicBezTo>
                    <a:pt x="1969" y="3343"/>
                    <a:pt x="1969" y="3343"/>
                    <a:pt x="1969" y="3343"/>
                  </a:cubicBezTo>
                  <a:cubicBezTo>
                    <a:pt x="1907" y="3343"/>
                    <a:pt x="1844" y="3281"/>
                    <a:pt x="1844" y="3219"/>
                  </a:cubicBezTo>
                  <a:cubicBezTo>
                    <a:pt x="1844" y="2782"/>
                    <a:pt x="1844" y="2782"/>
                    <a:pt x="1844" y="2782"/>
                  </a:cubicBezTo>
                  <a:cubicBezTo>
                    <a:pt x="1844" y="2750"/>
                    <a:pt x="1907" y="2688"/>
                    <a:pt x="1969" y="2688"/>
                  </a:cubicBezTo>
                  <a:close/>
                  <a:moveTo>
                    <a:pt x="4812" y="3468"/>
                  </a:moveTo>
                  <a:lnTo>
                    <a:pt x="4812" y="3468"/>
                  </a:lnTo>
                  <a:cubicBezTo>
                    <a:pt x="4812" y="3781"/>
                    <a:pt x="4812" y="3781"/>
                    <a:pt x="4812" y="3781"/>
                  </a:cubicBezTo>
                  <a:cubicBezTo>
                    <a:pt x="4812" y="3812"/>
                    <a:pt x="4781" y="3843"/>
                    <a:pt x="4718" y="3843"/>
                  </a:cubicBezTo>
                  <a:cubicBezTo>
                    <a:pt x="4437" y="3843"/>
                    <a:pt x="4437" y="3843"/>
                    <a:pt x="4437" y="3843"/>
                  </a:cubicBezTo>
                  <a:cubicBezTo>
                    <a:pt x="4406" y="3843"/>
                    <a:pt x="4374" y="3812"/>
                    <a:pt x="4374" y="3781"/>
                  </a:cubicBezTo>
                  <a:cubicBezTo>
                    <a:pt x="4374" y="3468"/>
                    <a:pt x="4374" y="3468"/>
                    <a:pt x="4374" y="3468"/>
                  </a:cubicBezTo>
                  <a:cubicBezTo>
                    <a:pt x="4374" y="3437"/>
                    <a:pt x="4406" y="3406"/>
                    <a:pt x="4437" y="3406"/>
                  </a:cubicBezTo>
                  <a:cubicBezTo>
                    <a:pt x="4718" y="3406"/>
                    <a:pt x="4718" y="3406"/>
                    <a:pt x="4718" y="3406"/>
                  </a:cubicBezTo>
                  <a:cubicBezTo>
                    <a:pt x="4781" y="3406"/>
                    <a:pt x="4812" y="3437"/>
                    <a:pt x="4812" y="3468"/>
                  </a:cubicBezTo>
                  <a:close/>
                  <a:moveTo>
                    <a:pt x="4218" y="3468"/>
                  </a:moveTo>
                  <a:lnTo>
                    <a:pt x="4218" y="3468"/>
                  </a:lnTo>
                  <a:cubicBezTo>
                    <a:pt x="4218" y="3781"/>
                    <a:pt x="4218" y="3781"/>
                    <a:pt x="4218" y="3781"/>
                  </a:cubicBezTo>
                  <a:cubicBezTo>
                    <a:pt x="4218" y="3812"/>
                    <a:pt x="4187" y="3843"/>
                    <a:pt x="4156" y="3843"/>
                  </a:cubicBezTo>
                  <a:cubicBezTo>
                    <a:pt x="3875" y="3843"/>
                    <a:pt x="3875" y="3843"/>
                    <a:pt x="3875" y="3843"/>
                  </a:cubicBezTo>
                  <a:cubicBezTo>
                    <a:pt x="3844" y="3843"/>
                    <a:pt x="3782" y="3812"/>
                    <a:pt x="3782" y="3781"/>
                  </a:cubicBezTo>
                  <a:cubicBezTo>
                    <a:pt x="3782" y="3468"/>
                    <a:pt x="3782" y="3468"/>
                    <a:pt x="3782" y="3468"/>
                  </a:cubicBezTo>
                  <a:cubicBezTo>
                    <a:pt x="3782" y="3437"/>
                    <a:pt x="3844" y="3406"/>
                    <a:pt x="3875" y="3406"/>
                  </a:cubicBezTo>
                  <a:cubicBezTo>
                    <a:pt x="4156" y="3406"/>
                    <a:pt x="4156" y="3406"/>
                    <a:pt x="4156" y="3406"/>
                  </a:cubicBezTo>
                  <a:cubicBezTo>
                    <a:pt x="4187" y="3406"/>
                    <a:pt x="4218" y="3437"/>
                    <a:pt x="4218" y="3468"/>
                  </a:cubicBezTo>
                  <a:close/>
                  <a:moveTo>
                    <a:pt x="4812" y="4062"/>
                  </a:moveTo>
                  <a:lnTo>
                    <a:pt x="4812" y="4062"/>
                  </a:lnTo>
                  <a:cubicBezTo>
                    <a:pt x="4812" y="4343"/>
                    <a:pt x="4812" y="4343"/>
                    <a:pt x="4812" y="4343"/>
                  </a:cubicBezTo>
                  <a:cubicBezTo>
                    <a:pt x="4812" y="4374"/>
                    <a:pt x="4781" y="4406"/>
                    <a:pt x="4718" y="4406"/>
                  </a:cubicBezTo>
                  <a:cubicBezTo>
                    <a:pt x="4437" y="4406"/>
                    <a:pt x="4437" y="4406"/>
                    <a:pt x="4437" y="4406"/>
                  </a:cubicBezTo>
                  <a:cubicBezTo>
                    <a:pt x="4406" y="4406"/>
                    <a:pt x="4374" y="4374"/>
                    <a:pt x="4374" y="4343"/>
                  </a:cubicBezTo>
                  <a:cubicBezTo>
                    <a:pt x="4374" y="4062"/>
                    <a:pt x="4374" y="4062"/>
                    <a:pt x="4374" y="4062"/>
                  </a:cubicBezTo>
                  <a:cubicBezTo>
                    <a:pt x="4374" y="3999"/>
                    <a:pt x="4406" y="3968"/>
                    <a:pt x="4437" y="3968"/>
                  </a:cubicBezTo>
                  <a:cubicBezTo>
                    <a:pt x="4718" y="3968"/>
                    <a:pt x="4718" y="3968"/>
                    <a:pt x="4718" y="3968"/>
                  </a:cubicBezTo>
                  <a:cubicBezTo>
                    <a:pt x="4781" y="3968"/>
                    <a:pt x="4812" y="3999"/>
                    <a:pt x="4812" y="4062"/>
                  </a:cubicBezTo>
                  <a:close/>
                </a:path>
              </a:pathLst>
            </a:custGeom>
            <a:solidFill>
              <a:schemeClr val="accent3">
                <a:lumMod val="75000"/>
              </a:schemeClr>
            </a:solidFill>
            <a:ln>
              <a:noFill/>
            </a:ln>
            <a:effectLst/>
            <a:extLst/>
          </p:spPr>
          <p:txBody>
            <a:bodyPr wrap="none" anchor="ctr"/>
            <a:lstStyle/>
            <a:p>
              <a:endParaRPr lang="en-US"/>
            </a:p>
          </p:txBody>
        </p:sp>
      </p:grpSp>
      <p:sp>
        <p:nvSpPr>
          <p:cNvPr id="10" name="Slide Number Placeholder 9">
            <a:extLst>
              <a:ext uri="{FF2B5EF4-FFF2-40B4-BE49-F238E27FC236}">
                <a16:creationId xmlns:a16="http://schemas.microsoft.com/office/drawing/2014/main" xmlns="" id="{1B979FCA-2348-F247-890A-9E4B77AFD9D5}"/>
              </a:ext>
            </a:extLst>
          </p:cNvPr>
          <p:cNvSpPr>
            <a:spLocks noGrp="1"/>
          </p:cNvSpPr>
          <p:nvPr>
            <p:ph type="sldNum" sz="quarter" idx="4"/>
          </p:nvPr>
        </p:nvSpPr>
        <p:spPr/>
        <p:txBody>
          <a:bodyPr/>
          <a:lstStyle/>
          <a:p>
            <a:fld id="{C51EAA63-D034-42AE-91FA-B13B9518C7BE}" type="slidenum">
              <a:rPr lang="en-US" smtClean="0"/>
              <a:pPr/>
              <a:t>30</a:t>
            </a:fld>
            <a:endParaRPr lang="en-US" dirty="0"/>
          </a:p>
        </p:txBody>
      </p:sp>
      <p:sp>
        <p:nvSpPr>
          <p:cNvPr id="26" name="Title 3">
            <a:extLst>
              <a:ext uri="{FF2B5EF4-FFF2-40B4-BE49-F238E27FC236}">
                <a16:creationId xmlns:a16="http://schemas.microsoft.com/office/drawing/2014/main" xmlns="" id="{772C8C67-052F-B34F-90E1-2AF8A25080A3}"/>
              </a:ext>
            </a:extLst>
          </p:cNvPr>
          <p:cNvSpPr txBox="1">
            <a:spLocks/>
          </p:cNvSpPr>
          <p:nvPr/>
        </p:nvSpPr>
        <p:spPr>
          <a:xfrm>
            <a:off x="531812" y="-11650"/>
            <a:ext cx="11125200" cy="889000"/>
          </a:xfrm>
          <a:prstGeom prst="rect">
            <a:avLst/>
          </a:prstGeom>
        </p:spPr>
        <p:txBody>
          <a:bodyPr vert="horz" lIns="0" tIns="0" rIns="0" bIns="0" rtlCol="0" anchor="b">
            <a:noAutofit/>
          </a:bodyPr>
          <a:lstStyle>
            <a:defPPr>
              <a:defRPr lang="en-US"/>
            </a:defPPr>
            <a:lvl1pPr>
              <a:lnSpc>
                <a:spcPct val="80000"/>
              </a:lnSpc>
              <a:spcBef>
                <a:spcPct val="0"/>
              </a:spcBef>
              <a:buNone/>
              <a:defRPr sz="3600">
                <a:solidFill>
                  <a:srgbClr val="000000"/>
                </a:solidFill>
                <a:latin typeface="+mj-lt"/>
                <a:ea typeface="+mj-ea"/>
                <a:cs typeface="+mj-cs"/>
              </a:defRPr>
            </a:lvl1pPr>
          </a:lstStyle>
          <a:p>
            <a:r>
              <a:rPr lang="en-US" dirty="0"/>
              <a:t>Protecting Data Within the Cloud</a:t>
            </a:r>
          </a:p>
        </p:txBody>
      </p:sp>
    </p:spTree>
    <p:extLst>
      <p:ext uri="{BB962C8B-B14F-4D97-AF65-F5344CB8AC3E}">
        <p14:creationId xmlns:p14="http://schemas.microsoft.com/office/powerpoint/2010/main" val="21205361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xmlns="" id="{9142A3A6-FD62-504F-B36A-B0EA965A9229}"/>
              </a:ext>
            </a:extLst>
          </p:cNvPr>
          <p:cNvSpPr>
            <a:spLocks noGrp="1"/>
          </p:cNvSpPr>
          <p:nvPr>
            <p:ph type="sldNum" sz="quarter" idx="4"/>
          </p:nvPr>
        </p:nvSpPr>
        <p:spPr/>
        <p:txBody>
          <a:bodyPr/>
          <a:lstStyle/>
          <a:p>
            <a:fld id="{C51EAA63-D034-42AE-91FA-B13B9518C7BE}" type="slidenum">
              <a:rPr lang="en-US" smtClean="0"/>
              <a:pPr/>
              <a:t>31</a:t>
            </a:fld>
            <a:endParaRPr lang="en-US" dirty="0"/>
          </a:p>
        </p:txBody>
      </p:sp>
      <p:grpSp>
        <p:nvGrpSpPr>
          <p:cNvPr id="6" name="Group 5">
            <a:extLst>
              <a:ext uri="{FF2B5EF4-FFF2-40B4-BE49-F238E27FC236}">
                <a16:creationId xmlns:a16="http://schemas.microsoft.com/office/drawing/2014/main" xmlns="" id="{340B8666-3E29-A141-9330-A42DF4279C86}"/>
              </a:ext>
            </a:extLst>
          </p:cNvPr>
          <p:cNvGrpSpPr/>
          <p:nvPr/>
        </p:nvGrpSpPr>
        <p:grpSpPr>
          <a:xfrm>
            <a:off x="872836" y="3860735"/>
            <a:ext cx="3153880" cy="1516961"/>
            <a:chOff x="872836" y="1816443"/>
            <a:chExt cx="3153880" cy="1516961"/>
          </a:xfrm>
        </p:grpSpPr>
        <p:sp>
          <p:nvSpPr>
            <p:cNvPr id="7" name="Rectangle 6">
              <a:extLst>
                <a:ext uri="{FF2B5EF4-FFF2-40B4-BE49-F238E27FC236}">
                  <a16:creationId xmlns:a16="http://schemas.microsoft.com/office/drawing/2014/main" xmlns="" id="{77FF8E1F-E542-294C-B670-0E302F27708A}"/>
                </a:ext>
              </a:extLst>
            </p:cNvPr>
            <p:cNvSpPr/>
            <p:nvPr/>
          </p:nvSpPr>
          <p:spPr bwMode="gray">
            <a:xfrm>
              <a:off x="963827" y="1816443"/>
              <a:ext cx="3062889" cy="1516961"/>
            </a:xfrm>
            <a:prstGeom prst="rect">
              <a:avLst/>
            </a:prstGeom>
            <a:gradFill flip="none" rotWithShape="1">
              <a:gsLst>
                <a:gs pos="0">
                  <a:schemeClr val="accent5">
                    <a:lumMod val="89000"/>
                  </a:schemeClr>
                </a:gs>
                <a:gs pos="23000">
                  <a:schemeClr val="accent5">
                    <a:lumMod val="89000"/>
                  </a:schemeClr>
                </a:gs>
                <a:gs pos="69000">
                  <a:schemeClr val="accent5">
                    <a:lumMod val="75000"/>
                  </a:schemeClr>
                </a:gs>
                <a:gs pos="97000">
                  <a:schemeClr val="accent5">
                    <a:lumMod val="70000"/>
                  </a:schemeClr>
                </a:gs>
              </a:gsLst>
              <a:path path="circle">
                <a:fillToRect l="50000" t="50000" r="50000" b="50000"/>
              </a:path>
              <a:tileRect/>
            </a:gradFill>
            <a:ln w="15875">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dirty="0">
                <a:solidFill>
                  <a:schemeClr val="bg1"/>
                </a:solidFill>
              </a:endParaRPr>
            </a:p>
          </p:txBody>
        </p:sp>
        <p:sp>
          <p:nvSpPr>
            <p:cNvPr id="8" name="Rectangle 7">
              <a:extLst>
                <a:ext uri="{FF2B5EF4-FFF2-40B4-BE49-F238E27FC236}">
                  <a16:creationId xmlns:a16="http://schemas.microsoft.com/office/drawing/2014/main" xmlns="" id="{7FC799E3-398F-6849-8960-64272F349BF9}"/>
                </a:ext>
              </a:extLst>
            </p:cNvPr>
            <p:cNvSpPr/>
            <p:nvPr/>
          </p:nvSpPr>
          <p:spPr bwMode="gray">
            <a:xfrm>
              <a:off x="872836" y="1816443"/>
              <a:ext cx="90991" cy="1516961"/>
            </a:xfrm>
            <a:prstGeom prst="rect">
              <a:avLst/>
            </a:prstGeom>
            <a:solidFill>
              <a:schemeClr val="accent3"/>
            </a:solidFill>
            <a:ln w="15875">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dirty="0">
                <a:solidFill>
                  <a:schemeClr val="bg1"/>
                </a:solidFill>
              </a:endParaRPr>
            </a:p>
          </p:txBody>
        </p:sp>
      </p:grpSp>
      <p:grpSp>
        <p:nvGrpSpPr>
          <p:cNvPr id="9" name="Group 8">
            <a:extLst>
              <a:ext uri="{FF2B5EF4-FFF2-40B4-BE49-F238E27FC236}">
                <a16:creationId xmlns:a16="http://schemas.microsoft.com/office/drawing/2014/main" xmlns="" id="{46EA0ED5-A354-D54C-89D3-204163A69EAA}"/>
              </a:ext>
            </a:extLst>
          </p:cNvPr>
          <p:cNvGrpSpPr/>
          <p:nvPr/>
        </p:nvGrpSpPr>
        <p:grpSpPr>
          <a:xfrm>
            <a:off x="4576569" y="3860735"/>
            <a:ext cx="3153880" cy="1516961"/>
            <a:chOff x="872836" y="1816443"/>
            <a:chExt cx="3153880" cy="1516961"/>
          </a:xfrm>
        </p:grpSpPr>
        <p:sp>
          <p:nvSpPr>
            <p:cNvPr id="10" name="Rectangle 9">
              <a:extLst>
                <a:ext uri="{FF2B5EF4-FFF2-40B4-BE49-F238E27FC236}">
                  <a16:creationId xmlns:a16="http://schemas.microsoft.com/office/drawing/2014/main" xmlns="" id="{4A9E1134-69B8-4745-A315-519A7B0D16D7}"/>
                </a:ext>
              </a:extLst>
            </p:cNvPr>
            <p:cNvSpPr/>
            <p:nvPr/>
          </p:nvSpPr>
          <p:spPr bwMode="gray">
            <a:xfrm>
              <a:off x="963827" y="1816443"/>
              <a:ext cx="3062889" cy="1516961"/>
            </a:xfrm>
            <a:prstGeom prst="rect">
              <a:avLst/>
            </a:prstGeom>
            <a:gradFill flip="none" rotWithShape="1">
              <a:gsLst>
                <a:gs pos="0">
                  <a:schemeClr val="accent5">
                    <a:lumMod val="89000"/>
                  </a:schemeClr>
                </a:gs>
                <a:gs pos="23000">
                  <a:schemeClr val="accent5">
                    <a:lumMod val="89000"/>
                  </a:schemeClr>
                </a:gs>
                <a:gs pos="69000">
                  <a:schemeClr val="accent5">
                    <a:lumMod val="75000"/>
                  </a:schemeClr>
                </a:gs>
                <a:gs pos="97000">
                  <a:schemeClr val="accent5">
                    <a:lumMod val="70000"/>
                  </a:schemeClr>
                </a:gs>
              </a:gsLst>
              <a:path path="circle">
                <a:fillToRect l="50000" t="50000" r="50000" b="50000"/>
              </a:path>
              <a:tileRect/>
            </a:gradFill>
            <a:ln w="15875">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dirty="0">
                <a:solidFill>
                  <a:schemeClr val="bg1"/>
                </a:solidFill>
              </a:endParaRPr>
            </a:p>
          </p:txBody>
        </p:sp>
        <p:sp>
          <p:nvSpPr>
            <p:cNvPr id="11" name="Rectangle 10">
              <a:extLst>
                <a:ext uri="{FF2B5EF4-FFF2-40B4-BE49-F238E27FC236}">
                  <a16:creationId xmlns:a16="http://schemas.microsoft.com/office/drawing/2014/main" xmlns="" id="{73DEE255-D8A5-654E-8417-8BD236A9F98A}"/>
                </a:ext>
              </a:extLst>
            </p:cNvPr>
            <p:cNvSpPr/>
            <p:nvPr/>
          </p:nvSpPr>
          <p:spPr bwMode="gray">
            <a:xfrm>
              <a:off x="872836" y="1816443"/>
              <a:ext cx="90991" cy="1516961"/>
            </a:xfrm>
            <a:prstGeom prst="rect">
              <a:avLst/>
            </a:prstGeom>
            <a:solidFill>
              <a:schemeClr val="accent3"/>
            </a:solidFill>
            <a:ln w="15875">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dirty="0">
                <a:solidFill>
                  <a:schemeClr val="bg1"/>
                </a:solidFill>
              </a:endParaRPr>
            </a:p>
          </p:txBody>
        </p:sp>
      </p:grpSp>
      <p:grpSp>
        <p:nvGrpSpPr>
          <p:cNvPr id="12" name="Group 11">
            <a:extLst>
              <a:ext uri="{FF2B5EF4-FFF2-40B4-BE49-F238E27FC236}">
                <a16:creationId xmlns:a16="http://schemas.microsoft.com/office/drawing/2014/main" xmlns="" id="{A28BEE0B-52AE-4E4B-ABE8-43B7F4978643}"/>
              </a:ext>
            </a:extLst>
          </p:cNvPr>
          <p:cNvGrpSpPr/>
          <p:nvPr/>
        </p:nvGrpSpPr>
        <p:grpSpPr>
          <a:xfrm>
            <a:off x="8280303" y="3860735"/>
            <a:ext cx="3153880" cy="1516961"/>
            <a:chOff x="872836" y="1816443"/>
            <a:chExt cx="3153880" cy="1516961"/>
          </a:xfrm>
        </p:grpSpPr>
        <p:sp>
          <p:nvSpPr>
            <p:cNvPr id="13" name="Rectangle 12">
              <a:extLst>
                <a:ext uri="{FF2B5EF4-FFF2-40B4-BE49-F238E27FC236}">
                  <a16:creationId xmlns:a16="http://schemas.microsoft.com/office/drawing/2014/main" xmlns="" id="{FBA84613-977F-BF46-88D1-E8877B053E87}"/>
                </a:ext>
              </a:extLst>
            </p:cNvPr>
            <p:cNvSpPr/>
            <p:nvPr/>
          </p:nvSpPr>
          <p:spPr bwMode="gray">
            <a:xfrm>
              <a:off x="963827" y="1816443"/>
              <a:ext cx="3062889" cy="1516961"/>
            </a:xfrm>
            <a:prstGeom prst="rect">
              <a:avLst/>
            </a:prstGeom>
            <a:gradFill flip="none" rotWithShape="1">
              <a:gsLst>
                <a:gs pos="0">
                  <a:schemeClr val="accent5">
                    <a:lumMod val="89000"/>
                  </a:schemeClr>
                </a:gs>
                <a:gs pos="23000">
                  <a:schemeClr val="accent5">
                    <a:lumMod val="89000"/>
                  </a:schemeClr>
                </a:gs>
                <a:gs pos="69000">
                  <a:schemeClr val="accent5">
                    <a:lumMod val="75000"/>
                  </a:schemeClr>
                </a:gs>
                <a:gs pos="97000">
                  <a:schemeClr val="accent5">
                    <a:lumMod val="70000"/>
                  </a:schemeClr>
                </a:gs>
              </a:gsLst>
              <a:path path="circle">
                <a:fillToRect l="50000" t="50000" r="50000" b="50000"/>
              </a:path>
              <a:tileRect/>
            </a:gradFill>
            <a:ln w="15875">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dirty="0">
                <a:solidFill>
                  <a:schemeClr val="bg1"/>
                </a:solidFill>
              </a:endParaRPr>
            </a:p>
          </p:txBody>
        </p:sp>
        <p:sp>
          <p:nvSpPr>
            <p:cNvPr id="14" name="Rectangle 13">
              <a:extLst>
                <a:ext uri="{FF2B5EF4-FFF2-40B4-BE49-F238E27FC236}">
                  <a16:creationId xmlns:a16="http://schemas.microsoft.com/office/drawing/2014/main" xmlns="" id="{322AA602-6434-8449-BF94-481493FFFDFC}"/>
                </a:ext>
              </a:extLst>
            </p:cNvPr>
            <p:cNvSpPr/>
            <p:nvPr/>
          </p:nvSpPr>
          <p:spPr bwMode="gray">
            <a:xfrm>
              <a:off x="872836" y="1816443"/>
              <a:ext cx="90991" cy="1516961"/>
            </a:xfrm>
            <a:prstGeom prst="rect">
              <a:avLst/>
            </a:prstGeom>
            <a:solidFill>
              <a:schemeClr val="accent3"/>
            </a:solidFill>
            <a:ln w="15875">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dirty="0">
                <a:solidFill>
                  <a:schemeClr val="bg1"/>
                </a:solidFill>
              </a:endParaRPr>
            </a:p>
          </p:txBody>
        </p:sp>
      </p:grpSp>
      <p:grpSp>
        <p:nvGrpSpPr>
          <p:cNvPr id="15" name="Group 14">
            <a:extLst>
              <a:ext uri="{FF2B5EF4-FFF2-40B4-BE49-F238E27FC236}">
                <a16:creationId xmlns:a16="http://schemas.microsoft.com/office/drawing/2014/main" xmlns="" id="{7CCAD7DB-AF19-324C-8BAF-2A267BEDA9DA}"/>
              </a:ext>
            </a:extLst>
          </p:cNvPr>
          <p:cNvGrpSpPr/>
          <p:nvPr/>
        </p:nvGrpSpPr>
        <p:grpSpPr>
          <a:xfrm>
            <a:off x="872836" y="1533172"/>
            <a:ext cx="3153880" cy="1516961"/>
            <a:chOff x="872836" y="1816443"/>
            <a:chExt cx="3153880" cy="1516961"/>
          </a:xfrm>
        </p:grpSpPr>
        <p:sp>
          <p:nvSpPr>
            <p:cNvPr id="16" name="Rectangle 15">
              <a:extLst>
                <a:ext uri="{FF2B5EF4-FFF2-40B4-BE49-F238E27FC236}">
                  <a16:creationId xmlns:a16="http://schemas.microsoft.com/office/drawing/2014/main" xmlns="" id="{DA3F766B-F951-7F42-AD7E-A7884F87F339}"/>
                </a:ext>
              </a:extLst>
            </p:cNvPr>
            <p:cNvSpPr/>
            <p:nvPr/>
          </p:nvSpPr>
          <p:spPr bwMode="gray">
            <a:xfrm>
              <a:off x="963827" y="1816443"/>
              <a:ext cx="3062889" cy="1516961"/>
            </a:xfrm>
            <a:prstGeom prst="rect">
              <a:avLst/>
            </a:prstGeom>
            <a:gradFill flip="none" rotWithShape="1">
              <a:gsLst>
                <a:gs pos="0">
                  <a:schemeClr val="accent5">
                    <a:lumMod val="89000"/>
                  </a:schemeClr>
                </a:gs>
                <a:gs pos="23000">
                  <a:schemeClr val="accent5">
                    <a:lumMod val="89000"/>
                  </a:schemeClr>
                </a:gs>
                <a:gs pos="69000">
                  <a:schemeClr val="accent5">
                    <a:lumMod val="75000"/>
                  </a:schemeClr>
                </a:gs>
                <a:gs pos="97000">
                  <a:schemeClr val="accent5">
                    <a:lumMod val="70000"/>
                  </a:schemeClr>
                </a:gs>
              </a:gsLst>
              <a:path path="circle">
                <a:fillToRect l="50000" t="50000" r="50000" b="50000"/>
              </a:path>
              <a:tileRect/>
            </a:gradFill>
            <a:ln w="15875">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dirty="0">
                <a:solidFill>
                  <a:schemeClr val="bg1"/>
                </a:solidFill>
              </a:endParaRPr>
            </a:p>
          </p:txBody>
        </p:sp>
        <p:sp>
          <p:nvSpPr>
            <p:cNvPr id="17" name="Rectangle 16">
              <a:extLst>
                <a:ext uri="{FF2B5EF4-FFF2-40B4-BE49-F238E27FC236}">
                  <a16:creationId xmlns:a16="http://schemas.microsoft.com/office/drawing/2014/main" xmlns="" id="{1E588C73-5968-F043-8F9E-B26E0B9350A2}"/>
                </a:ext>
              </a:extLst>
            </p:cNvPr>
            <p:cNvSpPr/>
            <p:nvPr/>
          </p:nvSpPr>
          <p:spPr bwMode="gray">
            <a:xfrm>
              <a:off x="872836" y="1816443"/>
              <a:ext cx="90991" cy="1516961"/>
            </a:xfrm>
            <a:prstGeom prst="rect">
              <a:avLst/>
            </a:prstGeom>
            <a:solidFill>
              <a:schemeClr val="accent3"/>
            </a:solidFill>
            <a:ln w="15875">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dirty="0">
                <a:solidFill>
                  <a:schemeClr val="bg1"/>
                </a:solidFill>
              </a:endParaRPr>
            </a:p>
          </p:txBody>
        </p:sp>
      </p:grpSp>
      <p:grpSp>
        <p:nvGrpSpPr>
          <p:cNvPr id="18" name="Group 17">
            <a:extLst>
              <a:ext uri="{FF2B5EF4-FFF2-40B4-BE49-F238E27FC236}">
                <a16:creationId xmlns:a16="http://schemas.microsoft.com/office/drawing/2014/main" xmlns="" id="{CE2D947F-C84D-DA42-88B9-8DE2C94F3076}"/>
              </a:ext>
            </a:extLst>
          </p:cNvPr>
          <p:cNvGrpSpPr/>
          <p:nvPr/>
        </p:nvGrpSpPr>
        <p:grpSpPr>
          <a:xfrm>
            <a:off x="4576569" y="1533172"/>
            <a:ext cx="3153880" cy="1516961"/>
            <a:chOff x="872836" y="1816443"/>
            <a:chExt cx="3153880" cy="1516961"/>
          </a:xfrm>
        </p:grpSpPr>
        <p:sp>
          <p:nvSpPr>
            <p:cNvPr id="19" name="Rectangle 18">
              <a:extLst>
                <a:ext uri="{FF2B5EF4-FFF2-40B4-BE49-F238E27FC236}">
                  <a16:creationId xmlns:a16="http://schemas.microsoft.com/office/drawing/2014/main" xmlns="" id="{47934BCF-521D-584E-B5AE-77626A8AA0FF}"/>
                </a:ext>
              </a:extLst>
            </p:cNvPr>
            <p:cNvSpPr/>
            <p:nvPr/>
          </p:nvSpPr>
          <p:spPr bwMode="gray">
            <a:xfrm>
              <a:off x="963827" y="1816443"/>
              <a:ext cx="3062889" cy="1516961"/>
            </a:xfrm>
            <a:prstGeom prst="rect">
              <a:avLst/>
            </a:prstGeom>
            <a:gradFill flip="none" rotWithShape="1">
              <a:gsLst>
                <a:gs pos="0">
                  <a:schemeClr val="accent5">
                    <a:lumMod val="89000"/>
                  </a:schemeClr>
                </a:gs>
                <a:gs pos="23000">
                  <a:schemeClr val="accent5">
                    <a:lumMod val="89000"/>
                  </a:schemeClr>
                </a:gs>
                <a:gs pos="69000">
                  <a:schemeClr val="accent5">
                    <a:lumMod val="75000"/>
                  </a:schemeClr>
                </a:gs>
                <a:gs pos="97000">
                  <a:schemeClr val="accent5">
                    <a:lumMod val="70000"/>
                  </a:schemeClr>
                </a:gs>
              </a:gsLst>
              <a:path path="circle">
                <a:fillToRect l="50000" t="50000" r="50000" b="50000"/>
              </a:path>
              <a:tileRect/>
            </a:gradFill>
            <a:ln w="15875">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dirty="0">
                <a:solidFill>
                  <a:schemeClr val="bg1"/>
                </a:solidFill>
              </a:endParaRPr>
            </a:p>
          </p:txBody>
        </p:sp>
        <p:sp>
          <p:nvSpPr>
            <p:cNvPr id="20" name="Rectangle 19">
              <a:extLst>
                <a:ext uri="{FF2B5EF4-FFF2-40B4-BE49-F238E27FC236}">
                  <a16:creationId xmlns:a16="http://schemas.microsoft.com/office/drawing/2014/main" xmlns="" id="{C7D2A4CF-2B2B-CE42-B0D3-08C826CAC1E9}"/>
                </a:ext>
              </a:extLst>
            </p:cNvPr>
            <p:cNvSpPr/>
            <p:nvPr/>
          </p:nvSpPr>
          <p:spPr bwMode="gray">
            <a:xfrm>
              <a:off x="872836" y="1816443"/>
              <a:ext cx="90991" cy="1516961"/>
            </a:xfrm>
            <a:prstGeom prst="rect">
              <a:avLst/>
            </a:prstGeom>
            <a:solidFill>
              <a:schemeClr val="accent3"/>
            </a:solidFill>
            <a:ln w="15875">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dirty="0">
                <a:solidFill>
                  <a:schemeClr val="bg1"/>
                </a:solidFill>
              </a:endParaRPr>
            </a:p>
          </p:txBody>
        </p:sp>
      </p:grpSp>
      <p:grpSp>
        <p:nvGrpSpPr>
          <p:cNvPr id="21" name="Group 20">
            <a:extLst>
              <a:ext uri="{FF2B5EF4-FFF2-40B4-BE49-F238E27FC236}">
                <a16:creationId xmlns:a16="http://schemas.microsoft.com/office/drawing/2014/main" xmlns="" id="{D199F92B-2E2D-1F49-82A7-D0317374A698}"/>
              </a:ext>
            </a:extLst>
          </p:cNvPr>
          <p:cNvGrpSpPr/>
          <p:nvPr/>
        </p:nvGrpSpPr>
        <p:grpSpPr>
          <a:xfrm>
            <a:off x="8280303" y="1533172"/>
            <a:ext cx="3153880" cy="1516961"/>
            <a:chOff x="872836" y="1816443"/>
            <a:chExt cx="3153880" cy="1516961"/>
          </a:xfrm>
        </p:grpSpPr>
        <p:sp>
          <p:nvSpPr>
            <p:cNvPr id="22" name="Rectangle 21">
              <a:extLst>
                <a:ext uri="{FF2B5EF4-FFF2-40B4-BE49-F238E27FC236}">
                  <a16:creationId xmlns:a16="http://schemas.microsoft.com/office/drawing/2014/main" xmlns="" id="{716C1168-7B04-2A4D-999A-4EAB023DF2BD}"/>
                </a:ext>
              </a:extLst>
            </p:cNvPr>
            <p:cNvSpPr/>
            <p:nvPr/>
          </p:nvSpPr>
          <p:spPr bwMode="gray">
            <a:xfrm>
              <a:off x="963827" y="1816443"/>
              <a:ext cx="3062889" cy="1516961"/>
            </a:xfrm>
            <a:prstGeom prst="rect">
              <a:avLst/>
            </a:prstGeom>
            <a:gradFill flip="none" rotWithShape="1">
              <a:gsLst>
                <a:gs pos="0">
                  <a:schemeClr val="accent5">
                    <a:lumMod val="89000"/>
                  </a:schemeClr>
                </a:gs>
                <a:gs pos="23000">
                  <a:schemeClr val="accent5">
                    <a:lumMod val="89000"/>
                  </a:schemeClr>
                </a:gs>
                <a:gs pos="69000">
                  <a:schemeClr val="accent5">
                    <a:lumMod val="75000"/>
                  </a:schemeClr>
                </a:gs>
                <a:gs pos="97000">
                  <a:schemeClr val="accent5">
                    <a:lumMod val="70000"/>
                  </a:schemeClr>
                </a:gs>
              </a:gsLst>
              <a:path path="circle">
                <a:fillToRect l="50000" t="50000" r="50000" b="50000"/>
              </a:path>
              <a:tileRect/>
            </a:gradFill>
            <a:ln w="15875">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dirty="0">
                <a:solidFill>
                  <a:schemeClr val="bg1"/>
                </a:solidFill>
              </a:endParaRPr>
            </a:p>
          </p:txBody>
        </p:sp>
        <p:sp>
          <p:nvSpPr>
            <p:cNvPr id="23" name="Rectangle 22">
              <a:extLst>
                <a:ext uri="{FF2B5EF4-FFF2-40B4-BE49-F238E27FC236}">
                  <a16:creationId xmlns:a16="http://schemas.microsoft.com/office/drawing/2014/main" xmlns="" id="{7AE18682-817D-3C4E-B1ED-2CB7B6BEEA32}"/>
                </a:ext>
              </a:extLst>
            </p:cNvPr>
            <p:cNvSpPr/>
            <p:nvPr/>
          </p:nvSpPr>
          <p:spPr bwMode="gray">
            <a:xfrm>
              <a:off x="872836" y="1816443"/>
              <a:ext cx="90991" cy="1516961"/>
            </a:xfrm>
            <a:prstGeom prst="rect">
              <a:avLst/>
            </a:prstGeom>
            <a:solidFill>
              <a:schemeClr val="accent3"/>
            </a:solidFill>
            <a:ln w="15875">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dirty="0">
                <a:solidFill>
                  <a:schemeClr val="bg1"/>
                </a:solidFill>
              </a:endParaRPr>
            </a:p>
          </p:txBody>
        </p:sp>
      </p:grpSp>
      <p:sp>
        <p:nvSpPr>
          <p:cNvPr id="24" name="TextBox 23">
            <a:extLst>
              <a:ext uri="{FF2B5EF4-FFF2-40B4-BE49-F238E27FC236}">
                <a16:creationId xmlns:a16="http://schemas.microsoft.com/office/drawing/2014/main" xmlns="" id="{DFDBF26D-2278-F642-BE52-F224DE76D86A}"/>
              </a:ext>
            </a:extLst>
          </p:cNvPr>
          <p:cNvSpPr txBox="1"/>
          <p:nvPr/>
        </p:nvSpPr>
        <p:spPr bwMode="gray">
          <a:xfrm>
            <a:off x="1208276" y="4451864"/>
            <a:ext cx="2572511" cy="764499"/>
          </a:xfrm>
          <a:prstGeom prst="rect">
            <a:avLst/>
          </a:prstGeom>
          <a:noFill/>
        </p:spPr>
        <p:txBody>
          <a:bodyPr wrap="square" lIns="0" tIns="0" rIns="0" bIns="0" rtlCol="0">
            <a:noAutofit/>
          </a:bodyPr>
          <a:lstStyle/>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FFFFFF"/>
                </a:solidFill>
                <a:effectLst/>
                <a:uLnTx/>
                <a:uFillTx/>
                <a:latin typeface="Calibri"/>
                <a:ea typeface="+mn-ea"/>
                <a:cs typeface="+mn-cs"/>
              </a:rPr>
              <a:t>Automatic replication across ADs provides durability and high availability</a:t>
            </a:r>
          </a:p>
        </p:txBody>
      </p:sp>
      <p:sp>
        <p:nvSpPr>
          <p:cNvPr id="25" name="TextBox 24">
            <a:extLst>
              <a:ext uri="{FF2B5EF4-FFF2-40B4-BE49-F238E27FC236}">
                <a16:creationId xmlns:a16="http://schemas.microsoft.com/office/drawing/2014/main" xmlns="" id="{2AC09301-5AF9-9C4C-9771-B0ACFBC6B348}"/>
              </a:ext>
            </a:extLst>
          </p:cNvPr>
          <p:cNvSpPr txBox="1"/>
          <p:nvPr/>
        </p:nvSpPr>
        <p:spPr bwMode="gray">
          <a:xfrm>
            <a:off x="8623949" y="2092567"/>
            <a:ext cx="2550744" cy="768364"/>
          </a:xfrm>
          <a:prstGeom prst="rect">
            <a:avLst/>
          </a:prstGeom>
          <a:noFill/>
        </p:spPr>
        <p:txBody>
          <a:bodyPr wrap="square" lIns="0" tIns="0" rIns="0" bIns="0" rtlCol="0">
            <a:noAutofit/>
          </a:bodyPr>
          <a:lstStyle/>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FFFFFF"/>
                </a:solidFill>
                <a:effectLst/>
                <a:uLnTx/>
                <a:uFillTx/>
                <a:latin typeface="Calibri"/>
                <a:ea typeface="+mn-ea"/>
                <a:cs typeface="+mn-cs"/>
              </a:rPr>
              <a:t>Integrated governance provides full visibility and auditing</a:t>
            </a:r>
          </a:p>
        </p:txBody>
      </p:sp>
      <p:sp>
        <p:nvSpPr>
          <p:cNvPr id="26" name="TextBox 25">
            <a:extLst>
              <a:ext uri="{FF2B5EF4-FFF2-40B4-BE49-F238E27FC236}">
                <a16:creationId xmlns:a16="http://schemas.microsoft.com/office/drawing/2014/main" xmlns="" id="{C1E92C43-65DA-6A41-8108-4E11F8349DC8}"/>
              </a:ext>
            </a:extLst>
          </p:cNvPr>
          <p:cNvSpPr txBox="1"/>
          <p:nvPr/>
        </p:nvSpPr>
        <p:spPr bwMode="gray">
          <a:xfrm>
            <a:off x="1208276" y="2092567"/>
            <a:ext cx="2584704" cy="740042"/>
          </a:xfrm>
          <a:prstGeom prst="rect">
            <a:avLst/>
          </a:prstGeom>
          <a:noFill/>
        </p:spPr>
        <p:txBody>
          <a:bodyPr wrap="square" lIns="0" tIns="0" rIns="0" bIns="0" rtlCol="0">
            <a:noAutofit/>
          </a:bodyPr>
          <a:lstStyle/>
          <a:p>
            <a:pPr lvl="0">
              <a:lnSpc>
                <a:spcPct val="90000"/>
              </a:lnSpc>
            </a:pPr>
            <a:r>
              <a:rPr lang="en-US" sz="1600" dirty="0"/>
              <a:t>Add storage without procuring, installing and maintaining hardware on-premises</a:t>
            </a:r>
            <a:endParaRPr kumimoji="0" lang="en-US" sz="1600" b="0" i="0" u="none" strike="noStrike" kern="1200" cap="none" spc="0" normalizeH="0" baseline="0" noProof="0" dirty="0">
              <a:ln>
                <a:noFill/>
              </a:ln>
              <a:effectLst/>
              <a:uLnTx/>
              <a:uFillTx/>
              <a:latin typeface="Calibri"/>
            </a:endParaRPr>
          </a:p>
        </p:txBody>
      </p:sp>
      <p:sp>
        <p:nvSpPr>
          <p:cNvPr id="27" name="TextBox 26">
            <a:extLst>
              <a:ext uri="{FF2B5EF4-FFF2-40B4-BE49-F238E27FC236}">
                <a16:creationId xmlns:a16="http://schemas.microsoft.com/office/drawing/2014/main" xmlns="" id="{FCB44D1D-663D-4745-A335-9C1AE76C5D95}"/>
              </a:ext>
            </a:extLst>
          </p:cNvPr>
          <p:cNvSpPr txBox="1"/>
          <p:nvPr/>
        </p:nvSpPr>
        <p:spPr>
          <a:xfrm>
            <a:off x="1208276" y="1669861"/>
            <a:ext cx="1999488" cy="414528"/>
          </a:xfrm>
          <a:prstGeom prst="rect">
            <a:avLst/>
          </a:prstGeom>
          <a:noFill/>
        </p:spPr>
        <p:txBody>
          <a:bodyPr wrap="square" lIns="0" tIns="0" rIns="0" bIns="0" rtlCol="0">
            <a:noAutofit/>
          </a:bodyPr>
          <a:lstStyle/>
          <a:p>
            <a:pPr>
              <a:lnSpc>
                <a:spcPct val="90000"/>
              </a:lnSpc>
            </a:pPr>
            <a:r>
              <a:rPr lang="en-US" sz="2000" b="1" dirty="0"/>
              <a:t>Instant Capacity</a:t>
            </a:r>
          </a:p>
          <a:p>
            <a:pPr>
              <a:lnSpc>
                <a:spcPct val="90000"/>
              </a:lnSpc>
            </a:pPr>
            <a:endParaRPr lang="en-US" sz="2000" b="1" dirty="0"/>
          </a:p>
        </p:txBody>
      </p:sp>
      <p:sp>
        <p:nvSpPr>
          <p:cNvPr id="28" name="TextBox 27">
            <a:extLst>
              <a:ext uri="{FF2B5EF4-FFF2-40B4-BE49-F238E27FC236}">
                <a16:creationId xmlns:a16="http://schemas.microsoft.com/office/drawing/2014/main" xmlns="" id="{2CB629D1-7BE2-4947-943C-7A817030C446}"/>
              </a:ext>
            </a:extLst>
          </p:cNvPr>
          <p:cNvSpPr txBox="1"/>
          <p:nvPr/>
        </p:nvSpPr>
        <p:spPr>
          <a:xfrm>
            <a:off x="1208276" y="3986341"/>
            <a:ext cx="2408744" cy="560832"/>
          </a:xfrm>
          <a:prstGeom prst="rect">
            <a:avLst/>
          </a:prstGeom>
          <a:noFill/>
        </p:spPr>
        <p:txBody>
          <a:bodyPr wrap="square" lIns="0" tIns="0" rIns="0" bIns="0" rtlCol="0">
            <a:noAutofit/>
          </a:bodyPr>
          <a:lstStyle/>
          <a:p>
            <a:pPr>
              <a:lnSpc>
                <a:spcPct val="90000"/>
              </a:lnSpc>
            </a:pPr>
            <a:r>
              <a:rPr lang="en-US" sz="2000" b="1" dirty="0">
                <a:solidFill>
                  <a:srgbClr val="FFFFFF"/>
                </a:solidFill>
              </a:rPr>
              <a:t>High Availability</a:t>
            </a:r>
            <a:endParaRPr lang="en-US" sz="2000" dirty="0">
              <a:solidFill>
                <a:srgbClr val="FFFFFF"/>
              </a:solidFill>
            </a:endParaRPr>
          </a:p>
        </p:txBody>
      </p:sp>
      <p:sp>
        <p:nvSpPr>
          <p:cNvPr id="29" name="TextBox 28">
            <a:extLst>
              <a:ext uri="{FF2B5EF4-FFF2-40B4-BE49-F238E27FC236}">
                <a16:creationId xmlns:a16="http://schemas.microsoft.com/office/drawing/2014/main" xmlns="" id="{5B3A78CB-CD8E-D24A-A2A2-AAC2C2C93D0C}"/>
              </a:ext>
            </a:extLst>
          </p:cNvPr>
          <p:cNvSpPr txBox="1"/>
          <p:nvPr/>
        </p:nvSpPr>
        <p:spPr>
          <a:xfrm>
            <a:off x="4898965" y="1669861"/>
            <a:ext cx="2657856" cy="402336"/>
          </a:xfrm>
          <a:prstGeom prst="rect">
            <a:avLst/>
          </a:prstGeom>
          <a:noFill/>
        </p:spPr>
        <p:txBody>
          <a:bodyPr wrap="square" lIns="0" tIns="0" rIns="0" bIns="0" rtlCol="0">
            <a:noAutofit/>
          </a:bodyPr>
          <a:lstStyle/>
          <a:p>
            <a:pPr>
              <a:lnSpc>
                <a:spcPct val="90000"/>
              </a:lnSpc>
            </a:pPr>
            <a:r>
              <a:rPr lang="en-US" sz="2000" b="1" dirty="0">
                <a:solidFill>
                  <a:srgbClr val="FFFFFF"/>
                </a:solidFill>
              </a:rPr>
              <a:t>Predictable Performance</a:t>
            </a:r>
            <a:endParaRPr lang="en-US" sz="2000" dirty="0">
              <a:solidFill>
                <a:srgbClr val="FFFFFF"/>
              </a:solidFill>
            </a:endParaRPr>
          </a:p>
        </p:txBody>
      </p:sp>
      <p:sp>
        <p:nvSpPr>
          <p:cNvPr id="30" name="TextBox 29">
            <a:extLst>
              <a:ext uri="{FF2B5EF4-FFF2-40B4-BE49-F238E27FC236}">
                <a16:creationId xmlns:a16="http://schemas.microsoft.com/office/drawing/2014/main" xmlns="" id="{1A7B0EA6-8ADE-7C4D-A5C0-81D379F86393}"/>
              </a:ext>
            </a:extLst>
          </p:cNvPr>
          <p:cNvSpPr txBox="1"/>
          <p:nvPr/>
        </p:nvSpPr>
        <p:spPr bwMode="gray">
          <a:xfrm>
            <a:off x="4898965" y="2092567"/>
            <a:ext cx="2557370" cy="700092"/>
          </a:xfrm>
          <a:prstGeom prst="rect">
            <a:avLst/>
          </a:prstGeom>
          <a:noFill/>
        </p:spPr>
        <p:txBody>
          <a:bodyPr wrap="square" lIns="0" tIns="0" rIns="0" bIns="0" rtlCol="0">
            <a:noAutofit/>
          </a:bodyPr>
          <a:lstStyle/>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FFFFFF"/>
                </a:solidFill>
                <a:effectLst/>
                <a:uLnTx/>
                <a:uFillTx/>
                <a:latin typeface="Calibri"/>
                <a:ea typeface="+mn-ea"/>
                <a:cs typeface="+mn-cs"/>
              </a:rPr>
              <a:t>Next generation infrastructure provides consistent</a:t>
            </a:r>
            <a:r>
              <a:rPr lang="en-US" sz="1600" dirty="0">
                <a:solidFill>
                  <a:srgbClr val="FFFFFF"/>
                </a:solidFill>
                <a:latin typeface="Calibri"/>
              </a:rPr>
              <a:t> and high performance</a:t>
            </a:r>
            <a:endParaRPr kumimoji="0" lang="en-US" sz="1600" b="0" i="0" u="none" strike="noStrike" kern="1200" cap="none" spc="0" normalizeH="0" baseline="0" noProof="0" dirty="0">
              <a:ln>
                <a:noFill/>
              </a:ln>
              <a:solidFill>
                <a:srgbClr val="FFFFFF"/>
              </a:solidFill>
              <a:effectLst/>
              <a:uLnTx/>
              <a:uFillTx/>
              <a:latin typeface="Calibri"/>
              <a:ea typeface="+mn-ea"/>
              <a:cs typeface="+mn-cs"/>
            </a:endParaRPr>
          </a:p>
        </p:txBody>
      </p:sp>
      <p:sp>
        <p:nvSpPr>
          <p:cNvPr id="31" name="TextBox 30">
            <a:extLst>
              <a:ext uri="{FF2B5EF4-FFF2-40B4-BE49-F238E27FC236}">
                <a16:creationId xmlns:a16="http://schemas.microsoft.com/office/drawing/2014/main" xmlns="" id="{58F0C00A-4A98-A14D-93CA-AFD167A255A3}"/>
              </a:ext>
            </a:extLst>
          </p:cNvPr>
          <p:cNvSpPr txBox="1"/>
          <p:nvPr/>
        </p:nvSpPr>
        <p:spPr>
          <a:xfrm>
            <a:off x="4898965" y="3986341"/>
            <a:ext cx="2487168" cy="877824"/>
          </a:xfrm>
          <a:prstGeom prst="rect">
            <a:avLst/>
          </a:prstGeom>
          <a:noFill/>
        </p:spPr>
        <p:txBody>
          <a:bodyPr wrap="square" lIns="0" tIns="0" rIns="0" bIns="0" rtlCol="0">
            <a:noAutofit/>
          </a:bodyPr>
          <a:lstStyle/>
          <a:p>
            <a:pPr>
              <a:lnSpc>
                <a:spcPct val="90000"/>
              </a:lnSpc>
            </a:pPr>
            <a:r>
              <a:rPr lang="en-US" sz="2000" b="1" dirty="0">
                <a:solidFill>
                  <a:srgbClr val="FFFFFF"/>
                </a:solidFill>
              </a:rPr>
              <a:t>Enterprise Data Lifecycle Solutions</a:t>
            </a:r>
            <a:endParaRPr lang="en-US" sz="2000" dirty="0">
              <a:solidFill>
                <a:srgbClr val="FFFFFF"/>
              </a:solidFill>
            </a:endParaRPr>
          </a:p>
          <a:p>
            <a:pPr>
              <a:lnSpc>
                <a:spcPct val="90000"/>
              </a:lnSpc>
            </a:pPr>
            <a:endParaRPr lang="en-US" sz="2000" dirty="0"/>
          </a:p>
        </p:txBody>
      </p:sp>
      <p:sp>
        <p:nvSpPr>
          <p:cNvPr id="32" name="TextBox 31">
            <a:extLst>
              <a:ext uri="{FF2B5EF4-FFF2-40B4-BE49-F238E27FC236}">
                <a16:creationId xmlns:a16="http://schemas.microsoft.com/office/drawing/2014/main" xmlns="" id="{76F869B4-A7BA-854F-BFB3-F1173564559E}"/>
              </a:ext>
            </a:extLst>
          </p:cNvPr>
          <p:cNvSpPr txBox="1"/>
          <p:nvPr/>
        </p:nvSpPr>
        <p:spPr bwMode="gray">
          <a:xfrm>
            <a:off x="4898965" y="4607764"/>
            <a:ext cx="2496263" cy="658203"/>
          </a:xfrm>
          <a:prstGeom prst="rect">
            <a:avLst/>
          </a:prstGeom>
          <a:noFill/>
        </p:spPr>
        <p:txBody>
          <a:bodyPr wrap="square" lIns="0" tIns="0" rIns="0" bIns="0" rtlCol="0">
            <a:noAutofit/>
          </a:bodyPr>
          <a:lstStyle/>
          <a:p>
            <a:pPr marL="0" marR="0" lvl="0" indent="0" algn="l" defTabSz="914400" rtl="0" eaLnBrk="1" fontAlgn="auto" latinLnBrk="0" hangingPunct="1">
              <a:lnSpc>
                <a:spcPct val="90000"/>
              </a:lnSpc>
              <a:spcBef>
                <a:spcPts val="0"/>
              </a:spcBef>
              <a:spcAft>
                <a:spcPts val="0"/>
              </a:spcAft>
              <a:buClrTx/>
              <a:buSzTx/>
              <a:buFontTx/>
              <a:buNone/>
              <a:tabLst/>
              <a:defRPr/>
            </a:pPr>
            <a:r>
              <a:rPr lang="en-US" sz="1600" dirty="0">
                <a:solidFill>
                  <a:srgbClr val="FFFFFF"/>
                </a:solidFill>
                <a:latin typeface="Calibri"/>
              </a:rPr>
              <a:t>Solutions for migrations, backups, restores, archives and Disaster Recovery</a:t>
            </a:r>
            <a:endParaRPr kumimoji="0" lang="en-US" sz="1600" b="0" i="0" u="none" strike="noStrike" kern="1200" cap="none" spc="0" normalizeH="0" baseline="0" noProof="0" dirty="0">
              <a:ln>
                <a:noFill/>
              </a:ln>
              <a:solidFill>
                <a:srgbClr val="FFFFFF"/>
              </a:solidFill>
              <a:effectLst/>
              <a:uLnTx/>
              <a:uFillTx/>
              <a:latin typeface="Calibri"/>
              <a:ea typeface="+mn-ea"/>
              <a:cs typeface="+mn-cs"/>
            </a:endParaRPr>
          </a:p>
        </p:txBody>
      </p:sp>
      <p:sp>
        <p:nvSpPr>
          <p:cNvPr id="33" name="TextBox 32">
            <a:extLst>
              <a:ext uri="{FF2B5EF4-FFF2-40B4-BE49-F238E27FC236}">
                <a16:creationId xmlns:a16="http://schemas.microsoft.com/office/drawing/2014/main" xmlns="" id="{C2E0945B-2D8C-0643-8339-A60123EA0245}"/>
              </a:ext>
            </a:extLst>
          </p:cNvPr>
          <p:cNvSpPr txBox="1"/>
          <p:nvPr/>
        </p:nvSpPr>
        <p:spPr>
          <a:xfrm>
            <a:off x="8623949" y="1669861"/>
            <a:ext cx="2609088" cy="621792"/>
          </a:xfrm>
          <a:prstGeom prst="rect">
            <a:avLst/>
          </a:prstGeom>
          <a:noFill/>
        </p:spPr>
        <p:txBody>
          <a:bodyPr wrap="square" lIns="0" tIns="0" rIns="0" bIns="0" rtlCol="0">
            <a:noAutofit/>
          </a:bodyPr>
          <a:lstStyle/>
          <a:p>
            <a:pPr>
              <a:lnSpc>
                <a:spcPct val="90000"/>
              </a:lnSpc>
            </a:pPr>
            <a:r>
              <a:rPr lang="en-US" sz="2000" b="1" dirty="0">
                <a:solidFill>
                  <a:srgbClr val="FFFFFF"/>
                </a:solidFill>
              </a:rPr>
              <a:t>Comprehensive Control</a:t>
            </a:r>
            <a:endParaRPr lang="en-US" sz="2000" dirty="0">
              <a:solidFill>
                <a:srgbClr val="FFFFFF"/>
              </a:solidFill>
            </a:endParaRPr>
          </a:p>
        </p:txBody>
      </p:sp>
      <p:sp>
        <p:nvSpPr>
          <p:cNvPr id="34" name="TextBox 33">
            <a:extLst>
              <a:ext uri="{FF2B5EF4-FFF2-40B4-BE49-F238E27FC236}">
                <a16:creationId xmlns:a16="http://schemas.microsoft.com/office/drawing/2014/main" xmlns="" id="{291DA9B3-6A68-084B-A787-3DAD486D1D87}"/>
              </a:ext>
            </a:extLst>
          </p:cNvPr>
          <p:cNvSpPr txBox="1"/>
          <p:nvPr/>
        </p:nvSpPr>
        <p:spPr>
          <a:xfrm>
            <a:off x="8623949" y="3986341"/>
            <a:ext cx="2353056" cy="390144"/>
          </a:xfrm>
          <a:prstGeom prst="rect">
            <a:avLst/>
          </a:prstGeom>
          <a:noFill/>
        </p:spPr>
        <p:txBody>
          <a:bodyPr wrap="square" lIns="0" tIns="0" rIns="0" bIns="0" rtlCol="0">
            <a:noAutofit/>
          </a:bodyPr>
          <a:lstStyle/>
          <a:p>
            <a:pPr>
              <a:lnSpc>
                <a:spcPct val="90000"/>
              </a:lnSpc>
            </a:pPr>
            <a:r>
              <a:rPr lang="en-US" sz="2000" b="1" dirty="0">
                <a:solidFill>
                  <a:srgbClr val="FFFFFF"/>
                </a:solidFill>
              </a:rPr>
              <a:t>Enterprise SLA</a:t>
            </a:r>
            <a:endParaRPr lang="en-US" sz="2000" dirty="0">
              <a:solidFill>
                <a:srgbClr val="FFFFFF"/>
              </a:solidFill>
            </a:endParaRPr>
          </a:p>
        </p:txBody>
      </p:sp>
      <p:sp>
        <p:nvSpPr>
          <p:cNvPr id="35" name="TextBox 34">
            <a:extLst>
              <a:ext uri="{FF2B5EF4-FFF2-40B4-BE49-F238E27FC236}">
                <a16:creationId xmlns:a16="http://schemas.microsoft.com/office/drawing/2014/main" xmlns="" id="{A0819CC8-174B-2548-9626-C10BFFBBEE8D}"/>
              </a:ext>
            </a:extLst>
          </p:cNvPr>
          <p:cNvSpPr txBox="1"/>
          <p:nvPr/>
        </p:nvSpPr>
        <p:spPr bwMode="gray">
          <a:xfrm>
            <a:off x="8623949" y="4451864"/>
            <a:ext cx="2557370" cy="589757"/>
          </a:xfrm>
          <a:prstGeom prst="rect">
            <a:avLst/>
          </a:prstGeom>
          <a:noFill/>
        </p:spPr>
        <p:txBody>
          <a:bodyPr wrap="square" lIns="0" tIns="0" rIns="0" bIns="0" rtlCol="0">
            <a:noAutofit/>
          </a:bodyPr>
          <a:lstStyle/>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FFFFFF"/>
                </a:solidFill>
                <a:effectLst/>
                <a:uLnTx/>
                <a:uFillTx/>
                <a:latin typeface="Calibri"/>
                <a:ea typeface="+mn-ea"/>
                <a:cs typeface="+mn-cs"/>
              </a:rPr>
              <a:t>Industry-</a:t>
            </a:r>
            <a:r>
              <a:rPr lang="en-US" sz="1600" dirty="0">
                <a:solidFill>
                  <a:srgbClr val="FFFFFF"/>
                </a:solidFill>
                <a:latin typeface="Calibri"/>
              </a:rPr>
              <a:t>First SLA offers</a:t>
            </a:r>
            <a:r>
              <a:rPr kumimoji="0" lang="en-US" sz="1600" b="0" i="0" u="none" strike="noStrike" kern="1200" cap="none" spc="0" normalizeH="0" baseline="0" noProof="0" dirty="0">
                <a:ln>
                  <a:noFill/>
                </a:ln>
                <a:solidFill>
                  <a:srgbClr val="FFFFFF"/>
                </a:solidFill>
                <a:effectLst/>
                <a:uLnTx/>
                <a:uFillTx/>
                <a:latin typeface="Calibri"/>
                <a:ea typeface="+mn-ea"/>
                <a:cs typeface="+mn-cs"/>
              </a:rPr>
              <a:t> assurances for key storage products and access to them</a:t>
            </a:r>
          </a:p>
        </p:txBody>
      </p:sp>
      <p:sp>
        <p:nvSpPr>
          <p:cNvPr id="38" name="Title 3">
            <a:extLst>
              <a:ext uri="{FF2B5EF4-FFF2-40B4-BE49-F238E27FC236}">
                <a16:creationId xmlns:a16="http://schemas.microsoft.com/office/drawing/2014/main" xmlns="" id="{EBB95399-BEB7-C742-97D4-34A1FE0FC8B3}"/>
              </a:ext>
            </a:extLst>
          </p:cNvPr>
          <p:cNvSpPr txBox="1">
            <a:spLocks/>
          </p:cNvSpPr>
          <p:nvPr/>
        </p:nvSpPr>
        <p:spPr>
          <a:xfrm>
            <a:off x="531812" y="-38774"/>
            <a:ext cx="11125200" cy="889000"/>
          </a:xfrm>
          <a:prstGeom prst="rect">
            <a:avLst/>
          </a:prstGeom>
        </p:spPr>
        <p:txBody>
          <a:bodyPr vert="horz" lIns="0" tIns="0" rIns="0" bIns="0" rtlCol="0" anchor="b">
            <a:noAutofit/>
          </a:bodyPr>
          <a:lstStyle>
            <a:lvl1pPr algn="l" defTabSz="914400" rtl="0" eaLnBrk="1" latinLnBrk="0" hangingPunct="1">
              <a:lnSpc>
                <a:spcPct val="80000"/>
              </a:lnSpc>
              <a:spcBef>
                <a:spcPct val="0"/>
              </a:spcBef>
              <a:buNone/>
              <a:defRPr sz="3600" kern="1200">
                <a:solidFill>
                  <a:schemeClr val="bg1"/>
                </a:solidFill>
                <a:latin typeface="+mj-lt"/>
                <a:ea typeface="+mj-ea"/>
                <a:cs typeface="+mj-cs"/>
              </a:defRPr>
            </a:lvl1pPr>
          </a:lstStyle>
          <a:p>
            <a:r>
              <a:rPr lang="en-US" dirty="0">
                <a:solidFill>
                  <a:srgbClr val="000000"/>
                </a:solidFill>
              </a:rPr>
              <a:t>What Cloud Storage Means for Enterprises</a:t>
            </a:r>
          </a:p>
        </p:txBody>
      </p:sp>
    </p:spTree>
    <p:extLst>
      <p:ext uri="{BB962C8B-B14F-4D97-AF65-F5344CB8AC3E}">
        <p14:creationId xmlns:p14="http://schemas.microsoft.com/office/powerpoint/2010/main" val="14663083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Box 13">
            <a:extLst>
              <a:ext uri="{FF2B5EF4-FFF2-40B4-BE49-F238E27FC236}">
                <a16:creationId xmlns:a16="http://schemas.microsoft.com/office/drawing/2014/main" xmlns="" id="{E7AC090B-4172-4EB9-A81B-175D14C0241A}"/>
              </a:ext>
            </a:extLst>
          </p:cNvPr>
          <p:cNvSpPr txBox="1"/>
          <p:nvPr/>
        </p:nvSpPr>
        <p:spPr>
          <a:xfrm>
            <a:off x="-246824" y="1957529"/>
            <a:ext cx="0" cy="0"/>
          </a:xfrm>
          <a:prstGeom prst="rect">
            <a:avLst/>
          </a:prstGeom>
          <a:gradFill>
            <a:gsLst>
              <a:gs pos="100000">
                <a:schemeClr val="bg1">
                  <a:alpha val="0"/>
                </a:schemeClr>
              </a:gs>
              <a:gs pos="0">
                <a:schemeClr val="bg1"/>
              </a:gs>
            </a:gsLst>
            <a:lin ang="0" scaled="0"/>
          </a:gradFill>
        </p:spPr>
        <p:txBody>
          <a:bodyPr wrap="none" lIns="0" tIns="0" rIns="0" bIns="0" rtlCol="0">
            <a:noAutofit/>
          </a:bodyPr>
          <a:lstStyle/>
          <a:p>
            <a:pPr marL="0" marR="0" lvl="0" indent="0" algn="l" defTabSz="914400" rtl="0" eaLnBrk="1" fontAlgn="auto" latinLnBrk="0" hangingPunct="1">
              <a:lnSpc>
                <a:spcPct val="90000"/>
              </a:lnSpc>
              <a:spcBef>
                <a:spcPts val="0"/>
              </a:spcBef>
              <a:spcAft>
                <a:spcPts val="0"/>
              </a:spcAft>
              <a:buClrTx/>
              <a:buSzTx/>
              <a:buFontTx/>
              <a:buNone/>
              <a:tabLst/>
              <a:defRPr/>
            </a:pPr>
            <a:endParaRPr kumimoji="0" lang="en-US" sz="1799" b="0" i="0" u="none" strike="noStrike" kern="1200" cap="none" spc="0" normalizeH="0" baseline="0" noProof="0" dirty="0">
              <a:ln>
                <a:noFill/>
              </a:ln>
              <a:solidFill>
                <a:srgbClr val="5F5F5F"/>
              </a:solidFill>
              <a:effectLst/>
              <a:uLnTx/>
              <a:uFillTx/>
              <a:latin typeface="Calibri"/>
              <a:ea typeface="+mn-ea"/>
              <a:cs typeface="+mn-cs"/>
            </a:endParaRPr>
          </a:p>
        </p:txBody>
      </p:sp>
      <p:sp>
        <p:nvSpPr>
          <p:cNvPr id="2" name="Title 1"/>
          <p:cNvSpPr>
            <a:spLocks noGrp="1"/>
          </p:cNvSpPr>
          <p:nvPr>
            <p:ph type="title"/>
          </p:nvPr>
        </p:nvSpPr>
        <p:spPr/>
        <p:txBody>
          <a:bodyPr/>
          <a:lstStyle/>
          <a:p>
            <a:pPr marL="12700" indent="-12700">
              <a:lnSpc>
                <a:spcPct val="90000"/>
              </a:lnSpc>
            </a:pPr>
            <a:r>
              <a:rPr lang="en-US" dirty="0"/>
              <a:t>CUSTOMERS</a:t>
            </a:r>
          </a:p>
        </p:txBody>
      </p:sp>
      <p:sp>
        <p:nvSpPr>
          <p:cNvPr id="4" name="Slide Number Placeholder 3">
            <a:extLst>
              <a:ext uri="{FF2B5EF4-FFF2-40B4-BE49-F238E27FC236}">
                <a16:creationId xmlns:a16="http://schemas.microsoft.com/office/drawing/2014/main" xmlns="" id="{7EED8A8F-78E1-874D-824A-6DA7149306BE}"/>
              </a:ext>
            </a:extLst>
          </p:cNvPr>
          <p:cNvSpPr>
            <a:spLocks noGrp="1"/>
          </p:cNvSpPr>
          <p:nvPr>
            <p:ph type="sldNum" sz="quarter" idx="4"/>
          </p:nvPr>
        </p:nvSpPr>
        <p:spPr/>
        <p:txBody>
          <a:bodyPr/>
          <a:lstStyle/>
          <a:p>
            <a:fld id="{C51EAA63-D034-42AE-91FA-B13B9518C7BE}" type="slidenum">
              <a:rPr lang="en-US" smtClean="0"/>
              <a:pPr/>
              <a:t>32</a:t>
            </a:fld>
            <a:endParaRPr lang="en-US" dirty="0"/>
          </a:p>
        </p:txBody>
      </p:sp>
    </p:spTree>
    <p:extLst>
      <p:ext uri="{BB962C8B-B14F-4D97-AF65-F5344CB8AC3E}">
        <p14:creationId xmlns:p14="http://schemas.microsoft.com/office/powerpoint/2010/main" val="136462531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25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1000" fill="hold"/>
                                        <p:tgtEl>
                                          <p:spTgt spid="14"/>
                                        </p:tgtEl>
                                        <p:attrNameLst>
                                          <p:attrName>ppt_x</p:attrName>
                                        </p:attrNameLst>
                                      </p:cBhvr>
                                      <p:tavLst>
                                        <p:tav tm="0">
                                          <p:val>
                                            <p:strVal val="0-#ppt_w/2"/>
                                          </p:val>
                                        </p:tav>
                                        <p:tav tm="100000">
                                          <p:val>
                                            <p:strVal val="#ppt_x"/>
                                          </p:val>
                                        </p:tav>
                                      </p:tavLst>
                                    </p:anim>
                                    <p:anim calcmode="lin" valueType="num">
                                      <p:cBhvr additive="base">
                                        <p:cTn id="8" dur="1000" fill="hold"/>
                                        <p:tgtEl>
                                          <p:spTgt spid="1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 Placeholder 15"/>
          <p:cNvSpPr>
            <a:spLocks noGrp="1"/>
          </p:cNvSpPr>
          <p:nvPr>
            <p:ph type="body" sz="quarter" idx="16"/>
          </p:nvPr>
        </p:nvSpPr>
        <p:spPr>
          <a:xfrm>
            <a:off x="529687" y="675376"/>
            <a:ext cx="4121150" cy="1830758"/>
          </a:xfrm>
        </p:spPr>
        <p:txBody>
          <a:bodyPr/>
          <a:lstStyle/>
          <a:p>
            <a:r>
              <a:rPr lang="en-US" dirty="0"/>
              <a:t>Baxter is Protecting Data More Securely and Cost Effectively </a:t>
            </a:r>
          </a:p>
        </p:txBody>
      </p:sp>
      <p:sp>
        <p:nvSpPr>
          <p:cNvPr id="18" name="Rectangle 17"/>
          <p:cNvSpPr/>
          <p:nvPr/>
        </p:nvSpPr>
        <p:spPr>
          <a:xfrm>
            <a:off x="531813" y="1947332"/>
            <a:ext cx="4524281" cy="3810000"/>
          </a:xfrm>
          <a:prstGeom prst="rect">
            <a:avLst/>
          </a:prstGeom>
          <a:no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60931" numCol="1" spcCol="0" rtlCol="0" fromWordArt="0" anchor="t" anchorCtr="0" forceAA="0" compatLnSpc="1">
            <a:prstTxWarp prst="textNoShape">
              <a:avLst/>
            </a:prstTxWarp>
            <a:noAutofit/>
          </a:bodyPr>
          <a:lstStyle/>
          <a:p>
            <a:pPr marL="285750" marR="0" lvl="0" indent="-285750" algn="l" defTabSz="914126" rtl="0" eaLnBrk="1" fontAlgn="auto" latinLnBrk="0" hangingPunct="1">
              <a:lnSpc>
                <a:spcPct val="90000"/>
              </a:lnSpc>
              <a:spcBef>
                <a:spcPts val="0"/>
              </a:spcBef>
              <a:spcAft>
                <a:spcPts val="0"/>
              </a:spcAft>
              <a:buClrTx/>
              <a:buSzTx/>
              <a:buFont typeface="Arial" panose="020B0604020202020204" pitchFamily="34" charset="0"/>
              <a:buChar char="•"/>
              <a:tabLst/>
              <a:defRPr/>
            </a:pPr>
            <a:r>
              <a:rPr kumimoji="0" lang="en-US" sz="1800" b="0" i="0" u="none" strike="noStrike" kern="0" cap="none" spc="0" normalizeH="0" baseline="0" noProof="0" dirty="0">
                <a:ln>
                  <a:noFill/>
                </a:ln>
                <a:solidFill>
                  <a:srgbClr val="FFFFFF"/>
                </a:solidFill>
                <a:effectLst/>
                <a:uLnTx/>
                <a:uFillTx/>
                <a:latin typeface="Calibri"/>
                <a:ea typeface="Calibri" charset="0"/>
                <a:cs typeface="Calibri" charset="0"/>
              </a:rPr>
              <a:t>Baxter a healthcare products company, is archiving 1.5 Petabytes of data to the Cloud</a:t>
            </a:r>
          </a:p>
          <a:p>
            <a:pPr marL="285750" marR="0" lvl="0" indent="-285750" algn="l" defTabSz="914126" rtl="0" eaLnBrk="1" fontAlgn="auto" latinLnBrk="0" hangingPunct="1">
              <a:lnSpc>
                <a:spcPct val="90000"/>
              </a:lnSpc>
              <a:spcBef>
                <a:spcPts val="0"/>
              </a:spcBef>
              <a:spcAft>
                <a:spcPts val="0"/>
              </a:spcAft>
              <a:buClrTx/>
              <a:buSzTx/>
              <a:buFont typeface="Arial" panose="020B0604020202020204" pitchFamily="34" charset="0"/>
              <a:buChar char="•"/>
              <a:tabLst/>
              <a:defRPr/>
            </a:pPr>
            <a:r>
              <a:rPr lang="en-US" kern="0" dirty="0">
                <a:solidFill>
                  <a:srgbClr val="FFFFFF"/>
                </a:solidFill>
                <a:latin typeface="Calibri"/>
                <a:ea typeface="Calibri" charset="0"/>
                <a:cs typeface="Calibri" charset="0"/>
              </a:rPr>
              <a:t>Using </a:t>
            </a:r>
            <a:r>
              <a:rPr kumimoji="0" lang="en-US" sz="1800" b="0" i="0" u="none" strike="noStrike" kern="0" cap="none" spc="0" normalizeH="0" baseline="0" noProof="0" dirty="0">
                <a:ln>
                  <a:noFill/>
                </a:ln>
                <a:solidFill>
                  <a:srgbClr val="FFFFFF"/>
                </a:solidFill>
                <a:effectLst/>
                <a:uLnTx/>
                <a:uFillTx/>
                <a:latin typeface="Calibri"/>
                <a:ea typeface="Calibri" charset="0"/>
                <a:cs typeface="Calibri" charset="0"/>
              </a:rPr>
              <a:t> a local software appliance and Oracle Cloud Infrastructure</a:t>
            </a:r>
          </a:p>
          <a:p>
            <a:pPr marL="0" marR="0" lvl="0" indent="0" algn="l" defTabSz="914126" rtl="0" eaLnBrk="1" fontAlgn="auto" latinLnBrk="0" hangingPunct="1">
              <a:lnSpc>
                <a:spcPct val="90000"/>
              </a:lnSpc>
              <a:spcBef>
                <a:spcPts val="0"/>
              </a:spcBef>
              <a:spcAft>
                <a:spcPts val="0"/>
              </a:spcAft>
              <a:buClrTx/>
              <a:buSzTx/>
              <a:buFontTx/>
              <a:buNone/>
              <a:tabLst/>
              <a:defRPr/>
            </a:pPr>
            <a:endParaRPr kumimoji="0" lang="en-US" sz="1400" b="0" i="0" u="none" strike="noStrike" kern="0" cap="none" spc="0" normalizeH="0" baseline="0" noProof="0" dirty="0">
              <a:ln>
                <a:noFill/>
              </a:ln>
              <a:solidFill>
                <a:srgbClr val="FFFFFF"/>
              </a:solidFill>
              <a:effectLst/>
              <a:uLnTx/>
              <a:uFillTx/>
              <a:latin typeface="Calibri"/>
              <a:ea typeface="Calibri" charset="0"/>
              <a:cs typeface="Calibri" charset="0"/>
            </a:endParaRPr>
          </a:p>
          <a:p>
            <a:pPr marL="0" marR="0" lvl="0" indent="0" algn="l" defTabSz="914126" rtl="0" eaLnBrk="1" fontAlgn="auto" latinLnBrk="0" hangingPunct="1">
              <a:lnSpc>
                <a:spcPct val="90000"/>
              </a:lnSpc>
              <a:spcBef>
                <a:spcPts val="0"/>
              </a:spcBef>
              <a:spcAft>
                <a:spcPts val="0"/>
              </a:spcAft>
              <a:buClrTx/>
              <a:buSzTx/>
              <a:buFontTx/>
              <a:buNone/>
              <a:tabLst/>
              <a:defRPr/>
            </a:pPr>
            <a:r>
              <a:rPr kumimoji="0" lang="en-US" sz="2400" b="1" i="0" u="none" strike="noStrike" kern="0" cap="none" spc="0" normalizeH="0" baseline="0" noProof="0" dirty="0">
                <a:ln>
                  <a:noFill/>
                </a:ln>
                <a:solidFill>
                  <a:srgbClr val="FFFFFF"/>
                </a:solidFill>
                <a:effectLst/>
                <a:uLnTx/>
                <a:uFillTx/>
                <a:latin typeface="Calibri"/>
                <a:ea typeface="Calibri" charset="0"/>
                <a:cs typeface="Calibri" charset="0"/>
              </a:rPr>
              <a:t>Oracle Solution</a:t>
            </a:r>
          </a:p>
          <a:p>
            <a:pPr marL="285750" marR="0" lvl="0" indent="-285750" algn="l" defTabSz="914126" rtl="0" eaLnBrk="1" fontAlgn="auto" latinLnBrk="0" hangingPunct="1">
              <a:lnSpc>
                <a:spcPct val="90000"/>
              </a:lnSpc>
              <a:spcBef>
                <a:spcPts val="0"/>
              </a:spcBef>
              <a:spcAft>
                <a:spcPts val="0"/>
              </a:spcAft>
              <a:buClrTx/>
              <a:buSzTx/>
              <a:buFont typeface="Arial" panose="020B0604020202020204" pitchFamily="34" charset="0"/>
              <a:buChar char="•"/>
              <a:tabLst/>
              <a:defRPr/>
            </a:pPr>
            <a:r>
              <a:rPr kumimoji="0" lang="en-US" sz="1800" b="0" i="0" u="none" strike="noStrike" kern="0" cap="none" spc="0" normalizeH="0" baseline="0" noProof="0" dirty="0">
                <a:ln>
                  <a:noFill/>
                </a:ln>
                <a:solidFill>
                  <a:srgbClr val="FFFFFF"/>
                </a:solidFill>
                <a:effectLst/>
                <a:uLnTx/>
                <a:uFillTx/>
                <a:latin typeface="Calibri"/>
                <a:ea typeface="Calibri" charset="0"/>
                <a:cs typeface="Calibri" charset="0"/>
              </a:rPr>
              <a:t>Oracle Cloud Infrastructure</a:t>
            </a:r>
          </a:p>
          <a:p>
            <a:pPr marL="285750" marR="0" lvl="0" indent="-285750" algn="l" defTabSz="914126" rtl="0" eaLnBrk="1" fontAlgn="auto" latinLnBrk="0" hangingPunct="1">
              <a:lnSpc>
                <a:spcPct val="90000"/>
              </a:lnSpc>
              <a:spcBef>
                <a:spcPts val="0"/>
              </a:spcBef>
              <a:spcAft>
                <a:spcPts val="0"/>
              </a:spcAft>
              <a:buClrTx/>
              <a:buSzTx/>
              <a:buFont typeface="Arial" panose="020B0604020202020204" pitchFamily="34" charset="0"/>
              <a:buChar char="•"/>
              <a:tabLst/>
              <a:defRPr/>
            </a:pPr>
            <a:r>
              <a:rPr kumimoji="0" lang="en-US" sz="1800" b="0" i="0" u="none" strike="noStrike" kern="0" cap="none" spc="0" normalizeH="0" baseline="0" noProof="0" dirty="0">
                <a:ln>
                  <a:noFill/>
                </a:ln>
                <a:solidFill>
                  <a:srgbClr val="FFFFFF"/>
                </a:solidFill>
                <a:effectLst/>
                <a:uLnTx/>
                <a:uFillTx/>
                <a:latin typeface="Calibri"/>
                <a:ea typeface="Calibri" charset="0"/>
                <a:cs typeface="Calibri" charset="0"/>
              </a:rPr>
              <a:t>Oracle Software Storage Appliance </a:t>
            </a:r>
          </a:p>
          <a:p>
            <a:pPr marL="285750" marR="0" lvl="0" indent="-285750" algn="l" defTabSz="914126" rtl="0" eaLnBrk="1" fontAlgn="auto" latinLnBrk="0" hangingPunct="1">
              <a:lnSpc>
                <a:spcPct val="90000"/>
              </a:lnSpc>
              <a:spcBef>
                <a:spcPts val="0"/>
              </a:spcBef>
              <a:spcAft>
                <a:spcPts val="0"/>
              </a:spcAft>
              <a:buClrTx/>
              <a:buSzTx/>
              <a:buFont typeface="Arial" panose="020B0604020202020204" pitchFamily="34" charset="0"/>
              <a:buChar char="•"/>
              <a:tabLst/>
              <a:defRPr/>
            </a:pPr>
            <a:r>
              <a:rPr kumimoji="0" lang="en-US" sz="1800" b="0" i="0" u="none" strike="noStrike" kern="0" cap="none" spc="0" normalizeH="0" baseline="0" noProof="0" dirty="0">
                <a:ln>
                  <a:noFill/>
                </a:ln>
                <a:solidFill>
                  <a:srgbClr val="FFFFFF"/>
                </a:solidFill>
                <a:effectLst/>
                <a:uLnTx/>
                <a:uFillTx/>
                <a:latin typeface="Calibri"/>
                <a:ea typeface="Calibri" charset="0"/>
                <a:cs typeface="Calibri" charset="0"/>
              </a:rPr>
              <a:t>Archive Storage</a:t>
            </a:r>
          </a:p>
          <a:p>
            <a:pPr marL="0" marR="0" lvl="0" indent="0" algn="l" defTabSz="914126" rtl="0" eaLnBrk="1" fontAlgn="auto" latinLnBrk="0" hangingPunct="1">
              <a:lnSpc>
                <a:spcPct val="90000"/>
              </a:lnSpc>
              <a:spcBef>
                <a:spcPts val="0"/>
              </a:spcBef>
              <a:spcAft>
                <a:spcPts val="0"/>
              </a:spcAft>
              <a:buClrTx/>
              <a:buSzTx/>
              <a:buFontTx/>
              <a:buNone/>
              <a:tabLst/>
              <a:defRPr/>
            </a:pPr>
            <a:endParaRPr kumimoji="0" lang="en-US" sz="1600" b="0" i="0" u="none" strike="noStrike" kern="0" cap="none" spc="0" normalizeH="0" baseline="0" noProof="0" dirty="0">
              <a:ln>
                <a:noFill/>
              </a:ln>
              <a:solidFill>
                <a:srgbClr val="FFFFFF"/>
              </a:solidFill>
              <a:effectLst/>
              <a:uLnTx/>
              <a:uFillTx/>
              <a:latin typeface="Calibri"/>
              <a:ea typeface="Calibri" charset="0"/>
              <a:cs typeface="Calibri" charset="0"/>
            </a:endParaRPr>
          </a:p>
          <a:p>
            <a:pPr marL="0" marR="0" lvl="0" indent="0" algn="l" defTabSz="914126" rtl="0" eaLnBrk="1" fontAlgn="auto" latinLnBrk="0" hangingPunct="1">
              <a:lnSpc>
                <a:spcPct val="90000"/>
              </a:lnSpc>
              <a:spcBef>
                <a:spcPts val="0"/>
              </a:spcBef>
              <a:spcAft>
                <a:spcPts val="0"/>
              </a:spcAft>
              <a:buClrTx/>
              <a:buSzTx/>
              <a:buFontTx/>
              <a:buNone/>
              <a:tabLst/>
              <a:defRPr/>
            </a:pPr>
            <a:r>
              <a:rPr kumimoji="0" lang="en-US" sz="2400" b="1" i="0" u="none" strike="noStrike" kern="0" cap="none" spc="0" normalizeH="0" baseline="0" noProof="0" dirty="0">
                <a:ln>
                  <a:noFill/>
                </a:ln>
                <a:solidFill>
                  <a:srgbClr val="FFFFFF"/>
                </a:solidFill>
                <a:effectLst/>
                <a:uLnTx/>
                <a:uFillTx/>
                <a:latin typeface="Calibri"/>
                <a:ea typeface="Calibri" charset="0"/>
                <a:cs typeface="Calibri" charset="0"/>
              </a:rPr>
              <a:t>Reducing IT Costs</a:t>
            </a:r>
          </a:p>
          <a:p>
            <a:pPr marL="285750" marR="0" lvl="0" indent="-285750" algn="l" defTabSz="914126" rtl="0" eaLnBrk="1" fontAlgn="auto" latinLnBrk="0" hangingPunct="1">
              <a:lnSpc>
                <a:spcPct val="90000"/>
              </a:lnSpc>
              <a:spcBef>
                <a:spcPts val="0"/>
              </a:spcBef>
              <a:spcAft>
                <a:spcPts val="0"/>
              </a:spcAft>
              <a:buClrTx/>
              <a:buSzTx/>
              <a:buFont typeface="Arial" panose="020B0604020202020204" pitchFamily="34" charset="0"/>
              <a:buChar char="•"/>
              <a:tabLst/>
              <a:defRPr/>
            </a:pPr>
            <a:r>
              <a:rPr kumimoji="0" lang="en-US" sz="1800" b="0" i="0" u="none" strike="noStrike" kern="0" cap="none" spc="0" normalizeH="0" baseline="0" noProof="0" dirty="0">
                <a:ln>
                  <a:noFill/>
                </a:ln>
                <a:solidFill>
                  <a:srgbClr val="FFFFFF"/>
                </a:solidFill>
                <a:effectLst/>
                <a:uLnTx/>
                <a:uFillTx/>
                <a:latin typeface="Calibri"/>
                <a:ea typeface="Calibri" charset="0"/>
                <a:cs typeface="Calibri" charset="0"/>
              </a:rPr>
              <a:t>Saving 50% compared to their prior, traditional backup solution</a:t>
            </a:r>
            <a:br>
              <a:rPr kumimoji="0" lang="en-US" sz="1800" b="0" i="0" u="none" strike="noStrike" kern="0" cap="none" spc="0" normalizeH="0" baseline="0" noProof="0" dirty="0">
                <a:ln>
                  <a:noFill/>
                </a:ln>
                <a:solidFill>
                  <a:srgbClr val="FFFFFF"/>
                </a:solidFill>
                <a:effectLst/>
                <a:uLnTx/>
                <a:uFillTx/>
                <a:latin typeface="Calibri"/>
                <a:ea typeface="Calibri" charset="0"/>
                <a:cs typeface="Calibri" charset="0"/>
              </a:rPr>
            </a:br>
            <a:endParaRPr kumimoji="0" lang="en-US" sz="1800" b="0" i="0" u="none" strike="noStrike" kern="0" cap="none" spc="0" normalizeH="0" baseline="0" noProof="0" dirty="0">
              <a:ln>
                <a:noFill/>
              </a:ln>
              <a:solidFill>
                <a:srgbClr val="FFFFFF"/>
              </a:solidFill>
              <a:effectLst/>
              <a:uLnTx/>
              <a:uFillTx/>
              <a:latin typeface="Calibri"/>
              <a:ea typeface="Calibri" charset="0"/>
              <a:cs typeface="Calibri" charset="0"/>
            </a:endParaRPr>
          </a:p>
        </p:txBody>
      </p:sp>
      <p:sp>
        <p:nvSpPr>
          <p:cNvPr id="19" name="Rectangle 18"/>
          <p:cNvSpPr/>
          <p:nvPr/>
        </p:nvSpPr>
        <p:spPr bwMode="gray">
          <a:xfrm>
            <a:off x="10460376" y="167524"/>
            <a:ext cx="1548159" cy="780686"/>
          </a:xfrm>
          <a:prstGeom prst="rect">
            <a:avLst/>
          </a:prstGeom>
          <a:solidFill>
            <a:schemeClr val="bg1"/>
          </a:solidFill>
          <a:ln w="15875">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9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8EADBF">
                  <a:lumMod val="50000"/>
                </a:srgbClr>
              </a:solidFill>
              <a:effectLst/>
              <a:uLnTx/>
              <a:uFillTx/>
              <a:latin typeface="Calibri"/>
              <a:ea typeface="+mn-ea"/>
              <a:cs typeface="+mn-cs"/>
            </a:endParaRPr>
          </a:p>
        </p:txBody>
      </p:sp>
      <p:pic>
        <p:nvPicPr>
          <p:cNvPr id="20" name="Picture 19" descr="Baxter_logo_blue.png"/>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0549774" y="440359"/>
            <a:ext cx="1369365" cy="235017"/>
          </a:xfrm>
          <a:prstGeom prst="rect">
            <a:avLst/>
          </a:prstGeom>
        </p:spPr>
      </p:pic>
      <p:sp>
        <p:nvSpPr>
          <p:cNvPr id="3" name="Slide Number Placeholder 2">
            <a:extLst>
              <a:ext uri="{FF2B5EF4-FFF2-40B4-BE49-F238E27FC236}">
                <a16:creationId xmlns:a16="http://schemas.microsoft.com/office/drawing/2014/main" xmlns="" id="{7FD1D9EA-1D1B-324F-8B2B-6308A51A7D7F}"/>
              </a:ext>
            </a:extLst>
          </p:cNvPr>
          <p:cNvSpPr>
            <a:spLocks noGrp="1"/>
          </p:cNvSpPr>
          <p:nvPr>
            <p:ph type="sldNum" sz="quarter" idx="4"/>
          </p:nvPr>
        </p:nvSpPr>
        <p:spPr/>
        <p:txBody>
          <a:bodyPr/>
          <a:lstStyle/>
          <a:p>
            <a:fld id="{C51EAA63-D034-42AE-91FA-B13B9518C7BE}" type="slidenum">
              <a:rPr lang="en-US" smtClean="0"/>
              <a:pPr/>
              <a:t>33</a:t>
            </a:fld>
            <a:endParaRPr lang="en-US" dirty="0"/>
          </a:p>
        </p:txBody>
      </p:sp>
    </p:spTree>
    <p:extLst>
      <p:ext uri="{BB962C8B-B14F-4D97-AF65-F5344CB8AC3E}">
        <p14:creationId xmlns:p14="http://schemas.microsoft.com/office/powerpoint/2010/main" val="19661998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bwMode="gray">
          <a:xfrm>
            <a:off x="10452658" y="191006"/>
            <a:ext cx="1548159" cy="780686"/>
          </a:xfrm>
          <a:prstGeom prst="rect">
            <a:avLst/>
          </a:prstGeom>
          <a:solidFill>
            <a:schemeClr val="bg1"/>
          </a:solidFill>
          <a:ln w="15875">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9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8EADBF">
                  <a:lumMod val="50000"/>
                </a:srgbClr>
              </a:solidFill>
              <a:effectLst/>
              <a:uLnTx/>
              <a:uFillTx/>
              <a:latin typeface="Calibri"/>
              <a:ea typeface="+mn-ea"/>
              <a:cs typeface="+mn-cs"/>
            </a:endParaRPr>
          </a:p>
        </p:txBody>
      </p:sp>
      <p:sp>
        <p:nvSpPr>
          <p:cNvPr id="10" name="Rectangle 9"/>
          <p:cNvSpPr/>
          <p:nvPr/>
        </p:nvSpPr>
        <p:spPr>
          <a:xfrm>
            <a:off x="531813" y="674159"/>
            <a:ext cx="4615473" cy="5060597"/>
          </a:xfrm>
          <a:prstGeom prst="rect">
            <a:avLst/>
          </a:prstGeom>
          <a:no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60931" numCol="1" spcCol="0" rtlCol="0" fromWordArt="0" anchor="t" anchorCtr="0" forceAA="0" compatLnSpc="1">
            <a:prstTxWarp prst="textNoShape">
              <a:avLst/>
            </a:prstTxWarp>
            <a:noAutofit/>
          </a:bodyPr>
          <a:lstStyle/>
          <a:p>
            <a:pPr marL="179388" marR="0" lvl="0" indent="-179388" algn="l" defTabSz="914400" rtl="0" eaLnBrk="1" fontAlgn="auto" latinLnBrk="0" hangingPunct="1">
              <a:lnSpc>
                <a:spcPct val="90000"/>
              </a:lnSpc>
              <a:spcBef>
                <a:spcPts val="0"/>
              </a:spcBef>
              <a:spcAft>
                <a:spcPts val="0"/>
              </a:spcAft>
              <a:buClrTx/>
              <a:buSzTx/>
              <a:buFontTx/>
              <a:buNone/>
              <a:tabLst/>
              <a:defRPr/>
            </a:pPr>
            <a:r>
              <a:rPr kumimoji="0" lang="en-US" sz="2400" b="1" i="0" u="none" strike="noStrike" kern="1200" cap="none" spc="0" normalizeH="0" baseline="0" noProof="0" dirty="0">
                <a:ln>
                  <a:noFill/>
                </a:ln>
                <a:solidFill>
                  <a:srgbClr val="FFFFFF"/>
                </a:solidFill>
                <a:effectLst/>
                <a:uLnTx/>
                <a:uFillTx/>
                <a:latin typeface="Calibri"/>
                <a:ea typeface="Calibri" charset="0"/>
                <a:cs typeface="Calibri" charset="0"/>
              </a:rPr>
              <a:t>Secure Backup </a:t>
            </a:r>
          </a:p>
          <a:p>
            <a:pPr marL="285750" marR="0" lvl="0" indent="-285750" algn="l" defTabSz="914400" rtl="0" eaLnBrk="1" fontAlgn="auto" latinLnBrk="0" hangingPunct="1">
              <a:lnSpc>
                <a:spcPct val="90000"/>
              </a:lnSpc>
              <a:spcBef>
                <a:spcPts val="0"/>
              </a:spcBef>
              <a:spcAft>
                <a:spcPts val="0"/>
              </a:spcAft>
              <a:buClrTx/>
              <a:buSzTx/>
              <a:buFont typeface="Arial" panose="020B0604020202020204" pitchFamily="34" charset="0"/>
              <a:buChar char="•"/>
              <a:tabLst/>
              <a:defRPr/>
            </a:pPr>
            <a:r>
              <a:rPr kumimoji="0" lang="en-US" sz="1800" b="0" i="0" u="none" strike="noStrike" kern="1200" cap="none" spc="0" normalizeH="0" baseline="0" noProof="0" dirty="0">
                <a:ln>
                  <a:noFill/>
                </a:ln>
                <a:solidFill>
                  <a:srgbClr val="FFFFFF"/>
                </a:solidFill>
                <a:effectLst/>
                <a:uLnTx/>
                <a:uFillTx/>
                <a:latin typeface="Calibri"/>
                <a:ea typeface="Calibri" charset="0"/>
                <a:cs typeface="Calibri" charset="0"/>
              </a:rPr>
              <a:t>Securely backs up video surveillance and </a:t>
            </a:r>
            <a:br>
              <a:rPr kumimoji="0" lang="en-US" sz="1800" b="0" i="0" u="none" strike="noStrike" kern="1200" cap="none" spc="0" normalizeH="0" baseline="0" noProof="0" dirty="0">
                <a:ln>
                  <a:noFill/>
                </a:ln>
                <a:solidFill>
                  <a:srgbClr val="FFFFFF"/>
                </a:solidFill>
                <a:effectLst/>
                <a:uLnTx/>
                <a:uFillTx/>
                <a:latin typeface="Calibri"/>
                <a:ea typeface="Calibri" charset="0"/>
                <a:cs typeface="Calibri" charset="0"/>
              </a:rPr>
            </a:br>
            <a:r>
              <a:rPr kumimoji="0" lang="en-US" sz="1800" b="0" i="0" u="none" strike="noStrike" kern="1200" cap="none" spc="0" normalizeH="0" baseline="0" noProof="0" dirty="0">
                <a:ln>
                  <a:noFill/>
                </a:ln>
                <a:solidFill>
                  <a:srgbClr val="FFFFFF"/>
                </a:solidFill>
                <a:effectLst/>
                <a:uLnTx/>
                <a:uFillTx/>
                <a:latin typeface="Calibri"/>
                <a:ea typeface="Calibri" charset="0"/>
                <a:cs typeface="Calibri" charset="0"/>
              </a:rPr>
              <a:t>online financial services transactions</a:t>
            </a:r>
            <a:br>
              <a:rPr kumimoji="0" lang="en-US" sz="1800" b="0" i="0" u="none" strike="noStrike" kern="1200" cap="none" spc="0" normalizeH="0" baseline="0" noProof="0" dirty="0">
                <a:ln>
                  <a:noFill/>
                </a:ln>
                <a:solidFill>
                  <a:srgbClr val="FFFFFF"/>
                </a:solidFill>
                <a:effectLst/>
                <a:uLnTx/>
                <a:uFillTx/>
                <a:latin typeface="Calibri"/>
                <a:ea typeface="Calibri" charset="0"/>
                <a:cs typeface="Calibri" charset="0"/>
              </a:rPr>
            </a:br>
            <a:r>
              <a:rPr kumimoji="0" lang="en-US" sz="1800" b="0" i="0" u="none" strike="noStrike" kern="1200" cap="none" spc="0" normalizeH="0" baseline="0" noProof="0" dirty="0">
                <a:ln>
                  <a:noFill/>
                </a:ln>
                <a:solidFill>
                  <a:srgbClr val="FFFFFF"/>
                </a:solidFill>
                <a:effectLst/>
                <a:uLnTx/>
                <a:uFillTx/>
                <a:latin typeface="Calibri"/>
                <a:ea typeface="Calibri" charset="0"/>
                <a:cs typeface="Calibri" charset="0"/>
              </a:rPr>
              <a:t>for faster on-demand retrieval</a:t>
            </a:r>
          </a:p>
          <a:p>
            <a:pPr marL="179388" marR="0" lvl="0" indent="-179388" algn="l" defTabSz="914400" rtl="0" eaLnBrk="1" fontAlgn="auto" latinLnBrk="0" hangingPunct="1">
              <a:lnSpc>
                <a:spcPct val="90000"/>
              </a:lnSpc>
              <a:spcBef>
                <a:spcPts val="0"/>
              </a:spcBef>
              <a:spcAft>
                <a:spcPts val="0"/>
              </a:spcAft>
              <a:buClrTx/>
              <a:buSzTx/>
              <a:buFontTx/>
              <a:buNone/>
              <a:tabLst/>
              <a:defRPr/>
            </a:pPr>
            <a:endParaRPr kumimoji="0" lang="en-US" sz="1600" b="0" i="0" u="none" strike="noStrike" kern="1200" cap="none" spc="0" normalizeH="0" baseline="0" noProof="0" dirty="0">
              <a:ln>
                <a:noFill/>
              </a:ln>
              <a:solidFill>
                <a:srgbClr val="FFFFFF"/>
              </a:solidFill>
              <a:effectLst/>
              <a:uLnTx/>
              <a:uFillTx/>
              <a:latin typeface="Calibri"/>
              <a:ea typeface="Calibri" charset="0"/>
              <a:cs typeface="Calibri" charset="0"/>
            </a:endParaRPr>
          </a:p>
          <a:p>
            <a:pPr marL="179388" marR="0" lvl="0" indent="-179388" algn="l" defTabSz="914400" rtl="0" eaLnBrk="1" fontAlgn="auto" latinLnBrk="0" hangingPunct="1">
              <a:lnSpc>
                <a:spcPct val="90000"/>
              </a:lnSpc>
              <a:spcBef>
                <a:spcPts val="0"/>
              </a:spcBef>
              <a:spcAft>
                <a:spcPts val="0"/>
              </a:spcAft>
              <a:buClrTx/>
              <a:buSzTx/>
              <a:buFontTx/>
              <a:buNone/>
              <a:tabLst/>
              <a:defRPr/>
            </a:pPr>
            <a:r>
              <a:rPr kumimoji="0" lang="en-US" sz="2400" b="1" i="0" u="none" strike="noStrike" kern="1200" cap="none" spc="0" normalizeH="0" baseline="0" noProof="0" dirty="0">
                <a:ln>
                  <a:noFill/>
                </a:ln>
                <a:solidFill>
                  <a:srgbClr val="FFFFFF"/>
                </a:solidFill>
                <a:effectLst/>
                <a:uLnTx/>
                <a:uFillTx/>
                <a:latin typeface="Calibri"/>
                <a:ea typeface="Calibri" charset="0"/>
                <a:cs typeface="Calibri" charset="0"/>
              </a:rPr>
              <a:t>Scalable</a:t>
            </a:r>
            <a:r>
              <a:rPr kumimoji="0" lang="en-US" sz="3200" b="1" i="0" u="none" strike="noStrike" kern="1200" cap="none" spc="0" normalizeH="0" baseline="0" noProof="0" dirty="0">
                <a:ln>
                  <a:noFill/>
                </a:ln>
                <a:solidFill>
                  <a:srgbClr val="FFFFFF"/>
                </a:solidFill>
                <a:effectLst/>
                <a:uLnTx/>
                <a:uFillTx/>
                <a:latin typeface="Calibri"/>
                <a:ea typeface="Calibri" charset="0"/>
                <a:cs typeface="Calibri" charset="0"/>
              </a:rPr>
              <a:t>   </a:t>
            </a:r>
          </a:p>
          <a:p>
            <a:pPr marL="285750" lvl="0" indent="-285750">
              <a:lnSpc>
                <a:spcPct val="90000"/>
              </a:lnSpc>
              <a:buFont typeface="Arial" panose="020B0604020202020204" pitchFamily="34" charset="0"/>
              <a:buChar char="•"/>
              <a:defRPr/>
            </a:pPr>
            <a:r>
              <a:rPr lang="en-US" dirty="0">
                <a:solidFill>
                  <a:srgbClr val="FFFFFF"/>
                </a:solidFill>
                <a:ea typeface="Calibri" charset="0"/>
                <a:cs typeface="Calibri" charset="0"/>
              </a:rPr>
              <a:t>Cloud-based archive solution allows for long-term data retention from operations in 55 countries</a:t>
            </a:r>
            <a:endParaRPr kumimoji="0" lang="en-US" sz="1800" b="0" i="0" u="none" strike="noStrike" kern="1200" cap="none" spc="0" normalizeH="0" baseline="0" noProof="0" dirty="0">
              <a:ln>
                <a:noFill/>
              </a:ln>
              <a:solidFill>
                <a:srgbClr val="FFFFFF"/>
              </a:solidFill>
              <a:effectLst/>
              <a:uLnTx/>
              <a:uFillTx/>
              <a:latin typeface="Calibri"/>
              <a:ea typeface="Calibri" charset="0"/>
              <a:cs typeface="Calibri" charset="0"/>
            </a:endParaRPr>
          </a:p>
          <a:p>
            <a:pPr marL="179388" marR="0" lvl="0" indent="-179388" algn="l" defTabSz="914400" rtl="0" eaLnBrk="1" fontAlgn="auto" latinLnBrk="0" hangingPunct="1">
              <a:lnSpc>
                <a:spcPct val="9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FFFFFF"/>
                </a:solidFill>
                <a:effectLst/>
                <a:uLnTx/>
                <a:uFillTx/>
                <a:latin typeface="Calibri"/>
                <a:ea typeface="Calibri" charset="0"/>
                <a:cs typeface="Calibri" charset="0"/>
              </a:rPr>
              <a:t> </a:t>
            </a:r>
          </a:p>
          <a:p>
            <a:pPr marL="179388" marR="0" lvl="0" indent="-179388" algn="l" defTabSz="914400" rtl="0" eaLnBrk="1" fontAlgn="auto" latinLnBrk="0" hangingPunct="1">
              <a:lnSpc>
                <a:spcPct val="90000"/>
              </a:lnSpc>
              <a:spcBef>
                <a:spcPts val="0"/>
              </a:spcBef>
              <a:spcAft>
                <a:spcPts val="0"/>
              </a:spcAft>
              <a:buClrTx/>
              <a:buSzTx/>
              <a:buFontTx/>
              <a:buNone/>
              <a:tabLst/>
              <a:defRPr/>
            </a:pPr>
            <a:r>
              <a:rPr kumimoji="0" lang="en-US" sz="2400" b="1" i="0" u="none" strike="noStrike" kern="1200" cap="none" spc="0" normalizeH="0" baseline="0" noProof="0" dirty="0">
                <a:ln>
                  <a:noFill/>
                </a:ln>
                <a:solidFill>
                  <a:srgbClr val="FFFFFF"/>
                </a:solidFill>
                <a:effectLst/>
                <a:uLnTx/>
                <a:uFillTx/>
                <a:latin typeface="Calibri"/>
                <a:ea typeface="Calibri" charset="0"/>
                <a:cs typeface="Calibri" charset="0"/>
              </a:rPr>
              <a:t>Solution</a:t>
            </a:r>
          </a:p>
          <a:p>
            <a:pPr marL="106362" indent="-285750">
              <a:lnSpc>
                <a:spcPct val="90000"/>
              </a:lnSpc>
              <a:buFont typeface="Arial" panose="020B0604020202020204" pitchFamily="34" charset="0"/>
              <a:buChar char="•"/>
              <a:defRPr/>
            </a:pPr>
            <a:r>
              <a:rPr lang="en-US" dirty="0">
                <a:solidFill>
                  <a:srgbClr val="FFFFFF"/>
                </a:solidFill>
                <a:ea typeface="Calibri" charset="0"/>
                <a:cs typeface="Calibri" charset="0"/>
              </a:rPr>
              <a:t>A combination of Oracle Cloud Archive Storage plus on-premises Exadata e</a:t>
            </a:r>
            <a:r>
              <a:rPr kumimoji="0" lang="en-US" sz="1800" b="0" i="0" u="none" strike="noStrike" kern="1200" cap="none" spc="0" normalizeH="0" baseline="0" noProof="0" dirty="0" err="1">
                <a:ln>
                  <a:noFill/>
                </a:ln>
                <a:solidFill>
                  <a:srgbClr val="FFFFFF"/>
                </a:solidFill>
                <a:effectLst/>
                <a:uLnTx/>
                <a:uFillTx/>
                <a:latin typeface="Calibri"/>
                <a:ea typeface="Calibri" charset="0"/>
                <a:cs typeface="Calibri" charset="0"/>
              </a:rPr>
              <a:t>liminated</a:t>
            </a:r>
            <a:r>
              <a:rPr kumimoji="0" lang="en-US" sz="1800" b="0" i="0" u="none" strike="noStrike" kern="1200" cap="none" spc="0" normalizeH="0" baseline="0" noProof="0" dirty="0">
                <a:ln>
                  <a:noFill/>
                </a:ln>
                <a:solidFill>
                  <a:srgbClr val="FFFFFF"/>
                </a:solidFill>
                <a:effectLst/>
                <a:uLnTx/>
                <a:uFillTx/>
                <a:latin typeface="Calibri"/>
                <a:ea typeface="Calibri" charset="0"/>
                <a:cs typeface="Calibri" charset="0"/>
              </a:rPr>
              <a:t> the need for tape backup</a:t>
            </a:r>
          </a:p>
          <a:p>
            <a:pPr marL="179388" marR="0" lvl="0" indent="-179388" algn="l" defTabSz="914400" rtl="0" eaLnBrk="1" fontAlgn="auto" latinLnBrk="0" hangingPunct="1">
              <a:lnSpc>
                <a:spcPct val="9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a:ea typeface="Calibri" charset="0"/>
              <a:cs typeface="Calibri" charset="0"/>
            </a:endParaRPr>
          </a:p>
          <a:p>
            <a:pPr marL="179388" marR="0" lvl="0" indent="-179388" algn="l" defTabSz="914400" rtl="0" eaLnBrk="1" fontAlgn="auto" latinLnBrk="0" hangingPunct="1">
              <a:lnSpc>
                <a:spcPct val="90000"/>
              </a:lnSpc>
              <a:spcBef>
                <a:spcPts val="0"/>
              </a:spcBef>
              <a:spcAft>
                <a:spcPts val="0"/>
              </a:spcAft>
              <a:buClrTx/>
              <a:buSzTx/>
              <a:buFontTx/>
              <a:buNone/>
              <a:tabLst/>
              <a:defRPr/>
            </a:pPr>
            <a:r>
              <a:rPr kumimoji="0" lang="en-US" sz="2400" b="1" i="0" u="none" strike="noStrike" kern="1200" cap="none" spc="0" normalizeH="0" baseline="0" noProof="0" dirty="0">
                <a:ln>
                  <a:noFill/>
                </a:ln>
                <a:solidFill>
                  <a:srgbClr val="FFFFFF"/>
                </a:solidFill>
                <a:effectLst/>
                <a:uLnTx/>
                <a:uFillTx/>
                <a:latin typeface="Calibri"/>
                <a:ea typeface="Calibri" charset="0"/>
                <a:cs typeface="Calibri" charset="0"/>
              </a:rPr>
              <a:t>Cost Savings</a:t>
            </a:r>
          </a:p>
          <a:p>
            <a:pPr marL="285750" marR="0" lvl="0" indent="-285750" algn="l" defTabSz="914400" rtl="0" eaLnBrk="1" fontAlgn="auto" latinLnBrk="0" hangingPunct="1">
              <a:lnSpc>
                <a:spcPct val="90000"/>
              </a:lnSpc>
              <a:spcBef>
                <a:spcPts val="0"/>
              </a:spcBef>
              <a:spcAft>
                <a:spcPts val="0"/>
              </a:spcAft>
              <a:buClrTx/>
              <a:buSzTx/>
              <a:buFont typeface="Arial"/>
              <a:buChar char="•"/>
              <a:tabLst/>
              <a:defRPr/>
            </a:pPr>
            <a:r>
              <a:rPr kumimoji="0" lang="en-US" sz="1800" b="0" i="0" u="none" strike="noStrike" kern="1200" cap="none" spc="0" normalizeH="0" baseline="0" noProof="0" dirty="0">
                <a:ln>
                  <a:noFill/>
                </a:ln>
                <a:solidFill>
                  <a:srgbClr val="FFFFFF"/>
                </a:solidFill>
                <a:effectLst/>
                <a:uLnTx/>
                <a:uFillTx/>
                <a:latin typeface="Calibri"/>
                <a:ea typeface="Calibri" charset="0"/>
                <a:cs typeface="Calibri" charset="0"/>
              </a:rPr>
              <a:t>Lowered archive storage costs</a:t>
            </a:r>
          </a:p>
          <a:p>
            <a:pPr marL="285750" marR="0" lvl="0" indent="-285750" algn="l" defTabSz="914400" rtl="0" eaLnBrk="1" fontAlgn="auto" latinLnBrk="0" hangingPunct="1">
              <a:lnSpc>
                <a:spcPct val="90000"/>
              </a:lnSpc>
              <a:spcBef>
                <a:spcPts val="0"/>
              </a:spcBef>
              <a:spcAft>
                <a:spcPts val="0"/>
              </a:spcAft>
              <a:buClrTx/>
              <a:buSzTx/>
              <a:buFont typeface="Arial"/>
              <a:buChar char="•"/>
              <a:tabLst/>
              <a:defRPr/>
            </a:pPr>
            <a:r>
              <a:rPr kumimoji="0" lang="en-US" sz="1800" b="0" i="0" u="none" strike="noStrike" kern="1200" cap="none" spc="0" normalizeH="0" baseline="0" noProof="0" dirty="0">
                <a:ln>
                  <a:noFill/>
                </a:ln>
                <a:solidFill>
                  <a:srgbClr val="FFFFFF"/>
                </a:solidFill>
                <a:effectLst/>
                <a:uLnTx/>
                <a:uFillTx/>
                <a:latin typeface="Calibri"/>
                <a:ea typeface="Calibri" charset="0"/>
                <a:cs typeface="Calibri" charset="0"/>
              </a:rPr>
              <a:t>Database consolidation via Exadata </a:t>
            </a:r>
            <a:r>
              <a:rPr lang="en-US" dirty="0">
                <a:solidFill>
                  <a:srgbClr val="FFFFFF"/>
                </a:solidFill>
                <a:latin typeface="Calibri"/>
                <a:ea typeface="Calibri" charset="0"/>
                <a:cs typeface="Calibri" charset="0"/>
              </a:rPr>
              <a:t>eliminated maintenance costs of consolidated DBs</a:t>
            </a:r>
            <a:endParaRPr kumimoji="0" lang="en-US" sz="1800" b="0" i="0" u="none" strike="noStrike" kern="1200" cap="none" spc="0" normalizeH="0" baseline="0" noProof="0" dirty="0">
              <a:ln>
                <a:noFill/>
              </a:ln>
              <a:solidFill>
                <a:srgbClr val="FFFFFF"/>
              </a:solidFill>
              <a:effectLst/>
              <a:uLnTx/>
              <a:uFillTx/>
              <a:latin typeface="Calibri"/>
              <a:ea typeface="Calibri" charset="0"/>
              <a:cs typeface="Calibri" charset="0"/>
            </a:endParaRPr>
          </a:p>
          <a:p>
            <a:pPr marL="0" marR="0" lvl="0" indent="0" algn="l" defTabSz="914126" rtl="0" eaLnBrk="1" fontAlgn="auto" latinLnBrk="0" hangingPunct="1">
              <a:lnSpc>
                <a:spcPct val="9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FFFFFF"/>
              </a:solidFill>
              <a:effectLst/>
              <a:uLnTx/>
              <a:uFillTx/>
              <a:latin typeface="Calibri"/>
              <a:ea typeface="Calibri" charset="0"/>
              <a:cs typeface="Calibri" charset="0"/>
            </a:endParaRPr>
          </a:p>
        </p:txBody>
      </p:sp>
      <p:pic>
        <p:nvPicPr>
          <p:cNvPr id="3" name="Picture 2" descr="2000px-The_Brink%u2019s_Company_logo.svg.png"/>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0561926" y="455937"/>
            <a:ext cx="1397355" cy="250825"/>
          </a:xfrm>
          <a:prstGeom prst="rect">
            <a:avLst/>
          </a:prstGeom>
        </p:spPr>
      </p:pic>
      <p:sp>
        <p:nvSpPr>
          <p:cNvPr id="4" name="Slide Number Placeholder 3">
            <a:extLst>
              <a:ext uri="{FF2B5EF4-FFF2-40B4-BE49-F238E27FC236}">
                <a16:creationId xmlns:a16="http://schemas.microsoft.com/office/drawing/2014/main" xmlns="" id="{C8D27FB6-9735-5647-8D7E-8C46E03D68C2}"/>
              </a:ext>
            </a:extLst>
          </p:cNvPr>
          <p:cNvSpPr>
            <a:spLocks noGrp="1"/>
          </p:cNvSpPr>
          <p:nvPr>
            <p:ph type="sldNum" sz="quarter" idx="4"/>
          </p:nvPr>
        </p:nvSpPr>
        <p:spPr/>
        <p:txBody>
          <a:bodyPr/>
          <a:lstStyle/>
          <a:p>
            <a:fld id="{C51EAA63-D034-42AE-91FA-B13B9518C7BE}" type="slidenum">
              <a:rPr lang="en-US" smtClean="0"/>
              <a:pPr/>
              <a:t>34</a:t>
            </a:fld>
            <a:endParaRPr lang="en-US" dirty="0"/>
          </a:p>
        </p:txBody>
      </p:sp>
    </p:spTree>
    <p:extLst>
      <p:ext uri="{BB962C8B-B14F-4D97-AF65-F5344CB8AC3E}">
        <p14:creationId xmlns:p14="http://schemas.microsoft.com/office/powerpoint/2010/main" val="1457714668"/>
      </p:ext>
    </p:extLst>
  </p:cSld>
  <p:clrMapOvr>
    <a:masterClrMapping/>
  </p:clrMapOvr>
  <p:transition>
    <p:fade/>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bwMode="gray">
          <a:xfrm>
            <a:off x="10486524" y="191006"/>
            <a:ext cx="1548159" cy="780686"/>
          </a:xfrm>
          <a:prstGeom prst="rect">
            <a:avLst/>
          </a:prstGeom>
          <a:solidFill>
            <a:schemeClr val="bg1"/>
          </a:solidFill>
          <a:ln w="15875">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9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8EADBF">
                  <a:lumMod val="50000"/>
                </a:srgbClr>
              </a:solidFill>
              <a:effectLst/>
              <a:uLnTx/>
              <a:uFillTx/>
              <a:latin typeface="Calibri"/>
              <a:ea typeface="+mn-ea"/>
              <a:cs typeface="+mn-cs"/>
            </a:endParaRPr>
          </a:p>
        </p:txBody>
      </p:sp>
      <p:sp>
        <p:nvSpPr>
          <p:cNvPr id="10" name="Rectangle 9"/>
          <p:cNvSpPr/>
          <p:nvPr/>
        </p:nvSpPr>
        <p:spPr>
          <a:xfrm>
            <a:off x="531813" y="674159"/>
            <a:ext cx="4615473" cy="4693707"/>
          </a:xfrm>
          <a:prstGeom prst="rect">
            <a:avLst/>
          </a:prstGeom>
          <a:no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60931" numCol="1" spcCol="0" rtlCol="0" fromWordArt="0" anchor="t" anchorCtr="0" forceAA="0" compatLnSpc="1">
            <a:prstTxWarp prst="textNoShape">
              <a:avLst/>
            </a:prstTxWarp>
            <a:noAutofit/>
          </a:bodyPr>
          <a:lstStyle/>
          <a:p>
            <a:pPr marL="0" marR="0" lvl="0" indent="0" algn="l" defTabSz="914126" rtl="0" eaLnBrk="1" fontAlgn="auto" latinLnBrk="0" hangingPunct="1">
              <a:lnSpc>
                <a:spcPct val="90000"/>
              </a:lnSpc>
              <a:spcBef>
                <a:spcPts val="0"/>
              </a:spcBef>
              <a:spcAft>
                <a:spcPts val="0"/>
              </a:spcAft>
              <a:buClrTx/>
              <a:buSzTx/>
              <a:buFontTx/>
              <a:buNone/>
              <a:tabLst/>
              <a:defRPr/>
            </a:pPr>
            <a:r>
              <a:rPr kumimoji="0" lang="en-US" sz="2400" b="1" i="0" u="none" strike="noStrike" kern="0" cap="none" spc="0" normalizeH="0" baseline="0" noProof="0" dirty="0">
                <a:ln>
                  <a:noFill/>
                </a:ln>
                <a:solidFill>
                  <a:srgbClr val="FFFFFF"/>
                </a:solidFill>
                <a:effectLst/>
                <a:uLnTx/>
                <a:uFillTx/>
                <a:latin typeface="Calibri"/>
                <a:ea typeface="Calibri" charset="0"/>
                <a:cs typeface="Calibri" charset="0"/>
              </a:rPr>
              <a:t>Content Repository</a:t>
            </a:r>
          </a:p>
          <a:p>
            <a:pPr marL="285750" marR="0" lvl="0" indent="-285750" algn="l" defTabSz="914126" rtl="0" eaLnBrk="1" fontAlgn="auto" latinLnBrk="0" hangingPunct="1">
              <a:lnSpc>
                <a:spcPct val="90000"/>
              </a:lnSpc>
              <a:spcBef>
                <a:spcPts val="0"/>
              </a:spcBef>
              <a:spcAft>
                <a:spcPts val="0"/>
              </a:spcAft>
              <a:buClrTx/>
              <a:buSzTx/>
              <a:buFont typeface="Arial" panose="020B0604020202020204" pitchFamily="34" charset="0"/>
              <a:buChar char="•"/>
              <a:tabLst/>
              <a:defRPr/>
            </a:pPr>
            <a:r>
              <a:rPr kumimoji="0" lang="en-US" sz="1800" b="0" i="0" u="none" strike="noStrike" kern="0" cap="none" spc="0" normalizeH="0" baseline="0" noProof="0" dirty="0">
                <a:ln>
                  <a:noFill/>
                </a:ln>
                <a:solidFill>
                  <a:srgbClr val="FFFFFF"/>
                </a:solidFill>
                <a:effectLst/>
                <a:uLnTx/>
                <a:uFillTx/>
                <a:latin typeface="Calibri"/>
                <a:ea typeface="Calibri" charset="0"/>
                <a:cs typeface="Calibri" charset="0"/>
              </a:rPr>
              <a:t>Securely store and access large digital files anytime and anywhere</a:t>
            </a:r>
          </a:p>
          <a:p>
            <a:pPr marL="0" marR="0" lvl="0" indent="0" algn="l" defTabSz="914126" rtl="0" eaLnBrk="1" fontAlgn="auto" latinLnBrk="0" hangingPunct="1">
              <a:lnSpc>
                <a:spcPct val="9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FFFFFF"/>
              </a:solidFill>
              <a:effectLst/>
              <a:uLnTx/>
              <a:uFillTx/>
              <a:latin typeface="Calibri"/>
              <a:ea typeface="Calibri" charset="0"/>
              <a:cs typeface="Calibri" charset="0"/>
            </a:endParaRPr>
          </a:p>
          <a:p>
            <a:pPr marL="0" marR="0" lvl="0" indent="0" algn="l" defTabSz="914126" rtl="0" eaLnBrk="1" fontAlgn="auto" latinLnBrk="0" hangingPunct="1">
              <a:lnSpc>
                <a:spcPct val="90000"/>
              </a:lnSpc>
              <a:spcBef>
                <a:spcPts val="0"/>
              </a:spcBef>
              <a:spcAft>
                <a:spcPts val="0"/>
              </a:spcAft>
              <a:buClrTx/>
              <a:buSzTx/>
              <a:buFontTx/>
              <a:buNone/>
              <a:tabLst/>
              <a:defRPr/>
            </a:pPr>
            <a:r>
              <a:rPr kumimoji="0" lang="en-US" sz="2400" b="1" i="0" u="none" strike="noStrike" kern="0" cap="none" spc="0" normalizeH="0" baseline="0" noProof="0" dirty="0">
                <a:ln>
                  <a:noFill/>
                </a:ln>
                <a:solidFill>
                  <a:srgbClr val="FFFFFF"/>
                </a:solidFill>
                <a:effectLst/>
                <a:uLnTx/>
                <a:uFillTx/>
                <a:latin typeface="Calibri"/>
                <a:ea typeface="Calibri" charset="0"/>
                <a:cs typeface="Calibri" charset="0"/>
              </a:rPr>
              <a:t>Fast Data Retrieval</a:t>
            </a:r>
          </a:p>
          <a:p>
            <a:pPr marL="285750" marR="0" lvl="0" indent="-285750" algn="l" defTabSz="914126" rtl="0" eaLnBrk="1" fontAlgn="auto" latinLnBrk="0" hangingPunct="1">
              <a:lnSpc>
                <a:spcPct val="90000"/>
              </a:lnSpc>
              <a:spcBef>
                <a:spcPts val="0"/>
              </a:spcBef>
              <a:spcAft>
                <a:spcPts val="0"/>
              </a:spcAft>
              <a:buClrTx/>
              <a:buSzTx/>
              <a:buFont typeface="Arial" panose="020B0604020202020204" pitchFamily="34" charset="0"/>
              <a:buChar char="•"/>
              <a:tabLst/>
              <a:defRPr/>
            </a:pPr>
            <a:r>
              <a:rPr kumimoji="0" lang="en-US" sz="1800" b="0" i="0" u="none" strike="noStrike" kern="0" cap="none" spc="0" normalizeH="0" baseline="0" noProof="0" dirty="0">
                <a:ln>
                  <a:noFill/>
                </a:ln>
                <a:solidFill>
                  <a:srgbClr val="FFFFFF"/>
                </a:solidFill>
                <a:effectLst/>
                <a:uLnTx/>
                <a:uFillTx/>
                <a:latin typeface="Calibri"/>
                <a:ea typeface="Calibri" charset="0"/>
                <a:cs typeface="Calibri" charset="0"/>
              </a:rPr>
              <a:t>Reduced from days/weeks to under 4 hours</a:t>
            </a:r>
          </a:p>
          <a:p>
            <a:pPr marL="285750" marR="0" lvl="0" indent="-285750" algn="l" defTabSz="914126" rtl="0" eaLnBrk="1" fontAlgn="auto" latinLnBrk="0" hangingPunct="1">
              <a:lnSpc>
                <a:spcPct val="90000"/>
              </a:lnSpc>
              <a:spcBef>
                <a:spcPts val="0"/>
              </a:spcBef>
              <a:spcAft>
                <a:spcPts val="0"/>
              </a:spcAft>
              <a:buClrTx/>
              <a:buSzTx/>
              <a:buFont typeface="Arial" panose="020B0604020202020204" pitchFamily="34" charset="0"/>
              <a:buChar char="•"/>
              <a:tabLst/>
              <a:defRPr/>
            </a:pPr>
            <a:r>
              <a:rPr kumimoji="0" lang="en-US" sz="1800" b="0" i="0" u="none" strike="noStrike" kern="0" cap="none" spc="0" normalizeH="0" baseline="0" noProof="0" dirty="0">
                <a:ln>
                  <a:noFill/>
                </a:ln>
                <a:solidFill>
                  <a:srgbClr val="FFFFFF"/>
                </a:solidFill>
                <a:effectLst/>
                <a:uLnTx/>
                <a:uFillTx/>
                <a:latin typeface="Calibri"/>
                <a:ea typeface="Calibri" charset="0"/>
                <a:cs typeface="Calibri" charset="0"/>
              </a:rPr>
              <a:t>Share files across the globe to leverage the best talent anywhere</a:t>
            </a:r>
          </a:p>
          <a:p>
            <a:pPr marL="0" marR="0" lvl="0" indent="0" algn="l" defTabSz="914126" rtl="0" eaLnBrk="1" fontAlgn="auto" latinLnBrk="0" hangingPunct="1">
              <a:lnSpc>
                <a:spcPct val="9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FFFFFF"/>
              </a:solidFill>
              <a:effectLst/>
              <a:uLnTx/>
              <a:uFillTx/>
              <a:latin typeface="Calibri"/>
              <a:ea typeface="Calibri" charset="0"/>
              <a:cs typeface="Calibri" charset="0"/>
            </a:endParaRPr>
          </a:p>
          <a:p>
            <a:pPr marL="0" marR="0" lvl="0" indent="0" algn="l" defTabSz="914126" rtl="0" eaLnBrk="1" fontAlgn="auto" latinLnBrk="0" hangingPunct="1">
              <a:lnSpc>
                <a:spcPct val="90000"/>
              </a:lnSpc>
              <a:spcBef>
                <a:spcPts val="0"/>
              </a:spcBef>
              <a:spcAft>
                <a:spcPts val="0"/>
              </a:spcAft>
              <a:buClrTx/>
              <a:buSzTx/>
              <a:buFontTx/>
              <a:buNone/>
              <a:tabLst/>
              <a:defRPr/>
            </a:pPr>
            <a:r>
              <a:rPr kumimoji="0" lang="en-US" sz="2400" b="1" i="0" u="none" strike="noStrike" kern="0" cap="none" spc="0" normalizeH="0" baseline="0" noProof="0" dirty="0">
                <a:ln>
                  <a:noFill/>
                </a:ln>
                <a:solidFill>
                  <a:srgbClr val="FFFFFF"/>
                </a:solidFill>
                <a:effectLst/>
                <a:uLnTx/>
                <a:uFillTx/>
                <a:latin typeface="Calibri"/>
                <a:ea typeface="Calibri" charset="0"/>
                <a:cs typeface="Calibri" charset="0"/>
              </a:rPr>
              <a:t>Solution</a:t>
            </a:r>
          </a:p>
          <a:p>
            <a:pPr marL="285750" marR="0" lvl="0" indent="-285750" algn="l" defTabSz="914126" rtl="0" eaLnBrk="1" fontAlgn="auto" latinLnBrk="0" hangingPunct="1">
              <a:lnSpc>
                <a:spcPct val="90000"/>
              </a:lnSpc>
              <a:spcBef>
                <a:spcPts val="0"/>
              </a:spcBef>
              <a:spcAft>
                <a:spcPts val="0"/>
              </a:spcAft>
              <a:buClrTx/>
              <a:buSzTx/>
              <a:buFont typeface="Arial" panose="020B0604020202020204" pitchFamily="34" charset="0"/>
              <a:buChar char="•"/>
              <a:tabLst/>
              <a:defRPr/>
            </a:pPr>
            <a:r>
              <a:rPr kumimoji="0" lang="en-US" sz="1800" b="0" i="0" u="none" strike="noStrike" kern="0" cap="none" spc="0" normalizeH="0" baseline="0" noProof="0" dirty="0">
                <a:ln>
                  <a:noFill/>
                </a:ln>
                <a:solidFill>
                  <a:srgbClr val="FFFFFF"/>
                </a:solidFill>
                <a:effectLst/>
                <a:uLnTx/>
                <a:uFillTx/>
                <a:latin typeface="Calibri"/>
                <a:ea typeface="Calibri" charset="0"/>
                <a:cs typeface="Calibri" charset="0"/>
              </a:rPr>
              <a:t>Archive Storage</a:t>
            </a:r>
            <a:br>
              <a:rPr kumimoji="0" lang="en-US" sz="1800" b="0" i="0" u="none" strike="noStrike" kern="0" cap="none" spc="0" normalizeH="0" baseline="0" noProof="0" dirty="0">
                <a:ln>
                  <a:noFill/>
                </a:ln>
                <a:solidFill>
                  <a:srgbClr val="FFFFFF"/>
                </a:solidFill>
                <a:effectLst/>
                <a:uLnTx/>
                <a:uFillTx/>
                <a:latin typeface="Calibri"/>
                <a:ea typeface="Calibri" charset="0"/>
                <a:cs typeface="Calibri" charset="0"/>
              </a:rPr>
            </a:br>
            <a:endParaRPr kumimoji="0" lang="en-US" sz="1800" b="0" i="0" u="none" strike="noStrike" kern="0" cap="none" spc="0" normalizeH="0" baseline="0" noProof="0" dirty="0">
              <a:ln>
                <a:noFill/>
              </a:ln>
              <a:solidFill>
                <a:srgbClr val="FFFFFF"/>
              </a:solidFill>
              <a:effectLst/>
              <a:uLnTx/>
              <a:uFillTx/>
              <a:latin typeface="Calibri"/>
              <a:ea typeface="Calibri" charset="0"/>
              <a:cs typeface="Calibri" charset="0"/>
            </a:endParaRPr>
          </a:p>
          <a:p>
            <a:pPr marL="0" marR="0" lvl="0" indent="0" algn="l" defTabSz="914126" rtl="0" eaLnBrk="1" fontAlgn="auto" latinLnBrk="0" hangingPunct="1">
              <a:lnSpc>
                <a:spcPct val="90000"/>
              </a:lnSpc>
              <a:spcBef>
                <a:spcPts val="0"/>
              </a:spcBef>
              <a:spcAft>
                <a:spcPts val="0"/>
              </a:spcAft>
              <a:buClrTx/>
              <a:buSzTx/>
              <a:buFontTx/>
              <a:buNone/>
              <a:tabLst/>
              <a:defRPr/>
            </a:pPr>
            <a:r>
              <a:rPr kumimoji="0" lang="en-US" sz="2400" b="1" i="0" u="none" strike="noStrike" kern="0" cap="none" spc="0" normalizeH="0" baseline="0" noProof="0" dirty="0">
                <a:ln>
                  <a:noFill/>
                </a:ln>
                <a:solidFill>
                  <a:srgbClr val="FFFFFF"/>
                </a:solidFill>
                <a:effectLst/>
                <a:uLnTx/>
                <a:uFillTx/>
                <a:latin typeface="Calibri"/>
                <a:ea typeface="Calibri" charset="0"/>
                <a:cs typeface="Calibri" charset="0"/>
              </a:rPr>
              <a:t>Cost Savings</a:t>
            </a:r>
          </a:p>
          <a:p>
            <a:pPr marL="285750" marR="0" lvl="0" indent="-285750" algn="l" defTabSz="914126" rtl="0" eaLnBrk="1" fontAlgn="auto" latinLnBrk="0" hangingPunct="1">
              <a:lnSpc>
                <a:spcPct val="90000"/>
              </a:lnSpc>
              <a:spcBef>
                <a:spcPts val="0"/>
              </a:spcBef>
              <a:spcAft>
                <a:spcPts val="0"/>
              </a:spcAft>
              <a:buClrTx/>
              <a:buSzTx/>
              <a:buFont typeface="Arial" panose="020B0604020202020204" pitchFamily="34" charset="0"/>
              <a:buChar char="•"/>
              <a:tabLst/>
              <a:defRPr/>
            </a:pPr>
            <a:r>
              <a:rPr kumimoji="0" lang="en-US" sz="1800" b="0" i="0" u="none" strike="noStrike" kern="0" cap="none" spc="0" normalizeH="0" baseline="0" noProof="0" dirty="0">
                <a:ln>
                  <a:noFill/>
                </a:ln>
                <a:solidFill>
                  <a:srgbClr val="FFFFFF"/>
                </a:solidFill>
                <a:effectLst/>
                <a:uLnTx/>
                <a:uFillTx/>
                <a:latin typeface="Calibri"/>
                <a:ea typeface="Calibri" charset="0"/>
                <a:cs typeface="Calibri" charset="0"/>
              </a:rPr>
              <a:t>10X reduction in cost vs. competing cloud providers</a:t>
            </a:r>
          </a:p>
          <a:p>
            <a:pPr marL="0" marR="0" lvl="0" indent="0" algn="l" defTabSz="914126" rtl="0" eaLnBrk="1" fontAlgn="auto" latinLnBrk="0" hangingPunct="1">
              <a:lnSpc>
                <a:spcPct val="9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FFFFFF"/>
              </a:solidFill>
              <a:effectLst/>
              <a:uLnTx/>
              <a:uFillTx/>
              <a:latin typeface="Calibri"/>
              <a:ea typeface="Calibri" charset="0"/>
              <a:cs typeface="Calibri" charset="0"/>
            </a:endParaRPr>
          </a:p>
        </p:txBody>
      </p:sp>
      <p:pic>
        <p:nvPicPr>
          <p:cNvPr id="4" name="Picture 3" descr="TippettLogo2012_Black_on_Clear.png"/>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0703302" y="301954"/>
            <a:ext cx="1114603" cy="558790"/>
          </a:xfrm>
          <a:prstGeom prst="rect">
            <a:avLst/>
          </a:prstGeom>
        </p:spPr>
      </p:pic>
      <p:sp>
        <p:nvSpPr>
          <p:cNvPr id="3" name="Slide Number Placeholder 2">
            <a:extLst>
              <a:ext uri="{FF2B5EF4-FFF2-40B4-BE49-F238E27FC236}">
                <a16:creationId xmlns:a16="http://schemas.microsoft.com/office/drawing/2014/main" xmlns="" id="{3F5EE9CD-418D-3241-837C-8FFB40EB9A2C}"/>
              </a:ext>
            </a:extLst>
          </p:cNvPr>
          <p:cNvSpPr>
            <a:spLocks noGrp="1"/>
          </p:cNvSpPr>
          <p:nvPr>
            <p:ph type="sldNum" sz="quarter" idx="4"/>
          </p:nvPr>
        </p:nvSpPr>
        <p:spPr/>
        <p:txBody>
          <a:bodyPr/>
          <a:lstStyle/>
          <a:p>
            <a:fld id="{C51EAA63-D034-42AE-91FA-B13B9518C7BE}" type="slidenum">
              <a:rPr lang="en-US" smtClean="0"/>
              <a:pPr/>
              <a:t>35</a:t>
            </a:fld>
            <a:endParaRPr lang="en-US" dirty="0"/>
          </a:p>
        </p:txBody>
      </p:sp>
    </p:spTree>
    <p:extLst>
      <p:ext uri="{BB962C8B-B14F-4D97-AF65-F5344CB8AC3E}">
        <p14:creationId xmlns:p14="http://schemas.microsoft.com/office/powerpoint/2010/main" val="1840179735"/>
      </p:ext>
    </p:extLst>
  </p:cSld>
  <p:clrMapOvr>
    <a:masterClrMapping/>
  </p:clrMapOvr>
  <p:transition>
    <p:fade/>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ounded Rectangle 9">
            <a:extLst>
              <a:ext uri="{FF2B5EF4-FFF2-40B4-BE49-F238E27FC236}">
                <a16:creationId xmlns:a16="http://schemas.microsoft.com/office/drawing/2014/main" xmlns="" id="{B7FC434A-8166-F946-B511-6053CC7FCA29}"/>
              </a:ext>
            </a:extLst>
          </p:cNvPr>
          <p:cNvSpPr/>
          <p:nvPr/>
        </p:nvSpPr>
        <p:spPr bwMode="gray">
          <a:xfrm>
            <a:off x="2082447" y="1581699"/>
            <a:ext cx="8510273" cy="3826808"/>
          </a:xfrm>
          <a:prstGeom prst="roundRect">
            <a:avLst>
              <a:gd name="adj" fmla="val 7687"/>
            </a:avLst>
          </a:prstGeom>
          <a:solidFill>
            <a:schemeClr val="accent2">
              <a:alpha val="35000"/>
            </a:schemeClr>
          </a:solidFill>
          <a:ln w="15875"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9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FFFFFF"/>
              </a:solidFill>
              <a:effectLst/>
              <a:uLnTx/>
              <a:uFillTx/>
              <a:latin typeface="Calibri"/>
              <a:ea typeface="+mn-ea"/>
              <a:cs typeface="+mn-cs"/>
            </a:endParaRPr>
          </a:p>
        </p:txBody>
      </p:sp>
      <p:sp>
        <p:nvSpPr>
          <p:cNvPr id="2" name="Title 1"/>
          <p:cNvSpPr>
            <a:spLocks noGrp="1"/>
          </p:cNvSpPr>
          <p:nvPr>
            <p:ph type="title"/>
          </p:nvPr>
        </p:nvSpPr>
        <p:spPr>
          <a:xfrm>
            <a:off x="531812" y="325120"/>
            <a:ext cx="11125200" cy="473774"/>
          </a:xfrm>
        </p:spPr>
        <p:txBody>
          <a:bodyPr/>
          <a:lstStyle/>
          <a:p>
            <a:r>
              <a:rPr lang="en-US" dirty="0">
                <a:solidFill>
                  <a:srgbClr val="000000"/>
                </a:solidFill>
                <a:latin typeface="Calibri" charset="0"/>
              </a:rPr>
              <a:t>Try Oracle Cloud Today</a:t>
            </a:r>
            <a:endParaRPr lang="en-US" dirty="0">
              <a:solidFill>
                <a:srgbClr val="000000"/>
              </a:solidFill>
            </a:endParaRPr>
          </a:p>
        </p:txBody>
      </p:sp>
      <p:sp>
        <p:nvSpPr>
          <p:cNvPr id="51" name="Content Placeholder 2"/>
          <p:cNvSpPr txBox="1">
            <a:spLocks/>
          </p:cNvSpPr>
          <p:nvPr/>
        </p:nvSpPr>
        <p:spPr>
          <a:xfrm>
            <a:off x="2308860" y="4804568"/>
            <a:ext cx="7929033" cy="413444"/>
          </a:xfrm>
          <a:prstGeom prst="rect">
            <a:avLst/>
          </a:prstGeom>
        </p:spPr>
        <p:txBody>
          <a:bodyPr/>
          <a:lstStyle>
            <a:lvl1pPr marL="228600" indent="-228600" algn="l" defTabSz="914400" rtl="0" eaLnBrk="1" latinLnBrk="0" hangingPunct="1">
              <a:lnSpc>
                <a:spcPct val="90000"/>
              </a:lnSpc>
              <a:spcBef>
                <a:spcPts val="1200"/>
              </a:spcBef>
              <a:buClr>
                <a:schemeClr val="tx1">
                  <a:lumMod val="60000"/>
                  <a:lumOff val="40000"/>
                </a:schemeClr>
              </a:buClr>
              <a:buFont typeface="Arial" panose="020B0604020202020204" pitchFamily="34" charset="0"/>
              <a:buChar char="•"/>
              <a:defRPr sz="2800" kern="1200">
                <a:solidFill>
                  <a:schemeClr val="tx1"/>
                </a:solidFill>
                <a:latin typeface="+mn-lt"/>
                <a:ea typeface="+mn-ea"/>
                <a:cs typeface="+mn-cs"/>
              </a:defRPr>
            </a:lvl1pPr>
            <a:lvl2pPr marL="502920" indent="-228600" algn="l" defTabSz="914400" rtl="0" eaLnBrk="1" latinLnBrk="0" hangingPunct="1">
              <a:lnSpc>
                <a:spcPct val="90000"/>
              </a:lnSpc>
              <a:spcBef>
                <a:spcPts val="800"/>
              </a:spcBef>
              <a:buClr>
                <a:schemeClr val="tx1">
                  <a:lumMod val="60000"/>
                  <a:lumOff val="40000"/>
                </a:schemeClr>
              </a:buClr>
              <a:buFont typeface="Arial" panose="020B0604020202020204" pitchFamily="34" charset="0"/>
              <a:buChar char="–"/>
              <a:defRPr sz="2400" kern="1200">
                <a:solidFill>
                  <a:schemeClr val="tx1"/>
                </a:solidFill>
                <a:latin typeface="+mn-lt"/>
                <a:ea typeface="+mn-ea"/>
                <a:cs typeface="+mn-cs"/>
              </a:defRPr>
            </a:lvl2pPr>
            <a:lvl3pPr marL="731520" indent="-182880" algn="l" defTabSz="914400" rtl="0" eaLnBrk="1" latinLnBrk="0" hangingPunct="1">
              <a:lnSpc>
                <a:spcPct val="90000"/>
              </a:lnSpc>
              <a:spcBef>
                <a:spcPts val="600"/>
              </a:spcBef>
              <a:buClr>
                <a:schemeClr val="tx1">
                  <a:lumMod val="60000"/>
                  <a:lumOff val="40000"/>
                </a:schemeClr>
              </a:buClr>
              <a:buFont typeface="Arial" panose="020B0604020202020204" pitchFamily="34" charset="0"/>
              <a:buChar char="•"/>
              <a:defRPr sz="2000" kern="1200">
                <a:solidFill>
                  <a:schemeClr val="tx1"/>
                </a:solidFill>
                <a:latin typeface="+mn-lt"/>
                <a:ea typeface="+mn-ea"/>
                <a:cs typeface="+mn-cs"/>
              </a:defRPr>
            </a:lvl3pPr>
            <a:lvl4pPr marL="960120" indent="-182880" algn="l" defTabSz="914400" rtl="0" eaLnBrk="1" latinLnBrk="0" hangingPunct="1">
              <a:lnSpc>
                <a:spcPct val="90000"/>
              </a:lnSpc>
              <a:spcBef>
                <a:spcPts val="600"/>
              </a:spcBef>
              <a:buClr>
                <a:schemeClr val="tx1">
                  <a:lumMod val="60000"/>
                  <a:lumOff val="40000"/>
                </a:schemeClr>
              </a:buClr>
              <a:buFont typeface="Arial" panose="020B0604020202020204" pitchFamily="34" charset="0"/>
              <a:buChar char="–"/>
              <a:defRPr sz="1800" kern="1200">
                <a:solidFill>
                  <a:schemeClr val="tx1"/>
                </a:solidFill>
                <a:latin typeface="+mn-lt"/>
                <a:ea typeface="+mn-ea"/>
                <a:cs typeface="+mn-cs"/>
              </a:defRPr>
            </a:lvl4pPr>
            <a:lvl5pPr marL="1188720" indent="-182880" algn="l" defTabSz="914400"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5pPr>
            <a:lvl6pPr marL="1417320" indent="-182880" algn="l" defTabSz="914400"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6pPr>
            <a:lvl7pPr marL="1645920" indent="-182880" algn="l" defTabSz="914400"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7pPr>
            <a:lvl8pPr marL="1874520" indent="-182880" algn="l" defTabSz="914400"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8pPr>
            <a:lvl9pPr marL="2103120" indent="-182880" algn="l" defTabSz="914400"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9pPr>
          </a:lstStyle>
          <a:p>
            <a:pPr marL="112713" indent="0" algn="ctr">
              <a:buFont typeface="Arial" panose="020B0604020202020204" pitchFamily="34" charset="0"/>
              <a:buNone/>
            </a:pPr>
            <a:r>
              <a:rPr lang="en-US" altLang="en-US" sz="2400" dirty="0">
                <a:solidFill>
                  <a:srgbClr val="000000"/>
                </a:solidFill>
                <a:hlinkClick r:id="rId3"/>
              </a:rPr>
              <a:t>https://cloud.oracle.com/tryit</a:t>
            </a:r>
            <a:endParaRPr lang="en-US" altLang="en-US" sz="2400" dirty="0">
              <a:solidFill>
                <a:srgbClr val="000000"/>
              </a:solidFill>
            </a:endParaRPr>
          </a:p>
        </p:txBody>
      </p:sp>
      <p:grpSp>
        <p:nvGrpSpPr>
          <p:cNvPr id="6" name="Group 5">
            <a:extLst>
              <a:ext uri="{FF2B5EF4-FFF2-40B4-BE49-F238E27FC236}">
                <a16:creationId xmlns:a16="http://schemas.microsoft.com/office/drawing/2014/main" xmlns="" id="{0B1E6433-5FA5-D542-A304-49EFEA562585}"/>
              </a:ext>
            </a:extLst>
          </p:cNvPr>
          <p:cNvGrpSpPr/>
          <p:nvPr/>
        </p:nvGrpSpPr>
        <p:grpSpPr>
          <a:xfrm>
            <a:off x="2308860" y="2157303"/>
            <a:ext cx="7929033" cy="2271184"/>
            <a:chOff x="622300" y="1981200"/>
            <a:chExt cx="7929033" cy="2271184"/>
          </a:xfrm>
        </p:grpSpPr>
        <p:sp>
          <p:nvSpPr>
            <p:cNvPr id="3" name="Rectangle 2">
              <a:extLst>
                <a:ext uri="{FF2B5EF4-FFF2-40B4-BE49-F238E27FC236}">
                  <a16:creationId xmlns:a16="http://schemas.microsoft.com/office/drawing/2014/main" xmlns="" id="{BD5768AB-9CF5-0244-AE64-DA797566602E}"/>
                </a:ext>
              </a:extLst>
            </p:cNvPr>
            <p:cNvSpPr/>
            <p:nvPr/>
          </p:nvSpPr>
          <p:spPr bwMode="gray">
            <a:xfrm>
              <a:off x="622300" y="1981200"/>
              <a:ext cx="7929033" cy="2271184"/>
            </a:xfrm>
            <a:prstGeom prst="rect">
              <a:avLst/>
            </a:prstGeom>
            <a:solidFill>
              <a:schemeClr val="accent5"/>
            </a:solidFill>
            <a:ln w="15875">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dirty="0">
                <a:solidFill>
                  <a:schemeClr val="bg1"/>
                </a:solidFill>
              </a:endParaRPr>
            </a:p>
          </p:txBody>
        </p:sp>
        <p:sp>
          <p:nvSpPr>
            <p:cNvPr id="4" name="TextBox 3">
              <a:extLst>
                <a:ext uri="{FF2B5EF4-FFF2-40B4-BE49-F238E27FC236}">
                  <a16:creationId xmlns:a16="http://schemas.microsoft.com/office/drawing/2014/main" xmlns="" id="{57C14463-0A98-A443-97A2-8C0DB5F99291}"/>
                </a:ext>
              </a:extLst>
            </p:cNvPr>
            <p:cNvSpPr txBox="1"/>
            <p:nvPr/>
          </p:nvSpPr>
          <p:spPr>
            <a:xfrm>
              <a:off x="873125" y="2319867"/>
              <a:ext cx="7385971" cy="1337796"/>
            </a:xfrm>
            <a:prstGeom prst="rect">
              <a:avLst/>
            </a:prstGeom>
            <a:noFill/>
          </p:spPr>
          <p:txBody>
            <a:bodyPr wrap="square" lIns="0" tIns="0" rIns="0" bIns="0" rtlCol="0">
              <a:noAutofit/>
            </a:bodyPr>
            <a:lstStyle/>
            <a:p>
              <a:pPr algn="ctr">
                <a:lnSpc>
                  <a:spcPct val="90000"/>
                </a:lnSpc>
              </a:pPr>
              <a:r>
                <a:rPr lang="en-US" sz="4000" dirty="0"/>
                <a:t>Experience Oracle Cloud with</a:t>
              </a:r>
            </a:p>
            <a:p>
              <a:pPr algn="ctr">
                <a:lnSpc>
                  <a:spcPct val="90000"/>
                </a:lnSpc>
              </a:pPr>
              <a:r>
                <a:rPr lang="en-US" sz="4000" dirty="0"/>
                <a:t>Up to 3,500 Hours in free Credit</a:t>
              </a:r>
            </a:p>
          </p:txBody>
        </p:sp>
        <p:sp>
          <p:nvSpPr>
            <p:cNvPr id="5" name="TextBox 4">
              <a:extLst>
                <a:ext uri="{FF2B5EF4-FFF2-40B4-BE49-F238E27FC236}">
                  <a16:creationId xmlns:a16="http://schemas.microsoft.com/office/drawing/2014/main" xmlns="" id="{7A1638F5-FD4D-F945-9E15-072DE2EAEA00}"/>
                </a:ext>
              </a:extLst>
            </p:cNvPr>
            <p:cNvSpPr txBox="1"/>
            <p:nvPr/>
          </p:nvSpPr>
          <p:spPr>
            <a:xfrm>
              <a:off x="873125" y="3657663"/>
              <a:ext cx="7385971" cy="594721"/>
            </a:xfrm>
            <a:prstGeom prst="rect">
              <a:avLst/>
            </a:prstGeom>
            <a:noFill/>
          </p:spPr>
          <p:txBody>
            <a:bodyPr wrap="square" lIns="0" tIns="0" rIns="0" bIns="0" rtlCol="0">
              <a:noAutofit/>
            </a:bodyPr>
            <a:lstStyle/>
            <a:p>
              <a:pPr algn="ctr">
                <a:lnSpc>
                  <a:spcPct val="90000"/>
                </a:lnSpc>
              </a:pPr>
              <a:r>
                <a:rPr lang="en-US" sz="1400" dirty="0"/>
                <a:t>Sign up and get credit towards Oracle Cloud Services available as pay-as-you-go subscription</a:t>
              </a:r>
            </a:p>
          </p:txBody>
        </p:sp>
      </p:grpSp>
      <p:sp>
        <p:nvSpPr>
          <p:cNvPr id="12" name="Slide Number Placeholder 11">
            <a:extLst>
              <a:ext uri="{FF2B5EF4-FFF2-40B4-BE49-F238E27FC236}">
                <a16:creationId xmlns:a16="http://schemas.microsoft.com/office/drawing/2014/main" xmlns="" id="{1B1C173F-A88E-014A-B7A6-3A756728D5D5}"/>
              </a:ext>
            </a:extLst>
          </p:cNvPr>
          <p:cNvSpPr>
            <a:spLocks noGrp="1"/>
          </p:cNvSpPr>
          <p:nvPr>
            <p:ph type="sldNum" sz="quarter" idx="4"/>
          </p:nvPr>
        </p:nvSpPr>
        <p:spPr/>
        <p:txBody>
          <a:bodyPr/>
          <a:lstStyle/>
          <a:p>
            <a:fld id="{C51EAA63-D034-42AE-91FA-B13B9518C7BE}" type="slidenum">
              <a:rPr lang="en-US" smtClean="0"/>
              <a:pPr/>
              <a:t>36</a:t>
            </a:fld>
            <a:endParaRPr lang="en-US" dirty="0"/>
          </a:p>
        </p:txBody>
      </p:sp>
    </p:spTree>
    <p:extLst>
      <p:ext uri="{BB962C8B-B14F-4D97-AF65-F5344CB8AC3E}">
        <p14:creationId xmlns:p14="http://schemas.microsoft.com/office/powerpoint/2010/main" val="35676830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153733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sz="quarter" idx="13"/>
          </p:nvPr>
        </p:nvSpPr>
        <p:spPr/>
        <p:txBody>
          <a:bodyPr/>
          <a:lstStyle/>
          <a:p>
            <a:endParaRPr lang="en-US" sz="2400" dirty="0">
              <a:solidFill>
                <a:srgbClr val="000000"/>
              </a:solidFill>
            </a:endParaRPr>
          </a:p>
          <a:p>
            <a:endParaRPr lang="en-US" sz="2400" dirty="0">
              <a:solidFill>
                <a:srgbClr val="000000"/>
              </a:solidFill>
            </a:endParaRPr>
          </a:p>
        </p:txBody>
      </p:sp>
      <p:sp>
        <p:nvSpPr>
          <p:cNvPr id="2" name="Title 1"/>
          <p:cNvSpPr>
            <a:spLocks noGrp="1"/>
          </p:cNvSpPr>
          <p:nvPr>
            <p:ph type="title"/>
          </p:nvPr>
        </p:nvSpPr>
        <p:spPr/>
        <p:txBody>
          <a:bodyPr/>
          <a:lstStyle/>
          <a:p>
            <a:r>
              <a:rPr lang="en-US" dirty="0">
                <a:solidFill>
                  <a:srgbClr val="000000"/>
                </a:solidFill>
              </a:rPr>
              <a:t>Backup</a:t>
            </a:r>
          </a:p>
        </p:txBody>
      </p:sp>
      <p:sp>
        <p:nvSpPr>
          <p:cNvPr id="10" name="Slide Number Placeholder 9">
            <a:extLst>
              <a:ext uri="{FF2B5EF4-FFF2-40B4-BE49-F238E27FC236}">
                <a16:creationId xmlns:a16="http://schemas.microsoft.com/office/drawing/2014/main" xmlns="" id="{1B295249-3814-9041-8ECE-351A717D5F27}"/>
              </a:ext>
            </a:extLst>
          </p:cNvPr>
          <p:cNvSpPr>
            <a:spLocks noGrp="1"/>
          </p:cNvSpPr>
          <p:nvPr>
            <p:ph type="sldNum" sz="quarter" idx="4"/>
          </p:nvPr>
        </p:nvSpPr>
        <p:spPr/>
        <p:txBody>
          <a:bodyPr/>
          <a:lstStyle/>
          <a:p>
            <a:fld id="{C51EAA63-D034-42AE-91FA-B13B9518C7BE}" type="slidenum">
              <a:rPr lang="en-US" smtClean="0"/>
              <a:pPr/>
              <a:t>38</a:t>
            </a:fld>
            <a:endParaRPr lang="en-US" dirty="0"/>
          </a:p>
        </p:txBody>
      </p:sp>
    </p:spTree>
    <p:extLst>
      <p:ext uri="{BB962C8B-B14F-4D97-AF65-F5344CB8AC3E}">
        <p14:creationId xmlns:p14="http://schemas.microsoft.com/office/powerpoint/2010/main" val="23224178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Freeform 7">
            <a:extLst>
              <a:ext uri="{FF2B5EF4-FFF2-40B4-BE49-F238E27FC236}">
                <a16:creationId xmlns:a16="http://schemas.microsoft.com/office/drawing/2014/main" xmlns="" id="{61CE9B0B-46F5-A443-BFCF-A2CBACE033B6}"/>
              </a:ext>
            </a:extLst>
          </p:cNvPr>
          <p:cNvSpPr/>
          <p:nvPr/>
        </p:nvSpPr>
        <p:spPr>
          <a:xfrm>
            <a:off x="4597062" y="2017243"/>
            <a:ext cx="3577978" cy="3577978"/>
          </a:xfrm>
          <a:custGeom>
            <a:avLst/>
            <a:gdLst/>
            <a:ahLst/>
            <a:cxnLst/>
            <a:rect l="0" t="0" r="0" b="0"/>
            <a:pathLst>
              <a:path>
                <a:moveTo>
                  <a:pt x="2633221" y="211727"/>
                </a:moveTo>
                <a:arcTo wR="1788989" hR="1788989" stAng="17889479" swAng="2628378"/>
              </a:path>
            </a:pathLst>
          </a:custGeom>
          <a:noFill/>
        </p:spPr>
        <p:style>
          <a:lnRef idx="1">
            <a:schemeClr val="accent2">
              <a:hueOff val="0"/>
              <a:satOff val="0"/>
              <a:lumOff val="0"/>
              <a:alphaOff val="0"/>
            </a:schemeClr>
          </a:lnRef>
          <a:fillRef idx="0">
            <a:scrgbClr r="0" g="0" b="0"/>
          </a:fillRef>
          <a:effectRef idx="0">
            <a:schemeClr val="accent2">
              <a:hueOff val="0"/>
              <a:satOff val="0"/>
              <a:lumOff val="0"/>
              <a:alphaOff val="0"/>
            </a:schemeClr>
          </a:effectRef>
          <a:fontRef idx="minor">
            <a:schemeClr val="tx1">
              <a:hueOff val="0"/>
              <a:satOff val="0"/>
              <a:lumOff val="0"/>
              <a:alphaOff val="0"/>
            </a:schemeClr>
          </a:fontRef>
        </p:style>
      </p:sp>
      <p:sp>
        <p:nvSpPr>
          <p:cNvPr id="10" name="Freeform 9">
            <a:extLst>
              <a:ext uri="{FF2B5EF4-FFF2-40B4-BE49-F238E27FC236}">
                <a16:creationId xmlns:a16="http://schemas.microsoft.com/office/drawing/2014/main" xmlns="" id="{3E5B2553-6558-9B44-BE20-2DAE1A853A2D}"/>
              </a:ext>
            </a:extLst>
          </p:cNvPr>
          <p:cNvSpPr/>
          <p:nvPr/>
        </p:nvSpPr>
        <p:spPr>
          <a:xfrm>
            <a:off x="4597062" y="2017243"/>
            <a:ext cx="3577978" cy="3577978"/>
          </a:xfrm>
          <a:custGeom>
            <a:avLst/>
            <a:gdLst/>
            <a:ahLst/>
            <a:cxnLst/>
            <a:rect l="0" t="0" r="0" b="0"/>
            <a:pathLst>
              <a:path>
                <a:moveTo>
                  <a:pt x="3490074" y="2342878"/>
                </a:moveTo>
                <a:arcTo wR="1788989" hR="1788989" stAng="1082143" swAng="2628378"/>
              </a:path>
            </a:pathLst>
          </a:custGeom>
          <a:noFill/>
        </p:spPr>
        <p:style>
          <a:lnRef idx="1">
            <a:schemeClr val="accent3">
              <a:hueOff val="0"/>
              <a:satOff val="0"/>
              <a:lumOff val="0"/>
              <a:alphaOff val="0"/>
            </a:schemeClr>
          </a:lnRef>
          <a:fillRef idx="0">
            <a:scrgbClr r="0" g="0" b="0"/>
          </a:fillRef>
          <a:effectRef idx="0">
            <a:schemeClr val="accent3">
              <a:hueOff val="0"/>
              <a:satOff val="0"/>
              <a:lumOff val="0"/>
              <a:alphaOff val="0"/>
            </a:schemeClr>
          </a:effectRef>
          <a:fontRef idx="minor">
            <a:schemeClr val="tx1">
              <a:hueOff val="0"/>
              <a:satOff val="0"/>
              <a:lumOff val="0"/>
              <a:alphaOff val="0"/>
            </a:schemeClr>
          </a:fontRef>
        </p:style>
      </p:sp>
      <p:sp>
        <p:nvSpPr>
          <p:cNvPr id="12" name="Freeform 11">
            <a:extLst>
              <a:ext uri="{FF2B5EF4-FFF2-40B4-BE49-F238E27FC236}">
                <a16:creationId xmlns:a16="http://schemas.microsoft.com/office/drawing/2014/main" xmlns="" id="{4348CC9A-9572-804B-953C-166744CCD6F2}"/>
              </a:ext>
            </a:extLst>
          </p:cNvPr>
          <p:cNvSpPr/>
          <p:nvPr/>
        </p:nvSpPr>
        <p:spPr>
          <a:xfrm>
            <a:off x="4597062" y="2017243"/>
            <a:ext cx="3577978" cy="3577978"/>
          </a:xfrm>
          <a:custGeom>
            <a:avLst/>
            <a:gdLst/>
            <a:ahLst/>
            <a:cxnLst/>
            <a:rect l="0" t="0" r="0" b="0"/>
            <a:pathLst>
              <a:path>
                <a:moveTo>
                  <a:pt x="944757" y="3366251"/>
                </a:moveTo>
                <a:arcTo wR="1788989" hR="1788989" stAng="7089479" swAng="2628378"/>
              </a:path>
            </a:pathLst>
          </a:custGeom>
          <a:noFill/>
        </p:spPr>
        <p:style>
          <a:lnRef idx="1">
            <a:schemeClr val="accent4">
              <a:hueOff val="0"/>
              <a:satOff val="0"/>
              <a:lumOff val="0"/>
              <a:alphaOff val="0"/>
            </a:schemeClr>
          </a:lnRef>
          <a:fillRef idx="0">
            <a:scrgbClr r="0" g="0" b="0"/>
          </a:fillRef>
          <a:effectRef idx="0">
            <a:schemeClr val="accent4">
              <a:hueOff val="0"/>
              <a:satOff val="0"/>
              <a:lumOff val="0"/>
              <a:alphaOff val="0"/>
            </a:schemeClr>
          </a:effectRef>
          <a:fontRef idx="minor">
            <a:schemeClr val="tx1">
              <a:hueOff val="0"/>
              <a:satOff val="0"/>
              <a:lumOff val="0"/>
              <a:alphaOff val="0"/>
            </a:schemeClr>
          </a:fontRef>
        </p:style>
      </p:sp>
      <p:sp>
        <p:nvSpPr>
          <p:cNvPr id="14" name="Freeform 13">
            <a:extLst>
              <a:ext uri="{FF2B5EF4-FFF2-40B4-BE49-F238E27FC236}">
                <a16:creationId xmlns:a16="http://schemas.microsoft.com/office/drawing/2014/main" xmlns="" id="{3E321371-6C2C-6B47-A2CD-E5C90E23A871}"/>
              </a:ext>
            </a:extLst>
          </p:cNvPr>
          <p:cNvSpPr/>
          <p:nvPr/>
        </p:nvSpPr>
        <p:spPr>
          <a:xfrm>
            <a:off x="4597062" y="2017243"/>
            <a:ext cx="3577978" cy="3577978"/>
          </a:xfrm>
          <a:custGeom>
            <a:avLst/>
            <a:gdLst/>
            <a:ahLst/>
            <a:cxnLst/>
            <a:rect l="0" t="0" r="0" b="0"/>
            <a:pathLst>
              <a:path>
                <a:moveTo>
                  <a:pt x="87904" y="1235100"/>
                </a:moveTo>
                <a:arcTo wR="1788989" hR="1788989" stAng="11882143" swAng="2628378"/>
              </a:path>
            </a:pathLst>
          </a:custGeom>
          <a:noFill/>
        </p:spPr>
        <p:style>
          <a:lnRef idx="1">
            <a:schemeClr val="accent5">
              <a:hueOff val="0"/>
              <a:satOff val="0"/>
              <a:lumOff val="0"/>
              <a:alphaOff val="0"/>
            </a:schemeClr>
          </a:lnRef>
          <a:fillRef idx="0">
            <a:scrgbClr r="0" g="0" b="0"/>
          </a:fillRef>
          <a:effectRef idx="0">
            <a:schemeClr val="accent5">
              <a:hueOff val="0"/>
              <a:satOff val="0"/>
              <a:lumOff val="0"/>
              <a:alphaOff val="0"/>
            </a:schemeClr>
          </a:effectRef>
          <a:fontRef idx="minor">
            <a:schemeClr val="tx1">
              <a:hueOff val="0"/>
              <a:satOff val="0"/>
              <a:lumOff val="0"/>
              <a:alphaOff val="0"/>
            </a:schemeClr>
          </a:fontRef>
        </p:style>
      </p:sp>
      <p:sp>
        <p:nvSpPr>
          <p:cNvPr id="7" name="Freeform 6">
            <a:extLst>
              <a:ext uri="{FF2B5EF4-FFF2-40B4-BE49-F238E27FC236}">
                <a16:creationId xmlns:a16="http://schemas.microsoft.com/office/drawing/2014/main" xmlns="" id="{D0796D14-9690-F048-9710-CC031B5CB189}"/>
              </a:ext>
            </a:extLst>
          </p:cNvPr>
          <p:cNvSpPr/>
          <p:nvPr/>
        </p:nvSpPr>
        <p:spPr>
          <a:xfrm>
            <a:off x="5044877" y="1546458"/>
            <a:ext cx="2592000" cy="1584000"/>
          </a:xfrm>
          <a:custGeom>
            <a:avLst/>
            <a:gdLst>
              <a:gd name="connsiteX0" fmla="*/ 0 w 1664435"/>
              <a:gd name="connsiteY0" fmla="*/ 180317 h 1081883"/>
              <a:gd name="connsiteX1" fmla="*/ 180317 w 1664435"/>
              <a:gd name="connsiteY1" fmla="*/ 0 h 1081883"/>
              <a:gd name="connsiteX2" fmla="*/ 1484118 w 1664435"/>
              <a:gd name="connsiteY2" fmla="*/ 0 h 1081883"/>
              <a:gd name="connsiteX3" fmla="*/ 1664435 w 1664435"/>
              <a:gd name="connsiteY3" fmla="*/ 180317 h 1081883"/>
              <a:gd name="connsiteX4" fmla="*/ 1664435 w 1664435"/>
              <a:gd name="connsiteY4" fmla="*/ 901566 h 1081883"/>
              <a:gd name="connsiteX5" fmla="*/ 1484118 w 1664435"/>
              <a:gd name="connsiteY5" fmla="*/ 1081883 h 1081883"/>
              <a:gd name="connsiteX6" fmla="*/ 180317 w 1664435"/>
              <a:gd name="connsiteY6" fmla="*/ 1081883 h 1081883"/>
              <a:gd name="connsiteX7" fmla="*/ 0 w 1664435"/>
              <a:gd name="connsiteY7" fmla="*/ 901566 h 1081883"/>
              <a:gd name="connsiteX8" fmla="*/ 0 w 1664435"/>
              <a:gd name="connsiteY8" fmla="*/ 180317 h 10818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64435" h="1081883">
                <a:moveTo>
                  <a:pt x="0" y="180317"/>
                </a:moveTo>
                <a:cubicBezTo>
                  <a:pt x="0" y="80731"/>
                  <a:pt x="80731" y="0"/>
                  <a:pt x="180317" y="0"/>
                </a:cubicBezTo>
                <a:lnTo>
                  <a:pt x="1484118" y="0"/>
                </a:lnTo>
                <a:cubicBezTo>
                  <a:pt x="1583704" y="0"/>
                  <a:pt x="1664435" y="80731"/>
                  <a:pt x="1664435" y="180317"/>
                </a:cubicBezTo>
                <a:lnTo>
                  <a:pt x="1664435" y="901566"/>
                </a:lnTo>
                <a:cubicBezTo>
                  <a:pt x="1664435" y="1001152"/>
                  <a:pt x="1583704" y="1081883"/>
                  <a:pt x="1484118" y="1081883"/>
                </a:cubicBezTo>
                <a:lnTo>
                  <a:pt x="180317" y="1081883"/>
                </a:lnTo>
                <a:cubicBezTo>
                  <a:pt x="80731" y="1081883"/>
                  <a:pt x="0" y="1001152"/>
                  <a:pt x="0" y="901566"/>
                </a:cubicBezTo>
                <a:lnTo>
                  <a:pt x="0" y="180317"/>
                </a:lnTo>
                <a:close/>
              </a:path>
            </a:pathLst>
          </a:custGeom>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spcFirstLastPara="0" vert="horz" wrap="square" lIns="216000" tIns="180000" rIns="144000" bIns="144000" numCol="1" spcCol="1270" anchor="t" anchorCtr="0">
            <a:noAutofit/>
          </a:bodyPr>
          <a:lstStyle/>
          <a:p>
            <a:pPr marL="0" lvl="0" indent="0" algn="l" defTabSz="533400">
              <a:lnSpc>
                <a:spcPct val="90000"/>
              </a:lnSpc>
              <a:spcBef>
                <a:spcPct val="0"/>
              </a:spcBef>
              <a:spcAft>
                <a:spcPct val="35000"/>
              </a:spcAft>
              <a:buClrTx/>
              <a:buSzTx/>
              <a:buFontTx/>
              <a:buNone/>
            </a:pPr>
            <a:r>
              <a:rPr kumimoji="0" lang="en-US" sz="1600" b="1" i="0" u="none" strike="noStrike" kern="1200" cap="none" spc="0" normalizeH="0" baseline="0" noProof="0" dirty="0">
                <a:ln/>
                <a:effectLst/>
                <a:uLnTx/>
                <a:uFillTx/>
                <a:latin typeface="Calibri" panose="020F0502020204030204" pitchFamily="34" charset="0"/>
                <a:cs typeface="Calibri" panose="020F0502020204030204" pitchFamily="34" charset="0"/>
              </a:rPr>
              <a:t>REST API</a:t>
            </a:r>
            <a:endParaRPr lang="en-US" sz="1600" kern="1200" dirty="0">
              <a:latin typeface="Calibri" panose="020F0502020204030204" pitchFamily="34" charset="0"/>
              <a:cs typeface="Calibri" panose="020F0502020204030204" pitchFamily="34" charset="0"/>
            </a:endParaRPr>
          </a:p>
          <a:p>
            <a:pPr marL="144463" lvl="1" indent="-144463" algn="l" defTabSz="466725">
              <a:lnSpc>
                <a:spcPct val="90000"/>
              </a:lnSpc>
              <a:spcBef>
                <a:spcPct val="0"/>
              </a:spcBef>
              <a:spcAft>
                <a:spcPct val="15000"/>
              </a:spcAft>
              <a:buFont typeface="Arial" panose="020B0604020202020204" pitchFamily="34" charset="0"/>
              <a:buChar char="•"/>
            </a:pPr>
            <a:r>
              <a:rPr kumimoji="0" lang="en-US" sz="1400" b="0" i="0" u="none" strike="noStrike" kern="1200" cap="none" spc="0" normalizeH="0" baseline="0" noProof="0" dirty="0">
                <a:ln/>
                <a:effectLst/>
                <a:uLnTx/>
                <a:uFillTx/>
                <a:latin typeface="Calibri" panose="020F0502020204030204" pitchFamily="34" charset="0"/>
                <a:cs typeface="Calibri" panose="020F0502020204030204" pitchFamily="34" charset="0"/>
              </a:rPr>
              <a:t>S3 compatible</a:t>
            </a:r>
          </a:p>
          <a:p>
            <a:pPr marL="144463" lvl="1" indent="-144463" algn="l" defTabSz="466725">
              <a:lnSpc>
                <a:spcPct val="90000"/>
              </a:lnSpc>
              <a:spcBef>
                <a:spcPct val="0"/>
              </a:spcBef>
              <a:spcAft>
                <a:spcPct val="15000"/>
              </a:spcAft>
              <a:buFont typeface="Arial" panose="020B0604020202020204" pitchFamily="34" charset="0"/>
              <a:buChar char="•"/>
            </a:pPr>
            <a:r>
              <a:rPr kumimoji="0" lang="en-US" sz="1400" b="0" i="0" u="none" strike="noStrike" kern="1200" cap="none" spc="0" normalizeH="0" baseline="0" noProof="0" dirty="0">
                <a:ln/>
                <a:effectLst/>
                <a:uLnTx/>
                <a:uFillTx/>
                <a:latin typeface="Calibri" panose="020F0502020204030204" pitchFamily="34" charset="0"/>
                <a:cs typeface="Calibri" panose="020F0502020204030204" pitchFamily="34" charset="0"/>
              </a:rPr>
              <a:t>Accessible to any modern programming platform with an HTTP client</a:t>
            </a:r>
          </a:p>
        </p:txBody>
      </p:sp>
      <p:sp>
        <p:nvSpPr>
          <p:cNvPr id="9" name="Freeform 8">
            <a:extLst>
              <a:ext uri="{FF2B5EF4-FFF2-40B4-BE49-F238E27FC236}">
                <a16:creationId xmlns:a16="http://schemas.microsoft.com/office/drawing/2014/main" xmlns="" id="{C72AFF47-689B-0948-A2EA-9FEC4521E088}"/>
              </a:ext>
            </a:extLst>
          </p:cNvPr>
          <p:cNvSpPr/>
          <p:nvPr/>
        </p:nvSpPr>
        <p:spPr>
          <a:xfrm>
            <a:off x="7580094" y="2951817"/>
            <a:ext cx="2592000" cy="1584000"/>
          </a:xfrm>
          <a:custGeom>
            <a:avLst/>
            <a:gdLst>
              <a:gd name="connsiteX0" fmla="*/ 0 w 1664435"/>
              <a:gd name="connsiteY0" fmla="*/ 180317 h 1081883"/>
              <a:gd name="connsiteX1" fmla="*/ 180317 w 1664435"/>
              <a:gd name="connsiteY1" fmla="*/ 0 h 1081883"/>
              <a:gd name="connsiteX2" fmla="*/ 1484118 w 1664435"/>
              <a:gd name="connsiteY2" fmla="*/ 0 h 1081883"/>
              <a:gd name="connsiteX3" fmla="*/ 1664435 w 1664435"/>
              <a:gd name="connsiteY3" fmla="*/ 180317 h 1081883"/>
              <a:gd name="connsiteX4" fmla="*/ 1664435 w 1664435"/>
              <a:gd name="connsiteY4" fmla="*/ 901566 h 1081883"/>
              <a:gd name="connsiteX5" fmla="*/ 1484118 w 1664435"/>
              <a:gd name="connsiteY5" fmla="*/ 1081883 h 1081883"/>
              <a:gd name="connsiteX6" fmla="*/ 180317 w 1664435"/>
              <a:gd name="connsiteY6" fmla="*/ 1081883 h 1081883"/>
              <a:gd name="connsiteX7" fmla="*/ 0 w 1664435"/>
              <a:gd name="connsiteY7" fmla="*/ 901566 h 1081883"/>
              <a:gd name="connsiteX8" fmla="*/ 0 w 1664435"/>
              <a:gd name="connsiteY8" fmla="*/ 180317 h 10818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64435" h="1081883">
                <a:moveTo>
                  <a:pt x="0" y="180317"/>
                </a:moveTo>
                <a:cubicBezTo>
                  <a:pt x="0" y="80731"/>
                  <a:pt x="80731" y="0"/>
                  <a:pt x="180317" y="0"/>
                </a:cubicBezTo>
                <a:lnTo>
                  <a:pt x="1484118" y="0"/>
                </a:lnTo>
                <a:cubicBezTo>
                  <a:pt x="1583704" y="0"/>
                  <a:pt x="1664435" y="80731"/>
                  <a:pt x="1664435" y="180317"/>
                </a:cubicBezTo>
                <a:lnTo>
                  <a:pt x="1664435" y="901566"/>
                </a:lnTo>
                <a:cubicBezTo>
                  <a:pt x="1664435" y="1001152"/>
                  <a:pt x="1583704" y="1081883"/>
                  <a:pt x="1484118" y="1081883"/>
                </a:cubicBezTo>
                <a:lnTo>
                  <a:pt x="180317" y="1081883"/>
                </a:lnTo>
                <a:cubicBezTo>
                  <a:pt x="80731" y="1081883"/>
                  <a:pt x="0" y="1001152"/>
                  <a:pt x="0" y="901566"/>
                </a:cubicBezTo>
                <a:lnTo>
                  <a:pt x="0" y="180317"/>
                </a:lnTo>
                <a:close/>
              </a:path>
            </a:pathLst>
          </a:custGeom>
        </p:spPr>
        <p:style>
          <a:lnRef idx="2">
            <a:schemeClr val="lt1">
              <a:hueOff val="0"/>
              <a:satOff val="0"/>
              <a:lumOff val="0"/>
              <a:alphaOff val="0"/>
            </a:schemeClr>
          </a:lnRef>
          <a:fillRef idx="1">
            <a:schemeClr val="accent3">
              <a:hueOff val="0"/>
              <a:satOff val="0"/>
              <a:lumOff val="0"/>
              <a:alphaOff val="0"/>
            </a:schemeClr>
          </a:fillRef>
          <a:effectRef idx="0">
            <a:schemeClr val="accent3">
              <a:hueOff val="0"/>
              <a:satOff val="0"/>
              <a:lumOff val="0"/>
              <a:alphaOff val="0"/>
            </a:schemeClr>
          </a:effectRef>
          <a:fontRef idx="minor">
            <a:schemeClr val="lt1"/>
          </a:fontRef>
        </p:style>
        <p:txBody>
          <a:bodyPr spcFirstLastPara="0" vert="horz" wrap="square" lIns="216000" tIns="180000" rIns="144000" bIns="144000" numCol="1" spcCol="1270" anchor="t" anchorCtr="0">
            <a:noAutofit/>
          </a:bodyPr>
          <a:lstStyle/>
          <a:p>
            <a:pPr marL="0" lvl="0" indent="0" algn="l" defTabSz="444500">
              <a:lnSpc>
                <a:spcPct val="90000"/>
              </a:lnSpc>
              <a:spcBef>
                <a:spcPct val="0"/>
              </a:spcBef>
              <a:spcAft>
                <a:spcPct val="35000"/>
              </a:spcAft>
              <a:buClrTx/>
              <a:buSzTx/>
              <a:buFontTx/>
              <a:buNone/>
            </a:pPr>
            <a:r>
              <a:rPr kumimoji="0" lang="en-US" sz="1600" b="1" i="0" u="none" strike="noStrike" kern="1200" cap="none" spc="0" normalizeH="0" baseline="0" noProof="0" dirty="0">
                <a:ln>
                  <a:noFill/>
                </a:ln>
                <a:solidFill>
                  <a:schemeClr val="tx1"/>
                </a:solidFill>
                <a:effectLst/>
                <a:uLnTx/>
                <a:uFillTx/>
                <a:latin typeface="Calibri" panose="020F0502020204030204" pitchFamily="34" charset="0"/>
                <a:cs typeface="Calibri" panose="020F0502020204030204" pitchFamily="34" charset="0"/>
              </a:rPr>
              <a:t>POSIX-compliant Gateway</a:t>
            </a:r>
            <a:br>
              <a:rPr kumimoji="0" lang="en-US" sz="1600" b="1" i="0" u="none" strike="noStrike" kern="1200" cap="none" spc="0" normalizeH="0" baseline="0" noProof="0" dirty="0">
                <a:ln>
                  <a:noFill/>
                </a:ln>
                <a:solidFill>
                  <a:schemeClr val="tx1"/>
                </a:solidFill>
                <a:effectLst/>
                <a:uLnTx/>
                <a:uFillTx/>
                <a:latin typeface="Calibri" panose="020F0502020204030204" pitchFamily="34" charset="0"/>
                <a:cs typeface="Calibri" panose="020F0502020204030204" pitchFamily="34" charset="0"/>
              </a:rPr>
            </a:br>
            <a:r>
              <a:rPr kumimoji="0" lang="en-US" sz="1600" b="0" i="1" u="none" strike="noStrike" kern="1200" cap="none" spc="0" normalizeH="0" baseline="0" noProof="0" dirty="0">
                <a:ln>
                  <a:noFill/>
                </a:ln>
                <a:solidFill>
                  <a:schemeClr val="tx1"/>
                </a:solidFill>
                <a:effectLst/>
                <a:uLnTx/>
                <a:uFillTx/>
                <a:latin typeface="Calibri" panose="020F0502020204030204" pitchFamily="34" charset="0"/>
                <a:cs typeface="Calibri" panose="020F0502020204030204" pitchFamily="34" charset="0"/>
              </a:rPr>
              <a:t>OCI Storage Software Appliance </a:t>
            </a:r>
            <a:endParaRPr lang="en-US" sz="1600" kern="1200" dirty="0">
              <a:solidFill>
                <a:schemeClr val="tx1"/>
              </a:solidFill>
              <a:latin typeface="Calibri" panose="020F0502020204030204" pitchFamily="34" charset="0"/>
              <a:cs typeface="Calibri" panose="020F0502020204030204" pitchFamily="34" charset="0"/>
            </a:endParaRPr>
          </a:p>
          <a:p>
            <a:pPr marL="144463" lvl="1" indent="-131763" algn="l" defTabSz="355600">
              <a:lnSpc>
                <a:spcPct val="90000"/>
              </a:lnSpc>
              <a:spcBef>
                <a:spcPct val="0"/>
              </a:spcBef>
              <a:spcAft>
                <a:spcPct val="15000"/>
              </a:spcAft>
              <a:buFont typeface="Arial" panose="020B0604020202020204" pitchFamily="34" charset="0"/>
              <a:buChar char="•"/>
            </a:pPr>
            <a:r>
              <a:rPr kumimoji="0" lang="en-US" sz="1400" b="0" i="0" u="none" strike="noStrike" kern="1200" cap="none" spc="0" normalizeH="0" baseline="0" noProof="0" dirty="0">
                <a:ln>
                  <a:noFill/>
                </a:ln>
                <a:solidFill>
                  <a:schemeClr val="tx1"/>
                </a:solidFill>
                <a:effectLst/>
                <a:uLnTx/>
                <a:uFillTx/>
                <a:latin typeface="Calibri" panose="020F0502020204030204" pitchFamily="34" charset="0"/>
                <a:cs typeface="Calibri" panose="020F0502020204030204" pitchFamily="34" charset="0"/>
              </a:rPr>
              <a:t>Software-based </a:t>
            </a:r>
            <a:br>
              <a:rPr kumimoji="0" lang="en-US" sz="1400" b="0" i="0" u="none" strike="noStrike" kern="1200" cap="none" spc="0" normalizeH="0" baseline="0" noProof="0" dirty="0">
                <a:ln>
                  <a:noFill/>
                </a:ln>
                <a:solidFill>
                  <a:schemeClr val="tx1"/>
                </a:solidFill>
                <a:effectLst/>
                <a:uLnTx/>
                <a:uFillTx/>
                <a:latin typeface="Calibri" panose="020F0502020204030204" pitchFamily="34" charset="0"/>
                <a:cs typeface="Calibri" panose="020F0502020204030204" pitchFamily="34" charset="0"/>
              </a:rPr>
            </a:br>
            <a:r>
              <a:rPr kumimoji="0" lang="en-US" sz="1400" b="0" i="0" u="none" strike="noStrike" kern="1200" cap="none" spc="0" normalizeH="0" baseline="0" noProof="0" dirty="0">
                <a:ln>
                  <a:noFill/>
                </a:ln>
                <a:solidFill>
                  <a:schemeClr val="tx1"/>
                </a:solidFill>
                <a:effectLst/>
                <a:uLnTx/>
                <a:uFillTx/>
                <a:latin typeface="Calibri" panose="020F0502020204030204" pitchFamily="34" charset="0"/>
                <a:cs typeface="Calibri" panose="020F0502020204030204" pitchFamily="34" charset="0"/>
              </a:rPr>
              <a:t>on-premises cloud gateway</a:t>
            </a:r>
          </a:p>
          <a:p>
            <a:pPr marL="144463" lvl="1" indent="-131763" algn="l" defTabSz="355600">
              <a:lnSpc>
                <a:spcPct val="90000"/>
              </a:lnSpc>
              <a:spcBef>
                <a:spcPct val="0"/>
              </a:spcBef>
              <a:spcAft>
                <a:spcPct val="15000"/>
              </a:spcAft>
              <a:buFont typeface="Arial" panose="020B0604020202020204" pitchFamily="34" charset="0"/>
              <a:buChar char="•"/>
            </a:pPr>
            <a:r>
              <a:rPr kumimoji="0" lang="en-US" sz="1400" b="0" i="0" u="none" strike="noStrike" kern="1200" cap="none" spc="0" normalizeH="0" baseline="0" noProof="0" dirty="0">
                <a:ln>
                  <a:noFill/>
                </a:ln>
                <a:solidFill>
                  <a:schemeClr val="tx1"/>
                </a:solidFill>
                <a:effectLst/>
                <a:uLnTx/>
                <a:uFillTx/>
                <a:latin typeface="Calibri" panose="020F0502020204030204" pitchFamily="34" charset="0"/>
                <a:cs typeface="Calibri" panose="020F0502020204030204" pitchFamily="34" charset="0"/>
              </a:rPr>
              <a:t>NFSv4 access</a:t>
            </a:r>
            <a:endParaRPr kumimoji="0" lang="en-US" sz="1600" b="0" i="0" u="none" strike="noStrike" kern="1200" cap="none" spc="0" normalizeH="0" baseline="0" noProof="0" dirty="0">
              <a:ln>
                <a:noFill/>
              </a:ln>
              <a:solidFill>
                <a:schemeClr val="tx1"/>
              </a:solidFill>
              <a:effectLst/>
              <a:uLnTx/>
              <a:uFillTx/>
              <a:latin typeface="Calibri" panose="020F0502020204030204" pitchFamily="34" charset="0"/>
              <a:cs typeface="Calibri" panose="020F0502020204030204" pitchFamily="34" charset="0"/>
            </a:endParaRPr>
          </a:p>
        </p:txBody>
      </p:sp>
      <p:sp>
        <p:nvSpPr>
          <p:cNvPr id="11" name="Freeform 10">
            <a:extLst>
              <a:ext uri="{FF2B5EF4-FFF2-40B4-BE49-F238E27FC236}">
                <a16:creationId xmlns:a16="http://schemas.microsoft.com/office/drawing/2014/main" xmlns="" id="{CEA6AFE2-88D1-5C49-B99B-5E1919DC8E9A}"/>
              </a:ext>
            </a:extLst>
          </p:cNvPr>
          <p:cNvSpPr/>
          <p:nvPr/>
        </p:nvSpPr>
        <p:spPr>
          <a:xfrm>
            <a:off x="5044877" y="4535817"/>
            <a:ext cx="2592000" cy="1584000"/>
          </a:xfrm>
          <a:custGeom>
            <a:avLst/>
            <a:gdLst>
              <a:gd name="connsiteX0" fmla="*/ 0 w 1664435"/>
              <a:gd name="connsiteY0" fmla="*/ 180317 h 1081883"/>
              <a:gd name="connsiteX1" fmla="*/ 180317 w 1664435"/>
              <a:gd name="connsiteY1" fmla="*/ 0 h 1081883"/>
              <a:gd name="connsiteX2" fmla="*/ 1484118 w 1664435"/>
              <a:gd name="connsiteY2" fmla="*/ 0 h 1081883"/>
              <a:gd name="connsiteX3" fmla="*/ 1664435 w 1664435"/>
              <a:gd name="connsiteY3" fmla="*/ 180317 h 1081883"/>
              <a:gd name="connsiteX4" fmla="*/ 1664435 w 1664435"/>
              <a:gd name="connsiteY4" fmla="*/ 901566 h 1081883"/>
              <a:gd name="connsiteX5" fmla="*/ 1484118 w 1664435"/>
              <a:gd name="connsiteY5" fmla="*/ 1081883 h 1081883"/>
              <a:gd name="connsiteX6" fmla="*/ 180317 w 1664435"/>
              <a:gd name="connsiteY6" fmla="*/ 1081883 h 1081883"/>
              <a:gd name="connsiteX7" fmla="*/ 0 w 1664435"/>
              <a:gd name="connsiteY7" fmla="*/ 901566 h 1081883"/>
              <a:gd name="connsiteX8" fmla="*/ 0 w 1664435"/>
              <a:gd name="connsiteY8" fmla="*/ 180317 h 10818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64435" h="1081883">
                <a:moveTo>
                  <a:pt x="0" y="180317"/>
                </a:moveTo>
                <a:cubicBezTo>
                  <a:pt x="0" y="80731"/>
                  <a:pt x="80731" y="0"/>
                  <a:pt x="180317" y="0"/>
                </a:cubicBezTo>
                <a:lnTo>
                  <a:pt x="1484118" y="0"/>
                </a:lnTo>
                <a:cubicBezTo>
                  <a:pt x="1583704" y="0"/>
                  <a:pt x="1664435" y="80731"/>
                  <a:pt x="1664435" y="180317"/>
                </a:cubicBezTo>
                <a:lnTo>
                  <a:pt x="1664435" y="901566"/>
                </a:lnTo>
                <a:cubicBezTo>
                  <a:pt x="1664435" y="1001152"/>
                  <a:pt x="1583704" y="1081883"/>
                  <a:pt x="1484118" y="1081883"/>
                </a:cubicBezTo>
                <a:lnTo>
                  <a:pt x="180317" y="1081883"/>
                </a:lnTo>
                <a:cubicBezTo>
                  <a:pt x="80731" y="1081883"/>
                  <a:pt x="0" y="1001152"/>
                  <a:pt x="0" y="901566"/>
                </a:cubicBezTo>
                <a:lnTo>
                  <a:pt x="0" y="180317"/>
                </a:lnTo>
                <a:close/>
              </a:path>
            </a:pathLst>
          </a:custGeom>
        </p:spPr>
        <p:style>
          <a:lnRef idx="2">
            <a:schemeClr val="lt1">
              <a:hueOff val="0"/>
              <a:satOff val="0"/>
              <a:lumOff val="0"/>
              <a:alphaOff val="0"/>
            </a:schemeClr>
          </a:lnRef>
          <a:fillRef idx="1">
            <a:schemeClr val="accent4">
              <a:hueOff val="0"/>
              <a:satOff val="0"/>
              <a:lumOff val="0"/>
              <a:alphaOff val="0"/>
            </a:schemeClr>
          </a:fillRef>
          <a:effectRef idx="0">
            <a:schemeClr val="accent4">
              <a:hueOff val="0"/>
              <a:satOff val="0"/>
              <a:lumOff val="0"/>
              <a:alphaOff val="0"/>
            </a:schemeClr>
          </a:effectRef>
          <a:fontRef idx="minor">
            <a:schemeClr val="lt1"/>
          </a:fontRef>
        </p:style>
        <p:txBody>
          <a:bodyPr spcFirstLastPara="0" vert="horz" wrap="square" lIns="216000" tIns="180000" rIns="144000" bIns="144000" numCol="1" spcCol="1270" anchor="t" anchorCtr="0">
            <a:noAutofit/>
          </a:bodyPr>
          <a:lstStyle/>
          <a:p>
            <a:pPr marL="0" lvl="0" indent="0" algn="l" defTabSz="444500">
              <a:lnSpc>
                <a:spcPct val="90000"/>
              </a:lnSpc>
              <a:spcBef>
                <a:spcPct val="0"/>
              </a:spcBef>
              <a:spcAft>
                <a:spcPct val="35000"/>
              </a:spcAft>
              <a:buClrTx/>
              <a:buSzTx/>
              <a:buFontTx/>
              <a:buNone/>
            </a:pPr>
            <a:r>
              <a:rPr kumimoji="0" lang="en-US" sz="1600" b="1" i="0" u="none" strike="noStrike" kern="1200" cap="none" spc="0" normalizeH="0" baseline="0" noProof="0" dirty="0">
                <a:ln>
                  <a:noFill/>
                </a:ln>
                <a:solidFill>
                  <a:schemeClr val="tx1"/>
                </a:solidFill>
                <a:effectLst/>
                <a:uLnTx/>
                <a:uFillTx/>
                <a:latin typeface="Calibri" panose="020F0502020204030204" pitchFamily="34" charset="0"/>
                <a:cs typeface="Calibri" panose="020F0502020204030204" pitchFamily="34" charset="0"/>
              </a:rPr>
              <a:t>Developer Tooling</a:t>
            </a:r>
            <a:endParaRPr lang="en-US" sz="1600" kern="1200" dirty="0">
              <a:solidFill>
                <a:schemeClr val="tx1"/>
              </a:solidFill>
              <a:latin typeface="Calibri" panose="020F0502020204030204" pitchFamily="34" charset="0"/>
              <a:cs typeface="Calibri" panose="020F0502020204030204" pitchFamily="34" charset="0"/>
            </a:endParaRPr>
          </a:p>
          <a:p>
            <a:pPr marL="188913" lvl="1" indent="-188913" algn="l" defTabSz="355600">
              <a:lnSpc>
                <a:spcPct val="90000"/>
              </a:lnSpc>
              <a:spcBef>
                <a:spcPct val="0"/>
              </a:spcBef>
              <a:spcAft>
                <a:spcPct val="15000"/>
              </a:spcAft>
              <a:buFont typeface="Arial" panose="020B0604020202020204" pitchFamily="34" charset="0"/>
              <a:buChar char="•"/>
            </a:pPr>
            <a:r>
              <a:rPr kumimoji="0" lang="en-US" sz="1400" b="0" i="0" u="none" strike="noStrike" kern="1200" cap="none" spc="0" normalizeH="0" baseline="0" noProof="0" dirty="0">
                <a:ln>
                  <a:noFill/>
                </a:ln>
                <a:solidFill>
                  <a:schemeClr val="tx1"/>
                </a:solidFill>
                <a:effectLst/>
                <a:uLnTx/>
                <a:uFillTx/>
                <a:latin typeface="Calibri" panose="020F0502020204030204" pitchFamily="34" charset="0"/>
                <a:cs typeface="Calibri" panose="020F0502020204030204" pitchFamily="34" charset="0"/>
              </a:rPr>
              <a:t>Java, Python, Ruby, Go SDK</a:t>
            </a:r>
          </a:p>
          <a:p>
            <a:pPr marL="188913" lvl="1" indent="-188913" algn="l" defTabSz="355600">
              <a:lnSpc>
                <a:spcPct val="90000"/>
              </a:lnSpc>
              <a:spcBef>
                <a:spcPct val="0"/>
              </a:spcBef>
              <a:spcAft>
                <a:spcPct val="15000"/>
              </a:spcAft>
              <a:buFont typeface="Arial" panose="020B0604020202020204" pitchFamily="34" charset="0"/>
              <a:buChar char="•"/>
            </a:pPr>
            <a:r>
              <a:rPr kumimoji="0" lang="en-US" sz="1400" b="0" i="0" u="none" strike="noStrike" kern="1200" cap="none" spc="0" normalizeH="0" baseline="0" noProof="0" dirty="0">
                <a:ln>
                  <a:noFill/>
                </a:ln>
                <a:solidFill>
                  <a:schemeClr val="tx1"/>
                </a:solidFill>
                <a:effectLst/>
                <a:uLnTx/>
                <a:uFillTx/>
                <a:latin typeface="Calibri" panose="020F0502020204030204" pitchFamily="34" charset="0"/>
                <a:cs typeface="Calibri" panose="020F0502020204030204" pitchFamily="34" charset="0"/>
              </a:rPr>
              <a:t>CLI</a:t>
            </a:r>
          </a:p>
          <a:p>
            <a:pPr marL="188913" lvl="1" indent="-188913" algn="l" defTabSz="355600">
              <a:lnSpc>
                <a:spcPct val="90000"/>
              </a:lnSpc>
              <a:spcBef>
                <a:spcPct val="0"/>
              </a:spcBef>
              <a:spcAft>
                <a:spcPct val="15000"/>
              </a:spcAft>
              <a:buFont typeface="Arial" panose="020B0604020202020204" pitchFamily="34" charset="0"/>
              <a:buChar char="•"/>
            </a:pPr>
            <a:r>
              <a:rPr kumimoji="0" lang="en-US" sz="1400" b="0" i="0" u="none" strike="noStrike" kern="1200" cap="none" spc="0" normalizeH="0" baseline="0" noProof="0" dirty="0">
                <a:ln>
                  <a:noFill/>
                </a:ln>
                <a:solidFill>
                  <a:schemeClr val="tx1"/>
                </a:solidFill>
                <a:effectLst/>
                <a:uLnTx/>
                <a:uFillTx/>
                <a:latin typeface="Calibri" panose="020F0502020204030204" pitchFamily="34" charset="0"/>
                <a:cs typeface="Calibri" panose="020F0502020204030204" pitchFamily="34" charset="0"/>
              </a:rPr>
              <a:t>HDFS plug-in</a:t>
            </a:r>
          </a:p>
        </p:txBody>
      </p:sp>
      <p:sp>
        <p:nvSpPr>
          <p:cNvPr id="13" name="Freeform 12">
            <a:extLst>
              <a:ext uri="{FF2B5EF4-FFF2-40B4-BE49-F238E27FC236}">
                <a16:creationId xmlns:a16="http://schemas.microsoft.com/office/drawing/2014/main" xmlns="" id="{4E4C2B28-30F0-904B-A8CD-DAA71E0DC6C8}"/>
              </a:ext>
            </a:extLst>
          </p:cNvPr>
          <p:cNvSpPr/>
          <p:nvPr/>
        </p:nvSpPr>
        <p:spPr>
          <a:xfrm>
            <a:off x="2421171" y="2951817"/>
            <a:ext cx="2592000" cy="1584000"/>
          </a:xfrm>
          <a:custGeom>
            <a:avLst/>
            <a:gdLst>
              <a:gd name="connsiteX0" fmla="*/ 0 w 1664435"/>
              <a:gd name="connsiteY0" fmla="*/ 180317 h 1081883"/>
              <a:gd name="connsiteX1" fmla="*/ 180317 w 1664435"/>
              <a:gd name="connsiteY1" fmla="*/ 0 h 1081883"/>
              <a:gd name="connsiteX2" fmla="*/ 1484118 w 1664435"/>
              <a:gd name="connsiteY2" fmla="*/ 0 h 1081883"/>
              <a:gd name="connsiteX3" fmla="*/ 1664435 w 1664435"/>
              <a:gd name="connsiteY3" fmla="*/ 180317 h 1081883"/>
              <a:gd name="connsiteX4" fmla="*/ 1664435 w 1664435"/>
              <a:gd name="connsiteY4" fmla="*/ 901566 h 1081883"/>
              <a:gd name="connsiteX5" fmla="*/ 1484118 w 1664435"/>
              <a:gd name="connsiteY5" fmla="*/ 1081883 h 1081883"/>
              <a:gd name="connsiteX6" fmla="*/ 180317 w 1664435"/>
              <a:gd name="connsiteY6" fmla="*/ 1081883 h 1081883"/>
              <a:gd name="connsiteX7" fmla="*/ 0 w 1664435"/>
              <a:gd name="connsiteY7" fmla="*/ 901566 h 1081883"/>
              <a:gd name="connsiteX8" fmla="*/ 0 w 1664435"/>
              <a:gd name="connsiteY8" fmla="*/ 180317 h 10818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64435" h="1081883">
                <a:moveTo>
                  <a:pt x="0" y="180317"/>
                </a:moveTo>
                <a:cubicBezTo>
                  <a:pt x="0" y="80731"/>
                  <a:pt x="80731" y="0"/>
                  <a:pt x="180317" y="0"/>
                </a:cubicBezTo>
                <a:lnTo>
                  <a:pt x="1484118" y="0"/>
                </a:lnTo>
                <a:cubicBezTo>
                  <a:pt x="1583704" y="0"/>
                  <a:pt x="1664435" y="80731"/>
                  <a:pt x="1664435" y="180317"/>
                </a:cubicBezTo>
                <a:lnTo>
                  <a:pt x="1664435" y="901566"/>
                </a:lnTo>
                <a:cubicBezTo>
                  <a:pt x="1664435" y="1001152"/>
                  <a:pt x="1583704" y="1081883"/>
                  <a:pt x="1484118" y="1081883"/>
                </a:cubicBezTo>
                <a:lnTo>
                  <a:pt x="180317" y="1081883"/>
                </a:lnTo>
                <a:cubicBezTo>
                  <a:pt x="80731" y="1081883"/>
                  <a:pt x="0" y="1001152"/>
                  <a:pt x="0" y="901566"/>
                </a:cubicBezTo>
                <a:lnTo>
                  <a:pt x="0" y="180317"/>
                </a:lnTo>
                <a:close/>
              </a:path>
            </a:pathLst>
          </a:custGeom>
        </p:spPr>
        <p:style>
          <a:lnRef idx="2">
            <a:schemeClr val="lt1">
              <a:hueOff val="0"/>
              <a:satOff val="0"/>
              <a:lumOff val="0"/>
              <a:alphaOff val="0"/>
            </a:schemeClr>
          </a:lnRef>
          <a:fillRef idx="1">
            <a:schemeClr val="accent5">
              <a:hueOff val="0"/>
              <a:satOff val="0"/>
              <a:lumOff val="0"/>
              <a:alphaOff val="0"/>
            </a:schemeClr>
          </a:fillRef>
          <a:effectRef idx="0">
            <a:schemeClr val="accent5">
              <a:hueOff val="0"/>
              <a:satOff val="0"/>
              <a:lumOff val="0"/>
              <a:alphaOff val="0"/>
            </a:schemeClr>
          </a:effectRef>
          <a:fontRef idx="minor">
            <a:schemeClr val="lt1"/>
          </a:fontRef>
        </p:style>
        <p:txBody>
          <a:bodyPr spcFirstLastPara="0" vert="horz" wrap="square" lIns="216000" tIns="180000" rIns="144000" bIns="144000" numCol="1" spcCol="1270" anchor="t" anchorCtr="0">
            <a:noAutofit/>
          </a:bodyPr>
          <a:lstStyle/>
          <a:p>
            <a:pPr marL="0" lvl="0" indent="0" algn="l" defTabSz="444500">
              <a:lnSpc>
                <a:spcPct val="90000"/>
              </a:lnSpc>
              <a:spcBef>
                <a:spcPct val="0"/>
              </a:spcBef>
              <a:spcAft>
                <a:spcPct val="35000"/>
              </a:spcAft>
              <a:buClrTx/>
              <a:buSzTx/>
              <a:buFontTx/>
              <a:buNone/>
            </a:pPr>
            <a:r>
              <a:rPr kumimoji="0" lang="en-US" sz="1600" b="1" i="0" u="none" strike="noStrike" kern="1200" cap="none" spc="0" normalizeH="0" baseline="0" noProof="0" dirty="0">
                <a:ln>
                  <a:noFill/>
                </a:ln>
                <a:solidFill>
                  <a:schemeClr val="tx1"/>
                </a:solidFill>
                <a:effectLst/>
                <a:uLnTx/>
                <a:uFillTx/>
                <a:latin typeface="Calibri" panose="020F0502020204030204" pitchFamily="34" charset="0"/>
                <a:cs typeface="Calibri" panose="020F0502020204030204" pitchFamily="34" charset="0"/>
              </a:rPr>
              <a:t>Certified Integrations</a:t>
            </a:r>
            <a:endParaRPr lang="en-US" sz="1600" kern="1200" dirty="0">
              <a:solidFill>
                <a:schemeClr val="tx1"/>
              </a:solidFill>
              <a:latin typeface="Calibri" panose="020F0502020204030204" pitchFamily="34" charset="0"/>
              <a:cs typeface="Calibri" panose="020F0502020204030204" pitchFamily="34" charset="0"/>
            </a:endParaRPr>
          </a:p>
          <a:p>
            <a:pPr marL="188913" lvl="1" indent="-188913" algn="l" defTabSz="355600">
              <a:lnSpc>
                <a:spcPct val="90000"/>
              </a:lnSpc>
              <a:spcBef>
                <a:spcPct val="0"/>
              </a:spcBef>
              <a:spcAft>
                <a:spcPct val="15000"/>
              </a:spcAft>
              <a:buFont typeface="Arial" panose="020B0604020202020204" pitchFamily="34" charset="0"/>
              <a:buChar char="•"/>
            </a:pPr>
            <a:r>
              <a:rPr kumimoji="0" lang="en-US" sz="1400" b="0" i="0" u="none" strike="noStrike" kern="1200" cap="none" spc="0" normalizeH="0" baseline="0" noProof="0" dirty="0">
                <a:ln>
                  <a:noFill/>
                </a:ln>
                <a:solidFill>
                  <a:schemeClr val="tx1"/>
                </a:solidFill>
                <a:effectLst/>
                <a:uLnTx/>
                <a:uFillTx/>
                <a:latin typeface="Calibri" panose="020F0502020204030204" pitchFamily="34" charset="0"/>
                <a:cs typeface="Calibri" panose="020F0502020204030204" pitchFamily="34" charset="0"/>
              </a:rPr>
              <a:t>Database Backup: </a:t>
            </a:r>
            <a:br>
              <a:rPr kumimoji="0" lang="en-US" sz="1400" b="0" i="0" u="none" strike="noStrike" kern="1200" cap="none" spc="0" normalizeH="0" baseline="0" noProof="0" dirty="0">
                <a:ln>
                  <a:noFill/>
                </a:ln>
                <a:solidFill>
                  <a:schemeClr val="tx1"/>
                </a:solidFill>
                <a:effectLst/>
                <a:uLnTx/>
                <a:uFillTx/>
                <a:latin typeface="Calibri" panose="020F0502020204030204" pitchFamily="34" charset="0"/>
                <a:cs typeface="Calibri" panose="020F0502020204030204" pitchFamily="34" charset="0"/>
              </a:rPr>
            </a:br>
            <a:r>
              <a:rPr kumimoji="0" lang="en-US" sz="1400" b="0" i="0" u="none" strike="noStrike" kern="1200" cap="none" spc="0" normalizeH="0" baseline="0" noProof="0" dirty="0">
                <a:ln>
                  <a:noFill/>
                </a:ln>
                <a:solidFill>
                  <a:schemeClr val="tx1"/>
                </a:solidFill>
                <a:effectLst/>
                <a:uLnTx/>
                <a:uFillTx/>
                <a:latin typeface="Calibri" panose="020F0502020204030204" pitchFamily="34" charset="0"/>
                <a:cs typeface="Calibri" panose="020F0502020204030204" pitchFamily="34" charset="0"/>
              </a:rPr>
              <a:t>Oracle RMAN</a:t>
            </a:r>
          </a:p>
          <a:p>
            <a:pPr marL="188913" lvl="1" indent="-188913" algn="l" defTabSz="355600">
              <a:lnSpc>
                <a:spcPct val="90000"/>
              </a:lnSpc>
              <a:spcBef>
                <a:spcPct val="0"/>
              </a:spcBef>
              <a:spcAft>
                <a:spcPct val="15000"/>
              </a:spcAft>
              <a:buFont typeface="Arial" panose="020B0604020202020204" pitchFamily="34" charset="0"/>
              <a:buChar char="•"/>
            </a:pPr>
            <a:r>
              <a:rPr kumimoji="0" lang="en-US" sz="1400" b="0" i="0" u="none" strike="noStrike" kern="1200" cap="none" spc="0" normalizeH="0" baseline="0" noProof="0" dirty="0">
                <a:ln>
                  <a:noFill/>
                </a:ln>
                <a:solidFill>
                  <a:schemeClr val="tx1"/>
                </a:solidFill>
                <a:effectLst/>
                <a:uLnTx/>
                <a:uFillTx/>
                <a:latin typeface="Calibri" panose="020F0502020204030204" pitchFamily="34" charset="0"/>
                <a:cs typeface="Calibri" panose="020F0502020204030204" pitchFamily="34" charset="0"/>
              </a:rPr>
              <a:t>Backup and Archive: Veritas, Commvault</a:t>
            </a:r>
          </a:p>
          <a:p>
            <a:pPr marL="188913" lvl="1" indent="-188913" algn="l" defTabSz="355600">
              <a:lnSpc>
                <a:spcPct val="90000"/>
              </a:lnSpc>
              <a:spcBef>
                <a:spcPct val="0"/>
              </a:spcBef>
              <a:spcAft>
                <a:spcPct val="15000"/>
              </a:spcAft>
              <a:buFont typeface="Arial" panose="020B0604020202020204" pitchFamily="34" charset="0"/>
              <a:buChar char="•"/>
            </a:pPr>
            <a:r>
              <a:rPr kumimoji="0" lang="en-US" sz="1400" b="0" i="0" u="none" strike="noStrike" kern="1200" cap="none" spc="0" normalizeH="0" baseline="0" noProof="0" dirty="0">
                <a:ln>
                  <a:noFill/>
                </a:ln>
                <a:solidFill>
                  <a:schemeClr val="tx1"/>
                </a:solidFill>
                <a:effectLst/>
                <a:uLnTx/>
                <a:uFillTx/>
                <a:latin typeface="Calibri" panose="020F0502020204030204" pitchFamily="34" charset="0"/>
                <a:cs typeface="Calibri" panose="020F0502020204030204" pitchFamily="34" charset="0"/>
              </a:rPr>
              <a:t>Oracle VSM, HSM, DIVA</a:t>
            </a:r>
          </a:p>
        </p:txBody>
      </p:sp>
      <p:sp>
        <p:nvSpPr>
          <p:cNvPr id="18" name="Slide Number Placeholder 17">
            <a:extLst>
              <a:ext uri="{FF2B5EF4-FFF2-40B4-BE49-F238E27FC236}">
                <a16:creationId xmlns:a16="http://schemas.microsoft.com/office/drawing/2014/main" xmlns="" id="{BB4495C2-2E3D-A345-8BDF-446DAE3FA2FC}"/>
              </a:ext>
            </a:extLst>
          </p:cNvPr>
          <p:cNvSpPr>
            <a:spLocks noGrp="1"/>
          </p:cNvSpPr>
          <p:nvPr>
            <p:ph type="sldNum" sz="quarter" idx="4"/>
          </p:nvPr>
        </p:nvSpPr>
        <p:spPr/>
        <p:txBody>
          <a:bodyPr/>
          <a:lstStyle/>
          <a:p>
            <a:fld id="{C51EAA63-D034-42AE-91FA-B13B9518C7BE}" type="slidenum">
              <a:rPr lang="en-US" smtClean="0"/>
              <a:pPr/>
              <a:t>39</a:t>
            </a:fld>
            <a:endParaRPr lang="en-US" dirty="0"/>
          </a:p>
        </p:txBody>
      </p:sp>
      <p:sp>
        <p:nvSpPr>
          <p:cNvPr id="17" name="Title 3">
            <a:extLst>
              <a:ext uri="{FF2B5EF4-FFF2-40B4-BE49-F238E27FC236}">
                <a16:creationId xmlns:a16="http://schemas.microsoft.com/office/drawing/2014/main" xmlns="" id="{A1350E7C-1C9E-5E4F-8267-79840C81F4D7}"/>
              </a:ext>
            </a:extLst>
          </p:cNvPr>
          <p:cNvSpPr txBox="1">
            <a:spLocks/>
          </p:cNvSpPr>
          <p:nvPr/>
        </p:nvSpPr>
        <p:spPr>
          <a:xfrm>
            <a:off x="531812" y="-11650"/>
            <a:ext cx="11125200" cy="889000"/>
          </a:xfrm>
          <a:prstGeom prst="rect">
            <a:avLst/>
          </a:prstGeom>
        </p:spPr>
        <p:txBody>
          <a:bodyPr vert="horz" lIns="0" tIns="0" rIns="0" bIns="0" rtlCol="0" anchor="b">
            <a:noAutofit/>
          </a:bodyPr>
          <a:lstStyle>
            <a:defPPr>
              <a:defRPr lang="en-US"/>
            </a:defPPr>
            <a:lvl1pPr>
              <a:lnSpc>
                <a:spcPct val="80000"/>
              </a:lnSpc>
              <a:spcBef>
                <a:spcPct val="0"/>
              </a:spcBef>
              <a:buNone/>
              <a:defRPr sz="3600">
                <a:solidFill>
                  <a:srgbClr val="000000"/>
                </a:solidFill>
                <a:latin typeface="+mj-lt"/>
                <a:ea typeface="+mj-ea"/>
                <a:cs typeface="+mj-cs"/>
              </a:defRPr>
            </a:lvl1pPr>
          </a:lstStyle>
          <a:p>
            <a:r>
              <a:rPr lang="en-US" dirty="0"/>
              <a:t>Object / Archive Storage – Highly Accessible</a:t>
            </a:r>
          </a:p>
        </p:txBody>
      </p:sp>
    </p:spTree>
    <p:extLst>
      <p:ext uri="{BB962C8B-B14F-4D97-AF65-F5344CB8AC3E}">
        <p14:creationId xmlns:p14="http://schemas.microsoft.com/office/powerpoint/2010/main" val="6808371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xmlns="" id="{97770989-818E-884F-9526-25638D7BC5D0}"/>
              </a:ext>
            </a:extLst>
          </p:cNvPr>
          <p:cNvSpPr>
            <a:spLocks noGrp="1"/>
          </p:cNvSpPr>
          <p:nvPr>
            <p:ph type="body" sz="quarter" idx="13"/>
          </p:nvPr>
        </p:nvSpPr>
        <p:spPr>
          <a:xfrm>
            <a:off x="531814" y="1678540"/>
            <a:ext cx="11125198" cy="343299"/>
          </a:xfrm>
        </p:spPr>
        <p:txBody>
          <a:bodyPr/>
          <a:lstStyle/>
          <a:p>
            <a:r>
              <a:rPr lang="en-US" dirty="0">
                <a:solidFill>
                  <a:schemeClr val="accent4"/>
                </a:solidFill>
              </a:rPr>
              <a:t>Cloud Storage Trends</a:t>
            </a:r>
          </a:p>
        </p:txBody>
      </p:sp>
      <p:sp>
        <p:nvSpPr>
          <p:cNvPr id="37" name="TextBox 36">
            <a:extLst>
              <a:ext uri="{FF2B5EF4-FFF2-40B4-BE49-F238E27FC236}">
                <a16:creationId xmlns:a16="http://schemas.microsoft.com/office/drawing/2014/main" xmlns="" id="{7EA698B0-9235-0F4C-BCAE-79CF50B9ECF7}"/>
              </a:ext>
            </a:extLst>
          </p:cNvPr>
          <p:cNvSpPr txBox="1"/>
          <p:nvPr/>
        </p:nvSpPr>
        <p:spPr>
          <a:xfrm>
            <a:off x="9851991" y="5449473"/>
            <a:ext cx="1955270" cy="246221"/>
          </a:xfrm>
          <a:prstGeom prst="rect">
            <a:avLst/>
          </a:prstGeom>
          <a:noFill/>
        </p:spPr>
        <p:txBody>
          <a:bodyPr wrap="square" lIns="0" tIns="0" rIns="0" bIns="0"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600" i="0" u="none" strike="noStrike" kern="1200" cap="none" spc="0" normalizeH="0" baseline="0" noProof="0" dirty="0">
                <a:ln>
                  <a:noFill/>
                </a:ln>
                <a:solidFill>
                  <a:srgbClr val="000000"/>
                </a:solidFill>
                <a:effectLst/>
                <a:uLnTx/>
                <a:uFillTx/>
                <a:latin typeface="Calibri"/>
                <a:ea typeface="+mn-ea"/>
                <a:cs typeface="+mn-cs"/>
              </a:rPr>
              <a:t>Source: </a:t>
            </a:r>
            <a:r>
              <a:rPr kumimoji="0" lang="en-US" sz="1600" i="0" u="none" strike="noStrike" kern="1200" cap="none" spc="0" normalizeH="0" baseline="0" noProof="0" dirty="0" err="1">
                <a:ln>
                  <a:noFill/>
                </a:ln>
                <a:solidFill>
                  <a:srgbClr val="000000"/>
                </a:solidFill>
                <a:effectLst/>
                <a:uLnTx/>
                <a:uFillTx/>
                <a:latin typeface="Calibri"/>
                <a:ea typeface="+mn-ea"/>
                <a:cs typeface="+mn-cs"/>
              </a:rPr>
              <a:t>SNIA.org</a:t>
            </a:r>
            <a:r>
              <a:rPr kumimoji="0" lang="en-US" sz="1600" i="0" u="none" strike="noStrike" kern="1200" cap="none" spc="0" normalizeH="0" baseline="0" noProof="0" dirty="0">
                <a:ln>
                  <a:noFill/>
                </a:ln>
                <a:solidFill>
                  <a:srgbClr val="000000"/>
                </a:solidFill>
                <a:effectLst/>
                <a:uLnTx/>
                <a:uFillTx/>
                <a:latin typeface="Calibri"/>
                <a:ea typeface="+mn-ea"/>
                <a:cs typeface="+mn-cs"/>
              </a:rPr>
              <a:t>/</a:t>
            </a:r>
            <a:r>
              <a:rPr kumimoji="0" lang="en-US" sz="1600" i="0" u="none" strike="noStrike" kern="1200" cap="none" spc="0" normalizeH="0" baseline="0" noProof="0" dirty="0" err="1">
                <a:ln>
                  <a:noFill/>
                </a:ln>
                <a:solidFill>
                  <a:srgbClr val="000000"/>
                </a:solidFill>
                <a:effectLst/>
                <a:uLnTx/>
                <a:uFillTx/>
                <a:latin typeface="Calibri"/>
                <a:ea typeface="+mn-ea"/>
                <a:cs typeface="+mn-cs"/>
              </a:rPr>
              <a:t>csi</a:t>
            </a:r>
            <a:endParaRPr kumimoji="0" lang="en-US" sz="1600" i="0" u="none" strike="noStrike" kern="1200" cap="none" spc="0" normalizeH="0" baseline="0" noProof="0" dirty="0">
              <a:ln>
                <a:noFill/>
              </a:ln>
              <a:solidFill>
                <a:srgbClr val="000000"/>
              </a:solidFill>
              <a:effectLst/>
              <a:uLnTx/>
              <a:uFillTx/>
              <a:latin typeface="Calibri"/>
              <a:ea typeface="+mn-ea"/>
              <a:cs typeface="+mn-cs"/>
            </a:endParaRPr>
          </a:p>
        </p:txBody>
      </p:sp>
      <p:grpSp>
        <p:nvGrpSpPr>
          <p:cNvPr id="3" name="Group 2">
            <a:extLst>
              <a:ext uri="{FF2B5EF4-FFF2-40B4-BE49-F238E27FC236}">
                <a16:creationId xmlns:a16="http://schemas.microsoft.com/office/drawing/2014/main" xmlns="" id="{BC1E1B69-7FBD-B947-A403-B4BC0ED5F231}"/>
              </a:ext>
            </a:extLst>
          </p:cNvPr>
          <p:cNvGrpSpPr/>
          <p:nvPr/>
        </p:nvGrpSpPr>
        <p:grpSpPr>
          <a:xfrm>
            <a:off x="1003761" y="2398145"/>
            <a:ext cx="2631375" cy="2807537"/>
            <a:chOff x="3852472" y="2330949"/>
            <a:chExt cx="2631375" cy="2807537"/>
          </a:xfrm>
        </p:grpSpPr>
        <p:sp>
          <p:nvSpPr>
            <p:cNvPr id="11" name="Title 4">
              <a:extLst>
                <a:ext uri="{FF2B5EF4-FFF2-40B4-BE49-F238E27FC236}">
                  <a16:creationId xmlns:a16="http://schemas.microsoft.com/office/drawing/2014/main" xmlns="" id="{FDA7678B-4F8F-154E-A70B-43E6C93CBAB7}"/>
                </a:ext>
              </a:extLst>
            </p:cNvPr>
            <p:cNvSpPr txBox="1">
              <a:spLocks/>
            </p:cNvSpPr>
            <p:nvPr/>
          </p:nvSpPr>
          <p:spPr>
            <a:xfrm>
              <a:off x="3852473" y="2330949"/>
              <a:ext cx="1829870" cy="856981"/>
            </a:xfrm>
            <a:prstGeom prst="rect">
              <a:avLst/>
            </a:prstGeom>
          </p:spPr>
          <p:txBody>
            <a:bodyPr/>
            <a:lstStyle>
              <a:lvl1pPr algn="l" defTabSz="914400" rtl="0" eaLnBrk="1" latinLnBrk="0" hangingPunct="1">
                <a:lnSpc>
                  <a:spcPct val="80000"/>
                </a:lnSpc>
                <a:spcBef>
                  <a:spcPct val="0"/>
                </a:spcBef>
                <a:buNone/>
                <a:defRPr sz="36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6600" b="1" i="0" u="none" strike="noStrike" kern="1200" cap="none" spc="0" normalizeH="0" baseline="0" noProof="0" dirty="0">
                  <a:ln>
                    <a:noFill/>
                  </a:ln>
                  <a:solidFill>
                    <a:schemeClr val="accent1"/>
                  </a:solidFill>
                  <a:effectLst/>
                  <a:uLnTx/>
                  <a:uFillTx/>
                  <a:latin typeface="Calibri"/>
                  <a:ea typeface="+mj-ea"/>
                  <a:cs typeface="+mj-cs"/>
                </a:rPr>
                <a:t>90</a:t>
              </a:r>
              <a:r>
                <a:rPr kumimoji="0" lang="en-US" sz="4800" i="0" u="none" strike="noStrike" kern="1200" cap="none" spc="0" normalizeH="0" baseline="0" noProof="0" dirty="0">
                  <a:ln>
                    <a:noFill/>
                  </a:ln>
                  <a:solidFill>
                    <a:schemeClr val="accent1"/>
                  </a:solidFill>
                  <a:effectLst/>
                  <a:uLnTx/>
                  <a:uFillTx/>
                  <a:latin typeface="Calibri"/>
                  <a:ea typeface="+mj-ea"/>
                  <a:cs typeface="+mj-cs"/>
                </a:rPr>
                <a:t>%</a:t>
              </a:r>
            </a:p>
          </p:txBody>
        </p:sp>
        <p:sp>
          <p:nvSpPr>
            <p:cNvPr id="12" name="Title 4">
              <a:extLst>
                <a:ext uri="{FF2B5EF4-FFF2-40B4-BE49-F238E27FC236}">
                  <a16:creationId xmlns:a16="http://schemas.microsoft.com/office/drawing/2014/main" xmlns="" id="{0FE7FCDF-E9B0-1F40-9EBD-BE580AB059DD}"/>
                </a:ext>
              </a:extLst>
            </p:cNvPr>
            <p:cNvSpPr txBox="1">
              <a:spLocks/>
            </p:cNvSpPr>
            <p:nvPr/>
          </p:nvSpPr>
          <p:spPr>
            <a:xfrm>
              <a:off x="3852472" y="3188726"/>
              <a:ext cx="2631375" cy="1949760"/>
            </a:xfrm>
            <a:prstGeom prst="rect">
              <a:avLst/>
            </a:prstGeom>
          </p:spPr>
          <p:txBody>
            <a:bodyPr/>
            <a:lstStyle>
              <a:lvl1pPr algn="l" defTabSz="914400" rtl="0" eaLnBrk="1" latinLnBrk="0" hangingPunct="1">
                <a:lnSpc>
                  <a:spcPct val="80000"/>
                </a:lnSpc>
                <a:spcBef>
                  <a:spcPct val="0"/>
                </a:spcBef>
                <a:buNone/>
                <a:defRPr sz="3600" kern="1200">
                  <a:solidFill>
                    <a:schemeClr val="tx1"/>
                  </a:solidFill>
                  <a:latin typeface="+mj-lt"/>
                  <a:ea typeface="+mj-ea"/>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2400" i="0" u="none" strike="noStrike" kern="1200" cap="none" spc="0" normalizeH="0" baseline="0" noProof="0" dirty="0">
                  <a:ln>
                    <a:noFill/>
                  </a:ln>
                  <a:solidFill>
                    <a:srgbClr val="007395"/>
                  </a:solidFill>
                  <a:effectLst/>
                  <a:uLnTx/>
                  <a:uFillTx/>
                  <a:latin typeface="Calibri"/>
                  <a:ea typeface="+mj-ea"/>
                  <a:cs typeface="+mj-cs"/>
                </a:rPr>
                <a:t>of organizations will adopt a hybrid infrastructure </a:t>
              </a:r>
              <a:br>
                <a:rPr kumimoji="0" lang="en-US" sz="2400" i="0" u="none" strike="noStrike" kern="1200" cap="none" spc="0" normalizeH="0" baseline="0" noProof="0" dirty="0">
                  <a:ln>
                    <a:noFill/>
                  </a:ln>
                  <a:solidFill>
                    <a:srgbClr val="007395"/>
                  </a:solidFill>
                  <a:effectLst/>
                  <a:uLnTx/>
                  <a:uFillTx/>
                  <a:latin typeface="Calibri"/>
                  <a:ea typeface="+mj-ea"/>
                  <a:cs typeface="+mj-cs"/>
                </a:rPr>
              </a:br>
              <a:r>
                <a:rPr kumimoji="0" lang="en-US" sz="2400" i="0" u="none" strike="noStrike" kern="1200" cap="none" spc="0" normalizeH="0" baseline="0" noProof="0" dirty="0">
                  <a:ln>
                    <a:noFill/>
                  </a:ln>
                  <a:solidFill>
                    <a:srgbClr val="007395"/>
                  </a:solidFill>
                  <a:effectLst/>
                  <a:uLnTx/>
                  <a:uFillTx/>
                  <a:latin typeface="Calibri"/>
                  <a:ea typeface="+mj-ea"/>
                  <a:cs typeface="+mj-cs"/>
                </a:rPr>
                <a:t>by 2020</a:t>
              </a:r>
              <a:r>
                <a:rPr kumimoji="0" lang="en-US" sz="2400" i="0" u="none" strike="noStrike" kern="1200" cap="none" spc="0" normalizeH="0" baseline="30000" noProof="0" dirty="0">
                  <a:ln>
                    <a:noFill/>
                  </a:ln>
                  <a:solidFill>
                    <a:srgbClr val="007395"/>
                  </a:solidFill>
                  <a:effectLst/>
                  <a:uLnTx/>
                  <a:uFillTx/>
                  <a:latin typeface="Calibri"/>
                  <a:ea typeface="+mj-ea"/>
                  <a:cs typeface="+mj-cs"/>
                </a:rPr>
                <a:t>1</a:t>
              </a:r>
            </a:p>
          </p:txBody>
        </p:sp>
      </p:grpSp>
      <p:sp>
        <p:nvSpPr>
          <p:cNvPr id="13" name="Freeform 5">
            <a:extLst>
              <a:ext uri="{FF2B5EF4-FFF2-40B4-BE49-F238E27FC236}">
                <a16:creationId xmlns:a16="http://schemas.microsoft.com/office/drawing/2014/main" xmlns="" id="{C8F6E242-B3B1-6346-B575-C8FA38671321}"/>
              </a:ext>
            </a:extLst>
          </p:cNvPr>
          <p:cNvSpPr>
            <a:spLocks noChangeAspect="1" noChangeArrowheads="1"/>
          </p:cNvSpPr>
          <p:nvPr/>
        </p:nvSpPr>
        <p:spPr bwMode="auto">
          <a:xfrm>
            <a:off x="4348726" y="4509145"/>
            <a:ext cx="613997" cy="613997"/>
          </a:xfrm>
          <a:custGeom>
            <a:avLst/>
            <a:gdLst>
              <a:gd name="T0" fmla="*/ 1621 w 2964"/>
              <a:gd name="T1" fmla="*/ 1042 h 2964"/>
              <a:gd name="T2" fmla="*/ 1459 w 2964"/>
              <a:gd name="T3" fmla="*/ 915 h 2964"/>
              <a:gd name="T4" fmla="*/ 1517 w 2964"/>
              <a:gd name="T5" fmla="*/ 1111 h 2964"/>
              <a:gd name="T6" fmla="*/ 2777 w 2964"/>
              <a:gd name="T7" fmla="*/ 1794 h 2964"/>
              <a:gd name="T8" fmla="*/ 2893 w 2964"/>
              <a:gd name="T9" fmla="*/ 1760 h 2964"/>
              <a:gd name="T10" fmla="*/ 2731 w 2964"/>
              <a:gd name="T11" fmla="*/ 868 h 2964"/>
              <a:gd name="T12" fmla="*/ 2777 w 2964"/>
              <a:gd name="T13" fmla="*/ 1192 h 2964"/>
              <a:gd name="T14" fmla="*/ 2696 w 2964"/>
              <a:gd name="T15" fmla="*/ 1783 h 2964"/>
              <a:gd name="T16" fmla="*/ 2639 w 2964"/>
              <a:gd name="T17" fmla="*/ 1725 h 2964"/>
              <a:gd name="T18" fmla="*/ 2557 w 2964"/>
              <a:gd name="T19" fmla="*/ 1517 h 2964"/>
              <a:gd name="T20" fmla="*/ 2280 w 2964"/>
              <a:gd name="T21" fmla="*/ 1563 h 2964"/>
              <a:gd name="T22" fmla="*/ 2211 w 2964"/>
              <a:gd name="T23" fmla="*/ 1806 h 2964"/>
              <a:gd name="T24" fmla="*/ 2061 w 2964"/>
              <a:gd name="T25" fmla="*/ 1459 h 2964"/>
              <a:gd name="T26" fmla="*/ 1748 w 2964"/>
              <a:gd name="T27" fmla="*/ 1378 h 2964"/>
              <a:gd name="T28" fmla="*/ 1586 w 2964"/>
              <a:gd name="T29" fmla="*/ 1389 h 2964"/>
              <a:gd name="T30" fmla="*/ 1702 w 2964"/>
              <a:gd name="T31" fmla="*/ 1493 h 2964"/>
              <a:gd name="T32" fmla="*/ 1331 w 2964"/>
              <a:gd name="T33" fmla="*/ 1598 h 2964"/>
              <a:gd name="T34" fmla="*/ 1123 w 2964"/>
              <a:gd name="T35" fmla="*/ 1366 h 2964"/>
              <a:gd name="T36" fmla="*/ 1505 w 2964"/>
              <a:gd name="T37" fmla="*/ 1806 h 2964"/>
              <a:gd name="T38" fmla="*/ 1158 w 2964"/>
              <a:gd name="T39" fmla="*/ 2268 h 2964"/>
              <a:gd name="T40" fmla="*/ 1007 w 2964"/>
              <a:gd name="T41" fmla="*/ 2639 h 2964"/>
              <a:gd name="T42" fmla="*/ 613 w 2964"/>
              <a:gd name="T43" fmla="*/ 2291 h 2964"/>
              <a:gd name="T44" fmla="*/ 509 w 2964"/>
              <a:gd name="T45" fmla="*/ 1922 h 2964"/>
              <a:gd name="T46" fmla="*/ 162 w 2964"/>
              <a:gd name="T47" fmla="*/ 1690 h 2964"/>
              <a:gd name="T48" fmla="*/ 197 w 2964"/>
              <a:gd name="T49" fmla="*/ 1146 h 2964"/>
              <a:gd name="T50" fmla="*/ 301 w 2964"/>
              <a:gd name="T51" fmla="*/ 1054 h 2964"/>
              <a:gd name="T52" fmla="*/ 648 w 2964"/>
              <a:gd name="T53" fmla="*/ 1065 h 2964"/>
              <a:gd name="T54" fmla="*/ 845 w 2964"/>
              <a:gd name="T55" fmla="*/ 1227 h 2964"/>
              <a:gd name="T56" fmla="*/ 1088 w 2964"/>
              <a:gd name="T57" fmla="*/ 1250 h 2964"/>
              <a:gd name="T58" fmla="*/ 1077 w 2964"/>
              <a:gd name="T59" fmla="*/ 1123 h 2964"/>
              <a:gd name="T60" fmla="*/ 1308 w 2964"/>
              <a:gd name="T61" fmla="*/ 1054 h 2964"/>
              <a:gd name="T62" fmla="*/ 1135 w 2964"/>
              <a:gd name="T63" fmla="*/ 891 h 2964"/>
              <a:gd name="T64" fmla="*/ 915 w 2964"/>
              <a:gd name="T65" fmla="*/ 1065 h 2964"/>
              <a:gd name="T66" fmla="*/ 822 w 2964"/>
              <a:gd name="T67" fmla="*/ 880 h 2964"/>
              <a:gd name="T68" fmla="*/ 833 w 2964"/>
              <a:gd name="T69" fmla="*/ 1007 h 2964"/>
              <a:gd name="T70" fmla="*/ 752 w 2964"/>
              <a:gd name="T71" fmla="*/ 1042 h 2964"/>
              <a:gd name="T72" fmla="*/ 706 w 2964"/>
              <a:gd name="T73" fmla="*/ 891 h 2964"/>
              <a:gd name="T74" fmla="*/ 405 w 2964"/>
              <a:gd name="T75" fmla="*/ 972 h 2964"/>
              <a:gd name="T76" fmla="*/ 428 w 2964"/>
              <a:gd name="T77" fmla="*/ 833 h 2964"/>
              <a:gd name="T78" fmla="*/ 625 w 2964"/>
              <a:gd name="T79" fmla="*/ 729 h 2964"/>
              <a:gd name="T80" fmla="*/ 1054 w 2964"/>
              <a:gd name="T81" fmla="*/ 660 h 2964"/>
              <a:gd name="T82" fmla="*/ 938 w 2964"/>
              <a:gd name="T83" fmla="*/ 637 h 2964"/>
              <a:gd name="T84" fmla="*/ 811 w 2964"/>
              <a:gd name="T85" fmla="*/ 579 h 2964"/>
              <a:gd name="T86" fmla="*/ 1239 w 2964"/>
              <a:gd name="T87" fmla="*/ 417 h 2964"/>
              <a:gd name="T88" fmla="*/ 1632 w 2964"/>
              <a:gd name="T89" fmla="*/ 463 h 2964"/>
              <a:gd name="T90" fmla="*/ 2176 w 2964"/>
              <a:gd name="T91" fmla="*/ 278 h 2964"/>
              <a:gd name="T92" fmla="*/ 1482 w 2964"/>
              <a:gd name="T93" fmla="*/ 2963 h 2964"/>
              <a:gd name="T94" fmla="*/ 521 w 2964"/>
              <a:gd name="T95" fmla="*/ 637 h 2964"/>
              <a:gd name="T96" fmla="*/ 648 w 2964"/>
              <a:gd name="T97" fmla="*/ 579 h 2964"/>
              <a:gd name="T98" fmla="*/ 509 w 2964"/>
              <a:gd name="T99" fmla="*/ 660 h 2964"/>
              <a:gd name="T100" fmla="*/ 1285 w 2964"/>
              <a:gd name="T101" fmla="*/ 2546 h 2964"/>
              <a:gd name="T102" fmla="*/ 1297 w 2964"/>
              <a:gd name="T103" fmla="*/ 2361 h 2964"/>
              <a:gd name="T104" fmla="*/ 1436 w 2964"/>
              <a:gd name="T105" fmla="*/ 2372 h 2964"/>
              <a:gd name="T106" fmla="*/ 2557 w 2964"/>
              <a:gd name="T107" fmla="*/ 1829 h 2964"/>
              <a:gd name="T108" fmla="*/ 2650 w 2964"/>
              <a:gd name="T109" fmla="*/ 1899 h 2964"/>
              <a:gd name="T110" fmla="*/ 2720 w 2964"/>
              <a:gd name="T111" fmla="*/ 2003 h 29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964" h="2964">
                <a:moveTo>
                  <a:pt x="1517" y="1111"/>
                </a:moveTo>
                <a:lnTo>
                  <a:pt x="1586" y="1111"/>
                </a:lnTo>
                <a:cubicBezTo>
                  <a:pt x="1609" y="1111"/>
                  <a:pt x="1621" y="1100"/>
                  <a:pt x="1621" y="1077"/>
                </a:cubicBezTo>
                <a:lnTo>
                  <a:pt x="1621" y="1042"/>
                </a:lnTo>
                <a:cubicBezTo>
                  <a:pt x="1621" y="1030"/>
                  <a:pt x="1621" y="1007"/>
                  <a:pt x="1609" y="996"/>
                </a:cubicBezTo>
                <a:lnTo>
                  <a:pt x="1540" y="903"/>
                </a:lnTo>
                <a:cubicBezTo>
                  <a:pt x="1540" y="891"/>
                  <a:pt x="1517" y="891"/>
                  <a:pt x="1505" y="891"/>
                </a:cubicBezTo>
                <a:lnTo>
                  <a:pt x="1459" y="915"/>
                </a:lnTo>
                <a:cubicBezTo>
                  <a:pt x="1447" y="915"/>
                  <a:pt x="1447" y="938"/>
                  <a:pt x="1447" y="949"/>
                </a:cubicBezTo>
                <a:lnTo>
                  <a:pt x="1482" y="1019"/>
                </a:lnTo>
                <a:lnTo>
                  <a:pt x="1482" y="1077"/>
                </a:lnTo>
                <a:cubicBezTo>
                  <a:pt x="1482" y="1100"/>
                  <a:pt x="1493" y="1111"/>
                  <a:pt x="1517" y="1111"/>
                </a:cubicBezTo>
                <a:close/>
                <a:moveTo>
                  <a:pt x="2812" y="1899"/>
                </a:moveTo>
                <a:cubicBezTo>
                  <a:pt x="2789" y="1899"/>
                  <a:pt x="2777" y="1887"/>
                  <a:pt x="2777" y="1864"/>
                </a:cubicBezTo>
                <a:lnTo>
                  <a:pt x="2777" y="1817"/>
                </a:lnTo>
                <a:lnTo>
                  <a:pt x="2777" y="1794"/>
                </a:lnTo>
                <a:lnTo>
                  <a:pt x="2801" y="1725"/>
                </a:lnTo>
                <a:cubicBezTo>
                  <a:pt x="2812" y="1702"/>
                  <a:pt x="2835" y="1702"/>
                  <a:pt x="2847" y="1713"/>
                </a:cubicBezTo>
                <a:lnTo>
                  <a:pt x="2859" y="1748"/>
                </a:lnTo>
                <a:cubicBezTo>
                  <a:pt x="2870" y="1748"/>
                  <a:pt x="2882" y="1760"/>
                  <a:pt x="2893" y="1760"/>
                </a:cubicBezTo>
                <a:lnTo>
                  <a:pt x="2940" y="1760"/>
                </a:lnTo>
                <a:cubicBezTo>
                  <a:pt x="2951" y="1667"/>
                  <a:pt x="2963" y="1574"/>
                  <a:pt x="2963" y="1482"/>
                </a:cubicBezTo>
                <a:cubicBezTo>
                  <a:pt x="2963" y="1192"/>
                  <a:pt x="2882" y="915"/>
                  <a:pt x="2731" y="683"/>
                </a:cubicBezTo>
                <a:cubicBezTo>
                  <a:pt x="2731" y="868"/>
                  <a:pt x="2731" y="806"/>
                  <a:pt x="2731" y="868"/>
                </a:cubicBezTo>
                <a:lnTo>
                  <a:pt x="2731" y="880"/>
                </a:lnTo>
                <a:lnTo>
                  <a:pt x="2824" y="1100"/>
                </a:lnTo>
                <a:cubicBezTo>
                  <a:pt x="2824" y="1111"/>
                  <a:pt x="2824" y="1111"/>
                  <a:pt x="2812" y="1123"/>
                </a:cubicBezTo>
                <a:lnTo>
                  <a:pt x="2777" y="1192"/>
                </a:lnTo>
                <a:lnTo>
                  <a:pt x="2777" y="1215"/>
                </a:lnTo>
                <a:lnTo>
                  <a:pt x="2777" y="1517"/>
                </a:lnTo>
                <a:lnTo>
                  <a:pt x="2777" y="1540"/>
                </a:lnTo>
                <a:lnTo>
                  <a:pt x="2696" y="1783"/>
                </a:lnTo>
                <a:cubicBezTo>
                  <a:pt x="2685" y="1794"/>
                  <a:pt x="2673" y="1806"/>
                  <a:pt x="2662" y="1806"/>
                </a:cubicBezTo>
                <a:lnTo>
                  <a:pt x="2650" y="1806"/>
                </a:lnTo>
                <a:lnTo>
                  <a:pt x="2639" y="1794"/>
                </a:lnTo>
                <a:lnTo>
                  <a:pt x="2639" y="1725"/>
                </a:lnTo>
                <a:lnTo>
                  <a:pt x="2639" y="1702"/>
                </a:lnTo>
                <a:lnTo>
                  <a:pt x="2592" y="1505"/>
                </a:lnTo>
                <a:cubicBezTo>
                  <a:pt x="2592" y="1493"/>
                  <a:pt x="2581" y="1493"/>
                  <a:pt x="2569" y="1505"/>
                </a:cubicBezTo>
                <a:lnTo>
                  <a:pt x="2557" y="1517"/>
                </a:lnTo>
                <a:lnTo>
                  <a:pt x="2534" y="1517"/>
                </a:lnTo>
                <a:lnTo>
                  <a:pt x="2477" y="1424"/>
                </a:lnTo>
                <a:cubicBezTo>
                  <a:pt x="2465" y="1401"/>
                  <a:pt x="2442" y="1401"/>
                  <a:pt x="2430" y="1413"/>
                </a:cubicBezTo>
                <a:lnTo>
                  <a:pt x="2280" y="1563"/>
                </a:lnTo>
                <a:cubicBezTo>
                  <a:pt x="2268" y="1574"/>
                  <a:pt x="2268" y="1574"/>
                  <a:pt x="2268" y="1586"/>
                </a:cubicBezTo>
                <a:lnTo>
                  <a:pt x="2268" y="1667"/>
                </a:lnTo>
                <a:lnTo>
                  <a:pt x="2223" y="1794"/>
                </a:lnTo>
                <a:lnTo>
                  <a:pt x="2211" y="1806"/>
                </a:lnTo>
                <a:lnTo>
                  <a:pt x="2200" y="1806"/>
                </a:lnTo>
                <a:cubicBezTo>
                  <a:pt x="2188" y="1806"/>
                  <a:pt x="2184" y="1798"/>
                  <a:pt x="2176" y="1794"/>
                </a:cubicBezTo>
                <a:lnTo>
                  <a:pt x="2095" y="1517"/>
                </a:lnTo>
                <a:cubicBezTo>
                  <a:pt x="2084" y="1493"/>
                  <a:pt x="2072" y="1470"/>
                  <a:pt x="2061" y="1459"/>
                </a:cubicBezTo>
                <a:lnTo>
                  <a:pt x="1956" y="1389"/>
                </a:lnTo>
                <a:lnTo>
                  <a:pt x="1933" y="1389"/>
                </a:lnTo>
                <a:lnTo>
                  <a:pt x="1771" y="1389"/>
                </a:lnTo>
                <a:cubicBezTo>
                  <a:pt x="1760" y="1389"/>
                  <a:pt x="1760" y="1389"/>
                  <a:pt x="1748" y="1378"/>
                </a:cubicBezTo>
                <a:lnTo>
                  <a:pt x="1713" y="1343"/>
                </a:lnTo>
                <a:lnTo>
                  <a:pt x="1586" y="1343"/>
                </a:lnTo>
                <a:cubicBezTo>
                  <a:pt x="1563" y="1343"/>
                  <a:pt x="1551" y="1366"/>
                  <a:pt x="1563" y="1378"/>
                </a:cubicBezTo>
                <a:cubicBezTo>
                  <a:pt x="1574" y="1389"/>
                  <a:pt x="1574" y="1389"/>
                  <a:pt x="1586" y="1389"/>
                </a:cubicBezTo>
                <a:lnTo>
                  <a:pt x="1644" y="1389"/>
                </a:lnTo>
                <a:cubicBezTo>
                  <a:pt x="1656" y="1389"/>
                  <a:pt x="1667" y="1401"/>
                  <a:pt x="1679" y="1401"/>
                </a:cubicBezTo>
                <a:lnTo>
                  <a:pt x="1702" y="1459"/>
                </a:lnTo>
                <a:cubicBezTo>
                  <a:pt x="1713" y="1470"/>
                  <a:pt x="1702" y="1481"/>
                  <a:pt x="1702" y="1493"/>
                </a:cubicBezTo>
                <a:lnTo>
                  <a:pt x="1540" y="1656"/>
                </a:lnTo>
                <a:cubicBezTo>
                  <a:pt x="1528" y="1667"/>
                  <a:pt x="1524" y="1663"/>
                  <a:pt x="1517" y="1667"/>
                </a:cubicBezTo>
                <a:lnTo>
                  <a:pt x="1366" y="1632"/>
                </a:lnTo>
                <a:cubicBezTo>
                  <a:pt x="1354" y="1621"/>
                  <a:pt x="1343" y="1609"/>
                  <a:pt x="1331" y="1598"/>
                </a:cubicBezTo>
                <a:lnTo>
                  <a:pt x="1215" y="1354"/>
                </a:lnTo>
                <a:cubicBezTo>
                  <a:pt x="1204" y="1354"/>
                  <a:pt x="1192" y="1343"/>
                  <a:pt x="1181" y="1343"/>
                </a:cubicBezTo>
                <a:lnTo>
                  <a:pt x="1146" y="1343"/>
                </a:lnTo>
                <a:cubicBezTo>
                  <a:pt x="1123" y="1343"/>
                  <a:pt x="1123" y="1354"/>
                  <a:pt x="1123" y="1366"/>
                </a:cubicBezTo>
                <a:lnTo>
                  <a:pt x="1274" y="1667"/>
                </a:lnTo>
                <a:cubicBezTo>
                  <a:pt x="1285" y="1702"/>
                  <a:pt x="1320" y="1713"/>
                  <a:pt x="1343" y="1725"/>
                </a:cubicBezTo>
                <a:lnTo>
                  <a:pt x="1470" y="1748"/>
                </a:lnTo>
                <a:cubicBezTo>
                  <a:pt x="1505" y="1760"/>
                  <a:pt x="1517" y="1783"/>
                  <a:pt x="1505" y="1806"/>
                </a:cubicBezTo>
                <a:cubicBezTo>
                  <a:pt x="1447" y="1922"/>
                  <a:pt x="1466" y="1883"/>
                  <a:pt x="1447" y="1922"/>
                </a:cubicBezTo>
                <a:lnTo>
                  <a:pt x="1413" y="1956"/>
                </a:lnTo>
                <a:lnTo>
                  <a:pt x="1250" y="2084"/>
                </a:lnTo>
                <a:lnTo>
                  <a:pt x="1158" y="2268"/>
                </a:lnTo>
                <a:cubicBezTo>
                  <a:pt x="1158" y="2465"/>
                  <a:pt x="1158" y="2400"/>
                  <a:pt x="1158" y="2465"/>
                </a:cubicBezTo>
                <a:cubicBezTo>
                  <a:pt x="1158" y="2488"/>
                  <a:pt x="1146" y="2511"/>
                  <a:pt x="1146" y="2523"/>
                </a:cubicBezTo>
                <a:lnTo>
                  <a:pt x="1100" y="2592"/>
                </a:lnTo>
                <a:cubicBezTo>
                  <a:pt x="1077" y="2627"/>
                  <a:pt x="1042" y="2639"/>
                  <a:pt x="1007" y="2639"/>
                </a:cubicBezTo>
                <a:lnTo>
                  <a:pt x="926" y="2639"/>
                </a:lnTo>
                <a:cubicBezTo>
                  <a:pt x="891" y="2639"/>
                  <a:pt x="868" y="2627"/>
                  <a:pt x="845" y="2604"/>
                </a:cubicBezTo>
                <a:lnTo>
                  <a:pt x="613" y="2338"/>
                </a:lnTo>
                <a:cubicBezTo>
                  <a:pt x="602" y="2326"/>
                  <a:pt x="602" y="2303"/>
                  <a:pt x="613" y="2291"/>
                </a:cubicBezTo>
                <a:lnTo>
                  <a:pt x="637" y="2200"/>
                </a:lnTo>
                <a:cubicBezTo>
                  <a:pt x="648" y="2188"/>
                  <a:pt x="648" y="2165"/>
                  <a:pt x="637" y="2165"/>
                </a:cubicBezTo>
                <a:lnTo>
                  <a:pt x="521" y="1968"/>
                </a:lnTo>
                <a:cubicBezTo>
                  <a:pt x="509" y="1956"/>
                  <a:pt x="509" y="1933"/>
                  <a:pt x="509" y="1922"/>
                </a:cubicBezTo>
                <a:cubicBezTo>
                  <a:pt x="509" y="1841"/>
                  <a:pt x="509" y="1868"/>
                  <a:pt x="509" y="1841"/>
                </a:cubicBezTo>
                <a:cubicBezTo>
                  <a:pt x="509" y="1817"/>
                  <a:pt x="498" y="1806"/>
                  <a:pt x="475" y="1806"/>
                </a:cubicBezTo>
                <a:lnTo>
                  <a:pt x="255" y="1771"/>
                </a:lnTo>
                <a:cubicBezTo>
                  <a:pt x="209" y="1760"/>
                  <a:pt x="174" y="1737"/>
                  <a:pt x="162" y="1690"/>
                </a:cubicBezTo>
                <a:lnTo>
                  <a:pt x="104" y="1470"/>
                </a:lnTo>
                <a:cubicBezTo>
                  <a:pt x="93" y="1447"/>
                  <a:pt x="93" y="1424"/>
                  <a:pt x="104" y="1401"/>
                </a:cubicBezTo>
                <a:cubicBezTo>
                  <a:pt x="185" y="1169"/>
                  <a:pt x="158" y="1246"/>
                  <a:pt x="185" y="1169"/>
                </a:cubicBezTo>
                <a:cubicBezTo>
                  <a:pt x="189" y="1161"/>
                  <a:pt x="185" y="1158"/>
                  <a:pt x="197" y="1146"/>
                </a:cubicBezTo>
                <a:lnTo>
                  <a:pt x="266" y="1123"/>
                </a:lnTo>
                <a:cubicBezTo>
                  <a:pt x="266" y="1111"/>
                  <a:pt x="274" y="1107"/>
                  <a:pt x="278" y="1100"/>
                </a:cubicBezTo>
                <a:lnTo>
                  <a:pt x="278" y="1088"/>
                </a:lnTo>
                <a:cubicBezTo>
                  <a:pt x="278" y="1077"/>
                  <a:pt x="289" y="1065"/>
                  <a:pt x="301" y="1054"/>
                </a:cubicBezTo>
                <a:lnTo>
                  <a:pt x="347" y="1030"/>
                </a:lnTo>
                <a:cubicBezTo>
                  <a:pt x="359" y="1019"/>
                  <a:pt x="382" y="1019"/>
                  <a:pt x="394" y="1019"/>
                </a:cubicBezTo>
                <a:lnTo>
                  <a:pt x="602" y="1019"/>
                </a:lnTo>
                <a:cubicBezTo>
                  <a:pt x="625" y="1019"/>
                  <a:pt x="648" y="1042"/>
                  <a:pt x="648" y="1065"/>
                </a:cubicBezTo>
                <a:lnTo>
                  <a:pt x="648" y="1123"/>
                </a:lnTo>
                <a:cubicBezTo>
                  <a:pt x="648" y="1146"/>
                  <a:pt x="660" y="1169"/>
                  <a:pt x="683" y="1169"/>
                </a:cubicBezTo>
                <a:lnTo>
                  <a:pt x="811" y="1239"/>
                </a:lnTo>
                <a:cubicBezTo>
                  <a:pt x="822" y="1239"/>
                  <a:pt x="845" y="1239"/>
                  <a:pt x="845" y="1227"/>
                </a:cubicBezTo>
                <a:cubicBezTo>
                  <a:pt x="857" y="1192"/>
                  <a:pt x="853" y="1203"/>
                  <a:pt x="857" y="1192"/>
                </a:cubicBezTo>
                <a:cubicBezTo>
                  <a:pt x="868" y="1169"/>
                  <a:pt x="891" y="1169"/>
                  <a:pt x="915" y="1181"/>
                </a:cubicBezTo>
                <a:cubicBezTo>
                  <a:pt x="1042" y="1239"/>
                  <a:pt x="999" y="1219"/>
                  <a:pt x="1042" y="1239"/>
                </a:cubicBezTo>
                <a:cubicBezTo>
                  <a:pt x="1054" y="1250"/>
                  <a:pt x="1077" y="1250"/>
                  <a:pt x="1088" y="1250"/>
                </a:cubicBezTo>
                <a:lnTo>
                  <a:pt x="1111" y="1250"/>
                </a:lnTo>
                <a:lnTo>
                  <a:pt x="1158" y="1227"/>
                </a:lnTo>
                <a:cubicBezTo>
                  <a:pt x="1181" y="1215"/>
                  <a:pt x="1181" y="1192"/>
                  <a:pt x="1158" y="1169"/>
                </a:cubicBezTo>
                <a:lnTo>
                  <a:pt x="1077" y="1123"/>
                </a:lnTo>
                <a:cubicBezTo>
                  <a:pt x="1065" y="1111"/>
                  <a:pt x="1069" y="1107"/>
                  <a:pt x="1065" y="1100"/>
                </a:cubicBezTo>
                <a:lnTo>
                  <a:pt x="1065" y="1042"/>
                </a:lnTo>
                <a:cubicBezTo>
                  <a:pt x="1065" y="1030"/>
                  <a:pt x="1077" y="1019"/>
                  <a:pt x="1088" y="1019"/>
                </a:cubicBezTo>
                <a:lnTo>
                  <a:pt x="1308" y="1054"/>
                </a:lnTo>
                <a:cubicBezTo>
                  <a:pt x="1331" y="1065"/>
                  <a:pt x="1343" y="1054"/>
                  <a:pt x="1343" y="1030"/>
                </a:cubicBezTo>
                <a:lnTo>
                  <a:pt x="1343" y="984"/>
                </a:lnTo>
                <a:cubicBezTo>
                  <a:pt x="1343" y="972"/>
                  <a:pt x="1343" y="972"/>
                  <a:pt x="1331" y="972"/>
                </a:cubicBezTo>
                <a:lnTo>
                  <a:pt x="1135" y="891"/>
                </a:lnTo>
                <a:cubicBezTo>
                  <a:pt x="1123" y="880"/>
                  <a:pt x="1100" y="891"/>
                  <a:pt x="1100" y="903"/>
                </a:cubicBezTo>
                <a:lnTo>
                  <a:pt x="984" y="1054"/>
                </a:lnTo>
                <a:cubicBezTo>
                  <a:pt x="972" y="1065"/>
                  <a:pt x="972" y="1065"/>
                  <a:pt x="961" y="1065"/>
                </a:cubicBezTo>
                <a:cubicBezTo>
                  <a:pt x="915" y="1065"/>
                  <a:pt x="930" y="1065"/>
                  <a:pt x="915" y="1065"/>
                </a:cubicBezTo>
                <a:cubicBezTo>
                  <a:pt x="891" y="1065"/>
                  <a:pt x="880" y="1054"/>
                  <a:pt x="880" y="1030"/>
                </a:cubicBezTo>
                <a:lnTo>
                  <a:pt x="880" y="972"/>
                </a:lnTo>
                <a:lnTo>
                  <a:pt x="833" y="891"/>
                </a:lnTo>
                <a:cubicBezTo>
                  <a:pt x="833" y="880"/>
                  <a:pt x="833" y="880"/>
                  <a:pt x="822" y="880"/>
                </a:cubicBezTo>
                <a:lnTo>
                  <a:pt x="811" y="880"/>
                </a:lnTo>
                <a:cubicBezTo>
                  <a:pt x="799" y="880"/>
                  <a:pt x="787" y="891"/>
                  <a:pt x="799" y="903"/>
                </a:cubicBezTo>
                <a:lnTo>
                  <a:pt x="833" y="972"/>
                </a:lnTo>
                <a:lnTo>
                  <a:pt x="833" y="1007"/>
                </a:lnTo>
                <a:lnTo>
                  <a:pt x="833" y="1019"/>
                </a:lnTo>
                <a:lnTo>
                  <a:pt x="799" y="1054"/>
                </a:lnTo>
                <a:cubicBezTo>
                  <a:pt x="787" y="1065"/>
                  <a:pt x="787" y="1065"/>
                  <a:pt x="776" y="1054"/>
                </a:cubicBezTo>
                <a:lnTo>
                  <a:pt x="752" y="1042"/>
                </a:lnTo>
                <a:lnTo>
                  <a:pt x="752" y="1019"/>
                </a:lnTo>
                <a:lnTo>
                  <a:pt x="776" y="1007"/>
                </a:lnTo>
                <a:cubicBezTo>
                  <a:pt x="787" y="996"/>
                  <a:pt x="787" y="996"/>
                  <a:pt x="776" y="984"/>
                </a:cubicBezTo>
                <a:lnTo>
                  <a:pt x="706" y="891"/>
                </a:lnTo>
                <a:cubicBezTo>
                  <a:pt x="695" y="880"/>
                  <a:pt x="691" y="883"/>
                  <a:pt x="683" y="880"/>
                </a:cubicBezTo>
                <a:lnTo>
                  <a:pt x="602" y="880"/>
                </a:lnTo>
                <a:lnTo>
                  <a:pt x="428" y="972"/>
                </a:lnTo>
                <a:lnTo>
                  <a:pt x="405" y="972"/>
                </a:lnTo>
                <a:lnTo>
                  <a:pt x="347" y="938"/>
                </a:lnTo>
                <a:cubicBezTo>
                  <a:pt x="336" y="926"/>
                  <a:pt x="340" y="922"/>
                  <a:pt x="336" y="915"/>
                </a:cubicBezTo>
                <a:lnTo>
                  <a:pt x="417" y="833"/>
                </a:lnTo>
                <a:lnTo>
                  <a:pt x="428" y="833"/>
                </a:lnTo>
                <a:lnTo>
                  <a:pt x="498" y="833"/>
                </a:lnTo>
                <a:cubicBezTo>
                  <a:pt x="509" y="833"/>
                  <a:pt x="509" y="833"/>
                  <a:pt x="521" y="822"/>
                </a:cubicBezTo>
                <a:lnTo>
                  <a:pt x="579" y="764"/>
                </a:lnTo>
                <a:cubicBezTo>
                  <a:pt x="590" y="752"/>
                  <a:pt x="613" y="741"/>
                  <a:pt x="625" y="729"/>
                </a:cubicBezTo>
                <a:lnTo>
                  <a:pt x="787" y="695"/>
                </a:lnTo>
                <a:cubicBezTo>
                  <a:pt x="1007" y="695"/>
                  <a:pt x="933" y="695"/>
                  <a:pt x="1007" y="695"/>
                </a:cubicBezTo>
                <a:cubicBezTo>
                  <a:pt x="1019" y="695"/>
                  <a:pt x="1019" y="695"/>
                  <a:pt x="1030" y="683"/>
                </a:cubicBezTo>
                <a:lnTo>
                  <a:pt x="1054" y="660"/>
                </a:lnTo>
                <a:cubicBezTo>
                  <a:pt x="1065" y="648"/>
                  <a:pt x="1065" y="648"/>
                  <a:pt x="1065" y="637"/>
                </a:cubicBezTo>
                <a:lnTo>
                  <a:pt x="1065" y="579"/>
                </a:lnTo>
                <a:cubicBezTo>
                  <a:pt x="1065" y="556"/>
                  <a:pt x="1030" y="544"/>
                  <a:pt x="1019" y="556"/>
                </a:cubicBezTo>
                <a:lnTo>
                  <a:pt x="938" y="637"/>
                </a:lnTo>
                <a:cubicBezTo>
                  <a:pt x="926" y="648"/>
                  <a:pt x="926" y="648"/>
                  <a:pt x="915" y="648"/>
                </a:cubicBezTo>
                <a:lnTo>
                  <a:pt x="891" y="648"/>
                </a:lnTo>
                <a:lnTo>
                  <a:pt x="880" y="648"/>
                </a:lnTo>
                <a:lnTo>
                  <a:pt x="811" y="579"/>
                </a:lnTo>
                <a:cubicBezTo>
                  <a:pt x="799" y="567"/>
                  <a:pt x="799" y="544"/>
                  <a:pt x="822" y="533"/>
                </a:cubicBezTo>
                <a:cubicBezTo>
                  <a:pt x="1007" y="417"/>
                  <a:pt x="945" y="456"/>
                  <a:pt x="1007" y="417"/>
                </a:cubicBezTo>
                <a:lnTo>
                  <a:pt x="1030" y="417"/>
                </a:lnTo>
                <a:lnTo>
                  <a:pt x="1239" y="417"/>
                </a:lnTo>
                <a:lnTo>
                  <a:pt x="1262" y="417"/>
                </a:lnTo>
                <a:lnTo>
                  <a:pt x="1331" y="463"/>
                </a:lnTo>
                <a:lnTo>
                  <a:pt x="1354" y="463"/>
                </a:lnTo>
                <a:lnTo>
                  <a:pt x="1632" y="463"/>
                </a:lnTo>
                <a:cubicBezTo>
                  <a:pt x="1656" y="463"/>
                  <a:pt x="1679" y="452"/>
                  <a:pt x="1690" y="452"/>
                </a:cubicBezTo>
                <a:lnTo>
                  <a:pt x="1980" y="243"/>
                </a:lnTo>
                <a:cubicBezTo>
                  <a:pt x="1991" y="231"/>
                  <a:pt x="1991" y="231"/>
                  <a:pt x="2003" y="231"/>
                </a:cubicBezTo>
                <a:cubicBezTo>
                  <a:pt x="2176" y="278"/>
                  <a:pt x="2118" y="262"/>
                  <a:pt x="2176" y="278"/>
                </a:cubicBezTo>
                <a:lnTo>
                  <a:pt x="2291" y="243"/>
                </a:lnTo>
                <a:cubicBezTo>
                  <a:pt x="2061" y="93"/>
                  <a:pt x="1783" y="0"/>
                  <a:pt x="1482" y="0"/>
                </a:cubicBezTo>
                <a:cubicBezTo>
                  <a:pt x="660" y="0"/>
                  <a:pt x="0" y="660"/>
                  <a:pt x="0" y="1482"/>
                </a:cubicBezTo>
                <a:cubicBezTo>
                  <a:pt x="0" y="2303"/>
                  <a:pt x="660" y="2963"/>
                  <a:pt x="1482" y="2963"/>
                </a:cubicBezTo>
                <a:cubicBezTo>
                  <a:pt x="2153" y="2963"/>
                  <a:pt x="2720" y="2511"/>
                  <a:pt x="2905" y="1899"/>
                </a:cubicBezTo>
                <a:lnTo>
                  <a:pt x="2812" y="1899"/>
                </a:lnTo>
                <a:close/>
                <a:moveTo>
                  <a:pt x="509" y="660"/>
                </a:moveTo>
                <a:cubicBezTo>
                  <a:pt x="509" y="648"/>
                  <a:pt x="509" y="648"/>
                  <a:pt x="521" y="637"/>
                </a:cubicBezTo>
                <a:lnTo>
                  <a:pt x="590" y="567"/>
                </a:lnTo>
                <a:cubicBezTo>
                  <a:pt x="602" y="556"/>
                  <a:pt x="602" y="556"/>
                  <a:pt x="613" y="556"/>
                </a:cubicBezTo>
                <a:lnTo>
                  <a:pt x="625" y="556"/>
                </a:lnTo>
                <a:cubicBezTo>
                  <a:pt x="637" y="556"/>
                  <a:pt x="648" y="567"/>
                  <a:pt x="648" y="579"/>
                </a:cubicBezTo>
                <a:lnTo>
                  <a:pt x="648" y="660"/>
                </a:lnTo>
                <a:cubicBezTo>
                  <a:pt x="648" y="683"/>
                  <a:pt x="637" y="695"/>
                  <a:pt x="613" y="695"/>
                </a:cubicBezTo>
                <a:lnTo>
                  <a:pt x="544" y="695"/>
                </a:lnTo>
                <a:cubicBezTo>
                  <a:pt x="521" y="695"/>
                  <a:pt x="509" y="683"/>
                  <a:pt x="509" y="660"/>
                </a:cubicBezTo>
                <a:close/>
                <a:moveTo>
                  <a:pt x="1436" y="2372"/>
                </a:moveTo>
                <a:lnTo>
                  <a:pt x="1354" y="2534"/>
                </a:lnTo>
                <a:cubicBezTo>
                  <a:pt x="1346" y="2538"/>
                  <a:pt x="1343" y="2546"/>
                  <a:pt x="1331" y="2546"/>
                </a:cubicBezTo>
                <a:lnTo>
                  <a:pt x="1285" y="2546"/>
                </a:lnTo>
                <a:cubicBezTo>
                  <a:pt x="1274" y="2546"/>
                  <a:pt x="1250" y="2534"/>
                  <a:pt x="1250" y="2511"/>
                </a:cubicBezTo>
                <a:lnTo>
                  <a:pt x="1250" y="2430"/>
                </a:lnTo>
                <a:cubicBezTo>
                  <a:pt x="1250" y="2418"/>
                  <a:pt x="1262" y="2407"/>
                  <a:pt x="1262" y="2396"/>
                </a:cubicBezTo>
                <a:lnTo>
                  <a:pt x="1297" y="2361"/>
                </a:lnTo>
                <a:lnTo>
                  <a:pt x="1366" y="2303"/>
                </a:lnTo>
                <a:cubicBezTo>
                  <a:pt x="1378" y="2280"/>
                  <a:pt x="1401" y="2291"/>
                  <a:pt x="1413" y="2303"/>
                </a:cubicBezTo>
                <a:lnTo>
                  <a:pt x="1436" y="2349"/>
                </a:lnTo>
                <a:lnTo>
                  <a:pt x="1436" y="2372"/>
                </a:lnTo>
                <a:close/>
                <a:moveTo>
                  <a:pt x="2720" y="2003"/>
                </a:moveTo>
                <a:lnTo>
                  <a:pt x="2696" y="2061"/>
                </a:lnTo>
                <a:cubicBezTo>
                  <a:pt x="2696" y="2072"/>
                  <a:pt x="2673" y="2072"/>
                  <a:pt x="2673" y="2061"/>
                </a:cubicBezTo>
                <a:cubicBezTo>
                  <a:pt x="2557" y="1829"/>
                  <a:pt x="2596" y="1906"/>
                  <a:pt x="2557" y="1829"/>
                </a:cubicBezTo>
                <a:cubicBezTo>
                  <a:pt x="2557" y="1817"/>
                  <a:pt x="2557" y="1806"/>
                  <a:pt x="2581" y="1806"/>
                </a:cubicBezTo>
                <a:cubicBezTo>
                  <a:pt x="2592" y="1806"/>
                  <a:pt x="2592" y="1806"/>
                  <a:pt x="2604" y="1817"/>
                </a:cubicBezTo>
                <a:cubicBezTo>
                  <a:pt x="2627" y="1887"/>
                  <a:pt x="2620" y="1863"/>
                  <a:pt x="2627" y="1887"/>
                </a:cubicBezTo>
                <a:cubicBezTo>
                  <a:pt x="2639" y="1899"/>
                  <a:pt x="2639" y="1899"/>
                  <a:pt x="2650" y="1899"/>
                </a:cubicBezTo>
                <a:lnTo>
                  <a:pt x="2662" y="1899"/>
                </a:lnTo>
                <a:cubicBezTo>
                  <a:pt x="2673" y="1899"/>
                  <a:pt x="2685" y="1910"/>
                  <a:pt x="2696" y="1910"/>
                </a:cubicBezTo>
                <a:lnTo>
                  <a:pt x="2720" y="1980"/>
                </a:lnTo>
                <a:cubicBezTo>
                  <a:pt x="2731" y="1991"/>
                  <a:pt x="2731" y="1991"/>
                  <a:pt x="2720" y="2003"/>
                </a:cubicBezTo>
                <a:close/>
              </a:path>
            </a:pathLst>
          </a:custGeom>
          <a:solidFill>
            <a:schemeClr val="accent4"/>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8D14"/>
              </a:solidFill>
              <a:effectLst/>
              <a:uLnTx/>
              <a:uFillTx/>
              <a:latin typeface="Calibri"/>
              <a:ea typeface="+mn-ea"/>
              <a:cs typeface="+mn-cs"/>
            </a:endParaRPr>
          </a:p>
        </p:txBody>
      </p:sp>
      <p:sp>
        <p:nvSpPr>
          <p:cNvPr id="14" name="Freeform 2">
            <a:extLst>
              <a:ext uri="{FF2B5EF4-FFF2-40B4-BE49-F238E27FC236}">
                <a16:creationId xmlns:a16="http://schemas.microsoft.com/office/drawing/2014/main" xmlns="" id="{1CD3B736-C366-A64B-96EF-B2ADFF9FF14E}"/>
              </a:ext>
            </a:extLst>
          </p:cNvPr>
          <p:cNvSpPr>
            <a:spLocks noChangeAspect="1" noChangeArrowheads="1"/>
          </p:cNvSpPr>
          <p:nvPr/>
        </p:nvSpPr>
        <p:spPr bwMode="auto">
          <a:xfrm>
            <a:off x="4303896" y="3525595"/>
            <a:ext cx="686939" cy="472270"/>
          </a:xfrm>
          <a:custGeom>
            <a:avLst/>
            <a:gdLst>
              <a:gd name="T0" fmla="*/ 2824 w 2964"/>
              <a:gd name="T1" fmla="*/ 0 h 2039"/>
              <a:gd name="T2" fmla="*/ 139 w 2964"/>
              <a:gd name="T3" fmla="*/ 0 h 2039"/>
              <a:gd name="T4" fmla="*/ 0 w 2964"/>
              <a:gd name="T5" fmla="*/ 139 h 2039"/>
              <a:gd name="T6" fmla="*/ 0 w 2964"/>
              <a:gd name="T7" fmla="*/ 1899 h 2039"/>
              <a:gd name="T8" fmla="*/ 139 w 2964"/>
              <a:gd name="T9" fmla="*/ 2038 h 2039"/>
              <a:gd name="T10" fmla="*/ 2824 w 2964"/>
              <a:gd name="T11" fmla="*/ 2038 h 2039"/>
              <a:gd name="T12" fmla="*/ 2963 w 2964"/>
              <a:gd name="T13" fmla="*/ 1899 h 2039"/>
              <a:gd name="T14" fmla="*/ 2963 w 2964"/>
              <a:gd name="T15" fmla="*/ 139 h 2039"/>
              <a:gd name="T16" fmla="*/ 2824 w 2964"/>
              <a:gd name="T17" fmla="*/ 0 h 2039"/>
              <a:gd name="T18" fmla="*/ 2639 w 2964"/>
              <a:gd name="T19" fmla="*/ 1899 h 2039"/>
              <a:gd name="T20" fmla="*/ 370 w 2964"/>
              <a:gd name="T21" fmla="*/ 1899 h 2039"/>
              <a:gd name="T22" fmla="*/ 1146 w 2964"/>
              <a:gd name="T23" fmla="*/ 1123 h 2039"/>
              <a:gd name="T24" fmla="*/ 1482 w 2964"/>
              <a:gd name="T25" fmla="*/ 1459 h 2039"/>
              <a:gd name="T26" fmla="*/ 2223 w 2964"/>
              <a:gd name="T27" fmla="*/ 718 h 2039"/>
              <a:gd name="T28" fmla="*/ 2223 w 2964"/>
              <a:gd name="T29" fmla="*/ 1054 h 2039"/>
              <a:gd name="T30" fmla="*/ 2303 w 2964"/>
              <a:gd name="T31" fmla="*/ 1135 h 2039"/>
              <a:gd name="T32" fmla="*/ 2372 w 2964"/>
              <a:gd name="T33" fmla="*/ 1135 h 2039"/>
              <a:gd name="T34" fmla="*/ 2453 w 2964"/>
              <a:gd name="T35" fmla="*/ 1054 h 2039"/>
              <a:gd name="T36" fmla="*/ 2453 w 2964"/>
              <a:gd name="T37" fmla="*/ 324 h 2039"/>
              <a:gd name="T38" fmla="*/ 1725 w 2964"/>
              <a:gd name="T39" fmla="*/ 324 h 2039"/>
              <a:gd name="T40" fmla="*/ 1644 w 2964"/>
              <a:gd name="T41" fmla="*/ 394 h 2039"/>
              <a:gd name="T42" fmla="*/ 1644 w 2964"/>
              <a:gd name="T43" fmla="*/ 475 h 2039"/>
              <a:gd name="T44" fmla="*/ 1725 w 2964"/>
              <a:gd name="T45" fmla="*/ 556 h 2039"/>
              <a:gd name="T46" fmla="*/ 2061 w 2964"/>
              <a:gd name="T47" fmla="*/ 556 h 2039"/>
              <a:gd name="T48" fmla="*/ 1482 w 2964"/>
              <a:gd name="T49" fmla="*/ 1135 h 2039"/>
              <a:gd name="T50" fmla="*/ 1146 w 2964"/>
              <a:gd name="T51" fmla="*/ 787 h 2039"/>
              <a:gd name="T52" fmla="*/ 278 w 2964"/>
              <a:gd name="T53" fmla="*/ 1656 h 2039"/>
              <a:gd name="T54" fmla="*/ 278 w 2964"/>
              <a:gd name="T55" fmla="*/ 139 h 2039"/>
              <a:gd name="T56" fmla="*/ 2639 w 2964"/>
              <a:gd name="T57" fmla="*/ 139 h 2039"/>
              <a:gd name="T58" fmla="*/ 2639 w 2964"/>
              <a:gd name="T59" fmla="*/ 1899 h 2039"/>
              <a:gd name="T60" fmla="*/ 2870 w 2964"/>
              <a:gd name="T61" fmla="*/ 1088 h 2039"/>
              <a:gd name="T62" fmla="*/ 2801 w 2964"/>
              <a:gd name="T63" fmla="*/ 1158 h 2039"/>
              <a:gd name="T64" fmla="*/ 2731 w 2964"/>
              <a:gd name="T65" fmla="*/ 1088 h 2039"/>
              <a:gd name="T66" fmla="*/ 2731 w 2964"/>
              <a:gd name="T67" fmla="*/ 950 h 2039"/>
              <a:gd name="T68" fmla="*/ 2801 w 2964"/>
              <a:gd name="T69" fmla="*/ 880 h 2039"/>
              <a:gd name="T70" fmla="*/ 2870 w 2964"/>
              <a:gd name="T71" fmla="*/ 950 h 2039"/>
              <a:gd name="T72" fmla="*/ 2870 w 2964"/>
              <a:gd name="T73" fmla="*/ 1088 h 20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964" h="2039">
                <a:moveTo>
                  <a:pt x="2824" y="0"/>
                </a:moveTo>
                <a:cubicBezTo>
                  <a:pt x="139" y="0"/>
                  <a:pt x="139" y="0"/>
                  <a:pt x="139" y="0"/>
                </a:cubicBezTo>
                <a:cubicBezTo>
                  <a:pt x="58" y="0"/>
                  <a:pt x="0" y="58"/>
                  <a:pt x="0" y="139"/>
                </a:cubicBezTo>
                <a:cubicBezTo>
                  <a:pt x="0" y="1899"/>
                  <a:pt x="0" y="1899"/>
                  <a:pt x="0" y="1899"/>
                </a:cubicBezTo>
                <a:cubicBezTo>
                  <a:pt x="0" y="1980"/>
                  <a:pt x="58" y="2038"/>
                  <a:pt x="139" y="2038"/>
                </a:cubicBezTo>
                <a:cubicBezTo>
                  <a:pt x="2824" y="2038"/>
                  <a:pt x="2824" y="2038"/>
                  <a:pt x="2824" y="2038"/>
                </a:cubicBezTo>
                <a:cubicBezTo>
                  <a:pt x="2905" y="2038"/>
                  <a:pt x="2963" y="1980"/>
                  <a:pt x="2963" y="1899"/>
                </a:cubicBezTo>
                <a:cubicBezTo>
                  <a:pt x="2963" y="139"/>
                  <a:pt x="2963" y="139"/>
                  <a:pt x="2963" y="139"/>
                </a:cubicBezTo>
                <a:cubicBezTo>
                  <a:pt x="2963" y="58"/>
                  <a:pt x="2905" y="0"/>
                  <a:pt x="2824" y="0"/>
                </a:cubicBezTo>
                <a:close/>
                <a:moveTo>
                  <a:pt x="2639" y="1899"/>
                </a:moveTo>
                <a:cubicBezTo>
                  <a:pt x="370" y="1899"/>
                  <a:pt x="370" y="1899"/>
                  <a:pt x="370" y="1899"/>
                </a:cubicBezTo>
                <a:cubicBezTo>
                  <a:pt x="1146" y="1123"/>
                  <a:pt x="1146" y="1123"/>
                  <a:pt x="1146" y="1123"/>
                </a:cubicBezTo>
                <a:cubicBezTo>
                  <a:pt x="1482" y="1459"/>
                  <a:pt x="1482" y="1459"/>
                  <a:pt x="1482" y="1459"/>
                </a:cubicBezTo>
                <a:cubicBezTo>
                  <a:pt x="2223" y="718"/>
                  <a:pt x="2223" y="718"/>
                  <a:pt x="2223" y="718"/>
                </a:cubicBezTo>
                <a:cubicBezTo>
                  <a:pt x="2223" y="1054"/>
                  <a:pt x="2223" y="1054"/>
                  <a:pt x="2223" y="1054"/>
                </a:cubicBezTo>
                <a:cubicBezTo>
                  <a:pt x="2223" y="1100"/>
                  <a:pt x="2257" y="1135"/>
                  <a:pt x="2303" y="1135"/>
                </a:cubicBezTo>
                <a:cubicBezTo>
                  <a:pt x="2372" y="1135"/>
                  <a:pt x="2372" y="1135"/>
                  <a:pt x="2372" y="1135"/>
                </a:cubicBezTo>
                <a:cubicBezTo>
                  <a:pt x="2418" y="1135"/>
                  <a:pt x="2453" y="1100"/>
                  <a:pt x="2453" y="1054"/>
                </a:cubicBezTo>
                <a:cubicBezTo>
                  <a:pt x="2453" y="324"/>
                  <a:pt x="2453" y="324"/>
                  <a:pt x="2453" y="324"/>
                </a:cubicBezTo>
                <a:cubicBezTo>
                  <a:pt x="1725" y="324"/>
                  <a:pt x="1725" y="324"/>
                  <a:pt x="1725" y="324"/>
                </a:cubicBezTo>
                <a:cubicBezTo>
                  <a:pt x="1679" y="324"/>
                  <a:pt x="1644" y="359"/>
                  <a:pt x="1644" y="394"/>
                </a:cubicBezTo>
                <a:cubicBezTo>
                  <a:pt x="1644" y="475"/>
                  <a:pt x="1644" y="475"/>
                  <a:pt x="1644" y="475"/>
                </a:cubicBezTo>
                <a:cubicBezTo>
                  <a:pt x="1644" y="521"/>
                  <a:pt x="1679" y="556"/>
                  <a:pt x="1725" y="556"/>
                </a:cubicBezTo>
                <a:cubicBezTo>
                  <a:pt x="2061" y="556"/>
                  <a:pt x="2061" y="556"/>
                  <a:pt x="2061" y="556"/>
                </a:cubicBezTo>
                <a:cubicBezTo>
                  <a:pt x="1482" y="1135"/>
                  <a:pt x="1482" y="1135"/>
                  <a:pt x="1482" y="1135"/>
                </a:cubicBezTo>
                <a:cubicBezTo>
                  <a:pt x="1146" y="787"/>
                  <a:pt x="1146" y="787"/>
                  <a:pt x="1146" y="787"/>
                </a:cubicBezTo>
                <a:cubicBezTo>
                  <a:pt x="278" y="1656"/>
                  <a:pt x="278" y="1656"/>
                  <a:pt x="278" y="1656"/>
                </a:cubicBezTo>
                <a:cubicBezTo>
                  <a:pt x="278" y="139"/>
                  <a:pt x="278" y="139"/>
                  <a:pt x="278" y="139"/>
                </a:cubicBezTo>
                <a:cubicBezTo>
                  <a:pt x="2639" y="139"/>
                  <a:pt x="2639" y="139"/>
                  <a:pt x="2639" y="139"/>
                </a:cubicBezTo>
                <a:lnTo>
                  <a:pt x="2639" y="1899"/>
                </a:lnTo>
                <a:close/>
                <a:moveTo>
                  <a:pt x="2870" y="1088"/>
                </a:moveTo>
                <a:cubicBezTo>
                  <a:pt x="2870" y="1123"/>
                  <a:pt x="2835" y="1158"/>
                  <a:pt x="2801" y="1158"/>
                </a:cubicBezTo>
                <a:cubicBezTo>
                  <a:pt x="2766" y="1158"/>
                  <a:pt x="2731" y="1123"/>
                  <a:pt x="2731" y="1088"/>
                </a:cubicBezTo>
                <a:cubicBezTo>
                  <a:pt x="2731" y="950"/>
                  <a:pt x="2731" y="950"/>
                  <a:pt x="2731" y="950"/>
                </a:cubicBezTo>
                <a:cubicBezTo>
                  <a:pt x="2731" y="915"/>
                  <a:pt x="2766" y="880"/>
                  <a:pt x="2801" y="880"/>
                </a:cubicBezTo>
                <a:cubicBezTo>
                  <a:pt x="2835" y="880"/>
                  <a:pt x="2870" y="915"/>
                  <a:pt x="2870" y="950"/>
                </a:cubicBezTo>
                <a:lnTo>
                  <a:pt x="2870" y="1088"/>
                </a:lnTo>
                <a:close/>
              </a:path>
            </a:pathLst>
          </a:custGeom>
          <a:solidFill>
            <a:schemeClr val="accent4"/>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8D14"/>
              </a:solidFill>
              <a:effectLst/>
              <a:uLnTx/>
              <a:uFillTx/>
              <a:latin typeface="Calibri"/>
              <a:ea typeface="+mn-ea"/>
              <a:cs typeface="+mn-cs"/>
            </a:endParaRPr>
          </a:p>
        </p:txBody>
      </p:sp>
      <p:sp>
        <p:nvSpPr>
          <p:cNvPr id="15" name="Freeform 7">
            <a:extLst>
              <a:ext uri="{FF2B5EF4-FFF2-40B4-BE49-F238E27FC236}">
                <a16:creationId xmlns:a16="http://schemas.microsoft.com/office/drawing/2014/main" xmlns="" id="{FECFC709-8D54-2648-91F6-EE10C717512D}"/>
              </a:ext>
            </a:extLst>
          </p:cNvPr>
          <p:cNvSpPr>
            <a:spLocks noChangeAspect="1" noChangeArrowheads="1"/>
          </p:cNvSpPr>
          <p:nvPr/>
        </p:nvSpPr>
        <p:spPr bwMode="auto">
          <a:xfrm>
            <a:off x="4237479" y="2365610"/>
            <a:ext cx="831273" cy="663284"/>
          </a:xfrm>
          <a:custGeom>
            <a:avLst/>
            <a:gdLst>
              <a:gd name="T0" fmla="*/ 6468 w 8031"/>
              <a:gd name="T1" fmla="*/ 1625 h 6407"/>
              <a:gd name="T2" fmla="*/ 3281 w 8031"/>
              <a:gd name="T3" fmla="*/ 0 h 6407"/>
              <a:gd name="T4" fmla="*/ 31 w 8031"/>
              <a:gd name="T5" fmla="*/ 2844 h 6407"/>
              <a:gd name="T6" fmla="*/ 2469 w 8031"/>
              <a:gd name="T7" fmla="*/ 5749 h 6407"/>
              <a:gd name="T8" fmla="*/ 4155 w 8031"/>
              <a:gd name="T9" fmla="*/ 6406 h 6407"/>
              <a:gd name="T10" fmla="*/ 5561 w 8031"/>
              <a:gd name="T11" fmla="*/ 5968 h 6407"/>
              <a:gd name="T12" fmla="*/ 5561 w 8031"/>
              <a:gd name="T13" fmla="*/ 2500 h 6407"/>
              <a:gd name="T14" fmla="*/ 4155 w 8031"/>
              <a:gd name="T15" fmla="*/ 1782 h 6407"/>
              <a:gd name="T16" fmla="*/ 2469 w 8031"/>
              <a:gd name="T17" fmla="*/ 3000 h 6407"/>
              <a:gd name="T18" fmla="*/ 406 w 8031"/>
              <a:gd name="T19" fmla="*/ 2907 h 6407"/>
              <a:gd name="T20" fmla="*/ 1687 w 8031"/>
              <a:gd name="T21" fmla="*/ 1625 h 6407"/>
              <a:gd name="T22" fmla="*/ 2062 w 8031"/>
              <a:gd name="T23" fmla="*/ 1344 h 6407"/>
              <a:gd name="T24" fmla="*/ 4405 w 8031"/>
              <a:gd name="T25" fmla="*/ 1063 h 6407"/>
              <a:gd name="T26" fmla="*/ 4968 w 8031"/>
              <a:gd name="T27" fmla="*/ 1000 h 6407"/>
              <a:gd name="T28" fmla="*/ 6343 w 8031"/>
              <a:gd name="T29" fmla="*/ 2032 h 6407"/>
              <a:gd name="T30" fmla="*/ 7655 w 8031"/>
              <a:gd name="T31" fmla="*/ 2969 h 6407"/>
              <a:gd name="T32" fmla="*/ 6593 w 8031"/>
              <a:gd name="T33" fmla="*/ 4499 h 6407"/>
              <a:gd name="T34" fmla="*/ 5093 w 8031"/>
              <a:gd name="T35" fmla="*/ 5406 h 6407"/>
              <a:gd name="T36" fmla="*/ 5436 w 8031"/>
              <a:gd name="T37" fmla="*/ 5312 h 6407"/>
              <a:gd name="T38" fmla="*/ 5436 w 8031"/>
              <a:gd name="T39" fmla="*/ 4906 h 6407"/>
              <a:gd name="T40" fmla="*/ 5093 w 8031"/>
              <a:gd name="T41" fmla="*/ 4437 h 6407"/>
              <a:gd name="T42" fmla="*/ 5093 w 8031"/>
              <a:gd name="T43" fmla="*/ 4156 h 6407"/>
              <a:gd name="T44" fmla="*/ 5436 w 8031"/>
              <a:gd name="T45" fmla="*/ 3593 h 6407"/>
              <a:gd name="T46" fmla="*/ 5436 w 8031"/>
              <a:gd name="T47" fmla="*/ 3157 h 6407"/>
              <a:gd name="T48" fmla="*/ 5093 w 8031"/>
              <a:gd name="T49" fmla="*/ 2813 h 6407"/>
              <a:gd name="T50" fmla="*/ 5093 w 8031"/>
              <a:gd name="T51" fmla="*/ 5781 h 6407"/>
              <a:gd name="T52" fmla="*/ 2937 w 8031"/>
              <a:gd name="T53" fmla="*/ 2407 h 6407"/>
              <a:gd name="T54" fmla="*/ 2937 w 8031"/>
              <a:gd name="T55" fmla="*/ 6062 h 6407"/>
              <a:gd name="T56" fmla="*/ 1719 w 8031"/>
              <a:gd name="T57" fmla="*/ 3374 h 6407"/>
              <a:gd name="T58" fmla="*/ 1719 w 8031"/>
              <a:gd name="T59" fmla="*/ 5562 h 6407"/>
              <a:gd name="T60" fmla="*/ 3031 w 8031"/>
              <a:gd name="T61" fmla="*/ 5062 h 6407"/>
              <a:gd name="T62" fmla="*/ 3031 w 8031"/>
              <a:gd name="T63" fmla="*/ 5156 h 6407"/>
              <a:gd name="T64" fmla="*/ 3031 w 8031"/>
              <a:gd name="T65" fmla="*/ 3687 h 6407"/>
              <a:gd name="T66" fmla="*/ 3031 w 8031"/>
              <a:gd name="T67" fmla="*/ 4124 h 6407"/>
              <a:gd name="T68" fmla="*/ 3031 w 8031"/>
              <a:gd name="T69" fmla="*/ 4374 h 6407"/>
              <a:gd name="T70" fmla="*/ 3031 w 8031"/>
              <a:gd name="T71" fmla="*/ 4812 h 6407"/>
              <a:gd name="T72" fmla="*/ 1781 w 8031"/>
              <a:gd name="T73" fmla="*/ 3624 h 6407"/>
              <a:gd name="T74" fmla="*/ 1781 w 8031"/>
              <a:gd name="T75" fmla="*/ 3687 h 6407"/>
              <a:gd name="T76" fmla="*/ 3031 w 8031"/>
              <a:gd name="T77" fmla="*/ 3343 h 6407"/>
              <a:gd name="T78" fmla="*/ 3031 w 8031"/>
              <a:gd name="T79" fmla="*/ 3437 h 6407"/>
              <a:gd name="T80" fmla="*/ 3031 w 8031"/>
              <a:gd name="T81" fmla="*/ 5406 h 6407"/>
              <a:gd name="T82" fmla="*/ 3031 w 8031"/>
              <a:gd name="T83" fmla="*/ 5499 h 6407"/>
              <a:gd name="T84" fmla="*/ 3031 w 8031"/>
              <a:gd name="T85" fmla="*/ 5749 h 6407"/>
              <a:gd name="T86" fmla="*/ 3031 w 8031"/>
              <a:gd name="T87" fmla="*/ 5843 h 6407"/>
              <a:gd name="T88" fmla="*/ 3250 w 8031"/>
              <a:gd name="T89" fmla="*/ 3000 h 6407"/>
              <a:gd name="T90" fmla="*/ 3250 w 8031"/>
              <a:gd name="T91" fmla="*/ 2938 h 6407"/>
              <a:gd name="T92" fmla="*/ 3625 w 8031"/>
              <a:gd name="T93" fmla="*/ 2688 h 6407"/>
              <a:gd name="T94" fmla="*/ 3344 w 8031"/>
              <a:gd name="T95" fmla="*/ 2750 h 6407"/>
              <a:gd name="T96" fmla="*/ 1781 w 8031"/>
              <a:gd name="T97" fmla="*/ 4343 h 6407"/>
              <a:gd name="T98" fmla="*/ 1781 w 8031"/>
              <a:gd name="T99" fmla="*/ 4562 h 6407"/>
              <a:gd name="T100" fmla="*/ 1781 w 8031"/>
              <a:gd name="T101" fmla="*/ 3999 h 6407"/>
              <a:gd name="T102" fmla="*/ 1781 w 8031"/>
              <a:gd name="T103" fmla="*/ 4062 h 6407"/>
              <a:gd name="T104" fmla="*/ 1781 w 8031"/>
              <a:gd name="T105" fmla="*/ 4874 h 6407"/>
              <a:gd name="T106" fmla="*/ 1781 w 8031"/>
              <a:gd name="T107" fmla="*/ 4937 h 6407"/>
              <a:gd name="T108" fmla="*/ 3719 w 8031"/>
              <a:gd name="T109" fmla="*/ 2782 h 6407"/>
              <a:gd name="T110" fmla="*/ 3719 w 8031"/>
              <a:gd name="T111" fmla="*/ 2875 h 6407"/>
              <a:gd name="T112" fmla="*/ 1781 w 8031"/>
              <a:gd name="T113" fmla="*/ 5218 h 6407"/>
              <a:gd name="T114" fmla="*/ 1781 w 8031"/>
              <a:gd name="T115" fmla="*/ 5281 h 6407"/>
              <a:gd name="T116" fmla="*/ 3031 w 8031"/>
              <a:gd name="T117" fmla="*/ 2657 h 6407"/>
              <a:gd name="T118" fmla="*/ 3031 w 8031"/>
              <a:gd name="T119" fmla="*/ 2750 h 64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8031" h="6407">
                <a:moveTo>
                  <a:pt x="6593" y="1625"/>
                </a:moveTo>
                <a:lnTo>
                  <a:pt x="6593" y="1625"/>
                </a:lnTo>
                <a:cubicBezTo>
                  <a:pt x="6561" y="1625"/>
                  <a:pt x="6499" y="1625"/>
                  <a:pt x="6468" y="1625"/>
                </a:cubicBezTo>
                <a:cubicBezTo>
                  <a:pt x="6280" y="1063"/>
                  <a:pt x="5749" y="625"/>
                  <a:pt x="5093" y="625"/>
                </a:cubicBezTo>
                <a:cubicBezTo>
                  <a:pt x="4936" y="625"/>
                  <a:pt x="4780" y="657"/>
                  <a:pt x="4624" y="719"/>
                </a:cubicBezTo>
                <a:cubicBezTo>
                  <a:pt x="4311" y="282"/>
                  <a:pt x="3844" y="0"/>
                  <a:pt x="3281" y="0"/>
                </a:cubicBezTo>
                <a:cubicBezTo>
                  <a:pt x="2500" y="0"/>
                  <a:pt x="1875" y="532"/>
                  <a:pt x="1687" y="1250"/>
                </a:cubicBezTo>
                <a:lnTo>
                  <a:pt x="1656" y="1250"/>
                </a:lnTo>
                <a:cubicBezTo>
                  <a:pt x="781" y="1250"/>
                  <a:pt x="62" y="1969"/>
                  <a:pt x="31" y="2844"/>
                </a:cubicBezTo>
                <a:cubicBezTo>
                  <a:pt x="0" y="3749"/>
                  <a:pt x="750" y="4468"/>
                  <a:pt x="1656" y="4499"/>
                </a:cubicBezTo>
                <a:cubicBezTo>
                  <a:pt x="1656" y="5656"/>
                  <a:pt x="1656" y="5656"/>
                  <a:pt x="1656" y="5656"/>
                </a:cubicBezTo>
                <a:cubicBezTo>
                  <a:pt x="2469" y="5749"/>
                  <a:pt x="2469" y="5749"/>
                  <a:pt x="2469" y="5749"/>
                </a:cubicBezTo>
                <a:cubicBezTo>
                  <a:pt x="2781" y="5687"/>
                  <a:pt x="2781" y="5687"/>
                  <a:pt x="2781" y="5687"/>
                </a:cubicBezTo>
                <a:cubicBezTo>
                  <a:pt x="2781" y="6218"/>
                  <a:pt x="2781" y="6218"/>
                  <a:pt x="2781" y="6218"/>
                </a:cubicBezTo>
                <a:cubicBezTo>
                  <a:pt x="4155" y="6406"/>
                  <a:pt x="4155" y="6406"/>
                  <a:pt x="4155" y="6406"/>
                </a:cubicBezTo>
                <a:cubicBezTo>
                  <a:pt x="5093" y="6218"/>
                  <a:pt x="5093" y="6218"/>
                  <a:pt x="5093" y="6218"/>
                </a:cubicBezTo>
                <a:cubicBezTo>
                  <a:pt x="5093" y="5906"/>
                  <a:pt x="5093" y="5906"/>
                  <a:pt x="5093" y="5906"/>
                </a:cubicBezTo>
                <a:cubicBezTo>
                  <a:pt x="5561" y="5968"/>
                  <a:pt x="5561" y="5968"/>
                  <a:pt x="5561" y="5968"/>
                </a:cubicBezTo>
                <a:cubicBezTo>
                  <a:pt x="6249" y="5843"/>
                  <a:pt x="6249" y="5843"/>
                  <a:pt x="6249" y="5843"/>
                </a:cubicBezTo>
                <a:cubicBezTo>
                  <a:pt x="6249" y="2907"/>
                  <a:pt x="6249" y="2907"/>
                  <a:pt x="6249" y="2907"/>
                </a:cubicBezTo>
                <a:cubicBezTo>
                  <a:pt x="5561" y="2500"/>
                  <a:pt x="5561" y="2500"/>
                  <a:pt x="5561" y="2500"/>
                </a:cubicBezTo>
                <a:cubicBezTo>
                  <a:pt x="5093" y="2688"/>
                  <a:pt x="5093" y="2688"/>
                  <a:pt x="5093" y="2688"/>
                </a:cubicBezTo>
                <a:cubicBezTo>
                  <a:pt x="5093" y="2313"/>
                  <a:pt x="5093" y="2313"/>
                  <a:pt x="5093" y="2313"/>
                </a:cubicBezTo>
                <a:cubicBezTo>
                  <a:pt x="4155" y="1782"/>
                  <a:pt x="4155" y="1782"/>
                  <a:pt x="4155" y="1782"/>
                </a:cubicBezTo>
                <a:cubicBezTo>
                  <a:pt x="2781" y="2313"/>
                  <a:pt x="2781" y="2313"/>
                  <a:pt x="2781" y="2313"/>
                </a:cubicBezTo>
                <a:cubicBezTo>
                  <a:pt x="2781" y="3188"/>
                  <a:pt x="2781" y="3188"/>
                  <a:pt x="2781" y="3188"/>
                </a:cubicBezTo>
                <a:cubicBezTo>
                  <a:pt x="2469" y="3000"/>
                  <a:pt x="2469" y="3000"/>
                  <a:pt x="2469" y="3000"/>
                </a:cubicBezTo>
                <a:cubicBezTo>
                  <a:pt x="1656" y="3312"/>
                  <a:pt x="1656" y="3312"/>
                  <a:pt x="1656" y="3312"/>
                </a:cubicBezTo>
                <a:cubicBezTo>
                  <a:pt x="1656" y="4124"/>
                  <a:pt x="1656" y="4124"/>
                  <a:pt x="1656" y="4124"/>
                </a:cubicBezTo>
                <a:cubicBezTo>
                  <a:pt x="969" y="4093"/>
                  <a:pt x="437" y="3593"/>
                  <a:pt x="406" y="2907"/>
                </a:cubicBezTo>
                <a:cubicBezTo>
                  <a:pt x="375" y="2219"/>
                  <a:pt x="969" y="1625"/>
                  <a:pt x="1656" y="1625"/>
                </a:cubicBezTo>
                <a:cubicBezTo>
                  <a:pt x="1656" y="1625"/>
                  <a:pt x="1656" y="1625"/>
                  <a:pt x="1687" y="1625"/>
                </a:cubicBezTo>
                <a:lnTo>
                  <a:pt x="1687" y="1625"/>
                </a:lnTo>
                <a:cubicBezTo>
                  <a:pt x="1875" y="1625"/>
                  <a:pt x="1875" y="1625"/>
                  <a:pt x="1875" y="1625"/>
                </a:cubicBezTo>
                <a:cubicBezTo>
                  <a:pt x="1937" y="1625"/>
                  <a:pt x="2000" y="1594"/>
                  <a:pt x="2031" y="1500"/>
                </a:cubicBezTo>
                <a:cubicBezTo>
                  <a:pt x="2062" y="1344"/>
                  <a:pt x="2062" y="1344"/>
                  <a:pt x="2062" y="1344"/>
                </a:cubicBezTo>
                <a:cubicBezTo>
                  <a:pt x="2187" y="782"/>
                  <a:pt x="2687" y="375"/>
                  <a:pt x="3281" y="375"/>
                </a:cubicBezTo>
                <a:cubicBezTo>
                  <a:pt x="3687" y="375"/>
                  <a:pt x="4061" y="563"/>
                  <a:pt x="4311" y="907"/>
                </a:cubicBezTo>
                <a:cubicBezTo>
                  <a:pt x="4405" y="1063"/>
                  <a:pt x="4405" y="1063"/>
                  <a:pt x="4405" y="1063"/>
                </a:cubicBezTo>
                <a:cubicBezTo>
                  <a:pt x="4436" y="1125"/>
                  <a:pt x="4530" y="1125"/>
                  <a:pt x="4593" y="1125"/>
                </a:cubicBezTo>
                <a:cubicBezTo>
                  <a:pt x="4718" y="1063"/>
                  <a:pt x="4718" y="1063"/>
                  <a:pt x="4718" y="1063"/>
                </a:cubicBezTo>
                <a:cubicBezTo>
                  <a:pt x="4811" y="1032"/>
                  <a:pt x="4874" y="1032"/>
                  <a:pt x="4968" y="1000"/>
                </a:cubicBezTo>
                <a:cubicBezTo>
                  <a:pt x="5468" y="938"/>
                  <a:pt x="5968" y="1250"/>
                  <a:pt x="6093" y="1750"/>
                </a:cubicBezTo>
                <a:cubicBezTo>
                  <a:pt x="6155" y="1907"/>
                  <a:pt x="6155" y="1907"/>
                  <a:pt x="6155" y="1907"/>
                </a:cubicBezTo>
                <a:cubicBezTo>
                  <a:pt x="6186" y="1969"/>
                  <a:pt x="6249" y="2032"/>
                  <a:pt x="6343" y="2032"/>
                </a:cubicBezTo>
                <a:cubicBezTo>
                  <a:pt x="6499" y="2000"/>
                  <a:pt x="6499" y="2000"/>
                  <a:pt x="6499" y="2000"/>
                </a:cubicBezTo>
                <a:cubicBezTo>
                  <a:pt x="6561" y="2000"/>
                  <a:pt x="6624" y="2000"/>
                  <a:pt x="6655" y="2000"/>
                </a:cubicBezTo>
                <a:cubicBezTo>
                  <a:pt x="7186" y="2063"/>
                  <a:pt x="7624" y="2469"/>
                  <a:pt x="7655" y="2969"/>
                </a:cubicBezTo>
                <a:cubicBezTo>
                  <a:pt x="7686" y="3593"/>
                  <a:pt x="7218" y="4124"/>
                  <a:pt x="6593" y="4124"/>
                </a:cubicBezTo>
                <a:lnTo>
                  <a:pt x="6593" y="4124"/>
                </a:lnTo>
                <a:cubicBezTo>
                  <a:pt x="6593" y="4499"/>
                  <a:pt x="6593" y="4499"/>
                  <a:pt x="6593" y="4499"/>
                </a:cubicBezTo>
                <a:cubicBezTo>
                  <a:pt x="7374" y="4499"/>
                  <a:pt x="8030" y="3843"/>
                  <a:pt x="8030" y="3032"/>
                </a:cubicBezTo>
                <a:cubicBezTo>
                  <a:pt x="8030" y="2250"/>
                  <a:pt x="7374" y="1625"/>
                  <a:pt x="6593" y="1625"/>
                </a:cubicBezTo>
                <a:close/>
                <a:moveTo>
                  <a:pt x="5093" y="5406"/>
                </a:moveTo>
                <a:lnTo>
                  <a:pt x="5093" y="5406"/>
                </a:lnTo>
                <a:cubicBezTo>
                  <a:pt x="5436" y="5437"/>
                  <a:pt x="5436" y="5437"/>
                  <a:pt x="5436" y="5437"/>
                </a:cubicBezTo>
                <a:cubicBezTo>
                  <a:pt x="5436" y="5312"/>
                  <a:pt x="5436" y="5312"/>
                  <a:pt x="5436" y="5312"/>
                </a:cubicBezTo>
                <a:cubicBezTo>
                  <a:pt x="5093" y="5312"/>
                  <a:pt x="5093" y="5312"/>
                  <a:pt x="5093" y="5312"/>
                </a:cubicBezTo>
                <a:cubicBezTo>
                  <a:pt x="5093" y="4937"/>
                  <a:pt x="5093" y="4937"/>
                  <a:pt x="5093" y="4937"/>
                </a:cubicBezTo>
                <a:cubicBezTo>
                  <a:pt x="5436" y="4906"/>
                  <a:pt x="5436" y="4906"/>
                  <a:pt x="5436" y="4906"/>
                </a:cubicBezTo>
                <a:cubicBezTo>
                  <a:pt x="5436" y="4812"/>
                  <a:pt x="5436" y="4812"/>
                  <a:pt x="5436" y="4812"/>
                </a:cubicBezTo>
                <a:cubicBezTo>
                  <a:pt x="5093" y="4812"/>
                  <a:pt x="5093" y="4812"/>
                  <a:pt x="5093" y="4812"/>
                </a:cubicBezTo>
                <a:cubicBezTo>
                  <a:pt x="5093" y="4437"/>
                  <a:pt x="5093" y="4437"/>
                  <a:pt x="5093" y="4437"/>
                </a:cubicBezTo>
                <a:cubicBezTo>
                  <a:pt x="5436" y="4406"/>
                  <a:pt x="5436" y="4406"/>
                  <a:pt x="5436" y="4406"/>
                </a:cubicBezTo>
                <a:cubicBezTo>
                  <a:pt x="5436" y="4093"/>
                  <a:pt x="5436" y="4093"/>
                  <a:pt x="5436" y="4093"/>
                </a:cubicBezTo>
                <a:cubicBezTo>
                  <a:pt x="5093" y="4156"/>
                  <a:pt x="5093" y="4156"/>
                  <a:pt x="5093" y="4156"/>
                </a:cubicBezTo>
                <a:cubicBezTo>
                  <a:pt x="5093" y="3749"/>
                  <a:pt x="5093" y="3749"/>
                  <a:pt x="5093" y="3749"/>
                </a:cubicBezTo>
                <a:cubicBezTo>
                  <a:pt x="5436" y="3687"/>
                  <a:pt x="5436" y="3687"/>
                  <a:pt x="5436" y="3687"/>
                </a:cubicBezTo>
                <a:cubicBezTo>
                  <a:pt x="5436" y="3593"/>
                  <a:pt x="5436" y="3593"/>
                  <a:pt x="5436" y="3593"/>
                </a:cubicBezTo>
                <a:cubicBezTo>
                  <a:pt x="5093" y="3656"/>
                  <a:pt x="5093" y="3656"/>
                  <a:pt x="5093" y="3656"/>
                </a:cubicBezTo>
                <a:cubicBezTo>
                  <a:pt x="5093" y="3249"/>
                  <a:pt x="5093" y="3249"/>
                  <a:pt x="5093" y="3249"/>
                </a:cubicBezTo>
                <a:cubicBezTo>
                  <a:pt x="5436" y="3157"/>
                  <a:pt x="5436" y="3157"/>
                  <a:pt x="5436" y="3157"/>
                </a:cubicBezTo>
                <a:cubicBezTo>
                  <a:pt x="5436" y="3063"/>
                  <a:pt x="5436" y="3063"/>
                  <a:pt x="5436" y="3063"/>
                </a:cubicBezTo>
                <a:cubicBezTo>
                  <a:pt x="5093" y="3157"/>
                  <a:pt x="5093" y="3157"/>
                  <a:pt x="5093" y="3157"/>
                </a:cubicBezTo>
                <a:cubicBezTo>
                  <a:pt x="5093" y="2813"/>
                  <a:pt x="5093" y="2813"/>
                  <a:pt x="5093" y="2813"/>
                </a:cubicBezTo>
                <a:cubicBezTo>
                  <a:pt x="5561" y="2657"/>
                  <a:pt x="5561" y="2657"/>
                  <a:pt x="5561" y="2657"/>
                </a:cubicBezTo>
                <a:cubicBezTo>
                  <a:pt x="5561" y="5812"/>
                  <a:pt x="5561" y="5812"/>
                  <a:pt x="5561" y="5812"/>
                </a:cubicBezTo>
                <a:cubicBezTo>
                  <a:pt x="5093" y="5781"/>
                  <a:pt x="5093" y="5781"/>
                  <a:pt x="5093" y="5781"/>
                </a:cubicBezTo>
                <a:lnTo>
                  <a:pt x="5093" y="5406"/>
                </a:lnTo>
                <a:close/>
                <a:moveTo>
                  <a:pt x="2937" y="2407"/>
                </a:moveTo>
                <a:lnTo>
                  <a:pt x="2937" y="2407"/>
                </a:lnTo>
                <a:cubicBezTo>
                  <a:pt x="4155" y="1969"/>
                  <a:pt x="4155" y="1969"/>
                  <a:pt x="4155" y="1969"/>
                </a:cubicBezTo>
                <a:cubicBezTo>
                  <a:pt x="4155" y="6187"/>
                  <a:pt x="4155" y="6187"/>
                  <a:pt x="4155" y="6187"/>
                </a:cubicBezTo>
                <a:cubicBezTo>
                  <a:pt x="2937" y="6062"/>
                  <a:pt x="2937" y="6062"/>
                  <a:pt x="2937" y="6062"/>
                </a:cubicBezTo>
                <a:lnTo>
                  <a:pt x="2937" y="2407"/>
                </a:lnTo>
                <a:close/>
                <a:moveTo>
                  <a:pt x="1719" y="3374"/>
                </a:moveTo>
                <a:lnTo>
                  <a:pt x="1719" y="3374"/>
                </a:lnTo>
                <a:cubicBezTo>
                  <a:pt x="2469" y="3125"/>
                  <a:pt x="2469" y="3125"/>
                  <a:pt x="2469" y="3125"/>
                </a:cubicBezTo>
                <a:cubicBezTo>
                  <a:pt x="2469" y="5624"/>
                  <a:pt x="2469" y="5624"/>
                  <a:pt x="2469" y="5624"/>
                </a:cubicBezTo>
                <a:cubicBezTo>
                  <a:pt x="1719" y="5562"/>
                  <a:pt x="1719" y="5562"/>
                  <a:pt x="1719" y="5562"/>
                </a:cubicBezTo>
                <a:lnTo>
                  <a:pt x="1719" y="3374"/>
                </a:lnTo>
                <a:close/>
                <a:moveTo>
                  <a:pt x="3031" y="5062"/>
                </a:moveTo>
                <a:lnTo>
                  <a:pt x="3031" y="5062"/>
                </a:lnTo>
                <a:cubicBezTo>
                  <a:pt x="4000" y="5031"/>
                  <a:pt x="4000" y="5031"/>
                  <a:pt x="4000" y="5031"/>
                </a:cubicBezTo>
                <a:cubicBezTo>
                  <a:pt x="4000" y="5124"/>
                  <a:pt x="4000" y="5124"/>
                  <a:pt x="4000" y="5124"/>
                </a:cubicBezTo>
                <a:cubicBezTo>
                  <a:pt x="3031" y="5156"/>
                  <a:pt x="3031" y="5156"/>
                  <a:pt x="3031" y="5156"/>
                </a:cubicBezTo>
                <a:lnTo>
                  <a:pt x="3031" y="5062"/>
                </a:lnTo>
                <a:close/>
                <a:moveTo>
                  <a:pt x="3031" y="3687"/>
                </a:moveTo>
                <a:lnTo>
                  <a:pt x="3031" y="3687"/>
                </a:lnTo>
                <a:cubicBezTo>
                  <a:pt x="4000" y="3468"/>
                  <a:pt x="4000" y="3468"/>
                  <a:pt x="4000" y="3468"/>
                </a:cubicBezTo>
                <a:cubicBezTo>
                  <a:pt x="4000" y="3968"/>
                  <a:pt x="4000" y="3968"/>
                  <a:pt x="4000" y="3968"/>
                </a:cubicBezTo>
                <a:cubicBezTo>
                  <a:pt x="3031" y="4124"/>
                  <a:pt x="3031" y="4124"/>
                  <a:pt x="3031" y="4124"/>
                </a:cubicBezTo>
                <a:lnTo>
                  <a:pt x="3031" y="3687"/>
                </a:lnTo>
                <a:close/>
                <a:moveTo>
                  <a:pt x="3031" y="4374"/>
                </a:moveTo>
                <a:lnTo>
                  <a:pt x="3031" y="4374"/>
                </a:lnTo>
                <a:cubicBezTo>
                  <a:pt x="4000" y="4249"/>
                  <a:pt x="4000" y="4249"/>
                  <a:pt x="4000" y="4249"/>
                </a:cubicBezTo>
                <a:cubicBezTo>
                  <a:pt x="4000" y="4749"/>
                  <a:pt x="4000" y="4749"/>
                  <a:pt x="4000" y="4749"/>
                </a:cubicBezTo>
                <a:cubicBezTo>
                  <a:pt x="3031" y="4812"/>
                  <a:pt x="3031" y="4812"/>
                  <a:pt x="3031" y="4812"/>
                </a:cubicBezTo>
                <a:lnTo>
                  <a:pt x="3031" y="4374"/>
                </a:lnTo>
                <a:close/>
                <a:moveTo>
                  <a:pt x="1781" y="3624"/>
                </a:moveTo>
                <a:lnTo>
                  <a:pt x="1781" y="3624"/>
                </a:lnTo>
                <a:cubicBezTo>
                  <a:pt x="2344" y="3437"/>
                  <a:pt x="2344" y="3437"/>
                  <a:pt x="2344" y="3437"/>
                </a:cubicBezTo>
                <a:cubicBezTo>
                  <a:pt x="2344" y="3531"/>
                  <a:pt x="2344" y="3531"/>
                  <a:pt x="2344" y="3531"/>
                </a:cubicBezTo>
                <a:cubicBezTo>
                  <a:pt x="1781" y="3687"/>
                  <a:pt x="1781" y="3687"/>
                  <a:pt x="1781" y="3687"/>
                </a:cubicBezTo>
                <a:lnTo>
                  <a:pt x="1781" y="3624"/>
                </a:lnTo>
                <a:close/>
                <a:moveTo>
                  <a:pt x="3031" y="3343"/>
                </a:moveTo>
                <a:lnTo>
                  <a:pt x="3031" y="3343"/>
                </a:lnTo>
                <a:cubicBezTo>
                  <a:pt x="4000" y="3094"/>
                  <a:pt x="4000" y="3094"/>
                  <a:pt x="4000" y="3094"/>
                </a:cubicBezTo>
                <a:cubicBezTo>
                  <a:pt x="4000" y="3188"/>
                  <a:pt x="4000" y="3188"/>
                  <a:pt x="4000" y="3188"/>
                </a:cubicBezTo>
                <a:cubicBezTo>
                  <a:pt x="3031" y="3437"/>
                  <a:pt x="3031" y="3437"/>
                  <a:pt x="3031" y="3437"/>
                </a:cubicBezTo>
                <a:lnTo>
                  <a:pt x="3031" y="3343"/>
                </a:lnTo>
                <a:close/>
                <a:moveTo>
                  <a:pt x="3031" y="5406"/>
                </a:moveTo>
                <a:lnTo>
                  <a:pt x="3031" y="5406"/>
                </a:lnTo>
                <a:cubicBezTo>
                  <a:pt x="4000" y="5406"/>
                  <a:pt x="4000" y="5406"/>
                  <a:pt x="4000" y="5406"/>
                </a:cubicBezTo>
                <a:cubicBezTo>
                  <a:pt x="4000" y="5499"/>
                  <a:pt x="4000" y="5499"/>
                  <a:pt x="4000" y="5499"/>
                </a:cubicBezTo>
                <a:cubicBezTo>
                  <a:pt x="3031" y="5499"/>
                  <a:pt x="3031" y="5499"/>
                  <a:pt x="3031" y="5499"/>
                </a:cubicBezTo>
                <a:lnTo>
                  <a:pt x="3031" y="5406"/>
                </a:lnTo>
                <a:close/>
                <a:moveTo>
                  <a:pt x="3031" y="5749"/>
                </a:moveTo>
                <a:lnTo>
                  <a:pt x="3031" y="5749"/>
                </a:lnTo>
                <a:cubicBezTo>
                  <a:pt x="4000" y="5781"/>
                  <a:pt x="4000" y="5781"/>
                  <a:pt x="4000" y="5781"/>
                </a:cubicBezTo>
                <a:cubicBezTo>
                  <a:pt x="4000" y="5874"/>
                  <a:pt x="4000" y="5874"/>
                  <a:pt x="4000" y="5874"/>
                </a:cubicBezTo>
                <a:cubicBezTo>
                  <a:pt x="3031" y="5843"/>
                  <a:pt x="3031" y="5843"/>
                  <a:pt x="3031" y="5843"/>
                </a:cubicBezTo>
                <a:lnTo>
                  <a:pt x="3031" y="5749"/>
                </a:lnTo>
                <a:close/>
                <a:moveTo>
                  <a:pt x="3250" y="3000"/>
                </a:moveTo>
                <a:lnTo>
                  <a:pt x="3250" y="3000"/>
                </a:lnTo>
                <a:cubicBezTo>
                  <a:pt x="3031" y="3094"/>
                  <a:pt x="3031" y="3094"/>
                  <a:pt x="3031" y="3094"/>
                </a:cubicBezTo>
                <a:cubicBezTo>
                  <a:pt x="3031" y="3000"/>
                  <a:pt x="3031" y="3000"/>
                  <a:pt x="3031" y="3000"/>
                </a:cubicBezTo>
                <a:cubicBezTo>
                  <a:pt x="3250" y="2938"/>
                  <a:pt x="3250" y="2938"/>
                  <a:pt x="3250" y="2938"/>
                </a:cubicBezTo>
                <a:lnTo>
                  <a:pt x="3250" y="3000"/>
                </a:lnTo>
                <a:close/>
                <a:moveTo>
                  <a:pt x="3625" y="2688"/>
                </a:moveTo>
                <a:lnTo>
                  <a:pt x="3625" y="2688"/>
                </a:lnTo>
                <a:cubicBezTo>
                  <a:pt x="3625" y="3063"/>
                  <a:pt x="3625" y="3063"/>
                  <a:pt x="3625" y="3063"/>
                </a:cubicBezTo>
                <a:cubicBezTo>
                  <a:pt x="3344" y="3125"/>
                  <a:pt x="3344" y="3125"/>
                  <a:pt x="3344" y="3125"/>
                </a:cubicBezTo>
                <a:cubicBezTo>
                  <a:pt x="3344" y="2750"/>
                  <a:pt x="3344" y="2750"/>
                  <a:pt x="3344" y="2750"/>
                </a:cubicBezTo>
                <a:lnTo>
                  <a:pt x="3625" y="2688"/>
                </a:lnTo>
                <a:close/>
                <a:moveTo>
                  <a:pt x="1781" y="4343"/>
                </a:moveTo>
                <a:lnTo>
                  <a:pt x="1781" y="4343"/>
                </a:lnTo>
                <a:cubicBezTo>
                  <a:pt x="2344" y="4281"/>
                  <a:pt x="2344" y="4281"/>
                  <a:pt x="2344" y="4281"/>
                </a:cubicBezTo>
                <a:cubicBezTo>
                  <a:pt x="2344" y="4499"/>
                  <a:pt x="2344" y="4499"/>
                  <a:pt x="2344" y="4499"/>
                </a:cubicBezTo>
                <a:cubicBezTo>
                  <a:pt x="1781" y="4562"/>
                  <a:pt x="1781" y="4562"/>
                  <a:pt x="1781" y="4562"/>
                </a:cubicBezTo>
                <a:lnTo>
                  <a:pt x="1781" y="4343"/>
                </a:lnTo>
                <a:close/>
                <a:moveTo>
                  <a:pt x="1781" y="3999"/>
                </a:moveTo>
                <a:lnTo>
                  <a:pt x="1781" y="3999"/>
                </a:lnTo>
                <a:cubicBezTo>
                  <a:pt x="2344" y="3843"/>
                  <a:pt x="2344" y="3843"/>
                  <a:pt x="2344" y="3843"/>
                </a:cubicBezTo>
                <a:cubicBezTo>
                  <a:pt x="2344" y="3937"/>
                  <a:pt x="2344" y="3937"/>
                  <a:pt x="2344" y="3937"/>
                </a:cubicBezTo>
                <a:cubicBezTo>
                  <a:pt x="1781" y="4062"/>
                  <a:pt x="1781" y="4062"/>
                  <a:pt x="1781" y="4062"/>
                </a:cubicBezTo>
                <a:lnTo>
                  <a:pt x="1781" y="3999"/>
                </a:lnTo>
                <a:close/>
                <a:moveTo>
                  <a:pt x="1781" y="4874"/>
                </a:moveTo>
                <a:lnTo>
                  <a:pt x="1781" y="4874"/>
                </a:lnTo>
                <a:cubicBezTo>
                  <a:pt x="2344" y="4843"/>
                  <a:pt x="2344" y="4843"/>
                  <a:pt x="2344" y="4843"/>
                </a:cubicBezTo>
                <a:cubicBezTo>
                  <a:pt x="2344" y="4906"/>
                  <a:pt x="2344" y="4906"/>
                  <a:pt x="2344" y="4906"/>
                </a:cubicBezTo>
                <a:cubicBezTo>
                  <a:pt x="1781" y="4937"/>
                  <a:pt x="1781" y="4937"/>
                  <a:pt x="1781" y="4937"/>
                </a:cubicBezTo>
                <a:lnTo>
                  <a:pt x="1781" y="4874"/>
                </a:lnTo>
                <a:close/>
                <a:moveTo>
                  <a:pt x="3719" y="2782"/>
                </a:moveTo>
                <a:lnTo>
                  <a:pt x="3719" y="2782"/>
                </a:lnTo>
                <a:cubicBezTo>
                  <a:pt x="4000" y="2719"/>
                  <a:pt x="4000" y="2719"/>
                  <a:pt x="4000" y="2719"/>
                </a:cubicBezTo>
                <a:cubicBezTo>
                  <a:pt x="4000" y="2813"/>
                  <a:pt x="4000" y="2813"/>
                  <a:pt x="4000" y="2813"/>
                </a:cubicBezTo>
                <a:cubicBezTo>
                  <a:pt x="3719" y="2875"/>
                  <a:pt x="3719" y="2875"/>
                  <a:pt x="3719" y="2875"/>
                </a:cubicBezTo>
                <a:lnTo>
                  <a:pt x="3719" y="2782"/>
                </a:lnTo>
                <a:close/>
                <a:moveTo>
                  <a:pt x="1781" y="5218"/>
                </a:moveTo>
                <a:lnTo>
                  <a:pt x="1781" y="5218"/>
                </a:lnTo>
                <a:cubicBezTo>
                  <a:pt x="2344" y="5249"/>
                  <a:pt x="2344" y="5249"/>
                  <a:pt x="2344" y="5249"/>
                </a:cubicBezTo>
                <a:cubicBezTo>
                  <a:pt x="2344" y="5312"/>
                  <a:pt x="2344" y="5312"/>
                  <a:pt x="2344" y="5312"/>
                </a:cubicBezTo>
                <a:cubicBezTo>
                  <a:pt x="1781" y="5281"/>
                  <a:pt x="1781" y="5281"/>
                  <a:pt x="1781" y="5281"/>
                </a:cubicBezTo>
                <a:lnTo>
                  <a:pt x="1781" y="5218"/>
                </a:lnTo>
                <a:close/>
                <a:moveTo>
                  <a:pt x="3031" y="2657"/>
                </a:moveTo>
                <a:lnTo>
                  <a:pt x="3031" y="2657"/>
                </a:lnTo>
                <a:cubicBezTo>
                  <a:pt x="4000" y="2344"/>
                  <a:pt x="4000" y="2344"/>
                  <a:pt x="4000" y="2344"/>
                </a:cubicBezTo>
                <a:cubicBezTo>
                  <a:pt x="4000" y="2438"/>
                  <a:pt x="4000" y="2438"/>
                  <a:pt x="4000" y="2438"/>
                </a:cubicBezTo>
                <a:cubicBezTo>
                  <a:pt x="3031" y="2750"/>
                  <a:pt x="3031" y="2750"/>
                  <a:pt x="3031" y="2750"/>
                </a:cubicBezTo>
                <a:lnTo>
                  <a:pt x="3031" y="2657"/>
                </a:lnTo>
                <a:close/>
              </a:path>
            </a:pathLst>
          </a:custGeom>
          <a:solidFill>
            <a:schemeClr val="accent4"/>
          </a:solidFill>
          <a:ln>
            <a:noFill/>
          </a:ln>
          <a:effectLs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8D14"/>
              </a:solidFill>
              <a:effectLst/>
              <a:uLnTx/>
              <a:uFillTx/>
              <a:latin typeface="Calibri"/>
              <a:ea typeface="+mn-ea"/>
              <a:cs typeface="+mn-cs"/>
            </a:endParaRPr>
          </a:p>
        </p:txBody>
      </p:sp>
      <p:sp>
        <p:nvSpPr>
          <p:cNvPr id="16" name="Title 4">
            <a:extLst>
              <a:ext uri="{FF2B5EF4-FFF2-40B4-BE49-F238E27FC236}">
                <a16:creationId xmlns:a16="http://schemas.microsoft.com/office/drawing/2014/main" xmlns="" id="{79C41197-8583-A342-8986-49F593F6FABC}"/>
              </a:ext>
            </a:extLst>
          </p:cNvPr>
          <p:cNvSpPr txBox="1">
            <a:spLocks/>
          </p:cNvSpPr>
          <p:nvPr/>
        </p:nvSpPr>
        <p:spPr>
          <a:xfrm>
            <a:off x="5301679" y="2216733"/>
            <a:ext cx="6132113" cy="929938"/>
          </a:xfrm>
          <a:prstGeom prst="rect">
            <a:avLst/>
          </a:prstGeom>
        </p:spPr>
        <p:txBody>
          <a:bodyPr>
            <a:noAutofit/>
          </a:bodyPr>
          <a:lstStyle>
            <a:lvl1pPr algn="l" defTabSz="914400" rtl="0" eaLnBrk="1" latinLnBrk="0" hangingPunct="1">
              <a:lnSpc>
                <a:spcPct val="80000"/>
              </a:lnSpc>
              <a:spcBef>
                <a:spcPct val="0"/>
              </a:spcBef>
              <a:buNone/>
              <a:defRPr sz="3600" kern="1200">
                <a:solidFill>
                  <a:schemeClr val="tx1"/>
                </a:solidFill>
                <a:latin typeface="+mj-lt"/>
                <a:ea typeface="+mj-ea"/>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2000" b="0" i="0" u="none" strike="noStrike" kern="1200" cap="none" spc="0" normalizeH="0" baseline="0" noProof="0" dirty="0">
                <a:ln>
                  <a:noFill/>
                </a:ln>
                <a:solidFill>
                  <a:srgbClr val="000000"/>
                </a:solidFill>
                <a:effectLst/>
                <a:uLnTx/>
                <a:uFillTx/>
                <a:latin typeface="Calibri"/>
                <a:ea typeface="+mj-ea"/>
                <a:cs typeface="+mj-cs"/>
              </a:rPr>
              <a:t>Data center storage capacity will grow to 1.8 ZB by 2020. Cloud will account for 88% of total storage capacity.</a:t>
            </a:r>
            <a:r>
              <a:rPr kumimoji="0" lang="en-US" sz="2000" b="0" i="0" u="none" strike="noStrike" kern="1200" cap="none" spc="0" normalizeH="0" baseline="30000" noProof="0" dirty="0">
                <a:ln>
                  <a:noFill/>
                </a:ln>
                <a:solidFill>
                  <a:srgbClr val="000000"/>
                </a:solidFill>
                <a:effectLst/>
                <a:uLnTx/>
                <a:uFillTx/>
                <a:latin typeface="Calibri"/>
                <a:ea typeface="+mj-ea"/>
                <a:cs typeface="+mj-cs"/>
              </a:rPr>
              <a:t>2</a:t>
            </a:r>
          </a:p>
        </p:txBody>
      </p:sp>
      <p:sp>
        <p:nvSpPr>
          <p:cNvPr id="17" name="Title 4">
            <a:extLst>
              <a:ext uri="{FF2B5EF4-FFF2-40B4-BE49-F238E27FC236}">
                <a16:creationId xmlns:a16="http://schemas.microsoft.com/office/drawing/2014/main" xmlns="" id="{9829B753-CD2D-4E41-ADBF-8A2D56CE9629}"/>
              </a:ext>
            </a:extLst>
          </p:cNvPr>
          <p:cNvSpPr txBox="1">
            <a:spLocks/>
          </p:cNvSpPr>
          <p:nvPr/>
        </p:nvSpPr>
        <p:spPr>
          <a:xfrm>
            <a:off x="5301679" y="3370634"/>
            <a:ext cx="6132113" cy="870302"/>
          </a:xfrm>
          <a:prstGeom prst="rect">
            <a:avLst/>
          </a:prstGeom>
        </p:spPr>
        <p:txBody>
          <a:bodyPr>
            <a:noAutofit/>
          </a:bodyPr>
          <a:lstStyle>
            <a:lvl1pPr algn="l" defTabSz="914400" rtl="0" eaLnBrk="1" latinLnBrk="0" hangingPunct="1">
              <a:lnSpc>
                <a:spcPct val="80000"/>
              </a:lnSpc>
              <a:spcBef>
                <a:spcPct val="0"/>
              </a:spcBef>
              <a:buNone/>
              <a:defRPr sz="3600" kern="1200">
                <a:solidFill>
                  <a:schemeClr val="tx1"/>
                </a:solidFill>
                <a:latin typeface="+mj-lt"/>
                <a:ea typeface="+mj-ea"/>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2000" b="0" i="0" u="none" strike="noStrike" kern="1200" cap="none" spc="0" normalizeH="0" baseline="0" noProof="0" dirty="0">
                <a:ln>
                  <a:noFill/>
                </a:ln>
                <a:solidFill>
                  <a:srgbClr val="000000"/>
                </a:solidFill>
                <a:effectLst/>
                <a:uLnTx/>
                <a:uFillTx/>
                <a:latin typeface="Calibri"/>
                <a:ea typeface="+mj-ea"/>
                <a:cs typeface="+mj-cs"/>
              </a:rPr>
              <a:t>Cloud storage market is projected to grow 30% to reach a total market size of more than $92 billion by 2022.</a:t>
            </a:r>
            <a:r>
              <a:rPr kumimoji="0" lang="en-US" sz="2000" b="0" i="0" u="none" strike="noStrike" kern="1200" cap="none" spc="0" normalizeH="0" baseline="30000" noProof="0" dirty="0">
                <a:ln>
                  <a:noFill/>
                </a:ln>
                <a:solidFill>
                  <a:srgbClr val="000000"/>
                </a:solidFill>
                <a:effectLst/>
                <a:uLnTx/>
                <a:uFillTx/>
                <a:latin typeface="Calibri"/>
                <a:ea typeface="+mj-ea"/>
                <a:cs typeface="+mj-cs"/>
              </a:rPr>
              <a:t>3</a:t>
            </a:r>
          </a:p>
        </p:txBody>
      </p:sp>
      <p:sp>
        <p:nvSpPr>
          <p:cNvPr id="18" name="Title 4">
            <a:extLst>
              <a:ext uri="{FF2B5EF4-FFF2-40B4-BE49-F238E27FC236}">
                <a16:creationId xmlns:a16="http://schemas.microsoft.com/office/drawing/2014/main" xmlns="" id="{35F98EA6-1544-BA4F-8C7C-D3226FE8B660}"/>
              </a:ext>
            </a:extLst>
          </p:cNvPr>
          <p:cNvSpPr txBox="1">
            <a:spLocks/>
          </p:cNvSpPr>
          <p:nvPr/>
        </p:nvSpPr>
        <p:spPr>
          <a:xfrm>
            <a:off x="5301679" y="4464899"/>
            <a:ext cx="6132113" cy="714514"/>
          </a:xfrm>
          <a:prstGeom prst="rect">
            <a:avLst/>
          </a:prstGeom>
        </p:spPr>
        <p:txBody>
          <a:bodyPr>
            <a:noAutofit/>
          </a:bodyPr>
          <a:lstStyle>
            <a:lvl1pPr algn="l" defTabSz="914400" rtl="0" eaLnBrk="1" latinLnBrk="0" hangingPunct="1">
              <a:lnSpc>
                <a:spcPct val="80000"/>
              </a:lnSpc>
              <a:spcBef>
                <a:spcPct val="0"/>
              </a:spcBef>
              <a:buNone/>
              <a:defRPr sz="3600" kern="1200">
                <a:solidFill>
                  <a:schemeClr val="tx1"/>
                </a:solidFill>
                <a:latin typeface="+mj-lt"/>
                <a:ea typeface="+mj-ea"/>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2000" b="0" i="0" u="none" strike="noStrike" kern="1200" cap="none" spc="0" normalizeH="0" baseline="0" noProof="0" dirty="0">
                <a:ln>
                  <a:noFill/>
                </a:ln>
                <a:solidFill>
                  <a:srgbClr val="000000"/>
                </a:solidFill>
                <a:effectLst/>
                <a:uLnTx/>
                <a:uFillTx/>
                <a:latin typeface="Calibri"/>
                <a:ea typeface="+mj-ea"/>
                <a:cs typeface="+mj-cs"/>
              </a:rPr>
              <a:t>2/3 of global financial firms will be using cloud services in a significant way by 2018.</a:t>
            </a:r>
            <a:r>
              <a:rPr kumimoji="0" lang="en-US" sz="2000" b="0" i="0" u="none" strike="noStrike" kern="1200" cap="none" spc="0" normalizeH="0" baseline="30000" noProof="0" dirty="0">
                <a:ln>
                  <a:noFill/>
                </a:ln>
                <a:solidFill>
                  <a:srgbClr val="000000"/>
                </a:solidFill>
                <a:effectLst/>
                <a:uLnTx/>
                <a:uFillTx/>
                <a:latin typeface="Calibri"/>
                <a:ea typeface="+mj-ea"/>
                <a:cs typeface="+mj-cs"/>
              </a:rPr>
              <a:t>4</a:t>
            </a:r>
          </a:p>
        </p:txBody>
      </p:sp>
      <p:sp>
        <p:nvSpPr>
          <p:cNvPr id="9" name="Slide Number Placeholder 8">
            <a:extLst>
              <a:ext uri="{FF2B5EF4-FFF2-40B4-BE49-F238E27FC236}">
                <a16:creationId xmlns:a16="http://schemas.microsoft.com/office/drawing/2014/main" xmlns="" id="{CC77D554-C04D-DF41-901B-7DD5D74C229C}"/>
              </a:ext>
            </a:extLst>
          </p:cNvPr>
          <p:cNvSpPr>
            <a:spLocks noGrp="1"/>
          </p:cNvSpPr>
          <p:nvPr>
            <p:ph type="sldNum" sz="quarter" idx="4"/>
          </p:nvPr>
        </p:nvSpPr>
        <p:spPr/>
        <p:txBody>
          <a:bodyPr/>
          <a:lstStyle/>
          <a:p>
            <a:fld id="{C51EAA63-D034-42AE-91FA-B13B9518C7BE}" type="slidenum">
              <a:rPr lang="en-US" smtClean="0"/>
              <a:pPr/>
              <a:t>4</a:t>
            </a:fld>
            <a:endParaRPr lang="en-US" dirty="0"/>
          </a:p>
        </p:txBody>
      </p:sp>
      <p:sp>
        <p:nvSpPr>
          <p:cNvPr id="19" name="Title 3">
            <a:extLst>
              <a:ext uri="{FF2B5EF4-FFF2-40B4-BE49-F238E27FC236}">
                <a16:creationId xmlns:a16="http://schemas.microsoft.com/office/drawing/2014/main" xmlns="" id="{7BA4E2AB-F614-2B4C-9A56-ECF4AAD9B2F7}"/>
              </a:ext>
            </a:extLst>
          </p:cNvPr>
          <p:cNvSpPr txBox="1">
            <a:spLocks/>
          </p:cNvSpPr>
          <p:nvPr/>
        </p:nvSpPr>
        <p:spPr>
          <a:xfrm>
            <a:off x="531812" y="-38774"/>
            <a:ext cx="11125200" cy="889000"/>
          </a:xfrm>
          <a:prstGeom prst="rect">
            <a:avLst/>
          </a:prstGeom>
        </p:spPr>
        <p:txBody>
          <a:bodyPr vert="horz" lIns="0" tIns="0" rIns="0" bIns="0" rtlCol="0" anchor="b">
            <a:noAutofit/>
          </a:bodyPr>
          <a:lstStyle>
            <a:lvl1pPr algn="l" defTabSz="914400" rtl="0" eaLnBrk="1" latinLnBrk="0" hangingPunct="1">
              <a:lnSpc>
                <a:spcPct val="80000"/>
              </a:lnSpc>
              <a:spcBef>
                <a:spcPct val="0"/>
              </a:spcBef>
              <a:buNone/>
              <a:defRPr sz="3600" kern="1200">
                <a:solidFill>
                  <a:schemeClr val="bg1"/>
                </a:solidFill>
                <a:latin typeface="+mj-lt"/>
                <a:ea typeface="+mj-ea"/>
                <a:cs typeface="+mj-cs"/>
              </a:defRPr>
            </a:lvl1pPr>
          </a:lstStyle>
          <a:p>
            <a:r>
              <a:rPr lang="en-US" sz="3200" dirty="0">
                <a:solidFill>
                  <a:srgbClr val="000000"/>
                </a:solidFill>
              </a:rPr>
              <a:t>Data growth is forcing businesses to evaluate storage options</a:t>
            </a:r>
          </a:p>
        </p:txBody>
      </p:sp>
      <p:sp>
        <p:nvSpPr>
          <p:cNvPr id="2" name="TextBox 1">
            <a:extLst>
              <a:ext uri="{FF2B5EF4-FFF2-40B4-BE49-F238E27FC236}">
                <a16:creationId xmlns:a16="http://schemas.microsoft.com/office/drawing/2014/main" xmlns="" id="{D605FBC3-5D5E-1645-86C2-BED626E20259}"/>
              </a:ext>
            </a:extLst>
          </p:cNvPr>
          <p:cNvSpPr txBox="1"/>
          <p:nvPr/>
        </p:nvSpPr>
        <p:spPr>
          <a:xfrm>
            <a:off x="5430644" y="5921150"/>
            <a:ext cx="6535157" cy="551255"/>
          </a:xfrm>
          <a:prstGeom prst="rect">
            <a:avLst/>
          </a:prstGeom>
          <a:noFill/>
        </p:spPr>
        <p:txBody>
          <a:bodyPr wrap="square" lIns="0" tIns="0" rIns="0" bIns="0" rtlCol="0">
            <a:noAutofit/>
          </a:bodyPr>
          <a:lstStyle/>
          <a:p>
            <a:pPr lvl="0" algn="r">
              <a:defRPr/>
            </a:pPr>
            <a:r>
              <a:rPr lang="en-US" sz="800" dirty="0">
                <a:solidFill>
                  <a:srgbClr val="000000"/>
                </a:solidFill>
              </a:rPr>
              <a:t>1 “Gartner Says a Massive Shift to Hybrid Infrastructure Services Is Underway”, </a:t>
            </a:r>
            <a:r>
              <a:rPr lang="en-US" sz="800" i="1" dirty="0">
                <a:solidFill>
                  <a:srgbClr val="000000"/>
                </a:solidFill>
              </a:rPr>
              <a:t>Gartner Newsroom</a:t>
            </a:r>
            <a:r>
              <a:rPr lang="en-US" sz="800" dirty="0">
                <a:solidFill>
                  <a:srgbClr val="000000"/>
                </a:solidFill>
              </a:rPr>
              <a:t>, Apr. 2017</a:t>
            </a:r>
            <a:br>
              <a:rPr lang="en-US" sz="800" dirty="0">
                <a:solidFill>
                  <a:srgbClr val="000000"/>
                </a:solidFill>
              </a:rPr>
            </a:br>
            <a:r>
              <a:rPr lang="en-US" sz="800" dirty="0">
                <a:solidFill>
                  <a:srgbClr val="000000"/>
                </a:solidFill>
              </a:rPr>
              <a:t>2 “Major Data Centre And Cloud Networking Trends For 2020” </a:t>
            </a:r>
            <a:r>
              <a:rPr lang="en-US" sz="800" i="1" dirty="0">
                <a:solidFill>
                  <a:srgbClr val="000000"/>
                </a:solidFill>
              </a:rPr>
              <a:t>Data Economy</a:t>
            </a:r>
            <a:r>
              <a:rPr lang="en-US" sz="800" dirty="0">
                <a:solidFill>
                  <a:srgbClr val="000000"/>
                </a:solidFill>
              </a:rPr>
              <a:t>, Oct. 2017</a:t>
            </a:r>
            <a:br>
              <a:rPr lang="en-US" sz="800" dirty="0">
                <a:solidFill>
                  <a:srgbClr val="000000"/>
                </a:solidFill>
              </a:rPr>
            </a:br>
            <a:r>
              <a:rPr lang="en-US" sz="800" dirty="0">
                <a:solidFill>
                  <a:srgbClr val="000000"/>
                </a:solidFill>
              </a:rPr>
              <a:t>3 “$92.48 Billion Cloud Storage Market - Forecasts from 2017 to 2022 - Research and Markets”, </a:t>
            </a:r>
            <a:r>
              <a:rPr lang="en-US" sz="800" i="1" dirty="0">
                <a:solidFill>
                  <a:srgbClr val="000000"/>
                </a:solidFill>
              </a:rPr>
              <a:t>Business Wire</a:t>
            </a:r>
            <a:r>
              <a:rPr lang="en-US" sz="800" dirty="0">
                <a:solidFill>
                  <a:srgbClr val="000000"/>
                </a:solidFill>
              </a:rPr>
              <a:t>, June 2017 </a:t>
            </a:r>
          </a:p>
          <a:p>
            <a:pPr lvl="0" algn="r">
              <a:defRPr/>
            </a:pPr>
            <a:r>
              <a:rPr lang="en-US" sz="800" dirty="0">
                <a:solidFill>
                  <a:srgbClr val="000000"/>
                </a:solidFill>
              </a:rPr>
              <a:t>4 “U.S. Financial Firms Have Saved Billions by Embracing Shared Cloud Services”, </a:t>
            </a:r>
            <a:r>
              <a:rPr lang="en-US" sz="800" i="1" dirty="0" err="1">
                <a:solidFill>
                  <a:srgbClr val="000000"/>
                </a:solidFill>
              </a:rPr>
              <a:t>Fortune.com</a:t>
            </a:r>
            <a:r>
              <a:rPr lang="en-US" sz="800" dirty="0">
                <a:solidFill>
                  <a:srgbClr val="000000"/>
                </a:solidFill>
              </a:rPr>
              <a:t>, Mar. 2017 </a:t>
            </a:r>
            <a:endParaRPr lang="en-US" sz="800" dirty="0"/>
          </a:p>
          <a:p>
            <a:pPr algn="r">
              <a:lnSpc>
                <a:spcPct val="90000"/>
              </a:lnSpc>
            </a:pPr>
            <a:endParaRPr lang="en-US" sz="800" dirty="0"/>
          </a:p>
        </p:txBody>
      </p:sp>
    </p:spTree>
    <p:extLst>
      <p:ext uri="{BB962C8B-B14F-4D97-AF65-F5344CB8AC3E}">
        <p14:creationId xmlns:p14="http://schemas.microsoft.com/office/powerpoint/2010/main" val="29796449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 name="Freeform 3">
            <a:extLst>
              <a:ext uri="{FF2B5EF4-FFF2-40B4-BE49-F238E27FC236}">
                <a16:creationId xmlns:a16="http://schemas.microsoft.com/office/drawing/2014/main" xmlns="" id="{629971D3-9554-9342-B5D1-DC4A6C499361}"/>
              </a:ext>
            </a:extLst>
          </p:cNvPr>
          <p:cNvSpPr>
            <a:spLocks noChangeAspect="1" noChangeArrowheads="1"/>
          </p:cNvSpPr>
          <p:nvPr/>
        </p:nvSpPr>
        <p:spPr bwMode="auto">
          <a:xfrm>
            <a:off x="2902891" y="1637306"/>
            <a:ext cx="6931983" cy="3899240"/>
          </a:xfrm>
          <a:custGeom>
            <a:avLst/>
            <a:gdLst>
              <a:gd name="T0" fmla="*/ 2430 w 2964"/>
              <a:gd name="T1" fmla="*/ 602 h 1668"/>
              <a:gd name="T2" fmla="*/ 2384 w 2964"/>
              <a:gd name="T3" fmla="*/ 614 h 1668"/>
              <a:gd name="T4" fmla="*/ 1876 w 2964"/>
              <a:gd name="T5" fmla="*/ 232 h 1668"/>
              <a:gd name="T6" fmla="*/ 1702 w 2964"/>
              <a:gd name="T7" fmla="*/ 267 h 1668"/>
              <a:gd name="T8" fmla="*/ 1204 w 2964"/>
              <a:gd name="T9" fmla="*/ 0 h 1668"/>
              <a:gd name="T10" fmla="*/ 613 w 2964"/>
              <a:gd name="T11" fmla="*/ 463 h 1668"/>
              <a:gd name="T12" fmla="*/ 602 w 2964"/>
              <a:gd name="T13" fmla="*/ 463 h 1668"/>
              <a:gd name="T14" fmla="*/ 0 w 2964"/>
              <a:gd name="T15" fmla="*/ 1065 h 1668"/>
              <a:gd name="T16" fmla="*/ 602 w 2964"/>
              <a:gd name="T17" fmla="*/ 1667 h 1668"/>
              <a:gd name="T18" fmla="*/ 2430 w 2964"/>
              <a:gd name="T19" fmla="*/ 1667 h 1668"/>
              <a:gd name="T20" fmla="*/ 2963 w 2964"/>
              <a:gd name="T21" fmla="*/ 1135 h 1668"/>
              <a:gd name="T22" fmla="*/ 2430 w 2964"/>
              <a:gd name="T23" fmla="*/ 602 h 16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964" h="1668">
                <a:moveTo>
                  <a:pt x="2430" y="602"/>
                </a:moveTo>
                <a:cubicBezTo>
                  <a:pt x="2418" y="602"/>
                  <a:pt x="2396" y="602"/>
                  <a:pt x="2384" y="614"/>
                </a:cubicBezTo>
                <a:cubicBezTo>
                  <a:pt x="2314" y="394"/>
                  <a:pt x="2119" y="232"/>
                  <a:pt x="1876" y="232"/>
                </a:cubicBezTo>
                <a:cubicBezTo>
                  <a:pt x="1817" y="232"/>
                  <a:pt x="1760" y="244"/>
                  <a:pt x="1702" y="267"/>
                </a:cubicBezTo>
                <a:cubicBezTo>
                  <a:pt x="1586" y="105"/>
                  <a:pt x="1413" y="0"/>
                  <a:pt x="1204" y="0"/>
                </a:cubicBezTo>
                <a:cubicBezTo>
                  <a:pt x="915" y="0"/>
                  <a:pt x="683" y="197"/>
                  <a:pt x="613" y="463"/>
                </a:cubicBezTo>
                <a:lnTo>
                  <a:pt x="602" y="463"/>
                </a:lnTo>
                <a:cubicBezTo>
                  <a:pt x="266" y="463"/>
                  <a:pt x="0" y="741"/>
                  <a:pt x="0" y="1065"/>
                </a:cubicBezTo>
                <a:cubicBezTo>
                  <a:pt x="0" y="1401"/>
                  <a:pt x="266" y="1667"/>
                  <a:pt x="602" y="1667"/>
                </a:cubicBezTo>
                <a:cubicBezTo>
                  <a:pt x="2430" y="1667"/>
                  <a:pt x="2430" y="1667"/>
                  <a:pt x="2430" y="1667"/>
                </a:cubicBezTo>
                <a:cubicBezTo>
                  <a:pt x="2720" y="1667"/>
                  <a:pt x="2963" y="1436"/>
                  <a:pt x="2963" y="1135"/>
                </a:cubicBezTo>
                <a:cubicBezTo>
                  <a:pt x="2963" y="846"/>
                  <a:pt x="2720" y="602"/>
                  <a:pt x="2430" y="602"/>
                </a:cubicBezTo>
              </a:path>
            </a:pathLst>
          </a:custGeom>
          <a:solidFill>
            <a:schemeClr val="bg1">
              <a:lumMod val="95000"/>
            </a:schemeClr>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dirty="0"/>
          </a:p>
        </p:txBody>
      </p:sp>
      <p:grpSp>
        <p:nvGrpSpPr>
          <p:cNvPr id="146" name="Group 145">
            <a:extLst>
              <a:ext uri="{FF2B5EF4-FFF2-40B4-BE49-F238E27FC236}">
                <a16:creationId xmlns:a16="http://schemas.microsoft.com/office/drawing/2014/main" xmlns="" id="{E02711D6-F6F6-9D42-A670-FB91E378F4AD}"/>
              </a:ext>
            </a:extLst>
          </p:cNvPr>
          <p:cNvGrpSpPr/>
          <p:nvPr/>
        </p:nvGrpSpPr>
        <p:grpSpPr>
          <a:xfrm>
            <a:off x="9114050" y="5086515"/>
            <a:ext cx="327007" cy="224908"/>
            <a:chOff x="8989088" y="2517354"/>
            <a:chExt cx="518770" cy="356799"/>
          </a:xfrm>
        </p:grpSpPr>
        <p:sp>
          <p:nvSpPr>
            <p:cNvPr id="147" name="Freeform 4">
              <a:extLst>
                <a:ext uri="{FF2B5EF4-FFF2-40B4-BE49-F238E27FC236}">
                  <a16:creationId xmlns:a16="http://schemas.microsoft.com/office/drawing/2014/main" xmlns="" id="{468CE25E-B641-A045-9CEC-FCC800A20208}"/>
                </a:ext>
              </a:extLst>
            </p:cNvPr>
            <p:cNvSpPr>
              <a:spLocks noChangeAspect="1" noChangeArrowheads="1"/>
            </p:cNvSpPr>
            <p:nvPr/>
          </p:nvSpPr>
          <p:spPr bwMode="auto">
            <a:xfrm>
              <a:off x="8989088" y="2517354"/>
              <a:ext cx="518770" cy="290511"/>
            </a:xfrm>
            <a:custGeom>
              <a:avLst/>
              <a:gdLst>
                <a:gd name="T0" fmla="*/ 1216 w 2977"/>
                <a:gd name="T1" fmla="*/ 139 h 1668"/>
                <a:gd name="T2" fmla="*/ 1598 w 2977"/>
                <a:gd name="T3" fmla="*/ 336 h 1668"/>
                <a:gd name="T4" fmla="*/ 1633 w 2977"/>
                <a:gd name="T5" fmla="*/ 394 h 1668"/>
                <a:gd name="T6" fmla="*/ 1702 w 2977"/>
                <a:gd name="T7" fmla="*/ 417 h 1668"/>
                <a:gd name="T8" fmla="*/ 1749 w 2977"/>
                <a:gd name="T9" fmla="*/ 394 h 1668"/>
                <a:gd name="T10" fmla="*/ 1841 w 2977"/>
                <a:gd name="T11" fmla="*/ 371 h 1668"/>
                <a:gd name="T12" fmla="*/ 2258 w 2977"/>
                <a:gd name="T13" fmla="*/ 649 h 1668"/>
                <a:gd name="T14" fmla="*/ 2281 w 2977"/>
                <a:gd name="T15" fmla="*/ 706 h 1668"/>
                <a:gd name="T16" fmla="*/ 2351 w 2977"/>
                <a:gd name="T17" fmla="*/ 753 h 1668"/>
                <a:gd name="T18" fmla="*/ 2409 w 2977"/>
                <a:gd name="T19" fmla="*/ 741 h 1668"/>
                <a:gd name="T20" fmla="*/ 2466 w 2977"/>
                <a:gd name="T21" fmla="*/ 741 h 1668"/>
                <a:gd name="T22" fmla="*/ 2837 w 2977"/>
                <a:gd name="T23" fmla="*/ 1100 h 1668"/>
                <a:gd name="T24" fmla="*/ 2443 w 2977"/>
                <a:gd name="T25" fmla="*/ 1528 h 1668"/>
                <a:gd name="T26" fmla="*/ 625 w 2977"/>
                <a:gd name="T27" fmla="*/ 1528 h 1668"/>
                <a:gd name="T28" fmla="*/ 151 w 2977"/>
                <a:gd name="T29" fmla="*/ 1077 h 1668"/>
                <a:gd name="T30" fmla="*/ 614 w 2977"/>
                <a:gd name="T31" fmla="*/ 602 h 1668"/>
                <a:gd name="T32" fmla="*/ 625 w 2977"/>
                <a:gd name="T33" fmla="*/ 602 h 1668"/>
                <a:gd name="T34" fmla="*/ 695 w 2977"/>
                <a:gd name="T35" fmla="*/ 602 h 1668"/>
                <a:gd name="T36" fmla="*/ 753 w 2977"/>
                <a:gd name="T37" fmla="*/ 556 h 1668"/>
                <a:gd name="T38" fmla="*/ 764 w 2977"/>
                <a:gd name="T39" fmla="*/ 498 h 1668"/>
                <a:gd name="T40" fmla="*/ 1216 w 2977"/>
                <a:gd name="T41" fmla="*/ 139 h 1668"/>
                <a:gd name="T42" fmla="*/ 1216 w 2977"/>
                <a:gd name="T43" fmla="*/ 0 h 1668"/>
                <a:gd name="T44" fmla="*/ 625 w 2977"/>
                <a:gd name="T45" fmla="*/ 463 h 1668"/>
                <a:gd name="T46" fmla="*/ 614 w 2977"/>
                <a:gd name="T47" fmla="*/ 463 h 1668"/>
                <a:gd name="T48" fmla="*/ 12 w 2977"/>
                <a:gd name="T49" fmla="*/ 1054 h 1668"/>
                <a:gd name="T50" fmla="*/ 625 w 2977"/>
                <a:gd name="T51" fmla="*/ 1667 h 1668"/>
                <a:gd name="T52" fmla="*/ 2431 w 2977"/>
                <a:gd name="T53" fmla="*/ 1667 h 1668"/>
                <a:gd name="T54" fmla="*/ 2976 w 2977"/>
                <a:gd name="T55" fmla="*/ 1123 h 1668"/>
                <a:gd name="T56" fmla="*/ 2443 w 2977"/>
                <a:gd name="T57" fmla="*/ 602 h 1668"/>
                <a:gd name="T58" fmla="*/ 2397 w 2977"/>
                <a:gd name="T59" fmla="*/ 602 h 1668"/>
                <a:gd name="T60" fmla="*/ 1888 w 2977"/>
                <a:gd name="T61" fmla="*/ 232 h 1668"/>
                <a:gd name="T62" fmla="*/ 1714 w 2977"/>
                <a:gd name="T63" fmla="*/ 267 h 1668"/>
                <a:gd name="T64" fmla="*/ 1216 w 2977"/>
                <a:gd name="T65" fmla="*/ 0 h 1668"/>
                <a:gd name="T66" fmla="*/ 1216 w 2977"/>
                <a:gd name="T67" fmla="*/ 139 h 16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977" h="1668">
                  <a:moveTo>
                    <a:pt x="1216" y="139"/>
                  </a:moveTo>
                  <a:cubicBezTo>
                    <a:pt x="1366" y="139"/>
                    <a:pt x="1505" y="209"/>
                    <a:pt x="1598" y="336"/>
                  </a:cubicBezTo>
                  <a:cubicBezTo>
                    <a:pt x="1633" y="394"/>
                    <a:pt x="1633" y="394"/>
                    <a:pt x="1633" y="394"/>
                  </a:cubicBezTo>
                  <a:cubicBezTo>
                    <a:pt x="1644" y="417"/>
                    <a:pt x="1679" y="417"/>
                    <a:pt x="1702" y="417"/>
                  </a:cubicBezTo>
                  <a:cubicBezTo>
                    <a:pt x="1749" y="394"/>
                    <a:pt x="1749" y="394"/>
                    <a:pt x="1749" y="394"/>
                  </a:cubicBezTo>
                  <a:cubicBezTo>
                    <a:pt x="1783" y="382"/>
                    <a:pt x="1806" y="382"/>
                    <a:pt x="1841" y="371"/>
                  </a:cubicBezTo>
                  <a:cubicBezTo>
                    <a:pt x="2027" y="348"/>
                    <a:pt x="2212" y="463"/>
                    <a:pt x="2258" y="649"/>
                  </a:cubicBezTo>
                  <a:cubicBezTo>
                    <a:pt x="2281" y="706"/>
                    <a:pt x="2281" y="706"/>
                    <a:pt x="2281" y="706"/>
                  </a:cubicBezTo>
                  <a:cubicBezTo>
                    <a:pt x="2293" y="730"/>
                    <a:pt x="2316" y="753"/>
                    <a:pt x="2351" y="753"/>
                  </a:cubicBezTo>
                  <a:cubicBezTo>
                    <a:pt x="2409" y="741"/>
                    <a:pt x="2409" y="741"/>
                    <a:pt x="2409" y="741"/>
                  </a:cubicBezTo>
                  <a:cubicBezTo>
                    <a:pt x="2431" y="741"/>
                    <a:pt x="2455" y="741"/>
                    <a:pt x="2466" y="741"/>
                  </a:cubicBezTo>
                  <a:cubicBezTo>
                    <a:pt x="2663" y="765"/>
                    <a:pt x="2825" y="915"/>
                    <a:pt x="2837" y="1100"/>
                  </a:cubicBezTo>
                  <a:cubicBezTo>
                    <a:pt x="2848" y="1332"/>
                    <a:pt x="2675" y="1528"/>
                    <a:pt x="2443" y="1528"/>
                  </a:cubicBezTo>
                  <a:cubicBezTo>
                    <a:pt x="625" y="1528"/>
                    <a:pt x="625" y="1528"/>
                    <a:pt x="625" y="1528"/>
                  </a:cubicBezTo>
                  <a:cubicBezTo>
                    <a:pt x="371" y="1528"/>
                    <a:pt x="162" y="1332"/>
                    <a:pt x="151" y="1077"/>
                  </a:cubicBezTo>
                  <a:cubicBezTo>
                    <a:pt x="139" y="822"/>
                    <a:pt x="359" y="602"/>
                    <a:pt x="614" y="602"/>
                  </a:cubicBezTo>
                  <a:lnTo>
                    <a:pt x="625" y="602"/>
                  </a:lnTo>
                  <a:cubicBezTo>
                    <a:pt x="695" y="602"/>
                    <a:pt x="695" y="602"/>
                    <a:pt x="695" y="602"/>
                  </a:cubicBezTo>
                  <a:cubicBezTo>
                    <a:pt x="718" y="602"/>
                    <a:pt x="741" y="591"/>
                    <a:pt x="753" y="556"/>
                  </a:cubicBezTo>
                  <a:cubicBezTo>
                    <a:pt x="764" y="498"/>
                    <a:pt x="764" y="498"/>
                    <a:pt x="764" y="498"/>
                  </a:cubicBezTo>
                  <a:cubicBezTo>
                    <a:pt x="811" y="290"/>
                    <a:pt x="996" y="139"/>
                    <a:pt x="1216" y="139"/>
                  </a:cubicBezTo>
                  <a:lnTo>
                    <a:pt x="1216" y="0"/>
                  </a:lnTo>
                  <a:cubicBezTo>
                    <a:pt x="927" y="0"/>
                    <a:pt x="695" y="197"/>
                    <a:pt x="625" y="463"/>
                  </a:cubicBezTo>
                  <a:lnTo>
                    <a:pt x="614" y="463"/>
                  </a:lnTo>
                  <a:cubicBezTo>
                    <a:pt x="290" y="463"/>
                    <a:pt x="23" y="730"/>
                    <a:pt x="12" y="1054"/>
                  </a:cubicBezTo>
                  <a:cubicBezTo>
                    <a:pt x="0" y="1390"/>
                    <a:pt x="290" y="1667"/>
                    <a:pt x="625" y="1667"/>
                  </a:cubicBezTo>
                  <a:cubicBezTo>
                    <a:pt x="2431" y="1667"/>
                    <a:pt x="2431" y="1667"/>
                    <a:pt x="2431" y="1667"/>
                  </a:cubicBezTo>
                  <a:cubicBezTo>
                    <a:pt x="2733" y="1667"/>
                    <a:pt x="2976" y="1424"/>
                    <a:pt x="2976" y="1123"/>
                  </a:cubicBezTo>
                  <a:cubicBezTo>
                    <a:pt x="2976" y="834"/>
                    <a:pt x="2733" y="602"/>
                    <a:pt x="2443" y="602"/>
                  </a:cubicBezTo>
                  <a:cubicBezTo>
                    <a:pt x="2431" y="602"/>
                    <a:pt x="2409" y="602"/>
                    <a:pt x="2397" y="602"/>
                  </a:cubicBezTo>
                  <a:cubicBezTo>
                    <a:pt x="2327" y="394"/>
                    <a:pt x="2131" y="232"/>
                    <a:pt x="1888" y="232"/>
                  </a:cubicBezTo>
                  <a:cubicBezTo>
                    <a:pt x="1829" y="232"/>
                    <a:pt x="1772" y="243"/>
                    <a:pt x="1714" y="267"/>
                  </a:cubicBezTo>
                  <a:cubicBezTo>
                    <a:pt x="1598" y="104"/>
                    <a:pt x="1425" y="0"/>
                    <a:pt x="1216" y="0"/>
                  </a:cubicBezTo>
                  <a:lnTo>
                    <a:pt x="1216" y="139"/>
                  </a:lnTo>
                </a:path>
              </a:pathLst>
            </a:custGeom>
            <a:solidFill>
              <a:schemeClr val="accent5"/>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148" name="Rectangle 147">
              <a:extLst>
                <a:ext uri="{FF2B5EF4-FFF2-40B4-BE49-F238E27FC236}">
                  <a16:creationId xmlns:a16="http://schemas.microsoft.com/office/drawing/2014/main" xmlns="" id="{444175D6-926B-4645-B7D4-04DA48B1F3C2}"/>
                </a:ext>
              </a:extLst>
            </p:cNvPr>
            <p:cNvSpPr/>
            <p:nvPr/>
          </p:nvSpPr>
          <p:spPr bwMode="gray">
            <a:xfrm>
              <a:off x="9099238" y="2675040"/>
              <a:ext cx="310034" cy="199113"/>
            </a:xfrm>
            <a:prstGeom prst="rect">
              <a:avLst/>
            </a:prstGeom>
            <a:solidFill>
              <a:schemeClr val="bg1"/>
            </a:solidFill>
            <a:ln w="15875">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dirty="0">
                <a:solidFill>
                  <a:schemeClr val="bg1"/>
                </a:solidFill>
              </a:endParaRPr>
            </a:p>
          </p:txBody>
        </p:sp>
      </p:grpSp>
      <p:grpSp>
        <p:nvGrpSpPr>
          <p:cNvPr id="4" name="Group 3">
            <a:extLst>
              <a:ext uri="{FF2B5EF4-FFF2-40B4-BE49-F238E27FC236}">
                <a16:creationId xmlns:a16="http://schemas.microsoft.com/office/drawing/2014/main" xmlns="" id="{E45D4C81-47A3-2A44-BECF-4795B5408505}"/>
              </a:ext>
            </a:extLst>
          </p:cNvPr>
          <p:cNvGrpSpPr/>
          <p:nvPr/>
        </p:nvGrpSpPr>
        <p:grpSpPr>
          <a:xfrm>
            <a:off x="8989088" y="2517354"/>
            <a:ext cx="518770" cy="356799"/>
            <a:chOff x="8989088" y="2517354"/>
            <a:chExt cx="518770" cy="356799"/>
          </a:xfrm>
        </p:grpSpPr>
        <p:sp>
          <p:nvSpPr>
            <p:cNvPr id="141" name="Freeform 4">
              <a:extLst>
                <a:ext uri="{FF2B5EF4-FFF2-40B4-BE49-F238E27FC236}">
                  <a16:creationId xmlns:a16="http://schemas.microsoft.com/office/drawing/2014/main" xmlns="" id="{E2B63B01-8C70-9E4A-96A0-08025486026E}"/>
                </a:ext>
              </a:extLst>
            </p:cNvPr>
            <p:cNvSpPr>
              <a:spLocks noChangeAspect="1" noChangeArrowheads="1"/>
            </p:cNvSpPr>
            <p:nvPr/>
          </p:nvSpPr>
          <p:spPr bwMode="auto">
            <a:xfrm>
              <a:off x="8989088" y="2517354"/>
              <a:ext cx="518770" cy="290511"/>
            </a:xfrm>
            <a:custGeom>
              <a:avLst/>
              <a:gdLst>
                <a:gd name="T0" fmla="*/ 1216 w 2977"/>
                <a:gd name="T1" fmla="*/ 139 h 1668"/>
                <a:gd name="T2" fmla="*/ 1598 w 2977"/>
                <a:gd name="T3" fmla="*/ 336 h 1668"/>
                <a:gd name="T4" fmla="*/ 1633 w 2977"/>
                <a:gd name="T5" fmla="*/ 394 h 1668"/>
                <a:gd name="T6" fmla="*/ 1702 w 2977"/>
                <a:gd name="T7" fmla="*/ 417 h 1668"/>
                <a:gd name="T8" fmla="*/ 1749 w 2977"/>
                <a:gd name="T9" fmla="*/ 394 h 1668"/>
                <a:gd name="T10" fmla="*/ 1841 w 2977"/>
                <a:gd name="T11" fmla="*/ 371 h 1668"/>
                <a:gd name="T12" fmla="*/ 2258 w 2977"/>
                <a:gd name="T13" fmla="*/ 649 h 1668"/>
                <a:gd name="T14" fmla="*/ 2281 w 2977"/>
                <a:gd name="T15" fmla="*/ 706 h 1668"/>
                <a:gd name="T16" fmla="*/ 2351 w 2977"/>
                <a:gd name="T17" fmla="*/ 753 h 1668"/>
                <a:gd name="T18" fmla="*/ 2409 w 2977"/>
                <a:gd name="T19" fmla="*/ 741 h 1668"/>
                <a:gd name="T20" fmla="*/ 2466 w 2977"/>
                <a:gd name="T21" fmla="*/ 741 h 1668"/>
                <a:gd name="T22" fmla="*/ 2837 w 2977"/>
                <a:gd name="T23" fmla="*/ 1100 h 1668"/>
                <a:gd name="T24" fmla="*/ 2443 w 2977"/>
                <a:gd name="T25" fmla="*/ 1528 h 1668"/>
                <a:gd name="T26" fmla="*/ 625 w 2977"/>
                <a:gd name="T27" fmla="*/ 1528 h 1668"/>
                <a:gd name="T28" fmla="*/ 151 w 2977"/>
                <a:gd name="T29" fmla="*/ 1077 h 1668"/>
                <a:gd name="T30" fmla="*/ 614 w 2977"/>
                <a:gd name="T31" fmla="*/ 602 h 1668"/>
                <a:gd name="T32" fmla="*/ 625 w 2977"/>
                <a:gd name="T33" fmla="*/ 602 h 1668"/>
                <a:gd name="T34" fmla="*/ 695 w 2977"/>
                <a:gd name="T35" fmla="*/ 602 h 1668"/>
                <a:gd name="T36" fmla="*/ 753 w 2977"/>
                <a:gd name="T37" fmla="*/ 556 h 1668"/>
                <a:gd name="T38" fmla="*/ 764 w 2977"/>
                <a:gd name="T39" fmla="*/ 498 h 1668"/>
                <a:gd name="T40" fmla="*/ 1216 w 2977"/>
                <a:gd name="T41" fmla="*/ 139 h 1668"/>
                <a:gd name="T42" fmla="*/ 1216 w 2977"/>
                <a:gd name="T43" fmla="*/ 0 h 1668"/>
                <a:gd name="T44" fmla="*/ 625 w 2977"/>
                <a:gd name="T45" fmla="*/ 463 h 1668"/>
                <a:gd name="T46" fmla="*/ 614 w 2977"/>
                <a:gd name="T47" fmla="*/ 463 h 1668"/>
                <a:gd name="T48" fmla="*/ 12 w 2977"/>
                <a:gd name="T49" fmla="*/ 1054 h 1668"/>
                <a:gd name="T50" fmla="*/ 625 w 2977"/>
                <a:gd name="T51" fmla="*/ 1667 h 1668"/>
                <a:gd name="T52" fmla="*/ 2431 w 2977"/>
                <a:gd name="T53" fmla="*/ 1667 h 1668"/>
                <a:gd name="T54" fmla="*/ 2976 w 2977"/>
                <a:gd name="T55" fmla="*/ 1123 h 1668"/>
                <a:gd name="T56" fmla="*/ 2443 w 2977"/>
                <a:gd name="T57" fmla="*/ 602 h 1668"/>
                <a:gd name="T58" fmla="*/ 2397 w 2977"/>
                <a:gd name="T59" fmla="*/ 602 h 1668"/>
                <a:gd name="T60" fmla="*/ 1888 w 2977"/>
                <a:gd name="T61" fmla="*/ 232 h 1668"/>
                <a:gd name="T62" fmla="*/ 1714 w 2977"/>
                <a:gd name="T63" fmla="*/ 267 h 1668"/>
                <a:gd name="T64" fmla="*/ 1216 w 2977"/>
                <a:gd name="T65" fmla="*/ 0 h 1668"/>
                <a:gd name="T66" fmla="*/ 1216 w 2977"/>
                <a:gd name="T67" fmla="*/ 139 h 16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977" h="1668">
                  <a:moveTo>
                    <a:pt x="1216" y="139"/>
                  </a:moveTo>
                  <a:cubicBezTo>
                    <a:pt x="1366" y="139"/>
                    <a:pt x="1505" y="209"/>
                    <a:pt x="1598" y="336"/>
                  </a:cubicBezTo>
                  <a:cubicBezTo>
                    <a:pt x="1633" y="394"/>
                    <a:pt x="1633" y="394"/>
                    <a:pt x="1633" y="394"/>
                  </a:cubicBezTo>
                  <a:cubicBezTo>
                    <a:pt x="1644" y="417"/>
                    <a:pt x="1679" y="417"/>
                    <a:pt x="1702" y="417"/>
                  </a:cubicBezTo>
                  <a:cubicBezTo>
                    <a:pt x="1749" y="394"/>
                    <a:pt x="1749" y="394"/>
                    <a:pt x="1749" y="394"/>
                  </a:cubicBezTo>
                  <a:cubicBezTo>
                    <a:pt x="1783" y="382"/>
                    <a:pt x="1806" y="382"/>
                    <a:pt x="1841" y="371"/>
                  </a:cubicBezTo>
                  <a:cubicBezTo>
                    <a:pt x="2027" y="348"/>
                    <a:pt x="2212" y="463"/>
                    <a:pt x="2258" y="649"/>
                  </a:cubicBezTo>
                  <a:cubicBezTo>
                    <a:pt x="2281" y="706"/>
                    <a:pt x="2281" y="706"/>
                    <a:pt x="2281" y="706"/>
                  </a:cubicBezTo>
                  <a:cubicBezTo>
                    <a:pt x="2293" y="730"/>
                    <a:pt x="2316" y="753"/>
                    <a:pt x="2351" y="753"/>
                  </a:cubicBezTo>
                  <a:cubicBezTo>
                    <a:pt x="2409" y="741"/>
                    <a:pt x="2409" y="741"/>
                    <a:pt x="2409" y="741"/>
                  </a:cubicBezTo>
                  <a:cubicBezTo>
                    <a:pt x="2431" y="741"/>
                    <a:pt x="2455" y="741"/>
                    <a:pt x="2466" y="741"/>
                  </a:cubicBezTo>
                  <a:cubicBezTo>
                    <a:pt x="2663" y="765"/>
                    <a:pt x="2825" y="915"/>
                    <a:pt x="2837" y="1100"/>
                  </a:cubicBezTo>
                  <a:cubicBezTo>
                    <a:pt x="2848" y="1332"/>
                    <a:pt x="2675" y="1528"/>
                    <a:pt x="2443" y="1528"/>
                  </a:cubicBezTo>
                  <a:cubicBezTo>
                    <a:pt x="625" y="1528"/>
                    <a:pt x="625" y="1528"/>
                    <a:pt x="625" y="1528"/>
                  </a:cubicBezTo>
                  <a:cubicBezTo>
                    <a:pt x="371" y="1528"/>
                    <a:pt x="162" y="1332"/>
                    <a:pt x="151" y="1077"/>
                  </a:cubicBezTo>
                  <a:cubicBezTo>
                    <a:pt x="139" y="822"/>
                    <a:pt x="359" y="602"/>
                    <a:pt x="614" y="602"/>
                  </a:cubicBezTo>
                  <a:lnTo>
                    <a:pt x="625" y="602"/>
                  </a:lnTo>
                  <a:cubicBezTo>
                    <a:pt x="695" y="602"/>
                    <a:pt x="695" y="602"/>
                    <a:pt x="695" y="602"/>
                  </a:cubicBezTo>
                  <a:cubicBezTo>
                    <a:pt x="718" y="602"/>
                    <a:pt x="741" y="591"/>
                    <a:pt x="753" y="556"/>
                  </a:cubicBezTo>
                  <a:cubicBezTo>
                    <a:pt x="764" y="498"/>
                    <a:pt x="764" y="498"/>
                    <a:pt x="764" y="498"/>
                  </a:cubicBezTo>
                  <a:cubicBezTo>
                    <a:pt x="811" y="290"/>
                    <a:pt x="996" y="139"/>
                    <a:pt x="1216" y="139"/>
                  </a:cubicBezTo>
                  <a:lnTo>
                    <a:pt x="1216" y="0"/>
                  </a:lnTo>
                  <a:cubicBezTo>
                    <a:pt x="927" y="0"/>
                    <a:pt x="695" y="197"/>
                    <a:pt x="625" y="463"/>
                  </a:cubicBezTo>
                  <a:lnTo>
                    <a:pt x="614" y="463"/>
                  </a:lnTo>
                  <a:cubicBezTo>
                    <a:pt x="290" y="463"/>
                    <a:pt x="23" y="730"/>
                    <a:pt x="12" y="1054"/>
                  </a:cubicBezTo>
                  <a:cubicBezTo>
                    <a:pt x="0" y="1390"/>
                    <a:pt x="290" y="1667"/>
                    <a:pt x="625" y="1667"/>
                  </a:cubicBezTo>
                  <a:cubicBezTo>
                    <a:pt x="2431" y="1667"/>
                    <a:pt x="2431" y="1667"/>
                    <a:pt x="2431" y="1667"/>
                  </a:cubicBezTo>
                  <a:cubicBezTo>
                    <a:pt x="2733" y="1667"/>
                    <a:pt x="2976" y="1424"/>
                    <a:pt x="2976" y="1123"/>
                  </a:cubicBezTo>
                  <a:cubicBezTo>
                    <a:pt x="2976" y="834"/>
                    <a:pt x="2733" y="602"/>
                    <a:pt x="2443" y="602"/>
                  </a:cubicBezTo>
                  <a:cubicBezTo>
                    <a:pt x="2431" y="602"/>
                    <a:pt x="2409" y="602"/>
                    <a:pt x="2397" y="602"/>
                  </a:cubicBezTo>
                  <a:cubicBezTo>
                    <a:pt x="2327" y="394"/>
                    <a:pt x="2131" y="232"/>
                    <a:pt x="1888" y="232"/>
                  </a:cubicBezTo>
                  <a:cubicBezTo>
                    <a:pt x="1829" y="232"/>
                    <a:pt x="1772" y="243"/>
                    <a:pt x="1714" y="267"/>
                  </a:cubicBezTo>
                  <a:cubicBezTo>
                    <a:pt x="1598" y="104"/>
                    <a:pt x="1425" y="0"/>
                    <a:pt x="1216" y="0"/>
                  </a:cubicBezTo>
                  <a:lnTo>
                    <a:pt x="1216" y="139"/>
                  </a:lnTo>
                </a:path>
              </a:pathLst>
            </a:custGeom>
            <a:solidFill>
              <a:schemeClr val="accent5"/>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2" name="Rectangle 1">
              <a:extLst>
                <a:ext uri="{FF2B5EF4-FFF2-40B4-BE49-F238E27FC236}">
                  <a16:creationId xmlns:a16="http://schemas.microsoft.com/office/drawing/2014/main" xmlns="" id="{58C7E6F5-4F2F-834C-B386-FE2090C47A6C}"/>
                </a:ext>
              </a:extLst>
            </p:cNvPr>
            <p:cNvSpPr/>
            <p:nvPr/>
          </p:nvSpPr>
          <p:spPr bwMode="gray">
            <a:xfrm>
              <a:off x="9099238" y="2675040"/>
              <a:ext cx="310034" cy="199113"/>
            </a:xfrm>
            <a:prstGeom prst="rect">
              <a:avLst/>
            </a:prstGeom>
            <a:solidFill>
              <a:schemeClr val="bg1"/>
            </a:solidFill>
            <a:ln w="15875">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dirty="0">
                <a:solidFill>
                  <a:schemeClr val="bg1"/>
                </a:solidFill>
              </a:endParaRPr>
            </a:p>
          </p:txBody>
        </p:sp>
      </p:grpSp>
      <p:sp>
        <p:nvSpPr>
          <p:cNvPr id="182" name="Rectangle 181"/>
          <p:cNvSpPr/>
          <p:nvPr/>
        </p:nvSpPr>
        <p:spPr>
          <a:xfrm>
            <a:off x="3977856" y="4530840"/>
            <a:ext cx="2860017" cy="1296315"/>
          </a:xfrm>
          <a:prstGeom prst="rect">
            <a:avLst/>
          </a:prstGeom>
          <a:solidFill>
            <a:schemeClr val="bg1">
              <a:alpha val="12000"/>
            </a:schemeClr>
          </a:solidFill>
          <a:ln w="3175" cap="flat" cmpd="sng" algn="ctr">
            <a:solidFill>
              <a:schemeClr val="accent2">
                <a:lumMod val="75000"/>
                <a:alpha val="78000"/>
              </a:schemeClr>
            </a:solidFill>
            <a:prstDash val="dash"/>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9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58595B">
                  <a:lumMod val="75000"/>
                </a:srgbClr>
              </a:solidFill>
              <a:effectLst/>
              <a:uLnTx/>
              <a:uFillTx/>
              <a:latin typeface="Calibri"/>
              <a:ea typeface=""/>
              <a:cs typeface=""/>
            </a:endParaRPr>
          </a:p>
        </p:txBody>
      </p:sp>
      <p:sp>
        <p:nvSpPr>
          <p:cNvPr id="183" name="Freeform 115"/>
          <p:cNvSpPr>
            <a:spLocks noEditPoints="1"/>
          </p:cNvSpPr>
          <p:nvPr/>
        </p:nvSpPr>
        <p:spPr bwMode="gray">
          <a:xfrm>
            <a:off x="849592" y="1669692"/>
            <a:ext cx="1304688" cy="2496580"/>
          </a:xfrm>
          <a:custGeom>
            <a:avLst/>
            <a:gdLst/>
            <a:ahLst/>
            <a:cxnLst>
              <a:cxn ang="0">
                <a:pos x="242" y="465"/>
              </a:cxn>
              <a:cxn ang="0">
                <a:pos x="168" y="436"/>
              </a:cxn>
              <a:cxn ang="0">
                <a:pos x="75" y="434"/>
              </a:cxn>
              <a:cxn ang="0">
                <a:pos x="104" y="435"/>
              </a:cxn>
              <a:cxn ang="0">
                <a:pos x="0" y="443"/>
              </a:cxn>
              <a:cxn ang="0">
                <a:pos x="59" y="140"/>
              </a:cxn>
              <a:cxn ang="0">
                <a:pos x="79" y="46"/>
              </a:cxn>
              <a:cxn ang="0">
                <a:pos x="121" y="0"/>
              </a:cxn>
              <a:cxn ang="0">
                <a:pos x="164" y="34"/>
              </a:cxn>
              <a:cxn ang="0">
                <a:pos x="183" y="139"/>
              </a:cxn>
              <a:cxn ang="0">
                <a:pos x="168" y="87"/>
              </a:cxn>
              <a:cxn ang="0">
                <a:pos x="75" y="94"/>
              </a:cxn>
              <a:cxn ang="0">
                <a:pos x="168" y="97"/>
              </a:cxn>
              <a:cxn ang="0">
                <a:pos x="164" y="256"/>
              </a:cxn>
              <a:cxn ang="0">
                <a:pos x="78" y="266"/>
              </a:cxn>
              <a:cxn ang="0">
                <a:pos x="168" y="256"/>
              </a:cxn>
              <a:cxn ang="0">
                <a:pos x="78" y="139"/>
              </a:cxn>
              <a:cxn ang="0">
                <a:pos x="168" y="130"/>
              </a:cxn>
              <a:cxn ang="0">
                <a:pos x="164" y="214"/>
              </a:cxn>
              <a:cxn ang="0">
                <a:pos x="75" y="216"/>
              </a:cxn>
              <a:cxn ang="0">
                <a:pos x="168" y="214"/>
              </a:cxn>
              <a:cxn ang="0">
                <a:pos x="75" y="305"/>
              </a:cxn>
              <a:cxn ang="0">
                <a:pos x="168" y="309"/>
              </a:cxn>
              <a:cxn ang="0">
                <a:pos x="164" y="383"/>
              </a:cxn>
              <a:cxn ang="0">
                <a:pos x="75" y="385"/>
              </a:cxn>
              <a:cxn ang="0">
                <a:pos x="168" y="383"/>
              </a:cxn>
              <a:cxn ang="0">
                <a:pos x="78" y="172"/>
              </a:cxn>
              <a:cxn ang="0">
                <a:pos x="75" y="181"/>
              </a:cxn>
              <a:cxn ang="0">
                <a:pos x="75" y="351"/>
              </a:cxn>
              <a:cxn ang="0">
                <a:pos x="75" y="341"/>
              </a:cxn>
              <a:cxn ang="0">
                <a:pos x="121" y="30"/>
              </a:cxn>
              <a:cxn ang="0">
                <a:pos x="135" y="44"/>
              </a:cxn>
              <a:cxn ang="0">
                <a:pos x="199" y="259"/>
              </a:cxn>
              <a:cxn ang="0">
                <a:pos x="184" y="256"/>
              </a:cxn>
              <a:cxn ang="0">
                <a:pos x="184" y="426"/>
              </a:cxn>
              <a:cxn ang="0">
                <a:pos x="199" y="435"/>
              </a:cxn>
              <a:cxn ang="0">
                <a:pos x="199" y="216"/>
              </a:cxn>
              <a:cxn ang="0">
                <a:pos x="184" y="216"/>
              </a:cxn>
              <a:cxn ang="0">
                <a:pos x="184" y="299"/>
              </a:cxn>
              <a:cxn ang="0">
                <a:pos x="197" y="308"/>
              </a:cxn>
              <a:cxn ang="0">
                <a:pos x="184" y="299"/>
              </a:cxn>
              <a:cxn ang="0">
                <a:pos x="197" y="383"/>
              </a:cxn>
              <a:cxn ang="0">
                <a:pos x="184" y="393"/>
              </a:cxn>
              <a:cxn ang="0">
                <a:pos x="44" y="214"/>
              </a:cxn>
              <a:cxn ang="0">
                <a:pos x="59" y="214"/>
              </a:cxn>
              <a:cxn ang="0">
                <a:pos x="44" y="257"/>
              </a:cxn>
              <a:cxn ang="0">
                <a:pos x="59" y="266"/>
              </a:cxn>
              <a:cxn ang="0">
                <a:pos x="45" y="308"/>
              </a:cxn>
              <a:cxn ang="0">
                <a:pos x="44" y="299"/>
              </a:cxn>
              <a:cxn ang="0">
                <a:pos x="58" y="383"/>
              </a:cxn>
              <a:cxn ang="0">
                <a:pos x="59" y="393"/>
              </a:cxn>
              <a:cxn ang="0">
                <a:pos x="59" y="435"/>
              </a:cxn>
              <a:cxn ang="0">
                <a:pos x="199" y="181"/>
              </a:cxn>
              <a:cxn ang="0">
                <a:pos x="184" y="181"/>
              </a:cxn>
              <a:cxn ang="0">
                <a:pos x="184" y="351"/>
              </a:cxn>
              <a:cxn ang="0">
                <a:pos x="184" y="341"/>
              </a:cxn>
              <a:cxn ang="0">
                <a:pos x="44" y="181"/>
              </a:cxn>
              <a:cxn ang="0">
                <a:pos x="44" y="351"/>
              </a:cxn>
              <a:cxn ang="0">
                <a:pos x="44" y="341"/>
              </a:cxn>
            </a:cxnLst>
            <a:rect l="0" t="0" r="r" b="b"/>
            <a:pathLst>
              <a:path w="242" h="465">
                <a:moveTo>
                  <a:pt x="227" y="443"/>
                </a:moveTo>
                <a:cubicBezTo>
                  <a:pt x="232" y="443"/>
                  <a:pt x="237" y="443"/>
                  <a:pt x="242" y="443"/>
                </a:cubicBezTo>
                <a:cubicBezTo>
                  <a:pt x="242" y="450"/>
                  <a:pt x="242" y="457"/>
                  <a:pt x="242" y="465"/>
                </a:cubicBezTo>
                <a:cubicBezTo>
                  <a:pt x="208" y="465"/>
                  <a:pt x="173" y="465"/>
                  <a:pt x="139" y="465"/>
                </a:cubicBezTo>
                <a:cubicBezTo>
                  <a:pt x="139" y="455"/>
                  <a:pt x="139" y="446"/>
                  <a:pt x="139" y="436"/>
                </a:cubicBezTo>
                <a:cubicBezTo>
                  <a:pt x="148" y="436"/>
                  <a:pt x="158" y="436"/>
                  <a:pt x="168" y="436"/>
                </a:cubicBezTo>
                <a:cubicBezTo>
                  <a:pt x="168" y="432"/>
                  <a:pt x="168" y="429"/>
                  <a:pt x="168" y="426"/>
                </a:cubicBezTo>
                <a:cubicBezTo>
                  <a:pt x="137" y="426"/>
                  <a:pt x="106" y="426"/>
                  <a:pt x="75" y="426"/>
                </a:cubicBezTo>
                <a:cubicBezTo>
                  <a:pt x="75" y="428"/>
                  <a:pt x="75" y="431"/>
                  <a:pt x="75" y="434"/>
                </a:cubicBezTo>
                <a:cubicBezTo>
                  <a:pt x="75" y="435"/>
                  <a:pt x="76" y="435"/>
                  <a:pt x="77" y="435"/>
                </a:cubicBezTo>
                <a:cubicBezTo>
                  <a:pt x="85" y="435"/>
                  <a:pt x="93" y="435"/>
                  <a:pt x="101" y="435"/>
                </a:cubicBezTo>
                <a:cubicBezTo>
                  <a:pt x="102" y="435"/>
                  <a:pt x="103" y="435"/>
                  <a:pt x="104" y="435"/>
                </a:cubicBezTo>
                <a:cubicBezTo>
                  <a:pt x="104" y="445"/>
                  <a:pt x="104" y="455"/>
                  <a:pt x="104" y="465"/>
                </a:cubicBezTo>
                <a:cubicBezTo>
                  <a:pt x="70" y="465"/>
                  <a:pt x="35" y="465"/>
                  <a:pt x="0" y="465"/>
                </a:cubicBezTo>
                <a:cubicBezTo>
                  <a:pt x="0" y="457"/>
                  <a:pt x="0" y="450"/>
                  <a:pt x="0" y="443"/>
                </a:cubicBezTo>
                <a:cubicBezTo>
                  <a:pt x="5" y="443"/>
                  <a:pt x="10" y="443"/>
                  <a:pt x="16" y="443"/>
                </a:cubicBezTo>
                <a:cubicBezTo>
                  <a:pt x="16" y="342"/>
                  <a:pt x="16" y="241"/>
                  <a:pt x="16" y="140"/>
                </a:cubicBezTo>
                <a:cubicBezTo>
                  <a:pt x="30" y="140"/>
                  <a:pt x="44" y="140"/>
                  <a:pt x="59" y="140"/>
                </a:cubicBezTo>
                <a:cubicBezTo>
                  <a:pt x="59" y="111"/>
                  <a:pt x="59" y="83"/>
                  <a:pt x="59" y="55"/>
                </a:cubicBezTo>
                <a:cubicBezTo>
                  <a:pt x="66" y="55"/>
                  <a:pt x="72" y="55"/>
                  <a:pt x="79" y="55"/>
                </a:cubicBezTo>
                <a:cubicBezTo>
                  <a:pt x="79" y="51"/>
                  <a:pt x="79" y="48"/>
                  <a:pt x="79" y="46"/>
                </a:cubicBezTo>
                <a:cubicBezTo>
                  <a:pt x="79" y="41"/>
                  <a:pt x="79" y="37"/>
                  <a:pt x="79" y="33"/>
                </a:cubicBezTo>
                <a:cubicBezTo>
                  <a:pt x="79" y="32"/>
                  <a:pt x="80" y="31"/>
                  <a:pt x="81" y="30"/>
                </a:cubicBezTo>
                <a:cubicBezTo>
                  <a:pt x="94" y="20"/>
                  <a:pt x="107" y="10"/>
                  <a:pt x="121" y="0"/>
                </a:cubicBezTo>
                <a:cubicBezTo>
                  <a:pt x="123" y="1"/>
                  <a:pt x="125" y="3"/>
                  <a:pt x="128" y="5"/>
                </a:cubicBezTo>
                <a:cubicBezTo>
                  <a:pt x="139" y="13"/>
                  <a:pt x="150" y="22"/>
                  <a:pt x="162" y="30"/>
                </a:cubicBezTo>
                <a:cubicBezTo>
                  <a:pt x="163" y="31"/>
                  <a:pt x="164" y="32"/>
                  <a:pt x="164" y="34"/>
                </a:cubicBezTo>
                <a:cubicBezTo>
                  <a:pt x="163" y="41"/>
                  <a:pt x="163" y="47"/>
                  <a:pt x="163" y="54"/>
                </a:cubicBezTo>
                <a:cubicBezTo>
                  <a:pt x="170" y="54"/>
                  <a:pt x="176" y="54"/>
                  <a:pt x="183" y="54"/>
                </a:cubicBezTo>
                <a:cubicBezTo>
                  <a:pt x="183" y="83"/>
                  <a:pt x="183" y="111"/>
                  <a:pt x="183" y="139"/>
                </a:cubicBezTo>
                <a:cubicBezTo>
                  <a:pt x="198" y="139"/>
                  <a:pt x="212" y="139"/>
                  <a:pt x="227" y="139"/>
                </a:cubicBezTo>
                <a:cubicBezTo>
                  <a:pt x="227" y="240"/>
                  <a:pt x="227" y="341"/>
                  <a:pt x="227" y="443"/>
                </a:cubicBezTo>
                <a:close/>
                <a:moveTo>
                  <a:pt x="168" y="87"/>
                </a:moveTo>
                <a:cubicBezTo>
                  <a:pt x="166" y="87"/>
                  <a:pt x="165" y="87"/>
                  <a:pt x="164" y="87"/>
                </a:cubicBezTo>
                <a:cubicBezTo>
                  <a:pt x="137" y="87"/>
                  <a:pt x="109" y="87"/>
                  <a:pt x="82" y="87"/>
                </a:cubicBezTo>
                <a:cubicBezTo>
                  <a:pt x="75" y="87"/>
                  <a:pt x="75" y="87"/>
                  <a:pt x="75" y="94"/>
                </a:cubicBezTo>
                <a:cubicBezTo>
                  <a:pt x="75" y="96"/>
                  <a:pt x="75" y="97"/>
                  <a:pt x="77" y="97"/>
                </a:cubicBezTo>
                <a:cubicBezTo>
                  <a:pt x="107" y="97"/>
                  <a:pt x="136" y="97"/>
                  <a:pt x="165" y="97"/>
                </a:cubicBezTo>
                <a:cubicBezTo>
                  <a:pt x="166" y="97"/>
                  <a:pt x="167" y="97"/>
                  <a:pt x="168" y="97"/>
                </a:cubicBezTo>
                <a:cubicBezTo>
                  <a:pt x="168" y="93"/>
                  <a:pt x="168" y="90"/>
                  <a:pt x="168" y="87"/>
                </a:cubicBezTo>
                <a:close/>
                <a:moveTo>
                  <a:pt x="168" y="256"/>
                </a:moveTo>
                <a:cubicBezTo>
                  <a:pt x="166" y="256"/>
                  <a:pt x="165" y="256"/>
                  <a:pt x="164" y="256"/>
                </a:cubicBezTo>
                <a:cubicBezTo>
                  <a:pt x="136" y="256"/>
                  <a:pt x="109" y="256"/>
                  <a:pt x="81" y="256"/>
                </a:cubicBezTo>
                <a:cubicBezTo>
                  <a:pt x="75" y="256"/>
                  <a:pt x="75" y="256"/>
                  <a:pt x="75" y="263"/>
                </a:cubicBezTo>
                <a:cubicBezTo>
                  <a:pt x="75" y="266"/>
                  <a:pt x="75" y="266"/>
                  <a:pt x="78" y="266"/>
                </a:cubicBezTo>
                <a:cubicBezTo>
                  <a:pt x="107" y="266"/>
                  <a:pt x="136" y="266"/>
                  <a:pt x="165" y="266"/>
                </a:cubicBezTo>
                <a:cubicBezTo>
                  <a:pt x="166" y="266"/>
                  <a:pt x="167" y="266"/>
                  <a:pt x="168" y="266"/>
                </a:cubicBezTo>
                <a:cubicBezTo>
                  <a:pt x="168" y="263"/>
                  <a:pt x="168" y="260"/>
                  <a:pt x="168" y="256"/>
                </a:cubicBezTo>
                <a:close/>
                <a:moveTo>
                  <a:pt x="75" y="130"/>
                </a:moveTo>
                <a:cubicBezTo>
                  <a:pt x="75" y="132"/>
                  <a:pt x="75" y="134"/>
                  <a:pt x="75" y="136"/>
                </a:cubicBezTo>
                <a:cubicBezTo>
                  <a:pt x="74" y="139"/>
                  <a:pt x="75" y="139"/>
                  <a:pt x="78" y="139"/>
                </a:cubicBezTo>
                <a:cubicBezTo>
                  <a:pt x="107" y="139"/>
                  <a:pt x="136" y="139"/>
                  <a:pt x="165" y="139"/>
                </a:cubicBezTo>
                <a:cubicBezTo>
                  <a:pt x="166" y="139"/>
                  <a:pt x="167" y="139"/>
                  <a:pt x="168" y="139"/>
                </a:cubicBezTo>
                <a:cubicBezTo>
                  <a:pt x="168" y="136"/>
                  <a:pt x="168" y="133"/>
                  <a:pt x="168" y="130"/>
                </a:cubicBezTo>
                <a:cubicBezTo>
                  <a:pt x="137" y="130"/>
                  <a:pt x="106" y="130"/>
                  <a:pt x="75" y="130"/>
                </a:cubicBezTo>
                <a:close/>
                <a:moveTo>
                  <a:pt x="168" y="214"/>
                </a:moveTo>
                <a:cubicBezTo>
                  <a:pt x="166" y="214"/>
                  <a:pt x="165" y="214"/>
                  <a:pt x="164" y="214"/>
                </a:cubicBezTo>
                <a:cubicBezTo>
                  <a:pt x="136" y="214"/>
                  <a:pt x="107" y="214"/>
                  <a:pt x="78" y="214"/>
                </a:cubicBezTo>
                <a:cubicBezTo>
                  <a:pt x="78" y="214"/>
                  <a:pt x="77" y="214"/>
                  <a:pt x="76" y="214"/>
                </a:cubicBezTo>
                <a:cubicBezTo>
                  <a:pt x="76" y="214"/>
                  <a:pt x="75" y="215"/>
                  <a:pt x="75" y="216"/>
                </a:cubicBezTo>
                <a:cubicBezTo>
                  <a:pt x="75" y="218"/>
                  <a:pt x="75" y="221"/>
                  <a:pt x="75" y="224"/>
                </a:cubicBezTo>
                <a:cubicBezTo>
                  <a:pt x="106" y="224"/>
                  <a:pt x="137" y="224"/>
                  <a:pt x="168" y="224"/>
                </a:cubicBezTo>
                <a:cubicBezTo>
                  <a:pt x="168" y="220"/>
                  <a:pt x="168" y="217"/>
                  <a:pt x="168" y="214"/>
                </a:cubicBezTo>
                <a:close/>
                <a:moveTo>
                  <a:pt x="168" y="299"/>
                </a:moveTo>
                <a:cubicBezTo>
                  <a:pt x="137" y="299"/>
                  <a:pt x="106" y="299"/>
                  <a:pt x="75" y="299"/>
                </a:cubicBezTo>
                <a:cubicBezTo>
                  <a:pt x="75" y="301"/>
                  <a:pt x="75" y="303"/>
                  <a:pt x="75" y="305"/>
                </a:cubicBezTo>
                <a:cubicBezTo>
                  <a:pt x="74" y="308"/>
                  <a:pt x="75" y="309"/>
                  <a:pt x="78" y="309"/>
                </a:cubicBezTo>
                <a:cubicBezTo>
                  <a:pt x="107" y="308"/>
                  <a:pt x="136" y="309"/>
                  <a:pt x="164" y="309"/>
                </a:cubicBezTo>
                <a:cubicBezTo>
                  <a:pt x="165" y="309"/>
                  <a:pt x="166" y="309"/>
                  <a:pt x="168" y="309"/>
                </a:cubicBezTo>
                <a:cubicBezTo>
                  <a:pt x="168" y="305"/>
                  <a:pt x="168" y="302"/>
                  <a:pt x="168" y="299"/>
                </a:cubicBezTo>
                <a:close/>
                <a:moveTo>
                  <a:pt x="168" y="383"/>
                </a:moveTo>
                <a:cubicBezTo>
                  <a:pt x="166" y="383"/>
                  <a:pt x="165" y="383"/>
                  <a:pt x="164" y="383"/>
                </a:cubicBezTo>
                <a:cubicBezTo>
                  <a:pt x="136" y="383"/>
                  <a:pt x="107" y="383"/>
                  <a:pt x="78" y="383"/>
                </a:cubicBezTo>
                <a:cubicBezTo>
                  <a:pt x="78" y="383"/>
                  <a:pt x="77" y="383"/>
                  <a:pt x="76" y="383"/>
                </a:cubicBezTo>
                <a:cubicBezTo>
                  <a:pt x="76" y="384"/>
                  <a:pt x="75" y="384"/>
                  <a:pt x="75" y="385"/>
                </a:cubicBezTo>
                <a:cubicBezTo>
                  <a:pt x="75" y="387"/>
                  <a:pt x="75" y="390"/>
                  <a:pt x="75" y="393"/>
                </a:cubicBezTo>
                <a:cubicBezTo>
                  <a:pt x="106" y="393"/>
                  <a:pt x="137" y="393"/>
                  <a:pt x="168" y="393"/>
                </a:cubicBezTo>
                <a:cubicBezTo>
                  <a:pt x="168" y="390"/>
                  <a:pt x="168" y="387"/>
                  <a:pt x="168" y="383"/>
                </a:cubicBezTo>
                <a:close/>
                <a:moveTo>
                  <a:pt x="168" y="172"/>
                </a:moveTo>
                <a:cubicBezTo>
                  <a:pt x="166" y="172"/>
                  <a:pt x="166" y="172"/>
                  <a:pt x="165" y="172"/>
                </a:cubicBezTo>
                <a:cubicBezTo>
                  <a:pt x="136" y="172"/>
                  <a:pt x="107" y="172"/>
                  <a:pt x="78" y="172"/>
                </a:cubicBezTo>
                <a:cubicBezTo>
                  <a:pt x="77" y="172"/>
                  <a:pt x="77" y="172"/>
                  <a:pt x="76" y="172"/>
                </a:cubicBezTo>
                <a:cubicBezTo>
                  <a:pt x="76" y="172"/>
                  <a:pt x="75" y="173"/>
                  <a:pt x="75" y="173"/>
                </a:cubicBezTo>
                <a:cubicBezTo>
                  <a:pt x="75" y="176"/>
                  <a:pt x="75" y="179"/>
                  <a:pt x="75" y="181"/>
                </a:cubicBezTo>
                <a:cubicBezTo>
                  <a:pt x="106" y="181"/>
                  <a:pt x="137" y="181"/>
                  <a:pt x="168" y="181"/>
                </a:cubicBezTo>
                <a:cubicBezTo>
                  <a:pt x="168" y="178"/>
                  <a:pt x="168" y="175"/>
                  <a:pt x="168" y="172"/>
                </a:cubicBezTo>
                <a:close/>
                <a:moveTo>
                  <a:pt x="75" y="351"/>
                </a:moveTo>
                <a:cubicBezTo>
                  <a:pt x="106" y="351"/>
                  <a:pt x="137" y="351"/>
                  <a:pt x="168" y="351"/>
                </a:cubicBezTo>
                <a:cubicBezTo>
                  <a:pt x="168" y="347"/>
                  <a:pt x="168" y="344"/>
                  <a:pt x="168" y="341"/>
                </a:cubicBezTo>
                <a:cubicBezTo>
                  <a:pt x="137" y="341"/>
                  <a:pt x="106" y="341"/>
                  <a:pt x="75" y="341"/>
                </a:cubicBezTo>
                <a:cubicBezTo>
                  <a:pt x="75" y="344"/>
                  <a:pt x="75" y="347"/>
                  <a:pt x="75" y="351"/>
                </a:cubicBezTo>
                <a:close/>
                <a:moveTo>
                  <a:pt x="135" y="44"/>
                </a:moveTo>
                <a:cubicBezTo>
                  <a:pt x="135" y="36"/>
                  <a:pt x="129" y="30"/>
                  <a:pt x="121" y="30"/>
                </a:cubicBezTo>
                <a:cubicBezTo>
                  <a:pt x="114" y="30"/>
                  <a:pt x="108" y="36"/>
                  <a:pt x="108" y="43"/>
                </a:cubicBezTo>
                <a:cubicBezTo>
                  <a:pt x="107" y="51"/>
                  <a:pt x="113" y="57"/>
                  <a:pt x="121" y="57"/>
                </a:cubicBezTo>
                <a:cubicBezTo>
                  <a:pt x="128" y="58"/>
                  <a:pt x="135" y="51"/>
                  <a:pt x="135" y="44"/>
                </a:cubicBezTo>
                <a:close/>
                <a:moveTo>
                  <a:pt x="184" y="266"/>
                </a:moveTo>
                <a:cubicBezTo>
                  <a:pt x="187" y="266"/>
                  <a:pt x="189" y="266"/>
                  <a:pt x="192" y="266"/>
                </a:cubicBezTo>
                <a:cubicBezTo>
                  <a:pt x="199" y="266"/>
                  <a:pt x="199" y="266"/>
                  <a:pt x="199" y="259"/>
                </a:cubicBezTo>
                <a:cubicBezTo>
                  <a:pt x="199" y="258"/>
                  <a:pt x="199" y="258"/>
                  <a:pt x="199" y="258"/>
                </a:cubicBezTo>
                <a:cubicBezTo>
                  <a:pt x="198" y="257"/>
                  <a:pt x="198" y="256"/>
                  <a:pt x="197" y="256"/>
                </a:cubicBezTo>
                <a:cubicBezTo>
                  <a:pt x="193" y="256"/>
                  <a:pt x="188" y="256"/>
                  <a:pt x="184" y="256"/>
                </a:cubicBezTo>
                <a:cubicBezTo>
                  <a:pt x="184" y="260"/>
                  <a:pt x="184" y="263"/>
                  <a:pt x="184" y="266"/>
                </a:cubicBezTo>
                <a:close/>
                <a:moveTo>
                  <a:pt x="199" y="426"/>
                </a:moveTo>
                <a:cubicBezTo>
                  <a:pt x="194" y="426"/>
                  <a:pt x="189" y="426"/>
                  <a:pt x="184" y="426"/>
                </a:cubicBezTo>
                <a:cubicBezTo>
                  <a:pt x="184" y="428"/>
                  <a:pt x="183" y="431"/>
                  <a:pt x="184" y="434"/>
                </a:cubicBezTo>
                <a:cubicBezTo>
                  <a:pt x="184" y="434"/>
                  <a:pt x="184" y="435"/>
                  <a:pt x="185" y="435"/>
                </a:cubicBezTo>
                <a:cubicBezTo>
                  <a:pt x="189" y="435"/>
                  <a:pt x="194" y="435"/>
                  <a:pt x="199" y="435"/>
                </a:cubicBezTo>
                <a:cubicBezTo>
                  <a:pt x="199" y="432"/>
                  <a:pt x="199" y="429"/>
                  <a:pt x="199" y="426"/>
                </a:cubicBezTo>
                <a:close/>
                <a:moveTo>
                  <a:pt x="199" y="224"/>
                </a:moveTo>
                <a:cubicBezTo>
                  <a:pt x="199" y="221"/>
                  <a:pt x="199" y="218"/>
                  <a:pt x="199" y="216"/>
                </a:cubicBezTo>
                <a:cubicBezTo>
                  <a:pt x="199" y="215"/>
                  <a:pt x="198" y="214"/>
                  <a:pt x="197" y="214"/>
                </a:cubicBezTo>
                <a:cubicBezTo>
                  <a:pt x="193" y="214"/>
                  <a:pt x="189" y="214"/>
                  <a:pt x="185" y="214"/>
                </a:cubicBezTo>
                <a:cubicBezTo>
                  <a:pt x="185" y="214"/>
                  <a:pt x="184" y="215"/>
                  <a:pt x="184" y="216"/>
                </a:cubicBezTo>
                <a:cubicBezTo>
                  <a:pt x="183" y="218"/>
                  <a:pt x="183" y="221"/>
                  <a:pt x="183" y="224"/>
                </a:cubicBezTo>
                <a:cubicBezTo>
                  <a:pt x="189" y="224"/>
                  <a:pt x="194" y="224"/>
                  <a:pt x="199" y="224"/>
                </a:cubicBezTo>
                <a:close/>
                <a:moveTo>
                  <a:pt x="184" y="299"/>
                </a:moveTo>
                <a:cubicBezTo>
                  <a:pt x="184" y="302"/>
                  <a:pt x="183" y="304"/>
                  <a:pt x="184" y="307"/>
                </a:cubicBezTo>
                <a:cubicBezTo>
                  <a:pt x="184" y="308"/>
                  <a:pt x="185" y="308"/>
                  <a:pt x="186" y="308"/>
                </a:cubicBezTo>
                <a:cubicBezTo>
                  <a:pt x="189" y="309"/>
                  <a:pt x="193" y="309"/>
                  <a:pt x="197" y="308"/>
                </a:cubicBezTo>
                <a:cubicBezTo>
                  <a:pt x="198" y="308"/>
                  <a:pt x="199" y="308"/>
                  <a:pt x="199" y="307"/>
                </a:cubicBezTo>
                <a:cubicBezTo>
                  <a:pt x="199" y="304"/>
                  <a:pt x="199" y="302"/>
                  <a:pt x="199" y="299"/>
                </a:cubicBezTo>
                <a:cubicBezTo>
                  <a:pt x="194" y="299"/>
                  <a:pt x="189" y="299"/>
                  <a:pt x="184" y="299"/>
                </a:cubicBezTo>
                <a:close/>
                <a:moveTo>
                  <a:pt x="199" y="393"/>
                </a:moveTo>
                <a:cubicBezTo>
                  <a:pt x="199" y="390"/>
                  <a:pt x="199" y="387"/>
                  <a:pt x="199" y="385"/>
                </a:cubicBezTo>
                <a:cubicBezTo>
                  <a:pt x="199" y="384"/>
                  <a:pt x="198" y="383"/>
                  <a:pt x="197" y="383"/>
                </a:cubicBezTo>
                <a:cubicBezTo>
                  <a:pt x="193" y="383"/>
                  <a:pt x="189" y="383"/>
                  <a:pt x="186" y="383"/>
                </a:cubicBezTo>
                <a:cubicBezTo>
                  <a:pt x="185" y="383"/>
                  <a:pt x="184" y="384"/>
                  <a:pt x="184" y="385"/>
                </a:cubicBezTo>
                <a:cubicBezTo>
                  <a:pt x="183" y="387"/>
                  <a:pt x="184" y="390"/>
                  <a:pt x="184" y="393"/>
                </a:cubicBezTo>
                <a:cubicBezTo>
                  <a:pt x="189" y="393"/>
                  <a:pt x="194" y="393"/>
                  <a:pt x="199" y="393"/>
                </a:cubicBezTo>
                <a:close/>
                <a:moveTo>
                  <a:pt x="59" y="214"/>
                </a:moveTo>
                <a:cubicBezTo>
                  <a:pt x="54" y="214"/>
                  <a:pt x="49" y="214"/>
                  <a:pt x="44" y="214"/>
                </a:cubicBezTo>
                <a:cubicBezTo>
                  <a:pt x="44" y="218"/>
                  <a:pt x="44" y="221"/>
                  <a:pt x="44" y="224"/>
                </a:cubicBezTo>
                <a:cubicBezTo>
                  <a:pt x="49" y="224"/>
                  <a:pt x="54" y="224"/>
                  <a:pt x="59" y="224"/>
                </a:cubicBezTo>
                <a:cubicBezTo>
                  <a:pt x="59" y="220"/>
                  <a:pt x="59" y="217"/>
                  <a:pt x="59" y="214"/>
                </a:cubicBezTo>
                <a:close/>
                <a:moveTo>
                  <a:pt x="59" y="266"/>
                </a:moveTo>
                <a:cubicBezTo>
                  <a:pt x="59" y="263"/>
                  <a:pt x="59" y="260"/>
                  <a:pt x="59" y="257"/>
                </a:cubicBezTo>
                <a:cubicBezTo>
                  <a:pt x="54" y="257"/>
                  <a:pt x="49" y="257"/>
                  <a:pt x="44" y="257"/>
                </a:cubicBezTo>
                <a:cubicBezTo>
                  <a:pt x="44" y="259"/>
                  <a:pt x="44" y="262"/>
                  <a:pt x="44" y="264"/>
                </a:cubicBezTo>
                <a:cubicBezTo>
                  <a:pt x="44" y="265"/>
                  <a:pt x="45" y="266"/>
                  <a:pt x="46" y="266"/>
                </a:cubicBezTo>
                <a:cubicBezTo>
                  <a:pt x="50" y="266"/>
                  <a:pt x="54" y="266"/>
                  <a:pt x="59" y="266"/>
                </a:cubicBezTo>
                <a:close/>
                <a:moveTo>
                  <a:pt x="44" y="299"/>
                </a:moveTo>
                <a:cubicBezTo>
                  <a:pt x="44" y="302"/>
                  <a:pt x="44" y="304"/>
                  <a:pt x="44" y="307"/>
                </a:cubicBezTo>
                <a:cubicBezTo>
                  <a:pt x="44" y="308"/>
                  <a:pt x="45" y="308"/>
                  <a:pt x="45" y="308"/>
                </a:cubicBezTo>
                <a:cubicBezTo>
                  <a:pt x="50" y="309"/>
                  <a:pt x="54" y="308"/>
                  <a:pt x="59" y="308"/>
                </a:cubicBezTo>
                <a:cubicBezTo>
                  <a:pt x="59" y="305"/>
                  <a:pt x="59" y="302"/>
                  <a:pt x="59" y="299"/>
                </a:cubicBezTo>
                <a:cubicBezTo>
                  <a:pt x="54" y="299"/>
                  <a:pt x="49" y="299"/>
                  <a:pt x="44" y="299"/>
                </a:cubicBezTo>
                <a:close/>
                <a:moveTo>
                  <a:pt x="59" y="393"/>
                </a:moveTo>
                <a:cubicBezTo>
                  <a:pt x="59" y="390"/>
                  <a:pt x="59" y="387"/>
                  <a:pt x="59" y="385"/>
                </a:cubicBezTo>
                <a:cubicBezTo>
                  <a:pt x="59" y="384"/>
                  <a:pt x="58" y="383"/>
                  <a:pt x="58" y="383"/>
                </a:cubicBezTo>
                <a:cubicBezTo>
                  <a:pt x="53" y="383"/>
                  <a:pt x="49" y="383"/>
                  <a:pt x="44" y="383"/>
                </a:cubicBezTo>
                <a:cubicBezTo>
                  <a:pt x="44" y="387"/>
                  <a:pt x="44" y="390"/>
                  <a:pt x="44" y="393"/>
                </a:cubicBezTo>
                <a:cubicBezTo>
                  <a:pt x="49" y="393"/>
                  <a:pt x="54" y="393"/>
                  <a:pt x="59" y="393"/>
                </a:cubicBezTo>
                <a:close/>
                <a:moveTo>
                  <a:pt x="44" y="426"/>
                </a:moveTo>
                <a:cubicBezTo>
                  <a:pt x="44" y="429"/>
                  <a:pt x="44" y="432"/>
                  <a:pt x="44" y="435"/>
                </a:cubicBezTo>
                <a:cubicBezTo>
                  <a:pt x="49" y="435"/>
                  <a:pt x="54" y="435"/>
                  <a:pt x="59" y="435"/>
                </a:cubicBezTo>
                <a:cubicBezTo>
                  <a:pt x="59" y="432"/>
                  <a:pt x="59" y="429"/>
                  <a:pt x="59" y="426"/>
                </a:cubicBezTo>
                <a:cubicBezTo>
                  <a:pt x="54" y="426"/>
                  <a:pt x="49" y="426"/>
                  <a:pt x="44" y="426"/>
                </a:cubicBezTo>
                <a:close/>
                <a:moveTo>
                  <a:pt x="199" y="181"/>
                </a:moveTo>
                <a:cubicBezTo>
                  <a:pt x="199" y="178"/>
                  <a:pt x="199" y="175"/>
                  <a:pt x="199" y="172"/>
                </a:cubicBezTo>
                <a:cubicBezTo>
                  <a:pt x="194" y="172"/>
                  <a:pt x="189" y="172"/>
                  <a:pt x="184" y="172"/>
                </a:cubicBezTo>
                <a:cubicBezTo>
                  <a:pt x="184" y="175"/>
                  <a:pt x="184" y="178"/>
                  <a:pt x="184" y="181"/>
                </a:cubicBezTo>
                <a:cubicBezTo>
                  <a:pt x="189" y="181"/>
                  <a:pt x="194" y="181"/>
                  <a:pt x="199" y="181"/>
                </a:cubicBezTo>
                <a:close/>
                <a:moveTo>
                  <a:pt x="184" y="341"/>
                </a:moveTo>
                <a:cubicBezTo>
                  <a:pt x="184" y="344"/>
                  <a:pt x="184" y="347"/>
                  <a:pt x="184" y="351"/>
                </a:cubicBezTo>
                <a:cubicBezTo>
                  <a:pt x="189" y="351"/>
                  <a:pt x="194" y="351"/>
                  <a:pt x="199" y="351"/>
                </a:cubicBezTo>
                <a:cubicBezTo>
                  <a:pt x="199" y="347"/>
                  <a:pt x="199" y="344"/>
                  <a:pt x="199" y="341"/>
                </a:cubicBezTo>
                <a:cubicBezTo>
                  <a:pt x="194" y="341"/>
                  <a:pt x="189" y="341"/>
                  <a:pt x="184" y="341"/>
                </a:cubicBezTo>
                <a:close/>
                <a:moveTo>
                  <a:pt x="59" y="172"/>
                </a:moveTo>
                <a:cubicBezTo>
                  <a:pt x="54" y="172"/>
                  <a:pt x="49" y="172"/>
                  <a:pt x="44" y="172"/>
                </a:cubicBezTo>
                <a:cubicBezTo>
                  <a:pt x="44" y="175"/>
                  <a:pt x="44" y="178"/>
                  <a:pt x="44" y="181"/>
                </a:cubicBezTo>
                <a:cubicBezTo>
                  <a:pt x="49" y="181"/>
                  <a:pt x="54" y="181"/>
                  <a:pt x="59" y="181"/>
                </a:cubicBezTo>
                <a:cubicBezTo>
                  <a:pt x="59" y="178"/>
                  <a:pt x="59" y="175"/>
                  <a:pt x="59" y="172"/>
                </a:cubicBezTo>
                <a:close/>
                <a:moveTo>
                  <a:pt x="44" y="351"/>
                </a:moveTo>
                <a:cubicBezTo>
                  <a:pt x="49" y="351"/>
                  <a:pt x="54" y="351"/>
                  <a:pt x="59" y="351"/>
                </a:cubicBezTo>
                <a:cubicBezTo>
                  <a:pt x="59" y="347"/>
                  <a:pt x="59" y="344"/>
                  <a:pt x="59" y="341"/>
                </a:cubicBezTo>
                <a:cubicBezTo>
                  <a:pt x="54" y="341"/>
                  <a:pt x="49" y="341"/>
                  <a:pt x="44" y="341"/>
                </a:cubicBezTo>
                <a:cubicBezTo>
                  <a:pt x="44" y="344"/>
                  <a:pt x="44" y="347"/>
                  <a:pt x="44" y="351"/>
                </a:cubicBezTo>
                <a:close/>
              </a:path>
            </a:pathLst>
          </a:custGeom>
          <a:solidFill>
            <a:schemeClr val="accent2"/>
          </a:solidFill>
          <a:ln w="3175" cmpd="sng">
            <a:no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Calibri"/>
              <a:ea typeface="+mn-ea"/>
              <a:cs typeface="Arial" charset="0"/>
            </a:endParaRPr>
          </a:p>
        </p:txBody>
      </p:sp>
      <p:sp>
        <p:nvSpPr>
          <p:cNvPr id="184" name="Rectangle 172"/>
          <p:cNvSpPr>
            <a:spLocks/>
          </p:cNvSpPr>
          <p:nvPr/>
        </p:nvSpPr>
        <p:spPr bwMode="gray">
          <a:xfrm>
            <a:off x="964343" y="2568449"/>
            <a:ext cx="1080000" cy="786190"/>
          </a:xfrm>
          <a:custGeom>
            <a:avLst/>
            <a:gdLst>
              <a:gd name="connsiteX0" fmla="*/ 0 w 1976762"/>
              <a:gd name="connsiteY0" fmla="*/ 0 h 464170"/>
              <a:gd name="connsiteX1" fmla="*/ 1976762 w 1976762"/>
              <a:gd name="connsiteY1" fmla="*/ 0 h 464170"/>
              <a:gd name="connsiteX2" fmla="*/ 1976762 w 1976762"/>
              <a:gd name="connsiteY2" fmla="*/ 464170 h 464170"/>
              <a:gd name="connsiteX3" fmla="*/ 0 w 1976762"/>
              <a:gd name="connsiteY3" fmla="*/ 464170 h 464170"/>
              <a:gd name="connsiteX4" fmla="*/ 0 w 1976762"/>
              <a:gd name="connsiteY4" fmla="*/ 0 h 464170"/>
              <a:gd name="connsiteX0" fmla="*/ 0 w 1976762"/>
              <a:gd name="connsiteY0" fmla="*/ 0 h 468030"/>
              <a:gd name="connsiteX1" fmla="*/ 1976762 w 1976762"/>
              <a:gd name="connsiteY1" fmla="*/ 0 h 468030"/>
              <a:gd name="connsiteX2" fmla="*/ 1976762 w 1976762"/>
              <a:gd name="connsiteY2" fmla="*/ 464170 h 468030"/>
              <a:gd name="connsiteX3" fmla="*/ 328110 w 1976762"/>
              <a:gd name="connsiteY3" fmla="*/ 468030 h 468030"/>
              <a:gd name="connsiteX4" fmla="*/ 0 w 1976762"/>
              <a:gd name="connsiteY4" fmla="*/ 0 h 468030"/>
              <a:gd name="connsiteX0" fmla="*/ 0 w 1976762"/>
              <a:gd name="connsiteY0" fmla="*/ 0 h 468030"/>
              <a:gd name="connsiteX1" fmla="*/ 1976762 w 1976762"/>
              <a:gd name="connsiteY1" fmla="*/ 0 h 468030"/>
              <a:gd name="connsiteX2" fmla="*/ 1976762 w 1976762"/>
              <a:gd name="connsiteY2" fmla="*/ 464170 h 468030"/>
              <a:gd name="connsiteX3" fmla="*/ 328110 w 1976762"/>
              <a:gd name="connsiteY3" fmla="*/ 468030 h 468030"/>
              <a:gd name="connsiteX4" fmla="*/ 0 w 1976762"/>
              <a:gd name="connsiteY4" fmla="*/ 0 h 468030"/>
              <a:gd name="connsiteX0" fmla="*/ 0 w 1976762"/>
              <a:gd name="connsiteY0" fmla="*/ 0 h 468030"/>
              <a:gd name="connsiteX1" fmla="*/ 1976762 w 1976762"/>
              <a:gd name="connsiteY1" fmla="*/ 0 h 468030"/>
              <a:gd name="connsiteX2" fmla="*/ 1976762 w 1976762"/>
              <a:gd name="connsiteY2" fmla="*/ 464170 h 468030"/>
              <a:gd name="connsiteX3" fmla="*/ 328110 w 1976762"/>
              <a:gd name="connsiteY3" fmla="*/ 468030 h 468030"/>
              <a:gd name="connsiteX4" fmla="*/ 0 w 1976762"/>
              <a:gd name="connsiteY4" fmla="*/ 0 h 468030"/>
              <a:gd name="connsiteX0" fmla="*/ 0 w 1976762"/>
              <a:gd name="connsiteY0" fmla="*/ 0 h 464170"/>
              <a:gd name="connsiteX1" fmla="*/ 1976762 w 1976762"/>
              <a:gd name="connsiteY1" fmla="*/ 0 h 464170"/>
              <a:gd name="connsiteX2" fmla="*/ 1976762 w 1976762"/>
              <a:gd name="connsiteY2" fmla="*/ 464170 h 464170"/>
              <a:gd name="connsiteX3" fmla="*/ 328110 w 1976762"/>
              <a:gd name="connsiteY3" fmla="*/ 439455 h 464170"/>
              <a:gd name="connsiteX4" fmla="*/ 0 w 1976762"/>
              <a:gd name="connsiteY4" fmla="*/ 0 h 464170"/>
              <a:gd name="connsiteX0" fmla="*/ 0 w 1976762"/>
              <a:gd name="connsiteY0" fmla="*/ 0 h 464170"/>
              <a:gd name="connsiteX1" fmla="*/ 1976762 w 1976762"/>
              <a:gd name="connsiteY1" fmla="*/ 0 h 464170"/>
              <a:gd name="connsiteX2" fmla="*/ 1976762 w 1976762"/>
              <a:gd name="connsiteY2" fmla="*/ 464170 h 464170"/>
              <a:gd name="connsiteX3" fmla="*/ 338155 w 1976762"/>
              <a:gd name="connsiteY3" fmla="*/ 445805 h 464170"/>
              <a:gd name="connsiteX4" fmla="*/ 0 w 1976762"/>
              <a:gd name="connsiteY4" fmla="*/ 0 h 464170"/>
              <a:gd name="connsiteX0" fmla="*/ 0 w 1976762"/>
              <a:gd name="connsiteY0" fmla="*/ 0 h 464170"/>
              <a:gd name="connsiteX1" fmla="*/ 1976762 w 1976762"/>
              <a:gd name="connsiteY1" fmla="*/ 0 h 464170"/>
              <a:gd name="connsiteX2" fmla="*/ 1976762 w 1976762"/>
              <a:gd name="connsiteY2" fmla="*/ 464170 h 464170"/>
              <a:gd name="connsiteX3" fmla="*/ 351548 w 1976762"/>
              <a:gd name="connsiteY3" fmla="*/ 452155 h 464170"/>
              <a:gd name="connsiteX4" fmla="*/ 0 w 1976762"/>
              <a:gd name="connsiteY4" fmla="*/ 0 h 464170"/>
              <a:gd name="connsiteX0" fmla="*/ 67395 w 2044157"/>
              <a:gd name="connsiteY0" fmla="*/ 0 h 464170"/>
              <a:gd name="connsiteX1" fmla="*/ 2044157 w 2044157"/>
              <a:gd name="connsiteY1" fmla="*/ 0 h 464170"/>
              <a:gd name="connsiteX2" fmla="*/ 2044157 w 2044157"/>
              <a:gd name="connsiteY2" fmla="*/ 464170 h 464170"/>
              <a:gd name="connsiteX3" fmla="*/ 81481 w 2044157"/>
              <a:gd name="connsiteY3" fmla="*/ 462156 h 464170"/>
              <a:gd name="connsiteX4" fmla="*/ 67395 w 2044157"/>
              <a:gd name="connsiteY4" fmla="*/ 0 h 464170"/>
              <a:gd name="connsiteX0" fmla="*/ 0 w 1976762"/>
              <a:gd name="connsiteY0" fmla="*/ 0 h 599711"/>
              <a:gd name="connsiteX1" fmla="*/ 1976762 w 1976762"/>
              <a:gd name="connsiteY1" fmla="*/ 0 h 599711"/>
              <a:gd name="connsiteX2" fmla="*/ 1976762 w 1976762"/>
              <a:gd name="connsiteY2" fmla="*/ 464170 h 599711"/>
              <a:gd name="connsiteX3" fmla="*/ 14086 w 1976762"/>
              <a:gd name="connsiteY3" fmla="*/ 462156 h 599711"/>
              <a:gd name="connsiteX4" fmla="*/ 0 w 1976762"/>
              <a:gd name="connsiteY4" fmla="*/ 0 h 599711"/>
              <a:gd name="connsiteX0" fmla="*/ 132529 w 2109291"/>
              <a:gd name="connsiteY0" fmla="*/ 0 h 493040"/>
              <a:gd name="connsiteX1" fmla="*/ 2109291 w 2109291"/>
              <a:gd name="connsiteY1" fmla="*/ 0 h 493040"/>
              <a:gd name="connsiteX2" fmla="*/ 2109291 w 2109291"/>
              <a:gd name="connsiteY2" fmla="*/ 464170 h 493040"/>
              <a:gd name="connsiteX3" fmla="*/ 146615 w 2109291"/>
              <a:gd name="connsiteY3" fmla="*/ 462156 h 493040"/>
              <a:gd name="connsiteX4" fmla="*/ 132529 w 2109291"/>
              <a:gd name="connsiteY4" fmla="*/ 0 h 493040"/>
              <a:gd name="connsiteX0" fmla="*/ 132529 w 2109291"/>
              <a:gd name="connsiteY0" fmla="*/ 0 h 464170"/>
              <a:gd name="connsiteX1" fmla="*/ 2109291 w 2109291"/>
              <a:gd name="connsiteY1" fmla="*/ 0 h 464170"/>
              <a:gd name="connsiteX2" fmla="*/ 2109291 w 2109291"/>
              <a:gd name="connsiteY2" fmla="*/ 464170 h 464170"/>
              <a:gd name="connsiteX3" fmla="*/ 146615 w 2109291"/>
              <a:gd name="connsiteY3" fmla="*/ 462156 h 464170"/>
              <a:gd name="connsiteX4" fmla="*/ 132529 w 2109291"/>
              <a:gd name="connsiteY4" fmla="*/ 0 h 464170"/>
              <a:gd name="connsiteX0" fmla="*/ 0 w 1976762"/>
              <a:gd name="connsiteY0" fmla="*/ 0 h 464170"/>
              <a:gd name="connsiteX1" fmla="*/ 1976762 w 1976762"/>
              <a:gd name="connsiteY1" fmla="*/ 0 h 464170"/>
              <a:gd name="connsiteX2" fmla="*/ 1976762 w 1976762"/>
              <a:gd name="connsiteY2" fmla="*/ 464170 h 464170"/>
              <a:gd name="connsiteX3" fmla="*/ 14086 w 1976762"/>
              <a:gd name="connsiteY3" fmla="*/ 462156 h 464170"/>
              <a:gd name="connsiteX4" fmla="*/ 0 w 1976762"/>
              <a:gd name="connsiteY4" fmla="*/ 0 h 464170"/>
              <a:gd name="connsiteX0" fmla="*/ 12001 w 1988763"/>
              <a:gd name="connsiteY0" fmla="*/ 0 h 464170"/>
              <a:gd name="connsiteX1" fmla="*/ 1988763 w 1988763"/>
              <a:gd name="connsiteY1" fmla="*/ 0 h 464170"/>
              <a:gd name="connsiteX2" fmla="*/ 1988763 w 1988763"/>
              <a:gd name="connsiteY2" fmla="*/ 464170 h 464170"/>
              <a:gd name="connsiteX3" fmla="*/ 26087 w 1988763"/>
              <a:gd name="connsiteY3" fmla="*/ 462156 h 464170"/>
              <a:gd name="connsiteX4" fmla="*/ 12001 w 1988763"/>
              <a:gd name="connsiteY4" fmla="*/ 0 h 464170"/>
              <a:gd name="connsiteX0" fmla="*/ 33706 w 2010468"/>
              <a:gd name="connsiteY0" fmla="*/ 0 h 464170"/>
              <a:gd name="connsiteX1" fmla="*/ 2010468 w 2010468"/>
              <a:gd name="connsiteY1" fmla="*/ 0 h 464170"/>
              <a:gd name="connsiteX2" fmla="*/ 2010468 w 2010468"/>
              <a:gd name="connsiteY2" fmla="*/ 464170 h 464170"/>
              <a:gd name="connsiteX3" fmla="*/ 16155 w 2010468"/>
              <a:gd name="connsiteY3" fmla="*/ 462156 h 464170"/>
              <a:gd name="connsiteX4" fmla="*/ 33706 w 2010468"/>
              <a:gd name="connsiteY4" fmla="*/ 0 h 464170"/>
              <a:gd name="connsiteX0" fmla="*/ 17551 w 1994313"/>
              <a:gd name="connsiteY0" fmla="*/ 0 h 464170"/>
              <a:gd name="connsiteX1" fmla="*/ 1994313 w 1994313"/>
              <a:gd name="connsiteY1" fmla="*/ 0 h 464170"/>
              <a:gd name="connsiteX2" fmla="*/ 1994313 w 1994313"/>
              <a:gd name="connsiteY2" fmla="*/ 464170 h 464170"/>
              <a:gd name="connsiteX3" fmla="*/ 0 w 1994313"/>
              <a:gd name="connsiteY3" fmla="*/ 462156 h 464170"/>
              <a:gd name="connsiteX4" fmla="*/ 17551 w 1994313"/>
              <a:gd name="connsiteY4" fmla="*/ 0 h 464170"/>
              <a:gd name="connsiteX0" fmla="*/ 17551 w 1994313"/>
              <a:gd name="connsiteY0" fmla="*/ 0 h 464170"/>
              <a:gd name="connsiteX1" fmla="*/ 1994313 w 1994313"/>
              <a:gd name="connsiteY1" fmla="*/ 0 h 464170"/>
              <a:gd name="connsiteX2" fmla="*/ 1994313 w 1994313"/>
              <a:gd name="connsiteY2" fmla="*/ 464170 h 464170"/>
              <a:gd name="connsiteX3" fmla="*/ 0 w 1994313"/>
              <a:gd name="connsiteY3" fmla="*/ 462156 h 464170"/>
              <a:gd name="connsiteX4" fmla="*/ 17551 w 1994313"/>
              <a:gd name="connsiteY4" fmla="*/ 0 h 464170"/>
              <a:gd name="connsiteX0" fmla="*/ 7005 w 1983767"/>
              <a:gd name="connsiteY0" fmla="*/ 0 h 464170"/>
              <a:gd name="connsiteX1" fmla="*/ 1983767 w 1983767"/>
              <a:gd name="connsiteY1" fmla="*/ 0 h 464170"/>
              <a:gd name="connsiteX2" fmla="*/ 1983767 w 1983767"/>
              <a:gd name="connsiteY2" fmla="*/ 464170 h 464170"/>
              <a:gd name="connsiteX3" fmla="*/ 0 w 1983767"/>
              <a:gd name="connsiteY3" fmla="*/ 462156 h 464170"/>
              <a:gd name="connsiteX4" fmla="*/ 7005 w 1983767"/>
              <a:gd name="connsiteY4" fmla="*/ 0 h 4641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3767" h="464170">
                <a:moveTo>
                  <a:pt x="7005" y="0"/>
                </a:moveTo>
                <a:lnTo>
                  <a:pt x="1983767" y="0"/>
                </a:lnTo>
                <a:lnTo>
                  <a:pt x="1983767" y="464170"/>
                </a:lnTo>
                <a:lnTo>
                  <a:pt x="0" y="462156"/>
                </a:lnTo>
                <a:cubicBezTo>
                  <a:pt x="22271" y="3489"/>
                  <a:pt x="-2732" y="452171"/>
                  <a:pt x="7005" y="0"/>
                </a:cubicBezTo>
                <a:close/>
              </a:path>
            </a:pathLst>
          </a:custGeom>
          <a:solidFill>
            <a:srgbClr val="A52641">
              <a:lumMod val="75000"/>
            </a:srgbClr>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263" rtl="0" eaLnBrk="1" fontAlgn="auto" latinLnBrk="0" hangingPunct="1">
              <a:lnSpc>
                <a:spcPct val="90000"/>
              </a:lnSpc>
              <a:spcBef>
                <a:spcPts val="300"/>
              </a:spcBef>
              <a:spcAft>
                <a:spcPts val="0"/>
              </a:spcAft>
              <a:buClr>
                <a:srgbClr val="5F5F5F">
                  <a:lumMod val="60000"/>
                  <a:lumOff val="40000"/>
                </a:srgbClr>
              </a:buClr>
              <a:buSzTx/>
              <a:buFontTx/>
              <a:buNone/>
              <a:tabLst/>
              <a:defRPr/>
            </a:pPr>
            <a:r>
              <a:rPr kumimoji="0" lang="en-US" sz="1200" b="0" i="0" u="none" strike="noStrike" kern="0" cap="none" spc="0" normalizeH="0" baseline="0" noProof="0" dirty="0">
                <a:ln>
                  <a:noFill/>
                </a:ln>
                <a:solidFill>
                  <a:srgbClr val="FFFFFF"/>
                </a:solidFill>
                <a:effectLst/>
                <a:uLnTx/>
                <a:uFillTx/>
                <a:latin typeface="Calibri"/>
                <a:ea typeface=""/>
                <a:cs typeface=""/>
              </a:rPr>
              <a:t>Any  Applications and Non-Oracle Data</a:t>
            </a:r>
          </a:p>
        </p:txBody>
      </p:sp>
      <p:sp>
        <p:nvSpPr>
          <p:cNvPr id="185" name="TextBox 184"/>
          <p:cNvSpPr txBox="1"/>
          <p:nvPr/>
        </p:nvSpPr>
        <p:spPr bwMode="gray">
          <a:xfrm>
            <a:off x="5847091" y="5924140"/>
            <a:ext cx="1745409" cy="352074"/>
          </a:xfrm>
          <a:prstGeom prst="rect">
            <a:avLst/>
          </a:prstGeom>
          <a:noFill/>
          <a:ln>
            <a:noFill/>
          </a:ln>
        </p:spPr>
        <p:txBody>
          <a:bodyPr wrap="none" lIns="0" tIns="0" rIns="0" bIns="0" rtlCol="0">
            <a:noAutofit/>
          </a:bodyPr>
          <a:lstStyle/>
          <a:p>
            <a:pPr marL="0" marR="0" lvl="0" indent="0" algn="ctr" defTabSz="914400" rtl="0" eaLnBrk="1" fontAlgn="auto" latinLnBrk="0" hangingPunct="1">
              <a:lnSpc>
                <a:spcPct val="90000"/>
              </a:lnSpc>
              <a:spcBef>
                <a:spcPts val="0"/>
              </a:spcBef>
              <a:spcAft>
                <a:spcPts val="0"/>
              </a:spcAft>
              <a:buClrTx/>
              <a:buSzTx/>
              <a:buFontTx/>
              <a:buNone/>
              <a:tabLst/>
              <a:defRPr/>
            </a:pPr>
            <a:r>
              <a:rPr kumimoji="0" lang="en-US" sz="2400" b="1" i="0" u="none" strike="noStrike" kern="0" cap="none" spc="0" normalizeH="0" baseline="0" noProof="0" dirty="0">
                <a:ln>
                  <a:noFill/>
                </a:ln>
                <a:solidFill>
                  <a:srgbClr val="A52641">
                    <a:lumMod val="75000"/>
                  </a:srgbClr>
                </a:solidFill>
                <a:effectLst/>
                <a:uLnTx/>
                <a:uFillTx/>
                <a:latin typeface="Calibri"/>
                <a:ea typeface="+mn-ea"/>
                <a:cs typeface="Arial" charset="0"/>
              </a:rPr>
              <a:t>Oracle Cloud</a:t>
            </a:r>
          </a:p>
        </p:txBody>
      </p:sp>
      <p:sp>
        <p:nvSpPr>
          <p:cNvPr id="186" name="Rectangle 185"/>
          <p:cNvSpPr/>
          <p:nvPr/>
        </p:nvSpPr>
        <p:spPr bwMode="gray">
          <a:xfrm>
            <a:off x="956846" y="2856757"/>
            <a:ext cx="328130" cy="195319"/>
          </a:xfrm>
          <a:prstGeom prst="rect">
            <a:avLst/>
          </a:prstGeom>
          <a:noFill/>
          <a:ln w="15875"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9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58595B"/>
              </a:solidFill>
              <a:effectLst/>
              <a:uLnTx/>
              <a:uFillTx/>
              <a:latin typeface="Calibri"/>
              <a:ea typeface=""/>
              <a:cs typeface=""/>
            </a:endParaRPr>
          </a:p>
        </p:txBody>
      </p:sp>
      <p:grpSp>
        <p:nvGrpSpPr>
          <p:cNvPr id="187" name="Group 186"/>
          <p:cNvGrpSpPr/>
          <p:nvPr/>
        </p:nvGrpSpPr>
        <p:grpSpPr>
          <a:xfrm>
            <a:off x="955301" y="3376380"/>
            <a:ext cx="1099473" cy="494242"/>
            <a:chOff x="1214062" y="3589837"/>
            <a:chExt cx="1099473" cy="494242"/>
          </a:xfrm>
        </p:grpSpPr>
        <p:sp>
          <p:nvSpPr>
            <p:cNvPr id="188" name="Rectangle 159"/>
            <p:cNvSpPr>
              <a:spLocks/>
            </p:cNvSpPr>
            <p:nvPr/>
          </p:nvSpPr>
          <p:spPr bwMode="gray">
            <a:xfrm>
              <a:off x="1224480" y="3613738"/>
              <a:ext cx="1089055" cy="447883"/>
            </a:xfrm>
            <a:custGeom>
              <a:avLst/>
              <a:gdLst>
                <a:gd name="connsiteX0" fmla="*/ 0 w 1619461"/>
                <a:gd name="connsiteY0" fmla="*/ 0 h 464170"/>
                <a:gd name="connsiteX1" fmla="*/ 1619461 w 1619461"/>
                <a:gd name="connsiteY1" fmla="*/ 0 h 464170"/>
                <a:gd name="connsiteX2" fmla="*/ 1619461 w 1619461"/>
                <a:gd name="connsiteY2" fmla="*/ 464170 h 464170"/>
                <a:gd name="connsiteX3" fmla="*/ 0 w 1619461"/>
                <a:gd name="connsiteY3" fmla="*/ 464170 h 464170"/>
                <a:gd name="connsiteX4" fmla="*/ 0 w 1619461"/>
                <a:gd name="connsiteY4" fmla="*/ 0 h 464170"/>
                <a:gd name="connsiteX0" fmla="*/ 331970 w 1619461"/>
                <a:gd name="connsiteY0" fmla="*/ 7720 h 464170"/>
                <a:gd name="connsiteX1" fmla="*/ 1619461 w 1619461"/>
                <a:gd name="connsiteY1" fmla="*/ 0 h 464170"/>
                <a:gd name="connsiteX2" fmla="*/ 1619461 w 1619461"/>
                <a:gd name="connsiteY2" fmla="*/ 464170 h 464170"/>
                <a:gd name="connsiteX3" fmla="*/ 0 w 1619461"/>
                <a:gd name="connsiteY3" fmla="*/ 464170 h 464170"/>
                <a:gd name="connsiteX4" fmla="*/ 331970 w 1619461"/>
                <a:gd name="connsiteY4" fmla="*/ 7720 h 464170"/>
                <a:gd name="connsiteX0" fmla="*/ 347411 w 1634902"/>
                <a:gd name="connsiteY0" fmla="*/ 7720 h 464170"/>
                <a:gd name="connsiteX1" fmla="*/ 1634902 w 1634902"/>
                <a:gd name="connsiteY1" fmla="*/ 0 h 464170"/>
                <a:gd name="connsiteX2" fmla="*/ 1634902 w 1634902"/>
                <a:gd name="connsiteY2" fmla="*/ 464170 h 464170"/>
                <a:gd name="connsiteX3" fmla="*/ 0 w 1634902"/>
                <a:gd name="connsiteY3" fmla="*/ 456450 h 464170"/>
                <a:gd name="connsiteX4" fmla="*/ 347411 w 1634902"/>
                <a:gd name="connsiteY4" fmla="*/ 7720 h 464170"/>
                <a:gd name="connsiteX0" fmla="*/ 347411 w 1634902"/>
                <a:gd name="connsiteY0" fmla="*/ 7720 h 464170"/>
                <a:gd name="connsiteX1" fmla="*/ 1634902 w 1634902"/>
                <a:gd name="connsiteY1" fmla="*/ 0 h 464170"/>
                <a:gd name="connsiteX2" fmla="*/ 1634902 w 1634902"/>
                <a:gd name="connsiteY2" fmla="*/ 464170 h 464170"/>
                <a:gd name="connsiteX3" fmla="*/ 0 w 1634902"/>
                <a:gd name="connsiteY3" fmla="*/ 456450 h 464170"/>
                <a:gd name="connsiteX4" fmla="*/ 347411 w 1634902"/>
                <a:gd name="connsiteY4" fmla="*/ 7720 h 464170"/>
                <a:gd name="connsiteX0" fmla="*/ 22663 w 1643593"/>
                <a:gd name="connsiteY0" fmla="*/ 0 h 466451"/>
                <a:gd name="connsiteX1" fmla="*/ 1643593 w 1643593"/>
                <a:gd name="connsiteY1" fmla="*/ 2281 h 466451"/>
                <a:gd name="connsiteX2" fmla="*/ 1643593 w 1643593"/>
                <a:gd name="connsiteY2" fmla="*/ 466451 h 466451"/>
                <a:gd name="connsiteX3" fmla="*/ 8691 w 1643593"/>
                <a:gd name="connsiteY3" fmla="*/ 458731 h 466451"/>
                <a:gd name="connsiteX4" fmla="*/ 22663 w 1643593"/>
                <a:gd name="connsiteY4" fmla="*/ 0 h 466451"/>
                <a:gd name="connsiteX0" fmla="*/ 50695 w 1671625"/>
                <a:gd name="connsiteY0" fmla="*/ 0 h 466451"/>
                <a:gd name="connsiteX1" fmla="*/ 1671625 w 1671625"/>
                <a:gd name="connsiteY1" fmla="*/ 2281 h 466451"/>
                <a:gd name="connsiteX2" fmla="*/ 1671625 w 1671625"/>
                <a:gd name="connsiteY2" fmla="*/ 466451 h 466451"/>
                <a:gd name="connsiteX3" fmla="*/ 36723 w 1671625"/>
                <a:gd name="connsiteY3" fmla="*/ 458731 h 466451"/>
                <a:gd name="connsiteX4" fmla="*/ 50695 w 1671625"/>
                <a:gd name="connsiteY4" fmla="*/ 0 h 466451"/>
                <a:gd name="connsiteX0" fmla="*/ 13972 w 1634902"/>
                <a:gd name="connsiteY0" fmla="*/ 0 h 466451"/>
                <a:gd name="connsiteX1" fmla="*/ 1634902 w 1634902"/>
                <a:gd name="connsiteY1" fmla="*/ 2281 h 466451"/>
                <a:gd name="connsiteX2" fmla="*/ 1634902 w 1634902"/>
                <a:gd name="connsiteY2" fmla="*/ 466451 h 466451"/>
                <a:gd name="connsiteX3" fmla="*/ 0 w 1634902"/>
                <a:gd name="connsiteY3" fmla="*/ 458731 h 466451"/>
                <a:gd name="connsiteX4" fmla="*/ 13972 w 1634902"/>
                <a:gd name="connsiteY4" fmla="*/ 0 h 466451"/>
                <a:gd name="connsiteX0" fmla="*/ 13972 w 1645658"/>
                <a:gd name="connsiteY0" fmla="*/ 8319 h 474770"/>
                <a:gd name="connsiteX1" fmla="*/ 1645658 w 1645658"/>
                <a:gd name="connsiteY1" fmla="*/ 0 h 474770"/>
                <a:gd name="connsiteX2" fmla="*/ 1634902 w 1645658"/>
                <a:gd name="connsiteY2" fmla="*/ 474770 h 474770"/>
                <a:gd name="connsiteX3" fmla="*/ 0 w 1645658"/>
                <a:gd name="connsiteY3" fmla="*/ 467050 h 474770"/>
                <a:gd name="connsiteX4" fmla="*/ 13972 w 1645658"/>
                <a:gd name="connsiteY4" fmla="*/ 8319 h 4747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45658" h="474770">
                  <a:moveTo>
                    <a:pt x="13972" y="8319"/>
                  </a:moveTo>
                  <a:lnTo>
                    <a:pt x="1645658" y="0"/>
                  </a:lnTo>
                  <a:lnTo>
                    <a:pt x="1634902" y="474770"/>
                  </a:lnTo>
                  <a:lnTo>
                    <a:pt x="0" y="467050"/>
                  </a:lnTo>
                  <a:cubicBezTo>
                    <a:pt x="19783" y="24982"/>
                    <a:pt x="5729" y="437917"/>
                    <a:pt x="13972" y="8319"/>
                  </a:cubicBezTo>
                  <a:close/>
                </a:path>
              </a:pathLst>
            </a:custGeom>
            <a:solidFill>
              <a:srgbClr val="58595B">
                <a:lumMod val="75000"/>
              </a:srgbClr>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263" rtl="0" eaLnBrk="1" fontAlgn="auto" latinLnBrk="0" hangingPunct="1">
                <a:lnSpc>
                  <a:spcPct val="90000"/>
                </a:lnSpc>
                <a:spcBef>
                  <a:spcPts val="300"/>
                </a:spcBef>
                <a:spcAft>
                  <a:spcPts val="0"/>
                </a:spcAft>
                <a:buClr>
                  <a:srgbClr val="5F5F5F">
                    <a:lumMod val="60000"/>
                    <a:lumOff val="40000"/>
                  </a:srgbClr>
                </a:buClr>
                <a:buSzTx/>
                <a:buFontTx/>
                <a:buNone/>
                <a:tabLst/>
                <a:defRPr/>
              </a:pPr>
              <a:endParaRPr kumimoji="0" lang="en-US" sz="1200" b="0" i="0" u="none" strike="noStrike" kern="0" cap="none" spc="0" normalizeH="0" baseline="0" noProof="0" dirty="0">
                <a:ln>
                  <a:noFill/>
                </a:ln>
                <a:solidFill>
                  <a:srgbClr val="FFFFFF"/>
                </a:solidFill>
                <a:effectLst/>
                <a:uLnTx/>
                <a:uFillTx/>
                <a:latin typeface="Calibri"/>
                <a:ea typeface=""/>
                <a:cs typeface=""/>
              </a:endParaRPr>
            </a:p>
          </p:txBody>
        </p:sp>
        <p:sp>
          <p:nvSpPr>
            <p:cNvPr id="189" name="Rectangle 188"/>
            <p:cNvSpPr/>
            <p:nvPr/>
          </p:nvSpPr>
          <p:spPr bwMode="gray">
            <a:xfrm>
              <a:off x="1666215" y="3915617"/>
              <a:ext cx="196533" cy="151182"/>
            </a:xfrm>
            <a:prstGeom prst="rect">
              <a:avLst/>
            </a:prstGeom>
            <a:noFill/>
            <a:ln w="15875"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9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58595B"/>
                </a:solidFill>
                <a:effectLst/>
                <a:uLnTx/>
                <a:uFillTx/>
                <a:latin typeface="Calibri"/>
                <a:ea typeface=""/>
                <a:cs typeface=""/>
              </a:endParaRPr>
            </a:p>
          </p:txBody>
        </p:sp>
        <p:pic>
          <p:nvPicPr>
            <p:cNvPr id="190" name="Picture 189" descr="O-Database-rgb-wht.eps"/>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214062" y="3589837"/>
              <a:ext cx="1061374" cy="494242"/>
            </a:xfrm>
            <a:prstGeom prst="rect">
              <a:avLst/>
            </a:prstGeom>
          </p:spPr>
        </p:pic>
      </p:grpSp>
      <p:sp>
        <p:nvSpPr>
          <p:cNvPr id="191" name="TextBox 190"/>
          <p:cNvSpPr txBox="1"/>
          <p:nvPr/>
        </p:nvSpPr>
        <p:spPr bwMode="gray">
          <a:xfrm>
            <a:off x="843469" y="4178266"/>
            <a:ext cx="1308329" cy="369310"/>
          </a:xfrm>
          <a:prstGeom prst="rect">
            <a:avLst/>
          </a:prstGeom>
          <a:noFill/>
        </p:spPr>
        <p:txBody>
          <a:bodyPr wrap="none" lIns="121899" tIns="60949" rIns="121899" bIns="60949"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0" cap="none" spc="0" normalizeH="0" baseline="0" noProof="0" dirty="0">
                <a:ln>
                  <a:noFill/>
                </a:ln>
                <a:solidFill>
                  <a:srgbClr val="58595B">
                    <a:lumMod val="75000"/>
                  </a:srgbClr>
                </a:solidFill>
                <a:effectLst/>
                <a:uLnTx/>
                <a:uFillTx/>
                <a:latin typeface="Calibri"/>
                <a:ea typeface="+mn-ea"/>
                <a:cs typeface="Arial" charset="0"/>
              </a:rPr>
              <a:t>On Premises</a:t>
            </a:r>
          </a:p>
        </p:txBody>
      </p:sp>
      <p:cxnSp>
        <p:nvCxnSpPr>
          <p:cNvPr id="192" name="Straight Arrow Connector 191"/>
          <p:cNvCxnSpPr/>
          <p:nvPr/>
        </p:nvCxnSpPr>
        <p:spPr>
          <a:xfrm>
            <a:off x="2175923" y="3524305"/>
            <a:ext cx="2317705" cy="0"/>
          </a:xfrm>
          <a:prstGeom prst="straightConnector1">
            <a:avLst/>
          </a:prstGeom>
          <a:noFill/>
          <a:ln w="19050" cap="flat" cmpd="sng" algn="ctr">
            <a:solidFill>
              <a:srgbClr val="374A58"/>
            </a:solidFill>
            <a:prstDash val="solid"/>
            <a:miter lim="800000"/>
            <a:headEnd type="none"/>
            <a:tailEnd type="triangle"/>
          </a:ln>
          <a:effectLst/>
        </p:spPr>
      </p:cxnSp>
      <p:pic>
        <p:nvPicPr>
          <p:cNvPr id="193" name="Picture 192" descr="vise-orange-small.png"/>
          <p:cNvPicPr>
            <a:picLocks noChangeAspect="1"/>
          </p:cNvPicPr>
          <p:nvPr/>
        </p:nvPicPr>
        <p:blipFill>
          <a:blip r:embed="rId4" cstate="screen">
            <a:duotone>
              <a:prstClr val="black"/>
              <a:srgbClr val="374A58">
                <a:tint val="45000"/>
                <a:satMod val="400000"/>
              </a:srgbClr>
            </a:duotone>
            <a:extLst>
              <a:ext uri="{28A0092B-C50C-407E-A947-70E740481C1C}">
                <a14:useLocalDpi xmlns:a14="http://schemas.microsoft.com/office/drawing/2010/main"/>
              </a:ext>
            </a:extLst>
          </a:blip>
          <a:stretch>
            <a:fillRect/>
          </a:stretch>
        </p:blipFill>
        <p:spPr>
          <a:xfrm>
            <a:off x="2986294" y="3408241"/>
            <a:ext cx="175885" cy="312684"/>
          </a:xfrm>
          <a:prstGeom prst="rect">
            <a:avLst/>
          </a:prstGeom>
        </p:spPr>
      </p:pic>
      <p:grpSp>
        <p:nvGrpSpPr>
          <p:cNvPr id="194" name="Group 193"/>
          <p:cNvGrpSpPr/>
          <p:nvPr/>
        </p:nvGrpSpPr>
        <p:grpSpPr>
          <a:xfrm>
            <a:off x="3492295" y="3310866"/>
            <a:ext cx="305560" cy="332926"/>
            <a:chOff x="2954961" y="4333280"/>
            <a:chExt cx="354069" cy="385778"/>
          </a:xfrm>
        </p:grpSpPr>
        <p:sp>
          <p:nvSpPr>
            <p:cNvPr id="195" name="Rectangle 194"/>
            <p:cNvSpPr/>
            <p:nvPr/>
          </p:nvSpPr>
          <p:spPr bwMode="gray">
            <a:xfrm>
              <a:off x="2954961" y="4513753"/>
              <a:ext cx="354069" cy="150907"/>
            </a:xfrm>
            <a:prstGeom prst="rect">
              <a:avLst/>
            </a:prstGeom>
            <a:solidFill>
              <a:srgbClr val="F1F5F7"/>
            </a:solidFill>
            <a:ln w="15875"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9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FFFFFF"/>
                </a:solidFill>
                <a:effectLst/>
                <a:uLnTx/>
                <a:uFillTx/>
                <a:latin typeface="Calibri"/>
                <a:ea typeface="+mn-ea"/>
                <a:cs typeface="Arial" charset="0"/>
              </a:endParaRPr>
            </a:p>
          </p:txBody>
        </p:sp>
        <p:sp>
          <p:nvSpPr>
            <p:cNvPr id="196" name="Freeform 11"/>
            <p:cNvSpPr>
              <a:spLocks noChangeAspect="1" noChangeArrowheads="1"/>
            </p:cNvSpPr>
            <p:nvPr/>
          </p:nvSpPr>
          <p:spPr bwMode="auto">
            <a:xfrm>
              <a:off x="2994113" y="4333280"/>
              <a:ext cx="271537" cy="385778"/>
            </a:xfrm>
            <a:custGeom>
              <a:avLst/>
              <a:gdLst>
                <a:gd name="T0" fmla="*/ 1760 w 2085"/>
                <a:gd name="T1" fmla="*/ 1111 h 2964"/>
                <a:gd name="T2" fmla="*/ 1760 w 2085"/>
                <a:gd name="T3" fmla="*/ 718 h 2964"/>
                <a:gd name="T4" fmla="*/ 1042 w 2085"/>
                <a:gd name="T5" fmla="*/ 0 h 2964"/>
                <a:gd name="T6" fmla="*/ 324 w 2085"/>
                <a:gd name="T7" fmla="*/ 718 h 2964"/>
                <a:gd name="T8" fmla="*/ 324 w 2085"/>
                <a:gd name="T9" fmla="*/ 1111 h 2964"/>
                <a:gd name="T10" fmla="*/ 0 w 2085"/>
                <a:gd name="T11" fmla="*/ 1111 h 2964"/>
                <a:gd name="T12" fmla="*/ 0 w 2085"/>
                <a:gd name="T13" fmla="*/ 2523 h 2964"/>
                <a:gd name="T14" fmla="*/ 1042 w 2085"/>
                <a:gd name="T15" fmla="*/ 2963 h 2964"/>
                <a:gd name="T16" fmla="*/ 2084 w 2085"/>
                <a:gd name="T17" fmla="*/ 2523 h 2964"/>
                <a:gd name="T18" fmla="*/ 2084 w 2085"/>
                <a:gd name="T19" fmla="*/ 1111 h 2964"/>
                <a:gd name="T20" fmla="*/ 1760 w 2085"/>
                <a:gd name="T21" fmla="*/ 1111 h 2964"/>
                <a:gd name="T22" fmla="*/ 1158 w 2085"/>
                <a:gd name="T23" fmla="*/ 1956 h 2964"/>
                <a:gd name="T24" fmla="*/ 1158 w 2085"/>
                <a:gd name="T25" fmla="*/ 2223 h 2964"/>
                <a:gd name="T26" fmla="*/ 1042 w 2085"/>
                <a:gd name="T27" fmla="*/ 2338 h 2964"/>
                <a:gd name="T28" fmla="*/ 926 w 2085"/>
                <a:gd name="T29" fmla="*/ 2223 h 2964"/>
                <a:gd name="T30" fmla="*/ 926 w 2085"/>
                <a:gd name="T31" fmla="*/ 1956 h 2964"/>
                <a:gd name="T32" fmla="*/ 810 w 2085"/>
                <a:gd name="T33" fmla="*/ 1760 h 2964"/>
                <a:gd name="T34" fmla="*/ 1042 w 2085"/>
                <a:gd name="T35" fmla="*/ 1528 h 2964"/>
                <a:gd name="T36" fmla="*/ 1273 w 2085"/>
                <a:gd name="T37" fmla="*/ 1760 h 2964"/>
                <a:gd name="T38" fmla="*/ 1158 w 2085"/>
                <a:gd name="T39" fmla="*/ 1956 h 2964"/>
                <a:gd name="T40" fmla="*/ 1436 w 2085"/>
                <a:gd name="T41" fmla="*/ 1111 h 2964"/>
                <a:gd name="T42" fmla="*/ 648 w 2085"/>
                <a:gd name="T43" fmla="*/ 1111 h 2964"/>
                <a:gd name="T44" fmla="*/ 648 w 2085"/>
                <a:gd name="T45" fmla="*/ 718 h 2964"/>
                <a:gd name="T46" fmla="*/ 1042 w 2085"/>
                <a:gd name="T47" fmla="*/ 324 h 2964"/>
                <a:gd name="T48" fmla="*/ 1436 w 2085"/>
                <a:gd name="T49" fmla="*/ 718 h 2964"/>
                <a:gd name="T50" fmla="*/ 1436 w 2085"/>
                <a:gd name="T51" fmla="*/ 1111 h 29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085" h="2964">
                  <a:moveTo>
                    <a:pt x="1760" y="1111"/>
                  </a:moveTo>
                  <a:cubicBezTo>
                    <a:pt x="1760" y="718"/>
                    <a:pt x="1760" y="718"/>
                    <a:pt x="1760" y="718"/>
                  </a:cubicBezTo>
                  <a:cubicBezTo>
                    <a:pt x="1760" y="324"/>
                    <a:pt x="1436" y="0"/>
                    <a:pt x="1042" y="0"/>
                  </a:cubicBezTo>
                  <a:cubicBezTo>
                    <a:pt x="648" y="0"/>
                    <a:pt x="324" y="324"/>
                    <a:pt x="324" y="718"/>
                  </a:cubicBezTo>
                  <a:cubicBezTo>
                    <a:pt x="324" y="1111"/>
                    <a:pt x="324" y="1111"/>
                    <a:pt x="324" y="1111"/>
                  </a:cubicBezTo>
                  <a:cubicBezTo>
                    <a:pt x="0" y="1111"/>
                    <a:pt x="0" y="1111"/>
                    <a:pt x="0" y="1111"/>
                  </a:cubicBezTo>
                  <a:cubicBezTo>
                    <a:pt x="0" y="2523"/>
                    <a:pt x="0" y="2523"/>
                    <a:pt x="0" y="2523"/>
                  </a:cubicBezTo>
                  <a:cubicBezTo>
                    <a:pt x="1042" y="2963"/>
                    <a:pt x="1042" y="2963"/>
                    <a:pt x="1042" y="2963"/>
                  </a:cubicBezTo>
                  <a:cubicBezTo>
                    <a:pt x="2084" y="2523"/>
                    <a:pt x="2084" y="2523"/>
                    <a:pt x="2084" y="2523"/>
                  </a:cubicBezTo>
                  <a:cubicBezTo>
                    <a:pt x="2084" y="1111"/>
                    <a:pt x="2084" y="1111"/>
                    <a:pt x="2084" y="1111"/>
                  </a:cubicBezTo>
                  <a:lnTo>
                    <a:pt x="1760" y="1111"/>
                  </a:lnTo>
                  <a:close/>
                  <a:moveTo>
                    <a:pt x="1158" y="1956"/>
                  </a:moveTo>
                  <a:cubicBezTo>
                    <a:pt x="1158" y="2222"/>
                    <a:pt x="1158" y="2223"/>
                    <a:pt x="1158" y="2223"/>
                  </a:cubicBezTo>
                  <a:cubicBezTo>
                    <a:pt x="1158" y="2291"/>
                    <a:pt x="1111" y="2338"/>
                    <a:pt x="1042" y="2338"/>
                  </a:cubicBezTo>
                  <a:cubicBezTo>
                    <a:pt x="973" y="2338"/>
                    <a:pt x="926" y="2291"/>
                    <a:pt x="926" y="2223"/>
                  </a:cubicBezTo>
                  <a:cubicBezTo>
                    <a:pt x="926" y="1956"/>
                    <a:pt x="926" y="1956"/>
                    <a:pt x="926" y="1956"/>
                  </a:cubicBezTo>
                  <a:cubicBezTo>
                    <a:pt x="857" y="1922"/>
                    <a:pt x="810" y="1841"/>
                    <a:pt x="810" y="1760"/>
                  </a:cubicBezTo>
                  <a:cubicBezTo>
                    <a:pt x="810" y="1632"/>
                    <a:pt x="914" y="1528"/>
                    <a:pt x="1042" y="1528"/>
                  </a:cubicBezTo>
                  <a:cubicBezTo>
                    <a:pt x="1169" y="1528"/>
                    <a:pt x="1273" y="1632"/>
                    <a:pt x="1273" y="1760"/>
                  </a:cubicBezTo>
                  <a:cubicBezTo>
                    <a:pt x="1273" y="1841"/>
                    <a:pt x="1227" y="1922"/>
                    <a:pt x="1158" y="1956"/>
                  </a:cubicBezTo>
                  <a:close/>
                  <a:moveTo>
                    <a:pt x="1436" y="1111"/>
                  </a:moveTo>
                  <a:cubicBezTo>
                    <a:pt x="648" y="1111"/>
                    <a:pt x="648" y="1111"/>
                    <a:pt x="648" y="1111"/>
                  </a:cubicBezTo>
                  <a:cubicBezTo>
                    <a:pt x="648" y="718"/>
                    <a:pt x="648" y="718"/>
                    <a:pt x="648" y="718"/>
                  </a:cubicBezTo>
                  <a:cubicBezTo>
                    <a:pt x="648" y="498"/>
                    <a:pt x="822" y="324"/>
                    <a:pt x="1042" y="324"/>
                  </a:cubicBezTo>
                  <a:cubicBezTo>
                    <a:pt x="1262" y="324"/>
                    <a:pt x="1436" y="498"/>
                    <a:pt x="1436" y="718"/>
                  </a:cubicBezTo>
                  <a:lnTo>
                    <a:pt x="1436" y="1111"/>
                  </a:lnTo>
                  <a:close/>
                </a:path>
              </a:pathLst>
            </a:custGeom>
            <a:solidFill>
              <a:srgbClr val="58595B"/>
            </a:solidFill>
            <a:ln>
              <a:noFill/>
            </a:ln>
            <a:effectLs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Calibri"/>
                <a:ea typeface="+mn-ea"/>
                <a:cs typeface="Arial" charset="0"/>
              </a:endParaRPr>
            </a:p>
          </p:txBody>
        </p:sp>
      </p:grpSp>
      <p:grpSp>
        <p:nvGrpSpPr>
          <p:cNvPr id="197" name="Group 196"/>
          <p:cNvGrpSpPr/>
          <p:nvPr/>
        </p:nvGrpSpPr>
        <p:grpSpPr>
          <a:xfrm>
            <a:off x="4500802" y="2277830"/>
            <a:ext cx="1792301" cy="1606728"/>
            <a:chOff x="3328786" y="3024872"/>
            <a:chExt cx="2358520" cy="2114283"/>
          </a:xfrm>
        </p:grpSpPr>
        <p:sp>
          <p:nvSpPr>
            <p:cNvPr id="198" name="Block Arc 197"/>
            <p:cNvSpPr/>
            <p:nvPr/>
          </p:nvSpPr>
          <p:spPr bwMode="gray">
            <a:xfrm rot="1878900">
              <a:off x="3539734" y="3024872"/>
              <a:ext cx="1956032" cy="1962259"/>
            </a:xfrm>
            <a:prstGeom prst="blockArc">
              <a:avLst>
                <a:gd name="adj1" fmla="val 7998505"/>
                <a:gd name="adj2" fmla="val 4918710"/>
                <a:gd name="adj3" fmla="val 0"/>
              </a:avLst>
            </a:prstGeom>
            <a:noFill/>
            <a:ln w="19050" cap="flat" cmpd="sng" algn="ctr">
              <a:solidFill>
                <a:srgbClr val="58595B"/>
              </a:solidFill>
              <a:prstDash val="lgDash"/>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9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FFFFFF"/>
                </a:solidFill>
                <a:effectLst/>
                <a:uLnTx/>
                <a:uFillTx/>
                <a:latin typeface="Calibri"/>
                <a:ea typeface="+mn-ea"/>
                <a:cs typeface="Arial" charset="0"/>
              </a:endParaRPr>
            </a:p>
          </p:txBody>
        </p:sp>
        <p:grpSp>
          <p:nvGrpSpPr>
            <p:cNvPr id="199" name="Group 198"/>
            <p:cNvGrpSpPr/>
            <p:nvPr/>
          </p:nvGrpSpPr>
          <p:grpSpPr>
            <a:xfrm>
              <a:off x="3328786" y="4402238"/>
              <a:ext cx="655411" cy="736917"/>
              <a:chOff x="6232958" y="3241092"/>
              <a:chExt cx="460516" cy="492680"/>
            </a:xfrm>
          </p:grpSpPr>
          <p:sp>
            <p:nvSpPr>
              <p:cNvPr id="219" name="Rectangle 218"/>
              <p:cNvSpPr/>
              <p:nvPr/>
            </p:nvSpPr>
            <p:spPr bwMode="gray">
              <a:xfrm>
                <a:off x="6232958" y="3360225"/>
                <a:ext cx="429902" cy="242957"/>
              </a:xfrm>
              <a:prstGeom prst="rect">
                <a:avLst/>
              </a:prstGeom>
              <a:solidFill>
                <a:srgbClr val="F1F5F7"/>
              </a:solidFill>
              <a:ln w="15875"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9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FFFFFF"/>
                  </a:solidFill>
                  <a:effectLst/>
                  <a:uLnTx/>
                  <a:uFillTx/>
                  <a:latin typeface="Calibri"/>
                  <a:ea typeface="+mn-ea"/>
                  <a:cs typeface="Arial" charset="0"/>
                </a:endParaRPr>
              </a:p>
            </p:txBody>
          </p:sp>
          <p:sp>
            <p:nvSpPr>
              <p:cNvPr id="220" name="Freeform 11"/>
              <p:cNvSpPr>
                <a:spLocks noChangeAspect="1" noChangeArrowheads="1"/>
              </p:cNvSpPr>
              <p:nvPr/>
            </p:nvSpPr>
            <p:spPr bwMode="auto">
              <a:xfrm>
                <a:off x="6252264" y="3241092"/>
                <a:ext cx="372619" cy="411165"/>
              </a:xfrm>
              <a:custGeom>
                <a:avLst/>
                <a:gdLst>
                  <a:gd name="T0" fmla="*/ 1343 w 2686"/>
                  <a:gd name="T1" fmla="*/ 2222 h 2964"/>
                  <a:gd name="T2" fmla="*/ 0 w 2686"/>
                  <a:gd name="T3" fmla="*/ 1991 h 2964"/>
                  <a:gd name="T4" fmla="*/ 0 w 2686"/>
                  <a:gd name="T5" fmla="*/ 2731 h 2964"/>
                  <a:gd name="T6" fmla="*/ 1343 w 2686"/>
                  <a:gd name="T7" fmla="*/ 2963 h 2964"/>
                  <a:gd name="T8" fmla="*/ 2685 w 2686"/>
                  <a:gd name="T9" fmla="*/ 2731 h 2964"/>
                  <a:gd name="T10" fmla="*/ 2685 w 2686"/>
                  <a:gd name="T11" fmla="*/ 1991 h 2964"/>
                  <a:gd name="T12" fmla="*/ 1343 w 2686"/>
                  <a:gd name="T13" fmla="*/ 2222 h 2964"/>
                  <a:gd name="T14" fmla="*/ 2500 w 2686"/>
                  <a:gd name="T15" fmla="*/ 2569 h 2964"/>
                  <a:gd name="T16" fmla="*/ 1343 w 2686"/>
                  <a:gd name="T17" fmla="*/ 2685 h 2964"/>
                  <a:gd name="T18" fmla="*/ 1343 w 2686"/>
                  <a:gd name="T19" fmla="*/ 2500 h 2964"/>
                  <a:gd name="T20" fmla="*/ 2500 w 2686"/>
                  <a:gd name="T21" fmla="*/ 2384 h 2964"/>
                  <a:gd name="T22" fmla="*/ 2500 w 2686"/>
                  <a:gd name="T23" fmla="*/ 2569 h 2964"/>
                  <a:gd name="T24" fmla="*/ 1343 w 2686"/>
                  <a:gd name="T25" fmla="*/ 0 h 2964"/>
                  <a:gd name="T26" fmla="*/ 0 w 2686"/>
                  <a:gd name="T27" fmla="*/ 231 h 2964"/>
                  <a:gd name="T28" fmla="*/ 0 w 2686"/>
                  <a:gd name="T29" fmla="*/ 972 h 2964"/>
                  <a:gd name="T30" fmla="*/ 1343 w 2686"/>
                  <a:gd name="T31" fmla="*/ 1204 h 2964"/>
                  <a:gd name="T32" fmla="*/ 2685 w 2686"/>
                  <a:gd name="T33" fmla="*/ 972 h 2964"/>
                  <a:gd name="T34" fmla="*/ 2685 w 2686"/>
                  <a:gd name="T35" fmla="*/ 231 h 2964"/>
                  <a:gd name="T36" fmla="*/ 1343 w 2686"/>
                  <a:gd name="T37" fmla="*/ 0 h 2964"/>
                  <a:gd name="T38" fmla="*/ 2500 w 2686"/>
                  <a:gd name="T39" fmla="*/ 811 h 2964"/>
                  <a:gd name="T40" fmla="*/ 1343 w 2686"/>
                  <a:gd name="T41" fmla="*/ 926 h 2964"/>
                  <a:gd name="T42" fmla="*/ 1343 w 2686"/>
                  <a:gd name="T43" fmla="*/ 741 h 2964"/>
                  <a:gd name="T44" fmla="*/ 2500 w 2686"/>
                  <a:gd name="T45" fmla="*/ 625 h 2964"/>
                  <a:gd name="T46" fmla="*/ 2500 w 2686"/>
                  <a:gd name="T47" fmla="*/ 811 h 2964"/>
                  <a:gd name="T48" fmla="*/ 2534 w 2686"/>
                  <a:gd name="T49" fmla="*/ 336 h 2964"/>
                  <a:gd name="T50" fmla="*/ 1343 w 2686"/>
                  <a:gd name="T51" fmla="*/ 463 h 2964"/>
                  <a:gd name="T52" fmla="*/ 150 w 2686"/>
                  <a:gd name="T53" fmla="*/ 336 h 2964"/>
                  <a:gd name="T54" fmla="*/ 150 w 2686"/>
                  <a:gd name="T55" fmla="*/ 313 h 2964"/>
                  <a:gd name="T56" fmla="*/ 1343 w 2686"/>
                  <a:gd name="T57" fmla="*/ 185 h 2964"/>
                  <a:gd name="T58" fmla="*/ 2534 w 2686"/>
                  <a:gd name="T59" fmla="*/ 313 h 2964"/>
                  <a:gd name="T60" fmla="*/ 2534 w 2686"/>
                  <a:gd name="T61" fmla="*/ 336 h 2964"/>
                  <a:gd name="T62" fmla="*/ 1343 w 2686"/>
                  <a:gd name="T63" fmla="*/ 1389 h 2964"/>
                  <a:gd name="T64" fmla="*/ 0 w 2686"/>
                  <a:gd name="T65" fmla="*/ 1158 h 2964"/>
                  <a:gd name="T66" fmla="*/ 0 w 2686"/>
                  <a:gd name="T67" fmla="*/ 1806 h 2964"/>
                  <a:gd name="T68" fmla="*/ 1343 w 2686"/>
                  <a:gd name="T69" fmla="*/ 2038 h 2964"/>
                  <a:gd name="T70" fmla="*/ 2685 w 2686"/>
                  <a:gd name="T71" fmla="*/ 1806 h 2964"/>
                  <a:gd name="T72" fmla="*/ 2685 w 2686"/>
                  <a:gd name="T73" fmla="*/ 1158 h 2964"/>
                  <a:gd name="T74" fmla="*/ 1343 w 2686"/>
                  <a:gd name="T75" fmla="*/ 1389 h 2964"/>
                  <a:gd name="T76" fmla="*/ 2500 w 2686"/>
                  <a:gd name="T77" fmla="*/ 1690 h 2964"/>
                  <a:gd name="T78" fmla="*/ 1343 w 2686"/>
                  <a:gd name="T79" fmla="*/ 1806 h 2964"/>
                  <a:gd name="T80" fmla="*/ 1343 w 2686"/>
                  <a:gd name="T81" fmla="*/ 1621 h 2964"/>
                  <a:gd name="T82" fmla="*/ 2500 w 2686"/>
                  <a:gd name="T83" fmla="*/ 1505 h 2964"/>
                  <a:gd name="T84" fmla="*/ 2500 w 2686"/>
                  <a:gd name="T85" fmla="*/ 1690 h 29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686" h="2964">
                    <a:moveTo>
                      <a:pt x="1343" y="2222"/>
                    </a:moveTo>
                    <a:cubicBezTo>
                      <a:pt x="602" y="2222"/>
                      <a:pt x="0" y="2119"/>
                      <a:pt x="0" y="1991"/>
                    </a:cubicBezTo>
                    <a:cubicBezTo>
                      <a:pt x="0" y="2731"/>
                      <a:pt x="0" y="2731"/>
                      <a:pt x="0" y="2731"/>
                    </a:cubicBezTo>
                    <a:cubicBezTo>
                      <a:pt x="0" y="2859"/>
                      <a:pt x="602" y="2963"/>
                      <a:pt x="1343" y="2963"/>
                    </a:cubicBezTo>
                    <a:cubicBezTo>
                      <a:pt x="2084" y="2963"/>
                      <a:pt x="2685" y="2859"/>
                      <a:pt x="2685" y="2731"/>
                    </a:cubicBezTo>
                    <a:cubicBezTo>
                      <a:pt x="2685" y="1991"/>
                      <a:pt x="2685" y="1991"/>
                      <a:pt x="2685" y="1991"/>
                    </a:cubicBezTo>
                    <a:cubicBezTo>
                      <a:pt x="2685" y="2119"/>
                      <a:pt x="2084" y="2222"/>
                      <a:pt x="1343" y="2222"/>
                    </a:cubicBezTo>
                    <a:close/>
                    <a:moveTo>
                      <a:pt x="2500" y="2569"/>
                    </a:moveTo>
                    <a:cubicBezTo>
                      <a:pt x="2268" y="2639"/>
                      <a:pt x="1841" y="2685"/>
                      <a:pt x="1343" y="2685"/>
                    </a:cubicBezTo>
                    <a:cubicBezTo>
                      <a:pt x="1343" y="2500"/>
                      <a:pt x="1343" y="2500"/>
                      <a:pt x="1343" y="2500"/>
                    </a:cubicBezTo>
                    <a:cubicBezTo>
                      <a:pt x="1841" y="2500"/>
                      <a:pt x="2268" y="2453"/>
                      <a:pt x="2500" y="2384"/>
                    </a:cubicBezTo>
                    <a:lnTo>
                      <a:pt x="2500" y="2569"/>
                    </a:lnTo>
                    <a:close/>
                    <a:moveTo>
                      <a:pt x="1343" y="0"/>
                    </a:moveTo>
                    <a:cubicBezTo>
                      <a:pt x="602" y="0"/>
                      <a:pt x="0" y="104"/>
                      <a:pt x="0" y="231"/>
                    </a:cubicBezTo>
                    <a:cubicBezTo>
                      <a:pt x="0" y="972"/>
                      <a:pt x="0" y="972"/>
                      <a:pt x="0" y="972"/>
                    </a:cubicBezTo>
                    <a:cubicBezTo>
                      <a:pt x="0" y="1100"/>
                      <a:pt x="602" y="1204"/>
                      <a:pt x="1343" y="1204"/>
                    </a:cubicBezTo>
                    <a:cubicBezTo>
                      <a:pt x="2084" y="1204"/>
                      <a:pt x="2685" y="1100"/>
                      <a:pt x="2685" y="972"/>
                    </a:cubicBezTo>
                    <a:cubicBezTo>
                      <a:pt x="2685" y="231"/>
                      <a:pt x="2685" y="231"/>
                      <a:pt x="2685" y="231"/>
                    </a:cubicBezTo>
                    <a:cubicBezTo>
                      <a:pt x="2685" y="104"/>
                      <a:pt x="2084" y="0"/>
                      <a:pt x="1343" y="0"/>
                    </a:cubicBezTo>
                    <a:close/>
                    <a:moveTo>
                      <a:pt x="2500" y="811"/>
                    </a:moveTo>
                    <a:cubicBezTo>
                      <a:pt x="2268" y="880"/>
                      <a:pt x="1841" y="926"/>
                      <a:pt x="1343" y="926"/>
                    </a:cubicBezTo>
                    <a:cubicBezTo>
                      <a:pt x="1343" y="741"/>
                      <a:pt x="1343" y="741"/>
                      <a:pt x="1343" y="741"/>
                    </a:cubicBezTo>
                    <a:cubicBezTo>
                      <a:pt x="1841" y="741"/>
                      <a:pt x="2268" y="695"/>
                      <a:pt x="2500" y="625"/>
                    </a:cubicBezTo>
                    <a:lnTo>
                      <a:pt x="2500" y="811"/>
                    </a:lnTo>
                    <a:close/>
                    <a:moveTo>
                      <a:pt x="2534" y="336"/>
                    </a:moveTo>
                    <a:cubicBezTo>
                      <a:pt x="2303" y="417"/>
                      <a:pt x="1864" y="463"/>
                      <a:pt x="1343" y="463"/>
                    </a:cubicBezTo>
                    <a:cubicBezTo>
                      <a:pt x="822" y="463"/>
                      <a:pt x="382" y="417"/>
                      <a:pt x="150" y="336"/>
                    </a:cubicBezTo>
                    <a:cubicBezTo>
                      <a:pt x="139" y="336"/>
                      <a:pt x="139" y="313"/>
                      <a:pt x="150" y="313"/>
                    </a:cubicBezTo>
                    <a:cubicBezTo>
                      <a:pt x="382" y="231"/>
                      <a:pt x="822" y="185"/>
                      <a:pt x="1343" y="185"/>
                    </a:cubicBezTo>
                    <a:cubicBezTo>
                      <a:pt x="1864" y="185"/>
                      <a:pt x="2303" y="231"/>
                      <a:pt x="2534" y="313"/>
                    </a:cubicBezTo>
                    <a:cubicBezTo>
                      <a:pt x="2546" y="313"/>
                      <a:pt x="2546" y="336"/>
                      <a:pt x="2534" y="336"/>
                    </a:cubicBezTo>
                    <a:close/>
                    <a:moveTo>
                      <a:pt x="1343" y="1389"/>
                    </a:moveTo>
                    <a:cubicBezTo>
                      <a:pt x="602" y="1389"/>
                      <a:pt x="0" y="1285"/>
                      <a:pt x="0" y="1158"/>
                    </a:cubicBezTo>
                    <a:cubicBezTo>
                      <a:pt x="0" y="1806"/>
                      <a:pt x="0" y="1806"/>
                      <a:pt x="0" y="1806"/>
                    </a:cubicBezTo>
                    <a:cubicBezTo>
                      <a:pt x="0" y="1933"/>
                      <a:pt x="602" y="2038"/>
                      <a:pt x="1343" y="2038"/>
                    </a:cubicBezTo>
                    <a:cubicBezTo>
                      <a:pt x="2084" y="2038"/>
                      <a:pt x="2685" y="1933"/>
                      <a:pt x="2685" y="1806"/>
                    </a:cubicBezTo>
                    <a:cubicBezTo>
                      <a:pt x="2685" y="1158"/>
                      <a:pt x="2685" y="1158"/>
                      <a:pt x="2685" y="1158"/>
                    </a:cubicBezTo>
                    <a:cubicBezTo>
                      <a:pt x="2685" y="1285"/>
                      <a:pt x="2084" y="1389"/>
                      <a:pt x="1343" y="1389"/>
                    </a:cubicBezTo>
                    <a:close/>
                    <a:moveTo>
                      <a:pt x="2500" y="1690"/>
                    </a:moveTo>
                    <a:cubicBezTo>
                      <a:pt x="2268" y="1760"/>
                      <a:pt x="1841" y="1806"/>
                      <a:pt x="1343" y="1806"/>
                    </a:cubicBezTo>
                    <a:cubicBezTo>
                      <a:pt x="1343" y="1621"/>
                      <a:pt x="1343" y="1621"/>
                      <a:pt x="1343" y="1621"/>
                    </a:cubicBezTo>
                    <a:cubicBezTo>
                      <a:pt x="1841" y="1621"/>
                      <a:pt x="2268" y="1574"/>
                      <a:pt x="2500" y="1505"/>
                    </a:cubicBezTo>
                    <a:lnTo>
                      <a:pt x="2500" y="1690"/>
                    </a:lnTo>
                    <a:close/>
                  </a:path>
                </a:pathLst>
              </a:custGeom>
              <a:solidFill>
                <a:srgbClr val="58595B"/>
              </a:solidFill>
              <a:ln>
                <a:noFill/>
              </a:ln>
              <a:effectLs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Calibri"/>
                  <a:ea typeface="+mn-ea"/>
                  <a:cs typeface="Arial" charset="0"/>
                </a:endParaRPr>
              </a:p>
            </p:txBody>
          </p:sp>
          <p:sp>
            <p:nvSpPr>
              <p:cNvPr id="221" name="Oval 220"/>
              <p:cNvSpPr/>
              <p:nvPr/>
            </p:nvSpPr>
            <p:spPr bwMode="gray">
              <a:xfrm>
                <a:off x="6416553" y="3471237"/>
                <a:ext cx="276921" cy="262535"/>
              </a:xfrm>
              <a:prstGeom prst="ellipse">
                <a:avLst/>
              </a:prstGeom>
              <a:solidFill>
                <a:srgbClr val="F1F5F7"/>
              </a:solidFill>
              <a:ln w="15875"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9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FFFFFF"/>
                  </a:solidFill>
                  <a:effectLst/>
                  <a:uLnTx/>
                  <a:uFillTx/>
                  <a:latin typeface="Calibri"/>
                  <a:ea typeface="+mn-ea"/>
                  <a:cs typeface="Arial" charset="0"/>
                </a:endParaRPr>
              </a:p>
            </p:txBody>
          </p:sp>
          <p:sp>
            <p:nvSpPr>
              <p:cNvPr id="222" name="Circular Arrow 221"/>
              <p:cNvSpPr/>
              <p:nvPr/>
            </p:nvSpPr>
            <p:spPr bwMode="gray">
              <a:xfrm rot="1160430">
                <a:off x="6440719" y="3490122"/>
                <a:ext cx="240055" cy="237300"/>
              </a:xfrm>
              <a:prstGeom prst="circularArrow">
                <a:avLst>
                  <a:gd name="adj1" fmla="val 10182"/>
                  <a:gd name="adj2" fmla="val 1142319"/>
                  <a:gd name="adj3" fmla="val 20339775"/>
                  <a:gd name="adj4" fmla="val 3765888"/>
                  <a:gd name="adj5" fmla="val 15861"/>
                </a:avLst>
              </a:prstGeom>
              <a:solidFill>
                <a:srgbClr val="58595B"/>
              </a:solidFill>
              <a:ln w="15875" cap="flat" cmpd="sng" algn="ctr">
                <a:solidFill>
                  <a:srgbClr val="58595B"/>
                </a:soli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9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FFFFFF"/>
                  </a:solidFill>
                  <a:effectLst/>
                  <a:uLnTx/>
                  <a:uFillTx/>
                  <a:latin typeface="Calibri"/>
                  <a:ea typeface="+mn-ea"/>
                  <a:cs typeface="Arial" charset="0"/>
                </a:endParaRPr>
              </a:p>
            </p:txBody>
          </p:sp>
        </p:grpSp>
        <p:grpSp>
          <p:nvGrpSpPr>
            <p:cNvPr id="200" name="Group 199"/>
            <p:cNvGrpSpPr/>
            <p:nvPr/>
          </p:nvGrpSpPr>
          <p:grpSpPr>
            <a:xfrm>
              <a:off x="3357447" y="3170880"/>
              <a:ext cx="2329859" cy="1728353"/>
              <a:chOff x="4364078" y="3603929"/>
              <a:chExt cx="1732592" cy="1285282"/>
            </a:xfrm>
          </p:grpSpPr>
          <p:grpSp>
            <p:nvGrpSpPr>
              <p:cNvPr id="208" name="Group 207"/>
              <p:cNvGrpSpPr/>
              <p:nvPr/>
            </p:nvGrpSpPr>
            <p:grpSpPr>
              <a:xfrm>
                <a:off x="4364078" y="3603929"/>
                <a:ext cx="1732592" cy="1048217"/>
                <a:chOff x="3796283" y="3581601"/>
                <a:chExt cx="2044538" cy="1236950"/>
              </a:xfrm>
            </p:grpSpPr>
            <p:grpSp>
              <p:nvGrpSpPr>
                <p:cNvPr id="210" name="Group 209"/>
                <p:cNvGrpSpPr/>
                <p:nvPr/>
              </p:nvGrpSpPr>
              <p:grpSpPr>
                <a:xfrm>
                  <a:off x="3796283" y="3581601"/>
                  <a:ext cx="2044538" cy="1236950"/>
                  <a:chOff x="6560000" y="2331341"/>
                  <a:chExt cx="4859667" cy="2940104"/>
                </a:xfrm>
              </p:grpSpPr>
              <p:sp>
                <p:nvSpPr>
                  <p:cNvPr id="214" name="Rounded Rectangle 213"/>
                  <p:cNvSpPr/>
                  <p:nvPr/>
                </p:nvSpPr>
                <p:spPr bwMode="gray">
                  <a:xfrm>
                    <a:off x="10715223" y="2402682"/>
                    <a:ext cx="437955" cy="456998"/>
                  </a:xfrm>
                  <a:prstGeom prst="roundRect">
                    <a:avLst/>
                  </a:prstGeom>
                  <a:solidFill>
                    <a:srgbClr val="58595B">
                      <a:alpha val="44000"/>
                    </a:srgbClr>
                  </a:solidFill>
                  <a:ln w="15875"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9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FFFFFF"/>
                      </a:solidFill>
                      <a:effectLst/>
                      <a:uLnTx/>
                      <a:uFillTx/>
                      <a:latin typeface="Calibri"/>
                      <a:ea typeface="+mn-ea"/>
                      <a:cs typeface="Arial" charset="0"/>
                    </a:endParaRPr>
                  </a:p>
                </p:txBody>
              </p:sp>
              <p:sp>
                <p:nvSpPr>
                  <p:cNvPr id="215" name="Rounded Rectangle 214"/>
                  <p:cNvSpPr/>
                  <p:nvPr/>
                </p:nvSpPr>
                <p:spPr bwMode="gray">
                  <a:xfrm>
                    <a:off x="11159408" y="2953343"/>
                    <a:ext cx="260259" cy="271575"/>
                  </a:xfrm>
                  <a:prstGeom prst="roundRect">
                    <a:avLst/>
                  </a:prstGeom>
                  <a:solidFill>
                    <a:srgbClr val="58595B">
                      <a:alpha val="78000"/>
                    </a:srgbClr>
                  </a:solidFill>
                  <a:ln w="15875"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9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FFFFFF"/>
                      </a:solidFill>
                      <a:effectLst/>
                      <a:uLnTx/>
                      <a:uFillTx/>
                      <a:latin typeface="Calibri"/>
                      <a:ea typeface="+mn-ea"/>
                      <a:cs typeface="Arial" charset="0"/>
                    </a:endParaRPr>
                  </a:p>
                </p:txBody>
              </p:sp>
              <p:sp>
                <p:nvSpPr>
                  <p:cNvPr id="216" name="Rounded Rectangle 215"/>
                  <p:cNvSpPr/>
                  <p:nvPr/>
                </p:nvSpPr>
                <p:spPr bwMode="gray">
                  <a:xfrm>
                    <a:off x="6560000" y="4438689"/>
                    <a:ext cx="260259" cy="271574"/>
                  </a:xfrm>
                  <a:prstGeom prst="roundRect">
                    <a:avLst/>
                  </a:prstGeom>
                  <a:solidFill>
                    <a:srgbClr val="58595B">
                      <a:alpha val="44000"/>
                    </a:srgbClr>
                  </a:solidFill>
                  <a:ln w="15875"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9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FFFFFF"/>
                      </a:solidFill>
                      <a:effectLst/>
                      <a:uLnTx/>
                      <a:uFillTx/>
                      <a:latin typeface="Calibri"/>
                      <a:ea typeface="+mn-ea"/>
                      <a:cs typeface="Arial" charset="0"/>
                    </a:endParaRPr>
                  </a:p>
                </p:txBody>
              </p:sp>
              <p:sp>
                <p:nvSpPr>
                  <p:cNvPr id="217" name="Rounded Rectangle 216"/>
                  <p:cNvSpPr/>
                  <p:nvPr/>
                </p:nvSpPr>
                <p:spPr bwMode="gray">
                  <a:xfrm>
                    <a:off x="6888466" y="5113196"/>
                    <a:ext cx="151655" cy="158249"/>
                  </a:xfrm>
                  <a:prstGeom prst="roundRect">
                    <a:avLst/>
                  </a:prstGeom>
                  <a:solidFill>
                    <a:srgbClr val="58595B">
                      <a:alpha val="78000"/>
                    </a:srgbClr>
                  </a:solidFill>
                  <a:ln w="15875"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9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FFFFFF"/>
                      </a:solidFill>
                      <a:effectLst/>
                      <a:uLnTx/>
                      <a:uFillTx/>
                      <a:latin typeface="Calibri"/>
                      <a:ea typeface="+mn-ea"/>
                      <a:cs typeface="Arial" charset="0"/>
                    </a:endParaRPr>
                  </a:p>
                </p:txBody>
              </p:sp>
              <p:sp>
                <p:nvSpPr>
                  <p:cNvPr id="218" name="Rounded Rectangle 217"/>
                  <p:cNvSpPr/>
                  <p:nvPr/>
                </p:nvSpPr>
                <p:spPr bwMode="gray">
                  <a:xfrm>
                    <a:off x="11208669" y="2331341"/>
                    <a:ext cx="151654" cy="158249"/>
                  </a:xfrm>
                  <a:prstGeom prst="roundRect">
                    <a:avLst/>
                  </a:prstGeom>
                  <a:solidFill>
                    <a:srgbClr val="58595B">
                      <a:alpha val="78000"/>
                    </a:srgbClr>
                  </a:solidFill>
                  <a:ln w="15875"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9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FFFFFF"/>
                      </a:solidFill>
                      <a:effectLst/>
                      <a:uLnTx/>
                      <a:uFillTx/>
                      <a:latin typeface="Calibri"/>
                      <a:ea typeface="+mn-ea"/>
                      <a:cs typeface="Arial" charset="0"/>
                    </a:endParaRPr>
                  </a:p>
                </p:txBody>
              </p:sp>
            </p:grpSp>
            <p:grpSp>
              <p:nvGrpSpPr>
                <p:cNvPr id="211" name="Group 210"/>
                <p:cNvGrpSpPr/>
                <p:nvPr/>
              </p:nvGrpSpPr>
              <p:grpSpPr>
                <a:xfrm>
                  <a:off x="4278132" y="3678279"/>
                  <a:ext cx="1047649" cy="758118"/>
                  <a:chOff x="4332708" y="3274778"/>
                  <a:chExt cx="1342076" cy="971171"/>
                </a:xfrm>
              </p:grpSpPr>
              <p:sp>
                <p:nvSpPr>
                  <p:cNvPr id="212" name="Freeform 6"/>
                  <p:cNvSpPr>
                    <a:spLocks noChangeAspect="1" noChangeArrowheads="1"/>
                  </p:cNvSpPr>
                  <p:nvPr/>
                </p:nvSpPr>
                <p:spPr bwMode="auto">
                  <a:xfrm>
                    <a:off x="4615990" y="3274778"/>
                    <a:ext cx="1058794" cy="954831"/>
                  </a:xfrm>
                  <a:custGeom>
                    <a:avLst/>
                    <a:gdLst>
                      <a:gd name="T0" fmla="*/ 370 w 2964"/>
                      <a:gd name="T1" fmla="*/ 1967 h 2674"/>
                      <a:gd name="T2" fmla="*/ 70 w 2964"/>
                      <a:gd name="T3" fmla="*/ 1875 h 2674"/>
                      <a:gd name="T4" fmla="*/ 579 w 2964"/>
                      <a:gd name="T5" fmla="*/ 1053 h 2674"/>
                      <a:gd name="T6" fmla="*/ 370 w 2964"/>
                      <a:gd name="T7" fmla="*/ 2060 h 2674"/>
                      <a:gd name="T8" fmla="*/ 370 w 2964"/>
                      <a:gd name="T9" fmla="*/ 2060 h 2674"/>
                      <a:gd name="T10" fmla="*/ 370 w 2964"/>
                      <a:gd name="T11" fmla="*/ 2210 h 2674"/>
                      <a:gd name="T12" fmla="*/ 938 w 2964"/>
                      <a:gd name="T13" fmla="*/ 1076 h 2674"/>
                      <a:gd name="T14" fmla="*/ 70 w 2964"/>
                      <a:gd name="T15" fmla="*/ 1214 h 2674"/>
                      <a:gd name="T16" fmla="*/ 255 w 2964"/>
                      <a:gd name="T17" fmla="*/ 1342 h 2674"/>
                      <a:gd name="T18" fmla="*/ 255 w 2964"/>
                      <a:gd name="T19" fmla="*/ 1342 h 2674"/>
                      <a:gd name="T20" fmla="*/ 370 w 2964"/>
                      <a:gd name="T21" fmla="*/ 1620 h 2674"/>
                      <a:gd name="T22" fmla="*/ 370 w 2964"/>
                      <a:gd name="T23" fmla="*/ 1238 h 2674"/>
                      <a:gd name="T24" fmla="*/ 70 w 2964"/>
                      <a:gd name="T25" fmla="*/ 1319 h 2674"/>
                      <a:gd name="T26" fmla="*/ 370 w 2964"/>
                      <a:gd name="T27" fmla="*/ 1353 h 2674"/>
                      <a:gd name="T28" fmla="*/ 370 w 2964"/>
                      <a:gd name="T29" fmla="*/ 1353 h 2674"/>
                      <a:gd name="T30" fmla="*/ 938 w 2964"/>
                      <a:gd name="T31" fmla="*/ 2106 h 2674"/>
                      <a:gd name="T32" fmla="*/ 579 w 2964"/>
                      <a:gd name="T33" fmla="*/ 1851 h 2674"/>
                      <a:gd name="T34" fmla="*/ 579 w 2964"/>
                      <a:gd name="T35" fmla="*/ 1944 h 2674"/>
                      <a:gd name="T36" fmla="*/ 938 w 2964"/>
                      <a:gd name="T37" fmla="*/ 2210 h 2674"/>
                      <a:gd name="T38" fmla="*/ 938 w 2964"/>
                      <a:gd name="T39" fmla="*/ 2210 h 2674"/>
                      <a:gd name="T40" fmla="*/ 672 w 2964"/>
                      <a:gd name="T41" fmla="*/ 1192 h 2674"/>
                      <a:gd name="T42" fmla="*/ 579 w 2964"/>
                      <a:gd name="T43" fmla="*/ 1597 h 2674"/>
                      <a:gd name="T44" fmla="*/ 799 w 2964"/>
                      <a:gd name="T45" fmla="*/ 1065 h 2674"/>
                      <a:gd name="T46" fmla="*/ 938 w 2964"/>
                      <a:gd name="T47" fmla="*/ 1214 h 2674"/>
                      <a:gd name="T48" fmla="*/ 938 w 2964"/>
                      <a:gd name="T49" fmla="*/ 1214 h 2674"/>
                      <a:gd name="T50" fmla="*/ 1204 w 2964"/>
                      <a:gd name="T51" fmla="*/ 845 h 2674"/>
                      <a:gd name="T52" fmla="*/ 417 w 2964"/>
                      <a:gd name="T53" fmla="*/ 949 h 2674"/>
                      <a:gd name="T54" fmla="*/ 486 w 2964"/>
                      <a:gd name="T55" fmla="*/ 2349 h 2674"/>
                      <a:gd name="T56" fmla="*/ 1204 w 2964"/>
                      <a:gd name="T57" fmla="*/ 2418 h 2674"/>
                      <a:gd name="T58" fmla="*/ 2963 w 2964"/>
                      <a:gd name="T59" fmla="*/ 58 h 2674"/>
                      <a:gd name="T60" fmla="*/ 46 w 2964"/>
                      <a:gd name="T61" fmla="*/ 1146 h 2674"/>
                      <a:gd name="T62" fmla="*/ 544 w 2964"/>
                      <a:gd name="T63" fmla="*/ 2314 h 2674"/>
                      <a:gd name="T64" fmla="*/ 2870 w 2964"/>
                      <a:gd name="T65" fmla="*/ 2592 h 2674"/>
                      <a:gd name="T66" fmla="*/ 2870 w 2964"/>
                      <a:gd name="T67" fmla="*/ 2592 h 2674"/>
                      <a:gd name="T68" fmla="*/ 2627 w 2964"/>
                      <a:gd name="T69" fmla="*/ 660 h 2674"/>
                      <a:gd name="T70" fmla="*/ 1783 w 2964"/>
                      <a:gd name="T71" fmla="*/ 891 h 2674"/>
                      <a:gd name="T72" fmla="*/ 1447 w 2964"/>
                      <a:gd name="T73" fmla="*/ 833 h 2674"/>
                      <a:gd name="T74" fmla="*/ 2812 w 2964"/>
                      <a:gd name="T75" fmla="*/ 174 h 2674"/>
                      <a:gd name="T76" fmla="*/ 2812 w 2964"/>
                      <a:gd name="T77" fmla="*/ 174 h 2674"/>
                      <a:gd name="T78" fmla="*/ 1713 w 2964"/>
                      <a:gd name="T79" fmla="*/ 2164 h 2674"/>
                      <a:gd name="T80" fmla="*/ 1401 w 2964"/>
                      <a:gd name="T81" fmla="*/ 1979 h 2674"/>
                      <a:gd name="T82" fmla="*/ 1401 w 2964"/>
                      <a:gd name="T83" fmla="*/ 1921 h 2674"/>
                      <a:gd name="T84" fmla="*/ 1713 w 2964"/>
                      <a:gd name="T85" fmla="*/ 1736 h 2674"/>
                      <a:gd name="T86" fmla="*/ 1713 w 2964"/>
                      <a:gd name="T87" fmla="*/ 1620 h 2674"/>
                      <a:gd name="T88" fmla="*/ 1401 w 2964"/>
                      <a:gd name="T89" fmla="*/ 1585 h 2674"/>
                      <a:gd name="T90" fmla="*/ 1713 w 2964"/>
                      <a:gd name="T91" fmla="*/ 1550 h 2674"/>
                      <a:gd name="T92" fmla="*/ 2176 w 2964"/>
                      <a:gd name="T93" fmla="*/ 2175 h 2674"/>
                      <a:gd name="T94" fmla="*/ 1806 w 2964"/>
                      <a:gd name="T95" fmla="*/ 1979 h 2674"/>
                      <a:gd name="T96" fmla="*/ 1806 w 2964"/>
                      <a:gd name="T97" fmla="*/ 1921 h 2674"/>
                      <a:gd name="T98" fmla="*/ 2176 w 2964"/>
                      <a:gd name="T99" fmla="*/ 1701 h 2674"/>
                      <a:gd name="T100" fmla="*/ 2176 w 2964"/>
                      <a:gd name="T101" fmla="*/ 1701 h 2674"/>
                      <a:gd name="T102" fmla="*/ 2176 w 2964"/>
                      <a:gd name="T103" fmla="*/ 1365 h 2674"/>
                      <a:gd name="T104" fmla="*/ 1806 w 2964"/>
                      <a:gd name="T105" fmla="*/ 1238 h 2674"/>
                      <a:gd name="T106" fmla="*/ 2685 w 2964"/>
                      <a:gd name="T107" fmla="*/ 2349 h 2674"/>
                      <a:gd name="T108" fmla="*/ 2685 w 2964"/>
                      <a:gd name="T109" fmla="*/ 2349 h 2674"/>
                      <a:gd name="T110" fmla="*/ 2685 w 2964"/>
                      <a:gd name="T111" fmla="*/ 1967 h 2674"/>
                      <a:gd name="T112" fmla="*/ 2268 w 2964"/>
                      <a:gd name="T113" fmla="*/ 1770 h 2674"/>
                      <a:gd name="T114" fmla="*/ 2268 w 2964"/>
                      <a:gd name="T115" fmla="*/ 1701 h 2674"/>
                      <a:gd name="T116" fmla="*/ 2685 w 2964"/>
                      <a:gd name="T117" fmla="*/ 694 h 2674"/>
                      <a:gd name="T118" fmla="*/ 2685 w 2964"/>
                      <a:gd name="T119" fmla="*/ 694 h 26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964" h="2674">
                        <a:moveTo>
                          <a:pt x="370" y="1944"/>
                        </a:moveTo>
                        <a:cubicBezTo>
                          <a:pt x="70" y="1955"/>
                          <a:pt x="70" y="1955"/>
                          <a:pt x="70" y="1955"/>
                        </a:cubicBezTo>
                        <a:cubicBezTo>
                          <a:pt x="70" y="1979"/>
                          <a:pt x="70" y="1979"/>
                          <a:pt x="70" y="1979"/>
                        </a:cubicBezTo>
                        <a:cubicBezTo>
                          <a:pt x="370" y="1967"/>
                          <a:pt x="370" y="1967"/>
                          <a:pt x="370" y="1967"/>
                        </a:cubicBezTo>
                        <a:lnTo>
                          <a:pt x="370" y="1944"/>
                        </a:lnTo>
                        <a:close/>
                        <a:moveTo>
                          <a:pt x="370" y="1712"/>
                        </a:moveTo>
                        <a:cubicBezTo>
                          <a:pt x="70" y="1747"/>
                          <a:pt x="70" y="1747"/>
                          <a:pt x="70" y="1747"/>
                        </a:cubicBezTo>
                        <a:cubicBezTo>
                          <a:pt x="70" y="1875"/>
                          <a:pt x="70" y="1875"/>
                          <a:pt x="70" y="1875"/>
                        </a:cubicBezTo>
                        <a:cubicBezTo>
                          <a:pt x="370" y="1851"/>
                          <a:pt x="370" y="1851"/>
                          <a:pt x="370" y="1851"/>
                        </a:cubicBezTo>
                        <a:lnTo>
                          <a:pt x="370" y="1712"/>
                        </a:lnTo>
                        <a:close/>
                        <a:moveTo>
                          <a:pt x="938" y="938"/>
                        </a:moveTo>
                        <a:cubicBezTo>
                          <a:pt x="579" y="1053"/>
                          <a:pt x="579" y="1053"/>
                          <a:pt x="579" y="1053"/>
                        </a:cubicBezTo>
                        <a:cubicBezTo>
                          <a:pt x="579" y="1088"/>
                          <a:pt x="579" y="1088"/>
                          <a:pt x="579" y="1088"/>
                        </a:cubicBezTo>
                        <a:cubicBezTo>
                          <a:pt x="938" y="972"/>
                          <a:pt x="938" y="972"/>
                          <a:pt x="938" y="972"/>
                        </a:cubicBezTo>
                        <a:lnTo>
                          <a:pt x="938" y="938"/>
                        </a:lnTo>
                        <a:close/>
                        <a:moveTo>
                          <a:pt x="370" y="2060"/>
                        </a:moveTo>
                        <a:cubicBezTo>
                          <a:pt x="70" y="2060"/>
                          <a:pt x="70" y="2060"/>
                          <a:pt x="70" y="2060"/>
                        </a:cubicBezTo>
                        <a:cubicBezTo>
                          <a:pt x="70" y="2083"/>
                          <a:pt x="70" y="2083"/>
                          <a:pt x="70" y="2083"/>
                        </a:cubicBezTo>
                        <a:cubicBezTo>
                          <a:pt x="370" y="2094"/>
                          <a:pt x="370" y="2094"/>
                          <a:pt x="370" y="2094"/>
                        </a:cubicBezTo>
                        <a:lnTo>
                          <a:pt x="370" y="2060"/>
                        </a:lnTo>
                        <a:close/>
                        <a:moveTo>
                          <a:pt x="370" y="2175"/>
                        </a:moveTo>
                        <a:cubicBezTo>
                          <a:pt x="70" y="2164"/>
                          <a:pt x="70" y="2164"/>
                          <a:pt x="70" y="2164"/>
                        </a:cubicBezTo>
                        <a:cubicBezTo>
                          <a:pt x="70" y="2187"/>
                          <a:pt x="70" y="2187"/>
                          <a:pt x="70" y="2187"/>
                        </a:cubicBezTo>
                        <a:cubicBezTo>
                          <a:pt x="370" y="2210"/>
                          <a:pt x="370" y="2210"/>
                          <a:pt x="370" y="2210"/>
                        </a:cubicBezTo>
                        <a:lnTo>
                          <a:pt x="370" y="2175"/>
                        </a:lnTo>
                        <a:close/>
                        <a:moveTo>
                          <a:pt x="833" y="1146"/>
                        </a:moveTo>
                        <a:cubicBezTo>
                          <a:pt x="938" y="1111"/>
                          <a:pt x="938" y="1111"/>
                          <a:pt x="938" y="1111"/>
                        </a:cubicBezTo>
                        <a:cubicBezTo>
                          <a:pt x="938" y="1076"/>
                          <a:pt x="938" y="1076"/>
                          <a:pt x="938" y="1076"/>
                        </a:cubicBezTo>
                        <a:cubicBezTo>
                          <a:pt x="833" y="1111"/>
                          <a:pt x="833" y="1111"/>
                          <a:pt x="833" y="1111"/>
                        </a:cubicBezTo>
                        <a:lnTo>
                          <a:pt x="833" y="1146"/>
                        </a:lnTo>
                        <a:close/>
                        <a:moveTo>
                          <a:pt x="370" y="1123"/>
                        </a:moveTo>
                        <a:cubicBezTo>
                          <a:pt x="70" y="1214"/>
                          <a:pt x="70" y="1214"/>
                          <a:pt x="70" y="1214"/>
                        </a:cubicBezTo>
                        <a:cubicBezTo>
                          <a:pt x="70" y="1249"/>
                          <a:pt x="70" y="1249"/>
                          <a:pt x="70" y="1249"/>
                        </a:cubicBezTo>
                        <a:cubicBezTo>
                          <a:pt x="370" y="1146"/>
                          <a:pt x="370" y="1146"/>
                          <a:pt x="370" y="1146"/>
                        </a:cubicBezTo>
                        <a:lnTo>
                          <a:pt x="370" y="1123"/>
                        </a:lnTo>
                        <a:close/>
                        <a:moveTo>
                          <a:pt x="255" y="1342"/>
                        </a:moveTo>
                        <a:cubicBezTo>
                          <a:pt x="255" y="1226"/>
                          <a:pt x="255" y="1226"/>
                          <a:pt x="255" y="1226"/>
                        </a:cubicBezTo>
                        <a:cubicBezTo>
                          <a:pt x="174" y="1249"/>
                          <a:pt x="174" y="1249"/>
                          <a:pt x="174" y="1249"/>
                        </a:cubicBezTo>
                        <a:cubicBezTo>
                          <a:pt x="174" y="1365"/>
                          <a:pt x="174" y="1365"/>
                          <a:pt x="174" y="1365"/>
                        </a:cubicBezTo>
                        <a:lnTo>
                          <a:pt x="255" y="1342"/>
                        </a:lnTo>
                        <a:close/>
                        <a:moveTo>
                          <a:pt x="370" y="1469"/>
                        </a:moveTo>
                        <a:cubicBezTo>
                          <a:pt x="70" y="1527"/>
                          <a:pt x="70" y="1527"/>
                          <a:pt x="70" y="1527"/>
                        </a:cubicBezTo>
                        <a:cubicBezTo>
                          <a:pt x="70" y="1666"/>
                          <a:pt x="70" y="1666"/>
                          <a:pt x="70" y="1666"/>
                        </a:cubicBezTo>
                        <a:cubicBezTo>
                          <a:pt x="370" y="1620"/>
                          <a:pt x="370" y="1620"/>
                          <a:pt x="370" y="1620"/>
                        </a:cubicBezTo>
                        <a:lnTo>
                          <a:pt x="370" y="1469"/>
                        </a:lnTo>
                        <a:close/>
                        <a:moveTo>
                          <a:pt x="289" y="1296"/>
                        </a:moveTo>
                        <a:cubicBezTo>
                          <a:pt x="370" y="1273"/>
                          <a:pt x="370" y="1273"/>
                          <a:pt x="370" y="1273"/>
                        </a:cubicBezTo>
                        <a:cubicBezTo>
                          <a:pt x="370" y="1238"/>
                          <a:pt x="370" y="1238"/>
                          <a:pt x="370" y="1238"/>
                        </a:cubicBezTo>
                        <a:cubicBezTo>
                          <a:pt x="289" y="1261"/>
                          <a:pt x="289" y="1261"/>
                          <a:pt x="289" y="1261"/>
                        </a:cubicBezTo>
                        <a:lnTo>
                          <a:pt x="289" y="1296"/>
                        </a:lnTo>
                        <a:close/>
                        <a:moveTo>
                          <a:pt x="139" y="1296"/>
                        </a:moveTo>
                        <a:cubicBezTo>
                          <a:pt x="70" y="1319"/>
                          <a:pt x="70" y="1319"/>
                          <a:pt x="70" y="1319"/>
                        </a:cubicBezTo>
                        <a:cubicBezTo>
                          <a:pt x="70" y="1353"/>
                          <a:pt x="70" y="1353"/>
                          <a:pt x="70" y="1353"/>
                        </a:cubicBezTo>
                        <a:cubicBezTo>
                          <a:pt x="139" y="1330"/>
                          <a:pt x="139" y="1330"/>
                          <a:pt x="139" y="1330"/>
                        </a:cubicBezTo>
                        <a:lnTo>
                          <a:pt x="139" y="1296"/>
                        </a:lnTo>
                        <a:close/>
                        <a:moveTo>
                          <a:pt x="370" y="1353"/>
                        </a:moveTo>
                        <a:cubicBezTo>
                          <a:pt x="70" y="1423"/>
                          <a:pt x="70" y="1423"/>
                          <a:pt x="70" y="1423"/>
                        </a:cubicBezTo>
                        <a:cubicBezTo>
                          <a:pt x="70" y="1458"/>
                          <a:pt x="70" y="1458"/>
                          <a:pt x="70" y="1458"/>
                        </a:cubicBezTo>
                        <a:cubicBezTo>
                          <a:pt x="370" y="1388"/>
                          <a:pt x="370" y="1388"/>
                          <a:pt x="370" y="1388"/>
                        </a:cubicBezTo>
                        <a:lnTo>
                          <a:pt x="370" y="1353"/>
                        </a:lnTo>
                        <a:close/>
                        <a:moveTo>
                          <a:pt x="938" y="2071"/>
                        </a:moveTo>
                        <a:cubicBezTo>
                          <a:pt x="579" y="2071"/>
                          <a:pt x="579" y="2071"/>
                          <a:pt x="579" y="2071"/>
                        </a:cubicBezTo>
                        <a:cubicBezTo>
                          <a:pt x="579" y="2106"/>
                          <a:pt x="579" y="2106"/>
                          <a:pt x="579" y="2106"/>
                        </a:cubicBezTo>
                        <a:cubicBezTo>
                          <a:pt x="938" y="2106"/>
                          <a:pt x="938" y="2106"/>
                          <a:pt x="938" y="2106"/>
                        </a:cubicBezTo>
                        <a:lnTo>
                          <a:pt x="938" y="2071"/>
                        </a:lnTo>
                        <a:close/>
                        <a:moveTo>
                          <a:pt x="938" y="1643"/>
                        </a:moveTo>
                        <a:cubicBezTo>
                          <a:pt x="579" y="1689"/>
                          <a:pt x="579" y="1689"/>
                          <a:pt x="579" y="1689"/>
                        </a:cubicBezTo>
                        <a:cubicBezTo>
                          <a:pt x="579" y="1851"/>
                          <a:pt x="579" y="1851"/>
                          <a:pt x="579" y="1851"/>
                        </a:cubicBezTo>
                        <a:cubicBezTo>
                          <a:pt x="938" y="1828"/>
                          <a:pt x="938" y="1828"/>
                          <a:pt x="938" y="1828"/>
                        </a:cubicBezTo>
                        <a:lnTo>
                          <a:pt x="938" y="1643"/>
                        </a:lnTo>
                        <a:close/>
                        <a:moveTo>
                          <a:pt x="938" y="1932"/>
                        </a:moveTo>
                        <a:cubicBezTo>
                          <a:pt x="579" y="1944"/>
                          <a:pt x="579" y="1944"/>
                          <a:pt x="579" y="1944"/>
                        </a:cubicBezTo>
                        <a:cubicBezTo>
                          <a:pt x="579" y="1979"/>
                          <a:pt x="579" y="1979"/>
                          <a:pt x="579" y="1979"/>
                        </a:cubicBezTo>
                        <a:cubicBezTo>
                          <a:pt x="938" y="1967"/>
                          <a:pt x="938" y="1967"/>
                          <a:pt x="938" y="1967"/>
                        </a:cubicBezTo>
                        <a:lnTo>
                          <a:pt x="938" y="1932"/>
                        </a:lnTo>
                        <a:close/>
                        <a:moveTo>
                          <a:pt x="938" y="2210"/>
                        </a:moveTo>
                        <a:cubicBezTo>
                          <a:pt x="579" y="2199"/>
                          <a:pt x="579" y="2199"/>
                          <a:pt x="579" y="2199"/>
                        </a:cubicBezTo>
                        <a:cubicBezTo>
                          <a:pt x="579" y="2222"/>
                          <a:pt x="579" y="2222"/>
                          <a:pt x="579" y="2222"/>
                        </a:cubicBezTo>
                        <a:cubicBezTo>
                          <a:pt x="938" y="2245"/>
                          <a:pt x="938" y="2245"/>
                          <a:pt x="938" y="2245"/>
                        </a:cubicBezTo>
                        <a:lnTo>
                          <a:pt x="938" y="2210"/>
                        </a:lnTo>
                        <a:close/>
                        <a:moveTo>
                          <a:pt x="672" y="1158"/>
                        </a:moveTo>
                        <a:cubicBezTo>
                          <a:pt x="579" y="1181"/>
                          <a:pt x="579" y="1181"/>
                          <a:pt x="579" y="1181"/>
                        </a:cubicBezTo>
                        <a:cubicBezTo>
                          <a:pt x="579" y="1214"/>
                          <a:pt x="579" y="1214"/>
                          <a:pt x="579" y="1214"/>
                        </a:cubicBezTo>
                        <a:cubicBezTo>
                          <a:pt x="672" y="1192"/>
                          <a:pt x="672" y="1192"/>
                          <a:pt x="672" y="1192"/>
                        </a:cubicBezTo>
                        <a:lnTo>
                          <a:pt x="672" y="1158"/>
                        </a:lnTo>
                        <a:close/>
                        <a:moveTo>
                          <a:pt x="938" y="1365"/>
                        </a:moveTo>
                        <a:cubicBezTo>
                          <a:pt x="579" y="1434"/>
                          <a:pt x="579" y="1434"/>
                          <a:pt x="579" y="1434"/>
                        </a:cubicBezTo>
                        <a:cubicBezTo>
                          <a:pt x="579" y="1597"/>
                          <a:pt x="579" y="1597"/>
                          <a:pt x="579" y="1597"/>
                        </a:cubicBezTo>
                        <a:cubicBezTo>
                          <a:pt x="938" y="1539"/>
                          <a:pt x="938" y="1539"/>
                          <a:pt x="938" y="1539"/>
                        </a:cubicBezTo>
                        <a:lnTo>
                          <a:pt x="938" y="1365"/>
                        </a:lnTo>
                        <a:close/>
                        <a:moveTo>
                          <a:pt x="799" y="1204"/>
                        </a:moveTo>
                        <a:cubicBezTo>
                          <a:pt x="799" y="1065"/>
                          <a:pt x="799" y="1065"/>
                          <a:pt x="799" y="1065"/>
                        </a:cubicBezTo>
                        <a:cubicBezTo>
                          <a:pt x="695" y="1088"/>
                          <a:pt x="695" y="1088"/>
                          <a:pt x="695" y="1088"/>
                        </a:cubicBezTo>
                        <a:cubicBezTo>
                          <a:pt x="695" y="1226"/>
                          <a:pt x="695" y="1226"/>
                          <a:pt x="695" y="1226"/>
                        </a:cubicBezTo>
                        <a:lnTo>
                          <a:pt x="799" y="1204"/>
                        </a:lnTo>
                        <a:close/>
                        <a:moveTo>
                          <a:pt x="938" y="1214"/>
                        </a:moveTo>
                        <a:cubicBezTo>
                          <a:pt x="579" y="1307"/>
                          <a:pt x="579" y="1307"/>
                          <a:pt x="579" y="1307"/>
                        </a:cubicBezTo>
                        <a:cubicBezTo>
                          <a:pt x="579" y="1342"/>
                          <a:pt x="579" y="1342"/>
                          <a:pt x="579" y="1342"/>
                        </a:cubicBezTo>
                        <a:cubicBezTo>
                          <a:pt x="938" y="1261"/>
                          <a:pt x="938" y="1261"/>
                          <a:pt x="938" y="1261"/>
                        </a:cubicBezTo>
                        <a:lnTo>
                          <a:pt x="938" y="1214"/>
                        </a:lnTo>
                        <a:close/>
                        <a:moveTo>
                          <a:pt x="2905" y="11"/>
                        </a:moveTo>
                        <a:cubicBezTo>
                          <a:pt x="1239" y="648"/>
                          <a:pt x="1239" y="648"/>
                          <a:pt x="1239" y="648"/>
                        </a:cubicBezTo>
                        <a:cubicBezTo>
                          <a:pt x="1215" y="648"/>
                          <a:pt x="1204" y="672"/>
                          <a:pt x="1204" y="683"/>
                        </a:cubicBezTo>
                        <a:cubicBezTo>
                          <a:pt x="1204" y="845"/>
                          <a:pt x="1204" y="845"/>
                          <a:pt x="1204" y="845"/>
                        </a:cubicBezTo>
                        <a:cubicBezTo>
                          <a:pt x="996" y="729"/>
                          <a:pt x="996" y="729"/>
                          <a:pt x="996" y="729"/>
                        </a:cubicBezTo>
                        <a:cubicBezTo>
                          <a:pt x="486" y="926"/>
                          <a:pt x="486" y="926"/>
                          <a:pt x="486" y="926"/>
                        </a:cubicBezTo>
                        <a:cubicBezTo>
                          <a:pt x="486" y="996"/>
                          <a:pt x="486" y="996"/>
                          <a:pt x="486" y="996"/>
                        </a:cubicBezTo>
                        <a:cubicBezTo>
                          <a:pt x="417" y="949"/>
                          <a:pt x="417" y="949"/>
                          <a:pt x="417" y="949"/>
                        </a:cubicBezTo>
                        <a:cubicBezTo>
                          <a:pt x="0" y="1111"/>
                          <a:pt x="0" y="1111"/>
                          <a:pt x="0" y="1111"/>
                        </a:cubicBezTo>
                        <a:cubicBezTo>
                          <a:pt x="0" y="2314"/>
                          <a:pt x="0" y="2314"/>
                          <a:pt x="0" y="2314"/>
                        </a:cubicBezTo>
                        <a:cubicBezTo>
                          <a:pt x="417" y="2361"/>
                          <a:pt x="417" y="2361"/>
                          <a:pt x="417" y="2361"/>
                        </a:cubicBezTo>
                        <a:cubicBezTo>
                          <a:pt x="486" y="2349"/>
                          <a:pt x="486" y="2349"/>
                          <a:pt x="486" y="2349"/>
                        </a:cubicBezTo>
                        <a:cubicBezTo>
                          <a:pt x="486" y="2372"/>
                          <a:pt x="486" y="2372"/>
                          <a:pt x="486" y="2372"/>
                        </a:cubicBezTo>
                        <a:cubicBezTo>
                          <a:pt x="996" y="2430"/>
                          <a:pt x="996" y="2430"/>
                          <a:pt x="996" y="2430"/>
                        </a:cubicBezTo>
                        <a:cubicBezTo>
                          <a:pt x="1204" y="2395"/>
                          <a:pt x="1204" y="2395"/>
                          <a:pt x="1204" y="2395"/>
                        </a:cubicBezTo>
                        <a:cubicBezTo>
                          <a:pt x="1204" y="2418"/>
                          <a:pt x="1204" y="2418"/>
                          <a:pt x="1204" y="2418"/>
                        </a:cubicBezTo>
                        <a:cubicBezTo>
                          <a:pt x="1204" y="2442"/>
                          <a:pt x="1227" y="2465"/>
                          <a:pt x="1250" y="2465"/>
                        </a:cubicBezTo>
                        <a:cubicBezTo>
                          <a:pt x="2916" y="2673"/>
                          <a:pt x="2916" y="2673"/>
                          <a:pt x="2916" y="2673"/>
                        </a:cubicBezTo>
                        <a:cubicBezTo>
                          <a:pt x="2940" y="2673"/>
                          <a:pt x="2963" y="2662"/>
                          <a:pt x="2963" y="2627"/>
                        </a:cubicBezTo>
                        <a:cubicBezTo>
                          <a:pt x="2963" y="58"/>
                          <a:pt x="2963" y="58"/>
                          <a:pt x="2963" y="58"/>
                        </a:cubicBezTo>
                        <a:cubicBezTo>
                          <a:pt x="2963" y="23"/>
                          <a:pt x="2928" y="0"/>
                          <a:pt x="2905" y="11"/>
                        </a:cubicBezTo>
                        <a:close/>
                        <a:moveTo>
                          <a:pt x="417" y="2303"/>
                        </a:moveTo>
                        <a:cubicBezTo>
                          <a:pt x="46" y="2268"/>
                          <a:pt x="46" y="2268"/>
                          <a:pt x="46" y="2268"/>
                        </a:cubicBezTo>
                        <a:cubicBezTo>
                          <a:pt x="46" y="1146"/>
                          <a:pt x="46" y="1146"/>
                          <a:pt x="46" y="1146"/>
                        </a:cubicBezTo>
                        <a:cubicBezTo>
                          <a:pt x="417" y="1007"/>
                          <a:pt x="417" y="1007"/>
                          <a:pt x="417" y="1007"/>
                        </a:cubicBezTo>
                        <a:lnTo>
                          <a:pt x="417" y="2303"/>
                        </a:lnTo>
                        <a:close/>
                        <a:moveTo>
                          <a:pt x="996" y="2361"/>
                        </a:moveTo>
                        <a:cubicBezTo>
                          <a:pt x="544" y="2314"/>
                          <a:pt x="544" y="2314"/>
                          <a:pt x="544" y="2314"/>
                        </a:cubicBezTo>
                        <a:cubicBezTo>
                          <a:pt x="544" y="972"/>
                          <a:pt x="544" y="972"/>
                          <a:pt x="544" y="972"/>
                        </a:cubicBezTo>
                        <a:cubicBezTo>
                          <a:pt x="996" y="810"/>
                          <a:pt x="996" y="810"/>
                          <a:pt x="996" y="810"/>
                        </a:cubicBezTo>
                        <a:lnTo>
                          <a:pt x="996" y="2361"/>
                        </a:lnTo>
                        <a:close/>
                        <a:moveTo>
                          <a:pt x="2870" y="2592"/>
                        </a:moveTo>
                        <a:cubicBezTo>
                          <a:pt x="1250" y="2418"/>
                          <a:pt x="1250" y="2418"/>
                          <a:pt x="1250" y="2418"/>
                        </a:cubicBezTo>
                        <a:cubicBezTo>
                          <a:pt x="1250" y="694"/>
                          <a:pt x="1250" y="694"/>
                          <a:pt x="1250" y="694"/>
                        </a:cubicBezTo>
                        <a:cubicBezTo>
                          <a:pt x="2870" y="104"/>
                          <a:pt x="2870" y="104"/>
                          <a:pt x="2870" y="104"/>
                        </a:cubicBezTo>
                        <a:lnTo>
                          <a:pt x="2870" y="2592"/>
                        </a:lnTo>
                        <a:close/>
                        <a:moveTo>
                          <a:pt x="2627" y="463"/>
                        </a:moveTo>
                        <a:cubicBezTo>
                          <a:pt x="2245" y="579"/>
                          <a:pt x="2245" y="579"/>
                          <a:pt x="2245" y="579"/>
                        </a:cubicBezTo>
                        <a:cubicBezTo>
                          <a:pt x="2245" y="764"/>
                          <a:pt x="2245" y="764"/>
                          <a:pt x="2245" y="764"/>
                        </a:cubicBezTo>
                        <a:cubicBezTo>
                          <a:pt x="2627" y="660"/>
                          <a:pt x="2627" y="660"/>
                          <a:pt x="2627" y="660"/>
                        </a:cubicBezTo>
                        <a:lnTo>
                          <a:pt x="2627" y="463"/>
                        </a:lnTo>
                        <a:close/>
                        <a:moveTo>
                          <a:pt x="2200" y="602"/>
                        </a:moveTo>
                        <a:cubicBezTo>
                          <a:pt x="1783" y="729"/>
                          <a:pt x="1783" y="729"/>
                          <a:pt x="1783" y="729"/>
                        </a:cubicBezTo>
                        <a:cubicBezTo>
                          <a:pt x="1783" y="891"/>
                          <a:pt x="1783" y="891"/>
                          <a:pt x="1783" y="891"/>
                        </a:cubicBezTo>
                        <a:cubicBezTo>
                          <a:pt x="2200" y="776"/>
                          <a:pt x="2200" y="776"/>
                          <a:pt x="2200" y="776"/>
                        </a:cubicBezTo>
                        <a:lnTo>
                          <a:pt x="2200" y="602"/>
                        </a:lnTo>
                        <a:close/>
                        <a:moveTo>
                          <a:pt x="1737" y="741"/>
                        </a:moveTo>
                        <a:cubicBezTo>
                          <a:pt x="1447" y="833"/>
                          <a:pt x="1447" y="833"/>
                          <a:pt x="1447" y="833"/>
                        </a:cubicBezTo>
                        <a:cubicBezTo>
                          <a:pt x="1447" y="984"/>
                          <a:pt x="1447" y="984"/>
                          <a:pt x="1447" y="984"/>
                        </a:cubicBezTo>
                        <a:cubicBezTo>
                          <a:pt x="1737" y="903"/>
                          <a:pt x="1737" y="903"/>
                          <a:pt x="1737" y="903"/>
                        </a:cubicBezTo>
                        <a:lnTo>
                          <a:pt x="1737" y="741"/>
                        </a:lnTo>
                        <a:close/>
                        <a:moveTo>
                          <a:pt x="2812" y="174"/>
                        </a:moveTo>
                        <a:cubicBezTo>
                          <a:pt x="1297" y="718"/>
                          <a:pt x="1297" y="718"/>
                          <a:pt x="1297" y="718"/>
                        </a:cubicBezTo>
                        <a:cubicBezTo>
                          <a:pt x="1297" y="2384"/>
                          <a:pt x="1297" y="2384"/>
                          <a:pt x="1297" y="2384"/>
                        </a:cubicBezTo>
                        <a:cubicBezTo>
                          <a:pt x="2812" y="2534"/>
                          <a:pt x="2812" y="2534"/>
                          <a:pt x="2812" y="2534"/>
                        </a:cubicBezTo>
                        <a:lnTo>
                          <a:pt x="2812" y="174"/>
                        </a:lnTo>
                        <a:close/>
                        <a:moveTo>
                          <a:pt x="1713" y="2279"/>
                        </a:moveTo>
                        <a:cubicBezTo>
                          <a:pt x="1401" y="2257"/>
                          <a:pt x="1401" y="2257"/>
                          <a:pt x="1401" y="2257"/>
                        </a:cubicBezTo>
                        <a:cubicBezTo>
                          <a:pt x="1401" y="2152"/>
                          <a:pt x="1401" y="2152"/>
                          <a:pt x="1401" y="2152"/>
                        </a:cubicBezTo>
                        <a:cubicBezTo>
                          <a:pt x="1713" y="2164"/>
                          <a:pt x="1713" y="2164"/>
                          <a:pt x="1713" y="2164"/>
                        </a:cubicBezTo>
                        <a:lnTo>
                          <a:pt x="1713" y="2279"/>
                        </a:lnTo>
                        <a:close/>
                        <a:moveTo>
                          <a:pt x="1713" y="2094"/>
                        </a:moveTo>
                        <a:cubicBezTo>
                          <a:pt x="1401" y="2094"/>
                          <a:pt x="1401" y="2094"/>
                          <a:pt x="1401" y="2094"/>
                        </a:cubicBezTo>
                        <a:cubicBezTo>
                          <a:pt x="1401" y="1979"/>
                          <a:pt x="1401" y="1979"/>
                          <a:pt x="1401" y="1979"/>
                        </a:cubicBezTo>
                        <a:cubicBezTo>
                          <a:pt x="1713" y="1979"/>
                          <a:pt x="1713" y="1979"/>
                          <a:pt x="1713" y="1979"/>
                        </a:cubicBezTo>
                        <a:lnTo>
                          <a:pt x="1713" y="2094"/>
                        </a:lnTo>
                        <a:close/>
                        <a:moveTo>
                          <a:pt x="1713" y="1921"/>
                        </a:moveTo>
                        <a:cubicBezTo>
                          <a:pt x="1401" y="1921"/>
                          <a:pt x="1401" y="1921"/>
                          <a:pt x="1401" y="1921"/>
                        </a:cubicBezTo>
                        <a:cubicBezTo>
                          <a:pt x="1401" y="1816"/>
                          <a:pt x="1401" y="1816"/>
                          <a:pt x="1401" y="1816"/>
                        </a:cubicBezTo>
                        <a:cubicBezTo>
                          <a:pt x="1713" y="1793"/>
                          <a:pt x="1713" y="1793"/>
                          <a:pt x="1713" y="1793"/>
                        </a:cubicBezTo>
                        <a:lnTo>
                          <a:pt x="1713" y="1921"/>
                        </a:lnTo>
                        <a:close/>
                        <a:moveTo>
                          <a:pt x="1713" y="1736"/>
                        </a:moveTo>
                        <a:cubicBezTo>
                          <a:pt x="1401" y="1759"/>
                          <a:pt x="1401" y="1759"/>
                          <a:pt x="1401" y="1759"/>
                        </a:cubicBezTo>
                        <a:cubicBezTo>
                          <a:pt x="1401" y="1643"/>
                          <a:pt x="1401" y="1643"/>
                          <a:pt x="1401" y="1643"/>
                        </a:cubicBezTo>
                        <a:cubicBezTo>
                          <a:pt x="1470" y="1643"/>
                          <a:pt x="1470" y="1643"/>
                          <a:pt x="1470" y="1643"/>
                        </a:cubicBezTo>
                        <a:cubicBezTo>
                          <a:pt x="1713" y="1620"/>
                          <a:pt x="1713" y="1620"/>
                          <a:pt x="1713" y="1620"/>
                        </a:cubicBezTo>
                        <a:lnTo>
                          <a:pt x="1713" y="1736"/>
                        </a:lnTo>
                        <a:close/>
                        <a:moveTo>
                          <a:pt x="1713" y="1550"/>
                        </a:moveTo>
                        <a:cubicBezTo>
                          <a:pt x="1540" y="1573"/>
                          <a:pt x="1540" y="1573"/>
                          <a:pt x="1540" y="1573"/>
                        </a:cubicBezTo>
                        <a:cubicBezTo>
                          <a:pt x="1401" y="1585"/>
                          <a:pt x="1401" y="1585"/>
                          <a:pt x="1401" y="1585"/>
                        </a:cubicBezTo>
                        <a:cubicBezTo>
                          <a:pt x="1401" y="1481"/>
                          <a:pt x="1401" y="1481"/>
                          <a:pt x="1401" y="1481"/>
                        </a:cubicBezTo>
                        <a:cubicBezTo>
                          <a:pt x="1667" y="1434"/>
                          <a:pt x="1667" y="1434"/>
                          <a:pt x="1667" y="1434"/>
                        </a:cubicBezTo>
                        <a:cubicBezTo>
                          <a:pt x="1713" y="1434"/>
                          <a:pt x="1713" y="1434"/>
                          <a:pt x="1713" y="1434"/>
                        </a:cubicBezTo>
                        <a:lnTo>
                          <a:pt x="1713" y="1550"/>
                        </a:lnTo>
                        <a:close/>
                        <a:moveTo>
                          <a:pt x="2176" y="2314"/>
                        </a:moveTo>
                        <a:cubicBezTo>
                          <a:pt x="1806" y="2291"/>
                          <a:pt x="1806" y="2291"/>
                          <a:pt x="1806" y="2291"/>
                        </a:cubicBezTo>
                        <a:cubicBezTo>
                          <a:pt x="1806" y="2164"/>
                          <a:pt x="1806" y="2164"/>
                          <a:pt x="1806" y="2164"/>
                        </a:cubicBezTo>
                        <a:cubicBezTo>
                          <a:pt x="2176" y="2175"/>
                          <a:pt x="2176" y="2175"/>
                          <a:pt x="2176" y="2175"/>
                        </a:cubicBezTo>
                        <a:lnTo>
                          <a:pt x="2176" y="2314"/>
                        </a:lnTo>
                        <a:close/>
                        <a:moveTo>
                          <a:pt x="2176" y="2106"/>
                        </a:moveTo>
                        <a:cubicBezTo>
                          <a:pt x="1806" y="2106"/>
                          <a:pt x="1806" y="2106"/>
                          <a:pt x="1806" y="2106"/>
                        </a:cubicBezTo>
                        <a:cubicBezTo>
                          <a:pt x="1806" y="1979"/>
                          <a:pt x="1806" y="1979"/>
                          <a:pt x="1806" y="1979"/>
                        </a:cubicBezTo>
                        <a:cubicBezTo>
                          <a:pt x="2176" y="1979"/>
                          <a:pt x="2176" y="1979"/>
                          <a:pt x="2176" y="1979"/>
                        </a:cubicBezTo>
                        <a:lnTo>
                          <a:pt x="2176" y="2106"/>
                        </a:lnTo>
                        <a:close/>
                        <a:moveTo>
                          <a:pt x="2176" y="1909"/>
                        </a:moveTo>
                        <a:cubicBezTo>
                          <a:pt x="1806" y="1921"/>
                          <a:pt x="1806" y="1921"/>
                          <a:pt x="1806" y="1921"/>
                        </a:cubicBezTo>
                        <a:cubicBezTo>
                          <a:pt x="1806" y="1793"/>
                          <a:pt x="1806" y="1793"/>
                          <a:pt x="1806" y="1793"/>
                        </a:cubicBezTo>
                        <a:cubicBezTo>
                          <a:pt x="2176" y="1770"/>
                          <a:pt x="2176" y="1770"/>
                          <a:pt x="2176" y="1770"/>
                        </a:cubicBezTo>
                        <a:lnTo>
                          <a:pt x="2176" y="1909"/>
                        </a:lnTo>
                        <a:close/>
                        <a:moveTo>
                          <a:pt x="2176" y="1701"/>
                        </a:moveTo>
                        <a:cubicBezTo>
                          <a:pt x="1806" y="1736"/>
                          <a:pt x="1806" y="1736"/>
                          <a:pt x="1806" y="1736"/>
                        </a:cubicBezTo>
                        <a:cubicBezTo>
                          <a:pt x="1806" y="1608"/>
                          <a:pt x="1806" y="1608"/>
                          <a:pt x="1806" y="1608"/>
                        </a:cubicBezTo>
                        <a:cubicBezTo>
                          <a:pt x="2176" y="1573"/>
                          <a:pt x="2176" y="1573"/>
                          <a:pt x="2176" y="1573"/>
                        </a:cubicBezTo>
                        <a:lnTo>
                          <a:pt x="2176" y="1701"/>
                        </a:lnTo>
                        <a:close/>
                        <a:moveTo>
                          <a:pt x="2176" y="1504"/>
                        </a:moveTo>
                        <a:cubicBezTo>
                          <a:pt x="1806" y="1539"/>
                          <a:pt x="1806" y="1539"/>
                          <a:pt x="1806" y="1539"/>
                        </a:cubicBezTo>
                        <a:cubicBezTo>
                          <a:pt x="1806" y="1423"/>
                          <a:pt x="1806" y="1423"/>
                          <a:pt x="1806" y="1423"/>
                        </a:cubicBezTo>
                        <a:cubicBezTo>
                          <a:pt x="2176" y="1365"/>
                          <a:pt x="2176" y="1365"/>
                          <a:pt x="2176" y="1365"/>
                        </a:cubicBezTo>
                        <a:lnTo>
                          <a:pt x="2176" y="1504"/>
                        </a:lnTo>
                        <a:close/>
                        <a:moveTo>
                          <a:pt x="2176" y="1296"/>
                        </a:moveTo>
                        <a:cubicBezTo>
                          <a:pt x="1806" y="1353"/>
                          <a:pt x="1806" y="1353"/>
                          <a:pt x="1806" y="1353"/>
                        </a:cubicBezTo>
                        <a:cubicBezTo>
                          <a:pt x="1806" y="1238"/>
                          <a:pt x="1806" y="1238"/>
                          <a:pt x="1806" y="1238"/>
                        </a:cubicBezTo>
                        <a:cubicBezTo>
                          <a:pt x="1887" y="1214"/>
                          <a:pt x="1887" y="1214"/>
                          <a:pt x="1887" y="1214"/>
                        </a:cubicBezTo>
                        <a:cubicBezTo>
                          <a:pt x="2176" y="1169"/>
                          <a:pt x="2176" y="1169"/>
                          <a:pt x="2176" y="1169"/>
                        </a:cubicBezTo>
                        <a:lnTo>
                          <a:pt x="2176" y="1296"/>
                        </a:lnTo>
                        <a:close/>
                        <a:moveTo>
                          <a:pt x="2685" y="2349"/>
                        </a:moveTo>
                        <a:cubicBezTo>
                          <a:pt x="2268" y="2314"/>
                          <a:pt x="2268" y="2314"/>
                          <a:pt x="2268" y="2314"/>
                        </a:cubicBezTo>
                        <a:cubicBezTo>
                          <a:pt x="2268" y="2175"/>
                          <a:pt x="2268" y="2175"/>
                          <a:pt x="2268" y="2175"/>
                        </a:cubicBezTo>
                        <a:cubicBezTo>
                          <a:pt x="2685" y="2199"/>
                          <a:pt x="2685" y="2199"/>
                          <a:pt x="2685" y="2199"/>
                        </a:cubicBezTo>
                        <a:lnTo>
                          <a:pt x="2685" y="2349"/>
                        </a:lnTo>
                        <a:close/>
                        <a:moveTo>
                          <a:pt x="2685" y="2118"/>
                        </a:moveTo>
                        <a:cubicBezTo>
                          <a:pt x="2268" y="2118"/>
                          <a:pt x="2268" y="2118"/>
                          <a:pt x="2268" y="2118"/>
                        </a:cubicBezTo>
                        <a:cubicBezTo>
                          <a:pt x="2268" y="1979"/>
                          <a:pt x="2268" y="1979"/>
                          <a:pt x="2268" y="1979"/>
                        </a:cubicBezTo>
                        <a:cubicBezTo>
                          <a:pt x="2685" y="1967"/>
                          <a:pt x="2685" y="1967"/>
                          <a:pt x="2685" y="1967"/>
                        </a:cubicBezTo>
                        <a:lnTo>
                          <a:pt x="2685" y="2118"/>
                        </a:lnTo>
                        <a:close/>
                        <a:moveTo>
                          <a:pt x="2685" y="1898"/>
                        </a:moveTo>
                        <a:cubicBezTo>
                          <a:pt x="2268" y="1909"/>
                          <a:pt x="2268" y="1909"/>
                          <a:pt x="2268" y="1909"/>
                        </a:cubicBezTo>
                        <a:cubicBezTo>
                          <a:pt x="2268" y="1770"/>
                          <a:pt x="2268" y="1770"/>
                          <a:pt x="2268" y="1770"/>
                        </a:cubicBezTo>
                        <a:cubicBezTo>
                          <a:pt x="2685" y="1747"/>
                          <a:pt x="2685" y="1747"/>
                          <a:pt x="2685" y="1747"/>
                        </a:cubicBezTo>
                        <a:lnTo>
                          <a:pt x="2685" y="1898"/>
                        </a:lnTo>
                        <a:close/>
                        <a:moveTo>
                          <a:pt x="2685" y="1666"/>
                        </a:moveTo>
                        <a:cubicBezTo>
                          <a:pt x="2268" y="1701"/>
                          <a:pt x="2268" y="1701"/>
                          <a:pt x="2268" y="1701"/>
                        </a:cubicBezTo>
                        <a:cubicBezTo>
                          <a:pt x="2268" y="1562"/>
                          <a:pt x="2268" y="1562"/>
                          <a:pt x="2268" y="1562"/>
                        </a:cubicBezTo>
                        <a:cubicBezTo>
                          <a:pt x="2685" y="1516"/>
                          <a:pt x="2685" y="1516"/>
                          <a:pt x="2685" y="1516"/>
                        </a:cubicBezTo>
                        <a:lnTo>
                          <a:pt x="2685" y="1666"/>
                        </a:lnTo>
                        <a:close/>
                        <a:moveTo>
                          <a:pt x="2685" y="694"/>
                        </a:moveTo>
                        <a:cubicBezTo>
                          <a:pt x="1401" y="1030"/>
                          <a:pt x="1401" y="1030"/>
                          <a:pt x="1401" y="1030"/>
                        </a:cubicBezTo>
                        <a:cubicBezTo>
                          <a:pt x="1401" y="810"/>
                          <a:pt x="1401" y="810"/>
                          <a:pt x="1401" y="810"/>
                        </a:cubicBezTo>
                        <a:cubicBezTo>
                          <a:pt x="2685" y="394"/>
                          <a:pt x="2685" y="394"/>
                          <a:pt x="2685" y="394"/>
                        </a:cubicBezTo>
                        <a:lnTo>
                          <a:pt x="2685" y="694"/>
                        </a:lnTo>
                        <a:close/>
                      </a:path>
                    </a:pathLst>
                  </a:custGeom>
                  <a:solidFill>
                    <a:srgbClr val="58595B"/>
                  </a:solidFill>
                  <a:ln>
                    <a:noFill/>
                  </a:ln>
                  <a:effectLs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Calibri"/>
                      <a:ea typeface="+mn-ea"/>
                      <a:cs typeface="Arial" charset="0"/>
                    </a:endParaRPr>
                  </a:p>
                </p:txBody>
              </p:sp>
              <p:sp>
                <p:nvSpPr>
                  <p:cNvPr id="213" name="Freeform 3"/>
                  <p:cNvSpPr>
                    <a:spLocks noChangeAspect="1" noChangeArrowheads="1"/>
                  </p:cNvSpPr>
                  <p:nvPr/>
                </p:nvSpPr>
                <p:spPr bwMode="auto">
                  <a:xfrm>
                    <a:off x="4332708" y="3457590"/>
                    <a:ext cx="452882" cy="788359"/>
                  </a:xfrm>
                  <a:custGeom>
                    <a:avLst/>
                    <a:gdLst>
                      <a:gd name="T0" fmla="*/ 776 w 1483"/>
                      <a:gd name="T1" fmla="*/ 660 h 2964"/>
                      <a:gd name="T2" fmla="*/ 602 w 1483"/>
                      <a:gd name="T3" fmla="*/ 648 h 2964"/>
                      <a:gd name="T4" fmla="*/ 150 w 1483"/>
                      <a:gd name="T5" fmla="*/ 1713 h 2964"/>
                      <a:gd name="T6" fmla="*/ 776 w 1483"/>
                      <a:gd name="T7" fmla="*/ 1586 h 2964"/>
                      <a:gd name="T8" fmla="*/ 150 w 1483"/>
                      <a:gd name="T9" fmla="*/ 1713 h 2964"/>
                      <a:gd name="T10" fmla="*/ 776 w 1483"/>
                      <a:gd name="T11" fmla="*/ 1899 h 2964"/>
                      <a:gd name="T12" fmla="*/ 150 w 1483"/>
                      <a:gd name="T13" fmla="*/ 1876 h 2964"/>
                      <a:gd name="T14" fmla="*/ 625 w 1483"/>
                      <a:gd name="T15" fmla="*/ 2049 h 2964"/>
                      <a:gd name="T16" fmla="*/ 440 w 1483"/>
                      <a:gd name="T17" fmla="*/ 2268 h 2964"/>
                      <a:gd name="T18" fmla="*/ 266 w 1483"/>
                      <a:gd name="T19" fmla="*/ 2061 h 2964"/>
                      <a:gd name="T20" fmla="*/ 266 w 1483"/>
                      <a:gd name="T21" fmla="*/ 2639 h 2964"/>
                      <a:gd name="T22" fmla="*/ 440 w 1483"/>
                      <a:gd name="T23" fmla="*/ 2407 h 2964"/>
                      <a:gd name="T24" fmla="*/ 637 w 1483"/>
                      <a:gd name="T25" fmla="*/ 2662 h 2964"/>
                      <a:gd name="T26" fmla="*/ 625 w 1483"/>
                      <a:gd name="T27" fmla="*/ 2049 h 2964"/>
                      <a:gd name="T28" fmla="*/ 150 w 1483"/>
                      <a:gd name="T29" fmla="*/ 556 h 2964"/>
                      <a:gd name="T30" fmla="*/ 776 w 1483"/>
                      <a:gd name="T31" fmla="*/ 417 h 2964"/>
                      <a:gd name="T32" fmla="*/ 880 w 1483"/>
                      <a:gd name="T33" fmla="*/ 0 h 2964"/>
                      <a:gd name="T34" fmla="*/ 0 w 1483"/>
                      <a:gd name="T35" fmla="*/ 2847 h 2964"/>
                      <a:gd name="T36" fmla="*/ 1482 w 1483"/>
                      <a:gd name="T37" fmla="*/ 2847 h 2964"/>
                      <a:gd name="T38" fmla="*/ 880 w 1483"/>
                      <a:gd name="T39" fmla="*/ 0 h 2964"/>
                      <a:gd name="T40" fmla="*/ 92 w 1483"/>
                      <a:gd name="T41" fmla="*/ 2754 h 2964"/>
                      <a:gd name="T42" fmla="*/ 880 w 1483"/>
                      <a:gd name="T43" fmla="*/ 127 h 2964"/>
                      <a:gd name="T44" fmla="*/ 776 w 1483"/>
                      <a:gd name="T45" fmla="*/ 845 h 2964"/>
                      <a:gd name="T46" fmla="*/ 150 w 1483"/>
                      <a:gd name="T47" fmla="*/ 1054 h 2964"/>
                      <a:gd name="T48" fmla="*/ 776 w 1483"/>
                      <a:gd name="T49" fmla="*/ 845 h 2964"/>
                      <a:gd name="T50" fmla="*/ 150 w 1483"/>
                      <a:gd name="T51" fmla="*/ 1215 h 2964"/>
                      <a:gd name="T52" fmla="*/ 776 w 1483"/>
                      <a:gd name="T53" fmla="*/ 1401 h 2964"/>
                      <a:gd name="T54" fmla="*/ 301 w 1483"/>
                      <a:gd name="T55" fmla="*/ 729 h 2964"/>
                      <a:gd name="T56" fmla="*/ 150 w 1483"/>
                      <a:gd name="T57" fmla="*/ 833 h 2964"/>
                      <a:gd name="T58" fmla="*/ 301 w 1483"/>
                      <a:gd name="T59" fmla="*/ 729 h 2964"/>
                      <a:gd name="T60" fmla="*/ 533 w 1483"/>
                      <a:gd name="T61" fmla="*/ 579 h 2964"/>
                      <a:gd name="T62" fmla="*/ 359 w 1483"/>
                      <a:gd name="T63" fmla="*/ 868 h 29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483" h="2964">
                        <a:moveTo>
                          <a:pt x="602" y="706"/>
                        </a:moveTo>
                        <a:lnTo>
                          <a:pt x="776" y="660"/>
                        </a:lnTo>
                        <a:lnTo>
                          <a:pt x="776" y="602"/>
                        </a:lnTo>
                        <a:lnTo>
                          <a:pt x="602" y="648"/>
                        </a:lnTo>
                        <a:lnTo>
                          <a:pt x="602" y="706"/>
                        </a:lnTo>
                        <a:close/>
                        <a:moveTo>
                          <a:pt x="150" y="1713"/>
                        </a:moveTo>
                        <a:lnTo>
                          <a:pt x="776" y="1656"/>
                        </a:lnTo>
                        <a:lnTo>
                          <a:pt x="776" y="1586"/>
                        </a:lnTo>
                        <a:lnTo>
                          <a:pt x="150" y="1656"/>
                        </a:lnTo>
                        <a:lnTo>
                          <a:pt x="150" y="1713"/>
                        </a:lnTo>
                        <a:close/>
                        <a:moveTo>
                          <a:pt x="150" y="1933"/>
                        </a:moveTo>
                        <a:lnTo>
                          <a:pt x="776" y="1899"/>
                        </a:lnTo>
                        <a:lnTo>
                          <a:pt x="776" y="1829"/>
                        </a:lnTo>
                        <a:lnTo>
                          <a:pt x="150" y="1876"/>
                        </a:lnTo>
                        <a:lnTo>
                          <a:pt x="150" y="1933"/>
                        </a:lnTo>
                        <a:close/>
                        <a:moveTo>
                          <a:pt x="625" y="2049"/>
                        </a:moveTo>
                        <a:lnTo>
                          <a:pt x="544" y="2049"/>
                        </a:lnTo>
                        <a:lnTo>
                          <a:pt x="440" y="2268"/>
                        </a:lnTo>
                        <a:lnTo>
                          <a:pt x="359" y="2061"/>
                        </a:lnTo>
                        <a:lnTo>
                          <a:pt x="266" y="2061"/>
                        </a:lnTo>
                        <a:lnTo>
                          <a:pt x="394" y="2338"/>
                        </a:lnTo>
                        <a:lnTo>
                          <a:pt x="266" y="2639"/>
                        </a:lnTo>
                        <a:lnTo>
                          <a:pt x="347" y="2639"/>
                        </a:lnTo>
                        <a:lnTo>
                          <a:pt x="440" y="2407"/>
                        </a:lnTo>
                        <a:lnTo>
                          <a:pt x="544" y="2650"/>
                        </a:lnTo>
                        <a:lnTo>
                          <a:pt x="637" y="2662"/>
                        </a:lnTo>
                        <a:lnTo>
                          <a:pt x="486" y="2338"/>
                        </a:lnTo>
                        <a:lnTo>
                          <a:pt x="625" y="2049"/>
                        </a:lnTo>
                        <a:close/>
                        <a:moveTo>
                          <a:pt x="776" y="347"/>
                        </a:moveTo>
                        <a:lnTo>
                          <a:pt x="150" y="556"/>
                        </a:lnTo>
                        <a:lnTo>
                          <a:pt x="150" y="613"/>
                        </a:lnTo>
                        <a:lnTo>
                          <a:pt x="776" y="417"/>
                        </a:lnTo>
                        <a:lnTo>
                          <a:pt x="776" y="347"/>
                        </a:lnTo>
                        <a:close/>
                        <a:moveTo>
                          <a:pt x="880" y="0"/>
                        </a:moveTo>
                        <a:lnTo>
                          <a:pt x="0" y="336"/>
                        </a:lnTo>
                        <a:lnTo>
                          <a:pt x="0" y="2847"/>
                        </a:lnTo>
                        <a:lnTo>
                          <a:pt x="880" y="2963"/>
                        </a:lnTo>
                        <a:lnTo>
                          <a:pt x="1482" y="2847"/>
                        </a:lnTo>
                        <a:lnTo>
                          <a:pt x="1482" y="336"/>
                        </a:lnTo>
                        <a:lnTo>
                          <a:pt x="880" y="0"/>
                        </a:lnTo>
                        <a:close/>
                        <a:moveTo>
                          <a:pt x="880" y="2835"/>
                        </a:moveTo>
                        <a:lnTo>
                          <a:pt x="92" y="2754"/>
                        </a:lnTo>
                        <a:lnTo>
                          <a:pt x="92" y="405"/>
                        </a:lnTo>
                        <a:lnTo>
                          <a:pt x="880" y="127"/>
                        </a:lnTo>
                        <a:lnTo>
                          <a:pt x="880" y="2835"/>
                        </a:lnTo>
                        <a:close/>
                        <a:moveTo>
                          <a:pt x="776" y="845"/>
                        </a:moveTo>
                        <a:lnTo>
                          <a:pt x="150" y="996"/>
                        </a:lnTo>
                        <a:lnTo>
                          <a:pt x="150" y="1054"/>
                        </a:lnTo>
                        <a:lnTo>
                          <a:pt x="776" y="915"/>
                        </a:lnTo>
                        <a:lnTo>
                          <a:pt x="776" y="845"/>
                        </a:lnTo>
                        <a:close/>
                        <a:moveTo>
                          <a:pt x="776" y="1088"/>
                        </a:moveTo>
                        <a:lnTo>
                          <a:pt x="150" y="1215"/>
                        </a:lnTo>
                        <a:lnTo>
                          <a:pt x="150" y="1493"/>
                        </a:lnTo>
                        <a:lnTo>
                          <a:pt x="776" y="1401"/>
                        </a:lnTo>
                        <a:lnTo>
                          <a:pt x="776" y="1088"/>
                        </a:lnTo>
                        <a:close/>
                        <a:moveTo>
                          <a:pt x="301" y="729"/>
                        </a:moveTo>
                        <a:lnTo>
                          <a:pt x="150" y="776"/>
                        </a:lnTo>
                        <a:lnTo>
                          <a:pt x="150" y="833"/>
                        </a:lnTo>
                        <a:lnTo>
                          <a:pt x="301" y="787"/>
                        </a:lnTo>
                        <a:lnTo>
                          <a:pt x="301" y="729"/>
                        </a:lnTo>
                        <a:close/>
                        <a:moveTo>
                          <a:pt x="533" y="822"/>
                        </a:moveTo>
                        <a:lnTo>
                          <a:pt x="533" y="579"/>
                        </a:lnTo>
                        <a:lnTo>
                          <a:pt x="359" y="625"/>
                        </a:lnTo>
                        <a:lnTo>
                          <a:pt x="359" y="868"/>
                        </a:lnTo>
                        <a:lnTo>
                          <a:pt x="533" y="822"/>
                        </a:lnTo>
                        <a:close/>
                      </a:path>
                    </a:pathLst>
                  </a:custGeom>
                  <a:solidFill>
                    <a:srgbClr val="58595B"/>
                  </a:solidFill>
                  <a:ln>
                    <a:noFill/>
                  </a:ln>
                  <a:effectLs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Calibri"/>
                      <a:ea typeface="+mn-ea"/>
                      <a:cs typeface="Arial" charset="0"/>
                    </a:endParaRPr>
                  </a:p>
                </p:txBody>
              </p:sp>
            </p:grpSp>
          </p:grpSp>
          <p:sp>
            <p:nvSpPr>
              <p:cNvPr id="209" name="Freeform 3"/>
              <p:cNvSpPr>
                <a:spLocks noChangeAspect="1" noChangeArrowheads="1"/>
              </p:cNvSpPr>
              <p:nvPr/>
            </p:nvSpPr>
            <p:spPr bwMode="auto">
              <a:xfrm>
                <a:off x="5041894" y="4572863"/>
                <a:ext cx="421798" cy="316348"/>
              </a:xfrm>
              <a:custGeom>
                <a:avLst/>
                <a:gdLst>
                  <a:gd name="T0" fmla="*/ 1621 w 2964"/>
                  <a:gd name="T1" fmla="*/ 116 h 2224"/>
                  <a:gd name="T2" fmla="*/ 1482 w 2964"/>
                  <a:gd name="T3" fmla="*/ 371 h 2224"/>
                  <a:gd name="T4" fmla="*/ 811 w 2964"/>
                  <a:gd name="T5" fmla="*/ 741 h 2224"/>
                  <a:gd name="T6" fmla="*/ 0 w 2964"/>
                  <a:gd name="T7" fmla="*/ 857 h 2224"/>
                  <a:gd name="T8" fmla="*/ 672 w 2964"/>
                  <a:gd name="T9" fmla="*/ 1343 h 2224"/>
                  <a:gd name="T10" fmla="*/ 1343 w 2964"/>
                  <a:gd name="T11" fmla="*/ 1066 h 2224"/>
                  <a:gd name="T12" fmla="*/ 2061 w 2964"/>
                  <a:gd name="T13" fmla="*/ 1008 h 2224"/>
                  <a:gd name="T14" fmla="*/ 1482 w 2964"/>
                  <a:gd name="T15" fmla="*/ 1390 h 2224"/>
                  <a:gd name="T16" fmla="*/ 1343 w 2964"/>
                  <a:gd name="T17" fmla="*/ 1320 h 2224"/>
                  <a:gd name="T18" fmla="*/ 0 w 2964"/>
                  <a:gd name="T19" fmla="*/ 1320 h 2224"/>
                  <a:gd name="T20" fmla="*/ 672 w 2964"/>
                  <a:gd name="T21" fmla="*/ 1760 h 2224"/>
                  <a:gd name="T22" fmla="*/ 1343 w 2964"/>
                  <a:gd name="T23" fmla="*/ 1482 h 2224"/>
                  <a:gd name="T24" fmla="*/ 2061 w 2964"/>
                  <a:gd name="T25" fmla="*/ 1424 h 2224"/>
                  <a:gd name="T26" fmla="*/ 1482 w 2964"/>
                  <a:gd name="T27" fmla="*/ 1760 h 2224"/>
                  <a:gd name="T28" fmla="*/ 1343 w 2964"/>
                  <a:gd name="T29" fmla="*/ 1737 h 2224"/>
                  <a:gd name="T30" fmla="*/ 0 w 2964"/>
                  <a:gd name="T31" fmla="*/ 1737 h 2224"/>
                  <a:gd name="T32" fmla="*/ 672 w 2964"/>
                  <a:gd name="T33" fmla="*/ 2223 h 2224"/>
                  <a:gd name="T34" fmla="*/ 1343 w 2964"/>
                  <a:gd name="T35" fmla="*/ 1853 h 2224"/>
                  <a:gd name="T36" fmla="*/ 2153 w 2964"/>
                  <a:gd name="T37" fmla="*/ 1737 h 2224"/>
                  <a:gd name="T38" fmla="*/ 2291 w 2964"/>
                  <a:gd name="T39" fmla="*/ 1482 h 2224"/>
                  <a:gd name="T40" fmla="*/ 2963 w 2964"/>
                  <a:gd name="T41" fmla="*/ 116 h 2224"/>
                  <a:gd name="T42" fmla="*/ 1250 w 2964"/>
                  <a:gd name="T43" fmla="*/ 1586 h 2224"/>
                  <a:gd name="T44" fmla="*/ 672 w 2964"/>
                  <a:gd name="T45" fmla="*/ 1552 h 2224"/>
                  <a:gd name="T46" fmla="*/ 1250 w 2964"/>
                  <a:gd name="T47" fmla="*/ 1586 h 2224"/>
                  <a:gd name="T48" fmla="*/ 672 w 2964"/>
                  <a:gd name="T49" fmla="*/ 2084 h 2224"/>
                  <a:gd name="T50" fmla="*/ 1250 w 2964"/>
                  <a:gd name="T51" fmla="*/ 1934 h 2224"/>
                  <a:gd name="T52" fmla="*/ 1250 w 2964"/>
                  <a:gd name="T53" fmla="*/ 1147 h 2224"/>
                  <a:gd name="T54" fmla="*/ 672 w 2964"/>
                  <a:gd name="T55" fmla="*/ 1112 h 2224"/>
                  <a:gd name="T56" fmla="*/ 1250 w 2964"/>
                  <a:gd name="T57" fmla="*/ 1147 h 2224"/>
                  <a:gd name="T58" fmla="*/ 672 w 2964"/>
                  <a:gd name="T59" fmla="*/ 973 h 2224"/>
                  <a:gd name="T60" fmla="*/ 104 w 2964"/>
                  <a:gd name="T61" fmla="*/ 892 h 2224"/>
                  <a:gd name="T62" fmla="*/ 1239 w 2964"/>
                  <a:gd name="T63" fmla="*/ 892 h 2224"/>
                  <a:gd name="T64" fmla="*/ 2061 w 2964"/>
                  <a:gd name="T65" fmla="*/ 915 h 2224"/>
                  <a:gd name="T66" fmla="*/ 1343 w 2964"/>
                  <a:gd name="T67" fmla="*/ 973 h 2224"/>
                  <a:gd name="T68" fmla="*/ 903 w 2964"/>
                  <a:gd name="T69" fmla="*/ 753 h 2224"/>
                  <a:gd name="T70" fmla="*/ 1482 w 2964"/>
                  <a:gd name="T71" fmla="*/ 695 h 2224"/>
                  <a:gd name="T72" fmla="*/ 2061 w 2964"/>
                  <a:gd name="T73" fmla="*/ 915 h 2224"/>
                  <a:gd name="T74" fmla="*/ 857 w 2964"/>
                  <a:gd name="T75" fmla="*/ 741 h 2224"/>
                  <a:gd name="T76" fmla="*/ 1482 w 2964"/>
                  <a:gd name="T77" fmla="*/ 602 h 2224"/>
                  <a:gd name="T78" fmla="*/ 915 w 2964"/>
                  <a:gd name="T79" fmla="*/ 521 h 2224"/>
                  <a:gd name="T80" fmla="*/ 2049 w 2964"/>
                  <a:gd name="T81" fmla="*/ 521 h 2224"/>
                  <a:gd name="T82" fmla="*/ 2870 w 2964"/>
                  <a:gd name="T83" fmla="*/ 1332 h 2224"/>
                  <a:gd name="T84" fmla="*/ 2153 w 2964"/>
                  <a:gd name="T85" fmla="*/ 1390 h 2224"/>
                  <a:gd name="T86" fmla="*/ 2291 w 2964"/>
                  <a:gd name="T87" fmla="*/ 1112 h 2224"/>
                  <a:gd name="T88" fmla="*/ 2870 w 2964"/>
                  <a:gd name="T89" fmla="*/ 1332 h 2224"/>
                  <a:gd name="T90" fmla="*/ 2291 w 2964"/>
                  <a:gd name="T91" fmla="*/ 1019 h 2224"/>
                  <a:gd name="T92" fmla="*/ 2153 w 2964"/>
                  <a:gd name="T93" fmla="*/ 695 h 2224"/>
                  <a:gd name="T94" fmla="*/ 2870 w 2964"/>
                  <a:gd name="T95" fmla="*/ 637 h 2224"/>
                  <a:gd name="T96" fmla="*/ 2870 w 2964"/>
                  <a:gd name="T97" fmla="*/ 545 h 2224"/>
                  <a:gd name="T98" fmla="*/ 2153 w 2964"/>
                  <a:gd name="T99" fmla="*/ 602 h 2224"/>
                  <a:gd name="T100" fmla="*/ 1713 w 2964"/>
                  <a:gd name="T101" fmla="*/ 382 h 2224"/>
                  <a:gd name="T102" fmla="*/ 2291 w 2964"/>
                  <a:gd name="T103" fmla="*/ 325 h 2224"/>
                  <a:gd name="T104" fmla="*/ 2870 w 2964"/>
                  <a:gd name="T105" fmla="*/ 545 h 2224"/>
                  <a:gd name="T106" fmla="*/ 2291 w 2964"/>
                  <a:gd name="T107" fmla="*/ 232 h 2224"/>
                  <a:gd name="T108" fmla="*/ 1725 w 2964"/>
                  <a:gd name="T109" fmla="*/ 151 h 2224"/>
                  <a:gd name="T110" fmla="*/ 2859 w 2964"/>
                  <a:gd name="T111" fmla="*/ 151 h 2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964" h="2224">
                    <a:moveTo>
                      <a:pt x="2291" y="0"/>
                    </a:moveTo>
                    <a:cubicBezTo>
                      <a:pt x="1922" y="0"/>
                      <a:pt x="1621" y="47"/>
                      <a:pt x="1621" y="116"/>
                    </a:cubicBezTo>
                    <a:cubicBezTo>
                      <a:pt x="1621" y="371"/>
                      <a:pt x="1621" y="371"/>
                      <a:pt x="1621" y="371"/>
                    </a:cubicBezTo>
                    <a:cubicBezTo>
                      <a:pt x="1574" y="371"/>
                      <a:pt x="1528" y="371"/>
                      <a:pt x="1482" y="371"/>
                    </a:cubicBezTo>
                    <a:cubicBezTo>
                      <a:pt x="1111" y="371"/>
                      <a:pt x="811" y="417"/>
                      <a:pt x="811" y="487"/>
                    </a:cubicBezTo>
                    <a:cubicBezTo>
                      <a:pt x="811" y="741"/>
                      <a:pt x="811" y="741"/>
                      <a:pt x="811" y="741"/>
                    </a:cubicBezTo>
                    <a:cubicBezTo>
                      <a:pt x="764" y="741"/>
                      <a:pt x="718" y="741"/>
                      <a:pt x="672" y="741"/>
                    </a:cubicBezTo>
                    <a:cubicBezTo>
                      <a:pt x="301" y="741"/>
                      <a:pt x="0" y="788"/>
                      <a:pt x="0" y="857"/>
                    </a:cubicBezTo>
                    <a:cubicBezTo>
                      <a:pt x="0" y="1228"/>
                      <a:pt x="0" y="1228"/>
                      <a:pt x="0" y="1228"/>
                    </a:cubicBezTo>
                    <a:cubicBezTo>
                      <a:pt x="0" y="1297"/>
                      <a:pt x="301" y="1343"/>
                      <a:pt x="672" y="1343"/>
                    </a:cubicBezTo>
                    <a:cubicBezTo>
                      <a:pt x="1042" y="1343"/>
                      <a:pt x="1343" y="1297"/>
                      <a:pt x="1343" y="1228"/>
                    </a:cubicBezTo>
                    <a:cubicBezTo>
                      <a:pt x="1343" y="1066"/>
                      <a:pt x="1343" y="1066"/>
                      <a:pt x="1343" y="1066"/>
                    </a:cubicBezTo>
                    <a:cubicBezTo>
                      <a:pt x="1389" y="1066"/>
                      <a:pt x="1436" y="1066"/>
                      <a:pt x="1482" y="1066"/>
                    </a:cubicBezTo>
                    <a:cubicBezTo>
                      <a:pt x="1725" y="1066"/>
                      <a:pt x="1945" y="1043"/>
                      <a:pt x="2061" y="1008"/>
                    </a:cubicBezTo>
                    <a:cubicBezTo>
                      <a:pt x="2061" y="1332"/>
                      <a:pt x="2061" y="1332"/>
                      <a:pt x="2061" y="1332"/>
                    </a:cubicBezTo>
                    <a:cubicBezTo>
                      <a:pt x="1945" y="1367"/>
                      <a:pt x="1725" y="1390"/>
                      <a:pt x="1482" y="1390"/>
                    </a:cubicBezTo>
                    <a:cubicBezTo>
                      <a:pt x="1436" y="1390"/>
                      <a:pt x="1389" y="1390"/>
                      <a:pt x="1343" y="1390"/>
                    </a:cubicBezTo>
                    <a:cubicBezTo>
                      <a:pt x="1343" y="1320"/>
                      <a:pt x="1343" y="1320"/>
                      <a:pt x="1343" y="1320"/>
                    </a:cubicBezTo>
                    <a:cubicBezTo>
                      <a:pt x="1343" y="1390"/>
                      <a:pt x="1042" y="1436"/>
                      <a:pt x="672" y="1436"/>
                    </a:cubicBezTo>
                    <a:cubicBezTo>
                      <a:pt x="301" y="1436"/>
                      <a:pt x="0" y="1390"/>
                      <a:pt x="0" y="1320"/>
                    </a:cubicBezTo>
                    <a:cubicBezTo>
                      <a:pt x="0" y="1645"/>
                      <a:pt x="0" y="1645"/>
                      <a:pt x="0" y="1645"/>
                    </a:cubicBezTo>
                    <a:cubicBezTo>
                      <a:pt x="0" y="1714"/>
                      <a:pt x="301" y="1760"/>
                      <a:pt x="672" y="1760"/>
                    </a:cubicBezTo>
                    <a:cubicBezTo>
                      <a:pt x="1042" y="1760"/>
                      <a:pt x="1343" y="1714"/>
                      <a:pt x="1343" y="1645"/>
                    </a:cubicBezTo>
                    <a:cubicBezTo>
                      <a:pt x="1343" y="1482"/>
                      <a:pt x="1343" y="1482"/>
                      <a:pt x="1343" y="1482"/>
                    </a:cubicBezTo>
                    <a:cubicBezTo>
                      <a:pt x="1389" y="1482"/>
                      <a:pt x="1436" y="1482"/>
                      <a:pt x="1482" y="1482"/>
                    </a:cubicBezTo>
                    <a:cubicBezTo>
                      <a:pt x="1725" y="1482"/>
                      <a:pt x="1945" y="1459"/>
                      <a:pt x="2061" y="1424"/>
                    </a:cubicBezTo>
                    <a:cubicBezTo>
                      <a:pt x="2061" y="1702"/>
                      <a:pt x="2061" y="1702"/>
                      <a:pt x="2061" y="1702"/>
                    </a:cubicBezTo>
                    <a:cubicBezTo>
                      <a:pt x="1991" y="1725"/>
                      <a:pt x="1794" y="1760"/>
                      <a:pt x="1482" y="1760"/>
                    </a:cubicBezTo>
                    <a:cubicBezTo>
                      <a:pt x="1436" y="1760"/>
                      <a:pt x="1389" y="1760"/>
                      <a:pt x="1343" y="1760"/>
                    </a:cubicBezTo>
                    <a:cubicBezTo>
                      <a:pt x="1343" y="1737"/>
                      <a:pt x="1343" y="1737"/>
                      <a:pt x="1343" y="1737"/>
                    </a:cubicBezTo>
                    <a:cubicBezTo>
                      <a:pt x="1343" y="1806"/>
                      <a:pt x="1042" y="1853"/>
                      <a:pt x="672" y="1853"/>
                    </a:cubicBezTo>
                    <a:cubicBezTo>
                      <a:pt x="301" y="1853"/>
                      <a:pt x="0" y="1806"/>
                      <a:pt x="0" y="1737"/>
                    </a:cubicBezTo>
                    <a:cubicBezTo>
                      <a:pt x="0" y="2108"/>
                      <a:pt x="0" y="2108"/>
                      <a:pt x="0" y="2108"/>
                    </a:cubicBezTo>
                    <a:cubicBezTo>
                      <a:pt x="0" y="2177"/>
                      <a:pt x="301" y="2223"/>
                      <a:pt x="672" y="2223"/>
                    </a:cubicBezTo>
                    <a:cubicBezTo>
                      <a:pt x="1042" y="2223"/>
                      <a:pt x="1343" y="2177"/>
                      <a:pt x="1343" y="2108"/>
                    </a:cubicBezTo>
                    <a:cubicBezTo>
                      <a:pt x="1343" y="1853"/>
                      <a:pt x="1343" y="1853"/>
                      <a:pt x="1343" y="1853"/>
                    </a:cubicBezTo>
                    <a:cubicBezTo>
                      <a:pt x="1389" y="1853"/>
                      <a:pt x="1436" y="1853"/>
                      <a:pt x="1482" y="1853"/>
                    </a:cubicBezTo>
                    <a:cubicBezTo>
                      <a:pt x="1852" y="1853"/>
                      <a:pt x="2153" y="1806"/>
                      <a:pt x="2153" y="1737"/>
                    </a:cubicBezTo>
                    <a:cubicBezTo>
                      <a:pt x="2153" y="1482"/>
                      <a:pt x="2153" y="1482"/>
                      <a:pt x="2153" y="1482"/>
                    </a:cubicBezTo>
                    <a:cubicBezTo>
                      <a:pt x="2200" y="1482"/>
                      <a:pt x="2245" y="1482"/>
                      <a:pt x="2291" y="1482"/>
                    </a:cubicBezTo>
                    <a:cubicBezTo>
                      <a:pt x="2662" y="1482"/>
                      <a:pt x="2963" y="1436"/>
                      <a:pt x="2963" y="1367"/>
                    </a:cubicBezTo>
                    <a:cubicBezTo>
                      <a:pt x="2963" y="116"/>
                      <a:pt x="2963" y="116"/>
                      <a:pt x="2963" y="116"/>
                    </a:cubicBezTo>
                    <a:cubicBezTo>
                      <a:pt x="2963" y="47"/>
                      <a:pt x="2662" y="0"/>
                      <a:pt x="2291" y="0"/>
                    </a:cubicBezTo>
                    <a:close/>
                    <a:moveTo>
                      <a:pt x="1250" y="1586"/>
                    </a:moveTo>
                    <a:cubicBezTo>
                      <a:pt x="1135" y="1621"/>
                      <a:pt x="915" y="1645"/>
                      <a:pt x="672" y="1645"/>
                    </a:cubicBezTo>
                    <a:cubicBezTo>
                      <a:pt x="672" y="1552"/>
                      <a:pt x="672" y="1552"/>
                      <a:pt x="672" y="1552"/>
                    </a:cubicBezTo>
                    <a:cubicBezTo>
                      <a:pt x="915" y="1552"/>
                      <a:pt x="1135" y="1529"/>
                      <a:pt x="1250" y="1494"/>
                    </a:cubicBezTo>
                    <a:lnTo>
                      <a:pt x="1250" y="1586"/>
                    </a:lnTo>
                    <a:close/>
                    <a:moveTo>
                      <a:pt x="1250" y="2027"/>
                    </a:moveTo>
                    <a:cubicBezTo>
                      <a:pt x="1135" y="2061"/>
                      <a:pt x="915" y="2084"/>
                      <a:pt x="672" y="2084"/>
                    </a:cubicBezTo>
                    <a:cubicBezTo>
                      <a:pt x="672" y="1992"/>
                      <a:pt x="672" y="1992"/>
                      <a:pt x="672" y="1992"/>
                    </a:cubicBezTo>
                    <a:cubicBezTo>
                      <a:pt x="915" y="1992"/>
                      <a:pt x="1135" y="1969"/>
                      <a:pt x="1250" y="1934"/>
                    </a:cubicBezTo>
                    <a:lnTo>
                      <a:pt x="1250" y="2027"/>
                    </a:lnTo>
                    <a:close/>
                    <a:moveTo>
                      <a:pt x="1250" y="1147"/>
                    </a:moveTo>
                    <a:cubicBezTo>
                      <a:pt x="1135" y="1181"/>
                      <a:pt x="915" y="1204"/>
                      <a:pt x="672" y="1204"/>
                    </a:cubicBezTo>
                    <a:cubicBezTo>
                      <a:pt x="672" y="1112"/>
                      <a:pt x="672" y="1112"/>
                      <a:pt x="672" y="1112"/>
                    </a:cubicBezTo>
                    <a:cubicBezTo>
                      <a:pt x="915" y="1112"/>
                      <a:pt x="1135" y="1089"/>
                      <a:pt x="1250" y="1054"/>
                    </a:cubicBezTo>
                    <a:lnTo>
                      <a:pt x="1250" y="1147"/>
                    </a:lnTo>
                    <a:close/>
                    <a:moveTo>
                      <a:pt x="1239" y="915"/>
                    </a:moveTo>
                    <a:cubicBezTo>
                      <a:pt x="1123" y="950"/>
                      <a:pt x="915" y="973"/>
                      <a:pt x="672" y="973"/>
                    </a:cubicBezTo>
                    <a:cubicBezTo>
                      <a:pt x="428" y="973"/>
                      <a:pt x="220" y="950"/>
                      <a:pt x="104" y="915"/>
                    </a:cubicBezTo>
                    <a:cubicBezTo>
                      <a:pt x="81" y="915"/>
                      <a:pt x="81" y="892"/>
                      <a:pt x="104" y="892"/>
                    </a:cubicBezTo>
                    <a:cubicBezTo>
                      <a:pt x="220" y="857"/>
                      <a:pt x="428" y="834"/>
                      <a:pt x="672" y="834"/>
                    </a:cubicBezTo>
                    <a:cubicBezTo>
                      <a:pt x="915" y="834"/>
                      <a:pt x="1123" y="857"/>
                      <a:pt x="1239" y="892"/>
                    </a:cubicBezTo>
                    <a:cubicBezTo>
                      <a:pt x="1262" y="892"/>
                      <a:pt x="1262" y="915"/>
                      <a:pt x="1239" y="915"/>
                    </a:cubicBezTo>
                    <a:close/>
                    <a:moveTo>
                      <a:pt x="2061" y="915"/>
                    </a:moveTo>
                    <a:cubicBezTo>
                      <a:pt x="1945" y="950"/>
                      <a:pt x="1725" y="973"/>
                      <a:pt x="1482" y="973"/>
                    </a:cubicBezTo>
                    <a:cubicBezTo>
                      <a:pt x="1436" y="973"/>
                      <a:pt x="1389" y="973"/>
                      <a:pt x="1343" y="973"/>
                    </a:cubicBezTo>
                    <a:cubicBezTo>
                      <a:pt x="1343" y="857"/>
                      <a:pt x="1343" y="857"/>
                      <a:pt x="1343" y="857"/>
                    </a:cubicBezTo>
                    <a:cubicBezTo>
                      <a:pt x="1343" y="811"/>
                      <a:pt x="1158" y="765"/>
                      <a:pt x="903" y="753"/>
                    </a:cubicBezTo>
                    <a:cubicBezTo>
                      <a:pt x="903" y="637"/>
                      <a:pt x="903" y="637"/>
                      <a:pt x="903" y="637"/>
                    </a:cubicBezTo>
                    <a:cubicBezTo>
                      <a:pt x="1019" y="672"/>
                      <a:pt x="1239" y="695"/>
                      <a:pt x="1482" y="695"/>
                    </a:cubicBezTo>
                    <a:cubicBezTo>
                      <a:pt x="1725" y="695"/>
                      <a:pt x="1945" y="672"/>
                      <a:pt x="2061" y="637"/>
                    </a:cubicBezTo>
                    <a:lnTo>
                      <a:pt x="2061" y="915"/>
                    </a:lnTo>
                    <a:close/>
                    <a:moveTo>
                      <a:pt x="857" y="741"/>
                    </a:moveTo>
                    <a:lnTo>
                      <a:pt x="857" y="741"/>
                    </a:lnTo>
                    <a:close/>
                    <a:moveTo>
                      <a:pt x="2049" y="545"/>
                    </a:moveTo>
                    <a:cubicBezTo>
                      <a:pt x="1933" y="579"/>
                      <a:pt x="1725" y="602"/>
                      <a:pt x="1482" y="602"/>
                    </a:cubicBezTo>
                    <a:cubicBezTo>
                      <a:pt x="1239" y="602"/>
                      <a:pt x="1030" y="579"/>
                      <a:pt x="915" y="545"/>
                    </a:cubicBezTo>
                    <a:cubicBezTo>
                      <a:pt x="891" y="545"/>
                      <a:pt x="891" y="521"/>
                      <a:pt x="915" y="521"/>
                    </a:cubicBezTo>
                    <a:cubicBezTo>
                      <a:pt x="1030" y="487"/>
                      <a:pt x="1239" y="463"/>
                      <a:pt x="1482" y="463"/>
                    </a:cubicBezTo>
                    <a:cubicBezTo>
                      <a:pt x="1725" y="463"/>
                      <a:pt x="1933" y="487"/>
                      <a:pt x="2049" y="521"/>
                    </a:cubicBezTo>
                    <a:cubicBezTo>
                      <a:pt x="2072" y="521"/>
                      <a:pt x="2072" y="545"/>
                      <a:pt x="2049" y="545"/>
                    </a:cubicBezTo>
                    <a:close/>
                    <a:moveTo>
                      <a:pt x="2870" y="1332"/>
                    </a:moveTo>
                    <a:cubicBezTo>
                      <a:pt x="2801" y="1355"/>
                      <a:pt x="2604" y="1390"/>
                      <a:pt x="2291" y="1390"/>
                    </a:cubicBezTo>
                    <a:cubicBezTo>
                      <a:pt x="2245" y="1390"/>
                      <a:pt x="2200" y="1390"/>
                      <a:pt x="2153" y="1390"/>
                    </a:cubicBezTo>
                    <a:cubicBezTo>
                      <a:pt x="2153" y="1112"/>
                      <a:pt x="2153" y="1112"/>
                      <a:pt x="2153" y="1112"/>
                    </a:cubicBezTo>
                    <a:cubicBezTo>
                      <a:pt x="2200" y="1112"/>
                      <a:pt x="2245" y="1112"/>
                      <a:pt x="2291" y="1112"/>
                    </a:cubicBezTo>
                    <a:cubicBezTo>
                      <a:pt x="2534" y="1112"/>
                      <a:pt x="2754" y="1089"/>
                      <a:pt x="2870" y="1054"/>
                    </a:cubicBezTo>
                    <a:lnTo>
                      <a:pt x="2870" y="1332"/>
                    </a:lnTo>
                    <a:close/>
                    <a:moveTo>
                      <a:pt x="2870" y="961"/>
                    </a:moveTo>
                    <a:cubicBezTo>
                      <a:pt x="2754" y="996"/>
                      <a:pt x="2534" y="1019"/>
                      <a:pt x="2291" y="1019"/>
                    </a:cubicBezTo>
                    <a:cubicBezTo>
                      <a:pt x="2245" y="1019"/>
                      <a:pt x="2200" y="1019"/>
                      <a:pt x="2153" y="1019"/>
                    </a:cubicBezTo>
                    <a:cubicBezTo>
                      <a:pt x="2153" y="695"/>
                      <a:pt x="2153" y="695"/>
                      <a:pt x="2153" y="695"/>
                    </a:cubicBezTo>
                    <a:cubicBezTo>
                      <a:pt x="2200" y="695"/>
                      <a:pt x="2245" y="695"/>
                      <a:pt x="2291" y="695"/>
                    </a:cubicBezTo>
                    <a:cubicBezTo>
                      <a:pt x="2534" y="695"/>
                      <a:pt x="2754" y="672"/>
                      <a:pt x="2870" y="637"/>
                    </a:cubicBezTo>
                    <a:lnTo>
                      <a:pt x="2870" y="961"/>
                    </a:lnTo>
                    <a:close/>
                    <a:moveTo>
                      <a:pt x="2870" y="545"/>
                    </a:moveTo>
                    <a:cubicBezTo>
                      <a:pt x="2754" y="579"/>
                      <a:pt x="2534" y="602"/>
                      <a:pt x="2291" y="602"/>
                    </a:cubicBezTo>
                    <a:cubicBezTo>
                      <a:pt x="2245" y="602"/>
                      <a:pt x="2200" y="602"/>
                      <a:pt x="2153" y="602"/>
                    </a:cubicBezTo>
                    <a:cubicBezTo>
                      <a:pt x="2153" y="487"/>
                      <a:pt x="2153" y="487"/>
                      <a:pt x="2153" y="487"/>
                    </a:cubicBezTo>
                    <a:cubicBezTo>
                      <a:pt x="2153" y="441"/>
                      <a:pt x="1968" y="394"/>
                      <a:pt x="1713" y="382"/>
                    </a:cubicBezTo>
                    <a:cubicBezTo>
                      <a:pt x="1713" y="267"/>
                      <a:pt x="1713" y="267"/>
                      <a:pt x="1713" y="267"/>
                    </a:cubicBezTo>
                    <a:cubicBezTo>
                      <a:pt x="1829" y="302"/>
                      <a:pt x="2049" y="325"/>
                      <a:pt x="2291" y="325"/>
                    </a:cubicBezTo>
                    <a:cubicBezTo>
                      <a:pt x="2534" y="325"/>
                      <a:pt x="2754" y="302"/>
                      <a:pt x="2870" y="267"/>
                    </a:cubicBezTo>
                    <a:lnTo>
                      <a:pt x="2870" y="545"/>
                    </a:lnTo>
                    <a:close/>
                    <a:moveTo>
                      <a:pt x="2859" y="174"/>
                    </a:moveTo>
                    <a:cubicBezTo>
                      <a:pt x="2743" y="209"/>
                      <a:pt x="2534" y="232"/>
                      <a:pt x="2291" y="232"/>
                    </a:cubicBezTo>
                    <a:cubicBezTo>
                      <a:pt x="2049" y="232"/>
                      <a:pt x="1841" y="209"/>
                      <a:pt x="1725" y="174"/>
                    </a:cubicBezTo>
                    <a:cubicBezTo>
                      <a:pt x="1702" y="174"/>
                      <a:pt x="1702" y="151"/>
                      <a:pt x="1725" y="151"/>
                    </a:cubicBezTo>
                    <a:cubicBezTo>
                      <a:pt x="1841" y="116"/>
                      <a:pt x="2049" y="93"/>
                      <a:pt x="2291" y="93"/>
                    </a:cubicBezTo>
                    <a:cubicBezTo>
                      <a:pt x="2534" y="93"/>
                      <a:pt x="2743" y="116"/>
                      <a:pt x="2859" y="151"/>
                    </a:cubicBezTo>
                    <a:cubicBezTo>
                      <a:pt x="2882" y="151"/>
                      <a:pt x="2882" y="174"/>
                      <a:pt x="2859" y="174"/>
                    </a:cubicBezTo>
                    <a:close/>
                  </a:path>
                </a:pathLst>
              </a:custGeom>
              <a:solidFill>
                <a:srgbClr val="58595B"/>
              </a:solidFill>
              <a:ln>
                <a:noFill/>
              </a:ln>
              <a:effectLs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Calibri"/>
                  <a:ea typeface="+mn-ea"/>
                  <a:cs typeface="Arial" charset="0"/>
                </a:endParaRPr>
              </a:p>
            </p:txBody>
          </p:sp>
        </p:grpSp>
        <p:grpSp>
          <p:nvGrpSpPr>
            <p:cNvPr id="201" name="Group 200"/>
            <p:cNvGrpSpPr/>
            <p:nvPr/>
          </p:nvGrpSpPr>
          <p:grpSpPr>
            <a:xfrm>
              <a:off x="3501318" y="3430680"/>
              <a:ext cx="250186" cy="264963"/>
              <a:chOff x="2912194" y="4333280"/>
              <a:chExt cx="398908" cy="422469"/>
            </a:xfrm>
          </p:grpSpPr>
          <p:sp>
            <p:nvSpPr>
              <p:cNvPr id="206" name="Rectangle 205"/>
              <p:cNvSpPr/>
              <p:nvPr/>
            </p:nvSpPr>
            <p:spPr bwMode="gray">
              <a:xfrm>
                <a:off x="2912194" y="4341728"/>
                <a:ext cx="398908" cy="414021"/>
              </a:xfrm>
              <a:prstGeom prst="rect">
                <a:avLst/>
              </a:prstGeom>
              <a:solidFill>
                <a:srgbClr val="F1F5F7"/>
              </a:solidFill>
              <a:ln w="15875"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9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FFFFFF"/>
                  </a:solidFill>
                  <a:effectLst/>
                  <a:uLnTx/>
                  <a:uFillTx/>
                  <a:latin typeface="Calibri"/>
                  <a:ea typeface="+mn-ea"/>
                  <a:cs typeface="Arial" charset="0"/>
                </a:endParaRPr>
              </a:p>
            </p:txBody>
          </p:sp>
          <p:sp>
            <p:nvSpPr>
              <p:cNvPr id="207" name="Freeform 11"/>
              <p:cNvSpPr>
                <a:spLocks noChangeAspect="1" noChangeArrowheads="1"/>
              </p:cNvSpPr>
              <p:nvPr/>
            </p:nvSpPr>
            <p:spPr bwMode="auto">
              <a:xfrm>
                <a:off x="2994113" y="4333280"/>
                <a:ext cx="271537" cy="385778"/>
              </a:xfrm>
              <a:custGeom>
                <a:avLst/>
                <a:gdLst>
                  <a:gd name="T0" fmla="*/ 1760 w 2085"/>
                  <a:gd name="T1" fmla="*/ 1111 h 2964"/>
                  <a:gd name="T2" fmla="*/ 1760 w 2085"/>
                  <a:gd name="T3" fmla="*/ 718 h 2964"/>
                  <a:gd name="T4" fmla="*/ 1042 w 2085"/>
                  <a:gd name="T5" fmla="*/ 0 h 2964"/>
                  <a:gd name="T6" fmla="*/ 324 w 2085"/>
                  <a:gd name="T7" fmla="*/ 718 h 2964"/>
                  <a:gd name="T8" fmla="*/ 324 w 2085"/>
                  <a:gd name="T9" fmla="*/ 1111 h 2964"/>
                  <a:gd name="T10" fmla="*/ 0 w 2085"/>
                  <a:gd name="T11" fmla="*/ 1111 h 2964"/>
                  <a:gd name="T12" fmla="*/ 0 w 2085"/>
                  <a:gd name="T13" fmla="*/ 2523 h 2964"/>
                  <a:gd name="T14" fmla="*/ 1042 w 2085"/>
                  <a:gd name="T15" fmla="*/ 2963 h 2964"/>
                  <a:gd name="T16" fmla="*/ 2084 w 2085"/>
                  <a:gd name="T17" fmla="*/ 2523 h 2964"/>
                  <a:gd name="T18" fmla="*/ 2084 w 2085"/>
                  <a:gd name="T19" fmla="*/ 1111 h 2964"/>
                  <a:gd name="T20" fmla="*/ 1760 w 2085"/>
                  <a:gd name="T21" fmla="*/ 1111 h 2964"/>
                  <a:gd name="T22" fmla="*/ 1158 w 2085"/>
                  <a:gd name="T23" fmla="*/ 1956 h 2964"/>
                  <a:gd name="T24" fmla="*/ 1158 w 2085"/>
                  <a:gd name="T25" fmla="*/ 2223 h 2964"/>
                  <a:gd name="T26" fmla="*/ 1042 w 2085"/>
                  <a:gd name="T27" fmla="*/ 2338 h 2964"/>
                  <a:gd name="T28" fmla="*/ 926 w 2085"/>
                  <a:gd name="T29" fmla="*/ 2223 h 2964"/>
                  <a:gd name="T30" fmla="*/ 926 w 2085"/>
                  <a:gd name="T31" fmla="*/ 1956 h 2964"/>
                  <a:gd name="T32" fmla="*/ 810 w 2085"/>
                  <a:gd name="T33" fmla="*/ 1760 h 2964"/>
                  <a:gd name="T34" fmla="*/ 1042 w 2085"/>
                  <a:gd name="T35" fmla="*/ 1528 h 2964"/>
                  <a:gd name="T36" fmla="*/ 1273 w 2085"/>
                  <a:gd name="T37" fmla="*/ 1760 h 2964"/>
                  <a:gd name="T38" fmla="*/ 1158 w 2085"/>
                  <a:gd name="T39" fmla="*/ 1956 h 2964"/>
                  <a:gd name="T40" fmla="*/ 1436 w 2085"/>
                  <a:gd name="T41" fmla="*/ 1111 h 2964"/>
                  <a:gd name="T42" fmla="*/ 648 w 2085"/>
                  <a:gd name="T43" fmla="*/ 1111 h 2964"/>
                  <a:gd name="T44" fmla="*/ 648 w 2085"/>
                  <a:gd name="T45" fmla="*/ 718 h 2964"/>
                  <a:gd name="T46" fmla="*/ 1042 w 2085"/>
                  <a:gd name="T47" fmla="*/ 324 h 2964"/>
                  <a:gd name="T48" fmla="*/ 1436 w 2085"/>
                  <a:gd name="T49" fmla="*/ 718 h 2964"/>
                  <a:gd name="T50" fmla="*/ 1436 w 2085"/>
                  <a:gd name="T51" fmla="*/ 1111 h 29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085" h="2964">
                    <a:moveTo>
                      <a:pt x="1760" y="1111"/>
                    </a:moveTo>
                    <a:cubicBezTo>
                      <a:pt x="1760" y="718"/>
                      <a:pt x="1760" y="718"/>
                      <a:pt x="1760" y="718"/>
                    </a:cubicBezTo>
                    <a:cubicBezTo>
                      <a:pt x="1760" y="324"/>
                      <a:pt x="1436" y="0"/>
                      <a:pt x="1042" y="0"/>
                    </a:cubicBezTo>
                    <a:cubicBezTo>
                      <a:pt x="648" y="0"/>
                      <a:pt x="324" y="324"/>
                      <a:pt x="324" y="718"/>
                    </a:cubicBezTo>
                    <a:cubicBezTo>
                      <a:pt x="324" y="1111"/>
                      <a:pt x="324" y="1111"/>
                      <a:pt x="324" y="1111"/>
                    </a:cubicBezTo>
                    <a:cubicBezTo>
                      <a:pt x="0" y="1111"/>
                      <a:pt x="0" y="1111"/>
                      <a:pt x="0" y="1111"/>
                    </a:cubicBezTo>
                    <a:cubicBezTo>
                      <a:pt x="0" y="2523"/>
                      <a:pt x="0" y="2523"/>
                      <a:pt x="0" y="2523"/>
                    </a:cubicBezTo>
                    <a:cubicBezTo>
                      <a:pt x="1042" y="2963"/>
                      <a:pt x="1042" y="2963"/>
                      <a:pt x="1042" y="2963"/>
                    </a:cubicBezTo>
                    <a:cubicBezTo>
                      <a:pt x="2084" y="2523"/>
                      <a:pt x="2084" y="2523"/>
                      <a:pt x="2084" y="2523"/>
                    </a:cubicBezTo>
                    <a:cubicBezTo>
                      <a:pt x="2084" y="1111"/>
                      <a:pt x="2084" y="1111"/>
                      <a:pt x="2084" y="1111"/>
                    </a:cubicBezTo>
                    <a:lnTo>
                      <a:pt x="1760" y="1111"/>
                    </a:lnTo>
                    <a:close/>
                    <a:moveTo>
                      <a:pt x="1158" y="1956"/>
                    </a:moveTo>
                    <a:cubicBezTo>
                      <a:pt x="1158" y="2222"/>
                      <a:pt x="1158" y="2223"/>
                      <a:pt x="1158" y="2223"/>
                    </a:cubicBezTo>
                    <a:cubicBezTo>
                      <a:pt x="1158" y="2291"/>
                      <a:pt x="1111" y="2338"/>
                      <a:pt x="1042" y="2338"/>
                    </a:cubicBezTo>
                    <a:cubicBezTo>
                      <a:pt x="973" y="2338"/>
                      <a:pt x="926" y="2291"/>
                      <a:pt x="926" y="2223"/>
                    </a:cubicBezTo>
                    <a:cubicBezTo>
                      <a:pt x="926" y="1956"/>
                      <a:pt x="926" y="1956"/>
                      <a:pt x="926" y="1956"/>
                    </a:cubicBezTo>
                    <a:cubicBezTo>
                      <a:pt x="857" y="1922"/>
                      <a:pt x="810" y="1841"/>
                      <a:pt x="810" y="1760"/>
                    </a:cubicBezTo>
                    <a:cubicBezTo>
                      <a:pt x="810" y="1632"/>
                      <a:pt x="914" y="1528"/>
                      <a:pt x="1042" y="1528"/>
                    </a:cubicBezTo>
                    <a:cubicBezTo>
                      <a:pt x="1169" y="1528"/>
                      <a:pt x="1273" y="1632"/>
                      <a:pt x="1273" y="1760"/>
                    </a:cubicBezTo>
                    <a:cubicBezTo>
                      <a:pt x="1273" y="1841"/>
                      <a:pt x="1227" y="1922"/>
                      <a:pt x="1158" y="1956"/>
                    </a:cubicBezTo>
                    <a:close/>
                    <a:moveTo>
                      <a:pt x="1436" y="1111"/>
                    </a:moveTo>
                    <a:cubicBezTo>
                      <a:pt x="648" y="1111"/>
                      <a:pt x="648" y="1111"/>
                      <a:pt x="648" y="1111"/>
                    </a:cubicBezTo>
                    <a:cubicBezTo>
                      <a:pt x="648" y="718"/>
                      <a:pt x="648" y="718"/>
                      <a:pt x="648" y="718"/>
                    </a:cubicBezTo>
                    <a:cubicBezTo>
                      <a:pt x="648" y="498"/>
                      <a:pt x="822" y="324"/>
                      <a:pt x="1042" y="324"/>
                    </a:cubicBezTo>
                    <a:cubicBezTo>
                      <a:pt x="1262" y="324"/>
                      <a:pt x="1436" y="498"/>
                      <a:pt x="1436" y="718"/>
                    </a:cubicBezTo>
                    <a:lnTo>
                      <a:pt x="1436" y="1111"/>
                    </a:lnTo>
                    <a:close/>
                  </a:path>
                </a:pathLst>
              </a:custGeom>
              <a:solidFill>
                <a:srgbClr val="58595B"/>
              </a:solidFill>
              <a:ln>
                <a:noFill/>
              </a:ln>
              <a:effectLs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Calibri"/>
                  <a:ea typeface="+mn-ea"/>
                  <a:cs typeface="Arial" charset="0"/>
                </a:endParaRPr>
              </a:p>
            </p:txBody>
          </p:sp>
        </p:grpSp>
        <p:grpSp>
          <p:nvGrpSpPr>
            <p:cNvPr id="202" name="Group 201"/>
            <p:cNvGrpSpPr/>
            <p:nvPr/>
          </p:nvGrpSpPr>
          <p:grpSpPr>
            <a:xfrm>
              <a:off x="5304955" y="3444347"/>
              <a:ext cx="250186" cy="285465"/>
              <a:chOff x="2912194" y="4333280"/>
              <a:chExt cx="398908" cy="455158"/>
            </a:xfrm>
          </p:grpSpPr>
          <p:sp>
            <p:nvSpPr>
              <p:cNvPr id="204" name="Rectangle 203"/>
              <p:cNvSpPr/>
              <p:nvPr/>
            </p:nvSpPr>
            <p:spPr bwMode="gray">
              <a:xfrm>
                <a:off x="2912194" y="4341728"/>
                <a:ext cx="398908" cy="446710"/>
              </a:xfrm>
              <a:prstGeom prst="rect">
                <a:avLst/>
              </a:prstGeom>
              <a:solidFill>
                <a:srgbClr val="F1F5F7"/>
              </a:solidFill>
              <a:ln w="15875"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9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FFFFFF"/>
                  </a:solidFill>
                  <a:effectLst/>
                  <a:uLnTx/>
                  <a:uFillTx/>
                  <a:latin typeface="Calibri"/>
                  <a:ea typeface="+mn-ea"/>
                  <a:cs typeface="Arial" charset="0"/>
                </a:endParaRPr>
              </a:p>
            </p:txBody>
          </p:sp>
          <p:sp>
            <p:nvSpPr>
              <p:cNvPr id="205" name="Freeform 11"/>
              <p:cNvSpPr>
                <a:spLocks noChangeAspect="1" noChangeArrowheads="1"/>
              </p:cNvSpPr>
              <p:nvPr/>
            </p:nvSpPr>
            <p:spPr bwMode="auto">
              <a:xfrm>
                <a:off x="2994113" y="4333280"/>
                <a:ext cx="271537" cy="385778"/>
              </a:xfrm>
              <a:custGeom>
                <a:avLst/>
                <a:gdLst>
                  <a:gd name="T0" fmla="*/ 1760 w 2085"/>
                  <a:gd name="T1" fmla="*/ 1111 h 2964"/>
                  <a:gd name="T2" fmla="*/ 1760 w 2085"/>
                  <a:gd name="T3" fmla="*/ 718 h 2964"/>
                  <a:gd name="T4" fmla="*/ 1042 w 2085"/>
                  <a:gd name="T5" fmla="*/ 0 h 2964"/>
                  <a:gd name="T6" fmla="*/ 324 w 2085"/>
                  <a:gd name="T7" fmla="*/ 718 h 2964"/>
                  <a:gd name="T8" fmla="*/ 324 w 2085"/>
                  <a:gd name="T9" fmla="*/ 1111 h 2964"/>
                  <a:gd name="T10" fmla="*/ 0 w 2085"/>
                  <a:gd name="T11" fmla="*/ 1111 h 2964"/>
                  <a:gd name="T12" fmla="*/ 0 w 2085"/>
                  <a:gd name="T13" fmla="*/ 2523 h 2964"/>
                  <a:gd name="T14" fmla="*/ 1042 w 2085"/>
                  <a:gd name="T15" fmla="*/ 2963 h 2964"/>
                  <a:gd name="T16" fmla="*/ 2084 w 2085"/>
                  <a:gd name="T17" fmla="*/ 2523 h 2964"/>
                  <a:gd name="T18" fmla="*/ 2084 w 2085"/>
                  <a:gd name="T19" fmla="*/ 1111 h 2964"/>
                  <a:gd name="T20" fmla="*/ 1760 w 2085"/>
                  <a:gd name="T21" fmla="*/ 1111 h 2964"/>
                  <a:gd name="T22" fmla="*/ 1158 w 2085"/>
                  <a:gd name="T23" fmla="*/ 1956 h 2964"/>
                  <a:gd name="T24" fmla="*/ 1158 w 2085"/>
                  <a:gd name="T25" fmla="*/ 2223 h 2964"/>
                  <a:gd name="T26" fmla="*/ 1042 w 2085"/>
                  <a:gd name="T27" fmla="*/ 2338 h 2964"/>
                  <a:gd name="T28" fmla="*/ 926 w 2085"/>
                  <a:gd name="T29" fmla="*/ 2223 h 2964"/>
                  <a:gd name="T30" fmla="*/ 926 w 2085"/>
                  <a:gd name="T31" fmla="*/ 1956 h 2964"/>
                  <a:gd name="T32" fmla="*/ 810 w 2085"/>
                  <a:gd name="T33" fmla="*/ 1760 h 2964"/>
                  <a:gd name="T34" fmla="*/ 1042 w 2085"/>
                  <a:gd name="T35" fmla="*/ 1528 h 2964"/>
                  <a:gd name="T36" fmla="*/ 1273 w 2085"/>
                  <a:gd name="T37" fmla="*/ 1760 h 2964"/>
                  <a:gd name="T38" fmla="*/ 1158 w 2085"/>
                  <a:gd name="T39" fmla="*/ 1956 h 2964"/>
                  <a:gd name="T40" fmla="*/ 1436 w 2085"/>
                  <a:gd name="T41" fmla="*/ 1111 h 2964"/>
                  <a:gd name="T42" fmla="*/ 648 w 2085"/>
                  <a:gd name="T43" fmla="*/ 1111 h 2964"/>
                  <a:gd name="T44" fmla="*/ 648 w 2085"/>
                  <a:gd name="T45" fmla="*/ 718 h 2964"/>
                  <a:gd name="T46" fmla="*/ 1042 w 2085"/>
                  <a:gd name="T47" fmla="*/ 324 h 2964"/>
                  <a:gd name="T48" fmla="*/ 1436 w 2085"/>
                  <a:gd name="T49" fmla="*/ 718 h 2964"/>
                  <a:gd name="T50" fmla="*/ 1436 w 2085"/>
                  <a:gd name="T51" fmla="*/ 1111 h 29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085" h="2964">
                    <a:moveTo>
                      <a:pt x="1760" y="1111"/>
                    </a:moveTo>
                    <a:cubicBezTo>
                      <a:pt x="1760" y="718"/>
                      <a:pt x="1760" y="718"/>
                      <a:pt x="1760" y="718"/>
                    </a:cubicBezTo>
                    <a:cubicBezTo>
                      <a:pt x="1760" y="324"/>
                      <a:pt x="1436" y="0"/>
                      <a:pt x="1042" y="0"/>
                    </a:cubicBezTo>
                    <a:cubicBezTo>
                      <a:pt x="648" y="0"/>
                      <a:pt x="324" y="324"/>
                      <a:pt x="324" y="718"/>
                    </a:cubicBezTo>
                    <a:cubicBezTo>
                      <a:pt x="324" y="1111"/>
                      <a:pt x="324" y="1111"/>
                      <a:pt x="324" y="1111"/>
                    </a:cubicBezTo>
                    <a:cubicBezTo>
                      <a:pt x="0" y="1111"/>
                      <a:pt x="0" y="1111"/>
                      <a:pt x="0" y="1111"/>
                    </a:cubicBezTo>
                    <a:cubicBezTo>
                      <a:pt x="0" y="2523"/>
                      <a:pt x="0" y="2523"/>
                      <a:pt x="0" y="2523"/>
                    </a:cubicBezTo>
                    <a:cubicBezTo>
                      <a:pt x="1042" y="2963"/>
                      <a:pt x="1042" y="2963"/>
                      <a:pt x="1042" y="2963"/>
                    </a:cubicBezTo>
                    <a:cubicBezTo>
                      <a:pt x="2084" y="2523"/>
                      <a:pt x="2084" y="2523"/>
                      <a:pt x="2084" y="2523"/>
                    </a:cubicBezTo>
                    <a:cubicBezTo>
                      <a:pt x="2084" y="1111"/>
                      <a:pt x="2084" y="1111"/>
                      <a:pt x="2084" y="1111"/>
                    </a:cubicBezTo>
                    <a:lnTo>
                      <a:pt x="1760" y="1111"/>
                    </a:lnTo>
                    <a:close/>
                    <a:moveTo>
                      <a:pt x="1158" y="1956"/>
                    </a:moveTo>
                    <a:cubicBezTo>
                      <a:pt x="1158" y="2222"/>
                      <a:pt x="1158" y="2223"/>
                      <a:pt x="1158" y="2223"/>
                    </a:cubicBezTo>
                    <a:cubicBezTo>
                      <a:pt x="1158" y="2291"/>
                      <a:pt x="1111" y="2338"/>
                      <a:pt x="1042" y="2338"/>
                    </a:cubicBezTo>
                    <a:cubicBezTo>
                      <a:pt x="973" y="2338"/>
                      <a:pt x="926" y="2291"/>
                      <a:pt x="926" y="2223"/>
                    </a:cubicBezTo>
                    <a:cubicBezTo>
                      <a:pt x="926" y="1956"/>
                      <a:pt x="926" y="1956"/>
                      <a:pt x="926" y="1956"/>
                    </a:cubicBezTo>
                    <a:cubicBezTo>
                      <a:pt x="857" y="1922"/>
                      <a:pt x="810" y="1841"/>
                      <a:pt x="810" y="1760"/>
                    </a:cubicBezTo>
                    <a:cubicBezTo>
                      <a:pt x="810" y="1632"/>
                      <a:pt x="914" y="1528"/>
                      <a:pt x="1042" y="1528"/>
                    </a:cubicBezTo>
                    <a:cubicBezTo>
                      <a:pt x="1169" y="1528"/>
                      <a:pt x="1273" y="1632"/>
                      <a:pt x="1273" y="1760"/>
                    </a:cubicBezTo>
                    <a:cubicBezTo>
                      <a:pt x="1273" y="1841"/>
                      <a:pt x="1227" y="1922"/>
                      <a:pt x="1158" y="1956"/>
                    </a:cubicBezTo>
                    <a:close/>
                    <a:moveTo>
                      <a:pt x="1436" y="1111"/>
                    </a:moveTo>
                    <a:cubicBezTo>
                      <a:pt x="648" y="1111"/>
                      <a:pt x="648" y="1111"/>
                      <a:pt x="648" y="1111"/>
                    </a:cubicBezTo>
                    <a:cubicBezTo>
                      <a:pt x="648" y="718"/>
                      <a:pt x="648" y="718"/>
                      <a:pt x="648" y="718"/>
                    </a:cubicBezTo>
                    <a:cubicBezTo>
                      <a:pt x="648" y="498"/>
                      <a:pt x="822" y="324"/>
                      <a:pt x="1042" y="324"/>
                    </a:cubicBezTo>
                    <a:cubicBezTo>
                      <a:pt x="1262" y="324"/>
                      <a:pt x="1436" y="498"/>
                      <a:pt x="1436" y="718"/>
                    </a:cubicBezTo>
                    <a:lnTo>
                      <a:pt x="1436" y="1111"/>
                    </a:lnTo>
                    <a:close/>
                  </a:path>
                </a:pathLst>
              </a:custGeom>
              <a:solidFill>
                <a:srgbClr val="58595B"/>
              </a:solidFill>
              <a:ln>
                <a:noFill/>
              </a:ln>
              <a:effectLs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Calibri"/>
                  <a:ea typeface="+mn-ea"/>
                  <a:cs typeface="Arial" charset="0"/>
                </a:endParaRPr>
              </a:p>
            </p:txBody>
          </p:sp>
        </p:grpSp>
        <p:cxnSp>
          <p:nvCxnSpPr>
            <p:cNvPr id="203" name="Straight Connector 202"/>
            <p:cNvCxnSpPr/>
            <p:nvPr/>
          </p:nvCxnSpPr>
          <p:spPr>
            <a:xfrm>
              <a:off x="4514832" y="4112441"/>
              <a:ext cx="4083" cy="277684"/>
            </a:xfrm>
            <a:prstGeom prst="line">
              <a:avLst/>
            </a:prstGeom>
            <a:noFill/>
            <a:ln w="12700" cap="flat" cmpd="sng" algn="ctr">
              <a:solidFill>
                <a:srgbClr val="58595B"/>
              </a:solidFill>
              <a:prstDash val="sysDash"/>
              <a:miter lim="800000"/>
              <a:headEnd type="oval"/>
              <a:tailEnd type="oval"/>
            </a:ln>
            <a:effectLst/>
          </p:spPr>
        </p:cxnSp>
      </p:grpSp>
      <p:grpSp>
        <p:nvGrpSpPr>
          <p:cNvPr id="223" name="Group 222"/>
          <p:cNvGrpSpPr/>
          <p:nvPr/>
        </p:nvGrpSpPr>
        <p:grpSpPr>
          <a:xfrm>
            <a:off x="4370462" y="4595356"/>
            <a:ext cx="2337410" cy="536064"/>
            <a:chOff x="5296427" y="3948977"/>
            <a:chExt cx="2862310" cy="656444"/>
          </a:xfrm>
        </p:grpSpPr>
        <p:grpSp>
          <p:nvGrpSpPr>
            <p:cNvPr id="224" name="Group 223"/>
            <p:cNvGrpSpPr/>
            <p:nvPr/>
          </p:nvGrpSpPr>
          <p:grpSpPr>
            <a:xfrm>
              <a:off x="5296427" y="3948977"/>
              <a:ext cx="656444" cy="656444"/>
              <a:chOff x="4654252" y="5661248"/>
              <a:chExt cx="656444" cy="656444"/>
            </a:xfrm>
          </p:grpSpPr>
          <p:sp>
            <p:nvSpPr>
              <p:cNvPr id="226" name="Oval 225"/>
              <p:cNvSpPr/>
              <p:nvPr/>
            </p:nvSpPr>
            <p:spPr bwMode="gray">
              <a:xfrm>
                <a:off x="4654252" y="5661248"/>
                <a:ext cx="656444" cy="656444"/>
              </a:xfrm>
              <a:prstGeom prst="ellipse">
                <a:avLst/>
              </a:prstGeom>
              <a:solidFill>
                <a:srgbClr val="58595B">
                  <a:lumMod val="75000"/>
                </a:srgbClr>
              </a:solidFill>
              <a:ln w="15875"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9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58595B">
                      <a:lumMod val="75000"/>
                    </a:srgbClr>
                  </a:solidFill>
                  <a:effectLst/>
                  <a:uLnTx/>
                  <a:uFillTx/>
                  <a:latin typeface="Calibri"/>
                  <a:ea typeface=""/>
                  <a:cs typeface=""/>
                </a:endParaRPr>
              </a:p>
            </p:txBody>
          </p:sp>
          <p:grpSp>
            <p:nvGrpSpPr>
              <p:cNvPr id="227" name="Group 226"/>
              <p:cNvGrpSpPr/>
              <p:nvPr/>
            </p:nvGrpSpPr>
            <p:grpSpPr>
              <a:xfrm>
                <a:off x="4733644" y="5808168"/>
                <a:ext cx="497661" cy="362605"/>
                <a:chOff x="187325" y="79375"/>
                <a:chExt cx="9875838" cy="7693025"/>
              </a:xfrm>
              <a:solidFill>
                <a:srgbClr val="FFFFFF"/>
              </a:solidFill>
            </p:grpSpPr>
            <p:sp>
              <p:nvSpPr>
                <p:cNvPr id="228" name="Freeform 1"/>
                <p:cNvSpPr>
                  <a:spLocks noChangeArrowheads="1"/>
                </p:cNvSpPr>
                <p:nvPr/>
              </p:nvSpPr>
              <p:spPr bwMode="auto">
                <a:xfrm>
                  <a:off x="187325" y="79375"/>
                  <a:ext cx="9875838" cy="6415088"/>
                </a:xfrm>
                <a:custGeom>
                  <a:avLst/>
                  <a:gdLst>
                    <a:gd name="T0" fmla="*/ 23806 w 27435"/>
                    <a:gd name="T1" fmla="*/ 6163 h 17818"/>
                    <a:gd name="T2" fmla="*/ 22613 w 27435"/>
                    <a:gd name="T3" fmla="*/ 5219 h 17818"/>
                    <a:gd name="T4" fmla="*/ 19208 w 27435"/>
                    <a:gd name="T5" fmla="*/ 2684 h 17818"/>
                    <a:gd name="T6" fmla="*/ 15680 w 27435"/>
                    <a:gd name="T7" fmla="*/ 720 h 17818"/>
                    <a:gd name="T8" fmla="*/ 13965 w 27435"/>
                    <a:gd name="T9" fmla="*/ 1069 h 17818"/>
                    <a:gd name="T10" fmla="*/ 10561 w 27435"/>
                    <a:gd name="T11" fmla="*/ 0 h 17818"/>
                    <a:gd name="T12" fmla="*/ 5119 w 27435"/>
                    <a:gd name="T13" fmla="*/ 4299 h 17818"/>
                    <a:gd name="T14" fmla="*/ 0 w 27435"/>
                    <a:gd name="T15" fmla="*/ 10561 h 17818"/>
                    <a:gd name="T16" fmla="*/ 7157 w 27435"/>
                    <a:gd name="T17" fmla="*/ 16823 h 17818"/>
                    <a:gd name="T18" fmla="*/ 7654 w 27435"/>
                    <a:gd name="T19" fmla="*/ 16873 h 17818"/>
                    <a:gd name="T20" fmla="*/ 7679 w 27435"/>
                    <a:gd name="T21" fmla="*/ 16898 h 17818"/>
                    <a:gd name="T22" fmla="*/ 8300 w 27435"/>
                    <a:gd name="T23" fmla="*/ 17147 h 17818"/>
                    <a:gd name="T24" fmla="*/ 8946 w 27435"/>
                    <a:gd name="T25" fmla="*/ 17519 h 17818"/>
                    <a:gd name="T26" fmla="*/ 9592 w 27435"/>
                    <a:gd name="T27" fmla="*/ 17519 h 17818"/>
                    <a:gd name="T28" fmla="*/ 9493 w 27435"/>
                    <a:gd name="T29" fmla="*/ 16600 h 17818"/>
                    <a:gd name="T30" fmla="*/ 9493 w 27435"/>
                    <a:gd name="T31" fmla="*/ 16575 h 17818"/>
                    <a:gd name="T32" fmla="*/ 8971 w 27435"/>
                    <a:gd name="T33" fmla="*/ 15904 h 17818"/>
                    <a:gd name="T34" fmla="*/ 7281 w 27435"/>
                    <a:gd name="T35" fmla="*/ 16003 h 17818"/>
                    <a:gd name="T36" fmla="*/ 7405 w 27435"/>
                    <a:gd name="T37" fmla="*/ 15457 h 17818"/>
                    <a:gd name="T38" fmla="*/ 7033 w 27435"/>
                    <a:gd name="T39" fmla="*/ 15431 h 17818"/>
                    <a:gd name="T40" fmla="*/ 5940 w 27435"/>
                    <a:gd name="T41" fmla="*/ 15556 h 17818"/>
                    <a:gd name="T42" fmla="*/ 1292 w 27435"/>
                    <a:gd name="T43" fmla="*/ 10561 h 17818"/>
                    <a:gd name="T44" fmla="*/ 5119 w 27435"/>
                    <a:gd name="T45" fmla="*/ 5591 h 17818"/>
                    <a:gd name="T46" fmla="*/ 5492 w 27435"/>
                    <a:gd name="T47" fmla="*/ 5542 h 17818"/>
                    <a:gd name="T48" fmla="*/ 9866 w 27435"/>
                    <a:gd name="T49" fmla="*/ 1466 h 17818"/>
                    <a:gd name="T50" fmla="*/ 12699 w 27435"/>
                    <a:gd name="T51" fmla="*/ 2088 h 17818"/>
                    <a:gd name="T52" fmla="*/ 14512 w 27435"/>
                    <a:gd name="T53" fmla="*/ 2410 h 17818"/>
                    <a:gd name="T54" fmla="*/ 15382 w 27435"/>
                    <a:gd name="T55" fmla="*/ 2138 h 17818"/>
                    <a:gd name="T56" fmla="*/ 15431 w 27435"/>
                    <a:gd name="T57" fmla="*/ 2112 h 17818"/>
                    <a:gd name="T58" fmla="*/ 18040 w 27435"/>
                    <a:gd name="T59" fmla="*/ 3380 h 17818"/>
                    <a:gd name="T60" fmla="*/ 21545 w 27435"/>
                    <a:gd name="T61" fmla="*/ 6039 h 17818"/>
                    <a:gd name="T62" fmla="*/ 23582 w 27435"/>
                    <a:gd name="T63" fmla="*/ 7431 h 17818"/>
                    <a:gd name="T64" fmla="*/ 26142 w 27435"/>
                    <a:gd name="T65" fmla="*/ 10685 h 17818"/>
                    <a:gd name="T66" fmla="*/ 22290 w 27435"/>
                    <a:gd name="T67" fmla="*/ 14636 h 17818"/>
                    <a:gd name="T68" fmla="*/ 18488 w 27435"/>
                    <a:gd name="T69" fmla="*/ 16028 h 17818"/>
                    <a:gd name="T70" fmla="*/ 18438 w 27435"/>
                    <a:gd name="T71" fmla="*/ 17420 h 17818"/>
                    <a:gd name="T72" fmla="*/ 18886 w 27435"/>
                    <a:gd name="T73" fmla="*/ 17420 h 17818"/>
                    <a:gd name="T74" fmla="*/ 24229 w 27435"/>
                    <a:gd name="T75" fmla="*/ 15109 h 17818"/>
                    <a:gd name="T76" fmla="*/ 27434 w 27435"/>
                    <a:gd name="T77" fmla="*/ 10685 h 17818"/>
                    <a:gd name="T78" fmla="*/ 23806 w 27435"/>
                    <a:gd name="T79" fmla="*/ 6163 h 178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7435" h="17818">
                      <a:moveTo>
                        <a:pt x="23806" y="6163"/>
                      </a:moveTo>
                      <a:lnTo>
                        <a:pt x="23806" y="6163"/>
                      </a:lnTo>
                      <a:cubicBezTo>
                        <a:pt x="23781" y="6163"/>
                        <a:pt x="23781" y="6138"/>
                        <a:pt x="23756" y="6138"/>
                      </a:cubicBezTo>
                      <a:cubicBezTo>
                        <a:pt x="23507" y="6039"/>
                        <a:pt x="23010" y="5890"/>
                        <a:pt x="22613" y="5219"/>
                      </a:cubicBezTo>
                      <a:cubicBezTo>
                        <a:pt x="21992" y="4175"/>
                        <a:pt x="21022" y="3256"/>
                        <a:pt x="19730" y="3032"/>
                      </a:cubicBezTo>
                      <a:cubicBezTo>
                        <a:pt x="19432" y="3032"/>
                        <a:pt x="19308" y="2907"/>
                        <a:pt x="19208" y="2684"/>
                      </a:cubicBezTo>
                      <a:cubicBezTo>
                        <a:pt x="18637" y="1516"/>
                        <a:pt x="17419" y="845"/>
                        <a:pt x="16102" y="720"/>
                      </a:cubicBezTo>
                      <a:cubicBezTo>
                        <a:pt x="15953" y="720"/>
                        <a:pt x="15829" y="720"/>
                        <a:pt x="15680" y="720"/>
                      </a:cubicBezTo>
                      <a:cubicBezTo>
                        <a:pt x="15257" y="720"/>
                        <a:pt x="14711" y="820"/>
                        <a:pt x="14288" y="1069"/>
                      </a:cubicBezTo>
                      <a:cubicBezTo>
                        <a:pt x="14189" y="1069"/>
                        <a:pt x="14090" y="1069"/>
                        <a:pt x="13965" y="1069"/>
                      </a:cubicBezTo>
                      <a:cubicBezTo>
                        <a:pt x="13865" y="1069"/>
                        <a:pt x="13543" y="1044"/>
                        <a:pt x="13345" y="820"/>
                      </a:cubicBezTo>
                      <a:cubicBezTo>
                        <a:pt x="12600" y="249"/>
                        <a:pt x="11630" y="0"/>
                        <a:pt x="10561" y="0"/>
                      </a:cubicBezTo>
                      <a:cubicBezTo>
                        <a:pt x="8425" y="0"/>
                        <a:pt x="6610" y="1392"/>
                        <a:pt x="5964" y="3504"/>
                      </a:cubicBezTo>
                      <a:cubicBezTo>
                        <a:pt x="5865" y="3728"/>
                        <a:pt x="5641" y="4175"/>
                        <a:pt x="5119" y="4299"/>
                      </a:cubicBezTo>
                      <a:cubicBezTo>
                        <a:pt x="2236" y="4647"/>
                        <a:pt x="0" y="7331"/>
                        <a:pt x="0" y="10561"/>
                      </a:cubicBezTo>
                      <a:lnTo>
                        <a:pt x="0" y="10561"/>
                      </a:lnTo>
                      <a:cubicBezTo>
                        <a:pt x="0" y="14065"/>
                        <a:pt x="2659" y="16948"/>
                        <a:pt x="5865" y="16948"/>
                      </a:cubicBezTo>
                      <a:cubicBezTo>
                        <a:pt x="6287" y="16948"/>
                        <a:pt x="6709" y="16823"/>
                        <a:pt x="7157" y="16823"/>
                      </a:cubicBezTo>
                      <a:cubicBezTo>
                        <a:pt x="7256" y="16823"/>
                        <a:pt x="7256" y="16823"/>
                        <a:pt x="7256" y="16823"/>
                      </a:cubicBezTo>
                      <a:cubicBezTo>
                        <a:pt x="7380" y="16823"/>
                        <a:pt x="7530" y="16849"/>
                        <a:pt x="7654" y="16873"/>
                      </a:cubicBezTo>
                      <a:cubicBezTo>
                        <a:pt x="7654" y="16898"/>
                        <a:pt x="7654" y="16898"/>
                        <a:pt x="7654" y="16898"/>
                      </a:cubicBezTo>
                      <a:lnTo>
                        <a:pt x="7679" y="16898"/>
                      </a:lnTo>
                      <a:cubicBezTo>
                        <a:pt x="7877" y="16948"/>
                        <a:pt x="8076" y="16997"/>
                        <a:pt x="8200" y="17072"/>
                      </a:cubicBezTo>
                      <a:cubicBezTo>
                        <a:pt x="8250" y="17097"/>
                        <a:pt x="8275" y="17121"/>
                        <a:pt x="8300" y="17147"/>
                      </a:cubicBezTo>
                      <a:lnTo>
                        <a:pt x="8300" y="17121"/>
                      </a:lnTo>
                      <a:cubicBezTo>
                        <a:pt x="8524" y="17271"/>
                        <a:pt x="8723" y="17420"/>
                        <a:pt x="8946" y="17519"/>
                      </a:cubicBezTo>
                      <a:cubicBezTo>
                        <a:pt x="9170" y="17669"/>
                        <a:pt x="9419" y="17743"/>
                        <a:pt x="9642" y="17817"/>
                      </a:cubicBezTo>
                      <a:cubicBezTo>
                        <a:pt x="9617" y="17718"/>
                        <a:pt x="9592" y="17618"/>
                        <a:pt x="9592" y="17519"/>
                      </a:cubicBezTo>
                      <a:cubicBezTo>
                        <a:pt x="9567" y="17395"/>
                        <a:pt x="9543" y="17271"/>
                        <a:pt x="9518" y="17121"/>
                      </a:cubicBezTo>
                      <a:cubicBezTo>
                        <a:pt x="9518" y="16973"/>
                        <a:pt x="9493" y="16774"/>
                        <a:pt x="9493" y="16600"/>
                      </a:cubicBezTo>
                      <a:lnTo>
                        <a:pt x="9493" y="16600"/>
                      </a:lnTo>
                      <a:cubicBezTo>
                        <a:pt x="9493" y="16600"/>
                        <a:pt x="9493" y="16600"/>
                        <a:pt x="9493" y="16575"/>
                      </a:cubicBezTo>
                      <a:cubicBezTo>
                        <a:pt x="9493" y="16476"/>
                        <a:pt x="9493" y="16376"/>
                        <a:pt x="9518" y="16277"/>
                      </a:cubicBezTo>
                      <a:cubicBezTo>
                        <a:pt x="9318" y="16177"/>
                        <a:pt x="9145" y="16053"/>
                        <a:pt x="8971" y="15904"/>
                      </a:cubicBezTo>
                      <a:cubicBezTo>
                        <a:pt x="8573" y="15606"/>
                        <a:pt x="8002" y="15482"/>
                        <a:pt x="7405" y="15457"/>
                      </a:cubicBezTo>
                      <a:cubicBezTo>
                        <a:pt x="7331" y="15606"/>
                        <a:pt x="7281" y="15804"/>
                        <a:pt x="7281" y="16003"/>
                      </a:cubicBezTo>
                      <a:lnTo>
                        <a:pt x="7281" y="16003"/>
                      </a:lnTo>
                      <a:cubicBezTo>
                        <a:pt x="7281" y="15804"/>
                        <a:pt x="7331" y="15606"/>
                        <a:pt x="7405" y="15457"/>
                      </a:cubicBezTo>
                      <a:cubicBezTo>
                        <a:pt x="7356" y="15457"/>
                        <a:pt x="7306" y="15431"/>
                        <a:pt x="7256" y="15431"/>
                      </a:cubicBezTo>
                      <a:cubicBezTo>
                        <a:pt x="7157" y="15431"/>
                        <a:pt x="7157" y="15431"/>
                        <a:pt x="7033" y="15431"/>
                      </a:cubicBezTo>
                      <a:cubicBezTo>
                        <a:pt x="6834" y="15431"/>
                        <a:pt x="6709" y="15431"/>
                        <a:pt x="6610" y="15431"/>
                      </a:cubicBezTo>
                      <a:cubicBezTo>
                        <a:pt x="6337" y="15556"/>
                        <a:pt x="6138" y="15556"/>
                        <a:pt x="5940" y="15556"/>
                      </a:cubicBezTo>
                      <a:cubicBezTo>
                        <a:pt x="5914" y="15556"/>
                        <a:pt x="5889" y="15556"/>
                        <a:pt x="5865" y="15556"/>
                      </a:cubicBezTo>
                      <a:cubicBezTo>
                        <a:pt x="3305" y="15556"/>
                        <a:pt x="1292" y="13369"/>
                        <a:pt x="1292" y="10561"/>
                      </a:cubicBezTo>
                      <a:lnTo>
                        <a:pt x="1292" y="10561"/>
                      </a:lnTo>
                      <a:cubicBezTo>
                        <a:pt x="1292" y="8052"/>
                        <a:pt x="2932" y="6114"/>
                        <a:pt x="5119" y="5591"/>
                      </a:cubicBezTo>
                      <a:cubicBezTo>
                        <a:pt x="5144" y="5591"/>
                        <a:pt x="5194" y="5591"/>
                        <a:pt x="5218" y="5591"/>
                      </a:cubicBezTo>
                      <a:cubicBezTo>
                        <a:pt x="5318" y="5567"/>
                        <a:pt x="5392" y="5542"/>
                        <a:pt x="5492" y="5542"/>
                      </a:cubicBezTo>
                      <a:cubicBezTo>
                        <a:pt x="6312" y="5343"/>
                        <a:pt x="6859" y="4796"/>
                        <a:pt x="7157" y="3952"/>
                      </a:cubicBezTo>
                      <a:cubicBezTo>
                        <a:pt x="7604" y="2684"/>
                        <a:pt x="8648" y="1740"/>
                        <a:pt x="9866" y="1466"/>
                      </a:cubicBezTo>
                      <a:cubicBezTo>
                        <a:pt x="10089" y="1416"/>
                        <a:pt x="10338" y="1392"/>
                        <a:pt x="10561" y="1392"/>
                      </a:cubicBezTo>
                      <a:cubicBezTo>
                        <a:pt x="11407" y="1392"/>
                        <a:pt x="12052" y="1641"/>
                        <a:pt x="12699" y="2088"/>
                      </a:cubicBezTo>
                      <a:cubicBezTo>
                        <a:pt x="13121" y="2336"/>
                        <a:pt x="13543" y="2436"/>
                        <a:pt x="13965" y="2436"/>
                      </a:cubicBezTo>
                      <a:cubicBezTo>
                        <a:pt x="14189" y="2436"/>
                        <a:pt x="14362" y="2436"/>
                        <a:pt x="14512" y="2410"/>
                      </a:cubicBezTo>
                      <a:cubicBezTo>
                        <a:pt x="14587" y="2386"/>
                        <a:pt x="14661" y="2361"/>
                        <a:pt x="14735" y="2336"/>
                      </a:cubicBezTo>
                      <a:cubicBezTo>
                        <a:pt x="14934" y="2237"/>
                        <a:pt x="15158" y="2162"/>
                        <a:pt x="15382" y="2138"/>
                      </a:cubicBezTo>
                      <a:cubicBezTo>
                        <a:pt x="15406" y="2112"/>
                        <a:pt x="15406" y="2112"/>
                        <a:pt x="15431" y="2112"/>
                      </a:cubicBezTo>
                      <a:lnTo>
                        <a:pt x="15431" y="2112"/>
                      </a:lnTo>
                      <a:cubicBezTo>
                        <a:pt x="15531" y="2112"/>
                        <a:pt x="15605" y="2088"/>
                        <a:pt x="15680" y="2088"/>
                      </a:cubicBezTo>
                      <a:cubicBezTo>
                        <a:pt x="16748" y="2088"/>
                        <a:pt x="17717" y="2684"/>
                        <a:pt x="18040" y="3380"/>
                      </a:cubicBezTo>
                      <a:cubicBezTo>
                        <a:pt x="18463" y="4175"/>
                        <a:pt x="19208" y="4299"/>
                        <a:pt x="19531" y="4424"/>
                      </a:cubicBezTo>
                      <a:cubicBezTo>
                        <a:pt x="20277" y="4548"/>
                        <a:pt x="21022" y="5120"/>
                        <a:pt x="21545" y="6039"/>
                      </a:cubicBezTo>
                      <a:cubicBezTo>
                        <a:pt x="21594" y="6114"/>
                        <a:pt x="21619" y="6163"/>
                        <a:pt x="21644" y="6213"/>
                      </a:cubicBezTo>
                      <a:cubicBezTo>
                        <a:pt x="22091" y="6934"/>
                        <a:pt x="22787" y="7331"/>
                        <a:pt x="23582" y="7431"/>
                      </a:cubicBezTo>
                      <a:cubicBezTo>
                        <a:pt x="25073" y="7778"/>
                        <a:pt x="26142" y="9071"/>
                        <a:pt x="26142" y="10685"/>
                      </a:cubicBezTo>
                      <a:lnTo>
                        <a:pt x="26142" y="10685"/>
                      </a:lnTo>
                      <a:cubicBezTo>
                        <a:pt x="26142" y="12077"/>
                        <a:pt x="25173" y="13369"/>
                        <a:pt x="23905" y="13816"/>
                      </a:cubicBezTo>
                      <a:cubicBezTo>
                        <a:pt x="23483" y="13816"/>
                        <a:pt x="22738" y="14165"/>
                        <a:pt x="22290" y="14636"/>
                      </a:cubicBezTo>
                      <a:cubicBezTo>
                        <a:pt x="21221" y="15581"/>
                        <a:pt x="20153" y="16028"/>
                        <a:pt x="18886" y="16028"/>
                      </a:cubicBezTo>
                      <a:cubicBezTo>
                        <a:pt x="18761" y="16028"/>
                        <a:pt x="18612" y="16028"/>
                        <a:pt x="18488" y="16028"/>
                      </a:cubicBezTo>
                      <a:cubicBezTo>
                        <a:pt x="18513" y="16202"/>
                        <a:pt x="18513" y="16401"/>
                        <a:pt x="18513" y="16600"/>
                      </a:cubicBezTo>
                      <a:cubicBezTo>
                        <a:pt x="18513" y="16873"/>
                        <a:pt x="18488" y="17147"/>
                        <a:pt x="18438" y="17420"/>
                      </a:cubicBezTo>
                      <a:cubicBezTo>
                        <a:pt x="18587" y="17420"/>
                        <a:pt x="18736" y="17420"/>
                        <a:pt x="18886" y="17420"/>
                      </a:cubicBezTo>
                      <a:lnTo>
                        <a:pt x="18886" y="17420"/>
                      </a:lnTo>
                      <a:cubicBezTo>
                        <a:pt x="20600" y="17420"/>
                        <a:pt x="21992" y="16724"/>
                        <a:pt x="23060" y="15680"/>
                      </a:cubicBezTo>
                      <a:cubicBezTo>
                        <a:pt x="23483" y="15457"/>
                        <a:pt x="24004" y="15208"/>
                        <a:pt x="24229" y="15109"/>
                      </a:cubicBezTo>
                      <a:cubicBezTo>
                        <a:pt x="24303" y="15084"/>
                        <a:pt x="24402" y="15059"/>
                        <a:pt x="24477" y="15034"/>
                      </a:cubicBezTo>
                      <a:cubicBezTo>
                        <a:pt x="26167" y="14463"/>
                        <a:pt x="27434" y="12674"/>
                        <a:pt x="27434" y="10685"/>
                      </a:cubicBezTo>
                      <a:lnTo>
                        <a:pt x="27434" y="10685"/>
                      </a:lnTo>
                      <a:cubicBezTo>
                        <a:pt x="27434" y="8375"/>
                        <a:pt x="25819" y="6511"/>
                        <a:pt x="23806" y="6163"/>
                      </a:cubicBezTo>
                    </a:path>
                  </a:pathLst>
                </a:custGeom>
                <a:grp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58595B">
                        <a:lumMod val="75000"/>
                      </a:srgbClr>
                    </a:solidFill>
                    <a:effectLst/>
                    <a:uLnTx/>
                    <a:uFillTx/>
                    <a:latin typeface="Calibri"/>
                    <a:ea typeface="+mn-ea"/>
                    <a:cs typeface="Arial" charset="0"/>
                  </a:endParaRPr>
                </a:p>
              </p:txBody>
            </p:sp>
            <p:sp>
              <p:nvSpPr>
                <p:cNvPr id="229" name="Freeform 2"/>
                <p:cNvSpPr>
                  <a:spLocks noChangeArrowheads="1"/>
                </p:cNvSpPr>
                <p:nvPr/>
              </p:nvSpPr>
              <p:spPr bwMode="auto">
                <a:xfrm>
                  <a:off x="2808286" y="3449809"/>
                  <a:ext cx="3184527" cy="804864"/>
                </a:xfrm>
                <a:custGeom>
                  <a:avLst/>
                  <a:gdLst>
                    <a:gd name="T0" fmla="*/ 1019 w 8847"/>
                    <a:gd name="T1" fmla="*/ 2235 h 2236"/>
                    <a:gd name="T2" fmla="*/ 1019 w 8847"/>
                    <a:gd name="T3" fmla="*/ 2235 h 2236"/>
                    <a:gd name="T4" fmla="*/ 5567 w 8847"/>
                    <a:gd name="T5" fmla="*/ 2235 h 2236"/>
                    <a:gd name="T6" fmla="*/ 6734 w 8847"/>
                    <a:gd name="T7" fmla="*/ 2086 h 2236"/>
                    <a:gd name="T8" fmla="*/ 7877 w 8847"/>
                    <a:gd name="T9" fmla="*/ 2235 h 2236"/>
                    <a:gd name="T10" fmla="*/ 8846 w 8847"/>
                    <a:gd name="T11" fmla="*/ 1216 h 2236"/>
                    <a:gd name="T12" fmla="*/ 8846 w 8847"/>
                    <a:gd name="T13" fmla="*/ 1216 h 2236"/>
                    <a:gd name="T14" fmla="*/ 8846 w 8847"/>
                    <a:gd name="T15" fmla="*/ 1192 h 2236"/>
                    <a:gd name="T16" fmla="*/ 8846 w 8847"/>
                    <a:gd name="T17" fmla="*/ 1167 h 2236"/>
                    <a:gd name="T18" fmla="*/ 8846 w 8847"/>
                    <a:gd name="T19" fmla="*/ 1117 h 2236"/>
                    <a:gd name="T20" fmla="*/ 7803 w 8847"/>
                    <a:gd name="T21" fmla="*/ 0 h 2236"/>
                    <a:gd name="T22" fmla="*/ 1019 w 8847"/>
                    <a:gd name="T23" fmla="*/ 0 h 2236"/>
                    <a:gd name="T24" fmla="*/ 0 w 8847"/>
                    <a:gd name="T25" fmla="*/ 1117 h 2236"/>
                    <a:gd name="T26" fmla="*/ 1019 w 8847"/>
                    <a:gd name="T27" fmla="*/ 2235 h 2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847" h="2236">
                      <a:moveTo>
                        <a:pt x="1019" y="2235"/>
                      </a:moveTo>
                      <a:lnTo>
                        <a:pt x="1019" y="2235"/>
                      </a:lnTo>
                      <a:cubicBezTo>
                        <a:pt x="5567" y="2235"/>
                        <a:pt x="5567" y="2235"/>
                        <a:pt x="5567" y="2235"/>
                      </a:cubicBezTo>
                      <a:cubicBezTo>
                        <a:pt x="5940" y="2135"/>
                        <a:pt x="6337" y="2086"/>
                        <a:pt x="6734" y="2086"/>
                      </a:cubicBezTo>
                      <a:cubicBezTo>
                        <a:pt x="7107" y="2086"/>
                        <a:pt x="7504" y="2135"/>
                        <a:pt x="7877" y="2235"/>
                      </a:cubicBezTo>
                      <a:cubicBezTo>
                        <a:pt x="8374" y="2210"/>
                        <a:pt x="8797" y="1763"/>
                        <a:pt x="8846" y="1216"/>
                      </a:cubicBezTo>
                      <a:lnTo>
                        <a:pt x="8846" y="1216"/>
                      </a:lnTo>
                      <a:lnTo>
                        <a:pt x="8846" y="1192"/>
                      </a:lnTo>
                      <a:cubicBezTo>
                        <a:pt x="8846" y="1167"/>
                        <a:pt x="8846" y="1167"/>
                        <a:pt x="8846" y="1167"/>
                      </a:cubicBezTo>
                      <a:cubicBezTo>
                        <a:pt x="8846" y="1141"/>
                        <a:pt x="8846" y="1141"/>
                        <a:pt x="8846" y="1117"/>
                      </a:cubicBezTo>
                      <a:cubicBezTo>
                        <a:pt x="8846" y="497"/>
                        <a:pt x="8374" y="0"/>
                        <a:pt x="7803" y="0"/>
                      </a:cubicBezTo>
                      <a:cubicBezTo>
                        <a:pt x="1019" y="0"/>
                        <a:pt x="1019" y="0"/>
                        <a:pt x="1019" y="0"/>
                      </a:cubicBezTo>
                      <a:cubicBezTo>
                        <a:pt x="448" y="0"/>
                        <a:pt x="0" y="497"/>
                        <a:pt x="0" y="1117"/>
                      </a:cubicBezTo>
                      <a:cubicBezTo>
                        <a:pt x="0" y="1738"/>
                        <a:pt x="448" y="2235"/>
                        <a:pt x="1019" y="2235"/>
                      </a:cubicBezTo>
                    </a:path>
                  </a:pathLst>
                </a:custGeom>
                <a:grp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58595B">
                        <a:lumMod val="75000"/>
                      </a:srgbClr>
                    </a:solidFill>
                    <a:effectLst/>
                    <a:uLnTx/>
                    <a:uFillTx/>
                    <a:latin typeface="Calibri"/>
                    <a:ea typeface="+mn-ea"/>
                    <a:cs typeface="Arial" charset="0"/>
                  </a:endParaRPr>
                </a:p>
              </p:txBody>
            </p:sp>
            <p:sp>
              <p:nvSpPr>
                <p:cNvPr id="230" name="Freeform 3"/>
                <p:cNvSpPr>
                  <a:spLocks noChangeArrowheads="1"/>
                </p:cNvSpPr>
                <p:nvPr/>
              </p:nvSpPr>
              <p:spPr bwMode="auto">
                <a:xfrm>
                  <a:off x="2808288" y="4489450"/>
                  <a:ext cx="1673225" cy="806450"/>
                </a:xfrm>
                <a:custGeom>
                  <a:avLst/>
                  <a:gdLst>
                    <a:gd name="T0" fmla="*/ 4647 w 4648"/>
                    <a:gd name="T1" fmla="*/ 0 h 2238"/>
                    <a:gd name="T2" fmla="*/ 4647 w 4648"/>
                    <a:gd name="T3" fmla="*/ 0 h 2238"/>
                    <a:gd name="T4" fmla="*/ 1019 w 4648"/>
                    <a:gd name="T5" fmla="*/ 0 h 2238"/>
                    <a:gd name="T6" fmla="*/ 0 w 4648"/>
                    <a:gd name="T7" fmla="*/ 1118 h 2238"/>
                    <a:gd name="T8" fmla="*/ 1019 w 4648"/>
                    <a:gd name="T9" fmla="*/ 2237 h 2238"/>
                    <a:gd name="T10" fmla="*/ 2659 w 4648"/>
                    <a:gd name="T11" fmla="*/ 2237 h 2238"/>
                    <a:gd name="T12" fmla="*/ 4647 w 4648"/>
                    <a:gd name="T13" fmla="*/ 0 h 2238"/>
                  </a:gdLst>
                  <a:ahLst/>
                  <a:cxnLst>
                    <a:cxn ang="0">
                      <a:pos x="T0" y="T1"/>
                    </a:cxn>
                    <a:cxn ang="0">
                      <a:pos x="T2" y="T3"/>
                    </a:cxn>
                    <a:cxn ang="0">
                      <a:pos x="T4" y="T5"/>
                    </a:cxn>
                    <a:cxn ang="0">
                      <a:pos x="T6" y="T7"/>
                    </a:cxn>
                    <a:cxn ang="0">
                      <a:pos x="T8" y="T9"/>
                    </a:cxn>
                    <a:cxn ang="0">
                      <a:pos x="T10" y="T11"/>
                    </a:cxn>
                    <a:cxn ang="0">
                      <a:pos x="T12" y="T13"/>
                    </a:cxn>
                  </a:cxnLst>
                  <a:rect l="0" t="0" r="r" b="b"/>
                  <a:pathLst>
                    <a:path w="4648" h="2238">
                      <a:moveTo>
                        <a:pt x="4647" y="0"/>
                      </a:moveTo>
                      <a:lnTo>
                        <a:pt x="4647" y="0"/>
                      </a:lnTo>
                      <a:cubicBezTo>
                        <a:pt x="1019" y="0"/>
                        <a:pt x="1019" y="0"/>
                        <a:pt x="1019" y="0"/>
                      </a:cubicBezTo>
                      <a:cubicBezTo>
                        <a:pt x="448" y="0"/>
                        <a:pt x="0" y="497"/>
                        <a:pt x="0" y="1118"/>
                      </a:cubicBezTo>
                      <a:cubicBezTo>
                        <a:pt x="0" y="1740"/>
                        <a:pt x="448" y="2237"/>
                        <a:pt x="1019" y="2237"/>
                      </a:cubicBezTo>
                      <a:cubicBezTo>
                        <a:pt x="2659" y="2237"/>
                        <a:pt x="2659" y="2237"/>
                        <a:pt x="2659" y="2237"/>
                      </a:cubicBezTo>
                      <a:cubicBezTo>
                        <a:pt x="3082" y="1267"/>
                        <a:pt x="3777" y="497"/>
                        <a:pt x="4647" y="0"/>
                      </a:cubicBezTo>
                    </a:path>
                  </a:pathLst>
                </a:custGeom>
                <a:grp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58595B">
                        <a:lumMod val="75000"/>
                      </a:srgbClr>
                    </a:solidFill>
                    <a:effectLst/>
                    <a:uLnTx/>
                    <a:uFillTx/>
                    <a:latin typeface="Calibri"/>
                    <a:ea typeface="+mn-ea"/>
                    <a:cs typeface="Arial" charset="0"/>
                  </a:endParaRPr>
                </a:p>
              </p:txBody>
            </p:sp>
            <p:sp>
              <p:nvSpPr>
                <p:cNvPr id="231" name="Freeform 4"/>
                <p:cNvSpPr>
                  <a:spLocks noChangeArrowheads="1"/>
                </p:cNvSpPr>
                <p:nvPr/>
              </p:nvSpPr>
              <p:spPr bwMode="auto">
                <a:xfrm>
                  <a:off x="2852738" y="5456238"/>
                  <a:ext cx="850900" cy="501650"/>
                </a:xfrm>
                <a:custGeom>
                  <a:avLst/>
                  <a:gdLst>
                    <a:gd name="T0" fmla="*/ 0 w 2362"/>
                    <a:gd name="T1" fmla="*/ 572 h 1393"/>
                    <a:gd name="T2" fmla="*/ 0 w 2362"/>
                    <a:gd name="T3" fmla="*/ 572 h 1393"/>
                    <a:gd name="T4" fmla="*/ 1566 w 2362"/>
                    <a:gd name="T5" fmla="*/ 1045 h 1393"/>
                    <a:gd name="T6" fmla="*/ 2113 w 2362"/>
                    <a:gd name="T7" fmla="*/ 1392 h 1393"/>
                    <a:gd name="T8" fmla="*/ 2361 w 2362"/>
                    <a:gd name="T9" fmla="*/ 0 h 1393"/>
                    <a:gd name="T10" fmla="*/ 895 w 2362"/>
                    <a:gd name="T11" fmla="*/ 0 h 1393"/>
                    <a:gd name="T12" fmla="*/ 0 w 2362"/>
                    <a:gd name="T13" fmla="*/ 572 h 1393"/>
                  </a:gdLst>
                  <a:ahLst/>
                  <a:cxnLst>
                    <a:cxn ang="0">
                      <a:pos x="T0" y="T1"/>
                    </a:cxn>
                    <a:cxn ang="0">
                      <a:pos x="T2" y="T3"/>
                    </a:cxn>
                    <a:cxn ang="0">
                      <a:pos x="T4" y="T5"/>
                    </a:cxn>
                    <a:cxn ang="0">
                      <a:pos x="T6" y="T7"/>
                    </a:cxn>
                    <a:cxn ang="0">
                      <a:pos x="T8" y="T9"/>
                    </a:cxn>
                    <a:cxn ang="0">
                      <a:pos x="T10" y="T11"/>
                    </a:cxn>
                    <a:cxn ang="0">
                      <a:pos x="T12" y="T13"/>
                    </a:cxn>
                  </a:cxnLst>
                  <a:rect l="0" t="0" r="r" b="b"/>
                  <a:pathLst>
                    <a:path w="2362" h="1393">
                      <a:moveTo>
                        <a:pt x="0" y="572"/>
                      </a:moveTo>
                      <a:lnTo>
                        <a:pt x="0" y="572"/>
                      </a:lnTo>
                      <a:cubicBezTo>
                        <a:pt x="597" y="597"/>
                        <a:pt x="1168" y="722"/>
                        <a:pt x="1566" y="1045"/>
                      </a:cubicBezTo>
                      <a:cubicBezTo>
                        <a:pt x="1740" y="1169"/>
                        <a:pt x="1913" y="1293"/>
                        <a:pt x="2113" y="1392"/>
                      </a:cubicBezTo>
                      <a:cubicBezTo>
                        <a:pt x="2138" y="921"/>
                        <a:pt x="2237" y="473"/>
                        <a:pt x="2361" y="0"/>
                      </a:cubicBezTo>
                      <a:cubicBezTo>
                        <a:pt x="895" y="0"/>
                        <a:pt x="895" y="0"/>
                        <a:pt x="895" y="0"/>
                      </a:cubicBezTo>
                      <a:cubicBezTo>
                        <a:pt x="523" y="0"/>
                        <a:pt x="174" y="249"/>
                        <a:pt x="0" y="572"/>
                      </a:cubicBezTo>
                    </a:path>
                  </a:pathLst>
                </a:custGeom>
                <a:grp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58595B">
                        <a:lumMod val="75000"/>
                      </a:srgbClr>
                    </a:solidFill>
                    <a:effectLst/>
                    <a:uLnTx/>
                    <a:uFillTx/>
                    <a:latin typeface="Calibri"/>
                    <a:ea typeface="+mn-ea"/>
                    <a:cs typeface="Arial" charset="0"/>
                  </a:endParaRPr>
                </a:p>
              </p:txBody>
            </p:sp>
            <p:sp>
              <p:nvSpPr>
                <p:cNvPr id="232" name="Freeform 5"/>
                <p:cNvSpPr>
                  <a:spLocks noChangeArrowheads="1"/>
                </p:cNvSpPr>
                <p:nvPr/>
              </p:nvSpPr>
              <p:spPr bwMode="auto">
                <a:xfrm>
                  <a:off x="2808286" y="6386515"/>
                  <a:ext cx="1190622" cy="814390"/>
                </a:xfrm>
                <a:custGeom>
                  <a:avLst/>
                  <a:gdLst>
                    <a:gd name="T0" fmla="*/ 0 w 3306"/>
                    <a:gd name="T1" fmla="*/ 1144 h 2263"/>
                    <a:gd name="T2" fmla="*/ 0 w 3306"/>
                    <a:gd name="T3" fmla="*/ 1144 h 2263"/>
                    <a:gd name="T4" fmla="*/ 1019 w 3306"/>
                    <a:gd name="T5" fmla="*/ 2262 h 2263"/>
                    <a:gd name="T6" fmla="*/ 3305 w 3306"/>
                    <a:gd name="T7" fmla="*/ 2262 h 2263"/>
                    <a:gd name="T8" fmla="*/ 2361 w 3306"/>
                    <a:gd name="T9" fmla="*/ 298 h 2263"/>
                    <a:gd name="T10" fmla="*/ 2361 w 3306"/>
                    <a:gd name="T11" fmla="*/ 298 h 2263"/>
                    <a:gd name="T12" fmla="*/ 2361 w 3306"/>
                    <a:gd name="T13" fmla="*/ 298 h 2263"/>
                    <a:gd name="T14" fmla="*/ 2361 w 3306"/>
                    <a:gd name="T15" fmla="*/ 298 h 2263"/>
                    <a:gd name="T16" fmla="*/ 2361 w 3306"/>
                    <a:gd name="T17" fmla="*/ 298 h 2263"/>
                    <a:gd name="T18" fmla="*/ 1665 w 3306"/>
                    <a:gd name="T19" fmla="*/ 0 h 2263"/>
                    <a:gd name="T20" fmla="*/ 1019 w 3306"/>
                    <a:gd name="T21" fmla="*/ 0 h 2263"/>
                    <a:gd name="T22" fmla="*/ 0 w 3306"/>
                    <a:gd name="T23" fmla="*/ 1144 h 2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306" h="2263">
                      <a:moveTo>
                        <a:pt x="0" y="1144"/>
                      </a:moveTo>
                      <a:lnTo>
                        <a:pt x="0" y="1144"/>
                      </a:lnTo>
                      <a:cubicBezTo>
                        <a:pt x="0" y="1765"/>
                        <a:pt x="448" y="2262"/>
                        <a:pt x="1019" y="2262"/>
                      </a:cubicBezTo>
                      <a:cubicBezTo>
                        <a:pt x="3305" y="2262"/>
                        <a:pt x="3305" y="2262"/>
                        <a:pt x="3305" y="2262"/>
                      </a:cubicBezTo>
                      <a:cubicBezTo>
                        <a:pt x="2858" y="1690"/>
                        <a:pt x="2535" y="1044"/>
                        <a:pt x="2361" y="298"/>
                      </a:cubicBezTo>
                      <a:lnTo>
                        <a:pt x="2361" y="298"/>
                      </a:lnTo>
                      <a:lnTo>
                        <a:pt x="2361" y="298"/>
                      </a:lnTo>
                      <a:lnTo>
                        <a:pt x="2361" y="298"/>
                      </a:lnTo>
                      <a:lnTo>
                        <a:pt x="2361" y="298"/>
                      </a:lnTo>
                      <a:cubicBezTo>
                        <a:pt x="2138" y="224"/>
                        <a:pt x="1889" y="150"/>
                        <a:pt x="1665" y="0"/>
                      </a:cubicBezTo>
                      <a:cubicBezTo>
                        <a:pt x="1019" y="0"/>
                        <a:pt x="1019" y="0"/>
                        <a:pt x="1019" y="0"/>
                      </a:cubicBezTo>
                      <a:cubicBezTo>
                        <a:pt x="448" y="0"/>
                        <a:pt x="0" y="522"/>
                        <a:pt x="0" y="1144"/>
                      </a:cubicBezTo>
                    </a:path>
                  </a:pathLst>
                </a:custGeom>
                <a:grp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58595B">
                        <a:lumMod val="75000"/>
                      </a:srgbClr>
                    </a:solidFill>
                    <a:effectLst/>
                    <a:uLnTx/>
                    <a:uFillTx/>
                    <a:latin typeface="Calibri"/>
                    <a:ea typeface="+mn-ea"/>
                    <a:cs typeface="Arial" charset="0"/>
                  </a:endParaRPr>
                </a:p>
              </p:txBody>
            </p:sp>
            <p:sp>
              <p:nvSpPr>
                <p:cNvPr id="233" name="Freeform 6"/>
                <p:cNvSpPr>
                  <a:spLocks noChangeArrowheads="1"/>
                </p:cNvSpPr>
                <p:nvPr/>
              </p:nvSpPr>
              <p:spPr bwMode="auto">
                <a:xfrm>
                  <a:off x="3730625" y="4489450"/>
                  <a:ext cx="3051175" cy="2111375"/>
                </a:xfrm>
                <a:custGeom>
                  <a:avLst/>
                  <a:gdLst>
                    <a:gd name="T0" fmla="*/ 5367 w 8474"/>
                    <a:gd name="T1" fmla="*/ 2982 h 5865"/>
                    <a:gd name="T2" fmla="*/ 5367 w 8474"/>
                    <a:gd name="T3" fmla="*/ 2982 h 5865"/>
                    <a:gd name="T4" fmla="*/ 5665 w 8474"/>
                    <a:gd name="T5" fmla="*/ 3206 h 5865"/>
                    <a:gd name="T6" fmla="*/ 5665 w 8474"/>
                    <a:gd name="T7" fmla="*/ 3206 h 5865"/>
                    <a:gd name="T8" fmla="*/ 5665 w 8474"/>
                    <a:gd name="T9" fmla="*/ 3206 h 5865"/>
                    <a:gd name="T10" fmla="*/ 5665 w 8474"/>
                    <a:gd name="T11" fmla="*/ 3206 h 5865"/>
                    <a:gd name="T12" fmla="*/ 5665 w 8474"/>
                    <a:gd name="T13" fmla="*/ 3206 h 5865"/>
                    <a:gd name="T14" fmla="*/ 6286 w 8474"/>
                    <a:gd name="T15" fmla="*/ 3653 h 5865"/>
                    <a:gd name="T16" fmla="*/ 6286 w 8474"/>
                    <a:gd name="T17" fmla="*/ 3653 h 5865"/>
                    <a:gd name="T18" fmla="*/ 7205 w 8474"/>
                    <a:gd name="T19" fmla="*/ 4349 h 5865"/>
                    <a:gd name="T20" fmla="*/ 7827 w 8474"/>
                    <a:gd name="T21" fmla="*/ 3653 h 5865"/>
                    <a:gd name="T22" fmla="*/ 7827 w 8474"/>
                    <a:gd name="T23" fmla="*/ 3653 h 5865"/>
                    <a:gd name="T24" fmla="*/ 8473 w 8474"/>
                    <a:gd name="T25" fmla="*/ 2957 h 5865"/>
                    <a:gd name="T26" fmla="*/ 8473 w 8474"/>
                    <a:gd name="T27" fmla="*/ 2957 h 5865"/>
                    <a:gd name="T28" fmla="*/ 7827 w 8474"/>
                    <a:gd name="T29" fmla="*/ 2957 h 5865"/>
                    <a:gd name="T30" fmla="*/ 6237 w 8474"/>
                    <a:gd name="T31" fmla="*/ 745 h 5865"/>
                    <a:gd name="T32" fmla="*/ 6211 w 8474"/>
                    <a:gd name="T33" fmla="*/ 721 h 5865"/>
                    <a:gd name="T34" fmla="*/ 6211 w 8474"/>
                    <a:gd name="T35" fmla="*/ 721 h 5865"/>
                    <a:gd name="T36" fmla="*/ 6211 w 8474"/>
                    <a:gd name="T37" fmla="*/ 721 h 5865"/>
                    <a:gd name="T38" fmla="*/ 4746 w 8474"/>
                    <a:gd name="T39" fmla="*/ 74 h 5865"/>
                    <a:gd name="T40" fmla="*/ 4099 w 8474"/>
                    <a:gd name="T41" fmla="*/ 0 h 5865"/>
                    <a:gd name="T42" fmla="*/ 4050 w 8474"/>
                    <a:gd name="T43" fmla="*/ 0 h 5865"/>
                    <a:gd name="T44" fmla="*/ 522 w 8474"/>
                    <a:gd name="T45" fmla="*/ 2237 h 5865"/>
                    <a:gd name="T46" fmla="*/ 347 w 8474"/>
                    <a:gd name="T47" fmla="*/ 2634 h 5865"/>
                    <a:gd name="T48" fmla="*/ 75 w 8474"/>
                    <a:gd name="T49" fmla="*/ 3604 h 5865"/>
                    <a:gd name="T50" fmla="*/ 25 w 8474"/>
                    <a:gd name="T51" fmla="*/ 4175 h 5865"/>
                    <a:gd name="T52" fmla="*/ 25 w 8474"/>
                    <a:gd name="T53" fmla="*/ 4175 h 5865"/>
                    <a:gd name="T54" fmla="*/ 0 w 8474"/>
                    <a:gd name="T55" fmla="*/ 4175 h 5865"/>
                    <a:gd name="T56" fmla="*/ 0 w 8474"/>
                    <a:gd name="T57" fmla="*/ 4175 h 5865"/>
                    <a:gd name="T58" fmla="*/ 0 w 8474"/>
                    <a:gd name="T59" fmla="*/ 4349 h 5865"/>
                    <a:gd name="T60" fmla="*/ 25 w 8474"/>
                    <a:gd name="T61" fmla="*/ 4870 h 5865"/>
                    <a:gd name="T62" fmla="*/ 99 w 8474"/>
                    <a:gd name="T63" fmla="*/ 5268 h 5865"/>
                    <a:gd name="T64" fmla="*/ 199 w 8474"/>
                    <a:gd name="T65" fmla="*/ 5691 h 5865"/>
                    <a:gd name="T66" fmla="*/ 199 w 8474"/>
                    <a:gd name="T67" fmla="*/ 5691 h 5865"/>
                    <a:gd name="T68" fmla="*/ 1690 w 8474"/>
                    <a:gd name="T69" fmla="*/ 5864 h 5865"/>
                    <a:gd name="T70" fmla="*/ 2112 w 8474"/>
                    <a:gd name="T71" fmla="*/ 5864 h 5865"/>
                    <a:gd name="T72" fmla="*/ 2062 w 8474"/>
                    <a:gd name="T73" fmla="*/ 5790 h 5865"/>
                    <a:gd name="T74" fmla="*/ 1838 w 8474"/>
                    <a:gd name="T75" fmla="*/ 5268 h 5865"/>
                    <a:gd name="T76" fmla="*/ 1714 w 8474"/>
                    <a:gd name="T77" fmla="*/ 4870 h 5865"/>
                    <a:gd name="T78" fmla="*/ 1690 w 8474"/>
                    <a:gd name="T79" fmla="*/ 4473 h 5865"/>
                    <a:gd name="T80" fmla="*/ 1690 w 8474"/>
                    <a:gd name="T81" fmla="*/ 4473 h 5865"/>
                    <a:gd name="T82" fmla="*/ 1690 w 8474"/>
                    <a:gd name="T83" fmla="*/ 4473 h 5865"/>
                    <a:gd name="T84" fmla="*/ 1690 w 8474"/>
                    <a:gd name="T85" fmla="*/ 4473 h 5865"/>
                    <a:gd name="T86" fmla="*/ 1690 w 8474"/>
                    <a:gd name="T87" fmla="*/ 4349 h 5865"/>
                    <a:gd name="T88" fmla="*/ 2311 w 8474"/>
                    <a:gd name="T89" fmla="*/ 2634 h 5865"/>
                    <a:gd name="T90" fmla="*/ 2733 w 8474"/>
                    <a:gd name="T91" fmla="*/ 2237 h 5865"/>
                    <a:gd name="T92" fmla="*/ 2759 w 8474"/>
                    <a:gd name="T93" fmla="*/ 2237 h 5865"/>
                    <a:gd name="T94" fmla="*/ 5292 w 8474"/>
                    <a:gd name="T95" fmla="*/ 2237 h 5865"/>
                    <a:gd name="T96" fmla="*/ 5292 w 8474"/>
                    <a:gd name="T97" fmla="*/ 2237 h 5865"/>
                    <a:gd name="T98" fmla="*/ 5292 w 8474"/>
                    <a:gd name="T99" fmla="*/ 2237 h 5865"/>
                    <a:gd name="T100" fmla="*/ 5292 w 8474"/>
                    <a:gd name="T101" fmla="*/ 2237 h 5865"/>
                    <a:gd name="T102" fmla="*/ 5292 w 8474"/>
                    <a:gd name="T103" fmla="*/ 2237 h 5865"/>
                    <a:gd name="T104" fmla="*/ 5938 w 8474"/>
                    <a:gd name="T105" fmla="*/ 2908 h 5865"/>
                    <a:gd name="T106" fmla="*/ 5938 w 8474"/>
                    <a:gd name="T107" fmla="*/ 2908 h 5865"/>
                    <a:gd name="T108" fmla="*/ 5938 w 8474"/>
                    <a:gd name="T109" fmla="*/ 2932 h 5865"/>
                    <a:gd name="T110" fmla="*/ 6162 w 8474"/>
                    <a:gd name="T111" fmla="*/ 3231 h 5865"/>
                    <a:gd name="T112" fmla="*/ 6162 w 8474"/>
                    <a:gd name="T113" fmla="*/ 3231 h 5865"/>
                    <a:gd name="T114" fmla="*/ 5938 w 8474"/>
                    <a:gd name="T115" fmla="*/ 2932 h 5865"/>
                    <a:gd name="T116" fmla="*/ 5963 w 8474"/>
                    <a:gd name="T117" fmla="*/ 2982 h 5865"/>
                    <a:gd name="T118" fmla="*/ 5963 w 8474"/>
                    <a:gd name="T119" fmla="*/ 2982 h 5865"/>
                    <a:gd name="T120" fmla="*/ 5963 w 8474"/>
                    <a:gd name="T121" fmla="*/ 2982 h 5865"/>
                    <a:gd name="T122" fmla="*/ 5963 w 8474"/>
                    <a:gd name="T123" fmla="*/ 2982 h 5865"/>
                    <a:gd name="T124" fmla="*/ 5367 w 8474"/>
                    <a:gd name="T125" fmla="*/ 2982 h 5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8474" h="5865">
                      <a:moveTo>
                        <a:pt x="5367" y="2982"/>
                      </a:moveTo>
                      <a:lnTo>
                        <a:pt x="5367" y="2982"/>
                      </a:lnTo>
                      <a:cubicBezTo>
                        <a:pt x="5665" y="3206"/>
                        <a:pt x="5665" y="3206"/>
                        <a:pt x="5665" y="3206"/>
                      </a:cubicBezTo>
                      <a:lnTo>
                        <a:pt x="5665" y="3206"/>
                      </a:lnTo>
                      <a:lnTo>
                        <a:pt x="5665" y="3206"/>
                      </a:lnTo>
                      <a:lnTo>
                        <a:pt x="5665" y="3206"/>
                      </a:lnTo>
                      <a:lnTo>
                        <a:pt x="5665" y="3206"/>
                      </a:lnTo>
                      <a:cubicBezTo>
                        <a:pt x="6286" y="3653"/>
                        <a:pt x="6286" y="3653"/>
                        <a:pt x="6286" y="3653"/>
                      </a:cubicBezTo>
                      <a:lnTo>
                        <a:pt x="6286" y="3653"/>
                      </a:lnTo>
                      <a:cubicBezTo>
                        <a:pt x="7205" y="4349"/>
                        <a:pt x="7205" y="4349"/>
                        <a:pt x="7205" y="4349"/>
                      </a:cubicBezTo>
                      <a:cubicBezTo>
                        <a:pt x="7827" y="3653"/>
                        <a:pt x="7827" y="3653"/>
                        <a:pt x="7827" y="3653"/>
                      </a:cubicBezTo>
                      <a:lnTo>
                        <a:pt x="7827" y="3653"/>
                      </a:lnTo>
                      <a:cubicBezTo>
                        <a:pt x="8473" y="2957"/>
                        <a:pt x="8473" y="2957"/>
                        <a:pt x="8473" y="2957"/>
                      </a:cubicBezTo>
                      <a:lnTo>
                        <a:pt x="8473" y="2957"/>
                      </a:lnTo>
                      <a:cubicBezTo>
                        <a:pt x="7827" y="2957"/>
                        <a:pt x="7827" y="2957"/>
                        <a:pt x="7827" y="2957"/>
                      </a:cubicBezTo>
                      <a:cubicBezTo>
                        <a:pt x="7529" y="2038"/>
                        <a:pt x="6957" y="1267"/>
                        <a:pt x="6237" y="745"/>
                      </a:cubicBezTo>
                      <a:cubicBezTo>
                        <a:pt x="6211" y="745"/>
                        <a:pt x="6211" y="721"/>
                        <a:pt x="6211" y="721"/>
                      </a:cubicBezTo>
                      <a:lnTo>
                        <a:pt x="6211" y="721"/>
                      </a:lnTo>
                      <a:lnTo>
                        <a:pt x="6211" y="721"/>
                      </a:lnTo>
                      <a:cubicBezTo>
                        <a:pt x="5789" y="423"/>
                        <a:pt x="5267" y="174"/>
                        <a:pt x="4746" y="74"/>
                      </a:cubicBezTo>
                      <a:cubicBezTo>
                        <a:pt x="4521" y="25"/>
                        <a:pt x="4298" y="25"/>
                        <a:pt x="4099" y="0"/>
                      </a:cubicBezTo>
                      <a:cubicBezTo>
                        <a:pt x="4074" y="0"/>
                        <a:pt x="4074" y="0"/>
                        <a:pt x="4050" y="0"/>
                      </a:cubicBezTo>
                      <a:cubicBezTo>
                        <a:pt x="2584" y="0"/>
                        <a:pt x="1217" y="870"/>
                        <a:pt x="522" y="2237"/>
                      </a:cubicBezTo>
                      <a:cubicBezTo>
                        <a:pt x="447" y="2361"/>
                        <a:pt x="398" y="2485"/>
                        <a:pt x="347" y="2634"/>
                      </a:cubicBezTo>
                      <a:cubicBezTo>
                        <a:pt x="223" y="2957"/>
                        <a:pt x="124" y="3255"/>
                        <a:pt x="75" y="3604"/>
                      </a:cubicBezTo>
                      <a:cubicBezTo>
                        <a:pt x="49" y="3802"/>
                        <a:pt x="25" y="3976"/>
                        <a:pt x="25" y="4175"/>
                      </a:cubicBezTo>
                      <a:lnTo>
                        <a:pt x="25" y="4175"/>
                      </a:lnTo>
                      <a:lnTo>
                        <a:pt x="0" y="4175"/>
                      </a:lnTo>
                      <a:lnTo>
                        <a:pt x="0" y="4175"/>
                      </a:lnTo>
                      <a:cubicBezTo>
                        <a:pt x="0" y="4249"/>
                        <a:pt x="0" y="4299"/>
                        <a:pt x="0" y="4349"/>
                      </a:cubicBezTo>
                      <a:cubicBezTo>
                        <a:pt x="0" y="4523"/>
                        <a:pt x="25" y="4697"/>
                        <a:pt x="25" y="4870"/>
                      </a:cubicBezTo>
                      <a:cubicBezTo>
                        <a:pt x="49" y="5020"/>
                        <a:pt x="75" y="5144"/>
                        <a:pt x="99" y="5268"/>
                      </a:cubicBezTo>
                      <a:cubicBezTo>
                        <a:pt x="124" y="5418"/>
                        <a:pt x="149" y="5542"/>
                        <a:pt x="199" y="5691"/>
                      </a:cubicBezTo>
                      <a:lnTo>
                        <a:pt x="199" y="5691"/>
                      </a:lnTo>
                      <a:cubicBezTo>
                        <a:pt x="646" y="5815"/>
                        <a:pt x="1143" y="5864"/>
                        <a:pt x="1690" y="5864"/>
                      </a:cubicBezTo>
                      <a:cubicBezTo>
                        <a:pt x="1838" y="5864"/>
                        <a:pt x="1963" y="5864"/>
                        <a:pt x="2112" y="5864"/>
                      </a:cubicBezTo>
                      <a:cubicBezTo>
                        <a:pt x="2087" y="5840"/>
                        <a:pt x="2087" y="5815"/>
                        <a:pt x="2062" y="5790"/>
                      </a:cubicBezTo>
                      <a:cubicBezTo>
                        <a:pt x="1963" y="5641"/>
                        <a:pt x="1889" y="5467"/>
                        <a:pt x="1838" y="5268"/>
                      </a:cubicBezTo>
                      <a:cubicBezTo>
                        <a:pt x="1789" y="5144"/>
                        <a:pt x="1739" y="5020"/>
                        <a:pt x="1714" y="4870"/>
                      </a:cubicBezTo>
                      <a:cubicBezTo>
                        <a:pt x="1690" y="4746"/>
                        <a:pt x="1690" y="4622"/>
                        <a:pt x="1690" y="4473"/>
                      </a:cubicBezTo>
                      <a:lnTo>
                        <a:pt x="1690" y="4473"/>
                      </a:lnTo>
                      <a:lnTo>
                        <a:pt x="1690" y="4473"/>
                      </a:lnTo>
                      <a:lnTo>
                        <a:pt x="1690" y="4473"/>
                      </a:lnTo>
                      <a:cubicBezTo>
                        <a:pt x="1690" y="4423"/>
                        <a:pt x="1690" y="4399"/>
                        <a:pt x="1690" y="4349"/>
                      </a:cubicBezTo>
                      <a:cubicBezTo>
                        <a:pt x="1690" y="3728"/>
                        <a:pt x="1913" y="3131"/>
                        <a:pt x="2311" y="2634"/>
                      </a:cubicBezTo>
                      <a:cubicBezTo>
                        <a:pt x="2435" y="2485"/>
                        <a:pt x="2584" y="2361"/>
                        <a:pt x="2733" y="2237"/>
                      </a:cubicBezTo>
                      <a:cubicBezTo>
                        <a:pt x="2733" y="2237"/>
                        <a:pt x="2733" y="2261"/>
                        <a:pt x="2759" y="2237"/>
                      </a:cubicBezTo>
                      <a:cubicBezTo>
                        <a:pt x="3554" y="1689"/>
                        <a:pt x="4521" y="1715"/>
                        <a:pt x="5292" y="2237"/>
                      </a:cubicBezTo>
                      <a:lnTo>
                        <a:pt x="5292" y="2237"/>
                      </a:lnTo>
                      <a:lnTo>
                        <a:pt x="5292" y="2237"/>
                      </a:lnTo>
                      <a:lnTo>
                        <a:pt x="5292" y="2237"/>
                      </a:lnTo>
                      <a:lnTo>
                        <a:pt x="5292" y="2237"/>
                      </a:lnTo>
                      <a:cubicBezTo>
                        <a:pt x="5541" y="2411"/>
                        <a:pt x="5764" y="2634"/>
                        <a:pt x="5938" y="2908"/>
                      </a:cubicBezTo>
                      <a:lnTo>
                        <a:pt x="5938" y="2908"/>
                      </a:lnTo>
                      <a:lnTo>
                        <a:pt x="5938" y="2932"/>
                      </a:lnTo>
                      <a:cubicBezTo>
                        <a:pt x="6038" y="3032"/>
                        <a:pt x="6087" y="3131"/>
                        <a:pt x="6162" y="3231"/>
                      </a:cubicBezTo>
                      <a:lnTo>
                        <a:pt x="6162" y="3231"/>
                      </a:lnTo>
                      <a:cubicBezTo>
                        <a:pt x="6087" y="3131"/>
                        <a:pt x="6038" y="3032"/>
                        <a:pt x="5938" y="2932"/>
                      </a:cubicBezTo>
                      <a:cubicBezTo>
                        <a:pt x="5963" y="2957"/>
                        <a:pt x="5963" y="2957"/>
                        <a:pt x="5963" y="2982"/>
                      </a:cubicBezTo>
                      <a:lnTo>
                        <a:pt x="5963" y="2982"/>
                      </a:lnTo>
                      <a:lnTo>
                        <a:pt x="5963" y="2982"/>
                      </a:lnTo>
                      <a:lnTo>
                        <a:pt x="5963" y="2982"/>
                      </a:lnTo>
                      <a:cubicBezTo>
                        <a:pt x="5367" y="2982"/>
                        <a:pt x="5367" y="2982"/>
                        <a:pt x="5367" y="2982"/>
                      </a:cubicBezTo>
                    </a:path>
                  </a:pathLst>
                </a:custGeom>
                <a:grp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58595B">
                        <a:lumMod val="75000"/>
                      </a:srgbClr>
                    </a:solidFill>
                    <a:effectLst/>
                    <a:uLnTx/>
                    <a:uFillTx/>
                    <a:latin typeface="Calibri"/>
                    <a:ea typeface="+mn-ea"/>
                    <a:cs typeface="Arial" charset="0"/>
                  </a:endParaRPr>
                </a:p>
              </p:txBody>
            </p:sp>
            <p:sp>
              <p:nvSpPr>
                <p:cNvPr id="234" name="Freeform 7"/>
                <p:cNvSpPr>
                  <a:spLocks noChangeArrowheads="1"/>
                </p:cNvSpPr>
                <p:nvPr/>
              </p:nvSpPr>
              <p:spPr bwMode="auto">
                <a:xfrm>
                  <a:off x="3802063" y="6234113"/>
                  <a:ext cx="2800350" cy="1538287"/>
                </a:xfrm>
                <a:custGeom>
                  <a:avLst/>
                  <a:gdLst>
                    <a:gd name="T0" fmla="*/ 0 w 7778"/>
                    <a:gd name="T1" fmla="*/ 845 h 4275"/>
                    <a:gd name="T2" fmla="*/ 0 w 7778"/>
                    <a:gd name="T3" fmla="*/ 845 h 4275"/>
                    <a:gd name="T4" fmla="*/ 1043 w 7778"/>
                    <a:gd name="T5" fmla="*/ 2684 h 4275"/>
                    <a:gd name="T6" fmla="*/ 3106 w 7778"/>
                    <a:gd name="T7" fmla="*/ 3852 h 4275"/>
                    <a:gd name="T8" fmla="*/ 7777 w 7778"/>
                    <a:gd name="T9" fmla="*/ 323 h 4275"/>
                    <a:gd name="T10" fmla="*/ 7777 w 7778"/>
                    <a:gd name="T11" fmla="*/ 323 h 4275"/>
                    <a:gd name="T12" fmla="*/ 6137 w 7778"/>
                    <a:gd name="T13" fmla="*/ 0 h 4275"/>
                    <a:gd name="T14" fmla="*/ 5839 w 7778"/>
                    <a:gd name="T15" fmla="*/ 845 h 4275"/>
                    <a:gd name="T16" fmla="*/ 5839 w 7778"/>
                    <a:gd name="T17" fmla="*/ 845 h 4275"/>
                    <a:gd name="T18" fmla="*/ 5118 w 7778"/>
                    <a:gd name="T19" fmla="*/ 1665 h 4275"/>
                    <a:gd name="T20" fmla="*/ 1913 w 7778"/>
                    <a:gd name="T21" fmla="*/ 1018 h 4275"/>
                    <a:gd name="T22" fmla="*/ 1491 w 7778"/>
                    <a:gd name="T23" fmla="*/ 1018 h 4275"/>
                    <a:gd name="T24" fmla="*/ 0 w 7778"/>
                    <a:gd name="T25" fmla="*/ 845 h 42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78" h="4275">
                      <a:moveTo>
                        <a:pt x="0" y="845"/>
                      </a:moveTo>
                      <a:lnTo>
                        <a:pt x="0" y="845"/>
                      </a:lnTo>
                      <a:cubicBezTo>
                        <a:pt x="199" y="1540"/>
                        <a:pt x="546" y="2187"/>
                        <a:pt x="1043" y="2684"/>
                      </a:cubicBezTo>
                      <a:cubicBezTo>
                        <a:pt x="1590" y="3280"/>
                        <a:pt x="2311" y="3678"/>
                        <a:pt x="3106" y="3852"/>
                      </a:cubicBezTo>
                      <a:cubicBezTo>
                        <a:pt x="5292" y="4274"/>
                        <a:pt x="7379" y="2684"/>
                        <a:pt x="7777" y="323"/>
                      </a:cubicBezTo>
                      <a:lnTo>
                        <a:pt x="7777" y="323"/>
                      </a:lnTo>
                      <a:cubicBezTo>
                        <a:pt x="6137" y="0"/>
                        <a:pt x="6137" y="0"/>
                        <a:pt x="6137" y="0"/>
                      </a:cubicBezTo>
                      <a:cubicBezTo>
                        <a:pt x="6087" y="298"/>
                        <a:pt x="5988" y="572"/>
                        <a:pt x="5839" y="845"/>
                      </a:cubicBezTo>
                      <a:lnTo>
                        <a:pt x="5839" y="845"/>
                      </a:lnTo>
                      <a:cubicBezTo>
                        <a:pt x="5665" y="1168"/>
                        <a:pt x="5416" y="1442"/>
                        <a:pt x="5118" y="1665"/>
                      </a:cubicBezTo>
                      <a:cubicBezTo>
                        <a:pt x="4074" y="2436"/>
                        <a:pt x="2633" y="2137"/>
                        <a:pt x="1913" y="1018"/>
                      </a:cubicBezTo>
                      <a:cubicBezTo>
                        <a:pt x="1764" y="1018"/>
                        <a:pt x="1639" y="1018"/>
                        <a:pt x="1491" y="1018"/>
                      </a:cubicBezTo>
                      <a:cubicBezTo>
                        <a:pt x="944" y="1018"/>
                        <a:pt x="447" y="969"/>
                        <a:pt x="0" y="845"/>
                      </a:cubicBezTo>
                    </a:path>
                  </a:pathLst>
                </a:custGeom>
                <a:grp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58595B">
                        <a:lumMod val="75000"/>
                      </a:srgbClr>
                    </a:solidFill>
                    <a:effectLst/>
                    <a:uLnTx/>
                    <a:uFillTx/>
                    <a:latin typeface="Calibri"/>
                    <a:ea typeface="+mn-ea"/>
                    <a:cs typeface="Arial" charset="0"/>
                  </a:endParaRPr>
                </a:p>
              </p:txBody>
            </p:sp>
          </p:grpSp>
        </p:grpSp>
        <p:sp>
          <p:nvSpPr>
            <p:cNvPr id="225" name="TextBox 224"/>
            <p:cNvSpPr txBox="1"/>
            <p:nvPr/>
          </p:nvSpPr>
          <p:spPr bwMode="gray">
            <a:xfrm>
              <a:off x="6070084" y="4092806"/>
              <a:ext cx="2088653" cy="403486"/>
            </a:xfrm>
            <a:prstGeom prst="rect">
              <a:avLst/>
            </a:prstGeom>
            <a:noFill/>
          </p:spPr>
          <p:txBody>
            <a:bodyPr wrap="none" lIns="0" tIns="0" rIns="0" bIns="0" rtlCol="0">
              <a:noAutofit/>
            </a:bodyPr>
            <a:lstStyle/>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200" b="0" i="0" u="none" strike="noStrike" kern="0" cap="none" spc="0" normalizeH="0" baseline="0" noProof="0" dirty="0">
                  <a:ln>
                    <a:noFill/>
                  </a:ln>
                  <a:solidFill>
                    <a:srgbClr val="58595B">
                      <a:lumMod val="75000"/>
                    </a:srgbClr>
                  </a:solidFill>
                  <a:effectLst/>
                  <a:uLnTx/>
                  <a:uFillTx/>
                  <a:latin typeface="Calibri"/>
                  <a:ea typeface="+mn-ea"/>
                  <a:cs typeface="Arial" charset="0"/>
                </a:rPr>
                <a:t>Oracle Database </a:t>
              </a:r>
              <a:br>
                <a:rPr kumimoji="0" lang="en-US" sz="1200" b="0" i="0" u="none" strike="noStrike" kern="0" cap="none" spc="0" normalizeH="0" baseline="0" noProof="0" dirty="0">
                  <a:ln>
                    <a:noFill/>
                  </a:ln>
                  <a:solidFill>
                    <a:srgbClr val="58595B">
                      <a:lumMod val="75000"/>
                    </a:srgbClr>
                  </a:solidFill>
                  <a:effectLst/>
                  <a:uLnTx/>
                  <a:uFillTx/>
                  <a:latin typeface="Calibri"/>
                  <a:ea typeface="+mn-ea"/>
                  <a:cs typeface="Arial" charset="0"/>
                </a:rPr>
              </a:br>
              <a:r>
                <a:rPr kumimoji="0" lang="en-US" sz="1200" b="0" i="0" u="none" strike="noStrike" kern="0" cap="none" spc="0" normalizeH="0" baseline="0" noProof="0" dirty="0">
                  <a:ln>
                    <a:noFill/>
                  </a:ln>
                  <a:solidFill>
                    <a:srgbClr val="58595B">
                      <a:lumMod val="75000"/>
                    </a:srgbClr>
                  </a:solidFill>
                  <a:effectLst/>
                  <a:uLnTx/>
                  <a:uFillTx/>
                  <a:latin typeface="Calibri"/>
                  <a:ea typeface="+mn-ea"/>
                  <a:cs typeface="Arial" charset="0"/>
                </a:rPr>
                <a:t>Backup Cloud</a:t>
              </a:r>
            </a:p>
          </p:txBody>
        </p:sp>
      </p:grpSp>
      <p:grpSp>
        <p:nvGrpSpPr>
          <p:cNvPr id="235" name="Group 234"/>
          <p:cNvGrpSpPr/>
          <p:nvPr/>
        </p:nvGrpSpPr>
        <p:grpSpPr>
          <a:xfrm>
            <a:off x="1058192" y="4738643"/>
            <a:ext cx="876856" cy="876856"/>
            <a:chOff x="1330362" y="4852947"/>
            <a:chExt cx="876856" cy="876856"/>
          </a:xfrm>
        </p:grpSpPr>
        <p:sp>
          <p:nvSpPr>
            <p:cNvPr id="236" name="Oval 235"/>
            <p:cNvSpPr/>
            <p:nvPr/>
          </p:nvSpPr>
          <p:spPr bwMode="gray">
            <a:xfrm>
              <a:off x="1330362" y="4852947"/>
              <a:ext cx="876856" cy="876856"/>
            </a:xfrm>
            <a:prstGeom prst="ellipse">
              <a:avLst/>
            </a:prstGeom>
            <a:solidFill>
              <a:srgbClr val="788690"/>
            </a:solidFill>
            <a:ln w="3175" cap="flat" cmpd="sng" algn="ctr">
              <a:solidFill>
                <a:srgbClr val="B1C0C6"/>
              </a:soli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9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58595B"/>
                </a:solidFill>
                <a:effectLst/>
                <a:uLnTx/>
                <a:uFillTx/>
                <a:latin typeface="Calibri"/>
                <a:ea typeface=""/>
                <a:cs typeface=""/>
              </a:endParaRPr>
            </a:p>
          </p:txBody>
        </p:sp>
        <p:sp>
          <p:nvSpPr>
            <p:cNvPr id="237" name="Freeform 3"/>
            <p:cNvSpPr>
              <a:spLocks noChangeAspect="1" noChangeArrowheads="1"/>
            </p:cNvSpPr>
            <p:nvPr/>
          </p:nvSpPr>
          <p:spPr bwMode="auto">
            <a:xfrm>
              <a:off x="1489211" y="5083145"/>
              <a:ext cx="566826" cy="425118"/>
            </a:xfrm>
            <a:custGeom>
              <a:avLst/>
              <a:gdLst>
                <a:gd name="T0" fmla="*/ 1621 w 2964"/>
                <a:gd name="T1" fmla="*/ 116 h 2224"/>
                <a:gd name="T2" fmla="*/ 1482 w 2964"/>
                <a:gd name="T3" fmla="*/ 371 h 2224"/>
                <a:gd name="T4" fmla="*/ 811 w 2964"/>
                <a:gd name="T5" fmla="*/ 741 h 2224"/>
                <a:gd name="T6" fmla="*/ 0 w 2964"/>
                <a:gd name="T7" fmla="*/ 857 h 2224"/>
                <a:gd name="T8" fmla="*/ 672 w 2964"/>
                <a:gd name="T9" fmla="*/ 1343 h 2224"/>
                <a:gd name="T10" fmla="*/ 1343 w 2964"/>
                <a:gd name="T11" fmla="*/ 1066 h 2224"/>
                <a:gd name="T12" fmla="*/ 2061 w 2964"/>
                <a:gd name="T13" fmla="*/ 1008 h 2224"/>
                <a:gd name="T14" fmla="*/ 1482 w 2964"/>
                <a:gd name="T15" fmla="*/ 1390 h 2224"/>
                <a:gd name="T16" fmla="*/ 1343 w 2964"/>
                <a:gd name="T17" fmla="*/ 1320 h 2224"/>
                <a:gd name="T18" fmla="*/ 0 w 2964"/>
                <a:gd name="T19" fmla="*/ 1320 h 2224"/>
                <a:gd name="T20" fmla="*/ 672 w 2964"/>
                <a:gd name="T21" fmla="*/ 1760 h 2224"/>
                <a:gd name="T22" fmla="*/ 1343 w 2964"/>
                <a:gd name="T23" fmla="*/ 1482 h 2224"/>
                <a:gd name="T24" fmla="*/ 2061 w 2964"/>
                <a:gd name="T25" fmla="*/ 1424 h 2224"/>
                <a:gd name="T26" fmla="*/ 1482 w 2964"/>
                <a:gd name="T27" fmla="*/ 1760 h 2224"/>
                <a:gd name="T28" fmla="*/ 1343 w 2964"/>
                <a:gd name="T29" fmla="*/ 1737 h 2224"/>
                <a:gd name="T30" fmla="*/ 0 w 2964"/>
                <a:gd name="T31" fmla="*/ 1737 h 2224"/>
                <a:gd name="T32" fmla="*/ 672 w 2964"/>
                <a:gd name="T33" fmla="*/ 2223 h 2224"/>
                <a:gd name="T34" fmla="*/ 1343 w 2964"/>
                <a:gd name="T35" fmla="*/ 1853 h 2224"/>
                <a:gd name="T36" fmla="*/ 2153 w 2964"/>
                <a:gd name="T37" fmla="*/ 1737 h 2224"/>
                <a:gd name="T38" fmla="*/ 2291 w 2964"/>
                <a:gd name="T39" fmla="*/ 1482 h 2224"/>
                <a:gd name="T40" fmla="*/ 2963 w 2964"/>
                <a:gd name="T41" fmla="*/ 116 h 2224"/>
                <a:gd name="T42" fmla="*/ 1250 w 2964"/>
                <a:gd name="T43" fmla="*/ 1586 h 2224"/>
                <a:gd name="T44" fmla="*/ 672 w 2964"/>
                <a:gd name="T45" fmla="*/ 1552 h 2224"/>
                <a:gd name="T46" fmla="*/ 1250 w 2964"/>
                <a:gd name="T47" fmla="*/ 1586 h 2224"/>
                <a:gd name="T48" fmla="*/ 672 w 2964"/>
                <a:gd name="T49" fmla="*/ 2084 h 2224"/>
                <a:gd name="T50" fmla="*/ 1250 w 2964"/>
                <a:gd name="T51" fmla="*/ 1934 h 2224"/>
                <a:gd name="T52" fmla="*/ 1250 w 2964"/>
                <a:gd name="T53" fmla="*/ 1147 h 2224"/>
                <a:gd name="T54" fmla="*/ 672 w 2964"/>
                <a:gd name="T55" fmla="*/ 1112 h 2224"/>
                <a:gd name="T56" fmla="*/ 1250 w 2964"/>
                <a:gd name="T57" fmla="*/ 1147 h 2224"/>
                <a:gd name="T58" fmla="*/ 672 w 2964"/>
                <a:gd name="T59" fmla="*/ 973 h 2224"/>
                <a:gd name="T60" fmla="*/ 104 w 2964"/>
                <a:gd name="T61" fmla="*/ 892 h 2224"/>
                <a:gd name="T62" fmla="*/ 1239 w 2964"/>
                <a:gd name="T63" fmla="*/ 892 h 2224"/>
                <a:gd name="T64" fmla="*/ 2061 w 2964"/>
                <a:gd name="T65" fmla="*/ 915 h 2224"/>
                <a:gd name="T66" fmla="*/ 1343 w 2964"/>
                <a:gd name="T67" fmla="*/ 973 h 2224"/>
                <a:gd name="T68" fmla="*/ 903 w 2964"/>
                <a:gd name="T69" fmla="*/ 753 h 2224"/>
                <a:gd name="T70" fmla="*/ 1482 w 2964"/>
                <a:gd name="T71" fmla="*/ 695 h 2224"/>
                <a:gd name="T72" fmla="*/ 2061 w 2964"/>
                <a:gd name="T73" fmla="*/ 915 h 2224"/>
                <a:gd name="T74" fmla="*/ 857 w 2964"/>
                <a:gd name="T75" fmla="*/ 741 h 2224"/>
                <a:gd name="T76" fmla="*/ 1482 w 2964"/>
                <a:gd name="T77" fmla="*/ 602 h 2224"/>
                <a:gd name="T78" fmla="*/ 915 w 2964"/>
                <a:gd name="T79" fmla="*/ 521 h 2224"/>
                <a:gd name="T80" fmla="*/ 2049 w 2964"/>
                <a:gd name="T81" fmla="*/ 521 h 2224"/>
                <a:gd name="T82" fmla="*/ 2870 w 2964"/>
                <a:gd name="T83" fmla="*/ 1332 h 2224"/>
                <a:gd name="T84" fmla="*/ 2153 w 2964"/>
                <a:gd name="T85" fmla="*/ 1390 h 2224"/>
                <a:gd name="T86" fmla="*/ 2291 w 2964"/>
                <a:gd name="T87" fmla="*/ 1112 h 2224"/>
                <a:gd name="T88" fmla="*/ 2870 w 2964"/>
                <a:gd name="T89" fmla="*/ 1332 h 2224"/>
                <a:gd name="T90" fmla="*/ 2291 w 2964"/>
                <a:gd name="T91" fmla="*/ 1019 h 2224"/>
                <a:gd name="T92" fmla="*/ 2153 w 2964"/>
                <a:gd name="T93" fmla="*/ 695 h 2224"/>
                <a:gd name="T94" fmla="*/ 2870 w 2964"/>
                <a:gd name="T95" fmla="*/ 637 h 2224"/>
                <a:gd name="T96" fmla="*/ 2870 w 2964"/>
                <a:gd name="T97" fmla="*/ 545 h 2224"/>
                <a:gd name="T98" fmla="*/ 2153 w 2964"/>
                <a:gd name="T99" fmla="*/ 602 h 2224"/>
                <a:gd name="T100" fmla="*/ 1713 w 2964"/>
                <a:gd name="T101" fmla="*/ 382 h 2224"/>
                <a:gd name="T102" fmla="*/ 2291 w 2964"/>
                <a:gd name="T103" fmla="*/ 325 h 2224"/>
                <a:gd name="T104" fmla="*/ 2870 w 2964"/>
                <a:gd name="T105" fmla="*/ 545 h 2224"/>
                <a:gd name="T106" fmla="*/ 2291 w 2964"/>
                <a:gd name="T107" fmla="*/ 232 h 2224"/>
                <a:gd name="T108" fmla="*/ 1725 w 2964"/>
                <a:gd name="T109" fmla="*/ 151 h 2224"/>
                <a:gd name="T110" fmla="*/ 2859 w 2964"/>
                <a:gd name="T111" fmla="*/ 151 h 2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964" h="2224">
                  <a:moveTo>
                    <a:pt x="2291" y="0"/>
                  </a:moveTo>
                  <a:cubicBezTo>
                    <a:pt x="1922" y="0"/>
                    <a:pt x="1621" y="47"/>
                    <a:pt x="1621" y="116"/>
                  </a:cubicBezTo>
                  <a:cubicBezTo>
                    <a:pt x="1621" y="371"/>
                    <a:pt x="1621" y="371"/>
                    <a:pt x="1621" y="371"/>
                  </a:cubicBezTo>
                  <a:cubicBezTo>
                    <a:pt x="1574" y="371"/>
                    <a:pt x="1528" y="371"/>
                    <a:pt x="1482" y="371"/>
                  </a:cubicBezTo>
                  <a:cubicBezTo>
                    <a:pt x="1111" y="371"/>
                    <a:pt x="811" y="417"/>
                    <a:pt x="811" y="487"/>
                  </a:cubicBezTo>
                  <a:cubicBezTo>
                    <a:pt x="811" y="741"/>
                    <a:pt x="811" y="741"/>
                    <a:pt x="811" y="741"/>
                  </a:cubicBezTo>
                  <a:cubicBezTo>
                    <a:pt x="764" y="741"/>
                    <a:pt x="718" y="741"/>
                    <a:pt x="672" y="741"/>
                  </a:cubicBezTo>
                  <a:cubicBezTo>
                    <a:pt x="301" y="741"/>
                    <a:pt x="0" y="788"/>
                    <a:pt x="0" y="857"/>
                  </a:cubicBezTo>
                  <a:cubicBezTo>
                    <a:pt x="0" y="1228"/>
                    <a:pt x="0" y="1228"/>
                    <a:pt x="0" y="1228"/>
                  </a:cubicBezTo>
                  <a:cubicBezTo>
                    <a:pt x="0" y="1297"/>
                    <a:pt x="301" y="1343"/>
                    <a:pt x="672" y="1343"/>
                  </a:cubicBezTo>
                  <a:cubicBezTo>
                    <a:pt x="1042" y="1343"/>
                    <a:pt x="1343" y="1297"/>
                    <a:pt x="1343" y="1228"/>
                  </a:cubicBezTo>
                  <a:cubicBezTo>
                    <a:pt x="1343" y="1066"/>
                    <a:pt x="1343" y="1066"/>
                    <a:pt x="1343" y="1066"/>
                  </a:cubicBezTo>
                  <a:cubicBezTo>
                    <a:pt x="1389" y="1066"/>
                    <a:pt x="1436" y="1066"/>
                    <a:pt x="1482" y="1066"/>
                  </a:cubicBezTo>
                  <a:cubicBezTo>
                    <a:pt x="1725" y="1066"/>
                    <a:pt x="1945" y="1043"/>
                    <a:pt x="2061" y="1008"/>
                  </a:cubicBezTo>
                  <a:cubicBezTo>
                    <a:pt x="2061" y="1332"/>
                    <a:pt x="2061" y="1332"/>
                    <a:pt x="2061" y="1332"/>
                  </a:cubicBezTo>
                  <a:cubicBezTo>
                    <a:pt x="1945" y="1367"/>
                    <a:pt x="1725" y="1390"/>
                    <a:pt x="1482" y="1390"/>
                  </a:cubicBezTo>
                  <a:cubicBezTo>
                    <a:pt x="1436" y="1390"/>
                    <a:pt x="1389" y="1390"/>
                    <a:pt x="1343" y="1390"/>
                  </a:cubicBezTo>
                  <a:cubicBezTo>
                    <a:pt x="1343" y="1320"/>
                    <a:pt x="1343" y="1320"/>
                    <a:pt x="1343" y="1320"/>
                  </a:cubicBezTo>
                  <a:cubicBezTo>
                    <a:pt x="1343" y="1390"/>
                    <a:pt x="1042" y="1436"/>
                    <a:pt x="672" y="1436"/>
                  </a:cubicBezTo>
                  <a:cubicBezTo>
                    <a:pt x="301" y="1436"/>
                    <a:pt x="0" y="1390"/>
                    <a:pt x="0" y="1320"/>
                  </a:cubicBezTo>
                  <a:cubicBezTo>
                    <a:pt x="0" y="1645"/>
                    <a:pt x="0" y="1645"/>
                    <a:pt x="0" y="1645"/>
                  </a:cubicBezTo>
                  <a:cubicBezTo>
                    <a:pt x="0" y="1714"/>
                    <a:pt x="301" y="1760"/>
                    <a:pt x="672" y="1760"/>
                  </a:cubicBezTo>
                  <a:cubicBezTo>
                    <a:pt x="1042" y="1760"/>
                    <a:pt x="1343" y="1714"/>
                    <a:pt x="1343" y="1645"/>
                  </a:cubicBezTo>
                  <a:cubicBezTo>
                    <a:pt x="1343" y="1482"/>
                    <a:pt x="1343" y="1482"/>
                    <a:pt x="1343" y="1482"/>
                  </a:cubicBezTo>
                  <a:cubicBezTo>
                    <a:pt x="1389" y="1482"/>
                    <a:pt x="1436" y="1482"/>
                    <a:pt x="1482" y="1482"/>
                  </a:cubicBezTo>
                  <a:cubicBezTo>
                    <a:pt x="1725" y="1482"/>
                    <a:pt x="1945" y="1459"/>
                    <a:pt x="2061" y="1424"/>
                  </a:cubicBezTo>
                  <a:cubicBezTo>
                    <a:pt x="2061" y="1702"/>
                    <a:pt x="2061" y="1702"/>
                    <a:pt x="2061" y="1702"/>
                  </a:cubicBezTo>
                  <a:cubicBezTo>
                    <a:pt x="1991" y="1725"/>
                    <a:pt x="1794" y="1760"/>
                    <a:pt x="1482" y="1760"/>
                  </a:cubicBezTo>
                  <a:cubicBezTo>
                    <a:pt x="1436" y="1760"/>
                    <a:pt x="1389" y="1760"/>
                    <a:pt x="1343" y="1760"/>
                  </a:cubicBezTo>
                  <a:cubicBezTo>
                    <a:pt x="1343" y="1737"/>
                    <a:pt x="1343" y="1737"/>
                    <a:pt x="1343" y="1737"/>
                  </a:cubicBezTo>
                  <a:cubicBezTo>
                    <a:pt x="1343" y="1806"/>
                    <a:pt x="1042" y="1853"/>
                    <a:pt x="672" y="1853"/>
                  </a:cubicBezTo>
                  <a:cubicBezTo>
                    <a:pt x="301" y="1853"/>
                    <a:pt x="0" y="1806"/>
                    <a:pt x="0" y="1737"/>
                  </a:cubicBezTo>
                  <a:cubicBezTo>
                    <a:pt x="0" y="2108"/>
                    <a:pt x="0" y="2108"/>
                    <a:pt x="0" y="2108"/>
                  </a:cubicBezTo>
                  <a:cubicBezTo>
                    <a:pt x="0" y="2177"/>
                    <a:pt x="301" y="2223"/>
                    <a:pt x="672" y="2223"/>
                  </a:cubicBezTo>
                  <a:cubicBezTo>
                    <a:pt x="1042" y="2223"/>
                    <a:pt x="1343" y="2177"/>
                    <a:pt x="1343" y="2108"/>
                  </a:cubicBezTo>
                  <a:cubicBezTo>
                    <a:pt x="1343" y="1853"/>
                    <a:pt x="1343" y="1853"/>
                    <a:pt x="1343" y="1853"/>
                  </a:cubicBezTo>
                  <a:cubicBezTo>
                    <a:pt x="1389" y="1853"/>
                    <a:pt x="1436" y="1853"/>
                    <a:pt x="1482" y="1853"/>
                  </a:cubicBezTo>
                  <a:cubicBezTo>
                    <a:pt x="1852" y="1853"/>
                    <a:pt x="2153" y="1806"/>
                    <a:pt x="2153" y="1737"/>
                  </a:cubicBezTo>
                  <a:cubicBezTo>
                    <a:pt x="2153" y="1482"/>
                    <a:pt x="2153" y="1482"/>
                    <a:pt x="2153" y="1482"/>
                  </a:cubicBezTo>
                  <a:cubicBezTo>
                    <a:pt x="2200" y="1482"/>
                    <a:pt x="2245" y="1482"/>
                    <a:pt x="2291" y="1482"/>
                  </a:cubicBezTo>
                  <a:cubicBezTo>
                    <a:pt x="2662" y="1482"/>
                    <a:pt x="2963" y="1436"/>
                    <a:pt x="2963" y="1367"/>
                  </a:cubicBezTo>
                  <a:cubicBezTo>
                    <a:pt x="2963" y="116"/>
                    <a:pt x="2963" y="116"/>
                    <a:pt x="2963" y="116"/>
                  </a:cubicBezTo>
                  <a:cubicBezTo>
                    <a:pt x="2963" y="47"/>
                    <a:pt x="2662" y="0"/>
                    <a:pt x="2291" y="0"/>
                  </a:cubicBezTo>
                  <a:close/>
                  <a:moveTo>
                    <a:pt x="1250" y="1586"/>
                  </a:moveTo>
                  <a:cubicBezTo>
                    <a:pt x="1135" y="1621"/>
                    <a:pt x="915" y="1645"/>
                    <a:pt x="672" y="1645"/>
                  </a:cubicBezTo>
                  <a:cubicBezTo>
                    <a:pt x="672" y="1552"/>
                    <a:pt x="672" y="1552"/>
                    <a:pt x="672" y="1552"/>
                  </a:cubicBezTo>
                  <a:cubicBezTo>
                    <a:pt x="915" y="1552"/>
                    <a:pt x="1135" y="1529"/>
                    <a:pt x="1250" y="1494"/>
                  </a:cubicBezTo>
                  <a:lnTo>
                    <a:pt x="1250" y="1586"/>
                  </a:lnTo>
                  <a:close/>
                  <a:moveTo>
                    <a:pt x="1250" y="2027"/>
                  </a:moveTo>
                  <a:cubicBezTo>
                    <a:pt x="1135" y="2061"/>
                    <a:pt x="915" y="2084"/>
                    <a:pt x="672" y="2084"/>
                  </a:cubicBezTo>
                  <a:cubicBezTo>
                    <a:pt x="672" y="1992"/>
                    <a:pt x="672" y="1992"/>
                    <a:pt x="672" y="1992"/>
                  </a:cubicBezTo>
                  <a:cubicBezTo>
                    <a:pt x="915" y="1992"/>
                    <a:pt x="1135" y="1969"/>
                    <a:pt x="1250" y="1934"/>
                  </a:cubicBezTo>
                  <a:lnTo>
                    <a:pt x="1250" y="2027"/>
                  </a:lnTo>
                  <a:close/>
                  <a:moveTo>
                    <a:pt x="1250" y="1147"/>
                  </a:moveTo>
                  <a:cubicBezTo>
                    <a:pt x="1135" y="1181"/>
                    <a:pt x="915" y="1204"/>
                    <a:pt x="672" y="1204"/>
                  </a:cubicBezTo>
                  <a:cubicBezTo>
                    <a:pt x="672" y="1112"/>
                    <a:pt x="672" y="1112"/>
                    <a:pt x="672" y="1112"/>
                  </a:cubicBezTo>
                  <a:cubicBezTo>
                    <a:pt x="915" y="1112"/>
                    <a:pt x="1135" y="1089"/>
                    <a:pt x="1250" y="1054"/>
                  </a:cubicBezTo>
                  <a:lnTo>
                    <a:pt x="1250" y="1147"/>
                  </a:lnTo>
                  <a:close/>
                  <a:moveTo>
                    <a:pt x="1239" y="915"/>
                  </a:moveTo>
                  <a:cubicBezTo>
                    <a:pt x="1123" y="950"/>
                    <a:pt x="915" y="973"/>
                    <a:pt x="672" y="973"/>
                  </a:cubicBezTo>
                  <a:cubicBezTo>
                    <a:pt x="428" y="973"/>
                    <a:pt x="220" y="950"/>
                    <a:pt x="104" y="915"/>
                  </a:cubicBezTo>
                  <a:cubicBezTo>
                    <a:pt x="81" y="915"/>
                    <a:pt x="81" y="892"/>
                    <a:pt x="104" y="892"/>
                  </a:cubicBezTo>
                  <a:cubicBezTo>
                    <a:pt x="220" y="857"/>
                    <a:pt x="428" y="834"/>
                    <a:pt x="672" y="834"/>
                  </a:cubicBezTo>
                  <a:cubicBezTo>
                    <a:pt x="915" y="834"/>
                    <a:pt x="1123" y="857"/>
                    <a:pt x="1239" y="892"/>
                  </a:cubicBezTo>
                  <a:cubicBezTo>
                    <a:pt x="1262" y="892"/>
                    <a:pt x="1262" y="915"/>
                    <a:pt x="1239" y="915"/>
                  </a:cubicBezTo>
                  <a:close/>
                  <a:moveTo>
                    <a:pt x="2061" y="915"/>
                  </a:moveTo>
                  <a:cubicBezTo>
                    <a:pt x="1945" y="950"/>
                    <a:pt x="1725" y="973"/>
                    <a:pt x="1482" y="973"/>
                  </a:cubicBezTo>
                  <a:cubicBezTo>
                    <a:pt x="1436" y="973"/>
                    <a:pt x="1389" y="973"/>
                    <a:pt x="1343" y="973"/>
                  </a:cubicBezTo>
                  <a:cubicBezTo>
                    <a:pt x="1343" y="857"/>
                    <a:pt x="1343" y="857"/>
                    <a:pt x="1343" y="857"/>
                  </a:cubicBezTo>
                  <a:cubicBezTo>
                    <a:pt x="1343" y="811"/>
                    <a:pt x="1158" y="765"/>
                    <a:pt x="903" y="753"/>
                  </a:cubicBezTo>
                  <a:cubicBezTo>
                    <a:pt x="903" y="637"/>
                    <a:pt x="903" y="637"/>
                    <a:pt x="903" y="637"/>
                  </a:cubicBezTo>
                  <a:cubicBezTo>
                    <a:pt x="1019" y="672"/>
                    <a:pt x="1239" y="695"/>
                    <a:pt x="1482" y="695"/>
                  </a:cubicBezTo>
                  <a:cubicBezTo>
                    <a:pt x="1725" y="695"/>
                    <a:pt x="1945" y="672"/>
                    <a:pt x="2061" y="637"/>
                  </a:cubicBezTo>
                  <a:lnTo>
                    <a:pt x="2061" y="915"/>
                  </a:lnTo>
                  <a:close/>
                  <a:moveTo>
                    <a:pt x="857" y="741"/>
                  </a:moveTo>
                  <a:lnTo>
                    <a:pt x="857" y="741"/>
                  </a:lnTo>
                  <a:close/>
                  <a:moveTo>
                    <a:pt x="2049" y="545"/>
                  </a:moveTo>
                  <a:cubicBezTo>
                    <a:pt x="1933" y="579"/>
                    <a:pt x="1725" y="602"/>
                    <a:pt x="1482" y="602"/>
                  </a:cubicBezTo>
                  <a:cubicBezTo>
                    <a:pt x="1239" y="602"/>
                    <a:pt x="1030" y="579"/>
                    <a:pt x="915" y="545"/>
                  </a:cubicBezTo>
                  <a:cubicBezTo>
                    <a:pt x="891" y="545"/>
                    <a:pt x="891" y="521"/>
                    <a:pt x="915" y="521"/>
                  </a:cubicBezTo>
                  <a:cubicBezTo>
                    <a:pt x="1030" y="487"/>
                    <a:pt x="1239" y="463"/>
                    <a:pt x="1482" y="463"/>
                  </a:cubicBezTo>
                  <a:cubicBezTo>
                    <a:pt x="1725" y="463"/>
                    <a:pt x="1933" y="487"/>
                    <a:pt x="2049" y="521"/>
                  </a:cubicBezTo>
                  <a:cubicBezTo>
                    <a:pt x="2072" y="521"/>
                    <a:pt x="2072" y="545"/>
                    <a:pt x="2049" y="545"/>
                  </a:cubicBezTo>
                  <a:close/>
                  <a:moveTo>
                    <a:pt x="2870" y="1332"/>
                  </a:moveTo>
                  <a:cubicBezTo>
                    <a:pt x="2801" y="1355"/>
                    <a:pt x="2604" y="1390"/>
                    <a:pt x="2291" y="1390"/>
                  </a:cubicBezTo>
                  <a:cubicBezTo>
                    <a:pt x="2245" y="1390"/>
                    <a:pt x="2200" y="1390"/>
                    <a:pt x="2153" y="1390"/>
                  </a:cubicBezTo>
                  <a:cubicBezTo>
                    <a:pt x="2153" y="1112"/>
                    <a:pt x="2153" y="1112"/>
                    <a:pt x="2153" y="1112"/>
                  </a:cubicBezTo>
                  <a:cubicBezTo>
                    <a:pt x="2200" y="1112"/>
                    <a:pt x="2245" y="1112"/>
                    <a:pt x="2291" y="1112"/>
                  </a:cubicBezTo>
                  <a:cubicBezTo>
                    <a:pt x="2534" y="1112"/>
                    <a:pt x="2754" y="1089"/>
                    <a:pt x="2870" y="1054"/>
                  </a:cubicBezTo>
                  <a:lnTo>
                    <a:pt x="2870" y="1332"/>
                  </a:lnTo>
                  <a:close/>
                  <a:moveTo>
                    <a:pt x="2870" y="961"/>
                  </a:moveTo>
                  <a:cubicBezTo>
                    <a:pt x="2754" y="996"/>
                    <a:pt x="2534" y="1019"/>
                    <a:pt x="2291" y="1019"/>
                  </a:cubicBezTo>
                  <a:cubicBezTo>
                    <a:pt x="2245" y="1019"/>
                    <a:pt x="2200" y="1019"/>
                    <a:pt x="2153" y="1019"/>
                  </a:cubicBezTo>
                  <a:cubicBezTo>
                    <a:pt x="2153" y="695"/>
                    <a:pt x="2153" y="695"/>
                    <a:pt x="2153" y="695"/>
                  </a:cubicBezTo>
                  <a:cubicBezTo>
                    <a:pt x="2200" y="695"/>
                    <a:pt x="2245" y="695"/>
                    <a:pt x="2291" y="695"/>
                  </a:cubicBezTo>
                  <a:cubicBezTo>
                    <a:pt x="2534" y="695"/>
                    <a:pt x="2754" y="672"/>
                    <a:pt x="2870" y="637"/>
                  </a:cubicBezTo>
                  <a:lnTo>
                    <a:pt x="2870" y="961"/>
                  </a:lnTo>
                  <a:close/>
                  <a:moveTo>
                    <a:pt x="2870" y="545"/>
                  </a:moveTo>
                  <a:cubicBezTo>
                    <a:pt x="2754" y="579"/>
                    <a:pt x="2534" y="602"/>
                    <a:pt x="2291" y="602"/>
                  </a:cubicBezTo>
                  <a:cubicBezTo>
                    <a:pt x="2245" y="602"/>
                    <a:pt x="2200" y="602"/>
                    <a:pt x="2153" y="602"/>
                  </a:cubicBezTo>
                  <a:cubicBezTo>
                    <a:pt x="2153" y="487"/>
                    <a:pt x="2153" y="487"/>
                    <a:pt x="2153" y="487"/>
                  </a:cubicBezTo>
                  <a:cubicBezTo>
                    <a:pt x="2153" y="441"/>
                    <a:pt x="1968" y="394"/>
                    <a:pt x="1713" y="382"/>
                  </a:cubicBezTo>
                  <a:cubicBezTo>
                    <a:pt x="1713" y="267"/>
                    <a:pt x="1713" y="267"/>
                    <a:pt x="1713" y="267"/>
                  </a:cubicBezTo>
                  <a:cubicBezTo>
                    <a:pt x="1829" y="302"/>
                    <a:pt x="2049" y="325"/>
                    <a:pt x="2291" y="325"/>
                  </a:cubicBezTo>
                  <a:cubicBezTo>
                    <a:pt x="2534" y="325"/>
                    <a:pt x="2754" y="302"/>
                    <a:pt x="2870" y="267"/>
                  </a:cubicBezTo>
                  <a:lnTo>
                    <a:pt x="2870" y="545"/>
                  </a:lnTo>
                  <a:close/>
                  <a:moveTo>
                    <a:pt x="2859" y="174"/>
                  </a:moveTo>
                  <a:cubicBezTo>
                    <a:pt x="2743" y="209"/>
                    <a:pt x="2534" y="232"/>
                    <a:pt x="2291" y="232"/>
                  </a:cubicBezTo>
                  <a:cubicBezTo>
                    <a:pt x="2049" y="232"/>
                    <a:pt x="1841" y="209"/>
                    <a:pt x="1725" y="174"/>
                  </a:cubicBezTo>
                  <a:cubicBezTo>
                    <a:pt x="1702" y="174"/>
                    <a:pt x="1702" y="151"/>
                    <a:pt x="1725" y="151"/>
                  </a:cubicBezTo>
                  <a:cubicBezTo>
                    <a:pt x="1841" y="116"/>
                    <a:pt x="2049" y="93"/>
                    <a:pt x="2291" y="93"/>
                  </a:cubicBezTo>
                  <a:cubicBezTo>
                    <a:pt x="2534" y="93"/>
                    <a:pt x="2743" y="116"/>
                    <a:pt x="2859" y="151"/>
                  </a:cubicBezTo>
                  <a:cubicBezTo>
                    <a:pt x="2882" y="151"/>
                    <a:pt x="2882" y="174"/>
                    <a:pt x="2859" y="174"/>
                  </a:cubicBezTo>
                  <a:close/>
                </a:path>
              </a:pathLst>
            </a:custGeom>
            <a:solidFill>
              <a:srgbClr val="FFFFFF">
                <a:alpha val="76000"/>
              </a:srgbClr>
            </a:solidFill>
            <a:ln>
              <a:noFill/>
            </a:ln>
            <a:effectLs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Calibri"/>
                <a:ea typeface="+mn-ea"/>
                <a:cs typeface="Arial" charset="0"/>
              </a:endParaRPr>
            </a:p>
          </p:txBody>
        </p:sp>
      </p:grpSp>
      <p:cxnSp>
        <p:nvCxnSpPr>
          <p:cNvPr id="238" name="Straight Arrow Connector 237"/>
          <p:cNvCxnSpPr/>
          <p:nvPr/>
        </p:nvCxnSpPr>
        <p:spPr>
          <a:xfrm flipV="1">
            <a:off x="1935048" y="4863388"/>
            <a:ext cx="2435414" cy="313683"/>
          </a:xfrm>
          <a:prstGeom prst="straightConnector1">
            <a:avLst/>
          </a:prstGeom>
          <a:noFill/>
          <a:ln w="3175" cap="flat" cmpd="sng" algn="ctr">
            <a:solidFill>
              <a:srgbClr val="58595B"/>
            </a:solidFill>
            <a:prstDash val="solid"/>
            <a:miter lim="800000"/>
            <a:headEnd type="none"/>
            <a:tailEnd type="triangle"/>
          </a:ln>
          <a:effectLst/>
        </p:spPr>
      </p:cxnSp>
      <p:grpSp>
        <p:nvGrpSpPr>
          <p:cNvPr id="239" name="Group 238"/>
          <p:cNvGrpSpPr/>
          <p:nvPr/>
        </p:nvGrpSpPr>
        <p:grpSpPr>
          <a:xfrm>
            <a:off x="4366726" y="5200318"/>
            <a:ext cx="2471147" cy="539526"/>
            <a:chOff x="5282156" y="3324659"/>
            <a:chExt cx="3026082" cy="660685"/>
          </a:xfrm>
        </p:grpSpPr>
        <p:sp>
          <p:nvSpPr>
            <p:cNvPr id="240" name="TextBox 239"/>
            <p:cNvSpPr txBox="1"/>
            <p:nvPr/>
          </p:nvSpPr>
          <p:spPr bwMode="gray">
            <a:xfrm>
              <a:off x="6055025" y="3581857"/>
              <a:ext cx="2253213" cy="403487"/>
            </a:xfrm>
            <a:prstGeom prst="rect">
              <a:avLst/>
            </a:prstGeom>
            <a:noFill/>
          </p:spPr>
          <p:txBody>
            <a:bodyPr wrap="none" lIns="0" tIns="0" rIns="0" bIns="0" rtlCol="0">
              <a:noAutofit/>
            </a:bodyPr>
            <a:lstStyle/>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200" b="0" i="0" u="none" strike="noStrike" kern="0" cap="none" spc="0" normalizeH="0" baseline="0" noProof="0" dirty="0">
                  <a:ln>
                    <a:noFill/>
                  </a:ln>
                  <a:solidFill>
                    <a:srgbClr val="58595B">
                      <a:lumMod val="75000"/>
                    </a:srgbClr>
                  </a:solidFill>
                  <a:effectLst/>
                  <a:uLnTx/>
                  <a:uFillTx/>
                  <a:latin typeface="Calibri"/>
                  <a:ea typeface="+mn-ea"/>
                  <a:cs typeface="Arial" charset="0"/>
                </a:rPr>
                <a:t>Oracle Cloud Infrastructure- </a:t>
              </a:r>
              <a:br>
                <a:rPr kumimoji="0" lang="en-US" sz="1200" b="0" i="0" u="none" strike="noStrike" kern="0" cap="none" spc="0" normalizeH="0" baseline="0" noProof="0" dirty="0">
                  <a:ln>
                    <a:noFill/>
                  </a:ln>
                  <a:solidFill>
                    <a:srgbClr val="58595B">
                      <a:lumMod val="75000"/>
                    </a:srgbClr>
                  </a:solidFill>
                  <a:effectLst/>
                  <a:uLnTx/>
                  <a:uFillTx/>
                  <a:latin typeface="Calibri"/>
                  <a:ea typeface="+mn-ea"/>
                  <a:cs typeface="Arial" charset="0"/>
                </a:rPr>
              </a:br>
              <a:r>
                <a:rPr kumimoji="0" lang="en-US" sz="1200" b="0" i="0" u="none" strike="noStrike" kern="0" cap="none" spc="0" normalizeH="0" baseline="0" noProof="0" dirty="0">
                  <a:ln>
                    <a:noFill/>
                  </a:ln>
                  <a:solidFill>
                    <a:srgbClr val="58595B">
                      <a:lumMod val="75000"/>
                    </a:srgbClr>
                  </a:solidFill>
                  <a:effectLst/>
                  <a:uLnTx/>
                  <a:uFillTx/>
                  <a:latin typeface="Calibri"/>
                  <a:ea typeface="+mn-ea"/>
                  <a:cs typeface="Arial" charset="0"/>
                </a:rPr>
                <a:t>Object Storage</a:t>
              </a:r>
            </a:p>
          </p:txBody>
        </p:sp>
        <p:grpSp>
          <p:nvGrpSpPr>
            <p:cNvPr id="241" name="Group 240"/>
            <p:cNvGrpSpPr/>
            <p:nvPr/>
          </p:nvGrpSpPr>
          <p:grpSpPr>
            <a:xfrm>
              <a:off x="5282156" y="3324659"/>
              <a:ext cx="656444" cy="656444"/>
              <a:chOff x="4654252" y="2397179"/>
              <a:chExt cx="656444" cy="656444"/>
            </a:xfrm>
          </p:grpSpPr>
          <p:sp>
            <p:nvSpPr>
              <p:cNvPr id="242" name="Oval 241"/>
              <p:cNvSpPr/>
              <p:nvPr/>
            </p:nvSpPr>
            <p:spPr bwMode="gray">
              <a:xfrm>
                <a:off x="4654252" y="2397179"/>
                <a:ext cx="656444" cy="656444"/>
              </a:xfrm>
              <a:prstGeom prst="ellipse">
                <a:avLst/>
              </a:prstGeom>
              <a:solidFill>
                <a:srgbClr val="7C1D31"/>
              </a:solidFill>
              <a:ln w="15875"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9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58595B">
                      <a:lumMod val="75000"/>
                    </a:srgbClr>
                  </a:solidFill>
                  <a:effectLst/>
                  <a:uLnTx/>
                  <a:uFillTx/>
                  <a:latin typeface="Calibri"/>
                  <a:ea typeface=""/>
                  <a:cs typeface=""/>
                </a:endParaRPr>
              </a:p>
            </p:txBody>
          </p:sp>
          <p:grpSp>
            <p:nvGrpSpPr>
              <p:cNvPr id="243" name="Group 242"/>
              <p:cNvGrpSpPr/>
              <p:nvPr/>
            </p:nvGrpSpPr>
            <p:grpSpPr>
              <a:xfrm>
                <a:off x="4736792" y="2546613"/>
                <a:ext cx="491364" cy="357577"/>
                <a:chOff x="10028983" y="2807620"/>
                <a:chExt cx="1618563" cy="1177866"/>
              </a:xfrm>
              <a:solidFill>
                <a:srgbClr val="FFFFFF"/>
              </a:solidFill>
            </p:grpSpPr>
            <p:grpSp>
              <p:nvGrpSpPr>
                <p:cNvPr id="244" name="Group 243"/>
                <p:cNvGrpSpPr/>
                <p:nvPr/>
              </p:nvGrpSpPr>
              <p:grpSpPr>
                <a:xfrm>
                  <a:off x="10401741" y="3358881"/>
                  <a:ext cx="800632" cy="626605"/>
                  <a:chOff x="9331451" y="1659646"/>
                  <a:chExt cx="2359025" cy="1846263"/>
                </a:xfrm>
                <a:grpFill/>
              </p:grpSpPr>
              <p:sp>
                <p:nvSpPr>
                  <p:cNvPr id="246" name="Freeform 19"/>
                  <p:cNvSpPr>
                    <a:spLocks noChangeArrowheads="1"/>
                  </p:cNvSpPr>
                  <p:nvPr/>
                </p:nvSpPr>
                <p:spPr bwMode="auto">
                  <a:xfrm>
                    <a:off x="9331451" y="1659646"/>
                    <a:ext cx="2359025" cy="468313"/>
                  </a:xfrm>
                  <a:custGeom>
                    <a:avLst/>
                    <a:gdLst>
                      <a:gd name="T0" fmla="*/ 6552 w 6553"/>
                      <a:gd name="T1" fmla="*/ 0 h 1299"/>
                      <a:gd name="T2" fmla="*/ 6552 w 6553"/>
                      <a:gd name="T3" fmla="*/ 0 h 1299"/>
                      <a:gd name="T4" fmla="*/ 0 w 6553"/>
                      <a:gd name="T5" fmla="*/ 0 h 1299"/>
                      <a:gd name="T6" fmla="*/ 0 w 6553"/>
                      <a:gd name="T7" fmla="*/ 1298 h 1299"/>
                      <a:gd name="T8" fmla="*/ 1925 w 6553"/>
                      <a:gd name="T9" fmla="*/ 1298 h 1299"/>
                      <a:gd name="T10" fmla="*/ 3265 w 6553"/>
                      <a:gd name="T11" fmla="*/ 714 h 1299"/>
                      <a:gd name="T12" fmla="*/ 4606 w 6553"/>
                      <a:gd name="T13" fmla="*/ 1298 h 1299"/>
                      <a:gd name="T14" fmla="*/ 6552 w 6553"/>
                      <a:gd name="T15" fmla="*/ 1298 h 1299"/>
                      <a:gd name="T16" fmla="*/ 6552 w 6553"/>
                      <a:gd name="T17" fmla="*/ 0 h 1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553" h="1299">
                        <a:moveTo>
                          <a:pt x="6552" y="0"/>
                        </a:moveTo>
                        <a:lnTo>
                          <a:pt x="6552" y="0"/>
                        </a:lnTo>
                        <a:cubicBezTo>
                          <a:pt x="0" y="0"/>
                          <a:pt x="0" y="0"/>
                          <a:pt x="0" y="0"/>
                        </a:cubicBezTo>
                        <a:cubicBezTo>
                          <a:pt x="0" y="1298"/>
                          <a:pt x="0" y="1298"/>
                          <a:pt x="0" y="1298"/>
                        </a:cubicBezTo>
                        <a:cubicBezTo>
                          <a:pt x="1925" y="1298"/>
                          <a:pt x="1925" y="1298"/>
                          <a:pt x="1925" y="1298"/>
                        </a:cubicBezTo>
                        <a:cubicBezTo>
                          <a:pt x="2249" y="930"/>
                          <a:pt x="2726" y="714"/>
                          <a:pt x="3265" y="714"/>
                        </a:cubicBezTo>
                        <a:cubicBezTo>
                          <a:pt x="3784" y="714"/>
                          <a:pt x="4259" y="930"/>
                          <a:pt x="4606" y="1298"/>
                        </a:cubicBezTo>
                        <a:cubicBezTo>
                          <a:pt x="6552" y="1298"/>
                          <a:pt x="6552" y="1298"/>
                          <a:pt x="6552" y="1298"/>
                        </a:cubicBezTo>
                        <a:lnTo>
                          <a:pt x="6552" y="0"/>
                        </a:lnTo>
                      </a:path>
                    </a:pathLst>
                  </a:custGeom>
                  <a:grp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58595B">
                          <a:lumMod val="75000"/>
                        </a:srgbClr>
                      </a:solidFill>
                      <a:effectLst/>
                      <a:uLnTx/>
                      <a:uFillTx/>
                      <a:latin typeface="Calibri"/>
                      <a:ea typeface="+mn-ea"/>
                      <a:cs typeface="Arial" charset="0"/>
                    </a:endParaRPr>
                  </a:p>
                </p:txBody>
              </p:sp>
              <p:sp>
                <p:nvSpPr>
                  <p:cNvPr id="247" name="Freeform 20"/>
                  <p:cNvSpPr>
                    <a:spLocks noChangeArrowheads="1"/>
                  </p:cNvSpPr>
                  <p:nvPr/>
                </p:nvSpPr>
                <p:spPr bwMode="auto">
                  <a:xfrm>
                    <a:off x="9331451" y="2343859"/>
                    <a:ext cx="554037" cy="474662"/>
                  </a:xfrm>
                  <a:custGeom>
                    <a:avLst/>
                    <a:gdLst>
                      <a:gd name="T0" fmla="*/ 1536 w 1537"/>
                      <a:gd name="T1" fmla="*/ 0 h 1320"/>
                      <a:gd name="T2" fmla="*/ 1536 w 1537"/>
                      <a:gd name="T3" fmla="*/ 0 h 1320"/>
                      <a:gd name="T4" fmla="*/ 0 w 1537"/>
                      <a:gd name="T5" fmla="*/ 0 h 1320"/>
                      <a:gd name="T6" fmla="*/ 0 w 1537"/>
                      <a:gd name="T7" fmla="*/ 1319 h 1320"/>
                      <a:gd name="T8" fmla="*/ 1536 w 1537"/>
                      <a:gd name="T9" fmla="*/ 1319 h 1320"/>
                      <a:gd name="T10" fmla="*/ 1406 w 1537"/>
                      <a:gd name="T11" fmla="*/ 671 h 1320"/>
                      <a:gd name="T12" fmla="*/ 1536 w 1537"/>
                      <a:gd name="T13" fmla="*/ 0 h 1320"/>
                    </a:gdLst>
                    <a:ahLst/>
                    <a:cxnLst>
                      <a:cxn ang="0">
                        <a:pos x="T0" y="T1"/>
                      </a:cxn>
                      <a:cxn ang="0">
                        <a:pos x="T2" y="T3"/>
                      </a:cxn>
                      <a:cxn ang="0">
                        <a:pos x="T4" y="T5"/>
                      </a:cxn>
                      <a:cxn ang="0">
                        <a:pos x="T6" y="T7"/>
                      </a:cxn>
                      <a:cxn ang="0">
                        <a:pos x="T8" y="T9"/>
                      </a:cxn>
                      <a:cxn ang="0">
                        <a:pos x="T10" y="T11"/>
                      </a:cxn>
                      <a:cxn ang="0">
                        <a:pos x="T12" y="T13"/>
                      </a:cxn>
                    </a:cxnLst>
                    <a:rect l="0" t="0" r="r" b="b"/>
                    <a:pathLst>
                      <a:path w="1537" h="1320">
                        <a:moveTo>
                          <a:pt x="1536" y="0"/>
                        </a:moveTo>
                        <a:lnTo>
                          <a:pt x="1536" y="0"/>
                        </a:lnTo>
                        <a:cubicBezTo>
                          <a:pt x="0" y="0"/>
                          <a:pt x="0" y="0"/>
                          <a:pt x="0" y="0"/>
                        </a:cubicBezTo>
                        <a:cubicBezTo>
                          <a:pt x="0" y="1319"/>
                          <a:pt x="0" y="1319"/>
                          <a:pt x="0" y="1319"/>
                        </a:cubicBezTo>
                        <a:cubicBezTo>
                          <a:pt x="1536" y="1319"/>
                          <a:pt x="1536" y="1319"/>
                          <a:pt x="1536" y="1319"/>
                        </a:cubicBezTo>
                        <a:cubicBezTo>
                          <a:pt x="1449" y="1125"/>
                          <a:pt x="1406" y="887"/>
                          <a:pt x="1406" y="671"/>
                        </a:cubicBezTo>
                        <a:cubicBezTo>
                          <a:pt x="1406" y="433"/>
                          <a:pt x="1449" y="195"/>
                          <a:pt x="1536" y="0"/>
                        </a:cubicBezTo>
                      </a:path>
                    </a:pathLst>
                  </a:custGeom>
                  <a:grp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58595B">
                          <a:lumMod val="75000"/>
                        </a:srgbClr>
                      </a:solidFill>
                      <a:effectLst/>
                      <a:uLnTx/>
                      <a:uFillTx/>
                      <a:latin typeface="Calibri"/>
                      <a:ea typeface="+mn-ea"/>
                      <a:cs typeface="Arial" charset="0"/>
                    </a:endParaRPr>
                  </a:p>
                </p:txBody>
              </p:sp>
              <p:sp>
                <p:nvSpPr>
                  <p:cNvPr id="248" name="Freeform 21"/>
                  <p:cNvSpPr>
                    <a:spLocks noChangeArrowheads="1"/>
                  </p:cNvSpPr>
                  <p:nvPr/>
                </p:nvSpPr>
                <p:spPr bwMode="auto">
                  <a:xfrm>
                    <a:off x="11122151" y="2343859"/>
                    <a:ext cx="568325" cy="474662"/>
                  </a:xfrm>
                  <a:custGeom>
                    <a:avLst/>
                    <a:gdLst>
                      <a:gd name="T0" fmla="*/ 0 w 1579"/>
                      <a:gd name="T1" fmla="*/ 1319 h 1320"/>
                      <a:gd name="T2" fmla="*/ 0 w 1579"/>
                      <a:gd name="T3" fmla="*/ 1319 h 1320"/>
                      <a:gd name="T4" fmla="*/ 1578 w 1579"/>
                      <a:gd name="T5" fmla="*/ 1319 h 1320"/>
                      <a:gd name="T6" fmla="*/ 1578 w 1579"/>
                      <a:gd name="T7" fmla="*/ 0 h 1320"/>
                      <a:gd name="T8" fmla="*/ 21 w 1579"/>
                      <a:gd name="T9" fmla="*/ 0 h 1320"/>
                      <a:gd name="T10" fmla="*/ 129 w 1579"/>
                      <a:gd name="T11" fmla="*/ 671 h 1320"/>
                      <a:gd name="T12" fmla="*/ 0 w 1579"/>
                      <a:gd name="T13" fmla="*/ 1319 h 1320"/>
                    </a:gdLst>
                    <a:ahLst/>
                    <a:cxnLst>
                      <a:cxn ang="0">
                        <a:pos x="T0" y="T1"/>
                      </a:cxn>
                      <a:cxn ang="0">
                        <a:pos x="T2" y="T3"/>
                      </a:cxn>
                      <a:cxn ang="0">
                        <a:pos x="T4" y="T5"/>
                      </a:cxn>
                      <a:cxn ang="0">
                        <a:pos x="T6" y="T7"/>
                      </a:cxn>
                      <a:cxn ang="0">
                        <a:pos x="T8" y="T9"/>
                      </a:cxn>
                      <a:cxn ang="0">
                        <a:pos x="T10" y="T11"/>
                      </a:cxn>
                      <a:cxn ang="0">
                        <a:pos x="T12" y="T13"/>
                      </a:cxn>
                    </a:cxnLst>
                    <a:rect l="0" t="0" r="r" b="b"/>
                    <a:pathLst>
                      <a:path w="1579" h="1320">
                        <a:moveTo>
                          <a:pt x="0" y="1319"/>
                        </a:moveTo>
                        <a:lnTo>
                          <a:pt x="0" y="1319"/>
                        </a:lnTo>
                        <a:cubicBezTo>
                          <a:pt x="1578" y="1319"/>
                          <a:pt x="1578" y="1319"/>
                          <a:pt x="1578" y="1319"/>
                        </a:cubicBezTo>
                        <a:cubicBezTo>
                          <a:pt x="1578" y="0"/>
                          <a:pt x="1578" y="0"/>
                          <a:pt x="1578" y="0"/>
                        </a:cubicBezTo>
                        <a:cubicBezTo>
                          <a:pt x="21" y="0"/>
                          <a:pt x="21" y="0"/>
                          <a:pt x="21" y="0"/>
                        </a:cubicBezTo>
                        <a:cubicBezTo>
                          <a:pt x="86" y="195"/>
                          <a:pt x="129" y="433"/>
                          <a:pt x="129" y="671"/>
                        </a:cubicBezTo>
                        <a:cubicBezTo>
                          <a:pt x="129" y="887"/>
                          <a:pt x="86" y="1125"/>
                          <a:pt x="0" y="1319"/>
                        </a:cubicBezTo>
                      </a:path>
                    </a:pathLst>
                  </a:custGeom>
                  <a:grp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58595B">
                          <a:lumMod val="75000"/>
                        </a:srgbClr>
                      </a:solidFill>
                      <a:effectLst/>
                      <a:uLnTx/>
                      <a:uFillTx/>
                      <a:latin typeface="Calibri"/>
                      <a:ea typeface="+mn-ea"/>
                      <a:cs typeface="Arial" charset="0"/>
                    </a:endParaRPr>
                  </a:p>
                </p:txBody>
              </p:sp>
              <p:sp>
                <p:nvSpPr>
                  <p:cNvPr id="249" name="Freeform 22"/>
                  <p:cNvSpPr>
                    <a:spLocks noChangeArrowheads="1"/>
                  </p:cNvSpPr>
                  <p:nvPr/>
                </p:nvSpPr>
                <p:spPr bwMode="auto">
                  <a:xfrm>
                    <a:off x="9331451" y="3029659"/>
                    <a:ext cx="2359025" cy="476250"/>
                  </a:xfrm>
                  <a:custGeom>
                    <a:avLst/>
                    <a:gdLst>
                      <a:gd name="T0" fmla="*/ 3265 w 6553"/>
                      <a:gd name="T1" fmla="*/ 606 h 1321"/>
                      <a:gd name="T2" fmla="*/ 3265 w 6553"/>
                      <a:gd name="T3" fmla="*/ 606 h 1321"/>
                      <a:gd name="T4" fmla="*/ 1882 w 6553"/>
                      <a:gd name="T5" fmla="*/ 0 h 1321"/>
                      <a:gd name="T6" fmla="*/ 0 w 6553"/>
                      <a:gd name="T7" fmla="*/ 0 h 1321"/>
                      <a:gd name="T8" fmla="*/ 0 w 6553"/>
                      <a:gd name="T9" fmla="*/ 1320 h 1321"/>
                      <a:gd name="T10" fmla="*/ 6552 w 6553"/>
                      <a:gd name="T11" fmla="*/ 1320 h 1321"/>
                      <a:gd name="T12" fmla="*/ 6552 w 6553"/>
                      <a:gd name="T13" fmla="*/ 0 h 1321"/>
                      <a:gd name="T14" fmla="*/ 4628 w 6553"/>
                      <a:gd name="T15" fmla="*/ 0 h 1321"/>
                      <a:gd name="T16" fmla="*/ 3265 w 6553"/>
                      <a:gd name="T17" fmla="*/ 606 h 13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553" h="1321">
                        <a:moveTo>
                          <a:pt x="3265" y="606"/>
                        </a:moveTo>
                        <a:lnTo>
                          <a:pt x="3265" y="606"/>
                        </a:lnTo>
                        <a:cubicBezTo>
                          <a:pt x="2726" y="606"/>
                          <a:pt x="2228" y="368"/>
                          <a:pt x="1882" y="0"/>
                        </a:cubicBezTo>
                        <a:cubicBezTo>
                          <a:pt x="0" y="0"/>
                          <a:pt x="0" y="0"/>
                          <a:pt x="0" y="0"/>
                        </a:cubicBezTo>
                        <a:cubicBezTo>
                          <a:pt x="0" y="1320"/>
                          <a:pt x="0" y="1320"/>
                          <a:pt x="0" y="1320"/>
                        </a:cubicBezTo>
                        <a:cubicBezTo>
                          <a:pt x="6552" y="1320"/>
                          <a:pt x="6552" y="1320"/>
                          <a:pt x="6552" y="1320"/>
                        </a:cubicBezTo>
                        <a:cubicBezTo>
                          <a:pt x="6552" y="0"/>
                          <a:pt x="6552" y="0"/>
                          <a:pt x="6552" y="0"/>
                        </a:cubicBezTo>
                        <a:cubicBezTo>
                          <a:pt x="4628" y="0"/>
                          <a:pt x="4628" y="0"/>
                          <a:pt x="4628" y="0"/>
                        </a:cubicBezTo>
                        <a:cubicBezTo>
                          <a:pt x="4282" y="368"/>
                          <a:pt x="3805" y="606"/>
                          <a:pt x="3265" y="606"/>
                        </a:cubicBezTo>
                      </a:path>
                    </a:pathLst>
                  </a:custGeom>
                  <a:grp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58595B">
                          <a:lumMod val="75000"/>
                        </a:srgbClr>
                      </a:solidFill>
                      <a:effectLst/>
                      <a:uLnTx/>
                      <a:uFillTx/>
                      <a:latin typeface="Calibri"/>
                      <a:ea typeface="+mn-ea"/>
                      <a:cs typeface="Arial" charset="0"/>
                    </a:endParaRPr>
                  </a:p>
                </p:txBody>
              </p:sp>
              <p:sp>
                <p:nvSpPr>
                  <p:cNvPr id="250" name="Freeform 23"/>
                  <p:cNvSpPr>
                    <a:spLocks noChangeArrowheads="1"/>
                  </p:cNvSpPr>
                  <p:nvPr/>
                </p:nvSpPr>
                <p:spPr bwMode="auto">
                  <a:xfrm>
                    <a:off x="10110913" y="2220034"/>
                    <a:ext cx="785813" cy="739775"/>
                  </a:xfrm>
                  <a:custGeom>
                    <a:avLst/>
                    <a:gdLst>
                      <a:gd name="T0" fmla="*/ 627 w 2184"/>
                      <a:gd name="T1" fmla="*/ 1255 h 2056"/>
                      <a:gd name="T2" fmla="*/ 0 w 2184"/>
                      <a:gd name="T3" fmla="*/ 627 h 2056"/>
                      <a:gd name="T4" fmla="*/ 627 w 2184"/>
                      <a:gd name="T5" fmla="*/ 0 h 2056"/>
                      <a:gd name="T6" fmla="*/ 627 w 2184"/>
                      <a:gd name="T7" fmla="*/ 325 h 2056"/>
                      <a:gd name="T8" fmla="*/ 1404 w 2184"/>
                      <a:gd name="T9" fmla="*/ 325 h 2056"/>
                      <a:gd name="T10" fmla="*/ 1404 w 2184"/>
                      <a:gd name="T11" fmla="*/ 952 h 2056"/>
                      <a:gd name="T12" fmla="*/ 627 w 2184"/>
                      <a:gd name="T13" fmla="*/ 952 h 2056"/>
                      <a:gd name="T14" fmla="*/ 627 w 2184"/>
                      <a:gd name="T15" fmla="*/ 1255 h 2056"/>
                      <a:gd name="T16" fmla="*/ 1556 w 2184"/>
                      <a:gd name="T17" fmla="*/ 2055 h 2056"/>
                      <a:gd name="T18" fmla="*/ 1556 w 2184"/>
                      <a:gd name="T19" fmla="*/ 1752 h 2056"/>
                      <a:gd name="T20" fmla="*/ 777 w 2184"/>
                      <a:gd name="T21" fmla="*/ 1752 h 2056"/>
                      <a:gd name="T22" fmla="*/ 777 w 2184"/>
                      <a:gd name="T23" fmla="*/ 1125 h 2056"/>
                      <a:gd name="T24" fmla="*/ 1556 w 2184"/>
                      <a:gd name="T25" fmla="*/ 1125 h 2056"/>
                      <a:gd name="T26" fmla="*/ 1556 w 2184"/>
                      <a:gd name="T27" fmla="*/ 800 h 2056"/>
                      <a:gd name="T28" fmla="*/ 2183 w 2184"/>
                      <a:gd name="T29" fmla="*/ 1428 h 2056"/>
                      <a:gd name="T30" fmla="*/ 1556 w 2184"/>
                      <a:gd name="T31" fmla="*/ 2055 h 20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184" h="2056">
                        <a:moveTo>
                          <a:pt x="627" y="1255"/>
                        </a:moveTo>
                        <a:lnTo>
                          <a:pt x="0" y="627"/>
                        </a:lnTo>
                        <a:lnTo>
                          <a:pt x="627" y="0"/>
                        </a:lnTo>
                        <a:lnTo>
                          <a:pt x="627" y="325"/>
                        </a:lnTo>
                        <a:lnTo>
                          <a:pt x="1404" y="325"/>
                        </a:lnTo>
                        <a:lnTo>
                          <a:pt x="1404" y="952"/>
                        </a:lnTo>
                        <a:lnTo>
                          <a:pt x="627" y="952"/>
                        </a:lnTo>
                        <a:lnTo>
                          <a:pt x="627" y="1255"/>
                        </a:lnTo>
                        <a:close/>
                        <a:moveTo>
                          <a:pt x="1556" y="2055"/>
                        </a:moveTo>
                        <a:lnTo>
                          <a:pt x="1556" y="1752"/>
                        </a:lnTo>
                        <a:lnTo>
                          <a:pt x="777" y="1752"/>
                        </a:lnTo>
                        <a:lnTo>
                          <a:pt x="777" y="1125"/>
                        </a:lnTo>
                        <a:lnTo>
                          <a:pt x="1556" y="1125"/>
                        </a:lnTo>
                        <a:lnTo>
                          <a:pt x="1556" y="800"/>
                        </a:lnTo>
                        <a:lnTo>
                          <a:pt x="2183" y="1428"/>
                        </a:lnTo>
                        <a:lnTo>
                          <a:pt x="1556" y="2055"/>
                        </a:lnTo>
                        <a:close/>
                      </a:path>
                    </a:pathLst>
                  </a:custGeom>
                  <a:grp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58595B">
                          <a:lumMod val="75000"/>
                        </a:srgbClr>
                      </a:solidFill>
                      <a:effectLst/>
                      <a:uLnTx/>
                      <a:uFillTx/>
                      <a:latin typeface="Calibri"/>
                      <a:ea typeface="+mn-ea"/>
                      <a:cs typeface="Arial" charset="0"/>
                    </a:endParaRPr>
                  </a:p>
                </p:txBody>
              </p:sp>
            </p:grpSp>
            <p:sp>
              <p:nvSpPr>
                <p:cNvPr id="245" name="Freeform 19"/>
                <p:cNvSpPr>
                  <a:spLocks noChangeArrowheads="1"/>
                </p:cNvSpPr>
                <p:nvPr/>
              </p:nvSpPr>
              <p:spPr bwMode="auto">
                <a:xfrm>
                  <a:off x="10028983" y="2807620"/>
                  <a:ext cx="1618563" cy="919690"/>
                </a:xfrm>
                <a:custGeom>
                  <a:avLst/>
                  <a:gdLst>
                    <a:gd name="T0" fmla="*/ 16311 w 18812"/>
                    <a:gd name="T1" fmla="*/ 3875 h 10687"/>
                    <a:gd name="T2" fmla="*/ 16311 w 18812"/>
                    <a:gd name="T3" fmla="*/ 3875 h 10687"/>
                    <a:gd name="T4" fmla="*/ 15499 w 18812"/>
                    <a:gd name="T5" fmla="*/ 3281 h 10687"/>
                    <a:gd name="T6" fmla="*/ 13530 w 18812"/>
                    <a:gd name="T7" fmla="*/ 1906 h 10687"/>
                    <a:gd name="T8" fmla="*/ 13155 w 18812"/>
                    <a:gd name="T9" fmla="*/ 1687 h 10687"/>
                    <a:gd name="T10" fmla="*/ 10749 w 18812"/>
                    <a:gd name="T11" fmla="*/ 437 h 10687"/>
                    <a:gd name="T12" fmla="*/ 9811 w 18812"/>
                    <a:gd name="T13" fmla="*/ 656 h 10687"/>
                    <a:gd name="T14" fmla="*/ 9593 w 18812"/>
                    <a:gd name="T15" fmla="*/ 656 h 10687"/>
                    <a:gd name="T16" fmla="*/ 9125 w 18812"/>
                    <a:gd name="T17" fmla="*/ 500 h 10687"/>
                    <a:gd name="T18" fmla="*/ 7250 w 18812"/>
                    <a:gd name="T19" fmla="*/ 0 h 10687"/>
                    <a:gd name="T20" fmla="*/ 4094 w 18812"/>
                    <a:gd name="T21" fmla="*/ 2187 h 10687"/>
                    <a:gd name="T22" fmla="*/ 3500 w 18812"/>
                    <a:gd name="T23" fmla="*/ 2687 h 10687"/>
                    <a:gd name="T24" fmla="*/ 0 w 18812"/>
                    <a:gd name="T25" fmla="*/ 6655 h 10687"/>
                    <a:gd name="T26" fmla="*/ 4000 w 18812"/>
                    <a:gd name="T27" fmla="*/ 10686 h 10687"/>
                    <a:gd name="T28" fmla="*/ 4906 w 18812"/>
                    <a:gd name="T29" fmla="*/ 10624 h 10687"/>
                    <a:gd name="T30" fmla="*/ 4969 w 18812"/>
                    <a:gd name="T31" fmla="*/ 10624 h 10687"/>
                    <a:gd name="T32" fmla="*/ 4937 w 18812"/>
                    <a:gd name="T33" fmla="*/ 10624 h 10687"/>
                    <a:gd name="T34" fmla="*/ 4937 w 18812"/>
                    <a:gd name="T35" fmla="*/ 9718 h 10687"/>
                    <a:gd name="T36" fmla="*/ 4969 w 18812"/>
                    <a:gd name="T37" fmla="*/ 9780 h 10687"/>
                    <a:gd name="T38" fmla="*/ 4812 w 18812"/>
                    <a:gd name="T39" fmla="*/ 9780 h 10687"/>
                    <a:gd name="T40" fmla="*/ 4531 w 18812"/>
                    <a:gd name="T41" fmla="*/ 9780 h 10687"/>
                    <a:gd name="T42" fmla="*/ 4000 w 18812"/>
                    <a:gd name="T43" fmla="*/ 9843 h 10687"/>
                    <a:gd name="T44" fmla="*/ 875 w 18812"/>
                    <a:gd name="T45" fmla="*/ 6655 h 10687"/>
                    <a:gd name="T46" fmla="*/ 3562 w 18812"/>
                    <a:gd name="T47" fmla="*/ 3500 h 10687"/>
                    <a:gd name="T48" fmla="*/ 4906 w 18812"/>
                    <a:gd name="T49" fmla="*/ 2500 h 10687"/>
                    <a:gd name="T50" fmla="*/ 7250 w 18812"/>
                    <a:gd name="T51" fmla="*/ 875 h 10687"/>
                    <a:gd name="T52" fmla="*/ 8687 w 18812"/>
                    <a:gd name="T53" fmla="*/ 1312 h 10687"/>
                    <a:gd name="T54" fmla="*/ 9593 w 18812"/>
                    <a:gd name="T55" fmla="*/ 1531 h 10687"/>
                    <a:gd name="T56" fmla="*/ 10093 w 18812"/>
                    <a:gd name="T57" fmla="*/ 1469 h 10687"/>
                    <a:gd name="T58" fmla="*/ 10749 w 18812"/>
                    <a:gd name="T59" fmla="*/ 1312 h 10687"/>
                    <a:gd name="T60" fmla="*/ 12374 w 18812"/>
                    <a:gd name="T61" fmla="*/ 2125 h 10687"/>
                    <a:gd name="T62" fmla="*/ 13374 w 18812"/>
                    <a:gd name="T63" fmla="*/ 2781 h 10687"/>
                    <a:gd name="T64" fmla="*/ 14780 w 18812"/>
                    <a:gd name="T65" fmla="*/ 3812 h 10687"/>
                    <a:gd name="T66" fmla="*/ 16155 w 18812"/>
                    <a:gd name="T67" fmla="*/ 4687 h 10687"/>
                    <a:gd name="T68" fmla="*/ 17936 w 18812"/>
                    <a:gd name="T69" fmla="*/ 6718 h 10687"/>
                    <a:gd name="T70" fmla="*/ 16374 w 18812"/>
                    <a:gd name="T71" fmla="*/ 8718 h 10687"/>
                    <a:gd name="T72" fmla="*/ 15499 w 18812"/>
                    <a:gd name="T73" fmla="*/ 9218 h 10687"/>
                    <a:gd name="T74" fmla="*/ 14811 w 18812"/>
                    <a:gd name="T75" fmla="*/ 9686 h 10687"/>
                    <a:gd name="T76" fmla="*/ 14811 w 18812"/>
                    <a:gd name="T77" fmla="*/ 10655 h 10687"/>
                    <a:gd name="T78" fmla="*/ 15811 w 18812"/>
                    <a:gd name="T79" fmla="*/ 9874 h 10687"/>
                    <a:gd name="T80" fmla="*/ 16624 w 18812"/>
                    <a:gd name="T81" fmla="*/ 9499 h 10687"/>
                    <a:gd name="T82" fmla="*/ 18811 w 18812"/>
                    <a:gd name="T83" fmla="*/ 6718 h 10687"/>
                    <a:gd name="T84" fmla="*/ 16311 w 18812"/>
                    <a:gd name="T85" fmla="*/ 3875 h 10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8812" h="10687">
                      <a:moveTo>
                        <a:pt x="16311" y="3875"/>
                      </a:moveTo>
                      <a:lnTo>
                        <a:pt x="16311" y="3875"/>
                      </a:lnTo>
                      <a:cubicBezTo>
                        <a:pt x="16155" y="3812"/>
                        <a:pt x="15811" y="3719"/>
                        <a:pt x="15499" y="3281"/>
                      </a:cubicBezTo>
                      <a:cubicBezTo>
                        <a:pt x="15061" y="2625"/>
                        <a:pt x="14405" y="2031"/>
                        <a:pt x="13530" y="1906"/>
                      </a:cubicBezTo>
                      <a:cubicBezTo>
                        <a:pt x="13311" y="1906"/>
                        <a:pt x="13249" y="1812"/>
                        <a:pt x="13155" y="1687"/>
                      </a:cubicBezTo>
                      <a:cubicBezTo>
                        <a:pt x="12718" y="875"/>
                        <a:pt x="11780" y="437"/>
                        <a:pt x="10749" y="437"/>
                      </a:cubicBezTo>
                      <a:cubicBezTo>
                        <a:pt x="10467" y="437"/>
                        <a:pt x="10093" y="531"/>
                        <a:pt x="9811" y="656"/>
                      </a:cubicBezTo>
                      <a:cubicBezTo>
                        <a:pt x="9718" y="656"/>
                        <a:pt x="9655" y="656"/>
                        <a:pt x="9593" y="656"/>
                      </a:cubicBezTo>
                      <a:cubicBezTo>
                        <a:pt x="9499" y="656"/>
                        <a:pt x="9281" y="656"/>
                        <a:pt x="9125" y="500"/>
                      </a:cubicBezTo>
                      <a:cubicBezTo>
                        <a:pt x="8625" y="156"/>
                        <a:pt x="7969" y="0"/>
                        <a:pt x="7250" y="0"/>
                      </a:cubicBezTo>
                      <a:cubicBezTo>
                        <a:pt x="5781" y="0"/>
                        <a:pt x="4531" y="875"/>
                        <a:pt x="4094" y="2187"/>
                      </a:cubicBezTo>
                      <a:cubicBezTo>
                        <a:pt x="4000" y="2344"/>
                        <a:pt x="3875" y="2625"/>
                        <a:pt x="3500" y="2687"/>
                      </a:cubicBezTo>
                      <a:cubicBezTo>
                        <a:pt x="1531" y="2937"/>
                        <a:pt x="0" y="4594"/>
                        <a:pt x="0" y="6655"/>
                      </a:cubicBezTo>
                      <a:cubicBezTo>
                        <a:pt x="0" y="8843"/>
                        <a:pt x="1812" y="10686"/>
                        <a:pt x="4000" y="10686"/>
                      </a:cubicBezTo>
                      <a:cubicBezTo>
                        <a:pt x="4312" y="10686"/>
                        <a:pt x="4594" y="10624"/>
                        <a:pt x="4906" y="10624"/>
                      </a:cubicBezTo>
                      <a:cubicBezTo>
                        <a:pt x="4969" y="10624"/>
                        <a:pt x="4969" y="10624"/>
                        <a:pt x="4969" y="10624"/>
                      </a:cubicBezTo>
                      <a:lnTo>
                        <a:pt x="4937" y="10624"/>
                      </a:lnTo>
                      <a:cubicBezTo>
                        <a:pt x="4937" y="9718"/>
                        <a:pt x="4937" y="9718"/>
                        <a:pt x="4937" y="9718"/>
                      </a:cubicBezTo>
                      <a:lnTo>
                        <a:pt x="4969" y="9780"/>
                      </a:lnTo>
                      <a:cubicBezTo>
                        <a:pt x="4906" y="9780"/>
                        <a:pt x="4906" y="9780"/>
                        <a:pt x="4812" y="9780"/>
                      </a:cubicBezTo>
                      <a:cubicBezTo>
                        <a:pt x="4687" y="9780"/>
                        <a:pt x="4594" y="9780"/>
                        <a:pt x="4531" y="9780"/>
                      </a:cubicBezTo>
                      <a:cubicBezTo>
                        <a:pt x="4312" y="9780"/>
                        <a:pt x="4156" y="9843"/>
                        <a:pt x="4000" y="9843"/>
                      </a:cubicBezTo>
                      <a:cubicBezTo>
                        <a:pt x="2250" y="9843"/>
                        <a:pt x="875" y="8436"/>
                        <a:pt x="875" y="6655"/>
                      </a:cubicBezTo>
                      <a:cubicBezTo>
                        <a:pt x="875" y="5062"/>
                        <a:pt x="2031" y="3812"/>
                        <a:pt x="3562" y="3500"/>
                      </a:cubicBezTo>
                      <a:cubicBezTo>
                        <a:pt x="4250" y="3437"/>
                        <a:pt x="4687" y="3062"/>
                        <a:pt x="4906" y="2500"/>
                      </a:cubicBezTo>
                      <a:cubicBezTo>
                        <a:pt x="5250" y="1531"/>
                        <a:pt x="6219" y="875"/>
                        <a:pt x="7250" y="875"/>
                      </a:cubicBezTo>
                      <a:cubicBezTo>
                        <a:pt x="7812" y="875"/>
                        <a:pt x="8250" y="1031"/>
                        <a:pt x="8687" y="1312"/>
                      </a:cubicBezTo>
                      <a:cubicBezTo>
                        <a:pt x="9000" y="1469"/>
                        <a:pt x="9281" y="1531"/>
                        <a:pt x="9593" y="1531"/>
                      </a:cubicBezTo>
                      <a:cubicBezTo>
                        <a:pt x="9811" y="1531"/>
                        <a:pt x="9936" y="1531"/>
                        <a:pt x="10093" y="1469"/>
                      </a:cubicBezTo>
                      <a:cubicBezTo>
                        <a:pt x="10311" y="1375"/>
                        <a:pt x="10530" y="1312"/>
                        <a:pt x="10749" y="1312"/>
                      </a:cubicBezTo>
                      <a:cubicBezTo>
                        <a:pt x="11468" y="1312"/>
                        <a:pt x="12155" y="1687"/>
                        <a:pt x="12374" y="2125"/>
                      </a:cubicBezTo>
                      <a:cubicBezTo>
                        <a:pt x="12655" y="2625"/>
                        <a:pt x="13155" y="2687"/>
                        <a:pt x="13374" y="2781"/>
                      </a:cubicBezTo>
                      <a:cubicBezTo>
                        <a:pt x="13905" y="2844"/>
                        <a:pt x="14405" y="3219"/>
                        <a:pt x="14780" y="3812"/>
                      </a:cubicBezTo>
                      <a:cubicBezTo>
                        <a:pt x="15061" y="4312"/>
                        <a:pt x="15592" y="4594"/>
                        <a:pt x="16155" y="4687"/>
                      </a:cubicBezTo>
                      <a:cubicBezTo>
                        <a:pt x="17186" y="4906"/>
                        <a:pt x="17936" y="5719"/>
                        <a:pt x="17936" y="6718"/>
                      </a:cubicBezTo>
                      <a:cubicBezTo>
                        <a:pt x="17936" y="7593"/>
                        <a:pt x="17280" y="8405"/>
                        <a:pt x="16374" y="8718"/>
                      </a:cubicBezTo>
                      <a:cubicBezTo>
                        <a:pt x="16093" y="8718"/>
                        <a:pt x="15780" y="8936"/>
                        <a:pt x="15499" y="9218"/>
                      </a:cubicBezTo>
                      <a:cubicBezTo>
                        <a:pt x="15280" y="9405"/>
                        <a:pt x="15030" y="9561"/>
                        <a:pt x="14811" y="9686"/>
                      </a:cubicBezTo>
                      <a:cubicBezTo>
                        <a:pt x="14811" y="10655"/>
                        <a:pt x="14811" y="10655"/>
                        <a:pt x="14811" y="10655"/>
                      </a:cubicBezTo>
                      <a:cubicBezTo>
                        <a:pt x="15280" y="10468"/>
                        <a:pt x="15468" y="10186"/>
                        <a:pt x="15811" y="9874"/>
                      </a:cubicBezTo>
                      <a:cubicBezTo>
                        <a:pt x="16093" y="9718"/>
                        <a:pt x="16468" y="9593"/>
                        <a:pt x="16624" y="9499"/>
                      </a:cubicBezTo>
                      <a:cubicBezTo>
                        <a:pt x="17843" y="9218"/>
                        <a:pt x="18811" y="8061"/>
                        <a:pt x="18811" y="6718"/>
                      </a:cubicBezTo>
                      <a:cubicBezTo>
                        <a:pt x="18811" y="5281"/>
                        <a:pt x="17718" y="4094"/>
                        <a:pt x="16311" y="3875"/>
                      </a:cubicBezTo>
                    </a:path>
                  </a:pathLst>
                </a:custGeom>
                <a:grp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58595B">
                        <a:lumMod val="75000"/>
                      </a:srgbClr>
                    </a:solidFill>
                    <a:effectLst/>
                    <a:uLnTx/>
                    <a:uFillTx/>
                    <a:latin typeface="Calibri"/>
                    <a:ea typeface="+mn-ea"/>
                    <a:cs typeface="Arial" charset="0"/>
                  </a:endParaRPr>
                </a:p>
              </p:txBody>
            </p:sp>
          </p:grpSp>
        </p:grpSp>
      </p:grpSp>
      <p:grpSp>
        <p:nvGrpSpPr>
          <p:cNvPr id="251" name="Group 250"/>
          <p:cNvGrpSpPr/>
          <p:nvPr/>
        </p:nvGrpSpPr>
        <p:grpSpPr>
          <a:xfrm>
            <a:off x="1058192" y="4738643"/>
            <a:ext cx="876856" cy="876856"/>
            <a:chOff x="1330362" y="4852947"/>
            <a:chExt cx="876856" cy="876856"/>
          </a:xfrm>
        </p:grpSpPr>
        <p:sp>
          <p:nvSpPr>
            <p:cNvPr id="252" name="Oval 251"/>
            <p:cNvSpPr/>
            <p:nvPr/>
          </p:nvSpPr>
          <p:spPr bwMode="gray">
            <a:xfrm>
              <a:off x="1330362" y="4852947"/>
              <a:ext cx="876856" cy="876856"/>
            </a:xfrm>
            <a:prstGeom prst="ellipse">
              <a:avLst/>
            </a:prstGeom>
            <a:solidFill>
              <a:srgbClr val="A52641">
                <a:lumMod val="75000"/>
              </a:srgbClr>
            </a:solidFill>
            <a:ln w="3175" cap="flat" cmpd="sng" algn="ctr">
              <a:solidFill>
                <a:schemeClr val="bg1"/>
              </a:soli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9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58595B"/>
                </a:solidFill>
                <a:effectLst/>
                <a:uLnTx/>
                <a:uFillTx/>
                <a:latin typeface="Calibri"/>
                <a:ea typeface=""/>
                <a:cs typeface=""/>
              </a:endParaRPr>
            </a:p>
          </p:txBody>
        </p:sp>
        <p:sp>
          <p:nvSpPr>
            <p:cNvPr id="253" name="Freeform 3"/>
            <p:cNvSpPr>
              <a:spLocks noChangeAspect="1" noChangeArrowheads="1"/>
            </p:cNvSpPr>
            <p:nvPr/>
          </p:nvSpPr>
          <p:spPr bwMode="auto">
            <a:xfrm>
              <a:off x="1489211" y="5083145"/>
              <a:ext cx="566826" cy="425118"/>
            </a:xfrm>
            <a:custGeom>
              <a:avLst/>
              <a:gdLst>
                <a:gd name="T0" fmla="*/ 1621 w 2964"/>
                <a:gd name="T1" fmla="*/ 116 h 2224"/>
                <a:gd name="T2" fmla="*/ 1482 w 2964"/>
                <a:gd name="T3" fmla="*/ 371 h 2224"/>
                <a:gd name="T4" fmla="*/ 811 w 2964"/>
                <a:gd name="T5" fmla="*/ 741 h 2224"/>
                <a:gd name="T6" fmla="*/ 0 w 2964"/>
                <a:gd name="T7" fmla="*/ 857 h 2224"/>
                <a:gd name="T8" fmla="*/ 672 w 2964"/>
                <a:gd name="T9" fmla="*/ 1343 h 2224"/>
                <a:gd name="T10" fmla="*/ 1343 w 2964"/>
                <a:gd name="T11" fmla="*/ 1066 h 2224"/>
                <a:gd name="T12" fmla="*/ 2061 w 2964"/>
                <a:gd name="T13" fmla="*/ 1008 h 2224"/>
                <a:gd name="T14" fmla="*/ 1482 w 2964"/>
                <a:gd name="T15" fmla="*/ 1390 h 2224"/>
                <a:gd name="T16" fmla="*/ 1343 w 2964"/>
                <a:gd name="T17" fmla="*/ 1320 h 2224"/>
                <a:gd name="T18" fmla="*/ 0 w 2964"/>
                <a:gd name="T19" fmla="*/ 1320 h 2224"/>
                <a:gd name="T20" fmla="*/ 672 w 2964"/>
                <a:gd name="T21" fmla="*/ 1760 h 2224"/>
                <a:gd name="T22" fmla="*/ 1343 w 2964"/>
                <a:gd name="T23" fmla="*/ 1482 h 2224"/>
                <a:gd name="T24" fmla="*/ 2061 w 2964"/>
                <a:gd name="T25" fmla="*/ 1424 h 2224"/>
                <a:gd name="T26" fmla="*/ 1482 w 2964"/>
                <a:gd name="T27" fmla="*/ 1760 h 2224"/>
                <a:gd name="T28" fmla="*/ 1343 w 2964"/>
                <a:gd name="T29" fmla="*/ 1737 h 2224"/>
                <a:gd name="T30" fmla="*/ 0 w 2964"/>
                <a:gd name="T31" fmla="*/ 1737 h 2224"/>
                <a:gd name="T32" fmla="*/ 672 w 2964"/>
                <a:gd name="T33" fmla="*/ 2223 h 2224"/>
                <a:gd name="T34" fmla="*/ 1343 w 2964"/>
                <a:gd name="T35" fmla="*/ 1853 h 2224"/>
                <a:gd name="T36" fmla="*/ 2153 w 2964"/>
                <a:gd name="T37" fmla="*/ 1737 h 2224"/>
                <a:gd name="T38" fmla="*/ 2291 w 2964"/>
                <a:gd name="T39" fmla="*/ 1482 h 2224"/>
                <a:gd name="T40" fmla="*/ 2963 w 2964"/>
                <a:gd name="T41" fmla="*/ 116 h 2224"/>
                <a:gd name="T42" fmla="*/ 1250 w 2964"/>
                <a:gd name="T43" fmla="*/ 1586 h 2224"/>
                <a:gd name="T44" fmla="*/ 672 w 2964"/>
                <a:gd name="T45" fmla="*/ 1552 h 2224"/>
                <a:gd name="T46" fmla="*/ 1250 w 2964"/>
                <a:gd name="T47" fmla="*/ 1586 h 2224"/>
                <a:gd name="T48" fmla="*/ 672 w 2964"/>
                <a:gd name="T49" fmla="*/ 2084 h 2224"/>
                <a:gd name="T50" fmla="*/ 1250 w 2964"/>
                <a:gd name="T51" fmla="*/ 1934 h 2224"/>
                <a:gd name="T52" fmla="*/ 1250 w 2964"/>
                <a:gd name="T53" fmla="*/ 1147 h 2224"/>
                <a:gd name="T54" fmla="*/ 672 w 2964"/>
                <a:gd name="T55" fmla="*/ 1112 h 2224"/>
                <a:gd name="T56" fmla="*/ 1250 w 2964"/>
                <a:gd name="T57" fmla="*/ 1147 h 2224"/>
                <a:gd name="T58" fmla="*/ 672 w 2964"/>
                <a:gd name="T59" fmla="*/ 973 h 2224"/>
                <a:gd name="T60" fmla="*/ 104 w 2964"/>
                <a:gd name="T61" fmla="*/ 892 h 2224"/>
                <a:gd name="T62" fmla="*/ 1239 w 2964"/>
                <a:gd name="T63" fmla="*/ 892 h 2224"/>
                <a:gd name="T64" fmla="*/ 2061 w 2964"/>
                <a:gd name="T65" fmla="*/ 915 h 2224"/>
                <a:gd name="T66" fmla="*/ 1343 w 2964"/>
                <a:gd name="T67" fmla="*/ 973 h 2224"/>
                <a:gd name="T68" fmla="*/ 903 w 2964"/>
                <a:gd name="T69" fmla="*/ 753 h 2224"/>
                <a:gd name="T70" fmla="*/ 1482 w 2964"/>
                <a:gd name="T71" fmla="*/ 695 h 2224"/>
                <a:gd name="T72" fmla="*/ 2061 w 2964"/>
                <a:gd name="T73" fmla="*/ 915 h 2224"/>
                <a:gd name="T74" fmla="*/ 857 w 2964"/>
                <a:gd name="T75" fmla="*/ 741 h 2224"/>
                <a:gd name="T76" fmla="*/ 1482 w 2964"/>
                <a:gd name="T77" fmla="*/ 602 h 2224"/>
                <a:gd name="T78" fmla="*/ 915 w 2964"/>
                <a:gd name="T79" fmla="*/ 521 h 2224"/>
                <a:gd name="T80" fmla="*/ 2049 w 2964"/>
                <a:gd name="T81" fmla="*/ 521 h 2224"/>
                <a:gd name="T82" fmla="*/ 2870 w 2964"/>
                <a:gd name="T83" fmla="*/ 1332 h 2224"/>
                <a:gd name="T84" fmla="*/ 2153 w 2964"/>
                <a:gd name="T85" fmla="*/ 1390 h 2224"/>
                <a:gd name="T86" fmla="*/ 2291 w 2964"/>
                <a:gd name="T87" fmla="*/ 1112 h 2224"/>
                <a:gd name="T88" fmla="*/ 2870 w 2964"/>
                <a:gd name="T89" fmla="*/ 1332 h 2224"/>
                <a:gd name="T90" fmla="*/ 2291 w 2964"/>
                <a:gd name="T91" fmla="*/ 1019 h 2224"/>
                <a:gd name="T92" fmla="*/ 2153 w 2964"/>
                <a:gd name="T93" fmla="*/ 695 h 2224"/>
                <a:gd name="T94" fmla="*/ 2870 w 2964"/>
                <a:gd name="T95" fmla="*/ 637 h 2224"/>
                <a:gd name="T96" fmla="*/ 2870 w 2964"/>
                <a:gd name="T97" fmla="*/ 545 h 2224"/>
                <a:gd name="T98" fmla="*/ 2153 w 2964"/>
                <a:gd name="T99" fmla="*/ 602 h 2224"/>
                <a:gd name="T100" fmla="*/ 1713 w 2964"/>
                <a:gd name="T101" fmla="*/ 382 h 2224"/>
                <a:gd name="T102" fmla="*/ 2291 w 2964"/>
                <a:gd name="T103" fmla="*/ 325 h 2224"/>
                <a:gd name="T104" fmla="*/ 2870 w 2964"/>
                <a:gd name="T105" fmla="*/ 545 h 2224"/>
                <a:gd name="T106" fmla="*/ 2291 w 2964"/>
                <a:gd name="T107" fmla="*/ 232 h 2224"/>
                <a:gd name="T108" fmla="*/ 1725 w 2964"/>
                <a:gd name="T109" fmla="*/ 151 h 2224"/>
                <a:gd name="T110" fmla="*/ 2859 w 2964"/>
                <a:gd name="T111" fmla="*/ 151 h 2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964" h="2224">
                  <a:moveTo>
                    <a:pt x="2291" y="0"/>
                  </a:moveTo>
                  <a:cubicBezTo>
                    <a:pt x="1922" y="0"/>
                    <a:pt x="1621" y="47"/>
                    <a:pt x="1621" y="116"/>
                  </a:cubicBezTo>
                  <a:cubicBezTo>
                    <a:pt x="1621" y="371"/>
                    <a:pt x="1621" y="371"/>
                    <a:pt x="1621" y="371"/>
                  </a:cubicBezTo>
                  <a:cubicBezTo>
                    <a:pt x="1574" y="371"/>
                    <a:pt x="1528" y="371"/>
                    <a:pt x="1482" y="371"/>
                  </a:cubicBezTo>
                  <a:cubicBezTo>
                    <a:pt x="1111" y="371"/>
                    <a:pt x="811" y="417"/>
                    <a:pt x="811" y="487"/>
                  </a:cubicBezTo>
                  <a:cubicBezTo>
                    <a:pt x="811" y="741"/>
                    <a:pt x="811" y="741"/>
                    <a:pt x="811" y="741"/>
                  </a:cubicBezTo>
                  <a:cubicBezTo>
                    <a:pt x="764" y="741"/>
                    <a:pt x="718" y="741"/>
                    <a:pt x="672" y="741"/>
                  </a:cubicBezTo>
                  <a:cubicBezTo>
                    <a:pt x="301" y="741"/>
                    <a:pt x="0" y="788"/>
                    <a:pt x="0" y="857"/>
                  </a:cubicBezTo>
                  <a:cubicBezTo>
                    <a:pt x="0" y="1228"/>
                    <a:pt x="0" y="1228"/>
                    <a:pt x="0" y="1228"/>
                  </a:cubicBezTo>
                  <a:cubicBezTo>
                    <a:pt x="0" y="1297"/>
                    <a:pt x="301" y="1343"/>
                    <a:pt x="672" y="1343"/>
                  </a:cubicBezTo>
                  <a:cubicBezTo>
                    <a:pt x="1042" y="1343"/>
                    <a:pt x="1343" y="1297"/>
                    <a:pt x="1343" y="1228"/>
                  </a:cubicBezTo>
                  <a:cubicBezTo>
                    <a:pt x="1343" y="1066"/>
                    <a:pt x="1343" y="1066"/>
                    <a:pt x="1343" y="1066"/>
                  </a:cubicBezTo>
                  <a:cubicBezTo>
                    <a:pt x="1389" y="1066"/>
                    <a:pt x="1436" y="1066"/>
                    <a:pt x="1482" y="1066"/>
                  </a:cubicBezTo>
                  <a:cubicBezTo>
                    <a:pt x="1725" y="1066"/>
                    <a:pt x="1945" y="1043"/>
                    <a:pt x="2061" y="1008"/>
                  </a:cubicBezTo>
                  <a:cubicBezTo>
                    <a:pt x="2061" y="1332"/>
                    <a:pt x="2061" y="1332"/>
                    <a:pt x="2061" y="1332"/>
                  </a:cubicBezTo>
                  <a:cubicBezTo>
                    <a:pt x="1945" y="1367"/>
                    <a:pt x="1725" y="1390"/>
                    <a:pt x="1482" y="1390"/>
                  </a:cubicBezTo>
                  <a:cubicBezTo>
                    <a:pt x="1436" y="1390"/>
                    <a:pt x="1389" y="1390"/>
                    <a:pt x="1343" y="1390"/>
                  </a:cubicBezTo>
                  <a:cubicBezTo>
                    <a:pt x="1343" y="1320"/>
                    <a:pt x="1343" y="1320"/>
                    <a:pt x="1343" y="1320"/>
                  </a:cubicBezTo>
                  <a:cubicBezTo>
                    <a:pt x="1343" y="1390"/>
                    <a:pt x="1042" y="1436"/>
                    <a:pt x="672" y="1436"/>
                  </a:cubicBezTo>
                  <a:cubicBezTo>
                    <a:pt x="301" y="1436"/>
                    <a:pt x="0" y="1390"/>
                    <a:pt x="0" y="1320"/>
                  </a:cubicBezTo>
                  <a:cubicBezTo>
                    <a:pt x="0" y="1645"/>
                    <a:pt x="0" y="1645"/>
                    <a:pt x="0" y="1645"/>
                  </a:cubicBezTo>
                  <a:cubicBezTo>
                    <a:pt x="0" y="1714"/>
                    <a:pt x="301" y="1760"/>
                    <a:pt x="672" y="1760"/>
                  </a:cubicBezTo>
                  <a:cubicBezTo>
                    <a:pt x="1042" y="1760"/>
                    <a:pt x="1343" y="1714"/>
                    <a:pt x="1343" y="1645"/>
                  </a:cubicBezTo>
                  <a:cubicBezTo>
                    <a:pt x="1343" y="1482"/>
                    <a:pt x="1343" y="1482"/>
                    <a:pt x="1343" y="1482"/>
                  </a:cubicBezTo>
                  <a:cubicBezTo>
                    <a:pt x="1389" y="1482"/>
                    <a:pt x="1436" y="1482"/>
                    <a:pt x="1482" y="1482"/>
                  </a:cubicBezTo>
                  <a:cubicBezTo>
                    <a:pt x="1725" y="1482"/>
                    <a:pt x="1945" y="1459"/>
                    <a:pt x="2061" y="1424"/>
                  </a:cubicBezTo>
                  <a:cubicBezTo>
                    <a:pt x="2061" y="1702"/>
                    <a:pt x="2061" y="1702"/>
                    <a:pt x="2061" y="1702"/>
                  </a:cubicBezTo>
                  <a:cubicBezTo>
                    <a:pt x="1991" y="1725"/>
                    <a:pt x="1794" y="1760"/>
                    <a:pt x="1482" y="1760"/>
                  </a:cubicBezTo>
                  <a:cubicBezTo>
                    <a:pt x="1436" y="1760"/>
                    <a:pt x="1389" y="1760"/>
                    <a:pt x="1343" y="1760"/>
                  </a:cubicBezTo>
                  <a:cubicBezTo>
                    <a:pt x="1343" y="1737"/>
                    <a:pt x="1343" y="1737"/>
                    <a:pt x="1343" y="1737"/>
                  </a:cubicBezTo>
                  <a:cubicBezTo>
                    <a:pt x="1343" y="1806"/>
                    <a:pt x="1042" y="1853"/>
                    <a:pt x="672" y="1853"/>
                  </a:cubicBezTo>
                  <a:cubicBezTo>
                    <a:pt x="301" y="1853"/>
                    <a:pt x="0" y="1806"/>
                    <a:pt x="0" y="1737"/>
                  </a:cubicBezTo>
                  <a:cubicBezTo>
                    <a:pt x="0" y="2108"/>
                    <a:pt x="0" y="2108"/>
                    <a:pt x="0" y="2108"/>
                  </a:cubicBezTo>
                  <a:cubicBezTo>
                    <a:pt x="0" y="2177"/>
                    <a:pt x="301" y="2223"/>
                    <a:pt x="672" y="2223"/>
                  </a:cubicBezTo>
                  <a:cubicBezTo>
                    <a:pt x="1042" y="2223"/>
                    <a:pt x="1343" y="2177"/>
                    <a:pt x="1343" y="2108"/>
                  </a:cubicBezTo>
                  <a:cubicBezTo>
                    <a:pt x="1343" y="1853"/>
                    <a:pt x="1343" y="1853"/>
                    <a:pt x="1343" y="1853"/>
                  </a:cubicBezTo>
                  <a:cubicBezTo>
                    <a:pt x="1389" y="1853"/>
                    <a:pt x="1436" y="1853"/>
                    <a:pt x="1482" y="1853"/>
                  </a:cubicBezTo>
                  <a:cubicBezTo>
                    <a:pt x="1852" y="1853"/>
                    <a:pt x="2153" y="1806"/>
                    <a:pt x="2153" y="1737"/>
                  </a:cubicBezTo>
                  <a:cubicBezTo>
                    <a:pt x="2153" y="1482"/>
                    <a:pt x="2153" y="1482"/>
                    <a:pt x="2153" y="1482"/>
                  </a:cubicBezTo>
                  <a:cubicBezTo>
                    <a:pt x="2200" y="1482"/>
                    <a:pt x="2245" y="1482"/>
                    <a:pt x="2291" y="1482"/>
                  </a:cubicBezTo>
                  <a:cubicBezTo>
                    <a:pt x="2662" y="1482"/>
                    <a:pt x="2963" y="1436"/>
                    <a:pt x="2963" y="1367"/>
                  </a:cubicBezTo>
                  <a:cubicBezTo>
                    <a:pt x="2963" y="116"/>
                    <a:pt x="2963" y="116"/>
                    <a:pt x="2963" y="116"/>
                  </a:cubicBezTo>
                  <a:cubicBezTo>
                    <a:pt x="2963" y="47"/>
                    <a:pt x="2662" y="0"/>
                    <a:pt x="2291" y="0"/>
                  </a:cubicBezTo>
                  <a:close/>
                  <a:moveTo>
                    <a:pt x="1250" y="1586"/>
                  </a:moveTo>
                  <a:cubicBezTo>
                    <a:pt x="1135" y="1621"/>
                    <a:pt x="915" y="1645"/>
                    <a:pt x="672" y="1645"/>
                  </a:cubicBezTo>
                  <a:cubicBezTo>
                    <a:pt x="672" y="1552"/>
                    <a:pt x="672" y="1552"/>
                    <a:pt x="672" y="1552"/>
                  </a:cubicBezTo>
                  <a:cubicBezTo>
                    <a:pt x="915" y="1552"/>
                    <a:pt x="1135" y="1529"/>
                    <a:pt x="1250" y="1494"/>
                  </a:cubicBezTo>
                  <a:lnTo>
                    <a:pt x="1250" y="1586"/>
                  </a:lnTo>
                  <a:close/>
                  <a:moveTo>
                    <a:pt x="1250" y="2027"/>
                  </a:moveTo>
                  <a:cubicBezTo>
                    <a:pt x="1135" y="2061"/>
                    <a:pt x="915" y="2084"/>
                    <a:pt x="672" y="2084"/>
                  </a:cubicBezTo>
                  <a:cubicBezTo>
                    <a:pt x="672" y="1992"/>
                    <a:pt x="672" y="1992"/>
                    <a:pt x="672" y="1992"/>
                  </a:cubicBezTo>
                  <a:cubicBezTo>
                    <a:pt x="915" y="1992"/>
                    <a:pt x="1135" y="1969"/>
                    <a:pt x="1250" y="1934"/>
                  </a:cubicBezTo>
                  <a:lnTo>
                    <a:pt x="1250" y="2027"/>
                  </a:lnTo>
                  <a:close/>
                  <a:moveTo>
                    <a:pt x="1250" y="1147"/>
                  </a:moveTo>
                  <a:cubicBezTo>
                    <a:pt x="1135" y="1181"/>
                    <a:pt x="915" y="1204"/>
                    <a:pt x="672" y="1204"/>
                  </a:cubicBezTo>
                  <a:cubicBezTo>
                    <a:pt x="672" y="1112"/>
                    <a:pt x="672" y="1112"/>
                    <a:pt x="672" y="1112"/>
                  </a:cubicBezTo>
                  <a:cubicBezTo>
                    <a:pt x="915" y="1112"/>
                    <a:pt x="1135" y="1089"/>
                    <a:pt x="1250" y="1054"/>
                  </a:cubicBezTo>
                  <a:lnTo>
                    <a:pt x="1250" y="1147"/>
                  </a:lnTo>
                  <a:close/>
                  <a:moveTo>
                    <a:pt x="1239" y="915"/>
                  </a:moveTo>
                  <a:cubicBezTo>
                    <a:pt x="1123" y="950"/>
                    <a:pt x="915" y="973"/>
                    <a:pt x="672" y="973"/>
                  </a:cubicBezTo>
                  <a:cubicBezTo>
                    <a:pt x="428" y="973"/>
                    <a:pt x="220" y="950"/>
                    <a:pt x="104" y="915"/>
                  </a:cubicBezTo>
                  <a:cubicBezTo>
                    <a:pt x="81" y="915"/>
                    <a:pt x="81" y="892"/>
                    <a:pt x="104" y="892"/>
                  </a:cubicBezTo>
                  <a:cubicBezTo>
                    <a:pt x="220" y="857"/>
                    <a:pt x="428" y="834"/>
                    <a:pt x="672" y="834"/>
                  </a:cubicBezTo>
                  <a:cubicBezTo>
                    <a:pt x="915" y="834"/>
                    <a:pt x="1123" y="857"/>
                    <a:pt x="1239" y="892"/>
                  </a:cubicBezTo>
                  <a:cubicBezTo>
                    <a:pt x="1262" y="892"/>
                    <a:pt x="1262" y="915"/>
                    <a:pt x="1239" y="915"/>
                  </a:cubicBezTo>
                  <a:close/>
                  <a:moveTo>
                    <a:pt x="2061" y="915"/>
                  </a:moveTo>
                  <a:cubicBezTo>
                    <a:pt x="1945" y="950"/>
                    <a:pt x="1725" y="973"/>
                    <a:pt x="1482" y="973"/>
                  </a:cubicBezTo>
                  <a:cubicBezTo>
                    <a:pt x="1436" y="973"/>
                    <a:pt x="1389" y="973"/>
                    <a:pt x="1343" y="973"/>
                  </a:cubicBezTo>
                  <a:cubicBezTo>
                    <a:pt x="1343" y="857"/>
                    <a:pt x="1343" y="857"/>
                    <a:pt x="1343" y="857"/>
                  </a:cubicBezTo>
                  <a:cubicBezTo>
                    <a:pt x="1343" y="811"/>
                    <a:pt x="1158" y="765"/>
                    <a:pt x="903" y="753"/>
                  </a:cubicBezTo>
                  <a:cubicBezTo>
                    <a:pt x="903" y="637"/>
                    <a:pt x="903" y="637"/>
                    <a:pt x="903" y="637"/>
                  </a:cubicBezTo>
                  <a:cubicBezTo>
                    <a:pt x="1019" y="672"/>
                    <a:pt x="1239" y="695"/>
                    <a:pt x="1482" y="695"/>
                  </a:cubicBezTo>
                  <a:cubicBezTo>
                    <a:pt x="1725" y="695"/>
                    <a:pt x="1945" y="672"/>
                    <a:pt x="2061" y="637"/>
                  </a:cubicBezTo>
                  <a:lnTo>
                    <a:pt x="2061" y="915"/>
                  </a:lnTo>
                  <a:close/>
                  <a:moveTo>
                    <a:pt x="857" y="741"/>
                  </a:moveTo>
                  <a:lnTo>
                    <a:pt x="857" y="741"/>
                  </a:lnTo>
                  <a:close/>
                  <a:moveTo>
                    <a:pt x="2049" y="545"/>
                  </a:moveTo>
                  <a:cubicBezTo>
                    <a:pt x="1933" y="579"/>
                    <a:pt x="1725" y="602"/>
                    <a:pt x="1482" y="602"/>
                  </a:cubicBezTo>
                  <a:cubicBezTo>
                    <a:pt x="1239" y="602"/>
                    <a:pt x="1030" y="579"/>
                    <a:pt x="915" y="545"/>
                  </a:cubicBezTo>
                  <a:cubicBezTo>
                    <a:pt x="891" y="545"/>
                    <a:pt x="891" y="521"/>
                    <a:pt x="915" y="521"/>
                  </a:cubicBezTo>
                  <a:cubicBezTo>
                    <a:pt x="1030" y="487"/>
                    <a:pt x="1239" y="463"/>
                    <a:pt x="1482" y="463"/>
                  </a:cubicBezTo>
                  <a:cubicBezTo>
                    <a:pt x="1725" y="463"/>
                    <a:pt x="1933" y="487"/>
                    <a:pt x="2049" y="521"/>
                  </a:cubicBezTo>
                  <a:cubicBezTo>
                    <a:pt x="2072" y="521"/>
                    <a:pt x="2072" y="545"/>
                    <a:pt x="2049" y="545"/>
                  </a:cubicBezTo>
                  <a:close/>
                  <a:moveTo>
                    <a:pt x="2870" y="1332"/>
                  </a:moveTo>
                  <a:cubicBezTo>
                    <a:pt x="2801" y="1355"/>
                    <a:pt x="2604" y="1390"/>
                    <a:pt x="2291" y="1390"/>
                  </a:cubicBezTo>
                  <a:cubicBezTo>
                    <a:pt x="2245" y="1390"/>
                    <a:pt x="2200" y="1390"/>
                    <a:pt x="2153" y="1390"/>
                  </a:cubicBezTo>
                  <a:cubicBezTo>
                    <a:pt x="2153" y="1112"/>
                    <a:pt x="2153" y="1112"/>
                    <a:pt x="2153" y="1112"/>
                  </a:cubicBezTo>
                  <a:cubicBezTo>
                    <a:pt x="2200" y="1112"/>
                    <a:pt x="2245" y="1112"/>
                    <a:pt x="2291" y="1112"/>
                  </a:cubicBezTo>
                  <a:cubicBezTo>
                    <a:pt x="2534" y="1112"/>
                    <a:pt x="2754" y="1089"/>
                    <a:pt x="2870" y="1054"/>
                  </a:cubicBezTo>
                  <a:lnTo>
                    <a:pt x="2870" y="1332"/>
                  </a:lnTo>
                  <a:close/>
                  <a:moveTo>
                    <a:pt x="2870" y="961"/>
                  </a:moveTo>
                  <a:cubicBezTo>
                    <a:pt x="2754" y="996"/>
                    <a:pt x="2534" y="1019"/>
                    <a:pt x="2291" y="1019"/>
                  </a:cubicBezTo>
                  <a:cubicBezTo>
                    <a:pt x="2245" y="1019"/>
                    <a:pt x="2200" y="1019"/>
                    <a:pt x="2153" y="1019"/>
                  </a:cubicBezTo>
                  <a:cubicBezTo>
                    <a:pt x="2153" y="695"/>
                    <a:pt x="2153" y="695"/>
                    <a:pt x="2153" y="695"/>
                  </a:cubicBezTo>
                  <a:cubicBezTo>
                    <a:pt x="2200" y="695"/>
                    <a:pt x="2245" y="695"/>
                    <a:pt x="2291" y="695"/>
                  </a:cubicBezTo>
                  <a:cubicBezTo>
                    <a:pt x="2534" y="695"/>
                    <a:pt x="2754" y="672"/>
                    <a:pt x="2870" y="637"/>
                  </a:cubicBezTo>
                  <a:lnTo>
                    <a:pt x="2870" y="961"/>
                  </a:lnTo>
                  <a:close/>
                  <a:moveTo>
                    <a:pt x="2870" y="545"/>
                  </a:moveTo>
                  <a:cubicBezTo>
                    <a:pt x="2754" y="579"/>
                    <a:pt x="2534" y="602"/>
                    <a:pt x="2291" y="602"/>
                  </a:cubicBezTo>
                  <a:cubicBezTo>
                    <a:pt x="2245" y="602"/>
                    <a:pt x="2200" y="602"/>
                    <a:pt x="2153" y="602"/>
                  </a:cubicBezTo>
                  <a:cubicBezTo>
                    <a:pt x="2153" y="487"/>
                    <a:pt x="2153" y="487"/>
                    <a:pt x="2153" y="487"/>
                  </a:cubicBezTo>
                  <a:cubicBezTo>
                    <a:pt x="2153" y="441"/>
                    <a:pt x="1968" y="394"/>
                    <a:pt x="1713" y="382"/>
                  </a:cubicBezTo>
                  <a:cubicBezTo>
                    <a:pt x="1713" y="267"/>
                    <a:pt x="1713" y="267"/>
                    <a:pt x="1713" y="267"/>
                  </a:cubicBezTo>
                  <a:cubicBezTo>
                    <a:pt x="1829" y="302"/>
                    <a:pt x="2049" y="325"/>
                    <a:pt x="2291" y="325"/>
                  </a:cubicBezTo>
                  <a:cubicBezTo>
                    <a:pt x="2534" y="325"/>
                    <a:pt x="2754" y="302"/>
                    <a:pt x="2870" y="267"/>
                  </a:cubicBezTo>
                  <a:lnTo>
                    <a:pt x="2870" y="545"/>
                  </a:lnTo>
                  <a:close/>
                  <a:moveTo>
                    <a:pt x="2859" y="174"/>
                  </a:moveTo>
                  <a:cubicBezTo>
                    <a:pt x="2743" y="209"/>
                    <a:pt x="2534" y="232"/>
                    <a:pt x="2291" y="232"/>
                  </a:cubicBezTo>
                  <a:cubicBezTo>
                    <a:pt x="2049" y="232"/>
                    <a:pt x="1841" y="209"/>
                    <a:pt x="1725" y="174"/>
                  </a:cubicBezTo>
                  <a:cubicBezTo>
                    <a:pt x="1702" y="174"/>
                    <a:pt x="1702" y="151"/>
                    <a:pt x="1725" y="151"/>
                  </a:cubicBezTo>
                  <a:cubicBezTo>
                    <a:pt x="1841" y="116"/>
                    <a:pt x="2049" y="93"/>
                    <a:pt x="2291" y="93"/>
                  </a:cubicBezTo>
                  <a:cubicBezTo>
                    <a:pt x="2534" y="93"/>
                    <a:pt x="2743" y="116"/>
                    <a:pt x="2859" y="151"/>
                  </a:cubicBezTo>
                  <a:cubicBezTo>
                    <a:pt x="2882" y="151"/>
                    <a:pt x="2882" y="174"/>
                    <a:pt x="2859" y="174"/>
                  </a:cubicBezTo>
                  <a:close/>
                </a:path>
              </a:pathLst>
            </a:custGeom>
            <a:solidFill>
              <a:srgbClr val="FFFFFF"/>
            </a:solidFill>
            <a:ln>
              <a:noFill/>
            </a:ln>
            <a:effectLs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Calibri"/>
                <a:ea typeface="+mn-ea"/>
                <a:cs typeface="Arial" charset="0"/>
              </a:endParaRPr>
            </a:p>
          </p:txBody>
        </p:sp>
      </p:grpSp>
      <p:cxnSp>
        <p:nvCxnSpPr>
          <p:cNvPr id="254" name="Straight Arrow Connector 253"/>
          <p:cNvCxnSpPr/>
          <p:nvPr/>
        </p:nvCxnSpPr>
        <p:spPr>
          <a:xfrm>
            <a:off x="1935048" y="5177071"/>
            <a:ext cx="2435414" cy="297865"/>
          </a:xfrm>
          <a:prstGeom prst="straightConnector1">
            <a:avLst/>
          </a:prstGeom>
          <a:noFill/>
          <a:ln w="3175" cap="flat" cmpd="sng" algn="ctr">
            <a:solidFill>
              <a:srgbClr val="A52641">
                <a:lumMod val="75000"/>
              </a:srgbClr>
            </a:solidFill>
            <a:prstDash val="solid"/>
            <a:miter lim="800000"/>
            <a:headEnd type="none"/>
            <a:tailEnd type="triangle"/>
          </a:ln>
          <a:effectLst/>
        </p:spPr>
      </p:cxnSp>
      <p:sp>
        <p:nvSpPr>
          <p:cNvPr id="255" name="Rectangle 254"/>
          <p:cNvSpPr/>
          <p:nvPr/>
        </p:nvSpPr>
        <p:spPr bwMode="gray">
          <a:xfrm>
            <a:off x="7043607" y="2282918"/>
            <a:ext cx="1611879" cy="297517"/>
          </a:xfrm>
          <a:prstGeom prst="rect">
            <a:avLst/>
          </a:prstGeom>
        </p:spPr>
        <p:txBody>
          <a:bodyPr wrap="square">
            <a:spAutoFit/>
          </a:bodyPr>
          <a:lstStyle/>
          <a:p>
            <a:pPr marL="0" marR="0" lvl="0" indent="0" algn="l" defTabSz="914400" rtl="0" eaLnBrk="1" fontAlgn="auto" latinLnBrk="0" hangingPunct="1">
              <a:lnSpc>
                <a:spcPct val="80000"/>
              </a:lnSpc>
              <a:spcBef>
                <a:spcPts val="0"/>
              </a:spcBef>
              <a:spcAft>
                <a:spcPts val="0"/>
              </a:spcAft>
              <a:buClrTx/>
              <a:buSzTx/>
              <a:buFontTx/>
              <a:buNone/>
              <a:tabLst/>
              <a:defRPr/>
            </a:pPr>
            <a:r>
              <a:rPr kumimoji="0" lang="en-US" sz="1600" b="1" i="0" u="none" strike="noStrike" kern="0" cap="none" spc="0" normalizeH="0" baseline="0" noProof="0" dirty="0">
                <a:ln>
                  <a:noFill/>
                </a:ln>
                <a:solidFill>
                  <a:srgbClr val="A52641">
                    <a:lumMod val="75000"/>
                  </a:srgbClr>
                </a:solidFill>
                <a:effectLst/>
                <a:uLnTx/>
                <a:uFillTx/>
                <a:latin typeface="Calibri"/>
                <a:ea typeface="+mn-ea"/>
                <a:cs typeface="Arial" charset="0"/>
              </a:rPr>
              <a:t>DR Use Cases</a:t>
            </a:r>
          </a:p>
        </p:txBody>
      </p:sp>
      <p:sp>
        <p:nvSpPr>
          <p:cNvPr id="256" name="Rectangle 255"/>
          <p:cNvSpPr/>
          <p:nvPr/>
        </p:nvSpPr>
        <p:spPr bwMode="gray">
          <a:xfrm>
            <a:off x="7043607" y="4340680"/>
            <a:ext cx="2664282" cy="494494"/>
          </a:xfrm>
          <a:prstGeom prst="rect">
            <a:avLst/>
          </a:prstGeom>
        </p:spPr>
        <p:txBody>
          <a:bodyPr wrap="square">
            <a:spAutoFit/>
          </a:bodyPr>
          <a:lstStyle/>
          <a:p>
            <a:pPr marL="0" marR="0" lvl="0" indent="0" algn="l" defTabSz="914400" rtl="0" eaLnBrk="1" fontAlgn="auto" latinLnBrk="0" hangingPunct="1">
              <a:lnSpc>
                <a:spcPct val="80000"/>
              </a:lnSpc>
              <a:spcBef>
                <a:spcPts val="0"/>
              </a:spcBef>
              <a:spcAft>
                <a:spcPts val="0"/>
              </a:spcAft>
              <a:buClrTx/>
              <a:buSzTx/>
              <a:buFontTx/>
              <a:buNone/>
              <a:tabLst/>
              <a:defRPr/>
            </a:pPr>
            <a:r>
              <a:rPr kumimoji="0" lang="en-US" sz="1600" b="1" i="0" u="none" strike="noStrike" kern="0" cap="none" spc="0" normalizeH="0" baseline="0" noProof="0" dirty="0">
                <a:ln>
                  <a:noFill/>
                </a:ln>
                <a:solidFill>
                  <a:srgbClr val="A52641"/>
                </a:solidFill>
                <a:effectLst/>
                <a:uLnTx/>
                <a:uFillTx/>
                <a:latin typeface="Calibri"/>
                <a:ea typeface="+mn-ea"/>
                <a:cs typeface="Arial" charset="0"/>
              </a:rPr>
              <a:t>Additional Backup </a:t>
            </a:r>
            <a:br>
              <a:rPr kumimoji="0" lang="en-US" sz="1600" b="1" i="0" u="none" strike="noStrike" kern="0" cap="none" spc="0" normalizeH="0" baseline="0" noProof="0" dirty="0">
                <a:ln>
                  <a:noFill/>
                </a:ln>
                <a:solidFill>
                  <a:srgbClr val="A52641"/>
                </a:solidFill>
                <a:effectLst/>
                <a:uLnTx/>
                <a:uFillTx/>
                <a:latin typeface="Calibri"/>
                <a:ea typeface="+mn-ea"/>
                <a:cs typeface="Arial" charset="0"/>
              </a:rPr>
            </a:br>
            <a:r>
              <a:rPr kumimoji="0" lang="en-US" sz="1600" b="1" i="0" u="none" strike="noStrike" kern="0" cap="none" spc="0" normalizeH="0" baseline="0" noProof="0" dirty="0">
                <a:ln>
                  <a:noFill/>
                </a:ln>
                <a:solidFill>
                  <a:srgbClr val="A52641"/>
                </a:solidFill>
                <a:effectLst/>
                <a:uLnTx/>
                <a:uFillTx/>
                <a:latin typeface="Calibri"/>
                <a:ea typeface="+mn-ea"/>
                <a:cs typeface="Arial" charset="0"/>
              </a:rPr>
              <a:t>Use Cases</a:t>
            </a:r>
          </a:p>
        </p:txBody>
      </p:sp>
      <p:sp>
        <p:nvSpPr>
          <p:cNvPr id="257" name="TextBox 256"/>
          <p:cNvSpPr txBox="1"/>
          <p:nvPr/>
        </p:nvSpPr>
        <p:spPr>
          <a:xfrm>
            <a:off x="9512628" y="1622583"/>
            <a:ext cx="2087232" cy="474941"/>
          </a:xfrm>
          <a:prstGeom prst="rect">
            <a:avLst/>
          </a:prstGeom>
          <a:noFill/>
          <a:ln>
            <a:noFill/>
          </a:ln>
        </p:spPr>
        <p:txBody>
          <a:bodyPr wrap="square" lIns="121859" tIns="60930" rIns="121859" bIns="60930" rtlCol="0">
            <a:spAutoFit/>
          </a:bodyPr>
          <a:lstStyle/>
          <a:p>
            <a:pPr marL="0" marR="0" lvl="0" indent="0" algn="l" defTabSz="914400" rtl="0" eaLnBrk="1" fontAlgn="auto" latinLnBrk="0" hangingPunct="1">
              <a:lnSpc>
                <a:spcPct val="80000"/>
              </a:lnSpc>
              <a:spcBef>
                <a:spcPts val="0"/>
              </a:spcBef>
              <a:spcAft>
                <a:spcPts val="0"/>
              </a:spcAft>
              <a:buClrTx/>
              <a:buSzTx/>
              <a:buFontTx/>
              <a:buNone/>
              <a:tabLst/>
              <a:defRPr/>
            </a:pPr>
            <a:r>
              <a:rPr kumimoji="0" lang="en-US" sz="1400" b="0" i="0" u="none" strike="noStrike" kern="0" cap="none" spc="0" normalizeH="0" baseline="0" noProof="0" dirty="0">
                <a:ln>
                  <a:noFill/>
                </a:ln>
                <a:solidFill>
                  <a:srgbClr val="58595B">
                    <a:lumMod val="75000"/>
                  </a:srgbClr>
                </a:solidFill>
                <a:effectLst/>
                <a:uLnTx/>
                <a:uFillTx/>
                <a:latin typeface="Calibri"/>
                <a:ea typeface="+mn-ea"/>
                <a:cs typeface="Arial" charset="0"/>
              </a:rPr>
              <a:t>Restore back </a:t>
            </a:r>
            <a:br>
              <a:rPr kumimoji="0" lang="en-US" sz="1400" b="0" i="0" u="none" strike="noStrike" kern="0" cap="none" spc="0" normalizeH="0" baseline="0" noProof="0" dirty="0">
                <a:ln>
                  <a:noFill/>
                </a:ln>
                <a:solidFill>
                  <a:srgbClr val="58595B">
                    <a:lumMod val="75000"/>
                  </a:srgbClr>
                </a:solidFill>
                <a:effectLst/>
                <a:uLnTx/>
                <a:uFillTx/>
                <a:latin typeface="Calibri"/>
                <a:ea typeface="+mn-ea"/>
                <a:cs typeface="Arial" charset="0"/>
              </a:rPr>
            </a:br>
            <a:r>
              <a:rPr kumimoji="0" lang="en-US" sz="1400" b="0" i="0" u="none" strike="noStrike" kern="0" cap="none" spc="0" normalizeH="0" baseline="0" noProof="0" dirty="0">
                <a:ln>
                  <a:noFill/>
                </a:ln>
                <a:solidFill>
                  <a:srgbClr val="58595B">
                    <a:lumMod val="75000"/>
                  </a:srgbClr>
                </a:solidFill>
                <a:effectLst/>
                <a:uLnTx/>
                <a:uFillTx/>
                <a:latin typeface="Calibri"/>
                <a:ea typeface="+mn-ea"/>
                <a:cs typeface="Arial" charset="0"/>
              </a:rPr>
              <a:t>to on-premises</a:t>
            </a:r>
          </a:p>
        </p:txBody>
      </p:sp>
      <p:grpSp>
        <p:nvGrpSpPr>
          <p:cNvPr id="258" name="Group 257"/>
          <p:cNvGrpSpPr/>
          <p:nvPr/>
        </p:nvGrpSpPr>
        <p:grpSpPr>
          <a:xfrm>
            <a:off x="8723881" y="4996908"/>
            <a:ext cx="2875979" cy="474941"/>
            <a:chOff x="8996051" y="5111212"/>
            <a:chExt cx="2875979" cy="474941"/>
          </a:xfrm>
        </p:grpSpPr>
        <p:grpSp>
          <p:nvGrpSpPr>
            <p:cNvPr id="259" name="Group 258"/>
            <p:cNvGrpSpPr/>
            <p:nvPr/>
          </p:nvGrpSpPr>
          <p:grpSpPr>
            <a:xfrm>
              <a:off x="8996051" y="5224342"/>
              <a:ext cx="663272" cy="296066"/>
              <a:chOff x="6229405" y="5122332"/>
              <a:chExt cx="742638" cy="331493"/>
            </a:xfrm>
            <a:solidFill>
              <a:srgbClr val="7F7F7F"/>
            </a:solidFill>
          </p:grpSpPr>
          <p:grpSp>
            <p:nvGrpSpPr>
              <p:cNvPr id="261" name="Group 260"/>
              <p:cNvGrpSpPr/>
              <p:nvPr/>
            </p:nvGrpSpPr>
            <p:grpSpPr>
              <a:xfrm>
                <a:off x="6229405" y="5122332"/>
                <a:ext cx="391451" cy="296536"/>
                <a:chOff x="6229404" y="5122333"/>
                <a:chExt cx="398659" cy="301996"/>
              </a:xfrm>
              <a:grpFill/>
            </p:grpSpPr>
            <p:sp>
              <p:nvSpPr>
                <p:cNvPr id="270" name="Freeform 11"/>
                <p:cNvSpPr>
                  <a:spLocks noChangeAspect="1" noChangeArrowheads="1"/>
                </p:cNvSpPr>
                <p:nvPr/>
              </p:nvSpPr>
              <p:spPr bwMode="auto">
                <a:xfrm>
                  <a:off x="6229404" y="5122333"/>
                  <a:ext cx="260414" cy="301996"/>
                </a:xfrm>
                <a:custGeom>
                  <a:avLst/>
                  <a:gdLst>
                    <a:gd name="T0" fmla="*/ 1343 w 2686"/>
                    <a:gd name="T1" fmla="*/ 2222 h 2964"/>
                    <a:gd name="T2" fmla="*/ 0 w 2686"/>
                    <a:gd name="T3" fmla="*/ 1991 h 2964"/>
                    <a:gd name="T4" fmla="*/ 0 w 2686"/>
                    <a:gd name="T5" fmla="*/ 2731 h 2964"/>
                    <a:gd name="T6" fmla="*/ 1343 w 2686"/>
                    <a:gd name="T7" fmla="*/ 2963 h 2964"/>
                    <a:gd name="T8" fmla="*/ 2685 w 2686"/>
                    <a:gd name="T9" fmla="*/ 2731 h 2964"/>
                    <a:gd name="T10" fmla="*/ 2685 w 2686"/>
                    <a:gd name="T11" fmla="*/ 1991 h 2964"/>
                    <a:gd name="T12" fmla="*/ 1343 w 2686"/>
                    <a:gd name="T13" fmla="*/ 2222 h 2964"/>
                    <a:gd name="T14" fmla="*/ 2500 w 2686"/>
                    <a:gd name="T15" fmla="*/ 2569 h 2964"/>
                    <a:gd name="T16" fmla="*/ 1343 w 2686"/>
                    <a:gd name="T17" fmla="*/ 2685 h 2964"/>
                    <a:gd name="T18" fmla="*/ 1343 w 2686"/>
                    <a:gd name="T19" fmla="*/ 2500 h 2964"/>
                    <a:gd name="T20" fmla="*/ 2500 w 2686"/>
                    <a:gd name="T21" fmla="*/ 2384 h 2964"/>
                    <a:gd name="T22" fmla="*/ 2500 w 2686"/>
                    <a:gd name="T23" fmla="*/ 2569 h 2964"/>
                    <a:gd name="T24" fmla="*/ 1343 w 2686"/>
                    <a:gd name="T25" fmla="*/ 0 h 2964"/>
                    <a:gd name="T26" fmla="*/ 0 w 2686"/>
                    <a:gd name="T27" fmla="*/ 231 h 2964"/>
                    <a:gd name="T28" fmla="*/ 0 w 2686"/>
                    <a:gd name="T29" fmla="*/ 972 h 2964"/>
                    <a:gd name="T30" fmla="*/ 1343 w 2686"/>
                    <a:gd name="T31" fmla="*/ 1204 h 2964"/>
                    <a:gd name="T32" fmla="*/ 2685 w 2686"/>
                    <a:gd name="T33" fmla="*/ 972 h 2964"/>
                    <a:gd name="T34" fmla="*/ 2685 w 2686"/>
                    <a:gd name="T35" fmla="*/ 231 h 2964"/>
                    <a:gd name="T36" fmla="*/ 1343 w 2686"/>
                    <a:gd name="T37" fmla="*/ 0 h 2964"/>
                    <a:gd name="T38" fmla="*/ 2500 w 2686"/>
                    <a:gd name="T39" fmla="*/ 811 h 2964"/>
                    <a:gd name="T40" fmla="*/ 1343 w 2686"/>
                    <a:gd name="T41" fmla="*/ 926 h 2964"/>
                    <a:gd name="T42" fmla="*/ 1343 w 2686"/>
                    <a:gd name="T43" fmla="*/ 741 h 2964"/>
                    <a:gd name="T44" fmla="*/ 2500 w 2686"/>
                    <a:gd name="T45" fmla="*/ 625 h 2964"/>
                    <a:gd name="T46" fmla="*/ 2500 w 2686"/>
                    <a:gd name="T47" fmla="*/ 811 h 2964"/>
                    <a:gd name="T48" fmla="*/ 2534 w 2686"/>
                    <a:gd name="T49" fmla="*/ 336 h 2964"/>
                    <a:gd name="T50" fmla="*/ 1343 w 2686"/>
                    <a:gd name="T51" fmla="*/ 463 h 2964"/>
                    <a:gd name="T52" fmla="*/ 150 w 2686"/>
                    <a:gd name="T53" fmla="*/ 336 h 2964"/>
                    <a:gd name="T54" fmla="*/ 150 w 2686"/>
                    <a:gd name="T55" fmla="*/ 313 h 2964"/>
                    <a:gd name="T56" fmla="*/ 1343 w 2686"/>
                    <a:gd name="T57" fmla="*/ 185 h 2964"/>
                    <a:gd name="T58" fmla="*/ 2534 w 2686"/>
                    <a:gd name="T59" fmla="*/ 313 h 2964"/>
                    <a:gd name="T60" fmla="*/ 2534 w 2686"/>
                    <a:gd name="T61" fmla="*/ 336 h 2964"/>
                    <a:gd name="T62" fmla="*/ 1343 w 2686"/>
                    <a:gd name="T63" fmla="*/ 1389 h 2964"/>
                    <a:gd name="T64" fmla="*/ 0 w 2686"/>
                    <a:gd name="T65" fmla="*/ 1158 h 2964"/>
                    <a:gd name="T66" fmla="*/ 0 w 2686"/>
                    <a:gd name="T67" fmla="*/ 1806 h 2964"/>
                    <a:gd name="T68" fmla="*/ 1343 w 2686"/>
                    <a:gd name="T69" fmla="*/ 2038 h 2964"/>
                    <a:gd name="T70" fmla="*/ 2685 w 2686"/>
                    <a:gd name="T71" fmla="*/ 1806 h 2964"/>
                    <a:gd name="T72" fmla="*/ 2685 w 2686"/>
                    <a:gd name="T73" fmla="*/ 1158 h 2964"/>
                    <a:gd name="T74" fmla="*/ 1343 w 2686"/>
                    <a:gd name="T75" fmla="*/ 1389 h 2964"/>
                    <a:gd name="T76" fmla="*/ 2500 w 2686"/>
                    <a:gd name="T77" fmla="*/ 1690 h 2964"/>
                    <a:gd name="T78" fmla="*/ 1343 w 2686"/>
                    <a:gd name="T79" fmla="*/ 1806 h 2964"/>
                    <a:gd name="T80" fmla="*/ 1343 w 2686"/>
                    <a:gd name="T81" fmla="*/ 1621 h 2964"/>
                    <a:gd name="T82" fmla="*/ 2500 w 2686"/>
                    <a:gd name="T83" fmla="*/ 1505 h 2964"/>
                    <a:gd name="T84" fmla="*/ 2500 w 2686"/>
                    <a:gd name="T85" fmla="*/ 1690 h 29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686" h="2964">
                      <a:moveTo>
                        <a:pt x="1343" y="2222"/>
                      </a:moveTo>
                      <a:cubicBezTo>
                        <a:pt x="602" y="2222"/>
                        <a:pt x="0" y="2119"/>
                        <a:pt x="0" y="1991"/>
                      </a:cubicBezTo>
                      <a:cubicBezTo>
                        <a:pt x="0" y="2731"/>
                        <a:pt x="0" y="2731"/>
                        <a:pt x="0" y="2731"/>
                      </a:cubicBezTo>
                      <a:cubicBezTo>
                        <a:pt x="0" y="2859"/>
                        <a:pt x="602" y="2963"/>
                        <a:pt x="1343" y="2963"/>
                      </a:cubicBezTo>
                      <a:cubicBezTo>
                        <a:pt x="2084" y="2963"/>
                        <a:pt x="2685" y="2859"/>
                        <a:pt x="2685" y="2731"/>
                      </a:cubicBezTo>
                      <a:cubicBezTo>
                        <a:pt x="2685" y="1991"/>
                        <a:pt x="2685" y="1991"/>
                        <a:pt x="2685" y="1991"/>
                      </a:cubicBezTo>
                      <a:cubicBezTo>
                        <a:pt x="2685" y="2119"/>
                        <a:pt x="2084" y="2222"/>
                        <a:pt x="1343" y="2222"/>
                      </a:cubicBezTo>
                      <a:close/>
                      <a:moveTo>
                        <a:pt x="2500" y="2569"/>
                      </a:moveTo>
                      <a:cubicBezTo>
                        <a:pt x="2268" y="2639"/>
                        <a:pt x="1841" y="2685"/>
                        <a:pt x="1343" y="2685"/>
                      </a:cubicBezTo>
                      <a:cubicBezTo>
                        <a:pt x="1343" y="2500"/>
                        <a:pt x="1343" y="2500"/>
                        <a:pt x="1343" y="2500"/>
                      </a:cubicBezTo>
                      <a:cubicBezTo>
                        <a:pt x="1841" y="2500"/>
                        <a:pt x="2268" y="2453"/>
                        <a:pt x="2500" y="2384"/>
                      </a:cubicBezTo>
                      <a:lnTo>
                        <a:pt x="2500" y="2569"/>
                      </a:lnTo>
                      <a:close/>
                      <a:moveTo>
                        <a:pt x="1343" y="0"/>
                      </a:moveTo>
                      <a:cubicBezTo>
                        <a:pt x="602" y="0"/>
                        <a:pt x="0" y="104"/>
                        <a:pt x="0" y="231"/>
                      </a:cubicBezTo>
                      <a:cubicBezTo>
                        <a:pt x="0" y="972"/>
                        <a:pt x="0" y="972"/>
                        <a:pt x="0" y="972"/>
                      </a:cubicBezTo>
                      <a:cubicBezTo>
                        <a:pt x="0" y="1100"/>
                        <a:pt x="602" y="1204"/>
                        <a:pt x="1343" y="1204"/>
                      </a:cubicBezTo>
                      <a:cubicBezTo>
                        <a:pt x="2084" y="1204"/>
                        <a:pt x="2685" y="1100"/>
                        <a:pt x="2685" y="972"/>
                      </a:cubicBezTo>
                      <a:cubicBezTo>
                        <a:pt x="2685" y="231"/>
                        <a:pt x="2685" y="231"/>
                        <a:pt x="2685" y="231"/>
                      </a:cubicBezTo>
                      <a:cubicBezTo>
                        <a:pt x="2685" y="104"/>
                        <a:pt x="2084" y="0"/>
                        <a:pt x="1343" y="0"/>
                      </a:cubicBezTo>
                      <a:close/>
                      <a:moveTo>
                        <a:pt x="2500" y="811"/>
                      </a:moveTo>
                      <a:cubicBezTo>
                        <a:pt x="2268" y="880"/>
                        <a:pt x="1841" y="926"/>
                        <a:pt x="1343" y="926"/>
                      </a:cubicBezTo>
                      <a:cubicBezTo>
                        <a:pt x="1343" y="741"/>
                        <a:pt x="1343" y="741"/>
                        <a:pt x="1343" y="741"/>
                      </a:cubicBezTo>
                      <a:cubicBezTo>
                        <a:pt x="1841" y="741"/>
                        <a:pt x="2268" y="695"/>
                        <a:pt x="2500" y="625"/>
                      </a:cubicBezTo>
                      <a:lnTo>
                        <a:pt x="2500" y="811"/>
                      </a:lnTo>
                      <a:close/>
                      <a:moveTo>
                        <a:pt x="2534" y="336"/>
                      </a:moveTo>
                      <a:cubicBezTo>
                        <a:pt x="2303" y="417"/>
                        <a:pt x="1864" y="463"/>
                        <a:pt x="1343" y="463"/>
                      </a:cubicBezTo>
                      <a:cubicBezTo>
                        <a:pt x="822" y="463"/>
                        <a:pt x="382" y="417"/>
                        <a:pt x="150" y="336"/>
                      </a:cubicBezTo>
                      <a:cubicBezTo>
                        <a:pt x="139" y="336"/>
                        <a:pt x="139" y="313"/>
                        <a:pt x="150" y="313"/>
                      </a:cubicBezTo>
                      <a:cubicBezTo>
                        <a:pt x="382" y="231"/>
                        <a:pt x="822" y="185"/>
                        <a:pt x="1343" y="185"/>
                      </a:cubicBezTo>
                      <a:cubicBezTo>
                        <a:pt x="1864" y="185"/>
                        <a:pt x="2303" y="231"/>
                        <a:pt x="2534" y="313"/>
                      </a:cubicBezTo>
                      <a:cubicBezTo>
                        <a:pt x="2546" y="313"/>
                        <a:pt x="2546" y="336"/>
                        <a:pt x="2534" y="336"/>
                      </a:cubicBezTo>
                      <a:close/>
                      <a:moveTo>
                        <a:pt x="1343" y="1389"/>
                      </a:moveTo>
                      <a:cubicBezTo>
                        <a:pt x="602" y="1389"/>
                        <a:pt x="0" y="1285"/>
                        <a:pt x="0" y="1158"/>
                      </a:cubicBezTo>
                      <a:cubicBezTo>
                        <a:pt x="0" y="1806"/>
                        <a:pt x="0" y="1806"/>
                        <a:pt x="0" y="1806"/>
                      </a:cubicBezTo>
                      <a:cubicBezTo>
                        <a:pt x="0" y="1933"/>
                        <a:pt x="602" y="2038"/>
                        <a:pt x="1343" y="2038"/>
                      </a:cubicBezTo>
                      <a:cubicBezTo>
                        <a:pt x="2084" y="2038"/>
                        <a:pt x="2685" y="1933"/>
                        <a:pt x="2685" y="1806"/>
                      </a:cubicBezTo>
                      <a:cubicBezTo>
                        <a:pt x="2685" y="1158"/>
                        <a:pt x="2685" y="1158"/>
                        <a:pt x="2685" y="1158"/>
                      </a:cubicBezTo>
                      <a:cubicBezTo>
                        <a:pt x="2685" y="1285"/>
                        <a:pt x="2084" y="1389"/>
                        <a:pt x="1343" y="1389"/>
                      </a:cubicBezTo>
                      <a:close/>
                      <a:moveTo>
                        <a:pt x="2500" y="1690"/>
                      </a:moveTo>
                      <a:cubicBezTo>
                        <a:pt x="2268" y="1760"/>
                        <a:pt x="1841" y="1806"/>
                        <a:pt x="1343" y="1806"/>
                      </a:cubicBezTo>
                      <a:cubicBezTo>
                        <a:pt x="1343" y="1621"/>
                        <a:pt x="1343" y="1621"/>
                        <a:pt x="1343" y="1621"/>
                      </a:cubicBezTo>
                      <a:cubicBezTo>
                        <a:pt x="1841" y="1621"/>
                        <a:pt x="2268" y="1574"/>
                        <a:pt x="2500" y="1505"/>
                      </a:cubicBezTo>
                      <a:lnTo>
                        <a:pt x="2500" y="1690"/>
                      </a:lnTo>
                      <a:close/>
                    </a:path>
                  </a:pathLst>
                </a:custGeom>
                <a:solidFill>
                  <a:srgbClr val="A52641"/>
                </a:solidFill>
                <a:ln>
                  <a:noFill/>
                </a:ln>
                <a:effectLs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58595B">
                        <a:lumMod val="75000"/>
                      </a:srgbClr>
                    </a:solidFill>
                    <a:effectLst/>
                    <a:uLnTx/>
                    <a:uFillTx/>
                    <a:latin typeface="Calibri"/>
                    <a:ea typeface="+mn-ea"/>
                    <a:cs typeface="Arial" charset="0"/>
                  </a:endParaRPr>
                </a:p>
              </p:txBody>
            </p:sp>
            <p:sp>
              <p:nvSpPr>
                <p:cNvPr id="271" name="Right Arrow 270"/>
                <p:cNvSpPr/>
                <p:nvPr/>
              </p:nvSpPr>
              <p:spPr bwMode="gray">
                <a:xfrm rot="21362246">
                  <a:off x="6342406" y="5222518"/>
                  <a:ext cx="285657" cy="129408"/>
                </a:xfrm>
                <a:prstGeom prst="rightArrow">
                  <a:avLst/>
                </a:prstGeom>
                <a:solidFill>
                  <a:srgbClr val="A52641"/>
                </a:solidFill>
                <a:ln w="9525"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9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58595B">
                        <a:lumMod val="75000"/>
                      </a:srgbClr>
                    </a:solidFill>
                    <a:effectLst/>
                    <a:uLnTx/>
                    <a:uFillTx/>
                    <a:latin typeface="Calibri"/>
                    <a:ea typeface=""/>
                    <a:cs typeface=""/>
                  </a:endParaRPr>
                </a:p>
              </p:txBody>
            </p:sp>
          </p:grpSp>
          <p:grpSp>
            <p:nvGrpSpPr>
              <p:cNvPr id="262" name="Group 261"/>
              <p:cNvGrpSpPr/>
              <p:nvPr/>
            </p:nvGrpSpPr>
            <p:grpSpPr>
              <a:xfrm>
                <a:off x="6771811" y="5250083"/>
                <a:ext cx="200232" cy="203742"/>
                <a:chOff x="2808286" y="3449809"/>
                <a:chExt cx="3973514" cy="4322591"/>
              </a:xfrm>
              <a:grpFill/>
            </p:grpSpPr>
            <p:sp>
              <p:nvSpPr>
                <p:cNvPr id="264" name="Freeform 2"/>
                <p:cNvSpPr>
                  <a:spLocks noChangeArrowheads="1"/>
                </p:cNvSpPr>
                <p:nvPr/>
              </p:nvSpPr>
              <p:spPr bwMode="auto">
                <a:xfrm>
                  <a:off x="2808286" y="3449809"/>
                  <a:ext cx="3184527" cy="804864"/>
                </a:xfrm>
                <a:custGeom>
                  <a:avLst/>
                  <a:gdLst>
                    <a:gd name="T0" fmla="*/ 1019 w 8847"/>
                    <a:gd name="T1" fmla="*/ 2235 h 2236"/>
                    <a:gd name="T2" fmla="*/ 1019 w 8847"/>
                    <a:gd name="T3" fmla="*/ 2235 h 2236"/>
                    <a:gd name="T4" fmla="*/ 5567 w 8847"/>
                    <a:gd name="T5" fmla="*/ 2235 h 2236"/>
                    <a:gd name="T6" fmla="*/ 6734 w 8847"/>
                    <a:gd name="T7" fmla="*/ 2086 h 2236"/>
                    <a:gd name="T8" fmla="*/ 7877 w 8847"/>
                    <a:gd name="T9" fmla="*/ 2235 h 2236"/>
                    <a:gd name="T10" fmla="*/ 8846 w 8847"/>
                    <a:gd name="T11" fmla="*/ 1216 h 2236"/>
                    <a:gd name="T12" fmla="*/ 8846 w 8847"/>
                    <a:gd name="T13" fmla="*/ 1216 h 2236"/>
                    <a:gd name="T14" fmla="*/ 8846 w 8847"/>
                    <a:gd name="T15" fmla="*/ 1192 h 2236"/>
                    <a:gd name="T16" fmla="*/ 8846 w 8847"/>
                    <a:gd name="T17" fmla="*/ 1167 h 2236"/>
                    <a:gd name="T18" fmla="*/ 8846 w 8847"/>
                    <a:gd name="T19" fmla="*/ 1117 h 2236"/>
                    <a:gd name="T20" fmla="*/ 7803 w 8847"/>
                    <a:gd name="T21" fmla="*/ 0 h 2236"/>
                    <a:gd name="T22" fmla="*/ 1019 w 8847"/>
                    <a:gd name="T23" fmla="*/ 0 h 2236"/>
                    <a:gd name="T24" fmla="*/ 0 w 8847"/>
                    <a:gd name="T25" fmla="*/ 1117 h 2236"/>
                    <a:gd name="T26" fmla="*/ 1019 w 8847"/>
                    <a:gd name="T27" fmla="*/ 2235 h 2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847" h="2236">
                      <a:moveTo>
                        <a:pt x="1019" y="2235"/>
                      </a:moveTo>
                      <a:lnTo>
                        <a:pt x="1019" y="2235"/>
                      </a:lnTo>
                      <a:cubicBezTo>
                        <a:pt x="5567" y="2235"/>
                        <a:pt x="5567" y="2235"/>
                        <a:pt x="5567" y="2235"/>
                      </a:cubicBezTo>
                      <a:cubicBezTo>
                        <a:pt x="5940" y="2135"/>
                        <a:pt x="6337" y="2086"/>
                        <a:pt x="6734" y="2086"/>
                      </a:cubicBezTo>
                      <a:cubicBezTo>
                        <a:pt x="7107" y="2086"/>
                        <a:pt x="7504" y="2135"/>
                        <a:pt x="7877" y="2235"/>
                      </a:cubicBezTo>
                      <a:cubicBezTo>
                        <a:pt x="8374" y="2210"/>
                        <a:pt x="8797" y="1763"/>
                        <a:pt x="8846" y="1216"/>
                      </a:cubicBezTo>
                      <a:lnTo>
                        <a:pt x="8846" y="1216"/>
                      </a:lnTo>
                      <a:lnTo>
                        <a:pt x="8846" y="1192"/>
                      </a:lnTo>
                      <a:cubicBezTo>
                        <a:pt x="8846" y="1167"/>
                        <a:pt x="8846" y="1167"/>
                        <a:pt x="8846" y="1167"/>
                      </a:cubicBezTo>
                      <a:cubicBezTo>
                        <a:pt x="8846" y="1141"/>
                        <a:pt x="8846" y="1141"/>
                        <a:pt x="8846" y="1117"/>
                      </a:cubicBezTo>
                      <a:cubicBezTo>
                        <a:pt x="8846" y="497"/>
                        <a:pt x="8374" y="0"/>
                        <a:pt x="7803" y="0"/>
                      </a:cubicBezTo>
                      <a:cubicBezTo>
                        <a:pt x="1019" y="0"/>
                        <a:pt x="1019" y="0"/>
                        <a:pt x="1019" y="0"/>
                      </a:cubicBezTo>
                      <a:cubicBezTo>
                        <a:pt x="448" y="0"/>
                        <a:pt x="0" y="497"/>
                        <a:pt x="0" y="1117"/>
                      </a:cubicBezTo>
                      <a:cubicBezTo>
                        <a:pt x="0" y="1738"/>
                        <a:pt x="448" y="2235"/>
                        <a:pt x="1019" y="2235"/>
                      </a:cubicBezTo>
                    </a:path>
                  </a:pathLst>
                </a:custGeom>
                <a:solidFill>
                  <a:srgbClr val="A52641"/>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58595B">
                        <a:lumMod val="75000"/>
                      </a:srgbClr>
                    </a:solidFill>
                    <a:effectLst/>
                    <a:uLnTx/>
                    <a:uFillTx/>
                    <a:latin typeface="Calibri"/>
                    <a:ea typeface="+mn-ea"/>
                    <a:cs typeface="Arial" charset="0"/>
                  </a:endParaRPr>
                </a:p>
              </p:txBody>
            </p:sp>
            <p:sp>
              <p:nvSpPr>
                <p:cNvPr id="265" name="Freeform 3"/>
                <p:cNvSpPr>
                  <a:spLocks noChangeArrowheads="1"/>
                </p:cNvSpPr>
                <p:nvPr/>
              </p:nvSpPr>
              <p:spPr bwMode="auto">
                <a:xfrm>
                  <a:off x="2808288" y="4489450"/>
                  <a:ext cx="1673225" cy="806450"/>
                </a:xfrm>
                <a:custGeom>
                  <a:avLst/>
                  <a:gdLst>
                    <a:gd name="T0" fmla="*/ 4647 w 4648"/>
                    <a:gd name="T1" fmla="*/ 0 h 2238"/>
                    <a:gd name="T2" fmla="*/ 4647 w 4648"/>
                    <a:gd name="T3" fmla="*/ 0 h 2238"/>
                    <a:gd name="T4" fmla="*/ 1019 w 4648"/>
                    <a:gd name="T5" fmla="*/ 0 h 2238"/>
                    <a:gd name="T6" fmla="*/ 0 w 4648"/>
                    <a:gd name="T7" fmla="*/ 1118 h 2238"/>
                    <a:gd name="T8" fmla="*/ 1019 w 4648"/>
                    <a:gd name="T9" fmla="*/ 2237 h 2238"/>
                    <a:gd name="T10" fmla="*/ 2659 w 4648"/>
                    <a:gd name="T11" fmla="*/ 2237 h 2238"/>
                    <a:gd name="T12" fmla="*/ 4647 w 4648"/>
                    <a:gd name="T13" fmla="*/ 0 h 2238"/>
                  </a:gdLst>
                  <a:ahLst/>
                  <a:cxnLst>
                    <a:cxn ang="0">
                      <a:pos x="T0" y="T1"/>
                    </a:cxn>
                    <a:cxn ang="0">
                      <a:pos x="T2" y="T3"/>
                    </a:cxn>
                    <a:cxn ang="0">
                      <a:pos x="T4" y="T5"/>
                    </a:cxn>
                    <a:cxn ang="0">
                      <a:pos x="T6" y="T7"/>
                    </a:cxn>
                    <a:cxn ang="0">
                      <a:pos x="T8" y="T9"/>
                    </a:cxn>
                    <a:cxn ang="0">
                      <a:pos x="T10" y="T11"/>
                    </a:cxn>
                    <a:cxn ang="0">
                      <a:pos x="T12" y="T13"/>
                    </a:cxn>
                  </a:cxnLst>
                  <a:rect l="0" t="0" r="r" b="b"/>
                  <a:pathLst>
                    <a:path w="4648" h="2238">
                      <a:moveTo>
                        <a:pt x="4647" y="0"/>
                      </a:moveTo>
                      <a:lnTo>
                        <a:pt x="4647" y="0"/>
                      </a:lnTo>
                      <a:cubicBezTo>
                        <a:pt x="1019" y="0"/>
                        <a:pt x="1019" y="0"/>
                        <a:pt x="1019" y="0"/>
                      </a:cubicBezTo>
                      <a:cubicBezTo>
                        <a:pt x="448" y="0"/>
                        <a:pt x="0" y="497"/>
                        <a:pt x="0" y="1118"/>
                      </a:cubicBezTo>
                      <a:cubicBezTo>
                        <a:pt x="0" y="1740"/>
                        <a:pt x="448" y="2237"/>
                        <a:pt x="1019" y="2237"/>
                      </a:cubicBezTo>
                      <a:cubicBezTo>
                        <a:pt x="2659" y="2237"/>
                        <a:pt x="2659" y="2237"/>
                        <a:pt x="2659" y="2237"/>
                      </a:cubicBezTo>
                      <a:cubicBezTo>
                        <a:pt x="3082" y="1267"/>
                        <a:pt x="3777" y="497"/>
                        <a:pt x="4647" y="0"/>
                      </a:cubicBezTo>
                    </a:path>
                  </a:pathLst>
                </a:custGeom>
                <a:solidFill>
                  <a:srgbClr val="A52641"/>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58595B">
                        <a:lumMod val="75000"/>
                      </a:srgbClr>
                    </a:solidFill>
                    <a:effectLst/>
                    <a:uLnTx/>
                    <a:uFillTx/>
                    <a:latin typeface="Calibri"/>
                    <a:ea typeface="+mn-ea"/>
                    <a:cs typeface="Arial" charset="0"/>
                  </a:endParaRPr>
                </a:p>
              </p:txBody>
            </p:sp>
            <p:sp>
              <p:nvSpPr>
                <p:cNvPr id="266" name="Freeform 4"/>
                <p:cNvSpPr>
                  <a:spLocks noChangeArrowheads="1"/>
                </p:cNvSpPr>
                <p:nvPr/>
              </p:nvSpPr>
              <p:spPr bwMode="auto">
                <a:xfrm>
                  <a:off x="2852738" y="5456238"/>
                  <a:ext cx="850900" cy="501650"/>
                </a:xfrm>
                <a:custGeom>
                  <a:avLst/>
                  <a:gdLst>
                    <a:gd name="T0" fmla="*/ 0 w 2362"/>
                    <a:gd name="T1" fmla="*/ 572 h 1393"/>
                    <a:gd name="T2" fmla="*/ 0 w 2362"/>
                    <a:gd name="T3" fmla="*/ 572 h 1393"/>
                    <a:gd name="T4" fmla="*/ 1566 w 2362"/>
                    <a:gd name="T5" fmla="*/ 1045 h 1393"/>
                    <a:gd name="T6" fmla="*/ 2113 w 2362"/>
                    <a:gd name="T7" fmla="*/ 1392 h 1393"/>
                    <a:gd name="T8" fmla="*/ 2361 w 2362"/>
                    <a:gd name="T9" fmla="*/ 0 h 1393"/>
                    <a:gd name="T10" fmla="*/ 895 w 2362"/>
                    <a:gd name="T11" fmla="*/ 0 h 1393"/>
                    <a:gd name="T12" fmla="*/ 0 w 2362"/>
                    <a:gd name="T13" fmla="*/ 572 h 1393"/>
                  </a:gdLst>
                  <a:ahLst/>
                  <a:cxnLst>
                    <a:cxn ang="0">
                      <a:pos x="T0" y="T1"/>
                    </a:cxn>
                    <a:cxn ang="0">
                      <a:pos x="T2" y="T3"/>
                    </a:cxn>
                    <a:cxn ang="0">
                      <a:pos x="T4" y="T5"/>
                    </a:cxn>
                    <a:cxn ang="0">
                      <a:pos x="T6" y="T7"/>
                    </a:cxn>
                    <a:cxn ang="0">
                      <a:pos x="T8" y="T9"/>
                    </a:cxn>
                    <a:cxn ang="0">
                      <a:pos x="T10" y="T11"/>
                    </a:cxn>
                    <a:cxn ang="0">
                      <a:pos x="T12" y="T13"/>
                    </a:cxn>
                  </a:cxnLst>
                  <a:rect l="0" t="0" r="r" b="b"/>
                  <a:pathLst>
                    <a:path w="2362" h="1393">
                      <a:moveTo>
                        <a:pt x="0" y="572"/>
                      </a:moveTo>
                      <a:lnTo>
                        <a:pt x="0" y="572"/>
                      </a:lnTo>
                      <a:cubicBezTo>
                        <a:pt x="597" y="597"/>
                        <a:pt x="1168" y="722"/>
                        <a:pt x="1566" y="1045"/>
                      </a:cubicBezTo>
                      <a:cubicBezTo>
                        <a:pt x="1740" y="1169"/>
                        <a:pt x="1913" y="1293"/>
                        <a:pt x="2113" y="1392"/>
                      </a:cubicBezTo>
                      <a:cubicBezTo>
                        <a:pt x="2138" y="921"/>
                        <a:pt x="2237" y="473"/>
                        <a:pt x="2361" y="0"/>
                      </a:cubicBezTo>
                      <a:cubicBezTo>
                        <a:pt x="895" y="0"/>
                        <a:pt x="895" y="0"/>
                        <a:pt x="895" y="0"/>
                      </a:cubicBezTo>
                      <a:cubicBezTo>
                        <a:pt x="523" y="0"/>
                        <a:pt x="174" y="249"/>
                        <a:pt x="0" y="572"/>
                      </a:cubicBezTo>
                    </a:path>
                  </a:pathLst>
                </a:custGeom>
                <a:solidFill>
                  <a:srgbClr val="A52641"/>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58595B">
                        <a:lumMod val="75000"/>
                      </a:srgbClr>
                    </a:solidFill>
                    <a:effectLst/>
                    <a:uLnTx/>
                    <a:uFillTx/>
                    <a:latin typeface="Calibri"/>
                    <a:ea typeface="+mn-ea"/>
                    <a:cs typeface="Arial" charset="0"/>
                  </a:endParaRPr>
                </a:p>
              </p:txBody>
            </p:sp>
            <p:sp>
              <p:nvSpPr>
                <p:cNvPr id="267" name="Freeform 5"/>
                <p:cNvSpPr>
                  <a:spLocks noChangeArrowheads="1"/>
                </p:cNvSpPr>
                <p:nvPr/>
              </p:nvSpPr>
              <p:spPr bwMode="auto">
                <a:xfrm>
                  <a:off x="2808286" y="6386515"/>
                  <a:ext cx="1190622" cy="814390"/>
                </a:xfrm>
                <a:custGeom>
                  <a:avLst/>
                  <a:gdLst>
                    <a:gd name="T0" fmla="*/ 0 w 3306"/>
                    <a:gd name="T1" fmla="*/ 1144 h 2263"/>
                    <a:gd name="T2" fmla="*/ 0 w 3306"/>
                    <a:gd name="T3" fmla="*/ 1144 h 2263"/>
                    <a:gd name="T4" fmla="*/ 1019 w 3306"/>
                    <a:gd name="T5" fmla="*/ 2262 h 2263"/>
                    <a:gd name="T6" fmla="*/ 3305 w 3306"/>
                    <a:gd name="T7" fmla="*/ 2262 h 2263"/>
                    <a:gd name="T8" fmla="*/ 2361 w 3306"/>
                    <a:gd name="T9" fmla="*/ 298 h 2263"/>
                    <a:gd name="T10" fmla="*/ 2361 w 3306"/>
                    <a:gd name="T11" fmla="*/ 298 h 2263"/>
                    <a:gd name="T12" fmla="*/ 2361 w 3306"/>
                    <a:gd name="T13" fmla="*/ 298 h 2263"/>
                    <a:gd name="T14" fmla="*/ 2361 w 3306"/>
                    <a:gd name="T15" fmla="*/ 298 h 2263"/>
                    <a:gd name="T16" fmla="*/ 2361 w 3306"/>
                    <a:gd name="T17" fmla="*/ 298 h 2263"/>
                    <a:gd name="T18" fmla="*/ 1665 w 3306"/>
                    <a:gd name="T19" fmla="*/ 0 h 2263"/>
                    <a:gd name="T20" fmla="*/ 1019 w 3306"/>
                    <a:gd name="T21" fmla="*/ 0 h 2263"/>
                    <a:gd name="T22" fmla="*/ 0 w 3306"/>
                    <a:gd name="T23" fmla="*/ 1144 h 2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306" h="2263">
                      <a:moveTo>
                        <a:pt x="0" y="1144"/>
                      </a:moveTo>
                      <a:lnTo>
                        <a:pt x="0" y="1144"/>
                      </a:lnTo>
                      <a:cubicBezTo>
                        <a:pt x="0" y="1765"/>
                        <a:pt x="448" y="2262"/>
                        <a:pt x="1019" y="2262"/>
                      </a:cubicBezTo>
                      <a:cubicBezTo>
                        <a:pt x="3305" y="2262"/>
                        <a:pt x="3305" y="2262"/>
                        <a:pt x="3305" y="2262"/>
                      </a:cubicBezTo>
                      <a:cubicBezTo>
                        <a:pt x="2858" y="1690"/>
                        <a:pt x="2535" y="1044"/>
                        <a:pt x="2361" y="298"/>
                      </a:cubicBezTo>
                      <a:lnTo>
                        <a:pt x="2361" y="298"/>
                      </a:lnTo>
                      <a:lnTo>
                        <a:pt x="2361" y="298"/>
                      </a:lnTo>
                      <a:lnTo>
                        <a:pt x="2361" y="298"/>
                      </a:lnTo>
                      <a:lnTo>
                        <a:pt x="2361" y="298"/>
                      </a:lnTo>
                      <a:cubicBezTo>
                        <a:pt x="2138" y="224"/>
                        <a:pt x="1889" y="150"/>
                        <a:pt x="1665" y="0"/>
                      </a:cubicBezTo>
                      <a:cubicBezTo>
                        <a:pt x="1019" y="0"/>
                        <a:pt x="1019" y="0"/>
                        <a:pt x="1019" y="0"/>
                      </a:cubicBezTo>
                      <a:cubicBezTo>
                        <a:pt x="448" y="0"/>
                        <a:pt x="0" y="522"/>
                        <a:pt x="0" y="1144"/>
                      </a:cubicBezTo>
                    </a:path>
                  </a:pathLst>
                </a:custGeom>
                <a:solidFill>
                  <a:srgbClr val="A52641"/>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58595B">
                        <a:lumMod val="75000"/>
                      </a:srgbClr>
                    </a:solidFill>
                    <a:effectLst/>
                    <a:uLnTx/>
                    <a:uFillTx/>
                    <a:latin typeface="Calibri"/>
                    <a:ea typeface="+mn-ea"/>
                    <a:cs typeface="Arial" charset="0"/>
                  </a:endParaRPr>
                </a:p>
              </p:txBody>
            </p:sp>
            <p:sp>
              <p:nvSpPr>
                <p:cNvPr id="268" name="Freeform 6"/>
                <p:cNvSpPr>
                  <a:spLocks noChangeArrowheads="1"/>
                </p:cNvSpPr>
                <p:nvPr/>
              </p:nvSpPr>
              <p:spPr bwMode="auto">
                <a:xfrm>
                  <a:off x="3730625" y="4489450"/>
                  <a:ext cx="3051175" cy="2111375"/>
                </a:xfrm>
                <a:custGeom>
                  <a:avLst/>
                  <a:gdLst>
                    <a:gd name="T0" fmla="*/ 5367 w 8474"/>
                    <a:gd name="T1" fmla="*/ 2982 h 5865"/>
                    <a:gd name="T2" fmla="*/ 5367 w 8474"/>
                    <a:gd name="T3" fmla="*/ 2982 h 5865"/>
                    <a:gd name="T4" fmla="*/ 5665 w 8474"/>
                    <a:gd name="T5" fmla="*/ 3206 h 5865"/>
                    <a:gd name="T6" fmla="*/ 5665 w 8474"/>
                    <a:gd name="T7" fmla="*/ 3206 h 5865"/>
                    <a:gd name="T8" fmla="*/ 5665 w 8474"/>
                    <a:gd name="T9" fmla="*/ 3206 h 5865"/>
                    <a:gd name="T10" fmla="*/ 5665 w 8474"/>
                    <a:gd name="T11" fmla="*/ 3206 h 5865"/>
                    <a:gd name="T12" fmla="*/ 5665 w 8474"/>
                    <a:gd name="T13" fmla="*/ 3206 h 5865"/>
                    <a:gd name="T14" fmla="*/ 6286 w 8474"/>
                    <a:gd name="T15" fmla="*/ 3653 h 5865"/>
                    <a:gd name="T16" fmla="*/ 6286 w 8474"/>
                    <a:gd name="T17" fmla="*/ 3653 h 5865"/>
                    <a:gd name="T18" fmla="*/ 7205 w 8474"/>
                    <a:gd name="T19" fmla="*/ 4349 h 5865"/>
                    <a:gd name="T20" fmla="*/ 7827 w 8474"/>
                    <a:gd name="T21" fmla="*/ 3653 h 5865"/>
                    <a:gd name="T22" fmla="*/ 7827 w 8474"/>
                    <a:gd name="T23" fmla="*/ 3653 h 5865"/>
                    <a:gd name="T24" fmla="*/ 8473 w 8474"/>
                    <a:gd name="T25" fmla="*/ 2957 h 5865"/>
                    <a:gd name="T26" fmla="*/ 8473 w 8474"/>
                    <a:gd name="T27" fmla="*/ 2957 h 5865"/>
                    <a:gd name="T28" fmla="*/ 7827 w 8474"/>
                    <a:gd name="T29" fmla="*/ 2957 h 5865"/>
                    <a:gd name="T30" fmla="*/ 6237 w 8474"/>
                    <a:gd name="T31" fmla="*/ 745 h 5865"/>
                    <a:gd name="T32" fmla="*/ 6211 w 8474"/>
                    <a:gd name="T33" fmla="*/ 721 h 5865"/>
                    <a:gd name="T34" fmla="*/ 6211 w 8474"/>
                    <a:gd name="T35" fmla="*/ 721 h 5865"/>
                    <a:gd name="T36" fmla="*/ 6211 w 8474"/>
                    <a:gd name="T37" fmla="*/ 721 h 5865"/>
                    <a:gd name="T38" fmla="*/ 4746 w 8474"/>
                    <a:gd name="T39" fmla="*/ 74 h 5865"/>
                    <a:gd name="T40" fmla="*/ 4099 w 8474"/>
                    <a:gd name="T41" fmla="*/ 0 h 5865"/>
                    <a:gd name="T42" fmla="*/ 4050 w 8474"/>
                    <a:gd name="T43" fmla="*/ 0 h 5865"/>
                    <a:gd name="T44" fmla="*/ 522 w 8474"/>
                    <a:gd name="T45" fmla="*/ 2237 h 5865"/>
                    <a:gd name="T46" fmla="*/ 347 w 8474"/>
                    <a:gd name="T47" fmla="*/ 2634 h 5865"/>
                    <a:gd name="T48" fmla="*/ 75 w 8474"/>
                    <a:gd name="T49" fmla="*/ 3604 h 5865"/>
                    <a:gd name="T50" fmla="*/ 25 w 8474"/>
                    <a:gd name="T51" fmla="*/ 4175 h 5865"/>
                    <a:gd name="T52" fmla="*/ 25 w 8474"/>
                    <a:gd name="T53" fmla="*/ 4175 h 5865"/>
                    <a:gd name="T54" fmla="*/ 0 w 8474"/>
                    <a:gd name="T55" fmla="*/ 4175 h 5865"/>
                    <a:gd name="T56" fmla="*/ 0 w 8474"/>
                    <a:gd name="T57" fmla="*/ 4175 h 5865"/>
                    <a:gd name="T58" fmla="*/ 0 w 8474"/>
                    <a:gd name="T59" fmla="*/ 4349 h 5865"/>
                    <a:gd name="T60" fmla="*/ 25 w 8474"/>
                    <a:gd name="T61" fmla="*/ 4870 h 5865"/>
                    <a:gd name="T62" fmla="*/ 99 w 8474"/>
                    <a:gd name="T63" fmla="*/ 5268 h 5865"/>
                    <a:gd name="T64" fmla="*/ 199 w 8474"/>
                    <a:gd name="T65" fmla="*/ 5691 h 5865"/>
                    <a:gd name="T66" fmla="*/ 199 w 8474"/>
                    <a:gd name="T67" fmla="*/ 5691 h 5865"/>
                    <a:gd name="T68" fmla="*/ 1690 w 8474"/>
                    <a:gd name="T69" fmla="*/ 5864 h 5865"/>
                    <a:gd name="T70" fmla="*/ 2112 w 8474"/>
                    <a:gd name="T71" fmla="*/ 5864 h 5865"/>
                    <a:gd name="T72" fmla="*/ 2062 w 8474"/>
                    <a:gd name="T73" fmla="*/ 5790 h 5865"/>
                    <a:gd name="T74" fmla="*/ 1838 w 8474"/>
                    <a:gd name="T75" fmla="*/ 5268 h 5865"/>
                    <a:gd name="T76" fmla="*/ 1714 w 8474"/>
                    <a:gd name="T77" fmla="*/ 4870 h 5865"/>
                    <a:gd name="T78" fmla="*/ 1690 w 8474"/>
                    <a:gd name="T79" fmla="*/ 4473 h 5865"/>
                    <a:gd name="T80" fmla="*/ 1690 w 8474"/>
                    <a:gd name="T81" fmla="*/ 4473 h 5865"/>
                    <a:gd name="T82" fmla="*/ 1690 w 8474"/>
                    <a:gd name="T83" fmla="*/ 4473 h 5865"/>
                    <a:gd name="T84" fmla="*/ 1690 w 8474"/>
                    <a:gd name="T85" fmla="*/ 4473 h 5865"/>
                    <a:gd name="T86" fmla="*/ 1690 w 8474"/>
                    <a:gd name="T87" fmla="*/ 4349 h 5865"/>
                    <a:gd name="T88" fmla="*/ 2311 w 8474"/>
                    <a:gd name="T89" fmla="*/ 2634 h 5865"/>
                    <a:gd name="T90" fmla="*/ 2733 w 8474"/>
                    <a:gd name="T91" fmla="*/ 2237 h 5865"/>
                    <a:gd name="T92" fmla="*/ 2759 w 8474"/>
                    <a:gd name="T93" fmla="*/ 2237 h 5865"/>
                    <a:gd name="T94" fmla="*/ 5292 w 8474"/>
                    <a:gd name="T95" fmla="*/ 2237 h 5865"/>
                    <a:gd name="T96" fmla="*/ 5292 w 8474"/>
                    <a:gd name="T97" fmla="*/ 2237 h 5865"/>
                    <a:gd name="T98" fmla="*/ 5292 w 8474"/>
                    <a:gd name="T99" fmla="*/ 2237 h 5865"/>
                    <a:gd name="T100" fmla="*/ 5292 w 8474"/>
                    <a:gd name="T101" fmla="*/ 2237 h 5865"/>
                    <a:gd name="T102" fmla="*/ 5292 w 8474"/>
                    <a:gd name="T103" fmla="*/ 2237 h 5865"/>
                    <a:gd name="T104" fmla="*/ 5938 w 8474"/>
                    <a:gd name="T105" fmla="*/ 2908 h 5865"/>
                    <a:gd name="T106" fmla="*/ 5938 w 8474"/>
                    <a:gd name="T107" fmla="*/ 2908 h 5865"/>
                    <a:gd name="T108" fmla="*/ 5938 w 8474"/>
                    <a:gd name="T109" fmla="*/ 2932 h 5865"/>
                    <a:gd name="T110" fmla="*/ 6162 w 8474"/>
                    <a:gd name="T111" fmla="*/ 3231 h 5865"/>
                    <a:gd name="T112" fmla="*/ 6162 w 8474"/>
                    <a:gd name="T113" fmla="*/ 3231 h 5865"/>
                    <a:gd name="T114" fmla="*/ 5938 w 8474"/>
                    <a:gd name="T115" fmla="*/ 2932 h 5865"/>
                    <a:gd name="T116" fmla="*/ 5963 w 8474"/>
                    <a:gd name="T117" fmla="*/ 2982 h 5865"/>
                    <a:gd name="T118" fmla="*/ 5963 w 8474"/>
                    <a:gd name="T119" fmla="*/ 2982 h 5865"/>
                    <a:gd name="T120" fmla="*/ 5963 w 8474"/>
                    <a:gd name="T121" fmla="*/ 2982 h 5865"/>
                    <a:gd name="T122" fmla="*/ 5963 w 8474"/>
                    <a:gd name="T123" fmla="*/ 2982 h 5865"/>
                    <a:gd name="T124" fmla="*/ 5367 w 8474"/>
                    <a:gd name="T125" fmla="*/ 2982 h 5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8474" h="5865">
                      <a:moveTo>
                        <a:pt x="5367" y="2982"/>
                      </a:moveTo>
                      <a:lnTo>
                        <a:pt x="5367" y="2982"/>
                      </a:lnTo>
                      <a:cubicBezTo>
                        <a:pt x="5665" y="3206"/>
                        <a:pt x="5665" y="3206"/>
                        <a:pt x="5665" y="3206"/>
                      </a:cubicBezTo>
                      <a:lnTo>
                        <a:pt x="5665" y="3206"/>
                      </a:lnTo>
                      <a:lnTo>
                        <a:pt x="5665" y="3206"/>
                      </a:lnTo>
                      <a:lnTo>
                        <a:pt x="5665" y="3206"/>
                      </a:lnTo>
                      <a:lnTo>
                        <a:pt x="5665" y="3206"/>
                      </a:lnTo>
                      <a:cubicBezTo>
                        <a:pt x="6286" y="3653"/>
                        <a:pt x="6286" y="3653"/>
                        <a:pt x="6286" y="3653"/>
                      </a:cubicBezTo>
                      <a:lnTo>
                        <a:pt x="6286" y="3653"/>
                      </a:lnTo>
                      <a:cubicBezTo>
                        <a:pt x="7205" y="4349"/>
                        <a:pt x="7205" y="4349"/>
                        <a:pt x="7205" y="4349"/>
                      </a:cubicBezTo>
                      <a:cubicBezTo>
                        <a:pt x="7827" y="3653"/>
                        <a:pt x="7827" y="3653"/>
                        <a:pt x="7827" y="3653"/>
                      </a:cubicBezTo>
                      <a:lnTo>
                        <a:pt x="7827" y="3653"/>
                      </a:lnTo>
                      <a:cubicBezTo>
                        <a:pt x="8473" y="2957"/>
                        <a:pt x="8473" y="2957"/>
                        <a:pt x="8473" y="2957"/>
                      </a:cubicBezTo>
                      <a:lnTo>
                        <a:pt x="8473" y="2957"/>
                      </a:lnTo>
                      <a:cubicBezTo>
                        <a:pt x="7827" y="2957"/>
                        <a:pt x="7827" y="2957"/>
                        <a:pt x="7827" y="2957"/>
                      </a:cubicBezTo>
                      <a:cubicBezTo>
                        <a:pt x="7529" y="2038"/>
                        <a:pt x="6957" y="1267"/>
                        <a:pt x="6237" y="745"/>
                      </a:cubicBezTo>
                      <a:cubicBezTo>
                        <a:pt x="6211" y="745"/>
                        <a:pt x="6211" y="721"/>
                        <a:pt x="6211" y="721"/>
                      </a:cubicBezTo>
                      <a:lnTo>
                        <a:pt x="6211" y="721"/>
                      </a:lnTo>
                      <a:lnTo>
                        <a:pt x="6211" y="721"/>
                      </a:lnTo>
                      <a:cubicBezTo>
                        <a:pt x="5789" y="423"/>
                        <a:pt x="5267" y="174"/>
                        <a:pt x="4746" y="74"/>
                      </a:cubicBezTo>
                      <a:cubicBezTo>
                        <a:pt x="4521" y="25"/>
                        <a:pt x="4298" y="25"/>
                        <a:pt x="4099" y="0"/>
                      </a:cubicBezTo>
                      <a:cubicBezTo>
                        <a:pt x="4074" y="0"/>
                        <a:pt x="4074" y="0"/>
                        <a:pt x="4050" y="0"/>
                      </a:cubicBezTo>
                      <a:cubicBezTo>
                        <a:pt x="2584" y="0"/>
                        <a:pt x="1217" y="870"/>
                        <a:pt x="522" y="2237"/>
                      </a:cubicBezTo>
                      <a:cubicBezTo>
                        <a:pt x="447" y="2361"/>
                        <a:pt x="398" y="2485"/>
                        <a:pt x="347" y="2634"/>
                      </a:cubicBezTo>
                      <a:cubicBezTo>
                        <a:pt x="223" y="2957"/>
                        <a:pt x="124" y="3255"/>
                        <a:pt x="75" y="3604"/>
                      </a:cubicBezTo>
                      <a:cubicBezTo>
                        <a:pt x="49" y="3802"/>
                        <a:pt x="25" y="3976"/>
                        <a:pt x="25" y="4175"/>
                      </a:cubicBezTo>
                      <a:lnTo>
                        <a:pt x="25" y="4175"/>
                      </a:lnTo>
                      <a:lnTo>
                        <a:pt x="0" y="4175"/>
                      </a:lnTo>
                      <a:lnTo>
                        <a:pt x="0" y="4175"/>
                      </a:lnTo>
                      <a:cubicBezTo>
                        <a:pt x="0" y="4249"/>
                        <a:pt x="0" y="4299"/>
                        <a:pt x="0" y="4349"/>
                      </a:cubicBezTo>
                      <a:cubicBezTo>
                        <a:pt x="0" y="4523"/>
                        <a:pt x="25" y="4697"/>
                        <a:pt x="25" y="4870"/>
                      </a:cubicBezTo>
                      <a:cubicBezTo>
                        <a:pt x="49" y="5020"/>
                        <a:pt x="75" y="5144"/>
                        <a:pt x="99" y="5268"/>
                      </a:cubicBezTo>
                      <a:cubicBezTo>
                        <a:pt x="124" y="5418"/>
                        <a:pt x="149" y="5542"/>
                        <a:pt x="199" y="5691"/>
                      </a:cubicBezTo>
                      <a:lnTo>
                        <a:pt x="199" y="5691"/>
                      </a:lnTo>
                      <a:cubicBezTo>
                        <a:pt x="646" y="5815"/>
                        <a:pt x="1143" y="5864"/>
                        <a:pt x="1690" y="5864"/>
                      </a:cubicBezTo>
                      <a:cubicBezTo>
                        <a:pt x="1838" y="5864"/>
                        <a:pt x="1963" y="5864"/>
                        <a:pt x="2112" y="5864"/>
                      </a:cubicBezTo>
                      <a:cubicBezTo>
                        <a:pt x="2087" y="5840"/>
                        <a:pt x="2087" y="5815"/>
                        <a:pt x="2062" y="5790"/>
                      </a:cubicBezTo>
                      <a:cubicBezTo>
                        <a:pt x="1963" y="5641"/>
                        <a:pt x="1889" y="5467"/>
                        <a:pt x="1838" y="5268"/>
                      </a:cubicBezTo>
                      <a:cubicBezTo>
                        <a:pt x="1789" y="5144"/>
                        <a:pt x="1739" y="5020"/>
                        <a:pt x="1714" y="4870"/>
                      </a:cubicBezTo>
                      <a:cubicBezTo>
                        <a:pt x="1690" y="4746"/>
                        <a:pt x="1690" y="4622"/>
                        <a:pt x="1690" y="4473"/>
                      </a:cubicBezTo>
                      <a:lnTo>
                        <a:pt x="1690" y="4473"/>
                      </a:lnTo>
                      <a:lnTo>
                        <a:pt x="1690" y="4473"/>
                      </a:lnTo>
                      <a:lnTo>
                        <a:pt x="1690" y="4473"/>
                      </a:lnTo>
                      <a:cubicBezTo>
                        <a:pt x="1690" y="4423"/>
                        <a:pt x="1690" y="4399"/>
                        <a:pt x="1690" y="4349"/>
                      </a:cubicBezTo>
                      <a:cubicBezTo>
                        <a:pt x="1690" y="3728"/>
                        <a:pt x="1913" y="3131"/>
                        <a:pt x="2311" y="2634"/>
                      </a:cubicBezTo>
                      <a:cubicBezTo>
                        <a:pt x="2435" y="2485"/>
                        <a:pt x="2584" y="2361"/>
                        <a:pt x="2733" y="2237"/>
                      </a:cubicBezTo>
                      <a:cubicBezTo>
                        <a:pt x="2733" y="2237"/>
                        <a:pt x="2733" y="2261"/>
                        <a:pt x="2759" y="2237"/>
                      </a:cubicBezTo>
                      <a:cubicBezTo>
                        <a:pt x="3554" y="1689"/>
                        <a:pt x="4521" y="1715"/>
                        <a:pt x="5292" y="2237"/>
                      </a:cubicBezTo>
                      <a:lnTo>
                        <a:pt x="5292" y="2237"/>
                      </a:lnTo>
                      <a:lnTo>
                        <a:pt x="5292" y="2237"/>
                      </a:lnTo>
                      <a:lnTo>
                        <a:pt x="5292" y="2237"/>
                      </a:lnTo>
                      <a:lnTo>
                        <a:pt x="5292" y="2237"/>
                      </a:lnTo>
                      <a:cubicBezTo>
                        <a:pt x="5541" y="2411"/>
                        <a:pt x="5764" y="2634"/>
                        <a:pt x="5938" y="2908"/>
                      </a:cubicBezTo>
                      <a:lnTo>
                        <a:pt x="5938" y="2908"/>
                      </a:lnTo>
                      <a:lnTo>
                        <a:pt x="5938" y="2932"/>
                      </a:lnTo>
                      <a:cubicBezTo>
                        <a:pt x="6038" y="3032"/>
                        <a:pt x="6087" y="3131"/>
                        <a:pt x="6162" y="3231"/>
                      </a:cubicBezTo>
                      <a:lnTo>
                        <a:pt x="6162" y="3231"/>
                      </a:lnTo>
                      <a:cubicBezTo>
                        <a:pt x="6087" y="3131"/>
                        <a:pt x="6038" y="3032"/>
                        <a:pt x="5938" y="2932"/>
                      </a:cubicBezTo>
                      <a:cubicBezTo>
                        <a:pt x="5963" y="2957"/>
                        <a:pt x="5963" y="2957"/>
                        <a:pt x="5963" y="2982"/>
                      </a:cubicBezTo>
                      <a:lnTo>
                        <a:pt x="5963" y="2982"/>
                      </a:lnTo>
                      <a:lnTo>
                        <a:pt x="5963" y="2982"/>
                      </a:lnTo>
                      <a:lnTo>
                        <a:pt x="5963" y="2982"/>
                      </a:lnTo>
                      <a:cubicBezTo>
                        <a:pt x="5367" y="2982"/>
                        <a:pt x="5367" y="2982"/>
                        <a:pt x="5367" y="2982"/>
                      </a:cubicBezTo>
                    </a:path>
                  </a:pathLst>
                </a:custGeom>
                <a:solidFill>
                  <a:srgbClr val="A52641"/>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58595B">
                        <a:lumMod val="75000"/>
                      </a:srgbClr>
                    </a:solidFill>
                    <a:effectLst/>
                    <a:uLnTx/>
                    <a:uFillTx/>
                    <a:latin typeface="Calibri"/>
                    <a:ea typeface="+mn-ea"/>
                    <a:cs typeface="Arial" charset="0"/>
                  </a:endParaRPr>
                </a:p>
              </p:txBody>
            </p:sp>
            <p:sp>
              <p:nvSpPr>
                <p:cNvPr id="269" name="Freeform 7"/>
                <p:cNvSpPr>
                  <a:spLocks noChangeArrowheads="1"/>
                </p:cNvSpPr>
                <p:nvPr/>
              </p:nvSpPr>
              <p:spPr bwMode="auto">
                <a:xfrm>
                  <a:off x="3802063" y="6234113"/>
                  <a:ext cx="2800350" cy="1538287"/>
                </a:xfrm>
                <a:custGeom>
                  <a:avLst/>
                  <a:gdLst>
                    <a:gd name="T0" fmla="*/ 0 w 7778"/>
                    <a:gd name="T1" fmla="*/ 845 h 4275"/>
                    <a:gd name="T2" fmla="*/ 0 w 7778"/>
                    <a:gd name="T3" fmla="*/ 845 h 4275"/>
                    <a:gd name="T4" fmla="*/ 1043 w 7778"/>
                    <a:gd name="T5" fmla="*/ 2684 h 4275"/>
                    <a:gd name="T6" fmla="*/ 3106 w 7778"/>
                    <a:gd name="T7" fmla="*/ 3852 h 4275"/>
                    <a:gd name="T8" fmla="*/ 7777 w 7778"/>
                    <a:gd name="T9" fmla="*/ 323 h 4275"/>
                    <a:gd name="T10" fmla="*/ 7777 w 7778"/>
                    <a:gd name="T11" fmla="*/ 323 h 4275"/>
                    <a:gd name="T12" fmla="*/ 6137 w 7778"/>
                    <a:gd name="T13" fmla="*/ 0 h 4275"/>
                    <a:gd name="T14" fmla="*/ 5839 w 7778"/>
                    <a:gd name="T15" fmla="*/ 845 h 4275"/>
                    <a:gd name="T16" fmla="*/ 5839 w 7778"/>
                    <a:gd name="T17" fmla="*/ 845 h 4275"/>
                    <a:gd name="T18" fmla="*/ 5118 w 7778"/>
                    <a:gd name="T19" fmla="*/ 1665 h 4275"/>
                    <a:gd name="T20" fmla="*/ 1913 w 7778"/>
                    <a:gd name="T21" fmla="*/ 1018 h 4275"/>
                    <a:gd name="T22" fmla="*/ 1491 w 7778"/>
                    <a:gd name="T23" fmla="*/ 1018 h 4275"/>
                    <a:gd name="T24" fmla="*/ 0 w 7778"/>
                    <a:gd name="T25" fmla="*/ 845 h 42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78" h="4275">
                      <a:moveTo>
                        <a:pt x="0" y="845"/>
                      </a:moveTo>
                      <a:lnTo>
                        <a:pt x="0" y="845"/>
                      </a:lnTo>
                      <a:cubicBezTo>
                        <a:pt x="199" y="1540"/>
                        <a:pt x="546" y="2187"/>
                        <a:pt x="1043" y="2684"/>
                      </a:cubicBezTo>
                      <a:cubicBezTo>
                        <a:pt x="1590" y="3280"/>
                        <a:pt x="2311" y="3678"/>
                        <a:pt x="3106" y="3852"/>
                      </a:cubicBezTo>
                      <a:cubicBezTo>
                        <a:pt x="5292" y="4274"/>
                        <a:pt x="7379" y="2684"/>
                        <a:pt x="7777" y="323"/>
                      </a:cubicBezTo>
                      <a:lnTo>
                        <a:pt x="7777" y="323"/>
                      </a:lnTo>
                      <a:cubicBezTo>
                        <a:pt x="6137" y="0"/>
                        <a:pt x="6137" y="0"/>
                        <a:pt x="6137" y="0"/>
                      </a:cubicBezTo>
                      <a:cubicBezTo>
                        <a:pt x="6087" y="298"/>
                        <a:pt x="5988" y="572"/>
                        <a:pt x="5839" y="845"/>
                      </a:cubicBezTo>
                      <a:lnTo>
                        <a:pt x="5839" y="845"/>
                      </a:lnTo>
                      <a:cubicBezTo>
                        <a:pt x="5665" y="1168"/>
                        <a:pt x="5416" y="1442"/>
                        <a:pt x="5118" y="1665"/>
                      </a:cubicBezTo>
                      <a:cubicBezTo>
                        <a:pt x="4074" y="2436"/>
                        <a:pt x="2633" y="2137"/>
                        <a:pt x="1913" y="1018"/>
                      </a:cubicBezTo>
                      <a:cubicBezTo>
                        <a:pt x="1764" y="1018"/>
                        <a:pt x="1639" y="1018"/>
                        <a:pt x="1491" y="1018"/>
                      </a:cubicBezTo>
                      <a:cubicBezTo>
                        <a:pt x="944" y="1018"/>
                        <a:pt x="447" y="969"/>
                        <a:pt x="0" y="845"/>
                      </a:cubicBezTo>
                    </a:path>
                  </a:pathLst>
                </a:custGeom>
                <a:solidFill>
                  <a:srgbClr val="A52641"/>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58595B">
                        <a:lumMod val="75000"/>
                      </a:srgbClr>
                    </a:solidFill>
                    <a:effectLst/>
                    <a:uLnTx/>
                    <a:uFillTx/>
                    <a:latin typeface="Calibri"/>
                    <a:ea typeface="+mn-ea"/>
                    <a:cs typeface="Arial" charset="0"/>
                  </a:endParaRPr>
                </a:p>
              </p:txBody>
            </p:sp>
          </p:grpSp>
        </p:grpSp>
        <p:sp>
          <p:nvSpPr>
            <p:cNvPr id="260" name="TextBox 259"/>
            <p:cNvSpPr txBox="1"/>
            <p:nvPr/>
          </p:nvSpPr>
          <p:spPr>
            <a:xfrm>
              <a:off x="9784798" y="5111212"/>
              <a:ext cx="2087232" cy="474941"/>
            </a:xfrm>
            <a:prstGeom prst="rect">
              <a:avLst/>
            </a:prstGeom>
            <a:noFill/>
            <a:ln>
              <a:noFill/>
            </a:ln>
          </p:spPr>
          <p:txBody>
            <a:bodyPr wrap="square" lIns="121859" tIns="60930" rIns="121859" bIns="60930" rtlCol="0">
              <a:spAutoFit/>
            </a:bodyPr>
            <a:lstStyle/>
            <a:p>
              <a:pPr marL="0" marR="0" lvl="0" indent="0" algn="l" defTabSz="914400" rtl="0" eaLnBrk="1" fontAlgn="auto" latinLnBrk="0" hangingPunct="1">
                <a:lnSpc>
                  <a:spcPct val="80000"/>
                </a:lnSpc>
                <a:spcBef>
                  <a:spcPts val="0"/>
                </a:spcBef>
                <a:spcAft>
                  <a:spcPts val="0"/>
                </a:spcAft>
                <a:buClrTx/>
                <a:buSzTx/>
                <a:buFontTx/>
                <a:buNone/>
                <a:tabLst/>
                <a:defRPr/>
              </a:pPr>
              <a:r>
                <a:rPr kumimoji="0" lang="en-US" sz="1400" b="0" i="0" u="none" strike="noStrike" kern="0" cap="none" spc="0" normalizeH="0" baseline="0" noProof="0" dirty="0">
                  <a:ln>
                    <a:noFill/>
                  </a:ln>
                  <a:solidFill>
                    <a:srgbClr val="58595B">
                      <a:lumMod val="75000"/>
                    </a:srgbClr>
                  </a:solidFill>
                  <a:effectLst/>
                  <a:uLnTx/>
                  <a:uFillTx/>
                  <a:latin typeface="Calibri"/>
                  <a:ea typeface="+mn-ea"/>
                  <a:cs typeface="Arial" charset="0"/>
                </a:rPr>
                <a:t>Simplified migration </a:t>
              </a:r>
              <a:br>
                <a:rPr kumimoji="0" lang="en-US" sz="1400" b="0" i="0" u="none" strike="noStrike" kern="0" cap="none" spc="0" normalizeH="0" baseline="0" noProof="0" dirty="0">
                  <a:ln>
                    <a:noFill/>
                  </a:ln>
                  <a:solidFill>
                    <a:srgbClr val="58595B">
                      <a:lumMod val="75000"/>
                    </a:srgbClr>
                  </a:solidFill>
                  <a:effectLst/>
                  <a:uLnTx/>
                  <a:uFillTx/>
                  <a:latin typeface="Calibri"/>
                  <a:ea typeface="+mn-ea"/>
                  <a:cs typeface="Arial" charset="0"/>
                </a:rPr>
              </a:br>
              <a:r>
                <a:rPr kumimoji="0" lang="en-US" sz="1400" b="0" i="0" u="none" strike="noStrike" kern="0" cap="none" spc="0" normalizeH="0" baseline="0" noProof="0" dirty="0">
                  <a:ln>
                    <a:noFill/>
                  </a:ln>
                  <a:solidFill>
                    <a:srgbClr val="58595B">
                      <a:lumMod val="75000"/>
                    </a:srgbClr>
                  </a:solidFill>
                  <a:effectLst/>
                  <a:uLnTx/>
                  <a:uFillTx/>
                  <a:latin typeface="Calibri"/>
                  <a:ea typeface="+mn-ea"/>
                  <a:cs typeface="Arial" charset="0"/>
                </a:rPr>
                <a:t>to Cloud</a:t>
              </a:r>
            </a:p>
          </p:txBody>
        </p:sp>
      </p:grpSp>
      <p:grpSp>
        <p:nvGrpSpPr>
          <p:cNvPr id="272" name="Group 271"/>
          <p:cNvGrpSpPr/>
          <p:nvPr/>
        </p:nvGrpSpPr>
        <p:grpSpPr>
          <a:xfrm>
            <a:off x="8976788" y="3533144"/>
            <a:ext cx="2623072" cy="512860"/>
            <a:chOff x="9248958" y="3647448"/>
            <a:chExt cx="2623072" cy="512860"/>
          </a:xfrm>
        </p:grpSpPr>
        <p:sp>
          <p:nvSpPr>
            <p:cNvPr id="273" name="TextBox 272"/>
            <p:cNvSpPr txBox="1"/>
            <p:nvPr/>
          </p:nvSpPr>
          <p:spPr>
            <a:xfrm>
              <a:off x="9784798" y="3647448"/>
              <a:ext cx="2087232" cy="474941"/>
            </a:xfrm>
            <a:prstGeom prst="rect">
              <a:avLst/>
            </a:prstGeom>
            <a:noFill/>
            <a:ln>
              <a:noFill/>
            </a:ln>
          </p:spPr>
          <p:txBody>
            <a:bodyPr wrap="square" lIns="121859" tIns="60930" rIns="121859" bIns="60930" rtlCol="0">
              <a:spAutoFit/>
            </a:bodyPr>
            <a:lstStyle/>
            <a:p>
              <a:pPr marL="0" marR="0" lvl="0" indent="0" algn="l" defTabSz="914400" rtl="0" eaLnBrk="1" fontAlgn="auto" latinLnBrk="0" hangingPunct="1">
                <a:lnSpc>
                  <a:spcPct val="80000"/>
                </a:lnSpc>
                <a:spcBef>
                  <a:spcPts val="0"/>
                </a:spcBef>
                <a:spcAft>
                  <a:spcPts val="0"/>
                </a:spcAft>
                <a:buClrTx/>
                <a:buSzTx/>
                <a:buFontTx/>
                <a:buNone/>
                <a:tabLst/>
                <a:defRPr/>
              </a:pPr>
              <a:r>
                <a:rPr kumimoji="0" lang="en-US" sz="1400" b="0" i="0" u="none" strike="noStrike" kern="0" cap="none" spc="0" normalizeH="0" baseline="0" noProof="0" dirty="0">
                  <a:ln>
                    <a:noFill/>
                  </a:ln>
                  <a:solidFill>
                    <a:srgbClr val="58595B">
                      <a:lumMod val="75000"/>
                    </a:srgbClr>
                  </a:solidFill>
                  <a:effectLst/>
                  <a:uLnTx/>
                  <a:uFillTx/>
                  <a:latin typeface="Calibri"/>
                  <a:ea typeface="+mn-ea"/>
                  <a:cs typeface="Arial" charset="0"/>
                </a:rPr>
                <a:t>Lowest cost archive storage for compliance</a:t>
              </a:r>
            </a:p>
          </p:txBody>
        </p:sp>
        <p:grpSp>
          <p:nvGrpSpPr>
            <p:cNvPr id="274" name="Group 273"/>
            <p:cNvGrpSpPr/>
            <p:nvPr/>
          </p:nvGrpSpPr>
          <p:grpSpPr>
            <a:xfrm>
              <a:off x="9248958" y="3695455"/>
              <a:ext cx="479733" cy="464853"/>
              <a:chOff x="8692379" y="3525438"/>
              <a:chExt cx="718741" cy="696447"/>
            </a:xfrm>
          </p:grpSpPr>
          <p:sp>
            <p:nvSpPr>
              <p:cNvPr id="275" name="Freeform 3"/>
              <p:cNvSpPr>
                <a:spLocks noChangeAspect="1" noChangeArrowheads="1"/>
              </p:cNvSpPr>
              <p:nvPr/>
            </p:nvSpPr>
            <p:spPr bwMode="auto">
              <a:xfrm>
                <a:off x="8692379" y="3682830"/>
                <a:ext cx="718741" cy="539055"/>
              </a:xfrm>
              <a:custGeom>
                <a:avLst/>
                <a:gdLst>
                  <a:gd name="T0" fmla="*/ 1621 w 2964"/>
                  <a:gd name="T1" fmla="*/ 116 h 2224"/>
                  <a:gd name="T2" fmla="*/ 1482 w 2964"/>
                  <a:gd name="T3" fmla="*/ 371 h 2224"/>
                  <a:gd name="T4" fmla="*/ 811 w 2964"/>
                  <a:gd name="T5" fmla="*/ 741 h 2224"/>
                  <a:gd name="T6" fmla="*/ 0 w 2964"/>
                  <a:gd name="T7" fmla="*/ 857 h 2224"/>
                  <a:gd name="T8" fmla="*/ 672 w 2964"/>
                  <a:gd name="T9" fmla="*/ 1343 h 2224"/>
                  <a:gd name="T10" fmla="*/ 1343 w 2964"/>
                  <a:gd name="T11" fmla="*/ 1066 h 2224"/>
                  <a:gd name="T12" fmla="*/ 2061 w 2964"/>
                  <a:gd name="T13" fmla="*/ 1008 h 2224"/>
                  <a:gd name="T14" fmla="*/ 1482 w 2964"/>
                  <a:gd name="T15" fmla="*/ 1390 h 2224"/>
                  <a:gd name="T16" fmla="*/ 1343 w 2964"/>
                  <a:gd name="T17" fmla="*/ 1320 h 2224"/>
                  <a:gd name="T18" fmla="*/ 0 w 2964"/>
                  <a:gd name="T19" fmla="*/ 1320 h 2224"/>
                  <a:gd name="T20" fmla="*/ 672 w 2964"/>
                  <a:gd name="T21" fmla="*/ 1760 h 2224"/>
                  <a:gd name="T22" fmla="*/ 1343 w 2964"/>
                  <a:gd name="T23" fmla="*/ 1482 h 2224"/>
                  <a:gd name="T24" fmla="*/ 2061 w 2964"/>
                  <a:gd name="T25" fmla="*/ 1424 h 2224"/>
                  <a:gd name="T26" fmla="*/ 1482 w 2964"/>
                  <a:gd name="T27" fmla="*/ 1760 h 2224"/>
                  <a:gd name="T28" fmla="*/ 1343 w 2964"/>
                  <a:gd name="T29" fmla="*/ 1737 h 2224"/>
                  <a:gd name="T30" fmla="*/ 0 w 2964"/>
                  <a:gd name="T31" fmla="*/ 1737 h 2224"/>
                  <a:gd name="T32" fmla="*/ 672 w 2964"/>
                  <a:gd name="T33" fmla="*/ 2223 h 2224"/>
                  <a:gd name="T34" fmla="*/ 1343 w 2964"/>
                  <a:gd name="T35" fmla="*/ 1853 h 2224"/>
                  <a:gd name="T36" fmla="*/ 2153 w 2964"/>
                  <a:gd name="T37" fmla="*/ 1737 h 2224"/>
                  <a:gd name="T38" fmla="*/ 2291 w 2964"/>
                  <a:gd name="T39" fmla="*/ 1482 h 2224"/>
                  <a:gd name="T40" fmla="*/ 2963 w 2964"/>
                  <a:gd name="T41" fmla="*/ 116 h 2224"/>
                  <a:gd name="T42" fmla="*/ 1250 w 2964"/>
                  <a:gd name="T43" fmla="*/ 1586 h 2224"/>
                  <a:gd name="T44" fmla="*/ 672 w 2964"/>
                  <a:gd name="T45" fmla="*/ 1552 h 2224"/>
                  <a:gd name="T46" fmla="*/ 1250 w 2964"/>
                  <a:gd name="T47" fmla="*/ 1586 h 2224"/>
                  <a:gd name="T48" fmla="*/ 672 w 2964"/>
                  <a:gd name="T49" fmla="*/ 2084 h 2224"/>
                  <a:gd name="T50" fmla="*/ 1250 w 2964"/>
                  <a:gd name="T51" fmla="*/ 1934 h 2224"/>
                  <a:gd name="T52" fmla="*/ 1250 w 2964"/>
                  <a:gd name="T53" fmla="*/ 1147 h 2224"/>
                  <a:gd name="T54" fmla="*/ 672 w 2964"/>
                  <a:gd name="T55" fmla="*/ 1112 h 2224"/>
                  <a:gd name="T56" fmla="*/ 1250 w 2964"/>
                  <a:gd name="T57" fmla="*/ 1147 h 2224"/>
                  <a:gd name="T58" fmla="*/ 672 w 2964"/>
                  <a:gd name="T59" fmla="*/ 973 h 2224"/>
                  <a:gd name="T60" fmla="*/ 104 w 2964"/>
                  <a:gd name="T61" fmla="*/ 892 h 2224"/>
                  <a:gd name="T62" fmla="*/ 1239 w 2964"/>
                  <a:gd name="T63" fmla="*/ 892 h 2224"/>
                  <a:gd name="T64" fmla="*/ 2061 w 2964"/>
                  <a:gd name="T65" fmla="*/ 915 h 2224"/>
                  <a:gd name="T66" fmla="*/ 1343 w 2964"/>
                  <a:gd name="T67" fmla="*/ 973 h 2224"/>
                  <a:gd name="T68" fmla="*/ 903 w 2964"/>
                  <a:gd name="T69" fmla="*/ 753 h 2224"/>
                  <a:gd name="T70" fmla="*/ 1482 w 2964"/>
                  <a:gd name="T71" fmla="*/ 695 h 2224"/>
                  <a:gd name="T72" fmla="*/ 2061 w 2964"/>
                  <a:gd name="T73" fmla="*/ 915 h 2224"/>
                  <a:gd name="T74" fmla="*/ 857 w 2964"/>
                  <a:gd name="T75" fmla="*/ 741 h 2224"/>
                  <a:gd name="T76" fmla="*/ 1482 w 2964"/>
                  <a:gd name="T77" fmla="*/ 602 h 2224"/>
                  <a:gd name="T78" fmla="*/ 915 w 2964"/>
                  <a:gd name="T79" fmla="*/ 521 h 2224"/>
                  <a:gd name="T80" fmla="*/ 2049 w 2964"/>
                  <a:gd name="T81" fmla="*/ 521 h 2224"/>
                  <a:gd name="T82" fmla="*/ 2870 w 2964"/>
                  <a:gd name="T83" fmla="*/ 1332 h 2224"/>
                  <a:gd name="T84" fmla="*/ 2153 w 2964"/>
                  <a:gd name="T85" fmla="*/ 1390 h 2224"/>
                  <a:gd name="T86" fmla="*/ 2291 w 2964"/>
                  <a:gd name="T87" fmla="*/ 1112 h 2224"/>
                  <a:gd name="T88" fmla="*/ 2870 w 2964"/>
                  <a:gd name="T89" fmla="*/ 1332 h 2224"/>
                  <a:gd name="T90" fmla="*/ 2291 w 2964"/>
                  <a:gd name="T91" fmla="*/ 1019 h 2224"/>
                  <a:gd name="T92" fmla="*/ 2153 w 2964"/>
                  <a:gd name="T93" fmla="*/ 695 h 2224"/>
                  <a:gd name="T94" fmla="*/ 2870 w 2964"/>
                  <a:gd name="T95" fmla="*/ 637 h 2224"/>
                  <a:gd name="T96" fmla="*/ 2870 w 2964"/>
                  <a:gd name="T97" fmla="*/ 545 h 2224"/>
                  <a:gd name="T98" fmla="*/ 2153 w 2964"/>
                  <a:gd name="T99" fmla="*/ 602 h 2224"/>
                  <a:gd name="T100" fmla="*/ 1713 w 2964"/>
                  <a:gd name="T101" fmla="*/ 382 h 2224"/>
                  <a:gd name="T102" fmla="*/ 2291 w 2964"/>
                  <a:gd name="T103" fmla="*/ 325 h 2224"/>
                  <a:gd name="T104" fmla="*/ 2870 w 2964"/>
                  <a:gd name="T105" fmla="*/ 545 h 2224"/>
                  <a:gd name="T106" fmla="*/ 2291 w 2964"/>
                  <a:gd name="T107" fmla="*/ 232 h 2224"/>
                  <a:gd name="T108" fmla="*/ 1725 w 2964"/>
                  <a:gd name="T109" fmla="*/ 151 h 2224"/>
                  <a:gd name="T110" fmla="*/ 2859 w 2964"/>
                  <a:gd name="T111" fmla="*/ 151 h 2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964" h="2224">
                    <a:moveTo>
                      <a:pt x="2291" y="0"/>
                    </a:moveTo>
                    <a:cubicBezTo>
                      <a:pt x="1922" y="0"/>
                      <a:pt x="1621" y="47"/>
                      <a:pt x="1621" y="116"/>
                    </a:cubicBezTo>
                    <a:cubicBezTo>
                      <a:pt x="1621" y="371"/>
                      <a:pt x="1621" y="371"/>
                      <a:pt x="1621" y="371"/>
                    </a:cubicBezTo>
                    <a:cubicBezTo>
                      <a:pt x="1574" y="371"/>
                      <a:pt x="1528" y="371"/>
                      <a:pt x="1482" y="371"/>
                    </a:cubicBezTo>
                    <a:cubicBezTo>
                      <a:pt x="1111" y="371"/>
                      <a:pt x="811" y="417"/>
                      <a:pt x="811" y="487"/>
                    </a:cubicBezTo>
                    <a:cubicBezTo>
                      <a:pt x="811" y="741"/>
                      <a:pt x="811" y="741"/>
                      <a:pt x="811" y="741"/>
                    </a:cubicBezTo>
                    <a:cubicBezTo>
                      <a:pt x="764" y="741"/>
                      <a:pt x="718" y="741"/>
                      <a:pt x="672" y="741"/>
                    </a:cubicBezTo>
                    <a:cubicBezTo>
                      <a:pt x="301" y="741"/>
                      <a:pt x="0" y="788"/>
                      <a:pt x="0" y="857"/>
                    </a:cubicBezTo>
                    <a:cubicBezTo>
                      <a:pt x="0" y="1228"/>
                      <a:pt x="0" y="1228"/>
                      <a:pt x="0" y="1228"/>
                    </a:cubicBezTo>
                    <a:cubicBezTo>
                      <a:pt x="0" y="1297"/>
                      <a:pt x="301" y="1343"/>
                      <a:pt x="672" y="1343"/>
                    </a:cubicBezTo>
                    <a:cubicBezTo>
                      <a:pt x="1042" y="1343"/>
                      <a:pt x="1343" y="1297"/>
                      <a:pt x="1343" y="1228"/>
                    </a:cubicBezTo>
                    <a:cubicBezTo>
                      <a:pt x="1343" y="1066"/>
                      <a:pt x="1343" y="1066"/>
                      <a:pt x="1343" y="1066"/>
                    </a:cubicBezTo>
                    <a:cubicBezTo>
                      <a:pt x="1389" y="1066"/>
                      <a:pt x="1436" y="1066"/>
                      <a:pt x="1482" y="1066"/>
                    </a:cubicBezTo>
                    <a:cubicBezTo>
                      <a:pt x="1725" y="1066"/>
                      <a:pt x="1945" y="1043"/>
                      <a:pt x="2061" y="1008"/>
                    </a:cubicBezTo>
                    <a:cubicBezTo>
                      <a:pt x="2061" y="1332"/>
                      <a:pt x="2061" y="1332"/>
                      <a:pt x="2061" y="1332"/>
                    </a:cubicBezTo>
                    <a:cubicBezTo>
                      <a:pt x="1945" y="1367"/>
                      <a:pt x="1725" y="1390"/>
                      <a:pt x="1482" y="1390"/>
                    </a:cubicBezTo>
                    <a:cubicBezTo>
                      <a:pt x="1436" y="1390"/>
                      <a:pt x="1389" y="1390"/>
                      <a:pt x="1343" y="1390"/>
                    </a:cubicBezTo>
                    <a:cubicBezTo>
                      <a:pt x="1343" y="1320"/>
                      <a:pt x="1343" y="1320"/>
                      <a:pt x="1343" y="1320"/>
                    </a:cubicBezTo>
                    <a:cubicBezTo>
                      <a:pt x="1343" y="1390"/>
                      <a:pt x="1042" y="1436"/>
                      <a:pt x="672" y="1436"/>
                    </a:cubicBezTo>
                    <a:cubicBezTo>
                      <a:pt x="301" y="1436"/>
                      <a:pt x="0" y="1390"/>
                      <a:pt x="0" y="1320"/>
                    </a:cubicBezTo>
                    <a:cubicBezTo>
                      <a:pt x="0" y="1645"/>
                      <a:pt x="0" y="1645"/>
                      <a:pt x="0" y="1645"/>
                    </a:cubicBezTo>
                    <a:cubicBezTo>
                      <a:pt x="0" y="1714"/>
                      <a:pt x="301" y="1760"/>
                      <a:pt x="672" y="1760"/>
                    </a:cubicBezTo>
                    <a:cubicBezTo>
                      <a:pt x="1042" y="1760"/>
                      <a:pt x="1343" y="1714"/>
                      <a:pt x="1343" y="1645"/>
                    </a:cubicBezTo>
                    <a:cubicBezTo>
                      <a:pt x="1343" y="1482"/>
                      <a:pt x="1343" y="1482"/>
                      <a:pt x="1343" y="1482"/>
                    </a:cubicBezTo>
                    <a:cubicBezTo>
                      <a:pt x="1389" y="1482"/>
                      <a:pt x="1436" y="1482"/>
                      <a:pt x="1482" y="1482"/>
                    </a:cubicBezTo>
                    <a:cubicBezTo>
                      <a:pt x="1725" y="1482"/>
                      <a:pt x="1945" y="1459"/>
                      <a:pt x="2061" y="1424"/>
                    </a:cubicBezTo>
                    <a:cubicBezTo>
                      <a:pt x="2061" y="1702"/>
                      <a:pt x="2061" y="1702"/>
                      <a:pt x="2061" y="1702"/>
                    </a:cubicBezTo>
                    <a:cubicBezTo>
                      <a:pt x="1991" y="1725"/>
                      <a:pt x="1794" y="1760"/>
                      <a:pt x="1482" y="1760"/>
                    </a:cubicBezTo>
                    <a:cubicBezTo>
                      <a:pt x="1436" y="1760"/>
                      <a:pt x="1389" y="1760"/>
                      <a:pt x="1343" y="1760"/>
                    </a:cubicBezTo>
                    <a:cubicBezTo>
                      <a:pt x="1343" y="1737"/>
                      <a:pt x="1343" y="1737"/>
                      <a:pt x="1343" y="1737"/>
                    </a:cubicBezTo>
                    <a:cubicBezTo>
                      <a:pt x="1343" y="1806"/>
                      <a:pt x="1042" y="1853"/>
                      <a:pt x="672" y="1853"/>
                    </a:cubicBezTo>
                    <a:cubicBezTo>
                      <a:pt x="301" y="1853"/>
                      <a:pt x="0" y="1806"/>
                      <a:pt x="0" y="1737"/>
                    </a:cubicBezTo>
                    <a:cubicBezTo>
                      <a:pt x="0" y="2108"/>
                      <a:pt x="0" y="2108"/>
                      <a:pt x="0" y="2108"/>
                    </a:cubicBezTo>
                    <a:cubicBezTo>
                      <a:pt x="0" y="2177"/>
                      <a:pt x="301" y="2223"/>
                      <a:pt x="672" y="2223"/>
                    </a:cubicBezTo>
                    <a:cubicBezTo>
                      <a:pt x="1042" y="2223"/>
                      <a:pt x="1343" y="2177"/>
                      <a:pt x="1343" y="2108"/>
                    </a:cubicBezTo>
                    <a:cubicBezTo>
                      <a:pt x="1343" y="1853"/>
                      <a:pt x="1343" y="1853"/>
                      <a:pt x="1343" y="1853"/>
                    </a:cubicBezTo>
                    <a:cubicBezTo>
                      <a:pt x="1389" y="1853"/>
                      <a:pt x="1436" y="1853"/>
                      <a:pt x="1482" y="1853"/>
                    </a:cubicBezTo>
                    <a:cubicBezTo>
                      <a:pt x="1852" y="1853"/>
                      <a:pt x="2153" y="1806"/>
                      <a:pt x="2153" y="1737"/>
                    </a:cubicBezTo>
                    <a:cubicBezTo>
                      <a:pt x="2153" y="1482"/>
                      <a:pt x="2153" y="1482"/>
                      <a:pt x="2153" y="1482"/>
                    </a:cubicBezTo>
                    <a:cubicBezTo>
                      <a:pt x="2200" y="1482"/>
                      <a:pt x="2245" y="1482"/>
                      <a:pt x="2291" y="1482"/>
                    </a:cubicBezTo>
                    <a:cubicBezTo>
                      <a:pt x="2662" y="1482"/>
                      <a:pt x="2963" y="1436"/>
                      <a:pt x="2963" y="1367"/>
                    </a:cubicBezTo>
                    <a:cubicBezTo>
                      <a:pt x="2963" y="116"/>
                      <a:pt x="2963" y="116"/>
                      <a:pt x="2963" y="116"/>
                    </a:cubicBezTo>
                    <a:cubicBezTo>
                      <a:pt x="2963" y="47"/>
                      <a:pt x="2662" y="0"/>
                      <a:pt x="2291" y="0"/>
                    </a:cubicBezTo>
                    <a:close/>
                    <a:moveTo>
                      <a:pt x="1250" y="1586"/>
                    </a:moveTo>
                    <a:cubicBezTo>
                      <a:pt x="1135" y="1621"/>
                      <a:pt x="915" y="1645"/>
                      <a:pt x="672" y="1645"/>
                    </a:cubicBezTo>
                    <a:cubicBezTo>
                      <a:pt x="672" y="1552"/>
                      <a:pt x="672" y="1552"/>
                      <a:pt x="672" y="1552"/>
                    </a:cubicBezTo>
                    <a:cubicBezTo>
                      <a:pt x="915" y="1552"/>
                      <a:pt x="1135" y="1529"/>
                      <a:pt x="1250" y="1494"/>
                    </a:cubicBezTo>
                    <a:lnTo>
                      <a:pt x="1250" y="1586"/>
                    </a:lnTo>
                    <a:close/>
                    <a:moveTo>
                      <a:pt x="1250" y="2027"/>
                    </a:moveTo>
                    <a:cubicBezTo>
                      <a:pt x="1135" y="2061"/>
                      <a:pt x="915" y="2084"/>
                      <a:pt x="672" y="2084"/>
                    </a:cubicBezTo>
                    <a:cubicBezTo>
                      <a:pt x="672" y="1992"/>
                      <a:pt x="672" y="1992"/>
                      <a:pt x="672" y="1992"/>
                    </a:cubicBezTo>
                    <a:cubicBezTo>
                      <a:pt x="915" y="1992"/>
                      <a:pt x="1135" y="1969"/>
                      <a:pt x="1250" y="1934"/>
                    </a:cubicBezTo>
                    <a:lnTo>
                      <a:pt x="1250" y="2027"/>
                    </a:lnTo>
                    <a:close/>
                    <a:moveTo>
                      <a:pt x="1250" y="1147"/>
                    </a:moveTo>
                    <a:cubicBezTo>
                      <a:pt x="1135" y="1181"/>
                      <a:pt x="915" y="1204"/>
                      <a:pt x="672" y="1204"/>
                    </a:cubicBezTo>
                    <a:cubicBezTo>
                      <a:pt x="672" y="1112"/>
                      <a:pt x="672" y="1112"/>
                      <a:pt x="672" y="1112"/>
                    </a:cubicBezTo>
                    <a:cubicBezTo>
                      <a:pt x="915" y="1112"/>
                      <a:pt x="1135" y="1089"/>
                      <a:pt x="1250" y="1054"/>
                    </a:cubicBezTo>
                    <a:lnTo>
                      <a:pt x="1250" y="1147"/>
                    </a:lnTo>
                    <a:close/>
                    <a:moveTo>
                      <a:pt x="1239" y="915"/>
                    </a:moveTo>
                    <a:cubicBezTo>
                      <a:pt x="1123" y="950"/>
                      <a:pt x="915" y="973"/>
                      <a:pt x="672" y="973"/>
                    </a:cubicBezTo>
                    <a:cubicBezTo>
                      <a:pt x="428" y="973"/>
                      <a:pt x="220" y="950"/>
                      <a:pt x="104" y="915"/>
                    </a:cubicBezTo>
                    <a:cubicBezTo>
                      <a:pt x="81" y="915"/>
                      <a:pt x="81" y="892"/>
                      <a:pt x="104" y="892"/>
                    </a:cubicBezTo>
                    <a:cubicBezTo>
                      <a:pt x="220" y="857"/>
                      <a:pt x="428" y="834"/>
                      <a:pt x="672" y="834"/>
                    </a:cubicBezTo>
                    <a:cubicBezTo>
                      <a:pt x="915" y="834"/>
                      <a:pt x="1123" y="857"/>
                      <a:pt x="1239" y="892"/>
                    </a:cubicBezTo>
                    <a:cubicBezTo>
                      <a:pt x="1262" y="892"/>
                      <a:pt x="1262" y="915"/>
                      <a:pt x="1239" y="915"/>
                    </a:cubicBezTo>
                    <a:close/>
                    <a:moveTo>
                      <a:pt x="2061" y="915"/>
                    </a:moveTo>
                    <a:cubicBezTo>
                      <a:pt x="1945" y="950"/>
                      <a:pt x="1725" y="973"/>
                      <a:pt x="1482" y="973"/>
                    </a:cubicBezTo>
                    <a:cubicBezTo>
                      <a:pt x="1436" y="973"/>
                      <a:pt x="1389" y="973"/>
                      <a:pt x="1343" y="973"/>
                    </a:cubicBezTo>
                    <a:cubicBezTo>
                      <a:pt x="1343" y="857"/>
                      <a:pt x="1343" y="857"/>
                      <a:pt x="1343" y="857"/>
                    </a:cubicBezTo>
                    <a:cubicBezTo>
                      <a:pt x="1343" y="811"/>
                      <a:pt x="1158" y="765"/>
                      <a:pt x="903" y="753"/>
                    </a:cubicBezTo>
                    <a:cubicBezTo>
                      <a:pt x="903" y="637"/>
                      <a:pt x="903" y="637"/>
                      <a:pt x="903" y="637"/>
                    </a:cubicBezTo>
                    <a:cubicBezTo>
                      <a:pt x="1019" y="672"/>
                      <a:pt x="1239" y="695"/>
                      <a:pt x="1482" y="695"/>
                    </a:cubicBezTo>
                    <a:cubicBezTo>
                      <a:pt x="1725" y="695"/>
                      <a:pt x="1945" y="672"/>
                      <a:pt x="2061" y="637"/>
                    </a:cubicBezTo>
                    <a:lnTo>
                      <a:pt x="2061" y="915"/>
                    </a:lnTo>
                    <a:close/>
                    <a:moveTo>
                      <a:pt x="857" y="741"/>
                    </a:moveTo>
                    <a:lnTo>
                      <a:pt x="857" y="741"/>
                    </a:lnTo>
                    <a:close/>
                    <a:moveTo>
                      <a:pt x="2049" y="545"/>
                    </a:moveTo>
                    <a:cubicBezTo>
                      <a:pt x="1933" y="579"/>
                      <a:pt x="1725" y="602"/>
                      <a:pt x="1482" y="602"/>
                    </a:cubicBezTo>
                    <a:cubicBezTo>
                      <a:pt x="1239" y="602"/>
                      <a:pt x="1030" y="579"/>
                      <a:pt x="915" y="545"/>
                    </a:cubicBezTo>
                    <a:cubicBezTo>
                      <a:pt x="891" y="545"/>
                      <a:pt x="891" y="521"/>
                      <a:pt x="915" y="521"/>
                    </a:cubicBezTo>
                    <a:cubicBezTo>
                      <a:pt x="1030" y="487"/>
                      <a:pt x="1239" y="463"/>
                      <a:pt x="1482" y="463"/>
                    </a:cubicBezTo>
                    <a:cubicBezTo>
                      <a:pt x="1725" y="463"/>
                      <a:pt x="1933" y="487"/>
                      <a:pt x="2049" y="521"/>
                    </a:cubicBezTo>
                    <a:cubicBezTo>
                      <a:pt x="2072" y="521"/>
                      <a:pt x="2072" y="545"/>
                      <a:pt x="2049" y="545"/>
                    </a:cubicBezTo>
                    <a:close/>
                    <a:moveTo>
                      <a:pt x="2870" y="1332"/>
                    </a:moveTo>
                    <a:cubicBezTo>
                      <a:pt x="2801" y="1355"/>
                      <a:pt x="2604" y="1390"/>
                      <a:pt x="2291" y="1390"/>
                    </a:cubicBezTo>
                    <a:cubicBezTo>
                      <a:pt x="2245" y="1390"/>
                      <a:pt x="2200" y="1390"/>
                      <a:pt x="2153" y="1390"/>
                    </a:cubicBezTo>
                    <a:cubicBezTo>
                      <a:pt x="2153" y="1112"/>
                      <a:pt x="2153" y="1112"/>
                      <a:pt x="2153" y="1112"/>
                    </a:cubicBezTo>
                    <a:cubicBezTo>
                      <a:pt x="2200" y="1112"/>
                      <a:pt x="2245" y="1112"/>
                      <a:pt x="2291" y="1112"/>
                    </a:cubicBezTo>
                    <a:cubicBezTo>
                      <a:pt x="2534" y="1112"/>
                      <a:pt x="2754" y="1089"/>
                      <a:pt x="2870" y="1054"/>
                    </a:cubicBezTo>
                    <a:lnTo>
                      <a:pt x="2870" y="1332"/>
                    </a:lnTo>
                    <a:close/>
                    <a:moveTo>
                      <a:pt x="2870" y="961"/>
                    </a:moveTo>
                    <a:cubicBezTo>
                      <a:pt x="2754" y="996"/>
                      <a:pt x="2534" y="1019"/>
                      <a:pt x="2291" y="1019"/>
                    </a:cubicBezTo>
                    <a:cubicBezTo>
                      <a:pt x="2245" y="1019"/>
                      <a:pt x="2200" y="1019"/>
                      <a:pt x="2153" y="1019"/>
                    </a:cubicBezTo>
                    <a:cubicBezTo>
                      <a:pt x="2153" y="695"/>
                      <a:pt x="2153" y="695"/>
                      <a:pt x="2153" y="695"/>
                    </a:cubicBezTo>
                    <a:cubicBezTo>
                      <a:pt x="2200" y="695"/>
                      <a:pt x="2245" y="695"/>
                      <a:pt x="2291" y="695"/>
                    </a:cubicBezTo>
                    <a:cubicBezTo>
                      <a:pt x="2534" y="695"/>
                      <a:pt x="2754" y="672"/>
                      <a:pt x="2870" y="637"/>
                    </a:cubicBezTo>
                    <a:lnTo>
                      <a:pt x="2870" y="961"/>
                    </a:lnTo>
                    <a:close/>
                    <a:moveTo>
                      <a:pt x="2870" y="545"/>
                    </a:moveTo>
                    <a:cubicBezTo>
                      <a:pt x="2754" y="579"/>
                      <a:pt x="2534" y="602"/>
                      <a:pt x="2291" y="602"/>
                    </a:cubicBezTo>
                    <a:cubicBezTo>
                      <a:pt x="2245" y="602"/>
                      <a:pt x="2200" y="602"/>
                      <a:pt x="2153" y="602"/>
                    </a:cubicBezTo>
                    <a:cubicBezTo>
                      <a:pt x="2153" y="487"/>
                      <a:pt x="2153" y="487"/>
                      <a:pt x="2153" y="487"/>
                    </a:cubicBezTo>
                    <a:cubicBezTo>
                      <a:pt x="2153" y="441"/>
                      <a:pt x="1968" y="394"/>
                      <a:pt x="1713" y="382"/>
                    </a:cubicBezTo>
                    <a:cubicBezTo>
                      <a:pt x="1713" y="267"/>
                      <a:pt x="1713" y="267"/>
                      <a:pt x="1713" y="267"/>
                    </a:cubicBezTo>
                    <a:cubicBezTo>
                      <a:pt x="1829" y="302"/>
                      <a:pt x="2049" y="325"/>
                      <a:pt x="2291" y="325"/>
                    </a:cubicBezTo>
                    <a:cubicBezTo>
                      <a:pt x="2534" y="325"/>
                      <a:pt x="2754" y="302"/>
                      <a:pt x="2870" y="267"/>
                    </a:cubicBezTo>
                    <a:lnTo>
                      <a:pt x="2870" y="545"/>
                    </a:lnTo>
                    <a:close/>
                    <a:moveTo>
                      <a:pt x="2859" y="174"/>
                    </a:moveTo>
                    <a:cubicBezTo>
                      <a:pt x="2743" y="209"/>
                      <a:pt x="2534" y="232"/>
                      <a:pt x="2291" y="232"/>
                    </a:cubicBezTo>
                    <a:cubicBezTo>
                      <a:pt x="2049" y="232"/>
                      <a:pt x="1841" y="209"/>
                      <a:pt x="1725" y="174"/>
                    </a:cubicBezTo>
                    <a:cubicBezTo>
                      <a:pt x="1702" y="174"/>
                      <a:pt x="1702" y="151"/>
                      <a:pt x="1725" y="151"/>
                    </a:cubicBezTo>
                    <a:cubicBezTo>
                      <a:pt x="1841" y="116"/>
                      <a:pt x="2049" y="93"/>
                      <a:pt x="2291" y="93"/>
                    </a:cubicBezTo>
                    <a:cubicBezTo>
                      <a:pt x="2534" y="93"/>
                      <a:pt x="2743" y="116"/>
                      <a:pt x="2859" y="151"/>
                    </a:cubicBezTo>
                    <a:cubicBezTo>
                      <a:pt x="2882" y="151"/>
                      <a:pt x="2882" y="174"/>
                      <a:pt x="2859" y="174"/>
                    </a:cubicBezTo>
                    <a:close/>
                  </a:path>
                </a:pathLst>
              </a:custGeom>
              <a:solidFill>
                <a:srgbClr val="A52641"/>
              </a:solidFill>
              <a:ln>
                <a:noFill/>
              </a:ln>
              <a:effectLs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58595B">
                      <a:lumMod val="75000"/>
                    </a:srgbClr>
                  </a:solidFill>
                  <a:effectLst/>
                  <a:uLnTx/>
                  <a:uFillTx/>
                  <a:latin typeface="Calibri"/>
                  <a:ea typeface="+mn-ea"/>
                  <a:cs typeface="Arial" charset="0"/>
                </a:endParaRPr>
              </a:p>
            </p:txBody>
          </p:sp>
          <p:sp>
            <p:nvSpPr>
              <p:cNvPr id="276" name="Oval 275"/>
              <p:cNvSpPr/>
              <p:nvPr/>
            </p:nvSpPr>
            <p:spPr bwMode="gray">
              <a:xfrm>
                <a:off x="8919086" y="3563036"/>
                <a:ext cx="349299" cy="348028"/>
              </a:xfrm>
              <a:prstGeom prst="ellipse">
                <a:avLst/>
              </a:prstGeom>
              <a:solidFill>
                <a:srgbClr val="F4F4F7"/>
              </a:solidFill>
              <a:ln w="15875"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9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58595B">
                      <a:lumMod val="75000"/>
                    </a:srgbClr>
                  </a:solidFill>
                  <a:effectLst/>
                  <a:uLnTx/>
                  <a:uFillTx/>
                  <a:latin typeface="Calibri"/>
                  <a:ea typeface="+mn-ea"/>
                  <a:cs typeface="Arial" charset="0"/>
                </a:endParaRPr>
              </a:p>
            </p:txBody>
          </p:sp>
          <p:sp>
            <p:nvSpPr>
              <p:cNvPr id="277" name="Freeform 4"/>
              <p:cNvSpPr>
                <a:spLocks noChangeAspect="1" noChangeArrowheads="1"/>
              </p:cNvSpPr>
              <p:nvPr/>
            </p:nvSpPr>
            <p:spPr bwMode="auto">
              <a:xfrm>
                <a:off x="8861541" y="3525438"/>
                <a:ext cx="454682" cy="454682"/>
              </a:xfrm>
              <a:custGeom>
                <a:avLst/>
                <a:gdLst>
                  <a:gd name="T0" fmla="*/ 1482 w 2964"/>
                  <a:gd name="T1" fmla="*/ 0 h 2964"/>
                  <a:gd name="T2" fmla="*/ 1482 w 2964"/>
                  <a:gd name="T3" fmla="*/ 0 h 2964"/>
                  <a:gd name="T4" fmla="*/ 0 w 2964"/>
                  <a:gd name="T5" fmla="*/ 1482 h 2964"/>
                  <a:gd name="T6" fmla="*/ 1482 w 2964"/>
                  <a:gd name="T7" fmla="*/ 2963 h 2964"/>
                  <a:gd name="T8" fmla="*/ 2963 w 2964"/>
                  <a:gd name="T9" fmla="*/ 1482 h 2964"/>
                  <a:gd name="T10" fmla="*/ 1482 w 2964"/>
                  <a:gd name="T11" fmla="*/ 0 h 2964"/>
                  <a:gd name="T12" fmla="*/ 1620 w 2964"/>
                  <a:gd name="T13" fmla="*/ 2245 h 2964"/>
                  <a:gd name="T14" fmla="*/ 1620 w 2964"/>
                  <a:gd name="T15" fmla="*/ 2245 h 2964"/>
                  <a:gd name="T16" fmla="*/ 1620 w 2964"/>
                  <a:gd name="T17" fmla="*/ 2453 h 2964"/>
                  <a:gd name="T18" fmla="*/ 1573 w 2964"/>
                  <a:gd name="T19" fmla="*/ 2500 h 2964"/>
                  <a:gd name="T20" fmla="*/ 1389 w 2964"/>
                  <a:gd name="T21" fmla="*/ 2500 h 2964"/>
                  <a:gd name="T22" fmla="*/ 1343 w 2964"/>
                  <a:gd name="T23" fmla="*/ 2453 h 2964"/>
                  <a:gd name="T24" fmla="*/ 1343 w 2964"/>
                  <a:gd name="T25" fmla="*/ 2245 h 2964"/>
                  <a:gd name="T26" fmla="*/ 938 w 2964"/>
                  <a:gd name="T27" fmla="*/ 2048 h 2964"/>
                  <a:gd name="T28" fmla="*/ 938 w 2964"/>
                  <a:gd name="T29" fmla="*/ 1967 h 2964"/>
                  <a:gd name="T30" fmla="*/ 1054 w 2964"/>
                  <a:gd name="T31" fmla="*/ 1840 h 2964"/>
                  <a:gd name="T32" fmla="*/ 1135 w 2964"/>
                  <a:gd name="T33" fmla="*/ 1840 h 2964"/>
                  <a:gd name="T34" fmla="*/ 1459 w 2964"/>
                  <a:gd name="T35" fmla="*/ 1990 h 2964"/>
                  <a:gd name="T36" fmla="*/ 1724 w 2964"/>
                  <a:gd name="T37" fmla="*/ 1793 h 2964"/>
                  <a:gd name="T38" fmla="*/ 1366 w 2964"/>
                  <a:gd name="T39" fmla="*/ 1550 h 2964"/>
                  <a:gd name="T40" fmla="*/ 996 w 2964"/>
                  <a:gd name="T41" fmla="*/ 1135 h 2964"/>
                  <a:gd name="T42" fmla="*/ 1343 w 2964"/>
                  <a:gd name="T43" fmla="*/ 718 h 2964"/>
                  <a:gd name="T44" fmla="*/ 1343 w 2964"/>
                  <a:gd name="T45" fmla="*/ 509 h 2964"/>
                  <a:gd name="T46" fmla="*/ 1389 w 2964"/>
                  <a:gd name="T47" fmla="*/ 463 h 2964"/>
                  <a:gd name="T48" fmla="*/ 1573 w 2964"/>
                  <a:gd name="T49" fmla="*/ 463 h 2964"/>
                  <a:gd name="T50" fmla="*/ 1620 w 2964"/>
                  <a:gd name="T51" fmla="*/ 509 h 2964"/>
                  <a:gd name="T52" fmla="*/ 1620 w 2964"/>
                  <a:gd name="T53" fmla="*/ 706 h 2964"/>
                  <a:gd name="T54" fmla="*/ 1955 w 2964"/>
                  <a:gd name="T55" fmla="*/ 845 h 2964"/>
                  <a:gd name="T56" fmla="*/ 1967 w 2964"/>
                  <a:gd name="T57" fmla="*/ 926 h 2964"/>
                  <a:gd name="T58" fmla="*/ 1851 w 2964"/>
                  <a:gd name="T59" fmla="*/ 1054 h 2964"/>
                  <a:gd name="T60" fmla="*/ 1782 w 2964"/>
                  <a:gd name="T61" fmla="*/ 1065 h 2964"/>
                  <a:gd name="T62" fmla="*/ 1492 w 2964"/>
                  <a:gd name="T63" fmla="*/ 961 h 2964"/>
                  <a:gd name="T64" fmla="*/ 1308 w 2964"/>
                  <a:gd name="T65" fmla="*/ 1123 h 2964"/>
                  <a:gd name="T66" fmla="*/ 1655 w 2964"/>
                  <a:gd name="T67" fmla="*/ 1331 h 2964"/>
                  <a:gd name="T68" fmla="*/ 2048 w 2964"/>
                  <a:gd name="T69" fmla="*/ 1782 h 2964"/>
                  <a:gd name="T70" fmla="*/ 1620 w 2964"/>
                  <a:gd name="T71" fmla="*/ 2245 h 29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964" h="2964">
                    <a:moveTo>
                      <a:pt x="1482" y="0"/>
                    </a:moveTo>
                    <a:lnTo>
                      <a:pt x="1482" y="0"/>
                    </a:lnTo>
                    <a:cubicBezTo>
                      <a:pt x="660" y="0"/>
                      <a:pt x="0" y="660"/>
                      <a:pt x="0" y="1482"/>
                    </a:cubicBezTo>
                    <a:cubicBezTo>
                      <a:pt x="0" y="2303"/>
                      <a:pt x="660" y="2963"/>
                      <a:pt x="1482" y="2963"/>
                    </a:cubicBezTo>
                    <a:cubicBezTo>
                      <a:pt x="2303" y="2963"/>
                      <a:pt x="2963" y="2303"/>
                      <a:pt x="2963" y="1482"/>
                    </a:cubicBezTo>
                    <a:cubicBezTo>
                      <a:pt x="2963" y="660"/>
                      <a:pt x="2303" y="0"/>
                      <a:pt x="1482" y="0"/>
                    </a:cubicBezTo>
                    <a:close/>
                    <a:moveTo>
                      <a:pt x="1620" y="2245"/>
                    </a:moveTo>
                    <a:lnTo>
                      <a:pt x="1620" y="2245"/>
                    </a:lnTo>
                    <a:cubicBezTo>
                      <a:pt x="1620" y="2453"/>
                      <a:pt x="1620" y="2453"/>
                      <a:pt x="1620" y="2453"/>
                    </a:cubicBezTo>
                    <a:cubicBezTo>
                      <a:pt x="1620" y="2477"/>
                      <a:pt x="1597" y="2500"/>
                      <a:pt x="1573" y="2500"/>
                    </a:cubicBezTo>
                    <a:cubicBezTo>
                      <a:pt x="1389" y="2500"/>
                      <a:pt x="1389" y="2500"/>
                      <a:pt x="1389" y="2500"/>
                    </a:cubicBezTo>
                    <a:cubicBezTo>
                      <a:pt x="1366" y="2500"/>
                      <a:pt x="1343" y="2477"/>
                      <a:pt x="1343" y="2453"/>
                    </a:cubicBezTo>
                    <a:cubicBezTo>
                      <a:pt x="1343" y="2245"/>
                      <a:pt x="1343" y="2245"/>
                      <a:pt x="1343" y="2245"/>
                    </a:cubicBezTo>
                    <a:cubicBezTo>
                      <a:pt x="1192" y="2222"/>
                      <a:pt x="1054" y="2152"/>
                      <a:pt x="938" y="2048"/>
                    </a:cubicBezTo>
                    <a:cubicBezTo>
                      <a:pt x="915" y="2025"/>
                      <a:pt x="915" y="1990"/>
                      <a:pt x="938" y="1967"/>
                    </a:cubicBezTo>
                    <a:cubicBezTo>
                      <a:pt x="1054" y="1840"/>
                      <a:pt x="1054" y="1840"/>
                      <a:pt x="1054" y="1840"/>
                    </a:cubicBezTo>
                    <a:cubicBezTo>
                      <a:pt x="1077" y="1828"/>
                      <a:pt x="1111" y="1828"/>
                      <a:pt x="1135" y="1840"/>
                    </a:cubicBezTo>
                    <a:cubicBezTo>
                      <a:pt x="1215" y="1921"/>
                      <a:pt x="1320" y="1990"/>
                      <a:pt x="1459" y="1990"/>
                    </a:cubicBezTo>
                    <a:cubicBezTo>
                      <a:pt x="1620" y="1990"/>
                      <a:pt x="1724" y="1921"/>
                      <a:pt x="1724" y="1793"/>
                    </a:cubicBezTo>
                    <a:cubicBezTo>
                      <a:pt x="1724" y="1655"/>
                      <a:pt x="1539" y="1620"/>
                      <a:pt x="1366" y="1550"/>
                    </a:cubicBezTo>
                    <a:cubicBezTo>
                      <a:pt x="1181" y="1482"/>
                      <a:pt x="996" y="1389"/>
                      <a:pt x="996" y="1135"/>
                    </a:cubicBezTo>
                    <a:cubicBezTo>
                      <a:pt x="996" y="903"/>
                      <a:pt x="1146" y="764"/>
                      <a:pt x="1343" y="718"/>
                    </a:cubicBezTo>
                    <a:cubicBezTo>
                      <a:pt x="1343" y="509"/>
                      <a:pt x="1343" y="509"/>
                      <a:pt x="1343" y="509"/>
                    </a:cubicBezTo>
                    <a:cubicBezTo>
                      <a:pt x="1343" y="486"/>
                      <a:pt x="1366" y="463"/>
                      <a:pt x="1389" y="463"/>
                    </a:cubicBezTo>
                    <a:cubicBezTo>
                      <a:pt x="1573" y="463"/>
                      <a:pt x="1573" y="463"/>
                      <a:pt x="1573" y="463"/>
                    </a:cubicBezTo>
                    <a:cubicBezTo>
                      <a:pt x="1597" y="463"/>
                      <a:pt x="1620" y="486"/>
                      <a:pt x="1620" y="509"/>
                    </a:cubicBezTo>
                    <a:cubicBezTo>
                      <a:pt x="1620" y="706"/>
                      <a:pt x="1620" y="706"/>
                      <a:pt x="1620" y="706"/>
                    </a:cubicBezTo>
                    <a:cubicBezTo>
                      <a:pt x="1736" y="729"/>
                      <a:pt x="1840" y="776"/>
                      <a:pt x="1955" y="845"/>
                    </a:cubicBezTo>
                    <a:cubicBezTo>
                      <a:pt x="1979" y="857"/>
                      <a:pt x="1990" y="903"/>
                      <a:pt x="1967" y="926"/>
                    </a:cubicBezTo>
                    <a:cubicBezTo>
                      <a:pt x="1851" y="1054"/>
                      <a:pt x="1851" y="1054"/>
                      <a:pt x="1851" y="1054"/>
                    </a:cubicBezTo>
                    <a:cubicBezTo>
                      <a:pt x="1840" y="1077"/>
                      <a:pt x="1805" y="1088"/>
                      <a:pt x="1782" y="1065"/>
                    </a:cubicBezTo>
                    <a:cubicBezTo>
                      <a:pt x="1701" y="1007"/>
                      <a:pt x="1608" y="961"/>
                      <a:pt x="1492" y="961"/>
                    </a:cubicBezTo>
                    <a:cubicBezTo>
                      <a:pt x="1401" y="961"/>
                      <a:pt x="1308" y="1019"/>
                      <a:pt x="1308" y="1123"/>
                    </a:cubicBezTo>
                    <a:cubicBezTo>
                      <a:pt x="1308" y="1227"/>
                      <a:pt x="1482" y="1274"/>
                      <a:pt x="1655" y="1331"/>
                    </a:cubicBezTo>
                    <a:cubicBezTo>
                      <a:pt x="1840" y="1413"/>
                      <a:pt x="2048" y="1516"/>
                      <a:pt x="2048" y="1782"/>
                    </a:cubicBezTo>
                    <a:cubicBezTo>
                      <a:pt x="2048" y="2048"/>
                      <a:pt x="1851" y="2199"/>
                      <a:pt x="1620" y="2245"/>
                    </a:cubicBezTo>
                    <a:close/>
                  </a:path>
                </a:pathLst>
              </a:custGeom>
              <a:solidFill>
                <a:srgbClr val="A52641"/>
              </a:solidFill>
              <a:ln>
                <a:noFill/>
              </a:ln>
              <a:effectLs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58595B">
                      <a:lumMod val="75000"/>
                    </a:srgbClr>
                  </a:solidFill>
                  <a:effectLst/>
                  <a:uLnTx/>
                  <a:uFillTx/>
                  <a:latin typeface="Calibri"/>
                  <a:ea typeface="+mn-ea"/>
                  <a:cs typeface="Arial" charset="0"/>
                </a:endParaRPr>
              </a:p>
            </p:txBody>
          </p:sp>
        </p:grpSp>
      </p:grpSp>
      <p:grpSp>
        <p:nvGrpSpPr>
          <p:cNvPr id="278" name="Group 277"/>
          <p:cNvGrpSpPr/>
          <p:nvPr/>
        </p:nvGrpSpPr>
        <p:grpSpPr>
          <a:xfrm>
            <a:off x="8953243" y="4287013"/>
            <a:ext cx="2646617" cy="522308"/>
            <a:chOff x="9225413" y="4401317"/>
            <a:chExt cx="2646617" cy="522308"/>
          </a:xfrm>
        </p:grpSpPr>
        <p:sp>
          <p:nvSpPr>
            <p:cNvPr id="279" name="TextBox 278"/>
            <p:cNvSpPr txBox="1"/>
            <p:nvPr/>
          </p:nvSpPr>
          <p:spPr>
            <a:xfrm>
              <a:off x="9784798" y="4401317"/>
              <a:ext cx="2087232" cy="474941"/>
            </a:xfrm>
            <a:prstGeom prst="rect">
              <a:avLst/>
            </a:prstGeom>
            <a:noFill/>
            <a:ln>
              <a:noFill/>
            </a:ln>
          </p:spPr>
          <p:txBody>
            <a:bodyPr wrap="square" lIns="121859" tIns="60930" rIns="121859" bIns="60930" rtlCol="0">
              <a:spAutoFit/>
            </a:bodyPr>
            <a:lstStyle/>
            <a:p>
              <a:pPr marL="0" marR="0" lvl="0" indent="0" algn="l" defTabSz="914400" rtl="0" eaLnBrk="1" fontAlgn="auto" latinLnBrk="0" hangingPunct="1">
                <a:lnSpc>
                  <a:spcPct val="80000"/>
                </a:lnSpc>
                <a:spcBef>
                  <a:spcPts val="0"/>
                </a:spcBef>
                <a:spcAft>
                  <a:spcPts val="0"/>
                </a:spcAft>
                <a:buClrTx/>
                <a:buSzTx/>
                <a:buFontTx/>
                <a:buNone/>
                <a:tabLst/>
                <a:defRPr/>
              </a:pPr>
              <a:r>
                <a:rPr kumimoji="0" lang="en-US" sz="1400" b="0" i="0" u="none" strike="noStrike" kern="0" cap="none" spc="0" normalizeH="0" baseline="0" noProof="0" dirty="0" err="1">
                  <a:ln>
                    <a:noFill/>
                  </a:ln>
                  <a:solidFill>
                    <a:srgbClr val="58595B">
                      <a:lumMod val="75000"/>
                    </a:srgbClr>
                  </a:solidFill>
                  <a:effectLst/>
                  <a:uLnTx/>
                  <a:uFillTx/>
                  <a:latin typeface="Calibri"/>
                  <a:ea typeface="+mn-ea"/>
                  <a:cs typeface="Arial" charset="0"/>
                </a:rPr>
                <a:t>Dev</a:t>
              </a:r>
              <a:r>
                <a:rPr kumimoji="0" lang="en-US" sz="1400" b="0" i="0" u="none" strike="noStrike" kern="0" cap="none" spc="0" normalizeH="0" baseline="0" noProof="0" dirty="0">
                  <a:ln>
                    <a:noFill/>
                  </a:ln>
                  <a:solidFill>
                    <a:srgbClr val="58595B">
                      <a:lumMod val="75000"/>
                    </a:srgbClr>
                  </a:solidFill>
                  <a:effectLst/>
                  <a:uLnTx/>
                  <a:uFillTx/>
                  <a:latin typeface="Calibri"/>
                  <a:ea typeface="+mn-ea"/>
                  <a:cs typeface="Arial" charset="0"/>
                </a:rPr>
                <a:t> / test and </a:t>
              </a:r>
              <a:br>
                <a:rPr kumimoji="0" lang="en-US" sz="1400" b="0" i="0" u="none" strike="noStrike" kern="0" cap="none" spc="0" normalizeH="0" baseline="0" noProof="0" dirty="0">
                  <a:ln>
                    <a:noFill/>
                  </a:ln>
                  <a:solidFill>
                    <a:srgbClr val="58595B">
                      <a:lumMod val="75000"/>
                    </a:srgbClr>
                  </a:solidFill>
                  <a:effectLst/>
                  <a:uLnTx/>
                  <a:uFillTx/>
                  <a:latin typeface="Calibri"/>
                  <a:ea typeface="+mn-ea"/>
                  <a:cs typeface="Arial" charset="0"/>
                </a:rPr>
              </a:br>
              <a:r>
                <a:rPr kumimoji="0" lang="en-US" sz="1400" b="0" i="0" u="none" strike="noStrike" kern="0" cap="none" spc="0" normalizeH="0" baseline="0" noProof="0" dirty="0">
                  <a:ln>
                    <a:noFill/>
                  </a:ln>
                  <a:solidFill>
                    <a:srgbClr val="58595B">
                      <a:lumMod val="75000"/>
                    </a:srgbClr>
                  </a:solidFill>
                  <a:effectLst/>
                  <a:uLnTx/>
                  <a:uFillTx/>
                  <a:latin typeface="Calibri"/>
                  <a:ea typeface="+mn-ea"/>
                  <a:cs typeface="Arial" charset="0"/>
                </a:rPr>
                <a:t>QA on-demand</a:t>
              </a:r>
            </a:p>
          </p:txBody>
        </p:sp>
        <p:grpSp>
          <p:nvGrpSpPr>
            <p:cNvPr id="280" name="Group 279"/>
            <p:cNvGrpSpPr/>
            <p:nvPr/>
          </p:nvGrpSpPr>
          <p:grpSpPr>
            <a:xfrm>
              <a:off x="9225413" y="4432560"/>
              <a:ext cx="494643" cy="491065"/>
              <a:chOff x="7883865" y="2715380"/>
              <a:chExt cx="640152" cy="635522"/>
            </a:xfrm>
          </p:grpSpPr>
          <p:sp>
            <p:nvSpPr>
              <p:cNvPr id="281" name="Freeform 5"/>
              <p:cNvSpPr>
                <a:spLocks noChangeAspect="1" noChangeArrowheads="1"/>
              </p:cNvSpPr>
              <p:nvPr/>
            </p:nvSpPr>
            <p:spPr bwMode="auto">
              <a:xfrm>
                <a:off x="8090605" y="2715380"/>
                <a:ext cx="433412" cy="589581"/>
              </a:xfrm>
              <a:custGeom>
                <a:avLst/>
                <a:gdLst>
                  <a:gd name="T0" fmla="*/ 1621 w 2177"/>
                  <a:gd name="T1" fmla="*/ 324 h 2964"/>
                  <a:gd name="T2" fmla="*/ 1296 w 2177"/>
                  <a:gd name="T3" fmla="*/ 185 h 2964"/>
                  <a:gd name="T4" fmla="*/ 880 w 2177"/>
                  <a:gd name="T5" fmla="*/ 185 h 2964"/>
                  <a:gd name="T6" fmla="*/ 555 w 2177"/>
                  <a:gd name="T7" fmla="*/ 324 h 2964"/>
                  <a:gd name="T8" fmla="*/ 1621 w 2177"/>
                  <a:gd name="T9" fmla="*/ 556 h 2964"/>
                  <a:gd name="T10" fmla="*/ 1088 w 2177"/>
                  <a:gd name="T11" fmla="*/ 278 h 2964"/>
                  <a:gd name="T12" fmla="*/ 1088 w 2177"/>
                  <a:gd name="T13" fmla="*/ 139 h 2964"/>
                  <a:gd name="T14" fmla="*/ 1088 w 2177"/>
                  <a:gd name="T15" fmla="*/ 278 h 2964"/>
                  <a:gd name="T16" fmla="*/ 1713 w 2177"/>
                  <a:gd name="T17" fmla="*/ 278 h 2964"/>
                  <a:gd name="T18" fmla="*/ 1991 w 2177"/>
                  <a:gd name="T19" fmla="*/ 463 h 2964"/>
                  <a:gd name="T20" fmla="*/ 555 w 2177"/>
                  <a:gd name="T21" fmla="*/ 2777 h 2964"/>
                  <a:gd name="T22" fmla="*/ 185 w 2177"/>
                  <a:gd name="T23" fmla="*/ 463 h 2964"/>
                  <a:gd name="T24" fmla="*/ 463 w 2177"/>
                  <a:gd name="T25" fmla="*/ 278 h 2964"/>
                  <a:gd name="T26" fmla="*/ 0 w 2177"/>
                  <a:gd name="T27" fmla="*/ 370 h 2964"/>
                  <a:gd name="T28" fmla="*/ 92 w 2177"/>
                  <a:gd name="T29" fmla="*/ 2963 h 2964"/>
                  <a:gd name="T30" fmla="*/ 2176 w 2177"/>
                  <a:gd name="T31" fmla="*/ 2870 h 2964"/>
                  <a:gd name="T32" fmla="*/ 2084 w 2177"/>
                  <a:gd name="T33" fmla="*/ 278 h 2964"/>
                  <a:gd name="T34" fmla="*/ 555 w 2177"/>
                  <a:gd name="T35" fmla="*/ 1621 h 2964"/>
                  <a:gd name="T36" fmla="*/ 1065 w 2177"/>
                  <a:gd name="T37" fmla="*/ 1713 h 2964"/>
                  <a:gd name="T38" fmla="*/ 1065 w 2177"/>
                  <a:gd name="T39" fmla="*/ 2176 h 2964"/>
                  <a:gd name="T40" fmla="*/ 555 w 2177"/>
                  <a:gd name="T41" fmla="*/ 2268 h 2964"/>
                  <a:gd name="T42" fmla="*/ 1065 w 2177"/>
                  <a:gd name="T43" fmla="*/ 2176 h 2964"/>
                  <a:gd name="T44" fmla="*/ 555 w 2177"/>
                  <a:gd name="T45" fmla="*/ 1065 h 2964"/>
                  <a:gd name="T46" fmla="*/ 1065 w 2177"/>
                  <a:gd name="T47" fmla="*/ 1158 h 2964"/>
                  <a:gd name="T48" fmla="*/ 1250 w 2177"/>
                  <a:gd name="T49" fmla="*/ 1817 h 2964"/>
                  <a:gd name="T50" fmla="*/ 1319 w 2177"/>
                  <a:gd name="T51" fmla="*/ 1841 h 2964"/>
                  <a:gd name="T52" fmla="*/ 1528 w 2177"/>
                  <a:gd name="T53" fmla="*/ 1841 h 2964"/>
                  <a:gd name="T54" fmla="*/ 1597 w 2177"/>
                  <a:gd name="T55" fmla="*/ 1817 h 2964"/>
                  <a:gd name="T56" fmla="*/ 1493 w 2177"/>
                  <a:gd name="T57" fmla="*/ 1667 h 2964"/>
                  <a:gd name="T58" fmla="*/ 1597 w 2177"/>
                  <a:gd name="T59" fmla="*/ 1517 h 2964"/>
                  <a:gd name="T60" fmla="*/ 1528 w 2177"/>
                  <a:gd name="T61" fmla="*/ 1493 h 2964"/>
                  <a:gd name="T62" fmla="*/ 1319 w 2177"/>
                  <a:gd name="T63" fmla="*/ 1493 h 2964"/>
                  <a:gd name="T64" fmla="*/ 1250 w 2177"/>
                  <a:gd name="T65" fmla="*/ 1517 h 2964"/>
                  <a:gd name="T66" fmla="*/ 1354 w 2177"/>
                  <a:gd name="T67" fmla="*/ 1667 h 2964"/>
                  <a:gd name="T68" fmla="*/ 1250 w 2177"/>
                  <a:gd name="T69" fmla="*/ 1817 h 2964"/>
                  <a:gd name="T70" fmla="*/ 1366 w 2177"/>
                  <a:gd name="T71" fmla="*/ 2384 h 2964"/>
                  <a:gd name="T72" fmla="*/ 1609 w 2177"/>
                  <a:gd name="T73" fmla="*/ 2142 h 2964"/>
                  <a:gd name="T74" fmla="*/ 1586 w 2177"/>
                  <a:gd name="T75" fmla="*/ 2072 h 2964"/>
                  <a:gd name="T76" fmla="*/ 1366 w 2177"/>
                  <a:gd name="T77" fmla="*/ 2245 h 2964"/>
                  <a:gd name="T78" fmla="*/ 1250 w 2177"/>
                  <a:gd name="T79" fmla="*/ 2176 h 2964"/>
                  <a:gd name="T80" fmla="*/ 1227 w 2177"/>
                  <a:gd name="T81" fmla="*/ 2233 h 2964"/>
                  <a:gd name="T82" fmla="*/ 1586 w 2177"/>
                  <a:gd name="T83" fmla="*/ 961 h 2964"/>
                  <a:gd name="T84" fmla="*/ 1366 w 2177"/>
                  <a:gd name="T85" fmla="*/ 1135 h 2964"/>
                  <a:gd name="T86" fmla="*/ 1250 w 2177"/>
                  <a:gd name="T87" fmla="*/ 1065 h 2964"/>
                  <a:gd name="T88" fmla="*/ 1227 w 2177"/>
                  <a:gd name="T89" fmla="*/ 1123 h 2964"/>
                  <a:gd name="T90" fmla="*/ 1435 w 2177"/>
                  <a:gd name="T91" fmla="*/ 1204 h 2964"/>
                  <a:gd name="T92" fmla="*/ 1609 w 2177"/>
                  <a:gd name="T93" fmla="*/ 984 h 29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177" h="2964">
                    <a:moveTo>
                      <a:pt x="1621" y="463"/>
                    </a:moveTo>
                    <a:cubicBezTo>
                      <a:pt x="1621" y="324"/>
                      <a:pt x="1621" y="324"/>
                      <a:pt x="1621" y="324"/>
                    </a:cubicBezTo>
                    <a:cubicBezTo>
                      <a:pt x="1621" y="243"/>
                      <a:pt x="1562" y="185"/>
                      <a:pt x="1482" y="185"/>
                    </a:cubicBezTo>
                    <a:cubicBezTo>
                      <a:pt x="1296" y="185"/>
                      <a:pt x="1296" y="185"/>
                      <a:pt x="1296" y="185"/>
                    </a:cubicBezTo>
                    <a:cubicBezTo>
                      <a:pt x="1285" y="81"/>
                      <a:pt x="1192" y="0"/>
                      <a:pt x="1088" y="0"/>
                    </a:cubicBezTo>
                    <a:cubicBezTo>
                      <a:pt x="984" y="0"/>
                      <a:pt x="891" y="81"/>
                      <a:pt x="880" y="185"/>
                    </a:cubicBezTo>
                    <a:cubicBezTo>
                      <a:pt x="694" y="185"/>
                      <a:pt x="694" y="185"/>
                      <a:pt x="694" y="185"/>
                    </a:cubicBezTo>
                    <a:cubicBezTo>
                      <a:pt x="613" y="185"/>
                      <a:pt x="555" y="243"/>
                      <a:pt x="555" y="324"/>
                    </a:cubicBezTo>
                    <a:cubicBezTo>
                      <a:pt x="555" y="556"/>
                      <a:pt x="555" y="556"/>
                      <a:pt x="555" y="556"/>
                    </a:cubicBezTo>
                    <a:cubicBezTo>
                      <a:pt x="1621" y="556"/>
                      <a:pt x="1621" y="556"/>
                      <a:pt x="1621" y="556"/>
                    </a:cubicBezTo>
                    <a:lnTo>
                      <a:pt x="1621" y="463"/>
                    </a:lnTo>
                    <a:close/>
                    <a:moveTo>
                      <a:pt x="1088" y="278"/>
                    </a:moveTo>
                    <a:cubicBezTo>
                      <a:pt x="1053" y="278"/>
                      <a:pt x="1019" y="243"/>
                      <a:pt x="1019" y="209"/>
                    </a:cubicBezTo>
                    <a:cubicBezTo>
                      <a:pt x="1019" y="174"/>
                      <a:pt x="1053" y="139"/>
                      <a:pt x="1088" y="139"/>
                    </a:cubicBezTo>
                    <a:cubicBezTo>
                      <a:pt x="1123" y="139"/>
                      <a:pt x="1157" y="174"/>
                      <a:pt x="1157" y="209"/>
                    </a:cubicBezTo>
                    <a:cubicBezTo>
                      <a:pt x="1157" y="243"/>
                      <a:pt x="1123" y="278"/>
                      <a:pt x="1088" y="278"/>
                    </a:cubicBezTo>
                    <a:close/>
                    <a:moveTo>
                      <a:pt x="2084" y="278"/>
                    </a:moveTo>
                    <a:cubicBezTo>
                      <a:pt x="1713" y="278"/>
                      <a:pt x="1713" y="278"/>
                      <a:pt x="1713" y="278"/>
                    </a:cubicBezTo>
                    <a:cubicBezTo>
                      <a:pt x="1713" y="463"/>
                      <a:pt x="1713" y="463"/>
                      <a:pt x="1713" y="463"/>
                    </a:cubicBezTo>
                    <a:cubicBezTo>
                      <a:pt x="1991" y="463"/>
                      <a:pt x="1991" y="463"/>
                      <a:pt x="1991" y="463"/>
                    </a:cubicBezTo>
                    <a:cubicBezTo>
                      <a:pt x="1991" y="2777"/>
                      <a:pt x="1991" y="2777"/>
                      <a:pt x="1991" y="2777"/>
                    </a:cubicBezTo>
                    <a:cubicBezTo>
                      <a:pt x="555" y="2777"/>
                      <a:pt x="555" y="2777"/>
                      <a:pt x="555" y="2777"/>
                    </a:cubicBezTo>
                    <a:cubicBezTo>
                      <a:pt x="185" y="2407"/>
                      <a:pt x="185" y="2407"/>
                      <a:pt x="185" y="2407"/>
                    </a:cubicBezTo>
                    <a:cubicBezTo>
                      <a:pt x="185" y="463"/>
                      <a:pt x="185" y="463"/>
                      <a:pt x="185" y="463"/>
                    </a:cubicBezTo>
                    <a:cubicBezTo>
                      <a:pt x="463" y="463"/>
                      <a:pt x="463" y="463"/>
                      <a:pt x="463" y="463"/>
                    </a:cubicBezTo>
                    <a:cubicBezTo>
                      <a:pt x="463" y="278"/>
                      <a:pt x="463" y="278"/>
                      <a:pt x="463" y="278"/>
                    </a:cubicBezTo>
                    <a:cubicBezTo>
                      <a:pt x="92" y="278"/>
                      <a:pt x="92" y="278"/>
                      <a:pt x="92" y="278"/>
                    </a:cubicBezTo>
                    <a:cubicBezTo>
                      <a:pt x="46" y="278"/>
                      <a:pt x="0" y="324"/>
                      <a:pt x="0" y="370"/>
                    </a:cubicBezTo>
                    <a:cubicBezTo>
                      <a:pt x="0" y="2870"/>
                      <a:pt x="0" y="2870"/>
                      <a:pt x="0" y="2870"/>
                    </a:cubicBezTo>
                    <a:cubicBezTo>
                      <a:pt x="0" y="2916"/>
                      <a:pt x="46" y="2963"/>
                      <a:pt x="92" y="2963"/>
                    </a:cubicBezTo>
                    <a:cubicBezTo>
                      <a:pt x="2084" y="2963"/>
                      <a:pt x="2084" y="2963"/>
                      <a:pt x="2084" y="2963"/>
                    </a:cubicBezTo>
                    <a:cubicBezTo>
                      <a:pt x="2130" y="2963"/>
                      <a:pt x="2176" y="2916"/>
                      <a:pt x="2176" y="2870"/>
                    </a:cubicBezTo>
                    <a:cubicBezTo>
                      <a:pt x="2176" y="370"/>
                      <a:pt x="2176" y="370"/>
                      <a:pt x="2176" y="370"/>
                    </a:cubicBezTo>
                    <a:cubicBezTo>
                      <a:pt x="2176" y="324"/>
                      <a:pt x="2130" y="278"/>
                      <a:pt x="2084" y="278"/>
                    </a:cubicBezTo>
                    <a:close/>
                    <a:moveTo>
                      <a:pt x="1065" y="1621"/>
                    </a:moveTo>
                    <a:cubicBezTo>
                      <a:pt x="555" y="1621"/>
                      <a:pt x="555" y="1621"/>
                      <a:pt x="555" y="1621"/>
                    </a:cubicBezTo>
                    <a:cubicBezTo>
                      <a:pt x="555" y="1713"/>
                      <a:pt x="555" y="1713"/>
                      <a:pt x="555" y="1713"/>
                    </a:cubicBezTo>
                    <a:cubicBezTo>
                      <a:pt x="1065" y="1713"/>
                      <a:pt x="1065" y="1713"/>
                      <a:pt x="1065" y="1713"/>
                    </a:cubicBezTo>
                    <a:lnTo>
                      <a:pt x="1065" y="1621"/>
                    </a:lnTo>
                    <a:close/>
                    <a:moveTo>
                      <a:pt x="1065" y="2176"/>
                    </a:moveTo>
                    <a:cubicBezTo>
                      <a:pt x="555" y="2176"/>
                      <a:pt x="555" y="2176"/>
                      <a:pt x="555" y="2176"/>
                    </a:cubicBezTo>
                    <a:cubicBezTo>
                      <a:pt x="555" y="2268"/>
                      <a:pt x="555" y="2268"/>
                      <a:pt x="555" y="2268"/>
                    </a:cubicBezTo>
                    <a:cubicBezTo>
                      <a:pt x="1065" y="2268"/>
                      <a:pt x="1065" y="2268"/>
                      <a:pt x="1065" y="2268"/>
                    </a:cubicBezTo>
                    <a:lnTo>
                      <a:pt x="1065" y="2176"/>
                    </a:lnTo>
                    <a:close/>
                    <a:moveTo>
                      <a:pt x="1065" y="1065"/>
                    </a:moveTo>
                    <a:cubicBezTo>
                      <a:pt x="555" y="1065"/>
                      <a:pt x="555" y="1065"/>
                      <a:pt x="555" y="1065"/>
                    </a:cubicBezTo>
                    <a:cubicBezTo>
                      <a:pt x="555" y="1158"/>
                      <a:pt x="555" y="1158"/>
                      <a:pt x="555" y="1158"/>
                    </a:cubicBezTo>
                    <a:cubicBezTo>
                      <a:pt x="1065" y="1158"/>
                      <a:pt x="1065" y="1158"/>
                      <a:pt x="1065" y="1158"/>
                    </a:cubicBezTo>
                    <a:lnTo>
                      <a:pt x="1065" y="1065"/>
                    </a:lnTo>
                    <a:close/>
                    <a:moveTo>
                      <a:pt x="1250" y="1817"/>
                    </a:moveTo>
                    <a:cubicBezTo>
                      <a:pt x="1273" y="1841"/>
                      <a:pt x="1273" y="1841"/>
                      <a:pt x="1273" y="1841"/>
                    </a:cubicBezTo>
                    <a:cubicBezTo>
                      <a:pt x="1285" y="1852"/>
                      <a:pt x="1308" y="1852"/>
                      <a:pt x="1319" y="1841"/>
                    </a:cubicBezTo>
                    <a:cubicBezTo>
                      <a:pt x="1423" y="1737"/>
                      <a:pt x="1423" y="1737"/>
                      <a:pt x="1423" y="1737"/>
                    </a:cubicBezTo>
                    <a:cubicBezTo>
                      <a:pt x="1528" y="1841"/>
                      <a:pt x="1528" y="1841"/>
                      <a:pt x="1528" y="1841"/>
                    </a:cubicBezTo>
                    <a:cubicBezTo>
                      <a:pt x="1539" y="1852"/>
                      <a:pt x="1562" y="1852"/>
                      <a:pt x="1574" y="1841"/>
                    </a:cubicBezTo>
                    <a:cubicBezTo>
                      <a:pt x="1597" y="1817"/>
                      <a:pt x="1597" y="1817"/>
                      <a:pt x="1597" y="1817"/>
                    </a:cubicBezTo>
                    <a:cubicBezTo>
                      <a:pt x="1609" y="1806"/>
                      <a:pt x="1609" y="1783"/>
                      <a:pt x="1597" y="1771"/>
                    </a:cubicBezTo>
                    <a:cubicBezTo>
                      <a:pt x="1493" y="1667"/>
                      <a:pt x="1493" y="1667"/>
                      <a:pt x="1493" y="1667"/>
                    </a:cubicBezTo>
                    <a:cubicBezTo>
                      <a:pt x="1597" y="1563"/>
                      <a:pt x="1597" y="1563"/>
                      <a:pt x="1597" y="1563"/>
                    </a:cubicBezTo>
                    <a:cubicBezTo>
                      <a:pt x="1609" y="1551"/>
                      <a:pt x="1609" y="1528"/>
                      <a:pt x="1597" y="1517"/>
                    </a:cubicBezTo>
                    <a:cubicBezTo>
                      <a:pt x="1574" y="1493"/>
                      <a:pt x="1574" y="1493"/>
                      <a:pt x="1574" y="1493"/>
                    </a:cubicBezTo>
                    <a:cubicBezTo>
                      <a:pt x="1562" y="1482"/>
                      <a:pt x="1539" y="1482"/>
                      <a:pt x="1528" y="1493"/>
                    </a:cubicBezTo>
                    <a:cubicBezTo>
                      <a:pt x="1423" y="1598"/>
                      <a:pt x="1423" y="1598"/>
                      <a:pt x="1423" y="1598"/>
                    </a:cubicBezTo>
                    <a:cubicBezTo>
                      <a:pt x="1319" y="1493"/>
                      <a:pt x="1319" y="1493"/>
                      <a:pt x="1319" y="1493"/>
                    </a:cubicBezTo>
                    <a:cubicBezTo>
                      <a:pt x="1308" y="1482"/>
                      <a:pt x="1285" y="1482"/>
                      <a:pt x="1273" y="1493"/>
                    </a:cubicBezTo>
                    <a:cubicBezTo>
                      <a:pt x="1250" y="1517"/>
                      <a:pt x="1250" y="1517"/>
                      <a:pt x="1250" y="1517"/>
                    </a:cubicBezTo>
                    <a:cubicBezTo>
                      <a:pt x="1238" y="1528"/>
                      <a:pt x="1238" y="1551"/>
                      <a:pt x="1250" y="1563"/>
                    </a:cubicBezTo>
                    <a:cubicBezTo>
                      <a:pt x="1354" y="1667"/>
                      <a:pt x="1354" y="1667"/>
                      <a:pt x="1354" y="1667"/>
                    </a:cubicBezTo>
                    <a:cubicBezTo>
                      <a:pt x="1250" y="1771"/>
                      <a:pt x="1250" y="1771"/>
                      <a:pt x="1250" y="1771"/>
                    </a:cubicBezTo>
                    <a:cubicBezTo>
                      <a:pt x="1238" y="1783"/>
                      <a:pt x="1238" y="1806"/>
                      <a:pt x="1250" y="1817"/>
                    </a:cubicBezTo>
                    <a:close/>
                    <a:moveTo>
                      <a:pt x="1227" y="2233"/>
                    </a:moveTo>
                    <a:cubicBezTo>
                      <a:pt x="1366" y="2384"/>
                      <a:pt x="1366" y="2384"/>
                      <a:pt x="1366" y="2384"/>
                    </a:cubicBezTo>
                    <a:cubicBezTo>
                      <a:pt x="1435" y="2314"/>
                      <a:pt x="1435" y="2314"/>
                      <a:pt x="1435" y="2314"/>
                    </a:cubicBezTo>
                    <a:cubicBezTo>
                      <a:pt x="1609" y="2142"/>
                      <a:pt x="1609" y="2142"/>
                      <a:pt x="1609" y="2142"/>
                    </a:cubicBezTo>
                    <a:cubicBezTo>
                      <a:pt x="1621" y="2130"/>
                      <a:pt x="1621" y="2107"/>
                      <a:pt x="1609" y="2095"/>
                    </a:cubicBezTo>
                    <a:cubicBezTo>
                      <a:pt x="1586" y="2072"/>
                      <a:pt x="1586" y="2072"/>
                      <a:pt x="1586" y="2072"/>
                    </a:cubicBezTo>
                    <a:cubicBezTo>
                      <a:pt x="1574" y="2061"/>
                      <a:pt x="1562" y="2061"/>
                      <a:pt x="1551" y="2072"/>
                    </a:cubicBezTo>
                    <a:cubicBezTo>
                      <a:pt x="1366" y="2245"/>
                      <a:pt x="1366" y="2245"/>
                      <a:pt x="1366" y="2245"/>
                    </a:cubicBezTo>
                    <a:cubicBezTo>
                      <a:pt x="1296" y="2176"/>
                      <a:pt x="1296" y="2176"/>
                      <a:pt x="1296" y="2176"/>
                    </a:cubicBezTo>
                    <a:cubicBezTo>
                      <a:pt x="1285" y="2165"/>
                      <a:pt x="1262" y="2165"/>
                      <a:pt x="1250" y="2176"/>
                    </a:cubicBezTo>
                    <a:cubicBezTo>
                      <a:pt x="1227" y="2200"/>
                      <a:pt x="1227" y="2200"/>
                      <a:pt x="1227" y="2200"/>
                    </a:cubicBezTo>
                    <a:cubicBezTo>
                      <a:pt x="1215" y="2211"/>
                      <a:pt x="1215" y="2223"/>
                      <a:pt x="1227" y="2233"/>
                    </a:cubicBezTo>
                    <a:close/>
                    <a:moveTo>
                      <a:pt x="1609" y="984"/>
                    </a:moveTo>
                    <a:cubicBezTo>
                      <a:pt x="1586" y="961"/>
                      <a:pt x="1586" y="961"/>
                      <a:pt x="1586" y="961"/>
                    </a:cubicBezTo>
                    <a:cubicBezTo>
                      <a:pt x="1574" y="949"/>
                      <a:pt x="1562" y="949"/>
                      <a:pt x="1551" y="961"/>
                    </a:cubicBezTo>
                    <a:cubicBezTo>
                      <a:pt x="1366" y="1135"/>
                      <a:pt x="1366" y="1135"/>
                      <a:pt x="1366" y="1135"/>
                    </a:cubicBezTo>
                    <a:cubicBezTo>
                      <a:pt x="1296" y="1065"/>
                      <a:pt x="1296" y="1065"/>
                      <a:pt x="1296" y="1065"/>
                    </a:cubicBezTo>
                    <a:cubicBezTo>
                      <a:pt x="1285" y="1054"/>
                      <a:pt x="1262" y="1054"/>
                      <a:pt x="1250" y="1065"/>
                    </a:cubicBezTo>
                    <a:cubicBezTo>
                      <a:pt x="1227" y="1088"/>
                      <a:pt x="1227" y="1088"/>
                      <a:pt x="1227" y="1088"/>
                    </a:cubicBezTo>
                    <a:cubicBezTo>
                      <a:pt x="1215" y="1100"/>
                      <a:pt x="1215" y="1111"/>
                      <a:pt x="1227" y="1123"/>
                    </a:cubicBezTo>
                    <a:cubicBezTo>
                      <a:pt x="1366" y="1274"/>
                      <a:pt x="1366" y="1274"/>
                      <a:pt x="1366" y="1274"/>
                    </a:cubicBezTo>
                    <a:cubicBezTo>
                      <a:pt x="1435" y="1204"/>
                      <a:pt x="1435" y="1204"/>
                      <a:pt x="1435" y="1204"/>
                    </a:cubicBezTo>
                    <a:cubicBezTo>
                      <a:pt x="1609" y="1030"/>
                      <a:pt x="1609" y="1030"/>
                      <a:pt x="1609" y="1030"/>
                    </a:cubicBezTo>
                    <a:cubicBezTo>
                      <a:pt x="1621" y="1019"/>
                      <a:pt x="1621" y="996"/>
                      <a:pt x="1609" y="984"/>
                    </a:cubicBezTo>
                    <a:close/>
                  </a:path>
                </a:pathLst>
              </a:custGeom>
              <a:solidFill>
                <a:srgbClr val="A52641"/>
              </a:solidFill>
              <a:ln>
                <a:noFill/>
              </a:ln>
              <a:effectLs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58595B">
                      <a:lumMod val="75000"/>
                    </a:srgbClr>
                  </a:solidFill>
                  <a:effectLst/>
                  <a:uLnTx/>
                  <a:uFillTx/>
                  <a:latin typeface="Calibri"/>
                  <a:ea typeface="+mn-ea"/>
                  <a:cs typeface="Arial" charset="0"/>
                </a:endParaRPr>
              </a:p>
            </p:txBody>
          </p:sp>
          <p:sp>
            <p:nvSpPr>
              <p:cNvPr id="282" name="Rectangle 281"/>
              <p:cNvSpPr/>
              <p:nvPr/>
            </p:nvSpPr>
            <p:spPr bwMode="gray">
              <a:xfrm>
                <a:off x="7883865" y="2979184"/>
                <a:ext cx="384452" cy="371717"/>
              </a:xfrm>
              <a:prstGeom prst="rect">
                <a:avLst/>
              </a:prstGeom>
              <a:solidFill>
                <a:srgbClr val="F1F5F7"/>
              </a:solidFill>
              <a:ln w="15875"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9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58595B">
                      <a:lumMod val="75000"/>
                    </a:srgbClr>
                  </a:solidFill>
                  <a:effectLst/>
                  <a:uLnTx/>
                  <a:uFillTx/>
                  <a:latin typeface="Calibri"/>
                  <a:ea typeface=""/>
                  <a:cs typeface=""/>
                </a:endParaRPr>
              </a:p>
            </p:txBody>
          </p:sp>
          <p:sp>
            <p:nvSpPr>
              <p:cNvPr id="283" name="Freeform 11"/>
              <p:cNvSpPr>
                <a:spLocks noChangeAspect="1" noChangeArrowheads="1"/>
              </p:cNvSpPr>
              <p:nvPr/>
            </p:nvSpPr>
            <p:spPr bwMode="auto">
              <a:xfrm>
                <a:off x="7930337" y="2979185"/>
                <a:ext cx="320536" cy="371717"/>
              </a:xfrm>
              <a:custGeom>
                <a:avLst/>
                <a:gdLst>
                  <a:gd name="T0" fmla="*/ 1343 w 2686"/>
                  <a:gd name="T1" fmla="*/ 2222 h 2964"/>
                  <a:gd name="T2" fmla="*/ 0 w 2686"/>
                  <a:gd name="T3" fmla="*/ 1991 h 2964"/>
                  <a:gd name="T4" fmla="*/ 0 w 2686"/>
                  <a:gd name="T5" fmla="*/ 2731 h 2964"/>
                  <a:gd name="T6" fmla="*/ 1343 w 2686"/>
                  <a:gd name="T7" fmla="*/ 2963 h 2964"/>
                  <a:gd name="T8" fmla="*/ 2685 w 2686"/>
                  <a:gd name="T9" fmla="*/ 2731 h 2964"/>
                  <a:gd name="T10" fmla="*/ 2685 w 2686"/>
                  <a:gd name="T11" fmla="*/ 1991 h 2964"/>
                  <a:gd name="T12" fmla="*/ 1343 w 2686"/>
                  <a:gd name="T13" fmla="*/ 2222 h 2964"/>
                  <a:gd name="T14" fmla="*/ 2500 w 2686"/>
                  <a:gd name="T15" fmla="*/ 2569 h 2964"/>
                  <a:gd name="T16" fmla="*/ 1343 w 2686"/>
                  <a:gd name="T17" fmla="*/ 2685 h 2964"/>
                  <a:gd name="T18" fmla="*/ 1343 w 2686"/>
                  <a:gd name="T19" fmla="*/ 2500 h 2964"/>
                  <a:gd name="T20" fmla="*/ 2500 w 2686"/>
                  <a:gd name="T21" fmla="*/ 2384 h 2964"/>
                  <a:gd name="T22" fmla="*/ 2500 w 2686"/>
                  <a:gd name="T23" fmla="*/ 2569 h 2964"/>
                  <a:gd name="T24" fmla="*/ 1343 w 2686"/>
                  <a:gd name="T25" fmla="*/ 0 h 2964"/>
                  <a:gd name="T26" fmla="*/ 0 w 2686"/>
                  <a:gd name="T27" fmla="*/ 231 h 2964"/>
                  <a:gd name="T28" fmla="*/ 0 w 2686"/>
                  <a:gd name="T29" fmla="*/ 972 h 2964"/>
                  <a:gd name="T30" fmla="*/ 1343 w 2686"/>
                  <a:gd name="T31" fmla="*/ 1204 h 2964"/>
                  <a:gd name="T32" fmla="*/ 2685 w 2686"/>
                  <a:gd name="T33" fmla="*/ 972 h 2964"/>
                  <a:gd name="T34" fmla="*/ 2685 w 2686"/>
                  <a:gd name="T35" fmla="*/ 231 h 2964"/>
                  <a:gd name="T36" fmla="*/ 1343 w 2686"/>
                  <a:gd name="T37" fmla="*/ 0 h 2964"/>
                  <a:gd name="T38" fmla="*/ 2500 w 2686"/>
                  <a:gd name="T39" fmla="*/ 811 h 2964"/>
                  <a:gd name="T40" fmla="*/ 1343 w 2686"/>
                  <a:gd name="T41" fmla="*/ 926 h 2964"/>
                  <a:gd name="T42" fmla="*/ 1343 w 2686"/>
                  <a:gd name="T43" fmla="*/ 741 h 2964"/>
                  <a:gd name="T44" fmla="*/ 2500 w 2686"/>
                  <a:gd name="T45" fmla="*/ 625 h 2964"/>
                  <a:gd name="T46" fmla="*/ 2500 w 2686"/>
                  <a:gd name="T47" fmla="*/ 811 h 2964"/>
                  <a:gd name="T48" fmla="*/ 2534 w 2686"/>
                  <a:gd name="T49" fmla="*/ 336 h 2964"/>
                  <a:gd name="T50" fmla="*/ 1343 w 2686"/>
                  <a:gd name="T51" fmla="*/ 463 h 2964"/>
                  <a:gd name="T52" fmla="*/ 150 w 2686"/>
                  <a:gd name="T53" fmla="*/ 336 h 2964"/>
                  <a:gd name="T54" fmla="*/ 150 w 2686"/>
                  <a:gd name="T55" fmla="*/ 313 h 2964"/>
                  <a:gd name="T56" fmla="*/ 1343 w 2686"/>
                  <a:gd name="T57" fmla="*/ 185 h 2964"/>
                  <a:gd name="T58" fmla="*/ 2534 w 2686"/>
                  <a:gd name="T59" fmla="*/ 313 h 2964"/>
                  <a:gd name="T60" fmla="*/ 2534 w 2686"/>
                  <a:gd name="T61" fmla="*/ 336 h 2964"/>
                  <a:gd name="T62" fmla="*/ 1343 w 2686"/>
                  <a:gd name="T63" fmla="*/ 1389 h 2964"/>
                  <a:gd name="T64" fmla="*/ 0 w 2686"/>
                  <a:gd name="T65" fmla="*/ 1158 h 2964"/>
                  <a:gd name="T66" fmla="*/ 0 w 2686"/>
                  <a:gd name="T67" fmla="*/ 1806 h 2964"/>
                  <a:gd name="T68" fmla="*/ 1343 w 2686"/>
                  <a:gd name="T69" fmla="*/ 2038 h 2964"/>
                  <a:gd name="T70" fmla="*/ 2685 w 2686"/>
                  <a:gd name="T71" fmla="*/ 1806 h 2964"/>
                  <a:gd name="T72" fmla="*/ 2685 w 2686"/>
                  <a:gd name="T73" fmla="*/ 1158 h 2964"/>
                  <a:gd name="T74" fmla="*/ 1343 w 2686"/>
                  <a:gd name="T75" fmla="*/ 1389 h 2964"/>
                  <a:gd name="T76" fmla="*/ 2500 w 2686"/>
                  <a:gd name="T77" fmla="*/ 1690 h 2964"/>
                  <a:gd name="T78" fmla="*/ 1343 w 2686"/>
                  <a:gd name="T79" fmla="*/ 1806 h 2964"/>
                  <a:gd name="T80" fmla="*/ 1343 w 2686"/>
                  <a:gd name="T81" fmla="*/ 1621 h 2964"/>
                  <a:gd name="T82" fmla="*/ 2500 w 2686"/>
                  <a:gd name="T83" fmla="*/ 1505 h 2964"/>
                  <a:gd name="T84" fmla="*/ 2500 w 2686"/>
                  <a:gd name="T85" fmla="*/ 1690 h 29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686" h="2964">
                    <a:moveTo>
                      <a:pt x="1343" y="2222"/>
                    </a:moveTo>
                    <a:cubicBezTo>
                      <a:pt x="602" y="2222"/>
                      <a:pt x="0" y="2119"/>
                      <a:pt x="0" y="1991"/>
                    </a:cubicBezTo>
                    <a:cubicBezTo>
                      <a:pt x="0" y="2731"/>
                      <a:pt x="0" y="2731"/>
                      <a:pt x="0" y="2731"/>
                    </a:cubicBezTo>
                    <a:cubicBezTo>
                      <a:pt x="0" y="2859"/>
                      <a:pt x="602" y="2963"/>
                      <a:pt x="1343" y="2963"/>
                    </a:cubicBezTo>
                    <a:cubicBezTo>
                      <a:pt x="2084" y="2963"/>
                      <a:pt x="2685" y="2859"/>
                      <a:pt x="2685" y="2731"/>
                    </a:cubicBezTo>
                    <a:cubicBezTo>
                      <a:pt x="2685" y="1991"/>
                      <a:pt x="2685" y="1991"/>
                      <a:pt x="2685" y="1991"/>
                    </a:cubicBezTo>
                    <a:cubicBezTo>
                      <a:pt x="2685" y="2119"/>
                      <a:pt x="2084" y="2222"/>
                      <a:pt x="1343" y="2222"/>
                    </a:cubicBezTo>
                    <a:close/>
                    <a:moveTo>
                      <a:pt x="2500" y="2569"/>
                    </a:moveTo>
                    <a:cubicBezTo>
                      <a:pt x="2268" y="2639"/>
                      <a:pt x="1841" y="2685"/>
                      <a:pt x="1343" y="2685"/>
                    </a:cubicBezTo>
                    <a:cubicBezTo>
                      <a:pt x="1343" y="2500"/>
                      <a:pt x="1343" y="2500"/>
                      <a:pt x="1343" y="2500"/>
                    </a:cubicBezTo>
                    <a:cubicBezTo>
                      <a:pt x="1841" y="2500"/>
                      <a:pt x="2268" y="2453"/>
                      <a:pt x="2500" y="2384"/>
                    </a:cubicBezTo>
                    <a:lnTo>
                      <a:pt x="2500" y="2569"/>
                    </a:lnTo>
                    <a:close/>
                    <a:moveTo>
                      <a:pt x="1343" y="0"/>
                    </a:moveTo>
                    <a:cubicBezTo>
                      <a:pt x="602" y="0"/>
                      <a:pt x="0" y="104"/>
                      <a:pt x="0" y="231"/>
                    </a:cubicBezTo>
                    <a:cubicBezTo>
                      <a:pt x="0" y="972"/>
                      <a:pt x="0" y="972"/>
                      <a:pt x="0" y="972"/>
                    </a:cubicBezTo>
                    <a:cubicBezTo>
                      <a:pt x="0" y="1100"/>
                      <a:pt x="602" y="1204"/>
                      <a:pt x="1343" y="1204"/>
                    </a:cubicBezTo>
                    <a:cubicBezTo>
                      <a:pt x="2084" y="1204"/>
                      <a:pt x="2685" y="1100"/>
                      <a:pt x="2685" y="972"/>
                    </a:cubicBezTo>
                    <a:cubicBezTo>
                      <a:pt x="2685" y="231"/>
                      <a:pt x="2685" y="231"/>
                      <a:pt x="2685" y="231"/>
                    </a:cubicBezTo>
                    <a:cubicBezTo>
                      <a:pt x="2685" y="104"/>
                      <a:pt x="2084" y="0"/>
                      <a:pt x="1343" y="0"/>
                    </a:cubicBezTo>
                    <a:close/>
                    <a:moveTo>
                      <a:pt x="2500" y="811"/>
                    </a:moveTo>
                    <a:cubicBezTo>
                      <a:pt x="2268" y="880"/>
                      <a:pt x="1841" y="926"/>
                      <a:pt x="1343" y="926"/>
                    </a:cubicBezTo>
                    <a:cubicBezTo>
                      <a:pt x="1343" y="741"/>
                      <a:pt x="1343" y="741"/>
                      <a:pt x="1343" y="741"/>
                    </a:cubicBezTo>
                    <a:cubicBezTo>
                      <a:pt x="1841" y="741"/>
                      <a:pt x="2268" y="695"/>
                      <a:pt x="2500" y="625"/>
                    </a:cubicBezTo>
                    <a:lnTo>
                      <a:pt x="2500" y="811"/>
                    </a:lnTo>
                    <a:close/>
                    <a:moveTo>
                      <a:pt x="2534" y="336"/>
                    </a:moveTo>
                    <a:cubicBezTo>
                      <a:pt x="2303" y="417"/>
                      <a:pt x="1864" y="463"/>
                      <a:pt x="1343" y="463"/>
                    </a:cubicBezTo>
                    <a:cubicBezTo>
                      <a:pt x="822" y="463"/>
                      <a:pt x="382" y="417"/>
                      <a:pt x="150" y="336"/>
                    </a:cubicBezTo>
                    <a:cubicBezTo>
                      <a:pt x="139" y="336"/>
                      <a:pt x="139" y="313"/>
                      <a:pt x="150" y="313"/>
                    </a:cubicBezTo>
                    <a:cubicBezTo>
                      <a:pt x="382" y="231"/>
                      <a:pt x="822" y="185"/>
                      <a:pt x="1343" y="185"/>
                    </a:cubicBezTo>
                    <a:cubicBezTo>
                      <a:pt x="1864" y="185"/>
                      <a:pt x="2303" y="231"/>
                      <a:pt x="2534" y="313"/>
                    </a:cubicBezTo>
                    <a:cubicBezTo>
                      <a:pt x="2546" y="313"/>
                      <a:pt x="2546" y="336"/>
                      <a:pt x="2534" y="336"/>
                    </a:cubicBezTo>
                    <a:close/>
                    <a:moveTo>
                      <a:pt x="1343" y="1389"/>
                    </a:moveTo>
                    <a:cubicBezTo>
                      <a:pt x="602" y="1389"/>
                      <a:pt x="0" y="1285"/>
                      <a:pt x="0" y="1158"/>
                    </a:cubicBezTo>
                    <a:cubicBezTo>
                      <a:pt x="0" y="1806"/>
                      <a:pt x="0" y="1806"/>
                      <a:pt x="0" y="1806"/>
                    </a:cubicBezTo>
                    <a:cubicBezTo>
                      <a:pt x="0" y="1933"/>
                      <a:pt x="602" y="2038"/>
                      <a:pt x="1343" y="2038"/>
                    </a:cubicBezTo>
                    <a:cubicBezTo>
                      <a:pt x="2084" y="2038"/>
                      <a:pt x="2685" y="1933"/>
                      <a:pt x="2685" y="1806"/>
                    </a:cubicBezTo>
                    <a:cubicBezTo>
                      <a:pt x="2685" y="1158"/>
                      <a:pt x="2685" y="1158"/>
                      <a:pt x="2685" y="1158"/>
                    </a:cubicBezTo>
                    <a:cubicBezTo>
                      <a:pt x="2685" y="1285"/>
                      <a:pt x="2084" y="1389"/>
                      <a:pt x="1343" y="1389"/>
                    </a:cubicBezTo>
                    <a:close/>
                    <a:moveTo>
                      <a:pt x="2500" y="1690"/>
                    </a:moveTo>
                    <a:cubicBezTo>
                      <a:pt x="2268" y="1760"/>
                      <a:pt x="1841" y="1806"/>
                      <a:pt x="1343" y="1806"/>
                    </a:cubicBezTo>
                    <a:cubicBezTo>
                      <a:pt x="1343" y="1621"/>
                      <a:pt x="1343" y="1621"/>
                      <a:pt x="1343" y="1621"/>
                    </a:cubicBezTo>
                    <a:cubicBezTo>
                      <a:pt x="1841" y="1621"/>
                      <a:pt x="2268" y="1574"/>
                      <a:pt x="2500" y="1505"/>
                    </a:cubicBezTo>
                    <a:lnTo>
                      <a:pt x="2500" y="1690"/>
                    </a:lnTo>
                    <a:close/>
                  </a:path>
                </a:pathLst>
              </a:custGeom>
              <a:solidFill>
                <a:srgbClr val="A52641"/>
              </a:solidFill>
              <a:ln>
                <a:noFill/>
              </a:ln>
              <a:effectLs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58595B">
                      <a:lumMod val="75000"/>
                    </a:srgbClr>
                  </a:solidFill>
                  <a:effectLst/>
                  <a:uLnTx/>
                  <a:uFillTx/>
                  <a:latin typeface="Calibri"/>
                  <a:ea typeface="+mn-ea"/>
                  <a:cs typeface="Arial" charset="0"/>
                </a:endParaRPr>
              </a:p>
            </p:txBody>
          </p:sp>
        </p:grpSp>
      </p:grpSp>
      <p:grpSp>
        <p:nvGrpSpPr>
          <p:cNvPr id="284" name="Group 283"/>
          <p:cNvGrpSpPr/>
          <p:nvPr/>
        </p:nvGrpSpPr>
        <p:grpSpPr>
          <a:xfrm>
            <a:off x="6393254" y="2630666"/>
            <a:ext cx="1018443" cy="280303"/>
            <a:chOff x="8810020" y="3296432"/>
            <a:chExt cx="1120287" cy="339166"/>
          </a:xfrm>
          <a:solidFill>
            <a:srgbClr val="58595B">
              <a:lumMod val="60000"/>
              <a:lumOff val="40000"/>
            </a:srgbClr>
          </a:solidFill>
        </p:grpSpPr>
        <p:sp>
          <p:nvSpPr>
            <p:cNvPr id="285" name="Freeform 34"/>
            <p:cNvSpPr>
              <a:spLocks noChangeArrowheads="1"/>
            </p:cNvSpPr>
            <p:nvPr/>
          </p:nvSpPr>
          <p:spPr bwMode="auto">
            <a:xfrm flipV="1">
              <a:off x="8810020" y="3296432"/>
              <a:ext cx="846080" cy="339166"/>
            </a:xfrm>
            <a:custGeom>
              <a:avLst/>
              <a:gdLst>
                <a:gd name="T0" fmla="*/ 309 w 3048"/>
                <a:gd name="T1" fmla="*/ 185 h 1223"/>
                <a:gd name="T2" fmla="*/ 309 w 3048"/>
                <a:gd name="T3" fmla="*/ 185 h 1223"/>
                <a:gd name="T4" fmla="*/ 155 w 3048"/>
                <a:gd name="T5" fmla="*/ 324 h 1223"/>
                <a:gd name="T6" fmla="*/ 0 w 3048"/>
                <a:gd name="T7" fmla="*/ 154 h 1223"/>
                <a:gd name="T8" fmla="*/ 155 w 3048"/>
                <a:gd name="T9" fmla="*/ 0 h 1223"/>
                <a:gd name="T10" fmla="*/ 309 w 3048"/>
                <a:gd name="T11" fmla="*/ 139 h 1223"/>
                <a:gd name="T12" fmla="*/ 1995 w 3048"/>
                <a:gd name="T13" fmla="*/ 139 h 1223"/>
                <a:gd name="T14" fmla="*/ 2769 w 3048"/>
                <a:gd name="T15" fmla="*/ 912 h 1223"/>
                <a:gd name="T16" fmla="*/ 2985 w 3048"/>
                <a:gd name="T17" fmla="*/ 928 h 1223"/>
                <a:gd name="T18" fmla="*/ 2985 w 3048"/>
                <a:gd name="T19" fmla="*/ 1160 h 1223"/>
                <a:gd name="T20" fmla="*/ 2754 w 3048"/>
                <a:gd name="T21" fmla="*/ 1160 h 1223"/>
                <a:gd name="T22" fmla="*/ 2754 w 3048"/>
                <a:gd name="T23" fmla="*/ 943 h 1223"/>
                <a:gd name="T24" fmla="*/ 1980 w 3048"/>
                <a:gd name="T25" fmla="*/ 185 h 1223"/>
                <a:gd name="T26" fmla="*/ 309 w 3048"/>
                <a:gd name="T27" fmla="*/ 185 h 1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048" h="1223">
                  <a:moveTo>
                    <a:pt x="309" y="185"/>
                  </a:moveTo>
                  <a:lnTo>
                    <a:pt x="309" y="185"/>
                  </a:lnTo>
                  <a:cubicBezTo>
                    <a:pt x="309" y="262"/>
                    <a:pt x="232" y="324"/>
                    <a:pt x="155" y="324"/>
                  </a:cubicBezTo>
                  <a:cubicBezTo>
                    <a:pt x="62" y="324"/>
                    <a:pt x="0" y="247"/>
                    <a:pt x="0" y="154"/>
                  </a:cubicBezTo>
                  <a:cubicBezTo>
                    <a:pt x="0" y="77"/>
                    <a:pt x="62" y="0"/>
                    <a:pt x="155" y="0"/>
                  </a:cubicBezTo>
                  <a:cubicBezTo>
                    <a:pt x="232" y="0"/>
                    <a:pt x="309" y="62"/>
                    <a:pt x="309" y="139"/>
                  </a:cubicBezTo>
                  <a:cubicBezTo>
                    <a:pt x="1995" y="139"/>
                    <a:pt x="1995" y="139"/>
                    <a:pt x="1995" y="139"/>
                  </a:cubicBezTo>
                  <a:cubicBezTo>
                    <a:pt x="2769" y="912"/>
                    <a:pt x="2769" y="912"/>
                    <a:pt x="2769" y="912"/>
                  </a:cubicBezTo>
                  <a:cubicBezTo>
                    <a:pt x="2846" y="866"/>
                    <a:pt x="2923" y="881"/>
                    <a:pt x="2985" y="928"/>
                  </a:cubicBezTo>
                  <a:cubicBezTo>
                    <a:pt x="3047" y="990"/>
                    <a:pt x="3047" y="1098"/>
                    <a:pt x="2985" y="1160"/>
                  </a:cubicBezTo>
                  <a:cubicBezTo>
                    <a:pt x="2923" y="1222"/>
                    <a:pt x="2815" y="1222"/>
                    <a:pt x="2754" y="1160"/>
                  </a:cubicBezTo>
                  <a:cubicBezTo>
                    <a:pt x="2707" y="1098"/>
                    <a:pt x="2692" y="1005"/>
                    <a:pt x="2754" y="943"/>
                  </a:cubicBezTo>
                  <a:cubicBezTo>
                    <a:pt x="1980" y="185"/>
                    <a:pt x="1980" y="185"/>
                    <a:pt x="1980" y="185"/>
                  </a:cubicBezTo>
                  <a:lnTo>
                    <a:pt x="309" y="185"/>
                  </a:lnTo>
                </a:path>
              </a:pathLst>
            </a:custGeom>
            <a:solidFill>
              <a:schemeClr val="accent2">
                <a:lumMod val="75000"/>
              </a:schemeClr>
            </a:solidFill>
            <a:ln>
              <a:noFill/>
            </a:ln>
            <a:effec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58595B">
                    <a:lumMod val="60000"/>
                    <a:lumOff val="40000"/>
                  </a:srgbClr>
                </a:solidFill>
                <a:effectLst/>
                <a:uLnTx/>
                <a:uFillTx/>
                <a:latin typeface="Calibri"/>
                <a:ea typeface="+mn-ea"/>
                <a:cs typeface="Arial" charset="0"/>
              </a:endParaRPr>
            </a:p>
          </p:txBody>
        </p:sp>
        <p:cxnSp>
          <p:nvCxnSpPr>
            <p:cNvPr id="286" name="Straight Connector 285"/>
            <p:cNvCxnSpPr/>
            <p:nvPr/>
          </p:nvCxnSpPr>
          <p:spPr>
            <a:xfrm flipV="1">
              <a:off x="9486325" y="3456217"/>
              <a:ext cx="443982" cy="0"/>
            </a:xfrm>
            <a:prstGeom prst="line">
              <a:avLst/>
            </a:prstGeom>
            <a:grpFill/>
            <a:ln w="12700" cap="flat" cmpd="sng" algn="ctr">
              <a:solidFill>
                <a:schemeClr val="accent2">
                  <a:lumMod val="75000"/>
                </a:schemeClr>
              </a:solidFill>
              <a:prstDash val="solid"/>
              <a:miter lim="800000"/>
              <a:tailEnd type="oval"/>
            </a:ln>
            <a:effectLst/>
          </p:spPr>
        </p:cxnSp>
      </p:grpSp>
      <p:grpSp>
        <p:nvGrpSpPr>
          <p:cNvPr id="288" name="Group 287"/>
          <p:cNvGrpSpPr/>
          <p:nvPr/>
        </p:nvGrpSpPr>
        <p:grpSpPr>
          <a:xfrm>
            <a:off x="6890898" y="3520766"/>
            <a:ext cx="438535" cy="835339"/>
            <a:chOff x="8438532" y="5127052"/>
            <a:chExt cx="482388" cy="1010760"/>
          </a:xfrm>
          <a:solidFill>
            <a:schemeClr val="accent2">
              <a:lumMod val="75000"/>
            </a:schemeClr>
          </a:solidFill>
        </p:grpSpPr>
        <p:sp>
          <p:nvSpPr>
            <p:cNvPr id="290" name="Freeform 11"/>
            <p:cNvSpPr>
              <a:spLocks noChangeArrowheads="1"/>
            </p:cNvSpPr>
            <p:nvPr/>
          </p:nvSpPr>
          <p:spPr bwMode="auto">
            <a:xfrm rot="5400000">
              <a:off x="8005638" y="5559946"/>
              <a:ext cx="1010760" cy="144971"/>
            </a:xfrm>
            <a:custGeom>
              <a:avLst/>
              <a:gdLst>
                <a:gd name="T0" fmla="*/ 3589 w 3760"/>
                <a:gd name="T1" fmla="*/ 0 h 634"/>
                <a:gd name="T2" fmla="*/ 3589 w 3760"/>
                <a:gd name="T3" fmla="*/ 0 h 634"/>
                <a:gd name="T4" fmla="*/ 3480 w 3760"/>
                <a:gd name="T5" fmla="*/ 46 h 634"/>
                <a:gd name="T6" fmla="*/ 3465 w 3760"/>
                <a:gd name="T7" fmla="*/ 247 h 634"/>
                <a:gd name="T8" fmla="*/ 3264 w 3760"/>
                <a:gd name="T9" fmla="*/ 462 h 634"/>
                <a:gd name="T10" fmla="*/ 309 w 3760"/>
                <a:gd name="T11" fmla="*/ 462 h 634"/>
                <a:gd name="T12" fmla="*/ 154 w 3760"/>
                <a:gd name="T13" fmla="*/ 324 h 634"/>
                <a:gd name="T14" fmla="*/ 0 w 3760"/>
                <a:gd name="T15" fmla="*/ 478 h 634"/>
                <a:gd name="T16" fmla="*/ 154 w 3760"/>
                <a:gd name="T17" fmla="*/ 633 h 634"/>
                <a:gd name="T18" fmla="*/ 309 w 3760"/>
                <a:gd name="T19" fmla="*/ 509 h 634"/>
                <a:gd name="T20" fmla="*/ 3279 w 3760"/>
                <a:gd name="T21" fmla="*/ 509 h 634"/>
                <a:gd name="T22" fmla="*/ 3496 w 3760"/>
                <a:gd name="T23" fmla="*/ 278 h 634"/>
                <a:gd name="T24" fmla="*/ 3589 w 3760"/>
                <a:gd name="T25" fmla="*/ 309 h 634"/>
                <a:gd name="T26" fmla="*/ 3697 w 3760"/>
                <a:gd name="T27" fmla="*/ 262 h 634"/>
                <a:gd name="T28" fmla="*/ 3697 w 3760"/>
                <a:gd name="T29" fmla="*/ 46 h 634"/>
                <a:gd name="T30" fmla="*/ 3589 w 3760"/>
                <a:gd name="T31" fmla="*/ 0 h 6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760" h="634">
                  <a:moveTo>
                    <a:pt x="3589" y="0"/>
                  </a:moveTo>
                  <a:lnTo>
                    <a:pt x="3589" y="0"/>
                  </a:lnTo>
                  <a:cubicBezTo>
                    <a:pt x="3558" y="0"/>
                    <a:pt x="3511" y="15"/>
                    <a:pt x="3480" y="46"/>
                  </a:cubicBezTo>
                  <a:cubicBezTo>
                    <a:pt x="3434" y="108"/>
                    <a:pt x="3418" y="185"/>
                    <a:pt x="3465" y="247"/>
                  </a:cubicBezTo>
                  <a:cubicBezTo>
                    <a:pt x="3264" y="462"/>
                    <a:pt x="3264" y="462"/>
                    <a:pt x="3264" y="462"/>
                  </a:cubicBezTo>
                  <a:cubicBezTo>
                    <a:pt x="309" y="462"/>
                    <a:pt x="309" y="462"/>
                    <a:pt x="309" y="462"/>
                  </a:cubicBezTo>
                  <a:cubicBezTo>
                    <a:pt x="293" y="385"/>
                    <a:pt x="232" y="324"/>
                    <a:pt x="154" y="324"/>
                  </a:cubicBezTo>
                  <a:cubicBezTo>
                    <a:pt x="62" y="324"/>
                    <a:pt x="0" y="401"/>
                    <a:pt x="0" y="478"/>
                  </a:cubicBezTo>
                  <a:cubicBezTo>
                    <a:pt x="0" y="571"/>
                    <a:pt x="62" y="633"/>
                    <a:pt x="154" y="633"/>
                  </a:cubicBezTo>
                  <a:cubicBezTo>
                    <a:pt x="232" y="633"/>
                    <a:pt x="293" y="586"/>
                    <a:pt x="309" y="509"/>
                  </a:cubicBezTo>
                  <a:cubicBezTo>
                    <a:pt x="3279" y="509"/>
                    <a:pt x="3279" y="509"/>
                    <a:pt x="3279" y="509"/>
                  </a:cubicBezTo>
                  <a:cubicBezTo>
                    <a:pt x="3496" y="278"/>
                    <a:pt x="3496" y="278"/>
                    <a:pt x="3496" y="278"/>
                  </a:cubicBezTo>
                  <a:cubicBezTo>
                    <a:pt x="3527" y="309"/>
                    <a:pt x="3558" y="309"/>
                    <a:pt x="3589" y="309"/>
                  </a:cubicBezTo>
                  <a:cubicBezTo>
                    <a:pt x="3635" y="309"/>
                    <a:pt x="3666" y="293"/>
                    <a:pt x="3697" y="262"/>
                  </a:cubicBezTo>
                  <a:cubicBezTo>
                    <a:pt x="3759" y="201"/>
                    <a:pt x="3759" y="108"/>
                    <a:pt x="3697" y="46"/>
                  </a:cubicBezTo>
                  <a:cubicBezTo>
                    <a:pt x="3666" y="15"/>
                    <a:pt x="3635" y="0"/>
                    <a:pt x="3589" y="0"/>
                  </a:cubicBezTo>
                </a:path>
              </a:pathLst>
            </a:custGeom>
            <a:grpFill/>
            <a:ln>
              <a:noFill/>
            </a:ln>
            <a:effec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58595B">
                    <a:lumMod val="60000"/>
                    <a:lumOff val="40000"/>
                  </a:srgbClr>
                </a:solidFill>
                <a:effectLst/>
                <a:uLnTx/>
                <a:uFillTx/>
                <a:latin typeface="Calibri"/>
                <a:ea typeface="+mn-ea"/>
                <a:cs typeface="Arial" charset="0"/>
              </a:endParaRPr>
            </a:p>
          </p:txBody>
        </p:sp>
        <p:cxnSp>
          <p:nvCxnSpPr>
            <p:cNvPr id="291" name="Straight Connector 290"/>
            <p:cNvCxnSpPr/>
            <p:nvPr/>
          </p:nvCxnSpPr>
          <p:spPr>
            <a:xfrm flipV="1">
              <a:off x="8476938" y="5797330"/>
              <a:ext cx="443982" cy="0"/>
            </a:xfrm>
            <a:prstGeom prst="line">
              <a:avLst/>
            </a:prstGeom>
            <a:grpFill/>
            <a:ln w="3175" cap="flat" cmpd="sng" algn="ctr">
              <a:noFill/>
              <a:prstDash val="solid"/>
              <a:miter lim="800000"/>
              <a:tailEnd type="oval"/>
            </a:ln>
            <a:effectLst/>
          </p:spPr>
        </p:cxnSp>
      </p:grpSp>
      <p:sp>
        <p:nvSpPr>
          <p:cNvPr id="289" name="Freeform 34"/>
          <p:cNvSpPr>
            <a:spLocks noChangeArrowheads="1"/>
          </p:cNvSpPr>
          <p:nvPr/>
        </p:nvSpPr>
        <p:spPr bwMode="auto">
          <a:xfrm rot="5400000" flipH="1">
            <a:off x="6425656" y="3055629"/>
            <a:ext cx="769164" cy="308333"/>
          </a:xfrm>
          <a:custGeom>
            <a:avLst/>
            <a:gdLst>
              <a:gd name="T0" fmla="*/ 309 w 3048"/>
              <a:gd name="T1" fmla="*/ 185 h 1223"/>
              <a:gd name="T2" fmla="*/ 309 w 3048"/>
              <a:gd name="T3" fmla="*/ 185 h 1223"/>
              <a:gd name="T4" fmla="*/ 155 w 3048"/>
              <a:gd name="T5" fmla="*/ 324 h 1223"/>
              <a:gd name="T6" fmla="*/ 0 w 3048"/>
              <a:gd name="T7" fmla="*/ 154 h 1223"/>
              <a:gd name="T8" fmla="*/ 155 w 3048"/>
              <a:gd name="T9" fmla="*/ 0 h 1223"/>
              <a:gd name="T10" fmla="*/ 309 w 3048"/>
              <a:gd name="T11" fmla="*/ 139 h 1223"/>
              <a:gd name="T12" fmla="*/ 1995 w 3048"/>
              <a:gd name="T13" fmla="*/ 139 h 1223"/>
              <a:gd name="T14" fmla="*/ 2769 w 3048"/>
              <a:gd name="T15" fmla="*/ 912 h 1223"/>
              <a:gd name="T16" fmla="*/ 2985 w 3048"/>
              <a:gd name="T17" fmla="*/ 928 h 1223"/>
              <a:gd name="T18" fmla="*/ 2985 w 3048"/>
              <a:gd name="T19" fmla="*/ 1160 h 1223"/>
              <a:gd name="T20" fmla="*/ 2754 w 3048"/>
              <a:gd name="T21" fmla="*/ 1160 h 1223"/>
              <a:gd name="T22" fmla="*/ 2754 w 3048"/>
              <a:gd name="T23" fmla="*/ 943 h 1223"/>
              <a:gd name="T24" fmla="*/ 1980 w 3048"/>
              <a:gd name="T25" fmla="*/ 185 h 1223"/>
              <a:gd name="T26" fmla="*/ 309 w 3048"/>
              <a:gd name="T27" fmla="*/ 185 h 1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048" h="1223">
                <a:moveTo>
                  <a:pt x="309" y="185"/>
                </a:moveTo>
                <a:lnTo>
                  <a:pt x="309" y="185"/>
                </a:lnTo>
                <a:cubicBezTo>
                  <a:pt x="309" y="262"/>
                  <a:pt x="232" y="324"/>
                  <a:pt x="155" y="324"/>
                </a:cubicBezTo>
                <a:cubicBezTo>
                  <a:pt x="62" y="324"/>
                  <a:pt x="0" y="247"/>
                  <a:pt x="0" y="154"/>
                </a:cubicBezTo>
                <a:cubicBezTo>
                  <a:pt x="0" y="77"/>
                  <a:pt x="62" y="0"/>
                  <a:pt x="155" y="0"/>
                </a:cubicBezTo>
                <a:cubicBezTo>
                  <a:pt x="232" y="0"/>
                  <a:pt x="309" y="62"/>
                  <a:pt x="309" y="139"/>
                </a:cubicBezTo>
                <a:cubicBezTo>
                  <a:pt x="1995" y="139"/>
                  <a:pt x="1995" y="139"/>
                  <a:pt x="1995" y="139"/>
                </a:cubicBezTo>
                <a:cubicBezTo>
                  <a:pt x="2769" y="912"/>
                  <a:pt x="2769" y="912"/>
                  <a:pt x="2769" y="912"/>
                </a:cubicBezTo>
                <a:cubicBezTo>
                  <a:pt x="2846" y="866"/>
                  <a:pt x="2923" y="881"/>
                  <a:pt x="2985" y="928"/>
                </a:cubicBezTo>
                <a:cubicBezTo>
                  <a:pt x="3047" y="990"/>
                  <a:pt x="3047" y="1098"/>
                  <a:pt x="2985" y="1160"/>
                </a:cubicBezTo>
                <a:cubicBezTo>
                  <a:pt x="2923" y="1222"/>
                  <a:pt x="2815" y="1222"/>
                  <a:pt x="2754" y="1160"/>
                </a:cubicBezTo>
                <a:cubicBezTo>
                  <a:pt x="2707" y="1098"/>
                  <a:pt x="2692" y="1005"/>
                  <a:pt x="2754" y="943"/>
                </a:cubicBezTo>
                <a:cubicBezTo>
                  <a:pt x="1980" y="185"/>
                  <a:pt x="1980" y="185"/>
                  <a:pt x="1980" y="185"/>
                </a:cubicBezTo>
                <a:lnTo>
                  <a:pt x="309" y="185"/>
                </a:lnTo>
              </a:path>
            </a:pathLst>
          </a:custGeom>
          <a:solidFill>
            <a:schemeClr val="accent2">
              <a:lumMod val="75000"/>
            </a:schemeClr>
          </a:solidFill>
          <a:ln>
            <a:noFill/>
          </a:ln>
          <a:effec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58595B">
                  <a:lumMod val="60000"/>
                  <a:lumOff val="40000"/>
                </a:srgbClr>
              </a:solidFill>
              <a:effectLst/>
              <a:uLnTx/>
              <a:uFillTx/>
              <a:latin typeface="Calibri"/>
              <a:ea typeface="+mn-ea"/>
              <a:cs typeface="Arial" charset="0"/>
            </a:endParaRPr>
          </a:p>
        </p:txBody>
      </p:sp>
      <p:grpSp>
        <p:nvGrpSpPr>
          <p:cNvPr id="294" name="Group 293"/>
          <p:cNvGrpSpPr/>
          <p:nvPr/>
        </p:nvGrpSpPr>
        <p:grpSpPr>
          <a:xfrm>
            <a:off x="9118682" y="2686668"/>
            <a:ext cx="308609" cy="345018"/>
            <a:chOff x="5910747" y="3076263"/>
            <a:chExt cx="576674" cy="644710"/>
          </a:xfrm>
        </p:grpSpPr>
        <p:sp>
          <p:nvSpPr>
            <p:cNvPr id="295" name="Freeform 11"/>
            <p:cNvSpPr>
              <a:spLocks noChangeAspect="1" noChangeArrowheads="1"/>
            </p:cNvSpPr>
            <p:nvPr/>
          </p:nvSpPr>
          <p:spPr bwMode="auto">
            <a:xfrm>
              <a:off x="5910747" y="3076263"/>
              <a:ext cx="487023" cy="564788"/>
            </a:xfrm>
            <a:custGeom>
              <a:avLst/>
              <a:gdLst>
                <a:gd name="T0" fmla="*/ 1343 w 2686"/>
                <a:gd name="T1" fmla="*/ 2222 h 2964"/>
                <a:gd name="T2" fmla="*/ 0 w 2686"/>
                <a:gd name="T3" fmla="*/ 1991 h 2964"/>
                <a:gd name="T4" fmla="*/ 0 w 2686"/>
                <a:gd name="T5" fmla="*/ 2731 h 2964"/>
                <a:gd name="T6" fmla="*/ 1343 w 2686"/>
                <a:gd name="T7" fmla="*/ 2963 h 2964"/>
                <a:gd name="T8" fmla="*/ 2685 w 2686"/>
                <a:gd name="T9" fmla="*/ 2731 h 2964"/>
                <a:gd name="T10" fmla="*/ 2685 w 2686"/>
                <a:gd name="T11" fmla="*/ 1991 h 2964"/>
                <a:gd name="T12" fmla="*/ 1343 w 2686"/>
                <a:gd name="T13" fmla="*/ 2222 h 2964"/>
                <a:gd name="T14" fmla="*/ 2500 w 2686"/>
                <a:gd name="T15" fmla="*/ 2569 h 2964"/>
                <a:gd name="T16" fmla="*/ 1343 w 2686"/>
                <a:gd name="T17" fmla="*/ 2685 h 2964"/>
                <a:gd name="T18" fmla="*/ 1343 w 2686"/>
                <a:gd name="T19" fmla="*/ 2500 h 2964"/>
                <a:gd name="T20" fmla="*/ 2500 w 2686"/>
                <a:gd name="T21" fmla="*/ 2384 h 2964"/>
                <a:gd name="T22" fmla="*/ 2500 w 2686"/>
                <a:gd name="T23" fmla="*/ 2569 h 2964"/>
                <a:gd name="T24" fmla="*/ 1343 w 2686"/>
                <a:gd name="T25" fmla="*/ 0 h 2964"/>
                <a:gd name="T26" fmla="*/ 0 w 2686"/>
                <a:gd name="T27" fmla="*/ 231 h 2964"/>
                <a:gd name="T28" fmla="*/ 0 w 2686"/>
                <a:gd name="T29" fmla="*/ 972 h 2964"/>
                <a:gd name="T30" fmla="*/ 1343 w 2686"/>
                <a:gd name="T31" fmla="*/ 1204 h 2964"/>
                <a:gd name="T32" fmla="*/ 2685 w 2686"/>
                <a:gd name="T33" fmla="*/ 972 h 2964"/>
                <a:gd name="T34" fmla="*/ 2685 w 2686"/>
                <a:gd name="T35" fmla="*/ 231 h 2964"/>
                <a:gd name="T36" fmla="*/ 1343 w 2686"/>
                <a:gd name="T37" fmla="*/ 0 h 2964"/>
                <a:gd name="T38" fmla="*/ 2500 w 2686"/>
                <a:gd name="T39" fmla="*/ 811 h 2964"/>
                <a:gd name="T40" fmla="*/ 1343 w 2686"/>
                <a:gd name="T41" fmla="*/ 926 h 2964"/>
                <a:gd name="T42" fmla="*/ 1343 w 2686"/>
                <a:gd name="T43" fmla="*/ 741 h 2964"/>
                <a:gd name="T44" fmla="*/ 2500 w 2686"/>
                <a:gd name="T45" fmla="*/ 625 h 2964"/>
                <a:gd name="T46" fmla="*/ 2500 w 2686"/>
                <a:gd name="T47" fmla="*/ 811 h 2964"/>
                <a:gd name="T48" fmla="*/ 2534 w 2686"/>
                <a:gd name="T49" fmla="*/ 336 h 2964"/>
                <a:gd name="T50" fmla="*/ 1343 w 2686"/>
                <a:gd name="T51" fmla="*/ 463 h 2964"/>
                <a:gd name="T52" fmla="*/ 150 w 2686"/>
                <a:gd name="T53" fmla="*/ 336 h 2964"/>
                <a:gd name="T54" fmla="*/ 150 w 2686"/>
                <a:gd name="T55" fmla="*/ 313 h 2964"/>
                <a:gd name="T56" fmla="*/ 1343 w 2686"/>
                <a:gd name="T57" fmla="*/ 185 h 2964"/>
                <a:gd name="T58" fmla="*/ 2534 w 2686"/>
                <a:gd name="T59" fmla="*/ 313 h 2964"/>
                <a:gd name="T60" fmla="*/ 2534 w 2686"/>
                <a:gd name="T61" fmla="*/ 336 h 2964"/>
                <a:gd name="T62" fmla="*/ 1343 w 2686"/>
                <a:gd name="T63" fmla="*/ 1389 h 2964"/>
                <a:gd name="T64" fmla="*/ 0 w 2686"/>
                <a:gd name="T65" fmla="*/ 1158 h 2964"/>
                <a:gd name="T66" fmla="*/ 0 w 2686"/>
                <a:gd name="T67" fmla="*/ 1806 h 2964"/>
                <a:gd name="T68" fmla="*/ 1343 w 2686"/>
                <a:gd name="T69" fmla="*/ 2038 h 2964"/>
                <a:gd name="T70" fmla="*/ 2685 w 2686"/>
                <a:gd name="T71" fmla="*/ 1806 h 2964"/>
                <a:gd name="T72" fmla="*/ 2685 w 2686"/>
                <a:gd name="T73" fmla="*/ 1158 h 2964"/>
                <a:gd name="T74" fmla="*/ 1343 w 2686"/>
                <a:gd name="T75" fmla="*/ 1389 h 2964"/>
                <a:gd name="T76" fmla="*/ 2500 w 2686"/>
                <a:gd name="T77" fmla="*/ 1690 h 2964"/>
                <a:gd name="T78" fmla="*/ 1343 w 2686"/>
                <a:gd name="T79" fmla="*/ 1806 h 2964"/>
                <a:gd name="T80" fmla="*/ 1343 w 2686"/>
                <a:gd name="T81" fmla="*/ 1621 h 2964"/>
                <a:gd name="T82" fmla="*/ 2500 w 2686"/>
                <a:gd name="T83" fmla="*/ 1505 h 2964"/>
                <a:gd name="T84" fmla="*/ 2500 w 2686"/>
                <a:gd name="T85" fmla="*/ 1690 h 29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686" h="2964">
                  <a:moveTo>
                    <a:pt x="1343" y="2222"/>
                  </a:moveTo>
                  <a:cubicBezTo>
                    <a:pt x="602" y="2222"/>
                    <a:pt x="0" y="2119"/>
                    <a:pt x="0" y="1991"/>
                  </a:cubicBezTo>
                  <a:cubicBezTo>
                    <a:pt x="0" y="2731"/>
                    <a:pt x="0" y="2731"/>
                    <a:pt x="0" y="2731"/>
                  </a:cubicBezTo>
                  <a:cubicBezTo>
                    <a:pt x="0" y="2859"/>
                    <a:pt x="602" y="2963"/>
                    <a:pt x="1343" y="2963"/>
                  </a:cubicBezTo>
                  <a:cubicBezTo>
                    <a:pt x="2084" y="2963"/>
                    <a:pt x="2685" y="2859"/>
                    <a:pt x="2685" y="2731"/>
                  </a:cubicBezTo>
                  <a:cubicBezTo>
                    <a:pt x="2685" y="1991"/>
                    <a:pt x="2685" y="1991"/>
                    <a:pt x="2685" y="1991"/>
                  </a:cubicBezTo>
                  <a:cubicBezTo>
                    <a:pt x="2685" y="2119"/>
                    <a:pt x="2084" y="2222"/>
                    <a:pt x="1343" y="2222"/>
                  </a:cubicBezTo>
                  <a:close/>
                  <a:moveTo>
                    <a:pt x="2500" y="2569"/>
                  </a:moveTo>
                  <a:cubicBezTo>
                    <a:pt x="2268" y="2639"/>
                    <a:pt x="1841" y="2685"/>
                    <a:pt x="1343" y="2685"/>
                  </a:cubicBezTo>
                  <a:cubicBezTo>
                    <a:pt x="1343" y="2500"/>
                    <a:pt x="1343" y="2500"/>
                    <a:pt x="1343" y="2500"/>
                  </a:cubicBezTo>
                  <a:cubicBezTo>
                    <a:pt x="1841" y="2500"/>
                    <a:pt x="2268" y="2453"/>
                    <a:pt x="2500" y="2384"/>
                  </a:cubicBezTo>
                  <a:lnTo>
                    <a:pt x="2500" y="2569"/>
                  </a:lnTo>
                  <a:close/>
                  <a:moveTo>
                    <a:pt x="1343" y="0"/>
                  </a:moveTo>
                  <a:cubicBezTo>
                    <a:pt x="602" y="0"/>
                    <a:pt x="0" y="104"/>
                    <a:pt x="0" y="231"/>
                  </a:cubicBezTo>
                  <a:cubicBezTo>
                    <a:pt x="0" y="972"/>
                    <a:pt x="0" y="972"/>
                    <a:pt x="0" y="972"/>
                  </a:cubicBezTo>
                  <a:cubicBezTo>
                    <a:pt x="0" y="1100"/>
                    <a:pt x="602" y="1204"/>
                    <a:pt x="1343" y="1204"/>
                  </a:cubicBezTo>
                  <a:cubicBezTo>
                    <a:pt x="2084" y="1204"/>
                    <a:pt x="2685" y="1100"/>
                    <a:pt x="2685" y="972"/>
                  </a:cubicBezTo>
                  <a:cubicBezTo>
                    <a:pt x="2685" y="231"/>
                    <a:pt x="2685" y="231"/>
                    <a:pt x="2685" y="231"/>
                  </a:cubicBezTo>
                  <a:cubicBezTo>
                    <a:pt x="2685" y="104"/>
                    <a:pt x="2084" y="0"/>
                    <a:pt x="1343" y="0"/>
                  </a:cubicBezTo>
                  <a:close/>
                  <a:moveTo>
                    <a:pt x="2500" y="811"/>
                  </a:moveTo>
                  <a:cubicBezTo>
                    <a:pt x="2268" y="880"/>
                    <a:pt x="1841" y="926"/>
                    <a:pt x="1343" y="926"/>
                  </a:cubicBezTo>
                  <a:cubicBezTo>
                    <a:pt x="1343" y="741"/>
                    <a:pt x="1343" y="741"/>
                    <a:pt x="1343" y="741"/>
                  </a:cubicBezTo>
                  <a:cubicBezTo>
                    <a:pt x="1841" y="741"/>
                    <a:pt x="2268" y="695"/>
                    <a:pt x="2500" y="625"/>
                  </a:cubicBezTo>
                  <a:lnTo>
                    <a:pt x="2500" y="811"/>
                  </a:lnTo>
                  <a:close/>
                  <a:moveTo>
                    <a:pt x="2534" y="336"/>
                  </a:moveTo>
                  <a:cubicBezTo>
                    <a:pt x="2303" y="417"/>
                    <a:pt x="1864" y="463"/>
                    <a:pt x="1343" y="463"/>
                  </a:cubicBezTo>
                  <a:cubicBezTo>
                    <a:pt x="822" y="463"/>
                    <a:pt x="382" y="417"/>
                    <a:pt x="150" y="336"/>
                  </a:cubicBezTo>
                  <a:cubicBezTo>
                    <a:pt x="139" y="336"/>
                    <a:pt x="139" y="313"/>
                    <a:pt x="150" y="313"/>
                  </a:cubicBezTo>
                  <a:cubicBezTo>
                    <a:pt x="382" y="231"/>
                    <a:pt x="822" y="185"/>
                    <a:pt x="1343" y="185"/>
                  </a:cubicBezTo>
                  <a:cubicBezTo>
                    <a:pt x="1864" y="185"/>
                    <a:pt x="2303" y="231"/>
                    <a:pt x="2534" y="313"/>
                  </a:cubicBezTo>
                  <a:cubicBezTo>
                    <a:pt x="2546" y="313"/>
                    <a:pt x="2546" y="336"/>
                    <a:pt x="2534" y="336"/>
                  </a:cubicBezTo>
                  <a:close/>
                  <a:moveTo>
                    <a:pt x="1343" y="1389"/>
                  </a:moveTo>
                  <a:cubicBezTo>
                    <a:pt x="602" y="1389"/>
                    <a:pt x="0" y="1285"/>
                    <a:pt x="0" y="1158"/>
                  </a:cubicBezTo>
                  <a:cubicBezTo>
                    <a:pt x="0" y="1806"/>
                    <a:pt x="0" y="1806"/>
                    <a:pt x="0" y="1806"/>
                  </a:cubicBezTo>
                  <a:cubicBezTo>
                    <a:pt x="0" y="1933"/>
                    <a:pt x="602" y="2038"/>
                    <a:pt x="1343" y="2038"/>
                  </a:cubicBezTo>
                  <a:cubicBezTo>
                    <a:pt x="2084" y="2038"/>
                    <a:pt x="2685" y="1933"/>
                    <a:pt x="2685" y="1806"/>
                  </a:cubicBezTo>
                  <a:cubicBezTo>
                    <a:pt x="2685" y="1158"/>
                    <a:pt x="2685" y="1158"/>
                    <a:pt x="2685" y="1158"/>
                  </a:cubicBezTo>
                  <a:cubicBezTo>
                    <a:pt x="2685" y="1285"/>
                    <a:pt x="2084" y="1389"/>
                    <a:pt x="1343" y="1389"/>
                  </a:cubicBezTo>
                  <a:close/>
                  <a:moveTo>
                    <a:pt x="2500" y="1690"/>
                  </a:moveTo>
                  <a:cubicBezTo>
                    <a:pt x="2268" y="1760"/>
                    <a:pt x="1841" y="1806"/>
                    <a:pt x="1343" y="1806"/>
                  </a:cubicBezTo>
                  <a:cubicBezTo>
                    <a:pt x="1343" y="1621"/>
                    <a:pt x="1343" y="1621"/>
                    <a:pt x="1343" y="1621"/>
                  </a:cubicBezTo>
                  <a:cubicBezTo>
                    <a:pt x="1841" y="1621"/>
                    <a:pt x="2268" y="1574"/>
                    <a:pt x="2500" y="1505"/>
                  </a:cubicBezTo>
                  <a:lnTo>
                    <a:pt x="2500" y="1690"/>
                  </a:lnTo>
                  <a:close/>
                </a:path>
              </a:pathLst>
            </a:custGeom>
            <a:solidFill>
              <a:srgbClr val="7C1D31"/>
            </a:solidFill>
            <a:ln>
              <a:noFill/>
            </a:ln>
            <a:effectLs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58595B">
                    <a:lumMod val="60000"/>
                    <a:lumOff val="40000"/>
                  </a:srgbClr>
                </a:solidFill>
                <a:effectLst/>
                <a:uLnTx/>
                <a:uFillTx/>
                <a:latin typeface="Calibri"/>
                <a:ea typeface="+mn-ea"/>
                <a:cs typeface="Arial" charset="0"/>
              </a:endParaRPr>
            </a:p>
          </p:txBody>
        </p:sp>
        <p:sp>
          <p:nvSpPr>
            <p:cNvPr id="296" name="Oval 295"/>
            <p:cNvSpPr/>
            <p:nvPr/>
          </p:nvSpPr>
          <p:spPr bwMode="gray">
            <a:xfrm>
              <a:off x="6125478" y="3360348"/>
              <a:ext cx="361943" cy="360625"/>
            </a:xfrm>
            <a:prstGeom prst="ellipse">
              <a:avLst/>
            </a:prstGeom>
            <a:solidFill>
              <a:schemeClr val="bg1"/>
            </a:solidFill>
            <a:ln w="15875"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9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58595B">
                    <a:lumMod val="60000"/>
                    <a:lumOff val="40000"/>
                  </a:srgbClr>
                </a:solidFill>
                <a:effectLst/>
                <a:uLnTx/>
                <a:uFillTx/>
                <a:latin typeface="Calibri"/>
                <a:ea typeface="+mn-ea"/>
                <a:cs typeface="Arial" charset="0"/>
              </a:endParaRPr>
            </a:p>
          </p:txBody>
        </p:sp>
        <p:sp>
          <p:nvSpPr>
            <p:cNvPr id="297" name="Circular Arrow 296"/>
            <p:cNvSpPr/>
            <p:nvPr/>
          </p:nvSpPr>
          <p:spPr bwMode="gray">
            <a:xfrm rot="1160430">
              <a:off x="6157063" y="3386289"/>
              <a:ext cx="313758" cy="325962"/>
            </a:xfrm>
            <a:prstGeom prst="circularArrow">
              <a:avLst>
                <a:gd name="adj1" fmla="val 10182"/>
                <a:gd name="adj2" fmla="val 1142319"/>
                <a:gd name="adj3" fmla="val 20339775"/>
                <a:gd name="adj4" fmla="val 3765888"/>
                <a:gd name="adj5" fmla="val 15861"/>
              </a:avLst>
            </a:prstGeom>
            <a:solidFill>
              <a:srgbClr val="7C1D31"/>
            </a:solidFill>
            <a:ln w="15875" cap="flat" cmpd="sng" algn="ctr">
              <a:solidFill>
                <a:srgbClr val="7C1D31"/>
              </a:soli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9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58595B">
                    <a:lumMod val="60000"/>
                    <a:lumOff val="40000"/>
                  </a:srgbClr>
                </a:solidFill>
                <a:effectLst/>
                <a:uLnTx/>
                <a:uFillTx/>
                <a:latin typeface="Calibri"/>
                <a:ea typeface="+mn-ea"/>
                <a:cs typeface="Arial" charset="0"/>
              </a:endParaRPr>
            </a:p>
          </p:txBody>
        </p:sp>
      </p:grpSp>
      <p:grpSp>
        <p:nvGrpSpPr>
          <p:cNvPr id="298" name="Group 297"/>
          <p:cNvGrpSpPr/>
          <p:nvPr/>
        </p:nvGrpSpPr>
        <p:grpSpPr>
          <a:xfrm>
            <a:off x="9017881" y="1612254"/>
            <a:ext cx="453899" cy="602065"/>
            <a:chOff x="8222224" y="1762125"/>
            <a:chExt cx="467751" cy="620438"/>
          </a:xfrm>
        </p:grpSpPr>
        <p:sp>
          <p:nvSpPr>
            <p:cNvPr id="299" name="Freeform 2"/>
            <p:cNvSpPr>
              <a:spLocks noChangeAspect="1" noChangeArrowheads="1"/>
            </p:cNvSpPr>
            <p:nvPr/>
          </p:nvSpPr>
          <p:spPr bwMode="auto">
            <a:xfrm>
              <a:off x="8222224" y="1762125"/>
              <a:ext cx="255313" cy="561871"/>
            </a:xfrm>
            <a:custGeom>
              <a:avLst/>
              <a:gdLst>
                <a:gd name="T0" fmla="*/ 834 w 1159"/>
                <a:gd name="T1" fmla="*/ 139 h 2964"/>
                <a:gd name="T2" fmla="*/ 93 w 1159"/>
                <a:gd name="T3" fmla="*/ 139 h 2964"/>
                <a:gd name="T4" fmla="*/ 0 w 1159"/>
                <a:gd name="T5" fmla="*/ 2870 h 2964"/>
                <a:gd name="T6" fmla="*/ 1158 w 1159"/>
                <a:gd name="T7" fmla="*/ 2870 h 2964"/>
                <a:gd name="T8" fmla="*/ 660 w 1159"/>
                <a:gd name="T9" fmla="*/ 324 h 2964"/>
                <a:gd name="T10" fmla="*/ 498 w 1159"/>
                <a:gd name="T11" fmla="*/ 324 h 2964"/>
                <a:gd name="T12" fmla="*/ 660 w 1159"/>
                <a:gd name="T13" fmla="*/ 695 h 2964"/>
                <a:gd name="T14" fmla="*/ 498 w 1159"/>
                <a:gd name="T15" fmla="*/ 787 h 2964"/>
                <a:gd name="T16" fmla="*/ 498 w 1159"/>
                <a:gd name="T17" fmla="*/ 926 h 2964"/>
                <a:gd name="T18" fmla="*/ 660 w 1159"/>
                <a:gd name="T19" fmla="*/ 1019 h 2964"/>
                <a:gd name="T20" fmla="*/ 498 w 1159"/>
                <a:gd name="T21" fmla="*/ 1019 h 2964"/>
                <a:gd name="T22" fmla="*/ 660 w 1159"/>
                <a:gd name="T23" fmla="*/ 1389 h 2964"/>
                <a:gd name="T24" fmla="*/ 498 w 1159"/>
                <a:gd name="T25" fmla="*/ 1482 h 2964"/>
                <a:gd name="T26" fmla="*/ 498 w 1159"/>
                <a:gd name="T27" fmla="*/ 1621 h 2964"/>
                <a:gd name="T28" fmla="*/ 660 w 1159"/>
                <a:gd name="T29" fmla="*/ 1713 h 2964"/>
                <a:gd name="T30" fmla="*/ 498 w 1159"/>
                <a:gd name="T31" fmla="*/ 1713 h 2964"/>
                <a:gd name="T32" fmla="*/ 660 w 1159"/>
                <a:gd name="T33" fmla="*/ 2084 h 2964"/>
                <a:gd name="T34" fmla="*/ 498 w 1159"/>
                <a:gd name="T35" fmla="*/ 2176 h 2964"/>
                <a:gd name="T36" fmla="*/ 498 w 1159"/>
                <a:gd name="T37" fmla="*/ 2314 h 2964"/>
                <a:gd name="T38" fmla="*/ 660 w 1159"/>
                <a:gd name="T39" fmla="*/ 2407 h 2964"/>
                <a:gd name="T40" fmla="*/ 498 w 1159"/>
                <a:gd name="T41" fmla="*/ 2407 h 2964"/>
                <a:gd name="T42" fmla="*/ 232 w 1159"/>
                <a:gd name="T43" fmla="*/ 2407 h 2964"/>
                <a:gd name="T44" fmla="*/ 405 w 1159"/>
                <a:gd name="T45" fmla="*/ 2314 h 2964"/>
                <a:gd name="T46" fmla="*/ 405 w 1159"/>
                <a:gd name="T47" fmla="*/ 2176 h 2964"/>
                <a:gd name="T48" fmla="*/ 232 w 1159"/>
                <a:gd name="T49" fmla="*/ 2084 h 2964"/>
                <a:gd name="T50" fmla="*/ 405 w 1159"/>
                <a:gd name="T51" fmla="*/ 2084 h 2964"/>
                <a:gd name="T52" fmla="*/ 232 w 1159"/>
                <a:gd name="T53" fmla="*/ 1713 h 2964"/>
                <a:gd name="T54" fmla="*/ 405 w 1159"/>
                <a:gd name="T55" fmla="*/ 1621 h 2964"/>
                <a:gd name="T56" fmla="*/ 405 w 1159"/>
                <a:gd name="T57" fmla="*/ 1482 h 2964"/>
                <a:gd name="T58" fmla="*/ 232 w 1159"/>
                <a:gd name="T59" fmla="*/ 1389 h 2964"/>
                <a:gd name="T60" fmla="*/ 405 w 1159"/>
                <a:gd name="T61" fmla="*/ 1389 h 2964"/>
                <a:gd name="T62" fmla="*/ 232 w 1159"/>
                <a:gd name="T63" fmla="*/ 1019 h 2964"/>
                <a:gd name="T64" fmla="*/ 405 w 1159"/>
                <a:gd name="T65" fmla="*/ 926 h 2964"/>
                <a:gd name="T66" fmla="*/ 405 w 1159"/>
                <a:gd name="T67" fmla="*/ 787 h 2964"/>
                <a:gd name="T68" fmla="*/ 232 w 1159"/>
                <a:gd name="T69" fmla="*/ 695 h 2964"/>
                <a:gd name="T70" fmla="*/ 405 w 1159"/>
                <a:gd name="T71" fmla="*/ 695 h 2964"/>
                <a:gd name="T72" fmla="*/ 232 w 1159"/>
                <a:gd name="T73" fmla="*/ 324 h 2964"/>
                <a:gd name="T74" fmla="*/ 695 w 1159"/>
                <a:gd name="T75" fmla="*/ 2870 h 2964"/>
                <a:gd name="T76" fmla="*/ 695 w 1159"/>
                <a:gd name="T77" fmla="*/ 2731 h 2964"/>
                <a:gd name="T78" fmla="*/ 753 w 1159"/>
                <a:gd name="T79" fmla="*/ 2546 h 2964"/>
                <a:gd name="T80" fmla="*/ 926 w 1159"/>
                <a:gd name="T81" fmla="*/ 2546 h 2964"/>
                <a:gd name="T82" fmla="*/ 753 w 1159"/>
                <a:gd name="T83" fmla="*/ 2176 h 2964"/>
                <a:gd name="T84" fmla="*/ 926 w 1159"/>
                <a:gd name="T85" fmla="*/ 2084 h 2964"/>
                <a:gd name="T86" fmla="*/ 926 w 1159"/>
                <a:gd name="T87" fmla="*/ 1945 h 2964"/>
                <a:gd name="T88" fmla="*/ 753 w 1159"/>
                <a:gd name="T89" fmla="*/ 1852 h 2964"/>
                <a:gd name="T90" fmla="*/ 926 w 1159"/>
                <a:gd name="T91" fmla="*/ 1852 h 2964"/>
                <a:gd name="T92" fmla="*/ 753 w 1159"/>
                <a:gd name="T93" fmla="*/ 1482 h 2964"/>
                <a:gd name="T94" fmla="*/ 926 w 1159"/>
                <a:gd name="T95" fmla="*/ 1389 h 2964"/>
                <a:gd name="T96" fmla="*/ 926 w 1159"/>
                <a:gd name="T97" fmla="*/ 1250 h 2964"/>
                <a:gd name="T98" fmla="*/ 753 w 1159"/>
                <a:gd name="T99" fmla="*/ 1158 h 2964"/>
                <a:gd name="T100" fmla="*/ 926 w 1159"/>
                <a:gd name="T101" fmla="*/ 1158 h 2964"/>
                <a:gd name="T102" fmla="*/ 753 w 1159"/>
                <a:gd name="T103" fmla="*/ 787 h 2964"/>
                <a:gd name="T104" fmla="*/ 926 w 1159"/>
                <a:gd name="T105" fmla="*/ 695 h 2964"/>
                <a:gd name="T106" fmla="*/ 926 w 1159"/>
                <a:gd name="T107" fmla="*/ 556 h 2964"/>
                <a:gd name="T108" fmla="*/ 753 w 1159"/>
                <a:gd name="T109" fmla="*/ 463 h 2964"/>
                <a:gd name="T110" fmla="*/ 926 w 1159"/>
                <a:gd name="T111" fmla="*/ 463 h 29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159" h="2964">
                  <a:moveTo>
                    <a:pt x="1065" y="2870"/>
                  </a:moveTo>
                  <a:lnTo>
                    <a:pt x="1065" y="139"/>
                  </a:lnTo>
                  <a:lnTo>
                    <a:pt x="834" y="139"/>
                  </a:lnTo>
                  <a:lnTo>
                    <a:pt x="579" y="0"/>
                  </a:lnTo>
                  <a:lnTo>
                    <a:pt x="312" y="139"/>
                  </a:lnTo>
                  <a:lnTo>
                    <a:pt x="93" y="139"/>
                  </a:lnTo>
                  <a:lnTo>
                    <a:pt x="93" y="2824"/>
                  </a:lnTo>
                  <a:lnTo>
                    <a:pt x="93" y="2870"/>
                  </a:lnTo>
                  <a:lnTo>
                    <a:pt x="0" y="2870"/>
                  </a:lnTo>
                  <a:lnTo>
                    <a:pt x="0" y="2963"/>
                  </a:lnTo>
                  <a:lnTo>
                    <a:pt x="1158" y="2963"/>
                  </a:lnTo>
                  <a:lnTo>
                    <a:pt x="1158" y="2870"/>
                  </a:lnTo>
                  <a:lnTo>
                    <a:pt x="1065" y="2870"/>
                  </a:lnTo>
                  <a:close/>
                  <a:moveTo>
                    <a:pt x="498" y="324"/>
                  </a:moveTo>
                  <a:lnTo>
                    <a:pt x="660" y="324"/>
                  </a:lnTo>
                  <a:lnTo>
                    <a:pt x="660" y="463"/>
                  </a:lnTo>
                  <a:lnTo>
                    <a:pt x="498" y="463"/>
                  </a:lnTo>
                  <a:lnTo>
                    <a:pt x="498" y="324"/>
                  </a:lnTo>
                  <a:close/>
                  <a:moveTo>
                    <a:pt x="498" y="556"/>
                  </a:moveTo>
                  <a:lnTo>
                    <a:pt x="660" y="556"/>
                  </a:lnTo>
                  <a:lnTo>
                    <a:pt x="660" y="695"/>
                  </a:lnTo>
                  <a:lnTo>
                    <a:pt x="498" y="695"/>
                  </a:lnTo>
                  <a:lnTo>
                    <a:pt x="498" y="556"/>
                  </a:lnTo>
                  <a:close/>
                  <a:moveTo>
                    <a:pt x="498" y="787"/>
                  </a:moveTo>
                  <a:lnTo>
                    <a:pt x="660" y="787"/>
                  </a:lnTo>
                  <a:lnTo>
                    <a:pt x="660" y="926"/>
                  </a:lnTo>
                  <a:lnTo>
                    <a:pt x="498" y="926"/>
                  </a:lnTo>
                  <a:lnTo>
                    <a:pt x="498" y="787"/>
                  </a:lnTo>
                  <a:close/>
                  <a:moveTo>
                    <a:pt x="498" y="1019"/>
                  </a:moveTo>
                  <a:lnTo>
                    <a:pt x="660" y="1019"/>
                  </a:lnTo>
                  <a:lnTo>
                    <a:pt x="660" y="1158"/>
                  </a:lnTo>
                  <a:lnTo>
                    <a:pt x="498" y="1158"/>
                  </a:lnTo>
                  <a:lnTo>
                    <a:pt x="498" y="1019"/>
                  </a:lnTo>
                  <a:close/>
                  <a:moveTo>
                    <a:pt x="498" y="1250"/>
                  </a:moveTo>
                  <a:lnTo>
                    <a:pt x="660" y="1250"/>
                  </a:lnTo>
                  <a:lnTo>
                    <a:pt x="660" y="1389"/>
                  </a:lnTo>
                  <a:lnTo>
                    <a:pt x="498" y="1389"/>
                  </a:lnTo>
                  <a:lnTo>
                    <a:pt x="498" y="1250"/>
                  </a:lnTo>
                  <a:close/>
                  <a:moveTo>
                    <a:pt x="498" y="1482"/>
                  </a:moveTo>
                  <a:lnTo>
                    <a:pt x="660" y="1482"/>
                  </a:lnTo>
                  <a:lnTo>
                    <a:pt x="660" y="1621"/>
                  </a:lnTo>
                  <a:lnTo>
                    <a:pt x="498" y="1621"/>
                  </a:lnTo>
                  <a:lnTo>
                    <a:pt x="498" y="1482"/>
                  </a:lnTo>
                  <a:close/>
                  <a:moveTo>
                    <a:pt x="498" y="1713"/>
                  </a:moveTo>
                  <a:lnTo>
                    <a:pt x="660" y="1713"/>
                  </a:lnTo>
                  <a:lnTo>
                    <a:pt x="660" y="1852"/>
                  </a:lnTo>
                  <a:lnTo>
                    <a:pt x="498" y="1852"/>
                  </a:lnTo>
                  <a:lnTo>
                    <a:pt x="498" y="1713"/>
                  </a:lnTo>
                  <a:close/>
                  <a:moveTo>
                    <a:pt x="498" y="1945"/>
                  </a:moveTo>
                  <a:lnTo>
                    <a:pt x="660" y="1945"/>
                  </a:lnTo>
                  <a:lnTo>
                    <a:pt x="660" y="2084"/>
                  </a:lnTo>
                  <a:lnTo>
                    <a:pt x="498" y="2084"/>
                  </a:lnTo>
                  <a:lnTo>
                    <a:pt x="498" y="1945"/>
                  </a:lnTo>
                  <a:close/>
                  <a:moveTo>
                    <a:pt x="498" y="2176"/>
                  </a:moveTo>
                  <a:lnTo>
                    <a:pt x="660" y="2176"/>
                  </a:lnTo>
                  <a:lnTo>
                    <a:pt x="660" y="2314"/>
                  </a:lnTo>
                  <a:lnTo>
                    <a:pt x="498" y="2314"/>
                  </a:lnTo>
                  <a:lnTo>
                    <a:pt x="498" y="2176"/>
                  </a:lnTo>
                  <a:close/>
                  <a:moveTo>
                    <a:pt x="498" y="2407"/>
                  </a:moveTo>
                  <a:lnTo>
                    <a:pt x="660" y="2407"/>
                  </a:lnTo>
                  <a:lnTo>
                    <a:pt x="660" y="2546"/>
                  </a:lnTo>
                  <a:lnTo>
                    <a:pt x="498" y="2546"/>
                  </a:lnTo>
                  <a:lnTo>
                    <a:pt x="498" y="2407"/>
                  </a:lnTo>
                  <a:close/>
                  <a:moveTo>
                    <a:pt x="405" y="2546"/>
                  </a:moveTo>
                  <a:lnTo>
                    <a:pt x="232" y="2546"/>
                  </a:lnTo>
                  <a:lnTo>
                    <a:pt x="232" y="2407"/>
                  </a:lnTo>
                  <a:lnTo>
                    <a:pt x="405" y="2407"/>
                  </a:lnTo>
                  <a:lnTo>
                    <a:pt x="405" y="2546"/>
                  </a:lnTo>
                  <a:close/>
                  <a:moveTo>
                    <a:pt x="405" y="2314"/>
                  </a:moveTo>
                  <a:lnTo>
                    <a:pt x="232" y="2314"/>
                  </a:lnTo>
                  <a:lnTo>
                    <a:pt x="232" y="2176"/>
                  </a:lnTo>
                  <a:lnTo>
                    <a:pt x="405" y="2176"/>
                  </a:lnTo>
                  <a:lnTo>
                    <a:pt x="405" y="2314"/>
                  </a:lnTo>
                  <a:close/>
                  <a:moveTo>
                    <a:pt x="405" y="2084"/>
                  </a:moveTo>
                  <a:lnTo>
                    <a:pt x="232" y="2084"/>
                  </a:lnTo>
                  <a:lnTo>
                    <a:pt x="232" y="1945"/>
                  </a:lnTo>
                  <a:lnTo>
                    <a:pt x="405" y="1945"/>
                  </a:lnTo>
                  <a:lnTo>
                    <a:pt x="405" y="2084"/>
                  </a:lnTo>
                  <a:close/>
                  <a:moveTo>
                    <a:pt x="405" y="1852"/>
                  </a:moveTo>
                  <a:lnTo>
                    <a:pt x="232" y="1852"/>
                  </a:lnTo>
                  <a:lnTo>
                    <a:pt x="232" y="1713"/>
                  </a:lnTo>
                  <a:lnTo>
                    <a:pt x="405" y="1713"/>
                  </a:lnTo>
                  <a:lnTo>
                    <a:pt x="405" y="1852"/>
                  </a:lnTo>
                  <a:close/>
                  <a:moveTo>
                    <a:pt x="405" y="1621"/>
                  </a:moveTo>
                  <a:lnTo>
                    <a:pt x="232" y="1621"/>
                  </a:lnTo>
                  <a:lnTo>
                    <a:pt x="232" y="1482"/>
                  </a:lnTo>
                  <a:lnTo>
                    <a:pt x="405" y="1482"/>
                  </a:lnTo>
                  <a:lnTo>
                    <a:pt x="405" y="1621"/>
                  </a:lnTo>
                  <a:close/>
                  <a:moveTo>
                    <a:pt x="405" y="1389"/>
                  </a:moveTo>
                  <a:lnTo>
                    <a:pt x="232" y="1389"/>
                  </a:lnTo>
                  <a:lnTo>
                    <a:pt x="232" y="1250"/>
                  </a:lnTo>
                  <a:lnTo>
                    <a:pt x="405" y="1250"/>
                  </a:lnTo>
                  <a:lnTo>
                    <a:pt x="405" y="1389"/>
                  </a:lnTo>
                  <a:close/>
                  <a:moveTo>
                    <a:pt x="405" y="1158"/>
                  </a:moveTo>
                  <a:lnTo>
                    <a:pt x="232" y="1158"/>
                  </a:lnTo>
                  <a:lnTo>
                    <a:pt x="232" y="1019"/>
                  </a:lnTo>
                  <a:lnTo>
                    <a:pt x="405" y="1019"/>
                  </a:lnTo>
                  <a:lnTo>
                    <a:pt x="405" y="1158"/>
                  </a:lnTo>
                  <a:close/>
                  <a:moveTo>
                    <a:pt x="405" y="926"/>
                  </a:moveTo>
                  <a:lnTo>
                    <a:pt x="232" y="926"/>
                  </a:lnTo>
                  <a:lnTo>
                    <a:pt x="232" y="787"/>
                  </a:lnTo>
                  <a:lnTo>
                    <a:pt x="405" y="787"/>
                  </a:lnTo>
                  <a:lnTo>
                    <a:pt x="405" y="926"/>
                  </a:lnTo>
                  <a:close/>
                  <a:moveTo>
                    <a:pt x="405" y="695"/>
                  </a:moveTo>
                  <a:lnTo>
                    <a:pt x="232" y="695"/>
                  </a:lnTo>
                  <a:lnTo>
                    <a:pt x="232" y="556"/>
                  </a:lnTo>
                  <a:lnTo>
                    <a:pt x="405" y="556"/>
                  </a:lnTo>
                  <a:lnTo>
                    <a:pt x="405" y="695"/>
                  </a:lnTo>
                  <a:close/>
                  <a:moveTo>
                    <a:pt x="405" y="463"/>
                  </a:moveTo>
                  <a:lnTo>
                    <a:pt x="232" y="463"/>
                  </a:lnTo>
                  <a:lnTo>
                    <a:pt x="232" y="324"/>
                  </a:lnTo>
                  <a:lnTo>
                    <a:pt x="405" y="324"/>
                  </a:lnTo>
                  <a:lnTo>
                    <a:pt x="405" y="463"/>
                  </a:lnTo>
                  <a:close/>
                  <a:moveTo>
                    <a:pt x="695" y="2870"/>
                  </a:moveTo>
                  <a:lnTo>
                    <a:pt x="463" y="2870"/>
                  </a:lnTo>
                  <a:lnTo>
                    <a:pt x="463" y="2731"/>
                  </a:lnTo>
                  <a:lnTo>
                    <a:pt x="695" y="2731"/>
                  </a:lnTo>
                  <a:lnTo>
                    <a:pt x="695" y="2870"/>
                  </a:lnTo>
                  <a:close/>
                  <a:moveTo>
                    <a:pt x="926" y="2546"/>
                  </a:moveTo>
                  <a:lnTo>
                    <a:pt x="753" y="2546"/>
                  </a:lnTo>
                  <a:lnTo>
                    <a:pt x="753" y="2407"/>
                  </a:lnTo>
                  <a:lnTo>
                    <a:pt x="926" y="2407"/>
                  </a:lnTo>
                  <a:lnTo>
                    <a:pt x="926" y="2546"/>
                  </a:lnTo>
                  <a:close/>
                  <a:moveTo>
                    <a:pt x="926" y="2314"/>
                  </a:moveTo>
                  <a:lnTo>
                    <a:pt x="753" y="2314"/>
                  </a:lnTo>
                  <a:lnTo>
                    <a:pt x="753" y="2176"/>
                  </a:lnTo>
                  <a:lnTo>
                    <a:pt x="926" y="2176"/>
                  </a:lnTo>
                  <a:lnTo>
                    <a:pt x="926" y="2314"/>
                  </a:lnTo>
                  <a:close/>
                  <a:moveTo>
                    <a:pt x="926" y="2084"/>
                  </a:moveTo>
                  <a:lnTo>
                    <a:pt x="753" y="2084"/>
                  </a:lnTo>
                  <a:lnTo>
                    <a:pt x="753" y="1945"/>
                  </a:lnTo>
                  <a:lnTo>
                    <a:pt x="926" y="1945"/>
                  </a:lnTo>
                  <a:lnTo>
                    <a:pt x="926" y="2084"/>
                  </a:lnTo>
                  <a:close/>
                  <a:moveTo>
                    <a:pt x="926" y="1852"/>
                  </a:moveTo>
                  <a:lnTo>
                    <a:pt x="753" y="1852"/>
                  </a:lnTo>
                  <a:lnTo>
                    <a:pt x="753" y="1713"/>
                  </a:lnTo>
                  <a:lnTo>
                    <a:pt x="926" y="1713"/>
                  </a:lnTo>
                  <a:lnTo>
                    <a:pt x="926" y="1852"/>
                  </a:lnTo>
                  <a:close/>
                  <a:moveTo>
                    <a:pt x="926" y="1621"/>
                  </a:moveTo>
                  <a:lnTo>
                    <a:pt x="753" y="1621"/>
                  </a:lnTo>
                  <a:lnTo>
                    <a:pt x="753" y="1482"/>
                  </a:lnTo>
                  <a:lnTo>
                    <a:pt x="926" y="1482"/>
                  </a:lnTo>
                  <a:lnTo>
                    <a:pt x="926" y="1621"/>
                  </a:lnTo>
                  <a:close/>
                  <a:moveTo>
                    <a:pt x="926" y="1389"/>
                  </a:moveTo>
                  <a:lnTo>
                    <a:pt x="753" y="1389"/>
                  </a:lnTo>
                  <a:lnTo>
                    <a:pt x="753" y="1250"/>
                  </a:lnTo>
                  <a:lnTo>
                    <a:pt x="926" y="1250"/>
                  </a:lnTo>
                  <a:lnTo>
                    <a:pt x="926" y="1389"/>
                  </a:lnTo>
                  <a:close/>
                  <a:moveTo>
                    <a:pt x="926" y="1158"/>
                  </a:moveTo>
                  <a:lnTo>
                    <a:pt x="753" y="1158"/>
                  </a:lnTo>
                  <a:lnTo>
                    <a:pt x="753" y="1019"/>
                  </a:lnTo>
                  <a:lnTo>
                    <a:pt x="926" y="1019"/>
                  </a:lnTo>
                  <a:lnTo>
                    <a:pt x="926" y="1158"/>
                  </a:lnTo>
                  <a:close/>
                  <a:moveTo>
                    <a:pt x="926" y="926"/>
                  </a:moveTo>
                  <a:lnTo>
                    <a:pt x="753" y="926"/>
                  </a:lnTo>
                  <a:lnTo>
                    <a:pt x="753" y="787"/>
                  </a:lnTo>
                  <a:lnTo>
                    <a:pt x="926" y="787"/>
                  </a:lnTo>
                  <a:lnTo>
                    <a:pt x="926" y="926"/>
                  </a:lnTo>
                  <a:close/>
                  <a:moveTo>
                    <a:pt x="926" y="695"/>
                  </a:moveTo>
                  <a:lnTo>
                    <a:pt x="753" y="695"/>
                  </a:lnTo>
                  <a:lnTo>
                    <a:pt x="753" y="556"/>
                  </a:lnTo>
                  <a:lnTo>
                    <a:pt x="926" y="556"/>
                  </a:lnTo>
                  <a:lnTo>
                    <a:pt x="926" y="695"/>
                  </a:lnTo>
                  <a:close/>
                  <a:moveTo>
                    <a:pt x="926" y="463"/>
                  </a:moveTo>
                  <a:lnTo>
                    <a:pt x="753" y="463"/>
                  </a:lnTo>
                  <a:lnTo>
                    <a:pt x="753" y="324"/>
                  </a:lnTo>
                  <a:lnTo>
                    <a:pt x="926" y="324"/>
                  </a:lnTo>
                  <a:lnTo>
                    <a:pt x="926" y="463"/>
                  </a:lnTo>
                  <a:close/>
                </a:path>
              </a:pathLst>
            </a:custGeom>
            <a:solidFill>
              <a:srgbClr val="7C1D31"/>
            </a:solidFill>
            <a:ln>
              <a:noFill/>
            </a:ln>
            <a:effectLs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FFFFFF"/>
                </a:solidFill>
                <a:effectLst/>
                <a:uLnTx/>
                <a:uFillTx/>
                <a:latin typeface="Calibri"/>
                <a:ea typeface="+mn-ea"/>
                <a:cs typeface="Arial" charset="0"/>
              </a:endParaRPr>
            </a:p>
          </p:txBody>
        </p:sp>
        <p:sp>
          <p:nvSpPr>
            <p:cNvPr id="300" name="Rectangle 299"/>
            <p:cNvSpPr/>
            <p:nvPr/>
          </p:nvSpPr>
          <p:spPr bwMode="gray">
            <a:xfrm>
              <a:off x="8362834" y="1997074"/>
              <a:ext cx="304917" cy="363097"/>
            </a:xfrm>
            <a:prstGeom prst="rect">
              <a:avLst/>
            </a:prstGeom>
            <a:solidFill>
              <a:schemeClr val="bg1"/>
            </a:solidFill>
            <a:ln w="15875"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9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58595B"/>
                </a:solidFill>
                <a:effectLst/>
                <a:uLnTx/>
                <a:uFillTx/>
                <a:latin typeface="Calibri"/>
                <a:ea typeface=""/>
                <a:cs typeface=""/>
              </a:endParaRPr>
            </a:p>
          </p:txBody>
        </p:sp>
        <p:grpSp>
          <p:nvGrpSpPr>
            <p:cNvPr id="301" name="Group 300"/>
            <p:cNvGrpSpPr/>
            <p:nvPr/>
          </p:nvGrpSpPr>
          <p:grpSpPr>
            <a:xfrm>
              <a:off x="8383780" y="2016125"/>
              <a:ext cx="306195" cy="366438"/>
              <a:chOff x="5910747" y="3076263"/>
              <a:chExt cx="576674" cy="644710"/>
            </a:xfrm>
          </p:grpSpPr>
          <p:sp>
            <p:nvSpPr>
              <p:cNvPr id="302" name="Freeform 11"/>
              <p:cNvSpPr>
                <a:spLocks noChangeAspect="1" noChangeArrowheads="1"/>
              </p:cNvSpPr>
              <p:nvPr/>
            </p:nvSpPr>
            <p:spPr bwMode="auto">
              <a:xfrm>
                <a:off x="5910747" y="3076263"/>
                <a:ext cx="487023" cy="564788"/>
              </a:xfrm>
              <a:custGeom>
                <a:avLst/>
                <a:gdLst>
                  <a:gd name="T0" fmla="*/ 1343 w 2686"/>
                  <a:gd name="T1" fmla="*/ 2222 h 2964"/>
                  <a:gd name="T2" fmla="*/ 0 w 2686"/>
                  <a:gd name="T3" fmla="*/ 1991 h 2964"/>
                  <a:gd name="T4" fmla="*/ 0 w 2686"/>
                  <a:gd name="T5" fmla="*/ 2731 h 2964"/>
                  <a:gd name="T6" fmla="*/ 1343 w 2686"/>
                  <a:gd name="T7" fmla="*/ 2963 h 2964"/>
                  <a:gd name="T8" fmla="*/ 2685 w 2686"/>
                  <a:gd name="T9" fmla="*/ 2731 h 2964"/>
                  <a:gd name="T10" fmla="*/ 2685 w 2686"/>
                  <a:gd name="T11" fmla="*/ 1991 h 2964"/>
                  <a:gd name="T12" fmla="*/ 1343 w 2686"/>
                  <a:gd name="T13" fmla="*/ 2222 h 2964"/>
                  <a:gd name="T14" fmla="*/ 2500 w 2686"/>
                  <a:gd name="T15" fmla="*/ 2569 h 2964"/>
                  <a:gd name="T16" fmla="*/ 1343 w 2686"/>
                  <a:gd name="T17" fmla="*/ 2685 h 2964"/>
                  <a:gd name="T18" fmla="*/ 1343 w 2686"/>
                  <a:gd name="T19" fmla="*/ 2500 h 2964"/>
                  <a:gd name="T20" fmla="*/ 2500 w 2686"/>
                  <a:gd name="T21" fmla="*/ 2384 h 2964"/>
                  <a:gd name="T22" fmla="*/ 2500 w 2686"/>
                  <a:gd name="T23" fmla="*/ 2569 h 2964"/>
                  <a:gd name="T24" fmla="*/ 1343 w 2686"/>
                  <a:gd name="T25" fmla="*/ 0 h 2964"/>
                  <a:gd name="T26" fmla="*/ 0 w 2686"/>
                  <a:gd name="T27" fmla="*/ 231 h 2964"/>
                  <a:gd name="T28" fmla="*/ 0 w 2686"/>
                  <a:gd name="T29" fmla="*/ 972 h 2964"/>
                  <a:gd name="T30" fmla="*/ 1343 w 2686"/>
                  <a:gd name="T31" fmla="*/ 1204 h 2964"/>
                  <a:gd name="T32" fmla="*/ 2685 w 2686"/>
                  <a:gd name="T33" fmla="*/ 972 h 2964"/>
                  <a:gd name="T34" fmla="*/ 2685 w 2686"/>
                  <a:gd name="T35" fmla="*/ 231 h 2964"/>
                  <a:gd name="T36" fmla="*/ 1343 w 2686"/>
                  <a:gd name="T37" fmla="*/ 0 h 2964"/>
                  <a:gd name="T38" fmla="*/ 2500 w 2686"/>
                  <a:gd name="T39" fmla="*/ 811 h 2964"/>
                  <a:gd name="T40" fmla="*/ 1343 w 2686"/>
                  <a:gd name="T41" fmla="*/ 926 h 2964"/>
                  <a:gd name="T42" fmla="*/ 1343 w 2686"/>
                  <a:gd name="T43" fmla="*/ 741 h 2964"/>
                  <a:gd name="T44" fmla="*/ 2500 w 2686"/>
                  <a:gd name="T45" fmla="*/ 625 h 2964"/>
                  <a:gd name="T46" fmla="*/ 2500 w 2686"/>
                  <a:gd name="T47" fmla="*/ 811 h 2964"/>
                  <a:gd name="T48" fmla="*/ 2534 w 2686"/>
                  <a:gd name="T49" fmla="*/ 336 h 2964"/>
                  <a:gd name="T50" fmla="*/ 1343 w 2686"/>
                  <a:gd name="T51" fmla="*/ 463 h 2964"/>
                  <a:gd name="T52" fmla="*/ 150 w 2686"/>
                  <a:gd name="T53" fmla="*/ 336 h 2964"/>
                  <a:gd name="T54" fmla="*/ 150 w 2686"/>
                  <a:gd name="T55" fmla="*/ 313 h 2964"/>
                  <a:gd name="T56" fmla="*/ 1343 w 2686"/>
                  <a:gd name="T57" fmla="*/ 185 h 2964"/>
                  <a:gd name="T58" fmla="*/ 2534 w 2686"/>
                  <a:gd name="T59" fmla="*/ 313 h 2964"/>
                  <a:gd name="T60" fmla="*/ 2534 w 2686"/>
                  <a:gd name="T61" fmla="*/ 336 h 2964"/>
                  <a:gd name="T62" fmla="*/ 1343 w 2686"/>
                  <a:gd name="T63" fmla="*/ 1389 h 2964"/>
                  <a:gd name="T64" fmla="*/ 0 w 2686"/>
                  <a:gd name="T65" fmla="*/ 1158 h 2964"/>
                  <a:gd name="T66" fmla="*/ 0 w 2686"/>
                  <a:gd name="T67" fmla="*/ 1806 h 2964"/>
                  <a:gd name="T68" fmla="*/ 1343 w 2686"/>
                  <a:gd name="T69" fmla="*/ 2038 h 2964"/>
                  <a:gd name="T70" fmla="*/ 2685 w 2686"/>
                  <a:gd name="T71" fmla="*/ 1806 h 2964"/>
                  <a:gd name="T72" fmla="*/ 2685 w 2686"/>
                  <a:gd name="T73" fmla="*/ 1158 h 2964"/>
                  <a:gd name="T74" fmla="*/ 1343 w 2686"/>
                  <a:gd name="T75" fmla="*/ 1389 h 2964"/>
                  <a:gd name="T76" fmla="*/ 2500 w 2686"/>
                  <a:gd name="T77" fmla="*/ 1690 h 2964"/>
                  <a:gd name="T78" fmla="*/ 1343 w 2686"/>
                  <a:gd name="T79" fmla="*/ 1806 h 2964"/>
                  <a:gd name="T80" fmla="*/ 1343 w 2686"/>
                  <a:gd name="T81" fmla="*/ 1621 h 2964"/>
                  <a:gd name="T82" fmla="*/ 2500 w 2686"/>
                  <a:gd name="T83" fmla="*/ 1505 h 2964"/>
                  <a:gd name="T84" fmla="*/ 2500 w 2686"/>
                  <a:gd name="T85" fmla="*/ 1690 h 29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686" h="2964">
                    <a:moveTo>
                      <a:pt x="1343" y="2222"/>
                    </a:moveTo>
                    <a:cubicBezTo>
                      <a:pt x="602" y="2222"/>
                      <a:pt x="0" y="2119"/>
                      <a:pt x="0" y="1991"/>
                    </a:cubicBezTo>
                    <a:cubicBezTo>
                      <a:pt x="0" y="2731"/>
                      <a:pt x="0" y="2731"/>
                      <a:pt x="0" y="2731"/>
                    </a:cubicBezTo>
                    <a:cubicBezTo>
                      <a:pt x="0" y="2859"/>
                      <a:pt x="602" y="2963"/>
                      <a:pt x="1343" y="2963"/>
                    </a:cubicBezTo>
                    <a:cubicBezTo>
                      <a:pt x="2084" y="2963"/>
                      <a:pt x="2685" y="2859"/>
                      <a:pt x="2685" y="2731"/>
                    </a:cubicBezTo>
                    <a:cubicBezTo>
                      <a:pt x="2685" y="1991"/>
                      <a:pt x="2685" y="1991"/>
                      <a:pt x="2685" y="1991"/>
                    </a:cubicBezTo>
                    <a:cubicBezTo>
                      <a:pt x="2685" y="2119"/>
                      <a:pt x="2084" y="2222"/>
                      <a:pt x="1343" y="2222"/>
                    </a:cubicBezTo>
                    <a:close/>
                    <a:moveTo>
                      <a:pt x="2500" y="2569"/>
                    </a:moveTo>
                    <a:cubicBezTo>
                      <a:pt x="2268" y="2639"/>
                      <a:pt x="1841" y="2685"/>
                      <a:pt x="1343" y="2685"/>
                    </a:cubicBezTo>
                    <a:cubicBezTo>
                      <a:pt x="1343" y="2500"/>
                      <a:pt x="1343" y="2500"/>
                      <a:pt x="1343" y="2500"/>
                    </a:cubicBezTo>
                    <a:cubicBezTo>
                      <a:pt x="1841" y="2500"/>
                      <a:pt x="2268" y="2453"/>
                      <a:pt x="2500" y="2384"/>
                    </a:cubicBezTo>
                    <a:lnTo>
                      <a:pt x="2500" y="2569"/>
                    </a:lnTo>
                    <a:close/>
                    <a:moveTo>
                      <a:pt x="1343" y="0"/>
                    </a:moveTo>
                    <a:cubicBezTo>
                      <a:pt x="602" y="0"/>
                      <a:pt x="0" y="104"/>
                      <a:pt x="0" y="231"/>
                    </a:cubicBezTo>
                    <a:cubicBezTo>
                      <a:pt x="0" y="972"/>
                      <a:pt x="0" y="972"/>
                      <a:pt x="0" y="972"/>
                    </a:cubicBezTo>
                    <a:cubicBezTo>
                      <a:pt x="0" y="1100"/>
                      <a:pt x="602" y="1204"/>
                      <a:pt x="1343" y="1204"/>
                    </a:cubicBezTo>
                    <a:cubicBezTo>
                      <a:pt x="2084" y="1204"/>
                      <a:pt x="2685" y="1100"/>
                      <a:pt x="2685" y="972"/>
                    </a:cubicBezTo>
                    <a:cubicBezTo>
                      <a:pt x="2685" y="231"/>
                      <a:pt x="2685" y="231"/>
                      <a:pt x="2685" y="231"/>
                    </a:cubicBezTo>
                    <a:cubicBezTo>
                      <a:pt x="2685" y="104"/>
                      <a:pt x="2084" y="0"/>
                      <a:pt x="1343" y="0"/>
                    </a:cubicBezTo>
                    <a:close/>
                    <a:moveTo>
                      <a:pt x="2500" y="811"/>
                    </a:moveTo>
                    <a:cubicBezTo>
                      <a:pt x="2268" y="880"/>
                      <a:pt x="1841" y="926"/>
                      <a:pt x="1343" y="926"/>
                    </a:cubicBezTo>
                    <a:cubicBezTo>
                      <a:pt x="1343" y="741"/>
                      <a:pt x="1343" y="741"/>
                      <a:pt x="1343" y="741"/>
                    </a:cubicBezTo>
                    <a:cubicBezTo>
                      <a:pt x="1841" y="741"/>
                      <a:pt x="2268" y="695"/>
                      <a:pt x="2500" y="625"/>
                    </a:cubicBezTo>
                    <a:lnTo>
                      <a:pt x="2500" y="811"/>
                    </a:lnTo>
                    <a:close/>
                    <a:moveTo>
                      <a:pt x="2534" y="336"/>
                    </a:moveTo>
                    <a:cubicBezTo>
                      <a:pt x="2303" y="417"/>
                      <a:pt x="1864" y="463"/>
                      <a:pt x="1343" y="463"/>
                    </a:cubicBezTo>
                    <a:cubicBezTo>
                      <a:pt x="822" y="463"/>
                      <a:pt x="382" y="417"/>
                      <a:pt x="150" y="336"/>
                    </a:cubicBezTo>
                    <a:cubicBezTo>
                      <a:pt x="139" y="336"/>
                      <a:pt x="139" y="313"/>
                      <a:pt x="150" y="313"/>
                    </a:cubicBezTo>
                    <a:cubicBezTo>
                      <a:pt x="382" y="231"/>
                      <a:pt x="822" y="185"/>
                      <a:pt x="1343" y="185"/>
                    </a:cubicBezTo>
                    <a:cubicBezTo>
                      <a:pt x="1864" y="185"/>
                      <a:pt x="2303" y="231"/>
                      <a:pt x="2534" y="313"/>
                    </a:cubicBezTo>
                    <a:cubicBezTo>
                      <a:pt x="2546" y="313"/>
                      <a:pt x="2546" y="336"/>
                      <a:pt x="2534" y="336"/>
                    </a:cubicBezTo>
                    <a:close/>
                    <a:moveTo>
                      <a:pt x="1343" y="1389"/>
                    </a:moveTo>
                    <a:cubicBezTo>
                      <a:pt x="602" y="1389"/>
                      <a:pt x="0" y="1285"/>
                      <a:pt x="0" y="1158"/>
                    </a:cubicBezTo>
                    <a:cubicBezTo>
                      <a:pt x="0" y="1806"/>
                      <a:pt x="0" y="1806"/>
                      <a:pt x="0" y="1806"/>
                    </a:cubicBezTo>
                    <a:cubicBezTo>
                      <a:pt x="0" y="1933"/>
                      <a:pt x="602" y="2038"/>
                      <a:pt x="1343" y="2038"/>
                    </a:cubicBezTo>
                    <a:cubicBezTo>
                      <a:pt x="2084" y="2038"/>
                      <a:pt x="2685" y="1933"/>
                      <a:pt x="2685" y="1806"/>
                    </a:cubicBezTo>
                    <a:cubicBezTo>
                      <a:pt x="2685" y="1158"/>
                      <a:pt x="2685" y="1158"/>
                      <a:pt x="2685" y="1158"/>
                    </a:cubicBezTo>
                    <a:cubicBezTo>
                      <a:pt x="2685" y="1285"/>
                      <a:pt x="2084" y="1389"/>
                      <a:pt x="1343" y="1389"/>
                    </a:cubicBezTo>
                    <a:close/>
                    <a:moveTo>
                      <a:pt x="2500" y="1690"/>
                    </a:moveTo>
                    <a:cubicBezTo>
                      <a:pt x="2268" y="1760"/>
                      <a:pt x="1841" y="1806"/>
                      <a:pt x="1343" y="1806"/>
                    </a:cubicBezTo>
                    <a:cubicBezTo>
                      <a:pt x="1343" y="1621"/>
                      <a:pt x="1343" y="1621"/>
                      <a:pt x="1343" y="1621"/>
                    </a:cubicBezTo>
                    <a:cubicBezTo>
                      <a:pt x="1841" y="1621"/>
                      <a:pt x="2268" y="1574"/>
                      <a:pt x="2500" y="1505"/>
                    </a:cubicBezTo>
                    <a:lnTo>
                      <a:pt x="2500" y="1690"/>
                    </a:lnTo>
                    <a:close/>
                  </a:path>
                </a:pathLst>
              </a:custGeom>
              <a:solidFill>
                <a:srgbClr val="A52641">
                  <a:lumMod val="75000"/>
                </a:srgbClr>
              </a:solidFill>
              <a:ln>
                <a:noFill/>
              </a:ln>
              <a:effectLs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58595B">
                      <a:lumMod val="60000"/>
                      <a:lumOff val="40000"/>
                    </a:srgbClr>
                  </a:solidFill>
                  <a:effectLst/>
                  <a:uLnTx/>
                  <a:uFillTx/>
                  <a:latin typeface="Calibri"/>
                  <a:ea typeface="+mn-ea"/>
                  <a:cs typeface="Arial" charset="0"/>
                </a:endParaRPr>
              </a:p>
            </p:txBody>
          </p:sp>
          <p:sp>
            <p:nvSpPr>
              <p:cNvPr id="303" name="Oval 302"/>
              <p:cNvSpPr/>
              <p:nvPr/>
            </p:nvSpPr>
            <p:spPr bwMode="gray">
              <a:xfrm>
                <a:off x="6125478" y="3360348"/>
                <a:ext cx="361943" cy="360625"/>
              </a:xfrm>
              <a:prstGeom prst="ellipse">
                <a:avLst/>
              </a:prstGeom>
              <a:solidFill>
                <a:schemeClr val="bg1"/>
              </a:solidFill>
              <a:ln w="15875"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9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58595B">
                      <a:lumMod val="60000"/>
                      <a:lumOff val="40000"/>
                    </a:srgbClr>
                  </a:solidFill>
                  <a:effectLst/>
                  <a:uLnTx/>
                  <a:uFillTx/>
                  <a:latin typeface="Calibri"/>
                  <a:ea typeface="+mn-ea"/>
                  <a:cs typeface="Arial" charset="0"/>
                </a:endParaRPr>
              </a:p>
            </p:txBody>
          </p:sp>
          <p:sp>
            <p:nvSpPr>
              <p:cNvPr id="304" name="Circular Arrow 303"/>
              <p:cNvSpPr/>
              <p:nvPr/>
            </p:nvSpPr>
            <p:spPr bwMode="gray">
              <a:xfrm rot="1160430">
                <a:off x="6157063" y="3386289"/>
                <a:ext cx="313758" cy="325962"/>
              </a:xfrm>
              <a:prstGeom prst="circularArrow">
                <a:avLst>
                  <a:gd name="adj1" fmla="val 10182"/>
                  <a:gd name="adj2" fmla="val 1142319"/>
                  <a:gd name="adj3" fmla="val 20339775"/>
                  <a:gd name="adj4" fmla="val 3765888"/>
                  <a:gd name="adj5" fmla="val 15861"/>
                </a:avLst>
              </a:prstGeom>
              <a:solidFill>
                <a:srgbClr val="7C1D31"/>
              </a:solidFill>
              <a:ln w="15875" cap="flat" cmpd="sng" algn="ctr">
                <a:solidFill>
                  <a:srgbClr val="A52641">
                    <a:lumMod val="75000"/>
                  </a:srgbClr>
                </a:soli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9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58595B">
                      <a:lumMod val="60000"/>
                      <a:lumOff val="40000"/>
                    </a:srgbClr>
                  </a:solidFill>
                  <a:effectLst/>
                  <a:uLnTx/>
                  <a:uFillTx/>
                  <a:latin typeface="Calibri"/>
                  <a:ea typeface="+mn-ea"/>
                  <a:cs typeface="Arial" charset="0"/>
                </a:endParaRPr>
              </a:p>
            </p:txBody>
          </p:sp>
        </p:grpSp>
      </p:grpSp>
      <p:sp>
        <p:nvSpPr>
          <p:cNvPr id="305" name="TextBox 304"/>
          <p:cNvSpPr txBox="1"/>
          <p:nvPr/>
        </p:nvSpPr>
        <p:spPr>
          <a:xfrm>
            <a:off x="9512628" y="2630459"/>
            <a:ext cx="2087232" cy="474941"/>
          </a:xfrm>
          <a:prstGeom prst="rect">
            <a:avLst/>
          </a:prstGeom>
          <a:noFill/>
          <a:ln>
            <a:noFill/>
          </a:ln>
        </p:spPr>
        <p:txBody>
          <a:bodyPr wrap="square" lIns="121859" tIns="60930" rIns="121859" bIns="60930" rtlCol="0">
            <a:spAutoFit/>
          </a:bodyPr>
          <a:lstStyle/>
          <a:p>
            <a:pPr marL="0" marR="0" lvl="0" indent="0" algn="l" defTabSz="914400" rtl="0" eaLnBrk="1" fontAlgn="auto" latinLnBrk="0" hangingPunct="1">
              <a:lnSpc>
                <a:spcPct val="80000"/>
              </a:lnSpc>
              <a:spcBef>
                <a:spcPts val="0"/>
              </a:spcBef>
              <a:spcAft>
                <a:spcPts val="0"/>
              </a:spcAft>
              <a:buClrTx/>
              <a:buSzTx/>
              <a:buFontTx/>
              <a:buNone/>
              <a:tabLst/>
              <a:defRPr/>
            </a:pPr>
            <a:r>
              <a:rPr kumimoji="0" lang="en-US" sz="1400" b="0" i="0" u="none" strike="noStrike" kern="0" cap="none" spc="0" normalizeH="0" baseline="0" noProof="0" dirty="0">
                <a:ln>
                  <a:noFill/>
                </a:ln>
                <a:solidFill>
                  <a:srgbClr val="58595B">
                    <a:lumMod val="75000"/>
                  </a:srgbClr>
                </a:solidFill>
                <a:effectLst/>
                <a:uLnTx/>
                <a:uFillTx/>
                <a:latin typeface="Calibri"/>
                <a:ea typeface="+mn-ea"/>
                <a:cs typeface="Arial" charset="0"/>
              </a:rPr>
              <a:t>Instantiate cloud DR instance on demand</a:t>
            </a:r>
          </a:p>
        </p:txBody>
      </p:sp>
      <p:sp>
        <p:nvSpPr>
          <p:cNvPr id="306" name="Freeform 34"/>
          <p:cNvSpPr>
            <a:spLocks noChangeArrowheads="1"/>
          </p:cNvSpPr>
          <p:nvPr/>
        </p:nvSpPr>
        <p:spPr bwMode="auto">
          <a:xfrm flipH="1">
            <a:off x="8300349" y="2048866"/>
            <a:ext cx="616184" cy="247008"/>
          </a:xfrm>
          <a:custGeom>
            <a:avLst/>
            <a:gdLst>
              <a:gd name="T0" fmla="*/ 309 w 3048"/>
              <a:gd name="T1" fmla="*/ 185 h 1223"/>
              <a:gd name="T2" fmla="*/ 309 w 3048"/>
              <a:gd name="T3" fmla="*/ 185 h 1223"/>
              <a:gd name="T4" fmla="*/ 155 w 3048"/>
              <a:gd name="T5" fmla="*/ 324 h 1223"/>
              <a:gd name="T6" fmla="*/ 0 w 3048"/>
              <a:gd name="T7" fmla="*/ 154 h 1223"/>
              <a:gd name="T8" fmla="*/ 155 w 3048"/>
              <a:gd name="T9" fmla="*/ 0 h 1223"/>
              <a:gd name="T10" fmla="*/ 309 w 3048"/>
              <a:gd name="T11" fmla="*/ 139 h 1223"/>
              <a:gd name="T12" fmla="*/ 1995 w 3048"/>
              <a:gd name="T13" fmla="*/ 139 h 1223"/>
              <a:gd name="T14" fmla="*/ 2769 w 3048"/>
              <a:gd name="T15" fmla="*/ 912 h 1223"/>
              <a:gd name="T16" fmla="*/ 2985 w 3048"/>
              <a:gd name="T17" fmla="*/ 928 h 1223"/>
              <a:gd name="T18" fmla="*/ 2985 w 3048"/>
              <a:gd name="T19" fmla="*/ 1160 h 1223"/>
              <a:gd name="T20" fmla="*/ 2754 w 3048"/>
              <a:gd name="T21" fmla="*/ 1160 h 1223"/>
              <a:gd name="T22" fmla="*/ 2754 w 3048"/>
              <a:gd name="T23" fmla="*/ 943 h 1223"/>
              <a:gd name="T24" fmla="*/ 1980 w 3048"/>
              <a:gd name="T25" fmla="*/ 185 h 1223"/>
              <a:gd name="T26" fmla="*/ 309 w 3048"/>
              <a:gd name="T27" fmla="*/ 185 h 1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048" h="1223">
                <a:moveTo>
                  <a:pt x="309" y="185"/>
                </a:moveTo>
                <a:lnTo>
                  <a:pt x="309" y="185"/>
                </a:lnTo>
                <a:cubicBezTo>
                  <a:pt x="309" y="262"/>
                  <a:pt x="232" y="324"/>
                  <a:pt x="155" y="324"/>
                </a:cubicBezTo>
                <a:cubicBezTo>
                  <a:pt x="62" y="324"/>
                  <a:pt x="0" y="247"/>
                  <a:pt x="0" y="154"/>
                </a:cubicBezTo>
                <a:cubicBezTo>
                  <a:pt x="0" y="77"/>
                  <a:pt x="62" y="0"/>
                  <a:pt x="155" y="0"/>
                </a:cubicBezTo>
                <a:cubicBezTo>
                  <a:pt x="232" y="0"/>
                  <a:pt x="309" y="62"/>
                  <a:pt x="309" y="139"/>
                </a:cubicBezTo>
                <a:cubicBezTo>
                  <a:pt x="1995" y="139"/>
                  <a:pt x="1995" y="139"/>
                  <a:pt x="1995" y="139"/>
                </a:cubicBezTo>
                <a:cubicBezTo>
                  <a:pt x="2769" y="912"/>
                  <a:pt x="2769" y="912"/>
                  <a:pt x="2769" y="912"/>
                </a:cubicBezTo>
                <a:cubicBezTo>
                  <a:pt x="2846" y="866"/>
                  <a:pt x="2923" y="881"/>
                  <a:pt x="2985" y="928"/>
                </a:cubicBezTo>
                <a:cubicBezTo>
                  <a:pt x="3047" y="990"/>
                  <a:pt x="3047" y="1098"/>
                  <a:pt x="2985" y="1160"/>
                </a:cubicBezTo>
                <a:cubicBezTo>
                  <a:pt x="2923" y="1222"/>
                  <a:pt x="2815" y="1222"/>
                  <a:pt x="2754" y="1160"/>
                </a:cubicBezTo>
                <a:cubicBezTo>
                  <a:pt x="2707" y="1098"/>
                  <a:pt x="2692" y="1005"/>
                  <a:pt x="2754" y="943"/>
                </a:cubicBezTo>
                <a:cubicBezTo>
                  <a:pt x="1980" y="185"/>
                  <a:pt x="1980" y="185"/>
                  <a:pt x="1980" y="185"/>
                </a:cubicBezTo>
                <a:lnTo>
                  <a:pt x="309" y="185"/>
                </a:lnTo>
              </a:path>
            </a:pathLst>
          </a:custGeom>
          <a:solidFill>
            <a:schemeClr val="accent2">
              <a:lumMod val="75000"/>
            </a:schemeClr>
          </a:solidFill>
          <a:ln w="9525">
            <a:noFill/>
          </a:ln>
          <a:effec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Calibri"/>
              <a:ea typeface="+mn-ea"/>
              <a:cs typeface="Arial" charset="0"/>
            </a:endParaRPr>
          </a:p>
        </p:txBody>
      </p:sp>
      <p:sp>
        <p:nvSpPr>
          <p:cNvPr id="307" name="Freeform 34"/>
          <p:cNvSpPr>
            <a:spLocks noChangeArrowheads="1"/>
          </p:cNvSpPr>
          <p:nvPr/>
        </p:nvSpPr>
        <p:spPr bwMode="auto">
          <a:xfrm flipH="1" flipV="1">
            <a:off x="8292747" y="2591295"/>
            <a:ext cx="616184" cy="247008"/>
          </a:xfrm>
          <a:custGeom>
            <a:avLst/>
            <a:gdLst>
              <a:gd name="T0" fmla="*/ 309 w 3048"/>
              <a:gd name="T1" fmla="*/ 185 h 1223"/>
              <a:gd name="T2" fmla="*/ 309 w 3048"/>
              <a:gd name="T3" fmla="*/ 185 h 1223"/>
              <a:gd name="T4" fmla="*/ 155 w 3048"/>
              <a:gd name="T5" fmla="*/ 324 h 1223"/>
              <a:gd name="T6" fmla="*/ 0 w 3048"/>
              <a:gd name="T7" fmla="*/ 154 h 1223"/>
              <a:gd name="T8" fmla="*/ 155 w 3048"/>
              <a:gd name="T9" fmla="*/ 0 h 1223"/>
              <a:gd name="T10" fmla="*/ 309 w 3048"/>
              <a:gd name="T11" fmla="*/ 139 h 1223"/>
              <a:gd name="T12" fmla="*/ 1995 w 3048"/>
              <a:gd name="T13" fmla="*/ 139 h 1223"/>
              <a:gd name="T14" fmla="*/ 2769 w 3048"/>
              <a:gd name="T15" fmla="*/ 912 h 1223"/>
              <a:gd name="T16" fmla="*/ 2985 w 3048"/>
              <a:gd name="T17" fmla="*/ 928 h 1223"/>
              <a:gd name="T18" fmla="*/ 2985 w 3048"/>
              <a:gd name="T19" fmla="*/ 1160 h 1223"/>
              <a:gd name="T20" fmla="*/ 2754 w 3048"/>
              <a:gd name="T21" fmla="*/ 1160 h 1223"/>
              <a:gd name="T22" fmla="*/ 2754 w 3048"/>
              <a:gd name="T23" fmla="*/ 943 h 1223"/>
              <a:gd name="T24" fmla="*/ 1980 w 3048"/>
              <a:gd name="T25" fmla="*/ 185 h 1223"/>
              <a:gd name="T26" fmla="*/ 309 w 3048"/>
              <a:gd name="T27" fmla="*/ 185 h 1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048" h="1223">
                <a:moveTo>
                  <a:pt x="309" y="185"/>
                </a:moveTo>
                <a:lnTo>
                  <a:pt x="309" y="185"/>
                </a:lnTo>
                <a:cubicBezTo>
                  <a:pt x="309" y="262"/>
                  <a:pt x="232" y="324"/>
                  <a:pt x="155" y="324"/>
                </a:cubicBezTo>
                <a:cubicBezTo>
                  <a:pt x="62" y="324"/>
                  <a:pt x="0" y="247"/>
                  <a:pt x="0" y="154"/>
                </a:cubicBezTo>
                <a:cubicBezTo>
                  <a:pt x="0" y="77"/>
                  <a:pt x="62" y="0"/>
                  <a:pt x="155" y="0"/>
                </a:cubicBezTo>
                <a:cubicBezTo>
                  <a:pt x="232" y="0"/>
                  <a:pt x="309" y="62"/>
                  <a:pt x="309" y="139"/>
                </a:cubicBezTo>
                <a:cubicBezTo>
                  <a:pt x="1995" y="139"/>
                  <a:pt x="1995" y="139"/>
                  <a:pt x="1995" y="139"/>
                </a:cubicBezTo>
                <a:cubicBezTo>
                  <a:pt x="2769" y="912"/>
                  <a:pt x="2769" y="912"/>
                  <a:pt x="2769" y="912"/>
                </a:cubicBezTo>
                <a:cubicBezTo>
                  <a:pt x="2846" y="866"/>
                  <a:pt x="2923" y="881"/>
                  <a:pt x="2985" y="928"/>
                </a:cubicBezTo>
                <a:cubicBezTo>
                  <a:pt x="3047" y="990"/>
                  <a:pt x="3047" y="1098"/>
                  <a:pt x="2985" y="1160"/>
                </a:cubicBezTo>
                <a:cubicBezTo>
                  <a:pt x="2923" y="1222"/>
                  <a:pt x="2815" y="1222"/>
                  <a:pt x="2754" y="1160"/>
                </a:cubicBezTo>
                <a:cubicBezTo>
                  <a:pt x="2707" y="1098"/>
                  <a:pt x="2692" y="1005"/>
                  <a:pt x="2754" y="943"/>
                </a:cubicBezTo>
                <a:cubicBezTo>
                  <a:pt x="1980" y="185"/>
                  <a:pt x="1980" y="185"/>
                  <a:pt x="1980" y="185"/>
                </a:cubicBezTo>
                <a:lnTo>
                  <a:pt x="309" y="185"/>
                </a:lnTo>
              </a:path>
            </a:pathLst>
          </a:custGeom>
          <a:solidFill>
            <a:schemeClr val="accent2">
              <a:lumMod val="75000"/>
            </a:schemeClr>
          </a:solidFill>
          <a:ln w="9525">
            <a:noFill/>
          </a:ln>
          <a:effec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Calibri"/>
              <a:ea typeface="+mn-ea"/>
              <a:cs typeface="Arial" charset="0"/>
            </a:endParaRPr>
          </a:p>
        </p:txBody>
      </p:sp>
      <p:sp>
        <p:nvSpPr>
          <p:cNvPr id="308" name="Freeform 34"/>
          <p:cNvSpPr>
            <a:spLocks noChangeArrowheads="1"/>
          </p:cNvSpPr>
          <p:nvPr/>
        </p:nvSpPr>
        <p:spPr bwMode="auto">
          <a:xfrm flipH="1" flipV="1">
            <a:off x="8010467" y="4838794"/>
            <a:ext cx="631775" cy="253258"/>
          </a:xfrm>
          <a:custGeom>
            <a:avLst/>
            <a:gdLst>
              <a:gd name="T0" fmla="*/ 309 w 3048"/>
              <a:gd name="T1" fmla="*/ 185 h 1223"/>
              <a:gd name="T2" fmla="*/ 309 w 3048"/>
              <a:gd name="T3" fmla="*/ 185 h 1223"/>
              <a:gd name="T4" fmla="*/ 155 w 3048"/>
              <a:gd name="T5" fmla="*/ 324 h 1223"/>
              <a:gd name="T6" fmla="*/ 0 w 3048"/>
              <a:gd name="T7" fmla="*/ 154 h 1223"/>
              <a:gd name="T8" fmla="*/ 155 w 3048"/>
              <a:gd name="T9" fmla="*/ 0 h 1223"/>
              <a:gd name="T10" fmla="*/ 309 w 3048"/>
              <a:gd name="T11" fmla="*/ 139 h 1223"/>
              <a:gd name="T12" fmla="*/ 1995 w 3048"/>
              <a:gd name="T13" fmla="*/ 139 h 1223"/>
              <a:gd name="T14" fmla="*/ 2769 w 3048"/>
              <a:gd name="T15" fmla="*/ 912 h 1223"/>
              <a:gd name="T16" fmla="*/ 2985 w 3048"/>
              <a:gd name="T17" fmla="*/ 928 h 1223"/>
              <a:gd name="T18" fmla="*/ 2985 w 3048"/>
              <a:gd name="T19" fmla="*/ 1160 h 1223"/>
              <a:gd name="T20" fmla="*/ 2754 w 3048"/>
              <a:gd name="T21" fmla="*/ 1160 h 1223"/>
              <a:gd name="T22" fmla="*/ 2754 w 3048"/>
              <a:gd name="T23" fmla="*/ 943 h 1223"/>
              <a:gd name="T24" fmla="*/ 1980 w 3048"/>
              <a:gd name="T25" fmla="*/ 185 h 1223"/>
              <a:gd name="T26" fmla="*/ 309 w 3048"/>
              <a:gd name="T27" fmla="*/ 185 h 1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048" h="1223">
                <a:moveTo>
                  <a:pt x="309" y="185"/>
                </a:moveTo>
                <a:lnTo>
                  <a:pt x="309" y="185"/>
                </a:lnTo>
                <a:cubicBezTo>
                  <a:pt x="309" y="262"/>
                  <a:pt x="232" y="324"/>
                  <a:pt x="155" y="324"/>
                </a:cubicBezTo>
                <a:cubicBezTo>
                  <a:pt x="62" y="324"/>
                  <a:pt x="0" y="247"/>
                  <a:pt x="0" y="154"/>
                </a:cubicBezTo>
                <a:cubicBezTo>
                  <a:pt x="0" y="77"/>
                  <a:pt x="62" y="0"/>
                  <a:pt x="155" y="0"/>
                </a:cubicBezTo>
                <a:cubicBezTo>
                  <a:pt x="232" y="0"/>
                  <a:pt x="309" y="62"/>
                  <a:pt x="309" y="139"/>
                </a:cubicBezTo>
                <a:cubicBezTo>
                  <a:pt x="1995" y="139"/>
                  <a:pt x="1995" y="139"/>
                  <a:pt x="1995" y="139"/>
                </a:cubicBezTo>
                <a:cubicBezTo>
                  <a:pt x="2769" y="912"/>
                  <a:pt x="2769" y="912"/>
                  <a:pt x="2769" y="912"/>
                </a:cubicBezTo>
                <a:cubicBezTo>
                  <a:pt x="2846" y="866"/>
                  <a:pt x="2923" y="881"/>
                  <a:pt x="2985" y="928"/>
                </a:cubicBezTo>
                <a:cubicBezTo>
                  <a:pt x="3047" y="990"/>
                  <a:pt x="3047" y="1098"/>
                  <a:pt x="2985" y="1160"/>
                </a:cubicBezTo>
                <a:cubicBezTo>
                  <a:pt x="2923" y="1222"/>
                  <a:pt x="2815" y="1222"/>
                  <a:pt x="2754" y="1160"/>
                </a:cubicBezTo>
                <a:cubicBezTo>
                  <a:pt x="2707" y="1098"/>
                  <a:pt x="2692" y="1005"/>
                  <a:pt x="2754" y="943"/>
                </a:cubicBezTo>
                <a:cubicBezTo>
                  <a:pt x="1980" y="185"/>
                  <a:pt x="1980" y="185"/>
                  <a:pt x="1980" y="185"/>
                </a:cubicBezTo>
                <a:lnTo>
                  <a:pt x="309" y="185"/>
                </a:lnTo>
              </a:path>
            </a:pathLst>
          </a:custGeom>
          <a:solidFill>
            <a:schemeClr val="accent2">
              <a:lumMod val="75000"/>
            </a:schemeClr>
          </a:solidFill>
          <a:ln w="9525">
            <a:noFill/>
          </a:ln>
          <a:effec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Calibri"/>
              <a:ea typeface="+mn-ea"/>
              <a:cs typeface="Arial" charset="0"/>
            </a:endParaRPr>
          </a:p>
        </p:txBody>
      </p:sp>
      <p:sp>
        <p:nvSpPr>
          <p:cNvPr id="309" name="Freeform 34"/>
          <p:cNvSpPr>
            <a:spLocks noChangeArrowheads="1"/>
          </p:cNvSpPr>
          <p:nvPr/>
        </p:nvSpPr>
        <p:spPr bwMode="auto">
          <a:xfrm flipH="1">
            <a:off x="8228898" y="4001397"/>
            <a:ext cx="650842" cy="276022"/>
          </a:xfrm>
          <a:custGeom>
            <a:avLst/>
            <a:gdLst>
              <a:gd name="T0" fmla="*/ 309 w 3048"/>
              <a:gd name="T1" fmla="*/ 185 h 1223"/>
              <a:gd name="T2" fmla="*/ 309 w 3048"/>
              <a:gd name="T3" fmla="*/ 185 h 1223"/>
              <a:gd name="T4" fmla="*/ 155 w 3048"/>
              <a:gd name="T5" fmla="*/ 324 h 1223"/>
              <a:gd name="T6" fmla="*/ 0 w 3048"/>
              <a:gd name="T7" fmla="*/ 154 h 1223"/>
              <a:gd name="T8" fmla="*/ 155 w 3048"/>
              <a:gd name="T9" fmla="*/ 0 h 1223"/>
              <a:gd name="T10" fmla="*/ 309 w 3048"/>
              <a:gd name="T11" fmla="*/ 139 h 1223"/>
              <a:gd name="T12" fmla="*/ 1995 w 3048"/>
              <a:gd name="T13" fmla="*/ 139 h 1223"/>
              <a:gd name="T14" fmla="*/ 2769 w 3048"/>
              <a:gd name="T15" fmla="*/ 912 h 1223"/>
              <a:gd name="T16" fmla="*/ 2985 w 3048"/>
              <a:gd name="T17" fmla="*/ 928 h 1223"/>
              <a:gd name="T18" fmla="*/ 2985 w 3048"/>
              <a:gd name="T19" fmla="*/ 1160 h 1223"/>
              <a:gd name="T20" fmla="*/ 2754 w 3048"/>
              <a:gd name="T21" fmla="*/ 1160 h 1223"/>
              <a:gd name="T22" fmla="*/ 2754 w 3048"/>
              <a:gd name="T23" fmla="*/ 943 h 1223"/>
              <a:gd name="T24" fmla="*/ 1980 w 3048"/>
              <a:gd name="T25" fmla="*/ 185 h 1223"/>
              <a:gd name="T26" fmla="*/ 309 w 3048"/>
              <a:gd name="T27" fmla="*/ 185 h 1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048" h="1223">
                <a:moveTo>
                  <a:pt x="309" y="185"/>
                </a:moveTo>
                <a:lnTo>
                  <a:pt x="309" y="185"/>
                </a:lnTo>
                <a:cubicBezTo>
                  <a:pt x="309" y="262"/>
                  <a:pt x="232" y="324"/>
                  <a:pt x="155" y="324"/>
                </a:cubicBezTo>
                <a:cubicBezTo>
                  <a:pt x="62" y="324"/>
                  <a:pt x="0" y="247"/>
                  <a:pt x="0" y="154"/>
                </a:cubicBezTo>
                <a:cubicBezTo>
                  <a:pt x="0" y="77"/>
                  <a:pt x="62" y="0"/>
                  <a:pt x="155" y="0"/>
                </a:cubicBezTo>
                <a:cubicBezTo>
                  <a:pt x="232" y="0"/>
                  <a:pt x="309" y="62"/>
                  <a:pt x="309" y="139"/>
                </a:cubicBezTo>
                <a:cubicBezTo>
                  <a:pt x="1995" y="139"/>
                  <a:pt x="1995" y="139"/>
                  <a:pt x="1995" y="139"/>
                </a:cubicBezTo>
                <a:cubicBezTo>
                  <a:pt x="2769" y="912"/>
                  <a:pt x="2769" y="912"/>
                  <a:pt x="2769" y="912"/>
                </a:cubicBezTo>
                <a:cubicBezTo>
                  <a:pt x="2846" y="866"/>
                  <a:pt x="2923" y="881"/>
                  <a:pt x="2985" y="928"/>
                </a:cubicBezTo>
                <a:cubicBezTo>
                  <a:pt x="3047" y="990"/>
                  <a:pt x="3047" y="1098"/>
                  <a:pt x="2985" y="1160"/>
                </a:cubicBezTo>
                <a:cubicBezTo>
                  <a:pt x="2923" y="1222"/>
                  <a:pt x="2815" y="1222"/>
                  <a:pt x="2754" y="1160"/>
                </a:cubicBezTo>
                <a:cubicBezTo>
                  <a:pt x="2707" y="1098"/>
                  <a:pt x="2692" y="1005"/>
                  <a:pt x="2754" y="943"/>
                </a:cubicBezTo>
                <a:cubicBezTo>
                  <a:pt x="1980" y="185"/>
                  <a:pt x="1980" y="185"/>
                  <a:pt x="1980" y="185"/>
                </a:cubicBezTo>
                <a:lnTo>
                  <a:pt x="309" y="185"/>
                </a:lnTo>
              </a:path>
            </a:pathLst>
          </a:custGeom>
          <a:solidFill>
            <a:schemeClr val="accent2">
              <a:lumMod val="75000"/>
            </a:schemeClr>
          </a:solidFill>
          <a:ln w="9525">
            <a:noFill/>
          </a:ln>
          <a:effec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FFFFFF"/>
              </a:solidFill>
              <a:effectLst/>
              <a:uLnTx/>
              <a:uFillTx/>
              <a:latin typeface="Calibri"/>
              <a:ea typeface="+mn-ea"/>
              <a:cs typeface="Arial" charset="0"/>
            </a:endParaRPr>
          </a:p>
        </p:txBody>
      </p:sp>
      <p:cxnSp>
        <p:nvCxnSpPr>
          <p:cNvPr id="310" name="Straight Connector 309"/>
          <p:cNvCxnSpPr/>
          <p:nvPr/>
        </p:nvCxnSpPr>
        <p:spPr>
          <a:xfrm flipV="1">
            <a:off x="8701530" y="4479887"/>
            <a:ext cx="215996" cy="0"/>
          </a:xfrm>
          <a:prstGeom prst="line">
            <a:avLst/>
          </a:prstGeom>
          <a:solidFill>
            <a:srgbClr val="58595B"/>
          </a:solidFill>
          <a:ln w="9525" cap="flat" cmpd="sng" algn="ctr">
            <a:noFill/>
            <a:prstDash val="solid"/>
            <a:miter lim="800000"/>
            <a:tailEnd type="oval"/>
          </a:ln>
          <a:effectLst/>
        </p:spPr>
      </p:cxnSp>
      <p:cxnSp>
        <p:nvCxnSpPr>
          <p:cNvPr id="311" name="Straight Arrow Connector 230"/>
          <p:cNvCxnSpPr/>
          <p:nvPr/>
        </p:nvCxnSpPr>
        <p:spPr bwMode="gray">
          <a:xfrm rot="10800000" flipV="1">
            <a:off x="2047845" y="1915843"/>
            <a:ext cx="6880043" cy="0"/>
          </a:xfrm>
          <a:prstGeom prst="bentConnector3">
            <a:avLst>
              <a:gd name="adj1" fmla="val 50000"/>
            </a:avLst>
          </a:prstGeom>
          <a:noFill/>
          <a:ln w="12700" cap="flat" cmpd="sng" algn="ctr">
            <a:solidFill>
              <a:schemeClr val="accent2">
                <a:lumMod val="75000"/>
              </a:schemeClr>
            </a:solidFill>
            <a:prstDash val="solid"/>
            <a:miter lim="800000"/>
            <a:tailEnd type="triangle" w="lg" len="lg"/>
          </a:ln>
          <a:effectLst/>
        </p:spPr>
      </p:cxnSp>
      <p:cxnSp>
        <p:nvCxnSpPr>
          <p:cNvPr id="135" name="Straight Arrow Connector 134"/>
          <p:cNvCxnSpPr/>
          <p:nvPr/>
        </p:nvCxnSpPr>
        <p:spPr>
          <a:xfrm>
            <a:off x="2185102" y="3059764"/>
            <a:ext cx="2317705" cy="0"/>
          </a:xfrm>
          <a:prstGeom prst="straightConnector1">
            <a:avLst/>
          </a:prstGeom>
          <a:noFill/>
          <a:ln w="19050" cap="flat" cmpd="sng" algn="ctr">
            <a:solidFill>
              <a:srgbClr val="374A58"/>
            </a:solidFill>
            <a:prstDash val="solid"/>
            <a:miter lim="800000"/>
            <a:headEnd type="none"/>
            <a:tailEnd type="triangle"/>
          </a:ln>
          <a:effectLst/>
        </p:spPr>
      </p:cxnSp>
      <p:pic>
        <p:nvPicPr>
          <p:cNvPr id="136" name="Picture 135" descr="vise-orange-small.png"/>
          <p:cNvPicPr>
            <a:picLocks noChangeAspect="1"/>
          </p:cNvPicPr>
          <p:nvPr/>
        </p:nvPicPr>
        <p:blipFill>
          <a:blip r:embed="rId4" cstate="screen">
            <a:duotone>
              <a:prstClr val="black"/>
              <a:srgbClr val="374A58">
                <a:tint val="45000"/>
                <a:satMod val="400000"/>
              </a:srgbClr>
            </a:duotone>
            <a:extLst>
              <a:ext uri="{28A0092B-C50C-407E-A947-70E740481C1C}">
                <a14:useLocalDpi xmlns:a14="http://schemas.microsoft.com/office/drawing/2010/main"/>
              </a:ext>
            </a:extLst>
          </a:blip>
          <a:stretch>
            <a:fillRect/>
          </a:stretch>
        </p:blipFill>
        <p:spPr>
          <a:xfrm>
            <a:off x="2995473" y="2943700"/>
            <a:ext cx="175885" cy="312684"/>
          </a:xfrm>
          <a:prstGeom prst="rect">
            <a:avLst/>
          </a:prstGeom>
        </p:spPr>
      </p:pic>
      <p:grpSp>
        <p:nvGrpSpPr>
          <p:cNvPr id="137" name="Group 136"/>
          <p:cNvGrpSpPr/>
          <p:nvPr/>
        </p:nvGrpSpPr>
        <p:grpSpPr>
          <a:xfrm>
            <a:off x="3501474" y="2846325"/>
            <a:ext cx="305560" cy="332926"/>
            <a:chOff x="2954961" y="4333280"/>
            <a:chExt cx="354069" cy="385778"/>
          </a:xfrm>
        </p:grpSpPr>
        <p:sp>
          <p:nvSpPr>
            <p:cNvPr id="138" name="Rectangle 137"/>
            <p:cNvSpPr/>
            <p:nvPr/>
          </p:nvSpPr>
          <p:spPr bwMode="gray">
            <a:xfrm>
              <a:off x="2954961" y="4513753"/>
              <a:ext cx="354069" cy="150907"/>
            </a:xfrm>
            <a:prstGeom prst="rect">
              <a:avLst/>
            </a:prstGeom>
            <a:solidFill>
              <a:srgbClr val="F1F5F7"/>
            </a:solidFill>
            <a:ln w="15875"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9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FFFFFF"/>
                </a:solidFill>
                <a:effectLst/>
                <a:uLnTx/>
                <a:uFillTx/>
                <a:latin typeface="Calibri"/>
                <a:ea typeface="+mn-ea"/>
                <a:cs typeface="Arial" charset="0"/>
              </a:endParaRPr>
            </a:p>
          </p:txBody>
        </p:sp>
        <p:sp>
          <p:nvSpPr>
            <p:cNvPr id="139" name="Freeform 11"/>
            <p:cNvSpPr>
              <a:spLocks noChangeAspect="1" noChangeArrowheads="1"/>
            </p:cNvSpPr>
            <p:nvPr/>
          </p:nvSpPr>
          <p:spPr bwMode="auto">
            <a:xfrm>
              <a:off x="2994113" y="4333280"/>
              <a:ext cx="271537" cy="385778"/>
            </a:xfrm>
            <a:custGeom>
              <a:avLst/>
              <a:gdLst>
                <a:gd name="T0" fmla="*/ 1760 w 2085"/>
                <a:gd name="T1" fmla="*/ 1111 h 2964"/>
                <a:gd name="T2" fmla="*/ 1760 w 2085"/>
                <a:gd name="T3" fmla="*/ 718 h 2964"/>
                <a:gd name="T4" fmla="*/ 1042 w 2085"/>
                <a:gd name="T5" fmla="*/ 0 h 2964"/>
                <a:gd name="T6" fmla="*/ 324 w 2085"/>
                <a:gd name="T7" fmla="*/ 718 h 2964"/>
                <a:gd name="T8" fmla="*/ 324 w 2085"/>
                <a:gd name="T9" fmla="*/ 1111 h 2964"/>
                <a:gd name="T10" fmla="*/ 0 w 2085"/>
                <a:gd name="T11" fmla="*/ 1111 h 2964"/>
                <a:gd name="T12" fmla="*/ 0 w 2085"/>
                <a:gd name="T13" fmla="*/ 2523 h 2964"/>
                <a:gd name="T14" fmla="*/ 1042 w 2085"/>
                <a:gd name="T15" fmla="*/ 2963 h 2964"/>
                <a:gd name="T16" fmla="*/ 2084 w 2085"/>
                <a:gd name="T17" fmla="*/ 2523 h 2964"/>
                <a:gd name="T18" fmla="*/ 2084 w 2085"/>
                <a:gd name="T19" fmla="*/ 1111 h 2964"/>
                <a:gd name="T20" fmla="*/ 1760 w 2085"/>
                <a:gd name="T21" fmla="*/ 1111 h 2964"/>
                <a:gd name="T22" fmla="*/ 1158 w 2085"/>
                <a:gd name="T23" fmla="*/ 1956 h 2964"/>
                <a:gd name="T24" fmla="*/ 1158 w 2085"/>
                <a:gd name="T25" fmla="*/ 2223 h 2964"/>
                <a:gd name="T26" fmla="*/ 1042 w 2085"/>
                <a:gd name="T27" fmla="*/ 2338 h 2964"/>
                <a:gd name="T28" fmla="*/ 926 w 2085"/>
                <a:gd name="T29" fmla="*/ 2223 h 2964"/>
                <a:gd name="T30" fmla="*/ 926 w 2085"/>
                <a:gd name="T31" fmla="*/ 1956 h 2964"/>
                <a:gd name="T32" fmla="*/ 810 w 2085"/>
                <a:gd name="T33" fmla="*/ 1760 h 2964"/>
                <a:gd name="T34" fmla="*/ 1042 w 2085"/>
                <a:gd name="T35" fmla="*/ 1528 h 2964"/>
                <a:gd name="T36" fmla="*/ 1273 w 2085"/>
                <a:gd name="T37" fmla="*/ 1760 h 2964"/>
                <a:gd name="T38" fmla="*/ 1158 w 2085"/>
                <a:gd name="T39" fmla="*/ 1956 h 2964"/>
                <a:gd name="T40" fmla="*/ 1436 w 2085"/>
                <a:gd name="T41" fmla="*/ 1111 h 2964"/>
                <a:gd name="T42" fmla="*/ 648 w 2085"/>
                <a:gd name="T43" fmla="*/ 1111 h 2964"/>
                <a:gd name="T44" fmla="*/ 648 w 2085"/>
                <a:gd name="T45" fmla="*/ 718 h 2964"/>
                <a:gd name="T46" fmla="*/ 1042 w 2085"/>
                <a:gd name="T47" fmla="*/ 324 h 2964"/>
                <a:gd name="T48" fmla="*/ 1436 w 2085"/>
                <a:gd name="T49" fmla="*/ 718 h 2964"/>
                <a:gd name="T50" fmla="*/ 1436 w 2085"/>
                <a:gd name="T51" fmla="*/ 1111 h 29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085" h="2964">
                  <a:moveTo>
                    <a:pt x="1760" y="1111"/>
                  </a:moveTo>
                  <a:cubicBezTo>
                    <a:pt x="1760" y="718"/>
                    <a:pt x="1760" y="718"/>
                    <a:pt x="1760" y="718"/>
                  </a:cubicBezTo>
                  <a:cubicBezTo>
                    <a:pt x="1760" y="324"/>
                    <a:pt x="1436" y="0"/>
                    <a:pt x="1042" y="0"/>
                  </a:cubicBezTo>
                  <a:cubicBezTo>
                    <a:pt x="648" y="0"/>
                    <a:pt x="324" y="324"/>
                    <a:pt x="324" y="718"/>
                  </a:cubicBezTo>
                  <a:cubicBezTo>
                    <a:pt x="324" y="1111"/>
                    <a:pt x="324" y="1111"/>
                    <a:pt x="324" y="1111"/>
                  </a:cubicBezTo>
                  <a:cubicBezTo>
                    <a:pt x="0" y="1111"/>
                    <a:pt x="0" y="1111"/>
                    <a:pt x="0" y="1111"/>
                  </a:cubicBezTo>
                  <a:cubicBezTo>
                    <a:pt x="0" y="2523"/>
                    <a:pt x="0" y="2523"/>
                    <a:pt x="0" y="2523"/>
                  </a:cubicBezTo>
                  <a:cubicBezTo>
                    <a:pt x="1042" y="2963"/>
                    <a:pt x="1042" y="2963"/>
                    <a:pt x="1042" y="2963"/>
                  </a:cubicBezTo>
                  <a:cubicBezTo>
                    <a:pt x="2084" y="2523"/>
                    <a:pt x="2084" y="2523"/>
                    <a:pt x="2084" y="2523"/>
                  </a:cubicBezTo>
                  <a:cubicBezTo>
                    <a:pt x="2084" y="1111"/>
                    <a:pt x="2084" y="1111"/>
                    <a:pt x="2084" y="1111"/>
                  </a:cubicBezTo>
                  <a:lnTo>
                    <a:pt x="1760" y="1111"/>
                  </a:lnTo>
                  <a:close/>
                  <a:moveTo>
                    <a:pt x="1158" y="1956"/>
                  </a:moveTo>
                  <a:cubicBezTo>
                    <a:pt x="1158" y="2222"/>
                    <a:pt x="1158" y="2223"/>
                    <a:pt x="1158" y="2223"/>
                  </a:cubicBezTo>
                  <a:cubicBezTo>
                    <a:pt x="1158" y="2291"/>
                    <a:pt x="1111" y="2338"/>
                    <a:pt x="1042" y="2338"/>
                  </a:cubicBezTo>
                  <a:cubicBezTo>
                    <a:pt x="973" y="2338"/>
                    <a:pt x="926" y="2291"/>
                    <a:pt x="926" y="2223"/>
                  </a:cubicBezTo>
                  <a:cubicBezTo>
                    <a:pt x="926" y="1956"/>
                    <a:pt x="926" y="1956"/>
                    <a:pt x="926" y="1956"/>
                  </a:cubicBezTo>
                  <a:cubicBezTo>
                    <a:pt x="857" y="1922"/>
                    <a:pt x="810" y="1841"/>
                    <a:pt x="810" y="1760"/>
                  </a:cubicBezTo>
                  <a:cubicBezTo>
                    <a:pt x="810" y="1632"/>
                    <a:pt x="914" y="1528"/>
                    <a:pt x="1042" y="1528"/>
                  </a:cubicBezTo>
                  <a:cubicBezTo>
                    <a:pt x="1169" y="1528"/>
                    <a:pt x="1273" y="1632"/>
                    <a:pt x="1273" y="1760"/>
                  </a:cubicBezTo>
                  <a:cubicBezTo>
                    <a:pt x="1273" y="1841"/>
                    <a:pt x="1227" y="1922"/>
                    <a:pt x="1158" y="1956"/>
                  </a:cubicBezTo>
                  <a:close/>
                  <a:moveTo>
                    <a:pt x="1436" y="1111"/>
                  </a:moveTo>
                  <a:cubicBezTo>
                    <a:pt x="648" y="1111"/>
                    <a:pt x="648" y="1111"/>
                    <a:pt x="648" y="1111"/>
                  </a:cubicBezTo>
                  <a:cubicBezTo>
                    <a:pt x="648" y="718"/>
                    <a:pt x="648" y="718"/>
                    <a:pt x="648" y="718"/>
                  </a:cubicBezTo>
                  <a:cubicBezTo>
                    <a:pt x="648" y="498"/>
                    <a:pt x="822" y="324"/>
                    <a:pt x="1042" y="324"/>
                  </a:cubicBezTo>
                  <a:cubicBezTo>
                    <a:pt x="1262" y="324"/>
                    <a:pt x="1436" y="498"/>
                    <a:pt x="1436" y="718"/>
                  </a:cubicBezTo>
                  <a:lnTo>
                    <a:pt x="1436" y="1111"/>
                  </a:lnTo>
                  <a:close/>
                </a:path>
              </a:pathLst>
            </a:custGeom>
            <a:solidFill>
              <a:srgbClr val="58595B"/>
            </a:solidFill>
            <a:ln>
              <a:noFill/>
            </a:ln>
            <a:effectLs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Calibri"/>
                <a:ea typeface="+mn-ea"/>
                <a:cs typeface="Arial" charset="0"/>
              </a:endParaRPr>
            </a:p>
          </p:txBody>
        </p:sp>
      </p:grpSp>
      <p:sp>
        <p:nvSpPr>
          <p:cNvPr id="9" name="Slide Number Placeholder 8">
            <a:extLst>
              <a:ext uri="{FF2B5EF4-FFF2-40B4-BE49-F238E27FC236}">
                <a16:creationId xmlns:a16="http://schemas.microsoft.com/office/drawing/2014/main" xmlns="" id="{F3416B3C-5822-3F49-A8D2-DBD0442D589E}"/>
              </a:ext>
            </a:extLst>
          </p:cNvPr>
          <p:cNvSpPr>
            <a:spLocks noGrp="1"/>
          </p:cNvSpPr>
          <p:nvPr>
            <p:ph type="sldNum" sz="quarter" idx="4"/>
          </p:nvPr>
        </p:nvSpPr>
        <p:spPr/>
        <p:txBody>
          <a:bodyPr/>
          <a:lstStyle/>
          <a:p>
            <a:fld id="{C51EAA63-D034-42AE-91FA-B13B9518C7BE}" type="slidenum">
              <a:rPr lang="en-US" smtClean="0"/>
              <a:pPr/>
              <a:t>40</a:t>
            </a:fld>
            <a:endParaRPr lang="en-US" dirty="0"/>
          </a:p>
        </p:txBody>
      </p:sp>
      <p:sp>
        <p:nvSpPr>
          <p:cNvPr id="143" name="Title 3">
            <a:extLst>
              <a:ext uri="{FF2B5EF4-FFF2-40B4-BE49-F238E27FC236}">
                <a16:creationId xmlns:a16="http://schemas.microsoft.com/office/drawing/2014/main" xmlns="" id="{7714EA41-A7E3-364D-9F09-9655D28C9CCE}"/>
              </a:ext>
            </a:extLst>
          </p:cNvPr>
          <p:cNvSpPr txBox="1">
            <a:spLocks/>
          </p:cNvSpPr>
          <p:nvPr/>
        </p:nvSpPr>
        <p:spPr>
          <a:xfrm>
            <a:off x="531812" y="-11650"/>
            <a:ext cx="11125200" cy="889000"/>
          </a:xfrm>
          <a:prstGeom prst="rect">
            <a:avLst/>
          </a:prstGeom>
        </p:spPr>
        <p:txBody>
          <a:bodyPr vert="horz" lIns="0" tIns="0" rIns="0" bIns="0" rtlCol="0" anchor="b">
            <a:noAutofit/>
          </a:bodyPr>
          <a:lstStyle>
            <a:defPPr>
              <a:defRPr lang="en-US"/>
            </a:defPPr>
            <a:lvl1pPr>
              <a:lnSpc>
                <a:spcPct val="80000"/>
              </a:lnSpc>
              <a:spcBef>
                <a:spcPct val="0"/>
              </a:spcBef>
              <a:buNone/>
              <a:defRPr sz="3600">
                <a:solidFill>
                  <a:srgbClr val="000000"/>
                </a:solidFill>
                <a:latin typeface="+mj-lt"/>
                <a:ea typeface="+mj-ea"/>
                <a:cs typeface="+mj-cs"/>
              </a:defRPr>
            </a:lvl1pPr>
          </a:lstStyle>
          <a:p>
            <a:r>
              <a:rPr lang="en-US" dirty="0"/>
              <a:t>Low-Cost Disaster Recovery to Cloud Use Cases</a:t>
            </a:r>
          </a:p>
        </p:txBody>
      </p:sp>
    </p:spTree>
    <p:extLst>
      <p:ext uri="{BB962C8B-B14F-4D97-AF65-F5344CB8AC3E}">
        <p14:creationId xmlns:p14="http://schemas.microsoft.com/office/powerpoint/2010/main" val="8527802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92"/>
                                        </p:tgtEl>
                                        <p:attrNameLst>
                                          <p:attrName>style.visibility</p:attrName>
                                        </p:attrNameLst>
                                      </p:cBhvr>
                                      <p:to>
                                        <p:strVal val="visible"/>
                                      </p:to>
                                    </p:set>
                                    <p:animEffect transition="in" filter="wipe(left)">
                                      <p:cBhvr>
                                        <p:cTn id="7" dur="1000"/>
                                        <p:tgtEl>
                                          <p:spTgt spid="192"/>
                                        </p:tgtEl>
                                      </p:cBhvr>
                                    </p:animEffect>
                                  </p:childTnLst>
                                </p:cTn>
                              </p:par>
                            </p:childTnLst>
                          </p:cTn>
                        </p:par>
                        <p:par>
                          <p:cTn id="8" fill="hold">
                            <p:stCondLst>
                              <p:cond delay="1000"/>
                            </p:stCondLst>
                            <p:childTnLst>
                              <p:par>
                                <p:cTn id="9" presetID="10" presetClass="entr" presetSubtype="0" fill="hold" nodeType="afterEffect">
                                  <p:stCondLst>
                                    <p:cond delay="0"/>
                                  </p:stCondLst>
                                  <p:childTnLst>
                                    <p:set>
                                      <p:cBhvr>
                                        <p:cTn id="10" dur="1" fill="hold">
                                          <p:stCondLst>
                                            <p:cond delay="0"/>
                                          </p:stCondLst>
                                        </p:cTn>
                                        <p:tgtEl>
                                          <p:spTgt spid="194"/>
                                        </p:tgtEl>
                                        <p:attrNameLst>
                                          <p:attrName>style.visibility</p:attrName>
                                        </p:attrNameLst>
                                      </p:cBhvr>
                                      <p:to>
                                        <p:strVal val="visible"/>
                                      </p:to>
                                    </p:set>
                                    <p:animEffect transition="in" filter="fade">
                                      <p:cBhvr>
                                        <p:cTn id="11" dur="500"/>
                                        <p:tgtEl>
                                          <p:spTgt spid="194"/>
                                        </p:tgtEl>
                                      </p:cBhvr>
                                    </p:animEffect>
                                  </p:childTnLst>
                                </p:cTn>
                              </p:par>
                              <p:par>
                                <p:cTn id="12" presetID="10" presetClass="entr" presetSubtype="0" fill="hold" nodeType="withEffect">
                                  <p:stCondLst>
                                    <p:cond delay="0"/>
                                  </p:stCondLst>
                                  <p:childTnLst>
                                    <p:set>
                                      <p:cBhvr>
                                        <p:cTn id="13" dur="1" fill="hold">
                                          <p:stCondLst>
                                            <p:cond delay="0"/>
                                          </p:stCondLst>
                                        </p:cTn>
                                        <p:tgtEl>
                                          <p:spTgt spid="193"/>
                                        </p:tgtEl>
                                        <p:attrNameLst>
                                          <p:attrName>style.visibility</p:attrName>
                                        </p:attrNameLst>
                                      </p:cBhvr>
                                      <p:to>
                                        <p:strVal val="visible"/>
                                      </p:to>
                                    </p:set>
                                    <p:animEffect transition="in" filter="fade">
                                      <p:cBhvr>
                                        <p:cTn id="14" dur="500"/>
                                        <p:tgtEl>
                                          <p:spTgt spid="193"/>
                                        </p:tgtEl>
                                      </p:cBhvr>
                                    </p:animEffect>
                                  </p:childTnLst>
                                </p:cTn>
                              </p:par>
                            </p:childTnLst>
                          </p:cTn>
                        </p:par>
                        <p:par>
                          <p:cTn id="15" fill="hold">
                            <p:stCondLst>
                              <p:cond delay="1500"/>
                            </p:stCondLst>
                            <p:childTnLst>
                              <p:par>
                                <p:cTn id="16" presetID="10" presetClass="entr" presetSubtype="0" fill="hold" nodeType="afterEffect">
                                  <p:stCondLst>
                                    <p:cond delay="500"/>
                                  </p:stCondLst>
                                  <p:childTnLst>
                                    <p:set>
                                      <p:cBhvr>
                                        <p:cTn id="17" dur="1" fill="hold">
                                          <p:stCondLst>
                                            <p:cond delay="0"/>
                                          </p:stCondLst>
                                        </p:cTn>
                                        <p:tgtEl>
                                          <p:spTgt spid="197"/>
                                        </p:tgtEl>
                                        <p:attrNameLst>
                                          <p:attrName>style.visibility</p:attrName>
                                        </p:attrNameLst>
                                      </p:cBhvr>
                                      <p:to>
                                        <p:strVal val="visible"/>
                                      </p:to>
                                    </p:set>
                                    <p:animEffect transition="in" filter="fade">
                                      <p:cBhvr>
                                        <p:cTn id="18" dur="500"/>
                                        <p:tgtEl>
                                          <p:spTgt spid="197"/>
                                        </p:tgtEl>
                                      </p:cBhvr>
                                    </p:animEffect>
                                  </p:childTnLst>
                                </p:cTn>
                              </p:par>
                            </p:childTnLst>
                          </p:cTn>
                        </p:par>
                        <p:par>
                          <p:cTn id="19" fill="hold">
                            <p:stCondLst>
                              <p:cond delay="2500"/>
                            </p:stCondLst>
                            <p:childTnLst>
                              <p:par>
                                <p:cTn id="20" presetID="10" presetClass="entr" presetSubtype="0" fill="hold" nodeType="afterEffect">
                                  <p:stCondLst>
                                    <p:cond delay="500"/>
                                  </p:stCondLst>
                                  <p:childTnLst>
                                    <p:set>
                                      <p:cBhvr>
                                        <p:cTn id="21" dur="1" fill="hold">
                                          <p:stCondLst>
                                            <p:cond delay="0"/>
                                          </p:stCondLst>
                                        </p:cTn>
                                        <p:tgtEl>
                                          <p:spTgt spid="223"/>
                                        </p:tgtEl>
                                        <p:attrNameLst>
                                          <p:attrName>style.visibility</p:attrName>
                                        </p:attrNameLst>
                                      </p:cBhvr>
                                      <p:to>
                                        <p:strVal val="visible"/>
                                      </p:to>
                                    </p:set>
                                    <p:animEffect transition="in" filter="fade">
                                      <p:cBhvr>
                                        <p:cTn id="22" dur="500"/>
                                        <p:tgtEl>
                                          <p:spTgt spid="223"/>
                                        </p:tgtEl>
                                      </p:cBhvr>
                                    </p:animEffect>
                                  </p:childTnLst>
                                </p:cTn>
                              </p:par>
                              <p:par>
                                <p:cTn id="23" presetID="22" presetClass="entr" presetSubtype="8" fill="hold" nodeType="withEffect">
                                  <p:stCondLst>
                                    <p:cond delay="0"/>
                                  </p:stCondLst>
                                  <p:childTnLst>
                                    <p:set>
                                      <p:cBhvr>
                                        <p:cTn id="24" dur="1" fill="hold">
                                          <p:stCondLst>
                                            <p:cond delay="0"/>
                                          </p:stCondLst>
                                        </p:cTn>
                                        <p:tgtEl>
                                          <p:spTgt spid="238"/>
                                        </p:tgtEl>
                                        <p:attrNameLst>
                                          <p:attrName>style.visibility</p:attrName>
                                        </p:attrNameLst>
                                      </p:cBhvr>
                                      <p:to>
                                        <p:strVal val="visible"/>
                                      </p:to>
                                    </p:set>
                                    <p:animEffect transition="in" filter="wipe(left)">
                                      <p:cBhvr>
                                        <p:cTn id="25" dur="1000"/>
                                        <p:tgtEl>
                                          <p:spTgt spid="238"/>
                                        </p:tgtEl>
                                      </p:cBhvr>
                                    </p:animEffect>
                                  </p:childTnLst>
                                  <p:subTnLst>
                                    <p:set>
                                      <p:cBhvr override="childStyle">
                                        <p:cTn dur="1" fill="hold" display="0" masterRel="nextClick" afterEffect="1"/>
                                        <p:tgtEl>
                                          <p:spTgt spid="238"/>
                                        </p:tgtEl>
                                        <p:attrNameLst>
                                          <p:attrName>style.visibility</p:attrName>
                                        </p:attrNameLst>
                                      </p:cBhvr>
                                      <p:to>
                                        <p:strVal val="hidden"/>
                                      </p:to>
                                    </p:set>
                                  </p:subTnLst>
                                </p:cTn>
                              </p:par>
                            </p:childTnLst>
                          </p:cTn>
                        </p:par>
                      </p:childTnLst>
                    </p:cTn>
                  </p:par>
                  <p:par>
                    <p:cTn id="26" fill="hold">
                      <p:stCondLst>
                        <p:cond delay="indefinite"/>
                      </p:stCondLst>
                      <p:childTnLst>
                        <p:par>
                          <p:cTn id="27" fill="hold">
                            <p:stCondLst>
                              <p:cond delay="0"/>
                            </p:stCondLst>
                            <p:childTnLst>
                              <p:par>
                                <p:cTn id="28" presetID="10" presetClass="entr" presetSubtype="0" fill="hold" grpId="0" nodeType="clickEffect">
                                  <p:stCondLst>
                                    <p:cond delay="0"/>
                                  </p:stCondLst>
                                  <p:childTnLst>
                                    <p:set>
                                      <p:cBhvr>
                                        <p:cTn id="29" dur="1" fill="hold">
                                          <p:stCondLst>
                                            <p:cond delay="0"/>
                                          </p:stCondLst>
                                        </p:cTn>
                                        <p:tgtEl>
                                          <p:spTgt spid="184"/>
                                        </p:tgtEl>
                                        <p:attrNameLst>
                                          <p:attrName>style.visibility</p:attrName>
                                        </p:attrNameLst>
                                      </p:cBhvr>
                                      <p:to>
                                        <p:strVal val="visible"/>
                                      </p:to>
                                    </p:set>
                                    <p:animEffect transition="in" filter="fade">
                                      <p:cBhvr>
                                        <p:cTn id="30" dur="500"/>
                                        <p:tgtEl>
                                          <p:spTgt spid="184"/>
                                        </p:tgtEl>
                                      </p:cBhvr>
                                    </p:animEffect>
                                  </p:childTnLst>
                                </p:cTn>
                              </p:par>
                              <p:par>
                                <p:cTn id="31" presetID="22" presetClass="entr" presetSubtype="8" fill="hold" nodeType="withEffect">
                                  <p:stCondLst>
                                    <p:cond delay="0"/>
                                  </p:stCondLst>
                                  <p:childTnLst>
                                    <p:set>
                                      <p:cBhvr>
                                        <p:cTn id="32" dur="1" fill="hold">
                                          <p:stCondLst>
                                            <p:cond delay="0"/>
                                          </p:stCondLst>
                                        </p:cTn>
                                        <p:tgtEl>
                                          <p:spTgt spid="135"/>
                                        </p:tgtEl>
                                        <p:attrNameLst>
                                          <p:attrName>style.visibility</p:attrName>
                                        </p:attrNameLst>
                                      </p:cBhvr>
                                      <p:to>
                                        <p:strVal val="visible"/>
                                      </p:to>
                                    </p:set>
                                    <p:animEffect transition="in" filter="wipe(left)">
                                      <p:cBhvr>
                                        <p:cTn id="33" dur="1000"/>
                                        <p:tgtEl>
                                          <p:spTgt spid="135"/>
                                        </p:tgtEl>
                                      </p:cBhvr>
                                    </p:animEffect>
                                  </p:childTnLst>
                                </p:cTn>
                              </p:par>
                              <p:par>
                                <p:cTn id="34" presetID="10" presetClass="entr" presetSubtype="0" fill="hold" nodeType="withEffect">
                                  <p:stCondLst>
                                    <p:cond delay="0"/>
                                  </p:stCondLst>
                                  <p:childTnLst>
                                    <p:set>
                                      <p:cBhvr>
                                        <p:cTn id="35" dur="1" fill="hold">
                                          <p:stCondLst>
                                            <p:cond delay="0"/>
                                          </p:stCondLst>
                                        </p:cTn>
                                        <p:tgtEl>
                                          <p:spTgt spid="137"/>
                                        </p:tgtEl>
                                        <p:attrNameLst>
                                          <p:attrName>style.visibility</p:attrName>
                                        </p:attrNameLst>
                                      </p:cBhvr>
                                      <p:to>
                                        <p:strVal val="visible"/>
                                      </p:to>
                                    </p:set>
                                    <p:animEffect transition="in" filter="fade">
                                      <p:cBhvr>
                                        <p:cTn id="36" dur="500"/>
                                        <p:tgtEl>
                                          <p:spTgt spid="137"/>
                                        </p:tgtEl>
                                      </p:cBhvr>
                                    </p:animEffect>
                                  </p:childTnLst>
                                </p:cTn>
                              </p:par>
                              <p:par>
                                <p:cTn id="37" presetID="10" presetClass="entr" presetSubtype="0" fill="hold" nodeType="withEffect">
                                  <p:stCondLst>
                                    <p:cond delay="0"/>
                                  </p:stCondLst>
                                  <p:childTnLst>
                                    <p:set>
                                      <p:cBhvr>
                                        <p:cTn id="38" dur="1" fill="hold">
                                          <p:stCondLst>
                                            <p:cond delay="0"/>
                                          </p:stCondLst>
                                        </p:cTn>
                                        <p:tgtEl>
                                          <p:spTgt spid="136"/>
                                        </p:tgtEl>
                                        <p:attrNameLst>
                                          <p:attrName>style.visibility</p:attrName>
                                        </p:attrNameLst>
                                      </p:cBhvr>
                                      <p:to>
                                        <p:strVal val="visible"/>
                                      </p:to>
                                    </p:set>
                                    <p:animEffect transition="in" filter="fade">
                                      <p:cBhvr>
                                        <p:cTn id="39" dur="500"/>
                                        <p:tgtEl>
                                          <p:spTgt spid="136"/>
                                        </p:tgtEl>
                                      </p:cBhvr>
                                    </p:animEffect>
                                  </p:childTnLst>
                                </p:cTn>
                              </p:par>
                            </p:childTnLst>
                          </p:cTn>
                        </p:par>
                        <p:par>
                          <p:cTn id="40" fill="hold">
                            <p:stCondLst>
                              <p:cond delay="1000"/>
                            </p:stCondLst>
                            <p:childTnLst>
                              <p:par>
                                <p:cTn id="41" presetID="10" presetClass="entr" presetSubtype="0" fill="hold" nodeType="afterEffect">
                                  <p:stCondLst>
                                    <p:cond delay="500"/>
                                  </p:stCondLst>
                                  <p:childTnLst>
                                    <p:set>
                                      <p:cBhvr>
                                        <p:cTn id="42" dur="1" fill="hold">
                                          <p:stCondLst>
                                            <p:cond delay="0"/>
                                          </p:stCondLst>
                                        </p:cTn>
                                        <p:tgtEl>
                                          <p:spTgt spid="251"/>
                                        </p:tgtEl>
                                        <p:attrNameLst>
                                          <p:attrName>style.visibility</p:attrName>
                                        </p:attrNameLst>
                                      </p:cBhvr>
                                      <p:to>
                                        <p:strVal val="visible"/>
                                      </p:to>
                                    </p:set>
                                    <p:animEffect transition="in" filter="fade">
                                      <p:cBhvr>
                                        <p:cTn id="43" dur="500"/>
                                        <p:tgtEl>
                                          <p:spTgt spid="251"/>
                                        </p:tgtEl>
                                      </p:cBhvr>
                                    </p:animEffect>
                                  </p:childTnLst>
                                </p:cTn>
                              </p:par>
                            </p:childTnLst>
                          </p:cTn>
                        </p:par>
                        <p:par>
                          <p:cTn id="44" fill="hold">
                            <p:stCondLst>
                              <p:cond delay="2000"/>
                            </p:stCondLst>
                            <p:childTnLst>
                              <p:par>
                                <p:cTn id="45" presetID="22" presetClass="entr" presetSubtype="8" fill="hold" nodeType="afterEffect">
                                  <p:stCondLst>
                                    <p:cond delay="0"/>
                                  </p:stCondLst>
                                  <p:childTnLst>
                                    <p:set>
                                      <p:cBhvr>
                                        <p:cTn id="46" dur="1" fill="hold">
                                          <p:stCondLst>
                                            <p:cond delay="0"/>
                                          </p:stCondLst>
                                        </p:cTn>
                                        <p:tgtEl>
                                          <p:spTgt spid="254"/>
                                        </p:tgtEl>
                                        <p:attrNameLst>
                                          <p:attrName>style.visibility</p:attrName>
                                        </p:attrNameLst>
                                      </p:cBhvr>
                                      <p:to>
                                        <p:strVal val="visible"/>
                                      </p:to>
                                    </p:set>
                                    <p:animEffect transition="in" filter="wipe(left)">
                                      <p:cBhvr>
                                        <p:cTn id="47" dur="1000"/>
                                        <p:tgtEl>
                                          <p:spTgt spid="254"/>
                                        </p:tgtEl>
                                      </p:cBhvr>
                                    </p:animEffect>
                                  </p:childTnLst>
                                </p:cTn>
                              </p:par>
                            </p:childTnLst>
                          </p:cTn>
                        </p:par>
                        <p:par>
                          <p:cTn id="48" fill="hold">
                            <p:stCondLst>
                              <p:cond delay="3000"/>
                            </p:stCondLst>
                            <p:childTnLst>
                              <p:par>
                                <p:cTn id="49" presetID="10" presetClass="entr" presetSubtype="0" fill="hold" nodeType="afterEffect">
                                  <p:stCondLst>
                                    <p:cond delay="500"/>
                                  </p:stCondLst>
                                  <p:childTnLst>
                                    <p:set>
                                      <p:cBhvr>
                                        <p:cTn id="50" dur="1" fill="hold">
                                          <p:stCondLst>
                                            <p:cond delay="0"/>
                                          </p:stCondLst>
                                        </p:cTn>
                                        <p:tgtEl>
                                          <p:spTgt spid="239"/>
                                        </p:tgtEl>
                                        <p:attrNameLst>
                                          <p:attrName>style.visibility</p:attrName>
                                        </p:attrNameLst>
                                      </p:cBhvr>
                                      <p:to>
                                        <p:strVal val="visible"/>
                                      </p:to>
                                    </p:set>
                                    <p:animEffect transition="in" filter="fade">
                                      <p:cBhvr>
                                        <p:cTn id="51" dur="500"/>
                                        <p:tgtEl>
                                          <p:spTgt spid="239"/>
                                        </p:tgtEl>
                                      </p:cBhvr>
                                    </p:animEffect>
                                  </p:childTnLst>
                                </p:cTn>
                              </p:par>
                            </p:childTnLst>
                          </p:cTn>
                        </p:par>
                        <p:par>
                          <p:cTn id="52" fill="hold">
                            <p:stCondLst>
                              <p:cond delay="4000"/>
                            </p:stCondLst>
                            <p:childTnLst>
                              <p:par>
                                <p:cTn id="53" presetID="10" presetClass="entr" presetSubtype="0" fill="hold" grpId="0" nodeType="afterEffect">
                                  <p:stCondLst>
                                    <p:cond delay="0"/>
                                  </p:stCondLst>
                                  <p:childTnLst>
                                    <p:set>
                                      <p:cBhvr>
                                        <p:cTn id="54" dur="1" fill="hold">
                                          <p:stCondLst>
                                            <p:cond delay="0"/>
                                          </p:stCondLst>
                                        </p:cTn>
                                        <p:tgtEl>
                                          <p:spTgt spid="182"/>
                                        </p:tgtEl>
                                        <p:attrNameLst>
                                          <p:attrName>style.visibility</p:attrName>
                                        </p:attrNameLst>
                                      </p:cBhvr>
                                      <p:to>
                                        <p:strVal val="visible"/>
                                      </p:to>
                                    </p:set>
                                    <p:animEffect transition="in" filter="fade">
                                      <p:cBhvr>
                                        <p:cTn id="55" dur="500"/>
                                        <p:tgtEl>
                                          <p:spTgt spid="182"/>
                                        </p:tgtEl>
                                      </p:cBhvr>
                                    </p:animEffect>
                                  </p:childTnLst>
                                </p:cTn>
                              </p:par>
                            </p:childTnLst>
                          </p:cTn>
                        </p:par>
                      </p:childTnLst>
                    </p:cTn>
                  </p:par>
                  <p:par>
                    <p:cTn id="56" fill="hold">
                      <p:stCondLst>
                        <p:cond delay="indefinite"/>
                      </p:stCondLst>
                      <p:childTnLst>
                        <p:par>
                          <p:cTn id="57" fill="hold">
                            <p:stCondLst>
                              <p:cond delay="0"/>
                            </p:stCondLst>
                            <p:childTnLst>
                              <p:par>
                                <p:cTn id="58" presetID="22" presetClass="entr" presetSubtype="8" fill="hold" nodeType="clickEffect">
                                  <p:stCondLst>
                                    <p:cond delay="0"/>
                                  </p:stCondLst>
                                  <p:childTnLst>
                                    <p:set>
                                      <p:cBhvr>
                                        <p:cTn id="59" dur="1" fill="hold">
                                          <p:stCondLst>
                                            <p:cond delay="0"/>
                                          </p:stCondLst>
                                        </p:cTn>
                                        <p:tgtEl>
                                          <p:spTgt spid="284"/>
                                        </p:tgtEl>
                                        <p:attrNameLst>
                                          <p:attrName>style.visibility</p:attrName>
                                        </p:attrNameLst>
                                      </p:cBhvr>
                                      <p:to>
                                        <p:strVal val="visible"/>
                                      </p:to>
                                    </p:set>
                                    <p:animEffect transition="in" filter="wipe(left)">
                                      <p:cBhvr>
                                        <p:cTn id="60" dur="500"/>
                                        <p:tgtEl>
                                          <p:spTgt spid="284"/>
                                        </p:tgtEl>
                                      </p:cBhvr>
                                    </p:animEffect>
                                  </p:childTnLst>
                                </p:cTn>
                              </p:par>
                            </p:childTnLst>
                          </p:cTn>
                        </p:par>
                        <p:par>
                          <p:cTn id="61" fill="hold">
                            <p:stCondLst>
                              <p:cond delay="500"/>
                            </p:stCondLst>
                            <p:childTnLst>
                              <p:par>
                                <p:cTn id="62" presetID="10" presetClass="entr" presetSubtype="0" fill="hold" grpId="0" nodeType="afterEffect">
                                  <p:stCondLst>
                                    <p:cond delay="0"/>
                                  </p:stCondLst>
                                  <p:childTnLst>
                                    <p:set>
                                      <p:cBhvr>
                                        <p:cTn id="63" dur="1" fill="hold">
                                          <p:stCondLst>
                                            <p:cond delay="0"/>
                                          </p:stCondLst>
                                        </p:cTn>
                                        <p:tgtEl>
                                          <p:spTgt spid="255"/>
                                        </p:tgtEl>
                                        <p:attrNameLst>
                                          <p:attrName>style.visibility</p:attrName>
                                        </p:attrNameLst>
                                      </p:cBhvr>
                                      <p:to>
                                        <p:strVal val="visible"/>
                                      </p:to>
                                    </p:set>
                                    <p:animEffect transition="in" filter="fade">
                                      <p:cBhvr>
                                        <p:cTn id="64" dur="500"/>
                                        <p:tgtEl>
                                          <p:spTgt spid="255"/>
                                        </p:tgtEl>
                                      </p:cBhvr>
                                    </p:animEffect>
                                  </p:childTnLst>
                                </p:cTn>
                              </p:par>
                            </p:childTnLst>
                          </p:cTn>
                        </p:par>
                        <p:par>
                          <p:cTn id="65" fill="hold">
                            <p:stCondLst>
                              <p:cond delay="1000"/>
                            </p:stCondLst>
                            <p:childTnLst>
                              <p:par>
                                <p:cTn id="66" presetID="22" presetClass="entr" presetSubtype="8" fill="hold" grpId="0" nodeType="afterEffect">
                                  <p:stCondLst>
                                    <p:cond delay="0"/>
                                  </p:stCondLst>
                                  <p:childTnLst>
                                    <p:set>
                                      <p:cBhvr>
                                        <p:cTn id="67" dur="1" fill="hold">
                                          <p:stCondLst>
                                            <p:cond delay="0"/>
                                          </p:stCondLst>
                                        </p:cTn>
                                        <p:tgtEl>
                                          <p:spTgt spid="306"/>
                                        </p:tgtEl>
                                        <p:attrNameLst>
                                          <p:attrName>style.visibility</p:attrName>
                                        </p:attrNameLst>
                                      </p:cBhvr>
                                      <p:to>
                                        <p:strVal val="visible"/>
                                      </p:to>
                                    </p:set>
                                    <p:animEffect transition="in" filter="wipe(left)">
                                      <p:cBhvr>
                                        <p:cTn id="68" dur="500"/>
                                        <p:tgtEl>
                                          <p:spTgt spid="306"/>
                                        </p:tgtEl>
                                      </p:cBhvr>
                                    </p:animEffect>
                                  </p:childTnLst>
                                </p:cTn>
                              </p:par>
                            </p:childTnLst>
                          </p:cTn>
                        </p:par>
                        <p:par>
                          <p:cTn id="69" fill="hold">
                            <p:stCondLst>
                              <p:cond delay="1500"/>
                            </p:stCondLst>
                            <p:childTnLst>
                              <p:par>
                                <p:cTn id="70" presetID="10" presetClass="entr" presetSubtype="0" fill="hold" nodeType="afterEffect">
                                  <p:stCondLst>
                                    <p:cond delay="0"/>
                                  </p:stCondLst>
                                  <p:childTnLst>
                                    <p:set>
                                      <p:cBhvr>
                                        <p:cTn id="71" dur="1" fill="hold">
                                          <p:stCondLst>
                                            <p:cond delay="0"/>
                                          </p:stCondLst>
                                        </p:cTn>
                                        <p:tgtEl>
                                          <p:spTgt spid="298"/>
                                        </p:tgtEl>
                                        <p:attrNameLst>
                                          <p:attrName>style.visibility</p:attrName>
                                        </p:attrNameLst>
                                      </p:cBhvr>
                                      <p:to>
                                        <p:strVal val="visible"/>
                                      </p:to>
                                    </p:set>
                                    <p:animEffect transition="in" filter="fade">
                                      <p:cBhvr>
                                        <p:cTn id="72" dur="500"/>
                                        <p:tgtEl>
                                          <p:spTgt spid="298"/>
                                        </p:tgtEl>
                                      </p:cBhvr>
                                    </p:animEffect>
                                  </p:childTnLst>
                                </p:cTn>
                              </p:par>
                            </p:childTnLst>
                          </p:cTn>
                        </p:par>
                        <p:par>
                          <p:cTn id="73" fill="hold">
                            <p:stCondLst>
                              <p:cond delay="2000"/>
                            </p:stCondLst>
                            <p:childTnLst>
                              <p:par>
                                <p:cTn id="74" presetID="22" presetClass="entr" presetSubtype="2" repeatCount="2000" fill="hold" nodeType="afterEffect">
                                  <p:stCondLst>
                                    <p:cond delay="0"/>
                                  </p:stCondLst>
                                  <p:childTnLst>
                                    <p:set>
                                      <p:cBhvr>
                                        <p:cTn id="75" dur="1" fill="hold">
                                          <p:stCondLst>
                                            <p:cond delay="0"/>
                                          </p:stCondLst>
                                        </p:cTn>
                                        <p:tgtEl>
                                          <p:spTgt spid="311"/>
                                        </p:tgtEl>
                                        <p:attrNameLst>
                                          <p:attrName>style.visibility</p:attrName>
                                        </p:attrNameLst>
                                      </p:cBhvr>
                                      <p:to>
                                        <p:strVal val="visible"/>
                                      </p:to>
                                    </p:set>
                                    <p:animEffect transition="in" filter="wipe(right)">
                                      <p:cBhvr>
                                        <p:cTn id="76" dur="500"/>
                                        <p:tgtEl>
                                          <p:spTgt spid="311"/>
                                        </p:tgtEl>
                                      </p:cBhvr>
                                    </p:animEffect>
                                  </p:childTnLst>
                                  <p:subTnLst>
                                    <p:set>
                                      <p:cBhvr override="childStyle">
                                        <p:cTn dur="1" fill="hold" display="0" masterRel="nextClick" afterEffect="1"/>
                                        <p:tgtEl>
                                          <p:spTgt spid="311"/>
                                        </p:tgtEl>
                                        <p:attrNameLst>
                                          <p:attrName>style.visibility</p:attrName>
                                        </p:attrNameLst>
                                      </p:cBhvr>
                                      <p:to>
                                        <p:strVal val="hidden"/>
                                      </p:to>
                                    </p:set>
                                  </p:subTnLst>
                                </p:cTn>
                              </p:par>
                              <p:par>
                                <p:cTn id="77" presetID="10" presetClass="entr" presetSubtype="0" fill="hold" grpId="0" nodeType="withEffect">
                                  <p:stCondLst>
                                    <p:cond delay="0"/>
                                  </p:stCondLst>
                                  <p:childTnLst>
                                    <p:set>
                                      <p:cBhvr>
                                        <p:cTn id="78" dur="1" fill="hold">
                                          <p:stCondLst>
                                            <p:cond delay="0"/>
                                          </p:stCondLst>
                                        </p:cTn>
                                        <p:tgtEl>
                                          <p:spTgt spid="257"/>
                                        </p:tgtEl>
                                        <p:attrNameLst>
                                          <p:attrName>style.visibility</p:attrName>
                                        </p:attrNameLst>
                                      </p:cBhvr>
                                      <p:to>
                                        <p:strVal val="visible"/>
                                      </p:to>
                                    </p:set>
                                    <p:animEffect transition="in" filter="fade">
                                      <p:cBhvr>
                                        <p:cTn id="79" dur="500"/>
                                        <p:tgtEl>
                                          <p:spTgt spid="257"/>
                                        </p:tgtEl>
                                      </p:cBhvr>
                                    </p:animEffect>
                                  </p:childTnLst>
                                </p:cTn>
                              </p:par>
                            </p:childTnLst>
                          </p:cTn>
                        </p:par>
                        <p:par>
                          <p:cTn id="80" fill="hold">
                            <p:stCondLst>
                              <p:cond delay="3000"/>
                            </p:stCondLst>
                            <p:childTnLst>
                              <p:par>
                                <p:cTn id="81" presetID="22" presetClass="entr" presetSubtype="8" fill="hold" grpId="0" nodeType="afterEffect">
                                  <p:stCondLst>
                                    <p:cond delay="2000"/>
                                  </p:stCondLst>
                                  <p:childTnLst>
                                    <p:set>
                                      <p:cBhvr>
                                        <p:cTn id="82" dur="1" fill="hold">
                                          <p:stCondLst>
                                            <p:cond delay="0"/>
                                          </p:stCondLst>
                                        </p:cTn>
                                        <p:tgtEl>
                                          <p:spTgt spid="307"/>
                                        </p:tgtEl>
                                        <p:attrNameLst>
                                          <p:attrName>style.visibility</p:attrName>
                                        </p:attrNameLst>
                                      </p:cBhvr>
                                      <p:to>
                                        <p:strVal val="visible"/>
                                      </p:to>
                                    </p:set>
                                    <p:animEffect transition="in" filter="wipe(left)">
                                      <p:cBhvr>
                                        <p:cTn id="83" dur="500"/>
                                        <p:tgtEl>
                                          <p:spTgt spid="307"/>
                                        </p:tgtEl>
                                      </p:cBhvr>
                                    </p:animEffect>
                                  </p:childTnLst>
                                </p:cTn>
                              </p:par>
                              <p:par>
                                <p:cTn id="84" presetID="10" presetClass="entr" presetSubtype="0" fill="hold" grpId="0" nodeType="withEffect">
                                  <p:stCondLst>
                                    <p:cond delay="0"/>
                                  </p:stCondLst>
                                  <p:childTnLst>
                                    <p:set>
                                      <p:cBhvr>
                                        <p:cTn id="85" dur="1" fill="hold">
                                          <p:stCondLst>
                                            <p:cond delay="0"/>
                                          </p:stCondLst>
                                        </p:cTn>
                                        <p:tgtEl>
                                          <p:spTgt spid="305"/>
                                        </p:tgtEl>
                                        <p:attrNameLst>
                                          <p:attrName>style.visibility</p:attrName>
                                        </p:attrNameLst>
                                      </p:cBhvr>
                                      <p:to>
                                        <p:strVal val="visible"/>
                                      </p:to>
                                    </p:set>
                                    <p:animEffect transition="in" filter="fade">
                                      <p:cBhvr>
                                        <p:cTn id="86" dur="500"/>
                                        <p:tgtEl>
                                          <p:spTgt spid="305"/>
                                        </p:tgtEl>
                                      </p:cBhvr>
                                    </p:animEffect>
                                  </p:childTnLst>
                                </p:cTn>
                              </p:par>
                            </p:childTnLst>
                          </p:cTn>
                        </p:par>
                        <p:par>
                          <p:cTn id="87" fill="hold">
                            <p:stCondLst>
                              <p:cond delay="5500"/>
                            </p:stCondLst>
                            <p:childTnLst>
                              <p:par>
                                <p:cTn id="88" presetID="10" presetClass="entr" presetSubtype="0" fill="hold" grpId="0" nodeType="afterEffect">
                                  <p:stCondLst>
                                    <p:cond delay="0"/>
                                  </p:stCondLst>
                                  <p:childTnLst>
                                    <p:set>
                                      <p:cBhvr>
                                        <p:cTn id="89" dur="1" fill="hold">
                                          <p:stCondLst>
                                            <p:cond delay="0"/>
                                          </p:stCondLst>
                                        </p:cTn>
                                        <p:tgtEl>
                                          <p:spTgt spid="256"/>
                                        </p:tgtEl>
                                        <p:attrNameLst>
                                          <p:attrName>style.visibility</p:attrName>
                                        </p:attrNameLst>
                                      </p:cBhvr>
                                      <p:to>
                                        <p:strVal val="visible"/>
                                      </p:to>
                                    </p:set>
                                    <p:animEffect transition="in" filter="fade">
                                      <p:cBhvr>
                                        <p:cTn id="90" dur="500"/>
                                        <p:tgtEl>
                                          <p:spTgt spid="256"/>
                                        </p:tgtEl>
                                      </p:cBhvr>
                                    </p:animEffect>
                                  </p:childTnLst>
                                </p:cTn>
                              </p:par>
                            </p:childTnLst>
                          </p:cTn>
                        </p:par>
                        <p:par>
                          <p:cTn id="91" fill="hold">
                            <p:stCondLst>
                              <p:cond delay="6000"/>
                            </p:stCondLst>
                            <p:childTnLst>
                              <p:par>
                                <p:cTn id="92" presetID="22" presetClass="entr" presetSubtype="8" fill="hold" grpId="0" nodeType="afterEffect">
                                  <p:stCondLst>
                                    <p:cond delay="0"/>
                                  </p:stCondLst>
                                  <p:childTnLst>
                                    <p:set>
                                      <p:cBhvr>
                                        <p:cTn id="93" dur="1" fill="hold">
                                          <p:stCondLst>
                                            <p:cond delay="0"/>
                                          </p:stCondLst>
                                        </p:cTn>
                                        <p:tgtEl>
                                          <p:spTgt spid="309"/>
                                        </p:tgtEl>
                                        <p:attrNameLst>
                                          <p:attrName>style.visibility</p:attrName>
                                        </p:attrNameLst>
                                      </p:cBhvr>
                                      <p:to>
                                        <p:strVal val="visible"/>
                                      </p:to>
                                    </p:set>
                                    <p:animEffect transition="in" filter="wipe(left)">
                                      <p:cBhvr>
                                        <p:cTn id="94" dur="500"/>
                                        <p:tgtEl>
                                          <p:spTgt spid="309"/>
                                        </p:tgtEl>
                                      </p:cBhvr>
                                    </p:animEffect>
                                  </p:childTnLst>
                                </p:cTn>
                              </p:par>
                            </p:childTnLst>
                          </p:cTn>
                        </p:par>
                        <p:par>
                          <p:cTn id="95" fill="hold">
                            <p:stCondLst>
                              <p:cond delay="6500"/>
                            </p:stCondLst>
                            <p:childTnLst>
                              <p:par>
                                <p:cTn id="96" presetID="10" presetClass="entr" presetSubtype="0" fill="hold" nodeType="afterEffect">
                                  <p:stCondLst>
                                    <p:cond delay="0"/>
                                  </p:stCondLst>
                                  <p:childTnLst>
                                    <p:set>
                                      <p:cBhvr>
                                        <p:cTn id="97" dur="1" fill="hold">
                                          <p:stCondLst>
                                            <p:cond delay="0"/>
                                          </p:stCondLst>
                                        </p:cTn>
                                        <p:tgtEl>
                                          <p:spTgt spid="272"/>
                                        </p:tgtEl>
                                        <p:attrNameLst>
                                          <p:attrName>style.visibility</p:attrName>
                                        </p:attrNameLst>
                                      </p:cBhvr>
                                      <p:to>
                                        <p:strVal val="visible"/>
                                      </p:to>
                                    </p:set>
                                    <p:animEffect transition="in" filter="fade">
                                      <p:cBhvr>
                                        <p:cTn id="98" dur="500"/>
                                        <p:tgtEl>
                                          <p:spTgt spid="272"/>
                                        </p:tgtEl>
                                      </p:cBhvr>
                                    </p:animEffect>
                                  </p:childTnLst>
                                </p:cTn>
                              </p:par>
                            </p:childTnLst>
                          </p:cTn>
                        </p:par>
                        <p:par>
                          <p:cTn id="99" fill="hold">
                            <p:stCondLst>
                              <p:cond delay="7000"/>
                            </p:stCondLst>
                            <p:childTnLst>
                              <p:par>
                                <p:cTn id="100" presetID="22" presetClass="entr" presetSubtype="8" fill="hold" nodeType="afterEffect">
                                  <p:stCondLst>
                                    <p:cond delay="0"/>
                                  </p:stCondLst>
                                  <p:childTnLst>
                                    <p:set>
                                      <p:cBhvr>
                                        <p:cTn id="101" dur="1" fill="hold">
                                          <p:stCondLst>
                                            <p:cond delay="0"/>
                                          </p:stCondLst>
                                        </p:cTn>
                                        <p:tgtEl>
                                          <p:spTgt spid="310"/>
                                        </p:tgtEl>
                                        <p:attrNameLst>
                                          <p:attrName>style.visibility</p:attrName>
                                        </p:attrNameLst>
                                      </p:cBhvr>
                                      <p:to>
                                        <p:strVal val="visible"/>
                                      </p:to>
                                    </p:set>
                                    <p:animEffect transition="in" filter="wipe(left)">
                                      <p:cBhvr>
                                        <p:cTn id="102" dur="500"/>
                                        <p:tgtEl>
                                          <p:spTgt spid="310"/>
                                        </p:tgtEl>
                                      </p:cBhvr>
                                    </p:animEffect>
                                  </p:childTnLst>
                                </p:cTn>
                              </p:par>
                            </p:childTnLst>
                          </p:cTn>
                        </p:par>
                        <p:par>
                          <p:cTn id="103" fill="hold">
                            <p:stCondLst>
                              <p:cond delay="7500"/>
                            </p:stCondLst>
                            <p:childTnLst>
                              <p:par>
                                <p:cTn id="104" presetID="10" presetClass="entr" presetSubtype="0" fill="hold" nodeType="afterEffect">
                                  <p:stCondLst>
                                    <p:cond delay="0"/>
                                  </p:stCondLst>
                                  <p:childTnLst>
                                    <p:set>
                                      <p:cBhvr>
                                        <p:cTn id="105" dur="1" fill="hold">
                                          <p:stCondLst>
                                            <p:cond delay="0"/>
                                          </p:stCondLst>
                                        </p:cTn>
                                        <p:tgtEl>
                                          <p:spTgt spid="278"/>
                                        </p:tgtEl>
                                        <p:attrNameLst>
                                          <p:attrName>style.visibility</p:attrName>
                                        </p:attrNameLst>
                                      </p:cBhvr>
                                      <p:to>
                                        <p:strVal val="visible"/>
                                      </p:to>
                                    </p:set>
                                    <p:animEffect transition="in" filter="fade">
                                      <p:cBhvr>
                                        <p:cTn id="106" dur="500"/>
                                        <p:tgtEl>
                                          <p:spTgt spid="278"/>
                                        </p:tgtEl>
                                      </p:cBhvr>
                                    </p:animEffect>
                                  </p:childTnLst>
                                </p:cTn>
                              </p:par>
                            </p:childTnLst>
                          </p:cTn>
                        </p:par>
                        <p:par>
                          <p:cTn id="107" fill="hold">
                            <p:stCondLst>
                              <p:cond delay="8000"/>
                            </p:stCondLst>
                            <p:childTnLst>
                              <p:par>
                                <p:cTn id="108" presetID="22" presetClass="entr" presetSubtype="8" fill="hold" grpId="0" nodeType="afterEffect">
                                  <p:stCondLst>
                                    <p:cond delay="0"/>
                                  </p:stCondLst>
                                  <p:childTnLst>
                                    <p:set>
                                      <p:cBhvr>
                                        <p:cTn id="109" dur="1" fill="hold">
                                          <p:stCondLst>
                                            <p:cond delay="0"/>
                                          </p:stCondLst>
                                        </p:cTn>
                                        <p:tgtEl>
                                          <p:spTgt spid="308"/>
                                        </p:tgtEl>
                                        <p:attrNameLst>
                                          <p:attrName>style.visibility</p:attrName>
                                        </p:attrNameLst>
                                      </p:cBhvr>
                                      <p:to>
                                        <p:strVal val="visible"/>
                                      </p:to>
                                    </p:set>
                                    <p:animEffect transition="in" filter="wipe(left)">
                                      <p:cBhvr>
                                        <p:cTn id="110" dur="500"/>
                                        <p:tgtEl>
                                          <p:spTgt spid="308"/>
                                        </p:tgtEl>
                                      </p:cBhvr>
                                    </p:animEffect>
                                  </p:childTnLst>
                                </p:cTn>
                              </p:par>
                            </p:childTnLst>
                          </p:cTn>
                        </p:par>
                        <p:par>
                          <p:cTn id="111" fill="hold">
                            <p:stCondLst>
                              <p:cond delay="8500"/>
                            </p:stCondLst>
                            <p:childTnLst>
                              <p:par>
                                <p:cTn id="112" presetID="10" presetClass="entr" presetSubtype="0" fill="hold" nodeType="afterEffect">
                                  <p:stCondLst>
                                    <p:cond delay="0"/>
                                  </p:stCondLst>
                                  <p:childTnLst>
                                    <p:set>
                                      <p:cBhvr>
                                        <p:cTn id="113" dur="1" fill="hold">
                                          <p:stCondLst>
                                            <p:cond delay="0"/>
                                          </p:stCondLst>
                                        </p:cTn>
                                        <p:tgtEl>
                                          <p:spTgt spid="258"/>
                                        </p:tgtEl>
                                        <p:attrNameLst>
                                          <p:attrName>style.visibility</p:attrName>
                                        </p:attrNameLst>
                                      </p:cBhvr>
                                      <p:to>
                                        <p:strVal val="visible"/>
                                      </p:to>
                                    </p:set>
                                    <p:animEffect transition="in" filter="fade">
                                      <p:cBhvr>
                                        <p:cTn id="114" dur="500"/>
                                        <p:tgtEl>
                                          <p:spTgt spid="2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2" grpId="0" animBg="1"/>
      <p:bldP spid="184" grpId="0" animBg="1"/>
      <p:bldP spid="255" grpId="0"/>
      <p:bldP spid="256" grpId="0"/>
      <p:bldP spid="257" grpId="0"/>
      <p:bldP spid="305" grpId="0"/>
      <p:bldP spid="306" grpId="0" animBg="1"/>
      <p:bldP spid="307" grpId="0" animBg="1"/>
      <p:bldP spid="308" grpId="0" animBg="1"/>
      <p:bldP spid="309" grpId="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xmlns="" id="{6F59A888-6542-A047-8535-C166147D83A1}"/>
              </a:ext>
            </a:extLst>
          </p:cNvPr>
          <p:cNvSpPr>
            <a:spLocks noGrp="1"/>
          </p:cNvSpPr>
          <p:nvPr>
            <p:ph type="body" sz="quarter" idx="13"/>
          </p:nvPr>
        </p:nvSpPr>
        <p:spPr>
          <a:xfrm>
            <a:off x="584066" y="1164733"/>
            <a:ext cx="11125198" cy="343299"/>
          </a:xfrm>
        </p:spPr>
        <p:txBody>
          <a:bodyPr/>
          <a:lstStyle/>
          <a:p>
            <a:r>
              <a:rPr lang="en-US" sz="2800" dirty="0">
                <a:solidFill>
                  <a:schemeClr val="accent4"/>
                </a:solidFill>
              </a:rPr>
              <a:t>25% Faster, 98% Lower Cost than AWS EBS PIOPS</a:t>
            </a:r>
          </a:p>
        </p:txBody>
      </p:sp>
      <p:sp>
        <p:nvSpPr>
          <p:cNvPr id="14" name="TextBox 13"/>
          <p:cNvSpPr txBox="1"/>
          <p:nvPr/>
        </p:nvSpPr>
        <p:spPr>
          <a:xfrm>
            <a:off x="4071149" y="6096918"/>
            <a:ext cx="8105319" cy="2616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a:ln>
                  <a:noFill/>
                </a:ln>
                <a:solidFill>
                  <a:srgbClr val="58595B"/>
                </a:solidFill>
                <a:effectLst/>
                <a:uLnTx/>
                <a:uFillTx/>
                <a:latin typeface="Calibri"/>
                <a:ea typeface="+mn-ea"/>
                <a:cs typeface="+mn-cs"/>
              </a:rPr>
              <a:t>*Based on AWS EBS Provisioned IOPS SSD (io1) compared to Oracle Cloud Infrastructure Block Volume; 400 GB, 20,000 IOPS workload.</a:t>
            </a:r>
          </a:p>
        </p:txBody>
      </p:sp>
      <p:graphicFrame>
        <p:nvGraphicFramePr>
          <p:cNvPr id="15" name="Content Placeholder 5"/>
          <p:cNvGraphicFramePr>
            <a:graphicFrameLocks/>
          </p:cNvGraphicFramePr>
          <p:nvPr>
            <p:extLst>
              <p:ext uri="{D42A27DB-BD31-4B8C-83A1-F6EECF244321}">
                <p14:modId xmlns:p14="http://schemas.microsoft.com/office/powerpoint/2010/main" val="927128168"/>
              </p:ext>
            </p:extLst>
          </p:nvPr>
        </p:nvGraphicFramePr>
        <p:xfrm>
          <a:off x="2311186" y="2193254"/>
          <a:ext cx="7376511" cy="3691864"/>
        </p:xfrm>
        <a:graphic>
          <a:graphicData uri="http://schemas.openxmlformats.org/drawingml/2006/chart">
            <c:chart xmlns:c="http://schemas.openxmlformats.org/drawingml/2006/chart" xmlns:r="http://schemas.openxmlformats.org/officeDocument/2006/relationships" r:id="rId3"/>
          </a:graphicData>
        </a:graphic>
      </p:graphicFrame>
      <p:sp>
        <p:nvSpPr>
          <p:cNvPr id="16" name="TextBox 15"/>
          <p:cNvSpPr txBox="1"/>
          <p:nvPr/>
        </p:nvSpPr>
        <p:spPr>
          <a:xfrm>
            <a:off x="8413452" y="3282585"/>
            <a:ext cx="2548489" cy="1292567"/>
          </a:xfrm>
          <a:prstGeom prst="rect">
            <a:avLst/>
          </a:prstGeom>
          <a:noFill/>
        </p:spPr>
        <p:txBody>
          <a:bodyPr wrap="none" lIns="0" tIns="0" rIns="0" bIns="0" rtlCol="0">
            <a:noAutofit/>
          </a:bodyPr>
          <a:lstStyle/>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2800" b="1" i="0" u="none" strike="noStrike" kern="1200" cap="none" spc="0" normalizeH="0" baseline="0" noProof="0" dirty="0">
                <a:ln>
                  <a:noFill/>
                </a:ln>
                <a:solidFill>
                  <a:srgbClr val="F80000"/>
                </a:solidFill>
                <a:effectLst/>
                <a:uLnTx/>
                <a:uFillTx/>
                <a:latin typeface="Calibri"/>
                <a:ea typeface="+mn-ea"/>
                <a:cs typeface="+mn-cs"/>
              </a:rPr>
              <a:t>Oracle</a:t>
            </a:r>
            <a:r>
              <a:rPr kumimoji="0" lang="en-US" sz="3200" b="1" i="0" u="none" strike="noStrike" kern="1200" cap="none" spc="0" normalizeH="0" baseline="0" noProof="0" dirty="0">
                <a:ln>
                  <a:noFill/>
                </a:ln>
                <a:solidFill>
                  <a:srgbClr val="F80000"/>
                </a:solidFill>
                <a:effectLst/>
                <a:uLnTx/>
                <a:uFillTx/>
                <a:latin typeface="Calibri"/>
                <a:ea typeface="+mn-ea"/>
                <a:cs typeface="+mn-cs"/>
              </a:rPr>
              <a:t> </a:t>
            </a:r>
            <a:r>
              <a:rPr kumimoji="0" lang="en-US" sz="4400" b="1" i="0" u="none" strike="noStrike" kern="1200" cap="none" spc="0" normalizeH="0" baseline="0" noProof="0" dirty="0">
                <a:ln>
                  <a:noFill/>
                </a:ln>
                <a:solidFill>
                  <a:srgbClr val="F80000"/>
                </a:solidFill>
                <a:effectLst/>
                <a:uLnTx/>
                <a:uFillTx/>
                <a:latin typeface="Calibri"/>
                <a:ea typeface="+mn-ea"/>
                <a:cs typeface="+mn-cs"/>
              </a:rPr>
              <a:t>98%</a:t>
            </a:r>
            <a:r>
              <a:rPr kumimoji="0" lang="en-US" sz="3200" b="1" i="0" u="none" strike="noStrike" kern="1200" cap="none" spc="0" normalizeH="0" baseline="0" noProof="0" dirty="0">
                <a:ln>
                  <a:noFill/>
                </a:ln>
                <a:solidFill>
                  <a:srgbClr val="F80000"/>
                </a:solidFill>
                <a:effectLst/>
                <a:uLnTx/>
                <a:uFillTx/>
                <a:latin typeface="Calibri"/>
                <a:ea typeface="+mn-ea"/>
                <a:cs typeface="+mn-cs"/>
              </a:rPr>
              <a:t> </a:t>
            </a:r>
            <a:br>
              <a:rPr kumimoji="0" lang="en-US" sz="3200" b="1" i="0" u="none" strike="noStrike" kern="1200" cap="none" spc="0" normalizeH="0" baseline="0" noProof="0" dirty="0">
                <a:ln>
                  <a:noFill/>
                </a:ln>
                <a:solidFill>
                  <a:srgbClr val="F80000"/>
                </a:solidFill>
                <a:effectLst/>
                <a:uLnTx/>
                <a:uFillTx/>
                <a:latin typeface="Calibri"/>
                <a:ea typeface="+mn-ea"/>
                <a:cs typeface="+mn-cs"/>
              </a:rPr>
            </a:br>
            <a:r>
              <a:rPr kumimoji="0" lang="en-US" sz="2400" b="1" i="0" u="none" strike="noStrike" kern="1200" cap="none" spc="0" normalizeH="0" baseline="0" noProof="0" dirty="0">
                <a:ln>
                  <a:noFill/>
                </a:ln>
                <a:solidFill>
                  <a:srgbClr val="F80000"/>
                </a:solidFill>
                <a:effectLst/>
                <a:uLnTx/>
                <a:uFillTx/>
                <a:latin typeface="Calibri"/>
                <a:ea typeface="+mn-ea"/>
                <a:cs typeface="+mn-cs"/>
              </a:rPr>
              <a:t>Lower Cost</a:t>
            </a:r>
            <a:endParaRPr kumimoji="0" lang="en-US" sz="3200" b="1" i="0" u="none" strike="noStrike" kern="1200" cap="none" spc="0" normalizeH="0" baseline="0" noProof="0" dirty="0">
              <a:ln>
                <a:noFill/>
              </a:ln>
              <a:solidFill>
                <a:srgbClr val="F80000"/>
              </a:solidFill>
              <a:effectLst/>
              <a:uLnTx/>
              <a:uFillTx/>
              <a:latin typeface="Calibri"/>
              <a:ea typeface="+mn-ea"/>
              <a:cs typeface="+mn-cs"/>
            </a:endParaRPr>
          </a:p>
        </p:txBody>
      </p:sp>
      <p:sp>
        <p:nvSpPr>
          <p:cNvPr id="17" name="TextBox 16"/>
          <p:cNvSpPr txBox="1"/>
          <p:nvPr/>
        </p:nvSpPr>
        <p:spPr>
          <a:xfrm>
            <a:off x="4205966" y="5327175"/>
            <a:ext cx="1340595" cy="296333"/>
          </a:xfrm>
          <a:prstGeom prst="rect">
            <a:avLst/>
          </a:prstGeom>
          <a:noFill/>
        </p:spPr>
        <p:txBody>
          <a:bodyPr wrap="square" lIns="0" tIns="0" rIns="0" bIns="0" rtlCol="0">
            <a:noAutofit/>
          </a:bodyPr>
          <a:lstStyle/>
          <a:p>
            <a:pPr marL="0" marR="0" lvl="0" indent="0" algn="ctr" defTabSz="914400" rtl="0" eaLnBrk="1" fontAlgn="auto" latinLnBrk="0" hangingPunct="1">
              <a:lnSpc>
                <a:spcPct val="90000"/>
              </a:lnSpc>
              <a:spcBef>
                <a:spcPts val="0"/>
              </a:spcBef>
              <a:spcAft>
                <a:spcPts val="0"/>
              </a:spcAft>
              <a:buClrTx/>
              <a:buSzTx/>
              <a:buFontTx/>
              <a:buNone/>
              <a:tabLst/>
              <a:defRPr/>
            </a:pPr>
            <a:r>
              <a:rPr kumimoji="0" lang="en-US" sz="1800" b="1" i="0" u="none" strike="noStrike" kern="1200" cap="none" spc="0" normalizeH="0" baseline="0" noProof="0" dirty="0">
                <a:ln>
                  <a:noFill/>
                </a:ln>
                <a:solidFill>
                  <a:srgbClr val="58595B"/>
                </a:solidFill>
                <a:effectLst/>
                <a:uLnTx/>
                <a:uFillTx/>
                <a:latin typeface="Calibri"/>
                <a:ea typeface="+mn-ea"/>
                <a:cs typeface="+mn-cs"/>
              </a:rPr>
              <a:t>AWS</a:t>
            </a:r>
          </a:p>
        </p:txBody>
      </p:sp>
      <p:sp>
        <p:nvSpPr>
          <p:cNvPr id="18" name="TextBox 17"/>
          <p:cNvSpPr txBox="1"/>
          <p:nvPr/>
        </p:nvSpPr>
        <p:spPr>
          <a:xfrm>
            <a:off x="6276533" y="5327175"/>
            <a:ext cx="1340595" cy="296333"/>
          </a:xfrm>
          <a:prstGeom prst="rect">
            <a:avLst/>
          </a:prstGeom>
          <a:noFill/>
        </p:spPr>
        <p:txBody>
          <a:bodyPr wrap="square" lIns="0" tIns="0" rIns="0" bIns="0" rtlCol="0">
            <a:noAutofit/>
          </a:bodyPr>
          <a:lstStyle/>
          <a:p>
            <a:pPr marL="0" marR="0" lvl="0" indent="0" algn="ctr" defTabSz="914400" rtl="0" eaLnBrk="1" fontAlgn="auto" latinLnBrk="0" hangingPunct="1">
              <a:lnSpc>
                <a:spcPct val="90000"/>
              </a:lnSpc>
              <a:spcBef>
                <a:spcPts val="0"/>
              </a:spcBef>
              <a:spcAft>
                <a:spcPts val="0"/>
              </a:spcAft>
              <a:buClrTx/>
              <a:buSzTx/>
              <a:buFontTx/>
              <a:buNone/>
              <a:tabLst/>
              <a:defRPr/>
            </a:pPr>
            <a:r>
              <a:rPr kumimoji="0" lang="en-US" sz="1800" b="1" i="0" u="none" strike="noStrike" kern="1200" cap="none" spc="0" normalizeH="0" baseline="0" noProof="0" dirty="0">
                <a:ln>
                  <a:noFill/>
                </a:ln>
                <a:solidFill>
                  <a:srgbClr val="58595B"/>
                </a:solidFill>
                <a:effectLst/>
                <a:uLnTx/>
                <a:uFillTx/>
                <a:latin typeface="Calibri"/>
                <a:ea typeface="+mn-ea"/>
                <a:cs typeface="+mn-cs"/>
              </a:rPr>
              <a:t>ORACLE</a:t>
            </a:r>
          </a:p>
        </p:txBody>
      </p:sp>
      <p:grpSp>
        <p:nvGrpSpPr>
          <p:cNvPr id="5" name="Group 4">
            <a:extLst>
              <a:ext uri="{FF2B5EF4-FFF2-40B4-BE49-F238E27FC236}">
                <a16:creationId xmlns:a16="http://schemas.microsoft.com/office/drawing/2014/main" xmlns="" id="{94133019-6F5E-F549-9297-63AB98957BDB}"/>
              </a:ext>
            </a:extLst>
          </p:cNvPr>
          <p:cNvGrpSpPr/>
          <p:nvPr/>
        </p:nvGrpSpPr>
        <p:grpSpPr>
          <a:xfrm>
            <a:off x="8292721" y="2532736"/>
            <a:ext cx="838923" cy="624548"/>
            <a:chOff x="8731695" y="3577532"/>
            <a:chExt cx="838923" cy="624548"/>
          </a:xfrm>
        </p:grpSpPr>
        <p:sp>
          <p:nvSpPr>
            <p:cNvPr id="12" name="Freeform 4">
              <a:extLst>
                <a:ext uri="{FF2B5EF4-FFF2-40B4-BE49-F238E27FC236}">
                  <a16:creationId xmlns:a16="http://schemas.microsoft.com/office/drawing/2014/main" xmlns="" id="{36A4B4C0-CA0B-B944-B0E3-1A18CA069D44}"/>
                </a:ext>
              </a:extLst>
            </p:cNvPr>
            <p:cNvSpPr>
              <a:spLocks noChangeAspect="1" noChangeArrowheads="1"/>
            </p:cNvSpPr>
            <p:nvPr/>
          </p:nvSpPr>
          <p:spPr bwMode="auto">
            <a:xfrm>
              <a:off x="8731695" y="3577532"/>
              <a:ext cx="624548" cy="624548"/>
            </a:xfrm>
            <a:custGeom>
              <a:avLst/>
              <a:gdLst>
                <a:gd name="T0" fmla="*/ 1482 w 2964"/>
                <a:gd name="T1" fmla="*/ 0 h 2964"/>
                <a:gd name="T2" fmla="*/ 1482 w 2964"/>
                <a:gd name="T3" fmla="*/ 0 h 2964"/>
                <a:gd name="T4" fmla="*/ 0 w 2964"/>
                <a:gd name="T5" fmla="*/ 1482 h 2964"/>
                <a:gd name="T6" fmla="*/ 1482 w 2964"/>
                <a:gd name="T7" fmla="*/ 2963 h 2964"/>
                <a:gd name="T8" fmla="*/ 2963 w 2964"/>
                <a:gd name="T9" fmla="*/ 1482 h 2964"/>
                <a:gd name="T10" fmla="*/ 1482 w 2964"/>
                <a:gd name="T11" fmla="*/ 0 h 2964"/>
                <a:gd name="T12" fmla="*/ 1620 w 2964"/>
                <a:gd name="T13" fmla="*/ 2245 h 2964"/>
                <a:gd name="T14" fmla="*/ 1620 w 2964"/>
                <a:gd name="T15" fmla="*/ 2245 h 2964"/>
                <a:gd name="T16" fmla="*/ 1620 w 2964"/>
                <a:gd name="T17" fmla="*/ 2453 h 2964"/>
                <a:gd name="T18" fmla="*/ 1573 w 2964"/>
                <a:gd name="T19" fmla="*/ 2500 h 2964"/>
                <a:gd name="T20" fmla="*/ 1389 w 2964"/>
                <a:gd name="T21" fmla="*/ 2500 h 2964"/>
                <a:gd name="T22" fmla="*/ 1343 w 2964"/>
                <a:gd name="T23" fmla="*/ 2453 h 2964"/>
                <a:gd name="T24" fmla="*/ 1343 w 2964"/>
                <a:gd name="T25" fmla="*/ 2245 h 2964"/>
                <a:gd name="T26" fmla="*/ 938 w 2964"/>
                <a:gd name="T27" fmla="*/ 2048 h 2964"/>
                <a:gd name="T28" fmla="*/ 938 w 2964"/>
                <a:gd name="T29" fmla="*/ 1967 h 2964"/>
                <a:gd name="T30" fmla="*/ 1054 w 2964"/>
                <a:gd name="T31" fmla="*/ 1840 h 2964"/>
                <a:gd name="T32" fmla="*/ 1135 w 2964"/>
                <a:gd name="T33" fmla="*/ 1840 h 2964"/>
                <a:gd name="T34" fmla="*/ 1459 w 2964"/>
                <a:gd name="T35" fmla="*/ 1990 h 2964"/>
                <a:gd name="T36" fmla="*/ 1724 w 2964"/>
                <a:gd name="T37" fmla="*/ 1793 h 2964"/>
                <a:gd name="T38" fmla="*/ 1366 w 2964"/>
                <a:gd name="T39" fmla="*/ 1550 h 2964"/>
                <a:gd name="T40" fmla="*/ 996 w 2964"/>
                <a:gd name="T41" fmla="*/ 1135 h 2964"/>
                <a:gd name="T42" fmla="*/ 1343 w 2964"/>
                <a:gd name="T43" fmla="*/ 718 h 2964"/>
                <a:gd name="T44" fmla="*/ 1343 w 2964"/>
                <a:gd name="T45" fmla="*/ 509 h 2964"/>
                <a:gd name="T46" fmla="*/ 1389 w 2964"/>
                <a:gd name="T47" fmla="*/ 463 h 2964"/>
                <a:gd name="T48" fmla="*/ 1573 w 2964"/>
                <a:gd name="T49" fmla="*/ 463 h 2964"/>
                <a:gd name="T50" fmla="*/ 1620 w 2964"/>
                <a:gd name="T51" fmla="*/ 509 h 2964"/>
                <a:gd name="T52" fmla="*/ 1620 w 2964"/>
                <a:gd name="T53" fmla="*/ 706 h 2964"/>
                <a:gd name="T54" fmla="*/ 1955 w 2964"/>
                <a:gd name="T55" fmla="*/ 845 h 2964"/>
                <a:gd name="T56" fmla="*/ 1967 w 2964"/>
                <a:gd name="T57" fmla="*/ 926 h 2964"/>
                <a:gd name="T58" fmla="*/ 1851 w 2964"/>
                <a:gd name="T59" fmla="*/ 1054 h 2964"/>
                <a:gd name="T60" fmla="*/ 1782 w 2964"/>
                <a:gd name="T61" fmla="*/ 1065 h 2964"/>
                <a:gd name="T62" fmla="*/ 1492 w 2964"/>
                <a:gd name="T63" fmla="*/ 961 h 2964"/>
                <a:gd name="T64" fmla="*/ 1308 w 2964"/>
                <a:gd name="T65" fmla="*/ 1123 h 2964"/>
                <a:gd name="T66" fmla="*/ 1655 w 2964"/>
                <a:gd name="T67" fmla="*/ 1331 h 2964"/>
                <a:gd name="T68" fmla="*/ 2048 w 2964"/>
                <a:gd name="T69" fmla="*/ 1782 h 2964"/>
                <a:gd name="T70" fmla="*/ 1620 w 2964"/>
                <a:gd name="T71" fmla="*/ 2245 h 29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964" h="2964">
                  <a:moveTo>
                    <a:pt x="1482" y="0"/>
                  </a:moveTo>
                  <a:lnTo>
                    <a:pt x="1482" y="0"/>
                  </a:lnTo>
                  <a:cubicBezTo>
                    <a:pt x="660" y="0"/>
                    <a:pt x="0" y="660"/>
                    <a:pt x="0" y="1482"/>
                  </a:cubicBezTo>
                  <a:cubicBezTo>
                    <a:pt x="0" y="2303"/>
                    <a:pt x="660" y="2963"/>
                    <a:pt x="1482" y="2963"/>
                  </a:cubicBezTo>
                  <a:cubicBezTo>
                    <a:pt x="2303" y="2963"/>
                    <a:pt x="2963" y="2303"/>
                    <a:pt x="2963" y="1482"/>
                  </a:cubicBezTo>
                  <a:cubicBezTo>
                    <a:pt x="2963" y="660"/>
                    <a:pt x="2303" y="0"/>
                    <a:pt x="1482" y="0"/>
                  </a:cubicBezTo>
                  <a:close/>
                  <a:moveTo>
                    <a:pt x="1620" y="2245"/>
                  </a:moveTo>
                  <a:lnTo>
                    <a:pt x="1620" y="2245"/>
                  </a:lnTo>
                  <a:cubicBezTo>
                    <a:pt x="1620" y="2453"/>
                    <a:pt x="1620" y="2453"/>
                    <a:pt x="1620" y="2453"/>
                  </a:cubicBezTo>
                  <a:cubicBezTo>
                    <a:pt x="1620" y="2477"/>
                    <a:pt x="1597" y="2500"/>
                    <a:pt x="1573" y="2500"/>
                  </a:cubicBezTo>
                  <a:cubicBezTo>
                    <a:pt x="1389" y="2500"/>
                    <a:pt x="1389" y="2500"/>
                    <a:pt x="1389" y="2500"/>
                  </a:cubicBezTo>
                  <a:cubicBezTo>
                    <a:pt x="1366" y="2500"/>
                    <a:pt x="1343" y="2477"/>
                    <a:pt x="1343" y="2453"/>
                  </a:cubicBezTo>
                  <a:cubicBezTo>
                    <a:pt x="1343" y="2245"/>
                    <a:pt x="1343" y="2245"/>
                    <a:pt x="1343" y="2245"/>
                  </a:cubicBezTo>
                  <a:cubicBezTo>
                    <a:pt x="1192" y="2222"/>
                    <a:pt x="1054" y="2152"/>
                    <a:pt x="938" y="2048"/>
                  </a:cubicBezTo>
                  <a:cubicBezTo>
                    <a:pt x="915" y="2025"/>
                    <a:pt x="915" y="1990"/>
                    <a:pt x="938" y="1967"/>
                  </a:cubicBezTo>
                  <a:cubicBezTo>
                    <a:pt x="1054" y="1840"/>
                    <a:pt x="1054" y="1840"/>
                    <a:pt x="1054" y="1840"/>
                  </a:cubicBezTo>
                  <a:cubicBezTo>
                    <a:pt x="1077" y="1828"/>
                    <a:pt x="1111" y="1828"/>
                    <a:pt x="1135" y="1840"/>
                  </a:cubicBezTo>
                  <a:cubicBezTo>
                    <a:pt x="1215" y="1921"/>
                    <a:pt x="1320" y="1990"/>
                    <a:pt x="1459" y="1990"/>
                  </a:cubicBezTo>
                  <a:cubicBezTo>
                    <a:pt x="1620" y="1990"/>
                    <a:pt x="1724" y="1921"/>
                    <a:pt x="1724" y="1793"/>
                  </a:cubicBezTo>
                  <a:cubicBezTo>
                    <a:pt x="1724" y="1655"/>
                    <a:pt x="1539" y="1620"/>
                    <a:pt x="1366" y="1550"/>
                  </a:cubicBezTo>
                  <a:cubicBezTo>
                    <a:pt x="1181" y="1482"/>
                    <a:pt x="996" y="1389"/>
                    <a:pt x="996" y="1135"/>
                  </a:cubicBezTo>
                  <a:cubicBezTo>
                    <a:pt x="996" y="903"/>
                    <a:pt x="1146" y="764"/>
                    <a:pt x="1343" y="718"/>
                  </a:cubicBezTo>
                  <a:cubicBezTo>
                    <a:pt x="1343" y="509"/>
                    <a:pt x="1343" y="509"/>
                    <a:pt x="1343" y="509"/>
                  </a:cubicBezTo>
                  <a:cubicBezTo>
                    <a:pt x="1343" y="486"/>
                    <a:pt x="1366" y="463"/>
                    <a:pt x="1389" y="463"/>
                  </a:cubicBezTo>
                  <a:cubicBezTo>
                    <a:pt x="1573" y="463"/>
                    <a:pt x="1573" y="463"/>
                    <a:pt x="1573" y="463"/>
                  </a:cubicBezTo>
                  <a:cubicBezTo>
                    <a:pt x="1597" y="463"/>
                    <a:pt x="1620" y="486"/>
                    <a:pt x="1620" y="509"/>
                  </a:cubicBezTo>
                  <a:cubicBezTo>
                    <a:pt x="1620" y="706"/>
                    <a:pt x="1620" y="706"/>
                    <a:pt x="1620" y="706"/>
                  </a:cubicBezTo>
                  <a:cubicBezTo>
                    <a:pt x="1736" y="729"/>
                    <a:pt x="1840" y="776"/>
                    <a:pt x="1955" y="845"/>
                  </a:cubicBezTo>
                  <a:cubicBezTo>
                    <a:pt x="1979" y="857"/>
                    <a:pt x="1990" y="903"/>
                    <a:pt x="1967" y="926"/>
                  </a:cubicBezTo>
                  <a:cubicBezTo>
                    <a:pt x="1851" y="1054"/>
                    <a:pt x="1851" y="1054"/>
                    <a:pt x="1851" y="1054"/>
                  </a:cubicBezTo>
                  <a:cubicBezTo>
                    <a:pt x="1840" y="1077"/>
                    <a:pt x="1805" y="1088"/>
                    <a:pt x="1782" y="1065"/>
                  </a:cubicBezTo>
                  <a:cubicBezTo>
                    <a:pt x="1701" y="1007"/>
                    <a:pt x="1608" y="961"/>
                    <a:pt x="1492" y="961"/>
                  </a:cubicBezTo>
                  <a:cubicBezTo>
                    <a:pt x="1401" y="961"/>
                    <a:pt x="1308" y="1019"/>
                    <a:pt x="1308" y="1123"/>
                  </a:cubicBezTo>
                  <a:cubicBezTo>
                    <a:pt x="1308" y="1227"/>
                    <a:pt x="1482" y="1274"/>
                    <a:pt x="1655" y="1331"/>
                  </a:cubicBezTo>
                  <a:cubicBezTo>
                    <a:pt x="1840" y="1413"/>
                    <a:pt x="2048" y="1516"/>
                    <a:pt x="2048" y="1782"/>
                  </a:cubicBezTo>
                  <a:cubicBezTo>
                    <a:pt x="2048" y="2048"/>
                    <a:pt x="1851" y="2199"/>
                    <a:pt x="1620" y="2245"/>
                  </a:cubicBezTo>
                  <a:close/>
                </a:path>
              </a:pathLst>
            </a:custGeom>
            <a:solidFill>
              <a:srgbClr val="F80000"/>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19" name="Freeform 3">
              <a:extLst>
                <a:ext uri="{FF2B5EF4-FFF2-40B4-BE49-F238E27FC236}">
                  <a16:creationId xmlns:a16="http://schemas.microsoft.com/office/drawing/2014/main" xmlns="" id="{57EE6157-82B1-454E-AE24-D3941E668D1A}"/>
                </a:ext>
              </a:extLst>
            </p:cNvPr>
            <p:cNvSpPr>
              <a:spLocks noChangeAspect="1" noChangeArrowheads="1"/>
            </p:cNvSpPr>
            <p:nvPr/>
          </p:nvSpPr>
          <p:spPr bwMode="auto">
            <a:xfrm rot="5400000">
              <a:off x="9203748" y="3765172"/>
              <a:ext cx="387942" cy="345799"/>
            </a:xfrm>
            <a:custGeom>
              <a:avLst/>
              <a:gdLst>
                <a:gd name="T0" fmla="*/ 1725 w 2964"/>
                <a:gd name="T1" fmla="*/ 81 h 2640"/>
                <a:gd name="T2" fmla="*/ 1459 w 2964"/>
                <a:gd name="T3" fmla="*/ 81 h 2640"/>
                <a:gd name="T4" fmla="*/ 1331 w 2964"/>
                <a:gd name="T5" fmla="*/ 208 h 2640"/>
                <a:gd name="T6" fmla="*/ 1331 w 2964"/>
                <a:gd name="T7" fmla="*/ 463 h 2640"/>
                <a:gd name="T8" fmla="*/ 1899 w 2964"/>
                <a:gd name="T9" fmla="*/ 1042 h 2640"/>
                <a:gd name="T10" fmla="*/ 185 w 2964"/>
                <a:gd name="T11" fmla="*/ 1042 h 2640"/>
                <a:gd name="T12" fmla="*/ 0 w 2964"/>
                <a:gd name="T13" fmla="*/ 1226 h 2640"/>
                <a:gd name="T14" fmla="*/ 0 w 2964"/>
                <a:gd name="T15" fmla="*/ 1411 h 2640"/>
                <a:gd name="T16" fmla="*/ 185 w 2964"/>
                <a:gd name="T17" fmla="*/ 1597 h 2640"/>
                <a:gd name="T18" fmla="*/ 1899 w 2964"/>
                <a:gd name="T19" fmla="*/ 1597 h 2640"/>
                <a:gd name="T20" fmla="*/ 1331 w 2964"/>
                <a:gd name="T21" fmla="*/ 2176 h 2640"/>
                <a:gd name="T22" fmla="*/ 1331 w 2964"/>
                <a:gd name="T23" fmla="*/ 2430 h 2640"/>
                <a:gd name="T24" fmla="*/ 1459 w 2964"/>
                <a:gd name="T25" fmla="*/ 2558 h 2640"/>
                <a:gd name="T26" fmla="*/ 1725 w 2964"/>
                <a:gd name="T27" fmla="*/ 2558 h 2640"/>
                <a:gd name="T28" fmla="*/ 2569 w 2964"/>
                <a:gd name="T29" fmla="*/ 1713 h 2640"/>
                <a:gd name="T30" fmla="*/ 2963 w 2964"/>
                <a:gd name="T31" fmla="*/ 1319 h 2640"/>
                <a:gd name="T32" fmla="*/ 1725 w 2964"/>
                <a:gd name="T33" fmla="*/ 81 h 26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964" h="2640">
                  <a:moveTo>
                    <a:pt x="1725" y="81"/>
                  </a:moveTo>
                  <a:cubicBezTo>
                    <a:pt x="1644" y="0"/>
                    <a:pt x="1528" y="0"/>
                    <a:pt x="1459" y="81"/>
                  </a:cubicBezTo>
                  <a:cubicBezTo>
                    <a:pt x="1331" y="208"/>
                    <a:pt x="1331" y="208"/>
                    <a:pt x="1331" y="208"/>
                  </a:cubicBezTo>
                  <a:cubicBezTo>
                    <a:pt x="1250" y="278"/>
                    <a:pt x="1250" y="394"/>
                    <a:pt x="1331" y="463"/>
                  </a:cubicBezTo>
                  <a:cubicBezTo>
                    <a:pt x="1899" y="1042"/>
                    <a:pt x="1899" y="1042"/>
                    <a:pt x="1899" y="1042"/>
                  </a:cubicBezTo>
                  <a:cubicBezTo>
                    <a:pt x="185" y="1042"/>
                    <a:pt x="185" y="1042"/>
                    <a:pt x="185" y="1042"/>
                  </a:cubicBezTo>
                  <a:cubicBezTo>
                    <a:pt x="81" y="1042"/>
                    <a:pt x="0" y="1123"/>
                    <a:pt x="0" y="1226"/>
                  </a:cubicBezTo>
                  <a:cubicBezTo>
                    <a:pt x="0" y="1411"/>
                    <a:pt x="0" y="1411"/>
                    <a:pt x="0" y="1411"/>
                  </a:cubicBezTo>
                  <a:cubicBezTo>
                    <a:pt x="0" y="1516"/>
                    <a:pt x="81" y="1597"/>
                    <a:pt x="185" y="1597"/>
                  </a:cubicBezTo>
                  <a:cubicBezTo>
                    <a:pt x="1899" y="1597"/>
                    <a:pt x="1899" y="1597"/>
                    <a:pt x="1899" y="1597"/>
                  </a:cubicBezTo>
                  <a:cubicBezTo>
                    <a:pt x="1331" y="2176"/>
                    <a:pt x="1331" y="2176"/>
                    <a:pt x="1331" y="2176"/>
                  </a:cubicBezTo>
                  <a:cubicBezTo>
                    <a:pt x="1250" y="2245"/>
                    <a:pt x="1250" y="2361"/>
                    <a:pt x="1331" y="2430"/>
                  </a:cubicBezTo>
                  <a:cubicBezTo>
                    <a:pt x="1459" y="2558"/>
                    <a:pt x="1459" y="2558"/>
                    <a:pt x="1459" y="2558"/>
                  </a:cubicBezTo>
                  <a:cubicBezTo>
                    <a:pt x="1528" y="2639"/>
                    <a:pt x="1644" y="2639"/>
                    <a:pt x="1725" y="2558"/>
                  </a:cubicBezTo>
                  <a:cubicBezTo>
                    <a:pt x="2569" y="1713"/>
                    <a:pt x="2569" y="1713"/>
                    <a:pt x="2569" y="1713"/>
                  </a:cubicBezTo>
                  <a:cubicBezTo>
                    <a:pt x="2963" y="1319"/>
                    <a:pt x="2963" y="1319"/>
                    <a:pt x="2963" y="1319"/>
                  </a:cubicBezTo>
                  <a:lnTo>
                    <a:pt x="1725" y="81"/>
                  </a:lnTo>
                </a:path>
              </a:pathLst>
            </a:custGeom>
            <a:solidFill>
              <a:schemeClr val="accent4"/>
            </a:solidFill>
            <a:ln w="19050">
              <a:solidFill>
                <a:schemeClr val="tx1"/>
              </a:solidFill>
            </a:ln>
            <a:effectLst/>
            <a:extLs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dirty="0"/>
            </a:p>
          </p:txBody>
        </p:sp>
      </p:grpSp>
      <p:sp>
        <p:nvSpPr>
          <p:cNvPr id="7" name="Slide Number Placeholder 6">
            <a:extLst>
              <a:ext uri="{FF2B5EF4-FFF2-40B4-BE49-F238E27FC236}">
                <a16:creationId xmlns:a16="http://schemas.microsoft.com/office/drawing/2014/main" xmlns="" id="{719D2592-E75F-5648-A020-4D582BFC0911}"/>
              </a:ext>
            </a:extLst>
          </p:cNvPr>
          <p:cNvSpPr>
            <a:spLocks noGrp="1"/>
          </p:cNvSpPr>
          <p:nvPr>
            <p:ph type="sldNum" sz="quarter" idx="4"/>
          </p:nvPr>
        </p:nvSpPr>
        <p:spPr/>
        <p:txBody>
          <a:bodyPr/>
          <a:lstStyle/>
          <a:p>
            <a:fld id="{C51EAA63-D034-42AE-91FA-B13B9518C7BE}" type="slidenum">
              <a:rPr lang="en-US" smtClean="0"/>
              <a:pPr/>
              <a:t>41</a:t>
            </a:fld>
            <a:endParaRPr lang="en-US" dirty="0"/>
          </a:p>
        </p:txBody>
      </p:sp>
      <p:sp>
        <p:nvSpPr>
          <p:cNvPr id="20" name="Title 3">
            <a:extLst>
              <a:ext uri="{FF2B5EF4-FFF2-40B4-BE49-F238E27FC236}">
                <a16:creationId xmlns:a16="http://schemas.microsoft.com/office/drawing/2014/main" xmlns="" id="{5C9623E8-71E0-854C-8982-36131C7E9850}"/>
              </a:ext>
            </a:extLst>
          </p:cNvPr>
          <p:cNvSpPr txBox="1">
            <a:spLocks/>
          </p:cNvSpPr>
          <p:nvPr/>
        </p:nvSpPr>
        <p:spPr>
          <a:xfrm>
            <a:off x="531812" y="-11650"/>
            <a:ext cx="11125200" cy="889000"/>
          </a:xfrm>
          <a:prstGeom prst="rect">
            <a:avLst/>
          </a:prstGeom>
        </p:spPr>
        <p:txBody>
          <a:bodyPr vert="horz" lIns="0" tIns="0" rIns="0" bIns="0" rtlCol="0" anchor="b">
            <a:noAutofit/>
          </a:bodyPr>
          <a:lstStyle>
            <a:defPPr>
              <a:defRPr lang="en-US"/>
            </a:defPPr>
            <a:lvl1pPr>
              <a:lnSpc>
                <a:spcPct val="80000"/>
              </a:lnSpc>
              <a:spcBef>
                <a:spcPct val="0"/>
              </a:spcBef>
              <a:buNone/>
              <a:defRPr sz="3600">
                <a:solidFill>
                  <a:srgbClr val="000000"/>
                </a:solidFill>
                <a:latin typeface="+mj-lt"/>
                <a:ea typeface="+mj-ea"/>
                <a:cs typeface="+mj-cs"/>
              </a:defRPr>
            </a:lvl1pPr>
          </a:lstStyle>
          <a:p>
            <a:r>
              <a:rPr lang="en-US" dirty="0"/>
              <a:t>Oracle Cloud Infrastructure Block Storage: </a:t>
            </a:r>
          </a:p>
        </p:txBody>
      </p:sp>
    </p:spTree>
    <p:extLst>
      <p:ext uri="{BB962C8B-B14F-4D97-AF65-F5344CB8AC3E}">
        <p14:creationId xmlns:p14="http://schemas.microsoft.com/office/powerpoint/2010/main" val="34992974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Slide Number Placeholder 8">
            <a:extLst>
              <a:ext uri="{FF2B5EF4-FFF2-40B4-BE49-F238E27FC236}">
                <a16:creationId xmlns:a16="http://schemas.microsoft.com/office/drawing/2014/main" xmlns="" id="{5BFA963A-5CAA-0343-A210-809F92932827}"/>
              </a:ext>
            </a:extLst>
          </p:cNvPr>
          <p:cNvSpPr>
            <a:spLocks noGrp="1"/>
          </p:cNvSpPr>
          <p:nvPr>
            <p:ph type="sldNum" sz="quarter" idx="4"/>
          </p:nvPr>
        </p:nvSpPr>
        <p:spPr/>
        <p:txBody>
          <a:bodyPr/>
          <a:lstStyle/>
          <a:p>
            <a:fld id="{C51EAA63-D034-42AE-91FA-B13B9518C7BE}" type="slidenum">
              <a:rPr lang="en-US" smtClean="0"/>
              <a:pPr/>
              <a:t>5</a:t>
            </a:fld>
            <a:endParaRPr lang="en-US" dirty="0"/>
          </a:p>
        </p:txBody>
      </p:sp>
      <p:pic>
        <p:nvPicPr>
          <p:cNvPr id="10" name="Picture 9">
            <a:extLst>
              <a:ext uri="{FF2B5EF4-FFF2-40B4-BE49-F238E27FC236}">
                <a16:creationId xmlns:a16="http://schemas.microsoft.com/office/drawing/2014/main" xmlns="" id="{0D9159FD-7CA9-E249-B8FE-1C85CA42B2DF}"/>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9874394" y="822305"/>
            <a:ext cx="1729946" cy="4984264"/>
          </a:xfrm>
          <a:prstGeom prst="rect">
            <a:avLst/>
          </a:prstGeom>
        </p:spPr>
      </p:pic>
      <p:graphicFrame>
        <p:nvGraphicFramePr>
          <p:cNvPr id="12" name="Chart 11">
            <a:extLst>
              <a:ext uri="{FF2B5EF4-FFF2-40B4-BE49-F238E27FC236}">
                <a16:creationId xmlns:a16="http://schemas.microsoft.com/office/drawing/2014/main" xmlns="" id="{5721076F-D5F5-044F-8D06-3FC35838BB47}"/>
              </a:ext>
            </a:extLst>
          </p:cNvPr>
          <p:cNvGraphicFramePr/>
          <p:nvPr>
            <p:extLst>
              <p:ext uri="{D42A27DB-BD31-4B8C-83A1-F6EECF244321}">
                <p14:modId xmlns:p14="http://schemas.microsoft.com/office/powerpoint/2010/main" val="235801381"/>
              </p:ext>
            </p:extLst>
          </p:nvPr>
        </p:nvGraphicFramePr>
        <p:xfrm>
          <a:off x="2021549" y="822305"/>
          <a:ext cx="6033713" cy="5278789"/>
        </p:xfrm>
        <a:graphic>
          <a:graphicData uri="http://schemas.openxmlformats.org/drawingml/2006/chart">
            <c:chart xmlns:c="http://schemas.openxmlformats.org/drawingml/2006/chart" xmlns:r="http://schemas.openxmlformats.org/officeDocument/2006/relationships" r:id="rId4"/>
          </a:graphicData>
        </a:graphic>
      </p:graphicFrame>
      <p:sp>
        <p:nvSpPr>
          <p:cNvPr id="14" name="TextBox 13">
            <a:extLst>
              <a:ext uri="{FF2B5EF4-FFF2-40B4-BE49-F238E27FC236}">
                <a16:creationId xmlns:a16="http://schemas.microsoft.com/office/drawing/2014/main" xmlns="" id="{CF9C2622-03BF-9A49-B9F2-A7E1A656DC06}"/>
              </a:ext>
            </a:extLst>
          </p:cNvPr>
          <p:cNvSpPr txBox="1"/>
          <p:nvPr/>
        </p:nvSpPr>
        <p:spPr>
          <a:xfrm>
            <a:off x="2503501" y="1358642"/>
            <a:ext cx="3020147" cy="248503"/>
          </a:xfrm>
          <a:prstGeom prst="rect">
            <a:avLst/>
          </a:prstGeom>
          <a:noFill/>
        </p:spPr>
        <p:txBody>
          <a:bodyPr wrap="square" lIns="0" tIns="0" rIns="0" bIns="0" rtlCol="0">
            <a:noAutofit/>
          </a:bodyPr>
          <a:lstStyle/>
          <a:p>
            <a:pPr>
              <a:lnSpc>
                <a:spcPct val="90000"/>
              </a:lnSpc>
            </a:pPr>
            <a:r>
              <a:rPr lang="en-US" sz="1200" dirty="0">
                <a:solidFill>
                  <a:schemeClr val="bg1"/>
                </a:solidFill>
              </a:rPr>
              <a:t>Market Overview: Cloud Primary storage</a:t>
            </a:r>
          </a:p>
        </p:txBody>
      </p:sp>
      <p:sp>
        <p:nvSpPr>
          <p:cNvPr id="15" name="Title 3">
            <a:extLst>
              <a:ext uri="{FF2B5EF4-FFF2-40B4-BE49-F238E27FC236}">
                <a16:creationId xmlns:a16="http://schemas.microsoft.com/office/drawing/2014/main" xmlns="" id="{712F74D6-FBE6-B349-9708-B2F18BDBC125}"/>
              </a:ext>
            </a:extLst>
          </p:cNvPr>
          <p:cNvSpPr txBox="1">
            <a:spLocks/>
          </p:cNvSpPr>
          <p:nvPr/>
        </p:nvSpPr>
        <p:spPr>
          <a:xfrm>
            <a:off x="531812" y="-38774"/>
            <a:ext cx="11125200" cy="889000"/>
          </a:xfrm>
          <a:prstGeom prst="rect">
            <a:avLst/>
          </a:prstGeom>
        </p:spPr>
        <p:txBody>
          <a:bodyPr vert="horz" lIns="0" tIns="0" rIns="0" bIns="0" rtlCol="0" anchor="b">
            <a:noAutofit/>
          </a:bodyPr>
          <a:lstStyle>
            <a:lvl1pPr algn="l" defTabSz="914400" rtl="0" eaLnBrk="1" latinLnBrk="0" hangingPunct="1">
              <a:lnSpc>
                <a:spcPct val="80000"/>
              </a:lnSpc>
              <a:spcBef>
                <a:spcPct val="0"/>
              </a:spcBef>
              <a:buNone/>
              <a:defRPr sz="3600" kern="1200">
                <a:solidFill>
                  <a:schemeClr val="bg1"/>
                </a:solidFill>
                <a:latin typeface="+mj-lt"/>
                <a:ea typeface="+mj-ea"/>
                <a:cs typeface="+mj-cs"/>
              </a:defRPr>
            </a:lvl1pPr>
          </a:lstStyle>
          <a:p>
            <a:r>
              <a:rPr lang="en-US" dirty="0">
                <a:solidFill>
                  <a:srgbClr val="000000"/>
                </a:solidFill>
              </a:rPr>
              <a:t>Cloud Storage Adoption is Well Under Way</a:t>
            </a:r>
          </a:p>
        </p:txBody>
      </p:sp>
      <p:sp>
        <p:nvSpPr>
          <p:cNvPr id="16" name="TextBox 15">
            <a:extLst>
              <a:ext uri="{FF2B5EF4-FFF2-40B4-BE49-F238E27FC236}">
                <a16:creationId xmlns:a16="http://schemas.microsoft.com/office/drawing/2014/main" xmlns="" id="{FDD41C29-9E03-C94F-B52E-B17D48C2DC55}"/>
              </a:ext>
            </a:extLst>
          </p:cNvPr>
          <p:cNvSpPr txBox="1"/>
          <p:nvPr/>
        </p:nvSpPr>
        <p:spPr>
          <a:xfrm>
            <a:off x="7805843" y="6228523"/>
            <a:ext cx="4137103" cy="239181"/>
          </a:xfrm>
          <a:prstGeom prst="rect">
            <a:avLst/>
          </a:prstGeom>
          <a:noFill/>
        </p:spPr>
        <p:txBody>
          <a:bodyPr wrap="square" lIns="0" tIns="0" rIns="0" bIns="0" rtlCol="0">
            <a:noAutofit/>
          </a:bodyPr>
          <a:lstStyle/>
          <a:p>
            <a:pPr algn="r">
              <a:lnSpc>
                <a:spcPct val="90000"/>
              </a:lnSpc>
            </a:pPr>
            <a:r>
              <a:rPr lang="en-US" sz="1200" i="1" dirty="0">
                <a:solidFill>
                  <a:schemeClr val="bg1"/>
                </a:solidFill>
              </a:rPr>
              <a:t>TechTarget Deal Scorecard: Cloud Primary Storage, Q4 2017 </a:t>
            </a:r>
          </a:p>
        </p:txBody>
      </p:sp>
    </p:spTree>
    <p:extLst>
      <p:ext uri="{BB962C8B-B14F-4D97-AF65-F5344CB8AC3E}">
        <p14:creationId xmlns:p14="http://schemas.microsoft.com/office/powerpoint/2010/main" val="31297009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xmlns="" id="{0B60741A-15A3-7241-8397-9F8AFFF314A1}"/>
              </a:ext>
            </a:extLst>
          </p:cNvPr>
          <p:cNvSpPr>
            <a:spLocks noGrp="1"/>
          </p:cNvSpPr>
          <p:nvPr>
            <p:ph type="sldNum" sz="quarter" idx="4"/>
          </p:nvPr>
        </p:nvSpPr>
        <p:spPr/>
        <p:txBody>
          <a:bodyPr/>
          <a:lstStyle/>
          <a:p>
            <a:fld id="{C51EAA63-D034-42AE-91FA-B13B9518C7BE}" type="slidenum">
              <a:rPr lang="en-US" smtClean="0"/>
              <a:pPr/>
              <a:t>6</a:t>
            </a:fld>
            <a:endParaRPr lang="en-US" dirty="0"/>
          </a:p>
        </p:txBody>
      </p:sp>
      <p:sp>
        <p:nvSpPr>
          <p:cNvPr id="7" name="Rectangle 6"/>
          <p:cNvSpPr/>
          <p:nvPr/>
        </p:nvSpPr>
        <p:spPr>
          <a:xfrm>
            <a:off x="676296" y="3842843"/>
            <a:ext cx="10858947" cy="630484"/>
          </a:xfrm>
          <a:prstGeom prst="rect">
            <a:avLst/>
          </a:prstGeom>
          <a:solidFill>
            <a:schemeClr val="accent5"/>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nSpc>
                <a:spcPct val="90000"/>
              </a:lnSpc>
            </a:pPr>
            <a:r>
              <a:rPr lang="en-US" dirty="0"/>
              <a:t>               High IOPS			             High Throughput			 High Durability</a:t>
            </a:r>
          </a:p>
        </p:txBody>
      </p:sp>
      <p:sp>
        <p:nvSpPr>
          <p:cNvPr id="8" name="Rectangle 7"/>
          <p:cNvSpPr/>
          <p:nvPr/>
        </p:nvSpPr>
        <p:spPr>
          <a:xfrm>
            <a:off x="676296" y="4615092"/>
            <a:ext cx="10858947" cy="630484"/>
          </a:xfrm>
          <a:prstGeom prst="rect">
            <a:avLst/>
          </a:prstGeom>
          <a:solidFill>
            <a:schemeClr val="accent4"/>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nSpc>
                <a:spcPct val="90000"/>
              </a:lnSpc>
            </a:pPr>
            <a:r>
              <a:rPr lang="en-US" dirty="0">
                <a:solidFill>
                  <a:schemeClr val="tx1"/>
                </a:solidFill>
              </a:rPr>
              <a:t>               Terabytes	 	 		  Petabytes 			       Exabytes</a:t>
            </a:r>
          </a:p>
        </p:txBody>
      </p:sp>
      <p:pic>
        <p:nvPicPr>
          <p:cNvPr id="14" name="Picture 13"/>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7658014" y="1591258"/>
            <a:ext cx="1296125" cy="689428"/>
          </a:xfrm>
          <a:prstGeom prst="rect">
            <a:avLst/>
          </a:prstGeom>
        </p:spPr>
      </p:pic>
      <p:pic>
        <p:nvPicPr>
          <p:cNvPr id="15" name="Picture 14"/>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5600160" y="2786970"/>
            <a:ext cx="2057854" cy="532984"/>
          </a:xfrm>
          <a:prstGeom prst="rect">
            <a:avLst/>
          </a:prstGeom>
        </p:spPr>
      </p:pic>
      <p:sp>
        <p:nvSpPr>
          <p:cNvPr id="20" name="Rectangle 19">
            <a:extLst>
              <a:ext uri="{FF2B5EF4-FFF2-40B4-BE49-F238E27FC236}">
                <a16:creationId xmlns:a16="http://schemas.microsoft.com/office/drawing/2014/main" xmlns="" id="{9AD9263A-8F17-2C4F-B27C-00FF516590AA}"/>
              </a:ext>
            </a:extLst>
          </p:cNvPr>
          <p:cNvSpPr/>
          <p:nvPr/>
        </p:nvSpPr>
        <p:spPr>
          <a:xfrm>
            <a:off x="676296" y="5430465"/>
            <a:ext cx="10858947" cy="630484"/>
          </a:xfrm>
          <a:prstGeom prst="rect">
            <a:avLst/>
          </a:prstGeom>
          <a:solidFill>
            <a:schemeClr val="accent2"/>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nSpc>
                <a:spcPct val="90000"/>
              </a:lnSpc>
            </a:pPr>
            <a:r>
              <a:rPr lang="en-US" dirty="0"/>
              <a:t>               Dynamic			        Structured / Unstructured		Static / Distributed</a:t>
            </a:r>
          </a:p>
        </p:txBody>
      </p:sp>
      <p:pic>
        <p:nvPicPr>
          <p:cNvPr id="3" name="Picture 2" descr="O-Applications-rgb.png"/>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038597" y="1597292"/>
            <a:ext cx="1849597" cy="837486"/>
          </a:xfrm>
          <a:prstGeom prst="rect">
            <a:avLst/>
          </a:prstGeom>
        </p:spPr>
      </p:pic>
      <p:pic>
        <p:nvPicPr>
          <p:cNvPr id="6" name="Picture 5" descr="O-Database-rgb.png"/>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1163127" y="1597291"/>
            <a:ext cx="1992197" cy="902054"/>
          </a:xfrm>
          <a:prstGeom prst="rect">
            <a:avLst/>
          </a:prstGeom>
        </p:spPr>
      </p:pic>
      <p:grpSp>
        <p:nvGrpSpPr>
          <p:cNvPr id="10" name="Group 9"/>
          <p:cNvGrpSpPr/>
          <p:nvPr/>
        </p:nvGrpSpPr>
        <p:grpSpPr>
          <a:xfrm>
            <a:off x="2575651" y="2576544"/>
            <a:ext cx="1326844" cy="1073091"/>
            <a:chOff x="1587447" y="2557816"/>
            <a:chExt cx="1326844" cy="1073091"/>
          </a:xfrm>
          <a:solidFill>
            <a:srgbClr val="7F7F7F"/>
          </a:solidFill>
        </p:grpSpPr>
        <p:sp>
          <p:nvSpPr>
            <p:cNvPr id="25" name="Freeform 24"/>
            <p:cNvSpPr>
              <a:spLocks noChangeAspect="1" noChangeArrowheads="1"/>
            </p:cNvSpPr>
            <p:nvPr/>
          </p:nvSpPr>
          <p:spPr bwMode="auto">
            <a:xfrm>
              <a:off x="1998399" y="2557816"/>
              <a:ext cx="915892" cy="694720"/>
            </a:xfrm>
            <a:custGeom>
              <a:avLst/>
              <a:gdLst>
                <a:gd name="T0" fmla="*/ 695 w 2975"/>
                <a:gd name="T1" fmla="*/ 647 h 2258"/>
                <a:gd name="T2" fmla="*/ 185 w 2975"/>
                <a:gd name="T3" fmla="*/ 647 h 2258"/>
                <a:gd name="T4" fmla="*/ 185 w 2975"/>
                <a:gd name="T5" fmla="*/ 555 h 2258"/>
                <a:gd name="T6" fmla="*/ 695 w 2975"/>
                <a:gd name="T7" fmla="*/ 555 h 2258"/>
                <a:gd name="T8" fmla="*/ 695 w 2975"/>
                <a:gd name="T9" fmla="*/ 647 h 2258"/>
                <a:gd name="T10" fmla="*/ 602 w 2975"/>
                <a:gd name="T11" fmla="*/ 833 h 2258"/>
                <a:gd name="T12" fmla="*/ 185 w 2975"/>
                <a:gd name="T13" fmla="*/ 833 h 2258"/>
                <a:gd name="T14" fmla="*/ 185 w 2975"/>
                <a:gd name="T15" fmla="*/ 740 h 2258"/>
                <a:gd name="T16" fmla="*/ 602 w 2975"/>
                <a:gd name="T17" fmla="*/ 740 h 2258"/>
                <a:gd name="T18" fmla="*/ 602 w 2975"/>
                <a:gd name="T19" fmla="*/ 833 h 2258"/>
                <a:gd name="T20" fmla="*/ 938 w 2975"/>
                <a:gd name="T21" fmla="*/ 1562 h 2258"/>
                <a:gd name="T22" fmla="*/ 1030 w 2975"/>
                <a:gd name="T23" fmla="*/ 1412 h 2258"/>
                <a:gd name="T24" fmla="*/ 926 w 2975"/>
                <a:gd name="T25" fmla="*/ 1319 h 2258"/>
                <a:gd name="T26" fmla="*/ 741 w 2975"/>
                <a:gd name="T27" fmla="*/ 1029 h 2258"/>
                <a:gd name="T28" fmla="*/ 672 w 2975"/>
                <a:gd name="T29" fmla="*/ 995 h 2258"/>
                <a:gd name="T30" fmla="*/ 185 w 2975"/>
                <a:gd name="T31" fmla="*/ 1331 h 2258"/>
                <a:gd name="T32" fmla="*/ 185 w 2975"/>
                <a:gd name="T33" fmla="*/ 1597 h 2258"/>
                <a:gd name="T34" fmla="*/ 672 w 2975"/>
                <a:gd name="T35" fmla="*/ 1412 h 2258"/>
                <a:gd name="T36" fmla="*/ 938 w 2975"/>
                <a:gd name="T37" fmla="*/ 1562 h 2258"/>
                <a:gd name="T38" fmla="*/ 93 w 2975"/>
                <a:gd name="T39" fmla="*/ 578 h 2258"/>
                <a:gd name="T40" fmla="*/ 0 w 2975"/>
                <a:gd name="T41" fmla="*/ 578 h 2258"/>
                <a:gd name="T42" fmla="*/ 0 w 2975"/>
                <a:gd name="T43" fmla="*/ 2060 h 2258"/>
                <a:gd name="T44" fmla="*/ 1991 w 2975"/>
                <a:gd name="T45" fmla="*/ 2060 h 2258"/>
                <a:gd name="T46" fmla="*/ 1991 w 2975"/>
                <a:gd name="T47" fmla="*/ 1967 h 2258"/>
                <a:gd name="T48" fmla="*/ 93 w 2975"/>
                <a:gd name="T49" fmla="*/ 1967 h 2258"/>
                <a:gd name="T50" fmla="*/ 93 w 2975"/>
                <a:gd name="T51" fmla="*/ 578 h 2258"/>
                <a:gd name="T52" fmla="*/ 1482 w 2975"/>
                <a:gd name="T53" fmla="*/ 1551 h 2258"/>
                <a:gd name="T54" fmla="*/ 1088 w 2975"/>
                <a:gd name="T55" fmla="*/ 1446 h 2258"/>
                <a:gd name="T56" fmla="*/ 961 w 2975"/>
                <a:gd name="T57" fmla="*/ 1643 h 2258"/>
                <a:gd name="T58" fmla="*/ 672 w 2975"/>
                <a:gd name="T59" fmla="*/ 1481 h 2258"/>
                <a:gd name="T60" fmla="*/ 185 w 2975"/>
                <a:gd name="T61" fmla="*/ 1666 h 2258"/>
                <a:gd name="T62" fmla="*/ 185 w 2975"/>
                <a:gd name="T63" fmla="*/ 1875 h 2258"/>
                <a:gd name="T64" fmla="*/ 1991 w 2975"/>
                <a:gd name="T65" fmla="*/ 1875 h 2258"/>
                <a:gd name="T66" fmla="*/ 1991 w 2975"/>
                <a:gd name="T67" fmla="*/ 1539 h 2258"/>
                <a:gd name="T68" fmla="*/ 1887 w 2975"/>
                <a:gd name="T69" fmla="*/ 1435 h 2258"/>
                <a:gd name="T70" fmla="*/ 1482 w 2975"/>
                <a:gd name="T71" fmla="*/ 1551 h 2258"/>
                <a:gd name="T72" fmla="*/ 2916 w 2975"/>
                <a:gd name="T73" fmla="*/ 1944 h 2258"/>
                <a:gd name="T74" fmla="*/ 2338 w 2975"/>
                <a:gd name="T75" fmla="*/ 1412 h 2258"/>
                <a:gd name="T76" fmla="*/ 2245 w 2975"/>
                <a:gd name="T77" fmla="*/ 1400 h 2258"/>
                <a:gd name="T78" fmla="*/ 2038 w 2975"/>
                <a:gd name="T79" fmla="*/ 1180 h 2258"/>
                <a:gd name="T80" fmla="*/ 1968 w 2975"/>
                <a:gd name="T81" fmla="*/ 277 h 2258"/>
                <a:gd name="T82" fmla="*/ 996 w 2975"/>
                <a:gd name="T83" fmla="*/ 277 h 2258"/>
                <a:gd name="T84" fmla="*/ 996 w 2975"/>
                <a:gd name="T85" fmla="*/ 1249 h 2258"/>
                <a:gd name="T86" fmla="*/ 1899 w 2975"/>
                <a:gd name="T87" fmla="*/ 1319 h 2258"/>
                <a:gd name="T88" fmla="*/ 2119 w 2975"/>
                <a:gd name="T89" fmla="*/ 1527 h 2258"/>
                <a:gd name="T90" fmla="*/ 2130 w 2975"/>
                <a:gd name="T91" fmla="*/ 1620 h 2258"/>
                <a:gd name="T92" fmla="*/ 2662 w 2975"/>
                <a:gd name="T93" fmla="*/ 2199 h 2258"/>
                <a:gd name="T94" fmla="*/ 2859 w 2975"/>
                <a:gd name="T95" fmla="*/ 2199 h 2258"/>
                <a:gd name="T96" fmla="*/ 2916 w 2975"/>
                <a:gd name="T97" fmla="*/ 2141 h 2258"/>
                <a:gd name="T98" fmla="*/ 2916 w 2975"/>
                <a:gd name="T99" fmla="*/ 1944 h 2258"/>
                <a:gd name="T100" fmla="*/ 1088 w 2975"/>
                <a:gd name="T101" fmla="*/ 370 h 2258"/>
                <a:gd name="T102" fmla="*/ 1876 w 2975"/>
                <a:gd name="T103" fmla="*/ 370 h 2258"/>
                <a:gd name="T104" fmla="*/ 2003 w 2975"/>
                <a:gd name="T105" fmla="*/ 578 h 2258"/>
                <a:gd name="T106" fmla="*/ 1493 w 2975"/>
                <a:gd name="T107" fmla="*/ 925 h 2258"/>
                <a:gd name="T108" fmla="*/ 1042 w 2975"/>
                <a:gd name="T109" fmla="*/ 427 h 2258"/>
                <a:gd name="T110" fmla="*/ 1088 w 2975"/>
                <a:gd name="T111" fmla="*/ 370 h 2258"/>
                <a:gd name="T112" fmla="*/ 1876 w 2975"/>
                <a:gd name="T113" fmla="*/ 1157 h 2258"/>
                <a:gd name="T114" fmla="*/ 1088 w 2975"/>
                <a:gd name="T115" fmla="*/ 1157 h 2258"/>
                <a:gd name="T116" fmla="*/ 972 w 2975"/>
                <a:gd name="T117" fmla="*/ 555 h 2258"/>
                <a:gd name="T118" fmla="*/ 1470 w 2975"/>
                <a:gd name="T119" fmla="*/ 1111 h 2258"/>
                <a:gd name="T120" fmla="*/ 2038 w 2975"/>
                <a:gd name="T121" fmla="*/ 717 h 2258"/>
                <a:gd name="T122" fmla="*/ 1876 w 2975"/>
                <a:gd name="T123" fmla="*/ 1157 h 2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975" h="2258">
                  <a:moveTo>
                    <a:pt x="695" y="647"/>
                  </a:moveTo>
                  <a:lnTo>
                    <a:pt x="185" y="647"/>
                  </a:lnTo>
                  <a:lnTo>
                    <a:pt x="185" y="555"/>
                  </a:lnTo>
                  <a:lnTo>
                    <a:pt x="695" y="555"/>
                  </a:lnTo>
                  <a:lnTo>
                    <a:pt x="695" y="647"/>
                  </a:lnTo>
                  <a:close/>
                  <a:moveTo>
                    <a:pt x="602" y="833"/>
                  </a:moveTo>
                  <a:lnTo>
                    <a:pt x="185" y="833"/>
                  </a:lnTo>
                  <a:lnTo>
                    <a:pt x="185" y="740"/>
                  </a:lnTo>
                  <a:lnTo>
                    <a:pt x="602" y="740"/>
                  </a:lnTo>
                  <a:lnTo>
                    <a:pt x="602" y="833"/>
                  </a:lnTo>
                  <a:close/>
                  <a:moveTo>
                    <a:pt x="938" y="1562"/>
                  </a:moveTo>
                  <a:lnTo>
                    <a:pt x="1030" y="1412"/>
                  </a:lnTo>
                  <a:cubicBezTo>
                    <a:pt x="996" y="1388"/>
                    <a:pt x="961" y="1354"/>
                    <a:pt x="926" y="1319"/>
                  </a:cubicBezTo>
                  <a:cubicBezTo>
                    <a:pt x="845" y="1238"/>
                    <a:pt x="776" y="1134"/>
                    <a:pt x="741" y="1029"/>
                  </a:cubicBezTo>
                  <a:lnTo>
                    <a:pt x="672" y="995"/>
                  </a:lnTo>
                  <a:lnTo>
                    <a:pt x="185" y="1331"/>
                  </a:lnTo>
                  <a:lnTo>
                    <a:pt x="185" y="1597"/>
                  </a:lnTo>
                  <a:lnTo>
                    <a:pt x="672" y="1412"/>
                  </a:lnTo>
                  <a:lnTo>
                    <a:pt x="938" y="1562"/>
                  </a:lnTo>
                  <a:close/>
                  <a:moveTo>
                    <a:pt x="93" y="578"/>
                  </a:moveTo>
                  <a:cubicBezTo>
                    <a:pt x="0" y="578"/>
                    <a:pt x="31" y="578"/>
                    <a:pt x="0" y="578"/>
                  </a:cubicBezTo>
                  <a:lnTo>
                    <a:pt x="0" y="2060"/>
                  </a:lnTo>
                  <a:lnTo>
                    <a:pt x="1991" y="2060"/>
                  </a:lnTo>
                  <a:cubicBezTo>
                    <a:pt x="1991" y="1967"/>
                    <a:pt x="1991" y="1998"/>
                    <a:pt x="1991" y="1967"/>
                  </a:cubicBezTo>
                  <a:lnTo>
                    <a:pt x="93" y="1967"/>
                  </a:lnTo>
                  <a:lnTo>
                    <a:pt x="93" y="578"/>
                  </a:lnTo>
                  <a:close/>
                  <a:moveTo>
                    <a:pt x="1482" y="1551"/>
                  </a:moveTo>
                  <a:cubicBezTo>
                    <a:pt x="1343" y="1551"/>
                    <a:pt x="1204" y="1516"/>
                    <a:pt x="1088" y="1446"/>
                  </a:cubicBezTo>
                  <a:lnTo>
                    <a:pt x="961" y="1643"/>
                  </a:lnTo>
                  <a:lnTo>
                    <a:pt x="672" y="1481"/>
                  </a:lnTo>
                  <a:lnTo>
                    <a:pt x="185" y="1666"/>
                  </a:lnTo>
                  <a:lnTo>
                    <a:pt x="185" y="1875"/>
                  </a:lnTo>
                  <a:lnTo>
                    <a:pt x="1991" y="1875"/>
                  </a:lnTo>
                  <a:lnTo>
                    <a:pt x="1991" y="1539"/>
                  </a:lnTo>
                  <a:lnTo>
                    <a:pt x="1887" y="1435"/>
                  </a:lnTo>
                  <a:cubicBezTo>
                    <a:pt x="1771" y="1516"/>
                    <a:pt x="1621" y="1551"/>
                    <a:pt x="1482" y="1551"/>
                  </a:cubicBezTo>
                  <a:close/>
                  <a:moveTo>
                    <a:pt x="2916" y="1944"/>
                  </a:moveTo>
                  <a:lnTo>
                    <a:pt x="2338" y="1412"/>
                  </a:lnTo>
                  <a:cubicBezTo>
                    <a:pt x="2314" y="1400"/>
                    <a:pt x="2280" y="1388"/>
                    <a:pt x="2245" y="1400"/>
                  </a:cubicBezTo>
                  <a:lnTo>
                    <a:pt x="2038" y="1180"/>
                  </a:lnTo>
                  <a:cubicBezTo>
                    <a:pt x="2245" y="914"/>
                    <a:pt x="2222" y="520"/>
                    <a:pt x="1968" y="277"/>
                  </a:cubicBezTo>
                  <a:cubicBezTo>
                    <a:pt x="1702" y="0"/>
                    <a:pt x="1262" y="0"/>
                    <a:pt x="996" y="277"/>
                  </a:cubicBezTo>
                  <a:cubicBezTo>
                    <a:pt x="718" y="543"/>
                    <a:pt x="718" y="983"/>
                    <a:pt x="996" y="1249"/>
                  </a:cubicBezTo>
                  <a:cubicBezTo>
                    <a:pt x="1239" y="1504"/>
                    <a:pt x="1632" y="1527"/>
                    <a:pt x="1899" y="1319"/>
                  </a:cubicBezTo>
                  <a:lnTo>
                    <a:pt x="2119" y="1527"/>
                  </a:lnTo>
                  <a:cubicBezTo>
                    <a:pt x="2107" y="1562"/>
                    <a:pt x="2119" y="1597"/>
                    <a:pt x="2130" y="1620"/>
                  </a:cubicBezTo>
                  <a:lnTo>
                    <a:pt x="2662" y="2199"/>
                  </a:lnTo>
                  <a:cubicBezTo>
                    <a:pt x="2720" y="2257"/>
                    <a:pt x="2812" y="2257"/>
                    <a:pt x="2859" y="2199"/>
                  </a:cubicBezTo>
                  <a:lnTo>
                    <a:pt x="2916" y="2141"/>
                  </a:lnTo>
                  <a:cubicBezTo>
                    <a:pt x="2974" y="2094"/>
                    <a:pt x="2974" y="2002"/>
                    <a:pt x="2916" y="1944"/>
                  </a:cubicBezTo>
                  <a:close/>
                  <a:moveTo>
                    <a:pt x="1088" y="370"/>
                  </a:moveTo>
                  <a:cubicBezTo>
                    <a:pt x="1308" y="150"/>
                    <a:pt x="1656" y="150"/>
                    <a:pt x="1876" y="370"/>
                  </a:cubicBezTo>
                  <a:cubicBezTo>
                    <a:pt x="1933" y="427"/>
                    <a:pt x="1980" y="497"/>
                    <a:pt x="2003" y="578"/>
                  </a:cubicBezTo>
                  <a:lnTo>
                    <a:pt x="1493" y="925"/>
                  </a:lnTo>
                  <a:lnTo>
                    <a:pt x="1042" y="427"/>
                  </a:lnTo>
                  <a:cubicBezTo>
                    <a:pt x="1054" y="404"/>
                    <a:pt x="1077" y="393"/>
                    <a:pt x="1088" y="370"/>
                  </a:cubicBezTo>
                  <a:close/>
                  <a:moveTo>
                    <a:pt x="1876" y="1157"/>
                  </a:moveTo>
                  <a:cubicBezTo>
                    <a:pt x="1656" y="1377"/>
                    <a:pt x="1308" y="1377"/>
                    <a:pt x="1088" y="1157"/>
                  </a:cubicBezTo>
                  <a:cubicBezTo>
                    <a:pt x="926" y="995"/>
                    <a:pt x="880" y="752"/>
                    <a:pt x="972" y="555"/>
                  </a:cubicBezTo>
                  <a:lnTo>
                    <a:pt x="1470" y="1111"/>
                  </a:lnTo>
                  <a:lnTo>
                    <a:pt x="2038" y="717"/>
                  </a:lnTo>
                  <a:cubicBezTo>
                    <a:pt x="2049" y="879"/>
                    <a:pt x="1991" y="1041"/>
                    <a:pt x="1876" y="1157"/>
                  </a:cubicBezTo>
                  <a:close/>
                </a:path>
              </a:pathLst>
            </a:custGeom>
            <a:grp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9" name="TextBox 8"/>
            <p:cNvSpPr txBox="1"/>
            <p:nvPr/>
          </p:nvSpPr>
          <p:spPr>
            <a:xfrm>
              <a:off x="1587447" y="3189123"/>
              <a:ext cx="717801" cy="441784"/>
            </a:xfrm>
            <a:prstGeom prst="rect">
              <a:avLst/>
            </a:prstGeom>
            <a:noFill/>
          </p:spPr>
          <p:txBody>
            <a:bodyPr wrap="square" lIns="0" tIns="0" rIns="0" bIns="0" rtlCol="0">
              <a:noAutofit/>
            </a:bodyPr>
            <a:lstStyle/>
            <a:p>
              <a:pPr>
                <a:lnSpc>
                  <a:spcPct val="90000"/>
                </a:lnSpc>
              </a:pPr>
              <a:r>
                <a:rPr lang="en-US" dirty="0">
                  <a:solidFill>
                    <a:schemeClr val="bg1"/>
                  </a:solidFill>
                </a:rPr>
                <a:t>HPC</a:t>
              </a:r>
            </a:p>
          </p:txBody>
        </p:sp>
      </p:grpSp>
      <p:pic>
        <p:nvPicPr>
          <p:cNvPr id="13" name="Picture 12">
            <a:extLst>
              <a:ext uri="{FF2B5EF4-FFF2-40B4-BE49-F238E27FC236}">
                <a16:creationId xmlns:a16="http://schemas.microsoft.com/office/drawing/2014/main" xmlns="" id="{2DEA2343-F949-8248-9E36-C5C4C2D9D153}"/>
              </a:ext>
            </a:extLst>
          </p:cNvPr>
          <p:cNvPicPr>
            <a:picLocks noChangeAspect="1"/>
          </p:cNvPicPr>
          <p:nvPr/>
        </p:nvPicPr>
        <p:blipFill>
          <a:blip r:embed="rId7"/>
          <a:stretch>
            <a:fillRect/>
          </a:stretch>
        </p:blipFill>
        <p:spPr>
          <a:xfrm>
            <a:off x="10068538" y="1765107"/>
            <a:ext cx="1422400" cy="1422400"/>
          </a:xfrm>
          <a:prstGeom prst="rect">
            <a:avLst/>
          </a:prstGeom>
        </p:spPr>
      </p:pic>
      <p:sp>
        <p:nvSpPr>
          <p:cNvPr id="17" name="Title 3">
            <a:extLst>
              <a:ext uri="{FF2B5EF4-FFF2-40B4-BE49-F238E27FC236}">
                <a16:creationId xmlns:a16="http://schemas.microsoft.com/office/drawing/2014/main" xmlns="" id="{25B4CA75-294C-EA45-BA2E-C918EBB2A504}"/>
              </a:ext>
            </a:extLst>
          </p:cNvPr>
          <p:cNvSpPr txBox="1">
            <a:spLocks/>
          </p:cNvSpPr>
          <p:nvPr/>
        </p:nvSpPr>
        <p:spPr>
          <a:xfrm>
            <a:off x="531812" y="-38774"/>
            <a:ext cx="11125200" cy="889000"/>
          </a:xfrm>
          <a:prstGeom prst="rect">
            <a:avLst/>
          </a:prstGeom>
        </p:spPr>
        <p:txBody>
          <a:bodyPr vert="horz" lIns="0" tIns="0" rIns="0" bIns="0" rtlCol="0" anchor="b">
            <a:noAutofit/>
          </a:bodyPr>
          <a:lstStyle>
            <a:lvl1pPr algn="l" defTabSz="914400" rtl="0" eaLnBrk="1" latinLnBrk="0" hangingPunct="1">
              <a:lnSpc>
                <a:spcPct val="80000"/>
              </a:lnSpc>
              <a:spcBef>
                <a:spcPct val="0"/>
              </a:spcBef>
              <a:buNone/>
              <a:defRPr sz="3600" kern="1200">
                <a:solidFill>
                  <a:schemeClr val="bg1"/>
                </a:solidFill>
                <a:latin typeface="+mj-lt"/>
                <a:ea typeface="+mj-ea"/>
                <a:cs typeface="+mj-cs"/>
              </a:defRPr>
            </a:lvl1pPr>
          </a:lstStyle>
          <a:p>
            <a:r>
              <a:rPr lang="en-US" dirty="0">
                <a:solidFill>
                  <a:srgbClr val="000000"/>
                </a:solidFill>
              </a:rPr>
              <a:t>Cloud Storage Spans Workloads From Big Data to Databases</a:t>
            </a:r>
          </a:p>
        </p:txBody>
      </p:sp>
    </p:spTree>
    <p:extLst>
      <p:ext uri="{BB962C8B-B14F-4D97-AF65-F5344CB8AC3E}">
        <p14:creationId xmlns:p14="http://schemas.microsoft.com/office/powerpoint/2010/main" val="14766377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xmlns="" id="{07D32567-DE96-7049-B0BB-5AFD37E66DE8}"/>
              </a:ext>
            </a:extLst>
          </p:cNvPr>
          <p:cNvSpPr/>
          <p:nvPr/>
        </p:nvSpPr>
        <p:spPr>
          <a:xfrm>
            <a:off x="8860984" y="4538332"/>
            <a:ext cx="2998382" cy="230832"/>
          </a:xfrm>
          <a:prstGeom prst="rect">
            <a:avLst/>
          </a:prstGeom>
        </p:spPr>
        <p:txBody>
          <a:bodyPr wrap="square">
            <a:spAutoFit/>
          </a:bodyPr>
          <a:lstStyle/>
          <a:p>
            <a:pPr algn="r"/>
            <a:r>
              <a:rPr lang="en-US" sz="900" dirty="0" err="1">
                <a:solidFill>
                  <a:schemeClr val="bg1"/>
                </a:solidFill>
              </a:rPr>
              <a:t>Rightscale</a:t>
            </a:r>
            <a:r>
              <a:rPr lang="en-US" sz="900" dirty="0">
                <a:solidFill>
                  <a:schemeClr val="bg1"/>
                </a:solidFill>
              </a:rPr>
              <a:t> 2018 State of the Cloud Report</a:t>
            </a:r>
          </a:p>
        </p:txBody>
      </p:sp>
      <p:sp>
        <p:nvSpPr>
          <p:cNvPr id="11" name="Rectangle 10">
            <a:extLst>
              <a:ext uri="{FF2B5EF4-FFF2-40B4-BE49-F238E27FC236}">
                <a16:creationId xmlns:a16="http://schemas.microsoft.com/office/drawing/2014/main" xmlns="" id="{D47134A9-A389-2C49-AA88-4EE47FA9D245}"/>
              </a:ext>
            </a:extLst>
          </p:cNvPr>
          <p:cNvSpPr/>
          <p:nvPr/>
        </p:nvSpPr>
        <p:spPr>
          <a:xfrm>
            <a:off x="617517" y="2763151"/>
            <a:ext cx="5029223" cy="1169551"/>
          </a:xfrm>
          <a:prstGeom prst="rect">
            <a:avLst/>
          </a:prstGeom>
        </p:spPr>
        <p:txBody>
          <a:bodyPr wrap="square">
            <a:spAutoFit/>
          </a:bodyPr>
          <a:lstStyle/>
          <a:p>
            <a:r>
              <a:rPr lang="en-US" b="1" dirty="0">
                <a:solidFill>
                  <a:srgbClr val="000000"/>
                </a:solidFill>
              </a:rPr>
              <a:t>This year, many more enterprises see public cloud as their top priority, up from 29 percent in 2017 to 38 percent in 2018. </a:t>
            </a:r>
            <a:br>
              <a:rPr lang="en-US" b="1" dirty="0">
                <a:solidFill>
                  <a:srgbClr val="000000"/>
                </a:solidFill>
              </a:rPr>
            </a:br>
            <a:r>
              <a:rPr lang="en-US" sz="1400" i="1" dirty="0" err="1">
                <a:solidFill>
                  <a:srgbClr val="000000"/>
                </a:solidFill>
              </a:rPr>
              <a:t>RightScale</a:t>
            </a:r>
            <a:r>
              <a:rPr lang="en-US" sz="1400" i="1" dirty="0">
                <a:solidFill>
                  <a:srgbClr val="000000"/>
                </a:solidFill>
              </a:rPr>
              <a:t>: 2018 State of the Cloud Report</a:t>
            </a:r>
            <a:endParaRPr lang="en-US" sz="1600" b="1" i="1" dirty="0">
              <a:solidFill>
                <a:srgbClr val="000000"/>
              </a:solidFill>
            </a:endParaRPr>
          </a:p>
        </p:txBody>
      </p:sp>
      <p:sp>
        <p:nvSpPr>
          <p:cNvPr id="12" name="Rectangle 11">
            <a:extLst>
              <a:ext uri="{FF2B5EF4-FFF2-40B4-BE49-F238E27FC236}">
                <a16:creationId xmlns:a16="http://schemas.microsoft.com/office/drawing/2014/main" xmlns="" id="{1EEE0572-920F-BD4B-955B-6D0D80974B22}"/>
              </a:ext>
            </a:extLst>
          </p:cNvPr>
          <p:cNvSpPr/>
          <p:nvPr/>
        </p:nvSpPr>
        <p:spPr>
          <a:xfrm>
            <a:off x="617517" y="4248405"/>
            <a:ext cx="6618265" cy="1169551"/>
          </a:xfrm>
          <a:prstGeom prst="rect">
            <a:avLst/>
          </a:prstGeom>
        </p:spPr>
        <p:txBody>
          <a:bodyPr wrap="square">
            <a:spAutoFit/>
          </a:bodyPr>
          <a:lstStyle/>
          <a:p>
            <a:pPr marL="11113" lvl="1"/>
            <a:r>
              <a:rPr lang="en-US" b="1" dirty="0">
                <a:solidFill>
                  <a:srgbClr val="000000"/>
                </a:solidFill>
              </a:rPr>
              <a:t>“There is now a strong public cloud option for almost every kind of application and computing workload. An entire generation of IT talent has now effectively grown up with the IaaS model.”  </a:t>
            </a:r>
            <a:br>
              <a:rPr lang="en-US" b="1" dirty="0">
                <a:solidFill>
                  <a:srgbClr val="000000"/>
                </a:solidFill>
              </a:rPr>
            </a:br>
            <a:r>
              <a:rPr lang="en-US" sz="1600" i="1" dirty="0">
                <a:solidFill>
                  <a:srgbClr val="000000"/>
                </a:solidFill>
              </a:rPr>
              <a:t>451: Moving Critical Apps to the Cloud</a:t>
            </a:r>
            <a:endParaRPr lang="en-US" sz="1600" dirty="0">
              <a:solidFill>
                <a:srgbClr val="000000"/>
              </a:solidFill>
            </a:endParaRPr>
          </a:p>
        </p:txBody>
      </p:sp>
      <p:sp>
        <p:nvSpPr>
          <p:cNvPr id="5" name="Rectangle 4">
            <a:extLst>
              <a:ext uri="{FF2B5EF4-FFF2-40B4-BE49-F238E27FC236}">
                <a16:creationId xmlns:a16="http://schemas.microsoft.com/office/drawing/2014/main" xmlns="" id="{7475C20B-8F65-9A4F-A10E-2D70C3E2EBF0}"/>
              </a:ext>
            </a:extLst>
          </p:cNvPr>
          <p:cNvSpPr/>
          <p:nvPr/>
        </p:nvSpPr>
        <p:spPr>
          <a:xfrm>
            <a:off x="617517" y="1356554"/>
            <a:ext cx="6465911" cy="1169551"/>
          </a:xfrm>
          <a:prstGeom prst="rect">
            <a:avLst/>
          </a:prstGeom>
        </p:spPr>
        <p:txBody>
          <a:bodyPr wrap="square">
            <a:spAutoFit/>
          </a:bodyPr>
          <a:lstStyle/>
          <a:p>
            <a:r>
              <a:rPr lang="en-US" b="1" dirty="0">
                <a:solidFill>
                  <a:srgbClr val="000000"/>
                </a:solidFill>
              </a:rPr>
              <a:t>“Through 2019, IT spending on enterprise data center hardware will decrease while spending on x86 servers by service providers and hyperscale providers will increase.” </a:t>
            </a:r>
            <a:br>
              <a:rPr lang="en-US" b="1" dirty="0">
                <a:solidFill>
                  <a:srgbClr val="000000"/>
                </a:solidFill>
              </a:rPr>
            </a:br>
            <a:r>
              <a:rPr lang="en-US" sz="1400" i="1" dirty="0">
                <a:solidFill>
                  <a:srgbClr val="000000"/>
                </a:solidFill>
              </a:rPr>
              <a:t>Gartner: Forecast Overview: Public Cloud Services, Worldwide, 2017 </a:t>
            </a:r>
            <a:endParaRPr lang="en-US" b="1" i="1" dirty="0">
              <a:solidFill>
                <a:srgbClr val="000000"/>
              </a:solidFill>
            </a:endParaRPr>
          </a:p>
        </p:txBody>
      </p:sp>
      <p:graphicFrame>
        <p:nvGraphicFramePr>
          <p:cNvPr id="7" name="Chart 6">
            <a:extLst>
              <a:ext uri="{FF2B5EF4-FFF2-40B4-BE49-F238E27FC236}">
                <a16:creationId xmlns:a16="http://schemas.microsoft.com/office/drawing/2014/main" xmlns="" id="{DBBDFCB1-73C3-7040-8197-64F8D0E4A0C7}"/>
              </a:ext>
            </a:extLst>
          </p:cNvPr>
          <p:cNvGraphicFramePr/>
          <p:nvPr>
            <p:extLst>
              <p:ext uri="{D42A27DB-BD31-4B8C-83A1-F6EECF244321}">
                <p14:modId xmlns:p14="http://schemas.microsoft.com/office/powerpoint/2010/main" val="108766231"/>
              </p:ext>
            </p:extLst>
          </p:nvPr>
        </p:nvGraphicFramePr>
        <p:xfrm>
          <a:off x="7330380" y="1634838"/>
          <a:ext cx="4528986" cy="3371163"/>
        </p:xfrm>
        <a:graphic>
          <a:graphicData uri="http://schemas.openxmlformats.org/drawingml/2006/chart">
            <c:chart xmlns:c="http://schemas.openxmlformats.org/drawingml/2006/chart" xmlns:r="http://schemas.openxmlformats.org/officeDocument/2006/relationships" r:id="rId3"/>
          </a:graphicData>
        </a:graphic>
      </p:graphicFrame>
      <p:sp>
        <p:nvSpPr>
          <p:cNvPr id="8" name="TextBox 7">
            <a:extLst>
              <a:ext uri="{FF2B5EF4-FFF2-40B4-BE49-F238E27FC236}">
                <a16:creationId xmlns:a16="http://schemas.microsoft.com/office/drawing/2014/main" xmlns="" id="{43B4A543-46B7-494E-89E7-E1E1EDB13EA8}"/>
              </a:ext>
            </a:extLst>
          </p:cNvPr>
          <p:cNvSpPr txBox="1"/>
          <p:nvPr/>
        </p:nvSpPr>
        <p:spPr>
          <a:xfrm>
            <a:off x="9165053" y="5133541"/>
            <a:ext cx="2761872" cy="468887"/>
          </a:xfrm>
          <a:prstGeom prst="rect">
            <a:avLst/>
          </a:prstGeom>
          <a:noFill/>
        </p:spPr>
        <p:txBody>
          <a:bodyPr wrap="square" lIns="0" tIns="0" rIns="0" bIns="0" rtlCol="0">
            <a:noAutofit/>
          </a:bodyPr>
          <a:lstStyle/>
          <a:p>
            <a:pPr>
              <a:lnSpc>
                <a:spcPct val="90000"/>
              </a:lnSpc>
            </a:pPr>
            <a:endParaRPr lang="en-US" sz="1050" dirty="0">
              <a:solidFill>
                <a:schemeClr val="bg1"/>
              </a:solidFill>
            </a:endParaRPr>
          </a:p>
        </p:txBody>
      </p:sp>
      <p:sp>
        <p:nvSpPr>
          <p:cNvPr id="15" name="Slide Number Placeholder 14">
            <a:extLst>
              <a:ext uri="{FF2B5EF4-FFF2-40B4-BE49-F238E27FC236}">
                <a16:creationId xmlns:a16="http://schemas.microsoft.com/office/drawing/2014/main" xmlns="" id="{4208FC78-6A97-0C42-B661-A10D5B6B6066}"/>
              </a:ext>
            </a:extLst>
          </p:cNvPr>
          <p:cNvSpPr>
            <a:spLocks noGrp="1"/>
          </p:cNvSpPr>
          <p:nvPr>
            <p:ph type="sldNum" sz="quarter" idx="4"/>
          </p:nvPr>
        </p:nvSpPr>
        <p:spPr/>
        <p:txBody>
          <a:bodyPr/>
          <a:lstStyle/>
          <a:p>
            <a:fld id="{C51EAA63-D034-42AE-91FA-B13B9518C7BE}" type="slidenum">
              <a:rPr lang="en-US" smtClean="0"/>
              <a:pPr/>
              <a:t>7</a:t>
            </a:fld>
            <a:endParaRPr lang="en-US" dirty="0"/>
          </a:p>
        </p:txBody>
      </p:sp>
      <p:sp>
        <p:nvSpPr>
          <p:cNvPr id="14" name="Title 3">
            <a:extLst>
              <a:ext uri="{FF2B5EF4-FFF2-40B4-BE49-F238E27FC236}">
                <a16:creationId xmlns:a16="http://schemas.microsoft.com/office/drawing/2014/main" xmlns="" id="{6B335BF6-9FEB-F647-9896-3B1EF3D969ED}"/>
              </a:ext>
            </a:extLst>
          </p:cNvPr>
          <p:cNvSpPr txBox="1">
            <a:spLocks/>
          </p:cNvSpPr>
          <p:nvPr/>
        </p:nvSpPr>
        <p:spPr>
          <a:xfrm>
            <a:off x="531812" y="-38774"/>
            <a:ext cx="11125200" cy="889000"/>
          </a:xfrm>
          <a:prstGeom prst="rect">
            <a:avLst/>
          </a:prstGeom>
        </p:spPr>
        <p:txBody>
          <a:bodyPr vert="horz" lIns="0" tIns="0" rIns="0" bIns="0" rtlCol="0" anchor="b">
            <a:noAutofit/>
          </a:bodyPr>
          <a:lstStyle>
            <a:lvl1pPr algn="l" defTabSz="914400" rtl="0" eaLnBrk="1" latinLnBrk="0" hangingPunct="1">
              <a:lnSpc>
                <a:spcPct val="80000"/>
              </a:lnSpc>
              <a:spcBef>
                <a:spcPct val="0"/>
              </a:spcBef>
              <a:buNone/>
              <a:defRPr sz="3600" kern="1200">
                <a:solidFill>
                  <a:schemeClr val="bg1"/>
                </a:solidFill>
                <a:latin typeface="+mj-lt"/>
                <a:ea typeface="+mj-ea"/>
                <a:cs typeface="+mj-cs"/>
              </a:defRPr>
            </a:lvl1pPr>
          </a:lstStyle>
          <a:p>
            <a:r>
              <a:rPr lang="en-US" dirty="0">
                <a:solidFill>
                  <a:srgbClr val="000000"/>
                </a:solidFill>
              </a:rPr>
              <a:t>Solution: Enterprises are Moving to The Public Cloud</a:t>
            </a:r>
          </a:p>
        </p:txBody>
      </p:sp>
    </p:spTree>
    <p:extLst>
      <p:ext uri="{BB962C8B-B14F-4D97-AF65-F5344CB8AC3E}">
        <p14:creationId xmlns:p14="http://schemas.microsoft.com/office/powerpoint/2010/main" val="1077432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xmlns="" id="{18F2783C-D173-1E40-85CE-97287213C6A0}"/>
              </a:ext>
            </a:extLst>
          </p:cNvPr>
          <p:cNvSpPr>
            <a:spLocks noGrp="1"/>
          </p:cNvSpPr>
          <p:nvPr>
            <p:ph type="sldNum" sz="quarter" idx="4"/>
          </p:nvPr>
        </p:nvSpPr>
        <p:spPr/>
        <p:txBody>
          <a:bodyPr/>
          <a:lstStyle/>
          <a:p>
            <a:fld id="{C51EAA63-D034-42AE-91FA-B13B9518C7BE}" type="slidenum">
              <a:rPr lang="en-US" smtClean="0"/>
              <a:pPr/>
              <a:t>8</a:t>
            </a:fld>
            <a:endParaRPr lang="en-US" dirty="0"/>
          </a:p>
        </p:txBody>
      </p:sp>
      <p:pic>
        <p:nvPicPr>
          <p:cNvPr id="6" name="Picture 5">
            <a:extLst>
              <a:ext uri="{FF2B5EF4-FFF2-40B4-BE49-F238E27FC236}">
                <a16:creationId xmlns:a16="http://schemas.microsoft.com/office/drawing/2014/main" xmlns="" id="{5CFC2E4F-A515-D144-8C9D-5A44C4778691}"/>
              </a:ext>
            </a:extLst>
          </p:cNvPr>
          <p:cNvPicPr>
            <a:picLocks noChangeAspect="1"/>
          </p:cNvPicPr>
          <p:nvPr/>
        </p:nvPicPr>
        <p:blipFill>
          <a:blip r:embed="rId3"/>
          <a:stretch>
            <a:fillRect/>
          </a:stretch>
        </p:blipFill>
        <p:spPr>
          <a:xfrm>
            <a:off x="976183" y="1880317"/>
            <a:ext cx="10107104" cy="3560041"/>
          </a:xfrm>
          <a:prstGeom prst="rect">
            <a:avLst/>
          </a:prstGeom>
          <a:ln>
            <a:noFill/>
          </a:ln>
        </p:spPr>
      </p:pic>
      <p:sp>
        <p:nvSpPr>
          <p:cNvPr id="7" name="TextBox 6">
            <a:extLst>
              <a:ext uri="{FF2B5EF4-FFF2-40B4-BE49-F238E27FC236}">
                <a16:creationId xmlns:a16="http://schemas.microsoft.com/office/drawing/2014/main" xmlns="" id="{5B4BE0DC-74F5-4C4C-B999-3D6392FE52B3}"/>
              </a:ext>
            </a:extLst>
          </p:cNvPr>
          <p:cNvSpPr txBox="1"/>
          <p:nvPr/>
        </p:nvSpPr>
        <p:spPr>
          <a:xfrm>
            <a:off x="1811897" y="3018208"/>
            <a:ext cx="4110974" cy="918433"/>
          </a:xfrm>
          <a:prstGeom prst="rect">
            <a:avLst/>
          </a:prstGeom>
          <a:noFill/>
        </p:spPr>
        <p:txBody>
          <a:bodyPr wrap="square" lIns="0" tIns="0" rIns="0" bIns="0" rtlCol="0">
            <a:noAutofit/>
          </a:bodyPr>
          <a:lstStyle/>
          <a:p>
            <a:pPr eaLnBrk="0" fontAlgn="base" hangingPunct="0">
              <a:spcBef>
                <a:spcPct val="0"/>
              </a:spcBef>
              <a:spcAft>
                <a:spcPct val="0"/>
              </a:spcAft>
            </a:pPr>
            <a:r>
              <a:rPr lang="en-US" b="1" dirty="0">
                <a:solidFill>
                  <a:srgbClr val="000000"/>
                </a:solidFill>
                <a:ea typeface="ＭＳ Ｐゴシック" charset="-128"/>
              </a:rPr>
              <a:t>“Controlling global access to vastly different types of data is complicated”</a:t>
            </a:r>
          </a:p>
        </p:txBody>
      </p:sp>
      <p:sp>
        <p:nvSpPr>
          <p:cNvPr id="8" name="TextBox 7">
            <a:extLst>
              <a:ext uri="{FF2B5EF4-FFF2-40B4-BE49-F238E27FC236}">
                <a16:creationId xmlns:a16="http://schemas.microsoft.com/office/drawing/2014/main" xmlns="" id="{04A292E6-0132-5241-802B-9D1F23AC6260}"/>
              </a:ext>
            </a:extLst>
          </p:cNvPr>
          <p:cNvSpPr txBox="1"/>
          <p:nvPr/>
        </p:nvSpPr>
        <p:spPr>
          <a:xfrm>
            <a:off x="1811897" y="2184859"/>
            <a:ext cx="4110978" cy="638431"/>
          </a:xfrm>
          <a:prstGeom prst="rect">
            <a:avLst/>
          </a:prstGeom>
          <a:noFill/>
        </p:spPr>
        <p:txBody>
          <a:bodyPr wrap="square" lIns="0" tIns="0" rIns="0" bIns="0" rtlCol="0">
            <a:noAutofit/>
          </a:bodyPr>
          <a:lstStyle/>
          <a:p>
            <a:pPr eaLnBrk="0" fontAlgn="base" hangingPunct="0">
              <a:spcBef>
                <a:spcPct val="0"/>
              </a:spcBef>
              <a:spcAft>
                <a:spcPct val="0"/>
              </a:spcAft>
            </a:pPr>
            <a:r>
              <a:rPr lang="en-US" b="1" dirty="0">
                <a:solidFill>
                  <a:srgbClr val="000000"/>
                </a:solidFill>
                <a:ea typeface="ＭＳ Ｐゴシック" charset="-128"/>
              </a:rPr>
              <a:t>“My storage solution is too expensive”</a:t>
            </a:r>
          </a:p>
        </p:txBody>
      </p:sp>
      <p:sp>
        <p:nvSpPr>
          <p:cNvPr id="9" name="TextBox 8">
            <a:extLst>
              <a:ext uri="{FF2B5EF4-FFF2-40B4-BE49-F238E27FC236}">
                <a16:creationId xmlns:a16="http://schemas.microsoft.com/office/drawing/2014/main" xmlns="" id="{53C7A6F8-77ED-9A40-8829-F734BE7C4216}"/>
              </a:ext>
            </a:extLst>
          </p:cNvPr>
          <p:cNvSpPr txBox="1"/>
          <p:nvPr/>
        </p:nvSpPr>
        <p:spPr>
          <a:xfrm>
            <a:off x="6706326" y="2184859"/>
            <a:ext cx="3768811" cy="796505"/>
          </a:xfrm>
          <a:prstGeom prst="rect">
            <a:avLst/>
          </a:prstGeom>
          <a:noFill/>
        </p:spPr>
        <p:txBody>
          <a:bodyPr wrap="square" lIns="0" tIns="0" rIns="0" bIns="0" rtlCol="0">
            <a:noAutofit/>
          </a:bodyPr>
          <a:lstStyle/>
          <a:p>
            <a:pPr eaLnBrk="0" fontAlgn="base" hangingPunct="0">
              <a:spcBef>
                <a:spcPct val="0"/>
              </a:spcBef>
              <a:spcAft>
                <a:spcPct val="0"/>
              </a:spcAft>
            </a:pPr>
            <a:r>
              <a:rPr lang="en-US" b="1" dirty="0">
                <a:solidFill>
                  <a:srgbClr val="000000"/>
                </a:solidFill>
                <a:ea typeface="ＭＳ Ｐゴシック" charset="-128"/>
              </a:rPr>
              <a:t>“Creating backup, restore, HA and DR procedures is pulling resources from more strategic IT efforts”</a:t>
            </a:r>
          </a:p>
        </p:txBody>
      </p:sp>
      <p:sp>
        <p:nvSpPr>
          <p:cNvPr id="10" name="TextBox 9">
            <a:extLst>
              <a:ext uri="{FF2B5EF4-FFF2-40B4-BE49-F238E27FC236}">
                <a16:creationId xmlns:a16="http://schemas.microsoft.com/office/drawing/2014/main" xmlns="" id="{A94DE553-0BF6-BF49-AEE6-202A962E9E4D}"/>
              </a:ext>
            </a:extLst>
          </p:cNvPr>
          <p:cNvSpPr txBox="1"/>
          <p:nvPr/>
        </p:nvSpPr>
        <p:spPr>
          <a:xfrm>
            <a:off x="6706326" y="4131558"/>
            <a:ext cx="3768811" cy="747025"/>
          </a:xfrm>
          <a:prstGeom prst="rect">
            <a:avLst/>
          </a:prstGeom>
          <a:noFill/>
        </p:spPr>
        <p:txBody>
          <a:bodyPr wrap="square" lIns="0" tIns="0" rIns="0" bIns="0" rtlCol="0">
            <a:noAutofit/>
          </a:bodyPr>
          <a:lstStyle/>
          <a:p>
            <a:pPr eaLnBrk="0" fontAlgn="base" hangingPunct="0">
              <a:spcBef>
                <a:spcPct val="0"/>
              </a:spcBef>
              <a:spcAft>
                <a:spcPct val="0"/>
              </a:spcAft>
            </a:pPr>
            <a:r>
              <a:rPr lang="en-US" b="1" dirty="0">
                <a:solidFill>
                  <a:srgbClr val="000000"/>
                </a:solidFill>
                <a:ea typeface="ＭＳ Ｐゴシック" charset="-128"/>
              </a:rPr>
              <a:t>“One of the first things I have to do is create RAID arrays, which cuts my capacity in half”</a:t>
            </a:r>
          </a:p>
        </p:txBody>
      </p:sp>
      <p:sp>
        <p:nvSpPr>
          <p:cNvPr id="11" name="TextBox 10">
            <a:extLst>
              <a:ext uri="{FF2B5EF4-FFF2-40B4-BE49-F238E27FC236}">
                <a16:creationId xmlns:a16="http://schemas.microsoft.com/office/drawing/2014/main" xmlns="" id="{AC2B3734-E45C-F649-80AD-2535C141712A}"/>
              </a:ext>
            </a:extLst>
          </p:cNvPr>
          <p:cNvSpPr txBox="1"/>
          <p:nvPr/>
        </p:nvSpPr>
        <p:spPr>
          <a:xfrm>
            <a:off x="1811897" y="4131558"/>
            <a:ext cx="4110975" cy="966586"/>
          </a:xfrm>
          <a:prstGeom prst="rect">
            <a:avLst/>
          </a:prstGeom>
          <a:noFill/>
        </p:spPr>
        <p:txBody>
          <a:bodyPr wrap="square" lIns="0" tIns="0" rIns="0" bIns="0" rtlCol="0">
            <a:noAutofit/>
          </a:bodyPr>
          <a:lstStyle/>
          <a:p>
            <a:pPr eaLnBrk="0" fontAlgn="base" hangingPunct="0">
              <a:spcBef>
                <a:spcPct val="0"/>
              </a:spcBef>
              <a:spcAft>
                <a:spcPct val="0"/>
              </a:spcAft>
            </a:pPr>
            <a:r>
              <a:rPr lang="en-US" b="1" dirty="0">
                <a:solidFill>
                  <a:srgbClr val="000000"/>
                </a:solidFill>
                <a:ea typeface="ＭＳ Ｐゴシック" charset="-128"/>
              </a:rPr>
              <a:t>“I need to keep massive amounts of data for extended periods of time due to corporate and regulatory requirements”</a:t>
            </a:r>
          </a:p>
        </p:txBody>
      </p:sp>
      <p:sp>
        <p:nvSpPr>
          <p:cNvPr id="12" name="Title 2">
            <a:extLst>
              <a:ext uri="{FF2B5EF4-FFF2-40B4-BE49-F238E27FC236}">
                <a16:creationId xmlns:a16="http://schemas.microsoft.com/office/drawing/2014/main" xmlns="" id="{F9D1C4EA-0A8A-8744-96CF-2DEE9D67D54A}"/>
              </a:ext>
            </a:extLst>
          </p:cNvPr>
          <p:cNvSpPr txBox="1">
            <a:spLocks/>
          </p:cNvSpPr>
          <p:nvPr/>
        </p:nvSpPr>
        <p:spPr>
          <a:xfrm>
            <a:off x="531812" y="850071"/>
            <a:ext cx="11125200" cy="889000"/>
          </a:xfrm>
          <a:prstGeom prst="rect">
            <a:avLst/>
          </a:prstGeom>
        </p:spPr>
        <p:txBody>
          <a:bodyPr vert="horz" lIns="0" tIns="0" rIns="0" bIns="0" rtlCol="0" anchor="b">
            <a:noAutofit/>
          </a:bodyPr>
          <a:lstStyle>
            <a:lvl1pPr algn="l" defTabSz="914400" rtl="0" eaLnBrk="1" latinLnBrk="0" hangingPunct="1">
              <a:lnSpc>
                <a:spcPct val="80000"/>
              </a:lnSpc>
              <a:spcBef>
                <a:spcPct val="0"/>
              </a:spcBef>
              <a:buNone/>
              <a:defRPr sz="3600" kern="1200">
                <a:solidFill>
                  <a:schemeClr val="bg1"/>
                </a:solidFill>
                <a:latin typeface="+mj-lt"/>
                <a:ea typeface="+mj-ea"/>
                <a:cs typeface="+mj-cs"/>
              </a:defRPr>
            </a:lvl1pPr>
          </a:lstStyle>
          <a:p>
            <a:endParaRPr lang="en-US" dirty="0">
              <a:solidFill>
                <a:srgbClr val="000000"/>
              </a:solidFill>
            </a:endParaRPr>
          </a:p>
        </p:txBody>
      </p:sp>
      <p:sp>
        <p:nvSpPr>
          <p:cNvPr id="13" name="TextBox 12">
            <a:extLst>
              <a:ext uri="{FF2B5EF4-FFF2-40B4-BE49-F238E27FC236}">
                <a16:creationId xmlns:a16="http://schemas.microsoft.com/office/drawing/2014/main" xmlns="" id="{1732ED31-9219-7947-B17C-468C168A99B2}"/>
              </a:ext>
            </a:extLst>
          </p:cNvPr>
          <p:cNvSpPr txBox="1"/>
          <p:nvPr/>
        </p:nvSpPr>
        <p:spPr>
          <a:xfrm>
            <a:off x="10479680" y="4271892"/>
            <a:ext cx="1464596" cy="1168466"/>
          </a:xfrm>
          <a:prstGeom prst="rect">
            <a:avLst/>
          </a:prstGeom>
          <a:noFill/>
        </p:spPr>
        <p:txBody>
          <a:bodyPr wrap="square" lIns="0" tIns="0" rIns="0" bIns="0" rtlCol="0">
            <a:noAutofit/>
          </a:bodyPr>
          <a:lstStyle/>
          <a:p>
            <a:pPr>
              <a:lnSpc>
                <a:spcPct val="90000"/>
              </a:lnSpc>
            </a:pPr>
            <a:r>
              <a:rPr lang="en-US" sz="23900" dirty="0">
                <a:solidFill>
                  <a:srgbClr val="000000"/>
                </a:solidFill>
                <a:latin typeface="Arial" panose="020B0604020202020204" pitchFamily="34" charset="0"/>
                <a:cs typeface="Arial" panose="020B0604020202020204" pitchFamily="34" charset="0"/>
              </a:rPr>
              <a:t>”</a:t>
            </a:r>
          </a:p>
        </p:txBody>
      </p:sp>
      <p:sp>
        <p:nvSpPr>
          <p:cNvPr id="14" name="TextBox 13">
            <a:extLst>
              <a:ext uri="{FF2B5EF4-FFF2-40B4-BE49-F238E27FC236}">
                <a16:creationId xmlns:a16="http://schemas.microsoft.com/office/drawing/2014/main" xmlns="" id="{3E6E4144-2CF5-4C44-A3CB-80A4E58F070E}"/>
              </a:ext>
            </a:extLst>
          </p:cNvPr>
          <p:cNvSpPr txBox="1"/>
          <p:nvPr/>
        </p:nvSpPr>
        <p:spPr>
          <a:xfrm>
            <a:off x="655710" y="1511705"/>
            <a:ext cx="2173185" cy="1168466"/>
          </a:xfrm>
          <a:prstGeom prst="rect">
            <a:avLst/>
          </a:prstGeom>
          <a:noFill/>
        </p:spPr>
        <p:txBody>
          <a:bodyPr wrap="square" lIns="0" tIns="0" rIns="0" bIns="0" rtlCol="0">
            <a:noAutofit/>
          </a:bodyPr>
          <a:lstStyle/>
          <a:p>
            <a:pPr>
              <a:lnSpc>
                <a:spcPct val="90000"/>
              </a:lnSpc>
            </a:pPr>
            <a:r>
              <a:rPr lang="en-US" sz="23900" dirty="0">
                <a:solidFill>
                  <a:srgbClr val="000000"/>
                </a:solidFill>
                <a:latin typeface="Arial" panose="020B0604020202020204" pitchFamily="34" charset="0"/>
                <a:cs typeface="Arial" panose="020B0604020202020204" pitchFamily="34" charset="0"/>
              </a:rPr>
              <a:t>“</a:t>
            </a:r>
          </a:p>
        </p:txBody>
      </p:sp>
      <p:sp>
        <p:nvSpPr>
          <p:cNvPr id="16" name="Title 3">
            <a:extLst>
              <a:ext uri="{FF2B5EF4-FFF2-40B4-BE49-F238E27FC236}">
                <a16:creationId xmlns:a16="http://schemas.microsoft.com/office/drawing/2014/main" xmlns="" id="{00974580-FF5B-6B4A-9D8E-88D09D877597}"/>
              </a:ext>
            </a:extLst>
          </p:cNvPr>
          <p:cNvSpPr txBox="1">
            <a:spLocks/>
          </p:cNvSpPr>
          <p:nvPr/>
        </p:nvSpPr>
        <p:spPr>
          <a:xfrm>
            <a:off x="531812" y="351517"/>
            <a:ext cx="11125200" cy="889000"/>
          </a:xfrm>
          <a:prstGeom prst="rect">
            <a:avLst/>
          </a:prstGeom>
        </p:spPr>
        <p:txBody>
          <a:bodyPr vert="horz" lIns="0" tIns="0" rIns="0" bIns="0" rtlCol="0" anchor="b">
            <a:noAutofit/>
          </a:bodyPr>
          <a:lstStyle>
            <a:lvl1pPr algn="l" defTabSz="914400" rtl="0" eaLnBrk="1" latinLnBrk="0" hangingPunct="1">
              <a:lnSpc>
                <a:spcPct val="80000"/>
              </a:lnSpc>
              <a:spcBef>
                <a:spcPct val="0"/>
              </a:spcBef>
              <a:buNone/>
              <a:defRPr sz="3600" kern="1200">
                <a:solidFill>
                  <a:schemeClr val="bg1"/>
                </a:solidFill>
                <a:latin typeface="+mj-lt"/>
                <a:ea typeface="+mj-ea"/>
                <a:cs typeface="+mj-cs"/>
              </a:defRPr>
            </a:lvl1pPr>
          </a:lstStyle>
          <a:p>
            <a:r>
              <a:rPr lang="en-US" dirty="0">
                <a:solidFill>
                  <a:srgbClr val="000000"/>
                </a:solidFill>
              </a:rPr>
              <a:t>What We Hear From Customers Managing </a:t>
            </a:r>
            <a:br>
              <a:rPr lang="en-US" dirty="0">
                <a:solidFill>
                  <a:srgbClr val="000000"/>
                </a:solidFill>
              </a:rPr>
            </a:br>
            <a:r>
              <a:rPr lang="en-US" dirty="0">
                <a:solidFill>
                  <a:srgbClr val="000000"/>
                </a:solidFill>
              </a:rPr>
              <a:t>On-premises Storage</a:t>
            </a:r>
          </a:p>
        </p:txBody>
      </p:sp>
    </p:spTree>
    <p:extLst>
      <p:ext uri="{BB962C8B-B14F-4D97-AF65-F5344CB8AC3E}">
        <p14:creationId xmlns:p14="http://schemas.microsoft.com/office/powerpoint/2010/main" val="26026725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Box 13">
            <a:extLst>
              <a:ext uri="{FF2B5EF4-FFF2-40B4-BE49-F238E27FC236}">
                <a16:creationId xmlns:a16="http://schemas.microsoft.com/office/drawing/2014/main" xmlns="" id="{E7AC090B-4172-4EB9-A81B-175D14C0241A}"/>
              </a:ext>
            </a:extLst>
          </p:cNvPr>
          <p:cNvSpPr txBox="1"/>
          <p:nvPr/>
        </p:nvSpPr>
        <p:spPr>
          <a:xfrm>
            <a:off x="-246824" y="1957529"/>
            <a:ext cx="0" cy="0"/>
          </a:xfrm>
          <a:prstGeom prst="rect">
            <a:avLst/>
          </a:prstGeom>
          <a:gradFill>
            <a:gsLst>
              <a:gs pos="100000">
                <a:schemeClr val="bg1">
                  <a:alpha val="0"/>
                </a:schemeClr>
              </a:gs>
              <a:gs pos="0">
                <a:schemeClr val="bg1"/>
              </a:gs>
            </a:gsLst>
            <a:lin ang="0" scaled="0"/>
          </a:gradFill>
        </p:spPr>
        <p:txBody>
          <a:bodyPr wrap="none" lIns="0" tIns="0" rIns="0" bIns="0" rtlCol="0">
            <a:noAutofit/>
          </a:bodyPr>
          <a:lstStyle/>
          <a:p>
            <a:pPr>
              <a:lnSpc>
                <a:spcPct val="90000"/>
              </a:lnSpc>
            </a:pPr>
            <a:endParaRPr lang="en-US" sz="1799" dirty="0">
              <a:solidFill>
                <a:srgbClr val="5F5F5F"/>
              </a:solidFill>
            </a:endParaRPr>
          </a:p>
        </p:txBody>
      </p:sp>
      <p:sp>
        <p:nvSpPr>
          <p:cNvPr id="2" name="Title 1">
            <a:extLst>
              <a:ext uri="{FF2B5EF4-FFF2-40B4-BE49-F238E27FC236}">
                <a16:creationId xmlns:a16="http://schemas.microsoft.com/office/drawing/2014/main" xmlns="" id="{BC3A4F70-AC35-BD40-A162-6303D3C54562}"/>
              </a:ext>
            </a:extLst>
          </p:cNvPr>
          <p:cNvSpPr>
            <a:spLocks noGrp="1"/>
          </p:cNvSpPr>
          <p:nvPr>
            <p:ph type="title"/>
          </p:nvPr>
        </p:nvSpPr>
        <p:spPr/>
        <p:txBody>
          <a:bodyPr anchor="ctr"/>
          <a:lstStyle/>
          <a:p>
            <a:r>
              <a:rPr lang="en-US" dirty="0"/>
              <a:t>SOLUTION OVERVIEW</a:t>
            </a:r>
          </a:p>
        </p:txBody>
      </p:sp>
      <p:sp>
        <p:nvSpPr>
          <p:cNvPr id="5" name="Slide Number Placeholder 4">
            <a:extLst>
              <a:ext uri="{FF2B5EF4-FFF2-40B4-BE49-F238E27FC236}">
                <a16:creationId xmlns:a16="http://schemas.microsoft.com/office/drawing/2014/main" xmlns="" id="{7EFFBC2A-5775-734F-8755-F3B6812CF89F}"/>
              </a:ext>
            </a:extLst>
          </p:cNvPr>
          <p:cNvSpPr>
            <a:spLocks noGrp="1"/>
          </p:cNvSpPr>
          <p:nvPr>
            <p:ph type="sldNum" sz="quarter" idx="4"/>
          </p:nvPr>
        </p:nvSpPr>
        <p:spPr/>
        <p:txBody>
          <a:bodyPr/>
          <a:lstStyle/>
          <a:p>
            <a:fld id="{C51EAA63-D034-42AE-91FA-B13B9518C7BE}" type="slidenum">
              <a:rPr lang="en-US" smtClean="0"/>
              <a:pPr/>
              <a:t>9</a:t>
            </a:fld>
            <a:endParaRPr lang="en-US" dirty="0"/>
          </a:p>
        </p:txBody>
      </p:sp>
    </p:spTree>
    <p:extLst>
      <p:ext uri="{BB962C8B-B14F-4D97-AF65-F5344CB8AC3E}">
        <p14:creationId xmlns:p14="http://schemas.microsoft.com/office/powerpoint/2010/main" val="52556804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25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1000" fill="hold"/>
                                        <p:tgtEl>
                                          <p:spTgt spid="14"/>
                                        </p:tgtEl>
                                        <p:attrNameLst>
                                          <p:attrName>ppt_x</p:attrName>
                                        </p:attrNameLst>
                                      </p:cBhvr>
                                      <p:tavLst>
                                        <p:tav tm="0">
                                          <p:val>
                                            <p:strVal val="0-#ppt_w/2"/>
                                          </p:val>
                                        </p:tav>
                                        <p:tav tm="100000">
                                          <p:val>
                                            <p:strVal val="#ppt_x"/>
                                          </p:val>
                                        </p:tav>
                                      </p:tavLst>
                                    </p:anim>
                                    <p:anim calcmode="lin" valueType="num">
                                      <p:cBhvr additive="base">
                                        <p:cTn id="8" dur="1000" fill="hold"/>
                                        <p:tgtEl>
                                          <p:spTgt spid="1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Theme0racle2018">
  <a:themeElements>
    <a:clrScheme name="Oracle">
      <a:dk1>
        <a:srgbClr val="58595B"/>
      </a:dk1>
      <a:lt1>
        <a:srgbClr val="FFFFFF"/>
      </a:lt1>
      <a:dk2>
        <a:srgbClr val="374A58"/>
      </a:dk2>
      <a:lt2>
        <a:srgbClr val="C8D9DE"/>
      </a:lt2>
      <a:accent1>
        <a:srgbClr val="F80000"/>
      </a:accent1>
      <a:accent2>
        <a:srgbClr val="8EADBF"/>
      </a:accent2>
      <a:accent3>
        <a:srgbClr val="FF8D14"/>
      </a:accent3>
      <a:accent4>
        <a:srgbClr val="007395"/>
      </a:accent4>
      <a:accent5>
        <a:srgbClr val="A52641"/>
      </a:accent5>
      <a:accent6>
        <a:srgbClr val="3A913F"/>
      </a:accent6>
      <a:hlink>
        <a:srgbClr val="1F4F82"/>
      </a:hlink>
      <a:folHlink>
        <a:srgbClr val="8A8C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gray">
        <a:solidFill>
          <a:schemeClr val="accent2"/>
        </a:solidFill>
        <a:ln w="15875">
          <a:solidFill>
            <a:schemeClr val="accent2"/>
          </a:solidFill>
          <a:miter lim="800000"/>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lnSpc>
            <a:spcPct val="90000"/>
          </a:lnSpc>
          <a:defRPr dirty="0" smtClean="0">
            <a:solidFill>
              <a:schemeClr val="bg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w="19050">
          <a:solidFill>
            <a:schemeClr val="accent2"/>
          </a:solidFill>
          <a:miter lim="800000"/>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noAutofit/>
      </a:bodyPr>
      <a:lstStyle>
        <a:defPPr>
          <a:lnSpc>
            <a:spcPct val="90000"/>
          </a:lnSpc>
          <a:defRPr dirty="0" smtClean="0"/>
        </a:defPPr>
      </a:lstStyle>
    </a:txDef>
  </a:objectDefaults>
  <a:extraClrSchemeLst/>
  <a:extLst>
    <a:ext uri="{05A4C25C-085E-4340-85A3-A5531E510DB2}">
      <thm15:themeFamily xmlns:thm15="http://schemas.microsoft.com/office/thememl/2012/main" name="Theme0racle2018" id="{C0BAC4C6-D96D-5440-B819-91661FEDB76B}" vid="{311E54B8-77A9-6F45-B976-05C6C8731E8D}"/>
    </a:ext>
  </a:extLst>
</a:theme>
</file>

<file path=ppt/theme/theme2.xml><?xml version="1.0" encoding="utf-8"?>
<a:theme xmlns:a="http://schemas.openxmlformats.org/drawingml/2006/main" name="Office Theme">
  <a:themeElements>
    <a:clrScheme name="Oracle">
      <a:dk1>
        <a:srgbClr val="58595B"/>
      </a:dk1>
      <a:lt1>
        <a:srgbClr val="FFFFFF"/>
      </a:lt1>
      <a:dk2>
        <a:srgbClr val="374A58"/>
      </a:dk2>
      <a:lt2>
        <a:srgbClr val="C8D9DE"/>
      </a:lt2>
      <a:accent1>
        <a:srgbClr val="F80000"/>
      </a:accent1>
      <a:accent2>
        <a:srgbClr val="8EADBF"/>
      </a:accent2>
      <a:accent3>
        <a:srgbClr val="FF8D14"/>
      </a:accent3>
      <a:accent4>
        <a:srgbClr val="007395"/>
      </a:accent4>
      <a:accent5>
        <a:srgbClr val="A52641"/>
      </a:accent5>
      <a:accent6>
        <a:srgbClr val="3A913F"/>
      </a:accent6>
      <a:hlink>
        <a:srgbClr val="1F4F82"/>
      </a:hlink>
      <a:folHlink>
        <a:srgbClr val="8A8C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racle">
      <a:dk1>
        <a:srgbClr val="58595B"/>
      </a:dk1>
      <a:lt1>
        <a:srgbClr val="FFFFFF"/>
      </a:lt1>
      <a:dk2>
        <a:srgbClr val="374A58"/>
      </a:dk2>
      <a:lt2>
        <a:srgbClr val="C8D9DE"/>
      </a:lt2>
      <a:accent1>
        <a:srgbClr val="F80000"/>
      </a:accent1>
      <a:accent2>
        <a:srgbClr val="8EADBF"/>
      </a:accent2>
      <a:accent3>
        <a:srgbClr val="FF8D14"/>
      </a:accent3>
      <a:accent4>
        <a:srgbClr val="007395"/>
      </a:accent4>
      <a:accent5>
        <a:srgbClr val="A52641"/>
      </a:accent5>
      <a:accent6>
        <a:srgbClr val="3A913F"/>
      </a:accent6>
      <a:hlink>
        <a:srgbClr val="1F4F82"/>
      </a:hlink>
      <a:folHlink>
        <a:srgbClr val="8A8C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Oracle">
    <a:dk1>
      <a:srgbClr val="58595B"/>
    </a:dk1>
    <a:lt1>
      <a:srgbClr val="FFFFFF"/>
    </a:lt1>
    <a:dk2>
      <a:srgbClr val="374A58"/>
    </a:dk2>
    <a:lt2>
      <a:srgbClr val="C8D9DE"/>
    </a:lt2>
    <a:accent1>
      <a:srgbClr val="F80000"/>
    </a:accent1>
    <a:accent2>
      <a:srgbClr val="8EADBF"/>
    </a:accent2>
    <a:accent3>
      <a:srgbClr val="FF8D14"/>
    </a:accent3>
    <a:accent4>
      <a:srgbClr val="007395"/>
    </a:accent4>
    <a:accent5>
      <a:srgbClr val="A52641"/>
    </a:accent5>
    <a:accent6>
      <a:srgbClr val="3A913F"/>
    </a:accent6>
    <a:hlink>
      <a:srgbClr val="1F4F82"/>
    </a:hlink>
    <a:folHlink>
      <a:srgbClr val="8A8C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docProps/app.xml><?xml version="1.0" encoding="utf-8"?>
<Properties xmlns="http://schemas.openxmlformats.org/officeDocument/2006/extended-properties" xmlns:vt="http://schemas.openxmlformats.org/officeDocument/2006/docPropsVTypes">
  <Template>Oracle_Master_16x9_2017</Template>
  <TotalTime>46694</TotalTime>
  <Words>6953</Words>
  <Application>Microsoft Office PowerPoint</Application>
  <PresentationFormat>Custom</PresentationFormat>
  <Paragraphs>935</Paragraphs>
  <Slides>41</Slides>
  <Notes>40</Notes>
  <HiddenSlides>0</HiddenSlides>
  <MMClips>0</MMClips>
  <ScaleCrop>false</ScaleCrop>
  <HeadingPairs>
    <vt:vector size="6" baseType="variant">
      <vt:variant>
        <vt:lpstr>Fonts Used</vt:lpstr>
      </vt:variant>
      <vt:variant>
        <vt:i4>11</vt:i4>
      </vt:variant>
      <vt:variant>
        <vt:lpstr>Theme</vt:lpstr>
      </vt:variant>
      <vt:variant>
        <vt:i4>1</vt:i4>
      </vt:variant>
      <vt:variant>
        <vt:lpstr>Slide Titles</vt:lpstr>
      </vt:variant>
      <vt:variant>
        <vt:i4>41</vt:i4>
      </vt:variant>
    </vt:vector>
  </HeadingPairs>
  <TitlesOfParts>
    <vt:vector size="53" baseType="lpstr">
      <vt:lpstr>ＭＳ Ｐゴシック</vt:lpstr>
      <vt:lpstr>Arial</vt:lpstr>
      <vt:lpstr>Calibri</vt:lpstr>
      <vt:lpstr>Courier New</vt:lpstr>
      <vt:lpstr>Lucida Grande</vt:lpstr>
      <vt:lpstr>Mangal</vt:lpstr>
      <vt:lpstr>MS Mincho</vt:lpstr>
      <vt:lpstr>Symbol</vt:lpstr>
      <vt:lpstr>Tahoma</vt:lpstr>
      <vt:lpstr>Times New Roman</vt:lpstr>
      <vt:lpstr>Wingdings</vt:lpstr>
      <vt:lpstr>Theme0racle2018</vt:lpstr>
      <vt:lpstr>PowerPoint Presentation</vt:lpstr>
      <vt:lpstr>PowerPoint Presentation</vt:lpstr>
      <vt:lpstr>OCI CORE FOUNDATIONAL  SERVICES: STORAGE</vt:lpstr>
      <vt:lpstr>PowerPoint Presentation</vt:lpstr>
      <vt:lpstr>PowerPoint Presentation</vt:lpstr>
      <vt:lpstr>PowerPoint Presentation</vt:lpstr>
      <vt:lpstr>PowerPoint Presentation</vt:lpstr>
      <vt:lpstr>PowerPoint Presentation</vt:lpstr>
      <vt:lpstr>SOLUTION OVERVIEW</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DATA IN THE ORACLE CLOUD</vt:lpstr>
      <vt:lpstr>PowerPoint Presentation</vt:lpstr>
      <vt:lpstr>PowerPoint Presentation</vt:lpstr>
      <vt:lpstr>PowerPoint Presentation</vt:lpstr>
      <vt:lpstr>PowerPoint Presentation</vt:lpstr>
      <vt:lpstr>PowerPoint Presentation</vt:lpstr>
      <vt:lpstr>CUSTOMERS</vt:lpstr>
      <vt:lpstr>PowerPoint Presentation</vt:lpstr>
      <vt:lpstr>PowerPoint Presentation</vt:lpstr>
      <vt:lpstr>PowerPoint Presentation</vt:lpstr>
      <vt:lpstr>Try Oracle Cloud Today</vt:lpstr>
      <vt:lpstr>PowerPoint Presentation</vt:lpstr>
      <vt:lpstr>Backup</vt:lpstr>
      <vt:lpstr>PowerPoint Presentation</vt:lpstr>
      <vt:lpstr>PowerPoint Presentation</vt:lpstr>
      <vt:lpstr>PowerPoint Presentation</vt:lpstr>
    </vt:vector>
  </TitlesOfParts>
  <Manager/>
  <Company/>
  <LinksUpToDate>false</LinksUpToDate>
  <SharedDoc>false</SharedDoc>
  <HyperlinkBase/>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Title Slide with Picture</dc:title>
  <dc:subject/>
  <dc:creator>Shivangi Keshav</dc:creator>
  <cp:keywords/>
  <dc:description/>
  <cp:lastModifiedBy>Sachin Basaragi</cp:lastModifiedBy>
  <cp:revision>1038</cp:revision>
  <cp:lastPrinted>2014-07-16T02:22:57Z</cp:lastPrinted>
  <dcterms:created xsi:type="dcterms:W3CDTF">2017-12-19T06:01:33Z</dcterms:created>
  <dcterms:modified xsi:type="dcterms:W3CDTF">2018-07-16T09:53:48Z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XPowerLiteLastOptimized">
    <vt:lpwstr>4753136</vt:lpwstr>
  </property>
  <property fmtid="{D5CDD505-2E9C-101B-9397-08002B2CF9AE}" pid="3" name="NXPowerLiteSettings">
    <vt:lpwstr>F98007B004F000</vt:lpwstr>
  </property>
  <property fmtid="{D5CDD505-2E9C-101B-9397-08002B2CF9AE}" pid="4" name="NXPowerLiteVersion">
    <vt:lpwstr>D6.2.10</vt:lpwstr>
  </property>
</Properties>
</file>