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Default Extension="tiff" ContentType="image/tiff"/>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5" r:id="rId1"/>
  </p:sldMasterIdLst>
  <p:notesMasterIdLst>
    <p:notesMasterId r:id="rId28"/>
  </p:notesMasterIdLst>
  <p:handoutMasterIdLst>
    <p:handoutMasterId r:id="rId29"/>
  </p:handoutMasterIdLst>
  <p:sldIdLst>
    <p:sldId id="409" r:id="rId2"/>
    <p:sldId id="410" r:id="rId3"/>
    <p:sldId id="463" r:id="rId4"/>
    <p:sldId id="493" r:id="rId5"/>
    <p:sldId id="411" r:id="rId6"/>
    <p:sldId id="472" r:id="rId7"/>
    <p:sldId id="476" r:id="rId8"/>
    <p:sldId id="477" r:id="rId9"/>
    <p:sldId id="480" r:id="rId10"/>
    <p:sldId id="481" r:id="rId11"/>
    <p:sldId id="460" r:id="rId12"/>
    <p:sldId id="490" r:id="rId13"/>
    <p:sldId id="489" r:id="rId14"/>
    <p:sldId id="469" r:id="rId15"/>
    <p:sldId id="483" r:id="rId16"/>
    <p:sldId id="484" r:id="rId17"/>
    <p:sldId id="485" r:id="rId18"/>
    <p:sldId id="465" r:id="rId19"/>
    <p:sldId id="478" r:id="rId20"/>
    <p:sldId id="486" r:id="rId21"/>
    <p:sldId id="468" r:id="rId22"/>
    <p:sldId id="482" r:id="rId23"/>
    <p:sldId id="491" r:id="rId24"/>
    <p:sldId id="492" r:id="rId25"/>
    <p:sldId id="487" r:id="rId26"/>
    <p:sldId id="434" r:id="rId27"/>
  </p:sldIdLst>
  <p:sldSz cx="12188825" cy="6858000"/>
  <p:notesSz cx="6858000" cy="9144000"/>
  <p:custDataLst>
    <p:tags r:id="rId3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orient="horz" pos="3744">
          <p15:clr>
            <a:srgbClr val="A4A3A4"/>
          </p15:clr>
        </p15:guide>
        <p15:guide id="3" orient="horz" pos="960">
          <p15:clr>
            <a:srgbClr val="A4A3A4"/>
          </p15:clr>
        </p15:guide>
        <p15:guide id="4" orient="horz" pos="1248">
          <p15:clr>
            <a:srgbClr val="A4A3A4"/>
          </p15:clr>
        </p15:guide>
        <p15:guide id="5" pos="3839">
          <p15:clr>
            <a:srgbClr val="A4A3A4"/>
          </p15:clr>
        </p15:guide>
        <p15:guide id="6" pos="7343">
          <p15:clr>
            <a:srgbClr val="A4A3A4"/>
          </p15:clr>
        </p15:guide>
        <p15:guide id="7" pos="335">
          <p15:clr>
            <a:srgbClr val="A4A3A4"/>
          </p15:clr>
        </p15:guide>
        <p15:guide id="8" pos="4534">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EE8A00"/>
    <a:srgbClr val="FFCC99"/>
    <a:srgbClr val="CF6B00"/>
    <a:srgbClr val="46575E"/>
    <a:srgbClr val="D8E1E6"/>
    <a:srgbClr val="8A8C8E"/>
    <a:srgbClr val="FF8E14"/>
    <a:srgbClr val="D3DFE6"/>
    <a:srgbClr val="FFBB73"/>
    <a:srgbClr val="8A47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FD0F851-EC5A-4D38-B0AD-8093EC10F33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2415" autoAdjust="0"/>
    <p:restoredTop sz="84867" autoAdjust="0"/>
  </p:normalViewPr>
  <p:slideViewPr>
    <p:cSldViewPr snapToGrid="0">
      <p:cViewPr>
        <p:scale>
          <a:sx n="60" d="100"/>
          <a:sy n="60" d="100"/>
        </p:scale>
        <p:origin x="-898" y="-312"/>
      </p:cViewPr>
      <p:guideLst>
        <p:guide orient="horz" pos="2160"/>
        <p:guide orient="horz" pos="3744"/>
        <p:guide orient="horz" pos="960"/>
        <p:guide orient="horz" pos="1248"/>
        <p:guide pos="3839"/>
        <p:guide pos="7343"/>
        <p:guide pos="335"/>
        <p:guide pos="4534"/>
      </p:guideLst>
    </p:cSldViewPr>
  </p:slideViewPr>
  <p:outlineViewPr>
    <p:cViewPr>
      <p:scale>
        <a:sx n="33" d="100"/>
        <a:sy n="33" d="100"/>
      </p:scale>
      <p:origin x="0" y="19746"/>
    </p:cViewPr>
  </p:outlineViewPr>
  <p:notesTextViewPr>
    <p:cViewPr>
      <p:scale>
        <a:sx n="1" d="1"/>
        <a:sy n="1" d="1"/>
      </p:scale>
      <p:origin x="0" y="0"/>
    </p:cViewPr>
  </p:notesTextViewPr>
  <p:sorterViewPr>
    <p:cViewPr>
      <p:scale>
        <a:sx n="75" d="100"/>
        <a:sy n="75" d="100"/>
      </p:scale>
      <p:origin x="0" y="2837"/>
    </p:cViewPr>
  </p:sorterViewPr>
  <p:notesViewPr>
    <p:cSldViewPr snapToGrid="0">
      <p:cViewPr varScale="1">
        <p:scale>
          <a:sx n="103" d="100"/>
          <a:sy n="103" d="100"/>
        </p:scale>
        <p:origin x="-4320" y="-10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E821AA6-70BE-4FDE-A8DC-DB381A688FD8}" type="datetimeFigureOut">
              <a:rPr lang="en-US"/>
              <a:pPr/>
              <a:t>2/26/2017</a:t>
            </a:fld>
            <a:endParaRPr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97E47EA-D299-42CE-88BF-4E1035596DA5}" type="slidenum">
              <a:rPr/>
              <a:pPr/>
              <a:t>‹#›</a:t>
            </a:fld>
            <a:endParaRPr dirty="0"/>
          </a:p>
        </p:txBody>
      </p:sp>
    </p:spTree>
    <p:extLst>
      <p:ext uri="{BB962C8B-B14F-4D97-AF65-F5344CB8AC3E}">
        <p14:creationId xmlns="" xmlns:p14="http://schemas.microsoft.com/office/powerpoint/2010/main" val="19668118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2588" y="381000"/>
            <a:ext cx="4572000" cy="2573090"/>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381000" y="3124200"/>
            <a:ext cx="6096000" cy="5334000"/>
          </a:xfrm>
          <a:prstGeom prst="rect">
            <a:avLst/>
          </a:prstGeom>
        </p:spPr>
        <p:txBody>
          <a:bodyPr vert="horz" lIns="0" tIns="0" rIns="0" bIns="91440" rtlCol="0">
            <a:normAutofit/>
          </a:bodyPr>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381000" y="8610600"/>
            <a:ext cx="4648200" cy="2270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715000" y="8610600"/>
            <a:ext cx="762000" cy="227013"/>
          </a:xfrm>
          <a:prstGeom prst="rect">
            <a:avLst/>
          </a:prstGeom>
        </p:spPr>
        <p:txBody>
          <a:bodyPr vert="horz" lIns="91440" tIns="45720" rIns="91440" bIns="45720" rtlCol="0" anchor="b"/>
          <a:lstStyle>
            <a:lvl1pPr algn="r">
              <a:defRPr sz="1200"/>
            </a:lvl1pPr>
          </a:lstStyle>
          <a:p>
            <a:fld id="{8C72D9AE-7182-4680-8F79-479C4181FF08}" type="slidenum">
              <a:rPr/>
              <a:pPr/>
              <a:t>‹#›</a:t>
            </a:fld>
            <a:endParaRPr dirty="0"/>
          </a:p>
        </p:txBody>
      </p:sp>
    </p:spTree>
    <p:extLst>
      <p:ext uri="{BB962C8B-B14F-4D97-AF65-F5344CB8AC3E}">
        <p14:creationId xmlns="" xmlns:p14="http://schemas.microsoft.com/office/powerpoint/2010/main" val="97311490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spcBef>
        <a:spcPts val="600"/>
      </a:spcBef>
      <a:defRPr sz="1100" kern="1200">
        <a:solidFill>
          <a:srgbClr val="000000"/>
        </a:solidFill>
        <a:latin typeface="+mn-lt"/>
        <a:ea typeface="+mn-ea"/>
        <a:cs typeface="+mn-cs"/>
      </a:defRPr>
    </a:lvl1pPr>
    <a:lvl2pPr marL="228600" indent="-114300" algn="l" defTabSz="914400" rtl="0" eaLnBrk="1" latinLnBrk="0" hangingPunct="1">
      <a:spcBef>
        <a:spcPts val="600"/>
      </a:spcBef>
      <a:buFont typeface="Arial" panose="020B0604020202020204" pitchFamily="34" charset="0"/>
      <a:buChar char="•"/>
      <a:defRPr sz="1050" kern="1200">
        <a:solidFill>
          <a:srgbClr val="000000"/>
        </a:solidFill>
        <a:latin typeface="+mn-lt"/>
        <a:ea typeface="+mn-ea"/>
        <a:cs typeface="+mn-cs"/>
      </a:defRPr>
    </a:lvl2pPr>
    <a:lvl3pPr marL="400050" indent="-114300" algn="l" defTabSz="914400" rtl="0" eaLnBrk="1" latinLnBrk="0" hangingPunct="1">
      <a:spcBef>
        <a:spcPts val="600"/>
      </a:spcBef>
      <a:buFont typeface="Arial" panose="020B0604020202020204" pitchFamily="34" charset="0"/>
      <a:buChar char="–"/>
      <a:defRPr sz="900" kern="1200">
        <a:solidFill>
          <a:srgbClr val="000000"/>
        </a:solidFill>
        <a:latin typeface="+mn-lt"/>
        <a:ea typeface="+mn-ea"/>
        <a:cs typeface="+mn-cs"/>
      </a:defRPr>
    </a:lvl3pPr>
    <a:lvl4pPr marL="571500" indent="-114300" algn="l" defTabSz="914400" rtl="0" eaLnBrk="1" latinLnBrk="0" hangingPunct="1">
      <a:spcBef>
        <a:spcPts val="600"/>
      </a:spcBef>
      <a:buFont typeface="Arial" panose="020B0604020202020204" pitchFamily="34" charset="0"/>
      <a:buChar char="•"/>
      <a:defRPr sz="900" kern="1200">
        <a:solidFill>
          <a:srgbClr val="000000"/>
        </a:solidFill>
        <a:latin typeface="+mn-lt"/>
        <a:ea typeface="+mn-ea"/>
        <a:cs typeface="+mn-cs"/>
      </a:defRPr>
    </a:lvl4pPr>
    <a:lvl5pPr marL="742950" indent="-114300" algn="l" defTabSz="914400" rtl="0" eaLnBrk="1" latinLnBrk="0" hangingPunct="1">
      <a:spcBef>
        <a:spcPts val="600"/>
      </a:spcBef>
      <a:buFont typeface="Arial" panose="020B0604020202020204" pitchFamily="34" charset="0"/>
      <a:buChar char="–"/>
      <a:defRPr sz="800" kern="1200">
        <a:solidFill>
          <a:srgbClr val="000000"/>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p:cNvSpPr>
          <p:nvPr>
            <p:ph type="sldImg"/>
          </p:nvPr>
        </p:nvSpPr>
        <p:spPr bwMode="auto">
          <a:xfrm>
            <a:off x="382588" y="381000"/>
            <a:ext cx="4572000" cy="2573338"/>
          </a:xfrm>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3" name="Notes Placeholder 2"/>
          <p:cNvSpPr>
            <a:spLocks noGrp="1"/>
          </p:cNvSpPr>
          <p:nvPr>
            <p:ph type="body" idx="1"/>
          </p:nvPr>
        </p:nvSpPr>
        <p:spPr/>
        <p:txBody>
          <a:bodyPr>
            <a:normAutofit/>
          </a:bodyPr>
          <a:lstStyle/>
          <a:p>
            <a:pPr fontAlgn="auto">
              <a:spcAft>
                <a:spcPts val="0"/>
              </a:spcAft>
              <a:defRPr/>
            </a:pPr>
            <a:endParaRPr lang="en-US" dirty="0" smtClean="0">
              <a:ea typeface="+mn-ea"/>
              <a:cs typeface="+mn-cs"/>
            </a:endParaRPr>
          </a:p>
        </p:txBody>
      </p:sp>
      <p:sp>
        <p:nvSpPr>
          <p:cNvPr id="104451"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fld id="{B82E09A3-A201-3942-A387-97211151AF3B}" type="slidenum">
              <a:rPr lang="en-US">
                <a:solidFill>
                  <a:prstClr val="black"/>
                </a:solidFill>
              </a:rPr>
              <a:pPr/>
              <a:t>1</a:t>
            </a:fld>
            <a:endParaRPr lang="en-US" dirty="0">
              <a:solidFill>
                <a:prstClr val="black"/>
              </a:solidFill>
            </a:endParaRPr>
          </a:p>
        </p:txBody>
      </p:sp>
    </p:spTree>
    <p:extLst>
      <p:ext uri="{BB962C8B-B14F-4D97-AF65-F5344CB8AC3E}">
        <p14:creationId xmlns="" xmlns:p14="http://schemas.microsoft.com/office/powerpoint/2010/main" val="17614313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r>
              <a:rPr lang="en-US" dirty="0" smtClean="0"/>
              <a:t>The first three Oracle Management Cloud Services were launched at Oracle OpenWorld 2015, and three more were announced</a:t>
            </a:r>
            <a:r>
              <a:rPr lang="en-US" baseline="0" dirty="0" smtClean="0"/>
              <a:t> at OpenWorld 2016.  These services can be consumed individually but are especially powerful when used together. </a:t>
            </a:r>
          </a:p>
          <a:p>
            <a:endParaRPr lang="en-US" sz="1100" b="1" i="0" kern="1200" dirty="0" smtClean="0">
              <a:solidFill>
                <a:srgbClr val="000000"/>
              </a:solidFill>
              <a:latin typeface="+mn-lt"/>
              <a:ea typeface="+mn-ea"/>
              <a:cs typeface="+mn-cs"/>
            </a:endParaRPr>
          </a:p>
          <a:p>
            <a:r>
              <a:rPr lang="en-US" sz="1100" b="1" i="0" kern="1200" dirty="0" smtClean="0">
                <a:solidFill>
                  <a:srgbClr val="000000"/>
                </a:solidFill>
                <a:latin typeface="+mn-lt"/>
                <a:ea typeface="+mn-ea"/>
                <a:cs typeface="+mn-cs"/>
              </a:rPr>
              <a:t>Oracle Application Performance Monitoring (APM) Cloud Service</a:t>
            </a:r>
            <a:r>
              <a:rPr lang="en-US" sz="1100" b="0" i="0" kern="1200" dirty="0" smtClean="0">
                <a:solidFill>
                  <a:srgbClr val="000000"/>
                </a:solidFill>
                <a:latin typeface="+mn-lt"/>
                <a:ea typeface="+mn-ea"/>
                <a:cs typeface="+mn-cs"/>
              </a:rPr>
              <a:t> provides development and operations teams with the information that they need to find and fix application issues fast, via deep visibility into your application performance from end user experience, through application server requests, and down to application logs.</a:t>
            </a:r>
          </a:p>
          <a:p>
            <a:endParaRPr lang="en-US" sz="1100" b="1" i="0" kern="1200" dirty="0" smtClean="0">
              <a:solidFill>
                <a:srgbClr val="000000"/>
              </a:solidFill>
              <a:latin typeface="+mn-lt"/>
              <a:ea typeface="+mn-ea"/>
              <a:cs typeface="+mn-cs"/>
            </a:endParaRPr>
          </a:p>
          <a:p>
            <a:r>
              <a:rPr lang="en-US" sz="1100" b="1" i="0" kern="1200" dirty="0" smtClean="0">
                <a:solidFill>
                  <a:srgbClr val="000000"/>
                </a:solidFill>
                <a:latin typeface="+mn-lt"/>
                <a:ea typeface="+mn-ea"/>
                <a:cs typeface="+mn-cs"/>
              </a:rPr>
              <a:t>Oracle Log Analytics Cloud Service</a:t>
            </a:r>
            <a:r>
              <a:rPr lang="en-US" sz="1100" b="0" i="0" kern="1200" dirty="0" smtClean="0">
                <a:solidFill>
                  <a:srgbClr val="000000"/>
                </a:solidFill>
                <a:latin typeface="+mn-lt"/>
                <a:ea typeface="+mn-ea"/>
                <a:cs typeface="+mn-cs"/>
              </a:rPr>
              <a:t> monitors, aggregates, indexes, and analyzes all log data from your applications and infrastructure – enabling users to search, explore, and correlate this data to troubleshoot problems faster, derive operational insight and make better decisions.</a:t>
            </a:r>
          </a:p>
          <a:p>
            <a:endParaRPr lang="en-US" sz="1100" b="1" i="0" kern="1200" dirty="0" smtClean="0">
              <a:solidFill>
                <a:srgbClr val="000000"/>
              </a:solidFill>
              <a:latin typeface="+mn-lt"/>
              <a:ea typeface="+mn-ea"/>
              <a:cs typeface="+mn-cs"/>
            </a:endParaRPr>
          </a:p>
          <a:p>
            <a:r>
              <a:rPr lang="en-US" sz="1100" b="1" i="0" kern="1200" dirty="0" smtClean="0">
                <a:solidFill>
                  <a:srgbClr val="000000"/>
                </a:solidFill>
                <a:latin typeface="+mn-lt"/>
                <a:ea typeface="+mn-ea"/>
                <a:cs typeface="+mn-cs"/>
              </a:rPr>
              <a:t>Oracle Infrastructure Monitoring Cloud Service</a:t>
            </a:r>
            <a:r>
              <a:rPr lang="en-US" sz="1100" b="0" i="0" kern="1200" dirty="0" smtClean="0">
                <a:solidFill>
                  <a:srgbClr val="000000"/>
                </a:solidFill>
                <a:latin typeface="+mn-lt"/>
                <a:ea typeface="+mn-ea"/>
                <a:cs typeface="+mn-cs"/>
              </a:rPr>
              <a:t> monitors the status and health of your entire IT infrastructure - on-premises or on the cloud -- from a single platform. Proactive monitoring across tiers enables administrators to be alerted on issues, troubleshoot and resolve these before they impact end users.</a:t>
            </a:r>
          </a:p>
          <a:p>
            <a:endParaRPr lang="en-US" sz="1100" b="1" i="0" kern="1200" dirty="0" smtClean="0">
              <a:solidFill>
                <a:srgbClr val="000000"/>
              </a:solidFill>
              <a:latin typeface="+mn-lt"/>
              <a:ea typeface="+mn-ea"/>
              <a:cs typeface="+mn-cs"/>
            </a:endParaRPr>
          </a:p>
          <a:p>
            <a:r>
              <a:rPr lang="en-US" sz="1100" b="1" i="0" kern="1200" dirty="0" smtClean="0">
                <a:solidFill>
                  <a:srgbClr val="000000"/>
                </a:solidFill>
                <a:latin typeface="+mn-lt"/>
                <a:ea typeface="+mn-ea"/>
                <a:cs typeface="+mn-cs"/>
              </a:rPr>
              <a:t>Oracle Orchestration Cloud Service</a:t>
            </a:r>
            <a:r>
              <a:rPr lang="en-US" sz="1100" b="0" i="0" kern="1200" dirty="0" smtClean="0">
                <a:solidFill>
                  <a:srgbClr val="000000"/>
                </a:solidFill>
                <a:latin typeface="+mn-lt"/>
                <a:ea typeface="+mn-ea"/>
                <a:cs typeface="+mn-cs"/>
              </a:rPr>
              <a:t> executes tasks at hyper cloud scale automating any by calling REST, scripts, or 3rd party automation frameworks.</a:t>
            </a:r>
          </a:p>
          <a:p>
            <a:endParaRPr lang="en-US" sz="1100" b="1" i="0" kern="1200" dirty="0" smtClean="0">
              <a:solidFill>
                <a:srgbClr val="000000"/>
              </a:solidFill>
              <a:latin typeface="+mn-lt"/>
              <a:ea typeface="+mn-ea"/>
              <a:cs typeface="+mn-cs"/>
            </a:endParaRPr>
          </a:p>
          <a:p>
            <a:pPr marL="0" marR="0" indent="0" algn="l" defTabSz="914400" rtl="0" eaLnBrk="1" fontAlgn="auto" latinLnBrk="0" hangingPunct="1">
              <a:lnSpc>
                <a:spcPct val="100000"/>
              </a:lnSpc>
              <a:spcBef>
                <a:spcPts val="600"/>
              </a:spcBef>
              <a:spcAft>
                <a:spcPts val="0"/>
              </a:spcAft>
              <a:buClrTx/>
              <a:buSzTx/>
              <a:buFontTx/>
              <a:buNone/>
              <a:tabLst/>
              <a:defRPr/>
            </a:pPr>
            <a:r>
              <a:rPr lang="en-US" sz="1100" b="1" i="0" kern="1200" dirty="0" smtClean="0">
                <a:solidFill>
                  <a:srgbClr val="000000"/>
                </a:solidFill>
                <a:latin typeface="+mn-lt"/>
                <a:ea typeface="+mn-ea"/>
                <a:cs typeface="+mn-cs"/>
              </a:rPr>
              <a:t>Oracle IT Analytics Cloud Service</a:t>
            </a:r>
            <a:r>
              <a:rPr lang="en-US" sz="1100" b="0" i="0" kern="1200" dirty="0" smtClean="0">
                <a:solidFill>
                  <a:srgbClr val="000000"/>
                </a:solidFill>
                <a:latin typeface="+mn-lt"/>
                <a:ea typeface="+mn-ea"/>
                <a:cs typeface="+mn-cs"/>
              </a:rPr>
              <a:t> provides 360-degree insight into the performance, availability, and capacity of applications and IT investments, enabling line-of-business executives, analysts, and administrators to make critical decisions about their IT operations based on comprehensive system and data analysis.</a:t>
            </a:r>
          </a:p>
          <a:p>
            <a:pPr marL="0" marR="0" indent="0" algn="l" defTabSz="914400" rtl="0" eaLnBrk="1" fontAlgn="auto" latinLnBrk="0" hangingPunct="1">
              <a:lnSpc>
                <a:spcPct val="100000"/>
              </a:lnSpc>
              <a:spcBef>
                <a:spcPts val="600"/>
              </a:spcBef>
              <a:spcAft>
                <a:spcPts val="0"/>
              </a:spcAft>
              <a:buClrTx/>
              <a:buSzTx/>
              <a:buFontTx/>
              <a:buNone/>
              <a:tabLst/>
              <a:defRPr/>
            </a:pPr>
            <a:endParaRPr lang="en-US" sz="1100" b="1" i="0" kern="1200" dirty="0" smtClean="0">
              <a:solidFill>
                <a:srgbClr val="000000"/>
              </a:solidFill>
              <a:latin typeface="+mn-lt"/>
              <a:ea typeface="+mn-ea"/>
              <a:cs typeface="+mn-cs"/>
            </a:endParaRPr>
          </a:p>
          <a:p>
            <a:pPr marL="0" marR="0" indent="0" algn="l" defTabSz="914400" rtl="0" eaLnBrk="1" fontAlgn="auto" latinLnBrk="0" hangingPunct="1">
              <a:lnSpc>
                <a:spcPct val="100000"/>
              </a:lnSpc>
              <a:spcBef>
                <a:spcPts val="600"/>
              </a:spcBef>
              <a:spcAft>
                <a:spcPts val="0"/>
              </a:spcAft>
              <a:buClrTx/>
              <a:buSzTx/>
              <a:buFontTx/>
              <a:buNone/>
              <a:tabLst/>
              <a:defRPr/>
            </a:pPr>
            <a:endParaRPr lang="en-US" sz="1100" b="1" i="0" kern="1200" dirty="0" smtClean="0">
              <a:solidFill>
                <a:srgbClr val="000000"/>
              </a:solidFill>
              <a:latin typeface="+mn-lt"/>
              <a:ea typeface="+mn-ea"/>
              <a:cs typeface="+mn-cs"/>
            </a:endParaRPr>
          </a:p>
          <a:p>
            <a:pPr marL="0" marR="0" indent="0" algn="l" defTabSz="914400" rtl="0" eaLnBrk="1" fontAlgn="auto" latinLnBrk="0" hangingPunct="1">
              <a:lnSpc>
                <a:spcPct val="100000"/>
              </a:lnSpc>
              <a:spcBef>
                <a:spcPts val="600"/>
              </a:spcBef>
              <a:spcAft>
                <a:spcPts val="0"/>
              </a:spcAft>
              <a:buClrTx/>
              <a:buSzTx/>
              <a:buFontTx/>
              <a:buNone/>
              <a:tabLst/>
              <a:defRPr/>
            </a:pPr>
            <a:r>
              <a:rPr lang="en-US" sz="1100" b="1" i="0" kern="1200" dirty="0" smtClean="0">
                <a:solidFill>
                  <a:srgbClr val="000000"/>
                </a:solidFill>
                <a:latin typeface="+mn-lt"/>
                <a:ea typeface="+mn-ea"/>
                <a:cs typeface="+mn-cs"/>
              </a:rPr>
              <a:t>Oracle Security Monitoring &amp;</a:t>
            </a:r>
            <a:r>
              <a:rPr lang="en-US" sz="1100" b="1" i="0" kern="1200" baseline="0" dirty="0" smtClean="0">
                <a:solidFill>
                  <a:srgbClr val="000000"/>
                </a:solidFill>
                <a:latin typeface="+mn-lt"/>
                <a:ea typeface="+mn-ea"/>
                <a:cs typeface="+mn-cs"/>
              </a:rPr>
              <a:t> Analytics Cloud Service </a:t>
            </a:r>
            <a:r>
              <a:rPr lang="en-US" sz="1100" b="0" i="0" kern="1200" baseline="0" dirty="0" smtClean="0">
                <a:solidFill>
                  <a:srgbClr val="000000"/>
                </a:solidFill>
                <a:latin typeface="+mn-lt"/>
                <a:ea typeface="+mn-ea"/>
                <a:cs typeface="+mn-cs"/>
              </a:rPr>
              <a:t>combines Security Event and Incident Management (SIEM) and User and Entity Behavior Analytics (UEBA) to detect, investigate and remediate internal and external security threats.</a:t>
            </a:r>
            <a:endParaRPr lang="en-US" sz="1100" b="1" i="0" kern="1200" dirty="0" smtClean="0">
              <a:solidFill>
                <a:srgbClr val="000000"/>
              </a:solidFill>
              <a:latin typeface="+mn-lt"/>
              <a:ea typeface="+mn-ea"/>
              <a:cs typeface="+mn-cs"/>
            </a:endParaRPr>
          </a:p>
          <a:p>
            <a:endParaRPr lang="en-US" sz="1100" b="1" i="0" kern="1200" dirty="0" smtClean="0">
              <a:solidFill>
                <a:srgbClr val="000000"/>
              </a:solidFill>
              <a:latin typeface="+mn-lt"/>
              <a:ea typeface="+mn-ea"/>
              <a:cs typeface="+mn-cs"/>
            </a:endParaRPr>
          </a:p>
          <a:p>
            <a:r>
              <a:rPr lang="en-US" sz="1100" b="1" i="0" kern="1200" dirty="0" smtClean="0">
                <a:solidFill>
                  <a:srgbClr val="000000"/>
                </a:solidFill>
                <a:latin typeface="+mn-lt"/>
                <a:ea typeface="+mn-ea"/>
                <a:cs typeface="+mn-cs"/>
              </a:rPr>
              <a:t>Oracle Configuration Compliance Cloud Service</a:t>
            </a:r>
            <a:r>
              <a:rPr lang="en-US" sz="1100" b="0" i="0" kern="1200" dirty="0" smtClean="0">
                <a:solidFill>
                  <a:srgbClr val="000000"/>
                </a:solidFill>
                <a:latin typeface="+mn-lt"/>
                <a:ea typeface="+mn-ea"/>
                <a:cs typeface="+mn-cs"/>
              </a:rPr>
              <a:t> enables the IT and Business Compliance function to assess, score and remediate violations using industry standard benchmarks in addition to your own custom rules.</a:t>
            </a:r>
          </a:p>
          <a:p>
            <a:endParaRPr lang="en-US" sz="1100" b="0" i="0" kern="1200" dirty="0" smtClean="0">
              <a:solidFill>
                <a:srgbClr val="000000"/>
              </a:solidFill>
              <a:latin typeface="+mn-lt"/>
              <a:ea typeface="+mn-ea"/>
              <a:cs typeface="+mn-cs"/>
            </a:endParaRPr>
          </a:p>
        </p:txBody>
      </p:sp>
      <p:sp>
        <p:nvSpPr>
          <p:cNvPr id="4" name="Slide Number Placeholder 3"/>
          <p:cNvSpPr>
            <a:spLocks noGrp="1"/>
          </p:cNvSpPr>
          <p:nvPr>
            <p:ph type="sldNum" sz="quarter" idx="10"/>
          </p:nvPr>
        </p:nvSpPr>
        <p:spPr/>
        <p:txBody>
          <a:bodyPr/>
          <a:lstStyle/>
          <a:p>
            <a:fld id="{B325E074-1D7E-4D42-BFF0-784C3E7F439D}" type="slidenum">
              <a:rPr lang="en-US" smtClean="0"/>
              <a:pPr/>
              <a:t>12</a:t>
            </a:fld>
            <a:endParaRPr lang="en-US" dirty="0"/>
          </a:p>
        </p:txBody>
      </p:sp>
    </p:spTree>
    <p:extLst>
      <p:ext uri="{BB962C8B-B14F-4D97-AF65-F5344CB8AC3E}">
        <p14:creationId xmlns="" xmlns:p14="http://schemas.microsoft.com/office/powerpoint/2010/main" val="9386514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81000"/>
            <a:ext cx="4573588" cy="2573338"/>
          </a:xfrm>
        </p:spPr>
      </p:sp>
      <p:sp>
        <p:nvSpPr>
          <p:cNvPr id="3" name="Notes Placeholder 2"/>
          <p:cNvSpPr>
            <a:spLocks noGrp="1"/>
          </p:cNvSpPr>
          <p:nvPr>
            <p:ph type="body" idx="1"/>
          </p:nvPr>
        </p:nvSpPr>
        <p:spPr/>
        <p:txBody>
          <a:bodyPr>
            <a:normAutofit/>
          </a:bodyPr>
          <a:lstStyle/>
          <a:p>
            <a:r>
              <a:rPr lang="en-US" dirty="0" smtClean="0"/>
              <a:t>Oracle Management Cloud represents</a:t>
            </a:r>
            <a:r>
              <a:rPr lang="en-US" baseline="0" dirty="0" smtClean="0"/>
              <a:t> a next-generation solution, but can leverage your existing investments.</a:t>
            </a:r>
          </a:p>
          <a:p>
            <a:endParaRPr lang="en-US" baseline="0" dirty="0" smtClean="0"/>
          </a:p>
          <a:p>
            <a:r>
              <a:rPr lang="en-US" dirty="0" smtClean="0"/>
              <a:t>For customers who use Oracle Enterprise</a:t>
            </a:r>
            <a:r>
              <a:rPr lang="en-US" baseline="0" dirty="0" smtClean="0"/>
              <a:t> Manager, </a:t>
            </a:r>
            <a:r>
              <a:rPr lang="en-US" dirty="0" smtClean="0"/>
              <a:t>OMC is designed</a:t>
            </a:r>
            <a:r>
              <a:rPr lang="en-US" baseline="0" dirty="0" smtClean="0"/>
              <a:t> to leverage Oracle’s industry-leading instrumentation and diagnostics by harvesting data directly out of your EM repository and then applying its machine learning-based analysis to it.</a:t>
            </a:r>
            <a:endParaRPr lang="en-US" dirty="0"/>
          </a:p>
        </p:txBody>
      </p:sp>
      <p:sp>
        <p:nvSpPr>
          <p:cNvPr id="4" name="Footer Placeholder 3"/>
          <p:cNvSpPr>
            <a:spLocks noGrp="1"/>
          </p:cNvSpPr>
          <p:nvPr>
            <p:ph type="ftr" sz="quarter" idx="10"/>
          </p:nvPr>
        </p:nvSpPr>
        <p:spPr/>
        <p:txBody>
          <a:bodyPr/>
          <a:lstStyle/>
          <a:p>
            <a:r>
              <a:rPr lang="en-US" dirty="0" smtClean="0">
                <a:solidFill>
                  <a:srgbClr val="5F5F5F"/>
                </a:solidFill>
              </a:rPr>
              <a:t>Oracle Confidential – Internal/Restricted/Highly Restricted</a:t>
            </a:r>
            <a:endParaRPr lang="en-US" dirty="0">
              <a:solidFill>
                <a:srgbClr val="5F5F5F"/>
              </a:solidFill>
            </a:endParaRPr>
          </a:p>
        </p:txBody>
      </p:sp>
      <p:sp>
        <p:nvSpPr>
          <p:cNvPr id="5" name="Slide Number Placeholder 4"/>
          <p:cNvSpPr>
            <a:spLocks noGrp="1"/>
          </p:cNvSpPr>
          <p:nvPr>
            <p:ph type="sldNum" sz="quarter" idx="11"/>
          </p:nvPr>
        </p:nvSpPr>
        <p:spPr/>
        <p:txBody>
          <a:bodyPr/>
          <a:lstStyle/>
          <a:p>
            <a:fld id="{8C72D9AE-7182-4680-8F79-479C4181FF08}" type="slidenum">
              <a:rPr lang="en-US" smtClean="0">
                <a:solidFill>
                  <a:srgbClr val="5F5F5F"/>
                </a:solidFill>
              </a:rPr>
              <a:pPr/>
              <a:t>13</a:t>
            </a:fld>
            <a:endParaRPr lang="en-US" dirty="0">
              <a:solidFill>
                <a:srgbClr val="5F5F5F"/>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r>
              <a:rPr lang="en-US" dirty="0" smtClean="0"/>
              <a:t>We use 4 main types of machine learning in Oracle Management Cloud.</a:t>
            </a:r>
          </a:p>
          <a:p>
            <a:endParaRPr lang="en-US" dirty="0" smtClean="0"/>
          </a:p>
          <a:p>
            <a:r>
              <a:rPr lang="en-US" dirty="0" smtClean="0"/>
              <a:t>Anomaly</a:t>
            </a:r>
            <a:r>
              <a:rPr lang="en-US" baseline="0" dirty="0" smtClean="0"/>
              <a:t> detection algorithms tell you what </a:t>
            </a:r>
            <a:r>
              <a:rPr lang="en-US" baseline="0" dirty="0" err="1" smtClean="0"/>
              <a:t>abonormal</a:t>
            </a:r>
            <a:r>
              <a:rPr lang="en-US" baseline="0" dirty="0" smtClean="0"/>
              <a:t> behavior is by understanding what normal behavior is, accounting for seasonality (Tuesday 9AM </a:t>
            </a:r>
            <a:r>
              <a:rPr lang="en-US" baseline="0" dirty="0" err="1" smtClean="0"/>
              <a:t>vs</a:t>
            </a:r>
            <a:r>
              <a:rPr lang="en-US" baseline="0" dirty="0" smtClean="0"/>
              <a:t> Thursday 11PM, June </a:t>
            </a:r>
            <a:r>
              <a:rPr lang="en-US" baseline="0" dirty="0" err="1" smtClean="0"/>
              <a:t>vs</a:t>
            </a:r>
            <a:r>
              <a:rPr lang="en-US" baseline="0" dirty="0" smtClean="0"/>
              <a:t> September) so you can manage by </a:t>
            </a:r>
            <a:r>
              <a:rPr lang="en-US" baseline="0" dirty="0" err="1" smtClean="0"/>
              <a:t>exceptoin</a:t>
            </a:r>
            <a:r>
              <a:rPr lang="en-US" baseline="0" dirty="0" smtClean="0"/>
              <a:t>.</a:t>
            </a:r>
          </a:p>
          <a:p>
            <a:endParaRPr lang="en-US" baseline="0" dirty="0" smtClean="0"/>
          </a:p>
          <a:p>
            <a:r>
              <a:rPr lang="en-US" baseline="0" dirty="0" smtClean="0"/>
              <a:t>Clustering uses pattern recognition algorithms to reduce massive amount of repetitive data such as log entries into small numbers of human-consumable patterns, allowing you to find the needle in the haystack</a:t>
            </a:r>
          </a:p>
          <a:p>
            <a:endParaRPr lang="en-US" baseline="0" dirty="0" smtClean="0"/>
          </a:p>
          <a:p>
            <a:r>
              <a:rPr lang="en-US" baseline="0" dirty="0" smtClean="0"/>
              <a:t>Multivariate Correlation understands relationships among data sets (for example, metrics that usually move together or apart) as well as learned topologies and dependencies.</a:t>
            </a:r>
          </a:p>
          <a:p>
            <a:endParaRPr lang="en-US" baseline="0" dirty="0" smtClean="0"/>
          </a:p>
          <a:p>
            <a:r>
              <a:rPr lang="en-US" baseline="0" dirty="0" smtClean="0"/>
              <a:t>Prediction algorithms use the above three types of machine learning to observe historical trends and identify issues that may happen tomorrow.</a:t>
            </a:r>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xmlns="" val="9731913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r>
              <a:rPr lang="en-US" dirty="0" smtClean="0"/>
              <a:t>Machine learning is a hot area</a:t>
            </a:r>
            <a:r>
              <a:rPr lang="en-US" baseline="0" dirty="0" smtClean="0"/>
              <a:t> in the industry, but it’s important to understand that it is not just a “feature.” You need a variety of techniques to ensure that machine learning is intelligent and doesn’t just throw lots of false positive results. </a:t>
            </a:r>
          </a:p>
          <a:p>
            <a:endParaRPr lang="en-US" baseline="0" dirty="0" smtClean="0"/>
          </a:p>
          <a:p>
            <a:r>
              <a:rPr lang="en-US" baseline="0" dirty="0" smtClean="0"/>
              <a:t>IT Operations data is a great candidate for machine learning because it has a large volume component but is well-scoped (we know what it is, we know where to get it, and we can put it into a unified data platform before running machine learning against it.)</a:t>
            </a:r>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15</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Most importantly,</a:t>
            </a:r>
            <a:r>
              <a:rPr lang="en-US" baseline="0" dirty="0" smtClean="0"/>
              <a:t> we know what questions we want to ask, so we can pre-tune the machine learning to find the answers.  </a:t>
            </a:r>
          </a:p>
          <a:p>
            <a:endParaRPr lang="en-US" baseline="0" dirty="0" smtClean="0"/>
          </a:p>
          <a:p>
            <a:r>
              <a:rPr lang="en-US" baseline="0" dirty="0" smtClean="0"/>
              <a:t>This is a very purpose-built set of machine learning, not just general data science.</a:t>
            </a:r>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16</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r>
              <a:rPr lang="en-US" dirty="0" smtClean="0"/>
              <a:t>Let’s take a few minutes to talk about one of the common use cases</a:t>
            </a:r>
            <a:r>
              <a:rPr lang="en-US" baseline="0" dirty="0" smtClean="0"/>
              <a:t> – diagnosing and troubleshooting a problem</a:t>
            </a:r>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17</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171450" indent="-171450">
              <a:buFont typeface="Arial"/>
              <a:buNone/>
            </a:pPr>
            <a:r>
              <a:rPr lang="en-US" dirty="0" smtClean="0">
                <a:solidFill>
                  <a:srgbClr val="5F5F5F"/>
                </a:solidFill>
              </a:rPr>
              <a:t>Troubleshooting is an important activity, but what about planning and getting ahead in the first place?</a:t>
            </a:r>
            <a:r>
              <a:rPr lang="en-US" baseline="0" dirty="0" smtClean="0">
                <a:solidFill>
                  <a:srgbClr val="5F5F5F"/>
                </a:solidFill>
              </a:rPr>
              <a:t>  There are many questions that organizations may want to answer as they follow their journey to cloud.</a:t>
            </a:r>
            <a:endParaRPr lang="en-US" dirty="0" smtClean="0">
              <a:solidFill>
                <a:srgbClr val="5F5F5F"/>
              </a:solidFill>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latin typeface="Calibri"/>
              </a:rPr>
              <a:pPr/>
              <a:t>18</a:t>
            </a:fld>
            <a:endParaRPr lang="en-US" dirty="0">
              <a:solidFill>
                <a:prstClr val="black"/>
              </a:solidFill>
              <a:latin typeface="Calibri"/>
            </a:endParaRPr>
          </a:p>
        </p:txBody>
      </p:sp>
    </p:spTree>
    <p:extLst>
      <p:ext uri="{BB962C8B-B14F-4D97-AF65-F5344CB8AC3E}">
        <p14:creationId xmlns:p14="http://schemas.microsoft.com/office/powerpoint/2010/main" xmlns="" val="31098464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81000"/>
            <a:ext cx="4573588" cy="2573338"/>
          </a:xfrm>
        </p:spPr>
      </p:sp>
      <p:sp>
        <p:nvSpPr>
          <p:cNvPr id="3" name="Notes Placeholder 2"/>
          <p:cNvSpPr>
            <a:spLocks noGrp="1"/>
          </p:cNvSpPr>
          <p:nvPr>
            <p:ph type="body" idx="1"/>
          </p:nvPr>
        </p:nvSpPr>
        <p:spPr/>
        <p:txBody>
          <a:bodyPr/>
          <a:lstStyle/>
          <a:p>
            <a:pPr defTabSz="899404">
              <a:spcBef>
                <a:spcPts val="590"/>
              </a:spcBef>
              <a:defRPr/>
            </a:pPr>
            <a:r>
              <a:rPr lang="en-US" dirty="0" smtClean="0"/>
              <a:t>Understanding your applications before migration, then managing and monitoring after migration is critical to minimizing risk and getting the most from your move to the cloud.</a:t>
            </a:r>
          </a:p>
          <a:p>
            <a:pPr defTabSz="899404">
              <a:spcBef>
                <a:spcPts val="590"/>
              </a:spcBef>
              <a:defRPr/>
            </a:pPr>
            <a:r>
              <a:rPr lang="en-US" dirty="0" smtClean="0"/>
              <a:t>With Oracle Management Cloud, customers get a complete view into all applications and systems across all environments, enabling smarter insight and swifter actions.  That means less risk, lower costs and less complexity.</a:t>
            </a:r>
            <a:endParaRPr lang="en-US" dirty="0" smtClean="0">
              <a:solidFill>
                <a:srgbClr val="232C2F"/>
              </a:solidFill>
            </a:endParaRPr>
          </a:p>
          <a:p>
            <a:pPr lvl="0"/>
            <a:endParaRPr lang="en-US" dirty="0" smtClean="0">
              <a:solidFill>
                <a:srgbClr val="232C2F"/>
              </a:solidFill>
            </a:endParaRPr>
          </a:p>
          <a:p>
            <a:pPr lvl="0"/>
            <a:r>
              <a:rPr lang="en-US" dirty="0" smtClean="0">
                <a:solidFill>
                  <a:srgbClr val="232C2F"/>
                </a:solidFill>
              </a:rPr>
              <a:t>1)      Use OMC’s machine learning to baseline performance of your existing on-premises environments</a:t>
            </a:r>
            <a:endParaRPr lang="en-US" dirty="0" smtClean="0">
              <a:effectLst/>
            </a:endParaRPr>
          </a:p>
          <a:p>
            <a:pPr lvl="0"/>
            <a:r>
              <a:rPr lang="en-US" dirty="0" smtClean="0">
                <a:solidFill>
                  <a:srgbClr val="232C2F"/>
                </a:solidFill>
              </a:rPr>
              <a:t>2)      Use OMC to monitor post-migration and ensure you exceed the baseline and continue to improve</a:t>
            </a:r>
            <a:endParaRPr lang="en-US" dirty="0" smtClean="0">
              <a:effectLst/>
            </a:endParaRPr>
          </a:p>
          <a:p>
            <a:pPr lvl="0"/>
            <a:r>
              <a:rPr lang="en-US" dirty="0" smtClean="0">
                <a:solidFill>
                  <a:srgbClr val="232C2F"/>
                </a:solidFill>
              </a:rPr>
              <a:t>3)      Going forward, use OMC to monitor the end-to-end services which may traverse your (new) IaaS environments as well as other heterogeneous clouds and on-premises environments.</a:t>
            </a:r>
            <a:endParaRPr lang="en-US" dirty="0" smtClean="0">
              <a:effectLst/>
            </a:endParaRPr>
          </a:p>
          <a:p>
            <a:endParaRPr lang="en-US" dirty="0" smtClean="0"/>
          </a:p>
          <a:p>
            <a:pPr lvl="0"/>
            <a:endParaRPr lang="en-US" dirty="0" smtClean="0">
              <a:solidFill>
                <a:srgbClr val="232C2F"/>
              </a:solidFill>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pPr/>
              <a:t>19</a:t>
            </a:fld>
            <a:endParaRPr lang="en-US" dirty="0"/>
          </a:p>
        </p:txBody>
      </p:sp>
    </p:spTree>
    <p:extLst>
      <p:ext uri="{BB962C8B-B14F-4D97-AF65-F5344CB8AC3E}">
        <p14:creationId xmlns="" xmlns:p14="http://schemas.microsoft.com/office/powerpoint/2010/main" val="6355435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Slide Image Placeholder 1"/>
          <p:cNvSpPr>
            <a:spLocks noGrp="1" noRot="1" noChangeAspect="1" noTextEdit="1"/>
          </p:cNvSpPr>
          <p:nvPr>
            <p:ph type="sldImg"/>
          </p:nvPr>
        </p:nvSpPr>
        <p:spPr bwMode="auto">
          <a:xfrm>
            <a:off x="382588" y="381000"/>
            <a:ext cx="4572000" cy="2573338"/>
          </a:xfrm>
          <a:noFill/>
          <a:ln>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Lst>
        </p:spPr>
      </p:sp>
      <p:sp>
        <p:nvSpPr>
          <p:cNvPr id="6146" name="Notes Placeholder 2"/>
          <p:cNvSpPr>
            <a:spLocks noGrp="1"/>
          </p:cNvSpPr>
          <p:nvPr>
            <p:ph type="body" idx="1"/>
          </p:nvPr>
        </p:nvSpPr>
        <p:spPr bwMode="auto">
          <a:noFill/>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dirty="0" smtClean="0">
                <a:latin typeface="Calibri" charset="0"/>
              </a:rPr>
              <a:t>We’ve had hundreds</a:t>
            </a:r>
            <a:r>
              <a:rPr lang="en-US" baseline="0" dirty="0" smtClean="0">
                <a:latin typeface="Calibri" charset="0"/>
              </a:rPr>
              <a:t> of customers be part of the OMC journey in 2016 alone, and we’re just getting started.</a:t>
            </a:r>
            <a:endParaRPr lang="en-US" dirty="0">
              <a:latin typeface="Calibri" charset="0"/>
            </a:endParaRPr>
          </a:p>
        </p:txBody>
      </p:sp>
      <p:sp>
        <p:nvSpPr>
          <p:cNvPr id="6147"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60BCD45E-710F-4043-8B08-74E9A82265C5}" type="slidenum">
              <a:rPr lang="en-US" sz="1200">
                <a:latin typeface="Calibri" charset="0"/>
              </a:rPr>
              <a:pPr/>
              <a:t>21</a:t>
            </a:fld>
            <a:endParaRPr lang="en-US" sz="1200" dirty="0">
              <a:latin typeface="Calibri" charset="0"/>
            </a:endParaRPr>
          </a:p>
        </p:txBody>
      </p:sp>
    </p:spTree>
    <p:extLst>
      <p:ext uri="{BB962C8B-B14F-4D97-AF65-F5344CB8AC3E}">
        <p14:creationId xmlns:p14="http://schemas.microsoft.com/office/powerpoint/2010/main" xmlns="" val="26665733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r>
              <a:rPr lang="en-US" dirty="0" smtClean="0"/>
              <a:t>Oracle Management Cloud can ingest</a:t>
            </a:r>
            <a:r>
              <a:rPr lang="en-US" baseline="0" dirty="0" smtClean="0"/>
              <a:t> data from and manage any technology platform from Oracle or other vendors, regardless of which infrastructure or cloud they sit on.  And because everything in Oracle Management Cloud is available through open REST APIs, exchanging data with other systems or integrating workflows is a snap.</a:t>
            </a:r>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xmlns="" val="973191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xfrm>
            <a:off x="382588" y="381000"/>
            <a:ext cx="4572000" cy="2573338"/>
          </a:xfrm>
          <a:noFill/>
          <a:ln>
            <a:solidFill>
              <a:srgbClr val="000000"/>
            </a:solidFill>
            <a:miter lim="800000"/>
            <a:headEnd/>
            <a:tailEnd/>
          </a:ln>
        </p:spPr>
      </p:sp>
      <p:sp>
        <p:nvSpPr>
          <p:cNvPr id="11264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And</a:t>
            </a:r>
            <a:r>
              <a:rPr lang="en-US" baseline="0" dirty="0" smtClean="0"/>
              <a:t> it shows.  </a:t>
            </a:r>
          </a:p>
          <a:p>
            <a:endParaRPr lang="en-US" baseline="0" dirty="0" smtClean="0"/>
          </a:p>
          <a:p>
            <a:r>
              <a:rPr lang="en-US" baseline="0" dirty="0" smtClean="0"/>
              <a:t>Outages are on the rise, as reported by tracking web sites, and the costs of those outages are spiraling.  This is especially bad for business because customers have a competitive choice at their fingertips for almost any transaction.</a:t>
            </a:r>
          </a:p>
          <a:p>
            <a:endParaRPr lang="en-US" baseline="0" dirty="0" smtClean="0"/>
          </a:p>
          <a:p>
            <a:r>
              <a:rPr lang="en-US" baseline="0" dirty="0" smtClean="0"/>
              <a:t>It organizations have recognized that they can’t keep up.  In a recent survey, only 6% reported that they trusted their monitoring regime.</a:t>
            </a:r>
            <a:endParaRPr lang="en-US" dirty="0" smtClean="0"/>
          </a:p>
        </p:txBody>
      </p:sp>
      <p:sp>
        <p:nvSpPr>
          <p:cNvPr id="1126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7ED8A66-BC95-4DAF-BE42-60ECCC7F9862}" type="slidenum">
              <a:rPr lang="en-US" smtClean="0"/>
              <a:pPr fontAlgn="base">
                <a:spcBef>
                  <a:spcPct val="0"/>
                </a:spcBef>
                <a:spcAft>
                  <a:spcPct val="0"/>
                </a:spcAft>
              </a:pPr>
              <a:t>4</a:t>
            </a:fld>
            <a:endParaRPr lang="en-US" smtClean="0"/>
          </a:p>
        </p:txBody>
      </p:sp>
    </p:spTree>
    <p:extLst>
      <p:ext uri="{BB962C8B-B14F-4D97-AF65-F5344CB8AC3E}">
        <p14:creationId xmlns:p14="http://schemas.microsoft.com/office/powerpoint/2010/main" xmlns="" val="13148776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xfrm>
            <a:off x="382588" y="381000"/>
            <a:ext cx="4572000" cy="2573338"/>
          </a:xfrm>
          <a:noFill/>
          <a:ln>
            <a:solidFill>
              <a:srgbClr val="000000"/>
            </a:solidFill>
            <a:miter lim="800000"/>
            <a:headEnd/>
            <a:tailEnd/>
          </a:ln>
        </p:spPr>
      </p:sp>
      <p:sp>
        <p:nvSpPr>
          <p:cNvPr id="113667" name="Notes Placeholder 2"/>
          <p:cNvSpPr>
            <a:spLocks noGrp="1"/>
          </p:cNvSpPr>
          <p:nvPr>
            <p:ph type="body" idx="1"/>
          </p:nvPr>
        </p:nvSpPr>
        <p:spPr bwMode="auto">
          <a:xfrm>
            <a:off x="381000" y="4168775"/>
            <a:ext cx="6283325" cy="4518025"/>
          </a:xfrm>
          <a:extLst/>
        </p:spPr>
        <p:txBody>
          <a:bodyPr wrap="square" numCol="1" anchor="t" anchorCtr="0" compatLnSpc="1">
            <a:prstTxWarp prst="textNoShape">
              <a:avLst/>
            </a:prstTxWarp>
            <a:normAutofit/>
          </a:bodyPr>
          <a:lstStyle/>
          <a:p>
            <a:pPr eaLnBrk="1" hangingPunct="1">
              <a:defRPr/>
            </a:pPr>
            <a:endParaRPr lang="en-US" altLang="en-US" dirty="0" smtClean="0"/>
          </a:p>
        </p:txBody>
      </p:sp>
      <p:sp>
        <p:nvSpPr>
          <p:cNvPr id="25604" name="Slide Number Placeholder 3"/>
          <p:cNvSpPr>
            <a:spLocks noGrp="1"/>
          </p:cNvSpPr>
          <p:nvPr>
            <p:ph type="sldNum" sz="quarter" idx="5"/>
          </p:nvPr>
        </p:nvSpPr>
        <p:spPr bwMode="auto">
          <a:noFill/>
          <a:ln>
            <a:miter lim="800000"/>
            <a:headEnd/>
            <a:tailEnd/>
          </a:ln>
        </p:spPr>
        <p:txBody>
          <a:bodyPr/>
          <a:lstStyle/>
          <a:p>
            <a:fld id="{C85FD748-353F-442E-9935-1C2A7B379EF6}" type="slidenum">
              <a:rPr lang="en-US" altLang="en-US" smtClean="0">
                <a:solidFill>
                  <a:srgbClr val="000000"/>
                </a:solidFill>
              </a:rPr>
              <a:pPr/>
              <a:t>23</a:t>
            </a:fld>
            <a:endParaRPr lang="en-US" altLang="en-US" smtClean="0">
              <a:solidFill>
                <a:srgbClr val="000000"/>
              </a:solidFill>
            </a:endParaRPr>
          </a:p>
        </p:txBody>
      </p:sp>
    </p:spTree>
    <p:extLst>
      <p:ext uri="{BB962C8B-B14F-4D97-AF65-F5344CB8AC3E}">
        <p14:creationId xmlns="" xmlns:p14="http://schemas.microsoft.com/office/powerpoint/2010/main" val="1536692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xfrm>
            <a:off x="382588" y="381000"/>
            <a:ext cx="4572000" cy="2573338"/>
          </a:xfrm>
          <a:noFill/>
          <a:ln>
            <a:solidFill>
              <a:srgbClr val="000000"/>
            </a:solidFill>
            <a:miter lim="800000"/>
            <a:headEnd/>
            <a:tailEnd/>
          </a:ln>
        </p:spPr>
      </p:sp>
      <p:sp>
        <p:nvSpPr>
          <p:cNvPr id="113667" name="Notes Placeholder 2"/>
          <p:cNvSpPr>
            <a:spLocks noGrp="1"/>
          </p:cNvSpPr>
          <p:nvPr>
            <p:ph type="body" idx="1"/>
          </p:nvPr>
        </p:nvSpPr>
        <p:spPr bwMode="auto">
          <a:xfrm>
            <a:off x="381000" y="4168775"/>
            <a:ext cx="6283325" cy="4518025"/>
          </a:xfrm>
          <a:extLst/>
        </p:spPr>
        <p:txBody>
          <a:bodyPr wrap="square" numCol="1" anchor="t" anchorCtr="0" compatLnSpc="1">
            <a:prstTxWarp prst="textNoShape">
              <a:avLst/>
            </a:prstTxWarp>
            <a:normAutofit fontScale="70000" lnSpcReduction="20000"/>
          </a:bodyPr>
          <a:lstStyle/>
          <a:p>
            <a:pPr eaLnBrk="1" hangingPunct="1">
              <a:defRPr/>
            </a:pPr>
            <a:endParaRPr lang="en-US" altLang="en-US" dirty="0" smtClean="0"/>
          </a:p>
        </p:txBody>
      </p:sp>
      <p:sp>
        <p:nvSpPr>
          <p:cNvPr id="25604" name="Slide Number Placeholder 3"/>
          <p:cNvSpPr>
            <a:spLocks noGrp="1"/>
          </p:cNvSpPr>
          <p:nvPr>
            <p:ph type="sldNum" sz="quarter" idx="5"/>
          </p:nvPr>
        </p:nvSpPr>
        <p:spPr bwMode="auto">
          <a:noFill/>
          <a:ln>
            <a:miter lim="800000"/>
            <a:headEnd/>
            <a:tailEnd/>
          </a:ln>
        </p:spPr>
        <p:txBody>
          <a:bodyPr/>
          <a:lstStyle/>
          <a:p>
            <a:fld id="{C85FD748-353F-442E-9935-1C2A7B379EF6}" type="slidenum">
              <a:rPr lang="en-US" altLang="en-US" smtClean="0">
                <a:solidFill>
                  <a:srgbClr val="000000"/>
                </a:solidFill>
              </a:rPr>
              <a:pPr/>
              <a:t>24</a:t>
            </a:fld>
            <a:endParaRPr lang="en-US" altLang="en-US" smtClean="0">
              <a:solidFill>
                <a:srgbClr val="000000"/>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ea typeface="MS PGothic" pitchFamily="34" charset="-128"/>
                <a:cs typeface="MS PGothic" pitchFamily="34" charset="-128"/>
              </a:rPr>
              <a:t>For more information </a:t>
            </a:r>
            <a:r>
              <a:rPr lang="en-US" sz="1200" dirty="0" err="1" smtClean="0">
                <a:ea typeface="MS PGothic" pitchFamily="34" charset="-128"/>
                <a:cs typeface="MS PGothic" pitchFamily="34" charset="-128"/>
              </a:rPr>
              <a:t>agter</a:t>
            </a:r>
            <a:r>
              <a:rPr lang="en-US" sz="1200" dirty="0" smtClean="0">
                <a:ea typeface="MS PGothic" pitchFamily="34" charset="-128"/>
                <a:cs typeface="MS PGothic" pitchFamily="34" charset="-128"/>
              </a:rPr>
              <a:t> </a:t>
            </a:r>
            <a:r>
              <a:rPr lang="en-US" sz="1200" dirty="0" err="1" smtClean="0">
                <a:ea typeface="MS PGothic" pitchFamily="34" charset="-128"/>
                <a:cs typeface="MS PGothic" pitchFamily="34" charset="-128"/>
              </a:rPr>
              <a:t>OpenWorld</a:t>
            </a:r>
            <a:r>
              <a:rPr lang="en-US" sz="1200" dirty="0" smtClean="0">
                <a:ea typeface="MS PGothic" pitchFamily="34" charset="-128"/>
                <a:cs typeface="MS PGothic" pitchFamily="34" charset="-128"/>
              </a:rPr>
              <a:t>, visit cloud.oracle.com/management and follow us on social media.</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B325E074-1D7E-4D42-BFF0-784C3E7F439D}" type="slidenum">
              <a:rPr lang="en-US" smtClean="0"/>
              <a:pPr/>
              <a:t>25</a:t>
            </a:fld>
            <a:endParaRPr lang="en-US"/>
          </a:p>
        </p:txBody>
      </p:sp>
    </p:spTree>
    <p:extLst>
      <p:ext uri="{BB962C8B-B14F-4D97-AF65-F5344CB8AC3E}">
        <p14:creationId xmlns:p14="http://schemas.microsoft.com/office/powerpoint/2010/main" xmlns="" val="895666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r>
              <a:rPr lang="en-US" dirty="0" smtClean="0"/>
              <a:t>Across the globe,</a:t>
            </a:r>
            <a:r>
              <a:rPr lang="en-US" baseline="0" dirty="0" smtClean="0"/>
              <a:t> companies have embraced cloud computing and the agility it provides.  </a:t>
            </a:r>
          </a:p>
          <a:p>
            <a:endParaRPr lang="en-US" baseline="0" dirty="0" smtClean="0"/>
          </a:p>
          <a:p>
            <a:r>
              <a:rPr lang="en-US" baseline="0" dirty="0" smtClean="0"/>
              <a:t>By constantly recombining technology and cloud solutions, enterprises are able to provide an ongoing stream of updated services to engage their users.</a:t>
            </a:r>
          </a:p>
          <a:p>
            <a:endParaRPr lang="en-US" baseline="0" dirty="0" smtClean="0"/>
          </a:p>
          <a:p>
            <a:r>
              <a:rPr lang="en-US" baseline="0" dirty="0" smtClean="0"/>
              <a:t>This new environment is great for end-users and developers, but very challenging for management since things are constantly changing.</a:t>
            </a:r>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5</a:t>
            </a:fld>
            <a:endParaRPr lang="en-US" dirty="0"/>
          </a:p>
        </p:txBody>
      </p:sp>
    </p:spTree>
    <p:extLst>
      <p:ext uri="{BB962C8B-B14F-4D97-AF65-F5344CB8AC3E}">
        <p14:creationId xmlns="" xmlns:p14="http://schemas.microsoft.com/office/powerpoint/2010/main" val="15421039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r>
              <a:rPr lang="en-US" dirty="0" smtClean="0"/>
              <a:t>It’s easy to see why IT</a:t>
            </a:r>
            <a:r>
              <a:rPr lang="en-US" baseline="0" dirty="0" smtClean="0"/>
              <a:t> organizations can’t keep up.  They are drowning in monitoring tools and data, but have no insight.  </a:t>
            </a:r>
          </a:p>
          <a:p>
            <a:endParaRPr lang="en-US" baseline="0" dirty="0" smtClean="0"/>
          </a:p>
          <a:p>
            <a:r>
              <a:rPr lang="en-US" baseline="0" dirty="0" smtClean="0"/>
              <a:t>Previous generations of management tools expect that human intelligence will draw conclusions out of the data, but human operators are already overwhelmed with the velocity and volume of alerts and data coming their way, and so they get tired and miss things.   </a:t>
            </a:r>
          </a:p>
          <a:p>
            <a:endParaRPr lang="en-US" baseline="0" dirty="0" smtClean="0"/>
          </a:p>
          <a:p>
            <a:r>
              <a:rPr lang="en-US" baseline="0" dirty="0" smtClean="0"/>
              <a:t>Other tools have attempted to apply more advanced analytical techniques, but have only done so to subsets of the data because it’s too compute-intensive to do it across the board, so human operators are still required to stitch together information out the data silos.</a:t>
            </a:r>
          </a:p>
          <a:p>
            <a:endParaRPr lang="en-US" baseline="0" dirty="0" smtClean="0"/>
          </a:p>
          <a:p>
            <a:r>
              <a:rPr lang="en-US" baseline="0" dirty="0" smtClean="0"/>
              <a:t>It’s time for a new generation of systems management.</a:t>
            </a:r>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6</a:t>
            </a:fld>
            <a:endParaRPr lang="en-US" dirty="0"/>
          </a:p>
        </p:txBody>
      </p:sp>
    </p:spTree>
    <p:extLst>
      <p:ext uri="{BB962C8B-B14F-4D97-AF65-F5344CB8AC3E}">
        <p14:creationId xmlns="" xmlns:p14="http://schemas.microsoft.com/office/powerpoint/2010/main" val="1616242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Part of our problem is that</a:t>
            </a:r>
            <a:r>
              <a:rPr lang="en-US" baseline="0" dirty="0" smtClean="0"/>
              <a:t> the industry state of the art for many years has relied too heavily on human effort.</a:t>
            </a:r>
          </a:p>
          <a:p>
            <a:endParaRPr lang="en-US" baseline="0" dirty="0" smtClean="0"/>
          </a:p>
          <a:p>
            <a:r>
              <a:rPr lang="en-US" baseline="0" dirty="0" smtClean="0"/>
              <a:t>We deploy 10s or 100s of monitoring silos and then expect humans to not only find the data, but understand it and know what it means, in time-compressed scenarios.</a:t>
            </a:r>
          </a:p>
          <a:p>
            <a:endParaRPr lang="en-US" baseline="0" dirty="0" smtClean="0"/>
          </a:p>
          <a:p>
            <a:r>
              <a:rPr lang="en-US" baseline="0" dirty="0" smtClean="0"/>
              <a:t>The net result is that we are always behind, and “running to catch up.”</a:t>
            </a:r>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7</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r>
              <a:rPr lang="en-US" dirty="0" smtClean="0"/>
              <a:t>There is a better</a:t>
            </a:r>
            <a:r>
              <a:rPr lang="en-US" baseline="0" dirty="0" smtClean="0"/>
              <a:t> way, and it is predicated on two very simple ideas:</a:t>
            </a:r>
          </a:p>
          <a:p>
            <a:endParaRPr lang="en-US" baseline="0" dirty="0" smtClean="0"/>
          </a:p>
          <a:p>
            <a:pPr marL="228600" indent="-228600">
              <a:buAutoNum type="arabicParenR"/>
            </a:pPr>
            <a:r>
              <a:rPr lang="en-US" baseline="0" dirty="0" smtClean="0"/>
              <a:t>Put all the data in one place</a:t>
            </a:r>
          </a:p>
          <a:p>
            <a:pPr marL="228600" indent="-228600">
              <a:buAutoNum type="arabicParenR"/>
            </a:pPr>
            <a:endParaRPr lang="en-US" baseline="0" dirty="0" smtClean="0"/>
          </a:p>
          <a:p>
            <a:pPr marL="228600" indent="-228600">
              <a:buAutoNum type="arabicParenR"/>
            </a:pPr>
            <a:r>
              <a:rPr lang="en-US" baseline="0" dirty="0" smtClean="0"/>
              <a:t>Use Machine Learning to interpret all the data, all the time.  </a:t>
            </a:r>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8</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600"/>
              </a:spcBef>
              <a:spcAft>
                <a:spcPts val="0"/>
              </a:spcAft>
              <a:buClrTx/>
              <a:buSzTx/>
              <a:buFontTx/>
              <a:buNone/>
              <a:tabLst/>
              <a:defRPr/>
            </a:pPr>
            <a:r>
              <a:rPr lang="en-US" dirty="0" smtClean="0"/>
              <a:t>Oracle Management Cloud represents the future</a:t>
            </a:r>
            <a:r>
              <a:rPr lang="en-US" baseline="0" dirty="0" smtClean="0"/>
              <a:t> of systems management, providing smarter insight and swifter action.  </a:t>
            </a:r>
          </a:p>
          <a:p>
            <a:pPr marL="0" marR="0" indent="0" algn="l" defTabSz="914400" rtl="0" eaLnBrk="1" fontAlgn="auto" latinLnBrk="0" hangingPunct="1">
              <a:lnSpc>
                <a:spcPct val="100000"/>
              </a:lnSpc>
              <a:spcBef>
                <a:spcPts val="60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600"/>
              </a:spcBef>
              <a:spcAft>
                <a:spcPts val="0"/>
              </a:spcAft>
              <a:buClrTx/>
              <a:buSzTx/>
              <a:buFontTx/>
              <a:buNone/>
              <a:tabLst/>
              <a:defRPr/>
            </a:pPr>
            <a:r>
              <a:rPr lang="en-US" baseline="0" dirty="0" smtClean="0"/>
              <a:t>It does this by applying advanced machine learning techniques to the entire operational data set.</a:t>
            </a:r>
            <a:endParaRPr lang="en-US" dirty="0" smtClean="0"/>
          </a:p>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9</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r>
              <a:rPr lang="en-US" dirty="0" smtClean="0"/>
              <a:t>Our</a:t>
            </a:r>
            <a:r>
              <a:rPr lang="en-US" baseline="0" dirty="0" smtClean="0"/>
              <a:t> vision for Oracle Management Cloud is very simple.  We wanted to build a complete, integrated suite of systems management solutions that is designed for heterogeneous applications and infrastructure and provides rapid time to value.</a:t>
            </a:r>
          </a:p>
          <a:p>
            <a:endParaRPr lang="en-US" baseline="0" dirty="0" smtClean="0"/>
          </a:p>
          <a:p>
            <a:r>
              <a:rPr lang="en-US" baseline="0" dirty="0" smtClean="0"/>
              <a:t>At </a:t>
            </a:r>
            <a:r>
              <a:rPr lang="en-US" baseline="0" dirty="0" err="1" smtClean="0"/>
              <a:t>OpenWorld</a:t>
            </a:r>
            <a:r>
              <a:rPr lang="en-US" baseline="0" dirty="0" smtClean="0"/>
              <a:t> last year, we launched the Application Performance Monitoring, Log Analytics and IT Analytics Cloud services.  This year, we’re happy to round out the Systems Management portfolio with new Infrastructure Monitoring, Orchestration and Compliance services.  We also added new services for Security Monitoring and Analytics.</a:t>
            </a:r>
          </a:p>
          <a:p>
            <a:endParaRPr lang="en-US" baseline="0" dirty="0" smtClean="0"/>
          </a:p>
          <a:p>
            <a:r>
              <a:rPr lang="en-US" dirty="0" smtClean="0"/>
              <a:t>And</a:t>
            </a:r>
            <a:r>
              <a:rPr lang="en-US" baseline="0" dirty="0" smtClean="0"/>
              <a:t> Oracle vision is providing a next-generation systems management service.  Designed from the outset to be a complete offering for traditional and modern IT architectures and software development including cloud and on-premises IT estates, it’s built on a unified big data platform, ingesting data from every part of your IT stack, then using rich machine learning algorithms  to deliver actionable insights across your entire IT estate, whether it’s Oracle, Microsoft, AWS or a combination including on premises</a:t>
            </a:r>
          </a:p>
        </p:txBody>
      </p:sp>
      <p:sp>
        <p:nvSpPr>
          <p:cNvPr id="4" name="Slide Number Placeholder 3"/>
          <p:cNvSpPr>
            <a:spLocks noGrp="1"/>
          </p:cNvSpPr>
          <p:nvPr>
            <p:ph type="sldNum" sz="quarter" idx="10"/>
          </p:nvPr>
        </p:nvSpPr>
        <p:spPr/>
        <p:txBody>
          <a:bodyPr/>
          <a:lstStyle/>
          <a:p>
            <a:fld id="{B325E074-1D7E-4D42-BFF0-784C3E7F439D}" type="slidenum">
              <a:rPr lang="en-US" smtClean="0">
                <a:solidFill>
                  <a:prstClr val="black"/>
                </a:solidFill>
              </a:rPr>
              <a:pPr/>
              <a:t>10</a:t>
            </a:fld>
            <a:endParaRPr lang="en-US">
              <a:solidFill>
                <a:prstClr val="black"/>
              </a:solidFill>
            </a:endParaRPr>
          </a:p>
        </p:txBody>
      </p:sp>
    </p:spTree>
    <p:extLst>
      <p:ext uri="{BB962C8B-B14F-4D97-AF65-F5344CB8AC3E}">
        <p14:creationId xmlns="" xmlns:p14="http://schemas.microsoft.com/office/powerpoint/2010/main" val="22302097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77825" y="381000"/>
            <a:ext cx="4562475" cy="2568575"/>
          </a:xfrm>
        </p:spPr>
      </p:sp>
      <p:sp>
        <p:nvSpPr>
          <p:cNvPr id="3" name="Notes Placeholder 2"/>
          <p:cNvSpPr>
            <a:spLocks noGrp="1"/>
          </p:cNvSpPr>
          <p:nvPr>
            <p:ph type="body" idx="1"/>
          </p:nvPr>
        </p:nvSpPr>
        <p:spPr/>
        <p:txBody>
          <a:bodyPr>
            <a:normAutofit/>
          </a:bodyPr>
          <a:lstStyle/>
          <a:p>
            <a:r>
              <a:rPr lang="en-US" baseline="0" dirty="0" smtClean="0"/>
              <a:t>Using </a:t>
            </a:r>
            <a:r>
              <a:rPr lang="en-US" baseline="0" dirty="0"/>
              <a:t>the unified platform, Oracle management cloud includes services from monitoring application and infrastructure, to rapid troubleshooting and IT and log analytics as well as compliance, orchestration, and security, offering an efficient suite of services to make life easier for your IT team.</a:t>
            </a:r>
          </a:p>
          <a:p>
            <a:endParaRPr lang="en-US" baseline="0" dirty="0"/>
          </a:p>
          <a:p>
            <a:r>
              <a:rPr lang="en-US" baseline="0" dirty="0"/>
              <a:t>Oracle Management Cloud will help you de-risk your move to the cloud, by leveraging automation and intuitive dashboards, your IT staff will gain smarter insights to take swifter action, ensuring the highest service levels for your applications with the lowest IT operations overhead.</a:t>
            </a:r>
          </a:p>
          <a:p>
            <a:endParaRPr lang="en-US" baseline="0"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xmlns="" val="27250247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Custom Title Slide: Red Graphic Only">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4" y="739775"/>
            <a:ext cx="8187695"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2" y="2286000"/>
            <a:ext cx="8187695"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4" y="3429451"/>
            <a:ext cx="4682443"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7" name="Date Placeholder 6"/>
          <p:cNvSpPr>
            <a:spLocks noGrp="1"/>
          </p:cNvSpPr>
          <p:nvPr>
            <p:ph type="dt" sz="half" idx="14"/>
          </p:nvPr>
        </p:nvSpPr>
        <p:spPr/>
        <p:txBody>
          <a:bodyPr/>
          <a:lstStyle>
            <a:lvl1pPr>
              <a:defRPr>
                <a:solidFill>
                  <a:schemeClr val="tx1"/>
                </a:solidFill>
              </a:defRPr>
            </a:lvl1pPr>
          </a:lstStyle>
          <a:p>
            <a:fld id="{28EA2FC9-FB8E-5643-A6BA-BB418325CE56}" type="datetime1">
              <a:rPr lang="en-US" smtClean="0">
                <a:solidFill>
                  <a:srgbClr val="FFFFFF"/>
                </a:solidFill>
              </a:rPr>
              <a:pPr/>
              <a:t>2/26/2017</a:t>
            </a:fld>
            <a:endParaRPr lang="en-US" dirty="0">
              <a:solidFill>
                <a:srgbClr val="FFFFFF"/>
              </a:solidFill>
            </a:endParaRPr>
          </a:p>
        </p:txBody>
      </p:sp>
      <p:sp>
        <p:nvSpPr>
          <p:cNvPr id="8" name="Footer Placeholder 7"/>
          <p:cNvSpPr>
            <a:spLocks noGrp="1"/>
          </p:cNvSpPr>
          <p:nvPr>
            <p:ph type="ftr" sz="quarter" idx="15"/>
          </p:nvPr>
        </p:nvSpPr>
        <p:spPr/>
        <p:txBody>
          <a:bodyPr/>
          <a:lstStyle>
            <a:lvl1pPr>
              <a:defRPr>
                <a:solidFill>
                  <a:schemeClr val="tx1"/>
                </a:solidFill>
              </a:defRPr>
            </a:lvl1pPr>
          </a:lstStyle>
          <a:p>
            <a:r>
              <a:rPr lang="en-US" dirty="0" smtClean="0">
                <a:solidFill>
                  <a:srgbClr val="FFFFFF"/>
                </a:solidFill>
              </a:rPr>
              <a:t>Confidential – Oracle Internal/Restricted/Highly Restricted</a:t>
            </a:r>
            <a:endParaRPr lang="en-US" dirty="0">
              <a:solidFill>
                <a:srgbClr val="FFFFFF"/>
              </a:solidFill>
            </a:endParaRPr>
          </a:p>
        </p:txBody>
      </p:sp>
      <p:sp>
        <p:nvSpPr>
          <p:cNvPr id="14" name="TextBox 13"/>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smtClean="0">
                <a:solidFill>
                  <a:srgbClr val="FFFFFF"/>
                </a:solidFill>
              </a:rPr>
              <a:t>2016,</a:t>
            </a:r>
            <a:r>
              <a:rPr sz="850" dirty="0" smtClean="0">
                <a:solidFill>
                  <a:srgbClr val="FFFFFF"/>
                </a:solidFill>
              </a:rPr>
              <a:t> </a:t>
            </a:r>
            <a:r>
              <a:rPr sz="850" dirty="0">
                <a:solidFill>
                  <a:srgbClr val="FFFFFF"/>
                </a:solidFill>
              </a:rPr>
              <a:t>Oracle and/or its affiliates. All rights reserved.  </a:t>
            </a:r>
            <a:r>
              <a:rPr sz="850" dirty="0" smtClean="0">
                <a:solidFill>
                  <a:srgbClr val="FFFFFF"/>
                </a:solidFill>
              </a:rPr>
              <a:t>|</a:t>
            </a:r>
            <a:endParaRPr sz="850" dirty="0">
              <a:solidFill>
                <a:srgbClr val="FFFFFF"/>
              </a:solidFill>
            </a:endParaRPr>
          </a:p>
        </p:txBody>
      </p:sp>
      <p:pic>
        <p:nvPicPr>
          <p:cNvPr id="11" name="Picture 10" descr="Oracle logo in white on red staging background"/>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 xmlns:p14="http://schemas.microsoft.com/office/powerpoint/2010/main" val="123006298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51" name="Picture 50" descr="&quot;Integrated Cloud Applications &amp; Platform Services&quot; tagline in red and black"/>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2219916" y="1722238"/>
            <a:ext cx="7748992" cy="2950267"/>
          </a:xfrm>
          <a:prstGeom prst="rect">
            <a:avLst/>
          </a:prstGeom>
        </p:spPr>
      </p:pic>
      <p:sp>
        <p:nvSpPr>
          <p:cNvPr id="2" name="Date Placeholder 1"/>
          <p:cNvSpPr>
            <a:spLocks noGrp="1"/>
          </p:cNvSpPr>
          <p:nvPr>
            <p:ph type="dt" sz="half" idx="10"/>
          </p:nvPr>
        </p:nvSpPr>
        <p:spPr/>
        <p:txBody>
          <a:bodyPr/>
          <a:lstStyle/>
          <a:p>
            <a:fld id="{68BD323E-1AA8-9945-A9F0-CB54A017EE50}" type="datetime1">
              <a:rPr lang="en-US" smtClean="0">
                <a:solidFill>
                  <a:srgbClr val="58595B"/>
                </a:solidFill>
              </a:rPr>
              <a:pPr/>
              <a:t>2/26/2017</a:t>
            </a:fld>
            <a:endParaRPr dirty="0">
              <a:solidFill>
                <a:srgbClr val="58595B"/>
              </a:solidFill>
            </a:endParaRPr>
          </a:p>
        </p:txBody>
      </p:sp>
      <p:sp>
        <p:nvSpPr>
          <p:cNvPr id="3" name="Footer Placeholder 2"/>
          <p:cNvSpPr>
            <a:spLocks noGrp="1"/>
          </p:cNvSpPr>
          <p:nvPr>
            <p:ph type="ftr" sz="quarter" idx="11"/>
          </p:nvPr>
        </p:nvSpPr>
        <p:spPr/>
        <p:txBody>
          <a:bodyPr/>
          <a:lstStyle/>
          <a:p>
            <a:r>
              <a:rPr lang="en-US" dirty="0" smtClean="0">
                <a:solidFill>
                  <a:srgbClr val="58595B"/>
                </a:solidFill>
              </a:rPr>
              <a:t>Confidential – Oracle Internal/Restricted/Highly Restricted</a:t>
            </a:r>
            <a:endParaRPr dirty="0">
              <a:solidFill>
                <a:srgbClr val="58595B"/>
              </a:solidFill>
            </a:endParaRPr>
          </a:p>
        </p:txBody>
      </p:sp>
      <p:sp>
        <p:nvSpPr>
          <p:cNvPr id="4" name="Slide Number Placeholder 3"/>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Tree>
    <p:extLst>
      <p:ext uri="{BB962C8B-B14F-4D97-AF65-F5344CB8AC3E}">
        <p14:creationId xmlns="" xmlns:p14="http://schemas.microsoft.com/office/powerpoint/2010/main" val="370913749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secHead" preserve="1">
  <p:cSld name="Custom Section Header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5" name="Rectangle 14" descr="Full bleed 4-color photo can be inserted here"/>
          <p:cNvSpPr/>
          <p:nvPr userDrawn="1"/>
        </p:nvSpPr>
        <p:spPr bwMode="hidden">
          <a:xfrm>
            <a:off x="285"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pic>
        <p:nvPicPr>
          <p:cNvPr id="18" name="Picture 1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456028" y="219001"/>
            <a:ext cx="11535344" cy="6488631"/>
          </a:xfrm>
          <a:prstGeom prst="rect">
            <a:avLst/>
          </a:prstGeom>
        </p:spPr>
      </p:pic>
      <p:grpSp>
        <p:nvGrpSpPr>
          <p:cNvPr id="7" name="Group 6"/>
          <p:cNvGrpSpPr/>
          <p:nvPr/>
        </p:nvGrpSpPr>
        <p:grpSpPr bwMode="gray">
          <a:xfrm>
            <a:off x="-287" y="0"/>
            <a:ext cx="12189399" cy="6858000"/>
            <a:chOff x="-287" y="0"/>
            <a:chExt cx="12189399" cy="6858000"/>
          </a:xfrm>
          <a:solidFill>
            <a:srgbClr val="D8E1E6"/>
          </a:solidFill>
        </p:grpSpPr>
        <p:sp>
          <p:nvSpPr>
            <p:cNvPr id="9" name="Rectangle 8"/>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0" name="Rectangle 9"/>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2" name="Rectangle 11"/>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rgbClr val="5F5F5F"/>
                </a:solidFill>
              </a:defRPr>
            </a:lvl1pPr>
          </a:lstStyle>
          <a:p>
            <a:fld id="{5E93B6AA-E2AA-5745-8131-720DFC68D31C}" type="datetime1">
              <a:rPr lang="en-US" smtClean="0"/>
              <a:pPr/>
              <a:t>2/26/2017</a:t>
            </a:fld>
            <a:endParaRPr lang="en-US" dirty="0"/>
          </a:p>
        </p:txBody>
      </p:sp>
      <p:sp>
        <p:nvSpPr>
          <p:cNvPr id="5" name="Footer Placeholder 4"/>
          <p:cNvSpPr>
            <a:spLocks noGrp="1"/>
          </p:cNvSpPr>
          <p:nvPr>
            <p:ph type="ftr" sz="quarter" idx="11"/>
          </p:nvPr>
        </p:nvSpPr>
        <p:spPr/>
        <p:txBody>
          <a:bodyPr/>
          <a:lstStyle>
            <a:lvl1pPr>
              <a:defRPr>
                <a:solidFill>
                  <a:srgbClr val="5F5F5F"/>
                </a:solidFill>
              </a:defRPr>
            </a:lvl1pPr>
          </a:lstStyle>
          <a:p>
            <a:r>
              <a:rPr lang="en-US" smtClean="0"/>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smtClean="0">
                <a:solidFill>
                  <a:srgbClr val="5F5F5F"/>
                </a:solidFill>
              </a:rPr>
              <a:t>2016,</a:t>
            </a:r>
            <a:r>
              <a:rPr sz="850" dirty="0" smtClean="0">
                <a:solidFill>
                  <a:srgbClr val="5F5F5F"/>
                </a:solidFill>
              </a:rPr>
              <a:t> </a:t>
            </a:r>
            <a:r>
              <a:rPr sz="850" dirty="0">
                <a:solidFill>
                  <a:srgbClr val="5F5F5F"/>
                </a:solidFill>
              </a:rPr>
              <a:t>Oracle and/or its affiliates. All rights reserved.  </a:t>
            </a:r>
            <a:r>
              <a:rPr sz="850" dirty="0" smtClean="0">
                <a:solidFill>
                  <a:srgbClr val="5F5F5F"/>
                </a:solidFill>
              </a:rPr>
              <a:t>|</a:t>
            </a:r>
            <a:endParaRPr sz="850" dirty="0">
              <a:solidFill>
                <a:srgbClr val="5F5F5F"/>
              </a:solidFill>
            </a:endParaRPr>
          </a:p>
        </p:txBody>
      </p:sp>
      <p:pic>
        <p:nvPicPr>
          <p:cNvPr id="16" name="Picture 15" descr="Oracle logo in white on red staging background"/>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 xmlns:p14="http://schemas.microsoft.com/office/powerpoint/2010/main" val="74745010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E1F5459C-11CD-4246-BAA2-A0CD8B7930CF}" type="datetime1">
              <a:rPr lang="en-US" smtClean="0"/>
              <a:pPr/>
              <a:t>2/26/2017</a:t>
            </a:fld>
            <a:endParaRPr dirty="0"/>
          </a:p>
        </p:txBody>
      </p:sp>
      <p:sp>
        <p:nvSpPr>
          <p:cNvPr id="6" name="Footer Placeholder 5"/>
          <p:cNvSpPr>
            <a:spLocks noGrp="1"/>
          </p:cNvSpPr>
          <p:nvPr>
            <p:ph type="ftr" sz="quarter" idx="11"/>
          </p:nvPr>
        </p:nvSpPr>
        <p:spPr/>
        <p:txBody>
          <a:bodyPr/>
          <a:lstStyle/>
          <a:p>
            <a:r>
              <a:rPr lang="en-US" dirty="0"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 xmlns:p14="http://schemas.microsoft.com/office/powerpoint/2010/main" val="5337141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Custom Layout">
    <p:spTree>
      <p:nvGrpSpPr>
        <p:cNvPr id="1" name=""/>
        <p:cNvGrpSpPr/>
        <p:nvPr/>
      </p:nvGrpSpPr>
      <p:grpSpPr>
        <a:xfrm>
          <a:off x="0" y="0"/>
          <a:ext cx="0" cy="0"/>
          <a:chOff x="0" y="0"/>
          <a:chExt cx="0" cy="0"/>
        </a:xfrm>
      </p:grpSpPr>
      <p:pic>
        <p:nvPicPr>
          <p:cNvPr id="6" name="Picture 17"/>
          <p:cNvPicPr>
            <a:picLocks noChangeAspect="1"/>
          </p:cNvPicPr>
          <p:nvPr userDrawn="1"/>
        </p:nvPicPr>
        <p:blipFill rotWithShape="1">
          <a:blip r:embed="rId2" cstate="print">
            <a:extLst>
              <a:ext uri="{28A0092B-C50C-407E-A947-70E740481C1C}">
                <a14:useLocalDpi xmlns:a14="http://schemas.microsoft.com/office/drawing/2010/main" xmlns=""/>
              </a:ext>
            </a:extLst>
          </a:blip>
          <a:srcRect/>
          <a:stretch/>
        </p:blipFill>
        <p:spPr bwMode="auto">
          <a:xfrm>
            <a:off x="44052" y="162120"/>
            <a:ext cx="12100720" cy="62416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20CC131-6B8B-D146-A5F4-FA56A9283770}" type="datetime1">
              <a:rPr lang="en-IN" smtClean="0"/>
              <a:pPr/>
              <a:t>26-02-2017</a:t>
            </a:fld>
            <a:endParaRPr lang="en-US" dirty="0"/>
          </a:p>
        </p:txBody>
      </p:sp>
      <p:sp>
        <p:nvSpPr>
          <p:cNvPr id="4" name="Slide Number Placeholder 3"/>
          <p:cNvSpPr>
            <a:spLocks noGrp="1"/>
          </p:cNvSpPr>
          <p:nvPr>
            <p:ph type="sldNum" sz="quarter" idx="11"/>
          </p:nvPr>
        </p:nvSpPr>
        <p:spPr/>
        <p:txBody>
          <a:bodyPr/>
          <a:lstStyle/>
          <a:p>
            <a:fld id="{C51EAA63-D034-42AE-91FA-B13B9518C7BE}" type="slidenum">
              <a:rPr lang="en-US" smtClean="0"/>
              <a:pPr/>
              <a:t>‹#›</a:t>
            </a:fld>
            <a:endParaRPr lang="en-US" dirty="0"/>
          </a:p>
        </p:txBody>
      </p:sp>
      <p:grpSp>
        <p:nvGrpSpPr>
          <p:cNvPr id="5" name="Group 16"/>
          <p:cNvGrpSpPr/>
          <p:nvPr userDrawn="1"/>
        </p:nvGrpSpPr>
        <p:grpSpPr bwMode="gray">
          <a:xfrm>
            <a:off x="-287" y="0"/>
            <a:ext cx="12189399" cy="6858000"/>
            <a:chOff x="-287" y="0"/>
            <a:chExt cx="12189399" cy="6858000"/>
          </a:xfrm>
        </p:grpSpPr>
        <p:sp>
          <p:nvSpPr>
            <p:cNvPr id="18" name="Rectangle 17"/>
            <p:cNvSpPr/>
            <p:nvPr/>
          </p:nvSpPr>
          <p:spPr bwMode="gray">
            <a:xfrm>
              <a:off x="-287" y="0"/>
              <a:ext cx="193962" cy="6852146"/>
            </a:xfrm>
            <a:prstGeom prst="rect">
              <a:avLst/>
            </a:prstGeom>
            <a:solidFill>
              <a:srgbClr val="DCE3E4"/>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smtClean="0">
                <a:ln>
                  <a:noFill/>
                </a:ln>
                <a:solidFill>
                  <a:srgbClr val="FFFFFF"/>
                </a:solidFill>
                <a:effectLst/>
                <a:uLnTx/>
                <a:uFillTx/>
                <a:latin typeface="Calibri"/>
                <a:ea typeface="+mn-ea"/>
                <a:cs typeface="+mn-cs"/>
              </a:endParaRPr>
            </a:p>
          </p:txBody>
        </p:sp>
        <p:sp>
          <p:nvSpPr>
            <p:cNvPr id="19" name="Rectangle 18"/>
            <p:cNvSpPr/>
            <p:nvPr/>
          </p:nvSpPr>
          <p:spPr bwMode="gray">
            <a:xfrm>
              <a:off x="11995151" y="5854"/>
              <a:ext cx="193960" cy="6852146"/>
            </a:xfrm>
            <a:prstGeom prst="rect">
              <a:avLst/>
            </a:prstGeom>
            <a:solidFill>
              <a:srgbClr val="DCE3E4"/>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smtClean="0">
                <a:ln>
                  <a:noFill/>
                </a:ln>
                <a:solidFill>
                  <a:srgbClr val="FFFFFF"/>
                </a:solidFill>
                <a:effectLst/>
                <a:uLnTx/>
                <a:uFillTx/>
                <a:latin typeface="Calibri"/>
                <a:ea typeface="+mn-ea"/>
                <a:cs typeface="+mn-cs"/>
              </a:endParaRPr>
            </a:p>
          </p:txBody>
        </p:sp>
        <p:sp>
          <p:nvSpPr>
            <p:cNvPr id="20" name="Rectangle 19"/>
            <p:cNvSpPr/>
            <p:nvPr/>
          </p:nvSpPr>
          <p:spPr bwMode="gray">
            <a:xfrm>
              <a:off x="-286" y="6400800"/>
              <a:ext cx="12189396" cy="457200"/>
            </a:xfrm>
            <a:prstGeom prst="rect">
              <a:avLst/>
            </a:prstGeom>
            <a:solidFill>
              <a:srgbClr val="DCE3E4"/>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smtClean="0">
                <a:ln>
                  <a:noFill/>
                </a:ln>
                <a:solidFill>
                  <a:srgbClr val="FFFFFF"/>
                </a:solidFill>
                <a:effectLst/>
                <a:uLnTx/>
                <a:uFillTx/>
                <a:latin typeface="Calibri"/>
                <a:ea typeface="+mn-ea"/>
                <a:cs typeface="+mn-cs"/>
              </a:endParaRPr>
            </a:p>
          </p:txBody>
        </p:sp>
        <p:sp>
          <p:nvSpPr>
            <p:cNvPr id="21" name="Rectangle 20"/>
            <p:cNvSpPr/>
            <p:nvPr/>
          </p:nvSpPr>
          <p:spPr bwMode="gray">
            <a:xfrm>
              <a:off x="-286" y="0"/>
              <a:ext cx="12189398" cy="192024"/>
            </a:xfrm>
            <a:prstGeom prst="rect">
              <a:avLst/>
            </a:prstGeom>
            <a:solidFill>
              <a:srgbClr val="DCE3E4"/>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smtClean="0">
                <a:ln>
                  <a:noFill/>
                </a:ln>
                <a:solidFill>
                  <a:srgbClr val="FFFFFF"/>
                </a:solidFill>
                <a:effectLst/>
                <a:uLnTx/>
                <a:uFillTx/>
                <a:latin typeface="Calibri"/>
                <a:ea typeface="+mn-ea"/>
                <a:cs typeface="+mn-cs"/>
              </a:endParaRPr>
            </a:p>
          </p:txBody>
        </p:sp>
      </p:grpSp>
      <p:sp>
        <p:nvSpPr>
          <p:cNvPr id="23" name="Footer Placeholder 4"/>
          <p:cNvSpPr>
            <a:spLocks noGrp="1"/>
          </p:cNvSpPr>
          <p:nvPr>
            <p:ph type="ftr" sz="quarter" idx="12"/>
          </p:nvPr>
        </p:nvSpPr>
        <p:spPr>
          <a:xfrm>
            <a:off x="8621423" y="6556248"/>
            <a:ext cx="2743200" cy="182880"/>
          </a:xfrm>
        </p:spPr>
        <p:txBody>
          <a:bodyPr/>
          <a:lstStyle>
            <a:lvl1pPr>
              <a:defRPr>
                <a:solidFill>
                  <a:srgbClr val="5F5F5F"/>
                </a:solidFill>
              </a:defRPr>
            </a:lvl1pPr>
          </a:lstStyle>
          <a:p>
            <a:r>
              <a:rPr lang="en-US" dirty="0" smtClean="0">
                <a:latin typeface="Calibri"/>
              </a:rPr>
              <a:t>Confidential – Oracle Internal</a:t>
            </a:r>
            <a:endParaRPr lang="en-US" dirty="0">
              <a:latin typeface="Calibri"/>
            </a:endParaRPr>
          </a:p>
        </p:txBody>
      </p:sp>
      <p:sp>
        <p:nvSpPr>
          <p:cNvPr id="24" name="Slide Number Placeholder 5"/>
          <p:cNvSpPr txBox="1">
            <a:spLocks/>
          </p:cNvSpPr>
          <p:nvPr userDrawn="1"/>
        </p:nvSpPr>
        <p:spPr>
          <a:xfrm>
            <a:off x="11276011" y="6556248"/>
            <a:ext cx="381661" cy="182880"/>
          </a:xfrm>
          <a:prstGeom prst="rect">
            <a:avLst/>
          </a:prstGeom>
        </p:spPr>
        <p:txBody>
          <a:bodyPr vert="horz" wrap="none" lIns="0" tIns="0" rIns="0" bIns="0" rtlCol="0" anchor="ctr" anchorCtr="0">
            <a:noAutofit/>
          </a:bodyPr>
          <a:lstStyle>
            <a:defPPr>
              <a:defRPr lang="en-US"/>
            </a:defPPr>
            <a:lvl1pPr marL="0" algn="r" defTabSz="914400" rtl="0" eaLnBrk="1" latinLnBrk="0" hangingPunct="1">
              <a:defRPr sz="850" kern="1200">
                <a:solidFill>
                  <a:srgbClr val="5F5F5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51EAA63-D034-42AE-91FA-B13B9518C7BE}" type="slidenum">
              <a:rPr lang="en-US" smtClean="0">
                <a:latin typeface="Calibri"/>
              </a:rPr>
              <a:pPr/>
              <a:t>‹#›</a:t>
            </a:fld>
            <a:endParaRPr lang="en-US" dirty="0">
              <a:latin typeface="Calibri"/>
            </a:endParaRPr>
          </a:p>
        </p:txBody>
      </p:sp>
      <p:sp>
        <p:nvSpPr>
          <p:cNvPr id="25" name="TextBox 2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latin typeface="Calibri"/>
              </a:rPr>
              <a:t>Copyright © </a:t>
            </a:r>
            <a:r>
              <a:rPr lang="en-US" sz="850" dirty="0" smtClean="0">
                <a:solidFill>
                  <a:srgbClr val="5F5F5F"/>
                </a:solidFill>
                <a:latin typeface="Calibri"/>
              </a:rPr>
              <a:t>2016,</a:t>
            </a:r>
            <a:r>
              <a:rPr sz="850" dirty="0" smtClean="0">
                <a:solidFill>
                  <a:srgbClr val="5F5F5F"/>
                </a:solidFill>
                <a:latin typeface="Calibri"/>
              </a:rPr>
              <a:t> </a:t>
            </a:r>
            <a:r>
              <a:rPr sz="850" dirty="0">
                <a:solidFill>
                  <a:srgbClr val="5F5F5F"/>
                </a:solidFill>
                <a:latin typeface="Calibri"/>
              </a:rPr>
              <a:t>Oracle and/or its affiliates. All rights reserved.  </a:t>
            </a:r>
            <a:r>
              <a:rPr sz="850" dirty="0" smtClean="0">
                <a:solidFill>
                  <a:srgbClr val="5F5F5F"/>
                </a:solidFill>
                <a:latin typeface="Calibri"/>
              </a:rPr>
              <a:t>|</a:t>
            </a:r>
            <a:endParaRPr sz="850" dirty="0">
              <a:solidFill>
                <a:srgbClr val="5F5F5F"/>
              </a:solidFill>
              <a:latin typeface="Calibri"/>
            </a:endParaRPr>
          </a:p>
        </p:txBody>
      </p:sp>
      <p:pic>
        <p:nvPicPr>
          <p:cNvPr id="7"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a:ext>
            </a:extLst>
          </a:blip>
          <a:stretch>
            <a:fillRect/>
          </a:stretch>
        </p:blipFill>
        <p:spPr bwMode="ltGray">
          <a:xfrm>
            <a:off x="531813" y="6263640"/>
            <a:ext cx="1622861" cy="594360"/>
          </a:xfrm>
          <a:prstGeom prst="rect">
            <a:avLst/>
          </a:prstGeom>
        </p:spPr>
      </p:pic>
    </p:spTree>
    <p:extLst>
      <p:ext uri="{BB962C8B-B14F-4D97-AF65-F5344CB8AC3E}">
        <p14:creationId xmlns:p14="http://schemas.microsoft.com/office/powerpoint/2010/main" xmlns="" val="142600159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68926090-F7DD-7C47-A7A5-57C7ADACE0E5}" type="datetime1">
              <a:rPr lang="en-US" smtClean="0">
                <a:solidFill>
                  <a:srgbClr val="58595B"/>
                </a:solidFill>
              </a:rPr>
              <a:pPr/>
              <a:t>2/26/2017</a:t>
            </a:fld>
            <a:endParaRPr dirty="0">
              <a:solidFill>
                <a:srgbClr val="58595B"/>
              </a:solidFill>
            </a:endParaRPr>
          </a:p>
        </p:txBody>
      </p:sp>
      <p:sp>
        <p:nvSpPr>
          <p:cNvPr id="5" name="Footer Placeholder 4"/>
          <p:cNvSpPr>
            <a:spLocks noGrp="1"/>
          </p:cNvSpPr>
          <p:nvPr>
            <p:ph type="ftr" sz="quarter" idx="11"/>
          </p:nvPr>
        </p:nvSpPr>
        <p:spPr/>
        <p:txBody>
          <a:bodyPr/>
          <a:lstStyle/>
          <a:p>
            <a:r>
              <a:rPr lang="en-US" dirty="0" smtClean="0">
                <a:solidFill>
                  <a:srgbClr val="58595B"/>
                </a:solidFill>
              </a:rPr>
              <a:t>Confidential – Oracle Internal/Restricted/Highly Restricted</a:t>
            </a:r>
            <a:endParaRPr dirty="0">
              <a:solidFill>
                <a:srgbClr val="58595B"/>
              </a:solidFill>
            </a:endParaRPr>
          </a:p>
        </p:txBody>
      </p:sp>
      <p:sp>
        <p:nvSpPr>
          <p:cNvPr id="6" name="Slide Number Placeholder 5"/>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Tree>
    <p:extLst>
      <p:ext uri="{BB962C8B-B14F-4D97-AF65-F5344CB8AC3E}">
        <p14:creationId xmlns="" xmlns:p14="http://schemas.microsoft.com/office/powerpoint/2010/main" val="20752384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3F7589B-9BD6-8B45-A3F1-2069890F0F33}" type="datetime1">
              <a:rPr lang="en-US" smtClean="0">
                <a:solidFill>
                  <a:srgbClr val="58595B"/>
                </a:solidFill>
              </a:rPr>
              <a:pPr/>
              <a:t>2/26/2017</a:t>
            </a:fld>
            <a:endParaRPr dirty="0">
              <a:solidFill>
                <a:srgbClr val="58595B"/>
              </a:solidFill>
            </a:endParaRPr>
          </a:p>
        </p:txBody>
      </p:sp>
      <p:sp>
        <p:nvSpPr>
          <p:cNvPr id="5" name="Footer Placeholder 4"/>
          <p:cNvSpPr>
            <a:spLocks noGrp="1"/>
          </p:cNvSpPr>
          <p:nvPr>
            <p:ph type="ftr" sz="quarter" idx="11"/>
          </p:nvPr>
        </p:nvSpPr>
        <p:spPr/>
        <p:txBody>
          <a:bodyPr/>
          <a:lstStyle/>
          <a:p>
            <a:r>
              <a:rPr lang="en-US" dirty="0" smtClean="0">
                <a:solidFill>
                  <a:srgbClr val="58595B"/>
                </a:solidFill>
              </a:rPr>
              <a:t>Confidential – Oracle Internal/Restricted/Highly Restricted</a:t>
            </a:r>
            <a:endParaRPr dirty="0">
              <a:solidFill>
                <a:srgbClr val="58595B"/>
              </a:solidFill>
            </a:endParaRPr>
          </a:p>
        </p:txBody>
      </p:sp>
      <p:sp>
        <p:nvSpPr>
          <p:cNvPr id="6" name="Slide Number Placeholder 5"/>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Tree>
    <p:extLst>
      <p:ext uri="{BB962C8B-B14F-4D97-AF65-F5344CB8AC3E}">
        <p14:creationId xmlns="" xmlns:p14="http://schemas.microsoft.com/office/powerpoint/2010/main" val="151385333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nchor="b"/>
          <a:lstStyle>
            <a:lvl1pPr algn="l">
              <a:lnSpc>
                <a:spcPct val="80000"/>
              </a:lnSpc>
              <a:defRPr sz="4800" b="0"/>
            </a:lvl1pPr>
          </a:lstStyle>
          <a:p>
            <a:r>
              <a:rPr lang="en-US" smtClean="0"/>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216978-AAC9-904E-ABF1-80828AE7CA12}" type="datetime1">
              <a:rPr lang="en-US" smtClean="0">
                <a:solidFill>
                  <a:srgbClr val="58595B"/>
                </a:solidFill>
              </a:rPr>
              <a:pPr/>
              <a:t>2/26/2017</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smtClean="0">
                <a:solidFill>
                  <a:srgbClr val="58595B"/>
                </a:solidFill>
              </a:rPr>
              <a:t>Confidential – Oracle Internal/Restricted/Highly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Tree>
    <p:extLst>
      <p:ext uri="{BB962C8B-B14F-4D97-AF65-F5344CB8AC3E}">
        <p14:creationId xmlns="" xmlns:p14="http://schemas.microsoft.com/office/powerpoint/2010/main" val="267037058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7" name="Date Placeholder 6"/>
          <p:cNvSpPr>
            <a:spLocks noGrp="1"/>
          </p:cNvSpPr>
          <p:nvPr>
            <p:ph type="dt" sz="half" idx="10"/>
          </p:nvPr>
        </p:nvSpPr>
        <p:spPr/>
        <p:txBody>
          <a:bodyPr/>
          <a:lstStyle/>
          <a:p>
            <a:fld id="{3CFFFFBC-830B-BE48-A60F-3A3B7341FF90}" type="datetime1">
              <a:rPr lang="en-US" smtClean="0">
                <a:solidFill>
                  <a:srgbClr val="58595B"/>
                </a:solidFill>
              </a:rPr>
              <a:pPr/>
              <a:t>2/26/2017</a:t>
            </a:fld>
            <a:endParaRPr dirty="0">
              <a:solidFill>
                <a:srgbClr val="58595B"/>
              </a:solidFill>
            </a:endParaRPr>
          </a:p>
        </p:txBody>
      </p:sp>
      <p:sp>
        <p:nvSpPr>
          <p:cNvPr id="8" name="Footer Placeholder 7"/>
          <p:cNvSpPr>
            <a:spLocks noGrp="1"/>
          </p:cNvSpPr>
          <p:nvPr>
            <p:ph type="ftr" sz="quarter" idx="11"/>
          </p:nvPr>
        </p:nvSpPr>
        <p:spPr/>
        <p:txBody>
          <a:bodyPr/>
          <a:lstStyle/>
          <a:p>
            <a:r>
              <a:rPr lang="en-US" dirty="0" smtClean="0">
                <a:solidFill>
                  <a:srgbClr val="58595B"/>
                </a:solidFill>
              </a:rPr>
              <a:t>Confidential – Oracle Internal/Restricted/Highly Restricted</a:t>
            </a:r>
            <a:endParaRPr dirty="0">
              <a:solidFill>
                <a:srgbClr val="58595B"/>
              </a:solidFill>
            </a:endParaRPr>
          </a:p>
        </p:txBody>
      </p:sp>
      <p:sp>
        <p:nvSpPr>
          <p:cNvPr id="9" name="Slide Number Placeholder 8"/>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 xmlns:p14="http://schemas.microsoft.com/office/powerpoint/2010/main" val="378700187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D39A174-1ADF-1E48-B6DD-36515CA54732}" type="datetime1">
              <a:rPr lang="en-US" smtClean="0">
                <a:solidFill>
                  <a:srgbClr val="58595B"/>
                </a:solidFill>
              </a:rPr>
              <a:pPr/>
              <a:t>2/26/2017</a:t>
            </a:fld>
            <a:endParaRPr dirty="0">
              <a:solidFill>
                <a:srgbClr val="58595B"/>
              </a:solidFill>
            </a:endParaRPr>
          </a:p>
        </p:txBody>
      </p:sp>
      <p:sp>
        <p:nvSpPr>
          <p:cNvPr id="4" name="Footer Placeholder 3"/>
          <p:cNvSpPr>
            <a:spLocks noGrp="1"/>
          </p:cNvSpPr>
          <p:nvPr>
            <p:ph type="ftr" sz="quarter" idx="11"/>
          </p:nvPr>
        </p:nvSpPr>
        <p:spPr/>
        <p:txBody>
          <a:bodyPr/>
          <a:lstStyle/>
          <a:p>
            <a:r>
              <a:rPr lang="en-US" dirty="0" smtClean="0">
                <a:solidFill>
                  <a:srgbClr val="58595B"/>
                </a:solidFill>
              </a:rPr>
              <a:t>Confidential – Oracle Internal/Restricted/Highly Restricted</a:t>
            </a:r>
            <a:endParaRPr dirty="0">
              <a:solidFill>
                <a:srgbClr val="58595B"/>
              </a:solidFill>
            </a:endParaRPr>
          </a:p>
        </p:txBody>
      </p:sp>
      <p:sp>
        <p:nvSpPr>
          <p:cNvPr id="5" name="Slide Number Placeholder 4"/>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 xmlns:p14="http://schemas.microsoft.com/office/powerpoint/2010/main" val="333769938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solidFill>
                  <a:srgbClr val="58595B"/>
                </a:solidFill>
              </a:rPr>
              <a:pPr/>
              <a:t>2/26/2017</a:t>
            </a:fld>
            <a:endParaRPr dirty="0">
              <a:solidFill>
                <a:srgbClr val="58595B"/>
              </a:solidFill>
            </a:endParaRPr>
          </a:p>
        </p:txBody>
      </p:sp>
      <p:sp>
        <p:nvSpPr>
          <p:cNvPr id="4" name="Footer Placeholder 3"/>
          <p:cNvSpPr>
            <a:spLocks noGrp="1"/>
          </p:cNvSpPr>
          <p:nvPr>
            <p:ph type="ftr" sz="quarter" idx="11"/>
          </p:nvPr>
        </p:nvSpPr>
        <p:spPr/>
        <p:txBody>
          <a:bodyPr/>
          <a:lstStyle/>
          <a:p>
            <a:r>
              <a:rPr lang="en-US" dirty="0" smtClean="0">
                <a:solidFill>
                  <a:srgbClr val="58595B"/>
                </a:solidFill>
              </a:rPr>
              <a:t>Confidential – Oracle Internal/Restricted/Highly Restricted</a:t>
            </a:r>
            <a:endParaRPr dirty="0">
              <a:solidFill>
                <a:srgbClr val="58595B"/>
              </a:solidFill>
            </a:endParaRPr>
          </a:p>
        </p:txBody>
      </p:sp>
      <p:sp>
        <p:nvSpPr>
          <p:cNvPr id="5" name="Slide Number Placeholder 4"/>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7" name="Title 6"/>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 xmlns:p14="http://schemas.microsoft.com/office/powerpoint/2010/main" val="416362038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5EB4F4-FDFD-ED43-860C-BD557FEEC804}" type="datetime1">
              <a:rPr lang="en-US" smtClean="0">
                <a:solidFill>
                  <a:srgbClr val="58595B"/>
                </a:solidFill>
              </a:rPr>
              <a:pPr/>
              <a:t>2/26/2017</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smtClean="0">
                <a:solidFill>
                  <a:srgbClr val="58595B"/>
                </a:solidFill>
              </a:rPr>
              <a:t>Confidential – Oracle Internal/Restricted/Highly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 xmlns:p14="http://schemas.microsoft.com/office/powerpoint/2010/main" val="90898225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7E3EDE-07F9-F543-A57F-B068A6C6C2E7}" type="datetime1">
              <a:rPr lang="en-US" smtClean="0">
                <a:solidFill>
                  <a:srgbClr val="58595B"/>
                </a:solidFill>
              </a:rPr>
              <a:pPr/>
              <a:t>2/26/2017</a:t>
            </a:fld>
            <a:endParaRPr dirty="0">
              <a:solidFill>
                <a:srgbClr val="58595B"/>
              </a:solidFill>
            </a:endParaRPr>
          </a:p>
        </p:txBody>
      </p:sp>
      <p:sp>
        <p:nvSpPr>
          <p:cNvPr id="3" name="Footer Placeholder 2"/>
          <p:cNvSpPr>
            <a:spLocks noGrp="1"/>
          </p:cNvSpPr>
          <p:nvPr>
            <p:ph type="ftr" sz="quarter" idx="11"/>
          </p:nvPr>
        </p:nvSpPr>
        <p:spPr/>
        <p:txBody>
          <a:bodyPr/>
          <a:lstStyle/>
          <a:p>
            <a:r>
              <a:rPr lang="en-US" dirty="0" smtClean="0">
                <a:solidFill>
                  <a:srgbClr val="58595B"/>
                </a:solidFill>
              </a:rPr>
              <a:t>Confidential – Oracle Internal/Restricted/Highly Restricted</a:t>
            </a:r>
            <a:endParaRPr dirty="0">
              <a:solidFill>
                <a:srgbClr val="58595B"/>
              </a:solidFill>
            </a:endParaRPr>
          </a:p>
        </p:txBody>
      </p:sp>
      <p:sp>
        <p:nvSpPr>
          <p:cNvPr id="4" name="Slide Number Placeholder 3"/>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solidFill>
                  <a:srgbClr val="58595B"/>
                </a:solidFill>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solidFill>
                  <a:srgbClr val="58595B"/>
                </a:solidFill>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 xmlns:p14="http://schemas.microsoft.com/office/powerpoint/2010/main" val="259788944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13"/>
          <p:cNvGrpSpPr/>
          <p:nvPr userDrawn="1"/>
        </p:nvGrpSpPr>
        <p:grpSpPr>
          <a:xfrm>
            <a:off x="0" y="0"/>
            <a:ext cx="12189398" cy="6858000"/>
            <a:chOff x="0" y="0"/>
            <a:chExt cx="12189398" cy="6858000"/>
          </a:xfrm>
          <a:solidFill>
            <a:srgbClr val="D8E1E6"/>
          </a:solidFill>
        </p:grpSpPr>
        <p:sp>
          <p:nvSpPr>
            <p:cNvPr id="17" name="Rectangle 16"/>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8" name="Rectangle 17"/>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9" name="Rectangle 18"/>
            <p:cNvSpPr/>
            <p:nvPr/>
          </p:nvSpPr>
          <p:spPr bwMode="gray">
            <a:xfrm>
              <a:off x="0"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20" name="Rectangle 19"/>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smtClean="0"/>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2FEA922B-34CC-A746-ABF0-D1ED97CD7A6C}" type="datetime1">
              <a:rPr lang="en-US" smtClean="0">
                <a:solidFill>
                  <a:srgbClr val="58595B"/>
                </a:solidFill>
              </a:rPr>
              <a:pPr/>
              <a:t>2/26/2017</a:t>
            </a:fld>
            <a:endParaRPr lang="en-US" dirty="0">
              <a:solidFill>
                <a:srgbClr val="58595B"/>
              </a:solidFill>
            </a:endParaRPr>
          </a:p>
        </p:txBody>
      </p:sp>
      <p:sp>
        <p:nvSpPr>
          <p:cNvPr id="5" name="Footer Placeholder 4"/>
          <p:cNvSpPr>
            <a:spLocks noGrp="1"/>
          </p:cNvSpPr>
          <p:nvPr>
            <p:ph type="ftr" sz="quarter" idx="3"/>
          </p:nvPr>
        </p:nvSpPr>
        <p:spPr>
          <a:xfrm>
            <a:off x="8621423" y="6556248"/>
            <a:ext cx="2743200" cy="182880"/>
          </a:xfrm>
          <a:prstGeom prst="rect">
            <a:avLst/>
          </a:prstGeom>
        </p:spPr>
        <p:txBody>
          <a:bodyPr vert="horz" wrap="none" lIns="0" tIns="0" rIns="0" bIns="0" rtlCol="0" anchor="ctr" anchorCtr="0">
            <a:noAutofit/>
          </a:bodyPr>
          <a:lstStyle>
            <a:lvl1pPr algn="l">
              <a:defRPr sz="850">
                <a:solidFill>
                  <a:schemeClr val="tx1"/>
                </a:solidFill>
              </a:defRPr>
            </a:lvl1pPr>
          </a:lstStyle>
          <a:p>
            <a:r>
              <a:rPr lang="en-US" dirty="0" smtClean="0">
                <a:solidFill>
                  <a:srgbClr val="58595B"/>
                </a:solidFill>
              </a:rPr>
              <a:t>Confidential – Oracle Internal/Restricted/Highly Restricted</a:t>
            </a:r>
            <a:endParaRPr lang="en-US" dirty="0">
              <a:solidFill>
                <a:srgbClr val="58595B"/>
              </a:solidFill>
            </a:endParaRPr>
          </a:p>
        </p:txBody>
      </p:sp>
      <p:sp>
        <p:nvSpPr>
          <p:cNvPr id="6" name="Slide Number Placeholder 5"/>
          <p:cNvSpPr>
            <a:spLocks noGrp="1"/>
          </p:cNvSpPr>
          <p:nvPr>
            <p:ph type="sldNum" sz="quarter" idx="4"/>
          </p:nvPr>
        </p:nvSpPr>
        <p:spPr>
          <a:xfrm>
            <a:off x="11276011" y="6556248"/>
            <a:ext cx="381661"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solidFill>
                  <a:srgbClr val="58595B"/>
                </a:solidFill>
              </a:rPr>
              <a:pPr/>
              <a:t>‹#›</a:t>
            </a:fld>
            <a:endParaRPr lang="en-US" dirty="0">
              <a:solidFill>
                <a:srgbClr val="58595B"/>
              </a:solidFill>
            </a:endParaRPr>
          </a:p>
        </p:txBody>
      </p:sp>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8595B"/>
                </a:solidFill>
              </a:rPr>
              <a:t>Copyright © </a:t>
            </a:r>
            <a:r>
              <a:rPr lang="en-US" sz="850" dirty="0" smtClean="0">
                <a:solidFill>
                  <a:srgbClr val="58595B"/>
                </a:solidFill>
              </a:rPr>
              <a:t>2016,</a:t>
            </a:r>
            <a:r>
              <a:rPr sz="850" dirty="0" smtClean="0">
                <a:solidFill>
                  <a:srgbClr val="58595B"/>
                </a:solidFill>
              </a:rPr>
              <a:t> </a:t>
            </a:r>
            <a:r>
              <a:rPr sz="850" dirty="0">
                <a:solidFill>
                  <a:srgbClr val="58595B"/>
                </a:solidFill>
              </a:rPr>
              <a:t>Oracle and/or its affiliates. All rights reserved.  </a:t>
            </a:r>
            <a:r>
              <a:rPr sz="850" dirty="0" smtClean="0">
                <a:solidFill>
                  <a:srgbClr val="58595B"/>
                </a:solidFill>
              </a:rPr>
              <a:t>|</a:t>
            </a:r>
            <a:endParaRPr sz="850" dirty="0">
              <a:solidFill>
                <a:srgbClr val="58595B"/>
              </a:solidFill>
            </a:endParaRPr>
          </a:p>
        </p:txBody>
      </p:sp>
      <p:pic>
        <p:nvPicPr>
          <p:cNvPr id="16" name="Picture 15" descr="Oracle logo in white on red staging background"/>
          <p:cNvPicPr>
            <a:picLocks noChangeAspect="1"/>
          </p:cNvPicPr>
          <p:nvPr userDrawn="1"/>
        </p:nvPicPr>
        <p:blipFill>
          <a:blip r:embed="rId15" cstate="print">
            <a:extLst>
              <a:ext uri="{28A0092B-C50C-407E-A947-70E740481C1C}">
                <a14:useLocalDpi xmlns=""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 xmlns:p14="http://schemas.microsoft.com/office/powerpoint/2010/main" val="3193062027"/>
      </p:ext>
    </p:extLst>
  </p:cSld>
  <p:clrMap bg1="lt1" tx1="dk1" bg2="lt2" tx2="dk2" accent1="accent1" accent2="accent2" accent3="accent3" accent4="accent4" accent5="accent5" accent6="accent6" hlink="hlink" folHlink="folHlink"/>
  <p:sldLayoutIdLst>
    <p:sldLayoutId id="2147483759" r:id="rId1"/>
    <p:sldLayoutId id="2147483766" r:id="rId2"/>
    <p:sldLayoutId id="2147483771" r:id="rId3"/>
    <p:sldLayoutId id="2147483773" r:id="rId4"/>
    <p:sldLayoutId id="2147483782" r:id="rId5"/>
    <p:sldLayoutId id="2147483783" r:id="rId6"/>
    <p:sldLayoutId id="2147483784" r:id="rId7"/>
    <p:sldLayoutId id="2147483788" r:id="rId8"/>
    <p:sldLayoutId id="2147483795" r:id="rId9"/>
    <p:sldLayoutId id="2147483797" r:id="rId10"/>
    <p:sldLayoutId id="2147483798" r:id="rId11"/>
    <p:sldLayoutId id="2147483799" r:id="rId12"/>
    <p:sldLayoutId id="2147483800" r:id="rId13"/>
  </p:sldLayoutIdLst>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hdr="0" dt="0"/>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orient="horz" pos="2160" userDrawn="1">
          <p15:clr>
            <a:srgbClr val="F26B43"/>
          </p15:clr>
        </p15:guide>
        <p15:guide id="3" pos="383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5.png"/><Relationship Id="rId18" Type="http://schemas.openxmlformats.org/officeDocument/2006/relationships/image" Target="../media/image50.png"/><Relationship Id="rId26" Type="http://schemas.openxmlformats.org/officeDocument/2006/relationships/image" Target="../media/image58.png"/><Relationship Id="rId3" Type="http://schemas.openxmlformats.org/officeDocument/2006/relationships/image" Target="../media/image37.png"/><Relationship Id="rId21" Type="http://schemas.openxmlformats.org/officeDocument/2006/relationships/image" Target="../media/image53.png"/><Relationship Id="rId7" Type="http://schemas.openxmlformats.org/officeDocument/2006/relationships/image" Target="../media/image40.png"/><Relationship Id="rId12" Type="http://schemas.openxmlformats.org/officeDocument/2006/relationships/image" Target="../media/image15.png"/><Relationship Id="rId17" Type="http://schemas.openxmlformats.org/officeDocument/2006/relationships/image" Target="../media/image49.png"/><Relationship Id="rId25" Type="http://schemas.openxmlformats.org/officeDocument/2006/relationships/image" Target="../media/image57.png"/><Relationship Id="rId2" Type="http://schemas.openxmlformats.org/officeDocument/2006/relationships/notesSlide" Target="../notesSlides/notesSlide8.xml"/><Relationship Id="rId16" Type="http://schemas.openxmlformats.org/officeDocument/2006/relationships/image" Target="../media/image48.png"/><Relationship Id="rId20" Type="http://schemas.openxmlformats.org/officeDocument/2006/relationships/image" Target="../media/image52.png"/><Relationship Id="rId29" Type="http://schemas.openxmlformats.org/officeDocument/2006/relationships/image" Target="../media/image61.png"/><Relationship Id="rId1" Type="http://schemas.openxmlformats.org/officeDocument/2006/relationships/slideLayout" Target="../slideLayouts/slideLayout6.xml"/><Relationship Id="rId6" Type="http://schemas.openxmlformats.org/officeDocument/2006/relationships/image" Target="../media/image11.png"/><Relationship Id="rId11" Type="http://schemas.openxmlformats.org/officeDocument/2006/relationships/image" Target="../media/image44.png"/><Relationship Id="rId24" Type="http://schemas.openxmlformats.org/officeDocument/2006/relationships/image" Target="../media/image56.png"/><Relationship Id="rId5" Type="http://schemas.openxmlformats.org/officeDocument/2006/relationships/image" Target="../media/image39.png"/><Relationship Id="rId15" Type="http://schemas.openxmlformats.org/officeDocument/2006/relationships/image" Target="../media/image47.png"/><Relationship Id="rId23" Type="http://schemas.openxmlformats.org/officeDocument/2006/relationships/image" Target="../media/image55.png"/><Relationship Id="rId28" Type="http://schemas.openxmlformats.org/officeDocument/2006/relationships/image" Target="../media/image60.png"/><Relationship Id="rId10" Type="http://schemas.openxmlformats.org/officeDocument/2006/relationships/image" Target="../media/image43.png"/><Relationship Id="rId19" Type="http://schemas.openxmlformats.org/officeDocument/2006/relationships/image" Target="../media/image51.png"/><Relationship Id="rId4" Type="http://schemas.openxmlformats.org/officeDocument/2006/relationships/image" Target="../media/image38.png"/><Relationship Id="rId9" Type="http://schemas.openxmlformats.org/officeDocument/2006/relationships/image" Target="../media/image42.png"/><Relationship Id="rId14" Type="http://schemas.openxmlformats.org/officeDocument/2006/relationships/image" Target="../media/image46.gif"/><Relationship Id="rId22" Type="http://schemas.openxmlformats.org/officeDocument/2006/relationships/image" Target="../media/image54.png"/><Relationship Id="rId27" Type="http://schemas.openxmlformats.org/officeDocument/2006/relationships/image" Target="../media/image59.png"/><Relationship Id="rId30" Type="http://schemas.openxmlformats.org/officeDocument/2006/relationships/image" Target="../media/image62.png"/></Relationships>
</file>

<file path=ppt/slides/_rels/slide11.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66.png"/><Relationship Id="rId5" Type="http://schemas.openxmlformats.org/officeDocument/2006/relationships/image" Target="../media/image65.png"/><Relationship Id="rId10" Type="http://schemas.openxmlformats.org/officeDocument/2006/relationships/image" Target="../media/image37.png"/><Relationship Id="rId4" Type="http://schemas.openxmlformats.org/officeDocument/2006/relationships/image" Target="../media/image64.png"/><Relationship Id="rId9" Type="http://schemas.openxmlformats.org/officeDocument/2006/relationships/image" Target="../media/image69.png"/></Relationships>
</file>

<file path=ppt/slides/_rels/slide12.xml.rels><?xml version="1.0" encoding="UTF-8" standalone="yes"?>
<Relationships xmlns="http://schemas.openxmlformats.org/package/2006/relationships"><Relationship Id="rId8" Type="http://schemas.openxmlformats.org/officeDocument/2006/relationships/image" Target="../media/image71.tiff"/><Relationship Id="rId3" Type="http://schemas.openxmlformats.org/officeDocument/2006/relationships/image" Target="../media/image1.png"/><Relationship Id="rId7" Type="http://schemas.openxmlformats.org/officeDocument/2006/relationships/image" Target="../media/image70.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66.png"/><Relationship Id="rId5" Type="http://schemas.openxmlformats.org/officeDocument/2006/relationships/image" Target="../media/image65.png"/><Relationship Id="rId10" Type="http://schemas.openxmlformats.org/officeDocument/2006/relationships/image" Target="../media/image37.png"/><Relationship Id="rId4" Type="http://schemas.openxmlformats.org/officeDocument/2006/relationships/image" Target="../media/image64.png"/><Relationship Id="rId9" Type="http://schemas.openxmlformats.org/officeDocument/2006/relationships/image" Target="../media/image69.png"/></Relationships>
</file>

<file path=ppt/slides/_rels/slide1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7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3" Type="http://schemas.openxmlformats.org/officeDocument/2006/relationships/image" Target="../media/image87.jpeg"/><Relationship Id="rId18" Type="http://schemas.openxmlformats.org/officeDocument/2006/relationships/image" Target="../media/image92.png"/><Relationship Id="rId26" Type="http://schemas.openxmlformats.org/officeDocument/2006/relationships/image" Target="../media/image100.png"/><Relationship Id="rId39" Type="http://schemas.openxmlformats.org/officeDocument/2006/relationships/image" Target="../media/image113.png"/><Relationship Id="rId21" Type="http://schemas.openxmlformats.org/officeDocument/2006/relationships/image" Target="../media/image95.png"/><Relationship Id="rId34" Type="http://schemas.openxmlformats.org/officeDocument/2006/relationships/image" Target="../media/image108.png"/><Relationship Id="rId42" Type="http://schemas.openxmlformats.org/officeDocument/2006/relationships/image" Target="../media/image116.png"/><Relationship Id="rId47" Type="http://schemas.openxmlformats.org/officeDocument/2006/relationships/image" Target="../media/image121.png"/><Relationship Id="rId50" Type="http://schemas.openxmlformats.org/officeDocument/2006/relationships/image" Target="../media/image124.png"/><Relationship Id="rId55" Type="http://schemas.openxmlformats.org/officeDocument/2006/relationships/image" Target="../media/image129.png"/><Relationship Id="rId63" Type="http://schemas.openxmlformats.org/officeDocument/2006/relationships/image" Target="../media/image137.png"/><Relationship Id="rId68" Type="http://schemas.openxmlformats.org/officeDocument/2006/relationships/image" Target="../media/image142.gif"/><Relationship Id="rId76" Type="http://schemas.openxmlformats.org/officeDocument/2006/relationships/image" Target="../media/image150.jpeg"/><Relationship Id="rId84" Type="http://schemas.openxmlformats.org/officeDocument/2006/relationships/image" Target="../media/image158.png"/><Relationship Id="rId7" Type="http://schemas.openxmlformats.org/officeDocument/2006/relationships/image" Target="../media/image81.png"/><Relationship Id="rId71" Type="http://schemas.openxmlformats.org/officeDocument/2006/relationships/image" Target="../media/image145.png"/><Relationship Id="rId2" Type="http://schemas.openxmlformats.org/officeDocument/2006/relationships/notesSlide" Target="../notesSlides/notesSlide18.xml"/><Relationship Id="rId16" Type="http://schemas.openxmlformats.org/officeDocument/2006/relationships/image" Target="../media/image90.png"/><Relationship Id="rId29" Type="http://schemas.openxmlformats.org/officeDocument/2006/relationships/image" Target="../media/image103.png"/><Relationship Id="rId11" Type="http://schemas.openxmlformats.org/officeDocument/2006/relationships/image" Target="../media/image85.png"/><Relationship Id="rId24" Type="http://schemas.openxmlformats.org/officeDocument/2006/relationships/image" Target="../media/image98.png"/><Relationship Id="rId32" Type="http://schemas.openxmlformats.org/officeDocument/2006/relationships/image" Target="../media/image106.png"/><Relationship Id="rId37" Type="http://schemas.openxmlformats.org/officeDocument/2006/relationships/image" Target="../media/image111.gif"/><Relationship Id="rId40" Type="http://schemas.openxmlformats.org/officeDocument/2006/relationships/image" Target="../media/image114.png"/><Relationship Id="rId45" Type="http://schemas.openxmlformats.org/officeDocument/2006/relationships/image" Target="../media/image119.jpeg"/><Relationship Id="rId53" Type="http://schemas.openxmlformats.org/officeDocument/2006/relationships/image" Target="../media/image127.png"/><Relationship Id="rId58" Type="http://schemas.openxmlformats.org/officeDocument/2006/relationships/image" Target="../media/image132.png"/><Relationship Id="rId66" Type="http://schemas.openxmlformats.org/officeDocument/2006/relationships/image" Target="../media/image140.png"/><Relationship Id="rId74" Type="http://schemas.openxmlformats.org/officeDocument/2006/relationships/image" Target="../media/image148.png"/><Relationship Id="rId79" Type="http://schemas.openxmlformats.org/officeDocument/2006/relationships/image" Target="../media/image153.gif"/><Relationship Id="rId87" Type="http://schemas.openxmlformats.org/officeDocument/2006/relationships/image" Target="../media/image161.png"/><Relationship Id="rId5" Type="http://schemas.openxmlformats.org/officeDocument/2006/relationships/image" Target="../media/image79.png"/><Relationship Id="rId61" Type="http://schemas.openxmlformats.org/officeDocument/2006/relationships/image" Target="../media/image135.gif"/><Relationship Id="rId82" Type="http://schemas.openxmlformats.org/officeDocument/2006/relationships/image" Target="../media/image156.jpeg"/><Relationship Id="rId19" Type="http://schemas.openxmlformats.org/officeDocument/2006/relationships/image" Target="../media/image93.png"/><Relationship Id="rId4" Type="http://schemas.openxmlformats.org/officeDocument/2006/relationships/image" Target="../media/image78.jpeg"/><Relationship Id="rId9" Type="http://schemas.openxmlformats.org/officeDocument/2006/relationships/image" Target="../media/image83.png"/><Relationship Id="rId14" Type="http://schemas.openxmlformats.org/officeDocument/2006/relationships/image" Target="../media/image88.gif"/><Relationship Id="rId22" Type="http://schemas.openxmlformats.org/officeDocument/2006/relationships/image" Target="../media/image96.png"/><Relationship Id="rId27" Type="http://schemas.openxmlformats.org/officeDocument/2006/relationships/image" Target="../media/image101.png"/><Relationship Id="rId30" Type="http://schemas.openxmlformats.org/officeDocument/2006/relationships/image" Target="../media/image104.jpeg"/><Relationship Id="rId35" Type="http://schemas.openxmlformats.org/officeDocument/2006/relationships/image" Target="../media/image109.png"/><Relationship Id="rId43" Type="http://schemas.openxmlformats.org/officeDocument/2006/relationships/image" Target="../media/image117.png"/><Relationship Id="rId48" Type="http://schemas.openxmlformats.org/officeDocument/2006/relationships/image" Target="../media/image122.png"/><Relationship Id="rId56" Type="http://schemas.openxmlformats.org/officeDocument/2006/relationships/image" Target="../media/image130.png"/><Relationship Id="rId64" Type="http://schemas.openxmlformats.org/officeDocument/2006/relationships/image" Target="../media/image138.png"/><Relationship Id="rId69" Type="http://schemas.openxmlformats.org/officeDocument/2006/relationships/image" Target="../media/image143.png"/><Relationship Id="rId77" Type="http://schemas.openxmlformats.org/officeDocument/2006/relationships/image" Target="../media/image151.png"/><Relationship Id="rId8" Type="http://schemas.openxmlformats.org/officeDocument/2006/relationships/image" Target="../media/image82.png"/><Relationship Id="rId51" Type="http://schemas.openxmlformats.org/officeDocument/2006/relationships/image" Target="../media/image125.jpeg"/><Relationship Id="rId72" Type="http://schemas.openxmlformats.org/officeDocument/2006/relationships/image" Target="../media/image146.png"/><Relationship Id="rId80" Type="http://schemas.openxmlformats.org/officeDocument/2006/relationships/image" Target="../media/image154.png"/><Relationship Id="rId85" Type="http://schemas.openxmlformats.org/officeDocument/2006/relationships/image" Target="../media/image159.png"/><Relationship Id="rId3" Type="http://schemas.openxmlformats.org/officeDocument/2006/relationships/image" Target="../media/image77.png"/><Relationship Id="rId12" Type="http://schemas.openxmlformats.org/officeDocument/2006/relationships/image" Target="../media/image86.png"/><Relationship Id="rId17" Type="http://schemas.openxmlformats.org/officeDocument/2006/relationships/image" Target="../media/image91.png"/><Relationship Id="rId25" Type="http://schemas.openxmlformats.org/officeDocument/2006/relationships/image" Target="../media/image99.png"/><Relationship Id="rId33" Type="http://schemas.openxmlformats.org/officeDocument/2006/relationships/image" Target="../media/image107.png"/><Relationship Id="rId38" Type="http://schemas.openxmlformats.org/officeDocument/2006/relationships/image" Target="../media/image112.png"/><Relationship Id="rId46" Type="http://schemas.openxmlformats.org/officeDocument/2006/relationships/image" Target="../media/image120.jpeg"/><Relationship Id="rId59" Type="http://schemas.openxmlformats.org/officeDocument/2006/relationships/image" Target="../media/image133.png"/><Relationship Id="rId67" Type="http://schemas.openxmlformats.org/officeDocument/2006/relationships/image" Target="../media/image141.png"/><Relationship Id="rId20" Type="http://schemas.openxmlformats.org/officeDocument/2006/relationships/image" Target="../media/image94.png"/><Relationship Id="rId41" Type="http://schemas.openxmlformats.org/officeDocument/2006/relationships/image" Target="../media/image115.png"/><Relationship Id="rId54" Type="http://schemas.openxmlformats.org/officeDocument/2006/relationships/image" Target="../media/image128.gif"/><Relationship Id="rId62" Type="http://schemas.openxmlformats.org/officeDocument/2006/relationships/image" Target="../media/image136.png"/><Relationship Id="rId70" Type="http://schemas.openxmlformats.org/officeDocument/2006/relationships/image" Target="../media/image144.png"/><Relationship Id="rId75" Type="http://schemas.openxmlformats.org/officeDocument/2006/relationships/image" Target="../media/image149.png"/><Relationship Id="rId83" Type="http://schemas.openxmlformats.org/officeDocument/2006/relationships/image" Target="../media/image157.png"/><Relationship Id="rId88" Type="http://schemas.openxmlformats.org/officeDocument/2006/relationships/image" Target="../media/image162.png"/><Relationship Id="rId1" Type="http://schemas.openxmlformats.org/officeDocument/2006/relationships/slideLayout" Target="../slideLayouts/slideLayout7.xml"/><Relationship Id="rId6" Type="http://schemas.openxmlformats.org/officeDocument/2006/relationships/image" Target="../media/image80.png"/><Relationship Id="rId15" Type="http://schemas.openxmlformats.org/officeDocument/2006/relationships/image" Target="../media/image89.png"/><Relationship Id="rId23" Type="http://schemas.openxmlformats.org/officeDocument/2006/relationships/image" Target="../media/image97.png"/><Relationship Id="rId28" Type="http://schemas.openxmlformats.org/officeDocument/2006/relationships/image" Target="../media/image102.png"/><Relationship Id="rId36" Type="http://schemas.openxmlformats.org/officeDocument/2006/relationships/image" Target="../media/image110.png"/><Relationship Id="rId49" Type="http://schemas.openxmlformats.org/officeDocument/2006/relationships/image" Target="../media/image123.png"/><Relationship Id="rId57" Type="http://schemas.openxmlformats.org/officeDocument/2006/relationships/image" Target="../media/image131.png"/><Relationship Id="rId10" Type="http://schemas.openxmlformats.org/officeDocument/2006/relationships/image" Target="../media/image84.png"/><Relationship Id="rId31" Type="http://schemas.openxmlformats.org/officeDocument/2006/relationships/image" Target="../media/image105.png"/><Relationship Id="rId44" Type="http://schemas.openxmlformats.org/officeDocument/2006/relationships/image" Target="../media/image118.png"/><Relationship Id="rId52" Type="http://schemas.openxmlformats.org/officeDocument/2006/relationships/image" Target="../media/image126.png"/><Relationship Id="rId60" Type="http://schemas.openxmlformats.org/officeDocument/2006/relationships/image" Target="../media/image134.png"/><Relationship Id="rId65" Type="http://schemas.openxmlformats.org/officeDocument/2006/relationships/image" Target="../media/image139.png"/><Relationship Id="rId73" Type="http://schemas.openxmlformats.org/officeDocument/2006/relationships/image" Target="../media/image147.png"/><Relationship Id="rId78" Type="http://schemas.openxmlformats.org/officeDocument/2006/relationships/image" Target="../media/image152.png"/><Relationship Id="rId81" Type="http://schemas.openxmlformats.org/officeDocument/2006/relationships/image" Target="../media/image155.png"/><Relationship Id="rId86" Type="http://schemas.openxmlformats.org/officeDocument/2006/relationships/image" Target="../media/image160.gif"/></Relationships>
</file>

<file path=ppt/slides/_rels/slide22.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image" Target="../media/image66.png"/><Relationship Id="rId5" Type="http://schemas.openxmlformats.org/officeDocument/2006/relationships/image" Target="../media/image65.png"/><Relationship Id="rId10" Type="http://schemas.openxmlformats.org/officeDocument/2006/relationships/image" Target="../media/image37.png"/><Relationship Id="rId4" Type="http://schemas.openxmlformats.org/officeDocument/2006/relationships/image" Target="../media/image64.png"/><Relationship Id="rId9" Type="http://schemas.openxmlformats.org/officeDocument/2006/relationships/image" Target="../media/image69.png"/></Relationships>
</file>

<file path=ppt/slides/_rels/slide23.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hyperlink" Target="http://medianetwork.oracle.com/video/player/5258711928001" TargetMode="External"/><Relationship Id="rId5" Type="http://schemas.openxmlformats.org/officeDocument/2006/relationships/image" Target="../media/image164.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hyperlink" Target="https://www.youtube.com/watch?v=RoDxo-qKCvQ" TargetMode="External"/><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167.png"/><Relationship Id="rId5" Type="http://schemas.openxmlformats.org/officeDocument/2006/relationships/image" Target="../media/image166.jpeg"/><Relationship Id="rId4" Type="http://schemas.openxmlformats.org/officeDocument/2006/relationships/image" Target="../media/image165.png"/></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image" Target="../media/image9.pn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10.png"/><Relationship Id="rId7"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image" Target="../media/image19.wmf"/><Relationship Id="rId4" Type="http://schemas.openxmlformats.org/officeDocument/2006/relationships/image" Target="../media/image18.wmf"/></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18" Type="http://schemas.openxmlformats.org/officeDocument/2006/relationships/image" Target="../media/image35.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png"/><Relationship Id="rId17" Type="http://schemas.openxmlformats.org/officeDocument/2006/relationships/image" Target="../media/image34.png"/><Relationship Id="rId2" Type="http://schemas.openxmlformats.org/officeDocument/2006/relationships/notesSlide" Target="../notesSlides/notesSlide6.xml"/><Relationship Id="rId16" Type="http://schemas.openxmlformats.org/officeDocument/2006/relationships/image" Target="../media/image33.png"/><Relationship Id="rId1" Type="http://schemas.openxmlformats.org/officeDocument/2006/relationships/slideLayout" Target="../slideLayouts/slideLayout8.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5" Type="http://schemas.openxmlformats.org/officeDocument/2006/relationships/image" Target="../media/image32.png"/><Relationship Id="rId10" Type="http://schemas.openxmlformats.org/officeDocument/2006/relationships/image" Target="../media/image27.png"/><Relationship Id="rId19" Type="http://schemas.openxmlformats.org/officeDocument/2006/relationships/image" Target="../media/image36.pn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png"/></Relationships>
</file>

<file path=ppt/slides/_rels/slide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ic-OracleCloud-solid-gray.png"/>
          <p:cNvPicPr>
            <a:picLocks noChangeAspect="1"/>
          </p:cNvPicPr>
          <p:nvPr/>
        </p:nvPicPr>
        <p:blipFill>
          <a:blip r:embed="rId3" cstate="print">
            <a:duotone>
              <a:prstClr val="black"/>
              <a:srgbClr val="0070C0">
                <a:tint val="45000"/>
                <a:satMod val="400000"/>
              </a:srgbClr>
            </a:duotone>
          </a:blip>
          <a:srcRect l="15347" t="27907" r="15821" b="28964"/>
          <a:stretch>
            <a:fillRect/>
          </a:stretch>
        </p:blipFill>
        <p:spPr>
          <a:xfrm>
            <a:off x="5209804" y="2686050"/>
            <a:ext cx="6131131" cy="3886200"/>
          </a:xfrm>
          <a:prstGeom prst="rect">
            <a:avLst/>
          </a:prstGeom>
          <a:ln>
            <a:noFill/>
          </a:ln>
          <a:effectLst>
            <a:outerShdw blurRad="292100" dist="139700" dir="2700000" algn="tl" rotWithShape="0">
              <a:srgbClr val="333333">
                <a:alpha val="65000"/>
              </a:srgbClr>
            </a:outerShdw>
          </a:effectLst>
        </p:spPr>
      </p:pic>
      <p:sp>
        <p:nvSpPr>
          <p:cNvPr id="44034" name="Title 1"/>
          <p:cNvSpPr>
            <a:spLocks noGrp="1"/>
          </p:cNvSpPr>
          <p:nvPr>
            <p:ph type="ctrTitle"/>
          </p:nvPr>
        </p:nvSpPr>
        <p:spPr>
          <a:xfrm>
            <a:off x="531814" y="425669"/>
            <a:ext cx="10072851" cy="1371600"/>
          </a:xfrm>
        </p:spPr>
        <p:txBody>
          <a:bodyPr/>
          <a:lstStyle/>
          <a:p>
            <a:r>
              <a:rPr lang="en-US" dirty="0" smtClean="0">
                <a:latin typeface="Calibri" charset="0"/>
              </a:rPr>
              <a:t>Oracle Management Cloud</a:t>
            </a:r>
            <a:endParaRPr lang="en-US" dirty="0">
              <a:latin typeface="Calibri" charset="0"/>
            </a:endParaRPr>
          </a:p>
        </p:txBody>
      </p:sp>
      <p:sp>
        <p:nvSpPr>
          <p:cNvPr id="6" name="Subtitle 5"/>
          <p:cNvSpPr>
            <a:spLocks noGrp="1"/>
          </p:cNvSpPr>
          <p:nvPr>
            <p:ph type="subTitle" idx="1"/>
          </p:nvPr>
        </p:nvSpPr>
        <p:spPr>
          <a:xfrm>
            <a:off x="531762" y="1749972"/>
            <a:ext cx="8187695" cy="693683"/>
          </a:xfrm>
        </p:spPr>
        <p:txBody>
          <a:bodyPr/>
          <a:lstStyle/>
          <a:p>
            <a:r>
              <a:rPr lang="en-US" dirty="0" smtClean="0"/>
              <a:t>Smarter insight.  Swifter action.</a:t>
            </a:r>
          </a:p>
          <a:p>
            <a:endParaRPr lang="en-US" dirty="0"/>
          </a:p>
          <a:p>
            <a:endParaRPr lang="en-US" dirty="0" smtClean="0"/>
          </a:p>
          <a:p>
            <a:endParaRPr lang="en-US" b="0" dirty="0" smtClean="0"/>
          </a:p>
          <a:p>
            <a:r>
              <a:rPr lang="en-US" b="0" dirty="0" smtClean="0"/>
              <a:t>Dan Koloski</a:t>
            </a:r>
          </a:p>
          <a:p>
            <a:r>
              <a:rPr lang="en-US" b="0" dirty="0" smtClean="0"/>
              <a:t>Senior Director – Systems Management</a:t>
            </a:r>
          </a:p>
          <a:p>
            <a:r>
              <a:rPr lang="en-US" b="0" dirty="0" smtClean="0"/>
              <a:t>Product  Management</a:t>
            </a:r>
          </a:p>
          <a:p>
            <a:endParaRPr lang="en-US" b="0" dirty="0" smtClean="0"/>
          </a:p>
        </p:txBody>
      </p:sp>
      <p:pic>
        <p:nvPicPr>
          <p:cNvPr id="44038" name="Picture 6"/>
          <p:cNvPicPr>
            <a:picLocks noChangeAspect="1"/>
          </p:cNvPicPr>
          <p:nvPr/>
        </p:nvPicPr>
        <p:blipFill>
          <a:blip r:embed="rId4" cstate="screen">
            <a:extLst>
              <a:ext uri="{28A0092B-C50C-407E-A947-70E740481C1C}">
                <a14:useLocalDpi xmlns="" xmlns:a14="http://schemas.microsoft.com/office/drawing/2010/main"/>
              </a:ext>
            </a:extLst>
          </a:blip>
          <a:srcRect/>
          <a:stretch>
            <a:fillRect/>
          </a:stretch>
        </p:blipFill>
        <p:spPr bwMode="auto">
          <a:xfrm>
            <a:off x="530225" y="6264275"/>
            <a:ext cx="1625600" cy="593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Oval 6"/>
          <p:cNvSpPr/>
          <p:nvPr/>
        </p:nvSpPr>
        <p:spPr>
          <a:xfrm>
            <a:off x="7790214" y="3906981"/>
            <a:ext cx="1876300" cy="1923803"/>
          </a:xfrm>
          <a:prstGeom prst="ellipse">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sp>
        <p:nvSpPr>
          <p:cNvPr id="8" name="Oval 7"/>
          <p:cNvSpPr/>
          <p:nvPr/>
        </p:nvSpPr>
        <p:spPr>
          <a:xfrm>
            <a:off x="7336972" y="4142509"/>
            <a:ext cx="1876300" cy="1923803"/>
          </a:xfrm>
          <a:prstGeom prst="ellipse">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sp>
        <p:nvSpPr>
          <p:cNvPr id="9" name="Oval 8"/>
          <p:cNvSpPr/>
          <p:nvPr/>
        </p:nvSpPr>
        <p:spPr>
          <a:xfrm>
            <a:off x="6919356" y="3526971"/>
            <a:ext cx="2153391" cy="2101933"/>
          </a:xfrm>
          <a:prstGeom prst="ellipse">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pic>
        <p:nvPicPr>
          <p:cNvPr id="1027" name="Picture 3"/>
          <p:cNvPicPr>
            <a:picLocks noChangeAspect="1" noChangeArrowheads="1"/>
          </p:cNvPicPr>
          <p:nvPr/>
        </p:nvPicPr>
        <p:blipFill>
          <a:blip r:embed="rId5" cstate="print"/>
          <a:srcRect l="15580" t="20326" r="16304" b="26096"/>
          <a:stretch>
            <a:fillRect/>
          </a:stretch>
        </p:blipFill>
        <p:spPr bwMode="auto">
          <a:xfrm>
            <a:off x="5398545" y="3007911"/>
            <a:ext cx="5523387" cy="3202389"/>
          </a:xfrm>
          <a:prstGeom prst="rect">
            <a:avLst/>
          </a:prstGeom>
          <a:noFill/>
          <a:ln w="9525">
            <a:noFill/>
            <a:miter lim="800000"/>
            <a:headEnd/>
            <a:tailEnd/>
          </a:ln>
          <a:effectLst/>
        </p:spPr>
      </p:pic>
    </p:spTree>
    <p:extLst>
      <p:ext uri="{BB962C8B-B14F-4D97-AF65-F5344CB8AC3E}">
        <p14:creationId xmlns="" xmlns:p14="http://schemas.microsoft.com/office/powerpoint/2010/main" val="92419098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Isosceles Triangle 90"/>
          <p:cNvSpPr/>
          <p:nvPr/>
        </p:nvSpPr>
        <p:spPr bwMode="gray">
          <a:xfrm>
            <a:off x="7854244" y="4718114"/>
            <a:ext cx="3048000" cy="463883"/>
          </a:xfrm>
          <a:prstGeom prst="triangle">
            <a:avLst>
              <a:gd name="adj" fmla="val 49537"/>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75" name="Rectangle 74"/>
          <p:cNvSpPr/>
          <p:nvPr/>
        </p:nvSpPr>
        <p:spPr>
          <a:xfrm rot="16200000">
            <a:off x="8837613" y="3418110"/>
            <a:ext cx="1066800" cy="4419598"/>
          </a:xfrm>
          <a:prstGeom prst="rect">
            <a:avLst/>
          </a:prstGeom>
          <a:solidFill>
            <a:schemeClr val="bg1"/>
          </a:solidFill>
          <a:ln w="19050">
            <a:solidFill>
              <a:schemeClr val="bg2"/>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3" name="Slide Number Placeholder 2"/>
          <p:cNvSpPr>
            <a:spLocks noGrp="1"/>
          </p:cNvSpPr>
          <p:nvPr>
            <p:ph type="sldNum" sz="quarter" idx="12"/>
          </p:nvPr>
        </p:nvSpPr>
        <p:spPr bwMode="gray"/>
        <p:txBody>
          <a:bodyPr/>
          <a:lstStyle/>
          <a:p>
            <a:fld id="{C51EAA63-D034-42AE-91FA-B13B9518C7BE}" type="slidenum">
              <a:rPr lang="en-US" smtClean="0">
                <a:solidFill>
                  <a:srgbClr val="5F5F5F"/>
                </a:solidFill>
              </a:rPr>
              <a:pPr/>
              <a:t>10</a:t>
            </a:fld>
            <a:endParaRPr lang="en-US" dirty="0">
              <a:solidFill>
                <a:srgbClr val="5F5F5F"/>
              </a:solidFill>
            </a:endParaRPr>
          </a:p>
        </p:txBody>
      </p:sp>
      <p:sp>
        <p:nvSpPr>
          <p:cNvPr id="34" name="Rectangle 33"/>
          <p:cNvSpPr/>
          <p:nvPr/>
        </p:nvSpPr>
        <p:spPr bwMode="gray">
          <a:xfrm>
            <a:off x="1421223" y="1968141"/>
            <a:ext cx="2102616" cy="477793"/>
          </a:xfrm>
          <a:prstGeom prst="rect">
            <a:avLst/>
          </a:prstGeom>
          <a:solidFill>
            <a:srgbClr val="00206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35" name="Isosceles Triangle 34"/>
          <p:cNvSpPr/>
          <p:nvPr/>
        </p:nvSpPr>
        <p:spPr bwMode="gray">
          <a:xfrm rot="5400000">
            <a:off x="5209016" y="3596883"/>
            <a:ext cx="3048000" cy="463883"/>
          </a:xfrm>
          <a:prstGeom prst="triangle">
            <a:avLst>
              <a:gd name="adj" fmla="val 49537"/>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grpSp>
        <p:nvGrpSpPr>
          <p:cNvPr id="2" name="Group 137"/>
          <p:cNvGrpSpPr>
            <a:grpSpLocks noChangeAspect="1"/>
          </p:cNvGrpSpPr>
          <p:nvPr/>
        </p:nvGrpSpPr>
        <p:grpSpPr bwMode="gray">
          <a:xfrm>
            <a:off x="7091965" y="1774209"/>
            <a:ext cx="4772651" cy="2786347"/>
            <a:chOff x="3600" y="864"/>
            <a:chExt cx="519" cy="303"/>
          </a:xfrm>
        </p:grpSpPr>
        <p:sp>
          <p:nvSpPr>
            <p:cNvPr id="37" name="AutoShape 136"/>
            <p:cNvSpPr>
              <a:spLocks noChangeAspect="1" noChangeArrowheads="1" noTextEdit="1"/>
            </p:cNvSpPr>
            <p:nvPr/>
          </p:nvSpPr>
          <p:spPr bwMode="gray">
            <a:xfrm>
              <a:off x="3600" y="864"/>
              <a:ext cx="519" cy="30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5F5F5F"/>
                </a:solidFill>
              </a:endParaRPr>
            </a:p>
          </p:txBody>
        </p:sp>
        <p:sp>
          <p:nvSpPr>
            <p:cNvPr id="38" name="Freeform 138"/>
            <p:cNvSpPr>
              <a:spLocks noEditPoints="1"/>
            </p:cNvSpPr>
            <p:nvPr/>
          </p:nvSpPr>
          <p:spPr bwMode="gray">
            <a:xfrm>
              <a:off x="3591" y="857"/>
              <a:ext cx="531" cy="310"/>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5F5F5F"/>
                </a:solidFill>
              </a:endParaRPr>
            </a:p>
          </p:txBody>
        </p:sp>
        <p:sp>
          <p:nvSpPr>
            <p:cNvPr id="39" name="Freeform 139"/>
            <p:cNvSpPr>
              <a:spLocks/>
            </p:cNvSpPr>
            <p:nvPr/>
          </p:nvSpPr>
          <p:spPr bwMode="gray">
            <a:xfrm>
              <a:off x="3616" y="870"/>
              <a:ext cx="482" cy="275"/>
            </a:xfrm>
            <a:custGeom>
              <a:avLst/>
              <a:gdLst/>
              <a:ahLst/>
              <a:cxnLst>
                <a:cxn ang="0">
                  <a:pos x="183" y="185"/>
                </a:cxn>
                <a:cxn ang="0">
                  <a:pos x="178" y="163"/>
                </a:cxn>
                <a:cxn ang="0">
                  <a:pos x="201" y="76"/>
                </a:cxn>
                <a:cxn ang="0">
                  <a:pos x="419" y="83"/>
                </a:cxn>
                <a:cxn ang="0">
                  <a:pos x="422" y="88"/>
                </a:cxn>
                <a:cxn ang="0">
                  <a:pos x="373" y="121"/>
                </a:cxn>
                <a:cxn ang="0">
                  <a:pos x="401" y="134"/>
                </a:cxn>
                <a:cxn ang="0">
                  <a:pos x="404" y="134"/>
                </a:cxn>
                <a:cxn ang="0">
                  <a:pos x="501" y="116"/>
                </a:cxn>
                <a:cxn ang="0">
                  <a:pos x="583" y="181"/>
                </a:cxn>
                <a:cxn ang="0">
                  <a:pos x="593" y="186"/>
                </a:cxn>
                <a:cxn ang="0">
                  <a:pos x="666" y="203"/>
                </a:cxn>
                <a:cxn ang="0">
                  <a:pos x="711" y="284"/>
                </a:cxn>
                <a:cxn ang="0">
                  <a:pos x="681" y="375"/>
                </a:cxn>
                <a:cxn ang="0">
                  <a:pos x="609" y="406"/>
                </a:cxn>
                <a:cxn ang="0">
                  <a:pos x="144" y="406"/>
                </a:cxn>
                <a:cxn ang="0">
                  <a:pos x="12" y="293"/>
                </a:cxn>
                <a:cxn ang="0">
                  <a:pos x="123" y="136"/>
                </a:cxn>
                <a:cxn ang="0">
                  <a:pos x="141" y="134"/>
                </a:cxn>
                <a:cxn ang="0">
                  <a:pos x="146" y="139"/>
                </a:cxn>
                <a:cxn ang="0">
                  <a:pos x="149" y="170"/>
                </a:cxn>
                <a:cxn ang="0">
                  <a:pos x="154" y="176"/>
                </a:cxn>
                <a:cxn ang="0">
                  <a:pos x="183" y="185"/>
                </a:cxn>
              </a:cxnLst>
              <a:rect l="0" t="0" r="r" b="b"/>
              <a:pathLst>
                <a:path w="714" h="406">
                  <a:moveTo>
                    <a:pt x="183" y="185"/>
                  </a:moveTo>
                  <a:cubicBezTo>
                    <a:pt x="181" y="177"/>
                    <a:pt x="180" y="170"/>
                    <a:pt x="178" y="163"/>
                  </a:cubicBezTo>
                  <a:cubicBezTo>
                    <a:pt x="173" y="131"/>
                    <a:pt x="182" y="102"/>
                    <a:pt x="201" y="76"/>
                  </a:cubicBezTo>
                  <a:cubicBezTo>
                    <a:pt x="255" y="0"/>
                    <a:pt x="370" y="4"/>
                    <a:pt x="419" y="83"/>
                  </a:cubicBezTo>
                  <a:cubicBezTo>
                    <a:pt x="420" y="85"/>
                    <a:pt x="421" y="86"/>
                    <a:pt x="422" y="88"/>
                  </a:cubicBezTo>
                  <a:cubicBezTo>
                    <a:pt x="403" y="96"/>
                    <a:pt x="387" y="106"/>
                    <a:pt x="373" y="121"/>
                  </a:cubicBezTo>
                  <a:cubicBezTo>
                    <a:pt x="382" y="126"/>
                    <a:pt x="391" y="130"/>
                    <a:pt x="401" y="134"/>
                  </a:cubicBezTo>
                  <a:cubicBezTo>
                    <a:pt x="402" y="135"/>
                    <a:pt x="403" y="134"/>
                    <a:pt x="404" y="134"/>
                  </a:cubicBezTo>
                  <a:cubicBezTo>
                    <a:pt x="433" y="109"/>
                    <a:pt x="466" y="107"/>
                    <a:pt x="501" y="116"/>
                  </a:cubicBezTo>
                  <a:cubicBezTo>
                    <a:pt x="537" y="126"/>
                    <a:pt x="564" y="148"/>
                    <a:pt x="583" y="181"/>
                  </a:cubicBezTo>
                  <a:cubicBezTo>
                    <a:pt x="585" y="185"/>
                    <a:pt x="588" y="187"/>
                    <a:pt x="593" y="186"/>
                  </a:cubicBezTo>
                  <a:cubicBezTo>
                    <a:pt x="619" y="183"/>
                    <a:pt x="644" y="188"/>
                    <a:pt x="666" y="203"/>
                  </a:cubicBezTo>
                  <a:cubicBezTo>
                    <a:pt x="694" y="223"/>
                    <a:pt x="709" y="250"/>
                    <a:pt x="711" y="284"/>
                  </a:cubicBezTo>
                  <a:cubicBezTo>
                    <a:pt x="714" y="318"/>
                    <a:pt x="705" y="349"/>
                    <a:pt x="681" y="375"/>
                  </a:cubicBezTo>
                  <a:cubicBezTo>
                    <a:pt x="662" y="395"/>
                    <a:pt x="637" y="406"/>
                    <a:pt x="609" y="406"/>
                  </a:cubicBezTo>
                  <a:cubicBezTo>
                    <a:pt x="454" y="406"/>
                    <a:pt x="299" y="406"/>
                    <a:pt x="144" y="406"/>
                  </a:cubicBezTo>
                  <a:cubicBezTo>
                    <a:pt x="79" y="406"/>
                    <a:pt x="22" y="357"/>
                    <a:pt x="12" y="293"/>
                  </a:cubicBezTo>
                  <a:cubicBezTo>
                    <a:pt x="0" y="218"/>
                    <a:pt x="49" y="150"/>
                    <a:pt x="123" y="136"/>
                  </a:cubicBezTo>
                  <a:cubicBezTo>
                    <a:pt x="129" y="135"/>
                    <a:pt x="135" y="135"/>
                    <a:pt x="141" y="134"/>
                  </a:cubicBezTo>
                  <a:cubicBezTo>
                    <a:pt x="145" y="134"/>
                    <a:pt x="145" y="136"/>
                    <a:pt x="146" y="139"/>
                  </a:cubicBezTo>
                  <a:cubicBezTo>
                    <a:pt x="146" y="150"/>
                    <a:pt x="148" y="160"/>
                    <a:pt x="149" y="170"/>
                  </a:cubicBezTo>
                  <a:cubicBezTo>
                    <a:pt x="149" y="173"/>
                    <a:pt x="151" y="175"/>
                    <a:pt x="154" y="176"/>
                  </a:cubicBezTo>
                  <a:cubicBezTo>
                    <a:pt x="163" y="179"/>
                    <a:pt x="173" y="182"/>
                    <a:pt x="183" y="185"/>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5F5F5F"/>
                </a:solidFill>
              </a:endParaRPr>
            </a:p>
          </p:txBody>
        </p:sp>
      </p:grpSp>
      <p:sp>
        <p:nvSpPr>
          <p:cNvPr id="40" name="Rectangle 39"/>
          <p:cNvSpPr/>
          <p:nvPr/>
        </p:nvSpPr>
        <p:spPr bwMode="gray">
          <a:xfrm>
            <a:off x="1696163" y="1968141"/>
            <a:ext cx="1552736" cy="430887"/>
          </a:xfrm>
          <a:prstGeom prst="rect">
            <a:avLst/>
          </a:prstGeom>
        </p:spPr>
        <p:txBody>
          <a:bodyPr wrap="square">
            <a:spAutoFit/>
          </a:bodyPr>
          <a:lstStyle/>
          <a:p>
            <a:pPr marL="228600" indent="-228600" algn="ctr">
              <a:lnSpc>
                <a:spcPct val="90000"/>
              </a:lnSpc>
              <a:spcBef>
                <a:spcPts val="1200"/>
              </a:spcBef>
              <a:buClr>
                <a:srgbClr val="5F5F5F">
                  <a:lumMod val="60000"/>
                  <a:lumOff val="40000"/>
                </a:srgbClr>
              </a:buClr>
              <a:defRPr/>
            </a:pPr>
            <a:r>
              <a:rPr lang="en-US" sz="2400" b="1" kern="0" dirty="0" smtClean="0">
                <a:solidFill>
                  <a:srgbClr val="FFFFFF"/>
                </a:solidFill>
                <a:ea typeface="ＭＳ Ｐゴシック" pitchFamily="34" charset="-128"/>
              </a:rPr>
              <a:t>Our Vision</a:t>
            </a:r>
          </a:p>
        </p:txBody>
      </p:sp>
      <p:pic>
        <p:nvPicPr>
          <p:cNvPr id="41" name="Picture 40" descr="o-management-cloud-clr.png"/>
          <p:cNvPicPr>
            <a:picLocks noChangeAspect="1"/>
          </p:cNvPicPr>
          <p:nvPr/>
        </p:nvPicPr>
        <p:blipFill>
          <a:blip r:embed="rId3" cstate="screen">
            <a:extLst>
              <a:ext uri="{28A0092B-C50C-407E-A947-70E740481C1C}">
                <a14:useLocalDpi xmlns="" xmlns:a14="http://schemas.microsoft.com/office/drawing/2010/main"/>
              </a:ext>
            </a:extLst>
          </a:blip>
          <a:stretch>
            <a:fillRect/>
          </a:stretch>
        </p:blipFill>
        <p:spPr bwMode="gray">
          <a:xfrm>
            <a:off x="9714798" y="328692"/>
            <a:ext cx="2057400" cy="1220224"/>
          </a:xfrm>
          <a:prstGeom prst="rect">
            <a:avLst/>
          </a:prstGeom>
          <a:noFill/>
        </p:spPr>
      </p:pic>
      <p:sp>
        <p:nvSpPr>
          <p:cNvPr id="43" name="Rectangle 42"/>
          <p:cNvSpPr/>
          <p:nvPr/>
        </p:nvSpPr>
        <p:spPr bwMode="gray">
          <a:xfrm>
            <a:off x="4347451" y="1961444"/>
            <a:ext cx="2242625" cy="3734758"/>
          </a:xfrm>
          <a:prstGeom prst="rect">
            <a:avLst/>
          </a:prstGeom>
          <a:solidFill>
            <a:srgbClr val="FFFFFF"/>
          </a:solidFill>
          <a:ln w="19050">
            <a:solidFill>
              <a:schemeClr val="bg2"/>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59" name="Rectangle 58"/>
          <p:cNvSpPr/>
          <p:nvPr/>
        </p:nvSpPr>
        <p:spPr bwMode="gray">
          <a:xfrm>
            <a:off x="527050" y="2478870"/>
            <a:ext cx="3820401" cy="866097"/>
          </a:xfrm>
          <a:prstGeom prst="rect">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60" name="Rectangle 59"/>
          <p:cNvSpPr/>
          <p:nvPr/>
        </p:nvSpPr>
        <p:spPr bwMode="gray">
          <a:xfrm>
            <a:off x="527050" y="3384480"/>
            <a:ext cx="3820401" cy="866097"/>
          </a:xfrm>
          <a:prstGeom prst="rect">
            <a:avLst/>
          </a:prstGeom>
          <a:solidFill>
            <a:schemeClr val="accent3"/>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61" name="Rectangle 60"/>
          <p:cNvSpPr/>
          <p:nvPr/>
        </p:nvSpPr>
        <p:spPr bwMode="gray">
          <a:xfrm>
            <a:off x="527050" y="4312679"/>
            <a:ext cx="3820401" cy="866097"/>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62" name="Rectangle 61"/>
          <p:cNvSpPr/>
          <p:nvPr/>
        </p:nvSpPr>
        <p:spPr bwMode="gray">
          <a:xfrm>
            <a:off x="738170" y="2632355"/>
            <a:ext cx="3382567" cy="553998"/>
          </a:xfrm>
          <a:prstGeom prst="rect">
            <a:avLst/>
          </a:prstGeom>
        </p:spPr>
        <p:txBody>
          <a:bodyPr wrap="square" tIns="0" rIns="0" bIns="0">
            <a:spAutoFit/>
          </a:bodyPr>
          <a:lstStyle/>
          <a:p>
            <a:pPr indent="-457200">
              <a:lnSpc>
                <a:spcPct val="90000"/>
              </a:lnSpc>
              <a:spcBef>
                <a:spcPts val="1200"/>
              </a:spcBef>
              <a:buClr>
                <a:srgbClr val="FFC000"/>
              </a:buClr>
              <a:defRPr/>
            </a:pPr>
            <a:r>
              <a:rPr lang="en-US" sz="2000" kern="0" dirty="0" smtClean="0">
                <a:solidFill>
                  <a:srgbClr val="FFFFFF"/>
                </a:solidFill>
                <a:ea typeface="ＭＳ Ｐゴシック" pitchFamily="34" charset="-128"/>
              </a:rPr>
              <a:t>Complete, integrated suite </a:t>
            </a:r>
            <a:r>
              <a:rPr lang="en-US" sz="2000" kern="0" dirty="0">
                <a:solidFill>
                  <a:srgbClr val="FFFFFF"/>
                </a:solidFill>
                <a:ea typeface="ＭＳ Ｐゴシック" pitchFamily="34" charset="-128"/>
              </a:rPr>
              <a:t>of </a:t>
            </a:r>
            <a:r>
              <a:rPr lang="en-US" sz="2000" kern="0" dirty="0" smtClean="0">
                <a:solidFill>
                  <a:srgbClr val="FFFFFF"/>
                </a:solidFill>
                <a:ea typeface="ＭＳ Ｐゴシック" pitchFamily="34" charset="-128"/>
              </a:rPr>
              <a:t>systems management </a:t>
            </a:r>
            <a:r>
              <a:rPr lang="en-US" sz="2000" kern="0" dirty="0">
                <a:solidFill>
                  <a:srgbClr val="FFFFFF"/>
                </a:solidFill>
                <a:ea typeface="ＭＳ Ｐゴシック" pitchFamily="34" charset="-128"/>
              </a:rPr>
              <a:t>solutions</a:t>
            </a:r>
          </a:p>
        </p:txBody>
      </p:sp>
      <p:sp>
        <p:nvSpPr>
          <p:cNvPr id="63" name="Rectangle 62"/>
          <p:cNvSpPr/>
          <p:nvPr/>
        </p:nvSpPr>
        <p:spPr bwMode="gray">
          <a:xfrm>
            <a:off x="738171" y="3537965"/>
            <a:ext cx="3365432" cy="559127"/>
          </a:xfrm>
          <a:prstGeom prst="rect">
            <a:avLst/>
          </a:prstGeom>
        </p:spPr>
        <p:txBody>
          <a:bodyPr wrap="square" tIns="0" rIns="0" bIns="0">
            <a:spAutoFit/>
          </a:bodyPr>
          <a:lstStyle/>
          <a:p>
            <a:pPr indent="-457200">
              <a:lnSpc>
                <a:spcPct val="90000"/>
              </a:lnSpc>
              <a:spcBef>
                <a:spcPts val="1200"/>
              </a:spcBef>
              <a:buClr>
                <a:srgbClr val="FFC000"/>
              </a:buClr>
              <a:defRPr/>
            </a:pPr>
            <a:r>
              <a:rPr lang="en-US" sz="2000" kern="0" dirty="0">
                <a:solidFill>
                  <a:srgbClr val="FFFFFF"/>
                </a:solidFill>
                <a:ea typeface="ＭＳ Ｐゴシック" pitchFamily="34" charset="-128"/>
              </a:rPr>
              <a:t>Designed for </a:t>
            </a:r>
            <a:r>
              <a:rPr lang="en-US" sz="2000" dirty="0">
                <a:solidFill>
                  <a:srgbClr val="FFFFFF"/>
                </a:solidFill>
              </a:rPr>
              <a:t>heterogeneous </a:t>
            </a:r>
            <a:r>
              <a:rPr lang="en-US" sz="2000" dirty="0" smtClean="0">
                <a:solidFill>
                  <a:srgbClr val="FFFFFF"/>
                </a:solidFill>
              </a:rPr>
              <a:t>applications and infrastructure</a:t>
            </a:r>
            <a:endParaRPr lang="en-US" sz="2000" dirty="0">
              <a:solidFill>
                <a:srgbClr val="FFFFFF"/>
              </a:solidFill>
            </a:endParaRPr>
          </a:p>
        </p:txBody>
      </p:sp>
      <p:sp>
        <p:nvSpPr>
          <p:cNvPr id="64" name="Rectangle 63"/>
          <p:cNvSpPr/>
          <p:nvPr/>
        </p:nvSpPr>
        <p:spPr bwMode="gray">
          <a:xfrm>
            <a:off x="738171" y="4604663"/>
            <a:ext cx="2692724" cy="282129"/>
          </a:xfrm>
          <a:prstGeom prst="rect">
            <a:avLst/>
          </a:prstGeom>
        </p:spPr>
        <p:txBody>
          <a:bodyPr wrap="square" tIns="0" rIns="0" bIns="0">
            <a:spAutoFit/>
          </a:bodyPr>
          <a:lstStyle/>
          <a:p>
            <a:pPr indent="-457200">
              <a:lnSpc>
                <a:spcPct val="90000"/>
              </a:lnSpc>
              <a:spcBef>
                <a:spcPts val="1200"/>
              </a:spcBef>
              <a:buClr>
                <a:srgbClr val="FFC000"/>
              </a:buClr>
              <a:defRPr/>
            </a:pPr>
            <a:r>
              <a:rPr lang="en-US" sz="2000" kern="0" dirty="0">
                <a:solidFill>
                  <a:srgbClr val="FFFFFF"/>
                </a:solidFill>
                <a:ea typeface="ＭＳ Ｐゴシック" pitchFamily="34" charset="-128"/>
              </a:rPr>
              <a:t>Rapid time to value</a:t>
            </a:r>
          </a:p>
        </p:txBody>
      </p:sp>
      <p:pic>
        <p:nvPicPr>
          <p:cNvPr id="65" name="Picture 64" descr="AWS logo_4.png"/>
          <p:cNvPicPr>
            <a:picLocks noChangeAspect="1"/>
          </p:cNvPicPr>
          <p:nvPr/>
        </p:nvPicPr>
        <p:blipFill>
          <a:blip r:embed="rId4" cstate="screen">
            <a:extLst>
              <a:ext uri="{28A0092B-C50C-407E-A947-70E740481C1C}">
                <a14:useLocalDpi xmlns="" xmlns:a14="http://schemas.microsoft.com/office/drawing/2010/main"/>
              </a:ext>
            </a:extLst>
          </a:blip>
          <a:stretch>
            <a:fillRect/>
          </a:stretch>
        </p:blipFill>
        <p:spPr bwMode="gray">
          <a:xfrm>
            <a:off x="4822449" y="3722510"/>
            <a:ext cx="1292629" cy="523702"/>
          </a:xfrm>
          <a:prstGeom prst="rect">
            <a:avLst/>
          </a:prstGeom>
        </p:spPr>
      </p:pic>
      <p:pic>
        <p:nvPicPr>
          <p:cNvPr id="66" name="Picture 65" descr="ic-Building_Office-gray.png"/>
          <p:cNvPicPr>
            <a:picLocks noChangeAspect="1"/>
          </p:cNvPicPr>
          <p:nvPr/>
        </p:nvPicPr>
        <p:blipFill>
          <a:blip r:embed="rId5" cstate="print">
            <a:extLst>
              <a:ext uri="{28A0092B-C50C-407E-A947-70E740481C1C}">
                <a14:useLocalDpi xmlns="" xmlns:a14="http://schemas.microsoft.com/office/drawing/2010/main"/>
              </a:ext>
            </a:extLst>
          </a:blip>
          <a:stretch>
            <a:fillRect/>
          </a:stretch>
        </p:blipFill>
        <p:spPr bwMode="gray">
          <a:xfrm>
            <a:off x="5558204" y="4480609"/>
            <a:ext cx="838200" cy="1002967"/>
          </a:xfrm>
          <a:prstGeom prst="rect">
            <a:avLst/>
          </a:prstGeom>
        </p:spPr>
      </p:pic>
      <p:sp>
        <p:nvSpPr>
          <p:cNvPr id="67" name="Rectangle 66"/>
          <p:cNvSpPr/>
          <p:nvPr/>
        </p:nvSpPr>
        <p:spPr bwMode="gray">
          <a:xfrm>
            <a:off x="4643804" y="4870999"/>
            <a:ext cx="1295400" cy="307777"/>
          </a:xfrm>
          <a:prstGeom prst="rect">
            <a:avLst/>
          </a:prstGeom>
        </p:spPr>
        <p:txBody>
          <a:bodyPr wrap="square">
            <a:spAutoFit/>
          </a:bodyPr>
          <a:lstStyle/>
          <a:p>
            <a:r>
              <a:rPr lang="en-US" sz="1400" dirty="0" smtClean="0">
                <a:solidFill>
                  <a:srgbClr val="5F5F5F"/>
                </a:solidFill>
              </a:rPr>
              <a:t>On Premise</a:t>
            </a:r>
          </a:p>
        </p:txBody>
      </p:sp>
      <p:pic>
        <p:nvPicPr>
          <p:cNvPr id="68" name="Picture 67" descr="Oracle-Product-Logo.png"/>
          <p:cNvPicPr>
            <a:picLocks noChangeAspect="1"/>
          </p:cNvPicPr>
          <p:nvPr/>
        </p:nvPicPr>
        <p:blipFill>
          <a:blip r:embed="rId6" cstate="screen">
            <a:extLst>
              <a:ext uri="{28A0092B-C50C-407E-A947-70E740481C1C}">
                <a14:useLocalDpi xmlns="" xmlns:a14="http://schemas.microsoft.com/office/drawing/2010/main"/>
              </a:ext>
            </a:extLst>
          </a:blip>
          <a:stretch>
            <a:fillRect/>
          </a:stretch>
        </p:blipFill>
        <p:spPr bwMode="gray">
          <a:xfrm>
            <a:off x="4744864" y="2372410"/>
            <a:ext cx="1447800" cy="641916"/>
          </a:xfrm>
          <a:prstGeom prst="rect">
            <a:avLst/>
          </a:prstGeom>
        </p:spPr>
      </p:pic>
      <p:pic>
        <p:nvPicPr>
          <p:cNvPr id="70" name="Picture 69"/>
          <p:cNvPicPr>
            <a:picLocks noChangeAspect="1"/>
          </p:cNvPicPr>
          <p:nvPr/>
        </p:nvPicPr>
        <p:blipFill>
          <a:blip r:embed="rId7" cstate="screen">
            <a:extLst>
              <a:ext uri="{28A0092B-C50C-407E-A947-70E740481C1C}">
                <a14:useLocalDpi xmlns="" xmlns:a14="http://schemas.microsoft.com/office/drawing/2010/main"/>
              </a:ext>
            </a:extLst>
          </a:blip>
          <a:stretch>
            <a:fillRect/>
          </a:stretch>
        </p:blipFill>
        <p:spPr bwMode="gray">
          <a:xfrm>
            <a:off x="4569254" y="3281302"/>
            <a:ext cx="1774646" cy="212958"/>
          </a:xfrm>
          <a:prstGeom prst="rect">
            <a:avLst/>
          </a:prstGeom>
        </p:spPr>
      </p:pic>
      <p:pic>
        <p:nvPicPr>
          <p:cNvPr id="69" name="Picture 2" descr="java.png"/>
          <p:cNvPicPr>
            <a:picLocks noChangeAspect="1"/>
          </p:cNvPicPr>
          <p:nvPr/>
        </p:nvPicPr>
        <p:blipFill>
          <a:blip r:embed="rId8" cstate="print">
            <a:extLst>
              <a:ext uri="{28A0092B-C50C-407E-A947-70E740481C1C}">
                <a14:useLocalDpi xmlns="" xmlns:a14="http://schemas.microsoft.com/office/drawing/2010/main"/>
              </a:ext>
            </a:extLst>
          </a:blip>
          <a:srcRect/>
          <a:stretch>
            <a:fillRect/>
          </a:stretch>
        </p:blipFill>
        <p:spPr bwMode="auto">
          <a:xfrm>
            <a:off x="8532812" y="5117701"/>
            <a:ext cx="628976" cy="457201"/>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71" name="Picture 70"/>
          <p:cNvPicPr>
            <a:picLocks noChangeAspect="1"/>
          </p:cNvPicPr>
          <p:nvPr/>
        </p:nvPicPr>
        <p:blipFill>
          <a:blip r:embed="rId9" cstate="print"/>
          <a:stretch>
            <a:fillRect/>
          </a:stretch>
        </p:blipFill>
        <p:spPr>
          <a:xfrm>
            <a:off x="8042052" y="5117703"/>
            <a:ext cx="414560" cy="457200"/>
          </a:xfrm>
          <a:prstGeom prst="rect">
            <a:avLst/>
          </a:prstGeom>
        </p:spPr>
      </p:pic>
      <p:pic>
        <p:nvPicPr>
          <p:cNvPr id="72" name="Picture 71"/>
          <p:cNvPicPr>
            <a:picLocks noChangeAspect="1"/>
          </p:cNvPicPr>
          <p:nvPr/>
        </p:nvPicPr>
        <p:blipFill>
          <a:blip r:embed="rId10" cstate="print"/>
          <a:stretch>
            <a:fillRect/>
          </a:stretch>
        </p:blipFill>
        <p:spPr>
          <a:xfrm>
            <a:off x="7237412" y="5094510"/>
            <a:ext cx="685800" cy="460047"/>
          </a:xfrm>
          <a:prstGeom prst="rect">
            <a:avLst/>
          </a:prstGeom>
        </p:spPr>
      </p:pic>
      <p:pic>
        <p:nvPicPr>
          <p:cNvPr id="73" name="Picture 3"/>
          <p:cNvPicPr>
            <a:picLocks noChangeAspect="1"/>
          </p:cNvPicPr>
          <p:nvPr/>
        </p:nvPicPr>
        <p:blipFill>
          <a:blip r:embed="rId11" cstate="print"/>
          <a:stretch>
            <a:fillRect/>
          </a:stretch>
        </p:blipFill>
        <p:spPr>
          <a:xfrm>
            <a:off x="9218612" y="5305028"/>
            <a:ext cx="692150" cy="346075"/>
          </a:xfrm>
          <a:prstGeom prst="rect">
            <a:avLst/>
          </a:prstGeom>
        </p:spPr>
      </p:pic>
      <p:pic>
        <p:nvPicPr>
          <p:cNvPr id="77" name="Picture 3"/>
          <p:cNvPicPr>
            <a:picLocks noChangeAspect="1" noChangeArrowheads="1"/>
          </p:cNvPicPr>
          <p:nvPr/>
        </p:nvPicPr>
        <p:blipFill>
          <a:blip r:embed="rId12" cstate="print"/>
          <a:srcRect/>
          <a:stretch>
            <a:fillRect/>
          </a:stretch>
        </p:blipFill>
        <p:spPr bwMode="auto">
          <a:xfrm>
            <a:off x="10885713" y="5215676"/>
            <a:ext cx="592338" cy="250991"/>
          </a:xfrm>
          <a:prstGeom prst="rect">
            <a:avLst/>
          </a:prstGeom>
          <a:noFill/>
          <a:ln w="9525">
            <a:noFill/>
            <a:miter lim="800000"/>
            <a:headEnd/>
            <a:tailEnd/>
          </a:ln>
        </p:spPr>
      </p:pic>
      <p:pic>
        <p:nvPicPr>
          <p:cNvPr id="79" name="Picture 78"/>
          <p:cNvPicPr>
            <a:picLocks noChangeAspect="1"/>
          </p:cNvPicPr>
          <p:nvPr/>
        </p:nvPicPr>
        <p:blipFill>
          <a:blip r:embed="rId13" cstate="print"/>
          <a:stretch>
            <a:fillRect/>
          </a:stretch>
        </p:blipFill>
        <p:spPr>
          <a:xfrm>
            <a:off x="7313612" y="5704110"/>
            <a:ext cx="503796" cy="372539"/>
          </a:xfrm>
          <a:prstGeom prst="rect">
            <a:avLst/>
          </a:prstGeom>
        </p:spPr>
      </p:pic>
      <p:pic>
        <p:nvPicPr>
          <p:cNvPr id="80" name="Picture 79" descr="D:\Dan Koloski\oracle\marketing\assets\templates\O_Database_wht\O_Database_clr.gif"/>
          <p:cNvPicPr>
            <a:picLocks noChangeAspect="1" noChangeArrowheads="1"/>
          </p:cNvPicPr>
          <p:nvPr/>
        </p:nvPicPr>
        <p:blipFill>
          <a:blip r:embed="rId14" cstate="print"/>
          <a:srcRect b="56981"/>
          <a:stretch>
            <a:fillRect/>
          </a:stretch>
        </p:blipFill>
        <p:spPr bwMode="auto">
          <a:xfrm>
            <a:off x="7694612" y="5551710"/>
            <a:ext cx="1097645" cy="228600"/>
          </a:xfrm>
          <a:prstGeom prst="rect">
            <a:avLst/>
          </a:prstGeom>
          <a:noFill/>
        </p:spPr>
      </p:pic>
      <p:pic>
        <p:nvPicPr>
          <p:cNvPr id="81" name="Picture 8" descr="Microsoft"/>
          <p:cNvPicPr>
            <a:picLocks noChangeAspect="1" noChangeArrowheads="1"/>
          </p:cNvPicPr>
          <p:nvPr/>
        </p:nvPicPr>
        <p:blipFill>
          <a:blip r:embed="rId15" cstate="print"/>
          <a:srcRect/>
          <a:stretch>
            <a:fillRect/>
          </a:stretch>
        </p:blipFill>
        <p:spPr bwMode="auto">
          <a:xfrm>
            <a:off x="7923212" y="5914538"/>
            <a:ext cx="801687" cy="170572"/>
          </a:xfrm>
          <a:prstGeom prst="rect">
            <a:avLst/>
          </a:prstGeom>
          <a:noFill/>
        </p:spPr>
      </p:pic>
      <p:pic>
        <p:nvPicPr>
          <p:cNvPr id="82" name="Picture 3"/>
          <p:cNvPicPr>
            <a:picLocks noChangeAspect="1" noChangeArrowheads="1"/>
          </p:cNvPicPr>
          <p:nvPr/>
        </p:nvPicPr>
        <p:blipFill>
          <a:blip r:embed="rId16" cstate="print"/>
          <a:srcRect/>
          <a:stretch>
            <a:fillRect/>
          </a:stretch>
        </p:blipFill>
        <p:spPr bwMode="auto">
          <a:xfrm>
            <a:off x="8837612" y="5627910"/>
            <a:ext cx="535258" cy="228600"/>
          </a:xfrm>
          <a:prstGeom prst="rect">
            <a:avLst/>
          </a:prstGeom>
          <a:noFill/>
          <a:ln w="9525">
            <a:noFill/>
            <a:miter lim="800000"/>
            <a:headEnd/>
            <a:tailEnd/>
          </a:ln>
        </p:spPr>
      </p:pic>
      <p:pic>
        <p:nvPicPr>
          <p:cNvPr id="83" name="Picture 4"/>
          <p:cNvPicPr>
            <a:picLocks noChangeAspect="1" noChangeArrowheads="1"/>
          </p:cNvPicPr>
          <p:nvPr/>
        </p:nvPicPr>
        <p:blipFill>
          <a:blip r:embed="rId17" cstate="print"/>
          <a:srcRect/>
          <a:stretch>
            <a:fillRect/>
          </a:stretch>
        </p:blipFill>
        <p:spPr bwMode="auto">
          <a:xfrm>
            <a:off x="9447212" y="5627910"/>
            <a:ext cx="371476" cy="401434"/>
          </a:xfrm>
          <a:prstGeom prst="rect">
            <a:avLst/>
          </a:prstGeom>
          <a:noFill/>
          <a:ln w="9525">
            <a:noFill/>
            <a:miter lim="800000"/>
            <a:headEnd/>
            <a:tailEnd/>
          </a:ln>
        </p:spPr>
      </p:pic>
      <p:pic>
        <p:nvPicPr>
          <p:cNvPr id="84" name="Picture 5"/>
          <p:cNvPicPr>
            <a:picLocks noChangeAspect="1" noChangeArrowheads="1"/>
          </p:cNvPicPr>
          <p:nvPr/>
        </p:nvPicPr>
        <p:blipFill>
          <a:blip r:embed="rId18" cstate="print"/>
          <a:srcRect/>
          <a:stretch>
            <a:fillRect/>
          </a:stretch>
        </p:blipFill>
        <p:spPr bwMode="auto">
          <a:xfrm>
            <a:off x="8964035" y="5856510"/>
            <a:ext cx="483177" cy="342900"/>
          </a:xfrm>
          <a:prstGeom prst="rect">
            <a:avLst/>
          </a:prstGeom>
          <a:noFill/>
          <a:ln w="9525">
            <a:noFill/>
            <a:miter lim="800000"/>
            <a:headEnd/>
            <a:tailEnd/>
          </a:ln>
        </p:spPr>
      </p:pic>
      <p:pic>
        <p:nvPicPr>
          <p:cNvPr id="85" name="Picture 6"/>
          <p:cNvPicPr>
            <a:picLocks noChangeAspect="1" noChangeArrowheads="1"/>
          </p:cNvPicPr>
          <p:nvPr/>
        </p:nvPicPr>
        <p:blipFill>
          <a:blip r:embed="rId19" cstate="print"/>
          <a:srcRect/>
          <a:stretch>
            <a:fillRect/>
          </a:stretch>
        </p:blipFill>
        <p:spPr bwMode="auto">
          <a:xfrm>
            <a:off x="9904412" y="5627910"/>
            <a:ext cx="358588" cy="304800"/>
          </a:xfrm>
          <a:prstGeom prst="rect">
            <a:avLst/>
          </a:prstGeom>
          <a:noFill/>
          <a:ln w="9525">
            <a:noFill/>
            <a:miter lim="800000"/>
            <a:headEnd/>
            <a:tailEnd/>
          </a:ln>
        </p:spPr>
      </p:pic>
      <p:pic>
        <p:nvPicPr>
          <p:cNvPr id="86" name="Picture 7"/>
          <p:cNvPicPr>
            <a:picLocks noChangeAspect="1" noChangeArrowheads="1"/>
          </p:cNvPicPr>
          <p:nvPr/>
        </p:nvPicPr>
        <p:blipFill>
          <a:blip r:embed="rId20" cstate="print"/>
          <a:srcRect/>
          <a:stretch>
            <a:fillRect/>
          </a:stretch>
        </p:blipFill>
        <p:spPr bwMode="auto">
          <a:xfrm>
            <a:off x="11136312" y="5551710"/>
            <a:ext cx="444500" cy="381000"/>
          </a:xfrm>
          <a:prstGeom prst="rect">
            <a:avLst/>
          </a:prstGeom>
          <a:noFill/>
          <a:ln w="9525">
            <a:noFill/>
            <a:miter lim="800000"/>
            <a:headEnd/>
            <a:tailEnd/>
          </a:ln>
        </p:spPr>
      </p:pic>
      <p:pic>
        <p:nvPicPr>
          <p:cNvPr id="87" name="Picture 8"/>
          <p:cNvPicPr>
            <a:picLocks noChangeAspect="1" noChangeArrowheads="1"/>
          </p:cNvPicPr>
          <p:nvPr/>
        </p:nvPicPr>
        <p:blipFill>
          <a:blip r:embed="rId21" cstate="print"/>
          <a:srcRect/>
          <a:stretch>
            <a:fillRect/>
          </a:stretch>
        </p:blipFill>
        <p:spPr bwMode="auto">
          <a:xfrm>
            <a:off x="10437812" y="5595257"/>
            <a:ext cx="657600" cy="337453"/>
          </a:xfrm>
          <a:prstGeom prst="rect">
            <a:avLst/>
          </a:prstGeom>
          <a:noFill/>
          <a:ln w="9525">
            <a:noFill/>
            <a:miter lim="800000"/>
            <a:headEnd/>
            <a:tailEnd/>
          </a:ln>
        </p:spPr>
      </p:pic>
      <p:pic>
        <p:nvPicPr>
          <p:cNvPr id="88" name="Picture 9"/>
          <p:cNvPicPr>
            <a:picLocks noChangeAspect="1" noChangeArrowheads="1"/>
          </p:cNvPicPr>
          <p:nvPr/>
        </p:nvPicPr>
        <p:blipFill>
          <a:blip r:embed="rId22" cstate="print"/>
          <a:srcRect/>
          <a:stretch>
            <a:fillRect/>
          </a:stretch>
        </p:blipFill>
        <p:spPr bwMode="auto">
          <a:xfrm>
            <a:off x="11004549" y="5959850"/>
            <a:ext cx="500063" cy="178104"/>
          </a:xfrm>
          <a:prstGeom prst="rect">
            <a:avLst/>
          </a:prstGeom>
          <a:noFill/>
          <a:ln w="9525">
            <a:noFill/>
            <a:miter lim="800000"/>
            <a:headEnd/>
            <a:tailEnd/>
          </a:ln>
        </p:spPr>
      </p:pic>
      <p:pic>
        <p:nvPicPr>
          <p:cNvPr id="89" name="Picture 10"/>
          <p:cNvPicPr>
            <a:picLocks noChangeAspect="1" noChangeArrowheads="1"/>
          </p:cNvPicPr>
          <p:nvPr/>
        </p:nvPicPr>
        <p:blipFill>
          <a:blip r:embed="rId23" cstate="print"/>
          <a:srcRect/>
          <a:stretch>
            <a:fillRect/>
          </a:stretch>
        </p:blipFill>
        <p:spPr bwMode="auto">
          <a:xfrm>
            <a:off x="9919998" y="5932710"/>
            <a:ext cx="822614" cy="180975"/>
          </a:xfrm>
          <a:prstGeom prst="rect">
            <a:avLst/>
          </a:prstGeom>
          <a:noFill/>
          <a:ln w="9525">
            <a:noFill/>
            <a:miter lim="800000"/>
            <a:headEnd/>
            <a:tailEnd/>
          </a:ln>
        </p:spPr>
      </p:pic>
      <p:pic>
        <p:nvPicPr>
          <p:cNvPr id="76" name="Picture 2"/>
          <p:cNvPicPr>
            <a:picLocks noChangeAspect="1" noChangeArrowheads="1"/>
          </p:cNvPicPr>
          <p:nvPr/>
        </p:nvPicPr>
        <p:blipFill>
          <a:blip r:embed="rId24" cstate="print"/>
          <a:srcRect/>
          <a:stretch>
            <a:fillRect/>
          </a:stretch>
        </p:blipFill>
        <p:spPr bwMode="auto">
          <a:xfrm>
            <a:off x="9599612" y="5117703"/>
            <a:ext cx="819151" cy="304800"/>
          </a:xfrm>
          <a:prstGeom prst="rect">
            <a:avLst/>
          </a:prstGeom>
          <a:noFill/>
          <a:ln w="9525">
            <a:noFill/>
            <a:miter lim="800000"/>
            <a:headEnd/>
            <a:tailEnd/>
          </a:ln>
        </p:spPr>
      </p:pic>
      <p:pic>
        <p:nvPicPr>
          <p:cNvPr id="78" name="Picture 77"/>
          <p:cNvPicPr>
            <a:picLocks noChangeAspect="1"/>
          </p:cNvPicPr>
          <p:nvPr/>
        </p:nvPicPr>
        <p:blipFill rotWithShape="1">
          <a:blip r:embed="rId25" cstate="print"/>
          <a:srcRect r="1596" b="9474"/>
          <a:stretch/>
        </p:blipFill>
        <p:spPr>
          <a:xfrm>
            <a:off x="10230980" y="5325902"/>
            <a:ext cx="554297" cy="306765"/>
          </a:xfrm>
          <a:prstGeom prst="rect">
            <a:avLst/>
          </a:prstGeom>
        </p:spPr>
      </p:pic>
      <p:sp>
        <p:nvSpPr>
          <p:cNvPr id="52" name="Bevel 51"/>
          <p:cNvSpPr/>
          <p:nvPr/>
        </p:nvSpPr>
        <p:spPr bwMode="gray">
          <a:xfrm>
            <a:off x="7428565" y="3471204"/>
            <a:ext cx="1248172" cy="533400"/>
          </a:xfrm>
          <a:prstGeom prst="bevel">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a:lnSpc>
                <a:spcPct val="90000"/>
              </a:lnSpc>
            </a:pPr>
            <a:r>
              <a:rPr lang="en-US" sz="1200" b="1" dirty="0" smtClean="0">
                <a:solidFill>
                  <a:schemeClr val="tx1"/>
                </a:solidFill>
              </a:rPr>
              <a:t>Application </a:t>
            </a:r>
          </a:p>
          <a:p>
            <a:pPr>
              <a:lnSpc>
                <a:spcPct val="90000"/>
              </a:lnSpc>
            </a:pPr>
            <a:r>
              <a:rPr lang="en-US" sz="1200" b="1" dirty="0" smtClean="0">
                <a:solidFill>
                  <a:schemeClr val="tx1"/>
                </a:solidFill>
              </a:rPr>
              <a:t>Performance</a:t>
            </a:r>
          </a:p>
          <a:p>
            <a:pPr>
              <a:lnSpc>
                <a:spcPct val="90000"/>
              </a:lnSpc>
            </a:pPr>
            <a:r>
              <a:rPr lang="en-US" sz="1200" b="1" dirty="0" smtClean="0">
                <a:solidFill>
                  <a:schemeClr val="tx1"/>
                </a:solidFill>
              </a:rPr>
              <a:t>Monitoring</a:t>
            </a:r>
            <a:endParaRPr lang="en-US" sz="1200" b="1" dirty="0">
              <a:solidFill>
                <a:schemeClr val="tx1"/>
              </a:solidFill>
            </a:endParaRPr>
          </a:p>
        </p:txBody>
      </p:sp>
      <p:sp>
        <p:nvSpPr>
          <p:cNvPr id="53" name="Bevel 52"/>
          <p:cNvSpPr/>
          <p:nvPr/>
        </p:nvSpPr>
        <p:spPr bwMode="gray">
          <a:xfrm>
            <a:off x="8939853" y="3621320"/>
            <a:ext cx="1199252" cy="533400"/>
          </a:xfrm>
          <a:prstGeom prst="bevel">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a:lnSpc>
                <a:spcPct val="90000"/>
              </a:lnSpc>
            </a:pPr>
            <a:r>
              <a:rPr lang="en-US" sz="1200" b="1" dirty="0" smtClean="0">
                <a:solidFill>
                  <a:schemeClr val="tx1"/>
                </a:solidFill>
              </a:rPr>
              <a:t>Log</a:t>
            </a:r>
          </a:p>
          <a:p>
            <a:pPr>
              <a:lnSpc>
                <a:spcPct val="90000"/>
              </a:lnSpc>
            </a:pPr>
            <a:r>
              <a:rPr lang="en-US" sz="1200" b="1" dirty="0" smtClean="0">
                <a:solidFill>
                  <a:schemeClr val="tx1"/>
                </a:solidFill>
              </a:rPr>
              <a:t>Analytics</a:t>
            </a:r>
            <a:endParaRPr lang="en-US" sz="1200" b="1" dirty="0">
              <a:solidFill>
                <a:schemeClr val="tx1"/>
              </a:solidFill>
            </a:endParaRPr>
          </a:p>
        </p:txBody>
      </p:sp>
      <p:sp>
        <p:nvSpPr>
          <p:cNvPr id="54" name="Bevel 53"/>
          <p:cNvSpPr/>
          <p:nvPr/>
        </p:nvSpPr>
        <p:spPr bwMode="gray">
          <a:xfrm>
            <a:off x="10132821" y="3827804"/>
            <a:ext cx="1199252" cy="533400"/>
          </a:xfrm>
          <a:prstGeom prst="bevel">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a:lnSpc>
                <a:spcPct val="90000"/>
              </a:lnSpc>
            </a:pPr>
            <a:r>
              <a:rPr lang="en-US" sz="1200" b="1" dirty="0" smtClean="0">
                <a:solidFill>
                  <a:schemeClr val="tx1"/>
                </a:solidFill>
              </a:rPr>
              <a:t>IT</a:t>
            </a:r>
          </a:p>
          <a:p>
            <a:pPr>
              <a:lnSpc>
                <a:spcPct val="90000"/>
              </a:lnSpc>
            </a:pPr>
            <a:r>
              <a:rPr lang="en-US" sz="1200" b="1" dirty="0" smtClean="0">
                <a:solidFill>
                  <a:schemeClr val="tx1"/>
                </a:solidFill>
              </a:rPr>
              <a:t>Analytics</a:t>
            </a:r>
            <a:endParaRPr lang="en-US" sz="1200" b="1" dirty="0">
              <a:solidFill>
                <a:schemeClr val="tx1"/>
              </a:solidFill>
            </a:endParaRPr>
          </a:p>
        </p:txBody>
      </p:sp>
      <p:sp>
        <p:nvSpPr>
          <p:cNvPr id="116" name="Bevel 115"/>
          <p:cNvSpPr/>
          <p:nvPr/>
        </p:nvSpPr>
        <p:spPr bwMode="gray">
          <a:xfrm>
            <a:off x="7454568" y="2923462"/>
            <a:ext cx="1238295" cy="506863"/>
          </a:xfrm>
          <a:prstGeom prst="bevel">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a:lnSpc>
                <a:spcPct val="90000"/>
              </a:lnSpc>
            </a:pPr>
            <a:r>
              <a:rPr lang="en-US" sz="1200" b="1" dirty="0" smtClean="0">
                <a:solidFill>
                  <a:schemeClr val="tx1"/>
                </a:solidFill>
              </a:rPr>
              <a:t>Infrastructure</a:t>
            </a:r>
            <a:r>
              <a:rPr lang="en-US" sz="1200" b="1" dirty="0" smtClean="0">
                <a:solidFill>
                  <a:srgbClr val="0070C0"/>
                </a:solidFill>
              </a:rPr>
              <a:t> </a:t>
            </a:r>
            <a:r>
              <a:rPr lang="en-US" sz="1200" b="1" dirty="0">
                <a:solidFill>
                  <a:schemeClr val="tx1"/>
                </a:solidFill>
              </a:rPr>
              <a:t>Monitoring</a:t>
            </a:r>
            <a:r>
              <a:rPr lang="en-US" sz="1200" b="1" dirty="0">
                <a:solidFill>
                  <a:srgbClr val="0070C0"/>
                </a:solidFill>
              </a:rPr>
              <a:t> </a:t>
            </a:r>
          </a:p>
        </p:txBody>
      </p:sp>
      <p:sp>
        <p:nvSpPr>
          <p:cNvPr id="117" name="Bevel 116"/>
          <p:cNvSpPr/>
          <p:nvPr/>
        </p:nvSpPr>
        <p:spPr bwMode="gray">
          <a:xfrm>
            <a:off x="10149701" y="3299031"/>
            <a:ext cx="1216799" cy="508000"/>
          </a:xfrm>
          <a:prstGeom prst="bevel">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a:lnSpc>
                <a:spcPct val="90000"/>
              </a:lnSpc>
            </a:pPr>
            <a:r>
              <a:rPr lang="en-US" sz="1200" b="1" dirty="0" smtClean="0">
                <a:solidFill>
                  <a:srgbClr val="0070C0"/>
                </a:solidFill>
              </a:rPr>
              <a:t>Configuration &amp; Compliance</a:t>
            </a:r>
            <a:endParaRPr lang="en-US" sz="1200" b="1" dirty="0">
              <a:solidFill>
                <a:srgbClr val="0070C0"/>
              </a:solidFill>
            </a:endParaRPr>
          </a:p>
        </p:txBody>
      </p:sp>
      <p:sp>
        <p:nvSpPr>
          <p:cNvPr id="118" name="Bevel 117"/>
          <p:cNvSpPr/>
          <p:nvPr/>
        </p:nvSpPr>
        <p:spPr bwMode="gray">
          <a:xfrm>
            <a:off x="8687155" y="3219194"/>
            <a:ext cx="1238297" cy="512257"/>
          </a:xfrm>
          <a:prstGeom prst="bevel">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a:lnSpc>
                <a:spcPct val="90000"/>
              </a:lnSpc>
            </a:pPr>
            <a:r>
              <a:rPr lang="en-US" sz="1200" b="1" dirty="0" smtClean="0">
                <a:solidFill>
                  <a:srgbClr val="0070C0"/>
                </a:solidFill>
              </a:rPr>
              <a:t>Orchestration</a:t>
            </a:r>
          </a:p>
        </p:txBody>
      </p:sp>
      <p:pic>
        <p:nvPicPr>
          <p:cNvPr id="122" name="Picture 121" descr="Cloud Management_80x70.png"/>
          <p:cNvPicPr>
            <a:picLocks noChangeAspect="1"/>
          </p:cNvPicPr>
          <p:nvPr/>
        </p:nvPicPr>
        <p:blipFill>
          <a:blip r:embed="rId26" cstate="print">
            <a:extLst>
              <a:ext uri="{28A0092B-C50C-407E-A947-70E740481C1C}">
                <a14:useLocalDpi xmlns="" xmlns:a14="http://schemas.microsoft.com/office/drawing/2010/main" val="0"/>
              </a:ext>
            </a:extLst>
          </a:blip>
          <a:stretch>
            <a:fillRect/>
          </a:stretch>
        </p:blipFill>
        <p:spPr>
          <a:xfrm>
            <a:off x="8628200" y="2352027"/>
            <a:ext cx="727737" cy="625090"/>
          </a:xfrm>
          <a:prstGeom prst="rect">
            <a:avLst/>
          </a:prstGeom>
          <a:solidFill>
            <a:srgbClr val="002060"/>
          </a:solidFill>
        </p:spPr>
      </p:pic>
      <p:pic>
        <p:nvPicPr>
          <p:cNvPr id="55" name="Picture 2" descr="D:\Dan Koloski\oracle\marketing\assets\templates\OMC\OMC Service Logos Batch 01_png_blue_icons_06202016\CloudInfrastructureMonitoringService_72@2x.png"/>
          <p:cNvPicPr>
            <a:picLocks noChangeAspect="1" noChangeArrowheads="1"/>
          </p:cNvPicPr>
          <p:nvPr/>
        </p:nvPicPr>
        <p:blipFill>
          <a:blip r:embed="rId27" cstate="print">
            <a:duotone>
              <a:prstClr val="black"/>
              <a:schemeClr val="tx2">
                <a:tint val="45000"/>
                <a:satMod val="400000"/>
              </a:schemeClr>
            </a:duotone>
          </a:blip>
          <a:srcRect/>
          <a:stretch>
            <a:fillRect/>
          </a:stretch>
        </p:blipFill>
        <p:spPr bwMode="auto">
          <a:xfrm>
            <a:off x="8460330" y="3107118"/>
            <a:ext cx="412669" cy="412669"/>
          </a:xfrm>
          <a:prstGeom prst="rect">
            <a:avLst/>
          </a:prstGeom>
          <a:noFill/>
        </p:spPr>
      </p:pic>
      <p:pic>
        <p:nvPicPr>
          <p:cNvPr id="56" name="Picture 3" descr="D:\Dan Koloski\oracle\marketing\assets\templates\OMC\OMC Service Logos Batch 01_png_blue_icons_06202016\ComplianceCloudService_72@2x.png"/>
          <p:cNvPicPr>
            <a:picLocks noChangeAspect="1" noChangeArrowheads="1"/>
          </p:cNvPicPr>
          <p:nvPr/>
        </p:nvPicPr>
        <p:blipFill>
          <a:blip r:embed="rId28" cstate="print"/>
          <a:srcRect/>
          <a:stretch>
            <a:fillRect/>
          </a:stretch>
        </p:blipFill>
        <p:spPr bwMode="auto">
          <a:xfrm>
            <a:off x="11175783" y="3450541"/>
            <a:ext cx="414459" cy="414459"/>
          </a:xfrm>
          <a:prstGeom prst="rect">
            <a:avLst/>
          </a:prstGeom>
          <a:noFill/>
        </p:spPr>
      </p:pic>
      <p:grpSp>
        <p:nvGrpSpPr>
          <p:cNvPr id="4" name="Group 21"/>
          <p:cNvGrpSpPr/>
          <p:nvPr/>
        </p:nvGrpSpPr>
        <p:grpSpPr bwMode="gray">
          <a:xfrm>
            <a:off x="8451858" y="3653320"/>
            <a:ext cx="451129" cy="356535"/>
            <a:chOff x="1295401" y="2079626"/>
            <a:chExt cx="1524460" cy="1215609"/>
          </a:xfrm>
          <a:solidFill>
            <a:schemeClr val="tx1"/>
          </a:solidFill>
        </p:grpSpPr>
        <p:sp>
          <p:nvSpPr>
            <p:cNvPr id="58" name="Freeform 1"/>
            <p:cNvSpPr>
              <a:spLocks noChangeArrowheads="1"/>
            </p:cNvSpPr>
            <p:nvPr/>
          </p:nvSpPr>
          <p:spPr bwMode="gray">
            <a:xfrm>
              <a:off x="1295401" y="2079626"/>
              <a:ext cx="1524460" cy="991230"/>
            </a:xfrm>
            <a:custGeom>
              <a:avLst/>
              <a:gdLst>
                <a:gd name="T0" fmla="*/ 0 w 5095"/>
                <a:gd name="T1" fmla="*/ 2187 h 3313"/>
                <a:gd name="T2" fmla="*/ 0 w 5095"/>
                <a:gd name="T3" fmla="*/ 2187 h 3313"/>
                <a:gd name="T4" fmla="*/ 407 w 5095"/>
                <a:gd name="T5" fmla="*/ 1312 h 3313"/>
                <a:gd name="T6" fmla="*/ 750 w 5095"/>
                <a:gd name="T7" fmla="*/ 1156 h 3313"/>
                <a:gd name="T8" fmla="*/ 813 w 5095"/>
                <a:gd name="T9" fmla="*/ 1062 h 3313"/>
                <a:gd name="T10" fmla="*/ 1344 w 5095"/>
                <a:gd name="T11" fmla="*/ 219 h 3313"/>
                <a:gd name="T12" fmla="*/ 2094 w 5095"/>
                <a:gd name="T13" fmla="*/ 31 h 3313"/>
                <a:gd name="T14" fmla="*/ 2750 w 5095"/>
                <a:gd name="T15" fmla="*/ 406 h 3313"/>
                <a:gd name="T16" fmla="*/ 2875 w 5095"/>
                <a:gd name="T17" fmla="*/ 437 h 3313"/>
                <a:gd name="T18" fmla="*/ 3063 w 5095"/>
                <a:gd name="T19" fmla="*/ 437 h 3313"/>
                <a:gd name="T20" fmla="*/ 3563 w 5095"/>
                <a:gd name="T21" fmla="*/ 594 h 3313"/>
                <a:gd name="T22" fmla="*/ 3938 w 5095"/>
                <a:gd name="T23" fmla="*/ 1031 h 3313"/>
                <a:gd name="T24" fmla="*/ 4000 w 5095"/>
                <a:gd name="T25" fmla="*/ 1062 h 3313"/>
                <a:gd name="T26" fmla="*/ 4563 w 5095"/>
                <a:gd name="T27" fmla="*/ 1219 h 3313"/>
                <a:gd name="T28" fmla="*/ 4938 w 5095"/>
                <a:gd name="T29" fmla="*/ 1625 h 3313"/>
                <a:gd name="T30" fmla="*/ 5063 w 5095"/>
                <a:gd name="T31" fmla="*/ 2000 h 3313"/>
                <a:gd name="T32" fmla="*/ 5063 w 5095"/>
                <a:gd name="T33" fmla="*/ 2406 h 3313"/>
                <a:gd name="T34" fmla="*/ 4938 w 5095"/>
                <a:gd name="T35" fmla="*/ 2719 h 3313"/>
                <a:gd name="T36" fmla="*/ 4532 w 5095"/>
                <a:gd name="T37" fmla="*/ 3156 h 3313"/>
                <a:gd name="T38" fmla="*/ 4188 w 5095"/>
                <a:gd name="T39" fmla="*/ 3281 h 3313"/>
                <a:gd name="T40" fmla="*/ 4000 w 5095"/>
                <a:gd name="T41" fmla="*/ 3312 h 3313"/>
                <a:gd name="T42" fmla="*/ 3844 w 5095"/>
                <a:gd name="T43" fmla="*/ 3125 h 3313"/>
                <a:gd name="T44" fmla="*/ 4000 w 5095"/>
                <a:gd name="T45" fmla="*/ 2937 h 3313"/>
                <a:gd name="T46" fmla="*/ 4219 w 5095"/>
                <a:gd name="T47" fmla="*/ 2875 h 3313"/>
                <a:gd name="T48" fmla="*/ 4563 w 5095"/>
                <a:gd name="T49" fmla="*/ 2594 h 3313"/>
                <a:gd name="T50" fmla="*/ 4657 w 5095"/>
                <a:gd name="T51" fmla="*/ 2375 h 3313"/>
                <a:gd name="T52" fmla="*/ 4688 w 5095"/>
                <a:gd name="T53" fmla="*/ 2156 h 3313"/>
                <a:gd name="T54" fmla="*/ 4407 w 5095"/>
                <a:gd name="T55" fmla="*/ 1594 h 3313"/>
                <a:gd name="T56" fmla="*/ 3813 w 5095"/>
                <a:gd name="T57" fmla="*/ 1469 h 3313"/>
                <a:gd name="T58" fmla="*/ 3657 w 5095"/>
                <a:gd name="T59" fmla="*/ 1375 h 3313"/>
                <a:gd name="T60" fmla="*/ 3250 w 5095"/>
                <a:gd name="T61" fmla="*/ 875 h 3313"/>
                <a:gd name="T62" fmla="*/ 2750 w 5095"/>
                <a:gd name="T63" fmla="*/ 875 h 3313"/>
                <a:gd name="T64" fmla="*/ 2657 w 5095"/>
                <a:gd name="T65" fmla="*/ 875 h 3313"/>
                <a:gd name="T66" fmla="*/ 2594 w 5095"/>
                <a:gd name="T67" fmla="*/ 844 h 3313"/>
                <a:gd name="T68" fmla="*/ 2438 w 5095"/>
                <a:gd name="T69" fmla="*/ 625 h 3313"/>
                <a:gd name="T70" fmla="*/ 2094 w 5095"/>
                <a:gd name="T71" fmla="*/ 437 h 3313"/>
                <a:gd name="T72" fmla="*/ 1719 w 5095"/>
                <a:gd name="T73" fmla="*/ 468 h 3313"/>
                <a:gd name="T74" fmla="*/ 1375 w 5095"/>
                <a:gd name="T75" fmla="*/ 719 h 3313"/>
                <a:gd name="T76" fmla="*/ 1250 w 5095"/>
                <a:gd name="T77" fmla="*/ 1375 h 3313"/>
                <a:gd name="T78" fmla="*/ 1188 w 5095"/>
                <a:gd name="T79" fmla="*/ 1469 h 3313"/>
                <a:gd name="T80" fmla="*/ 1063 w 5095"/>
                <a:gd name="T81" fmla="*/ 1469 h 3313"/>
                <a:gd name="T82" fmla="*/ 657 w 5095"/>
                <a:gd name="T83" fmla="*/ 1656 h 3313"/>
                <a:gd name="T84" fmla="*/ 407 w 5095"/>
                <a:gd name="T85" fmla="*/ 2000 h 3313"/>
                <a:gd name="T86" fmla="*/ 407 w 5095"/>
                <a:gd name="T87" fmla="*/ 2281 h 3313"/>
                <a:gd name="T88" fmla="*/ 750 w 5095"/>
                <a:gd name="T89" fmla="*/ 2812 h 3313"/>
                <a:gd name="T90" fmla="*/ 1094 w 5095"/>
                <a:gd name="T91" fmla="*/ 2906 h 3313"/>
                <a:gd name="T92" fmla="*/ 1282 w 5095"/>
                <a:gd name="T93" fmla="*/ 3062 h 3313"/>
                <a:gd name="T94" fmla="*/ 1157 w 5095"/>
                <a:gd name="T95" fmla="*/ 3312 h 3313"/>
                <a:gd name="T96" fmla="*/ 844 w 5095"/>
                <a:gd name="T97" fmla="*/ 3281 h 3313"/>
                <a:gd name="T98" fmla="*/ 500 w 5095"/>
                <a:gd name="T99" fmla="*/ 3125 h 3313"/>
                <a:gd name="T100" fmla="*/ 157 w 5095"/>
                <a:gd name="T101" fmla="*/ 2781 h 3313"/>
                <a:gd name="T102" fmla="*/ 0 w 5095"/>
                <a:gd name="T103" fmla="*/ 2375 h 3313"/>
                <a:gd name="T104" fmla="*/ 0 w 5095"/>
                <a:gd name="T105" fmla="*/ 2187 h 3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95" h="3313">
                  <a:moveTo>
                    <a:pt x="0" y="2187"/>
                  </a:moveTo>
                  <a:lnTo>
                    <a:pt x="0" y="2187"/>
                  </a:lnTo>
                  <a:cubicBezTo>
                    <a:pt x="0" y="1844"/>
                    <a:pt x="125" y="1562"/>
                    <a:pt x="407" y="1312"/>
                  </a:cubicBezTo>
                  <a:cubicBezTo>
                    <a:pt x="500" y="1250"/>
                    <a:pt x="625" y="1187"/>
                    <a:pt x="750" y="1156"/>
                  </a:cubicBezTo>
                  <a:cubicBezTo>
                    <a:pt x="782" y="1125"/>
                    <a:pt x="813" y="1094"/>
                    <a:pt x="813" y="1062"/>
                  </a:cubicBezTo>
                  <a:cubicBezTo>
                    <a:pt x="875" y="687"/>
                    <a:pt x="1032" y="406"/>
                    <a:pt x="1344" y="219"/>
                  </a:cubicBezTo>
                  <a:cubicBezTo>
                    <a:pt x="1563" y="62"/>
                    <a:pt x="1813" y="0"/>
                    <a:pt x="2094" y="31"/>
                  </a:cubicBezTo>
                  <a:cubicBezTo>
                    <a:pt x="2344" y="62"/>
                    <a:pt x="2563" y="187"/>
                    <a:pt x="2750" y="406"/>
                  </a:cubicBezTo>
                  <a:cubicBezTo>
                    <a:pt x="2782" y="437"/>
                    <a:pt x="2813" y="437"/>
                    <a:pt x="2875" y="437"/>
                  </a:cubicBezTo>
                  <a:cubicBezTo>
                    <a:pt x="2938" y="437"/>
                    <a:pt x="3000" y="437"/>
                    <a:pt x="3063" y="437"/>
                  </a:cubicBezTo>
                  <a:cubicBezTo>
                    <a:pt x="3219" y="437"/>
                    <a:pt x="3407" y="500"/>
                    <a:pt x="3563" y="594"/>
                  </a:cubicBezTo>
                  <a:cubicBezTo>
                    <a:pt x="3719" y="719"/>
                    <a:pt x="3844" y="844"/>
                    <a:pt x="3938" y="1031"/>
                  </a:cubicBezTo>
                  <a:cubicBezTo>
                    <a:pt x="3938" y="1031"/>
                    <a:pt x="3969" y="1031"/>
                    <a:pt x="4000" y="1062"/>
                  </a:cubicBezTo>
                  <a:cubicBezTo>
                    <a:pt x="4188" y="1062"/>
                    <a:pt x="4375" y="1125"/>
                    <a:pt x="4563" y="1219"/>
                  </a:cubicBezTo>
                  <a:cubicBezTo>
                    <a:pt x="4719" y="1312"/>
                    <a:pt x="4844" y="1469"/>
                    <a:pt x="4938" y="1625"/>
                  </a:cubicBezTo>
                  <a:cubicBezTo>
                    <a:pt x="5000" y="1750"/>
                    <a:pt x="5032" y="1875"/>
                    <a:pt x="5063" y="2000"/>
                  </a:cubicBezTo>
                  <a:cubicBezTo>
                    <a:pt x="5094" y="2125"/>
                    <a:pt x="5094" y="2281"/>
                    <a:pt x="5063" y="2406"/>
                  </a:cubicBezTo>
                  <a:cubicBezTo>
                    <a:pt x="5032" y="2500"/>
                    <a:pt x="5000" y="2625"/>
                    <a:pt x="4938" y="2719"/>
                  </a:cubicBezTo>
                  <a:cubicBezTo>
                    <a:pt x="4844" y="2906"/>
                    <a:pt x="4688" y="3062"/>
                    <a:pt x="4532" y="3156"/>
                  </a:cubicBezTo>
                  <a:cubicBezTo>
                    <a:pt x="4407" y="3219"/>
                    <a:pt x="4313" y="3250"/>
                    <a:pt x="4188" y="3281"/>
                  </a:cubicBezTo>
                  <a:cubicBezTo>
                    <a:pt x="4125" y="3312"/>
                    <a:pt x="4063" y="3312"/>
                    <a:pt x="4000" y="3312"/>
                  </a:cubicBezTo>
                  <a:cubicBezTo>
                    <a:pt x="3907" y="3281"/>
                    <a:pt x="3844" y="3219"/>
                    <a:pt x="3844" y="3125"/>
                  </a:cubicBezTo>
                  <a:cubicBezTo>
                    <a:pt x="3844" y="3031"/>
                    <a:pt x="3907" y="2937"/>
                    <a:pt x="4000" y="2937"/>
                  </a:cubicBezTo>
                  <a:cubicBezTo>
                    <a:pt x="4063" y="2906"/>
                    <a:pt x="4157" y="2875"/>
                    <a:pt x="4219" y="2875"/>
                  </a:cubicBezTo>
                  <a:cubicBezTo>
                    <a:pt x="4375" y="2812"/>
                    <a:pt x="4469" y="2719"/>
                    <a:pt x="4563" y="2594"/>
                  </a:cubicBezTo>
                  <a:cubicBezTo>
                    <a:pt x="4594" y="2531"/>
                    <a:pt x="4625" y="2437"/>
                    <a:pt x="4657" y="2375"/>
                  </a:cubicBezTo>
                  <a:cubicBezTo>
                    <a:pt x="4688" y="2312"/>
                    <a:pt x="4688" y="2250"/>
                    <a:pt x="4688" y="2156"/>
                  </a:cubicBezTo>
                  <a:cubicBezTo>
                    <a:pt x="4688" y="1937"/>
                    <a:pt x="4594" y="1750"/>
                    <a:pt x="4407" y="1594"/>
                  </a:cubicBezTo>
                  <a:cubicBezTo>
                    <a:pt x="4250" y="1469"/>
                    <a:pt x="4032" y="1406"/>
                    <a:pt x="3813" y="1469"/>
                  </a:cubicBezTo>
                  <a:cubicBezTo>
                    <a:pt x="3719" y="1500"/>
                    <a:pt x="3688" y="1469"/>
                    <a:pt x="3657" y="1375"/>
                  </a:cubicBezTo>
                  <a:cubicBezTo>
                    <a:pt x="3594" y="1156"/>
                    <a:pt x="3469" y="969"/>
                    <a:pt x="3250" y="875"/>
                  </a:cubicBezTo>
                  <a:cubicBezTo>
                    <a:pt x="3094" y="812"/>
                    <a:pt x="2907" y="812"/>
                    <a:pt x="2750" y="875"/>
                  </a:cubicBezTo>
                  <a:cubicBezTo>
                    <a:pt x="2719" y="875"/>
                    <a:pt x="2688" y="875"/>
                    <a:pt x="2657" y="875"/>
                  </a:cubicBezTo>
                  <a:cubicBezTo>
                    <a:pt x="2625" y="875"/>
                    <a:pt x="2625" y="875"/>
                    <a:pt x="2594" y="844"/>
                  </a:cubicBezTo>
                  <a:cubicBezTo>
                    <a:pt x="2532" y="781"/>
                    <a:pt x="2500" y="687"/>
                    <a:pt x="2438" y="625"/>
                  </a:cubicBezTo>
                  <a:cubicBezTo>
                    <a:pt x="2344" y="531"/>
                    <a:pt x="2219" y="468"/>
                    <a:pt x="2094" y="437"/>
                  </a:cubicBezTo>
                  <a:cubicBezTo>
                    <a:pt x="1969" y="406"/>
                    <a:pt x="1844" y="437"/>
                    <a:pt x="1719" y="468"/>
                  </a:cubicBezTo>
                  <a:cubicBezTo>
                    <a:pt x="1563" y="500"/>
                    <a:pt x="1469" y="594"/>
                    <a:pt x="1375" y="719"/>
                  </a:cubicBezTo>
                  <a:cubicBezTo>
                    <a:pt x="1219" y="906"/>
                    <a:pt x="1188" y="1125"/>
                    <a:pt x="1250" y="1375"/>
                  </a:cubicBezTo>
                  <a:cubicBezTo>
                    <a:pt x="1250" y="1437"/>
                    <a:pt x="1250" y="1469"/>
                    <a:pt x="1188" y="1469"/>
                  </a:cubicBezTo>
                  <a:cubicBezTo>
                    <a:pt x="1125" y="1469"/>
                    <a:pt x="1094" y="1469"/>
                    <a:pt x="1063" y="1469"/>
                  </a:cubicBezTo>
                  <a:cubicBezTo>
                    <a:pt x="907" y="1500"/>
                    <a:pt x="750" y="1562"/>
                    <a:pt x="657" y="1656"/>
                  </a:cubicBezTo>
                  <a:cubicBezTo>
                    <a:pt x="532" y="1750"/>
                    <a:pt x="438" y="1875"/>
                    <a:pt x="407" y="2000"/>
                  </a:cubicBezTo>
                  <a:cubicBezTo>
                    <a:pt x="407" y="2094"/>
                    <a:pt x="407" y="2187"/>
                    <a:pt x="407" y="2281"/>
                  </a:cubicBezTo>
                  <a:cubicBezTo>
                    <a:pt x="438" y="2531"/>
                    <a:pt x="563" y="2687"/>
                    <a:pt x="750" y="2812"/>
                  </a:cubicBezTo>
                  <a:cubicBezTo>
                    <a:pt x="844" y="2875"/>
                    <a:pt x="969" y="2906"/>
                    <a:pt x="1094" y="2906"/>
                  </a:cubicBezTo>
                  <a:cubicBezTo>
                    <a:pt x="1188" y="2937"/>
                    <a:pt x="1250" y="2969"/>
                    <a:pt x="1282" y="3062"/>
                  </a:cubicBezTo>
                  <a:cubicBezTo>
                    <a:pt x="1313" y="3156"/>
                    <a:pt x="1250" y="3281"/>
                    <a:pt x="1157" y="3312"/>
                  </a:cubicBezTo>
                  <a:cubicBezTo>
                    <a:pt x="1063" y="3312"/>
                    <a:pt x="938" y="3312"/>
                    <a:pt x="844" y="3281"/>
                  </a:cubicBezTo>
                  <a:cubicBezTo>
                    <a:pt x="719" y="3250"/>
                    <a:pt x="594" y="3187"/>
                    <a:pt x="500" y="3125"/>
                  </a:cubicBezTo>
                  <a:cubicBezTo>
                    <a:pt x="344" y="3031"/>
                    <a:pt x="250" y="2906"/>
                    <a:pt x="157" y="2781"/>
                  </a:cubicBezTo>
                  <a:cubicBezTo>
                    <a:pt x="94" y="2656"/>
                    <a:pt x="32" y="2500"/>
                    <a:pt x="0" y="2375"/>
                  </a:cubicBezTo>
                  <a:cubicBezTo>
                    <a:pt x="0" y="2312"/>
                    <a:pt x="0" y="2250"/>
                    <a:pt x="0" y="2187"/>
                  </a:cubicBezTo>
                </a:path>
              </a:pathLst>
            </a:custGeom>
            <a:grpFill/>
            <a:ln>
              <a:noFill/>
            </a:ln>
            <a:effectLst/>
          </p:spPr>
          <p:txBody>
            <a:bodyPr wrap="none" anchor="ctr"/>
            <a:lstStyle/>
            <a:p>
              <a:endParaRPr lang="en-US"/>
            </a:p>
          </p:txBody>
        </p:sp>
        <p:sp>
          <p:nvSpPr>
            <p:cNvPr id="74" name="Freeform 5"/>
            <p:cNvSpPr>
              <a:spLocks noChangeArrowheads="1"/>
            </p:cNvSpPr>
            <p:nvPr/>
          </p:nvSpPr>
          <p:spPr bwMode="gray">
            <a:xfrm>
              <a:off x="1922344" y="2715808"/>
              <a:ext cx="308852" cy="579427"/>
            </a:xfrm>
            <a:custGeom>
              <a:avLst/>
              <a:gdLst>
                <a:gd name="T0" fmla="*/ 1000 w 1032"/>
                <a:gd name="T1" fmla="*/ 0 h 1938"/>
                <a:gd name="T2" fmla="*/ 1000 w 1032"/>
                <a:gd name="T3" fmla="*/ 0 h 1938"/>
                <a:gd name="T4" fmla="*/ 1031 w 1032"/>
                <a:gd name="T5" fmla="*/ 94 h 1938"/>
                <a:gd name="T6" fmla="*/ 969 w 1032"/>
                <a:gd name="T7" fmla="*/ 625 h 1938"/>
                <a:gd name="T8" fmla="*/ 906 w 1032"/>
                <a:gd name="T9" fmla="*/ 1094 h 1938"/>
                <a:gd name="T10" fmla="*/ 906 w 1032"/>
                <a:gd name="T11" fmla="*/ 1219 h 1938"/>
                <a:gd name="T12" fmla="*/ 875 w 1032"/>
                <a:gd name="T13" fmla="*/ 1437 h 1938"/>
                <a:gd name="T14" fmla="*/ 594 w 1032"/>
                <a:gd name="T15" fmla="*/ 1875 h 1938"/>
                <a:gd name="T16" fmla="*/ 63 w 1032"/>
                <a:gd name="T17" fmla="*/ 1687 h 1938"/>
                <a:gd name="T18" fmla="*/ 31 w 1032"/>
                <a:gd name="T19" fmla="*/ 1344 h 1938"/>
                <a:gd name="T20" fmla="*/ 250 w 1032"/>
                <a:gd name="T21" fmla="*/ 1062 h 1938"/>
                <a:gd name="T22" fmla="*/ 344 w 1032"/>
                <a:gd name="T23" fmla="*/ 937 h 1938"/>
                <a:gd name="T24" fmla="*/ 750 w 1032"/>
                <a:gd name="T25" fmla="*/ 375 h 1938"/>
                <a:gd name="T26" fmla="*/ 1000 w 1032"/>
                <a:gd name="T27" fmla="*/ 0 h 1938"/>
                <a:gd name="T28" fmla="*/ 438 w 1032"/>
                <a:gd name="T29" fmla="*/ 1656 h 1938"/>
                <a:gd name="T30" fmla="*/ 438 w 1032"/>
                <a:gd name="T31" fmla="*/ 1656 h 1938"/>
                <a:gd name="T32" fmla="*/ 656 w 1032"/>
                <a:gd name="T33" fmla="*/ 1469 h 1938"/>
                <a:gd name="T34" fmla="*/ 438 w 1032"/>
                <a:gd name="T35" fmla="*/ 1250 h 1938"/>
                <a:gd name="T36" fmla="*/ 250 w 1032"/>
                <a:gd name="T37" fmla="*/ 1469 h 1938"/>
                <a:gd name="T38" fmla="*/ 438 w 1032"/>
                <a:gd name="T39" fmla="*/ 1656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32" h="1938">
                  <a:moveTo>
                    <a:pt x="1000" y="0"/>
                  </a:moveTo>
                  <a:lnTo>
                    <a:pt x="1000" y="0"/>
                  </a:lnTo>
                  <a:cubicBezTo>
                    <a:pt x="1000" y="31"/>
                    <a:pt x="1031" y="62"/>
                    <a:pt x="1031" y="94"/>
                  </a:cubicBezTo>
                  <a:cubicBezTo>
                    <a:pt x="1000" y="250"/>
                    <a:pt x="969" y="437"/>
                    <a:pt x="969" y="625"/>
                  </a:cubicBezTo>
                  <a:cubicBezTo>
                    <a:pt x="938" y="781"/>
                    <a:pt x="938" y="937"/>
                    <a:pt x="906" y="1094"/>
                  </a:cubicBezTo>
                  <a:cubicBezTo>
                    <a:pt x="906" y="1125"/>
                    <a:pt x="906" y="1187"/>
                    <a:pt x="906" y="1219"/>
                  </a:cubicBezTo>
                  <a:cubicBezTo>
                    <a:pt x="875" y="1281"/>
                    <a:pt x="875" y="1375"/>
                    <a:pt x="875" y="1437"/>
                  </a:cubicBezTo>
                  <a:cubicBezTo>
                    <a:pt x="906" y="1625"/>
                    <a:pt x="750" y="1812"/>
                    <a:pt x="594" y="1875"/>
                  </a:cubicBezTo>
                  <a:cubicBezTo>
                    <a:pt x="406" y="1937"/>
                    <a:pt x="188" y="1875"/>
                    <a:pt x="63" y="1687"/>
                  </a:cubicBezTo>
                  <a:cubicBezTo>
                    <a:pt x="0" y="1593"/>
                    <a:pt x="0" y="1469"/>
                    <a:pt x="31" y="1344"/>
                  </a:cubicBezTo>
                  <a:cubicBezTo>
                    <a:pt x="31" y="1219"/>
                    <a:pt x="125" y="1125"/>
                    <a:pt x="250" y="1062"/>
                  </a:cubicBezTo>
                  <a:cubicBezTo>
                    <a:pt x="313" y="1031"/>
                    <a:pt x="313" y="1000"/>
                    <a:pt x="344" y="937"/>
                  </a:cubicBezTo>
                  <a:cubicBezTo>
                    <a:pt x="500" y="750"/>
                    <a:pt x="625" y="562"/>
                    <a:pt x="750" y="375"/>
                  </a:cubicBezTo>
                  <a:cubicBezTo>
                    <a:pt x="813" y="250"/>
                    <a:pt x="906" y="125"/>
                    <a:pt x="1000" y="0"/>
                  </a:cubicBezTo>
                  <a:close/>
                  <a:moveTo>
                    <a:pt x="438" y="1656"/>
                  </a:moveTo>
                  <a:lnTo>
                    <a:pt x="438" y="1656"/>
                  </a:lnTo>
                  <a:cubicBezTo>
                    <a:pt x="563" y="1656"/>
                    <a:pt x="656" y="1562"/>
                    <a:pt x="656" y="1469"/>
                  </a:cubicBezTo>
                  <a:cubicBezTo>
                    <a:pt x="656" y="1344"/>
                    <a:pt x="563" y="1250"/>
                    <a:pt x="438" y="1250"/>
                  </a:cubicBezTo>
                  <a:cubicBezTo>
                    <a:pt x="313" y="1250"/>
                    <a:pt x="250" y="1344"/>
                    <a:pt x="250" y="1469"/>
                  </a:cubicBezTo>
                  <a:cubicBezTo>
                    <a:pt x="250" y="1562"/>
                    <a:pt x="313" y="1656"/>
                    <a:pt x="438" y="1656"/>
                  </a:cubicBezTo>
                  <a:close/>
                </a:path>
              </a:pathLst>
            </a:custGeom>
            <a:grpFill/>
            <a:ln>
              <a:noFill/>
            </a:ln>
            <a:effectLst/>
          </p:spPr>
          <p:txBody>
            <a:bodyPr wrap="none" anchor="ctr"/>
            <a:lstStyle/>
            <a:p>
              <a:endParaRPr lang="en-US"/>
            </a:p>
          </p:txBody>
        </p:sp>
        <p:sp>
          <p:nvSpPr>
            <p:cNvPr id="90" name="Freeform 8"/>
            <p:cNvSpPr>
              <a:spLocks noChangeArrowheads="1"/>
            </p:cNvSpPr>
            <p:nvPr/>
          </p:nvSpPr>
          <p:spPr bwMode="gray">
            <a:xfrm>
              <a:off x="1745480" y="2546863"/>
              <a:ext cx="234938" cy="308852"/>
            </a:xfrm>
            <a:custGeom>
              <a:avLst/>
              <a:gdLst>
                <a:gd name="T0" fmla="*/ 782 w 783"/>
                <a:gd name="T1" fmla="*/ 844 h 1033"/>
                <a:gd name="T2" fmla="*/ 782 w 783"/>
                <a:gd name="T3" fmla="*/ 844 h 1033"/>
                <a:gd name="T4" fmla="*/ 750 w 783"/>
                <a:gd name="T5" fmla="*/ 875 h 1033"/>
                <a:gd name="T6" fmla="*/ 563 w 783"/>
                <a:gd name="T7" fmla="*/ 1000 h 1033"/>
                <a:gd name="T8" fmla="*/ 469 w 783"/>
                <a:gd name="T9" fmla="*/ 1000 h 1033"/>
                <a:gd name="T10" fmla="*/ 282 w 783"/>
                <a:gd name="T11" fmla="*/ 750 h 1033"/>
                <a:gd name="T12" fmla="*/ 32 w 783"/>
                <a:gd name="T13" fmla="*/ 438 h 1033"/>
                <a:gd name="T14" fmla="*/ 63 w 783"/>
                <a:gd name="T15" fmla="*/ 313 h 1033"/>
                <a:gd name="T16" fmla="*/ 532 w 783"/>
                <a:gd name="T17" fmla="*/ 32 h 1033"/>
                <a:gd name="T18" fmla="*/ 594 w 783"/>
                <a:gd name="T19" fmla="*/ 0 h 1033"/>
                <a:gd name="T20" fmla="*/ 657 w 783"/>
                <a:gd name="T21" fmla="*/ 63 h 1033"/>
                <a:gd name="T22" fmla="*/ 688 w 783"/>
                <a:gd name="T23" fmla="*/ 313 h 1033"/>
                <a:gd name="T24" fmla="*/ 782 w 783"/>
                <a:gd name="T25" fmla="*/ 782 h 1033"/>
                <a:gd name="T26" fmla="*/ 782 w 783"/>
                <a:gd name="T27" fmla="*/ 844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3" h="1033">
                  <a:moveTo>
                    <a:pt x="782" y="844"/>
                  </a:moveTo>
                  <a:lnTo>
                    <a:pt x="782" y="844"/>
                  </a:lnTo>
                  <a:cubicBezTo>
                    <a:pt x="782" y="844"/>
                    <a:pt x="782" y="875"/>
                    <a:pt x="750" y="875"/>
                  </a:cubicBezTo>
                  <a:cubicBezTo>
                    <a:pt x="688" y="907"/>
                    <a:pt x="625" y="938"/>
                    <a:pt x="563" y="1000"/>
                  </a:cubicBezTo>
                  <a:cubicBezTo>
                    <a:pt x="532" y="1032"/>
                    <a:pt x="500" y="1032"/>
                    <a:pt x="469" y="1000"/>
                  </a:cubicBezTo>
                  <a:cubicBezTo>
                    <a:pt x="407" y="907"/>
                    <a:pt x="344" y="813"/>
                    <a:pt x="282" y="750"/>
                  </a:cubicBezTo>
                  <a:cubicBezTo>
                    <a:pt x="219" y="625"/>
                    <a:pt x="125" y="532"/>
                    <a:pt x="32" y="438"/>
                  </a:cubicBezTo>
                  <a:cubicBezTo>
                    <a:pt x="0" y="375"/>
                    <a:pt x="0" y="344"/>
                    <a:pt x="63" y="313"/>
                  </a:cubicBezTo>
                  <a:cubicBezTo>
                    <a:pt x="188" y="188"/>
                    <a:pt x="375" y="94"/>
                    <a:pt x="532" y="32"/>
                  </a:cubicBezTo>
                  <a:cubicBezTo>
                    <a:pt x="563" y="32"/>
                    <a:pt x="563" y="32"/>
                    <a:pt x="594" y="0"/>
                  </a:cubicBezTo>
                  <a:cubicBezTo>
                    <a:pt x="625" y="0"/>
                    <a:pt x="657" y="32"/>
                    <a:pt x="657" y="63"/>
                  </a:cubicBezTo>
                  <a:cubicBezTo>
                    <a:pt x="657" y="157"/>
                    <a:pt x="688" y="219"/>
                    <a:pt x="688" y="313"/>
                  </a:cubicBezTo>
                  <a:cubicBezTo>
                    <a:pt x="719" y="469"/>
                    <a:pt x="750" y="625"/>
                    <a:pt x="782" y="782"/>
                  </a:cubicBezTo>
                  <a:cubicBezTo>
                    <a:pt x="782" y="813"/>
                    <a:pt x="782" y="813"/>
                    <a:pt x="782" y="844"/>
                  </a:cubicBezTo>
                </a:path>
              </a:pathLst>
            </a:custGeom>
            <a:grpFill/>
            <a:ln>
              <a:noFill/>
            </a:ln>
            <a:effectLst/>
          </p:spPr>
          <p:txBody>
            <a:bodyPr wrap="none" anchor="ctr"/>
            <a:lstStyle/>
            <a:p>
              <a:endParaRPr lang="en-US"/>
            </a:p>
          </p:txBody>
        </p:sp>
        <p:sp>
          <p:nvSpPr>
            <p:cNvPr id="92" name="Freeform 9"/>
            <p:cNvSpPr>
              <a:spLocks noChangeArrowheads="1"/>
            </p:cNvSpPr>
            <p:nvPr/>
          </p:nvSpPr>
          <p:spPr bwMode="gray">
            <a:xfrm>
              <a:off x="1969859" y="2528385"/>
              <a:ext cx="187423" cy="262656"/>
            </a:xfrm>
            <a:custGeom>
              <a:avLst/>
              <a:gdLst>
                <a:gd name="T0" fmla="*/ 438 w 626"/>
                <a:gd name="T1" fmla="*/ 875 h 876"/>
                <a:gd name="T2" fmla="*/ 438 w 626"/>
                <a:gd name="T3" fmla="*/ 875 h 876"/>
                <a:gd name="T4" fmla="*/ 188 w 626"/>
                <a:gd name="T5" fmla="*/ 875 h 876"/>
                <a:gd name="T6" fmla="*/ 125 w 626"/>
                <a:gd name="T7" fmla="*/ 844 h 876"/>
                <a:gd name="T8" fmla="*/ 32 w 626"/>
                <a:gd name="T9" fmla="*/ 312 h 876"/>
                <a:gd name="T10" fmla="*/ 0 w 626"/>
                <a:gd name="T11" fmla="*/ 94 h 876"/>
                <a:gd name="T12" fmla="*/ 63 w 626"/>
                <a:gd name="T13" fmla="*/ 31 h 876"/>
                <a:gd name="T14" fmla="*/ 282 w 626"/>
                <a:gd name="T15" fmla="*/ 0 h 876"/>
                <a:gd name="T16" fmla="*/ 563 w 626"/>
                <a:gd name="T17" fmla="*/ 31 h 876"/>
                <a:gd name="T18" fmla="*/ 625 w 626"/>
                <a:gd name="T19" fmla="*/ 125 h 876"/>
                <a:gd name="T20" fmla="*/ 563 w 626"/>
                <a:gd name="T21" fmla="*/ 469 h 876"/>
                <a:gd name="T22" fmla="*/ 500 w 626"/>
                <a:gd name="T23" fmla="*/ 781 h 876"/>
                <a:gd name="T24" fmla="*/ 438 w 626"/>
                <a:gd name="T25" fmla="*/ 875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6" h="876">
                  <a:moveTo>
                    <a:pt x="438" y="875"/>
                  </a:moveTo>
                  <a:lnTo>
                    <a:pt x="438" y="875"/>
                  </a:lnTo>
                  <a:cubicBezTo>
                    <a:pt x="344" y="875"/>
                    <a:pt x="282" y="875"/>
                    <a:pt x="188" y="875"/>
                  </a:cubicBezTo>
                  <a:cubicBezTo>
                    <a:pt x="157" y="875"/>
                    <a:pt x="157" y="875"/>
                    <a:pt x="125" y="844"/>
                  </a:cubicBezTo>
                  <a:cubicBezTo>
                    <a:pt x="94" y="656"/>
                    <a:pt x="63" y="469"/>
                    <a:pt x="32" y="312"/>
                  </a:cubicBezTo>
                  <a:cubicBezTo>
                    <a:pt x="32" y="250"/>
                    <a:pt x="0" y="156"/>
                    <a:pt x="0" y="94"/>
                  </a:cubicBezTo>
                  <a:cubicBezTo>
                    <a:pt x="0" y="62"/>
                    <a:pt x="0" y="31"/>
                    <a:pt x="63" y="31"/>
                  </a:cubicBezTo>
                  <a:cubicBezTo>
                    <a:pt x="125" y="0"/>
                    <a:pt x="188" y="0"/>
                    <a:pt x="282" y="0"/>
                  </a:cubicBezTo>
                  <a:cubicBezTo>
                    <a:pt x="375" y="0"/>
                    <a:pt x="469" y="31"/>
                    <a:pt x="563" y="31"/>
                  </a:cubicBezTo>
                  <a:cubicBezTo>
                    <a:pt x="625" y="31"/>
                    <a:pt x="625" y="62"/>
                    <a:pt x="625" y="125"/>
                  </a:cubicBezTo>
                  <a:cubicBezTo>
                    <a:pt x="594" y="219"/>
                    <a:pt x="563" y="344"/>
                    <a:pt x="563" y="469"/>
                  </a:cubicBezTo>
                  <a:cubicBezTo>
                    <a:pt x="532" y="562"/>
                    <a:pt x="532" y="687"/>
                    <a:pt x="500" y="781"/>
                  </a:cubicBezTo>
                  <a:cubicBezTo>
                    <a:pt x="500" y="844"/>
                    <a:pt x="469" y="875"/>
                    <a:pt x="438" y="875"/>
                  </a:cubicBezTo>
                </a:path>
              </a:pathLst>
            </a:custGeom>
            <a:grpFill/>
            <a:ln>
              <a:noFill/>
            </a:ln>
            <a:effectLst/>
          </p:spPr>
          <p:txBody>
            <a:bodyPr wrap="none" anchor="ctr"/>
            <a:lstStyle/>
            <a:p>
              <a:endParaRPr lang="en-US"/>
            </a:p>
          </p:txBody>
        </p:sp>
        <p:sp>
          <p:nvSpPr>
            <p:cNvPr id="93" name="Freeform 10"/>
            <p:cNvSpPr>
              <a:spLocks noChangeArrowheads="1"/>
            </p:cNvSpPr>
            <p:nvPr/>
          </p:nvSpPr>
          <p:spPr bwMode="gray">
            <a:xfrm>
              <a:off x="1604253" y="2678851"/>
              <a:ext cx="271895" cy="271895"/>
            </a:xfrm>
            <a:custGeom>
              <a:avLst/>
              <a:gdLst>
                <a:gd name="T0" fmla="*/ 406 w 907"/>
                <a:gd name="T1" fmla="*/ 0 h 907"/>
                <a:gd name="T2" fmla="*/ 406 w 907"/>
                <a:gd name="T3" fmla="*/ 0 h 907"/>
                <a:gd name="T4" fmla="*/ 593 w 907"/>
                <a:gd name="T5" fmla="*/ 250 h 907"/>
                <a:gd name="T6" fmla="*/ 843 w 907"/>
                <a:gd name="T7" fmla="*/ 625 h 907"/>
                <a:gd name="T8" fmla="*/ 843 w 907"/>
                <a:gd name="T9" fmla="*/ 750 h 907"/>
                <a:gd name="T10" fmla="*/ 781 w 907"/>
                <a:gd name="T11" fmla="*/ 875 h 907"/>
                <a:gd name="T12" fmla="*/ 687 w 907"/>
                <a:gd name="T13" fmla="*/ 906 h 907"/>
                <a:gd name="T14" fmla="*/ 187 w 907"/>
                <a:gd name="T15" fmla="*/ 687 h 907"/>
                <a:gd name="T16" fmla="*/ 31 w 907"/>
                <a:gd name="T17" fmla="*/ 625 h 907"/>
                <a:gd name="T18" fmla="*/ 0 w 907"/>
                <a:gd name="T19" fmla="*/ 562 h 907"/>
                <a:gd name="T20" fmla="*/ 156 w 907"/>
                <a:gd name="T21" fmla="*/ 312 h 907"/>
                <a:gd name="T22" fmla="*/ 312 w 907"/>
                <a:gd name="T23" fmla="*/ 62 h 907"/>
                <a:gd name="T24" fmla="*/ 375 w 907"/>
                <a:gd name="T25" fmla="*/ 0 h 907"/>
                <a:gd name="T26" fmla="*/ 406 w 907"/>
                <a:gd name="T27" fmla="*/ 0 h 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7" h="907">
                  <a:moveTo>
                    <a:pt x="406" y="0"/>
                  </a:moveTo>
                  <a:lnTo>
                    <a:pt x="406" y="0"/>
                  </a:lnTo>
                  <a:cubicBezTo>
                    <a:pt x="468" y="94"/>
                    <a:pt x="531" y="187"/>
                    <a:pt x="593" y="250"/>
                  </a:cubicBezTo>
                  <a:cubicBezTo>
                    <a:pt x="687" y="375"/>
                    <a:pt x="750" y="500"/>
                    <a:pt x="843" y="625"/>
                  </a:cubicBezTo>
                  <a:cubicBezTo>
                    <a:pt x="906" y="656"/>
                    <a:pt x="906" y="687"/>
                    <a:pt x="843" y="750"/>
                  </a:cubicBezTo>
                  <a:cubicBezTo>
                    <a:pt x="812" y="781"/>
                    <a:pt x="781" y="812"/>
                    <a:pt x="781" y="875"/>
                  </a:cubicBezTo>
                  <a:cubicBezTo>
                    <a:pt x="750" y="906"/>
                    <a:pt x="718" y="906"/>
                    <a:pt x="687" y="906"/>
                  </a:cubicBezTo>
                  <a:cubicBezTo>
                    <a:pt x="531" y="843"/>
                    <a:pt x="343" y="750"/>
                    <a:pt x="187" y="687"/>
                  </a:cubicBezTo>
                  <a:cubicBezTo>
                    <a:pt x="125" y="656"/>
                    <a:pt x="93" y="656"/>
                    <a:pt x="31" y="625"/>
                  </a:cubicBezTo>
                  <a:cubicBezTo>
                    <a:pt x="0" y="625"/>
                    <a:pt x="0" y="594"/>
                    <a:pt x="0" y="562"/>
                  </a:cubicBezTo>
                  <a:cubicBezTo>
                    <a:pt x="62" y="469"/>
                    <a:pt x="93" y="375"/>
                    <a:pt x="156" y="312"/>
                  </a:cubicBezTo>
                  <a:cubicBezTo>
                    <a:pt x="187" y="219"/>
                    <a:pt x="250" y="156"/>
                    <a:pt x="312" y="62"/>
                  </a:cubicBezTo>
                  <a:cubicBezTo>
                    <a:pt x="343" y="31"/>
                    <a:pt x="343" y="31"/>
                    <a:pt x="375" y="0"/>
                  </a:cubicBezTo>
                  <a:cubicBezTo>
                    <a:pt x="375" y="0"/>
                    <a:pt x="375" y="0"/>
                    <a:pt x="406" y="0"/>
                  </a:cubicBezTo>
                </a:path>
              </a:pathLst>
            </a:custGeom>
            <a:grpFill/>
            <a:ln>
              <a:noFill/>
            </a:ln>
            <a:effectLst/>
          </p:spPr>
          <p:txBody>
            <a:bodyPr wrap="none" anchor="ctr"/>
            <a:lstStyle/>
            <a:p>
              <a:endParaRPr lang="en-US"/>
            </a:p>
          </p:txBody>
        </p:sp>
        <p:sp>
          <p:nvSpPr>
            <p:cNvPr id="94" name="Freeform 11"/>
            <p:cNvSpPr>
              <a:spLocks noChangeArrowheads="1"/>
            </p:cNvSpPr>
            <p:nvPr/>
          </p:nvSpPr>
          <p:spPr bwMode="gray">
            <a:xfrm>
              <a:off x="2249674" y="2688091"/>
              <a:ext cx="253417" cy="262656"/>
            </a:xfrm>
            <a:custGeom>
              <a:avLst/>
              <a:gdLst>
                <a:gd name="T0" fmla="*/ 0 w 845"/>
                <a:gd name="T1" fmla="*/ 594 h 876"/>
                <a:gd name="T2" fmla="*/ 0 w 845"/>
                <a:gd name="T3" fmla="*/ 594 h 876"/>
                <a:gd name="T4" fmla="*/ 31 w 845"/>
                <a:gd name="T5" fmla="*/ 563 h 876"/>
                <a:gd name="T6" fmla="*/ 437 w 845"/>
                <a:gd name="T7" fmla="*/ 31 h 876"/>
                <a:gd name="T8" fmla="*/ 531 w 845"/>
                <a:gd name="T9" fmla="*/ 31 h 876"/>
                <a:gd name="T10" fmla="*/ 750 w 845"/>
                <a:gd name="T11" fmla="*/ 344 h 876"/>
                <a:gd name="T12" fmla="*/ 844 w 845"/>
                <a:gd name="T13" fmla="*/ 531 h 876"/>
                <a:gd name="T14" fmla="*/ 812 w 845"/>
                <a:gd name="T15" fmla="*/ 594 h 876"/>
                <a:gd name="T16" fmla="*/ 531 w 845"/>
                <a:gd name="T17" fmla="*/ 719 h 876"/>
                <a:gd name="T18" fmla="*/ 219 w 845"/>
                <a:gd name="T19" fmla="*/ 844 h 876"/>
                <a:gd name="T20" fmla="*/ 156 w 845"/>
                <a:gd name="T21" fmla="*/ 844 h 876"/>
                <a:gd name="T22" fmla="*/ 31 w 845"/>
                <a:gd name="T23" fmla="*/ 656 h 876"/>
                <a:gd name="T24" fmla="*/ 0 w 845"/>
                <a:gd name="T25" fmla="*/ 59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5" h="876">
                  <a:moveTo>
                    <a:pt x="0" y="594"/>
                  </a:moveTo>
                  <a:lnTo>
                    <a:pt x="0" y="594"/>
                  </a:lnTo>
                  <a:cubicBezTo>
                    <a:pt x="31" y="594"/>
                    <a:pt x="31" y="594"/>
                    <a:pt x="31" y="563"/>
                  </a:cubicBezTo>
                  <a:cubicBezTo>
                    <a:pt x="187" y="375"/>
                    <a:pt x="312" y="219"/>
                    <a:pt x="437" y="31"/>
                  </a:cubicBezTo>
                  <a:cubicBezTo>
                    <a:pt x="469" y="0"/>
                    <a:pt x="500" y="0"/>
                    <a:pt x="531" y="31"/>
                  </a:cubicBezTo>
                  <a:cubicBezTo>
                    <a:pt x="594" y="125"/>
                    <a:pt x="687" y="250"/>
                    <a:pt x="750" y="344"/>
                  </a:cubicBezTo>
                  <a:cubicBezTo>
                    <a:pt x="781" y="406"/>
                    <a:pt x="812" y="469"/>
                    <a:pt x="844" y="531"/>
                  </a:cubicBezTo>
                  <a:cubicBezTo>
                    <a:pt x="844" y="563"/>
                    <a:pt x="844" y="594"/>
                    <a:pt x="812" y="594"/>
                  </a:cubicBezTo>
                  <a:cubicBezTo>
                    <a:pt x="719" y="656"/>
                    <a:pt x="625" y="688"/>
                    <a:pt x="531" y="719"/>
                  </a:cubicBezTo>
                  <a:cubicBezTo>
                    <a:pt x="406" y="781"/>
                    <a:pt x="312" y="812"/>
                    <a:pt x="219" y="844"/>
                  </a:cubicBezTo>
                  <a:cubicBezTo>
                    <a:pt x="187" y="875"/>
                    <a:pt x="187" y="875"/>
                    <a:pt x="156" y="844"/>
                  </a:cubicBezTo>
                  <a:cubicBezTo>
                    <a:pt x="125" y="781"/>
                    <a:pt x="62" y="719"/>
                    <a:pt x="31" y="656"/>
                  </a:cubicBezTo>
                  <a:cubicBezTo>
                    <a:pt x="31" y="625"/>
                    <a:pt x="31" y="625"/>
                    <a:pt x="0" y="594"/>
                  </a:cubicBezTo>
                </a:path>
              </a:pathLst>
            </a:custGeom>
            <a:grpFill/>
            <a:ln>
              <a:noFill/>
            </a:ln>
            <a:effectLst/>
          </p:spPr>
          <p:txBody>
            <a:bodyPr wrap="none" anchor="ctr"/>
            <a:lstStyle/>
            <a:p>
              <a:endParaRPr lang="en-US"/>
            </a:p>
          </p:txBody>
        </p:sp>
        <p:sp>
          <p:nvSpPr>
            <p:cNvPr id="95" name="Freeform 14"/>
            <p:cNvSpPr>
              <a:spLocks noChangeArrowheads="1"/>
            </p:cNvSpPr>
            <p:nvPr/>
          </p:nvSpPr>
          <p:spPr bwMode="gray">
            <a:xfrm>
              <a:off x="2155962" y="2546863"/>
              <a:ext cx="215141" cy="253417"/>
            </a:xfrm>
            <a:custGeom>
              <a:avLst/>
              <a:gdLst>
                <a:gd name="T0" fmla="*/ 375 w 720"/>
                <a:gd name="T1" fmla="*/ 250 h 845"/>
                <a:gd name="T2" fmla="*/ 375 w 720"/>
                <a:gd name="T3" fmla="*/ 250 h 845"/>
                <a:gd name="T4" fmla="*/ 63 w 720"/>
                <a:gd name="T5" fmla="*/ 625 h 845"/>
                <a:gd name="T6" fmla="*/ 32 w 720"/>
                <a:gd name="T7" fmla="*/ 625 h 845"/>
                <a:gd name="T8" fmla="*/ 0 w 720"/>
                <a:gd name="T9" fmla="*/ 594 h 845"/>
                <a:gd name="T10" fmla="*/ 63 w 720"/>
                <a:gd name="T11" fmla="*/ 313 h 845"/>
                <a:gd name="T12" fmla="*/ 94 w 720"/>
                <a:gd name="T13" fmla="*/ 94 h 845"/>
                <a:gd name="T14" fmla="*/ 219 w 720"/>
                <a:gd name="T15" fmla="*/ 32 h 845"/>
                <a:gd name="T16" fmla="*/ 688 w 720"/>
                <a:gd name="T17" fmla="*/ 344 h 845"/>
                <a:gd name="T18" fmla="*/ 688 w 720"/>
                <a:gd name="T19" fmla="*/ 407 h 845"/>
                <a:gd name="T20" fmla="*/ 375 w 720"/>
                <a:gd name="T21" fmla="*/ 813 h 845"/>
                <a:gd name="T22" fmla="*/ 344 w 720"/>
                <a:gd name="T23" fmla="*/ 844 h 845"/>
                <a:gd name="T24" fmla="*/ 313 w 720"/>
                <a:gd name="T25" fmla="*/ 782 h 845"/>
                <a:gd name="T26" fmla="*/ 375 w 720"/>
                <a:gd name="T27" fmla="*/ 282 h 845"/>
                <a:gd name="T28" fmla="*/ 375 w 720"/>
                <a:gd name="T29" fmla="*/ 250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0" h="845">
                  <a:moveTo>
                    <a:pt x="375" y="250"/>
                  </a:moveTo>
                  <a:lnTo>
                    <a:pt x="375" y="250"/>
                  </a:lnTo>
                  <a:cubicBezTo>
                    <a:pt x="250" y="375"/>
                    <a:pt x="157" y="500"/>
                    <a:pt x="63" y="625"/>
                  </a:cubicBezTo>
                  <a:lnTo>
                    <a:pt x="32" y="625"/>
                  </a:lnTo>
                  <a:cubicBezTo>
                    <a:pt x="32" y="625"/>
                    <a:pt x="0" y="625"/>
                    <a:pt x="0" y="594"/>
                  </a:cubicBezTo>
                  <a:cubicBezTo>
                    <a:pt x="32" y="500"/>
                    <a:pt x="32" y="407"/>
                    <a:pt x="63" y="313"/>
                  </a:cubicBezTo>
                  <a:cubicBezTo>
                    <a:pt x="63" y="219"/>
                    <a:pt x="94" y="157"/>
                    <a:pt x="94" y="94"/>
                  </a:cubicBezTo>
                  <a:cubicBezTo>
                    <a:pt x="125" y="0"/>
                    <a:pt x="125" y="0"/>
                    <a:pt x="219" y="32"/>
                  </a:cubicBezTo>
                  <a:cubicBezTo>
                    <a:pt x="375" y="94"/>
                    <a:pt x="532" y="219"/>
                    <a:pt x="688" y="344"/>
                  </a:cubicBezTo>
                  <a:cubicBezTo>
                    <a:pt x="719" y="375"/>
                    <a:pt x="719" y="375"/>
                    <a:pt x="688" y="407"/>
                  </a:cubicBezTo>
                  <a:cubicBezTo>
                    <a:pt x="594" y="563"/>
                    <a:pt x="469" y="688"/>
                    <a:pt x="375" y="813"/>
                  </a:cubicBezTo>
                  <a:lnTo>
                    <a:pt x="344" y="844"/>
                  </a:lnTo>
                  <a:cubicBezTo>
                    <a:pt x="344" y="813"/>
                    <a:pt x="313" y="813"/>
                    <a:pt x="313" y="782"/>
                  </a:cubicBezTo>
                  <a:cubicBezTo>
                    <a:pt x="344" y="625"/>
                    <a:pt x="344" y="438"/>
                    <a:pt x="375" y="282"/>
                  </a:cubicBezTo>
                  <a:lnTo>
                    <a:pt x="375" y="250"/>
                  </a:lnTo>
                </a:path>
              </a:pathLst>
            </a:custGeom>
            <a:grpFill/>
            <a:ln>
              <a:noFill/>
            </a:ln>
            <a:effectLst/>
          </p:spPr>
          <p:txBody>
            <a:bodyPr wrap="none" anchor="ctr"/>
            <a:lstStyle/>
            <a:p>
              <a:endParaRPr lang="en-US"/>
            </a:p>
          </p:txBody>
        </p:sp>
      </p:grpSp>
      <p:grpSp>
        <p:nvGrpSpPr>
          <p:cNvPr id="5" name="Group 29"/>
          <p:cNvGrpSpPr/>
          <p:nvPr/>
        </p:nvGrpSpPr>
        <p:grpSpPr bwMode="gray">
          <a:xfrm>
            <a:off x="10892008" y="3954659"/>
            <a:ext cx="383624" cy="358848"/>
            <a:chOff x="5076251" y="2079626"/>
            <a:chExt cx="1476000" cy="1296000"/>
          </a:xfrm>
          <a:solidFill>
            <a:schemeClr val="tx1"/>
          </a:solidFill>
        </p:grpSpPr>
        <p:sp>
          <p:nvSpPr>
            <p:cNvPr id="97" name="Freeform 3"/>
            <p:cNvSpPr>
              <a:spLocks noChangeArrowheads="1"/>
            </p:cNvSpPr>
            <p:nvPr/>
          </p:nvSpPr>
          <p:spPr bwMode="gray">
            <a:xfrm>
              <a:off x="5076251" y="2079626"/>
              <a:ext cx="1476000" cy="924929"/>
            </a:xfrm>
            <a:custGeom>
              <a:avLst/>
              <a:gdLst>
                <a:gd name="T0" fmla="*/ 4531 w 4532"/>
                <a:gd name="T1" fmla="*/ 1906 h 2969"/>
                <a:gd name="T2" fmla="*/ 4531 w 4532"/>
                <a:gd name="T3" fmla="*/ 1906 h 2969"/>
                <a:gd name="T4" fmla="*/ 4000 w 4532"/>
                <a:gd name="T5" fmla="*/ 2843 h 2969"/>
                <a:gd name="T6" fmla="*/ 3625 w 4532"/>
                <a:gd name="T7" fmla="*/ 2937 h 2969"/>
                <a:gd name="T8" fmla="*/ 3438 w 4532"/>
                <a:gd name="T9" fmla="*/ 2843 h 2969"/>
                <a:gd name="T10" fmla="*/ 3531 w 4532"/>
                <a:gd name="T11" fmla="*/ 2625 h 2969"/>
                <a:gd name="T12" fmla="*/ 3656 w 4532"/>
                <a:gd name="T13" fmla="*/ 2593 h 2969"/>
                <a:gd name="T14" fmla="*/ 3938 w 4532"/>
                <a:gd name="T15" fmla="*/ 2468 h 2969"/>
                <a:gd name="T16" fmla="*/ 4156 w 4532"/>
                <a:gd name="T17" fmla="*/ 1781 h 2969"/>
                <a:gd name="T18" fmla="*/ 3813 w 4532"/>
                <a:gd name="T19" fmla="*/ 1343 h 2969"/>
                <a:gd name="T20" fmla="*/ 3375 w 4532"/>
                <a:gd name="T21" fmla="*/ 1312 h 2969"/>
                <a:gd name="T22" fmla="*/ 3281 w 4532"/>
                <a:gd name="T23" fmla="*/ 1250 h 2969"/>
                <a:gd name="T24" fmla="*/ 3063 w 4532"/>
                <a:gd name="T25" fmla="*/ 875 h 2969"/>
                <a:gd name="T26" fmla="*/ 2594 w 4532"/>
                <a:gd name="T27" fmla="*/ 750 h 2969"/>
                <a:gd name="T28" fmla="*/ 2406 w 4532"/>
                <a:gd name="T29" fmla="*/ 781 h 2969"/>
                <a:gd name="T30" fmla="*/ 2313 w 4532"/>
                <a:gd name="T31" fmla="*/ 750 h 2969"/>
                <a:gd name="T32" fmla="*/ 2125 w 4532"/>
                <a:gd name="T33" fmla="*/ 531 h 2969"/>
                <a:gd name="T34" fmla="*/ 1594 w 4532"/>
                <a:gd name="T35" fmla="*/ 406 h 2969"/>
                <a:gd name="T36" fmla="*/ 1156 w 4532"/>
                <a:gd name="T37" fmla="*/ 750 h 2969"/>
                <a:gd name="T38" fmla="*/ 1125 w 4532"/>
                <a:gd name="T39" fmla="*/ 1218 h 2969"/>
                <a:gd name="T40" fmla="*/ 1063 w 4532"/>
                <a:gd name="T41" fmla="*/ 1312 h 2969"/>
                <a:gd name="T42" fmla="*/ 938 w 4532"/>
                <a:gd name="T43" fmla="*/ 1312 h 2969"/>
                <a:gd name="T44" fmla="*/ 500 w 4532"/>
                <a:gd name="T45" fmla="*/ 1562 h 2969"/>
                <a:gd name="T46" fmla="*/ 375 w 4532"/>
                <a:gd name="T47" fmla="*/ 2093 h 2969"/>
                <a:gd name="T48" fmla="*/ 688 w 4532"/>
                <a:gd name="T49" fmla="*/ 2531 h 2969"/>
                <a:gd name="T50" fmla="*/ 1000 w 4532"/>
                <a:gd name="T51" fmla="*/ 2593 h 2969"/>
                <a:gd name="T52" fmla="*/ 1156 w 4532"/>
                <a:gd name="T53" fmla="*/ 2749 h 2969"/>
                <a:gd name="T54" fmla="*/ 1031 w 4532"/>
                <a:gd name="T55" fmla="*/ 2937 h 2969"/>
                <a:gd name="T56" fmla="*/ 656 w 4532"/>
                <a:gd name="T57" fmla="*/ 2906 h 2969"/>
                <a:gd name="T58" fmla="*/ 188 w 4532"/>
                <a:gd name="T59" fmla="*/ 2531 h 2969"/>
                <a:gd name="T60" fmla="*/ 31 w 4532"/>
                <a:gd name="T61" fmla="*/ 2187 h 2969"/>
                <a:gd name="T62" fmla="*/ 0 w 4532"/>
                <a:gd name="T63" fmla="*/ 1875 h 2969"/>
                <a:gd name="T64" fmla="*/ 156 w 4532"/>
                <a:gd name="T65" fmla="*/ 1437 h 2969"/>
                <a:gd name="T66" fmla="*/ 625 w 4532"/>
                <a:gd name="T67" fmla="*/ 1031 h 2969"/>
                <a:gd name="T68" fmla="*/ 781 w 4532"/>
                <a:gd name="T69" fmla="*/ 812 h 2969"/>
                <a:gd name="T70" fmla="*/ 906 w 4532"/>
                <a:gd name="T71" fmla="*/ 500 h 2969"/>
                <a:gd name="T72" fmla="*/ 1219 w 4532"/>
                <a:gd name="T73" fmla="*/ 187 h 2969"/>
                <a:gd name="T74" fmla="*/ 1969 w 4532"/>
                <a:gd name="T75" fmla="*/ 62 h 2969"/>
                <a:gd name="T76" fmla="*/ 2469 w 4532"/>
                <a:gd name="T77" fmla="*/ 343 h 2969"/>
                <a:gd name="T78" fmla="*/ 2563 w 4532"/>
                <a:gd name="T79" fmla="*/ 374 h 2969"/>
                <a:gd name="T80" fmla="*/ 2938 w 4532"/>
                <a:gd name="T81" fmla="*/ 437 h 2969"/>
                <a:gd name="T82" fmla="*/ 3406 w 4532"/>
                <a:gd name="T83" fmla="*/ 718 h 2969"/>
                <a:gd name="T84" fmla="*/ 3531 w 4532"/>
                <a:gd name="T85" fmla="*/ 906 h 2969"/>
                <a:gd name="T86" fmla="*/ 3594 w 4532"/>
                <a:gd name="T87" fmla="*/ 937 h 2969"/>
                <a:gd name="T88" fmla="*/ 4344 w 4532"/>
                <a:gd name="T89" fmla="*/ 1343 h 2969"/>
                <a:gd name="T90" fmla="*/ 4500 w 4532"/>
                <a:gd name="T91" fmla="*/ 1718 h 2969"/>
                <a:gd name="T92" fmla="*/ 4531 w 4532"/>
                <a:gd name="T93" fmla="*/ 1906 h 2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532" h="2969">
                  <a:moveTo>
                    <a:pt x="4531" y="1906"/>
                  </a:moveTo>
                  <a:lnTo>
                    <a:pt x="4531" y="1906"/>
                  </a:lnTo>
                  <a:cubicBezTo>
                    <a:pt x="4531" y="2343"/>
                    <a:pt x="4344" y="2625"/>
                    <a:pt x="4000" y="2843"/>
                  </a:cubicBezTo>
                  <a:cubicBezTo>
                    <a:pt x="3906" y="2906"/>
                    <a:pt x="3750" y="2937"/>
                    <a:pt x="3625" y="2937"/>
                  </a:cubicBezTo>
                  <a:cubicBezTo>
                    <a:pt x="3531" y="2937"/>
                    <a:pt x="3469" y="2906"/>
                    <a:pt x="3438" y="2843"/>
                  </a:cubicBezTo>
                  <a:cubicBezTo>
                    <a:pt x="3438" y="2749"/>
                    <a:pt x="3438" y="2656"/>
                    <a:pt x="3531" y="2625"/>
                  </a:cubicBezTo>
                  <a:cubicBezTo>
                    <a:pt x="3563" y="2593"/>
                    <a:pt x="3625" y="2593"/>
                    <a:pt x="3656" y="2593"/>
                  </a:cubicBezTo>
                  <a:cubicBezTo>
                    <a:pt x="3781" y="2562"/>
                    <a:pt x="3875" y="2531"/>
                    <a:pt x="3938" y="2468"/>
                  </a:cubicBezTo>
                  <a:cubicBezTo>
                    <a:pt x="4156" y="2281"/>
                    <a:pt x="4219" y="2031"/>
                    <a:pt x="4156" y="1781"/>
                  </a:cubicBezTo>
                  <a:cubicBezTo>
                    <a:pt x="4125" y="1593"/>
                    <a:pt x="4000" y="1437"/>
                    <a:pt x="3813" y="1343"/>
                  </a:cubicBezTo>
                  <a:cubicBezTo>
                    <a:pt x="3656" y="1281"/>
                    <a:pt x="3531" y="1281"/>
                    <a:pt x="3375" y="1312"/>
                  </a:cubicBezTo>
                  <a:cubicBezTo>
                    <a:pt x="3313" y="1312"/>
                    <a:pt x="3313" y="1312"/>
                    <a:pt x="3281" y="1250"/>
                  </a:cubicBezTo>
                  <a:cubicBezTo>
                    <a:pt x="3250" y="1093"/>
                    <a:pt x="3188" y="968"/>
                    <a:pt x="3063" y="875"/>
                  </a:cubicBezTo>
                  <a:cubicBezTo>
                    <a:pt x="2938" y="781"/>
                    <a:pt x="2781" y="718"/>
                    <a:pt x="2594" y="750"/>
                  </a:cubicBezTo>
                  <a:cubicBezTo>
                    <a:pt x="2531" y="750"/>
                    <a:pt x="2469" y="781"/>
                    <a:pt x="2406" y="781"/>
                  </a:cubicBezTo>
                  <a:cubicBezTo>
                    <a:pt x="2375" y="781"/>
                    <a:pt x="2344" y="781"/>
                    <a:pt x="2313" y="750"/>
                  </a:cubicBezTo>
                  <a:cubicBezTo>
                    <a:pt x="2281" y="656"/>
                    <a:pt x="2219" y="593"/>
                    <a:pt x="2125" y="531"/>
                  </a:cubicBezTo>
                  <a:cubicBezTo>
                    <a:pt x="1969" y="406"/>
                    <a:pt x="1813" y="343"/>
                    <a:pt x="1594" y="406"/>
                  </a:cubicBezTo>
                  <a:cubicBezTo>
                    <a:pt x="1406" y="437"/>
                    <a:pt x="1250" y="562"/>
                    <a:pt x="1156" y="750"/>
                  </a:cubicBezTo>
                  <a:cubicBezTo>
                    <a:pt x="1094" y="906"/>
                    <a:pt x="1094" y="1062"/>
                    <a:pt x="1125" y="1218"/>
                  </a:cubicBezTo>
                  <a:cubicBezTo>
                    <a:pt x="1125" y="1281"/>
                    <a:pt x="1125" y="1312"/>
                    <a:pt x="1063" y="1312"/>
                  </a:cubicBezTo>
                  <a:cubicBezTo>
                    <a:pt x="1000" y="1312"/>
                    <a:pt x="969" y="1312"/>
                    <a:pt x="938" y="1312"/>
                  </a:cubicBezTo>
                  <a:cubicBezTo>
                    <a:pt x="750" y="1343"/>
                    <a:pt x="625" y="1406"/>
                    <a:pt x="500" y="1562"/>
                  </a:cubicBezTo>
                  <a:cubicBezTo>
                    <a:pt x="375" y="1718"/>
                    <a:pt x="344" y="1906"/>
                    <a:pt x="375" y="2093"/>
                  </a:cubicBezTo>
                  <a:cubicBezTo>
                    <a:pt x="406" y="2281"/>
                    <a:pt x="531" y="2437"/>
                    <a:pt x="688" y="2531"/>
                  </a:cubicBezTo>
                  <a:cubicBezTo>
                    <a:pt x="781" y="2562"/>
                    <a:pt x="875" y="2593"/>
                    <a:pt x="1000" y="2593"/>
                  </a:cubicBezTo>
                  <a:cubicBezTo>
                    <a:pt x="1063" y="2625"/>
                    <a:pt x="1125" y="2656"/>
                    <a:pt x="1156" y="2749"/>
                  </a:cubicBezTo>
                  <a:cubicBezTo>
                    <a:pt x="1188" y="2812"/>
                    <a:pt x="1125" y="2937"/>
                    <a:pt x="1031" y="2937"/>
                  </a:cubicBezTo>
                  <a:cubicBezTo>
                    <a:pt x="906" y="2968"/>
                    <a:pt x="781" y="2937"/>
                    <a:pt x="656" y="2906"/>
                  </a:cubicBezTo>
                  <a:cubicBezTo>
                    <a:pt x="469" y="2812"/>
                    <a:pt x="313" y="2687"/>
                    <a:pt x="188" y="2531"/>
                  </a:cubicBezTo>
                  <a:cubicBezTo>
                    <a:pt x="125" y="2437"/>
                    <a:pt x="63" y="2312"/>
                    <a:pt x="31" y="2187"/>
                  </a:cubicBezTo>
                  <a:cubicBezTo>
                    <a:pt x="0" y="2093"/>
                    <a:pt x="0" y="1968"/>
                    <a:pt x="0" y="1875"/>
                  </a:cubicBezTo>
                  <a:cubicBezTo>
                    <a:pt x="31" y="1718"/>
                    <a:pt x="63" y="1562"/>
                    <a:pt x="156" y="1437"/>
                  </a:cubicBezTo>
                  <a:cubicBezTo>
                    <a:pt x="250" y="1250"/>
                    <a:pt x="406" y="1093"/>
                    <a:pt x="625" y="1031"/>
                  </a:cubicBezTo>
                  <a:cubicBezTo>
                    <a:pt x="750" y="1000"/>
                    <a:pt x="750" y="906"/>
                    <a:pt x="781" y="812"/>
                  </a:cubicBezTo>
                  <a:cubicBezTo>
                    <a:pt x="781" y="718"/>
                    <a:pt x="844" y="593"/>
                    <a:pt x="906" y="500"/>
                  </a:cubicBezTo>
                  <a:cubicBezTo>
                    <a:pt x="969" y="374"/>
                    <a:pt x="1094" y="250"/>
                    <a:pt x="1219" y="187"/>
                  </a:cubicBezTo>
                  <a:cubicBezTo>
                    <a:pt x="1438" y="31"/>
                    <a:pt x="1688" y="0"/>
                    <a:pt x="1969" y="62"/>
                  </a:cubicBezTo>
                  <a:cubicBezTo>
                    <a:pt x="2156" y="93"/>
                    <a:pt x="2344" y="187"/>
                    <a:pt x="2469" y="343"/>
                  </a:cubicBezTo>
                  <a:cubicBezTo>
                    <a:pt x="2500" y="374"/>
                    <a:pt x="2531" y="406"/>
                    <a:pt x="2563" y="374"/>
                  </a:cubicBezTo>
                  <a:cubicBezTo>
                    <a:pt x="2688" y="374"/>
                    <a:pt x="2813" y="374"/>
                    <a:pt x="2938" y="437"/>
                  </a:cubicBezTo>
                  <a:cubicBezTo>
                    <a:pt x="3125" y="468"/>
                    <a:pt x="3281" y="562"/>
                    <a:pt x="3406" y="718"/>
                  </a:cubicBezTo>
                  <a:cubicBezTo>
                    <a:pt x="3438" y="781"/>
                    <a:pt x="3469" y="843"/>
                    <a:pt x="3531" y="906"/>
                  </a:cubicBezTo>
                  <a:cubicBezTo>
                    <a:pt x="3531" y="906"/>
                    <a:pt x="3563" y="937"/>
                    <a:pt x="3594" y="937"/>
                  </a:cubicBezTo>
                  <a:cubicBezTo>
                    <a:pt x="3906" y="968"/>
                    <a:pt x="4156" y="1093"/>
                    <a:pt x="4344" y="1343"/>
                  </a:cubicBezTo>
                  <a:cubicBezTo>
                    <a:pt x="4438" y="1437"/>
                    <a:pt x="4500" y="1562"/>
                    <a:pt x="4500" y="1718"/>
                  </a:cubicBezTo>
                  <a:cubicBezTo>
                    <a:pt x="4531" y="1781"/>
                    <a:pt x="4531" y="1875"/>
                    <a:pt x="4531" y="1906"/>
                  </a:cubicBezTo>
                </a:path>
              </a:pathLst>
            </a:custGeom>
            <a:grpFill/>
            <a:ln>
              <a:noFill/>
            </a:ln>
            <a:effectLst/>
          </p:spPr>
          <p:txBody>
            <a:bodyPr wrap="none" anchor="ctr"/>
            <a:lstStyle/>
            <a:p>
              <a:endParaRPr lang="en-US"/>
            </a:p>
          </p:txBody>
        </p:sp>
        <p:sp>
          <p:nvSpPr>
            <p:cNvPr id="98" name="Freeform 6"/>
            <p:cNvSpPr>
              <a:spLocks noChangeArrowheads="1"/>
            </p:cNvSpPr>
            <p:nvPr/>
          </p:nvSpPr>
          <p:spPr bwMode="gray">
            <a:xfrm>
              <a:off x="5687901" y="2654099"/>
              <a:ext cx="315875" cy="340836"/>
            </a:xfrm>
            <a:custGeom>
              <a:avLst/>
              <a:gdLst>
                <a:gd name="T0" fmla="*/ 0 w 970"/>
                <a:gd name="T1" fmla="*/ 594 h 1095"/>
                <a:gd name="T2" fmla="*/ 0 w 970"/>
                <a:gd name="T3" fmla="*/ 594 h 1095"/>
                <a:gd name="T4" fmla="*/ 0 w 970"/>
                <a:gd name="T5" fmla="*/ 157 h 1095"/>
                <a:gd name="T6" fmla="*/ 156 w 970"/>
                <a:gd name="T7" fmla="*/ 0 h 1095"/>
                <a:gd name="T8" fmla="*/ 844 w 970"/>
                <a:gd name="T9" fmla="*/ 0 h 1095"/>
                <a:gd name="T10" fmla="*/ 969 w 970"/>
                <a:gd name="T11" fmla="*/ 157 h 1095"/>
                <a:gd name="T12" fmla="*/ 969 w 970"/>
                <a:gd name="T13" fmla="*/ 1063 h 1095"/>
                <a:gd name="T14" fmla="*/ 938 w 970"/>
                <a:gd name="T15" fmla="*/ 1094 h 1095"/>
                <a:gd name="T16" fmla="*/ 63 w 970"/>
                <a:gd name="T17" fmla="*/ 1094 h 1095"/>
                <a:gd name="T18" fmla="*/ 0 w 970"/>
                <a:gd name="T19" fmla="*/ 1063 h 1095"/>
                <a:gd name="T20" fmla="*/ 0 w 970"/>
                <a:gd name="T21" fmla="*/ 594 h 1095"/>
                <a:gd name="T22" fmla="*/ 500 w 970"/>
                <a:gd name="T23" fmla="*/ 719 h 1095"/>
                <a:gd name="T24" fmla="*/ 500 w 970"/>
                <a:gd name="T25" fmla="*/ 719 h 1095"/>
                <a:gd name="T26" fmla="*/ 750 w 970"/>
                <a:gd name="T27" fmla="*/ 719 h 1095"/>
                <a:gd name="T28" fmla="*/ 844 w 970"/>
                <a:gd name="T29" fmla="*/ 625 h 1095"/>
                <a:gd name="T30" fmla="*/ 750 w 970"/>
                <a:gd name="T31" fmla="*/ 532 h 1095"/>
                <a:gd name="T32" fmla="*/ 250 w 970"/>
                <a:gd name="T33" fmla="*/ 532 h 1095"/>
                <a:gd name="T34" fmla="*/ 156 w 970"/>
                <a:gd name="T35" fmla="*/ 625 h 1095"/>
                <a:gd name="T36" fmla="*/ 250 w 970"/>
                <a:gd name="T37" fmla="*/ 719 h 1095"/>
                <a:gd name="T38" fmla="*/ 500 w 970"/>
                <a:gd name="T39" fmla="*/ 719 h 1095"/>
                <a:gd name="T40" fmla="*/ 500 w 970"/>
                <a:gd name="T41" fmla="*/ 375 h 1095"/>
                <a:gd name="T42" fmla="*/ 500 w 970"/>
                <a:gd name="T43" fmla="*/ 375 h 1095"/>
                <a:gd name="T44" fmla="*/ 750 w 970"/>
                <a:gd name="T45" fmla="*/ 375 h 1095"/>
                <a:gd name="T46" fmla="*/ 844 w 970"/>
                <a:gd name="T47" fmla="*/ 313 h 1095"/>
                <a:gd name="T48" fmla="*/ 750 w 970"/>
                <a:gd name="T49" fmla="*/ 219 h 1095"/>
                <a:gd name="T50" fmla="*/ 250 w 970"/>
                <a:gd name="T51" fmla="*/ 219 h 1095"/>
                <a:gd name="T52" fmla="*/ 156 w 970"/>
                <a:gd name="T53" fmla="*/ 313 h 1095"/>
                <a:gd name="T54" fmla="*/ 250 w 970"/>
                <a:gd name="T55" fmla="*/ 375 h 1095"/>
                <a:gd name="T56" fmla="*/ 500 w 970"/>
                <a:gd name="T57" fmla="*/ 375 h 1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70" h="1095">
                  <a:moveTo>
                    <a:pt x="0" y="594"/>
                  </a:moveTo>
                  <a:lnTo>
                    <a:pt x="0" y="594"/>
                  </a:lnTo>
                  <a:cubicBezTo>
                    <a:pt x="0" y="438"/>
                    <a:pt x="0" y="313"/>
                    <a:pt x="0" y="157"/>
                  </a:cubicBezTo>
                  <a:cubicBezTo>
                    <a:pt x="0" y="63"/>
                    <a:pt x="63" y="0"/>
                    <a:pt x="156" y="0"/>
                  </a:cubicBezTo>
                  <a:cubicBezTo>
                    <a:pt x="375" y="0"/>
                    <a:pt x="594" y="0"/>
                    <a:pt x="844" y="0"/>
                  </a:cubicBezTo>
                  <a:cubicBezTo>
                    <a:pt x="906" y="0"/>
                    <a:pt x="969" y="63"/>
                    <a:pt x="969" y="157"/>
                  </a:cubicBezTo>
                  <a:cubicBezTo>
                    <a:pt x="969" y="469"/>
                    <a:pt x="969" y="750"/>
                    <a:pt x="969" y="1063"/>
                  </a:cubicBezTo>
                  <a:cubicBezTo>
                    <a:pt x="969" y="1094"/>
                    <a:pt x="969" y="1094"/>
                    <a:pt x="938" y="1094"/>
                  </a:cubicBezTo>
                  <a:cubicBezTo>
                    <a:pt x="625" y="1094"/>
                    <a:pt x="344" y="1094"/>
                    <a:pt x="63" y="1094"/>
                  </a:cubicBezTo>
                  <a:cubicBezTo>
                    <a:pt x="31" y="1094"/>
                    <a:pt x="0" y="1094"/>
                    <a:pt x="0" y="1063"/>
                  </a:cubicBezTo>
                  <a:cubicBezTo>
                    <a:pt x="0" y="906"/>
                    <a:pt x="0" y="750"/>
                    <a:pt x="0" y="594"/>
                  </a:cubicBezTo>
                  <a:close/>
                  <a:moveTo>
                    <a:pt x="500" y="719"/>
                  </a:moveTo>
                  <a:lnTo>
                    <a:pt x="500" y="719"/>
                  </a:lnTo>
                  <a:cubicBezTo>
                    <a:pt x="563" y="719"/>
                    <a:pt x="656" y="719"/>
                    <a:pt x="750" y="719"/>
                  </a:cubicBezTo>
                  <a:cubicBezTo>
                    <a:pt x="813" y="719"/>
                    <a:pt x="844" y="688"/>
                    <a:pt x="844" y="625"/>
                  </a:cubicBezTo>
                  <a:cubicBezTo>
                    <a:pt x="844" y="563"/>
                    <a:pt x="813" y="532"/>
                    <a:pt x="750" y="532"/>
                  </a:cubicBezTo>
                  <a:cubicBezTo>
                    <a:pt x="563" y="532"/>
                    <a:pt x="406" y="532"/>
                    <a:pt x="250" y="532"/>
                  </a:cubicBezTo>
                  <a:cubicBezTo>
                    <a:pt x="188" y="532"/>
                    <a:pt x="156" y="563"/>
                    <a:pt x="156" y="625"/>
                  </a:cubicBezTo>
                  <a:cubicBezTo>
                    <a:pt x="156" y="688"/>
                    <a:pt x="188" y="719"/>
                    <a:pt x="250" y="719"/>
                  </a:cubicBezTo>
                  <a:cubicBezTo>
                    <a:pt x="313" y="719"/>
                    <a:pt x="406" y="719"/>
                    <a:pt x="500" y="719"/>
                  </a:cubicBezTo>
                  <a:close/>
                  <a:moveTo>
                    <a:pt x="500" y="375"/>
                  </a:moveTo>
                  <a:lnTo>
                    <a:pt x="500" y="375"/>
                  </a:lnTo>
                  <a:cubicBezTo>
                    <a:pt x="563" y="375"/>
                    <a:pt x="656" y="375"/>
                    <a:pt x="750" y="375"/>
                  </a:cubicBezTo>
                  <a:cubicBezTo>
                    <a:pt x="813" y="375"/>
                    <a:pt x="844" y="375"/>
                    <a:pt x="844" y="313"/>
                  </a:cubicBezTo>
                  <a:cubicBezTo>
                    <a:pt x="844" y="250"/>
                    <a:pt x="813" y="219"/>
                    <a:pt x="750" y="219"/>
                  </a:cubicBezTo>
                  <a:cubicBezTo>
                    <a:pt x="563" y="219"/>
                    <a:pt x="406" y="219"/>
                    <a:pt x="250" y="219"/>
                  </a:cubicBezTo>
                  <a:cubicBezTo>
                    <a:pt x="188" y="219"/>
                    <a:pt x="156" y="250"/>
                    <a:pt x="156" y="313"/>
                  </a:cubicBezTo>
                  <a:cubicBezTo>
                    <a:pt x="156" y="375"/>
                    <a:pt x="188" y="375"/>
                    <a:pt x="250" y="375"/>
                  </a:cubicBezTo>
                  <a:cubicBezTo>
                    <a:pt x="313" y="375"/>
                    <a:pt x="406" y="375"/>
                    <a:pt x="500" y="375"/>
                  </a:cubicBezTo>
                  <a:close/>
                </a:path>
              </a:pathLst>
            </a:custGeom>
            <a:grpFill/>
            <a:ln>
              <a:noFill/>
            </a:ln>
            <a:effectLst/>
          </p:spPr>
          <p:txBody>
            <a:bodyPr wrap="none" anchor="ctr"/>
            <a:lstStyle/>
            <a:p>
              <a:endParaRPr lang="en-US"/>
            </a:p>
          </p:txBody>
        </p:sp>
        <p:sp>
          <p:nvSpPr>
            <p:cNvPr id="99" name="Freeform 7"/>
            <p:cNvSpPr>
              <a:spLocks noChangeArrowheads="1"/>
            </p:cNvSpPr>
            <p:nvPr/>
          </p:nvSpPr>
          <p:spPr bwMode="gray">
            <a:xfrm>
              <a:off x="5870248" y="3034790"/>
              <a:ext cx="366128" cy="340836"/>
            </a:xfrm>
            <a:custGeom>
              <a:avLst/>
              <a:gdLst>
                <a:gd name="T0" fmla="*/ 531 w 1126"/>
                <a:gd name="T1" fmla="*/ 281 h 1095"/>
                <a:gd name="T2" fmla="*/ 531 w 1126"/>
                <a:gd name="T3" fmla="*/ 281 h 1095"/>
                <a:gd name="T4" fmla="*/ 531 w 1126"/>
                <a:gd name="T5" fmla="*/ 531 h 1095"/>
                <a:gd name="T6" fmla="*/ 593 w 1126"/>
                <a:gd name="T7" fmla="*/ 562 h 1095"/>
                <a:gd name="T8" fmla="*/ 1062 w 1126"/>
                <a:gd name="T9" fmla="*/ 562 h 1095"/>
                <a:gd name="T10" fmla="*/ 1125 w 1126"/>
                <a:gd name="T11" fmla="*/ 625 h 1095"/>
                <a:gd name="T12" fmla="*/ 812 w 1126"/>
                <a:gd name="T13" fmla="*/ 1031 h 1095"/>
                <a:gd name="T14" fmla="*/ 500 w 1126"/>
                <a:gd name="T15" fmla="*/ 1094 h 1095"/>
                <a:gd name="T16" fmla="*/ 125 w 1126"/>
                <a:gd name="T17" fmla="*/ 875 h 1095"/>
                <a:gd name="T18" fmla="*/ 31 w 1126"/>
                <a:gd name="T19" fmla="*/ 438 h 1095"/>
                <a:gd name="T20" fmla="*/ 250 w 1126"/>
                <a:gd name="T21" fmla="*/ 94 h 1095"/>
                <a:gd name="T22" fmla="*/ 500 w 1126"/>
                <a:gd name="T23" fmla="*/ 0 h 1095"/>
                <a:gd name="T24" fmla="*/ 531 w 1126"/>
                <a:gd name="T25" fmla="*/ 63 h 1095"/>
                <a:gd name="T26" fmla="*/ 531 w 1126"/>
                <a:gd name="T27" fmla="*/ 281 h 1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6" h="1095">
                  <a:moveTo>
                    <a:pt x="531" y="281"/>
                  </a:moveTo>
                  <a:lnTo>
                    <a:pt x="531" y="281"/>
                  </a:lnTo>
                  <a:cubicBezTo>
                    <a:pt x="531" y="375"/>
                    <a:pt x="531" y="438"/>
                    <a:pt x="531" y="531"/>
                  </a:cubicBezTo>
                  <a:cubicBezTo>
                    <a:pt x="531" y="562"/>
                    <a:pt x="562" y="562"/>
                    <a:pt x="593" y="562"/>
                  </a:cubicBezTo>
                  <a:cubicBezTo>
                    <a:pt x="750" y="562"/>
                    <a:pt x="906" y="562"/>
                    <a:pt x="1062" y="562"/>
                  </a:cubicBezTo>
                  <a:cubicBezTo>
                    <a:pt x="1125" y="562"/>
                    <a:pt x="1125" y="562"/>
                    <a:pt x="1125" y="625"/>
                  </a:cubicBezTo>
                  <a:cubicBezTo>
                    <a:pt x="1093" y="813"/>
                    <a:pt x="1000" y="938"/>
                    <a:pt x="812" y="1031"/>
                  </a:cubicBezTo>
                  <a:cubicBezTo>
                    <a:pt x="718" y="1094"/>
                    <a:pt x="625" y="1094"/>
                    <a:pt x="500" y="1094"/>
                  </a:cubicBezTo>
                  <a:cubicBezTo>
                    <a:pt x="343" y="1063"/>
                    <a:pt x="218" y="1000"/>
                    <a:pt x="125" y="875"/>
                  </a:cubicBezTo>
                  <a:cubicBezTo>
                    <a:pt x="31" y="750"/>
                    <a:pt x="0" y="594"/>
                    <a:pt x="31" y="438"/>
                  </a:cubicBezTo>
                  <a:cubicBezTo>
                    <a:pt x="62" y="281"/>
                    <a:pt x="125" y="188"/>
                    <a:pt x="250" y="94"/>
                  </a:cubicBezTo>
                  <a:cubicBezTo>
                    <a:pt x="312" y="31"/>
                    <a:pt x="406" y="0"/>
                    <a:pt x="500" y="0"/>
                  </a:cubicBezTo>
                  <a:cubicBezTo>
                    <a:pt x="531" y="0"/>
                    <a:pt x="562" y="0"/>
                    <a:pt x="531" y="63"/>
                  </a:cubicBezTo>
                  <a:cubicBezTo>
                    <a:pt x="531" y="125"/>
                    <a:pt x="531" y="219"/>
                    <a:pt x="531" y="281"/>
                  </a:cubicBezTo>
                </a:path>
              </a:pathLst>
            </a:custGeom>
            <a:grpFill/>
            <a:ln>
              <a:noFill/>
            </a:ln>
            <a:effectLst/>
          </p:spPr>
          <p:txBody>
            <a:bodyPr wrap="none" anchor="ctr"/>
            <a:lstStyle/>
            <a:p>
              <a:endParaRPr lang="en-US"/>
            </a:p>
          </p:txBody>
        </p:sp>
        <p:sp>
          <p:nvSpPr>
            <p:cNvPr id="100" name="Freeform 12"/>
            <p:cNvSpPr>
              <a:spLocks noChangeArrowheads="1"/>
            </p:cNvSpPr>
            <p:nvPr/>
          </p:nvSpPr>
          <p:spPr bwMode="gray">
            <a:xfrm>
              <a:off x="5524220" y="2577136"/>
              <a:ext cx="193833" cy="283114"/>
            </a:xfrm>
            <a:custGeom>
              <a:avLst/>
              <a:gdLst>
                <a:gd name="T0" fmla="*/ 156 w 595"/>
                <a:gd name="T1" fmla="*/ 219 h 908"/>
                <a:gd name="T2" fmla="*/ 156 w 595"/>
                <a:gd name="T3" fmla="*/ 219 h 908"/>
                <a:gd name="T4" fmla="*/ 156 w 595"/>
                <a:gd name="T5" fmla="*/ 313 h 908"/>
                <a:gd name="T6" fmla="*/ 344 w 595"/>
                <a:gd name="T7" fmla="*/ 313 h 908"/>
                <a:gd name="T8" fmla="*/ 406 w 595"/>
                <a:gd name="T9" fmla="*/ 375 h 908"/>
                <a:gd name="T10" fmla="*/ 344 w 595"/>
                <a:gd name="T11" fmla="*/ 407 h 908"/>
                <a:gd name="T12" fmla="*/ 156 w 595"/>
                <a:gd name="T13" fmla="*/ 407 h 908"/>
                <a:gd name="T14" fmla="*/ 156 w 595"/>
                <a:gd name="T15" fmla="*/ 500 h 908"/>
                <a:gd name="T16" fmla="*/ 344 w 595"/>
                <a:gd name="T17" fmla="*/ 500 h 908"/>
                <a:gd name="T18" fmla="*/ 406 w 595"/>
                <a:gd name="T19" fmla="*/ 563 h 908"/>
                <a:gd name="T20" fmla="*/ 406 w 595"/>
                <a:gd name="T21" fmla="*/ 844 h 908"/>
                <a:gd name="T22" fmla="*/ 344 w 595"/>
                <a:gd name="T23" fmla="*/ 907 h 908"/>
                <a:gd name="T24" fmla="*/ 63 w 595"/>
                <a:gd name="T25" fmla="*/ 907 h 908"/>
                <a:gd name="T26" fmla="*/ 0 w 595"/>
                <a:gd name="T27" fmla="*/ 875 h 908"/>
                <a:gd name="T28" fmla="*/ 0 w 595"/>
                <a:gd name="T29" fmla="*/ 94 h 908"/>
                <a:gd name="T30" fmla="*/ 94 w 595"/>
                <a:gd name="T31" fmla="*/ 0 h 908"/>
                <a:gd name="T32" fmla="*/ 500 w 595"/>
                <a:gd name="T33" fmla="*/ 0 h 908"/>
                <a:gd name="T34" fmla="*/ 594 w 595"/>
                <a:gd name="T35" fmla="*/ 125 h 908"/>
                <a:gd name="T36" fmla="*/ 563 w 595"/>
                <a:gd name="T37" fmla="*/ 157 h 908"/>
                <a:gd name="T38" fmla="*/ 469 w 595"/>
                <a:gd name="T39" fmla="*/ 157 h 908"/>
                <a:gd name="T40" fmla="*/ 313 w 595"/>
                <a:gd name="T41" fmla="*/ 219 h 908"/>
                <a:gd name="T42" fmla="*/ 156 w 595"/>
                <a:gd name="T43" fmla="*/ 219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95" h="908">
                  <a:moveTo>
                    <a:pt x="156" y="219"/>
                  </a:moveTo>
                  <a:lnTo>
                    <a:pt x="156" y="219"/>
                  </a:lnTo>
                  <a:cubicBezTo>
                    <a:pt x="156" y="250"/>
                    <a:pt x="156" y="282"/>
                    <a:pt x="156" y="313"/>
                  </a:cubicBezTo>
                  <a:cubicBezTo>
                    <a:pt x="219" y="313"/>
                    <a:pt x="281" y="313"/>
                    <a:pt x="344" y="313"/>
                  </a:cubicBezTo>
                  <a:cubicBezTo>
                    <a:pt x="375" y="313"/>
                    <a:pt x="406" y="313"/>
                    <a:pt x="406" y="375"/>
                  </a:cubicBezTo>
                  <a:cubicBezTo>
                    <a:pt x="406" y="407"/>
                    <a:pt x="375" y="407"/>
                    <a:pt x="344" y="407"/>
                  </a:cubicBezTo>
                  <a:cubicBezTo>
                    <a:pt x="281" y="407"/>
                    <a:pt x="219" y="407"/>
                    <a:pt x="156" y="407"/>
                  </a:cubicBezTo>
                  <a:cubicBezTo>
                    <a:pt x="156" y="438"/>
                    <a:pt x="156" y="469"/>
                    <a:pt x="156" y="500"/>
                  </a:cubicBezTo>
                  <a:cubicBezTo>
                    <a:pt x="219" y="500"/>
                    <a:pt x="281" y="500"/>
                    <a:pt x="344" y="500"/>
                  </a:cubicBezTo>
                  <a:cubicBezTo>
                    <a:pt x="375" y="500"/>
                    <a:pt x="406" y="532"/>
                    <a:pt x="406" y="563"/>
                  </a:cubicBezTo>
                  <a:cubicBezTo>
                    <a:pt x="406" y="657"/>
                    <a:pt x="406" y="750"/>
                    <a:pt x="406" y="844"/>
                  </a:cubicBezTo>
                  <a:cubicBezTo>
                    <a:pt x="406" y="907"/>
                    <a:pt x="375" y="907"/>
                    <a:pt x="344" y="907"/>
                  </a:cubicBezTo>
                  <a:cubicBezTo>
                    <a:pt x="250" y="907"/>
                    <a:pt x="156" y="907"/>
                    <a:pt x="63" y="907"/>
                  </a:cubicBezTo>
                  <a:cubicBezTo>
                    <a:pt x="0" y="907"/>
                    <a:pt x="0" y="907"/>
                    <a:pt x="0" y="875"/>
                  </a:cubicBezTo>
                  <a:cubicBezTo>
                    <a:pt x="0" y="594"/>
                    <a:pt x="0" y="344"/>
                    <a:pt x="0" y="94"/>
                  </a:cubicBezTo>
                  <a:cubicBezTo>
                    <a:pt x="0" y="32"/>
                    <a:pt x="31" y="0"/>
                    <a:pt x="94" y="0"/>
                  </a:cubicBezTo>
                  <a:cubicBezTo>
                    <a:pt x="219" y="0"/>
                    <a:pt x="375" y="0"/>
                    <a:pt x="500" y="0"/>
                  </a:cubicBezTo>
                  <a:cubicBezTo>
                    <a:pt x="563" y="0"/>
                    <a:pt x="594" y="63"/>
                    <a:pt x="594" y="125"/>
                  </a:cubicBezTo>
                  <a:lnTo>
                    <a:pt x="563" y="157"/>
                  </a:lnTo>
                  <a:cubicBezTo>
                    <a:pt x="531" y="157"/>
                    <a:pt x="500" y="157"/>
                    <a:pt x="469" y="157"/>
                  </a:cubicBezTo>
                  <a:cubicBezTo>
                    <a:pt x="438" y="219"/>
                    <a:pt x="375" y="219"/>
                    <a:pt x="313" y="219"/>
                  </a:cubicBezTo>
                  <a:cubicBezTo>
                    <a:pt x="250" y="219"/>
                    <a:pt x="219" y="219"/>
                    <a:pt x="156" y="219"/>
                  </a:cubicBezTo>
                </a:path>
              </a:pathLst>
            </a:custGeom>
            <a:grpFill/>
            <a:ln>
              <a:noFill/>
            </a:ln>
            <a:effectLst/>
          </p:spPr>
          <p:txBody>
            <a:bodyPr wrap="none" anchor="ctr"/>
            <a:lstStyle/>
            <a:p>
              <a:endParaRPr lang="en-US"/>
            </a:p>
          </p:txBody>
        </p:sp>
        <p:sp>
          <p:nvSpPr>
            <p:cNvPr id="101" name="Freeform 13"/>
            <p:cNvSpPr>
              <a:spLocks noChangeArrowheads="1"/>
            </p:cNvSpPr>
            <p:nvPr/>
          </p:nvSpPr>
          <p:spPr bwMode="gray">
            <a:xfrm>
              <a:off x="6064080" y="2994935"/>
              <a:ext cx="213934" cy="204776"/>
            </a:xfrm>
            <a:custGeom>
              <a:avLst/>
              <a:gdLst>
                <a:gd name="T0" fmla="*/ 313 w 658"/>
                <a:gd name="T1" fmla="*/ 656 h 657"/>
                <a:gd name="T2" fmla="*/ 313 w 658"/>
                <a:gd name="T3" fmla="*/ 656 h 657"/>
                <a:gd name="T4" fmla="*/ 63 w 658"/>
                <a:gd name="T5" fmla="*/ 656 h 657"/>
                <a:gd name="T6" fmla="*/ 0 w 658"/>
                <a:gd name="T7" fmla="*/ 594 h 657"/>
                <a:gd name="T8" fmla="*/ 0 w 658"/>
                <a:gd name="T9" fmla="*/ 63 h 657"/>
                <a:gd name="T10" fmla="*/ 63 w 658"/>
                <a:gd name="T11" fmla="*/ 0 h 657"/>
                <a:gd name="T12" fmla="*/ 500 w 658"/>
                <a:gd name="T13" fmla="*/ 219 h 657"/>
                <a:gd name="T14" fmla="*/ 594 w 658"/>
                <a:gd name="T15" fmla="*/ 313 h 657"/>
                <a:gd name="T16" fmla="*/ 594 w 658"/>
                <a:gd name="T17" fmla="*/ 406 h 657"/>
                <a:gd name="T18" fmla="*/ 657 w 658"/>
                <a:gd name="T19" fmla="*/ 594 h 657"/>
                <a:gd name="T20" fmla="*/ 594 w 658"/>
                <a:gd name="T21" fmla="*/ 656 h 657"/>
                <a:gd name="T22" fmla="*/ 313 w 658"/>
                <a:gd name="T23" fmla="*/ 656 h 657"/>
                <a:gd name="T24" fmla="*/ 157 w 658"/>
                <a:gd name="T25" fmla="*/ 500 h 657"/>
                <a:gd name="T26" fmla="*/ 157 w 658"/>
                <a:gd name="T27" fmla="*/ 500 h 657"/>
                <a:gd name="T28" fmla="*/ 438 w 658"/>
                <a:gd name="T29" fmla="*/ 500 h 657"/>
                <a:gd name="T30" fmla="*/ 469 w 658"/>
                <a:gd name="T31" fmla="*/ 500 h 657"/>
                <a:gd name="T32" fmla="*/ 157 w 658"/>
                <a:gd name="T33" fmla="*/ 188 h 657"/>
                <a:gd name="T34" fmla="*/ 157 w 658"/>
                <a:gd name="T35" fmla="*/ 500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8" h="657">
                  <a:moveTo>
                    <a:pt x="313" y="656"/>
                  </a:moveTo>
                  <a:lnTo>
                    <a:pt x="313" y="656"/>
                  </a:lnTo>
                  <a:cubicBezTo>
                    <a:pt x="219" y="656"/>
                    <a:pt x="125" y="656"/>
                    <a:pt x="63" y="656"/>
                  </a:cubicBezTo>
                  <a:cubicBezTo>
                    <a:pt x="0" y="656"/>
                    <a:pt x="0" y="625"/>
                    <a:pt x="0" y="594"/>
                  </a:cubicBezTo>
                  <a:cubicBezTo>
                    <a:pt x="0" y="406"/>
                    <a:pt x="0" y="250"/>
                    <a:pt x="0" y="63"/>
                  </a:cubicBezTo>
                  <a:cubicBezTo>
                    <a:pt x="0" y="0"/>
                    <a:pt x="0" y="0"/>
                    <a:pt x="63" y="0"/>
                  </a:cubicBezTo>
                  <a:cubicBezTo>
                    <a:pt x="250" y="0"/>
                    <a:pt x="375" y="94"/>
                    <a:pt x="500" y="219"/>
                  </a:cubicBezTo>
                  <a:cubicBezTo>
                    <a:pt x="532" y="250"/>
                    <a:pt x="563" y="281"/>
                    <a:pt x="594" y="313"/>
                  </a:cubicBezTo>
                  <a:cubicBezTo>
                    <a:pt x="594" y="344"/>
                    <a:pt x="594" y="375"/>
                    <a:pt x="594" y="406"/>
                  </a:cubicBezTo>
                  <a:cubicBezTo>
                    <a:pt x="625" y="469"/>
                    <a:pt x="625" y="531"/>
                    <a:pt x="657" y="594"/>
                  </a:cubicBezTo>
                  <a:cubicBezTo>
                    <a:pt x="657" y="625"/>
                    <a:pt x="625" y="656"/>
                    <a:pt x="594" y="656"/>
                  </a:cubicBezTo>
                  <a:cubicBezTo>
                    <a:pt x="500" y="656"/>
                    <a:pt x="407" y="656"/>
                    <a:pt x="313" y="656"/>
                  </a:cubicBezTo>
                  <a:close/>
                  <a:moveTo>
                    <a:pt x="157" y="500"/>
                  </a:moveTo>
                  <a:lnTo>
                    <a:pt x="157" y="500"/>
                  </a:lnTo>
                  <a:cubicBezTo>
                    <a:pt x="250" y="500"/>
                    <a:pt x="344" y="500"/>
                    <a:pt x="438" y="500"/>
                  </a:cubicBezTo>
                  <a:cubicBezTo>
                    <a:pt x="469" y="500"/>
                    <a:pt x="469" y="500"/>
                    <a:pt x="469" y="500"/>
                  </a:cubicBezTo>
                  <a:cubicBezTo>
                    <a:pt x="469" y="375"/>
                    <a:pt x="282" y="188"/>
                    <a:pt x="157" y="188"/>
                  </a:cubicBezTo>
                  <a:cubicBezTo>
                    <a:pt x="157" y="281"/>
                    <a:pt x="157" y="375"/>
                    <a:pt x="157" y="500"/>
                  </a:cubicBezTo>
                  <a:close/>
                </a:path>
              </a:pathLst>
            </a:custGeom>
            <a:grpFill/>
            <a:ln>
              <a:noFill/>
            </a:ln>
            <a:effectLst/>
          </p:spPr>
          <p:txBody>
            <a:bodyPr wrap="none" anchor="ctr"/>
            <a:lstStyle/>
            <a:p>
              <a:endParaRPr lang="en-US"/>
            </a:p>
          </p:txBody>
        </p:sp>
        <p:sp>
          <p:nvSpPr>
            <p:cNvPr id="102" name="Freeform 16"/>
            <p:cNvSpPr>
              <a:spLocks noChangeArrowheads="1"/>
            </p:cNvSpPr>
            <p:nvPr/>
          </p:nvSpPr>
          <p:spPr bwMode="gray">
            <a:xfrm>
              <a:off x="5687901" y="3034790"/>
              <a:ext cx="244086" cy="126439"/>
            </a:xfrm>
            <a:custGeom>
              <a:avLst/>
              <a:gdLst>
                <a:gd name="T0" fmla="*/ 750 w 751"/>
                <a:gd name="T1" fmla="*/ 0 h 407"/>
                <a:gd name="T2" fmla="*/ 750 w 751"/>
                <a:gd name="T3" fmla="*/ 0 h 407"/>
                <a:gd name="T4" fmla="*/ 563 w 751"/>
                <a:gd name="T5" fmla="*/ 188 h 407"/>
                <a:gd name="T6" fmla="*/ 531 w 751"/>
                <a:gd name="T7" fmla="*/ 125 h 407"/>
                <a:gd name="T8" fmla="*/ 406 w 751"/>
                <a:gd name="T9" fmla="*/ 125 h 407"/>
                <a:gd name="T10" fmla="*/ 375 w 751"/>
                <a:gd name="T11" fmla="*/ 219 h 407"/>
                <a:gd name="T12" fmla="*/ 469 w 751"/>
                <a:gd name="T13" fmla="*/ 281 h 407"/>
                <a:gd name="T14" fmla="*/ 500 w 751"/>
                <a:gd name="T15" fmla="*/ 313 h 407"/>
                <a:gd name="T16" fmla="*/ 438 w 751"/>
                <a:gd name="T17" fmla="*/ 406 h 407"/>
                <a:gd name="T18" fmla="*/ 156 w 751"/>
                <a:gd name="T19" fmla="*/ 406 h 407"/>
                <a:gd name="T20" fmla="*/ 0 w 751"/>
                <a:gd name="T21" fmla="*/ 250 h 407"/>
                <a:gd name="T22" fmla="*/ 0 w 751"/>
                <a:gd name="T23" fmla="*/ 63 h 407"/>
                <a:gd name="T24" fmla="*/ 63 w 751"/>
                <a:gd name="T25" fmla="*/ 0 h 407"/>
                <a:gd name="T26" fmla="*/ 688 w 751"/>
                <a:gd name="T27" fmla="*/ 0 h 407"/>
                <a:gd name="T28" fmla="*/ 750 w 751"/>
                <a:gd name="T2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1" h="407">
                  <a:moveTo>
                    <a:pt x="750" y="0"/>
                  </a:moveTo>
                  <a:lnTo>
                    <a:pt x="750" y="0"/>
                  </a:lnTo>
                  <a:cubicBezTo>
                    <a:pt x="688" y="63"/>
                    <a:pt x="625" y="125"/>
                    <a:pt x="563" y="188"/>
                  </a:cubicBezTo>
                  <a:cubicBezTo>
                    <a:pt x="563" y="156"/>
                    <a:pt x="531" y="156"/>
                    <a:pt x="531" y="125"/>
                  </a:cubicBezTo>
                  <a:cubicBezTo>
                    <a:pt x="500" y="94"/>
                    <a:pt x="406" y="94"/>
                    <a:pt x="406" y="125"/>
                  </a:cubicBezTo>
                  <a:cubicBezTo>
                    <a:pt x="375" y="156"/>
                    <a:pt x="375" y="219"/>
                    <a:pt x="375" y="219"/>
                  </a:cubicBezTo>
                  <a:cubicBezTo>
                    <a:pt x="375" y="250"/>
                    <a:pt x="438" y="281"/>
                    <a:pt x="469" y="281"/>
                  </a:cubicBezTo>
                  <a:cubicBezTo>
                    <a:pt x="469" y="281"/>
                    <a:pt x="500" y="281"/>
                    <a:pt x="500" y="313"/>
                  </a:cubicBezTo>
                  <a:cubicBezTo>
                    <a:pt x="500" y="375"/>
                    <a:pt x="500" y="406"/>
                    <a:pt x="438" y="406"/>
                  </a:cubicBezTo>
                  <a:cubicBezTo>
                    <a:pt x="344" y="406"/>
                    <a:pt x="250" y="406"/>
                    <a:pt x="156" y="406"/>
                  </a:cubicBezTo>
                  <a:cubicBezTo>
                    <a:pt x="63" y="406"/>
                    <a:pt x="0" y="313"/>
                    <a:pt x="0" y="250"/>
                  </a:cubicBezTo>
                  <a:cubicBezTo>
                    <a:pt x="0" y="188"/>
                    <a:pt x="0" y="125"/>
                    <a:pt x="0" y="63"/>
                  </a:cubicBezTo>
                  <a:cubicBezTo>
                    <a:pt x="0" y="0"/>
                    <a:pt x="31" y="0"/>
                    <a:pt x="63" y="0"/>
                  </a:cubicBezTo>
                  <a:cubicBezTo>
                    <a:pt x="250" y="0"/>
                    <a:pt x="469" y="0"/>
                    <a:pt x="688" y="0"/>
                  </a:cubicBezTo>
                  <a:cubicBezTo>
                    <a:pt x="688" y="0"/>
                    <a:pt x="719" y="0"/>
                    <a:pt x="750" y="0"/>
                  </a:cubicBezTo>
                </a:path>
              </a:pathLst>
            </a:custGeom>
            <a:grpFill/>
            <a:ln>
              <a:noFill/>
            </a:ln>
            <a:effectLst/>
          </p:spPr>
          <p:txBody>
            <a:bodyPr wrap="none" anchor="ctr"/>
            <a:lstStyle/>
            <a:p>
              <a:endParaRPr lang="en-US"/>
            </a:p>
          </p:txBody>
        </p:sp>
        <p:sp>
          <p:nvSpPr>
            <p:cNvPr id="103" name="Freeform 21"/>
            <p:cNvSpPr>
              <a:spLocks noChangeArrowheads="1"/>
            </p:cNvSpPr>
            <p:nvPr/>
          </p:nvSpPr>
          <p:spPr bwMode="gray">
            <a:xfrm>
              <a:off x="5524220" y="2878116"/>
              <a:ext cx="132093" cy="78338"/>
            </a:xfrm>
            <a:custGeom>
              <a:avLst/>
              <a:gdLst>
                <a:gd name="T0" fmla="*/ 375 w 407"/>
                <a:gd name="T1" fmla="*/ 125 h 251"/>
                <a:gd name="T2" fmla="*/ 375 w 407"/>
                <a:gd name="T3" fmla="*/ 125 h 251"/>
                <a:gd name="T4" fmla="*/ 281 w 407"/>
                <a:gd name="T5" fmla="*/ 94 h 251"/>
                <a:gd name="T6" fmla="*/ 313 w 407"/>
                <a:gd name="T7" fmla="*/ 156 h 251"/>
                <a:gd name="T8" fmla="*/ 375 w 407"/>
                <a:gd name="T9" fmla="*/ 156 h 251"/>
                <a:gd name="T10" fmla="*/ 406 w 407"/>
                <a:gd name="T11" fmla="*/ 250 h 251"/>
                <a:gd name="T12" fmla="*/ 344 w 407"/>
                <a:gd name="T13" fmla="*/ 250 h 251"/>
                <a:gd name="T14" fmla="*/ 94 w 407"/>
                <a:gd name="T15" fmla="*/ 250 h 251"/>
                <a:gd name="T16" fmla="*/ 0 w 407"/>
                <a:gd name="T17" fmla="*/ 156 h 251"/>
                <a:gd name="T18" fmla="*/ 0 w 407"/>
                <a:gd name="T19" fmla="*/ 63 h 251"/>
                <a:gd name="T20" fmla="*/ 63 w 407"/>
                <a:gd name="T21" fmla="*/ 0 h 251"/>
                <a:gd name="T22" fmla="*/ 344 w 407"/>
                <a:gd name="T23" fmla="*/ 0 h 251"/>
                <a:gd name="T24" fmla="*/ 406 w 407"/>
                <a:gd name="T25" fmla="*/ 0 h 251"/>
                <a:gd name="T26" fmla="*/ 375 w 407"/>
                <a:gd name="T27" fmla="*/ 12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7" h="251">
                  <a:moveTo>
                    <a:pt x="375" y="125"/>
                  </a:moveTo>
                  <a:lnTo>
                    <a:pt x="375" y="125"/>
                  </a:lnTo>
                  <a:cubicBezTo>
                    <a:pt x="344" y="63"/>
                    <a:pt x="313" y="63"/>
                    <a:pt x="281" y="94"/>
                  </a:cubicBezTo>
                  <a:cubicBezTo>
                    <a:pt x="281" y="125"/>
                    <a:pt x="281" y="156"/>
                    <a:pt x="313" y="156"/>
                  </a:cubicBezTo>
                  <a:cubicBezTo>
                    <a:pt x="313" y="187"/>
                    <a:pt x="344" y="156"/>
                    <a:pt x="375" y="156"/>
                  </a:cubicBezTo>
                  <a:cubicBezTo>
                    <a:pt x="406" y="187"/>
                    <a:pt x="406" y="219"/>
                    <a:pt x="406" y="250"/>
                  </a:cubicBezTo>
                  <a:lnTo>
                    <a:pt x="344" y="250"/>
                  </a:lnTo>
                  <a:cubicBezTo>
                    <a:pt x="250" y="250"/>
                    <a:pt x="188" y="250"/>
                    <a:pt x="94" y="250"/>
                  </a:cubicBezTo>
                  <a:cubicBezTo>
                    <a:pt x="31" y="250"/>
                    <a:pt x="0" y="219"/>
                    <a:pt x="0" y="156"/>
                  </a:cubicBezTo>
                  <a:cubicBezTo>
                    <a:pt x="0" y="125"/>
                    <a:pt x="0" y="94"/>
                    <a:pt x="0" y="63"/>
                  </a:cubicBezTo>
                  <a:cubicBezTo>
                    <a:pt x="0" y="0"/>
                    <a:pt x="0" y="0"/>
                    <a:pt x="63" y="0"/>
                  </a:cubicBezTo>
                  <a:cubicBezTo>
                    <a:pt x="156" y="0"/>
                    <a:pt x="250" y="0"/>
                    <a:pt x="344" y="0"/>
                  </a:cubicBezTo>
                  <a:lnTo>
                    <a:pt x="406" y="0"/>
                  </a:lnTo>
                  <a:cubicBezTo>
                    <a:pt x="406" y="31"/>
                    <a:pt x="406" y="63"/>
                    <a:pt x="375" y="125"/>
                  </a:cubicBezTo>
                </a:path>
              </a:pathLst>
            </a:custGeom>
            <a:grpFill/>
            <a:ln>
              <a:noFill/>
            </a:ln>
            <a:effectLst/>
          </p:spPr>
          <p:txBody>
            <a:bodyPr wrap="none" anchor="ctr"/>
            <a:lstStyle/>
            <a:p>
              <a:endParaRPr lang="en-US"/>
            </a:p>
          </p:txBody>
        </p:sp>
      </p:grpSp>
      <p:grpSp>
        <p:nvGrpSpPr>
          <p:cNvPr id="6" name="Group 37"/>
          <p:cNvGrpSpPr/>
          <p:nvPr/>
        </p:nvGrpSpPr>
        <p:grpSpPr bwMode="gray">
          <a:xfrm>
            <a:off x="9733975" y="3805975"/>
            <a:ext cx="422606" cy="393196"/>
            <a:chOff x="9214000" y="2089233"/>
            <a:chExt cx="1484018" cy="1324520"/>
          </a:xfrm>
          <a:solidFill>
            <a:schemeClr val="tx1"/>
          </a:solidFill>
        </p:grpSpPr>
        <p:sp>
          <p:nvSpPr>
            <p:cNvPr id="105" name="Freeform 2"/>
            <p:cNvSpPr>
              <a:spLocks noChangeArrowheads="1"/>
            </p:cNvSpPr>
            <p:nvPr/>
          </p:nvSpPr>
          <p:spPr bwMode="gray">
            <a:xfrm>
              <a:off x="9214000" y="2089233"/>
              <a:ext cx="1484018" cy="915322"/>
            </a:xfrm>
            <a:custGeom>
              <a:avLst/>
              <a:gdLst>
                <a:gd name="T0" fmla="*/ 4844 w 4845"/>
                <a:gd name="T1" fmla="*/ 2031 h 3157"/>
                <a:gd name="T2" fmla="*/ 4844 w 4845"/>
                <a:gd name="T3" fmla="*/ 2031 h 3157"/>
                <a:gd name="T4" fmla="*/ 4375 w 4845"/>
                <a:gd name="T5" fmla="*/ 2968 h 3157"/>
                <a:gd name="T6" fmla="*/ 3907 w 4845"/>
                <a:gd name="T7" fmla="*/ 3125 h 3157"/>
                <a:gd name="T8" fmla="*/ 3688 w 4845"/>
                <a:gd name="T9" fmla="*/ 2906 h 3157"/>
                <a:gd name="T10" fmla="*/ 3813 w 4845"/>
                <a:gd name="T11" fmla="*/ 2781 h 3157"/>
                <a:gd name="T12" fmla="*/ 4063 w 4845"/>
                <a:gd name="T13" fmla="*/ 2718 h 3157"/>
                <a:gd name="T14" fmla="*/ 4375 w 4845"/>
                <a:gd name="T15" fmla="*/ 2437 h 3157"/>
                <a:gd name="T16" fmla="*/ 4469 w 4845"/>
                <a:gd name="T17" fmla="*/ 1906 h 3157"/>
                <a:gd name="T18" fmla="*/ 4157 w 4845"/>
                <a:gd name="T19" fmla="*/ 1468 h 3157"/>
                <a:gd name="T20" fmla="*/ 3625 w 4845"/>
                <a:gd name="T21" fmla="*/ 1375 h 3157"/>
                <a:gd name="T22" fmla="*/ 3532 w 4845"/>
                <a:gd name="T23" fmla="*/ 1343 h 3157"/>
                <a:gd name="T24" fmla="*/ 3125 w 4845"/>
                <a:gd name="T25" fmla="*/ 843 h 3157"/>
                <a:gd name="T26" fmla="*/ 2782 w 4845"/>
                <a:gd name="T27" fmla="*/ 781 h 3157"/>
                <a:gd name="T28" fmla="*/ 2594 w 4845"/>
                <a:gd name="T29" fmla="*/ 812 h 3157"/>
                <a:gd name="T30" fmla="*/ 2469 w 4845"/>
                <a:gd name="T31" fmla="*/ 750 h 3157"/>
                <a:gd name="T32" fmla="*/ 2188 w 4845"/>
                <a:gd name="T33" fmla="*/ 468 h 3157"/>
                <a:gd name="T34" fmla="*/ 1750 w 4845"/>
                <a:gd name="T35" fmla="*/ 406 h 3157"/>
                <a:gd name="T36" fmla="*/ 1313 w 4845"/>
                <a:gd name="T37" fmla="*/ 687 h 3157"/>
                <a:gd name="T38" fmla="*/ 1188 w 4845"/>
                <a:gd name="T39" fmla="*/ 1156 h 3157"/>
                <a:gd name="T40" fmla="*/ 1219 w 4845"/>
                <a:gd name="T41" fmla="*/ 1312 h 3157"/>
                <a:gd name="T42" fmla="*/ 1157 w 4845"/>
                <a:gd name="T43" fmla="*/ 1375 h 3157"/>
                <a:gd name="T44" fmla="*/ 1032 w 4845"/>
                <a:gd name="T45" fmla="*/ 1406 h 3157"/>
                <a:gd name="T46" fmla="*/ 469 w 4845"/>
                <a:gd name="T47" fmla="*/ 1781 h 3157"/>
                <a:gd name="T48" fmla="*/ 438 w 4845"/>
                <a:gd name="T49" fmla="*/ 2281 h 3157"/>
                <a:gd name="T50" fmla="*/ 719 w 4845"/>
                <a:gd name="T51" fmla="*/ 2656 h 3157"/>
                <a:gd name="T52" fmla="*/ 1094 w 4845"/>
                <a:gd name="T53" fmla="*/ 2781 h 3157"/>
                <a:gd name="T54" fmla="*/ 1250 w 4845"/>
                <a:gd name="T55" fmla="*/ 2937 h 3157"/>
                <a:gd name="T56" fmla="*/ 1094 w 4845"/>
                <a:gd name="T57" fmla="*/ 3125 h 3157"/>
                <a:gd name="T58" fmla="*/ 250 w 4845"/>
                <a:gd name="T59" fmla="*/ 2749 h 3157"/>
                <a:gd name="T60" fmla="*/ 63 w 4845"/>
                <a:gd name="T61" fmla="*/ 2375 h 3157"/>
                <a:gd name="T62" fmla="*/ 63 w 4845"/>
                <a:gd name="T63" fmla="*/ 1843 h 3157"/>
                <a:gd name="T64" fmla="*/ 469 w 4845"/>
                <a:gd name="T65" fmla="*/ 1218 h 3157"/>
                <a:gd name="T66" fmla="*/ 750 w 4845"/>
                <a:gd name="T67" fmla="*/ 1062 h 3157"/>
                <a:gd name="T68" fmla="*/ 813 w 4845"/>
                <a:gd name="T69" fmla="*/ 1000 h 3157"/>
                <a:gd name="T70" fmla="*/ 1344 w 4845"/>
                <a:gd name="T71" fmla="*/ 156 h 3157"/>
                <a:gd name="T72" fmla="*/ 2032 w 4845"/>
                <a:gd name="T73" fmla="*/ 31 h 3157"/>
                <a:gd name="T74" fmla="*/ 2657 w 4845"/>
                <a:gd name="T75" fmla="*/ 374 h 3157"/>
                <a:gd name="T76" fmla="*/ 2750 w 4845"/>
                <a:gd name="T77" fmla="*/ 406 h 3157"/>
                <a:gd name="T78" fmla="*/ 3157 w 4845"/>
                <a:gd name="T79" fmla="*/ 437 h 3157"/>
                <a:gd name="T80" fmla="*/ 3594 w 4845"/>
                <a:gd name="T81" fmla="*/ 718 h 3157"/>
                <a:gd name="T82" fmla="*/ 3782 w 4845"/>
                <a:gd name="T83" fmla="*/ 937 h 3157"/>
                <a:gd name="T84" fmla="*/ 3844 w 4845"/>
                <a:gd name="T85" fmla="*/ 968 h 3157"/>
                <a:gd name="T86" fmla="*/ 4625 w 4845"/>
                <a:gd name="T87" fmla="*/ 1406 h 3157"/>
                <a:gd name="T88" fmla="*/ 4813 w 4845"/>
                <a:gd name="T89" fmla="*/ 1812 h 3157"/>
                <a:gd name="T90" fmla="*/ 4844 w 4845"/>
                <a:gd name="T91" fmla="*/ 2031 h 3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45" h="3157">
                  <a:moveTo>
                    <a:pt x="4844" y="2031"/>
                  </a:moveTo>
                  <a:lnTo>
                    <a:pt x="4844" y="2031"/>
                  </a:lnTo>
                  <a:cubicBezTo>
                    <a:pt x="4844" y="2437"/>
                    <a:pt x="4688" y="2749"/>
                    <a:pt x="4375" y="2968"/>
                  </a:cubicBezTo>
                  <a:cubicBezTo>
                    <a:pt x="4219" y="3062"/>
                    <a:pt x="4063" y="3125"/>
                    <a:pt x="3907" y="3125"/>
                  </a:cubicBezTo>
                  <a:cubicBezTo>
                    <a:pt x="3750" y="3156"/>
                    <a:pt x="3657" y="3031"/>
                    <a:pt x="3688" y="2906"/>
                  </a:cubicBezTo>
                  <a:cubicBezTo>
                    <a:pt x="3688" y="2843"/>
                    <a:pt x="3750" y="2781"/>
                    <a:pt x="3813" y="2781"/>
                  </a:cubicBezTo>
                  <a:cubicBezTo>
                    <a:pt x="3907" y="2749"/>
                    <a:pt x="3969" y="2718"/>
                    <a:pt x="4063" y="2718"/>
                  </a:cubicBezTo>
                  <a:cubicBezTo>
                    <a:pt x="4188" y="2656"/>
                    <a:pt x="4282" y="2562"/>
                    <a:pt x="4375" y="2437"/>
                  </a:cubicBezTo>
                  <a:cubicBezTo>
                    <a:pt x="4469" y="2281"/>
                    <a:pt x="4500" y="2093"/>
                    <a:pt x="4469" y="1906"/>
                  </a:cubicBezTo>
                  <a:cubicBezTo>
                    <a:pt x="4438" y="1718"/>
                    <a:pt x="4313" y="1562"/>
                    <a:pt x="4157" y="1468"/>
                  </a:cubicBezTo>
                  <a:cubicBezTo>
                    <a:pt x="4000" y="1375"/>
                    <a:pt x="3813" y="1343"/>
                    <a:pt x="3625" y="1375"/>
                  </a:cubicBezTo>
                  <a:cubicBezTo>
                    <a:pt x="3563" y="1406"/>
                    <a:pt x="3532" y="1375"/>
                    <a:pt x="3532" y="1343"/>
                  </a:cubicBezTo>
                  <a:cubicBezTo>
                    <a:pt x="3469" y="1093"/>
                    <a:pt x="3344" y="937"/>
                    <a:pt x="3125" y="843"/>
                  </a:cubicBezTo>
                  <a:cubicBezTo>
                    <a:pt x="3000" y="781"/>
                    <a:pt x="2907" y="781"/>
                    <a:pt x="2782" y="781"/>
                  </a:cubicBezTo>
                  <a:cubicBezTo>
                    <a:pt x="2719" y="781"/>
                    <a:pt x="2657" y="812"/>
                    <a:pt x="2594" y="812"/>
                  </a:cubicBezTo>
                  <a:cubicBezTo>
                    <a:pt x="2500" y="843"/>
                    <a:pt x="2532" y="843"/>
                    <a:pt x="2469" y="750"/>
                  </a:cubicBezTo>
                  <a:cubicBezTo>
                    <a:pt x="2407" y="625"/>
                    <a:pt x="2313" y="531"/>
                    <a:pt x="2188" y="468"/>
                  </a:cubicBezTo>
                  <a:cubicBezTo>
                    <a:pt x="2032" y="406"/>
                    <a:pt x="1907" y="374"/>
                    <a:pt x="1750" y="406"/>
                  </a:cubicBezTo>
                  <a:cubicBezTo>
                    <a:pt x="1563" y="437"/>
                    <a:pt x="1438" y="531"/>
                    <a:pt x="1313" y="687"/>
                  </a:cubicBezTo>
                  <a:cubicBezTo>
                    <a:pt x="1219" y="812"/>
                    <a:pt x="1188" y="968"/>
                    <a:pt x="1188" y="1156"/>
                  </a:cubicBezTo>
                  <a:cubicBezTo>
                    <a:pt x="1188" y="1187"/>
                    <a:pt x="1219" y="1250"/>
                    <a:pt x="1219" y="1312"/>
                  </a:cubicBezTo>
                  <a:cubicBezTo>
                    <a:pt x="1219" y="1343"/>
                    <a:pt x="1219" y="1375"/>
                    <a:pt x="1157" y="1375"/>
                  </a:cubicBezTo>
                  <a:cubicBezTo>
                    <a:pt x="1125" y="1406"/>
                    <a:pt x="1063" y="1406"/>
                    <a:pt x="1032" y="1406"/>
                  </a:cubicBezTo>
                  <a:cubicBezTo>
                    <a:pt x="782" y="1406"/>
                    <a:pt x="563" y="1562"/>
                    <a:pt x="469" y="1781"/>
                  </a:cubicBezTo>
                  <a:cubicBezTo>
                    <a:pt x="407" y="1937"/>
                    <a:pt x="407" y="2125"/>
                    <a:pt x="438" y="2281"/>
                  </a:cubicBezTo>
                  <a:cubicBezTo>
                    <a:pt x="500" y="2437"/>
                    <a:pt x="594" y="2562"/>
                    <a:pt x="719" y="2656"/>
                  </a:cubicBezTo>
                  <a:cubicBezTo>
                    <a:pt x="844" y="2718"/>
                    <a:pt x="969" y="2749"/>
                    <a:pt x="1094" y="2781"/>
                  </a:cubicBezTo>
                  <a:cubicBezTo>
                    <a:pt x="1188" y="2781"/>
                    <a:pt x="1250" y="2843"/>
                    <a:pt x="1250" y="2937"/>
                  </a:cubicBezTo>
                  <a:cubicBezTo>
                    <a:pt x="1250" y="3031"/>
                    <a:pt x="1188" y="3125"/>
                    <a:pt x="1094" y="3125"/>
                  </a:cubicBezTo>
                  <a:cubicBezTo>
                    <a:pt x="750" y="3125"/>
                    <a:pt x="469" y="3000"/>
                    <a:pt x="250" y="2749"/>
                  </a:cubicBezTo>
                  <a:cubicBezTo>
                    <a:pt x="188" y="2625"/>
                    <a:pt x="125" y="2500"/>
                    <a:pt x="63" y="2375"/>
                  </a:cubicBezTo>
                  <a:cubicBezTo>
                    <a:pt x="32" y="2187"/>
                    <a:pt x="0" y="2031"/>
                    <a:pt x="63" y="1843"/>
                  </a:cubicBezTo>
                  <a:cubicBezTo>
                    <a:pt x="125" y="1562"/>
                    <a:pt x="250" y="1343"/>
                    <a:pt x="469" y="1218"/>
                  </a:cubicBezTo>
                  <a:cubicBezTo>
                    <a:pt x="563" y="1156"/>
                    <a:pt x="657" y="1125"/>
                    <a:pt x="750" y="1062"/>
                  </a:cubicBezTo>
                  <a:cubicBezTo>
                    <a:pt x="782" y="1062"/>
                    <a:pt x="813" y="1031"/>
                    <a:pt x="813" y="1000"/>
                  </a:cubicBezTo>
                  <a:cubicBezTo>
                    <a:pt x="875" y="625"/>
                    <a:pt x="1032" y="343"/>
                    <a:pt x="1344" y="156"/>
                  </a:cubicBezTo>
                  <a:cubicBezTo>
                    <a:pt x="1563" y="31"/>
                    <a:pt x="1782" y="0"/>
                    <a:pt x="2032" y="31"/>
                  </a:cubicBezTo>
                  <a:cubicBezTo>
                    <a:pt x="2282" y="62"/>
                    <a:pt x="2469" y="187"/>
                    <a:pt x="2657" y="374"/>
                  </a:cubicBezTo>
                  <a:cubicBezTo>
                    <a:pt x="2688" y="406"/>
                    <a:pt x="2719" y="406"/>
                    <a:pt x="2750" y="406"/>
                  </a:cubicBezTo>
                  <a:cubicBezTo>
                    <a:pt x="2875" y="406"/>
                    <a:pt x="3032" y="406"/>
                    <a:pt x="3157" y="437"/>
                  </a:cubicBezTo>
                  <a:cubicBezTo>
                    <a:pt x="3313" y="500"/>
                    <a:pt x="3469" y="593"/>
                    <a:pt x="3594" y="718"/>
                  </a:cubicBezTo>
                  <a:cubicBezTo>
                    <a:pt x="3657" y="781"/>
                    <a:pt x="3719" y="875"/>
                    <a:pt x="3782" y="937"/>
                  </a:cubicBezTo>
                  <a:cubicBezTo>
                    <a:pt x="3782" y="968"/>
                    <a:pt x="3813" y="968"/>
                    <a:pt x="3844" y="968"/>
                  </a:cubicBezTo>
                  <a:cubicBezTo>
                    <a:pt x="4157" y="1000"/>
                    <a:pt x="4438" y="1125"/>
                    <a:pt x="4625" y="1406"/>
                  </a:cubicBezTo>
                  <a:cubicBezTo>
                    <a:pt x="4719" y="1531"/>
                    <a:pt x="4813" y="1656"/>
                    <a:pt x="4813" y="1812"/>
                  </a:cubicBezTo>
                  <a:cubicBezTo>
                    <a:pt x="4844" y="1906"/>
                    <a:pt x="4844" y="1968"/>
                    <a:pt x="4844" y="2031"/>
                  </a:cubicBezTo>
                </a:path>
              </a:pathLst>
            </a:custGeom>
            <a:grpFill/>
            <a:ln>
              <a:noFill/>
            </a:ln>
            <a:effectLst/>
          </p:spPr>
          <p:txBody>
            <a:bodyPr wrap="none" anchor="ctr"/>
            <a:lstStyle/>
            <a:p>
              <a:endParaRPr lang="en-US"/>
            </a:p>
          </p:txBody>
        </p:sp>
        <p:sp>
          <p:nvSpPr>
            <p:cNvPr id="106" name="Freeform 4"/>
            <p:cNvSpPr>
              <a:spLocks noChangeArrowheads="1"/>
            </p:cNvSpPr>
            <p:nvPr/>
          </p:nvSpPr>
          <p:spPr bwMode="gray">
            <a:xfrm>
              <a:off x="9789930" y="2809827"/>
              <a:ext cx="632749" cy="603926"/>
            </a:xfrm>
            <a:custGeom>
              <a:avLst/>
              <a:gdLst>
                <a:gd name="T0" fmla="*/ 875 w 2033"/>
                <a:gd name="T1" fmla="*/ 1719 h 1939"/>
                <a:gd name="T2" fmla="*/ 875 w 2033"/>
                <a:gd name="T3" fmla="*/ 1719 h 1939"/>
                <a:gd name="T4" fmla="*/ 157 w 2033"/>
                <a:gd name="T5" fmla="*/ 1344 h 1939"/>
                <a:gd name="T6" fmla="*/ 32 w 2033"/>
                <a:gd name="T7" fmla="*/ 719 h 1939"/>
                <a:gd name="T8" fmla="*/ 407 w 2033"/>
                <a:gd name="T9" fmla="*/ 157 h 1939"/>
                <a:gd name="T10" fmla="*/ 1000 w 2033"/>
                <a:gd name="T11" fmla="*/ 32 h 1939"/>
                <a:gd name="T12" fmla="*/ 1594 w 2033"/>
                <a:gd name="T13" fmla="*/ 406 h 1939"/>
                <a:gd name="T14" fmla="*/ 1719 w 2033"/>
                <a:gd name="T15" fmla="*/ 969 h 1939"/>
                <a:gd name="T16" fmla="*/ 1625 w 2033"/>
                <a:gd name="T17" fmla="*/ 1250 h 1939"/>
                <a:gd name="T18" fmla="*/ 1657 w 2033"/>
                <a:gd name="T19" fmla="*/ 1344 h 1939"/>
                <a:gd name="T20" fmla="*/ 1938 w 2033"/>
                <a:gd name="T21" fmla="*/ 1594 h 1939"/>
                <a:gd name="T22" fmla="*/ 2000 w 2033"/>
                <a:gd name="T23" fmla="*/ 1813 h 1939"/>
                <a:gd name="T24" fmla="*/ 1844 w 2033"/>
                <a:gd name="T25" fmla="*/ 1907 h 1939"/>
                <a:gd name="T26" fmla="*/ 1688 w 2033"/>
                <a:gd name="T27" fmla="*/ 1844 h 1939"/>
                <a:gd name="T28" fmla="*/ 1438 w 2033"/>
                <a:gd name="T29" fmla="*/ 1594 h 1939"/>
                <a:gd name="T30" fmla="*/ 1375 w 2033"/>
                <a:gd name="T31" fmla="*/ 1563 h 1939"/>
                <a:gd name="T32" fmla="*/ 1063 w 2033"/>
                <a:gd name="T33" fmla="*/ 1719 h 1939"/>
                <a:gd name="T34" fmla="*/ 875 w 2033"/>
                <a:gd name="T35" fmla="*/ 1719 h 1939"/>
                <a:gd name="T36" fmla="*/ 875 w 2033"/>
                <a:gd name="T37" fmla="*/ 1438 h 1939"/>
                <a:gd name="T38" fmla="*/ 875 w 2033"/>
                <a:gd name="T39" fmla="*/ 1438 h 1939"/>
                <a:gd name="T40" fmla="*/ 1438 w 2033"/>
                <a:gd name="T41" fmla="*/ 875 h 1939"/>
                <a:gd name="T42" fmla="*/ 875 w 2033"/>
                <a:gd name="T43" fmla="*/ 313 h 1939"/>
                <a:gd name="T44" fmla="*/ 313 w 2033"/>
                <a:gd name="T45" fmla="*/ 875 h 1939"/>
                <a:gd name="T46" fmla="*/ 875 w 2033"/>
                <a:gd name="T47" fmla="*/ 1438 h 1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33" h="1939">
                  <a:moveTo>
                    <a:pt x="875" y="1719"/>
                  </a:moveTo>
                  <a:lnTo>
                    <a:pt x="875" y="1719"/>
                  </a:lnTo>
                  <a:cubicBezTo>
                    <a:pt x="563" y="1719"/>
                    <a:pt x="313" y="1594"/>
                    <a:pt x="157" y="1344"/>
                  </a:cubicBezTo>
                  <a:cubicBezTo>
                    <a:pt x="32" y="1157"/>
                    <a:pt x="0" y="938"/>
                    <a:pt x="32" y="719"/>
                  </a:cubicBezTo>
                  <a:cubicBezTo>
                    <a:pt x="63" y="469"/>
                    <a:pt x="188" y="282"/>
                    <a:pt x="407" y="157"/>
                  </a:cubicBezTo>
                  <a:cubicBezTo>
                    <a:pt x="594" y="32"/>
                    <a:pt x="782" y="0"/>
                    <a:pt x="1000" y="32"/>
                  </a:cubicBezTo>
                  <a:cubicBezTo>
                    <a:pt x="1250" y="63"/>
                    <a:pt x="1438" y="188"/>
                    <a:pt x="1594" y="406"/>
                  </a:cubicBezTo>
                  <a:cubicBezTo>
                    <a:pt x="1719" y="594"/>
                    <a:pt x="1750" y="782"/>
                    <a:pt x="1719" y="969"/>
                  </a:cubicBezTo>
                  <a:cubicBezTo>
                    <a:pt x="1719" y="1063"/>
                    <a:pt x="1688" y="1157"/>
                    <a:pt x="1625" y="1250"/>
                  </a:cubicBezTo>
                  <a:cubicBezTo>
                    <a:pt x="1625" y="1281"/>
                    <a:pt x="1625" y="1313"/>
                    <a:pt x="1657" y="1344"/>
                  </a:cubicBezTo>
                  <a:cubicBezTo>
                    <a:pt x="1750" y="1407"/>
                    <a:pt x="1844" y="1532"/>
                    <a:pt x="1938" y="1594"/>
                  </a:cubicBezTo>
                  <a:cubicBezTo>
                    <a:pt x="2000" y="1657"/>
                    <a:pt x="2032" y="1719"/>
                    <a:pt x="2000" y="1813"/>
                  </a:cubicBezTo>
                  <a:cubicBezTo>
                    <a:pt x="1969" y="1875"/>
                    <a:pt x="1907" y="1907"/>
                    <a:pt x="1844" y="1907"/>
                  </a:cubicBezTo>
                  <a:cubicBezTo>
                    <a:pt x="1782" y="1938"/>
                    <a:pt x="1719" y="1907"/>
                    <a:pt x="1688" y="1844"/>
                  </a:cubicBezTo>
                  <a:cubicBezTo>
                    <a:pt x="1594" y="1750"/>
                    <a:pt x="1532" y="1657"/>
                    <a:pt x="1438" y="1594"/>
                  </a:cubicBezTo>
                  <a:cubicBezTo>
                    <a:pt x="1407" y="1563"/>
                    <a:pt x="1407" y="1563"/>
                    <a:pt x="1375" y="1563"/>
                  </a:cubicBezTo>
                  <a:cubicBezTo>
                    <a:pt x="1282" y="1657"/>
                    <a:pt x="1157" y="1688"/>
                    <a:pt x="1063" y="1719"/>
                  </a:cubicBezTo>
                  <a:cubicBezTo>
                    <a:pt x="1000" y="1719"/>
                    <a:pt x="938" y="1719"/>
                    <a:pt x="875" y="1719"/>
                  </a:cubicBezTo>
                  <a:close/>
                  <a:moveTo>
                    <a:pt x="875" y="1438"/>
                  </a:moveTo>
                  <a:lnTo>
                    <a:pt x="875" y="1438"/>
                  </a:lnTo>
                  <a:cubicBezTo>
                    <a:pt x="1188" y="1438"/>
                    <a:pt x="1438" y="1188"/>
                    <a:pt x="1438" y="875"/>
                  </a:cubicBezTo>
                  <a:cubicBezTo>
                    <a:pt x="1438" y="563"/>
                    <a:pt x="1188" y="313"/>
                    <a:pt x="875" y="313"/>
                  </a:cubicBezTo>
                  <a:cubicBezTo>
                    <a:pt x="563" y="313"/>
                    <a:pt x="313" y="563"/>
                    <a:pt x="313" y="875"/>
                  </a:cubicBezTo>
                  <a:cubicBezTo>
                    <a:pt x="313" y="1188"/>
                    <a:pt x="563" y="1438"/>
                    <a:pt x="875" y="1438"/>
                  </a:cubicBezTo>
                  <a:close/>
                </a:path>
              </a:pathLst>
            </a:custGeom>
            <a:grpFill/>
            <a:ln>
              <a:noFill/>
            </a:ln>
            <a:effectLst/>
          </p:spPr>
          <p:txBody>
            <a:bodyPr wrap="none" anchor="ctr"/>
            <a:lstStyle/>
            <a:p>
              <a:endParaRPr lang="en-US"/>
            </a:p>
          </p:txBody>
        </p:sp>
        <p:sp>
          <p:nvSpPr>
            <p:cNvPr id="107" name="Freeform 15"/>
            <p:cNvSpPr>
              <a:spLocks noChangeArrowheads="1"/>
            </p:cNvSpPr>
            <p:nvPr/>
          </p:nvSpPr>
          <p:spPr bwMode="gray">
            <a:xfrm>
              <a:off x="10043853" y="2566884"/>
              <a:ext cx="204512" cy="214119"/>
            </a:xfrm>
            <a:custGeom>
              <a:avLst/>
              <a:gdLst>
                <a:gd name="T0" fmla="*/ 656 w 657"/>
                <a:gd name="T1" fmla="*/ 656 h 689"/>
                <a:gd name="T2" fmla="*/ 656 w 657"/>
                <a:gd name="T3" fmla="*/ 656 h 689"/>
                <a:gd name="T4" fmla="*/ 562 w 657"/>
                <a:gd name="T5" fmla="*/ 688 h 689"/>
                <a:gd name="T6" fmla="*/ 62 w 657"/>
                <a:gd name="T7" fmla="*/ 688 h 689"/>
                <a:gd name="T8" fmla="*/ 0 w 657"/>
                <a:gd name="T9" fmla="*/ 625 h 689"/>
                <a:gd name="T10" fmla="*/ 31 w 657"/>
                <a:gd name="T11" fmla="*/ 94 h 689"/>
                <a:gd name="T12" fmla="*/ 31 w 657"/>
                <a:gd name="T13" fmla="*/ 0 h 689"/>
                <a:gd name="T14" fmla="*/ 31 w 657"/>
                <a:gd name="T15" fmla="*/ 0 h 689"/>
                <a:gd name="T16" fmla="*/ 656 w 657"/>
                <a:gd name="T17" fmla="*/ 656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7" h="689">
                  <a:moveTo>
                    <a:pt x="656" y="656"/>
                  </a:moveTo>
                  <a:lnTo>
                    <a:pt x="656" y="656"/>
                  </a:lnTo>
                  <a:cubicBezTo>
                    <a:pt x="625" y="688"/>
                    <a:pt x="594" y="688"/>
                    <a:pt x="562" y="688"/>
                  </a:cubicBezTo>
                  <a:cubicBezTo>
                    <a:pt x="406" y="688"/>
                    <a:pt x="250" y="688"/>
                    <a:pt x="62" y="688"/>
                  </a:cubicBezTo>
                  <a:cubicBezTo>
                    <a:pt x="31" y="688"/>
                    <a:pt x="0" y="656"/>
                    <a:pt x="0" y="625"/>
                  </a:cubicBezTo>
                  <a:cubicBezTo>
                    <a:pt x="31" y="438"/>
                    <a:pt x="0" y="281"/>
                    <a:pt x="31" y="94"/>
                  </a:cubicBezTo>
                  <a:cubicBezTo>
                    <a:pt x="31" y="63"/>
                    <a:pt x="31" y="31"/>
                    <a:pt x="31" y="0"/>
                  </a:cubicBezTo>
                  <a:lnTo>
                    <a:pt x="31" y="0"/>
                  </a:lnTo>
                  <a:cubicBezTo>
                    <a:pt x="250" y="219"/>
                    <a:pt x="437" y="438"/>
                    <a:pt x="656" y="656"/>
                  </a:cubicBezTo>
                </a:path>
              </a:pathLst>
            </a:custGeom>
            <a:grpFill/>
            <a:ln>
              <a:noFill/>
            </a:ln>
            <a:effectLst/>
          </p:spPr>
          <p:txBody>
            <a:bodyPr wrap="none" anchor="ctr"/>
            <a:lstStyle/>
            <a:p>
              <a:endParaRPr lang="en-US"/>
            </a:p>
          </p:txBody>
        </p:sp>
        <p:sp>
          <p:nvSpPr>
            <p:cNvPr id="108" name="Freeform 17"/>
            <p:cNvSpPr>
              <a:spLocks noChangeArrowheads="1"/>
            </p:cNvSpPr>
            <p:nvPr/>
          </p:nvSpPr>
          <p:spPr bwMode="gray">
            <a:xfrm>
              <a:off x="9644439" y="2721983"/>
              <a:ext cx="369218" cy="59020"/>
            </a:xfrm>
            <a:custGeom>
              <a:avLst/>
              <a:gdLst>
                <a:gd name="T0" fmla="*/ 593 w 1188"/>
                <a:gd name="T1" fmla="*/ 188 h 189"/>
                <a:gd name="T2" fmla="*/ 593 w 1188"/>
                <a:gd name="T3" fmla="*/ 188 h 189"/>
                <a:gd name="T4" fmla="*/ 62 w 1188"/>
                <a:gd name="T5" fmla="*/ 188 h 189"/>
                <a:gd name="T6" fmla="*/ 0 w 1188"/>
                <a:gd name="T7" fmla="*/ 125 h 189"/>
                <a:gd name="T8" fmla="*/ 93 w 1188"/>
                <a:gd name="T9" fmla="*/ 31 h 189"/>
                <a:gd name="T10" fmla="*/ 1125 w 1188"/>
                <a:gd name="T11" fmla="*/ 31 h 189"/>
                <a:gd name="T12" fmla="*/ 1187 w 1188"/>
                <a:gd name="T13" fmla="*/ 94 h 189"/>
                <a:gd name="T14" fmla="*/ 1093 w 1188"/>
                <a:gd name="T15" fmla="*/ 188 h 189"/>
                <a:gd name="T16" fmla="*/ 593 w 1188"/>
                <a:gd name="T17" fmla="*/ 18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8" h="189">
                  <a:moveTo>
                    <a:pt x="593" y="188"/>
                  </a:moveTo>
                  <a:lnTo>
                    <a:pt x="593" y="188"/>
                  </a:lnTo>
                  <a:cubicBezTo>
                    <a:pt x="406" y="188"/>
                    <a:pt x="250" y="188"/>
                    <a:pt x="62" y="188"/>
                  </a:cubicBezTo>
                  <a:cubicBezTo>
                    <a:pt x="31" y="188"/>
                    <a:pt x="0" y="156"/>
                    <a:pt x="0" y="125"/>
                  </a:cubicBezTo>
                  <a:cubicBezTo>
                    <a:pt x="0" y="0"/>
                    <a:pt x="0" y="31"/>
                    <a:pt x="93" y="31"/>
                  </a:cubicBezTo>
                  <a:cubicBezTo>
                    <a:pt x="437" y="31"/>
                    <a:pt x="781" y="31"/>
                    <a:pt x="1125" y="31"/>
                  </a:cubicBezTo>
                  <a:cubicBezTo>
                    <a:pt x="1156" y="31"/>
                    <a:pt x="1187" y="31"/>
                    <a:pt x="1187" y="94"/>
                  </a:cubicBezTo>
                  <a:cubicBezTo>
                    <a:pt x="1187" y="188"/>
                    <a:pt x="1187" y="188"/>
                    <a:pt x="1093" y="188"/>
                  </a:cubicBezTo>
                  <a:cubicBezTo>
                    <a:pt x="937" y="188"/>
                    <a:pt x="750" y="188"/>
                    <a:pt x="593" y="188"/>
                  </a:cubicBezTo>
                </a:path>
              </a:pathLst>
            </a:custGeom>
            <a:grpFill/>
            <a:ln>
              <a:noFill/>
            </a:ln>
            <a:effectLst/>
          </p:spPr>
          <p:txBody>
            <a:bodyPr wrap="none" anchor="ctr"/>
            <a:lstStyle/>
            <a:p>
              <a:endParaRPr lang="en-US"/>
            </a:p>
          </p:txBody>
        </p:sp>
        <p:sp>
          <p:nvSpPr>
            <p:cNvPr id="109" name="Freeform 18"/>
            <p:cNvSpPr>
              <a:spLocks noChangeArrowheads="1"/>
            </p:cNvSpPr>
            <p:nvPr/>
          </p:nvSpPr>
          <p:spPr bwMode="gray">
            <a:xfrm>
              <a:off x="9644439" y="2566884"/>
              <a:ext cx="311570" cy="49412"/>
            </a:xfrm>
            <a:custGeom>
              <a:avLst/>
              <a:gdLst>
                <a:gd name="T0" fmla="*/ 500 w 1001"/>
                <a:gd name="T1" fmla="*/ 0 h 157"/>
                <a:gd name="T2" fmla="*/ 500 w 1001"/>
                <a:gd name="T3" fmla="*/ 0 h 157"/>
                <a:gd name="T4" fmla="*/ 937 w 1001"/>
                <a:gd name="T5" fmla="*/ 0 h 157"/>
                <a:gd name="T6" fmla="*/ 968 w 1001"/>
                <a:gd name="T7" fmla="*/ 31 h 157"/>
                <a:gd name="T8" fmla="*/ 875 w 1001"/>
                <a:gd name="T9" fmla="*/ 156 h 157"/>
                <a:gd name="T10" fmla="*/ 93 w 1001"/>
                <a:gd name="T11" fmla="*/ 156 h 157"/>
                <a:gd name="T12" fmla="*/ 0 w 1001"/>
                <a:gd name="T13" fmla="*/ 63 h 157"/>
                <a:gd name="T14" fmla="*/ 0 w 1001"/>
                <a:gd name="T15" fmla="*/ 31 h 157"/>
                <a:gd name="T16" fmla="*/ 62 w 1001"/>
                <a:gd name="T17" fmla="*/ 0 h 157"/>
                <a:gd name="T18" fmla="*/ 500 w 1001"/>
                <a:gd name="T1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1" h="157">
                  <a:moveTo>
                    <a:pt x="500" y="0"/>
                  </a:moveTo>
                  <a:lnTo>
                    <a:pt x="500" y="0"/>
                  </a:lnTo>
                  <a:cubicBezTo>
                    <a:pt x="625" y="0"/>
                    <a:pt x="781" y="0"/>
                    <a:pt x="937" y="0"/>
                  </a:cubicBezTo>
                  <a:cubicBezTo>
                    <a:pt x="968" y="0"/>
                    <a:pt x="968" y="0"/>
                    <a:pt x="968" y="31"/>
                  </a:cubicBezTo>
                  <a:cubicBezTo>
                    <a:pt x="968" y="156"/>
                    <a:pt x="1000" y="156"/>
                    <a:pt x="875" y="156"/>
                  </a:cubicBezTo>
                  <a:cubicBezTo>
                    <a:pt x="625" y="156"/>
                    <a:pt x="343" y="156"/>
                    <a:pt x="93" y="156"/>
                  </a:cubicBezTo>
                  <a:cubicBezTo>
                    <a:pt x="0" y="156"/>
                    <a:pt x="0" y="156"/>
                    <a:pt x="0" y="63"/>
                  </a:cubicBezTo>
                  <a:cubicBezTo>
                    <a:pt x="0" y="63"/>
                    <a:pt x="0" y="63"/>
                    <a:pt x="0" y="31"/>
                  </a:cubicBezTo>
                  <a:cubicBezTo>
                    <a:pt x="0" y="0"/>
                    <a:pt x="31" y="0"/>
                    <a:pt x="62" y="0"/>
                  </a:cubicBezTo>
                  <a:cubicBezTo>
                    <a:pt x="218" y="0"/>
                    <a:pt x="343" y="0"/>
                    <a:pt x="500" y="0"/>
                  </a:cubicBezTo>
                </a:path>
              </a:pathLst>
            </a:custGeom>
            <a:grpFill/>
            <a:ln>
              <a:noFill/>
            </a:ln>
            <a:effectLst/>
          </p:spPr>
          <p:txBody>
            <a:bodyPr wrap="none" anchor="ctr"/>
            <a:lstStyle/>
            <a:p>
              <a:endParaRPr lang="en-US"/>
            </a:p>
          </p:txBody>
        </p:sp>
        <p:sp>
          <p:nvSpPr>
            <p:cNvPr id="110" name="Freeform 19"/>
            <p:cNvSpPr>
              <a:spLocks noChangeArrowheads="1"/>
            </p:cNvSpPr>
            <p:nvPr/>
          </p:nvSpPr>
          <p:spPr bwMode="gray">
            <a:xfrm>
              <a:off x="9644439" y="2643747"/>
              <a:ext cx="242942" cy="49412"/>
            </a:xfrm>
            <a:custGeom>
              <a:avLst/>
              <a:gdLst>
                <a:gd name="T0" fmla="*/ 406 w 782"/>
                <a:gd name="T1" fmla="*/ 156 h 157"/>
                <a:gd name="T2" fmla="*/ 406 w 782"/>
                <a:gd name="T3" fmla="*/ 156 h 157"/>
                <a:gd name="T4" fmla="*/ 62 w 782"/>
                <a:gd name="T5" fmla="*/ 156 h 157"/>
                <a:gd name="T6" fmla="*/ 0 w 782"/>
                <a:gd name="T7" fmla="*/ 125 h 157"/>
                <a:gd name="T8" fmla="*/ 125 w 782"/>
                <a:gd name="T9" fmla="*/ 0 h 157"/>
                <a:gd name="T10" fmla="*/ 718 w 782"/>
                <a:gd name="T11" fmla="*/ 0 h 157"/>
                <a:gd name="T12" fmla="*/ 781 w 782"/>
                <a:gd name="T13" fmla="*/ 63 h 157"/>
                <a:gd name="T14" fmla="*/ 781 w 782"/>
                <a:gd name="T15" fmla="*/ 94 h 157"/>
                <a:gd name="T16" fmla="*/ 718 w 782"/>
                <a:gd name="T17" fmla="*/ 156 h 157"/>
                <a:gd name="T18" fmla="*/ 406 w 782"/>
                <a:gd name="T19" fmla="*/ 15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2" h="157">
                  <a:moveTo>
                    <a:pt x="406" y="156"/>
                  </a:moveTo>
                  <a:lnTo>
                    <a:pt x="406" y="156"/>
                  </a:lnTo>
                  <a:cubicBezTo>
                    <a:pt x="281" y="156"/>
                    <a:pt x="187" y="156"/>
                    <a:pt x="62" y="156"/>
                  </a:cubicBezTo>
                  <a:cubicBezTo>
                    <a:pt x="31" y="156"/>
                    <a:pt x="0" y="156"/>
                    <a:pt x="0" y="125"/>
                  </a:cubicBezTo>
                  <a:cubicBezTo>
                    <a:pt x="0" y="0"/>
                    <a:pt x="0" y="0"/>
                    <a:pt x="125" y="0"/>
                  </a:cubicBezTo>
                  <a:cubicBezTo>
                    <a:pt x="312" y="0"/>
                    <a:pt x="500" y="0"/>
                    <a:pt x="718" y="0"/>
                  </a:cubicBezTo>
                  <a:cubicBezTo>
                    <a:pt x="750" y="0"/>
                    <a:pt x="781" y="31"/>
                    <a:pt x="781" y="63"/>
                  </a:cubicBezTo>
                  <a:lnTo>
                    <a:pt x="781" y="94"/>
                  </a:lnTo>
                  <a:cubicBezTo>
                    <a:pt x="781" y="156"/>
                    <a:pt x="781" y="156"/>
                    <a:pt x="718" y="156"/>
                  </a:cubicBezTo>
                  <a:cubicBezTo>
                    <a:pt x="593" y="156"/>
                    <a:pt x="500" y="156"/>
                    <a:pt x="406" y="156"/>
                  </a:cubicBezTo>
                </a:path>
              </a:pathLst>
            </a:custGeom>
            <a:grpFill/>
            <a:ln>
              <a:noFill/>
            </a:ln>
            <a:effectLst/>
          </p:spPr>
          <p:txBody>
            <a:bodyPr wrap="none" anchor="ctr"/>
            <a:lstStyle/>
            <a:p>
              <a:endParaRPr lang="en-US"/>
            </a:p>
          </p:txBody>
        </p:sp>
        <p:sp>
          <p:nvSpPr>
            <p:cNvPr id="111" name="Freeform 20"/>
            <p:cNvSpPr>
              <a:spLocks noChangeArrowheads="1"/>
            </p:cNvSpPr>
            <p:nvPr/>
          </p:nvSpPr>
          <p:spPr bwMode="gray">
            <a:xfrm>
              <a:off x="9644439" y="2819435"/>
              <a:ext cx="262158" cy="49412"/>
            </a:xfrm>
            <a:custGeom>
              <a:avLst/>
              <a:gdLst>
                <a:gd name="T0" fmla="*/ 812 w 844"/>
                <a:gd name="T1" fmla="*/ 31 h 157"/>
                <a:gd name="T2" fmla="*/ 812 w 844"/>
                <a:gd name="T3" fmla="*/ 31 h 157"/>
                <a:gd name="T4" fmla="*/ 687 w 844"/>
                <a:gd name="T5" fmla="*/ 125 h 157"/>
                <a:gd name="T6" fmla="*/ 625 w 844"/>
                <a:gd name="T7" fmla="*/ 125 h 157"/>
                <a:gd name="T8" fmla="*/ 62 w 844"/>
                <a:gd name="T9" fmla="*/ 156 h 157"/>
                <a:gd name="T10" fmla="*/ 0 w 844"/>
                <a:gd name="T11" fmla="*/ 93 h 157"/>
                <a:gd name="T12" fmla="*/ 125 w 844"/>
                <a:gd name="T13" fmla="*/ 0 h 157"/>
                <a:gd name="T14" fmla="*/ 718 w 844"/>
                <a:gd name="T15" fmla="*/ 0 h 157"/>
                <a:gd name="T16" fmla="*/ 843 w 844"/>
                <a:gd name="T17" fmla="*/ 0 h 157"/>
                <a:gd name="T18" fmla="*/ 812 w 844"/>
                <a:gd name="T19" fmla="*/ 3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4" h="157">
                  <a:moveTo>
                    <a:pt x="812" y="31"/>
                  </a:moveTo>
                  <a:lnTo>
                    <a:pt x="812" y="31"/>
                  </a:lnTo>
                  <a:cubicBezTo>
                    <a:pt x="781" y="62"/>
                    <a:pt x="718" y="93"/>
                    <a:pt x="687" y="125"/>
                  </a:cubicBezTo>
                  <a:cubicBezTo>
                    <a:pt x="687" y="125"/>
                    <a:pt x="656" y="125"/>
                    <a:pt x="625" y="125"/>
                  </a:cubicBezTo>
                  <a:cubicBezTo>
                    <a:pt x="437" y="156"/>
                    <a:pt x="250" y="125"/>
                    <a:pt x="62" y="156"/>
                  </a:cubicBezTo>
                  <a:cubicBezTo>
                    <a:pt x="31" y="156"/>
                    <a:pt x="0" y="125"/>
                    <a:pt x="0" y="93"/>
                  </a:cubicBezTo>
                  <a:cubicBezTo>
                    <a:pt x="0" y="0"/>
                    <a:pt x="0" y="0"/>
                    <a:pt x="125" y="0"/>
                  </a:cubicBezTo>
                  <a:cubicBezTo>
                    <a:pt x="312" y="0"/>
                    <a:pt x="531" y="0"/>
                    <a:pt x="718" y="0"/>
                  </a:cubicBezTo>
                  <a:cubicBezTo>
                    <a:pt x="750" y="0"/>
                    <a:pt x="781" y="0"/>
                    <a:pt x="843" y="0"/>
                  </a:cubicBezTo>
                  <a:cubicBezTo>
                    <a:pt x="812" y="0"/>
                    <a:pt x="812" y="0"/>
                    <a:pt x="812" y="31"/>
                  </a:cubicBezTo>
                </a:path>
              </a:pathLst>
            </a:custGeom>
            <a:grpFill/>
            <a:ln>
              <a:noFill/>
            </a:ln>
            <a:effectLst/>
          </p:spPr>
          <p:txBody>
            <a:bodyPr wrap="none" anchor="ctr"/>
            <a:lstStyle/>
            <a:p>
              <a:endParaRPr lang="en-US"/>
            </a:p>
          </p:txBody>
        </p:sp>
        <p:sp>
          <p:nvSpPr>
            <p:cNvPr id="112" name="Freeform 22"/>
            <p:cNvSpPr>
              <a:spLocks noChangeArrowheads="1"/>
            </p:cNvSpPr>
            <p:nvPr/>
          </p:nvSpPr>
          <p:spPr bwMode="gray">
            <a:xfrm>
              <a:off x="9644439" y="3227085"/>
              <a:ext cx="185295" cy="59020"/>
            </a:xfrm>
            <a:custGeom>
              <a:avLst/>
              <a:gdLst>
                <a:gd name="T0" fmla="*/ 312 w 594"/>
                <a:gd name="T1" fmla="*/ 188 h 189"/>
                <a:gd name="T2" fmla="*/ 312 w 594"/>
                <a:gd name="T3" fmla="*/ 188 h 189"/>
                <a:gd name="T4" fmla="*/ 62 w 594"/>
                <a:gd name="T5" fmla="*/ 188 h 189"/>
                <a:gd name="T6" fmla="*/ 0 w 594"/>
                <a:gd name="T7" fmla="*/ 125 h 189"/>
                <a:gd name="T8" fmla="*/ 125 w 594"/>
                <a:gd name="T9" fmla="*/ 31 h 189"/>
                <a:gd name="T10" fmla="*/ 437 w 594"/>
                <a:gd name="T11" fmla="*/ 31 h 189"/>
                <a:gd name="T12" fmla="*/ 531 w 594"/>
                <a:gd name="T13" fmla="*/ 94 h 189"/>
                <a:gd name="T14" fmla="*/ 562 w 594"/>
                <a:gd name="T15" fmla="*/ 125 h 189"/>
                <a:gd name="T16" fmla="*/ 593 w 594"/>
                <a:gd name="T17" fmla="*/ 156 h 189"/>
                <a:gd name="T18" fmla="*/ 531 w 594"/>
                <a:gd name="T19" fmla="*/ 188 h 189"/>
                <a:gd name="T20" fmla="*/ 312 w 594"/>
                <a:gd name="T21" fmla="*/ 18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4" h="189">
                  <a:moveTo>
                    <a:pt x="312" y="188"/>
                  </a:moveTo>
                  <a:lnTo>
                    <a:pt x="312" y="188"/>
                  </a:lnTo>
                  <a:cubicBezTo>
                    <a:pt x="218" y="188"/>
                    <a:pt x="156" y="188"/>
                    <a:pt x="62" y="188"/>
                  </a:cubicBezTo>
                  <a:cubicBezTo>
                    <a:pt x="31" y="188"/>
                    <a:pt x="0" y="188"/>
                    <a:pt x="0" y="125"/>
                  </a:cubicBezTo>
                  <a:cubicBezTo>
                    <a:pt x="0" y="0"/>
                    <a:pt x="0" y="31"/>
                    <a:pt x="125" y="31"/>
                  </a:cubicBezTo>
                  <a:cubicBezTo>
                    <a:pt x="218" y="31"/>
                    <a:pt x="343" y="31"/>
                    <a:pt x="437" y="31"/>
                  </a:cubicBezTo>
                  <a:cubicBezTo>
                    <a:pt x="500" y="31"/>
                    <a:pt x="531" y="31"/>
                    <a:pt x="531" y="94"/>
                  </a:cubicBezTo>
                  <a:cubicBezTo>
                    <a:pt x="562" y="94"/>
                    <a:pt x="562" y="94"/>
                    <a:pt x="562" y="125"/>
                  </a:cubicBezTo>
                  <a:cubicBezTo>
                    <a:pt x="593" y="125"/>
                    <a:pt x="593" y="156"/>
                    <a:pt x="593" y="156"/>
                  </a:cubicBezTo>
                  <a:cubicBezTo>
                    <a:pt x="562" y="156"/>
                    <a:pt x="562" y="188"/>
                    <a:pt x="531" y="188"/>
                  </a:cubicBezTo>
                  <a:cubicBezTo>
                    <a:pt x="468" y="188"/>
                    <a:pt x="375" y="188"/>
                    <a:pt x="312" y="188"/>
                  </a:cubicBezTo>
                </a:path>
              </a:pathLst>
            </a:custGeom>
            <a:grpFill/>
            <a:ln>
              <a:noFill/>
            </a:ln>
            <a:effectLst/>
          </p:spPr>
          <p:txBody>
            <a:bodyPr wrap="none" anchor="ctr"/>
            <a:lstStyle/>
            <a:p>
              <a:endParaRPr lang="en-US"/>
            </a:p>
          </p:txBody>
        </p:sp>
        <p:sp>
          <p:nvSpPr>
            <p:cNvPr id="113" name="Freeform 23"/>
            <p:cNvSpPr>
              <a:spLocks noChangeArrowheads="1"/>
            </p:cNvSpPr>
            <p:nvPr/>
          </p:nvSpPr>
          <p:spPr bwMode="gray">
            <a:xfrm>
              <a:off x="9644439" y="2897671"/>
              <a:ext cx="175687" cy="49412"/>
            </a:xfrm>
            <a:custGeom>
              <a:avLst/>
              <a:gdLst>
                <a:gd name="T0" fmla="*/ 281 w 563"/>
                <a:gd name="T1" fmla="*/ 0 h 157"/>
                <a:gd name="T2" fmla="*/ 281 w 563"/>
                <a:gd name="T3" fmla="*/ 0 h 157"/>
                <a:gd name="T4" fmla="*/ 500 w 563"/>
                <a:gd name="T5" fmla="*/ 0 h 157"/>
                <a:gd name="T6" fmla="*/ 531 w 563"/>
                <a:gd name="T7" fmla="*/ 93 h 157"/>
                <a:gd name="T8" fmla="*/ 500 w 563"/>
                <a:gd name="T9" fmla="*/ 124 h 157"/>
                <a:gd name="T10" fmla="*/ 437 w 563"/>
                <a:gd name="T11" fmla="*/ 156 h 157"/>
                <a:gd name="T12" fmla="*/ 62 w 563"/>
                <a:gd name="T13" fmla="*/ 156 h 157"/>
                <a:gd name="T14" fmla="*/ 0 w 563"/>
                <a:gd name="T15" fmla="*/ 124 h 157"/>
                <a:gd name="T16" fmla="*/ 125 w 563"/>
                <a:gd name="T17" fmla="*/ 0 h 157"/>
                <a:gd name="T18" fmla="*/ 281 w 563"/>
                <a:gd name="T1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3" h="157">
                  <a:moveTo>
                    <a:pt x="281" y="0"/>
                  </a:moveTo>
                  <a:lnTo>
                    <a:pt x="281" y="0"/>
                  </a:lnTo>
                  <a:cubicBezTo>
                    <a:pt x="343" y="0"/>
                    <a:pt x="406" y="0"/>
                    <a:pt x="500" y="0"/>
                  </a:cubicBezTo>
                  <a:cubicBezTo>
                    <a:pt x="531" y="0"/>
                    <a:pt x="562" y="31"/>
                    <a:pt x="531" y="93"/>
                  </a:cubicBezTo>
                  <a:cubicBezTo>
                    <a:pt x="500" y="93"/>
                    <a:pt x="500" y="93"/>
                    <a:pt x="500" y="124"/>
                  </a:cubicBezTo>
                  <a:cubicBezTo>
                    <a:pt x="500" y="156"/>
                    <a:pt x="468" y="156"/>
                    <a:pt x="437" y="156"/>
                  </a:cubicBezTo>
                  <a:cubicBezTo>
                    <a:pt x="312" y="156"/>
                    <a:pt x="187" y="156"/>
                    <a:pt x="62" y="156"/>
                  </a:cubicBezTo>
                  <a:cubicBezTo>
                    <a:pt x="31" y="156"/>
                    <a:pt x="0" y="156"/>
                    <a:pt x="0" y="124"/>
                  </a:cubicBezTo>
                  <a:cubicBezTo>
                    <a:pt x="0" y="0"/>
                    <a:pt x="0" y="0"/>
                    <a:pt x="125" y="0"/>
                  </a:cubicBezTo>
                  <a:cubicBezTo>
                    <a:pt x="156" y="0"/>
                    <a:pt x="218" y="0"/>
                    <a:pt x="281" y="0"/>
                  </a:cubicBezTo>
                </a:path>
              </a:pathLst>
            </a:custGeom>
            <a:grpFill/>
            <a:ln>
              <a:noFill/>
            </a:ln>
            <a:effectLst/>
          </p:spPr>
          <p:txBody>
            <a:bodyPr wrap="none" anchor="ctr"/>
            <a:lstStyle/>
            <a:p>
              <a:endParaRPr lang="en-US"/>
            </a:p>
          </p:txBody>
        </p:sp>
        <p:sp>
          <p:nvSpPr>
            <p:cNvPr id="114" name="Freeform 24"/>
            <p:cNvSpPr>
              <a:spLocks noChangeArrowheads="1"/>
            </p:cNvSpPr>
            <p:nvPr/>
          </p:nvSpPr>
          <p:spPr bwMode="gray">
            <a:xfrm>
              <a:off x="9644439" y="3150222"/>
              <a:ext cx="135883" cy="49412"/>
            </a:xfrm>
            <a:custGeom>
              <a:avLst/>
              <a:gdLst>
                <a:gd name="T0" fmla="*/ 218 w 438"/>
                <a:gd name="T1" fmla="*/ 156 h 157"/>
                <a:gd name="T2" fmla="*/ 218 w 438"/>
                <a:gd name="T3" fmla="*/ 156 h 157"/>
                <a:gd name="T4" fmla="*/ 62 w 438"/>
                <a:gd name="T5" fmla="*/ 156 h 157"/>
                <a:gd name="T6" fmla="*/ 0 w 438"/>
                <a:gd name="T7" fmla="*/ 125 h 157"/>
                <a:gd name="T8" fmla="*/ 125 w 438"/>
                <a:gd name="T9" fmla="*/ 0 h 157"/>
                <a:gd name="T10" fmla="*/ 343 w 438"/>
                <a:gd name="T11" fmla="*/ 0 h 157"/>
                <a:gd name="T12" fmla="*/ 437 w 438"/>
                <a:gd name="T13" fmla="*/ 156 h 157"/>
                <a:gd name="T14" fmla="*/ 375 w 438"/>
                <a:gd name="T15" fmla="*/ 156 h 157"/>
                <a:gd name="T16" fmla="*/ 375 w 438"/>
                <a:gd name="T17" fmla="*/ 156 h 157"/>
                <a:gd name="T18" fmla="*/ 218 w 438"/>
                <a:gd name="T19" fmla="*/ 15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8" h="157">
                  <a:moveTo>
                    <a:pt x="218" y="156"/>
                  </a:moveTo>
                  <a:lnTo>
                    <a:pt x="218" y="156"/>
                  </a:lnTo>
                  <a:cubicBezTo>
                    <a:pt x="156" y="156"/>
                    <a:pt x="125" y="156"/>
                    <a:pt x="62" y="156"/>
                  </a:cubicBezTo>
                  <a:cubicBezTo>
                    <a:pt x="31" y="156"/>
                    <a:pt x="0" y="156"/>
                    <a:pt x="0" y="125"/>
                  </a:cubicBezTo>
                  <a:cubicBezTo>
                    <a:pt x="0" y="0"/>
                    <a:pt x="0" y="0"/>
                    <a:pt x="125" y="0"/>
                  </a:cubicBezTo>
                  <a:cubicBezTo>
                    <a:pt x="187" y="0"/>
                    <a:pt x="281" y="0"/>
                    <a:pt x="343" y="0"/>
                  </a:cubicBezTo>
                  <a:cubicBezTo>
                    <a:pt x="406" y="0"/>
                    <a:pt x="437" y="125"/>
                    <a:pt x="437" y="156"/>
                  </a:cubicBezTo>
                  <a:cubicBezTo>
                    <a:pt x="406" y="156"/>
                    <a:pt x="406" y="156"/>
                    <a:pt x="375" y="156"/>
                  </a:cubicBezTo>
                  <a:lnTo>
                    <a:pt x="375" y="156"/>
                  </a:lnTo>
                  <a:cubicBezTo>
                    <a:pt x="312" y="156"/>
                    <a:pt x="250" y="156"/>
                    <a:pt x="218" y="156"/>
                  </a:cubicBezTo>
                </a:path>
              </a:pathLst>
            </a:custGeom>
            <a:grpFill/>
            <a:ln>
              <a:noFill/>
            </a:ln>
            <a:effectLst/>
          </p:spPr>
          <p:txBody>
            <a:bodyPr wrap="none" anchor="ctr"/>
            <a:lstStyle/>
            <a:p>
              <a:endParaRPr lang="en-US"/>
            </a:p>
          </p:txBody>
        </p:sp>
        <p:sp>
          <p:nvSpPr>
            <p:cNvPr id="115" name="Freeform 25"/>
            <p:cNvSpPr>
              <a:spLocks noChangeArrowheads="1"/>
            </p:cNvSpPr>
            <p:nvPr/>
          </p:nvSpPr>
          <p:spPr bwMode="gray">
            <a:xfrm>
              <a:off x="9644439" y="2984142"/>
              <a:ext cx="126275" cy="49412"/>
            </a:xfrm>
            <a:custGeom>
              <a:avLst/>
              <a:gdLst>
                <a:gd name="T0" fmla="*/ 218 w 407"/>
                <a:gd name="T1" fmla="*/ 0 h 157"/>
                <a:gd name="T2" fmla="*/ 218 w 407"/>
                <a:gd name="T3" fmla="*/ 0 h 157"/>
                <a:gd name="T4" fmla="*/ 375 w 407"/>
                <a:gd name="T5" fmla="*/ 0 h 157"/>
                <a:gd name="T6" fmla="*/ 406 w 407"/>
                <a:gd name="T7" fmla="*/ 62 h 157"/>
                <a:gd name="T8" fmla="*/ 406 w 407"/>
                <a:gd name="T9" fmla="*/ 94 h 157"/>
                <a:gd name="T10" fmla="*/ 343 w 407"/>
                <a:gd name="T11" fmla="*/ 156 h 157"/>
                <a:gd name="T12" fmla="*/ 62 w 407"/>
                <a:gd name="T13" fmla="*/ 156 h 157"/>
                <a:gd name="T14" fmla="*/ 0 w 407"/>
                <a:gd name="T15" fmla="*/ 125 h 157"/>
                <a:gd name="T16" fmla="*/ 125 w 407"/>
                <a:gd name="T17" fmla="*/ 0 h 157"/>
                <a:gd name="T18" fmla="*/ 218 w 407"/>
                <a:gd name="T1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157">
                  <a:moveTo>
                    <a:pt x="218" y="0"/>
                  </a:moveTo>
                  <a:lnTo>
                    <a:pt x="218" y="0"/>
                  </a:lnTo>
                  <a:cubicBezTo>
                    <a:pt x="250" y="0"/>
                    <a:pt x="312" y="0"/>
                    <a:pt x="375" y="0"/>
                  </a:cubicBezTo>
                  <a:cubicBezTo>
                    <a:pt x="406" y="0"/>
                    <a:pt x="406" y="0"/>
                    <a:pt x="406" y="62"/>
                  </a:cubicBezTo>
                  <a:lnTo>
                    <a:pt x="406" y="94"/>
                  </a:lnTo>
                  <a:cubicBezTo>
                    <a:pt x="406" y="125"/>
                    <a:pt x="375" y="156"/>
                    <a:pt x="343" y="156"/>
                  </a:cubicBezTo>
                  <a:cubicBezTo>
                    <a:pt x="250" y="156"/>
                    <a:pt x="156" y="156"/>
                    <a:pt x="62" y="156"/>
                  </a:cubicBezTo>
                  <a:cubicBezTo>
                    <a:pt x="31" y="156"/>
                    <a:pt x="0" y="156"/>
                    <a:pt x="0" y="125"/>
                  </a:cubicBezTo>
                  <a:cubicBezTo>
                    <a:pt x="0" y="0"/>
                    <a:pt x="0" y="0"/>
                    <a:pt x="125" y="0"/>
                  </a:cubicBezTo>
                  <a:cubicBezTo>
                    <a:pt x="156" y="0"/>
                    <a:pt x="187" y="0"/>
                    <a:pt x="218" y="0"/>
                  </a:cubicBezTo>
                </a:path>
              </a:pathLst>
            </a:custGeom>
            <a:grpFill/>
            <a:ln>
              <a:noFill/>
            </a:ln>
            <a:effectLst/>
          </p:spPr>
          <p:txBody>
            <a:bodyPr wrap="none" anchor="ctr"/>
            <a:lstStyle/>
            <a:p>
              <a:endParaRPr lang="en-US"/>
            </a:p>
          </p:txBody>
        </p:sp>
        <p:sp>
          <p:nvSpPr>
            <p:cNvPr id="119" name="Freeform 26"/>
            <p:cNvSpPr>
              <a:spLocks noChangeArrowheads="1"/>
            </p:cNvSpPr>
            <p:nvPr/>
          </p:nvSpPr>
          <p:spPr bwMode="gray">
            <a:xfrm>
              <a:off x="9644439" y="3071985"/>
              <a:ext cx="116667" cy="49412"/>
            </a:xfrm>
            <a:custGeom>
              <a:avLst/>
              <a:gdLst>
                <a:gd name="T0" fmla="*/ 187 w 376"/>
                <a:gd name="T1" fmla="*/ 156 h 157"/>
                <a:gd name="T2" fmla="*/ 187 w 376"/>
                <a:gd name="T3" fmla="*/ 156 h 157"/>
                <a:gd name="T4" fmla="*/ 62 w 376"/>
                <a:gd name="T5" fmla="*/ 156 h 157"/>
                <a:gd name="T6" fmla="*/ 0 w 376"/>
                <a:gd name="T7" fmla="*/ 94 h 157"/>
                <a:gd name="T8" fmla="*/ 125 w 376"/>
                <a:gd name="T9" fmla="*/ 0 h 157"/>
                <a:gd name="T10" fmla="*/ 312 w 376"/>
                <a:gd name="T11" fmla="*/ 0 h 157"/>
                <a:gd name="T12" fmla="*/ 375 w 376"/>
                <a:gd name="T13" fmla="*/ 31 h 157"/>
                <a:gd name="T14" fmla="*/ 250 w 376"/>
                <a:gd name="T15" fmla="*/ 156 h 157"/>
                <a:gd name="T16" fmla="*/ 187 w 376"/>
                <a:gd name="T17" fmla="*/ 15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 h="157">
                  <a:moveTo>
                    <a:pt x="187" y="156"/>
                  </a:moveTo>
                  <a:lnTo>
                    <a:pt x="187" y="156"/>
                  </a:lnTo>
                  <a:cubicBezTo>
                    <a:pt x="156" y="156"/>
                    <a:pt x="93" y="156"/>
                    <a:pt x="62" y="156"/>
                  </a:cubicBezTo>
                  <a:cubicBezTo>
                    <a:pt x="31" y="156"/>
                    <a:pt x="0" y="125"/>
                    <a:pt x="0" y="94"/>
                  </a:cubicBezTo>
                  <a:cubicBezTo>
                    <a:pt x="0" y="0"/>
                    <a:pt x="0" y="0"/>
                    <a:pt x="125" y="0"/>
                  </a:cubicBezTo>
                  <a:cubicBezTo>
                    <a:pt x="187" y="0"/>
                    <a:pt x="250" y="0"/>
                    <a:pt x="312" y="0"/>
                  </a:cubicBezTo>
                  <a:cubicBezTo>
                    <a:pt x="343" y="0"/>
                    <a:pt x="375" y="0"/>
                    <a:pt x="375" y="31"/>
                  </a:cubicBezTo>
                  <a:cubicBezTo>
                    <a:pt x="375" y="156"/>
                    <a:pt x="375" y="156"/>
                    <a:pt x="250" y="156"/>
                  </a:cubicBezTo>
                  <a:cubicBezTo>
                    <a:pt x="250" y="156"/>
                    <a:pt x="218" y="156"/>
                    <a:pt x="187" y="156"/>
                  </a:cubicBezTo>
                </a:path>
              </a:pathLst>
            </a:custGeom>
            <a:grpFill/>
            <a:ln>
              <a:noFill/>
            </a:ln>
            <a:effectLst/>
          </p:spPr>
          <p:txBody>
            <a:bodyPr wrap="none" anchor="ctr"/>
            <a:lstStyle/>
            <a:p>
              <a:endParaRPr lang="en-US"/>
            </a:p>
          </p:txBody>
        </p:sp>
        <p:sp>
          <p:nvSpPr>
            <p:cNvPr id="120" name="Freeform 32"/>
            <p:cNvSpPr>
              <a:spLocks noChangeArrowheads="1"/>
            </p:cNvSpPr>
            <p:nvPr/>
          </p:nvSpPr>
          <p:spPr bwMode="gray">
            <a:xfrm>
              <a:off x="9975225" y="3003358"/>
              <a:ext cx="194903" cy="175688"/>
            </a:xfrm>
            <a:custGeom>
              <a:avLst/>
              <a:gdLst>
                <a:gd name="T0" fmla="*/ 375 w 626"/>
                <a:gd name="T1" fmla="*/ 250 h 564"/>
                <a:gd name="T2" fmla="*/ 375 w 626"/>
                <a:gd name="T3" fmla="*/ 250 h 564"/>
                <a:gd name="T4" fmla="*/ 94 w 626"/>
                <a:gd name="T5" fmla="*/ 157 h 564"/>
                <a:gd name="T6" fmla="*/ 31 w 626"/>
                <a:gd name="T7" fmla="*/ 0 h 564"/>
                <a:gd name="T8" fmla="*/ 63 w 626"/>
                <a:gd name="T9" fmla="*/ 0 h 564"/>
                <a:gd name="T10" fmla="*/ 313 w 626"/>
                <a:gd name="T11" fmla="*/ 94 h 564"/>
                <a:gd name="T12" fmla="*/ 531 w 626"/>
                <a:gd name="T13" fmla="*/ 188 h 564"/>
                <a:gd name="T14" fmla="*/ 594 w 626"/>
                <a:gd name="T15" fmla="*/ 250 h 564"/>
                <a:gd name="T16" fmla="*/ 563 w 626"/>
                <a:gd name="T17" fmla="*/ 375 h 564"/>
                <a:gd name="T18" fmla="*/ 250 w 626"/>
                <a:gd name="T19" fmla="*/ 500 h 564"/>
                <a:gd name="T20" fmla="*/ 94 w 626"/>
                <a:gd name="T21" fmla="*/ 532 h 564"/>
                <a:gd name="T22" fmla="*/ 0 w 626"/>
                <a:gd name="T23" fmla="*/ 532 h 564"/>
                <a:gd name="T24" fmla="*/ 63 w 626"/>
                <a:gd name="T25" fmla="*/ 407 h 564"/>
                <a:gd name="T26" fmla="*/ 313 w 626"/>
                <a:gd name="T27" fmla="*/ 313 h 564"/>
                <a:gd name="T28" fmla="*/ 375 w 626"/>
                <a:gd name="T29" fmla="*/ 282 h 564"/>
                <a:gd name="T30" fmla="*/ 375 w 626"/>
                <a:gd name="T31" fmla="*/ 250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6" h="564">
                  <a:moveTo>
                    <a:pt x="375" y="250"/>
                  </a:moveTo>
                  <a:lnTo>
                    <a:pt x="375" y="250"/>
                  </a:lnTo>
                  <a:cubicBezTo>
                    <a:pt x="281" y="219"/>
                    <a:pt x="188" y="188"/>
                    <a:pt x="94" y="157"/>
                  </a:cubicBezTo>
                  <a:cubicBezTo>
                    <a:pt x="31" y="125"/>
                    <a:pt x="0" y="63"/>
                    <a:pt x="31" y="0"/>
                  </a:cubicBezTo>
                  <a:lnTo>
                    <a:pt x="63" y="0"/>
                  </a:lnTo>
                  <a:cubicBezTo>
                    <a:pt x="156" y="32"/>
                    <a:pt x="219" y="63"/>
                    <a:pt x="313" y="94"/>
                  </a:cubicBezTo>
                  <a:cubicBezTo>
                    <a:pt x="375" y="125"/>
                    <a:pt x="469" y="157"/>
                    <a:pt x="531" y="188"/>
                  </a:cubicBezTo>
                  <a:cubicBezTo>
                    <a:pt x="563" y="188"/>
                    <a:pt x="594" y="219"/>
                    <a:pt x="594" y="250"/>
                  </a:cubicBezTo>
                  <a:cubicBezTo>
                    <a:pt x="594" y="282"/>
                    <a:pt x="625" y="344"/>
                    <a:pt x="563" y="375"/>
                  </a:cubicBezTo>
                  <a:cubicBezTo>
                    <a:pt x="438" y="407"/>
                    <a:pt x="344" y="438"/>
                    <a:pt x="250" y="500"/>
                  </a:cubicBezTo>
                  <a:cubicBezTo>
                    <a:pt x="188" y="500"/>
                    <a:pt x="156" y="532"/>
                    <a:pt x="94" y="532"/>
                  </a:cubicBezTo>
                  <a:cubicBezTo>
                    <a:pt x="63" y="563"/>
                    <a:pt x="31" y="563"/>
                    <a:pt x="0" y="532"/>
                  </a:cubicBezTo>
                  <a:cubicBezTo>
                    <a:pt x="0" y="500"/>
                    <a:pt x="0" y="438"/>
                    <a:pt x="63" y="407"/>
                  </a:cubicBezTo>
                  <a:cubicBezTo>
                    <a:pt x="125" y="375"/>
                    <a:pt x="219" y="344"/>
                    <a:pt x="313" y="313"/>
                  </a:cubicBezTo>
                  <a:cubicBezTo>
                    <a:pt x="344" y="313"/>
                    <a:pt x="344" y="282"/>
                    <a:pt x="375" y="282"/>
                  </a:cubicBezTo>
                  <a:cubicBezTo>
                    <a:pt x="375" y="282"/>
                    <a:pt x="375" y="282"/>
                    <a:pt x="375" y="250"/>
                  </a:cubicBezTo>
                </a:path>
              </a:pathLst>
            </a:custGeom>
            <a:grpFill/>
            <a:ln>
              <a:noFill/>
            </a:ln>
            <a:effectLst/>
          </p:spPr>
          <p:txBody>
            <a:bodyPr wrap="none" anchor="ctr"/>
            <a:lstStyle/>
            <a:p>
              <a:endParaRPr lang="en-US"/>
            </a:p>
          </p:txBody>
        </p:sp>
      </p:grpSp>
      <p:pic>
        <p:nvPicPr>
          <p:cNvPr id="121" name="Picture 4" descr="D:\Dan Koloski\oracle\marketing\assets\templates\OMC\OMC Service Logos Batch 02_png_blue_icons_06202016\OrchestrationCloudService_72@2x.png"/>
          <p:cNvPicPr>
            <a:picLocks noChangeAspect="1" noChangeArrowheads="1"/>
          </p:cNvPicPr>
          <p:nvPr/>
        </p:nvPicPr>
        <p:blipFill>
          <a:blip r:embed="rId29" cstate="print"/>
          <a:srcRect/>
          <a:stretch>
            <a:fillRect/>
          </a:stretch>
        </p:blipFill>
        <p:spPr bwMode="auto">
          <a:xfrm>
            <a:off x="9774931" y="3296296"/>
            <a:ext cx="422823" cy="422823"/>
          </a:xfrm>
          <a:prstGeom prst="rect">
            <a:avLst/>
          </a:prstGeom>
          <a:noFill/>
        </p:spPr>
      </p:pic>
      <p:pic>
        <p:nvPicPr>
          <p:cNvPr id="125" name="Picture 124" descr="SecurityMonitoringandAnalytics_92@2x.png"/>
          <p:cNvPicPr>
            <a:picLocks noChangeAspect="1"/>
          </p:cNvPicPr>
          <p:nvPr/>
        </p:nvPicPr>
        <p:blipFill>
          <a:blip r:embed="rId30" cstate="print"/>
          <a:stretch>
            <a:fillRect/>
          </a:stretch>
        </p:blipFill>
        <p:spPr>
          <a:xfrm>
            <a:off x="10502103" y="2914633"/>
            <a:ext cx="463455" cy="463455"/>
          </a:xfrm>
          <a:prstGeom prst="rect">
            <a:avLst/>
          </a:prstGeom>
        </p:spPr>
      </p:pic>
      <p:sp>
        <p:nvSpPr>
          <p:cNvPr id="126" name="Bevel 125"/>
          <p:cNvSpPr/>
          <p:nvPr/>
        </p:nvSpPr>
        <p:spPr bwMode="gray">
          <a:xfrm>
            <a:off x="9493098" y="2748052"/>
            <a:ext cx="1238297" cy="512257"/>
          </a:xfrm>
          <a:prstGeom prst="bevel">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a:lnSpc>
                <a:spcPct val="90000"/>
              </a:lnSpc>
            </a:pPr>
            <a:r>
              <a:rPr lang="en-US" sz="1200" b="1" dirty="0" smtClean="0">
                <a:solidFill>
                  <a:srgbClr val="0070C0"/>
                </a:solidFill>
              </a:rPr>
              <a:t>Security Monitoring &amp; Analytics</a:t>
            </a:r>
            <a:endParaRPr lang="en-US" sz="1200" b="1" dirty="0">
              <a:solidFill>
                <a:srgbClr val="0070C0"/>
              </a:solidFill>
            </a:endParaRPr>
          </a:p>
        </p:txBody>
      </p:sp>
      <p:sp>
        <p:nvSpPr>
          <p:cNvPr id="96" name="Bevel 95"/>
          <p:cNvSpPr/>
          <p:nvPr/>
        </p:nvSpPr>
        <p:spPr bwMode="gray">
          <a:xfrm>
            <a:off x="368655" y="5695694"/>
            <a:ext cx="3631845" cy="512257"/>
          </a:xfrm>
          <a:prstGeom prst="bevel">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algn="ctr">
              <a:lnSpc>
                <a:spcPct val="90000"/>
              </a:lnSpc>
            </a:pPr>
            <a:r>
              <a:rPr lang="en-US" sz="1600" b="1" dirty="0" smtClean="0">
                <a:solidFill>
                  <a:srgbClr val="0070C0"/>
                </a:solidFill>
              </a:rPr>
              <a:t>New services available in spring 2017</a:t>
            </a:r>
          </a:p>
        </p:txBody>
      </p:sp>
    </p:spTree>
    <p:extLst>
      <p:ext uri="{BB962C8B-B14F-4D97-AF65-F5344CB8AC3E}">
        <p14:creationId xmlns="" xmlns:p14="http://schemas.microsoft.com/office/powerpoint/2010/main" val="112158125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Isosceles Triangle 145"/>
          <p:cNvSpPr/>
          <p:nvPr/>
        </p:nvSpPr>
        <p:spPr bwMode="gray">
          <a:xfrm rot="5400000">
            <a:off x="5116836" y="-649009"/>
            <a:ext cx="4380931" cy="8749898"/>
          </a:xfrm>
          <a:prstGeom prst="triangle">
            <a:avLst/>
          </a:prstGeom>
          <a:gradFill flip="none" rotWithShape="1">
            <a:gsLst>
              <a:gs pos="20000">
                <a:schemeClr val="bg2">
                  <a:lumMod val="90000"/>
                </a:schemeClr>
              </a:gs>
              <a:gs pos="100000">
                <a:srgbClr val="FFFFFF"/>
              </a:gs>
            </a:gsLst>
            <a:lin ang="4740000" scaled="0"/>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9144" tIns="9144" rIns="9144" bIns="9144" numCol="1" spcCol="0" rtlCol="0" fromWordArt="0" anchor="ctr" anchorCtr="0" forceAA="0" compatLnSpc="1">
            <a:prstTxWarp prst="textNoShape">
              <a:avLst/>
            </a:prstTxWarp>
            <a:noAutofit/>
          </a:bodyPr>
          <a:lstStyle/>
          <a:p>
            <a:endParaRPr lang="en-US" dirty="0">
              <a:solidFill>
                <a:srgbClr val="FFFFFF"/>
              </a:solidFill>
            </a:endParaRPr>
          </a:p>
        </p:txBody>
      </p:sp>
      <p:grpSp>
        <p:nvGrpSpPr>
          <p:cNvPr id="3" name="Group 74"/>
          <p:cNvGrpSpPr/>
          <p:nvPr/>
        </p:nvGrpSpPr>
        <p:grpSpPr bwMode="gray">
          <a:xfrm>
            <a:off x="2726589" y="1174090"/>
            <a:ext cx="9146963" cy="5078314"/>
            <a:chOff x="4321652" y="1826665"/>
            <a:chExt cx="7667259" cy="5078314"/>
          </a:xfrm>
        </p:grpSpPr>
        <p:sp>
          <p:nvSpPr>
            <p:cNvPr id="126" name="Rectangle 125"/>
            <p:cNvSpPr/>
            <p:nvPr/>
          </p:nvSpPr>
          <p:spPr bwMode="gray">
            <a:xfrm>
              <a:off x="4327532" y="1826665"/>
              <a:ext cx="7655499" cy="5078314"/>
            </a:xfrm>
            <a:prstGeom prst="rect">
              <a:avLst/>
            </a:prstGeom>
          </p:spPr>
          <p:txBody>
            <a:bodyPr wrap="square">
              <a:spAutoFit/>
            </a:bodyPr>
            <a:lstStyle/>
            <a:p>
              <a:pPr algn="just"/>
              <a:r>
                <a:rPr lang="en-US" dirty="0">
                  <a:solidFill>
                    <a:srgbClr val="58595B">
                      <a:lumMod val="20000"/>
                      <a:lumOff val="80000"/>
                    </a:srgbClr>
                  </a:solidFill>
                </a:rPr>
                <a:t>01100100 01100001 01110100 01100001 0110010001100001 01110100 0100 01100001 01100100 01100001 01110100 01100001 0110010001100001 01011 01110100 110000101100100 01100001 01110100 110000101100100 01100001 01110100 01100001 0110010001100001 01110100 110000101100100 0100111 01100001 01110100 110000101100100 01100001 01110100 01100001 011010 0110010001100001 01110100 01100001 0110010001100001 01110100 01001 01100001 0110010001100001 01110100 01100001 0110010001100001 01001 01110100 01100001 0110010001100001 01110100 01100001 0100101001 001 0110010001100001 01110100 01100001 0110010001100001 01110100 010011 01100001 0110010001100001 01110100 01100001 01100100 01100001 01001 01110100 01100001 0110010001100001 01110100 01100001 01100100 0100 01100001 01110100 01100001 0110010001100001 01110100 01000100 0100 110000101100100 01100001 01110100 110000101100100 01100001 01110100 01100001 0110010001100001 01110100 110000101100100 01100001 010001 01110100 110000101100100 01100001 01110100 01100001 01000100 010011 0110010001100001 01110100 01100001 0110010001100001 01110100 01000 01110100 110000101100100 01100001 01110100 01100001 01000100 010011 0110010001100001 01110100 01100001 0110010001100001 01110100 010011</a:t>
              </a:r>
            </a:p>
          </p:txBody>
        </p:sp>
        <p:sp>
          <p:nvSpPr>
            <p:cNvPr id="127" name="Rectangle 126"/>
            <p:cNvSpPr/>
            <p:nvPr/>
          </p:nvSpPr>
          <p:spPr bwMode="gray">
            <a:xfrm>
              <a:off x="4321652" y="1827249"/>
              <a:ext cx="7667259" cy="4994416"/>
            </a:xfrm>
            <a:prstGeom prst="rect">
              <a:avLst/>
            </a:prstGeom>
            <a:solidFill>
              <a:schemeClr val="bg1">
                <a:alpha val="2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grpSp>
      <p:sp>
        <p:nvSpPr>
          <p:cNvPr id="128" name="Right Triangle 127"/>
          <p:cNvSpPr/>
          <p:nvPr/>
        </p:nvSpPr>
        <p:spPr>
          <a:xfrm flipH="1">
            <a:off x="2756843" y="3732760"/>
            <a:ext cx="9144004" cy="2217764"/>
          </a:xfrm>
          <a:prstGeom prst="rtTriangle">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156" name="Right Triangle 155"/>
          <p:cNvSpPr/>
          <p:nvPr/>
        </p:nvSpPr>
        <p:spPr>
          <a:xfrm flipH="1" flipV="1">
            <a:off x="928048" y="1126035"/>
            <a:ext cx="10904558" cy="2606724"/>
          </a:xfrm>
          <a:prstGeom prst="rtTriangle">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5" name="Slide Number Placeholder 4"/>
          <p:cNvSpPr>
            <a:spLocks noGrp="1"/>
          </p:cNvSpPr>
          <p:nvPr>
            <p:ph type="sldNum" sz="quarter" idx="12"/>
          </p:nvPr>
        </p:nvSpPr>
        <p:spPr bwMode="gray"/>
        <p:txBody>
          <a:bodyPr/>
          <a:lstStyle/>
          <a:p>
            <a:fld id="{C51EAA63-D034-42AE-91FA-B13B9518C7BE}" type="slidenum">
              <a:rPr lang="en-US" smtClean="0">
                <a:solidFill>
                  <a:srgbClr val="58595B"/>
                </a:solidFill>
              </a:rPr>
              <a:pPr/>
              <a:t>11</a:t>
            </a:fld>
            <a:endParaRPr lang="en-US" dirty="0">
              <a:solidFill>
                <a:srgbClr val="58595B"/>
              </a:solidFill>
            </a:endParaRPr>
          </a:p>
        </p:txBody>
      </p:sp>
      <p:sp>
        <p:nvSpPr>
          <p:cNvPr id="118" name="Title 117"/>
          <p:cNvSpPr>
            <a:spLocks noGrp="1"/>
          </p:cNvSpPr>
          <p:nvPr>
            <p:ph type="title"/>
          </p:nvPr>
        </p:nvSpPr>
        <p:spPr bwMode="gray"/>
        <p:txBody>
          <a:bodyPr/>
          <a:lstStyle/>
          <a:p>
            <a:r>
              <a:rPr lang="en-US" dirty="0"/>
              <a:t>Next-Generation</a:t>
            </a:r>
            <a:r>
              <a:rPr lang="en-US" b="1" dirty="0">
                <a:solidFill>
                  <a:schemeClr val="accent1"/>
                </a:solidFill>
              </a:rPr>
              <a:t> </a:t>
            </a:r>
            <a:r>
              <a:rPr lang="en-US" dirty="0" smtClean="0"/>
              <a:t>Unified Data</a:t>
            </a:r>
            <a:endParaRPr lang="en-US" dirty="0"/>
          </a:p>
        </p:txBody>
      </p:sp>
      <p:sp>
        <p:nvSpPr>
          <p:cNvPr id="203" name="Rectangle 202"/>
          <p:cNvSpPr/>
          <p:nvPr/>
        </p:nvSpPr>
        <p:spPr bwMode="gray">
          <a:xfrm>
            <a:off x="333971" y="2241911"/>
            <a:ext cx="2449137" cy="666608"/>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204" name="Rectangle 203"/>
          <p:cNvSpPr/>
          <p:nvPr/>
        </p:nvSpPr>
        <p:spPr bwMode="gray">
          <a:xfrm>
            <a:off x="333971" y="2977770"/>
            <a:ext cx="2449137" cy="666608"/>
          </a:xfrm>
          <a:prstGeom prst="rect">
            <a:avLst/>
          </a:prstGeom>
          <a:solidFill>
            <a:schemeClr val="accent1">
              <a:lumMod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205" name="Rectangle 204"/>
          <p:cNvSpPr/>
          <p:nvPr/>
        </p:nvSpPr>
        <p:spPr bwMode="gray">
          <a:xfrm>
            <a:off x="333971" y="3713629"/>
            <a:ext cx="2449137" cy="666608"/>
          </a:xfrm>
          <a:prstGeom prst="rect">
            <a:avLst/>
          </a:prstGeom>
          <a:solidFill>
            <a:schemeClr val="accent3">
              <a:lumMod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206" name="Rectangle 205"/>
          <p:cNvSpPr/>
          <p:nvPr/>
        </p:nvSpPr>
        <p:spPr bwMode="gray">
          <a:xfrm>
            <a:off x="333971" y="4449488"/>
            <a:ext cx="2449137" cy="666608"/>
          </a:xfrm>
          <a:prstGeom prst="rect">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2" name="Round Same Side Corner Rectangle 1"/>
          <p:cNvSpPr/>
          <p:nvPr/>
        </p:nvSpPr>
        <p:spPr bwMode="gray">
          <a:xfrm>
            <a:off x="333971" y="1551771"/>
            <a:ext cx="2449137" cy="620889"/>
          </a:xfrm>
          <a:prstGeom prst="round2SameRect">
            <a:avLst/>
          </a:prstGeom>
          <a:solidFill>
            <a:schemeClr val="accent5">
              <a:lumMod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119" name="Rounded Rectangle 67"/>
          <p:cNvSpPr/>
          <p:nvPr/>
        </p:nvSpPr>
        <p:spPr bwMode="gray">
          <a:xfrm>
            <a:off x="414212" y="1605491"/>
            <a:ext cx="1359132" cy="513448"/>
          </a:xfrm>
          <a:prstGeom prst="rect">
            <a:avLst/>
          </a:prstGeom>
          <a:noFill/>
          <a:ln w="3175" cmpd="sng">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b="1" dirty="0">
                <a:solidFill>
                  <a:srgbClr val="FFFFFF"/>
                </a:solidFill>
                <a:cs typeface="Calibri"/>
              </a:rPr>
              <a:t>END USER EXPERIENCE</a:t>
            </a:r>
          </a:p>
        </p:txBody>
      </p:sp>
      <p:sp>
        <p:nvSpPr>
          <p:cNvPr id="198" name="Rounded Rectangle 67"/>
          <p:cNvSpPr/>
          <p:nvPr/>
        </p:nvSpPr>
        <p:spPr bwMode="gray">
          <a:xfrm>
            <a:off x="414212" y="2326817"/>
            <a:ext cx="1359132" cy="513448"/>
          </a:xfrm>
          <a:prstGeom prst="rect">
            <a:avLst/>
          </a:prstGeom>
          <a:noFill/>
          <a:ln w="3175" cmpd="sng">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b="1" dirty="0">
                <a:solidFill>
                  <a:srgbClr val="FFFFFF"/>
                </a:solidFill>
                <a:cs typeface="Calibri"/>
              </a:rPr>
              <a:t>APPLICATION</a:t>
            </a:r>
          </a:p>
        </p:txBody>
      </p:sp>
      <p:sp>
        <p:nvSpPr>
          <p:cNvPr id="199" name="Rounded Rectangle 67"/>
          <p:cNvSpPr/>
          <p:nvPr/>
        </p:nvSpPr>
        <p:spPr bwMode="gray">
          <a:xfrm>
            <a:off x="414212" y="3060595"/>
            <a:ext cx="1359132" cy="513448"/>
          </a:xfrm>
          <a:prstGeom prst="rect">
            <a:avLst/>
          </a:prstGeom>
          <a:noFill/>
          <a:ln w="3175" cmpd="sng">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b="1" dirty="0">
                <a:solidFill>
                  <a:srgbClr val="FFFFFF"/>
                </a:solidFill>
                <a:cs typeface="Calibri"/>
              </a:rPr>
              <a:t>MIDDLE TIER</a:t>
            </a:r>
          </a:p>
        </p:txBody>
      </p:sp>
      <p:sp>
        <p:nvSpPr>
          <p:cNvPr id="200" name="Rounded Rectangle 67"/>
          <p:cNvSpPr/>
          <p:nvPr/>
        </p:nvSpPr>
        <p:spPr bwMode="gray">
          <a:xfrm>
            <a:off x="414212" y="3794373"/>
            <a:ext cx="1359132" cy="513448"/>
          </a:xfrm>
          <a:prstGeom prst="rect">
            <a:avLst/>
          </a:prstGeom>
          <a:noFill/>
          <a:ln w="3175" cmpd="sng">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b="1" dirty="0">
                <a:solidFill>
                  <a:srgbClr val="FFFFFF"/>
                </a:solidFill>
                <a:cs typeface="Calibri"/>
              </a:rPr>
              <a:t>DATA TIER</a:t>
            </a:r>
          </a:p>
        </p:txBody>
      </p:sp>
      <p:sp>
        <p:nvSpPr>
          <p:cNvPr id="201" name="Rounded Rectangle 67"/>
          <p:cNvSpPr/>
          <p:nvPr/>
        </p:nvSpPr>
        <p:spPr bwMode="gray">
          <a:xfrm>
            <a:off x="414212" y="4528151"/>
            <a:ext cx="1359132" cy="513448"/>
          </a:xfrm>
          <a:prstGeom prst="rect">
            <a:avLst/>
          </a:prstGeom>
          <a:noFill/>
          <a:ln w="3175" cmpd="sng">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b="1" dirty="0">
                <a:solidFill>
                  <a:srgbClr val="FFFFFF"/>
                </a:solidFill>
                <a:cs typeface="Calibri"/>
              </a:rPr>
              <a:t>VIRTUALIZATION TIER</a:t>
            </a:r>
          </a:p>
        </p:txBody>
      </p:sp>
      <p:grpSp>
        <p:nvGrpSpPr>
          <p:cNvPr id="4" name="Group 207"/>
          <p:cNvGrpSpPr/>
          <p:nvPr/>
        </p:nvGrpSpPr>
        <p:grpSpPr bwMode="gray">
          <a:xfrm>
            <a:off x="2206106" y="1630205"/>
            <a:ext cx="409235" cy="464021"/>
            <a:chOff x="3901094" y="368820"/>
            <a:chExt cx="1321088" cy="1497947"/>
          </a:xfrm>
          <a:solidFill>
            <a:schemeClr val="bg1"/>
          </a:solidFill>
        </p:grpSpPr>
        <p:sp>
          <p:nvSpPr>
            <p:cNvPr id="209" name="object 39"/>
            <p:cNvSpPr/>
            <p:nvPr/>
          </p:nvSpPr>
          <p:spPr bwMode="gray">
            <a:xfrm>
              <a:off x="3901094" y="368820"/>
              <a:ext cx="1321088" cy="914141"/>
            </a:xfrm>
            <a:custGeom>
              <a:avLst/>
              <a:gdLst/>
              <a:ahLst/>
              <a:cxnLst/>
              <a:rect l="l" t="t" r="r" b="b"/>
              <a:pathLst>
                <a:path w="1453197" h="1036027">
                  <a:moveTo>
                    <a:pt x="1453197" y="913041"/>
                  </a:moveTo>
                  <a:lnTo>
                    <a:pt x="1453197" y="122999"/>
                  </a:lnTo>
                  <a:lnTo>
                    <a:pt x="1452333" y="108343"/>
                  </a:lnTo>
                  <a:lnTo>
                    <a:pt x="1440160" y="67828"/>
                  </a:lnTo>
                  <a:lnTo>
                    <a:pt x="1415684" y="34560"/>
                  </a:lnTo>
                  <a:lnTo>
                    <a:pt x="1381564" y="11203"/>
                  </a:lnTo>
                  <a:lnTo>
                    <a:pt x="1368508" y="6080"/>
                  </a:lnTo>
                  <a:lnTo>
                    <a:pt x="1356904" y="481418"/>
                  </a:lnTo>
                  <a:lnTo>
                    <a:pt x="1366583" y="471772"/>
                  </a:lnTo>
                  <a:lnTo>
                    <a:pt x="1380070" y="468147"/>
                  </a:lnTo>
                  <a:lnTo>
                    <a:pt x="1393656" y="471840"/>
                  </a:lnTo>
                  <a:lnTo>
                    <a:pt x="1403296" y="481534"/>
                  </a:lnTo>
                  <a:lnTo>
                    <a:pt x="1406918" y="495007"/>
                  </a:lnTo>
                  <a:lnTo>
                    <a:pt x="1406918" y="541045"/>
                  </a:lnTo>
                  <a:lnTo>
                    <a:pt x="1403227" y="554634"/>
                  </a:lnTo>
                  <a:lnTo>
                    <a:pt x="1393535" y="564274"/>
                  </a:lnTo>
                  <a:lnTo>
                    <a:pt x="1380070" y="567893"/>
                  </a:lnTo>
                  <a:lnTo>
                    <a:pt x="1366465" y="564201"/>
                  </a:lnTo>
                  <a:lnTo>
                    <a:pt x="1372556" y="1028544"/>
                  </a:lnTo>
                  <a:lnTo>
                    <a:pt x="1385387" y="1022986"/>
                  </a:lnTo>
                  <a:lnTo>
                    <a:pt x="1397413" y="1016062"/>
                  </a:lnTo>
                  <a:lnTo>
                    <a:pt x="1408533" y="1007869"/>
                  </a:lnTo>
                  <a:lnTo>
                    <a:pt x="1418651" y="998505"/>
                  </a:lnTo>
                  <a:lnTo>
                    <a:pt x="1427667" y="988071"/>
                  </a:lnTo>
                  <a:lnTo>
                    <a:pt x="1435484" y="976664"/>
                  </a:lnTo>
                  <a:lnTo>
                    <a:pt x="1442001" y="964382"/>
                  </a:lnTo>
                  <a:lnTo>
                    <a:pt x="1447122" y="951326"/>
                  </a:lnTo>
                  <a:lnTo>
                    <a:pt x="1450746" y="937592"/>
                  </a:lnTo>
                  <a:lnTo>
                    <a:pt x="1452777" y="923280"/>
                  </a:lnTo>
                  <a:lnTo>
                    <a:pt x="1453197" y="913041"/>
                  </a:lnTo>
                  <a:close/>
                </a:path>
                <a:path w="1453197" h="1036027">
                  <a:moveTo>
                    <a:pt x="1366465" y="564201"/>
                  </a:moveTo>
                  <a:lnTo>
                    <a:pt x="1356833" y="554510"/>
                  </a:lnTo>
                  <a:lnTo>
                    <a:pt x="1353223" y="541045"/>
                  </a:lnTo>
                  <a:lnTo>
                    <a:pt x="1353223" y="495007"/>
                  </a:lnTo>
                  <a:lnTo>
                    <a:pt x="1356904" y="481418"/>
                  </a:lnTo>
                  <a:lnTo>
                    <a:pt x="1368508" y="6080"/>
                  </a:lnTo>
                  <a:lnTo>
                    <a:pt x="1354774" y="2453"/>
                  </a:lnTo>
                  <a:lnTo>
                    <a:pt x="1340461" y="421"/>
                  </a:lnTo>
                  <a:lnTo>
                    <a:pt x="1330210" y="0"/>
                  </a:lnTo>
                  <a:lnTo>
                    <a:pt x="1316139" y="137071"/>
                  </a:lnTo>
                  <a:lnTo>
                    <a:pt x="1316139" y="898969"/>
                  </a:lnTo>
                  <a:lnTo>
                    <a:pt x="1330210" y="1036027"/>
                  </a:lnTo>
                  <a:lnTo>
                    <a:pt x="1344869" y="1035163"/>
                  </a:lnTo>
                  <a:lnTo>
                    <a:pt x="1359017" y="1032636"/>
                  </a:lnTo>
                  <a:lnTo>
                    <a:pt x="1372556" y="1028544"/>
                  </a:lnTo>
                  <a:lnTo>
                    <a:pt x="1366465" y="564201"/>
                  </a:lnTo>
                  <a:close/>
                </a:path>
                <a:path w="1453197" h="1036027">
                  <a:moveTo>
                    <a:pt x="864" y="927696"/>
                  </a:moveTo>
                  <a:lnTo>
                    <a:pt x="13037" y="968209"/>
                  </a:lnTo>
                  <a:lnTo>
                    <a:pt x="37515" y="1001474"/>
                  </a:lnTo>
                  <a:lnTo>
                    <a:pt x="71637" y="1024827"/>
                  </a:lnTo>
                  <a:lnTo>
                    <a:pt x="112747" y="1035606"/>
                  </a:lnTo>
                  <a:lnTo>
                    <a:pt x="122999" y="1036027"/>
                  </a:lnTo>
                  <a:lnTo>
                    <a:pt x="1330210" y="1036027"/>
                  </a:lnTo>
                  <a:lnTo>
                    <a:pt x="1316139" y="898969"/>
                  </a:lnTo>
                  <a:lnTo>
                    <a:pt x="137071" y="898969"/>
                  </a:lnTo>
                  <a:lnTo>
                    <a:pt x="137071" y="137071"/>
                  </a:lnTo>
                  <a:lnTo>
                    <a:pt x="1316139" y="137071"/>
                  </a:lnTo>
                  <a:lnTo>
                    <a:pt x="1330210" y="0"/>
                  </a:lnTo>
                  <a:lnTo>
                    <a:pt x="122999" y="0"/>
                  </a:lnTo>
                  <a:lnTo>
                    <a:pt x="80651" y="7483"/>
                  </a:lnTo>
                  <a:lnTo>
                    <a:pt x="44672" y="28158"/>
                  </a:lnTo>
                  <a:lnTo>
                    <a:pt x="17720" y="59361"/>
                  </a:lnTo>
                  <a:lnTo>
                    <a:pt x="2454" y="98430"/>
                  </a:lnTo>
                  <a:lnTo>
                    <a:pt x="0" y="122999"/>
                  </a:lnTo>
                  <a:lnTo>
                    <a:pt x="0" y="913041"/>
                  </a:lnTo>
                  <a:lnTo>
                    <a:pt x="864" y="927696"/>
                  </a:lnTo>
                  <a:close/>
                </a:path>
              </a:pathLst>
            </a:custGeom>
            <a:grpFill/>
          </p:spPr>
          <p:txBody>
            <a:bodyPr wrap="square" lIns="0" tIns="0" rIns="0" bIns="0" rtlCol="0">
              <a:noAutofit/>
            </a:bodyPr>
            <a:lstStyle/>
            <a:p>
              <a:endParaRPr dirty="0">
                <a:solidFill>
                  <a:srgbClr val="58595B"/>
                </a:solidFill>
              </a:endParaRPr>
            </a:p>
          </p:txBody>
        </p:sp>
        <p:sp>
          <p:nvSpPr>
            <p:cNvPr id="210" name="object 40"/>
            <p:cNvSpPr/>
            <p:nvPr/>
          </p:nvSpPr>
          <p:spPr bwMode="gray">
            <a:xfrm>
              <a:off x="4246370" y="813686"/>
              <a:ext cx="283972" cy="275608"/>
            </a:xfrm>
            <a:custGeom>
              <a:avLst/>
              <a:gdLst/>
              <a:ahLst/>
              <a:cxnLst/>
              <a:rect l="l" t="t" r="r" b="b"/>
              <a:pathLst>
                <a:path w="312369" h="312356">
                  <a:moveTo>
                    <a:pt x="312369" y="156184"/>
                  </a:moveTo>
                  <a:lnTo>
                    <a:pt x="311685" y="170893"/>
                  </a:lnTo>
                  <a:lnTo>
                    <a:pt x="309676" y="185217"/>
                  </a:lnTo>
                  <a:lnTo>
                    <a:pt x="306403" y="199093"/>
                  </a:lnTo>
                  <a:lnTo>
                    <a:pt x="301925" y="212462"/>
                  </a:lnTo>
                  <a:lnTo>
                    <a:pt x="296305" y="225262"/>
                  </a:lnTo>
                  <a:lnTo>
                    <a:pt x="289604" y="237431"/>
                  </a:lnTo>
                  <a:lnTo>
                    <a:pt x="281882" y="248910"/>
                  </a:lnTo>
                  <a:lnTo>
                    <a:pt x="273200" y="259636"/>
                  </a:lnTo>
                  <a:lnTo>
                    <a:pt x="263621" y="269549"/>
                  </a:lnTo>
                  <a:lnTo>
                    <a:pt x="253205" y="278588"/>
                  </a:lnTo>
                  <a:lnTo>
                    <a:pt x="242012" y="286691"/>
                  </a:lnTo>
                  <a:lnTo>
                    <a:pt x="230105" y="293798"/>
                  </a:lnTo>
                  <a:lnTo>
                    <a:pt x="217543" y="299848"/>
                  </a:lnTo>
                  <a:lnTo>
                    <a:pt x="204389" y="304779"/>
                  </a:lnTo>
                  <a:lnTo>
                    <a:pt x="190704" y="308531"/>
                  </a:lnTo>
                  <a:lnTo>
                    <a:pt x="176548" y="311041"/>
                  </a:lnTo>
                  <a:lnTo>
                    <a:pt x="161982" y="312250"/>
                  </a:lnTo>
                  <a:lnTo>
                    <a:pt x="156184" y="312356"/>
                  </a:lnTo>
                  <a:lnTo>
                    <a:pt x="141475" y="311673"/>
                  </a:lnTo>
                  <a:lnTo>
                    <a:pt x="127151" y="309664"/>
                  </a:lnTo>
                  <a:lnTo>
                    <a:pt x="113274" y="306391"/>
                  </a:lnTo>
                  <a:lnTo>
                    <a:pt x="99905" y="301914"/>
                  </a:lnTo>
                  <a:lnTo>
                    <a:pt x="87104" y="296295"/>
                  </a:lnTo>
                  <a:lnTo>
                    <a:pt x="74934" y="289594"/>
                  </a:lnTo>
                  <a:lnTo>
                    <a:pt x="63454" y="281873"/>
                  </a:lnTo>
                  <a:lnTo>
                    <a:pt x="52727" y="273193"/>
                  </a:lnTo>
                  <a:lnTo>
                    <a:pt x="42812" y="263615"/>
                  </a:lnTo>
                  <a:lnTo>
                    <a:pt x="33773" y="253200"/>
                  </a:lnTo>
                  <a:lnTo>
                    <a:pt x="25668" y="242008"/>
                  </a:lnTo>
                  <a:lnTo>
                    <a:pt x="18560" y="230102"/>
                  </a:lnTo>
                  <a:lnTo>
                    <a:pt x="12510" y="217541"/>
                  </a:lnTo>
                  <a:lnTo>
                    <a:pt x="7578" y="204388"/>
                  </a:lnTo>
                  <a:lnTo>
                    <a:pt x="3826" y="190703"/>
                  </a:lnTo>
                  <a:lnTo>
                    <a:pt x="1314" y="176547"/>
                  </a:lnTo>
                  <a:lnTo>
                    <a:pt x="105" y="161982"/>
                  </a:lnTo>
                  <a:lnTo>
                    <a:pt x="0" y="156184"/>
                  </a:lnTo>
                  <a:lnTo>
                    <a:pt x="683" y="141475"/>
                  </a:lnTo>
                  <a:lnTo>
                    <a:pt x="2692" y="127152"/>
                  </a:lnTo>
                  <a:lnTo>
                    <a:pt x="5965" y="113276"/>
                  </a:lnTo>
                  <a:lnTo>
                    <a:pt x="10442" y="99907"/>
                  </a:lnTo>
                  <a:lnTo>
                    <a:pt x="16062" y="87107"/>
                  </a:lnTo>
                  <a:lnTo>
                    <a:pt x="22763" y="74936"/>
                  </a:lnTo>
                  <a:lnTo>
                    <a:pt x="30484" y="63457"/>
                  </a:lnTo>
                  <a:lnTo>
                    <a:pt x="39165" y="52730"/>
                  </a:lnTo>
                  <a:lnTo>
                    <a:pt x="48743" y="42816"/>
                  </a:lnTo>
                  <a:lnTo>
                    <a:pt x="59159" y="33776"/>
                  </a:lnTo>
                  <a:lnTo>
                    <a:pt x="70351" y="25671"/>
                  </a:lnTo>
                  <a:lnTo>
                    <a:pt x="82257" y="18563"/>
                  </a:lnTo>
                  <a:lnTo>
                    <a:pt x="94818" y="12512"/>
                  </a:lnTo>
                  <a:lnTo>
                    <a:pt x="107971" y="7580"/>
                  </a:lnTo>
                  <a:lnTo>
                    <a:pt x="121656" y="3828"/>
                  </a:lnTo>
                  <a:lnTo>
                    <a:pt x="135811" y="1316"/>
                  </a:lnTo>
                  <a:lnTo>
                    <a:pt x="150376" y="105"/>
                  </a:lnTo>
                  <a:lnTo>
                    <a:pt x="156184" y="0"/>
                  </a:lnTo>
                  <a:lnTo>
                    <a:pt x="170893" y="683"/>
                  </a:lnTo>
                  <a:lnTo>
                    <a:pt x="185216" y="2692"/>
                  </a:lnTo>
                  <a:lnTo>
                    <a:pt x="199093" y="5965"/>
                  </a:lnTo>
                  <a:lnTo>
                    <a:pt x="212462" y="10442"/>
                  </a:lnTo>
                  <a:lnTo>
                    <a:pt x="225262" y="16062"/>
                  </a:lnTo>
                  <a:lnTo>
                    <a:pt x="237432" y="22763"/>
                  </a:lnTo>
                  <a:lnTo>
                    <a:pt x="248911" y="30484"/>
                  </a:lnTo>
                  <a:lnTo>
                    <a:pt x="259638" y="39165"/>
                  </a:lnTo>
                  <a:lnTo>
                    <a:pt x="269552" y="48743"/>
                  </a:lnTo>
                  <a:lnTo>
                    <a:pt x="278592" y="59159"/>
                  </a:lnTo>
                  <a:lnTo>
                    <a:pt x="286697" y="70351"/>
                  </a:lnTo>
                  <a:lnTo>
                    <a:pt x="293805" y="82257"/>
                  </a:lnTo>
                  <a:lnTo>
                    <a:pt x="299856" y="94818"/>
                  </a:lnTo>
                  <a:lnTo>
                    <a:pt x="304788" y="107971"/>
                  </a:lnTo>
                  <a:lnTo>
                    <a:pt x="308541" y="121656"/>
                  </a:lnTo>
                  <a:lnTo>
                    <a:pt x="311053" y="135811"/>
                  </a:lnTo>
                  <a:lnTo>
                    <a:pt x="312263" y="150376"/>
                  </a:lnTo>
                  <a:lnTo>
                    <a:pt x="312369" y="156184"/>
                  </a:lnTo>
                  <a:close/>
                </a:path>
              </a:pathLst>
            </a:custGeom>
            <a:noFill/>
            <a:ln w="9525" cmpd="sng">
              <a:solidFill>
                <a:schemeClr val="bg1"/>
              </a:solidFill>
            </a:ln>
          </p:spPr>
          <p:txBody>
            <a:bodyPr wrap="square" lIns="0" tIns="0" rIns="0" bIns="0" rtlCol="0">
              <a:noAutofit/>
            </a:bodyPr>
            <a:lstStyle/>
            <a:p>
              <a:endParaRPr dirty="0">
                <a:solidFill>
                  <a:srgbClr val="58595B"/>
                </a:solidFill>
              </a:endParaRPr>
            </a:p>
          </p:txBody>
        </p:sp>
        <p:sp>
          <p:nvSpPr>
            <p:cNvPr id="211" name="object 41"/>
            <p:cNvSpPr/>
            <p:nvPr/>
          </p:nvSpPr>
          <p:spPr bwMode="gray">
            <a:xfrm>
              <a:off x="4301465" y="867171"/>
              <a:ext cx="173782" cy="168637"/>
            </a:xfrm>
            <a:custGeom>
              <a:avLst/>
              <a:gdLst/>
              <a:ahLst/>
              <a:cxnLst/>
              <a:rect l="l" t="t" r="r" b="b"/>
              <a:pathLst>
                <a:path w="191160" h="191122">
                  <a:moveTo>
                    <a:pt x="191160" y="95567"/>
                  </a:moveTo>
                  <a:lnTo>
                    <a:pt x="190054" y="110154"/>
                  </a:lnTo>
                  <a:lnTo>
                    <a:pt x="186844" y="124047"/>
                  </a:lnTo>
                  <a:lnTo>
                    <a:pt x="181694" y="137085"/>
                  </a:lnTo>
                  <a:lnTo>
                    <a:pt x="174766" y="149102"/>
                  </a:lnTo>
                  <a:lnTo>
                    <a:pt x="166225" y="159937"/>
                  </a:lnTo>
                  <a:lnTo>
                    <a:pt x="156232" y="169426"/>
                  </a:lnTo>
                  <a:lnTo>
                    <a:pt x="144952" y="177406"/>
                  </a:lnTo>
                  <a:lnTo>
                    <a:pt x="132547" y="183714"/>
                  </a:lnTo>
                  <a:lnTo>
                    <a:pt x="119181" y="188187"/>
                  </a:lnTo>
                  <a:lnTo>
                    <a:pt x="105017" y="190662"/>
                  </a:lnTo>
                  <a:lnTo>
                    <a:pt x="95580" y="191122"/>
                  </a:lnTo>
                  <a:lnTo>
                    <a:pt x="80989" y="190016"/>
                  </a:lnTo>
                  <a:lnTo>
                    <a:pt x="67092" y="186807"/>
                  </a:lnTo>
                  <a:lnTo>
                    <a:pt x="54052" y="181658"/>
                  </a:lnTo>
                  <a:lnTo>
                    <a:pt x="42031" y="174733"/>
                  </a:lnTo>
                  <a:lnTo>
                    <a:pt x="31193" y="166194"/>
                  </a:lnTo>
                  <a:lnTo>
                    <a:pt x="21701" y="156204"/>
                  </a:lnTo>
                  <a:lnTo>
                    <a:pt x="13719" y="144927"/>
                  </a:lnTo>
                  <a:lnTo>
                    <a:pt x="7409" y="132525"/>
                  </a:lnTo>
                  <a:lnTo>
                    <a:pt x="2935" y="119163"/>
                  </a:lnTo>
                  <a:lnTo>
                    <a:pt x="459" y="105002"/>
                  </a:lnTo>
                  <a:lnTo>
                    <a:pt x="0" y="95567"/>
                  </a:lnTo>
                  <a:lnTo>
                    <a:pt x="1106" y="80981"/>
                  </a:lnTo>
                  <a:lnTo>
                    <a:pt x="4315" y="67087"/>
                  </a:lnTo>
                  <a:lnTo>
                    <a:pt x="9465" y="54049"/>
                  </a:lnTo>
                  <a:lnTo>
                    <a:pt x="16391" y="42031"/>
                  </a:lnTo>
                  <a:lnTo>
                    <a:pt x="24932" y="31195"/>
                  </a:lnTo>
                  <a:lnTo>
                    <a:pt x="34923" y="21704"/>
                  </a:lnTo>
                  <a:lnTo>
                    <a:pt x="46202" y="13722"/>
                  </a:lnTo>
                  <a:lnTo>
                    <a:pt x="58605" y="7412"/>
                  </a:lnTo>
                  <a:lnTo>
                    <a:pt x="71970" y="2937"/>
                  </a:lnTo>
                  <a:lnTo>
                    <a:pt x="86132" y="460"/>
                  </a:lnTo>
                  <a:lnTo>
                    <a:pt x="95580" y="0"/>
                  </a:lnTo>
                  <a:lnTo>
                    <a:pt x="110169" y="1106"/>
                  </a:lnTo>
                  <a:lnTo>
                    <a:pt x="124065" y="4315"/>
                  </a:lnTo>
                  <a:lnTo>
                    <a:pt x="137105" y="9464"/>
                  </a:lnTo>
                  <a:lnTo>
                    <a:pt x="149125" y="16391"/>
                  </a:lnTo>
                  <a:lnTo>
                    <a:pt x="159963" y="24930"/>
                  </a:lnTo>
                  <a:lnTo>
                    <a:pt x="169455" y="34921"/>
                  </a:lnTo>
                  <a:lnTo>
                    <a:pt x="177437" y="46198"/>
                  </a:lnTo>
                  <a:lnTo>
                    <a:pt x="183748" y="58600"/>
                  </a:lnTo>
                  <a:lnTo>
                    <a:pt x="188223" y="71962"/>
                  </a:lnTo>
                  <a:lnTo>
                    <a:pt x="190699" y="86122"/>
                  </a:lnTo>
                  <a:lnTo>
                    <a:pt x="191160" y="95567"/>
                  </a:lnTo>
                  <a:close/>
                </a:path>
              </a:pathLst>
            </a:custGeom>
            <a:noFill/>
            <a:ln w="9525" cmpd="sng">
              <a:solidFill>
                <a:srgbClr val="FFFFFF"/>
              </a:solidFill>
            </a:ln>
          </p:spPr>
          <p:txBody>
            <a:bodyPr wrap="square" lIns="0" tIns="0" rIns="0" bIns="0" rtlCol="0">
              <a:noAutofit/>
            </a:bodyPr>
            <a:lstStyle/>
            <a:p>
              <a:endParaRPr dirty="0">
                <a:solidFill>
                  <a:srgbClr val="58595B"/>
                </a:solidFill>
              </a:endParaRPr>
            </a:p>
          </p:txBody>
        </p:sp>
        <p:sp>
          <p:nvSpPr>
            <p:cNvPr id="212" name="object 42"/>
            <p:cNvSpPr/>
            <p:nvPr/>
          </p:nvSpPr>
          <p:spPr bwMode="gray">
            <a:xfrm>
              <a:off x="4025713" y="921607"/>
              <a:ext cx="794831" cy="945160"/>
            </a:xfrm>
            <a:custGeom>
              <a:avLst/>
              <a:gdLst/>
              <a:ahLst/>
              <a:cxnLst/>
              <a:rect l="l" t="t" r="r" b="b"/>
              <a:pathLst>
                <a:path w="874314" h="1071181">
                  <a:moveTo>
                    <a:pt x="873885" y="732431"/>
                  </a:moveTo>
                  <a:lnTo>
                    <a:pt x="872857" y="705080"/>
                  </a:lnTo>
                  <a:lnTo>
                    <a:pt x="871136" y="680226"/>
                  </a:lnTo>
                  <a:lnTo>
                    <a:pt x="868714" y="657724"/>
                  </a:lnTo>
                  <a:lnTo>
                    <a:pt x="865582" y="637434"/>
                  </a:lnTo>
                  <a:lnTo>
                    <a:pt x="861735" y="619212"/>
                  </a:lnTo>
                  <a:lnTo>
                    <a:pt x="857164" y="602917"/>
                  </a:lnTo>
                  <a:lnTo>
                    <a:pt x="851863" y="588405"/>
                  </a:lnTo>
                  <a:lnTo>
                    <a:pt x="845823" y="575536"/>
                  </a:lnTo>
                  <a:lnTo>
                    <a:pt x="839037" y="564165"/>
                  </a:lnTo>
                  <a:lnTo>
                    <a:pt x="831498" y="554152"/>
                  </a:lnTo>
                  <a:lnTo>
                    <a:pt x="823199" y="545354"/>
                  </a:lnTo>
                  <a:lnTo>
                    <a:pt x="814132" y="537628"/>
                  </a:lnTo>
                  <a:lnTo>
                    <a:pt x="804290" y="530832"/>
                  </a:lnTo>
                  <a:lnTo>
                    <a:pt x="793665" y="524825"/>
                  </a:lnTo>
                  <a:lnTo>
                    <a:pt x="782251" y="519463"/>
                  </a:lnTo>
                  <a:lnTo>
                    <a:pt x="770039" y="514604"/>
                  </a:lnTo>
                  <a:lnTo>
                    <a:pt x="757022" y="510106"/>
                  </a:lnTo>
                  <a:lnTo>
                    <a:pt x="743193" y="505827"/>
                  </a:lnTo>
                  <a:lnTo>
                    <a:pt x="728544" y="501624"/>
                  </a:lnTo>
                  <a:lnTo>
                    <a:pt x="709818" y="496442"/>
                  </a:lnTo>
                  <a:lnTo>
                    <a:pt x="693766" y="492088"/>
                  </a:lnTo>
                  <a:lnTo>
                    <a:pt x="679933" y="488411"/>
                  </a:lnTo>
                  <a:lnTo>
                    <a:pt x="667864" y="485261"/>
                  </a:lnTo>
                  <a:lnTo>
                    <a:pt x="657107" y="482489"/>
                  </a:lnTo>
                  <a:lnTo>
                    <a:pt x="647206" y="479943"/>
                  </a:lnTo>
                  <a:lnTo>
                    <a:pt x="637707" y="477475"/>
                  </a:lnTo>
                  <a:lnTo>
                    <a:pt x="618079" y="472160"/>
                  </a:lnTo>
                  <a:lnTo>
                    <a:pt x="601637" y="467526"/>
                  </a:lnTo>
                  <a:lnTo>
                    <a:pt x="587940" y="463613"/>
                  </a:lnTo>
                  <a:lnTo>
                    <a:pt x="572808" y="459226"/>
                  </a:lnTo>
                  <a:lnTo>
                    <a:pt x="557906" y="454806"/>
                  </a:lnTo>
                  <a:lnTo>
                    <a:pt x="544267" y="450596"/>
                  </a:lnTo>
                  <a:lnTo>
                    <a:pt x="525821" y="438546"/>
                  </a:lnTo>
                  <a:lnTo>
                    <a:pt x="514068" y="414692"/>
                  </a:lnTo>
                  <a:lnTo>
                    <a:pt x="509647" y="397967"/>
                  </a:lnTo>
                  <a:lnTo>
                    <a:pt x="506030" y="381322"/>
                  </a:lnTo>
                  <a:lnTo>
                    <a:pt x="502594" y="364275"/>
                  </a:lnTo>
                  <a:lnTo>
                    <a:pt x="499491" y="347988"/>
                  </a:lnTo>
                  <a:lnTo>
                    <a:pt x="496871" y="333624"/>
                  </a:lnTo>
                  <a:lnTo>
                    <a:pt x="493678" y="315320"/>
                  </a:lnTo>
                  <a:lnTo>
                    <a:pt x="454338" y="56921"/>
                  </a:lnTo>
                  <a:lnTo>
                    <a:pt x="451336" y="38639"/>
                  </a:lnTo>
                  <a:lnTo>
                    <a:pt x="445383" y="24308"/>
                  </a:lnTo>
                  <a:lnTo>
                    <a:pt x="436999" y="13607"/>
                  </a:lnTo>
                  <a:lnTo>
                    <a:pt x="426707" y="6213"/>
                  </a:lnTo>
                  <a:lnTo>
                    <a:pt x="415028" y="1803"/>
                  </a:lnTo>
                  <a:lnTo>
                    <a:pt x="402484" y="57"/>
                  </a:lnTo>
                  <a:lnTo>
                    <a:pt x="399195" y="0"/>
                  </a:lnTo>
                  <a:lnTo>
                    <a:pt x="385748" y="2068"/>
                  </a:lnTo>
                  <a:lnTo>
                    <a:pt x="374080" y="7867"/>
                  </a:lnTo>
                  <a:lnTo>
                    <a:pt x="364563" y="16884"/>
                  </a:lnTo>
                  <a:lnTo>
                    <a:pt x="357572" y="28603"/>
                  </a:lnTo>
                  <a:lnTo>
                    <a:pt x="353479" y="42512"/>
                  </a:lnTo>
                  <a:lnTo>
                    <a:pt x="352598" y="56921"/>
                  </a:lnTo>
                  <a:lnTo>
                    <a:pt x="352888" y="65051"/>
                  </a:lnTo>
                  <a:lnTo>
                    <a:pt x="353340" y="78950"/>
                  </a:lnTo>
                  <a:lnTo>
                    <a:pt x="354638" y="121538"/>
                  </a:lnTo>
                  <a:lnTo>
                    <a:pt x="355438" y="148967"/>
                  </a:lnTo>
                  <a:lnTo>
                    <a:pt x="356307" y="179645"/>
                  </a:lnTo>
                  <a:lnTo>
                    <a:pt x="357222" y="212944"/>
                  </a:lnTo>
                  <a:lnTo>
                    <a:pt x="358159" y="248232"/>
                  </a:lnTo>
                  <a:lnTo>
                    <a:pt x="359095" y="284881"/>
                  </a:lnTo>
                  <a:lnTo>
                    <a:pt x="360007" y="322259"/>
                  </a:lnTo>
                  <a:lnTo>
                    <a:pt x="360872" y="359737"/>
                  </a:lnTo>
                  <a:lnTo>
                    <a:pt x="361665" y="396685"/>
                  </a:lnTo>
                  <a:lnTo>
                    <a:pt x="362363" y="432474"/>
                  </a:lnTo>
                  <a:lnTo>
                    <a:pt x="362944" y="466472"/>
                  </a:lnTo>
                  <a:lnTo>
                    <a:pt x="363384" y="498051"/>
                  </a:lnTo>
                  <a:lnTo>
                    <a:pt x="363659" y="526580"/>
                  </a:lnTo>
                  <a:lnTo>
                    <a:pt x="363621" y="571968"/>
                  </a:lnTo>
                  <a:lnTo>
                    <a:pt x="362644" y="597598"/>
                  </a:lnTo>
                  <a:lnTo>
                    <a:pt x="354925" y="633690"/>
                  </a:lnTo>
                  <a:lnTo>
                    <a:pt x="341694" y="659151"/>
                  </a:lnTo>
                  <a:lnTo>
                    <a:pt x="324469" y="675455"/>
                  </a:lnTo>
                  <a:lnTo>
                    <a:pt x="304766" y="684074"/>
                  </a:lnTo>
                  <a:lnTo>
                    <a:pt x="284102" y="686482"/>
                  </a:lnTo>
                  <a:lnTo>
                    <a:pt x="273884" y="685817"/>
                  </a:lnTo>
                  <a:lnTo>
                    <a:pt x="245961" y="678560"/>
                  </a:lnTo>
                  <a:lnTo>
                    <a:pt x="226564" y="667639"/>
                  </a:lnTo>
                  <a:lnTo>
                    <a:pt x="115693" y="580237"/>
                  </a:lnTo>
                  <a:lnTo>
                    <a:pt x="104920" y="571839"/>
                  </a:lnTo>
                  <a:lnTo>
                    <a:pt x="92801" y="565220"/>
                  </a:lnTo>
                  <a:lnTo>
                    <a:pt x="79849" y="560350"/>
                  </a:lnTo>
                  <a:lnTo>
                    <a:pt x="66580" y="557199"/>
                  </a:lnTo>
                  <a:lnTo>
                    <a:pt x="53507" y="555734"/>
                  </a:lnTo>
                  <a:lnTo>
                    <a:pt x="41146" y="555927"/>
                  </a:lnTo>
                  <a:lnTo>
                    <a:pt x="20619" y="561161"/>
                  </a:lnTo>
                  <a:lnTo>
                    <a:pt x="8048" y="571109"/>
                  </a:lnTo>
                  <a:lnTo>
                    <a:pt x="0" y="587973"/>
                  </a:lnTo>
                  <a:lnTo>
                    <a:pt x="1767" y="599163"/>
                  </a:lnTo>
                  <a:lnTo>
                    <a:pt x="9063" y="612622"/>
                  </a:lnTo>
                  <a:lnTo>
                    <a:pt x="281847" y="914323"/>
                  </a:lnTo>
                  <a:lnTo>
                    <a:pt x="419756" y="1071181"/>
                  </a:lnTo>
                  <a:lnTo>
                    <a:pt x="874314" y="1071181"/>
                  </a:lnTo>
                  <a:lnTo>
                    <a:pt x="874226" y="762419"/>
                  </a:lnTo>
                  <a:lnTo>
                    <a:pt x="873885" y="732431"/>
                  </a:lnTo>
                  <a:close/>
                </a:path>
              </a:pathLst>
            </a:custGeom>
            <a:grpFill/>
          </p:spPr>
          <p:txBody>
            <a:bodyPr wrap="square" lIns="0" tIns="0" rIns="0" bIns="0" rtlCol="0">
              <a:noAutofit/>
            </a:bodyPr>
            <a:lstStyle/>
            <a:p>
              <a:endParaRPr dirty="0">
                <a:solidFill>
                  <a:srgbClr val="58595B"/>
                </a:solidFill>
              </a:endParaRPr>
            </a:p>
          </p:txBody>
        </p:sp>
      </p:grpSp>
      <p:grpSp>
        <p:nvGrpSpPr>
          <p:cNvPr id="6" name="Group 212"/>
          <p:cNvGrpSpPr/>
          <p:nvPr/>
        </p:nvGrpSpPr>
        <p:grpSpPr bwMode="gray">
          <a:xfrm>
            <a:off x="2117457" y="2326538"/>
            <a:ext cx="497884" cy="514006"/>
            <a:chOff x="3962446" y="2586783"/>
            <a:chExt cx="1242443" cy="1282675"/>
          </a:xfrm>
          <a:solidFill>
            <a:schemeClr val="bg1"/>
          </a:solidFill>
        </p:grpSpPr>
        <p:sp>
          <p:nvSpPr>
            <p:cNvPr id="214" name="object 75"/>
            <p:cNvSpPr/>
            <p:nvPr/>
          </p:nvSpPr>
          <p:spPr bwMode="gray">
            <a:xfrm>
              <a:off x="4443457" y="3284159"/>
              <a:ext cx="80587" cy="78217"/>
            </a:xfrm>
            <a:custGeom>
              <a:avLst/>
              <a:gdLst/>
              <a:ahLst/>
              <a:cxnLst/>
              <a:rect l="l" t="t" r="r" b="b"/>
              <a:pathLst>
                <a:path w="88646" h="88646">
                  <a:moveTo>
                    <a:pt x="76123" y="0"/>
                  </a:moveTo>
                  <a:lnTo>
                    <a:pt x="5638" y="0"/>
                  </a:lnTo>
                  <a:lnTo>
                    <a:pt x="0" y="5638"/>
                  </a:lnTo>
                  <a:lnTo>
                    <a:pt x="0" y="83007"/>
                  </a:lnTo>
                  <a:lnTo>
                    <a:pt x="5638" y="88646"/>
                  </a:lnTo>
                  <a:lnTo>
                    <a:pt x="83007" y="88646"/>
                  </a:lnTo>
                  <a:lnTo>
                    <a:pt x="88645" y="83007"/>
                  </a:lnTo>
                  <a:lnTo>
                    <a:pt x="88645" y="5638"/>
                  </a:lnTo>
                  <a:lnTo>
                    <a:pt x="83007" y="0"/>
                  </a:lnTo>
                  <a:lnTo>
                    <a:pt x="76123" y="0"/>
                  </a:lnTo>
                  <a:close/>
                </a:path>
              </a:pathLst>
            </a:custGeom>
            <a:grpFill/>
          </p:spPr>
          <p:txBody>
            <a:bodyPr wrap="square" lIns="0" tIns="0" rIns="0" bIns="0" rtlCol="0">
              <a:noAutofit/>
            </a:bodyPr>
            <a:lstStyle/>
            <a:p>
              <a:endParaRPr dirty="0">
                <a:solidFill>
                  <a:srgbClr val="58595B"/>
                </a:solidFill>
              </a:endParaRPr>
            </a:p>
          </p:txBody>
        </p:sp>
        <p:sp>
          <p:nvSpPr>
            <p:cNvPr id="215" name="object 76"/>
            <p:cNvSpPr/>
            <p:nvPr/>
          </p:nvSpPr>
          <p:spPr bwMode="gray">
            <a:xfrm>
              <a:off x="4559568" y="3284159"/>
              <a:ext cx="80587" cy="78217"/>
            </a:xfrm>
            <a:custGeom>
              <a:avLst/>
              <a:gdLst/>
              <a:ahLst/>
              <a:cxnLst/>
              <a:rect l="l" t="t" r="r" b="b"/>
              <a:pathLst>
                <a:path w="88646" h="88646">
                  <a:moveTo>
                    <a:pt x="76111" y="0"/>
                  </a:moveTo>
                  <a:lnTo>
                    <a:pt x="5638" y="0"/>
                  </a:lnTo>
                  <a:lnTo>
                    <a:pt x="0" y="5638"/>
                  </a:lnTo>
                  <a:lnTo>
                    <a:pt x="0" y="83007"/>
                  </a:lnTo>
                  <a:lnTo>
                    <a:pt x="5638" y="88646"/>
                  </a:lnTo>
                  <a:lnTo>
                    <a:pt x="83007" y="88646"/>
                  </a:lnTo>
                  <a:lnTo>
                    <a:pt x="88645" y="83007"/>
                  </a:lnTo>
                  <a:lnTo>
                    <a:pt x="88645" y="5638"/>
                  </a:lnTo>
                  <a:lnTo>
                    <a:pt x="83007" y="0"/>
                  </a:lnTo>
                  <a:lnTo>
                    <a:pt x="76111" y="0"/>
                  </a:lnTo>
                  <a:close/>
                </a:path>
              </a:pathLst>
            </a:custGeom>
            <a:grpFill/>
          </p:spPr>
          <p:txBody>
            <a:bodyPr wrap="square" lIns="0" tIns="0" rIns="0" bIns="0" rtlCol="0">
              <a:noAutofit/>
            </a:bodyPr>
            <a:lstStyle/>
            <a:p>
              <a:endParaRPr dirty="0">
                <a:solidFill>
                  <a:srgbClr val="58595B"/>
                </a:solidFill>
              </a:endParaRPr>
            </a:p>
          </p:txBody>
        </p:sp>
        <p:sp>
          <p:nvSpPr>
            <p:cNvPr id="216" name="object 77"/>
            <p:cNvSpPr/>
            <p:nvPr/>
          </p:nvSpPr>
          <p:spPr bwMode="gray">
            <a:xfrm>
              <a:off x="4443457" y="3396852"/>
              <a:ext cx="80587" cy="78228"/>
            </a:xfrm>
            <a:custGeom>
              <a:avLst/>
              <a:gdLst/>
              <a:ahLst/>
              <a:cxnLst/>
              <a:rect l="l" t="t" r="r" b="b"/>
              <a:pathLst>
                <a:path w="88646" h="88658">
                  <a:moveTo>
                    <a:pt x="76123" y="0"/>
                  </a:moveTo>
                  <a:lnTo>
                    <a:pt x="5638" y="0"/>
                  </a:lnTo>
                  <a:lnTo>
                    <a:pt x="0" y="5638"/>
                  </a:lnTo>
                  <a:lnTo>
                    <a:pt x="0" y="83019"/>
                  </a:lnTo>
                  <a:lnTo>
                    <a:pt x="5638" y="88658"/>
                  </a:lnTo>
                  <a:lnTo>
                    <a:pt x="83007" y="88658"/>
                  </a:lnTo>
                  <a:lnTo>
                    <a:pt x="88645" y="83019"/>
                  </a:lnTo>
                  <a:lnTo>
                    <a:pt x="88645" y="5638"/>
                  </a:lnTo>
                  <a:lnTo>
                    <a:pt x="83007" y="0"/>
                  </a:lnTo>
                  <a:lnTo>
                    <a:pt x="76123" y="0"/>
                  </a:lnTo>
                  <a:close/>
                </a:path>
              </a:pathLst>
            </a:custGeom>
            <a:grpFill/>
          </p:spPr>
          <p:txBody>
            <a:bodyPr wrap="square" lIns="0" tIns="0" rIns="0" bIns="0" rtlCol="0">
              <a:noAutofit/>
            </a:bodyPr>
            <a:lstStyle/>
            <a:p>
              <a:endParaRPr dirty="0">
                <a:solidFill>
                  <a:srgbClr val="58595B"/>
                </a:solidFill>
              </a:endParaRPr>
            </a:p>
          </p:txBody>
        </p:sp>
        <p:sp>
          <p:nvSpPr>
            <p:cNvPr id="217" name="object 78"/>
            <p:cNvSpPr/>
            <p:nvPr/>
          </p:nvSpPr>
          <p:spPr bwMode="gray">
            <a:xfrm>
              <a:off x="4559568" y="3396852"/>
              <a:ext cx="80587" cy="78228"/>
            </a:xfrm>
            <a:custGeom>
              <a:avLst/>
              <a:gdLst/>
              <a:ahLst/>
              <a:cxnLst/>
              <a:rect l="l" t="t" r="r" b="b"/>
              <a:pathLst>
                <a:path w="88646" h="88658">
                  <a:moveTo>
                    <a:pt x="76111" y="0"/>
                  </a:moveTo>
                  <a:lnTo>
                    <a:pt x="5638" y="0"/>
                  </a:lnTo>
                  <a:lnTo>
                    <a:pt x="0" y="5638"/>
                  </a:lnTo>
                  <a:lnTo>
                    <a:pt x="0" y="83019"/>
                  </a:lnTo>
                  <a:lnTo>
                    <a:pt x="5638" y="88658"/>
                  </a:lnTo>
                  <a:lnTo>
                    <a:pt x="83007" y="88658"/>
                  </a:lnTo>
                  <a:lnTo>
                    <a:pt x="88645" y="83019"/>
                  </a:lnTo>
                  <a:lnTo>
                    <a:pt x="88645" y="5638"/>
                  </a:lnTo>
                  <a:lnTo>
                    <a:pt x="83007" y="0"/>
                  </a:lnTo>
                  <a:lnTo>
                    <a:pt x="76111" y="0"/>
                  </a:lnTo>
                  <a:close/>
                </a:path>
              </a:pathLst>
            </a:custGeom>
            <a:grpFill/>
          </p:spPr>
          <p:txBody>
            <a:bodyPr wrap="square" lIns="0" tIns="0" rIns="0" bIns="0" rtlCol="0">
              <a:noAutofit/>
            </a:bodyPr>
            <a:lstStyle/>
            <a:p>
              <a:endParaRPr dirty="0">
                <a:solidFill>
                  <a:srgbClr val="58595B"/>
                </a:solidFill>
              </a:endParaRPr>
            </a:p>
          </p:txBody>
        </p:sp>
        <p:sp>
          <p:nvSpPr>
            <p:cNvPr id="218" name="object 79"/>
            <p:cNvSpPr/>
            <p:nvPr/>
          </p:nvSpPr>
          <p:spPr bwMode="gray">
            <a:xfrm>
              <a:off x="4674825" y="3284159"/>
              <a:ext cx="80598" cy="78217"/>
            </a:xfrm>
            <a:custGeom>
              <a:avLst/>
              <a:gdLst/>
              <a:ahLst/>
              <a:cxnLst/>
              <a:rect l="l" t="t" r="r" b="b"/>
              <a:pathLst>
                <a:path w="88658" h="88646">
                  <a:moveTo>
                    <a:pt x="76123" y="0"/>
                  </a:moveTo>
                  <a:lnTo>
                    <a:pt x="5626" y="0"/>
                  </a:lnTo>
                  <a:lnTo>
                    <a:pt x="0" y="5638"/>
                  </a:lnTo>
                  <a:lnTo>
                    <a:pt x="0" y="83007"/>
                  </a:lnTo>
                  <a:lnTo>
                    <a:pt x="5626" y="88646"/>
                  </a:lnTo>
                  <a:lnTo>
                    <a:pt x="83007" y="88646"/>
                  </a:lnTo>
                  <a:lnTo>
                    <a:pt x="88658" y="83007"/>
                  </a:lnTo>
                  <a:lnTo>
                    <a:pt x="88658" y="5638"/>
                  </a:lnTo>
                  <a:lnTo>
                    <a:pt x="83007" y="0"/>
                  </a:lnTo>
                  <a:lnTo>
                    <a:pt x="76123" y="0"/>
                  </a:lnTo>
                  <a:close/>
                </a:path>
              </a:pathLst>
            </a:custGeom>
            <a:grpFill/>
          </p:spPr>
          <p:txBody>
            <a:bodyPr wrap="square" lIns="0" tIns="0" rIns="0" bIns="0" rtlCol="0">
              <a:noAutofit/>
            </a:bodyPr>
            <a:lstStyle/>
            <a:p>
              <a:endParaRPr dirty="0">
                <a:solidFill>
                  <a:srgbClr val="58595B"/>
                </a:solidFill>
              </a:endParaRPr>
            </a:p>
          </p:txBody>
        </p:sp>
        <p:sp>
          <p:nvSpPr>
            <p:cNvPr id="219" name="object 80"/>
            <p:cNvSpPr/>
            <p:nvPr/>
          </p:nvSpPr>
          <p:spPr bwMode="gray">
            <a:xfrm>
              <a:off x="4790319" y="3060499"/>
              <a:ext cx="229154" cy="222414"/>
            </a:xfrm>
            <a:custGeom>
              <a:avLst/>
              <a:gdLst/>
              <a:ahLst/>
              <a:cxnLst/>
              <a:rect l="l" t="t" r="r" b="b"/>
              <a:pathLst>
                <a:path w="252069" h="252069">
                  <a:moveTo>
                    <a:pt x="216471" y="0"/>
                  </a:moveTo>
                  <a:lnTo>
                    <a:pt x="35598" y="0"/>
                  </a:lnTo>
                  <a:lnTo>
                    <a:pt x="22122" y="2662"/>
                  </a:lnTo>
                  <a:lnTo>
                    <a:pt x="10631" y="10280"/>
                  </a:lnTo>
                  <a:lnTo>
                    <a:pt x="2857" y="21658"/>
                  </a:lnTo>
                  <a:lnTo>
                    <a:pt x="0" y="35598"/>
                  </a:lnTo>
                  <a:lnTo>
                    <a:pt x="0" y="216458"/>
                  </a:lnTo>
                  <a:lnTo>
                    <a:pt x="2665" y="229943"/>
                  </a:lnTo>
                  <a:lnTo>
                    <a:pt x="10283" y="241435"/>
                  </a:lnTo>
                  <a:lnTo>
                    <a:pt x="21660" y="249210"/>
                  </a:lnTo>
                  <a:lnTo>
                    <a:pt x="35598" y="252069"/>
                  </a:lnTo>
                  <a:lnTo>
                    <a:pt x="216471" y="252069"/>
                  </a:lnTo>
                  <a:lnTo>
                    <a:pt x="229954" y="249402"/>
                  </a:lnTo>
                  <a:lnTo>
                    <a:pt x="241441" y="241779"/>
                  </a:lnTo>
                  <a:lnTo>
                    <a:pt x="249212" y="230398"/>
                  </a:lnTo>
                  <a:lnTo>
                    <a:pt x="252069" y="216458"/>
                  </a:lnTo>
                  <a:lnTo>
                    <a:pt x="252069" y="35598"/>
                  </a:lnTo>
                  <a:lnTo>
                    <a:pt x="249407" y="22122"/>
                  </a:lnTo>
                  <a:lnTo>
                    <a:pt x="241789" y="10631"/>
                  </a:lnTo>
                  <a:lnTo>
                    <a:pt x="230411" y="2857"/>
                  </a:lnTo>
                  <a:lnTo>
                    <a:pt x="216471" y="0"/>
                  </a:lnTo>
                  <a:close/>
                </a:path>
              </a:pathLst>
            </a:custGeom>
            <a:grpFill/>
          </p:spPr>
          <p:txBody>
            <a:bodyPr wrap="square" lIns="0" tIns="0" rIns="0" bIns="0" rtlCol="0">
              <a:noAutofit/>
            </a:bodyPr>
            <a:lstStyle/>
            <a:p>
              <a:endParaRPr dirty="0">
                <a:solidFill>
                  <a:srgbClr val="58595B"/>
                </a:solidFill>
              </a:endParaRPr>
            </a:p>
          </p:txBody>
        </p:sp>
        <p:sp>
          <p:nvSpPr>
            <p:cNvPr id="220" name="object 81"/>
            <p:cNvSpPr/>
            <p:nvPr/>
          </p:nvSpPr>
          <p:spPr bwMode="gray">
            <a:xfrm>
              <a:off x="4559568" y="3508997"/>
              <a:ext cx="80587" cy="78228"/>
            </a:xfrm>
            <a:custGeom>
              <a:avLst/>
              <a:gdLst/>
              <a:ahLst/>
              <a:cxnLst/>
              <a:rect l="l" t="t" r="r" b="b"/>
              <a:pathLst>
                <a:path w="88646" h="88658">
                  <a:moveTo>
                    <a:pt x="76111" y="0"/>
                  </a:moveTo>
                  <a:lnTo>
                    <a:pt x="5638" y="0"/>
                  </a:lnTo>
                  <a:lnTo>
                    <a:pt x="0" y="5638"/>
                  </a:lnTo>
                  <a:lnTo>
                    <a:pt x="0" y="83019"/>
                  </a:lnTo>
                  <a:lnTo>
                    <a:pt x="5638" y="88658"/>
                  </a:lnTo>
                  <a:lnTo>
                    <a:pt x="83007" y="88658"/>
                  </a:lnTo>
                  <a:lnTo>
                    <a:pt x="88645" y="83019"/>
                  </a:lnTo>
                  <a:lnTo>
                    <a:pt x="88645" y="5638"/>
                  </a:lnTo>
                  <a:lnTo>
                    <a:pt x="83007" y="0"/>
                  </a:lnTo>
                  <a:lnTo>
                    <a:pt x="76111" y="0"/>
                  </a:lnTo>
                  <a:close/>
                </a:path>
              </a:pathLst>
            </a:custGeom>
            <a:grpFill/>
          </p:spPr>
          <p:txBody>
            <a:bodyPr wrap="square" lIns="0" tIns="0" rIns="0" bIns="0" rtlCol="0">
              <a:noAutofit/>
            </a:bodyPr>
            <a:lstStyle/>
            <a:p>
              <a:endParaRPr dirty="0">
                <a:solidFill>
                  <a:srgbClr val="58595B"/>
                </a:solidFill>
              </a:endParaRPr>
            </a:p>
          </p:txBody>
        </p:sp>
        <p:sp>
          <p:nvSpPr>
            <p:cNvPr id="221" name="object 82"/>
            <p:cNvSpPr/>
            <p:nvPr/>
          </p:nvSpPr>
          <p:spPr bwMode="gray">
            <a:xfrm>
              <a:off x="4674825" y="3508997"/>
              <a:ext cx="80598" cy="78228"/>
            </a:xfrm>
            <a:custGeom>
              <a:avLst/>
              <a:gdLst/>
              <a:ahLst/>
              <a:cxnLst/>
              <a:rect l="l" t="t" r="r" b="b"/>
              <a:pathLst>
                <a:path w="88658" h="88658">
                  <a:moveTo>
                    <a:pt x="76123" y="0"/>
                  </a:moveTo>
                  <a:lnTo>
                    <a:pt x="5626" y="0"/>
                  </a:lnTo>
                  <a:lnTo>
                    <a:pt x="0" y="5638"/>
                  </a:lnTo>
                  <a:lnTo>
                    <a:pt x="0" y="83019"/>
                  </a:lnTo>
                  <a:lnTo>
                    <a:pt x="5626" y="88658"/>
                  </a:lnTo>
                  <a:lnTo>
                    <a:pt x="83007" y="88658"/>
                  </a:lnTo>
                  <a:lnTo>
                    <a:pt x="88658" y="83019"/>
                  </a:lnTo>
                  <a:lnTo>
                    <a:pt x="88658" y="5638"/>
                  </a:lnTo>
                  <a:lnTo>
                    <a:pt x="83007" y="0"/>
                  </a:lnTo>
                  <a:lnTo>
                    <a:pt x="76123" y="0"/>
                  </a:lnTo>
                  <a:close/>
                </a:path>
              </a:pathLst>
            </a:custGeom>
            <a:grpFill/>
          </p:spPr>
          <p:txBody>
            <a:bodyPr wrap="square" lIns="0" tIns="0" rIns="0" bIns="0" rtlCol="0">
              <a:noAutofit/>
            </a:bodyPr>
            <a:lstStyle/>
            <a:p>
              <a:endParaRPr dirty="0">
                <a:solidFill>
                  <a:srgbClr val="58595B"/>
                </a:solidFill>
              </a:endParaRPr>
            </a:p>
          </p:txBody>
        </p:sp>
        <p:sp>
          <p:nvSpPr>
            <p:cNvPr id="222" name="object 83"/>
            <p:cNvSpPr/>
            <p:nvPr/>
          </p:nvSpPr>
          <p:spPr bwMode="gray">
            <a:xfrm>
              <a:off x="4443457" y="3621128"/>
              <a:ext cx="80587" cy="78228"/>
            </a:xfrm>
            <a:custGeom>
              <a:avLst/>
              <a:gdLst/>
              <a:ahLst/>
              <a:cxnLst/>
              <a:rect l="l" t="t" r="r" b="b"/>
              <a:pathLst>
                <a:path w="88646" h="88658">
                  <a:moveTo>
                    <a:pt x="76123" y="0"/>
                  </a:moveTo>
                  <a:lnTo>
                    <a:pt x="5638" y="0"/>
                  </a:lnTo>
                  <a:lnTo>
                    <a:pt x="0" y="5638"/>
                  </a:lnTo>
                  <a:lnTo>
                    <a:pt x="0" y="83019"/>
                  </a:lnTo>
                  <a:lnTo>
                    <a:pt x="5638" y="88658"/>
                  </a:lnTo>
                  <a:lnTo>
                    <a:pt x="83007" y="88658"/>
                  </a:lnTo>
                  <a:lnTo>
                    <a:pt x="88645" y="83019"/>
                  </a:lnTo>
                  <a:lnTo>
                    <a:pt x="88645" y="5638"/>
                  </a:lnTo>
                  <a:lnTo>
                    <a:pt x="83007" y="0"/>
                  </a:lnTo>
                  <a:lnTo>
                    <a:pt x="76123" y="0"/>
                  </a:lnTo>
                  <a:close/>
                </a:path>
              </a:pathLst>
            </a:custGeom>
            <a:grpFill/>
          </p:spPr>
          <p:txBody>
            <a:bodyPr wrap="square" lIns="0" tIns="0" rIns="0" bIns="0" rtlCol="0">
              <a:noAutofit/>
            </a:bodyPr>
            <a:lstStyle/>
            <a:p>
              <a:endParaRPr dirty="0">
                <a:solidFill>
                  <a:srgbClr val="58595B"/>
                </a:solidFill>
              </a:endParaRPr>
            </a:p>
          </p:txBody>
        </p:sp>
        <p:sp>
          <p:nvSpPr>
            <p:cNvPr id="223" name="object 84"/>
            <p:cNvSpPr/>
            <p:nvPr/>
          </p:nvSpPr>
          <p:spPr bwMode="gray">
            <a:xfrm>
              <a:off x="4559568" y="3621128"/>
              <a:ext cx="80587" cy="78228"/>
            </a:xfrm>
            <a:custGeom>
              <a:avLst/>
              <a:gdLst/>
              <a:ahLst/>
              <a:cxnLst/>
              <a:rect l="l" t="t" r="r" b="b"/>
              <a:pathLst>
                <a:path w="88646" h="88658">
                  <a:moveTo>
                    <a:pt x="76111" y="0"/>
                  </a:moveTo>
                  <a:lnTo>
                    <a:pt x="5638" y="0"/>
                  </a:lnTo>
                  <a:lnTo>
                    <a:pt x="0" y="5638"/>
                  </a:lnTo>
                  <a:lnTo>
                    <a:pt x="0" y="83019"/>
                  </a:lnTo>
                  <a:lnTo>
                    <a:pt x="5638" y="88658"/>
                  </a:lnTo>
                  <a:lnTo>
                    <a:pt x="83007" y="88658"/>
                  </a:lnTo>
                  <a:lnTo>
                    <a:pt x="88645" y="83019"/>
                  </a:lnTo>
                  <a:lnTo>
                    <a:pt x="88645" y="5638"/>
                  </a:lnTo>
                  <a:lnTo>
                    <a:pt x="83007" y="0"/>
                  </a:lnTo>
                  <a:lnTo>
                    <a:pt x="76111" y="0"/>
                  </a:lnTo>
                  <a:close/>
                </a:path>
              </a:pathLst>
            </a:custGeom>
            <a:grpFill/>
          </p:spPr>
          <p:txBody>
            <a:bodyPr wrap="square" lIns="0" tIns="0" rIns="0" bIns="0" rtlCol="0">
              <a:noAutofit/>
            </a:bodyPr>
            <a:lstStyle/>
            <a:p>
              <a:endParaRPr dirty="0">
                <a:solidFill>
                  <a:srgbClr val="58595B"/>
                </a:solidFill>
              </a:endParaRPr>
            </a:p>
          </p:txBody>
        </p:sp>
        <p:sp>
          <p:nvSpPr>
            <p:cNvPr id="224" name="object 85"/>
            <p:cNvSpPr/>
            <p:nvPr/>
          </p:nvSpPr>
          <p:spPr bwMode="gray">
            <a:xfrm>
              <a:off x="4674825" y="3621128"/>
              <a:ext cx="80598" cy="78228"/>
            </a:xfrm>
            <a:custGeom>
              <a:avLst/>
              <a:gdLst/>
              <a:ahLst/>
              <a:cxnLst/>
              <a:rect l="l" t="t" r="r" b="b"/>
              <a:pathLst>
                <a:path w="88658" h="88658">
                  <a:moveTo>
                    <a:pt x="76123" y="0"/>
                  </a:moveTo>
                  <a:lnTo>
                    <a:pt x="5626" y="0"/>
                  </a:lnTo>
                  <a:lnTo>
                    <a:pt x="0" y="5638"/>
                  </a:lnTo>
                  <a:lnTo>
                    <a:pt x="0" y="83019"/>
                  </a:lnTo>
                  <a:lnTo>
                    <a:pt x="5626" y="88658"/>
                  </a:lnTo>
                  <a:lnTo>
                    <a:pt x="83007" y="88658"/>
                  </a:lnTo>
                  <a:lnTo>
                    <a:pt x="88658" y="83019"/>
                  </a:lnTo>
                  <a:lnTo>
                    <a:pt x="88658" y="5638"/>
                  </a:lnTo>
                  <a:lnTo>
                    <a:pt x="83007" y="0"/>
                  </a:lnTo>
                  <a:lnTo>
                    <a:pt x="76123" y="0"/>
                  </a:lnTo>
                  <a:close/>
                </a:path>
              </a:pathLst>
            </a:custGeom>
            <a:grpFill/>
          </p:spPr>
          <p:txBody>
            <a:bodyPr wrap="square" lIns="0" tIns="0" rIns="0" bIns="0" rtlCol="0">
              <a:noAutofit/>
            </a:bodyPr>
            <a:lstStyle/>
            <a:p>
              <a:endParaRPr dirty="0">
                <a:solidFill>
                  <a:srgbClr val="58595B"/>
                </a:solidFill>
              </a:endParaRPr>
            </a:p>
          </p:txBody>
        </p:sp>
        <p:sp>
          <p:nvSpPr>
            <p:cNvPr id="225" name="object 86"/>
            <p:cNvSpPr/>
            <p:nvPr/>
          </p:nvSpPr>
          <p:spPr bwMode="gray">
            <a:xfrm>
              <a:off x="4294025" y="3127439"/>
              <a:ext cx="610824" cy="742019"/>
            </a:xfrm>
            <a:custGeom>
              <a:avLst/>
              <a:gdLst/>
              <a:ahLst/>
              <a:cxnLst/>
              <a:rect l="l" t="t" r="r" b="b"/>
              <a:pathLst>
                <a:path w="671906" h="840955">
                  <a:moveTo>
                    <a:pt x="587946" y="731266"/>
                  </a:moveTo>
                  <a:lnTo>
                    <a:pt x="83959" y="731266"/>
                  </a:lnTo>
                  <a:lnTo>
                    <a:pt x="309460" y="771550"/>
                  </a:lnTo>
                  <a:lnTo>
                    <a:pt x="316636" y="764374"/>
                  </a:lnTo>
                  <a:lnTo>
                    <a:pt x="361873" y="764374"/>
                  </a:lnTo>
                  <a:lnTo>
                    <a:pt x="369049" y="771550"/>
                  </a:lnTo>
                  <a:lnTo>
                    <a:pt x="369049" y="789279"/>
                  </a:lnTo>
                  <a:lnTo>
                    <a:pt x="361873" y="796455"/>
                  </a:lnTo>
                  <a:lnTo>
                    <a:pt x="316636" y="796455"/>
                  </a:lnTo>
                  <a:lnTo>
                    <a:pt x="592137" y="840955"/>
                  </a:lnTo>
                  <a:lnTo>
                    <a:pt x="621752" y="835885"/>
                  </a:lnTo>
                  <a:lnTo>
                    <a:pt x="646346" y="821987"/>
                  </a:lnTo>
                  <a:lnTo>
                    <a:pt x="663711" y="801227"/>
                  </a:lnTo>
                  <a:lnTo>
                    <a:pt x="671644" y="775573"/>
                  </a:lnTo>
                  <a:lnTo>
                    <a:pt x="671906" y="769772"/>
                  </a:lnTo>
                  <a:lnTo>
                    <a:pt x="671906" y="206540"/>
                  </a:lnTo>
                  <a:lnTo>
                    <a:pt x="587946" y="206540"/>
                  </a:lnTo>
                  <a:lnTo>
                    <a:pt x="587946" y="731266"/>
                  </a:lnTo>
                  <a:close/>
                </a:path>
                <a:path w="671906" h="840955">
                  <a:moveTo>
                    <a:pt x="83959" y="83972"/>
                  </a:moveTo>
                  <a:lnTo>
                    <a:pt x="515581" y="83972"/>
                  </a:lnTo>
                  <a:lnTo>
                    <a:pt x="515581" y="0"/>
                  </a:lnTo>
                  <a:lnTo>
                    <a:pt x="79755" y="0"/>
                  </a:lnTo>
                  <a:lnTo>
                    <a:pt x="50137" y="5071"/>
                  </a:lnTo>
                  <a:lnTo>
                    <a:pt x="25546" y="18972"/>
                  </a:lnTo>
                  <a:lnTo>
                    <a:pt x="2905" y="52074"/>
                  </a:lnTo>
                  <a:lnTo>
                    <a:pt x="0" y="71170"/>
                  </a:lnTo>
                  <a:lnTo>
                    <a:pt x="0" y="769772"/>
                  </a:lnTo>
                  <a:lnTo>
                    <a:pt x="12369" y="807861"/>
                  </a:lnTo>
                  <a:lnTo>
                    <a:pt x="44518" y="833647"/>
                  </a:lnTo>
                  <a:lnTo>
                    <a:pt x="73267" y="840723"/>
                  </a:lnTo>
                  <a:lnTo>
                    <a:pt x="79755" y="840955"/>
                  </a:lnTo>
                  <a:lnTo>
                    <a:pt x="592137" y="840955"/>
                  </a:lnTo>
                  <a:lnTo>
                    <a:pt x="316636" y="796455"/>
                  </a:lnTo>
                  <a:lnTo>
                    <a:pt x="309460" y="789279"/>
                  </a:lnTo>
                  <a:lnTo>
                    <a:pt x="309460" y="771550"/>
                  </a:lnTo>
                  <a:lnTo>
                    <a:pt x="83959" y="731266"/>
                  </a:lnTo>
                  <a:lnTo>
                    <a:pt x="83959" y="83972"/>
                  </a:lnTo>
                  <a:close/>
                </a:path>
              </a:pathLst>
            </a:custGeom>
            <a:grpFill/>
          </p:spPr>
          <p:txBody>
            <a:bodyPr wrap="square" lIns="0" tIns="0" rIns="0" bIns="0" rtlCol="0">
              <a:noAutofit/>
            </a:bodyPr>
            <a:lstStyle/>
            <a:p>
              <a:endParaRPr dirty="0">
                <a:solidFill>
                  <a:srgbClr val="58595B"/>
                </a:solidFill>
              </a:endParaRPr>
            </a:p>
          </p:txBody>
        </p:sp>
        <p:sp>
          <p:nvSpPr>
            <p:cNvPr id="226" name="object 74"/>
            <p:cNvSpPr/>
            <p:nvPr/>
          </p:nvSpPr>
          <p:spPr bwMode="gray">
            <a:xfrm>
              <a:off x="4211406" y="2678013"/>
              <a:ext cx="76373" cy="74138"/>
            </a:xfrm>
            <a:custGeom>
              <a:avLst/>
              <a:gdLst/>
              <a:ahLst/>
              <a:cxnLst/>
              <a:rect l="l" t="t" r="r" b="b"/>
              <a:pathLst>
                <a:path w="84010" h="84023">
                  <a:moveTo>
                    <a:pt x="84010" y="72148"/>
                  </a:moveTo>
                  <a:lnTo>
                    <a:pt x="84010" y="5333"/>
                  </a:lnTo>
                  <a:lnTo>
                    <a:pt x="78676" y="0"/>
                  </a:lnTo>
                  <a:lnTo>
                    <a:pt x="5334" y="0"/>
                  </a:lnTo>
                  <a:lnTo>
                    <a:pt x="0" y="5333"/>
                  </a:lnTo>
                  <a:lnTo>
                    <a:pt x="0" y="78676"/>
                  </a:lnTo>
                  <a:lnTo>
                    <a:pt x="5334" y="84023"/>
                  </a:lnTo>
                  <a:lnTo>
                    <a:pt x="78676" y="84023"/>
                  </a:lnTo>
                  <a:lnTo>
                    <a:pt x="84010" y="78676"/>
                  </a:lnTo>
                  <a:lnTo>
                    <a:pt x="84010" y="72148"/>
                  </a:lnTo>
                  <a:close/>
                </a:path>
              </a:pathLst>
            </a:custGeom>
            <a:grpFill/>
          </p:spPr>
          <p:txBody>
            <a:bodyPr wrap="square" lIns="0" tIns="0" rIns="0" bIns="0" rtlCol="0">
              <a:noAutofit/>
            </a:bodyPr>
            <a:lstStyle/>
            <a:p>
              <a:endParaRPr dirty="0">
                <a:solidFill>
                  <a:srgbClr val="58595B"/>
                </a:solidFill>
              </a:endParaRPr>
            </a:p>
          </p:txBody>
        </p:sp>
        <p:sp>
          <p:nvSpPr>
            <p:cNvPr id="227" name="object 73"/>
            <p:cNvSpPr/>
            <p:nvPr/>
          </p:nvSpPr>
          <p:spPr bwMode="gray">
            <a:xfrm>
              <a:off x="4290879" y="2807724"/>
              <a:ext cx="152781" cy="148276"/>
            </a:xfrm>
            <a:custGeom>
              <a:avLst/>
              <a:gdLst/>
              <a:ahLst/>
              <a:cxnLst/>
              <a:rect l="l" t="t" r="r" b="b"/>
              <a:pathLst>
                <a:path w="168059" h="168046">
                  <a:moveTo>
                    <a:pt x="168059" y="144310"/>
                  </a:moveTo>
                  <a:lnTo>
                    <a:pt x="168059" y="23736"/>
                  </a:lnTo>
                  <a:lnTo>
                    <a:pt x="166281" y="14747"/>
                  </a:lnTo>
                  <a:lnTo>
                    <a:pt x="157671" y="4136"/>
                  </a:lnTo>
                  <a:lnTo>
                    <a:pt x="144322" y="0"/>
                  </a:lnTo>
                  <a:lnTo>
                    <a:pt x="23749" y="0"/>
                  </a:lnTo>
                  <a:lnTo>
                    <a:pt x="14751" y="1780"/>
                  </a:lnTo>
                  <a:lnTo>
                    <a:pt x="4138" y="10390"/>
                  </a:lnTo>
                  <a:lnTo>
                    <a:pt x="0" y="23736"/>
                  </a:lnTo>
                  <a:lnTo>
                    <a:pt x="0" y="144310"/>
                  </a:lnTo>
                  <a:lnTo>
                    <a:pt x="1782" y="153306"/>
                  </a:lnTo>
                  <a:lnTo>
                    <a:pt x="10399" y="163911"/>
                  </a:lnTo>
                  <a:lnTo>
                    <a:pt x="23749" y="168046"/>
                  </a:lnTo>
                  <a:lnTo>
                    <a:pt x="144322" y="168046"/>
                  </a:lnTo>
                  <a:lnTo>
                    <a:pt x="153311" y="166268"/>
                  </a:lnTo>
                  <a:lnTo>
                    <a:pt x="163922" y="157658"/>
                  </a:lnTo>
                  <a:lnTo>
                    <a:pt x="168059" y="144310"/>
                  </a:lnTo>
                  <a:close/>
                </a:path>
              </a:pathLst>
            </a:custGeom>
            <a:grpFill/>
          </p:spPr>
          <p:txBody>
            <a:bodyPr wrap="square" lIns="0" tIns="0" rIns="0" bIns="0" rtlCol="0">
              <a:noAutofit/>
            </a:bodyPr>
            <a:lstStyle/>
            <a:p>
              <a:endParaRPr dirty="0">
                <a:solidFill>
                  <a:srgbClr val="58595B"/>
                </a:solidFill>
              </a:endParaRPr>
            </a:p>
          </p:txBody>
        </p:sp>
        <p:sp>
          <p:nvSpPr>
            <p:cNvPr id="228" name="object 72"/>
            <p:cNvSpPr/>
            <p:nvPr/>
          </p:nvSpPr>
          <p:spPr bwMode="gray">
            <a:xfrm>
              <a:off x="5052120" y="2862448"/>
              <a:ext cx="152769" cy="148276"/>
            </a:xfrm>
            <a:custGeom>
              <a:avLst/>
              <a:gdLst/>
              <a:ahLst/>
              <a:cxnLst/>
              <a:rect l="l" t="t" r="r" b="b"/>
              <a:pathLst>
                <a:path w="168046" h="168046">
                  <a:moveTo>
                    <a:pt x="168046" y="144310"/>
                  </a:moveTo>
                  <a:lnTo>
                    <a:pt x="168046" y="23736"/>
                  </a:lnTo>
                  <a:lnTo>
                    <a:pt x="166268" y="14747"/>
                  </a:lnTo>
                  <a:lnTo>
                    <a:pt x="157658" y="4136"/>
                  </a:lnTo>
                  <a:lnTo>
                    <a:pt x="144310" y="0"/>
                  </a:lnTo>
                  <a:lnTo>
                    <a:pt x="23736" y="0"/>
                  </a:lnTo>
                  <a:lnTo>
                    <a:pt x="14747" y="1777"/>
                  </a:lnTo>
                  <a:lnTo>
                    <a:pt x="4136" y="10387"/>
                  </a:lnTo>
                  <a:lnTo>
                    <a:pt x="0" y="23736"/>
                  </a:lnTo>
                  <a:lnTo>
                    <a:pt x="0" y="144310"/>
                  </a:lnTo>
                  <a:lnTo>
                    <a:pt x="1777" y="153299"/>
                  </a:lnTo>
                  <a:lnTo>
                    <a:pt x="10387" y="163909"/>
                  </a:lnTo>
                  <a:lnTo>
                    <a:pt x="23736" y="168046"/>
                  </a:lnTo>
                  <a:lnTo>
                    <a:pt x="144310" y="168046"/>
                  </a:lnTo>
                  <a:lnTo>
                    <a:pt x="153299" y="166268"/>
                  </a:lnTo>
                  <a:lnTo>
                    <a:pt x="163909" y="157658"/>
                  </a:lnTo>
                  <a:lnTo>
                    <a:pt x="168046" y="144310"/>
                  </a:lnTo>
                  <a:close/>
                </a:path>
              </a:pathLst>
            </a:custGeom>
            <a:grpFill/>
          </p:spPr>
          <p:txBody>
            <a:bodyPr wrap="square" lIns="0" tIns="0" rIns="0" bIns="0" rtlCol="0">
              <a:noAutofit/>
            </a:bodyPr>
            <a:lstStyle/>
            <a:p>
              <a:endParaRPr dirty="0">
                <a:solidFill>
                  <a:srgbClr val="58595B"/>
                </a:solidFill>
              </a:endParaRPr>
            </a:p>
          </p:txBody>
        </p:sp>
        <p:sp>
          <p:nvSpPr>
            <p:cNvPr id="229" name="object 71"/>
            <p:cNvSpPr/>
            <p:nvPr/>
          </p:nvSpPr>
          <p:spPr bwMode="gray">
            <a:xfrm>
              <a:off x="4599312" y="2969474"/>
              <a:ext cx="76385" cy="74138"/>
            </a:xfrm>
            <a:custGeom>
              <a:avLst/>
              <a:gdLst/>
              <a:ahLst/>
              <a:cxnLst/>
              <a:rect l="l" t="t" r="r" b="b"/>
              <a:pathLst>
                <a:path w="84023" h="84023">
                  <a:moveTo>
                    <a:pt x="84023" y="72148"/>
                  </a:moveTo>
                  <a:lnTo>
                    <a:pt x="84023" y="5333"/>
                  </a:lnTo>
                  <a:lnTo>
                    <a:pt x="78689" y="0"/>
                  </a:lnTo>
                  <a:lnTo>
                    <a:pt x="5333" y="0"/>
                  </a:lnTo>
                  <a:lnTo>
                    <a:pt x="0" y="5333"/>
                  </a:lnTo>
                  <a:lnTo>
                    <a:pt x="0" y="78676"/>
                  </a:lnTo>
                  <a:lnTo>
                    <a:pt x="5333" y="84023"/>
                  </a:lnTo>
                  <a:lnTo>
                    <a:pt x="78689" y="84023"/>
                  </a:lnTo>
                  <a:lnTo>
                    <a:pt x="84023" y="78676"/>
                  </a:lnTo>
                  <a:lnTo>
                    <a:pt x="84023" y="72148"/>
                  </a:lnTo>
                  <a:close/>
                </a:path>
              </a:pathLst>
            </a:custGeom>
            <a:grpFill/>
          </p:spPr>
          <p:txBody>
            <a:bodyPr wrap="square" lIns="0" tIns="0" rIns="0" bIns="0" rtlCol="0">
              <a:noAutofit/>
            </a:bodyPr>
            <a:lstStyle/>
            <a:p>
              <a:endParaRPr dirty="0">
                <a:solidFill>
                  <a:srgbClr val="58595B"/>
                </a:solidFill>
              </a:endParaRPr>
            </a:p>
          </p:txBody>
        </p:sp>
        <p:sp>
          <p:nvSpPr>
            <p:cNvPr id="230" name="object 70"/>
            <p:cNvSpPr/>
            <p:nvPr/>
          </p:nvSpPr>
          <p:spPr bwMode="gray">
            <a:xfrm>
              <a:off x="4599313" y="2586783"/>
              <a:ext cx="305538" cy="296552"/>
            </a:xfrm>
            <a:custGeom>
              <a:avLst/>
              <a:gdLst/>
              <a:ahLst/>
              <a:cxnLst/>
              <a:rect l="l" t="t" r="r" b="b"/>
              <a:pathLst>
                <a:path w="336092" h="336092">
                  <a:moveTo>
                    <a:pt x="336092" y="288620"/>
                  </a:moveTo>
                  <a:lnTo>
                    <a:pt x="336092" y="47485"/>
                  </a:lnTo>
                  <a:lnTo>
                    <a:pt x="335906" y="43275"/>
                  </a:lnTo>
                  <a:lnTo>
                    <a:pt x="332534" y="29493"/>
                  </a:lnTo>
                  <a:lnTo>
                    <a:pt x="325445" y="17600"/>
                  </a:lnTo>
                  <a:lnTo>
                    <a:pt x="315314" y="8271"/>
                  </a:lnTo>
                  <a:lnTo>
                    <a:pt x="302814" y="2180"/>
                  </a:lnTo>
                  <a:lnTo>
                    <a:pt x="288620" y="0"/>
                  </a:lnTo>
                  <a:lnTo>
                    <a:pt x="47472" y="0"/>
                  </a:lnTo>
                  <a:lnTo>
                    <a:pt x="29487" y="3558"/>
                  </a:lnTo>
                  <a:lnTo>
                    <a:pt x="17598" y="10647"/>
                  </a:lnTo>
                  <a:lnTo>
                    <a:pt x="8271" y="20781"/>
                  </a:lnTo>
                  <a:lnTo>
                    <a:pt x="2180" y="33285"/>
                  </a:lnTo>
                  <a:lnTo>
                    <a:pt x="0" y="47485"/>
                  </a:lnTo>
                  <a:lnTo>
                    <a:pt x="0" y="288620"/>
                  </a:lnTo>
                  <a:lnTo>
                    <a:pt x="3555" y="306598"/>
                  </a:lnTo>
                  <a:lnTo>
                    <a:pt x="10643" y="318490"/>
                  </a:lnTo>
                  <a:lnTo>
                    <a:pt x="20775" y="327819"/>
                  </a:lnTo>
                  <a:lnTo>
                    <a:pt x="33276" y="333912"/>
                  </a:lnTo>
                  <a:lnTo>
                    <a:pt x="47472" y="336092"/>
                  </a:lnTo>
                  <a:lnTo>
                    <a:pt x="288620" y="336092"/>
                  </a:lnTo>
                  <a:lnTo>
                    <a:pt x="306598" y="332537"/>
                  </a:lnTo>
                  <a:lnTo>
                    <a:pt x="318490" y="325449"/>
                  </a:lnTo>
                  <a:lnTo>
                    <a:pt x="327819" y="315317"/>
                  </a:lnTo>
                  <a:lnTo>
                    <a:pt x="333912" y="302815"/>
                  </a:lnTo>
                  <a:lnTo>
                    <a:pt x="336092" y="288620"/>
                  </a:lnTo>
                  <a:close/>
                </a:path>
              </a:pathLst>
            </a:custGeom>
            <a:grpFill/>
          </p:spPr>
          <p:txBody>
            <a:bodyPr wrap="square" lIns="0" tIns="0" rIns="0" bIns="0" rtlCol="0">
              <a:noAutofit/>
            </a:bodyPr>
            <a:lstStyle/>
            <a:p>
              <a:endParaRPr dirty="0">
                <a:solidFill>
                  <a:srgbClr val="58595B"/>
                </a:solidFill>
              </a:endParaRPr>
            </a:p>
          </p:txBody>
        </p:sp>
        <p:sp>
          <p:nvSpPr>
            <p:cNvPr id="231" name="object 69"/>
            <p:cNvSpPr/>
            <p:nvPr/>
          </p:nvSpPr>
          <p:spPr bwMode="gray">
            <a:xfrm>
              <a:off x="4076235" y="3354184"/>
              <a:ext cx="152769" cy="148276"/>
            </a:xfrm>
            <a:custGeom>
              <a:avLst/>
              <a:gdLst/>
              <a:ahLst/>
              <a:cxnLst/>
              <a:rect l="l" t="t" r="r" b="b"/>
              <a:pathLst>
                <a:path w="168046" h="168046">
                  <a:moveTo>
                    <a:pt x="168046" y="144310"/>
                  </a:moveTo>
                  <a:lnTo>
                    <a:pt x="168046" y="23748"/>
                  </a:lnTo>
                  <a:lnTo>
                    <a:pt x="166265" y="14745"/>
                  </a:lnTo>
                  <a:lnTo>
                    <a:pt x="157655" y="4135"/>
                  </a:lnTo>
                  <a:lnTo>
                    <a:pt x="144310" y="0"/>
                  </a:lnTo>
                  <a:lnTo>
                    <a:pt x="23736" y="0"/>
                  </a:lnTo>
                  <a:lnTo>
                    <a:pt x="14740" y="1780"/>
                  </a:lnTo>
                  <a:lnTo>
                    <a:pt x="4134" y="10393"/>
                  </a:lnTo>
                  <a:lnTo>
                    <a:pt x="0" y="23748"/>
                  </a:lnTo>
                  <a:lnTo>
                    <a:pt x="0" y="144310"/>
                  </a:lnTo>
                  <a:lnTo>
                    <a:pt x="1777" y="153299"/>
                  </a:lnTo>
                  <a:lnTo>
                    <a:pt x="10387" y="163909"/>
                  </a:lnTo>
                  <a:lnTo>
                    <a:pt x="23736" y="168046"/>
                  </a:lnTo>
                  <a:lnTo>
                    <a:pt x="144310" y="168046"/>
                  </a:lnTo>
                  <a:lnTo>
                    <a:pt x="153299" y="166268"/>
                  </a:lnTo>
                  <a:lnTo>
                    <a:pt x="163909" y="157658"/>
                  </a:lnTo>
                  <a:lnTo>
                    <a:pt x="168046" y="144310"/>
                  </a:lnTo>
                  <a:close/>
                </a:path>
              </a:pathLst>
            </a:custGeom>
            <a:grpFill/>
          </p:spPr>
          <p:txBody>
            <a:bodyPr wrap="square" lIns="0" tIns="0" rIns="0" bIns="0" rtlCol="0">
              <a:noAutofit/>
            </a:bodyPr>
            <a:lstStyle/>
            <a:p>
              <a:endParaRPr dirty="0">
                <a:solidFill>
                  <a:srgbClr val="58595B"/>
                </a:solidFill>
              </a:endParaRPr>
            </a:p>
          </p:txBody>
        </p:sp>
        <p:sp>
          <p:nvSpPr>
            <p:cNvPr id="232" name="object 68"/>
            <p:cNvSpPr/>
            <p:nvPr/>
          </p:nvSpPr>
          <p:spPr bwMode="gray">
            <a:xfrm>
              <a:off x="3962446" y="2875303"/>
              <a:ext cx="229165" cy="222425"/>
            </a:xfrm>
            <a:custGeom>
              <a:avLst/>
              <a:gdLst/>
              <a:ahLst/>
              <a:cxnLst/>
              <a:rect l="l" t="t" r="r" b="b"/>
              <a:pathLst>
                <a:path w="252082" h="252082">
                  <a:moveTo>
                    <a:pt x="252082" y="216471"/>
                  </a:moveTo>
                  <a:lnTo>
                    <a:pt x="252082" y="35610"/>
                  </a:lnTo>
                  <a:lnTo>
                    <a:pt x="249412" y="22119"/>
                  </a:lnTo>
                  <a:lnTo>
                    <a:pt x="241788" y="10630"/>
                  </a:lnTo>
                  <a:lnTo>
                    <a:pt x="230408" y="2857"/>
                  </a:lnTo>
                  <a:lnTo>
                    <a:pt x="216471" y="0"/>
                  </a:lnTo>
                  <a:lnTo>
                    <a:pt x="35610" y="0"/>
                  </a:lnTo>
                  <a:lnTo>
                    <a:pt x="22119" y="2670"/>
                  </a:lnTo>
                  <a:lnTo>
                    <a:pt x="10630" y="10293"/>
                  </a:lnTo>
                  <a:lnTo>
                    <a:pt x="2857" y="21673"/>
                  </a:lnTo>
                  <a:lnTo>
                    <a:pt x="0" y="35610"/>
                  </a:lnTo>
                  <a:lnTo>
                    <a:pt x="0" y="216471"/>
                  </a:lnTo>
                  <a:lnTo>
                    <a:pt x="2670" y="229962"/>
                  </a:lnTo>
                  <a:lnTo>
                    <a:pt x="10293" y="241451"/>
                  </a:lnTo>
                  <a:lnTo>
                    <a:pt x="21673" y="249224"/>
                  </a:lnTo>
                  <a:lnTo>
                    <a:pt x="35610" y="252082"/>
                  </a:lnTo>
                  <a:lnTo>
                    <a:pt x="216471" y="252082"/>
                  </a:lnTo>
                  <a:lnTo>
                    <a:pt x="229962" y="249412"/>
                  </a:lnTo>
                  <a:lnTo>
                    <a:pt x="241451" y="241788"/>
                  </a:lnTo>
                  <a:lnTo>
                    <a:pt x="249224" y="230408"/>
                  </a:lnTo>
                  <a:lnTo>
                    <a:pt x="252082" y="216471"/>
                  </a:lnTo>
                  <a:close/>
                </a:path>
              </a:pathLst>
            </a:custGeom>
            <a:grpFill/>
          </p:spPr>
          <p:txBody>
            <a:bodyPr wrap="square" lIns="0" tIns="0" rIns="0" bIns="0" rtlCol="0">
              <a:noAutofit/>
            </a:bodyPr>
            <a:lstStyle/>
            <a:p>
              <a:endParaRPr dirty="0">
                <a:solidFill>
                  <a:srgbClr val="58595B"/>
                </a:solidFill>
              </a:endParaRPr>
            </a:p>
          </p:txBody>
        </p:sp>
        <p:sp>
          <p:nvSpPr>
            <p:cNvPr id="233" name="object 67"/>
            <p:cNvSpPr/>
            <p:nvPr/>
          </p:nvSpPr>
          <p:spPr bwMode="gray">
            <a:xfrm>
              <a:off x="4152619" y="3171845"/>
              <a:ext cx="76385" cy="74138"/>
            </a:xfrm>
            <a:custGeom>
              <a:avLst/>
              <a:gdLst/>
              <a:ahLst/>
              <a:cxnLst/>
              <a:rect l="l" t="t" r="r" b="b"/>
              <a:pathLst>
                <a:path w="84023" h="84023">
                  <a:moveTo>
                    <a:pt x="84023" y="72148"/>
                  </a:moveTo>
                  <a:lnTo>
                    <a:pt x="84023" y="5333"/>
                  </a:lnTo>
                  <a:lnTo>
                    <a:pt x="78676" y="0"/>
                  </a:lnTo>
                  <a:lnTo>
                    <a:pt x="5333" y="0"/>
                  </a:lnTo>
                  <a:lnTo>
                    <a:pt x="0" y="5333"/>
                  </a:lnTo>
                  <a:lnTo>
                    <a:pt x="0" y="78676"/>
                  </a:lnTo>
                  <a:lnTo>
                    <a:pt x="5333" y="84023"/>
                  </a:lnTo>
                  <a:lnTo>
                    <a:pt x="78676" y="84023"/>
                  </a:lnTo>
                  <a:lnTo>
                    <a:pt x="84023" y="78676"/>
                  </a:lnTo>
                  <a:lnTo>
                    <a:pt x="84023" y="72148"/>
                  </a:lnTo>
                  <a:close/>
                </a:path>
              </a:pathLst>
            </a:custGeom>
            <a:grpFill/>
          </p:spPr>
          <p:txBody>
            <a:bodyPr wrap="square" lIns="0" tIns="0" rIns="0" bIns="0" rtlCol="0">
              <a:noAutofit/>
            </a:bodyPr>
            <a:lstStyle/>
            <a:p>
              <a:endParaRPr dirty="0">
                <a:solidFill>
                  <a:srgbClr val="58595B"/>
                </a:solidFill>
              </a:endParaRPr>
            </a:p>
          </p:txBody>
        </p:sp>
        <p:sp>
          <p:nvSpPr>
            <p:cNvPr id="234" name="object 66"/>
            <p:cNvSpPr/>
            <p:nvPr/>
          </p:nvSpPr>
          <p:spPr bwMode="gray">
            <a:xfrm>
              <a:off x="5021198" y="3338392"/>
              <a:ext cx="76395" cy="74138"/>
            </a:xfrm>
            <a:custGeom>
              <a:avLst/>
              <a:gdLst/>
              <a:ahLst/>
              <a:cxnLst/>
              <a:rect l="l" t="t" r="r" b="b"/>
              <a:pathLst>
                <a:path w="84035" h="84023">
                  <a:moveTo>
                    <a:pt x="84035" y="72148"/>
                  </a:moveTo>
                  <a:lnTo>
                    <a:pt x="84035" y="5346"/>
                  </a:lnTo>
                  <a:lnTo>
                    <a:pt x="78689" y="0"/>
                  </a:lnTo>
                  <a:lnTo>
                    <a:pt x="5346" y="0"/>
                  </a:lnTo>
                  <a:lnTo>
                    <a:pt x="0" y="5346"/>
                  </a:lnTo>
                  <a:lnTo>
                    <a:pt x="0" y="78689"/>
                  </a:lnTo>
                  <a:lnTo>
                    <a:pt x="5346" y="84023"/>
                  </a:lnTo>
                  <a:lnTo>
                    <a:pt x="78689" y="84023"/>
                  </a:lnTo>
                  <a:lnTo>
                    <a:pt x="84035" y="78689"/>
                  </a:lnTo>
                  <a:lnTo>
                    <a:pt x="84035" y="72148"/>
                  </a:lnTo>
                  <a:close/>
                </a:path>
              </a:pathLst>
            </a:custGeom>
            <a:grpFill/>
          </p:spPr>
          <p:txBody>
            <a:bodyPr wrap="square" lIns="0" tIns="0" rIns="0" bIns="0" rtlCol="0">
              <a:noAutofit/>
            </a:bodyPr>
            <a:lstStyle/>
            <a:p>
              <a:endParaRPr dirty="0">
                <a:solidFill>
                  <a:srgbClr val="58595B"/>
                </a:solidFill>
              </a:endParaRPr>
            </a:p>
          </p:txBody>
        </p:sp>
      </p:grpSp>
      <p:grpSp>
        <p:nvGrpSpPr>
          <p:cNvPr id="7" name="Group 202"/>
          <p:cNvGrpSpPr/>
          <p:nvPr/>
        </p:nvGrpSpPr>
        <p:grpSpPr bwMode="gray">
          <a:xfrm>
            <a:off x="2180725" y="3129837"/>
            <a:ext cx="434616" cy="374964"/>
            <a:chOff x="7175653" y="3861134"/>
            <a:chExt cx="534547" cy="464309"/>
          </a:xfrm>
          <a:solidFill>
            <a:schemeClr val="bg1"/>
          </a:solidFill>
        </p:grpSpPr>
        <p:sp>
          <p:nvSpPr>
            <p:cNvPr id="236" name="Freeform 332"/>
            <p:cNvSpPr>
              <a:spLocks/>
            </p:cNvSpPr>
            <p:nvPr/>
          </p:nvSpPr>
          <p:spPr bwMode="gray">
            <a:xfrm>
              <a:off x="7347332" y="3962580"/>
              <a:ext cx="362868" cy="362863"/>
            </a:xfrm>
            <a:custGeom>
              <a:avLst/>
              <a:gdLst/>
              <a:ahLst/>
              <a:cxnLst>
                <a:cxn ang="0">
                  <a:pos x="139" y="0"/>
                </a:cxn>
                <a:cxn ang="0">
                  <a:pos x="246" y="0"/>
                </a:cxn>
                <a:cxn ang="0">
                  <a:pos x="277" y="31"/>
                </a:cxn>
                <a:cxn ang="0">
                  <a:pos x="277" y="170"/>
                </a:cxn>
                <a:cxn ang="0">
                  <a:pos x="246" y="201"/>
                </a:cxn>
                <a:cxn ang="0">
                  <a:pos x="218" y="201"/>
                </a:cxn>
                <a:cxn ang="0">
                  <a:pos x="206" y="217"/>
                </a:cxn>
                <a:cxn ang="0">
                  <a:pos x="227" y="277"/>
                </a:cxn>
                <a:cxn ang="0">
                  <a:pos x="228" y="281"/>
                </a:cxn>
                <a:cxn ang="0">
                  <a:pos x="224" y="279"/>
                </a:cxn>
                <a:cxn ang="0">
                  <a:pos x="127" y="202"/>
                </a:cxn>
                <a:cxn ang="0">
                  <a:pos x="122" y="201"/>
                </a:cxn>
                <a:cxn ang="0">
                  <a:pos x="32" y="201"/>
                </a:cxn>
                <a:cxn ang="0">
                  <a:pos x="2" y="178"/>
                </a:cxn>
                <a:cxn ang="0">
                  <a:pos x="0" y="169"/>
                </a:cxn>
                <a:cxn ang="0">
                  <a:pos x="0" y="32"/>
                </a:cxn>
                <a:cxn ang="0">
                  <a:pos x="32" y="0"/>
                </a:cxn>
                <a:cxn ang="0">
                  <a:pos x="139" y="0"/>
                </a:cxn>
              </a:cxnLst>
              <a:rect l="0" t="0" r="r" b="b"/>
              <a:pathLst>
                <a:path w="278" h="281">
                  <a:moveTo>
                    <a:pt x="139" y="0"/>
                  </a:moveTo>
                  <a:cubicBezTo>
                    <a:pt x="175" y="0"/>
                    <a:pt x="210" y="0"/>
                    <a:pt x="246" y="0"/>
                  </a:cubicBezTo>
                  <a:cubicBezTo>
                    <a:pt x="264" y="0"/>
                    <a:pt x="277" y="13"/>
                    <a:pt x="277" y="31"/>
                  </a:cubicBezTo>
                  <a:cubicBezTo>
                    <a:pt x="278" y="77"/>
                    <a:pt x="278" y="124"/>
                    <a:pt x="277" y="170"/>
                  </a:cubicBezTo>
                  <a:cubicBezTo>
                    <a:pt x="277" y="188"/>
                    <a:pt x="264" y="201"/>
                    <a:pt x="246" y="201"/>
                  </a:cubicBezTo>
                  <a:cubicBezTo>
                    <a:pt x="237" y="201"/>
                    <a:pt x="227" y="201"/>
                    <a:pt x="218" y="201"/>
                  </a:cubicBezTo>
                  <a:cubicBezTo>
                    <a:pt x="206" y="201"/>
                    <a:pt x="203" y="206"/>
                    <a:pt x="206" y="217"/>
                  </a:cubicBezTo>
                  <a:cubicBezTo>
                    <a:pt x="213" y="237"/>
                    <a:pt x="220" y="257"/>
                    <a:pt x="227" y="277"/>
                  </a:cubicBezTo>
                  <a:cubicBezTo>
                    <a:pt x="228" y="278"/>
                    <a:pt x="228" y="280"/>
                    <a:pt x="228" y="281"/>
                  </a:cubicBezTo>
                  <a:cubicBezTo>
                    <a:pt x="226" y="281"/>
                    <a:pt x="225" y="280"/>
                    <a:pt x="224" y="279"/>
                  </a:cubicBezTo>
                  <a:cubicBezTo>
                    <a:pt x="191" y="254"/>
                    <a:pt x="159" y="228"/>
                    <a:pt x="127" y="202"/>
                  </a:cubicBezTo>
                  <a:cubicBezTo>
                    <a:pt x="125" y="201"/>
                    <a:pt x="124" y="201"/>
                    <a:pt x="122" y="201"/>
                  </a:cubicBezTo>
                  <a:cubicBezTo>
                    <a:pt x="92" y="201"/>
                    <a:pt x="62" y="201"/>
                    <a:pt x="32" y="201"/>
                  </a:cubicBezTo>
                  <a:cubicBezTo>
                    <a:pt x="17" y="201"/>
                    <a:pt x="5" y="192"/>
                    <a:pt x="2" y="178"/>
                  </a:cubicBezTo>
                  <a:cubicBezTo>
                    <a:pt x="1" y="175"/>
                    <a:pt x="0" y="172"/>
                    <a:pt x="0" y="169"/>
                  </a:cubicBezTo>
                  <a:cubicBezTo>
                    <a:pt x="0" y="123"/>
                    <a:pt x="0" y="78"/>
                    <a:pt x="0" y="32"/>
                  </a:cubicBezTo>
                  <a:cubicBezTo>
                    <a:pt x="0" y="14"/>
                    <a:pt x="14" y="0"/>
                    <a:pt x="32" y="0"/>
                  </a:cubicBezTo>
                  <a:cubicBezTo>
                    <a:pt x="68" y="0"/>
                    <a:pt x="103" y="0"/>
                    <a:pt x="139"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sp>
          <p:nvSpPr>
            <p:cNvPr id="237" name="Freeform 333"/>
            <p:cNvSpPr>
              <a:spLocks/>
            </p:cNvSpPr>
            <p:nvPr/>
          </p:nvSpPr>
          <p:spPr bwMode="gray">
            <a:xfrm>
              <a:off x="7175653" y="3861134"/>
              <a:ext cx="261421" cy="265319"/>
            </a:xfrm>
            <a:custGeom>
              <a:avLst/>
              <a:gdLst/>
              <a:ahLst/>
              <a:cxnLst>
                <a:cxn ang="0">
                  <a:pos x="40" y="204"/>
                </a:cxn>
                <a:cxn ang="0">
                  <a:pos x="41" y="200"/>
                </a:cxn>
                <a:cxn ang="0">
                  <a:pos x="56" y="158"/>
                </a:cxn>
                <a:cxn ang="0">
                  <a:pos x="56" y="157"/>
                </a:cxn>
                <a:cxn ang="0">
                  <a:pos x="48" y="146"/>
                </a:cxn>
                <a:cxn ang="0">
                  <a:pos x="23" y="146"/>
                </a:cxn>
                <a:cxn ang="0">
                  <a:pos x="0" y="123"/>
                </a:cxn>
                <a:cxn ang="0">
                  <a:pos x="0" y="23"/>
                </a:cxn>
                <a:cxn ang="0">
                  <a:pos x="23" y="0"/>
                </a:cxn>
                <a:cxn ang="0">
                  <a:pos x="178" y="0"/>
                </a:cxn>
                <a:cxn ang="0">
                  <a:pos x="201" y="23"/>
                </a:cxn>
                <a:cxn ang="0">
                  <a:pos x="201" y="56"/>
                </a:cxn>
                <a:cxn ang="0">
                  <a:pos x="201" y="59"/>
                </a:cxn>
                <a:cxn ang="0">
                  <a:pos x="198" y="59"/>
                </a:cxn>
                <a:cxn ang="0">
                  <a:pos x="162" y="59"/>
                </a:cxn>
                <a:cxn ang="0">
                  <a:pos x="116" y="101"/>
                </a:cxn>
                <a:cxn ang="0">
                  <a:pos x="115" y="109"/>
                </a:cxn>
                <a:cxn ang="0">
                  <a:pos x="115" y="143"/>
                </a:cxn>
                <a:cxn ang="0">
                  <a:pos x="114" y="146"/>
                </a:cxn>
                <a:cxn ang="0">
                  <a:pos x="43" y="203"/>
                </a:cxn>
                <a:cxn ang="0">
                  <a:pos x="41" y="204"/>
                </a:cxn>
                <a:cxn ang="0">
                  <a:pos x="40" y="204"/>
                </a:cxn>
              </a:cxnLst>
              <a:rect l="0" t="0" r="r" b="b"/>
              <a:pathLst>
                <a:path w="201" h="204">
                  <a:moveTo>
                    <a:pt x="40" y="204"/>
                  </a:moveTo>
                  <a:cubicBezTo>
                    <a:pt x="40" y="203"/>
                    <a:pt x="40" y="201"/>
                    <a:pt x="41" y="200"/>
                  </a:cubicBezTo>
                  <a:cubicBezTo>
                    <a:pt x="46" y="186"/>
                    <a:pt x="51" y="172"/>
                    <a:pt x="56" y="158"/>
                  </a:cubicBezTo>
                  <a:cubicBezTo>
                    <a:pt x="56" y="158"/>
                    <a:pt x="56" y="157"/>
                    <a:pt x="56" y="157"/>
                  </a:cubicBezTo>
                  <a:cubicBezTo>
                    <a:pt x="58" y="150"/>
                    <a:pt x="56" y="146"/>
                    <a:pt x="48" y="146"/>
                  </a:cubicBezTo>
                  <a:cubicBezTo>
                    <a:pt x="40" y="145"/>
                    <a:pt x="31" y="146"/>
                    <a:pt x="23" y="146"/>
                  </a:cubicBezTo>
                  <a:cubicBezTo>
                    <a:pt x="10" y="146"/>
                    <a:pt x="0" y="136"/>
                    <a:pt x="0" y="123"/>
                  </a:cubicBezTo>
                  <a:cubicBezTo>
                    <a:pt x="0" y="90"/>
                    <a:pt x="0" y="56"/>
                    <a:pt x="0" y="23"/>
                  </a:cubicBezTo>
                  <a:cubicBezTo>
                    <a:pt x="0" y="10"/>
                    <a:pt x="10" y="0"/>
                    <a:pt x="23" y="0"/>
                  </a:cubicBezTo>
                  <a:cubicBezTo>
                    <a:pt x="75" y="0"/>
                    <a:pt x="126" y="0"/>
                    <a:pt x="178" y="0"/>
                  </a:cubicBezTo>
                  <a:cubicBezTo>
                    <a:pt x="191" y="0"/>
                    <a:pt x="201" y="10"/>
                    <a:pt x="201" y="23"/>
                  </a:cubicBezTo>
                  <a:cubicBezTo>
                    <a:pt x="201" y="34"/>
                    <a:pt x="201" y="45"/>
                    <a:pt x="201" y="56"/>
                  </a:cubicBezTo>
                  <a:cubicBezTo>
                    <a:pt x="201" y="57"/>
                    <a:pt x="201" y="58"/>
                    <a:pt x="201" y="59"/>
                  </a:cubicBezTo>
                  <a:cubicBezTo>
                    <a:pt x="200" y="59"/>
                    <a:pt x="199" y="59"/>
                    <a:pt x="198" y="59"/>
                  </a:cubicBezTo>
                  <a:cubicBezTo>
                    <a:pt x="186" y="59"/>
                    <a:pt x="174" y="59"/>
                    <a:pt x="162" y="59"/>
                  </a:cubicBezTo>
                  <a:cubicBezTo>
                    <a:pt x="139" y="59"/>
                    <a:pt x="118" y="78"/>
                    <a:pt x="116" y="101"/>
                  </a:cubicBezTo>
                  <a:cubicBezTo>
                    <a:pt x="115" y="104"/>
                    <a:pt x="115" y="106"/>
                    <a:pt x="115" y="109"/>
                  </a:cubicBezTo>
                  <a:cubicBezTo>
                    <a:pt x="115" y="120"/>
                    <a:pt x="115" y="132"/>
                    <a:pt x="115" y="143"/>
                  </a:cubicBezTo>
                  <a:cubicBezTo>
                    <a:pt x="115" y="144"/>
                    <a:pt x="115" y="146"/>
                    <a:pt x="114" y="146"/>
                  </a:cubicBezTo>
                  <a:cubicBezTo>
                    <a:pt x="90" y="165"/>
                    <a:pt x="67" y="184"/>
                    <a:pt x="43" y="203"/>
                  </a:cubicBezTo>
                  <a:cubicBezTo>
                    <a:pt x="42" y="203"/>
                    <a:pt x="41" y="204"/>
                    <a:pt x="41" y="204"/>
                  </a:cubicBezTo>
                  <a:cubicBezTo>
                    <a:pt x="40" y="204"/>
                    <a:pt x="40" y="204"/>
                    <a:pt x="40" y="20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grpSp>
      <p:grpSp>
        <p:nvGrpSpPr>
          <p:cNvPr id="8" name="Group 91"/>
          <p:cNvGrpSpPr/>
          <p:nvPr/>
        </p:nvGrpSpPr>
        <p:grpSpPr bwMode="gray">
          <a:xfrm>
            <a:off x="2280199" y="3887707"/>
            <a:ext cx="335142" cy="326781"/>
            <a:chOff x="7949368" y="2850833"/>
            <a:chExt cx="457014" cy="492164"/>
          </a:xfrm>
          <a:solidFill>
            <a:schemeClr val="bg1"/>
          </a:solidFill>
        </p:grpSpPr>
        <p:sp>
          <p:nvSpPr>
            <p:cNvPr id="239" name="Freeform 425"/>
            <p:cNvSpPr>
              <a:spLocks noEditPoints="1"/>
            </p:cNvSpPr>
            <p:nvPr/>
          </p:nvSpPr>
          <p:spPr bwMode="gray">
            <a:xfrm>
              <a:off x="7955226" y="2850833"/>
              <a:ext cx="451154" cy="205068"/>
            </a:xfrm>
            <a:custGeom>
              <a:avLst/>
              <a:gdLst/>
              <a:ahLst/>
              <a:cxnLst>
                <a:cxn ang="0">
                  <a:pos x="233" y="52"/>
                </a:cxn>
                <a:cxn ang="0">
                  <a:pos x="233" y="76"/>
                </a:cxn>
                <a:cxn ang="0">
                  <a:pos x="228" y="86"/>
                </a:cxn>
                <a:cxn ang="0">
                  <a:pos x="214" y="93"/>
                </a:cxn>
                <a:cxn ang="0">
                  <a:pos x="185" y="100"/>
                </a:cxn>
                <a:cxn ang="0">
                  <a:pos x="138" y="104"/>
                </a:cxn>
                <a:cxn ang="0">
                  <a:pos x="102" y="104"/>
                </a:cxn>
                <a:cxn ang="0">
                  <a:pos x="57" y="101"/>
                </a:cxn>
                <a:cxn ang="0">
                  <a:pos x="18" y="93"/>
                </a:cxn>
                <a:cxn ang="0">
                  <a:pos x="6" y="87"/>
                </a:cxn>
                <a:cxn ang="0">
                  <a:pos x="1" y="83"/>
                </a:cxn>
                <a:cxn ang="0">
                  <a:pos x="0" y="77"/>
                </a:cxn>
                <a:cxn ang="0">
                  <a:pos x="0" y="27"/>
                </a:cxn>
                <a:cxn ang="0">
                  <a:pos x="3" y="19"/>
                </a:cxn>
                <a:cxn ang="0">
                  <a:pos x="16" y="12"/>
                </a:cxn>
                <a:cxn ang="0">
                  <a:pos x="43" y="5"/>
                </a:cxn>
                <a:cxn ang="0">
                  <a:pos x="91" y="1"/>
                </a:cxn>
                <a:cxn ang="0">
                  <a:pos x="112" y="0"/>
                </a:cxn>
                <a:cxn ang="0">
                  <a:pos x="160" y="2"/>
                </a:cxn>
                <a:cxn ang="0">
                  <a:pos x="207" y="9"/>
                </a:cxn>
                <a:cxn ang="0">
                  <a:pos x="223" y="15"/>
                </a:cxn>
                <a:cxn ang="0">
                  <a:pos x="229" y="19"/>
                </a:cxn>
                <a:cxn ang="0">
                  <a:pos x="233" y="28"/>
                </a:cxn>
                <a:cxn ang="0">
                  <a:pos x="233" y="52"/>
                </a:cxn>
                <a:cxn ang="0">
                  <a:pos x="222" y="27"/>
                </a:cxn>
                <a:cxn ang="0">
                  <a:pos x="216" y="23"/>
                </a:cxn>
                <a:cxn ang="0">
                  <a:pos x="192" y="16"/>
                </a:cxn>
                <a:cxn ang="0">
                  <a:pos x="149" y="12"/>
                </a:cxn>
                <a:cxn ang="0">
                  <a:pos x="97" y="11"/>
                </a:cxn>
                <a:cxn ang="0">
                  <a:pos x="50" y="15"/>
                </a:cxn>
                <a:cxn ang="0">
                  <a:pos x="20" y="21"/>
                </a:cxn>
                <a:cxn ang="0">
                  <a:pos x="13" y="25"/>
                </a:cxn>
                <a:cxn ang="0">
                  <a:pos x="13" y="29"/>
                </a:cxn>
                <a:cxn ang="0">
                  <a:pos x="18" y="31"/>
                </a:cxn>
                <a:cxn ang="0">
                  <a:pos x="47" y="38"/>
                </a:cxn>
                <a:cxn ang="0">
                  <a:pos x="107" y="43"/>
                </a:cxn>
                <a:cxn ang="0">
                  <a:pos x="157" y="41"/>
                </a:cxn>
                <a:cxn ang="0">
                  <a:pos x="197" y="36"/>
                </a:cxn>
                <a:cxn ang="0">
                  <a:pos x="218" y="30"/>
                </a:cxn>
                <a:cxn ang="0">
                  <a:pos x="222" y="27"/>
                </a:cxn>
                <a:cxn ang="0">
                  <a:pos x="156" y="69"/>
                </a:cxn>
                <a:cxn ang="0">
                  <a:pos x="156" y="69"/>
                </a:cxn>
                <a:cxn ang="0">
                  <a:pos x="192" y="65"/>
                </a:cxn>
                <a:cxn ang="0">
                  <a:pos x="214" y="59"/>
                </a:cxn>
                <a:cxn ang="0">
                  <a:pos x="218" y="52"/>
                </a:cxn>
                <a:cxn ang="0">
                  <a:pos x="211" y="49"/>
                </a:cxn>
                <a:cxn ang="0">
                  <a:pos x="183" y="55"/>
                </a:cxn>
                <a:cxn ang="0">
                  <a:pos x="155" y="58"/>
                </a:cxn>
                <a:cxn ang="0">
                  <a:pos x="150" y="62"/>
                </a:cxn>
                <a:cxn ang="0">
                  <a:pos x="152" y="67"/>
                </a:cxn>
                <a:cxn ang="0">
                  <a:pos x="156" y="69"/>
                </a:cxn>
              </a:cxnLst>
              <a:rect l="0" t="0" r="r" b="b"/>
              <a:pathLst>
                <a:path w="233" h="104">
                  <a:moveTo>
                    <a:pt x="233" y="52"/>
                  </a:moveTo>
                  <a:cubicBezTo>
                    <a:pt x="233" y="60"/>
                    <a:pt x="233" y="68"/>
                    <a:pt x="233" y="76"/>
                  </a:cubicBezTo>
                  <a:cubicBezTo>
                    <a:pt x="233" y="80"/>
                    <a:pt x="231" y="83"/>
                    <a:pt x="228" y="86"/>
                  </a:cubicBezTo>
                  <a:cubicBezTo>
                    <a:pt x="224" y="89"/>
                    <a:pt x="219" y="91"/>
                    <a:pt x="214" y="93"/>
                  </a:cubicBezTo>
                  <a:cubicBezTo>
                    <a:pt x="205" y="96"/>
                    <a:pt x="195" y="98"/>
                    <a:pt x="185" y="100"/>
                  </a:cubicBezTo>
                  <a:cubicBezTo>
                    <a:pt x="169" y="102"/>
                    <a:pt x="153" y="103"/>
                    <a:pt x="138" y="104"/>
                  </a:cubicBezTo>
                  <a:cubicBezTo>
                    <a:pt x="126" y="104"/>
                    <a:pt x="114" y="104"/>
                    <a:pt x="102" y="104"/>
                  </a:cubicBezTo>
                  <a:cubicBezTo>
                    <a:pt x="87" y="103"/>
                    <a:pt x="72" y="102"/>
                    <a:pt x="57" y="101"/>
                  </a:cubicBezTo>
                  <a:cubicBezTo>
                    <a:pt x="44" y="99"/>
                    <a:pt x="31" y="97"/>
                    <a:pt x="18" y="93"/>
                  </a:cubicBezTo>
                  <a:cubicBezTo>
                    <a:pt x="14" y="91"/>
                    <a:pt x="10" y="89"/>
                    <a:pt x="6" y="87"/>
                  </a:cubicBezTo>
                  <a:cubicBezTo>
                    <a:pt x="4" y="86"/>
                    <a:pt x="3" y="84"/>
                    <a:pt x="1" y="83"/>
                  </a:cubicBezTo>
                  <a:cubicBezTo>
                    <a:pt x="0" y="81"/>
                    <a:pt x="0" y="79"/>
                    <a:pt x="0" y="77"/>
                  </a:cubicBezTo>
                  <a:cubicBezTo>
                    <a:pt x="0" y="60"/>
                    <a:pt x="0" y="44"/>
                    <a:pt x="0" y="27"/>
                  </a:cubicBezTo>
                  <a:cubicBezTo>
                    <a:pt x="0" y="24"/>
                    <a:pt x="1" y="21"/>
                    <a:pt x="3" y="19"/>
                  </a:cubicBezTo>
                  <a:cubicBezTo>
                    <a:pt x="7" y="15"/>
                    <a:pt x="11" y="13"/>
                    <a:pt x="16" y="12"/>
                  </a:cubicBezTo>
                  <a:cubicBezTo>
                    <a:pt x="25" y="8"/>
                    <a:pt x="34" y="7"/>
                    <a:pt x="43" y="5"/>
                  </a:cubicBezTo>
                  <a:cubicBezTo>
                    <a:pt x="59" y="3"/>
                    <a:pt x="75" y="1"/>
                    <a:pt x="91" y="1"/>
                  </a:cubicBezTo>
                  <a:cubicBezTo>
                    <a:pt x="98" y="0"/>
                    <a:pt x="105" y="0"/>
                    <a:pt x="112" y="0"/>
                  </a:cubicBezTo>
                  <a:cubicBezTo>
                    <a:pt x="128" y="0"/>
                    <a:pt x="144" y="0"/>
                    <a:pt x="160" y="2"/>
                  </a:cubicBezTo>
                  <a:cubicBezTo>
                    <a:pt x="176" y="3"/>
                    <a:pt x="192" y="5"/>
                    <a:pt x="207" y="9"/>
                  </a:cubicBezTo>
                  <a:cubicBezTo>
                    <a:pt x="213" y="10"/>
                    <a:pt x="218" y="12"/>
                    <a:pt x="223" y="15"/>
                  </a:cubicBezTo>
                  <a:cubicBezTo>
                    <a:pt x="225" y="16"/>
                    <a:pt x="227" y="17"/>
                    <a:pt x="229" y="19"/>
                  </a:cubicBezTo>
                  <a:cubicBezTo>
                    <a:pt x="232" y="21"/>
                    <a:pt x="233" y="24"/>
                    <a:pt x="233" y="28"/>
                  </a:cubicBezTo>
                  <a:cubicBezTo>
                    <a:pt x="233" y="36"/>
                    <a:pt x="233" y="44"/>
                    <a:pt x="233" y="52"/>
                  </a:cubicBezTo>
                  <a:close/>
                  <a:moveTo>
                    <a:pt x="222" y="27"/>
                  </a:moveTo>
                  <a:cubicBezTo>
                    <a:pt x="221" y="25"/>
                    <a:pt x="218" y="24"/>
                    <a:pt x="216" y="23"/>
                  </a:cubicBezTo>
                  <a:cubicBezTo>
                    <a:pt x="208" y="20"/>
                    <a:pt x="200" y="18"/>
                    <a:pt x="192" y="16"/>
                  </a:cubicBezTo>
                  <a:cubicBezTo>
                    <a:pt x="178" y="14"/>
                    <a:pt x="164" y="12"/>
                    <a:pt x="149" y="12"/>
                  </a:cubicBezTo>
                  <a:cubicBezTo>
                    <a:pt x="132" y="11"/>
                    <a:pt x="115" y="10"/>
                    <a:pt x="97" y="11"/>
                  </a:cubicBezTo>
                  <a:cubicBezTo>
                    <a:pt x="81" y="11"/>
                    <a:pt x="66" y="13"/>
                    <a:pt x="50" y="15"/>
                  </a:cubicBezTo>
                  <a:cubicBezTo>
                    <a:pt x="40" y="16"/>
                    <a:pt x="30" y="18"/>
                    <a:pt x="20" y="21"/>
                  </a:cubicBezTo>
                  <a:cubicBezTo>
                    <a:pt x="18" y="22"/>
                    <a:pt x="15" y="23"/>
                    <a:pt x="13" y="25"/>
                  </a:cubicBezTo>
                  <a:cubicBezTo>
                    <a:pt x="10" y="26"/>
                    <a:pt x="10" y="27"/>
                    <a:pt x="13" y="29"/>
                  </a:cubicBezTo>
                  <a:cubicBezTo>
                    <a:pt x="15" y="30"/>
                    <a:pt x="16" y="31"/>
                    <a:pt x="18" y="31"/>
                  </a:cubicBezTo>
                  <a:cubicBezTo>
                    <a:pt x="27" y="35"/>
                    <a:pt x="37" y="37"/>
                    <a:pt x="47" y="38"/>
                  </a:cubicBezTo>
                  <a:cubicBezTo>
                    <a:pt x="67" y="41"/>
                    <a:pt x="87" y="43"/>
                    <a:pt x="107" y="43"/>
                  </a:cubicBezTo>
                  <a:cubicBezTo>
                    <a:pt x="124" y="43"/>
                    <a:pt x="141" y="43"/>
                    <a:pt x="157" y="41"/>
                  </a:cubicBezTo>
                  <a:cubicBezTo>
                    <a:pt x="171" y="40"/>
                    <a:pt x="184" y="39"/>
                    <a:pt x="197" y="36"/>
                  </a:cubicBezTo>
                  <a:cubicBezTo>
                    <a:pt x="204" y="35"/>
                    <a:pt x="211" y="33"/>
                    <a:pt x="218" y="30"/>
                  </a:cubicBezTo>
                  <a:cubicBezTo>
                    <a:pt x="219" y="29"/>
                    <a:pt x="221" y="28"/>
                    <a:pt x="222" y="27"/>
                  </a:cubicBezTo>
                  <a:close/>
                  <a:moveTo>
                    <a:pt x="156" y="69"/>
                  </a:moveTo>
                  <a:cubicBezTo>
                    <a:pt x="156" y="69"/>
                    <a:pt x="156" y="69"/>
                    <a:pt x="156" y="69"/>
                  </a:cubicBezTo>
                  <a:cubicBezTo>
                    <a:pt x="168" y="68"/>
                    <a:pt x="180" y="66"/>
                    <a:pt x="192" y="65"/>
                  </a:cubicBezTo>
                  <a:cubicBezTo>
                    <a:pt x="200" y="64"/>
                    <a:pt x="207" y="62"/>
                    <a:pt x="214" y="59"/>
                  </a:cubicBezTo>
                  <a:cubicBezTo>
                    <a:pt x="217" y="58"/>
                    <a:pt x="219" y="55"/>
                    <a:pt x="218" y="52"/>
                  </a:cubicBezTo>
                  <a:cubicBezTo>
                    <a:pt x="217" y="49"/>
                    <a:pt x="214" y="48"/>
                    <a:pt x="211" y="49"/>
                  </a:cubicBezTo>
                  <a:cubicBezTo>
                    <a:pt x="202" y="52"/>
                    <a:pt x="192" y="54"/>
                    <a:pt x="183" y="55"/>
                  </a:cubicBezTo>
                  <a:cubicBezTo>
                    <a:pt x="173" y="56"/>
                    <a:pt x="164" y="57"/>
                    <a:pt x="155" y="58"/>
                  </a:cubicBezTo>
                  <a:cubicBezTo>
                    <a:pt x="153" y="58"/>
                    <a:pt x="151" y="59"/>
                    <a:pt x="150" y="62"/>
                  </a:cubicBezTo>
                  <a:cubicBezTo>
                    <a:pt x="149" y="64"/>
                    <a:pt x="150" y="66"/>
                    <a:pt x="152" y="67"/>
                  </a:cubicBezTo>
                  <a:cubicBezTo>
                    <a:pt x="153" y="69"/>
                    <a:pt x="155" y="69"/>
                    <a:pt x="156" y="6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sp>
          <p:nvSpPr>
            <p:cNvPr id="240" name="Freeform 426"/>
            <p:cNvSpPr>
              <a:spLocks noEditPoints="1"/>
            </p:cNvSpPr>
            <p:nvPr/>
          </p:nvSpPr>
          <p:spPr bwMode="gray">
            <a:xfrm>
              <a:off x="7949368" y="3044184"/>
              <a:ext cx="457014" cy="158197"/>
            </a:xfrm>
            <a:custGeom>
              <a:avLst/>
              <a:gdLst/>
              <a:ahLst/>
              <a:cxnLst>
                <a:cxn ang="0">
                  <a:pos x="234" y="0"/>
                </a:cxn>
                <a:cxn ang="0">
                  <a:pos x="234" y="8"/>
                </a:cxn>
                <a:cxn ang="0">
                  <a:pos x="234" y="54"/>
                </a:cxn>
                <a:cxn ang="0">
                  <a:pos x="230" y="62"/>
                </a:cxn>
                <a:cxn ang="0">
                  <a:pos x="217" y="69"/>
                </a:cxn>
                <a:cxn ang="0">
                  <a:pos x="189" y="76"/>
                </a:cxn>
                <a:cxn ang="0">
                  <a:pos x="140" y="80"/>
                </a:cxn>
                <a:cxn ang="0">
                  <a:pos x="106" y="81"/>
                </a:cxn>
                <a:cxn ang="0">
                  <a:pos x="61" y="78"/>
                </a:cxn>
                <a:cxn ang="0">
                  <a:pos x="21" y="71"/>
                </a:cxn>
                <a:cxn ang="0">
                  <a:pos x="6" y="64"/>
                </a:cxn>
                <a:cxn ang="0">
                  <a:pos x="3" y="61"/>
                </a:cxn>
                <a:cxn ang="0">
                  <a:pos x="0" y="55"/>
                </a:cxn>
                <a:cxn ang="0">
                  <a:pos x="1" y="2"/>
                </a:cxn>
                <a:cxn ang="0">
                  <a:pos x="1" y="0"/>
                </a:cxn>
                <a:cxn ang="0">
                  <a:pos x="34" y="14"/>
                </a:cxn>
                <a:cxn ang="0">
                  <a:pos x="80" y="20"/>
                </a:cxn>
                <a:cxn ang="0">
                  <a:pos x="128" y="21"/>
                </a:cxn>
                <a:cxn ang="0">
                  <a:pos x="182" y="17"/>
                </a:cxn>
                <a:cxn ang="0">
                  <a:pos x="217" y="9"/>
                </a:cxn>
                <a:cxn ang="0">
                  <a:pos x="234" y="0"/>
                </a:cxn>
                <a:cxn ang="0">
                  <a:pos x="157" y="46"/>
                </a:cxn>
                <a:cxn ang="0">
                  <a:pos x="189" y="42"/>
                </a:cxn>
                <a:cxn ang="0">
                  <a:pos x="215" y="36"/>
                </a:cxn>
                <a:cxn ang="0">
                  <a:pos x="219" y="29"/>
                </a:cxn>
                <a:cxn ang="0">
                  <a:pos x="211" y="26"/>
                </a:cxn>
                <a:cxn ang="0">
                  <a:pos x="202" y="29"/>
                </a:cxn>
                <a:cxn ang="0">
                  <a:pos x="157" y="35"/>
                </a:cxn>
                <a:cxn ang="0">
                  <a:pos x="151" y="41"/>
                </a:cxn>
                <a:cxn ang="0">
                  <a:pos x="157" y="46"/>
                </a:cxn>
              </a:cxnLst>
              <a:rect l="0" t="0" r="r" b="b"/>
              <a:pathLst>
                <a:path w="234" h="81">
                  <a:moveTo>
                    <a:pt x="234" y="0"/>
                  </a:moveTo>
                  <a:cubicBezTo>
                    <a:pt x="234" y="2"/>
                    <a:pt x="234" y="5"/>
                    <a:pt x="234" y="8"/>
                  </a:cubicBezTo>
                  <a:cubicBezTo>
                    <a:pt x="234" y="23"/>
                    <a:pt x="234" y="39"/>
                    <a:pt x="234" y="54"/>
                  </a:cubicBezTo>
                  <a:cubicBezTo>
                    <a:pt x="234" y="57"/>
                    <a:pt x="233" y="60"/>
                    <a:pt x="230" y="62"/>
                  </a:cubicBezTo>
                  <a:cubicBezTo>
                    <a:pt x="227" y="66"/>
                    <a:pt x="222" y="68"/>
                    <a:pt x="217" y="69"/>
                  </a:cubicBezTo>
                  <a:cubicBezTo>
                    <a:pt x="208" y="73"/>
                    <a:pt x="199" y="74"/>
                    <a:pt x="189" y="76"/>
                  </a:cubicBezTo>
                  <a:cubicBezTo>
                    <a:pt x="173" y="79"/>
                    <a:pt x="156" y="80"/>
                    <a:pt x="140" y="80"/>
                  </a:cubicBezTo>
                  <a:cubicBezTo>
                    <a:pt x="128" y="81"/>
                    <a:pt x="117" y="81"/>
                    <a:pt x="106" y="81"/>
                  </a:cubicBezTo>
                  <a:cubicBezTo>
                    <a:pt x="91" y="80"/>
                    <a:pt x="76" y="79"/>
                    <a:pt x="61" y="78"/>
                  </a:cubicBezTo>
                  <a:cubicBezTo>
                    <a:pt x="48" y="77"/>
                    <a:pt x="34" y="75"/>
                    <a:pt x="21" y="71"/>
                  </a:cubicBezTo>
                  <a:cubicBezTo>
                    <a:pt x="15" y="69"/>
                    <a:pt x="11" y="67"/>
                    <a:pt x="6" y="64"/>
                  </a:cubicBezTo>
                  <a:cubicBezTo>
                    <a:pt x="5" y="63"/>
                    <a:pt x="4" y="62"/>
                    <a:pt x="3" y="61"/>
                  </a:cubicBezTo>
                  <a:cubicBezTo>
                    <a:pt x="1" y="59"/>
                    <a:pt x="0" y="57"/>
                    <a:pt x="0" y="55"/>
                  </a:cubicBezTo>
                  <a:cubicBezTo>
                    <a:pt x="1" y="37"/>
                    <a:pt x="1" y="19"/>
                    <a:pt x="1" y="2"/>
                  </a:cubicBezTo>
                  <a:cubicBezTo>
                    <a:pt x="1" y="1"/>
                    <a:pt x="1" y="0"/>
                    <a:pt x="1" y="0"/>
                  </a:cubicBezTo>
                  <a:cubicBezTo>
                    <a:pt x="10" y="9"/>
                    <a:pt x="22" y="11"/>
                    <a:pt x="34" y="14"/>
                  </a:cubicBezTo>
                  <a:cubicBezTo>
                    <a:pt x="49" y="17"/>
                    <a:pt x="65" y="19"/>
                    <a:pt x="80" y="20"/>
                  </a:cubicBezTo>
                  <a:cubicBezTo>
                    <a:pt x="96" y="21"/>
                    <a:pt x="112" y="21"/>
                    <a:pt x="128" y="21"/>
                  </a:cubicBezTo>
                  <a:cubicBezTo>
                    <a:pt x="146" y="21"/>
                    <a:pt x="164" y="19"/>
                    <a:pt x="182" y="17"/>
                  </a:cubicBezTo>
                  <a:cubicBezTo>
                    <a:pt x="194" y="15"/>
                    <a:pt x="206" y="13"/>
                    <a:pt x="217" y="9"/>
                  </a:cubicBezTo>
                  <a:cubicBezTo>
                    <a:pt x="225" y="7"/>
                    <a:pt x="227" y="5"/>
                    <a:pt x="234" y="0"/>
                  </a:cubicBezTo>
                  <a:close/>
                  <a:moveTo>
                    <a:pt x="157" y="46"/>
                  </a:moveTo>
                  <a:cubicBezTo>
                    <a:pt x="168" y="45"/>
                    <a:pt x="178" y="44"/>
                    <a:pt x="189" y="42"/>
                  </a:cubicBezTo>
                  <a:cubicBezTo>
                    <a:pt x="198" y="41"/>
                    <a:pt x="207" y="39"/>
                    <a:pt x="215" y="36"/>
                  </a:cubicBezTo>
                  <a:cubicBezTo>
                    <a:pt x="218" y="35"/>
                    <a:pt x="220" y="32"/>
                    <a:pt x="219" y="29"/>
                  </a:cubicBezTo>
                  <a:cubicBezTo>
                    <a:pt x="218" y="26"/>
                    <a:pt x="215" y="25"/>
                    <a:pt x="211" y="26"/>
                  </a:cubicBezTo>
                  <a:cubicBezTo>
                    <a:pt x="208" y="27"/>
                    <a:pt x="205" y="28"/>
                    <a:pt x="202" y="29"/>
                  </a:cubicBezTo>
                  <a:cubicBezTo>
                    <a:pt x="187" y="33"/>
                    <a:pt x="172" y="34"/>
                    <a:pt x="157" y="35"/>
                  </a:cubicBezTo>
                  <a:cubicBezTo>
                    <a:pt x="153" y="35"/>
                    <a:pt x="151" y="37"/>
                    <a:pt x="151" y="41"/>
                  </a:cubicBezTo>
                  <a:cubicBezTo>
                    <a:pt x="151" y="44"/>
                    <a:pt x="154" y="46"/>
                    <a:pt x="157" y="4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sp>
          <p:nvSpPr>
            <p:cNvPr id="241" name="Freeform 427"/>
            <p:cNvSpPr>
              <a:spLocks noEditPoints="1"/>
            </p:cNvSpPr>
            <p:nvPr/>
          </p:nvSpPr>
          <p:spPr bwMode="gray">
            <a:xfrm>
              <a:off x="7949368" y="3184800"/>
              <a:ext cx="457014" cy="158197"/>
            </a:xfrm>
            <a:custGeom>
              <a:avLst/>
              <a:gdLst/>
              <a:ahLst/>
              <a:cxnLst>
                <a:cxn ang="0">
                  <a:pos x="1" y="1"/>
                </a:cxn>
                <a:cxn ang="0">
                  <a:pos x="29" y="14"/>
                </a:cxn>
                <a:cxn ang="0">
                  <a:pos x="65" y="19"/>
                </a:cxn>
                <a:cxn ang="0">
                  <a:pos x="103" y="22"/>
                </a:cxn>
                <a:cxn ang="0">
                  <a:pos x="129" y="22"/>
                </a:cxn>
                <a:cxn ang="0">
                  <a:pos x="188" y="17"/>
                </a:cxn>
                <a:cxn ang="0">
                  <a:pos x="220" y="9"/>
                </a:cxn>
                <a:cxn ang="0">
                  <a:pos x="234" y="0"/>
                </a:cxn>
                <a:cxn ang="0">
                  <a:pos x="234" y="2"/>
                </a:cxn>
                <a:cxn ang="0">
                  <a:pos x="234" y="54"/>
                </a:cxn>
                <a:cxn ang="0">
                  <a:pos x="229" y="64"/>
                </a:cxn>
                <a:cxn ang="0">
                  <a:pos x="214" y="71"/>
                </a:cxn>
                <a:cxn ang="0">
                  <a:pos x="185" y="78"/>
                </a:cxn>
                <a:cxn ang="0">
                  <a:pos x="135" y="82"/>
                </a:cxn>
                <a:cxn ang="0">
                  <a:pos x="90" y="81"/>
                </a:cxn>
                <a:cxn ang="0">
                  <a:pos x="57" y="78"/>
                </a:cxn>
                <a:cxn ang="0">
                  <a:pos x="17" y="70"/>
                </a:cxn>
                <a:cxn ang="0">
                  <a:pos x="4" y="63"/>
                </a:cxn>
                <a:cxn ang="0">
                  <a:pos x="0" y="54"/>
                </a:cxn>
                <a:cxn ang="0">
                  <a:pos x="1" y="3"/>
                </a:cxn>
                <a:cxn ang="0">
                  <a:pos x="1" y="1"/>
                </a:cxn>
                <a:cxn ang="0">
                  <a:pos x="156" y="47"/>
                </a:cxn>
                <a:cxn ang="0">
                  <a:pos x="157" y="47"/>
                </a:cxn>
                <a:cxn ang="0">
                  <a:pos x="193" y="43"/>
                </a:cxn>
                <a:cxn ang="0">
                  <a:pos x="216" y="37"/>
                </a:cxn>
                <a:cxn ang="0">
                  <a:pos x="219" y="30"/>
                </a:cxn>
                <a:cxn ang="0">
                  <a:pos x="212" y="27"/>
                </a:cxn>
                <a:cxn ang="0">
                  <a:pos x="182" y="33"/>
                </a:cxn>
                <a:cxn ang="0">
                  <a:pos x="156" y="36"/>
                </a:cxn>
                <a:cxn ang="0">
                  <a:pos x="151" y="41"/>
                </a:cxn>
                <a:cxn ang="0">
                  <a:pos x="156" y="47"/>
                </a:cxn>
              </a:cxnLst>
              <a:rect l="0" t="0" r="r" b="b"/>
              <a:pathLst>
                <a:path w="234" h="82">
                  <a:moveTo>
                    <a:pt x="1" y="1"/>
                  </a:moveTo>
                  <a:cubicBezTo>
                    <a:pt x="8" y="9"/>
                    <a:pt x="19" y="11"/>
                    <a:pt x="29" y="14"/>
                  </a:cubicBezTo>
                  <a:cubicBezTo>
                    <a:pt x="41" y="17"/>
                    <a:pt x="53" y="18"/>
                    <a:pt x="65" y="19"/>
                  </a:cubicBezTo>
                  <a:cubicBezTo>
                    <a:pt x="78" y="20"/>
                    <a:pt x="91" y="21"/>
                    <a:pt x="103" y="22"/>
                  </a:cubicBezTo>
                  <a:cubicBezTo>
                    <a:pt x="112" y="22"/>
                    <a:pt x="120" y="22"/>
                    <a:pt x="129" y="22"/>
                  </a:cubicBezTo>
                  <a:cubicBezTo>
                    <a:pt x="148" y="21"/>
                    <a:pt x="168" y="20"/>
                    <a:pt x="188" y="17"/>
                  </a:cubicBezTo>
                  <a:cubicBezTo>
                    <a:pt x="199" y="15"/>
                    <a:pt x="209" y="13"/>
                    <a:pt x="220" y="9"/>
                  </a:cubicBezTo>
                  <a:cubicBezTo>
                    <a:pt x="225" y="7"/>
                    <a:pt x="230" y="5"/>
                    <a:pt x="234" y="0"/>
                  </a:cubicBezTo>
                  <a:cubicBezTo>
                    <a:pt x="234" y="1"/>
                    <a:pt x="234" y="2"/>
                    <a:pt x="234" y="2"/>
                  </a:cubicBezTo>
                  <a:cubicBezTo>
                    <a:pt x="234" y="19"/>
                    <a:pt x="234" y="36"/>
                    <a:pt x="234" y="54"/>
                  </a:cubicBezTo>
                  <a:cubicBezTo>
                    <a:pt x="234" y="58"/>
                    <a:pt x="232" y="61"/>
                    <a:pt x="229" y="64"/>
                  </a:cubicBezTo>
                  <a:cubicBezTo>
                    <a:pt x="225" y="68"/>
                    <a:pt x="219" y="70"/>
                    <a:pt x="214" y="71"/>
                  </a:cubicBezTo>
                  <a:cubicBezTo>
                    <a:pt x="205" y="74"/>
                    <a:pt x="195" y="76"/>
                    <a:pt x="185" y="78"/>
                  </a:cubicBezTo>
                  <a:cubicBezTo>
                    <a:pt x="168" y="80"/>
                    <a:pt x="151" y="81"/>
                    <a:pt x="135" y="82"/>
                  </a:cubicBezTo>
                  <a:cubicBezTo>
                    <a:pt x="120" y="82"/>
                    <a:pt x="105" y="82"/>
                    <a:pt x="90" y="81"/>
                  </a:cubicBezTo>
                  <a:cubicBezTo>
                    <a:pt x="79" y="80"/>
                    <a:pt x="68" y="80"/>
                    <a:pt x="57" y="78"/>
                  </a:cubicBezTo>
                  <a:cubicBezTo>
                    <a:pt x="43" y="77"/>
                    <a:pt x="30" y="75"/>
                    <a:pt x="17" y="70"/>
                  </a:cubicBezTo>
                  <a:cubicBezTo>
                    <a:pt x="12" y="68"/>
                    <a:pt x="7" y="66"/>
                    <a:pt x="4" y="63"/>
                  </a:cubicBezTo>
                  <a:cubicBezTo>
                    <a:pt x="2" y="60"/>
                    <a:pt x="0" y="58"/>
                    <a:pt x="0" y="54"/>
                  </a:cubicBezTo>
                  <a:cubicBezTo>
                    <a:pt x="1" y="37"/>
                    <a:pt x="1" y="20"/>
                    <a:pt x="1" y="3"/>
                  </a:cubicBezTo>
                  <a:cubicBezTo>
                    <a:pt x="1" y="2"/>
                    <a:pt x="1" y="1"/>
                    <a:pt x="1" y="1"/>
                  </a:cubicBezTo>
                  <a:close/>
                  <a:moveTo>
                    <a:pt x="156" y="47"/>
                  </a:moveTo>
                  <a:cubicBezTo>
                    <a:pt x="156" y="47"/>
                    <a:pt x="156" y="47"/>
                    <a:pt x="157" y="47"/>
                  </a:cubicBezTo>
                  <a:cubicBezTo>
                    <a:pt x="169" y="46"/>
                    <a:pt x="181" y="44"/>
                    <a:pt x="193" y="43"/>
                  </a:cubicBezTo>
                  <a:cubicBezTo>
                    <a:pt x="201" y="42"/>
                    <a:pt x="208" y="40"/>
                    <a:pt x="216" y="37"/>
                  </a:cubicBezTo>
                  <a:cubicBezTo>
                    <a:pt x="218" y="36"/>
                    <a:pt x="220" y="33"/>
                    <a:pt x="219" y="30"/>
                  </a:cubicBezTo>
                  <a:cubicBezTo>
                    <a:pt x="218" y="27"/>
                    <a:pt x="215" y="26"/>
                    <a:pt x="212" y="27"/>
                  </a:cubicBezTo>
                  <a:cubicBezTo>
                    <a:pt x="202" y="30"/>
                    <a:pt x="192" y="32"/>
                    <a:pt x="182" y="33"/>
                  </a:cubicBezTo>
                  <a:cubicBezTo>
                    <a:pt x="174" y="34"/>
                    <a:pt x="165" y="35"/>
                    <a:pt x="156" y="36"/>
                  </a:cubicBezTo>
                  <a:cubicBezTo>
                    <a:pt x="153" y="36"/>
                    <a:pt x="151" y="39"/>
                    <a:pt x="151" y="41"/>
                  </a:cubicBezTo>
                  <a:cubicBezTo>
                    <a:pt x="151" y="44"/>
                    <a:pt x="154" y="47"/>
                    <a:pt x="156" y="4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grpSp>
      <p:grpSp>
        <p:nvGrpSpPr>
          <p:cNvPr id="9" name="Group 2"/>
          <p:cNvGrpSpPr/>
          <p:nvPr/>
        </p:nvGrpSpPr>
        <p:grpSpPr bwMode="gray">
          <a:xfrm>
            <a:off x="1716692" y="4666566"/>
            <a:ext cx="898649" cy="236619"/>
            <a:chOff x="5076580" y="4961883"/>
            <a:chExt cx="1530014" cy="402860"/>
          </a:xfrm>
          <a:solidFill>
            <a:srgbClr val="007395"/>
          </a:solidFill>
        </p:grpSpPr>
        <p:sp>
          <p:nvSpPr>
            <p:cNvPr id="246" name="Rectangle 245"/>
            <p:cNvSpPr/>
            <p:nvPr/>
          </p:nvSpPr>
          <p:spPr bwMode="gray">
            <a:xfrm>
              <a:off x="5076580" y="5059943"/>
              <a:ext cx="292100" cy="30480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700" b="1" dirty="0">
                <a:solidFill>
                  <a:srgbClr val="FFFFFF"/>
                </a:solidFill>
              </a:endParaRPr>
            </a:p>
          </p:txBody>
        </p:sp>
        <p:sp>
          <p:nvSpPr>
            <p:cNvPr id="247" name="Rectangle 246"/>
            <p:cNvSpPr/>
            <p:nvPr/>
          </p:nvSpPr>
          <p:spPr bwMode="gray">
            <a:xfrm>
              <a:off x="5144514" y="5010913"/>
              <a:ext cx="292100" cy="30480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700" b="1" dirty="0">
                <a:solidFill>
                  <a:srgbClr val="FFFFFF"/>
                </a:solidFill>
              </a:endParaRPr>
            </a:p>
          </p:txBody>
        </p:sp>
        <p:sp>
          <p:nvSpPr>
            <p:cNvPr id="248" name="Rectangle 247"/>
            <p:cNvSpPr/>
            <p:nvPr/>
          </p:nvSpPr>
          <p:spPr bwMode="gray">
            <a:xfrm>
              <a:off x="5212448" y="4961883"/>
              <a:ext cx="292100" cy="30480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 tIns="9144" rIns="9144" bIns="9144" numCol="1" spcCol="0" rtlCol="0" fromWordArt="0" anchor="ctr" anchorCtr="0" forceAA="0" compatLnSpc="1">
              <a:prstTxWarp prst="textNoShape">
                <a:avLst/>
              </a:prstTxWarp>
              <a:noAutofit/>
            </a:bodyPr>
            <a:lstStyle/>
            <a:p>
              <a:pPr algn="ctr">
                <a:lnSpc>
                  <a:spcPct val="90000"/>
                </a:lnSpc>
              </a:pPr>
              <a:r>
                <a:rPr lang="en-US" sz="700" b="1" dirty="0">
                  <a:solidFill>
                    <a:srgbClr val="FFFFFF"/>
                  </a:solidFill>
                </a:rPr>
                <a:t>VM</a:t>
              </a:r>
            </a:p>
          </p:txBody>
        </p:sp>
        <p:sp>
          <p:nvSpPr>
            <p:cNvPr id="249" name="Rectangle 248"/>
            <p:cNvSpPr/>
            <p:nvPr/>
          </p:nvSpPr>
          <p:spPr bwMode="gray">
            <a:xfrm>
              <a:off x="5575308" y="5075031"/>
              <a:ext cx="833293" cy="289712"/>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 tIns="9144" rIns="9144" bIns="9144" numCol="1" spcCol="0" rtlCol="0" fromWordArt="0" anchor="ctr" anchorCtr="0" forceAA="0" compatLnSpc="1">
              <a:prstTxWarp prst="textNoShape">
                <a:avLst/>
              </a:prstTxWarp>
              <a:noAutofit/>
            </a:bodyPr>
            <a:lstStyle/>
            <a:p>
              <a:pPr algn="ctr">
                <a:lnSpc>
                  <a:spcPct val="90000"/>
                </a:lnSpc>
              </a:pPr>
              <a:endParaRPr lang="en-US" sz="700" b="1" dirty="0">
                <a:solidFill>
                  <a:srgbClr val="FFFFFF"/>
                </a:solidFill>
              </a:endParaRPr>
            </a:p>
          </p:txBody>
        </p:sp>
        <p:sp>
          <p:nvSpPr>
            <p:cNvPr id="250" name="Rectangle 249"/>
            <p:cNvSpPr/>
            <p:nvPr/>
          </p:nvSpPr>
          <p:spPr bwMode="gray">
            <a:xfrm>
              <a:off x="5657858" y="5051193"/>
              <a:ext cx="833293" cy="26452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 tIns="9144" rIns="9144" bIns="9144" numCol="1" spcCol="0" rtlCol="0" fromWordArt="0" anchor="ctr" anchorCtr="0" forceAA="0" compatLnSpc="1">
              <a:prstTxWarp prst="textNoShape">
                <a:avLst/>
              </a:prstTxWarp>
              <a:noAutofit/>
            </a:bodyPr>
            <a:lstStyle/>
            <a:p>
              <a:pPr algn="ctr">
                <a:lnSpc>
                  <a:spcPct val="90000"/>
                </a:lnSpc>
              </a:pPr>
              <a:endParaRPr lang="en-US" sz="700" b="1" dirty="0">
                <a:solidFill>
                  <a:srgbClr val="FFFFFF"/>
                </a:solidFill>
              </a:endParaRPr>
            </a:p>
          </p:txBody>
        </p:sp>
        <p:sp>
          <p:nvSpPr>
            <p:cNvPr id="251" name="Rectangle 250"/>
            <p:cNvSpPr/>
            <p:nvPr/>
          </p:nvSpPr>
          <p:spPr bwMode="gray">
            <a:xfrm>
              <a:off x="5740408" y="5002163"/>
              <a:ext cx="866186" cy="26452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 tIns="9144" rIns="9144" bIns="9144" numCol="1" spcCol="0" rtlCol="0" fromWordArt="0" anchor="ctr" anchorCtr="0" forceAA="0" compatLnSpc="1">
              <a:prstTxWarp prst="textNoShape">
                <a:avLst/>
              </a:prstTxWarp>
              <a:noAutofit/>
            </a:bodyPr>
            <a:lstStyle/>
            <a:p>
              <a:pPr algn="ctr">
                <a:lnSpc>
                  <a:spcPct val="90000"/>
                </a:lnSpc>
              </a:pPr>
              <a:r>
                <a:rPr lang="en-US" sz="700" b="1" dirty="0">
                  <a:solidFill>
                    <a:srgbClr val="FFFFFF"/>
                  </a:solidFill>
                </a:rPr>
                <a:t>CONTAINER</a:t>
              </a:r>
            </a:p>
          </p:txBody>
        </p:sp>
      </p:grpSp>
      <p:sp>
        <p:nvSpPr>
          <p:cNvPr id="207" name="Rectangle 206"/>
          <p:cNvSpPr/>
          <p:nvPr/>
        </p:nvSpPr>
        <p:spPr bwMode="gray">
          <a:xfrm>
            <a:off x="333971" y="5185348"/>
            <a:ext cx="2449137" cy="666608"/>
          </a:xfrm>
          <a:prstGeom prst="rect">
            <a:avLst/>
          </a:prstGeom>
          <a:solidFill>
            <a:schemeClr val="tx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202" name="Rounded Rectangle 67"/>
          <p:cNvSpPr/>
          <p:nvPr/>
        </p:nvSpPr>
        <p:spPr bwMode="gray">
          <a:xfrm>
            <a:off x="414212" y="5261928"/>
            <a:ext cx="1359132" cy="513448"/>
          </a:xfrm>
          <a:prstGeom prst="rect">
            <a:avLst/>
          </a:prstGeom>
          <a:noFill/>
          <a:ln w="3175" cmpd="sng">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b="1" dirty="0">
                <a:solidFill>
                  <a:srgbClr val="FFFFFF"/>
                </a:solidFill>
                <a:cs typeface="Calibri"/>
              </a:rPr>
              <a:t>INFRASTRUCTURE TIER</a:t>
            </a:r>
          </a:p>
        </p:txBody>
      </p:sp>
      <p:grpSp>
        <p:nvGrpSpPr>
          <p:cNvPr id="10" name="Group 251"/>
          <p:cNvGrpSpPr/>
          <p:nvPr/>
        </p:nvGrpSpPr>
        <p:grpSpPr bwMode="gray">
          <a:xfrm>
            <a:off x="2028448" y="5320338"/>
            <a:ext cx="586893" cy="396627"/>
            <a:chOff x="7166454" y="3091720"/>
            <a:chExt cx="638639" cy="444676"/>
          </a:xfrm>
          <a:solidFill>
            <a:srgbClr val="FFFFFF"/>
          </a:solidFill>
        </p:grpSpPr>
        <p:sp>
          <p:nvSpPr>
            <p:cNvPr id="253" name="Freeform 753"/>
            <p:cNvSpPr>
              <a:spLocks noEditPoints="1"/>
            </p:cNvSpPr>
            <p:nvPr/>
          </p:nvSpPr>
          <p:spPr bwMode="gray">
            <a:xfrm>
              <a:off x="7341490" y="3091720"/>
              <a:ext cx="231803" cy="85151"/>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sp>
          <p:nvSpPr>
            <p:cNvPr id="254" name="Freeform 754"/>
            <p:cNvSpPr>
              <a:spLocks noEditPoints="1"/>
            </p:cNvSpPr>
            <p:nvPr/>
          </p:nvSpPr>
          <p:spPr bwMode="gray">
            <a:xfrm>
              <a:off x="7341490" y="3451245"/>
              <a:ext cx="231803" cy="85151"/>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sp>
          <p:nvSpPr>
            <p:cNvPr id="255" name="Freeform 755"/>
            <p:cNvSpPr>
              <a:spLocks noEditPoints="1"/>
            </p:cNvSpPr>
            <p:nvPr/>
          </p:nvSpPr>
          <p:spPr bwMode="gray">
            <a:xfrm>
              <a:off x="7596945" y="3271482"/>
              <a:ext cx="208148" cy="127727"/>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sp>
          <p:nvSpPr>
            <p:cNvPr id="256" name="Freeform 756"/>
            <p:cNvSpPr>
              <a:spLocks noEditPoints="1"/>
            </p:cNvSpPr>
            <p:nvPr/>
          </p:nvSpPr>
          <p:spPr bwMode="gray">
            <a:xfrm>
              <a:off x="7596945" y="3413400"/>
              <a:ext cx="208148" cy="122995"/>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sp>
          <p:nvSpPr>
            <p:cNvPr id="257" name="Freeform 757"/>
            <p:cNvSpPr>
              <a:spLocks noEditPoints="1"/>
            </p:cNvSpPr>
            <p:nvPr/>
          </p:nvSpPr>
          <p:spPr bwMode="gray">
            <a:xfrm>
              <a:off x="7341490" y="3361362"/>
              <a:ext cx="231803" cy="75689"/>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sp>
          <p:nvSpPr>
            <p:cNvPr id="258" name="Freeform 758"/>
            <p:cNvSpPr>
              <a:spLocks noEditPoints="1"/>
            </p:cNvSpPr>
            <p:nvPr/>
          </p:nvSpPr>
          <p:spPr bwMode="gray">
            <a:xfrm>
              <a:off x="7341490" y="3191061"/>
              <a:ext cx="231803" cy="70961"/>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sp>
          <p:nvSpPr>
            <p:cNvPr id="259" name="Freeform 759"/>
            <p:cNvSpPr>
              <a:spLocks noEditPoints="1"/>
            </p:cNvSpPr>
            <p:nvPr/>
          </p:nvSpPr>
          <p:spPr bwMode="gray">
            <a:xfrm>
              <a:off x="7341490" y="3276212"/>
              <a:ext cx="231803" cy="70961"/>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sp>
          <p:nvSpPr>
            <p:cNvPr id="260" name="Freeform 760"/>
            <p:cNvSpPr>
              <a:spLocks/>
            </p:cNvSpPr>
            <p:nvPr/>
          </p:nvSpPr>
          <p:spPr bwMode="gray">
            <a:xfrm>
              <a:off x="7166454" y="3295133"/>
              <a:ext cx="146650" cy="17503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sp>
          <p:nvSpPr>
            <p:cNvPr id="261" name="Freeform 761"/>
            <p:cNvSpPr>
              <a:spLocks/>
            </p:cNvSpPr>
            <p:nvPr/>
          </p:nvSpPr>
          <p:spPr bwMode="gray">
            <a:xfrm>
              <a:off x="7166454" y="3479628"/>
              <a:ext cx="146650" cy="56766"/>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grpSp>
      <p:grpSp>
        <p:nvGrpSpPr>
          <p:cNvPr id="11" name="Group 2"/>
          <p:cNvGrpSpPr/>
          <p:nvPr/>
        </p:nvGrpSpPr>
        <p:grpSpPr bwMode="gray">
          <a:xfrm>
            <a:off x="1824530" y="4830963"/>
            <a:ext cx="898649" cy="236619"/>
            <a:chOff x="5076580" y="4961883"/>
            <a:chExt cx="1530014" cy="402860"/>
          </a:xfrm>
          <a:solidFill>
            <a:srgbClr val="007395"/>
          </a:solidFill>
        </p:grpSpPr>
        <p:sp>
          <p:nvSpPr>
            <p:cNvPr id="130" name="Rectangle 129"/>
            <p:cNvSpPr/>
            <p:nvPr/>
          </p:nvSpPr>
          <p:spPr bwMode="gray">
            <a:xfrm>
              <a:off x="5076580" y="5059943"/>
              <a:ext cx="292100" cy="30480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700" b="1" dirty="0">
                <a:solidFill>
                  <a:srgbClr val="FFFFFF"/>
                </a:solidFill>
              </a:endParaRPr>
            </a:p>
          </p:txBody>
        </p:sp>
        <p:sp>
          <p:nvSpPr>
            <p:cNvPr id="131" name="Rectangle 130"/>
            <p:cNvSpPr/>
            <p:nvPr/>
          </p:nvSpPr>
          <p:spPr bwMode="gray">
            <a:xfrm>
              <a:off x="5144514" y="5010913"/>
              <a:ext cx="292100" cy="30480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700" b="1" dirty="0">
                <a:solidFill>
                  <a:srgbClr val="FFFFFF"/>
                </a:solidFill>
              </a:endParaRPr>
            </a:p>
          </p:txBody>
        </p:sp>
        <p:sp>
          <p:nvSpPr>
            <p:cNvPr id="132" name="Rectangle 131"/>
            <p:cNvSpPr/>
            <p:nvPr/>
          </p:nvSpPr>
          <p:spPr bwMode="gray">
            <a:xfrm>
              <a:off x="5212448" y="4961883"/>
              <a:ext cx="292100" cy="30480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 tIns="9144" rIns="9144" bIns="9144" numCol="1" spcCol="0" rtlCol="0" fromWordArt="0" anchor="ctr" anchorCtr="0" forceAA="0" compatLnSpc="1">
              <a:prstTxWarp prst="textNoShape">
                <a:avLst/>
              </a:prstTxWarp>
              <a:noAutofit/>
            </a:bodyPr>
            <a:lstStyle/>
            <a:p>
              <a:pPr algn="ctr">
                <a:lnSpc>
                  <a:spcPct val="90000"/>
                </a:lnSpc>
              </a:pPr>
              <a:r>
                <a:rPr lang="en-US" sz="700" b="1" dirty="0">
                  <a:solidFill>
                    <a:srgbClr val="FFFFFF"/>
                  </a:solidFill>
                </a:rPr>
                <a:t>VM</a:t>
              </a:r>
            </a:p>
          </p:txBody>
        </p:sp>
        <p:sp>
          <p:nvSpPr>
            <p:cNvPr id="133" name="Rectangle 132"/>
            <p:cNvSpPr/>
            <p:nvPr/>
          </p:nvSpPr>
          <p:spPr bwMode="gray">
            <a:xfrm>
              <a:off x="5575308" y="5075031"/>
              <a:ext cx="833293" cy="289712"/>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 tIns="9144" rIns="9144" bIns="9144" numCol="1" spcCol="0" rtlCol="0" fromWordArt="0" anchor="ctr" anchorCtr="0" forceAA="0" compatLnSpc="1">
              <a:prstTxWarp prst="textNoShape">
                <a:avLst/>
              </a:prstTxWarp>
              <a:noAutofit/>
            </a:bodyPr>
            <a:lstStyle/>
            <a:p>
              <a:pPr algn="ctr">
                <a:lnSpc>
                  <a:spcPct val="90000"/>
                </a:lnSpc>
              </a:pPr>
              <a:endParaRPr lang="en-US" sz="700" b="1" dirty="0">
                <a:solidFill>
                  <a:srgbClr val="FFFFFF"/>
                </a:solidFill>
              </a:endParaRPr>
            </a:p>
          </p:txBody>
        </p:sp>
        <p:sp>
          <p:nvSpPr>
            <p:cNvPr id="134" name="Rectangle 133"/>
            <p:cNvSpPr/>
            <p:nvPr/>
          </p:nvSpPr>
          <p:spPr bwMode="gray">
            <a:xfrm>
              <a:off x="5657858" y="5051193"/>
              <a:ext cx="833293" cy="26452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 tIns="9144" rIns="9144" bIns="9144" numCol="1" spcCol="0" rtlCol="0" fromWordArt="0" anchor="ctr" anchorCtr="0" forceAA="0" compatLnSpc="1">
              <a:prstTxWarp prst="textNoShape">
                <a:avLst/>
              </a:prstTxWarp>
              <a:noAutofit/>
            </a:bodyPr>
            <a:lstStyle/>
            <a:p>
              <a:pPr algn="ctr">
                <a:lnSpc>
                  <a:spcPct val="90000"/>
                </a:lnSpc>
              </a:pPr>
              <a:endParaRPr lang="en-US" sz="700" b="1" dirty="0">
                <a:solidFill>
                  <a:srgbClr val="FFFFFF"/>
                </a:solidFill>
              </a:endParaRPr>
            </a:p>
          </p:txBody>
        </p:sp>
        <p:sp>
          <p:nvSpPr>
            <p:cNvPr id="135" name="Rectangle 134"/>
            <p:cNvSpPr/>
            <p:nvPr/>
          </p:nvSpPr>
          <p:spPr bwMode="gray">
            <a:xfrm>
              <a:off x="5740408" y="5002163"/>
              <a:ext cx="866186" cy="26452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 tIns="9144" rIns="9144" bIns="9144" numCol="1" spcCol="0" rtlCol="0" fromWordArt="0" anchor="ctr" anchorCtr="0" forceAA="0" compatLnSpc="1">
              <a:prstTxWarp prst="textNoShape">
                <a:avLst/>
              </a:prstTxWarp>
              <a:noAutofit/>
            </a:bodyPr>
            <a:lstStyle/>
            <a:p>
              <a:pPr algn="ctr">
                <a:lnSpc>
                  <a:spcPct val="90000"/>
                </a:lnSpc>
              </a:pPr>
              <a:r>
                <a:rPr lang="en-US" sz="700" b="1" dirty="0">
                  <a:solidFill>
                    <a:srgbClr val="FFFFFF"/>
                  </a:solidFill>
                </a:rPr>
                <a:t>CONTAINER</a:t>
              </a:r>
            </a:p>
          </p:txBody>
        </p:sp>
      </p:grpSp>
      <p:sp>
        <p:nvSpPr>
          <p:cNvPr id="144" name="TextBox 143"/>
          <p:cNvSpPr txBox="1"/>
          <p:nvPr/>
        </p:nvSpPr>
        <p:spPr bwMode="gray">
          <a:xfrm>
            <a:off x="2936333" y="1960258"/>
            <a:ext cx="1324074" cy="564159"/>
          </a:xfrm>
          <a:prstGeom prst="rect">
            <a:avLst/>
          </a:prstGeom>
          <a:noFill/>
        </p:spPr>
        <p:txBody>
          <a:bodyPr wrap="none" lIns="0" tIns="0" rIns="0" bIns="0" rtlCol="0" anchor="ctr">
            <a:noAutofit/>
          </a:bodyPr>
          <a:lstStyle/>
          <a:p>
            <a:pPr>
              <a:lnSpc>
                <a:spcPct val="90000"/>
              </a:lnSpc>
            </a:pPr>
            <a:r>
              <a:rPr lang="en-US" sz="1400" b="1" dirty="0">
                <a:solidFill>
                  <a:srgbClr val="58595B"/>
                </a:solidFill>
              </a:rPr>
              <a:t>Real Users</a:t>
            </a:r>
          </a:p>
          <a:p>
            <a:pPr>
              <a:lnSpc>
                <a:spcPct val="90000"/>
              </a:lnSpc>
            </a:pPr>
            <a:r>
              <a:rPr lang="en-US" sz="1400" b="1" dirty="0">
                <a:solidFill>
                  <a:srgbClr val="58595B"/>
                </a:solidFill>
              </a:rPr>
              <a:t>Synthetic Users</a:t>
            </a:r>
          </a:p>
        </p:txBody>
      </p:sp>
      <p:sp>
        <p:nvSpPr>
          <p:cNvPr id="122" name="Trapezoid 121"/>
          <p:cNvSpPr/>
          <p:nvPr/>
        </p:nvSpPr>
        <p:spPr bwMode="gray">
          <a:xfrm>
            <a:off x="4762005" y="4512632"/>
            <a:ext cx="2149433" cy="890655"/>
          </a:xfrm>
          <a:prstGeom prst="trapezoid">
            <a:avLst/>
          </a:prstGeom>
          <a:solidFill>
            <a:srgbClr val="FF0000"/>
          </a:solidFill>
          <a:ln w="15875">
            <a:solidFill>
              <a:schemeClr val="accent2"/>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algn="ctr">
              <a:lnSpc>
                <a:spcPct val="90000"/>
              </a:lnSpc>
            </a:pPr>
            <a:r>
              <a:rPr lang="en-US" dirty="0">
                <a:solidFill>
                  <a:srgbClr val="FFFFFF"/>
                </a:solidFill>
              </a:rPr>
              <a:t>Unified Platform</a:t>
            </a:r>
          </a:p>
        </p:txBody>
      </p:sp>
      <p:sp>
        <p:nvSpPr>
          <p:cNvPr id="145" name="TextBox 144"/>
          <p:cNvSpPr txBox="1"/>
          <p:nvPr/>
        </p:nvSpPr>
        <p:spPr bwMode="gray">
          <a:xfrm>
            <a:off x="2936333" y="2657834"/>
            <a:ext cx="1324074" cy="564159"/>
          </a:xfrm>
          <a:prstGeom prst="rect">
            <a:avLst/>
          </a:prstGeom>
          <a:noFill/>
        </p:spPr>
        <p:txBody>
          <a:bodyPr wrap="none" lIns="0" tIns="0" rIns="0" bIns="0" rtlCol="0" anchor="ctr">
            <a:noAutofit/>
          </a:bodyPr>
          <a:lstStyle/>
          <a:p>
            <a:pPr>
              <a:lnSpc>
                <a:spcPct val="90000"/>
              </a:lnSpc>
            </a:pPr>
            <a:r>
              <a:rPr lang="en-US" sz="1400" b="1" dirty="0">
                <a:solidFill>
                  <a:srgbClr val="58595B"/>
                </a:solidFill>
              </a:rPr>
              <a:t>App metrics</a:t>
            </a:r>
          </a:p>
          <a:p>
            <a:pPr>
              <a:lnSpc>
                <a:spcPct val="90000"/>
              </a:lnSpc>
            </a:pPr>
            <a:r>
              <a:rPr lang="en-US" sz="1400" b="1" dirty="0">
                <a:solidFill>
                  <a:srgbClr val="58595B"/>
                </a:solidFill>
              </a:rPr>
              <a:t>Transactions</a:t>
            </a:r>
          </a:p>
        </p:txBody>
      </p:sp>
      <p:sp>
        <p:nvSpPr>
          <p:cNvPr id="147" name="TextBox 146"/>
          <p:cNvSpPr txBox="1"/>
          <p:nvPr/>
        </p:nvSpPr>
        <p:spPr bwMode="gray">
          <a:xfrm>
            <a:off x="2936333" y="3308487"/>
            <a:ext cx="1324074" cy="564159"/>
          </a:xfrm>
          <a:prstGeom prst="rect">
            <a:avLst/>
          </a:prstGeom>
          <a:noFill/>
        </p:spPr>
        <p:txBody>
          <a:bodyPr wrap="none" lIns="0" tIns="0" rIns="0" bIns="0" rtlCol="0" anchor="ctr">
            <a:noAutofit/>
          </a:bodyPr>
          <a:lstStyle/>
          <a:p>
            <a:pPr>
              <a:lnSpc>
                <a:spcPct val="90000"/>
              </a:lnSpc>
            </a:pPr>
            <a:r>
              <a:rPr lang="en-US" sz="1400" b="1" dirty="0">
                <a:solidFill>
                  <a:srgbClr val="58595B"/>
                </a:solidFill>
              </a:rPr>
              <a:t>Server metrics</a:t>
            </a:r>
          </a:p>
          <a:p>
            <a:pPr>
              <a:lnSpc>
                <a:spcPct val="90000"/>
              </a:lnSpc>
            </a:pPr>
            <a:r>
              <a:rPr lang="en-US" sz="1400" b="1" dirty="0">
                <a:solidFill>
                  <a:srgbClr val="58595B"/>
                </a:solidFill>
              </a:rPr>
              <a:t>Diagnostics</a:t>
            </a:r>
          </a:p>
        </p:txBody>
      </p:sp>
      <p:sp>
        <p:nvSpPr>
          <p:cNvPr id="148" name="TextBox 147"/>
          <p:cNvSpPr txBox="1"/>
          <p:nvPr/>
        </p:nvSpPr>
        <p:spPr bwMode="gray">
          <a:xfrm>
            <a:off x="2936333" y="3579130"/>
            <a:ext cx="1324074" cy="564159"/>
          </a:xfrm>
          <a:prstGeom prst="rect">
            <a:avLst/>
          </a:prstGeom>
          <a:noFill/>
        </p:spPr>
        <p:txBody>
          <a:bodyPr wrap="none" lIns="0" tIns="0" rIns="0" bIns="0" rtlCol="0" anchor="ctr">
            <a:noAutofit/>
          </a:bodyPr>
          <a:lstStyle/>
          <a:p>
            <a:pPr>
              <a:lnSpc>
                <a:spcPct val="90000"/>
              </a:lnSpc>
            </a:pPr>
            <a:r>
              <a:rPr lang="en-US" sz="1400" b="1" dirty="0">
                <a:solidFill>
                  <a:srgbClr val="58595B"/>
                </a:solidFill>
              </a:rPr>
              <a:t>Logs</a:t>
            </a:r>
          </a:p>
        </p:txBody>
      </p:sp>
      <p:sp>
        <p:nvSpPr>
          <p:cNvPr id="149" name="TextBox 148"/>
          <p:cNvSpPr txBox="1"/>
          <p:nvPr/>
        </p:nvSpPr>
        <p:spPr bwMode="gray">
          <a:xfrm>
            <a:off x="2936333" y="4158542"/>
            <a:ext cx="1324074" cy="564159"/>
          </a:xfrm>
          <a:prstGeom prst="rect">
            <a:avLst/>
          </a:prstGeom>
          <a:noFill/>
        </p:spPr>
        <p:txBody>
          <a:bodyPr wrap="none" lIns="0" tIns="0" rIns="0" bIns="0" rtlCol="0" anchor="ctr">
            <a:noAutofit/>
          </a:bodyPr>
          <a:lstStyle/>
          <a:p>
            <a:pPr>
              <a:lnSpc>
                <a:spcPct val="90000"/>
              </a:lnSpc>
            </a:pPr>
            <a:r>
              <a:rPr lang="en-US" sz="1400" b="1" dirty="0">
                <a:solidFill>
                  <a:srgbClr val="58595B"/>
                </a:solidFill>
              </a:rPr>
              <a:t>Host metrics</a:t>
            </a:r>
          </a:p>
          <a:p>
            <a:pPr>
              <a:lnSpc>
                <a:spcPct val="90000"/>
              </a:lnSpc>
            </a:pPr>
            <a:r>
              <a:rPr lang="en-US" sz="1400" b="1" dirty="0">
                <a:solidFill>
                  <a:srgbClr val="58595B"/>
                </a:solidFill>
              </a:rPr>
              <a:t>VM metrics</a:t>
            </a:r>
          </a:p>
          <a:p>
            <a:pPr>
              <a:lnSpc>
                <a:spcPct val="90000"/>
              </a:lnSpc>
            </a:pPr>
            <a:r>
              <a:rPr lang="en-US" sz="1400" b="1" dirty="0">
                <a:solidFill>
                  <a:srgbClr val="58595B"/>
                </a:solidFill>
              </a:rPr>
              <a:t>Container metrics</a:t>
            </a:r>
          </a:p>
        </p:txBody>
      </p:sp>
      <p:sp>
        <p:nvSpPr>
          <p:cNvPr id="151" name="TextBox 150"/>
          <p:cNvSpPr txBox="1"/>
          <p:nvPr/>
        </p:nvSpPr>
        <p:spPr bwMode="gray">
          <a:xfrm>
            <a:off x="2936333" y="4916069"/>
            <a:ext cx="1324074" cy="564159"/>
          </a:xfrm>
          <a:prstGeom prst="rect">
            <a:avLst/>
          </a:prstGeom>
          <a:noFill/>
        </p:spPr>
        <p:txBody>
          <a:bodyPr wrap="none" lIns="0" tIns="0" rIns="0" bIns="0" rtlCol="0" anchor="ctr">
            <a:noAutofit/>
          </a:bodyPr>
          <a:lstStyle/>
          <a:p>
            <a:pPr>
              <a:lnSpc>
                <a:spcPct val="90000"/>
              </a:lnSpc>
            </a:pPr>
            <a:r>
              <a:rPr lang="en-US" sz="1400" b="1" dirty="0">
                <a:solidFill>
                  <a:srgbClr val="58595B"/>
                </a:solidFill>
              </a:rPr>
              <a:t>CMDB</a:t>
            </a:r>
          </a:p>
          <a:p>
            <a:pPr>
              <a:lnSpc>
                <a:spcPct val="90000"/>
              </a:lnSpc>
            </a:pPr>
            <a:r>
              <a:rPr lang="en-US" sz="1400" b="1" dirty="0">
                <a:solidFill>
                  <a:srgbClr val="58595B"/>
                </a:solidFill>
              </a:rPr>
              <a:t>Tickets</a:t>
            </a:r>
          </a:p>
          <a:p>
            <a:pPr>
              <a:lnSpc>
                <a:spcPct val="90000"/>
              </a:lnSpc>
            </a:pPr>
            <a:r>
              <a:rPr lang="en-US" sz="1400" b="1" dirty="0">
                <a:solidFill>
                  <a:srgbClr val="58595B"/>
                </a:solidFill>
              </a:rPr>
              <a:t>Alerts</a:t>
            </a:r>
          </a:p>
        </p:txBody>
      </p:sp>
      <p:grpSp>
        <p:nvGrpSpPr>
          <p:cNvPr id="12" name="Group 280"/>
          <p:cNvGrpSpPr/>
          <p:nvPr/>
        </p:nvGrpSpPr>
        <p:grpSpPr bwMode="gray">
          <a:xfrm>
            <a:off x="4394579" y="1975044"/>
            <a:ext cx="2932152" cy="3111685"/>
            <a:chOff x="8340385" y="3192246"/>
            <a:chExt cx="1268951" cy="1476000"/>
          </a:xfrm>
        </p:grpSpPr>
        <p:grpSp>
          <p:nvGrpSpPr>
            <p:cNvPr id="13" name="Group 91"/>
            <p:cNvGrpSpPr>
              <a:grpSpLocks noChangeAspect="1"/>
            </p:cNvGrpSpPr>
            <p:nvPr/>
          </p:nvGrpSpPr>
          <p:grpSpPr bwMode="gray">
            <a:xfrm>
              <a:off x="8340385" y="3192246"/>
              <a:ext cx="1268951" cy="1476000"/>
              <a:chOff x="1876425" y="79375"/>
              <a:chExt cx="6499225" cy="7559675"/>
            </a:xfrm>
          </p:grpSpPr>
          <p:sp>
            <p:nvSpPr>
              <p:cNvPr id="285" name="Freeform 1"/>
              <p:cNvSpPr>
                <a:spLocks noChangeArrowheads="1"/>
              </p:cNvSpPr>
              <p:nvPr/>
            </p:nvSpPr>
            <p:spPr bwMode="gray">
              <a:xfrm>
                <a:off x="5126038" y="3859213"/>
                <a:ext cx="3249612" cy="3779837"/>
              </a:xfrm>
              <a:custGeom>
                <a:avLst/>
                <a:gdLst>
                  <a:gd name="T0" fmla="*/ 0 w 9026"/>
                  <a:gd name="T1" fmla="*/ 0 h 10499"/>
                  <a:gd name="T2" fmla="*/ 0 w 9026"/>
                  <a:gd name="T3" fmla="*/ 10498 h 10499"/>
                  <a:gd name="T4" fmla="*/ 0 w 9026"/>
                  <a:gd name="T5" fmla="*/ 10498 h 10499"/>
                  <a:gd name="T6" fmla="*/ 9025 w 9026"/>
                  <a:gd name="T7" fmla="*/ 5249 h 10499"/>
                  <a:gd name="T8" fmla="*/ 9025 w 9026"/>
                  <a:gd name="T9" fmla="*/ 2945 h 10499"/>
                  <a:gd name="T10" fmla="*/ 0 w 9026"/>
                  <a:gd name="T11" fmla="*/ 0 h 10499"/>
                </a:gdLst>
                <a:ahLst/>
                <a:cxnLst>
                  <a:cxn ang="0">
                    <a:pos x="T0" y="T1"/>
                  </a:cxn>
                  <a:cxn ang="0">
                    <a:pos x="T2" y="T3"/>
                  </a:cxn>
                  <a:cxn ang="0">
                    <a:pos x="T4" y="T5"/>
                  </a:cxn>
                  <a:cxn ang="0">
                    <a:pos x="T6" y="T7"/>
                  </a:cxn>
                  <a:cxn ang="0">
                    <a:pos x="T8" y="T9"/>
                  </a:cxn>
                  <a:cxn ang="0">
                    <a:pos x="T10" y="T11"/>
                  </a:cxn>
                </a:cxnLst>
                <a:rect l="0" t="0" r="r" b="b"/>
                <a:pathLst>
                  <a:path w="9026" h="10499">
                    <a:moveTo>
                      <a:pt x="0" y="0"/>
                    </a:moveTo>
                    <a:lnTo>
                      <a:pt x="0" y="10498"/>
                    </a:lnTo>
                    <a:lnTo>
                      <a:pt x="0" y="10498"/>
                    </a:lnTo>
                    <a:lnTo>
                      <a:pt x="9025" y="5249"/>
                    </a:lnTo>
                    <a:lnTo>
                      <a:pt x="9025" y="2945"/>
                    </a:lnTo>
                    <a:lnTo>
                      <a:pt x="0" y="0"/>
                    </a:lnTo>
                  </a:path>
                </a:pathLst>
              </a:custGeom>
              <a:solidFill>
                <a:schemeClr val="accent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solidFill>
                    <a:srgbClr val="58595B"/>
                  </a:solidFill>
                  <a:cs typeface="Calibri"/>
                </a:endParaRPr>
              </a:p>
            </p:txBody>
          </p:sp>
          <p:sp>
            <p:nvSpPr>
              <p:cNvPr id="286" name="Freeform 2"/>
              <p:cNvSpPr>
                <a:spLocks noChangeArrowheads="1"/>
              </p:cNvSpPr>
              <p:nvPr/>
            </p:nvSpPr>
            <p:spPr bwMode="gray">
              <a:xfrm>
                <a:off x="1876425" y="1192213"/>
                <a:ext cx="3249613" cy="3736975"/>
              </a:xfrm>
              <a:custGeom>
                <a:avLst/>
                <a:gdLst>
                  <a:gd name="T0" fmla="*/ 3682 w 9028"/>
                  <a:gd name="T1" fmla="*/ 0 h 10380"/>
                  <a:gd name="T2" fmla="*/ 0 w 9028"/>
                  <a:gd name="T3" fmla="*/ 2161 h 10380"/>
                  <a:gd name="T4" fmla="*/ 0 w 9028"/>
                  <a:gd name="T5" fmla="*/ 10379 h 10380"/>
                  <a:gd name="T6" fmla="*/ 9027 w 9028"/>
                  <a:gd name="T7" fmla="*/ 7434 h 10380"/>
                  <a:gd name="T8" fmla="*/ 3682 w 9028"/>
                  <a:gd name="T9" fmla="*/ 0 h 10380"/>
                </a:gdLst>
                <a:ahLst/>
                <a:cxnLst>
                  <a:cxn ang="0">
                    <a:pos x="T0" y="T1"/>
                  </a:cxn>
                  <a:cxn ang="0">
                    <a:pos x="T2" y="T3"/>
                  </a:cxn>
                  <a:cxn ang="0">
                    <a:pos x="T4" y="T5"/>
                  </a:cxn>
                  <a:cxn ang="0">
                    <a:pos x="T6" y="T7"/>
                  </a:cxn>
                  <a:cxn ang="0">
                    <a:pos x="T8" y="T9"/>
                  </a:cxn>
                </a:cxnLst>
                <a:rect l="0" t="0" r="r" b="b"/>
                <a:pathLst>
                  <a:path w="9028" h="10380">
                    <a:moveTo>
                      <a:pt x="3682" y="0"/>
                    </a:moveTo>
                    <a:lnTo>
                      <a:pt x="0" y="2161"/>
                    </a:lnTo>
                    <a:lnTo>
                      <a:pt x="0" y="10379"/>
                    </a:lnTo>
                    <a:lnTo>
                      <a:pt x="9027" y="7434"/>
                    </a:lnTo>
                    <a:lnTo>
                      <a:pt x="3682" y="0"/>
                    </a:lnTo>
                  </a:path>
                </a:pathLst>
              </a:custGeom>
              <a:solidFill>
                <a:schemeClr val="accent4">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solidFill>
                    <a:srgbClr val="58595B"/>
                  </a:solidFill>
                  <a:cs typeface="Calibri"/>
                </a:endParaRPr>
              </a:p>
            </p:txBody>
          </p:sp>
          <p:sp>
            <p:nvSpPr>
              <p:cNvPr id="287" name="Freeform 3"/>
              <p:cNvSpPr>
                <a:spLocks noChangeArrowheads="1"/>
              </p:cNvSpPr>
              <p:nvPr/>
            </p:nvSpPr>
            <p:spPr bwMode="gray">
              <a:xfrm>
                <a:off x="5126038" y="1192213"/>
                <a:ext cx="3249612" cy="3736975"/>
              </a:xfrm>
              <a:custGeom>
                <a:avLst/>
                <a:gdLst>
                  <a:gd name="T0" fmla="*/ 5343 w 9026"/>
                  <a:gd name="T1" fmla="*/ 0 h 10380"/>
                  <a:gd name="T2" fmla="*/ 0 w 9026"/>
                  <a:gd name="T3" fmla="*/ 7434 h 10380"/>
                  <a:gd name="T4" fmla="*/ 9025 w 9026"/>
                  <a:gd name="T5" fmla="*/ 10379 h 10380"/>
                  <a:gd name="T6" fmla="*/ 9025 w 9026"/>
                  <a:gd name="T7" fmla="*/ 2161 h 10380"/>
                  <a:gd name="T8" fmla="*/ 5343 w 9026"/>
                  <a:gd name="T9" fmla="*/ 0 h 10380"/>
                </a:gdLst>
                <a:ahLst/>
                <a:cxnLst>
                  <a:cxn ang="0">
                    <a:pos x="T0" y="T1"/>
                  </a:cxn>
                  <a:cxn ang="0">
                    <a:pos x="T2" y="T3"/>
                  </a:cxn>
                  <a:cxn ang="0">
                    <a:pos x="T4" y="T5"/>
                  </a:cxn>
                  <a:cxn ang="0">
                    <a:pos x="T6" y="T7"/>
                  </a:cxn>
                  <a:cxn ang="0">
                    <a:pos x="T8" y="T9"/>
                  </a:cxn>
                </a:cxnLst>
                <a:rect l="0" t="0" r="r" b="b"/>
                <a:pathLst>
                  <a:path w="9026" h="10380">
                    <a:moveTo>
                      <a:pt x="5343" y="0"/>
                    </a:moveTo>
                    <a:lnTo>
                      <a:pt x="0" y="7434"/>
                    </a:lnTo>
                    <a:lnTo>
                      <a:pt x="9025" y="10379"/>
                    </a:lnTo>
                    <a:lnTo>
                      <a:pt x="9025" y="2161"/>
                    </a:lnTo>
                    <a:lnTo>
                      <a:pt x="5343" y="0"/>
                    </a:lnTo>
                  </a:path>
                </a:pathLst>
              </a:custGeom>
              <a:solidFill>
                <a:schemeClr val="accent4">
                  <a:lumMod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solidFill>
                    <a:srgbClr val="58595B"/>
                  </a:solidFill>
                  <a:cs typeface="Calibri"/>
                </a:endParaRPr>
              </a:p>
            </p:txBody>
          </p:sp>
          <p:sp>
            <p:nvSpPr>
              <p:cNvPr id="288" name="Freeform 4"/>
              <p:cNvSpPr>
                <a:spLocks noChangeArrowheads="1"/>
              </p:cNvSpPr>
              <p:nvPr/>
            </p:nvSpPr>
            <p:spPr bwMode="gray">
              <a:xfrm>
                <a:off x="3192463" y="79375"/>
                <a:ext cx="3865562" cy="3779838"/>
              </a:xfrm>
              <a:custGeom>
                <a:avLst/>
                <a:gdLst>
                  <a:gd name="T0" fmla="*/ 5369 w 10737"/>
                  <a:gd name="T1" fmla="*/ 0 h 10501"/>
                  <a:gd name="T2" fmla="*/ 0 w 10737"/>
                  <a:gd name="T3" fmla="*/ 3089 h 10501"/>
                  <a:gd name="T4" fmla="*/ 5369 w 10737"/>
                  <a:gd name="T5" fmla="*/ 10500 h 10501"/>
                  <a:gd name="T6" fmla="*/ 10736 w 10737"/>
                  <a:gd name="T7" fmla="*/ 3112 h 10501"/>
                  <a:gd name="T8" fmla="*/ 5369 w 10737"/>
                  <a:gd name="T9" fmla="*/ 0 h 10501"/>
                </a:gdLst>
                <a:ahLst/>
                <a:cxnLst>
                  <a:cxn ang="0">
                    <a:pos x="T0" y="T1"/>
                  </a:cxn>
                  <a:cxn ang="0">
                    <a:pos x="T2" y="T3"/>
                  </a:cxn>
                  <a:cxn ang="0">
                    <a:pos x="T4" y="T5"/>
                  </a:cxn>
                  <a:cxn ang="0">
                    <a:pos x="T6" y="T7"/>
                  </a:cxn>
                  <a:cxn ang="0">
                    <a:pos x="T8" y="T9"/>
                  </a:cxn>
                </a:cxnLst>
                <a:rect l="0" t="0" r="r" b="b"/>
                <a:pathLst>
                  <a:path w="10737" h="10501">
                    <a:moveTo>
                      <a:pt x="5369" y="0"/>
                    </a:moveTo>
                    <a:lnTo>
                      <a:pt x="0" y="3089"/>
                    </a:lnTo>
                    <a:lnTo>
                      <a:pt x="5369" y="10500"/>
                    </a:lnTo>
                    <a:lnTo>
                      <a:pt x="10736" y="3112"/>
                    </a:lnTo>
                    <a:lnTo>
                      <a:pt x="5369" y="0"/>
                    </a:lnTo>
                  </a:path>
                </a:pathLst>
              </a:custGeom>
              <a:solidFill>
                <a:schemeClr val="accent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solidFill>
                    <a:srgbClr val="58595B"/>
                  </a:solidFill>
                  <a:cs typeface="Calibri"/>
                </a:endParaRPr>
              </a:p>
            </p:txBody>
          </p:sp>
          <p:sp>
            <p:nvSpPr>
              <p:cNvPr id="289" name="Freeform 5"/>
              <p:cNvSpPr>
                <a:spLocks noChangeArrowheads="1"/>
              </p:cNvSpPr>
              <p:nvPr/>
            </p:nvSpPr>
            <p:spPr bwMode="gray">
              <a:xfrm>
                <a:off x="1876425" y="3859213"/>
                <a:ext cx="3267075" cy="3779837"/>
              </a:xfrm>
              <a:custGeom>
                <a:avLst/>
                <a:gdLst>
                  <a:gd name="T0" fmla="*/ 9073 w 9074"/>
                  <a:gd name="T1" fmla="*/ 0 h 10499"/>
                  <a:gd name="T2" fmla="*/ 0 w 9074"/>
                  <a:gd name="T3" fmla="*/ 2945 h 10499"/>
                  <a:gd name="T4" fmla="*/ 0 w 9074"/>
                  <a:gd name="T5" fmla="*/ 5249 h 10499"/>
                  <a:gd name="T6" fmla="*/ 9073 w 9074"/>
                  <a:gd name="T7" fmla="*/ 10498 h 10499"/>
                  <a:gd name="T8" fmla="*/ 9073 w 9074"/>
                  <a:gd name="T9" fmla="*/ 0 h 10499"/>
                </a:gdLst>
                <a:ahLst/>
                <a:cxnLst>
                  <a:cxn ang="0">
                    <a:pos x="T0" y="T1"/>
                  </a:cxn>
                  <a:cxn ang="0">
                    <a:pos x="T2" y="T3"/>
                  </a:cxn>
                  <a:cxn ang="0">
                    <a:pos x="T4" y="T5"/>
                  </a:cxn>
                  <a:cxn ang="0">
                    <a:pos x="T6" y="T7"/>
                  </a:cxn>
                  <a:cxn ang="0">
                    <a:pos x="T8" y="T9"/>
                  </a:cxn>
                </a:cxnLst>
                <a:rect l="0" t="0" r="r" b="b"/>
                <a:pathLst>
                  <a:path w="9074" h="10499">
                    <a:moveTo>
                      <a:pt x="9073" y="0"/>
                    </a:moveTo>
                    <a:lnTo>
                      <a:pt x="0" y="2945"/>
                    </a:lnTo>
                    <a:lnTo>
                      <a:pt x="0" y="5249"/>
                    </a:lnTo>
                    <a:lnTo>
                      <a:pt x="9073" y="10498"/>
                    </a:lnTo>
                    <a:lnTo>
                      <a:pt x="9073" y="0"/>
                    </a:lnTo>
                  </a:path>
                </a:pathLst>
              </a:custGeom>
              <a:solidFill>
                <a:schemeClr val="accent4">
                  <a:lumMod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solidFill>
                    <a:srgbClr val="58595B"/>
                  </a:solidFill>
                  <a:cs typeface="Calibri"/>
                </a:endParaRPr>
              </a:p>
            </p:txBody>
          </p:sp>
        </p:grpSp>
        <p:sp>
          <p:nvSpPr>
            <p:cNvPr id="283" name="Oval 282"/>
            <p:cNvSpPr>
              <a:spLocks noChangeAspect="1"/>
            </p:cNvSpPr>
            <p:nvPr/>
          </p:nvSpPr>
          <p:spPr bwMode="gray">
            <a:xfrm>
              <a:off x="8651402" y="3605672"/>
              <a:ext cx="615049" cy="621967"/>
            </a:xfrm>
            <a:prstGeom prst="ellips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800000"/>
                </a:solidFill>
                <a:cs typeface="Calibri"/>
              </a:endParaRPr>
            </a:p>
          </p:txBody>
        </p:sp>
      </p:grpSp>
      <p:pic>
        <p:nvPicPr>
          <p:cNvPr id="152" name="Picture 151" descr="ItAnalytics_w_72.png"/>
          <p:cNvPicPr>
            <a:picLocks noChangeAspect="1"/>
          </p:cNvPicPr>
          <p:nvPr/>
        </p:nvPicPr>
        <p:blipFill>
          <a:blip r:embed="rId3" cstate="print"/>
          <a:stretch>
            <a:fillRect/>
          </a:stretch>
        </p:blipFill>
        <p:spPr>
          <a:xfrm>
            <a:off x="6392964" y="3819193"/>
            <a:ext cx="685800" cy="685800"/>
          </a:xfrm>
          <a:prstGeom prst="rect">
            <a:avLst/>
          </a:prstGeom>
        </p:spPr>
      </p:pic>
      <p:pic>
        <p:nvPicPr>
          <p:cNvPr id="153" name="Picture 152" descr="LogAnalytics_w_72.png"/>
          <p:cNvPicPr>
            <a:picLocks noChangeAspect="1"/>
          </p:cNvPicPr>
          <p:nvPr/>
        </p:nvPicPr>
        <p:blipFill>
          <a:blip r:embed="rId4" cstate="print"/>
          <a:stretch>
            <a:fillRect/>
          </a:stretch>
        </p:blipFill>
        <p:spPr>
          <a:xfrm>
            <a:off x="4414037" y="2986680"/>
            <a:ext cx="685800" cy="685800"/>
          </a:xfrm>
          <a:prstGeom prst="rect">
            <a:avLst/>
          </a:prstGeom>
        </p:spPr>
      </p:pic>
      <p:pic>
        <p:nvPicPr>
          <p:cNvPr id="150" name="Picture 149" descr="AppPerfMonitoring_w_72.png"/>
          <p:cNvPicPr>
            <a:picLocks noChangeAspect="1"/>
          </p:cNvPicPr>
          <p:nvPr/>
        </p:nvPicPr>
        <p:blipFill>
          <a:blip r:embed="rId5" cstate="print"/>
          <a:stretch>
            <a:fillRect/>
          </a:stretch>
        </p:blipFill>
        <p:spPr>
          <a:xfrm>
            <a:off x="6106361" y="2345235"/>
            <a:ext cx="685800" cy="685800"/>
          </a:xfrm>
          <a:prstGeom prst="rect">
            <a:avLst/>
          </a:prstGeom>
        </p:spPr>
      </p:pic>
      <p:pic>
        <p:nvPicPr>
          <p:cNvPr id="169" name="Picture 168" descr="CloudInfrastructureMonitoringService_72.png"/>
          <p:cNvPicPr>
            <a:picLocks noChangeAspect="1"/>
          </p:cNvPicPr>
          <p:nvPr/>
        </p:nvPicPr>
        <p:blipFill>
          <a:blip r:embed="rId6" cstate="print">
            <a:duotone>
              <a:schemeClr val="bg2">
                <a:shade val="45000"/>
                <a:satMod val="135000"/>
              </a:schemeClr>
              <a:prstClr val="white"/>
            </a:duotone>
          </a:blip>
          <a:stretch>
            <a:fillRect/>
          </a:stretch>
        </p:blipFill>
        <p:spPr>
          <a:xfrm>
            <a:off x="5014408" y="2331462"/>
            <a:ext cx="685800" cy="685800"/>
          </a:xfrm>
          <a:prstGeom prst="rect">
            <a:avLst/>
          </a:prstGeom>
        </p:spPr>
      </p:pic>
      <p:pic>
        <p:nvPicPr>
          <p:cNvPr id="170" name="Picture 169" descr="ComplianceCloudService_72.png"/>
          <p:cNvPicPr>
            <a:picLocks noChangeAspect="1"/>
          </p:cNvPicPr>
          <p:nvPr/>
        </p:nvPicPr>
        <p:blipFill>
          <a:blip r:embed="rId7" cstate="print">
            <a:duotone>
              <a:schemeClr val="bg2">
                <a:shade val="45000"/>
                <a:satMod val="135000"/>
              </a:schemeClr>
              <a:prstClr val="white"/>
            </a:duotone>
          </a:blip>
          <a:stretch>
            <a:fillRect/>
          </a:stretch>
        </p:blipFill>
        <p:spPr>
          <a:xfrm>
            <a:off x="4536610" y="3764351"/>
            <a:ext cx="685800" cy="685800"/>
          </a:xfrm>
          <a:prstGeom prst="rect">
            <a:avLst/>
          </a:prstGeom>
        </p:spPr>
      </p:pic>
      <p:pic>
        <p:nvPicPr>
          <p:cNvPr id="171" name="Picture 170" descr="SecurityMonitoringandAnalytics02_72.png"/>
          <p:cNvPicPr>
            <a:picLocks noChangeAspect="1"/>
          </p:cNvPicPr>
          <p:nvPr/>
        </p:nvPicPr>
        <p:blipFill>
          <a:blip r:embed="rId8" cstate="print">
            <a:duotone>
              <a:schemeClr val="bg2">
                <a:shade val="45000"/>
                <a:satMod val="135000"/>
              </a:schemeClr>
              <a:prstClr val="white"/>
            </a:duotone>
          </a:blip>
          <a:stretch>
            <a:fillRect/>
          </a:stretch>
        </p:blipFill>
        <p:spPr>
          <a:xfrm>
            <a:off x="5533148" y="4255924"/>
            <a:ext cx="685800" cy="685800"/>
          </a:xfrm>
          <a:prstGeom prst="rect">
            <a:avLst/>
          </a:prstGeom>
        </p:spPr>
      </p:pic>
      <p:pic>
        <p:nvPicPr>
          <p:cNvPr id="172" name="Picture 171" descr="OrchestrationCloudService_72.png"/>
          <p:cNvPicPr>
            <a:picLocks noChangeAspect="1"/>
          </p:cNvPicPr>
          <p:nvPr/>
        </p:nvPicPr>
        <p:blipFill>
          <a:blip r:embed="rId9" cstate="print">
            <a:duotone>
              <a:schemeClr val="bg2">
                <a:shade val="45000"/>
                <a:satMod val="135000"/>
              </a:schemeClr>
              <a:prstClr val="white"/>
            </a:duotone>
          </a:blip>
          <a:stretch>
            <a:fillRect/>
          </a:stretch>
        </p:blipFill>
        <p:spPr>
          <a:xfrm>
            <a:off x="6584026" y="3041271"/>
            <a:ext cx="685800" cy="685800"/>
          </a:xfrm>
          <a:prstGeom prst="rect">
            <a:avLst/>
          </a:prstGeom>
        </p:spPr>
      </p:pic>
      <p:pic>
        <p:nvPicPr>
          <p:cNvPr id="121" name="Picture 120" descr="o-management-cloud-clr.png"/>
          <p:cNvPicPr>
            <a:picLocks noChangeAspect="1"/>
          </p:cNvPicPr>
          <p:nvPr/>
        </p:nvPicPr>
        <p:blipFill>
          <a:blip r:embed="rId10" cstate="screen">
            <a:extLst>
              <a:ext uri="{28A0092B-C50C-407E-A947-70E740481C1C}">
                <a14:useLocalDpi xmlns:a14="http://schemas.microsoft.com/office/drawing/2010/main" xmlns=""/>
              </a:ext>
            </a:extLst>
          </a:blip>
          <a:stretch>
            <a:fillRect/>
          </a:stretch>
        </p:blipFill>
        <p:spPr bwMode="gray">
          <a:xfrm>
            <a:off x="5076262" y="3111353"/>
            <a:ext cx="1449701" cy="859806"/>
          </a:xfrm>
          <a:prstGeom prst="rect">
            <a:avLst/>
          </a:prstGeom>
          <a:ln>
            <a:noFill/>
          </a:ln>
          <a:effectLst/>
        </p:spPr>
      </p:pic>
      <p:sp>
        <p:nvSpPr>
          <p:cNvPr id="103" name="Rounded Rectangle 102"/>
          <p:cNvSpPr/>
          <p:nvPr/>
        </p:nvSpPr>
        <p:spPr bwMode="gray">
          <a:xfrm>
            <a:off x="9218611" y="1892112"/>
            <a:ext cx="2721345" cy="860858"/>
          </a:xfrm>
          <a:prstGeom prst="roundRect">
            <a:avLst/>
          </a:prstGeom>
          <a:solidFill>
            <a:schemeClr val="accent4"/>
          </a:solid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2000" kern="0" cap="all" dirty="0" smtClean="0">
                <a:solidFill>
                  <a:srgbClr val="FFFFFF"/>
                </a:solidFill>
                <a:sym typeface="Zapf Dingbats"/>
              </a:rPr>
              <a:t>Complete data set</a:t>
            </a:r>
            <a:endParaRPr lang="en-US" sz="2000" kern="0" cap="all" dirty="0">
              <a:solidFill>
                <a:srgbClr val="FFFFFF"/>
              </a:solidFill>
              <a:sym typeface="Zapf Dingbats"/>
            </a:endParaRPr>
          </a:p>
        </p:txBody>
      </p:sp>
      <p:sp>
        <p:nvSpPr>
          <p:cNvPr id="104" name="Rounded Rectangle 103"/>
          <p:cNvSpPr/>
          <p:nvPr/>
        </p:nvSpPr>
        <p:spPr bwMode="gray">
          <a:xfrm>
            <a:off x="9218612" y="2808797"/>
            <a:ext cx="2711544" cy="860858"/>
          </a:xfrm>
          <a:prstGeom prst="roundRect">
            <a:avLst/>
          </a:prstGeom>
          <a:solidFill>
            <a:schemeClr val="accent4"/>
          </a:solid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2000" kern="0" cap="all" dirty="0" smtClean="0">
                <a:solidFill>
                  <a:srgbClr val="FFFFFF"/>
                </a:solidFill>
                <a:sym typeface="Zapf Dingbats"/>
              </a:rPr>
              <a:t>Normalized, single source of truth</a:t>
            </a:r>
            <a:endParaRPr lang="en-US" sz="2000" kern="0" cap="all" dirty="0">
              <a:solidFill>
                <a:srgbClr val="FFFFFF"/>
              </a:solidFill>
              <a:sym typeface="Zapf Dingbats"/>
            </a:endParaRPr>
          </a:p>
        </p:txBody>
      </p:sp>
      <p:sp>
        <p:nvSpPr>
          <p:cNvPr id="105" name="Rounded Rectangle 104"/>
          <p:cNvSpPr/>
          <p:nvPr/>
        </p:nvSpPr>
        <p:spPr bwMode="gray">
          <a:xfrm>
            <a:off x="9218612" y="3725485"/>
            <a:ext cx="2713816" cy="860858"/>
          </a:xfrm>
          <a:prstGeom prst="roundRect">
            <a:avLst/>
          </a:prstGeom>
          <a:solidFill>
            <a:schemeClr val="accent4"/>
          </a:solid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2000" kern="0" cap="all" dirty="0" smtClean="0">
                <a:solidFill>
                  <a:srgbClr val="FFFFFF"/>
                </a:solidFill>
                <a:sym typeface="Zapf Dingbats"/>
              </a:rPr>
              <a:t>Replaces or leverages existing Collection</a:t>
            </a:r>
            <a:endParaRPr lang="en-US" sz="2000" kern="0" cap="all" dirty="0">
              <a:solidFill>
                <a:srgbClr val="FFFFFF"/>
              </a:solidFill>
              <a:sym typeface="Zapf Dingbats"/>
            </a:endParaRPr>
          </a:p>
        </p:txBody>
      </p:sp>
      <p:sp>
        <p:nvSpPr>
          <p:cNvPr id="106" name="Rounded Rectangle 105"/>
          <p:cNvSpPr/>
          <p:nvPr/>
        </p:nvSpPr>
        <p:spPr bwMode="gray">
          <a:xfrm>
            <a:off x="9218612" y="4642173"/>
            <a:ext cx="2716088" cy="860858"/>
          </a:xfrm>
          <a:prstGeom prst="roundRect">
            <a:avLst/>
          </a:prstGeom>
          <a:solidFill>
            <a:schemeClr val="accent4"/>
          </a:solid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2000" kern="0" cap="all" dirty="0">
                <a:solidFill>
                  <a:srgbClr val="FFFFFF"/>
                </a:solidFill>
                <a:sym typeface="Zapf Dingbats"/>
              </a:rPr>
              <a:t>Heterogeneous </a:t>
            </a:r>
            <a:br>
              <a:rPr lang="en-US" sz="2000" kern="0" cap="all" dirty="0">
                <a:solidFill>
                  <a:srgbClr val="FFFFFF"/>
                </a:solidFill>
                <a:sym typeface="Zapf Dingbats"/>
              </a:rPr>
            </a:br>
            <a:r>
              <a:rPr lang="en-US" sz="2000" kern="0" cap="all" dirty="0">
                <a:solidFill>
                  <a:srgbClr val="FFFFFF"/>
                </a:solidFill>
                <a:sym typeface="Zapf Dingbats"/>
              </a:rPr>
              <a:t>and open</a:t>
            </a:r>
          </a:p>
        </p:txBody>
      </p:sp>
      <p:sp>
        <p:nvSpPr>
          <p:cNvPr id="107" name="Rounded Rectangle 106"/>
          <p:cNvSpPr/>
          <p:nvPr/>
        </p:nvSpPr>
        <p:spPr bwMode="gray">
          <a:xfrm>
            <a:off x="8585863" y="3733800"/>
            <a:ext cx="560645" cy="860858"/>
          </a:xfrm>
          <a:prstGeom prst="roundRect">
            <a:avLst/>
          </a:prstGeom>
          <a:solidFill>
            <a:schemeClr val="accent4"/>
          </a:solid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2000" kern="0" cap="all" dirty="0">
                <a:solidFill>
                  <a:srgbClr val="FFFFFF"/>
                </a:solidFill>
                <a:sym typeface="Zapf Dingbats"/>
              </a:rPr>
              <a:t>✔</a:t>
            </a:r>
          </a:p>
        </p:txBody>
      </p:sp>
      <p:sp>
        <p:nvSpPr>
          <p:cNvPr id="108" name="Rounded Rectangle 107"/>
          <p:cNvSpPr/>
          <p:nvPr/>
        </p:nvSpPr>
        <p:spPr bwMode="gray">
          <a:xfrm>
            <a:off x="8585863" y="1905000"/>
            <a:ext cx="566652" cy="860858"/>
          </a:xfrm>
          <a:prstGeom prst="roundRect">
            <a:avLst/>
          </a:prstGeom>
          <a:solidFill>
            <a:schemeClr val="accent4"/>
          </a:solid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2000" kern="0" cap="all" dirty="0">
                <a:solidFill>
                  <a:srgbClr val="FFFFFF"/>
                </a:solidFill>
                <a:sym typeface="Zapf Dingbats"/>
              </a:rPr>
              <a:t>✔</a:t>
            </a:r>
          </a:p>
        </p:txBody>
      </p:sp>
      <p:sp>
        <p:nvSpPr>
          <p:cNvPr id="109" name="Rounded Rectangle 108"/>
          <p:cNvSpPr/>
          <p:nvPr/>
        </p:nvSpPr>
        <p:spPr bwMode="gray">
          <a:xfrm>
            <a:off x="8585863" y="2819400"/>
            <a:ext cx="564649" cy="860858"/>
          </a:xfrm>
          <a:prstGeom prst="roundRect">
            <a:avLst/>
          </a:prstGeom>
          <a:solidFill>
            <a:schemeClr val="accent4"/>
          </a:solid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2000" kern="0" cap="all" dirty="0">
                <a:solidFill>
                  <a:srgbClr val="FFFFFF"/>
                </a:solidFill>
                <a:sym typeface="Zapf Dingbats"/>
              </a:rPr>
              <a:t>✔</a:t>
            </a:r>
          </a:p>
        </p:txBody>
      </p:sp>
      <p:sp>
        <p:nvSpPr>
          <p:cNvPr id="110" name="Rounded Rectangle 109"/>
          <p:cNvSpPr/>
          <p:nvPr/>
        </p:nvSpPr>
        <p:spPr bwMode="gray">
          <a:xfrm>
            <a:off x="8581767" y="4648200"/>
            <a:ext cx="560645" cy="860858"/>
          </a:xfrm>
          <a:prstGeom prst="roundRect">
            <a:avLst/>
          </a:prstGeom>
          <a:solidFill>
            <a:schemeClr val="accent4"/>
          </a:solid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2000" kern="0" cap="all" dirty="0">
                <a:solidFill>
                  <a:srgbClr val="FFFFFF"/>
                </a:solidFill>
                <a:sym typeface="Zapf Dingbats"/>
              </a:rPr>
              <a:t>✔</a:t>
            </a:r>
          </a:p>
        </p:txBody>
      </p:sp>
    </p:spTree>
    <p:extLst>
      <p:ext uri="{BB962C8B-B14F-4D97-AF65-F5344CB8AC3E}">
        <p14:creationId xmlns:p14="http://schemas.microsoft.com/office/powerpoint/2010/main" xmlns="" val="4047249991"/>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Round Same Side Corner Rectangle 76"/>
          <p:cNvSpPr/>
          <p:nvPr/>
        </p:nvSpPr>
        <p:spPr bwMode="gray">
          <a:xfrm>
            <a:off x="8255333" y="2102202"/>
            <a:ext cx="3475380" cy="780698"/>
          </a:xfrm>
          <a:prstGeom prst="round2SameRect">
            <a:avLst>
              <a:gd name="adj1" fmla="val 31325"/>
              <a:gd name="adj2" fmla="val 0"/>
            </a:avLst>
          </a:prstGeom>
          <a:solidFill>
            <a:srgbClr val="00206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t" anchorCtr="0" forceAA="0" compatLnSpc="1">
            <a:prstTxWarp prst="textNoShape">
              <a:avLst/>
            </a:prstTxWarp>
            <a:noAutofit/>
          </a:bodyPr>
          <a:lstStyle/>
          <a:p>
            <a:pPr algn="ctr">
              <a:lnSpc>
                <a:spcPct val="90000"/>
              </a:lnSpc>
            </a:pPr>
            <a:r>
              <a:rPr lang="en-US" b="1" dirty="0" smtClean="0">
                <a:solidFill>
                  <a:schemeClr val="bg1"/>
                </a:solidFill>
              </a:rPr>
              <a:t>Security Monitoring and Analytics</a:t>
            </a:r>
          </a:p>
          <a:p>
            <a:pPr algn="ctr">
              <a:lnSpc>
                <a:spcPct val="90000"/>
              </a:lnSpc>
            </a:pPr>
            <a:r>
              <a:rPr lang="en-US" sz="1400" b="1" i="1" dirty="0" smtClean="0">
                <a:solidFill>
                  <a:schemeClr val="bg1"/>
                </a:solidFill>
              </a:rPr>
              <a:t>New in 2017</a:t>
            </a:r>
          </a:p>
        </p:txBody>
      </p:sp>
      <p:sp>
        <p:nvSpPr>
          <p:cNvPr id="20" name="Round Same Side Corner Rectangle 19"/>
          <p:cNvSpPr/>
          <p:nvPr/>
        </p:nvSpPr>
        <p:spPr bwMode="gray">
          <a:xfrm>
            <a:off x="4372751" y="3596490"/>
            <a:ext cx="3475380" cy="632052"/>
          </a:xfrm>
          <a:prstGeom prst="round2SameRect">
            <a:avLst>
              <a:gd name="adj1" fmla="val 31325"/>
              <a:gd name="adj2" fmla="val 0"/>
            </a:avLst>
          </a:prstGeom>
          <a:solidFill>
            <a:srgbClr val="00206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t" anchorCtr="0" forceAA="0" compatLnSpc="1">
            <a:prstTxWarp prst="textNoShape">
              <a:avLst/>
            </a:prstTxWarp>
            <a:noAutofit/>
          </a:bodyPr>
          <a:lstStyle/>
          <a:p>
            <a:pPr algn="ctr">
              <a:lnSpc>
                <a:spcPct val="90000"/>
              </a:lnSpc>
            </a:pPr>
            <a:r>
              <a:rPr lang="en-US" b="1" dirty="0" smtClean="0">
                <a:solidFill>
                  <a:schemeClr val="bg1"/>
                </a:solidFill>
              </a:rPr>
              <a:t>IT</a:t>
            </a:r>
          </a:p>
          <a:p>
            <a:pPr algn="ctr">
              <a:lnSpc>
                <a:spcPct val="90000"/>
              </a:lnSpc>
            </a:pPr>
            <a:r>
              <a:rPr lang="en-US" b="1" dirty="0" smtClean="0">
                <a:solidFill>
                  <a:schemeClr val="bg1"/>
                </a:solidFill>
              </a:rPr>
              <a:t>Analytics</a:t>
            </a:r>
            <a:endParaRPr lang="en-US" b="1" dirty="0">
              <a:solidFill>
                <a:schemeClr val="bg1"/>
              </a:solidFill>
            </a:endParaRPr>
          </a:p>
        </p:txBody>
      </p:sp>
      <p:sp>
        <p:nvSpPr>
          <p:cNvPr id="16" name="Round Same Side Corner Rectangle 15"/>
          <p:cNvSpPr/>
          <p:nvPr/>
        </p:nvSpPr>
        <p:spPr bwMode="gray">
          <a:xfrm>
            <a:off x="609605" y="4320390"/>
            <a:ext cx="3394259" cy="632052"/>
          </a:xfrm>
          <a:prstGeom prst="round2SameRect">
            <a:avLst>
              <a:gd name="adj1" fmla="val 31325"/>
              <a:gd name="adj2" fmla="val 0"/>
            </a:avLst>
          </a:prstGeom>
          <a:solidFill>
            <a:srgbClr val="00206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t" anchorCtr="0" forceAA="0" compatLnSpc="1">
            <a:prstTxWarp prst="textNoShape">
              <a:avLst/>
            </a:prstTxWarp>
            <a:noAutofit/>
          </a:bodyPr>
          <a:lstStyle/>
          <a:p>
            <a:pPr algn="ctr">
              <a:lnSpc>
                <a:spcPct val="90000"/>
              </a:lnSpc>
            </a:pPr>
            <a:r>
              <a:rPr lang="en-US" b="1" dirty="0" smtClean="0">
                <a:solidFill>
                  <a:schemeClr val="bg1"/>
                </a:solidFill>
              </a:rPr>
              <a:t>Log</a:t>
            </a:r>
          </a:p>
          <a:p>
            <a:pPr algn="ctr">
              <a:lnSpc>
                <a:spcPct val="90000"/>
              </a:lnSpc>
            </a:pPr>
            <a:r>
              <a:rPr lang="en-US" b="1" dirty="0" smtClean="0">
                <a:solidFill>
                  <a:schemeClr val="bg1"/>
                </a:solidFill>
              </a:rPr>
              <a:t>Analytics</a:t>
            </a:r>
            <a:endParaRPr lang="en-US" b="1" dirty="0">
              <a:solidFill>
                <a:schemeClr val="bg1"/>
              </a:solidFill>
            </a:endParaRPr>
          </a:p>
        </p:txBody>
      </p:sp>
      <p:sp>
        <p:nvSpPr>
          <p:cNvPr id="60" name="Slide Number Placeholder 2"/>
          <p:cNvSpPr>
            <a:spLocks noGrp="1"/>
          </p:cNvSpPr>
          <p:nvPr>
            <p:ph type="sldNum" sz="quarter" idx="12"/>
          </p:nvPr>
        </p:nvSpPr>
        <p:spPr/>
        <p:txBody>
          <a:bodyPr/>
          <a:lstStyle/>
          <a:p>
            <a:fld id="{C51EAA63-D034-42AE-91FA-B13B9518C7BE}" type="slidenum">
              <a:rPr lang="en-US" smtClean="0"/>
              <a:pPr/>
              <a:t>12</a:t>
            </a:fld>
            <a:endParaRPr lang="en-US" dirty="0"/>
          </a:p>
        </p:txBody>
      </p:sp>
      <p:sp>
        <p:nvSpPr>
          <p:cNvPr id="17" name="Round Same Side Corner Rectangle 16"/>
          <p:cNvSpPr/>
          <p:nvPr/>
        </p:nvSpPr>
        <p:spPr bwMode="gray">
          <a:xfrm>
            <a:off x="579315" y="2876903"/>
            <a:ext cx="3450970" cy="632052"/>
          </a:xfrm>
          <a:prstGeom prst="round2SameRect">
            <a:avLst>
              <a:gd name="adj1" fmla="val 31325"/>
              <a:gd name="adj2" fmla="val 0"/>
            </a:avLst>
          </a:prstGeom>
          <a:solidFill>
            <a:srgbClr val="00206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t" anchorCtr="0" forceAA="0" compatLnSpc="1">
            <a:prstTxWarp prst="textNoShape">
              <a:avLst/>
            </a:prstTxWarp>
            <a:noAutofit/>
          </a:bodyPr>
          <a:lstStyle/>
          <a:p>
            <a:pPr algn="ctr">
              <a:lnSpc>
                <a:spcPct val="90000"/>
              </a:lnSpc>
            </a:pPr>
            <a:r>
              <a:rPr lang="en-US" b="1" dirty="0" smtClean="0">
                <a:solidFill>
                  <a:schemeClr val="bg1"/>
                </a:solidFill>
              </a:rPr>
              <a:t>Infrastructure </a:t>
            </a:r>
          </a:p>
          <a:p>
            <a:pPr algn="ctr">
              <a:lnSpc>
                <a:spcPct val="90000"/>
              </a:lnSpc>
            </a:pPr>
            <a:r>
              <a:rPr lang="en-US" b="1" dirty="0" smtClean="0">
                <a:solidFill>
                  <a:schemeClr val="bg1"/>
                </a:solidFill>
              </a:rPr>
              <a:t>Monitoring </a:t>
            </a:r>
            <a:endParaRPr lang="en-US" b="1" dirty="0">
              <a:solidFill>
                <a:schemeClr val="bg1"/>
              </a:solidFill>
            </a:endParaRPr>
          </a:p>
        </p:txBody>
      </p:sp>
      <p:sp>
        <p:nvSpPr>
          <p:cNvPr id="18" name="Round Same Side Corner Rectangle 17"/>
          <p:cNvSpPr/>
          <p:nvPr/>
        </p:nvSpPr>
        <p:spPr bwMode="gray">
          <a:xfrm>
            <a:off x="8273454" y="3573454"/>
            <a:ext cx="3394259" cy="769946"/>
          </a:xfrm>
          <a:prstGeom prst="round2SameRect">
            <a:avLst>
              <a:gd name="adj1" fmla="val 31325"/>
              <a:gd name="adj2" fmla="val 0"/>
            </a:avLst>
          </a:prstGeom>
          <a:solidFill>
            <a:srgbClr val="00206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t" anchorCtr="0" forceAA="0" compatLnSpc="1">
            <a:prstTxWarp prst="textNoShape">
              <a:avLst/>
            </a:prstTxWarp>
            <a:noAutofit/>
          </a:bodyPr>
          <a:lstStyle/>
          <a:p>
            <a:pPr algn="ctr">
              <a:lnSpc>
                <a:spcPct val="90000"/>
              </a:lnSpc>
            </a:pPr>
            <a:r>
              <a:rPr lang="en-US" b="1" dirty="0" smtClean="0">
                <a:solidFill>
                  <a:schemeClr val="bg1"/>
                </a:solidFill>
              </a:rPr>
              <a:t>Configuration &amp; </a:t>
            </a:r>
            <a:br>
              <a:rPr lang="en-US" b="1" dirty="0" smtClean="0">
                <a:solidFill>
                  <a:schemeClr val="bg1"/>
                </a:solidFill>
              </a:rPr>
            </a:br>
            <a:r>
              <a:rPr lang="en-US" b="1" dirty="0" smtClean="0">
                <a:solidFill>
                  <a:schemeClr val="bg1"/>
                </a:solidFill>
              </a:rPr>
              <a:t>Compliance </a:t>
            </a:r>
          </a:p>
          <a:p>
            <a:pPr algn="ctr">
              <a:lnSpc>
                <a:spcPct val="90000"/>
              </a:lnSpc>
            </a:pPr>
            <a:r>
              <a:rPr lang="en-US" sz="1400" i="1" dirty="0" smtClean="0">
                <a:solidFill>
                  <a:schemeClr val="bg1"/>
                </a:solidFill>
              </a:rPr>
              <a:t>New in 2017</a:t>
            </a:r>
          </a:p>
        </p:txBody>
      </p:sp>
      <p:sp>
        <p:nvSpPr>
          <p:cNvPr id="19" name="Round Same Side Corner Rectangle 18"/>
          <p:cNvSpPr/>
          <p:nvPr/>
        </p:nvSpPr>
        <p:spPr bwMode="gray">
          <a:xfrm>
            <a:off x="4371072" y="2168700"/>
            <a:ext cx="3475380" cy="632052"/>
          </a:xfrm>
          <a:prstGeom prst="round2SameRect">
            <a:avLst>
              <a:gd name="adj1" fmla="val 31325"/>
              <a:gd name="adj2" fmla="val 0"/>
            </a:avLst>
          </a:prstGeom>
          <a:solidFill>
            <a:srgbClr val="00206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t" anchorCtr="0" forceAA="0" compatLnSpc="1">
            <a:prstTxWarp prst="textNoShape">
              <a:avLst/>
            </a:prstTxWarp>
            <a:noAutofit/>
          </a:bodyPr>
          <a:lstStyle/>
          <a:p>
            <a:pPr algn="ctr">
              <a:lnSpc>
                <a:spcPct val="90000"/>
              </a:lnSpc>
            </a:pPr>
            <a:r>
              <a:rPr lang="en-US" b="1" dirty="0" smtClean="0">
                <a:solidFill>
                  <a:schemeClr val="bg1"/>
                </a:solidFill>
              </a:rPr>
              <a:t>Orchestration</a:t>
            </a:r>
          </a:p>
          <a:p>
            <a:pPr algn="ctr">
              <a:lnSpc>
                <a:spcPct val="90000"/>
              </a:lnSpc>
            </a:pPr>
            <a:r>
              <a:rPr lang="en-US" sz="1400" i="1" dirty="0" smtClean="0">
                <a:solidFill>
                  <a:schemeClr val="bg1"/>
                </a:solidFill>
              </a:rPr>
              <a:t>New in 2017</a:t>
            </a:r>
            <a:endParaRPr lang="en-US" sz="1400" i="1" dirty="0">
              <a:solidFill>
                <a:schemeClr val="bg1"/>
              </a:solidFill>
            </a:endParaRPr>
          </a:p>
        </p:txBody>
      </p:sp>
      <p:pic>
        <p:nvPicPr>
          <p:cNvPr id="52" name="Picture 51" descr="Oracle logo in white on red staging background"/>
          <p:cNvPicPr>
            <a:picLocks noChangeAspect="1"/>
          </p:cNvPicPr>
          <p:nvPr/>
        </p:nvPicPr>
        <p:blipFill>
          <a:blip r:embed="rId3" cstate="screen">
            <a:extLst>
              <a:ext uri="{28A0092B-C50C-407E-A947-70E740481C1C}">
                <a14:useLocalDpi xmlns="" xmlns:a14="http://schemas.microsoft.com/office/drawing/2010/main"/>
              </a:ext>
            </a:extLst>
          </a:blip>
          <a:stretch>
            <a:fillRect/>
          </a:stretch>
        </p:blipFill>
        <p:spPr bwMode="gray">
          <a:xfrm>
            <a:off x="530352" y="6263640"/>
            <a:ext cx="1625138" cy="594360"/>
          </a:xfrm>
          <a:prstGeom prst="rect">
            <a:avLst/>
          </a:prstGeom>
        </p:spPr>
      </p:pic>
      <p:pic>
        <p:nvPicPr>
          <p:cNvPr id="61" name="Picture 2" descr="D:\Dan Koloski\oracle\marketing\assets\templates\OMC\OMC Service Logos Batch 01_png_blue_icons_06202016\CloudInfrastructureMonitoringService_72@2x.png"/>
          <p:cNvPicPr>
            <a:picLocks noChangeAspect="1" noChangeArrowheads="1"/>
          </p:cNvPicPr>
          <p:nvPr/>
        </p:nvPicPr>
        <p:blipFill>
          <a:blip r:embed="rId4" cstate="print">
            <a:duotone>
              <a:schemeClr val="bg2">
                <a:shade val="45000"/>
                <a:satMod val="135000"/>
              </a:schemeClr>
              <a:prstClr val="white"/>
            </a:duotone>
          </a:blip>
          <a:srcRect/>
          <a:stretch>
            <a:fillRect/>
          </a:stretch>
        </p:blipFill>
        <p:spPr bwMode="auto">
          <a:xfrm>
            <a:off x="3411817" y="2959770"/>
            <a:ext cx="497712" cy="497712"/>
          </a:xfrm>
          <a:prstGeom prst="rect">
            <a:avLst/>
          </a:prstGeom>
          <a:noFill/>
          <a:ln>
            <a:noFill/>
          </a:ln>
        </p:spPr>
      </p:pic>
      <p:pic>
        <p:nvPicPr>
          <p:cNvPr id="62" name="Picture 3" descr="D:\Dan Koloski\oracle\marketing\assets\templates\OMC\OMC Service Logos Batch 01_png_blue_icons_06202016\ComplianceCloudService_72@2x.png"/>
          <p:cNvPicPr>
            <a:picLocks noChangeAspect="1" noChangeArrowheads="1"/>
          </p:cNvPicPr>
          <p:nvPr/>
        </p:nvPicPr>
        <p:blipFill>
          <a:blip r:embed="rId5" cstate="print">
            <a:duotone>
              <a:schemeClr val="bg2">
                <a:shade val="45000"/>
                <a:satMod val="135000"/>
              </a:schemeClr>
              <a:prstClr val="white"/>
            </a:duotone>
          </a:blip>
          <a:srcRect/>
          <a:stretch>
            <a:fillRect/>
          </a:stretch>
        </p:blipFill>
        <p:spPr bwMode="auto">
          <a:xfrm>
            <a:off x="3446332" y="4361839"/>
            <a:ext cx="508038" cy="508038"/>
          </a:xfrm>
          <a:prstGeom prst="rect">
            <a:avLst/>
          </a:prstGeom>
          <a:noFill/>
        </p:spPr>
      </p:pic>
      <p:pic>
        <p:nvPicPr>
          <p:cNvPr id="63" name="Picture 4" descr="D:\Dan Koloski\oracle\marketing\assets\templates\OMC\OMC Service Logos Batch 02_png_blue_icons_06202016\OrchestrationCloudService_72@2x.png"/>
          <p:cNvPicPr>
            <a:picLocks noChangeAspect="1" noChangeArrowheads="1"/>
          </p:cNvPicPr>
          <p:nvPr/>
        </p:nvPicPr>
        <p:blipFill>
          <a:blip r:embed="rId6" cstate="print">
            <a:duotone>
              <a:schemeClr val="bg2">
                <a:shade val="45000"/>
                <a:satMod val="135000"/>
              </a:schemeClr>
              <a:prstClr val="white"/>
            </a:duotone>
          </a:blip>
          <a:srcRect/>
          <a:stretch>
            <a:fillRect/>
          </a:stretch>
        </p:blipFill>
        <p:spPr bwMode="auto">
          <a:xfrm>
            <a:off x="7221553" y="2233156"/>
            <a:ext cx="511583" cy="511583"/>
          </a:xfrm>
          <a:prstGeom prst="rect">
            <a:avLst/>
          </a:prstGeom>
          <a:noFill/>
        </p:spPr>
      </p:pic>
      <p:sp>
        <p:nvSpPr>
          <p:cNvPr id="15" name="Round Same Side Corner Rectangle 14"/>
          <p:cNvSpPr/>
          <p:nvPr/>
        </p:nvSpPr>
        <p:spPr bwMode="gray">
          <a:xfrm>
            <a:off x="579315" y="1521384"/>
            <a:ext cx="3450970" cy="632052"/>
          </a:xfrm>
          <a:prstGeom prst="round2SameRect">
            <a:avLst>
              <a:gd name="adj1" fmla="val 31325"/>
              <a:gd name="adj2" fmla="val 0"/>
            </a:avLst>
          </a:prstGeom>
          <a:solidFill>
            <a:srgbClr val="00206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t" anchorCtr="0" forceAA="0" compatLnSpc="1">
            <a:prstTxWarp prst="textNoShape">
              <a:avLst/>
            </a:prstTxWarp>
            <a:noAutofit/>
          </a:bodyPr>
          <a:lstStyle/>
          <a:p>
            <a:pPr algn="ctr">
              <a:lnSpc>
                <a:spcPct val="90000"/>
              </a:lnSpc>
            </a:pPr>
            <a:r>
              <a:rPr lang="en-US" b="1" dirty="0">
                <a:solidFill>
                  <a:schemeClr val="bg1"/>
                </a:solidFill>
              </a:rPr>
              <a:t>Application </a:t>
            </a:r>
            <a:r>
              <a:rPr lang="en-US" b="1" dirty="0" smtClean="0">
                <a:solidFill>
                  <a:schemeClr val="bg1"/>
                </a:solidFill>
              </a:rPr>
              <a:t/>
            </a:r>
            <a:br>
              <a:rPr lang="en-US" b="1" dirty="0" smtClean="0">
                <a:solidFill>
                  <a:schemeClr val="bg1"/>
                </a:solidFill>
              </a:rPr>
            </a:br>
            <a:r>
              <a:rPr lang="en-US" b="1" dirty="0" smtClean="0">
                <a:solidFill>
                  <a:schemeClr val="bg1"/>
                </a:solidFill>
              </a:rPr>
              <a:t>Performance </a:t>
            </a:r>
            <a:r>
              <a:rPr lang="en-US" b="1" dirty="0">
                <a:solidFill>
                  <a:schemeClr val="bg1"/>
                </a:solidFill>
              </a:rPr>
              <a:t>Monitoring </a:t>
            </a:r>
          </a:p>
        </p:txBody>
      </p:sp>
      <p:grpSp>
        <p:nvGrpSpPr>
          <p:cNvPr id="2" name="Group 21"/>
          <p:cNvGrpSpPr/>
          <p:nvPr/>
        </p:nvGrpSpPr>
        <p:grpSpPr bwMode="gray">
          <a:xfrm>
            <a:off x="3513366" y="1575648"/>
            <a:ext cx="454668" cy="400826"/>
            <a:chOff x="1295401" y="2079626"/>
            <a:chExt cx="1524460" cy="1215609"/>
          </a:xfrm>
          <a:solidFill>
            <a:schemeClr val="bg1"/>
          </a:solidFill>
        </p:grpSpPr>
        <p:sp>
          <p:nvSpPr>
            <p:cNvPr id="22" name="Freeform 1"/>
            <p:cNvSpPr>
              <a:spLocks noChangeArrowheads="1"/>
            </p:cNvSpPr>
            <p:nvPr/>
          </p:nvSpPr>
          <p:spPr bwMode="gray">
            <a:xfrm>
              <a:off x="1295401" y="2079626"/>
              <a:ext cx="1524460" cy="991230"/>
            </a:xfrm>
            <a:custGeom>
              <a:avLst/>
              <a:gdLst>
                <a:gd name="T0" fmla="*/ 0 w 5095"/>
                <a:gd name="T1" fmla="*/ 2187 h 3313"/>
                <a:gd name="T2" fmla="*/ 0 w 5095"/>
                <a:gd name="T3" fmla="*/ 2187 h 3313"/>
                <a:gd name="T4" fmla="*/ 407 w 5095"/>
                <a:gd name="T5" fmla="*/ 1312 h 3313"/>
                <a:gd name="T6" fmla="*/ 750 w 5095"/>
                <a:gd name="T7" fmla="*/ 1156 h 3313"/>
                <a:gd name="T8" fmla="*/ 813 w 5095"/>
                <a:gd name="T9" fmla="*/ 1062 h 3313"/>
                <a:gd name="T10" fmla="*/ 1344 w 5095"/>
                <a:gd name="T11" fmla="*/ 219 h 3313"/>
                <a:gd name="T12" fmla="*/ 2094 w 5095"/>
                <a:gd name="T13" fmla="*/ 31 h 3313"/>
                <a:gd name="T14" fmla="*/ 2750 w 5095"/>
                <a:gd name="T15" fmla="*/ 406 h 3313"/>
                <a:gd name="T16" fmla="*/ 2875 w 5095"/>
                <a:gd name="T17" fmla="*/ 437 h 3313"/>
                <a:gd name="T18" fmla="*/ 3063 w 5095"/>
                <a:gd name="T19" fmla="*/ 437 h 3313"/>
                <a:gd name="T20" fmla="*/ 3563 w 5095"/>
                <a:gd name="T21" fmla="*/ 594 h 3313"/>
                <a:gd name="T22" fmla="*/ 3938 w 5095"/>
                <a:gd name="T23" fmla="*/ 1031 h 3313"/>
                <a:gd name="T24" fmla="*/ 4000 w 5095"/>
                <a:gd name="T25" fmla="*/ 1062 h 3313"/>
                <a:gd name="T26" fmla="*/ 4563 w 5095"/>
                <a:gd name="T27" fmla="*/ 1219 h 3313"/>
                <a:gd name="T28" fmla="*/ 4938 w 5095"/>
                <a:gd name="T29" fmla="*/ 1625 h 3313"/>
                <a:gd name="T30" fmla="*/ 5063 w 5095"/>
                <a:gd name="T31" fmla="*/ 2000 h 3313"/>
                <a:gd name="T32" fmla="*/ 5063 w 5095"/>
                <a:gd name="T33" fmla="*/ 2406 h 3313"/>
                <a:gd name="T34" fmla="*/ 4938 w 5095"/>
                <a:gd name="T35" fmla="*/ 2719 h 3313"/>
                <a:gd name="T36" fmla="*/ 4532 w 5095"/>
                <a:gd name="T37" fmla="*/ 3156 h 3313"/>
                <a:gd name="T38" fmla="*/ 4188 w 5095"/>
                <a:gd name="T39" fmla="*/ 3281 h 3313"/>
                <a:gd name="T40" fmla="*/ 4000 w 5095"/>
                <a:gd name="T41" fmla="*/ 3312 h 3313"/>
                <a:gd name="T42" fmla="*/ 3844 w 5095"/>
                <a:gd name="T43" fmla="*/ 3125 h 3313"/>
                <a:gd name="T44" fmla="*/ 4000 w 5095"/>
                <a:gd name="T45" fmla="*/ 2937 h 3313"/>
                <a:gd name="T46" fmla="*/ 4219 w 5095"/>
                <a:gd name="T47" fmla="*/ 2875 h 3313"/>
                <a:gd name="T48" fmla="*/ 4563 w 5095"/>
                <a:gd name="T49" fmla="*/ 2594 h 3313"/>
                <a:gd name="T50" fmla="*/ 4657 w 5095"/>
                <a:gd name="T51" fmla="*/ 2375 h 3313"/>
                <a:gd name="T52" fmla="*/ 4688 w 5095"/>
                <a:gd name="T53" fmla="*/ 2156 h 3313"/>
                <a:gd name="T54" fmla="*/ 4407 w 5095"/>
                <a:gd name="T55" fmla="*/ 1594 h 3313"/>
                <a:gd name="T56" fmla="*/ 3813 w 5095"/>
                <a:gd name="T57" fmla="*/ 1469 h 3313"/>
                <a:gd name="T58" fmla="*/ 3657 w 5095"/>
                <a:gd name="T59" fmla="*/ 1375 h 3313"/>
                <a:gd name="T60" fmla="*/ 3250 w 5095"/>
                <a:gd name="T61" fmla="*/ 875 h 3313"/>
                <a:gd name="T62" fmla="*/ 2750 w 5095"/>
                <a:gd name="T63" fmla="*/ 875 h 3313"/>
                <a:gd name="T64" fmla="*/ 2657 w 5095"/>
                <a:gd name="T65" fmla="*/ 875 h 3313"/>
                <a:gd name="T66" fmla="*/ 2594 w 5095"/>
                <a:gd name="T67" fmla="*/ 844 h 3313"/>
                <a:gd name="T68" fmla="*/ 2438 w 5095"/>
                <a:gd name="T69" fmla="*/ 625 h 3313"/>
                <a:gd name="T70" fmla="*/ 2094 w 5095"/>
                <a:gd name="T71" fmla="*/ 437 h 3313"/>
                <a:gd name="T72" fmla="*/ 1719 w 5095"/>
                <a:gd name="T73" fmla="*/ 468 h 3313"/>
                <a:gd name="T74" fmla="*/ 1375 w 5095"/>
                <a:gd name="T75" fmla="*/ 719 h 3313"/>
                <a:gd name="T76" fmla="*/ 1250 w 5095"/>
                <a:gd name="T77" fmla="*/ 1375 h 3313"/>
                <a:gd name="T78" fmla="*/ 1188 w 5095"/>
                <a:gd name="T79" fmla="*/ 1469 h 3313"/>
                <a:gd name="T80" fmla="*/ 1063 w 5095"/>
                <a:gd name="T81" fmla="*/ 1469 h 3313"/>
                <a:gd name="T82" fmla="*/ 657 w 5095"/>
                <a:gd name="T83" fmla="*/ 1656 h 3313"/>
                <a:gd name="T84" fmla="*/ 407 w 5095"/>
                <a:gd name="T85" fmla="*/ 2000 h 3313"/>
                <a:gd name="T86" fmla="*/ 407 w 5095"/>
                <a:gd name="T87" fmla="*/ 2281 h 3313"/>
                <a:gd name="T88" fmla="*/ 750 w 5095"/>
                <a:gd name="T89" fmla="*/ 2812 h 3313"/>
                <a:gd name="T90" fmla="*/ 1094 w 5095"/>
                <a:gd name="T91" fmla="*/ 2906 h 3313"/>
                <a:gd name="T92" fmla="*/ 1282 w 5095"/>
                <a:gd name="T93" fmla="*/ 3062 h 3313"/>
                <a:gd name="T94" fmla="*/ 1157 w 5095"/>
                <a:gd name="T95" fmla="*/ 3312 h 3313"/>
                <a:gd name="T96" fmla="*/ 844 w 5095"/>
                <a:gd name="T97" fmla="*/ 3281 h 3313"/>
                <a:gd name="T98" fmla="*/ 500 w 5095"/>
                <a:gd name="T99" fmla="*/ 3125 h 3313"/>
                <a:gd name="T100" fmla="*/ 157 w 5095"/>
                <a:gd name="T101" fmla="*/ 2781 h 3313"/>
                <a:gd name="T102" fmla="*/ 0 w 5095"/>
                <a:gd name="T103" fmla="*/ 2375 h 3313"/>
                <a:gd name="T104" fmla="*/ 0 w 5095"/>
                <a:gd name="T105" fmla="*/ 2187 h 3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95" h="3313">
                  <a:moveTo>
                    <a:pt x="0" y="2187"/>
                  </a:moveTo>
                  <a:lnTo>
                    <a:pt x="0" y="2187"/>
                  </a:lnTo>
                  <a:cubicBezTo>
                    <a:pt x="0" y="1844"/>
                    <a:pt x="125" y="1562"/>
                    <a:pt x="407" y="1312"/>
                  </a:cubicBezTo>
                  <a:cubicBezTo>
                    <a:pt x="500" y="1250"/>
                    <a:pt x="625" y="1187"/>
                    <a:pt x="750" y="1156"/>
                  </a:cubicBezTo>
                  <a:cubicBezTo>
                    <a:pt x="782" y="1125"/>
                    <a:pt x="813" y="1094"/>
                    <a:pt x="813" y="1062"/>
                  </a:cubicBezTo>
                  <a:cubicBezTo>
                    <a:pt x="875" y="687"/>
                    <a:pt x="1032" y="406"/>
                    <a:pt x="1344" y="219"/>
                  </a:cubicBezTo>
                  <a:cubicBezTo>
                    <a:pt x="1563" y="62"/>
                    <a:pt x="1813" y="0"/>
                    <a:pt x="2094" y="31"/>
                  </a:cubicBezTo>
                  <a:cubicBezTo>
                    <a:pt x="2344" y="62"/>
                    <a:pt x="2563" y="187"/>
                    <a:pt x="2750" y="406"/>
                  </a:cubicBezTo>
                  <a:cubicBezTo>
                    <a:pt x="2782" y="437"/>
                    <a:pt x="2813" y="437"/>
                    <a:pt x="2875" y="437"/>
                  </a:cubicBezTo>
                  <a:cubicBezTo>
                    <a:pt x="2938" y="437"/>
                    <a:pt x="3000" y="437"/>
                    <a:pt x="3063" y="437"/>
                  </a:cubicBezTo>
                  <a:cubicBezTo>
                    <a:pt x="3219" y="437"/>
                    <a:pt x="3407" y="500"/>
                    <a:pt x="3563" y="594"/>
                  </a:cubicBezTo>
                  <a:cubicBezTo>
                    <a:pt x="3719" y="719"/>
                    <a:pt x="3844" y="844"/>
                    <a:pt x="3938" y="1031"/>
                  </a:cubicBezTo>
                  <a:cubicBezTo>
                    <a:pt x="3938" y="1031"/>
                    <a:pt x="3969" y="1031"/>
                    <a:pt x="4000" y="1062"/>
                  </a:cubicBezTo>
                  <a:cubicBezTo>
                    <a:pt x="4188" y="1062"/>
                    <a:pt x="4375" y="1125"/>
                    <a:pt x="4563" y="1219"/>
                  </a:cubicBezTo>
                  <a:cubicBezTo>
                    <a:pt x="4719" y="1312"/>
                    <a:pt x="4844" y="1469"/>
                    <a:pt x="4938" y="1625"/>
                  </a:cubicBezTo>
                  <a:cubicBezTo>
                    <a:pt x="5000" y="1750"/>
                    <a:pt x="5032" y="1875"/>
                    <a:pt x="5063" y="2000"/>
                  </a:cubicBezTo>
                  <a:cubicBezTo>
                    <a:pt x="5094" y="2125"/>
                    <a:pt x="5094" y="2281"/>
                    <a:pt x="5063" y="2406"/>
                  </a:cubicBezTo>
                  <a:cubicBezTo>
                    <a:pt x="5032" y="2500"/>
                    <a:pt x="5000" y="2625"/>
                    <a:pt x="4938" y="2719"/>
                  </a:cubicBezTo>
                  <a:cubicBezTo>
                    <a:pt x="4844" y="2906"/>
                    <a:pt x="4688" y="3062"/>
                    <a:pt x="4532" y="3156"/>
                  </a:cubicBezTo>
                  <a:cubicBezTo>
                    <a:pt x="4407" y="3219"/>
                    <a:pt x="4313" y="3250"/>
                    <a:pt x="4188" y="3281"/>
                  </a:cubicBezTo>
                  <a:cubicBezTo>
                    <a:pt x="4125" y="3312"/>
                    <a:pt x="4063" y="3312"/>
                    <a:pt x="4000" y="3312"/>
                  </a:cubicBezTo>
                  <a:cubicBezTo>
                    <a:pt x="3907" y="3281"/>
                    <a:pt x="3844" y="3219"/>
                    <a:pt x="3844" y="3125"/>
                  </a:cubicBezTo>
                  <a:cubicBezTo>
                    <a:pt x="3844" y="3031"/>
                    <a:pt x="3907" y="2937"/>
                    <a:pt x="4000" y="2937"/>
                  </a:cubicBezTo>
                  <a:cubicBezTo>
                    <a:pt x="4063" y="2906"/>
                    <a:pt x="4157" y="2875"/>
                    <a:pt x="4219" y="2875"/>
                  </a:cubicBezTo>
                  <a:cubicBezTo>
                    <a:pt x="4375" y="2812"/>
                    <a:pt x="4469" y="2719"/>
                    <a:pt x="4563" y="2594"/>
                  </a:cubicBezTo>
                  <a:cubicBezTo>
                    <a:pt x="4594" y="2531"/>
                    <a:pt x="4625" y="2437"/>
                    <a:pt x="4657" y="2375"/>
                  </a:cubicBezTo>
                  <a:cubicBezTo>
                    <a:pt x="4688" y="2312"/>
                    <a:pt x="4688" y="2250"/>
                    <a:pt x="4688" y="2156"/>
                  </a:cubicBezTo>
                  <a:cubicBezTo>
                    <a:pt x="4688" y="1937"/>
                    <a:pt x="4594" y="1750"/>
                    <a:pt x="4407" y="1594"/>
                  </a:cubicBezTo>
                  <a:cubicBezTo>
                    <a:pt x="4250" y="1469"/>
                    <a:pt x="4032" y="1406"/>
                    <a:pt x="3813" y="1469"/>
                  </a:cubicBezTo>
                  <a:cubicBezTo>
                    <a:pt x="3719" y="1500"/>
                    <a:pt x="3688" y="1469"/>
                    <a:pt x="3657" y="1375"/>
                  </a:cubicBezTo>
                  <a:cubicBezTo>
                    <a:pt x="3594" y="1156"/>
                    <a:pt x="3469" y="969"/>
                    <a:pt x="3250" y="875"/>
                  </a:cubicBezTo>
                  <a:cubicBezTo>
                    <a:pt x="3094" y="812"/>
                    <a:pt x="2907" y="812"/>
                    <a:pt x="2750" y="875"/>
                  </a:cubicBezTo>
                  <a:cubicBezTo>
                    <a:pt x="2719" y="875"/>
                    <a:pt x="2688" y="875"/>
                    <a:pt x="2657" y="875"/>
                  </a:cubicBezTo>
                  <a:cubicBezTo>
                    <a:pt x="2625" y="875"/>
                    <a:pt x="2625" y="875"/>
                    <a:pt x="2594" y="844"/>
                  </a:cubicBezTo>
                  <a:cubicBezTo>
                    <a:pt x="2532" y="781"/>
                    <a:pt x="2500" y="687"/>
                    <a:pt x="2438" y="625"/>
                  </a:cubicBezTo>
                  <a:cubicBezTo>
                    <a:pt x="2344" y="531"/>
                    <a:pt x="2219" y="468"/>
                    <a:pt x="2094" y="437"/>
                  </a:cubicBezTo>
                  <a:cubicBezTo>
                    <a:pt x="1969" y="406"/>
                    <a:pt x="1844" y="437"/>
                    <a:pt x="1719" y="468"/>
                  </a:cubicBezTo>
                  <a:cubicBezTo>
                    <a:pt x="1563" y="500"/>
                    <a:pt x="1469" y="594"/>
                    <a:pt x="1375" y="719"/>
                  </a:cubicBezTo>
                  <a:cubicBezTo>
                    <a:pt x="1219" y="906"/>
                    <a:pt x="1188" y="1125"/>
                    <a:pt x="1250" y="1375"/>
                  </a:cubicBezTo>
                  <a:cubicBezTo>
                    <a:pt x="1250" y="1437"/>
                    <a:pt x="1250" y="1469"/>
                    <a:pt x="1188" y="1469"/>
                  </a:cubicBezTo>
                  <a:cubicBezTo>
                    <a:pt x="1125" y="1469"/>
                    <a:pt x="1094" y="1469"/>
                    <a:pt x="1063" y="1469"/>
                  </a:cubicBezTo>
                  <a:cubicBezTo>
                    <a:pt x="907" y="1500"/>
                    <a:pt x="750" y="1562"/>
                    <a:pt x="657" y="1656"/>
                  </a:cubicBezTo>
                  <a:cubicBezTo>
                    <a:pt x="532" y="1750"/>
                    <a:pt x="438" y="1875"/>
                    <a:pt x="407" y="2000"/>
                  </a:cubicBezTo>
                  <a:cubicBezTo>
                    <a:pt x="407" y="2094"/>
                    <a:pt x="407" y="2187"/>
                    <a:pt x="407" y="2281"/>
                  </a:cubicBezTo>
                  <a:cubicBezTo>
                    <a:pt x="438" y="2531"/>
                    <a:pt x="563" y="2687"/>
                    <a:pt x="750" y="2812"/>
                  </a:cubicBezTo>
                  <a:cubicBezTo>
                    <a:pt x="844" y="2875"/>
                    <a:pt x="969" y="2906"/>
                    <a:pt x="1094" y="2906"/>
                  </a:cubicBezTo>
                  <a:cubicBezTo>
                    <a:pt x="1188" y="2937"/>
                    <a:pt x="1250" y="2969"/>
                    <a:pt x="1282" y="3062"/>
                  </a:cubicBezTo>
                  <a:cubicBezTo>
                    <a:pt x="1313" y="3156"/>
                    <a:pt x="1250" y="3281"/>
                    <a:pt x="1157" y="3312"/>
                  </a:cubicBezTo>
                  <a:cubicBezTo>
                    <a:pt x="1063" y="3312"/>
                    <a:pt x="938" y="3312"/>
                    <a:pt x="844" y="3281"/>
                  </a:cubicBezTo>
                  <a:cubicBezTo>
                    <a:pt x="719" y="3250"/>
                    <a:pt x="594" y="3187"/>
                    <a:pt x="500" y="3125"/>
                  </a:cubicBezTo>
                  <a:cubicBezTo>
                    <a:pt x="344" y="3031"/>
                    <a:pt x="250" y="2906"/>
                    <a:pt x="157" y="2781"/>
                  </a:cubicBezTo>
                  <a:cubicBezTo>
                    <a:pt x="94" y="2656"/>
                    <a:pt x="32" y="2500"/>
                    <a:pt x="0" y="2375"/>
                  </a:cubicBezTo>
                  <a:cubicBezTo>
                    <a:pt x="0" y="2312"/>
                    <a:pt x="0" y="2250"/>
                    <a:pt x="0" y="2187"/>
                  </a:cubicBezTo>
                </a:path>
              </a:pathLst>
            </a:custGeom>
            <a:grpFill/>
            <a:ln>
              <a:noFill/>
            </a:ln>
            <a:effectLst/>
          </p:spPr>
          <p:txBody>
            <a:bodyPr wrap="none" anchor="ctr"/>
            <a:lstStyle/>
            <a:p>
              <a:endParaRPr lang="en-US" dirty="0"/>
            </a:p>
          </p:txBody>
        </p:sp>
        <p:sp>
          <p:nvSpPr>
            <p:cNvPr id="23" name="Freeform 5"/>
            <p:cNvSpPr>
              <a:spLocks noChangeArrowheads="1"/>
            </p:cNvSpPr>
            <p:nvPr/>
          </p:nvSpPr>
          <p:spPr bwMode="gray">
            <a:xfrm>
              <a:off x="1922344" y="2715808"/>
              <a:ext cx="308852" cy="579427"/>
            </a:xfrm>
            <a:custGeom>
              <a:avLst/>
              <a:gdLst>
                <a:gd name="T0" fmla="*/ 1000 w 1032"/>
                <a:gd name="T1" fmla="*/ 0 h 1938"/>
                <a:gd name="T2" fmla="*/ 1000 w 1032"/>
                <a:gd name="T3" fmla="*/ 0 h 1938"/>
                <a:gd name="T4" fmla="*/ 1031 w 1032"/>
                <a:gd name="T5" fmla="*/ 94 h 1938"/>
                <a:gd name="T6" fmla="*/ 969 w 1032"/>
                <a:gd name="T7" fmla="*/ 625 h 1938"/>
                <a:gd name="T8" fmla="*/ 906 w 1032"/>
                <a:gd name="T9" fmla="*/ 1094 h 1938"/>
                <a:gd name="T10" fmla="*/ 906 w 1032"/>
                <a:gd name="T11" fmla="*/ 1219 h 1938"/>
                <a:gd name="T12" fmla="*/ 875 w 1032"/>
                <a:gd name="T13" fmla="*/ 1437 h 1938"/>
                <a:gd name="T14" fmla="*/ 594 w 1032"/>
                <a:gd name="T15" fmla="*/ 1875 h 1938"/>
                <a:gd name="T16" fmla="*/ 63 w 1032"/>
                <a:gd name="T17" fmla="*/ 1687 h 1938"/>
                <a:gd name="T18" fmla="*/ 31 w 1032"/>
                <a:gd name="T19" fmla="*/ 1344 h 1938"/>
                <a:gd name="T20" fmla="*/ 250 w 1032"/>
                <a:gd name="T21" fmla="*/ 1062 h 1938"/>
                <a:gd name="T22" fmla="*/ 344 w 1032"/>
                <a:gd name="T23" fmla="*/ 937 h 1938"/>
                <a:gd name="T24" fmla="*/ 750 w 1032"/>
                <a:gd name="T25" fmla="*/ 375 h 1938"/>
                <a:gd name="T26" fmla="*/ 1000 w 1032"/>
                <a:gd name="T27" fmla="*/ 0 h 1938"/>
                <a:gd name="T28" fmla="*/ 438 w 1032"/>
                <a:gd name="T29" fmla="*/ 1656 h 1938"/>
                <a:gd name="T30" fmla="*/ 438 w 1032"/>
                <a:gd name="T31" fmla="*/ 1656 h 1938"/>
                <a:gd name="T32" fmla="*/ 656 w 1032"/>
                <a:gd name="T33" fmla="*/ 1469 h 1938"/>
                <a:gd name="T34" fmla="*/ 438 w 1032"/>
                <a:gd name="T35" fmla="*/ 1250 h 1938"/>
                <a:gd name="T36" fmla="*/ 250 w 1032"/>
                <a:gd name="T37" fmla="*/ 1469 h 1938"/>
                <a:gd name="T38" fmla="*/ 438 w 1032"/>
                <a:gd name="T39" fmla="*/ 1656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32" h="1938">
                  <a:moveTo>
                    <a:pt x="1000" y="0"/>
                  </a:moveTo>
                  <a:lnTo>
                    <a:pt x="1000" y="0"/>
                  </a:lnTo>
                  <a:cubicBezTo>
                    <a:pt x="1000" y="31"/>
                    <a:pt x="1031" y="62"/>
                    <a:pt x="1031" y="94"/>
                  </a:cubicBezTo>
                  <a:cubicBezTo>
                    <a:pt x="1000" y="250"/>
                    <a:pt x="969" y="437"/>
                    <a:pt x="969" y="625"/>
                  </a:cubicBezTo>
                  <a:cubicBezTo>
                    <a:pt x="938" y="781"/>
                    <a:pt x="938" y="937"/>
                    <a:pt x="906" y="1094"/>
                  </a:cubicBezTo>
                  <a:cubicBezTo>
                    <a:pt x="906" y="1125"/>
                    <a:pt x="906" y="1187"/>
                    <a:pt x="906" y="1219"/>
                  </a:cubicBezTo>
                  <a:cubicBezTo>
                    <a:pt x="875" y="1281"/>
                    <a:pt x="875" y="1375"/>
                    <a:pt x="875" y="1437"/>
                  </a:cubicBezTo>
                  <a:cubicBezTo>
                    <a:pt x="906" y="1625"/>
                    <a:pt x="750" y="1812"/>
                    <a:pt x="594" y="1875"/>
                  </a:cubicBezTo>
                  <a:cubicBezTo>
                    <a:pt x="406" y="1937"/>
                    <a:pt x="188" y="1875"/>
                    <a:pt x="63" y="1687"/>
                  </a:cubicBezTo>
                  <a:cubicBezTo>
                    <a:pt x="0" y="1593"/>
                    <a:pt x="0" y="1469"/>
                    <a:pt x="31" y="1344"/>
                  </a:cubicBezTo>
                  <a:cubicBezTo>
                    <a:pt x="31" y="1219"/>
                    <a:pt x="125" y="1125"/>
                    <a:pt x="250" y="1062"/>
                  </a:cubicBezTo>
                  <a:cubicBezTo>
                    <a:pt x="313" y="1031"/>
                    <a:pt x="313" y="1000"/>
                    <a:pt x="344" y="937"/>
                  </a:cubicBezTo>
                  <a:cubicBezTo>
                    <a:pt x="500" y="750"/>
                    <a:pt x="625" y="562"/>
                    <a:pt x="750" y="375"/>
                  </a:cubicBezTo>
                  <a:cubicBezTo>
                    <a:pt x="813" y="250"/>
                    <a:pt x="906" y="125"/>
                    <a:pt x="1000" y="0"/>
                  </a:cubicBezTo>
                  <a:close/>
                  <a:moveTo>
                    <a:pt x="438" y="1656"/>
                  </a:moveTo>
                  <a:lnTo>
                    <a:pt x="438" y="1656"/>
                  </a:lnTo>
                  <a:cubicBezTo>
                    <a:pt x="563" y="1656"/>
                    <a:pt x="656" y="1562"/>
                    <a:pt x="656" y="1469"/>
                  </a:cubicBezTo>
                  <a:cubicBezTo>
                    <a:pt x="656" y="1344"/>
                    <a:pt x="563" y="1250"/>
                    <a:pt x="438" y="1250"/>
                  </a:cubicBezTo>
                  <a:cubicBezTo>
                    <a:pt x="313" y="1250"/>
                    <a:pt x="250" y="1344"/>
                    <a:pt x="250" y="1469"/>
                  </a:cubicBezTo>
                  <a:cubicBezTo>
                    <a:pt x="250" y="1562"/>
                    <a:pt x="313" y="1656"/>
                    <a:pt x="438" y="1656"/>
                  </a:cubicBezTo>
                  <a:close/>
                </a:path>
              </a:pathLst>
            </a:custGeom>
            <a:grpFill/>
            <a:ln>
              <a:noFill/>
            </a:ln>
            <a:effectLst/>
          </p:spPr>
          <p:txBody>
            <a:bodyPr wrap="none" anchor="ctr"/>
            <a:lstStyle/>
            <a:p>
              <a:endParaRPr lang="en-US" dirty="0"/>
            </a:p>
          </p:txBody>
        </p:sp>
        <p:sp>
          <p:nvSpPr>
            <p:cNvPr id="24" name="Freeform 8"/>
            <p:cNvSpPr>
              <a:spLocks noChangeArrowheads="1"/>
            </p:cNvSpPr>
            <p:nvPr/>
          </p:nvSpPr>
          <p:spPr bwMode="gray">
            <a:xfrm>
              <a:off x="1745480" y="2546863"/>
              <a:ext cx="234938" cy="308852"/>
            </a:xfrm>
            <a:custGeom>
              <a:avLst/>
              <a:gdLst>
                <a:gd name="T0" fmla="*/ 782 w 783"/>
                <a:gd name="T1" fmla="*/ 844 h 1033"/>
                <a:gd name="T2" fmla="*/ 782 w 783"/>
                <a:gd name="T3" fmla="*/ 844 h 1033"/>
                <a:gd name="T4" fmla="*/ 750 w 783"/>
                <a:gd name="T5" fmla="*/ 875 h 1033"/>
                <a:gd name="T6" fmla="*/ 563 w 783"/>
                <a:gd name="T7" fmla="*/ 1000 h 1033"/>
                <a:gd name="T8" fmla="*/ 469 w 783"/>
                <a:gd name="T9" fmla="*/ 1000 h 1033"/>
                <a:gd name="T10" fmla="*/ 282 w 783"/>
                <a:gd name="T11" fmla="*/ 750 h 1033"/>
                <a:gd name="T12" fmla="*/ 32 w 783"/>
                <a:gd name="T13" fmla="*/ 438 h 1033"/>
                <a:gd name="T14" fmla="*/ 63 w 783"/>
                <a:gd name="T15" fmla="*/ 313 h 1033"/>
                <a:gd name="T16" fmla="*/ 532 w 783"/>
                <a:gd name="T17" fmla="*/ 32 h 1033"/>
                <a:gd name="T18" fmla="*/ 594 w 783"/>
                <a:gd name="T19" fmla="*/ 0 h 1033"/>
                <a:gd name="T20" fmla="*/ 657 w 783"/>
                <a:gd name="T21" fmla="*/ 63 h 1033"/>
                <a:gd name="T22" fmla="*/ 688 w 783"/>
                <a:gd name="T23" fmla="*/ 313 h 1033"/>
                <a:gd name="T24" fmla="*/ 782 w 783"/>
                <a:gd name="T25" fmla="*/ 782 h 1033"/>
                <a:gd name="T26" fmla="*/ 782 w 783"/>
                <a:gd name="T27" fmla="*/ 844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3" h="1033">
                  <a:moveTo>
                    <a:pt x="782" y="844"/>
                  </a:moveTo>
                  <a:lnTo>
                    <a:pt x="782" y="844"/>
                  </a:lnTo>
                  <a:cubicBezTo>
                    <a:pt x="782" y="844"/>
                    <a:pt x="782" y="875"/>
                    <a:pt x="750" y="875"/>
                  </a:cubicBezTo>
                  <a:cubicBezTo>
                    <a:pt x="688" y="907"/>
                    <a:pt x="625" y="938"/>
                    <a:pt x="563" y="1000"/>
                  </a:cubicBezTo>
                  <a:cubicBezTo>
                    <a:pt x="532" y="1032"/>
                    <a:pt x="500" y="1032"/>
                    <a:pt x="469" y="1000"/>
                  </a:cubicBezTo>
                  <a:cubicBezTo>
                    <a:pt x="407" y="907"/>
                    <a:pt x="344" y="813"/>
                    <a:pt x="282" y="750"/>
                  </a:cubicBezTo>
                  <a:cubicBezTo>
                    <a:pt x="219" y="625"/>
                    <a:pt x="125" y="532"/>
                    <a:pt x="32" y="438"/>
                  </a:cubicBezTo>
                  <a:cubicBezTo>
                    <a:pt x="0" y="375"/>
                    <a:pt x="0" y="344"/>
                    <a:pt x="63" y="313"/>
                  </a:cubicBezTo>
                  <a:cubicBezTo>
                    <a:pt x="188" y="188"/>
                    <a:pt x="375" y="94"/>
                    <a:pt x="532" y="32"/>
                  </a:cubicBezTo>
                  <a:cubicBezTo>
                    <a:pt x="563" y="32"/>
                    <a:pt x="563" y="32"/>
                    <a:pt x="594" y="0"/>
                  </a:cubicBezTo>
                  <a:cubicBezTo>
                    <a:pt x="625" y="0"/>
                    <a:pt x="657" y="32"/>
                    <a:pt x="657" y="63"/>
                  </a:cubicBezTo>
                  <a:cubicBezTo>
                    <a:pt x="657" y="157"/>
                    <a:pt x="688" y="219"/>
                    <a:pt x="688" y="313"/>
                  </a:cubicBezTo>
                  <a:cubicBezTo>
                    <a:pt x="719" y="469"/>
                    <a:pt x="750" y="625"/>
                    <a:pt x="782" y="782"/>
                  </a:cubicBezTo>
                  <a:cubicBezTo>
                    <a:pt x="782" y="813"/>
                    <a:pt x="782" y="813"/>
                    <a:pt x="782" y="844"/>
                  </a:cubicBezTo>
                </a:path>
              </a:pathLst>
            </a:custGeom>
            <a:grpFill/>
            <a:ln>
              <a:noFill/>
            </a:ln>
            <a:effectLst/>
          </p:spPr>
          <p:txBody>
            <a:bodyPr wrap="none" anchor="ctr"/>
            <a:lstStyle/>
            <a:p>
              <a:endParaRPr lang="en-US" dirty="0"/>
            </a:p>
          </p:txBody>
        </p:sp>
        <p:sp>
          <p:nvSpPr>
            <p:cNvPr id="25" name="Freeform 9"/>
            <p:cNvSpPr>
              <a:spLocks noChangeArrowheads="1"/>
            </p:cNvSpPr>
            <p:nvPr/>
          </p:nvSpPr>
          <p:spPr bwMode="gray">
            <a:xfrm>
              <a:off x="1969859" y="2528385"/>
              <a:ext cx="187423" cy="262656"/>
            </a:xfrm>
            <a:custGeom>
              <a:avLst/>
              <a:gdLst>
                <a:gd name="T0" fmla="*/ 438 w 626"/>
                <a:gd name="T1" fmla="*/ 875 h 876"/>
                <a:gd name="T2" fmla="*/ 438 w 626"/>
                <a:gd name="T3" fmla="*/ 875 h 876"/>
                <a:gd name="T4" fmla="*/ 188 w 626"/>
                <a:gd name="T5" fmla="*/ 875 h 876"/>
                <a:gd name="T6" fmla="*/ 125 w 626"/>
                <a:gd name="T7" fmla="*/ 844 h 876"/>
                <a:gd name="T8" fmla="*/ 32 w 626"/>
                <a:gd name="T9" fmla="*/ 312 h 876"/>
                <a:gd name="T10" fmla="*/ 0 w 626"/>
                <a:gd name="T11" fmla="*/ 94 h 876"/>
                <a:gd name="T12" fmla="*/ 63 w 626"/>
                <a:gd name="T13" fmla="*/ 31 h 876"/>
                <a:gd name="T14" fmla="*/ 282 w 626"/>
                <a:gd name="T15" fmla="*/ 0 h 876"/>
                <a:gd name="T16" fmla="*/ 563 w 626"/>
                <a:gd name="T17" fmla="*/ 31 h 876"/>
                <a:gd name="T18" fmla="*/ 625 w 626"/>
                <a:gd name="T19" fmla="*/ 125 h 876"/>
                <a:gd name="T20" fmla="*/ 563 w 626"/>
                <a:gd name="T21" fmla="*/ 469 h 876"/>
                <a:gd name="T22" fmla="*/ 500 w 626"/>
                <a:gd name="T23" fmla="*/ 781 h 876"/>
                <a:gd name="T24" fmla="*/ 438 w 626"/>
                <a:gd name="T25" fmla="*/ 875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6" h="876">
                  <a:moveTo>
                    <a:pt x="438" y="875"/>
                  </a:moveTo>
                  <a:lnTo>
                    <a:pt x="438" y="875"/>
                  </a:lnTo>
                  <a:cubicBezTo>
                    <a:pt x="344" y="875"/>
                    <a:pt x="282" y="875"/>
                    <a:pt x="188" y="875"/>
                  </a:cubicBezTo>
                  <a:cubicBezTo>
                    <a:pt x="157" y="875"/>
                    <a:pt x="157" y="875"/>
                    <a:pt x="125" y="844"/>
                  </a:cubicBezTo>
                  <a:cubicBezTo>
                    <a:pt x="94" y="656"/>
                    <a:pt x="63" y="469"/>
                    <a:pt x="32" y="312"/>
                  </a:cubicBezTo>
                  <a:cubicBezTo>
                    <a:pt x="32" y="250"/>
                    <a:pt x="0" y="156"/>
                    <a:pt x="0" y="94"/>
                  </a:cubicBezTo>
                  <a:cubicBezTo>
                    <a:pt x="0" y="62"/>
                    <a:pt x="0" y="31"/>
                    <a:pt x="63" y="31"/>
                  </a:cubicBezTo>
                  <a:cubicBezTo>
                    <a:pt x="125" y="0"/>
                    <a:pt x="188" y="0"/>
                    <a:pt x="282" y="0"/>
                  </a:cubicBezTo>
                  <a:cubicBezTo>
                    <a:pt x="375" y="0"/>
                    <a:pt x="469" y="31"/>
                    <a:pt x="563" y="31"/>
                  </a:cubicBezTo>
                  <a:cubicBezTo>
                    <a:pt x="625" y="31"/>
                    <a:pt x="625" y="62"/>
                    <a:pt x="625" y="125"/>
                  </a:cubicBezTo>
                  <a:cubicBezTo>
                    <a:pt x="594" y="219"/>
                    <a:pt x="563" y="344"/>
                    <a:pt x="563" y="469"/>
                  </a:cubicBezTo>
                  <a:cubicBezTo>
                    <a:pt x="532" y="562"/>
                    <a:pt x="532" y="687"/>
                    <a:pt x="500" y="781"/>
                  </a:cubicBezTo>
                  <a:cubicBezTo>
                    <a:pt x="500" y="844"/>
                    <a:pt x="469" y="875"/>
                    <a:pt x="438" y="875"/>
                  </a:cubicBezTo>
                </a:path>
              </a:pathLst>
            </a:custGeom>
            <a:grpFill/>
            <a:ln>
              <a:noFill/>
            </a:ln>
            <a:effectLst/>
          </p:spPr>
          <p:txBody>
            <a:bodyPr wrap="none" anchor="ctr"/>
            <a:lstStyle/>
            <a:p>
              <a:endParaRPr lang="en-US" dirty="0"/>
            </a:p>
          </p:txBody>
        </p:sp>
        <p:sp>
          <p:nvSpPr>
            <p:cNvPr id="26" name="Freeform 10"/>
            <p:cNvSpPr>
              <a:spLocks noChangeArrowheads="1"/>
            </p:cNvSpPr>
            <p:nvPr/>
          </p:nvSpPr>
          <p:spPr bwMode="gray">
            <a:xfrm>
              <a:off x="1604253" y="2678851"/>
              <a:ext cx="271895" cy="271895"/>
            </a:xfrm>
            <a:custGeom>
              <a:avLst/>
              <a:gdLst>
                <a:gd name="T0" fmla="*/ 406 w 907"/>
                <a:gd name="T1" fmla="*/ 0 h 907"/>
                <a:gd name="T2" fmla="*/ 406 w 907"/>
                <a:gd name="T3" fmla="*/ 0 h 907"/>
                <a:gd name="T4" fmla="*/ 593 w 907"/>
                <a:gd name="T5" fmla="*/ 250 h 907"/>
                <a:gd name="T6" fmla="*/ 843 w 907"/>
                <a:gd name="T7" fmla="*/ 625 h 907"/>
                <a:gd name="T8" fmla="*/ 843 w 907"/>
                <a:gd name="T9" fmla="*/ 750 h 907"/>
                <a:gd name="T10" fmla="*/ 781 w 907"/>
                <a:gd name="T11" fmla="*/ 875 h 907"/>
                <a:gd name="T12" fmla="*/ 687 w 907"/>
                <a:gd name="T13" fmla="*/ 906 h 907"/>
                <a:gd name="T14" fmla="*/ 187 w 907"/>
                <a:gd name="T15" fmla="*/ 687 h 907"/>
                <a:gd name="T16" fmla="*/ 31 w 907"/>
                <a:gd name="T17" fmla="*/ 625 h 907"/>
                <a:gd name="T18" fmla="*/ 0 w 907"/>
                <a:gd name="T19" fmla="*/ 562 h 907"/>
                <a:gd name="T20" fmla="*/ 156 w 907"/>
                <a:gd name="T21" fmla="*/ 312 h 907"/>
                <a:gd name="T22" fmla="*/ 312 w 907"/>
                <a:gd name="T23" fmla="*/ 62 h 907"/>
                <a:gd name="T24" fmla="*/ 375 w 907"/>
                <a:gd name="T25" fmla="*/ 0 h 907"/>
                <a:gd name="T26" fmla="*/ 406 w 907"/>
                <a:gd name="T27" fmla="*/ 0 h 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7" h="907">
                  <a:moveTo>
                    <a:pt x="406" y="0"/>
                  </a:moveTo>
                  <a:lnTo>
                    <a:pt x="406" y="0"/>
                  </a:lnTo>
                  <a:cubicBezTo>
                    <a:pt x="468" y="94"/>
                    <a:pt x="531" y="187"/>
                    <a:pt x="593" y="250"/>
                  </a:cubicBezTo>
                  <a:cubicBezTo>
                    <a:pt x="687" y="375"/>
                    <a:pt x="750" y="500"/>
                    <a:pt x="843" y="625"/>
                  </a:cubicBezTo>
                  <a:cubicBezTo>
                    <a:pt x="906" y="656"/>
                    <a:pt x="906" y="687"/>
                    <a:pt x="843" y="750"/>
                  </a:cubicBezTo>
                  <a:cubicBezTo>
                    <a:pt x="812" y="781"/>
                    <a:pt x="781" y="812"/>
                    <a:pt x="781" y="875"/>
                  </a:cubicBezTo>
                  <a:cubicBezTo>
                    <a:pt x="750" y="906"/>
                    <a:pt x="718" y="906"/>
                    <a:pt x="687" y="906"/>
                  </a:cubicBezTo>
                  <a:cubicBezTo>
                    <a:pt x="531" y="843"/>
                    <a:pt x="343" y="750"/>
                    <a:pt x="187" y="687"/>
                  </a:cubicBezTo>
                  <a:cubicBezTo>
                    <a:pt x="125" y="656"/>
                    <a:pt x="93" y="656"/>
                    <a:pt x="31" y="625"/>
                  </a:cubicBezTo>
                  <a:cubicBezTo>
                    <a:pt x="0" y="625"/>
                    <a:pt x="0" y="594"/>
                    <a:pt x="0" y="562"/>
                  </a:cubicBezTo>
                  <a:cubicBezTo>
                    <a:pt x="62" y="469"/>
                    <a:pt x="93" y="375"/>
                    <a:pt x="156" y="312"/>
                  </a:cubicBezTo>
                  <a:cubicBezTo>
                    <a:pt x="187" y="219"/>
                    <a:pt x="250" y="156"/>
                    <a:pt x="312" y="62"/>
                  </a:cubicBezTo>
                  <a:cubicBezTo>
                    <a:pt x="343" y="31"/>
                    <a:pt x="343" y="31"/>
                    <a:pt x="375" y="0"/>
                  </a:cubicBezTo>
                  <a:cubicBezTo>
                    <a:pt x="375" y="0"/>
                    <a:pt x="375" y="0"/>
                    <a:pt x="406" y="0"/>
                  </a:cubicBezTo>
                </a:path>
              </a:pathLst>
            </a:custGeom>
            <a:grpFill/>
            <a:ln>
              <a:noFill/>
            </a:ln>
            <a:effectLst/>
          </p:spPr>
          <p:txBody>
            <a:bodyPr wrap="none" anchor="ctr"/>
            <a:lstStyle/>
            <a:p>
              <a:endParaRPr lang="en-US" dirty="0"/>
            </a:p>
          </p:txBody>
        </p:sp>
        <p:sp>
          <p:nvSpPr>
            <p:cNvPr id="27" name="Freeform 11"/>
            <p:cNvSpPr>
              <a:spLocks noChangeArrowheads="1"/>
            </p:cNvSpPr>
            <p:nvPr/>
          </p:nvSpPr>
          <p:spPr bwMode="gray">
            <a:xfrm>
              <a:off x="2249674" y="2688091"/>
              <a:ext cx="253417" cy="262656"/>
            </a:xfrm>
            <a:custGeom>
              <a:avLst/>
              <a:gdLst>
                <a:gd name="T0" fmla="*/ 0 w 845"/>
                <a:gd name="T1" fmla="*/ 594 h 876"/>
                <a:gd name="T2" fmla="*/ 0 w 845"/>
                <a:gd name="T3" fmla="*/ 594 h 876"/>
                <a:gd name="T4" fmla="*/ 31 w 845"/>
                <a:gd name="T5" fmla="*/ 563 h 876"/>
                <a:gd name="T6" fmla="*/ 437 w 845"/>
                <a:gd name="T7" fmla="*/ 31 h 876"/>
                <a:gd name="T8" fmla="*/ 531 w 845"/>
                <a:gd name="T9" fmla="*/ 31 h 876"/>
                <a:gd name="T10" fmla="*/ 750 w 845"/>
                <a:gd name="T11" fmla="*/ 344 h 876"/>
                <a:gd name="T12" fmla="*/ 844 w 845"/>
                <a:gd name="T13" fmla="*/ 531 h 876"/>
                <a:gd name="T14" fmla="*/ 812 w 845"/>
                <a:gd name="T15" fmla="*/ 594 h 876"/>
                <a:gd name="T16" fmla="*/ 531 w 845"/>
                <a:gd name="T17" fmla="*/ 719 h 876"/>
                <a:gd name="T18" fmla="*/ 219 w 845"/>
                <a:gd name="T19" fmla="*/ 844 h 876"/>
                <a:gd name="T20" fmla="*/ 156 w 845"/>
                <a:gd name="T21" fmla="*/ 844 h 876"/>
                <a:gd name="T22" fmla="*/ 31 w 845"/>
                <a:gd name="T23" fmla="*/ 656 h 876"/>
                <a:gd name="T24" fmla="*/ 0 w 845"/>
                <a:gd name="T25" fmla="*/ 59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5" h="876">
                  <a:moveTo>
                    <a:pt x="0" y="594"/>
                  </a:moveTo>
                  <a:lnTo>
                    <a:pt x="0" y="594"/>
                  </a:lnTo>
                  <a:cubicBezTo>
                    <a:pt x="31" y="594"/>
                    <a:pt x="31" y="594"/>
                    <a:pt x="31" y="563"/>
                  </a:cubicBezTo>
                  <a:cubicBezTo>
                    <a:pt x="187" y="375"/>
                    <a:pt x="312" y="219"/>
                    <a:pt x="437" y="31"/>
                  </a:cubicBezTo>
                  <a:cubicBezTo>
                    <a:pt x="469" y="0"/>
                    <a:pt x="500" y="0"/>
                    <a:pt x="531" y="31"/>
                  </a:cubicBezTo>
                  <a:cubicBezTo>
                    <a:pt x="594" y="125"/>
                    <a:pt x="687" y="250"/>
                    <a:pt x="750" y="344"/>
                  </a:cubicBezTo>
                  <a:cubicBezTo>
                    <a:pt x="781" y="406"/>
                    <a:pt x="812" y="469"/>
                    <a:pt x="844" y="531"/>
                  </a:cubicBezTo>
                  <a:cubicBezTo>
                    <a:pt x="844" y="563"/>
                    <a:pt x="844" y="594"/>
                    <a:pt x="812" y="594"/>
                  </a:cubicBezTo>
                  <a:cubicBezTo>
                    <a:pt x="719" y="656"/>
                    <a:pt x="625" y="688"/>
                    <a:pt x="531" y="719"/>
                  </a:cubicBezTo>
                  <a:cubicBezTo>
                    <a:pt x="406" y="781"/>
                    <a:pt x="312" y="812"/>
                    <a:pt x="219" y="844"/>
                  </a:cubicBezTo>
                  <a:cubicBezTo>
                    <a:pt x="187" y="875"/>
                    <a:pt x="187" y="875"/>
                    <a:pt x="156" y="844"/>
                  </a:cubicBezTo>
                  <a:cubicBezTo>
                    <a:pt x="125" y="781"/>
                    <a:pt x="62" y="719"/>
                    <a:pt x="31" y="656"/>
                  </a:cubicBezTo>
                  <a:cubicBezTo>
                    <a:pt x="31" y="625"/>
                    <a:pt x="31" y="625"/>
                    <a:pt x="0" y="594"/>
                  </a:cubicBezTo>
                </a:path>
              </a:pathLst>
            </a:custGeom>
            <a:grpFill/>
            <a:ln>
              <a:noFill/>
            </a:ln>
            <a:effectLst/>
          </p:spPr>
          <p:txBody>
            <a:bodyPr wrap="none" anchor="ctr"/>
            <a:lstStyle/>
            <a:p>
              <a:endParaRPr lang="en-US" dirty="0"/>
            </a:p>
          </p:txBody>
        </p:sp>
        <p:sp>
          <p:nvSpPr>
            <p:cNvPr id="28" name="Freeform 14"/>
            <p:cNvSpPr>
              <a:spLocks noChangeArrowheads="1"/>
            </p:cNvSpPr>
            <p:nvPr/>
          </p:nvSpPr>
          <p:spPr bwMode="gray">
            <a:xfrm>
              <a:off x="2155962" y="2546863"/>
              <a:ext cx="215141" cy="253417"/>
            </a:xfrm>
            <a:custGeom>
              <a:avLst/>
              <a:gdLst>
                <a:gd name="T0" fmla="*/ 375 w 720"/>
                <a:gd name="T1" fmla="*/ 250 h 845"/>
                <a:gd name="T2" fmla="*/ 375 w 720"/>
                <a:gd name="T3" fmla="*/ 250 h 845"/>
                <a:gd name="T4" fmla="*/ 63 w 720"/>
                <a:gd name="T5" fmla="*/ 625 h 845"/>
                <a:gd name="T6" fmla="*/ 32 w 720"/>
                <a:gd name="T7" fmla="*/ 625 h 845"/>
                <a:gd name="T8" fmla="*/ 0 w 720"/>
                <a:gd name="T9" fmla="*/ 594 h 845"/>
                <a:gd name="T10" fmla="*/ 63 w 720"/>
                <a:gd name="T11" fmla="*/ 313 h 845"/>
                <a:gd name="T12" fmla="*/ 94 w 720"/>
                <a:gd name="T13" fmla="*/ 94 h 845"/>
                <a:gd name="T14" fmla="*/ 219 w 720"/>
                <a:gd name="T15" fmla="*/ 32 h 845"/>
                <a:gd name="T16" fmla="*/ 688 w 720"/>
                <a:gd name="T17" fmla="*/ 344 h 845"/>
                <a:gd name="T18" fmla="*/ 688 w 720"/>
                <a:gd name="T19" fmla="*/ 407 h 845"/>
                <a:gd name="T20" fmla="*/ 375 w 720"/>
                <a:gd name="T21" fmla="*/ 813 h 845"/>
                <a:gd name="T22" fmla="*/ 344 w 720"/>
                <a:gd name="T23" fmla="*/ 844 h 845"/>
                <a:gd name="T24" fmla="*/ 313 w 720"/>
                <a:gd name="T25" fmla="*/ 782 h 845"/>
                <a:gd name="T26" fmla="*/ 375 w 720"/>
                <a:gd name="T27" fmla="*/ 282 h 845"/>
                <a:gd name="T28" fmla="*/ 375 w 720"/>
                <a:gd name="T29" fmla="*/ 250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0" h="845">
                  <a:moveTo>
                    <a:pt x="375" y="250"/>
                  </a:moveTo>
                  <a:lnTo>
                    <a:pt x="375" y="250"/>
                  </a:lnTo>
                  <a:cubicBezTo>
                    <a:pt x="250" y="375"/>
                    <a:pt x="157" y="500"/>
                    <a:pt x="63" y="625"/>
                  </a:cubicBezTo>
                  <a:lnTo>
                    <a:pt x="32" y="625"/>
                  </a:lnTo>
                  <a:cubicBezTo>
                    <a:pt x="32" y="625"/>
                    <a:pt x="0" y="625"/>
                    <a:pt x="0" y="594"/>
                  </a:cubicBezTo>
                  <a:cubicBezTo>
                    <a:pt x="32" y="500"/>
                    <a:pt x="32" y="407"/>
                    <a:pt x="63" y="313"/>
                  </a:cubicBezTo>
                  <a:cubicBezTo>
                    <a:pt x="63" y="219"/>
                    <a:pt x="94" y="157"/>
                    <a:pt x="94" y="94"/>
                  </a:cubicBezTo>
                  <a:cubicBezTo>
                    <a:pt x="125" y="0"/>
                    <a:pt x="125" y="0"/>
                    <a:pt x="219" y="32"/>
                  </a:cubicBezTo>
                  <a:cubicBezTo>
                    <a:pt x="375" y="94"/>
                    <a:pt x="532" y="219"/>
                    <a:pt x="688" y="344"/>
                  </a:cubicBezTo>
                  <a:cubicBezTo>
                    <a:pt x="719" y="375"/>
                    <a:pt x="719" y="375"/>
                    <a:pt x="688" y="407"/>
                  </a:cubicBezTo>
                  <a:cubicBezTo>
                    <a:pt x="594" y="563"/>
                    <a:pt x="469" y="688"/>
                    <a:pt x="375" y="813"/>
                  </a:cubicBezTo>
                  <a:lnTo>
                    <a:pt x="344" y="844"/>
                  </a:lnTo>
                  <a:cubicBezTo>
                    <a:pt x="344" y="813"/>
                    <a:pt x="313" y="813"/>
                    <a:pt x="313" y="782"/>
                  </a:cubicBezTo>
                  <a:cubicBezTo>
                    <a:pt x="344" y="625"/>
                    <a:pt x="344" y="438"/>
                    <a:pt x="375" y="282"/>
                  </a:cubicBezTo>
                  <a:lnTo>
                    <a:pt x="375" y="250"/>
                  </a:lnTo>
                </a:path>
              </a:pathLst>
            </a:custGeom>
            <a:grpFill/>
            <a:ln>
              <a:noFill/>
            </a:ln>
            <a:effectLst/>
          </p:spPr>
          <p:txBody>
            <a:bodyPr wrap="none" anchor="ctr"/>
            <a:lstStyle/>
            <a:p>
              <a:endParaRPr lang="en-US" dirty="0"/>
            </a:p>
          </p:txBody>
        </p:sp>
      </p:grpSp>
      <p:grpSp>
        <p:nvGrpSpPr>
          <p:cNvPr id="3" name="Group 29"/>
          <p:cNvGrpSpPr/>
          <p:nvPr/>
        </p:nvGrpSpPr>
        <p:grpSpPr bwMode="gray">
          <a:xfrm>
            <a:off x="11088768" y="2961638"/>
            <a:ext cx="440215" cy="427333"/>
            <a:chOff x="5076251" y="2079626"/>
            <a:chExt cx="1476000" cy="1296000"/>
          </a:xfrm>
          <a:solidFill>
            <a:schemeClr val="bg1"/>
          </a:solidFill>
        </p:grpSpPr>
        <p:sp>
          <p:nvSpPr>
            <p:cNvPr id="30" name="Freeform 3"/>
            <p:cNvSpPr>
              <a:spLocks noChangeArrowheads="1"/>
            </p:cNvSpPr>
            <p:nvPr/>
          </p:nvSpPr>
          <p:spPr bwMode="gray">
            <a:xfrm>
              <a:off x="5076251" y="2079626"/>
              <a:ext cx="1476000" cy="924929"/>
            </a:xfrm>
            <a:custGeom>
              <a:avLst/>
              <a:gdLst>
                <a:gd name="T0" fmla="*/ 4531 w 4532"/>
                <a:gd name="T1" fmla="*/ 1906 h 2969"/>
                <a:gd name="T2" fmla="*/ 4531 w 4532"/>
                <a:gd name="T3" fmla="*/ 1906 h 2969"/>
                <a:gd name="T4" fmla="*/ 4000 w 4532"/>
                <a:gd name="T5" fmla="*/ 2843 h 2969"/>
                <a:gd name="T6" fmla="*/ 3625 w 4532"/>
                <a:gd name="T7" fmla="*/ 2937 h 2969"/>
                <a:gd name="T8" fmla="*/ 3438 w 4532"/>
                <a:gd name="T9" fmla="*/ 2843 h 2969"/>
                <a:gd name="T10" fmla="*/ 3531 w 4532"/>
                <a:gd name="T11" fmla="*/ 2625 h 2969"/>
                <a:gd name="T12" fmla="*/ 3656 w 4532"/>
                <a:gd name="T13" fmla="*/ 2593 h 2969"/>
                <a:gd name="T14" fmla="*/ 3938 w 4532"/>
                <a:gd name="T15" fmla="*/ 2468 h 2969"/>
                <a:gd name="T16" fmla="*/ 4156 w 4532"/>
                <a:gd name="T17" fmla="*/ 1781 h 2969"/>
                <a:gd name="T18" fmla="*/ 3813 w 4532"/>
                <a:gd name="T19" fmla="*/ 1343 h 2969"/>
                <a:gd name="T20" fmla="*/ 3375 w 4532"/>
                <a:gd name="T21" fmla="*/ 1312 h 2969"/>
                <a:gd name="T22" fmla="*/ 3281 w 4532"/>
                <a:gd name="T23" fmla="*/ 1250 h 2969"/>
                <a:gd name="T24" fmla="*/ 3063 w 4532"/>
                <a:gd name="T25" fmla="*/ 875 h 2969"/>
                <a:gd name="T26" fmla="*/ 2594 w 4532"/>
                <a:gd name="T27" fmla="*/ 750 h 2969"/>
                <a:gd name="T28" fmla="*/ 2406 w 4532"/>
                <a:gd name="T29" fmla="*/ 781 h 2969"/>
                <a:gd name="T30" fmla="*/ 2313 w 4532"/>
                <a:gd name="T31" fmla="*/ 750 h 2969"/>
                <a:gd name="T32" fmla="*/ 2125 w 4532"/>
                <a:gd name="T33" fmla="*/ 531 h 2969"/>
                <a:gd name="T34" fmla="*/ 1594 w 4532"/>
                <a:gd name="T35" fmla="*/ 406 h 2969"/>
                <a:gd name="T36" fmla="*/ 1156 w 4532"/>
                <a:gd name="T37" fmla="*/ 750 h 2969"/>
                <a:gd name="T38" fmla="*/ 1125 w 4532"/>
                <a:gd name="T39" fmla="*/ 1218 h 2969"/>
                <a:gd name="T40" fmla="*/ 1063 w 4532"/>
                <a:gd name="T41" fmla="*/ 1312 h 2969"/>
                <a:gd name="T42" fmla="*/ 938 w 4532"/>
                <a:gd name="T43" fmla="*/ 1312 h 2969"/>
                <a:gd name="T44" fmla="*/ 500 w 4532"/>
                <a:gd name="T45" fmla="*/ 1562 h 2969"/>
                <a:gd name="T46" fmla="*/ 375 w 4532"/>
                <a:gd name="T47" fmla="*/ 2093 h 2969"/>
                <a:gd name="T48" fmla="*/ 688 w 4532"/>
                <a:gd name="T49" fmla="*/ 2531 h 2969"/>
                <a:gd name="T50" fmla="*/ 1000 w 4532"/>
                <a:gd name="T51" fmla="*/ 2593 h 2969"/>
                <a:gd name="T52" fmla="*/ 1156 w 4532"/>
                <a:gd name="T53" fmla="*/ 2749 h 2969"/>
                <a:gd name="T54" fmla="*/ 1031 w 4532"/>
                <a:gd name="T55" fmla="*/ 2937 h 2969"/>
                <a:gd name="T56" fmla="*/ 656 w 4532"/>
                <a:gd name="T57" fmla="*/ 2906 h 2969"/>
                <a:gd name="T58" fmla="*/ 188 w 4532"/>
                <a:gd name="T59" fmla="*/ 2531 h 2969"/>
                <a:gd name="T60" fmla="*/ 31 w 4532"/>
                <a:gd name="T61" fmla="*/ 2187 h 2969"/>
                <a:gd name="T62" fmla="*/ 0 w 4532"/>
                <a:gd name="T63" fmla="*/ 1875 h 2969"/>
                <a:gd name="T64" fmla="*/ 156 w 4532"/>
                <a:gd name="T65" fmla="*/ 1437 h 2969"/>
                <a:gd name="T66" fmla="*/ 625 w 4532"/>
                <a:gd name="T67" fmla="*/ 1031 h 2969"/>
                <a:gd name="T68" fmla="*/ 781 w 4532"/>
                <a:gd name="T69" fmla="*/ 812 h 2969"/>
                <a:gd name="T70" fmla="*/ 906 w 4532"/>
                <a:gd name="T71" fmla="*/ 500 h 2969"/>
                <a:gd name="T72" fmla="*/ 1219 w 4532"/>
                <a:gd name="T73" fmla="*/ 187 h 2969"/>
                <a:gd name="T74" fmla="*/ 1969 w 4532"/>
                <a:gd name="T75" fmla="*/ 62 h 2969"/>
                <a:gd name="T76" fmla="*/ 2469 w 4532"/>
                <a:gd name="T77" fmla="*/ 343 h 2969"/>
                <a:gd name="T78" fmla="*/ 2563 w 4532"/>
                <a:gd name="T79" fmla="*/ 374 h 2969"/>
                <a:gd name="T80" fmla="*/ 2938 w 4532"/>
                <a:gd name="T81" fmla="*/ 437 h 2969"/>
                <a:gd name="T82" fmla="*/ 3406 w 4532"/>
                <a:gd name="T83" fmla="*/ 718 h 2969"/>
                <a:gd name="T84" fmla="*/ 3531 w 4532"/>
                <a:gd name="T85" fmla="*/ 906 h 2969"/>
                <a:gd name="T86" fmla="*/ 3594 w 4532"/>
                <a:gd name="T87" fmla="*/ 937 h 2969"/>
                <a:gd name="T88" fmla="*/ 4344 w 4532"/>
                <a:gd name="T89" fmla="*/ 1343 h 2969"/>
                <a:gd name="T90" fmla="*/ 4500 w 4532"/>
                <a:gd name="T91" fmla="*/ 1718 h 2969"/>
                <a:gd name="T92" fmla="*/ 4531 w 4532"/>
                <a:gd name="T93" fmla="*/ 1906 h 2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532" h="2969">
                  <a:moveTo>
                    <a:pt x="4531" y="1906"/>
                  </a:moveTo>
                  <a:lnTo>
                    <a:pt x="4531" y="1906"/>
                  </a:lnTo>
                  <a:cubicBezTo>
                    <a:pt x="4531" y="2343"/>
                    <a:pt x="4344" y="2625"/>
                    <a:pt x="4000" y="2843"/>
                  </a:cubicBezTo>
                  <a:cubicBezTo>
                    <a:pt x="3906" y="2906"/>
                    <a:pt x="3750" y="2937"/>
                    <a:pt x="3625" y="2937"/>
                  </a:cubicBezTo>
                  <a:cubicBezTo>
                    <a:pt x="3531" y="2937"/>
                    <a:pt x="3469" y="2906"/>
                    <a:pt x="3438" y="2843"/>
                  </a:cubicBezTo>
                  <a:cubicBezTo>
                    <a:pt x="3438" y="2749"/>
                    <a:pt x="3438" y="2656"/>
                    <a:pt x="3531" y="2625"/>
                  </a:cubicBezTo>
                  <a:cubicBezTo>
                    <a:pt x="3563" y="2593"/>
                    <a:pt x="3625" y="2593"/>
                    <a:pt x="3656" y="2593"/>
                  </a:cubicBezTo>
                  <a:cubicBezTo>
                    <a:pt x="3781" y="2562"/>
                    <a:pt x="3875" y="2531"/>
                    <a:pt x="3938" y="2468"/>
                  </a:cubicBezTo>
                  <a:cubicBezTo>
                    <a:pt x="4156" y="2281"/>
                    <a:pt x="4219" y="2031"/>
                    <a:pt x="4156" y="1781"/>
                  </a:cubicBezTo>
                  <a:cubicBezTo>
                    <a:pt x="4125" y="1593"/>
                    <a:pt x="4000" y="1437"/>
                    <a:pt x="3813" y="1343"/>
                  </a:cubicBezTo>
                  <a:cubicBezTo>
                    <a:pt x="3656" y="1281"/>
                    <a:pt x="3531" y="1281"/>
                    <a:pt x="3375" y="1312"/>
                  </a:cubicBezTo>
                  <a:cubicBezTo>
                    <a:pt x="3313" y="1312"/>
                    <a:pt x="3313" y="1312"/>
                    <a:pt x="3281" y="1250"/>
                  </a:cubicBezTo>
                  <a:cubicBezTo>
                    <a:pt x="3250" y="1093"/>
                    <a:pt x="3188" y="968"/>
                    <a:pt x="3063" y="875"/>
                  </a:cubicBezTo>
                  <a:cubicBezTo>
                    <a:pt x="2938" y="781"/>
                    <a:pt x="2781" y="718"/>
                    <a:pt x="2594" y="750"/>
                  </a:cubicBezTo>
                  <a:cubicBezTo>
                    <a:pt x="2531" y="750"/>
                    <a:pt x="2469" y="781"/>
                    <a:pt x="2406" y="781"/>
                  </a:cubicBezTo>
                  <a:cubicBezTo>
                    <a:pt x="2375" y="781"/>
                    <a:pt x="2344" y="781"/>
                    <a:pt x="2313" y="750"/>
                  </a:cubicBezTo>
                  <a:cubicBezTo>
                    <a:pt x="2281" y="656"/>
                    <a:pt x="2219" y="593"/>
                    <a:pt x="2125" y="531"/>
                  </a:cubicBezTo>
                  <a:cubicBezTo>
                    <a:pt x="1969" y="406"/>
                    <a:pt x="1813" y="343"/>
                    <a:pt x="1594" y="406"/>
                  </a:cubicBezTo>
                  <a:cubicBezTo>
                    <a:pt x="1406" y="437"/>
                    <a:pt x="1250" y="562"/>
                    <a:pt x="1156" y="750"/>
                  </a:cubicBezTo>
                  <a:cubicBezTo>
                    <a:pt x="1094" y="906"/>
                    <a:pt x="1094" y="1062"/>
                    <a:pt x="1125" y="1218"/>
                  </a:cubicBezTo>
                  <a:cubicBezTo>
                    <a:pt x="1125" y="1281"/>
                    <a:pt x="1125" y="1312"/>
                    <a:pt x="1063" y="1312"/>
                  </a:cubicBezTo>
                  <a:cubicBezTo>
                    <a:pt x="1000" y="1312"/>
                    <a:pt x="969" y="1312"/>
                    <a:pt x="938" y="1312"/>
                  </a:cubicBezTo>
                  <a:cubicBezTo>
                    <a:pt x="750" y="1343"/>
                    <a:pt x="625" y="1406"/>
                    <a:pt x="500" y="1562"/>
                  </a:cubicBezTo>
                  <a:cubicBezTo>
                    <a:pt x="375" y="1718"/>
                    <a:pt x="344" y="1906"/>
                    <a:pt x="375" y="2093"/>
                  </a:cubicBezTo>
                  <a:cubicBezTo>
                    <a:pt x="406" y="2281"/>
                    <a:pt x="531" y="2437"/>
                    <a:pt x="688" y="2531"/>
                  </a:cubicBezTo>
                  <a:cubicBezTo>
                    <a:pt x="781" y="2562"/>
                    <a:pt x="875" y="2593"/>
                    <a:pt x="1000" y="2593"/>
                  </a:cubicBezTo>
                  <a:cubicBezTo>
                    <a:pt x="1063" y="2625"/>
                    <a:pt x="1125" y="2656"/>
                    <a:pt x="1156" y="2749"/>
                  </a:cubicBezTo>
                  <a:cubicBezTo>
                    <a:pt x="1188" y="2812"/>
                    <a:pt x="1125" y="2937"/>
                    <a:pt x="1031" y="2937"/>
                  </a:cubicBezTo>
                  <a:cubicBezTo>
                    <a:pt x="906" y="2968"/>
                    <a:pt x="781" y="2937"/>
                    <a:pt x="656" y="2906"/>
                  </a:cubicBezTo>
                  <a:cubicBezTo>
                    <a:pt x="469" y="2812"/>
                    <a:pt x="313" y="2687"/>
                    <a:pt x="188" y="2531"/>
                  </a:cubicBezTo>
                  <a:cubicBezTo>
                    <a:pt x="125" y="2437"/>
                    <a:pt x="63" y="2312"/>
                    <a:pt x="31" y="2187"/>
                  </a:cubicBezTo>
                  <a:cubicBezTo>
                    <a:pt x="0" y="2093"/>
                    <a:pt x="0" y="1968"/>
                    <a:pt x="0" y="1875"/>
                  </a:cubicBezTo>
                  <a:cubicBezTo>
                    <a:pt x="31" y="1718"/>
                    <a:pt x="63" y="1562"/>
                    <a:pt x="156" y="1437"/>
                  </a:cubicBezTo>
                  <a:cubicBezTo>
                    <a:pt x="250" y="1250"/>
                    <a:pt x="406" y="1093"/>
                    <a:pt x="625" y="1031"/>
                  </a:cubicBezTo>
                  <a:cubicBezTo>
                    <a:pt x="750" y="1000"/>
                    <a:pt x="750" y="906"/>
                    <a:pt x="781" y="812"/>
                  </a:cubicBezTo>
                  <a:cubicBezTo>
                    <a:pt x="781" y="718"/>
                    <a:pt x="844" y="593"/>
                    <a:pt x="906" y="500"/>
                  </a:cubicBezTo>
                  <a:cubicBezTo>
                    <a:pt x="969" y="374"/>
                    <a:pt x="1094" y="250"/>
                    <a:pt x="1219" y="187"/>
                  </a:cubicBezTo>
                  <a:cubicBezTo>
                    <a:pt x="1438" y="31"/>
                    <a:pt x="1688" y="0"/>
                    <a:pt x="1969" y="62"/>
                  </a:cubicBezTo>
                  <a:cubicBezTo>
                    <a:pt x="2156" y="93"/>
                    <a:pt x="2344" y="187"/>
                    <a:pt x="2469" y="343"/>
                  </a:cubicBezTo>
                  <a:cubicBezTo>
                    <a:pt x="2500" y="374"/>
                    <a:pt x="2531" y="406"/>
                    <a:pt x="2563" y="374"/>
                  </a:cubicBezTo>
                  <a:cubicBezTo>
                    <a:pt x="2688" y="374"/>
                    <a:pt x="2813" y="374"/>
                    <a:pt x="2938" y="437"/>
                  </a:cubicBezTo>
                  <a:cubicBezTo>
                    <a:pt x="3125" y="468"/>
                    <a:pt x="3281" y="562"/>
                    <a:pt x="3406" y="718"/>
                  </a:cubicBezTo>
                  <a:cubicBezTo>
                    <a:pt x="3438" y="781"/>
                    <a:pt x="3469" y="843"/>
                    <a:pt x="3531" y="906"/>
                  </a:cubicBezTo>
                  <a:cubicBezTo>
                    <a:pt x="3531" y="906"/>
                    <a:pt x="3563" y="937"/>
                    <a:pt x="3594" y="937"/>
                  </a:cubicBezTo>
                  <a:cubicBezTo>
                    <a:pt x="3906" y="968"/>
                    <a:pt x="4156" y="1093"/>
                    <a:pt x="4344" y="1343"/>
                  </a:cubicBezTo>
                  <a:cubicBezTo>
                    <a:pt x="4438" y="1437"/>
                    <a:pt x="4500" y="1562"/>
                    <a:pt x="4500" y="1718"/>
                  </a:cubicBezTo>
                  <a:cubicBezTo>
                    <a:pt x="4531" y="1781"/>
                    <a:pt x="4531" y="1875"/>
                    <a:pt x="4531" y="1906"/>
                  </a:cubicBezTo>
                </a:path>
              </a:pathLst>
            </a:custGeom>
            <a:grpFill/>
            <a:ln w="3175">
              <a:solidFill>
                <a:schemeClr val="bg1"/>
              </a:solidFill>
            </a:ln>
            <a:effectLst/>
          </p:spPr>
          <p:txBody>
            <a:bodyPr wrap="none" anchor="ctr"/>
            <a:lstStyle/>
            <a:p>
              <a:endParaRPr lang="en-US" dirty="0"/>
            </a:p>
          </p:txBody>
        </p:sp>
        <p:sp>
          <p:nvSpPr>
            <p:cNvPr id="31" name="Freeform 6"/>
            <p:cNvSpPr>
              <a:spLocks noChangeArrowheads="1"/>
            </p:cNvSpPr>
            <p:nvPr/>
          </p:nvSpPr>
          <p:spPr bwMode="gray">
            <a:xfrm>
              <a:off x="5687901" y="2654099"/>
              <a:ext cx="315875" cy="340836"/>
            </a:xfrm>
            <a:custGeom>
              <a:avLst/>
              <a:gdLst>
                <a:gd name="T0" fmla="*/ 0 w 970"/>
                <a:gd name="T1" fmla="*/ 594 h 1095"/>
                <a:gd name="T2" fmla="*/ 0 w 970"/>
                <a:gd name="T3" fmla="*/ 594 h 1095"/>
                <a:gd name="T4" fmla="*/ 0 w 970"/>
                <a:gd name="T5" fmla="*/ 157 h 1095"/>
                <a:gd name="T6" fmla="*/ 156 w 970"/>
                <a:gd name="T7" fmla="*/ 0 h 1095"/>
                <a:gd name="T8" fmla="*/ 844 w 970"/>
                <a:gd name="T9" fmla="*/ 0 h 1095"/>
                <a:gd name="T10" fmla="*/ 969 w 970"/>
                <a:gd name="T11" fmla="*/ 157 h 1095"/>
                <a:gd name="T12" fmla="*/ 969 w 970"/>
                <a:gd name="T13" fmla="*/ 1063 h 1095"/>
                <a:gd name="T14" fmla="*/ 938 w 970"/>
                <a:gd name="T15" fmla="*/ 1094 h 1095"/>
                <a:gd name="T16" fmla="*/ 63 w 970"/>
                <a:gd name="T17" fmla="*/ 1094 h 1095"/>
                <a:gd name="T18" fmla="*/ 0 w 970"/>
                <a:gd name="T19" fmla="*/ 1063 h 1095"/>
                <a:gd name="T20" fmla="*/ 0 w 970"/>
                <a:gd name="T21" fmla="*/ 594 h 1095"/>
                <a:gd name="T22" fmla="*/ 500 w 970"/>
                <a:gd name="T23" fmla="*/ 719 h 1095"/>
                <a:gd name="T24" fmla="*/ 500 w 970"/>
                <a:gd name="T25" fmla="*/ 719 h 1095"/>
                <a:gd name="T26" fmla="*/ 750 w 970"/>
                <a:gd name="T27" fmla="*/ 719 h 1095"/>
                <a:gd name="T28" fmla="*/ 844 w 970"/>
                <a:gd name="T29" fmla="*/ 625 h 1095"/>
                <a:gd name="T30" fmla="*/ 750 w 970"/>
                <a:gd name="T31" fmla="*/ 532 h 1095"/>
                <a:gd name="T32" fmla="*/ 250 w 970"/>
                <a:gd name="T33" fmla="*/ 532 h 1095"/>
                <a:gd name="T34" fmla="*/ 156 w 970"/>
                <a:gd name="T35" fmla="*/ 625 h 1095"/>
                <a:gd name="T36" fmla="*/ 250 w 970"/>
                <a:gd name="T37" fmla="*/ 719 h 1095"/>
                <a:gd name="T38" fmla="*/ 500 w 970"/>
                <a:gd name="T39" fmla="*/ 719 h 1095"/>
                <a:gd name="T40" fmla="*/ 500 w 970"/>
                <a:gd name="T41" fmla="*/ 375 h 1095"/>
                <a:gd name="T42" fmla="*/ 500 w 970"/>
                <a:gd name="T43" fmla="*/ 375 h 1095"/>
                <a:gd name="T44" fmla="*/ 750 w 970"/>
                <a:gd name="T45" fmla="*/ 375 h 1095"/>
                <a:gd name="T46" fmla="*/ 844 w 970"/>
                <a:gd name="T47" fmla="*/ 313 h 1095"/>
                <a:gd name="T48" fmla="*/ 750 w 970"/>
                <a:gd name="T49" fmla="*/ 219 h 1095"/>
                <a:gd name="T50" fmla="*/ 250 w 970"/>
                <a:gd name="T51" fmla="*/ 219 h 1095"/>
                <a:gd name="T52" fmla="*/ 156 w 970"/>
                <a:gd name="T53" fmla="*/ 313 h 1095"/>
                <a:gd name="T54" fmla="*/ 250 w 970"/>
                <a:gd name="T55" fmla="*/ 375 h 1095"/>
                <a:gd name="T56" fmla="*/ 500 w 970"/>
                <a:gd name="T57" fmla="*/ 375 h 1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70" h="1095">
                  <a:moveTo>
                    <a:pt x="0" y="594"/>
                  </a:moveTo>
                  <a:lnTo>
                    <a:pt x="0" y="594"/>
                  </a:lnTo>
                  <a:cubicBezTo>
                    <a:pt x="0" y="438"/>
                    <a:pt x="0" y="313"/>
                    <a:pt x="0" y="157"/>
                  </a:cubicBezTo>
                  <a:cubicBezTo>
                    <a:pt x="0" y="63"/>
                    <a:pt x="63" y="0"/>
                    <a:pt x="156" y="0"/>
                  </a:cubicBezTo>
                  <a:cubicBezTo>
                    <a:pt x="375" y="0"/>
                    <a:pt x="594" y="0"/>
                    <a:pt x="844" y="0"/>
                  </a:cubicBezTo>
                  <a:cubicBezTo>
                    <a:pt x="906" y="0"/>
                    <a:pt x="969" y="63"/>
                    <a:pt x="969" y="157"/>
                  </a:cubicBezTo>
                  <a:cubicBezTo>
                    <a:pt x="969" y="469"/>
                    <a:pt x="969" y="750"/>
                    <a:pt x="969" y="1063"/>
                  </a:cubicBezTo>
                  <a:cubicBezTo>
                    <a:pt x="969" y="1094"/>
                    <a:pt x="969" y="1094"/>
                    <a:pt x="938" y="1094"/>
                  </a:cubicBezTo>
                  <a:cubicBezTo>
                    <a:pt x="625" y="1094"/>
                    <a:pt x="344" y="1094"/>
                    <a:pt x="63" y="1094"/>
                  </a:cubicBezTo>
                  <a:cubicBezTo>
                    <a:pt x="31" y="1094"/>
                    <a:pt x="0" y="1094"/>
                    <a:pt x="0" y="1063"/>
                  </a:cubicBezTo>
                  <a:cubicBezTo>
                    <a:pt x="0" y="906"/>
                    <a:pt x="0" y="750"/>
                    <a:pt x="0" y="594"/>
                  </a:cubicBezTo>
                  <a:close/>
                  <a:moveTo>
                    <a:pt x="500" y="719"/>
                  </a:moveTo>
                  <a:lnTo>
                    <a:pt x="500" y="719"/>
                  </a:lnTo>
                  <a:cubicBezTo>
                    <a:pt x="563" y="719"/>
                    <a:pt x="656" y="719"/>
                    <a:pt x="750" y="719"/>
                  </a:cubicBezTo>
                  <a:cubicBezTo>
                    <a:pt x="813" y="719"/>
                    <a:pt x="844" y="688"/>
                    <a:pt x="844" y="625"/>
                  </a:cubicBezTo>
                  <a:cubicBezTo>
                    <a:pt x="844" y="563"/>
                    <a:pt x="813" y="532"/>
                    <a:pt x="750" y="532"/>
                  </a:cubicBezTo>
                  <a:cubicBezTo>
                    <a:pt x="563" y="532"/>
                    <a:pt x="406" y="532"/>
                    <a:pt x="250" y="532"/>
                  </a:cubicBezTo>
                  <a:cubicBezTo>
                    <a:pt x="188" y="532"/>
                    <a:pt x="156" y="563"/>
                    <a:pt x="156" y="625"/>
                  </a:cubicBezTo>
                  <a:cubicBezTo>
                    <a:pt x="156" y="688"/>
                    <a:pt x="188" y="719"/>
                    <a:pt x="250" y="719"/>
                  </a:cubicBezTo>
                  <a:cubicBezTo>
                    <a:pt x="313" y="719"/>
                    <a:pt x="406" y="719"/>
                    <a:pt x="500" y="719"/>
                  </a:cubicBezTo>
                  <a:close/>
                  <a:moveTo>
                    <a:pt x="500" y="375"/>
                  </a:moveTo>
                  <a:lnTo>
                    <a:pt x="500" y="375"/>
                  </a:lnTo>
                  <a:cubicBezTo>
                    <a:pt x="563" y="375"/>
                    <a:pt x="656" y="375"/>
                    <a:pt x="750" y="375"/>
                  </a:cubicBezTo>
                  <a:cubicBezTo>
                    <a:pt x="813" y="375"/>
                    <a:pt x="844" y="375"/>
                    <a:pt x="844" y="313"/>
                  </a:cubicBezTo>
                  <a:cubicBezTo>
                    <a:pt x="844" y="250"/>
                    <a:pt x="813" y="219"/>
                    <a:pt x="750" y="219"/>
                  </a:cubicBezTo>
                  <a:cubicBezTo>
                    <a:pt x="563" y="219"/>
                    <a:pt x="406" y="219"/>
                    <a:pt x="250" y="219"/>
                  </a:cubicBezTo>
                  <a:cubicBezTo>
                    <a:pt x="188" y="219"/>
                    <a:pt x="156" y="250"/>
                    <a:pt x="156" y="313"/>
                  </a:cubicBezTo>
                  <a:cubicBezTo>
                    <a:pt x="156" y="375"/>
                    <a:pt x="188" y="375"/>
                    <a:pt x="250" y="375"/>
                  </a:cubicBezTo>
                  <a:cubicBezTo>
                    <a:pt x="313" y="375"/>
                    <a:pt x="406" y="375"/>
                    <a:pt x="500" y="375"/>
                  </a:cubicBezTo>
                  <a:close/>
                </a:path>
              </a:pathLst>
            </a:custGeom>
            <a:grpFill/>
            <a:ln w="3175">
              <a:solidFill>
                <a:schemeClr val="bg1"/>
              </a:solidFill>
            </a:ln>
            <a:effectLst/>
          </p:spPr>
          <p:txBody>
            <a:bodyPr wrap="none" anchor="ctr"/>
            <a:lstStyle/>
            <a:p>
              <a:endParaRPr lang="en-US" dirty="0"/>
            </a:p>
          </p:txBody>
        </p:sp>
        <p:sp>
          <p:nvSpPr>
            <p:cNvPr id="32" name="Freeform 7"/>
            <p:cNvSpPr>
              <a:spLocks noChangeArrowheads="1"/>
            </p:cNvSpPr>
            <p:nvPr/>
          </p:nvSpPr>
          <p:spPr bwMode="gray">
            <a:xfrm>
              <a:off x="5870248" y="3034790"/>
              <a:ext cx="366128" cy="340836"/>
            </a:xfrm>
            <a:custGeom>
              <a:avLst/>
              <a:gdLst>
                <a:gd name="T0" fmla="*/ 531 w 1126"/>
                <a:gd name="T1" fmla="*/ 281 h 1095"/>
                <a:gd name="T2" fmla="*/ 531 w 1126"/>
                <a:gd name="T3" fmla="*/ 281 h 1095"/>
                <a:gd name="T4" fmla="*/ 531 w 1126"/>
                <a:gd name="T5" fmla="*/ 531 h 1095"/>
                <a:gd name="T6" fmla="*/ 593 w 1126"/>
                <a:gd name="T7" fmla="*/ 562 h 1095"/>
                <a:gd name="T8" fmla="*/ 1062 w 1126"/>
                <a:gd name="T9" fmla="*/ 562 h 1095"/>
                <a:gd name="T10" fmla="*/ 1125 w 1126"/>
                <a:gd name="T11" fmla="*/ 625 h 1095"/>
                <a:gd name="T12" fmla="*/ 812 w 1126"/>
                <a:gd name="T13" fmla="*/ 1031 h 1095"/>
                <a:gd name="T14" fmla="*/ 500 w 1126"/>
                <a:gd name="T15" fmla="*/ 1094 h 1095"/>
                <a:gd name="T16" fmla="*/ 125 w 1126"/>
                <a:gd name="T17" fmla="*/ 875 h 1095"/>
                <a:gd name="T18" fmla="*/ 31 w 1126"/>
                <a:gd name="T19" fmla="*/ 438 h 1095"/>
                <a:gd name="T20" fmla="*/ 250 w 1126"/>
                <a:gd name="T21" fmla="*/ 94 h 1095"/>
                <a:gd name="T22" fmla="*/ 500 w 1126"/>
                <a:gd name="T23" fmla="*/ 0 h 1095"/>
                <a:gd name="T24" fmla="*/ 531 w 1126"/>
                <a:gd name="T25" fmla="*/ 63 h 1095"/>
                <a:gd name="T26" fmla="*/ 531 w 1126"/>
                <a:gd name="T27" fmla="*/ 281 h 1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6" h="1095">
                  <a:moveTo>
                    <a:pt x="531" y="281"/>
                  </a:moveTo>
                  <a:lnTo>
                    <a:pt x="531" y="281"/>
                  </a:lnTo>
                  <a:cubicBezTo>
                    <a:pt x="531" y="375"/>
                    <a:pt x="531" y="438"/>
                    <a:pt x="531" y="531"/>
                  </a:cubicBezTo>
                  <a:cubicBezTo>
                    <a:pt x="531" y="562"/>
                    <a:pt x="562" y="562"/>
                    <a:pt x="593" y="562"/>
                  </a:cubicBezTo>
                  <a:cubicBezTo>
                    <a:pt x="750" y="562"/>
                    <a:pt x="906" y="562"/>
                    <a:pt x="1062" y="562"/>
                  </a:cubicBezTo>
                  <a:cubicBezTo>
                    <a:pt x="1125" y="562"/>
                    <a:pt x="1125" y="562"/>
                    <a:pt x="1125" y="625"/>
                  </a:cubicBezTo>
                  <a:cubicBezTo>
                    <a:pt x="1093" y="813"/>
                    <a:pt x="1000" y="938"/>
                    <a:pt x="812" y="1031"/>
                  </a:cubicBezTo>
                  <a:cubicBezTo>
                    <a:pt x="718" y="1094"/>
                    <a:pt x="625" y="1094"/>
                    <a:pt x="500" y="1094"/>
                  </a:cubicBezTo>
                  <a:cubicBezTo>
                    <a:pt x="343" y="1063"/>
                    <a:pt x="218" y="1000"/>
                    <a:pt x="125" y="875"/>
                  </a:cubicBezTo>
                  <a:cubicBezTo>
                    <a:pt x="31" y="750"/>
                    <a:pt x="0" y="594"/>
                    <a:pt x="31" y="438"/>
                  </a:cubicBezTo>
                  <a:cubicBezTo>
                    <a:pt x="62" y="281"/>
                    <a:pt x="125" y="188"/>
                    <a:pt x="250" y="94"/>
                  </a:cubicBezTo>
                  <a:cubicBezTo>
                    <a:pt x="312" y="31"/>
                    <a:pt x="406" y="0"/>
                    <a:pt x="500" y="0"/>
                  </a:cubicBezTo>
                  <a:cubicBezTo>
                    <a:pt x="531" y="0"/>
                    <a:pt x="562" y="0"/>
                    <a:pt x="531" y="63"/>
                  </a:cubicBezTo>
                  <a:cubicBezTo>
                    <a:pt x="531" y="125"/>
                    <a:pt x="531" y="219"/>
                    <a:pt x="531" y="281"/>
                  </a:cubicBezTo>
                </a:path>
              </a:pathLst>
            </a:custGeom>
            <a:grpFill/>
            <a:ln w="3175">
              <a:solidFill>
                <a:schemeClr val="bg1"/>
              </a:solidFill>
            </a:ln>
            <a:effectLst/>
          </p:spPr>
          <p:txBody>
            <a:bodyPr wrap="none" anchor="ctr"/>
            <a:lstStyle/>
            <a:p>
              <a:endParaRPr lang="en-US" dirty="0"/>
            </a:p>
          </p:txBody>
        </p:sp>
        <p:sp>
          <p:nvSpPr>
            <p:cNvPr id="33" name="Freeform 12"/>
            <p:cNvSpPr>
              <a:spLocks noChangeArrowheads="1"/>
            </p:cNvSpPr>
            <p:nvPr/>
          </p:nvSpPr>
          <p:spPr bwMode="gray">
            <a:xfrm>
              <a:off x="5524220" y="2577136"/>
              <a:ext cx="193833" cy="283114"/>
            </a:xfrm>
            <a:custGeom>
              <a:avLst/>
              <a:gdLst>
                <a:gd name="T0" fmla="*/ 156 w 595"/>
                <a:gd name="T1" fmla="*/ 219 h 908"/>
                <a:gd name="T2" fmla="*/ 156 w 595"/>
                <a:gd name="T3" fmla="*/ 219 h 908"/>
                <a:gd name="T4" fmla="*/ 156 w 595"/>
                <a:gd name="T5" fmla="*/ 313 h 908"/>
                <a:gd name="T6" fmla="*/ 344 w 595"/>
                <a:gd name="T7" fmla="*/ 313 h 908"/>
                <a:gd name="T8" fmla="*/ 406 w 595"/>
                <a:gd name="T9" fmla="*/ 375 h 908"/>
                <a:gd name="T10" fmla="*/ 344 w 595"/>
                <a:gd name="T11" fmla="*/ 407 h 908"/>
                <a:gd name="T12" fmla="*/ 156 w 595"/>
                <a:gd name="T13" fmla="*/ 407 h 908"/>
                <a:gd name="T14" fmla="*/ 156 w 595"/>
                <a:gd name="T15" fmla="*/ 500 h 908"/>
                <a:gd name="T16" fmla="*/ 344 w 595"/>
                <a:gd name="T17" fmla="*/ 500 h 908"/>
                <a:gd name="T18" fmla="*/ 406 w 595"/>
                <a:gd name="T19" fmla="*/ 563 h 908"/>
                <a:gd name="T20" fmla="*/ 406 w 595"/>
                <a:gd name="T21" fmla="*/ 844 h 908"/>
                <a:gd name="T22" fmla="*/ 344 w 595"/>
                <a:gd name="T23" fmla="*/ 907 h 908"/>
                <a:gd name="T24" fmla="*/ 63 w 595"/>
                <a:gd name="T25" fmla="*/ 907 h 908"/>
                <a:gd name="T26" fmla="*/ 0 w 595"/>
                <a:gd name="T27" fmla="*/ 875 h 908"/>
                <a:gd name="T28" fmla="*/ 0 w 595"/>
                <a:gd name="T29" fmla="*/ 94 h 908"/>
                <a:gd name="T30" fmla="*/ 94 w 595"/>
                <a:gd name="T31" fmla="*/ 0 h 908"/>
                <a:gd name="T32" fmla="*/ 500 w 595"/>
                <a:gd name="T33" fmla="*/ 0 h 908"/>
                <a:gd name="T34" fmla="*/ 594 w 595"/>
                <a:gd name="T35" fmla="*/ 125 h 908"/>
                <a:gd name="T36" fmla="*/ 563 w 595"/>
                <a:gd name="T37" fmla="*/ 157 h 908"/>
                <a:gd name="T38" fmla="*/ 469 w 595"/>
                <a:gd name="T39" fmla="*/ 157 h 908"/>
                <a:gd name="T40" fmla="*/ 313 w 595"/>
                <a:gd name="T41" fmla="*/ 219 h 908"/>
                <a:gd name="T42" fmla="*/ 156 w 595"/>
                <a:gd name="T43" fmla="*/ 219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95" h="908">
                  <a:moveTo>
                    <a:pt x="156" y="219"/>
                  </a:moveTo>
                  <a:lnTo>
                    <a:pt x="156" y="219"/>
                  </a:lnTo>
                  <a:cubicBezTo>
                    <a:pt x="156" y="250"/>
                    <a:pt x="156" y="282"/>
                    <a:pt x="156" y="313"/>
                  </a:cubicBezTo>
                  <a:cubicBezTo>
                    <a:pt x="219" y="313"/>
                    <a:pt x="281" y="313"/>
                    <a:pt x="344" y="313"/>
                  </a:cubicBezTo>
                  <a:cubicBezTo>
                    <a:pt x="375" y="313"/>
                    <a:pt x="406" y="313"/>
                    <a:pt x="406" y="375"/>
                  </a:cubicBezTo>
                  <a:cubicBezTo>
                    <a:pt x="406" y="407"/>
                    <a:pt x="375" y="407"/>
                    <a:pt x="344" y="407"/>
                  </a:cubicBezTo>
                  <a:cubicBezTo>
                    <a:pt x="281" y="407"/>
                    <a:pt x="219" y="407"/>
                    <a:pt x="156" y="407"/>
                  </a:cubicBezTo>
                  <a:cubicBezTo>
                    <a:pt x="156" y="438"/>
                    <a:pt x="156" y="469"/>
                    <a:pt x="156" y="500"/>
                  </a:cubicBezTo>
                  <a:cubicBezTo>
                    <a:pt x="219" y="500"/>
                    <a:pt x="281" y="500"/>
                    <a:pt x="344" y="500"/>
                  </a:cubicBezTo>
                  <a:cubicBezTo>
                    <a:pt x="375" y="500"/>
                    <a:pt x="406" y="532"/>
                    <a:pt x="406" y="563"/>
                  </a:cubicBezTo>
                  <a:cubicBezTo>
                    <a:pt x="406" y="657"/>
                    <a:pt x="406" y="750"/>
                    <a:pt x="406" y="844"/>
                  </a:cubicBezTo>
                  <a:cubicBezTo>
                    <a:pt x="406" y="907"/>
                    <a:pt x="375" y="907"/>
                    <a:pt x="344" y="907"/>
                  </a:cubicBezTo>
                  <a:cubicBezTo>
                    <a:pt x="250" y="907"/>
                    <a:pt x="156" y="907"/>
                    <a:pt x="63" y="907"/>
                  </a:cubicBezTo>
                  <a:cubicBezTo>
                    <a:pt x="0" y="907"/>
                    <a:pt x="0" y="907"/>
                    <a:pt x="0" y="875"/>
                  </a:cubicBezTo>
                  <a:cubicBezTo>
                    <a:pt x="0" y="594"/>
                    <a:pt x="0" y="344"/>
                    <a:pt x="0" y="94"/>
                  </a:cubicBezTo>
                  <a:cubicBezTo>
                    <a:pt x="0" y="32"/>
                    <a:pt x="31" y="0"/>
                    <a:pt x="94" y="0"/>
                  </a:cubicBezTo>
                  <a:cubicBezTo>
                    <a:pt x="219" y="0"/>
                    <a:pt x="375" y="0"/>
                    <a:pt x="500" y="0"/>
                  </a:cubicBezTo>
                  <a:cubicBezTo>
                    <a:pt x="563" y="0"/>
                    <a:pt x="594" y="63"/>
                    <a:pt x="594" y="125"/>
                  </a:cubicBezTo>
                  <a:lnTo>
                    <a:pt x="563" y="157"/>
                  </a:lnTo>
                  <a:cubicBezTo>
                    <a:pt x="531" y="157"/>
                    <a:pt x="500" y="157"/>
                    <a:pt x="469" y="157"/>
                  </a:cubicBezTo>
                  <a:cubicBezTo>
                    <a:pt x="438" y="219"/>
                    <a:pt x="375" y="219"/>
                    <a:pt x="313" y="219"/>
                  </a:cubicBezTo>
                  <a:cubicBezTo>
                    <a:pt x="250" y="219"/>
                    <a:pt x="219" y="219"/>
                    <a:pt x="156" y="219"/>
                  </a:cubicBezTo>
                </a:path>
              </a:pathLst>
            </a:custGeom>
            <a:grpFill/>
            <a:ln w="3175">
              <a:solidFill>
                <a:schemeClr val="bg1"/>
              </a:solidFill>
            </a:ln>
            <a:effectLst/>
          </p:spPr>
          <p:txBody>
            <a:bodyPr wrap="none" anchor="ctr"/>
            <a:lstStyle/>
            <a:p>
              <a:endParaRPr lang="en-US" dirty="0"/>
            </a:p>
          </p:txBody>
        </p:sp>
        <p:sp>
          <p:nvSpPr>
            <p:cNvPr id="34" name="Freeform 13"/>
            <p:cNvSpPr>
              <a:spLocks noChangeArrowheads="1"/>
            </p:cNvSpPr>
            <p:nvPr/>
          </p:nvSpPr>
          <p:spPr bwMode="gray">
            <a:xfrm>
              <a:off x="6064080" y="2994935"/>
              <a:ext cx="213934" cy="204776"/>
            </a:xfrm>
            <a:custGeom>
              <a:avLst/>
              <a:gdLst>
                <a:gd name="T0" fmla="*/ 313 w 658"/>
                <a:gd name="T1" fmla="*/ 656 h 657"/>
                <a:gd name="T2" fmla="*/ 313 w 658"/>
                <a:gd name="T3" fmla="*/ 656 h 657"/>
                <a:gd name="T4" fmla="*/ 63 w 658"/>
                <a:gd name="T5" fmla="*/ 656 h 657"/>
                <a:gd name="T6" fmla="*/ 0 w 658"/>
                <a:gd name="T7" fmla="*/ 594 h 657"/>
                <a:gd name="T8" fmla="*/ 0 w 658"/>
                <a:gd name="T9" fmla="*/ 63 h 657"/>
                <a:gd name="T10" fmla="*/ 63 w 658"/>
                <a:gd name="T11" fmla="*/ 0 h 657"/>
                <a:gd name="T12" fmla="*/ 500 w 658"/>
                <a:gd name="T13" fmla="*/ 219 h 657"/>
                <a:gd name="T14" fmla="*/ 594 w 658"/>
                <a:gd name="T15" fmla="*/ 313 h 657"/>
                <a:gd name="T16" fmla="*/ 594 w 658"/>
                <a:gd name="T17" fmla="*/ 406 h 657"/>
                <a:gd name="T18" fmla="*/ 657 w 658"/>
                <a:gd name="T19" fmla="*/ 594 h 657"/>
                <a:gd name="T20" fmla="*/ 594 w 658"/>
                <a:gd name="T21" fmla="*/ 656 h 657"/>
                <a:gd name="T22" fmla="*/ 313 w 658"/>
                <a:gd name="T23" fmla="*/ 656 h 657"/>
                <a:gd name="T24" fmla="*/ 157 w 658"/>
                <a:gd name="T25" fmla="*/ 500 h 657"/>
                <a:gd name="T26" fmla="*/ 157 w 658"/>
                <a:gd name="T27" fmla="*/ 500 h 657"/>
                <a:gd name="T28" fmla="*/ 438 w 658"/>
                <a:gd name="T29" fmla="*/ 500 h 657"/>
                <a:gd name="T30" fmla="*/ 469 w 658"/>
                <a:gd name="T31" fmla="*/ 500 h 657"/>
                <a:gd name="T32" fmla="*/ 157 w 658"/>
                <a:gd name="T33" fmla="*/ 188 h 657"/>
                <a:gd name="T34" fmla="*/ 157 w 658"/>
                <a:gd name="T35" fmla="*/ 500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8" h="657">
                  <a:moveTo>
                    <a:pt x="313" y="656"/>
                  </a:moveTo>
                  <a:lnTo>
                    <a:pt x="313" y="656"/>
                  </a:lnTo>
                  <a:cubicBezTo>
                    <a:pt x="219" y="656"/>
                    <a:pt x="125" y="656"/>
                    <a:pt x="63" y="656"/>
                  </a:cubicBezTo>
                  <a:cubicBezTo>
                    <a:pt x="0" y="656"/>
                    <a:pt x="0" y="625"/>
                    <a:pt x="0" y="594"/>
                  </a:cubicBezTo>
                  <a:cubicBezTo>
                    <a:pt x="0" y="406"/>
                    <a:pt x="0" y="250"/>
                    <a:pt x="0" y="63"/>
                  </a:cubicBezTo>
                  <a:cubicBezTo>
                    <a:pt x="0" y="0"/>
                    <a:pt x="0" y="0"/>
                    <a:pt x="63" y="0"/>
                  </a:cubicBezTo>
                  <a:cubicBezTo>
                    <a:pt x="250" y="0"/>
                    <a:pt x="375" y="94"/>
                    <a:pt x="500" y="219"/>
                  </a:cubicBezTo>
                  <a:cubicBezTo>
                    <a:pt x="532" y="250"/>
                    <a:pt x="563" y="281"/>
                    <a:pt x="594" y="313"/>
                  </a:cubicBezTo>
                  <a:cubicBezTo>
                    <a:pt x="594" y="344"/>
                    <a:pt x="594" y="375"/>
                    <a:pt x="594" y="406"/>
                  </a:cubicBezTo>
                  <a:cubicBezTo>
                    <a:pt x="625" y="469"/>
                    <a:pt x="625" y="531"/>
                    <a:pt x="657" y="594"/>
                  </a:cubicBezTo>
                  <a:cubicBezTo>
                    <a:pt x="657" y="625"/>
                    <a:pt x="625" y="656"/>
                    <a:pt x="594" y="656"/>
                  </a:cubicBezTo>
                  <a:cubicBezTo>
                    <a:pt x="500" y="656"/>
                    <a:pt x="407" y="656"/>
                    <a:pt x="313" y="656"/>
                  </a:cubicBezTo>
                  <a:close/>
                  <a:moveTo>
                    <a:pt x="157" y="500"/>
                  </a:moveTo>
                  <a:lnTo>
                    <a:pt x="157" y="500"/>
                  </a:lnTo>
                  <a:cubicBezTo>
                    <a:pt x="250" y="500"/>
                    <a:pt x="344" y="500"/>
                    <a:pt x="438" y="500"/>
                  </a:cubicBezTo>
                  <a:cubicBezTo>
                    <a:pt x="469" y="500"/>
                    <a:pt x="469" y="500"/>
                    <a:pt x="469" y="500"/>
                  </a:cubicBezTo>
                  <a:cubicBezTo>
                    <a:pt x="469" y="375"/>
                    <a:pt x="282" y="188"/>
                    <a:pt x="157" y="188"/>
                  </a:cubicBezTo>
                  <a:cubicBezTo>
                    <a:pt x="157" y="281"/>
                    <a:pt x="157" y="375"/>
                    <a:pt x="157" y="500"/>
                  </a:cubicBezTo>
                  <a:close/>
                </a:path>
              </a:pathLst>
            </a:custGeom>
            <a:grpFill/>
            <a:ln w="3175">
              <a:solidFill>
                <a:schemeClr val="bg1"/>
              </a:solidFill>
            </a:ln>
            <a:effectLst/>
          </p:spPr>
          <p:txBody>
            <a:bodyPr wrap="none" anchor="ctr"/>
            <a:lstStyle/>
            <a:p>
              <a:endParaRPr lang="en-US" dirty="0"/>
            </a:p>
          </p:txBody>
        </p:sp>
        <p:sp>
          <p:nvSpPr>
            <p:cNvPr id="35" name="Freeform 16"/>
            <p:cNvSpPr>
              <a:spLocks noChangeArrowheads="1"/>
            </p:cNvSpPr>
            <p:nvPr/>
          </p:nvSpPr>
          <p:spPr bwMode="gray">
            <a:xfrm>
              <a:off x="5687901" y="3034790"/>
              <a:ext cx="244086" cy="126439"/>
            </a:xfrm>
            <a:custGeom>
              <a:avLst/>
              <a:gdLst>
                <a:gd name="T0" fmla="*/ 750 w 751"/>
                <a:gd name="T1" fmla="*/ 0 h 407"/>
                <a:gd name="T2" fmla="*/ 750 w 751"/>
                <a:gd name="T3" fmla="*/ 0 h 407"/>
                <a:gd name="T4" fmla="*/ 563 w 751"/>
                <a:gd name="T5" fmla="*/ 188 h 407"/>
                <a:gd name="T6" fmla="*/ 531 w 751"/>
                <a:gd name="T7" fmla="*/ 125 h 407"/>
                <a:gd name="T8" fmla="*/ 406 w 751"/>
                <a:gd name="T9" fmla="*/ 125 h 407"/>
                <a:gd name="T10" fmla="*/ 375 w 751"/>
                <a:gd name="T11" fmla="*/ 219 h 407"/>
                <a:gd name="T12" fmla="*/ 469 w 751"/>
                <a:gd name="T13" fmla="*/ 281 h 407"/>
                <a:gd name="T14" fmla="*/ 500 w 751"/>
                <a:gd name="T15" fmla="*/ 313 h 407"/>
                <a:gd name="T16" fmla="*/ 438 w 751"/>
                <a:gd name="T17" fmla="*/ 406 h 407"/>
                <a:gd name="T18" fmla="*/ 156 w 751"/>
                <a:gd name="T19" fmla="*/ 406 h 407"/>
                <a:gd name="T20" fmla="*/ 0 w 751"/>
                <a:gd name="T21" fmla="*/ 250 h 407"/>
                <a:gd name="T22" fmla="*/ 0 w 751"/>
                <a:gd name="T23" fmla="*/ 63 h 407"/>
                <a:gd name="T24" fmla="*/ 63 w 751"/>
                <a:gd name="T25" fmla="*/ 0 h 407"/>
                <a:gd name="T26" fmla="*/ 688 w 751"/>
                <a:gd name="T27" fmla="*/ 0 h 407"/>
                <a:gd name="T28" fmla="*/ 750 w 751"/>
                <a:gd name="T2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1" h="407">
                  <a:moveTo>
                    <a:pt x="750" y="0"/>
                  </a:moveTo>
                  <a:lnTo>
                    <a:pt x="750" y="0"/>
                  </a:lnTo>
                  <a:cubicBezTo>
                    <a:pt x="688" y="63"/>
                    <a:pt x="625" y="125"/>
                    <a:pt x="563" y="188"/>
                  </a:cubicBezTo>
                  <a:cubicBezTo>
                    <a:pt x="563" y="156"/>
                    <a:pt x="531" y="156"/>
                    <a:pt x="531" y="125"/>
                  </a:cubicBezTo>
                  <a:cubicBezTo>
                    <a:pt x="500" y="94"/>
                    <a:pt x="406" y="94"/>
                    <a:pt x="406" y="125"/>
                  </a:cubicBezTo>
                  <a:cubicBezTo>
                    <a:pt x="375" y="156"/>
                    <a:pt x="375" y="219"/>
                    <a:pt x="375" y="219"/>
                  </a:cubicBezTo>
                  <a:cubicBezTo>
                    <a:pt x="375" y="250"/>
                    <a:pt x="438" y="281"/>
                    <a:pt x="469" y="281"/>
                  </a:cubicBezTo>
                  <a:cubicBezTo>
                    <a:pt x="469" y="281"/>
                    <a:pt x="500" y="281"/>
                    <a:pt x="500" y="313"/>
                  </a:cubicBezTo>
                  <a:cubicBezTo>
                    <a:pt x="500" y="375"/>
                    <a:pt x="500" y="406"/>
                    <a:pt x="438" y="406"/>
                  </a:cubicBezTo>
                  <a:cubicBezTo>
                    <a:pt x="344" y="406"/>
                    <a:pt x="250" y="406"/>
                    <a:pt x="156" y="406"/>
                  </a:cubicBezTo>
                  <a:cubicBezTo>
                    <a:pt x="63" y="406"/>
                    <a:pt x="0" y="313"/>
                    <a:pt x="0" y="250"/>
                  </a:cubicBezTo>
                  <a:cubicBezTo>
                    <a:pt x="0" y="188"/>
                    <a:pt x="0" y="125"/>
                    <a:pt x="0" y="63"/>
                  </a:cubicBezTo>
                  <a:cubicBezTo>
                    <a:pt x="0" y="0"/>
                    <a:pt x="31" y="0"/>
                    <a:pt x="63" y="0"/>
                  </a:cubicBezTo>
                  <a:cubicBezTo>
                    <a:pt x="250" y="0"/>
                    <a:pt x="469" y="0"/>
                    <a:pt x="688" y="0"/>
                  </a:cubicBezTo>
                  <a:cubicBezTo>
                    <a:pt x="688" y="0"/>
                    <a:pt x="719" y="0"/>
                    <a:pt x="750" y="0"/>
                  </a:cubicBezTo>
                </a:path>
              </a:pathLst>
            </a:custGeom>
            <a:grpFill/>
            <a:ln w="3175">
              <a:solidFill>
                <a:schemeClr val="bg1"/>
              </a:solidFill>
            </a:ln>
            <a:effectLst/>
          </p:spPr>
          <p:txBody>
            <a:bodyPr wrap="none" anchor="ctr"/>
            <a:lstStyle/>
            <a:p>
              <a:endParaRPr lang="en-US" dirty="0"/>
            </a:p>
          </p:txBody>
        </p:sp>
        <p:sp>
          <p:nvSpPr>
            <p:cNvPr id="36" name="Freeform 21"/>
            <p:cNvSpPr>
              <a:spLocks noChangeArrowheads="1"/>
            </p:cNvSpPr>
            <p:nvPr/>
          </p:nvSpPr>
          <p:spPr bwMode="gray">
            <a:xfrm>
              <a:off x="5524220" y="2878116"/>
              <a:ext cx="132093" cy="78338"/>
            </a:xfrm>
            <a:custGeom>
              <a:avLst/>
              <a:gdLst>
                <a:gd name="T0" fmla="*/ 375 w 407"/>
                <a:gd name="T1" fmla="*/ 125 h 251"/>
                <a:gd name="T2" fmla="*/ 375 w 407"/>
                <a:gd name="T3" fmla="*/ 125 h 251"/>
                <a:gd name="T4" fmla="*/ 281 w 407"/>
                <a:gd name="T5" fmla="*/ 94 h 251"/>
                <a:gd name="T6" fmla="*/ 313 w 407"/>
                <a:gd name="T7" fmla="*/ 156 h 251"/>
                <a:gd name="T8" fmla="*/ 375 w 407"/>
                <a:gd name="T9" fmla="*/ 156 h 251"/>
                <a:gd name="T10" fmla="*/ 406 w 407"/>
                <a:gd name="T11" fmla="*/ 250 h 251"/>
                <a:gd name="T12" fmla="*/ 344 w 407"/>
                <a:gd name="T13" fmla="*/ 250 h 251"/>
                <a:gd name="T14" fmla="*/ 94 w 407"/>
                <a:gd name="T15" fmla="*/ 250 h 251"/>
                <a:gd name="T16" fmla="*/ 0 w 407"/>
                <a:gd name="T17" fmla="*/ 156 h 251"/>
                <a:gd name="T18" fmla="*/ 0 w 407"/>
                <a:gd name="T19" fmla="*/ 63 h 251"/>
                <a:gd name="T20" fmla="*/ 63 w 407"/>
                <a:gd name="T21" fmla="*/ 0 h 251"/>
                <a:gd name="T22" fmla="*/ 344 w 407"/>
                <a:gd name="T23" fmla="*/ 0 h 251"/>
                <a:gd name="T24" fmla="*/ 406 w 407"/>
                <a:gd name="T25" fmla="*/ 0 h 251"/>
                <a:gd name="T26" fmla="*/ 375 w 407"/>
                <a:gd name="T27" fmla="*/ 12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7" h="251">
                  <a:moveTo>
                    <a:pt x="375" y="125"/>
                  </a:moveTo>
                  <a:lnTo>
                    <a:pt x="375" y="125"/>
                  </a:lnTo>
                  <a:cubicBezTo>
                    <a:pt x="344" y="63"/>
                    <a:pt x="313" y="63"/>
                    <a:pt x="281" y="94"/>
                  </a:cubicBezTo>
                  <a:cubicBezTo>
                    <a:pt x="281" y="125"/>
                    <a:pt x="281" y="156"/>
                    <a:pt x="313" y="156"/>
                  </a:cubicBezTo>
                  <a:cubicBezTo>
                    <a:pt x="313" y="187"/>
                    <a:pt x="344" y="156"/>
                    <a:pt x="375" y="156"/>
                  </a:cubicBezTo>
                  <a:cubicBezTo>
                    <a:pt x="406" y="187"/>
                    <a:pt x="406" y="219"/>
                    <a:pt x="406" y="250"/>
                  </a:cubicBezTo>
                  <a:lnTo>
                    <a:pt x="344" y="250"/>
                  </a:lnTo>
                  <a:cubicBezTo>
                    <a:pt x="250" y="250"/>
                    <a:pt x="188" y="250"/>
                    <a:pt x="94" y="250"/>
                  </a:cubicBezTo>
                  <a:cubicBezTo>
                    <a:pt x="31" y="250"/>
                    <a:pt x="0" y="219"/>
                    <a:pt x="0" y="156"/>
                  </a:cubicBezTo>
                  <a:cubicBezTo>
                    <a:pt x="0" y="125"/>
                    <a:pt x="0" y="94"/>
                    <a:pt x="0" y="63"/>
                  </a:cubicBezTo>
                  <a:cubicBezTo>
                    <a:pt x="0" y="0"/>
                    <a:pt x="0" y="0"/>
                    <a:pt x="63" y="0"/>
                  </a:cubicBezTo>
                  <a:cubicBezTo>
                    <a:pt x="156" y="0"/>
                    <a:pt x="250" y="0"/>
                    <a:pt x="344" y="0"/>
                  </a:cubicBezTo>
                  <a:lnTo>
                    <a:pt x="406" y="0"/>
                  </a:lnTo>
                  <a:cubicBezTo>
                    <a:pt x="406" y="31"/>
                    <a:pt x="406" y="63"/>
                    <a:pt x="375" y="125"/>
                  </a:cubicBezTo>
                </a:path>
              </a:pathLst>
            </a:custGeom>
            <a:grpFill/>
            <a:ln w="3175">
              <a:solidFill>
                <a:schemeClr val="bg1"/>
              </a:solidFill>
            </a:ln>
            <a:effectLst/>
          </p:spPr>
          <p:txBody>
            <a:bodyPr wrap="none" anchor="ctr"/>
            <a:lstStyle/>
            <a:p>
              <a:endParaRPr lang="en-US" dirty="0"/>
            </a:p>
          </p:txBody>
        </p:sp>
      </p:grpSp>
      <p:grpSp>
        <p:nvGrpSpPr>
          <p:cNvPr id="4" name="Group 37"/>
          <p:cNvGrpSpPr/>
          <p:nvPr/>
        </p:nvGrpSpPr>
        <p:grpSpPr bwMode="gray">
          <a:xfrm>
            <a:off x="11129542" y="3695518"/>
            <a:ext cx="442607" cy="436739"/>
            <a:chOff x="9214000" y="2089233"/>
            <a:chExt cx="1484018" cy="1324520"/>
          </a:xfrm>
          <a:solidFill>
            <a:schemeClr val="bg1"/>
          </a:solidFill>
        </p:grpSpPr>
        <p:sp>
          <p:nvSpPr>
            <p:cNvPr id="38" name="Freeform 2"/>
            <p:cNvSpPr>
              <a:spLocks noChangeArrowheads="1"/>
            </p:cNvSpPr>
            <p:nvPr/>
          </p:nvSpPr>
          <p:spPr bwMode="gray">
            <a:xfrm>
              <a:off x="9214000" y="2089233"/>
              <a:ext cx="1484018" cy="915322"/>
            </a:xfrm>
            <a:custGeom>
              <a:avLst/>
              <a:gdLst>
                <a:gd name="T0" fmla="*/ 4844 w 4845"/>
                <a:gd name="T1" fmla="*/ 2031 h 3157"/>
                <a:gd name="T2" fmla="*/ 4844 w 4845"/>
                <a:gd name="T3" fmla="*/ 2031 h 3157"/>
                <a:gd name="T4" fmla="*/ 4375 w 4845"/>
                <a:gd name="T5" fmla="*/ 2968 h 3157"/>
                <a:gd name="T6" fmla="*/ 3907 w 4845"/>
                <a:gd name="T7" fmla="*/ 3125 h 3157"/>
                <a:gd name="T8" fmla="*/ 3688 w 4845"/>
                <a:gd name="T9" fmla="*/ 2906 h 3157"/>
                <a:gd name="T10" fmla="*/ 3813 w 4845"/>
                <a:gd name="T11" fmla="*/ 2781 h 3157"/>
                <a:gd name="T12" fmla="*/ 4063 w 4845"/>
                <a:gd name="T13" fmla="*/ 2718 h 3157"/>
                <a:gd name="T14" fmla="*/ 4375 w 4845"/>
                <a:gd name="T15" fmla="*/ 2437 h 3157"/>
                <a:gd name="T16" fmla="*/ 4469 w 4845"/>
                <a:gd name="T17" fmla="*/ 1906 h 3157"/>
                <a:gd name="T18" fmla="*/ 4157 w 4845"/>
                <a:gd name="T19" fmla="*/ 1468 h 3157"/>
                <a:gd name="T20" fmla="*/ 3625 w 4845"/>
                <a:gd name="T21" fmla="*/ 1375 h 3157"/>
                <a:gd name="T22" fmla="*/ 3532 w 4845"/>
                <a:gd name="T23" fmla="*/ 1343 h 3157"/>
                <a:gd name="T24" fmla="*/ 3125 w 4845"/>
                <a:gd name="T25" fmla="*/ 843 h 3157"/>
                <a:gd name="T26" fmla="*/ 2782 w 4845"/>
                <a:gd name="T27" fmla="*/ 781 h 3157"/>
                <a:gd name="T28" fmla="*/ 2594 w 4845"/>
                <a:gd name="T29" fmla="*/ 812 h 3157"/>
                <a:gd name="T30" fmla="*/ 2469 w 4845"/>
                <a:gd name="T31" fmla="*/ 750 h 3157"/>
                <a:gd name="T32" fmla="*/ 2188 w 4845"/>
                <a:gd name="T33" fmla="*/ 468 h 3157"/>
                <a:gd name="T34" fmla="*/ 1750 w 4845"/>
                <a:gd name="T35" fmla="*/ 406 h 3157"/>
                <a:gd name="T36" fmla="*/ 1313 w 4845"/>
                <a:gd name="T37" fmla="*/ 687 h 3157"/>
                <a:gd name="T38" fmla="*/ 1188 w 4845"/>
                <a:gd name="T39" fmla="*/ 1156 h 3157"/>
                <a:gd name="T40" fmla="*/ 1219 w 4845"/>
                <a:gd name="T41" fmla="*/ 1312 h 3157"/>
                <a:gd name="T42" fmla="*/ 1157 w 4845"/>
                <a:gd name="T43" fmla="*/ 1375 h 3157"/>
                <a:gd name="T44" fmla="*/ 1032 w 4845"/>
                <a:gd name="T45" fmla="*/ 1406 h 3157"/>
                <a:gd name="T46" fmla="*/ 469 w 4845"/>
                <a:gd name="T47" fmla="*/ 1781 h 3157"/>
                <a:gd name="T48" fmla="*/ 438 w 4845"/>
                <a:gd name="T49" fmla="*/ 2281 h 3157"/>
                <a:gd name="T50" fmla="*/ 719 w 4845"/>
                <a:gd name="T51" fmla="*/ 2656 h 3157"/>
                <a:gd name="T52" fmla="*/ 1094 w 4845"/>
                <a:gd name="T53" fmla="*/ 2781 h 3157"/>
                <a:gd name="T54" fmla="*/ 1250 w 4845"/>
                <a:gd name="T55" fmla="*/ 2937 h 3157"/>
                <a:gd name="T56" fmla="*/ 1094 w 4845"/>
                <a:gd name="T57" fmla="*/ 3125 h 3157"/>
                <a:gd name="T58" fmla="*/ 250 w 4845"/>
                <a:gd name="T59" fmla="*/ 2749 h 3157"/>
                <a:gd name="T60" fmla="*/ 63 w 4845"/>
                <a:gd name="T61" fmla="*/ 2375 h 3157"/>
                <a:gd name="T62" fmla="*/ 63 w 4845"/>
                <a:gd name="T63" fmla="*/ 1843 h 3157"/>
                <a:gd name="T64" fmla="*/ 469 w 4845"/>
                <a:gd name="T65" fmla="*/ 1218 h 3157"/>
                <a:gd name="T66" fmla="*/ 750 w 4845"/>
                <a:gd name="T67" fmla="*/ 1062 h 3157"/>
                <a:gd name="T68" fmla="*/ 813 w 4845"/>
                <a:gd name="T69" fmla="*/ 1000 h 3157"/>
                <a:gd name="T70" fmla="*/ 1344 w 4845"/>
                <a:gd name="T71" fmla="*/ 156 h 3157"/>
                <a:gd name="T72" fmla="*/ 2032 w 4845"/>
                <a:gd name="T73" fmla="*/ 31 h 3157"/>
                <a:gd name="T74" fmla="*/ 2657 w 4845"/>
                <a:gd name="T75" fmla="*/ 374 h 3157"/>
                <a:gd name="T76" fmla="*/ 2750 w 4845"/>
                <a:gd name="T77" fmla="*/ 406 h 3157"/>
                <a:gd name="T78" fmla="*/ 3157 w 4845"/>
                <a:gd name="T79" fmla="*/ 437 h 3157"/>
                <a:gd name="T80" fmla="*/ 3594 w 4845"/>
                <a:gd name="T81" fmla="*/ 718 h 3157"/>
                <a:gd name="T82" fmla="*/ 3782 w 4845"/>
                <a:gd name="T83" fmla="*/ 937 h 3157"/>
                <a:gd name="T84" fmla="*/ 3844 w 4845"/>
                <a:gd name="T85" fmla="*/ 968 h 3157"/>
                <a:gd name="T86" fmla="*/ 4625 w 4845"/>
                <a:gd name="T87" fmla="*/ 1406 h 3157"/>
                <a:gd name="T88" fmla="*/ 4813 w 4845"/>
                <a:gd name="T89" fmla="*/ 1812 h 3157"/>
                <a:gd name="T90" fmla="*/ 4844 w 4845"/>
                <a:gd name="T91" fmla="*/ 2031 h 3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45" h="3157">
                  <a:moveTo>
                    <a:pt x="4844" y="2031"/>
                  </a:moveTo>
                  <a:lnTo>
                    <a:pt x="4844" y="2031"/>
                  </a:lnTo>
                  <a:cubicBezTo>
                    <a:pt x="4844" y="2437"/>
                    <a:pt x="4688" y="2749"/>
                    <a:pt x="4375" y="2968"/>
                  </a:cubicBezTo>
                  <a:cubicBezTo>
                    <a:pt x="4219" y="3062"/>
                    <a:pt x="4063" y="3125"/>
                    <a:pt x="3907" y="3125"/>
                  </a:cubicBezTo>
                  <a:cubicBezTo>
                    <a:pt x="3750" y="3156"/>
                    <a:pt x="3657" y="3031"/>
                    <a:pt x="3688" y="2906"/>
                  </a:cubicBezTo>
                  <a:cubicBezTo>
                    <a:pt x="3688" y="2843"/>
                    <a:pt x="3750" y="2781"/>
                    <a:pt x="3813" y="2781"/>
                  </a:cubicBezTo>
                  <a:cubicBezTo>
                    <a:pt x="3907" y="2749"/>
                    <a:pt x="3969" y="2718"/>
                    <a:pt x="4063" y="2718"/>
                  </a:cubicBezTo>
                  <a:cubicBezTo>
                    <a:pt x="4188" y="2656"/>
                    <a:pt x="4282" y="2562"/>
                    <a:pt x="4375" y="2437"/>
                  </a:cubicBezTo>
                  <a:cubicBezTo>
                    <a:pt x="4469" y="2281"/>
                    <a:pt x="4500" y="2093"/>
                    <a:pt x="4469" y="1906"/>
                  </a:cubicBezTo>
                  <a:cubicBezTo>
                    <a:pt x="4438" y="1718"/>
                    <a:pt x="4313" y="1562"/>
                    <a:pt x="4157" y="1468"/>
                  </a:cubicBezTo>
                  <a:cubicBezTo>
                    <a:pt x="4000" y="1375"/>
                    <a:pt x="3813" y="1343"/>
                    <a:pt x="3625" y="1375"/>
                  </a:cubicBezTo>
                  <a:cubicBezTo>
                    <a:pt x="3563" y="1406"/>
                    <a:pt x="3532" y="1375"/>
                    <a:pt x="3532" y="1343"/>
                  </a:cubicBezTo>
                  <a:cubicBezTo>
                    <a:pt x="3469" y="1093"/>
                    <a:pt x="3344" y="937"/>
                    <a:pt x="3125" y="843"/>
                  </a:cubicBezTo>
                  <a:cubicBezTo>
                    <a:pt x="3000" y="781"/>
                    <a:pt x="2907" y="781"/>
                    <a:pt x="2782" y="781"/>
                  </a:cubicBezTo>
                  <a:cubicBezTo>
                    <a:pt x="2719" y="781"/>
                    <a:pt x="2657" y="812"/>
                    <a:pt x="2594" y="812"/>
                  </a:cubicBezTo>
                  <a:cubicBezTo>
                    <a:pt x="2500" y="843"/>
                    <a:pt x="2532" y="843"/>
                    <a:pt x="2469" y="750"/>
                  </a:cubicBezTo>
                  <a:cubicBezTo>
                    <a:pt x="2407" y="625"/>
                    <a:pt x="2313" y="531"/>
                    <a:pt x="2188" y="468"/>
                  </a:cubicBezTo>
                  <a:cubicBezTo>
                    <a:pt x="2032" y="406"/>
                    <a:pt x="1907" y="374"/>
                    <a:pt x="1750" y="406"/>
                  </a:cubicBezTo>
                  <a:cubicBezTo>
                    <a:pt x="1563" y="437"/>
                    <a:pt x="1438" y="531"/>
                    <a:pt x="1313" y="687"/>
                  </a:cubicBezTo>
                  <a:cubicBezTo>
                    <a:pt x="1219" y="812"/>
                    <a:pt x="1188" y="968"/>
                    <a:pt x="1188" y="1156"/>
                  </a:cubicBezTo>
                  <a:cubicBezTo>
                    <a:pt x="1188" y="1187"/>
                    <a:pt x="1219" y="1250"/>
                    <a:pt x="1219" y="1312"/>
                  </a:cubicBezTo>
                  <a:cubicBezTo>
                    <a:pt x="1219" y="1343"/>
                    <a:pt x="1219" y="1375"/>
                    <a:pt x="1157" y="1375"/>
                  </a:cubicBezTo>
                  <a:cubicBezTo>
                    <a:pt x="1125" y="1406"/>
                    <a:pt x="1063" y="1406"/>
                    <a:pt x="1032" y="1406"/>
                  </a:cubicBezTo>
                  <a:cubicBezTo>
                    <a:pt x="782" y="1406"/>
                    <a:pt x="563" y="1562"/>
                    <a:pt x="469" y="1781"/>
                  </a:cubicBezTo>
                  <a:cubicBezTo>
                    <a:pt x="407" y="1937"/>
                    <a:pt x="407" y="2125"/>
                    <a:pt x="438" y="2281"/>
                  </a:cubicBezTo>
                  <a:cubicBezTo>
                    <a:pt x="500" y="2437"/>
                    <a:pt x="594" y="2562"/>
                    <a:pt x="719" y="2656"/>
                  </a:cubicBezTo>
                  <a:cubicBezTo>
                    <a:pt x="844" y="2718"/>
                    <a:pt x="969" y="2749"/>
                    <a:pt x="1094" y="2781"/>
                  </a:cubicBezTo>
                  <a:cubicBezTo>
                    <a:pt x="1188" y="2781"/>
                    <a:pt x="1250" y="2843"/>
                    <a:pt x="1250" y="2937"/>
                  </a:cubicBezTo>
                  <a:cubicBezTo>
                    <a:pt x="1250" y="3031"/>
                    <a:pt x="1188" y="3125"/>
                    <a:pt x="1094" y="3125"/>
                  </a:cubicBezTo>
                  <a:cubicBezTo>
                    <a:pt x="750" y="3125"/>
                    <a:pt x="469" y="3000"/>
                    <a:pt x="250" y="2749"/>
                  </a:cubicBezTo>
                  <a:cubicBezTo>
                    <a:pt x="188" y="2625"/>
                    <a:pt x="125" y="2500"/>
                    <a:pt x="63" y="2375"/>
                  </a:cubicBezTo>
                  <a:cubicBezTo>
                    <a:pt x="32" y="2187"/>
                    <a:pt x="0" y="2031"/>
                    <a:pt x="63" y="1843"/>
                  </a:cubicBezTo>
                  <a:cubicBezTo>
                    <a:pt x="125" y="1562"/>
                    <a:pt x="250" y="1343"/>
                    <a:pt x="469" y="1218"/>
                  </a:cubicBezTo>
                  <a:cubicBezTo>
                    <a:pt x="563" y="1156"/>
                    <a:pt x="657" y="1125"/>
                    <a:pt x="750" y="1062"/>
                  </a:cubicBezTo>
                  <a:cubicBezTo>
                    <a:pt x="782" y="1062"/>
                    <a:pt x="813" y="1031"/>
                    <a:pt x="813" y="1000"/>
                  </a:cubicBezTo>
                  <a:cubicBezTo>
                    <a:pt x="875" y="625"/>
                    <a:pt x="1032" y="343"/>
                    <a:pt x="1344" y="156"/>
                  </a:cubicBezTo>
                  <a:cubicBezTo>
                    <a:pt x="1563" y="31"/>
                    <a:pt x="1782" y="0"/>
                    <a:pt x="2032" y="31"/>
                  </a:cubicBezTo>
                  <a:cubicBezTo>
                    <a:pt x="2282" y="62"/>
                    <a:pt x="2469" y="187"/>
                    <a:pt x="2657" y="374"/>
                  </a:cubicBezTo>
                  <a:cubicBezTo>
                    <a:pt x="2688" y="406"/>
                    <a:pt x="2719" y="406"/>
                    <a:pt x="2750" y="406"/>
                  </a:cubicBezTo>
                  <a:cubicBezTo>
                    <a:pt x="2875" y="406"/>
                    <a:pt x="3032" y="406"/>
                    <a:pt x="3157" y="437"/>
                  </a:cubicBezTo>
                  <a:cubicBezTo>
                    <a:pt x="3313" y="500"/>
                    <a:pt x="3469" y="593"/>
                    <a:pt x="3594" y="718"/>
                  </a:cubicBezTo>
                  <a:cubicBezTo>
                    <a:pt x="3657" y="781"/>
                    <a:pt x="3719" y="875"/>
                    <a:pt x="3782" y="937"/>
                  </a:cubicBezTo>
                  <a:cubicBezTo>
                    <a:pt x="3782" y="968"/>
                    <a:pt x="3813" y="968"/>
                    <a:pt x="3844" y="968"/>
                  </a:cubicBezTo>
                  <a:cubicBezTo>
                    <a:pt x="4157" y="1000"/>
                    <a:pt x="4438" y="1125"/>
                    <a:pt x="4625" y="1406"/>
                  </a:cubicBezTo>
                  <a:cubicBezTo>
                    <a:pt x="4719" y="1531"/>
                    <a:pt x="4813" y="1656"/>
                    <a:pt x="4813" y="1812"/>
                  </a:cubicBezTo>
                  <a:cubicBezTo>
                    <a:pt x="4844" y="1906"/>
                    <a:pt x="4844" y="1968"/>
                    <a:pt x="4844" y="2031"/>
                  </a:cubicBezTo>
                </a:path>
              </a:pathLst>
            </a:custGeom>
            <a:grpFill/>
            <a:ln>
              <a:noFill/>
            </a:ln>
            <a:effectLst/>
          </p:spPr>
          <p:txBody>
            <a:bodyPr wrap="none" anchor="ctr"/>
            <a:lstStyle/>
            <a:p>
              <a:endParaRPr lang="en-US" dirty="0"/>
            </a:p>
          </p:txBody>
        </p:sp>
        <p:sp>
          <p:nvSpPr>
            <p:cNvPr id="39" name="Freeform 4"/>
            <p:cNvSpPr>
              <a:spLocks noChangeArrowheads="1"/>
            </p:cNvSpPr>
            <p:nvPr/>
          </p:nvSpPr>
          <p:spPr bwMode="gray">
            <a:xfrm>
              <a:off x="9789930" y="2809827"/>
              <a:ext cx="632749" cy="603926"/>
            </a:xfrm>
            <a:custGeom>
              <a:avLst/>
              <a:gdLst>
                <a:gd name="T0" fmla="*/ 875 w 2033"/>
                <a:gd name="T1" fmla="*/ 1719 h 1939"/>
                <a:gd name="T2" fmla="*/ 875 w 2033"/>
                <a:gd name="T3" fmla="*/ 1719 h 1939"/>
                <a:gd name="T4" fmla="*/ 157 w 2033"/>
                <a:gd name="T5" fmla="*/ 1344 h 1939"/>
                <a:gd name="T6" fmla="*/ 32 w 2033"/>
                <a:gd name="T7" fmla="*/ 719 h 1939"/>
                <a:gd name="T8" fmla="*/ 407 w 2033"/>
                <a:gd name="T9" fmla="*/ 157 h 1939"/>
                <a:gd name="T10" fmla="*/ 1000 w 2033"/>
                <a:gd name="T11" fmla="*/ 32 h 1939"/>
                <a:gd name="T12" fmla="*/ 1594 w 2033"/>
                <a:gd name="T13" fmla="*/ 406 h 1939"/>
                <a:gd name="T14" fmla="*/ 1719 w 2033"/>
                <a:gd name="T15" fmla="*/ 969 h 1939"/>
                <a:gd name="T16" fmla="*/ 1625 w 2033"/>
                <a:gd name="T17" fmla="*/ 1250 h 1939"/>
                <a:gd name="T18" fmla="*/ 1657 w 2033"/>
                <a:gd name="T19" fmla="*/ 1344 h 1939"/>
                <a:gd name="T20" fmla="*/ 1938 w 2033"/>
                <a:gd name="T21" fmla="*/ 1594 h 1939"/>
                <a:gd name="T22" fmla="*/ 2000 w 2033"/>
                <a:gd name="T23" fmla="*/ 1813 h 1939"/>
                <a:gd name="T24" fmla="*/ 1844 w 2033"/>
                <a:gd name="T25" fmla="*/ 1907 h 1939"/>
                <a:gd name="T26" fmla="*/ 1688 w 2033"/>
                <a:gd name="T27" fmla="*/ 1844 h 1939"/>
                <a:gd name="T28" fmla="*/ 1438 w 2033"/>
                <a:gd name="T29" fmla="*/ 1594 h 1939"/>
                <a:gd name="T30" fmla="*/ 1375 w 2033"/>
                <a:gd name="T31" fmla="*/ 1563 h 1939"/>
                <a:gd name="T32" fmla="*/ 1063 w 2033"/>
                <a:gd name="T33" fmla="*/ 1719 h 1939"/>
                <a:gd name="T34" fmla="*/ 875 w 2033"/>
                <a:gd name="T35" fmla="*/ 1719 h 1939"/>
                <a:gd name="T36" fmla="*/ 875 w 2033"/>
                <a:gd name="T37" fmla="*/ 1438 h 1939"/>
                <a:gd name="T38" fmla="*/ 875 w 2033"/>
                <a:gd name="T39" fmla="*/ 1438 h 1939"/>
                <a:gd name="T40" fmla="*/ 1438 w 2033"/>
                <a:gd name="T41" fmla="*/ 875 h 1939"/>
                <a:gd name="T42" fmla="*/ 875 w 2033"/>
                <a:gd name="T43" fmla="*/ 313 h 1939"/>
                <a:gd name="T44" fmla="*/ 313 w 2033"/>
                <a:gd name="T45" fmla="*/ 875 h 1939"/>
                <a:gd name="T46" fmla="*/ 875 w 2033"/>
                <a:gd name="T47" fmla="*/ 1438 h 1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33" h="1939">
                  <a:moveTo>
                    <a:pt x="875" y="1719"/>
                  </a:moveTo>
                  <a:lnTo>
                    <a:pt x="875" y="1719"/>
                  </a:lnTo>
                  <a:cubicBezTo>
                    <a:pt x="563" y="1719"/>
                    <a:pt x="313" y="1594"/>
                    <a:pt x="157" y="1344"/>
                  </a:cubicBezTo>
                  <a:cubicBezTo>
                    <a:pt x="32" y="1157"/>
                    <a:pt x="0" y="938"/>
                    <a:pt x="32" y="719"/>
                  </a:cubicBezTo>
                  <a:cubicBezTo>
                    <a:pt x="63" y="469"/>
                    <a:pt x="188" y="282"/>
                    <a:pt x="407" y="157"/>
                  </a:cubicBezTo>
                  <a:cubicBezTo>
                    <a:pt x="594" y="32"/>
                    <a:pt x="782" y="0"/>
                    <a:pt x="1000" y="32"/>
                  </a:cubicBezTo>
                  <a:cubicBezTo>
                    <a:pt x="1250" y="63"/>
                    <a:pt x="1438" y="188"/>
                    <a:pt x="1594" y="406"/>
                  </a:cubicBezTo>
                  <a:cubicBezTo>
                    <a:pt x="1719" y="594"/>
                    <a:pt x="1750" y="782"/>
                    <a:pt x="1719" y="969"/>
                  </a:cubicBezTo>
                  <a:cubicBezTo>
                    <a:pt x="1719" y="1063"/>
                    <a:pt x="1688" y="1157"/>
                    <a:pt x="1625" y="1250"/>
                  </a:cubicBezTo>
                  <a:cubicBezTo>
                    <a:pt x="1625" y="1281"/>
                    <a:pt x="1625" y="1313"/>
                    <a:pt x="1657" y="1344"/>
                  </a:cubicBezTo>
                  <a:cubicBezTo>
                    <a:pt x="1750" y="1407"/>
                    <a:pt x="1844" y="1532"/>
                    <a:pt x="1938" y="1594"/>
                  </a:cubicBezTo>
                  <a:cubicBezTo>
                    <a:pt x="2000" y="1657"/>
                    <a:pt x="2032" y="1719"/>
                    <a:pt x="2000" y="1813"/>
                  </a:cubicBezTo>
                  <a:cubicBezTo>
                    <a:pt x="1969" y="1875"/>
                    <a:pt x="1907" y="1907"/>
                    <a:pt x="1844" y="1907"/>
                  </a:cubicBezTo>
                  <a:cubicBezTo>
                    <a:pt x="1782" y="1938"/>
                    <a:pt x="1719" y="1907"/>
                    <a:pt x="1688" y="1844"/>
                  </a:cubicBezTo>
                  <a:cubicBezTo>
                    <a:pt x="1594" y="1750"/>
                    <a:pt x="1532" y="1657"/>
                    <a:pt x="1438" y="1594"/>
                  </a:cubicBezTo>
                  <a:cubicBezTo>
                    <a:pt x="1407" y="1563"/>
                    <a:pt x="1407" y="1563"/>
                    <a:pt x="1375" y="1563"/>
                  </a:cubicBezTo>
                  <a:cubicBezTo>
                    <a:pt x="1282" y="1657"/>
                    <a:pt x="1157" y="1688"/>
                    <a:pt x="1063" y="1719"/>
                  </a:cubicBezTo>
                  <a:cubicBezTo>
                    <a:pt x="1000" y="1719"/>
                    <a:pt x="938" y="1719"/>
                    <a:pt x="875" y="1719"/>
                  </a:cubicBezTo>
                  <a:close/>
                  <a:moveTo>
                    <a:pt x="875" y="1438"/>
                  </a:moveTo>
                  <a:lnTo>
                    <a:pt x="875" y="1438"/>
                  </a:lnTo>
                  <a:cubicBezTo>
                    <a:pt x="1188" y="1438"/>
                    <a:pt x="1438" y="1188"/>
                    <a:pt x="1438" y="875"/>
                  </a:cubicBezTo>
                  <a:cubicBezTo>
                    <a:pt x="1438" y="563"/>
                    <a:pt x="1188" y="313"/>
                    <a:pt x="875" y="313"/>
                  </a:cubicBezTo>
                  <a:cubicBezTo>
                    <a:pt x="563" y="313"/>
                    <a:pt x="313" y="563"/>
                    <a:pt x="313" y="875"/>
                  </a:cubicBezTo>
                  <a:cubicBezTo>
                    <a:pt x="313" y="1188"/>
                    <a:pt x="563" y="1438"/>
                    <a:pt x="875" y="1438"/>
                  </a:cubicBezTo>
                  <a:close/>
                </a:path>
              </a:pathLst>
            </a:custGeom>
            <a:grpFill/>
            <a:ln>
              <a:noFill/>
            </a:ln>
            <a:effectLst/>
          </p:spPr>
          <p:txBody>
            <a:bodyPr wrap="none" anchor="ctr"/>
            <a:lstStyle/>
            <a:p>
              <a:endParaRPr lang="en-US" dirty="0"/>
            </a:p>
          </p:txBody>
        </p:sp>
        <p:sp>
          <p:nvSpPr>
            <p:cNvPr id="40" name="Freeform 15"/>
            <p:cNvSpPr>
              <a:spLocks noChangeArrowheads="1"/>
            </p:cNvSpPr>
            <p:nvPr/>
          </p:nvSpPr>
          <p:spPr bwMode="gray">
            <a:xfrm>
              <a:off x="10043853" y="2566884"/>
              <a:ext cx="204512" cy="214119"/>
            </a:xfrm>
            <a:custGeom>
              <a:avLst/>
              <a:gdLst>
                <a:gd name="T0" fmla="*/ 656 w 657"/>
                <a:gd name="T1" fmla="*/ 656 h 689"/>
                <a:gd name="T2" fmla="*/ 656 w 657"/>
                <a:gd name="T3" fmla="*/ 656 h 689"/>
                <a:gd name="T4" fmla="*/ 562 w 657"/>
                <a:gd name="T5" fmla="*/ 688 h 689"/>
                <a:gd name="T6" fmla="*/ 62 w 657"/>
                <a:gd name="T7" fmla="*/ 688 h 689"/>
                <a:gd name="T8" fmla="*/ 0 w 657"/>
                <a:gd name="T9" fmla="*/ 625 h 689"/>
                <a:gd name="T10" fmla="*/ 31 w 657"/>
                <a:gd name="T11" fmla="*/ 94 h 689"/>
                <a:gd name="T12" fmla="*/ 31 w 657"/>
                <a:gd name="T13" fmla="*/ 0 h 689"/>
                <a:gd name="T14" fmla="*/ 31 w 657"/>
                <a:gd name="T15" fmla="*/ 0 h 689"/>
                <a:gd name="T16" fmla="*/ 656 w 657"/>
                <a:gd name="T17" fmla="*/ 656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7" h="689">
                  <a:moveTo>
                    <a:pt x="656" y="656"/>
                  </a:moveTo>
                  <a:lnTo>
                    <a:pt x="656" y="656"/>
                  </a:lnTo>
                  <a:cubicBezTo>
                    <a:pt x="625" y="688"/>
                    <a:pt x="594" y="688"/>
                    <a:pt x="562" y="688"/>
                  </a:cubicBezTo>
                  <a:cubicBezTo>
                    <a:pt x="406" y="688"/>
                    <a:pt x="250" y="688"/>
                    <a:pt x="62" y="688"/>
                  </a:cubicBezTo>
                  <a:cubicBezTo>
                    <a:pt x="31" y="688"/>
                    <a:pt x="0" y="656"/>
                    <a:pt x="0" y="625"/>
                  </a:cubicBezTo>
                  <a:cubicBezTo>
                    <a:pt x="31" y="438"/>
                    <a:pt x="0" y="281"/>
                    <a:pt x="31" y="94"/>
                  </a:cubicBezTo>
                  <a:cubicBezTo>
                    <a:pt x="31" y="63"/>
                    <a:pt x="31" y="31"/>
                    <a:pt x="31" y="0"/>
                  </a:cubicBezTo>
                  <a:lnTo>
                    <a:pt x="31" y="0"/>
                  </a:lnTo>
                  <a:cubicBezTo>
                    <a:pt x="250" y="219"/>
                    <a:pt x="437" y="438"/>
                    <a:pt x="656" y="656"/>
                  </a:cubicBezTo>
                </a:path>
              </a:pathLst>
            </a:custGeom>
            <a:grpFill/>
            <a:ln>
              <a:noFill/>
            </a:ln>
            <a:effectLst/>
          </p:spPr>
          <p:txBody>
            <a:bodyPr wrap="none" anchor="ctr"/>
            <a:lstStyle/>
            <a:p>
              <a:endParaRPr lang="en-US" dirty="0"/>
            </a:p>
          </p:txBody>
        </p:sp>
        <p:sp>
          <p:nvSpPr>
            <p:cNvPr id="41" name="Freeform 17"/>
            <p:cNvSpPr>
              <a:spLocks noChangeArrowheads="1"/>
            </p:cNvSpPr>
            <p:nvPr/>
          </p:nvSpPr>
          <p:spPr bwMode="gray">
            <a:xfrm>
              <a:off x="9644439" y="2721983"/>
              <a:ext cx="369218" cy="59020"/>
            </a:xfrm>
            <a:custGeom>
              <a:avLst/>
              <a:gdLst>
                <a:gd name="T0" fmla="*/ 593 w 1188"/>
                <a:gd name="T1" fmla="*/ 188 h 189"/>
                <a:gd name="T2" fmla="*/ 593 w 1188"/>
                <a:gd name="T3" fmla="*/ 188 h 189"/>
                <a:gd name="T4" fmla="*/ 62 w 1188"/>
                <a:gd name="T5" fmla="*/ 188 h 189"/>
                <a:gd name="T6" fmla="*/ 0 w 1188"/>
                <a:gd name="T7" fmla="*/ 125 h 189"/>
                <a:gd name="T8" fmla="*/ 93 w 1188"/>
                <a:gd name="T9" fmla="*/ 31 h 189"/>
                <a:gd name="T10" fmla="*/ 1125 w 1188"/>
                <a:gd name="T11" fmla="*/ 31 h 189"/>
                <a:gd name="T12" fmla="*/ 1187 w 1188"/>
                <a:gd name="T13" fmla="*/ 94 h 189"/>
                <a:gd name="T14" fmla="*/ 1093 w 1188"/>
                <a:gd name="T15" fmla="*/ 188 h 189"/>
                <a:gd name="T16" fmla="*/ 593 w 1188"/>
                <a:gd name="T17" fmla="*/ 18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8" h="189">
                  <a:moveTo>
                    <a:pt x="593" y="188"/>
                  </a:moveTo>
                  <a:lnTo>
                    <a:pt x="593" y="188"/>
                  </a:lnTo>
                  <a:cubicBezTo>
                    <a:pt x="406" y="188"/>
                    <a:pt x="250" y="188"/>
                    <a:pt x="62" y="188"/>
                  </a:cubicBezTo>
                  <a:cubicBezTo>
                    <a:pt x="31" y="188"/>
                    <a:pt x="0" y="156"/>
                    <a:pt x="0" y="125"/>
                  </a:cubicBezTo>
                  <a:cubicBezTo>
                    <a:pt x="0" y="0"/>
                    <a:pt x="0" y="31"/>
                    <a:pt x="93" y="31"/>
                  </a:cubicBezTo>
                  <a:cubicBezTo>
                    <a:pt x="437" y="31"/>
                    <a:pt x="781" y="31"/>
                    <a:pt x="1125" y="31"/>
                  </a:cubicBezTo>
                  <a:cubicBezTo>
                    <a:pt x="1156" y="31"/>
                    <a:pt x="1187" y="31"/>
                    <a:pt x="1187" y="94"/>
                  </a:cubicBezTo>
                  <a:cubicBezTo>
                    <a:pt x="1187" y="188"/>
                    <a:pt x="1187" y="188"/>
                    <a:pt x="1093" y="188"/>
                  </a:cubicBezTo>
                  <a:cubicBezTo>
                    <a:pt x="937" y="188"/>
                    <a:pt x="750" y="188"/>
                    <a:pt x="593" y="188"/>
                  </a:cubicBezTo>
                </a:path>
              </a:pathLst>
            </a:custGeom>
            <a:grpFill/>
            <a:ln>
              <a:noFill/>
            </a:ln>
            <a:effectLst/>
          </p:spPr>
          <p:txBody>
            <a:bodyPr wrap="none" anchor="ctr"/>
            <a:lstStyle/>
            <a:p>
              <a:endParaRPr lang="en-US" dirty="0"/>
            </a:p>
          </p:txBody>
        </p:sp>
        <p:sp>
          <p:nvSpPr>
            <p:cNvPr id="42" name="Freeform 18"/>
            <p:cNvSpPr>
              <a:spLocks noChangeArrowheads="1"/>
            </p:cNvSpPr>
            <p:nvPr/>
          </p:nvSpPr>
          <p:spPr bwMode="gray">
            <a:xfrm>
              <a:off x="9644439" y="2566884"/>
              <a:ext cx="311570" cy="49412"/>
            </a:xfrm>
            <a:custGeom>
              <a:avLst/>
              <a:gdLst>
                <a:gd name="T0" fmla="*/ 500 w 1001"/>
                <a:gd name="T1" fmla="*/ 0 h 157"/>
                <a:gd name="T2" fmla="*/ 500 w 1001"/>
                <a:gd name="T3" fmla="*/ 0 h 157"/>
                <a:gd name="T4" fmla="*/ 937 w 1001"/>
                <a:gd name="T5" fmla="*/ 0 h 157"/>
                <a:gd name="T6" fmla="*/ 968 w 1001"/>
                <a:gd name="T7" fmla="*/ 31 h 157"/>
                <a:gd name="T8" fmla="*/ 875 w 1001"/>
                <a:gd name="T9" fmla="*/ 156 h 157"/>
                <a:gd name="T10" fmla="*/ 93 w 1001"/>
                <a:gd name="T11" fmla="*/ 156 h 157"/>
                <a:gd name="T12" fmla="*/ 0 w 1001"/>
                <a:gd name="T13" fmla="*/ 63 h 157"/>
                <a:gd name="T14" fmla="*/ 0 w 1001"/>
                <a:gd name="T15" fmla="*/ 31 h 157"/>
                <a:gd name="T16" fmla="*/ 62 w 1001"/>
                <a:gd name="T17" fmla="*/ 0 h 157"/>
                <a:gd name="T18" fmla="*/ 500 w 1001"/>
                <a:gd name="T1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1" h="157">
                  <a:moveTo>
                    <a:pt x="500" y="0"/>
                  </a:moveTo>
                  <a:lnTo>
                    <a:pt x="500" y="0"/>
                  </a:lnTo>
                  <a:cubicBezTo>
                    <a:pt x="625" y="0"/>
                    <a:pt x="781" y="0"/>
                    <a:pt x="937" y="0"/>
                  </a:cubicBezTo>
                  <a:cubicBezTo>
                    <a:pt x="968" y="0"/>
                    <a:pt x="968" y="0"/>
                    <a:pt x="968" y="31"/>
                  </a:cubicBezTo>
                  <a:cubicBezTo>
                    <a:pt x="968" y="156"/>
                    <a:pt x="1000" y="156"/>
                    <a:pt x="875" y="156"/>
                  </a:cubicBezTo>
                  <a:cubicBezTo>
                    <a:pt x="625" y="156"/>
                    <a:pt x="343" y="156"/>
                    <a:pt x="93" y="156"/>
                  </a:cubicBezTo>
                  <a:cubicBezTo>
                    <a:pt x="0" y="156"/>
                    <a:pt x="0" y="156"/>
                    <a:pt x="0" y="63"/>
                  </a:cubicBezTo>
                  <a:cubicBezTo>
                    <a:pt x="0" y="63"/>
                    <a:pt x="0" y="63"/>
                    <a:pt x="0" y="31"/>
                  </a:cubicBezTo>
                  <a:cubicBezTo>
                    <a:pt x="0" y="0"/>
                    <a:pt x="31" y="0"/>
                    <a:pt x="62" y="0"/>
                  </a:cubicBezTo>
                  <a:cubicBezTo>
                    <a:pt x="218" y="0"/>
                    <a:pt x="343" y="0"/>
                    <a:pt x="500" y="0"/>
                  </a:cubicBezTo>
                </a:path>
              </a:pathLst>
            </a:custGeom>
            <a:grpFill/>
            <a:ln>
              <a:noFill/>
            </a:ln>
            <a:effectLst/>
          </p:spPr>
          <p:txBody>
            <a:bodyPr wrap="none" anchor="ctr"/>
            <a:lstStyle/>
            <a:p>
              <a:endParaRPr lang="en-US" dirty="0"/>
            </a:p>
          </p:txBody>
        </p:sp>
        <p:sp>
          <p:nvSpPr>
            <p:cNvPr id="43" name="Freeform 19"/>
            <p:cNvSpPr>
              <a:spLocks noChangeArrowheads="1"/>
            </p:cNvSpPr>
            <p:nvPr/>
          </p:nvSpPr>
          <p:spPr bwMode="gray">
            <a:xfrm>
              <a:off x="9644439" y="2643747"/>
              <a:ext cx="242942" cy="49412"/>
            </a:xfrm>
            <a:custGeom>
              <a:avLst/>
              <a:gdLst>
                <a:gd name="T0" fmla="*/ 406 w 782"/>
                <a:gd name="T1" fmla="*/ 156 h 157"/>
                <a:gd name="T2" fmla="*/ 406 w 782"/>
                <a:gd name="T3" fmla="*/ 156 h 157"/>
                <a:gd name="T4" fmla="*/ 62 w 782"/>
                <a:gd name="T5" fmla="*/ 156 h 157"/>
                <a:gd name="T6" fmla="*/ 0 w 782"/>
                <a:gd name="T7" fmla="*/ 125 h 157"/>
                <a:gd name="T8" fmla="*/ 125 w 782"/>
                <a:gd name="T9" fmla="*/ 0 h 157"/>
                <a:gd name="T10" fmla="*/ 718 w 782"/>
                <a:gd name="T11" fmla="*/ 0 h 157"/>
                <a:gd name="T12" fmla="*/ 781 w 782"/>
                <a:gd name="T13" fmla="*/ 63 h 157"/>
                <a:gd name="T14" fmla="*/ 781 w 782"/>
                <a:gd name="T15" fmla="*/ 94 h 157"/>
                <a:gd name="T16" fmla="*/ 718 w 782"/>
                <a:gd name="T17" fmla="*/ 156 h 157"/>
                <a:gd name="T18" fmla="*/ 406 w 782"/>
                <a:gd name="T19" fmla="*/ 15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2" h="157">
                  <a:moveTo>
                    <a:pt x="406" y="156"/>
                  </a:moveTo>
                  <a:lnTo>
                    <a:pt x="406" y="156"/>
                  </a:lnTo>
                  <a:cubicBezTo>
                    <a:pt x="281" y="156"/>
                    <a:pt x="187" y="156"/>
                    <a:pt x="62" y="156"/>
                  </a:cubicBezTo>
                  <a:cubicBezTo>
                    <a:pt x="31" y="156"/>
                    <a:pt x="0" y="156"/>
                    <a:pt x="0" y="125"/>
                  </a:cubicBezTo>
                  <a:cubicBezTo>
                    <a:pt x="0" y="0"/>
                    <a:pt x="0" y="0"/>
                    <a:pt x="125" y="0"/>
                  </a:cubicBezTo>
                  <a:cubicBezTo>
                    <a:pt x="312" y="0"/>
                    <a:pt x="500" y="0"/>
                    <a:pt x="718" y="0"/>
                  </a:cubicBezTo>
                  <a:cubicBezTo>
                    <a:pt x="750" y="0"/>
                    <a:pt x="781" y="31"/>
                    <a:pt x="781" y="63"/>
                  </a:cubicBezTo>
                  <a:lnTo>
                    <a:pt x="781" y="94"/>
                  </a:lnTo>
                  <a:cubicBezTo>
                    <a:pt x="781" y="156"/>
                    <a:pt x="781" y="156"/>
                    <a:pt x="718" y="156"/>
                  </a:cubicBezTo>
                  <a:cubicBezTo>
                    <a:pt x="593" y="156"/>
                    <a:pt x="500" y="156"/>
                    <a:pt x="406" y="156"/>
                  </a:cubicBezTo>
                </a:path>
              </a:pathLst>
            </a:custGeom>
            <a:grpFill/>
            <a:ln>
              <a:noFill/>
            </a:ln>
            <a:effectLst/>
          </p:spPr>
          <p:txBody>
            <a:bodyPr wrap="none" anchor="ctr"/>
            <a:lstStyle/>
            <a:p>
              <a:endParaRPr lang="en-US" dirty="0"/>
            </a:p>
          </p:txBody>
        </p:sp>
        <p:sp>
          <p:nvSpPr>
            <p:cNvPr id="44" name="Freeform 20"/>
            <p:cNvSpPr>
              <a:spLocks noChangeArrowheads="1"/>
            </p:cNvSpPr>
            <p:nvPr/>
          </p:nvSpPr>
          <p:spPr bwMode="gray">
            <a:xfrm>
              <a:off x="9644439" y="2819435"/>
              <a:ext cx="262158" cy="49412"/>
            </a:xfrm>
            <a:custGeom>
              <a:avLst/>
              <a:gdLst>
                <a:gd name="T0" fmla="*/ 812 w 844"/>
                <a:gd name="T1" fmla="*/ 31 h 157"/>
                <a:gd name="T2" fmla="*/ 812 w 844"/>
                <a:gd name="T3" fmla="*/ 31 h 157"/>
                <a:gd name="T4" fmla="*/ 687 w 844"/>
                <a:gd name="T5" fmla="*/ 125 h 157"/>
                <a:gd name="T6" fmla="*/ 625 w 844"/>
                <a:gd name="T7" fmla="*/ 125 h 157"/>
                <a:gd name="T8" fmla="*/ 62 w 844"/>
                <a:gd name="T9" fmla="*/ 156 h 157"/>
                <a:gd name="T10" fmla="*/ 0 w 844"/>
                <a:gd name="T11" fmla="*/ 93 h 157"/>
                <a:gd name="T12" fmla="*/ 125 w 844"/>
                <a:gd name="T13" fmla="*/ 0 h 157"/>
                <a:gd name="T14" fmla="*/ 718 w 844"/>
                <a:gd name="T15" fmla="*/ 0 h 157"/>
                <a:gd name="T16" fmla="*/ 843 w 844"/>
                <a:gd name="T17" fmla="*/ 0 h 157"/>
                <a:gd name="T18" fmla="*/ 812 w 844"/>
                <a:gd name="T19" fmla="*/ 3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4" h="157">
                  <a:moveTo>
                    <a:pt x="812" y="31"/>
                  </a:moveTo>
                  <a:lnTo>
                    <a:pt x="812" y="31"/>
                  </a:lnTo>
                  <a:cubicBezTo>
                    <a:pt x="781" y="62"/>
                    <a:pt x="718" y="93"/>
                    <a:pt x="687" y="125"/>
                  </a:cubicBezTo>
                  <a:cubicBezTo>
                    <a:pt x="687" y="125"/>
                    <a:pt x="656" y="125"/>
                    <a:pt x="625" y="125"/>
                  </a:cubicBezTo>
                  <a:cubicBezTo>
                    <a:pt x="437" y="156"/>
                    <a:pt x="250" y="125"/>
                    <a:pt x="62" y="156"/>
                  </a:cubicBezTo>
                  <a:cubicBezTo>
                    <a:pt x="31" y="156"/>
                    <a:pt x="0" y="125"/>
                    <a:pt x="0" y="93"/>
                  </a:cubicBezTo>
                  <a:cubicBezTo>
                    <a:pt x="0" y="0"/>
                    <a:pt x="0" y="0"/>
                    <a:pt x="125" y="0"/>
                  </a:cubicBezTo>
                  <a:cubicBezTo>
                    <a:pt x="312" y="0"/>
                    <a:pt x="531" y="0"/>
                    <a:pt x="718" y="0"/>
                  </a:cubicBezTo>
                  <a:cubicBezTo>
                    <a:pt x="750" y="0"/>
                    <a:pt x="781" y="0"/>
                    <a:pt x="843" y="0"/>
                  </a:cubicBezTo>
                  <a:cubicBezTo>
                    <a:pt x="812" y="0"/>
                    <a:pt x="812" y="0"/>
                    <a:pt x="812" y="31"/>
                  </a:cubicBezTo>
                </a:path>
              </a:pathLst>
            </a:custGeom>
            <a:grpFill/>
            <a:ln>
              <a:noFill/>
            </a:ln>
            <a:effectLst/>
          </p:spPr>
          <p:txBody>
            <a:bodyPr wrap="none" anchor="ctr"/>
            <a:lstStyle/>
            <a:p>
              <a:endParaRPr lang="en-US" dirty="0"/>
            </a:p>
          </p:txBody>
        </p:sp>
        <p:sp>
          <p:nvSpPr>
            <p:cNvPr id="45" name="Freeform 22"/>
            <p:cNvSpPr>
              <a:spLocks noChangeArrowheads="1"/>
            </p:cNvSpPr>
            <p:nvPr/>
          </p:nvSpPr>
          <p:spPr bwMode="gray">
            <a:xfrm>
              <a:off x="9644439" y="3227085"/>
              <a:ext cx="185295" cy="59020"/>
            </a:xfrm>
            <a:custGeom>
              <a:avLst/>
              <a:gdLst>
                <a:gd name="T0" fmla="*/ 312 w 594"/>
                <a:gd name="T1" fmla="*/ 188 h 189"/>
                <a:gd name="T2" fmla="*/ 312 w 594"/>
                <a:gd name="T3" fmla="*/ 188 h 189"/>
                <a:gd name="T4" fmla="*/ 62 w 594"/>
                <a:gd name="T5" fmla="*/ 188 h 189"/>
                <a:gd name="T6" fmla="*/ 0 w 594"/>
                <a:gd name="T7" fmla="*/ 125 h 189"/>
                <a:gd name="T8" fmla="*/ 125 w 594"/>
                <a:gd name="T9" fmla="*/ 31 h 189"/>
                <a:gd name="T10" fmla="*/ 437 w 594"/>
                <a:gd name="T11" fmla="*/ 31 h 189"/>
                <a:gd name="T12" fmla="*/ 531 w 594"/>
                <a:gd name="T13" fmla="*/ 94 h 189"/>
                <a:gd name="T14" fmla="*/ 562 w 594"/>
                <a:gd name="T15" fmla="*/ 125 h 189"/>
                <a:gd name="T16" fmla="*/ 593 w 594"/>
                <a:gd name="T17" fmla="*/ 156 h 189"/>
                <a:gd name="T18" fmla="*/ 531 w 594"/>
                <a:gd name="T19" fmla="*/ 188 h 189"/>
                <a:gd name="T20" fmla="*/ 312 w 594"/>
                <a:gd name="T21" fmla="*/ 18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4" h="189">
                  <a:moveTo>
                    <a:pt x="312" y="188"/>
                  </a:moveTo>
                  <a:lnTo>
                    <a:pt x="312" y="188"/>
                  </a:lnTo>
                  <a:cubicBezTo>
                    <a:pt x="218" y="188"/>
                    <a:pt x="156" y="188"/>
                    <a:pt x="62" y="188"/>
                  </a:cubicBezTo>
                  <a:cubicBezTo>
                    <a:pt x="31" y="188"/>
                    <a:pt x="0" y="188"/>
                    <a:pt x="0" y="125"/>
                  </a:cubicBezTo>
                  <a:cubicBezTo>
                    <a:pt x="0" y="0"/>
                    <a:pt x="0" y="31"/>
                    <a:pt x="125" y="31"/>
                  </a:cubicBezTo>
                  <a:cubicBezTo>
                    <a:pt x="218" y="31"/>
                    <a:pt x="343" y="31"/>
                    <a:pt x="437" y="31"/>
                  </a:cubicBezTo>
                  <a:cubicBezTo>
                    <a:pt x="500" y="31"/>
                    <a:pt x="531" y="31"/>
                    <a:pt x="531" y="94"/>
                  </a:cubicBezTo>
                  <a:cubicBezTo>
                    <a:pt x="562" y="94"/>
                    <a:pt x="562" y="94"/>
                    <a:pt x="562" y="125"/>
                  </a:cubicBezTo>
                  <a:cubicBezTo>
                    <a:pt x="593" y="125"/>
                    <a:pt x="593" y="156"/>
                    <a:pt x="593" y="156"/>
                  </a:cubicBezTo>
                  <a:cubicBezTo>
                    <a:pt x="562" y="156"/>
                    <a:pt x="562" y="188"/>
                    <a:pt x="531" y="188"/>
                  </a:cubicBezTo>
                  <a:cubicBezTo>
                    <a:pt x="468" y="188"/>
                    <a:pt x="375" y="188"/>
                    <a:pt x="312" y="188"/>
                  </a:cubicBezTo>
                </a:path>
              </a:pathLst>
            </a:custGeom>
            <a:grpFill/>
            <a:ln>
              <a:noFill/>
            </a:ln>
            <a:effectLst/>
          </p:spPr>
          <p:txBody>
            <a:bodyPr wrap="none" anchor="ctr"/>
            <a:lstStyle/>
            <a:p>
              <a:endParaRPr lang="en-US" dirty="0"/>
            </a:p>
          </p:txBody>
        </p:sp>
        <p:sp>
          <p:nvSpPr>
            <p:cNvPr id="46" name="Freeform 23"/>
            <p:cNvSpPr>
              <a:spLocks noChangeArrowheads="1"/>
            </p:cNvSpPr>
            <p:nvPr/>
          </p:nvSpPr>
          <p:spPr bwMode="gray">
            <a:xfrm>
              <a:off x="9644439" y="2897671"/>
              <a:ext cx="175687" cy="49412"/>
            </a:xfrm>
            <a:custGeom>
              <a:avLst/>
              <a:gdLst>
                <a:gd name="T0" fmla="*/ 281 w 563"/>
                <a:gd name="T1" fmla="*/ 0 h 157"/>
                <a:gd name="T2" fmla="*/ 281 w 563"/>
                <a:gd name="T3" fmla="*/ 0 h 157"/>
                <a:gd name="T4" fmla="*/ 500 w 563"/>
                <a:gd name="T5" fmla="*/ 0 h 157"/>
                <a:gd name="T6" fmla="*/ 531 w 563"/>
                <a:gd name="T7" fmla="*/ 93 h 157"/>
                <a:gd name="T8" fmla="*/ 500 w 563"/>
                <a:gd name="T9" fmla="*/ 124 h 157"/>
                <a:gd name="T10" fmla="*/ 437 w 563"/>
                <a:gd name="T11" fmla="*/ 156 h 157"/>
                <a:gd name="T12" fmla="*/ 62 w 563"/>
                <a:gd name="T13" fmla="*/ 156 h 157"/>
                <a:gd name="T14" fmla="*/ 0 w 563"/>
                <a:gd name="T15" fmla="*/ 124 h 157"/>
                <a:gd name="T16" fmla="*/ 125 w 563"/>
                <a:gd name="T17" fmla="*/ 0 h 157"/>
                <a:gd name="T18" fmla="*/ 281 w 563"/>
                <a:gd name="T1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3" h="157">
                  <a:moveTo>
                    <a:pt x="281" y="0"/>
                  </a:moveTo>
                  <a:lnTo>
                    <a:pt x="281" y="0"/>
                  </a:lnTo>
                  <a:cubicBezTo>
                    <a:pt x="343" y="0"/>
                    <a:pt x="406" y="0"/>
                    <a:pt x="500" y="0"/>
                  </a:cubicBezTo>
                  <a:cubicBezTo>
                    <a:pt x="531" y="0"/>
                    <a:pt x="562" y="31"/>
                    <a:pt x="531" y="93"/>
                  </a:cubicBezTo>
                  <a:cubicBezTo>
                    <a:pt x="500" y="93"/>
                    <a:pt x="500" y="93"/>
                    <a:pt x="500" y="124"/>
                  </a:cubicBezTo>
                  <a:cubicBezTo>
                    <a:pt x="500" y="156"/>
                    <a:pt x="468" y="156"/>
                    <a:pt x="437" y="156"/>
                  </a:cubicBezTo>
                  <a:cubicBezTo>
                    <a:pt x="312" y="156"/>
                    <a:pt x="187" y="156"/>
                    <a:pt x="62" y="156"/>
                  </a:cubicBezTo>
                  <a:cubicBezTo>
                    <a:pt x="31" y="156"/>
                    <a:pt x="0" y="156"/>
                    <a:pt x="0" y="124"/>
                  </a:cubicBezTo>
                  <a:cubicBezTo>
                    <a:pt x="0" y="0"/>
                    <a:pt x="0" y="0"/>
                    <a:pt x="125" y="0"/>
                  </a:cubicBezTo>
                  <a:cubicBezTo>
                    <a:pt x="156" y="0"/>
                    <a:pt x="218" y="0"/>
                    <a:pt x="281" y="0"/>
                  </a:cubicBezTo>
                </a:path>
              </a:pathLst>
            </a:custGeom>
            <a:grpFill/>
            <a:ln>
              <a:noFill/>
            </a:ln>
            <a:effectLst/>
          </p:spPr>
          <p:txBody>
            <a:bodyPr wrap="none" anchor="ctr"/>
            <a:lstStyle/>
            <a:p>
              <a:endParaRPr lang="en-US" dirty="0"/>
            </a:p>
          </p:txBody>
        </p:sp>
        <p:sp>
          <p:nvSpPr>
            <p:cNvPr id="47" name="Freeform 24"/>
            <p:cNvSpPr>
              <a:spLocks noChangeArrowheads="1"/>
            </p:cNvSpPr>
            <p:nvPr/>
          </p:nvSpPr>
          <p:spPr bwMode="gray">
            <a:xfrm>
              <a:off x="9644439" y="3150222"/>
              <a:ext cx="135883" cy="49412"/>
            </a:xfrm>
            <a:custGeom>
              <a:avLst/>
              <a:gdLst>
                <a:gd name="T0" fmla="*/ 218 w 438"/>
                <a:gd name="T1" fmla="*/ 156 h 157"/>
                <a:gd name="T2" fmla="*/ 218 w 438"/>
                <a:gd name="T3" fmla="*/ 156 h 157"/>
                <a:gd name="T4" fmla="*/ 62 w 438"/>
                <a:gd name="T5" fmla="*/ 156 h 157"/>
                <a:gd name="T6" fmla="*/ 0 w 438"/>
                <a:gd name="T7" fmla="*/ 125 h 157"/>
                <a:gd name="T8" fmla="*/ 125 w 438"/>
                <a:gd name="T9" fmla="*/ 0 h 157"/>
                <a:gd name="T10" fmla="*/ 343 w 438"/>
                <a:gd name="T11" fmla="*/ 0 h 157"/>
                <a:gd name="T12" fmla="*/ 437 w 438"/>
                <a:gd name="T13" fmla="*/ 156 h 157"/>
                <a:gd name="T14" fmla="*/ 375 w 438"/>
                <a:gd name="T15" fmla="*/ 156 h 157"/>
                <a:gd name="T16" fmla="*/ 375 w 438"/>
                <a:gd name="T17" fmla="*/ 156 h 157"/>
                <a:gd name="T18" fmla="*/ 218 w 438"/>
                <a:gd name="T19" fmla="*/ 15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8" h="157">
                  <a:moveTo>
                    <a:pt x="218" y="156"/>
                  </a:moveTo>
                  <a:lnTo>
                    <a:pt x="218" y="156"/>
                  </a:lnTo>
                  <a:cubicBezTo>
                    <a:pt x="156" y="156"/>
                    <a:pt x="125" y="156"/>
                    <a:pt x="62" y="156"/>
                  </a:cubicBezTo>
                  <a:cubicBezTo>
                    <a:pt x="31" y="156"/>
                    <a:pt x="0" y="156"/>
                    <a:pt x="0" y="125"/>
                  </a:cubicBezTo>
                  <a:cubicBezTo>
                    <a:pt x="0" y="0"/>
                    <a:pt x="0" y="0"/>
                    <a:pt x="125" y="0"/>
                  </a:cubicBezTo>
                  <a:cubicBezTo>
                    <a:pt x="187" y="0"/>
                    <a:pt x="281" y="0"/>
                    <a:pt x="343" y="0"/>
                  </a:cubicBezTo>
                  <a:cubicBezTo>
                    <a:pt x="406" y="0"/>
                    <a:pt x="437" y="125"/>
                    <a:pt x="437" y="156"/>
                  </a:cubicBezTo>
                  <a:cubicBezTo>
                    <a:pt x="406" y="156"/>
                    <a:pt x="406" y="156"/>
                    <a:pt x="375" y="156"/>
                  </a:cubicBezTo>
                  <a:lnTo>
                    <a:pt x="375" y="156"/>
                  </a:lnTo>
                  <a:cubicBezTo>
                    <a:pt x="312" y="156"/>
                    <a:pt x="250" y="156"/>
                    <a:pt x="218" y="156"/>
                  </a:cubicBezTo>
                </a:path>
              </a:pathLst>
            </a:custGeom>
            <a:grpFill/>
            <a:ln>
              <a:noFill/>
            </a:ln>
            <a:effectLst/>
          </p:spPr>
          <p:txBody>
            <a:bodyPr wrap="none" anchor="ctr"/>
            <a:lstStyle/>
            <a:p>
              <a:endParaRPr lang="en-US" dirty="0"/>
            </a:p>
          </p:txBody>
        </p:sp>
        <p:sp>
          <p:nvSpPr>
            <p:cNvPr id="48" name="Freeform 25"/>
            <p:cNvSpPr>
              <a:spLocks noChangeArrowheads="1"/>
            </p:cNvSpPr>
            <p:nvPr/>
          </p:nvSpPr>
          <p:spPr bwMode="gray">
            <a:xfrm>
              <a:off x="9644439" y="2984142"/>
              <a:ext cx="126275" cy="49412"/>
            </a:xfrm>
            <a:custGeom>
              <a:avLst/>
              <a:gdLst>
                <a:gd name="T0" fmla="*/ 218 w 407"/>
                <a:gd name="T1" fmla="*/ 0 h 157"/>
                <a:gd name="T2" fmla="*/ 218 w 407"/>
                <a:gd name="T3" fmla="*/ 0 h 157"/>
                <a:gd name="T4" fmla="*/ 375 w 407"/>
                <a:gd name="T5" fmla="*/ 0 h 157"/>
                <a:gd name="T6" fmla="*/ 406 w 407"/>
                <a:gd name="T7" fmla="*/ 62 h 157"/>
                <a:gd name="T8" fmla="*/ 406 w 407"/>
                <a:gd name="T9" fmla="*/ 94 h 157"/>
                <a:gd name="T10" fmla="*/ 343 w 407"/>
                <a:gd name="T11" fmla="*/ 156 h 157"/>
                <a:gd name="T12" fmla="*/ 62 w 407"/>
                <a:gd name="T13" fmla="*/ 156 h 157"/>
                <a:gd name="T14" fmla="*/ 0 w 407"/>
                <a:gd name="T15" fmla="*/ 125 h 157"/>
                <a:gd name="T16" fmla="*/ 125 w 407"/>
                <a:gd name="T17" fmla="*/ 0 h 157"/>
                <a:gd name="T18" fmla="*/ 218 w 407"/>
                <a:gd name="T1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157">
                  <a:moveTo>
                    <a:pt x="218" y="0"/>
                  </a:moveTo>
                  <a:lnTo>
                    <a:pt x="218" y="0"/>
                  </a:lnTo>
                  <a:cubicBezTo>
                    <a:pt x="250" y="0"/>
                    <a:pt x="312" y="0"/>
                    <a:pt x="375" y="0"/>
                  </a:cubicBezTo>
                  <a:cubicBezTo>
                    <a:pt x="406" y="0"/>
                    <a:pt x="406" y="0"/>
                    <a:pt x="406" y="62"/>
                  </a:cubicBezTo>
                  <a:lnTo>
                    <a:pt x="406" y="94"/>
                  </a:lnTo>
                  <a:cubicBezTo>
                    <a:pt x="406" y="125"/>
                    <a:pt x="375" y="156"/>
                    <a:pt x="343" y="156"/>
                  </a:cubicBezTo>
                  <a:cubicBezTo>
                    <a:pt x="250" y="156"/>
                    <a:pt x="156" y="156"/>
                    <a:pt x="62" y="156"/>
                  </a:cubicBezTo>
                  <a:cubicBezTo>
                    <a:pt x="31" y="156"/>
                    <a:pt x="0" y="156"/>
                    <a:pt x="0" y="125"/>
                  </a:cubicBezTo>
                  <a:cubicBezTo>
                    <a:pt x="0" y="0"/>
                    <a:pt x="0" y="0"/>
                    <a:pt x="125" y="0"/>
                  </a:cubicBezTo>
                  <a:cubicBezTo>
                    <a:pt x="156" y="0"/>
                    <a:pt x="187" y="0"/>
                    <a:pt x="218" y="0"/>
                  </a:cubicBezTo>
                </a:path>
              </a:pathLst>
            </a:custGeom>
            <a:grpFill/>
            <a:ln>
              <a:noFill/>
            </a:ln>
            <a:effectLst/>
          </p:spPr>
          <p:txBody>
            <a:bodyPr wrap="none" anchor="ctr"/>
            <a:lstStyle/>
            <a:p>
              <a:endParaRPr lang="en-US" dirty="0"/>
            </a:p>
          </p:txBody>
        </p:sp>
        <p:sp>
          <p:nvSpPr>
            <p:cNvPr id="49" name="Freeform 26"/>
            <p:cNvSpPr>
              <a:spLocks noChangeArrowheads="1"/>
            </p:cNvSpPr>
            <p:nvPr/>
          </p:nvSpPr>
          <p:spPr bwMode="gray">
            <a:xfrm>
              <a:off x="9644439" y="3071985"/>
              <a:ext cx="116667" cy="49412"/>
            </a:xfrm>
            <a:custGeom>
              <a:avLst/>
              <a:gdLst>
                <a:gd name="T0" fmla="*/ 187 w 376"/>
                <a:gd name="T1" fmla="*/ 156 h 157"/>
                <a:gd name="T2" fmla="*/ 187 w 376"/>
                <a:gd name="T3" fmla="*/ 156 h 157"/>
                <a:gd name="T4" fmla="*/ 62 w 376"/>
                <a:gd name="T5" fmla="*/ 156 h 157"/>
                <a:gd name="T6" fmla="*/ 0 w 376"/>
                <a:gd name="T7" fmla="*/ 94 h 157"/>
                <a:gd name="T8" fmla="*/ 125 w 376"/>
                <a:gd name="T9" fmla="*/ 0 h 157"/>
                <a:gd name="T10" fmla="*/ 312 w 376"/>
                <a:gd name="T11" fmla="*/ 0 h 157"/>
                <a:gd name="T12" fmla="*/ 375 w 376"/>
                <a:gd name="T13" fmla="*/ 31 h 157"/>
                <a:gd name="T14" fmla="*/ 250 w 376"/>
                <a:gd name="T15" fmla="*/ 156 h 157"/>
                <a:gd name="T16" fmla="*/ 187 w 376"/>
                <a:gd name="T17" fmla="*/ 15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 h="157">
                  <a:moveTo>
                    <a:pt x="187" y="156"/>
                  </a:moveTo>
                  <a:lnTo>
                    <a:pt x="187" y="156"/>
                  </a:lnTo>
                  <a:cubicBezTo>
                    <a:pt x="156" y="156"/>
                    <a:pt x="93" y="156"/>
                    <a:pt x="62" y="156"/>
                  </a:cubicBezTo>
                  <a:cubicBezTo>
                    <a:pt x="31" y="156"/>
                    <a:pt x="0" y="125"/>
                    <a:pt x="0" y="94"/>
                  </a:cubicBezTo>
                  <a:cubicBezTo>
                    <a:pt x="0" y="0"/>
                    <a:pt x="0" y="0"/>
                    <a:pt x="125" y="0"/>
                  </a:cubicBezTo>
                  <a:cubicBezTo>
                    <a:pt x="187" y="0"/>
                    <a:pt x="250" y="0"/>
                    <a:pt x="312" y="0"/>
                  </a:cubicBezTo>
                  <a:cubicBezTo>
                    <a:pt x="343" y="0"/>
                    <a:pt x="375" y="0"/>
                    <a:pt x="375" y="31"/>
                  </a:cubicBezTo>
                  <a:cubicBezTo>
                    <a:pt x="375" y="156"/>
                    <a:pt x="375" y="156"/>
                    <a:pt x="250" y="156"/>
                  </a:cubicBezTo>
                  <a:cubicBezTo>
                    <a:pt x="250" y="156"/>
                    <a:pt x="218" y="156"/>
                    <a:pt x="187" y="156"/>
                  </a:cubicBezTo>
                </a:path>
              </a:pathLst>
            </a:custGeom>
            <a:grpFill/>
            <a:ln>
              <a:noFill/>
            </a:ln>
            <a:effectLst/>
          </p:spPr>
          <p:txBody>
            <a:bodyPr wrap="none" anchor="ctr"/>
            <a:lstStyle/>
            <a:p>
              <a:endParaRPr lang="en-US" dirty="0"/>
            </a:p>
          </p:txBody>
        </p:sp>
        <p:sp>
          <p:nvSpPr>
            <p:cNvPr id="50" name="Freeform 32"/>
            <p:cNvSpPr>
              <a:spLocks noChangeArrowheads="1"/>
            </p:cNvSpPr>
            <p:nvPr/>
          </p:nvSpPr>
          <p:spPr bwMode="gray">
            <a:xfrm>
              <a:off x="9975225" y="3003358"/>
              <a:ext cx="194903" cy="175688"/>
            </a:xfrm>
            <a:custGeom>
              <a:avLst/>
              <a:gdLst>
                <a:gd name="T0" fmla="*/ 375 w 626"/>
                <a:gd name="T1" fmla="*/ 250 h 564"/>
                <a:gd name="T2" fmla="*/ 375 w 626"/>
                <a:gd name="T3" fmla="*/ 250 h 564"/>
                <a:gd name="T4" fmla="*/ 94 w 626"/>
                <a:gd name="T5" fmla="*/ 157 h 564"/>
                <a:gd name="T6" fmla="*/ 31 w 626"/>
                <a:gd name="T7" fmla="*/ 0 h 564"/>
                <a:gd name="T8" fmla="*/ 63 w 626"/>
                <a:gd name="T9" fmla="*/ 0 h 564"/>
                <a:gd name="T10" fmla="*/ 313 w 626"/>
                <a:gd name="T11" fmla="*/ 94 h 564"/>
                <a:gd name="T12" fmla="*/ 531 w 626"/>
                <a:gd name="T13" fmla="*/ 188 h 564"/>
                <a:gd name="T14" fmla="*/ 594 w 626"/>
                <a:gd name="T15" fmla="*/ 250 h 564"/>
                <a:gd name="T16" fmla="*/ 563 w 626"/>
                <a:gd name="T17" fmla="*/ 375 h 564"/>
                <a:gd name="T18" fmla="*/ 250 w 626"/>
                <a:gd name="T19" fmla="*/ 500 h 564"/>
                <a:gd name="T20" fmla="*/ 94 w 626"/>
                <a:gd name="T21" fmla="*/ 532 h 564"/>
                <a:gd name="T22" fmla="*/ 0 w 626"/>
                <a:gd name="T23" fmla="*/ 532 h 564"/>
                <a:gd name="T24" fmla="*/ 63 w 626"/>
                <a:gd name="T25" fmla="*/ 407 h 564"/>
                <a:gd name="T26" fmla="*/ 313 w 626"/>
                <a:gd name="T27" fmla="*/ 313 h 564"/>
                <a:gd name="T28" fmla="*/ 375 w 626"/>
                <a:gd name="T29" fmla="*/ 282 h 564"/>
                <a:gd name="T30" fmla="*/ 375 w 626"/>
                <a:gd name="T31" fmla="*/ 250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6" h="564">
                  <a:moveTo>
                    <a:pt x="375" y="250"/>
                  </a:moveTo>
                  <a:lnTo>
                    <a:pt x="375" y="250"/>
                  </a:lnTo>
                  <a:cubicBezTo>
                    <a:pt x="281" y="219"/>
                    <a:pt x="188" y="188"/>
                    <a:pt x="94" y="157"/>
                  </a:cubicBezTo>
                  <a:cubicBezTo>
                    <a:pt x="31" y="125"/>
                    <a:pt x="0" y="63"/>
                    <a:pt x="31" y="0"/>
                  </a:cubicBezTo>
                  <a:lnTo>
                    <a:pt x="63" y="0"/>
                  </a:lnTo>
                  <a:cubicBezTo>
                    <a:pt x="156" y="32"/>
                    <a:pt x="219" y="63"/>
                    <a:pt x="313" y="94"/>
                  </a:cubicBezTo>
                  <a:cubicBezTo>
                    <a:pt x="375" y="125"/>
                    <a:pt x="469" y="157"/>
                    <a:pt x="531" y="188"/>
                  </a:cubicBezTo>
                  <a:cubicBezTo>
                    <a:pt x="563" y="188"/>
                    <a:pt x="594" y="219"/>
                    <a:pt x="594" y="250"/>
                  </a:cubicBezTo>
                  <a:cubicBezTo>
                    <a:pt x="594" y="282"/>
                    <a:pt x="625" y="344"/>
                    <a:pt x="563" y="375"/>
                  </a:cubicBezTo>
                  <a:cubicBezTo>
                    <a:pt x="438" y="407"/>
                    <a:pt x="344" y="438"/>
                    <a:pt x="250" y="500"/>
                  </a:cubicBezTo>
                  <a:cubicBezTo>
                    <a:pt x="188" y="500"/>
                    <a:pt x="156" y="532"/>
                    <a:pt x="94" y="532"/>
                  </a:cubicBezTo>
                  <a:cubicBezTo>
                    <a:pt x="63" y="563"/>
                    <a:pt x="31" y="563"/>
                    <a:pt x="0" y="532"/>
                  </a:cubicBezTo>
                  <a:cubicBezTo>
                    <a:pt x="0" y="500"/>
                    <a:pt x="0" y="438"/>
                    <a:pt x="63" y="407"/>
                  </a:cubicBezTo>
                  <a:cubicBezTo>
                    <a:pt x="125" y="375"/>
                    <a:pt x="219" y="344"/>
                    <a:pt x="313" y="313"/>
                  </a:cubicBezTo>
                  <a:cubicBezTo>
                    <a:pt x="344" y="313"/>
                    <a:pt x="344" y="282"/>
                    <a:pt x="375" y="282"/>
                  </a:cubicBezTo>
                  <a:cubicBezTo>
                    <a:pt x="375" y="282"/>
                    <a:pt x="375" y="282"/>
                    <a:pt x="375" y="250"/>
                  </a:cubicBezTo>
                </a:path>
              </a:pathLst>
            </a:custGeom>
            <a:grpFill/>
            <a:ln>
              <a:noFill/>
            </a:ln>
            <a:effectLst/>
          </p:spPr>
          <p:txBody>
            <a:bodyPr wrap="none" anchor="ctr"/>
            <a:lstStyle/>
            <a:p>
              <a:endParaRPr lang="en-US" dirty="0"/>
            </a:p>
          </p:txBody>
        </p:sp>
      </p:grpSp>
      <p:pic>
        <p:nvPicPr>
          <p:cNvPr id="1026" name="Picture 2"/>
          <p:cNvPicPr>
            <a:picLocks noChangeAspect="1" noChangeArrowheads="1"/>
          </p:cNvPicPr>
          <p:nvPr/>
        </p:nvPicPr>
        <p:blipFill>
          <a:blip r:embed="rId7" cstate="print"/>
          <a:srcRect/>
          <a:stretch>
            <a:fillRect/>
          </a:stretch>
        </p:blipFill>
        <p:spPr bwMode="auto">
          <a:xfrm>
            <a:off x="11043266" y="239552"/>
            <a:ext cx="850138" cy="995485"/>
          </a:xfrm>
          <a:prstGeom prst="rect">
            <a:avLst/>
          </a:prstGeom>
          <a:noFill/>
          <a:ln w="9525">
            <a:noFill/>
            <a:miter lim="800000"/>
            <a:headEnd/>
            <a:tailEnd/>
          </a:ln>
        </p:spPr>
      </p:pic>
      <p:sp>
        <p:nvSpPr>
          <p:cNvPr id="6" name="TextBox 5"/>
          <p:cNvSpPr txBox="1"/>
          <p:nvPr/>
        </p:nvSpPr>
        <p:spPr>
          <a:xfrm>
            <a:off x="591190" y="2313361"/>
            <a:ext cx="3413367" cy="539958"/>
          </a:xfrm>
          <a:prstGeom prst="rect">
            <a:avLst/>
          </a:prstGeom>
          <a:noFill/>
        </p:spPr>
        <p:txBody>
          <a:bodyPr wrap="square" lIns="0" tIns="0" rIns="0" bIns="0" rtlCol="0">
            <a:noAutofit/>
          </a:bodyPr>
          <a:lstStyle/>
          <a:p>
            <a:pPr>
              <a:lnSpc>
                <a:spcPct val="90000"/>
              </a:lnSpc>
            </a:pPr>
            <a:r>
              <a:rPr lang="en-US" b="1" dirty="0" smtClean="0"/>
              <a:t>Monitor real and synthetic users and application performance</a:t>
            </a:r>
          </a:p>
        </p:txBody>
      </p:sp>
      <p:sp>
        <p:nvSpPr>
          <p:cNvPr id="54" name="TextBox 53"/>
          <p:cNvSpPr txBox="1"/>
          <p:nvPr/>
        </p:nvSpPr>
        <p:spPr>
          <a:xfrm>
            <a:off x="616918" y="3623713"/>
            <a:ext cx="3413367" cy="539958"/>
          </a:xfrm>
          <a:prstGeom prst="rect">
            <a:avLst/>
          </a:prstGeom>
          <a:noFill/>
        </p:spPr>
        <p:txBody>
          <a:bodyPr wrap="square" lIns="0" tIns="0" rIns="0" bIns="0" rtlCol="0">
            <a:noAutofit/>
          </a:bodyPr>
          <a:lstStyle/>
          <a:p>
            <a:pPr>
              <a:lnSpc>
                <a:spcPct val="90000"/>
              </a:lnSpc>
            </a:pPr>
            <a:r>
              <a:rPr lang="en-US" b="1" dirty="0" smtClean="0"/>
              <a:t>Monitor database and cross-tier infrastructure performance</a:t>
            </a:r>
          </a:p>
        </p:txBody>
      </p:sp>
      <p:sp>
        <p:nvSpPr>
          <p:cNvPr id="56" name="TextBox 55"/>
          <p:cNvSpPr txBox="1"/>
          <p:nvPr/>
        </p:nvSpPr>
        <p:spPr>
          <a:xfrm>
            <a:off x="598116" y="5068046"/>
            <a:ext cx="3413367" cy="539958"/>
          </a:xfrm>
          <a:prstGeom prst="rect">
            <a:avLst/>
          </a:prstGeom>
          <a:noFill/>
        </p:spPr>
        <p:txBody>
          <a:bodyPr wrap="square" lIns="0" tIns="0" rIns="0" bIns="0" rtlCol="0">
            <a:noAutofit/>
          </a:bodyPr>
          <a:lstStyle/>
          <a:p>
            <a:pPr>
              <a:lnSpc>
                <a:spcPct val="90000"/>
              </a:lnSpc>
            </a:pPr>
            <a:r>
              <a:rPr lang="en-US" b="1" dirty="0" smtClean="0"/>
              <a:t>Aggregate, index, and explore the entire enterprise log estate</a:t>
            </a:r>
          </a:p>
        </p:txBody>
      </p:sp>
      <p:sp>
        <p:nvSpPr>
          <p:cNvPr id="57" name="TextBox 56"/>
          <p:cNvSpPr txBox="1"/>
          <p:nvPr/>
        </p:nvSpPr>
        <p:spPr>
          <a:xfrm>
            <a:off x="8273454" y="4410659"/>
            <a:ext cx="3413367" cy="539958"/>
          </a:xfrm>
          <a:prstGeom prst="rect">
            <a:avLst/>
          </a:prstGeom>
          <a:noFill/>
        </p:spPr>
        <p:txBody>
          <a:bodyPr wrap="square" lIns="0" tIns="0" rIns="0" bIns="0" rtlCol="0">
            <a:noAutofit/>
          </a:bodyPr>
          <a:lstStyle/>
          <a:p>
            <a:pPr>
              <a:lnSpc>
                <a:spcPct val="90000"/>
              </a:lnSpc>
            </a:pPr>
            <a:r>
              <a:rPr lang="en-US" b="1" dirty="0" smtClean="0"/>
              <a:t>Manage configuration and change against industry and own standards</a:t>
            </a:r>
          </a:p>
        </p:txBody>
      </p:sp>
      <p:sp>
        <p:nvSpPr>
          <p:cNvPr id="58" name="TextBox 57"/>
          <p:cNvSpPr txBox="1"/>
          <p:nvPr/>
        </p:nvSpPr>
        <p:spPr>
          <a:xfrm>
            <a:off x="4367867" y="2894948"/>
            <a:ext cx="3413367" cy="539958"/>
          </a:xfrm>
          <a:prstGeom prst="rect">
            <a:avLst/>
          </a:prstGeom>
          <a:noFill/>
        </p:spPr>
        <p:txBody>
          <a:bodyPr wrap="square" lIns="0" tIns="0" rIns="0" bIns="0" rtlCol="0">
            <a:noAutofit/>
          </a:bodyPr>
          <a:lstStyle/>
          <a:p>
            <a:pPr>
              <a:lnSpc>
                <a:spcPct val="90000"/>
              </a:lnSpc>
            </a:pPr>
            <a:r>
              <a:rPr lang="en-US" b="1" dirty="0" smtClean="0"/>
              <a:t>Execute automated remediation and other tasks at cloud scale</a:t>
            </a:r>
          </a:p>
        </p:txBody>
      </p:sp>
      <p:sp>
        <p:nvSpPr>
          <p:cNvPr id="64" name="TextBox 63"/>
          <p:cNvSpPr txBox="1"/>
          <p:nvPr/>
        </p:nvSpPr>
        <p:spPr>
          <a:xfrm>
            <a:off x="4366180" y="4344146"/>
            <a:ext cx="3413367" cy="539958"/>
          </a:xfrm>
          <a:prstGeom prst="rect">
            <a:avLst/>
          </a:prstGeom>
          <a:noFill/>
        </p:spPr>
        <p:txBody>
          <a:bodyPr wrap="square" lIns="0" tIns="0" rIns="0" bIns="0" rtlCol="0">
            <a:noAutofit/>
          </a:bodyPr>
          <a:lstStyle/>
          <a:p>
            <a:pPr>
              <a:lnSpc>
                <a:spcPct val="90000"/>
              </a:lnSpc>
            </a:pPr>
            <a:r>
              <a:rPr lang="en-US" b="1" dirty="0" smtClean="0"/>
              <a:t>Analyze business and IT data using pre-built apps and explorers</a:t>
            </a:r>
          </a:p>
        </p:txBody>
      </p:sp>
      <p:grpSp>
        <p:nvGrpSpPr>
          <p:cNvPr id="5" name="Group 29"/>
          <p:cNvGrpSpPr/>
          <p:nvPr/>
        </p:nvGrpSpPr>
        <p:grpSpPr bwMode="gray">
          <a:xfrm>
            <a:off x="7292034" y="3709992"/>
            <a:ext cx="440215" cy="427333"/>
            <a:chOff x="5076251" y="2079626"/>
            <a:chExt cx="1476000" cy="1296000"/>
          </a:xfrm>
          <a:solidFill>
            <a:schemeClr val="bg1"/>
          </a:solidFill>
        </p:grpSpPr>
        <p:sp>
          <p:nvSpPr>
            <p:cNvPr id="70" name="Freeform 3"/>
            <p:cNvSpPr>
              <a:spLocks noChangeArrowheads="1"/>
            </p:cNvSpPr>
            <p:nvPr/>
          </p:nvSpPr>
          <p:spPr bwMode="gray">
            <a:xfrm>
              <a:off x="5076251" y="2079626"/>
              <a:ext cx="1476000" cy="924929"/>
            </a:xfrm>
            <a:custGeom>
              <a:avLst/>
              <a:gdLst>
                <a:gd name="T0" fmla="*/ 4531 w 4532"/>
                <a:gd name="T1" fmla="*/ 1906 h 2969"/>
                <a:gd name="T2" fmla="*/ 4531 w 4532"/>
                <a:gd name="T3" fmla="*/ 1906 h 2969"/>
                <a:gd name="T4" fmla="*/ 4000 w 4532"/>
                <a:gd name="T5" fmla="*/ 2843 h 2969"/>
                <a:gd name="T6" fmla="*/ 3625 w 4532"/>
                <a:gd name="T7" fmla="*/ 2937 h 2969"/>
                <a:gd name="T8" fmla="*/ 3438 w 4532"/>
                <a:gd name="T9" fmla="*/ 2843 h 2969"/>
                <a:gd name="T10" fmla="*/ 3531 w 4532"/>
                <a:gd name="T11" fmla="*/ 2625 h 2969"/>
                <a:gd name="T12" fmla="*/ 3656 w 4532"/>
                <a:gd name="T13" fmla="*/ 2593 h 2969"/>
                <a:gd name="T14" fmla="*/ 3938 w 4532"/>
                <a:gd name="T15" fmla="*/ 2468 h 2969"/>
                <a:gd name="T16" fmla="*/ 4156 w 4532"/>
                <a:gd name="T17" fmla="*/ 1781 h 2969"/>
                <a:gd name="T18" fmla="*/ 3813 w 4532"/>
                <a:gd name="T19" fmla="*/ 1343 h 2969"/>
                <a:gd name="T20" fmla="*/ 3375 w 4532"/>
                <a:gd name="T21" fmla="*/ 1312 h 2969"/>
                <a:gd name="T22" fmla="*/ 3281 w 4532"/>
                <a:gd name="T23" fmla="*/ 1250 h 2969"/>
                <a:gd name="T24" fmla="*/ 3063 w 4532"/>
                <a:gd name="T25" fmla="*/ 875 h 2969"/>
                <a:gd name="T26" fmla="*/ 2594 w 4532"/>
                <a:gd name="T27" fmla="*/ 750 h 2969"/>
                <a:gd name="T28" fmla="*/ 2406 w 4532"/>
                <a:gd name="T29" fmla="*/ 781 h 2969"/>
                <a:gd name="T30" fmla="*/ 2313 w 4532"/>
                <a:gd name="T31" fmla="*/ 750 h 2969"/>
                <a:gd name="T32" fmla="*/ 2125 w 4532"/>
                <a:gd name="T33" fmla="*/ 531 h 2969"/>
                <a:gd name="T34" fmla="*/ 1594 w 4532"/>
                <a:gd name="T35" fmla="*/ 406 h 2969"/>
                <a:gd name="T36" fmla="*/ 1156 w 4532"/>
                <a:gd name="T37" fmla="*/ 750 h 2969"/>
                <a:gd name="T38" fmla="*/ 1125 w 4532"/>
                <a:gd name="T39" fmla="*/ 1218 h 2969"/>
                <a:gd name="T40" fmla="*/ 1063 w 4532"/>
                <a:gd name="T41" fmla="*/ 1312 h 2969"/>
                <a:gd name="T42" fmla="*/ 938 w 4532"/>
                <a:gd name="T43" fmla="*/ 1312 h 2969"/>
                <a:gd name="T44" fmla="*/ 500 w 4532"/>
                <a:gd name="T45" fmla="*/ 1562 h 2969"/>
                <a:gd name="T46" fmla="*/ 375 w 4532"/>
                <a:gd name="T47" fmla="*/ 2093 h 2969"/>
                <a:gd name="T48" fmla="*/ 688 w 4532"/>
                <a:gd name="T49" fmla="*/ 2531 h 2969"/>
                <a:gd name="T50" fmla="*/ 1000 w 4532"/>
                <a:gd name="T51" fmla="*/ 2593 h 2969"/>
                <a:gd name="T52" fmla="*/ 1156 w 4532"/>
                <a:gd name="T53" fmla="*/ 2749 h 2969"/>
                <a:gd name="T54" fmla="*/ 1031 w 4532"/>
                <a:gd name="T55" fmla="*/ 2937 h 2969"/>
                <a:gd name="T56" fmla="*/ 656 w 4532"/>
                <a:gd name="T57" fmla="*/ 2906 h 2969"/>
                <a:gd name="T58" fmla="*/ 188 w 4532"/>
                <a:gd name="T59" fmla="*/ 2531 h 2969"/>
                <a:gd name="T60" fmla="*/ 31 w 4532"/>
                <a:gd name="T61" fmla="*/ 2187 h 2969"/>
                <a:gd name="T62" fmla="*/ 0 w 4532"/>
                <a:gd name="T63" fmla="*/ 1875 h 2969"/>
                <a:gd name="T64" fmla="*/ 156 w 4532"/>
                <a:gd name="T65" fmla="*/ 1437 h 2969"/>
                <a:gd name="T66" fmla="*/ 625 w 4532"/>
                <a:gd name="T67" fmla="*/ 1031 h 2969"/>
                <a:gd name="T68" fmla="*/ 781 w 4532"/>
                <a:gd name="T69" fmla="*/ 812 h 2969"/>
                <a:gd name="T70" fmla="*/ 906 w 4532"/>
                <a:gd name="T71" fmla="*/ 500 h 2969"/>
                <a:gd name="T72" fmla="*/ 1219 w 4532"/>
                <a:gd name="T73" fmla="*/ 187 h 2969"/>
                <a:gd name="T74" fmla="*/ 1969 w 4532"/>
                <a:gd name="T75" fmla="*/ 62 h 2969"/>
                <a:gd name="T76" fmla="*/ 2469 w 4532"/>
                <a:gd name="T77" fmla="*/ 343 h 2969"/>
                <a:gd name="T78" fmla="*/ 2563 w 4532"/>
                <a:gd name="T79" fmla="*/ 374 h 2969"/>
                <a:gd name="T80" fmla="*/ 2938 w 4532"/>
                <a:gd name="T81" fmla="*/ 437 h 2969"/>
                <a:gd name="T82" fmla="*/ 3406 w 4532"/>
                <a:gd name="T83" fmla="*/ 718 h 2969"/>
                <a:gd name="T84" fmla="*/ 3531 w 4532"/>
                <a:gd name="T85" fmla="*/ 906 h 2969"/>
                <a:gd name="T86" fmla="*/ 3594 w 4532"/>
                <a:gd name="T87" fmla="*/ 937 h 2969"/>
                <a:gd name="T88" fmla="*/ 4344 w 4532"/>
                <a:gd name="T89" fmla="*/ 1343 h 2969"/>
                <a:gd name="T90" fmla="*/ 4500 w 4532"/>
                <a:gd name="T91" fmla="*/ 1718 h 2969"/>
                <a:gd name="T92" fmla="*/ 4531 w 4532"/>
                <a:gd name="T93" fmla="*/ 1906 h 2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532" h="2969">
                  <a:moveTo>
                    <a:pt x="4531" y="1906"/>
                  </a:moveTo>
                  <a:lnTo>
                    <a:pt x="4531" y="1906"/>
                  </a:lnTo>
                  <a:cubicBezTo>
                    <a:pt x="4531" y="2343"/>
                    <a:pt x="4344" y="2625"/>
                    <a:pt x="4000" y="2843"/>
                  </a:cubicBezTo>
                  <a:cubicBezTo>
                    <a:pt x="3906" y="2906"/>
                    <a:pt x="3750" y="2937"/>
                    <a:pt x="3625" y="2937"/>
                  </a:cubicBezTo>
                  <a:cubicBezTo>
                    <a:pt x="3531" y="2937"/>
                    <a:pt x="3469" y="2906"/>
                    <a:pt x="3438" y="2843"/>
                  </a:cubicBezTo>
                  <a:cubicBezTo>
                    <a:pt x="3438" y="2749"/>
                    <a:pt x="3438" y="2656"/>
                    <a:pt x="3531" y="2625"/>
                  </a:cubicBezTo>
                  <a:cubicBezTo>
                    <a:pt x="3563" y="2593"/>
                    <a:pt x="3625" y="2593"/>
                    <a:pt x="3656" y="2593"/>
                  </a:cubicBezTo>
                  <a:cubicBezTo>
                    <a:pt x="3781" y="2562"/>
                    <a:pt x="3875" y="2531"/>
                    <a:pt x="3938" y="2468"/>
                  </a:cubicBezTo>
                  <a:cubicBezTo>
                    <a:pt x="4156" y="2281"/>
                    <a:pt x="4219" y="2031"/>
                    <a:pt x="4156" y="1781"/>
                  </a:cubicBezTo>
                  <a:cubicBezTo>
                    <a:pt x="4125" y="1593"/>
                    <a:pt x="4000" y="1437"/>
                    <a:pt x="3813" y="1343"/>
                  </a:cubicBezTo>
                  <a:cubicBezTo>
                    <a:pt x="3656" y="1281"/>
                    <a:pt x="3531" y="1281"/>
                    <a:pt x="3375" y="1312"/>
                  </a:cubicBezTo>
                  <a:cubicBezTo>
                    <a:pt x="3313" y="1312"/>
                    <a:pt x="3313" y="1312"/>
                    <a:pt x="3281" y="1250"/>
                  </a:cubicBezTo>
                  <a:cubicBezTo>
                    <a:pt x="3250" y="1093"/>
                    <a:pt x="3188" y="968"/>
                    <a:pt x="3063" y="875"/>
                  </a:cubicBezTo>
                  <a:cubicBezTo>
                    <a:pt x="2938" y="781"/>
                    <a:pt x="2781" y="718"/>
                    <a:pt x="2594" y="750"/>
                  </a:cubicBezTo>
                  <a:cubicBezTo>
                    <a:pt x="2531" y="750"/>
                    <a:pt x="2469" y="781"/>
                    <a:pt x="2406" y="781"/>
                  </a:cubicBezTo>
                  <a:cubicBezTo>
                    <a:pt x="2375" y="781"/>
                    <a:pt x="2344" y="781"/>
                    <a:pt x="2313" y="750"/>
                  </a:cubicBezTo>
                  <a:cubicBezTo>
                    <a:pt x="2281" y="656"/>
                    <a:pt x="2219" y="593"/>
                    <a:pt x="2125" y="531"/>
                  </a:cubicBezTo>
                  <a:cubicBezTo>
                    <a:pt x="1969" y="406"/>
                    <a:pt x="1813" y="343"/>
                    <a:pt x="1594" y="406"/>
                  </a:cubicBezTo>
                  <a:cubicBezTo>
                    <a:pt x="1406" y="437"/>
                    <a:pt x="1250" y="562"/>
                    <a:pt x="1156" y="750"/>
                  </a:cubicBezTo>
                  <a:cubicBezTo>
                    <a:pt x="1094" y="906"/>
                    <a:pt x="1094" y="1062"/>
                    <a:pt x="1125" y="1218"/>
                  </a:cubicBezTo>
                  <a:cubicBezTo>
                    <a:pt x="1125" y="1281"/>
                    <a:pt x="1125" y="1312"/>
                    <a:pt x="1063" y="1312"/>
                  </a:cubicBezTo>
                  <a:cubicBezTo>
                    <a:pt x="1000" y="1312"/>
                    <a:pt x="969" y="1312"/>
                    <a:pt x="938" y="1312"/>
                  </a:cubicBezTo>
                  <a:cubicBezTo>
                    <a:pt x="750" y="1343"/>
                    <a:pt x="625" y="1406"/>
                    <a:pt x="500" y="1562"/>
                  </a:cubicBezTo>
                  <a:cubicBezTo>
                    <a:pt x="375" y="1718"/>
                    <a:pt x="344" y="1906"/>
                    <a:pt x="375" y="2093"/>
                  </a:cubicBezTo>
                  <a:cubicBezTo>
                    <a:pt x="406" y="2281"/>
                    <a:pt x="531" y="2437"/>
                    <a:pt x="688" y="2531"/>
                  </a:cubicBezTo>
                  <a:cubicBezTo>
                    <a:pt x="781" y="2562"/>
                    <a:pt x="875" y="2593"/>
                    <a:pt x="1000" y="2593"/>
                  </a:cubicBezTo>
                  <a:cubicBezTo>
                    <a:pt x="1063" y="2625"/>
                    <a:pt x="1125" y="2656"/>
                    <a:pt x="1156" y="2749"/>
                  </a:cubicBezTo>
                  <a:cubicBezTo>
                    <a:pt x="1188" y="2812"/>
                    <a:pt x="1125" y="2937"/>
                    <a:pt x="1031" y="2937"/>
                  </a:cubicBezTo>
                  <a:cubicBezTo>
                    <a:pt x="906" y="2968"/>
                    <a:pt x="781" y="2937"/>
                    <a:pt x="656" y="2906"/>
                  </a:cubicBezTo>
                  <a:cubicBezTo>
                    <a:pt x="469" y="2812"/>
                    <a:pt x="313" y="2687"/>
                    <a:pt x="188" y="2531"/>
                  </a:cubicBezTo>
                  <a:cubicBezTo>
                    <a:pt x="125" y="2437"/>
                    <a:pt x="63" y="2312"/>
                    <a:pt x="31" y="2187"/>
                  </a:cubicBezTo>
                  <a:cubicBezTo>
                    <a:pt x="0" y="2093"/>
                    <a:pt x="0" y="1968"/>
                    <a:pt x="0" y="1875"/>
                  </a:cubicBezTo>
                  <a:cubicBezTo>
                    <a:pt x="31" y="1718"/>
                    <a:pt x="63" y="1562"/>
                    <a:pt x="156" y="1437"/>
                  </a:cubicBezTo>
                  <a:cubicBezTo>
                    <a:pt x="250" y="1250"/>
                    <a:pt x="406" y="1093"/>
                    <a:pt x="625" y="1031"/>
                  </a:cubicBezTo>
                  <a:cubicBezTo>
                    <a:pt x="750" y="1000"/>
                    <a:pt x="750" y="906"/>
                    <a:pt x="781" y="812"/>
                  </a:cubicBezTo>
                  <a:cubicBezTo>
                    <a:pt x="781" y="718"/>
                    <a:pt x="844" y="593"/>
                    <a:pt x="906" y="500"/>
                  </a:cubicBezTo>
                  <a:cubicBezTo>
                    <a:pt x="969" y="374"/>
                    <a:pt x="1094" y="250"/>
                    <a:pt x="1219" y="187"/>
                  </a:cubicBezTo>
                  <a:cubicBezTo>
                    <a:pt x="1438" y="31"/>
                    <a:pt x="1688" y="0"/>
                    <a:pt x="1969" y="62"/>
                  </a:cubicBezTo>
                  <a:cubicBezTo>
                    <a:pt x="2156" y="93"/>
                    <a:pt x="2344" y="187"/>
                    <a:pt x="2469" y="343"/>
                  </a:cubicBezTo>
                  <a:cubicBezTo>
                    <a:pt x="2500" y="374"/>
                    <a:pt x="2531" y="406"/>
                    <a:pt x="2563" y="374"/>
                  </a:cubicBezTo>
                  <a:cubicBezTo>
                    <a:pt x="2688" y="374"/>
                    <a:pt x="2813" y="374"/>
                    <a:pt x="2938" y="437"/>
                  </a:cubicBezTo>
                  <a:cubicBezTo>
                    <a:pt x="3125" y="468"/>
                    <a:pt x="3281" y="562"/>
                    <a:pt x="3406" y="718"/>
                  </a:cubicBezTo>
                  <a:cubicBezTo>
                    <a:pt x="3438" y="781"/>
                    <a:pt x="3469" y="843"/>
                    <a:pt x="3531" y="906"/>
                  </a:cubicBezTo>
                  <a:cubicBezTo>
                    <a:pt x="3531" y="906"/>
                    <a:pt x="3563" y="937"/>
                    <a:pt x="3594" y="937"/>
                  </a:cubicBezTo>
                  <a:cubicBezTo>
                    <a:pt x="3906" y="968"/>
                    <a:pt x="4156" y="1093"/>
                    <a:pt x="4344" y="1343"/>
                  </a:cubicBezTo>
                  <a:cubicBezTo>
                    <a:pt x="4438" y="1437"/>
                    <a:pt x="4500" y="1562"/>
                    <a:pt x="4500" y="1718"/>
                  </a:cubicBezTo>
                  <a:cubicBezTo>
                    <a:pt x="4531" y="1781"/>
                    <a:pt x="4531" y="1875"/>
                    <a:pt x="4531" y="1906"/>
                  </a:cubicBezTo>
                </a:path>
              </a:pathLst>
            </a:custGeom>
            <a:grpFill/>
            <a:ln w="3175">
              <a:solidFill>
                <a:schemeClr val="bg1"/>
              </a:solidFill>
            </a:ln>
            <a:effectLst/>
          </p:spPr>
          <p:txBody>
            <a:bodyPr wrap="none" anchor="ctr"/>
            <a:lstStyle/>
            <a:p>
              <a:endParaRPr lang="en-US" dirty="0"/>
            </a:p>
          </p:txBody>
        </p:sp>
        <p:sp>
          <p:nvSpPr>
            <p:cNvPr id="71" name="Freeform 6"/>
            <p:cNvSpPr>
              <a:spLocks noChangeArrowheads="1"/>
            </p:cNvSpPr>
            <p:nvPr/>
          </p:nvSpPr>
          <p:spPr bwMode="gray">
            <a:xfrm>
              <a:off x="5687901" y="2654099"/>
              <a:ext cx="315875" cy="340836"/>
            </a:xfrm>
            <a:custGeom>
              <a:avLst/>
              <a:gdLst>
                <a:gd name="T0" fmla="*/ 0 w 970"/>
                <a:gd name="T1" fmla="*/ 594 h 1095"/>
                <a:gd name="T2" fmla="*/ 0 w 970"/>
                <a:gd name="T3" fmla="*/ 594 h 1095"/>
                <a:gd name="T4" fmla="*/ 0 w 970"/>
                <a:gd name="T5" fmla="*/ 157 h 1095"/>
                <a:gd name="T6" fmla="*/ 156 w 970"/>
                <a:gd name="T7" fmla="*/ 0 h 1095"/>
                <a:gd name="T8" fmla="*/ 844 w 970"/>
                <a:gd name="T9" fmla="*/ 0 h 1095"/>
                <a:gd name="T10" fmla="*/ 969 w 970"/>
                <a:gd name="T11" fmla="*/ 157 h 1095"/>
                <a:gd name="T12" fmla="*/ 969 w 970"/>
                <a:gd name="T13" fmla="*/ 1063 h 1095"/>
                <a:gd name="T14" fmla="*/ 938 w 970"/>
                <a:gd name="T15" fmla="*/ 1094 h 1095"/>
                <a:gd name="T16" fmla="*/ 63 w 970"/>
                <a:gd name="T17" fmla="*/ 1094 h 1095"/>
                <a:gd name="T18" fmla="*/ 0 w 970"/>
                <a:gd name="T19" fmla="*/ 1063 h 1095"/>
                <a:gd name="T20" fmla="*/ 0 w 970"/>
                <a:gd name="T21" fmla="*/ 594 h 1095"/>
                <a:gd name="T22" fmla="*/ 500 w 970"/>
                <a:gd name="T23" fmla="*/ 719 h 1095"/>
                <a:gd name="T24" fmla="*/ 500 w 970"/>
                <a:gd name="T25" fmla="*/ 719 h 1095"/>
                <a:gd name="T26" fmla="*/ 750 w 970"/>
                <a:gd name="T27" fmla="*/ 719 h 1095"/>
                <a:gd name="T28" fmla="*/ 844 w 970"/>
                <a:gd name="T29" fmla="*/ 625 h 1095"/>
                <a:gd name="T30" fmla="*/ 750 w 970"/>
                <a:gd name="T31" fmla="*/ 532 h 1095"/>
                <a:gd name="T32" fmla="*/ 250 w 970"/>
                <a:gd name="T33" fmla="*/ 532 h 1095"/>
                <a:gd name="T34" fmla="*/ 156 w 970"/>
                <a:gd name="T35" fmla="*/ 625 h 1095"/>
                <a:gd name="T36" fmla="*/ 250 w 970"/>
                <a:gd name="T37" fmla="*/ 719 h 1095"/>
                <a:gd name="T38" fmla="*/ 500 w 970"/>
                <a:gd name="T39" fmla="*/ 719 h 1095"/>
                <a:gd name="T40" fmla="*/ 500 w 970"/>
                <a:gd name="T41" fmla="*/ 375 h 1095"/>
                <a:gd name="T42" fmla="*/ 500 w 970"/>
                <a:gd name="T43" fmla="*/ 375 h 1095"/>
                <a:gd name="T44" fmla="*/ 750 w 970"/>
                <a:gd name="T45" fmla="*/ 375 h 1095"/>
                <a:gd name="T46" fmla="*/ 844 w 970"/>
                <a:gd name="T47" fmla="*/ 313 h 1095"/>
                <a:gd name="T48" fmla="*/ 750 w 970"/>
                <a:gd name="T49" fmla="*/ 219 h 1095"/>
                <a:gd name="T50" fmla="*/ 250 w 970"/>
                <a:gd name="T51" fmla="*/ 219 h 1095"/>
                <a:gd name="T52" fmla="*/ 156 w 970"/>
                <a:gd name="T53" fmla="*/ 313 h 1095"/>
                <a:gd name="T54" fmla="*/ 250 w 970"/>
                <a:gd name="T55" fmla="*/ 375 h 1095"/>
                <a:gd name="T56" fmla="*/ 500 w 970"/>
                <a:gd name="T57" fmla="*/ 375 h 1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70" h="1095">
                  <a:moveTo>
                    <a:pt x="0" y="594"/>
                  </a:moveTo>
                  <a:lnTo>
                    <a:pt x="0" y="594"/>
                  </a:lnTo>
                  <a:cubicBezTo>
                    <a:pt x="0" y="438"/>
                    <a:pt x="0" y="313"/>
                    <a:pt x="0" y="157"/>
                  </a:cubicBezTo>
                  <a:cubicBezTo>
                    <a:pt x="0" y="63"/>
                    <a:pt x="63" y="0"/>
                    <a:pt x="156" y="0"/>
                  </a:cubicBezTo>
                  <a:cubicBezTo>
                    <a:pt x="375" y="0"/>
                    <a:pt x="594" y="0"/>
                    <a:pt x="844" y="0"/>
                  </a:cubicBezTo>
                  <a:cubicBezTo>
                    <a:pt x="906" y="0"/>
                    <a:pt x="969" y="63"/>
                    <a:pt x="969" y="157"/>
                  </a:cubicBezTo>
                  <a:cubicBezTo>
                    <a:pt x="969" y="469"/>
                    <a:pt x="969" y="750"/>
                    <a:pt x="969" y="1063"/>
                  </a:cubicBezTo>
                  <a:cubicBezTo>
                    <a:pt x="969" y="1094"/>
                    <a:pt x="969" y="1094"/>
                    <a:pt x="938" y="1094"/>
                  </a:cubicBezTo>
                  <a:cubicBezTo>
                    <a:pt x="625" y="1094"/>
                    <a:pt x="344" y="1094"/>
                    <a:pt x="63" y="1094"/>
                  </a:cubicBezTo>
                  <a:cubicBezTo>
                    <a:pt x="31" y="1094"/>
                    <a:pt x="0" y="1094"/>
                    <a:pt x="0" y="1063"/>
                  </a:cubicBezTo>
                  <a:cubicBezTo>
                    <a:pt x="0" y="906"/>
                    <a:pt x="0" y="750"/>
                    <a:pt x="0" y="594"/>
                  </a:cubicBezTo>
                  <a:close/>
                  <a:moveTo>
                    <a:pt x="500" y="719"/>
                  </a:moveTo>
                  <a:lnTo>
                    <a:pt x="500" y="719"/>
                  </a:lnTo>
                  <a:cubicBezTo>
                    <a:pt x="563" y="719"/>
                    <a:pt x="656" y="719"/>
                    <a:pt x="750" y="719"/>
                  </a:cubicBezTo>
                  <a:cubicBezTo>
                    <a:pt x="813" y="719"/>
                    <a:pt x="844" y="688"/>
                    <a:pt x="844" y="625"/>
                  </a:cubicBezTo>
                  <a:cubicBezTo>
                    <a:pt x="844" y="563"/>
                    <a:pt x="813" y="532"/>
                    <a:pt x="750" y="532"/>
                  </a:cubicBezTo>
                  <a:cubicBezTo>
                    <a:pt x="563" y="532"/>
                    <a:pt x="406" y="532"/>
                    <a:pt x="250" y="532"/>
                  </a:cubicBezTo>
                  <a:cubicBezTo>
                    <a:pt x="188" y="532"/>
                    <a:pt x="156" y="563"/>
                    <a:pt x="156" y="625"/>
                  </a:cubicBezTo>
                  <a:cubicBezTo>
                    <a:pt x="156" y="688"/>
                    <a:pt x="188" y="719"/>
                    <a:pt x="250" y="719"/>
                  </a:cubicBezTo>
                  <a:cubicBezTo>
                    <a:pt x="313" y="719"/>
                    <a:pt x="406" y="719"/>
                    <a:pt x="500" y="719"/>
                  </a:cubicBezTo>
                  <a:close/>
                  <a:moveTo>
                    <a:pt x="500" y="375"/>
                  </a:moveTo>
                  <a:lnTo>
                    <a:pt x="500" y="375"/>
                  </a:lnTo>
                  <a:cubicBezTo>
                    <a:pt x="563" y="375"/>
                    <a:pt x="656" y="375"/>
                    <a:pt x="750" y="375"/>
                  </a:cubicBezTo>
                  <a:cubicBezTo>
                    <a:pt x="813" y="375"/>
                    <a:pt x="844" y="375"/>
                    <a:pt x="844" y="313"/>
                  </a:cubicBezTo>
                  <a:cubicBezTo>
                    <a:pt x="844" y="250"/>
                    <a:pt x="813" y="219"/>
                    <a:pt x="750" y="219"/>
                  </a:cubicBezTo>
                  <a:cubicBezTo>
                    <a:pt x="563" y="219"/>
                    <a:pt x="406" y="219"/>
                    <a:pt x="250" y="219"/>
                  </a:cubicBezTo>
                  <a:cubicBezTo>
                    <a:pt x="188" y="219"/>
                    <a:pt x="156" y="250"/>
                    <a:pt x="156" y="313"/>
                  </a:cubicBezTo>
                  <a:cubicBezTo>
                    <a:pt x="156" y="375"/>
                    <a:pt x="188" y="375"/>
                    <a:pt x="250" y="375"/>
                  </a:cubicBezTo>
                  <a:cubicBezTo>
                    <a:pt x="313" y="375"/>
                    <a:pt x="406" y="375"/>
                    <a:pt x="500" y="375"/>
                  </a:cubicBezTo>
                  <a:close/>
                </a:path>
              </a:pathLst>
            </a:custGeom>
            <a:grpFill/>
            <a:ln w="3175">
              <a:solidFill>
                <a:schemeClr val="bg1"/>
              </a:solidFill>
            </a:ln>
            <a:effectLst/>
          </p:spPr>
          <p:txBody>
            <a:bodyPr wrap="none" anchor="ctr"/>
            <a:lstStyle/>
            <a:p>
              <a:endParaRPr lang="en-US" dirty="0"/>
            </a:p>
          </p:txBody>
        </p:sp>
        <p:sp>
          <p:nvSpPr>
            <p:cNvPr id="72" name="Freeform 7"/>
            <p:cNvSpPr>
              <a:spLocks noChangeArrowheads="1"/>
            </p:cNvSpPr>
            <p:nvPr/>
          </p:nvSpPr>
          <p:spPr bwMode="gray">
            <a:xfrm>
              <a:off x="5870248" y="3034790"/>
              <a:ext cx="366128" cy="340836"/>
            </a:xfrm>
            <a:custGeom>
              <a:avLst/>
              <a:gdLst>
                <a:gd name="T0" fmla="*/ 531 w 1126"/>
                <a:gd name="T1" fmla="*/ 281 h 1095"/>
                <a:gd name="T2" fmla="*/ 531 w 1126"/>
                <a:gd name="T3" fmla="*/ 281 h 1095"/>
                <a:gd name="T4" fmla="*/ 531 w 1126"/>
                <a:gd name="T5" fmla="*/ 531 h 1095"/>
                <a:gd name="T6" fmla="*/ 593 w 1126"/>
                <a:gd name="T7" fmla="*/ 562 h 1095"/>
                <a:gd name="T8" fmla="*/ 1062 w 1126"/>
                <a:gd name="T9" fmla="*/ 562 h 1095"/>
                <a:gd name="T10" fmla="*/ 1125 w 1126"/>
                <a:gd name="T11" fmla="*/ 625 h 1095"/>
                <a:gd name="T12" fmla="*/ 812 w 1126"/>
                <a:gd name="T13" fmla="*/ 1031 h 1095"/>
                <a:gd name="T14" fmla="*/ 500 w 1126"/>
                <a:gd name="T15" fmla="*/ 1094 h 1095"/>
                <a:gd name="T16" fmla="*/ 125 w 1126"/>
                <a:gd name="T17" fmla="*/ 875 h 1095"/>
                <a:gd name="T18" fmla="*/ 31 w 1126"/>
                <a:gd name="T19" fmla="*/ 438 h 1095"/>
                <a:gd name="T20" fmla="*/ 250 w 1126"/>
                <a:gd name="T21" fmla="*/ 94 h 1095"/>
                <a:gd name="T22" fmla="*/ 500 w 1126"/>
                <a:gd name="T23" fmla="*/ 0 h 1095"/>
                <a:gd name="T24" fmla="*/ 531 w 1126"/>
                <a:gd name="T25" fmla="*/ 63 h 1095"/>
                <a:gd name="T26" fmla="*/ 531 w 1126"/>
                <a:gd name="T27" fmla="*/ 281 h 1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6" h="1095">
                  <a:moveTo>
                    <a:pt x="531" y="281"/>
                  </a:moveTo>
                  <a:lnTo>
                    <a:pt x="531" y="281"/>
                  </a:lnTo>
                  <a:cubicBezTo>
                    <a:pt x="531" y="375"/>
                    <a:pt x="531" y="438"/>
                    <a:pt x="531" y="531"/>
                  </a:cubicBezTo>
                  <a:cubicBezTo>
                    <a:pt x="531" y="562"/>
                    <a:pt x="562" y="562"/>
                    <a:pt x="593" y="562"/>
                  </a:cubicBezTo>
                  <a:cubicBezTo>
                    <a:pt x="750" y="562"/>
                    <a:pt x="906" y="562"/>
                    <a:pt x="1062" y="562"/>
                  </a:cubicBezTo>
                  <a:cubicBezTo>
                    <a:pt x="1125" y="562"/>
                    <a:pt x="1125" y="562"/>
                    <a:pt x="1125" y="625"/>
                  </a:cubicBezTo>
                  <a:cubicBezTo>
                    <a:pt x="1093" y="813"/>
                    <a:pt x="1000" y="938"/>
                    <a:pt x="812" y="1031"/>
                  </a:cubicBezTo>
                  <a:cubicBezTo>
                    <a:pt x="718" y="1094"/>
                    <a:pt x="625" y="1094"/>
                    <a:pt x="500" y="1094"/>
                  </a:cubicBezTo>
                  <a:cubicBezTo>
                    <a:pt x="343" y="1063"/>
                    <a:pt x="218" y="1000"/>
                    <a:pt x="125" y="875"/>
                  </a:cubicBezTo>
                  <a:cubicBezTo>
                    <a:pt x="31" y="750"/>
                    <a:pt x="0" y="594"/>
                    <a:pt x="31" y="438"/>
                  </a:cubicBezTo>
                  <a:cubicBezTo>
                    <a:pt x="62" y="281"/>
                    <a:pt x="125" y="188"/>
                    <a:pt x="250" y="94"/>
                  </a:cubicBezTo>
                  <a:cubicBezTo>
                    <a:pt x="312" y="31"/>
                    <a:pt x="406" y="0"/>
                    <a:pt x="500" y="0"/>
                  </a:cubicBezTo>
                  <a:cubicBezTo>
                    <a:pt x="531" y="0"/>
                    <a:pt x="562" y="0"/>
                    <a:pt x="531" y="63"/>
                  </a:cubicBezTo>
                  <a:cubicBezTo>
                    <a:pt x="531" y="125"/>
                    <a:pt x="531" y="219"/>
                    <a:pt x="531" y="281"/>
                  </a:cubicBezTo>
                </a:path>
              </a:pathLst>
            </a:custGeom>
            <a:grpFill/>
            <a:ln w="3175">
              <a:solidFill>
                <a:schemeClr val="bg1"/>
              </a:solidFill>
            </a:ln>
            <a:effectLst/>
          </p:spPr>
          <p:txBody>
            <a:bodyPr wrap="none" anchor="ctr"/>
            <a:lstStyle/>
            <a:p>
              <a:endParaRPr lang="en-US" dirty="0"/>
            </a:p>
          </p:txBody>
        </p:sp>
        <p:sp>
          <p:nvSpPr>
            <p:cNvPr id="73" name="Freeform 12"/>
            <p:cNvSpPr>
              <a:spLocks noChangeArrowheads="1"/>
            </p:cNvSpPr>
            <p:nvPr/>
          </p:nvSpPr>
          <p:spPr bwMode="gray">
            <a:xfrm>
              <a:off x="5524220" y="2577136"/>
              <a:ext cx="193833" cy="283114"/>
            </a:xfrm>
            <a:custGeom>
              <a:avLst/>
              <a:gdLst>
                <a:gd name="T0" fmla="*/ 156 w 595"/>
                <a:gd name="T1" fmla="*/ 219 h 908"/>
                <a:gd name="T2" fmla="*/ 156 w 595"/>
                <a:gd name="T3" fmla="*/ 219 h 908"/>
                <a:gd name="T4" fmla="*/ 156 w 595"/>
                <a:gd name="T5" fmla="*/ 313 h 908"/>
                <a:gd name="T6" fmla="*/ 344 w 595"/>
                <a:gd name="T7" fmla="*/ 313 h 908"/>
                <a:gd name="T8" fmla="*/ 406 w 595"/>
                <a:gd name="T9" fmla="*/ 375 h 908"/>
                <a:gd name="T10" fmla="*/ 344 w 595"/>
                <a:gd name="T11" fmla="*/ 407 h 908"/>
                <a:gd name="T12" fmla="*/ 156 w 595"/>
                <a:gd name="T13" fmla="*/ 407 h 908"/>
                <a:gd name="T14" fmla="*/ 156 w 595"/>
                <a:gd name="T15" fmla="*/ 500 h 908"/>
                <a:gd name="T16" fmla="*/ 344 w 595"/>
                <a:gd name="T17" fmla="*/ 500 h 908"/>
                <a:gd name="T18" fmla="*/ 406 w 595"/>
                <a:gd name="T19" fmla="*/ 563 h 908"/>
                <a:gd name="T20" fmla="*/ 406 w 595"/>
                <a:gd name="T21" fmla="*/ 844 h 908"/>
                <a:gd name="T22" fmla="*/ 344 w 595"/>
                <a:gd name="T23" fmla="*/ 907 h 908"/>
                <a:gd name="T24" fmla="*/ 63 w 595"/>
                <a:gd name="T25" fmla="*/ 907 h 908"/>
                <a:gd name="T26" fmla="*/ 0 w 595"/>
                <a:gd name="T27" fmla="*/ 875 h 908"/>
                <a:gd name="T28" fmla="*/ 0 w 595"/>
                <a:gd name="T29" fmla="*/ 94 h 908"/>
                <a:gd name="T30" fmla="*/ 94 w 595"/>
                <a:gd name="T31" fmla="*/ 0 h 908"/>
                <a:gd name="T32" fmla="*/ 500 w 595"/>
                <a:gd name="T33" fmla="*/ 0 h 908"/>
                <a:gd name="T34" fmla="*/ 594 w 595"/>
                <a:gd name="T35" fmla="*/ 125 h 908"/>
                <a:gd name="T36" fmla="*/ 563 w 595"/>
                <a:gd name="T37" fmla="*/ 157 h 908"/>
                <a:gd name="T38" fmla="*/ 469 w 595"/>
                <a:gd name="T39" fmla="*/ 157 h 908"/>
                <a:gd name="T40" fmla="*/ 313 w 595"/>
                <a:gd name="T41" fmla="*/ 219 h 908"/>
                <a:gd name="T42" fmla="*/ 156 w 595"/>
                <a:gd name="T43" fmla="*/ 219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95" h="908">
                  <a:moveTo>
                    <a:pt x="156" y="219"/>
                  </a:moveTo>
                  <a:lnTo>
                    <a:pt x="156" y="219"/>
                  </a:lnTo>
                  <a:cubicBezTo>
                    <a:pt x="156" y="250"/>
                    <a:pt x="156" y="282"/>
                    <a:pt x="156" y="313"/>
                  </a:cubicBezTo>
                  <a:cubicBezTo>
                    <a:pt x="219" y="313"/>
                    <a:pt x="281" y="313"/>
                    <a:pt x="344" y="313"/>
                  </a:cubicBezTo>
                  <a:cubicBezTo>
                    <a:pt x="375" y="313"/>
                    <a:pt x="406" y="313"/>
                    <a:pt x="406" y="375"/>
                  </a:cubicBezTo>
                  <a:cubicBezTo>
                    <a:pt x="406" y="407"/>
                    <a:pt x="375" y="407"/>
                    <a:pt x="344" y="407"/>
                  </a:cubicBezTo>
                  <a:cubicBezTo>
                    <a:pt x="281" y="407"/>
                    <a:pt x="219" y="407"/>
                    <a:pt x="156" y="407"/>
                  </a:cubicBezTo>
                  <a:cubicBezTo>
                    <a:pt x="156" y="438"/>
                    <a:pt x="156" y="469"/>
                    <a:pt x="156" y="500"/>
                  </a:cubicBezTo>
                  <a:cubicBezTo>
                    <a:pt x="219" y="500"/>
                    <a:pt x="281" y="500"/>
                    <a:pt x="344" y="500"/>
                  </a:cubicBezTo>
                  <a:cubicBezTo>
                    <a:pt x="375" y="500"/>
                    <a:pt x="406" y="532"/>
                    <a:pt x="406" y="563"/>
                  </a:cubicBezTo>
                  <a:cubicBezTo>
                    <a:pt x="406" y="657"/>
                    <a:pt x="406" y="750"/>
                    <a:pt x="406" y="844"/>
                  </a:cubicBezTo>
                  <a:cubicBezTo>
                    <a:pt x="406" y="907"/>
                    <a:pt x="375" y="907"/>
                    <a:pt x="344" y="907"/>
                  </a:cubicBezTo>
                  <a:cubicBezTo>
                    <a:pt x="250" y="907"/>
                    <a:pt x="156" y="907"/>
                    <a:pt x="63" y="907"/>
                  </a:cubicBezTo>
                  <a:cubicBezTo>
                    <a:pt x="0" y="907"/>
                    <a:pt x="0" y="907"/>
                    <a:pt x="0" y="875"/>
                  </a:cubicBezTo>
                  <a:cubicBezTo>
                    <a:pt x="0" y="594"/>
                    <a:pt x="0" y="344"/>
                    <a:pt x="0" y="94"/>
                  </a:cubicBezTo>
                  <a:cubicBezTo>
                    <a:pt x="0" y="32"/>
                    <a:pt x="31" y="0"/>
                    <a:pt x="94" y="0"/>
                  </a:cubicBezTo>
                  <a:cubicBezTo>
                    <a:pt x="219" y="0"/>
                    <a:pt x="375" y="0"/>
                    <a:pt x="500" y="0"/>
                  </a:cubicBezTo>
                  <a:cubicBezTo>
                    <a:pt x="563" y="0"/>
                    <a:pt x="594" y="63"/>
                    <a:pt x="594" y="125"/>
                  </a:cubicBezTo>
                  <a:lnTo>
                    <a:pt x="563" y="157"/>
                  </a:lnTo>
                  <a:cubicBezTo>
                    <a:pt x="531" y="157"/>
                    <a:pt x="500" y="157"/>
                    <a:pt x="469" y="157"/>
                  </a:cubicBezTo>
                  <a:cubicBezTo>
                    <a:pt x="438" y="219"/>
                    <a:pt x="375" y="219"/>
                    <a:pt x="313" y="219"/>
                  </a:cubicBezTo>
                  <a:cubicBezTo>
                    <a:pt x="250" y="219"/>
                    <a:pt x="219" y="219"/>
                    <a:pt x="156" y="219"/>
                  </a:cubicBezTo>
                </a:path>
              </a:pathLst>
            </a:custGeom>
            <a:grpFill/>
            <a:ln w="3175">
              <a:solidFill>
                <a:schemeClr val="bg1"/>
              </a:solidFill>
            </a:ln>
            <a:effectLst/>
          </p:spPr>
          <p:txBody>
            <a:bodyPr wrap="none" anchor="ctr"/>
            <a:lstStyle/>
            <a:p>
              <a:endParaRPr lang="en-US" dirty="0"/>
            </a:p>
          </p:txBody>
        </p:sp>
        <p:sp>
          <p:nvSpPr>
            <p:cNvPr id="74" name="Freeform 13"/>
            <p:cNvSpPr>
              <a:spLocks noChangeArrowheads="1"/>
            </p:cNvSpPr>
            <p:nvPr/>
          </p:nvSpPr>
          <p:spPr bwMode="gray">
            <a:xfrm>
              <a:off x="6064080" y="2994935"/>
              <a:ext cx="213934" cy="204776"/>
            </a:xfrm>
            <a:custGeom>
              <a:avLst/>
              <a:gdLst>
                <a:gd name="T0" fmla="*/ 313 w 658"/>
                <a:gd name="T1" fmla="*/ 656 h 657"/>
                <a:gd name="T2" fmla="*/ 313 w 658"/>
                <a:gd name="T3" fmla="*/ 656 h 657"/>
                <a:gd name="T4" fmla="*/ 63 w 658"/>
                <a:gd name="T5" fmla="*/ 656 h 657"/>
                <a:gd name="T6" fmla="*/ 0 w 658"/>
                <a:gd name="T7" fmla="*/ 594 h 657"/>
                <a:gd name="T8" fmla="*/ 0 w 658"/>
                <a:gd name="T9" fmla="*/ 63 h 657"/>
                <a:gd name="T10" fmla="*/ 63 w 658"/>
                <a:gd name="T11" fmla="*/ 0 h 657"/>
                <a:gd name="T12" fmla="*/ 500 w 658"/>
                <a:gd name="T13" fmla="*/ 219 h 657"/>
                <a:gd name="T14" fmla="*/ 594 w 658"/>
                <a:gd name="T15" fmla="*/ 313 h 657"/>
                <a:gd name="T16" fmla="*/ 594 w 658"/>
                <a:gd name="T17" fmla="*/ 406 h 657"/>
                <a:gd name="T18" fmla="*/ 657 w 658"/>
                <a:gd name="T19" fmla="*/ 594 h 657"/>
                <a:gd name="T20" fmla="*/ 594 w 658"/>
                <a:gd name="T21" fmla="*/ 656 h 657"/>
                <a:gd name="T22" fmla="*/ 313 w 658"/>
                <a:gd name="T23" fmla="*/ 656 h 657"/>
                <a:gd name="T24" fmla="*/ 157 w 658"/>
                <a:gd name="T25" fmla="*/ 500 h 657"/>
                <a:gd name="T26" fmla="*/ 157 w 658"/>
                <a:gd name="T27" fmla="*/ 500 h 657"/>
                <a:gd name="T28" fmla="*/ 438 w 658"/>
                <a:gd name="T29" fmla="*/ 500 h 657"/>
                <a:gd name="T30" fmla="*/ 469 w 658"/>
                <a:gd name="T31" fmla="*/ 500 h 657"/>
                <a:gd name="T32" fmla="*/ 157 w 658"/>
                <a:gd name="T33" fmla="*/ 188 h 657"/>
                <a:gd name="T34" fmla="*/ 157 w 658"/>
                <a:gd name="T35" fmla="*/ 500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8" h="657">
                  <a:moveTo>
                    <a:pt x="313" y="656"/>
                  </a:moveTo>
                  <a:lnTo>
                    <a:pt x="313" y="656"/>
                  </a:lnTo>
                  <a:cubicBezTo>
                    <a:pt x="219" y="656"/>
                    <a:pt x="125" y="656"/>
                    <a:pt x="63" y="656"/>
                  </a:cubicBezTo>
                  <a:cubicBezTo>
                    <a:pt x="0" y="656"/>
                    <a:pt x="0" y="625"/>
                    <a:pt x="0" y="594"/>
                  </a:cubicBezTo>
                  <a:cubicBezTo>
                    <a:pt x="0" y="406"/>
                    <a:pt x="0" y="250"/>
                    <a:pt x="0" y="63"/>
                  </a:cubicBezTo>
                  <a:cubicBezTo>
                    <a:pt x="0" y="0"/>
                    <a:pt x="0" y="0"/>
                    <a:pt x="63" y="0"/>
                  </a:cubicBezTo>
                  <a:cubicBezTo>
                    <a:pt x="250" y="0"/>
                    <a:pt x="375" y="94"/>
                    <a:pt x="500" y="219"/>
                  </a:cubicBezTo>
                  <a:cubicBezTo>
                    <a:pt x="532" y="250"/>
                    <a:pt x="563" y="281"/>
                    <a:pt x="594" y="313"/>
                  </a:cubicBezTo>
                  <a:cubicBezTo>
                    <a:pt x="594" y="344"/>
                    <a:pt x="594" y="375"/>
                    <a:pt x="594" y="406"/>
                  </a:cubicBezTo>
                  <a:cubicBezTo>
                    <a:pt x="625" y="469"/>
                    <a:pt x="625" y="531"/>
                    <a:pt x="657" y="594"/>
                  </a:cubicBezTo>
                  <a:cubicBezTo>
                    <a:pt x="657" y="625"/>
                    <a:pt x="625" y="656"/>
                    <a:pt x="594" y="656"/>
                  </a:cubicBezTo>
                  <a:cubicBezTo>
                    <a:pt x="500" y="656"/>
                    <a:pt x="407" y="656"/>
                    <a:pt x="313" y="656"/>
                  </a:cubicBezTo>
                  <a:close/>
                  <a:moveTo>
                    <a:pt x="157" y="500"/>
                  </a:moveTo>
                  <a:lnTo>
                    <a:pt x="157" y="500"/>
                  </a:lnTo>
                  <a:cubicBezTo>
                    <a:pt x="250" y="500"/>
                    <a:pt x="344" y="500"/>
                    <a:pt x="438" y="500"/>
                  </a:cubicBezTo>
                  <a:cubicBezTo>
                    <a:pt x="469" y="500"/>
                    <a:pt x="469" y="500"/>
                    <a:pt x="469" y="500"/>
                  </a:cubicBezTo>
                  <a:cubicBezTo>
                    <a:pt x="469" y="375"/>
                    <a:pt x="282" y="188"/>
                    <a:pt x="157" y="188"/>
                  </a:cubicBezTo>
                  <a:cubicBezTo>
                    <a:pt x="157" y="281"/>
                    <a:pt x="157" y="375"/>
                    <a:pt x="157" y="500"/>
                  </a:cubicBezTo>
                  <a:close/>
                </a:path>
              </a:pathLst>
            </a:custGeom>
            <a:grpFill/>
            <a:ln w="3175">
              <a:solidFill>
                <a:schemeClr val="bg1"/>
              </a:solidFill>
            </a:ln>
            <a:effectLst/>
          </p:spPr>
          <p:txBody>
            <a:bodyPr wrap="none" anchor="ctr"/>
            <a:lstStyle/>
            <a:p>
              <a:endParaRPr lang="en-US" dirty="0"/>
            </a:p>
          </p:txBody>
        </p:sp>
        <p:sp>
          <p:nvSpPr>
            <p:cNvPr id="75" name="Freeform 16"/>
            <p:cNvSpPr>
              <a:spLocks noChangeArrowheads="1"/>
            </p:cNvSpPr>
            <p:nvPr/>
          </p:nvSpPr>
          <p:spPr bwMode="gray">
            <a:xfrm>
              <a:off x="5687901" y="3034790"/>
              <a:ext cx="244086" cy="126439"/>
            </a:xfrm>
            <a:custGeom>
              <a:avLst/>
              <a:gdLst>
                <a:gd name="T0" fmla="*/ 750 w 751"/>
                <a:gd name="T1" fmla="*/ 0 h 407"/>
                <a:gd name="T2" fmla="*/ 750 w 751"/>
                <a:gd name="T3" fmla="*/ 0 h 407"/>
                <a:gd name="T4" fmla="*/ 563 w 751"/>
                <a:gd name="T5" fmla="*/ 188 h 407"/>
                <a:gd name="T6" fmla="*/ 531 w 751"/>
                <a:gd name="T7" fmla="*/ 125 h 407"/>
                <a:gd name="T8" fmla="*/ 406 w 751"/>
                <a:gd name="T9" fmla="*/ 125 h 407"/>
                <a:gd name="T10" fmla="*/ 375 w 751"/>
                <a:gd name="T11" fmla="*/ 219 h 407"/>
                <a:gd name="T12" fmla="*/ 469 w 751"/>
                <a:gd name="T13" fmla="*/ 281 h 407"/>
                <a:gd name="T14" fmla="*/ 500 w 751"/>
                <a:gd name="T15" fmla="*/ 313 h 407"/>
                <a:gd name="T16" fmla="*/ 438 w 751"/>
                <a:gd name="T17" fmla="*/ 406 h 407"/>
                <a:gd name="T18" fmla="*/ 156 w 751"/>
                <a:gd name="T19" fmla="*/ 406 h 407"/>
                <a:gd name="T20" fmla="*/ 0 w 751"/>
                <a:gd name="T21" fmla="*/ 250 h 407"/>
                <a:gd name="T22" fmla="*/ 0 w 751"/>
                <a:gd name="T23" fmla="*/ 63 h 407"/>
                <a:gd name="T24" fmla="*/ 63 w 751"/>
                <a:gd name="T25" fmla="*/ 0 h 407"/>
                <a:gd name="T26" fmla="*/ 688 w 751"/>
                <a:gd name="T27" fmla="*/ 0 h 407"/>
                <a:gd name="T28" fmla="*/ 750 w 751"/>
                <a:gd name="T2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1" h="407">
                  <a:moveTo>
                    <a:pt x="750" y="0"/>
                  </a:moveTo>
                  <a:lnTo>
                    <a:pt x="750" y="0"/>
                  </a:lnTo>
                  <a:cubicBezTo>
                    <a:pt x="688" y="63"/>
                    <a:pt x="625" y="125"/>
                    <a:pt x="563" y="188"/>
                  </a:cubicBezTo>
                  <a:cubicBezTo>
                    <a:pt x="563" y="156"/>
                    <a:pt x="531" y="156"/>
                    <a:pt x="531" y="125"/>
                  </a:cubicBezTo>
                  <a:cubicBezTo>
                    <a:pt x="500" y="94"/>
                    <a:pt x="406" y="94"/>
                    <a:pt x="406" y="125"/>
                  </a:cubicBezTo>
                  <a:cubicBezTo>
                    <a:pt x="375" y="156"/>
                    <a:pt x="375" y="219"/>
                    <a:pt x="375" y="219"/>
                  </a:cubicBezTo>
                  <a:cubicBezTo>
                    <a:pt x="375" y="250"/>
                    <a:pt x="438" y="281"/>
                    <a:pt x="469" y="281"/>
                  </a:cubicBezTo>
                  <a:cubicBezTo>
                    <a:pt x="469" y="281"/>
                    <a:pt x="500" y="281"/>
                    <a:pt x="500" y="313"/>
                  </a:cubicBezTo>
                  <a:cubicBezTo>
                    <a:pt x="500" y="375"/>
                    <a:pt x="500" y="406"/>
                    <a:pt x="438" y="406"/>
                  </a:cubicBezTo>
                  <a:cubicBezTo>
                    <a:pt x="344" y="406"/>
                    <a:pt x="250" y="406"/>
                    <a:pt x="156" y="406"/>
                  </a:cubicBezTo>
                  <a:cubicBezTo>
                    <a:pt x="63" y="406"/>
                    <a:pt x="0" y="313"/>
                    <a:pt x="0" y="250"/>
                  </a:cubicBezTo>
                  <a:cubicBezTo>
                    <a:pt x="0" y="188"/>
                    <a:pt x="0" y="125"/>
                    <a:pt x="0" y="63"/>
                  </a:cubicBezTo>
                  <a:cubicBezTo>
                    <a:pt x="0" y="0"/>
                    <a:pt x="31" y="0"/>
                    <a:pt x="63" y="0"/>
                  </a:cubicBezTo>
                  <a:cubicBezTo>
                    <a:pt x="250" y="0"/>
                    <a:pt x="469" y="0"/>
                    <a:pt x="688" y="0"/>
                  </a:cubicBezTo>
                  <a:cubicBezTo>
                    <a:pt x="688" y="0"/>
                    <a:pt x="719" y="0"/>
                    <a:pt x="750" y="0"/>
                  </a:cubicBezTo>
                </a:path>
              </a:pathLst>
            </a:custGeom>
            <a:grpFill/>
            <a:ln w="3175">
              <a:solidFill>
                <a:schemeClr val="bg1"/>
              </a:solidFill>
            </a:ln>
            <a:effectLst/>
          </p:spPr>
          <p:txBody>
            <a:bodyPr wrap="none" anchor="ctr"/>
            <a:lstStyle/>
            <a:p>
              <a:endParaRPr lang="en-US" dirty="0"/>
            </a:p>
          </p:txBody>
        </p:sp>
        <p:sp>
          <p:nvSpPr>
            <p:cNvPr id="76" name="Freeform 21"/>
            <p:cNvSpPr>
              <a:spLocks noChangeArrowheads="1"/>
            </p:cNvSpPr>
            <p:nvPr/>
          </p:nvSpPr>
          <p:spPr bwMode="gray">
            <a:xfrm>
              <a:off x="5524220" y="2878116"/>
              <a:ext cx="132093" cy="78338"/>
            </a:xfrm>
            <a:custGeom>
              <a:avLst/>
              <a:gdLst>
                <a:gd name="T0" fmla="*/ 375 w 407"/>
                <a:gd name="T1" fmla="*/ 125 h 251"/>
                <a:gd name="T2" fmla="*/ 375 w 407"/>
                <a:gd name="T3" fmla="*/ 125 h 251"/>
                <a:gd name="T4" fmla="*/ 281 w 407"/>
                <a:gd name="T5" fmla="*/ 94 h 251"/>
                <a:gd name="T6" fmla="*/ 313 w 407"/>
                <a:gd name="T7" fmla="*/ 156 h 251"/>
                <a:gd name="T8" fmla="*/ 375 w 407"/>
                <a:gd name="T9" fmla="*/ 156 h 251"/>
                <a:gd name="T10" fmla="*/ 406 w 407"/>
                <a:gd name="T11" fmla="*/ 250 h 251"/>
                <a:gd name="T12" fmla="*/ 344 w 407"/>
                <a:gd name="T13" fmla="*/ 250 h 251"/>
                <a:gd name="T14" fmla="*/ 94 w 407"/>
                <a:gd name="T15" fmla="*/ 250 h 251"/>
                <a:gd name="T16" fmla="*/ 0 w 407"/>
                <a:gd name="T17" fmla="*/ 156 h 251"/>
                <a:gd name="T18" fmla="*/ 0 w 407"/>
                <a:gd name="T19" fmla="*/ 63 h 251"/>
                <a:gd name="T20" fmla="*/ 63 w 407"/>
                <a:gd name="T21" fmla="*/ 0 h 251"/>
                <a:gd name="T22" fmla="*/ 344 w 407"/>
                <a:gd name="T23" fmla="*/ 0 h 251"/>
                <a:gd name="T24" fmla="*/ 406 w 407"/>
                <a:gd name="T25" fmla="*/ 0 h 251"/>
                <a:gd name="T26" fmla="*/ 375 w 407"/>
                <a:gd name="T27" fmla="*/ 12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7" h="251">
                  <a:moveTo>
                    <a:pt x="375" y="125"/>
                  </a:moveTo>
                  <a:lnTo>
                    <a:pt x="375" y="125"/>
                  </a:lnTo>
                  <a:cubicBezTo>
                    <a:pt x="344" y="63"/>
                    <a:pt x="313" y="63"/>
                    <a:pt x="281" y="94"/>
                  </a:cubicBezTo>
                  <a:cubicBezTo>
                    <a:pt x="281" y="125"/>
                    <a:pt x="281" y="156"/>
                    <a:pt x="313" y="156"/>
                  </a:cubicBezTo>
                  <a:cubicBezTo>
                    <a:pt x="313" y="187"/>
                    <a:pt x="344" y="156"/>
                    <a:pt x="375" y="156"/>
                  </a:cubicBezTo>
                  <a:cubicBezTo>
                    <a:pt x="406" y="187"/>
                    <a:pt x="406" y="219"/>
                    <a:pt x="406" y="250"/>
                  </a:cubicBezTo>
                  <a:lnTo>
                    <a:pt x="344" y="250"/>
                  </a:lnTo>
                  <a:cubicBezTo>
                    <a:pt x="250" y="250"/>
                    <a:pt x="188" y="250"/>
                    <a:pt x="94" y="250"/>
                  </a:cubicBezTo>
                  <a:cubicBezTo>
                    <a:pt x="31" y="250"/>
                    <a:pt x="0" y="219"/>
                    <a:pt x="0" y="156"/>
                  </a:cubicBezTo>
                  <a:cubicBezTo>
                    <a:pt x="0" y="125"/>
                    <a:pt x="0" y="94"/>
                    <a:pt x="0" y="63"/>
                  </a:cubicBezTo>
                  <a:cubicBezTo>
                    <a:pt x="0" y="0"/>
                    <a:pt x="0" y="0"/>
                    <a:pt x="63" y="0"/>
                  </a:cubicBezTo>
                  <a:cubicBezTo>
                    <a:pt x="156" y="0"/>
                    <a:pt x="250" y="0"/>
                    <a:pt x="344" y="0"/>
                  </a:cubicBezTo>
                  <a:lnTo>
                    <a:pt x="406" y="0"/>
                  </a:lnTo>
                  <a:cubicBezTo>
                    <a:pt x="406" y="31"/>
                    <a:pt x="406" y="63"/>
                    <a:pt x="375" y="125"/>
                  </a:cubicBezTo>
                </a:path>
              </a:pathLst>
            </a:custGeom>
            <a:grpFill/>
            <a:ln w="3175">
              <a:solidFill>
                <a:schemeClr val="bg1"/>
              </a:solidFill>
            </a:ln>
            <a:effectLst/>
          </p:spPr>
          <p:txBody>
            <a:bodyPr wrap="none" anchor="ctr"/>
            <a:lstStyle/>
            <a:p>
              <a:endParaRPr lang="en-US" dirty="0"/>
            </a:p>
          </p:txBody>
        </p:sp>
      </p:grpSp>
      <p:pic>
        <p:nvPicPr>
          <p:cNvPr id="10" name="Picture 9"/>
          <p:cNvPicPr>
            <a:picLocks noChangeAspect="1"/>
          </p:cNvPicPr>
          <p:nvPr/>
        </p:nvPicPr>
        <p:blipFill>
          <a:blip r:embed="rId8" cstate="print"/>
          <a:stretch>
            <a:fillRect/>
          </a:stretch>
        </p:blipFill>
        <p:spPr>
          <a:xfrm>
            <a:off x="11173984" y="2176714"/>
            <a:ext cx="483028" cy="483028"/>
          </a:xfrm>
          <a:prstGeom prst="rect">
            <a:avLst/>
          </a:prstGeom>
        </p:spPr>
      </p:pic>
      <p:sp>
        <p:nvSpPr>
          <p:cNvPr id="78" name="TextBox 77"/>
          <p:cNvSpPr txBox="1"/>
          <p:nvPr/>
        </p:nvSpPr>
        <p:spPr>
          <a:xfrm>
            <a:off x="8286339" y="2944684"/>
            <a:ext cx="3413367" cy="667265"/>
          </a:xfrm>
          <a:prstGeom prst="rect">
            <a:avLst/>
          </a:prstGeom>
          <a:noFill/>
        </p:spPr>
        <p:txBody>
          <a:bodyPr wrap="square" lIns="0" tIns="0" rIns="0" bIns="0" rtlCol="0">
            <a:noAutofit/>
          </a:bodyPr>
          <a:lstStyle/>
          <a:p>
            <a:pPr algn="ctr">
              <a:lnSpc>
                <a:spcPct val="90000"/>
              </a:lnSpc>
            </a:pPr>
            <a:r>
              <a:rPr lang="en-US" b="1" dirty="0" smtClean="0"/>
              <a:t>Detect, investigate, and remediate full range of security threats</a:t>
            </a:r>
          </a:p>
        </p:txBody>
      </p:sp>
      <p:sp>
        <p:nvSpPr>
          <p:cNvPr id="65" name="Title 64"/>
          <p:cNvSpPr>
            <a:spLocks noGrp="1"/>
          </p:cNvSpPr>
          <p:nvPr>
            <p:ph type="title"/>
          </p:nvPr>
        </p:nvSpPr>
        <p:spPr>
          <a:xfrm>
            <a:off x="531812" y="406400"/>
            <a:ext cx="11125200" cy="476469"/>
          </a:xfrm>
        </p:spPr>
        <p:txBody>
          <a:bodyPr/>
          <a:lstStyle/>
          <a:p>
            <a:r>
              <a:rPr lang="en-US" b="1" dirty="0" smtClean="0">
                <a:solidFill>
                  <a:schemeClr val="accent1"/>
                </a:solidFill>
              </a:rPr>
              <a:t>Services Designed To Work Together</a:t>
            </a:r>
            <a:endParaRPr lang="en-US" b="1" dirty="0">
              <a:solidFill>
                <a:schemeClr val="accent1"/>
              </a:solidFill>
            </a:endParaRPr>
          </a:p>
        </p:txBody>
      </p:sp>
    </p:spTree>
    <p:extLst>
      <p:ext uri="{BB962C8B-B14F-4D97-AF65-F5344CB8AC3E}">
        <p14:creationId xmlns="" xmlns:p14="http://schemas.microsoft.com/office/powerpoint/2010/main" val="1314713982"/>
      </p:ext>
    </p:extLst>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531812" y="2659924"/>
            <a:ext cx="5413249" cy="3304941"/>
          </a:xfrm>
        </p:spPr>
        <p:txBody>
          <a:bodyPr>
            <a:normAutofit fontScale="92500"/>
          </a:bodyPr>
          <a:lstStyle/>
          <a:p>
            <a:r>
              <a:rPr lang="en-US" dirty="0" smtClean="0"/>
              <a:t>OMC is a next-generation suite of management and monitoring services</a:t>
            </a:r>
          </a:p>
          <a:p>
            <a:r>
              <a:rPr lang="en-US" dirty="0" smtClean="0"/>
              <a:t>OMC is designed for heterogeneous environments, across on-premise, Oracle Cloud and non-Oracle clouds</a:t>
            </a:r>
          </a:p>
          <a:p>
            <a:r>
              <a:rPr lang="en-US" dirty="0" smtClean="0"/>
              <a:t>OMC services leverage a unified big data platform to provide deep insights across technical and business data</a:t>
            </a:r>
          </a:p>
        </p:txBody>
      </p:sp>
      <p:sp>
        <p:nvSpPr>
          <p:cNvPr id="9" name="Content Placeholder 8"/>
          <p:cNvSpPr>
            <a:spLocks noGrp="1"/>
          </p:cNvSpPr>
          <p:nvPr>
            <p:ph sz="quarter" idx="4"/>
          </p:nvPr>
        </p:nvSpPr>
        <p:spPr>
          <a:xfrm>
            <a:off x="6243764" y="2659924"/>
            <a:ext cx="5413249" cy="3304941"/>
          </a:xfrm>
        </p:spPr>
        <p:txBody>
          <a:bodyPr vert="horz" lIns="0" tIns="0" rIns="0" bIns="0" rtlCol="0">
            <a:normAutofit fontScale="92500"/>
          </a:bodyPr>
          <a:lstStyle/>
          <a:p>
            <a:pPr>
              <a:lnSpc>
                <a:spcPct val="100000"/>
              </a:lnSpc>
            </a:pPr>
            <a:r>
              <a:rPr lang="en-US" sz="2700" dirty="0" smtClean="0"/>
              <a:t>EM is a traditional active management and deep diagnostics solution, highly tailored for the Oracle red stack </a:t>
            </a:r>
          </a:p>
          <a:p>
            <a:pPr>
              <a:lnSpc>
                <a:spcPct val="100000"/>
              </a:lnSpc>
            </a:pPr>
            <a:r>
              <a:rPr lang="en-US" sz="2700" dirty="0" smtClean="0"/>
              <a:t>EM is deployed on-premise to manage Oracle private, public or hybrid clouds</a:t>
            </a:r>
          </a:p>
          <a:p>
            <a:pPr>
              <a:lnSpc>
                <a:spcPct val="100000"/>
              </a:lnSpc>
            </a:pPr>
            <a:r>
              <a:rPr lang="en-US" sz="2700" dirty="0" smtClean="0">
                <a:solidFill>
                  <a:srgbClr val="FF0000"/>
                </a:solidFill>
              </a:rPr>
              <a:t>EM data is harvested and uploaded to the OMC data platform</a:t>
            </a:r>
          </a:p>
          <a:p>
            <a:pPr>
              <a:lnSpc>
                <a:spcPct val="100000"/>
              </a:lnSpc>
            </a:pPr>
            <a:endParaRPr lang="en-US" sz="2700" dirty="0" smtClean="0"/>
          </a:p>
        </p:txBody>
      </p:sp>
      <p:sp>
        <p:nvSpPr>
          <p:cNvPr id="13" name="Slide Number Placeholder 2"/>
          <p:cNvSpPr>
            <a:spLocks noGrp="1"/>
          </p:cNvSpPr>
          <p:nvPr>
            <p:ph type="sldNum" sz="quarter" idx="12"/>
          </p:nvPr>
        </p:nvSpPr>
        <p:spPr>
          <a:xfrm>
            <a:off x="11276012" y="6543369"/>
            <a:ext cx="381661" cy="182880"/>
          </a:xfrm>
        </p:spPr>
        <p:txBody>
          <a:bodyPr/>
          <a:lstStyle/>
          <a:p>
            <a:fld id="{C51EAA63-D034-42AE-91FA-B13B9518C7BE}" type="slidenum">
              <a:rPr lang="en-US" smtClean="0"/>
              <a:pPr/>
              <a:t>13</a:t>
            </a:fld>
            <a:endParaRPr lang="en-US" dirty="0"/>
          </a:p>
        </p:txBody>
      </p:sp>
      <p:sp>
        <p:nvSpPr>
          <p:cNvPr id="8" name="TextBox 7"/>
          <p:cNvSpPr txBox="1"/>
          <p:nvPr/>
        </p:nvSpPr>
        <p:spPr>
          <a:xfrm>
            <a:off x="1076326" y="1743076"/>
            <a:ext cx="3943350" cy="390525"/>
          </a:xfrm>
          <a:prstGeom prst="rect">
            <a:avLst/>
          </a:prstGeom>
          <a:noFill/>
        </p:spPr>
        <p:txBody>
          <a:bodyPr wrap="none" lIns="0" tIns="0" rIns="0" bIns="0" rtlCol="0">
            <a:noAutofit/>
          </a:bodyPr>
          <a:lstStyle/>
          <a:p>
            <a:pPr algn="ctr" defTabSz="914209">
              <a:lnSpc>
                <a:spcPct val="90000"/>
              </a:lnSpc>
            </a:pPr>
            <a:r>
              <a:rPr lang="en-US" sz="2800" b="1" dirty="0" smtClean="0">
                <a:solidFill>
                  <a:srgbClr val="5F5F5F"/>
                </a:solidFill>
              </a:rPr>
              <a:t>Oracle Management Cloud</a:t>
            </a:r>
            <a:endParaRPr lang="en-US" sz="2800" b="1" dirty="0">
              <a:solidFill>
                <a:srgbClr val="5F5F5F"/>
              </a:solidFill>
            </a:endParaRPr>
          </a:p>
        </p:txBody>
      </p:sp>
      <p:sp>
        <p:nvSpPr>
          <p:cNvPr id="10" name="TextBox 9"/>
          <p:cNvSpPr txBox="1"/>
          <p:nvPr/>
        </p:nvSpPr>
        <p:spPr>
          <a:xfrm>
            <a:off x="6934201" y="1743076"/>
            <a:ext cx="3943350" cy="390525"/>
          </a:xfrm>
          <a:prstGeom prst="rect">
            <a:avLst/>
          </a:prstGeom>
          <a:noFill/>
        </p:spPr>
        <p:txBody>
          <a:bodyPr wrap="none" lIns="0" tIns="0" rIns="0" bIns="0" rtlCol="0">
            <a:noAutofit/>
          </a:bodyPr>
          <a:lstStyle/>
          <a:p>
            <a:pPr algn="ctr" defTabSz="914209">
              <a:lnSpc>
                <a:spcPct val="90000"/>
              </a:lnSpc>
            </a:pPr>
            <a:r>
              <a:rPr lang="en-US" sz="2800" b="1" dirty="0" smtClean="0">
                <a:solidFill>
                  <a:srgbClr val="5F5F5F"/>
                </a:solidFill>
              </a:rPr>
              <a:t>Oracle Enterprise Manager</a:t>
            </a:r>
            <a:endParaRPr lang="en-US" sz="2800" b="1" dirty="0">
              <a:solidFill>
                <a:srgbClr val="5F5F5F"/>
              </a:solidFill>
            </a:endParaRPr>
          </a:p>
        </p:txBody>
      </p:sp>
      <p:sp>
        <p:nvSpPr>
          <p:cNvPr id="11" name="Title 5"/>
          <p:cNvSpPr txBox="1">
            <a:spLocks/>
          </p:cNvSpPr>
          <p:nvPr/>
        </p:nvSpPr>
        <p:spPr>
          <a:xfrm>
            <a:off x="531814" y="406400"/>
            <a:ext cx="11266486" cy="889000"/>
          </a:xfrm>
          <a:prstGeom prst="rect">
            <a:avLst/>
          </a:prstGeom>
        </p:spPr>
        <p:txBody>
          <a:bodyPr vert="horz" lIns="0" tIns="0" rIns="0" bIns="0" rtlCol="0" anchor="b">
            <a:noAutofit/>
          </a:bodyPr>
          <a:lstStyle/>
          <a:p>
            <a:pPr defTabSz="914323">
              <a:lnSpc>
                <a:spcPct val="80000"/>
              </a:lnSpc>
              <a:spcBef>
                <a:spcPct val="0"/>
              </a:spcBef>
              <a:defRPr/>
            </a:pPr>
            <a:r>
              <a:rPr lang="en-US" sz="3600" dirty="0" smtClean="0">
                <a:latin typeface="+mj-lt"/>
                <a:ea typeface="+mj-ea"/>
                <a:cs typeface="+mj-cs"/>
              </a:rPr>
              <a:t>Using Oracle Management Cloud With </a:t>
            </a:r>
            <a:r>
              <a:rPr lang="en-US" sz="3600" dirty="0" smtClean="0"/>
              <a:t>Enterprise Manager</a:t>
            </a:r>
            <a:endParaRPr lang="en-US" sz="3600" dirty="0">
              <a:latin typeface="+mj-lt"/>
              <a:ea typeface="+mj-ea"/>
              <a:cs typeface="+mj-cs"/>
            </a:endParaRPr>
          </a:p>
        </p:txBody>
      </p:sp>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Isosceles Triangle 145"/>
          <p:cNvSpPr/>
          <p:nvPr/>
        </p:nvSpPr>
        <p:spPr bwMode="gray">
          <a:xfrm rot="5400000">
            <a:off x="5116836" y="-649009"/>
            <a:ext cx="4380931" cy="8749898"/>
          </a:xfrm>
          <a:prstGeom prst="triangle">
            <a:avLst/>
          </a:prstGeom>
          <a:gradFill flip="none" rotWithShape="1">
            <a:gsLst>
              <a:gs pos="20000">
                <a:schemeClr val="bg2">
                  <a:lumMod val="90000"/>
                </a:schemeClr>
              </a:gs>
              <a:gs pos="100000">
                <a:srgbClr val="FFFFFF"/>
              </a:gs>
            </a:gsLst>
            <a:lin ang="4740000" scaled="0"/>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9144" tIns="9144" rIns="9144" bIns="9144" numCol="1" spcCol="0" rtlCol="0" fromWordArt="0" anchor="ctr" anchorCtr="0" forceAA="0" compatLnSpc="1">
            <a:prstTxWarp prst="textNoShape">
              <a:avLst/>
            </a:prstTxWarp>
            <a:noAutofit/>
          </a:bodyPr>
          <a:lstStyle/>
          <a:p>
            <a:endParaRPr lang="en-US" dirty="0" smtClean="0">
              <a:solidFill>
                <a:srgbClr val="FFFFFF"/>
              </a:solidFill>
            </a:endParaRPr>
          </a:p>
        </p:txBody>
      </p:sp>
      <p:grpSp>
        <p:nvGrpSpPr>
          <p:cNvPr id="3" name="Group 74"/>
          <p:cNvGrpSpPr/>
          <p:nvPr/>
        </p:nvGrpSpPr>
        <p:grpSpPr bwMode="gray">
          <a:xfrm>
            <a:off x="2726589" y="1174090"/>
            <a:ext cx="9146963" cy="5078314"/>
            <a:chOff x="4321652" y="1826665"/>
            <a:chExt cx="7667259" cy="5078314"/>
          </a:xfrm>
        </p:grpSpPr>
        <p:sp>
          <p:nvSpPr>
            <p:cNvPr id="126" name="Rectangle 125"/>
            <p:cNvSpPr/>
            <p:nvPr/>
          </p:nvSpPr>
          <p:spPr bwMode="gray">
            <a:xfrm>
              <a:off x="4327532" y="1826665"/>
              <a:ext cx="7655499" cy="5078314"/>
            </a:xfrm>
            <a:prstGeom prst="rect">
              <a:avLst/>
            </a:prstGeom>
          </p:spPr>
          <p:txBody>
            <a:bodyPr wrap="square">
              <a:spAutoFit/>
            </a:bodyPr>
            <a:lstStyle/>
            <a:p>
              <a:pPr algn="just"/>
              <a:r>
                <a:rPr lang="en-US" dirty="0">
                  <a:solidFill>
                    <a:srgbClr val="58595B">
                      <a:lumMod val="20000"/>
                      <a:lumOff val="80000"/>
                    </a:srgbClr>
                  </a:solidFill>
                </a:rPr>
                <a:t>01100100 01100001 01110100 01100001 0110010001100001 </a:t>
              </a:r>
              <a:r>
                <a:rPr lang="en-US" dirty="0" smtClean="0">
                  <a:solidFill>
                    <a:srgbClr val="58595B">
                      <a:lumMod val="20000"/>
                      <a:lumOff val="80000"/>
                    </a:srgbClr>
                  </a:solidFill>
                </a:rPr>
                <a:t>01110100 0100 </a:t>
              </a:r>
              <a:r>
                <a:rPr lang="en-US" dirty="0">
                  <a:solidFill>
                    <a:srgbClr val="58595B">
                      <a:lumMod val="20000"/>
                      <a:lumOff val="80000"/>
                    </a:srgbClr>
                  </a:solidFill>
                </a:rPr>
                <a:t>01100001 01100100 01100001 01110100 01100001 0110010001100001 </a:t>
              </a:r>
              <a:r>
                <a:rPr lang="en-US" dirty="0" smtClean="0">
                  <a:solidFill>
                    <a:srgbClr val="58595B">
                      <a:lumMod val="20000"/>
                      <a:lumOff val="80000"/>
                    </a:srgbClr>
                  </a:solidFill>
                </a:rPr>
                <a:t>01011 01110100 </a:t>
              </a:r>
              <a:r>
                <a:rPr lang="en-US" dirty="0">
                  <a:solidFill>
                    <a:srgbClr val="58595B">
                      <a:lumMod val="20000"/>
                      <a:lumOff val="80000"/>
                    </a:srgbClr>
                  </a:solidFill>
                </a:rPr>
                <a:t>110000101100100 01100001 01110100 110000101100100 01100001 01110100 01100001 0110010001100001 01110100 110000101100100 </a:t>
              </a:r>
              <a:r>
                <a:rPr lang="en-US" dirty="0" smtClean="0">
                  <a:solidFill>
                    <a:srgbClr val="58595B">
                      <a:lumMod val="20000"/>
                      <a:lumOff val="80000"/>
                    </a:srgbClr>
                  </a:solidFill>
                </a:rPr>
                <a:t>0100111 01100001 </a:t>
              </a:r>
              <a:r>
                <a:rPr lang="en-US" dirty="0">
                  <a:solidFill>
                    <a:srgbClr val="58595B">
                      <a:lumMod val="20000"/>
                      <a:lumOff val="80000"/>
                    </a:srgbClr>
                  </a:solidFill>
                </a:rPr>
                <a:t>01110100 110000101100100 01100001 01110100 </a:t>
              </a:r>
              <a:r>
                <a:rPr lang="en-US" dirty="0" smtClean="0">
                  <a:solidFill>
                    <a:srgbClr val="58595B">
                      <a:lumMod val="20000"/>
                      <a:lumOff val="80000"/>
                    </a:srgbClr>
                  </a:solidFill>
                </a:rPr>
                <a:t>01100001 011010 </a:t>
              </a:r>
              <a:r>
                <a:rPr lang="en-US" dirty="0">
                  <a:solidFill>
                    <a:srgbClr val="58595B">
                      <a:lumMod val="20000"/>
                      <a:lumOff val="80000"/>
                    </a:srgbClr>
                  </a:solidFill>
                </a:rPr>
                <a:t>0110010001100001 01110100 01100001 0110010001100001 </a:t>
              </a:r>
              <a:r>
                <a:rPr lang="en-US" dirty="0" smtClean="0">
                  <a:solidFill>
                    <a:srgbClr val="58595B">
                      <a:lumMod val="20000"/>
                      <a:lumOff val="80000"/>
                    </a:srgbClr>
                  </a:solidFill>
                </a:rPr>
                <a:t>01110100 01001 </a:t>
              </a:r>
              <a:r>
                <a:rPr lang="en-US" dirty="0">
                  <a:solidFill>
                    <a:srgbClr val="58595B">
                      <a:lumMod val="20000"/>
                      <a:lumOff val="80000"/>
                    </a:srgbClr>
                  </a:solidFill>
                </a:rPr>
                <a:t>01100001 0110010001100001 01110100 01100001 </a:t>
              </a:r>
              <a:r>
                <a:rPr lang="en-US" dirty="0" smtClean="0">
                  <a:solidFill>
                    <a:srgbClr val="58595B">
                      <a:lumMod val="20000"/>
                      <a:lumOff val="80000"/>
                    </a:srgbClr>
                  </a:solidFill>
                </a:rPr>
                <a:t>0110010001100001 01001 </a:t>
              </a:r>
              <a:r>
                <a:rPr lang="en-US" dirty="0">
                  <a:solidFill>
                    <a:srgbClr val="58595B">
                      <a:lumMod val="20000"/>
                      <a:lumOff val="80000"/>
                    </a:srgbClr>
                  </a:solidFill>
                </a:rPr>
                <a:t>01110100 01100001 0110010001100001 01110100 </a:t>
              </a:r>
              <a:r>
                <a:rPr lang="en-US" dirty="0" smtClean="0">
                  <a:solidFill>
                    <a:srgbClr val="58595B">
                      <a:lumMod val="20000"/>
                      <a:lumOff val="80000"/>
                    </a:srgbClr>
                  </a:solidFill>
                </a:rPr>
                <a:t>01100001 0100101001 001 </a:t>
              </a:r>
              <a:r>
                <a:rPr lang="en-US" dirty="0">
                  <a:solidFill>
                    <a:srgbClr val="58595B">
                      <a:lumMod val="20000"/>
                      <a:lumOff val="80000"/>
                    </a:srgbClr>
                  </a:solidFill>
                </a:rPr>
                <a:t>0110010001100001 01110100 01100001 0110010001100001 </a:t>
              </a:r>
              <a:r>
                <a:rPr lang="en-US" dirty="0" smtClean="0">
                  <a:solidFill>
                    <a:srgbClr val="58595B">
                      <a:lumMod val="20000"/>
                      <a:lumOff val="80000"/>
                    </a:srgbClr>
                  </a:solidFill>
                </a:rPr>
                <a:t>01110100 010011 </a:t>
              </a:r>
              <a:r>
                <a:rPr lang="en-US" dirty="0">
                  <a:solidFill>
                    <a:srgbClr val="58595B">
                      <a:lumMod val="20000"/>
                      <a:lumOff val="80000"/>
                    </a:srgbClr>
                  </a:solidFill>
                </a:rPr>
                <a:t>01100001 0110010001100001 01110100 </a:t>
              </a:r>
              <a:r>
                <a:rPr lang="en-US" dirty="0" smtClean="0">
                  <a:solidFill>
                    <a:srgbClr val="58595B">
                      <a:lumMod val="20000"/>
                      <a:lumOff val="80000"/>
                    </a:srgbClr>
                  </a:solidFill>
                </a:rPr>
                <a:t>01100001 </a:t>
              </a:r>
              <a:r>
                <a:rPr lang="en-US" dirty="0">
                  <a:solidFill>
                    <a:srgbClr val="58595B">
                      <a:lumMod val="20000"/>
                      <a:lumOff val="80000"/>
                    </a:srgbClr>
                  </a:solidFill>
                </a:rPr>
                <a:t>01100100 </a:t>
              </a:r>
              <a:r>
                <a:rPr lang="en-US" dirty="0" smtClean="0">
                  <a:solidFill>
                    <a:srgbClr val="58595B">
                      <a:lumMod val="20000"/>
                      <a:lumOff val="80000"/>
                    </a:srgbClr>
                  </a:solidFill>
                </a:rPr>
                <a:t>01100001 01001 </a:t>
              </a:r>
              <a:r>
                <a:rPr lang="en-US" dirty="0">
                  <a:solidFill>
                    <a:srgbClr val="58595B">
                      <a:lumMod val="20000"/>
                      <a:lumOff val="80000"/>
                    </a:srgbClr>
                  </a:solidFill>
                </a:rPr>
                <a:t>01110100 01100001 0110010001100001 01110100 01100001 </a:t>
              </a:r>
              <a:r>
                <a:rPr lang="en-US" dirty="0" smtClean="0">
                  <a:solidFill>
                    <a:srgbClr val="58595B">
                      <a:lumMod val="20000"/>
                      <a:lumOff val="80000"/>
                    </a:srgbClr>
                  </a:solidFill>
                </a:rPr>
                <a:t>01100100 </a:t>
              </a:r>
              <a:r>
                <a:rPr lang="en-US" dirty="0">
                  <a:solidFill>
                    <a:srgbClr val="58595B">
                      <a:lumMod val="20000"/>
                      <a:lumOff val="80000"/>
                    </a:srgbClr>
                  </a:solidFill>
                </a:rPr>
                <a:t>0100</a:t>
              </a:r>
              <a:r>
                <a:rPr lang="en-US" dirty="0" smtClean="0">
                  <a:solidFill>
                    <a:srgbClr val="58595B">
                      <a:lumMod val="20000"/>
                      <a:lumOff val="80000"/>
                    </a:srgbClr>
                  </a:solidFill>
                </a:rPr>
                <a:t> </a:t>
              </a:r>
              <a:r>
                <a:rPr lang="en-US" dirty="0">
                  <a:solidFill>
                    <a:srgbClr val="58595B">
                      <a:lumMod val="20000"/>
                      <a:lumOff val="80000"/>
                    </a:srgbClr>
                  </a:solidFill>
                </a:rPr>
                <a:t>01100001 01110100 01100001 0110010001100001 </a:t>
              </a:r>
              <a:r>
                <a:rPr lang="en-US" dirty="0" smtClean="0">
                  <a:solidFill>
                    <a:srgbClr val="58595B">
                      <a:lumMod val="20000"/>
                      <a:lumOff val="80000"/>
                    </a:srgbClr>
                  </a:solidFill>
                </a:rPr>
                <a:t>01110100 01000100 </a:t>
              </a:r>
              <a:r>
                <a:rPr lang="en-US" dirty="0">
                  <a:solidFill>
                    <a:srgbClr val="58595B">
                      <a:lumMod val="20000"/>
                      <a:lumOff val="80000"/>
                    </a:srgbClr>
                  </a:solidFill>
                </a:rPr>
                <a:t>0100</a:t>
              </a:r>
              <a:r>
                <a:rPr lang="en-US" dirty="0" smtClean="0">
                  <a:solidFill>
                    <a:srgbClr val="58595B">
                      <a:lumMod val="20000"/>
                      <a:lumOff val="80000"/>
                    </a:srgbClr>
                  </a:solidFill>
                </a:rPr>
                <a:t> </a:t>
              </a:r>
              <a:r>
                <a:rPr lang="en-US" dirty="0">
                  <a:solidFill>
                    <a:srgbClr val="58595B">
                      <a:lumMod val="20000"/>
                      <a:lumOff val="80000"/>
                    </a:srgbClr>
                  </a:solidFill>
                </a:rPr>
                <a:t>110000101100100 01100001 01110100 110000101100100 01100001 01110100 01100001 0110010001100001 01110100 110000101100100 </a:t>
              </a:r>
              <a:r>
                <a:rPr lang="en-US" dirty="0" smtClean="0">
                  <a:solidFill>
                    <a:srgbClr val="58595B">
                      <a:lumMod val="20000"/>
                      <a:lumOff val="80000"/>
                    </a:srgbClr>
                  </a:solidFill>
                </a:rPr>
                <a:t>01100001 010001 </a:t>
              </a:r>
              <a:r>
                <a:rPr lang="en-US" dirty="0">
                  <a:solidFill>
                    <a:srgbClr val="58595B">
                      <a:lumMod val="20000"/>
                      <a:lumOff val="80000"/>
                    </a:srgbClr>
                  </a:solidFill>
                </a:rPr>
                <a:t>01110100 110000101100100 01100001 01110100 </a:t>
              </a:r>
              <a:r>
                <a:rPr lang="en-US" dirty="0" smtClean="0">
                  <a:solidFill>
                    <a:srgbClr val="58595B">
                      <a:lumMod val="20000"/>
                      <a:lumOff val="80000"/>
                    </a:srgbClr>
                  </a:solidFill>
                </a:rPr>
                <a:t>01100001 01000100 010011 </a:t>
              </a:r>
              <a:r>
                <a:rPr lang="en-US" dirty="0">
                  <a:solidFill>
                    <a:srgbClr val="58595B">
                      <a:lumMod val="20000"/>
                      <a:lumOff val="80000"/>
                    </a:srgbClr>
                  </a:solidFill>
                </a:rPr>
                <a:t>0110010001100001 01110100 01100001 0110010001100001 </a:t>
              </a:r>
              <a:r>
                <a:rPr lang="en-US" dirty="0" smtClean="0">
                  <a:solidFill>
                    <a:srgbClr val="58595B">
                      <a:lumMod val="20000"/>
                      <a:lumOff val="80000"/>
                    </a:srgbClr>
                  </a:solidFill>
                </a:rPr>
                <a:t>01110100 01000 </a:t>
              </a:r>
              <a:r>
                <a:rPr lang="en-US" dirty="0">
                  <a:solidFill>
                    <a:srgbClr val="58595B">
                      <a:lumMod val="20000"/>
                      <a:lumOff val="80000"/>
                    </a:srgbClr>
                  </a:solidFill>
                </a:rPr>
                <a:t>01110100 110000101100100 01100001 01110100 01100001 01000100 010011 0110010001100001 01110100 01100001 0110010001100001 01110100 </a:t>
              </a:r>
              <a:r>
                <a:rPr lang="en-US" dirty="0" smtClean="0">
                  <a:solidFill>
                    <a:srgbClr val="58595B">
                      <a:lumMod val="20000"/>
                      <a:lumOff val="80000"/>
                    </a:srgbClr>
                  </a:solidFill>
                </a:rPr>
                <a:t>010011</a:t>
              </a:r>
              <a:endParaRPr lang="en-US" dirty="0">
                <a:solidFill>
                  <a:srgbClr val="58595B">
                    <a:lumMod val="20000"/>
                    <a:lumOff val="80000"/>
                  </a:srgbClr>
                </a:solidFill>
              </a:endParaRPr>
            </a:p>
          </p:txBody>
        </p:sp>
        <p:sp>
          <p:nvSpPr>
            <p:cNvPr id="127" name="Rectangle 126"/>
            <p:cNvSpPr/>
            <p:nvPr/>
          </p:nvSpPr>
          <p:spPr bwMode="gray">
            <a:xfrm>
              <a:off x="4321652" y="1827249"/>
              <a:ext cx="7667259" cy="4994416"/>
            </a:xfrm>
            <a:prstGeom prst="rect">
              <a:avLst/>
            </a:prstGeom>
            <a:solidFill>
              <a:schemeClr val="bg1">
                <a:alpha val="2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grpSp>
      <p:sp>
        <p:nvSpPr>
          <p:cNvPr id="128" name="Right Triangle 127"/>
          <p:cNvSpPr/>
          <p:nvPr/>
        </p:nvSpPr>
        <p:spPr>
          <a:xfrm flipH="1">
            <a:off x="2756843" y="3732760"/>
            <a:ext cx="9144004" cy="2217764"/>
          </a:xfrm>
          <a:prstGeom prst="rtTriangle">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156" name="Right Triangle 155"/>
          <p:cNvSpPr/>
          <p:nvPr/>
        </p:nvSpPr>
        <p:spPr>
          <a:xfrm flipH="1" flipV="1">
            <a:off x="928048" y="1126035"/>
            <a:ext cx="10904558" cy="2606724"/>
          </a:xfrm>
          <a:prstGeom prst="rtTriangle">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5" name="Slide Number Placeholder 4"/>
          <p:cNvSpPr>
            <a:spLocks noGrp="1"/>
          </p:cNvSpPr>
          <p:nvPr>
            <p:ph type="sldNum" sz="quarter" idx="12"/>
          </p:nvPr>
        </p:nvSpPr>
        <p:spPr bwMode="gray"/>
        <p:txBody>
          <a:bodyPr/>
          <a:lstStyle/>
          <a:p>
            <a:fld id="{C51EAA63-D034-42AE-91FA-B13B9518C7BE}" type="slidenum">
              <a:rPr lang="en-US" smtClean="0">
                <a:solidFill>
                  <a:srgbClr val="58595B"/>
                </a:solidFill>
              </a:rPr>
              <a:pPr/>
              <a:t>14</a:t>
            </a:fld>
            <a:endParaRPr lang="en-US" dirty="0">
              <a:solidFill>
                <a:srgbClr val="58595B"/>
              </a:solidFill>
            </a:endParaRPr>
          </a:p>
        </p:txBody>
      </p:sp>
      <p:sp>
        <p:nvSpPr>
          <p:cNvPr id="118" name="Title 117"/>
          <p:cNvSpPr>
            <a:spLocks noGrp="1"/>
          </p:cNvSpPr>
          <p:nvPr>
            <p:ph type="title"/>
          </p:nvPr>
        </p:nvSpPr>
        <p:spPr bwMode="gray"/>
        <p:txBody>
          <a:bodyPr/>
          <a:lstStyle/>
          <a:p>
            <a:r>
              <a:rPr lang="en-US" dirty="0" smtClean="0"/>
              <a:t>Powered By Machine Learning</a:t>
            </a:r>
            <a:endParaRPr lang="en-US" dirty="0"/>
          </a:p>
        </p:txBody>
      </p:sp>
      <p:sp>
        <p:nvSpPr>
          <p:cNvPr id="203" name="Rectangle 202"/>
          <p:cNvSpPr/>
          <p:nvPr/>
        </p:nvSpPr>
        <p:spPr bwMode="gray">
          <a:xfrm>
            <a:off x="333971" y="2241911"/>
            <a:ext cx="2449137" cy="666608"/>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204" name="Rectangle 203"/>
          <p:cNvSpPr/>
          <p:nvPr/>
        </p:nvSpPr>
        <p:spPr bwMode="gray">
          <a:xfrm>
            <a:off x="333971" y="2977770"/>
            <a:ext cx="2449137" cy="666608"/>
          </a:xfrm>
          <a:prstGeom prst="rect">
            <a:avLst/>
          </a:prstGeom>
          <a:solidFill>
            <a:schemeClr val="accent1">
              <a:lumMod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205" name="Rectangle 204"/>
          <p:cNvSpPr/>
          <p:nvPr/>
        </p:nvSpPr>
        <p:spPr bwMode="gray">
          <a:xfrm>
            <a:off x="333971" y="3713629"/>
            <a:ext cx="2449137" cy="666608"/>
          </a:xfrm>
          <a:prstGeom prst="rect">
            <a:avLst/>
          </a:prstGeom>
          <a:solidFill>
            <a:schemeClr val="accent3">
              <a:lumMod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206" name="Rectangle 205"/>
          <p:cNvSpPr/>
          <p:nvPr/>
        </p:nvSpPr>
        <p:spPr bwMode="gray">
          <a:xfrm>
            <a:off x="333971" y="4449488"/>
            <a:ext cx="2449137" cy="666608"/>
          </a:xfrm>
          <a:prstGeom prst="rect">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2" name="Round Same Side Corner Rectangle 1"/>
          <p:cNvSpPr/>
          <p:nvPr/>
        </p:nvSpPr>
        <p:spPr bwMode="gray">
          <a:xfrm>
            <a:off x="333971" y="1551771"/>
            <a:ext cx="2449137" cy="620889"/>
          </a:xfrm>
          <a:prstGeom prst="round2SameRect">
            <a:avLst/>
          </a:prstGeom>
          <a:solidFill>
            <a:schemeClr val="accent5">
              <a:lumMod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119" name="Rounded Rectangle 67"/>
          <p:cNvSpPr/>
          <p:nvPr/>
        </p:nvSpPr>
        <p:spPr bwMode="gray">
          <a:xfrm>
            <a:off x="414212" y="1605491"/>
            <a:ext cx="1359132" cy="513448"/>
          </a:xfrm>
          <a:prstGeom prst="rect">
            <a:avLst/>
          </a:prstGeom>
          <a:noFill/>
          <a:ln w="3175" cmpd="sng">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b="1" dirty="0" smtClean="0">
                <a:solidFill>
                  <a:srgbClr val="FFFFFF"/>
                </a:solidFill>
                <a:cs typeface="Calibri"/>
              </a:rPr>
              <a:t>END USER EXPERIENCE</a:t>
            </a:r>
          </a:p>
        </p:txBody>
      </p:sp>
      <p:sp>
        <p:nvSpPr>
          <p:cNvPr id="198" name="Rounded Rectangle 67"/>
          <p:cNvSpPr/>
          <p:nvPr/>
        </p:nvSpPr>
        <p:spPr bwMode="gray">
          <a:xfrm>
            <a:off x="414212" y="2326817"/>
            <a:ext cx="1359132" cy="513448"/>
          </a:xfrm>
          <a:prstGeom prst="rect">
            <a:avLst/>
          </a:prstGeom>
          <a:noFill/>
          <a:ln w="3175" cmpd="sng">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b="1" dirty="0" smtClean="0">
                <a:solidFill>
                  <a:srgbClr val="FFFFFF"/>
                </a:solidFill>
                <a:cs typeface="Calibri"/>
              </a:rPr>
              <a:t>APPLICATION</a:t>
            </a:r>
            <a:endParaRPr lang="en-US" sz="1200" b="1" dirty="0">
              <a:solidFill>
                <a:srgbClr val="FFFFFF"/>
              </a:solidFill>
              <a:cs typeface="Calibri"/>
            </a:endParaRPr>
          </a:p>
        </p:txBody>
      </p:sp>
      <p:sp>
        <p:nvSpPr>
          <p:cNvPr id="199" name="Rounded Rectangle 67"/>
          <p:cNvSpPr/>
          <p:nvPr/>
        </p:nvSpPr>
        <p:spPr bwMode="gray">
          <a:xfrm>
            <a:off x="414212" y="3060595"/>
            <a:ext cx="1359132" cy="513448"/>
          </a:xfrm>
          <a:prstGeom prst="rect">
            <a:avLst/>
          </a:prstGeom>
          <a:noFill/>
          <a:ln w="3175" cmpd="sng">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b="1" dirty="0" smtClean="0">
                <a:solidFill>
                  <a:srgbClr val="FFFFFF"/>
                </a:solidFill>
                <a:cs typeface="Calibri"/>
              </a:rPr>
              <a:t>MIDDLE TIER</a:t>
            </a:r>
            <a:endParaRPr lang="en-US" sz="1200" b="1" dirty="0">
              <a:solidFill>
                <a:srgbClr val="FFFFFF"/>
              </a:solidFill>
              <a:cs typeface="Calibri"/>
            </a:endParaRPr>
          </a:p>
        </p:txBody>
      </p:sp>
      <p:sp>
        <p:nvSpPr>
          <p:cNvPr id="200" name="Rounded Rectangle 67"/>
          <p:cNvSpPr/>
          <p:nvPr/>
        </p:nvSpPr>
        <p:spPr bwMode="gray">
          <a:xfrm>
            <a:off x="414212" y="3794373"/>
            <a:ext cx="1359132" cy="513448"/>
          </a:xfrm>
          <a:prstGeom prst="rect">
            <a:avLst/>
          </a:prstGeom>
          <a:noFill/>
          <a:ln w="3175" cmpd="sng">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b="1" dirty="0" smtClean="0">
                <a:solidFill>
                  <a:srgbClr val="FFFFFF"/>
                </a:solidFill>
                <a:cs typeface="Calibri"/>
              </a:rPr>
              <a:t>DATA TIER</a:t>
            </a:r>
            <a:endParaRPr lang="en-US" sz="1200" b="1" dirty="0">
              <a:solidFill>
                <a:srgbClr val="FFFFFF"/>
              </a:solidFill>
              <a:cs typeface="Calibri"/>
            </a:endParaRPr>
          </a:p>
        </p:txBody>
      </p:sp>
      <p:sp>
        <p:nvSpPr>
          <p:cNvPr id="201" name="Rounded Rectangle 67"/>
          <p:cNvSpPr/>
          <p:nvPr/>
        </p:nvSpPr>
        <p:spPr bwMode="gray">
          <a:xfrm>
            <a:off x="414212" y="4528151"/>
            <a:ext cx="1359132" cy="513448"/>
          </a:xfrm>
          <a:prstGeom prst="rect">
            <a:avLst/>
          </a:prstGeom>
          <a:noFill/>
          <a:ln w="3175" cmpd="sng">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b="1" dirty="0" smtClean="0">
                <a:solidFill>
                  <a:srgbClr val="FFFFFF"/>
                </a:solidFill>
                <a:cs typeface="Calibri"/>
              </a:rPr>
              <a:t>VIRTUALIZATION TIER</a:t>
            </a:r>
            <a:endParaRPr lang="en-US" sz="1200" b="1" dirty="0">
              <a:solidFill>
                <a:srgbClr val="FFFFFF"/>
              </a:solidFill>
              <a:cs typeface="Calibri"/>
            </a:endParaRPr>
          </a:p>
        </p:txBody>
      </p:sp>
      <p:grpSp>
        <p:nvGrpSpPr>
          <p:cNvPr id="4" name="Group 207"/>
          <p:cNvGrpSpPr/>
          <p:nvPr/>
        </p:nvGrpSpPr>
        <p:grpSpPr bwMode="gray">
          <a:xfrm>
            <a:off x="2206106" y="1630205"/>
            <a:ext cx="409235" cy="464021"/>
            <a:chOff x="3901094" y="368820"/>
            <a:chExt cx="1321088" cy="1497947"/>
          </a:xfrm>
          <a:solidFill>
            <a:schemeClr val="bg1"/>
          </a:solidFill>
        </p:grpSpPr>
        <p:sp>
          <p:nvSpPr>
            <p:cNvPr id="209" name="object 39"/>
            <p:cNvSpPr/>
            <p:nvPr/>
          </p:nvSpPr>
          <p:spPr bwMode="gray">
            <a:xfrm>
              <a:off x="3901094" y="368820"/>
              <a:ext cx="1321088" cy="914141"/>
            </a:xfrm>
            <a:custGeom>
              <a:avLst/>
              <a:gdLst/>
              <a:ahLst/>
              <a:cxnLst/>
              <a:rect l="l" t="t" r="r" b="b"/>
              <a:pathLst>
                <a:path w="1453197" h="1036027">
                  <a:moveTo>
                    <a:pt x="1453197" y="913041"/>
                  </a:moveTo>
                  <a:lnTo>
                    <a:pt x="1453197" y="122999"/>
                  </a:lnTo>
                  <a:lnTo>
                    <a:pt x="1452333" y="108343"/>
                  </a:lnTo>
                  <a:lnTo>
                    <a:pt x="1440160" y="67828"/>
                  </a:lnTo>
                  <a:lnTo>
                    <a:pt x="1415684" y="34560"/>
                  </a:lnTo>
                  <a:lnTo>
                    <a:pt x="1381564" y="11203"/>
                  </a:lnTo>
                  <a:lnTo>
                    <a:pt x="1368508" y="6080"/>
                  </a:lnTo>
                  <a:lnTo>
                    <a:pt x="1356904" y="481418"/>
                  </a:lnTo>
                  <a:lnTo>
                    <a:pt x="1366583" y="471772"/>
                  </a:lnTo>
                  <a:lnTo>
                    <a:pt x="1380070" y="468147"/>
                  </a:lnTo>
                  <a:lnTo>
                    <a:pt x="1393656" y="471840"/>
                  </a:lnTo>
                  <a:lnTo>
                    <a:pt x="1403296" y="481534"/>
                  </a:lnTo>
                  <a:lnTo>
                    <a:pt x="1406918" y="495007"/>
                  </a:lnTo>
                  <a:lnTo>
                    <a:pt x="1406918" y="541045"/>
                  </a:lnTo>
                  <a:lnTo>
                    <a:pt x="1403227" y="554634"/>
                  </a:lnTo>
                  <a:lnTo>
                    <a:pt x="1393535" y="564274"/>
                  </a:lnTo>
                  <a:lnTo>
                    <a:pt x="1380070" y="567893"/>
                  </a:lnTo>
                  <a:lnTo>
                    <a:pt x="1366465" y="564201"/>
                  </a:lnTo>
                  <a:lnTo>
                    <a:pt x="1372556" y="1028544"/>
                  </a:lnTo>
                  <a:lnTo>
                    <a:pt x="1385387" y="1022986"/>
                  </a:lnTo>
                  <a:lnTo>
                    <a:pt x="1397413" y="1016062"/>
                  </a:lnTo>
                  <a:lnTo>
                    <a:pt x="1408533" y="1007869"/>
                  </a:lnTo>
                  <a:lnTo>
                    <a:pt x="1418651" y="998505"/>
                  </a:lnTo>
                  <a:lnTo>
                    <a:pt x="1427667" y="988071"/>
                  </a:lnTo>
                  <a:lnTo>
                    <a:pt x="1435484" y="976664"/>
                  </a:lnTo>
                  <a:lnTo>
                    <a:pt x="1442001" y="964382"/>
                  </a:lnTo>
                  <a:lnTo>
                    <a:pt x="1447122" y="951326"/>
                  </a:lnTo>
                  <a:lnTo>
                    <a:pt x="1450746" y="937592"/>
                  </a:lnTo>
                  <a:lnTo>
                    <a:pt x="1452777" y="923280"/>
                  </a:lnTo>
                  <a:lnTo>
                    <a:pt x="1453197" y="913041"/>
                  </a:lnTo>
                  <a:close/>
                </a:path>
                <a:path w="1453197" h="1036027">
                  <a:moveTo>
                    <a:pt x="1366465" y="564201"/>
                  </a:moveTo>
                  <a:lnTo>
                    <a:pt x="1356833" y="554510"/>
                  </a:lnTo>
                  <a:lnTo>
                    <a:pt x="1353223" y="541045"/>
                  </a:lnTo>
                  <a:lnTo>
                    <a:pt x="1353223" y="495007"/>
                  </a:lnTo>
                  <a:lnTo>
                    <a:pt x="1356904" y="481418"/>
                  </a:lnTo>
                  <a:lnTo>
                    <a:pt x="1368508" y="6080"/>
                  </a:lnTo>
                  <a:lnTo>
                    <a:pt x="1354774" y="2453"/>
                  </a:lnTo>
                  <a:lnTo>
                    <a:pt x="1340461" y="421"/>
                  </a:lnTo>
                  <a:lnTo>
                    <a:pt x="1330210" y="0"/>
                  </a:lnTo>
                  <a:lnTo>
                    <a:pt x="1316139" y="137071"/>
                  </a:lnTo>
                  <a:lnTo>
                    <a:pt x="1316139" y="898969"/>
                  </a:lnTo>
                  <a:lnTo>
                    <a:pt x="1330210" y="1036027"/>
                  </a:lnTo>
                  <a:lnTo>
                    <a:pt x="1344869" y="1035163"/>
                  </a:lnTo>
                  <a:lnTo>
                    <a:pt x="1359017" y="1032636"/>
                  </a:lnTo>
                  <a:lnTo>
                    <a:pt x="1372556" y="1028544"/>
                  </a:lnTo>
                  <a:lnTo>
                    <a:pt x="1366465" y="564201"/>
                  </a:lnTo>
                  <a:close/>
                </a:path>
                <a:path w="1453197" h="1036027">
                  <a:moveTo>
                    <a:pt x="864" y="927696"/>
                  </a:moveTo>
                  <a:lnTo>
                    <a:pt x="13037" y="968209"/>
                  </a:lnTo>
                  <a:lnTo>
                    <a:pt x="37515" y="1001474"/>
                  </a:lnTo>
                  <a:lnTo>
                    <a:pt x="71637" y="1024827"/>
                  </a:lnTo>
                  <a:lnTo>
                    <a:pt x="112747" y="1035606"/>
                  </a:lnTo>
                  <a:lnTo>
                    <a:pt x="122999" y="1036027"/>
                  </a:lnTo>
                  <a:lnTo>
                    <a:pt x="1330210" y="1036027"/>
                  </a:lnTo>
                  <a:lnTo>
                    <a:pt x="1316139" y="898969"/>
                  </a:lnTo>
                  <a:lnTo>
                    <a:pt x="137071" y="898969"/>
                  </a:lnTo>
                  <a:lnTo>
                    <a:pt x="137071" y="137071"/>
                  </a:lnTo>
                  <a:lnTo>
                    <a:pt x="1316139" y="137071"/>
                  </a:lnTo>
                  <a:lnTo>
                    <a:pt x="1330210" y="0"/>
                  </a:lnTo>
                  <a:lnTo>
                    <a:pt x="122999" y="0"/>
                  </a:lnTo>
                  <a:lnTo>
                    <a:pt x="80651" y="7483"/>
                  </a:lnTo>
                  <a:lnTo>
                    <a:pt x="44672" y="28158"/>
                  </a:lnTo>
                  <a:lnTo>
                    <a:pt x="17720" y="59361"/>
                  </a:lnTo>
                  <a:lnTo>
                    <a:pt x="2454" y="98430"/>
                  </a:lnTo>
                  <a:lnTo>
                    <a:pt x="0" y="122999"/>
                  </a:lnTo>
                  <a:lnTo>
                    <a:pt x="0" y="913041"/>
                  </a:lnTo>
                  <a:lnTo>
                    <a:pt x="864" y="927696"/>
                  </a:lnTo>
                  <a:close/>
                </a:path>
              </a:pathLst>
            </a:custGeom>
            <a:grpFill/>
          </p:spPr>
          <p:txBody>
            <a:bodyPr wrap="square" lIns="0" tIns="0" rIns="0" bIns="0" rtlCol="0">
              <a:noAutofit/>
            </a:bodyPr>
            <a:lstStyle/>
            <a:p>
              <a:endParaRPr>
                <a:solidFill>
                  <a:srgbClr val="58595B"/>
                </a:solidFill>
              </a:endParaRPr>
            </a:p>
          </p:txBody>
        </p:sp>
        <p:sp>
          <p:nvSpPr>
            <p:cNvPr id="210" name="object 40"/>
            <p:cNvSpPr/>
            <p:nvPr/>
          </p:nvSpPr>
          <p:spPr bwMode="gray">
            <a:xfrm>
              <a:off x="4246370" y="813686"/>
              <a:ext cx="283972" cy="275608"/>
            </a:xfrm>
            <a:custGeom>
              <a:avLst/>
              <a:gdLst/>
              <a:ahLst/>
              <a:cxnLst/>
              <a:rect l="l" t="t" r="r" b="b"/>
              <a:pathLst>
                <a:path w="312369" h="312356">
                  <a:moveTo>
                    <a:pt x="312369" y="156184"/>
                  </a:moveTo>
                  <a:lnTo>
                    <a:pt x="311685" y="170893"/>
                  </a:lnTo>
                  <a:lnTo>
                    <a:pt x="309676" y="185217"/>
                  </a:lnTo>
                  <a:lnTo>
                    <a:pt x="306403" y="199093"/>
                  </a:lnTo>
                  <a:lnTo>
                    <a:pt x="301925" y="212462"/>
                  </a:lnTo>
                  <a:lnTo>
                    <a:pt x="296305" y="225262"/>
                  </a:lnTo>
                  <a:lnTo>
                    <a:pt x="289604" y="237431"/>
                  </a:lnTo>
                  <a:lnTo>
                    <a:pt x="281882" y="248910"/>
                  </a:lnTo>
                  <a:lnTo>
                    <a:pt x="273200" y="259636"/>
                  </a:lnTo>
                  <a:lnTo>
                    <a:pt x="263621" y="269549"/>
                  </a:lnTo>
                  <a:lnTo>
                    <a:pt x="253205" y="278588"/>
                  </a:lnTo>
                  <a:lnTo>
                    <a:pt x="242012" y="286691"/>
                  </a:lnTo>
                  <a:lnTo>
                    <a:pt x="230105" y="293798"/>
                  </a:lnTo>
                  <a:lnTo>
                    <a:pt x="217543" y="299848"/>
                  </a:lnTo>
                  <a:lnTo>
                    <a:pt x="204389" y="304779"/>
                  </a:lnTo>
                  <a:lnTo>
                    <a:pt x="190704" y="308531"/>
                  </a:lnTo>
                  <a:lnTo>
                    <a:pt x="176548" y="311041"/>
                  </a:lnTo>
                  <a:lnTo>
                    <a:pt x="161982" y="312250"/>
                  </a:lnTo>
                  <a:lnTo>
                    <a:pt x="156184" y="312356"/>
                  </a:lnTo>
                  <a:lnTo>
                    <a:pt x="141475" y="311673"/>
                  </a:lnTo>
                  <a:lnTo>
                    <a:pt x="127151" y="309664"/>
                  </a:lnTo>
                  <a:lnTo>
                    <a:pt x="113274" y="306391"/>
                  </a:lnTo>
                  <a:lnTo>
                    <a:pt x="99905" y="301914"/>
                  </a:lnTo>
                  <a:lnTo>
                    <a:pt x="87104" y="296295"/>
                  </a:lnTo>
                  <a:lnTo>
                    <a:pt x="74934" y="289594"/>
                  </a:lnTo>
                  <a:lnTo>
                    <a:pt x="63454" y="281873"/>
                  </a:lnTo>
                  <a:lnTo>
                    <a:pt x="52727" y="273193"/>
                  </a:lnTo>
                  <a:lnTo>
                    <a:pt x="42812" y="263615"/>
                  </a:lnTo>
                  <a:lnTo>
                    <a:pt x="33773" y="253200"/>
                  </a:lnTo>
                  <a:lnTo>
                    <a:pt x="25668" y="242008"/>
                  </a:lnTo>
                  <a:lnTo>
                    <a:pt x="18560" y="230102"/>
                  </a:lnTo>
                  <a:lnTo>
                    <a:pt x="12510" y="217541"/>
                  </a:lnTo>
                  <a:lnTo>
                    <a:pt x="7578" y="204388"/>
                  </a:lnTo>
                  <a:lnTo>
                    <a:pt x="3826" y="190703"/>
                  </a:lnTo>
                  <a:lnTo>
                    <a:pt x="1314" y="176547"/>
                  </a:lnTo>
                  <a:lnTo>
                    <a:pt x="105" y="161982"/>
                  </a:lnTo>
                  <a:lnTo>
                    <a:pt x="0" y="156184"/>
                  </a:lnTo>
                  <a:lnTo>
                    <a:pt x="683" y="141475"/>
                  </a:lnTo>
                  <a:lnTo>
                    <a:pt x="2692" y="127152"/>
                  </a:lnTo>
                  <a:lnTo>
                    <a:pt x="5965" y="113276"/>
                  </a:lnTo>
                  <a:lnTo>
                    <a:pt x="10442" y="99907"/>
                  </a:lnTo>
                  <a:lnTo>
                    <a:pt x="16062" y="87107"/>
                  </a:lnTo>
                  <a:lnTo>
                    <a:pt x="22763" y="74936"/>
                  </a:lnTo>
                  <a:lnTo>
                    <a:pt x="30484" y="63457"/>
                  </a:lnTo>
                  <a:lnTo>
                    <a:pt x="39165" y="52730"/>
                  </a:lnTo>
                  <a:lnTo>
                    <a:pt x="48743" y="42816"/>
                  </a:lnTo>
                  <a:lnTo>
                    <a:pt x="59159" y="33776"/>
                  </a:lnTo>
                  <a:lnTo>
                    <a:pt x="70351" y="25671"/>
                  </a:lnTo>
                  <a:lnTo>
                    <a:pt x="82257" y="18563"/>
                  </a:lnTo>
                  <a:lnTo>
                    <a:pt x="94818" y="12512"/>
                  </a:lnTo>
                  <a:lnTo>
                    <a:pt x="107971" y="7580"/>
                  </a:lnTo>
                  <a:lnTo>
                    <a:pt x="121656" y="3828"/>
                  </a:lnTo>
                  <a:lnTo>
                    <a:pt x="135811" y="1316"/>
                  </a:lnTo>
                  <a:lnTo>
                    <a:pt x="150376" y="105"/>
                  </a:lnTo>
                  <a:lnTo>
                    <a:pt x="156184" y="0"/>
                  </a:lnTo>
                  <a:lnTo>
                    <a:pt x="170893" y="683"/>
                  </a:lnTo>
                  <a:lnTo>
                    <a:pt x="185216" y="2692"/>
                  </a:lnTo>
                  <a:lnTo>
                    <a:pt x="199093" y="5965"/>
                  </a:lnTo>
                  <a:lnTo>
                    <a:pt x="212462" y="10442"/>
                  </a:lnTo>
                  <a:lnTo>
                    <a:pt x="225262" y="16062"/>
                  </a:lnTo>
                  <a:lnTo>
                    <a:pt x="237432" y="22763"/>
                  </a:lnTo>
                  <a:lnTo>
                    <a:pt x="248911" y="30484"/>
                  </a:lnTo>
                  <a:lnTo>
                    <a:pt x="259638" y="39165"/>
                  </a:lnTo>
                  <a:lnTo>
                    <a:pt x="269552" y="48743"/>
                  </a:lnTo>
                  <a:lnTo>
                    <a:pt x="278592" y="59159"/>
                  </a:lnTo>
                  <a:lnTo>
                    <a:pt x="286697" y="70351"/>
                  </a:lnTo>
                  <a:lnTo>
                    <a:pt x="293805" y="82257"/>
                  </a:lnTo>
                  <a:lnTo>
                    <a:pt x="299856" y="94818"/>
                  </a:lnTo>
                  <a:lnTo>
                    <a:pt x="304788" y="107971"/>
                  </a:lnTo>
                  <a:lnTo>
                    <a:pt x="308541" y="121656"/>
                  </a:lnTo>
                  <a:lnTo>
                    <a:pt x="311053" y="135811"/>
                  </a:lnTo>
                  <a:lnTo>
                    <a:pt x="312263" y="150376"/>
                  </a:lnTo>
                  <a:lnTo>
                    <a:pt x="312369" y="156184"/>
                  </a:lnTo>
                  <a:close/>
                </a:path>
              </a:pathLst>
            </a:custGeom>
            <a:noFill/>
            <a:ln w="9525" cmpd="sng">
              <a:solidFill>
                <a:schemeClr val="bg1"/>
              </a:solidFill>
            </a:ln>
          </p:spPr>
          <p:txBody>
            <a:bodyPr wrap="square" lIns="0" tIns="0" rIns="0" bIns="0" rtlCol="0">
              <a:noAutofit/>
            </a:bodyPr>
            <a:lstStyle/>
            <a:p>
              <a:endParaRPr>
                <a:solidFill>
                  <a:srgbClr val="58595B"/>
                </a:solidFill>
              </a:endParaRPr>
            </a:p>
          </p:txBody>
        </p:sp>
        <p:sp>
          <p:nvSpPr>
            <p:cNvPr id="211" name="object 41"/>
            <p:cNvSpPr/>
            <p:nvPr/>
          </p:nvSpPr>
          <p:spPr bwMode="gray">
            <a:xfrm>
              <a:off x="4301465" y="867171"/>
              <a:ext cx="173782" cy="168637"/>
            </a:xfrm>
            <a:custGeom>
              <a:avLst/>
              <a:gdLst/>
              <a:ahLst/>
              <a:cxnLst/>
              <a:rect l="l" t="t" r="r" b="b"/>
              <a:pathLst>
                <a:path w="191160" h="191122">
                  <a:moveTo>
                    <a:pt x="191160" y="95567"/>
                  </a:moveTo>
                  <a:lnTo>
                    <a:pt x="190054" y="110154"/>
                  </a:lnTo>
                  <a:lnTo>
                    <a:pt x="186844" y="124047"/>
                  </a:lnTo>
                  <a:lnTo>
                    <a:pt x="181694" y="137085"/>
                  </a:lnTo>
                  <a:lnTo>
                    <a:pt x="174766" y="149102"/>
                  </a:lnTo>
                  <a:lnTo>
                    <a:pt x="166225" y="159937"/>
                  </a:lnTo>
                  <a:lnTo>
                    <a:pt x="156232" y="169426"/>
                  </a:lnTo>
                  <a:lnTo>
                    <a:pt x="144952" y="177406"/>
                  </a:lnTo>
                  <a:lnTo>
                    <a:pt x="132547" y="183714"/>
                  </a:lnTo>
                  <a:lnTo>
                    <a:pt x="119181" y="188187"/>
                  </a:lnTo>
                  <a:lnTo>
                    <a:pt x="105017" y="190662"/>
                  </a:lnTo>
                  <a:lnTo>
                    <a:pt x="95580" y="191122"/>
                  </a:lnTo>
                  <a:lnTo>
                    <a:pt x="80989" y="190016"/>
                  </a:lnTo>
                  <a:lnTo>
                    <a:pt x="67092" y="186807"/>
                  </a:lnTo>
                  <a:lnTo>
                    <a:pt x="54052" y="181658"/>
                  </a:lnTo>
                  <a:lnTo>
                    <a:pt x="42031" y="174733"/>
                  </a:lnTo>
                  <a:lnTo>
                    <a:pt x="31193" y="166194"/>
                  </a:lnTo>
                  <a:lnTo>
                    <a:pt x="21701" y="156204"/>
                  </a:lnTo>
                  <a:lnTo>
                    <a:pt x="13719" y="144927"/>
                  </a:lnTo>
                  <a:lnTo>
                    <a:pt x="7409" y="132525"/>
                  </a:lnTo>
                  <a:lnTo>
                    <a:pt x="2935" y="119163"/>
                  </a:lnTo>
                  <a:lnTo>
                    <a:pt x="459" y="105002"/>
                  </a:lnTo>
                  <a:lnTo>
                    <a:pt x="0" y="95567"/>
                  </a:lnTo>
                  <a:lnTo>
                    <a:pt x="1106" y="80981"/>
                  </a:lnTo>
                  <a:lnTo>
                    <a:pt x="4315" y="67087"/>
                  </a:lnTo>
                  <a:lnTo>
                    <a:pt x="9465" y="54049"/>
                  </a:lnTo>
                  <a:lnTo>
                    <a:pt x="16391" y="42031"/>
                  </a:lnTo>
                  <a:lnTo>
                    <a:pt x="24932" y="31195"/>
                  </a:lnTo>
                  <a:lnTo>
                    <a:pt x="34923" y="21704"/>
                  </a:lnTo>
                  <a:lnTo>
                    <a:pt x="46202" y="13722"/>
                  </a:lnTo>
                  <a:lnTo>
                    <a:pt x="58605" y="7412"/>
                  </a:lnTo>
                  <a:lnTo>
                    <a:pt x="71970" y="2937"/>
                  </a:lnTo>
                  <a:lnTo>
                    <a:pt x="86132" y="460"/>
                  </a:lnTo>
                  <a:lnTo>
                    <a:pt x="95580" y="0"/>
                  </a:lnTo>
                  <a:lnTo>
                    <a:pt x="110169" y="1106"/>
                  </a:lnTo>
                  <a:lnTo>
                    <a:pt x="124065" y="4315"/>
                  </a:lnTo>
                  <a:lnTo>
                    <a:pt x="137105" y="9464"/>
                  </a:lnTo>
                  <a:lnTo>
                    <a:pt x="149125" y="16391"/>
                  </a:lnTo>
                  <a:lnTo>
                    <a:pt x="159963" y="24930"/>
                  </a:lnTo>
                  <a:lnTo>
                    <a:pt x="169455" y="34921"/>
                  </a:lnTo>
                  <a:lnTo>
                    <a:pt x="177437" y="46198"/>
                  </a:lnTo>
                  <a:lnTo>
                    <a:pt x="183748" y="58600"/>
                  </a:lnTo>
                  <a:lnTo>
                    <a:pt x="188223" y="71962"/>
                  </a:lnTo>
                  <a:lnTo>
                    <a:pt x="190699" y="86122"/>
                  </a:lnTo>
                  <a:lnTo>
                    <a:pt x="191160" y="95567"/>
                  </a:lnTo>
                  <a:close/>
                </a:path>
              </a:pathLst>
            </a:custGeom>
            <a:noFill/>
            <a:ln w="9525" cmpd="sng">
              <a:solidFill>
                <a:srgbClr val="FFFFFF"/>
              </a:solidFill>
            </a:ln>
          </p:spPr>
          <p:txBody>
            <a:bodyPr wrap="square" lIns="0" tIns="0" rIns="0" bIns="0" rtlCol="0">
              <a:noAutofit/>
            </a:bodyPr>
            <a:lstStyle/>
            <a:p>
              <a:endParaRPr>
                <a:solidFill>
                  <a:srgbClr val="58595B"/>
                </a:solidFill>
              </a:endParaRPr>
            </a:p>
          </p:txBody>
        </p:sp>
        <p:sp>
          <p:nvSpPr>
            <p:cNvPr id="212" name="object 42"/>
            <p:cNvSpPr/>
            <p:nvPr/>
          </p:nvSpPr>
          <p:spPr bwMode="gray">
            <a:xfrm>
              <a:off x="4025713" y="921607"/>
              <a:ext cx="794831" cy="945160"/>
            </a:xfrm>
            <a:custGeom>
              <a:avLst/>
              <a:gdLst/>
              <a:ahLst/>
              <a:cxnLst/>
              <a:rect l="l" t="t" r="r" b="b"/>
              <a:pathLst>
                <a:path w="874314" h="1071181">
                  <a:moveTo>
                    <a:pt x="873885" y="732431"/>
                  </a:moveTo>
                  <a:lnTo>
                    <a:pt x="872857" y="705080"/>
                  </a:lnTo>
                  <a:lnTo>
                    <a:pt x="871136" y="680226"/>
                  </a:lnTo>
                  <a:lnTo>
                    <a:pt x="868714" y="657724"/>
                  </a:lnTo>
                  <a:lnTo>
                    <a:pt x="865582" y="637434"/>
                  </a:lnTo>
                  <a:lnTo>
                    <a:pt x="861735" y="619212"/>
                  </a:lnTo>
                  <a:lnTo>
                    <a:pt x="857164" y="602917"/>
                  </a:lnTo>
                  <a:lnTo>
                    <a:pt x="851863" y="588405"/>
                  </a:lnTo>
                  <a:lnTo>
                    <a:pt x="845823" y="575536"/>
                  </a:lnTo>
                  <a:lnTo>
                    <a:pt x="839037" y="564165"/>
                  </a:lnTo>
                  <a:lnTo>
                    <a:pt x="831498" y="554152"/>
                  </a:lnTo>
                  <a:lnTo>
                    <a:pt x="823199" y="545354"/>
                  </a:lnTo>
                  <a:lnTo>
                    <a:pt x="814132" y="537628"/>
                  </a:lnTo>
                  <a:lnTo>
                    <a:pt x="804290" y="530832"/>
                  </a:lnTo>
                  <a:lnTo>
                    <a:pt x="793665" y="524825"/>
                  </a:lnTo>
                  <a:lnTo>
                    <a:pt x="782251" y="519463"/>
                  </a:lnTo>
                  <a:lnTo>
                    <a:pt x="770039" y="514604"/>
                  </a:lnTo>
                  <a:lnTo>
                    <a:pt x="757022" y="510106"/>
                  </a:lnTo>
                  <a:lnTo>
                    <a:pt x="743193" y="505827"/>
                  </a:lnTo>
                  <a:lnTo>
                    <a:pt x="728544" y="501624"/>
                  </a:lnTo>
                  <a:lnTo>
                    <a:pt x="709818" y="496442"/>
                  </a:lnTo>
                  <a:lnTo>
                    <a:pt x="693766" y="492088"/>
                  </a:lnTo>
                  <a:lnTo>
                    <a:pt x="679933" y="488411"/>
                  </a:lnTo>
                  <a:lnTo>
                    <a:pt x="667864" y="485261"/>
                  </a:lnTo>
                  <a:lnTo>
                    <a:pt x="657107" y="482489"/>
                  </a:lnTo>
                  <a:lnTo>
                    <a:pt x="647206" y="479943"/>
                  </a:lnTo>
                  <a:lnTo>
                    <a:pt x="637707" y="477475"/>
                  </a:lnTo>
                  <a:lnTo>
                    <a:pt x="618079" y="472160"/>
                  </a:lnTo>
                  <a:lnTo>
                    <a:pt x="601637" y="467526"/>
                  </a:lnTo>
                  <a:lnTo>
                    <a:pt x="587940" y="463613"/>
                  </a:lnTo>
                  <a:lnTo>
                    <a:pt x="572808" y="459226"/>
                  </a:lnTo>
                  <a:lnTo>
                    <a:pt x="557906" y="454806"/>
                  </a:lnTo>
                  <a:lnTo>
                    <a:pt x="544267" y="450596"/>
                  </a:lnTo>
                  <a:lnTo>
                    <a:pt x="525821" y="438546"/>
                  </a:lnTo>
                  <a:lnTo>
                    <a:pt x="514068" y="414692"/>
                  </a:lnTo>
                  <a:lnTo>
                    <a:pt x="509647" y="397967"/>
                  </a:lnTo>
                  <a:lnTo>
                    <a:pt x="506030" y="381322"/>
                  </a:lnTo>
                  <a:lnTo>
                    <a:pt x="502594" y="364275"/>
                  </a:lnTo>
                  <a:lnTo>
                    <a:pt x="499491" y="347988"/>
                  </a:lnTo>
                  <a:lnTo>
                    <a:pt x="496871" y="333624"/>
                  </a:lnTo>
                  <a:lnTo>
                    <a:pt x="493678" y="315320"/>
                  </a:lnTo>
                  <a:lnTo>
                    <a:pt x="454338" y="56921"/>
                  </a:lnTo>
                  <a:lnTo>
                    <a:pt x="451336" y="38639"/>
                  </a:lnTo>
                  <a:lnTo>
                    <a:pt x="445383" y="24308"/>
                  </a:lnTo>
                  <a:lnTo>
                    <a:pt x="436999" y="13607"/>
                  </a:lnTo>
                  <a:lnTo>
                    <a:pt x="426707" y="6213"/>
                  </a:lnTo>
                  <a:lnTo>
                    <a:pt x="415028" y="1803"/>
                  </a:lnTo>
                  <a:lnTo>
                    <a:pt x="402484" y="57"/>
                  </a:lnTo>
                  <a:lnTo>
                    <a:pt x="399195" y="0"/>
                  </a:lnTo>
                  <a:lnTo>
                    <a:pt x="385748" y="2068"/>
                  </a:lnTo>
                  <a:lnTo>
                    <a:pt x="374080" y="7867"/>
                  </a:lnTo>
                  <a:lnTo>
                    <a:pt x="364563" y="16884"/>
                  </a:lnTo>
                  <a:lnTo>
                    <a:pt x="357572" y="28603"/>
                  </a:lnTo>
                  <a:lnTo>
                    <a:pt x="353479" y="42512"/>
                  </a:lnTo>
                  <a:lnTo>
                    <a:pt x="352598" y="56921"/>
                  </a:lnTo>
                  <a:lnTo>
                    <a:pt x="352888" y="65051"/>
                  </a:lnTo>
                  <a:lnTo>
                    <a:pt x="353340" y="78950"/>
                  </a:lnTo>
                  <a:lnTo>
                    <a:pt x="354638" y="121538"/>
                  </a:lnTo>
                  <a:lnTo>
                    <a:pt x="355438" y="148967"/>
                  </a:lnTo>
                  <a:lnTo>
                    <a:pt x="356307" y="179645"/>
                  </a:lnTo>
                  <a:lnTo>
                    <a:pt x="357222" y="212944"/>
                  </a:lnTo>
                  <a:lnTo>
                    <a:pt x="358159" y="248232"/>
                  </a:lnTo>
                  <a:lnTo>
                    <a:pt x="359095" y="284881"/>
                  </a:lnTo>
                  <a:lnTo>
                    <a:pt x="360007" y="322259"/>
                  </a:lnTo>
                  <a:lnTo>
                    <a:pt x="360872" y="359737"/>
                  </a:lnTo>
                  <a:lnTo>
                    <a:pt x="361665" y="396685"/>
                  </a:lnTo>
                  <a:lnTo>
                    <a:pt x="362363" y="432474"/>
                  </a:lnTo>
                  <a:lnTo>
                    <a:pt x="362944" y="466472"/>
                  </a:lnTo>
                  <a:lnTo>
                    <a:pt x="363384" y="498051"/>
                  </a:lnTo>
                  <a:lnTo>
                    <a:pt x="363659" y="526580"/>
                  </a:lnTo>
                  <a:lnTo>
                    <a:pt x="363621" y="571968"/>
                  </a:lnTo>
                  <a:lnTo>
                    <a:pt x="362644" y="597598"/>
                  </a:lnTo>
                  <a:lnTo>
                    <a:pt x="354925" y="633690"/>
                  </a:lnTo>
                  <a:lnTo>
                    <a:pt x="341694" y="659151"/>
                  </a:lnTo>
                  <a:lnTo>
                    <a:pt x="324469" y="675455"/>
                  </a:lnTo>
                  <a:lnTo>
                    <a:pt x="304766" y="684074"/>
                  </a:lnTo>
                  <a:lnTo>
                    <a:pt x="284102" y="686482"/>
                  </a:lnTo>
                  <a:lnTo>
                    <a:pt x="273884" y="685817"/>
                  </a:lnTo>
                  <a:lnTo>
                    <a:pt x="245961" y="678560"/>
                  </a:lnTo>
                  <a:lnTo>
                    <a:pt x="226564" y="667639"/>
                  </a:lnTo>
                  <a:lnTo>
                    <a:pt x="115693" y="580237"/>
                  </a:lnTo>
                  <a:lnTo>
                    <a:pt x="104920" y="571839"/>
                  </a:lnTo>
                  <a:lnTo>
                    <a:pt x="92801" y="565220"/>
                  </a:lnTo>
                  <a:lnTo>
                    <a:pt x="79849" y="560350"/>
                  </a:lnTo>
                  <a:lnTo>
                    <a:pt x="66580" y="557199"/>
                  </a:lnTo>
                  <a:lnTo>
                    <a:pt x="53507" y="555734"/>
                  </a:lnTo>
                  <a:lnTo>
                    <a:pt x="41146" y="555927"/>
                  </a:lnTo>
                  <a:lnTo>
                    <a:pt x="20619" y="561161"/>
                  </a:lnTo>
                  <a:lnTo>
                    <a:pt x="8048" y="571109"/>
                  </a:lnTo>
                  <a:lnTo>
                    <a:pt x="0" y="587973"/>
                  </a:lnTo>
                  <a:lnTo>
                    <a:pt x="1767" y="599163"/>
                  </a:lnTo>
                  <a:lnTo>
                    <a:pt x="9063" y="612622"/>
                  </a:lnTo>
                  <a:lnTo>
                    <a:pt x="281847" y="914323"/>
                  </a:lnTo>
                  <a:lnTo>
                    <a:pt x="419756" y="1071181"/>
                  </a:lnTo>
                  <a:lnTo>
                    <a:pt x="874314" y="1071181"/>
                  </a:lnTo>
                  <a:lnTo>
                    <a:pt x="874226" y="762419"/>
                  </a:lnTo>
                  <a:lnTo>
                    <a:pt x="873885" y="732431"/>
                  </a:lnTo>
                  <a:close/>
                </a:path>
              </a:pathLst>
            </a:custGeom>
            <a:grpFill/>
          </p:spPr>
          <p:txBody>
            <a:bodyPr wrap="square" lIns="0" tIns="0" rIns="0" bIns="0" rtlCol="0">
              <a:noAutofit/>
            </a:bodyPr>
            <a:lstStyle/>
            <a:p>
              <a:endParaRPr>
                <a:solidFill>
                  <a:srgbClr val="58595B"/>
                </a:solidFill>
              </a:endParaRPr>
            </a:p>
          </p:txBody>
        </p:sp>
      </p:grpSp>
      <p:grpSp>
        <p:nvGrpSpPr>
          <p:cNvPr id="6" name="Group 212"/>
          <p:cNvGrpSpPr/>
          <p:nvPr/>
        </p:nvGrpSpPr>
        <p:grpSpPr bwMode="gray">
          <a:xfrm>
            <a:off x="2117457" y="2326538"/>
            <a:ext cx="497884" cy="514006"/>
            <a:chOff x="3962446" y="2586783"/>
            <a:chExt cx="1242443" cy="1282675"/>
          </a:xfrm>
          <a:solidFill>
            <a:schemeClr val="bg1"/>
          </a:solidFill>
        </p:grpSpPr>
        <p:sp>
          <p:nvSpPr>
            <p:cNvPr id="214" name="object 75"/>
            <p:cNvSpPr/>
            <p:nvPr/>
          </p:nvSpPr>
          <p:spPr bwMode="gray">
            <a:xfrm>
              <a:off x="4443457" y="3284159"/>
              <a:ext cx="80587" cy="78217"/>
            </a:xfrm>
            <a:custGeom>
              <a:avLst/>
              <a:gdLst/>
              <a:ahLst/>
              <a:cxnLst/>
              <a:rect l="l" t="t" r="r" b="b"/>
              <a:pathLst>
                <a:path w="88646" h="88646">
                  <a:moveTo>
                    <a:pt x="76123" y="0"/>
                  </a:moveTo>
                  <a:lnTo>
                    <a:pt x="5638" y="0"/>
                  </a:lnTo>
                  <a:lnTo>
                    <a:pt x="0" y="5638"/>
                  </a:lnTo>
                  <a:lnTo>
                    <a:pt x="0" y="83007"/>
                  </a:lnTo>
                  <a:lnTo>
                    <a:pt x="5638" y="88646"/>
                  </a:lnTo>
                  <a:lnTo>
                    <a:pt x="83007" y="88646"/>
                  </a:lnTo>
                  <a:lnTo>
                    <a:pt x="88645" y="83007"/>
                  </a:lnTo>
                  <a:lnTo>
                    <a:pt x="88645" y="5638"/>
                  </a:lnTo>
                  <a:lnTo>
                    <a:pt x="83007" y="0"/>
                  </a:lnTo>
                  <a:lnTo>
                    <a:pt x="76123" y="0"/>
                  </a:lnTo>
                  <a:close/>
                </a:path>
              </a:pathLst>
            </a:custGeom>
            <a:grpFill/>
          </p:spPr>
          <p:txBody>
            <a:bodyPr wrap="square" lIns="0" tIns="0" rIns="0" bIns="0" rtlCol="0">
              <a:noAutofit/>
            </a:bodyPr>
            <a:lstStyle/>
            <a:p>
              <a:endParaRPr>
                <a:solidFill>
                  <a:srgbClr val="58595B"/>
                </a:solidFill>
              </a:endParaRPr>
            </a:p>
          </p:txBody>
        </p:sp>
        <p:sp>
          <p:nvSpPr>
            <p:cNvPr id="215" name="object 76"/>
            <p:cNvSpPr/>
            <p:nvPr/>
          </p:nvSpPr>
          <p:spPr bwMode="gray">
            <a:xfrm>
              <a:off x="4559568" y="3284159"/>
              <a:ext cx="80587" cy="78217"/>
            </a:xfrm>
            <a:custGeom>
              <a:avLst/>
              <a:gdLst/>
              <a:ahLst/>
              <a:cxnLst/>
              <a:rect l="l" t="t" r="r" b="b"/>
              <a:pathLst>
                <a:path w="88646" h="88646">
                  <a:moveTo>
                    <a:pt x="76111" y="0"/>
                  </a:moveTo>
                  <a:lnTo>
                    <a:pt x="5638" y="0"/>
                  </a:lnTo>
                  <a:lnTo>
                    <a:pt x="0" y="5638"/>
                  </a:lnTo>
                  <a:lnTo>
                    <a:pt x="0" y="83007"/>
                  </a:lnTo>
                  <a:lnTo>
                    <a:pt x="5638" y="88646"/>
                  </a:lnTo>
                  <a:lnTo>
                    <a:pt x="83007" y="88646"/>
                  </a:lnTo>
                  <a:lnTo>
                    <a:pt x="88645" y="83007"/>
                  </a:lnTo>
                  <a:lnTo>
                    <a:pt x="88645" y="5638"/>
                  </a:lnTo>
                  <a:lnTo>
                    <a:pt x="83007" y="0"/>
                  </a:lnTo>
                  <a:lnTo>
                    <a:pt x="76111" y="0"/>
                  </a:lnTo>
                  <a:close/>
                </a:path>
              </a:pathLst>
            </a:custGeom>
            <a:grpFill/>
          </p:spPr>
          <p:txBody>
            <a:bodyPr wrap="square" lIns="0" tIns="0" rIns="0" bIns="0" rtlCol="0">
              <a:noAutofit/>
            </a:bodyPr>
            <a:lstStyle/>
            <a:p>
              <a:endParaRPr>
                <a:solidFill>
                  <a:srgbClr val="58595B"/>
                </a:solidFill>
              </a:endParaRPr>
            </a:p>
          </p:txBody>
        </p:sp>
        <p:sp>
          <p:nvSpPr>
            <p:cNvPr id="216" name="object 77"/>
            <p:cNvSpPr/>
            <p:nvPr/>
          </p:nvSpPr>
          <p:spPr bwMode="gray">
            <a:xfrm>
              <a:off x="4443457" y="3396852"/>
              <a:ext cx="80587" cy="78228"/>
            </a:xfrm>
            <a:custGeom>
              <a:avLst/>
              <a:gdLst/>
              <a:ahLst/>
              <a:cxnLst/>
              <a:rect l="l" t="t" r="r" b="b"/>
              <a:pathLst>
                <a:path w="88646" h="88658">
                  <a:moveTo>
                    <a:pt x="76123" y="0"/>
                  </a:moveTo>
                  <a:lnTo>
                    <a:pt x="5638" y="0"/>
                  </a:lnTo>
                  <a:lnTo>
                    <a:pt x="0" y="5638"/>
                  </a:lnTo>
                  <a:lnTo>
                    <a:pt x="0" y="83019"/>
                  </a:lnTo>
                  <a:lnTo>
                    <a:pt x="5638" y="88658"/>
                  </a:lnTo>
                  <a:lnTo>
                    <a:pt x="83007" y="88658"/>
                  </a:lnTo>
                  <a:lnTo>
                    <a:pt x="88645" y="83019"/>
                  </a:lnTo>
                  <a:lnTo>
                    <a:pt x="88645" y="5638"/>
                  </a:lnTo>
                  <a:lnTo>
                    <a:pt x="83007" y="0"/>
                  </a:lnTo>
                  <a:lnTo>
                    <a:pt x="76123" y="0"/>
                  </a:lnTo>
                  <a:close/>
                </a:path>
              </a:pathLst>
            </a:custGeom>
            <a:grpFill/>
          </p:spPr>
          <p:txBody>
            <a:bodyPr wrap="square" lIns="0" tIns="0" rIns="0" bIns="0" rtlCol="0">
              <a:noAutofit/>
            </a:bodyPr>
            <a:lstStyle/>
            <a:p>
              <a:endParaRPr>
                <a:solidFill>
                  <a:srgbClr val="58595B"/>
                </a:solidFill>
              </a:endParaRPr>
            </a:p>
          </p:txBody>
        </p:sp>
        <p:sp>
          <p:nvSpPr>
            <p:cNvPr id="217" name="object 78"/>
            <p:cNvSpPr/>
            <p:nvPr/>
          </p:nvSpPr>
          <p:spPr bwMode="gray">
            <a:xfrm>
              <a:off x="4559568" y="3396852"/>
              <a:ext cx="80587" cy="78228"/>
            </a:xfrm>
            <a:custGeom>
              <a:avLst/>
              <a:gdLst/>
              <a:ahLst/>
              <a:cxnLst/>
              <a:rect l="l" t="t" r="r" b="b"/>
              <a:pathLst>
                <a:path w="88646" h="88658">
                  <a:moveTo>
                    <a:pt x="76111" y="0"/>
                  </a:moveTo>
                  <a:lnTo>
                    <a:pt x="5638" y="0"/>
                  </a:lnTo>
                  <a:lnTo>
                    <a:pt x="0" y="5638"/>
                  </a:lnTo>
                  <a:lnTo>
                    <a:pt x="0" y="83019"/>
                  </a:lnTo>
                  <a:lnTo>
                    <a:pt x="5638" y="88658"/>
                  </a:lnTo>
                  <a:lnTo>
                    <a:pt x="83007" y="88658"/>
                  </a:lnTo>
                  <a:lnTo>
                    <a:pt x="88645" y="83019"/>
                  </a:lnTo>
                  <a:lnTo>
                    <a:pt x="88645" y="5638"/>
                  </a:lnTo>
                  <a:lnTo>
                    <a:pt x="83007" y="0"/>
                  </a:lnTo>
                  <a:lnTo>
                    <a:pt x="76111" y="0"/>
                  </a:lnTo>
                  <a:close/>
                </a:path>
              </a:pathLst>
            </a:custGeom>
            <a:grpFill/>
          </p:spPr>
          <p:txBody>
            <a:bodyPr wrap="square" lIns="0" tIns="0" rIns="0" bIns="0" rtlCol="0">
              <a:noAutofit/>
            </a:bodyPr>
            <a:lstStyle/>
            <a:p>
              <a:endParaRPr>
                <a:solidFill>
                  <a:srgbClr val="58595B"/>
                </a:solidFill>
              </a:endParaRPr>
            </a:p>
          </p:txBody>
        </p:sp>
        <p:sp>
          <p:nvSpPr>
            <p:cNvPr id="218" name="object 79"/>
            <p:cNvSpPr/>
            <p:nvPr/>
          </p:nvSpPr>
          <p:spPr bwMode="gray">
            <a:xfrm>
              <a:off x="4674825" y="3284159"/>
              <a:ext cx="80598" cy="78217"/>
            </a:xfrm>
            <a:custGeom>
              <a:avLst/>
              <a:gdLst/>
              <a:ahLst/>
              <a:cxnLst/>
              <a:rect l="l" t="t" r="r" b="b"/>
              <a:pathLst>
                <a:path w="88658" h="88646">
                  <a:moveTo>
                    <a:pt x="76123" y="0"/>
                  </a:moveTo>
                  <a:lnTo>
                    <a:pt x="5626" y="0"/>
                  </a:lnTo>
                  <a:lnTo>
                    <a:pt x="0" y="5638"/>
                  </a:lnTo>
                  <a:lnTo>
                    <a:pt x="0" y="83007"/>
                  </a:lnTo>
                  <a:lnTo>
                    <a:pt x="5626" y="88646"/>
                  </a:lnTo>
                  <a:lnTo>
                    <a:pt x="83007" y="88646"/>
                  </a:lnTo>
                  <a:lnTo>
                    <a:pt x="88658" y="83007"/>
                  </a:lnTo>
                  <a:lnTo>
                    <a:pt x="88658" y="5638"/>
                  </a:lnTo>
                  <a:lnTo>
                    <a:pt x="83007" y="0"/>
                  </a:lnTo>
                  <a:lnTo>
                    <a:pt x="76123" y="0"/>
                  </a:lnTo>
                  <a:close/>
                </a:path>
              </a:pathLst>
            </a:custGeom>
            <a:grpFill/>
          </p:spPr>
          <p:txBody>
            <a:bodyPr wrap="square" lIns="0" tIns="0" rIns="0" bIns="0" rtlCol="0">
              <a:noAutofit/>
            </a:bodyPr>
            <a:lstStyle/>
            <a:p>
              <a:endParaRPr>
                <a:solidFill>
                  <a:srgbClr val="58595B"/>
                </a:solidFill>
              </a:endParaRPr>
            </a:p>
          </p:txBody>
        </p:sp>
        <p:sp>
          <p:nvSpPr>
            <p:cNvPr id="219" name="object 80"/>
            <p:cNvSpPr/>
            <p:nvPr/>
          </p:nvSpPr>
          <p:spPr bwMode="gray">
            <a:xfrm>
              <a:off x="4790319" y="3060499"/>
              <a:ext cx="229154" cy="222414"/>
            </a:xfrm>
            <a:custGeom>
              <a:avLst/>
              <a:gdLst/>
              <a:ahLst/>
              <a:cxnLst/>
              <a:rect l="l" t="t" r="r" b="b"/>
              <a:pathLst>
                <a:path w="252069" h="252069">
                  <a:moveTo>
                    <a:pt x="216471" y="0"/>
                  </a:moveTo>
                  <a:lnTo>
                    <a:pt x="35598" y="0"/>
                  </a:lnTo>
                  <a:lnTo>
                    <a:pt x="22122" y="2662"/>
                  </a:lnTo>
                  <a:lnTo>
                    <a:pt x="10631" y="10280"/>
                  </a:lnTo>
                  <a:lnTo>
                    <a:pt x="2857" y="21658"/>
                  </a:lnTo>
                  <a:lnTo>
                    <a:pt x="0" y="35598"/>
                  </a:lnTo>
                  <a:lnTo>
                    <a:pt x="0" y="216458"/>
                  </a:lnTo>
                  <a:lnTo>
                    <a:pt x="2665" y="229943"/>
                  </a:lnTo>
                  <a:lnTo>
                    <a:pt x="10283" y="241435"/>
                  </a:lnTo>
                  <a:lnTo>
                    <a:pt x="21660" y="249210"/>
                  </a:lnTo>
                  <a:lnTo>
                    <a:pt x="35598" y="252069"/>
                  </a:lnTo>
                  <a:lnTo>
                    <a:pt x="216471" y="252069"/>
                  </a:lnTo>
                  <a:lnTo>
                    <a:pt x="229954" y="249402"/>
                  </a:lnTo>
                  <a:lnTo>
                    <a:pt x="241441" y="241779"/>
                  </a:lnTo>
                  <a:lnTo>
                    <a:pt x="249212" y="230398"/>
                  </a:lnTo>
                  <a:lnTo>
                    <a:pt x="252069" y="216458"/>
                  </a:lnTo>
                  <a:lnTo>
                    <a:pt x="252069" y="35598"/>
                  </a:lnTo>
                  <a:lnTo>
                    <a:pt x="249407" y="22122"/>
                  </a:lnTo>
                  <a:lnTo>
                    <a:pt x="241789" y="10631"/>
                  </a:lnTo>
                  <a:lnTo>
                    <a:pt x="230411" y="2857"/>
                  </a:lnTo>
                  <a:lnTo>
                    <a:pt x="216471" y="0"/>
                  </a:lnTo>
                  <a:close/>
                </a:path>
              </a:pathLst>
            </a:custGeom>
            <a:grpFill/>
          </p:spPr>
          <p:txBody>
            <a:bodyPr wrap="square" lIns="0" tIns="0" rIns="0" bIns="0" rtlCol="0">
              <a:noAutofit/>
            </a:bodyPr>
            <a:lstStyle/>
            <a:p>
              <a:endParaRPr>
                <a:solidFill>
                  <a:srgbClr val="58595B"/>
                </a:solidFill>
              </a:endParaRPr>
            </a:p>
          </p:txBody>
        </p:sp>
        <p:sp>
          <p:nvSpPr>
            <p:cNvPr id="220" name="object 81"/>
            <p:cNvSpPr/>
            <p:nvPr/>
          </p:nvSpPr>
          <p:spPr bwMode="gray">
            <a:xfrm>
              <a:off x="4559568" y="3508997"/>
              <a:ext cx="80587" cy="78228"/>
            </a:xfrm>
            <a:custGeom>
              <a:avLst/>
              <a:gdLst/>
              <a:ahLst/>
              <a:cxnLst/>
              <a:rect l="l" t="t" r="r" b="b"/>
              <a:pathLst>
                <a:path w="88646" h="88658">
                  <a:moveTo>
                    <a:pt x="76111" y="0"/>
                  </a:moveTo>
                  <a:lnTo>
                    <a:pt x="5638" y="0"/>
                  </a:lnTo>
                  <a:lnTo>
                    <a:pt x="0" y="5638"/>
                  </a:lnTo>
                  <a:lnTo>
                    <a:pt x="0" y="83019"/>
                  </a:lnTo>
                  <a:lnTo>
                    <a:pt x="5638" y="88658"/>
                  </a:lnTo>
                  <a:lnTo>
                    <a:pt x="83007" y="88658"/>
                  </a:lnTo>
                  <a:lnTo>
                    <a:pt x="88645" y="83019"/>
                  </a:lnTo>
                  <a:lnTo>
                    <a:pt x="88645" y="5638"/>
                  </a:lnTo>
                  <a:lnTo>
                    <a:pt x="83007" y="0"/>
                  </a:lnTo>
                  <a:lnTo>
                    <a:pt x="76111" y="0"/>
                  </a:lnTo>
                  <a:close/>
                </a:path>
              </a:pathLst>
            </a:custGeom>
            <a:grpFill/>
          </p:spPr>
          <p:txBody>
            <a:bodyPr wrap="square" lIns="0" tIns="0" rIns="0" bIns="0" rtlCol="0">
              <a:noAutofit/>
            </a:bodyPr>
            <a:lstStyle/>
            <a:p>
              <a:endParaRPr>
                <a:solidFill>
                  <a:srgbClr val="58595B"/>
                </a:solidFill>
              </a:endParaRPr>
            </a:p>
          </p:txBody>
        </p:sp>
        <p:sp>
          <p:nvSpPr>
            <p:cNvPr id="221" name="object 82"/>
            <p:cNvSpPr/>
            <p:nvPr/>
          </p:nvSpPr>
          <p:spPr bwMode="gray">
            <a:xfrm>
              <a:off x="4674825" y="3508997"/>
              <a:ext cx="80598" cy="78228"/>
            </a:xfrm>
            <a:custGeom>
              <a:avLst/>
              <a:gdLst/>
              <a:ahLst/>
              <a:cxnLst/>
              <a:rect l="l" t="t" r="r" b="b"/>
              <a:pathLst>
                <a:path w="88658" h="88658">
                  <a:moveTo>
                    <a:pt x="76123" y="0"/>
                  </a:moveTo>
                  <a:lnTo>
                    <a:pt x="5626" y="0"/>
                  </a:lnTo>
                  <a:lnTo>
                    <a:pt x="0" y="5638"/>
                  </a:lnTo>
                  <a:lnTo>
                    <a:pt x="0" y="83019"/>
                  </a:lnTo>
                  <a:lnTo>
                    <a:pt x="5626" y="88658"/>
                  </a:lnTo>
                  <a:lnTo>
                    <a:pt x="83007" y="88658"/>
                  </a:lnTo>
                  <a:lnTo>
                    <a:pt x="88658" y="83019"/>
                  </a:lnTo>
                  <a:lnTo>
                    <a:pt x="88658" y="5638"/>
                  </a:lnTo>
                  <a:lnTo>
                    <a:pt x="83007" y="0"/>
                  </a:lnTo>
                  <a:lnTo>
                    <a:pt x="76123" y="0"/>
                  </a:lnTo>
                  <a:close/>
                </a:path>
              </a:pathLst>
            </a:custGeom>
            <a:grpFill/>
          </p:spPr>
          <p:txBody>
            <a:bodyPr wrap="square" lIns="0" tIns="0" rIns="0" bIns="0" rtlCol="0">
              <a:noAutofit/>
            </a:bodyPr>
            <a:lstStyle/>
            <a:p>
              <a:endParaRPr>
                <a:solidFill>
                  <a:srgbClr val="58595B"/>
                </a:solidFill>
              </a:endParaRPr>
            </a:p>
          </p:txBody>
        </p:sp>
        <p:sp>
          <p:nvSpPr>
            <p:cNvPr id="222" name="object 83"/>
            <p:cNvSpPr/>
            <p:nvPr/>
          </p:nvSpPr>
          <p:spPr bwMode="gray">
            <a:xfrm>
              <a:off x="4443457" y="3621128"/>
              <a:ext cx="80587" cy="78228"/>
            </a:xfrm>
            <a:custGeom>
              <a:avLst/>
              <a:gdLst/>
              <a:ahLst/>
              <a:cxnLst/>
              <a:rect l="l" t="t" r="r" b="b"/>
              <a:pathLst>
                <a:path w="88646" h="88658">
                  <a:moveTo>
                    <a:pt x="76123" y="0"/>
                  </a:moveTo>
                  <a:lnTo>
                    <a:pt x="5638" y="0"/>
                  </a:lnTo>
                  <a:lnTo>
                    <a:pt x="0" y="5638"/>
                  </a:lnTo>
                  <a:lnTo>
                    <a:pt x="0" y="83019"/>
                  </a:lnTo>
                  <a:lnTo>
                    <a:pt x="5638" y="88658"/>
                  </a:lnTo>
                  <a:lnTo>
                    <a:pt x="83007" y="88658"/>
                  </a:lnTo>
                  <a:lnTo>
                    <a:pt x="88645" y="83019"/>
                  </a:lnTo>
                  <a:lnTo>
                    <a:pt x="88645" y="5638"/>
                  </a:lnTo>
                  <a:lnTo>
                    <a:pt x="83007" y="0"/>
                  </a:lnTo>
                  <a:lnTo>
                    <a:pt x="76123" y="0"/>
                  </a:lnTo>
                  <a:close/>
                </a:path>
              </a:pathLst>
            </a:custGeom>
            <a:grpFill/>
          </p:spPr>
          <p:txBody>
            <a:bodyPr wrap="square" lIns="0" tIns="0" rIns="0" bIns="0" rtlCol="0">
              <a:noAutofit/>
            </a:bodyPr>
            <a:lstStyle/>
            <a:p>
              <a:endParaRPr>
                <a:solidFill>
                  <a:srgbClr val="58595B"/>
                </a:solidFill>
              </a:endParaRPr>
            </a:p>
          </p:txBody>
        </p:sp>
        <p:sp>
          <p:nvSpPr>
            <p:cNvPr id="223" name="object 84"/>
            <p:cNvSpPr/>
            <p:nvPr/>
          </p:nvSpPr>
          <p:spPr bwMode="gray">
            <a:xfrm>
              <a:off x="4559568" y="3621128"/>
              <a:ext cx="80587" cy="78228"/>
            </a:xfrm>
            <a:custGeom>
              <a:avLst/>
              <a:gdLst/>
              <a:ahLst/>
              <a:cxnLst/>
              <a:rect l="l" t="t" r="r" b="b"/>
              <a:pathLst>
                <a:path w="88646" h="88658">
                  <a:moveTo>
                    <a:pt x="76111" y="0"/>
                  </a:moveTo>
                  <a:lnTo>
                    <a:pt x="5638" y="0"/>
                  </a:lnTo>
                  <a:lnTo>
                    <a:pt x="0" y="5638"/>
                  </a:lnTo>
                  <a:lnTo>
                    <a:pt x="0" y="83019"/>
                  </a:lnTo>
                  <a:lnTo>
                    <a:pt x="5638" y="88658"/>
                  </a:lnTo>
                  <a:lnTo>
                    <a:pt x="83007" y="88658"/>
                  </a:lnTo>
                  <a:lnTo>
                    <a:pt x="88645" y="83019"/>
                  </a:lnTo>
                  <a:lnTo>
                    <a:pt x="88645" y="5638"/>
                  </a:lnTo>
                  <a:lnTo>
                    <a:pt x="83007" y="0"/>
                  </a:lnTo>
                  <a:lnTo>
                    <a:pt x="76111" y="0"/>
                  </a:lnTo>
                  <a:close/>
                </a:path>
              </a:pathLst>
            </a:custGeom>
            <a:grpFill/>
          </p:spPr>
          <p:txBody>
            <a:bodyPr wrap="square" lIns="0" tIns="0" rIns="0" bIns="0" rtlCol="0">
              <a:noAutofit/>
            </a:bodyPr>
            <a:lstStyle/>
            <a:p>
              <a:endParaRPr>
                <a:solidFill>
                  <a:srgbClr val="58595B"/>
                </a:solidFill>
              </a:endParaRPr>
            </a:p>
          </p:txBody>
        </p:sp>
        <p:sp>
          <p:nvSpPr>
            <p:cNvPr id="224" name="object 85"/>
            <p:cNvSpPr/>
            <p:nvPr/>
          </p:nvSpPr>
          <p:spPr bwMode="gray">
            <a:xfrm>
              <a:off x="4674825" y="3621128"/>
              <a:ext cx="80598" cy="78228"/>
            </a:xfrm>
            <a:custGeom>
              <a:avLst/>
              <a:gdLst/>
              <a:ahLst/>
              <a:cxnLst/>
              <a:rect l="l" t="t" r="r" b="b"/>
              <a:pathLst>
                <a:path w="88658" h="88658">
                  <a:moveTo>
                    <a:pt x="76123" y="0"/>
                  </a:moveTo>
                  <a:lnTo>
                    <a:pt x="5626" y="0"/>
                  </a:lnTo>
                  <a:lnTo>
                    <a:pt x="0" y="5638"/>
                  </a:lnTo>
                  <a:lnTo>
                    <a:pt x="0" y="83019"/>
                  </a:lnTo>
                  <a:lnTo>
                    <a:pt x="5626" y="88658"/>
                  </a:lnTo>
                  <a:lnTo>
                    <a:pt x="83007" y="88658"/>
                  </a:lnTo>
                  <a:lnTo>
                    <a:pt x="88658" y="83019"/>
                  </a:lnTo>
                  <a:lnTo>
                    <a:pt x="88658" y="5638"/>
                  </a:lnTo>
                  <a:lnTo>
                    <a:pt x="83007" y="0"/>
                  </a:lnTo>
                  <a:lnTo>
                    <a:pt x="76123" y="0"/>
                  </a:lnTo>
                  <a:close/>
                </a:path>
              </a:pathLst>
            </a:custGeom>
            <a:grpFill/>
          </p:spPr>
          <p:txBody>
            <a:bodyPr wrap="square" lIns="0" tIns="0" rIns="0" bIns="0" rtlCol="0">
              <a:noAutofit/>
            </a:bodyPr>
            <a:lstStyle/>
            <a:p>
              <a:endParaRPr>
                <a:solidFill>
                  <a:srgbClr val="58595B"/>
                </a:solidFill>
              </a:endParaRPr>
            </a:p>
          </p:txBody>
        </p:sp>
        <p:sp>
          <p:nvSpPr>
            <p:cNvPr id="225" name="object 86"/>
            <p:cNvSpPr/>
            <p:nvPr/>
          </p:nvSpPr>
          <p:spPr bwMode="gray">
            <a:xfrm>
              <a:off x="4294025" y="3127439"/>
              <a:ext cx="610824" cy="742019"/>
            </a:xfrm>
            <a:custGeom>
              <a:avLst/>
              <a:gdLst/>
              <a:ahLst/>
              <a:cxnLst/>
              <a:rect l="l" t="t" r="r" b="b"/>
              <a:pathLst>
                <a:path w="671906" h="840955">
                  <a:moveTo>
                    <a:pt x="587946" y="731266"/>
                  </a:moveTo>
                  <a:lnTo>
                    <a:pt x="83959" y="731266"/>
                  </a:lnTo>
                  <a:lnTo>
                    <a:pt x="309460" y="771550"/>
                  </a:lnTo>
                  <a:lnTo>
                    <a:pt x="316636" y="764374"/>
                  </a:lnTo>
                  <a:lnTo>
                    <a:pt x="361873" y="764374"/>
                  </a:lnTo>
                  <a:lnTo>
                    <a:pt x="369049" y="771550"/>
                  </a:lnTo>
                  <a:lnTo>
                    <a:pt x="369049" y="789279"/>
                  </a:lnTo>
                  <a:lnTo>
                    <a:pt x="361873" y="796455"/>
                  </a:lnTo>
                  <a:lnTo>
                    <a:pt x="316636" y="796455"/>
                  </a:lnTo>
                  <a:lnTo>
                    <a:pt x="592137" y="840955"/>
                  </a:lnTo>
                  <a:lnTo>
                    <a:pt x="621752" y="835885"/>
                  </a:lnTo>
                  <a:lnTo>
                    <a:pt x="646346" y="821987"/>
                  </a:lnTo>
                  <a:lnTo>
                    <a:pt x="663711" y="801227"/>
                  </a:lnTo>
                  <a:lnTo>
                    <a:pt x="671644" y="775573"/>
                  </a:lnTo>
                  <a:lnTo>
                    <a:pt x="671906" y="769772"/>
                  </a:lnTo>
                  <a:lnTo>
                    <a:pt x="671906" y="206540"/>
                  </a:lnTo>
                  <a:lnTo>
                    <a:pt x="587946" y="206540"/>
                  </a:lnTo>
                  <a:lnTo>
                    <a:pt x="587946" y="731266"/>
                  </a:lnTo>
                  <a:close/>
                </a:path>
                <a:path w="671906" h="840955">
                  <a:moveTo>
                    <a:pt x="83959" y="83972"/>
                  </a:moveTo>
                  <a:lnTo>
                    <a:pt x="515581" y="83972"/>
                  </a:lnTo>
                  <a:lnTo>
                    <a:pt x="515581" y="0"/>
                  </a:lnTo>
                  <a:lnTo>
                    <a:pt x="79755" y="0"/>
                  </a:lnTo>
                  <a:lnTo>
                    <a:pt x="50137" y="5071"/>
                  </a:lnTo>
                  <a:lnTo>
                    <a:pt x="25546" y="18972"/>
                  </a:lnTo>
                  <a:lnTo>
                    <a:pt x="2905" y="52074"/>
                  </a:lnTo>
                  <a:lnTo>
                    <a:pt x="0" y="71170"/>
                  </a:lnTo>
                  <a:lnTo>
                    <a:pt x="0" y="769772"/>
                  </a:lnTo>
                  <a:lnTo>
                    <a:pt x="12369" y="807861"/>
                  </a:lnTo>
                  <a:lnTo>
                    <a:pt x="44518" y="833647"/>
                  </a:lnTo>
                  <a:lnTo>
                    <a:pt x="73267" y="840723"/>
                  </a:lnTo>
                  <a:lnTo>
                    <a:pt x="79755" y="840955"/>
                  </a:lnTo>
                  <a:lnTo>
                    <a:pt x="592137" y="840955"/>
                  </a:lnTo>
                  <a:lnTo>
                    <a:pt x="316636" y="796455"/>
                  </a:lnTo>
                  <a:lnTo>
                    <a:pt x="309460" y="789279"/>
                  </a:lnTo>
                  <a:lnTo>
                    <a:pt x="309460" y="771550"/>
                  </a:lnTo>
                  <a:lnTo>
                    <a:pt x="83959" y="731266"/>
                  </a:lnTo>
                  <a:lnTo>
                    <a:pt x="83959" y="83972"/>
                  </a:lnTo>
                  <a:close/>
                </a:path>
              </a:pathLst>
            </a:custGeom>
            <a:grpFill/>
          </p:spPr>
          <p:txBody>
            <a:bodyPr wrap="square" lIns="0" tIns="0" rIns="0" bIns="0" rtlCol="0">
              <a:noAutofit/>
            </a:bodyPr>
            <a:lstStyle/>
            <a:p>
              <a:endParaRPr>
                <a:solidFill>
                  <a:srgbClr val="58595B"/>
                </a:solidFill>
              </a:endParaRPr>
            </a:p>
          </p:txBody>
        </p:sp>
        <p:sp>
          <p:nvSpPr>
            <p:cNvPr id="226" name="object 74"/>
            <p:cNvSpPr/>
            <p:nvPr/>
          </p:nvSpPr>
          <p:spPr bwMode="gray">
            <a:xfrm>
              <a:off x="4211406" y="2678013"/>
              <a:ext cx="76373" cy="74138"/>
            </a:xfrm>
            <a:custGeom>
              <a:avLst/>
              <a:gdLst/>
              <a:ahLst/>
              <a:cxnLst/>
              <a:rect l="l" t="t" r="r" b="b"/>
              <a:pathLst>
                <a:path w="84010" h="84023">
                  <a:moveTo>
                    <a:pt x="84010" y="72148"/>
                  </a:moveTo>
                  <a:lnTo>
                    <a:pt x="84010" y="5333"/>
                  </a:lnTo>
                  <a:lnTo>
                    <a:pt x="78676" y="0"/>
                  </a:lnTo>
                  <a:lnTo>
                    <a:pt x="5334" y="0"/>
                  </a:lnTo>
                  <a:lnTo>
                    <a:pt x="0" y="5333"/>
                  </a:lnTo>
                  <a:lnTo>
                    <a:pt x="0" y="78676"/>
                  </a:lnTo>
                  <a:lnTo>
                    <a:pt x="5334" y="84023"/>
                  </a:lnTo>
                  <a:lnTo>
                    <a:pt x="78676" y="84023"/>
                  </a:lnTo>
                  <a:lnTo>
                    <a:pt x="84010" y="78676"/>
                  </a:lnTo>
                  <a:lnTo>
                    <a:pt x="84010" y="72148"/>
                  </a:lnTo>
                  <a:close/>
                </a:path>
              </a:pathLst>
            </a:custGeom>
            <a:grpFill/>
          </p:spPr>
          <p:txBody>
            <a:bodyPr wrap="square" lIns="0" tIns="0" rIns="0" bIns="0" rtlCol="0">
              <a:noAutofit/>
            </a:bodyPr>
            <a:lstStyle/>
            <a:p>
              <a:endParaRPr>
                <a:solidFill>
                  <a:srgbClr val="58595B"/>
                </a:solidFill>
              </a:endParaRPr>
            </a:p>
          </p:txBody>
        </p:sp>
        <p:sp>
          <p:nvSpPr>
            <p:cNvPr id="227" name="object 73"/>
            <p:cNvSpPr/>
            <p:nvPr/>
          </p:nvSpPr>
          <p:spPr bwMode="gray">
            <a:xfrm>
              <a:off x="4290879" y="2807724"/>
              <a:ext cx="152781" cy="148276"/>
            </a:xfrm>
            <a:custGeom>
              <a:avLst/>
              <a:gdLst/>
              <a:ahLst/>
              <a:cxnLst/>
              <a:rect l="l" t="t" r="r" b="b"/>
              <a:pathLst>
                <a:path w="168059" h="168046">
                  <a:moveTo>
                    <a:pt x="168059" y="144310"/>
                  </a:moveTo>
                  <a:lnTo>
                    <a:pt x="168059" y="23736"/>
                  </a:lnTo>
                  <a:lnTo>
                    <a:pt x="166281" y="14747"/>
                  </a:lnTo>
                  <a:lnTo>
                    <a:pt x="157671" y="4136"/>
                  </a:lnTo>
                  <a:lnTo>
                    <a:pt x="144322" y="0"/>
                  </a:lnTo>
                  <a:lnTo>
                    <a:pt x="23749" y="0"/>
                  </a:lnTo>
                  <a:lnTo>
                    <a:pt x="14751" y="1780"/>
                  </a:lnTo>
                  <a:lnTo>
                    <a:pt x="4138" y="10390"/>
                  </a:lnTo>
                  <a:lnTo>
                    <a:pt x="0" y="23736"/>
                  </a:lnTo>
                  <a:lnTo>
                    <a:pt x="0" y="144310"/>
                  </a:lnTo>
                  <a:lnTo>
                    <a:pt x="1782" y="153306"/>
                  </a:lnTo>
                  <a:lnTo>
                    <a:pt x="10399" y="163911"/>
                  </a:lnTo>
                  <a:lnTo>
                    <a:pt x="23749" y="168046"/>
                  </a:lnTo>
                  <a:lnTo>
                    <a:pt x="144322" y="168046"/>
                  </a:lnTo>
                  <a:lnTo>
                    <a:pt x="153311" y="166268"/>
                  </a:lnTo>
                  <a:lnTo>
                    <a:pt x="163922" y="157658"/>
                  </a:lnTo>
                  <a:lnTo>
                    <a:pt x="168059" y="144310"/>
                  </a:lnTo>
                  <a:close/>
                </a:path>
              </a:pathLst>
            </a:custGeom>
            <a:grpFill/>
          </p:spPr>
          <p:txBody>
            <a:bodyPr wrap="square" lIns="0" tIns="0" rIns="0" bIns="0" rtlCol="0">
              <a:noAutofit/>
            </a:bodyPr>
            <a:lstStyle/>
            <a:p>
              <a:endParaRPr>
                <a:solidFill>
                  <a:srgbClr val="58595B"/>
                </a:solidFill>
              </a:endParaRPr>
            </a:p>
          </p:txBody>
        </p:sp>
        <p:sp>
          <p:nvSpPr>
            <p:cNvPr id="228" name="object 72"/>
            <p:cNvSpPr/>
            <p:nvPr/>
          </p:nvSpPr>
          <p:spPr bwMode="gray">
            <a:xfrm>
              <a:off x="5052120" y="2862448"/>
              <a:ext cx="152769" cy="148276"/>
            </a:xfrm>
            <a:custGeom>
              <a:avLst/>
              <a:gdLst/>
              <a:ahLst/>
              <a:cxnLst/>
              <a:rect l="l" t="t" r="r" b="b"/>
              <a:pathLst>
                <a:path w="168046" h="168046">
                  <a:moveTo>
                    <a:pt x="168046" y="144310"/>
                  </a:moveTo>
                  <a:lnTo>
                    <a:pt x="168046" y="23736"/>
                  </a:lnTo>
                  <a:lnTo>
                    <a:pt x="166268" y="14747"/>
                  </a:lnTo>
                  <a:lnTo>
                    <a:pt x="157658" y="4136"/>
                  </a:lnTo>
                  <a:lnTo>
                    <a:pt x="144310" y="0"/>
                  </a:lnTo>
                  <a:lnTo>
                    <a:pt x="23736" y="0"/>
                  </a:lnTo>
                  <a:lnTo>
                    <a:pt x="14747" y="1777"/>
                  </a:lnTo>
                  <a:lnTo>
                    <a:pt x="4136" y="10387"/>
                  </a:lnTo>
                  <a:lnTo>
                    <a:pt x="0" y="23736"/>
                  </a:lnTo>
                  <a:lnTo>
                    <a:pt x="0" y="144310"/>
                  </a:lnTo>
                  <a:lnTo>
                    <a:pt x="1777" y="153299"/>
                  </a:lnTo>
                  <a:lnTo>
                    <a:pt x="10387" y="163909"/>
                  </a:lnTo>
                  <a:lnTo>
                    <a:pt x="23736" y="168046"/>
                  </a:lnTo>
                  <a:lnTo>
                    <a:pt x="144310" y="168046"/>
                  </a:lnTo>
                  <a:lnTo>
                    <a:pt x="153299" y="166268"/>
                  </a:lnTo>
                  <a:lnTo>
                    <a:pt x="163909" y="157658"/>
                  </a:lnTo>
                  <a:lnTo>
                    <a:pt x="168046" y="144310"/>
                  </a:lnTo>
                  <a:close/>
                </a:path>
              </a:pathLst>
            </a:custGeom>
            <a:grpFill/>
          </p:spPr>
          <p:txBody>
            <a:bodyPr wrap="square" lIns="0" tIns="0" rIns="0" bIns="0" rtlCol="0">
              <a:noAutofit/>
            </a:bodyPr>
            <a:lstStyle/>
            <a:p>
              <a:endParaRPr>
                <a:solidFill>
                  <a:srgbClr val="58595B"/>
                </a:solidFill>
              </a:endParaRPr>
            </a:p>
          </p:txBody>
        </p:sp>
        <p:sp>
          <p:nvSpPr>
            <p:cNvPr id="229" name="object 71"/>
            <p:cNvSpPr/>
            <p:nvPr/>
          </p:nvSpPr>
          <p:spPr bwMode="gray">
            <a:xfrm>
              <a:off x="4599312" y="2969474"/>
              <a:ext cx="76385" cy="74138"/>
            </a:xfrm>
            <a:custGeom>
              <a:avLst/>
              <a:gdLst/>
              <a:ahLst/>
              <a:cxnLst/>
              <a:rect l="l" t="t" r="r" b="b"/>
              <a:pathLst>
                <a:path w="84023" h="84023">
                  <a:moveTo>
                    <a:pt x="84023" y="72148"/>
                  </a:moveTo>
                  <a:lnTo>
                    <a:pt x="84023" y="5333"/>
                  </a:lnTo>
                  <a:lnTo>
                    <a:pt x="78689" y="0"/>
                  </a:lnTo>
                  <a:lnTo>
                    <a:pt x="5333" y="0"/>
                  </a:lnTo>
                  <a:lnTo>
                    <a:pt x="0" y="5333"/>
                  </a:lnTo>
                  <a:lnTo>
                    <a:pt x="0" y="78676"/>
                  </a:lnTo>
                  <a:lnTo>
                    <a:pt x="5333" y="84023"/>
                  </a:lnTo>
                  <a:lnTo>
                    <a:pt x="78689" y="84023"/>
                  </a:lnTo>
                  <a:lnTo>
                    <a:pt x="84023" y="78676"/>
                  </a:lnTo>
                  <a:lnTo>
                    <a:pt x="84023" y="72148"/>
                  </a:lnTo>
                  <a:close/>
                </a:path>
              </a:pathLst>
            </a:custGeom>
            <a:grpFill/>
          </p:spPr>
          <p:txBody>
            <a:bodyPr wrap="square" lIns="0" tIns="0" rIns="0" bIns="0" rtlCol="0">
              <a:noAutofit/>
            </a:bodyPr>
            <a:lstStyle/>
            <a:p>
              <a:endParaRPr>
                <a:solidFill>
                  <a:srgbClr val="58595B"/>
                </a:solidFill>
              </a:endParaRPr>
            </a:p>
          </p:txBody>
        </p:sp>
        <p:sp>
          <p:nvSpPr>
            <p:cNvPr id="230" name="object 70"/>
            <p:cNvSpPr/>
            <p:nvPr/>
          </p:nvSpPr>
          <p:spPr bwMode="gray">
            <a:xfrm>
              <a:off x="4599313" y="2586783"/>
              <a:ext cx="305538" cy="296552"/>
            </a:xfrm>
            <a:custGeom>
              <a:avLst/>
              <a:gdLst/>
              <a:ahLst/>
              <a:cxnLst/>
              <a:rect l="l" t="t" r="r" b="b"/>
              <a:pathLst>
                <a:path w="336092" h="336092">
                  <a:moveTo>
                    <a:pt x="336092" y="288620"/>
                  </a:moveTo>
                  <a:lnTo>
                    <a:pt x="336092" y="47485"/>
                  </a:lnTo>
                  <a:lnTo>
                    <a:pt x="335906" y="43275"/>
                  </a:lnTo>
                  <a:lnTo>
                    <a:pt x="332534" y="29493"/>
                  </a:lnTo>
                  <a:lnTo>
                    <a:pt x="325445" y="17600"/>
                  </a:lnTo>
                  <a:lnTo>
                    <a:pt x="315314" y="8271"/>
                  </a:lnTo>
                  <a:lnTo>
                    <a:pt x="302814" y="2180"/>
                  </a:lnTo>
                  <a:lnTo>
                    <a:pt x="288620" y="0"/>
                  </a:lnTo>
                  <a:lnTo>
                    <a:pt x="47472" y="0"/>
                  </a:lnTo>
                  <a:lnTo>
                    <a:pt x="29487" y="3558"/>
                  </a:lnTo>
                  <a:lnTo>
                    <a:pt x="17598" y="10647"/>
                  </a:lnTo>
                  <a:lnTo>
                    <a:pt x="8271" y="20781"/>
                  </a:lnTo>
                  <a:lnTo>
                    <a:pt x="2180" y="33285"/>
                  </a:lnTo>
                  <a:lnTo>
                    <a:pt x="0" y="47485"/>
                  </a:lnTo>
                  <a:lnTo>
                    <a:pt x="0" y="288620"/>
                  </a:lnTo>
                  <a:lnTo>
                    <a:pt x="3555" y="306598"/>
                  </a:lnTo>
                  <a:lnTo>
                    <a:pt x="10643" y="318490"/>
                  </a:lnTo>
                  <a:lnTo>
                    <a:pt x="20775" y="327819"/>
                  </a:lnTo>
                  <a:lnTo>
                    <a:pt x="33276" y="333912"/>
                  </a:lnTo>
                  <a:lnTo>
                    <a:pt x="47472" y="336092"/>
                  </a:lnTo>
                  <a:lnTo>
                    <a:pt x="288620" y="336092"/>
                  </a:lnTo>
                  <a:lnTo>
                    <a:pt x="306598" y="332537"/>
                  </a:lnTo>
                  <a:lnTo>
                    <a:pt x="318490" y="325449"/>
                  </a:lnTo>
                  <a:lnTo>
                    <a:pt x="327819" y="315317"/>
                  </a:lnTo>
                  <a:lnTo>
                    <a:pt x="333912" y="302815"/>
                  </a:lnTo>
                  <a:lnTo>
                    <a:pt x="336092" y="288620"/>
                  </a:lnTo>
                  <a:close/>
                </a:path>
              </a:pathLst>
            </a:custGeom>
            <a:grpFill/>
          </p:spPr>
          <p:txBody>
            <a:bodyPr wrap="square" lIns="0" tIns="0" rIns="0" bIns="0" rtlCol="0">
              <a:noAutofit/>
            </a:bodyPr>
            <a:lstStyle/>
            <a:p>
              <a:endParaRPr>
                <a:solidFill>
                  <a:srgbClr val="58595B"/>
                </a:solidFill>
              </a:endParaRPr>
            </a:p>
          </p:txBody>
        </p:sp>
        <p:sp>
          <p:nvSpPr>
            <p:cNvPr id="231" name="object 69"/>
            <p:cNvSpPr/>
            <p:nvPr/>
          </p:nvSpPr>
          <p:spPr bwMode="gray">
            <a:xfrm>
              <a:off x="4076235" y="3354184"/>
              <a:ext cx="152769" cy="148276"/>
            </a:xfrm>
            <a:custGeom>
              <a:avLst/>
              <a:gdLst/>
              <a:ahLst/>
              <a:cxnLst/>
              <a:rect l="l" t="t" r="r" b="b"/>
              <a:pathLst>
                <a:path w="168046" h="168046">
                  <a:moveTo>
                    <a:pt x="168046" y="144310"/>
                  </a:moveTo>
                  <a:lnTo>
                    <a:pt x="168046" y="23748"/>
                  </a:lnTo>
                  <a:lnTo>
                    <a:pt x="166265" y="14745"/>
                  </a:lnTo>
                  <a:lnTo>
                    <a:pt x="157655" y="4135"/>
                  </a:lnTo>
                  <a:lnTo>
                    <a:pt x="144310" y="0"/>
                  </a:lnTo>
                  <a:lnTo>
                    <a:pt x="23736" y="0"/>
                  </a:lnTo>
                  <a:lnTo>
                    <a:pt x="14740" y="1780"/>
                  </a:lnTo>
                  <a:lnTo>
                    <a:pt x="4134" y="10393"/>
                  </a:lnTo>
                  <a:lnTo>
                    <a:pt x="0" y="23748"/>
                  </a:lnTo>
                  <a:lnTo>
                    <a:pt x="0" y="144310"/>
                  </a:lnTo>
                  <a:lnTo>
                    <a:pt x="1777" y="153299"/>
                  </a:lnTo>
                  <a:lnTo>
                    <a:pt x="10387" y="163909"/>
                  </a:lnTo>
                  <a:lnTo>
                    <a:pt x="23736" y="168046"/>
                  </a:lnTo>
                  <a:lnTo>
                    <a:pt x="144310" y="168046"/>
                  </a:lnTo>
                  <a:lnTo>
                    <a:pt x="153299" y="166268"/>
                  </a:lnTo>
                  <a:lnTo>
                    <a:pt x="163909" y="157658"/>
                  </a:lnTo>
                  <a:lnTo>
                    <a:pt x="168046" y="144310"/>
                  </a:lnTo>
                  <a:close/>
                </a:path>
              </a:pathLst>
            </a:custGeom>
            <a:grpFill/>
          </p:spPr>
          <p:txBody>
            <a:bodyPr wrap="square" lIns="0" tIns="0" rIns="0" bIns="0" rtlCol="0">
              <a:noAutofit/>
            </a:bodyPr>
            <a:lstStyle/>
            <a:p>
              <a:endParaRPr>
                <a:solidFill>
                  <a:srgbClr val="58595B"/>
                </a:solidFill>
              </a:endParaRPr>
            </a:p>
          </p:txBody>
        </p:sp>
        <p:sp>
          <p:nvSpPr>
            <p:cNvPr id="232" name="object 68"/>
            <p:cNvSpPr/>
            <p:nvPr/>
          </p:nvSpPr>
          <p:spPr bwMode="gray">
            <a:xfrm>
              <a:off x="3962446" y="2875303"/>
              <a:ext cx="229165" cy="222425"/>
            </a:xfrm>
            <a:custGeom>
              <a:avLst/>
              <a:gdLst/>
              <a:ahLst/>
              <a:cxnLst/>
              <a:rect l="l" t="t" r="r" b="b"/>
              <a:pathLst>
                <a:path w="252082" h="252082">
                  <a:moveTo>
                    <a:pt x="252082" y="216471"/>
                  </a:moveTo>
                  <a:lnTo>
                    <a:pt x="252082" y="35610"/>
                  </a:lnTo>
                  <a:lnTo>
                    <a:pt x="249412" y="22119"/>
                  </a:lnTo>
                  <a:lnTo>
                    <a:pt x="241788" y="10630"/>
                  </a:lnTo>
                  <a:lnTo>
                    <a:pt x="230408" y="2857"/>
                  </a:lnTo>
                  <a:lnTo>
                    <a:pt x="216471" y="0"/>
                  </a:lnTo>
                  <a:lnTo>
                    <a:pt x="35610" y="0"/>
                  </a:lnTo>
                  <a:lnTo>
                    <a:pt x="22119" y="2670"/>
                  </a:lnTo>
                  <a:lnTo>
                    <a:pt x="10630" y="10293"/>
                  </a:lnTo>
                  <a:lnTo>
                    <a:pt x="2857" y="21673"/>
                  </a:lnTo>
                  <a:lnTo>
                    <a:pt x="0" y="35610"/>
                  </a:lnTo>
                  <a:lnTo>
                    <a:pt x="0" y="216471"/>
                  </a:lnTo>
                  <a:lnTo>
                    <a:pt x="2670" y="229962"/>
                  </a:lnTo>
                  <a:lnTo>
                    <a:pt x="10293" y="241451"/>
                  </a:lnTo>
                  <a:lnTo>
                    <a:pt x="21673" y="249224"/>
                  </a:lnTo>
                  <a:lnTo>
                    <a:pt x="35610" y="252082"/>
                  </a:lnTo>
                  <a:lnTo>
                    <a:pt x="216471" y="252082"/>
                  </a:lnTo>
                  <a:lnTo>
                    <a:pt x="229962" y="249412"/>
                  </a:lnTo>
                  <a:lnTo>
                    <a:pt x="241451" y="241788"/>
                  </a:lnTo>
                  <a:lnTo>
                    <a:pt x="249224" y="230408"/>
                  </a:lnTo>
                  <a:lnTo>
                    <a:pt x="252082" y="216471"/>
                  </a:lnTo>
                  <a:close/>
                </a:path>
              </a:pathLst>
            </a:custGeom>
            <a:grpFill/>
          </p:spPr>
          <p:txBody>
            <a:bodyPr wrap="square" lIns="0" tIns="0" rIns="0" bIns="0" rtlCol="0">
              <a:noAutofit/>
            </a:bodyPr>
            <a:lstStyle/>
            <a:p>
              <a:endParaRPr>
                <a:solidFill>
                  <a:srgbClr val="58595B"/>
                </a:solidFill>
              </a:endParaRPr>
            </a:p>
          </p:txBody>
        </p:sp>
        <p:sp>
          <p:nvSpPr>
            <p:cNvPr id="233" name="object 67"/>
            <p:cNvSpPr/>
            <p:nvPr/>
          </p:nvSpPr>
          <p:spPr bwMode="gray">
            <a:xfrm>
              <a:off x="4152619" y="3171845"/>
              <a:ext cx="76385" cy="74138"/>
            </a:xfrm>
            <a:custGeom>
              <a:avLst/>
              <a:gdLst/>
              <a:ahLst/>
              <a:cxnLst/>
              <a:rect l="l" t="t" r="r" b="b"/>
              <a:pathLst>
                <a:path w="84023" h="84023">
                  <a:moveTo>
                    <a:pt x="84023" y="72148"/>
                  </a:moveTo>
                  <a:lnTo>
                    <a:pt x="84023" y="5333"/>
                  </a:lnTo>
                  <a:lnTo>
                    <a:pt x="78676" y="0"/>
                  </a:lnTo>
                  <a:lnTo>
                    <a:pt x="5333" y="0"/>
                  </a:lnTo>
                  <a:lnTo>
                    <a:pt x="0" y="5333"/>
                  </a:lnTo>
                  <a:lnTo>
                    <a:pt x="0" y="78676"/>
                  </a:lnTo>
                  <a:lnTo>
                    <a:pt x="5333" y="84023"/>
                  </a:lnTo>
                  <a:lnTo>
                    <a:pt x="78676" y="84023"/>
                  </a:lnTo>
                  <a:lnTo>
                    <a:pt x="84023" y="78676"/>
                  </a:lnTo>
                  <a:lnTo>
                    <a:pt x="84023" y="72148"/>
                  </a:lnTo>
                  <a:close/>
                </a:path>
              </a:pathLst>
            </a:custGeom>
            <a:grpFill/>
          </p:spPr>
          <p:txBody>
            <a:bodyPr wrap="square" lIns="0" tIns="0" rIns="0" bIns="0" rtlCol="0">
              <a:noAutofit/>
            </a:bodyPr>
            <a:lstStyle/>
            <a:p>
              <a:endParaRPr>
                <a:solidFill>
                  <a:srgbClr val="58595B"/>
                </a:solidFill>
              </a:endParaRPr>
            </a:p>
          </p:txBody>
        </p:sp>
        <p:sp>
          <p:nvSpPr>
            <p:cNvPr id="234" name="object 66"/>
            <p:cNvSpPr/>
            <p:nvPr/>
          </p:nvSpPr>
          <p:spPr bwMode="gray">
            <a:xfrm>
              <a:off x="5021198" y="3338392"/>
              <a:ext cx="76395" cy="74138"/>
            </a:xfrm>
            <a:custGeom>
              <a:avLst/>
              <a:gdLst/>
              <a:ahLst/>
              <a:cxnLst/>
              <a:rect l="l" t="t" r="r" b="b"/>
              <a:pathLst>
                <a:path w="84035" h="84023">
                  <a:moveTo>
                    <a:pt x="84035" y="72148"/>
                  </a:moveTo>
                  <a:lnTo>
                    <a:pt x="84035" y="5346"/>
                  </a:lnTo>
                  <a:lnTo>
                    <a:pt x="78689" y="0"/>
                  </a:lnTo>
                  <a:lnTo>
                    <a:pt x="5346" y="0"/>
                  </a:lnTo>
                  <a:lnTo>
                    <a:pt x="0" y="5346"/>
                  </a:lnTo>
                  <a:lnTo>
                    <a:pt x="0" y="78689"/>
                  </a:lnTo>
                  <a:lnTo>
                    <a:pt x="5346" y="84023"/>
                  </a:lnTo>
                  <a:lnTo>
                    <a:pt x="78689" y="84023"/>
                  </a:lnTo>
                  <a:lnTo>
                    <a:pt x="84035" y="78689"/>
                  </a:lnTo>
                  <a:lnTo>
                    <a:pt x="84035" y="72148"/>
                  </a:lnTo>
                  <a:close/>
                </a:path>
              </a:pathLst>
            </a:custGeom>
            <a:grpFill/>
          </p:spPr>
          <p:txBody>
            <a:bodyPr wrap="square" lIns="0" tIns="0" rIns="0" bIns="0" rtlCol="0">
              <a:noAutofit/>
            </a:bodyPr>
            <a:lstStyle/>
            <a:p>
              <a:endParaRPr>
                <a:solidFill>
                  <a:srgbClr val="58595B"/>
                </a:solidFill>
              </a:endParaRPr>
            </a:p>
          </p:txBody>
        </p:sp>
      </p:grpSp>
      <p:grpSp>
        <p:nvGrpSpPr>
          <p:cNvPr id="7" name="Group 202"/>
          <p:cNvGrpSpPr/>
          <p:nvPr/>
        </p:nvGrpSpPr>
        <p:grpSpPr bwMode="gray">
          <a:xfrm>
            <a:off x="2180725" y="3129837"/>
            <a:ext cx="434616" cy="374964"/>
            <a:chOff x="7175653" y="3861134"/>
            <a:chExt cx="534547" cy="464309"/>
          </a:xfrm>
          <a:solidFill>
            <a:schemeClr val="bg1"/>
          </a:solidFill>
        </p:grpSpPr>
        <p:sp>
          <p:nvSpPr>
            <p:cNvPr id="236" name="Freeform 332"/>
            <p:cNvSpPr>
              <a:spLocks/>
            </p:cNvSpPr>
            <p:nvPr/>
          </p:nvSpPr>
          <p:spPr bwMode="gray">
            <a:xfrm>
              <a:off x="7347332" y="3962580"/>
              <a:ext cx="362868" cy="362863"/>
            </a:xfrm>
            <a:custGeom>
              <a:avLst/>
              <a:gdLst/>
              <a:ahLst/>
              <a:cxnLst>
                <a:cxn ang="0">
                  <a:pos x="139" y="0"/>
                </a:cxn>
                <a:cxn ang="0">
                  <a:pos x="246" y="0"/>
                </a:cxn>
                <a:cxn ang="0">
                  <a:pos x="277" y="31"/>
                </a:cxn>
                <a:cxn ang="0">
                  <a:pos x="277" y="170"/>
                </a:cxn>
                <a:cxn ang="0">
                  <a:pos x="246" y="201"/>
                </a:cxn>
                <a:cxn ang="0">
                  <a:pos x="218" y="201"/>
                </a:cxn>
                <a:cxn ang="0">
                  <a:pos x="206" y="217"/>
                </a:cxn>
                <a:cxn ang="0">
                  <a:pos x="227" y="277"/>
                </a:cxn>
                <a:cxn ang="0">
                  <a:pos x="228" y="281"/>
                </a:cxn>
                <a:cxn ang="0">
                  <a:pos x="224" y="279"/>
                </a:cxn>
                <a:cxn ang="0">
                  <a:pos x="127" y="202"/>
                </a:cxn>
                <a:cxn ang="0">
                  <a:pos x="122" y="201"/>
                </a:cxn>
                <a:cxn ang="0">
                  <a:pos x="32" y="201"/>
                </a:cxn>
                <a:cxn ang="0">
                  <a:pos x="2" y="178"/>
                </a:cxn>
                <a:cxn ang="0">
                  <a:pos x="0" y="169"/>
                </a:cxn>
                <a:cxn ang="0">
                  <a:pos x="0" y="32"/>
                </a:cxn>
                <a:cxn ang="0">
                  <a:pos x="32" y="0"/>
                </a:cxn>
                <a:cxn ang="0">
                  <a:pos x="139" y="0"/>
                </a:cxn>
              </a:cxnLst>
              <a:rect l="0" t="0" r="r" b="b"/>
              <a:pathLst>
                <a:path w="278" h="281">
                  <a:moveTo>
                    <a:pt x="139" y="0"/>
                  </a:moveTo>
                  <a:cubicBezTo>
                    <a:pt x="175" y="0"/>
                    <a:pt x="210" y="0"/>
                    <a:pt x="246" y="0"/>
                  </a:cubicBezTo>
                  <a:cubicBezTo>
                    <a:pt x="264" y="0"/>
                    <a:pt x="277" y="13"/>
                    <a:pt x="277" y="31"/>
                  </a:cubicBezTo>
                  <a:cubicBezTo>
                    <a:pt x="278" y="77"/>
                    <a:pt x="278" y="124"/>
                    <a:pt x="277" y="170"/>
                  </a:cubicBezTo>
                  <a:cubicBezTo>
                    <a:pt x="277" y="188"/>
                    <a:pt x="264" y="201"/>
                    <a:pt x="246" y="201"/>
                  </a:cubicBezTo>
                  <a:cubicBezTo>
                    <a:pt x="237" y="201"/>
                    <a:pt x="227" y="201"/>
                    <a:pt x="218" y="201"/>
                  </a:cubicBezTo>
                  <a:cubicBezTo>
                    <a:pt x="206" y="201"/>
                    <a:pt x="203" y="206"/>
                    <a:pt x="206" y="217"/>
                  </a:cubicBezTo>
                  <a:cubicBezTo>
                    <a:pt x="213" y="237"/>
                    <a:pt x="220" y="257"/>
                    <a:pt x="227" y="277"/>
                  </a:cubicBezTo>
                  <a:cubicBezTo>
                    <a:pt x="228" y="278"/>
                    <a:pt x="228" y="280"/>
                    <a:pt x="228" y="281"/>
                  </a:cubicBezTo>
                  <a:cubicBezTo>
                    <a:pt x="226" y="281"/>
                    <a:pt x="225" y="280"/>
                    <a:pt x="224" y="279"/>
                  </a:cubicBezTo>
                  <a:cubicBezTo>
                    <a:pt x="191" y="254"/>
                    <a:pt x="159" y="228"/>
                    <a:pt x="127" y="202"/>
                  </a:cubicBezTo>
                  <a:cubicBezTo>
                    <a:pt x="125" y="201"/>
                    <a:pt x="124" y="201"/>
                    <a:pt x="122" y="201"/>
                  </a:cubicBezTo>
                  <a:cubicBezTo>
                    <a:pt x="92" y="201"/>
                    <a:pt x="62" y="201"/>
                    <a:pt x="32" y="201"/>
                  </a:cubicBezTo>
                  <a:cubicBezTo>
                    <a:pt x="17" y="201"/>
                    <a:pt x="5" y="192"/>
                    <a:pt x="2" y="178"/>
                  </a:cubicBezTo>
                  <a:cubicBezTo>
                    <a:pt x="1" y="175"/>
                    <a:pt x="0" y="172"/>
                    <a:pt x="0" y="169"/>
                  </a:cubicBezTo>
                  <a:cubicBezTo>
                    <a:pt x="0" y="123"/>
                    <a:pt x="0" y="78"/>
                    <a:pt x="0" y="32"/>
                  </a:cubicBezTo>
                  <a:cubicBezTo>
                    <a:pt x="0" y="14"/>
                    <a:pt x="14" y="0"/>
                    <a:pt x="32" y="0"/>
                  </a:cubicBezTo>
                  <a:cubicBezTo>
                    <a:pt x="68" y="0"/>
                    <a:pt x="103" y="0"/>
                    <a:pt x="139"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58595B"/>
                </a:solidFill>
              </a:endParaRPr>
            </a:p>
          </p:txBody>
        </p:sp>
        <p:sp>
          <p:nvSpPr>
            <p:cNvPr id="237" name="Freeform 333"/>
            <p:cNvSpPr>
              <a:spLocks/>
            </p:cNvSpPr>
            <p:nvPr/>
          </p:nvSpPr>
          <p:spPr bwMode="gray">
            <a:xfrm>
              <a:off x="7175653" y="3861134"/>
              <a:ext cx="261421" cy="265319"/>
            </a:xfrm>
            <a:custGeom>
              <a:avLst/>
              <a:gdLst/>
              <a:ahLst/>
              <a:cxnLst>
                <a:cxn ang="0">
                  <a:pos x="40" y="204"/>
                </a:cxn>
                <a:cxn ang="0">
                  <a:pos x="41" y="200"/>
                </a:cxn>
                <a:cxn ang="0">
                  <a:pos x="56" y="158"/>
                </a:cxn>
                <a:cxn ang="0">
                  <a:pos x="56" y="157"/>
                </a:cxn>
                <a:cxn ang="0">
                  <a:pos x="48" y="146"/>
                </a:cxn>
                <a:cxn ang="0">
                  <a:pos x="23" y="146"/>
                </a:cxn>
                <a:cxn ang="0">
                  <a:pos x="0" y="123"/>
                </a:cxn>
                <a:cxn ang="0">
                  <a:pos x="0" y="23"/>
                </a:cxn>
                <a:cxn ang="0">
                  <a:pos x="23" y="0"/>
                </a:cxn>
                <a:cxn ang="0">
                  <a:pos x="178" y="0"/>
                </a:cxn>
                <a:cxn ang="0">
                  <a:pos x="201" y="23"/>
                </a:cxn>
                <a:cxn ang="0">
                  <a:pos x="201" y="56"/>
                </a:cxn>
                <a:cxn ang="0">
                  <a:pos x="201" y="59"/>
                </a:cxn>
                <a:cxn ang="0">
                  <a:pos x="198" y="59"/>
                </a:cxn>
                <a:cxn ang="0">
                  <a:pos x="162" y="59"/>
                </a:cxn>
                <a:cxn ang="0">
                  <a:pos x="116" y="101"/>
                </a:cxn>
                <a:cxn ang="0">
                  <a:pos x="115" y="109"/>
                </a:cxn>
                <a:cxn ang="0">
                  <a:pos x="115" y="143"/>
                </a:cxn>
                <a:cxn ang="0">
                  <a:pos x="114" y="146"/>
                </a:cxn>
                <a:cxn ang="0">
                  <a:pos x="43" y="203"/>
                </a:cxn>
                <a:cxn ang="0">
                  <a:pos x="41" y="204"/>
                </a:cxn>
                <a:cxn ang="0">
                  <a:pos x="40" y="204"/>
                </a:cxn>
              </a:cxnLst>
              <a:rect l="0" t="0" r="r" b="b"/>
              <a:pathLst>
                <a:path w="201" h="204">
                  <a:moveTo>
                    <a:pt x="40" y="204"/>
                  </a:moveTo>
                  <a:cubicBezTo>
                    <a:pt x="40" y="203"/>
                    <a:pt x="40" y="201"/>
                    <a:pt x="41" y="200"/>
                  </a:cubicBezTo>
                  <a:cubicBezTo>
                    <a:pt x="46" y="186"/>
                    <a:pt x="51" y="172"/>
                    <a:pt x="56" y="158"/>
                  </a:cubicBezTo>
                  <a:cubicBezTo>
                    <a:pt x="56" y="158"/>
                    <a:pt x="56" y="157"/>
                    <a:pt x="56" y="157"/>
                  </a:cubicBezTo>
                  <a:cubicBezTo>
                    <a:pt x="58" y="150"/>
                    <a:pt x="56" y="146"/>
                    <a:pt x="48" y="146"/>
                  </a:cubicBezTo>
                  <a:cubicBezTo>
                    <a:pt x="40" y="145"/>
                    <a:pt x="31" y="146"/>
                    <a:pt x="23" y="146"/>
                  </a:cubicBezTo>
                  <a:cubicBezTo>
                    <a:pt x="10" y="146"/>
                    <a:pt x="0" y="136"/>
                    <a:pt x="0" y="123"/>
                  </a:cubicBezTo>
                  <a:cubicBezTo>
                    <a:pt x="0" y="90"/>
                    <a:pt x="0" y="56"/>
                    <a:pt x="0" y="23"/>
                  </a:cubicBezTo>
                  <a:cubicBezTo>
                    <a:pt x="0" y="10"/>
                    <a:pt x="10" y="0"/>
                    <a:pt x="23" y="0"/>
                  </a:cubicBezTo>
                  <a:cubicBezTo>
                    <a:pt x="75" y="0"/>
                    <a:pt x="126" y="0"/>
                    <a:pt x="178" y="0"/>
                  </a:cubicBezTo>
                  <a:cubicBezTo>
                    <a:pt x="191" y="0"/>
                    <a:pt x="201" y="10"/>
                    <a:pt x="201" y="23"/>
                  </a:cubicBezTo>
                  <a:cubicBezTo>
                    <a:pt x="201" y="34"/>
                    <a:pt x="201" y="45"/>
                    <a:pt x="201" y="56"/>
                  </a:cubicBezTo>
                  <a:cubicBezTo>
                    <a:pt x="201" y="57"/>
                    <a:pt x="201" y="58"/>
                    <a:pt x="201" y="59"/>
                  </a:cubicBezTo>
                  <a:cubicBezTo>
                    <a:pt x="200" y="59"/>
                    <a:pt x="199" y="59"/>
                    <a:pt x="198" y="59"/>
                  </a:cubicBezTo>
                  <a:cubicBezTo>
                    <a:pt x="186" y="59"/>
                    <a:pt x="174" y="59"/>
                    <a:pt x="162" y="59"/>
                  </a:cubicBezTo>
                  <a:cubicBezTo>
                    <a:pt x="139" y="59"/>
                    <a:pt x="118" y="78"/>
                    <a:pt x="116" y="101"/>
                  </a:cubicBezTo>
                  <a:cubicBezTo>
                    <a:pt x="115" y="104"/>
                    <a:pt x="115" y="106"/>
                    <a:pt x="115" y="109"/>
                  </a:cubicBezTo>
                  <a:cubicBezTo>
                    <a:pt x="115" y="120"/>
                    <a:pt x="115" y="132"/>
                    <a:pt x="115" y="143"/>
                  </a:cubicBezTo>
                  <a:cubicBezTo>
                    <a:pt x="115" y="144"/>
                    <a:pt x="115" y="146"/>
                    <a:pt x="114" y="146"/>
                  </a:cubicBezTo>
                  <a:cubicBezTo>
                    <a:pt x="90" y="165"/>
                    <a:pt x="67" y="184"/>
                    <a:pt x="43" y="203"/>
                  </a:cubicBezTo>
                  <a:cubicBezTo>
                    <a:pt x="42" y="203"/>
                    <a:pt x="41" y="204"/>
                    <a:pt x="41" y="204"/>
                  </a:cubicBezTo>
                  <a:cubicBezTo>
                    <a:pt x="40" y="204"/>
                    <a:pt x="40" y="204"/>
                    <a:pt x="40" y="20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58595B"/>
                </a:solidFill>
              </a:endParaRPr>
            </a:p>
          </p:txBody>
        </p:sp>
      </p:grpSp>
      <p:grpSp>
        <p:nvGrpSpPr>
          <p:cNvPr id="8" name="Group 91"/>
          <p:cNvGrpSpPr/>
          <p:nvPr/>
        </p:nvGrpSpPr>
        <p:grpSpPr bwMode="gray">
          <a:xfrm>
            <a:off x="2280199" y="3887707"/>
            <a:ext cx="335142" cy="326781"/>
            <a:chOff x="7949368" y="2850833"/>
            <a:chExt cx="457014" cy="492164"/>
          </a:xfrm>
          <a:solidFill>
            <a:schemeClr val="bg1"/>
          </a:solidFill>
        </p:grpSpPr>
        <p:sp>
          <p:nvSpPr>
            <p:cNvPr id="239" name="Freeform 425"/>
            <p:cNvSpPr>
              <a:spLocks noEditPoints="1"/>
            </p:cNvSpPr>
            <p:nvPr/>
          </p:nvSpPr>
          <p:spPr bwMode="gray">
            <a:xfrm>
              <a:off x="7955226" y="2850833"/>
              <a:ext cx="451154" cy="205068"/>
            </a:xfrm>
            <a:custGeom>
              <a:avLst/>
              <a:gdLst/>
              <a:ahLst/>
              <a:cxnLst>
                <a:cxn ang="0">
                  <a:pos x="233" y="52"/>
                </a:cxn>
                <a:cxn ang="0">
                  <a:pos x="233" y="76"/>
                </a:cxn>
                <a:cxn ang="0">
                  <a:pos x="228" y="86"/>
                </a:cxn>
                <a:cxn ang="0">
                  <a:pos x="214" y="93"/>
                </a:cxn>
                <a:cxn ang="0">
                  <a:pos x="185" y="100"/>
                </a:cxn>
                <a:cxn ang="0">
                  <a:pos x="138" y="104"/>
                </a:cxn>
                <a:cxn ang="0">
                  <a:pos x="102" y="104"/>
                </a:cxn>
                <a:cxn ang="0">
                  <a:pos x="57" y="101"/>
                </a:cxn>
                <a:cxn ang="0">
                  <a:pos x="18" y="93"/>
                </a:cxn>
                <a:cxn ang="0">
                  <a:pos x="6" y="87"/>
                </a:cxn>
                <a:cxn ang="0">
                  <a:pos x="1" y="83"/>
                </a:cxn>
                <a:cxn ang="0">
                  <a:pos x="0" y="77"/>
                </a:cxn>
                <a:cxn ang="0">
                  <a:pos x="0" y="27"/>
                </a:cxn>
                <a:cxn ang="0">
                  <a:pos x="3" y="19"/>
                </a:cxn>
                <a:cxn ang="0">
                  <a:pos x="16" y="12"/>
                </a:cxn>
                <a:cxn ang="0">
                  <a:pos x="43" y="5"/>
                </a:cxn>
                <a:cxn ang="0">
                  <a:pos x="91" y="1"/>
                </a:cxn>
                <a:cxn ang="0">
                  <a:pos x="112" y="0"/>
                </a:cxn>
                <a:cxn ang="0">
                  <a:pos x="160" y="2"/>
                </a:cxn>
                <a:cxn ang="0">
                  <a:pos x="207" y="9"/>
                </a:cxn>
                <a:cxn ang="0">
                  <a:pos x="223" y="15"/>
                </a:cxn>
                <a:cxn ang="0">
                  <a:pos x="229" y="19"/>
                </a:cxn>
                <a:cxn ang="0">
                  <a:pos x="233" y="28"/>
                </a:cxn>
                <a:cxn ang="0">
                  <a:pos x="233" y="52"/>
                </a:cxn>
                <a:cxn ang="0">
                  <a:pos x="222" y="27"/>
                </a:cxn>
                <a:cxn ang="0">
                  <a:pos x="216" y="23"/>
                </a:cxn>
                <a:cxn ang="0">
                  <a:pos x="192" y="16"/>
                </a:cxn>
                <a:cxn ang="0">
                  <a:pos x="149" y="12"/>
                </a:cxn>
                <a:cxn ang="0">
                  <a:pos x="97" y="11"/>
                </a:cxn>
                <a:cxn ang="0">
                  <a:pos x="50" y="15"/>
                </a:cxn>
                <a:cxn ang="0">
                  <a:pos x="20" y="21"/>
                </a:cxn>
                <a:cxn ang="0">
                  <a:pos x="13" y="25"/>
                </a:cxn>
                <a:cxn ang="0">
                  <a:pos x="13" y="29"/>
                </a:cxn>
                <a:cxn ang="0">
                  <a:pos x="18" y="31"/>
                </a:cxn>
                <a:cxn ang="0">
                  <a:pos x="47" y="38"/>
                </a:cxn>
                <a:cxn ang="0">
                  <a:pos x="107" y="43"/>
                </a:cxn>
                <a:cxn ang="0">
                  <a:pos x="157" y="41"/>
                </a:cxn>
                <a:cxn ang="0">
                  <a:pos x="197" y="36"/>
                </a:cxn>
                <a:cxn ang="0">
                  <a:pos x="218" y="30"/>
                </a:cxn>
                <a:cxn ang="0">
                  <a:pos x="222" y="27"/>
                </a:cxn>
                <a:cxn ang="0">
                  <a:pos x="156" y="69"/>
                </a:cxn>
                <a:cxn ang="0">
                  <a:pos x="156" y="69"/>
                </a:cxn>
                <a:cxn ang="0">
                  <a:pos x="192" y="65"/>
                </a:cxn>
                <a:cxn ang="0">
                  <a:pos x="214" y="59"/>
                </a:cxn>
                <a:cxn ang="0">
                  <a:pos x="218" y="52"/>
                </a:cxn>
                <a:cxn ang="0">
                  <a:pos x="211" y="49"/>
                </a:cxn>
                <a:cxn ang="0">
                  <a:pos x="183" y="55"/>
                </a:cxn>
                <a:cxn ang="0">
                  <a:pos x="155" y="58"/>
                </a:cxn>
                <a:cxn ang="0">
                  <a:pos x="150" y="62"/>
                </a:cxn>
                <a:cxn ang="0">
                  <a:pos x="152" y="67"/>
                </a:cxn>
                <a:cxn ang="0">
                  <a:pos x="156" y="69"/>
                </a:cxn>
              </a:cxnLst>
              <a:rect l="0" t="0" r="r" b="b"/>
              <a:pathLst>
                <a:path w="233" h="104">
                  <a:moveTo>
                    <a:pt x="233" y="52"/>
                  </a:moveTo>
                  <a:cubicBezTo>
                    <a:pt x="233" y="60"/>
                    <a:pt x="233" y="68"/>
                    <a:pt x="233" y="76"/>
                  </a:cubicBezTo>
                  <a:cubicBezTo>
                    <a:pt x="233" y="80"/>
                    <a:pt x="231" y="83"/>
                    <a:pt x="228" y="86"/>
                  </a:cubicBezTo>
                  <a:cubicBezTo>
                    <a:pt x="224" y="89"/>
                    <a:pt x="219" y="91"/>
                    <a:pt x="214" y="93"/>
                  </a:cubicBezTo>
                  <a:cubicBezTo>
                    <a:pt x="205" y="96"/>
                    <a:pt x="195" y="98"/>
                    <a:pt x="185" y="100"/>
                  </a:cubicBezTo>
                  <a:cubicBezTo>
                    <a:pt x="169" y="102"/>
                    <a:pt x="153" y="103"/>
                    <a:pt x="138" y="104"/>
                  </a:cubicBezTo>
                  <a:cubicBezTo>
                    <a:pt x="126" y="104"/>
                    <a:pt x="114" y="104"/>
                    <a:pt x="102" y="104"/>
                  </a:cubicBezTo>
                  <a:cubicBezTo>
                    <a:pt x="87" y="103"/>
                    <a:pt x="72" y="102"/>
                    <a:pt x="57" y="101"/>
                  </a:cubicBezTo>
                  <a:cubicBezTo>
                    <a:pt x="44" y="99"/>
                    <a:pt x="31" y="97"/>
                    <a:pt x="18" y="93"/>
                  </a:cubicBezTo>
                  <a:cubicBezTo>
                    <a:pt x="14" y="91"/>
                    <a:pt x="10" y="89"/>
                    <a:pt x="6" y="87"/>
                  </a:cubicBezTo>
                  <a:cubicBezTo>
                    <a:pt x="4" y="86"/>
                    <a:pt x="3" y="84"/>
                    <a:pt x="1" y="83"/>
                  </a:cubicBezTo>
                  <a:cubicBezTo>
                    <a:pt x="0" y="81"/>
                    <a:pt x="0" y="79"/>
                    <a:pt x="0" y="77"/>
                  </a:cubicBezTo>
                  <a:cubicBezTo>
                    <a:pt x="0" y="60"/>
                    <a:pt x="0" y="44"/>
                    <a:pt x="0" y="27"/>
                  </a:cubicBezTo>
                  <a:cubicBezTo>
                    <a:pt x="0" y="24"/>
                    <a:pt x="1" y="21"/>
                    <a:pt x="3" y="19"/>
                  </a:cubicBezTo>
                  <a:cubicBezTo>
                    <a:pt x="7" y="15"/>
                    <a:pt x="11" y="13"/>
                    <a:pt x="16" y="12"/>
                  </a:cubicBezTo>
                  <a:cubicBezTo>
                    <a:pt x="25" y="8"/>
                    <a:pt x="34" y="7"/>
                    <a:pt x="43" y="5"/>
                  </a:cubicBezTo>
                  <a:cubicBezTo>
                    <a:pt x="59" y="3"/>
                    <a:pt x="75" y="1"/>
                    <a:pt x="91" y="1"/>
                  </a:cubicBezTo>
                  <a:cubicBezTo>
                    <a:pt x="98" y="0"/>
                    <a:pt x="105" y="0"/>
                    <a:pt x="112" y="0"/>
                  </a:cubicBezTo>
                  <a:cubicBezTo>
                    <a:pt x="128" y="0"/>
                    <a:pt x="144" y="0"/>
                    <a:pt x="160" y="2"/>
                  </a:cubicBezTo>
                  <a:cubicBezTo>
                    <a:pt x="176" y="3"/>
                    <a:pt x="192" y="5"/>
                    <a:pt x="207" y="9"/>
                  </a:cubicBezTo>
                  <a:cubicBezTo>
                    <a:pt x="213" y="10"/>
                    <a:pt x="218" y="12"/>
                    <a:pt x="223" y="15"/>
                  </a:cubicBezTo>
                  <a:cubicBezTo>
                    <a:pt x="225" y="16"/>
                    <a:pt x="227" y="17"/>
                    <a:pt x="229" y="19"/>
                  </a:cubicBezTo>
                  <a:cubicBezTo>
                    <a:pt x="232" y="21"/>
                    <a:pt x="233" y="24"/>
                    <a:pt x="233" y="28"/>
                  </a:cubicBezTo>
                  <a:cubicBezTo>
                    <a:pt x="233" y="36"/>
                    <a:pt x="233" y="44"/>
                    <a:pt x="233" y="52"/>
                  </a:cubicBezTo>
                  <a:close/>
                  <a:moveTo>
                    <a:pt x="222" y="27"/>
                  </a:moveTo>
                  <a:cubicBezTo>
                    <a:pt x="221" y="25"/>
                    <a:pt x="218" y="24"/>
                    <a:pt x="216" y="23"/>
                  </a:cubicBezTo>
                  <a:cubicBezTo>
                    <a:pt x="208" y="20"/>
                    <a:pt x="200" y="18"/>
                    <a:pt x="192" y="16"/>
                  </a:cubicBezTo>
                  <a:cubicBezTo>
                    <a:pt x="178" y="14"/>
                    <a:pt x="164" y="12"/>
                    <a:pt x="149" y="12"/>
                  </a:cubicBezTo>
                  <a:cubicBezTo>
                    <a:pt x="132" y="11"/>
                    <a:pt x="115" y="10"/>
                    <a:pt x="97" y="11"/>
                  </a:cubicBezTo>
                  <a:cubicBezTo>
                    <a:pt x="81" y="11"/>
                    <a:pt x="66" y="13"/>
                    <a:pt x="50" y="15"/>
                  </a:cubicBezTo>
                  <a:cubicBezTo>
                    <a:pt x="40" y="16"/>
                    <a:pt x="30" y="18"/>
                    <a:pt x="20" y="21"/>
                  </a:cubicBezTo>
                  <a:cubicBezTo>
                    <a:pt x="18" y="22"/>
                    <a:pt x="15" y="23"/>
                    <a:pt x="13" y="25"/>
                  </a:cubicBezTo>
                  <a:cubicBezTo>
                    <a:pt x="10" y="26"/>
                    <a:pt x="10" y="27"/>
                    <a:pt x="13" y="29"/>
                  </a:cubicBezTo>
                  <a:cubicBezTo>
                    <a:pt x="15" y="30"/>
                    <a:pt x="16" y="31"/>
                    <a:pt x="18" y="31"/>
                  </a:cubicBezTo>
                  <a:cubicBezTo>
                    <a:pt x="27" y="35"/>
                    <a:pt x="37" y="37"/>
                    <a:pt x="47" y="38"/>
                  </a:cubicBezTo>
                  <a:cubicBezTo>
                    <a:pt x="67" y="41"/>
                    <a:pt x="87" y="43"/>
                    <a:pt x="107" y="43"/>
                  </a:cubicBezTo>
                  <a:cubicBezTo>
                    <a:pt x="124" y="43"/>
                    <a:pt x="141" y="43"/>
                    <a:pt x="157" y="41"/>
                  </a:cubicBezTo>
                  <a:cubicBezTo>
                    <a:pt x="171" y="40"/>
                    <a:pt x="184" y="39"/>
                    <a:pt x="197" y="36"/>
                  </a:cubicBezTo>
                  <a:cubicBezTo>
                    <a:pt x="204" y="35"/>
                    <a:pt x="211" y="33"/>
                    <a:pt x="218" y="30"/>
                  </a:cubicBezTo>
                  <a:cubicBezTo>
                    <a:pt x="219" y="29"/>
                    <a:pt x="221" y="28"/>
                    <a:pt x="222" y="27"/>
                  </a:cubicBezTo>
                  <a:close/>
                  <a:moveTo>
                    <a:pt x="156" y="69"/>
                  </a:moveTo>
                  <a:cubicBezTo>
                    <a:pt x="156" y="69"/>
                    <a:pt x="156" y="69"/>
                    <a:pt x="156" y="69"/>
                  </a:cubicBezTo>
                  <a:cubicBezTo>
                    <a:pt x="168" y="68"/>
                    <a:pt x="180" y="66"/>
                    <a:pt x="192" y="65"/>
                  </a:cubicBezTo>
                  <a:cubicBezTo>
                    <a:pt x="200" y="64"/>
                    <a:pt x="207" y="62"/>
                    <a:pt x="214" y="59"/>
                  </a:cubicBezTo>
                  <a:cubicBezTo>
                    <a:pt x="217" y="58"/>
                    <a:pt x="219" y="55"/>
                    <a:pt x="218" y="52"/>
                  </a:cubicBezTo>
                  <a:cubicBezTo>
                    <a:pt x="217" y="49"/>
                    <a:pt x="214" y="48"/>
                    <a:pt x="211" y="49"/>
                  </a:cubicBezTo>
                  <a:cubicBezTo>
                    <a:pt x="202" y="52"/>
                    <a:pt x="192" y="54"/>
                    <a:pt x="183" y="55"/>
                  </a:cubicBezTo>
                  <a:cubicBezTo>
                    <a:pt x="173" y="56"/>
                    <a:pt x="164" y="57"/>
                    <a:pt x="155" y="58"/>
                  </a:cubicBezTo>
                  <a:cubicBezTo>
                    <a:pt x="153" y="58"/>
                    <a:pt x="151" y="59"/>
                    <a:pt x="150" y="62"/>
                  </a:cubicBezTo>
                  <a:cubicBezTo>
                    <a:pt x="149" y="64"/>
                    <a:pt x="150" y="66"/>
                    <a:pt x="152" y="67"/>
                  </a:cubicBezTo>
                  <a:cubicBezTo>
                    <a:pt x="153" y="69"/>
                    <a:pt x="155" y="69"/>
                    <a:pt x="156" y="6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58595B"/>
                </a:solidFill>
              </a:endParaRPr>
            </a:p>
          </p:txBody>
        </p:sp>
        <p:sp>
          <p:nvSpPr>
            <p:cNvPr id="240" name="Freeform 426"/>
            <p:cNvSpPr>
              <a:spLocks noEditPoints="1"/>
            </p:cNvSpPr>
            <p:nvPr/>
          </p:nvSpPr>
          <p:spPr bwMode="gray">
            <a:xfrm>
              <a:off x="7949368" y="3044184"/>
              <a:ext cx="457014" cy="158197"/>
            </a:xfrm>
            <a:custGeom>
              <a:avLst/>
              <a:gdLst/>
              <a:ahLst/>
              <a:cxnLst>
                <a:cxn ang="0">
                  <a:pos x="234" y="0"/>
                </a:cxn>
                <a:cxn ang="0">
                  <a:pos x="234" y="8"/>
                </a:cxn>
                <a:cxn ang="0">
                  <a:pos x="234" y="54"/>
                </a:cxn>
                <a:cxn ang="0">
                  <a:pos x="230" y="62"/>
                </a:cxn>
                <a:cxn ang="0">
                  <a:pos x="217" y="69"/>
                </a:cxn>
                <a:cxn ang="0">
                  <a:pos x="189" y="76"/>
                </a:cxn>
                <a:cxn ang="0">
                  <a:pos x="140" y="80"/>
                </a:cxn>
                <a:cxn ang="0">
                  <a:pos x="106" y="81"/>
                </a:cxn>
                <a:cxn ang="0">
                  <a:pos x="61" y="78"/>
                </a:cxn>
                <a:cxn ang="0">
                  <a:pos x="21" y="71"/>
                </a:cxn>
                <a:cxn ang="0">
                  <a:pos x="6" y="64"/>
                </a:cxn>
                <a:cxn ang="0">
                  <a:pos x="3" y="61"/>
                </a:cxn>
                <a:cxn ang="0">
                  <a:pos x="0" y="55"/>
                </a:cxn>
                <a:cxn ang="0">
                  <a:pos x="1" y="2"/>
                </a:cxn>
                <a:cxn ang="0">
                  <a:pos x="1" y="0"/>
                </a:cxn>
                <a:cxn ang="0">
                  <a:pos x="34" y="14"/>
                </a:cxn>
                <a:cxn ang="0">
                  <a:pos x="80" y="20"/>
                </a:cxn>
                <a:cxn ang="0">
                  <a:pos x="128" y="21"/>
                </a:cxn>
                <a:cxn ang="0">
                  <a:pos x="182" y="17"/>
                </a:cxn>
                <a:cxn ang="0">
                  <a:pos x="217" y="9"/>
                </a:cxn>
                <a:cxn ang="0">
                  <a:pos x="234" y="0"/>
                </a:cxn>
                <a:cxn ang="0">
                  <a:pos x="157" y="46"/>
                </a:cxn>
                <a:cxn ang="0">
                  <a:pos x="189" y="42"/>
                </a:cxn>
                <a:cxn ang="0">
                  <a:pos x="215" y="36"/>
                </a:cxn>
                <a:cxn ang="0">
                  <a:pos x="219" y="29"/>
                </a:cxn>
                <a:cxn ang="0">
                  <a:pos x="211" y="26"/>
                </a:cxn>
                <a:cxn ang="0">
                  <a:pos x="202" y="29"/>
                </a:cxn>
                <a:cxn ang="0">
                  <a:pos x="157" y="35"/>
                </a:cxn>
                <a:cxn ang="0">
                  <a:pos x="151" y="41"/>
                </a:cxn>
                <a:cxn ang="0">
                  <a:pos x="157" y="46"/>
                </a:cxn>
              </a:cxnLst>
              <a:rect l="0" t="0" r="r" b="b"/>
              <a:pathLst>
                <a:path w="234" h="81">
                  <a:moveTo>
                    <a:pt x="234" y="0"/>
                  </a:moveTo>
                  <a:cubicBezTo>
                    <a:pt x="234" y="2"/>
                    <a:pt x="234" y="5"/>
                    <a:pt x="234" y="8"/>
                  </a:cubicBezTo>
                  <a:cubicBezTo>
                    <a:pt x="234" y="23"/>
                    <a:pt x="234" y="39"/>
                    <a:pt x="234" y="54"/>
                  </a:cubicBezTo>
                  <a:cubicBezTo>
                    <a:pt x="234" y="57"/>
                    <a:pt x="233" y="60"/>
                    <a:pt x="230" y="62"/>
                  </a:cubicBezTo>
                  <a:cubicBezTo>
                    <a:pt x="227" y="66"/>
                    <a:pt x="222" y="68"/>
                    <a:pt x="217" y="69"/>
                  </a:cubicBezTo>
                  <a:cubicBezTo>
                    <a:pt x="208" y="73"/>
                    <a:pt x="199" y="74"/>
                    <a:pt x="189" y="76"/>
                  </a:cubicBezTo>
                  <a:cubicBezTo>
                    <a:pt x="173" y="79"/>
                    <a:pt x="156" y="80"/>
                    <a:pt x="140" y="80"/>
                  </a:cubicBezTo>
                  <a:cubicBezTo>
                    <a:pt x="128" y="81"/>
                    <a:pt x="117" y="81"/>
                    <a:pt x="106" y="81"/>
                  </a:cubicBezTo>
                  <a:cubicBezTo>
                    <a:pt x="91" y="80"/>
                    <a:pt x="76" y="79"/>
                    <a:pt x="61" y="78"/>
                  </a:cubicBezTo>
                  <a:cubicBezTo>
                    <a:pt x="48" y="77"/>
                    <a:pt x="34" y="75"/>
                    <a:pt x="21" y="71"/>
                  </a:cubicBezTo>
                  <a:cubicBezTo>
                    <a:pt x="15" y="69"/>
                    <a:pt x="11" y="67"/>
                    <a:pt x="6" y="64"/>
                  </a:cubicBezTo>
                  <a:cubicBezTo>
                    <a:pt x="5" y="63"/>
                    <a:pt x="4" y="62"/>
                    <a:pt x="3" y="61"/>
                  </a:cubicBezTo>
                  <a:cubicBezTo>
                    <a:pt x="1" y="59"/>
                    <a:pt x="0" y="57"/>
                    <a:pt x="0" y="55"/>
                  </a:cubicBezTo>
                  <a:cubicBezTo>
                    <a:pt x="1" y="37"/>
                    <a:pt x="1" y="19"/>
                    <a:pt x="1" y="2"/>
                  </a:cubicBezTo>
                  <a:cubicBezTo>
                    <a:pt x="1" y="1"/>
                    <a:pt x="1" y="0"/>
                    <a:pt x="1" y="0"/>
                  </a:cubicBezTo>
                  <a:cubicBezTo>
                    <a:pt x="10" y="9"/>
                    <a:pt x="22" y="11"/>
                    <a:pt x="34" y="14"/>
                  </a:cubicBezTo>
                  <a:cubicBezTo>
                    <a:pt x="49" y="17"/>
                    <a:pt x="65" y="19"/>
                    <a:pt x="80" y="20"/>
                  </a:cubicBezTo>
                  <a:cubicBezTo>
                    <a:pt x="96" y="21"/>
                    <a:pt x="112" y="21"/>
                    <a:pt x="128" y="21"/>
                  </a:cubicBezTo>
                  <a:cubicBezTo>
                    <a:pt x="146" y="21"/>
                    <a:pt x="164" y="19"/>
                    <a:pt x="182" y="17"/>
                  </a:cubicBezTo>
                  <a:cubicBezTo>
                    <a:pt x="194" y="15"/>
                    <a:pt x="206" y="13"/>
                    <a:pt x="217" y="9"/>
                  </a:cubicBezTo>
                  <a:cubicBezTo>
                    <a:pt x="225" y="7"/>
                    <a:pt x="227" y="5"/>
                    <a:pt x="234" y="0"/>
                  </a:cubicBezTo>
                  <a:close/>
                  <a:moveTo>
                    <a:pt x="157" y="46"/>
                  </a:moveTo>
                  <a:cubicBezTo>
                    <a:pt x="168" y="45"/>
                    <a:pt x="178" y="44"/>
                    <a:pt x="189" y="42"/>
                  </a:cubicBezTo>
                  <a:cubicBezTo>
                    <a:pt x="198" y="41"/>
                    <a:pt x="207" y="39"/>
                    <a:pt x="215" y="36"/>
                  </a:cubicBezTo>
                  <a:cubicBezTo>
                    <a:pt x="218" y="35"/>
                    <a:pt x="220" y="32"/>
                    <a:pt x="219" y="29"/>
                  </a:cubicBezTo>
                  <a:cubicBezTo>
                    <a:pt x="218" y="26"/>
                    <a:pt x="215" y="25"/>
                    <a:pt x="211" y="26"/>
                  </a:cubicBezTo>
                  <a:cubicBezTo>
                    <a:pt x="208" y="27"/>
                    <a:pt x="205" y="28"/>
                    <a:pt x="202" y="29"/>
                  </a:cubicBezTo>
                  <a:cubicBezTo>
                    <a:pt x="187" y="33"/>
                    <a:pt x="172" y="34"/>
                    <a:pt x="157" y="35"/>
                  </a:cubicBezTo>
                  <a:cubicBezTo>
                    <a:pt x="153" y="35"/>
                    <a:pt x="151" y="37"/>
                    <a:pt x="151" y="41"/>
                  </a:cubicBezTo>
                  <a:cubicBezTo>
                    <a:pt x="151" y="44"/>
                    <a:pt x="154" y="46"/>
                    <a:pt x="157" y="4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58595B"/>
                </a:solidFill>
              </a:endParaRPr>
            </a:p>
          </p:txBody>
        </p:sp>
        <p:sp>
          <p:nvSpPr>
            <p:cNvPr id="241" name="Freeform 427"/>
            <p:cNvSpPr>
              <a:spLocks noEditPoints="1"/>
            </p:cNvSpPr>
            <p:nvPr/>
          </p:nvSpPr>
          <p:spPr bwMode="gray">
            <a:xfrm>
              <a:off x="7949368" y="3184800"/>
              <a:ext cx="457014" cy="158197"/>
            </a:xfrm>
            <a:custGeom>
              <a:avLst/>
              <a:gdLst/>
              <a:ahLst/>
              <a:cxnLst>
                <a:cxn ang="0">
                  <a:pos x="1" y="1"/>
                </a:cxn>
                <a:cxn ang="0">
                  <a:pos x="29" y="14"/>
                </a:cxn>
                <a:cxn ang="0">
                  <a:pos x="65" y="19"/>
                </a:cxn>
                <a:cxn ang="0">
                  <a:pos x="103" y="22"/>
                </a:cxn>
                <a:cxn ang="0">
                  <a:pos x="129" y="22"/>
                </a:cxn>
                <a:cxn ang="0">
                  <a:pos x="188" y="17"/>
                </a:cxn>
                <a:cxn ang="0">
                  <a:pos x="220" y="9"/>
                </a:cxn>
                <a:cxn ang="0">
                  <a:pos x="234" y="0"/>
                </a:cxn>
                <a:cxn ang="0">
                  <a:pos x="234" y="2"/>
                </a:cxn>
                <a:cxn ang="0">
                  <a:pos x="234" y="54"/>
                </a:cxn>
                <a:cxn ang="0">
                  <a:pos x="229" y="64"/>
                </a:cxn>
                <a:cxn ang="0">
                  <a:pos x="214" y="71"/>
                </a:cxn>
                <a:cxn ang="0">
                  <a:pos x="185" y="78"/>
                </a:cxn>
                <a:cxn ang="0">
                  <a:pos x="135" y="82"/>
                </a:cxn>
                <a:cxn ang="0">
                  <a:pos x="90" y="81"/>
                </a:cxn>
                <a:cxn ang="0">
                  <a:pos x="57" y="78"/>
                </a:cxn>
                <a:cxn ang="0">
                  <a:pos x="17" y="70"/>
                </a:cxn>
                <a:cxn ang="0">
                  <a:pos x="4" y="63"/>
                </a:cxn>
                <a:cxn ang="0">
                  <a:pos x="0" y="54"/>
                </a:cxn>
                <a:cxn ang="0">
                  <a:pos x="1" y="3"/>
                </a:cxn>
                <a:cxn ang="0">
                  <a:pos x="1" y="1"/>
                </a:cxn>
                <a:cxn ang="0">
                  <a:pos x="156" y="47"/>
                </a:cxn>
                <a:cxn ang="0">
                  <a:pos x="157" y="47"/>
                </a:cxn>
                <a:cxn ang="0">
                  <a:pos x="193" y="43"/>
                </a:cxn>
                <a:cxn ang="0">
                  <a:pos x="216" y="37"/>
                </a:cxn>
                <a:cxn ang="0">
                  <a:pos x="219" y="30"/>
                </a:cxn>
                <a:cxn ang="0">
                  <a:pos x="212" y="27"/>
                </a:cxn>
                <a:cxn ang="0">
                  <a:pos x="182" y="33"/>
                </a:cxn>
                <a:cxn ang="0">
                  <a:pos x="156" y="36"/>
                </a:cxn>
                <a:cxn ang="0">
                  <a:pos x="151" y="41"/>
                </a:cxn>
                <a:cxn ang="0">
                  <a:pos x="156" y="47"/>
                </a:cxn>
              </a:cxnLst>
              <a:rect l="0" t="0" r="r" b="b"/>
              <a:pathLst>
                <a:path w="234" h="82">
                  <a:moveTo>
                    <a:pt x="1" y="1"/>
                  </a:moveTo>
                  <a:cubicBezTo>
                    <a:pt x="8" y="9"/>
                    <a:pt x="19" y="11"/>
                    <a:pt x="29" y="14"/>
                  </a:cubicBezTo>
                  <a:cubicBezTo>
                    <a:pt x="41" y="17"/>
                    <a:pt x="53" y="18"/>
                    <a:pt x="65" y="19"/>
                  </a:cubicBezTo>
                  <a:cubicBezTo>
                    <a:pt x="78" y="20"/>
                    <a:pt x="91" y="21"/>
                    <a:pt x="103" y="22"/>
                  </a:cubicBezTo>
                  <a:cubicBezTo>
                    <a:pt x="112" y="22"/>
                    <a:pt x="120" y="22"/>
                    <a:pt x="129" y="22"/>
                  </a:cubicBezTo>
                  <a:cubicBezTo>
                    <a:pt x="148" y="21"/>
                    <a:pt x="168" y="20"/>
                    <a:pt x="188" y="17"/>
                  </a:cubicBezTo>
                  <a:cubicBezTo>
                    <a:pt x="199" y="15"/>
                    <a:pt x="209" y="13"/>
                    <a:pt x="220" y="9"/>
                  </a:cubicBezTo>
                  <a:cubicBezTo>
                    <a:pt x="225" y="7"/>
                    <a:pt x="230" y="5"/>
                    <a:pt x="234" y="0"/>
                  </a:cubicBezTo>
                  <a:cubicBezTo>
                    <a:pt x="234" y="1"/>
                    <a:pt x="234" y="2"/>
                    <a:pt x="234" y="2"/>
                  </a:cubicBezTo>
                  <a:cubicBezTo>
                    <a:pt x="234" y="19"/>
                    <a:pt x="234" y="36"/>
                    <a:pt x="234" y="54"/>
                  </a:cubicBezTo>
                  <a:cubicBezTo>
                    <a:pt x="234" y="58"/>
                    <a:pt x="232" y="61"/>
                    <a:pt x="229" y="64"/>
                  </a:cubicBezTo>
                  <a:cubicBezTo>
                    <a:pt x="225" y="68"/>
                    <a:pt x="219" y="70"/>
                    <a:pt x="214" y="71"/>
                  </a:cubicBezTo>
                  <a:cubicBezTo>
                    <a:pt x="205" y="74"/>
                    <a:pt x="195" y="76"/>
                    <a:pt x="185" y="78"/>
                  </a:cubicBezTo>
                  <a:cubicBezTo>
                    <a:pt x="168" y="80"/>
                    <a:pt x="151" y="81"/>
                    <a:pt x="135" y="82"/>
                  </a:cubicBezTo>
                  <a:cubicBezTo>
                    <a:pt x="120" y="82"/>
                    <a:pt x="105" y="82"/>
                    <a:pt x="90" y="81"/>
                  </a:cubicBezTo>
                  <a:cubicBezTo>
                    <a:pt x="79" y="80"/>
                    <a:pt x="68" y="80"/>
                    <a:pt x="57" y="78"/>
                  </a:cubicBezTo>
                  <a:cubicBezTo>
                    <a:pt x="43" y="77"/>
                    <a:pt x="30" y="75"/>
                    <a:pt x="17" y="70"/>
                  </a:cubicBezTo>
                  <a:cubicBezTo>
                    <a:pt x="12" y="68"/>
                    <a:pt x="7" y="66"/>
                    <a:pt x="4" y="63"/>
                  </a:cubicBezTo>
                  <a:cubicBezTo>
                    <a:pt x="2" y="60"/>
                    <a:pt x="0" y="58"/>
                    <a:pt x="0" y="54"/>
                  </a:cubicBezTo>
                  <a:cubicBezTo>
                    <a:pt x="1" y="37"/>
                    <a:pt x="1" y="20"/>
                    <a:pt x="1" y="3"/>
                  </a:cubicBezTo>
                  <a:cubicBezTo>
                    <a:pt x="1" y="2"/>
                    <a:pt x="1" y="1"/>
                    <a:pt x="1" y="1"/>
                  </a:cubicBezTo>
                  <a:close/>
                  <a:moveTo>
                    <a:pt x="156" y="47"/>
                  </a:moveTo>
                  <a:cubicBezTo>
                    <a:pt x="156" y="47"/>
                    <a:pt x="156" y="47"/>
                    <a:pt x="157" y="47"/>
                  </a:cubicBezTo>
                  <a:cubicBezTo>
                    <a:pt x="169" y="46"/>
                    <a:pt x="181" y="44"/>
                    <a:pt x="193" y="43"/>
                  </a:cubicBezTo>
                  <a:cubicBezTo>
                    <a:pt x="201" y="42"/>
                    <a:pt x="208" y="40"/>
                    <a:pt x="216" y="37"/>
                  </a:cubicBezTo>
                  <a:cubicBezTo>
                    <a:pt x="218" y="36"/>
                    <a:pt x="220" y="33"/>
                    <a:pt x="219" y="30"/>
                  </a:cubicBezTo>
                  <a:cubicBezTo>
                    <a:pt x="218" y="27"/>
                    <a:pt x="215" y="26"/>
                    <a:pt x="212" y="27"/>
                  </a:cubicBezTo>
                  <a:cubicBezTo>
                    <a:pt x="202" y="30"/>
                    <a:pt x="192" y="32"/>
                    <a:pt x="182" y="33"/>
                  </a:cubicBezTo>
                  <a:cubicBezTo>
                    <a:pt x="174" y="34"/>
                    <a:pt x="165" y="35"/>
                    <a:pt x="156" y="36"/>
                  </a:cubicBezTo>
                  <a:cubicBezTo>
                    <a:pt x="153" y="36"/>
                    <a:pt x="151" y="39"/>
                    <a:pt x="151" y="41"/>
                  </a:cubicBezTo>
                  <a:cubicBezTo>
                    <a:pt x="151" y="44"/>
                    <a:pt x="154" y="47"/>
                    <a:pt x="156" y="4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58595B"/>
                </a:solidFill>
              </a:endParaRPr>
            </a:p>
          </p:txBody>
        </p:sp>
      </p:grpSp>
      <p:grpSp>
        <p:nvGrpSpPr>
          <p:cNvPr id="9" name="Group 2"/>
          <p:cNvGrpSpPr/>
          <p:nvPr/>
        </p:nvGrpSpPr>
        <p:grpSpPr bwMode="gray">
          <a:xfrm>
            <a:off x="1716692" y="4666566"/>
            <a:ext cx="898649" cy="236619"/>
            <a:chOff x="5076580" y="4961883"/>
            <a:chExt cx="1530014" cy="402860"/>
          </a:xfrm>
          <a:solidFill>
            <a:srgbClr val="007395"/>
          </a:solidFill>
        </p:grpSpPr>
        <p:sp>
          <p:nvSpPr>
            <p:cNvPr id="246" name="Rectangle 245"/>
            <p:cNvSpPr/>
            <p:nvPr/>
          </p:nvSpPr>
          <p:spPr bwMode="gray">
            <a:xfrm>
              <a:off x="5076580" y="5059943"/>
              <a:ext cx="292100" cy="30480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700" b="1">
                <a:solidFill>
                  <a:srgbClr val="FFFFFF"/>
                </a:solidFill>
              </a:endParaRPr>
            </a:p>
          </p:txBody>
        </p:sp>
        <p:sp>
          <p:nvSpPr>
            <p:cNvPr id="247" name="Rectangle 246"/>
            <p:cNvSpPr/>
            <p:nvPr/>
          </p:nvSpPr>
          <p:spPr bwMode="gray">
            <a:xfrm>
              <a:off x="5144514" y="5010913"/>
              <a:ext cx="292100" cy="30480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700" b="1">
                <a:solidFill>
                  <a:srgbClr val="FFFFFF"/>
                </a:solidFill>
              </a:endParaRPr>
            </a:p>
          </p:txBody>
        </p:sp>
        <p:sp>
          <p:nvSpPr>
            <p:cNvPr id="248" name="Rectangle 247"/>
            <p:cNvSpPr/>
            <p:nvPr/>
          </p:nvSpPr>
          <p:spPr bwMode="gray">
            <a:xfrm>
              <a:off x="5212448" y="4961883"/>
              <a:ext cx="292100" cy="30480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 tIns="9144" rIns="9144" bIns="9144" numCol="1" spcCol="0" rtlCol="0" fromWordArt="0" anchor="ctr" anchorCtr="0" forceAA="0" compatLnSpc="1">
              <a:prstTxWarp prst="textNoShape">
                <a:avLst/>
              </a:prstTxWarp>
              <a:noAutofit/>
            </a:bodyPr>
            <a:lstStyle/>
            <a:p>
              <a:pPr algn="ctr">
                <a:lnSpc>
                  <a:spcPct val="90000"/>
                </a:lnSpc>
              </a:pPr>
              <a:r>
                <a:rPr lang="en-US" sz="700" b="1" dirty="0" smtClean="0">
                  <a:solidFill>
                    <a:srgbClr val="FFFFFF"/>
                  </a:solidFill>
                </a:rPr>
                <a:t>VM</a:t>
              </a:r>
              <a:endParaRPr lang="en-US" sz="700" b="1" dirty="0">
                <a:solidFill>
                  <a:srgbClr val="FFFFFF"/>
                </a:solidFill>
              </a:endParaRPr>
            </a:p>
          </p:txBody>
        </p:sp>
        <p:sp>
          <p:nvSpPr>
            <p:cNvPr id="249" name="Rectangle 248"/>
            <p:cNvSpPr/>
            <p:nvPr/>
          </p:nvSpPr>
          <p:spPr bwMode="gray">
            <a:xfrm>
              <a:off x="5575308" y="5075031"/>
              <a:ext cx="833293" cy="289712"/>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 tIns="9144" rIns="9144" bIns="9144" numCol="1" spcCol="0" rtlCol="0" fromWordArt="0" anchor="ctr" anchorCtr="0" forceAA="0" compatLnSpc="1">
              <a:prstTxWarp prst="textNoShape">
                <a:avLst/>
              </a:prstTxWarp>
              <a:noAutofit/>
            </a:bodyPr>
            <a:lstStyle/>
            <a:p>
              <a:pPr algn="ctr">
                <a:lnSpc>
                  <a:spcPct val="90000"/>
                </a:lnSpc>
              </a:pPr>
              <a:endParaRPr lang="en-US" sz="700" b="1">
                <a:solidFill>
                  <a:srgbClr val="FFFFFF"/>
                </a:solidFill>
              </a:endParaRPr>
            </a:p>
          </p:txBody>
        </p:sp>
        <p:sp>
          <p:nvSpPr>
            <p:cNvPr id="250" name="Rectangle 249"/>
            <p:cNvSpPr/>
            <p:nvPr/>
          </p:nvSpPr>
          <p:spPr bwMode="gray">
            <a:xfrm>
              <a:off x="5657858" y="5051193"/>
              <a:ext cx="833293" cy="26452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 tIns="9144" rIns="9144" bIns="9144" numCol="1" spcCol="0" rtlCol="0" fromWordArt="0" anchor="ctr" anchorCtr="0" forceAA="0" compatLnSpc="1">
              <a:prstTxWarp prst="textNoShape">
                <a:avLst/>
              </a:prstTxWarp>
              <a:noAutofit/>
            </a:bodyPr>
            <a:lstStyle/>
            <a:p>
              <a:pPr algn="ctr">
                <a:lnSpc>
                  <a:spcPct val="90000"/>
                </a:lnSpc>
              </a:pPr>
              <a:endParaRPr lang="en-US" sz="700" b="1">
                <a:solidFill>
                  <a:srgbClr val="FFFFFF"/>
                </a:solidFill>
              </a:endParaRPr>
            </a:p>
          </p:txBody>
        </p:sp>
        <p:sp>
          <p:nvSpPr>
            <p:cNvPr id="251" name="Rectangle 250"/>
            <p:cNvSpPr/>
            <p:nvPr/>
          </p:nvSpPr>
          <p:spPr bwMode="gray">
            <a:xfrm>
              <a:off x="5740408" y="5002163"/>
              <a:ext cx="866186" cy="26452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 tIns="9144" rIns="9144" bIns="9144" numCol="1" spcCol="0" rtlCol="0" fromWordArt="0" anchor="ctr" anchorCtr="0" forceAA="0" compatLnSpc="1">
              <a:prstTxWarp prst="textNoShape">
                <a:avLst/>
              </a:prstTxWarp>
              <a:noAutofit/>
            </a:bodyPr>
            <a:lstStyle/>
            <a:p>
              <a:pPr algn="ctr">
                <a:lnSpc>
                  <a:spcPct val="90000"/>
                </a:lnSpc>
              </a:pPr>
              <a:r>
                <a:rPr lang="en-US" sz="700" b="1" dirty="0">
                  <a:solidFill>
                    <a:srgbClr val="FFFFFF"/>
                  </a:solidFill>
                </a:rPr>
                <a:t>CONTAINER</a:t>
              </a:r>
            </a:p>
          </p:txBody>
        </p:sp>
      </p:grpSp>
      <p:sp>
        <p:nvSpPr>
          <p:cNvPr id="207" name="Rectangle 206"/>
          <p:cNvSpPr/>
          <p:nvPr/>
        </p:nvSpPr>
        <p:spPr bwMode="gray">
          <a:xfrm>
            <a:off x="333971" y="5185348"/>
            <a:ext cx="2449137" cy="666608"/>
          </a:xfrm>
          <a:prstGeom prst="rect">
            <a:avLst/>
          </a:prstGeom>
          <a:solidFill>
            <a:schemeClr val="tx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202" name="Rounded Rectangle 67"/>
          <p:cNvSpPr/>
          <p:nvPr/>
        </p:nvSpPr>
        <p:spPr bwMode="gray">
          <a:xfrm>
            <a:off x="414212" y="5261928"/>
            <a:ext cx="1359132" cy="513448"/>
          </a:xfrm>
          <a:prstGeom prst="rect">
            <a:avLst/>
          </a:prstGeom>
          <a:noFill/>
          <a:ln w="3175" cmpd="sng">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b="1" dirty="0" smtClean="0">
                <a:solidFill>
                  <a:srgbClr val="FFFFFF"/>
                </a:solidFill>
                <a:cs typeface="Calibri"/>
              </a:rPr>
              <a:t>INFRASTRUCTURE TIER</a:t>
            </a:r>
            <a:endParaRPr lang="en-US" sz="1200" b="1" dirty="0">
              <a:solidFill>
                <a:srgbClr val="FFFFFF"/>
              </a:solidFill>
              <a:cs typeface="Calibri"/>
            </a:endParaRPr>
          </a:p>
        </p:txBody>
      </p:sp>
      <p:grpSp>
        <p:nvGrpSpPr>
          <p:cNvPr id="10" name="Group 251"/>
          <p:cNvGrpSpPr/>
          <p:nvPr/>
        </p:nvGrpSpPr>
        <p:grpSpPr bwMode="gray">
          <a:xfrm>
            <a:off x="2028448" y="5320338"/>
            <a:ext cx="586893" cy="396627"/>
            <a:chOff x="7166454" y="3091720"/>
            <a:chExt cx="638639" cy="444676"/>
          </a:xfrm>
          <a:solidFill>
            <a:srgbClr val="FFFFFF"/>
          </a:solidFill>
        </p:grpSpPr>
        <p:sp>
          <p:nvSpPr>
            <p:cNvPr id="253" name="Freeform 753"/>
            <p:cNvSpPr>
              <a:spLocks noEditPoints="1"/>
            </p:cNvSpPr>
            <p:nvPr/>
          </p:nvSpPr>
          <p:spPr bwMode="gray">
            <a:xfrm>
              <a:off x="7341490" y="3091720"/>
              <a:ext cx="231803" cy="85151"/>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58595B"/>
                </a:solidFill>
              </a:endParaRPr>
            </a:p>
          </p:txBody>
        </p:sp>
        <p:sp>
          <p:nvSpPr>
            <p:cNvPr id="254" name="Freeform 754"/>
            <p:cNvSpPr>
              <a:spLocks noEditPoints="1"/>
            </p:cNvSpPr>
            <p:nvPr/>
          </p:nvSpPr>
          <p:spPr bwMode="gray">
            <a:xfrm>
              <a:off x="7341490" y="3451245"/>
              <a:ext cx="231803" cy="85151"/>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58595B"/>
                </a:solidFill>
              </a:endParaRPr>
            </a:p>
          </p:txBody>
        </p:sp>
        <p:sp>
          <p:nvSpPr>
            <p:cNvPr id="255" name="Freeform 755"/>
            <p:cNvSpPr>
              <a:spLocks noEditPoints="1"/>
            </p:cNvSpPr>
            <p:nvPr/>
          </p:nvSpPr>
          <p:spPr bwMode="gray">
            <a:xfrm>
              <a:off x="7596945" y="3271482"/>
              <a:ext cx="208148" cy="127727"/>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58595B"/>
                </a:solidFill>
              </a:endParaRPr>
            </a:p>
          </p:txBody>
        </p:sp>
        <p:sp>
          <p:nvSpPr>
            <p:cNvPr id="256" name="Freeform 756"/>
            <p:cNvSpPr>
              <a:spLocks noEditPoints="1"/>
            </p:cNvSpPr>
            <p:nvPr/>
          </p:nvSpPr>
          <p:spPr bwMode="gray">
            <a:xfrm>
              <a:off x="7596945" y="3413400"/>
              <a:ext cx="208148" cy="122995"/>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58595B"/>
                </a:solidFill>
              </a:endParaRPr>
            </a:p>
          </p:txBody>
        </p:sp>
        <p:sp>
          <p:nvSpPr>
            <p:cNvPr id="257" name="Freeform 757"/>
            <p:cNvSpPr>
              <a:spLocks noEditPoints="1"/>
            </p:cNvSpPr>
            <p:nvPr/>
          </p:nvSpPr>
          <p:spPr bwMode="gray">
            <a:xfrm>
              <a:off x="7341490" y="3361362"/>
              <a:ext cx="231803" cy="75689"/>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58595B"/>
                </a:solidFill>
              </a:endParaRPr>
            </a:p>
          </p:txBody>
        </p:sp>
        <p:sp>
          <p:nvSpPr>
            <p:cNvPr id="258" name="Freeform 758"/>
            <p:cNvSpPr>
              <a:spLocks noEditPoints="1"/>
            </p:cNvSpPr>
            <p:nvPr/>
          </p:nvSpPr>
          <p:spPr bwMode="gray">
            <a:xfrm>
              <a:off x="7341490" y="3191061"/>
              <a:ext cx="231803" cy="70961"/>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58595B"/>
                </a:solidFill>
              </a:endParaRPr>
            </a:p>
          </p:txBody>
        </p:sp>
        <p:sp>
          <p:nvSpPr>
            <p:cNvPr id="259" name="Freeform 759"/>
            <p:cNvSpPr>
              <a:spLocks noEditPoints="1"/>
            </p:cNvSpPr>
            <p:nvPr/>
          </p:nvSpPr>
          <p:spPr bwMode="gray">
            <a:xfrm>
              <a:off x="7341490" y="3276212"/>
              <a:ext cx="231803" cy="70961"/>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58595B"/>
                </a:solidFill>
              </a:endParaRPr>
            </a:p>
          </p:txBody>
        </p:sp>
        <p:sp>
          <p:nvSpPr>
            <p:cNvPr id="260" name="Freeform 760"/>
            <p:cNvSpPr>
              <a:spLocks/>
            </p:cNvSpPr>
            <p:nvPr/>
          </p:nvSpPr>
          <p:spPr bwMode="gray">
            <a:xfrm>
              <a:off x="7166454" y="3295133"/>
              <a:ext cx="146650" cy="17503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58595B"/>
                </a:solidFill>
              </a:endParaRPr>
            </a:p>
          </p:txBody>
        </p:sp>
        <p:sp>
          <p:nvSpPr>
            <p:cNvPr id="261" name="Freeform 761"/>
            <p:cNvSpPr>
              <a:spLocks/>
            </p:cNvSpPr>
            <p:nvPr/>
          </p:nvSpPr>
          <p:spPr bwMode="gray">
            <a:xfrm>
              <a:off x="7166454" y="3479628"/>
              <a:ext cx="146650" cy="56766"/>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58595B"/>
                </a:solidFill>
              </a:endParaRPr>
            </a:p>
          </p:txBody>
        </p:sp>
      </p:grpSp>
      <p:grpSp>
        <p:nvGrpSpPr>
          <p:cNvPr id="11" name="Group 2"/>
          <p:cNvGrpSpPr/>
          <p:nvPr/>
        </p:nvGrpSpPr>
        <p:grpSpPr bwMode="gray">
          <a:xfrm>
            <a:off x="1824530" y="4830963"/>
            <a:ext cx="898649" cy="236619"/>
            <a:chOff x="5076580" y="4961883"/>
            <a:chExt cx="1530014" cy="402860"/>
          </a:xfrm>
          <a:solidFill>
            <a:srgbClr val="007395"/>
          </a:solidFill>
        </p:grpSpPr>
        <p:sp>
          <p:nvSpPr>
            <p:cNvPr id="130" name="Rectangle 129"/>
            <p:cNvSpPr/>
            <p:nvPr/>
          </p:nvSpPr>
          <p:spPr bwMode="gray">
            <a:xfrm>
              <a:off x="5076580" y="5059943"/>
              <a:ext cx="292100" cy="30480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700" b="1">
                <a:solidFill>
                  <a:srgbClr val="FFFFFF"/>
                </a:solidFill>
              </a:endParaRPr>
            </a:p>
          </p:txBody>
        </p:sp>
        <p:sp>
          <p:nvSpPr>
            <p:cNvPr id="131" name="Rectangle 130"/>
            <p:cNvSpPr/>
            <p:nvPr/>
          </p:nvSpPr>
          <p:spPr bwMode="gray">
            <a:xfrm>
              <a:off x="5144514" y="5010913"/>
              <a:ext cx="292100" cy="30480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700" b="1">
                <a:solidFill>
                  <a:srgbClr val="FFFFFF"/>
                </a:solidFill>
              </a:endParaRPr>
            </a:p>
          </p:txBody>
        </p:sp>
        <p:sp>
          <p:nvSpPr>
            <p:cNvPr id="132" name="Rectangle 131"/>
            <p:cNvSpPr/>
            <p:nvPr/>
          </p:nvSpPr>
          <p:spPr bwMode="gray">
            <a:xfrm>
              <a:off x="5212448" y="4961883"/>
              <a:ext cx="292100" cy="30480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 tIns="9144" rIns="9144" bIns="9144" numCol="1" spcCol="0" rtlCol="0" fromWordArt="0" anchor="ctr" anchorCtr="0" forceAA="0" compatLnSpc="1">
              <a:prstTxWarp prst="textNoShape">
                <a:avLst/>
              </a:prstTxWarp>
              <a:noAutofit/>
            </a:bodyPr>
            <a:lstStyle/>
            <a:p>
              <a:pPr algn="ctr">
                <a:lnSpc>
                  <a:spcPct val="90000"/>
                </a:lnSpc>
              </a:pPr>
              <a:r>
                <a:rPr lang="en-US" sz="700" b="1" dirty="0" smtClean="0">
                  <a:solidFill>
                    <a:srgbClr val="FFFFFF"/>
                  </a:solidFill>
                </a:rPr>
                <a:t>VM</a:t>
              </a:r>
              <a:endParaRPr lang="en-US" sz="700" b="1" dirty="0">
                <a:solidFill>
                  <a:srgbClr val="FFFFFF"/>
                </a:solidFill>
              </a:endParaRPr>
            </a:p>
          </p:txBody>
        </p:sp>
        <p:sp>
          <p:nvSpPr>
            <p:cNvPr id="133" name="Rectangle 132"/>
            <p:cNvSpPr/>
            <p:nvPr/>
          </p:nvSpPr>
          <p:spPr bwMode="gray">
            <a:xfrm>
              <a:off x="5575308" y="5075031"/>
              <a:ext cx="833293" cy="289712"/>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 tIns="9144" rIns="9144" bIns="9144" numCol="1" spcCol="0" rtlCol="0" fromWordArt="0" anchor="ctr" anchorCtr="0" forceAA="0" compatLnSpc="1">
              <a:prstTxWarp prst="textNoShape">
                <a:avLst/>
              </a:prstTxWarp>
              <a:noAutofit/>
            </a:bodyPr>
            <a:lstStyle/>
            <a:p>
              <a:pPr algn="ctr">
                <a:lnSpc>
                  <a:spcPct val="90000"/>
                </a:lnSpc>
              </a:pPr>
              <a:endParaRPr lang="en-US" sz="700" b="1">
                <a:solidFill>
                  <a:srgbClr val="FFFFFF"/>
                </a:solidFill>
              </a:endParaRPr>
            </a:p>
          </p:txBody>
        </p:sp>
        <p:sp>
          <p:nvSpPr>
            <p:cNvPr id="134" name="Rectangle 133"/>
            <p:cNvSpPr/>
            <p:nvPr/>
          </p:nvSpPr>
          <p:spPr bwMode="gray">
            <a:xfrm>
              <a:off x="5657858" y="5051193"/>
              <a:ext cx="833293" cy="26452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 tIns="9144" rIns="9144" bIns="9144" numCol="1" spcCol="0" rtlCol="0" fromWordArt="0" anchor="ctr" anchorCtr="0" forceAA="0" compatLnSpc="1">
              <a:prstTxWarp prst="textNoShape">
                <a:avLst/>
              </a:prstTxWarp>
              <a:noAutofit/>
            </a:bodyPr>
            <a:lstStyle/>
            <a:p>
              <a:pPr algn="ctr">
                <a:lnSpc>
                  <a:spcPct val="90000"/>
                </a:lnSpc>
              </a:pPr>
              <a:endParaRPr lang="en-US" sz="700" b="1">
                <a:solidFill>
                  <a:srgbClr val="FFFFFF"/>
                </a:solidFill>
              </a:endParaRPr>
            </a:p>
          </p:txBody>
        </p:sp>
        <p:sp>
          <p:nvSpPr>
            <p:cNvPr id="135" name="Rectangle 134"/>
            <p:cNvSpPr/>
            <p:nvPr/>
          </p:nvSpPr>
          <p:spPr bwMode="gray">
            <a:xfrm>
              <a:off x="5740408" y="5002163"/>
              <a:ext cx="866186" cy="26452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 tIns="9144" rIns="9144" bIns="9144" numCol="1" spcCol="0" rtlCol="0" fromWordArt="0" anchor="ctr" anchorCtr="0" forceAA="0" compatLnSpc="1">
              <a:prstTxWarp prst="textNoShape">
                <a:avLst/>
              </a:prstTxWarp>
              <a:noAutofit/>
            </a:bodyPr>
            <a:lstStyle/>
            <a:p>
              <a:pPr algn="ctr">
                <a:lnSpc>
                  <a:spcPct val="90000"/>
                </a:lnSpc>
              </a:pPr>
              <a:r>
                <a:rPr lang="en-US" sz="700" b="1" dirty="0">
                  <a:solidFill>
                    <a:srgbClr val="FFFFFF"/>
                  </a:solidFill>
                </a:rPr>
                <a:t>CONTAINER</a:t>
              </a:r>
            </a:p>
          </p:txBody>
        </p:sp>
      </p:grpSp>
      <p:sp>
        <p:nvSpPr>
          <p:cNvPr id="144" name="TextBox 143"/>
          <p:cNvSpPr txBox="1"/>
          <p:nvPr/>
        </p:nvSpPr>
        <p:spPr bwMode="gray">
          <a:xfrm>
            <a:off x="2936333" y="1960258"/>
            <a:ext cx="1324074" cy="564159"/>
          </a:xfrm>
          <a:prstGeom prst="rect">
            <a:avLst/>
          </a:prstGeom>
          <a:noFill/>
        </p:spPr>
        <p:txBody>
          <a:bodyPr wrap="none" lIns="0" tIns="0" rIns="0" bIns="0" rtlCol="0" anchor="ctr">
            <a:noAutofit/>
          </a:bodyPr>
          <a:lstStyle/>
          <a:p>
            <a:pPr>
              <a:lnSpc>
                <a:spcPct val="90000"/>
              </a:lnSpc>
            </a:pPr>
            <a:r>
              <a:rPr lang="en-US" sz="1400" b="1" dirty="0" smtClean="0">
                <a:solidFill>
                  <a:srgbClr val="58595B"/>
                </a:solidFill>
              </a:rPr>
              <a:t>Real Users</a:t>
            </a:r>
          </a:p>
          <a:p>
            <a:pPr>
              <a:lnSpc>
                <a:spcPct val="90000"/>
              </a:lnSpc>
            </a:pPr>
            <a:r>
              <a:rPr lang="en-US" sz="1400" b="1" dirty="0" smtClean="0">
                <a:solidFill>
                  <a:srgbClr val="58595B"/>
                </a:solidFill>
              </a:rPr>
              <a:t>Synthetic Users</a:t>
            </a:r>
          </a:p>
        </p:txBody>
      </p:sp>
      <p:sp>
        <p:nvSpPr>
          <p:cNvPr id="122" name="Trapezoid 121"/>
          <p:cNvSpPr/>
          <p:nvPr/>
        </p:nvSpPr>
        <p:spPr bwMode="gray">
          <a:xfrm>
            <a:off x="4762005" y="4512632"/>
            <a:ext cx="2149433" cy="890655"/>
          </a:xfrm>
          <a:prstGeom prst="trapezoid">
            <a:avLst/>
          </a:prstGeom>
          <a:solidFill>
            <a:srgbClr val="FF0000"/>
          </a:solidFill>
          <a:ln w="15875">
            <a:solidFill>
              <a:schemeClr val="accent2"/>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algn="ctr">
              <a:lnSpc>
                <a:spcPct val="90000"/>
              </a:lnSpc>
            </a:pPr>
            <a:r>
              <a:rPr lang="en-US" dirty="0" smtClean="0">
                <a:solidFill>
                  <a:srgbClr val="FFFFFF"/>
                </a:solidFill>
              </a:rPr>
              <a:t>Unified Platform</a:t>
            </a:r>
          </a:p>
        </p:txBody>
      </p:sp>
      <p:sp>
        <p:nvSpPr>
          <p:cNvPr id="145" name="TextBox 144"/>
          <p:cNvSpPr txBox="1"/>
          <p:nvPr/>
        </p:nvSpPr>
        <p:spPr bwMode="gray">
          <a:xfrm>
            <a:off x="2936333" y="2657834"/>
            <a:ext cx="1324074" cy="564159"/>
          </a:xfrm>
          <a:prstGeom prst="rect">
            <a:avLst/>
          </a:prstGeom>
          <a:noFill/>
        </p:spPr>
        <p:txBody>
          <a:bodyPr wrap="none" lIns="0" tIns="0" rIns="0" bIns="0" rtlCol="0" anchor="ctr">
            <a:noAutofit/>
          </a:bodyPr>
          <a:lstStyle/>
          <a:p>
            <a:pPr>
              <a:lnSpc>
                <a:spcPct val="90000"/>
              </a:lnSpc>
            </a:pPr>
            <a:r>
              <a:rPr lang="en-US" sz="1400" b="1" dirty="0">
                <a:solidFill>
                  <a:srgbClr val="58595B"/>
                </a:solidFill>
              </a:rPr>
              <a:t>App </a:t>
            </a:r>
            <a:r>
              <a:rPr lang="en-US" sz="1400" b="1" dirty="0" smtClean="0">
                <a:solidFill>
                  <a:srgbClr val="58595B"/>
                </a:solidFill>
              </a:rPr>
              <a:t>metrics</a:t>
            </a:r>
          </a:p>
          <a:p>
            <a:pPr>
              <a:lnSpc>
                <a:spcPct val="90000"/>
              </a:lnSpc>
            </a:pPr>
            <a:r>
              <a:rPr lang="en-US" sz="1400" b="1" dirty="0" smtClean="0">
                <a:solidFill>
                  <a:srgbClr val="58595B"/>
                </a:solidFill>
              </a:rPr>
              <a:t>Transactions</a:t>
            </a:r>
            <a:endParaRPr lang="en-US" sz="1400" b="1" dirty="0">
              <a:solidFill>
                <a:srgbClr val="58595B"/>
              </a:solidFill>
            </a:endParaRPr>
          </a:p>
        </p:txBody>
      </p:sp>
      <p:sp>
        <p:nvSpPr>
          <p:cNvPr id="147" name="TextBox 146"/>
          <p:cNvSpPr txBox="1"/>
          <p:nvPr/>
        </p:nvSpPr>
        <p:spPr bwMode="gray">
          <a:xfrm>
            <a:off x="2936333" y="3308487"/>
            <a:ext cx="1324074" cy="564159"/>
          </a:xfrm>
          <a:prstGeom prst="rect">
            <a:avLst/>
          </a:prstGeom>
          <a:noFill/>
        </p:spPr>
        <p:txBody>
          <a:bodyPr wrap="none" lIns="0" tIns="0" rIns="0" bIns="0" rtlCol="0" anchor="ctr">
            <a:noAutofit/>
          </a:bodyPr>
          <a:lstStyle/>
          <a:p>
            <a:pPr>
              <a:lnSpc>
                <a:spcPct val="90000"/>
              </a:lnSpc>
            </a:pPr>
            <a:r>
              <a:rPr lang="en-US" sz="1400" b="1" dirty="0">
                <a:solidFill>
                  <a:srgbClr val="58595B"/>
                </a:solidFill>
              </a:rPr>
              <a:t>Server metrics</a:t>
            </a:r>
          </a:p>
          <a:p>
            <a:pPr>
              <a:lnSpc>
                <a:spcPct val="90000"/>
              </a:lnSpc>
            </a:pPr>
            <a:r>
              <a:rPr lang="en-US" sz="1400" b="1" dirty="0">
                <a:solidFill>
                  <a:srgbClr val="58595B"/>
                </a:solidFill>
              </a:rPr>
              <a:t>Diagnostics</a:t>
            </a:r>
          </a:p>
        </p:txBody>
      </p:sp>
      <p:sp>
        <p:nvSpPr>
          <p:cNvPr id="148" name="TextBox 147"/>
          <p:cNvSpPr txBox="1"/>
          <p:nvPr/>
        </p:nvSpPr>
        <p:spPr bwMode="gray">
          <a:xfrm>
            <a:off x="2936333" y="3579130"/>
            <a:ext cx="1324074" cy="564159"/>
          </a:xfrm>
          <a:prstGeom prst="rect">
            <a:avLst/>
          </a:prstGeom>
          <a:noFill/>
        </p:spPr>
        <p:txBody>
          <a:bodyPr wrap="none" lIns="0" tIns="0" rIns="0" bIns="0" rtlCol="0" anchor="ctr">
            <a:noAutofit/>
          </a:bodyPr>
          <a:lstStyle/>
          <a:p>
            <a:pPr>
              <a:lnSpc>
                <a:spcPct val="90000"/>
              </a:lnSpc>
            </a:pPr>
            <a:r>
              <a:rPr lang="en-US" sz="1400" b="1" dirty="0" smtClean="0">
                <a:solidFill>
                  <a:srgbClr val="58595B"/>
                </a:solidFill>
              </a:rPr>
              <a:t>Logs</a:t>
            </a:r>
            <a:endParaRPr lang="en-US" sz="1400" b="1" dirty="0">
              <a:solidFill>
                <a:srgbClr val="58595B"/>
              </a:solidFill>
            </a:endParaRPr>
          </a:p>
        </p:txBody>
      </p:sp>
      <p:sp>
        <p:nvSpPr>
          <p:cNvPr id="149" name="TextBox 148"/>
          <p:cNvSpPr txBox="1"/>
          <p:nvPr/>
        </p:nvSpPr>
        <p:spPr bwMode="gray">
          <a:xfrm>
            <a:off x="2936333" y="4158542"/>
            <a:ext cx="1324074" cy="564159"/>
          </a:xfrm>
          <a:prstGeom prst="rect">
            <a:avLst/>
          </a:prstGeom>
          <a:noFill/>
        </p:spPr>
        <p:txBody>
          <a:bodyPr wrap="none" lIns="0" tIns="0" rIns="0" bIns="0" rtlCol="0" anchor="ctr">
            <a:noAutofit/>
          </a:bodyPr>
          <a:lstStyle/>
          <a:p>
            <a:pPr>
              <a:lnSpc>
                <a:spcPct val="90000"/>
              </a:lnSpc>
            </a:pPr>
            <a:r>
              <a:rPr lang="en-US" sz="1400" b="1" dirty="0">
                <a:solidFill>
                  <a:srgbClr val="58595B"/>
                </a:solidFill>
              </a:rPr>
              <a:t>Host metrics</a:t>
            </a:r>
          </a:p>
          <a:p>
            <a:pPr>
              <a:lnSpc>
                <a:spcPct val="90000"/>
              </a:lnSpc>
            </a:pPr>
            <a:r>
              <a:rPr lang="en-US" sz="1400" b="1" dirty="0">
                <a:solidFill>
                  <a:srgbClr val="58595B"/>
                </a:solidFill>
              </a:rPr>
              <a:t>VM metrics</a:t>
            </a:r>
          </a:p>
          <a:p>
            <a:pPr>
              <a:lnSpc>
                <a:spcPct val="90000"/>
              </a:lnSpc>
            </a:pPr>
            <a:r>
              <a:rPr lang="en-US" sz="1400" b="1" dirty="0">
                <a:solidFill>
                  <a:srgbClr val="58595B"/>
                </a:solidFill>
              </a:rPr>
              <a:t>Container metrics</a:t>
            </a:r>
          </a:p>
        </p:txBody>
      </p:sp>
      <p:sp>
        <p:nvSpPr>
          <p:cNvPr id="151" name="TextBox 150"/>
          <p:cNvSpPr txBox="1"/>
          <p:nvPr/>
        </p:nvSpPr>
        <p:spPr bwMode="gray">
          <a:xfrm>
            <a:off x="2936333" y="4916069"/>
            <a:ext cx="1324074" cy="564159"/>
          </a:xfrm>
          <a:prstGeom prst="rect">
            <a:avLst/>
          </a:prstGeom>
          <a:noFill/>
        </p:spPr>
        <p:txBody>
          <a:bodyPr wrap="none" lIns="0" tIns="0" rIns="0" bIns="0" rtlCol="0" anchor="ctr">
            <a:noAutofit/>
          </a:bodyPr>
          <a:lstStyle/>
          <a:p>
            <a:pPr>
              <a:lnSpc>
                <a:spcPct val="90000"/>
              </a:lnSpc>
            </a:pPr>
            <a:r>
              <a:rPr lang="en-US" sz="1400" b="1" dirty="0">
                <a:solidFill>
                  <a:srgbClr val="58595B"/>
                </a:solidFill>
              </a:rPr>
              <a:t>CMDB</a:t>
            </a:r>
          </a:p>
          <a:p>
            <a:pPr>
              <a:lnSpc>
                <a:spcPct val="90000"/>
              </a:lnSpc>
            </a:pPr>
            <a:r>
              <a:rPr lang="en-US" sz="1400" b="1" dirty="0">
                <a:solidFill>
                  <a:srgbClr val="58595B"/>
                </a:solidFill>
              </a:rPr>
              <a:t>Tickets</a:t>
            </a:r>
          </a:p>
          <a:p>
            <a:pPr>
              <a:lnSpc>
                <a:spcPct val="90000"/>
              </a:lnSpc>
            </a:pPr>
            <a:r>
              <a:rPr lang="en-US" sz="1400" b="1" dirty="0">
                <a:solidFill>
                  <a:srgbClr val="58595B"/>
                </a:solidFill>
              </a:rPr>
              <a:t>Alerts</a:t>
            </a:r>
          </a:p>
        </p:txBody>
      </p:sp>
      <p:grpSp>
        <p:nvGrpSpPr>
          <p:cNvPr id="12" name="Group 280"/>
          <p:cNvGrpSpPr/>
          <p:nvPr/>
        </p:nvGrpSpPr>
        <p:grpSpPr bwMode="gray">
          <a:xfrm>
            <a:off x="4394579" y="1975044"/>
            <a:ext cx="2932152" cy="3111685"/>
            <a:chOff x="8340385" y="3192246"/>
            <a:chExt cx="1268951" cy="1476000"/>
          </a:xfrm>
        </p:grpSpPr>
        <p:grpSp>
          <p:nvGrpSpPr>
            <p:cNvPr id="13" name="Group 91"/>
            <p:cNvGrpSpPr>
              <a:grpSpLocks noChangeAspect="1"/>
            </p:cNvGrpSpPr>
            <p:nvPr/>
          </p:nvGrpSpPr>
          <p:grpSpPr bwMode="gray">
            <a:xfrm>
              <a:off x="8340385" y="3192246"/>
              <a:ext cx="1268951" cy="1476000"/>
              <a:chOff x="1876425" y="79375"/>
              <a:chExt cx="6499225" cy="7559675"/>
            </a:xfrm>
          </p:grpSpPr>
          <p:sp>
            <p:nvSpPr>
              <p:cNvPr id="285" name="Freeform 1"/>
              <p:cNvSpPr>
                <a:spLocks noChangeArrowheads="1"/>
              </p:cNvSpPr>
              <p:nvPr/>
            </p:nvSpPr>
            <p:spPr bwMode="gray">
              <a:xfrm>
                <a:off x="5126038" y="3859213"/>
                <a:ext cx="3249612" cy="3779837"/>
              </a:xfrm>
              <a:custGeom>
                <a:avLst/>
                <a:gdLst>
                  <a:gd name="T0" fmla="*/ 0 w 9026"/>
                  <a:gd name="T1" fmla="*/ 0 h 10499"/>
                  <a:gd name="T2" fmla="*/ 0 w 9026"/>
                  <a:gd name="T3" fmla="*/ 10498 h 10499"/>
                  <a:gd name="T4" fmla="*/ 0 w 9026"/>
                  <a:gd name="T5" fmla="*/ 10498 h 10499"/>
                  <a:gd name="T6" fmla="*/ 9025 w 9026"/>
                  <a:gd name="T7" fmla="*/ 5249 h 10499"/>
                  <a:gd name="T8" fmla="*/ 9025 w 9026"/>
                  <a:gd name="T9" fmla="*/ 2945 h 10499"/>
                  <a:gd name="T10" fmla="*/ 0 w 9026"/>
                  <a:gd name="T11" fmla="*/ 0 h 10499"/>
                </a:gdLst>
                <a:ahLst/>
                <a:cxnLst>
                  <a:cxn ang="0">
                    <a:pos x="T0" y="T1"/>
                  </a:cxn>
                  <a:cxn ang="0">
                    <a:pos x="T2" y="T3"/>
                  </a:cxn>
                  <a:cxn ang="0">
                    <a:pos x="T4" y="T5"/>
                  </a:cxn>
                  <a:cxn ang="0">
                    <a:pos x="T6" y="T7"/>
                  </a:cxn>
                  <a:cxn ang="0">
                    <a:pos x="T8" y="T9"/>
                  </a:cxn>
                  <a:cxn ang="0">
                    <a:pos x="T10" y="T11"/>
                  </a:cxn>
                </a:cxnLst>
                <a:rect l="0" t="0" r="r" b="b"/>
                <a:pathLst>
                  <a:path w="9026" h="10499">
                    <a:moveTo>
                      <a:pt x="0" y="0"/>
                    </a:moveTo>
                    <a:lnTo>
                      <a:pt x="0" y="10498"/>
                    </a:lnTo>
                    <a:lnTo>
                      <a:pt x="0" y="10498"/>
                    </a:lnTo>
                    <a:lnTo>
                      <a:pt x="9025" y="5249"/>
                    </a:lnTo>
                    <a:lnTo>
                      <a:pt x="9025" y="2945"/>
                    </a:lnTo>
                    <a:lnTo>
                      <a:pt x="0" y="0"/>
                    </a:lnTo>
                  </a:path>
                </a:pathLst>
              </a:custGeom>
              <a:solidFill>
                <a:schemeClr val="accent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solidFill>
                    <a:srgbClr val="58595B"/>
                  </a:solidFill>
                  <a:cs typeface="Calibri"/>
                </a:endParaRPr>
              </a:p>
            </p:txBody>
          </p:sp>
          <p:sp>
            <p:nvSpPr>
              <p:cNvPr id="286" name="Freeform 2"/>
              <p:cNvSpPr>
                <a:spLocks noChangeArrowheads="1"/>
              </p:cNvSpPr>
              <p:nvPr/>
            </p:nvSpPr>
            <p:spPr bwMode="gray">
              <a:xfrm>
                <a:off x="1876425" y="1192213"/>
                <a:ext cx="3249613" cy="3736975"/>
              </a:xfrm>
              <a:custGeom>
                <a:avLst/>
                <a:gdLst>
                  <a:gd name="T0" fmla="*/ 3682 w 9028"/>
                  <a:gd name="T1" fmla="*/ 0 h 10380"/>
                  <a:gd name="T2" fmla="*/ 0 w 9028"/>
                  <a:gd name="T3" fmla="*/ 2161 h 10380"/>
                  <a:gd name="T4" fmla="*/ 0 w 9028"/>
                  <a:gd name="T5" fmla="*/ 10379 h 10380"/>
                  <a:gd name="T6" fmla="*/ 9027 w 9028"/>
                  <a:gd name="T7" fmla="*/ 7434 h 10380"/>
                  <a:gd name="T8" fmla="*/ 3682 w 9028"/>
                  <a:gd name="T9" fmla="*/ 0 h 10380"/>
                </a:gdLst>
                <a:ahLst/>
                <a:cxnLst>
                  <a:cxn ang="0">
                    <a:pos x="T0" y="T1"/>
                  </a:cxn>
                  <a:cxn ang="0">
                    <a:pos x="T2" y="T3"/>
                  </a:cxn>
                  <a:cxn ang="0">
                    <a:pos x="T4" y="T5"/>
                  </a:cxn>
                  <a:cxn ang="0">
                    <a:pos x="T6" y="T7"/>
                  </a:cxn>
                  <a:cxn ang="0">
                    <a:pos x="T8" y="T9"/>
                  </a:cxn>
                </a:cxnLst>
                <a:rect l="0" t="0" r="r" b="b"/>
                <a:pathLst>
                  <a:path w="9028" h="10380">
                    <a:moveTo>
                      <a:pt x="3682" y="0"/>
                    </a:moveTo>
                    <a:lnTo>
                      <a:pt x="0" y="2161"/>
                    </a:lnTo>
                    <a:lnTo>
                      <a:pt x="0" y="10379"/>
                    </a:lnTo>
                    <a:lnTo>
                      <a:pt x="9027" y="7434"/>
                    </a:lnTo>
                    <a:lnTo>
                      <a:pt x="3682" y="0"/>
                    </a:lnTo>
                  </a:path>
                </a:pathLst>
              </a:custGeom>
              <a:solidFill>
                <a:schemeClr val="accent4">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solidFill>
                    <a:srgbClr val="58595B"/>
                  </a:solidFill>
                  <a:cs typeface="Calibri"/>
                </a:endParaRPr>
              </a:p>
            </p:txBody>
          </p:sp>
          <p:sp>
            <p:nvSpPr>
              <p:cNvPr id="287" name="Freeform 3"/>
              <p:cNvSpPr>
                <a:spLocks noChangeArrowheads="1"/>
              </p:cNvSpPr>
              <p:nvPr/>
            </p:nvSpPr>
            <p:spPr bwMode="gray">
              <a:xfrm>
                <a:off x="5126038" y="1192213"/>
                <a:ext cx="3249612" cy="3736975"/>
              </a:xfrm>
              <a:custGeom>
                <a:avLst/>
                <a:gdLst>
                  <a:gd name="T0" fmla="*/ 5343 w 9026"/>
                  <a:gd name="T1" fmla="*/ 0 h 10380"/>
                  <a:gd name="T2" fmla="*/ 0 w 9026"/>
                  <a:gd name="T3" fmla="*/ 7434 h 10380"/>
                  <a:gd name="T4" fmla="*/ 9025 w 9026"/>
                  <a:gd name="T5" fmla="*/ 10379 h 10380"/>
                  <a:gd name="T6" fmla="*/ 9025 w 9026"/>
                  <a:gd name="T7" fmla="*/ 2161 h 10380"/>
                  <a:gd name="T8" fmla="*/ 5343 w 9026"/>
                  <a:gd name="T9" fmla="*/ 0 h 10380"/>
                </a:gdLst>
                <a:ahLst/>
                <a:cxnLst>
                  <a:cxn ang="0">
                    <a:pos x="T0" y="T1"/>
                  </a:cxn>
                  <a:cxn ang="0">
                    <a:pos x="T2" y="T3"/>
                  </a:cxn>
                  <a:cxn ang="0">
                    <a:pos x="T4" y="T5"/>
                  </a:cxn>
                  <a:cxn ang="0">
                    <a:pos x="T6" y="T7"/>
                  </a:cxn>
                  <a:cxn ang="0">
                    <a:pos x="T8" y="T9"/>
                  </a:cxn>
                </a:cxnLst>
                <a:rect l="0" t="0" r="r" b="b"/>
                <a:pathLst>
                  <a:path w="9026" h="10380">
                    <a:moveTo>
                      <a:pt x="5343" y="0"/>
                    </a:moveTo>
                    <a:lnTo>
                      <a:pt x="0" y="7434"/>
                    </a:lnTo>
                    <a:lnTo>
                      <a:pt x="9025" y="10379"/>
                    </a:lnTo>
                    <a:lnTo>
                      <a:pt x="9025" y="2161"/>
                    </a:lnTo>
                    <a:lnTo>
                      <a:pt x="5343" y="0"/>
                    </a:lnTo>
                  </a:path>
                </a:pathLst>
              </a:custGeom>
              <a:solidFill>
                <a:schemeClr val="accent4">
                  <a:lumMod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solidFill>
                    <a:srgbClr val="58595B"/>
                  </a:solidFill>
                  <a:cs typeface="Calibri"/>
                </a:endParaRPr>
              </a:p>
            </p:txBody>
          </p:sp>
          <p:sp>
            <p:nvSpPr>
              <p:cNvPr id="288" name="Freeform 4"/>
              <p:cNvSpPr>
                <a:spLocks noChangeArrowheads="1"/>
              </p:cNvSpPr>
              <p:nvPr/>
            </p:nvSpPr>
            <p:spPr bwMode="gray">
              <a:xfrm>
                <a:off x="3192463" y="79375"/>
                <a:ext cx="3865562" cy="3779838"/>
              </a:xfrm>
              <a:custGeom>
                <a:avLst/>
                <a:gdLst>
                  <a:gd name="T0" fmla="*/ 5369 w 10737"/>
                  <a:gd name="T1" fmla="*/ 0 h 10501"/>
                  <a:gd name="T2" fmla="*/ 0 w 10737"/>
                  <a:gd name="T3" fmla="*/ 3089 h 10501"/>
                  <a:gd name="T4" fmla="*/ 5369 w 10737"/>
                  <a:gd name="T5" fmla="*/ 10500 h 10501"/>
                  <a:gd name="T6" fmla="*/ 10736 w 10737"/>
                  <a:gd name="T7" fmla="*/ 3112 h 10501"/>
                  <a:gd name="T8" fmla="*/ 5369 w 10737"/>
                  <a:gd name="T9" fmla="*/ 0 h 10501"/>
                </a:gdLst>
                <a:ahLst/>
                <a:cxnLst>
                  <a:cxn ang="0">
                    <a:pos x="T0" y="T1"/>
                  </a:cxn>
                  <a:cxn ang="0">
                    <a:pos x="T2" y="T3"/>
                  </a:cxn>
                  <a:cxn ang="0">
                    <a:pos x="T4" y="T5"/>
                  </a:cxn>
                  <a:cxn ang="0">
                    <a:pos x="T6" y="T7"/>
                  </a:cxn>
                  <a:cxn ang="0">
                    <a:pos x="T8" y="T9"/>
                  </a:cxn>
                </a:cxnLst>
                <a:rect l="0" t="0" r="r" b="b"/>
                <a:pathLst>
                  <a:path w="10737" h="10501">
                    <a:moveTo>
                      <a:pt x="5369" y="0"/>
                    </a:moveTo>
                    <a:lnTo>
                      <a:pt x="0" y="3089"/>
                    </a:lnTo>
                    <a:lnTo>
                      <a:pt x="5369" y="10500"/>
                    </a:lnTo>
                    <a:lnTo>
                      <a:pt x="10736" y="3112"/>
                    </a:lnTo>
                    <a:lnTo>
                      <a:pt x="5369" y="0"/>
                    </a:lnTo>
                  </a:path>
                </a:pathLst>
              </a:custGeom>
              <a:solidFill>
                <a:schemeClr val="accent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solidFill>
                    <a:srgbClr val="58595B"/>
                  </a:solidFill>
                  <a:cs typeface="Calibri"/>
                </a:endParaRPr>
              </a:p>
            </p:txBody>
          </p:sp>
          <p:sp>
            <p:nvSpPr>
              <p:cNvPr id="289" name="Freeform 5"/>
              <p:cNvSpPr>
                <a:spLocks noChangeArrowheads="1"/>
              </p:cNvSpPr>
              <p:nvPr/>
            </p:nvSpPr>
            <p:spPr bwMode="gray">
              <a:xfrm>
                <a:off x="1876425" y="3859213"/>
                <a:ext cx="3267075" cy="3779837"/>
              </a:xfrm>
              <a:custGeom>
                <a:avLst/>
                <a:gdLst>
                  <a:gd name="T0" fmla="*/ 9073 w 9074"/>
                  <a:gd name="T1" fmla="*/ 0 h 10499"/>
                  <a:gd name="T2" fmla="*/ 0 w 9074"/>
                  <a:gd name="T3" fmla="*/ 2945 h 10499"/>
                  <a:gd name="T4" fmla="*/ 0 w 9074"/>
                  <a:gd name="T5" fmla="*/ 5249 h 10499"/>
                  <a:gd name="T6" fmla="*/ 9073 w 9074"/>
                  <a:gd name="T7" fmla="*/ 10498 h 10499"/>
                  <a:gd name="T8" fmla="*/ 9073 w 9074"/>
                  <a:gd name="T9" fmla="*/ 0 h 10499"/>
                </a:gdLst>
                <a:ahLst/>
                <a:cxnLst>
                  <a:cxn ang="0">
                    <a:pos x="T0" y="T1"/>
                  </a:cxn>
                  <a:cxn ang="0">
                    <a:pos x="T2" y="T3"/>
                  </a:cxn>
                  <a:cxn ang="0">
                    <a:pos x="T4" y="T5"/>
                  </a:cxn>
                  <a:cxn ang="0">
                    <a:pos x="T6" y="T7"/>
                  </a:cxn>
                  <a:cxn ang="0">
                    <a:pos x="T8" y="T9"/>
                  </a:cxn>
                </a:cxnLst>
                <a:rect l="0" t="0" r="r" b="b"/>
                <a:pathLst>
                  <a:path w="9074" h="10499">
                    <a:moveTo>
                      <a:pt x="9073" y="0"/>
                    </a:moveTo>
                    <a:lnTo>
                      <a:pt x="0" y="2945"/>
                    </a:lnTo>
                    <a:lnTo>
                      <a:pt x="0" y="5249"/>
                    </a:lnTo>
                    <a:lnTo>
                      <a:pt x="9073" y="10498"/>
                    </a:lnTo>
                    <a:lnTo>
                      <a:pt x="9073" y="0"/>
                    </a:lnTo>
                  </a:path>
                </a:pathLst>
              </a:custGeom>
              <a:solidFill>
                <a:schemeClr val="accent4">
                  <a:lumMod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solidFill>
                    <a:srgbClr val="58595B"/>
                  </a:solidFill>
                  <a:cs typeface="Calibri"/>
                </a:endParaRPr>
              </a:p>
            </p:txBody>
          </p:sp>
        </p:grpSp>
        <p:sp>
          <p:nvSpPr>
            <p:cNvPr id="283" name="Oval 282"/>
            <p:cNvSpPr>
              <a:spLocks noChangeAspect="1"/>
            </p:cNvSpPr>
            <p:nvPr/>
          </p:nvSpPr>
          <p:spPr bwMode="gray">
            <a:xfrm>
              <a:off x="8651402" y="3605672"/>
              <a:ext cx="615049" cy="621967"/>
            </a:xfrm>
            <a:prstGeom prst="ellips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800000"/>
                </a:solidFill>
                <a:cs typeface="Calibri"/>
              </a:endParaRPr>
            </a:p>
          </p:txBody>
        </p:sp>
      </p:grpSp>
      <p:pic>
        <p:nvPicPr>
          <p:cNvPr id="152" name="Picture 151" descr="ItAnalytics_w_72.png"/>
          <p:cNvPicPr>
            <a:picLocks noChangeAspect="1"/>
          </p:cNvPicPr>
          <p:nvPr/>
        </p:nvPicPr>
        <p:blipFill>
          <a:blip r:embed="rId3" cstate="print"/>
          <a:stretch>
            <a:fillRect/>
          </a:stretch>
        </p:blipFill>
        <p:spPr>
          <a:xfrm>
            <a:off x="6392964" y="3819193"/>
            <a:ext cx="685800" cy="685800"/>
          </a:xfrm>
          <a:prstGeom prst="rect">
            <a:avLst/>
          </a:prstGeom>
        </p:spPr>
      </p:pic>
      <p:pic>
        <p:nvPicPr>
          <p:cNvPr id="153" name="Picture 152" descr="LogAnalytics_w_72.png"/>
          <p:cNvPicPr>
            <a:picLocks noChangeAspect="1"/>
          </p:cNvPicPr>
          <p:nvPr/>
        </p:nvPicPr>
        <p:blipFill>
          <a:blip r:embed="rId4" cstate="print"/>
          <a:stretch>
            <a:fillRect/>
          </a:stretch>
        </p:blipFill>
        <p:spPr>
          <a:xfrm>
            <a:off x="4414037" y="2986680"/>
            <a:ext cx="685800" cy="685800"/>
          </a:xfrm>
          <a:prstGeom prst="rect">
            <a:avLst/>
          </a:prstGeom>
        </p:spPr>
      </p:pic>
      <p:pic>
        <p:nvPicPr>
          <p:cNvPr id="150" name="Picture 149" descr="AppPerfMonitoring_w_72.png"/>
          <p:cNvPicPr>
            <a:picLocks noChangeAspect="1"/>
          </p:cNvPicPr>
          <p:nvPr/>
        </p:nvPicPr>
        <p:blipFill>
          <a:blip r:embed="rId5" cstate="print"/>
          <a:stretch>
            <a:fillRect/>
          </a:stretch>
        </p:blipFill>
        <p:spPr>
          <a:xfrm>
            <a:off x="6106361" y="2345235"/>
            <a:ext cx="685800" cy="685800"/>
          </a:xfrm>
          <a:prstGeom prst="rect">
            <a:avLst/>
          </a:prstGeom>
        </p:spPr>
      </p:pic>
      <p:pic>
        <p:nvPicPr>
          <p:cNvPr id="169" name="Picture 168" descr="CloudInfrastructureMonitoringService_72.png"/>
          <p:cNvPicPr>
            <a:picLocks noChangeAspect="1"/>
          </p:cNvPicPr>
          <p:nvPr/>
        </p:nvPicPr>
        <p:blipFill>
          <a:blip r:embed="rId6" cstate="print">
            <a:duotone>
              <a:schemeClr val="bg2">
                <a:shade val="45000"/>
                <a:satMod val="135000"/>
              </a:schemeClr>
              <a:prstClr val="white"/>
            </a:duotone>
          </a:blip>
          <a:stretch>
            <a:fillRect/>
          </a:stretch>
        </p:blipFill>
        <p:spPr>
          <a:xfrm>
            <a:off x="5014408" y="2331462"/>
            <a:ext cx="685800" cy="685800"/>
          </a:xfrm>
          <a:prstGeom prst="rect">
            <a:avLst/>
          </a:prstGeom>
        </p:spPr>
      </p:pic>
      <p:pic>
        <p:nvPicPr>
          <p:cNvPr id="170" name="Picture 169" descr="ComplianceCloudService_72.png"/>
          <p:cNvPicPr>
            <a:picLocks noChangeAspect="1"/>
          </p:cNvPicPr>
          <p:nvPr/>
        </p:nvPicPr>
        <p:blipFill>
          <a:blip r:embed="rId7" cstate="print">
            <a:duotone>
              <a:schemeClr val="bg2">
                <a:shade val="45000"/>
                <a:satMod val="135000"/>
              </a:schemeClr>
              <a:prstClr val="white"/>
            </a:duotone>
          </a:blip>
          <a:stretch>
            <a:fillRect/>
          </a:stretch>
        </p:blipFill>
        <p:spPr>
          <a:xfrm>
            <a:off x="4536610" y="3764351"/>
            <a:ext cx="685800" cy="685800"/>
          </a:xfrm>
          <a:prstGeom prst="rect">
            <a:avLst/>
          </a:prstGeom>
        </p:spPr>
      </p:pic>
      <p:pic>
        <p:nvPicPr>
          <p:cNvPr id="171" name="Picture 170" descr="SecurityMonitoringandAnalytics02_72.png"/>
          <p:cNvPicPr>
            <a:picLocks noChangeAspect="1"/>
          </p:cNvPicPr>
          <p:nvPr/>
        </p:nvPicPr>
        <p:blipFill>
          <a:blip r:embed="rId8" cstate="print">
            <a:duotone>
              <a:schemeClr val="bg2">
                <a:shade val="45000"/>
                <a:satMod val="135000"/>
              </a:schemeClr>
              <a:prstClr val="white"/>
            </a:duotone>
          </a:blip>
          <a:stretch>
            <a:fillRect/>
          </a:stretch>
        </p:blipFill>
        <p:spPr>
          <a:xfrm>
            <a:off x="5533148" y="4255924"/>
            <a:ext cx="685800" cy="685800"/>
          </a:xfrm>
          <a:prstGeom prst="rect">
            <a:avLst/>
          </a:prstGeom>
        </p:spPr>
      </p:pic>
      <p:pic>
        <p:nvPicPr>
          <p:cNvPr id="172" name="Picture 171" descr="OrchestrationCloudService_72.png"/>
          <p:cNvPicPr>
            <a:picLocks noChangeAspect="1"/>
          </p:cNvPicPr>
          <p:nvPr/>
        </p:nvPicPr>
        <p:blipFill>
          <a:blip r:embed="rId9" cstate="print">
            <a:duotone>
              <a:schemeClr val="bg2">
                <a:shade val="45000"/>
                <a:satMod val="135000"/>
              </a:schemeClr>
              <a:prstClr val="white"/>
            </a:duotone>
          </a:blip>
          <a:stretch>
            <a:fillRect/>
          </a:stretch>
        </p:blipFill>
        <p:spPr>
          <a:xfrm>
            <a:off x="6584026" y="3041271"/>
            <a:ext cx="685800" cy="685800"/>
          </a:xfrm>
          <a:prstGeom prst="rect">
            <a:avLst/>
          </a:prstGeom>
        </p:spPr>
      </p:pic>
      <p:pic>
        <p:nvPicPr>
          <p:cNvPr id="121" name="Picture 120" descr="o-management-cloud-clr.png"/>
          <p:cNvPicPr>
            <a:picLocks noChangeAspect="1"/>
          </p:cNvPicPr>
          <p:nvPr/>
        </p:nvPicPr>
        <p:blipFill>
          <a:blip r:embed="rId10" cstate="screen">
            <a:extLst>
              <a:ext uri="{28A0092B-C50C-407E-A947-70E740481C1C}">
                <a14:useLocalDpi xmlns:a14="http://schemas.microsoft.com/office/drawing/2010/main" xmlns=""/>
              </a:ext>
            </a:extLst>
          </a:blip>
          <a:stretch>
            <a:fillRect/>
          </a:stretch>
        </p:blipFill>
        <p:spPr bwMode="gray">
          <a:xfrm>
            <a:off x="5076262" y="3111353"/>
            <a:ext cx="1449701" cy="859806"/>
          </a:xfrm>
          <a:prstGeom prst="rect">
            <a:avLst/>
          </a:prstGeom>
          <a:ln>
            <a:noFill/>
          </a:ln>
          <a:effectLst/>
        </p:spPr>
      </p:pic>
      <p:sp>
        <p:nvSpPr>
          <p:cNvPr id="103" name="Rounded Rectangle 102"/>
          <p:cNvSpPr/>
          <p:nvPr/>
        </p:nvSpPr>
        <p:spPr bwMode="gray">
          <a:xfrm>
            <a:off x="9218613" y="1892112"/>
            <a:ext cx="2721344" cy="860858"/>
          </a:xfrm>
          <a:prstGeom prst="roundRect">
            <a:avLst/>
          </a:prstGeom>
          <a:solidFill>
            <a:schemeClr val="accent5"/>
          </a:solid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2000" kern="0" cap="all" dirty="0" smtClean="0">
                <a:solidFill>
                  <a:srgbClr val="FFFFFF"/>
                </a:solidFill>
                <a:sym typeface="Zapf Dingbats"/>
              </a:rPr>
              <a:t>Anomaly detection</a:t>
            </a:r>
          </a:p>
        </p:txBody>
      </p:sp>
      <p:sp>
        <p:nvSpPr>
          <p:cNvPr id="104" name="Rounded Rectangle 103"/>
          <p:cNvSpPr/>
          <p:nvPr/>
        </p:nvSpPr>
        <p:spPr bwMode="gray">
          <a:xfrm>
            <a:off x="9218612" y="2808797"/>
            <a:ext cx="2711544" cy="860858"/>
          </a:xfrm>
          <a:prstGeom prst="roundRect">
            <a:avLst/>
          </a:prstGeom>
          <a:solidFill>
            <a:schemeClr val="accent5"/>
          </a:solid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2000" kern="0" cap="all" dirty="0" smtClean="0">
                <a:solidFill>
                  <a:srgbClr val="FFFFFF"/>
                </a:solidFill>
                <a:sym typeface="Zapf Dingbats"/>
              </a:rPr>
              <a:t>clustering</a:t>
            </a:r>
          </a:p>
        </p:txBody>
      </p:sp>
      <p:sp>
        <p:nvSpPr>
          <p:cNvPr id="105" name="Rounded Rectangle 104"/>
          <p:cNvSpPr/>
          <p:nvPr/>
        </p:nvSpPr>
        <p:spPr bwMode="gray">
          <a:xfrm>
            <a:off x="9218612" y="3725485"/>
            <a:ext cx="2713816" cy="860858"/>
          </a:xfrm>
          <a:prstGeom prst="roundRect">
            <a:avLst/>
          </a:prstGeom>
          <a:solidFill>
            <a:schemeClr val="accent5"/>
          </a:solid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2000" kern="0" cap="all" dirty="0" smtClean="0">
                <a:solidFill>
                  <a:srgbClr val="FFFFFF"/>
                </a:solidFill>
                <a:sym typeface="Zapf Dingbats"/>
              </a:rPr>
              <a:t>correlation</a:t>
            </a:r>
          </a:p>
        </p:txBody>
      </p:sp>
      <p:sp>
        <p:nvSpPr>
          <p:cNvPr id="106" name="Rounded Rectangle 105"/>
          <p:cNvSpPr/>
          <p:nvPr/>
        </p:nvSpPr>
        <p:spPr bwMode="gray">
          <a:xfrm>
            <a:off x="9218612" y="4642173"/>
            <a:ext cx="2716088" cy="860858"/>
          </a:xfrm>
          <a:prstGeom prst="roundRect">
            <a:avLst/>
          </a:prstGeom>
          <a:solidFill>
            <a:schemeClr val="accent5"/>
          </a:solid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2000" kern="0" cap="all" dirty="0" smtClean="0">
                <a:solidFill>
                  <a:srgbClr val="FFFFFF"/>
                </a:solidFill>
                <a:sym typeface="Zapf Dingbats"/>
              </a:rPr>
              <a:t>prediction</a:t>
            </a:r>
            <a:endParaRPr lang="en-US" sz="2000" kern="0" cap="all" dirty="0">
              <a:solidFill>
                <a:srgbClr val="FFFFFF"/>
              </a:solidFill>
              <a:sym typeface="Zapf Dingbats"/>
            </a:endParaRPr>
          </a:p>
        </p:txBody>
      </p:sp>
      <p:sp>
        <p:nvSpPr>
          <p:cNvPr id="107" name="Rounded Rectangle 106"/>
          <p:cNvSpPr/>
          <p:nvPr/>
        </p:nvSpPr>
        <p:spPr bwMode="gray">
          <a:xfrm>
            <a:off x="8585863" y="3733800"/>
            <a:ext cx="560645" cy="860858"/>
          </a:xfrm>
          <a:prstGeom prst="roundRect">
            <a:avLst/>
          </a:prstGeom>
          <a:solidFill>
            <a:schemeClr val="accent5"/>
          </a:solid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2000" kern="0" cap="all" dirty="0">
                <a:solidFill>
                  <a:srgbClr val="FFFFFF"/>
                </a:solidFill>
                <a:sym typeface="Zapf Dingbats"/>
              </a:rPr>
              <a:t>✔</a:t>
            </a:r>
          </a:p>
        </p:txBody>
      </p:sp>
      <p:sp>
        <p:nvSpPr>
          <p:cNvPr id="108" name="Rounded Rectangle 107"/>
          <p:cNvSpPr/>
          <p:nvPr/>
        </p:nvSpPr>
        <p:spPr bwMode="gray">
          <a:xfrm>
            <a:off x="8585863" y="1905000"/>
            <a:ext cx="566652" cy="860858"/>
          </a:xfrm>
          <a:prstGeom prst="roundRect">
            <a:avLst/>
          </a:prstGeom>
          <a:solidFill>
            <a:schemeClr val="accent5"/>
          </a:solid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2000" kern="0" cap="all" dirty="0">
                <a:solidFill>
                  <a:srgbClr val="FFFFFF"/>
                </a:solidFill>
                <a:sym typeface="Zapf Dingbats"/>
              </a:rPr>
              <a:t>✔</a:t>
            </a:r>
          </a:p>
        </p:txBody>
      </p:sp>
      <p:sp>
        <p:nvSpPr>
          <p:cNvPr id="109" name="Rounded Rectangle 108"/>
          <p:cNvSpPr/>
          <p:nvPr/>
        </p:nvSpPr>
        <p:spPr bwMode="gray">
          <a:xfrm>
            <a:off x="8585863" y="2819400"/>
            <a:ext cx="564649" cy="860858"/>
          </a:xfrm>
          <a:prstGeom prst="roundRect">
            <a:avLst/>
          </a:prstGeom>
          <a:solidFill>
            <a:schemeClr val="accent5"/>
          </a:solid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2000" kern="0" cap="all" dirty="0">
                <a:solidFill>
                  <a:srgbClr val="FFFFFF"/>
                </a:solidFill>
                <a:sym typeface="Zapf Dingbats"/>
              </a:rPr>
              <a:t>✔</a:t>
            </a:r>
          </a:p>
        </p:txBody>
      </p:sp>
      <p:sp>
        <p:nvSpPr>
          <p:cNvPr id="110" name="Rounded Rectangle 109"/>
          <p:cNvSpPr/>
          <p:nvPr/>
        </p:nvSpPr>
        <p:spPr bwMode="gray">
          <a:xfrm>
            <a:off x="8581767" y="4648200"/>
            <a:ext cx="560645" cy="860858"/>
          </a:xfrm>
          <a:prstGeom prst="roundRect">
            <a:avLst/>
          </a:prstGeom>
          <a:solidFill>
            <a:schemeClr val="accent5"/>
          </a:solid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2000" kern="0" cap="all" dirty="0">
                <a:solidFill>
                  <a:srgbClr val="FFFFFF"/>
                </a:solidFill>
                <a:sym typeface="Zapf Dingbats"/>
              </a:rPr>
              <a:t>✔</a:t>
            </a:r>
          </a:p>
        </p:txBody>
      </p:sp>
    </p:spTree>
    <p:extLst>
      <p:ext uri="{BB962C8B-B14F-4D97-AF65-F5344CB8AC3E}">
        <p14:creationId xmlns:p14="http://schemas.microsoft.com/office/powerpoint/2010/main" xmlns="" val="305113562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3" cstate="screen">
            <a:extLst>
              <a:ext uri="{28A0092B-C50C-407E-A947-70E740481C1C}">
                <a14:useLocalDpi xmlns="" xmlns:a14="http://schemas.microsoft.com/office/drawing/2010/main"/>
              </a:ext>
            </a:extLst>
          </a:blip>
          <a:srcRect t="7754" b="6874"/>
          <a:stretch>
            <a:fillRect/>
          </a:stretch>
        </p:blipFill>
        <p:spPr bwMode="auto">
          <a:xfrm>
            <a:off x="284163" y="1778558"/>
            <a:ext cx="11620500" cy="439113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Why (IT/Dev)Ops </a:t>
            </a:r>
            <a:r>
              <a:rPr lang="en-US" dirty="0"/>
              <a:t>is Perfect for Machine Learning</a:t>
            </a:r>
          </a:p>
        </p:txBody>
      </p:sp>
      <p:sp>
        <p:nvSpPr>
          <p:cNvPr id="12" name="Content Placeholder 11"/>
          <p:cNvSpPr>
            <a:spLocks noGrp="1"/>
          </p:cNvSpPr>
          <p:nvPr>
            <p:ph idx="1"/>
          </p:nvPr>
        </p:nvSpPr>
        <p:spPr>
          <a:xfrm>
            <a:off x="4360986" y="1524001"/>
            <a:ext cx="4069582" cy="4786364"/>
          </a:xfrm>
          <a:solidFill>
            <a:schemeClr val="accent3"/>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anchor="ctr">
            <a:normAutofit/>
          </a:bodyPr>
          <a:lstStyle/>
          <a:p>
            <a:r>
              <a:rPr lang="en-US" sz="2400" dirty="0" smtClean="0"/>
              <a:t>Structured, Time-Series Data</a:t>
            </a:r>
          </a:p>
          <a:p>
            <a:pPr lvl="1"/>
            <a:r>
              <a:rPr lang="en-US" sz="2000" dirty="0" smtClean="0"/>
              <a:t>User Performance Metrics</a:t>
            </a:r>
          </a:p>
          <a:p>
            <a:pPr lvl="1"/>
            <a:r>
              <a:rPr lang="en-US" sz="2000" dirty="0" smtClean="0"/>
              <a:t>Server-side Performance Metrics (App &amp; Infrastructure)</a:t>
            </a:r>
          </a:p>
          <a:p>
            <a:pPr lvl="1"/>
            <a:r>
              <a:rPr lang="en-US" sz="2000" dirty="0" smtClean="0"/>
              <a:t>Configurations</a:t>
            </a:r>
          </a:p>
          <a:p>
            <a:pPr lvl="1"/>
            <a:r>
              <a:rPr lang="en-US" sz="2000" dirty="0" smtClean="0"/>
              <a:t>Events/Alerts</a:t>
            </a:r>
          </a:p>
          <a:p>
            <a:pPr lvl="1"/>
            <a:r>
              <a:rPr lang="en-US" sz="2000" dirty="0" smtClean="0"/>
              <a:t>Transaction Payloads</a:t>
            </a:r>
          </a:p>
          <a:p>
            <a:r>
              <a:rPr lang="en-US" sz="2400" dirty="0" smtClean="0"/>
              <a:t>Unstructured Text Data</a:t>
            </a:r>
          </a:p>
          <a:p>
            <a:pPr lvl="1"/>
            <a:r>
              <a:rPr lang="en-US" sz="2000" dirty="0" smtClean="0"/>
              <a:t>Log Records</a:t>
            </a:r>
          </a:p>
        </p:txBody>
      </p:sp>
      <p:sp>
        <p:nvSpPr>
          <p:cNvPr id="15" name="TextBox 14"/>
          <p:cNvSpPr txBox="1"/>
          <p:nvPr/>
        </p:nvSpPr>
        <p:spPr>
          <a:xfrm>
            <a:off x="8299938" y="2059896"/>
            <a:ext cx="3637504" cy="3587262"/>
          </a:xfrm>
          <a:prstGeom prst="rect">
            <a:avLst/>
          </a:prstGeom>
          <a:solidFill>
            <a:schemeClr val="bg1"/>
          </a:solidFill>
          <a:ln>
            <a:noFill/>
          </a:ln>
          <a:effectLst/>
        </p:spPr>
        <p:txBody>
          <a:bodyPr wrap="square" lIns="0" tIns="0" rIns="0" bIns="0" rtlCol="0">
            <a:noAutofit/>
          </a:bodyPr>
          <a:lstStyle/>
          <a:p>
            <a:pPr>
              <a:lnSpc>
                <a:spcPct val="90000"/>
              </a:lnSpc>
              <a:buFont typeface="Wingdings" pitchFamily="2" charset="2"/>
              <a:buChar char="ü"/>
            </a:pPr>
            <a:r>
              <a:rPr lang="en-US" sz="2400" b="1" dirty="0" smtClean="0">
                <a:solidFill>
                  <a:schemeClr val="accent6"/>
                </a:solidFill>
              </a:rPr>
              <a:t>Massive volume</a:t>
            </a:r>
          </a:p>
          <a:p>
            <a:pPr>
              <a:lnSpc>
                <a:spcPct val="90000"/>
              </a:lnSpc>
              <a:buFont typeface="Wingdings" pitchFamily="2" charset="2"/>
              <a:buChar char="ü"/>
            </a:pPr>
            <a:endParaRPr lang="en-US" sz="2400" b="1" dirty="0" smtClean="0">
              <a:solidFill>
                <a:schemeClr val="accent6"/>
              </a:solidFill>
            </a:endParaRPr>
          </a:p>
          <a:p>
            <a:pPr>
              <a:lnSpc>
                <a:spcPct val="90000"/>
              </a:lnSpc>
              <a:buFont typeface="Wingdings" pitchFamily="2" charset="2"/>
              <a:buChar char="ü"/>
            </a:pPr>
            <a:r>
              <a:rPr lang="en-US" sz="2400" b="1" dirty="0" smtClean="0">
                <a:solidFill>
                  <a:schemeClr val="accent6"/>
                </a:solidFill>
              </a:rPr>
              <a:t>Highly patterned</a:t>
            </a:r>
          </a:p>
          <a:p>
            <a:pPr>
              <a:lnSpc>
                <a:spcPct val="90000"/>
              </a:lnSpc>
              <a:buFont typeface="Wingdings" pitchFamily="2" charset="2"/>
              <a:buChar char="ü"/>
            </a:pPr>
            <a:endParaRPr lang="en-US" sz="2400" b="1" dirty="0" smtClean="0">
              <a:solidFill>
                <a:schemeClr val="accent6"/>
              </a:solidFill>
            </a:endParaRPr>
          </a:p>
          <a:p>
            <a:pPr>
              <a:lnSpc>
                <a:spcPct val="90000"/>
              </a:lnSpc>
              <a:buFont typeface="Wingdings" pitchFamily="2" charset="2"/>
              <a:buChar char="ü"/>
            </a:pPr>
            <a:r>
              <a:rPr lang="en-US" sz="2400" b="1" dirty="0" smtClean="0">
                <a:solidFill>
                  <a:schemeClr val="accent6"/>
                </a:solidFill>
              </a:rPr>
              <a:t>Predictable format</a:t>
            </a:r>
          </a:p>
          <a:p>
            <a:pPr>
              <a:lnSpc>
                <a:spcPct val="90000"/>
              </a:lnSpc>
              <a:buFont typeface="Wingdings" pitchFamily="2" charset="2"/>
              <a:buChar char="ü"/>
            </a:pPr>
            <a:endParaRPr lang="en-US" sz="2400" b="1" dirty="0" smtClean="0">
              <a:solidFill>
                <a:schemeClr val="accent6"/>
              </a:solidFill>
            </a:endParaRPr>
          </a:p>
          <a:p>
            <a:pPr>
              <a:lnSpc>
                <a:spcPct val="90000"/>
              </a:lnSpc>
              <a:buFont typeface="Wingdings" pitchFamily="2" charset="2"/>
              <a:buChar char="ü"/>
            </a:pPr>
            <a:r>
              <a:rPr lang="en-US" sz="2400" b="1" dirty="0" smtClean="0">
                <a:solidFill>
                  <a:schemeClr val="accent6"/>
                </a:solidFill>
              </a:rPr>
              <a:t>Possible to unify data</a:t>
            </a:r>
          </a:p>
          <a:p>
            <a:pPr>
              <a:lnSpc>
                <a:spcPct val="90000"/>
              </a:lnSpc>
              <a:buFont typeface="Wingdings" pitchFamily="2" charset="2"/>
              <a:buChar char="ü"/>
            </a:pPr>
            <a:endParaRPr lang="en-US" sz="2400" b="1" dirty="0" smtClean="0">
              <a:solidFill>
                <a:schemeClr val="accent6"/>
              </a:solidFill>
            </a:endParaRPr>
          </a:p>
          <a:p>
            <a:pPr>
              <a:lnSpc>
                <a:spcPct val="90000"/>
              </a:lnSpc>
              <a:buFont typeface="Wingdings" pitchFamily="2" charset="2"/>
              <a:buChar char="ü"/>
            </a:pPr>
            <a:r>
              <a:rPr lang="en-US" sz="2400" b="1" dirty="0" smtClean="0">
                <a:solidFill>
                  <a:schemeClr val="accent6"/>
                </a:solidFill>
              </a:rPr>
              <a:t>Exhibits long-term trends</a:t>
            </a:r>
          </a:p>
          <a:p>
            <a:pPr>
              <a:lnSpc>
                <a:spcPct val="90000"/>
              </a:lnSpc>
              <a:buFont typeface="Wingdings" pitchFamily="2" charset="2"/>
              <a:buChar char="ü"/>
            </a:pPr>
            <a:endParaRPr lang="en-US" sz="2400" b="1" dirty="0" smtClean="0">
              <a:solidFill>
                <a:schemeClr val="accent6"/>
              </a:solidFill>
            </a:endParaRPr>
          </a:p>
          <a:p>
            <a:pPr>
              <a:lnSpc>
                <a:spcPct val="90000"/>
              </a:lnSpc>
              <a:buFont typeface="Wingdings" pitchFamily="2" charset="2"/>
              <a:buChar char="ü"/>
            </a:pPr>
            <a:r>
              <a:rPr lang="en-US" sz="2400" b="1" dirty="0" smtClean="0">
                <a:solidFill>
                  <a:schemeClr val="accent6"/>
                </a:solidFill>
              </a:rPr>
              <a:t>Sources constantly change</a:t>
            </a:r>
          </a:p>
        </p:txBody>
      </p:sp>
      <p:sp>
        <p:nvSpPr>
          <p:cNvPr id="14" name="Right Brace 13"/>
          <p:cNvSpPr/>
          <p:nvPr/>
        </p:nvSpPr>
        <p:spPr>
          <a:xfrm>
            <a:off x="7576449" y="1336431"/>
            <a:ext cx="924449" cy="4923692"/>
          </a:xfrm>
          <a:prstGeom prst="rightBrace">
            <a:avLst>
              <a:gd name="adj1" fmla="val 132066"/>
              <a:gd name="adj2" fmla="val 50408"/>
            </a:avLst>
          </a:prstGeom>
          <a:ln w="50800">
            <a:solidFill>
              <a:schemeClr val="accent6"/>
            </a:solidFill>
            <a:miter lim="8000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51EAA63-D034-42AE-91FA-B13B9518C7BE}" type="slidenum">
              <a:rPr lang="en-US" smtClean="0"/>
              <a:pPr/>
              <a:t>16</a:t>
            </a:fld>
            <a:endParaRPr lang="en-US" dirty="0"/>
          </a:p>
        </p:txBody>
      </p:sp>
      <p:sp>
        <p:nvSpPr>
          <p:cNvPr id="4" name="Title 3"/>
          <p:cNvSpPr>
            <a:spLocks noGrp="1"/>
          </p:cNvSpPr>
          <p:nvPr>
            <p:ph type="title"/>
          </p:nvPr>
        </p:nvSpPr>
        <p:spPr/>
        <p:txBody>
          <a:bodyPr/>
          <a:lstStyle/>
          <a:p>
            <a:r>
              <a:rPr lang="en-US" dirty="0" smtClean="0"/>
              <a:t>Purpose-Built Machine Learning Answers Top Questions</a:t>
            </a:r>
            <a:endParaRPr lang="en-US" dirty="0"/>
          </a:p>
        </p:txBody>
      </p:sp>
      <p:pic>
        <p:nvPicPr>
          <p:cNvPr id="5" name="Picture 4"/>
          <p:cNvPicPr>
            <a:picLocks noChangeAspect="1"/>
          </p:cNvPicPr>
          <p:nvPr/>
        </p:nvPicPr>
        <p:blipFill>
          <a:blip r:embed="rId3" cstate="print"/>
          <a:stretch>
            <a:fillRect/>
          </a:stretch>
        </p:blipFill>
        <p:spPr>
          <a:xfrm>
            <a:off x="3627455" y="2005211"/>
            <a:ext cx="4427744" cy="3432528"/>
          </a:xfrm>
          <a:prstGeom prst="rect">
            <a:avLst/>
          </a:prstGeom>
        </p:spPr>
      </p:pic>
      <p:sp>
        <p:nvSpPr>
          <p:cNvPr id="13" name="Rounded Rectangular Callout 12"/>
          <p:cNvSpPr/>
          <p:nvPr/>
        </p:nvSpPr>
        <p:spPr>
          <a:xfrm>
            <a:off x="1349829" y="1382207"/>
            <a:ext cx="2123440" cy="1137920"/>
          </a:xfrm>
          <a:prstGeom prst="wedgeRoundRectCallout">
            <a:avLst>
              <a:gd name="adj1" fmla="val 65604"/>
              <a:gd name="adj2" fmla="val 100861"/>
              <a:gd name="adj3" fmla="val 16667"/>
            </a:avLst>
          </a:prstGeom>
          <a:solidFill>
            <a:srgbClr val="8A133B"/>
          </a:solidFill>
          <a:ln w="19050" cap="flat" cmpd="sng" algn="ctr">
            <a:solidFill>
              <a:srgbClr val="FFFFFF"/>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b="1" i="0" u="none" strike="noStrike" kern="0" cap="none" spc="0" normalizeH="0" baseline="0" noProof="0" dirty="0" smtClean="0">
                <a:ln>
                  <a:noFill/>
                </a:ln>
                <a:solidFill>
                  <a:srgbClr val="FFFFFF"/>
                </a:solidFill>
                <a:effectLst/>
                <a:uLnTx/>
                <a:uFillTx/>
                <a:latin typeface="Calibri"/>
                <a:ea typeface="+mn-ea"/>
                <a:cs typeface="+mn-cs"/>
              </a:rPr>
              <a:t>What caused the problem?</a:t>
            </a:r>
            <a:endParaRPr kumimoji="0" lang="en-US" b="1" i="0" u="none" strike="noStrike" kern="0" cap="none" spc="0" normalizeH="0" baseline="0" noProof="0" dirty="0">
              <a:ln>
                <a:noFill/>
              </a:ln>
              <a:solidFill>
                <a:srgbClr val="FFFFFF"/>
              </a:solidFill>
              <a:effectLst/>
              <a:uLnTx/>
              <a:uFillTx/>
              <a:latin typeface="Calibri"/>
              <a:ea typeface="+mn-ea"/>
              <a:cs typeface="+mn-cs"/>
            </a:endParaRPr>
          </a:p>
        </p:txBody>
      </p:sp>
      <p:sp>
        <p:nvSpPr>
          <p:cNvPr id="14" name="Rounded Rectangular Callout 13"/>
          <p:cNvSpPr/>
          <p:nvPr/>
        </p:nvSpPr>
        <p:spPr>
          <a:xfrm>
            <a:off x="983510" y="3291728"/>
            <a:ext cx="2123440" cy="1137920"/>
          </a:xfrm>
          <a:prstGeom prst="wedgeRoundRectCallout">
            <a:avLst>
              <a:gd name="adj1" fmla="val 75352"/>
              <a:gd name="adj2" fmla="val 4677"/>
              <a:gd name="adj3" fmla="val 16667"/>
            </a:avLst>
          </a:prstGeom>
          <a:solidFill>
            <a:srgbClr val="8A133B"/>
          </a:solidFill>
          <a:ln w="19050" cap="flat" cmpd="sng" algn="ctr">
            <a:solidFill>
              <a:srgbClr val="FFFFFF"/>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b="1" i="0" u="none" strike="noStrike" kern="0" cap="none" spc="0" normalizeH="0" baseline="0" noProof="0" dirty="0" smtClean="0">
                <a:ln>
                  <a:noFill/>
                </a:ln>
                <a:solidFill>
                  <a:srgbClr val="FFFFFF"/>
                </a:solidFill>
                <a:effectLst/>
                <a:uLnTx/>
                <a:uFillTx/>
                <a:latin typeface="Calibri"/>
                <a:ea typeface="+mn-ea"/>
                <a:cs typeface="+mn-cs"/>
              </a:rPr>
              <a:t>How is this application actually built/architected? </a:t>
            </a:r>
            <a:endParaRPr kumimoji="0" lang="en-US" b="1" i="0" u="none" strike="noStrike" kern="0" cap="none" spc="0" normalizeH="0" baseline="0" noProof="0" dirty="0">
              <a:ln>
                <a:noFill/>
              </a:ln>
              <a:solidFill>
                <a:srgbClr val="FFFFFF"/>
              </a:solidFill>
              <a:effectLst/>
              <a:uLnTx/>
              <a:uFillTx/>
              <a:latin typeface="Calibri"/>
              <a:ea typeface="+mn-ea"/>
              <a:cs typeface="+mn-cs"/>
            </a:endParaRPr>
          </a:p>
        </p:txBody>
      </p:sp>
      <p:sp>
        <p:nvSpPr>
          <p:cNvPr id="15" name="Rounded Rectangular Callout 14"/>
          <p:cNvSpPr/>
          <p:nvPr/>
        </p:nvSpPr>
        <p:spPr>
          <a:xfrm>
            <a:off x="1060324" y="5038467"/>
            <a:ext cx="2123440" cy="1137920"/>
          </a:xfrm>
          <a:prstGeom prst="wedgeRoundRectCallout">
            <a:avLst>
              <a:gd name="adj1" fmla="val 68801"/>
              <a:gd name="adj2" fmla="val -82067"/>
              <a:gd name="adj3" fmla="val 16667"/>
            </a:avLst>
          </a:prstGeom>
          <a:solidFill>
            <a:srgbClr val="8A133B"/>
          </a:solidFill>
          <a:ln w="19050" cap="flat" cmpd="sng" algn="ctr">
            <a:solidFill>
              <a:srgbClr val="FFFFFF"/>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b="1" i="0" u="none" strike="noStrike" kern="0" cap="none" spc="0" normalizeH="0" baseline="0" noProof="0" dirty="0" smtClean="0">
                <a:ln>
                  <a:noFill/>
                </a:ln>
                <a:solidFill>
                  <a:srgbClr val="FFFFFF"/>
                </a:solidFill>
                <a:effectLst/>
                <a:uLnTx/>
                <a:uFillTx/>
                <a:latin typeface="Calibri"/>
                <a:ea typeface="+mn-ea"/>
                <a:cs typeface="+mn-cs"/>
              </a:rPr>
              <a:t>How should I rebalance workloads?</a:t>
            </a:r>
            <a:endParaRPr kumimoji="0" lang="en-US" b="1" i="0" u="none" strike="noStrike" kern="0" cap="none" spc="0" normalizeH="0" baseline="0" noProof="0" dirty="0">
              <a:ln>
                <a:noFill/>
              </a:ln>
              <a:solidFill>
                <a:srgbClr val="FFFFFF"/>
              </a:solidFill>
              <a:effectLst/>
              <a:uLnTx/>
              <a:uFillTx/>
              <a:latin typeface="Calibri"/>
              <a:ea typeface="+mn-ea"/>
              <a:cs typeface="+mn-cs"/>
            </a:endParaRPr>
          </a:p>
        </p:txBody>
      </p:sp>
      <p:sp>
        <p:nvSpPr>
          <p:cNvPr id="16" name="Rounded Rectangular Callout 15"/>
          <p:cNvSpPr/>
          <p:nvPr/>
        </p:nvSpPr>
        <p:spPr>
          <a:xfrm>
            <a:off x="8648058" y="1340785"/>
            <a:ext cx="2123440" cy="1137920"/>
          </a:xfrm>
          <a:prstGeom prst="wedgeRoundRectCallout">
            <a:avLst>
              <a:gd name="adj1" fmla="val -93352"/>
              <a:gd name="adj2" fmla="val 82376"/>
              <a:gd name="adj3" fmla="val 16667"/>
            </a:avLst>
          </a:prstGeom>
          <a:solidFill>
            <a:srgbClr val="8A133B"/>
          </a:solidFill>
          <a:ln w="19050" cap="flat" cmpd="sng" algn="ctr">
            <a:solidFill>
              <a:srgbClr val="FFFFFF"/>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b="1" i="0" u="none" strike="noStrike" kern="0" cap="none" spc="0" normalizeH="0" baseline="0" noProof="0" dirty="0" smtClean="0">
                <a:ln>
                  <a:noFill/>
                </a:ln>
                <a:solidFill>
                  <a:srgbClr val="FFFFFF"/>
                </a:solidFill>
                <a:effectLst/>
                <a:uLnTx/>
                <a:uFillTx/>
                <a:latin typeface="Calibri"/>
                <a:ea typeface="+mn-ea"/>
                <a:cs typeface="+mn-cs"/>
              </a:rPr>
              <a:t>Is what</a:t>
            </a:r>
            <a:r>
              <a:rPr kumimoji="0" lang="en-US" b="1" i="0" u="none" strike="noStrike" kern="0" cap="none" spc="0" normalizeH="0" noProof="0" dirty="0" smtClean="0">
                <a:ln>
                  <a:noFill/>
                </a:ln>
                <a:solidFill>
                  <a:srgbClr val="FFFFFF"/>
                </a:solidFill>
                <a:effectLst/>
                <a:uLnTx/>
                <a:uFillTx/>
                <a:latin typeface="Calibri"/>
                <a:ea typeface="+mn-ea"/>
                <a:cs typeface="+mn-cs"/>
              </a:rPr>
              <a:t> I’m seeing normal or abnormal</a:t>
            </a:r>
            <a:r>
              <a:rPr kumimoji="0" lang="en-US" b="1" i="0" u="none" strike="noStrike" kern="0" cap="none" spc="0" normalizeH="0" baseline="0" noProof="0" dirty="0" smtClean="0">
                <a:ln>
                  <a:noFill/>
                </a:ln>
                <a:solidFill>
                  <a:srgbClr val="FFFFFF"/>
                </a:solidFill>
                <a:effectLst/>
                <a:uLnTx/>
                <a:uFillTx/>
                <a:latin typeface="Calibri"/>
                <a:ea typeface="+mn-ea"/>
                <a:cs typeface="+mn-cs"/>
              </a:rPr>
              <a:t>?</a:t>
            </a:r>
            <a:endParaRPr kumimoji="0" lang="en-US" b="1" i="0" u="none" strike="noStrike" kern="0" cap="none" spc="0" normalizeH="0" baseline="0" noProof="0" dirty="0">
              <a:ln>
                <a:noFill/>
              </a:ln>
              <a:solidFill>
                <a:srgbClr val="FFFFFF"/>
              </a:solidFill>
              <a:effectLst/>
              <a:uLnTx/>
              <a:uFillTx/>
              <a:latin typeface="Calibri"/>
              <a:ea typeface="+mn-ea"/>
              <a:cs typeface="+mn-cs"/>
            </a:endParaRPr>
          </a:p>
        </p:txBody>
      </p:sp>
      <p:sp>
        <p:nvSpPr>
          <p:cNvPr id="17" name="Rounded Rectangular Callout 16"/>
          <p:cNvSpPr/>
          <p:nvPr/>
        </p:nvSpPr>
        <p:spPr>
          <a:xfrm>
            <a:off x="9042176" y="4420717"/>
            <a:ext cx="2123440" cy="1137920"/>
          </a:xfrm>
          <a:prstGeom prst="wedgeRoundRectCallout">
            <a:avLst>
              <a:gd name="adj1" fmla="val -92427"/>
              <a:gd name="adj2" fmla="val -52886"/>
              <a:gd name="adj3" fmla="val 16667"/>
            </a:avLst>
          </a:prstGeom>
          <a:solidFill>
            <a:srgbClr val="8A133B"/>
          </a:solidFill>
          <a:ln w="19050" cap="flat" cmpd="sng" algn="ctr">
            <a:solidFill>
              <a:srgbClr val="FFFFFF"/>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b="1" i="0" u="none" strike="noStrike" kern="0" cap="none" spc="0" normalizeH="0" baseline="0" noProof="0" dirty="0" smtClean="0">
                <a:ln>
                  <a:noFill/>
                </a:ln>
                <a:solidFill>
                  <a:srgbClr val="FFFFFF"/>
                </a:solidFill>
                <a:effectLst/>
                <a:uLnTx/>
                <a:uFillTx/>
                <a:latin typeface="Calibri"/>
                <a:ea typeface="+mn-ea"/>
                <a:cs typeface="+mn-cs"/>
              </a:rPr>
              <a:t>What do I need to pay attention to right now?</a:t>
            </a:r>
            <a:endParaRPr kumimoji="0" lang="en-US" b="1" i="0" u="none" strike="noStrike" kern="0" cap="none" spc="0" normalizeH="0" baseline="0" noProof="0" dirty="0">
              <a:ln>
                <a:noFill/>
              </a:ln>
              <a:solidFill>
                <a:srgbClr val="FFFFFF"/>
              </a:solidFill>
              <a:effectLst/>
              <a:uLnTx/>
              <a:uFillTx/>
              <a:latin typeface="Calibri"/>
              <a:ea typeface="+mn-ea"/>
              <a:cs typeface="+mn-cs"/>
            </a:endParaRPr>
          </a:p>
        </p:txBody>
      </p:sp>
      <p:sp>
        <p:nvSpPr>
          <p:cNvPr id="18" name="Rounded Rectangular Callout 17"/>
          <p:cNvSpPr/>
          <p:nvPr/>
        </p:nvSpPr>
        <p:spPr>
          <a:xfrm>
            <a:off x="6088184" y="5292914"/>
            <a:ext cx="2123440" cy="1137920"/>
          </a:xfrm>
          <a:prstGeom prst="wedgeRoundRectCallout">
            <a:avLst>
              <a:gd name="adj1" fmla="val -37098"/>
              <a:gd name="adj2" fmla="val -169381"/>
              <a:gd name="adj3" fmla="val 16667"/>
            </a:avLst>
          </a:prstGeom>
          <a:solidFill>
            <a:srgbClr val="8A133B"/>
          </a:solidFill>
          <a:ln w="19050" cap="flat" cmpd="sng" algn="ctr">
            <a:solidFill>
              <a:srgbClr val="FFFFFF"/>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b="1" i="0" u="none" strike="noStrike" kern="0" cap="none" spc="0" normalizeH="0" baseline="0" noProof="0" dirty="0" smtClean="0">
                <a:ln>
                  <a:noFill/>
                </a:ln>
                <a:solidFill>
                  <a:srgbClr val="FFFFFF"/>
                </a:solidFill>
                <a:effectLst/>
                <a:uLnTx/>
                <a:uFillTx/>
                <a:latin typeface="Calibri"/>
                <a:ea typeface="+mn-ea"/>
                <a:cs typeface="+mn-cs"/>
              </a:rPr>
              <a:t>WHAT WILL HAPPEN TOMORROW?</a:t>
            </a:r>
            <a:endParaRPr kumimoji="0" lang="en-US" b="1" i="0" u="none" strike="noStrike" kern="0" cap="none" spc="0" normalizeH="0" baseline="0" noProof="0" dirty="0">
              <a:ln>
                <a:noFill/>
              </a:ln>
              <a:solidFill>
                <a:srgbClr val="FFFFFF"/>
              </a:solidFill>
              <a:effectLst/>
              <a:uLnTx/>
              <a:uFillTx/>
              <a:latin typeface="Calibri"/>
              <a:ea typeface="+mn-ea"/>
              <a:cs typeface="+mn-cs"/>
            </a:endParaRPr>
          </a:p>
        </p:txBody>
      </p:sp>
      <p:sp>
        <p:nvSpPr>
          <p:cNvPr id="19" name="Rounded Rectangular Callout 18"/>
          <p:cNvSpPr/>
          <p:nvPr/>
        </p:nvSpPr>
        <p:spPr>
          <a:xfrm>
            <a:off x="4049039" y="1344247"/>
            <a:ext cx="2123440" cy="1137920"/>
          </a:xfrm>
          <a:prstGeom prst="wedgeRoundRectCallout">
            <a:avLst>
              <a:gd name="adj1" fmla="val 37706"/>
              <a:gd name="adj2" fmla="val 100213"/>
              <a:gd name="adj3" fmla="val 16667"/>
            </a:avLst>
          </a:prstGeom>
          <a:solidFill>
            <a:srgbClr val="8A133B"/>
          </a:solidFill>
          <a:ln w="19050" cap="flat" cmpd="sng" algn="ctr">
            <a:solidFill>
              <a:srgbClr val="FFFFFF"/>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b="1" i="0" u="none" strike="noStrike" kern="0" cap="none" spc="0" normalizeH="0" baseline="0" noProof="0" dirty="0" smtClean="0">
                <a:ln>
                  <a:noFill/>
                </a:ln>
                <a:solidFill>
                  <a:srgbClr val="FFFFFF"/>
                </a:solidFill>
                <a:effectLst/>
                <a:uLnTx/>
                <a:uFillTx/>
                <a:latin typeface="Calibri"/>
                <a:ea typeface="+mn-ea"/>
                <a:cs typeface="+mn-cs"/>
              </a:rPr>
              <a:t>How do I prevent the problem in the future?</a:t>
            </a:r>
            <a:endParaRPr kumimoji="0" lang="en-US" b="1" i="0" u="none" strike="noStrike" kern="0" cap="none" spc="0" normalizeH="0" baseline="0" noProof="0" dirty="0">
              <a:ln>
                <a:noFill/>
              </a:ln>
              <a:solidFill>
                <a:srgbClr val="FFFFFF"/>
              </a:solidFill>
              <a:effectLst/>
              <a:uLnTx/>
              <a:uFillTx/>
              <a:latin typeface="Calibri"/>
              <a:ea typeface="+mn-ea"/>
              <a:cs typeface="+mn-cs"/>
            </a:endParaRPr>
          </a:p>
        </p:txBody>
      </p:sp>
      <p:sp>
        <p:nvSpPr>
          <p:cNvPr id="20" name="Rounded Rectangular Callout 19"/>
          <p:cNvSpPr/>
          <p:nvPr/>
        </p:nvSpPr>
        <p:spPr>
          <a:xfrm>
            <a:off x="9433504" y="2854531"/>
            <a:ext cx="2123440" cy="1137920"/>
          </a:xfrm>
          <a:prstGeom prst="wedgeRoundRectCallout">
            <a:avLst>
              <a:gd name="adj1" fmla="val -116540"/>
              <a:gd name="adj2" fmla="val 23212"/>
              <a:gd name="adj3" fmla="val 16667"/>
            </a:avLst>
          </a:prstGeom>
          <a:solidFill>
            <a:srgbClr val="8A133B"/>
          </a:solidFill>
          <a:ln w="19050" cap="flat" cmpd="sng" algn="ctr">
            <a:solidFill>
              <a:srgbClr val="FFFFFF"/>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lang="en-US" b="1" kern="0" dirty="0" smtClean="0">
                <a:solidFill>
                  <a:srgbClr val="FFFFFF"/>
                </a:solidFill>
                <a:latin typeface="Calibri"/>
              </a:rPr>
              <a:t>What areas can I improve, and how</a:t>
            </a:r>
            <a:r>
              <a:rPr kumimoji="0" lang="en-US" b="1" i="0" u="none" strike="noStrike" kern="0" cap="none" spc="0" normalizeH="0" baseline="0" noProof="0" dirty="0" smtClean="0">
                <a:ln>
                  <a:noFill/>
                </a:ln>
                <a:solidFill>
                  <a:srgbClr val="FFFFFF"/>
                </a:solidFill>
                <a:effectLst/>
                <a:uLnTx/>
                <a:uFillTx/>
                <a:latin typeface="Calibri"/>
                <a:ea typeface="+mn-ea"/>
                <a:cs typeface="+mn-cs"/>
              </a:rPr>
              <a:t>?</a:t>
            </a:r>
            <a:endParaRPr kumimoji="0" lang="en-US" b="1" i="0" u="none" strike="noStrike" kern="0" cap="none" spc="0" normalizeH="0" baseline="0" noProof="0" dirty="0">
              <a:ln>
                <a:noFill/>
              </a:ln>
              <a:solidFill>
                <a:srgbClr val="FFFFFF"/>
              </a:solidFill>
              <a:effectLst/>
              <a:uLnTx/>
              <a:uFillTx/>
              <a:latin typeface="Calibri"/>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Demonstration</a:t>
            </a:r>
            <a:endParaRPr lang="en-US" dirty="0"/>
          </a:p>
        </p:txBody>
      </p:sp>
      <p:sp>
        <p:nvSpPr>
          <p:cNvPr id="6" name="Text Placeholder 5"/>
          <p:cNvSpPr>
            <a:spLocks noGrp="1"/>
          </p:cNvSpPr>
          <p:nvPr>
            <p:ph type="body" idx="1"/>
          </p:nvPr>
        </p:nvSpPr>
        <p:spPr/>
        <p:txBody>
          <a:bodyPr/>
          <a:lstStyle/>
          <a:p>
            <a:r>
              <a:rPr lang="en-US" dirty="0" smtClean="0"/>
              <a:t>Rapid Troubleshooting with Early Warning and Machine Learning</a:t>
            </a:r>
            <a:endParaRPr lang="en-US" dirty="0"/>
          </a:p>
        </p:txBody>
      </p:sp>
      <p:sp>
        <p:nvSpPr>
          <p:cNvPr id="3" name="Slide Number Placeholder 2"/>
          <p:cNvSpPr>
            <a:spLocks noGrp="1"/>
          </p:cNvSpPr>
          <p:nvPr>
            <p:ph type="sldNum" sz="quarter" idx="12"/>
          </p:nvPr>
        </p:nvSpPr>
        <p:spPr/>
        <p:txBody>
          <a:bodyPr/>
          <a:lstStyle/>
          <a:p>
            <a:fld id="{C51EAA63-D034-42AE-91FA-B13B9518C7BE}" type="slidenum">
              <a:rPr lang="en-US" smtClean="0"/>
              <a:pPr/>
              <a:t>17</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Parallelogram 48"/>
          <p:cNvSpPr/>
          <p:nvPr/>
        </p:nvSpPr>
        <p:spPr>
          <a:xfrm>
            <a:off x="9829800" y="1702677"/>
            <a:ext cx="2359025" cy="961696"/>
          </a:xfrm>
          <a:prstGeom prst="parallelogram">
            <a:avLst>
              <a:gd name="adj" fmla="val 36579"/>
            </a:avLst>
          </a:prstGeom>
          <a:solidFill>
            <a:srgbClr val="00B05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latin typeface="Calibri"/>
            </a:endParaRPr>
          </a:p>
        </p:txBody>
      </p:sp>
      <p:sp>
        <p:nvSpPr>
          <p:cNvPr id="51" name="Parallelogram 50"/>
          <p:cNvSpPr/>
          <p:nvPr/>
        </p:nvSpPr>
        <p:spPr>
          <a:xfrm>
            <a:off x="0" y="4173878"/>
            <a:ext cx="1663701" cy="880722"/>
          </a:xfrm>
          <a:prstGeom prst="parallelogram">
            <a:avLst>
              <a:gd name="adj" fmla="val 36579"/>
            </a:avLst>
          </a:prstGeom>
          <a:solidFill>
            <a:srgbClr val="00206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latin typeface="Calibri"/>
            </a:endParaRPr>
          </a:p>
        </p:txBody>
      </p:sp>
      <p:sp>
        <p:nvSpPr>
          <p:cNvPr id="52" name="TextBox 51"/>
          <p:cNvSpPr txBox="1"/>
          <p:nvPr/>
        </p:nvSpPr>
        <p:spPr>
          <a:xfrm>
            <a:off x="78" y="4261437"/>
            <a:ext cx="1660249" cy="685890"/>
          </a:xfrm>
          <a:prstGeom prst="rect">
            <a:avLst/>
          </a:prstGeom>
          <a:noFill/>
        </p:spPr>
        <p:txBody>
          <a:bodyPr wrap="square" lIns="0" tIns="0" rIns="0" bIns="0" rtlCol="0" anchor="ctr" anchorCtr="0">
            <a:noAutofit/>
          </a:bodyPr>
          <a:lstStyle/>
          <a:p>
            <a:pPr algn="ctr">
              <a:lnSpc>
                <a:spcPct val="90000"/>
              </a:lnSpc>
            </a:pPr>
            <a:r>
              <a:rPr lang="en-US" sz="2000" b="1" dirty="0" smtClean="0">
                <a:solidFill>
                  <a:schemeClr val="bg1"/>
                </a:solidFill>
                <a:latin typeface="Calibri" charset="0"/>
                <a:ea typeface="Calibri" charset="0"/>
                <a:cs typeface="Calibri" charset="0"/>
              </a:rPr>
              <a:t>Business Operations</a:t>
            </a:r>
          </a:p>
        </p:txBody>
      </p:sp>
      <p:sp>
        <p:nvSpPr>
          <p:cNvPr id="53" name="TextBox 52"/>
          <p:cNvSpPr txBox="1"/>
          <p:nvPr/>
        </p:nvSpPr>
        <p:spPr>
          <a:xfrm>
            <a:off x="10042634" y="1846756"/>
            <a:ext cx="1813035" cy="595418"/>
          </a:xfrm>
          <a:prstGeom prst="rect">
            <a:avLst/>
          </a:prstGeom>
          <a:noFill/>
        </p:spPr>
        <p:txBody>
          <a:bodyPr wrap="square" lIns="0" tIns="0" rIns="0" bIns="0" rtlCol="0" anchor="ctr" anchorCtr="0">
            <a:noAutofit/>
          </a:bodyPr>
          <a:lstStyle/>
          <a:p>
            <a:pPr algn="ctr">
              <a:lnSpc>
                <a:spcPct val="90000"/>
              </a:lnSpc>
            </a:pPr>
            <a:r>
              <a:rPr lang="en-US" sz="2000" b="1" dirty="0" smtClean="0">
                <a:solidFill>
                  <a:srgbClr val="FFFFFF"/>
                </a:solidFill>
                <a:latin typeface="Calibri" charset="0"/>
                <a:ea typeface="Calibri" charset="0"/>
                <a:cs typeface="Calibri" charset="0"/>
              </a:rPr>
              <a:t>Business Transformation</a:t>
            </a:r>
          </a:p>
        </p:txBody>
      </p:sp>
      <p:grpSp>
        <p:nvGrpSpPr>
          <p:cNvPr id="2" name="Group 1"/>
          <p:cNvGrpSpPr/>
          <p:nvPr/>
        </p:nvGrpSpPr>
        <p:grpSpPr>
          <a:xfrm>
            <a:off x="1838960" y="2281084"/>
            <a:ext cx="8042459" cy="2128356"/>
            <a:chOff x="1838960" y="2281084"/>
            <a:chExt cx="8042459" cy="2128356"/>
          </a:xfrm>
        </p:grpSpPr>
        <p:grpSp>
          <p:nvGrpSpPr>
            <p:cNvPr id="3" name="Group 3"/>
            <p:cNvGrpSpPr/>
            <p:nvPr/>
          </p:nvGrpSpPr>
          <p:grpSpPr>
            <a:xfrm>
              <a:off x="1838960" y="2281084"/>
              <a:ext cx="8042459" cy="2128356"/>
              <a:chOff x="1838960" y="2281084"/>
              <a:chExt cx="8042459" cy="2128356"/>
            </a:xfrm>
          </p:grpSpPr>
          <p:cxnSp>
            <p:nvCxnSpPr>
              <p:cNvPr id="22" name="Straight Arrow Connector 21"/>
              <p:cNvCxnSpPr/>
              <p:nvPr/>
            </p:nvCxnSpPr>
            <p:spPr>
              <a:xfrm flipV="1">
                <a:off x="1838960" y="3669391"/>
                <a:ext cx="2686345" cy="740049"/>
              </a:xfrm>
              <a:prstGeom prst="straightConnector1">
                <a:avLst/>
              </a:pr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V="1">
                <a:off x="4520205" y="2908170"/>
                <a:ext cx="2768298" cy="762626"/>
              </a:xfrm>
              <a:prstGeom prst="straightConnector1">
                <a:avLst/>
              </a:pr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V="1">
                <a:off x="7288503" y="2281084"/>
                <a:ext cx="2592916" cy="627086"/>
              </a:xfrm>
              <a:prstGeom prst="straightConnector1">
                <a:avLst/>
              </a:prstGeom>
              <a:ln w="38100" cmpd="sng">
                <a:solidFill>
                  <a:schemeClr val="tx1">
                    <a:lumMod val="75000"/>
                  </a:schemeClr>
                </a:solidFill>
                <a:prstDash val="dash"/>
                <a:miter lim="800000"/>
                <a:headEnd type="none" w="med" len="med"/>
                <a:tailEnd type="triangle" w="lg" len="med"/>
              </a:ln>
              <a:effectLst/>
            </p:spPr>
            <p:style>
              <a:lnRef idx="1">
                <a:schemeClr val="accent1"/>
              </a:lnRef>
              <a:fillRef idx="0">
                <a:schemeClr val="accent1"/>
              </a:fillRef>
              <a:effectRef idx="0">
                <a:schemeClr val="accent1"/>
              </a:effectRef>
              <a:fontRef idx="minor">
                <a:schemeClr val="tx1"/>
              </a:fontRef>
            </p:style>
          </p:cxnSp>
          <p:sp>
            <p:nvSpPr>
              <p:cNvPr id="42" name="Oval 41"/>
              <p:cNvSpPr/>
              <p:nvPr/>
            </p:nvSpPr>
            <p:spPr>
              <a:xfrm>
                <a:off x="4490569" y="3341047"/>
                <a:ext cx="466104" cy="466104"/>
              </a:xfrm>
              <a:prstGeom prst="ellipse">
                <a:avLst/>
              </a:prstGeom>
              <a:solidFill>
                <a:schemeClr val="accent1"/>
              </a:solid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charset="0"/>
                  <a:ea typeface="Calibri" charset="0"/>
                  <a:cs typeface="Calibri" charset="0"/>
                </a:endParaRPr>
              </a:p>
            </p:txBody>
          </p:sp>
          <p:sp>
            <p:nvSpPr>
              <p:cNvPr id="43" name="Oval 42"/>
              <p:cNvSpPr/>
              <p:nvPr/>
            </p:nvSpPr>
            <p:spPr>
              <a:xfrm>
                <a:off x="8077656" y="2373693"/>
                <a:ext cx="466104" cy="466104"/>
              </a:xfrm>
              <a:prstGeom prst="ellipse">
                <a:avLst/>
              </a:prstGeom>
              <a:solidFill>
                <a:schemeClr val="accent1"/>
              </a:solid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charset="0"/>
                  <a:ea typeface="Calibri" charset="0"/>
                  <a:cs typeface="Calibri" charset="0"/>
                </a:endParaRPr>
              </a:p>
            </p:txBody>
          </p:sp>
        </p:grpSp>
        <p:sp>
          <p:nvSpPr>
            <p:cNvPr id="29" name="Oval 28"/>
            <p:cNvSpPr/>
            <p:nvPr/>
          </p:nvSpPr>
          <p:spPr>
            <a:xfrm>
              <a:off x="2806713" y="3785185"/>
              <a:ext cx="466104" cy="466104"/>
            </a:xfrm>
            <a:prstGeom prst="ellipse">
              <a:avLst/>
            </a:prstGeom>
            <a:solidFill>
              <a:schemeClr val="accent1"/>
            </a:solid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charset="0"/>
                <a:ea typeface="Calibri" charset="0"/>
                <a:cs typeface="Calibri" charset="0"/>
              </a:endParaRPr>
            </a:p>
          </p:txBody>
        </p:sp>
        <p:sp>
          <p:nvSpPr>
            <p:cNvPr id="30" name="Oval 29"/>
            <p:cNvSpPr/>
            <p:nvPr/>
          </p:nvSpPr>
          <p:spPr>
            <a:xfrm>
              <a:off x="6153168" y="2892808"/>
              <a:ext cx="466104" cy="466104"/>
            </a:xfrm>
            <a:prstGeom prst="ellipse">
              <a:avLst/>
            </a:prstGeom>
            <a:solidFill>
              <a:schemeClr val="accent1"/>
            </a:solid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charset="0"/>
                <a:ea typeface="Calibri" charset="0"/>
                <a:cs typeface="Calibri" charset="0"/>
              </a:endParaRPr>
            </a:p>
          </p:txBody>
        </p:sp>
      </p:grpSp>
      <p:sp>
        <p:nvSpPr>
          <p:cNvPr id="16" name="Oval 15"/>
          <p:cNvSpPr>
            <a:spLocks noChangeAspect="1"/>
          </p:cNvSpPr>
          <p:nvPr/>
        </p:nvSpPr>
        <p:spPr>
          <a:xfrm>
            <a:off x="2465950" y="3466975"/>
            <a:ext cx="1133856" cy="1133856"/>
          </a:xfrm>
          <a:prstGeom prst="ellipse">
            <a:avLst/>
          </a:prstGeom>
          <a:blipFill>
            <a:blip r:embed="rId3" cstate="print"/>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r>
              <a:rPr lang="en-US" sz="1600" b="1" dirty="0" smtClean="0">
                <a:solidFill>
                  <a:srgbClr val="FFFFFF"/>
                </a:solidFill>
                <a:latin typeface="Calibri" charset="0"/>
                <a:ea typeface="Calibri" charset="0"/>
                <a:cs typeface="Calibri" charset="0"/>
              </a:rPr>
              <a:t>On-</a:t>
            </a:r>
            <a:br>
              <a:rPr lang="en-US" sz="1600" b="1" dirty="0" smtClean="0">
                <a:solidFill>
                  <a:srgbClr val="FFFFFF"/>
                </a:solidFill>
                <a:latin typeface="Calibri" charset="0"/>
                <a:ea typeface="Calibri" charset="0"/>
                <a:cs typeface="Calibri" charset="0"/>
              </a:rPr>
            </a:br>
            <a:r>
              <a:rPr lang="en-US" sz="1600" b="1" dirty="0" smtClean="0">
                <a:solidFill>
                  <a:srgbClr val="FFFFFF"/>
                </a:solidFill>
                <a:latin typeface="Calibri" charset="0"/>
                <a:ea typeface="Calibri" charset="0"/>
                <a:cs typeface="Calibri" charset="0"/>
              </a:rPr>
              <a:t>Premises</a:t>
            </a:r>
            <a:endParaRPr lang="en-US" sz="1600" b="1" dirty="0">
              <a:solidFill>
                <a:srgbClr val="FFFFFF"/>
              </a:solidFill>
              <a:latin typeface="Calibri" charset="0"/>
              <a:ea typeface="Calibri" charset="0"/>
              <a:cs typeface="Calibri" charset="0"/>
            </a:endParaRPr>
          </a:p>
        </p:txBody>
      </p:sp>
      <p:sp>
        <p:nvSpPr>
          <p:cNvPr id="17" name="Oval 16"/>
          <p:cNvSpPr>
            <a:spLocks noChangeAspect="1"/>
          </p:cNvSpPr>
          <p:nvPr/>
        </p:nvSpPr>
        <p:spPr>
          <a:xfrm>
            <a:off x="4162670" y="3040255"/>
            <a:ext cx="1133856" cy="1133856"/>
          </a:xfrm>
          <a:prstGeom prst="ellipse">
            <a:avLst/>
          </a:prstGeom>
          <a:blipFill>
            <a:blip r:embed="rId3" cstate="print"/>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r>
              <a:rPr lang="en-US" sz="1600" b="1" dirty="0" smtClean="0">
                <a:solidFill>
                  <a:srgbClr val="FFFFFF"/>
                </a:solidFill>
                <a:latin typeface="Calibri" charset="0"/>
                <a:ea typeface="Calibri" charset="0"/>
                <a:cs typeface="Calibri" charset="0"/>
              </a:rPr>
              <a:t>SaaS/PaaS</a:t>
            </a:r>
            <a:br>
              <a:rPr lang="en-US" sz="1600" b="1" dirty="0" smtClean="0">
                <a:solidFill>
                  <a:srgbClr val="FFFFFF"/>
                </a:solidFill>
                <a:latin typeface="Calibri" charset="0"/>
                <a:ea typeface="Calibri" charset="0"/>
                <a:cs typeface="Calibri" charset="0"/>
              </a:rPr>
            </a:br>
            <a:r>
              <a:rPr lang="en-US" sz="1600" b="1" dirty="0" smtClean="0">
                <a:solidFill>
                  <a:srgbClr val="FFFFFF"/>
                </a:solidFill>
                <a:latin typeface="Calibri" charset="0"/>
                <a:ea typeface="Calibri" charset="0"/>
                <a:cs typeface="Calibri" charset="0"/>
              </a:rPr>
              <a:t>IaaS</a:t>
            </a:r>
            <a:br>
              <a:rPr lang="en-US" sz="1600" b="1" dirty="0" smtClean="0">
                <a:solidFill>
                  <a:srgbClr val="FFFFFF"/>
                </a:solidFill>
                <a:latin typeface="Calibri" charset="0"/>
                <a:ea typeface="Calibri" charset="0"/>
                <a:cs typeface="Calibri" charset="0"/>
              </a:rPr>
            </a:br>
            <a:r>
              <a:rPr lang="en-US" sz="1600" b="1" dirty="0" smtClean="0">
                <a:solidFill>
                  <a:srgbClr val="FFFFFF"/>
                </a:solidFill>
                <a:latin typeface="Calibri" charset="0"/>
                <a:ea typeface="Calibri" charset="0"/>
                <a:cs typeface="Calibri" charset="0"/>
              </a:rPr>
              <a:t>on its own</a:t>
            </a:r>
            <a:endParaRPr lang="en-US" sz="1600" b="1" dirty="0">
              <a:solidFill>
                <a:srgbClr val="FFFFFF"/>
              </a:solidFill>
              <a:latin typeface="Calibri" charset="0"/>
              <a:ea typeface="Calibri" charset="0"/>
              <a:cs typeface="Calibri" charset="0"/>
            </a:endParaRPr>
          </a:p>
        </p:txBody>
      </p:sp>
      <p:sp>
        <p:nvSpPr>
          <p:cNvPr id="18" name="Oval 17"/>
          <p:cNvSpPr>
            <a:spLocks noChangeAspect="1"/>
          </p:cNvSpPr>
          <p:nvPr/>
        </p:nvSpPr>
        <p:spPr>
          <a:xfrm>
            <a:off x="5818750" y="2552575"/>
            <a:ext cx="1133856" cy="1133856"/>
          </a:xfrm>
          <a:prstGeom prst="ellipse">
            <a:avLst/>
          </a:prstGeom>
          <a:blipFill>
            <a:blip r:embed="rId3" cstate="print"/>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r>
              <a:rPr lang="en-US" sz="1600" b="1" dirty="0" smtClean="0">
                <a:solidFill>
                  <a:srgbClr val="FFFFFF"/>
                </a:solidFill>
                <a:latin typeface="Calibri" charset="0"/>
                <a:ea typeface="Calibri" charset="0"/>
                <a:cs typeface="Calibri" charset="0"/>
              </a:rPr>
              <a:t>Hybrid, </a:t>
            </a:r>
          </a:p>
          <a:p>
            <a:pPr algn="ctr">
              <a:lnSpc>
                <a:spcPct val="90000"/>
              </a:lnSpc>
            </a:pPr>
            <a:r>
              <a:rPr lang="en-US" sz="1600" b="1" dirty="0" smtClean="0">
                <a:solidFill>
                  <a:srgbClr val="FFFFFF"/>
                </a:solidFill>
                <a:latin typeface="Calibri" charset="0"/>
                <a:ea typeface="Calibri" charset="0"/>
                <a:cs typeface="Calibri" charset="0"/>
              </a:rPr>
              <a:t>Integrated</a:t>
            </a:r>
            <a:endParaRPr lang="en-US" sz="1600" b="1" dirty="0">
              <a:solidFill>
                <a:srgbClr val="FFFFFF"/>
              </a:solidFill>
              <a:latin typeface="Calibri" charset="0"/>
              <a:ea typeface="Calibri" charset="0"/>
              <a:cs typeface="Calibri" charset="0"/>
            </a:endParaRPr>
          </a:p>
        </p:txBody>
      </p:sp>
      <p:sp>
        <p:nvSpPr>
          <p:cNvPr id="19" name="Oval 18"/>
          <p:cNvSpPr>
            <a:spLocks noChangeAspect="1"/>
          </p:cNvSpPr>
          <p:nvPr/>
        </p:nvSpPr>
        <p:spPr>
          <a:xfrm>
            <a:off x="7718670" y="2085215"/>
            <a:ext cx="1133856" cy="1133856"/>
          </a:xfrm>
          <a:prstGeom prst="ellipse">
            <a:avLst/>
          </a:prstGeom>
          <a:blipFill>
            <a:blip r:embed="rId3" cstate="print"/>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r>
              <a:rPr lang="en-US" sz="1600" b="1" dirty="0" smtClean="0">
                <a:solidFill>
                  <a:srgbClr val="FFFFFF"/>
                </a:solidFill>
                <a:latin typeface="Calibri" charset="0"/>
                <a:ea typeface="Calibri" charset="0"/>
                <a:cs typeface="Calibri" charset="0"/>
              </a:rPr>
              <a:t>Multi-</a:t>
            </a:r>
          </a:p>
          <a:p>
            <a:pPr algn="ctr">
              <a:lnSpc>
                <a:spcPct val="90000"/>
              </a:lnSpc>
            </a:pPr>
            <a:r>
              <a:rPr lang="en-US" sz="1600" b="1" dirty="0" smtClean="0">
                <a:solidFill>
                  <a:srgbClr val="FFFFFF"/>
                </a:solidFill>
                <a:latin typeface="Calibri" charset="0"/>
                <a:ea typeface="Calibri" charset="0"/>
                <a:cs typeface="Calibri" charset="0"/>
              </a:rPr>
              <a:t>Cloud</a:t>
            </a:r>
          </a:p>
          <a:p>
            <a:pPr algn="ctr">
              <a:lnSpc>
                <a:spcPct val="90000"/>
              </a:lnSpc>
            </a:pPr>
            <a:r>
              <a:rPr lang="en-US" sz="1600" b="1" dirty="0" smtClean="0">
                <a:solidFill>
                  <a:srgbClr val="FFFFFF"/>
                </a:solidFill>
                <a:latin typeface="Calibri" charset="0"/>
                <a:ea typeface="Calibri" charset="0"/>
                <a:cs typeface="Calibri" charset="0"/>
              </a:rPr>
              <a:t>Estate</a:t>
            </a:r>
            <a:endParaRPr lang="en-US" sz="1600" b="1" dirty="0">
              <a:solidFill>
                <a:srgbClr val="FFFFFF"/>
              </a:solidFill>
              <a:latin typeface="Calibri" charset="0"/>
              <a:ea typeface="Calibri" charset="0"/>
              <a:cs typeface="Calibri" charset="0"/>
            </a:endParaRPr>
          </a:p>
        </p:txBody>
      </p:sp>
      <p:sp>
        <p:nvSpPr>
          <p:cNvPr id="20" name="Title 19"/>
          <p:cNvSpPr>
            <a:spLocks noGrp="1"/>
          </p:cNvSpPr>
          <p:nvPr>
            <p:ph type="title"/>
          </p:nvPr>
        </p:nvSpPr>
        <p:spPr/>
        <p:txBody>
          <a:bodyPr/>
          <a:lstStyle/>
          <a:p>
            <a:r>
              <a:rPr lang="en-US" dirty="0" smtClean="0">
                <a:solidFill>
                  <a:schemeClr val="bg2">
                    <a:lumMod val="10000"/>
                  </a:schemeClr>
                </a:solidFill>
              </a:rPr>
              <a:t>Questions Abound on the Journey to the Cloud</a:t>
            </a:r>
            <a:endParaRPr lang="en-US" dirty="0">
              <a:solidFill>
                <a:schemeClr val="bg2">
                  <a:lumMod val="10000"/>
                </a:schemeClr>
              </a:solidFill>
            </a:endParaRPr>
          </a:p>
        </p:txBody>
      </p:sp>
      <p:sp>
        <p:nvSpPr>
          <p:cNvPr id="23" name="Rounded Rectangular Callout 22"/>
          <p:cNvSpPr/>
          <p:nvPr/>
        </p:nvSpPr>
        <p:spPr>
          <a:xfrm>
            <a:off x="304800" y="2336800"/>
            <a:ext cx="2123440" cy="1137920"/>
          </a:xfrm>
          <a:prstGeom prst="wedgeRoundRectCallout">
            <a:avLst>
              <a:gd name="adj1" fmla="val 45729"/>
              <a:gd name="adj2" fmla="val 114107"/>
              <a:gd name="adj3" fmla="val 16667"/>
            </a:avLst>
          </a:prstGeom>
          <a:solidFill>
            <a:schemeClr val="tx1">
              <a:lumMod val="40000"/>
              <a:lumOff val="60000"/>
            </a:schemeClr>
          </a:solidFill>
          <a:ln w="1905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400" dirty="0" smtClean="0">
                <a:solidFill>
                  <a:schemeClr val="bg2">
                    <a:lumMod val="10000"/>
                  </a:schemeClr>
                </a:solidFill>
              </a:rPr>
              <a:t>How can I prevent outages in systems of record?</a:t>
            </a:r>
            <a:endParaRPr lang="en-US" sz="1400" dirty="0">
              <a:solidFill>
                <a:schemeClr val="bg2">
                  <a:lumMod val="10000"/>
                </a:schemeClr>
              </a:solidFill>
            </a:endParaRPr>
          </a:p>
        </p:txBody>
      </p:sp>
      <p:sp>
        <p:nvSpPr>
          <p:cNvPr id="24" name="Rounded Rectangular Callout 23"/>
          <p:cNvSpPr/>
          <p:nvPr/>
        </p:nvSpPr>
        <p:spPr>
          <a:xfrm>
            <a:off x="1717040" y="5110480"/>
            <a:ext cx="2123440" cy="1137920"/>
          </a:xfrm>
          <a:prstGeom prst="wedgeRoundRectCallout">
            <a:avLst>
              <a:gd name="adj1" fmla="val -14558"/>
              <a:gd name="adj2" fmla="val -120715"/>
              <a:gd name="adj3" fmla="val 16667"/>
            </a:avLst>
          </a:prstGeom>
          <a:solidFill>
            <a:schemeClr val="tx1">
              <a:lumMod val="40000"/>
              <a:lumOff val="60000"/>
            </a:schemeClr>
          </a:solidFill>
          <a:ln w="1905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400" dirty="0" smtClean="0">
                <a:solidFill>
                  <a:schemeClr val="bg2">
                    <a:lumMod val="10000"/>
                  </a:schemeClr>
                </a:solidFill>
              </a:rPr>
              <a:t>How can I increase utilization, plan capacity and lower OpEx? </a:t>
            </a:r>
            <a:endParaRPr lang="en-US" sz="1400" dirty="0">
              <a:solidFill>
                <a:schemeClr val="bg2">
                  <a:lumMod val="10000"/>
                </a:schemeClr>
              </a:solidFill>
            </a:endParaRPr>
          </a:p>
        </p:txBody>
      </p:sp>
      <p:sp>
        <p:nvSpPr>
          <p:cNvPr id="25" name="Rounded Rectangular Callout 24"/>
          <p:cNvSpPr/>
          <p:nvPr/>
        </p:nvSpPr>
        <p:spPr>
          <a:xfrm>
            <a:off x="4135120" y="4958080"/>
            <a:ext cx="2123440" cy="1137920"/>
          </a:xfrm>
          <a:prstGeom prst="wedgeRoundRectCallout">
            <a:avLst>
              <a:gd name="adj1" fmla="val -50921"/>
              <a:gd name="adj2" fmla="val -139465"/>
              <a:gd name="adj3" fmla="val 16667"/>
            </a:avLst>
          </a:prstGeom>
          <a:solidFill>
            <a:schemeClr val="tx1">
              <a:lumMod val="40000"/>
              <a:lumOff val="60000"/>
            </a:schemeClr>
          </a:solidFill>
          <a:ln w="1905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400" dirty="0" smtClean="0">
                <a:solidFill>
                  <a:schemeClr val="bg2">
                    <a:lumMod val="10000"/>
                  </a:schemeClr>
                </a:solidFill>
              </a:rPr>
              <a:t>What should I move to cloud, and how will I know if it’s successful?</a:t>
            </a:r>
            <a:endParaRPr lang="en-US" sz="1400" dirty="0">
              <a:solidFill>
                <a:schemeClr val="bg2">
                  <a:lumMod val="10000"/>
                </a:schemeClr>
              </a:solidFill>
            </a:endParaRPr>
          </a:p>
        </p:txBody>
      </p:sp>
      <p:sp>
        <p:nvSpPr>
          <p:cNvPr id="26" name="Rounded Rectangular Callout 25"/>
          <p:cNvSpPr/>
          <p:nvPr/>
        </p:nvSpPr>
        <p:spPr>
          <a:xfrm>
            <a:off x="5161280" y="1310640"/>
            <a:ext cx="2123440" cy="1137920"/>
          </a:xfrm>
          <a:prstGeom prst="wedgeRoundRectCallout">
            <a:avLst>
              <a:gd name="adj1" fmla="val -36567"/>
              <a:gd name="adj2" fmla="val 119464"/>
              <a:gd name="adj3" fmla="val 16667"/>
            </a:avLst>
          </a:prstGeom>
          <a:solidFill>
            <a:schemeClr val="tx1">
              <a:lumMod val="40000"/>
              <a:lumOff val="60000"/>
            </a:schemeClr>
          </a:solidFill>
          <a:ln w="1905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400" dirty="0" smtClean="0">
                <a:solidFill>
                  <a:schemeClr val="bg2">
                    <a:lumMod val="10000"/>
                  </a:schemeClr>
                </a:solidFill>
              </a:rPr>
              <a:t>How do I monitor all these cloud-native apps?</a:t>
            </a:r>
            <a:endParaRPr lang="en-US" sz="1400" dirty="0">
              <a:solidFill>
                <a:schemeClr val="bg2">
                  <a:lumMod val="10000"/>
                </a:schemeClr>
              </a:solidFill>
            </a:endParaRPr>
          </a:p>
        </p:txBody>
      </p:sp>
      <p:sp>
        <p:nvSpPr>
          <p:cNvPr id="27" name="Rounded Rectangular Callout 26"/>
          <p:cNvSpPr/>
          <p:nvPr/>
        </p:nvSpPr>
        <p:spPr>
          <a:xfrm>
            <a:off x="6278880" y="4521200"/>
            <a:ext cx="2123440" cy="1137920"/>
          </a:xfrm>
          <a:prstGeom prst="wedgeRoundRectCallout">
            <a:avLst>
              <a:gd name="adj1" fmla="val -81543"/>
              <a:gd name="adj2" fmla="val -135893"/>
              <a:gd name="adj3" fmla="val 16667"/>
            </a:avLst>
          </a:prstGeom>
          <a:solidFill>
            <a:schemeClr val="tx1">
              <a:lumMod val="40000"/>
              <a:lumOff val="60000"/>
            </a:schemeClr>
          </a:solidFill>
          <a:ln w="1905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400" dirty="0" smtClean="0">
                <a:solidFill>
                  <a:schemeClr val="bg2">
                    <a:lumMod val="10000"/>
                  </a:schemeClr>
                </a:solidFill>
              </a:rPr>
              <a:t>Should I consider moving some workloads back on-premises?</a:t>
            </a:r>
            <a:endParaRPr lang="en-US" sz="1400" dirty="0">
              <a:solidFill>
                <a:schemeClr val="bg2">
                  <a:lumMod val="10000"/>
                </a:schemeClr>
              </a:solidFill>
            </a:endParaRPr>
          </a:p>
        </p:txBody>
      </p:sp>
      <p:sp>
        <p:nvSpPr>
          <p:cNvPr id="31" name="Rounded Rectangular Callout 30"/>
          <p:cNvSpPr/>
          <p:nvPr/>
        </p:nvSpPr>
        <p:spPr>
          <a:xfrm>
            <a:off x="8128000" y="3423920"/>
            <a:ext cx="2123440" cy="1137920"/>
          </a:xfrm>
          <a:prstGeom prst="wedgeRoundRectCallout">
            <a:avLst>
              <a:gd name="adj1" fmla="val 1232"/>
              <a:gd name="adj2" fmla="val -129644"/>
              <a:gd name="adj3" fmla="val 16667"/>
            </a:avLst>
          </a:prstGeom>
          <a:solidFill>
            <a:schemeClr val="tx1">
              <a:lumMod val="40000"/>
              <a:lumOff val="60000"/>
            </a:schemeClr>
          </a:solidFill>
          <a:ln w="1905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400" dirty="0" smtClean="0">
                <a:solidFill>
                  <a:schemeClr val="bg2">
                    <a:lumMod val="10000"/>
                  </a:schemeClr>
                </a:solidFill>
              </a:rPr>
              <a:t>How do I manage services that cross clouds and on-premises?</a:t>
            </a:r>
            <a:endParaRPr lang="en-US" sz="1400" dirty="0">
              <a:solidFill>
                <a:schemeClr val="bg2">
                  <a:lumMod val="10000"/>
                </a:schemeClr>
              </a:solidFill>
            </a:endParaRPr>
          </a:p>
        </p:txBody>
      </p:sp>
      <p:sp>
        <p:nvSpPr>
          <p:cNvPr id="32" name="Rounded Rectangular Callout 31"/>
          <p:cNvSpPr/>
          <p:nvPr/>
        </p:nvSpPr>
        <p:spPr>
          <a:xfrm>
            <a:off x="2702560" y="1625600"/>
            <a:ext cx="2123440" cy="1137920"/>
          </a:xfrm>
          <a:prstGeom prst="wedgeRoundRectCallout">
            <a:avLst>
              <a:gd name="adj1" fmla="val 4581"/>
              <a:gd name="adj2" fmla="val 135535"/>
              <a:gd name="adj3" fmla="val 16667"/>
            </a:avLst>
          </a:prstGeom>
          <a:solidFill>
            <a:schemeClr val="tx1">
              <a:lumMod val="40000"/>
              <a:lumOff val="60000"/>
            </a:schemeClr>
          </a:solidFill>
          <a:ln w="1905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400" dirty="0" smtClean="0">
                <a:solidFill>
                  <a:schemeClr val="bg2">
                    <a:lumMod val="10000"/>
                  </a:schemeClr>
                </a:solidFill>
              </a:rPr>
              <a:t>How do I measure and govern usage of cloud services?</a:t>
            </a:r>
            <a:endParaRPr lang="en-US" sz="1400" dirty="0">
              <a:solidFill>
                <a:schemeClr val="bg2">
                  <a:lumMod val="10000"/>
                </a:schemeClr>
              </a:solidFill>
            </a:endParaRPr>
          </a:p>
        </p:txBody>
      </p:sp>
      <p:sp>
        <p:nvSpPr>
          <p:cNvPr id="33" name="Rounded Rectangular Callout 32"/>
          <p:cNvSpPr/>
          <p:nvPr/>
        </p:nvSpPr>
        <p:spPr>
          <a:xfrm>
            <a:off x="8260080" y="1282700"/>
            <a:ext cx="1717040" cy="833120"/>
          </a:xfrm>
          <a:prstGeom prst="wedgeRoundRectCallout">
            <a:avLst>
              <a:gd name="adj1" fmla="val 22285"/>
              <a:gd name="adj2" fmla="val 82856"/>
              <a:gd name="adj3" fmla="val 16667"/>
            </a:avLst>
          </a:prstGeom>
          <a:solidFill>
            <a:srgbClr val="FFFF00"/>
          </a:solidFill>
          <a:ln w="1905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2000" dirty="0" smtClean="0">
                <a:solidFill>
                  <a:schemeClr val="bg2">
                    <a:lumMod val="10000"/>
                  </a:schemeClr>
                </a:solidFill>
              </a:rPr>
              <a:t>HOW WILL I KEEP UP?</a:t>
            </a:r>
            <a:endParaRPr lang="en-US" sz="2000" dirty="0">
              <a:solidFill>
                <a:schemeClr val="bg2">
                  <a:lumMod val="10000"/>
                </a:schemeClr>
              </a:solidFill>
            </a:endParaRPr>
          </a:p>
        </p:txBody>
      </p:sp>
    </p:spTree>
    <p:extLst>
      <p:ext uri="{BB962C8B-B14F-4D97-AF65-F5344CB8AC3E}">
        <p14:creationId xmlns:p14="http://schemas.microsoft.com/office/powerpoint/2010/main" xmlns="" val="16701254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6061393" y="2265680"/>
            <a:ext cx="5419407" cy="3550920"/>
          </a:xfrm>
          <a:prstGeom prst="rect">
            <a:avLst/>
          </a:prstGeom>
          <a:solidFill>
            <a:schemeClr val="bg1"/>
          </a:solidFill>
          <a:ln w="19050">
            <a:solidFill>
              <a:srgbClr val="8DA6B1"/>
            </a:solidFill>
          </a:ln>
        </p:spPr>
        <p:txBody>
          <a:bodyPr wrap="square" lIns="182880" tIns="182880" rIns="182880" bIns="182880" rtlCol="0">
            <a:noAutofit/>
          </a:bodyPr>
          <a:lstStyle/>
          <a:p>
            <a:pPr marL="457200" indent="-457200">
              <a:lnSpc>
                <a:spcPct val="90000"/>
              </a:lnSpc>
              <a:spcBef>
                <a:spcPts val="1200"/>
              </a:spcBef>
              <a:buFont typeface="Arial"/>
              <a:buChar char="•"/>
            </a:pPr>
            <a:endParaRPr lang="en-US" sz="2400" dirty="0" smtClean="0"/>
          </a:p>
          <a:p>
            <a:pPr marL="457200" indent="-457200">
              <a:lnSpc>
                <a:spcPct val="90000"/>
              </a:lnSpc>
              <a:spcBef>
                <a:spcPts val="1200"/>
              </a:spcBef>
              <a:buFont typeface="Arial"/>
              <a:buChar char="•"/>
            </a:pPr>
            <a:r>
              <a:rPr lang="en-US" sz="2400" dirty="0" smtClean="0"/>
              <a:t>Compare public Cloud vs. on-prem baseline</a:t>
            </a:r>
            <a:endParaRPr lang="en-US" sz="2400" dirty="0"/>
          </a:p>
          <a:p>
            <a:pPr marL="457200" indent="-457200">
              <a:lnSpc>
                <a:spcPct val="90000"/>
              </a:lnSpc>
              <a:spcBef>
                <a:spcPts val="1200"/>
              </a:spcBef>
              <a:buFont typeface="Arial"/>
              <a:buChar char="•"/>
            </a:pPr>
            <a:r>
              <a:rPr lang="en-US" sz="2400" dirty="0" smtClean="0"/>
              <a:t>Monitor end-to-end across public , private clouds, on-premises</a:t>
            </a:r>
          </a:p>
          <a:p>
            <a:pPr marL="457200" indent="-457200">
              <a:lnSpc>
                <a:spcPct val="90000"/>
              </a:lnSpc>
              <a:spcBef>
                <a:spcPts val="1200"/>
              </a:spcBef>
              <a:buFont typeface="Arial"/>
              <a:buChar char="•"/>
            </a:pPr>
            <a:r>
              <a:rPr lang="en-US" sz="2400" dirty="0" smtClean="0"/>
              <a:t>Automatically adapt to ongoing change in your new</a:t>
            </a:r>
            <a:br>
              <a:rPr lang="en-US" sz="2400" dirty="0" smtClean="0"/>
            </a:br>
            <a:r>
              <a:rPr lang="en-US" sz="2400" dirty="0" smtClean="0"/>
              <a:t>app &amp; development</a:t>
            </a:r>
            <a:br>
              <a:rPr lang="en-US" sz="2400" dirty="0" smtClean="0"/>
            </a:br>
            <a:r>
              <a:rPr lang="en-US" sz="2400" dirty="0" smtClean="0"/>
              <a:t>environments</a:t>
            </a:r>
            <a:endParaRPr lang="en-US" sz="2400"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19</a:t>
            </a:fld>
            <a:endParaRPr lang="en-US" dirty="0"/>
          </a:p>
        </p:txBody>
      </p:sp>
      <p:sp>
        <p:nvSpPr>
          <p:cNvPr id="2" name="Title 1"/>
          <p:cNvSpPr>
            <a:spLocks noGrp="1"/>
          </p:cNvSpPr>
          <p:nvPr>
            <p:ph type="title"/>
          </p:nvPr>
        </p:nvSpPr>
        <p:spPr/>
        <p:txBody>
          <a:bodyPr/>
          <a:lstStyle/>
          <a:p>
            <a:r>
              <a:rPr lang="en-US" b="1" dirty="0" smtClean="0">
                <a:solidFill>
                  <a:schemeClr val="accent1"/>
                </a:solidFill>
              </a:rPr>
              <a:t>De-Risk Your Cloud Journey</a:t>
            </a:r>
            <a:r>
              <a:rPr lang="en-US" dirty="0" smtClean="0"/>
              <a:t/>
            </a:r>
            <a:br>
              <a:rPr lang="en-US" dirty="0" smtClean="0"/>
            </a:br>
            <a:r>
              <a:rPr lang="en-US" sz="2400" b="1" dirty="0" smtClean="0"/>
              <a:t>Increase IT Efficiency, Prevent Outages, Increase Agility</a:t>
            </a:r>
            <a:endParaRPr lang="en-US" sz="2400" b="1" dirty="0"/>
          </a:p>
        </p:txBody>
      </p:sp>
      <p:grpSp>
        <p:nvGrpSpPr>
          <p:cNvPr id="5" name="Group 6"/>
          <p:cNvGrpSpPr/>
          <p:nvPr/>
        </p:nvGrpSpPr>
        <p:grpSpPr>
          <a:xfrm>
            <a:off x="673104" y="1879600"/>
            <a:ext cx="5067296" cy="3937000"/>
            <a:chOff x="531812" y="1752600"/>
            <a:chExt cx="3815652" cy="3937000"/>
          </a:xfrm>
        </p:grpSpPr>
        <p:sp>
          <p:nvSpPr>
            <p:cNvPr id="37" name="Isosceles Triangle 36"/>
            <p:cNvSpPr/>
            <p:nvPr/>
          </p:nvSpPr>
          <p:spPr>
            <a:xfrm rot="5400000">
              <a:off x="3824442" y="1934695"/>
              <a:ext cx="640079" cy="275896"/>
            </a:xfrm>
            <a:prstGeom prst="triangle">
              <a:avLst/>
            </a:prstGeom>
            <a:solidFill>
              <a:srgbClr val="8DA6B1"/>
            </a:solidFill>
            <a:ln w="19050">
              <a:solidFill>
                <a:srgbClr val="8DA6B1"/>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sp>
          <p:nvSpPr>
            <p:cNvPr id="8" name="TextBox 7"/>
            <p:cNvSpPr txBox="1"/>
            <p:nvPr/>
          </p:nvSpPr>
          <p:spPr>
            <a:xfrm>
              <a:off x="531812" y="2532380"/>
              <a:ext cx="3815652" cy="3157220"/>
            </a:xfrm>
            <a:prstGeom prst="rect">
              <a:avLst/>
            </a:prstGeom>
            <a:solidFill>
              <a:schemeClr val="bg1"/>
            </a:solidFill>
            <a:ln w="19050">
              <a:solidFill>
                <a:srgbClr val="8DA6B1"/>
              </a:solidFill>
            </a:ln>
          </p:spPr>
          <p:txBody>
            <a:bodyPr wrap="square" lIns="182880" tIns="182880" rIns="182880" bIns="182880" rtlCol="0">
              <a:noAutofit/>
            </a:bodyPr>
            <a:lstStyle/>
            <a:p>
              <a:pPr marL="457200" indent="-457200">
                <a:lnSpc>
                  <a:spcPct val="90000"/>
                </a:lnSpc>
                <a:spcBef>
                  <a:spcPts val="1200"/>
                </a:spcBef>
                <a:buFont typeface="Arial"/>
                <a:buChar char="•"/>
              </a:pPr>
              <a:r>
                <a:rPr lang="en-US" sz="2400" dirty="0" smtClean="0"/>
                <a:t>What is normal ?</a:t>
              </a:r>
            </a:p>
            <a:p>
              <a:pPr marL="914400" lvl="1" indent="-457200">
                <a:lnSpc>
                  <a:spcPct val="90000"/>
                </a:lnSpc>
                <a:spcBef>
                  <a:spcPts val="1200"/>
                </a:spcBef>
                <a:buFont typeface="Arial"/>
                <a:buChar char="•"/>
              </a:pPr>
              <a:r>
                <a:rPr lang="en-US" sz="2400" dirty="0" smtClean="0"/>
                <a:t>Performance</a:t>
              </a:r>
            </a:p>
            <a:p>
              <a:pPr marL="914400" lvl="1" indent="-457200">
                <a:lnSpc>
                  <a:spcPct val="90000"/>
                </a:lnSpc>
                <a:spcBef>
                  <a:spcPts val="1200"/>
                </a:spcBef>
                <a:buFont typeface="Arial"/>
                <a:buChar char="•"/>
              </a:pPr>
              <a:r>
                <a:rPr lang="en-US" sz="2400" dirty="0" smtClean="0"/>
                <a:t>Behavior</a:t>
              </a:r>
            </a:p>
            <a:p>
              <a:pPr marL="914400" lvl="1" indent="-457200">
                <a:lnSpc>
                  <a:spcPct val="90000"/>
                </a:lnSpc>
                <a:spcBef>
                  <a:spcPts val="1200"/>
                </a:spcBef>
                <a:buFont typeface="Arial"/>
                <a:buChar char="•"/>
              </a:pPr>
              <a:r>
                <a:rPr lang="en-US" sz="2400" dirty="0" smtClean="0"/>
                <a:t>Seasonality</a:t>
              </a:r>
              <a:endParaRPr lang="en-US" sz="2400" dirty="0"/>
            </a:p>
            <a:p>
              <a:pPr marL="457200" indent="-457200">
                <a:lnSpc>
                  <a:spcPct val="90000"/>
                </a:lnSpc>
                <a:spcBef>
                  <a:spcPts val="1200"/>
                </a:spcBef>
                <a:buFont typeface="Arial"/>
                <a:buChar char="•"/>
              </a:pPr>
              <a:r>
                <a:rPr lang="en-US" sz="2400" dirty="0" smtClean="0"/>
                <a:t>What are my growth patterns?</a:t>
              </a:r>
            </a:p>
            <a:p>
              <a:pPr marL="457200" indent="-457200">
                <a:lnSpc>
                  <a:spcPct val="90000"/>
                </a:lnSpc>
                <a:spcBef>
                  <a:spcPts val="1200"/>
                </a:spcBef>
                <a:buFont typeface="Arial"/>
                <a:buChar char="•"/>
              </a:pPr>
              <a:r>
                <a:rPr lang="en-US" sz="2400" dirty="0" smtClean="0"/>
                <a:t>What should I migrate to </a:t>
              </a:r>
              <a:r>
                <a:rPr lang="en-US" sz="2400" dirty="0"/>
                <a:t> </a:t>
              </a:r>
              <a:r>
                <a:rPr lang="en-US" sz="2400" dirty="0" smtClean="0"/>
                <a:t>Cloud?</a:t>
              </a:r>
              <a:endParaRPr lang="en-US" sz="2400" dirty="0"/>
            </a:p>
          </p:txBody>
        </p:sp>
        <p:sp>
          <p:nvSpPr>
            <p:cNvPr id="6" name="Rectangle 5"/>
            <p:cNvSpPr/>
            <p:nvPr/>
          </p:nvSpPr>
          <p:spPr>
            <a:xfrm>
              <a:off x="531814" y="1752600"/>
              <a:ext cx="3815650" cy="838200"/>
            </a:xfrm>
            <a:prstGeom prst="rect">
              <a:avLst/>
            </a:prstGeom>
            <a:solidFill>
              <a:srgbClr val="002060"/>
            </a:solidFill>
            <a:ln w="19050">
              <a:solidFill>
                <a:srgbClr val="8DA6B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2800" dirty="0" smtClean="0">
                  <a:solidFill>
                    <a:schemeClr val="bg1"/>
                  </a:solidFill>
                </a:rPr>
                <a:t>Pre-Migration Baseline</a:t>
              </a:r>
              <a:endParaRPr lang="en-US" sz="2800" dirty="0">
                <a:solidFill>
                  <a:schemeClr val="bg1"/>
                </a:solidFill>
              </a:endParaRPr>
            </a:p>
          </p:txBody>
        </p:sp>
      </p:grpSp>
      <p:sp>
        <p:nvSpPr>
          <p:cNvPr id="26" name="Rectangle 25"/>
          <p:cNvSpPr/>
          <p:nvPr/>
        </p:nvSpPr>
        <p:spPr>
          <a:xfrm>
            <a:off x="6048698" y="1879600"/>
            <a:ext cx="5444802" cy="838200"/>
          </a:xfrm>
          <a:prstGeom prst="rect">
            <a:avLst/>
          </a:prstGeom>
          <a:solidFill>
            <a:srgbClr val="00B050"/>
          </a:solidFill>
          <a:ln w="19050">
            <a:solidFill>
              <a:srgbClr val="8DA6B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2800" b="1" dirty="0" smtClean="0">
                <a:solidFill>
                  <a:schemeClr val="bg1"/>
                </a:solidFill>
              </a:rPr>
              <a:t>Post Migration Improvement</a:t>
            </a:r>
            <a:endParaRPr lang="en-US" sz="2800" b="1" dirty="0">
              <a:solidFill>
                <a:schemeClr val="bg1"/>
              </a:solidFill>
            </a:endParaRPr>
          </a:p>
        </p:txBody>
      </p:sp>
      <p:pic>
        <p:nvPicPr>
          <p:cNvPr id="9" name="Picture 8"/>
          <p:cNvPicPr>
            <a:picLocks noChangeAspect="1"/>
          </p:cNvPicPr>
          <p:nvPr/>
        </p:nvPicPr>
        <p:blipFill>
          <a:blip r:embed="rId3" cstate="print"/>
          <a:stretch>
            <a:fillRect/>
          </a:stretch>
        </p:blipFill>
        <p:spPr>
          <a:xfrm>
            <a:off x="3657600" y="2819400"/>
            <a:ext cx="1879600" cy="1879600"/>
          </a:xfrm>
          <a:prstGeom prst="rect">
            <a:avLst/>
          </a:prstGeom>
        </p:spPr>
      </p:pic>
      <p:pic>
        <p:nvPicPr>
          <p:cNvPr id="11" name="Picture 10"/>
          <p:cNvPicPr>
            <a:picLocks noChangeAspect="1"/>
          </p:cNvPicPr>
          <p:nvPr/>
        </p:nvPicPr>
        <p:blipFill>
          <a:blip r:embed="rId4" cstate="print"/>
          <a:stretch>
            <a:fillRect/>
          </a:stretch>
        </p:blipFill>
        <p:spPr>
          <a:xfrm>
            <a:off x="9968243" y="4719674"/>
            <a:ext cx="1498599" cy="1245437"/>
          </a:xfrm>
          <a:prstGeom prst="rect">
            <a:avLst/>
          </a:prstGeom>
        </p:spPr>
      </p:pic>
    </p:spTree>
    <p:extLst>
      <p:ext uri="{BB962C8B-B14F-4D97-AF65-F5344CB8AC3E}">
        <p14:creationId xmlns="" xmlns:p14="http://schemas.microsoft.com/office/powerpoint/2010/main" val="54370475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51EAA63-D034-42AE-91FA-B13B9518C7BE}" type="slidenum">
              <a:rPr lang="en-US" smtClean="0"/>
              <a:pPr/>
              <a:t>2</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Demonstration</a:t>
            </a:r>
            <a:endParaRPr lang="en-US" dirty="0"/>
          </a:p>
        </p:txBody>
      </p:sp>
      <p:sp>
        <p:nvSpPr>
          <p:cNvPr id="6" name="Text Placeholder 5"/>
          <p:cNvSpPr>
            <a:spLocks noGrp="1"/>
          </p:cNvSpPr>
          <p:nvPr>
            <p:ph type="body" idx="1"/>
          </p:nvPr>
        </p:nvSpPr>
        <p:spPr/>
        <p:txBody>
          <a:bodyPr/>
          <a:lstStyle/>
          <a:p>
            <a:r>
              <a:rPr lang="en-US" dirty="0" smtClean="0"/>
              <a:t>Planning Ahead with Estate-Wide Analysis</a:t>
            </a:r>
            <a:endParaRPr lang="en-US" dirty="0"/>
          </a:p>
        </p:txBody>
      </p:sp>
      <p:sp>
        <p:nvSpPr>
          <p:cNvPr id="3" name="Slide Number Placeholder 2"/>
          <p:cNvSpPr>
            <a:spLocks noGrp="1"/>
          </p:cNvSpPr>
          <p:nvPr>
            <p:ph type="sldNum" sz="quarter" idx="12"/>
          </p:nvPr>
        </p:nvSpPr>
        <p:spPr/>
        <p:txBody>
          <a:bodyPr/>
          <a:lstStyle/>
          <a:p>
            <a:fld id="{C51EAA63-D034-42AE-91FA-B13B9518C7BE}" type="slidenum">
              <a:rPr lang="en-US" smtClean="0"/>
              <a:pPr/>
              <a:t>20</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9" name="Slide Number Placeholder 2"/>
          <p:cNvSpPr>
            <a:spLocks noGrp="1"/>
          </p:cNvSpPr>
          <p:nvPr>
            <p:ph type="sldNum" sz="quarter" idx="12"/>
          </p:nvPr>
        </p:nvSpPr>
        <p:spPr bwMode="auto">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858FB02A-01F1-5941-BF2E-97577053505F}" type="slidenum">
              <a:rPr lang="en-US" sz="800">
                <a:latin typeface="Calibri" charset="0"/>
              </a:rPr>
              <a:pPr/>
              <a:t>21</a:t>
            </a:fld>
            <a:endParaRPr lang="en-US" sz="800" dirty="0">
              <a:latin typeface="Calibri" charset="0"/>
            </a:endParaRPr>
          </a:p>
        </p:txBody>
      </p:sp>
      <p:sp>
        <p:nvSpPr>
          <p:cNvPr id="5126" name="Title 1"/>
          <p:cNvSpPr>
            <a:spLocks noGrp="1"/>
          </p:cNvSpPr>
          <p:nvPr>
            <p:ph type="title"/>
          </p:nvPr>
        </p:nvSpPr>
        <p:spPr>
          <a:xfrm>
            <a:off x="531812" y="406400"/>
            <a:ext cx="11125200" cy="697186"/>
          </a:xfrm>
        </p:spPr>
        <p:txBody>
          <a:bodyPr/>
          <a:lstStyle/>
          <a:p>
            <a:pPr eaLnBrk="1" hangingPunct="1"/>
            <a:r>
              <a:rPr lang="en-US" dirty="0" smtClean="0">
                <a:solidFill>
                  <a:schemeClr val="bg2">
                    <a:lumMod val="10000"/>
                  </a:schemeClr>
                </a:solidFill>
                <a:latin typeface="Calibri" charset="0"/>
              </a:rPr>
              <a:t>Customer Examples: </a:t>
            </a:r>
            <a:r>
              <a:rPr lang="en-US" dirty="0" smtClean="0">
                <a:solidFill>
                  <a:schemeClr val="accent1"/>
                </a:solidFill>
                <a:latin typeface="Calibri" charset="0"/>
              </a:rPr>
              <a:t>Oracle </a:t>
            </a:r>
            <a:r>
              <a:rPr lang="en-US" dirty="0" smtClean="0">
                <a:solidFill>
                  <a:srgbClr val="FF0000"/>
                </a:solidFill>
                <a:latin typeface="Calibri" charset="0"/>
              </a:rPr>
              <a:t>Management Cloud</a:t>
            </a:r>
            <a:endParaRPr lang="en-US" dirty="0">
              <a:solidFill>
                <a:srgbClr val="FF0000"/>
              </a:solidFill>
              <a:latin typeface="Calibri" charset="0"/>
            </a:endParaRPr>
          </a:p>
        </p:txBody>
      </p:sp>
      <p:grpSp>
        <p:nvGrpSpPr>
          <p:cNvPr id="2" name="Group 91"/>
          <p:cNvGrpSpPr/>
          <p:nvPr/>
        </p:nvGrpSpPr>
        <p:grpSpPr>
          <a:xfrm>
            <a:off x="659678" y="1640986"/>
            <a:ext cx="10809257" cy="4354827"/>
            <a:chOff x="659678" y="1640986"/>
            <a:chExt cx="10809257" cy="4354827"/>
          </a:xfrm>
        </p:grpSpPr>
        <p:pic>
          <p:nvPicPr>
            <p:cNvPr id="164" name="Picture 163"/>
            <p:cNvPicPr>
              <a:picLocks noChangeAspect="1"/>
            </p:cNvPicPr>
            <p:nvPr/>
          </p:nvPicPr>
          <p:blipFill>
            <a:blip r:embed="rId3" cstate="print"/>
            <a:srcRect r="18107" b="15956"/>
            <a:stretch>
              <a:fillRect/>
            </a:stretch>
          </p:blipFill>
          <p:spPr>
            <a:xfrm>
              <a:off x="6678846" y="3544796"/>
              <a:ext cx="1471516" cy="419996"/>
            </a:xfrm>
            <a:prstGeom prst="rect">
              <a:avLst/>
            </a:prstGeom>
            <a:noFill/>
          </p:spPr>
        </p:pic>
        <p:pic>
          <p:nvPicPr>
            <p:cNvPr id="165" name="Afbeelding 6"/>
            <p:cNvPicPr>
              <a:picLocks noChangeAspect="1"/>
            </p:cNvPicPr>
            <p:nvPr/>
          </p:nvPicPr>
          <p:blipFill>
            <a:blip r:embed="rId4" cstate="print">
              <a:extLst>
                <a:ext uri="{28A0092B-C50C-407E-A947-70E740481C1C}">
                  <a14:useLocalDpi xmlns="" xmlns:a14="http://schemas.microsoft.com/office/drawing/2010/main" val="0"/>
                </a:ext>
              </a:extLst>
            </a:blip>
            <a:srcRect t="24580" b="30569"/>
            <a:stretch>
              <a:fillRect/>
            </a:stretch>
          </p:blipFill>
          <p:spPr>
            <a:xfrm>
              <a:off x="710327" y="2040378"/>
              <a:ext cx="1593483" cy="397047"/>
            </a:xfrm>
            <a:prstGeom prst="rect">
              <a:avLst/>
            </a:prstGeom>
          </p:spPr>
        </p:pic>
        <p:pic>
          <p:nvPicPr>
            <p:cNvPr id="166" name="Picture 10"/>
            <p:cNvPicPr>
              <a:picLocks noChangeAspect="1" noChangeArrowheads="1"/>
            </p:cNvPicPr>
            <p:nvPr/>
          </p:nvPicPr>
          <p:blipFill>
            <a:blip r:embed="rId5" cstate="print"/>
            <a:srcRect/>
            <a:stretch>
              <a:fillRect/>
            </a:stretch>
          </p:blipFill>
          <p:spPr bwMode="auto">
            <a:xfrm>
              <a:off x="10220653" y="4221266"/>
              <a:ext cx="1227571" cy="350734"/>
            </a:xfrm>
            <a:prstGeom prst="rect">
              <a:avLst/>
            </a:prstGeom>
            <a:noFill/>
            <a:ln w="9525">
              <a:noFill/>
              <a:miter lim="800000"/>
              <a:headEnd/>
              <a:tailEnd/>
            </a:ln>
          </p:spPr>
        </p:pic>
        <p:pic>
          <p:nvPicPr>
            <p:cNvPr id="167" name="Picture 13"/>
            <p:cNvPicPr>
              <a:picLocks noChangeAspect="1" noChangeArrowheads="1"/>
            </p:cNvPicPr>
            <p:nvPr/>
          </p:nvPicPr>
          <p:blipFill>
            <a:blip r:embed="rId6" cstate="print"/>
            <a:srcRect/>
            <a:stretch>
              <a:fillRect/>
            </a:stretch>
          </p:blipFill>
          <p:spPr bwMode="auto">
            <a:xfrm>
              <a:off x="2170932" y="4808483"/>
              <a:ext cx="1370654" cy="295117"/>
            </a:xfrm>
            <a:prstGeom prst="rect">
              <a:avLst/>
            </a:prstGeom>
            <a:noFill/>
            <a:ln w="9525">
              <a:noFill/>
              <a:miter lim="800000"/>
              <a:headEnd/>
              <a:tailEnd/>
            </a:ln>
          </p:spPr>
        </p:pic>
        <p:pic>
          <p:nvPicPr>
            <p:cNvPr id="168" name="Picture 15" descr="HCL Technologies Logo"/>
            <p:cNvPicPr>
              <a:picLocks noChangeAspect="1" noChangeArrowheads="1"/>
            </p:cNvPicPr>
            <p:nvPr/>
          </p:nvPicPr>
          <p:blipFill>
            <a:blip r:embed="rId7" cstate="print"/>
            <a:srcRect/>
            <a:stretch>
              <a:fillRect/>
            </a:stretch>
          </p:blipFill>
          <p:spPr bwMode="auto">
            <a:xfrm>
              <a:off x="1775189" y="3120187"/>
              <a:ext cx="1440422" cy="237868"/>
            </a:xfrm>
            <a:prstGeom prst="rect">
              <a:avLst/>
            </a:prstGeom>
            <a:noFill/>
          </p:spPr>
        </p:pic>
        <p:pic>
          <p:nvPicPr>
            <p:cNvPr id="169" name="Picture 168" descr="index.png"/>
            <p:cNvPicPr>
              <a:picLocks noChangeAspect="1"/>
            </p:cNvPicPr>
            <p:nvPr/>
          </p:nvPicPr>
          <p:blipFill>
            <a:blip r:embed="rId8" cstate="print"/>
            <a:srcRect t="2796" r="50489"/>
            <a:stretch>
              <a:fillRect/>
            </a:stretch>
          </p:blipFill>
          <p:spPr>
            <a:xfrm>
              <a:off x="721456" y="5145925"/>
              <a:ext cx="476723" cy="613207"/>
            </a:xfrm>
            <a:prstGeom prst="rect">
              <a:avLst/>
            </a:prstGeom>
          </p:spPr>
        </p:pic>
        <p:pic>
          <p:nvPicPr>
            <p:cNvPr id="170" name="Picture 169"/>
            <p:cNvPicPr>
              <a:picLocks noChangeAspect="1"/>
            </p:cNvPicPr>
            <p:nvPr/>
          </p:nvPicPr>
          <p:blipFill rotWithShape="1">
            <a:blip r:embed="rId9" cstate="screen">
              <a:extLst>
                <a:ext uri="{28A0092B-C50C-407E-A947-70E740481C1C}">
                  <a14:useLocalDpi xmlns="" xmlns:a14="http://schemas.microsoft.com/office/drawing/2010/main"/>
                </a:ext>
              </a:extLst>
            </a:blip>
            <a:srcRect/>
            <a:stretch/>
          </p:blipFill>
          <p:spPr bwMode="gray">
            <a:xfrm>
              <a:off x="4305559" y="3178633"/>
              <a:ext cx="1007420" cy="330268"/>
            </a:xfrm>
            <a:prstGeom prst="rect">
              <a:avLst/>
            </a:prstGeom>
          </p:spPr>
        </p:pic>
        <p:pic>
          <p:nvPicPr>
            <p:cNvPr id="171" name="Picture 24"/>
            <p:cNvPicPr>
              <a:picLocks noChangeAspect="1" noChangeArrowheads="1"/>
            </p:cNvPicPr>
            <p:nvPr/>
          </p:nvPicPr>
          <p:blipFill>
            <a:blip r:embed="rId10" cstate="print"/>
            <a:srcRect/>
            <a:stretch>
              <a:fillRect/>
            </a:stretch>
          </p:blipFill>
          <p:spPr bwMode="auto">
            <a:xfrm>
              <a:off x="6399755" y="1653723"/>
              <a:ext cx="1084574" cy="361525"/>
            </a:xfrm>
            <a:prstGeom prst="rect">
              <a:avLst/>
            </a:prstGeom>
            <a:noFill/>
            <a:ln w="9525">
              <a:noFill/>
              <a:miter lim="800000"/>
              <a:headEnd/>
              <a:tailEnd/>
            </a:ln>
          </p:spPr>
        </p:pic>
        <p:pic>
          <p:nvPicPr>
            <p:cNvPr id="172" name="Picture 7"/>
            <p:cNvPicPr>
              <a:picLocks noChangeAspect="1" noChangeArrowheads="1"/>
            </p:cNvPicPr>
            <p:nvPr/>
          </p:nvPicPr>
          <p:blipFill>
            <a:blip r:embed="rId11" cstate="print"/>
            <a:srcRect/>
            <a:stretch>
              <a:fillRect/>
            </a:stretch>
          </p:blipFill>
          <p:spPr bwMode="auto">
            <a:xfrm>
              <a:off x="3664552" y="2610932"/>
              <a:ext cx="629603" cy="613664"/>
            </a:xfrm>
            <a:prstGeom prst="rect">
              <a:avLst/>
            </a:prstGeom>
            <a:noFill/>
            <a:ln w="9525">
              <a:noFill/>
              <a:miter lim="800000"/>
              <a:headEnd/>
              <a:tailEnd/>
            </a:ln>
          </p:spPr>
        </p:pic>
        <p:pic>
          <p:nvPicPr>
            <p:cNvPr id="173" name="Picture 8"/>
            <p:cNvPicPr>
              <a:picLocks noChangeAspect="1" noChangeArrowheads="1"/>
            </p:cNvPicPr>
            <p:nvPr/>
          </p:nvPicPr>
          <p:blipFill>
            <a:blip r:embed="rId12" cstate="print"/>
            <a:srcRect/>
            <a:stretch>
              <a:fillRect/>
            </a:stretch>
          </p:blipFill>
          <p:spPr bwMode="auto">
            <a:xfrm>
              <a:off x="727293" y="4834075"/>
              <a:ext cx="1211865" cy="281677"/>
            </a:xfrm>
            <a:prstGeom prst="rect">
              <a:avLst/>
            </a:prstGeom>
            <a:noFill/>
            <a:ln w="9525">
              <a:noFill/>
              <a:miter lim="800000"/>
              <a:headEnd/>
              <a:tailEnd/>
            </a:ln>
          </p:spPr>
        </p:pic>
        <p:pic>
          <p:nvPicPr>
            <p:cNvPr id="174" name="Picture 10" descr="Bristol-Myers Squibb"/>
            <p:cNvPicPr>
              <a:picLocks noChangeAspect="1" noChangeArrowheads="1"/>
            </p:cNvPicPr>
            <p:nvPr/>
          </p:nvPicPr>
          <p:blipFill>
            <a:blip r:embed="rId13" cstate="print"/>
            <a:srcRect/>
            <a:stretch>
              <a:fillRect/>
            </a:stretch>
          </p:blipFill>
          <p:spPr bwMode="auto">
            <a:xfrm>
              <a:off x="9257743" y="5691351"/>
              <a:ext cx="2182487" cy="284673"/>
            </a:xfrm>
            <a:prstGeom prst="rect">
              <a:avLst/>
            </a:prstGeom>
            <a:noFill/>
          </p:spPr>
        </p:pic>
        <p:pic>
          <p:nvPicPr>
            <p:cNvPr id="175" name="Picture 12" descr="http://www.carlsberggroup.com/Style%20Library/Carlsberg/images/logo.gif"/>
            <p:cNvPicPr>
              <a:picLocks noChangeAspect="1" noChangeArrowheads="1"/>
            </p:cNvPicPr>
            <p:nvPr/>
          </p:nvPicPr>
          <p:blipFill>
            <a:blip r:embed="rId14" cstate="print"/>
            <a:srcRect/>
            <a:stretch>
              <a:fillRect/>
            </a:stretch>
          </p:blipFill>
          <p:spPr bwMode="auto">
            <a:xfrm>
              <a:off x="2335399" y="3452648"/>
              <a:ext cx="1047750" cy="619126"/>
            </a:xfrm>
            <a:prstGeom prst="rect">
              <a:avLst/>
            </a:prstGeom>
            <a:noFill/>
          </p:spPr>
        </p:pic>
        <p:pic>
          <p:nvPicPr>
            <p:cNvPr id="176" name="Picture 16" descr="Cognizant Technology Solutions"/>
            <p:cNvPicPr>
              <a:picLocks noChangeAspect="1" noChangeArrowheads="1"/>
            </p:cNvPicPr>
            <p:nvPr/>
          </p:nvPicPr>
          <p:blipFill>
            <a:blip r:embed="rId15" cstate="print"/>
            <a:srcRect/>
            <a:stretch>
              <a:fillRect/>
            </a:stretch>
          </p:blipFill>
          <p:spPr bwMode="auto">
            <a:xfrm>
              <a:off x="8652611" y="2080710"/>
              <a:ext cx="1302509" cy="394475"/>
            </a:xfrm>
            <a:prstGeom prst="rect">
              <a:avLst/>
            </a:prstGeom>
            <a:noFill/>
          </p:spPr>
        </p:pic>
        <p:pic>
          <p:nvPicPr>
            <p:cNvPr id="177" name="Picture 22"/>
            <p:cNvPicPr>
              <a:picLocks noChangeAspect="1" noChangeArrowheads="1"/>
            </p:cNvPicPr>
            <p:nvPr/>
          </p:nvPicPr>
          <p:blipFill>
            <a:blip r:embed="rId16" cstate="print"/>
            <a:srcRect/>
            <a:stretch>
              <a:fillRect/>
            </a:stretch>
          </p:blipFill>
          <p:spPr bwMode="auto">
            <a:xfrm>
              <a:off x="3747279" y="4826092"/>
              <a:ext cx="876334" cy="284216"/>
            </a:xfrm>
            <a:prstGeom prst="rect">
              <a:avLst/>
            </a:prstGeom>
            <a:noFill/>
            <a:ln w="9525">
              <a:noFill/>
              <a:miter lim="800000"/>
              <a:headEnd/>
              <a:tailEnd/>
            </a:ln>
          </p:spPr>
        </p:pic>
        <p:pic>
          <p:nvPicPr>
            <p:cNvPr id="178" name="Picture 24" descr="https://static.wixstatic.com/media/42de21_80c749767a6e4511bb431e4774b46fd6.png/v1/fill/w_185,h_36,al_c,usm_0.66_1.00_0.01/42de21_80c749767a6e4511bb431e4774b46fd6.png"/>
            <p:cNvPicPr>
              <a:picLocks noChangeAspect="1" noChangeArrowheads="1"/>
            </p:cNvPicPr>
            <p:nvPr/>
          </p:nvPicPr>
          <p:blipFill>
            <a:blip r:embed="rId17" cstate="print"/>
            <a:srcRect/>
            <a:stretch>
              <a:fillRect/>
            </a:stretch>
          </p:blipFill>
          <p:spPr bwMode="auto">
            <a:xfrm>
              <a:off x="2305247" y="5763496"/>
              <a:ext cx="1122480" cy="218429"/>
            </a:xfrm>
            <a:prstGeom prst="rect">
              <a:avLst/>
            </a:prstGeom>
            <a:noFill/>
          </p:spPr>
        </p:pic>
        <p:pic>
          <p:nvPicPr>
            <p:cNvPr id="179" name="Picture 28" descr="Home"/>
            <p:cNvPicPr>
              <a:picLocks noChangeAspect="1" noChangeArrowheads="1"/>
            </p:cNvPicPr>
            <p:nvPr/>
          </p:nvPicPr>
          <p:blipFill>
            <a:blip r:embed="rId18" cstate="print"/>
            <a:srcRect/>
            <a:stretch>
              <a:fillRect/>
            </a:stretch>
          </p:blipFill>
          <p:spPr bwMode="auto">
            <a:xfrm>
              <a:off x="3856196" y="2283141"/>
              <a:ext cx="1442570" cy="313011"/>
            </a:xfrm>
            <a:prstGeom prst="rect">
              <a:avLst/>
            </a:prstGeom>
            <a:noFill/>
          </p:spPr>
        </p:pic>
        <p:pic>
          <p:nvPicPr>
            <p:cNvPr id="180" name="Picture 34"/>
            <p:cNvPicPr>
              <a:picLocks noChangeAspect="1" noChangeArrowheads="1"/>
            </p:cNvPicPr>
            <p:nvPr/>
          </p:nvPicPr>
          <p:blipFill>
            <a:blip r:embed="rId19" cstate="print"/>
            <a:srcRect/>
            <a:stretch>
              <a:fillRect/>
            </a:stretch>
          </p:blipFill>
          <p:spPr bwMode="auto">
            <a:xfrm>
              <a:off x="2571622" y="4508925"/>
              <a:ext cx="905852" cy="241560"/>
            </a:xfrm>
            <a:prstGeom prst="rect">
              <a:avLst/>
            </a:prstGeom>
            <a:noFill/>
            <a:ln w="9525">
              <a:noFill/>
              <a:miter lim="800000"/>
              <a:headEnd/>
              <a:tailEnd/>
            </a:ln>
          </p:spPr>
        </p:pic>
        <p:pic>
          <p:nvPicPr>
            <p:cNvPr id="181" name="Picture 45"/>
            <p:cNvPicPr>
              <a:picLocks noChangeAspect="1" noChangeArrowheads="1"/>
            </p:cNvPicPr>
            <p:nvPr/>
          </p:nvPicPr>
          <p:blipFill>
            <a:blip r:embed="rId20" cstate="print"/>
            <a:srcRect/>
            <a:stretch>
              <a:fillRect/>
            </a:stretch>
          </p:blipFill>
          <p:spPr bwMode="auto">
            <a:xfrm>
              <a:off x="722014" y="5770355"/>
              <a:ext cx="1456823" cy="215357"/>
            </a:xfrm>
            <a:prstGeom prst="rect">
              <a:avLst/>
            </a:prstGeom>
            <a:noFill/>
            <a:ln w="9525">
              <a:noFill/>
              <a:miter lim="800000"/>
              <a:headEnd/>
              <a:tailEnd/>
            </a:ln>
          </p:spPr>
        </p:pic>
        <p:pic>
          <p:nvPicPr>
            <p:cNvPr id="182" name="Picture 46"/>
            <p:cNvPicPr>
              <a:picLocks noChangeAspect="1" noChangeArrowheads="1"/>
            </p:cNvPicPr>
            <p:nvPr/>
          </p:nvPicPr>
          <p:blipFill>
            <a:blip r:embed="rId21" cstate="print"/>
            <a:srcRect/>
            <a:stretch>
              <a:fillRect/>
            </a:stretch>
          </p:blipFill>
          <p:spPr bwMode="auto">
            <a:xfrm>
              <a:off x="10246056" y="3775099"/>
              <a:ext cx="1222879" cy="371231"/>
            </a:xfrm>
            <a:prstGeom prst="rect">
              <a:avLst/>
            </a:prstGeom>
            <a:noFill/>
            <a:ln w="9525">
              <a:noFill/>
              <a:miter lim="800000"/>
              <a:headEnd/>
              <a:tailEnd/>
            </a:ln>
          </p:spPr>
        </p:pic>
        <p:pic>
          <p:nvPicPr>
            <p:cNvPr id="183" name="Afbeelding 6"/>
            <p:cNvPicPr>
              <a:picLocks noChangeAspect="1"/>
            </p:cNvPicPr>
            <p:nvPr/>
          </p:nvPicPr>
          <p:blipFill>
            <a:blip r:embed="rId22" cstate="print">
              <a:extLst>
                <a:ext uri="{28A0092B-C50C-407E-A947-70E740481C1C}">
                  <a14:useLocalDpi xmlns="" xmlns:a14="http://schemas.microsoft.com/office/drawing/2010/main" val="0"/>
                </a:ext>
              </a:extLst>
            </a:blip>
            <a:stretch>
              <a:fillRect/>
            </a:stretch>
          </p:blipFill>
          <p:spPr>
            <a:xfrm>
              <a:off x="2447554" y="2054754"/>
              <a:ext cx="521594" cy="521594"/>
            </a:xfrm>
            <a:prstGeom prst="rect">
              <a:avLst/>
            </a:prstGeom>
          </p:spPr>
        </p:pic>
        <p:pic>
          <p:nvPicPr>
            <p:cNvPr id="184" name="Picture 5"/>
            <p:cNvPicPr>
              <a:picLocks noChangeAspect="1" noChangeArrowheads="1"/>
            </p:cNvPicPr>
            <p:nvPr/>
          </p:nvPicPr>
          <p:blipFill>
            <a:blip r:embed="rId23" cstate="print">
              <a:extLst>
                <a:ext uri="{28A0092B-C50C-407E-A947-70E740481C1C}">
                  <a14:useLocalDpi xmlns="" xmlns:a14="http://schemas.microsoft.com/office/drawing/2010/main" val="0"/>
                </a:ext>
              </a:extLst>
            </a:blip>
            <a:srcRect t="15292" b="21882"/>
            <a:stretch>
              <a:fillRect/>
            </a:stretch>
          </p:blipFill>
          <p:spPr bwMode="auto">
            <a:xfrm>
              <a:off x="4490928" y="1645960"/>
              <a:ext cx="837817" cy="52636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85" name="Picture 2"/>
            <p:cNvPicPr>
              <a:picLocks noChangeAspect="1" noChangeArrowheads="1"/>
            </p:cNvPicPr>
            <p:nvPr/>
          </p:nvPicPr>
          <p:blipFill>
            <a:blip r:embed="rId24" cstate="print">
              <a:extLst>
                <a:ext uri="{28A0092B-C50C-407E-A947-70E740481C1C}">
                  <a14:useLocalDpi xmlns="" xmlns:a14="http://schemas.microsoft.com/office/drawing/2010/main" val="0"/>
                </a:ext>
              </a:extLst>
            </a:blip>
            <a:srcRect/>
            <a:stretch>
              <a:fillRect/>
            </a:stretch>
          </p:blipFill>
          <p:spPr bwMode="auto">
            <a:xfrm>
              <a:off x="1449142" y="2528690"/>
              <a:ext cx="953798" cy="43522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86" name="Picture 2" descr="American Automobile Association logo.svg"/>
            <p:cNvPicPr>
              <a:picLocks noChangeAspect="1" noChangeArrowheads="1"/>
            </p:cNvPicPr>
            <p:nvPr/>
          </p:nvPicPr>
          <p:blipFill>
            <a:blip r:embed="rId25" cstate="print"/>
            <a:srcRect/>
            <a:stretch>
              <a:fillRect/>
            </a:stretch>
          </p:blipFill>
          <p:spPr bwMode="auto">
            <a:xfrm>
              <a:off x="3042745" y="2029164"/>
              <a:ext cx="808971" cy="511270"/>
            </a:xfrm>
            <a:prstGeom prst="rect">
              <a:avLst/>
            </a:prstGeom>
            <a:noFill/>
          </p:spPr>
        </p:pic>
        <p:pic>
          <p:nvPicPr>
            <p:cNvPr id="188" name="Picture 32" descr="Bank of China (Hong Kong) Limited"/>
            <p:cNvPicPr>
              <a:picLocks noChangeAspect="1" noChangeArrowheads="1"/>
            </p:cNvPicPr>
            <p:nvPr/>
          </p:nvPicPr>
          <p:blipFill>
            <a:blip r:embed="rId26" cstate="print"/>
            <a:srcRect/>
            <a:stretch>
              <a:fillRect/>
            </a:stretch>
          </p:blipFill>
          <p:spPr bwMode="auto">
            <a:xfrm>
              <a:off x="659678" y="3491975"/>
              <a:ext cx="1563260" cy="331249"/>
            </a:xfrm>
            <a:prstGeom prst="rect">
              <a:avLst/>
            </a:prstGeom>
            <a:noFill/>
          </p:spPr>
        </p:pic>
        <p:pic>
          <p:nvPicPr>
            <p:cNvPr id="189" name="Picture 21" descr="Berger Paints"/>
            <p:cNvPicPr>
              <a:picLocks noChangeAspect="1" noChangeArrowheads="1"/>
            </p:cNvPicPr>
            <p:nvPr/>
          </p:nvPicPr>
          <p:blipFill>
            <a:blip r:embed="rId27" cstate="print"/>
            <a:srcRect/>
            <a:stretch>
              <a:fillRect/>
            </a:stretch>
          </p:blipFill>
          <p:spPr bwMode="auto">
            <a:xfrm>
              <a:off x="8951550" y="2976564"/>
              <a:ext cx="744246" cy="491850"/>
            </a:xfrm>
            <a:prstGeom prst="rect">
              <a:avLst/>
            </a:prstGeom>
            <a:noFill/>
          </p:spPr>
        </p:pic>
        <p:pic>
          <p:nvPicPr>
            <p:cNvPr id="190" name="Picture 22"/>
            <p:cNvPicPr>
              <a:picLocks noChangeAspect="1" noChangeArrowheads="1"/>
            </p:cNvPicPr>
            <p:nvPr/>
          </p:nvPicPr>
          <p:blipFill>
            <a:blip r:embed="rId28" cstate="print"/>
            <a:srcRect/>
            <a:stretch>
              <a:fillRect/>
            </a:stretch>
          </p:blipFill>
          <p:spPr bwMode="auto">
            <a:xfrm>
              <a:off x="7756635" y="2112579"/>
              <a:ext cx="712946" cy="963104"/>
            </a:xfrm>
            <a:prstGeom prst="rect">
              <a:avLst/>
            </a:prstGeom>
            <a:noFill/>
            <a:ln w="9525">
              <a:noFill/>
              <a:miter lim="800000"/>
              <a:headEnd/>
              <a:tailEnd/>
            </a:ln>
          </p:spPr>
        </p:pic>
        <p:pic>
          <p:nvPicPr>
            <p:cNvPr id="191" name="Picture 9" descr="BNP PARIBAS | La banque d'un monde qui change"/>
            <p:cNvPicPr>
              <a:picLocks noChangeAspect="1" noChangeArrowheads="1"/>
            </p:cNvPicPr>
            <p:nvPr/>
          </p:nvPicPr>
          <p:blipFill>
            <a:blip r:embed="rId29" cstate="print"/>
            <a:srcRect/>
            <a:stretch>
              <a:fillRect/>
            </a:stretch>
          </p:blipFill>
          <p:spPr bwMode="auto">
            <a:xfrm>
              <a:off x="7583822" y="1648928"/>
              <a:ext cx="1484983" cy="305996"/>
            </a:xfrm>
            <a:prstGeom prst="rect">
              <a:avLst/>
            </a:prstGeom>
            <a:noFill/>
          </p:spPr>
        </p:pic>
        <p:pic>
          <p:nvPicPr>
            <p:cNvPr id="192" name="Picture 26" descr="http://www.chinamobileltd.com/en/images/global/logo.jpg"/>
            <p:cNvPicPr>
              <a:picLocks noChangeAspect="1" noChangeArrowheads="1"/>
            </p:cNvPicPr>
            <p:nvPr/>
          </p:nvPicPr>
          <p:blipFill>
            <a:blip r:embed="rId30" cstate="print"/>
            <a:srcRect/>
            <a:stretch>
              <a:fillRect/>
            </a:stretch>
          </p:blipFill>
          <p:spPr bwMode="auto">
            <a:xfrm>
              <a:off x="10246865" y="3338830"/>
              <a:ext cx="1189895" cy="381832"/>
            </a:xfrm>
            <a:prstGeom prst="rect">
              <a:avLst/>
            </a:prstGeom>
            <a:noFill/>
          </p:spPr>
        </p:pic>
        <p:pic>
          <p:nvPicPr>
            <p:cNvPr id="193" name="Picture 14"/>
            <p:cNvPicPr>
              <a:picLocks noChangeAspect="1" noChangeArrowheads="1"/>
            </p:cNvPicPr>
            <p:nvPr/>
          </p:nvPicPr>
          <p:blipFill>
            <a:blip r:embed="rId31" cstate="print"/>
            <a:srcRect/>
            <a:stretch>
              <a:fillRect/>
            </a:stretch>
          </p:blipFill>
          <p:spPr bwMode="auto">
            <a:xfrm>
              <a:off x="5473291" y="1655852"/>
              <a:ext cx="752652" cy="303956"/>
            </a:xfrm>
            <a:prstGeom prst="rect">
              <a:avLst/>
            </a:prstGeom>
            <a:noFill/>
            <a:ln w="9525">
              <a:noFill/>
              <a:miter lim="800000"/>
              <a:headEnd/>
              <a:tailEnd/>
            </a:ln>
          </p:spPr>
        </p:pic>
        <p:pic>
          <p:nvPicPr>
            <p:cNvPr id="194" name="Picture 33"/>
            <p:cNvPicPr>
              <a:picLocks noChangeAspect="1" noChangeArrowheads="1"/>
            </p:cNvPicPr>
            <p:nvPr/>
          </p:nvPicPr>
          <p:blipFill>
            <a:blip r:embed="rId32" cstate="print"/>
            <a:srcRect/>
            <a:stretch>
              <a:fillRect/>
            </a:stretch>
          </p:blipFill>
          <p:spPr bwMode="auto">
            <a:xfrm>
              <a:off x="9711559" y="2928041"/>
              <a:ext cx="452454" cy="728168"/>
            </a:xfrm>
            <a:prstGeom prst="rect">
              <a:avLst/>
            </a:prstGeom>
            <a:noFill/>
            <a:ln w="9525">
              <a:noFill/>
              <a:miter lim="800000"/>
              <a:headEnd/>
              <a:tailEnd/>
            </a:ln>
          </p:spPr>
        </p:pic>
        <p:pic>
          <p:nvPicPr>
            <p:cNvPr id="195" name="Picture 16"/>
            <p:cNvPicPr>
              <a:picLocks noChangeAspect="1" noChangeArrowheads="1"/>
            </p:cNvPicPr>
            <p:nvPr/>
          </p:nvPicPr>
          <p:blipFill>
            <a:blip r:embed="rId33" cstate="print"/>
            <a:srcRect/>
            <a:stretch>
              <a:fillRect/>
            </a:stretch>
          </p:blipFill>
          <p:spPr bwMode="auto">
            <a:xfrm>
              <a:off x="8534946" y="5667133"/>
              <a:ext cx="581601" cy="312018"/>
            </a:xfrm>
            <a:prstGeom prst="rect">
              <a:avLst/>
            </a:prstGeom>
            <a:noFill/>
            <a:ln w="9525">
              <a:noFill/>
              <a:miter lim="800000"/>
              <a:headEnd/>
              <a:tailEnd/>
            </a:ln>
          </p:spPr>
        </p:pic>
        <p:pic>
          <p:nvPicPr>
            <p:cNvPr id="196" name="Picture 43" descr="Jardines"/>
            <p:cNvPicPr>
              <a:picLocks noChangeAspect="1" noChangeArrowheads="1"/>
            </p:cNvPicPr>
            <p:nvPr/>
          </p:nvPicPr>
          <p:blipFill>
            <a:blip r:embed="rId34" cstate="print"/>
            <a:srcRect/>
            <a:stretch>
              <a:fillRect/>
            </a:stretch>
          </p:blipFill>
          <p:spPr bwMode="auto">
            <a:xfrm>
              <a:off x="9355469" y="3681242"/>
              <a:ext cx="780393" cy="449318"/>
            </a:xfrm>
            <a:prstGeom prst="rect">
              <a:avLst/>
            </a:prstGeom>
            <a:noFill/>
          </p:spPr>
        </p:pic>
        <p:pic>
          <p:nvPicPr>
            <p:cNvPr id="197" name="Picture 196"/>
            <p:cNvPicPr>
              <a:picLocks noChangeAspect="1"/>
            </p:cNvPicPr>
            <p:nvPr/>
          </p:nvPicPr>
          <p:blipFill>
            <a:blip r:embed="rId35" cstate="print"/>
            <a:stretch>
              <a:fillRect/>
            </a:stretch>
          </p:blipFill>
          <p:spPr>
            <a:xfrm>
              <a:off x="5678454" y="5659821"/>
              <a:ext cx="923430" cy="305687"/>
            </a:xfrm>
            <a:prstGeom prst="rect">
              <a:avLst/>
            </a:prstGeom>
          </p:spPr>
        </p:pic>
        <p:pic>
          <p:nvPicPr>
            <p:cNvPr id="198" name="Picture 52" descr="https://www.zgjky.cn/website/skin/default/images/jky-logo.png"/>
            <p:cNvPicPr>
              <a:picLocks noChangeAspect="1" noChangeArrowheads="1"/>
            </p:cNvPicPr>
            <p:nvPr/>
          </p:nvPicPr>
          <p:blipFill>
            <a:blip r:embed="rId36" cstate="print"/>
            <a:srcRect t="10044" r="52882"/>
            <a:stretch>
              <a:fillRect/>
            </a:stretch>
          </p:blipFill>
          <p:spPr bwMode="auto">
            <a:xfrm>
              <a:off x="1339863" y="5163604"/>
              <a:ext cx="1639820" cy="431341"/>
            </a:xfrm>
            <a:prstGeom prst="rect">
              <a:avLst/>
            </a:prstGeom>
            <a:noFill/>
          </p:spPr>
        </p:pic>
        <p:pic>
          <p:nvPicPr>
            <p:cNvPr id="199" name="Picture 32" descr="NS Solutions Corporation."/>
            <p:cNvPicPr>
              <a:picLocks noChangeAspect="1" noChangeArrowheads="1"/>
            </p:cNvPicPr>
            <p:nvPr/>
          </p:nvPicPr>
          <p:blipFill>
            <a:blip r:embed="rId37" cstate="print"/>
            <a:srcRect/>
            <a:stretch>
              <a:fillRect/>
            </a:stretch>
          </p:blipFill>
          <p:spPr bwMode="auto">
            <a:xfrm>
              <a:off x="7074267" y="2799649"/>
              <a:ext cx="556241" cy="549540"/>
            </a:xfrm>
            <a:prstGeom prst="rect">
              <a:avLst/>
            </a:prstGeom>
            <a:noFill/>
          </p:spPr>
        </p:pic>
        <p:pic>
          <p:nvPicPr>
            <p:cNvPr id="200" name="Picture 199" descr="ZLM.png"/>
            <p:cNvPicPr>
              <a:picLocks noChangeAspect="1"/>
            </p:cNvPicPr>
            <p:nvPr/>
          </p:nvPicPr>
          <p:blipFill>
            <a:blip r:embed="rId38" cstate="print"/>
            <a:stretch>
              <a:fillRect/>
            </a:stretch>
          </p:blipFill>
          <p:spPr>
            <a:xfrm>
              <a:off x="6236301" y="5163515"/>
              <a:ext cx="675839" cy="370261"/>
            </a:xfrm>
            <a:prstGeom prst="rect">
              <a:avLst/>
            </a:prstGeom>
          </p:spPr>
        </p:pic>
        <p:pic>
          <p:nvPicPr>
            <p:cNvPr id="201" name="Picture 200" descr="index.png"/>
            <p:cNvPicPr>
              <a:picLocks noChangeAspect="1"/>
            </p:cNvPicPr>
            <p:nvPr/>
          </p:nvPicPr>
          <p:blipFill>
            <a:blip r:embed="rId39" cstate="print"/>
            <a:stretch>
              <a:fillRect/>
            </a:stretch>
          </p:blipFill>
          <p:spPr>
            <a:xfrm>
              <a:off x="6756946" y="5679983"/>
              <a:ext cx="757605" cy="279382"/>
            </a:xfrm>
            <a:prstGeom prst="rect">
              <a:avLst/>
            </a:prstGeom>
          </p:spPr>
        </p:pic>
        <p:pic>
          <p:nvPicPr>
            <p:cNvPr id="202" name="Picture 18" descr="http://www.baiyyy.com.cn/wp-content/themes/byyy/html/en/img/logopc.png"/>
            <p:cNvPicPr>
              <a:picLocks noChangeAspect="1" noChangeArrowheads="1"/>
            </p:cNvPicPr>
            <p:nvPr/>
          </p:nvPicPr>
          <p:blipFill>
            <a:blip r:embed="rId40" cstate="print"/>
            <a:srcRect/>
            <a:stretch>
              <a:fillRect/>
            </a:stretch>
          </p:blipFill>
          <p:spPr bwMode="auto">
            <a:xfrm>
              <a:off x="7706676" y="3110564"/>
              <a:ext cx="1178930" cy="263257"/>
            </a:xfrm>
            <a:prstGeom prst="rect">
              <a:avLst/>
            </a:prstGeom>
            <a:noFill/>
          </p:spPr>
        </p:pic>
        <p:pic>
          <p:nvPicPr>
            <p:cNvPr id="203" name="Picture 202"/>
            <p:cNvPicPr>
              <a:picLocks noChangeAspect="1"/>
            </p:cNvPicPr>
            <p:nvPr/>
          </p:nvPicPr>
          <p:blipFill>
            <a:blip r:embed="rId41" cstate="print"/>
            <a:stretch>
              <a:fillRect/>
            </a:stretch>
          </p:blipFill>
          <p:spPr>
            <a:xfrm>
              <a:off x="7080797" y="2197345"/>
              <a:ext cx="687674" cy="424447"/>
            </a:xfrm>
            <a:prstGeom prst="rect">
              <a:avLst/>
            </a:prstGeom>
          </p:spPr>
        </p:pic>
        <p:pic>
          <p:nvPicPr>
            <p:cNvPr id="204" name="Picture 43"/>
            <p:cNvPicPr>
              <a:picLocks noChangeAspect="1" noChangeArrowheads="1"/>
            </p:cNvPicPr>
            <p:nvPr/>
          </p:nvPicPr>
          <p:blipFill>
            <a:blip r:embed="rId42" cstate="print"/>
            <a:srcRect/>
            <a:stretch>
              <a:fillRect/>
            </a:stretch>
          </p:blipFill>
          <p:spPr bwMode="auto">
            <a:xfrm>
              <a:off x="5456950" y="2216590"/>
              <a:ext cx="1621036" cy="290128"/>
            </a:xfrm>
            <a:prstGeom prst="rect">
              <a:avLst/>
            </a:prstGeom>
            <a:noFill/>
            <a:ln w="9525">
              <a:noFill/>
              <a:miter lim="800000"/>
              <a:headEnd/>
              <a:tailEnd/>
            </a:ln>
          </p:spPr>
        </p:pic>
        <p:pic>
          <p:nvPicPr>
            <p:cNvPr id="205" name="Picture 58"/>
            <p:cNvPicPr>
              <a:picLocks noChangeAspect="1" noChangeArrowheads="1"/>
            </p:cNvPicPr>
            <p:nvPr/>
          </p:nvPicPr>
          <p:blipFill>
            <a:blip r:embed="rId43" cstate="print"/>
            <a:srcRect/>
            <a:stretch>
              <a:fillRect/>
            </a:stretch>
          </p:blipFill>
          <p:spPr bwMode="auto">
            <a:xfrm>
              <a:off x="5754413" y="2718372"/>
              <a:ext cx="1259076" cy="333530"/>
            </a:xfrm>
            <a:prstGeom prst="rect">
              <a:avLst/>
            </a:prstGeom>
            <a:noFill/>
            <a:ln w="9525">
              <a:noFill/>
              <a:miter lim="800000"/>
              <a:headEnd/>
              <a:tailEnd/>
            </a:ln>
          </p:spPr>
        </p:pic>
        <p:pic>
          <p:nvPicPr>
            <p:cNvPr id="206" name="Picture 50"/>
            <p:cNvPicPr>
              <a:picLocks noChangeAspect="1" noChangeArrowheads="1"/>
            </p:cNvPicPr>
            <p:nvPr/>
          </p:nvPicPr>
          <p:blipFill>
            <a:blip r:embed="rId44" cstate="print"/>
            <a:srcRect/>
            <a:stretch>
              <a:fillRect/>
            </a:stretch>
          </p:blipFill>
          <p:spPr bwMode="auto">
            <a:xfrm>
              <a:off x="9862051" y="4998863"/>
              <a:ext cx="687568" cy="576500"/>
            </a:xfrm>
            <a:prstGeom prst="rect">
              <a:avLst/>
            </a:prstGeom>
            <a:noFill/>
            <a:ln w="9525">
              <a:noFill/>
              <a:miter lim="800000"/>
              <a:headEnd/>
              <a:tailEnd/>
            </a:ln>
          </p:spPr>
        </p:pic>
        <p:pic>
          <p:nvPicPr>
            <p:cNvPr id="207" name="Picture 62" descr="http://www.sinosig.com/common/about_sinosig/images/logo_about.jpg"/>
            <p:cNvPicPr>
              <a:picLocks noChangeAspect="1" noChangeArrowheads="1"/>
            </p:cNvPicPr>
            <p:nvPr/>
          </p:nvPicPr>
          <p:blipFill>
            <a:blip r:embed="rId45" cstate="print"/>
            <a:srcRect t="2525" r="40441"/>
            <a:stretch>
              <a:fillRect/>
            </a:stretch>
          </p:blipFill>
          <p:spPr bwMode="auto">
            <a:xfrm>
              <a:off x="4383865" y="5218387"/>
              <a:ext cx="1579660" cy="326792"/>
            </a:xfrm>
            <a:prstGeom prst="rect">
              <a:avLst/>
            </a:prstGeom>
            <a:noFill/>
          </p:spPr>
        </p:pic>
        <p:pic>
          <p:nvPicPr>
            <p:cNvPr id="208" name="Picture 56" descr="SSMC"/>
            <p:cNvPicPr>
              <a:picLocks noChangeAspect="1" noChangeArrowheads="1"/>
            </p:cNvPicPr>
            <p:nvPr/>
          </p:nvPicPr>
          <p:blipFill>
            <a:blip r:embed="rId46" cstate="print"/>
            <a:srcRect l="10105" t="26320" r="13003" b="24651"/>
            <a:stretch>
              <a:fillRect/>
            </a:stretch>
          </p:blipFill>
          <p:spPr bwMode="auto">
            <a:xfrm>
              <a:off x="4526784" y="4146940"/>
              <a:ext cx="843668" cy="210917"/>
            </a:xfrm>
            <a:prstGeom prst="rect">
              <a:avLst/>
            </a:prstGeom>
            <a:noFill/>
          </p:spPr>
        </p:pic>
        <p:pic>
          <p:nvPicPr>
            <p:cNvPr id="209" name="Picture 57"/>
            <p:cNvPicPr>
              <a:picLocks noChangeAspect="1" noChangeArrowheads="1"/>
            </p:cNvPicPr>
            <p:nvPr/>
          </p:nvPicPr>
          <p:blipFill>
            <a:blip r:embed="rId47" cstate="print"/>
            <a:srcRect/>
            <a:stretch>
              <a:fillRect/>
            </a:stretch>
          </p:blipFill>
          <p:spPr bwMode="auto">
            <a:xfrm>
              <a:off x="4132645" y="4525117"/>
              <a:ext cx="1044456" cy="287806"/>
            </a:xfrm>
            <a:prstGeom prst="rect">
              <a:avLst/>
            </a:prstGeom>
            <a:noFill/>
            <a:ln w="9525">
              <a:noFill/>
              <a:miter lim="800000"/>
              <a:headEnd/>
              <a:tailEnd/>
            </a:ln>
          </p:spPr>
        </p:pic>
        <p:pic>
          <p:nvPicPr>
            <p:cNvPr id="210" name="Picture 69" descr="Envor Logo"/>
            <p:cNvPicPr>
              <a:picLocks noChangeAspect="1" noChangeArrowheads="1"/>
            </p:cNvPicPr>
            <p:nvPr/>
          </p:nvPicPr>
          <p:blipFill>
            <a:blip r:embed="rId48" cstate="print"/>
            <a:srcRect/>
            <a:stretch>
              <a:fillRect/>
            </a:stretch>
          </p:blipFill>
          <p:spPr bwMode="auto">
            <a:xfrm>
              <a:off x="10279793" y="4589310"/>
              <a:ext cx="1131145" cy="439890"/>
            </a:xfrm>
            <a:prstGeom prst="rect">
              <a:avLst/>
            </a:prstGeom>
            <a:noFill/>
          </p:spPr>
        </p:pic>
        <p:pic>
          <p:nvPicPr>
            <p:cNvPr id="211" name="Picture 35"/>
            <p:cNvPicPr>
              <a:picLocks noChangeAspect="1" noChangeArrowheads="1"/>
            </p:cNvPicPr>
            <p:nvPr/>
          </p:nvPicPr>
          <p:blipFill>
            <a:blip r:embed="rId49" cstate="print"/>
            <a:srcRect/>
            <a:stretch>
              <a:fillRect/>
            </a:stretch>
          </p:blipFill>
          <p:spPr bwMode="auto">
            <a:xfrm>
              <a:off x="727294" y="2509466"/>
              <a:ext cx="485555" cy="478414"/>
            </a:xfrm>
            <a:prstGeom prst="rect">
              <a:avLst/>
            </a:prstGeom>
            <a:noFill/>
            <a:ln w="9525">
              <a:noFill/>
              <a:miter lim="800000"/>
              <a:headEnd/>
              <a:tailEnd/>
            </a:ln>
          </p:spPr>
        </p:pic>
        <p:pic>
          <p:nvPicPr>
            <p:cNvPr id="212" name="Picture 39" descr="http://www.oceaneering.com/wp-content/themes/design_oii/img/logo.png"/>
            <p:cNvPicPr>
              <a:picLocks noChangeAspect="1" noChangeArrowheads="1"/>
            </p:cNvPicPr>
            <p:nvPr/>
          </p:nvPicPr>
          <p:blipFill>
            <a:blip r:embed="rId50" cstate="print"/>
            <a:srcRect/>
            <a:stretch>
              <a:fillRect/>
            </a:stretch>
          </p:blipFill>
          <p:spPr bwMode="auto">
            <a:xfrm>
              <a:off x="3069449" y="5186855"/>
              <a:ext cx="1236542" cy="360600"/>
            </a:xfrm>
            <a:prstGeom prst="rect">
              <a:avLst/>
            </a:prstGeom>
            <a:noFill/>
          </p:spPr>
        </p:pic>
        <p:pic>
          <p:nvPicPr>
            <p:cNvPr id="213" name="Picture 22" descr="http://www.sgcc.com.cn/images/english/logo_english.jpg"/>
            <p:cNvPicPr>
              <a:picLocks noChangeAspect="1" noChangeArrowheads="1"/>
            </p:cNvPicPr>
            <p:nvPr/>
          </p:nvPicPr>
          <p:blipFill>
            <a:blip r:embed="rId51" cstate="print"/>
            <a:srcRect/>
            <a:stretch>
              <a:fillRect/>
            </a:stretch>
          </p:blipFill>
          <p:spPr bwMode="auto">
            <a:xfrm>
              <a:off x="8191608" y="3560606"/>
              <a:ext cx="1178365" cy="453671"/>
            </a:xfrm>
            <a:prstGeom prst="rect">
              <a:avLst/>
            </a:prstGeom>
            <a:noFill/>
          </p:spPr>
        </p:pic>
        <p:pic>
          <p:nvPicPr>
            <p:cNvPr id="214" name="Picture 59" descr="Worldpay"/>
            <p:cNvPicPr>
              <a:picLocks noChangeAspect="1" noChangeArrowheads="1"/>
            </p:cNvPicPr>
            <p:nvPr/>
          </p:nvPicPr>
          <p:blipFill>
            <a:blip r:embed="rId52" cstate="print"/>
            <a:srcRect/>
            <a:stretch>
              <a:fillRect/>
            </a:stretch>
          </p:blipFill>
          <p:spPr bwMode="auto">
            <a:xfrm>
              <a:off x="5504170" y="3168869"/>
              <a:ext cx="1479954" cy="330062"/>
            </a:xfrm>
            <a:prstGeom prst="rect">
              <a:avLst/>
            </a:prstGeom>
            <a:noFill/>
          </p:spPr>
        </p:pic>
        <p:pic>
          <p:nvPicPr>
            <p:cNvPr id="215" name="Picture 28"/>
            <p:cNvPicPr>
              <a:picLocks noChangeAspect="1" noChangeArrowheads="1"/>
            </p:cNvPicPr>
            <p:nvPr/>
          </p:nvPicPr>
          <p:blipFill>
            <a:blip r:embed="rId53" cstate="print"/>
            <a:srcRect/>
            <a:stretch>
              <a:fillRect/>
            </a:stretch>
          </p:blipFill>
          <p:spPr bwMode="auto">
            <a:xfrm>
              <a:off x="728283" y="1662854"/>
              <a:ext cx="882218" cy="317047"/>
            </a:xfrm>
            <a:prstGeom prst="rect">
              <a:avLst/>
            </a:prstGeom>
            <a:noFill/>
            <a:ln w="9525">
              <a:noFill/>
              <a:miter lim="800000"/>
              <a:headEnd/>
              <a:tailEnd/>
            </a:ln>
          </p:spPr>
        </p:pic>
        <p:pic>
          <p:nvPicPr>
            <p:cNvPr id="216" name="Picture 33" descr="http://www.bankasia-bd.com/images/bank_asia_logo.gif"/>
            <p:cNvPicPr>
              <a:picLocks noChangeAspect="1" noChangeArrowheads="1"/>
            </p:cNvPicPr>
            <p:nvPr/>
          </p:nvPicPr>
          <p:blipFill>
            <a:blip r:embed="rId54" cstate="print"/>
            <a:srcRect/>
            <a:stretch>
              <a:fillRect/>
            </a:stretch>
          </p:blipFill>
          <p:spPr bwMode="auto">
            <a:xfrm>
              <a:off x="10144336" y="2049015"/>
              <a:ext cx="1308367" cy="315813"/>
            </a:xfrm>
            <a:prstGeom prst="rect">
              <a:avLst/>
            </a:prstGeom>
            <a:noFill/>
          </p:spPr>
        </p:pic>
        <p:pic>
          <p:nvPicPr>
            <p:cNvPr id="217" name="Picture 38"/>
            <p:cNvPicPr>
              <a:picLocks noChangeAspect="1" noChangeArrowheads="1"/>
            </p:cNvPicPr>
            <p:nvPr/>
          </p:nvPicPr>
          <p:blipFill>
            <a:blip r:embed="rId55" cstate="print"/>
            <a:srcRect/>
            <a:stretch>
              <a:fillRect/>
            </a:stretch>
          </p:blipFill>
          <p:spPr bwMode="auto">
            <a:xfrm>
              <a:off x="2036938" y="3934809"/>
              <a:ext cx="852041" cy="463769"/>
            </a:xfrm>
            <a:prstGeom prst="rect">
              <a:avLst/>
            </a:prstGeom>
            <a:noFill/>
            <a:ln w="9525">
              <a:noFill/>
              <a:miter lim="800000"/>
              <a:headEnd/>
              <a:tailEnd/>
            </a:ln>
          </p:spPr>
        </p:pic>
        <p:pic>
          <p:nvPicPr>
            <p:cNvPr id="218" name="Picture 20"/>
            <p:cNvPicPr>
              <a:picLocks noChangeAspect="1" noChangeArrowheads="1"/>
            </p:cNvPicPr>
            <p:nvPr/>
          </p:nvPicPr>
          <p:blipFill>
            <a:blip r:embed="rId56" cstate="print"/>
            <a:srcRect/>
            <a:stretch>
              <a:fillRect/>
            </a:stretch>
          </p:blipFill>
          <p:spPr bwMode="auto">
            <a:xfrm>
              <a:off x="7607532" y="5582303"/>
              <a:ext cx="827019" cy="413510"/>
            </a:xfrm>
            <a:prstGeom prst="rect">
              <a:avLst/>
            </a:prstGeom>
            <a:noFill/>
            <a:ln w="9525">
              <a:noFill/>
              <a:miter lim="800000"/>
              <a:headEnd/>
              <a:tailEnd/>
            </a:ln>
          </p:spPr>
        </p:pic>
        <p:pic>
          <p:nvPicPr>
            <p:cNvPr id="219" name="Picture 42" descr="BT in Italia, Piccole e Medie Imprese "/>
            <p:cNvPicPr>
              <a:picLocks noChangeAspect="1" noChangeArrowheads="1"/>
            </p:cNvPicPr>
            <p:nvPr/>
          </p:nvPicPr>
          <p:blipFill>
            <a:blip r:embed="rId57" cstate="print"/>
            <a:srcRect/>
            <a:stretch>
              <a:fillRect/>
            </a:stretch>
          </p:blipFill>
          <p:spPr bwMode="auto">
            <a:xfrm>
              <a:off x="2588163" y="2601309"/>
              <a:ext cx="847751" cy="409903"/>
            </a:xfrm>
            <a:prstGeom prst="rect">
              <a:avLst/>
            </a:prstGeom>
            <a:noFill/>
          </p:spPr>
        </p:pic>
        <p:pic>
          <p:nvPicPr>
            <p:cNvPr id="220" name="Picture 6"/>
            <p:cNvPicPr>
              <a:picLocks noChangeAspect="1" noChangeArrowheads="1"/>
            </p:cNvPicPr>
            <p:nvPr/>
          </p:nvPicPr>
          <p:blipFill>
            <a:blip r:embed="rId58" cstate="print"/>
            <a:srcRect/>
            <a:stretch>
              <a:fillRect/>
            </a:stretch>
          </p:blipFill>
          <p:spPr bwMode="auto">
            <a:xfrm>
              <a:off x="10594653" y="5020402"/>
              <a:ext cx="863843" cy="339873"/>
            </a:xfrm>
            <a:prstGeom prst="rect">
              <a:avLst/>
            </a:prstGeom>
            <a:noFill/>
            <a:ln w="9525">
              <a:noFill/>
              <a:miter lim="800000"/>
              <a:headEnd/>
              <a:tailEnd/>
            </a:ln>
          </p:spPr>
        </p:pic>
        <p:pic>
          <p:nvPicPr>
            <p:cNvPr id="221" name="Picture 56"/>
            <p:cNvPicPr>
              <a:picLocks noChangeAspect="1" noChangeArrowheads="1"/>
            </p:cNvPicPr>
            <p:nvPr/>
          </p:nvPicPr>
          <p:blipFill>
            <a:blip r:embed="rId59" cstate="print"/>
            <a:srcRect/>
            <a:stretch>
              <a:fillRect/>
            </a:stretch>
          </p:blipFill>
          <p:spPr bwMode="auto">
            <a:xfrm>
              <a:off x="3557480" y="5691684"/>
              <a:ext cx="1976218" cy="290840"/>
            </a:xfrm>
            <a:prstGeom prst="rect">
              <a:avLst/>
            </a:prstGeom>
            <a:noFill/>
            <a:ln w="9525">
              <a:noFill/>
              <a:miter lim="800000"/>
              <a:headEnd/>
              <a:tailEnd/>
            </a:ln>
          </p:spPr>
        </p:pic>
        <p:pic>
          <p:nvPicPr>
            <p:cNvPr id="222" name="Picture 74"/>
            <p:cNvPicPr>
              <a:picLocks noChangeAspect="1" noChangeArrowheads="1"/>
            </p:cNvPicPr>
            <p:nvPr/>
          </p:nvPicPr>
          <p:blipFill>
            <a:blip r:embed="rId60" cstate="print"/>
            <a:srcRect/>
            <a:stretch>
              <a:fillRect/>
            </a:stretch>
          </p:blipFill>
          <p:spPr bwMode="auto">
            <a:xfrm>
              <a:off x="4881577" y="4774810"/>
              <a:ext cx="1266975" cy="385966"/>
            </a:xfrm>
            <a:prstGeom prst="rect">
              <a:avLst/>
            </a:prstGeom>
            <a:noFill/>
            <a:ln w="9525">
              <a:noFill/>
              <a:miter lim="800000"/>
              <a:headEnd/>
              <a:tailEnd/>
            </a:ln>
          </p:spPr>
        </p:pic>
        <p:pic>
          <p:nvPicPr>
            <p:cNvPr id="223" name="Picture 2" descr="España"/>
            <p:cNvPicPr>
              <a:picLocks noChangeAspect="1" noChangeArrowheads="1"/>
            </p:cNvPicPr>
            <p:nvPr/>
          </p:nvPicPr>
          <p:blipFill>
            <a:blip r:embed="rId61" cstate="print"/>
            <a:srcRect/>
            <a:stretch>
              <a:fillRect/>
            </a:stretch>
          </p:blipFill>
          <p:spPr bwMode="auto">
            <a:xfrm>
              <a:off x="4447981" y="2776387"/>
              <a:ext cx="1196074" cy="250088"/>
            </a:xfrm>
            <a:prstGeom prst="rect">
              <a:avLst/>
            </a:prstGeom>
            <a:noFill/>
          </p:spPr>
        </p:pic>
        <p:pic>
          <p:nvPicPr>
            <p:cNvPr id="224" name="Picture 88" descr="http://www.idfcbank.com/content/dam/idfc/image/common-image/feature-images/logo.png"/>
            <p:cNvPicPr>
              <a:picLocks noChangeAspect="1" noChangeArrowheads="1"/>
            </p:cNvPicPr>
            <p:nvPr/>
          </p:nvPicPr>
          <p:blipFill>
            <a:blip r:embed="rId62" cstate="print"/>
            <a:srcRect/>
            <a:stretch>
              <a:fillRect/>
            </a:stretch>
          </p:blipFill>
          <p:spPr bwMode="auto">
            <a:xfrm>
              <a:off x="3454728" y="4112486"/>
              <a:ext cx="795970" cy="333390"/>
            </a:xfrm>
            <a:prstGeom prst="rect">
              <a:avLst/>
            </a:prstGeom>
            <a:noFill/>
          </p:spPr>
        </p:pic>
        <p:pic>
          <p:nvPicPr>
            <p:cNvPr id="225" name="Picture 93"/>
            <p:cNvPicPr>
              <a:picLocks noChangeAspect="1" noChangeArrowheads="1"/>
            </p:cNvPicPr>
            <p:nvPr/>
          </p:nvPicPr>
          <p:blipFill>
            <a:blip r:embed="rId63" cstate="print"/>
            <a:srcRect/>
            <a:stretch>
              <a:fillRect/>
            </a:stretch>
          </p:blipFill>
          <p:spPr bwMode="auto">
            <a:xfrm>
              <a:off x="2895322" y="1655379"/>
              <a:ext cx="1442007" cy="249074"/>
            </a:xfrm>
            <a:prstGeom prst="rect">
              <a:avLst/>
            </a:prstGeom>
            <a:noFill/>
            <a:ln w="9525">
              <a:noFill/>
              <a:miter lim="800000"/>
              <a:headEnd/>
              <a:tailEnd/>
            </a:ln>
          </p:spPr>
        </p:pic>
        <p:pic>
          <p:nvPicPr>
            <p:cNvPr id="226" name="Picture 99"/>
            <p:cNvPicPr>
              <a:picLocks noChangeAspect="1" noChangeArrowheads="1"/>
            </p:cNvPicPr>
            <p:nvPr/>
          </p:nvPicPr>
          <p:blipFill>
            <a:blip r:embed="rId64" cstate="print"/>
            <a:srcRect/>
            <a:stretch>
              <a:fillRect/>
            </a:stretch>
          </p:blipFill>
          <p:spPr bwMode="auto">
            <a:xfrm>
              <a:off x="10087065" y="2506718"/>
              <a:ext cx="1338853" cy="248264"/>
            </a:xfrm>
            <a:prstGeom prst="rect">
              <a:avLst/>
            </a:prstGeom>
            <a:noFill/>
            <a:ln w="9525">
              <a:noFill/>
              <a:miter lim="800000"/>
              <a:headEnd/>
              <a:tailEnd/>
            </a:ln>
          </p:spPr>
        </p:pic>
        <p:pic>
          <p:nvPicPr>
            <p:cNvPr id="227" name="Picture 108" descr="Home"/>
            <p:cNvPicPr>
              <a:picLocks noChangeAspect="1" noChangeArrowheads="1"/>
            </p:cNvPicPr>
            <p:nvPr/>
          </p:nvPicPr>
          <p:blipFill>
            <a:blip r:embed="rId65" cstate="print"/>
            <a:srcRect/>
            <a:stretch>
              <a:fillRect/>
            </a:stretch>
          </p:blipFill>
          <p:spPr bwMode="auto">
            <a:xfrm>
              <a:off x="4342479" y="3642665"/>
              <a:ext cx="803282" cy="377542"/>
            </a:xfrm>
            <a:prstGeom prst="rect">
              <a:avLst/>
            </a:prstGeom>
            <a:noFill/>
          </p:spPr>
        </p:pic>
        <p:pic>
          <p:nvPicPr>
            <p:cNvPr id="228" name="Picture 109"/>
            <p:cNvPicPr>
              <a:picLocks noChangeAspect="1" noChangeArrowheads="1"/>
            </p:cNvPicPr>
            <p:nvPr/>
          </p:nvPicPr>
          <p:blipFill>
            <a:blip r:embed="rId66" cstate="print"/>
            <a:srcRect/>
            <a:stretch>
              <a:fillRect/>
            </a:stretch>
          </p:blipFill>
          <p:spPr bwMode="auto">
            <a:xfrm>
              <a:off x="1697155" y="1662146"/>
              <a:ext cx="1046042" cy="217021"/>
            </a:xfrm>
            <a:prstGeom prst="rect">
              <a:avLst/>
            </a:prstGeom>
            <a:noFill/>
            <a:ln w="9525">
              <a:noFill/>
              <a:miter lim="800000"/>
              <a:headEnd/>
              <a:tailEnd/>
            </a:ln>
          </p:spPr>
        </p:pic>
        <p:pic>
          <p:nvPicPr>
            <p:cNvPr id="229" name="Picture 125" descr="http://www.safexpress.com/assets/images/Company-Logo-2.png"/>
            <p:cNvPicPr>
              <a:picLocks noChangeAspect="1" noChangeArrowheads="1"/>
            </p:cNvPicPr>
            <p:nvPr/>
          </p:nvPicPr>
          <p:blipFill>
            <a:blip r:embed="rId67" cstate="print"/>
            <a:srcRect/>
            <a:stretch>
              <a:fillRect/>
            </a:stretch>
          </p:blipFill>
          <p:spPr bwMode="auto">
            <a:xfrm>
              <a:off x="10370331" y="2815274"/>
              <a:ext cx="1079948" cy="527015"/>
            </a:xfrm>
            <a:prstGeom prst="rect">
              <a:avLst/>
            </a:prstGeom>
            <a:noFill/>
          </p:spPr>
        </p:pic>
        <p:pic>
          <p:nvPicPr>
            <p:cNvPr id="230" name="Picture 127" descr="Go to www.shell.com"/>
            <p:cNvPicPr>
              <a:picLocks noChangeAspect="1" noChangeArrowheads="1"/>
            </p:cNvPicPr>
            <p:nvPr/>
          </p:nvPicPr>
          <p:blipFill>
            <a:blip r:embed="rId68" cstate="print"/>
            <a:srcRect/>
            <a:stretch>
              <a:fillRect/>
            </a:stretch>
          </p:blipFill>
          <p:spPr bwMode="auto">
            <a:xfrm>
              <a:off x="3578202" y="3358055"/>
              <a:ext cx="615425" cy="574938"/>
            </a:xfrm>
            <a:prstGeom prst="rect">
              <a:avLst/>
            </a:prstGeom>
            <a:noFill/>
          </p:spPr>
        </p:pic>
        <p:pic>
          <p:nvPicPr>
            <p:cNvPr id="231" name="Picture 128"/>
            <p:cNvPicPr>
              <a:picLocks noChangeAspect="1" noChangeArrowheads="1"/>
            </p:cNvPicPr>
            <p:nvPr/>
          </p:nvPicPr>
          <p:blipFill>
            <a:blip r:embed="rId69" cstate="print"/>
            <a:srcRect/>
            <a:stretch>
              <a:fillRect/>
            </a:stretch>
          </p:blipFill>
          <p:spPr bwMode="auto">
            <a:xfrm>
              <a:off x="5325058" y="3601035"/>
              <a:ext cx="1247130" cy="308813"/>
            </a:xfrm>
            <a:prstGeom prst="rect">
              <a:avLst/>
            </a:prstGeom>
            <a:noFill/>
            <a:ln w="9525">
              <a:noFill/>
              <a:miter lim="800000"/>
              <a:headEnd/>
              <a:tailEnd/>
            </a:ln>
          </p:spPr>
        </p:pic>
        <p:pic>
          <p:nvPicPr>
            <p:cNvPr id="232" name="Picture 136" descr="https://images.hertz.com/rac/misc/refresh09/hertz-car-rental-logo.png"/>
            <p:cNvPicPr>
              <a:picLocks noChangeAspect="1" noChangeArrowheads="1"/>
            </p:cNvPicPr>
            <p:nvPr/>
          </p:nvPicPr>
          <p:blipFill>
            <a:blip r:embed="rId70" cstate="print"/>
            <a:srcRect/>
            <a:stretch>
              <a:fillRect/>
            </a:stretch>
          </p:blipFill>
          <p:spPr bwMode="auto">
            <a:xfrm>
              <a:off x="10454583" y="1664935"/>
              <a:ext cx="977286" cy="258457"/>
            </a:xfrm>
            <a:prstGeom prst="rect">
              <a:avLst/>
            </a:prstGeom>
            <a:solidFill>
              <a:srgbClr val="FFFF00"/>
            </a:solidFill>
          </p:spPr>
        </p:pic>
        <p:pic>
          <p:nvPicPr>
            <p:cNvPr id="233" name="Picture 140" descr="Tyco"/>
            <p:cNvPicPr>
              <a:picLocks noChangeAspect="1" noChangeArrowheads="1"/>
            </p:cNvPicPr>
            <p:nvPr/>
          </p:nvPicPr>
          <p:blipFill>
            <a:blip r:embed="rId71" cstate="print"/>
            <a:srcRect/>
            <a:stretch>
              <a:fillRect/>
            </a:stretch>
          </p:blipFill>
          <p:spPr bwMode="auto">
            <a:xfrm>
              <a:off x="739341" y="3974186"/>
              <a:ext cx="949083" cy="314035"/>
            </a:xfrm>
            <a:prstGeom prst="rect">
              <a:avLst/>
            </a:prstGeom>
            <a:solidFill>
              <a:schemeClr val="accent4"/>
            </a:solidFill>
          </p:spPr>
        </p:pic>
        <p:pic>
          <p:nvPicPr>
            <p:cNvPr id="234" name="Picture 144"/>
            <p:cNvPicPr>
              <a:picLocks noChangeAspect="1" noChangeArrowheads="1"/>
            </p:cNvPicPr>
            <p:nvPr/>
          </p:nvPicPr>
          <p:blipFill>
            <a:blip r:embed="rId72" cstate="print"/>
            <a:srcRect/>
            <a:stretch>
              <a:fillRect/>
            </a:stretch>
          </p:blipFill>
          <p:spPr bwMode="auto">
            <a:xfrm>
              <a:off x="10937827" y="5404212"/>
              <a:ext cx="490151" cy="291441"/>
            </a:xfrm>
            <a:prstGeom prst="rect">
              <a:avLst/>
            </a:prstGeom>
            <a:noFill/>
            <a:ln w="9525">
              <a:noFill/>
              <a:miter lim="800000"/>
              <a:headEnd/>
              <a:tailEnd/>
            </a:ln>
          </p:spPr>
        </p:pic>
        <p:pic>
          <p:nvPicPr>
            <p:cNvPr id="235" name="Picture 147"/>
            <p:cNvPicPr>
              <a:picLocks noChangeAspect="1" noChangeArrowheads="1"/>
            </p:cNvPicPr>
            <p:nvPr/>
          </p:nvPicPr>
          <p:blipFill>
            <a:blip r:embed="rId73" cstate="print"/>
            <a:srcRect/>
            <a:stretch>
              <a:fillRect/>
            </a:stretch>
          </p:blipFill>
          <p:spPr bwMode="auto">
            <a:xfrm>
              <a:off x="724037" y="3064289"/>
              <a:ext cx="867459" cy="325297"/>
            </a:xfrm>
            <a:prstGeom prst="rect">
              <a:avLst/>
            </a:prstGeom>
            <a:noFill/>
            <a:ln w="9525">
              <a:noFill/>
              <a:miter lim="800000"/>
              <a:headEnd/>
              <a:tailEnd/>
            </a:ln>
          </p:spPr>
        </p:pic>
        <p:pic>
          <p:nvPicPr>
            <p:cNvPr id="236" name="Picture 158"/>
            <p:cNvPicPr>
              <a:picLocks noChangeAspect="1" noChangeArrowheads="1"/>
            </p:cNvPicPr>
            <p:nvPr/>
          </p:nvPicPr>
          <p:blipFill>
            <a:blip r:embed="rId74" cstate="print"/>
            <a:srcRect/>
            <a:stretch>
              <a:fillRect/>
            </a:stretch>
          </p:blipFill>
          <p:spPr bwMode="auto">
            <a:xfrm>
              <a:off x="734016" y="4411877"/>
              <a:ext cx="1380690" cy="317778"/>
            </a:xfrm>
            <a:prstGeom prst="rect">
              <a:avLst/>
            </a:prstGeom>
            <a:noFill/>
            <a:ln w="9525">
              <a:noFill/>
              <a:miter lim="800000"/>
              <a:headEnd/>
              <a:tailEnd/>
            </a:ln>
          </p:spPr>
        </p:pic>
        <p:pic>
          <p:nvPicPr>
            <p:cNvPr id="237" name="Picture 159"/>
            <p:cNvPicPr>
              <a:picLocks noChangeAspect="1" noChangeArrowheads="1"/>
            </p:cNvPicPr>
            <p:nvPr/>
          </p:nvPicPr>
          <p:blipFill>
            <a:blip r:embed="rId75" cstate="print"/>
            <a:srcRect/>
            <a:stretch>
              <a:fillRect/>
            </a:stretch>
          </p:blipFill>
          <p:spPr bwMode="auto">
            <a:xfrm>
              <a:off x="9138875" y="1640986"/>
              <a:ext cx="1260909" cy="361233"/>
            </a:xfrm>
            <a:prstGeom prst="rect">
              <a:avLst/>
            </a:prstGeom>
            <a:noFill/>
            <a:ln w="9525">
              <a:noFill/>
              <a:miter lim="800000"/>
              <a:headEnd/>
              <a:tailEnd/>
            </a:ln>
          </p:spPr>
        </p:pic>
        <p:pic>
          <p:nvPicPr>
            <p:cNvPr id="238" name="Picture 163" descr="中国铁建财务有限公司"/>
            <p:cNvPicPr>
              <a:picLocks noChangeAspect="1" noChangeArrowheads="1"/>
            </p:cNvPicPr>
            <p:nvPr/>
          </p:nvPicPr>
          <p:blipFill>
            <a:blip r:embed="rId76" cstate="print"/>
            <a:srcRect/>
            <a:stretch>
              <a:fillRect/>
            </a:stretch>
          </p:blipFill>
          <p:spPr bwMode="auto">
            <a:xfrm>
              <a:off x="7423121" y="4109271"/>
              <a:ext cx="1871165" cy="242012"/>
            </a:xfrm>
            <a:prstGeom prst="rect">
              <a:avLst/>
            </a:prstGeom>
            <a:noFill/>
          </p:spPr>
        </p:pic>
        <p:pic>
          <p:nvPicPr>
            <p:cNvPr id="239" name="Picture 2"/>
            <p:cNvPicPr>
              <a:picLocks noChangeAspect="1" noChangeArrowheads="1"/>
            </p:cNvPicPr>
            <p:nvPr/>
          </p:nvPicPr>
          <p:blipFill>
            <a:blip r:embed="rId77" cstate="print"/>
            <a:srcRect/>
            <a:stretch>
              <a:fillRect/>
            </a:stretch>
          </p:blipFill>
          <p:spPr bwMode="auto">
            <a:xfrm>
              <a:off x="8509979" y="2543250"/>
              <a:ext cx="1543050" cy="295275"/>
            </a:xfrm>
            <a:prstGeom prst="rect">
              <a:avLst/>
            </a:prstGeom>
            <a:noFill/>
            <a:ln w="9525">
              <a:noFill/>
              <a:miter lim="800000"/>
              <a:headEnd/>
              <a:tailEnd/>
            </a:ln>
          </p:spPr>
        </p:pic>
        <p:pic>
          <p:nvPicPr>
            <p:cNvPr id="240" name="Afbeelding 6"/>
            <p:cNvPicPr>
              <a:picLocks noChangeAspect="1"/>
            </p:cNvPicPr>
            <p:nvPr/>
          </p:nvPicPr>
          <p:blipFill>
            <a:blip r:embed="rId78" cstate="print">
              <a:extLst>
                <a:ext uri="{28A0092B-C50C-407E-A947-70E740481C1C}">
                  <a14:useLocalDpi xmlns="" xmlns:a14="http://schemas.microsoft.com/office/drawing/2010/main" val="0"/>
                </a:ext>
              </a:extLst>
            </a:blip>
            <a:stretch>
              <a:fillRect/>
            </a:stretch>
          </p:blipFill>
          <p:spPr>
            <a:xfrm>
              <a:off x="7124843" y="5025853"/>
              <a:ext cx="1029239" cy="506385"/>
            </a:xfrm>
            <a:prstGeom prst="rect">
              <a:avLst/>
            </a:prstGeom>
          </p:spPr>
        </p:pic>
        <p:pic>
          <p:nvPicPr>
            <p:cNvPr id="242" name="Picture 5" descr="Al Mulla Group"/>
            <p:cNvPicPr>
              <a:picLocks noChangeAspect="1" noChangeArrowheads="1"/>
            </p:cNvPicPr>
            <p:nvPr/>
          </p:nvPicPr>
          <p:blipFill>
            <a:blip r:embed="rId79" cstate="print"/>
            <a:srcRect/>
            <a:stretch>
              <a:fillRect/>
            </a:stretch>
          </p:blipFill>
          <p:spPr bwMode="auto">
            <a:xfrm>
              <a:off x="9255804" y="5047967"/>
              <a:ext cx="546697" cy="517259"/>
            </a:xfrm>
            <a:prstGeom prst="rect">
              <a:avLst/>
            </a:prstGeom>
            <a:noFill/>
          </p:spPr>
        </p:pic>
        <p:pic>
          <p:nvPicPr>
            <p:cNvPr id="243" name="Picture 39"/>
            <p:cNvPicPr>
              <a:picLocks noChangeAspect="1" noChangeArrowheads="1"/>
            </p:cNvPicPr>
            <p:nvPr/>
          </p:nvPicPr>
          <p:blipFill>
            <a:blip r:embed="rId80" cstate="print"/>
            <a:srcRect/>
            <a:stretch>
              <a:fillRect/>
            </a:stretch>
          </p:blipFill>
          <p:spPr bwMode="auto">
            <a:xfrm>
              <a:off x="6679375" y="4031230"/>
              <a:ext cx="525466" cy="525466"/>
            </a:xfrm>
            <a:prstGeom prst="rect">
              <a:avLst/>
            </a:prstGeom>
            <a:noFill/>
            <a:ln w="9525">
              <a:noFill/>
              <a:miter lim="800000"/>
              <a:headEnd/>
              <a:tailEnd/>
            </a:ln>
          </p:spPr>
        </p:pic>
        <p:pic>
          <p:nvPicPr>
            <p:cNvPr id="244" name="Picture 41"/>
            <p:cNvPicPr>
              <a:picLocks noChangeAspect="1" noChangeArrowheads="1"/>
            </p:cNvPicPr>
            <p:nvPr/>
          </p:nvPicPr>
          <p:blipFill>
            <a:blip r:embed="rId81" cstate="print"/>
            <a:srcRect/>
            <a:stretch>
              <a:fillRect/>
            </a:stretch>
          </p:blipFill>
          <p:spPr bwMode="auto">
            <a:xfrm>
              <a:off x="9239516" y="4690754"/>
              <a:ext cx="961725" cy="275384"/>
            </a:xfrm>
            <a:prstGeom prst="rect">
              <a:avLst/>
            </a:prstGeom>
            <a:noFill/>
            <a:ln w="9525">
              <a:noFill/>
              <a:miter lim="800000"/>
              <a:headEnd/>
              <a:tailEnd/>
            </a:ln>
          </p:spPr>
        </p:pic>
        <p:pic>
          <p:nvPicPr>
            <p:cNvPr id="245" name="Picture 47" descr="http://www.twsz.com/en/images/logo.jpg"/>
            <p:cNvPicPr>
              <a:picLocks noChangeAspect="1" noChangeArrowheads="1"/>
            </p:cNvPicPr>
            <p:nvPr/>
          </p:nvPicPr>
          <p:blipFill>
            <a:blip r:embed="rId82" cstate="print"/>
            <a:srcRect/>
            <a:stretch>
              <a:fillRect/>
            </a:stretch>
          </p:blipFill>
          <p:spPr bwMode="auto">
            <a:xfrm>
              <a:off x="9357156" y="4275543"/>
              <a:ext cx="790575" cy="228600"/>
            </a:xfrm>
            <a:prstGeom prst="rect">
              <a:avLst/>
            </a:prstGeom>
            <a:noFill/>
          </p:spPr>
        </p:pic>
        <p:pic>
          <p:nvPicPr>
            <p:cNvPr id="246" name="Picture 26" descr="Au FINANCIERS (INDIA) LIMITED."/>
            <p:cNvPicPr>
              <a:picLocks noChangeAspect="1" noChangeArrowheads="1"/>
            </p:cNvPicPr>
            <p:nvPr/>
          </p:nvPicPr>
          <p:blipFill>
            <a:blip r:embed="rId83" cstate="print"/>
            <a:srcRect/>
            <a:stretch>
              <a:fillRect/>
            </a:stretch>
          </p:blipFill>
          <p:spPr bwMode="auto">
            <a:xfrm>
              <a:off x="5362357" y="4519122"/>
              <a:ext cx="1220500" cy="305126"/>
            </a:xfrm>
            <a:prstGeom prst="rect">
              <a:avLst/>
            </a:prstGeom>
            <a:noFill/>
          </p:spPr>
        </p:pic>
        <p:pic>
          <p:nvPicPr>
            <p:cNvPr id="247" name="Picture 58" descr="http://www.crystalcruises.com/_assets/images/logos/cc-full.png"/>
            <p:cNvPicPr>
              <a:picLocks noChangeAspect="1" noChangeArrowheads="1"/>
            </p:cNvPicPr>
            <p:nvPr/>
          </p:nvPicPr>
          <p:blipFill>
            <a:blip r:embed="rId84" cstate="print"/>
            <a:srcRect/>
            <a:stretch>
              <a:fillRect/>
            </a:stretch>
          </p:blipFill>
          <p:spPr bwMode="auto">
            <a:xfrm>
              <a:off x="8245399" y="5218387"/>
              <a:ext cx="983204" cy="291320"/>
            </a:xfrm>
            <a:prstGeom prst="rect">
              <a:avLst/>
            </a:prstGeom>
            <a:solidFill>
              <a:schemeClr val="accent4"/>
            </a:solidFill>
          </p:spPr>
        </p:pic>
        <p:pic>
          <p:nvPicPr>
            <p:cNvPr id="248" name="Picture 71" descr="EnergyAustralia logo"/>
            <p:cNvPicPr>
              <a:picLocks noChangeAspect="1" noChangeArrowheads="1"/>
            </p:cNvPicPr>
            <p:nvPr/>
          </p:nvPicPr>
          <p:blipFill>
            <a:blip r:embed="rId85" cstate="print"/>
            <a:srcRect/>
            <a:stretch>
              <a:fillRect/>
            </a:stretch>
          </p:blipFill>
          <p:spPr bwMode="auto">
            <a:xfrm>
              <a:off x="7638119" y="4460592"/>
              <a:ext cx="1295101" cy="316360"/>
            </a:xfrm>
            <a:prstGeom prst="rect">
              <a:avLst/>
            </a:prstGeom>
            <a:noFill/>
          </p:spPr>
        </p:pic>
        <p:pic>
          <p:nvPicPr>
            <p:cNvPr id="249" name="Picture 86" descr="HSH Nordbank AG"/>
            <p:cNvPicPr>
              <a:picLocks noChangeAspect="1" noChangeArrowheads="1"/>
            </p:cNvPicPr>
            <p:nvPr/>
          </p:nvPicPr>
          <p:blipFill>
            <a:blip r:embed="rId86" cstate="print"/>
            <a:srcRect/>
            <a:stretch>
              <a:fillRect/>
            </a:stretch>
          </p:blipFill>
          <p:spPr bwMode="auto">
            <a:xfrm>
              <a:off x="6681433" y="4524704"/>
              <a:ext cx="768180" cy="371288"/>
            </a:xfrm>
            <a:prstGeom prst="rect">
              <a:avLst/>
            </a:prstGeom>
            <a:noFill/>
          </p:spPr>
        </p:pic>
        <p:pic>
          <p:nvPicPr>
            <p:cNvPr id="250" name="Picture 92" descr="TowerJazz, The Global Specialty Foundry Leader"/>
            <p:cNvPicPr>
              <a:picLocks noChangeAspect="1" noChangeArrowheads="1"/>
            </p:cNvPicPr>
            <p:nvPr/>
          </p:nvPicPr>
          <p:blipFill>
            <a:blip r:embed="rId87" cstate="print"/>
            <a:srcRect/>
            <a:stretch>
              <a:fillRect/>
            </a:stretch>
          </p:blipFill>
          <p:spPr bwMode="auto">
            <a:xfrm>
              <a:off x="5514577" y="3971860"/>
              <a:ext cx="926222" cy="395188"/>
            </a:xfrm>
            <a:prstGeom prst="rect">
              <a:avLst/>
            </a:prstGeom>
            <a:solidFill>
              <a:schemeClr val="accent4"/>
            </a:solidFill>
          </p:spPr>
        </p:pic>
        <p:pic>
          <p:nvPicPr>
            <p:cNvPr id="251" name="Picture 150"/>
            <p:cNvPicPr>
              <a:picLocks noChangeAspect="1" noChangeArrowheads="1"/>
            </p:cNvPicPr>
            <p:nvPr/>
          </p:nvPicPr>
          <p:blipFill>
            <a:blip r:embed="rId88" cstate="print"/>
            <a:srcRect/>
            <a:stretch>
              <a:fillRect/>
            </a:stretch>
          </p:blipFill>
          <p:spPr bwMode="auto">
            <a:xfrm>
              <a:off x="8158962" y="4808260"/>
              <a:ext cx="1099148" cy="299768"/>
            </a:xfrm>
            <a:prstGeom prst="rect">
              <a:avLst/>
            </a:prstGeom>
            <a:noFill/>
            <a:ln w="9525">
              <a:noFill/>
              <a:miter lim="800000"/>
              <a:headEnd/>
              <a:tailEnd/>
            </a:ln>
          </p:spPr>
        </p:pic>
      </p:grpSp>
    </p:spTree>
    <p:extLst>
      <p:ext uri="{BB962C8B-B14F-4D97-AF65-F5344CB8AC3E}">
        <p14:creationId xmlns:p14="http://schemas.microsoft.com/office/powerpoint/2010/main" xmlns="" val="220996455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Isosceles Triangle 145"/>
          <p:cNvSpPr/>
          <p:nvPr/>
        </p:nvSpPr>
        <p:spPr bwMode="gray">
          <a:xfrm rot="5400000">
            <a:off x="5116836" y="-649009"/>
            <a:ext cx="4380931" cy="8749898"/>
          </a:xfrm>
          <a:prstGeom prst="triangle">
            <a:avLst/>
          </a:prstGeom>
          <a:gradFill flip="none" rotWithShape="1">
            <a:gsLst>
              <a:gs pos="20000">
                <a:schemeClr val="bg2">
                  <a:lumMod val="90000"/>
                </a:schemeClr>
              </a:gs>
              <a:gs pos="100000">
                <a:srgbClr val="FFFFFF"/>
              </a:gs>
            </a:gsLst>
            <a:lin ang="4740000" scaled="0"/>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9144" tIns="9144" rIns="9144" bIns="9144" numCol="1" spcCol="0" rtlCol="0" fromWordArt="0" anchor="ctr" anchorCtr="0" forceAA="0" compatLnSpc="1">
            <a:prstTxWarp prst="textNoShape">
              <a:avLst/>
            </a:prstTxWarp>
            <a:noAutofit/>
          </a:bodyPr>
          <a:lstStyle/>
          <a:p>
            <a:endParaRPr lang="en-US" dirty="0" smtClean="0">
              <a:solidFill>
                <a:srgbClr val="FFFFFF"/>
              </a:solidFill>
            </a:endParaRPr>
          </a:p>
        </p:txBody>
      </p:sp>
      <p:grpSp>
        <p:nvGrpSpPr>
          <p:cNvPr id="3" name="Group 74"/>
          <p:cNvGrpSpPr/>
          <p:nvPr/>
        </p:nvGrpSpPr>
        <p:grpSpPr bwMode="gray">
          <a:xfrm>
            <a:off x="2726589" y="1174090"/>
            <a:ext cx="9146963" cy="5078314"/>
            <a:chOff x="4321652" y="1826665"/>
            <a:chExt cx="7667259" cy="5078314"/>
          </a:xfrm>
        </p:grpSpPr>
        <p:sp>
          <p:nvSpPr>
            <p:cNvPr id="126" name="Rectangle 125"/>
            <p:cNvSpPr/>
            <p:nvPr/>
          </p:nvSpPr>
          <p:spPr bwMode="gray">
            <a:xfrm>
              <a:off x="4327532" y="1826665"/>
              <a:ext cx="7655499" cy="5078314"/>
            </a:xfrm>
            <a:prstGeom prst="rect">
              <a:avLst/>
            </a:prstGeom>
          </p:spPr>
          <p:txBody>
            <a:bodyPr wrap="square">
              <a:spAutoFit/>
            </a:bodyPr>
            <a:lstStyle/>
            <a:p>
              <a:pPr algn="just"/>
              <a:r>
                <a:rPr lang="en-US" dirty="0">
                  <a:solidFill>
                    <a:srgbClr val="58595B">
                      <a:lumMod val="20000"/>
                      <a:lumOff val="80000"/>
                    </a:srgbClr>
                  </a:solidFill>
                </a:rPr>
                <a:t>01100100 01100001 01110100 01100001 0110010001100001 </a:t>
              </a:r>
              <a:r>
                <a:rPr lang="en-US" dirty="0" smtClean="0">
                  <a:solidFill>
                    <a:srgbClr val="58595B">
                      <a:lumMod val="20000"/>
                      <a:lumOff val="80000"/>
                    </a:srgbClr>
                  </a:solidFill>
                </a:rPr>
                <a:t>01110100 0100 </a:t>
              </a:r>
              <a:r>
                <a:rPr lang="en-US" dirty="0">
                  <a:solidFill>
                    <a:srgbClr val="58595B">
                      <a:lumMod val="20000"/>
                      <a:lumOff val="80000"/>
                    </a:srgbClr>
                  </a:solidFill>
                </a:rPr>
                <a:t>01100001 01100100 01100001 01110100 01100001 0110010001100001 </a:t>
              </a:r>
              <a:r>
                <a:rPr lang="en-US" dirty="0" smtClean="0">
                  <a:solidFill>
                    <a:srgbClr val="58595B">
                      <a:lumMod val="20000"/>
                      <a:lumOff val="80000"/>
                    </a:srgbClr>
                  </a:solidFill>
                </a:rPr>
                <a:t>01011 01110100 </a:t>
              </a:r>
              <a:r>
                <a:rPr lang="en-US" dirty="0">
                  <a:solidFill>
                    <a:srgbClr val="58595B">
                      <a:lumMod val="20000"/>
                      <a:lumOff val="80000"/>
                    </a:srgbClr>
                  </a:solidFill>
                </a:rPr>
                <a:t>110000101100100 01100001 01110100 110000101100100 01100001 01110100 01100001 0110010001100001 01110100 110000101100100 </a:t>
              </a:r>
              <a:r>
                <a:rPr lang="en-US" dirty="0" smtClean="0">
                  <a:solidFill>
                    <a:srgbClr val="58595B">
                      <a:lumMod val="20000"/>
                      <a:lumOff val="80000"/>
                    </a:srgbClr>
                  </a:solidFill>
                </a:rPr>
                <a:t>0100111 01100001 </a:t>
              </a:r>
              <a:r>
                <a:rPr lang="en-US" dirty="0">
                  <a:solidFill>
                    <a:srgbClr val="58595B">
                      <a:lumMod val="20000"/>
                      <a:lumOff val="80000"/>
                    </a:srgbClr>
                  </a:solidFill>
                </a:rPr>
                <a:t>01110100 110000101100100 01100001 01110100 </a:t>
              </a:r>
              <a:r>
                <a:rPr lang="en-US" dirty="0" smtClean="0">
                  <a:solidFill>
                    <a:srgbClr val="58595B">
                      <a:lumMod val="20000"/>
                      <a:lumOff val="80000"/>
                    </a:srgbClr>
                  </a:solidFill>
                </a:rPr>
                <a:t>01100001 011010 </a:t>
              </a:r>
              <a:r>
                <a:rPr lang="en-US" dirty="0">
                  <a:solidFill>
                    <a:srgbClr val="58595B">
                      <a:lumMod val="20000"/>
                      <a:lumOff val="80000"/>
                    </a:srgbClr>
                  </a:solidFill>
                </a:rPr>
                <a:t>0110010001100001 01110100 01100001 0110010001100001 </a:t>
              </a:r>
              <a:r>
                <a:rPr lang="en-US" dirty="0" smtClean="0">
                  <a:solidFill>
                    <a:srgbClr val="58595B">
                      <a:lumMod val="20000"/>
                      <a:lumOff val="80000"/>
                    </a:srgbClr>
                  </a:solidFill>
                </a:rPr>
                <a:t>01110100 01001 </a:t>
              </a:r>
              <a:r>
                <a:rPr lang="en-US" dirty="0">
                  <a:solidFill>
                    <a:srgbClr val="58595B">
                      <a:lumMod val="20000"/>
                      <a:lumOff val="80000"/>
                    </a:srgbClr>
                  </a:solidFill>
                </a:rPr>
                <a:t>01100001 0110010001100001 01110100 01100001 </a:t>
              </a:r>
              <a:r>
                <a:rPr lang="en-US" dirty="0" smtClean="0">
                  <a:solidFill>
                    <a:srgbClr val="58595B">
                      <a:lumMod val="20000"/>
                      <a:lumOff val="80000"/>
                    </a:srgbClr>
                  </a:solidFill>
                </a:rPr>
                <a:t>0110010001100001 01001 </a:t>
              </a:r>
              <a:r>
                <a:rPr lang="en-US" dirty="0">
                  <a:solidFill>
                    <a:srgbClr val="58595B">
                      <a:lumMod val="20000"/>
                      <a:lumOff val="80000"/>
                    </a:srgbClr>
                  </a:solidFill>
                </a:rPr>
                <a:t>01110100 01100001 0110010001100001 01110100 </a:t>
              </a:r>
              <a:r>
                <a:rPr lang="en-US" dirty="0" smtClean="0">
                  <a:solidFill>
                    <a:srgbClr val="58595B">
                      <a:lumMod val="20000"/>
                      <a:lumOff val="80000"/>
                    </a:srgbClr>
                  </a:solidFill>
                </a:rPr>
                <a:t>01100001 0100101001 001 </a:t>
              </a:r>
              <a:r>
                <a:rPr lang="en-US" dirty="0">
                  <a:solidFill>
                    <a:srgbClr val="58595B">
                      <a:lumMod val="20000"/>
                      <a:lumOff val="80000"/>
                    </a:srgbClr>
                  </a:solidFill>
                </a:rPr>
                <a:t>0110010001100001 01110100 01100001 0110010001100001 </a:t>
              </a:r>
              <a:r>
                <a:rPr lang="en-US" dirty="0" smtClean="0">
                  <a:solidFill>
                    <a:srgbClr val="58595B">
                      <a:lumMod val="20000"/>
                      <a:lumOff val="80000"/>
                    </a:srgbClr>
                  </a:solidFill>
                </a:rPr>
                <a:t>01110100 010011 </a:t>
              </a:r>
              <a:r>
                <a:rPr lang="en-US" dirty="0">
                  <a:solidFill>
                    <a:srgbClr val="58595B">
                      <a:lumMod val="20000"/>
                      <a:lumOff val="80000"/>
                    </a:srgbClr>
                  </a:solidFill>
                </a:rPr>
                <a:t>01100001 0110010001100001 01110100 </a:t>
              </a:r>
              <a:r>
                <a:rPr lang="en-US" dirty="0" smtClean="0">
                  <a:solidFill>
                    <a:srgbClr val="58595B">
                      <a:lumMod val="20000"/>
                      <a:lumOff val="80000"/>
                    </a:srgbClr>
                  </a:solidFill>
                </a:rPr>
                <a:t>01100001 </a:t>
              </a:r>
              <a:r>
                <a:rPr lang="en-US" dirty="0">
                  <a:solidFill>
                    <a:srgbClr val="58595B">
                      <a:lumMod val="20000"/>
                      <a:lumOff val="80000"/>
                    </a:srgbClr>
                  </a:solidFill>
                </a:rPr>
                <a:t>01100100 </a:t>
              </a:r>
              <a:r>
                <a:rPr lang="en-US" dirty="0" smtClean="0">
                  <a:solidFill>
                    <a:srgbClr val="58595B">
                      <a:lumMod val="20000"/>
                      <a:lumOff val="80000"/>
                    </a:srgbClr>
                  </a:solidFill>
                </a:rPr>
                <a:t>01100001 01001 </a:t>
              </a:r>
              <a:r>
                <a:rPr lang="en-US" dirty="0">
                  <a:solidFill>
                    <a:srgbClr val="58595B">
                      <a:lumMod val="20000"/>
                      <a:lumOff val="80000"/>
                    </a:srgbClr>
                  </a:solidFill>
                </a:rPr>
                <a:t>01110100 01100001 0110010001100001 01110100 01100001 </a:t>
              </a:r>
              <a:r>
                <a:rPr lang="en-US" dirty="0" smtClean="0">
                  <a:solidFill>
                    <a:srgbClr val="58595B">
                      <a:lumMod val="20000"/>
                      <a:lumOff val="80000"/>
                    </a:srgbClr>
                  </a:solidFill>
                </a:rPr>
                <a:t>01100100 </a:t>
              </a:r>
              <a:r>
                <a:rPr lang="en-US" dirty="0">
                  <a:solidFill>
                    <a:srgbClr val="58595B">
                      <a:lumMod val="20000"/>
                      <a:lumOff val="80000"/>
                    </a:srgbClr>
                  </a:solidFill>
                </a:rPr>
                <a:t>0100</a:t>
              </a:r>
              <a:r>
                <a:rPr lang="en-US" dirty="0" smtClean="0">
                  <a:solidFill>
                    <a:srgbClr val="58595B">
                      <a:lumMod val="20000"/>
                      <a:lumOff val="80000"/>
                    </a:srgbClr>
                  </a:solidFill>
                </a:rPr>
                <a:t> </a:t>
              </a:r>
              <a:r>
                <a:rPr lang="en-US" dirty="0">
                  <a:solidFill>
                    <a:srgbClr val="58595B">
                      <a:lumMod val="20000"/>
                      <a:lumOff val="80000"/>
                    </a:srgbClr>
                  </a:solidFill>
                </a:rPr>
                <a:t>01100001 01110100 01100001 0110010001100001 </a:t>
              </a:r>
              <a:r>
                <a:rPr lang="en-US" dirty="0" smtClean="0">
                  <a:solidFill>
                    <a:srgbClr val="58595B">
                      <a:lumMod val="20000"/>
                      <a:lumOff val="80000"/>
                    </a:srgbClr>
                  </a:solidFill>
                </a:rPr>
                <a:t>01110100 01000100 </a:t>
              </a:r>
              <a:r>
                <a:rPr lang="en-US" dirty="0">
                  <a:solidFill>
                    <a:srgbClr val="58595B">
                      <a:lumMod val="20000"/>
                      <a:lumOff val="80000"/>
                    </a:srgbClr>
                  </a:solidFill>
                </a:rPr>
                <a:t>0100</a:t>
              </a:r>
              <a:r>
                <a:rPr lang="en-US" dirty="0" smtClean="0">
                  <a:solidFill>
                    <a:srgbClr val="58595B">
                      <a:lumMod val="20000"/>
                      <a:lumOff val="80000"/>
                    </a:srgbClr>
                  </a:solidFill>
                </a:rPr>
                <a:t> </a:t>
              </a:r>
              <a:r>
                <a:rPr lang="en-US" dirty="0">
                  <a:solidFill>
                    <a:srgbClr val="58595B">
                      <a:lumMod val="20000"/>
                      <a:lumOff val="80000"/>
                    </a:srgbClr>
                  </a:solidFill>
                </a:rPr>
                <a:t>110000101100100 01100001 01110100 110000101100100 01100001 01110100 01100001 0110010001100001 01110100 110000101100100 </a:t>
              </a:r>
              <a:r>
                <a:rPr lang="en-US" dirty="0" smtClean="0">
                  <a:solidFill>
                    <a:srgbClr val="58595B">
                      <a:lumMod val="20000"/>
                      <a:lumOff val="80000"/>
                    </a:srgbClr>
                  </a:solidFill>
                </a:rPr>
                <a:t>01100001 010001 </a:t>
              </a:r>
              <a:r>
                <a:rPr lang="en-US" dirty="0">
                  <a:solidFill>
                    <a:srgbClr val="58595B">
                      <a:lumMod val="20000"/>
                      <a:lumOff val="80000"/>
                    </a:srgbClr>
                  </a:solidFill>
                </a:rPr>
                <a:t>01110100 110000101100100 01100001 01110100 </a:t>
              </a:r>
              <a:r>
                <a:rPr lang="en-US" dirty="0" smtClean="0">
                  <a:solidFill>
                    <a:srgbClr val="58595B">
                      <a:lumMod val="20000"/>
                      <a:lumOff val="80000"/>
                    </a:srgbClr>
                  </a:solidFill>
                </a:rPr>
                <a:t>01100001 01000100 010011 </a:t>
              </a:r>
              <a:r>
                <a:rPr lang="en-US" dirty="0">
                  <a:solidFill>
                    <a:srgbClr val="58595B">
                      <a:lumMod val="20000"/>
                      <a:lumOff val="80000"/>
                    </a:srgbClr>
                  </a:solidFill>
                </a:rPr>
                <a:t>0110010001100001 01110100 01100001 0110010001100001 </a:t>
              </a:r>
              <a:r>
                <a:rPr lang="en-US" dirty="0" smtClean="0">
                  <a:solidFill>
                    <a:srgbClr val="58595B">
                      <a:lumMod val="20000"/>
                      <a:lumOff val="80000"/>
                    </a:srgbClr>
                  </a:solidFill>
                </a:rPr>
                <a:t>01110100 01000 </a:t>
              </a:r>
              <a:r>
                <a:rPr lang="en-US" dirty="0">
                  <a:solidFill>
                    <a:srgbClr val="58595B">
                      <a:lumMod val="20000"/>
                      <a:lumOff val="80000"/>
                    </a:srgbClr>
                  </a:solidFill>
                </a:rPr>
                <a:t>01110100 110000101100100 01100001 01110100 01100001 01000100 010011 0110010001100001 01110100 01100001 0110010001100001 01110100 </a:t>
              </a:r>
              <a:r>
                <a:rPr lang="en-US" dirty="0" smtClean="0">
                  <a:solidFill>
                    <a:srgbClr val="58595B">
                      <a:lumMod val="20000"/>
                      <a:lumOff val="80000"/>
                    </a:srgbClr>
                  </a:solidFill>
                </a:rPr>
                <a:t>010011</a:t>
              </a:r>
              <a:endParaRPr lang="en-US" dirty="0">
                <a:solidFill>
                  <a:srgbClr val="58595B">
                    <a:lumMod val="20000"/>
                    <a:lumOff val="80000"/>
                  </a:srgbClr>
                </a:solidFill>
              </a:endParaRPr>
            </a:p>
          </p:txBody>
        </p:sp>
        <p:sp>
          <p:nvSpPr>
            <p:cNvPr id="127" name="Rectangle 126"/>
            <p:cNvSpPr/>
            <p:nvPr/>
          </p:nvSpPr>
          <p:spPr bwMode="gray">
            <a:xfrm>
              <a:off x="4321652" y="1827249"/>
              <a:ext cx="7667259" cy="4994416"/>
            </a:xfrm>
            <a:prstGeom prst="rect">
              <a:avLst/>
            </a:prstGeom>
            <a:solidFill>
              <a:schemeClr val="bg1">
                <a:alpha val="2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grpSp>
      <p:sp>
        <p:nvSpPr>
          <p:cNvPr id="128" name="Right Triangle 127"/>
          <p:cNvSpPr/>
          <p:nvPr/>
        </p:nvSpPr>
        <p:spPr>
          <a:xfrm flipH="1">
            <a:off x="2756843" y="3732760"/>
            <a:ext cx="9144004" cy="2217764"/>
          </a:xfrm>
          <a:prstGeom prst="rtTriangle">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156" name="Right Triangle 155"/>
          <p:cNvSpPr/>
          <p:nvPr/>
        </p:nvSpPr>
        <p:spPr>
          <a:xfrm flipH="1" flipV="1">
            <a:off x="928048" y="1126035"/>
            <a:ext cx="10904558" cy="2606724"/>
          </a:xfrm>
          <a:prstGeom prst="rtTriangle">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5" name="Slide Number Placeholder 4"/>
          <p:cNvSpPr>
            <a:spLocks noGrp="1"/>
          </p:cNvSpPr>
          <p:nvPr>
            <p:ph type="sldNum" sz="quarter" idx="12"/>
          </p:nvPr>
        </p:nvSpPr>
        <p:spPr bwMode="gray"/>
        <p:txBody>
          <a:bodyPr/>
          <a:lstStyle/>
          <a:p>
            <a:fld id="{C51EAA63-D034-42AE-91FA-B13B9518C7BE}" type="slidenum">
              <a:rPr lang="en-US" smtClean="0">
                <a:solidFill>
                  <a:srgbClr val="58595B"/>
                </a:solidFill>
              </a:rPr>
              <a:pPr/>
              <a:t>22</a:t>
            </a:fld>
            <a:endParaRPr lang="en-US" dirty="0">
              <a:solidFill>
                <a:srgbClr val="58595B"/>
              </a:solidFill>
            </a:endParaRPr>
          </a:p>
        </p:txBody>
      </p:sp>
      <p:sp>
        <p:nvSpPr>
          <p:cNvPr id="203" name="Rectangle 202"/>
          <p:cNvSpPr/>
          <p:nvPr/>
        </p:nvSpPr>
        <p:spPr bwMode="gray">
          <a:xfrm>
            <a:off x="333971" y="2241911"/>
            <a:ext cx="2449137" cy="666608"/>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204" name="Rectangle 203"/>
          <p:cNvSpPr/>
          <p:nvPr/>
        </p:nvSpPr>
        <p:spPr bwMode="gray">
          <a:xfrm>
            <a:off x="333971" y="2977770"/>
            <a:ext cx="2449137" cy="666608"/>
          </a:xfrm>
          <a:prstGeom prst="rect">
            <a:avLst/>
          </a:prstGeom>
          <a:solidFill>
            <a:schemeClr val="accent1">
              <a:lumMod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205" name="Rectangle 204"/>
          <p:cNvSpPr/>
          <p:nvPr/>
        </p:nvSpPr>
        <p:spPr bwMode="gray">
          <a:xfrm>
            <a:off x="333971" y="3713629"/>
            <a:ext cx="2449137" cy="666608"/>
          </a:xfrm>
          <a:prstGeom prst="rect">
            <a:avLst/>
          </a:prstGeom>
          <a:solidFill>
            <a:schemeClr val="accent3">
              <a:lumMod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206" name="Rectangle 205"/>
          <p:cNvSpPr/>
          <p:nvPr/>
        </p:nvSpPr>
        <p:spPr bwMode="gray">
          <a:xfrm>
            <a:off x="333971" y="4449488"/>
            <a:ext cx="2449137" cy="666608"/>
          </a:xfrm>
          <a:prstGeom prst="rect">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2" name="Round Same Side Corner Rectangle 1"/>
          <p:cNvSpPr/>
          <p:nvPr/>
        </p:nvSpPr>
        <p:spPr bwMode="gray">
          <a:xfrm>
            <a:off x="333971" y="1551771"/>
            <a:ext cx="2449137" cy="620889"/>
          </a:xfrm>
          <a:prstGeom prst="round2SameRect">
            <a:avLst/>
          </a:prstGeom>
          <a:solidFill>
            <a:schemeClr val="accent5">
              <a:lumMod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119" name="Rounded Rectangle 67"/>
          <p:cNvSpPr/>
          <p:nvPr/>
        </p:nvSpPr>
        <p:spPr bwMode="gray">
          <a:xfrm>
            <a:off x="414212" y="1605491"/>
            <a:ext cx="1359132" cy="513448"/>
          </a:xfrm>
          <a:prstGeom prst="rect">
            <a:avLst/>
          </a:prstGeom>
          <a:noFill/>
          <a:ln w="3175" cmpd="sng">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b="1" dirty="0" smtClean="0">
                <a:solidFill>
                  <a:srgbClr val="FFFFFF"/>
                </a:solidFill>
                <a:cs typeface="Calibri"/>
              </a:rPr>
              <a:t>END USER EXPERIENCE</a:t>
            </a:r>
          </a:p>
        </p:txBody>
      </p:sp>
      <p:sp>
        <p:nvSpPr>
          <p:cNvPr id="198" name="Rounded Rectangle 67"/>
          <p:cNvSpPr/>
          <p:nvPr/>
        </p:nvSpPr>
        <p:spPr bwMode="gray">
          <a:xfrm>
            <a:off x="414212" y="2326817"/>
            <a:ext cx="1359132" cy="513448"/>
          </a:xfrm>
          <a:prstGeom prst="rect">
            <a:avLst/>
          </a:prstGeom>
          <a:noFill/>
          <a:ln w="3175" cmpd="sng">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b="1" dirty="0" smtClean="0">
                <a:solidFill>
                  <a:srgbClr val="FFFFFF"/>
                </a:solidFill>
                <a:cs typeface="Calibri"/>
              </a:rPr>
              <a:t>APPLICATION</a:t>
            </a:r>
            <a:endParaRPr lang="en-US" sz="1200" b="1" dirty="0">
              <a:solidFill>
                <a:srgbClr val="FFFFFF"/>
              </a:solidFill>
              <a:cs typeface="Calibri"/>
            </a:endParaRPr>
          </a:p>
        </p:txBody>
      </p:sp>
      <p:sp>
        <p:nvSpPr>
          <p:cNvPr id="199" name="Rounded Rectangle 67"/>
          <p:cNvSpPr/>
          <p:nvPr/>
        </p:nvSpPr>
        <p:spPr bwMode="gray">
          <a:xfrm>
            <a:off x="414212" y="3060595"/>
            <a:ext cx="1359132" cy="513448"/>
          </a:xfrm>
          <a:prstGeom prst="rect">
            <a:avLst/>
          </a:prstGeom>
          <a:noFill/>
          <a:ln w="3175" cmpd="sng">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b="1" dirty="0" smtClean="0">
                <a:solidFill>
                  <a:srgbClr val="FFFFFF"/>
                </a:solidFill>
                <a:cs typeface="Calibri"/>
              </a:rPr>
              <a:t>MIDDLE TIER</a:t>
            </a:r>
            <a:endParaRPr lang="en-US" sz="1200" b="1" dirty="0">
              <a:solidFill>
                <a:srgbClr val="FFFFFF"/>
              </a:solidFill>
              <a:cs typeface="Calibri"/>
            </a:endParaRPr>
          </a:p>
        </p:txBody>
      </p:sp>
      <p:sp>
        <p:nvSpPr>
          <p:cNvPr id="200" name="Rounded Rectangle 67"/>
          <p:cNvSpPr/>
          <p:nvPr/>
        </p:nvSpPr>
        <p:spPr bwMode="gray">
          <a:xfrm>
            <a:off x="414212" y="3794373"/>
            <a:ext cx="1359132" cy="513448"/>
          </a:xfrm>
          <a:prstGeom prst="rect">
            <a:avLst/>
          </a:prstGeom>
          <a:noFill/>
          <a:ln w="3175" cmpd="sng">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b="1" dirty="0" smtClean="0">
                <a:solidFill>
                  <a:srgbClr val="FFFFFF"/>
                </a:solidFill>
                <a:cs typeface="Calibri"/>
              </a:rPr>
              <a:t>DATA TIER</a:t>
            </a:r>
            <a:endParaRPr lang="en-US" sz="1200" b="1" dirty="0">
              <a:solidFill>
                <a:srgbClr val="FFFFFF"/>
              </a:solidFill>
              <a:cs typeface="Calibri"/>
            </a:endParaRPr>
          </a:p>
        </p:txBody>
      </p:sp>
      <p:sp>
        <p:nvSpPr>
          <p:cNvPr id="201" name="Rounded Rectangle 67"/>
          <p:cNvSpPr/>
          <p:nvPr/>
        </p:nvSpPr>
        <p:spPr bwMode="gray">
          <a:xfrm>
            <a:off x="414212" y="4528151"/>
            <a:ext cx="1359132" cy="513448"/>
          </a:xfrm>
          <a:prstGeom prst="rect">
            <a:avLst/>
          </a:prstGeom>
          <a:noFill/>
          <a:ln w="3175" cmpd="sng">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b="1" dirty="0" smtClean="0">
                <a:solidFill>
                  <a:srgbClr val="FFFFFF"/>
                </a:solidFill>
                <a:cs typeface="Calibri"/>
              </a:rPr>
              <a:t>VIRTUALIZATION TIER</a:t>
            </a:r>
            <a:endParaRPr lang="en-US" sz="1200" b="1" dirty="0">
              <a:solidFill>
                <a:srgbClr val="FFFFFF"/>
              </a:solidFill>
              <a:cs typeface="Calibri"/>
            </a:endParaRPr>
          </a:p>
        </p:txBody>
      </p:sp>
      <p:grpSp>
        <p:nvGrpSpPr>
          <p:cNvPr id="4" name="Group 207"/>
          <p:cNvGrpSpPr/>
          <p:nvPr/>
        </p:nvGrpSpPr>
        <p:grpSpPr bwMode="gray">
          <a:xfrm>
            <a:off x="2206106" y="1630205"/>
            <a:ext cx="409235" cy="464021"/>
            <a:chOff x="3901094" y="368820"/>
            <a:chExt cx="1321088" cy="1497947"/>
          </a:xfrm>
          <a:solidFill>
            <a:schemeClr val="bg1"/>
          </a:solidFill>
        </p:grpSpPr>
        <p:sp>
          <p:nvSpPr>
            <p:cNvPr id="209" name="object 39"/>
            <p:cNvSpPr/>
            <p:nvPr/>
          </p:nvSpPr>
          <p:spPr bwMode="gray">
            <a:xfrm>
              <a:off x="3901094" y="368820"/>
              <a:ext cx="1321088" cy="914141"/>
            </a:xfrm>
            <a:custGeom>
              <a:avLst/>
              <a:gdLst/>
              <a:ahLst/>
              <a:cxnLst/>
              <a:rect l="l" t="t" r="r" b="b"/>
              <a:pathLst>
                <a:path w="1453197" h="1036027">
                  <a:moveTo>
                    <a:pt x="1453197" y="913041"/>
                  </a:moveTo>
                  <a:lnTo>
                    <a:pt x="1453197" y="122999"/>
                  </a:lnTo>
                  <a:lnTo>
                    <a:pt x="1452333" y="108343"/>
                  </a:lnTo>
                  <a:lnTo>
                    <a:pt x="1440160" y="67828"/>
                  </a:lnTo>
                  <a:lnTo>
                    <a:pt x="1415684" y="34560"/>
                  </a:lnTo>
                  <a:lnTo>
                    <a:pt x="1381564" y="11203"/>
                  </a:lnTo>
                  <a:lnTo>
                    <a:pt x="1368508" y="6080"/>
                  </a:lnTo>
                  <a:lnTo>
                    <a:pt x="1356904" y="481418"/>
                  </a:lnTo>
                  <a:lnTo>
                    <a:pt x="1366583" y="471772"/>
                  </a:lnTo>
                  <a:lnTo>
                    <a:pt x="1380070" y="468147"/>
                  </a:lnTo>
                  <a:lnTo>
                    <a:pt x="1393656" y="471840"/>
                  </a:lnTo>
                  <a:lnTo>
                    <a:pt x="1403296" y="481534"/>
                  </a:lnTo>
                  <a:lnTo>
                    <a:pt x="1406918" y="495007"/>
                  </a:lnTo>
                  <a:lnTo>
                    <a:pt x="1406918" y="541045"/>
                  </a:lnTo>
                  <a:lnTo>
                    <a:pt x="1403227" y="554634"/>
                  </a:lnTo>
                  <a:lnTo>
                    <a:pt x="1393535" y="564274"/>
                  </a:lnTo>
                  <a:lnTo>
                    <a:pt x="1380070" y="567893"/>
                  </a:lnTo>
                  <a:lnTo>
                    <a:pt x="1366465" y="564201"/>
                  </a:lnTo>
                  <a:lnTo>
                    <a:pt x="1372556" y="1028544"/>
                  </a:lnTo>
                  <a:lnTo>
                    <a:pt x="1385387" y="1022986"/>
                  </a:lnTo>
                  <a:lnTo>
                    <a:pt x="1397413" y="1016062"/>
                  </a:lnTo>
                  <a:lnTo>
                    <a:pt x="1408533" y="1007869"/>
                  </a:lnTo>
                  <a:lnTo>
                    <a:pt x="1418651" y="998505"/>
                  </a:lnTo>
                  <a:lnTo>
                    <a:pt x="1427667" y="988071"/>
                  </a:lnTo>
                  <a:lnTo>
                    <a:pt x="1435484" y="976664"/>
                  </a:lnTo>
                  <a:lnTo>
                    <a:pt x="1442001" y="964382"/>
                  </a:lnTo>
                  <a:lnTo>
                    <a:pt x="1447122" y="951326"/>
                  </a:lnTo>
                  <a:lnTo>
                    <a:pt x="1450746" y="937592"/>
                  </a:lnTo>
                  <a:lnTo>
                    <a:pt x="1452777" y="923280"/>
                  </a:lnTo>
                  <a:lnTo>
                    <a:pt x="1453197" y="913041"/>
                  </a:lnTo>
                  <a:close/>
                </a:path>
                <a:path w="1453197" h="1036027">
                  <a:moveTo>
                    <a:pt x="1366465" y="564201"/>
                  </a:moveTo>
                  <a:lnTo>
                    <a:pt x="1356833" y="554510"/>
                  </a:lnTo>
                  <a:lnTo>
                    <a:pt x="1353223" y="541045"/>
                  </a:lnTo>
                  <a:lnTo>
                    <a:pt x="1353223" y="495007"/>
                  </a:lnTo>
                  <a:lnTo>
                    <a:pt x="1356904" y="481418"/>
                  </a:lnTo>
                  <a:lnTo>
                    <a:pt x="1368508" y="6080"/>
                  </a:lnTo>
                  <a:lnTo>
                    <a:pt x="1354774" y="2453"/>
                  </a:lnTo>
                  <a:lnTo>
                    <a:pt x="1340461" y="421"/>
                  </a:lnTo>
                  <a:lnTo>
                    <a:pt x="1330210" y="0"/>
                  </a:lnTo>
                  <a:lnTo>
                    <a:pt x="1316139" y="137071"/>
                  </a:lnTo>
                  <a:lnTo>
                    <a:pt x="1316139" y="898969"/>
                  </a:lnTo>
                  <a:lnTo>
                    <a:pt x="1330210" y="1036027"/>
                  </a:lnTo>
                  <a:lnTo>
                    <a:pt x="1344869" y="1035163"/>
                  </a:lnTo>
                  <a:lnTo>
                    <a:pt x="1359017" y="1032636"/>
                  </a:lnTo>
                  <a:lnTo>
                    <a:pt x="1372556" y="1028544"/>
                  </a:lnTo>
                  <a:lnTo>
                    <a:pt x="1366465" y="564201"/>
                  </a:lnTo>
                  <a:close/>
                </a:path>
                <a:path w="1453197" h="1036027">
                  <a:moveTo>
                    <a:pt x="864" y="927696"/>
                  </a:moveTo>
                  <a:lnTo>
                    <a:pt x="13037" y="968209"/>
                  </a:lnTo>
                  <a:lnTo>
                    <a:pt x="37515" y="1001474"/>
                  </a:lnTo>
                  <a:lnTo>
                    <a:pt x="71637" y="1024827"/>
                  </a:lnTo>
                  <a:lnTo>
                    <a:pt x="112747" y="1035606"/>
                  </a:lnTo>
                  <a:lnTo>
                    <a:pt x="122999" y="1036027"/>
                  </a:lnTo>
                  <a:lnTo>
                    <a:pt x="1330210" y="1036027"/>
                  </a:lnTo>
                  <a:lnTo>
                    <a:pt x="1316139" y="898969"/>
                  </a:lnTo>
                  <a:lnTo>
                    <a:pt x="137071" y="898969"/>
                  </a:lnTo>
                  <a:lnTo>
                    <a:pt x="137071" y="137071"/>
                  </a:lnTo>
                  <a:lnTo>
                    <a:pt x="1316139" y="137071"/>
                  </a:lnTo>
                  <a:lnTo>
                    <a:pt x="1330210" y="0"/>
                  </a:lnTo>
                  <a:lnTo>
                    <a:pt x="122999" y="0"/>
                  </a:lnTo>
                  <a:lnTo>
                    <a:pt x="80651" y="7483"/>
                  </a:lnTo>
                  <a:lnTo>
                    <a:pt x="44672" y="28158"/>
                  </a:lnTo>
                  <a:lnTo>
                    <a:pt x="17720" y="59361"/>
                  </a:lnTo>
                  <a:lnTo>
                    <a:pt x="2454" y="98430"/>
                  </a:lnTo>
                  <a:lnTo>
                    <a:pt x="0" y="122999"/>
                  </a:lnTo>
                  <a:lnTo>
                    <a:pt x="0" y="913041"/>
                  </a:lnTo>
                  <a:lnTo>
                    <a:pt x="864" y="927696"/>
                  </a:lnTo>
                  <a:close/>
                </a:path>
              </a:pathLst>
            </a:custGeom>
            <a:grpFill/>
          </p:spPr>
          <p:txBody>
            <a:bodyPr wrap="square" lIns="0" tIns="0" rIns="0" bIns="0" rtlCol="0">
              <a:noAutofit/>
            </a:bodyPr>
            <a:lstStyle/>
            <a:p>
              <a:endParaRPr dirty="0">
                <a:solidFill>
                  <a:srgbClr val="58595B"/>
                </a:solidFill>
              </a:endParaRPr>
            </a:p>
          </p:txBody>
        </p:sp>
        <p:sp>
          <p:nvSpPr>
            <p:cNvPr id="210" name="object 40"/>
            <p:cNvSpPr/>
            <p:nvPr/>
          </p:nvSpPr>
          <p:spPr bwMode="gray">
            <a:xfrm>
              <a:off x="4246370" y="813686"/>
              <a:ext cx="283972" cy="275608"/>
            </a:xfrm>
            <a:custGeom>
              <a:avLst/>
              <a:gdLst/>
              <a:ahLst/>
              <a:cxnLst/>
              <a:rect l="l" t="t" r="r" b="b"/>
              <a:pathLst>
                <a:path w="312369" h="312356">
                  <a:moveTo>
                    <a:pt x="312369" y="156184"/>
                  </a:moveTo>
                  <a:lnTo>
                    <a:pt x="311685" y="170893"/>
                  </a:lnTo>
                  <a:lnTo>
                    <a:pt x="309676" y="185217"/>
                  </a:lnTo>
                  <a:lnTo>
                    <a:pt x="306403" y="199093"/>
                  </a:lnTo>
                  <a:lnTo>
                    <a:pt x="301925" y="212462"/>
                  </a:lnTo>
                  <a:lnTo>
                    <a:pt x="296305" y="225262"/>
                  </a:lnTo>
                  <a:lnTo>
                    <a:pt x="289604" y="237431"/>
                  </a:lnTo>
                  <a:lnTo>
                    <a:pt x="281882" y="248910"/>
                  </a:lnTo>
                  <a:lnTo>
                    <a:pt x="273200" y="259636"/>
                  </a:lnTo>
                  <a:lnTo>
                    <a:pt x="263621" y="269549"/>
                  </a:lnTo>
                  <a:lnTo>
                    <a:pt x="253205" y="278588"/>
                  </a:lnTo>
                  <a:lnTo>
                    <a:pt x="242012" y="286691"/>
                  </a:lnTo>
                  <a:lnTo>
                    <a:pt x="230105" y="293798"/>
                  </a:lnTo>
                  <a:lnTo>
                    <a:pt x="217543" y="299848"/>
                  </a:lnTo>
                  <a:lnTo>
                    <a:pt x="204389" y="304779"/>
                  </a:lnTo>
                  <a:lnTo>
                    <a:pt x="190704" y="308531"/>
                  </a:lnTo>
                  <a:lnTo>
                    <a:pt x="176548" y="311041"/>
                  </a:lnTo>
                  <a:lnTo>
                    <a:pt x="161982" y="312250"/>
                  </a:lnTo>
                  <a:lnTo>
                    <a:pt x="156184" y="312356"/>
                  </a:lnTo>
                  <a:lnTo>
                    <a:pt x="141475" y="311673"/>
                  </a:lnTo>
                  <a:lnTo>
                    <a:pt x="127151" y="309664"/>
                  </a:lnTo>
                  <a:lnTo>
                    <a:pt x="113274" y="306391"/>
                  </a:lnTo>
                  <a:lnTo>
                    <a:pt x="99905" y="301914"/>
                  </a:lnTo>
                  <a:lnTo>
                    <a:pt x="87104" y="296295"/>
                  </a:lnTo>
                  <a:lnTo>
                    <a:pt x="74934" y="289594"/>
                  </a:lnTo>
                  <a:lnTo>
                    <a:pt x="63454" y="281873"/>
                  </a:lnTo>
                  <a:lnTo>
                    <a:pt x="52727" y="273193"/>
                  </a:lnTo>
                  <a:lnTo>
                    <a:pt x="42812" y="263615"/>
                  </a:lnTo>
                  <a:lnTo>
                    <a:pt x="33773" y="253200"/>
                  </a:lnTo>
                  <a:lnTo>
                    <a:pt x="25668" y="242008"/>
                  </a:lnTo>
                  <a:lnTo>
                    <a:pt x="18560" y="230102"/>
                  </a:lnTo>
                  <a:lnTo>
                    <a:pt x="12510" y="217541"/>
                  </a:lnTo>
                  <a:lnTo>
                    <a:pt x="7578" y="204388"/>
                  </a:lnTo>
                  <a:lnTo>
                    <a:pt x="3826" y="190703"/>
                  </a:lnTo>
                  <a:lnTo>
                    <a:pt x="1314" y="176547"/>
                  </a:lnTo>
                  <a:lnTo>
                    <a:pt x="105" y="161982"/>
                  </a:lnTo>
                  <a:lnTo>
                    <a:pt x="0" y="156184"/>
                  </a:lnTo>
                  <a:lnTo>
                    <a:pt x="683" y="141475"/>
                  </a:lnTo>
                  <a:lnTo>
                    <a:pt x="2692" y="127152"/>
                  </a:lnTo>
                  <a:lnTo>
                    <a:pt x="5965" y="113276"/>
                  </a:lnTo>
                  <a:lnTo>
                    <a:pt x="10442" y="99907"/>
                  </a:lnTo>
                  <a:lnTo>
                    <a:pt x="16062" y="87107"/>
                  </a:lnTo>
                  <a:lnTo>
                    <a:pt x="22763" y="74936"/>
                  </a:lnTo>
                  <a:lnTo>
                    <a:pt x="30484" y="63457"/>
                  </a:lnTo>
                  <a:lnTo>
                    <a:pt x="39165" y="52730"/>
                  </a:lnTo>
                  <a:lnTo>
                    <a:pt x="48743" y="42816"/>
                  </a:lnTo>
                  <a:lnTo>
                    <a:pt x="59159" y="33776"/>
                  </a:lnTo>
                  <a:lnTo>
                    <a:pt x="70351" y="25671"/>
                  </a:lnTo>
                  <a:lnTo>
                    <a:pt x="82257" y="18563"/>
                  </a:lnTo>
                  <a:lnTo>
                    <a:pt x="94818" y="12512"/>
                  </a:lnTo>
                  <a:lnTo>
                    <a:pt x="107971" y="7580"/>
                  </a:lnTo>
                  <a:lnTo>
                    <a:pt x="121656" y="3828"/>
                  </a:lnTo>
                  <a:lnTo>
                    <a:pt x="135811" y="1316"/>
                  </a:lnTo>
                  <a:lnTo>
                    <a:pt x="150376" y="105"/>
                  </a:lnTo>
                  <a:lnTo>
                    <a:pt x="156184" y="0"/>
                  </a:lnTo>
                  <a:lnTo>
                    <a:pt x="170893" y="683"/>
                  </a:lnTo>
                  <a:lnTo>
                    <a:pt x="185216" y="2692"/>
                  </a:lnTo>
                  <a:lnTo>
                    <a:pt x="199093" y="5965"/>
                  </a:lnTo>
                  <a:lnTo>
                    <a:pt x="212462" y="10442"/>
                  </a:lnTo>
                  <a:lnTo>
                    <a:pt x="225262" y="16062"/>
                  </a:lnTo>
                  <a:lnTo>
                    <a:pt x="237432" y="22763"/>
                  </a:lnTo>
                  <a:lnTo>
                    <a:pt x="248911" y="30484"/>
                  </a:lnTo>
                  <a:lnTo>
                    <a:pt x="259638" y="39165"/>
                  </a:lnTo>
                  <a:lnTo>
                    <a:pt x="269552" y="48743"/>
                  </a:lnTo>
                  <a:lnTo>
                    <a:pt x="278592" y="59159"/>
                  </a:lnTo>
                  <a:lnTo>
                    <a:pt x="286697" y="70351"/>
                  </a:lnTo>
                  <a:lnTo>
                    <a:pt x="293805" y="82257"/>
                  </a:lnTo>
                  <a:lnTo>
                    <a:pt x="299856" y="94818"/>
                  </a:lnTo>
                  <a:lnTo>
                    <a:pt x="304788" y="107971"/>
                  </a:lnTo>
                  <a:lnTo>
                    <a:pt x="308541" y="121656"/>
                  </a:lnTo>
                  <a:lnTo>
                    <a:pt x="311053" y="135811"/>
                  </a:lnTo>
                  <a:lnTo>
                    <a:pt x="312263" y="150376"/>
                  </a:lnTo>
                  <a:lnTo>
                    <a:pt x="312369" y="156184"/>
                  </a:lnTo>
                  <a:close/>
                </a:path>
              </a:pathLst>
            </a:custGeom>
            <a:noFill/>
            <a:ln w="9525" cmpd="sng">
              <a:solidFill>
                <a:schemeClr val="bg1"/>
              </a:solidFill>
            </a:ln>
          </p:spPr>
          <p:txBody>
            <a:bodyPr wrap="square" lIns="0" tIns="0" rIns="0" bIns="0" rtlCol="0">
              <a:noAutofit/>
            </a:bodyPr>
            <a:lstStyle/>
            <a:p>
              <a:endParaRPr dirty="0">
                <a:solidFill>
                  <a:srgbClr val="58595B"/>
                </a:solidFill>
              </a:endParaRPr>
            </a:p>
          </p:txBody>
        </p:sp>
        <p:sp>
          <p:nvSpPr>
            <p:cNvPr id="211" name="object 41"/>
            <p:cNvSpPr/>
            <p:nvPr/>
          </p:nvSpPr>
          <p:spPr bwMode="gray">
            <a:xfrm>
              <a:off x="4301465" y="867171"/>
              <a:ext cx="173782" cy="168637"/>
            </a:xfrm>
            <a:custGeom>
              <a:avLst/>
              <a:gdLst/>
              <a:ahLst/>
              <a:cxnLst/>
              <a:rect l="l" t="t" r="r" b="b"/>
              <a:pathLst>
                <a:path w="191160" h="191122">
                  <a:moveTo>
                    <a:pt x="191160" y="95567"/>
                  </a:moveTo>
                  <a:lnTo>
                    <a:pt x="190054" y="110154"/>
                  </a:lnTo>
                  <a:lnTo>
                    <a:pt x="186844" y="124047"/>
                  </a:lnTo>
                  <a:lnTo>
                    <a:pt x="181694" y="137085"/>
                  </a:lnTo>
                  <a:lnTo>
                    <a:pt x="174766" y="149102"/>
                  </a:lnTo>
                  <a:lnTo>
                    <a:pt x="166225" y="159937"/>
                  </a:lnTo>
                  <a:lnTo>
                    <a:pt x="156232" y="169426"/>
                  </a:lnTo>
                  <a:lnTo>
                    <a:pt x="144952" y="177406"/>
                  </a:lnTo>
                  <a:lnTo>
                    <a:pt x="132547" y="183714"/>
                  </a:lnTo>
                  <a:lnTo>
                    <a:pt x="119181" y="188187"/>
                  </a:lnTo>
                  <a:lnTo>
                    <a:pt x="105017" y="190662"/>
                  </a:lnTo>
                  <a:lnTo>
                    <a:pt x="95580" y="191122"/>
                  </a:lnTo>
                  <a:lnTo>
                    <a:pt x="80989" y="190016"/>
                  </a:lnTo>
                  <a:lnTo>
                    <a:pt x="67092" y="186807"/>
                  </a:lnTo>
                  <a:lnTo>
                    <a:pt x="54052" y="181658"/>
                  </a:lnTo>
                  <a:lnTo>
                    <a:pt x="42031" y="174733"/>
                  </a:lnTo>
                  <a:lnTo>
                    <a:pt x="31193" y="166194"/>
                  </a:lnTo>
                  <a:lnTo>
                    <a:pt x="21701" y="156204"/>
                  </a:lnTo>
                  <a:lnTo>
                    <a:pt x="13719" y="144927"/>
                  </a:lnTo>
                  <a:lnTo>
                    <a:pt x="7409" y="132525"/>
                  </a:lnTo>
                  <a:lnTo>
                    <a:pt x="2935" y="119163"/>
                  </a:lnTo>
                  <a:lnTo>
                    <a:pt x="459" y="105002"/>
                  </a:lnTo>
                  <a:lnTo>
                    <a:pt x="0" y="95567"/>
                  </a:lnTo>
                  <a:lnTo>
                    <a:pt x="1106" y="80981"/>
                  </a:lnTo>
                  <a:lnTo>
                    <a:pt x="4315" y="67087"/>
                  </a:lnTo>
                  <a:lnTo>
                    <a:pt x="9465" y="54049"/>
                  </a:lnTo>
                  <a:lnTo>
                    <a:pt x="16391" y="42031"/>
                  </a:lnTo>
                  <a:lnTo>
                    <a:pt x="24932" y="31195"/>
                  </a:lnTo>
                  <a:lnTo>
                    <a:pt x="34923" y="21704"/>
                  </a:lnTo>
                  <a:lnTo>
                    <a:pt x="46202" y="13722"/>
                  </a:lnTo>
                  <a:lnTo>
                    <a:pt x="58605" y="7412"/>
                  </a:lnTo>
                  <a:lnTo>
                    <a:pt x="71970" y="2937"/>
                  </a:lnTo>
                  <a:lnTo>
                    <a:pt x="86132" y="460"/>
                  </a:lnTo>
                  <a:lnTo>
                    <a:pt x="95580" y="0"/>
                  </a:lnTo>
                  <a:lnTo>
                    <a:pt x="110169" y="1106"/>
                  </a:lnTo>
                  <a:lnTo>
                    <a:pt x="124065" y="4315"/>
                  </a:lnTo>
                  <a:lnTo>
                    <a:pt x="137105" y="9464"/>
                  </a:lnTo>
                  <a:lnTo>
                    <a:pt x="149125" y="16391"/>
                  </a:lnTo>
                  <a:lnTo>
                    <a:pt x="159963" y="24930"/>
                  </a:lnTo>
                  <a:lnTo>
                    <a:pt x="169455" y="34921"/>
                  </a:lnTo>
                  <a:lnTo>
                    <a:pt x="177437" y="46198"/>
                  </a:lnTo>
                  <a:lnTo>
                    <a:pt x="183748" y="58600"/>
                  </a:lnTo>
                  <a:lnTo>
                    <a:pt x="188223" y="71962"/>
                  </a:lnTo>
                  <a:lnTo>
                    <a:pt x="190699" y="86122"/>
                  </a:lnTo>
                  <a:lnTo>
                    <a:pt x="191160" y="95567"/>
                  </a:lnTo>
                  <a:close/>
                </a:path>
              </a:pathLst>
            </a:custGeom>
            <a:noFill/>
            <a:ln w="9525" cmpd="sng">
              <a:solidFill>
                <a:srgbClr val="FFFFFF"/>
              </a:solidFill>
            </a:ln>
          </p:spPr>
          <p:txBody>
            <a:bodyPr wrap="square" lIns="0" tIns="0" rIns="0" bIns="0" rtlCol="0">
              <a:noAutofit/>
            </a:bodyPr>
            <a:lstStyle/>
            <a:p>
              <a:endParaRPr dirty="0">
                <a:solidFill>
                  <a:srgbClr val="58595B"/>
                </a:solidFill>
              </a:endParaRPr>
            </a:p>
          </p:txBody>
        </p:sp>
        <p:sp>
          <p:nvSpPr>
            <p:cNvPr id="212" name="object 42"/>
            <p:cNvSpPr/>
            <p:nvPr/>
          </p:nvSpPr>
          <p:spPr bwMode="gray">
            <a:xfrm>
              <a:off x="4025713" y="921607"/>
              <a:ext cx="794831" cy="945160"/>
            </a:xfrm>
            <a:custGeom>
              <a:avLst/>
              <a:gdLst/>
              <a:ahLst/>
              <a:cxnLst/>
              <a:rect l="l" t="t" r="r" b="b"/>
              <a:pathLst>
                <a:path w="874314" h="1071181">
                  <a:moveTo>
                    <a:pt x="873885" y="732431"/>
                  </a:moveTo>
                  <a:lnTo>
                    <a:pt x="872857" y="705080"/>
                  </a:lnTo>
                  <a:lnTo>
                    <a:pt x="871136" y="680226"/>
                  </a:lnTo>
                  <a:lnTo>
                    <a:pt x="868714" y="657724"/>
                  </a:lnTo>
                  <a:lnTo>
                    <a:pt x="865582" y="637434"/>
                  </a:lnTo>
                  <a:lnTo>
                    <a:pt x="861735" y="619212"/>
                  </a:lnTo>
                  <a:lnTo>
                    <a:pt x="857164" y="602917"/>
                  </a:lnTo>
                  <a:lnTo>
                    <a:pt x="851863" y="588405"/>
                  </a:lnTo>
                  <a:lnTo>
                    <a:pt x="845823" y="575536"/>
                  </a:lnTo>
                  <a:lnTo>
                    <a:pt x="839037" y="564165"/>
                  </a:lnTo>
                  <a:lnTo>
                    <a:pt x="831498" y="554152"/>
                  </a:lnTo>
                  <a:lnTo>
                    <a:pt x="823199" y="545354"/>
                  </a:lnTo>
                  <a:lnTo>
                    <a:pt x="814132" y="537628"/>
                  </a:lnTo>
                  <a:lnTo>
                    <a:pt x="804290" y="530832"/>
                  </a:lnTo>
                  <a:lnTo>
                    <a:pt x="793665" y="524825"/>
                  </a:lnTo>
                  <a:lnTo>
                    <a:pt x="782251" y="519463"/>
                  </a:lnTo>
                  <a:lnTo>
                    <a:pt x="770039" y="514604"/>
                  </a:lnTo>
                  <a:lnTo>
                    <a:pt x="757022" y="510106"/>
                  </a:lnTo>
                  <a:lnTo>
                    <a:pt x="743193" y="505827"/>
                  </a:lnTo>
                  <a:lnTo>
                    <a:pt x="728544" y="501624"/>
                  </a:lnTo>
                  <a:lnTo>
                    <a:pt x="709818" y="496442"/>
                  </a:lnTo>
                  <a:lnTo>
                    <a:pt x="693766" y="492088"/>
                  </a:lnTo>
                  <a:lnTo>
                    <a:pt x="679933" y="488411"/>
                  </a:lnTo>
                  <a:lnTo>
                    <a:pt x="667864" y="485261"/>
                  </a:lnTo>
                  <a:lnTo>
                    <a:pt x="657107" y="482489"/>
                  </a:lnTo>
                  <a:lnTo>
                    <a:pt x="647206" y="479943"/>
                  </a:lnTo>
                  <a:lnTo>
                    <a:pt x="637707" y="477475"/>
                  </a:lnTo>
                  <a:lnTo>
                    <a:pt x="618079" y="472160"/>
                  </a:lnTo>
                  <a:lnTo>
                    <a:pt x="601637" y="467526"/>
                  </a:lnTo>
                  <a:lnTo>
                    <a:pt x="587940" y="463613"/>
                  </a:lnTo>
                  <a:lnTo>
                    <a:pt x="572808" y="459226"/>
                  </a:lnTo>
                  <a:lnTo>
                    <a:pt x="557906" y="454806"/>
                  </a:lnTo>
                  <a:lnTo>
                    <a:pt x="544267" y="450596"/>
                  </a:lnTo>
                  <a:lnTo>
                    <a:pt x="525821" y="438546"/>
                  </a:lnTo>
                  <a:lnTo>
                    <a:pt x="514068" y="414692"/>
                  </a:lnTo>
                  <a:lnTo>
                    <a:pt x="509647" y="397967"/>
                  </a:lnTo>
                  <a:lnTo>
                    <a:pt x="506030" y="381322"/>
                  </a:lnTo>
                  <a:lnTo>
                    <a:pt x="502594" y="364275"/>
                  </a:lnTo>
                  <a:lnTo>
                    <a:pt x="499491" y="347988"/>
                  </a:lnTo>
                  <a:lnTo>
                    <a:pt x="496871" y="333624"/>
                  </a:lnTo>
                  <a:lnTo>
                    <a:pt x="493678" y="315320"/>
                  </a:lnTo>
                  <a:lnTo>
                    <a:pt x="454338" y="56921"/>
                  </a:lnTo>
                  <a:lnTo>
                    <a:pt x="451336" y="38639"/>
                  </a:lnTo>
                  <a:lnTo>
                    <a:pt x="445383" y="24308"/>
                  </a:lnTo>
                  <a:lnTo>
                    <a:pt x="436999" y="13607"/>
                  </a:lnTo>
                  <a:lnTo>
                    <a:pt x="426707" y="6213"/>
                  </a:lnTo>
                  <a:lnTo>
                    <a:pt x="415028" y="1803"/>
                  </a:lnTo>
                  <a:lnTo>
                    <a:pt x="402484" y="57"/>
                  </a:lnTo>
                  <a:lnTo>
                    <a:pt x="399195" y="0"/>
                  </a:lnTo>
                  <a:lnTo>
                    <a:pt x="385748" y="2068"/>
                  </a:lnTo>
                  <a:lnTo>
                    <a:pt x="374080" y="7867"/>
                  </a:lnTo>
                  <a:lnTo>
                    <a:pt x="364563" y="16884"/>
                  </a:lnTo>
                  <a:lnTo>
                    <a:pt x="357572" y="28603"/>
                  </a:lnTo>
                  <a:lnTo>
                    <a:pt x="353479" y="42512"/>
                  </a:lnTo>
                  <a:lnTo>
                    <a:pt x="352598" y="56921"/>
                  </a:lnTo>
                  <a:lnTo>
                    <a:pt x="352888" y="65051"/>
                  </a:lnTo>
                  <a:lnTo>
                    <a:pt x="353340" y="78950"/>
                  </a:lnTo>
                  <a:lnTo>
                    <a:pt x="354638" y="121538"/>
                  </a:lnTo>
                  <a:lnTo>
                    <a:pt x="355438" y="148967"/>
                  </a:lnTo>
                  <a:lnTo>
                    <a:pt x="356307" y="179645"/>
                  </a:lnTo>
                  <a:lnTo>
                    <a:pt x="357222" y="212944"/>
                  </a:lnTo>
                  <a:lnTo>
                    <a:pt x="358159" y="248232"/>
                  </a:lnTo>
                  <a:lnTo>
                    <a:pt x="359095" y="284881"/>
                  </a:lnTo>
                  <a:lnTo>
                    <a:pt x="360007" y="322259"/>
                  </a:lnTo>
                  <a:lnTo>
                    <a:pt x="360872" y="359737"/>
                  </a:lnTo>
                  <a:lnTo>
                    <a:pt x="361665" y="396685"/>
                  </a:lnTo>
                  <a:lnTo>
                    <a:pt x="362363" y="432474"/>
                  </a:lnTo>
                  <a:lnTo>
                    <a:pt x="362944" y="466472"/>
                  </a:lnTo>
                  <a:lnTo>
                    <a:pt x="363384" y="498051"/>
                  </a:lnTo>
                  <a:lnTo>
                    <a:pt x="363659" y="526580"/>
                  </a:lnTo>
                  <a:lnTo>
                    <a:pt x="363621" y="571968"/>
                  </a:lnTo>
                  <a:lnTo>
                    <a:pt x="362644" y="597598"/>
                  </a:lnTo>
                  <a:lnTo>
                    <a:pt x="354925" y="633690"/>
                  </a:lnTo>
                  <a:lnTo>
                    <a:pt x="341694" y="659151"/>
                  </a:lnTo>
                  <a:lnTo>
                    <a:pt x="324469" y="675455"/>
                  </a:lnTo>
                  <a:lnTo>
                    <a:pt x="304766" y="684074"/>
                  </a:lnTo>
                  <a:lnTo>
                    <a:pt x="284102" y="686482"/>
                  </a:lnTo>
                  <a:lnTo>
                    <a:pt x="273884" y="685817"/>
                  </a:lnTo>
                  <a:lnTo>
                    <a:pt x="245961" y="678560"/>
                  </a:lnTo>
                  <a:lnTo>
                    <a:pt x="226564" y="667639"/>
                  </a:lnTo>
                  <a:lnTo>
                    <a:pt x="115693" y="580237"/>
                  </a:lnTo>
                  <a:lnTo>
                    <a:pt x="104920" y="571839"/>
                  </a:lnTo>
                  <a:lnTo>
                    <a:pt x="92801" y="565220"/>
                  </a:lnTo>
                  <a:lnTo>
                    <a:pt x="79849" y="560350"/>
                  </a:lnTo>
                  <a:lnTo>
                    <a:pt x="66580" y="557199"/>
                  </a:lnTo>
                  <a:lnTo>
                    <a:pt x="53507" y="555734"/>
                  </a:lnTo>
                  <a:lnTo>
                    <a:pt x="41146" y="555927"/>
                  </a:lnTo>
                  <a:lnTo>
                    <a:pt x="20619" y="561161"/>
                  </a:lnTo>
                  <a:lnTo>
                    <a:pt x="8048" y="571109"/>
                  </a:lnTo>
                  <a:lnTo>
                    <a:pt x="0" y="587973"/>
                  </a:lnTo>
                  <a:lnTo>
                    <a:pt x="1767" y="599163"/>
                  </a:lnTo>
                  <a:lnTo>
                    <a:pt x="9063" y="612622"/>
                  </a:lnTo>
                  <a:lnTo>
                    <a:pt x="281847" y="914323"/>
                  </a:lnTo>
                  <a:lnTo>
                    <a:pt x="419756" y="1071181"/>
                  </a:lnTo>
                  <a:lnTo>
                    <a:pt x="874314" y="1071181"/>
                  </a:lnTo>
                  <a:lnTo>
                    <a:pt x="874226" y="762419"/>
                  </a:lnTo>
                  <a:lnTo>
                    <a:pt x="873885" y="732431"/>
                  </a:lnTo>
                  <a:close/>
                </a:path>
              </a:pathLst>
            </a:custGeom>
            <a:grpFill/>
          </p:spPr>
          <p:txBody>
            <a:bodyPr wrap="square" lIns="0" tIns="0" rIns="0" bIns="0" rtlCol="0">
              <a:noAutofit/>
            </a:bodyPr>
            <a:lstStyle/>
            <a:p>
              <a:endParaRPr dirty="0">
                <a:solidFill>
                  <a:srgbClr val="58595B"/>
                </a:solidFill>
              </a:endParaRPr>
            </a:p>
          </p:txBody>
        </p:sp>
      </p:grpSp>
      <p:grpSp>
        <p:nvGrpSpPr>
          <p:cNvPr id="6" name="Group 212"/>
          <p:cNvGrpSpPr/>
          <p:nvPr/>
        </p:nvGrpSpPr>
        <p:grpSpPr bwMode="gray">
          <a:xfrm>
            <a:off x="2117457" y="2326538"/>
            <a:ext cx="497884" cy="514006"/>
            <a:chOff x="3962446" y="2586783"/>
            <a:chExt cx="1242443" cy="1282675"/>
          </a:xfrm>
          <a:solidFill>
            <a:schemeClr val="bg1"/>
          </a:solidFill>
        </p:grpSpPr>
        <p:sp>
          <p:nvSpPr>
            <p:cNvPr id="214" name="object 75"/>
            <p:cNvSpPr/>
            <p:nvPr/>
          </p:nvSpPr>
          <p:spPr bwMode="gray">
            <a:xfrm>
              <a:off x="4443457" y="3284159"/>
              <a:ext cx="80587" cy="78217"/>
            </a:xfrm>
            <a:custGeom>
              <a:avLst/>
              <a:gdLst/>
              <a:ahLst/>
              <a:cxnLst/>
              <a:rect l="l" t="t" r="r" b="b"/>
              <a:pathLst>
                <a:path w="88646" h="88646">
                  <a:moveTo>
                    <a:pt x="76123" y="0"/>
                  </a:moveTo>
                  <a:lnTo>
                    <a:pt x="5638" y="0"/>
                  </a:lnTo>
                  <a:lnTo>
                    <a:pt x="0" y="5638"/>
                  </a:lnTo>
                  <a:lnTo>
                    <a:pt x="0" y="83007"/>
                  </a:lnTo>
                  <a:lnTo>
                    <a:pt x="5638" y="88646"/>
                  </a:lnTo>
                  <a:lnTo>
                    <a:pt x="83007" y="88646"/>
                  </a:lnTo>
                  <a:lnTo>
                    <a:pt x="88645" y="83007"/>
                  </a:lnTo>
                  <a:lnTo>
                    <a:pt x="88645" y="5638"/>
                  </a:lnTo>
                  <a:lnTo>
                    <a:pt x="83007" y="0"/>
                  </a:lnTo>
                  <a:lnTo>
                    <a:pt x="76123" y="0"/>
                  </a:lnTo>
                  <a:close/>
                </a:path>
              </a:pathLst>
            </a:custGeom>
            <a:grpFill/>
          </p:spPr>
          <p:txBody>
            <a:bodyPr wrap="square" lIns="0" tIns="0" rIns="0" bIns="0" rtlCol="0">
              <a:noAutofit/>
            </a:bodyPr>
            <a:lstStyle/>
            <a:p>
              <a:endParaRPr dirty="0">
                <a:solidFill>
                  <a:srgbClr val="58595B"/>
                </a:solidFill>
              </a:endParaRPr>
            </a:p>
          </p:txBody>
        </p:sp>
        <p:sp>
          <p:nvSpPr>
            <p:cNvPr id="215" name="object 76"/>
            <p:cNvSpPr/>
            <p:nvPr/>
          </p:nvSpPr>
          <p:spPr bwMode="gray">
            <a:xfrm>
              <a:off x="4559568" y="3284159"/>
              <a:ext cx="80587" cy="78217"/>
            </a:xfrm>
            <a:custGeom>
              <a:avLst/>
              <a:gdLst/>
              <a:ahLst/>
              <a:cxnLst/>
              <a:rect l="l" t="t" r="r" b="b"/>
              <a:pathLst>
                <a:path w="88646" h="88646">
                  <a:moveTo>
                    <a:pt x="76111" y="0"/>
                  </a:moveTo>
                  <a:lnTo>
                    <a:pt x="5638" y="0"/>
                  </a:lnTo>
                  <a:lnTo>
                    <a:pt x="0" y="5638"/>
                  </a:lnTo>
                  <a:lnTo>
                    <a:pt x="0" y="83007"/>
                  </a:lnTo>
                  <a:lnTo>
                    <a:pt x="5638" y="88646"/>
                  </a:lnTo>
                  <a:lnTo>
                    <a:pt x="83007" y="88646"/>
                  </a:lnTo>
                  <a:lnTo>
                    <a:pt x="88645" y="83007"/>
                  </a:lnTo>
                  <a:lnTo>
                    <a:pt x="88645" y="5638"/>
                  </a:lnTo>
                  <a:lnTo>
                    <a:pt x="83007" y="0"/>
                  </a:lnTo>
                  <a:lnTo>
                    <a:pt x="76111" y="0"/>
                  </a:lnTo>
                  <a:close/>
                </a:path>
              </a:pathLst>
            </a:custGeom>
            <a:grpFill/>
          </p:spPr>
          <p:txBody>
            <a:bodyPr wrap="square" lIns="0" tIns="0" rIns="0" bIns="0" rtlCol="0">
              <a:noAutofit/>
            </a:bodyPr>
            <a:lstStyle/>
            <a:p>
              <a:endParaRPr dirty="0">
                <a:solidFill>
                  <a:srgbClr val="58595B"/>
                </a:solidFill>
              </a:endParaRPr>
            </a:p>
          </p:txBody>
        </p:sp>
        <p:sp>
          <p:nvSpPr>
            <p:cNvPr id="216" name="object 77"/>
            <p:cNvSpPr/>
            <p:nvPr/>
          </p:nvSpPr>
          <p:spPr bwMode="gray">
            <a:xfrm>
              <a:off x="4443457" y="3396852"/>
              <a:ext cx="80587" cy="78228"/>
            </a:xfrm>
            <a:custGeom>
              <a:avLst/>
              <a:gdLst/>
              <a:ahLst/>
              <a:cxnLst/>
              <a:rect l="l" t="t" r="r" b="b"/>
              <a:pathLst>
                <a:path w="88646" h="88658">
                  <a:moveTo>
                    <a:pt x="76123" y="0"/>
                  </a:moveTo>
                  <a:lnTo>
                    <a:pt x="5638" y="0"/>
                  </a:lnTo>
                  <a:lnTo>
                    <a:pt x="0" y="5638"/>
                  </a:lnTo>
                  <a:lnTo>
                    <a:pt x="0" y="83019"/>
                  </a:lnTo>
                  <a:lnTo>
                    <a:pt x="5638" y="88658"/>
                  </a:lnTo>
                  <a:lnTo>
                    <a:pt x="83007" y="88658"/>
                  </a:lnTo>
                  <a:lnTo>
                    <a:pt x="88645" y="83019"/>
                  </a:lnTo>
                  <a:lnTo>
                    <a:pt x="88645" y="5638"/>
                  </a:lnTo>
                  <a:lnTo>
                    <a:pt x="83007" y="0"/>
                  </a:lnTo>
                  <a:lnTo>
                    <a:pt x="76123" y="0"/>
                  </a:lnTo>
                  <a:close/>
                </a:path>
              </a:pathLst>
            </a:custGeom>
            <a:grpFill/>
          </p:spPr>
          <p:txBody>
            <a:bodyPr wrap="square" lIns="0" tIns="0" rIns="0" bIns="0" rtlCol="0">
              <a:noAutofit/>
            </a:bodyPr>
            <a:lstStyle/>
            <a:p>
              <a:endParaRPr dirty="0">
                <a:solidFill>
                  <a:srgbClr val="58595B"/>
                </a:solidFill>
              </a:endParaRPr>
            </a:p>
          </p:txBody>
        </p:sp>
        <p:sp>
          <p:nvSpPr>
            <p:cNvPr id="217" name="object 78"/>
            <p:cNvSpPr/>
            <p:nvPr/>
          </p:nvSpPr>
          <p:spPr bwMode="gray">
            <a:xfrm>
              <a:off x="4559568" y="3396852"/>
              <a:ext cx="80587" cy="78228"/>
            </a:xfrm>
            <a:custGeom>
              <a:avLst/>
              <a:gdLst/>
              <a:ahLst/>
              <a:cxnLst/>
              <a:rect l="l" t="t" r="r" b="b"/>
              <a:pathLst>
                <a:path w="88646" h="88658">
                  <a:moveTo>
                    <a:pt x="76111" y="0"/>
                  </a:moveTo>
                  <a:lnTo>
                    <a:pt x="5638" y="0"/>
                  </a:lnTo>
                  <a:lnTo>
                    <a:pt x="0" y="5638"/>
                  </a:lnTo>
                  <a:lnTo>
                    <a:pt x="0" y="83019"/>
                  </a:lnTo>
                  <a:lnTo>
                    <a:pt x="5638" y="88658"/>
                  </a:lnTo>
                  <a:lnTo>
                    <a:pt x="83007" y="88658"/>
                  </a:lnTo>
                  <a:lnTo>
                    <a:pt x="88645" y="83019"/>
                  </a:lnTo>
                  <a:lnTo>
                    <a:pt x="88645" y="5638"/>
                  </a:lnTo>
                  <a:lnTo>
                    <a:pt x="83007" y="0"/>
                  </a:lnTo>
                  <a:lnTo>
                    <a:pt x="76111" y="0"/>
                  </a:lnTo>
                  <a:close/>
                </a:path>
              </a:pathLst>
            </a:custGeom>
            <a:grpFill/>
          </p:spPr>
          <p:txBody>
            <a:bodyPr wrap="square" lIns="0" tIns="0" rIns="0" bIns="0" rtlCol="0">
              <a:noAutofit/>
            </a:bodyPr>
            <a:lstStyle/>
            <a:p>
              <a:endParaRPr dirty="0">
                <a:solidFill>
                  <a:srgbClr val="58595B"/>
                </a:solidFill>
              </a:endParaRPr>
            </a:p>
          </p:txBody>
        </p:sp>
        <p:sp>
          <p:nvSpPr>
            <p:cNvPr id="218" name="object 79"/>
            <p:cNvSpPr/>
            <p:nvPr/>
          </p:nvSpPr>
          <p:spPr bwMode="gray">
            <a:xfrm>
              <a:off x="4674825" y="3284159"/>
              <a:ext cx="80598" cy="78217"/>
            </a:xfrm>
            <a:custGeom>
              <a:avLst/>
              <a:gdLst/>
              <a:ahLst/>
              <a:cxnLst/>
              <a:rect l="l" t="t" r="r" b="b"/>
              <a:pathLst>
                <a:path w="88658" h="88646">
                  <a:moveTo>
                    <a:pt x="76123" y="0"/>
                  </a:moveTo>
                  <a:lnTo>
                    <a:pt x="5626" y="0"/>
                  </a:lnTo>
                  <a:lnTo>
                    <a:pt x="0" y="5638"/>
                  </a:lnTo>
                  <a:lnTo>
                    <a:pt x="0" y="83007"/>
                  </a:lnTo>
                  <a:lnTo>
                    <a:pt x="5626" y="88646"/>
                  </a:lnTo>
                  <a:lnTo>
                    <a:pt x="83007" y="88646"/>
                  </a:lnTo>
                  <a:lnTo>
                    <a:pt x="88658" y="83007"/>
                  </a:lnTo>
                  <a:lnTo>
                    <a:pt x="88658" y="5638"/>
                  </a:lnTo>
                  <a:lnTo>
                    <a:pt x="83007" y="0"/>
                  </a:lnTo>
                  <a:lnTo>
                    <a:pt x="76123" y="0"/>
                  </a:lnTo>
                  <a:close/>
                </a:path>
              </a:pathLst>
            </a:custGeom>
            <a:grpFill/>
          </p:spPr>
          <p:txBody>
            <a:bodyPr wrap="square" lIns="0" tIns="0" rIns="0" bIns="0" rtlCol="0">
              <a:noAutofit/>
            </a:bodyPr>
            <a:lstStyle/>
            <a:p>
              <a:endParaRPr dirty="0">
                <a:solidFill>
                  <a:srgbClr val="58595B"/>
                </a:solidFill>
              </a:endParaRPr>
            </a:p>
          </p:txBody>
        </p:sp>
        <p:sp>
          <p:nvSpPr>
            <p:cNvPr id="219" name="object 80"/>
            <p:cNvSpPr/>
            <p:nvPr/>
          </p:nvSpPr>
          <p:spPr bwMode="gray">
            <a:xfrm>
              <a:off x="4790319" y="3060499"/>
              <a:ext cx="229154" cy="222414"/>
            </a:xfrm>
            <a:custGeom>
              <a:avLst/>
              <a:gdLst/>
              <a:ahLst/>
              <a:cxnLst/>
              <a:rect l="l" t="t" r="r" b="b"/>
              <a:pathLst>
                <a:path w="252069" h="252069">
                  <a:moveTo>
                    <a:pt x="216471" y="0"/>
                  </a:moveTo>
                  <a:lnTo>
                    <a:pt x="35598" y="0"/>
                  </a:lnTo>
                  <a:lnTo>
                    <a:pt x="22122" y="2662"/>
                  </a:lnTo>
                  <a:lnTo>
                    <a:pt x="10631" y="10280"/>
                  </a:lnTo>
                  <a:lnTo>
                    <a:pt x="2857" y="21658"/>
                  </a:lnTo>
                  <a:lnTo>
                    <a:pt x="0" y="35598"/>
                  </a:lnTo>
                  <a:lnTo>
                    <a:pt x="0" y="216458"/>
                  </a:lnTo>
                  <a:lnTo>
                    <a:pt x="2665" y="229943"/>
                  </a:lnTo>
                  <a:lnTo>
                    <a:pt x="10283" y="241435"/>
                  </a:lnTo>
                  <a:lnTo>
                    <a:pt x="21660" y="249210"/>
                  </a:lnTo>
                  <a:lnTo>
                    <a:pt x="35598" y="252069"/>
                  </a:lnTo>
                  <a:lnTo>
                    <a:pt x="216471" y="252069"/>
                  </a:lnTo>
                  <a:lnTo>
                    <a:pt x="229954" y="249402"/>
                  </a:lnTo>
                  <a:lnTo>
                    <a:pt x="241441" y="241779"/>
                  </a:lnTo>
                  <a:lnTo>
                    <a:pt x="249212" y="230398"/>
                  </a:lnTo>
                  <a:lnTo>
                    <a:pt x="252069" y="216458"/>
                  </a:lnTo>
                  <a:lnTo>
                    <a:pt x="252069" y="35598"/>
                  </a:lnTo>
                  <a:lnTo>
                    <a:pt x="249407" y="22122"/>
                  </a:lnTo>
                  <a:lnTo>
                    <a:pt x="241789" y="10631"/>
                  </a:lnTo>
                  <a:lnTo>
                    <a:pt x="230411" y="2857"/>
                  </a:lnTo>
                  <a:lnTo>
                    <a:pt x="216471" y="0"/>
                  </a:lnTo>
                  <a:close/>
                </a:path>
              </a:pathLst>
            </a:custGeom>
            <a:grpFill/>
          </p:spPr>
          <p:txBody>
            <a:bodyPr wrap="square" lIns="0" tIns="0" rIns="0" bIns="0" rtlCol="0">
              <a:noAutofit/>
            </a:bodyPr>
            <a:lstStyle/>
            <a:p>
              <a:endParaRPr dirty="0">
                <a:solidFill>
                  <a:srgbClr val="58595B"/>
                </a:solidFill>
              </a:endParaRPr>
            </a:p>
          </p:txBody>
        </p:sp>
        <p:sp>
          <p:nvSpPr>
            <p:cNvPr id="220" name="object 81"/>
            <p:cNvSpPr/>
            <p:nvPr/>
          </p:nvSpPr>
          <p:spPr bwMode="gray">
            <a:xfrm>
              <a:off x="4559568" y="3508997"/>
              <a:ext cx="80587" cy="78228"/>
            </a:xfrm>
            <a:custGeom>
              <a:avLst/>
              <a:gdLst/>
              <a:ahLst/>
              <a:cxnLst/>
              <a:rect l="l" t="t" r="r" b="b"/>
              <a:pathLst>
                <a:path w="88646" h="88658">
                  <a:moveTo>
                    <a:pt x="76111" y="0"/>
                  </a:moveTo>
                  <a:lnTo>
                    <a:pt x="5638" y="0"/>
                  </a:lnTo>
                  <a:lnTo>
                    <a:pt x="0" y="5638"/>
                  </a:lnTo>
                  <a:lnTo>
                    <a:pt x="0" y="83019"/>
                  </a:lnTo>
                  <a:lnTo>
                    <a:pt x="5638" y="88658"/>
                  </a:lnTo>
                  <a:lnTo>
                    <a:pt x="83007" y="88658"/>
                  </a:lnTo>
                  <a:lnTo>
                    <a:pt x="88645" y="83019"/>
                  </a:lnTo>
                  <a:lnTo>
                    <a:pt x="88645" y="5638"/>
                  </a:lnTo>
                  <a:lnTo>
                    <a:pt x="83007" y="0"/>
                  </a:lnTo>
                  <a:lnTo>
                    <a:pt x="76111" y="0"/>
                  </a:lnTo>
                  <a:close/>
                </a:path>
              </a:pathLst>
            </a:custGeom>
            <a:grpFill/>
          </p:spPr>
          <p:txBody>
            <a:bodyPr wrap="square" lIns="0" tIns="0" rIns="0" bIns="0" rtlCol="0">
              <a:noAutofit/>
            </a:bodyPr>
            <a:lstStyle/>
            <a:p>
              <a:endParaRPr dirty="0">
                <a:solidFill>
                  <a:srgbClr val="58595B"/>
                </a:solidFill>
              </a:endParaRPr>
            </a:p>
          </p:txBody>
        </p:sp>
        <p:sp>
          <p:nvSpPr>
            <p:cNvPr id="221" name="object 82"/>
            <p:cNvSpPr/>
            <p:nvPr/>
          </p:nvSpPr>
          <p:spPr bwMode="gray">
            <a:xfrm>
              <a:off x="4674825" y="3508997"/>
              <a:ext cx="80598" cy="78228"/>
            </a:xfrm>
            <a:custGeom>
              <a:avLst/>
              <a:gdLst/>
              <a:ahLst/>
              <a:cxnLst/>
              <a:rect l="l" t="t" r="r" b="b"/>
              <a:pathLst>
                <a:path w="88658" h="88658">
                  <a:moveTo>
                    <a:pt x="76123" y="0"/>
                  </a:moveTo>
                  <a:lnTo>
                    <a:pt x="5626" y="0"/>
                  </a:lnTo>
                  <a:lnTo>
                    <a:pt x="0" y="5638"/>
                  </a:lnTo>
                  <a:lnTo>
                    <a:pt x="0" y="83019"/>
                  </a:lnTo>
                  <a:lnTo>
                    <a:pt x="5626" y="88658"/>
                  </a:lnTo>
                  <a:lnTo>
                    <a:pt x="83007" y="88658"/>
                  </a:lnTo>
                  <a:lnTo>
                    <a:pt x="88658" y="83019"/>
                  </a:lnTo>
                  <a:lnTo>
                    <a:pt x="88658" y="5638"/>
                  </a:lnTo>
                  <a:lnTo>
                    <a:pt x="83007" y="0"/>
                  </a:lnTo>
                  <a:lnTo>
                    <a:pt x="76123" y="0"/>
                  </a:lnTo>
                  <a:close/>
                </a:path>
              </a:pathLst>
            </a:custGeom>
            <a:grpFill/>
          </p:spPr>
          <p:txBody>
            <a:bodyPr wrap="square" lIns="0" tIns="0" rIns="0" bIns="0" rtlCol="0">
              <a:noAutofit/>
            </a:bodyPr>
            <a:lstStyle/>
            <a:p>
              <a:endParaRPr dirty="0">
                <a:solidFill>
                  <a:srgbClr val="58595B"/>
                </a:solidFill>
              </a:endParaRPr>
            </a:p>
          </p:txBody>
        </p:sp>
        <p:sp>
          <p:nvSpPr>
            <p:cNvPr id="222" name="object 83"/>
            <p:cNvSpPr/>
            <p:nvPr/>
          </p:nvSpPr>
          <p:spPr bwMode="gray">
            <a:xfrm>
              <a:off x="4443457" y="3621128"/>
              <a:ext cx="80587" cy="78228"/>
            </a:xfrm>
            <a:custGeom>
              <a:avLst/>
              <a:gdLst/>
              <a:ahLst/>
              <a:cxnLst/>
              <a:rect l="l" t="t" r="r" b="b"/>
              <a:pathLst>
                <a:path w="88646" h="88658">
                  <a:moveTo>
                    <a:pt x="76123" y="0"/>
                  </a:moveTo>
                  <a:lnTo>
                    <a:pt x="5638" y="0"/>
                  </a:lnTo>
                  <a:lnTo>
                    <a:pt x="0" y="5638"/>
                  </a:lnTo>
                  <a:lnTo>
                    <a:pt x="0" y="83019"/>
                  </a:lnTo>
                  <a:lnTo>
                    <a:pt x="5638" y="88658"/>
                  </a:lnTo>
                  <a:lnTo>
                    <a:pt x="83007" y="88658"/>
                  </a:lnTo>
                  <a:lnTo>
                    <a:pt x="88645" y="83019"/>
                  </a:lnTo>
                  <a:lnTo>
                    <a:pt x="88645" y="5638"/>
                  </a:lnTo>
                  <a:lnTo>
                    <a:pt x="83007" y="0"/>
                  </a:lnTo>
                  <a:lnTo>
                    <a:pt x="76123" y="0"/>
                  </a:lnTo>
                  <a:close/>
                </a:path>
              </a:pathLst>
            </a:custGeom>
            <a:grpFill/>
          </p:spPr>
          <p:txBody>
            <a:bodyPr wrap="square" lIns="0" tIns="0" rIns="0" bIns="0" rtlCol="0">
              <a:noAutofit/>
            </a:bodyPr>
            <a:lstStyle/>
            <a:p>
              <a:endParaRPr dirty="0">
                <a:solidFill>
                  <a:srgbClr val="58595B"/>
                </a:solidFill>
              </a:endParaRPr>
            </a:p>
          </p:txBody>
        </p:sp>
        <p:sp>
          <p:nvSpPr>
            <p:cNvPr id="223" name="object 84"/>
            <p:cNvSpPr/>
            <p:nvPr/>
          </p:nvSpPr>
          <p:spPr bwMode="gray">
            <a:xfrm>
              <a:off x="4559568" y="3621128"/>
              <a:ext cx="80587" cy="78228"/>
            </a:xfrm>
            <a:custGeom>
              <a:avLst/>
              <a:gdLst/>
              <a:ahLst/>
              <a:cxnLst/>
              <a:rect l="l" t="t" r="r" b="b"/>
              <a:pathLst>
                <a:path w="88646" h="88658">
                  <a:moveTo>
                    <a:pt x="76111" y="0"/>
                  </a:moveTo>
                  <a:lnTo>
                    <a:pt x="5638" y="0"/>
                  </a:lnTo>
                  <a:lnTo>
                    <a:pt x="0" y="5638"/>
                  </a:lnTo>
                  <a:lnTo>
                    <a:pt x="0" y="83019"/>
                  </a:lnTo>
                  <a:lnTo>
                    <a:pt x="5638" y="88658"/>
                  </a:lnTo>
                  <a:lnTo>
                    <a:pt x="83007" y="88658"/>
                  </a:lnTo>
                  <a:lnTo>
                    <a:pt x="88645" y="83019"/>
                  </a:lnTo>
                  <a:lnTo>
                    <a:pt x="88645" y="5638"/>
                  </a:lnTo>
                  <a:lnTo>
                    <a:pt x="83007" y="0"/>
                  </a:lnTo>
                  <a:lnTo>
                    <a:pt x="76111" y="0"/>
                  </a:lnTo>
                  <a:close/>
                </a:path>
              </a:pathLst>
            </a:custGeom>
            <a:grpFill/>
          </p:spPr>
          <p:txBody>
            <a:bodyPr wrap="square" lIns="0" tIns="0" rIns="0" bIns="0" rtlCol="0">
              <a:noAutofit/>
            </a:bodyPr>
            <a:lstStyle/>
            <a:p>
              <a:endParaRPr dirty="0">
                <a:solidFill>
                  <a:srgbClr val="58595B"/>
                </a:solidFill>
              </a:endParaRPr>
            </a:p>
          </p:txBody>
        </p:sp>
        <p:sp>
          <p:nvSpPr>
            <p:cNvPr id="224" name="object 85"/>
            <p:cNvSpPr/>
            <p:nvPr/>
          </p:nvSpPr>
          <p:spPr bwMode="gray">
            <a:xfrm>
              <a:off x="4674825" y="3621128"/>
              <a:ext cx="80598" cy="78228"/>
            </a:xfrm>
            <a:custGeom>
              <a:avLst/>
              <a:gdLst/>
              <a:ahLst/>
              <a:cxnLst/>
              <a:rect l="l" t="t" r="r" b="b"/>
              <a:pathLst>
                <a:path w="88658" h="88658">
                  <a:moveTo>
                    <a:pt x="76123" y="0"/>
                  </a:moveTo>
                  <a:lnTo>
                    <a:pt x="5626" y="0"/>
                  </a:lnTo>
                  <a:lnTo>
                    <a:pt x="0" y="5638"/>
                  </a:lnTo>
                  <a:lnTo>
                    <a:pt x="0" y="83019"/>
                  </a:lnTo>
                  <a:lnTo>
                    <a:pt x="5626" y="88658"/>
                  </a:lnTo>
                  <a:lnTo>
                    <a:pt x="83007" y="88658"/>
                  </a:lnTo>
                  <a:lnTo>
                    <a:pt x="88658" y="83019"/>
                  </a:lnTo>
                  <a:lnTo>
                    <a:pt x="88658" y="5638"/>
                  </a:lnTo>
                  <a:lnTo>
                    <a:pt x="83007" y="0"/>
                  </a:lnTo>
                  <a:lnTo>
                    <a:pt x="76123" y="0"/>
                  </a:lnTo>
                  <a:close/>
                </a:path>
              </a:pathLst>
            </a:custGeom>
            <a:grpFill/>
          </p:spPr>
          <p:txBody>
            <a:bodyPr wrap="square" lIns="0" tIns="0" rIns="0" bIns="0" rtlCol="0">
              <a:noAutofit/>
            </a:bodyPr>
            <a:lstStyle/>
            <a:p>
              <a:endParaRPr dirty="0">
                <a:solidFill>
                  <a:srgbClr val="58595B"/>
                </a:solidFill>
              </a:endParaRPr>
            </a:p>
          </p:txBody>
        </p:sp>
        <p:sp>
          <p:nvSpPr>
            <p:cNvPr id="225" name="object 86"/>
            <p:cNvSpPr/>
            <p:nvPr/>
          </p:nvSpPr>
          <p:spPr bwMode="gray">
            <a:xfrm>
              <a:off x="4294025" y="3127439"/>
              <a:ext cx="610824" cy="742019"/>
            </a:xfrm>
            <a:custGeom>
              <a:avLst/>
              <a:gdLst/>
              <a:ahLst/>
              <a:cxnLst/>
              <a:rect l="l" t="t" r="r" b="b"/>
              <a:pathLst>
                <a:path w="671906" h="840955">
                  <a:moveTo>
                    <a:pt x="587946" y="731266"/>
                  </a:moveTo>
                  <a:lnTo>
                    <a:pt x="83959" y="731266"/>
                  </a:lnTo>
                  <a:lnTo>
                    <a:pt x="309460" y="771550"/>
                  </a:lnTo>
                  <a:lnTo>
                    <a:pt x="316636" y="764374"/>
                  </a:lnTo>
                  <a:lnTo>
                    <a:pt x="361873" y="764374"/>
                  </a:lnTo>
                  <a:lnTo>
                    <a:pt x="369049" y="771550"/>
                  </a:lnTo>
                  <a:lnTo>
                    <a:pt x="369049" y="789279"/>
                  </a:lnTo>
                  <a:lnTo>
                    <a:pt x="361873" y="796455"/>
                  </a:lnTo>
                  <a:lnTo>
                    <a:pt x="316636" y="796455"/>
                  </a:lnTo>
                  <a:lnTo>
                    <a:pt x="592137" y="840955"/>
                  </a:lnTo>
                  <a:lnTo>
                    <a:pt x="621752" y="835885"/>
                  </a:lnTo>
                  <a:lnTo>
                    <a:pt x="646346" y="821987"/>
                  </a:lnTo>
                  <a:lnTo>
                    <a:pt x="663711" y="801227"/>
                  </a:lnTo>
                  <a:lnTo>
                    <a:pt x="671644" y="775573"/>
                  </a:lnTo>
                  <a:lnTo>
                    <a:pt x="671906" y="769772"/>
                  </a:lnTo>
                  <a:lnTo>
                    <a:pt x="671906" y="206540"/>
                  </a:lnTo>
                  <a:lnTo>
                    <a:pt x="587946" y="206540"/>
                  </a:lnTo>
                  <a:lnTo>
                    <a:pt x="587946" y="731266"/>
                  </a:lnTo>
                  <a:close/>
                </a:path>
                <a:path w="671906" h="840955">
                  <a:moveTo>
                    <a:pt x="83959" y="83972"/>
                  </a:moveTo>
                  <a:lnTo>
                    <a:pt x="515581" y="83972"/>
                  </a:lnTo>
                  <a:lnTo>
                    <a:pt x="515581" y="0"/>
                  </a:lnTo>
                  <a:lnTo>
                    <a:pt x="79755" y="0"/>
                  </a:lnTo>
                  <a:lnTo>
                    <a:pt x="50137" y="5071"/>
                  </a:lnTo>
                  <a:lnTo>
                    <a:pt x="25546" y="18972"/>
                  </a:lnTo>
                  <a:lnTo>
                    <a:pt x="2905" y="52074"/>
                  </a:lnTo>
                  <a:lnTo>
                    <a:pt x="0" y="71170"/>
                  </a:lnTo>
                  <a:lnTo>
                    <a:pt x="0" y="769772"/>
                  </a:lnTo>
                  <a:lnTo>
                    <a:pt x="12369" y="807861"/>
                  </a:lnTo>
                  <a:lnTo>
                    <a:pt x="44518" y="833647"/>
                  </a:lnTo>
                  <a:lnTo>
                    <a:pt x="73267" y="840723"/>
                  </a:lnTo>
                  <a:lnTo>
                    <a:pt x="79755" y="840955"/>
                  </a:lnTo>
                  <a:lnTo>
                    <a:pt x="592137" y="840955"/>
                  </a:lnTo>
                  <a:lnTo>
                    <a:pt x="316636" y="796455"/>
                  </a:lnTo>
                  <a:lnTo>
                    <a:pt x="309460" y="789279"/>
                  </a:lnTo>
                  <a:lnTo>
                    <a:pt x="309460" y="771550"/>
                  </a:lnTo>
                  <a:lnTo>
                    <a:pt x="83959" y="731266"/>
                  </a:lnTo>
                  <a:lnTo>
                    <a:pt x="83959" y="83972"/>
                  </a:lnTo>
                  <a:close/>
                </a:path>
              </a:pathLst>
            </a:custGeom>
            <a:grpFill/>
          </p:spPr>
          <p:txBody>
            <a:bodyPr wrap="square" lIns="0" tIns="0" rIns="0" bIns="0" rtlCol="0">
              <a:noAutofit/>
            </a:bodyPr>
            <a:lstStyle/>
            <a:p>
              <a:endParaRPr dirty="0">
                <a:solidFill>
                  <a:srgbClr val="58595B"/>
                </a:solidFill>
              </a:endParaRPr>
            </a:p>
          </p:txBody>
        </p:sp>
        <p:sp>
          <p:nvSpPr>
            <p:cNvPr id="226" name="object 74"/>
            <p:cNvSpPr/>
            <p:nvPr/>
          </p:nvSpPr>
          <p:spPr bwMode="gray">
            <a:xfrm>
              <a:off x="4211406" y="2678013"/>
              <a:ext cx="76373" cy="74138"/>
            </a:xfrm>
            <a:custGeom>
              <a:avLst/>
              <a:gdLst/>
              <a:ahLst/>
              <a:cxnLst/>
              <a:rect l="l" t="t" r="r" b="b"/>
              <a:pathLst>
                <a:path w="84010" h="84023">
                  <a:moveTo>
                    <a:pt x="84010" y="72148"/>
                  </a:moveTo>
                  <a:lnTo>
                    <a:pt x="84010" y="5333"/>
                  </a:lnTo>
                  <a:lnTo>
                    <a:pt x="78676" y="0"/>
                  </a:lnTo>
                  <a:lnTo>
                    <a:pt x="5334" y="0"/>
                  </a:lnTo>
                  <a:lnTo>
                    <a:pt x="0" y="5333"/>
                  </a:lnTo>
                  <a:lnTo>
                    <a:pt x="0" y="78676"/>
                  </a:lnTo>
                  <a:lnTo>
                    <a:pt x="5334" y="84023"/>
                  </a:lnTo>
                  <a:lnTo>
                    <a:pt x="78676" y="84023"/>
                  </a:lnTo>
                  <a:lnTo>
                    <a:pt x="84010" y="78676"/>
                  </a:lnTo>
                  <a:lnTo>
                    <a:pt x="84010" y="72148"/>
                  </a:lnTo>
                  <a:close/>
                </a:path>
              </a:pathLst>
            </a:custGeom>
            <a:grpFill/>
          </p:spPr>
          <p:txBody>
            <a:bodyPr wrap="square" lIns="0" tIns="0" rIns="0" bIns="0" rtlCol="0">
              <a:noAutofit/>
            </a:bodyPr>
            <a:lstStyle/>
            <a:p>
              <a:endParaRPr dirty="0">
                <a:solidFill>
                  <a:srgbClr val="58595B"/>
                </a:solidFill>
              </a:endParaRPr>
            </a:p>
          </p:txBody>
        </p:sp>
        <p:sp>
          <p:nvSpPr>
            <p:cNvPr id="227" name="object 73"/>
            <p:cNvSpPr/>
            <p:nvPr/>
          </p:nvSpPr>
          <p:spPr bwMode="gray">
            <a:xfrm>
              <a:off x="4290879" y="2807724"/>
              <a:ext cx="152781" cy="148276"/>
            </a:xfrm>
            <a:custGeom>
              <a:avLst/>
              <a:gdLst/>
              <a:ahLst/>
              <a:cxnLst/>
              <a:rect l="l" t="t" r="r" b="b"/>
              <a:pathLst>
                <a:path w="168059" h="168046">
                  <a:moveTo>
                    <a:pt x="168059" y="144310"/>
                  </a:moveTo>
                  <a:lnTo>
                    <a:pt x="168059" y="23736"/>
                  </a:lnTo>
                  <a:lnTo>
                    <a:pt x="166281" y="14747"/>
                  </a:lnTo>
                  <a:lnTo>
                    <a:pt x="157671" y="4136"/>
                  </a:lnTo>
                  <a:lnTo>
                    <a:pt x="144322" y="0"/>
                  </a:lnTo>
                  <a:lnTo>
                    <a:pt x="23749" y="0"/>
                  </a:lnTo>
                  <a:lnTo>
                    <a:pt x="14751" y="1780"/>
                  </a:lnTo>
                  <a:lnTo>
                    <a:pt x="4138" y="10390"/>
                  </a:lnTo>
                  <a:lnTo>
                    <a:pt x="0" y="23736"/>
                  </a:lnTo>
                  <a:lnTo>
                    <a:pt x="0" y="144310"/>
                  </a:lnTo>
                  <a:lnTo>
                    <a:pt x="1782" y="153306"/>
                  </a:lnTo>
                  <a:lnTo>
                    <a:pt x="10399" y="163911"/>
                  </a:lnTo>
                  <a:lnTo>
                    <a:pt x="23749" y="168046"/>
                  </a:lnTo>
                  <a:lnTo>
                    <a:pt x="144322" y="168046"/>
                  </a:lnTo>
                  <a:lnTo>
                    <a:pt x="153311" y="166268"/>
                  </a:lnTo>
                  <a:lnTo>
                    <a:pt x="163922" y="157658"/>
                  </a:lnTo>
                  <a:lnTo>
                    <a:pt x="168059" y="144310"/>
                  </a:lnTo>
                  <a:close/>
                </a:path>
              </a:pathLst>
            </a:custGeom>
            <a:grpFill/>
          </p:spPr>
          <p:txBody>
            <a:bodyPr wrap="square" lIns="0" tIns="0" rIns="0" bIns="0" rtlCol="0">
              <a:noAutofit/>
            </a:bodyPr>
            <a:lstStyle/>
            <a:p>
              <a:endParaRPr dirty="0">
                <a:solidFill>
                  <a:srgbClr val="58595B"/>
                </a:solidFill>
              </a:endParaRPr>
            </a:p>
          </p:txBody>
        </p:sp>
        <p:sp>
          <p:nvSpPr>
            <p:cNvPr id="228" name="object 72"/>
            <p:cNvSpPr/>
            <p:nvPr/>
          </p:nvSpPr>
          <p:spPr bwMode="gray">
            <a:xfrm>
              <a:off x="5052120" y="2862448"/>
              <a:ext cx="152769" cy="148276"/>
            </a:xfrm>
            <a:custGeom>
              <a:avLst/>
              <a:gdLst/>
              <a:ahLst/>
              <a:cxnLst/>
              <a:rect l="l" t="t" r="r" b="b"/>
              <a:pathLst>
                <a:path w="168046" h="168046">
                  <a:moveTo>
                    <a:pt x="168046" y="144310"/>
                  </a:moveTo>
                  <a:lnTo>
                    <a:pt x="168046" y="23736"/>
                  </a:lnTo>
                  <a:lnTo>
                    <a:pt x="166268" y="14747"/>
                  </a:lnTo>
                  <a:lnTo>
                    <a:pt x="157658" y="4136"/>
                  </a:lnTo>
                  <a:lnTo>
                    <a:pt x="144310" y="0"/>
                  </a:lnTo>
                  <a:lnTo>
                    <a:pt x="23736" y="0"/>
                  </a:lnTo>
                  <a:lnTo>
                    <a:pt x="14747" y="1777"/>
                  </a:lnTo>
                  <a:lnTo>
                    <a:pt x="4136" y="10387"/>
                  </a:lnTo>
                  <a:lnTo>
                    <a:pt x="0" y="23736"/>
                  </a:lnTo>
                  <a:lnTo>
                    <a:pt x="0" y="144310"/>
                  </a:lnTo>
                  <a:lnTo>
                    <a:pt x="1777" y="153299"/>
                  </a:lnTo>
                  <a:lnTo>
                    <a:pt x="10387" y="163909"/>
                  </a:lnTo>
                  <a:lnTo>
                    <a:pt x="23736" y="168046"/>
                  </a:lnTo>
                  <a:lnTo>
                    <a:pt x="144310" y="168046"/>
                  </a:lnTo>
                  <a:lnTo>
                    <a:pt x="153299" y="166268"/>
                  </a:lnTo>
                  <a:lnTo>
                    <a:pt x="163909" y="157658"/>
                  </a:lnTo>
                  <a:lnTo>
                    <a:pt x="168046" y="144310"/>
                  </a:lnTo>
                  <a:close/>
                </a:path>
              </a:pathLst>
            </a:custGeom>
            <a:grpFill/>
          </p:spPr>
          <p:txBody>
            <a:bodyPr wrap="square" lIns="0" tIns="0" rIns="0" bIns="0" rtlCol="0">
              <a:noAutofit/>
            </a:bodyPr>
            <a:lstStyle/>
            <a:p>
              <a:endParaRPr dirty="0">
                <a:solidFill>
                  <a:srgbClr val="58595B"/>
                </a:solidFill>
              </a:endParaRPr>
            </a:p>
          </p:txBody>
        </p:sp>
        <p:sp>
          <p:nvSpPr>
            <p:cNvPr id="229" name="object 71"/>
            <p:cNvSpPr/>
            <p:nvPr/>
          </p:nvSpPr>
          <p:spPr bwMode="gray">
            <a:xfrm>
              <a:off x="4599312" y="2969474"/>
              <a:ext cx="76385" cy="74138"/>
            </a:xfrm>
            <a:custGeom>
              <a:avLst/>
              <a:gdLst/>
              <a:ahLst/>
              <a:cxnLst/>
              <a:rect l="l" t="t" r="r" b="b"/>
              <a:pathLst>
                <a:path w="84023" h="84023">
                  <a:moveTo>
                    <a:pt x="84023" y="72148"/>
                  </a:moveTo>
                  <a:lnTo>
                    <a:pt x="84023" y="5333"/>
                  </a:lnTo>
                  <a:lnTo>
                    <a:pt x="78689" y="0"/>
                  </a:lnTo>
                  <a:lnTo>
                    <a:pt x="5333" y="0"/>
                  </a:lnTo>
                  <a:lnTo>
                    <a:pt x="0" y="5333"/>
                  </a:lnTo>
                  <a:lnTo>
                    <a:pt x="0" y="78676"/>
                  </a:lnTo>
                  <a:lnTo>
                    <a:pt x="5333" y="84023"/>
                  </a:lnTo>
                  <a:lnTo>
                    <a:pt x="78689" y="84023"/>
                  </a:lnTo>
                  <a:lnTo>
                    <a:pt x="84023" y="78676"/>
                  </a:lnTo>
                  <a:lnTo>
                    <a:pt x="84023" y="72148"/>
                  </a:lnTo>
                  <a:close/>
                </a:path>
              </a:pathLst>
            </a:custGeom>
            <a:grpFill/>
          </p:spPr>
          <p:txBody>
            <a:bodyPr wrap="square" lIns="0" tIns="0" rIns="0" bIns="0" rtlCol="0">
              <a:noAutofit/>
            </a:bodyPr>
            <a:lstStyle/>
            <a:p>
              <a:endParaRPr dirty="0">
                <a:solidFill>
                  <a:srgbClr val="58595B"/>
                </a:solidFill>
              </a:endParaRPr>
            </a:p>
          </p:txBody>
        </p:sp>
        <p:sp>
          <p:nvSpPr>
            <p:cNvPr id="230" name="object 70"/>
            <p:cNvSpPr/>
            <p:nvPr/>
          </p:nvSpPr>
          <p:spPr bwMode="gray">
            <a:xfrm>
              <a:off x="4599313" y="2586783"/>
              <a:ext cx="305538" cy="296552"/>
            </a:xfrm>
            <a:custGeom>
              <a:avLst/>
              <a:gdLst/>
              <a:ahLst/>
              <a:cxnLst/>
              <a:rect l="l" t="t" r="r" b="b"/>
              <a:pathLst>
                <a:path w="336092" h="336092">
                  <a:moveTo>
                    <a:pt x="336092" y="288620"/>
                  </a:moveTo>
                  <a:lnTo>
                    <a:pt x="336092" y="47485"/>
                  </a:lnTo>
                  <a:lnTo>
                    <a:pt x="335906" y="43275"/>
                  </a:lnTo>
                  <a:lnTo>
                    <a:pt x="332534" y="29493"/>
                  </a:lnTo>
                  <a:lnTo>
                    <a:pt x="325445" y="17600"/>
                  </a:lnTo>
                  <a:lnTo>
                    <a:pt x="315314" y="8271"/>
                  </a:lnTo>
                  <a:lnTo>
                    <a:pt x="302814" y="2180"/>
                  </a:lnTo>
                  <a:lnTo>
                    <a:pt x="288620" y="0"/>
                  </a:lnTo>
                  <a:lnTo>
                    <a:pt x="47472" y="0"/>
                  </a:lnTo>
                  <a:lnTo>
                    <a:pt x="29487" y="3558"/>
                  </a:lnTo>
                  <a:lnTo>
                    <a:pt x="17598" y="10647"/>
                  </a:lnTo>
                  <a:lnTo>
                    <a:pt x="8271" y="20781"/>
                  </a:lnTo>
                  <a:lnTo>
                    <a:pt x="2180" y="33285"/>
                  </a:lnTo>
                  <a:lnTo>
                    <a:pt x="0" y="47485"/>
                  </a:lnTo>
                  <a:lnTo>
                    <a:pt x="0" y="288620"/>
                  </a:lnTo>
                  <a:lnTo>
                    <a:pt x="3555" y="306598"/>
                  </a:lnTo>
                  <a:lnTo>
                    <a:pt x="10643" y="318490"/>
                  </a:lnTo>
                  <a:lnTo>
                    <a:pt x="20775" y="327819"/>
                  </a:lnTo>
                  <a:lnTo>
                    <a:pt x="33276" y="333912"/>
                  </a:lnTo>
                  <a:lnTo>
                    <a:pt x="47472" y="336092"/>
                  </a:lnTo>
                  <a:lnTo>
                    <a:pt x="288620" y="336092"/>
                  </a:lnTo>
                  <a:lnTo>
                    <a:pt x="306598" y="332537"/>
                  </a:lnTo>
                  <a:lnTo>
                    <a:pt x="318490" y="325449"/>
                  </a:lnTo>
                  <a:lnTo>
                    <a:pt x="327819" y="315317"/>
                  </a:lnTo>
                  <a:lnTo>
                    <a:pt x="333912" y="302815"/>
                  </a:lnTo>
                  <a:lnTo>
                    <a:pt x="336092" y="288620"/>
                  </a:lnTo>
                  <a:close/>
                </a:path>
              </a:pathLst>
            </a:custGeom>
            <a:grpFill/>
          </p:spPr>
          <p:txBody>
            <a:bodyPr wrap="square" lIns="0" tIns="0" rIns="0" bIns="0" rtlCol="0">
              <a:noAutofit/>
            </a:bodyPr>
            <a:lstStyle/>
            <a:p>
              <a:endParaRPr dirty="0">
                <a:solidFill>
                  <a:srgbClr val="58595B"/>
                </a:solidFill>
              </a:endParaRPr>
            </a:p>
          </p:txBody>
        </p:sp>
        <p:sp>
          <p:nvSpPr>
            <p:cNvPr id="231" name="object 69"/>
            <p:cNvSpPr/>
            <p:nvPr/>
          </p:nvSpPr>
          <p:spPr bwMode="gray">
            <a:xfrm>
              <a:off x="4076235" y="3354184"/>
              <a:ext cx="152769" cy="148276"/>
            </a:xfrm>
            <a:custGeom>
              <a:avLst/>
              <a:gdLst/>
              <a:ahLst/>
              <a:cxnLst/>
              <a:rect l="l" t="t" r="r" b="b"/>
              <a:pathLst>
                <a:path w="168046" h="168046">
                  <a:moveTo>
                    <a:pt x="168046" y="144310"/>
                  </a:moveTo>
                  <a:lnTo>
                    <a:pt x="168046" y="23748"/>
                  </a:lnTo>
                  <a:lnTo>
                    <a:pt x="166265" y="14745"/>
                  </a:lnTo>
                  <a:lnTo>
                    <a:pt x="157655" y="4135"/>
                  </a:lnTo>
                  <a:lnTo>
                    <a:pt x="144310" y="0"/>
                  </a:lnTo>
                  <a:lnTo>
                    <a:pt x="23736" y="0"/>
                  </a:lnTo>
                  <a:lnTo>
                    <a:pt x="14740" y="1780"/>
                  </a:lnTo>
                  <a:lnTo>
                    <a:pt x="4134" y="10393"/>
                  </a:lnTo>
                  <a:lnTo>
                    <a:pt x="0" y="23748"/>
                  </a:lnTo>
                  <a:lnTo>
                    <a:pt x="0" y="144310"/>
                  </a:lnTo>
                  <a:lnTo>
                    <a:pt x="1777" y="153299"/>
                  </a:lnTo>
                  <a:lnTo>
                    <a:pt x="10387" y="163909"/>
                  </a:lnTo>
                  <a:lnTo>
                    <a:pt x="23736" y="168046"/>
                  </a:lnTo>
                  <a:lnTo>
                    <a:pt x="144310" y="168046"/>
                  </a:lnTo>
                  <a:lnTo>
                    <a:pt x="153299" y="166268"/>
                  </a:lnTo>
                  <a:lnTo>
                    <a:pt x="163909" y="157658"/>
                  </a:lnTo>
                  <a:lnTo>
                    <a:pt x="168046" y="144310"/>
                  </a:lnTo>
                  <a:close/>
                </a:path>
              </a:pathLst>
            </a:custGeom>
            <a:grpFill/>
          </p:spPr>
          <p:txBody>
            <a:bodyPr wrap="square" lIns="0" tIns="0" rIns="0" bIns="0" rtlCol="0">
              <a:noAutofit/>
            </a:bodyPr>
            <a:lstStyle/>
            <a:p>
              <a:endParaRPr dirty="0">
                <a:solidFill>
                  <a:srgbClr val="58595B"/>
                </a:solidFill>
              </a:endParaRPr>
            </a:p>
          </p:txBody>
        </p:sp>
        <p:sp>
          <p:nvSpPr>
            <p:cNvPr id="232" name="object 68"/>
            <p:cNvSpPr/>
            <p:nvPr/>
          </p:nvSpPr>
          <p:spPr bwMode="gray">
            <a:xfrm>
              <a:off x="3962446" y="2875303"/>
              <a:ext cx="229165" cy="222425"/>
            </a:xfrm>
            <a:custGeom>
              <a:avLst/>
              <a:gdLst/>
              <a:ahLst/>
              <a:cxnLst/>
              <a:rect l="l" t="t" r="r" b="b"/>
              <a:pathLst>
                <a:path w="252082" h="252082">
                  <a:moveTo>
                    <a:pt x="252082" y="216471"/>
                  </a:moveTo>
                  <a:lnTo>
                    <a:pt x="252082" y="35610"/>
                  </a:lnTo>
                  <a:lnTo>
                    <a:pt x="249412" y="22119"/>
                  </a:lnTo>
                  <a:lnTo>
                    <a:pt x="241788" y="10630"/>
                  </a:lnTo>
                  <a:lnTo>
                    <a:pt x="230408" y="2857"/>
                  </a:lnTo>
                  <a:lnTo>
                    <a:pt x="216471" y="0"/>
                  </a:lnTo>
                  <a:lnTo>
                    <a:pt x="35610" y="0"/>
                  </a:lnTo>
                  <a:lnTo>
                    <a:pt x="22119" y="2670"/>
                  </a:lnTo>
                  <a:lnTo>
                    <a:pt x="10630" y="10293"/>
                  </a:lnTo>
                  <a:lnTo>
                    <a:pt x="2857" y="21673"/>
                  </a:lnTo>
                  <a:lnTo>
                    <a:pt x="0" y="35610"/>
                  </a:lnTo>
                  <a:lnTo>
                    <a:pt x="0" y="216471"/>
                  </a:lnTo>
                  <a:lnTo>
                    <a:pt x="2670" y="229962"/>
                  </a:lnTo>
                  <a:lnTo>
                    <a:pt x="10293" y="241451"/>
                  </a:lnTo>
                  <a:lnTo>
                    <a:pt x="21673" y="249224"/>
                  </a:lnTo>
                  <a:lnTo>
                    <a:pt x="35610" y="252082"/>
                  </a:lnTo>
                  <a:lnTo>
                    <a:pt x="216471" y="252082"/>
                  </a:lnTo>
                  <a:lnTo>
                    <a:pt x="229962" y="249412"/>
                  </a:lnTo>
                  <a:lnTo>
                    <a:pt x="241451" y="241788"/>
                  </a:lnTo>
                  <a:lnTo>
                    <a:pt x="249224" y="230408"/>
                  </a:lnTo>
                  <a:lnTo>
                    <a:pt x="252082" y="216471"/>
                  </a:lnTo>
                  <a:close/>
                </a:path>
              </a:pathLst>
            </a:custGeom>
            <a:grpFill/>
          </p:spPr>
          <p:txBody>
            <a:bodyPr wrap="square" lIns="0" tIns="0" rIns="0" bIns="0" rtlCol="0">
              <a:noAutofit/>
            </a:bodyPr>
            <a:lstStyle/>
            <a:p>
              <a:endParaRPr dirty="0">
                <a:solidFill>
                  <a:srgbClr val="58595B"/>
                </a:solidFill>
              </a:endParaRPr>
            </a:p>
          </p:txBody>
        </p:sp>
        <p:sp>
          <p:nvSpPr>
            <p:cNvPr id="233" name="object 67"/>
            <p:cNvSpPr/>
            <p:nvPr/>
          </p:nvSpPr>
          <p:spPr bwMode="gray">
            <a:xfrm>
              <a:off x="4152619" y="3171845"/>
              <a:ext cx="76385" cy="74138"/>
            </a:xfrm>
            <a:custGeom>
              <a:avLst/>
              <a:gdLst/>
              <a:ahLst/>
              <a:cxnLst/>
              <a:rect l="l" t="t" r="r" b="b"/>
              <a:pathLst>
                <a:path w="84023" h="84023">
                  <a:moveTo>
                    <a:pt x="84023" y="72148"/>
                  </a:moveTo>
                  <a:lnTo>
                    <a:pt x="84023" y="5333"/>
                  </a:lnTo>
                  <a:lnTo>
                    <a:pt x="78676" y="0"/>
                  </a:lnTo>
                  <a:lnTo>
                    <a:pt x="5333" y="0"/>
                  </a:lnTo>
                  <a:lnTo>
                    <a:pt x="0" y="5333"/>
                  </a:lnTo>
                  <a:lnTo>
                    <a:pt x="0" y="78676"/>
                  </a:lnTo>
                  <a:lnTo>
                    <a:pt x="5333" y="84023"/>
                  </a:lnTo>
                  <a:lnTo>
                    <a:pt x="78676" y="84023"/>
                  </a:lnTo>
                  <a:lnTo>
                    <a:pt x="84023" y="78676"/>
                  </a:lnTo>
                  <a:lnTo>
                    <a:pt x="84023" y="72148"/>
                  </a:lnTo>
                  <a:close/>
                </a:path>
              </a:pathLst>
            </a:custGeom>
            <a:grpFill/>
          </p:spPr>
          <p:txBody>
            <a:bodyPr wrap="square" lIns="0" tIns="0" rIns="0" bIns="0" rtlCol="0">
              <a:noAutofit/>
            </a:bodyPr>
            <a:lstStyle/>
            <a:p>
              <a:endParaRPr dirty="0">
                <a:solidFill>
                  <a:srgbClr val="58595B"/>
                </a:solidFill>
              </a:endParaRPr>
            </a:p>
          </p:txBody>
        </p:sp>
        <p:sp>
          <p:nvSpPr>
            <p:cNvPr id="234" name="object 66"/>
            <p:cNvSpPr/>
            <p:nvPr/>
          </p:nvSpPr>
          <p:spPr bwMode="gray">
            <a:xfrm>
              <a:off x="5021198" y="3338392"/>
              <a:ext cx="76395" cy="74138"/>
            </a:xfrm>
            <a:custGeom>
              <a:avLst/>
              <a:gdLst/>
              <a:ahLst/>
              <a:cxnLst/>
              <a:rect l="l" t="t" r="r" b="b"/>
              <a:pathLst>
                <a:path w="84035" h="84023">
                  <a:moveTo>
                    <a:pt x="84035" y="72148"/>
                  </a:moveTo>
                  <a:lnTo>
                    <a:pt x="84035" y="5346"/>
                  </a:lnTo>
                  <a:lnTo>
                    <a:pt x="78689" y="0"/>
                  </a:lnTo>
                  <a:lnTo>
                    <a:pt x="5346" y="0"/>
                  </a:lnTo>
                  <a:lnTo>
                    <a:pt x="0" y="5346"/>
                  </a:lnTo>
                  <a:lnTo>
                    <a:pt x="0" y="78689"/>
                  </a:lnTo>
                  <a:lnTo>
                    <a:pt x="5346" y="84023"/>
                  </a:lnTo>
                  <a:lnTo>
                    <a:pt x="78689" y="84023"/>
                  </a:lnTo>
                  <a:lnTo>
                    <a:pt x="84035" y="78689"/>
                  </a:lnTo>
                  <a:lnTo>
                    <a:pt x="84035" y="72148"/>
                  </a:lnTo>
                  <a:close/>
                </a:path>
              </a:pathLst>
            </a:custGeom>
            <a:grpFill/>
          </p:spPr>
          <p:txBody>
            <a:bodyPr wrap="square" lIns="0" tIns="0" rIns="0" bIns="0" rtlCol="0">
              <a:noAutofit/>
            </a:bodyPr>
            <a:lstStyle/>
            <a:p>
              <a:endParaRPr dirty="0">
                <a:solidFill>
                  <a:srgbClr val="58595B"/>
                </a:solidFill>
              </a:endParaRPr>
            </a:p>
          </p:txBody>
        </p:sp>
      </p:grpSp>
      <p:grpSp>
        <p:nvGrpSpPr>
          <p:cNvPr id="7" name="Group 202"/>
          <p:cNvGrpSpPr/>
          <p:nvPr/>
        </p:nvGrpSpPr>
        <p:grpSpPr bwMode="gray">
          <a:xfrm>
            <a:off x="2180725" y="3129837"/>
            <a:ext cx="434616" cy="374964"/>
            <a:chOff x="7175653" y="3861134"/>
            <a:chExt cx="534547" cy="464309"/>
          </a:xfrm>
          <a:solidFill>
            <a:schemeClr val="bg1"/>
          </a:solidFill>
        </p:grpSpPr>
        <p:sp>
          <p:nvSpPr>
            <p:cNvPr id="236" name="Freeform 332"/>
            <p:cNvSpPr>
              <a:spLocks/>
            </p:cNvSpPr>
            <p:nvPr/>
          </p:nvSpPr>
          <p:spPr bwMode="gray">
            <a:xfrm>
              <a:off x="7347332" y="3962580"/>
              <a:ext cx="362868" cy="362863"/>
            </a:xfrm>
            <a:custGeom>
              <a:avLst/>
              <a:gdLst/>
              <a:ahLst/>
              <a:cxnLst>
                <a:cxn ang="0">
                  <a:pos x="139" y="0"/>
                </a:cxn>
                <a:cxn ang="0">
                  <a:pos x="246" y="0"/>
                </a:cxn>
                <a:cxn ang="0">
                  <a:pos x="277" y="31"/>
                </a:cxn>
                <a:cxn ang="0">
                  <a:pos x="277" y="170"/>
                </a:cxn>
                <a:cxn ang="0">
                  <a:pos x="246" y="201"/>
                </a:cxn>
                <a:cxn ang="0">
                  <a:pos x="218" y="201"/>
                </a:cxn>
                <a:cxn ang="0">
                  <a:pos x="206" y="217"/>
                </a:cxn>
                <a:cxn ang="0">
                  <a:pos x="227" y="277"/>
                </a:cxn>
                <a:cxn ang="0">
                  <a:pos x="228" y="281"/>
                </a:cxn>
                <a:cxn ang="0">
                  <a:pos x="224" y="279"/>
                </a:cxn>
                <a:cxn ang="0">
                  <a:pos x="127" y="202"/>
                </a:cxn>
                <a:cxn ang="0">
                  <a:pos x="122" y="201"/>
                </a:cxn>
                <a:cxn ang="0">
                  <a:pos x="32" y="201"/>
                </a:cxn>
                <a:cxn ang="0">
                  <a:pos x="2" y="178"/>
                </a:cxn>
                <a:cxn ang="0">
                  <a:pos x="0" y="169"/>
                </a:cxn>
                <a:cxn ang="0">
                  <a:pos x="0" y="32"/>
                </a:cxn>
                <a:cxn ang="0">
                  <a:pos x="32" y="0"/>
                </a:cxn>
                <a:cxn ang="0">
                  <a:pos x="139" y="0"/>
                </a:cxn>
              </a:cxnLst>
              <a:rect l="0" t="0" r="r" b="b"/>
              <a:pathLst>
                <a:path w="278" h="281">
                  <a:moveTo>
                    <a:pt x="139" y="0"/>
                  </a:moveTo>
                  <a:cubicBezTo>
                    <a:pt x="175" y="0"/>
                    <a:pt x="210" y="0"/>
                    <a:pt x="246" y="0"/>
                  </a:cubicBezTo>
                  <a:cubicBezTo>
                    <a:pt x="264" y="0"/>
                    <a:pt x="277" y="13"/>
                    <a:pt x="277" y="31"/>
                  </a:cubicBezTo>
                  <a:cubicBezTo>
                    <a:pt x="278" y="77"/>
                    <a:pt x="278" y="124"/>
                    <a:pt x="277" y="170"/>
                  </a:cubicBezTo>
                  <a:cubicBezTo>
                    <a:pt x="277" y="188"/>
                    <a:pt x="264" y="201"/>
                    <a:pt x="246" y="201"/>
                  </a:cubicBezTo>
                  <a:cubicBezTo>
                    <a:pt x="237" y="201"/>
                    <a:pt x="227" y="201"/>
                    <a:pt x="218" y="201"/>
                  </a:cubicBezTo>
                  <a:cubicBezTo>
                    <a:pt x="206" y="201"/>
                    <a:pt x="203" y="206"/>
                    <a:pt x="206" y="217"/>
                  </a:cubicBezTo>
                  <a:cubicBezTo>
                    <a:pt x="213" y="237"/>
                    <a:pt x="220" y="257"/>
                    <a:pt x="227" y="277"/>
                  </a:cubicBezTo>
                  <a:cubicBezTo>
                    <a:pt x="228" y="278"/>
                    <a:pt x="228" y="280"/>
                    <a:pt x="228" y="281"/>
                  </a:cubicBezTo>
                  <a:cubicBezTo>
                    <a:pt x="226" y="281"/>
                    <a:pt x="225" y="280"/>
                    <a:pt x="224" y="279"/>
                  </a:cubicBezTo>
                  <a:cubicBezTo>
                    <a:pt x="191" y="254"/>
                    <a:pt x="159" y="228"/>
                    <a:pt x="127" y="202"/>
                  </a:cubicBezTo>
                  <a:cubicBezTo>
                    <a:pt x="125" y="201"/>
                    <a:pt x="124" y="201"/>
                    <a:pt x="122" y="201"/>
                  </a:cubicBezTo>
                  <a:cubicBezTo>
                    <a:pt x="92" y="201"/>
                    <a:pt x="62" y="201"/>
                    <a:pt x="32" y="201"/>
                  </a:cubicBezTo>
                  <a:cubicBezTo>
                    <a:pt x="17" y="201"/>
                    <a:pt x="5" y="192"/>
                    <a:pt x="2" y="178"/>
                  </a:cubicBezTo>
                  <a:cubicBezTo>
                    <a:pt x="1" y="175"/>
                    <a:pt x="0" y="172"/>
                    <a:pt x="0" y="169"/>
                  </a:cubicBezTo>
                  <a:cubicBezTo>
                    <a:pt x="0" y="123"/>
                    <a:pt x="0" y="78"/>
                    <a:pt x="0" y="32"/>
                  </a:cubicBezTo>
                  <a:cubicBezTo>
                    <a:pt x="0" y="14"/>
                    <a:pt x="14" y="0"/>
                    <a:pt x="32" y="0"/>
                  </a:cubicBezTo>
                  <a:cubicBezTo>
                    <a:pt x="68" y="0"/>
                    <a:pt x="103" y="0"/>
                    <a:pt x="139"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sp>
          <p:nvSpPr>
            <p:cNvPr id="237" name="Freeform 333"/>
            <p:cNvSpPr>
              <a:spLocks/>
            </p:cNvSpPr>
            <p:nvPr/>
          </p:nvSpPr>
          <p:spPr bwMode="gray">
            <a:xfrm>
              <a:off x="7175653" y="3861134"/>
              <a:ext cx="261421" cy="265319"/>
            </a:xfrm>
            <a:custGeom>
              <a:avLst/>
              <a:gdLst/>
              <a:ahLst/>
              <a:cxnLst>
                <a:cxn ang="0">
                  <a:pos x="40" y="204"/>
                </a:cxn>
                <a:cxn ang="0">
                  <a:pos x="41" y="200"/>
                </a:cxn>
                <a:cxn ang="0">
                  <a:pos x="56" y="158"/>
                </a:cxn>
                <a:cxn ang="0">
                  <a:pos x="56" y="157"/>
                </a:cxn>
                <a:cxn ang="0">
                  <a:pos x="48" y="146"/>
                </a:cxn>
                <a:cxn ang="0">
                  <a:pos x="23" y="146"/>
                </a:cxn>
                <a:cxn ang="0">
                  <a:pos x="0" y="123"/>
                </a:cxn>
                <a:cxn ang="0">
                  <a:pos x="0" y="23"/>
                </a:cxn>
                <a:cxn ang="0">
                  <a:pos x="23" y="0"/>
                </a:cxn>
                <a:cxn ang="0">
                  <a:pos x="178" y="0"/>
                </a:cxn>
                <a:cxn ang="0">
                  <a:pos x="201" y="23"/>
                </a:cxn>
                <a:cxn ang="0">
                  <a:pos x="201" y="56"/>
                </a:cxn>
                <a:cxn ang="0">
                  <a:pos x="201" y="59"/>
                </a:cxn>
                <a:cxn ang="0">
                  <a:pos x="198" y="59"/>
                </a:cxn>
                <a:cxn ang="0">
                  <a:pos x="162" y="59"/>
                </a:cxn>
                <a:cxn ang="0">
                  <a:pos x="116" y="101"/>
                </a:cxn>
                <a:cxn ang="0">
                  <a:pos x="115" y="109"/>
                </a:cxn>
                <a:cxn ang="0">
                  <a:pos x="115" y="143"/>
                </a:cxn>
                <a:cxn ang="0">
                  <a:pos x="114" y="146"/>
                </a:cxn>
                <a:cxn ang="0">
                  <a:pos x="43" y="203"/>
                </a:cxn>
                <a:cxn ang="0">
                  <a:pos x="41" y="204"/>
                </a:cxn>
                <a:cxn ang="0">
                  <a:pos x="40" y="204"/>
                </a:cxn>
              </a:cxnLst>
              <a:rect l="0" t="0" r="r" b="b"/>
              <a:pathLst>
                <a:path w="201" h="204">
                  <a:moveTo>
                    <a:pt x="40" y="204"/>
                  </a:moveTo>
                  <a:cubicBezTo>
                    <a:pt x="40" y="203"/>
                    <a:pt x="40" y="201"/>
                    <a:pt x="41" y="200"/>
                  </a:cubicBezTo>
                  <a:cubicBezTo>
                    <a:pt x="46" y="186"/>
                    <a:pt x="51" y="172"/>
                    <a:pt x="56" y="158"/>
                  </a:cubicBezTo>
                  <a:cubicBezTo>
                    <a:pt x="56" y="158"/>
                    <a:pt x="56" y="157"/>
                    <a:pt x="56" y="157"/>
                  </a:cubicBezTo>
                  <a:cubicBezTo>
                    <a:pt x="58" y="150"/>
                    <a:pt x="56" y="146"/>
                    <a:pt x="48" y="146"/>
                  </a:cubicBezTo>
                  <a:cubicBezTo>
                    <a:pt x="40" y="145"/>
                    <a:pt x="31" y="146"/>
                    <a:pt x="23" y="146"/>
                  </a:cubicBezTo>
                  <a:cubicBezTo>
                    <a:pt x="10" y="146"/>
                    <a:pt x="0" y="136"/>
                    <a:pt x="0" y="123"/>
                  </a:cubicBezTo>
                  <a:cubicBezTo>
                    <a:pt x="0" y="90"/>
                    <a:pt x="0" y="56"/>
                    <a:pt x="0" y="23"/>
                  </a:cubicBezTo>
                  <a:cubicBezTo>
                    <a:pt x="0" y="10"/>
                    <a:pt x="10" y="0"/>
                    <a:pt x="23" y="0"/>
                  </a:cubicBezTo>
                  <a:cubicBezTo>
                    <a:pt x="75" y="0"/>
                    <a:pt x="126" y="0"/>
                    <a:pt x="178" y="0"/>
                  </a:cubicBezTo>
                  <a:cubicBezTo>
                    <a:pt x="191" y="0"/>
                    <a:pt x="201" y="10"/>
                    <a:pt x="201" y="23"/>
                  </a:cubicBezTo>
                  <a:cubicBezTo>
                    <a:pt x="201" y="34"/>
                    <a:pt x="201" y="45"/>
                    <a:pt x="201" y="56"/>
                  </a:cubicBezTo>
                  <a:cubicBezTo>
                    <a:pt x="201" y="57"/>
                    <a:pt x="201" y="58"/>
                    <a:pt x="201" y="59"/>
                  </a:cubicBezTo>
                  <a:cubicBezTo>
                    <a:pt x="200" y="59"/>
                    <a:pt x="199" y="59"/>
                    <a:pt x="198" y="59"/>
                  </a:cubicBezTo>
                  <a:cubicBezTo>
                    <a:pt x="186" y="59"/>
                    <a:pt x="174" y="59"/>
                    <a:pt x="162" y="59"/>
                  </a:cubicBezTo>
                  <a:cubicBezTo>
                    <a:pt x="139" y="59"/>
                    <a:pt x="118" y="78"/>
                    <a:pt x="116" y="101"/>
                  </a:cubicBezTo>
                  <a:cubicBezTo>
                    <a:pt x="115" y="104"/>
                    <a:pt x="115" y="106"/>
                    <a:pt x="115" y="109"/>
                  </a:cubicBezTo>
                  <a:cubicBezTo>
                    <a:pt x="115" y="120"/>
                    <a:pt x="115" y="132"/>
                    <a:pt x="115" y="143"/>
                  </a:cubicBezTo>
                  <a:cubicBezTo>
                    <a:pt x="115" y="144"/>
                    <a:pt x="115" y="146"/>
                    <a:pt x="114" y="146"/>
                  </a:cubicBezTo>
                  <a:cubicBezTo>
                    <a:pt x="90" y="165"/>
                    <a:pt x="67" y="184"/>
                    <a:pt x="43" y="203"/>
                  </a:cubicBezTo>
                  <a:cubicBezTo>
                    <a:pt x="42" y="203"/>
                    <a:pt x="41" y="204"/>
                    <a:pt x="41" y="204"/>
                  </a:cubicBezTo>
                  <a:cubicBezTo>
                    <a:pt x="40" y="204"/>
                    <a:pt x="40" y="204"/>
                    <a:pt x="40" y="20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grpSp>
      <p:grpSp>
        <p:nvGrpSpPr>
          <p:cNvPr id="8" name="Group 91"/>
          <p:cNvGrpSpPr/>
          <p:nvPr/>
        </p:nvGrpSpPr>
        <p:grpSpPr bwMode="gray">
          <a:xfrm>
            <a:off x="2280199" y="3887707"/>
            <a:ext cx="335142" cy="326781"/>
            <a:chOff x="7949368" y="2850833"/>
            <a:chExt cx="457014" cy="492164"/>
          </a:xfrm>
          <a:solidFill>
            <a:schemeClr val="bg1"/>
          </a:solidFill>
        </p:grpSpPr>
        <p:sp>
          <p:nvSpPr>
            <p:cNvPr id="239" name="Freeform 425"/>
            <p:cNvSpPr>
              <a:spLocks noEditPoints="1"/>
            </p:cNvSpPr>
            <p:nvPr/>
          </p:nvSpPr>
          <p:spPr bwMode="gray">
            <a:xfrm>
              <a:off x="7955226" y="2850833"/>
              <a:ext cx="451154" cy="205068"/>
            </a:xfrm>
            <a:custGeom>
              <a:avLst/>
              <a:gdLst/>
              <a:ahLst/>
              <a:cxnLst>
                <a:cxn ang="0">
                  <a:pos x="233" y="52"/>
                </a:cxn>
                <a:cxn ang="0">
                  <a:pos x="233" y="76"/>
                </a:cxn>
                <a:cxn ang="0">
                  <a:pos x="228" y="86"/>
                </a:cxn>
                <a:cxn ang="0">
                  <a:pos x="214" y="93"/>
                </a:cxn>
                <a:cxn ang="0">
                  <a:pos x="185" y="100"/>
                </a:cxn>
                <a:cxn ang="0">
                  <a:pos x="138" y="104"/>
                </a:cxn>
                <a:cxn ang="0">
                  <a:pos x="102" y="104"/>
                </a:cxn>
                <a:cxn ang="0">
                  <a:pos x="57" y="101"/>
                </a:cxn>
                <a:cxn ang="0">
                  <a:pos x="18" y="93"/>
                </a:cxn>
                <a:cxn ang="0">
                  <a:pos x="6" y="87"/>
                </a:cxn>
                <a:cxn ang="0">
                  <a:pos x="1" y="83"/>
                </a:cxn>
                <a:cxn ang="0">
                  <a:pos x="0" y="77"/>
                </a:cxn>
                <a:cxn ang="0">
                  <a:pos x="0" y="27"/>
                </a:cxn>
                <a:cxn ang="0">
                  <a:pos x="3" y="19"/>
                </a:cxn>
                <a:cxn ang="0">
                  <a:pos x="16" y="12"/>
                </a:cxn>
                <a:cxn ang="0">
                  <a:pos x="43" y="5"/>
                </a:cxn>
                <a:cxn ang="0">
                  <a:pos x="91" y="1"/>
                </a:cxn>
                <a:cxn ang="0">
                  <a:pos x="112" y="0"/>
                </a:cxn>
                <a:cxn ang="0">
                  <a:pos x="160" y="2"/>
                </a:cxn>
                <a:cxn ang="0">
                  <a:pos x="207" y="9"/>
                </a:cxn>
                <a:cxn ang="0">
                  <a:pos x="223" y="15"/>
                </a:cxn>
                <a:cxn ang="0">
                  <a:pos x="229" y="19"/>
                </a:cxn>
                <a:cxn ang="0">
                  <a:pos x="233" y="28"/>
                </a:cxn>
                <a:cxn ang="0">
                  <a:pos x="233" y="52"/>
                </a:cxn>
                <a:cxn ang="0">
                  <a:pos x="222" y="27"/>
                </a:cxn>
                <a:cxn ang="0">
                  <a:pos x="216" y="23"/>
                </a:cxn>
                <a:cxn ang="0">
                  <a:pos x="192" y="16"/>
                </a:cxn>
                <a:cxn ang="0">
                  <a:pos x="149" y="12"/>
                </a:cxn>
                <a:cxn ang="0">
                  <a:pos x="97" y="11"/>
                </a:cxn>
                <a:cxn ang="0">
                  <a:pos x="50" y="15"/>
                </a:cxn>
                <a:cxn ang="0">
                  <a:pos x="20" y="21"/>
                </a:cxn>
                <a:cxn ang="0">
                  <a:pos x="13" y="25"/>
                </a:cxn>
                <a:cxn ang="0">
                  <a:pos x="13" y="29"/>
                </a:cxn>
                <a:cxn ang="0">
                  <a:pos x="18" y="31"/>
                </a:cxn>
                <a:cxn ang="0">
                  <a:pos x="47" y="38"/>
                </a:cxn>
                <a:cxn ang="0">
                  <a:pos x="107" y="43"/>
                </a:cxn>
                <a:cxn ang="0">
                  <a:pos x="157" y="41"/>
                </a:cxn>
                <a:cxn ang="0">
                  <a:pos x="197" y="36"/>
                </a:cxn>
                <a:cxn ang="0">
                  <a:pos x="218" y="30"/>
                </a:cxn>
                <a:cxn ang="0">
                  <a:pos x="222" y="27"/>
                </a:cxn>
                <a:cxn ang="0">
                  <a:pos x="156" y="69"/>
                </a:cxn>
                <a:cxn ang="0">
                  <a:pos x="156" y="69"/>
                </a:cxn>
                <a:cxn ang="0">
                  <a:pos x="192" y="65"/>
                </a:cxn>
                <a:cxn ang="0">
                  <a:pos x="214" y="59"/>
                </a:cxn>
                <a:cxn ang="0">
                  <a:pos x="218" y="52"/>
                </a:cxn>
                <a:cxn ang="0">
                  <a:pos x="211" y="49"/>
                </a:cxn>
                <a:cxn ang="0">
                  <a:pos x="183" y="55"/>
                </a:cxn>
                <a:cxn ang="0">
                  <a:pos x="155" y="58"/>
                </a:cxn>
                <a:cxn ang="0">
                  <a:pos x="150" y="62"/>
                </a:cxn>
                <a:cxn ang="0">
                  <a:pos x="152" y="67"/>
                </a:cxn>
                <a:cxn ang="0">
                  <a:pos x="156" y="69"/>
                </a:cxn>
              </a:cxnLst>
              <a:rect l="0" t="0" r="r" b="b"/>
              <a:pathLst>
                <a:path w="233" h="104">
                  <a:moveTo>
                    <a:pt x="233" y="52"/>
                  </a:moveTo>
                  <a:cubicBezTo>
                    <a:pt x="233" y="60"/>
                    <a:pt x="233" y="68"/>
                    <a:pt x="233" y="76"/>
                  </a:cubicBezTo>
                  <a:cubicBezTo>
                    <a:pt x="233" y="80"/>
                    <a:pt x="231" y="83"/>
                    <a:pt x="228" y="86"/>
                  </a:cubicBezTo>
                  <a:cubicBezTo>
                    <a:pt x="224" y="89"/>
                    <a:pt x="219" y="91"/>
                    <a:pt x="214" y="93"/>
                  </a:cubicBezTo>
                  <a:cubicBezTo>
                    <a:pt x="205" y="96"/>
                    <a:pt x="195" y="98"/>
                    <a:pt x="185" y="100"/>
                  </a:cubicBezTo>
                  <a:cubicBezTo>
                    <a:pt x="169" y="102"/>
                    <a:pt x="153" y="103"/>
                    <a:pt x="138" y="104"/>
                  </a:cubicBezTo>
                  <a:cubicBezTo>
                    <a:pt x="126" y="104"/>
                    <a:pt x="114" y="104"/>
                    <a:pt x="102" y="104"/>
                  </a:cubicBezTo>
                  <a:cubicBezTo>
                    <a:pt x="87" y="103"/>
                    <a:pt x="72" y="102"/>
                    <a:pt x="57" y="101"/>
                  </a:cubicBezTo>
                  <a:cubicBezTo>
                    <a:pt x="44" y="99"/>
                    <a:pt x="31" y="97"/>
                    <a:pt x="18" y="93"/>
                  </a:cubicBezTo>
                  <a:cubicBezTo>
                    <a:pt x="14" y="91"/>
                    <a:pt x="10" y="89"/>
                    <a:pt x="6" y="87"/>
                  </a:cubicBezTo>
                  <a:cubicBezTo>
                    <a:pt x="4" y="86"/>
                    <a:pt x="3" y="84"/>
                    <a:pt x="1" y="83"/>
                  </a:cubicBezTo>
                  <a:cubicBezTo>
                    <a:pt x="0" y="81"/>
                    <a:pt x="0" y="79"/>
                    <a:pt x="0" y="77"/>
                  </a:cubicBezTo>
                  <a:cubicBezTo>
                    <a:pt x="0" y="60"/>
                    <a:pt x="0" y="44"/>
                    <a:pt x="0" y="27"/>
                  </a:cubicBezTo>
                  <a:cubicBezTo>
                    <a:pt x="0" y="24"/>
                    <a:pt x="1" y="21"/>
                    <a:pt x="3" y="19"/>
                  </a:cubicBezTo>
                  <a:cubicBezTo>
                    <a:pt x="7" y="15"/>
                    <a:pt x="11" y="13"/>
                    <a:pt x="16" y="12"/>
                  </a:cubicBezTo>
                  <a:cubicBezTo>
                    <a:pt x="25" y="8"/>
                    <a:pt x="34" y="7"/>
                    <a:pt x="43" y="5"/>
                  </a:cubicBezTo>
                  <a:cubicBezTo>
                    <a:pt x="59" y="3"/>
                    <a:pt x="75" y="1"/>
                    <a:pt x="91" y="1"/>
                  </a:cubicBezTo>
                  <a:cubicBezTo>
                    <a:pt x="98" y="0"/>
                    <a:pt x="105" y="0"/>
                    <a:pt x="112" y="0"/>
                  </a:cubicBezTo>
                  <a:cubicBezTo>
                    <a:pt x="128" y="0"/>
                    <a:pt x="144" y="0"/>
                    <a:pt x="160" y="2"/>
                  </a:cubicBezTo>
                  <a:cubicBezTo>
                    <a:pt x="176" y="3"/>
                    <a:pt x="192" y="5"/>
                    <a:pt x="207" y="9"/>
                  </a:cubicBezTo>
                  <a:cubicBezTo>
                    <a:pt x="213" y="10"/>
                    <a:pt x="218" y="12"/>
                    <a:pt x="223" y="15"/>
                  </a:cubicBezTo>
                  <a:cubicBezTo>
                    <a:pt x="225" y="16"/>
                    <a:pt x="227" y="17"/>
                    <a:pt x="229" y="19"/>
                  </a:cubicBezTo>
                  <a:cubicBezTo>
                    <a:pt x="232" y="21"/>
                    <a:pt x="233" y="24"/>
                    <a:pt x="233" y="28"/>
                  </a:cubicBezTo>
                  <a:cubicBezTo>
                    <a:pt x="233" y="36"/>
                    <a:pt x="233" y="44"/>
                    <a:pt x="233" y="52"/>
                  </a:cubicBezTo>
                  <a:close/>
                  <a:moveTo>
                    <a:pt x="222" y="27"/>
                  </a:moveTo>
                  <a:cubicBezTo>
                    <a:pt x="221" y="25"/>
                    <a:pt x="218" y="24"/>
                    <a:pt x="216" y="23"/>
                  </a:cubicBezTo>
                  <a:cubicBezTo>
                    <a:pt x="208" y="20"/>
                    <a:pt x="200" y="18"/>
                    <a:pt x="192" y="16"/>
                  </a:cubicBezTo>
                  <a:cubicBezTo>
                    <a:pt x="178" y="14"/>
                    <a:pt x="164" y="12"/>
                    <a:pt x="149" y="12"/>
                  </a:cubicBezTo>
                  <a:cubicBezTo>
                    <a:pt x="132" y="11"/>
                    <a:pt x="115" y="10"/>
                    <a:pt x="97" y="11"/>
                  </a:cubicBezTo>
                  <a:cubicBezTo>
                    <a:pt x="81" y="11"/>
                    <a:pt x="66" y="13"/>
                    <a:pt x="50" y="15"/>
                  </a:cubicBezTo>
                  <a:cubicBezTo>
                    <a:pt x="40" y="16"/>
                    <a:pt x="30" y="18"/>
                    <a:pt x="20" y="21"/>
                  </a:cubicBezTo>
                  <a:cubicBezTo>
                    <a:pt x="18" y="22"/>
                    <a:pt x="15" y="23"/>
                    <a:pt x="13" y="25"/>
                  </a:cubicBezTo>
                  <a:cubicBezTo>
                    <a:pt x="10" y="26"/>
                    <a:pt x="10" y="27"/>
                    <a:pt x="13" y="29"/>
                  </a:cubicBezTo>
                  <a:cubicBezTo>
                    <a:pt x="15" y="30"/>
                    <a:pt x="16" y="31"/>
                    <a:pt x="18" y="31"/>
                  </a:cubicBezTo>
                  <a:cubicBezTo>
                    <a:pt x="27" y="35"/>
                    <a:pt x="37" y="37"/>
                    <a:pt x="47" y="38"/>
                  </a:cubicBezTo>
                  <a:cubicBezTo>
                    <a:pt x="67" y="41"/>
                    <a:pt x="87" y="43"/>
                    <a:pt x="107" y="43"/>
                  </a:cubicBezTo>
                  <a:cubicBezTo>
                    <a:pt x="124" y="43"/>
                    <a:pt x="141" y="43"/>
                    <a:pt x="157" y="41"/>
                  </a:cubicBezTo>
                  <a:cubicBezTo>
                    <a:pt x="171" y="40"/>
                    <a:pt x="184" y="39"/>
                    <a:pt x="197" y="36"/>
                  </a:cubicBezTo>
                  <a:cubicBezTo>
                    <a:pt x="204" y="35"/>
                    <a:pt x="211" y="33"/>
                    <a:pt x="218" y="30"/>
                  </a:cubicBezTo>
                  <a:cubicBezTo>
                    <a:pt x="219" y="29"/>
                    <a:pt x="221" y="28"/>
                    <a:pt x="222" y="27"/>
                  </a:cubicBezTo>
                  <a:close/>
                  <a:moveTo>
                    <a:pt x="156" y="69"/>
                  </a:moveTo>
                  <a:cubicBezTo>
                    <a:pt x="156" y="69"/>
                    <a:pt x="156" y="69"/>
                    <a:pt x="156" y="69"/>
                  </a:cubicBezTo>
                  <a:cubicBezTo>
                    <a:pt x="168" y="68"/>
                    <a:pt x="180" y="66"/>
                    <a:pt x="192" y="65"/>
                  </a:cubicBezTo>
                  <a:cubicBezTo>
                    <a:pt x="200" y="64"/>
                    <a:pt x="207" y="62"/>
                    <a:pt x="214" y="59"/>
                  </a:cubicBezTo>
                  <a:cubicBezTo>
                    <a:pt x="217" y="58"/>
                    <a:pt x="219" y="55"/>
                    <a:pt x="218" y="52"/>
                  </a:cubicBezTo>
                  <a:cubicBezTo>
                    <a:pt x="217" y="49"/>
                    <a:pt x="214" y="48"/>
                    <a:pt x="211" y="49"/>
                  </a:cubicBezTo>
                  <a:cubicBezTo>
                    <a:pt x="202" y="52"/>
                    <a:pt x="192" y="54"/>
                    <a:pt x="183" y="55"/>
                  </a:cubicBezTo>
                  <a:cubicBezTo>
                    <a:pt x="173" y="56"/>
                    <a:pt x="164" y="57"/>
                    <a:pt x="155" y="58"/>
                  </a:cubicBezTo>
                  <a:cubicBezTo>
                    <a:pt x="153" y="58"/>
                    <a:pt x="151" y="59"/>
                    <a:pt x="150" y="62"/>
                  </a:cubicBezTo>
                  <a:cubicBezTo>
                    <a:pt x="149" y="64"/>
                    <a:pt x="150" y="66"/>
                    <a:pt x="152" y="67"/>
                  </a:cubicBezTo>
                  <a:cubicBezTo>
                    <a:pt x="153" y="69"/>
                    <a:pt x="155" y="69"/>
                    <a:pt x="156" y="6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sp>
          <p:nvSpPr>
            <p:cNvPr id="240" name="Freeform 426"/>
            <p:cNvSpPr>
              <a:spLocks noEditPoints="1"/>
            </p:cNvSpPr>
            <p:nvPr/>
          </p:nvSpPr>
          <p:spPr bwMode="gray">
            <a:xfrm>
              <a:off x="7949368" y="3044184"/>
              <a:ext cx="457014" cy="158197"/>
            </a:xfrm>
            <a:custGeom>
              <a:avLst/>
              <a:gdLst/>
              <a:ahLst/>
              <a:cxnLst>
                <a:cxn ang="0">
                  <a:pos x="234" y="0"/>
                </a:cxn>
                <a:cxn ang="0">
                  <a:pos x="234" y="8"/>
                </a:cxn>
                <a:cxn ang="0">
                  <a:pos x="234" y="54"/>
                </a:cxn>
                <a:cxn ang="0">
                  <a:pos x="230" y="62"/>
                </a:cxn>
                <a:cxn ang="0">
                  <a:pos x="217" y="69"/>
                </a:cxn>
                <a:cxn ang="0">
                  <a:pos x="189" y="76"/>
                </a:cxn>
                <a:cxn ang="0">
                  <a:pos x="140" y="80"/>
                </a:cxn>
                <a:cxn ang="0">
                  <a:pos x="106" y="81"/>
                </a:cxn>
                <a:cxn ang="0">
                  <a:pos x="61" y="78"/>
                </a:cxn>
                <a:cxn ang="0">
                  <a:pos x="21" y="71"/>
                </a:cxn>
                <a:cxn ang="0">
                  <a:pos x="6" y="64"/>
                </a:cxn>
                <a:cxn ang="0">
                  <a:pos x="3" y="61"/>
                </a:cxn>
                <a:cxn ang="0">
                  <a:pos x="0" y="55"/>
                </a:cxn>
                <a:cxn ang="0">
                  <a:pos x="1" y="2"/>
                </a:cxn>
                <a:cxn ang="0">
                  <a:pos x="1" y="0"/>
                </a:cxn>
                <a:cxn ang="0">
                  <a:pos x="34" y="14"/>
                </a:cxn>
                <a:cxn ang="0">
                  <a:pos x="80" y="20"/>
                </a:cxn>
                <a:cxn ang="0">
                  <a:pos x="128" y="21"/>
                </a:cxn>
                <a:cxn ang="0">
                  <a:pos x="182" y="17"/>
                </a:cxn>
                <a:cxn ang="0">
                  <a:pos x="217" y="9"/>
                </a:cxn>
                <a:cxn ang="0">
                  <a:pos x="234" y="0"/>
                </a:cxn>
                <a:cxn ang="0">
                  <a:pos x="157" y="46"/>
                </a:cxn>
                <a:cxn ang="0">
                  <a:pos x="189" y="42"/>
                </a:cxn>
                <a:cxn ang="0">
                  <a:pos x="215" y="36"/>
                </a:cxn>
                <a:cxn ang="0">
                  <a:pos x="219" y="29"/>
                </a:cxn>
                <a:cxn ang="0">
                  <a:pos x="211" y="26"/>
                </a:cxn>
                <a:cxn ang="0">
                  <a:pos x="202" y="29"/>
                </a:cxn>
                <a:cxn ang="0">
                  <a:pos x="157" y="35"/>
                </a:cxn>
                <a:cxn ang="0">
                  <a:pos x="151" y="41"/>
                </a:cxn>
                <a:cxn ang="0">
                  <a:pos x="157" y="46"/>
                </a:cxn>
              </a:cxnLst>
              <a:rect l="0" t="0" r="r" b="b"/>
              <a:pathLst>
                <a:path w="234" h="81">
                  <a:moveTo>
                    <a:pt x="234" y="0"/>
                  </a:moveTo>
                  <a:cubicBezTo>
                    <a:pt x="234" y="2"/>
                    <a:pt x="234" y="5"/>
                    <a:pt x="234" y="8"/>
                  </a:cubicBezTo>
                  <a:cubicBezTo>
                    <a:pt x="234" y="23"/>
                    <a:pt x="234" y="39"/>
                    <a:pt x="234" y="54"/>
                  </a:cubicBezTo>
                  <a:cubicBezTo>
                    <a:pt x="234" y="57"/>
                    <a:pt x="233" y="60"/>
                    <a:pt x="230" y="62"/>
                  </a:cubicBezTo>
                  <a:cubicBezTo>
                    <a:pt x="227" y="66"/>
                    <a:pt x="222" y="68"/>
                    <a:pt x="217" y="69"/>
                  </a:cubicBezTo>
                  <a:cubicBezTo>
                    <a:pt x="208" y="73"/>
                    <a:pt x="199" y="74"/>
                    <a:pt x="189" y="76"/>
                  </a:cubicBezTo>
                  <a:cubicBezTo>
                    <a:pt x="173" y="79"/>
                    <a:pt x="156" y="80"/>
                    <a:pt x="140" y="80"/>
                  </a:cubicBezTo>
                  <a:cubicBezTo>
                    <a:pt x="128" y="81"/>
                    <a:pt x="117" y="81"/>
                    <a:pt x="106" y="81"/>
                  </a:cubicBezTo>
                  <a:cubicBezTo>
                    <a:pt x="91" y="80"/>
                    <a:pt x="76" y="79"/>
                    <a:pt x="61" y="78"/>
                  </a:cubicBezTo>
                  <a:cubicBezTo>
                    <a:pt x="48" y="77"/>
                    <a:pt x="34" y="75"/>
                    <a:pt x="21" y="71"/>
                  </a:cubicBezTo>
                  <a:cubicBezTo>
                    <a:pt x="15" y="69"/>
                    <a:pt x="11" y="67"/>
                    <a:pt x="6" y="64"/>
                  </a:cubicBezTo>
                  <a:cubicBezTo>
                    <a:pt x="5" y="63"/>
                    <a:pt x="4" y="62"/>
                    <a:pt x="3" y="61"/>
                  </a:cubicBezTo>
                  <a:cubicBezTo>
                    <a:pt x="1" y="59"/>
                    <a:pt x="0" y="57"/>
                    <a:pt x="0" y="55"/>
                  </a:cubicBezTo>
                  <a:cubicBezTo>
                    <a:pt x="1" y="37"/>
                    <a:pt x="1" y="19"/>
                    <a:pt x="1" y="2"/>
                  </a:cubicBezTo>
                  <a:cubicBezTo>
                    <a:pt x="1" y="1"/>
                    <a:pt x="1" y="0"/>
                    <a:pt x="1" y="0"/>
                  </a:cubicBezTo>
                  <a:cubicBezTo>
                    <a:pt x="10" y="9"/>
                    <a:pt x="22" y="11"/>
                    <a:pt x="34" y="14"/>
                  </a:cubicBezTo>
                  <a:cubicBezTo>
                    <a:pt x="49" y="17"/>
                    <a:pt x="65" y="19"/>
                    <a:pt x="80" y="20"/>
                  </a:cubicBezTo>
                  <a:cubicBezTo>
                    <a:pt x="96" y="21"/>
                    <a:pt x="112" y="21"/>
                    <a:pt x="128" y="21"/>
                  </a:cubicBezTo>
                  <a:cubicBezTo>
                    <a:pt x="146" y="21"/>
                    <a:pt x="164" y="19"/>
                    <a:pt x="182" y="17"/>
                  </a:cubicBezTo>
                  <a:cubicBezTo>
                    <a:pt x="194" y="15"/>
                    <a:pt x="206" y="13"/>
                    <a:pt x="217" y="9"/>
                  </a:cubicBezTo>
                  <a:cubicBezTo>
                    <a:pt x="225" y="7"/>
                    <a:pt x="227" y="5"/>
                    <a:pt x="234" y="0"/>
                  </a:cubicBezTo>
                  <a:close/>
                  <a:moveTo>
                    <a:pt x="157" y="46"/>
                  </a:moveTo>
                  <a:cubicBezTo>
                    <a:pt x="168" y="45"/>
                    <a:pt x="178" y="44"/>
                    <a:pt x="189" y="42"/>
                  </a:cubicBezTo>
                  <a:cubicBezTo>
                    <a:pt x="198" y="41"/>
                    <a:pt x="207" y="39"/>
                    <a:pt x="215" y="36"/>
                  </a:cubicBezTo>
                  <a:cubicBezTo>
                    <a:pt x="218" y="35"/>
                    <a:pt x="220" y="32"/>
                    <a:pt x="219" y="29"/>
                  </a:cubicBezTo>
                  <a:cubicBezTo>
                    <a:pt x="218" y="26"/>
                    <a:pt x="215" y="25"/>
                    <a:pt x="211" y="26"/>
                  </a:cubicBezTo>
                  <a:cubicBezTo>
                    <a:pt x="208" y="27"/>
                    <a:pt x="205" y="28"/>
                    <a:pt x="202" y="29"/>
                  </a:cubicBezTo>
                  <a:cubicBezTo>
                    <a:pt x="187" y="33"/>
                    <a:pt x="172" y="34"/>
                    <a:pt x="157" y="35"/>
                  </a:cubicBezTo>
                  <a:cubicBezTo>
                    <a:pt x="153" y="35"/>
                    <a:pt x="151" y="37"/>
                    <a:pt x="151" y="41"/>
                  </a:cubicBezTo>
                  <a:cubicBezTo>
                    <a:pt x="151" y="44"/>
                    <a:pt x="154" y="46"/>
                    <a:pt x="157" y="4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sp>
          <p:nvSpPr>
            <p:cNvPr id="241" name="Freeform 427"/>
            <p:cNvSpPr>
              <a:spLocks noEditPoints="1"/>
            </p:cNvSpPr>
            <p:nvPr/>
          </p:nvSpPr>
          <p:spPr bwMode="gray">
            <a:xfrm>
              <a:off x="7949368" y="3184800"/>
              <a:ext cx="457014" cy="158197"/>
            </a:xfrm>
            <a:custGeom>
              <a:avLst/>
              <a:gdLst/>
              <a:ahLst/>
              <a:cxnLst>
                <a:cxn ang="0">
                  <a:pos x="1" y="1"/>
                </a:cxn>
                <a:cxn ang="0">
                  <a:pos x="29" y="14"/>
                </a:cxn>
                <a:cxn ang="0">
                  <a:pos x="65" y="19"/>
                </a:cxn>
                <a:cxn ang="0">
                  <a:pos x="103" y="22"/>
                </a:cxn>
                <a:cxn ang="0">
                  <a:pos x="129" y="22"/>
                </a:cxn>
                <a:cxn ang="0">
                  <a:pos x="188" y="17"/>
                </a:cxn>
                <a:cxn ang="0">
                  <a:pos x="220" y="9"/>
                </a:cxn>
                <a:cxn ang="0">
                  <a:pos x="234" y="0"/>
                </a:cxn>
                <a:cxn ang="0">
                  <a:pos x="234" y="2"/>
                </a:cxn>
                <a:cxn ang="0">
                  <a:pos x="234" y="54"/>
                </a:cxn>
                <a:cxn ang="0">
                  <a:pos x="229" y="64"/>
                </a:cxn>
                <a:cxn ang="0">
                  <a:pos x="214" y="71"/>
                </a:cxn>
                <a:cxn ang="0">
                  <a:pos x="185" y="78"/>
                </a:cxn>
                <a:cxn ang="0">
                  <a:pos x="135" y="82"/>
                </a:cxn>
                <a:cxn ang="0">
                  <a:pos x="90" y="81"/>
                </a:cxn>
                <a:cxn ang="0">
                  <a:pos x="57" y="78"/>
                </a:cxn>
                <a:cxn ang="0">
                  <a:pos x="17" y="70"/>
                </a:cxn>
                <a:cxn ang="0">
                  <a:pos x="4" y="63"/>
                </a:cxn>
                <a:cxn ang="0">
                  <a:pos x="0" y="54"/>
                </a:cxn>
                <a:cxn ang="0">
                  <a:pos x="1" y="3"/>
                </a:cxn>
                <a:cxn ang="0">
                  <a:pos x="1" y="1"/>
                </a:cxn>
                <a:cxn ang="0">
                  <a:pos x="156" y="47"/>
                </a:cxn>
                <a:cxn ang="0">
                  <a:pos x="157" y="47"/>
                </a:cxn>
                <a:cxn ang="0">
                  <a:pos x="193" y="43"/>
                </a:cxn>
                <a:cxn ang="0">
                  <a:pos x="216" y="37"/>
                </a:cxn>
                <a:cxn ang="0">
                  <a:pos x="219" y="30"/>
                </a:cxn>
                <a:cxn ang="0">
                  <a:pos x="212" y="27"/>
                </a:cxn>
                <a:cxn ang="0">
                  <a:pos x="182" y="33"/>
                </a:cxn>
                <a:cxn ang="0">
                  <a:pos x="156" y="36"/>
                </a:cxn>
                <a:cxn ang="0">
                  <a:pos x="151" y="41"/>
                </a:cxn>
                <a:cxn ang="0">
                  <a:pos x="156" y="47"/>
                </a:cxn>
              </a:cxnLst>
              <a:rect l="0" t="0" r="r" b="b"/>
              <a:pathLst>
                <a:path w="234" h="82">
                  <a:moveTo>
                    <a:pt x="1" y="1"/>
                  </a:moveTo>
                  <a:cubicBezTo>
                    <a:pt x="8" y="9"/>
                    <a:pt x="19" y="11"/>
                    <a:pt x="29" y="14"/>
                  </a:cubicBezTo>
                  <a:cubicBezTo>
                    <a:pt x="41" y="17"/>
                    <a:pt x="53" y="18"/>
                    <a:pt x="65" y="19"/>
                  </a:cubicBezTo>
                  <a:cubicBezTo>
                    <a:pt x="78" y="20"/>
                    <a:pt x="91" y="21"/>
                    <a:pt x="103" y="22"/>
                  </a:cubicBezTo>
                  <a:cubicBezTo>
                    <a:pt x="112" y="22"/>
                    <a:pt x="120" y="22"/>
                    <a:pt x="129" y="22"/>
                  </a:cubicBezTo>
                  <a:cubicBezTo>
                    <a:pt x="148" y="21"/>
                    <a:pt x="168" y="20"/>
                    <a:pt x="188" y="17"/>
                  </a:cubicBezTo>
                  <a:cubicBezTo>
                    <a:pt x="199" y="15"/>
                    <a:pt x="209" y="13"/>
                    <a:pt x="220" y="9"/>
                  </a:cubicBezTo>
                  <a:cubicBezTo>
                    <a:pt x="225" y="7"/>
                    <a:pt x="230" y="5"/>
                    <a:pt x="234" y="0"/>
                  </a:cubicBezTo>
                  <a:cubicBezTo>
                    <a:pt x="234" y="1"/>
                    <a:pt x="234" y="2"/>
                    <a:pt x="234" y="2"/>
                  </a:cubicBezTo>
                  <a:cubicBezTo>
                    <a:pt x="234" y="19"/>
                    <a:pt x="234" y="36"/>
                    <a:pt x="234" y="54"/>
                  </a:cubicBezTo>
                  <a:cubicBezTo>
                    <a:pt x="234" y="58"/>
                    <a:pt x="232" y="61"/>
                    <a:pt x="229" y="64"/>
                  </a:cubicBezTo>
                  <a:cubicBezTo>
                    <a:pt x="225" y="68"/>
                    <a:pt x="219" y="70"/>
                    <a:pt x="214" y="71"/>
                  </a:cubicBezTo>
                  <a:cubicBezTo>
                    <a:pt x="205" y="74"/>
                    <a:pt x="195" y="76"/>
                    <a:pt x="185" y="78"/>
                  </a:cubicBezTo>
                  <a:cubicBezTo>
                    <a:pt x="168" y="80"/>
                    <a:pt x="151" y="81"/>
                    <a:pt x="135" y="82"/>
                  </a:cubicBezTo>
                  <a:cubicBezTo>
                    <a:pt x="120" y="82"/>
                    <a:pt x="105" y="82"/>
                    <a:pt x="90" y="81"/>
                  </a:cubicBezTo>
                  <a:cubicBezTo>
                    <a:pt x="79" y="80"/>
                    <a:pt x="68" y="80"/>
                    <a:pt x="57" y="78"/>
                  </a:cubicBezTo>
                  <a:cubicBezTo>
                    <a:pt x="43" y="77"/>
                    <a:pt x="30" y="75"/>
                    <a:pt x="17" y="70"/>
                  </a:cubicBezTo>
                  <a:cubicBezTo>
                    <a:pt x="12" y="68"/>
                    <a:pt x="7" y="66"/>
                    <a:pt x="4" y="63"/>
                  </a:cubicBezTo>
                  <a:cubicBezTo>
                    <a:pt x="2" y="60"/>
                    <a:pt x="0" y="58"/>
                    <a:pt x="0" y="54"/>
                  </a:cubicBezTo>
                  <a:cubicBezTo>
                    <a:pt x="1" y="37"/>
                    <a:pt x="1" y="20"/>
                    <a:pt x="1" y="3"/>
                  </a:cubicBezTo>
                  <a:cubicBezTo>
                    <a:pt x="1" y="2"/>
                    <a:pt x="1" y="1"/>
                    <a:pt x="1" y="1"/>
                  </a:cubicBezTo>
                  <a:close/>
                  <a:moveTo>
                    <a:pt x="156" y="47"/>
                  </a:moveTo>
                  <a:cubicBezTo>
                    <a:pt x="156" y="47"/>
                    <a:pt x="156" y="47"/>
                    <a:pt x="157" y="47"/>
                  </a:cubicBezTo>
                  <a:cubicBezTo>
                    <a:pt x="169" y="46"/>
                    <a:pt x="181" y="44"/>
                    <a:pt x="193" y="43"/>
                  </a:cubicBezTo>
                  <a:cubicBezTo>
                    <a:pt x="201" y="42"/>
                    <a:pt x="208" y="40"/>
                    <a:pt x="216" y="37"/>
                  </a:cubicBezTo>
                  <a:cubicBezTo>
                    <a:pt x="218" y="36"/>
                    <a:pt x="220" y="33"/>
                    <a:pt x="219" y="30"/>
                  </a:cubicBezTo>
                  <a:cubicBezTo>
                    <a:pt x="218" y="27"/>
                    <a:pt x="215" y="26"/>
                    <a:pt x="212" y="27"/>
                  </a:cubicBezTo>
                  <a:cubicBezTo>
                    <a:pt x="202" y="30"/>
                    <a:pt x="192" y="32"/>
                    <a:pt x="182" y="33"/>
                  </a:cubicBezTo>
                  <a:cubicBezTo>
                    <a:pt x="174" y="34"/>
                    <a:pt x="165" y="35"/>
                    <a:pt x="156" y="36"/>
                  </a:cubicBezTo>
                  <a:cubicBezTo>
                    <a:pt x="153" y="36"/>
                    <a:pt x="151" y="39"/>
                    <a:pt x="151" y="41"/>
                  </a:cubicBezTo>
                  <a:cubicBezTo>
                    <a:pt x="151" y="44"/>
                    <a:pt x="154" y="47"/>
                    <a:pt x="156" y="4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grpSp>
      <p:grpSp>
        <p:nvGrpSpPr>
          <p:cNvPr id="9" name="Group 2"/>
          <p:cNvGrpSpPr/>
          <p:nvPr/>
        </p:nvGrpSpPr>
        <p:grpSpPr bwMode="gray">
          <a:xfrm>
            <a:off x="1716692" y="4666566"/>
            <a:ext cx="898649" cy="236619"/>
            <a:chOff x="5076580" y="4961883"/>
            <a:chExt cx="1530014" cy="402860"/>
          </a:xfrm>
          <a:solidFill>
            <a:srgbClr val="007395"/>
          </a:solidFill>
        </p:grpSpPr>
        <p:sp>
          <p:nvSpPr>
            <p:cNvPr id="246" name="Rectangle 245"/>
            <p:cNvSpPr/>
            <p:nvPr/>
          </p:nvSpPr>
          <p:spPr bwMode="gray">
            <a:xfrm>
              <a:off x="5076580" y="5059943"/>
              <a:ext cx="292100" cy="30480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700" b="1" dirty="0">
                <a:solidFill>
                  <a:srgbClr val="FFFFFF"/>
                </a:solidFill>
              </a:endParaRPr>
            </a:p>
          </p:txBody>
        </p:sp>
        <p:sp>
          <p:nvSpPr>
            <p:cNvPr id="247" name="Rectangle 246"/>
            <p:cNvSpPr/>
            <p:nvPr/>
          </p:nvSpPr>
          <p:spPr bwMode="gray">
            <a:xfrm>
              <a:off x="5144514" y="5010913"/>
              <a:ext cx="292100" cy="30480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700" b="1" dirty="0">
                <a:solidFill>
                  <a:srgbClr val="FFFFFF"/>
                </a:solidFill>
              </a:endParaRPr>
            </a:p>
          </p:txBody>
        </p:sp>
        <p:sp>
          <p:nvSpPr>
            <p:cNvPr id="248" name="Rectangle 247"/>
            <p:cNvSpPr/>
            <p:nvPr/>
          </p:nvSpPr>
          <p:spPr bwMode="gray">
            <a:xfrm>
              <a:off x="5212448" y="4961883"/>
              <a:ext cx="292100" cy="30480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 tIns="9144" rIns="9144" bIns="9144" numCol="1" spcCol="0" rtlCol="0" fromWordArt="0" anchor="ctr" anchorCtr="0" forceAA="0" compatLnSpc="1">
              <a:prstTxWarp prst="textNoShape">
                <a:avLst/>
              </a:prstTxWarp>
              <a:noAutofit/>
            </a:bodyPr>
            <a:lstStyle/>
            <a:p>
              <a:pPr algn="ctr">
                <a:lnSpc>
                  <a:spcPct val="90000"/>
                </a:lnSpc>
              </a:pPr>
              <a:r>
                <a:rPr lang="en-US" sz="700" b="1" dirty="0" smtClean="0">
                  <a:solidFill>
                    <a:srgbClr val="FFFFFF"/>
                  </a:solidFill>
                </a:rPr>
                <a:t>VM</a:t>
              </a:r>
              <a:endParaRPr lang="en-US" sz="700" b="1" dirty="0">
                <a:solidFill>
                  <a:srgbClr val="FFFFFF"/>
                </a:solidFill>
              </a:endParaRPr>
            </a:p>
          </p:txBody>
        </p:sp>
        <p:sp>
          <p:nvSpPr>
            <p:cNvPr id="249" name="Rectangle 248"/>
            <p:cNvSpPr/>
            <p:nvPr/>
          </p:nvSpPr>
          <p:spPr bwMode="gray">
            <a:xfrm>
              <a:off x="5575308" y="5075031"/>
              <a:ext cx="833293" cy="289712"/>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 tIns="9144" rIns="9144" bIns="9144" numCol="1" spcCol="0" rtlCol="0" fromWordArt="0" anchor="ctr" anchorCtr="0" forceAA="0" compatLnSpc="1">
              <a:prstTxWarp prst="textNoShape">
                <a:avLst/>
              </a:prstTxWarp>
              <a:noAutofit/>
            </a:bodyPr>
            <a:lstStyle/>
            <a:p>
              <a:pPr algn="ctr">
                <a:lnSpc>
                  <a:spcPct val="90000"/>
                </a:lnSpc>
              </a:pPr>
              <a:endParaRPr lang="en-US" sz="700" b="1" dirty="0">
                <a:solidFill>
                  <a:srgbClr val="FFFFFF"/>
                </a:solidFill>
              </a:endParaRPr>
            </a:p>
          </p:txBody>
        </p:sp>
        <p:sp>
          <p:nvSpPr>
            <p:cNvPr id="250" name="Rectangle 249"/>
            <p:cNvSpPr/>
            <p:nvPr/>
          </p:nvSpPr>
          <p:spPr bwMode="gray">
            <a:xfrm>
              <a:off x="5657858" y="5051193"/>
              <a:ext cx="833293" cy="26452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 tIns="9144" rIns="9144" bIns="9144" numCol="1" spcCol="0" rtlCol="0" fromWordArt="0" anchor="ctr" anchorCtr="0" forceAA="0" compatLnSpc="1">
              <a:prstTxWarp prst="textNoShape">
                <a:avLst/>
              </a:prstTxWarp>
              <a:noAutofit/>
            </a:bodyPr>
            <a:lstStyle/>
            <a:p>
              <a:pPr algn="ctr">
                <a:lnSpc>
                  <a:spcPct val="90000"/>
                </a:lnSpc>
              </a:pPr>
              <a:endParaRPr lang="en-US" sz="700" b="1" dirty="0">
                <a:solidFill>
                  <a:srgbClr val="FFFFFF"/>
                </a:solidFill>
              </a:endParaRPr>
            </a:p>
          </p:txBody>
        </p:sp>
        <p:sp>
          <p:nvSpPr>
            <p:cNvPr id="251" name="Rectangle 250"/>
            <p:cNvSpPr/>
            <p:nvPr/>
          </p:nvSpPr>
          <p:spPr bwMode="gray">
            <a:xfrm>
              <a:off x="5740408" y="5002163"/>
              <a:ext cx="866186" cy="26452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 tIns="9144" rIns="9144" bIns="9144" numCol="1" spcCol="0" rtlCol="0" fromWordArt="0" anchor="ctr" anchorCtr="0" forceAA="0" compatLnSpc="1">
              <a:prstTxWarp prst="textNoShape">
                <a:avLst/>
              </a:prstTxWarp>
              <a:noAutofit/>
            </a:bodyPr>
            <a:lstStyle/>
            <a:p>
              <a:pPr algn="ctr">
                <a:lnSpc>
                  <a:spcPct val="90000"/>
                </a:lnSpc>
              </a:pPr>
              <a:r>
                <a:rPr lang="en-US" sz="700" b="1" dirty="0">
                  <a:solidFill>
                    <a:srgbClr val="FFFFFF"/>
                  </a:solidFill>
                </a:rPr>
                <a:t>CONTAINER</a:t>
              </a:r>
            </a:p>
          </p:txBody>
        </p:sp>
      </p:grpSp>
      <p:sp>
        <p:nvSpPr>
          <p:cNvPr id="207" name="Rectangle 206"/>
          <p:cNvSpPr/>
          <p:nvPr/>
        </p:nvSpPr>
        <p:spPr bwMode="gray">
          <a:xfrm>
            <a:off x="333971" y="5185348"/>
            <a:ext cx="2449137" cy="666608"/>
          </a:xfrm>
          <a:prstGeom prst="rect">
            <a:avLst/>
          </a:prstGeom>
          <a:solidFill>
            <a:schemeClr val="tx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202" name="Rounded Rectangle 67"/>
          <p:cNvSpPr/>
          <p:nvPr/>
        </p:nvSpPr>
        <p:spPr bwMode="gray">
          <a:xfrm>
            <a:off x="414212" y="5261928"/>
            <a:ext cx="1359132" cy="513448"/>
          </a:xfrm>
          <a:prstGeom prst="rect">
            <a:avLst/>
          </a:prstGeom>
          <a:noFill/>
          <a:ln w="3175" cmpd="sng">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b="1" dirty="0" smtClean="0">
                <a:solidFill>
                  <a:srgbClr val="FFFFFF"/>
                </a:solidFill>
                <a:cs typeface="Calibri"/>
              </a:rPr>
              <a:t>INFRASTRUCTURE TIER</a:t>
            </a:r>
            <a:endParaRPr lang="en-US" sz="1200" b="1" dirty="0">
              <a:solidFill>
                <a:srgbClr val="FFFFFF"/>
              </a:solidFill>
              <a:cs typeface="Calibri"/>
            </a:endParaRPr>
          </a:p>
        </p:txBody>
      </p:sp>
      <p:grpSp>
        <p:nvGrpSpPr>
          <p:cNvPr id="10" name="Group 251"/>
          <p:cNvGrpSpPr/>
          <p:nvPr/>
        </p:nvGrpSpPr>
        <p:grpSpPr bwMode="gray">
          <a:xfrm>
            <a:off x="2028448" y="5320338"/>
            <a:ext cx="586893" cy="396627"/>
            <a:chOff x="7166454" y="3091720"/>
            <a:chExt cx="638639" cy="444676"/>
          </a:xfrm>
          <a:solidFill>
            <a:srgbClr val="FFFFFF"/>
          </a:solidFill>
        </p:grpSpPr>
        <p:sp>
          <p:nvSpPr>
            <p:cNvPr id="253" name="Freeform 753"/>
            <p:cNvSpPr>
              <a:spLocks noEditPoints="1"/>
            </p:cNvSpPr>
            <p:nvPr/>
          </p:nvSpPr>
          <p:spPr bwMode="gray">
            <a:xfrm>
              <a:off x="7341490" y="3091720"/>
              <a:ext cx="231803" cy="85151"/>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sp>
          <p:nvSpPr>
            <p:cNvPr id="254" name="Freeform 754"/>
            <p:cNvSpPr>
              <a:spLocks noEditPoints="1"/>
            </p:cNvSpPr>
            <p:nvPr/>
          </p:nvSpPr>
          <p:spPr bwMode="gray">
            <a:xfrm>
              <a:off x="7341490" y="3451245"/>
              <a:ext cx="231803" cy="85151"/>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sp>
          <p:nvSpPr>
            <p:cNvPr id="255" name="Freeform 755"/>
            <p:cNvSpPr>
              <a:spLocks noEditPoints="1"/>
            </p:cNvSpPr>
            <p:nvPr/>
          </p:nvSpPr>
          <p:spPr bwMode="gray">
            <a:xfrm>
              <a:off x="7596945" y="3271482"/>
              <a:ext cx="208148" cy="127727"/>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sp>
          <p:nvSpPr>
            <p:cNvPr id="256" name="Freeform 756"/>
            <p:cNvSpPr>
              <a:spLocks noEditPoints="1"/>
            </p:cNvSpPr>
            <p:nvPr/>
          </p:nvSpPr>
          <p:spPr bwMode="gray">
            <a:xfrm>
              <a:off x="7596945" y="3413400"/>
              <a:ext cx="208148" cy="122995"/>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sp>
          <p:nvSpPr>
            <p:cNvPr id="257" name="Freeform 757"/>
            <p:cNvSpPr>
              <a:spLocks noEditPoints="1"/>
            </p:cNvSpPr>
            <p:nvPr/>
          </p:nvSpPr>
          <p:spPr bwMode="gray">
            <a:xfrm>
              <a:off x="7341490" y="3361362"/>
              <a:ext cx="231803" cy="75689"/>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sp>
          <p:nvSpPr>
            <p:cNvPr id="258" name="Freeform 758"/>
            <p:cNvSpPr>
              <a:spLocks noEditPoints="1"/>
            </p:cNvSpPr>
            <p:nvPr/>
          </p:nvSpPr>
          <p:spPr bwMode="gray">
            <a:xfrm>
              <a:off x="7341490" y="3191061"/>
              <a:ext cx="231803" cy="70961"/>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sp>
          <p:nvSpPr>
            <p:cNvPr id="259" name="Freeform 759"/>
            <p:cNvSpPr>
              <a:spLocks noEditPoints="1"/>
            </p:cNvSpPr>
            <p:nvPr/>
          </p:nvSpPr>
          <p:spPr bwMode="gray">
            <a:xfrm>
              <a:off x="7341490" y="3276212"/>
              <a:ext cx="231803" cy="70961"/>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sp>
          <p:nvSpPr>
            <p:cNvPr id="260" name="Freeform 760"/>
            <p:cNvSpPr>
              <a:spLocks/>
            </p:cNvSpPr>
            <p:nvPr/>
          </p:nvSpPr>
          <p:spPr bwMode="gray">
            <a:xfrm>
              <a:off x="7166454" y="3295133"/>
              <a:ext cx="146650" cy="17503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sp>
          <p:nvSpPr>
            <p:cNvPr id="261" name="Freeform 761"/>
            <p:cNvSpPr>
              <a:spLocks/>
            </p:cNvSpPr>
            <p:nvPr/>
          </p:nvSpPr>
          <p:spPr bwMode="gray">
            <a:xfrm>
              <a:off x="7166454" y="3479628"/>
              <a:ext cx="146650" cy="56766"/>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8595B"/>
                </a:solidFill>
              </a:endParaRPr>
            </a:p>
          </p:txBody>
        </p:sp>
      </p:grpSp>
      <p:grpSp>
        <p:nvGrpSpPr>
          <p:cNvPr id="11" name="Group 2"/>
          <p:cNvGrpSpPr/>
          <p:nvPr/>
        </p:nvGrpSpPr>
        <p:grpSpPr bwMode="gray">
          <a:xfrm>
            <a:off x="1824530" y="4830963"/>
            <a:ext cx="898649" cy="236619"/>
            <a:chOff x="5076580" y="4961883"/>
            <a:chExt cx="1530014" cy="402860"/>
          </a:xfrm>
          <a:solidFill>
            <a:srgbClr val="007395"/>
          </a:solidFill>
        </p:grpSpPr>
        <p:sp>
          <p:nvSpPr>
            <p:cNvPr id="130" name="Rectangle 129"/>
            <p:cNvSpPr/>
            <p:nvPr/>
          </p:nvSpPr>
          <p:spPr bwMode="gray">
            <a:xfrm>
              <a:off x="5076580" y="5059943"/>
              <a:ext cx="292100" cy="30480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700" b="1" dirty="0">
                <a:solidFill>
                  <a:srgbClr val="FFFFFF"/>
                </a:solidFill>
              </a:endParaRPr>
            </a:p>
          </p:txBody>
        </p:sp>
        <p:sp>
          <p:nvSpPr>
            <p:cNvPr id="131" name="Rectangle 130"/>
            <p:cNvSpPr/>
            <p:nvPr/>
          </p:nvSpPr>
          <p:spPr bwMode="gray">
            <a:xfrm>
              <a:off x="5144514" y="5010913"/>
              <a:ext cx="292100" cy="30480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700" b="1" dirty="0">
                <a:solidFill>
                  <a:srgbClr val="FFFFFF"/>
                </a:solidFill>
              </a:endParaRPr>
            </a:p>
          </p:txBody>
        </p:sp>
        <p:sp>
          <p:nvSpPr>
            <p:cNvPr id="132" name="Rectangle 131"/>
            <p:cNvSpPr/>
            <p:nvPr/>
          </p:nvSpPr>
          <p:spPr bwMode="gray">
            <a:xfrm>
              <a:off x="5212448" y="4961883"/>
              <a:ext cx="292100" cy="30480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 tIns="9144" rIns="9144" bIns="9144" numCol="1" spcCol="0" rtlCol="0" fromWordArt="0" anchor="ctr" anchorCtr="0" forceAA="0" compatLnSpc="1">
              <a:prstTxWarp prst="textNoShape">
                <a:avLst/>
              </a:prstTxWarp>
              <a:noAutofit/>
            </a:bodyPr>
            <a:lstStyle/>
            <a:p>
              <a:pPr algn="ctr">
                <a:lnSpc>
                  <a:spcPct val="90000"/>
                </a:lnSpc>
              </a:pPr>
              <a:r>
                <a:rPr lang="en-US" sz="700" b="1" dirty="0" smtClean="0">
                  <a:solidFill>
                    <a:srgbClr val="FFFFFF"/>
                  </a:solidFill>
                </a:rPr>
                <a:t>VM</a:t>
              </a:r>
              <a:endParaRPr lang="en-US" sz="700" b="1" dirty="0">
                <a:solidFill>
                  <a:srgbClr val="FFFFFF"/>
                </a:solidFill>
              </a:endParaRPr>
            </a:p>
          </p:txBody>
        </p:sp>
        <p:sp>
          <p:nvSpPr>
            <p:cNvPr id="133" name="Rectangle 132"/>
            <p:cNvSpPr/>
            <p:nvPr/>
          </p:nvSpPr>
          <p:spPr bwMode="gray">
            <a:xfrm>
              <a:off x="5575308" y="5075031"/>
              <a:ext cx="833293" cy="289712"/>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 tIns="9144" rIns="9144" bIns="9144" numCol="1" spcCol="0" rtlCol="0" fromWordArt="0" anchor="ctr" anchorCtr="0" forceAA="0" compatLnSpc="1">
              <a:prstTxWarp prst="textNoShape">
                <a:avLst/>
              </a:prstTxWarp>
              <a:noAutofit/>
            </a:bodyPr>
            <a:lstStyle/>
            <a:p>
              <a:pPr algn="ctr">
                <a:lnSpc>
                  <a:spcPct val="90000"/>
                </a:lnSpc>
              </a:pPr>
              <a:endParaRPr lang="en-US" sz="700" b="1" dirty="0">
                <a:solidFill>
                  <a:srgbClr val="FFFFFF"/>
                </a:solidFill>
              </a:endParaRPr>
            </a:p>
          </p:txBody>
        </p:sp>
        <p:sp>
          <p:nvSpPr>
            <p:cNvPr id="134" name="Rectangle 133"/>
            <p:cNvSpPr/>
            <p:nvPr/>
          </p:nvSpPr>
          <p:spPr bwMode="gray">
            <a:xfrm>
              <a:off x="5657858" y="5051193"/>
              <a:ext cx="833293" cy="26452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 tIns="9144" rIns="9144" bIns="9144" numCol="1" spcCol="0" rtlCol="0" fromWordArt="0" anchor="ctr" anchorCtr="0" forceAA="0" compatLnSpc="1">
              <a:prstTxWarp prst="textNoShape">
                <a:avLst/>
              </a:prstTxWarp>
              <a:noAutofit/>
            </a:bodyPr>
            <a:lstStyle/>
            <a:p>
              <a:pPr algn="ctr">
                <a:lnSpc>
                  <a:spcPct val="90000"/>
                </a:lnSpc>
              </a:pPr>
              <a:endParaRPr lang="en-US" sz="700" b="1" dirty="0">
                <a:solidFill>
                  <a:srgbClr val="FFFFFF"/>
                </a:solidFill>
              </a:endParaRPr>
            </a:p>
          </p:txBody>
        </p:sp>
        <p:sp>
          <p:nvSpPr>
            <p:cNvPr id="135" name="Rectangle 134"/>
            <p:cNvSpPr/>
            <p:nvPr/>
          </p:nvSpPr>
          <p:spPr bwMode="gray">
            <a:xfrm>
              <a:off x="5740408" y="5002163"/>
              <a:ext cx="866186" cy="264520"/>
            </a:xfrm>
            <a:prstGeom prst="rect">
              <a:avLst/>
            </a:prstGeom>
            <a:grpFill/>
            <a:ln w="12700"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 tIns="9144" rIns="9144" bIns="9144" numCol="1" spcCol="0" rtlCol="0" fromWordArt="0" anchor="ctr" anchorCtr="0" forceAA="0" compatLnSpc="1">
              <a:prstTxWarp prst="textNoShape">
                <a:avLst/>
              </a:prstTxWarp>
              <a:noAutofit/>
            </a:bodyPr>
            <a:lstStyle/>
            <a:p>
              <a:pPr algn="ctr">
                <a:lnSpc>
                  <a:spcPct val="90000"/>
                </a:lnSpc>
              </a:pPr>
              <a:r>
                <a:rPr lang="en-US" sz="700" b="1" dirty="0">
                  <a:solidFill>
                    <a:srgbClr val="FFFFFF"/>
                  </a:solidFill>
                </a:rPr>
                <a:t>CONTAINER</a:t>
              </a:r>
            </a:p>
          </p:txBody>
        </p:sp>
      </p:grpSp>
      <p:sp>
        <p:nvSpPr>
          <p:cNvPr id="144" name="TextBox 143"/>
          <p:cNvSpPr txBox="1"/>
          <p:nvPr/>
        </p:nvSpPr>
        <p:spPr bwMode="gray">
          <a:xfrm>
            <a:off x="2936333" y="1960258"/>
            <a:ext cx="1324074" cy="564159"/>
          </a:xfrm>
          <a:prstGeom prst="rect">
            <a:avLst/>
          </a:prstGeom>
          <a:noFill/>
        </p:spPr>
        <p:txBody>
          <a:bodyPr wrap="none" lIns="0" tIns="0" rIns="0" bIns="0" rtlCol="0" anchor="ctr">
            <a:noAutofit/>
          </a:bodyPr>
          <a:lstStyle/>
          <a:p>
            <a:pPr>
              <a:lnSpc>
                <a:spcPct val="90000"/>
              </a:lnSpc>
            </a:pPr>
            <a:r>
              <a:rPr lang="en-US" sz="1400" b="1" dirty="0" smtClean="0">
                <a:solidFill>
                  <a:srgbClr val="58595B"/>
                </a:solidFill>
              </a:rPr>
              <a:t>Real Users</a:t>
            </a:r>
          </a:p>
          <a:p>
            <a:pPr>
              <a:lnSpc>
                <a:spcPct val="90000"/>
              </a:lnSpc>
            </a:pPr>
            <a:r>
              <a:rPr lang="en-US" sz="1400" b="1" dirty="0" smtClean="0">
                <a:solidFill>
                  <a:srgbClr val="58595B"/>
                </a:solidFill>
              </a:rPr>
              <a:t>Synthetic Users</a:t>
            </a:r>
          </a:p>
        </p:txBody>
      </p:sp>
      <p:sp>
        <p:nvSpPr>
          <p:cNvPr id="122" name="Trapezoid 121"/>
          <p:cNvSpPr/>
          <p:nvPr/>
        </p:nvSpPr>
        <p:spPr bwMode="gray">
          <a:xfrm>
            <a:off x="4762005" y="4512632"/>
            <a:ext cx="2149433" cy="890655"/>
          </a:xfrm>
          <a:prstGeom prst="trapezoid">
            <a:avLst/>
          </a:prstGeom>
          <a:solidFill>
            <a:srgbClr val="FF0000"/>
          </a:solidFill>
          <a:ln w="15875">
            <a:solidFill>
              <a:schemeClr val="accent2"/>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algn="ctr">
              <a:lnSpc>
                <a:spcPct val="90000"/>
              </a:lnSpc>
            </a:pPr>
            <a:r>
              <a:rPr lang="en-US" dirty="0" smtClean="0">
                <a:solidFill>
                  <a:srgbClr val="FFFFFF"/>
                </a:solidFill>
              </a:rPr>
              <a:t>Unified Platform</a:t>
            </a:r>
          </a:p>
        </p:txBody>
      </p:sp>
      <p:sp>
        <p:nvSpPr>
          <p:cNvPr id="145" name="TextBox 144"/>
          <p:cNvSpPr txBox="1"/>
          <p:nvPr/>
        </p:nvSpPr>
        <p:spPr bwMode="gray">
          <a:xfrm>
            <a:off x="2936333" y="2657834"/>
            <a:ext cx="1324074" cy="564159"/>
          </a:xfrm>
          <a:prstGeom prst="rect">
            <a:avLst/>
          </a:prstGeom>
          <a:noFill/>
        </p:spPr>
        <p:txBody>
          <a:bodyPr wrap="none" lIns="0" tIns="0" rIns="0" bIns="0" rtlCol="0" anchor="ctr">
            <a:noAutofit/>
          </a:bodyPr>
          <a:lstStyle/>
          <a:p>
            <a:pPr>
              <a:lnSpc>
                <a:spcPct val="90000"/>
              </a:lnSpc>
            </a:pPr>
            <a:r>
              <a:rPr lang="en-US" sz="1400" b="1" dirty="0">
                <a:solidFill>
                  <a:srgbClr val="58595B"/>
                </a:solidFill>
              </a:rPr>
              <a:t>App </a:t>
            </a:r>
            <a:r>
              <a:rPr lang="en-US" sz="1400" b="1" dirty="0" smtClean="0">
                <a:solidFill>
                  <a:srgbClr val="58595B"/>
                </a:solidFill>
              </a:rPr>
              <a:t>metrics</a:t>
            </a:r>
          </a:p>
          <a:p>
            <a:pPr>
              <a:lnSpc>
                <a:spcPct val="90000"/>
              </a:lnSpc>
            </a:pPr>
            <a:r>
              <a:rPr lang="en-US" sz="1400" b="1" dirty="0" smtClean="0">
                <a:solidFill>
                  <a:srgbClr val="58595B"/>
                </a:solidFill>
              </a:rPr>
              <a:t>Transactions</a:t>
            </a:r>
            <a:endParaRPr lang="en-US" sz="1400" b="1" dirty="0">
              <a:solidFill>
                <a:srgbClr val="58595B"/>
              </a:solidFill>
            </a:endParaRPr>
          </a:p>
        </p:txBody>
      </p:sp>
      <p:sp>
        <p:nvSpPr>
          <p:cNvPr id="147" name="TextBox 146"/>
          <p:cNvSpPr txBox="1"/>
          <p:nvPr/>
        </p:nvSpPr>
        <p:spPr bwMode="gray">
          <a:xfrm>
            <a:off x="2936333" y="3308487"/>
            <a:ext cx="1324074" cy="564159"/>
          </a:xfrm>
          <a:prstGeom prst="rect">
            <a:avLst/>
          </a:prstGeom>
          <a:noFill/>
        </p:spPr>
        <p:txBody>
          <a:bodyPr wrap="none" lIns="0" tIns="0" rIns="0" bIns="0" rtlCol="0" anchor="ctr">
            <a:noAutofit/>
          </a:bodyPr>
          <a:lstStyle/>
          <a:p>
            <a:pPr>
              <a:lnSpc>
                <a:spcPct val="90000"/>
              </a:lnSpc>
            </a:pPr>
            <a:r>
              <a:rPr lang="en-US" sz="1400" b="1" dirty="0">
                <a:solidFill>
                  <a:srgbClr val="58595B"/>
                </a:solidFill>
              </a:rPr>
              <a:t>Server metrics</a:t>
            </a:r>
          </a:p>
          <a:p>
            <a:pPr>
              <a:lnSpc>
                <a:spcPct val="90000"/>
              </a:lnSpc>
            </a:pPr>
            <a:r>
              <a:rPr lang="en-US" sz="1400" b="1" dirty="0">
                <a:solidFill>
                  <a:srgbClr val="58595B"/>
                </a:solidFill>
              </a:rPr>
              <a:t>Diagnostics</a:t>
            </a:r>
          </a:p>
        </p:txBody>
      </p:sp>
      <p:sp>
        <p:nvSpPr>
          <p:cNvPr id="148" name="TextBox 147"/>
          <p:cNvSpPr txBox="1"/>
          <p:nvPr/>
        </p:nvSpPr>
        <p:spPr bwMode="gray">
          <a:xfrm>
            <a:off x="2936333" y="3579130"/>
            <a:ext cx="1324074" cy="564159"/>
          </a:xfrm>
          <a:prstGeom prst="rect">
            <a:avLst/>
          </a:prstGeom>
          <a:noFill/>
        </p:spPr>
        <p:txBody>
          <a:bodyPr wrap="none" lIns="0" tIns="0" rIns="0" bIns="0" rtlCol="0" anchor="ctr">
            <a:noAutofit/>
          </a:bodyPr>
          <a:lstStyle/>
          <a:p>
            <a:pPr>
              <a:lnSpc>
                <a:spcPct val="90000"/>
              </a:lnSpc>
            </a:pPr>
            <a:r>
              <a:rPr lang="en-US" sz="1400" b="1" dirty="0" smtClean="0">
                <a:solidFill>
                  <a:srgbClr val="58595B"/>
                </a:solidFill>
              </a:rPr>
              <a:t>Logs</a:t>
            </a:r>
            <a:endParaRPr lang="en-US" sz="1400" b="1" dirty="0">
              <a:solidFill>
                <a:srgbClr val="58595B"/>
              </a:solidFill>
            </a:endParaRPr>
          </a:p>
        </p:txBody>
      </p:sp>
      <p:sp>
        <p:nvSpPr>
          <p:cNvPr id="149" name="TextBox 148"/>
          <p:cNvSpPr txBox="1"/>
          <p:nvPr/>
        </p:nvSpPr>
        <p:spPr bwMode="gray">
          <a:xfrm>
            <a:off x="2936333" y="4158542"/>
            <a:ext cx="1324074" cy="564159"/>
          </a:xfrm>
          <a:prstGeom prst="rect">
            <a:avLst/>
          </a:prstGeom>
          <a:noFill/>
        </p:spPr>
        <p:txBody>
          <a:bodyPr wrap="none" lIns="0" tIns="0" rIns="0" bIns="0" rtlCol="0" anchor="ctr">
            <a:noAutofit/>
          </a:bodyPr>
          <a:lstStyle/>
          <a:p>
            <a:pPr>
              <a:lnSpc>
                <a:spcPct val="90000"/>
              </a:lnSpc>
            </a:pPr>
            <a:r>
              <a:rPr lang="en-US" sz="1400" b="1" dirty="0">
                <a:solidFill>
                  <a:srgbClr val="58595B"/>
                </a:solidFill>
              </a:rPr>
              <a:t>Host metrics</a:t>
            </a:r>
          </a:p>
          <a:p>
            <a:pPr>
              <a:lnSpc>
                <a:spcPct val="90000"/>
              </a:lnSpc>
            </a:pPr>
            <a:r>
              <a:rPr lang="en-US" sz="1400" b="1" dirty="0">
                <a:solidFill>
                  <a:srgbClr val="58595B"/>
                </a:solidFill>
              </a:rPr>
              <a:t>VM metrics</a:t>
            </a:r>
          </a:p>
          <a:p>
            <a:pPr>
              <a:lnSpc>
                <a:spcPct val="90000"/>
              </a:lnSpc>
            </a:pPr>
            <a:r>
              <a:rPr lang="en-US" sz="1400" b="1" dirty="0">
                <a:solidFill>
                  <a:srgbClr val="58595B"/>
                </a:solidFill>
              </a:rPr>
              <a:t>Container metrics</a:t>
            </a:r>
          </a:p>
        </p:txBody>
      </p:sp>
      <p:sp>
        <p:nvSpPr>
          <p:cNvPr id="151" name="TextBox 150"/>
          <p:cNvSpPr txBox="1"/>
          <p:nvPr/>
        </p:nvSpPr>
        <p:spPr bwMode="gray">
          <a:xfrm>
            <a:off x="2936333" y="4916069"/>
            <a:ext cx="1324074" cy="564159"/>
          </a:xfrm>
          <a:prstGeom prst="rect">
            <a:avLst/>
          </a:prstGeom>
          <a:noFill/>
        </p:spPr>
        <p:txBody>
          <a:bodyPr wrap="none" lIns="0" tIns="0" rIns="0" bIns="0" rtlCol="0" anchor="ctr">
            <a:noAutofit/>
          </a:bodyPr>
          <a:lstStyle/>
          <a:p>
            <a:pPr>
              <a:lnSpc>
                <a:spcPct val="90000"/>
              </a:lnSpc>
            </a:pPr>
            <a:r>
              <a:rPr lang="en-US" sz="1400" b="1" dirty="0">
                <a:solidFill>
                  <a:srgbClr val="58595B"/>
                </a:solidFill>
              </a:rPr>
              <a:t>CMDB</a:t>
            </a:r>
          </a:p>
          <a:p>
            <a:pPr>
              <a:lnSpc>
                <a:spcPct val="90000"/>
              </a:lnSpc>
            </a:pPr>
            <a:r>
              <a:rPr lang="en-US" sz="1400" b="1" dirty="0">
                <a:solidFill>
                  <a:srgbClr val="58595B"/>
                </a:solidFill>
              </a:rPr>
              <a:t>Tickets</a:t>
            </a:r>
          </a:p>
          <a:p>
            <a:pPr>
              <a:lnSpc>
                <a:spcPct val="90000"/>
              </a:lnSpc>
            </a:pPr>
            <a:r>
              <a:rPr lang="en-US" sz="1400" b="1" dirty="0">
                <a:solidFill>
                  <a:srgbClr val="58595B"/>
                </a:solidFill>
              </a:rPr>
              <a:t>Alerts</a:t>
            </a:r>
          </a:p>
        </p:txBody>
      </p:sp>
      <p:grpSp>
        <p:nvGrpSpPr>
          <p:cNvPr id="12" name="Group 280"/>
          <p:cNvGrpSpPr/>
          <p:nvPr/>
        </p:nvGrpSpPr>
        <p:grpSpPr bwMode="gray">
          <a:xfrm>
            <a:off x="4394579" y="1975044"/>
            <a:ext cx="2932152" cy="3111685"/>
            <a:chOff x="8340385" y="3192246"/>
            <a:chExt cx="1268951" cy="1476000"/>
          </a:xfrm>
        </p:grpSpPr>
        <p:grpSp>
          <p:nvGrpSpPr>
            <p:cNvPr id="13" name="Group 91"/>
            <p:cNvGrpSpPr>
              <a:grpSpLocks noChangeAspect="1"/>
            </p:cNvGrpSpPr>
            <p:nvPr/>
          </p:nvGrpSpPr>
          <p:grpSpPr bwMode="gray">
            <a:xfrm>
              <a:off x="8340385" y="3192246"/>
              <a:ext cx="1268951" cy="1476000"/>
              <a:chOff x="1876425" y="79375"/>
              <a:chExt cx="6499225" cy="7559675"/>
            </a:xfrm>
          </p:grpSpPr>
          <p:sp>
            <p:nvSpPr>
              <p:cNvPr id="285" name="Freeform 1"/>
              <p:cNvSpPr>
                <a:spLocks noChangeArrowheads="1"/>
              </p:cNvSpPr>
              <p:nvPr/>
            </p:nvSpPr>
            <p:spPr bwMode="gray">
              <a:xfrm>
                <a:off x="5126038" y="3859213"/>
                <a:ext cx="3249612" cy="3779837"/>
              </a:xfrm>
              <a:custGeom>
                <a:avLst/>
                <a:gdLst>
                  <a:gd name="T0" fmla="*/ 0 w 9026"/>
                  <a:gd name="T1" fmla="*/ 0 h 10499"/>
                  <a:gd name="T2" fmla="*/ 0 w 9026"/>
                  <a:gd name="T3" fmla="*/ 10498 h 10499"/>
                  <a:gd name="T4" fmla="*/ 0 w 9026"/>
                  <a:gd name="T5" fmla="*/ 10498 h 10499"/>
                  <a:gd name="T6" fmla="*/ 9025 w 9026"/>
                  <a:gd name="T7" fmla="*/ 5249 h 10499"/>
                  <a:gd name="T8" fmla="*/ 9025 w 9026"/>
                  <a:gd name="T9" fmla="*/ 2945 h 10499"/>
                  <a:gd name="T10" fmla="*/ 0 w 9026"/>
                  <a:gd name="T11" fmla="*/ 0 h 10499"/>
                </a:gdLst>
                <a:ahLst/>
                <a:cxnLst>
                  <a:cxn ang="0">
                    <a:pos x="T0" y="T1"/>
                  </a:cxn>
                  <a:cxn ang="0">
                    <a:pos x="T2" y="T3"/>
                  </a:cxn>
                  <a:cxn ang="0">
                    <a:pos x="T4" y="T5"/>
                  </a:cxn>
                  <a:cxn ang="0">
                    <a:pos x="T6" y="T7"/>
                  </a:cxn>
                  <a:cxn ang="0">
                    <a:pos x="T8" y="T9"/>
                  </a:cxn>
                  <a:cxn ang="0">
                    <a:pos x="T10" y="T11"/>
                  </a:cxn>
                </a:cxnLst>
                <a:rect l="0" t="0" r="r" b="b"/>
                <a:pathLst>
                  <a:path w="9026" h="10499">
                    <a:moveTo>
                      <a:pt x="0" y="0"/>
                    </a:moveTo>
                    <a:lnTo>
                      <a:pt x="0" y="10498"/>
                    </a:lnTo>
                    <a:lnTo>
                      <a:pt x="0" y="10498"/>
                    </a:lnTo>
                    <a:lnTo>
                      <a:pt x="9025" y="5249"/>
                    </a:lnTo>
                    <a:lnTo>
                      <a:pt x="9025" y="2945"/>
                    </a:lnTo>
                    <a:lnTo>
                      <a:pt x="0" y="0"/>
                    </a:lnTo>
                  </a:path>
                </a:pathLst>
              </a:custGeom>
              <a:solidFill>
                <a:schemeClr val="accent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solidFill>
                    <a:srgbClr val="58595B"/>
                  </a:solidFill>
                  <a:cs typeface="Calibri"/>
                </a:endParaRPr>
              </a:p>
            </p:txBody>
          </p:sp>
          <p:sp>
            <p:nvSpPr>
              <p:cNvPr id="286" name="Freeform 2"/>
              <p:cNvSpPr>
                <a:spLocks noChangeArrowheads="1"/>
              </p:cNvSpPr>
              <p:nvPr/>
            </p:nvSpPr>
            <p:spPr bwMode="gray">
              <a:xfrm>
                <a:off x="1876425" y="1192213"/>
                <a:ext cx="3249613" cy="3736975"/>
              </a:xfrm>
              <a:custGeom>
                <a:avLst/>
                <a:gdLst>
                  <a:gd name="T0" fmla="*/ 3682 w 9028"/>
                  <a:gd name="T1" fmla="*/ 0 h 10380"/>
                  <a:gd name="T2" fmla="*/ 0 w 9028"/>
                  <a:gd name="T3" fmla="*/ 2161 h 10380"/>
                  <a:gd name="T4" fmla="*/ 0 w 9028"/>
                  <a:gd name="T5" fmla="*/ 10379 h 10380"/>
                  <a:gd name="T6" fmla="*/ 9027 w 9028"/>
                  <a:gd name="T7" fmla="*/ 7434 h 10380"/>
                  <a:gd name="T8" fmla="*/ 3682 w 9028"/>
                  <a:gd name="T9" fmla="*/ 0 h 10380"/>
                </a:gdLst>
                <a:ahLst/>
                <a:cxnLst>
                  <a:cxn ang="0">
                    <a:pos x="T0" y="T1"/>
                  </a:cxn>
                  <a:cxn ang="0">
                    <a:pos x="T2" y="T3"/>
                  </a:cxn>
                  <a:cxn ang="0">
                    <a:pos x="T4" y="T5"/>
                  </a:cxn>
                  <a:cxn ang="0">
                    <a:pos x="T6" y="T7"/>
                  </a:cxn>
                  <a:cxn ang="0">
                    <a:pos x="T8" y="T9"/>
                  </a:cxn>
                </a:cxnLst>
                <a:rect l="0" t="0" r="r" b="b"/>
                <a:pathLst>
                  <a:path w="9028" h="10380">
                    <a:moveTo>
                      <a:pt x="3682" y="0"/>
                    </a:moveTo>
                    <a:lnTo>
                      <a:pt x="0" y="2161"/>
                    </a:lnTo>
                    <a:lnTo>
                      <a:pt x="0" y="10379"/>
                    </a:lnTo>
                    <a:lnTo>
                      <a:pt x="9027" y="7434"/>
                    </a:lnTo>
                    <a:lnTo>
                      <a:pt x="3682" y="0"/>
                    </a:lnTo>
                  </a:path>
                </a:pathLst>
              </a:custGeom>
              <a:solidFill>
                <a:schemeClr val="accent4">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solidFill>
                    <a:srgbClr val="58595B"/>
                  </a:solidFill>
                  <a:cs typeface="Calibri"/>
                </a:endParaRPr>
              </a:p>
            </p:txBody>
          </p:sp>
          <p:sp>
            <p:nvSpPr>
              <p:cNvPr id="287" name="Freeform 3"/>
              <p:cNvSpPr>
                <a:spLocks noChangeArrowheads="1"/>
              </p:cNvSpPr>
              <p:nvPr/>
            </p:nvSpPr>
            <p:spPr bwMode="gray">
              <a:xfrm>
                <a:off x="5126038" y="1192213"/>
                <a:ext cx="3249612" cy="3736975"/>
              </a:xfrm>
              <a:custGeom>
                <a:avLst/>
                <a:gdLst>
                  <a:gd name="T0" fmla="*/ 5343 w 9026"/>
                  <a:gd name="T1" fmla="*/ 0 h 10380"/>
                  <a:gd name="T2" fmla="*/ 0 w 9026"/>
                  <a:gd name="T3" fmla="*/ 7434 h 10380"/>
                  <a:gd name="T4" fmla="*/ 9025 w 9026"/>
                  <a:gd name="T5" fmla="*/ 10379 h 10380"/>
                  <a:gd name="T6" fmla="*/ 9025 w 9026"/>
                  <a:gd name="T7" fmla="*/ 2161 h 10380"/>
                  <a:gd name="T8" fmla="*/ 5343 w 9026"/>
                  <a:gd name="T9" fmla="*/ 0 h 10380"/>
                </a:gdLst>
                <a:ahLst/>
                <a:cxnLst>
                  <a:cxn ang="0">
                    <a:pos x="T0" y="T1"/>
                  </a:cxn>
                  <a:cxn ang="0">
                    <a:pos x="T2" y="T3"/>
                  </a:cxn>
                  <a:cxn ang="0">
                    <a:pos x="T4" y="T5"/>
                  </a:cxn>
                  <a:cxn ang="0">
                    <a:pos x="T6" y="T7"/>
                  </a:cxn>
                  <a:cxn ang="0">
                    <a:pos x="T8" y="T9"/>
                  </a:cxn>
                </a:cxnLst>
                <a:rect l="0" t="0" r="r" b="b"/>
                <a:pathLst>
                  <a:path w="9026" h="10380">
                    <a:moveTo>
                      <a:pt x="5343" y="0"/>
                    </a:moveTo>
                    <a:lnTo>
                      <a:pt x="0" y="7434"/>
                    </a:lnTo>
                    <a:lnTo>
                      <a:pt x="9025" y="10379"/>
                    </a:lnTo>
                    <a:lnTo>
                      <a:pt x="9025" y="2161"/>
                    </a:lnTo>
                    <a:lnTo>
                      <a:pt x="5343" y="0"/>
                    </a:lnTo>
                  </a:path>
                </a:pathLst>
              </a:custGeom>
              <a:solidFill>
                <a:schemeClr val="accent4">
                  <a:lumMod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solidFill>
                    <a:srgbClr val="58595B"/>
                  </a:solidFill>
                  <a:cs typeface="Calibri"/>
                </a:endParaRPr>
              </a:p>
            </p:txBody>
          </p:sp>
          <p:sp>
            <p:nvSpPr>
              <p:cNvPr id="288" name="Freeform 4"/>
              <p:cNvSpPr>
                <a:spLocks noChangeArrowheads="1"/>
              </p:cNvSpPr>
              <p:nvPr/>
            </p:nvSpPr>
            <p:spPr bwMode="gray">
              <a:xfrm>
                <a:off x="3192463" y="79375"/>
                <a:ext cx="3865562" cy="3779838"/>
              </a:xfrm>
              <a:custGeom>
                <a:avLst/>
                <a:gdLst>
                  <a:gd name="T0" fmla="*/ 5369 w 10737"/>
                  <a:gd name="T1" fmla="*/ 0 h 10501"/>
                  <a:gd name="T2" fmla="*/ 0 w 10737"/>
                  <a:gd name="T3" fmla="*/ 3089 h 10501"/>
                  <a:gd name="T4" fmla="*/ 5369 w 10737"/>
                  <a:gd name="T5" fmla="*/ 10500 h 10501"/>
                  <a:gd name="T6" fmla="*/ 10736 w 10737"/>
                  <a:gd name="T7" fmla="*/ 3112 h 10501"/>
                  <a:gd name="T8" fmla="*/ 5369 w 10737"/>
                  <a:gd name="T9" fmla="*/ 0 h 10501"/>
                </a:gdLst>
                <a:ahLst/>
                <a:cxnLst>
                  <a:cxn ang="0">
                    <a:pos x="T0" y="T1"/>
                  </a:cxn>
                  <a:cxn ang="0">
                    <a:pos x="T2" y="T3"/>
                  </a:cxn>
                  <a:cxn ang="0">
                    <a:pos x="T4" y="T5"/>
                  </a:cxn>
                  <a:cxn ang="0">
                    <a:pos x="T6" y="T7"/>
                  </a:cxn>
                  <a:cxn ang="0">
                    <a:pos x="T8" y="T9"/>
                  </a:cxn>
                </a:cxnLst>
                <a:rect l="0" t="0" r="r" b="b"/>
                <a:pathLst>
                  <a:path w="10737" h="10501">
                    <a:moveTo>
                      <a:pt x="5369" y="0"/>
                    </a:moveTo>
                    <a:lnTo>
                      <a:pt x="0" y="3089"/>
                    </a:lnTo>
                    <a:lnTo>
                      <a:pt x="5369" y="10500"/>
                    </a:lnTo>
                    <a:lnTo>
                      <a:pt x="10736" y="3112"/>
                    </a:lnTo>
                    <a:lnTo>
                      <a:pt x="5369" y="0"/>
                    </a:lnTo>
                  </a:path>
                </a:pathLst>
              </a:custGeom>
              <a:solidFill>
                <a:schemeClr val="accent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solidFill>
                    <a:srgbClr val="58595B"/>
                  </a:solidFill>
                  <a:cs typeface="Calibri"/>
                </a:endParaRPr>
              </a:p>
            </p:txBody>
          </p:sp>
          <p:sp>
            <p:nvSpPr>
              <p:cNvPr id="289" name="Freeform 5"/>
              <p:cNvSpPr>
                <a:spLocks noChangeArrowheads="1"/>
              </p:cNvSpPr>
              <p:nvPr/>
            </p:nvSpPr>
            <p:spPr bwMode="gray">
              <a:xfrm>
                <a:off x="1876425" y="3859213"/>
                <a:ext cx="3267075" cy="3779837"/>
              </a:xfrm>
              <a:custGeom>
                <a:avLst/>
                <a:gdLst>
                  <a:gd name="T0" fmla="*/ 9073 w 9074"/>
                  <a:gd name="T1" fmla="*/ 0 h 10499"/>
                  <a:gd name="T2" fmla="*/ 0 w 9074"/>
                  <a:gd name="T3" fmla="*/ 2945 h 10499"/>
                  <a:gd name="T4" fmla="*/ 0 w 9074"/>
                  <a:gd name="T5" fmla="*/ 5249 h 10499"/>
                  <a:gd name="T6" fmla="*/ 9073 w 9074"/>
                  <a:gd name="T7" fmla="*/ 10498 h 10499"/>
                  <a:gd name="T8" fmla="*/ 9073 w 9074"/>
                  <a:gd name="T9" fmla="*/ 0 h 10499"/>
                </a:gdLst>
                <a:ahLst/>
                <a:cxnLst>
                  <a:cxn ang="0">
                    <a:pos x="T0" y="T1"/>
                  </a:cxn>
                  <a:cxn ang="0">
                    <a:pos x="T2" y="T3"/>
                  </a:cxn>
                  <a:cxn ang="0">
                    <a:pos x="T4" y="T5"/>
                  </a:cxn>
                  <a:cxn ang="0">
                    <a:pos x="T6" y="T7"/>
                  </a:cxn>
                  <a:cxn ang="0">
                    <a:pos x="T8" y="T9"/>
                  </a:cxn>
                </a:cxnLst>
                <a:rect l="0" t="0" r="r" b="b"/>
                <a:pathLst>
                  <a:path w="9074" h="10499">
                    <a:moveTo>
                      <a:pt x="9073" y="0"/>
                    </a:moveTo>
                    <a:lnTo>
                      <a:pt x="0" y="2945"/>
                    </a:lnTo>
                    <a:lnTo>
                      <a:pt x="0" y="5249"/>
                    </a:lnTo>
                    <a:lnTo>
                      <a:pt x="9073" y="10498"/>
                    </a:lnTo>
                    <a:lnTo>
                      <a:pt x="9073" y="0"/>
                    </a:lnTo>
                  </a:path>
                </a:pathLst>
              </a:custGeom>
              <a:solidFill>
                <a:schemeClr val="accent4">
                  <a:lumMod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solidFill>
                    <a:srgbClr val="58595B"/>
                  </a:solidFill>
                  <a:cs typeface="Calibri"/>
                </a:endParaRPr>
              </a:p>
            </p:txBody>
          </p:sp>
        </p:grpSp>
        <p:sp>
          <p:nvSpPr>
            <p:cNvPr id="283" name="Oval 282"/>
            <p:cNvSpPr>
              <a:spLocks noChangeAspect="1"/>
            </p:cNvSpPr>
            <p:nvPr/>
          </p:nvSpPr>
          <p:spPr bwMode="gray">
            <a:xfrm>
              <a:off x="8651402" y="3605672"/>
              <a:ext cx="615049" cy="621967"/>
            </a:xfrm>
            <a:prstGeom prst="ellips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800000"/>
                </a:solidFill>
                <a:cs typeface="Calibri"/>
              </a:endParaRPr>
            </a:p>
          </p:txBody>
        </p:sp>
      </p:grpSp>
      <p:pic>
        <p:nvPicPr>
          <p:cNvPr id="152" name="Picture 151" descr="ItAnalytics_w_72.png"/>
          <p:cNvPicPr>
            <a:picLocks noChangeAspect="1"/>
          </p:cNvPicPr>
          <p:nvPr/>
        </p:nvPicPr>
        <p:blipFill>
          <a:blip r:embed="rId3" cstate="print"/>
          <a:stretch>
            <a:fillRect/>
          </a:stretch>
        </p:blipFill>
        <p:spPr>
          <a:xfrm>
            <a:off x="6392964" y="3819193"/>
            <a:ext cx="685800" cy="685800"/>
          </a:xfrm>
          <a:prstGeom prst="rect">
            <a:avLst/>
          </a:prstGeom>
        </p:spPr>
      </p:pic>
      <p:pic>
        <p:nvPicPr>
          <p:cNvPr id="153" name="Picture 152" descr="LogAnalytics_w_72.png"/>
          <p:cNvPicPr>
            <a:picLocks noChangeAspect="1"/>
          </p:cNvPicPr>
          <p:nvPr/>
        </p:nvPicPr>
        <p:blipFill>
          <a:blip r:embed="rId4" cstate="print"/>
          <a:stretch>
            <a:fillRect/>
          </a:stretch>
        </p:blipFill>
        <p:spPr>
          <a:xfrm>
            <a:off x="4414037" y="2986680"/>
            <a:ext cx="685800" cy="685800"/>
          </a:xfrm>
          <a:prstGeom prst="rect">
            <a:avLst/>
          </a:prstGeom>
        </p:spPr>
      </p:pic>
      <p:pic>
        <p:nvPicPr>
          <p:cNvPr id="150" name="Picture 149" descr="AppPerfMonitoring_w_72.png"/>
          <p:cNvPicPr>
            <a:picLocks noChangeAspect="1"/>
          </p:cNvPicPr>
          <p:nvPr/>
        </p:nvPicPr>
        <p:blipFill>
          <a:blip r:embed="rId5" cstate="print"/>
          <a:stretch>
            <a:fillRect/>
          </a:stretch>
        </p:blipFill>
        <p:spPr>
          <a:xfrm>
            <a:off x="6106361" y="2345235"/>
            <a:ext cx="685800" cy="685800"/>
          </a:xfrm>
          <a:prstGeom prst="rect">
            <a:avLst/>
          </a:prstGeom>
        </p:spPr>
      </p:pic>
      <p:pic>
        <p:nvPicPr>
          <p:cNvPr id="169" name="Picture 168" descr="CloudInfrastructureMonitoringService_72.png"/>
          <p:cNvPicPr>
            <a:picLocks noChangeAspect="1"/>
          </p:cNvPicPr>
          <p:nvPr/>
        </p:nvPicPr>
        <p:blipFill>
          <a:blip r:embed="rId6" cstate="print">
            <a:duotone>
              <a:schemeClr val="bg2">
                <a:shade val="45000"/>
                <a:satMod val="135000"/>
              </a:schemeClr>
              <a:prstClr val="white"/>
            </a:duotone>
          </a:blip>
          <a:stretch>
            <a:fillRect/>
          </a:stretch>
        </p:blipFill>
        <p:spPr>
          <a:xfrm>
            <a:off x="5014408" y="2331462"/>
            <a:ext cx="685800" cy="685800"/>
          </a:xfrm>
          <a:prstGeom prst="rect">
            <a:avLst/>
          </a:prstGeom>
        </p:spPr>
      </p:pic>
      <p:pic>
        <p:nvPicPr>
          <p:cNvPr id="170" name="Picture 169" descr="ComplianceCloudService_72.png"/>
          <p:cNvPicPr>
            <a:picLocks noChangeAspect="1"/>
          </p:cNvPicPr>
          <p:nvPr/>
        </p:nvPicPr>
        <p:blipFill>
          <a:blip r:embed="rId7" cstate="print">
            <a:duotone>
              <a:schemeClr val="bg2">
                <a:shade val="45000"/>
                <a:satMod val="135000"/>
              </a:schemeClr>
              <a:prstClr val="white"/>
            </a:duotone>
          </a:blip>
          <a:stretch>
            <a:fillRect/>
          </a:stretch>
        </p:blipFill>
        <p:spPr>
          <a:xfrm>
            <a:off x="4536610" y="3764351"/>
            <a:ext cx="685800" cy="685800"/>
          </a:xfrm>
          <a:prstGeom prst="rect">
            <a:avLst/>
          </a:prstGeom>
        </p:spPr>
      </p:pic>
      <p:pic>
        <p:nvPicPr>
          <p:cNvPr id="171" name="Picture 170" descr="SecurityMonitoringandAnalytics02_72.png"/>
          <p:cNvPicPr>
            <a:picLocks noChangeAspect="1"/>
          </p:cNvPicPr>
          <p:nvPr/>
        </p:nvPicPr>
        <p:blipFill>
          <a:blip r:embed="rId8" cstate="print">
            <a:duotone>
              <a:schemeClr val="bg2">
                <a:shade val="45000"/>
                <a:satMod val="135000"/>
              </a:schemeClr>
              <a:prstClr val="white"/>
            </a:duotone>
          </a:blip>
          <a:stretch>
            <a:fillRect/>
          </a:stretch>
        </p:blipFill>
        <p:spPr>
          <a:xfrm>
            <a:off x="5533148" y="4255924"/>
            <a:ext cx="685800" cy="685800"/>
          </a:xfrm>
          <a:prstGeom prst="rect">
            <a:avLst/>
          </a:prstGeom>
        </p:spPr>
      </p:pic>
      <p:pic>
        <p:nvPicPr>
          <p:cNvPr id="172" name="Picture 171" descr="OrchestrationCloudService_72.png"/>
          <p:cNvPicPr>
            <a:picLocks noChangeAspect="1"/>
          </p:cNvPicPr>
          <p:nvPr/>
        </p:nvPicPr>
        <p:blipFill>
          <a:blip r:embed="rId9" cstate="print">
            <a:duotone>
              <a:schemeClr val="bg2">
                <a:shade val="45000"/>
                <a:satMod val="135000"/>
              </a:schemeClr>
              <a:prstClr val="white"/>
            </a:duotone>
          </a:blip>
          <a:stretch>
            <a:fillRect/>
          </a:stretch>
        </p:blipFill>
        <p:spPr>
          <a:xfrm>
            <a:off x="6584026" y="3041271"/>
            <a:ext cx="685800" cy="685800"/>
          </a:xfrm>
          <a:prstGeom prst="rect">
            <a:avLst/>
          </a:prstGeom>
        </p:spPr>
      </p:pic>
      <p:pic>
        <p:nvPicPr>
          <p:cNvPr id="121" name="Picture 120" descr="o-management-cloud-clr.png"/>
          <p:cNvPicPr>
            <a:picLocks noChangeAspect="1"/>
          </p:cNvPicPr>
          <p:nvPr/>
        </p:nvPicPr>
        <p:blipFill>
          <a:blip r:embed="rId10" cstate="screen">
            <a:extLst>
              <a:ext uri="{28A0092B-C50C-407E-A947-70E740481C1C}">
                <a14:useLocalDpi xmlns:a14="http://schemas.microsoft.com/office/drawing/2010/main" xmlns=""/>
              </a:ext>
            </a:extLst>
          </a:blip>
          <a:stretch>
            <a:fillRect/>
          </a:stretch>
        </p:blipFill>
        <p:spPr bwMode="gray">
          <a:xfrm>
            <a:off x="5076262" y="3111353"/>
            <a:ext cx="1449701" cy="859806"/>
          </a:xfrm>
          <a:prstGeom prst="rect">
            <a:avLst/>
          </a:prstGeom>
          <a:ln>
            <a:noFill/>
          </a:ln>
          <a:effectLst/>
        </p:spPr>
      </p:pic>
      <p:sp>
        <p:nvSpPr>
          <p:cNvPr id="103" name="Rounded Rectangle 102"/>
          <p:cNvSpPr/>
          <p:nvPr/>
        </p:nvSpPr>
        <p:spPr bwMode="gray">
          <a:xfrm>
            <a:off x="8531841" y="1892112"/>
            <a:ext cx="3408116" cy="860858"/>
          </a:xfrm>
          <a:prstGeom prst="roundRect">
            <a:avLst/>
          </a:prstGeom>
          <a:solidFill>
            <a:schemeClr val="accent4"/>
          </a:solid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2000" kern="0" cap="all" dirty="0" smtClean="0">
                <a:solidFill>
                  <a:srgbClr val="FFFFFF"/>
                </a:solidFill>
                <a:sym typeface="Zapf Dingbats"/>
              </a:rPr>
              <a:t>Manage </a:t>
            </a:r>
            <a:r>
              <a:rPr lang="en-US" sz="2000" b="1" u="sng" kern="0" cap="all" dirty="0" smtClean="0">
                <a:solidFill>
                  <a:srgbClr val="FFFFFF"/>
                </a:solidFill>
                <a:sym typeface="Zapf Dingbats"/>
              </a:rPr>
              <a:t>Any</a:t>
            </a:r>
            <a:r>
              <a:rPr lang="en-US" sz="2000" kern="0" cap="all" dirty="0" smtClean="0">
                <a:solidFill>
                  <a:srgbClr val="FFFFFF"/>
                </a:solidFill>
                <a:sym typeface="Zapf Dingbats"/>
              </a:rPr>
              <a:t> Platform…</a:t>
            </a:r>
          </a:p>
        </p:txBody>
      </p:sp>
      <p:sp>
        <p:nvSpPr>
          <p:cNvPr id="104" name="Rounded Rectangle 103"/>
          <p:cNvSpPr/>
          <p:nvPr/>
        </p:nvSpPr>
        <p:spPr bwMode="gray">
          <a:xfrm>
            <a:off x="8536085" y="2808797"/>
            <a:ext cx="3394071" cy="860858"/>
          </a:xfrm>
          <a:prstGeom prst="roundRect">
            <a:avLst/>
          </a:prstGeom>
          <a:solidFill>
            <a:schemeClr val="accent4"/>
          </a:solid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2000" kern="0" cap="all" dirty="0" smtClean="0">
                <a:solidFill>
                  <a:srgbClr val="FFFFFF"/>
                </a:solidFill>
                <a:sym typeface="Zapf Dingbats"/>
              </a:rPr>
              <a:t>On </a:t>
            </a:r>
            <a:r>
              <a:rPr lang="en-US" sz="2000" b="1" u="sng" kern="0" cap="all" dirty="0" smtClean="0">
                <a:solidFill>
                  <a:srgbClr val="FFFFFF"/>
                </a:solidFill>
                <a:sym typeface="Zapf Dingbats"/>
              </a:rPr>
              <a:t>Any</a:t>
            </a:r>
            <a:r>
              <a:rPr lang="en-US" sz="2000" kern="0" cap="all" dirty="0" smtClean="0">
                <a:solidFill>
                  <a:srgbClr val="FFFFFF"/>
                </a:solidFill>
                <a:sym typeface="Zapf Dingbats"/>
              </a:rPr>
              <a:t> Infrastructure…</a:t>
            </a:r>
          </a:p>
        </p:txBody>
      </p:sp>
      <p:sp>
        <p:nvSpPr>
          <p:cNvPr id="105" name="Rounded Rectangle 104"/>
          <p:cNvSpPr/>
          <p:nvPr/>
        </p:nvSpPr>
        <p:spPr bwMode="gray">
          <a:xfrm>
            <a:off x="8538357" y="3725485"/>
            <a:ext cx="3394071" cy="860858"/>
          </a:xfrm>
          <a:prstGeom prst="roundRect">
            <a:avLst/>
          </a:prstGeom>
          <a:solidFill>
            <a:schemeClr val="accent4"/>
          </a:solid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2000" kern="0" cap="all" dirty="0" smtClean="0">
                <a:solidFill>
                  <a:srgbClr val="FFFFFF"/>
                </a:solidFill>
                <a:sym typeface="Zapf Dingbats"/>
              </a:rPr>
              <a:t>Across </a:t>
            </a:r>
            <a:r>
              <a:rPr lang="en-US" sz="2000" b="1" u="sng" kern="0" cap="all" dirty="0" smtClean="0">
                <a:solidFill>
                  <a:srgbClr val="FFFFFF"/>
                </a:solidFill>
                <a:sym typeface="Zapf Dingbats"/>
              </a:rPr>
              <a:t>Any</a:t>
            </a:r>
            <a:r>
              <a:rPr lang="en-US" sz="2000" kern="0" cap="all" dirty="0" smtClean="0">
                <a:solidFill>
                  <a:srgbClr val="FFFFFF"/>
                </a:solidFill>
                <a:sym typeface="Zapf Dingbats"/>
              </a:rPr>
              <a:t> Cloud…</a:t>
            </a:r>
          </a:p>
        </p:txBody>
      </p:sp>
      <p:sp>
        <p:nvSpPr>
          <p:cNvPr id="106" name="Rounded Rectangle 105"/>
          <p:cNvSpPr/>
          <p:nvPr/>
        </p:nvSpPr>
        <p:spPr bwMode="gray">
          <a:xfrm>
            <a:off x="8540629" y="4642173"/>
            <a:ext cx="3394071" cy="860858"/>
          </a:xfrm>
          <a:prstGeom prst="roundRect">
            <a:avLst/>
          </a:prstGeom>
          <a:solidFill>
            <a:schemeClr val="accent4"/>
          </a:solid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2000" kern="0" cap="all" dirty="0" smtClean="0">
                <a:solidFill>
                  <a:srgbClr val="FFFFFF"/>
                </a:solidFill>
                <a:sym typeface="Zapf Dingbats"/>
              </a:rPr>
              <a:t>Open API</a:t>
            </a:r>
            <a:r>
              <a:rPr lang="en-US" sz="2000" kern="0" dirty="0" smtClean="0">
                <a:solidFill>
                  <a:srgbClr val="FFFFFF"/>
                </a:solidFill>
                <a:sym typeface="Zapf Dingbats"/>
              </a:rPr>
              <a:t>s</a:t>
            </a:r>
            <a:r>
              <a:rPr lang="en-US" sz="2000" kern="0" cap="all" dirty="0" smtClean="0">
                <a:solidFill>
                  <a:srgbClr val="FFFFFF"/>
                </a:solidFill>
                <a:sym typeface="Zapf Dingbats"/>
              </a:rPr>
              <a:t>…</a:t>
            </a:r>
            <a:endParaRPr lang="en-US" sz="2000" kern="0" cap="all" dirty="0">
              <a:solidFill>
                <a:srgbClr val="FFFFFF"/>
              </a:solidFill>
              <a:sym typeface="Zapf Dingbats"/>
            </a:endParaRPr>
          </a:p>
        </p:txBody>
      </p:sp>
      <p:sp>
        <p:nvSpPr>
          <p:cNvPr id="108" name="Title 117"/>
          <p:cNvSpPr>
            <a:spLocks noGrp="1"/>
          </p:cNvSpPr>
          <p:nvPr>
            <p:ph type="title"/>
          </p:nvPr>
        </p:nvSpPr>
        <p:spPr bwMode="gray"/>
        <p:txBody>
          <a:bodyPr/>
          <a:lstStyle/>
          <a:p>
            <a:r>
              <a:rPr lang="en-US" dirty="0" smtClean="0"/>
              <a:t>Oracle Management Cloud</a:t>
            </a:r>
            <a:endParaRPr lang="en-US" dirty="0"/>
          </a:p>
        </p:txBody>
      </p:sp>
    </p:spTree>
    <p:extLst>
      <p:ext uri="{BB962C8B-B14F-4D97-AF65-F5344CB8AC3E}">
        <p14:creationId xmlns:p14="http://schemas.microsoft.com/office/powerpoint/2010/main" xmlns="" val="305113562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cstate="print"/>
          <a:srcRect/>
          <a:stretch>
            <a:fillRect/>
          </a:stretch>
        </p:blipFill>
        <p:spPr bwMode="auto">
          <a:xfrm>
            <a:off x="5027891" y="182035"/>
            <a:ext cx="4279882" cy="6239535"/>
          </a:xfrm>
          <a:prstGeom prst="rect">
            <a:avLst/>
          </a:prstGeom>
          <a:noFill/>
          <a:ln w="9525">
            <a:noFill/>
            <a:miter lim="800000"/>
            <a:headEnd/>
            <a:tailEnd/>
          </a:ln>
        </p:spPr>
      </p:pic>
      <p:sp>
        <p:nvSpPr>
          <p:cNvPr id="12" name="Rectangle 11"/>
          <p:cNvSpPr/>
          <p:nvPr/>
        </p:nvSpPr>
        <p:spPr>
          <a:xfrm>
            <a:off x="190451" y="182035"/>
            <a:ext cx="4837440" cy="6218767"/>
          </a:xfrm>
          <a:prstGeom prst="rect">
            <a:avLst/>
          </a:prstGeom>
          <a:solidFill>
            <a:srgbClr val="000000">
              <a:alpha val="69804"/>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162482" tIns="81240" rIns="162482" bIns="81240" anchor="ctr"/>
          <a:lstStyle/>
          <a:p>
            <a:pPr algn="ctr" defTabSz="1218388">
              <a:lnSpc>
                <a:spcPct val="90000"/>
              </a:lnSpc>
              <a:defRPr/>
            </a:pPr>
            <a:endParaRPr lang="en-US" dirty="0">
              <a:solidFill>
                <a:srgbClr val="FFFFFF"/>
              </a:solidFill>
            </a:endParaRPr>
          </a:p>
        </p:txBody>
      </p:sp>
      <p:sp>
        <p:nvSpPr>
          <p:cNvPr id="12291" name="Rectangle 4"/>
          <p:cNvSpPr>
            <a:spLocks noChangeArrowheads="1"/>
          </p:cNvSpPr>
          <p:nvPr/>
        </p:nvSpPr>
        <p:spPr bwMode="gray">
          <a:xfrm>
            <a:off x="529029" y="4105109"/>
            <a:ext cx="4149703" cy="838200"/>
          </a:xfrm>
          <a:prstGeom prst="rect">
            <a:avLst/>
          </a:prstGeom>
          <a:noFill/>
          <a:ln w="9525">
            <a:noFill/>
            <a:miter lim="800000"/>
            <a:headEnd/>
            <a:tailEnd/>
          </a:ln>
        </p:spPr>
        <p:txBody>
          <a:bodyPr lIns="0" tIns="0" rIns="0" bIns="0"/>
          <a:lstStyle/>
          <a:p>
            <a:pPr marL="0" lvl="1" algn="ctr" defTabSz="1214703" eaLnBrk="0" fontAlgn="base" hangingPunct="0">
              <a:lnSpc>
                <a:spcPct val="90000"/>
              </a:lnSpc>
              <a:spcBef>
                <a:spcPct val="0"/>
              </a:spcBef>
              <a:spcAft>
                <a:spcPts val="2400"/>
              </a:spcAft>
              <a:buClr>
                <a:srgbClr val="7F7F7F"/>
              </a:buClr>
            </a:pPr>
            <a:endParaRPr lang="en-US" altLang="en-US" sz="2700" b="1" i="1" dirty="0">
              <a:solidFill>
                <a:srgbClr val="FFFFFF"/>
              </a:solidFill>
              <a:ea typeface="MS PGothic" pitchFamily="34" charset="-128"/>
              <a:cs typeface="Arial" pitchFamily="34" charset="0"/>
            </a:endParaRPr>
          </a:p>
        </p:txBody>
      </p:sp>
      <p:sp>
        <p:nvSpPr>
          <p:cNvPr id="11" name="TextBox 10"/>
          <p:cNvSpPr txBox="1"/>
          <p:nvPr/>
        </p:nvSpPr>
        <p:spPr>
          <a:xfrm>
            <a:off x="302606" y="0"/>
            <a:ext cx="4572605" cy="3156182"/>
          </a:xfrm>
          <a:prstGeom prst="rect">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21851" tIns="60927" rIns="121851" bIns="60927">
            <a:spAutoFit/>
          </a:bodyPr>
          <a:lstStyle>
            <a:defPPr>
              <a:defRPr lang="en-US"/>
            </a:defPPr>
            <a:lvl1pPr algn="ctr" fontAlgn="auto">
              <a:lnSpc>
                <a:spcPct val="90000"/>
              </a:lnSpc>
              <a:spcBef>
                <a:spcPts val="0"/>
              </a:spcBef>
              <a:spcAft>
                <a:spcPts val="0"/>
              </a:spcAft>
              <a:defRPr>
                <a:solidFill>
                  <a:srgbClr val="FFFFFF"/>
                </a:solidFill>
                <a:latin typeface="+mn-lt"/>
                <a:cs typeface="+mn-cs"/>
              </a:defRPr>
            </a:lvl1pPr>
            <a:lvl2pPr>
              <a:defRPr>
                <a:solidFill>
                  <a:schemeClr val="lt1"/>
                </a:solidFill>
                <a:latin typeface="+mn-lt"/>
                <a:cs typeface="+mn-cs"/>
              </a:defRPr>
            </a:lvl2pPr>
            <a:lvl3pPr>
              <a:defRPr>
                <a:solidFill>
                  <a:schemeClr val="lt1"/>
                </a:solidFill>
                <a:latin typeface="+mn-lt"/>
                <a:cs typeface="+mn-cs"/>
              </a:defRPr>
            </a:lvl3pPr>
            <a:lvl4pPr>
              <a:defRPr>
                <a:solidFill>
                  <a:schemeClr val="lt1"/>
                </a:solidFill>
                <a:latin typeface="+mn-lt"/>
                <a:cs typeface="+mn-cs"/>
              </a:defRPr>
            </a:lvl4pPr>
            <a:lvl5pPr>
              <a:defRPr>
                <a:solidFill>
                  <a:schemeClr val="lt1"/>
                </a:solidFill>
                <a:latin typeface="+mn-lt"/>
                <a:cs typeface="+mn-cs"/>
              </a:defRPr>
            </a:lvl5pPr>
            <a:lvl6pPr>
              <a:defRPr>
                <a:solidFill>
                  <a:schemeClr val="lt1"/>
                </a:solidFill>
                <a:latin typeface="+mn-lt"/>
                <a:cs typeface="+mn-cs"/>
              </a:defRPr>
            </a:lvl6pPr>
            <a:lvl7pPr>
              <a:defRPr>
                <a:solidFill>
                  <a:schemeClr val="lt1"/>
                </a:solidFill>
                <a:latin typeface="+mn-lt"/>
                <a:cs typeface="+mn-cs"/>
              </a:defRPr>
            </a:lvl7pPr>
            <a:lvl8pPr>
              <a:defRPr>
                <a:solidFill>
                  <a:schemeClr val="lt1"/>
                </a:solidFill>
                <a:latin typeface="+mn-lt"/>
                <a:cs typeface="+mn-cs"/>
              </a:defRPr>
            </a:lvl8pPr>
            <a:lvl9pPr>
              <a:defRPr>
                <a:solidFill>
                  <a:schemeClr val="lt1"/>
                </a:solidFill>
                <a:latin typeface="+mn-lt"/>
                <a:cs typeface="+mn-cs"/>
              </a:defRPr>
            </a:lvl9pPr>
          </a:lstStyle>
          <a:p>
            <a:pPr algn="l" defTabSz="1218591">
              <a:defRPr/>
            </a:pPr>
            <a:endParaRPr lang="en-US" sz="2400" dirty="0"/>
          </a:p>
          <a:p>
            <a:pPr defTabSz="1218591">
              <a:defRPr/>
            </a:pPr>
            <a:r>
              <a:rPr lang="en-US" sz="2400" b="1" dirty="0" smtClean="0"/>
              <a:t>Idea Cellular</a:t>
            </a:r>
            <a:endParaRPr lang="en-US" sz="2400" b="1" dirty="0"/>
          </a:p>
          <a:p>
            <a:pPr algn="l" defTabSz="1218591">
              <a:defRPr/>
            </a:pPr>
            <a:endParaRPr lang="en-US" sz="2400" dirty="0"/>
          </a:p>
          <a:p>
            <a:pPr marL="380793" indent="-380793" algn="l" defTabSz="1218591">
              <a:buFont typeface="Arial"/>
              <a:buChar char="•"/>
              <a:defRPr/>
            </a:pPr>
            <a:r>
              <a:rPr lang="en-US" sz="2100" dirty="0" smtClean="0"/>
              <a:t>CIO office needed visibility over mission critical ERP, CRM and </a:t>
            </a:r>
            <a:r>
              <a:rPr lang="en-US" sz="2100" dirty="0" err="1" smtClean="0"/>
              <a:t>WebSphere</a:t>
            </a:r>
            <a:r>
              <a:rPr lang="en-US" sz="2100" dirty="0" smtClean="0"/>
              <a:t> Mobile applications as part of transformation to digital enterprise</a:t>
            </a:r>
          </a:p>
          <a:p>
            <a:pPr marL="380793" indent="-380793" algn="l" defTabSz="1218591">
              <a:buFont typeface="Arial"/>
              <a:buChar char="•"/>
              <a:defRPr/>
            </a:pPr>
            <a:endParaRPr lang="en-US" sz="2100" dirty="0" smtClean="0"/>
          </a:p>
          <a:p>
            <a:pPr marL="380793" indent="-380793" algn="l" defTabSz="1218591">
              <a:buFont typeface="Arial"/>
              <a:buChar char="•"/>
              <a:defRPr/>
            </a:pPr>
            <a:r>
              <a:rPr lang="en-US" sz="2100" dirty="0" smtClean="0"/>
              <a:t>Using Log Analytics and IT Analytics</a:t>
            </a:r>
          </a:p>
        </p:txBody>
      </p:sp>
      <p:sp>
        <p:nvSpPr>
          <p:cNvPr id="12293" name="Slide Number Placeholder 5"/>
          <p:cNvSpPr>
            <a:spLocks noGrp="1"/>
          </p:cNvSpPr>
          <p:nvPr>
            <p:ph type="sldNum" sz="quarter" idx="11"/>
          </p:nvPr>
        </p:nvSpPr>
        <p:spPr bwMode="auto">
          <a:noFill/>
          <a:ln>
            <a:miter lim="800000"/>
            <a:headEnd/>
            <a:tailEnd/>
          </a:ln>
        </p:spPr>
        <p:txBody>
          <a:bodyPr/>
          <a:lstStyle/>
          <a:p>
            <a:fld id="{CAADD8D2-943D-4848-A680-538B72DBB0DD}" type="slidenum">
              <a:rPr lang="en-US" altLang="en-US" smtClean="0">
                <a:solidFill>
                  <a:srgbClr val="9F9F9F"/>
                </a:solidFill>
                <a:ea typeface="MS PGothic" pitchFamily="34" charset="-128"/>
              </a:rPr>
              <a:pPr/>
              <a:t>23</a:t>
            </a:fld>
            <a:endParaRPr lang="en-US" altLang="en-US" smtClean="0">
              <a:solidFill>
                <a:srgbClr val="9F9F9F"/>
              </a:solidFill>
              <a:ea typeface="MS PGothic" pitchFamily="34" charset="-128"/>
            </a:endParaRPr>
          </a:p>
        </p:txBody>
      </p:sp>
      <p:pic>
        <p:nvPicPr>
          <p:cNvPr id="12294" name="Oracle red badge logo" descr="Oracle logo in white on red staging background"/>
          <p:cNvPicPr>
            <a:picLocks noChangeAspect="1"/>
          </p:cNvPicPr>
          <p:nvPr/>
        </p:nvPicPr>
        <p:blipFill>
          <a:blip r:embed="rId4" cstate="print"/>
          <a:srcRect/>
          <a:stretch>
            <a:fillRect/>
          </a:stretch>
        </p:blipFill>
        <p:spPr bwMode="ltGray">
          <a:xfrm>
            <a:off x="531146" y="6265333"/>
            <a:ext cx="1623060" cy="592667"/>
          </a:xfrm>
          <a:prstGeom prst="rect">
            <a:avLst/>
          </a:prstGeom>
          <a:noFill/>
          <a:ln w="9525">
            <a:noFill/>
            <a:miter lim="800000"/>
            <a:headEnd/>
            <a:tailEnd/>
          </a:ln>
        </p:spPr>
      </p:pic>
      <p:sp>
        <p:nvSpPr>
          <p:cNvPr id="12295" name="Rectangle 9"/>
          <p:cNvSpPr>
            <a:spLocks noChangeArrowheads="1"/>
          </p:cNvSpPr>
          <p:nvPr/>
        </p:nvSpPr>
        <p:spPr bwMode="auto">
          <a:xfrm>
            <a:off x="204881" y="3177913"/>
            <a:ext cx="4575815" cy="1585023"/>
          </a:xfrm>
          <a:prstGeom prst="rect">
            <a:avLst/>
          </a:prstGeom>
          <a:noFill/>
          <a:ln w="9525">
            <a:noFill/>
            <a:miter lim="800000"/>
            <a:headEnd/>
            <a:tailEnd/>
          </a:ln>
        </p:spPr>
        <p:txBody>
          <a:bodyPr wrap="square" lIns="121893" tIns="60947" rIns="121893" bIns="60947">
            <a:spAutoFit/>
          </a:bodyPr>
          <a:lstStyle/>
          <a:p>
            <a:pPr algn="ctr" defTabSz="1218987" fontAlgn="base">
              <a:spcBef>
                <a:spcPct val="0"/>
              </a:spcBef>
              <a:spcAft>
                <a:spcPct val="0"/>
              </a:spcAft>
            </a:pPr>
            <a:r>
              <a:rPr lang="en-US" altLang="en-US" sz="3700" dirty="0" smtClean="0">
                <a:solidFill>
                  <a:srgbClr val="FFFFFF"/>
                </a:solidFill>
                <a:latin typeface="Arial" pitchFamily="34" charset="0"/>
                <a:ea typeface="MS PGothic" pitchFamily="34" charset="-128"/>
                <a:cs typeface="Arial" pitchFamily="34" charset="0"/>
              </a:rPr>
              <a:t>Minimal effort</a:t>
            </a:r>
            <a:endParaRPr lang="en-US" altLang="en-US" sz="3700" dirty="0">
              <a:solidFill>
                <a:srgbClr val="FFFFFF"/>
              </a:solidFill>
              <a:latin typeface="Arial" pitchFamily="34" charset="0"/>
              <a:ea typeface="MS PGothic" pitchFamily="34" charset="-128"/>
              <a:cs typeface="Arial" pitchFamily="34" charset="0"/>
            </a:endParaRPr>
          </a:p>
          <a:p>
            <a:pPr algn="ctr" defTabSz="1218987" fontAlgn="base">
              <a:spcBef>
                <a:spcPct val="0"/>
              </a:spcBef>
              <a:spcAft>
                <a:spcPct val="0"/>
              </a:spcAft>
            </a:pPr>
            <a:r>
              <a:rPr lang="en-US" altLang="en-US" sz="2100" dirty="0" smtClean="0">
                <a:solidFill>
                  <a:srgbClr val="FFFFFF"/>
                </a:solidFill>
                <a:latin typeface="Arial" pitchFamily="34" charset="0"/>
                <a:ea typeface="MS PGothic" pitchFamily="34" charset="-128"/>
                <a:cs typeface="Arial" pitchFamily="34" charset="0"/>
              </a:rPr>
              <a:t>required to navigate log estate</a:t>
            </a:r>
            <a:endParaRPr lang="en-US" altLang="en-US" sz="2100" dirty="0">
              <a:solidFill>
                <a:srgbClr val="FFFFFF"/>
              </a:solidFill>
              <a:latin typeface="Arial" pitchFamily="34" charset="0"/>
              <a:ea typeface="MS PGothic" pitchFamily="34" charset="-128"/>
              <a:cs typeface="Arial" pitchFamily="34" charset="0"/>
            </a:endParaRPr>
          </a:p>
          <a:p>
            <a:pPr algn="ctr" defTabSz="1218987" fontAlgn="base">
              <a:spcBef>
                <a:spcPct val="0"/>
              </a:spcBef>
              <a:spcAft>
                <a:spcPct val="0"/>
              </a:spcAft>
            </a:pPr>
            <a:endParaRPr lang="en-US" altLang="en-US" sz="3700" dirty="0">
              <a:solidFill>
                <a:srgbClr val="FFFFFF"/>
              </a:solidFill>
              <a:latin typeface="Arial" pitchFamily="34" charset="0"/>
              <a:ea typeface="MS PGothic" pitchFamily="34" charset="-128"/>
              <a:cs typeface="Arial" pitchFamily="34" charset="0"/>
            </a:endParaRPr>
          </a:p>
        </p:txBody>
      </p:sp>
      <p:pic>
        <p:nvPicPr>
          <p:cNvPr id="10" name="Afbeelding 6"/>
          <p:cNvPicPr>
            <a:picLocks noChangeAspect="1"/>
          </p:cNvPicPr>
          <p:nvPr/>
        </p:nvPicPr>
        <p:blipFill>
          <a:blip r:embed="rId5" cstate="print"/>
          <a:srcRect/>
          <a:stretch>
            <a:fillRect/>
          </a:stretch>
        </p:blipFill>
        <p:spPr bwMode="auto">
          <a:xfrm>
            <a:off x="9444247" y="269657"/>
            <a:ext cx="2412008" cy="1095115"/>
          </a:xfrm>
          <a:prstGeom prst="rect">
            <a:avLst/>
          </a:prstGeom>
          <a:noFill/>
          <a:ln w="9525">
            <a:noFill/>
            <a:miter lim="800000"/>
            <a:headEnd/>
            <a:tailEnd/>
          </a:ln>
        </p:spPr>
      </p:pic>
      <p:sp>
        <p:nvSpPr>
          <p:cNvPr id="14" name="Rectangle 13"/>
          <p:cNvSpPr/>
          <p:nvPr/>
        </p:nvSpPr>
        <p:spPr>
          <a:xfrm>
            <a:off x="9307773" y="1555845"/>
            <a:ext cx="2617527" cy="4154984"/>
          </a:xfrm>
          <a:prstGeom prst="rect">
            <a:avLst/>
          </a:prstGeom>
        </p:spPr>
        <p:txBody>
          <a:bodyPr wrap="square">
            <a:spAutoFit/>
          </a:bodyPr>
          <a:lstStyle/>
          <a:p>
            <a:pPr marL="380793" indent="-380793" defTabSz="1218591">
              <a:buFont typeface="Arial"/>
              <a:buChar char="•"/>
              <a:defRPr/>
            </a:pPr>
            <a:r>
              <a:rPr lang="en-US" sz="2400" dirty="0" smtClean="0">
                <a:solidFill>
                  <a:srgbClr val="5F5F5F"/>
                </a:solidFill>
              </a:rPr>
              <a:t>Third largest Indian mobile telecom provider </a:t>
            </a:r>
            <a:br>
              <a:rPr lang="en-US" sz="2400" dirty="0" smtClean="0">
                <a:solidFill>
                  <a:srgbClr val="5F5F5F"/>
                </a:solidFill>
              </a:rPr>
            </a:br>
            <a:endParaRPr lang="en-US" sz="2400" dirty="0" smtClean="0">
              <a:solidFill>
                <a:srgbClr val="5F5F5F"/>
              </a:solidFill>
            </a:endParaRPr>
          </a:p>
          <a:p>
            <a:pPr marL="380793" indent="-380793" defTabSz="1218591">
              <a:buFont typeface="Arial"/>
              <a:buChar char="•"/>
              <a:defRPr/>
            </a:pPr>
            <a:r>
              <a:rPr lang="en-US" sz="2400" dirty="0" smtClean="0">
                <a:solidFill>
                  <a:srgbClr val="5F5F5F"/>
                </a:solidFill>
              </a:rPr>
              <a:t>Over $5B USD in </a:t>
            </a:r>
            <a:br>
              <a:rPr lang="en-US" sz="2400" dirty="0" smtClean="0">
                <a:solidFill>
                  <a:srgbClr val="5F5F5F"/>
                </a:solidFill>
              </a:rPr>
            </a:br>
            <a:r>
              <a:rPr lang="en-US" sz="2400" dirty="0" smtClean="0">
                <a:solidFill>
                  <a:srgbClr val="5F5F5F"/>
                </a:solidFill>
              </a:rPr>
              <a:t>annual revenue</a:t>
            </a:r>
            <a:br>
              <a:rPr lang="en-US" sz="2400" dirty="0" smtClean="0">
                <a:solidFill>
                  <a:srgbClr val="5F5F5F"/>
                </a:solidFill>
              </a:rPr>
            </a:br>
            <a:endParaRPr lang="en-US" sz="2400" dirty="0" smtClean="0">
              <a:solidFill>
                <a:srgbClr val="5F5F5F"/>
              </a:solidFill>
            </a:endParaRPr>
          </a:p>
          <a:p>
            <a:pPr marL="380793" indent="-380793" defTabSz="1218591">
              <a:buFont typeface="Arial"/>
              <a:buChar char="•"/>
              <a:defRPr/>
            </a:pPr>
            <a:r>
              <a:rPr lang="en-US" sz="2400" dirty="0" smtClean="0">
                <a:solidFill>
                  <a:srgbClr val="5F5F5F"/>
                </a:solidFill>
              </a:rPr>
              <a:t>Over 175M  </a:t>
            </a:r>
            <a:br>
              <a:rPr lang="en-US" sz="2400" dirty="0" smtClean="0">
                <a:solidFill>
                  <a:srgbClr val="5F5F5F"/>
                </a:solidFill>
              </a:rPr>
            </a:br>
            <a:r>
              <a:rPr lang="en-US" sz="2400" dirty="0" smtClean="0">
                <a:solidFill>
                  <a:srgbClr val="5F5F5F"/>
                </a:solidFill>
              </a:rPr>
              <a:t>subscribers</a:t>
            </a:r>
          </a:p>
          <a:p>
            <a:pPr marL="380793" indent="-380793" defTabSz="1218591">
              <a:buFont typeface="Arial"/>
              <a:buChar char="•"/>
              <a:defRPr/>
            </a:pPr>
            <a:endParaRPr lang="en-US" sz="2400" dirty="0" smtClean="0">
              <a:solidFill>
                <a:srgbClr val="5F5F5F"/>
              </a:solidFill>
            </a:endParaRPr>
          </a:p>
        </p:txBody>
      </p:sp>
      <p:sp>
        <p:nvSpPr>
          <p:cNvPr id="15" name="Footer Placeholder 4"/>
          <p:cNvSpPr>
            <a:spLocks noGrp="1"/>
          </p:cNvSpPr>
          <p:nvPr>
            <p:ph type="ftr" sz="quarter" idx="11"/>
          </p:nvPr>
        </p:nvSpPr>
        <p:spPr bwMode="gray">
          <a:xfrm>
            <a:off x="8621423" y="6556248"/>
            <a:ext cx="2743200" cy="182880"/>
          </a:xfrm>
        </p:spPr>
        <p:txBody>
          <a:bodyPr/>
          <a:lstStyle/>
          <a:p>
            <a:pPr algn="l"/>
            <a:r>
              <a:rPr lang="en-US" dirty="0" smtClean="0">
                <a:solidFill>
                  <a:srgbClr val="5F5F5F"/>
                </a:solidFill>
              </a:rPr>
              <a:t>Confidential – Oracle Internal</a:t>
            </a:r>
            <a:endParaRPr lang="en-US" dirty="0">
              <a:solidFill>
                <a:srgbClr val="5F5F5F"/>
              </a:solidFill>
            </a:endParaRPr>
          </a:p>
        </p:txBody>
      </p:sp>
      <p:sp>
        <p:nvSpPr>
          <p:cNvPr id="16" name="Rectangle 9"/>
          <p:cNvSpPr>
            <a:spLocks noChangeArrowheads="1"/>
          </p:cNvSpPr>
          <p:nvPr/>
        </p:nvSpPr>
        <p:spPr bwMode="auto">
          <a:xfrm>
            <a:off x="214781" y="4161563"/>
            <a:ext cx="4575815" cy="1015636"/>
          </a:xfrm>
          <a:prstGeom prst="rect">
            <a:avLst/>
          </a:prstGeom>
          <a:noFill/>
          <a:ln w="9525">
            <a:noFill/>
            <a:miter lim="800000"/>
            <a:headEnd/>
            <a:tailEnd/>
          </a:ln>
        </p:spPr>
        <p:txBody>
          <a:bodyPr wrap="square" lIns="121893" tIns="60947" rIns="121893" bIns="60947">
            <a:spAutoFit/>
          </a:bodyPr>
          <a:lstStyle/>
          <a:p>
            <a:pPr algn="ctr" defTabSz="1218987" fontAlgn="base">
              <a:spcBef>
                <a:spcPct val="0"/>
              </a:spcBef>
              <a:spcAft>
                <a:spcPct val="0"/>
              </a:spcAft>
            </a:pPr>
            <a:r>
              <a:rPr lang="en-US" altLang="en-US" sz="3700" dirty="0" smtClean="0">
                <a:solidFill>
                  <a:srgbClr val="FFFFFF"/>
                </a:solidFill>
                <a:latin typeface="Arial" pitchFamily="34" charset="0"/>
                <a:ea typeface="MS PGothic" pitchFamily="34" charset="-128"/>
                <a:cs typeface="Arial" pitchFamily="34" charset="0"/>
              </a:rPr>
              <a:t>30% time reduction</a:t>
            </a:r>
            <a:endParaRPr lang="en-US" altLang="en-US" sz="3700" dirty="0">
              <a:solidFill>
                <a:srgbClr val="FFFFFF"/>
              </a:solidFill>
              <a:latin typeface="Arial" pitchFamily="34" charset="0"/>
              <a:ea typeface="MS PGothic" pitchFamily="34" charset="-128"/>
              <a:cs typeface="Arial" pitchFamily="34" charset="0"/>
            </a:endParaRPr>
          </a:p>
          <a:p>
            <a:pPr algn="ctr" defTabSz="1218987" fontAlgn="base">
              <a:spcBef>
                <a:spcPct val="0"/>
              </a:spcBef>
              <a:spcAft>
                <a:spcPct val="0"/>
              </a:spcAft>
            </a:pPr>
            <a:r>
              <a:rPr lang="en-US" altLang="en-US" sz="2100" dirty="0" smtClean="0">
                <a:solidFill>
                  <a:srgbClr val="FFFFFF"/>
                </a:solidFill>
                <a:latin typeface="Arial" pitchFamily="34" charset="0"/>
                <a:ea typeface="MS PGothic" pitchFamily="34" charset="-128"/>
                <a:cs typeface="Arial" pitchFamily="34" charset="0"/>
              </a:rPr>
              <a:t>to diagnose root cause of problems</a:t>
            </a:r>
            <a:endParaRPr lang="en-US" altLang="en-US" sz="3700" dirty="0">
              <a:solidFill>
                <a:srgbClr val="FFFFFF"/>
              </a:solidFill>
              <a:latin typeface="Arial" pitchFamily="34" charset="0"/>
              <a:ea typeface="MS PGothic" pitchFamily="34" charset="-128"/>
              <a:cs typeface="Arial" pitchFamily="34" charset="0"/>
            </a:endParaRPr>
          </a:p>
        </p:txBody>
      </p:sp>
      <p:sp>
        <p:nvSpPr>
          <p:cNvPr id="19" name="Rectangle 9"/>
          <p:cNvSpPr>
            <a:spLocks noChangeArrowheads="1"/>
          </p:cNvSpPr>
          <p:nvPr/>
        </p:nvSpPr>
        <p:spPr bwMode="auto">
          <a:xfrm>
            <a:off x="212806" y="5157088"/>
            <a:ext cx="4575815" cy="1015636"/>
          </a:xfrm>
          <a:prstGeom prst="rect">
            <a:avLst/>
          </a:prstGeom>
          <a:noFill/>
          <a:ln w="9525">
            <a:noFill/>
            <a:miter lim="800000"/>
            <a:headEnd/>
            <a:tailEnd/>
          </a:ln>
        </p:spPr>
        <p:txBody>
          <a:bodyPr wrap="square" lIns="121893" tIns="60947" rIns="121893" bIns="60947">
            <a:spAutoFit/>
          </a:bodyPr>
          <a:lstStyle/>
          <a:p>
            <a:pPr algn="ctr" defTabSz="1218987" fontAlgn="base">
              <a:spcBef>
                <a:spcPct val="0"/>
              </a:spcBef>
              <a:spcAft>
                <a:spcPct val="0"/>
              </a:spcAft>
            </a:pPr>
            <a:r>
              <a:rPr lang="en-US" altLang="en-US" sz="3700" dirty="0" smtClean="0">
                <a:solidFill>
                  <a:srgbClr val="FFFFFF"/>
                </a:solidFill>
                <a:latin typeface="Arial" pitchFamily="34" charset="0"/>
                <a:ea typeface="MS PGothic" pitchFamily="34" charset="-128"/>
                <a:cs typeface="Arial" pitchFamily="34" charset="0"/>
              </a:rPr>
              <a:t>Proactive detection</a:t>
            </a:r>
            <a:endParaRPr lang="en-US" altLang="en-US" sz="3700" dirty="0">
              <a:solidFill>
                <a:srgbClr val="FFFFFF"/>
              </a:solidFill>
              <a:latin typeface="Arial" pitchFamily="34" charset="0"/>
              <a:ea typeface="MS PGothic" pitchFamily="34" charset="-128"/>
              <a:cs typeface="Arial" pitchFamily="34" charset="0"/>
            </a:endParaRPr>
          </a:p>
          <a:p>
            <a:pPr algn="ctr" defTabSz="1218987" fontAlgn="base">
              <a:spcBef>
                <a:spcPct val="0"/>
              </a:spcBef>
              <a:spcAft>
                <a:spcPct val="0"/>
              </a:spcAft>
            </a:pPr>
            <a:r>
              <a:rPr lang="en-US" altLang="en-US" sz="2100" dirty="0" smtClean="0">
                <a:solidFill>
                  <a:srgbClr val="FFFFFF"/>
                </a:solidFill>
                <a:latin typeface="Arial" pitchFamily="34" charset="0"/>
                <a:ea typeface="MS PGothic" pitchFamily="34" charset="-128"/>
                <a:cs typeface="Arial" pitchFamily="34" charset="0"/>
              </a:rPr>
              <a:t>of application anomalies</a:t>
            </a:r>
            <a:endParaRPr lang="en-US" altLang="en-US" sz="3700" dirty="0">
              <a:solidFill>
                <a:srgbClr val="FFFFFF"/>
              </a:solidFill>
              <a:latin typeface="Arial" pitchFamily="34" charset="0"/>
              <a:ea typeface="MS PGothic" pitchFamily="34" charset="-128"/>
              <a:cs typeface="Arial" pitchFamily="34" charset="0"/>
            </a:endParaRPr>
          </a:p>
        </p:txBody>
      </p:sp>
      <p:sp>
        <p:nvSpPr>
          <p:cNvPr id="17" name="Rectangle 16"/>
          <p:cNvSpPr/>
          <p:nvPr/>
        </p:nvSpPr>
        <p:spPr>
          <a:xfrm>
            <a:off x="9420226" y="5258485"/>
            <a:ext cx="2381250" cy="1200329"/>
          </a:xfrm>
          <a:prstGeom prst="rect">
            <a:avLst/>
          </a:prstGeom>
        </p:spPr>
        <p:txBody>
          <a:bodyPr wrap="square">
            <a:spAutoFit/>
          </a:bodyPr>
          <a:lstStyle/>
          <a:p>
            <a:r>
              <a:rPr lang="en-US" b="1" u="sng" dirty="0" smtClean="0">
                <a:hlinkClick r:id="rId6" tooltip="IDEA Cellular Transforms IT Management with Machine Learning"/>
              </a:rPr>
              <a:t>VIDEO: IDEA Cellular Transforms IT Management with Machine Learning</a:t>
            </a:r>
            <a:endParaRPr lang="en-US" b="1" dirty="0"/>
          </a:p>
        </p:txBody>
      </p:sp>
    </p:spTree>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90451" y="191560"/>
            <a:ext cx="4837440" cy="6218767"/>
          </a:xfrm>
          <a:prstGeom prst="rect">
            <a:avLst/>
          </a:prstGeom>
          <a:solidFill>
            <a:srgbClr val="000000">
              <a:alpha val="69804"/>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162482" tIns="81240" rIns="162482" bIns="81240" anchor="ctr"/>
          <a:lstStyle/>
          <a:p>
            <a:pPr algn="ctr" defTabSz="1218388">
              <a:lnSpc>
                <a:spcPct val="90000"/>
              </a:lnSpc>
              <a:defRPr/>
            </a:pPr>
            <a:endParaRPr lang="en-US" dirty="0">
              <a:solidFill>
                <a:srgbClr val="FFFFFF"/>
              </a:solidFill>
            </a:endParaRPr>
          </a:p>
        </p:txBody>
      </p:sp>
      <p:sp>
        <p:nvSpPr>
          <p:cNvPr id="12291" name="Rectangle 4"/>
          <p:cNvSpPr>
            <a:spLocks noChangeArrowheads="1"/>
          </p:cNvSpPr>
          <p:nvPr/>
        </p:nvSpPr>
        <p:spPr bwMode="gray">
          <a:xfrm>
            <a:off x="529029" y="4544484"/>
            <a:ext cx="4149703" cy="838200"/>
          </a:xfrm>
          <a:prstGeom prst="rect">
            <a:avLst/>
          </a:prstGeom>
          <a:noFill/>
          <a:ln w="9525">
            <a:noFill/>
            <a:miter lim="800000"/>
            <a:headEnd/>
            <a:tailEnd/>
          </a:ln>
        </p:spPr>
        <p:txBody>
          <a:bodyPr lIns="0" tIns="0" rIns="0" bIns="0"/>
          <a:lstStyle/>
          <a:p>
            <a:pPr marL="0" lvl="1" algn="ctr" defTabSz="1214703" eaLnBrk="0" fontAlgn="base" hangingPunct="0">
              <a:lnSpc>
                <a:spcPct val="90000"/>
              </a:lnSpc>
              <a:spcBef>
                <a:spcPct val="0"/>
              </a:spcBef>
              <a:spcAft>
                <a:spcPts val="2400"/>
              </a:spcAft>
              <a:buClr>
                <a:srgbClr val="7F7F7F"/>
              </a:buClr>
            </a:pPr>
            <a:endParaRPr lang="en-US" altLang="en-US" sz="2700" b="1" i="1" dirty="0">
              <a:solidFill>
                <a:srgbClr val="FFFFFF"/>
              </a:solidFill>
              <a:ea typeface="MS PGothic" pitchFamily="34" charset="-128"/>
              <a:cs typeface="Arial" pitchFamily="34" charset="0"/>
            </a:endParaRPr>
          </a:p>
        </p:txBody>
      </p:sp>
      <p:sp>
        <p:nvSpPr>
          <p:cNvPr id="11" name="TextBox 10"/>
          <p:cNvSpPr txBox="1"/>
          <p:nvPr/>
        </p:nvSpPr>
        <p:spPr>
          <a:xfrm>
            <a:off x="302606" y="0"/>
            <a:ext cx="4572605" cy="2865333"/>
          </a:xfrm>
          <a:prstGeom prst="rect">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21851" tIns="60927" rIns="121851" bIns="60927">
            <a:spAutoFit/>
          </a:bodyPr>
          <a:lstStyle>
            <a:defPPr>
              <a:defRPr lang="en-US"/>
            </a:defPPr>
            <a:lvl1pPr algn="ctr" fontAlgn="auto">
              <a:lnSpc>
                <a:spcPct val="90000"/>
              </a:lnSpc>
              <a:spcBef>
                <a:spcPts val="0"/>
              </a:spcBef>
              <a:spcAft>
                <a:spcPts val="0"/>
              </a:spcAft>
              <a:defRPr>
                <a:solidFill>
                  <a:srgbClr val="FFFFFF"/>
                </a:solidFill>
                <a:latin typeface="+mn-lt"/>
                <a:cs typeface="+mn-cs"/>
              </a:defRPr>
            </a:lvl1pPr>
            <a:lvl2pPr>
              <a:defRPr>
                <a:solidFill>
                  <a:schemeClr val="lt1"/>
                </a:solidFill>
                <a:latin typeface="+mn-lt"/>
                <a:cs typeface="+mn-cs"/>
              </a:defRPr>
            </a:lvl2pPr>
            <a:lvl3pPr>
              <a:defRPr>
                <a:solidFill>
                  <a:schemeClr val="lt1"/>
                </a:solidFill>
                <a:latin typeface="+mn-lt"/>
                <a:cs typeface="+mn-cs"/>
              </a:defRPr>
            </a:lvl3pPr>
            <a:lvl4pPr>
              <a:defRPr>
                <a:solidFill>
                  <a:schemeClr val="lt1"/>
                </a:solidFill>
                <a:latin typeface="+mn-lt"/>
                <a:cs typeface="+mn-cs"/>
              </a:defRPr>
            </a:lvl4pPr>
            <a:lvl5pPr>
              <a:defRPr>
                <a:solidFill>
                  <a:schemeClr val="lt1"/>
                </a:solidFill>
                <a:latin typeface="+mn-lt"/>
                <a:cs typeface="+mn-cs"/>
              </a:defRPr>
            </a:lvl5pPr>
            <a:lvl6pPr>
              <a:defRPr>
                <a:solidFill>
                  <a:schemeClr val="lt1"/>
                </a:solidFill>
                <a:latin typeface="+mn-lt"/>
                <a:cs typeface="+mn-cs"/>
              </a:defRPr>
            </a:lvl6pPr>
            <a:lvl7pPr>
              <a:defRPr>
                <a:solidFill>
                  <a:schemeClr val="lt1"/>
                </a:solidFill>
                <a:latin typeface="+mn-lt"/>
                <a:cs typeface="+mn-cs"/>
              </a:defRPr>
            </a:lvl7pPr>
            <a:lvl8pPr>
              <a:defRPr>
                <a:solidFill>
                  <a:schemeClr val="lt1"/>
                </a:solidFill>
                <a:latin typeface="+mn-lt"/>
                <a:cs typeface="+mn-cs"/>
              </a:defRPr>
            </a:lvl8pPr>
            <a:lvl9pPr>
              <a:defRPr>
                <a:solidFill>
                  <a:schemeClr val="lt1"/>
                </a:solidFill>
                <a:latin typeface="+mn-lt"/>
                <a:cs typeface="+mn-cs"/>
              </a:defRPr>
            </a:lvl9pPr>
          </a:lstStyle>
          <a:p>
            <a:pPr algn="l" defTabSz="1218591">
              <a:defRPr/>
            </a:pPr>
            <a:endParaRPr lang="en-US" sz="2400" dirty="0"/>
          </a:p>
          <a:p>
            <a:pPr defTabSz="1218591">
              <a:defRPr/>
            </a:pPr>
            <a:r>
              <a:rPr lang="en-US" sz="2400" b="1" dirty="0" err="1" smtClean="0"/>
              <a:t>Safexpress</a:t>
            </a:r>
            <a:endParaRPr lang="en-US" sz="2400" b="1" dirty="0"/>
          </a:p>
          <a:p>
            <a:pPr algn="l" defTabSz="1218591">
              <a:defRPr/>
            </a:pPr>
            <a:endParaRPr lang="en-US" sz="2400" dirty="0"/>
          </a:p>
          <a:p>
            <a:pPr marL="380793" indent="-380793" algn="l" defTabSz="1218591">
              <a:buFont typeface="Arial"/>
              <a:buChar char="•"/>
              <a:defRPr/>
            </a:pPr>
            <a:r>
              <a:rPr lang="en-US" sz="2100" dirty="0" smtClean="0"/>
              <a:t>Needed visibility into performance of run-the-business ERP and mobility applications</a:t>
            </a:r>
          </a:p>
          <a:p>
            <a:pPr marL="380793" indent="-380793" algn="l" defTabSz="1218591">
              <a:buFont typeface="Arial"/>
              <a:buChar char="•"/>
              <a:defRPr/>
            </a:pPr>
            <a:endParaRPr lang="en-US" sz="2100" dirty="0" smtClean="0"/>
          </a:p>
          <a:p>
            <a:pPr marL="380793" indent="-380793" algn="l" defTabSz="1218591">
              <a:buFont typeface="Arial"/>
              <a:buChar char="•"/>
              <a:defRPr/>
            </a:pPr>
            <a:r>
              <a:rPr lang="en-US" sz="2100" dirty="0" smtClean="0"/>
              <a:t>Using APM and Log Analytics</a:t>
            </a:r>
          </a:p>
          <a:p>
            <a:pPr marL="380793" indent="-380793" algn="l" defTabSz="1218591">
              <a:buFont typeface="Arial"/>
              <a:buChar char="•"/>
              <a:defRPr/>
            </a:pPr>
            <a:endParaRPr lang="en-US" sz="2100" dirty="0" smtClean="0"/>
          </a:p>
        </p:txBody>
      </p:sp>
      <p:sp>
        <p:nvSpPr>
          <p:cNvPr id="12293" name="Slide Number Placeholder 5"/>
          <p:cNvSpPr>
            <a:spLocks noGrp="1"/>
          </p:cNvSpPr>
          <p:nvPr>
            <p:ph type="sldNum" sz="quarter" idx="11"/>
          </p:nvPr>
        </p:nvSpPr>
        <p:spPr bwMode="auto">
          <a:noFill/>
          <a:ln>
            <a:miter lim="800000"/>
            <a:headEnd/>
            <a:tailEnd/>
          </a:ln>
        </p:spPr>
        <p:txBody>
          <a:bodyPr/>
          <a:lstStyle/>
          <a:p>
            <a:fld id="{CAADD8D2-943D-4848-A680-538B72DBB0DD}" type="slidenum">
              <a:rPr lang="en-US" altLang="en-US" smtClean="0">
                <a:solidFill>
                  <a:srgbClr val="9F9F9F"/>
                </a:solidFill>
                <a:ea typeface="MS PGothic" pitchFamily="34" charset="-128"/>
              </a:rPr>
              <a:pPr/>
              <a:t>24</a:t>
            </a:fld>
            <a:endParaRPr lang="en-US" altLang="en-US" smtClean="0">
              <a:solidFill>
                <a:srgbClr val="9F9F9F"/>
              </a:solidFill>
              <a:ea typeface="MS PGothic" pitchFamily="34" charset="-128"/>
            </a:endParaRPr>
          </a:p>
        </p:txBody>
      </p:sp>
      <p:pic>
        <p:nvPicPr>
          <p:cNvPr id="12294" name="Oracle red badge logo" descr="Oracle logo in white on red staging background"/>
          <p:cNvPicPr>
            <a:picLocks noChangeAspect="1"/>
          </p:cNvPicPr>
          <p:nvPr/>
        </p:nvPicPr>
        <p:blipFill>
          <a:blip r:embed="rId3" cstate="print"/>
          <a:srcRect/>
          <a:stretch>
            <a:fillRect/>
          </a:stretch>
        </p:blipFill>
        <p:spPr bwMode="ltGray">
          <a:xfrm>
            <a:off x="531146" y="6265333"/>
            <a:ext cx="1623060" cy="592667"/>
          </a:xfrm>
          <a:prstGeom prst="rect">
            <a:avLst/>
          </a:prstGeom>
          <a:noFill/>
          <a:ln w="9525">
            <a:noFill/>
            <a:miter lim="800000"/>
            <a:headEnd/>
            <a:tailEnd/>
          </a:ln>
        </p:spPr>
      </p:pic>
      <p:sp>
        <p:nvSpPr>
          <p:cNvPr id="12295" name="Rectangle 9"/>
          <p:cNvSpPr>
            <a:spLocks noChangeArrowheads="1"/>
          </p:cNvSpPr>
          <p:nvPr/>
        </p:nvSpPr>
        <p:spPr bwMode="auto">
          <a:xfrm>
            <a:off x="956663" y="5246637"/>
            <a:ext cx="3072261" cy="1585023"/>
          </a:xfrm>
          <a:prstGeom prst="rect">
            <a:avLst/>
          </a:prstGeom>
          <a:noFill/>
          <a:ln w="9525">
            <a:noFill/>
            <a:miter lim="800000"/>
            <a:headEnd/>
            <a:tailEnd/>
          </a:ln>
        </p:spPr>
        <p:txBody>
          <a:bodyPr wrap="none" lIns="121893" tIns="60947" rIns="121893" bIns="60947">
            <a:spAutoFit/>
          </a:bodyPr>
          <a:lstStyle/>
          <a:p>
            <a:pPr algn="ctr" defTabSz="1218987" fontAlgn="base">
              <a:spcBef>
                <a:spcPct val="0"/>
              </a:spcBef>
              <a:spcAft>
                <a:spcPct val="0"/>
              </a:spcAft>
            </a:pPr>
            <a:r>
              <a:rPr lang="en-US" altLang="en-US" sz="3700" dirty="0" smtClean="0">
                <a:solidFill>
                  <a:srgbClr val="FFFFFF"/>
                </a:solidFill>
                <a:latin typeface="Arial" pitchFamily="34" charset="0"/>
                <a:ea typeface="MS PGothic" pitchFamily="34" charset="-128"/>
                <a:cs typeface="Arial" pitchFamily="34" charset="0"/>
              </a:rPr>
              <a:t>Under 5 days</a:t>
            </a:r>
            <a:endParaRPr lang="en-US" altLang="en-US" sz="3700" dirty="0">
              <a:solidFill>
                <a:srgbClr val="FFFFFF"/>
              </a:solidFill>
              <a:latin typeface="Arial" pitchFamily="34" charset="0"/>
              <a:ea typeface="MS PGothic" pitchFamily="34" charset="-128"/>
              <a:cs typeface="Arial" pitchFamily="34" charset="0"/>
            </a:endParaRPr>
          </a:p>
          <a:p>
            <a:pPr algn="ctr" defTabSz="1218987" fontAlgn="base">
              <a:spcBef>
                <a:spcPct val="0"/>
              </a:spcBef>
              <a:spcAft>
                <a:spcPct val="0"/>
              </a:spcAft>
            </a:pPr>
            <a:r>
              <a:rPr lang="en-US" altLang="en-US" sz="2100" dirty="0" smtClean="0">
                <a:solidFill>
                  <a:srgbClr val="FFFFFF"/>
                </a:solidFill>
                <a:latin typeface="Arial" pitchFamily="34" charset="0"/>
                <a:ea typeface="MS PGothic" pitchFamily="34" charset="-128"/>
                <a:cs typeface="Arial" pitchFamily="34" charset="0"/>
              </a:rPr>
              <a:t>Time-to-value</a:t>
            </a:r>
            <a:endParaRPr lang="en-US" altLang="en-US" sz="2100" dirty="0">
              <a:solidFill>
                <a:srgbClr val="FFFFFF"/>
              </a:solidFill>
              <a:latin typeface="Arial" pitchFamily="34" charset="0"/>
              <a:ea typeface="MS PGothic" pitchFamily="34" charset="-128"/>
              <a:cs typeface="Arial" pitchFamily="34" charset="0"/>
            </a:endParaRPr>
          </a:p>
          <a:p>
            <a:pPr algn="ctr" defTabSz="1218987" fontAlgn="base">
              <a:spcBef>
                <a:spcPct val="0"/>
              </a:spcBef>
              <a:spcAft>
                <a:spcPct val="0"/>
              </a:spcAft>
            </a:pPr>
            <a:endParaRPr lang="en-US" altLang="en-US" sz="3700" dirty="0">
              <a:solidFill>
                <a:srgbClr val="FFFFFF"/>
              </a:solidFill>
              <a:latin typeface="Arial" pitchFamily="34" charset="0"/>
              <a:ea typeface="MS PGothic" pitchFamily="34" charset="-128"/>
              <a:cs typeface="Arial" pitchFamily="34" charset="0"/>
            </a:endParaRPr>
          </a:p>
        </p:txBody>
      </p:sp>
      <p:sp>
        <p:nvSpPr>
          <p:cNvPr id="14" name="Rectangle 13"/>
          <p:cNvSpPr/>
          <p:nvPr/>
        </p:nvSpPr>
        <p:spPr>
          <a:xfrm>
            <a:off x="9307773" y="1757720"/>
            <a:ext cx="2548482" cy="3416320"/>
          </a:xfrm>
          <a:prstGeom prst="rect">
            <a:avLst/>
          </a:prstGeom>
        </p:spPr>
        <p:txBody>
          <a:bodyPr wrap="square">
            <a:spAutoFit/>
          </a:bodyPr>
          <a:lstStyle/>
          <a:p>
            <a:pPr marL="380793" indent="-380793" defTabSz="1218591">
              <a:buFont typeface="Arial"/>
              <a:buChar char="•"/>
              <a:defRPr/>
            </a:pPr>
            <a:r>
              <a:rPr lang="en-US" sz="2400" dirty="0" smtClean="0">
                <a:solidFill>
                  <a:srgbClr val="5F5F5F"/>
                </a:solidFill>
              </a:rPr>
              <a:t>Indian market leader in supply chain &amp; logistics</a:t>
            </a:r>
          </a:p>
          <a:p>
            <a:pPr marL="380793" indent="-380793" defTabSz="1218591">
              <a:buFont typeface="Arial"/>
              <a:buChar char="•"/>
              <a:defRPr/>
            </a:pPr>
            <a:endParaRPr lang="en-US" sz="2400" dirty="0" smtClean="0">
              <a:solidFill>
                <a:srgbClr val="5F5F5F"/>
              </a:solidFill>
            </a:endParaRPr>
          </a:p>
          <a:p>
            <a:pPr marL="380793" indent="-380793" defTabSz="1218591">
              <a:buFont typeface="Arial"/>
              <a:buChar char="•"/>
              <a:defRPr/>
            </a:pPr>
            <a:r>
              <a:rPr lang="en-US" sz="2400" dirty="0" smtClean="0">
                <a:solidFill>
                  <a:srgbClr val="5F5F5F"/>
                </a:solidFill>
              </a:rPr>
              <a:t>4,500+ vehicle fleet, 12M </a:t>
            </a:r>
            <a:r>
              <a:rPr lang="en-US" sz="2400" dirty="0" err="1" smtClean="0">
                <a:solidFill>
                  <a:srgbClr val="5F5F5F"/>
                </a:solidFill>
              </a:rPr>
              <a:t>sqft</a:t>
            </a:r>
            <a:r>
              <a:rPr lang="en-US" sz="2400" dirty="0" smtClean="0">
                <a:solidFill>
                  <a:srgbClr val="5F5F5F"/>
                </a:solidFill>
              </a:rPr>
              <a:t>. of warehouses</a:t>
            </a:r>
          </a:p>
          <a:p>
            <a:pPr marL="380793" indent="-380793" defTabSz="1218591">
              <a:buFont typeface="Arial"/>
              <a:buChar char="•"/>
              <a:defRPr/>
            </a:pPr>
            <a:endParaRPr lang="en-US" sz="2400" dirty="0" smtClean="0">
              <a:solidFill>
                <a:srgbClr val="5F5F5F"/>
              </a:solidFill>
            </a:endParaRPr>
          </a:p>
        </p:txBody>
      </p:sp>
      <p:sp>
        <p:nvSpPr>
          <p:cNvPr id="15" name="Footer Placeholder 4"/>
          <p:cNvSpPr>
            <a:spLocks noGrp="1"/>
          </p:cNvSpPr>
          <p:nvPr>
            <p:ph type="ftr" sz="quarter" idx="11"/>
          </p:nvPr>
        </p:nvSpPr>
        <p:spPr bwMode="gray">
          <a:xfrm>
            <a:off x="8621423" y="6556248"/>
            <a:ext cx="2743200" cy="182880"/>
          </a:xfrm>
        </p:spPr>
        <p:txBody>
          <a:bodyPr/>
          <a:lstStyle/>
          <a:p>
            <a:pPr algn="l"/>
            <a:r>
              <a:rPr lang="en-US" dirty="0" smtClean="0">
                <a:solidFill>
                  <a:srgbClr val="5F5F5F"/>
                </a:solidFill>
              </a:rPr>
              <a:t>Confidential – Oracle Internal</a:t>
            </a:r>
            <a:endParaRPr lang="en-US" dirty="0">
              <a:solidFill>
                <a:srgbClr val="5F5F5F"/>
              </a:solidFill>
            </a:endParaRPr>
          </a:p>
        </p:txBody>
      </p:sp>
      <p:pic>
        <p:nvPicPr>
          <p:cNvPr id="17" name="Picture 2" descr="http://www.safexpress.com/assets/images/Company-Logo-2.png"/>
          <p:cNvPicPr>
            <a:picLocks noChangeAspect="1" noChangeArrowheads="1"/>
          </p:cNvPicPr>
          <p:nvPr/>
        </p:nvPicPr>
        <p:blipFill>
          <a:blip r:embed="rId4" cstate="print"/>
          <a:srcRect/>
          <a:stretch>
            <a:fillRect/>
          </a:stretch>
        </p:blipFill>
        <p:spPr bwMode="auto">
          <a:xfrm>
            <a:off x="9475005" y="393795"/>
            <a:ext cx="2381250" cy="1162050"/>
          </a:xfrm>
          <a:prstGeom prst="rect">
            <a:avLst/>
          </a:prstGeom>
          <a:noFill/>
        </p:spPr>
      </p:pic>
      <p:pic>
        <p:nvPicPr>
          <p:cNvPr id="3074" name="Picture 2" descr="http://www.safexpress.com:16200/cs/groups/public/documents/document/lxbv/chvw/~edisp/20-years-celebrations-popup_nw.jpg"/>
          <p:cNvPicPr>
            <a:picLocks noChangeAspect="1" noChangeArrowheads="1"/>
          </p:cNvPicPr>
          <p:nvPr/>
        </p:nvPicPr>
        <p:blipFill>
          <a:blip r:embed="rId5" cstate="print"/>
          <a:srcRect/>
          <a:stretch>
            <a:fillRect/>
          </a:stretch>
        </p:blipFill>
        <p:spPr bwMode="auto">
          <a:xfrm>
            <a:off x="5027891" y="182035"/>
            <a:ext cx="4279882" cy="3688481"/>
          </a:xfrm>
          <a:prstGeom prst="rect">
            <a:avLst/>
          </a:prstGeom>
          <a:noFill/>
        </p:spPr>
      </p:pic>
      <p:pic>
        <p:nvPicPr>
          <p:cNvPr id="3075" name="Picture 3"/>
          <p:cNvPicPr>
            <a:picLocks noChangeAspect="1" noChangeArrowheads="1"/>
          </p:cNvPicPr>
          <p:nvPr/>
        </p:nvPicPr>
        <p:blipFill>
          <a:blip r:embed="rId6" cstate="print"/>
          <a:srcRect/>
          <a:stretch>
            <a:fillRect/>
          </a:stretch>
        </p:blipFill>
        <p:spPr bwMode="auto">
          <a:xfrm>
            <a:off x="5027891" y="3870516"/>
            <a:ext cx="4314825" cy="2486025"/>
          </a:xfrm>
          <a:prstGeom prst="rect">
            <a:avLst/>
          </a:prstGeom>
          <a:noFill/>
          <a:ln w="9525">
            <a:noFill/>
            <a:miter lim="800000"/>
            <a:headEnd/>
            <a:tailEnd/>
          </a:ln>
        </p:spPr>
      </p:pic>
      <p:sp>
        <p:nvSpPr>
          <p:cNvPr id="16" name="Rectangle 9"/>
          <p:cNvSpPr>
            <a:spLocks noChangeArrowheads="1"/>
          </p:cNvSpPr>
          <p:nvPr/>
        </p:nvSpPr>
        <p:spPr bwMode="auto">
          <a:xfrm>
            <a:off x="152400" y="2447438"/>
            <a:ext cx="4848225" cy="1338802"/>
          </a:xfrm>
          <a:prstGeom prst="rect">
            <a:avLst/>
          </a:prstGeom>
          <a:noFill/>
          <a:ln w="9525">
            <a:noFill/>
            <a:miter lim="800000"/>
            <a:headEnd/>
            <a:tailEnd/>
          </a:ln>
        </p:spPr>
        <p:txBody>
          <a:bodyPr wrap="square" lIns="121893" tIns="60947" rIns="121893" bIns="60947">
            <a:spAutoFit/>
          </a:bodyPr>
          <a:lstStyle/>
          <a:p>
            <a:pPr algn="ctr" defTabSz="1218987" fontAlgn="base">
              <a:spcBef>
                <a:spcPct val="0"/>
              </a:spcBef>
              <a:spcAft>
                <a:spcPct val="0"/>
              </a:spcAft>
            </a:pPr>
            <a:r>
              <a:rPr lang="en-US" altLang="en-US" sz="3700" dirty="0" smtClean="0">
                <a:solidFill>
                  <a:srgbClr val="FFFFFF"/>
                </a:solidFill>
                <a:latin typeface="Arial" pitchFamily="34" charset="0"/>
                <a:ea typeface="MS PGothic" pitchFamily="34" charset="-128"/>
                <a:cs typeface="Arial" pitchFamily="34" charset="0"/>
              </a:rPr>
              <a:t>Discovered and fixed</a:t>
            </a:r>
            <a:endParaRPr lang="en-US" altLang="en-US" sz="3700" dirty="0">
              <a:solidFill>
                <a:srgbClr val="FFFFFF"/>
              </a:solidFill>
              <a:latin typeface="Arial" pitchFamily="34" charset="0"/>
              <a:ea typeface="MS PGothic" pitchFamily="34" charset="-128"/>
              <a:cs typeface="Arial" pitchFamily="34" charset="0"/>
            </a:endParaRPr>
          </a:p>
          <a:p>
            <a:pPr algn="ctr" defTabSz="1218987" fontAlgn="base">
              <a:spcBef>
                <a:spcPct val="0"/>
              </a:spcBef>
              <a:spcAft>
                <a:spcPct val="0"/>
              </a:spcAft>
            </a:pPr>
            <a:r>
              <a:rPr lang="en-US" altLang="en-US" sz="2100" dirty="0" smtClean="0">
                <a:solidFill>
                  <a:srgbClr val="FFFFFF"/>
                </a:solidFill>
                <a:latin typeface="Arial" pitchFamily="34" charset="0"/>
                <a:ea typeface="MS PGothic" pitchFamily="34" charset="-128"/>
                <a:cs typeface="Arial" pitchFamily="34" charset="0"/>
              </a:rPr>
              <a:t>a system deployment oversight which had existed for a long time</a:t>
            </a:r>
            <a:endParaRPr lang="en-US" altLang="en-US" sz="3700" dirty="0">
              <a:solidFill>
                <a:srgbClr val="FFFFFF"/>
              </a:solidFill>
              <a:latin typeface="Arial" pitchFamily="34" charset="0"/>
              <a:ea typeface="MS PGothic" pitchFamily="34" charset="-128"/>
              <a:cs typeface="Arial" pitchFamily="34" charset="0"/>
            </a:endParaRPr>
          </a:p>
        </p:txBody>
      </p:sp>
      <p:sp>
        <p:nvSpPr>
          <p:cNvPr id="18" name="Rectangle 9"/>
          <p:cNvSpPr>
            <a:spLocks noChangeArrowheads="1"/>
          </p:cNvSpPr>
          <p:nvPr/>
        </p:nvSpPr>
        <p:spPr bwMode="auto">
          <a:xfrm>
            <a:off x="152400" y="3704738"/>
            <a:ext cx="4848225" cy="1585023"/>
          </a:xfrm>
          <a:prstGeom prst="rect">
            <a:avLst/>
          </a:prstGeom>
          <a:noFill/>
          <a:ln w="9525">
            <a:noFill/>
            <a:miter lim="800000"/>
            <a:headEnd/>
            <a:tailEnd/>
          </a:ln>
        </p:spPr>
        <p:txBody>
          <a:bodyPr wrap="square" lIns="121893" tIns="60947" rIns="121893" bIns="60947">
            <a:spAutoFit/>
          </a:bodyPr>
          <a:lstStyle/>
          <a:p>
            <a:pPr algn="ctr" defTabSz="1218987" fontAlgn="base">
              <a:spcBef>
                <a:spcPct val="0"/>
              </a:spcBef>
              <a:spcAft>
                <a:spcPct val="0"/>
              </a:spcAft>
            </a:pPr>
            <a:r>
              <a:rPr lang="en-US" altLang="en-US" sz="3700" dirty="0" smtClean="0">
                <a:solidFill>
                  <a:srgbClr val="FFFFFF"/>
                </a:solidFill>
                <a:latin typeface="Arial" pitchFamily="34" charset="0"/>
                <a:ea typeface="MS PGothic" pitchFamily="34" charset="-128"/>
                <a:cs typeface="Arial" pitchFamily="34" charset="0"/>
              </a:rPr>
              <a:t>Reduced effort </a:t>
            </a:r>
            <a:br>
              <a:rPr lang="en-US" altLang="en-US" sz="3700" dirty="0" smtClean="0">
                <a:solidFill>
                  <a:srgbClr val="FFFFFF"/>
                </a:solidFill>
                <a:latin typeface="Arial" pitchFamily="34" charset="0"/>
                <a:ea typeface="MS PGothic" pitchFamily="34" charset="-128"/>
                <a:cs typeface="Arial" pitchFamily="34" charset="0"/>
              </a:rPr>
            </a:br>
            <a:r>
              <a:rPr lang="en-US" altLang="en-US" sz="3700" dirty="0" smtClean="0">
                <a:solidFill>
                  <a:srgbClr val="FFFFFF"/>
                </a:solidFill>
                <a:latin typeface="Arial" pitchFamily="34" charset="0"/>
                <a:ea typeface="MS PGothic" pitchFamily="34" charset="-128"/>
                <a:cs typeface="Arial" pitchFamily="34" charset="0"/>
              </a:rPr>
              <a:t>by multiple FTEs</a:t>
            </a:r>
            <a:endParaRPr lang="en-US" altLang="en-US" sz="3700" dirty="0">
              <a:solidFill>
                <a:srgbClr val="FFFFFF"/>
              </a:solidFill>
              <a:latin typeface="Arial" pitchFamily="34" charset="0"/>
              <a:ea typeface="MS PGothic" pitchFamily="34" charset="-128"/>
              <a:cs typeface="Arial" pitchFamily="34" charset="0"/>
            </a:endParaRPr>
          </a:p>
          <a:p>
            <a:pPr algn="ctr" defTabSz="1218987" fontAlgn="base">
              <a:spcBef>
                <a:spcPct val="0"/>
              </a:spcBef>
              <a:spcAft>
                <a:spcPct val="0"/>
              </a:spcAft>
            </a:pPr>
            <a:r>
              <a:rPr lang="en-US" altLang="en-US" sz="2100" dirty="0" smtClean="0">
                <a:solidFill>
                  <a:srgbClr val="FFFFFF"/>
                </a:solidFill>
                <a:latin typeface="Arial" pitchFamily="34" charset="0"/>
                <a:ea typeface="MS PGothic" pitchFamily="34" charset="-128"/>
                <a:cs typeface="Arial" pitchFamily="34" charset="0"/>
              </a:rPr>
              <a:t>To diagnose routine issues</a:t>
            </a:r>
            <a:endParaRPr lang="en-US" altLang="en-US" sz="3700" dirty="0">
              <a:solidFill>
                <a:srgbClr val="FFFFFF"/>
              </a:solidFill>
              <a:latin typeface="Arial" pitchFamily="34" charset="0"/>
              <a:ea typeface="MS PGothic" pitchFamily="34" charset="-128"/>
              <a:cs typeface="Arial" pitchFamily="34" charset="0"/>
            </a:endParaRPr>
          </a:p>
        </p:txBody>
      </p:sp>
      <p:sp>
        <p:nvSpPr>
          <p:cNvPr id="19" name="Rectangle 18"/>
          <p:cNvSpPr/>
          <p:nvPr/>
        </p:nvSpPr>
        <p:spPr>
          <a:xfrm>
            <a:off x="9467850" y="5039410"/>
            <a:ext cx="2352675" cy="1200329"/>
          </a:xfrm>
          <a:prstGeom prst="rect">
            <a:avLst/>
          </a:prstGeom>
        </p:spPr>
        <p:txBody>
          <a:bodyPr wrap="square">
            <a:spAutoFit/>
          </a:bodyPr>
          <a:lstStyle/>
          <a:p>
            <a:r>
              <a:rPr lang="en-US" b="1" u="sng" dirty="0" smtClean="0">
                <a:hlinkClick r:id="rId7" tooltip="Safexpress Eliminates IT War Rooms with Efficient Management"/>
              </a:rPr>
              <a:t>VIDEO:  </a:t>
            </a:r>
            <a:r>
              <a:rPr lang="en-US" b="1" u="sng" dirty="0" err="1" smtClean="0">
                <a:hlinkClick r:id="rId7" tooltip="Safexpress Eliminates IT War Rooms with Efficient Management"/>
              </a:rPr>
              <a:t>Safexpress</a:t>
            </a:r>
            <a:r>
              <a:rPr lang="en-US" b="1" u="sng" dirty="0" smtClean="0">
                <a:hlinkClick r:id="rId7" tooltip="Safexpress Eliminates IT War Rooms with Efficient Management"/>
              </a:rPr>
              <a:t> Eliminates IT War Rooms with Efficient Management</a:t>
            </a:r>
            <a:endParaRPr lang="en-US" b="1" dirty="0"/>
          </a:p>
        </p:txBody>
      </p:sp>
    </p:spTree>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o-management-cloud-clr.png"/>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bwMode="gray">
          <a:xfrm>
            <a:off x="10106919" y="406400"/>
            <a:ext cx="1767337" cy="1048190"/>
          </a:xfrm>
          <a:prstGeom prst="rect">
            <a:avLst/>
          </a:prstGeom>
          <a:solidFill>
            <a:schemeClr val="bg1"/>
          </a:solidFill>
        </p:spPr>
      </p:pic>
      <p:grpSp>
        <p:nvGrpSpPr>
          <p:cNvPr id="2" name="Group 137"/>
          <p:cNvGrpSpPr>
            <a:grpSpLocks noChangeAspect="1"/>
          </p:cNvGrpSpPr>
          <p:nvPr/>
        </p:nvGrpSpPr>
        <p:grpSpPr bwMode="gray">
          <a:xfrm>
            <a:off x="7071080" y="406400"/>
            <a:ext cx="2269455" cy="1324919"/>
            <a:chOff x="3591" y="857"/>
            <a:chExt cx="531" cy="310"/>
          </a:xfrm>
        </p:grpSpPr>
        <p:sp>
          <p:nvSpPr>
            <p:cNvPr id="240" name="AutoShape 136"/>
            <p:cNvSpPr>
              <a:spLocks noChangeAspect="1" noChangeArrowheads="1" noTextEdit="1"/>
            </p:cNvSpPr>
            <p:nvPr/>
          </p:nvSpPr>
          <p:spPr bwMode="gray">
            <a:xfrm>
              <a:off x="3600" y="864"/>
              <a:ext cx="519" cy="30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41" name="Freeform 138"/>
            <p:cNvSpPr>
              <a:spLocks noEditPoints="1"/>
            </p:cNvSpPr>
            <p:nvPr/>
          </p:nvSpPr>
          <p:spPr bwMode="gray">
            <a:xfrm>
              <a:off x="3591" y="857"/>
              <a:ext cx="531" cy="310"/>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4">
                <a:alpha val="12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43" name="Freeform 138"/>
          <p:cNvSpPr>
            <a:spLocks noEditPoints="1"/>
          </p:cNvSpPr>
          <p:nvPr/>
        </p:nvSpPr>
        <p:spPr bwMode="gray">
          <a:xfrm>
            <a:off x="3558646" y="1454590"/>
            <a:ext cx="1561863" cy="911823"/>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bg2">
              <a:alpha val="57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Freeform 138"/>
          <p:cNvSpPr>
            <a:spLocks noEditPoints="1"/>
          </p:cNvSpPr>
          <p:nvPr/>
        </p:nvSpPr>
        <p:spPr bwMode="gray">
          <a:xfrm>
            <a:off x="1406504" y="4803950"/>
            <a:ext cx="1561863" cy="911823"/>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DCE3E4">
              <a:alpha val="57000"/>
            </a:srgb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Rectangle 7"/>
          <p:cNvSpPr/>
          <p:nvPr/>
        </p:nvSpPr>
        <p:spPr bwMode="gray">
          <a:xfrm>
            <a:off x="531811" y="3078873"/>
            <a:ext cx="6241411" cy="995907"/>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3" name="Slide Number Placeholder 2"/>
          <p:cNvSpPr>
            <a:spLocks noGrp="1"/>
          </p:cNvSpPr>
          <p:nvPr>
            <p:ph type="sldNum" sz="quarter" idx="12"/>
          </p:nvPr>
        </p:nvSpPr>
        <p:spPr bwMode="gray"/>
        <p:txBody>
          <a:bodyPr/>
          <a:lstStyle/>
          <a:p>
            <a:fld id="{C51EAA63-D034-42AE-91FA-B13B9518C7BE}" type="slidenum">
              <a:rPr lang="en-US" smtClean="0"/>
              <a:pPr/>
              <a:t>25</a:t>
            </a:fld>
            <a:endParaRPr lang="en-US" dirty="0"/>
          </a:p>
        </p:txBody>
      </p:sp>
      <p:sp>
        <p:nvSpPr>
          <p:cNvPr id="5" name="Title 4"/>
          <p:cNvSpPr>
            <a:spLocks noGrp="1"/>
          </p:cNvSpPr>
          <p:nvPr>
            <p:ph type="title"/>
          </p:nvPr>
        </p:nvSpPr>
        <p:spPr bwMode="gray">
          <a:xfrm>
            <a:off x="531812" y="406400"/>
            <a:ext cx="11125200" cy="889000"/>
          </a:xfrm>
        </p:spPr>
        <p:txBody>
          <a:bodyPr/>
          <a:lstStyle/>
          <a:p>
            <a:r>
              <a:rPr lang="en-US" dirty="0"/>
              <a:t>For More </a:t>
            </a:r>
            <a:r>
              <a:rPr lang="en-US" dirty="0" smtClean="0"/>
              <a:t>Information</a:t>
            </a:r>
            <a:endParaRPr lang="en-US" dirty="0"/>
          </a:p>
        </p:txBody>
      </p:sp>
      <p:sp>
        <p:nvSpPr>
          <p:cNvPr id="7" name="Rectangle 6"/>
          <p:cNvSpPr/>
          <p:nvPr/>
        </p:nvSpPr>
        <p:spPr bwMode="gray">
          <a:xfrm>
            <a:off x="531812" y="3228906"/>
            <a:ext cx="6075359" cy="584749"/>
          </a:xfrm>
          <a:prstGeom prst="rect">
            <a:avLst/>
          </a:prstGeom>
        </p:spPr>
        <p:txBody>
          <a:bodyPr vert="horz" lIns="0" tIns="0" rIns="0" bIns="0" rtlCol="0" anchor="b">
            <a:noAutofit/>
          </a:bodyPr>
          <a:lstStyle/>
          <a:p>
            <a:pPr>
              <a:lnSpc>
                <a:spcPct val="80000"/>
              </a:lnSpc>
              <a:spcBef>
                <a:spcPct val="0"/>
              </a:spcBef>
            </a:pPr>
            <a:r>
              <a:rPr lang="en-US" sz="3600" dirty="0">
                <a:solidFill>
                  <a:schemeClr val="bg2">
                    <a:lumMod val="10000"/>
                  </a:schemeClr>
                </a:solidFill>
                <a:latin typeface="+mj-lt"/>
                <a:ea typeface="+mj-ea"/>
                <a:cs typeface="+mj-cs"/>
              </a:rPr>
              <a:t>Cloud.oracle.com/management</a:t>
            </a:r>
          </a:p>
        </p:txBody>
      </p:sp>
      <p:sp>
        <p:nvSpPr>
          <p:cNvPr id="9" name="object 29"/>
          <p:cNvSpPr/>
          <p:nvPr/>
        </p:nvSpPr>
        <p:spPr bwMode="gray">
          <a:xfrm>
            <a:off x="2501585" y="4277434"/>
            <a:ext cx="1041215" cy="1035596"/>
          </a:xfrm>
          <a:custGeom>
            <a:avLst/>
            <a:gdLst/>
            <a:ahLst/>
            <a:cxnLst/>
            <a:rect l="l" t="t" r="r" b="b"/>
            <a:pathLst>
              <a:path w="1411998" h="1446936">
                <a:moveTo>
                  <a:pt x="173593" y="1424384"/>
                </a:moveTo>
                <a:lnTo>
                  <a:pt x="215964" y="1438592"/>
                </a:lnTo>
                <a:lnTo>
                  <a:pt x="261016" y="1445984"/>
                </a:lnTo>
                <a:lnTo>
                  <a:pt x="284365" y="1446936"/>
                </a:lnTo>
                <a:lnTo>
                  <a:pt x="1411998" y="1446936"/>
                </a:lnTo>
                <a:lnTo>
                  <a:pt x="1411998" y="0"/>
                </a:lnTo>
                <a:lnTo>
                  <a:pt x="0" y="0"/>
                </a:lnTo>
                <a:lnTo>
                  <a:pt x="179019" y="182156"/>
                </a:lnTo>
                <a:lnTo>
                  <a:pt x="266485" y="185706"/>
                </a:lnTo>
                <a:lnTo>
                  <a:pt x="352028" y="196171"/>
                </a:lnTo>
                <a:lnTo>
                  <a:pt x="435371" y="213274"/>
                </a:lnTo>
                <a:lnTo>
                  <a:pt x="516238" y="236737"/>
                </a:lnTo>
                <a:lnTo>
                  <a:pt x="594350" y="266283"/>
                </a:lnTo>
                <a:lnTo>
                  <a:pt x="669432" y="301634"/>
                </a:lnTo>
                <a:lnTo>
                  <a:pt x="741205" y="342512"/>
                </a:lnTo>
                <a:lnTo>
                  <a:pt x="809393" y="388641"/>
                </a:lnTo>
                <a:lnTo>
                  <a:pt x="873718" y="439742"/>
                </a:lnTo>
                <a:lnTo>
                  <a:pt x="933904" y="495538"/>
                </a:lnTo>
                <a:lnTo>
                  <a:pt x="989672" y="555751"/>
                </a:lnTo>
                <a:lnTo>
                  <a:pt x="1040747" y="620105"/>
                </a:lnTo>
                <a:lnTo>
                  <a:pt x="1086851" y="688321"/>
                </a:lnTo>
                <a:lnTo>
                  <a:pt x="1127707" y="760122"/>
                </a:lnTo>
                <a:lnTo>
                  <a:pt x="1163038" y="835230"/>
                </a:lnTo>
                <a:lnTo>
                  <a:pt x="1192566" y="913368"/>
                </a:lnTo>
                <a:lnTo>
                  <a:pt x="1216015" y="994259"/>
                </a:lnTo>
                <a:lnTo>
                  <a:pt x="1233108" y="1077625"/>
                </a:lnTo>
                <a:lnTo>
                  <a:pt x="1243566" y="1163187"/>
                </a:lnTo>
                <a:lnTo>
                  <a:pt x="1247114" y="1250670"/>
                </a:lnTo>
                <a:lnTo>
                  <a:pt x="1041717" y="1250670"/>
                </a:lnTo>
                <a:lnTo>
                  <a:pt x="1038851" y="1179952"/>
                </a:lnTo>
                <a:lnTo>
                  <a:pt x="1030402" y="1110788"/>
                </a:lnTo>
                <a:lnTo>
                  <a:pt x="1016594" y="1043402"/>
                </a:lnTo>
                <a:lnTo>
                  <a:pt x="997652" y="978018"/>
                </a:lnTo>
                <a:lnTo>
                  <a:pt x="973798" y="914861"/>
                </a:lnTo>
                <a:lnTo>
                  <a:pt x="945258" y="854154"/>
                </a:lnTo>
                <a:lnTo>
                  <a:pt x="912255" y="796122"/>
                </a:lnTo>
                <a:lnTo>
                  <a:pt x="875013" y="740988"/>
                </a:lnTo>
                <a:lnTo>
                  <a:pt x="833757" y="688977"/>
                </a:lnTo>
                <a:lnTo>
                  <a:pt x="788709" y="640313"/>
                </a:lnTo>
                <a:lnTo>
                  <a:pt x="740095" y="595220"/>
                </a:lnTo>
                <a:lnTo>
                  <a:pt x="688138" y="553922"/>
                </a:lnTo>
                <a:lnTo>
                  <a:pt x="637689" y="715224"/>
                </a:lnTo>
                <a:lnTo>
                  <a:pt x="677430" y="752055"/>
                </a:lnTo>
                <a:lnTo>
                  <a:pt x="714256" y="791805"/>
                </a:lnTo>
                <a:lnTo>
                  <a:pt x="747983" y="834289"/>
                </a:lnTo>
                <a:lnTo>
                  <a:pt x="778428" y="879325"/>
                </a:lnTo>
                <a:lnTo>
                  <a:pt x="805408" y="926730"/>
                </a:lnTo>
                <a:lnTo>
                  <a:pt x="828739" y="976322"/>
                </a:lnTo>
                <a:lnTo>
                  <a:pt x="848239" y="1027916"/>
                </a:lnTo>
                <a:lnTo>
                  <a:pt x="863725" y="1081331"/>
                </a:lnTo>
                <a:lnTo>
                  <a:pt x="875012" y="1136384"/>
                </a:lnTo>
                <a:lnTo>
                  <a:pt x="881919" y="1192891"/>
                </a:lnTo>
                <a:lnTo>
                  <a:pt x="884262" y="1250670"/>
                </a:lnTo>
                <a:lnTo>
                  <a:pt x="678548" y="1250670"/>
                </a:lnTo>
                <a:lnTo>
                  <a:pt x="432692" y="1191623"/>
                </a:lnTo>
                <a:lnTo>
                  <a:pt x="424192" y="1202480"/>
                </a:lnTo>
                <a:lnTo>
                  <a:pt x="414671" y="1212434"/>
                </a:lnTo>
                <a:lnTo>
                  <a:pt x="404205" y="1221411"/>
                </a:lnTo>
                <a:lnTo>
                  <a:pt x="392871" y="1229334"/>
                </a:lnTo>
                <a:lnTo>
                  <a:pt x="380746" y="1236126"/>
                </a:lnTo>
                <a:lnTo>
                  <a:pt x="367905" y="1241713"/>
                </a:lnTo>
                <a:lnTo>
                  <a:pt x="354427" y="1246017"/>
                </a:lnTo>
                <a:lnTo>
                  <a:pt x="340386" y="1248963"/>
                </a:lnTo>
                <a:lnTo>
                  <a:pt x="325860" y="1250476"/>
                </a:lnTo>
                <a:lnTo>
                  <a:pt x="318389" y="1250670"/>
                </a:lnTo>
                <a:lnTo>
                  <a:pt x="303693" y="1249907"/>
                </a:lnTo>
                <a:lnTo>
                  <a:pt x="289434" y="1247670"/>
                </a:lnTo>
                <a:lnTo>
                  <a:pt x="275691" y="1244035"/>
                </a:lnTo>
                <a:lnTo>
                  <a:pt x="262541" y="1239077"/>
                </a:lnTo>
                <a:lnTo>
                  <a:pt x="250062" y="1232874"/>
                </a:lnTo>
                <a:lnTo>
                  <a:pt x="238330" y="1225501"/>
                </a:lnTo>
                <a:lnTo>
                  <a:pt x="227424" y="1217034"/>
                </a:lnTo>
                <a:lnTo>
                  <a:pt x="217421" y="1207550"/>
                </a:lnTo>
                <a:lnTo>
                  <a:pt x="208398" y="1197124"/>
                </a:lnTo>
                <a:lnTo>
                  <a:pt x="200435" y="1185834"/>
                </a:lnTo>
                <a:lnTo>
                  <a:pt x="193607" y="1173754"/>
                </a:lnTo>
                <a:lnTo>
                  <a:pt x="187992" y="1160962"/>
                </a:lnTo>
                <a:lnTo>
                  <a:pt x="183669" y="1147533"/>
                </a:lnTo>
                <a:lnTo>
                  <a:pt x="180714" y="1133544"/>
                </a:lnTo>
                <a:lnTo>
                  <a:pt x="179206" y="1119071"/>
                </a:lnTo>
                <a:lnTo>
                  <a:pt x="179019" y="1111796"/>
                </a:lnTo>
                <a:lnTo>
                  <a:pt x="173593" y="1424384"/>
                </a:lnTo>
                <a:close/>
              </a:path>
              <a:path w="1411998" h="1446936">
                <a:moveTo>
                  <a:pt x="941" y="1184583"/>
                </a:moveTo>
                <a:lnTo>
                  <a:pt x="3716" y="1207414"/>
                </a:lnTo>
                <a:lnTo>
                  <a:pt x="8252" y="1229669"/>
                </a:lnTo>
                <a:lnTo>
                  <a:pt x="14477" y="1251272"/>
                </a:lnTo>
                <a:lnTo>
                  <a:pt x="22318" y="1272148"/>
                </a:lnTo>
                <a:lnTo>
                  <a:pt x="31702" y="1292222"/>
                </a:lnTo>
                <a:lnTo>
                  <a:pt x="42556" y="1311418"/>
                </a:lnTo>
                <a:lnTo>
                  <a:pt x="54808" y="1329661"/>
                </a:lnTo>
                <a:lnTo>
                  <a:pt x="68384" y="1346877"/>
                </a:lnTo>
                <a:lnTo>
                  <a:pt x="83213" y="1362990"/>
                </a:lnTo>
                <a:lnTo>
                  <a:pt x="99221" y="1377926"/>
                </a:lnTo>
                <a:lnTo>
                  <a:pt x="116336" y="1391608"/>
                </a:lnTo>
                <a:lnTo>
                  <a:pt x="134485" y="1403962"/>
                </a:lnTo>
                <a:lnTo>
                  <a:pt x="153594" y="1414912"/>
                </a:lnTo>
                <a:lnTo>
                  <a:pt x="173593" y="1424384"/>
                </a:lnTo>
                <a:lnTo>
                  <a:pt x="179019" y="1111796"/>
                </a:lnTo>
                <a:lnTo>
                  <a:pt x="179785" y="1097190"/>
                </a:lnTo>
                <a:lnTo>
                  <a:pt x="182033" y="1083007"/>
                </a:lnTo>
                <a:lnTo>
                  <a:pt x="185685" y="1069324"/>
                </a:lnTo>
                <a:lnTo>
                  <a:pt x="190664" y="1056220"/>
                </a:lnTo>
                <a:lnTo>
                  <a:pt x="196892" y="1043774"/>
                </a:lnTo>
                <a:lnTo>
                  <a:pt x="204293" y="1032064"/>
                </a:lnTo>
                <a:lnTo>
                  <a:pt x="212788" y="1021170"/>
                </a:lnTo>
                <a:lnTo>
                  <a:pt x="222300" y="1011171"/>
                </a:lnTo>
                <a:lnTo>
                  <a:pt x="232753" y="1002144"/>
                </a:lnTo>
                <a:lnTo>
                  <a:pt x="244068" y="994169"/>
                </a:lnTo>
                <a:lnTo>
                  <a:pt x="256169" y="987325"/>
                </a:lnTo>
                <a:lnTo>
                  <a:pt x="268977" y="981690"/>
                </a:lnTo>
                <a:lnTo>
                  <a:pt x="282416" y="977343"/>
                </a:lnTo>
                <a:lnTo>
                  <a:pt x="296409" y="974363"/>
                </a:lnTo>
                <a:lnTo>
                  <a:pt x="310877" y="972829"/>
                </a:lnTo>
                <a:lnTo>
                  <a:pt x="318389" y="972629"/>
                </a:lnTo>
                <a:lnTo>
                  <a:pt x="333115" y="973397"/>
                </a:lnTo>
                <a:lnTo>
                  <a:pt x="347395" y="975649"/>
                </a:lnTo>
                <a:lnTo>
                  <a:pt x="361153" y="979305"/>
                </a:lnTo>
                <a:lnTo>
                  <a:pt x="374313" y="984288"/>
                </a:lnTo>
                <a:lnTo>
                  <a:pt x="386798" y="990519"/>
                </a:lnTo>
                <a:lnTo>
                  <a:pt x="398533" y="997919"/>
                </a:lnTo>
                <a:lnTo>
                  <a:pt x="409439" y="1006410"/>
                </a:lnTo>
                <a:lnTo>
                  <a:pt x="419442" y="1015913"/>
                </a:lnTo>
                <a:lnTo>
                  <a:pt x="428466" y="1026349"/>
                </a:lnTo>
                <a:lnTo>
                  <a:pt x="436433" y="1037640"/>
                </a:lnTo>
                <a:lnTo>
                  <a:pt x="443267" y="1049707"/>
                </a:lnTo>
                <a:lnTo>
                  <a:pt x="448893" y="1062471"/>
                </a:lnTo>
                <a:lnTo>
                  <a:pt x="453233" y="1075855"/>
                </a:lnTo>
                <a:lnTo>
                  <a:pt x="456212" y="1089779"/>
                </a:lnTo>
                <a:lnTo>
                  <a:pt x="457754" y="1104165"/>
                </a:lnTo>
                <a:lnTo>
                  <a:pt x="457962" y="1111796"/>
                </a:lnTo>
                <a:lnTo>
                  <a:pt x="457196" y="1126468"/>
                </a:lnTo>
                <a:lnTo>
                  <a:pt x="454950" y="1140695"/>
                </a:lnTo>
                <a:lnTo>
                  <a:pt x="451300" y="1154400"/>
                </a:lnTo>
                <a:lnTo>
                  <a:pt x="446322" y="1167507"/>
                </a:lnTo>
                <a:lnTo>
                  <a:pt x="440094" y="1179940"/>
                </a:lnTo>
                <a:lnTo>
                  <a:pt x="432692" y="1191623"/>
                </a:lnTo>
                <a:lnTo>
                  <a:pt x="678548" y="1250670"/>
                </a:lnTo>
                <a:lnTo>
                  <a:pt x="678159" y="1230655"/>
                </a:lnTo>
                <a:lnTo>
                  <a:pt x="676997" y="1210777"/>
                </a:lnTo>
                <a:lnTo>
                  <a:pt x="675069" y="1191052"/>
                </a:lnTo>
                <a:lnTo>
                  <a:pt x="672382" y="1171500"/>
                </a:lnTo>
                <a:lnTo>
                  <a:pt x="668944" y="1152137"/>
                </a:lnTo>
                <a:lnTo>
                  <a:pt x="664762" y="1132981"/>
                </a:lnTo>
                <a:lnTo>
                  <a:pt x="659844" y="1114051"/>
                </a:lnTo>
                <a:lnTo>
                  <a:pt x="654196" y="1095365"/>
                </a:lnTo>
                <a:lnTo>
                  <a:pt x="647826" y="1076939"/>
                </a:lnTo>
                <a:lnTo>
                  <a:pt x="640741" y="1058792"/>
                </a:lnTo>
                <a:lnTo>
                  <a:pt x="632949" y="1040942"/>
                </a:lnTo>
                <a:lnTo>
                  <a:pt x="624457" y="1023407"/>
                </a:lnTo>
                <a:lnTo>
                  <a:pt x="615272" y="1006204"/>
                </a:lnTo>
                <a:lnTo>
                  <a:pt x="605402" y="989352"/>
                </a:lnTo>
                <a:lnTo>
                  <a:pt x="594853" y="972868"/>
                </a:lnTo>
                <a:lnTo>
                  <a:pt x="583634" y="956769"/>
                </a:lnTo>
                <a:lnTo>
                  <a:pt x="571751" y="941075"/>
                </a:lnTo>
                <a:lnTo>
                  <a:pt x="559211" y="925803"/>
                </a:lnTo>
                <a:lnTo>
                  <a:pt x="546023" y="910970"/>
                </a:lnTo>
                <a:lnTo>
                  <a:pt x="532193" y="896594"/>
                </a:lnTo>
                <a:lnTo>
                  <a:pt x="517802" y="882743"/>
                </a:lnTo>
                <a:lnTo>
                  <a:pt x="502963" y="869535"/>
                </a:lnTo>
                <a:lnTo>
                  <a:pt x="487694" y="856976"/>
                </a:lnTo>
                <a:lnTo>
                  <a:pt x="472013" y="845074"/>
                </a:lnTo>
                <a:lnTo>
                  <a:pt x="455935" y="833837"/>
                </a:lnTo>
                <a:lnTo>
                  <a:pt x="439480" y="823271"/>
                </a:lnTo>
                <a:lnTo>
                  <a:pt x="422663" y="813385"/>
                </a:lnTo>
                <a:lnTo>
                  <a:pt x="405502" y="804184"/>
                </a:lnTo>
                <a:lnTo>
                  <a:pt x="388014" y="795678"/>
                </a:lnTo>
                <a:lnTo>
                  <a:pt x="370217" y="787873"/>
                </a:lnTo>
                <a:lnTo>
                  <a:pt x="352128" y="780776"/>
                </a:lnTo>
                <a:lnTo>
                  <a:pt x="333764" y="774395"/>
                </a:lnTo>
                <a:lnTo>
                  <a:pt x="315142" y="768737"/>
                </a:lnTo>
                <a:lnTo>
                  <a:pt x="296279" y="763809"/>
                </a:lnTo>
                <a:lnTo>
                  <a:pt x="277193" y="759620"/>
                </a:lnTo>
                <a:lnTo>
                  <a:pt x="257901" y="756176"/>
                </a:lnTo>
                <a:lnTo>
                  <a:pt x="238421" y="753484"/>
                </a:lnTo>
                <a:lnTo>
                  <a:pt x="218769" y="751552"/>
                </a:lnTo>
                <a:lnTo>
                  <a:pt x="198962" y="750388"/>
                </a:lnTo>
                <a:lnTo>
                  <a:pt x="179019" y="749998"/>
                </a:lnTo>
                <a:lnTo>
                  <a:pt x="179019" y="545210"/>
                </a:lnTo>
                <a:lnTo>
                  <a:pt x="236762" y="547553"/>
                </a:lnTo>
                <a:lnTo>
                  <a:pt x="293237" y="554460"/>
                </a:lnTo>
                <a:lnTo>
                  <a:pt x="348262" y="565747"/>
                </a:lnTo>
                <a:lnTo>
                  <a:pt x="401653" y="581232"/>
                </a:lnTo>
                <a:lnTo>
                  <a:pt x="453226" y="600732"/>
                </a:lnTo>
                <a:lnTo>
                  <a:pt x="502800" y="624064"/>
                </a:lnTo>
                <a:lnTo>
                  <a:pt x="550190" y="651045"/>
                </a:lnTo>
                <a:lnTo>
                  <a:pt x="595214" y="681493"/>
                </a:lnTo>
                <a:lnTo>
                  <a:pt x="637689" y="715224"/>
                </a:lnTo>
                <a:lnTo>
                  <a:pt x="688138" y="553922"/>
                </a:lnTo>
                <a:lnTo>
                  <a:pt x="633062" y="516643"/>
                </a:lnTo>
                <a:lnTo>
                  <a:pt x="575091" y="483608"/>
                </a:lnTo>
                <a:lnTo>
                  <a:pt x="514449" y="455040"/>
                </a:lnTo>
                <a:lnTo>
                  <a:pt x="451361" y="431164"/>
                </a:lnTo>
                <a:lnTo>
                  <a:pt x="386050" y="412204"/>
                </a:lnTo>
                <a:lnTo>
                  <a:pt x="318739" y="398383"/>
                </a:lnTo>
                <a:lnTo>
                  <a:pt x="249654" y="389926"/>
                </a:lnTo>
                <a:lnTo>
                  <a:pt x="179019" y="387057"/>
                </a:lnTo>
                <a:lnTo>
                  <a:pt x="179019" y="182156"/>
                </a:lnTo>
                <a:lnTo>
                  <a:pt x="0" y="0"/>
                </a:lnTo>
                <a:lnTo>
                  <a:pt x="0" y="1161249"/>
                </a:lnTo>
                <a:lnTo>
                  <a:pt x="941" y="1184583"/>
                </a:lnTo>
                <a:close/>
              </a:path>
            </a:pathLst>
          </a:custGeom>
          <a:solidFill>
            <a:srgbClr val="ED1C24"/>
          </a:solidFill>
        </p:spPr>
        <p:txBody>
          <a:bodyPr wrap="square" lIns="0" tIns="0" rIns="0" bIns="0" rtlCol="0">
            <a:noAutofit/>
          </a:bodyPr>
          <a:lstStyle/>
          <a:p>
            <a:endParaRPr>
              <a:latin typeface="+mj-lt"/>
            </a:endParaRPr>
          </a:p>
        </p:txBody>
      </p:sp>
      <p:sp>
        <p:nvSpPr>
          <p:cNvPr id="10" name="Freeform 253"/>
          <p:cNvSpPr>
            <a:spLocks noEditPoints="1"/>
          </p:cNvSpPr>
          <p:nvPr/>
        </p:nvSpPr>
        <p:spPr bwMode="gray">
          <a:xfrm>
            <a:off x="533510" y="4268166"/>
            <a:ext cx="1002993" cy="995787"/>
          </a:xfrm>
          <a:custGeom>
            <a:avLst/>
            <a:gdLst/>
            <a:ahLst/>
            <a:cxnLst>
              <a:cxn ang="0">
                <a:pos x="388" y="398"/>
              </a:cxn>
              <a:cxn ang="0">
                <a:pos x="0" y="398"/>
              </a:cxn>
              <a:cxn ang="0">
                <a:pos x="0" y="393"/>
              </a:cxn>
              <a:cxn ang="0">
                <a:pos x="0" y="90"/>
              </a:cxn>
              <a:cxn ang="0">
                <a:pos x="11" y="51"/>
              </a:cxn>
              <a:cxn ang="0">
                <a:pos x="83" y="0"/>
              </a:cxn>
              <a:cxn ang="0">
                <a:pos x="90" y="0"/>
              </a:cxn>
              <a:cxn ang="0">
                <a:pos x="383" y="0"/>
              </a:cxn>
              <a:cxn ang="0">
                <a:pos x="388" y="0"/>
              </a:cxn>
              <a:cxn ang="0">
                <a:pos x="388" y="398"/>
              </a:cxn>
              <a:cxn ang="0">
                <a:pos x="64" y="85"/>
              </a:cxn>
              <a:cxn ang="0">
                <a:pos x="57" y="131"/>
              </a:cxn>
              <a:cxn ang="0">
                <a:pos x="83" y="170"/>
              </a:cxn>
              <a:cxn ang="0">
                <a:pos x="82" y="171"/>
              </a:cxn>
              <a:cxn ang="0">
                <a:pos x="55" y="164"/>
              </a:cxn>
              <a:cxn ang="0">
                <a:pos x="105" y="227"/>
              </a:cxn>
              <a:cxn ang="0">
                <a:pos x="105" y="228"/>
              </a:cxn>
              <a:cxn ang="0">
                <a:pos x="78" y="228"/>
              </a:cxn>
              <a:cxn ang="0">
                <a:pos x="137" y="273"/>
              </a:cxn>
              <a:cxn ang="0">
                <a:pos x="45" y="299"/>
              </a:cxn>
              <a:cxn ang="0">
                <a:pos x="47" y="302"/>
              </a:cxn>
              <a:cxn ang="0">
                <a:pos x="150" y="327"/>
              </a:cxn>
              <a:cxn ang="0">
                <a:pos x="227" y="307"/>
              </a:cxn>
              <a:cxn ang="0">
                <a:pos x="323" y="152"/>
              </a:cxn>
              <a:cxn ang="0">
                <a:pos x="335" y="127"/>
              </a:cxn>
              <a:cxn ang="0">
                <a:pos x="338" y="124"/>
              </a:cxn>
              <a:cxn ang="0">
                <a:pos x="356" y="105"/>
              </a:cxn>
              <a:cxn ang="0">
                <a:pos x="322" y="114"/>
              </a:cxn>
              <a:cxn ang="0">
                <a:pos x="321" y="112"/>
              </a:cxn>
              <a:cxn ang="0">
                <a:pos x="346" y="80"/>
              </a:cxn>
              <a:cxn ang="0">
                <a:pos x="311" y="93"/>
              </a:cxn>
              <a:cxn ang="0">
                <a:pos x="303" y="91"/>
              </a:cxn>
              <a:cxn ang="0">
                <a:pos x="201" y="111"/>
              </a:cxn>
              <a:cxn ang="0">
                <a:pos x="197" y="152"/>
              </a:cxn>
              <a:cxn ang="0">
                <a:pos x="64" y="85"/>
              </a:cxn>
            </a:cxnLst>
            <a:rect l="0" t="0" r="r" b="b"/>
            <a:pathLst>
              <a:path w="388" h="398">
                <a:moveTo>
                  <a:pt x="388" y="398"/>
                </a:moveTo>
                <a:cubicBezTo>
                  <a:pt x="259" y="398"/>
                  <a:pt x="130" y="398"/>
                  <a:pt x="0" y="398"/>
                </a:cubicBezTo>
                <a:cubicBezTo>
                  <a:pt x="0" y="396"/>
                  <a:pt x="0" y="395"/>
                  <a:pt x="0" y="393"/>
                </a:cubicBezTo>
                <a:cubicBezTo>
                  <a:pt x="0" y="292"/>
                  <a:pt x="0" y="191"/>
                  <a:pt x="0" y="90"/>
                </a:cubicBezTo>
                <a:cubicBezTo>
                  <a:pt x="0" y="76"/>
                  <a:pt x="4" y="63"/>
                  <a:pt x="11" y="51"/>
                </a:cubicBezTo>
                <a:cubicBezTo>
                  <a:pt x="28" y="24"/>
                  <a:pt x="51" y="5"/>
                  <a:pt x="83" y="0"/>
                </a:cubicBezTo>
                <a:cubicBezTo>
                  <a:pt x="85" y="0"/>
                  <a:pt x="88" y="0"/>
                  <a:pt x="90" y="0"/>
                </a:cubicBezTo>
                <a:cubicBezTo>
                  <a:pt x="188" y="0"/>
                  <a:pt x="285" y="0"/>
                  <a:pt x="383" y="0"/>
                </a:cubicBezTo>
                <a:cubicBezTo>
                  <a:pt x="385" y="0"/>
                  <a:pt x="386" y="0"/>
                  <a:pt x="388" y="0"/>
                </a:cubicBezTo>
                <a:cubicBezTo>
                  <a:pt x="388" y="133"/>
                  <a:pt x="388" y="265"/>
                  <a:pt x="388" y="398"/>
                </a:cubicBezTo>
                <a:close/>
                <a:moveTo>
                  <a:pt x="64" y="85"/>
                </a:moveTo>
                <a:cubicBezTo>
                  <a:pt x="56" y="100"/>
                  <a:pt x="54" y="115"/>
                  <a:pt x="57" y="131"/>
                </a:cubicBezTo>
                <a:cubicBezTo>
                  <a:pt x="61" y="147"/>
                  <a:pt x="70" y="160"/>
                  <a:pt x="83" y="170"/>
                </a:cubicBezTo>
                <a:cubicBezTo>
                  <a:pt x="82" y="170"/>
                  <a:pt x="82" y="171"/>
                  <a:pt x="82" y="171"/>
                </a:cubicBezTo>
                <a:cubicBezTo>
                  <a:pt x="73" y="169"/>
                  <a:pt x="64" y="167"/>
                  <a:pt x="55" y="164"/>
                </a:cubicBezTo>
                <a:cubicBezTo>
                  <a:pt x="57" y="196"/>
                  <a:pt x="74" y="217"/>
                  <a:pt x="105" y="227"/>
                </a:cubicBezTo>
                <a:cubicBezTo>
                  <a:pt x="105" y="227"/>
                  <a:pt x="105" y="227"/>
                  <a:pt x="105" y="228"/>
                </a:cubicBezTo>
                <a:cubicBezTo>
                  <a:pt x="96" y="228"/>
                  <a:pt x="87" y="228"/>
                  <a:pt x="78" y="228"/>
                </a:cubicBezTo>
                <a:cubicBezTo>
                  <a:pt x="88" y="255"/>
                  <a:pt x="108" y="270"/>
                  <a:pt x="137" y="273"/>
                </a:cubicBezTo>
                <a:cubicBezTo>
                  <a:pt x="109" y="294"/>
                  <a:pt x="79" y="302"/>
                  <a:pt x="45" y="299"/>
                </a:cubicBezTo>
                <a:cubicBezTo>
                  <a:pt x="46" y="301"/>
                  <a:pt x="46" y="301"/>
                  <a:pt x="47" y="302"/>
                </a:cubicBezTo>
                <a:cubicBezTo>
                  <a:pt x="79" y="320"/>
                  <a:pt x="113" y="329"/>
                  <a:pt x="150" y="327"/>
                </a:cubicBezTo>
                <a:cubicBezTo>
                  <a:pt x="177" y="326"/>
                  <a:pt x="203" y="321"/>
                  <a:pt x="227" y="307"/>
                </a:cubicBezTo>
                <a:cubicBezTo>
                  <a:pt x="287" y="274"/>
                  <a:pt x="319" y="221"/>
                  <a:pt x="323" y="152"/>
                </a:cubicBezTo>
                <a:cubicBezTo>
                  <a:pt x="324" y="142"/>
                  <a:pt x="325" y="133"/>
                  <a:pt x="335" y="127"/>
                </a:cubicBezTo>
                <a:cubicBezTo>
                  <a:pt x="336" y="127"/>
                  <a:pt x="337" y="125"/>
                  <a:pt x="338" y="124"/>
                </a:cubicBezTo>
                <a:cubicBezTo>
                  <a:pt x="344" y="118"/>
                  <a:pt x="349" y="112"/>
                  <a:pt x="356" y="105"/>
                </a:cubicBezTo>
                <a:cubicBezTo>
                  <a:pt x="343" y="108"/>
                  <a:pt x="333" y="111"/>
                  <a:pt x="322" y="114"/>
                </a:cubicBezTo>
                <a:cubicBezTo>
                  <a:pt x="322" y="113"/>
                  <a:pt x="321" y="113"/>
                  <a:pt x="321" y="112"/>
                </a:cubicBezTo>
                <a:cubicBezTo>
                  <a:pt x="333" y="104"/>
                  <a:pt x="342" y="93"/>
                  <a:pt x="346" y="80"/>
                </a:cubicBezTo>
                <a:cubicBezTo>
                  <a:pt x="334" y="84"/>
                  <a:pt x="322" y="88"/>
                  <a:pt x="311" y="93"/>
                </a:cubicBezTo>
                <a:cubicBezTo>
                  <a:pt x="308" y="94"/>
                  <a:pt x="305" y="93"/>
                  <a:pt x="303" y="91"/>
                </a:cubicBezTo>
                <a:cubicBezTo>
                  <a:pt x="271" y="61"/>
                  <a:pt x="219" y="71"/>
                  <a:pt x="201" y="111"/>
                </a:cubicBezTo>
                <a:cubicBezTo>
                  <a:pt x="195" y="124"/>
                  <a:pt x="194" y="137"/>
                  <a:pt x="197" y="152"/>
                </a:cubicBezTo>
                <a:cubicBezTo>
                  <a:pt x="143" y="149"/>
                  <a:pt x="99" y="126"/>
                  <a:pt x="64" y="85"/>
                </a:cubicBezTo>
                <a:close/>
              </a:path>
            </a:pathLst>
          </a:custGeom>
          <a:solidFill>
            <a:srgbClr val="FF0000"/>
          </a:solidFill>
          <a:ln w="9525">
            <a:noFill/>
            <a:round/>
            <a:headEnd/>
            <a:tailEnd/>
          </a:ln>
        </p:spPr>
        <p:txBody>
          <a:bodyPr vert="horz" wrap="square" lIns="82058" tIns="41029" rIns="82058" bIns="41029" numCol="1" anchor="t" anchorCtr="0" compatLnSpc="1">
            <a:prstTxWarp prst="textNoShape">
              <a:avLst/>
            </a:prstTxWarp>
          </a:bodyPr>
          <a:lstStyle/>
          <a:p>
            <a:endParaRPr lang="en-US"/>
          </a:p>
        </p:txBody>
      </p:sp>
      <p:sp>
        <p:nvSpPr>
          <p:cNvPr id="4" name="Rectangle 3"/>
          <p:cNvSpPr/>
          <p:nvPr/>
        </p:nvSpPr>
        <p:spPr bwMode="gray">
          <a:xfrm>
            <a:off x="533510" y="5355751"/>
            <a:ext cx="1945276" cy="646331"/>
          </a:xfrm>
          <a:prstGeom prst="rect">
            <a:avLst/>
          </a:prstGeom>
        </p:spPr>
        <p:txBody>
          <a:bodyPr wrap="none" lIns="0" rIns="0">
            <a:spAutoFit/>
          </a:bodyPr>
          <a:lstStyle/>
          <a:p>
            <a:r>
              <a:rPr lang="en-US" b="1" dirty="0" smtClean="0">
                <a:solidFill>
                  <a:schemeClr val="bg2">
                    <a:lumMod val="10000"/>
                  </a:schemeClr>
                </a:solidFill>
              </a:rPr>
              <a:t>#</a:t>
            </a:r>
            <a:r>
              <a:rPr lang="en-US" b="1" dirty="0" err="1" smtClean="0">
                <a:solidFill>
                  <a:schemeClr val="bg2">
                    <a:lumMod val="10000"/>
                  </a:schemeClr>
                </a:solidFill>
              </a:rPr>
              <a:t>MgmtCloud</a:t>
            </a:r>
            <a:endParaRPr lang="en-US" b="1" dirty="0" smtClean="0">
              <a:solidFill>
                <a:schemeClr val="bg2">
                  <a:lumMod val="10000"/>
                </a:schemeClr>
              </a:solidFill>
            </a:endParaRPr>
          </a:p>
          <a:p>
            <a:r>
              <a:rPr lang="en-US" b="1" dirty="0" smtClean="0">
                <a:solidFill>
                  <a:schemeClr val="bg2">
                    <a:lumMod val="10000"/>
                  </a:schemeClr>
                </a:solidFill>
              </a:rPr>
              <a:t>@</a:t>
            </a:r>
            <a:r>
              <a:rPr lang="en-US" b="1" dirty="0" err="1" smtClean="0">
                <a:solidFill>
                  <a:schemeClr val="bg2">
                    <a:lumMod val="10000"/>
                  </a:schemeClr>
                </a:solidFill>
              </a:rPr>
              <a:t>OracleMgmtCloud</a:t>
            </a:r>
            <a:endParaRPr lang="en-US" b="1" dirty="0" smtClean="0">
              <a:solidFill>
                <a:schemeClr val="bg2">
                  <a:lumMod val="10000"/>
                </a:schemeClr>
              </a:solidFill>
            </a:endParaRPr>
          </a:p>
        </p:txBody>
      </p:sp>
      <p:sp>
        <p:nvSpPr>
          <p:cNvPr id="12" name="Rectangle 11"/>
          <p:cNvSpPr/>
          <p:nvPr/>
        </p:nvSpPr>
        <p:spPr bwMode="gray">
          <a:xfrm>
            <a:off x="2501585" y="5355751"/>
            <a:ext cx="3362139" cy="369332"/>
          </a:xfrm>
          <a:prstGeom prst="rect">
            <a:avLst/>
          </a:prstGeom>
        </p:spPr>
        <p:txBody>
          <a:bodyPr wrap="none" lIns="0" rIns="0">
            <a:spAutoFit/>
          </a:bodyPr>
          <a:lstStyle/>
          <a:p>
            <a:r>
              <a:rPr lang="en-US" b="1" dirty="0" smtClean="0">
                <a:solidFill>
                  <a:schemeClr val="bg2">
                    <a:lumMod val="10000"/>
                  </a:schemeClr>
                </a:solidFill>
              </a:rPr>
              <a:t>community.oracle.com/</a:t>
            </a:r>
            <a:r>
              <a:rPr lang="en-US" b="1" dirty="0" err="1" smtClean="0">
                <a:solidFill>
                  <a:schemeClr val="bg2">
                    <a:lumMod val="10000"/>
                  </a:schemeClr>
                </a:solidFill>
              </a:rPr>
              <a:t>mgmtcloud</a:t>
            </a:r>
            <a:endParaRPr lang="en-US" b="1" dirty="0">
              <a:solidFill>
                <a:schemeClr val="bg2">
                  <a:lumMod val="10000"/>
                </a:schemeClr>
              </a:solidFill>
            </a:endParaRPr>
          </a:p>
        </p:txBody>
      </p:sp>
      <p:grpSp>
        <p:nvGrpSpPr>
          <p:cNvPr id="11" name="Group 247"/>
          <p:cNvGrpSpPr/>
          <p:nvPr/>
        </p:nvGrpSpPr>
        <p:grpSpPr bwMode="gray">
          <a:xfrm>
            <a:off x="531813" y="3078873"/>
            <a:ext cx="6241410" cy="998199"/>
            <a:chOff x="531812" y="3078873"/>
            <a:chExt cx="6577733" cy="998199"/>
          </a:xfrm>
        </p:grpSpPr>
        <p:cxnSp>
          <p:nvCxnSpPr>
            <p:cNvPr id="246" name="Straight Connector 245"/>
            <p:cNvCxnSpPr/>
            <p:nvPr/>
          </p:nvCxnSpPr>
          <p:spPr bwMode="gray">
            <a:xfrm>
              <a:off x="531812" y="3078873"/>
              <a:ext cx="6577733" cy="0"/>
            </a:xfrm>
            <a:prstGeom prst="line">
              <a:avLst/>
            </a:prstGeom>
            <a:ln w="19050">
              <a:solidFill>
                <a:schemeClr val="bg2">
                  <a:lumMod val="10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bwMode="gray">
            <a:xfrm>
              <a:off x="531812" y="4077072"/>
              <a:ext cx="6577733" cy="0"/>
            </a:xfrm>
            <a:prstGeom prst="line">
              <a:avLst/>
            </a:prstGeom>
            <a:ln w="19050">
              <a:solidFill>
                <a:srgbClr val="141919"/>
              </a:solidFill>
              <a:miter lim="800000"/>
            </a:ln>
          </p:spPr>
          <p:style>
            <a:lnRef idx="1">
              <a:schemeClr val="accent1"/>
            </a:lnRef>
            <a:fillRef idx="0">
              <a:schemeClr val="accent1"/>
            </a:fillRef>
            <a:effectRef idx="0">
              <a:schemeClr val="accent1"/>
            </a:effectRef>
            <a:fontRef idx="minor">
              <a:schemeClr val="tx1"/>
            </a:fontRef>
          </p:style>
        </p:cxnSp>
      </p:grpSp>
      <p:pic>
        <p:nvPicPr>
          <p:cNvPr id="21" name="Picture 20" descr="ic-OracleCloud-solid-gray.png"/>
          <p:cNvPicPr>
            <a:picLocks noChangeAspect="1"/>
          </p:cNvPicPr>
          <p:nvPr/>
        </p:nvPicPr>
        <p:blipFill>
          <a:blip r:embed="rId4" cstate="print">
            <a:duotone>
              <a:prstClr val="black"/>
              <a:srgbClr val="0070C0">
                <a:tint val="45000"/>
                <a:satMod val="400000"/>
              </a:srgbClr>
            </a:duotone>
          </a:blip>
          <a:srcRect l="15347" t="27907" r="15821" b="28964"/>
          <a:stretch>
            <a:fillRect/>
          </a:stretch>
        </p:blipFill>
        <p:spPr>
          <a:xfrm>
            <a:off x="6479969" y="3138980"/>
            <a:ext cx="4942854" cy="3133014"/>
          </a:xfrm>
          <a:prstGeom prst="rect">
            <a:avLst/>
          </a:prstGeom>
          <a:ln>
            <a:noFill/>
          </a:ln>
          <a:effectLst>
            <a:outerShdw blurRad="292100" dist="139700" dir="2700000" algn="tl" rotWithShape="0">
              <a:srgbClr val="333333">
                <a:alpha val="65000"/>
              </a:srgbClr>
            </a:outerShdw>
          </a:effectLst>
        </p:spPr>
      </p:pic>
      <p:sp>
        <p:nvSpPr>
          <p:cNvPr id="24" name="Oval 23"/>
          <p:cNvSpPr/>
          <p:nvPr/>
        </p:nvSpPr>
        <p:spPr>
          <a:xfrm>
            <a:off x="8640266" y="4102410"/>
            <a:ext cx="1449336" cy="1550950"/>
          </a:xfrm>
          <a:prstGeom prst="ellipse">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25" name="Oval 24"/>
          <p:cNvSpPr/>
          <p:nvPr/>
        </p:nvSpPr>
        <p:spPr>
          <a:xfrm>
            <a:off x="8187024" y="4337938"/>
            <a:ext cx="1449336" cy="1550950"/>
          </a:xfrm>
          <a:prstGeom prst="ellipse">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26" name="Oval 25"/>
          <p:cNvSpPr/>
          <p:nvPr/>
        </p:nvSpPr>
        <p:spPr>
          <a:xfrm>
            <a:off x="7833815" y="3835022"/>
            <a:ext cx="1662019" cy="1616458"/>
          </a:xfrm>
          <a:prstGeom prst="ellipse">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pic>
        <p:nvPicPr>
          <p:cNvPr id="27" name="Picture 3"/>
          <p:cNvPicPr>
            <a:picLocks noChangeAspect="1" noChangeArrowheads="1"/>
          </p:cNvPicPr>
          <p:nvPr/>
        </p:nvPicPr>
        <p:blipFill>
          <a:blip r:embed="rId5" cstate="print"/>
          <a:srcRect l="15580" t="20326" r="16304" b="26096"/>
          <a:stretch>
            <a:fillRect/>
          </a:stretch>
        </p:blipFill>
        <p:spPr bwMode="auto">
          <a:xfrm>
            <a:off x="6619162" y="3410199"/>
            <a:ext cx="4452898" cy="2581733"/>
          </a:xfrm>
          <a:prstGeom prst="rect">
            <a:avLst/>
          </a:prstGeom>
          <a:noFill/>
          <a:ln w="9525">
            <a:noFill/>
            <a:miter lim="800000"/>
            <a:headEnd/>
            <a:tailEnd/>
          </a:ln>
          <a:effectLst/>
        </p:spPr>
      </p:pic>
    </p:spTree>
    <p:extLst>
      <p:ext uri="{BB962C8B-B14F-4D97-AF65-F5344CB8AC3E}">
        <p14:creationId xmlns:p14="http://schemas.microsoft.com/office/powerpoint/2010/main" xmlns="" val="2149458506"/>
      </p:ext>
    </p:extLst>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51EAA63-D034-42AE-91FA-B13B9518C7BE}" type="slidenum">
              <a:rPr lang="en-US" smtClean="0"/>
              <a:pPr/>
              <a:t>26</a:t>
            </a:fld>
            <a:endParaRPr lang="en-US" dirty="0"/>
          </a:p>
        </p:txBody>
      </p:sp>
    </p:spTree>
    <p:extLst>
      <p:ext uri="{BB962C8B-B14F-4D97-AF65-F5344CB8AC3E}">
        <p14:creationId xmlns="" xmlns:p14="http://schemas.microsoft.com/office/powerpoint/2010/main" val="41436684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solidFill>
                  <a:srgbClr val="FF0000"/>
                </a:solidFill>
              </a:rPr>
              <a:t>Agenda</a:t>
            </a:r>
            <a:endParaRPr lang="en-US" dirty="0">
              <a:solidFill>
                <a:srgbClr val="FF0000"/>
              </a:solidFill>
            </a:endParaRPr>
          </a:p>
        </p:txBody>
      </p:sp>
      <p:sp>
        <p:nvSpPr>
          <p:cNvPr id="7" name="Content Placeholder 6"/>
          <p:cNvSpPr>
            <a:spLocks noGrp="1"/>
          </p:cNvSpPr>
          <p:nvPr>
            <p:ph idx="1"/>
          </p:nvPr>
        </p:nvSpPr>
        <p:spPr/>
        <p:txBody>
          <a:bodyPr/>
          <a:lstStyle/>
          <a:p>
            <a:r>
              <a:rPr lang="en-US" dirty="0" smtClean="0"/>
              <a:t>Modern IT Ops Challenges </a:t>
            </a:r>
          </a:p>
          <a:p>
            <a:r>
              <a:rPr lang="en-US" dirty="0" smtClean="0"/>
              <a:t>Next Generation Systems Management</a:t>
            </a:r>
          </a:p>
          <a:p>
            <a:r>
              <a:rPr lang="en-US" dirty="0" smtClean="0"/>
              <a:t>Demonstration</a:t>
            </a:r>
          </a:p>
          <a:p>
            <a:r>
              <a:rPr lang="en-US" dirty="0" smtClean="0"/>
              <a:t>Exelon Use Cases and Next Steps</a:t>
            </a:r>
          </a:p>
          <a:p>
            <a:endParaRPr lang="en-US" dirty="0" smtClean="0"/>
          </a:p>
          <a:p>
            <a:endParaRPr lang="en-US" dirty="0"/>
          </a:p>
        </p:txBody>
      </p:sp>
    </p:spTree>
    <p:extLst>
      <p:ext uri="{BB962C8B-B14F-4D97-AF65-F5344CB8AC3E}">
        <p14:creationId xmlns:p14="http://schemas.microsoft.com/office/powerpoint/2010/main" xmlns="" val="106370928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p:cNvPicPr>
          <p:nvPr/>
        </p:nvPicPr>
        <p:blipFill rotWithShape="1">
          <a:blip r:embed="rId3" cstate="screen">
            <a:duotone>
              <a:schemeClr val="accent5">
                <a:shade val="45000"/>
                <a:satMod val="135000"/>
              </a:schemeClr>
              <a:prstClr val="white"/>
            </a:duotone>
            <a:alphaModFix/>
            <a:extLst>
              <a:ext uri="{28A0092B-C50C-407E-A947-70E740481C1C}">
                <a14:useLocalDpi xmlns:a14="http://schemas.microsoft.com/office/drawing/2010/main" xmlns=""/>
              </a:ext>
            </a:extLst>
          </a:blip>
          <a:srcRect l="78951"/>
          <a:stretch/>
        </p:blipFill>
        <p:spPr bwMode="gray">
          <a:xfrm>
            <a:off x="9512135" y="1793174"/>
            <a:ext cx="2485346" cy="4620880"/>
          </a:xfrm>
          <a:prstGeom prst="rect">
            <a:avLst/>
          </a:prstGeom>
        </p:spPr>
      </p:pic>
      <p:sp>
        <p:nvSpPr>
          <p:cNvPr id="52228" name="Text Placeholder 4"/>
          <p:cNvSpPr>
            <a:spLocks noGrp="1"/>
          </p:cNvSpPr>
          <p:nvPr>
            <p:ph type="body" sz="quarter" idx="13"/>
          </p:nvPr>
        </p:nvSpPr>
        <p:spPr/>
        <p:txBody>
          <a:bodyPr>
            <a:normAutofit fontScale="92500"/>
          </a:bodyPr>
          <a:lstStyle/>
          <a:p>
            <a:pPr marL="228591" indent="-228591" defTabSz="914361">
              <a:spcBef>
                <a:spcPts val="1200"/>
              </a:spcBef>
              <a:defRPr/>
            </a:pPr>
            <a:r>
              <a:rPr lang="en-US" i="1" dirty="0" smtClean="0">
                <a:solidFill>
                  <a:schemeClr val="accent1"/>
                </a:solidFill>
              </a:rPr>
              <a:t>Social media ensures consequences of IT problems are instantly-reported and widely-known</a:t>
            </a:r>
          </a:p>
        </p:txBody>
      </p:sp>
      <p:sp>
        <p:nvSpPr>
          <p:cNvPr id="13" name="Title 1"/>
          <p:cNvSpPr>
            <a:spLocks noGrp="1"/>
          </p:cNvSpPr>
          <p:nvPr>
            <p:ph type="title"/>
          </p:nvPr>
        </p:nvSpPr>
        <p:spPr/>
        <p:txBody>
          <a:bodyPr/>
          <a:lstStyle/>
          <a:p>
            <a:r>
              <a:rPr lang="en-US" dirty="0" smtClean="0"/>
              <a:t>Challenges in 2017</a:t>
            </a:r>
          </a:p>
        </p:txBody>
      </p:sp>
      <p:sp>
        <p:nvSpPr>
          <p:cNvPr id="52230" name="Text Placeholder 5"/>
          <p:cNvSpPr>
            <a:spLocks noGrp="1"/>
          </p:cNvSpPr>
          <p:nvPr>
            <p:ph type="body" sz="quarter" idx="4294967295"/>
          </p:nvPr>
        </p:nvSpPr>
        <p:spPr>
          <a:xfrm>
            <a:off x="3555894" y="3977819"/>
            <a:ext cx="7998794" cy="534801"/>
          </a:xfrm>
        </p:spPr>
        <p:txBody>
          <a:bodyPr/>
          <a:lstStyle/>
          <a:p>
            <a:r>
              <a:rPr lang="en-US" b="1" dirty="0" smtClean="0"/>
              <a:t>Reported cost of a single outage</a:t>
            </a:r>
            <a:endParaRPr lang="en-US" sz="2000" dirty="0" smtClean="0"/>
          </a:p>
        </p:txBody>
      </p:sp>
      <p:sp>
        <p:nvSpPr>
          <p:cNvPr id="52229" name="Rectangle 8" descr="Icons, graphics, large numerical callout can be included here"/>
          <p:cNvSpPr>
            <a:spLocks noChangeArrowheads="1"/>
          </p:cNvSpPr>
          <p:nvPr/>
        </p:nvSpPr>
        <p:spPr bwMode="gray">
          <a:xfrm>
            <a:off x="510363" y="3390992"/>
            <a:ext cx="3359888" cy="1323975"/>
          </a:xfrm>
          <a:prstGeom prst="rect">
            <a:avLst/>
          </a:prstGeom>
          <a:noFill/>
          <a:ln w="9525">
            <a:noFill/>
            <a:miter lim="800000"/>
            <a:headEnd/>
            <a:tailEnd/>
          </a:ln>
        </p:spPr>
        <p:txBody>
          <a:bodyPr lIns="0" tIns="0" rIns="0" bIns="0" anchor="ctr"/>
          <a:lstStyle/>
          <a:p>
            <a:r>
              <a:rPr lang="en-US" sz="8800" b="1" dirty="0" smtClean="0">
                <a:latin typeface="Calibri" pitchFamily="34" charset="0"/>
              </a:rPr>
              <a:t>$150</a:t>
            </a:r>
            <a:r>
              <a:rPr lang="en-US" sz="6000" b="1" dirty="0" smtClean="0">
                <a:latin typeface="Calibri" pitchFamily="34" charset="0"/>
              </a:rPr>
              <a:t>m</a:t>
            </a:r>
            <a:endParaRPr lang="en-US" sz="8800" b="1" dirty="0" smtClean="0">
              <a:latin typeface="Calibri" pitchFamily="34" charset="0"/>
            </a:endParaRPr>
          </a:p>
        </p:txBody>
      </p:sp>
      <p:sp>
        <p:nvSpPr>
          <p:cNvPr id="17" name="Rectangle 8" descr="Icons, graphics, large numerical callout can be included here"/>
          <p:cNvSpPr>
            <a:spLocks noChangeArrowheads="1"/>
          </p:cNvSpPr>
          <p:nvPr/>
        </p:nvSpPr>
        <p:spPr bwMode="gray">
          <a:xfrm>
            <a:off x="506870" y="2101309"/>
            <a:ext cx="2877595" cy="1323975"/>
          </a:xfrm>
          <a:prstGeom prst="rect">
            <a:avLst/>
          </a:prstGeom>
          <a:noFill/>
          <a:ln w="9525">
            <a:noFill/>
            <a:miter lim="800000"/>
            <a:headEnd/>
            <a:tailEnd/>
          </a:ln>
        </p:spPr>
        <p:txBody>
          <a:bodyPr lIns="0" tIns="0" rIns="0" bIns="0" anchor="ctr"/>
          <a:lstStyle/>
          <a:p>
            <a:r>
              <a:rPr lang="en-US" sz="8800" b="1" dirty="0" smtClean="0">
                <a:latin typeface="Calibri" pitchFamily="34" charset="0"/>
              </a:rPr>
              <a:t>&gt;6000</a:t>
            </a:r>
          </a:p>
        </p:txBody>
      </p:sp>
      <p:sp>
        <p:nvSpPr>
          <p:cNvPr id="14" name="Rectangle 13"/>
          <p:cNvSpPr/>
          <p:nvPr/>
        </p:nvSpPr>
        <p:spPr>
          <a:xfrm>
            <a:off x="2188933" y="6372978"/>
            <a:ext cx="9963387" cy="369310"/>
          </a:xfrm>
          <a:prstGeom prst="rect">
            <a:avLst/>
          </a:prstGeom>
        </p:spPr>
        <p:txBody>
          <a:bodyPr wrap="square" lIns="121899" tIns="60949" rIns="121899" bIns="60949">
            <a:spAutoFit/>
          </a:bodyPr>
          <a:lstStyle/>
          <a:p>
            <a:r>
              <a:rPr lang="en-US" sz="800" dirty="0" smtClean="0">
                <a:solidFill>
                  <a:srgbClr val="000000"/>
                </a:solidFill>
                <a:latin typeface="Arial"/>
              </a:rPr>
              <a:t>Sources: 1. Downdetector.com, reporting an average of ~25 outages/day through August 31, 2016.  2.  Delta Investor Presentation</a:t>
            </a:r>
            <a:r>
              <a:rPr lang="en-US" sz="800" b="1" dirty="0" smtClean="0">
                <a:solidFill>
                  <a:srgbClr val="000000"/>
                </a:solidFill>
                <a:latin typeface="Arial"/>
              </a:rPr>
              <a:t>, </a:t>
            </a:r>
            <a:r>
              <a:rPr lang="en-US" sz="800" dirty="0" smtClean="0">
                <a:solidFill>
                  <a:srgbClr val="000000"/>
                </a:solidFill>
                <a:latin typeface="Arial"/>
              </a:rPr>
              <a:t>September 7, 2016</a:t>
            </a:r>
            <a:r>
              <a:rPr lang="en-US" sz="800" b="1" dirty="0" smtClean="0">
                <a:solidFill>
                  <a:srgbClr val="000000"/>
                </a:solidFill>
                <a:latin typeface="Arial"/>
              </a:rPr>
              <a:t>.  </a:t>
            </a:r>
            <a:r>
              <a:rPr lang="en-US" sz="800" dirty="0" smtClean="0">
                <a:solidFill>
                  <a:srgbClr val="000000"/>
                </a:solidFill>
                <a:latin typeface="Arial"/>
              </a:rPr>
              <a:t>3. Put The “Ops” In “</a:t>
            </a:r>
            <a:r>
              <a:rPr lang="en-US" sz="800" dirty="0" err="1" smtClean="0">
                <a:solidFill>
                  <a:srgbClr val="000000"/>
                </a:solidFill>
                <a:latin typeface="Arial"/>
              </a:rPr>
              <a:t>DevOps</a:t>
            </a:r>
            <a:r>
              <a:rPr lang="en-US" sz="800" dirty="0" smtClean="0">
                <a:solidFill>
                  <a:srgbClr val="000000"/>
                </a:solidFill>
                <a:latin typeface="Arial"/>
              </a:rPr>
              <a:t>”: Improve Speed And Agility Through Better Service Delivery, Forrester, August 2016.</a:t>
            </a:r>
            <a:endParaRPr lang="en-US" sz="800" dirty="0">
              <a:solidFill>
                <a:srgbClr val="000000"/>
              </a:solidFill>
              <a:latin typeface="Arial"/>
            </a:endParaRPr>
          </a:p>
        </p:txBody>
      </p:sp>
      <p:sp>
        <p:nvSpPr>
          <p:cNvPr id="25" name="Rectangle 24"/>
          <p:cNvSpPr/>
          <p:nvPr/>
        </p:nvSpPr>
        <p:spPr>
          <a:xfrm>
            <a:off x="3463235" y="2555559"/>
            <a:ext cx="4254626" cy="480131"/>
          </a:xfrm>
          <a:prstGeom prst="rect">
            <a:avLst/>
          </a:prstGeom>
        </p:spPr>
        <p:txBody>
          <a:bodyPr wrap="none">
            <a:spAutoFit/>
          </a:bodyPr>
          <a:lstStyle/>
          <a:p>
            <a:pPr marL="228600" indent="-228600">
              <a:lnSpc>
                <a:spcPct val="90000"/>
              </a:lnSpc>
              <a:spcBef>
                <a:spcPts val="1200"/>
              </a:spcBef>
              <a:buClr>
                <a:schemeClr val="tx1">
                  <a:lumMod val="60000"/>
                  <a:lumOff val="40000"/>
                </a:schemeClr>
              </a:buClr>
              <a:buFont typeface="Arial" panose="020B0604020202020204" pitchFamily="34" charset="0"/>
              <a:buChar char="•"/>
            </a:pPr>
            <a:r>
              <a:rPr lang="en-US" sz="2800" dirty="0" smtClean="0"/>
              <a:t>Major </a:t>
            </a:r>
            <a:r>
              <a:rPr lang="en-US" sz="2800" b="1" dirty="0" smtClean="0"/>
              <a:t>availability outages</a:t>
            </a:r>
            <a:endParaRPr lang="en-US" sz="2800" dirty="0" smtClean="0"/>
          </a:p>
        </p:txBody>
      </p:sp>
      <p:sp>
        <p:nvSpPr>
          <p:cNvPr id="26" name="Text Placeholder 5"/>
          <p:cNvSpPr txBox="1">
            <a:spLocks/>
          </p:cNvSpPr>
          <p:nvPr/>
        </p:nvSpPr>
        <p:spPr>
          <a:xfrm>
            <a:off x="3565788" y="5305880"/>
            <a:ext cx="7785038" cy="534801"/>
          </a:xfrm>
          <a:prstGeom prst="rect">
            <a:avLst/>
          </a:prstGeom>
        </p:spPr>
        <p:txBody>
          <a:bodyPr vert="horz" lIns="0" tIns="0" rIns="0" bIns="0" rtlCol="0">
            <a:noAutofit/>
          </a:bodyPr>
          <a:lstStyle/>
          <a:p>
            <a:pPr marL="228600" marR="0" lvl="0" indent="-228600" algn="l" defTabSz="914400" rtl="0" eaLnBrk="1" fontAlgn="auto" latinLnBrk="0" hangingPunct="1">
              <a:lnSpc>
                <a:spcPct val="90000"/>
              </a:lnSpc>
              <a:spcBef>
                <a:spcPts val="1200"/>
              </a:spcBef>
              <a:spcAft>
                <a:spcPts val="0"/>
              </a:spcAft>
              <a:buClr>
                <a:schemeClr val="tx1">
                  <a:lumMod val="60000"/>
                  <a:lumOff val="40000"/>
                </a:schemeClr>
              </a:buClr>
              <a:buSzTx/>
              <a:buFont typeface="Arial" panose="020B0604020202020204" pitchFamily="34" charset="0"/>
              <a:buChar char="•"/>
              <a:tabLst/>
              <a:defRPr/>
            </a:pPr>
            <a:r>
              <a:rPr lang="en-US" sz="2800" noProof="0" dirty="0" smtClean="0"/>
              <a:t>Customers who </a:t>
            </a:r>
            <a:r>
              <a:rPr lang="en-US" sz="2800" b="1" noProof="0" dirty="0" smtClean="0"/>
              <a:t>trust their monitoring</a:t>
            </a:r>
            <a:endParaRPr kumimoji="0" lang="en-US" sz="2800" b="1" i="0" u="none" strike="noStrike" kern="1200" cap="none" spc="0" normalizeH="0" baseline="0" noProof="0" dirty="0" smtClean="0">
              <a:ln>
                <a:noFill/>
              </a:ln>
              <a:effectLst/>
              <a:uLnTx/>
              <a:uFillTx/>
              <a:latin typeface="+mn-lt"/>
              <a:ea typeface="+mn-ea"/>
              <a:cs typeface="+mn-cs"/>
            </a:endParaRPr>
          </a:p>
        </p:txBody>
      </p:sp>
      <p:sp>
        <p:nvSpPr>
          <p:cNvPr id="27" name="Rectangle 8" descr="Icons, graphics, large numerical callout can be included here"/>
          <p:cNvSpPr>
            <a:spLocks noChangeArrowheads="1"/>
          </p:cNvSpPr>
          <p:nvPr/>
        </p:nvSpPr>
        <p:spPr bwMode="gray">
          <a:xfrm>
            <a:off x="529748" y="4730928"/>
            <a:ext cx="2638982" cy="1323975"/>
          </a:xfrm>
          <a:prstGeom prst="rect">
            <a:avLst/>
          </a:prstGeom>
          <a:noFill/>
          <a:ln w="9525">
            <a:noFill/>
            <a:miter lim="800000"/>
            <a:headEnd/>
            <a:tailEnd/>
          </a:ln>
        </p:spPr>
        <p:txBody>
          <a:bodyPr lIns="0" tIns="0" rIns="0" bIns="0" anchor="ctr"/>
          <a:lstStyle/>
          <a:p>
            <a:pPr algn="ctr"/>
            <a:r>
              <a:rPr lang="en-US" sz="8800" b="1" dirty="0" smtClean="0">
                <a:latin typeface="Calibri" pitchFamily="34" charset="0"/>
              </a:rPr>
              <a:t>6%</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p:cNvPicPr>
            <a:picLocks/>
          </p:cNvPicPr>
          <p:nvPr/>
        </p:nvPicPr>
        <p:blipFill rotWithShape="1">
          <a:blip r:embed="rId3" cstate="screen">
            <a:duotone>
              <a:srgbClr val="A52641">
                <a:shade val="45000"/>
                <a:satMod val="135000"/>
              </a:srgbClr>
              <a:prstClr val="white"/>
            </a:duotone>
            <a:alphaModFix/>
            <a:extLst>
              <a:ext uri="{28A0092B-C50C-407E-A947-70E740481C1C}">
                <a14:useLocalDpi xmlns="" xmlns:a14="http://schemas.microsoft.com/office/drawing/2010/main"/>
              </a:ext>
            </a:extLst>
          </a:blip>
          <a:srcRect l="8"/>
          <a:stretch/>
        </p:blipFill>
        <p:spPr bwMode="gray">
          <a:xfrm>
            <a:off x="191069" y="1793174"/>
            <a:ext cx="11806412" cy="4620880"/>
          </a:xfrm>
          <a:prstGeom prst="rect">
            <a:avLst/>
          </a:prstGeom>
        </p:spPr>
      </p:pic>
      <p:sp>
        <p:nvSpPr>
          <p:cNvPr id="26" name="Rectangle 25"/>
          <p:cNvSpPr/>
          <p:nvPr/>
        </p:nvSpPr>
        <p:spPr bwMode="gray">
          <a:xfrm>
            <a:off x="724740" y="5450883"/>
            <a:ext cx="2154910" cy="370343"/>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27" name="TextBox 26"/>
          <p:cNvSpPr txBox="1"/>
          <p:nvPr/>
        </p:nvSpPr>
        <p:spPr bwMode="gray">
          <a:xfrm>
            <a:off x="8031040" y="3028365"/>
            <a:ext cx="2230347" cy="374571"/>
          </a:xfrm>
          <a:prstGeom prst="roundRect">
            <a:avLst/>
          </a:prstGeom>
          <a:solidFill>
            <a:schemeClr val="tx1"/>
          </a:solidFill>
          <a:ln>
            <a:noFill/>
          </a:ln>
        </p:spPr>
        <p:txBody>
          <a:bodyPr wrap="none" lIns="121888" tIns="0" rIns="121888" bIns="0" rtlCol="0" anchor="ctr" anchorCtr="0">
            <a:spAutoFit/>
          </a:bodyPr>
          <a:lstStyle>
            <a:defPPr>
              <a:defRPr lang="en-US"/>
            </a:defPPr>
            <a:lvl1pPr algn="ctr" defTabSz="913981" fontAlgn="auto">
              <a:lnSpc>
                <a:spcPct val="90000"/>
              </a:lnSpc>
              <a:spcBef>
                <a:spcPts val="0"/>
              </a:spcBef>
              <a:spcAft>
                <a:spcPts val="0"/>
              </a:spcAft>
              <a:defRPr sz="2400">
                <a:solidFill>
                  <a:srgbClr val="5F5F5F"/>
                </a:solidFill>
                <a:latin typeface="Calibri"/>
              </a:defRPr>
            </a:lvl1pPr>
          </a:lstStyle>
          <a:p>
            <a:r>
              <a:rPr lang="en-US" dirty="0">
                <a:solidFill>
                  <a:srgbClr val="FFFFFF"/>
                </a:solidFill>
              </a:rPr>
              <a:t>Multiple Clouds</a:t>
            </a:r>
          </a:p>
        </p:txBody>
      </p:sp>
      <p:sp>
        <p:nvSpPr>
          <p:cNvPr id="28" name="TextBox 27"/>
          <p:cNvSpPr txBox="1"/>
          <p:nvPr/>
        </p:nvSpPr>
        <p:spPr bwMode="gray">
          <a:xfrm>
            <a:off x="1063402" y="4595908"/>
            <a:ext cx="1668369" cy="374571"/>
          </a:xfrm>
          <a:prstGeom prst="roundRect">
            <a:avLst/>
          </a:prstGeom>
          <a:solidFill>
            <a:schemeClr val="tx1"/>
          </a:solidFill>
          <a:ln>
            <a:noFill/>
          </a:ln>
        </p:spPr>
        <p:txBody>
          <a:bodyPr wrap="none" lIns="121888" tIns="0" rIns="121888" bIns="0" rtlCol="0" anchor="ctr" anchorCtr="0">
            <a:spAutoFit/>
          </a:bodyPr>
          <a:lstStyle>
            <a:defPPr>
              <a:defRPr lang="en-US"/>
            </a:defPPr>
            <a:lvl1pPr algn="ctr" defTabSz="913981" fontAlgn="auto">
              <a:lnSpc>
                <a:spcPct val="90000"/>
              </a:lnSpc>
              <a:spcBef>
                <a:spcPts val="0"/>
              </a:spcBef>
              <a:spcAft>
                <a:spcPts val="0"/>
              </a:spcAft>
              <a:defRPr sz="2400">
                <a:solidFill>
                  <a:srgbClr val="5F5F5F"/>
                </a:solidFill>
                <a:latin typeface="Calibri"/>
              </a:defRPr>
            </a:lvl1pPr>
          </a:lstStyle>
          <a:p>
            <a:r>
              <a:rPr lang="en-US" dirty="0">
                <a:solidFill>
                  <a:srgbClr val="FFFFFF"/>
                </a:solidFill>
              </a:rPr>
              <a:t>Integration</a:t>
            </a:r>
          </a:p>
        </p:txBody>
      </p:sp>
      <p:sp>
        <p:nvSpPr>
          <p:cNvPr id="29" name="TextBox 28"/>
          <p:cNvSpPr txBox="1"/>
          <p:nvPr/>
        </p:nvSpPr>
        <p:spPr bwMode="gray">
          <a:xfrm>
            <a:off x="8331790" y="4595908"/>
            <a:ext cx="1628847" cy="374571"/>
          </a:xfrm>
          <a:prstGeom prst="roundRect">
            <a:avLst/>
          </a:prstGeom>
          <a:solidFill>
            <a:schemeClr val="tx1"/>
          </a:solidFill>
          <a:ln>
            <a:noFill/>
          </a:ln>
        </p:spPr>
        <p:txBody>
          <a:bodyPr wrap="none" lIns="121888" tIns="0" rIns="121888" bIns="0" rtlCol="0" anchor="ctr" anchorCtr="0">
            <a:spAutoFit/>
          </a:bodyPr>
          <a:lstStyle>
            <a:defPPr>
              <a:defRPr lang="en-US"/>
            </a:defPPr>
            <a:lvl1pPr algn="ctr" defTabSz="913981" fontAlgn="auto">
              <a:lnSpc>
                <a:spcPct val="90000"/>
              </a:lnSpc>
              <a:spcBef>
                <a:spcPts val="0"/>
              </a:spcBef>
              <a:spcAft>
                <a:spcPts val="0"/>
              </a:spcAft>
              <a:defRPr sz="2400">
                <a:solidFill>
                  <a:srgbClr val="5F5F5F"/>
                </a:solidFill>
                <a:latin typeface="Calibri"/>
              </a:defRPr>
            </a:lvl1pPr>
          </a:lstStyle>
          <a:p>
            <a:r>
              <a:rPr lang="en-US" dirty="0">
                <a:solidFill>
                  <a:srgbClr val="FFFFFF"/>
                </a:solidFill>
              </a:rPr>
              <a:t>Containers</a:t>
            </a:r>
          </a:p>
        </p:txBody>
      </p:sp>
      <p:sp>
        <p:nvSpPr>
          <p:cNvPr id="30" name="TextBox 29"/>
          <p:cNvSpPr txBox="1"/>
          <p:nvPr/>
        </p:nvSpPr>
        <p:spPr bwMode="gray">
          <a:xfrm>
            <a:off x="497935" y="3836062"/>
            <a:ext cx="2799302" cy="374571"/>
          </a:xfrm>
          <a:prstGeom prst="roundRect">
            <a:avLst/>
          </a:prstGeom>
          <a:solidFill>
            <a:schemeClr val="tx1"/>
          </a:solidFill>
          <a:ln>
            <a:noFill/>
          </a:ln>
        </p:spPr>
        <p:txBody>
          <a:bodyPr wrap="none" lIns="121888" tIns="0" rIns="121888" bIns="0" rtlCol="0" anchor="ctr" anchorCtr="0">
            <a:spAutoFit/>
          </a:bodyPr>
          <a:lstStyle>
            <a:defPPr>
              <a:defRPr lang="en-US"/>
            </a:defPPr>
            <a:lvl1pPr algn="ctr" defTabSz="913981" fontAlgn="auto">
              <a:lnSpc>
                <a:spcPct val="90000"/>
              </a:lnSpc>
              <a:spcBef>
                <a:spcPts val="0"/>
              </a:spcBef>
              <a:spcAft>
                <a:spcPts val="0"/>
              </a:spcAft>
              <a:defRPr sz="2400">
                <a:solidFill>
                  <a:srgbClr val="5F5F5F"/>
                </a:solidFill>
                <a:latin typeface="Calibri"/>
              </a:defRPr>
            </a:lvl1pPr>
          </a:lstStyle>
          <a:p>
            <a:r>
              <a:rPr lang="en-US" dirty="0">
                <a:solidFill>
                  <a:srgbClr val="FFFFFF"/>
                </a:solidFill>
              </a:rPr>
              <a:t>Continuous Delivery</a:t>
            </a:r>
          </a:p>
        </p:txBody>
      </p:sp>
      <p:sp>
        <p:nvSpPr>
          <p:cNvPr id="31" name="TextBox 30"/>
          <p:cNvSpPr txBox="1"/>
          <p:nvPr/>
        </p:nvSpPr>
        <p:spPr bwMode="gray">
          <a:xfrm>
            <a:off x="7814059" y="3836062"/>
            <a:ext cx="2664309" cy="374571"/>
          </a:xfrm>
          <a:prstGeom prst="roundRect">
            <a:avLst/>
          </a:prstGeom>
          <a:solidFill>
            <a:schemeClr val="tx1"/>
          </a:solidFill>
          <a:ln>
            <a:noFill/>
          </a:ln>
        </p:spPr>
        <p:txBody>
          <a:bodyPr wrap="none" lIns="121888" tIns="0" rIns="121888" bIns="0" rtlCol="0" anchor="ctr" anchorCtr="0">
            <a:spAutoFit/>
          </a:bodyPr>
          <a:lstStyle>
            <a:defPPr>
              <a:defRPr lang="en-US"/>
            </a:defPPr>
            <a:lvl1pPr algn="ctr" defTabSz="913981" fontAlgn="auto">
              <a:lnSpc>
                <a:spcPct val="90000"/>
              </a:lnSpc>
              <a:spcBef>
                <a:spcPts val="0"/>
              </a:spcBef>
              <a:spcAft>
                <a:spcPts val="0"/>
              </a:spcAft>
              <a:defRPr sz="2400">
                <a:solidFill>
                  <a:srgbClr val="5F5F5F"/>
                </a:solidFill>
                <a:latin typeface="Calibri"/>
              </a:defRPr>
            </a:lvl1pPr>
          </a:lstStyle>
          <a:p>
            <a:r>
              <a:rPr lang="en-US" dirty="0">
                <a:solidFill>
                  <a:srgbClr val="FFFFFF"/>
                </a:solidFill>
              </a:rPr>
              <a:t>Polyglot Languages</a:t>
            </a:r>
          </a:p>
        </p:txBody>
      </p:sp>
      <p:sp>
        <p:nvSpPr>
          <p:cNvPr id="32" name="TextBox 31"/>
          <p:cNvSpPr txBox="1"/>
          <p:nvPr/>
        </p:nvSpPr>
        <p:spPr bwMode="gray">
          <a:xfrm>
            <a:off x="842955" y="3028365"/>
            <a:ext cx="2109263" cy="374571"/>
          </a:xfrm>
          <a:prstGeom prst="roundRect">
            <a:avLst/>
          </a:prstGeom>
          <a:solidFill>
            <a:schemeClr val="tx1"/>
          </a:solidFill>
          <a:ln>
            <a:noFill/>
          </a:ln>
        </p:spPr>
        <p:txBody>
          <a:bodyPr wrap="none" lIns="121888" tIns="0" rIns="121888" bIns="0" rtlCol="0" anchor="ctr" anchorCtr="0">
            <a:spAutoFit/>
          </a:bodyPr>
          <a:lstStyle/>
          <a:p>
            <a:pPr algn="ctr" defTabSz="913981">
              <a:lnSpc>
                <a:spcPct val="90000"/>
              </a:lnSpc>
            </a:pPr>
            <a:r>
              <a:rPr lang="en-US" sz="2400" dirty="0" smtClean="0">
                <a:solidFill>
                  <a:srgbClr val="FFFFFF"/>
                </a:solidFill>
                <a:latin typeface="Calibri"/>
              </a:rPr>
              <a:t>Micro-Services</a:t>
            </a:r>
          </a:p>
        </p:txBody>
      </p:sp>
      <p:sp>
        <p:nvSpPr>
          <p:cNvPr id="33" name="Rectangle 32"/>
          <p:cNvSpPr/>
          <p:nvPr/>
        </p:nvSpPr>
        <p:spPr bwMode="gray">
          <a:xfrm>
            <a:off x="8704631" y="5476286"/>
            <a:ext cx="1496290" cy="369332"/>
          </a:xfrm>
          <a:prstGeom prst="rect">
            <a:avLst/>
          </a:prstGeom>
        </p:spPr>
        <p:txBody>
          <a:bodyPr wrap="square">
            <a:spAutoFit/>
          </a:bodyPr>
          <a:lstStyle/>
          <a:p>
            <a:pPr algn="ctr"/>
            <a:r>
              <a:rPr lang="en-US" b="1" dirty="0" smtClean="0">
                <a:solidFill>
                  <a:schemeClr val="tx2">
                    <a:lumMod val="75000"/>
                  </a:schemeClr>
                </a:solidFill>
              </a:rPr>
              <a:t>On Premise</a:t>
            </a:r>
          </a:p>
        </p:txBody>
      </p:sp>
      <p:pic>
        <p:nvPicPr>
          <p:cNvPr id="34" name="Picture 33" descr="Oracle-Product-Logo.png"/>
          <p:cNvPicPr>
            <a:picLocks noChangeAspect="1"/>
          </p:cNvPicPr>
          <p:nvPr/>
        </p:nvPicPr>
        <p:blipFill>
          <a:blip r:embed="rId4" cstate="screen">
            <a:extLst>
              <a:ext uri="{28A0092B-C50C-407E-A947-70E740481C1C}">
                <a14:useLocalDpi xmlns="" xmlns:a14="http://schemas.microsoft.com/office/drawing/2010/main"/>
              </a:ext>
            </a:extLst>
          </a:blip>
          <a:stretch>
            <a:fillRect/>
          </a:stretch>
        </p:blipFill>
        <p:spPr bwMode="gray">
          <a:xfrm>
            <a:off x="1312074" y="2164899"/>
            <a:ext cx="1217070" cy="539616"/>
          </a:xfrm>
          <a:prstGeom prst="rect">
            <a:avLst/>
          </a:prstGeom>
        </p:spPr>
      </p:pic>
      <p:pic>
        <p:nvPicPr>
          <p:cNvPr id="35" name="Picture 34"/>
          <p:cNvPicPr>
            <a:picLocks noChangeAspect="1"/>
          </p:cNvPicPr>
          <p:nvPr/>
        </p:nvPicPr>
        <p:blipFill>
          <a:blip r:embed="rId5" cstate="screen">
            <a:extLst>
              <a:ext uri="{28A0092B-C50C-407E-A947-70E740481C1C}">
                <a14:useLocalDpi xmlns="" xmlns:a14="http://schemas.microsoft.com/office/drawing/2010/main"/>
              </a:ext>
            </a:extLst>
          </a:blip>
          <a:stretch>
            <a:fillRect/>
          </a:stretch>
        </p:blipFill>
        <p:spPr bwMode="gray">
          <a:xfrm>
            <a:off x="797308" y="5505312"/>
            <a:ext cx="2023162" cy="242780"/>
          </a:xfrm>
          <a:prstGeom prst="rect">
            <a:avLst/>
          </a:prstGeom>
        </p:spPr>
      </p:pic>
      <p:pic>
        <p:nvPicPr>
          <p:cNvPr id="36" name="Picture 35"/>
          <p:cNvPicPr>
            <a:picLocks noChangeAspect="1"/>
          </p:cNvPicPr>
          <p:nvPr/>
        </p:nvPicPr>
        <p:blipFill>
          <a:blip r:embed="rId6" cstate="screen">
            <a:extLst>
              <a:ext uri="{28A0092B-C50C-407E-A947-70E740481C1C}">
                <a14:useLocalDpi xmlns="" xmlns:a14="http://schemas.microsoft.com/office/drawing/2010/main"/>
              </a:ext>
            </a:extLst>
          </a:blip>
          <a:stretch>
            <a:fillRect/>
          </a:stretch>
        </p:blipFill>
        <p:spPr bwMode="gray">
          <a:xfrm>
            <a:off x="8325520" y="2076170"/>
            <a:ext cx="1331432" cy="532573"/>
          </a:xfrm>
          <a:prstGeom prst="rect">
            <a:avLst/>
          </a:prstGeom>
        </p:spPr>
      </p:pic>
      <p:pic>
        <p:nvPicPr>
          <p:cNvPr id="37" name="Picture 36" descr="Oracle logo in white on red staging background"/>
          <p:cNvPicPr>
            <a:picLocks noChangeAspect="1"/>
          </p:cNvPicPr>
          <p:nvPr/>
        </p:nvPicPr>
        <p:blipFill>
          <a:blip r:embed="rId7" cstate="screen">
            <a:extLst>
              <a:ext uri="{28A0092B-C50C-407E-A947-70E740481C1C}">
                <a14:useLocalDpi xmlns="" xmlns:a14="http://schemas.microsoft.com/office/drawing/2010/main"/>
              </a:ext>
            </a:extLst>
          </a:blip>
          <a:stretch>
            <a:fillRect/>
          </a:stretch>
        </p:blipFill>
        <p:spPr bwMode="gray">
          <a:xfrm>
            <a:off x="530352" y="6263640"/>
            <a:ext cx="1625138" cy="594360"/>
          </a:xfrm>
          <a:prstGeom prst="rect">
            <a:avLst/>
          </a:prstGeom>
        </p:spPr>
      </p:pic>
      <p:sp>
        <p:nvSpPr>
          <p:cNvPr id="38" name="Rounded Rectangle 37"/>
          <p:cNvSpPr/>
          <p:nvPr/>
        </p:nvSpPr>
        <p:spPr bwMode="gray">
          <a:xfrm>
            <a:off x="3821973" y="2358571"/>
            <a:ext cx="3706756" cy="2796966"/>
          </a:xfrm>
          <a:prstGeom prst="roundRect">
            <a:avLst>
              <a:gd name="adj" fmla="val 7220"/>
            </a:avLst>
          </a:prstGeom>
          <a:solidFill>
            <a:srgbClr val="FFFFFF"/>
          </a:solidFill>
          <a:ln w="6350" cmpd="sng">
            <a:solidFill>
              <a:schemeClr val="tx1"/>
            </a:solidFill>
            <a:prstDash val="dot"/>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grpSp>
        <p:nvGrpSpPr>
          <p:cNvPr id="2" name="Group 38"/>
          <p:cNvGrpSpPr/>
          <p:nvPr/>
        </p:nvGrpSpPr>
        <p:grpSpPr bwMode="gray">
          <a:xfrm>
            <a:off x="4019002" y="2685932"/>
            <a:ext cx="3226898" cy="2176353"/>
            <a:chOff x="4113212" y="1962646"/>
            <a:chExt cx="3281216" cy="2212987"/>
          </a:xfrm>
        </p:grpSpPr>
        <p:pic>
          <p:nvPicPr>
            <p:cNvPr id="40" name="Picture 39" descr="tag_cloud_apps.jpg"/>
            <p:cNvPicPr>
              <a:picLocks noChangeAspect="1"/>
            </p:cNvPicPr>
            <p:nvPr/>
          </p:nvPicPr>
          <p:blipFill>
            <a:blip r:embed="rId8" cstate="screen">
              <a:extLst>
                <a:ext uri="{28A0092B-C50C-407E-A947-70E740481C1C}">
                  <a14:useLocalDpi xmlns="" xmlns:a14="http://schemas.microsoft.com/office/drawing/2010/main"/>
                </a:ext>
              </a:extLst>
            </a:blip>
            <a:stretch>
              <a:fillRect/>
            </a:stretch>
          </p:blipFill>
          <p:spPr bwMode="gray">
            <a:xfrm>
              <a:off x="4189412" y="1962646"/>
              <a:ext cx="3205016" cy="2212987"/>
            </a:xfrm>
            <a:prstGeom prst="rect">
              <a:avLst/>
            </a:prstGeom>
          </p:spPr>
        </p:pic>
        <p:pic>
          <p:nvPicPr>
            <p:cNvPr id="41" name="Picture 3"/>
            <p:cNvPicPr>
              <a:picLocks noChangeAspect="1" noChangeArrowheads="1"/>
            </p:cNvPicPr>
            <p:nvPr/>
          </p:nvPicPr>
          <p:blipFill>
            <a:blip r:embed="rId9" cstate="print"/>
            <a:srcRect/>
            <a:stretch>
              <a:fillRect/>
            </a:stretch>
          </p:blipFill>
          <p:spPr bwMode="gray">
            <a:xfrm>
              <a:off x="4113212" y="3048000"/>
              <a:ext cx="561975" cy="238125"/>
            </a:xfrm>
            <a:prstGeom prst="rect">
              <a:avLst/>
            </a:prstGeom>
            <a:noFill/>
            <a:ln w="9525">
              <a:noFill/>
              <a:miter lim="800000"/>
              <a:headEnd/>
              <a:tailEnd/>
            </a:ln>
          </p:spPr>
        </p:pic>
      </p:grpSp>
      <p:sp>
        <p:nvSpPr>
          <p:cNvPr id="42" name="Freeform 9"/>
          <p:cNvSpPr>
            <a:spLocks noEditPoints="1"/>
          </p:cNvSpPr>
          <p:nvPr/>
        </p:nvSpPr>
        <p:spPr bwMode="gray">
          <a:xfrm>
            <a:off x="8111114" y="5268459"/>
            <a:ext cx="736007" cy="728582"/>
          </a:xfrm>
          <a:custGeom>
            <a:avLst/>
            <a:gdLst/>
            <a:ahLst/>
            <a:cxnLst>
              <a:cxn ang="0">
                <a:pos x="761" y="803"/>
              </a:cxn>
              <a:cxn ang="0">
                <a:pos x="0" y="750"/>
              </a:cxn>
              <a:cxn ang="0">
                <a:pos x="47" y="231"/>
              </a:cxn>
              <a:cxn ang="0">
                <a:pos x="438" y="656"/>
              </a:cxn>
              <a:cxn ang="0">
                <a:pos x="454" y="215"/>
              </a:cxn>
              <a:cxn ang="0">
                <a:pos x="175" y="38"/>
              </a:cxn>
              <a:cxn ang="0">
                <a:pos x="482" y="80"/>
              </a:cxn>
              <a:cxn ang="0">
                <a:pos x="385" y="123"/>
              </a:cxn>
              <a:cxn ang="0">
                <a:pos x="351" y="141"/>
              </a:cxn>
              <a:cxn ang="0">
                <a:pos x="351" y="198"/>
              </a:cxn>
              <a:cxn ang="0">
                <a:pos x="367" y="193"/>
              </a:cxn>
              <a:cxn ang="0">
                <a:pos x="371" y="147"/>
              </a:cxn>
              <a:cxn ang="0">
                <a:pos x="708" y="3"/>
              </a:cxn>
              <a:cxn ang="0">
                <a:pos x="713" y="8"/>
              </a:cxn>
              <a:cxn ang="0">
                <a:pos x="721" y="750"/>
              </a:cxn>
              <a:cxn ang="0">
                <a:pos x="108" y="661"/>
              </a:cxn>
              <a:cxn ang="0">
                <a:pos x="171" y="752"/>
              </a:cxn>
              <a:cxn ang="0">
                <a:pos x="108" y="661"/>
              </a:cxn>
              <a:cxn ang="0">
                <a:pos x="211" y="752"/>
              </a:cxn>
              <a:cxn ang="0">
                <a:pos x="274" y="661"/>
              </a:cxn>
              <a:cxn ang="0">
                <a:pos x="377" y="752"/>
              </a:cxn>
              <a:cxn ang="0">
                <a:pos x="378" y="665"/>
              </a:cxn>
              <a:cxn ang="0">
                <a:pos x="318" y="661"/>
              </a:cxn>
              <a:cxn ang="0">
                <a:pos x="315" y="752"/>
              </a:cxn>
              <a:cxn ang="0">
                <a:pos x="171" y="288"/>
              </a:cxn>
              <a:cxn ang="0">
                <a:pos x="108" y="374"/>
              </a:cxn>
              <a:cxn ang="0">
                <a:pos x="171" y="288"/>
              </a:cxn>
              <a:cxn ang="0">
                <a:pos x="211" y="374"/>
              </a:cxn>
              <a:cxn ang="0">
                <a:pos x="274" y="288"/>
              </a:cxn>
              <a:cxn ang="0">
                <a:pos x="315" y="288"/>
              </a:cxn>
              <a:cxn ang="0">
                <a:pos x="377" y="374"/>
              </a:cxn>
              <a:cxn ang="0">
                <a:pos x="315" y="288"/>
              </a:cxn>
              <a:cxn ang="0">
                <a:pos x="171" y="415"/>
              </a:cxn>
              <a:cxn ang="0">
                <a:pos x="108" y="498"/>
              </a:cxn>
              <a:cxn ang="0">
                <a:pos x="211" y="498"/>
              </a:cxn>
              <a:cxn ang="0">
                <a:pos x="274" y="415"/>
              </a:cxn>
              <a:cxn ang="0">
                <a:pos x="211" y="498"/>
              </a:cxn>
              <a:cxn ang="0">
                <a:pos x="315" y="498"/>
              </a:cxn>
              <a:cxn ang="0">
                <a:pos x="377" y="415"/>
              </a:cxn>
              <a:cxn ang="0">
                <a:pos x="108" y="621"/>
              </a:cxn>
              <a:cxn ang="0">
                <a:pos x="171" y="538"/>
              </a:cxn>
              <a:cxn ang="0">
                <a:pos x="108" y="621"/>
              </a:cxn>
              <a:cxn ang="0">
                <a:pos x="274" y="538"/>
              </a:cxn>
              <a:cxn ang="0">
                <a:pos x="211" y="621"/>
              </a:cxn>
              <a:cxn ang="0">
                <a:pos x="377" y="621"/>
              </a:cxn>
              <a:cxn ang="0">
                <a:pos x="315" y="538"/>
              </a:cxn>
              <a:cxn ang="0">
                <a:pos x="377" y="621"/>
              </a:cxn>
              <a:cxn ang="0">
                <a:pos x="659" y="322"/>
              </a:cxn>
              <a:cxn ang="0">
                <a:pos x="513" y="317"/>
              </a:cxn>
              <a:cxn ang="0">
                <a:pos x="508" y="349"/>
              </a:cxn>
              <a:cxn ang="0">
                <a:pos x="508" y="452"/>
              </a:cxn>
              <a:cxn ang="0">
                <a:pos x="654" y="452"/>
              </a:cxn>
              <a:cxn ang="0">
                <a:pos x="659" y="433"/>
              </a:cxn>
              <a:cxn ang="0">
                <a:pos x="508" y="419"/>
              </a:cxn>
              <a:cxn ang="0">
                <a:pos x="659" y="624"/>
              </a:cxn>
              <a:cxn ang="0">
                <a:pos x="508" y="656"/>
              </a:cxn>
              <a:cxn ang="0">
                <a:pos x="659" y="624"/>
              </a:cxn>
              <a:cxn ang="0">
                <a:pos x="659" y="215"/>
              </a:cxn>
              <a:cxn ang="0">
                <a:pos x="508" y="246"/>
              </a:cxn>
              <a:cxn ang="0">
                <a:pos x="508" y="522"/>
              </a:cxn>
              <a:cxn ang="0">
                <a:pos x="659" y="553"/>
              </a:cxn>
              <a:cxn ang="0">
                <a:pos x="508" y="522"/>
              </a:cxn>
            </a:cxnLst>
            <a:rect l="0" t="0" r="r" b="b"/>
            <a:pathLst>
              <a:path w="761" h="803">
                <a:moveTo>
                  <a:pt x="761" y="750"/>
                </a:moveTo>
                <a:cubicBezTo>
                  <a:pt x="761" y="768"/>
                  <a:pt x="761" y="785"/>
                  <a:pt x="761" y="803"/>
                </a:cubicBezTo>
                <a:cubicBezTo>
                  <a:pt x="507" y="803"/>
                  <a:pt x="254" y="803"/>
                  <a:pt x="0" y="803"/>
                </a:cubicBezTo>
                <a:cubicBezTo>
                  <a:pt x="0" y="785"/>
                  <a:pt x="0" y="768"/>
                  <a:pt x="0" y="750"/>
                </a:cubicBezTo>
                <a:cubicBezTo>
                  <a:pt x="16" y="750"/>
                  <a:pt x="31" y="750"/>
                  <a:pt x="47" y="750"/>
                </a:cubicBezTo>
                <a:cubicBezTo>
                  <a:pt x="47" y="577"/>
                  <a:pt x="47" y="404"/>
                  <a:pt x="47" y="231"/>
                </a:cubicBezTo>
                <a:cubicBezTo>
                  <a:pt x="178" y="231"/>
                  <a:pt x="308" y="231"/>
                  <a:pt x="438" y="231"/>
                </a:cubicBezTo>
                <a:cubicBezTo>
                  <a:pt x="438" y="373"/>
                  <a:pt x="438" y="514"/>
                  <a:pt x="438" y="656"/>
                </a:cubicBezTo>
                <a:cubicBezTo>
                  <a:pt x="444" y="656"/>
                  <a:pt x="448" y="656"/>
                  <a:pt x="454" y="656"/>
                </a:cubicBezTo>
                <a:cubicBezTo>
                  <a:pt x="454" y="509"/>
                  <a:pt x="454" y="362"/>
                  <a:pt x="454" y="215"/>
                </a:cubicBezTo>
                <a:cubicBezTo>
                  <a:pt x="361" y="215"/>
                  <a:pt x="268" y="215"/>
                  <a:pt x="175" y="215"/>
                </a:cubicBezTo>
                <a:cubicBezTo>
                  <a:pt x="175" y="156"/>
                  <a:pt x="175" y="97"/>
                  <a:pt x="175" y="38"/>
                </a:cubicBezTo>
                <a:cubicBezTo>
                  <a:pt x="277" y="38"/>
                  <a:pt x="380" y="38"/>
                  <a:pt x="483" y="38"/>
                </a:cubicBezTo>
                <a:cubicBezTo>
                  <a:pt x="483" y="52"/>
                  <a:pt x="483" y="66"/>
                  <a:pt x="482" y="80"/>
                </a:cubicBezTo>
                <a:cubicBezTo>
                  <a:pt x="482" y="81"/>
                  <a:pt x="480" y="83"/>
                  <a:pt x="479" y="83"/>
                </a:cubicBezTo>
                <a:cubicBezTo>
                  <a:pt x="448" y="97"/>
                  <a:pt x="416" y="110"/>
                  <a:pt x="385" y="123"/>
                </a:cubicBezTo>
                <a:cubicBezTo>
                  <a:pt x="375" y="128"/>
                  <a:pt x="364" y="132"/>
                  <a:pt x="354" y="137"/>
                </a:cubicBezTo>
                <a:cubicBezTo>
                  <a:pt x="353" y="137"/>
                  <a:pt x="351" y="139"/>
                  <a:pt x="351" y="141"/>
                </a:cubicBezTo>
                <a:cubicBezTo>
                  <a:pt x="351" y="159"/>
                  <a:pt x="351" y="178"/>
                  <a:pt x="351" y="197"/>
                </a:cubicBezTo>
                <a:cubicBezTo>
                  <a:pt x="351" y="197"/>
                  <a:pt x="351" y="197"/>
                  <a:pt x="351" y="198"/>
                </a:cubicBezTo>
                <a:cubicBezTo>
                  <a:pt x="356" y="198"/>
                  <a:pt x="361" y="198"/>
                  <a:pt x="367" y="198"/>
                </a:cubicBezTo>
                <a:cubicBezTo>
                  <a:pt x="367" y="196"/>
                  <a:pt x="367" y="195"/>
                  <a:pt x="367" y="193"/>
                </a:cubicBezTo>
                <a:cubicBezTo>
                  <a:pt x="367" y="180"/>
                  <a:pt x="367" y="167"/>
                  <a:pt x="367" y="154"/>
                </a:cubicBezTo>
                <a:cubicBezTo>
                  <a:pt x="367" y="150"/>
                  <a:pt x="368" y="148"/>
                  <a:pt x="371" y="147"/>
                </a:cubicBezTo>
                <a:cubicBezTo>
                  <a:pt x="467" y="106"/>
                  <a:pt x="563" y="64"/>
                  <a:pt x="659" y="23"/>
                </a:cubicBezTo>
                <a:cubicBezTo>
                  <a:pt x="676" y="16"/>
                  <a:pt x="692" y="9"/>
                  <a:pt x="708" y="3"/>
                </a:cubicBezTo>
                <a:cubicBezTo>
                  <a:pt x="709" y="2"/>
                  <a:pt x="711" y="1"/>
                  <a:pt x="713" y="0"/>
                </a:cubicBezTo>
                <a:cubicBezTo>
                  <a:pt x="713" y="3"/>
                  <a:pt x="713" y="5"/>
                  <a:pt x="713" y="8"/>
                </a:cubicBezTo>
                <a:cubicBezTo>
                  <a:pt x="713" y="253"/>
                  <a:pt x="713" y="497"/>
                  <a:pt x="713" y="742"/>
                </a:cubicBezTo>
                <a:cubicBezTo>
                  <a:pt x="713" y="752"/>
                  <a:pt x="712" y="750"/>
                  <a:pt x="721" y="750"/>
                </a:cubicBezTo>
                <a:cubicBezTo>
                  <a:pt x="734" y="750"/>
                  <a:pt x="747" y="750"/>
                  <a:pt x="761" y="750"/>
                </a:cubicBezTo>
                <a:close/>
                <a:moveTo>
                  <a:pt x="108" y="661"/>
                </a:moveTo>
                <a:cubicBezTo>
                  <a:pt x="108" y="692"/>
                  <a:pt x="108" y="722"/>
                  <a:pt x="108" y="752"/>
                </a:cubicBezTo>
                <a:cubicBezTo>
                  <a:pt x="129" y="752"/>
                  <a:pt x="150" y="752"/>
                  <a:pt x="171" y="752"/>
                </a:cubicBezTo>
                <a:cubicBezTo>
                  <a:pt x="171" y="722"/>
                  <a:pt x="171" y="692"/>
                  <a:pt x="171" y="661"/>
                </a:cubicBezTo>
                <a:cubicBezTo>
                  <a:pt x="150" y="661"/>
                  <a:pt x="129" y="661"/>
                  <a:pt x="108" y="661"/>
                </a:cubicBezTo>
                <a:close/>
                <a:moveTo>
                  <a:pt x="211" y="661"/>
                </a:moveTo>
                <a:cubicBezTo>
                  <a:pt x="211" y="692"/>
                  <a:pt x="211" y="722"/>
                  <a:pt x="211" y="752"/>
                </a:cubicBezTo>
                <a:cubicBezTo>
                  <a:pt x="232" y="752"/>
                  <a:pt x="253" y="752"/>
                  <a:pt x="274" y="752"/>
                </a:cubicBezTo>
                <a:cubicBezTo>
                  <a:pt x="274" y="722"/>
                  <a:pt x="274" y="692"/>
                  <a:pt x="274" y="661"/>
                </a:cubicBezTo>
                <a:cubicBezTo>
                  <a:pt x="253" y="661"/>
                  <a:pt x="233" y="661"/>
                  <a:pt x="211" y="661"/>
                </a:cubicBezTo>
                <a:close/>
                <a:moveTo>
                  <a:pt x="377" y="752"/>
                </a:moveTo>
                <a:cubicBezTo>
                  <a:pt x="377" y="751"/>
                  <a:pt x="378" y="750"/>
                  <a:pt x="378" y="749"/>
                </a:cubicBezTo>
                <a:cubicBezTo>
                  <a:pt x="378" y="721"/>
                  <a:pt x="378" y="693"/>
                  <a:pt x="378" y="665"/>
                </a:cubicBezTo>
                <a:cubicBezTo>
                  <a:pt x="378" y="662"/>
                  <a:pt x="376" y="661"/>
                  <a:pt x="374" y="661"/>
                </a:cubicBezTo>
                <a:cubicBezTo>
                  <a:pt x="355" y="661"/>
                  <a:pt x="337" y="661"/>
                  <a:pt x="318" y="661"/>
                </a:cubicBezTo>
                <a:cubicBezTo>
                  <a:pt x="317" y="661"/>
                  <a:pt x="316" y="661"/>
                  <a:pt x="315" y="661"/>
                </a:cubicBezTo>
                <a:cubicBezTo>
                  <a:pt x="315" y="692"/>
                  <a:pt x="315" y="722"/>
                  <a:pt x="315" y="752"/>
                </a:cubicBezTo>
                <a:cubicBezTo>
                  <a:pt x="336" y="752"/>
                  <a:pt x="357" y="752"/>
                  <a:pt x="377" y="752"/>
                </a:cubicBezTo>
                <a:close/>
                <a:moveTo>
                  <a:pt x="171" y="288"/>
                </a:moveTo>
                <a:cubicBezTo>
                  <a:pt x="150" y="288"/>
                  <a:pt x="129" y="288"/>
                  <a:pt x="108" y="288"/>
                </a:cubicBezTo>
                <a:cubicBezTo>
                  <a:pt x="108" y="317"/>
                  <a:pt x="108" y="345"/>
                  <a:pt x="108" y="374"/>
                </a:cubicBezTo>
                <a:cubicBezTo>
                  <a:pt x="129" y="374"/>
                  <a:pt x="150" y="374"/>
                  <a:pt x="171" y="374"/>
                </a:cubicBezTo>
                <a:cubicBezTo>
                  <a:pt x="171" y="345"/>
                  <a:pt x="171" y="317"/>
                  <a:pt x="171" y="288"/>
                </a:cubicBezTo>
                <a:close/>
                <a:moveTo>
                  <a:pt x="211" y="288"/>
                </a:moveTo>
                <a:cubicBezTo>
                  <a:pt x="211" y="317"/>
                  <a:pt x="211" y="345"/>
                  <a:pt x="211" y="374"/>
                </a:cubicBezTo>
                <a:cubicBezTo>
                  <a:pt x="232" y="374"/>
                  <a:pt x="253" y="374"/>
                  <a:pt x="274" y="374"/>
                </a:cubicBezTo>
                <a:cubicBezTo>
                  <a:pt x="274" y="345"/>
                  <a:pt x="274" y="317"/>
                  <a:pt x="274" y="288"/>
                </a:cubicBezTo>
                <a:cubicBezTo>
                  <a:pt x="253" y="288"/>
                  <a:pt x="232" y="288"/>
                  <a:pt x="211" y="288"/>
                </a:cubicBezTo>
                <a:close/>
                <a:moveTo>
                  <a:pt x="315" y="288"/>
                </a:moveTo>
                <a:cubicBezTo>
                  <a:pt x="315" y="317"/>
                  <a:pt x="315" y="345"/>
                  <a:pt x="315" y="374"/>
                </a:cubicBezTo>
                <a:cubicBezTo>
                  <a:pt x="336" y="374"/>
                  <a:pt x="357" y="374"/>
                  <a:pt x="377" y="374"/>
                </a:cubicBezTo>
                <a:cubicBezTo>
                  <a:pt x="377" y="345"/>
                  <a:pt x="377" y="317"/>
                  <a:pt x="377" y="288"/>
                </a:cubicBezTo>
                <a:cubicBezTo>
                  <a:pt x="357" y="288"/>
                  <a:pt x="336" y="288"/>
                  <a:pt x="315" y="288"/>
                </a:cubicBezTo>
                <a:close/>
                <a:moveTo>
                  <a:pt x="171" y="498"/>
                </a:moveTo>
                <a:cubicBezTo>
                  <a:pt x="171" y="470"/>
                  <a:pt x="171" y="442"/>
                  <a:pt x="171" y="415"/>
                </a:cubicBezTo>
                <a:cubicBezTo>
                  <a:pt x="150" y="415"/>
                  <a:pt x="129" y="415"/>
                  <a:pt x="108" y="415"/>
                </a:cubicBezTo>
                <a:cubicBezTo>
                  <a:pt x="108" y="442"/>
                  <a:pt x="108" y="470"/>
                  <a:pt x="108" y="498"/>
                </a:cubicBezTo>
                <a:cubicBezTo>
                  <a:pt x="129" y="498"/>
                  <a:pt x="150" y="498"/>
                  <a:pt x="171" y="498"/>
                </a:cubicBezTo>
                <a:close/>
                <a:moveTo>
                  <a:pt x="211" y="498"/>
                </a:moveTo>
                <a:cubicBezTo>
                  <a:pt x="232" y="498"/>
                  <a:pt x="253" y="498"/>
                  <a:pt x="274" y="498"/>
                </a:cubicBezTo>
                <a:cubicBezTo>
                  <a:pt x="274" y="470"/>
                  <a:pt x="274" y="442"/>
                  <a:pt x="274" y="415"/>
                </a:cubicBezTo>
                <a:cubicBezTo>
                  <a:pt x="253" y="415"/>
                  <a:pt x="232" y="415"/>
                  <a:pt x="211" y="415"/>
                </a:cubicBezTo>
                <a:cubicBezTo>
                  <a:pt x="211" y="442"/>
                  <a:pt x="211" y="470"/>
                  <a:pt x="211" y="498"/>
                </a:cubicBezTo>
                <a:close/>
                <a:moveTo>
                  <a:pt x="315" y="415"/>
                </a:moveTo>
                <a:cubicBezTo>
                  <a:pt x="315" y="443"/>
                  <a:pt x="315" y="470"/>
                  <a:pt x="315" y="498"/>
                </a:cubicBezTo>
                <a:cubicBezTo>
                  <a:pt x="336" y="498"/>
                  <a:pt x="357" y="498"/>
                  <a:pt x="377" y="498"/>
                </a:cubicBezTo>
                <a:cubicBezTo>
                  <a:pt x="377" y="470"/>
                  <a:pt x="377" y="442"/>
                  <a:pt x="377" y="415"/>
                </a:cubicBezTo>
                <a:cubicBezTo>
                  <a:pt x="356" y="415"/>
                  <a:pt x="336" y="415"/>
                  <a:pt x="315" y="415"/>
                </a:cubicBezTo>
                <a:close/>
                <a:moveTo>
                  <a:pt x="108" y="621"/>
                </a:moveTo>
                <a:cubicBezTo>
                  <a:pt x="130" y="621"/>
                  <a:pt x="150" y="621"/>
                  <a:pt x="171" y="621"/>
                </a:cubicBezTo>
                <a:cubicBezTo>
                  <a:pt x="171" y="593"/>
                  <a:pt x="171" y="566"/>
                  <a:pt x="171" y="538"/>
                </a:cubicBezTo>
                <a:cubicBezTo>
                  <a:pt x="150" y="538"/>
                  <a:pt x="129" y="538"/>
                  <a:pt x="108" y="538"/>
                </a:cubicBezTo>
                <a:cubicBezTo>
                  <a:pt x="108" y="566"/>
                  <a:pt x="108" y="593"/>
                  <a:pt x="108" y="621"/>
                </a:cubicBezTo>
                <a:close/>
                <a:moveTo>
                  <a:pt x="274" y="621"/>
                </a:moveTo>
                <a:cubicBezTo>
                  <a:pt x="274" y="593"/>
                  <a:pt x="274" y="566"/>
                  <a:pt x="274" y="538"/>
                </a:cubicBezTo>
                <a:cubicBezTo>
                  <a:pt x="253" y="538"/>
                  <a:pt x="232" y="538"/>
                  <a:pt x="211" y="538"/>
                </a:cubicBezTo>
                <a:cubicBezTo>
                  <a:pt x="211" y="566"/>
                  <a:pt x="211" y="593"/>
                  <a:pt x="211" y="621"/>
                </a:cubicBezTo>
                <a:cubicBezTo>
                  <a:pt x="233" y="621"/>
                  <a:pt x="253" y="621"/>
                  <a:pt x="274" y="621"/>
                </a:cubicBezTo>
                <a:close/>
                <a:moveTo>
                  <a:pt x="377" y="621"/>
                </a:moveTo>
                <a:cubicBezTo>
                  <a:pt x="377" y="593"/>
                  <a:pt x="377" y="566"/>
                  <a:pt x="377" y="538"/>
                </a:cubicBezTo>
                <a:cubicBezTo>
                  <a:pt x="356" y="538"/>
                  <a:pt x="336" y="538"/>
                  <a:pt x="315" y="538"/>
                </a:cubicBezTo>
                <a:cubicBezTo>
                  <a:pt x="315" y="566"/>
                  <a:pt x="315" y="593"/>
                  <a:pt x="315" y="621"/>
                </a:cubicBezTo>
                <a:cubicBezTo>
                  <a:pt x="336" y="621"/>
                  <a:pt x="356" y="621"/>
                  <a:pt x="377" y="621"/>
                </a:cubicBezTo>
                <a:close/>
                <a:moveTo>
                  <a:pt x="659" y="349"/>
                </a:moveTo>
                <a:cubicBezTo>
                  <a:pt x="659" y="340"/>
                  <a:pt x="659" y="331"/>
                  <a:pt x="659" y="322"/>
                </a:cubicBezTo>
                <a:cubicBezTo>
                  <a:pt x="660" y="317"/>
                  <a:pt x="658" y="317"/>
                  <a:pt x="654" y="317"/>
                </a:cubicBezTo>
                <a:cubicBezTo>
                  <a:pt x="607" y="317"/>
                  <a:pt x="560" y="317"/>
                  <a:pt x="513" y="317"/>
                </a:cubicBezTo>
                <a:cubicBezTo>
                  <a:pt x="511" y="317"/>
                  <a:pt x="510" y="317"/>
                  <a:pt x="508" y="317"/>
                </a:cubicBezTo>
                <a:cubicBezTo>
                  <a:pt x="508" y="328"/>
                  <a:pt x="508" y="338"/>
                  <a:pt x="508" y="349"/>
                </a:cubicBezTo>
                <a:cubicBezTo>
                  <a:pt x="558" y="349"/>
                  <a:pt x="608" y="349"/>
                  <a:pt x="659" y="349"/>
                </a:cubicBezTo>
                <a:close/>
                <a:moveTo>
                  <a:pt x="508" y="452"/>
                </a:moveTo>
                <a:cubicBezTo>
                  <a:pt x="517" y="452"/>
                  <a:pt x="525" y="452"/>
                  <a:pt x="533" y="452"/>
                </a:cubicBezTo>
                <a:cubicBezTo>
                  <a:pt x="573" y="452"/>
                  <a:pt x="614" y="452"/>
                  <a:pt x="654" y="452"/>
                </a:cubicBezTo>
                <a:cubicBezTo>
                  <a:pt x="658" y="452"/>
                  <a:pt x="660" y="451"/>
                  <a:pt x="659" y="446"/>
                </a:cubicBezTo>
                <a:cubicBezTo>
                  <a:pt x="659" y="442"/>
                  <a:pt x="659" y="438"/>
                  <a:pt x="659" y="433"/>
                </a:cubicBezTo>
                <a:cubicBezTo>
                  <a:pt x="659" y="429"/>
                  <a:pt x="659" y="424"/>
                  <a:pt x="659" y="419"/>
                </a:cubicBezTo>
                <a:cubicBezTo>
                  <a:pt x="608" y="419"/>
                  <a:pt x="558" y="419"/>
                  <a:pt x="508" y="419"/>
                </a:cubicBezTo>
                <a:cubicBezTo>
                  <a:pt x="508" y="430"/>
                  <a:pt x="508" y="440"/>
                  <a:pt x="508" y="452"/>
                </a:cubicBezTo>
                <a:close/>
                <a:moveTo>
                  <a:pt x="659" y="624"/>
                </a:moveTo>
                <a:cubicBezTo>
                  <a:pt x="608" y="624"/>
                  <a:pt x="558" y="624"/>
                  <a:pt x="508" y="624"/>
                </a:cubicBezTo>
                <a:cubicBezTo>
                  <a:pt x="508" y="635"/>
                  <a:pt x="508" y="646"/>
                  <a:pt x="508" y="656"/>
                </a:cubicBezTo>
                <a:cubicBezTo>
                  <a:pt x="559" y="656"/>
                  <a:pt x="609" y="656"/>
                  <a:pt x="659" y="656"/>
                </a:cubicBezTo>
                <a:cubicBezTo>
                  <a:pt x="659" y="646"/>
                  <a:pt x="659" y="635"/>
                  <a:pt x="659" y="624"/>
                </a:cubicBezTo>
                <a:close/>
                <a:moveTo>
                  <a:pt x="659" y="246"/>
                </a:moveTo>
                <a:cubicBezTo>
                  <a:pt x="659" y="235"/>
                  <a:pt x="659" y="225"/>
                  <a:pt x="659" y="215"/>
                </a:cubicBezTo>
                <a:cubicBezTo>
                  <a:pt x="608" y="215"/>
                  <a:pt x="558" y="215"/>
                  <a:pt x="508" y="215"/>
                </a:cubicBezTo>
                <a:cubicBezTo>
                  <a:pt x="508" y="226"/>
                  <a:pt x="508" y="236"/>
                  <a:pt x="508" y="246"/>
                </a:cubicBezTo>
                <a:cubicBezTo>
                  <a:pt x="558" y="246"/>
                  <a:pt x="609" y="246"/>
                  <a:pt x="659" y="246"/>
                </a:cubicBezTo>
                <a:close/>
                <a:moveTo>
                  <a:pt x="508" y="522"/>
                </a:moveTo>
                <a:cubicBezTo>
                  <a:pt x="508" y="533"/>
                  <a:pt x="508" y="543"/>
                  <a:pt x="508" y="553"/>
                </a:cubicBezTo>
                <a:cubicBezTo>
                  <a:pt x="559" y="553"/>
                  <a:pt x="609" y="553"/>
                  <a:pt x="659" y="553"/>
                </a:cubicBezTo>
                <a:cubicBezTo>
                  <a:pt x="659" y="543"/>
                  <a:pt x="659" y="532"/>
                  <a:pt x="659" y="522"/>
                </a:cubicBezTo>
                <a:cubicBezTo>
                  <a:pt x="609" y="522"/>
                  <a:pt x="558" y="522"/>
                  <a:pt x="508" y="522"/>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43" name="Left Bracket 42"/>
          <p:cNvSpPr/>
          <p:nvPr/>
        </p:nvSpPr>
        <p:spPr bwMode="gray">
          <a:xfrm flipH="1">
            <a:off x="3460515" y="1941286"/>
            <a:ext cx="185928" cy="3952512"/>
          </a:xfrm>
          <a:prstGeom prst="leftBracket">
            <a:avLst/>
          </a:prstGeom>
          <a:ln w="9525" cmpd="sng">
            <a:solidFill>
              <a:schemeClr val="accent4"/>
            </a:solidFill>
            <a:prstDash val="dot"/>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5F5F5F"/>
              </a:solidFill>
            </a:endParaRPr>
          </a:p>
        </p:txBody>
      </p:sp>
      <p:sp>
        <p:nvSpPr>
          <p:cNvPr id="44" name="Left Bracket 43"/>
          <p:cNvSpPr/>
          <p:nvPr/>
        </p:nvSpPr>
        <p:spPr bwMode="gray">
          <a:xfrm>
            <a:off x="7684811" y="1941286"/>
            <a:ext cx="185928" cy="3952512"/>
          </a:xfrm>
          <a:prstGeom prst="leftBracket">
            <a:avLst/>
          </a:prstGeom>
          <a:ln w="9525" cmpd="sng">
            <a:solidFill>
              <a:schemeClr val="accent4"/>
            </a:solidFill>
            <a:prstDash val="dot"/>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5F5F5F"/>
              </a:solidFill>
            </a:endParaRPr>
          </a:p>
        </p:txBody>
      </p:sp>
      <p:sp>
        <p:nvSpPr>
          <p:cNvPr id="3" name="Slide Number Placeholder 2"/>
          <p:cNvSpPr>
            <a:spLocks noGrp="1"/>
          </p:cNvSpPr>
          <p:nvPr>
            <p:ph type="sldNum" sz="quarter" idx="12"/>
          </p:nvPr>
        </p:nvSpPr>
        <p:spPr bwMode="gray">
          <a:xfrm>
            <a:off x="11204761" y="6556248"/>
            <a:ext cx="381661" cy="182880"/>
          </a:xfrm>
        </p:spPr>
        <p:txBody>
          <a:bodyPr/>
          <a:lstStyle/>
          <a:p>
            <a:fld id="{C51EAA63-D034-42AE-91FA-B13B9518C7BE}" type="slidenum">
              <a:rPr lang="en-US" smtClean="0">
                <a:solidFill>
                  <a:srgbClr val="5F5F5F"/>
                </a:solidFill>
              </a:rPr>
              <a:pPr/>
              <a:t>5</a:t>
            </a:fld>
            <a:endParaRPr lang="en-US" dirty="0">
              <a:solidFill>
                <a:srgbClr val="5F5F5F"/>
              </a:solidFill>
            </a:endParaRPr>
          </a:p>
        </p:txBody>
      </p:sp>
      <p:sp>
        <p:nvSpPr>
          <p:cNvPr id="24" name="Text Placeholder 23"/>
          <p:cNvSpPr>
            <a:spLocks noGrp="1"/>
          </p:cNvSpPr>
          <p:nvPr>
            <p:ph type="body" sz="quarter" idx="13"/>
          </p:nvPr>
        </p:nvSpPr>
        <p:spPr bwMode="gray">
          <a:xfrm>
            <a:off x="531814" y="1008993"/>
            <a:ext cx="11125198" cy="708047"/>
          </a:xfrm>
        </p:spPr>
        <p:txBody>
          <a:bodyPr/>
          <a:lstStyle/>
          <a:p>
            <a:r>
              <a:rPr lang="en-US" i="1" dirty="0">
                <a:solidFill>
                  <a:srgbClr val="FF0000"/>
                </a:solidFill>
              </a:rPr>
              <a:t>How </a:t>
            </a:r>
            <a:r>
              <a:rPr lang="en-US" i="1" dirty="0" smtClean="0">
                <a:solidFill>
                  <a:srgbClr val="FF0000"/>
                </a:solidFill>
              </a:rPr>
              <a:t>do you </a:t>
            </a:r>
            <a:r>
              <a:rPr lang="en-US" i="1" dirty="0">
                <a:solidFill>
                  <a:srgbClr val="FF0000"/>
                </a:solidFill>
              </a:rPr>
              <a:t>manage an application in a loosely-coupled architecture</a:t>
            </a:r>
            <a:r>
              <a:rPr lang="en-US" i="1" dirty="0" smtClean="0">
                <a:solidFill>
                  <a:srgbClr val="FF0000"/>
                </a:solidFill>
              </a:rPr>
              <a:t>?</a:t>
            </a:r>
            <a:endParaRPr lang="en-US" i="1" dirty="0">
              <a:solidFill>
                <a:srgbClr val="FF0000"/>
              </a:solidFill>
            </a:endParaRPr>
          </a:p>
        </p:txBody>
      </p:sp>
      <p:sp>
        <p:nvSpPr>
          <p:cNvPr id="23" name="Title 22"/>
          <p:cNvSpPr>
            <a:spLocks noGrp="1"/>
          </p:cNvSpPr>
          <p:nvPr>
            <p:ph type="title"/>
          </p:nvPr>
        </p:nvSpPr>
        <p:spPr bwMode="gray">
          <a:xfrm>
            <a:off x="531812" y="406400"/>
            <a:ext cx="11125200" cy="586828"/>
          </a:xfrm>
        </p:spPr>
        <p:txBody>
          <a:bodyPr/>
          <a:lstStyle/>
          <a:p>
            <a:r>
              <a:rPr lang="en-US" dirty="0">
                <a:solidFill>
                  <a:schemeClr val="bg2">
                    <a:lumMod val="10000"/>
                  </a:schemeClr>
                </a:solidFill>
              </a:rPr>
              <a:t>Today’s Application </a:t>
            </a:r>
            <a:r>
              <a:rPr lang="en-US" dirty="0" smtClean="0">
                <a:solidFill>
                  <a:schemeClr val="bg2">
                    <a:lumMod val="10000"/>
                  </a:schemeClr>
                </a:solidFill>
              </a:rPr>
              <a:t>and Infrastructure Topologies</a:t>
            </a:r>
            <a:endParaRPr lang="en-US" dirty="0">
              <a:solidFill>
                <a:schemeClr val="bg2">
                  <a:lumMod val="10000"/>
                </a:schemeClr>
              </a:solidFill>
            </a:endParaRPr>
          </a:p>
        </p:txBody>
      </p:sp>
    </p:spTree>
    <p:extLst>
      <p:ext uri="{BB962C8B-B14F-4D97-AF65-F5344CB8AC3E}">
        <p14:creationId xmlns="" xmlns:p14="http://schemas.microsoft.com/office/powerpoint/2010/main" val="241367878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srcRect b="8333"/>
          <a:stretch>
            <a:fillRect/>
          </a:stretch>
        </p:blipFill>
        <p:spPr bwMode="auto">
          <a:xfrm>
            <a:off x="265219" y="1623014"/>
            <a:ext cx="11296650" cy="4697399"/>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fld id="{C51EAA63-D034-42AE-91FA-B13B9518C7BE}" type="slidenum">
              <a:rPr lang="en-US" smtClean="0"/>
              <a:pPr/>
              <a:t>6</a:t>
            </a:fld>
            <a:endParaRPr lang="en-US" dirty="0"/>
          </a:p>
        </p:txBody>
      </p:sp>
      <p:sp>
        <p:nvSpPr>
          <p:cNvPr id="150" name="Title 149"/>
          <p:cNvSpPr>
            <a:spLocks noGrp="1"/>
          </p:cNvSpPr>
          <p:nvPr>
            <p:ph type="title"/>
          </p:nvPr>
        </p:nvSpPr>
        <p:spPr/>
        <p:txBody>
          <a:bodyPr/>
          <a:lstStyle/>
          <a:p>
            <a:r>
              <a:rPr lang="en-US" dirty="0" smtClean="0"/>
              <a:t>IT Organizations are Drowning</a:t>
            </a:r>
            <a:endParaRPr lang="en-US" dirty="0"/>
          </a:p>
        </p:txBody>
      </p:sp>
      <p:sp>
        <p:nvSpPr>
          <p:cNvPr id="8" name="Text Placeholder 7"/>
          <p:cNvSpPr>
            <a:spLocks noGrp="1"/>
          </p:cNvSpPr>
          <p:nvPr>
            <p:ph type="body" sz="half" idx="4294967295"/>
          </p:nvPr>
        </p:nvSpPr>
        <p:spPr>
          <a:xfrm>
            <a:off x="4344988" y="1801813"/>
            <a:ext cx="3970337" cy="788987"/>
          </a:xfrm>
          <a:solidFill>
            <a:schemeClr val="bg1"/>
          </a:solidFill>
        </p:spPr>
        <p:txBody>
          <a:bodyPr anchor="ctr"/>
          <a:lstStyle/>
          <a:p>
            <a:pPr algn="ctr">
              <a:buNone/>
            </a:pPr>
            <a:r>
              <a:rPr lang="en-US" sz="4400" b="1" dirty="0" smtClean="0">
                <a:solidFill>
                  <a:schemeClr val="accent6"/>
                </a:solidFill>
              </a:rPr>
              <a:t>Too many tools</a:t>
            </a:r>
            <a:endParaRPr lang="en-US" sz="4400" b="1" dirty="0">
              <a:solidFill>
                <a:schemeClr val="accent6"/>
              </a:solidFill>
            </a:endParaRPr>
          </a:p>
        </p:txBody>
      </p:sp>
      <p:sp>
        <p:nvSpPr>
          <p:cNvPr id="70" name="Text Placeholder 7"/>
          <p:cNvSpPr txBox="1">
            <a:spLocks/>
          </p:cNvSpPr>
          <p:nvPr/>
        </p:nvSpPr>
        <p:spPr>
          <a:xfrm>
            <a:off x="4394574" y="3505176"/>
            <a:ext cx="3872551" cy="771410"/>
          </a:xfrm>
          <a:prstGeom prst="rect">
            <a:avLst/>
          </a:prstGeom>
          <a:solidFill>
            <a:schemeClr val="bg1"/>
          </a:solidFill>
        </p:spPr>
        <p:txBody>
          <a:bodyPr vert="horz" lIns="0" tIns="0" rIns="0" bIns="0" rtlCol="0" anchor="ctr">
            <a:noAutofit/>
          </a:bodyPr>
          <a:lstStyle/>
          <a:p>
            <a:pPr marL="0" marR="0" lvl="0" indent="0" algn="ctr" defTabSz="914400" rtl="0" eaLnBrk="1" fontAlgn="auto" latinLnBrk="0" hangingPunct="1">
              <a:lnSpc>
                <a:spcPct val="90000"/>
              </a:lnSpc>
              <a:spcBef>
                <a:spcPts val="1200"/>
              </a:spcBef>
              <a:spcAft>
                <a:spcPts val="0"/>
              </a:spcAft>
              <a:buClr>
                <a:schemeClr val="tx1">
                  <a:lumMod val="60000"/>
                  <a:lumOff val="40000"/>
                </a:schemeClr>
              </a:buClr>
              <a:buSzTx/>
              <a:buFont typeface="Arial" panose="020B0604020202020204" pitchFamily="34" charset="0"/>
              <a:buNone/>
              <a:tabLst/>
              <a:defRPr/>
            </a:pPr>
            <a:r>
              <a:rPr lang="en-US" sz="4400" b="1" dirty="0" smtClean="0">
                <a:solidFill>
                  <a:schemeClr val="accent6"/>
                </a:solidFill>
              </a:rPr>
              <a:t>T</a:t>
            </a:r>
            <a:r>
              <a:rPr lang="en-US" sz="4400" b="1" noProof="0" dirty="0" err="1" smtClean="0">
                <a:solidFill>
                  <a:schemeClr val="accent6"/>
                </a:solidFill>
              </a:rPr>
              <a:t>oo</a:t>
            </a:r>
            <a:r>
              <a:rPr lang="en-US" sz="4400" b="1" noProof="0" dirty="0" smtClean="0">
                <a:solidFill>
                  <a:schemeClr val="accent6"/>
                </a:solidFill>
              </a:rPr>
              <a:t> much data</a:t>
            </a:r>
            <a:endParaRPr kumimoji="0" lang="en-US" sz="4400" b="1" i="0" u="none" strike="noStrike" kern="1200" cap="none" spc="0" normalizeH="0" baseline="0" noProof="0" dirty="0">
              <a:ln>
                <a:noFill/>
              </a:ln>
              <a:solidFill>
                <a:schemeClr val="accent6"/>
              </a:solidFill>
              <a:effectLst/>
              <a:uLnTx/>
              <a:uFillTx/>
              <a:latin typeface="+mn-lt"/>
              <a:ea typeface="+mn-ea"/>
              <a:cs typeface="+mn-cs"/>
            </a:endParaRPr>
          </a:p>
        </p:txBody>
      </p:sp>
      <p:sp>
        <p:nvSpPr>
          <p:cNvPr id="160" name="Rectangle 159"/>
          <p:cNvSpPr/>
          <p:nvPr/>
        </p:nvSpPr>
        <p:spPr>
          <a:xfrm>
            <a:off x="4872251" y="5171994"/>
            <a:ext cx="2800398" cy="769441"/>
          </a:xfrm>
          <a:prstGeom prst="rect">
            <a:avLst/>
          </a:prstGeom>
          <a:solidFill>
            <a:schemeClr val="bg1"/>
          </a:solidFill>
        </p:spPr>
        <p:txBody>
          <a:bodyPr wrap="square">
            <a:spAutoFit/>
          </a:bodyPr>
          <a:lstStyle/>
          <a:p>
            <a:pPr algn="ctr"/>
            <a:r>
              <a:rPr lang="en-US" sz="4400" b="1" dirty="0" smtClean="0">
                <a:solidFill>
                  <a:schemeClr val="accent6"/>
                </a:solidFill>
              </a:rPr>
              <a:t>No insight</a:t>
            </a:r>
            <a:endParaRPr lang="en-US" sz="4400" dirty="0"/>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70"/>
                                        </p:tgtEl>
                                        <p:attrNameLst>
                                          <p:attrName>style.visibility</p:attrName>
                                        </p:attrNameLst>
                                      </p:cBhvr>
                                      <p:to>
                                        <p:strVal val="visible"/>
                                      </p:to>
                                    </p:set>
                                    <p:animEffect transition="in" filter="dissolve">
                                      <p:cBhvr>
                                        <p:cTn id="10" dur="500"/>
                                        <p:tgtEl>
                                          <p:spTgt spid="70"/>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60"/>
                                        </p:tgtEl>
                                        <p:attrNameLst>
                                          <p:attrName>style.visibility</p:attrName>
                                        </p:attrNameLst>
                                      </p:cBhvr>
                                      <p:to>
                                        <p:strVal val="visible"/>
                                      </p:to>
                                    </p:set>
                                    <p:animEffect transition="in" filter="dissolve">
                                      <p:cBhvr>
                                        <p:cTn id="13"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0" grpId="0" animBg="1"/>
      <p:bldP spid="16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p:cNvPicPr>
            <a:picLocks noGrp="1" noChangeAspect="1" noChangeArrowheads="1"/>
          </p:cNvPicPr>
          <p:nvPr>
            <p:ph type="pic" idx="1"/>
          </p:nvPr>
        </p:nvPicPr>
        <p:blipFill>
          <a:blip r:embed="rId3" cstate="print"/>
          <a:srcRect t="8626" b="8626"/>
          <a:stretch>
            <a:fillRect/>
          </a:stretch>
        </p:blipFill>
        <p:spPr bwMode="auto">
          <a:xfrm>
            <a:off x="6411913" y="1549400"/>
            <a:ext cx="5413248" cy="3474720"/>
          </a:xfrm>
          <a:prstGeom prst="rect">
            <a:avLst/>
          </a:prstGeom>
          <a:noFill/>
          <a:ln w="9525">
            <a:noFill/>
            <a:miter lim="800000"/>
            <a:headEnd/>
            <a:tailEnd/>
          </a:ln>
          <a:effectLst/>
        </p:spPr>
      </p:pic>
      <p:sp>
        <p:nvSpPr>
          <p:cNvPr id="6" name="Content Placeholder 5"/>
          <p:cNvSpPr>
            <a:spLocks noGrp="1"/>
          </p:cNvSpPr>
          <p:nvPr>
            <p:ph type="body" sz="half" idx="2"/>
          </p:nvPr>
        </p:nvSpPr>
        <p:spPr>
          <a:xfrm>
            <a:off x="531812" y="5389880"/>
            <a:ext cx="5410200" cy="838200"/>
          </a:xfrm>
        </p:spPr>
        <p:txBody>
          <a:bodyPr/>
          <a:lstStyle/>
          <a:p>
            <a:pPr lvl="0" algn="ctr">
              <a:buClr>
                <a:srgbClr val="5F5F5F">
                  <a:lumMod val="60000"/>
                  <a:lumOff val="40000"/>
                </a:srgbClr>
              </a:buClr>
            </a:pPr>
            <a:r>
              <a:rPr lang="en-US" sz="3200" b="1" dirty="0" smtClean="0">
                <a:solidFill>
                  <a:srgbClr val="FF0000"/>
                </a:solidFill>
              </a:rPr>
              <a:t>Where’s the data?</a:t>
            </a:r>
            <a:endParaRPr lang="en-US" sz="3200" b="1" dirty="0">
              <a:solidFill>
                <a:srgbClr val="FF0000"/>
              </a:solidFill>
            </a:endParaRPr>
          </a:p>
        </p:txBody>
      </p:sp>
      <p:sp>
        <p:nvSpPr>
          <p:cNvPr id="3" name="Slide Number Placeholder 2"/>
          <p:cNvSpPr>
            <a:spLocks noGrp="1"/>
          </p:cNvSpPr>
          <p:nvPr>
            <p:ph type="sldNum" sz="quarter" idx="12"/>
          </p:nvPr>
        </p:nvSpPr>
        <p:spPr/>
        <p:txBody>
          <a:bodyPr/>
          <a:lstStyle/>
          <a:p>
            <a:fld id="{C51EAA63-D034-42AE-91FA-B13B9518C7BE}" type="slidenum">
              <a:rPr lang="en-US" smtClean="0">
                <a:solidFill>
                  <a:srgbClr val="58595B"/>
                </a:solidFill>
              </a:rPr>
              <a:pPr/>
              <a:t>7</a:t>
            </a:fld>
            <a:endParaRPr lang="en-US" dirty="0">
              <a:solidFill>
                <a:srgbClr val="58595B"/>
              </a:solidFill>
            </a:endParaRPr>
          </a:p>
        </p:txBody>
      </p:sp>
      <p:sp>
        <p:nvSpPr>
          <p:cNvPr id="10" name="Text Placeholder 9"/>
          <p:cNvSpPr>
            <a:spLocks noGrp="1"/>
          </p:cNvSpPr>
          <p:nvPr>
            <p:ph type="body" sz="half" idx="14"/>
          </p:nvPr>
        </p:nvSpPr>
        <p:spPr>
          <a:xfrm>
            <a:off x="6246811" y="5389880"/>
            <a:ext cx="5410200" cy="838200"/>
          </a:xfrm>
        </p:spPr>
        <p:txBody>
          <a:bodyPr/>
          <a:lstStyle/>
          <a:p>
            <a:pPr lvl="0" algn="ctr">
              <a:buClr>
                <a:srgbClr val="5F5F5F">
                  <a:lumMod val="60000"/>
                  <a:lumOff val="40000"/>
                </a:srgbClr>
              </a:buClr>
            </a:pPr>
            <a:r>
              <a:rPr lang="en-US" sz="3200" b="1" dirty="0" smtClean="0">
                <a:solidFill>
                  <a:srgbClr val="FF0000"/>
                </a:solidFill>
              </a:rPr>
              <a:t>What does the data mean?</a:t>
            </a:r>
            <a:endParaRPr lang="en-US" sz="3200" b="1" dirty="0">
              <a:solidFill>
                <a:srgbClr val="FF0000"/>
              </a:solidFill>
            </a:endParaRPr>
          </a:p>
        </p:txBody>
      </p:sp>
      <p:sp>
        <p:nvSpPr>
          <p:cNvPr id="5" name="Title 4"/>
          <p:cNvSpPr>
            <a:spLocks noGrp="1"/>
          </p:cNvSpPr>
          <p:nvPr>
            <p:ph type="title"/>
          </p:nvPr>
        </p:nvSpPr>
        <p:spPr/>
        <p:txBody>
          <a:bodyPr/>
          <a:lstStyle/>
          <a:p>
            <a:r>
              <a:rPr lang="en-US" dirty="0" smtClean="0"/>
              <a:t>Human-Factor Dependence is Widespread and Inefficient</a:t>
            </a:r>
            <a:endParaRPr lang="en-US" dirty="0"/>
          </a:p>
        </p:txBody>
      </p:sp>
      <p:pic>
        <p:nvPicPr>
          <p:cNvPr id="1027" name="Picture 3"/>
          <p:cNvPicPr>
            <a:picLocks noChangeAspect="1" noChangeArrowheads="1"/>
          </p:cNvPicPr>
          <p:nvPr/>
        </p:nvPicPr>
        <p:blipFill>
          <a:blip r:embed="rId4" cstate="print"/>
          <a:srcRect/>
          <a:stretch>
            <a:fillRect/>
          </a:stretch>
        </p:blipFill>
        <p:spPr bwMode="auto">
          <a:xfrm>
            <a:off x="1879600" y="1488925"/>
            <a:ext cx="4041140" cy="3497095"/>
          </a:xfrm>
          <a:prstGeom prst="rect">
            <a:avLst/>
          </a:prstGeom>
          <a:noFill/>
          <a:ln w="9525">
            <a:noFill/>
            <a:miter lim="800000"/>
            <a:headEnd/>
            <a:tailEnd/>
          </a:ln>
          <a:effectLst/>
        </p:spPr>
      </p:pic>
      <p:pic>
        <p:nvPicPr>
          <p:cNvPr id="30" name="Picture 3"/>
          <p:cNvPicPr>
            <a:picLocks noChangeAspect="1" noChangeArrowheads="1"/>
          </p:cNvPicPr>
          <p:nvPr/>
        </p:nvPicPr>
        <p:blipFill>
          <a:blip r:embed="rId5" cstate="print"/>
          <a:srcRect t="-250" r="37658"/>
          <a:stretch>
            <a:fillRect/>
          </a:stretch>
        </p:blipFill>
        <p:spPr bwMode="auto">
          <a:xfrm>
            <a:off x="1070870" y="2087880"/>
            <a:ext cx="669029" cy="1149934"/>
          </a:xfrm>
          <a:prstGeom prst="rect">
            <a:avLst/>
          </a:prstGeom>
          <a:noFill/>
          <a:ln w="9525">
            <a:noFill/>
            <a:miter lim="800000"/>
            <a:headEnd/>
            <a:tailEnd/>
          </a:ln>
          <a:effectLst/>
        </p:spPr>
      </p:pic>
      <p:pic>
        <p:nvPicPr>
          <p:cNvPr id="31" name="Picture 3"/>
          <p:cNvPicPr>
            <a:picLocks noChangeAspect="1" noChangeArrowheads="1"/>
          </p:cNvPicPr>
          <p:nvPr/>
        </p:nvPicPr>
        <p:blipFill>
          <a:blip r:embed="rId5" cstate="print"/>
          <a:srcRect t="-250" r="37658"/>
          <a:stretch>
            <a:fillRect/>
          </a:stretch>
        </p:blipFill>
        <p:spPr bwMode="auto">
          <a:xfrm>
            <a:off x="898150" y="1925320"/>
            <a:ext cx="669029" cy="1149934"/>
          </a:xfrm>
          <a:prstGeom prst="rect">
            <a:avLst/>
          </a:prstGeom>
          <a:noFill/>
          <a:ln w="9525">
            <a:noFill/>
            <a:miter lim="800000"/>
            <a:headEnd/>
            <a:tailEnd/>
          </a:ln>
          <a:effectLst/>
        </p:spPr>
      </p:pic>
      <p:pic>
        <p:nvPicPr>
          <p:cNvPr id="32" name="Picture 3"/>
          <p:cNvPicPr>
            <a:picLocks noChangeAspect="1" noChangeArrowheads="1"/>
          </p:cNvPicPr>
          <p:nvPr/>
        </p:nvPicPr>
        <p:blipFill>
          <a:blip r:embed="rId5" cstate="print"/>
          <a:srcRect t="-250" r="37658"/>
          <a:stretch>
            <a:fillRect/>
          </a:stretch>
        </p:blipFill>
        <p:spPr bwMode="auto">
          <a:xfrm>
            <a:off x="644150" y="1752600"/>
            <a:ext cx="669029" cy="1149934"/>
          </a:xfrm>
          <a:prstGeom prst="rect">
            <a:avLst/>
          </a:prstGeom>
          <a:noFill/>
          <a:ln w="9525">
            <a:noFill/>
            <a:miter lim="800000"/>
            <a:headEnd/>
            <a:tailEnd/>
          </a:ln>
          <a:effectLst/>
        </p:spPr>
      </p:pic>
      <p:pic>
        <p:nvPicPr>
          <p:cNvPr id="33" name="Picture 3"/>
          <p:cNvPicPr>
            <a:picLocks noChangeAspect="1" noChangeArrowheads="1"/>
          </p:cNvPicPr>
          <p:nvPr/>
        </p:nvPicPr>
        <p:blipFill>
          <a:blip r:embed="rId5" cstate="print"/>
          <a:srcRect t="-250" r="37658"/>
          <a:stretch>
            <a:fillRect/>
          </a:stretch>
        </p:blipFill>
        <p:spPr bwMode="auto">
          <a:xfrm>
            <a:off x="471430" y="1600200"/>
            <a:ext cx="669029" cy="1149934"/>
          </a:xfrm>
          <a:prstGeom prst="rect">
            <a:avLst/>
          </a:prstGeom>
          <a:noFill/>
          <a:ln w="9525">
            <a:noFill/>
            <a:miter lim="800000"/>
            <a:headEnd/>
            <a:tailEnd/>
          </a:ln>
          <a:effectLst/>
        </p:spPr>
      </p:pic>
      <p:pic>
        <p:nvPicPr>
          <p:cNvPr id="34" name="Picture 3"/>
          <p:cNvPicPr>
            <a:picLocks noChangeAspect="1" noChangeArrowheads="1"/>
          </p:cNvPicPr>
          <p:nvPr/>
        </p:nvPicPr>
        <p:blipFill>
          <a:blip r:embed="rId5" cstate="print"/>
          <a:srcRect t="-250" r="37658"/>
          <a:stretch>
            <a:fillRect/>
          </a:stretch>
        </p:blipFill>
        <p:spPr bwMode="auto">
          <a:xfrm>
            <a:off x="1050550" y="3764280"/>
            <a:ext cx="669029" cy="1149934"/>
          </a:xfrm>
          <a:prstGeom prst="rect">
            <a:avLst/>
          </a:prstGeom>
          <a:noFill/>
          <a:ln w="9525">
            <a:noFill/>
            <a:miter lim="800000"/>
            <a:headEnd/>
            <a:tailEnd/>
          </a:ln>
          <a:effectLst/>
        </p:spPr>
      </p:pic>
      <p:pic>
        <p:nvPicPr>
          <p:cNvPr id="35" name="Picture 3"/>
          <p:cNvPicPr>
            <a:picLocks noChangeAspect="1" noChangeArrowheads="1"/>
          </p:cNvPicPr>
          <p:nvPr/>
        </p:nvPicPr>
        <p:blipFill>
          <a:blip r:embed="rId5" cstate="print"/>
          <a:srcRect t="-250" r="37658"/>
          <a:stretch>
            <a:fillRect/>
          </a:stretch>
        </p:blipFill>
        <p:spPr bwMode="auto">
          <a:xfrm>
            <a:off x="877830" y="3601720"/>
            <a:ext cx="669029" cy="1149934"/>
          </a:xfrm>
          <a:prstGeom prst="rect">
            <a:avLst/>
          </a:prstGeom>
          <a:noFill/>
          <a:ln w="9525">
            <a:noFill/>
            <a:miter lim="800000"/>
            <a:headEnd/>
            <a:tailEnd/>
          </a:ln>
          <a:effectLst/>
        </p:spPr>
      </p:pic>
      <p:pic>
        <p:nvPicPr>
          <p:cNvPr id="36" name="Picture 3"/>
          <p:cNvPicPr>
            <a:picLocks noChangeAspect="1" noChangeArrowheads="1"/>
          </p:cNvPicPr>
          <p:nvPr/>
        </p:nvPicPr>
        <p:blipFill>
          <a:blip r:embed="rId5" cstate="print"/>
          <a:srcRect t="-250" r="37658"/>
          <a:stretch>
            <a:fillRect/>
          </a:stretch>
        </p:blipFill>
        <p:spPr bwMode="auto">
          <a:xfrm>
            <a:off x="623830" y="3429000"/>
            <a:ext cx="669029" cy="1149934"/>
          </a:xfrm>
          <a:prstGeom prst="rect">
            <a:avLst/>
          </a:prstGeom>
          <a:noFill/>
          <a:ln w="9525">
            <a:noFill/>
            <a:miter lim="800000"/>
            <a:headEnd/>
            <a:tailEnd/>
          </a:ln>
          <a:effectLst/>
        </p:spPr>
      </p:pic>
      <p:pic>
        <p:nvPicPr>
          <p:cNvPr id="37" name="Picture 3"/>
          <p:cNvPicPr>
            <a:picLocks noChangeAspect="1" noChangeArrowheads="1"/>
          </p:cNvPicPr>
          <p:nvPr/>
        </p:nvPicPr>
        <p:blipFill>
          <a:blip r:embed="rId5" cstate="print"/>
          <a:srcRect t="-250" r="37658"/>
          <a:stretch>
            <a:fillRect/>
          </a:stretch>
        </p:blipFill>
        <p:spPr bwMode="auto">
          <a:xfrm>
            <a:off x="451110" y="3276600"/>
            <a:ext cx="669029" cy="1149934"/>
          </a:xfrm>
          <a:prstGeom prst="rect">
            <a:avLst/>
          </a:prstGeom>
          <a:noFill/>
          <a:ln w="9525">
            <a:noFill/>
            <a:miter lim="800000"/>
            <a:headEnd/>
            <a:tailEnd/>
          </a:ln>
          <a:effectLst/>
        </p:spPr>
      </p:pic>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icture 53"/>
          <p:cNvPicPr>
            <a:picLocks noChangeAspect="1"/>
          </p:cNvPicPr>
          <p:nvPr/>
        </p:nvPicPr>
        <p:blipFill rotWithShape="1">
          <a:blip r:embed="rId3" cstate="screen">
            <a:alphaModFix amt="36000"/>
            <a:extLst>
              <a:ext uri="{28A0092B-C50C-407E-A947-70E740481C1C}">
                <a14:useLocalDpi xmlns:a14="http://schemas.microsoft.com/office/drawing/2010/main" xmlns=""/>
              </a:ext>
            </a:extLst>
          </a:blip>
          <a:srcRect l="17080" t="9485" r="36642" b="29923"/>
          <a:stretch/>
        </p:blipFill>
        <p:spPr>
          <a:xfrm>
            <a:off x="914400" y="2893"/>
            <a:ext cx="10591800" cy="6334407"/>
          </a:xfrm>
          <a:prstGeom prst="rect">
            <a:avLst/>
          </a:prstGeom>
        </p:spPr>
      </p:pic>
      <p:sp>
        <p:nvSpPr>
          <p:cNvPr id="9" name="Content Placeholder 5"/>
          <p:cNvSpPr>
            <a:spLocks noGrp="1"/>
          </p:cNvSpPr>
          <p:nvPr>
            <p:ph type="body" sz="half" idx="2"/>
          </p:nvPr>
        </p:nvSpPr>
        <p:spPr>
          <a:xfrm>
            <a:off x="531812" y="5389880"/>
            <a:ext cx="5410200" cy="838200"/>
          </a:xfrm>
        </p:spPr>
        <p:txBody>
          <a:bodyPr/>
          <a:lstStyle/>
          <a:p>
            <a:pPr lvl="0" algn="ctr">
              <a:buClr>
                <a:srgbClr val="5F5F5F">
                  <a:lumMod val="60000"/>
                  <a:lumOff val="40000"/>
                </a:srgbClr>
              </a:buClr>
            </a:pPr>
            <a:r>
              <a:rPr lang="en-US" sz="3200" b="1" dirty="0" smtClean="0">
                <a:solidFill>
                  <a:schemeClr val="accent2"/>
                </a:solidFill>
              </a:rPr>
              <a:t>Have All The Data You Need</a:t>
            </a:r>
            <a:endParaRPr lang="en-US" sz="3200" b="1" dirty="0">
              <a:solidFill>
                <a:schemeClr val="accent3"/>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solidFill>
              </a:rPr>
              <a:pPr/>
              <a:t>8</a:t>
            </a:fld>
            <a:endParaRPr lang="en-US" dirty="0">
              <a:solidFill>
                <a:srgbClr val="5F5F5F"/>
              </a:solidFill>
            </a:endParaRPr>
          </a:p>
        </p:txBody>
      </p:sp>
      <p:sp>
        <p:nvSpPr>
          <p:cNvPr id="10" name="Text Placeholder 9"/>
          <p:cNvSpPr>
            <a:spLocks noGrp="1"/>
          </p:cNvSpPr>
          <p:nvPr>
            <p:ph type="body" sz="half" idx="14"/>
          </p:nvPr>
        </p:nvSpPr>
        <p:spPr>
          <a:xfrm>
            <a:off x="6246811" y="5389880"/>
            <a:ext cx="5410200" cy="838200"/>
          </a:xfrm>
        </p:spPr>
        <p:txBody>
          <a:bodyPr/>
          <a:lstStyle/>
          <a:p>
            <a:pPr lvl="0" algn="ctr">
              <a:buClr>
                <a:srgbClr val="5F5F5F">
                  <a:lumMod val="60000"/>
                  <a:lumOff val="40000"/>
                </a:srgbClr>
              </a:buClr>
            </a:pPr>
            <a:r>
              <a:rPr lang="en-US" sz="3200" b="1" dirty="0" smtClean="0">
                <a:solidFill>
                  <a:schemeClr val="accent2"/>
                </a:solidFill>
              </a:rPr>
              <a:t>Know What The Data Means</a:t>
            </a:r>
            <a:endParaRPr lang="en-US" sz="3200" b="1" dirty="0">
              <a:solidFill>
                <a:schemeClr val="accent3"/>
              </a:solidFill>
            </a:endParaRPr>
          </a:p>
        </p:txBody>
      </p:sp>
      <p:sp>
        <p:nvSpPr>
          <p:cNvPr id="8" name="Title 7"/>
          <p:cNvSpPr>
            <a:spLocks noGrp="1"/>
          </p:cNvSpPr>
          <p:nvPr>
            <p:ph type="title"/>
          </p:nvPr>
        </p:nvSpPr>
        <p:spPr/>
        <p:txBody>
          <a:bodyPr/>
          <a:lstStyle/>
          <a:p>
            <a:r>
              <a:rPr lang="en-US" dirty="0" smtClean="0"/>
              <a:t>What if You Could…?</a:t>
            </a:r>
            <a:endParaRPr lang="en-US" dirty="0"/>
          </a:p>
        </p:txBody>
      </p:sp>
      <p:pic>
        <p:nvPicPr>
          <p:cNvPr id="34" name="Picture 33" descr="3-D rendered cloud art here can be used in Cloud Campaign layouts"/>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728980" y="1699783"/>
            <a:ext cx="4785360" cy="3377901"/>
          </a:xfrm>
          <a:prstGeom prst="rect">
            <a:avLst/>
          </a:prstGeom>
        </p:spPr>
      </p:pic>
      <p:pic>
        <p:nvPicPr>
          <p:cNvPr id="40" name="Picture 3"/>
          <p:cNvPicPr>
            <a:picLocks noChangeAspect="1" noChangeArrowheads="1"/>
          </p:cNvPicPr>
          <p:nvPr/>
        </p:nvPicPr>
        <p:blipFill>
          <a:blip r:embed="rId5" cstate="print"/>
          <a:srcRect/>
          <a:stretch>
            <a:fillRect/>
          </a:stretch>
        </p:blipFill>
        <p:spPr bwMode="auto">
          <a:xfrm>
            <a:off x="4005979" y="3024554"/>
            <a:ext cx="590177" cy="490710"/>
          </a:xfrm>
          <a:prstGeom prst="rect">
            <a:avLst/>
          </a:prstGeom>
          <a:noFill/>
          <a:ln w="9525">
            <a:solidFill>
              <a:srgbClr val="FFC000"/>
            </a:solidFill>
            <a:miter lim="800000"/>
            <a:headEnd/>
            <a:tailEnd/>
          </a:ln>
        </p:spPr>
      </p:pic>
      <p:pic>
        <p:nvPicPr>
          <p:cNvPr id="41" name="Picture 4"/>
          <p:cNvPicPr>
            <a:picLocks noChangeAspect="1" noChangeArrowheads="1"/>
          </p:cNvPicPr>
          <p:nvPr/>
        </p:nvPicPr>
        <p:blipFill>
          <a:blip r:embed="rId6" cstate="print"/>
          <a:srcRect/>
          <a:stretch>
            <a:fillRect/>
          </a:stretch>
        </p:blipFill>
        <p:spPr bwMode="auto">
          <a:xfrm>
            <a:off x="3287802" y="3663471"/>
            <a:ext cx="543759" cy="550390"/>
          </a:xfrm>
          <a:prstGeom prst="rect">
            <a:avLst/>
          </a:prstGeom>
          <a:noFill/>
          <a:ln w="9525">
            <a:solidFill>
              <a:srgbClr val="FFC000"/>
            </a:solidFill>
            <a:miter lim="800000"/>
            <a:headEnd/>
            <a:tailEnd/>
          </a:ln>
        </p:spPr>
      </p:pic>
      <p:pic>
        <p:nvPicPr>
          <p:cNvPr id="42" name="Picture 5"/>
          <p:cNvPicPr>
            <a:picLocks noChangeAspect="1" noChangeArrowheads="1"/>
          </p:cNvPicPr>
          <p:nvPr/>
        </p:nvPicPr>
        <p:blipFill>
          <a:blip r:embed="rId7" cstate="print"/>
          <a:srcRect/>
          <a:stretch>
            <a:fillRect/>
          </a:stretch>
        </p:blipFill>
        <p:spPr bwMode="auto">
          <a:xfrm>
            <a:off x="2811044" y="3991856"/>
            <a:ext cx="431028" cy="497340"/>
          </a:xfrm>
          <a:prstGeom prst="rect">
            <a:avLst/>
          </a:prstGeom>
          <a:noFill/>
          <a:ln w="9525">
            <a:solidFill>
              <a:srgbClr val="FFC000"/>
            </a:solidFill>
            <a:miter lim="800000"/>
            <a:headEnd/>
            <a:tailEnd/>
          </a:ln>
        </p:spPr>
      </p:pic>
      <p:pic>
        <p:nvPicPr>
          <p:cNvPr id="43" name="Picture 6"/>
          <p:cNvPicPr>
            <a:picLocks noChangeAspect="1" noChangeArrowheads="1"/>
          </p:cNvPicPr>
          <p:nvPr/>
        </p:nvPicPr>
        <p:blipFill>
          <a:blip r:embed="rId8" cstate="print"/>
          <a:srcRect/>
          <a:stretch>
            <a:fillRect/>
          </a:stretch>
        </p:blipFill>
        <p:spPr bwMode="auto">
          <a:xfrm>
            <a:off x="1866753" y="2872574"/>
            <a:ext cx="411135" cy="550390"/>
          </a:xfrm>
          <a:prstGeom prst="rect">
            <a:avLst/>
          </a:prstGeom>
          <a:noFill/>
          <a:ln w="9525">
            <a:solidFill>
              <a:srgbClr val="FFC000"/>
            </a:solidFill>
            <a:miter lim="800000"/>
            <a:headEnd/>
            <a:tailEnd/>
          </a:ln>
        </p:spPr>
      </p:pic>
      <p:pic>
        <p:nvPicPr>
          <p:cNvPr id="44" name="Picture 7"/>
          <p:cNvPicPr>
            <a:picLocks noChangeAspect="1" noChangeArrowheads="1"/>
          </p:cNvPicPr>
          <p:nvPr/>
        </p:nvPicPr>
        <p:blipFill>
          <a:blip r:embed="rId9" cstate="print"/>
          <a:srcRect/>
          <a:stretch>
            <a:fillRect/>
          </a:stretch>
        </p:blipFill>
        <p:spPr bwMode="auto">
          <a:xfrm>
            <a:off x="2849029" y="3131720"/>
            <a:ext cx="517234" cy="550390"/>
          </a:xfrm>
          <a:prstGeom prst="rect">
            <a:avLst/>
          </a:prstGeom>
          <a:noFill/>
          <a:ln w="9525">
            <a:solidFill>
              <a:srgbClr val="FFC000"/>
            </a:solidFill>
            <a:miter lim="800000"/>
            <a:headEnd/>
            <a:tailEnd/>
          </a:ln>
        </p:spPr>
      </p:pic>
      <p:pic>
        <p:nvPicPr>
          <p:cNvPr id="45" name="Picture 8"/>
          <p:cNvPicPr>
            <a:picLocks noChangeAspect="1" noChangeArrowheads="1"/>
          </p:cNvPicPr>
          <p:nvPr/>
        </p:nvPicPr>
        <p:blipFill>
          <a:blip r:embed="rId10" cstate="print"/>
          <a:srcRect/>
          <a:stretch>
            <a:fillRect/>
          </a:stretch>
        </p:blipFill>
        <p:spPr bwMode="auto">
          <a:xfrm>
            <a:off x="3860781" y="3955555"/>
            <a:ext cx="484079" cy="503972"/>
          </a:xfrm>
          <a:prstGeom prst="rect">
            <a:avLst/>
          </a:prstGeom>
          <a:noFill/>
          <a:ln w="9525">
            <a:solidFill>
              <a:srgbClr val="FFC000"/>
            </a:solidFill>
            <a:miter lim="800000"/>
            <a:headEnd/>
            <a:tailEnd/>
          </a:ln>
        </p:spPr>
      </p:pic>
      <p:pic>
        <p:nvPicPr>
          <p:cNvPr id="46" name="Picture 9"/>
          <p:cNvPicPr>
            <a:picLocks noChangeAspect="1" noChangeArrowheads="1"/>
          </p:cNvPicPr>
          <p:nvPr/>
        </p:nvPicPr>
        <p:blipFill>
          <a:blip r:embed="rId11" cstate="print"/>
          <a:srcRect/>
          <a:stretch>
            <a:fillRect/>
          </a:stretch>
        </p:blipFill>
        <p:spPr bwMode="auto">
          <a:xfrm>
            <a:off x="1379220" y="3202741"/>
            <a:ext cx="439305" cy="506035"/>
          </a:xfrm>
          <a:prstGeom prst="rect">
            <a:avLst/>
          </a:prstGeom>
          <a:noFill/>
          <a:ln w="9525">
            <a:solidFill>
              <a:srgbClr val="FFC000"/>
            </a:solidFill>
            <a:miter lim="800000"/>
            <a:headEnd/>
            <a:tailEnd/>
          </a:ln>
        </p:spPr>
      </p:pic>
      <p:pic>
        <p:nvPicPr>
          <p:cNvPr id="47" name="Picture 10"/>
          <p:cNvPicPr>
            <a:picLocks noChangeAspect="1" noChangeArrowheads="1"/>
          </p:cNvPicPr>
          <p:nvPr/>
        </p:nvPicPr>
        <p:blipFill>
          <a:blip r:embed="rId12" cstate="print"/>
          <a:srcRect/>
          <a:stretch>
            <a:fillRect/>
          </a:stretch>
        </p:blipFill>
        <p:spPr bwMode="auto">
          <a:xfrm>
            <a:off x="2354350" y="2541171"/>
            <a:ext cx="437660" cy="450922"/>
          </a:xfrm>
          <a:prstGeom prst="rect">
            <a:avLst/>
          </a:prstGeom>
          <a:noFill/>
          <a:ln w="9525">
            <a:solidFill>
              <a:srgbClr val="FFC000"/>
            </a:solidFill>
            <a:miter lim="800000"/>
            <a:headEnd/>
            <a:tailEnd/>
          </a:ln>
        </p:spPr>
      </p:pic>
      <p:pic>
        <p:nvPicPr>
          <p:cNvPr id="48" name="Picture 11"/>
          <p:cNvPicPr>
            <a:picLocks noChangeAspect="1" noChangeArrowheads="1"/>
          </p:cNvPicPr>
          <p:nvPr/>
        </p:nvPicPr>
        <p:blipFill>
          <a:blip r:embed="rId13" cstate="print"/>
          <a:srcRect/>
          <a:stretch>
            <a:fillRect/>
          </a:stretch>
        </p:blipFill>
        <p:spPr bwMode="auto">
          <a:xfrm>
            <a:off x="1504408" y="3729782"/>
            <a:ext cx="457553" cy="510603"/>
          </a:xfrm>
          <a:prstGeom prst="rect">
            <a:avLst/>
          </a:prstGeom>
          <a:noFill/>
          <a:ln w="9525">
            <a:solidFill>
              <a:srgbClr val="FFC000"/>
            </a:solidFill>
            <a:miter lim="800000"/>
            <a:headEnd/>
            <a:tailEnd/>
          </a:ln>
        </p:spPr>
      </p:pic>
      <p:pic>
        <p:nvPicPr>
          <p:cNvPr id="49" name="Picture 12"/>
          <p:cNvPicPr>
            <a:picLocks noChangeAspect="1" noChangeArrowheads="1"/>
          </p:cNvPicPr>
          <p:nvPr/>
        </p:nvPicPr>
        <p:blipFill>
          <a:blip r:embed="rId14" cstate="print"/>
          <a:srcRect/>
          <a:stretch>
            <a:fillRect/>
          </a:stretch>
        </p:blipFill>
        <p:spPr bwMode="auto">
          <a:xfrm>
            <a:off x="3557074" y="2961927"/>
            <a:ext cx="391241" cy="537128"/>
          </a:xfrm>
          <a:prstGeom prst="rect">
            <a:avLst/>
          </a:prstGeom>
          <a:noFill/>
          <a:ln w="9525">
            <a:solidFill>
              <a:srgbClr val="FFC000"/>
            </a:solidFill>
            <a:miter lim="800000"/>
            <a:headEnd/>
            <a:tailEnd/>
          </a:ln>
        </p:spPr>
      </p:pic>
      <p:pic>
        <p:nvPicPr>
          <p:cNvPr id="50" name="Picture 13"/>
          <p:cNvPicPr>
            <a:picLocks noChangeAspect="1" noChangeArrowheads="1"/>
          </p:cNvPicPr>
          <p:nvPr/>
        </p:nvPicPr>
        <p:blipFill>
          <a:blip r:embed="rId15" cstate="print"/>
          <a:srcRect/>
          <a:stretch>
            <a:fillRect/>
          </a:stretch>
        </p:blipFill>
        <p:spPr bwMode="auto">
          <a:xfrm>
            <a:off x="2928285" y="2399276"/>
            <a:ext cx="736064" cy="477447"/>
          </a:xfrm>
          <a:prstGeom prst="rect">
            <a:avLst/>
          </a:prstGeom>
          <a:noFill/>
          <a:ln w="9525">
            <a:solidFill>
              <a:srgbClr val="FFC000"/>
            </a:solidFill>
            <a:miter lim="800000"/>
            <a:headEnd/>
            <a:tailEnd/>
          </a:ln>
        </p:spPr>
      </p:pic>
      <p:pic>
        <p:nvPicPr>
          <p:cNvPr id="51" name="Picture 15"/>
          <p:cNvPicPr>
            <a:picLocks noChangeAspect="1" noChangeArrowheads="1"/>
          </p:cNvPicPr>
          <p:nvPr/>
        </p:nvPicPr>
        <p:blipFill>
          <a:blip r:embed="rId16" cstate="print"/>
          <a:srcRect/>
          <a:stretch>
            <a:fillRect/>
          </a:stretch>
        </p:blipFill>
        <p:spPr bwMode="auto">
          <a:xfrm>
            <a:off x="4376419" y="3608607"/>
            <a:ext cx="517019" cy="361914"/>
          </a:xfrm>
          <a:prstGeom prst="rect">
            <a:avLst/>
          </a:prstGeom>
          <a:noFill/>
          <a:ln w="9525">
            <a:solidFill>
              <a:srgbClr val="FFC000"/>
            </a:solidFill>
            <a:miter lim="800000"/>
            <a:headEnd/>
            <a:tailEnd/>
          </a:ln>
        </p:spPr>
      </p:pic>
      <p:pic>
        <p:nvPicPr>
          <p:cNvPr id="52" name="Picture 16"/>
          <p:cNvPicPr>
            <a:picLocks noChangeAspect="1" noChangeArrowheads="1"/>
          </p:cNvPicPr>
          <p:nvPr/>
        </p:nvPicPr>
        <p:blipFill>
          <a:blip r:embed="rId17" cstate="print"/>
          <a:srcRect/>
          <a:stretch>
            <a:fillRect/>
          </a:stretch>
        </p:blipFill>
        <p:spPr bwMode="auto">
          <a:xfrm>
            <a:off x="2029011" y="4016301"/>
            <a:ext cx="709539" cy="477447"/>
          </a:xfrm>
          <a:prstGeom prst="rect">
            <a:avLst/>
          </a:prstGeom>
          <a:noFill/>
          <a:ln w="9525">
            <a:solidFill>
              <a:srgbClr val="FFC000"/>
            </a:solidFill>
            <a:miter lim="800000"/>
            <a:headEnd/>
            <a:tailEnd/>
          </a:ln>
        </p:spPr>
      </p:pic>
      <p:pic>
        <p:nvPicPr>
          <p:cNvPr id="53" name="Picture 19"/>
          <p:cNvPicPr>
            <a:picLocks noChangeAspect="1" noChangeArrowheads="1"/>
          </p:cNvPicPr>
          <p:nvPr/>
        </p:nvPicPr>
        <p:blipFill>
          <a:blip r:embed="rId18" cstate="print"/>
          <a:srcRect/>
          <a:stretch>
            <a:fillRect/>
          </a:stretch>
        </p:blipFill>
        <p:spPr bwMode="auto">
          <a:xfrm>
            <a:off x="2099571" y="3480561"/>
            <a:ext cx="712209" cy="492557"/>
          </a:xfrm>
          <a:prstGeom prst="rect">
            <a:avLst/>
          </a:prstGeom>
          <a:noFill/>
          <a:ln w="9525">
            <a:solidFill>
              <a:srgbClr val="FFC000"/>
            </a:solidFill>
            <a:miter lim="800000"/>
            <a:headEnd/>
            <a:tailEnd/>
          </a:ln>
        </p:spPr>
      </p:pic>
      <p:grpSp>
        <p:nvGrpSpPr>
          <p:cNvPr id="2" name="Group 280"/>
          <p:cNvGrpSpPr/>
          <p:nvPr/>
        </p:nvGrpSpPr>
        <p:grpSpPr bwMode="gray">
          <a:xfrm>
            <a:off x="7625459" y="1700724"/>
            <a:ext cx="2932152" cy="3111685"/>
            <a:chOff x="8340385" y="3192246"/>
            <a:chExt cx="1268951" cy="1476000"/>
          </a:xfrm>
        </p:grpSpPr>
        <p:grpSp>
          <p:nvGrpSpPr>
            <p:cNvPr id="3" name="Group 91"/>
            <p:cNvGrpSpPr>
              <a:grpSpLocks noChangeAspect="1"/>
            </p:cNvGrpSpPr>
            <p:nvPr/>
          </p:nvGrpSpPr>
          <p:grpSpPr bwMode="gray">
            <a:xfrm>
              <a:off x="8340385" y="3192246"/>
              <a:ext cx="1268951" cy="1476000"/>
              <a:chOff x="1876425" y="79375"/>
              <a:chExt cx="6499225" cy="7559675"/>
            </a:xfrm>
          </p:grpSpPr>
          <p:sp>
            <p:nvSpPr>
              <p:cNvPr id="75" name="Freeform 1"/>
              <p:cNvSpPr>
                <a:spLocks noChangeArrowheads="1"/>
              </p:cNvSpPr>
              <p:nvPr/>
            </p:nvSpPr>
            <p:spPr bwMode="gray">
              <a:xfrm>
                <a:off x="5126038" y="3859213"/>
                <a:ext cx="3249612" cy="3779837"/>
              </a:xfrm>
              <a:custGeom>
                <a:avLst/>
                <a:gdLst>
                  <a:gd name="T0" fmla="*/ 0 w 9026"/>
                  <a:gd name="T1" fmla="*/ 0 h 10499"/>
                  <a:gd name="T2" fmla="*/ 0 w 9026"/>
                  <a:gd name="T3" fmla="*/ 10498 h 10499"/>
                  <a:gd name="T4" fmla="*/ 0 w 9026"/>
                  <a:gd name="T5" fmla="*/ 10498 h 10499"/>
                  <a:gd name="T6" fmla="*/ 9025 w 9026"/>
                  <a:gd name="T7" fmla="*/ 5249 h 10499"/>
                  <a:gd name="T8" fmla="*/ 9025 w 9026"/>
                  <a:gd name="T9" fmla="*/ 2945 h 10499"/>
                  <a:gd name="T10" fmla="*/ 0 w 9026"/>
                  <a:gd name="T11" fmla="*/ 0 h 10499"/>
                </a:gdLst>
                <a:ahLst/>
                <a:cxnLst>
                  <a:cxn ang="0">
                    <a:pos x="T0" y="T1"/>
                  </a:cxn>
                  <a:cxn ang="0">
                    <a:pos x="T2" y="T3"/>
                  </a:cxn>
                  <a:cxn ang="0">
                    <a:pos x="T4" y="T5"/>
                  </a:cxn>
                  <a:cxn ang="0">
                    <a:pos x="T6" y="T7"/>
                  </a:cxn>
                  <a:cxn ang="0">
                    <a:pos x="T8" y="T9"/>
                  </a:cxn>
                  <a:cxn ang="0">
                    <a:pos x="T10" y="T11"/>
                  </a:cxn>
                </a:cxnLst>
                <a:rect l="0" t="0" r="r" b="b"/>
                <a:pathLst>
                  <a:path w="9026" h="10499">
                    <a:moveTo>
                      <a:pt x="0" y="0"/>
                    </a:moveTo>
                    <a:lnTo>
                      <a:pt x="0" y="10498"/>
                    </a:lnTo>
                    <a:lnTo>
                      <a:pt x="0" y="10498"/>
                    </a:lnTo>
                    <a:lnTo>
                      <a:pt x="9025" y="5249"/>
                    </a:lnTo>
                    <a:lnTo>
                      <a:pt x="9025" y="2945"/>
                    </a:lnTo>
                    <a:lnTo>
                      <a:pt x="0" y="0"/>
                    </a:lnTo>
                  </a:path>
                </a:pathLst>
              </a:custGeom>
              <a:solidFill>
                <a:srgbClr val="00739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kern="0" dirty="0">
                  <a:solidFill>
                    <a:srgbClr val="58595B"/>
                  </a:solidFill>
                  <a:cs typeface="Calibri"/>
                </a:endParaRPr>
              </a:p>
            </p:txBody>
          </p:sp>
          <p:sp>
            <p:nvSpPr>
              <p:cNvPr id="76" name="Freeform 2"/>
              <p:cNvSpPr>
                <a:spLocks noChangeArrowheads="1"/>
              </p:cNvSpPr>
              <p:nvPr/>
            </p:nvSpPr>
            <p:spPr bwMode="gray">
              <a:xfrm>
                <a:off x="1876425" y="1192213"/>
                <a:ext cx="3249613" cy="3736975"/>
              </a:xfrm>
              <a:custGeom>
                <a:avLst/>
                <a:gdLst>
                  <a:gd name="T0" fmla="*/ 3682 w 9028"/>
                  <a:gd name="T1" fmla="*/ 0 h 10380"/>
                  <a:gd name="T2" fmla="*/ 0 w 9028"/>
                  <a:gd name="T3" fmla="*/ 2161 h 10380"/>
                  <a:gd name="T4" fmla="*/ 0 w 9028"/>
                  <a:gd name="T5" fmla="*/ 10379 h 10380"/>
                  <a:gd name="T6" fmla="*/ 9027 w 9028"/>
                  <a:gd name="T7" fmla="*/ 7434 h 10380"/>
                  <a:gd name="T8" fmla="*/ 3682 w 9028"/>
                  <a:gd name="T9" fmla="*/ 0 h 10380"/>
                </a:gdLst>
                <a:ahLst/>
                <a:cxnLst>
                  <a:cxn ang="0">
                    <a:pos x="T0" y="T1"/>
                  </a:cxn>
                  <a:cxn ang="0">
                    <a:pos x="T2" y="T3"/>
                  </a:cxn>
                  <a:cxn ang="0">
                    <a:pos x="T4" y="T5"/>
                  </a:cxn>
                  <a:cxn ang="0">
                    <a:pos x="T6" y="T7"/>
                  </a:cxn>
                  <a:cxn ang="0">
                    <a:pos x="T8" y="T9"/>
                  </a:cxn>
                </a:cxnLst>
                <a:rect l="0" t="0" r="r" b="b"/>
                <a:pathLst>
                  <a:path w="9028" h="10380">
                    <a:moveTo>
                      <a:pt x="3682" y="0"/>
                    </a:moveTo>
                    <a:lnTo>
                      <a:pt x="0" y="2161"/>
                    </a:lnTo>
                    <a:lnTo>
                      <a:pt x="0" y="10379"/>
                    </a:lnTo>
                    <a:lnTo>
                      <a:pt x="9027" y="7434"/>
                    </a:lnTo>
                    <a:lnTo>
                      <a:pt x="3682" y="0"/>
                    </a:lnTo>
                  </a:path>
                </a:pathLst>
              </a:custGeom>
              <a:solidFill>
                <a:srgbClr val="007395">
                  <a:lumMod val="75000"/>
                </a:srgb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kern="0" dirty="0">
                  <a:solidFill>
                    <a:srgbClr val="58595B"/>
                  </a:solidFill>
                  <a:cs typeface="Calibri"/>
                </a:endParaRPr>
              </a:p>
            </p:txBody>
          </p:sp>
          <p:sp>
            <p:nvSpPr>
              <p:cNvPr id="77" name="Freeform 3"/>
              <p:cNvSpPr>
                <a:spLocks noChangeArrowheads="1"/>
              </p:cNvSpPr>
              <p:nvPr/>
            </p:nvSpPr>
            <p:spPr bwMode="gray">
              <a:xfrm>
                <a:off x="5126038" y="1192213"/>
                <a:ext cx="3249612" cy="3736975"/>
              </a:xfrm>
              <a:custGeom>
                <a:avLst/>
                <a:gdLst>
                  <a:gd name="T0" fmla="*/ 5343 w 9026"/>
                  <a:gd name="T1" fmla="*/ 0 h 10380"/>
                  <a:gd name="T2" fmla="*/ 0 w 9026"/>
                  <a:gd name="T3" fmla="*/ 7434 h 10380"/>
                  <a:gd name="T4" fmla="*/ 9025 w 9026"/>
                  <a:gd name="T5" fmla="*/ 10379 h 10380"/>
                  <a:gd name="T6" fmla="*/ 9025 w 9026"/>
                  <a:gd name="T7" fmla="*/ 2161 h 10380"/>
                  <a:gd name="T8" fmla="*/ 5343 w 9026"/>
                  <a:gd name="T9" fmla="*/ 0 h 10380"/>
                </a:gdLst>
                <a:ahLst/>
                <a:cxnLst>
                  <a:cxn ang="0">
                    <a:pos x="T0" y="T1"/>
                  </a:cxn>
                  <a:cxn ang="0">
                    <a:pos x="T2" y="T3"/>
                  </a:cxn>
                  <a:cxn ang="0">
                    <a:pos x="T4" y="T5"/>
                  </a:cxn>
                  <a:cxn ang="0">
                    <a:pos x="T6" y="T7"/>
                  </a:cxn>
                  <a:cxn ang="0">
                    <a:pos x="T8" y="T9"/>
                  </a:cxn>
                </a:cxnLst>
                <a:rect l="0" t="0" r="r" b="b"/>
                <a:pathLst>
                  <a:path w="9026" h="10380">
                    <a:moveTo>
                      <a:pt x="5343" y="0"/>
                    </a:moveTo>
                    <a:lnTo>
                      <a:pt x="0" y="7434"/>
                    </a:lnTo>
                    <a:lnTo>
                      <a:pt x="9025" y="10379"/>
                    </a:lnTo>
                    <a:lnTo>
                      <a:pt x="9025" y="2161"/>
                    </a:lnTo>
                    <a:lnTo>
                      <a:pt x="5343" y="0"/>
                    </a:lnTo>
                  </a:path>
                </a:pathLst>
              </a:custGeom>
              <a:solidFill>
                <a:srgbClr val="007395">
                  <a:lumMod val="50000"/>
                </a:srgb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kern="0" dirty="0">
                  <a:solidFill>
                    <a:srgbClr val="58595B"/>
                  </a:solidFill>
                  <a:cs typeface="Calibri"/>
                </a:endParaRPr>
              </a:p>
            </p:txBody>
          </p:sp>
          <p:sp>
            <p:nvSpPr>
              <p:cNvPr id="78" name="Freeform 4"/>
              <p:cNvSpPr>
                <a:spLocks noChangeArrowheads="1"/>
              </p:cNvSpPr>
              <p:nvPr/>
            </p:nvSpPr>
            <p:spPr bwMode="gray">
              <a:xfrm>
                <a:off x="3192463" y="79375"/>
                <a:ext cx="3865562" cy="3779838"/>
              </a:xfrm>
              <a:custGeom>
                <a:avLst/>
                <a:gdLst>
                  <a:gd name="T0" fmla="*/ 5369 w 10737"/>
                  <a:gd name="T1" fmla="*/ 0 h 10501"/>
                  <a:gd name="T2" fmla="*/ 0 w 10737"/>
                  <a:gd name="T3" fmla="*/ 3089 h 10501"/>
                  <a:gd name="T4" fmla="*/ 5369 w 10737"/>
                  <a:gd name="T5" fmla="*/ 10500 h 10501"/>
                  <a:gd name="T6" fmla="*/ 10736 w 10737"/>
                  <a:gd name="T7" fmla="*/ 3112 h 10501"/>
                  <a:gd name="T8" fmla="*/ 5369 w 10737"/>
                  <a:gd name="T9" fmla="*/ 0 h 10501"/>
                </a:gdLst>
                <a:ahLst/>
                <a:cxnLst>
                  <a:cxn ang="0">
                    <a:pos x="T0" y="T1"/>
                  </a:cxn>
                  <a:cxn ang="0">
                    <a:pos x="T2" y="T3"/>
                  </a:cxn>
                  <a:cxn ang="0">
                    <a:pos x="T4" y="T5"/>
                  </a:cxn>
                  <a:cxn ang="0">
                    <a:pos x="T6" y="T7"/>
                  </a:cxn>
                  <a:cxn ang="0">
                    <a:pos x="T8" y="T9"/>
                  </a:cxn>
                </a:cxnLst>
                <a:rect l="0" t="0" r="r" b="b"/>
                <a:pathLst>
                  <a:path w="10737" h="10501">
                    <a:moveTo>
                      <a:pt x="5369" y="0"/>
                    </a:moveTo>
                    <a:lnTo>
                      <a:pt x="0" y="3089"/>
                    </a:lnTo>
                    <a:lnTo>
                      <a:pt x="5369" y="10500"/>
                    </a:lnTo>
                    <a:lnTo>
                      <a:pt x="10736" y="3112"/>
                    </a:lnTo>
                    <a:lnTo>
                      <a:pt x="5369" y="0"/>
                    </a:lnTo>
                  </a:path>
                </a:pathLst>
              </a:custGeom>
              <a:solidFill>
                <a:srgbClr val="00739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kern="0" dirty="0">
                  <a:solidFill>
                    <a:srgbClr val="58595B"/>
                  </a:solidFill>
                  <a:cs typeface="Calibri"/>
                </a:endParaRPr>
              </a:p>
            </p:txBody>
          </p:sp>
          <p:sp>
            <p:nvSpPr>
              <p:cNvPr id="79" name="Freeform 5"/>
              <p:cNvSpPr>
                <a:spLocks noChangeArrowheads="1"/>
              </p:cNvSpPr>
              <p:nvPr/>
            </p:nvSpPr>
            <p:spPr bwMode="gray">
              <a:xfrm>
                <a:off x="1876425" y="3859213"/>
                <a:ext cx="3267075" cy="3779837"/>
              </a:xfrm>
              <a:custGeom>
                <a:avLst/>
                <a:gdLst>
                  <a:gd name="T0" fmla="*/ 9073 w 9074"/>
                  <a:gd name="T1" fmla="*/ 0 h 10499"/>
                  <a:gd name="T2" fmla="*/ 0 w 9074"/>
                  <a:gd name="T3" fmla="*/ 2945 h 10499"/>
                  <a:gd name="T4" fmla="*/ 0 w 9074"/>
                  <a:gd name="T5" fmla="*/ 5249 h 10499"/>
                  <a:gd name="T6" fmla="*/ 9073 w 9074"/>
                  <a:gd name="T7" fmla="*/ 10498 h 10499"/>
                  <a:gd name="T8" fmla="*/ 9073 w 9074"/>
                  <a:gd name="T9" fmla="*/ 0 h 10499"/>
                </a:gdLst>
                <a:ahLst/>
                <a:cxnLst>
                  <a:cxn ang="0">
                    <a:pos x="T0" y="T1"/>
                  </a:cxn>
                  <a:cxn ang="0">
                    <a:pos x="T2" y="T3"/>
                  </a:cxn>
                  <a:cxn ang="0">
                    <a:pos x="T4" y="T5"/>
                  </a:cxn>
                  <a:cxn ang="0">
                    <a:pos x="T6" y="T7"/>
                  </a:cxn>
                  <a:cxn ang="0">
                    <a:pos x="T8" y="T9"/>
                  </a:cxn>
                </a:cxnLst>
                <a:rect l="0" t="0" r="r" b="b"/>
                <a:pathLst>
                  <a:path w="9074" h="10499">
                    <a:moveTo>
                      <a:pt x="9073" y="0"/>
                    </a:moveTo>
                    <a:lnTo>
                      <a:pt x="0" y="2945"/>
                    </a:lnTo>
                    <a:lnTo>
                      <a:pt x="0" y="5249"/>
                    </a:lnTo>
                    <a:lnTo>
                      <a:pt x="9073" y="10498"/>
                    </a:lnTo>
                    <a:lnTo>
                      <a:pt x="9073" y="0"/>
                    </a:lnTo>
                  </a:path>
                </a:pathLst>
              </a:custGeom>
              <a:solidFill>
                <a:srgbClr val="007395">
                  <a:lumMod val="50000"/>
                </a:srgb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kern="0" dirty="0">
                  <a:solidFill>
                    <a:srgbClr val="58595B"/>
                  </a:solidFill>
                  <a:cs typeface="Calibri"/>
                </a:endParaRPr>
              </a:p>
            </p:txBody>
          </p:sp>
        </p:grpSp>
        <p:sp>
          <p:nvSpPr>
            <p:cNvPr id="74" name="Oval 73"/>
            <p:cNvSpPr>
              <a:spLocks noChangeAspect="1"/>
            </p:cNvSpPr>
            <p:nvPr/>
          </p:nvSpPr>
          <p:spPr bwMode="gray">
            <a:xfrm>
              <a:off x="8651402" y="3605672"/>
              <a:ext cx="615049" cy="621967"/>
            </a:xfrm>
            <a:prstGeom prst="ellips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kern="0" dirty="0">
                <a:solidFill>
                  <a:srgbClr val="800000"/>
                </a:solidFill>
                <a:cs typeface="Calibri"/>
              </a:endParaRPr>
            </a:p>
          </p:txBody>
        </p:sp>
      </p:grpSp>
      <p:pic>
        <p:nvPicPr>
          <p:cNvPr id="88" name="Picture 87"/>
          <p:cNvPicPr>
            <a:picLocks noChangeAspect="1"/>
          </p:cNvPicPr>
          <p:nvPr/>
        </p:nvPicPr>
        <p:blipFill>
          <a:blip r:embed="rId19" cstate="print">
            <a:extLst>
              <a:ext uri="{28A0092B-C50C-407E-A947-70E740481C1C}">
                <a14:useLocalDpi xmlns:a14="http://schemas.microsoft.com/office/drawing/2010/main" xmlns=""/>
              </a:ext>
            </a:extLst>
          </a:blip>
          <a:stretch>
            <a:fillRect/>
          </a:stretch>
        </p:blipFill>
        <p:spPr>
          <a:xfrm>
            <a:off x="6934200" y="1119160"/>
            <a:ext cx="4241800" cy="4040121"/>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14852" y="798524"/>
            <a:ext cx="4800600" cy="2476500"/>
          </a:xfrm>
        </p:spPr>
        <p:txBody>
          <a:bodyPr anchor="ctr">
            <a:normAutofit/>
          </a:bodyPr>
          <a:lstStyle/>
          <a:p>
            <a:pPr algn="ctr"/>
            <a:r>
              <a:rPr lang="en-US" sz="3200" b="1" i="1" dirty="0" smtClean="0"/>
              <a:t>Introducing</a:t>
            </a:r>
          </a:p>
        </p:txBody>
      </p:sp>
      <p:sp>
        <p:nvSpPr>
          <p:cNvPr id="5" name="Slide Number Placeholder 4"/>
          <p:cNvSpPr>
            <a:spLocks noGrp="1"/>
          </p:cNvSpPr>
          <p:nvPr>
            <p:ph type="sldNum" sz="quarter" idx="12"/>
          </p:nvPr>
        </p:nvSpPr>
        <p:spPr/>
        <p:txBody>
          <a:bodyPr/>
          <a:lstStyle/>
          <a:p>
            <a:fld id="{C51EAA63-D034-42AE-91FA-B13B9518C7BE}" type="slidenum">
              <a:rPr lang="en-US" smtClean="0"/>
              <a:pPr/>
              <a:t>9</a:t>
            </a:fld>
            <a:endParaRPr lang="en-US" dirty="0"/>
          </a:p>
        </p:txBody>
      </p:sp>
      <p:pic>
        <p:nvPicPr>
          <p:cNvPr id="12" name="Picture 11" descr="o-management-cloud-clr.png"/>
          <p:cNvPicPr>
            <a:picLocks noChangeAspect="1"/>
          </p:cNvPicPr>
          <p:nvPr/>
        </p:nvPicPr>
        <p:blipFill>
          <a:blip r:embed="rId3" cstate="screen">
            <a:extLst>
              <a:ext uri="{28A0092B-C50C-407E-A947-70E740481C1C}">
                <a14:useLocalDpi xmlns="" xmlns:a14="http://schemas.microsoft.com/office/drawing/2010/main"/>
              </a:ext>
            </a:extLst>
          </a:blip>
          <a:stretch>
            <a:fillRect/>
          </a:stretch>
        </p:blipFill>
        <p:spPr bwMode="gray">
          <a:xfrm>
            <a:off x="1019522" y="2338823"/>
            <a:ext cx="3568115" cy="2116213"/>
          </a:xfrm>
          <a:prstGeom prst="rect">
            <a:avLst/>
          </a:prstGeom>
          <a:noFill/>
        </p:spPr>
      </p:pic>
      <p:sp>
        <p:nvSpPr>
          <p:cNvPr id="13" name="Rectangle 12"/>
          <p:cNvSpPr/>
          <p:nvPr/>
        </p:nvSpPr>
        <p:spPr>
          <a:xfrm>
            <a:off x="6754262" y="587852"/>
            <a:ext cx="3904339" cy="769441"/>
          </a:xfrm>
          <a:prstGeom prst="rect">
            <a:avLst/>
          </a:prstGeom>
        </p:spPr>
        <p:txBody>
          <a:bodyPr wrap="none">
            <a:spAutoFit/>
          </a:bodyPr>
          <a:lstStyle/>
          <a:p>
            <a:r>
              <a:rPr lang="en-US" sz="4400" b="1" dirty="0" smtClean="0">
                <a:latin typeface="+mj-lt"/>
              </a:rPr>
              <a:t>Smarter</a:t>
            </a:r>
            <a:r>
              <a:rPr lang="en-US" sz="4400" b="1" dirty="0" smtClean="0"/>
              <a:t> insight.</a:t>
            </a:r>
            <a:endParaRPr lang="en-US" sz="4400" b="1" dirty="0"/>
          </a:p>
        </p:txBody>
      </p:sp>
      <p:sp>
        <p:nvSpPr>
          <p:cNvPr id="14" name="Rectangle 13"/>
          <p:cNvSpPr/>
          <p:nvPr/>
        </p:nvSpPr>
        <p:spPr>
          <a:xfrm>
            <a:off x="6972395" y="5190850"/>
            <a:ext cx="3586944" cy="769441"/>
          </a:xfrm>
          <a:prstGeom prst="rect">
            <a:avLst/>
          </a:prstGeom>
        </p:spPr>
        <p:txBody>
          <a:bodyPr wrap="none">
            <a:spAutoFit/>
          </a:bodyPr>
          <a:lstStyle/>
          <a:p>
            <a:r>
              <a:rPr lang="en-US" sz="4400" b="1" dirty="0" smtClean="0">
                <a:latin typeface="+mj-lt"/>
              </a:rPr>
              <a:t>Swifter action.</a:t>
            </a:r>
            <a:endParaRPr lang="en-US" sz="4400" b="1" dirty="0">
              <a:latin typeface="+mj-lt"/>
            </a:endParaRPr>
          </a:p>
        </p:txBody>
      </p:sp>
      <p:pic>
        <p:nvPicPr>
          <p:cNvPr id="10" name="Picture 9" descr="ic-OracleCloud-solid-gray.png"/>
          <p:cNvPicPr>
            <a:picLocks noChangeAspect="1"/>
          </p:cNvPicPr>
          <p:nvPr/>
        </p:nvPicPr>
        <p:blipFill>
          <a:blip r:embed="rId4" cstate="print">
            <a:duotone>
              <a:prstClr val="black"/>
              <a:srgbClr val="0070C0">
                <a:tint val="45000"/>
                <a:satMod val="400000"/>
              </a:srgbClr>
            </a:duotone>
          </a:blip>
          <a:srcRect l="15347" t="27907" r="15821" b="28964"/>
          <a:stretch>
            <a:fillRect/>
          </a:stretch>
        </p:blipFill>
        <p:spPr>
          <a:xfrm>
            <a:off x="5578300" y="1293954"/>
            <a:ext cx="6131131" cy="3886200"/>
          </a:xfrm>
          <a:prstGeom prst="rect">
            <a:avLst/>
          </a:prstGeom>
          <a:ln>
            <a:noFill/>
          </a:ln>
          <a:effectLst>
            <a:outerShdw blurRad="292100" dist="139700" dir="2700000" algn="tl" rotWithShape="0">
              <a:srgbClr val="333333">
                <a:alpha val="65000"/>
              </a:srgbClr>
            </a:outerShdw>
          </a:effectLst>
        </p:spPr>
      </p:pic>
      <p:sp>
        <p:nvSpPr>
          <p:cNvPr id="15" name="Oval 14"/>
          <p:cNvSpPr/>
          <p:nvPr/>
        </p:nvSpPr>
        <p:spPr>
          <a:xfrm>
            <a:off x="8158710" y="2514885"/>
            <a:ext cx="1876300" cy="1923803"/>
          </a:xfrm>
          <a:prstGeom prst="ellipse">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16" name="Oval 15"/>
          <p:cNvSpPr/>
          <p:nvPr/>
        </p:nvSpPr>
        <p:spPr>
          <a:xfrm>
            <a:off x="7705468" y="2750413"/>
            <a:ext cx="1876300" cy="1923803"/>
          </a:xfrm>
          <a:prstGeom prst="ellipse">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17" name="Oval 16"/>
          <p:cNvSpPr/>
          <p:nvPr/>
        </p:nvSpPr>
        <p:spPr>
          <a:xfrm>
            <a:off x="7287852" y="2134875"/>
            <a:ext cx="2153391" cy="2101933"/>
          </a:xfrm>
          <a:prstGeom prst="ellipse">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pic>
        <p:nvPicPr>
          <p:cNvPr id="18" name="Picture 3"/>
          <p:cNvPicPr>
            <a:picLocks noChangeAspect="1" noChangeArrowheads="1"/>
          </p:cNvPicPr>
          <p:nvPr/>
        </p:nvPicPr>
        <p:blipFill>
          <a:blip r:embed="rId5" cstate="print"/>
          <a:srcRect l="15580" t="20326" r="16304" b="26096"/>
          <a:stretch>
            <a:fillRect/>
          </a:stretch>
        </p:blipFill>
        <p:spPr bwMode="auto">
          <a:xfrm>
            <a:off x="5767041" y="1615815"/>
            <a:ext cx="5523387" cy="3202389"/>
          </a:xfrm>
          <a:prstGeom prst="rect">
            <a:avLst/>
          </a:prstGeom>
          <a:noFill/>
          <a:ln w="9525">
            <a:noFill/>
            <a:miter lim="800000"/>
            <a:headEnd/>
            <a:tailEnd/>
          </a:ln>
          <a:effectLst/>
        </p:spPr>
      </p:pic>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Oracle_16x9_2016">
  <a:themeElements>
    <a:clrScheme name="Oracle 2016 New Palette">
      <a:dk1>
        <a:srgbClr val="58595B"/>
      </a:dk1>
      <a:lt1>
        <a:srgbClr val="FFFFFF"/>
      </a:lt1>
      <a:dk2>
        <a:srgbClr val="374A58"/>
      </a:dk2>
      <a:lt2>
        <a:srgbClr val="C8D9DE"/>
      </a:lt2>
      <a:accent1>
        <a:srgbClr val="F80000"/>
      </a:accent1>
      <a:accent2>
        <a:srgbClr val="8EADBF"/>
      </a:accent2>
      <a:accent3>
        <a:srgbClr val="FF8D14"/>
      </a:accent3>
      <a:accent4>
        <a:srgbClr val="007395"/>
      </a:accent4>
      <a:accent5>
        <a:srgbClr val="A52641"/>
      </a:accent5>
      <a:accent6>
        <a:srgbClr val="3A913F"/>
      </a:accent6>
      <a:hlink>
        <a:srgbClr val="1F4F82"/>
      </a:hlink>
      <a:folHlink>
        <a:srgbClr val="8A8C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8EADBF"/>
        </a:solidFill>
        <a:ln w="15875">
          <a:solidFill>
            <a:schemeClr val="accent2"/>
          </a:solid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4"/>
          </a:solidFill>
          <a:miter lim="800000"/>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dirty="0" smtClean="0"/>
        </a:defPPr>
      </a:lstStyle>
    </a:txDef>
  </a:objectDefaults>
  <a:extraClrSchemeLst/>
  <a:extLst>
    <a:ext uri="{05A4C25C-085E-4340-85A3-A5531E510DB2}">
      <thm15:themeFamily xmlns="" xmlns:thm15="http://schemas.microsoft.com/office/thememl/2012/main" name="539923-OOW-SF2016-16x9-v11.potx" id="{352B1AB2-C04C-7E4F-95BC-D32FC2CA7BE8}" vid="{F04E717A-6848-1E49-9D1F-37959B9E287E}"/>
    </a:ext>
  </a:extLst>
</a:theme>
</file>

<file path=ppt/theme/theme2.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2970</TotalTime>
  <Words>2690</Words>
  <Application>Microsoft Office PowerPoint</Application>
  <PresentationFormat>Custom</PresentationFormat>
  <Paragraphs>420</Paragraphs>
  <Slides>26</Slides>
  <Notes>22</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1_Oracle_16x9_2016</vt:lpstr>
      <vt:lpstr>Oracle Management Cloud</vt:lpstr>
      <vt:lpstr>Slide 2</vt:lpstr>
      <vt:lpstr>Agenda</vt:lpstr>
      <vt:lpstr>Challenges in 2017</vt:lpstr>
      <vt:lpstr>Today’s Application and Infrastructure Topologies</vt:lpstr>
      <vt:lpstr>IT Organizations are Drowning</vt:lpstr>
      <vt:lpstr>Human-Factor Dependence is Widespread and Inefficient</vt:lpstr>
      <vt:lpstr>What if You Could…?</vt:lpstr>
      <vt:lpstr>Introducing</vt:lpstr>
      <vt:lpstr>Slide 10</vt:lpstr>
      <vt:lpstr>Next-Generation Unified Data</vt:lpstr>
      <vt:lpstr>Services Designed To Work Together</vt:lpstr>
      <vt:lpstr>Slide 13</vt:lpstr>
      <vt:lpstr>Powered By Machine Learning</vt:lpstr>
      <vt:lpstr>Why (IT/Dev)Ops is Perfect for Machine Learning</vt:lpstr>
      <vt:lpstr>Purpose-Built Machine Learning Answers Top Questions</vt:lpstr>
      <vt:lpstr>Demonstration</vt:lpstr>
      <vt:lpstr>Questions Abound on the Journey to the Cloud</vt:lpstr>
      <vt:lpstr>De-Risk Your Cloud Journey Increase IT Efficiency, Prevent Outages, Increase Agility</vt:lpstr>
      <vt:lpstr>Demonstration</vt:lpstr>
      <vt:lpstr>Customer Examples: Oracle Management Cloud</vt:lpstr>
      <vt:lpstr>Oracle Management Cloud</vt:lpstr>
      <vt:lpstr>Slide 23</vt:lpstr>
      <vt:lpstr>Slide 24</vt:lpstr>
      <vt:lpstr>For More Information</vt:lpstr>
      <vt:lpstr>Slide 26</vt:lpstr>
    </vt:vector>
  </TitlesOfParts>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Use the PowerPoint Template</dc:title>
  <dc:subject>Corproate Presentation Template</dc:subject>
  <dc:creator>production</dc:creator>
  <cp:lastModifiedBy>Dan Koloski</cp:lastModifiedBy>
  <cp:revision>380</cp:revision>
  <cp:lastPrinted>2014-07-16T02:22:57Z</cp:lastPrinted>
  <dcterms:created xsi:type="dcterms:W3CDTF">2016-08-17T03:28:40Z</dcterms:created>
  <dcterms:modified xsi:type="dcterms:W3CDTF">2017-02-26T23:37:44Z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2343037</vt:lpwstr>
  </property>
  <property fmtid="{D5CDD505-2E9C-101B-9397-08002B2CF9AE}" pid="3" name="NXPowerLiteSettings">
    <vt:lpwstr>F98007B004F000</vt:lpwstr>
  </property>
  <property fmtid="{D5CDD505-2E9C-101B-9397-08002B2CF9AE}" pid="4" name="NXPowerLiteVersion">
    <vt:lpwstr>D5.0.2</vt:lpwstr>
  </property>
</Properties>
</file>