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heme/themeOverride2.xml" ContentType="application/vnd.openxmlformats-officedocument.themeOverride+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slideLayouts/slideLayout99.xml" ContentType="application/vnd.openxmlformats-officedocument.presentationml.slideLayout+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theme/themeOverride4.xml" ContentType="application/vnd.openxmlformats-officedocument.themeOverride+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035" r:id="rId2"/>
    <p:sldMasterId id="2147484077" r:id="rId3"/>
  </p:sldMasterIdLst>
  <p:notesMasterIdLst>
    <p:notesMasterId r:id="rId44"/>
  </p:notesMasterIdLst>
  <p:handoutMasterIdLst>
    <p:handoutMasterId r:id="rId45"/>
  </p:handoutMasterIdLst>
  <p:sldIdLst>
    <p:sldId id="354" r:id="rId4"/>
    <p:sldId id="674" r:id="rId5"/>
    <p:sldId id="648" r:id="rId6"/>
    <p:sldId id="672" r:id="rId7"/>
    <p:sldId id="697" r:id="rId8"/>
    <p:sldId id="698" r:id="rId9"/>
    <p:sldId id="702" r:id="rId10"/>
    <p:sldId id="704" r:id="rId11"/>
    <p:sldId id="709" r:id="rId12"/>
    <p:sldId id="738" r:id="rId13"/>
    <p:sldId id="710" r:id="rId14"/>
    <p:sldId id="746" r:id="rId15"/>
    <p:sldId id="719" r:id="rId16"/>
    <p:sldId id="720" r:id="rId17"/>
    <p:sldId id="739" r:id="rId18"/>
    <p:sldId id="740" r:id="rId19"/>
    <p:sldId id="741" r:id="rId20"/>
    <p:sldId id="742" r:id="rId21"/>
    <p:sldId id="743" r:id="rId22"/>
    <p:sldId id="754" r:id="rId23"/>
    <p:sldId id="756" r:id="rId24"/>
    <p:sldId id="748" r:id="rId25"/>
    <p:sldId id="749" r:id="rId26"/>
    <p:sldId id="750" r:id="rId27"/>
    <p:sldId id="722" r:id="rId28"/>
    <p:sldId id="723" r:id="rId29"/>
    <p:sldId id="724" r:id="rId30"/>
    <p:sldId id="725" r:id="rId31"/>
    <p:sldId id="727" r:id="rId32"/>
    <p:sldId id="728" r:id="rId33"/>
    <p:sldId id="729" r:id="rId34"/>
    <p:sldId id="730" r:id="rId35"/>
    <p:sldId id="731" r:id="rId36"/>
    <p:sldId id="744" r:id="rId37"/>
    <p:sldId id="745" r:id="rId38"/>
    <p:sldId id="751" r:id="rId39"/>
    <p:sldId id="757" r:id="rId40"/>
    <p:sldId id="753" r:id="rId41"/>
    <p:sldId id="417" r:id="rId42"/>
    <p:sldId id="418" r:id="rId43"/>
  </p:sldIdLst>
  <p:sldSz cx="12188825" cy="6858000"/>
  <p:notesSz cx="7077075" cy="9004300"/>
  <p:custDataLst>
    <p:tags r:id="rId46"/>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141" algn="l" rtl="0" fontAlgn="base">
      <a:spcBef>
        <a:spcPct val="0"/>
      </a:spcBef>
      <a:spcAft>
        <a:spcPct val="0"/>
      </a:spcAft>
      <a:defRPr kern="1200">
        <a:solidFill>
          <a:schemeClr val="tx1"/>
        </a:solidFill>
        <a:latin typeface="Arial" pitchFamily="34" charset="0"/>
        <a:ea typeface="+mn-ea"/>
        <a:cs typeface="Arial" pitchFamily="34" charset="0"/>
      </a:defRPr>
    </a:lvl2pPr>
    <a:lvl3pPr marL="914285" algn="l" rtl="0" fontAlgn="base">
      <a:spcBef>
        <a:spcPct val="0"/>
      </a:spcBef>
      <a:spcAft>
        <a:spcPct val="0"/>
      </a:spcAft>
      <a:defRPr kern="1200">
        <a:solidFill>
          <a:schemeClr val="tx1"/>
        </a:solidFill>
        <a:latin typeface="Arial" pitchFamily="34" charset="0"/>
        <a:ea typeface="+mn-ea"/>
        <a:cs typeface="Arial" pitchFamily="34" charset="0"/>
      </a:defRPr>
    </a:lvl3pPr>
    <a:lvl4pPr marL="1371428" algn="l" rtl="0" fontAlgn="base">
      <a:spcBef>
        <a:spcPct val="0"/>
      </a:spcBef>
      <a:spcAft>
        <a:spcPct val="0"/>
      </a:spcAft>
      <a:defRPr kern="1200">
        <a:solidFill>
          <a:schemeClr val="tx1"/>
        </a:solidFill>
        <a:latin typeface="Arial" pitchFamily="34" charset="0"/>
        <a:ea typeface="+mn-ea"/>
        <a:cs typeface="Arial" pitchFamily="34" charset="0"/>
      </a:defRPr>
    </a:lvl4pPr>
    <a:lvl5pPr marL="1828572" algn="l" rtl="0" fontAlgn="base">
      <a:spcBef>
        <a:spcPct val="0"/>
      </a:spcBef>
      <a:spcAft>
        <a:spcPct val="0"/>
      </a:spcAft>
      <a:defRPr kern="1200">
        <a:solidFill>
          <a:schemeClr val="tx1"/>
        </a:solidFill>
        <a:latin typeface="Arial" pitchFamily="34" charset="0"/>
        <a:ea typeface="+mn-ea"/>
        <a:cs typeface="Arial" pitchFamily="34" charset="0"/>
      </a:defRPr>
    </a:lvl5pPr>
    <a:lvl6pPr marL="2285713" algn="l" defTabSz="914285" rtl="0" eaLnBrk="1" latinLnBrk="0" hangingPunct="1">
      <a:defRPr kern="1200">
        <a:solidFill>
          <a:schemeClr val="tx1"/>
        </a:solidFill>
        <a:latin typeface="Arial" pitchFamily="34" charset="0"/>
        <a:ea typeface="+mn-ea"/>
        <a:cs typeface="Arial" pitchFamily="34" charset="0"/>
      </a:defRPr>
    </a:lvl6pPr>
    <a:lvl7pPr marL="2742857" algn="l" defTabSz="914285" rtl="0" eaLnBrk="1" latinLnBrk="0" hangingPunct="1">
      <a:defRPr kern="1200">
        <a:solidFill>
          <a:schemeClr val="tx1"/>
        </a:solidFill>
        <a:latin typeface="Arial" pitchFamily="34" charset="0"/>
        <a:ea typeface="+mn-ea"/>
        <a:cs typeface="Arial" pitchFamily="34" charset="0"/>
      </a:defRPr>
    </a:lvl7pPr>
    <a:lvl8pPr marL="3200000" algn="l" defTabSz="914285" rtl="0" eaLnBrk="1" latinLnBrk="0" hangingPunct="1">
      <a:defRPr kern="1200">
        <a:solidFill>
          <a:schemeClr val="tx1"/>
        </a:solidFill>
        <a:latin typeface="Arial" pitchFamily="34" charset="0"/>
        <a:ea typeface="+mn-ea"/>
        <a:cs typeface="Arial" pitchFamily="34" charset="0"/>
      </a:defRPr>
    </a:lvl8pPr>
    <a:lvl9pPr marL="3657144" algn="l" defTabSz="914285"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46" autoAdjust="0"/>
    <p:restoredTop sz="83333" autoAdjust="0"/>
  </p:normalViewPr>
  <p:slideViewPr>
    <p:cSldViewPr>
      <p:cViewPr>
        <p:scale>
          <a:sx n="75" d="100"/>
          <a:sy n="75" d="100"/>
        </p:scale>
        <p:origin x="-684" y="-114"/>
      </p:cViewPr>
      <p:guideLst>
        <p:guide orient="horz" pos="2160"/>
        <p:guide orient="horz" pos="3744"/>
        <p:guide orient="horz" pos="960"/>
        <p:guide orient="horz" pos="1248"/>
        <p:guide pos="3839"/>
        <p:guide pos="7343"/>
        <p:guide pos="335"/>
      </p:guideLst>
    </p:cSldViewPr>
  </p:slideViewPr>
  <p:outlineViewPr>
    <p:cViewPr>
      <p:scale>
        <a:sx n="33" d="100"/>
        <a:sy n="33" d="100"/>
      </p:scale>
      <p:origin x="0" y="19746"/>
    </p:cViewPr>
  </p:outlineViewPr>
  <p:notesTextViewPr>
    <p:cViewPr>
      <p:scale>
        <a:sx n="150" d="100"/>
        <a:sy n="150" d="100"/>
      </p:scale>
      <p:origin x="0" y="0"/>
    </p:cViewPr>
  </p:notesTextViewPr>
  <p:sorterViewPr>
    <p:cViewPr>
      <p:scale>
        <a:sx n="100" d="100"/>
        <a:sy n="100" d="100"/>
      </p:scale>
      <p:origin x="0" y="2142"/>
    </p:cViewPr>
  </p:sorterViewPr>
  <p:notesViewPr>
    <p:cSldViewPr>
      <p:cViewPr varScale="1">
        <p:scale>
          <a:sx n="83" d="100"/>
          <a:sy n="83" d="100"/>
        </p:scale>
        <p:origin x="-3156" y="-78"/>
      </p:cViewPr>
      <p:guideLst>
        <p:guide orient="horz" pos="2836"/>
        <p:guide pos="2229"/>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dcabelus:Documents:PRODUCT_MANAGEMENT:12.1.4:Premium:Feb%202014%20demo:MT-POC-perf-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barChart>
        <c:barDir val="col"/>
        <c:grouping val="clustered"/>
        <c:ser>
          <c:idx val="0"/>
          <c:order val="0"/>
          <c:tx>
            <c:strRef>
              <c:f>Sheet1!$C$4</c:f>
              <c:strCache>
                <c:ptCount val="1"/>
                <c:pt idx="0">
                  <c:v>Traditional _x000d_WebLogic _x000d_Server</c:v>
                </c:pt>
              </c:strCache>
            </c:strRef>
          </c:tx>
          <c:spPr>
            <a:gradFill flip="none" rotWithShape="1">
              <a:gsLst>
                <a:gs pos="0">
                  <a:schemeClr val="tx1">
                    <a:lumMod val="75000"/>
                    <a:lumOff val="25000"/>
                  </a:schemeClr>
                </a:gs>
                <a:gs pos="100000">
                  <a:schemeClr val="tx1">
                    <a:lumMod val="50000"/>
                    <a:lumOff val="50000"/>
                  </a:schemeClr>
                </a:gs>
              </a:gsLst>
              <a:lin ang="16200000" scaled="0"/>
              <a:tileRect/>
            </a:gradFill>
          </c:spPr>
          <c:cat>
            <c:strRef>
              <c:f>Sheet1!$B$5:$B$8</c:f>
              <c:strCache>
                <c:ptCount val="4"/>
                <c:pt idx="0">
                  <c:v>1 _x000d_Instance</c:v>
                </c:pt>
                <c:pt idx="1">
                  <c:v>2 Instances </c:v>
                </c:pt>
                <c:pt idx="2">
                  <c:v>3 Instances</c:v>
                </c:pt>
                <c:pt idx="3">
                  <c:v>4 Instances</c:v>
                </c:pt>
              </c:strCache>
            </c:strRef>
          </c:cat>
          <c:val>
            <c:numRef>
              <c:f>Sheet1!$C$5:$C$8</c:f>
              <c:numCache>
                <c:formatCode>General</c:formatCode>
                <c:ptCount val="4"/>
                <c:pt idx="0">
                  <c:v>1248</c:v>
                </c:pt>
                <c:pt idx="1">
                  <c:v>2486</c:v>
                </c:pt>
                <c:pt idx="2">
                  <c:v>3742</c:v>
                </c:pt>
                <c:pt idx="3">
                  <c:v>4999</c:v>
                </c:pt>
              </c:numCache>
            </c:numRef>
          </c:val>
        </c:ser>
        <c:ser>
          <c:idx val="1"/>
          <c:order val="1"/>
          <c:tx>
            <c:strRef>
              <c:f>Sheet1!$D$4</c:f>
              <c:strCache>
                <c:ptCount val="1"/>
                <c:pt idx="0">
                  <c:v>Multitenant _x000d_WebLogic _x000d_Server</c:v>
                </c:pt>
              </c:strCache>
            </c:strRef>
          </c:tx>
          <c:spPr>
            <a:solidFill>
              <a:srgbClr val="FF0000"/>
            </a:solidFill>
          </c:spPr>
          <c:cat>
            <c:strRef>
              <c:f>Sheet1!$B$5:$B$8</c:f>
              <c:strCache>
                <c:ptCount val="4"/>
                <c:pt idx="0">
                  <c:v>1 _x000d_Instance</c:v>
                </c:pt>
                <c:pt idx="1">
                  <c:v>2 Instances </c:v>
                </c:pt>
                <c:pt idx="2">
                  <c:v>3 Instances</c:v>
                </c:pt>
                <c:pt idx="3">
                  <c:v>4 Instances</c:v>
                </c:pt>
              </c:strCache>
            </c:strRef>
          </c:cat>
          <c:val>
            <c:numRef>
              <c:f>Sheet1!$D$5:$D$8</c:f>
              <c:numCache>
                <c:formatCode>General</c:formatCode>
                <c:ptCount val="4"/>
                <c:pt idx="0">
                  <c:v>1181</c:v>
                </c:pt>
                <c:pt idx="1">
                  <c:v>1273</c:v>
                </c:pt>
                <c:pt idx="2">
                  <c:v>1274</c:v>
                </c:pt>
                <c:pt idx="3">
                  <c:v>1256</c:v>
                </c:pt>
              </c:numCache>
            </c:numRef>
          </c:val>
        </c:ser>
        <c:axId val="92150400"/>
        <c:axId val="92217728"/>
      </c:barChart>
      <c:catAx>
        <c:axId val="92150400"/>
        <c:scaling>
          <c:orientation val="minMax"/>
        </c:scaling>
        <c:axPos val="b"/>
        <c:tickLblPos val="nextTo"/>
        <c:crossAx val="92217728"/>
        <c:crosses val="autoZero"/>
        <c:auto val="1"/>
        <c:lblAlgn val="ctr"/>
        <c:lblOffset val="100"/>
      </c:catAx>
      <c:valAx>
        <c:axId val="92217728"/>
        <c:scaling>
          <c:orientation val="minMax"/>
        </c:scaling>
        <c:axPos val="l"/>
        <c:majorGridlines/>
        <c:title>
          <c:tx>
            <c:rich>
              <a:bodyPr rot="0" vert="horz"/>
              <a:lstStyle/>
              <a:p>
                <a:pPr>
                  <a:defRPr/>
                </a:pPr>
                <a:r>
                  <a:rPr lang="en-US" dirty="0" smtClean="0"/>
                  <a:t>MB</a:t>
                </a:r>
                <a:br>
                  <a:rPr lang="en-US" dirty="0" smtClean="0"/>
                </a:br>
                <a:r>
                  <a:rPr lang="en-US" dirty="0" smtClean="0"/>
                  <a:t>Memory</a:t>
                </a:r>
                <a:endParaRPr lang="en-US" dirty="0"/>
              </a:p>
            </c:rich>
          </c:tx>
          <c:layout>
            <c:manualLayout>
              <c:xMode val="edge"/>
              <c:yMode val="edge"/>
              <c:x val="8.0555555555558364E-2"/>
              <c:y val="0.87651246719160059"/>
            </c:manualLayout>
          </c:layout>
        </c:title>
        <c:numFmt formatCode="General" sourceLinked="1"/>
        <c:tickLblPos val="nextTo"/>
        <c:crossAx val="92150400"/>
        <c:crosses val="autoZero"/>
        <c:crossBetween val="between"/>
      </c:valAx>
    </c:plotArea>
    <c:legend>
      <c:legendPos val="r"/>
      <c:layout/>
    </c:legend>
    <c:plotVisOnly val="1"/>
    <c:dispBlanksAs val="gap"/>
  </c:chart>
  <c:spPr>
    <a:effectLst>
      <a:outerShdw blurRad="50800" dist="38100" dir="2700000" algn="tl" rotWithShape="0">
        <a:prstClr val="black">
          <a:alpha val="40000"/>
        </a:prstClr>
      </a:outerShdw>
    </a:effectLst>
  </c:spPr>
  <c:externalData r:id="rId1"/>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E1EBAA-9AAB-4CBB-8AD2-77A262DAA74B}" type="doc">
      <dgm:prSet loTypeId="urn:microsoft.com/office/officeart/2005/8/layout/cycle1" loCatId="cycle" qsTypeId="urn:microsoft.com/office/officeart/2005/8/quickstyle/simple1" qsCatId="simple" csTypeId="urn:microsoft.com/office/officeart/2005/8/colors/accent2_2" csCatId="accent2" phldr="1"/>
      <dgm:spPr/>
      <dgm:t>
        <a:bodyPr/>
        <a:lstStyle/>
        <a:p>
          <a:endParaRPr lang="en-US"/>
        </a:p>
      </dgm:t>
    </dgm:pt>
    <dgm:pt modelId="{FB7860E1-787B-46BD-9B4D-44ED80D5026E}">
      <dgm:prSet phldrT="[Text]" phldr="1"/>
      <dgm:spPr/>
      <dgm:t>
        <a:bodyPr/>
        <a:lstStyle/>
        <a:p>
          <a:endParaRPr lang="en-US" dirty="0">
            <a:solidFill>
              <a:schemeClr val="accent5"/>
            </a:solidFill>
          </a:endParaRPr>
        </a:p>
      </dgm:t>
    </dgm:pt>
    <dgm:pt modelId="{B4DBDC00-C703-4CCB-9BC0-107CD611A26E}" type="sibTrans" cxnId="{D666EDF2-78D2-47C1-9F29-061CABCD73D8}">
      <dgm:prSet/>
      <dgm:spPr>
        <a:solidFill>
          <a:schemeClr val="accent5"/>
        </a:solidFill>
        <a:ln>
          <a:noFill/>
        </a:ln>
        <a:effectLst>
          <a:outerShdw blurRad="50800" dist="38100" dir="2700000" algn="tl" rotWithShape="0">
            <a:prstClr val="black">
              <a:alpha val="40000"/>
            </a:prstClr>
          </a:outerShdw>
        </a:effectLst>
      </dgm:spPr>
      <dgm:t>
        <a:bodyPr/>
        <a:lstStyle/>
        <a:p>
          <a:endParaRPr lang="en-US">
            <a:solidFill>
              <a:schemeClr val="tx1"/>
            </a:solidFill>
          </a:endParaRPr>
        </a:p>
      </dgm:t>
    </dgm:pt>
    <dgm:pt modelId="{CC21784B-8243-4FFB-8642-0E0E761342D8}" type="parTrans" cxnId="{D666EDF2-78D2-47C1-9F29-061CABCD73D8}">
      <dgm:prSet/>
      <dgm:spPr/>
      <dgm:t>
        <a:bodyPr/>
        <a:lstStyle/>
        <a:p>
          <a:endParaRPr lang="en-US"/>
        </a:p>
      </dgm:t>
    </dgm:pt>
    <dgm:pt modelId="{6859245A-A647-4771-8DF3-086DEE4827EE}">
      <dgm:prSet phldrT="[Text]" phldr="1"/>
      <dgm:spPr/>
      <dgm:t>
        <a:bodyPr/>
        <a:lstStyle/>
        <a:p>
          <a:endParaRPr lang="en-US" dirty="0">
            <a:solidFill>
              <a:schemeClr val="accent5"/>
            </a:solidFill>
          </a:endParaRPr>
        </a:p>
      </dgm:t>
    </dgm:pt>
    <dgm:pt modelId="{66CE376A-4B42-43BF-8C60-8FD75F98E4F7}" type="sibTrans" cxnId="{EDFC1F89-1C10-463D-82E9-602D229EF75F}">
      <dgm:prSet/>
      <dgm:spPr>
        <a:solidFill>
          <a:schemeClr val="accent4"/>
        </a:solidFill>
        <a:ln>
          <a:noFill/>
        </a:ln>
        <a:effectLst>
          <a:outerShdw blurRad="50800" dist="38100" dir="2700000" algn="tl" rotWithShape="0">
            <a:prstClr val="black">
              <a:alpha val="40000"/>
            </a:prstClr>
          </a:outerShdw>
        </a:effectLst>
      </dgm:spPr>
      <dgm:t>
        <a:bodyPr/>
        <a:lstStyle/>
        <a:p>
          <a:endParaRPr lang="en-US"/>
        </a:p>
      </dgm:t>
    </dgm:pt>
    <dgm:pt modelId="{B9E95B40-916A-4726-BB03-C650C5AFAECC}" type="parTrans" cxnId="{EDFC1F89-1C10-463D-82E9-602D229EF75F}">
      <dgm:prSet/>
      <dgm:spPr/>
      <dgm:t>
        <a:bodyPr/>
        <a:lstStyle/>
        <a:p>
          <a:endParaRPr lang="en-US"/>
        </a:p>
      </dgm:t>
    </dgm:pt>
    <dgm:pt modelId="{DCEAFF10-7AFE-4998-8590-E8A4ACA4F04D}">
      <dgm:prSet phldrT="[Text]" phldr="1"/>
      <dgm:spPr/>
      <dgm:t>
        <a:bodyPr/>
        <a:lstStyle/>
        <a:p>
          <a:endParaRPr lang="en-US" dirty="0">
            <a:solidFill>
              <a:schemeClr val="accent5"/>
            </a:solidFill>
          </a:endParaRPr>
        </a:p>
      </dgm:t>
    </dgm:pt>
    <dgm:pt modelId="{EC5D9DC8-C418-4A57-BA0F-0D8D9E26129B}" type="sibTrans" cxnId="{2146C302-EE94-4BFC-9FCD-CC7F76C2C672}">
      <dgm:prSet/>
      <dgm:spPr>
        <a:solidFill>
          <a:schemeClr val="accent3"/>
        </a:solidFill>
        <a:ln>
          <a:noFill/>
        </a:ln>
        <a:effectLst>
          <a:outerShdw blurRad="50800" dist="38100" dir="2700000" algn="tl" rotWithShape="0">
            <a:prstClr val="black">
              <a:alpha val="40000"/>
            </a:prstClr>
          </a:outerShdw>
        </a:effectLst>
      </dgm:spPr>
      <dgm:t>
        <a:bodyPr/>
        <a:lstStyle/>
        <a:p>
          <a:endParaRPr lang="en-US"/>
        </a:p>
      </dgm:t>
    </dgm:pt>
    <dgm:pt modelId="{971DFD5B-883C-4A3D-8FDD-FCCDFFADF19A}" type="parTrans" cxnId="{2146C302-EE94-4BFC-9FCD-CC7F76C2C672}">
      <dgm:prSet/>
      <dgm:spPr/>
      <dgm:t>
        <a:bodyPr/>
        <a:lstStyle/>
        <a:p>
          <a:endParaRPr lang="en-US"/>
        </a:p>
      </dgm:t>
    </dgm:pt>
    <dgm:pt modelId="{F997B4B2-7E75-4262-A34C-33802A0F982A}">
      <dgm:prSet phldrT="[Text]" phldr="1"/>
      <dgm:spPr/>
      <dgm:t>
        <a:bodyPr/>
        <a:lstStyle/>
        <a:p>
          <a:endParaRPr lang="en-US" dirty="0">
            <a:solidFill>
              <a:schemeClr val="accent5"/>
            </a:solidFill>
          </a:endParaRPr>
        </a:p>
      </dgm:t>
    </dgm:pt>
    <dgm:pt modelId="{41B3128D-F9FB-4D2E-B3DF-C00EE615A2DF}" type="sibTrans" cxnId="{546C2D3F-55BF-4CC1-BA61-FD711DBDE5E9}">
      <dgm:prSet/>
      <dgm:spPr>
        <a:solidFill>
          <a:schemeClr val="accent2"/>
        </a:solidFill>
        <a:ln>
          <a:noFill/>
        </a:ln>
        <a:effectLst>
          <a:outerShdw blurRad="50800" dist="38100" dir="2700000" algn="tl" rotWithShape="0">
            <a:prstClr val="black">
              <a:alpha val="40000"/>
            </a:prstClr>
          </a:outerShdw>
        </a:effectLst>
      </dgm:spPr>
      <dgm:t>
        <a:bodyPr/>
        <a:lstStyle/>
        <a:p>
          <a:endParaRPr lang="en-US"/>
        </a:p>
      </dgm:t>
    </dgm:pt>
    <dgm:pt modelId="{2CC7D90E-6789-4BEA-965C-E54DD6470DE9}" type="parTrans" cxnId="{546C2D3F-55BF-4CC1-BA61-FD711DBDE5E9}">
      <dgm:prSet/>
      <dgm:spPr/>
      <dgm:t>
        <a:bodyPr/>
        <a:lstStyle/>
        <a:p>
          <a:endParaRPr lang="en-US"/>
        </a:p>
      </dgm:t>
    </dgm:pt>
    <dgm:pt modelId="{A00AD154-869C-4815-A5C2-3BDB9AFB33A7}">
      <dgm:prSet phldrT="[Text]" phldr="1"/>
      <dgm:spPr/>
      <dgm:t>
        <a:bodyPr/>
        <a:lstStyle/>
        <a:p>
          <a:endParaRPr lang="en-US" dirty="0">
            <a:solidFill>
              <a:schemeClr val="accent5"/>
            </a:solidFill>
          </a:endParaRPr>
        </a:p>
      </dgm:t>
    </dgm:pt>
    <dgm:pt modelId="{4025D403-828E-408C-B985-3B5C952239A3}" type="sibTrans" cxnId="{15643D84-B6CC-4DAF-B439-DE98B8CA0E13}">
      <dgm:prSet/>
      <dgm:spPr>
        <a:solidFill>
          <a:schemeClr val="accent1"/>
        </a:solidFill>
        <a:ln>
          <a:noFill/>
        </a:ln>
        <a:effectLst>
          <a:outerShdw blurRad="50800" dist="38100" dir="2700000" algn="tl" rotWithShape="0">
            <a:prstClr val="black">
              <a:alpha val="40000"/>
            </a:prstClr>
          </a:outerShdw>
        </a:effectLst>
      </dgm:spPr>
      <dgm:t>
        <a:bodyPr/>
        <a:lstStyle/>
        <a:p>
          <a:endParaRPr lang="en-US"/>
        </a:p>
      </dgm:t>
    </dgm:pt>
    <dgm:pt modelId="{A8AFC4CF-E2E4-494D-9DF4-BBB1C5FB295F}" type="parTrans" cxnId="{15643D84-B6CC-4DAF-B439-DE98B8CA0E13}">
      <dgm:prSet/>
      <dgm:spPr/>
      <dgm:t>
        <a:bodyPr/>
        <a:lstStyle/>
        <a:p>
          <a:endParaRPr lang="en-US"/>
        </a:p>
      </dgm:t>
    </dgm:pt>
    <dgm:pt modelId="{6BF0144B-A2E5-4338-9C07-0BE2BA8A53AF}" type="pres">
      <dgm:prSet presAssocID="{4BE1EBAA-9AAB-4CBB-8AD2-77A262DAA74B}" presName="cycle" presStyleCnt="0">
        <dgm:presLayoutVars>
          <dgm:dir/>
          <dgm:resizeHandles val="exact"/>
        </dgm:presLayoutVars>
      </dgm:prSet>
      <dgm:spPr/>
      <dgm:t>
        <a:bodyPr/>
        <a:lstStyle/>
        <a:p>
          <a:endParaRPr lang="en-US"/>
        </a:p>
      </dgm:t>
    </dgm:pt>
    <dgm:pt modelId="{4FE57533-975A-450D-A284-04EE4D4EEA1E}" type="pres">
      <dgm:prSet presAssocID="{A00AD154-869C-4815-A5C2-3BDB9AFB33A7}" presName="dummy" presStyleCnt="0"/>
      <dgm:spPr/>
    </dgm:pt>
    <dgm:pt modelId="{F3582D1F-BDEA-4935-8BFC-8F9A2A124F73}" type="pres">
      <dgm:prSet presAssocID="{A00AD154-869C-4815-A5C2-3BDB9AFB33A7}" presName="node" presStyleLbl="revTx" presStyleIdx="0" presStyleCnt="5">
        <dgm:presLayoutVars>
          <dgm:bulletEnabled val="1"/>
        </dgm:presLayoutVars>
      </dgm:prSet>
      <dgm:spPr/>
      <dgm:t>
        <a:bodyPr/>
        <a:lstStyle/>
        <a:p>
          <a:endParaRPr lang="en-US"/>
        </a:p>
      </dgm:t>
    </dgm:pt>
    <dgm:pt modelId="{A7B9F7CF-049B-4D36-9F2B-78447C9BBDC9}" type="pres">
      <dgm:prSet presAssocID="{4025D403-828E-408C-B985-3B5C952239A3}" presName="sibTrans" presStyleLbl="node1" presStyleIdx="0" presStyleCnt="5"/>
      <dgm:spPr/>
      <dgm:t>
        <a:bodyPr/>
        <a:lstStyle/>
        <a:p>
          <a:endParaRPr lang="en-US"/>
        </a:p>
      </dgm:t>
    </dgm:pt>
    <dgm:pt modelId="{32111EA6-9EEB-4FC8-95E5-81BD5D1404D6}" type="pres">
      <dgm:prSet presAssocID="{F997B4B2-7E75-4262-A34C-33802A0F982A}" presName="dummy" presStyleCnt="0"/>
      <dgm:spPr/>
    </dgm:pt>
    <dgm:pt modelId="{151A2D9E-82A4-4581-9D7E-93DD25E74AEA}" type="pres">
      <dgm:prSet presAssocID="{F997B4B2-7E75-4262-A34C-33802A0F982A}" presName="node" presStyleLbl="revTx" presStyleIdx="1" presStyleCnt="5">
        <dgm:presLayoutVars>
          <dgm:bulletEnabled val="1"/>
        </dgm:presLayoutVars>
      </dgm:prSet>
      <dgm:spPr/>
      <dgm:t>
        <a:bodyPr/>
        <a:lstStyle/>
        <a:p>
          <a:endParaRPr lang="en-US"/>
        </a:p>
      </dgm:t>
    </dgm:pt>
    <dgm:pt modelId="{FF326711-EC23-475E-8D97-175108737A44}" type="pres">
      <dgm:prSet presAssocID="{41B3128D-F9FB-4D2E-B3DF-C00EE615A2DF}" presName="sibTrans" presStyleLbl="node1" presStyleIdx="1" presStyleCnt="5"/>
      <dgm:spPr/>
      <dgm:t>
        <a:bodyPr/>
        <a:lstStyle/>
        <a:p>
          <a:endParaRPr lang="en-US"/>
        </a:p>
      </dgm:t>
    </dgm:pt>
    <dgm:pt modelId="{C63A9D0F-AEC6-48FF-9806-45060B088ECB}" type="pres">
      <dgm:prSet presAssocID="{DCEAFF10-7AFE-4998-8590-E8A4ACA4F04D}" presName="dummy" presStyleCnt="0"/>
      <dgm:spPr/>
    </dgm:pt>
    <dgm:pt modelId="{8A75AD07-8E65-4716-9EBD-52387405C613}" type="pres">
      <dgm:prSet presAssocID="{DCEAFF10-7AFE-4998-8590-E8A4ACA4F04D}" presName="node" presStyleLbl="revTx" presStyleIdx="2" presStyleCnt="5">
        <dgm:presLayoutVars>
          <dgm:bulletEnabled val="1"/>
        </dgm:presLayoutVars>
      </dgm:prSet>
      <dgm:spPr/>
      <dgm:t>
        <a:bodyPr/>
        <a:lstStyle/>
        <a:p>
          <a:endParaRPr lang="en-US"/>
        </a:p>
      </dgm:t>
    </dgm:pt>
    <dgm:pt modelId="{9BBE1D86-E8F1-4B2A-A4DA-0DF984ECCEE8}" type="pres">
      <dgm:prSet presAssocID="{EC5D9DC8-C418-4A57-BA0F-0D8D9E26129B}" presName="sibTrans" presStyleLbl="node1" presStyleIdx="2" presStyleCnt="5"/>
      <dgm:spPr/>
      <dgm:t>
        <a:bodyPr/>
        <a:lstStyle/>
        <a:p>
          <a:endParaRPr lang="en-US"/>
        </a:p>
      </dgm:t>
    </dgm:pt>
    <dgm:pt modelId="{0382CB60-66F0-4110-BD64-BDC57BF24FAB}" type="pres">
      <dgm:prSet presAssocID="{6859245A-A647-4771-8DF3-086DEE4827EE}" presName="dummy" presStyleCnt="0"/>
      <dgm:spPr/>
    </dgm:pt>
    <dgm:pt modelId="{D36427D7-1473-44DE-A75C-EC554C24BD1B}" type="pres">
      <dgm:prSet presAssocID="{6859245A-A647-4771-8DF3-086DEE4827EE}" presName="node" presStyleLbl="revTx" presStyleIdx="3" presStyleCnt="5">
        <dgm:presLayoutVars>
          <dgm:bulletEnabled val="1"/>
        </dgm:presLayoutVars>
      </dgm:prSet>
      <dgm:spPr/>
      <dgm:t>
        <a:bodyPr/>
        <a:lstStyle/>
        <a:p>
          <a:endParaRPr lang="en-US"/>
        </a:p>
      </dgm:t>
    </dgm:pt>
    <dgm:pt modelId="{E6E90CDF-422E-48D2-9EC7-B54025CA1225}" type="pres">
      <dgm:prSet presAssocID="{66CE376A-4B42-43BF-8C60-8FD75F98E4F7}" presName="sibTrans" presStyleLbl="node1" presStyleIdx="3" presStyleCnt="5"/>
      <dgm:spPr/>
      <dgm:t>
        <a:bodyPr/>
        <a:lstStyle/>
        <a:p>
          <a:endParaRPr lang="en-US"/>
        </a:p>
      </dgm:t>
    </dgm:pt>
    <dgm:pt modelId="{8710009D-FBF8-400F-ADD5-3C4A39BD3EF5}" type="pres">
      <dgm:prSet presAssocID="{FB7860E1-787B-46BD-9B4D-44ED80D5026E}" presName="dummy" presStyleCnt="0"/>
      <dgm:spPr/>
    </dgm:pt>
    <dgm:pt modelId="{37C5CC78-7FDD-4B1C-9CF2-68415909C4DD}" type="pres">
      <dgm:prSet presAssocID="{FB7860E1-787B-46BD-9B4D-44ED80D5026E}" presName="node" presStyleLbl="revTx" presStyleIdx="4" presStyleCnt="5">
        <dgm:presLayoutVars>
          <dgm:bulletEnabled val="1"/>
        </dgm:presLayoutVars>
      </dgm:prSet>
      <dgm:spPr/>
      <dgm:t>
        <a:bodyPr/>
        <a:lstStyle/>
        <a:p>
          <a:endParaRPr lang="en-US"/>
        </a:p>
      </dgm:t>
    </dgm:pt>
    <dgm:pt modelId="{7B75866D-41FA-49EF-AB44-72BEED292DDF}" type="pres">
      <dgm:prSet presAssocID="{B4DBDC00-C703-4CCB-9BC0-107CD611A26E}" presName="sibTrans" presStyleLbl="node1" presStyleIdx="4" presStyleCnt="5"/>
      <dgm:spPr/>
      <dgm:t>
        <a:bodyPr/>
        <a:lstStyle/>
        <a:p>
          <a:endParaRPr lang="en-US"/>
        </a:p>
      </dgm:t>
    </dgm:pt>
  </dgm:ptLst>
  <dgm:cxnLst>
    <dgm:cxn modelId="{D666EDF2-78D2-47C1-9F29-061CABCD73D8}" srcId="{4BE1EBAA-9AAB-4CBB-8AD2-77A262DAA74B}" destId="{FB7860E1-787B-46BD-9B4D-44ED80D5026E}" srcOrd="4" destOrd="0" parTransId="{CC21784B-8243-4FFB-8642-0E0E761342D8}" sibTransId="{B4DBDC00-C703-4CCB-9BC0-107CD611A26E}"/>
    <dgm:cxn modelId="{EDFC1F89-1C10-463D-82E9-602D229EF75F}" srcId="{4BE1EBAA-9AAB-4CBB-8AD2-77A262DAA74B}" destId="{6859245A-A647-4771-8DF3-086DEE4827EE}" srcOrd="3" destOrd="0" parTransId="{B9E95B40-916A-4726-BB03-C650C5AFAECC}" sibTransId="{66CE376A-4B42-43BF-8C60-8FD75F98E4F7}"/>
    <dgm:cxn modelId="{15643D84-B6CC-4DAF-B439-DE98B8CA0E13}" srcId="{4BE1EBAA-9AAB-4CBB-8AD2-77A262DAA74B}" destId="{A00AD154-869C-4815-A5C2-3BDB9AFB33A7}" srcOrd="0" destOrd="0" parTransId="{A8AFC4CF-E2E4-494D-9DF4-BBB1C5FB295F}" sibTransId="{4025D403-828E-408C-B985-3B5C952239A3}"/>
    <dgm:cxn modelId="{AC63566C-5AE5-424F-BF4A-CD348029BB99}" type="presOf" srcId="{4BE1EBAA-9AAB-4CBB-8AD2-77A262DAA74B}" destId="{6BF0144B-A2E5-4338-9C07-0BE2BA8A53AF}" srcOrd="0" destOrd="0" presId="urn:microsoft.com/office/officeart/2005/8/layout/cycle1"/>
    <dgm:cxn modelId="{2146C302-EE94-4BFC-9FCD-CC7F76C2C672}" srcId="{4BE1EBAA-9AAB-4CBB-8AD2-77A262DAA74B}" destId="{DCEAFF10-7AFE-4998-8590-E8A4ACA4F04D}" srcOrd="2" destOrd="0" parTransId="{971DFD5B-883C-4A3D-8FDD-FCCDFFADF19A}" sibTransId="{EC5D9DC8-C418-4A57-BA0F-0D8D9E26129B}"/>
    <dgm:cxn modelId="{43D68B0C-FF06-4E52-B7A1-CB6C1EB3873C}" type="presOf" srcId="{EC5D9DC8-C418-4A57-BA0F-0D8D9E26129B}" destId="{9BBE1D86-E8F1-4B2A-A4DA-0DF984ECCEE8}" srcOrd="0" destOrd="0" presId="urn:microsoft.com/office/officeart/2005/8/layout/cycle1"/>
    <dgm:cxn modelId="{AE6FCBAA-F18B-429E-8EB3-F197326B0728}" type="presOf" srcId="{41B3128D-F9FB-4D2E-B3DF-C00EE615A2DF}" destId="{FF326711-EC23-475E-8D97-175108737A44}" srcOrd="0" destOrd="0" presId="urn:microsoft.com/office/officeart/2005/8/layout/cycle1"/>
    <dgm:cxn modelId="{855DB631-1AC2-404A-A9DB-9408E147CF67}" type="presOf" srcId="{A00AD154-869C-4815-A5C2-3BDB9AFB33A7}" destId="{F3582D1F-BDEA-4935-8BFC-8F9A2A124F73}" srcOrd="0" destOrd="0" presId="urn:microsoft.com/office/officeart/2005/8/layout/cycle1"/>
    <dgm:cxn modelId="{04812A7C-50C6-4278-BAD0-371B8BEFD4FE}" type="presOf" srcId="{6859245A-A647-4771-8DF3-086DEE4827EE}" destId="{D36427D7-1473-44DE-A75C-EC554C24BD1B}" srcOrd="0" destOrd="0" presId="urn:microsoft.com/office/officeart/2005/8/layout/cycle1"/>
    <dgm:cxn modelId="{C825770D-0054-4784-A529-48449DF17207}" type="presOf" srcId="{FB7860E1-787B-46BD-9B4D-44ED80D5026E}" destId="{37C5CC78-7FDD-4B1C-9CF2-68415909C4DD}" srcOrd="0" destOrd="0" presId="urn:microsoft.com/office/officeart/2005/8/layout/cycle1"/>
    <dgm:cxn modelId="{546C2D3F-55BF-4CC1-BA61-FD711DBDE5E9}" srcId="{4BE1EBAA-9AAB-4CBB-8AD2-77A262DAA74B}" destId="{F997B4B2-7E75-4262-A34C-33802A0F982A}" srcOrd="1" destOrd="0" parTransId="{2CC7D90E-6789-4BEA-965C-E54DD6470DE9}" sibTransId="{41B3128D-F9FB-4D2E-B3DF-C00EE615A2DF}"/>
    <dgm:cxn modelId="{986FF0AB-7A80-452D-9BE8-37A127DCAC14}" type="presOf" srcId="{66CE376A-4B42-43BF-8C60-8FD75F98E4F7}" destId="{E6E90CDF-422E-48D2-9EC7-B54025CA1225}" srcOrd="0" destOrd="0" presId="urn:microsoft.com/office/officeart/2005/8/layout/cycle1"/>
    <dgm:cxn modelId="{F10986A8-9781-4C4D-AC1F-B18F1486BA85}" type="presOf" srcId="{DCEAFF10-7AFE-4998-8590-E8A4ACA4F04D}" destId="{8A75AD07-8E65-4716-9EBD-52387405C613}" srcOrd="0" destOrd="0" presId="urn:microsoft.com/office/officeart/2005/8/layout/cycle1"/>
    <dgm:cxn modelId="{87896187-3099-4EC3-B8A6-D8FEBDEE1383}" type="presOf" srcId="{4025D403-828E-408C-B985-3B5C952239A3}" destId="{A7B9F7CF-049B-4D36-9F2B-78447C9BBDC9}" srcOrd="0" destOrd="0" presId="urn:microsoft.com/office/officeart/2005/8/layout/cycle1"/>
    <dgm:cxn modelId="{DE40F6FE-FE4F-4815-BCF9-C20D8EF27C62}" type="presOf" srcId="{F997B4B2-7E75-4262-A34C-33802A0F982A}" destId="{151A2D9E-82A4-4581-9D7E-93DD25E74AEA}" srcOrd="0" destOrd="0" presId="urn:microsoft.com/office/officeart/2005/8/layout/cycle1"/>
    <dgm:cxn modelId="{2CE0258C-FAE0-4E9F-B343-A7942ED05472}" type="presOf" srcId="{B4DBDC00-C703-4CCB-9BC0-107CD611A26E}" destId="{7B75866D-41FA-49EF-AB44-72BEED292DDF}" srcOrd="0" destOrd="0" presId="urn:microsoft.com/office/officeart/2005/8/layout/cycle1"/>
    <dgm:cxn modelId="{39FBF544-C558-4D27-8476-6D34DA9E5BC7}" type="presParOf" srcId="{6BF0144B-A2E5-4338-9C07-0BE2BA8A53AF}" destId="{4FE57533-975A-450D-A284-04EE4D4EEA1E}" srcOrd="0" destOrd="0" presId="urn:microsoft.com/office/officeart/2005/8/layout/cycle1"/>
    <dgm:cxn modelId="{8DCC82DD-6BA6-4F8C-BAB8-49A2E2D46691}" type="presParOf" srcId="{6BF0144B-A2E5-4338-9C07-0BE2BA8A53AF}" destId="{F3582D1F-BDEA-4935-8BFC-8F9A2A124F73}" srcOrd="1" destOrd="0" presId="urn:microsoft.com/office/officeart/2005/8/layout/cycle1"/>
    <dgm:cxn modelId="{7C8A66E0-02DF-4D11-990E-2BCE62C539F3}" type="presParOf" srcId="{6BF0144B-A2E5-4338-9C07-0BE2BA8A53AF}" destId="{A7B9F7CF-049B-4D36-9F2B-78447C9BBDC9}" srcOrd="2" destOrd="0" presId="urn:microsoft.com/office/officeart/2005/8/layout/cycle1"/>
    <dgm:cxn modelId="{35019B0D-3B8C-47BD-BFF0-B05451CB64AF}" type="presParOf" srcId="{6BF0144B-A2E5-4338-9C07-0BE2BA8A53AF}" destId="{32111EA6-9EEB-4FC8-95E5-81BD5D1404D6}" srcOrd="3" destOrd="0" presId="urn:microsoft.com/office/officeart/2005/8/layout/cycle1"/>
    <dgm:cxn modelId="{3D102915-7077-48F0-BE03-87DDB4DDC413}" type="presParOf" srcId="{6BF0144B-A2E5-4338-9C07-0BE2BA8A53AF}" destId="{151A2D9E-82A4-4581-9D7E-93DD25E74AEA}" srcOrd="4" destOrd="0" presId="urn:microsoft.com/office/officeart/2005/8/layout/cycle1"/>
    <dgm:cxn modelId="{9D21F8CD-4F69-4C16-96A4-008CF53712E3}" type="presParOf" srcId="{6BF0144B-A2E5-4338-9C07-0BE2BA8A53AF}" destId="{FF326711-EC23-475E-8D97-175108737A44}" srcOrd="5" destOrd="0" presId="urn:microsoft.com/office/officeart/2005/8/layout/cycle1"/>
    <dgm:cxn modelId="{E24F31DF-A96E-4A3E-97E0-F6AD0670E185}" type="presParOf" srcId="{6BF0144B-A2E5-4338-9C07-0BE2BA8A53AF}" destId="{C63A9D0F-AEC6-48FF-9806-45060B088ECB}" srcOrd="6" destOrd="0" presId="urn:microsoft.com/office/officeart/2005/8/layout/cycle1"/>
    <dgm:cxn modelId="{A1D29B04-2DFF-4D96-BE64-4A70BD07B11A}" type="presParOf" srcId="{6BF0144B-A2E5-4338-9C07-0BE2BA8A53AF}" destId="{8A75AD07-8E65-4716-9EBD-52387405C613}" srcOrd="7" destOrd="0" presId="urn:microsoft.com/office/officeart/2005/8/layout/cycle1"/>
    <dgm:cxn modelId="{162B3960-5A64-473F-A961-C99D1923D7EC}" type="presParOf" srcId="{6BF0144B-A2E5-4338-9C07-0BE2BA8A53AF}" destId="{9BBE1D86-E8F1-4B2A-A4DA-0DF984ECCEE8}" srcOrd="8" destOrd="0" presId="urn:microsoft.com/office/officeart/2005/8/layout/cycle1"/>
    <dgm:cxn modelId="{7C9A2254-D230-468E-A310-25F2BB1EC12F}" type="presParOf" srcId="{6BF0144B-A2E5-4338-9C07-0BE2BA8A53AF}" destId="{0382CB60-66F0-4110-BD64-BDC57BF24FAB}" srcOrd="9" destOrd="0" presId="urn:microsoft.com/office/officeart/2005/8/layout/cycle1"/>
    <dgm:cxn modelId="{53A03057-5585-475D-9FAC-4BFC772CCD02}" type="presParOf" srcId="{6BF0144B-A2E5-4338-9C07-0BE2BA8A53AF}" destId="{D36427D7-1473-44DE-A75C-EC554C24BD1B}" srcOrd="10" destOrd="0" presId="urn:microsoft.com/office/officeart/2005/8/layout/cycle1"/>
    <dgm:cxn modelId="{F3EDEB18-85AF-4E14-B0AD-833A31BFA509}" type="presParOf" srcId="{6BF0144B-A2E5-4338-9C07-0BE2BA8A53AF}" destId="{E6E90CDF-422E-48D2-9EC7-B54025CA1225}" srcOrd="11" destOrd="0" presId="urn:microsoft.com/office/officeart/2005/8/layout/cycle1"/>
    <dgm:cxn modelId="{3EBC6FA7-9E22-451A-979A-7A40857D7A5A}" type="presParOf" srcId="{6BF0144B-A2E5-4338-9C07-0BE2BA8A53AF}" destId="{8710009D-FBF8-400F-ADD5-3C4A39BD3EF5}" srcOrd="12" destOrd="0" presId="urn:microsoft.com/office/officeart/2005/8/layout/cycle1"/>
    <dgm:cxn modelId="{01856A4D-4DFB-4F25-83F5-CB0599199D78}" type="presParOf" srcId="{6BF0144B-A2E5-4338-9C07-0BE2BA8A53AF}" destId="{37C5CC78-7FDD-4B1C-9CF2-68415909C4DD}" srcOrd="13" destOrd="0" presId="urn:microsoft.com/office/officeart/2005/8/layout/cycle1"/>
    <dgm:cxn modelId="{9FD5C653-9D16-492E-B3C7-D741E810AE94}" type="presParOf" srcId="{6BF0144B-A2E5-4338-9C07-0BE2BA8A53AF}" destId="{7B75866D-41FA-49EF-AB44-72BEED292DDF}" srcOrd="14" destOrd="0" presId="urn:microsoft.com/office/officeart/2005/8/layout/cycle1"/>
  </dgm:cxnLst>
  <dgm:bg/>
  <dgm:whole>
    <a:ln>
      <a:noFill/>
    </a:ln>
  </dgm:whole>
  <dgm:extLst>
    <a:ext uri="http://schemas.microsoft.com/office/drawing/2008/diagram">
      <dsp:dataModelExt xmlns:dsp="http://schemas.microsoft.com/office/drawing/2008/diagram" xmlns=""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692EA6-F3FA-4EE7-90CC-F36832033404}" type="doc">
      <dgm:prSet loTypeId="urn:microsoft.com/office/officeart/2005/8/layout/cycle8" loCatId="cycle" qsTypeId="urn:microsoft.com/office/officeart/2005/8/quickstyle/3d1" qsCatId="3D" csTypeId="urn:microsoft.com/office/officeart/2005/8/colors/accent0_3" csCatId="mainScheme" phldr="1"/>
      <dgm:spPr/>
    </dgm:pt>
    <dgm:pt modelId="{30816680-A0E7-4B36-96B1-27186DBC09E5}">
      <dgm:prSet phldrT="[Tekst]"/>
      <dgm:spPr>
        <a:xfrm>
          <a:off x="1411427" y="264159"/>
          <a:ext cx="3413760" cy="3413760"/>
        </a:xfrm>
      </dgm:spPr>
      <dgm:t>
        <a:bodyPr/>
        <a:lstStyle/>
        <a:p>
          <a:r>
            <a:rPr lang="en-US" b="0" dirty="0" smtClean="0">
              <a:latin typeface="Arial"/>
              <a:ea typeface="+mn-ea"/>
              <a:cs typeface="+mn-cs"/>
            </a:rPr>
            <a:t>Configuration Management</a:t>
          </a:r>
          <a:endParaRPr lang="nl-NL" b="0" dirty="0">
            <a:latin typeface="Arial"/>
            <a:ea typeface="+mn-ea"/>
            <a:cs typeface="+mn-cs"/>
          </a:endParaRPr>
        </a:p>
      </dgm:t>
    </dgm:pt>
    <dgm:pt modelId="{97661CDE-44C1-48EF-BD48-700B740F8FB9}" type="parTrans" cxnId="{D8BB72FD-A3C9-405B-8210-3CEE760619B9}">
      <dgm:prSet/>
      <dgm:spPr/>
      <dgm:t>
        <a:bodyPr/>
        <a:lstStyle/>
        <a:p>
          <a:endParaRPr lang="nl-NL"/>
        </a:p>
      </dgm:t>
    </dgm:pt>
    <dgm:pt modelId="{B22B59B1-AFEC-4370-978E-CA41CA36426B}" type="sibTrans" cxnId="{D8BB72FD-A3C9-405B-8210-3CEE760619B9}">
      <dgm:prSet/>
      <dgm:spPr/>
      <dgm:t>
        <a:bodyPr/>
        <a:lstStyle/>
        <a:p>
          <a:endParaRPr lang="nl-NL"/>
        </a:p>
      </dgm:t>
    </dgm:pt>
    <dgm:pt modelId="{6B017BBD-ED05-4567-A2A7-9314B4D40475}">
      <dgm:prSet phldrT="[Tekst]" custT="1"/>
      <dgm:spPr>
        <a:xfrm>
          <a:off x="1329820" y="386079"/>
          <a:ext cx="3413760" cy="3413760"/>
        </a:xfrm>
      </dgm:spPr>
      <dgm:t>
        <a:bodyPr/>
        <a:lstStyle/>
        <a:p>
          <a:r>
            <a:rPr lang="en-US" sz="1800" b="0" dirty="0" smtClean="0">
              <a:latin typeface="Arial"/>
              <a:ea typeface="+mn-ea"/>
              <a:cs typeface="+mn-cs"/>
            </a:rPr>
            <a:t>Lifecycle Management</a:t>
          </a:r>
          <a:endParaRPr lang="nl-NL" sz="1800" b="0" dirty="0">
            <a:latin typeface="Arial"/>
            <a:ea typeface="+mn-ea"/>
            <a:cs typeface="+mn-cs"/>
          </a:endParaRPr>
        </a:p>
      </dgm:t>
    </dgm:pt>
    <dgm:pt modelId="{7EA5277C-5D13-45E2-B300-5562DE9D5CE3}" type="parTrans" cxnId="{FBFEDB57-5573-4722-AE64-8DB803AA9742}">
      <dgm:prSet/>
      <dgm:spPr/>
      <dgm:t>
        <a:bodyPr/>
        <a:lstStyle/>
        <a:p>
          <a:endParaRPr lang="nl-NL"/>
        </a:p>
      </dgm:t>
    </dgm:pt>
    <dgm:pt modelId="{D0384771-13E3-4B56-9998-FCE2BDF77323}" type="sibTrans" cxnId="{FBFEDB57-5573-4722-AE64-8DB803AA9742}">
      <dgm:prSet/>
      <dgm:spPr/>
      <dgm:t>
        <a:bodyPr/>
        <a:lstStyle/>
        <a:p>
          <a:endParaRPr lang="nl-NL"/>
        </a:p>
      </dgm:t>
    </dgm:pt>
    <dgm:pt modelId="{F5B2C656-8C5E-4CC6-A038-CF6B6799ABC9}">
      <dgm:prSet phldrT="[Tekst]" custT="1"/>
      <dgm:spPr>
        <a:xfrm>
          <a:off x="1270812" y="264159"/>
          <a:ext cx="3413760" cy="3413760"/>
        </a:xfrm>
      </dgm:spPr>
      <dgm:t>
        <a:bodyPr/>
        <a:lstStyle/>
        <a:p>
          <a:r>
            <a:rPr lang="en-US" sz="1800" b="0" dirty="0" smtClean="0">
              <a:latin typeface="Arial"/>
              <a:ea typeface="+mn-ea"/>
              <a:cs typeface="+mn-cs"/>
            </a:rPr>
            <a:t>Performance Monitoring and Diagnostics</a:t>
          </a:r>
          <a:endParaRPr lang="nl-NL" sz="1800" b="0" dirty="0">
            <a:latin typeface="Arial"/>
            <a:ea typeface="+mn-ea"/>
            <a:cs typeface="+mn-cs"/>
          </a:endParaRPr>
        </a:p>
      </dgm:t>
    </dgm:pt>
    <dgm:pt modelId="{63AE7EDD-592C-4573-8A12-F3E89F57F581}" type="parTrans" cxnId="{3AFE26E3-ABA1-40F5-B22C-95797E09ED17}">
      <dgm:prSet/>
      <dgm:spPr/>
      <dgm:t>
        <a:bodyPr/>
        <a:lstStyle/>
        <a:p>
          <a:endParaRPr lang="nl-NL"/>
        </a:p>
      </dgm:t>
    </dgm:pt>
    <dgm:pt modelId="{DA6BFC26-D03B-4D35-8D92-AFAB928F846B}" type="sibTrans" cxnId="{3AFE26E3-ABA1-40F5-B22C-95797E09ED17}">
      <dgm:prSet/>
      <dgm:spPr/>
      <dgm:t>
        <a:bodyPr/>
        <a:lstStyle/>
        <a:p>
          <a:endParaRPr lang="nl-NL"/>
        </a:p>
      </dgm:t>
    </dgm:pt>
    <dgm:pt modelId="{66677E75-B7C0-45B8-BA1D-891EFF03D2E8}" type="pres">
      <dgm:prSet presAssocID="{FB692EA6-F3FA-4EE7-90CC-F36832033404}" presName="compositeShape" presStyleCnt="0">
        <dgm:presLayoutVars>
          <dgm:chMax val="7"/>
          <dgm:dir/>
          <dgm:resizeHandles val="exact"/>
        </dgm:presLayoutVars>
      </dgm:prSet>
      <dgm:spPr/>
    </dgm:pt>
    <dgm:pt modelId="{AE73D932-F7E5-4F54-80F0-9176DED6E644}" type="pres">
      <dgm:prSet presAssocID="{FB692EA6-F3FA-4EE7-90CC-F36832033404}" presName="wedge1" presStyleLbl="node1" presStyleIdx="0" presStyleCnt="3"/>
      <dgm:spPr/>
      <dgm:t>
        <a:bodyPr/>
        <a:lstStyle/>
        <a:p>
          <a:endParaRPr lang="nl-NL"/>
        </a:p>
      </dgm:t>
    </dgm:pt>
    <dgm:pt modelId="{0B34849F-B712-4B93-8FC0-A520F6A54DD0}" type="pres">
      <dgm:prSet presAssocID="{FB692EA6-F3FA-4EE7-90CC-F36832033404}" presName="dummy1a" presStyleCnt="0"/>
      <dgm:spPr/>
    </dgm:pt>
    <dgm:pt modelId="{EC5D9300-6E17-4C6F-9741-BF5B10733F1E}" type="pres">
      <dgm:prSet presAssocID="{FB692EA6-F3FA-4EE7-90CC-F36832033404}" presName="dummy1b" presStyleCnt="0"/>
      <dgm:spPr/>
    </dgm:pt>
    <dgm:pt modelId="{9C016001-E905-4FA8-83AC-9A4EAD03639C}" type="pres">
      <dgm:prSet presAssocID="{FB692EA6-F3FA-4EE7-90CC-F36832033404}" presName="wedge1Tx" presStyleLbl="node1" presStyleIdx="0" presStyleCnt="3">
        <dgm:presLayoutVars>
          <dgm:chMax val="0"/>
          <dgm:chPref val="0"/>
          <dgm:bulletEnabled val="1"/>
        </dgm:presLayoutVars>
      </dgm:prSet>
      <dgm:spPr/>
      <dgm:t>
        <a:bodyPr/>
        <a:lstStyle/>
        <a:p>
          <a:endParaRPr lang="nl-NL"/>
        </a:p>
      </dgm:t>
    </dgm:pt>
    <dgm:pt modelId="{2C878E6C-FF5B-47DA-BEC5-264E12E87C37}" type="pres">
      <dgm:prSet presAssocID="{FB692EA6-F3FA-4EE7-90CC-F36832033404}" presName="wedge2" presStyleLbl="node1" presStyleIdx="1" presStyleCnt="3" custLinFactNeighborX="-331"/>
      <dgm:spPr>
        <a:prstGeom prst="pie">
          <a:avLst>
            <a:gd name="adj1" fmla="val 1800000"/>
            <a:gd name="adj2" fmla="val 9000000"/>
          </a:avLst>
        </a:prstGeom>
      </dgm:spPr>
      <dgm:t>
        <a:bodyPr/>
        <a:lstStyle/>
        <a:p>
          <a:endParaRPr lang="nl-NL"/>
        </a:p>
      </dgm:t>
    </dgm:pt>
    <dgm:pt modelId="{CDA4CAD4-AC46-4316-882B-FF5348BF89ED}" type="pres">
      <dgm:prSet presAssocID="{FB692EA6-F3FA-4EE7-90CC-F36832033404}" presName="dummy2a" presStyleCnt="0"/>
      <dgm:spPr/>
    </dgm:pt>
    <dgm:pt modelId="{BA26D4FE-4F22-4569-B155-8BD00D0D8B49}" type="pres">
      <dgm:prSet presAssocID="{FB692EA6-F3FA-4EE7-90CC-F36832033404}" presName="dummy2b" presStyleCnt="0"/>
      <dgm:spPr/>
    </dgm:pt>
    <dgm:pt modelId="{67414B60-9249-4478-A1CB-508D287E7B7B}" type="pres">
      <dgm:prSet presAssocID="{FB692EA6-F3FA-4EE7-90CC-F36832033404}" presName="wedge2Tx" presStyleLbl="node1" presStyleIdx="1" presStyleCnt="3">
        <dgm:presLayoutVars>
          <dgm:chMax val="0"/>
          <dgm:chPref val="0"/>
          <dgm:bulletEnabled val="1"/>
        </dgm:presLayoutVars>
      </dgm:prSet>
      <dgm:spPr/>
      <dgm:t>
        <a:bodyPr/>
        <a:lstStyle/>
        <a:p>
          <a:endParaRPr lang="nl-NL"/>
        </a:p>
      </dgm:t>
    </dgm:pt>
    <dgm:pt modelId="{C4D4F7BC-9BBA-44A5-B1C1-43D9B0704DB4}" type="pres">
      <dgm:prSet presAssocID="{FB692EA6-F3FA-4EE7-90CC-F36832033404}" presName="wedge3" presStyleLbl="node1" presStyleIdx="2" presStyleCnt="3"/>
      <dgm:spPr>
        <a:prstGeom prst="pie">
          <a:avLst>
            <a:gd name="adj1" fmla="val 9000000"/>
            <a:gd name="adj2" fmla="val 16200000"/>
          </a:avLst>
        </a:prstGeom>
      </dgm:spPr>
      <dgm:t>
        <a:bodyPr/>
        <a:lstStyle/>
        <a:p>
          <a:endParaRPr lang="nl-NL"/>
        </a:p>
      </dgm:t>
    </dgm:pt>
    <dgm:pt modelId="{317AB84F-E987-46E2-A467-87639AE65365}" type="pres">
      <dgm:prSet presAssocID="{FB692EA6-F3FA-4EE7-90CC-F36832033404}" presName="dummy3a" presStyleCnt="0"/>
      <dgm:spPr/>
    </dgm:pt>
    <dgm:pt modelId="{D3F3230D-06F2-40C1-A333-6C9D5BC6174E}" type="pres">
      <dgm:prSet presAssocID="{FB692EA6-F3FA-4EE7-90CC-F36832033404}" presName="dummy3b" presStyleCnt="0"/>
      <dgm:spPr/>
    </dgm:pt>
    <dgm:pt modelId="{AD8A129A-B19D-40CD-8822-EBAFAA82C47D}" type="pres">
      <dgm:prSet presAssocID="{FB692EA6-F3FA-4EE7-90CC-F36832033404}" presName="wedge3Tx" presStyleLbl="node1" presStyleIdx="2" presStyleCnt="3">
        <dgm:presLayoutVars>
          <dgm:chMax val="0"/>
          <dgm:chPref val="0"/>
          <dgm:bulletEnabled val="1"/>
        </dgm:presLayoutVars>
      </dgm:prSet>
      <dgm:spPr/>
      <dgm:t>
        <a:bodyPr/>
        <a:lstStyle/>
        <a:p>
          <a:endParaRPr lang="nl-NL"/>
        </a:p>
      </dgm:t>
    </dgm:pt>
    <dgm:pt modelId="{722A04E8-2061-4E1F-91BB-EF8C765CAA37}" type="pres">
      <dgm:prSet presAssocID="{B22B59B1-AFEC-4370-978E-CA41CA36426B}" presName="arrowWedge1" presStyleLbl="fgSibTrans2D1" presStyleIdx="0" presStyleCnt="3"/>
      <dgm:spPr>
        <a:xfrm>
          <a:off x="1200380" y="52831"/>
          <a:ext cx="3836416" cy="3836416"/>
        </a:xfrm>
        <a:prstGeom prst="circularArrow">
          <a:avLst>
            <a:gd name="adj1" fmla="val 5085"/>
            <a:gd name="adj2" fmla="val 327528"/>
            <a:gd name="adj3" fmla="val 1472472"/>
            <a:gd name="adj4" fmla="val 16199432"/>
            <a:gd name="adj5" fmla="val 5932"/>
          </a:avLst>
        </a:prstGeom>
      </dgm:spPr>
    </dgm:pt>
    <dgm:pt modelId="{FAE28E23-4E46-42A6-B9A9-F7A01B0D0EE7}" type="pres">
      <dgm:prSet presAssocID="{D0384771-13E3-4B56-9998-FCE2BDF77323}" presName="arrowWedge2" presStyleLbl="fgSibTrans2D1" presStyleIdx="1" presStyleCnt="3"/>
      <dgm:spPr>
        <a:xfrm>
          <a:off x="1118492" y="174536"/>
          <a:ext cx="3836416" cy="3836416"/>
        </a:xfrm>
        <a:prstGeom prst="circularArrow">
          <a:avLst>
            <a:gd name="adj1" fmla="val 5085"/>
            <a:gd name="adj2" fmla="val 327528"/>
            <a:gd name="adj3" fmla="val 8671970"/>
            <a:gd name="adj4" fmla="val 1800502"/>
            <a:gd name="adj5" fmla="val 5932"/>
          </a:avLst>
        </a:prstGeom>
      </dgm:spPr>
    </dgm:pt>
    <dgm:pt modelId="{810C9AF1-D173-4C78-BF4C-95FB16798573}" type="pres">
      <dgm:prSet presAssocID="{DA6BFC26-D03B-4D35-8D92-AFAB928F846B}" presName="arrowWedge3" presStyleLbl="fgSibTrans2D1" presStyleIdx="2" presStyleCnt="3"/>
      <dgm:spPr>
        <a:xfrm>
          <a:off x="1059203" y="52831"/>
          <a:ext cx="3836416" cy="3836416"/>
        </a:xfrm>
        <a:prstGeom prst="circularArrow">
          <a:avLst>
            <a:gd name="adj1" fmla="val 5085"/>
            <a:gd name="adj2" fmla="val 327528"/>
            <a:gd name="adj3" fmla="val 15873039"/>
            <a:gd name="adj4" fmla="val 9000000"/>
            <a:gd name="adj5" fmla="val 5932"/>
          </a:avLst>
        </a:prstGeom>
      </dgm:spPr>
    </dgm:pt>
  </dgm:ptLst>
  <dgm:cxnLst>
    <dgm:cxn modelId="{B9D96443-79D0-4D44-8164-CF6BBEC18521}" type="presOf" srcId="{FB692EA6-F3FA-4EE7-90CC-F36832033404}" destId="{66677E75-B7C0-45B8-BA1D-891EFF03D2E8}" srcOrd="0" destOrd="0" presId="urn:microsoft.com/office/officeart/2005/8/layout/cycle8"/>
    <dgm:cxn modelId="{68F12165-8A64-4130-8992-9F0B2726D858}" type="presOf" srcId="{30816680-A0E7-4B36-96B1-27186DBC09E5}" destId="{AE73D932-F7E5-4F54-80F0-9176DED6E644}" srcOrd="0" destOrd="0" presId="urn:microsoft.com/office/officeart/2005/8/layout/cycle8"/>
    <dgm:cxn modelId="{8DB4B848-5F37-4744-8C2D-ED1C4AFAE3B2}" type="presOf" srcId="{F5B2C656-8C5E-4CC6-A038-CF6B6799ABC9}" destId="{AD8A129A-B19D-40CD-8822-EBAFAA82C47D}" srcOrd="1" destOrd="0" presId="urn:microsoft.com/office/officeart/2005/8/layout/cycle8"/>
    <dgm:cxn modelId="{5C729504-1D13-4233-8C37-FA6E0F67BB4F}" type="presOf" srcId="{F5B2C656-8C5E-4CC6-A038-CF6B6799ABC9}" destId="{C4D4F7BC-9BBA-44A5-B1C1-43D9B0704DB4}" srcOrd="0" destOrd="0" presId="urn:microsoft.com/office/officeart/2005/8/layout/cycle8"/>
    <dgm:cxn modelId="{3AFE26E3-ABA1-40F5-B22C-95797E09ED17}" srcId="{FB692EA6-F3FA-4EE7-90CC-F36832033404}" destId="{F5B2C656-8C5E-4CC6-A038-CF6B6799ABC9}" srcOrd="2" destOrd="0" parTransId="{63AE7EDD-592C-4573-8A12-F3E89F57F581}" sibTransId="{DA6BFC26-D03B-4D35-8D92-AFAB928F846B}"/>
    <dgm:cxn modelId="{A885B469-D54C-451E-B1E4-F30432CD55CC}" type="presOf" srcId="{30816680-A0E7-4B36-96B1-27186DBC09E5}" destId="{9C016001-E905-4FA8-83AC-9A4EAD03639C}" srcOrd="1" destOrd="0" presId="urn:microsoft.com/office/officeart/2005/8/layout/cycle8"/>
    <dgm:cxn modelId="{FBFEDB57-5573-4722-AE64-8DB803AA9742}" srcId="{FB692EA6-F3FA-4EE7-90CC-F36832033404}" destId="{6B017BBD-ED05-4567-A2A7-9314B4D40475}" srcOrd="1" destOrd="0" parTransId="{7EA5277C-5D13-45E2-B300-5562DE9D5CE3}" sibTransId="{D0384771-13E3-4B56-9998-FCE2BDF77323}"/>
    <dgm:cxn modelId="{D8BB72FD-A3C9-405B-8210-3CEE760619B9}" srcId="{FB692EA6-F3FA-4EE7-90CC-F36832033404}" destId="{30816680-A0E7-4B36-96B1-27186DBC09E5}" srcOrd="0" destOrd="0" parTransId="{97661CDE-44C1-48EF-BD48-700B740F8FB9}" sibTransId="{B22B59B1-AFEC-4370-978E-CA41CA36426B}"/>
    <dgm:cxn modelId="{E72FB74F-0F25-4A98-BB9F-DABC1B917E12}" type="presOf" srcId="{6B017BBD-ED05-4567-A2A7-9314B4D40475}" destId="{67414B60-9249-4478-A1CB-508D287E7B7B}" srcOrd="1" destOrd="0" presId="urn:microsoft.com/office/officeart/2005/8/layout/cycle8"/>
    <dgm:cxn modelId="{A065443F-50E5-40CC-A5B6-D580489804D9}" type="presOf" srcId="{6B017BBD-ED05-4567-A2A7-9314B4D40475}" destId="{2C878E6C-FF5B-47DA-BEC5-264E12E87C37}" srcOrd="0" destOrd="0" presId="urn:microsoft.com/office/officeart/2005/8/layout/cycle8"/>
    <dgm:cxn modelId="{D89CE27A-319A-4C18-8856-87E7BFA9BB03}" type="presParOf" srcId="{66677E75-B7C0-45B8-BA1D-891EFF03D2E8}" destId="{AE73D932-F7E5-4F54-80F0-9176DED6E644}" srcOrd="0" destOrd="0" presId="urn:microsoft.com/office/officeart/2005/8/layout/cycle8"/>
    <dgm:cxn modelId="{BE3A23BC-B9CC-40BB-B7B0-0C72132B11F4}" type="presParOf" srcId="{66677E75-B7C0-45B8-BA1D-891EFF03D2E8}" destId="{0B34849F-B712-4B93-8FC0-A520F6A54DD0}" srcOrd="1" destOrd="0" presId="urn:microsoft.com/office/officeart/2005/8/layout/cycle8"/>
    <dgm:cxn modelId="{7CB5B32F-A66C-4A3C-8FE1-E3291FF1D378}" type="presParOf" srcId="{66677E75-B7C0-45B8-BA1D-891EFF03D2E8}" destId="{EC5D9300-6E17-4C6F-9741-BF5B10733F1E}" srcOrd="2" destOrd="0" presId="urn:microsoft.com/office/officeart/2005/8/layout/cycle8"/>
    <dgm:cxn modelId="{FA346765-3F65-41EC-A7C2-35395BC40ED3}" type="presParOf" srcId="{66677E75-B7C0-45B8-BA1D-891EFF03D2E8}" destId="{9C016001-E905-4FA8-83AC-9A4EAD03639C}" srcOrd="3" destOrd="0" presId="urn:microsoft.com/office/officeart/2005/8/layout/cycle8"/>
    <dgm:cxn modelId="{DA022C53-12DF-4F27-B09F-6D4DD246F658}" type="presParOf" srcId="{66677E75-B7C0-45B8-BA1D-891EFF03D2E8}" destId="{2C878E6C-FF5B-47DA-BEC5-264E12E87C37}" srcOrd="4" destOrd="0" presId="urn:microsoft.com/office/officeart/2005/8/layout/cycle8"/>
    <dgm:cxn modelId="{6E2B0507-C991-463B-84F5-1B56F7B3A17E}" type="presParOf" srcId="{66677E75-B7C0-45B8-BA1D-891EFF03D2E8}" destId="{CDA4CAD4-AC46-4316-882B-FF5348BF89ED}" srcOrd="5" destOrd="0" presId="urn:microsoft.com/office/officeart/2005/8/layout/cycle8"/>
    <dgm:cxn modelId="{2353586E-7EB4-4B1E-BB2A-A6917F0F7F42}" type="presParOf" srcId="{66677E75-B7C0-45B8-BA1D-891EFF03D2E8}" destId="{BA26D4FE-4F22-4569-B155-8BD00D0D8B49}" srcOrd="6" destOrd="0" presId="urn:microsoft.com/office/officeart/2005/8/layout/cycle8"/>
    <dgm:cxn modelId="{AB0083F4-7C37-4565-ACAA-FA3938B21617}" type="presParOf" srcId="{66677E75-B7C0-45B8-BA1D-891EFF03D2E8}" destId="{67414B60-9249-4478-A1CB-508D287E7B7B}" srcOrd="7" destOrd="0" presId="urn:microsoft.com/office/officeart/2005/8/layout/cycle8"/>
    <dgm:cxn modelId="{E8AC9248-BC46-4CDB-BB40-146FFF6808A3}" type="presParOf" srcId="{66677E75-B7C0-45B8-BA1D-891EFF03D2E8}" destId="{C4D4F7BC-9BBA-44A5-B1C1-43D9B0704DB4}" srcOrd="8" destOrd="0" presId="urn:microsoft.com/office/officeart/2005/8/layout/cycle8"/>
    <dgm:cxn modelId="{8E433F1A-D584-4917-9BF4-F71943058128}" type="presParOf" srcId="{66677E75-B7C0-45B8-BA1D-891EFF03D2E8}" destId="{317AB84F-E987-46E2-A467-87639AE65365}" srcOrd="9" destOrd="0" presId="urn:microsoft.com/office/officeart/2005/8/layout/cycle8"/>
    <dgm:cxn modelId="{4DC91AA9-3D06-492E-9EF6-6C4E0C67E8A2}" type="presParOf" srcId="{66677E75-B7C0-45B8-BA1D-891EFF03D2E8}" destId="{D3F3230D-06F2-40C1-A333-6C9D5BC6174E}" srcOrd="10" destOrd="0" presId="urn:microsoft.com/office/officeart/2005/8/layout/cycle8"/>
    <dgm:cxn modelId="{96246888-B893-4C13-AC66-47E75167830C}" type="presParOf" srcId="{66677E75-B7C0-45B8-BA1D-891EFF03D2E8}" destId="{AD8A129A-B19D-40CD-8822-EBAFAA82C47D}" srcOrd="11" destOrd="0" presId="urn:microsoft.com/office/officeart/2005/8/layout/cycle8"/>
    <dgm:cxn modelId="{0A441978-553D-4BB3-8427-02B040728243}" type="presParOf" srcId="{66677E75-B7C0-45B8-BA1D-891EFF03D2E8}" destId="{722A04E8-2061-4E1F-91BB-EF8C765CAA37}" srcOrd="12" destOrd="0" presId="urn:microsoft.com/office/officeart/2005/8/layout/cycle8"/>
    <dgm:cxn modelId="{754528EB-1B02-4FD6-9EA8-F08E9492BCA9}" type="presParOf" srcId="{66677E75-B7C0-45B8-BA1D-891EFF03D2E8}" destId="{FAE28E23-4E46-42A6-B9A9-F7A01B0D0EE7}" srcOrd="13" destOrd="0" presId="urn:microsoft.com/office/officeart/2005/8/layout/cycle8"/>
    <dgm:cxn modelId="{0DB8493B-21C0-4E93-B628-C159C57306F3}" type="presParOf" srcId="{66677E75-B7C0-45B8-BA1D-891EFF03D2E8}" destId="{810C9AF1-D173-4C78-BF4C-95FB16798573}" srcOrd="14" destOrd="0" presId="urn:microsoft.com/office/officeart/2005/8/layout/cycle8"/>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3582D1F-BDEA-4935-8BFC-8F9A2A124F73}">
      <dsp:nvSpPr>
        <dsp:cNvPr id="0" name=""/>
        <dsp:cNvSpPr/>
      </dsp:nvSpPr>
      <dsp:spPr>
        <a:xfrm>
          <a:off x="1508722" y="12056"/>
          <a:ext cx="430032" cy="4300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endParaRPr lang="en-US" sz="1300" kern="1200" dirty="0">
            <a:solidFill>
              <a:schemeClr val="accent5"/>
            </a:solidFill>
          </a:endParaRPr>
        </a:p>
      </dsp:txBody>
      <dsp:txXfrm>
        <a:off x="1508722" y="12056"/>
        <a:ext cx="430032" cy="430032"/>
      </dsp:txXfrm>
    </dsp:sp>
    <dsp:sp modelId="{A7B9F7CF-049B-4D36-9F2B-78447C9BBDC9}">
      <dsp:nvSpPr>
        <dsp:cNvPr id="0" name=""/>
        <dsp:cNvSpPr/>
      </dsp:nvSpPr>
      <dsp:spPr>
        <a:xfrm>
          <a:off x="495864" y="-536"/>
          <a:ext cx="1613910" cy="1613910"/>
        </a:xfrm>
        <a:prstGeom prst="circularArrow">
          <a:avLst>
            <a:gd name="adj1" fmla="val 5196"/>
            <a:gd name="adj2" fmla="val 335599"/>
            <a:gd name="adj3" fmla="val 21294522"/>
            <a:gd name="adj4" fmla="val 19765117"/>
            <a:gd name="adj5" fmla="val 6062"/>
          </a:avLst>
        </a:prstGeom>
        <a:solidFill>
          <a:schemeClr val="accent1"/>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151A2D9E-82A4-4581-9D7E-93DD25E74AEA}">
      <dsp:nvSpPr>
        <dsp:cNvPr id="0" name=""/>
        <dsp:cNvSpPr/>
      </dsp:nvSpPr>
      <dsp:spPr>
        <a:xfrm>
          <a:off x="1768865" y="812693"/>
          <a:ext cx="430032" cy="4300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endParaRPr lang="en-US" sz="1300" kern="1200" dirty="0">
            <a:solidFill>
              <a:schemeClr val="accent5"/>
            </a:solidFill>
          </a:endParaRPr>
        </a:p>
      </dsp:txBody>
      <dsp:txXfrm>
        <a:off x="1768865" y="812693"/>
        <a:ext cx="430032" cy="430032"/>
      </dsp:txXfrm>
    </dsp:sp>
    <dsp:sp modelId="{FF326711-EC23-475E-8D97-175108737A44}">
      <dsp:nvSpPr>
        <dsp:cNvPr id="0" name=""/>
        <dsp:cNvSpPr/>
      </dsp:nvSpPr>
      <dsp:spPr>
        <a:xfrm>
          <a:off x="495864" y="-536"/>
          <a:ext cx="1613910" cy="1613910"/>
        </a:xfrm>
        <a:prstGeom prst="circularArrow">
          <a:avLst>
            <a:gd name="adj1" fmla="val 5196"/>
            <a:gd name="adj2" fmla="val 335599"/>
            <a:gd name="adj3" fmla="val 4016024"/>
            <a:gd name="adj4" fmla="val 2252215"/>
            <a:gd name="adj5" fmla="val 6062"/>
          </a:avLst>
        </a:prstGeom>
        <a:solidFill>
          <a:schemeClr val="accent2"/>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8A75AD07-8E65-4716-9EBD-52387405C613}">
      <dsp:nvSpPr>
        <dsp:cNvPr id="0" name=""/>
        <dsp:cNvSpPr/>
      </dsp:nvSpPr>
      <dsp:spPr>
        <a:xfrm>
          <a:off x="1087803" y="1307513"/>
          <a:ext cx="430032" cy="4300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endParaRPr lang="en-US" sz="1300" kern="1200" dirty="0">
            <a:solidFill>
              <a:schemeClr val="accent5"/>
            </a:solidFill>
          </a:endParaRPr>
        </a:p>
      </dsp:txBody>
      <dsp:txXfrm>
        <a:off x="1087803" y="1307513"/>
        <a:ext cx="430032" cy="430032"/>
      </dsp:txXfrm>
    </dsp:sp>
    <dsp:sp modelId="{9BBE1D86-E8F1-4B2A-A4DA-0DF984ECCEE8}">
      <dsp:nvSpPr>
        <dsp:cNvPr id="0" name=""/>
        <dsp:cNvSpPr/>
      </dsp:nvSpPr>
      <dsp:spPr>
        <a:xfrm>
          <a:off x="495864" y="-536"/>
          <a:ext cx="1613910" cy="1613910"/>
        </a:xfrm>
        <a:prstGeom prst="circularArrow">
          <a:avLst>
            <a:gd name="adj1" fmla="val 5196"/>
            <a:gd name="adj2" fmla="val 335599"/>
            <a:gd name="adj3" fmla="val 8212186"/>
            <a:gd name="adj4" fmla="val 6448377"/>
            <a:gd name="adj5" fmla="val 6062"/>
          </a:avLst>
        </a:prstGeom>
        <a:solidFill>
          <a:schemeClr val="accent3"/>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D36427D7-1473-44DE-A75C-EC554C24BD1B}">
      <dsp:nvSpPr>
        <dsp:cNvPr id="0" name=""/>
        <dsp:cNvSpPr/>
      </dsp:nvSpPr>
      <dsp:spPr>
        <a:xfrm>
          <a:off x="406741" y="812693"/>
          <a:ext cx="430032" cy="4300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endParaRPr lang="en-US" sz="1300" kern="1200" dirty="0">
            <a:solidFill>
              <a:schemeClr val="accent5"/>
            </a:solidFill>
          </a:endParaRPr>
        </a:p>
      </dsp:txBody>
      <dsp:txXfrm>
        <a:off x="406741" y="812693"/>
        <a:ext cx="430032" cy="430032"/>
      </dsp:txXfrm>
    </dsp:sp>
    <dsp:sp modelId="{E6E90CDF-422E-48D2-9EC7-B54025CA1225}">
      <dsp:nvSpPr>
        <dsp:cNvPr id="0" name=""/>
        <dsp:cNvSpPr/>
      </dsp:nvSpPr>
      <dsp:spPr>
        <a:xfrm>
          <a:off x="495864" y="-536"/>
          <a:ext cx="1613910" cy="1613910"/>
        </a:xfrm>
        <a:prstGeom prst="circularArrow">
          <a:avLst>
            <a:gd name="adj1" fmla="val 5196"/>
            <a:gd name="adj2" fmla="val 335599"/>
            <a:gd name="adj3" fmla="val 12299284"/>
            <a:gd name="adj4" fmla="val 10769879"/>
            <a:gd name="adj5" fmla="val 6062"/>
          </a:avLst>
        </a:prstGeom>
        <a:solidFill>
          <a:schemeClr val="accent4"/>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37C5CC78-7FDD-4B1C-9CF2-68415909C4DD}">
      <dsp:nvSpPr>
        <dsp:cNvPr id="0" name=""/>
        <dsp:cNvSpPr/>
      </dsp:nvSpPr>
      <dsp:spPr>
        <a:xfrm>
          <a:off x="666884" y="12056"/>
          <a:ext cx="430032" cy="4300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endParaRPr lang="en-US" sz="1300" kern="1200" dirty="0">
            <a:solidFill>
              <a:schemeClr val="accent5"/>
            </a:solidFill>
          </a:endParaRPr>
        </a:p>
      </dsp:txBody>
      <dsp:txXfrm>
        <a:off x="666884" y="12056"/>
        <a:ext cx="430032" cy="430032"/>
      </dsp:txXfrm>
    </dsp:sp>
    <dsp:sp modelId="{7B75866D-41FA-49EF-AB44-72BEED292DDF}">
      <dsp:nvSpPr>
        <dsp:cNvPr id="0" name=""/>
        <dsp:cNvSpPr/>
      </dsp:nvSpPr>
      <dsp:spPr>
        <a:xfrm>
          <a:off x="495864" y="-536"/>
          <a:ext cx="1613910" cy="1613910"/>
        </a:xfrm>
        <a:prstGeom prst="circularArrow">
          <a:avLst>
            <a:gd name="adj1" fmla="val 5196"/>
            <a:gd name="adj2" fmla="val 335599"/>
            <a:gd name="adj3" fmla="val 16867009"/>
            <a:gd name="adj4" fmla="val 15197392"/>
            <a:gd name="adj5" fmla="val 6062"/>
          </a:avLst>
        </a:prstGeom>
        <a:solidFill>
          <a:schemeClr val="accent5"/>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E73D932-F7E5-4F54-80F0-9176DED6E644}">
      <dsp:nvSpPr>
        <dsp:cNvPr id="0" name=""/>
        <dsp:cNvSpPr/>
      </dsp:nvSpPr>
      <dsp:spPr>
        <a:xfrm>
          <a:off x="1946685" y="332628"/>
          <a:ext cx="4298579" cy="4298579"/>
        </a:xfrm>
        <a:prstGeom prst="pie">
          <a:avLst>
            <a:gd name="adj1" fmla="val 16200000"/>
            <a:gd name="adj2" fmla="val 180000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0" kern="1200" dirty="0" smtClean="0">
              <a:latin typeface="Arial"/>
              <a:ea typeface="+mn-ea"/>
              <a:cs typeface="+mn-cs"/>
            </a:rPr>
            <a:t>Configuration Management</a:t>
          </a:r>
          <a:endParaRPr lang="nl-NL" sz="1900" b="0" kern="1200" dirty="0">
            <a:latin typeface="Arial"/>
            <a:ea typeface="+mn-ea"/>
            <a:cs typeface="+mn-cs"/>
          </a:endParaRPr>
        </a:p>
      </dsp:txBody>
      <dsp:txXfrm>
        <a:off x="4212139" y="1243517"/>
        <a:ext cx="1535207" cy="1279339"/>
      </dsp:txXfrm>
    </dsp:sp>
    <dsp:sp modelId="{2C878E6C-FF5B-47DA-BEC5-264E12E87C37}">
      <dsp:nvSpPr>
        <dsp:cNvPr id="0" name=""/>
        <dsp:cNvSpPr/>
      </dsp:nvSpPr>
      <dsp:spPr>
        <a:xfrm>
          <a:off x="1843926" y="486148"/>
          <a:ext cx="4298579" cy="4298579"/>
        </a:xfrm>
        <a:prstGeom prst="pie">
          <a:avLst>
            <a:gd name="adj1" fmla="val 1800000"/>
            <a:gd name="adj2" fmla="val 900000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smtClean="0">
              <a:latin typeface="Arial"/>
              <a:ea typeface="+mn-ea"/>
              <a:cs typeface="+mn-cs"/>
            </a:rPr>
            <a:t>Lifecycle Management</a:t>
          </a:r>
          <a:endParaRPr lang="nl-NL" sz="1800" b="0" kern="1200" dirty="0">
            <a:latin typeface="Arial"/>
            <a:ea typeface="+mn-ea"/>
            <a:cs typeface="+mn-cs"/>
          </a:endParaRPr>
        </a:p>
      </dsp:txBody>
      <dsp:txXfrm>
        <a:off x="2867398" y="3275108"/>
        <a:ext cx="2302810" cy="1125818"/>
      </dsp:txXfrm>
    </dsp:sp>
    <dsp:sp modelId="{C4D4F7BC-9BBA-44A5-B1C1-43D9B0704DB4}">
      <dsp:nvSpPr>
        <dsp:cNvPr id="0" name=""/>
        <dsp:cNvSpPr/>
      </dsp:nvSpPr>
      <dsp:spPr>
        <a:xfrm>
          <a:off x="1769624" y="332628"/>
          <a:ext cx="4298579" cy="4298579"/>
        </a:xfrm>
        <a:prstGeom prst="pie">
          <a:avLst>
            <a:gd name="adj1" fmla="val 9000000"/>
            <a:gd name="adj2" fmla="val 1620000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smtClean="0">
              <a:latin typeface="Arial"/>
              <a:ea typeface="+mn-ea"/>
              <a:cs typeface="+mn-cs"/>
            </a:rPr>
            <a:t>Performance Monitoring and Diagnostics</a:t>
          </a:r>
          <a:endParaRPr lang="nl-NL" sz="1800" b="0" kern="1200" dirty="0">
            <a:latin typeface="Arial"/>
            <a:ea typeface="+mn-ea"/>
            <a:cs typeface="+mn-cs"/>
          </a:endParaRPr>
        </a:p>
      </dsp:txBody>
      <dsp:txXfrm>
        <a:off x="2267543" y="1243517"/>
        <a:ext cx="1535207" cy="1279339"/>
      </dsp:txXfrm>
    </dsp:sp>
    <dsp:sp modelId="{722A04E8-2061-4E1F-91BB-EF8C765CAA37}">
      <dsp:nvSpPr>
        <dsp:cNvPr id="0" name=""/>
        <dsp:cNvSpPr/>
      </dsp:nvSpPr>
      <dsp:spPr>
        <a:xfrm>
          <a:off x="1680937" y="66525"/>
          <a:ext cx="4830785" cy="4830785"/>
        </a:xfrm>
        <a:prstGeom prst="circularArrow">
          <a:avLst>
            <a:gd name="adj1" fmla="val 5085"/>
            <a:gd name="adj2" fmla="val 327528"/>
            <a:gd name="adj3" fmla="val 1472472"/>
            <a:gd name="adj4" fmla="val 16199432"/>
            <a:gd name="adj5" fmla="val 5932"/>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FAE28E23-4E46-42A6-B9A9-F7A01B0D0EE7}">
      <dsp:nvSpPr>
        <dsp:cNvPr id="0" name=""/>
        <dsp:cNvSpPr/>
      </dsp:nvSpPr>
      <dsp:spPr>
        <a:xfrm>
          <a:off x="1577824" y="219774"/>
          <a:ext cx="4830785" cy="4830785"/>
        </a:xfrm>
        <a:prstGeom prst="circularArrow">
          <a:avLst>
            <a:gd name="adj1" fmla="val 5085"/>
            <a:gd name="adj2" fmla="val 327528"/>
            <a:gd name="adj3" fmla="val 8671970"/>
            <a:gd name="adj4" fmla="val 1800502"/>
            <a:gd name="adj5" fmla="val 5932"/>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810C9AF1-D173-4C78-BF4C-95FB16798573}">
      <dsp:nvSpPr>
        <dsp:cNvPr id="0" name=""/>
        <dsp:cNvSpPr/>
      </dsp:nvSpPr>
      <dsp:spPr>
        <a:xfrm>
          <a:off x="1503167" y="66525"/>
          <a:ext cx="4830785" cy="4830785"/>
        </a:xfrm>
        <a:prstGeom prst="circularArrow">
          <a:avLst>
            <a:gd name="adj1" fmla="val 5085"/>
            <a:gd name="adj2" fmla="val 327528"/>
            <a:gd name="adj3" fmla="val 15873039"/>
            <a:gd name="adj4" fmla="val 9000000"/>
            <a:gd name="adj5" fmla="val 5932"/>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021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a:p>
        </p:txBody>
      </p:sp>
      <p:sp>
        <p:nvSpPr>
          <p:cNvPr id="3" name="Date Placeholder 2"/>
          <p:cNvSpPr>
            <a:spLocks noGrp="1"/>
          </p:cNvSpPr>
          <p:nvPr>
            <p:ph type="dt" sz="quarter" idx="1"/>
          </p:nvPr>
        </p:nvSpPr>
        <p:spPr>
          <a:xfrm>
            <a:off x="4008705" y="0"/>
            <a:ext cx="3066733" cy="45021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0B932A7-96AA-4F2B-82D9-04D65606707F}" type="datetimeFigureOut">
              <a:rPr lang="en-US"/>
              <a:pPr>
                <a:defRPr/>
              </a:pPr>
              <a:t>10/10/2014</a:t>
            </a:fld>
            <a:endParaRPr dirty="0"/>
          </a:p>
        </p:txBody>
      </p:sp>
      <p:sp>
        <p:nvSpPr>
          <p:cNvPr id="4" name="Footer Placeholder 3"/>
          <p:cNvSpPr>
            <a:spLocks noGrp="1"/>
          </p:cNvSpPr>
          <p:nvPr>
            <p:ph type="ftr" sz="quarter" idx="2"/>
          </p:nvPr>
        </p:nvSpPr>
        <p:spPr>
          <a:xfrm>
            <a:off x="0" y="8552522"/>
            <a:ext cx="3066733" cy="450215"/>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a:p>
        </p:txBody>
      </p:sp>
      <p:sp>
        <p:nvSpPr>
          <p:cNvPr id="5" name="Slide Number Placeholder 4"/>
          <p:cNvSpPr>
            <a:spLocks noGrp="1"/>
          </p:cNvSpPr>
          <p:nvPr>
            <p:ph type="sldNum" sz="quarter" idx="3"/>
          </p:nvPr>
        </p:nvSpPr>
        <p:spPr>
          <a:xfrm>
            <a:off x="4008705" y="8552522"/>
            <a:ext cx="3066733" cy="450215"/>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EAF9DC4-2A9A-4B19-AC3F-9F3911A6E585}" type="slidenum">
              <a:rPr/>
              <a:pPr>
                <a:defRPr/>
              </a:pPr>
              <a:t>‹#›</a:t>
            </a:fld>
            <a:endParaRPr dirty="0"/>
          </a:p>
        </p:txBody>
      </p:sp>
    </p:spTree>
    <p:extLst>
      <p:ext uri="{BB962C8B-B14F-4D97-AF65-F5344CB8AC3E}">
        <p14:creationId xmlns="" xmlns:p14="http://schemas.microsoft.com/office/powerpoint/2010/main" val="28076887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01650" y="374650"/>
            <a:ext cx="4505325" cy="2535238"/>
          </a:xfrm>
          <a:prstGeom prst="rect">
            <a:avLst/>
          </a:prstGeom>
          <a:noFill/>
          <a:ln w="12700">
            <a:solidFill>
              <a:prstClr val="black"/>
            </a:solidFill>
          </a:ln>
        </p:spPr>
        <p:txBody>
          <a:bodyPr vert="horz" lIns="91440" tIns="45720" rIns="91440" bIns="45720" rtlCol="0" anchor="ctr"/>
          <a:lstStyle/>
          <a:p>
            <a:pPr lvl="0"/>
            <a:endParaRPr noProof="0" dirty="0"/>
          </a:p>
        </p:txBody>
      </p:sp>
      <p:sp>
        <p:nvSpPr>
          <p:cNvPr id="5" name="Notes Placeholder 4"/>
          <p:cNvSpPr>
            <a:spLocks noGrp="1"/>
          </p:cNvSpPr>
          <p:nvPr>
            <p:ph type="body" sz="quarter" idx="3"/>
          </p:nvPr>
        </p:nvSpPr>
        <p:spPr>
          <a:xfrm>
            <a:off x="393171" y="3076469"/>
            <a:ext cx="6290733" cy="5252508"/>
          </a:xfrm>
          <a:prstGeom prst="rect">
            <a:avLst/>
          </a:prstGeom>
        </p:spPr>
        <p:txBody>
          <a:bodyPr vert="horz" lIns="0" tIns="0" rIns="0" bIns="91440" rtlCol="0">
            <a:normAutofit/>
          </a:bodyPr>
          <a:lstStyle/>
          <a:p>
            <a:pPr lvl="0"/>
            <a:r>
              <a:rPr noProof="0"/>
              <a:t>Click to edit Master text styles</a:t>
            </a:r>
          </a:p>
          <a:p>
            <a:pPr lvl="1"/>
            <a:r>
              <a:rPr noProof="0"/>
              <a:t>Second level</a:t>
            </a:r>
          </a:p>
          <a:p>
            <a:pPr lvl="2"/>
            <a:r>
              <a:rPr noProof="0"/>
              <a:t>Third level</a:t>
            </a:r>
          </a:p>
          <a:p>
            <a:pPr lvl="3"/>
            <a:r>
              <a:rPr noProof="0"/>
              <a:t>Fourth level</a:t>
            </a:r>
          </a:p>
          <a:p>
            <a:pPr lvl="4"/>
            <a:r>
              <a:rPr noProof="0"/>
              <a:t>Fifth level</a:t>
            </a:r>
          </a:p>
        </p:txBody>
      </p:sp>
      <p:sp>
        <p:nvSpPr>
          <p:cNvPr id="6" name="Footer Placeholder 5"/>
          <p:cNvSpPr>
            <a:spLocks noGrp="1"/>
          </p:cNvSpPr>
          <p:nvPr>
            <p:ph type="ftr" sz="quarter" idx="4"/>
          </p:nvPr>
        </p:nvSpPr>
        <p:spPr>
          <a:xfrm>
            <a:off x="393171" y="8479050"/>
            <a:ext cx="4796684" cy="223545"/>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a:p>
        </p:txBody>
      </p:sp>
      <p:sp>
        <p:nvSpPr>
          <p:cNvPr id="7" name="Slide Number Placeholder 6"/>
          <p:cNvSpPr>
            <a:spLocks noGrp="1"/>
          </p:cNvSpPr>
          <p:nvPr>
            <p:ph type="sldNum" sz="quarter" idx="5"/>
          </p:nvPr>
        </p:nvSpPr>
        <p:spPr>
          <a:xfrm>
            <a:off x="5897562" y="8479050"/>
            <a:ext cx="786342" cy="223545"/>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93B3225-E3C2-492A-9053-087E1A9CC22C}" type="slidenum">
              <a:rPr/>
              <a:pPr>
                <a:defRPr/>
              </a:pPr>
              <a:t>‹#›</a:t>
            </a:fld>
            <a:endParaRPr dirty="0"/>
          </a:p>
        </p:txBody>
      </p:sp>
    </p:spTree>
    <p:extLst>
      <p:ext uri="{BB962C8B-B14F-4D97-AF65-F5344CB8AC3E}">
        <p14:creationId xmlns="" xmlns:p14="http://schemas.microsoft.com/office/powerpoint/2010/main" val="1815389189"/>
      </p:ext>
    </p:extLst>
  </p:cSld>
  <p:clrMap bg1="lt1" tx1="dk1" bg2="lt2" tx2="dk2" accent1="accent1" accent2="accent2" accent3="accent3" accent4="accent4" accent5="accent5" accent6="accent6" hlink="hlink" folHlink="folHlink"/>
  <p:notesStyle>
    <a:lvl1pPr algn="l" rtl="0" eaLnBrk="0" fontAlgn="base" hangingPunct="0">
      <a:spcBef>
        <a:spcPts val="600"/>
      </a:spcBef>
      <a:spcAft>
        <a:spcPct val="0"/>
      </a:spcAft>
      <a:defRPr sz="1100" kern="1200">
        <a:solidFill>
          <a:schemeClr val="tx1"/>
        </a:solidFill>
        <a:latin typeface="+mn-lt"/>
        <a:ea typeface="+mn-ea"/>
        <a:cs typeface="+mn-cs"/>
      </a:defRPr>
    </a:lvl1pPr>
    <a:lvl2pPr marL="228572" indent="-114287" algn="l" rtl="0" eaLnBrk="0" fontAlgn="base" hangingPunct="0">
      <a:spcBef>
        <a:spcPts val="600"/>
      </a:spcBef>
      <a:spcAft>
        <a:spcPct val="0"/>
      </a:spcAft>
      <a:buFont typeface="Arial" pitchFamily="34" charset="0"/>
      <a:buChar char="•"/>
      <a:defRPr sz="1100" kern="1200">
        <a:solidFill>
          <a:schemeClr val="tx1"/>
        </a:solidFill>
        <a:latin typeface="+mn-lt"/>
        <a:ea typeface="+mn-ea"/>
        <a:cs typeface="+mn-cs"/>
      </a:defRPr>
    </a:lvl2pPr>
    <a:lvl3pPr marL="400002" indent="-114287" algn="l" rtl="0" eaLnBrk="0" fontAlgn="base" hangingPunct="0">
      <a:spcBef>
        <a:spcPts val="600"/>
      </a:spcBef>
      <a:spcAft>
        <a:spcPct val="0"/>
      </a:spcAft>
      <a:buFont typeface="Arial" pitchFamily="34" charset="0"/>
      <a:buChar char="–"/>
      <a:defRPr sz="900" kern="1200">
        <a:solidFill>
          <a:schemeClr val="tx1"/>
        </a:solidFill>
        <a:latin typeface="+mn-lt"/>
        <a:ea typeface="+mn-ea"/>
        <a:cs typeface="+mn-cs"/>
      </a:defRPr>
    </a:lvl3pPr>
    <a:lvl4pPr marL="571428" indent="-114287" algn="l" rtl="0" eaLnBrk="0" fontAlgn="base" hangingPunct="0">
      <a:spcBef>
        <a:spcPts val="600"/>
      </a:spcBef>
      <a:spcAft>
        <a:spcPct val="0"/>
      </a:spcAft>
      <a:buFont typeface="Arial" pitchFamily="34" charset="0"/>
      <a:buChar char="•"/>
      <a:defRPr sz="900" kern="1200">
        <a:solidFill>
          <a:schemeClr val="tx1"/>
        </a:solidFill>
        <a:latin typeface="+mn-lt"/>
        <a:ea typeface="+mn-ea"/>
        <a:cs typeface="+mn-cs"/>
      </a:defRPr>
    </a:lvl4pPr>
    <a:lvl5pPr marL="742858" indent="-114287" algn="l" rtl="0" eaLnBrk="0" fontAlgn="base" hangingPunct="0">
      <a:spcBef>
        <a:spcPts val="600"/>
      </a:spcBef>
      <a:spcAft>
        <a:spcPct val="0"/>
      </a:spcAft>
      <a:buFont typeface="Arial" pitchFamily="34" charset="0"/>
      <a:buChar char="–"/>
      <a:defRPr sz="800" kern="1200">
        <a:solidFill>
          <a:schemeClr val="tx1"/>
        </a:solidFill>
        <a:latin typeface="+mn-lt"/>
        <a:ea typeface="+mn-ea"/>
        <a:cs typeface="+mn-cs"/>
      </a:defRPr>
    </a:lvl5pPr>
    <a:lvl6pPr marL="2285713" algn="l" defTabSz="914285" rtl="0" eaLnBrk="1" latinLnBrk="0" hangingPunct="1">
      <a:defRPr sz="1200" kern="1200">
        <a:solidFill>
          <a:schemeClr val="tx1"/>
        </a:solidFill>
        <a:latin typeface="+mn-lt"/>
        <a:ea typeface="+mn-ea"/>
        <a:cs typeface="+mn-cs"/>
      </a:defRPr>
    </a:lvl6pPr>
    <a:lvl7pPr marL="2742857" algn="l" defTabSz="914285" rtl="0" eaLnBrk="1" latinLnBrk="0" hangingPunct="1">
      <a:defRPr sz="1200" kern="1200">
        <a:solidFill>
          <a:schemeClr val="tx1"/>
        </a:solidFill>
        <a:latin typeface="+mn-lt"/>
        <a:ea typeface="+mn-ea"/>
        <a:cs typeface="+mn-cs"/>
      </a:defRPr>
    </a:lvl7pPr>
    <a:lvl8pPr marL="3200000" algn="l" defTabSz="914285" rtl="0" eaLnBrk="1" latinLnBrk="0" hangingPunct="1">
      <a:defRPr sz="1200" kern="1200">
        <a:solidFill>
          <a:schemeClr val="tx1"/>
        </a:solidFill>
        <a:latin typeface="+mn-lt"/>
        <a:ea typeface="+mn-ea"/>
        <a:cs typeface="+mn-cs"/>
      </a:defRPr>
    </a:lvl8pPr>
    <a:lvl9pPr marL="3657144" algn="l" defTabSz="91428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69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112D28-EE8B-4F8E-9FA0-CE9DBCD666E6}"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pPr/>
              <a:t>10</a:t>
            </a:fld>
            <a:endParaRPr lang="en-US"/>
          </a:p>
        </p:txBody>
      </p:sp>
    </p:spTree>
    <p:extLst>
      <p:ext uri="{BB962C8B-B14F-4D97-AF65-F5344CB8AC3E}">
        <p14:creationId xmlns:p14="http://schemas.microsoft.com/office/powerpoint/2010/main" xmlns="" val="1493609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ts val="600"/>
              </a:spcBef>
              <a:spcAft>
                <a:spcPct val="0"/>
              </a:spcAft>
              <a:buClrTx/>
              <a:buSzTx/>
              <a:buNone/>
              <a:tabLst/>
              <a:defRPr/>
            </a:pPr>
            <a:endParaRPr lang="en-US" sz="2000" kern="1200" dirty="0" smtClean="0">
              <a:solidFill>
                <a:schemeClr val="tx1"/>
              </a:solidFill>
              <a:latin typeface="+mn-lt"/>
              <a:ea typeface="+mn-ea"/>
              <a:cs typeface="Calibri" pitchFamily="34" charset="0"/>
            </a:endParaRPr>
          </a:p>
        </p:txBody>
      </p:sp>
      <p:sp>
        <p:nvSpPr>
          <p:cNvPr id="4" name="Slide Number Placeholder 3"/>
          <p:cNvSpPr>
            <a:spLocks noGrp="1"/>
          </p:cNvSpPr>
          <p:nvPr>
            <p:ph type="sldNum" sz="quarter" idx="10"/>
          </p:nvPr>
        </p:nvSpPr>
        <p:spPr/>
        <p:txBody>
          <a:bodyPr/>
          <a:lstStyle/>
          <a:p>
            <a:fld id="{36E82501-53DA-4152-84B0-51135B15EEA8}" type="slidenum">
              <a:rPr lang="en-US" smtClean="0"/>
              <a:pPr/>
              <a:t>11</a:t>
            </a:fld>
            <a:endParaRPr lang="en-US" dirty="0"/>
          </a:p>
        </p:txBody>
      </p:sp>
    </p:spTree>
    <p:extLst>
      <p:ext uri="{BB962C8B-B14F-4D97-AF65-F5344CB8AC3E}">
        <p14:creationId xmlns="" xmlns:p14="http://schemas.microsoft.com/office/powerpoint/2010/main" val="1493609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ts val="600"/>
              </a:spcBef>
              <a:spcAft>
                <a:spcPct val="0"/>
              </a:spcAft>
              <a:buClrTx/>
              <a:buSzTx/>
              <a:buNone/>
              <a:tabLst/>
              <a:defRPr/>
            </a:pPr>
            <a:endParaRPr lang="en-US" sz="2000" kern="1200" dirty="0" smtClean="0">
              <a:solidFill>
                <a:schemeClr val="tx1"/>
              </a:solidFill>
              <a:latin typeface="+mn-lt"/>
              <a:ea typeface="+mn-ea"/>
              <a:cs typeface="Calibri" pitchFamily="34" charset="0"/>
            </a:endParaRPr>
          </a:p>
        </p:txBody>
      </p:sp>
      <p:sp>
        <p:nvSpPr>
          <p:cNvPr id="4" name="Slide Number Placeholder 3"/>
          <p:cNvSpPr>
            <a:spLocks noGrp="1"/>
          </p:cNvSpPr>
          <p:nvPr>
            <p:ph type="sldNum" sz="quarter" idx="10"/>
          </p:nvPr>
        </p:nvSpPr>
        <p:spPr/>
        <p:txBody>
          <a:bodyPr/>
          <a:lstStyle/>
          <a:p>
            <a:fld id="{36E82501-53DA-4152-84B0-51135B15EEA8}" type="slidenum">
              <a:rPr lang="en-US" smtClean="0"/>
              <a:pPr/>
              <a:t>12</a:t>
            </a:fld>
            <a:endParaRPr lang="en-US" dirty="0"/>
          </a:p>
        </p:txBody>
      </p:sp>
    </p:spTree>
    <p:extLst>
      <p:ext uri="{BB962C8B-B14F-4D97-AF65-F5344CB8AC3E}">
        <p14:creationId xmlns="" xmlns:p14="http://schemas.microsoft.com/office/powerpoint/2010/main" val="14936091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ts val="600"/>
              </a:spcBef>
              <a:spcAft>
                <a:spcPct val="0"/>
              </a:spcAft>
              <a:buClrTx/>
              <a:buSzTx/>
              <a:buNone/>
              <a:tabLst/>
              <a:defRPr/>
            </a:pPr>
            <a:endParaRPr lang="en-US" sz="2000" kern="1200" dirty="0" smtClean="0">
              <a:solidFill>
                <a:schemeClr val="tx1"/>
              </a:solidFill>
              <a:latin typeface="+mn-lt"/>
              <a:ea typeface="+mn-ea"/>
              <a:cs typeface="Calibri" pitchFamily="34" charset="0"/>
            </a:endParaRPr>
          </a:p>
        </p:txBody>
      </p:sp>
      <p:sp>
        <p:nvSpPr>
          <p:cNvPr id="4" name="Slide Number Placeholder 3"/>
          <p:cNvSpPr>
            <a:spLocks noGrp="1"/>
          </p:cNvSpPr>
          <p:nvPr>
            <p:ph type="sldNum" sz="quarter" idx="10"/>
          </p:nvPr>
        </p:nvSpPr>
        <p:spPr/>
        <p:txBody>
          <a:bodyPr/>
          <a:lstStyle/>
          <a:p>
            <a:fld id="{36E82501-53DA-4152-84B0-51135B15EEA8}" type="slidenum">
              <a:rPr lang="en-US" smtClean="0"/>
              <a:pPr/>
              <a:t>13</a:t>
            </a:fld>
            <a:endParaRPr lang="en-US" dirty="0"/>
          </a:p>
        </p:txBody>
      </p:sp>
    </p:spTree>
    <p:extLst>
      <p:ext uri="{BB962C8B-B14F-4D97-AF65-F5344CB8AC3E}">
        <p14:creationId xmlns="" xmlns:p14="http://schemas.microsoft.com/office/powerpoint/2010/main" val="1493609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ts val="600"/>
              </a:spcBef>
              <a:spcAft>
                <a:spcPct val="0"/>
              </a:spcAft>
              <a:buClrTx/>
              <a:buSzTx/>
              <a:buNone/>
              <a:tabLst/>
              <a:defRPr/>
            </a:pPr>
            <a:endParaRPr lang="en-US" sz="2000" kern="1200" dirty="0" smtClean="0">
              <a:solidFill>
                <a:schemeClr val="tx1"/>
              </a:solidFill>
              <a:latin typeface="+mn-lt"/>
              <a:ea typeface="+mn-ea"/>
              <a:cs typeface="Calibri" pitchFamily="34" charset="0"/>
            </a:endParaRPr>
          </a:p>
        </p:txBody>
      </p:sp>
      <p:sp>
        <p:nvSpPr>
          <p:cNvPr id="4" name="Slide Number Placeholder 3"/>
          <p:cNvSpPr>
            <a:spLocks noGrp="1"/>
          </p:cNvSpPr>
          <p:nvPr>
            <p:ph type="sldNum" sz="quarter" idx="10"/>
          </p:nvPr>
        </p:nvSpPr>
        <p:spPr/>
        <p:txBody>
          <a:bodyPr/>
          <a:lstStyle/>
          <a:p>
            <a:fld id="{36E82501-53DA-4152-84B0-51135B15EEA8}" type="slidenum">
              <a:rPr lang="en-US" smtClean="0"/>
              <a:pPr/>
              <a:t>14</a:t>
            </a:fld>
            <a:endParaRPr lang="en-US" dirty="0"/>
          </a:p>
        </p:txBody>
      </p:sp>
    </p:spTree>
    <p:extLst>
      <p:ext uri="{BB962C8B-B14F-4D97-AF65-F5344CB8AC3E}">
        <p14:creationId xmlns="" xmlns:p14="http://schemas.microsoft.com/office/powerpoint/2010/main" val="1493609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8163" y="674688"/>
            <a:ext cx="6000750" cy="3376612"/>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rPr>
              <a:pPr/>
              <a:t>15</a:t>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17</a:t>
            </a:fld>
            <a:endParaRPr lang="en-US" dirty="0">
              <a:solidFill>
                <a:prstClr val="black"/>
              </a:solidFill>
            </a:endParaRPr>
          </a:p>
        </p:txBody>
      </p:sp>
    </p:spTree>
    <p:extLst>
      <p:ext uri="{BB962C8B-B14F-4D97-AF65-F5344CB8AC3E}">
        <p14:creationId xmlns="" xmlns:p14="http://schemas.microsoft.com/office/powerpoint/2010/main" val="474115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8163" y="674688"/>
            <a:ext cx="6000750" cy="3376612"/>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rPr>
              <a:pPr/>
              <a:t>19</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450"/>
              </a:spcBef>
              <a:buSzPct val="45000"/>
              <a:tabLst>
                <a:tab pos="0" algn="l"/>
                <a:tab pos="457175" algn="l"/>
                <a:tab pos="914350" algn="l"/>
                <a:tab pos="1371524" algn="l"/>
                <a:tab pos="1828699" algn="l"/>
                <a:tab pos="2285874" algn="l"/>
                <a:tab pos="2743048" algn="l"/>
                <a:tab pos="3200223" algn="l"/>
                <a:tab pos="3657397" algn="l"/>
                <a:tab pos="4114572" algn="l"/>
                <a:tab pos="4571747" algn="l"/>
                <a:tab pos="5028922" algn="l"/>
                <a:tab pos="5486097" algn="l"/>
                <a:tab pos="5943271" algn="l"/>
                <a:tab pos="6400446" algn="l"/>
                <a:tab pos="6857621" algn="l"/>
                <a:tab pos="7314796" algn="l"/>
                <a:tab pos="7771971" algn="l"/>
                <a:tab pos="8229145" algn="l"/>
                <a:tab pos="8686319" algn="l"/>
                <a:tab pos="9143494" algn="l"/>
              </a:tabLst>
            </a:pPr>
            <a:endParaRPr lang="en-US" sz="500" dirty="0" smtClean="0">
              <a:latin typeface="Arial" pitchFamily="34" charset="0"/>
              <a:ea typeface="ヒラギノ角ゴ Pro W3"/>
              <a:cs typeface="ヒラギノ角ゴ Pro W3"/>
            </a:endParaRPr>
          </a:p>
          <a:p>
            <a:r>
              <a:rPr lang="en-US" sz="900" b="0" dirty="0" smtClean="0"/>
              <a:t>I wanted to provide an example of a self-service cloud.  This is actually Oracle itself.  Over the last 6 or 7 years, we have built a self-service, private IaaS cloud for Dev/Test. Oracle has many developers working on many different products, and their need to access hardware for development and testing purposes fluctuates a great deal.</a:t>
            </a:r>
          </a:p>
          <a:p>
            <a:endParaRPr lang="en-US" sz="900" b="0" dirty="0" smtClean="0"/>
          </a:p>
          <a:p>
            <a:r>
              <a:rPr lang="en-US" sz="900" b="0" dirty="0" smtClean="0"/>
              <a:t>Before, each product team had their own hardware, which was very expensive and incredibly inefficient. The decision was taken to centralize these servers and to share them across multiple teams. When a product is nearing a major new release, their need for computing capacity spikes, so the cloud can shift resources and priority to that team.  When that team no longer needs capacity, it is re-allocated to other teams instead of sitting there idle.</a:t>
            </a:r>
          </a:p>
          <a:p>
            <a:endParaRPr lang="en-US" sz="900" b="0" dirty="0" smtClean="0"/>
          </a:p>
          <a:p>
            <a:r>
              <a:rPr lang="en-US" sz="900" b="0" dirty="0" smtClean="0"/>
              <a:t>Developers also benefit from much more rapid access to computing resources.  They have a self-service interface that allows them to submit jobs into a queue. They system prioritizes and assigns resources to the job, and automatically “cleans-up” for them afterwards. The developer simply gets their results back at a later point in time.</a:t>
            </a:r>
          </a:p>
          <a:p>
            <a:endParaRPr lang="en-US" sz="900" b="0" dirty="0" smtClean="0"/>
          </a:p>
          <a:p>
            <a:r>
              <a:rPr lang="en-US" sz="900" b="0" dirty="0" smtClean="0"/>
              <a:t>You can see the benefits of this solution.  Not only is this very cost effective and efficient, but it also accelerates product development and testing, which is actually a competitive advantage for Oracle.</a:t>
            </a:r>
            <a:endParaRPr lang="en-US" sz="900" b="0"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pPr>
                <a:defRPr/>
              </a:pPr>
              <a:t>20</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538163" y="674688"/>
            <a:ext cx="6000750" cy="3376612"/>
          </a:xfrm>
          <a:ln/>
        </p:spPr>
      </p:sp>
      <p:sp>
        <p:nvSpPr>
          <p:cNvPr id="11059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smtClean="0">
              <a:latin typeface="Arial" pitchFamily="3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2869C7-F465-4EBC-A2B3-D2C9EB7F9DD8}"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93B3225-E3C2-492A-9053-087E1A9CC22C}" type="slidenum">
              <a:rPr lang="en-US" smtClean="0"/>
              <a:pPr>
                <a:defRPr/>
              </a:pPr>
              <a:t>24</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latin typeface="Calibri"/>
              </a:rPr>
              <a:pPr/>
              <a:t>27</a:t>
            </a:fld>
            <a:endParaRPr lang="en-US">
              <a:solidFill>
                <a:prstClr val="black"/>
              </a:solidFill>
              <a:latin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p:cNvSpPr>
            <a:spLocks noGrp="1"/>
          </p:cNvSpPr>
          <p:nvPr>
            <p:ph type="body" idx="1"/>
          </p:nvPr>
        </p:nvSpPr>
        <p:spPr/>
        <p:txBody>
          <a:bodyPr>
            <a:normAutofit/>
          </a:bodyPr>
          <a:lstStyle/>
          <a:p>
            <a:pPr algn="l">
              <a:lnSpc>
                <a:spcPct val="80000"/>
              </a:lnSpc>
              <a:spcBef>
                <a:spcPct val="50000"/>
              </a:spcBef>
              <a:buClr>
                <a:schemeClr val="accent1"/>
              </a:buClr>
            </a:pPr>
            <a:endParaRPr lang="en-US" sz="1100" dirty="0">
              <a:latin typeface="Arial" charset="0"/>
            </a:endParaRPr>
          </a:p>
        </p:txBody>
      </p:sp>
      <p:sp>
        <p:nvSpPr>
          <p:cNvPr id="29699"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MS PGothic" charset="0"/>
                <a:cs typeface="MS PGothic" charset="0"/>
              </a:defRPr>
            </a:lvl1pPr>
            <a:lvl2pPr marL="742950" indent="-285750" eaLnBrk="0" hangingPunct="0">
              <a:defRPr sz="800">
                <a:solidFill>
                  <a:schemeClr val="tx1"/>
                </a:solidFill>
                <a:latin typeface="Arial" charset="0"/>
                <a:ea typeface="MS PGothic" charset="0"/>
                <a:cs typeface="MS PGothic" charset="0"/>
              </a:defRPr>
            </a:lvl2pPr>
            <a:lvl3pPr marL="1143000" indent="-228600" eaLnBrk="0" hangingPunct="0">
              <a:defRPr sz="800">
                <a:solidFill>
                  <a:schemeClr val="tx1"/>
                </a:solidFill>
                <a:latin typeface="Arial" charset="0"/>
                <a:ea typeface="MS PGothic" charset="0"/>
                <a:cs typeface="MS PGothic" charset="0"/>
              </a:defRPr>
            </a:lvl3pPr>
            <a:lvl4pPr marL="1600200" indent="-228600" eaLnBrk="0" hangingPunct="0">
              <a:defRPr sz="800">
                <a:solidFill>
                  <a:schemeClr val="tx1"/>
                </a:solidFill>
                <a:latin typeface="Arial" charset="0"/>
                <a:ea typeface="MS PGothic" charset="0"/>
                <a:cs typeface="MS PGothic" charset="0"/>
              </a:defRPr>
            </a:lvl4pPr>
            <a:lvl5pPr marL="2057400" indent="-228600" eaLnBrk="0" hangingPunct="0">
              <a:defRPr sz="800">
                <a:solidFill>
                  <a:schemeClr val="tx1"/>
                </a:solidFill>
                <a:latin typeface="Arial" charset="0"/>
                <a:ea typeface="MS PGothic" charset="0"/>
                <a:cs typeface="MS PGothic" charset="0"/>
              </a:defRPr>
            </a:lvl5pPr>
            <a:lvl6pPr marL="2514600" indent="-228600" algn="ctr" eaLnBrk="0" fontAlgn="base" hangingPunct="0">
              <a:lnSpc>
                <a:spcPct val="90000"/>
              </a:lnSpc>
              <a:spcBef>
                <a:spcPct val="50000"/>
              </a:spcBef>
              <a:spcAft>
                <a:spcPct val="0"/>
              </a:spcAft>
              <a:buClr>
                <a:schemeClr val="accent1"/>
              </a:buClr>
              <a:defRPr sz="800">
                <a:solidFill>
                  <a:schemeClr val="tx1"/>
                </a:solidFill>
                <a:latin typeface="Arial" charset="0"/>
                <a:ea typeface="MS PGothic" charset="0"/>
                <a:cs typeface="MS PGothic" charset="0"/>
              </a:defRPr>
            </a:lvl6pPr>
            <a:lvl7pPr marL="2971800" indent="-228600" algn="ctr" eaLnBrk="0" fontAlgn="base" hangingPunct="0">
              <a:lnSpc>
                <a:spcPct val="90000"/>
              </a:lnSpc>
              <a:spcBef>
                <a:spcPct val="50000"/>
              </a:spcBef>
              <a:spcAft>
                <a:spcPct val="0"/>
              </a:spcAft>
              <a:buClr>
                <a:schemeClr val="accent1"/>
              </a:buClr>
              <a:defRPr sz="800">
                <a:solidFill>
                  <a:schemeClr val="tx1"/>
                </a:solidFill>
                <a:latin typeface="Arial" charset="0"/>
                <a:ea typeface="MS PGothic" charset="0"/>
                <a:cs typeface="MS PGothic" charset="0"/>
              </a:defRPr>
            </a:lvl7pPr>
            <a:lvl8pPr marL="3429000" indent="-228600" algn="ctr" eaLnBrk="0" fontAlgn="base" hangingPunct="0">
              <a:lnSpc>
                <a:spcPct val="90000"/>
              </a:lnSpc>
              <a:spcBef>
                <a:spcPct val="50000"/>
              </a:spcBef>
              <a:spcAft>
                <a:spcPct val="0"/>
              </a:spcAft>
              <a:buClr>
                <a:schemeClr val="accent1"/>
              </a:buClr>
              <a:defRPr sz="800">
                <a:solidFill>
                  <a:schemeClr val="tx1"/>
                </a:solidFill>
                <a:latin typeface="Arial" charset="0"/>
                <a:ea typeface="MS PGothic" charset="0"/>
                <a:cs typeface="MS PGothic" charset="0"/>
              </a:defRPr>
            </a:lvl8pPr>
            <a:lvl9pPr marL="3886200" indent="-228600" algn="ctr" eaLnBrk="0" fontAlgn="base" hangingPunct="0">
              <a:lnSpc>
                <a:spcPct val="90000"/>
              </a:lnSpc>
              <a:spcBef>
                <a:spcPct val="50000"/>
              </a:spcBef>
              <a:spcAft>
                <a:spcPct val="0"/>
              </a:spcAft>
              <a:buClr>
                <a:schemeClr val="accent1"/>
              </a:buClr>
              <a:defRPr sz="800">
                <a:solidFill>
                  <a:schemeClr val="tx1"/>
                </a:solidFill>
                <a:latin typeface="Arial" charset="0"/>
                <a:ea typeface="MS PGothic" charset="0"/>
                <a:cs typeface="MS PGothic" charset="0"/>
              </a:defRPr>
            </a:lvl9pPr>
          </a:lstStyle>
          <a:p>
            <a:pPr eaLnBrk="1" hangingPunct="1"/>
            <a:fld id="{998370B4-E464-F24B-8BB5-A46C0C8D12E7}" type="slidenum">
              <a:rPr lang="en-US" sz="1200">
                <a:solidFill>
                  <a:srgbClr val="000000"/>
                </a:solidFill>
              </a:rPr>
              <a:pPr eaLnBrk="1" hangingPunct="1"/>
              <a:t>28</a:t>
            </a:fld>
            <a:endParaRPr lang="en-US" sz="120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en-US" dirty="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5270986-80F2-4E61-877E-93FBCF483156}" type="slidenum">
              <a:rPr lang="en-US" smtClean="0">
                <a:solidFill>
                  <a:prstClr val="black"/>
                </a:solidFill>
                <a:latin typeface="Arial" charset="0"/>
                <a:ea typeface="ＭＳ Ｐゴシック" pitchFamily="34" charset="-128"/>
                <a:cs typeface="Arial" charset="0"/>
              </a:rPr>
              <a:pPr/>
              <a:t>29</a:t>
            </a:fld>
            <a:endParaRPr lang="en-US" smtClean="0">
              <a:solidFill>
                <a:prstClr val="black"/>
              </a:solidFill>
              <a:latin typeface="Arial" charset="0"/>
              <a:ea typeface="ＭＳ Ｐゴシック" pitchFamily="34" charset="-128"/>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ECDE65-B5B1-4EED-A94B-FE54BAAAD9A1}" type="slidenum">
              <a:rPr lang="en-US" smtClean="0">
                <a:solidFill>
                  <a:prstClr val="black"/>
                </a:solidFill>
                <a:ea typeface="MS PGothic" pitchFamily="34" charset="-128"/>
              </a:rPr>
              <a:pPr/>
              <a:t>31</a:t>
            </a:fld>
            <a:endParaRPr lang="en-US" smtClean="0">
              <a:solidFill>
                <a:prstClr val="black"/>
              </a:solidFill>
              <a:ea typeface="MS PGothic"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pPr/>
              <a:t>32</a:t>
            </a:fld>
            <a:endParaRPr lang="en-US"/>
          </a:p>
        </p:txBody>
      </p:sp>
    </p:spTree>
    <p:extLst>
      <p:ext uri="{BB962C8B-B14F-4D97-AF65-F5344CB8AC3E}">
        <p14:creationId xmlns="" xmlns:p14="http://schemas.microsoft.com/office/powerpoint/2010/main" val="39787797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39</a:t>
            </a:fld>
            <a:endParaRPr lang="en-US" dirty="0"/>
          </a:p>
        </p:txBody>
      </p:sp>
    </p:spTree>
    <p:extLst>
      <p:ext uri="{BB962C8B-B14F-4D97-AF65-F5344CB8AC3E}">
        <p14:creationId xmlns="" xmlns:p14="http://schemas.microsoft.com/office/powerpoint/2010/main" val="39912959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40</a:t>
            </a:fld>
            <a:endParaRPr lang="en-US" dirty="0"/>
          </a:p>
        </p:txBody>
      </p:sp>
    </p:spTree>
    <p:extLst>
      <p:ext uri="{BB962C8B-B14F-4D97-AF65-F5344CB8AC3E}">
        <p14:creationId xmlns="" xmlns:p14="http://schemas.microsoft.com/office/powerpoint/2010/main" val="1242756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4263" y="277813"/>
            <a:ext cx="4908550" cy="27622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C83528-848B-4E1A-8E2B-808C24B15361}" type="slidenum">
              <a:rPr lang="en-US" smtClean="0"/>
              <a:pPr/>
              <a:t>3</a:t>
            </a:fld>
            <a:endParaRPr lang="en-US" dirty="0"/>
          </a:p>
        </p:txBody>
      </p:sp>
    </p:spTree>
    <p:extLst>
      <p:ext uri="{BB962C8B-B14F-4D97-AF65-F5344CB8AC3E}">
        <p14:creationId xmlns:p14="http://schemas.microsoft.com/office/powerpoint/2010/main" xmlns="" val="4263373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4263" y="277813"/>
            <a:ext cx="4908550" cy="27622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C83528-848B-4E1A-8E2B-808C24B15361}" type="slidenum">
              <a:rPr lang="en-US" smtClean="0"/>
              <a:pPr/>
              <a:t>4</a:t>
            </a:fld>
            <a:endParaRPr lang="en-US" dirty="0"/>
          </a:p>
        </p:txBody>
      </p:sp>
    </p:spTree>
    <p:extLst>
      <p:ext uri="{BB962C8B-B14F-4D97-AF65-F5344CB8AC3E}">
        <p14:creationId xmlns:p14="http://schemas.microsoft.com/office/powerpoint/2010/main" xmlns="" val="4263373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538163" y="674688"/>
            <a:ext cx="6000750" cy="3376612"/>
          </a:xfrm>
          <a:ln/>
        </p:spPr>
      </p:sp>
      <p:sp>
        <p:nvSpPr>
          <p:cNvPr id="11059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smtClean="0">
              <a:latin typeface="Arial" pitchFamily="34" charset="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8163" y="674688"/>
            <a:ext cx="6000750" cy="3376612"/>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pPr/>
              <a:t>7</a:t>
            </a:fld>
            <a:endParaRPr lang="en-US" dirty="0"/>
          </a:p>
        </p:txBody>
      </p:sp>
    </p:spTree>
    <p:extLst>
      <p:ext uri="{BB962C8B-B14F-4D97-AF65-F5344CB8AC3E}">
        <p14:creationId xmlns="" xmlns:p14="http://schemas.microsoft.com/office/powerpoint/2010/main" val="1493609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lstStyle/>
          <a:p>
            <a:pPr marL="0" indent="0">
              <a:buFont typeface="Arial" charset="0"/>
              <a:buNone/>
            </a:pPr>
            <a:endParaRPr lang="en-US" dirty="0" smtClean="0"/>
          </a:p>
        </p:txBody>
      </p:sp>
      <p:sp>
        <p:nvSpPr>
          <p:cNvPr id="4" name="Slide Number Placeholder 3"/>
          <p:cNvSpPr>
            <a:spLocks noGrp="1"/>
          </p:cNvSpPr>
          <p:nvPr>
            <p:ph type="sldNum" sz="quarter" idx="10"/>
          </p:nvPr>
        </p:nvSpPr>
        <p:spPr/>
        <p:txBody>
          <a:bodyPr/>
          <a:lstStyle/>
          <a:p>
            <a:fld id="{8C72D9AE-7182-4680-8F79-479C4181FF08}" type="slidenum">
              <a:rPr lang="en-US" smtClean="0"/>
              <a:pPr/>
              <a:t>8</a:t>
            </a:fld>
            <a:endParaRPr lang="en-US" dirty="0"/>
          </a:p>
        </p:txBody>
      </p:sp>
    </p:spTree>
    <p:extLst>
      <p:ext uri="{BB962C8B-B14F-4D97-AF65-F5344CB8AC3E}">
        <p14:creationId xmlns="" xmlns:p14="http://schemas.microsoft.com/office/powerpoint/2010/main" val="1528669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1650" y="374650"/>
            <a:ext cx="4505325" cy="25352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pPr/>
              <a:t>9</a:t>
            </a:fld>
            <a:endParaRPr lang="en-US"/>
          </a:p>
        </p:txBody>
      </p:sp>
    </p:spTree>
    <p:extLst>
      <p:ext uri="{BB962C8B-B14F-4D97-AF65-F5344CB8AC3E}">
        <p14:creationId xmlns:p14="http://schemas.microsoft.com/office/powerpoint/2010/main" xmlns="" val="14936091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5" name="TextBox 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pic>
        <p:nvPicPr>
          <p:cNvPr id="6" name="Picture 15" descr="1.5X red tab for PPT.png"/>
          <p:cNvPicPr>
            <a:picLocks noChangeAspect="1"/>
          </p:cNvPicPr>
          <p:nvPr/>
        </p:nvPicPr>
        <p:blipFill>
          <a:blip r:embed="rId2"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ctrTitle"/>
          </p:nvPr>
        </p:nvSpPr>
        <p:spPr>
          <a:xfrm>
            <a:off x="531817" y="739780"/>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7" y="3429452"/>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3"/>
          <p:cNvSpPr>
            <a:spLocks noGrp="1"/>
          </p:cNvSpPr>
          <p:nvPr>
            <p:ph type="dt" sz="half" idx="14"/>
          </p:nvPr>
        </p:nvSpPr>
        <p:spPr/>
        <p:txBody>
          <a:bodyPr/>
          <a:lstStyle>
            <a:lvl1pPr>
              <a:defRPr/>
            </a:lvl1pPr>
          </a:lstStyle>
          <a:p>
            <a:pPr>
              <a:defRPr/>
            </a:pPr>
            <a:fld id="{56204016-DD31-432A-A6B5-908715BF7192}" type="datetime1">
              <a:rPr lang="en-US"/>
              <a:pPr>
                <a:defRPr/>
              </a:pPr>
              <a:t>10/10/2014</a:t>
            </a:fld>
            <a:endParaRPr dirty="0"/>
          </a:p>
        </p:txBody>
      </p:sp>
      <p:sp>
        <p:nvSpPr>
          <p:cNvPr id="8" name="Footer Placeholder 4"/>
          <p:cNvSpPr>
            <a:spLocks noGrp="1"/>
          </p:cNvSpPr>
          <p:nvPr>
            <p:ph type="ftr" sz="quarter" idx="15"/>
          </p:nvPr>
        </p:nvSpPr>
        <p:spPr/>
        <p:txBody>
          <a:bodyPr/>
          <a:lstStyle>
            <a:lvl1pPr>
              <a:defRPr/>
            </a:lvl1pPr>
          </a:lstStyle>
          <a:p>
            <a:pPr>
              <a:defRPr/>
            </a:pPr>
            <a:r>
              <a:t>Oracle Confidential – Internal/Restricted/Highly Restricted</a:t>
            </a:r>
          </a:p>
        </p:txBody>
      </p:sp>
      <p:sp>
        <p:nvSpPr>
          <p:cNvPr id="9" name="Slide Number Placeholder 5"/>
          <p:cNvSpPr>
            <a:spLocks noGrp="1"/>
          </p:cNvSpPr>
          <p:nvPr>
            <p:ph type="sldNum" sz="quarter" idx="16"/>
          </p:nvPr>
        </p:nvSpPr>
        <p:spPr>
          <a:xfrm>
            <a:off x="11276015" y="6934201"/>
            <a:ext cx="380999" cy="182563"/>
          </a:xfrm>
        </p:spPr>
        <p:txBody>
          <a:bodyPr/>
          <a:lstStyle>
            <a:lvl1pPr>
              <a:defRPr/>
            </a:lvl1pPr>
          </a:lstStyle>
          <a:p>
            <a:pPr>
              <a:defRPr/>
            </a:pPr>
            <a:fld id="{A5D53DE5-06A2-4CB5-AFAC-D7FAAA9D8875}" type="slidenum">
              <a:rPr/>
              <a:pPr>
                <a:defRPr/>
              </a:pPr>
              <a:t>‹#›</a:t>
            </a:fld>
            <a:endParaRPr dirty="0"/>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0E4ABDEA-8989-4F3A-A4BB-4DA83D0E2551}" type="datetime1">
              <a:rPr lang="en-US"/>
              <a:pPr>
                <a:defRPr/>
              </a:pPr>
              <a:t>10/10/2014</a:t>
            </a:fld>
            <a:endParaRPr lang="en-US" dirty="0"/>
          </a:p>
        </p:txBody>
      </p:sp>
      <p:sp>
        <p:nvSpPr>
          <p:cNvPr id="3" name="Footer Placeholder 3"/>
          <p:cNvSpPr>
            <a:spLocks noGrp="1"/>
          </p:cNvSpPr>
          <p:nvPr>
            <p:ph type="ftr" sz="quarter" idx="11"/>
          </p:nvPr>
        </p:nvSpPr>
        <p:spPr/>
        <p:txBody>
          <a:bodyPr/>
          <a:lstStyle>
            <a:lvl1pPr>
              <a:defRPr/>
            </a:lvl1pPr>
          </a:lstStyle>
          <a:p>
            <a:pPr>
              <a:defRPr/>
            </a:pPr>
            <a:r>
              <a:rPr lang="en-US"/>
              <a:t>Oracle Confidential – Internal/Restricted/Highly Restricted</a:t>
            </a:r>
          </a:p>
        </p:txBody>
      </p:sp>
      <p:sp>
        <p:nvSpPr>
          <p:cNvPr id="4" name="Slide Number Placeholder 4"/>
          <p:cNvSpPr>
            <a:spLocks noGrp="1"/>
          </p:cNvSpPr>
          <p:nvPr>
            <p:ph type="sldNum" sz="quarter" idx="12"/>
          </p:nvPr>
        </p:nvSpPr>
        <p:spPr/>
        <p:txBody>
          <a:bodyPr/>
          <a:lstStyle>
            <a:lvl1pPr>
              <a:defRPr/>
            </a:lvl1pPr>
          </a:lstStyle>
          <a:p>
            <a:pPr>
              <a:defRPr/>
            </a:pPr>
            <a:fld id="{61D72080-D794-43A4-9B98-B6073C1E7FB7}" type="slidenum">
              <a:rPr lang="en-US"/>
              <a:pPr>
                <a:defRPr/>
              </a:pPr>
              <a:t>‹#›</a:t>
            </a:fld>
            <a:endParaRPr lang="en-US" dirty="0"/>
          </a:p>
        </p:txBody>
      </p:sp>
    </p:spTree>
  </p:cSld>
  <p:clrMapOvr>
    <a:masterClrMapping/>
  </p:clrMapOvr>
  <p:transition spd="med">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53D265-744D-4F8C-A86B-A5B53F14B0D6}"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6082293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descr="Chart using colors from the approved palette included here"/>
          <p:cNvSpPr>
            <a:spLocks noGrp="1"/>
          </p:cNvSpPr>
          <p:nvPr>
            <p:ph idx="1"/>
          </p:nvPr>
        </p:nvSpPr>
        <p:spPr>
          <a:xfrm>
            <a:off x="531662" y="1524000"/>
            <a:ext cx="7589520"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879725" cy="4419600"/>
          </a:xfrm>
        </p:spPr>
        <p:txBody>
          <a:bodyPr>
            <a:noAutofit/>
          </a:bodyPr>
          <a:lstStyle>
            <a:lvl1pPr marL="0" indent="0">
              <a:buNone/>
              <a:defRPr sz="20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2C216A-5BF3-4B4A-AA09-367DB23952F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4578507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4-color photo can be included here"/>
          <p:cNvSpPr>
            <a:spLocks noGrp="1"/>
          </p:cNvSpPr>
          <p:nvPr>
            <p:ph type="pic" idx="1"/>
          </p:nvPr>
        </p:nvSpPr>
        <p:spPr bwMode="gray">
          <a:xfrm>
            <a:off x="531813" y="1524000"/>
            <a:ext cx="6095999" cy="4416725"/>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7008814" y="1524000"/>
            <a:ext cx="4648201" cy="4419600"/>
          </a:xfrm>
        </p:spPr>
        <p:txBody>
          <a:bodyPr>
            <a:noAutofit/>
          </a:bodyPr>
          <a:lstStyle>
            <a:lvl1pPr marL="0" indent="0">
              <a:buNone/>
              <a:defRPr sz="20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3E2FA5-E451-48BD-84C5-AAF06D19CB12}"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058274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Picture Placeholder 2" descr="Two 4-color photos can be included here"/>
          <p:cNvSpPr>
            <a:spLocks noGrp="1"/>
          </p:cNvSpPr>
          <p:nvPr>
            <p:ph type="pic" idx="1"/>
          </p:nvPr>
        </p:nvSpPr>
        <p:spPr bwMode="gray">
          <a:xfrm>
            <a:off x="531812" y="1524000"/>
            <a:ext cx="5413249" cy="347472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3" y="5105400"/>
            <a:ext cx="5410200" cy="838200"/>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9" name="Picture Placeholder 2"/>
          <p:cNvSpPr>
            <a:spLocks noGrp="1"/>
          </p:cNvSpPr>
          <p:nvPr>
            <p:ph type="pic" idx="13"/>
          </p:nvPr>
        </p:nvSpPr>
        <p:spPr bwMode="gray">
          <a:xfrm>
            <a:off x="6246811" y="1524000"/>
            <a:ext cx="5413249" cy="347472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2" y="5105400"/>
            <a:ext cx="5410200" cy="838200"/>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B64933-8490-48F1-856F-778E124FF883}"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9089822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Three 4-color photos can be included here"/>
          <p:cNvSpPr>
            <a:spLocks noGrp="1"/>
          </p:cNvSpPr>
          <p:nvPr>
            <p:ph type="pic" idx="1"/>
          </p:nvPr>
        </p:nvSpPr>
        <p:spPr bwMode="gray">
          <a:xfrm>
            <a:off x="531814"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3"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cxnSp>
        <p:nvCxnSpPr>
          <p:cNvPr id="11" name="Straight Connector 10"/>
          <p:cNvCxnSpPr/>
          <p:nvPr/>
        </p:nvCxnSpPr>
        <p:spPr bwMode="ltGray">
          <a:xfrm>
            <a:off x="4189411"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9" name="Picture Placeholder 2"/>
          <p:cNvSpPr>
            <a:spLocks noGrp="1"/>
          </p:cNvSpPr>
          <p:nvPr>
            <p:ph type="pic" idx="13"/>
          </p:nvPr>
        </p:nvSpPr>
        <p:spPr bwMode="gray">
          <a:xfrm>
            <a:off x="4357053"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3"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3" name="Picture Placeholder 2"/>
          <p:cNvSpPr>
            <a:spLocks noGrp="1"/>
          </p:cNvSpPr>
          <p:nvPr>
            <p:ph type="pic" idx="15"/>
          </p:nvPr>
        </p:nvSpPr>
        <p:spPr bwMode="gray">
          <a:xfrm>
            <a:off x="8182292"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F5346-BDDE-46E4-B222-C487F9E706DD}"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790854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martphone and Tablet: Horizontal">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dirty="0"/>
          </a:p>
        </p:txBody>
      </p:sp>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16718" y="1522827"/>
            <a:ext cx="6495365" cy="4567423"/>
          </a:xfrm>
          <a:prstGeom prst="rect">
            <a:avLst/>
          </a:prstGeom>
        </p:spPr>
      </p:pic>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2" name="Picture 11" descr="Photos, screen captures, graphics can be inserted in a white mobile phone and tablet"/>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a:stretch/>
        </p:blipFill>
        <p:spPr>
          <a:xfrm>
            <a:off x="1770063" y="1828801"/>
            <a:ext cx="1840875" cy="3887139"/>
          </a:xfrm>
          <a:prstGeom prst="rect">
            <a:avLst/>
          </a:prstGeom>
        </p:spPr>
      </p:pic>
      <p:sp>
        <p:nvSpPr>
          <p:cNvPr id="13" name="Picture Placeholder 2"/>
          <p:cNvSpPr>
            <a:spLocks noGrp="1"/>
          </p:cNvSpPr>
          <p:nvPr>
            <p:ph type="pic" idx="1"/>
          </p:nvPr>
        </p:nvSpPr>
        <p:spPr bwMode="gray">
          <a:xfrm>
            <a:off x="1888693" y="2372664"/>
            <a:ext cx="1618488" cy="2834640"/>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7454445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martphone and Tablet: Vertical">
    <p:spTree>
      <p:nvGrpSpPr>
        <p:cNvPr id="1" name=""/>
        <p:cNvGrpSpPr/>
        <p:nvPr/>
      </p:nvGrpSpPr>
      <p:grpSpPr>
        <a:xfrm>
          <a:off x="0" y="0"/>
          <a:ext cx="0" cy="0"/>
          <a:chOff x="0" y="0"/>
          <a:chExt cx="0" cy="0"/>
        </a:xfrm>
      </p:grpSpPr>
      <p:sp>
        <p:nvSpPr>
          <p:cNvPr id="2" name="Title 1"/>
          <p:cNvSpPr>
            <a:spLocks noGrp="1"/>
          </p:cNvSpPr>
          <p:nvPr>
            <p:ph type="title"/>
          </p:nvPr>
        </p:nvSpPr>
        <p:spPr>
          <a:xfrm>
            <a:off x="531814" y="406400"/>
            <a:ext cx="5562600" cy="889000"/>
          </a:xfrm>
        </p:spPr>
        <p:txBody>
          <a:bodyPr anchor="b">
            <a:noAutofit/>
          </a:bodyPr>
          <a:lstStyle>
            <a:lvl1pPr algn="l">
              <a:defRPr sz="3600" b="0"/>
            </a:lvl1pPr>
          </a:lstStyle>
          <a:p>
            <a:r>
              <a:rPr lang="en-US" smtClean="0"/>
              <a:t>Click to edit Master title style</a:t>
            </a:r>
            <a:endParaRPr dirty="0"/>
          </a:p>
        </p:txBody>
      </p:sp>
      <p:pic>
        <p:nvPicPr>
          <p:cNvPr id="13" name="Picture 12" descr="Photos, screen captures, graphics can be inserted in a white mobile phone and tablet"/>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3960812" y="1905001"/>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0" name="Picture 9"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xmlns="" val="0"/>
              </a:ext>
            </a:extLst>
          </a:blip>
          <a:srcRect r="7518"/>
          <a:stretch/>
        </p:blipFill>
        <p:spPr>
          <a:xfrm rot="5400000">
            <a:off x="5748378" y="1113567"/>
            <a:ext cx="6007047" cy="4567424"/>
          </a:xfrm>
          <a:prstGeom prst="rect">
            <a:avLst/>
          </a:prstGeom>
        </p:spPr>
      </p:pic>
      <p:sp>
        <p:nvSpPr>
          <p:cNvPr id="9" name="Picture Placeholder 2"/>
          <p:cNvSpPr>
            <a:spLocks noGrp="1"/>
          </p:cNvSpPr>
          <p:nvPr>
            <p:ph type="pic" idx="13"/>
          </p:nvPr>
        </p:nvSpPr>
        <p:spPr bwMode="gray">
          <a:xfrm>
            <a:off x="6747674" y="1013145"/>
            <a:ext cx="3962137" cy="5252348"/>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7206340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39" userDrawn="1">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xmlns="" val="0"/>
              </a:ext>
            </a:extLst>
          </a:blip>
          <a:stretch>
            <a:fillRect/>
          </a:stretch>
        </p:blipFill>
        <p:spPr>
          <a:xfrm>
            <a:off x="4257675" y="1584167"/>
            <a:ext cx="5829300" cy="4109595"/>
          </a:xfrm>
          <a:prstGeom prst="rect">
            <a:avLst/>
          </a:prstGeom>
        </p:spPr>
      </p:pic>
      <p:sp>
        <p:nvSpPr>
          <p:cNvPr id="16" name="Picture Placeholder 2"/>
          <p:cNvSpPr>
            <a:spLocks noGrp="1"/>
          </p:cNvSpPr>
          <p:nvPr>
            <p:ph type="pic" idx="13"/>
          </p:nvPr>
        </p:nvSpPr>
        <p:spPr bwMode="gray">
          <a:xfrm>
            <a:off x="4532312" y="1971677"/>
            <a:ext cx="5246688" cy="3324225"/>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761301" y="1981200"/>
            <a:ext cx="1877251" cy="3634952"/>
          </a:xfrm>
          <a:prstGeom prst="rect">
            <a:avLst/>
          </a:prstGeom>
        </p:spPr>
      </p:pic>
      <p:sp>
        <p:nvSpPr>
          <p:cNvPr id="18" name="Picture Placeholder 2"/>
          <p:cNvSpPr>
            <a:spLocks noGrp="1"/>
          </p:cNvSpPr>
          <p:nvPr>
            <p:ph type="pic" idx="1"/>
          </p:nvPr>
        </p:nvSpPr>
        <p:spPr bwMode="gray">
          <a:xfrm>
            <a:off x="1885139" y="2363139"/>
            <a:ext cx="1631568" cy="2894661"/>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8608192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sp>
        <p:nvSpPr>
          <p:cNvPr id="2" name="Title 1"/>
          <p:cNvSpPr>
            <a:spLocks noGrp="1"/>
          </p:cNvSpPr>
          <p:nvPr>
            <p:ph type="title"/>
          </p:nvPr>
        </p:nvSpPr>
        <p:spPr>
          <a:xfrm>
            <a:off x="531814" y="406400"/>
            <a:ext cx="5562600" cy="889000"/>
          </a:xfrm>
        </p:spPr>
        <p:txBody>
          <a:bodyPr anchor="b">
            <a:noAutofit/>
          </a:bodyPr>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xmlns="" val="0"/>
              </a:ext>
            </a:extLst>
          </a:blip>
          <a:srcRect/>
          <a:stretch/>
        </p:blipFill>
        <p:spPr>
          <a:xfrm rot="5400000">
            <a:off x="5794267" y="1258782"/>
            <a:ext cx="5935471" cy="4345393"/>
          </a:xfrm>
          <a:prstGeom prst="rect">
            <a:avLst/>
          </a:prstGeom>
        </p:spPr>
      </p:pic>
      <p:sp>
        <p:nvSpPr>
          <p:cNvPr id="11" name="Picture Placeholder 2"/>
          <p:cNvSpPr>
            <a:spLocks noGrp="1"/>
          </p:cNvSpPr>
          <p:nvPr>
            <p:ph type="pic" idx="13"/>
          </p:nvPr>
        </p:nvSpPr>
        <p:spPr bwMode="gray">
          <a:xfrm>
            <a:off x="7019926" y="771525"/>
            <a:ext cx="3486149" cy="5534025"/>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961575" y="2019300"/>
            <a:ext cx="1877251" cy="3634952"/>
          </a:xfrm>
          <a:prstGeom prst="rect">
            <a:avLst/>
          </a:prstGeom>
        </p:spPr>
      </p:pic>
      <p:sp>
        <p:nvSpPr>
          <p:cNvPr id="18" name="Picture Placeholder 2"/>
          <p:cNvSpPr>
            <a:spLocks noGrp="1"/>
          </p:cNvSpPr>
          <p:nvPr>
            <p:ph type="pic" idx="14"/>
          </p:nvPr>
        </p:nvSpPr>
        <p:spPr bwMode="gray">
          <a:xfrm>
            <a:off x="4088968" y="2401239"/>
            <a:ext cx="1618488" cy="2894661"/>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1876601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39">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grpSp>
        <p:nvGrpSpPr>
          <p:cNvPr id="2" name="Group 1"/>
          <p:cNvGrpSpPr/>
          <p:nvPr/>
        </p:nvGrpSpPr>
        <p:grpSpPr>
          <a:xfrm>
            <a:off x="-286" y="0"/>
            <a:ext cx="12189400"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3" name="Title 2"/>
          <p:cNvSpPr>
            <a:spLocks noGrp="1"/>
          </p:cNvSpPr>
          <p:nvPr>
            <p:ph type="title" hasCustomPrompt="1"/>
          </p:nvPr>
        </p:nvSpPr>
        <p:spPr>
          <a:xfrm>
            <a:off x="760413" y="609601"/>
            <a:ext cx="4572000" cy="2044700"/>
          </a:xfrm>
        </p:spPr>
        <p:txBody>
          <a:bodyPr/>
          <a:lstStyle>
            <a:lvl1pPr>
              <a:defRPr sz="13900" b="1"/>
            </a:lvl1pPr>
          </a:lstStyle>
          <a:p>
            <a:r>
              <a:rPr lang="en-US" dirty="0" smtClean="0"/>
              <a:t>XX</a:t>
            </a:r>
            <a:endParaRPr lang="en-US" dirty="0"/>
          </a:p>
        </p:txBody>
      </p:sp>
      <p:sp>
        <p:nvSpPr>
          <p:cNvPr id="22" name="Text Placeholder 12"/>
          <p:cNvSpPr>
            <a:spLocks noGrp="1"/>
          </p:cNvSpPr>
          <p:nvPr>
            <p:ph type="body" sz="quarter" idx="13" hasCustomPrompt="1"/>
          </p:nvPr>
        </p:nvSpPr>
        <p:spPr>
          <a:xfrm>
            <a:off x="760413"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5" name="Date Placeholder 4"/>
          <p:cNvSpPr>
            <a:spLocks noGrp="1"/>
          </p:cNvSpPr>
          <p:nvPr>
            <p:ph type="dt" sz="half" idx="10"/>
          </p:nvPr>
        </p:nvSpPr>
        <p:spPr/>
        <p:txBody>
          <a:bodyPr/>
          <a:lstStyle>
            <a:lvl1pPr>
              <a:defRPr>
                <a:solidFill>
                  <a:schemeClr val="bg1">
                    <a:lumMod val="60000"/>
                    <a:lumOff val="40000"/>
                  </a:schemeClr>
                </a:solidFill>
              </a:defRPr>
            </a:lvl1pPr>
          </a:lstStyle>
          <a:p>
            <a:fld id="{43D5EDE7-61B4-4C98-ADE6-D86346041BA3}"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14" name="TextBox 13"/>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6" name="Footer Placeholder 5"/>
          <p:cNvSpPr>
            <a:spLocks noGrp="1"/>
          </p:cNvSpPr>
          <p:nvPr>
            <p:ph type="ftr" sz="quarter" idx="11"/>
          </p:nvPr>
        </p:nvSpPr>
        <p:spPr/>
        <p:txBody>
          <a:bodyPr/>
          <a:lstStyle>
            <a:lvl1pPr>
              <a:defRPr>
                <a:solidFill>
                  <a:schemeClr val="bg1">
                    <a:lumMod val="60000"/>
                    <a:lumOff val="40000"/>
                  </a:schemeClr>
                </a:solidFill>
              </a:defRPr>
            </a:lvl1p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solidFill>
                  <a:schemeClr val="bg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5"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3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4" name="Text Placeholder 3"/>
          <p:cNvSpPr>
            <a:spLocks noGrp="1"/>
          </p:cNvSpPr>
          <p:nvPr>
            <p:ph type="body" sz="half" idx="2"/>
          </p:nvPr>
        </p:nvSpPr>
        <p:spPr>
          <a:xfrm>
            <a:off x="531815" y="3657600"/>
            <a:ext cx="4800599" cy="1645920"/>
          </a:xfrm>
        </p:spPr>
        <p:txBody>
          <a:bodyPr>
            <a:noAutofit/>
          </a:bodyPr>
          <a:lstStyle>
            <a:lvl1pPr marL="0" indent="0">
              <a:spcBef>
                <a:spcPts val="0"/>
              </a:spcBef>
              <a:buNone/>
              <a:defRPr sz="2400" b="1"/>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DE17FB1-1972-4F86-A60B-8170C647F5B7}" type="datetime1">
              <a:rPr lang="en-US"/>
              <a:pPr>
                <a:defRPr/>
              </a:pPr>
              <a:t>10/10/2014</a:t>
            </a:fld>
            <a:endParaRPr dirty="0"/>
          </a:p>
        </p:txBody>
      </p:sp>
      <p:sp>
        <p:nvSpPr>
          <p:cNvPr id="6"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B2D1AB42-A394-434F-AFD8-B6BDCD78CC1C}" type="slidenum">
              <a:rPr/>
              <a:pPr>
                <a:defRPr/>
              </a:pPr>
              <a:t>‹#›</a:t>
            </a:fld>
            <a:endParaRPr dirty="0"/>
          </a:p>
        </p:txBody>
      </p:sp>
    </p:spTree>
  </p:cSld>
  <p:clrMapOvr>
    <a:masterClrMapping/>
  </p:clrMapOvr>
  <p:transition spd="med">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5" name="TextBox 4"/>
          <p:cNvSpPr txBox="1"/>
          <p:nvPr/>
        </p:nvSpPr>
        <p:spPr>
          <a:xfrm>
            <a:off x="531813" y="1371600"/>
            <a:ext cx="11125199"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3" y="2514600"/>
            <a:ext cx="11125199"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2" name="Date Placeholder 1"/>
          <p:cNvSpPr>
            <a:spLocks noGrp="1"/>
          </p:cNvSpPr>
          <p:nvPr>
            <p:ph type="dt" sz="half" idx="10"/>
          </p:nvPr>
        </p:nvSpPr>
        <p:spPr/>
        <p:txBody>
          <a:bodyPr>
            <a:noAutofit/>
          </a:bodyPr>
          <a:lstStyle/>
          <a:p>
            <a:fld id="{93A56FF2-64EC-4614-951E-8B8E4681BF2B}"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5978894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5" name="TextBox 4"/>
          <p:cNvSpPr txBox="1"/>
          <p:nvPr/>
        </p:nvSpPr>
        <p:spPr>
          <a:xfrm>
            <a:off x="531813" y="1371600"/>
            <a:ext cx="11125199"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3" y="2514600"/>
            <a:ext cx="11125199"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2" name="Date Placeholder 1"/>
          <p:cNvSpPr>
            <a:spLocks noGrp="1"/>
          </p:cNvSpPr>
          <p:nvPr>
            <p:ph type="dt" sz="half" idx="10"/>
          </p:nvPr>
        </p:nvSpPr>
        <p:spPr/>
        <p:txBody>
          <a:bodyPr>
            <a:noAutofit/>
          </a:bodyPr>
          <a:lstStyle/>
          <a:p>
            <a:fld id="{AD051CE8-BCD3-4683-83D4-D0AC55C5EB15}"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358871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9802F-4D43-4C32-8177-0644B387545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8" name="Picture 7" descr="&quot;Hardware and Software Engineered to work together&quot; tagline in red and black"/>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820861" y="2313433"/>
            <a:ext cx="6547104" cy="1832339"/>
          </a:xfrm>
          <a:prstGeom prst="rect">
            <a:avLst/>
          </a:prstGeom>
        </p:spPr>
      </p:pic>
    </p:spTree>
    <p:extLst>
      <p:ext uri="{BB962C8B-B14F-4D97-AF65-F5344CB8AC3E}">
        <p14:creationId xmlns:p14="http://schemas.microsoft.com/office/powerpoint/2010/main" xmlns="" val="3709137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hidden">
          <a:xfrm>
            <a:off x="138024" y="129397"/>
            <a:ext cx="11912778" cy="6547451"/>
          </a:xfrm>
          <a:prstGeom prst="rect">
            <a:avLst/>
          </a:prstGeom>
          <a:noFill/>
          <a:ln>
            <a:noFill/>
          </a:ln>
        </p:spPr>
      </p:pic>
      <p:grpSp>
        <p:nvGrpSpPr>
          <p:cNvPr id="3" name="Group 2"/>
          <p:cNvGrpSpPr/>
          <p:nvPr userDrawn="1"/>
        </p:nvGrpSpPr>
        <p:grpSpPr>
          <a:xfrm>
            <a:off x="-286" y="0"/>
            <a:ext cx="12189400" cy="6858000"/>
            <a:chOff x="-287" y="0"/>
            <a:chExt cx="12189399" cy="6858000"/>
          </a:xfrm>
        </p:grpSpPr>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pic>
        <p:nvPicPr>
          <p:cNvPr id="11" name="Picture 10"/>
          <p:cNvPicPr>
            <a:picLocks noChangeAspect="1"/>
          </p:cNvPicPr>
          <p:nvPr userDrawn="1"/>
        </p:nvPicPr>
        <p:blipFill>
          <a:blip r:embed="rId3" cstate="screen">
            <a:extLst>
              <a:ext uri="{28A0092B-C50C-407E-A947-70E740481C1C}">
                <a14:useLocalDpi xmlns:a14="http://schemas.microsoft.com/office/drawing/2010/main" xmlns="" val="0"/>
              </a:ext>
            </a:extLst>
          </a:blip>
          <a:stretch>
            <a:fillRect/>
          </a:stretch>
        </p:blipFill>
        <p:spPr bwMode="black">
          <a:xfrm>
            <a:off x="3822129" y="2843827"/>
            <a:ext cx="4544568" cy="569547"/>
          </a:xfrm>
          <a:prstGeom prst="rect">
            <a:avLst/>
          </a:prstGeom>
        </p:spPr>
      </p:pic>
    </p:spTree>
    <p:extLst>
      <p:ext uri="{BB962C8B-B14F-4D97-AF65-F5344CB8AC3E}">
        <p14:creationId xmlns:p14="http://schemas.microsoft.com/office/powerpoint/2010/main" xmlns="" val="10657555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2" y="1524001"/>
            <a:ext cx="11126522" cy="4419600"/>
          </a:xfrm>
        </p:spPr>
        <p:txBody>
          <a:bodyPr vert="eaVert">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noAutofit/>
          </a:bodyPr>
          <a:lstStyle/>
          <a:p>
            <a:fld id="{21991926-9D37-40E7-80C4-EC5F27AFCB67}" type="datetimeFigureOut">
              <a:rPr lang="en-US" smtClean="0">
                <a:solidFill>
                  <a:srgbClr val="5F5F5F">
                    <a:lumMod val="60000"/>
                    <a:lumOff val="40000"/>
                  </a:srgbClr>
                </a:solidFill>
              </a:rPr>
              <a:pPr/>
              <a:t>10/10/2014</a:t>
            </a:fld>
            <a:endParaRPr lang="en-US">
              <a:solidFill>
                <a:srgbClr val="5F5F5F">
                  <a:lumMod val="60000"/>
                  <a:lumOff val="40000"/>
                </a:srgbClr>
              </a:solidFill>
            </a:endParaRPr>
          </a:p>
        </p:txBody>
      </p:sp>
      <p:sp>
        <p:nvSpPr>
          <p:cNvPr id="5" name="Footer Placeholder 4"/>
          <p:cNvSpPr>
            <a:spLocks noGrp="1"/>
          </p:cNvSpPr>
          <p:nvPr>
            <p:ph type="ftr" sz="quarter" idx="11"/>
          </p:nvPr>
        </p:nvSpPr>
        <p:spPr/>
        <p:txBody>
          <a:bodyPr>
            <a:noAutofit/>
          </a:bodyPr>
          <a:lstStyle/>
          <a:p>
            <a:endParaRPr lang="en-US">
              <a:solidFill>
                <a:srgbClr val="5F5F5F">
                  <a:lumMod val="60000"/>
                  <a:lumOff val="40000"/>
                </a:srgbClr>
              </a:solidFill>
            </a:endParaRPr>
          </a:p>
        </p:txBody>
      </p:sp>
      <p:sp>
        <p:nvSpPr>
          <p:cNvPr id="6" name="Slide Number Placeholder 5"/>
          <p:cNvSpPr>
            <a:spLocks noGrp="1"/>
          </p:cNvSpPr>
          <p:nvPr>
            <p:ph type="sldNum" sz="quarter" idx="12"/>
          </p:nvPr>
        </p:nvSpPr>
        <p:spPr/>
        <p:txBody>
          <a:bodyPr>
            <a:noAutofit/>
          </a:bodyPr>
          <a:lstStyle/>
          <a:p>
            <a:fld id="{D4EAF17A-378C-49D5-A479-C71FF9D7F1E7}" type="slidenum">
              <a:rPr lang="en-US" smtClean="0">
                <a:solidFill>
                  <a:srgbClr val="5F5F5F">
                    <a:lumMod val="60000"/>
                    <a:lumOff val="40000"/>
                  </a:srgbClr>
                </a:solidFill>
              </a:rPr>
              <a:pPr/>
              <a:t>‹#›</a:t>
            </a:fld>
            <a:endParaRPr lang="en-US">
              <a:solidFill>
                <a:srgbClr val="5F5F5F">
                  <a:lumMod val="60000"/>
                  <a:lumOff val="40000"/>
                </a:srgbClr>
              </a:solidFill>
            </a:endParaRPr>
          </a:p>
        </p:txBody>
      </p:sp>
    </p:spTree>
    <p:extLst>
      <p:ext uri="{BB962C8B-B14F-4D97-AF65-F5344CB8AC3E}">
        <p14:creationId xmlns:p14="http://schemas.microsoft.com/office/powerpoint/2010/main" xmlns="" val="38621871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D3D3DC0-E8DA-4DFB-93A6-6089D43271B1}"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1734545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1077103" y="1552222"/>
            <a:ext cx="10544603" cy="4396316"/>
          </a:xfrm>
        </p:spPr>
        <p:txBody>
          <a:bodyPr/>
          <a:lstStyle>
            <a:lvl1pPr>
              <a:defRPr sz="3200"/>
            </a:lvl1pPr>
            <a:lvl2pPr>
              <a:defRPr sz="2700"/>
            </a:lvl2pPr>
            <a:lvl3pPr>
              <a:defRPr sz="2400"/>
            </a:lvl3pPr>
            <a:lvl4pPr>
              <a:defRPr sz="2400"/>
            </a:lvl4pPr>
            <a:lvl5pPr>
              <a:defRPr sz="24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1077105" y="878100"/>
            <a:ext cx="10849323" cy="424921"/>
          </a:xfrm>
        </p:spPr>
        <p:txBody>
          <a:bodyPr/>
          <a:lstStyle>
            <a:lvl1pPr marL="0" indent="0">
              <a:buNone/>
              <a:defRPr sz="3200">
                <a:solidFill>
                  <a:schemeClr val="accent2"/>
                </a:solidFill>
              </a:defRPr>
            </a:lvl1pPr>
            <a:lvl2pPr>
              <a:defRPr sz="2000"/>
            </a:lvl2pPr>
            <a:lvl3pPr>
              <a:defRPr sz="1600"/>
            </a:lvl3pPr>
            <a:lvl4pPr>
              <a:defRPr sz="1500"/>
            </a:lvl4pPr>
            <a:lvl5pPr>
              <a:defRPr sz="1500"/>
            </a:lvl5pPr>
            <a:lvl6pPr>
              <a:defRPr sz="1500"/>
            </a:lvl6pPr>
            <a:lvl7pPr>
              <a:defRPr sz="1500"/>
            </a:lvl7pPr>
            <a:lvl8pPr>
              <a:defRPr sz="1500"/>
            </a:lvl8pPr>
            <a:lvl9pPr>
              <a:defRPr sz="1500"/>
            </a:lvl9pPr>
          </a:lstStyle>
          <a:p>
            <a:pPr lvl="0"/>
            <a:r>
              <a:rPr lang="en-US" dirty="0" smtClean="0"/>
              <a:t>Click to edit Subtitle</a:t>
            </a:r>
          </a:p>
        </p:txBody>
      </p:sp>
      <p:sp>
        <p:nvSpPr>
          <p:cNvPr id="5" name="Footer Placeholder 4"/>
          <p:cNvSpPr>
            <a:spLocks noGrp="1"/>
          </p:cNvSpPr>
          <p:nvPr>
            <p:ph type="ftr" sz="quarter" idx="10"/>
          </p:nvPr>
        </p:nvSpPr>
        <p:spPr>
          <a:xfrm>
            <a:off x="8048027" y="6389130"/>
            <a:ext cx="3859795" cy="366183"/>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142268985"/>
      </p:ext>
    </p:extLst>
  </p:cSld>
  <p:clrMapOvr>
    <a:masterClrMapping/>
  </p:clrMapOvr>
  <p:transition spd="slow"/>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New Template_Case Study">
    <p:spTree>
      <p:nvGrpSpPr>
        <p:cNvPr id="1" name=""/>
        <p:cNvGrpSpPr/>
        <p:nvPr/>
      </p:nvGrpSpPr>
      <p:grpSpPr>
        <a:xfrm>
          <a:off x="0" y="0"/>
          <a:ext cx="0" cy="0"/>
          <a:chOff x="0" y="0"/>
          <a:chExt cx="0" cy="0"/>
        </a:xfrm>
      </p:grpSpPr>
      <p:sp>
        <p:nvSpPr>
          <p:cNvPr id="7" name="Rectangle 6"/>
          <p:cNvSpPr/>
          <p:nvPr userDrawn="1"/>
        </p:nvSpPr>
        <p:spPr>
          <a:xfrm>
            <a:off x="-1" y="2288586"/>
            <a:ext cx="5710690" cy="3227303"/>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fontAlgn="auto">
              <a:spcBef>
                <a:spcPts val="0"/>
              </a:spcBef>
              <a:spcAft>
                <a:spcPts val="0"/>
              </a:spcAft>
            </a:pPr>
            <a:endParaRPr lang="en-US" dirty="0">
              <a:solidFill>
                <a:srgbClr val="FFFFFF"/>
              </a:solidFill>
            </a:endParaRPr>
          </a:p>
        </p:txBody>
      </p:sp>
      <p:sp>
        <p:nvSpPr>
          <p:cNvPr id="8" name="Rectangle 7"/>
          <p:cNvSpPr/>
          <p:nvPr userDrawn="1"/>
        </p:nvSpPr>
        <p:spPr bwMode="auto">
          <a:xfrm>
            <a:off x="2031" y="1542200"/>
            <a:ext cx="5719945" cy="735097"/>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122740" tIns="61371" rIns="122740" bIns="61371" anchor="ctr"/>
          <a:lstStyle/>
          <a:p>
            <a:pPr marL="158716" indent="-158716" algn="ctr" fontAlgn="auto">
              <a:spcBef>
                <a:spcPts val="0"/>
              </a:spcBef>
              <a:spcAft>
                <a:spcPts val="0"/>
              </a:spcAft>
              <a:defRPr/>
            </a:pPr>
            <a:endParaRPr lang="en-US" sz="5300" b="1" dirty="0">
              <a:solidFill>
                <a:srgbClr val="FFFFFF"/>
              </a:solidFill>
              <a:latin typeface="Arial" pitchFamily="-106" charset="0"/>
              <a:ea typeface="ＭＳ Ｐゴシック" pitchFamily="34" charset="-128"/>
              <a:cs typeface="+mn-cs"/>
            </a:endParaRPr>
          </a:p>
        </p:txBody>
      </p:sp>
      <p:sp>
        <p:nvSpPr>
          <p:cNvPr id="26" name="Picture Placeholder 25"/>
          <p:cNvSpPr>
            <a:spLocks noGrp="1"/>
          </p:cNvSpPr>
          <p:nvPr>
            <p:ph type="pic" sz="quarter" idx="15" hasCustomPrompt="1"/>
          </p:nvPr>
        </p:nvSpPr>
        <p:spPr>
          <a:xfrm>
            <a:off x="5755834" y="1542197"/>
            <a:ext cx="6432988" cy="3962400"/>
          </a:xfrm>
          <a:effectLst>
            <a:reflection blurRad="63500" stA="50000" endPos="7000" dir="5400000" sy="-100000" algn="bl" rotWithShape="0"/>
          </a:effectLst>
        </p:spPr>
        <p:txBody>
          <a:bodyPr anchor="ctr" anchorCtr="1"/>
          <a:lstStyle>
            <a:lvl1pPr marL="0" indent="0" algn="ctr">
              <a:buNone/>
              <a:defRPr/>
            </a:lvl1pPr>
          </a:lstStyle>
          <a:p>
            <a:r>
              <a:rPr lang="en-US" dirty="0" smtClean="0"/>
              <a:t>Insert Picture Here</a:t>
            </a:r>
            <a:endParaRPr lang="en-US" dirty="0"/>
          </a:p>
        </p:txBody>
      </p:sp>
      <p:sp>
        <p:nvSpPr>
          <p:cNvPr id="23" name="Text Placeholder 22"/>
          <p:cNvSpPr>
            <a:spLocks noGrp="1"/>
          </p:cNvSpPr>
          <p:nvPr>
            <p:ph type="body" sz="quarter" idx="13"/>
          </p:nvPr>
        </p:nvSpPr>
        <p:spPr>
          <a:xfrm>
            <a:off x="1004463" y="2479525"/>
            <a:ext cx="4174673" cy="2849880"/>
          </a:xfrm>
        </p:spPr>
        <p:txBody>
          <a:bodyPr>
            <a:normAutofit/>
          </a:bodyPr>
          <a:lstStyle>
            <a:lvl1pPr>
              <a:defRPr sz="2100"/>
            </a:lvl1pPr>
          </a:lstStyle>
          <a:p>
            <a:pPr lvl="0"/>
            <a:r>
              <a:rPr lang="en-US" smtClean="0"/>
              <a:t>Click to edit Master text styles</a:t>
            </a:r>
          </a:p>
        </p:txBody>
      </p:sp>
      <p:sp>
        <p:nvSpPr>
          <p:cNvPr id="24" name="Text Placeholder 22"/>
          <p:cNvSpPr>
            <a:spLocks noGrp="1"/>
          </p:cNvSpPr>
          <p:nvPr>
            <p:ph type="body" sz="quarter" idx="14" hasCustomPrompt="1"/>
          </p:nvPr>
        </p:nvSpPr>
        <p:spPr bwMode="white">
          <a:xfrm>
            <a:off x="1072182" y="1551496"/>
            <a:ext cx="4548239" cy="725801"/>
          </a:xfrm>
          <a:noFill/>
        </p:spPr>
        <p:txBody>
          <a:bodyPr lIns="0" tIns="0" rIns="0" bIns="0" anchor="ctr" anchorCtr="0">
            <a:noAutofit/>
          </a:bodyPr>
          <a:lstStyle>
            <a:lvl1pPr marL="0" indent="0">
              <a:buNone/>
              <a:defRPr sz="2700" b="1" cap="none" baseline="0">
                <a:solidFill>
                  <a:schemeClr val="bg1"/>
                </a:solidFill>
              </a:defRPr>
            </a:lvl1pPr>
          </a:lstStyle>
          <a:p>
            <a:pPr lvl="0"/>
            <a:r>
              <a:rPr lang="en-US" dirty="0" smtClean="0"/>
              <a:t>Master Text</a:t>
            </a:r>
          </a:p>
        </p:txBody>
      </p:sp>
      <p:sp>
        <p:nvSpPr>
          <p:cNvPr id="11" name="Title 1"/>
          <p:cNvSpPr>
            <a:spLocks noGrp="1"/>
          </p:cNvSpPr>
          <p:nvPr>
            <p:ph type="title"/>
          </p:nvPr>
        </p:nvSpPr>
        <p:spPr>
          <a:xfrm>
            <a:off x="1072184" y="327385"/>
            <a:ext cx="10958640" cy="1027283"/>
          </a:xfrm>
        </p:spPr>
        <p:txBody>
          <a:bodyPr anchor="t" anchorCtr="0"/>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xmlns="" val="12227172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7"/>
            <a:ext cx="10969924" cy="541860"/>
          </a:xfrm>
        </p:spPr>
        <p:txBody>
          <a:bodyPr anchor="t"/>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9417" indent="0">
              <a:buFontTx/>
              <a:buNone/>
              <a:defRPr/>
            </a:lvl2pPr>
            <a:lvl3pPr marL="1218835" indent="0">
              <a:buFontTx/>
              <a:buNone/>
              <a:defRPr/>
            </a:lvl3pPr>
            <a:lvl4pPr marL="1828252" indent="0">
              <a:buFontTx/>
              <a:buNone/>
              <a:defRPr/>
            </a:lvl4pPr>
            <a:lvl5pPr marL="2437669" indent="0">
              <a:buFontTx/>
              <a:buNone/>
              <a:defRPr/>
            </a:lvl5pPr>
          </a:lstStyle>
          <a:p>
            <a:pPr lvl="0"/>
            <a:r>
              <a:rPr lang="en-US" dirty="0" smtClean="0"/>
              <a:t>Click to edit Master text styles</a:t>
            </a:r>
          </a:p>
        </p:txBody>
      </p:sp>
    </p:spTree>
  </p:cSld>
  <p:clrMapOvr>
    <a:masterClrMapping/>
  </p:clrMapOvr>
  <p:transition spd="med">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 xmlns:p14="http://schemas.microsoft.com/office/powerpoint/2010/main" val="870882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572" indent="-228572" algn="l">
              <a:defRPr sz="4000" b="0"/>
            </a:lvl1pPr>
          </a:lstStyle>
          <a:p>
            <a:r>
              <a:rPr lang="en-US" smtClean="0"/>
              <a:t>Click to edit Master title style</a:t>
            </a:r>
            <a:endParaRPr dirty="0"/>
          </a:p>
        </p:txBody>
      </p:sp>
      <p:sp>
        <p:nvSpPr>
          <p:cNvPr id="4" name="Text Placeholder 3"/>
          <p:cNvSpPr>
            <a:spLocks noGrp="1"/>
          </p:cNvSpPr>
          <p:nvPr>
            <p:ph type="body" sz="half" idx="2"/>
          </p:nvPr>
        </p:nvSpPr>
        <p:spPr>
          <a:xfrm>
            <a:off x="3503611" y="4191000"/>
            <a:ext cx="8151813" cy="762000"/>
          </a:xfrm>
        </p:spPr>
        <p:txBody>
          <a:bodyPr>
            <a:noAutofit/>
          </a:bodyPr>
          <a:lstStyle>
            <a:lvl1pPr marL="292064" indent="-292064">
              <a:spcBef>
                <a:spcPts val="0"/>
              </a:spcBef>
              <a:buClr>
                <a:schemeClr val="tx1"/>
              </a:buClr>
              <a:buFont typeface="Arial" panose="020B0604020202020204" pitchFamily="34" charset="0"/>
              <a:buChar char="–"/>
              <a:defRPr sz="24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682B732-0651-461F-B607-40E07858ACBC}" type="datetime1">
              <a:rPr lang="en-US"/>
              <a:pPr>
                <a:defRPr/>
              </a:pPr>
              <a:t>10/10/2014</a:t>
            </a:fld>
            <a:endParaRPr dirty="0"/>
          </a:p>
        </p:txBody>
      </p:sp>
      <p:sp>
        <p:nvSpPr>
          <p:cNvPr id="6"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C8503DEA-72D0-444D-9116-C8D3DB815FCE}" type="slidenum">
              <a:rPr/>
              <a:pPr>
                <a:defRPr/>
              </a:pPr>
              <a:t>‹#›</a:t>
            </a:fld>
            <a:endParaRPr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198812" y="1905000"/>
            <a:ext cx="8456613" cy="2209800"/>
          </a:xfrm>
        </p:spPr>
        <p:txBody>
          <a:bodyPr anchor="t"/>
          <a:lstStyle>
            <a:lvl1pPr marL="228572" indent="-228572" algn="l">
              <a:defRPr sz="4000" b="0"/>
            </a:lvl1pPr>
          </a:lstStyle>
          <a:p>
            <a:r>
              <a:rPr lang="en-US" smtClean="0"/>
              <a:t>Click to edit Master title style</a:t>
            </a:r>
            <a:endParaRPr/>
          </a:p>
        </p:txBody>
      </p:sp>
      <p:sp>
        <p:nvSpPr>
          <p:cNvPr id="4" name="Text Placeholder 3"/>
          <p:cNvSpPr>
            <a:spLocks noGrp="1"/>
          </p:cNvSpPr>
          <p:nvPr>
            <p:ph type="body" sz="half" idx="2"/>
          </p:nvPr>
        </p:nvSpPr>
        <p:spPr>
          <a:xfrm>
            <a:off x="3503611" y="4191000"/>
            <a:ext cx="8151813" cy="762000"/>
          </a:xfrm>
        </p:spPr>
        <p:txBody>
          <a:bodyPr>
            <a:noAutofit/>
          </a:bodyPr>
          <a:lstStyle>
            <a:lvl1pPr marL="292064" indent="-292064">
              <a:spcBef>
                <a:spcPts val="0"/>
              </a:spcBef>
              <a:buClr>
                <a:schemeClr val="tx1"/>
              </a:buClr>
              <a:buFont typeface="Arial" panose="020B0604020202020204" pitchFamily="34" charset="0"/>
              <a:buChar char="–"/>
              <a:defRPr sz="24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8" name="Picture Placeholder 15"/>
          <p:cNvSpPr>
            <a:spLocks noGrp="1" noChangeAspect="1"/>
          </p:cNvSpPr>
          <p:nvPr>
            <p:ph type="pic" sz="quarter" idx="14"/>
          </p:nvPr>
        </p:nvSpPr>
        <p:spPr>
          <a:xfrm>
            <a:off x="531814" y="1905000"/>
            <a:ext cx="2194560" cy="3072384"/>
          </a:xfrm>
          <a:noFill/>
        </p:spPr>
        <p:txBody>
          <a:bodyPr tIns="91428" rtlCol="0">
            <a:noAutofit/>
          </a:bodyPr>
          <a:lstStyle>
            <a:lvl1pPr marL="0" indent="0" algn="ctr">
              <a:spcBef>
                <a:spcPts val="0"/>
              </a:spcBef>
              <a:buNone/>
              <a:defRPr sz="1900" baseline="0">
                <a:solidFill>
                  <a:schemeClr val="tx1"/>
                </a:solidFill>
              </a:defRPr>
            </a:lvl1pPr>
          </a:lstStyle>
          <a:p>
            <a:pPr lvl="0"/>
            <a:r>
              <a:rPr lang="en-US" noProof="0" smtClean="0"/>
              <a:t>Click icon to add picture</a:t>
            </a:r>
            <a:endParaRPr noProof="0" dirty="0"/>
          </a:p>
        </p:txBody>
      </p:sp>
      <p:sp>
        <p:nvSpPr>
          <p:cNvPr id="5" name="Date Placeholder 3"/>
          <p:cNvSpPr>
            <a:spLocks noGrp="1"/>
          </p:cNvSpPr>
          <p:nvPr>
            <p:ph type="dt" sz="half" idx="15"/>
          </p:nvPr>
        </p:nvSpPr>
        <p:spPr/>
        <p:txBody>
          <a:bodyPr/>
          <a:lstStyle>
            <a:lvl1pPr>
              <a:defRPr/>
            </a:lvl1pPr>
          </a:lstStyle>
          <a:p>
            <a:pPr>
              <a:defRPr/>
            </a:pPr>
            <a:fld id="{CF66D0E7-4614-4849-9AE5-C819641F410F}" type="datetime1">
              <a:rPr lang="en-US"/>
              <a:pPr>
                <a:defRPr/>
              </a:pPr>
              <a:t>10/10/2014</a:t>
            </a:fld>
            <a:endParaRPr dirty="0"/>
          </a:p>
        </p:txBody>
      </p:sp>
      <p:sp>
        <p:nvSpPr>
          <p:cNvPr id="6" name="Footer Placeholder 4"/>
          <p:cNvSpPr>
            <a:spLocks noGrp="1"/>
          </p:cNvSpPr>
          <p:nvPr>
            <p:ph type="ftr" sz="quarter" idx="16"/>
          </p:nvPr>
        </p:nvSpPr>
        <p:spPr/>
        <p:txBody>
          <a:bodyPr/>
          <a:lstStyle>
            <a:lvl1pPr>
              <a:defRPr/>
            </a:lvl1pPr>
          </a:lstStyle>
          <a:p>
            <a:pPr>
              <a:defRPr/>
            </a:pPr>
            <a:r>
              <a:t>Oracle Confidential – Internal/Restricted/Highly Restricted</a:t>
            </a:r>
          </a:p>
        </p:txBody>
      </p:sp>
      <p:sp>
        <p:nvSpPr>
          <p:cNvPr id="7" name="Slide Number Placeholder 5"/>
          <p:cNvSpPr>
            <a:spLocks noGrp="1"/>
          </p:cNvSpPr>
          <p:nvPr>
            <p:ph type="sldNum" sz="quarter" idx="17"/>
          </p:nvPr>
        </p:nvSpPr>
        <p:spPr/>
        <p:txBody>
          <a:bodyPr/>
          <a:lstStyle>
            <a:lvl1pPr>
              <a:defRPr/>
            </a:lvl1pPr>
          </a:lstStyle>
          <a:p>
            <a:pPr>
              <a:defRPr/>
            </a:pPr>
            <a:fld id="{F9099FC1-2048-4E76-B44F-BEC971F4608C}" type="slidenum">
              <a:rPr/>
              <a:pPr>
                <a:defRPr/>
              </a:pPr>
              <a:t>‹#›</a:t>
            </a:fld>
            <a:endParaRPr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5" name="Straight Connector 4"/>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8" y="1524001"/>
            <a:ext cx="5410197" cy="44196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Title 7"/>
          <p:cNvSpPr>
            <a:spLocks noGrp="1"/>
          </p:cNvSpPr>
          <p:nvPr>
            <p:ph type="title"/>
          </p:nvPr>
        </p:nvSpPr>
        <p:spPr/>
        <p:txBody>
          <a:bodyPr/>
          <a:lstStyle/>
          <a:p>
            <a:r>
              <a:rPr lang="en-US" smtClean="0"/>
              <a:t>Click to edit Master title style</a:t>
            </a:r>
            <a:endParaRPr dirty="0"/>
          </a:p>
        </p:txBody>
      </p:sp>
      <p:sp>
        <p:nvSpPr>
          <p:cNvPr id="6" name="Date Placeholder 4"/>
          <p:cNvSpPr>
            <a:spLocks noGrp="1"/>
          </p:cNvSpPr>
          <p:nvPr>
            <p:ph type="dt" sz="half" idx="10"/>
          </p:nvPr>
        </p:nvSpPr>
        <p:spPr/>
        <p:txBody>
          <a:bodyPr/>
          <a:lstStyle>
            <a:lvl1pPr>
              <a:defRPr/>
            </a:lvl1pPr>
          </a:lstStyle>
          <a:p>
            <a:pPr>
              <a:defRPr/>
            </a:pPr>
            <a:fld id="{52ACDC18-4294-43D2-A59E-B4C23454F737}" type="datetime1">
              <a:rPr lang="en-US"/>
              <a:pPr>
                <a:defRPr/>
              </a:pPr>
              <a:t>10/10/2014</a:t>
            </a:fld>
            <a:endParaRPr dirty="0"/>
          </a:p>
        </p:txBody>
      </p:sp>
      <p:sp>
        <p:nvSpPr>
          <p:cNvPr id="7" name="Footer Placeholder 5"/>
          <p:cNvSpPr>
            <a:spLocks noGrp="1"/>
          </p:cNvSpPr>
          <p:nvPr>
            <p:ph type="ftr" sz="quarter" idx="11"/>
          </p:nvPr>
        </p:nvSpPr>
        <p:spPr/>
        <p:txBody>
          <a:bodyPr/>
          <a:lstStyle>
            <a:lvl1pPr>
              <a:defRPr/>
            </a:lvl1pPr>
          </a:lstStyle>
          <a:p>
            <a:pPr>
              <a:defRPr/>
            </a:pPr>
            <a:r>
              <a:t>Oracle Confidential – Internal/Restricted/Highly Restricted</a:t>
            </a:r>
          </a:p>
        </p:txBody>
      </p:sp>
      <p:sp>
        <p:nvSpPr>
          <p:cNvPr id="9" name="Slide Number Placeholder 6"/>
          <p:cNvSpPr>
            <a:spLocks noGrp="1"/>
          </p:cNvSpPr>
          <p:nvPr>
            <p:ph type="sldNum" sz="quarter" idx="12"/>
          </p:nvPr>
        </p:nvSpPr>
        <p:spPr/>
        <p:txBody>
          <a:bodyPr/>
          <a:lstStyle>
            <a:lvl1pPr>
              <a:defRPr/>
            </a:lvl1pPr>
          </a:lstStyle>
          <a:p>
            <a:pPr>
              <a:defRPr/>
            </a:pPr>
            <a:fld id="{73E306AA-4528-4295-8D8E-70E8ECE50213}" type="slidenum">
              <a:rPr/>
              <a:pPr>
                <a:defRPr/>
              </a:pPr>
              <a:t>‹#›</a:t>
            </a:fld>
            <a:endParaRPr dirty="0"/>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6" name="Straight Connector 5"/>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ltGray">
          <a:xfrm>
            <a:off x="7999414"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rm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5" y="1524001"/>
            <a:ext cx="3474720" cy="4419600"/>
          </a:xfrm>
        </p:spPr>
        <p:txBody>
          <a:bodyPr>
            <a:norm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3"/>
          <p:cNvSpPr>
            <a:spLocks noGrp="1"/>
          </p:cNvSpPr>
          <p:nvPr>
            <p:ph sz="half" idx="13"/>
          </p:nvPr>
        </p:nvSpPr>
        <p:spPr>
          <a:xfrm>
            <a:off x="8182292" y="1524001"/>
            <a:ext cx="3474720" cy="4419600"/>
          </a:xfrm>
        </p:spPr>
        <p:txBody>
          <a:bodyPr>
            <a:norm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4"/>
          </p:nvPr>
        </p:nvSpPr>
        <p:spPr/>
        <p:txBody>
          <a:bodyPr/>
          <a:lstStyle>
            <a:lvl1pPr>
              <a:defRPr/>
            </a:lvl1pPr>
          </a:lstStyle>
          <a:p>
            <a:pPr>
              <a:defRPr/>
            </a:pPr>
            <a:fld id="{34ED826F-ECEA-4452-97C9-20A63600431E}" type="datetime1">
              <a:rPr lang="en-US"/>
              <a:pPr>
                <a:defRPr/>
              </a:pPr>
              <a:t>10/10/2014</a:t>
            </a:fld>
            <a:endParaRPr dirty="0"/>
          </a:p>
        </p:txBody>
      </p:sp>
      <p:sp>
        <p:nvSpPr>
          <p:cNvPr id="10" name="Footer Placeholder 5"/>
          <p:cNvSpPr>
            <a:spLocks noGrp="1"/>
          </p:cNvSpPr>
          <p:nvPr>
            <p:ph type="ftr" sz="quarter" idx="15"/>
          </p:nvPr>
        </p:nvSpPr>
        <p:spPr/>
        <p:txBody>
          <a:bodyPr/>
          <a:lstStyle>
            <a:lvl1pPr>
              <a:defRPr/>
            </a:lvl1pPr>
          </a:lstStyle>
          <a:p>
            <a:pPr>
              <a:defRPr/>
            </a:pPr>
            <a:r>
              <a:t>Oracle Confidential – Internal/Restricted/Highly Restricted</a:t>
            </a:r>
          </a:p>
        </p:txBody>
      </p:sp>
      <p:sp>
        <p:nvSpPr>
          <p:cNvPr id="12" name="Slide Number Placeholder 6"/>
          <p:cNvSpPr>
            <a:spLocks noGrp="1"/>
          </p:cNvSpPr>
          <p:nvPr>
            <p:ph type="sldNum" sz="quarter" idx="16"/>
          </p:nvPr>
        </p:nvSpPr>
        <p:spPr/>
        <p:txBody>
          <a:bodyPr/>
          <a:lstStyle>
            <a:lvl1pPr>
              <a:defRPr/>
            </a:lvl1pPr>
          </a:lstStyle>
          <a:p>
            <a:pPr>
              <a:defRPr/>
            </a:pPr>
            <a:fld id="{E461A8E4-ABB7-479C-9DF4-4F609F88CDEC}" type="slidenum">
              <a:rPr/>
              <a:pPr>
                <a:defRPr/>
              </a:pPr>
              <a:t>‹#›</a:t>
            </a:fld>
            <a:endParaRPr dirty="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5"/>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8" y="1524005"/>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2"/>
          <p:cNvSpPr>
            <a:spLocks noGrp="1"/>
          </p:cNvSpPr>
          <p:nvPr>
            <p:ph sz="half" idx="13"/>
          </p:nvPr>
        </p:nvSpPr>
        <p:spPr>
          <a:xfrm>
            <a:off x="531813" y="3810005"/>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8" y="3810005"/>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10" name="Date Placeholder 4"/>
          <p:cNvSpPr>
            <a:spLocks noGrp="1"/>
          </p:cNvSpPr>
          <p:nvPr>
            <p:ph type="dt" sz="half" idx="15"/>
          </p:nvPr>
        </p:nvSpPr>
        <p:spPr/>
        <p:txBody>
          <a:bodyPr/>
          <a:lstStyle>
            <a:lvl1pPr>
              <a:defRPr/>
            </a:lvl1pPr>
          </a:lstStyle>
          <a:p>
            <a:pPr>
              <a:defRPr/>
            </a:pPr>
            <a:fld id="{5292764C-9580-430F-B363-E495828FD03B}" type="datetime1">
              <a:rPr lang="en-US"/>
              <a:pPr>
                <a:defRPr/>
              </a:pPr>
              <a:t>10/10/2014</a:t>
            </a:fld>
            <a:endParaRPr dirty="0"/>
          </a:p>
        </p:txBody>
      </p:sp>
      <p:sp>
        <p:nvSpPr>
          <p:cNvPr id="12" name="Footer Placeholder 5"/>
          <p:cNvSpPr>
            <a:spLocks noGrp="1"/>
          </p:cNvSpPr>
          <p:nvPr>
            <p:ph type="ftr" sz="quarter" idx="16"/>
          </p:nvPr>
        </p:nvSpPr>
        <p:spPr/>
        <p:txBody>
          <a:bodyPr/>
          <a:lstStyle>
            <a:lvl1pPr>
              <a:defRPr/>
            </a:lvl1pPr>
          </a:lstStyle>
          <a:p>
            <a:pPr>
              <a:defRPr/>
            </a:pPr>
            <a: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CA223D54-2EF8-46BF-AF39-D008A061E069}" type="slidenum">
              <a:rPr/>
              <a:pPr>
                <a:defRPr/>
              </a:pPr>
              <a:t>‹#›</a:t>
            </a:fld>
            <a:endParaRPr dirty="0"/>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ltGray">
          <a:xfrm flipH="1">
            <a:off x="531817" y="3733800"/>
            <a:ext cx="11125199"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0" y="1524001"/>
            <a:ext cx="3505202" cy="2011680"/>
          </a:xfrm>
        </p:spPr>
        <p:txBody>
          <a:bodyPr anchor="ctr">
            <a:noAutofit/>
          </a:bodyPr>
          <a:lstStyle>
            <a:lvl1pPr marL="0" indent="0">
              <a:spcBef>
                <a:spcPts val="1200"/>
              </a:spcBef>
              <a:buFont typeface="Arial" panose="020B0604020202020204" pitchFamily="34" charset="0"/>
              <a:buNone/>
              <a:defRPr sz="24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16" name="Text Placeholder 11"/>
          <p:cNvSpPr>
            <a:spLocks noGrp="1"/>
          </p:cNvSpPr>
          <p:nvPr>
            <p:ph type="body" sz="quarter" idx="16"/>
          </p:nvPr>
        </p:nvSpPr>
        <p:spPr>
          <a:xfrm>
            <a:off x="8151812" y="1524001"/>
            <a:ext cx="3505202" cy="2011680"/>
          </a:xfrm>
        </p:spPr>
        <p:txBody>
          <a:bodyPr anchor="ctr">
            <a:noAutofit/>
          </a:bodyPr>
          <a:lstStyle>
            <a:lvl1pPr marL="0" indent="0">
              <a:spcBef>
                <a:spcPts val="1200"/>
              </a:spcBef>
              <a:buFont typeface="Arial" panose="020B0604020202020204" pitchFamily="34" charset="0"/>
              <a:buNone/>
              <a:defRPr sz="24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0" y="3931920"/>
            <a:ext cx="3505202" cy="2011680"/>
          </a:xfrm>
        </p:spPr>
        <p:txBody>
          <a:bodyPr anchor="ctr">
            <a:noAutofit/>
          </a:bodyPr>
          <a:lstStyle>
            <a:lvl1pPr marL="0" indent="0">
              <a:spcBef>
                <a:spcPts val="1200"/>
              </a:spcBef>
              <a:buFont typeface="Arial" panose="020B0604020202020204" pitchFamily="34" charset="0"/>
              <a:buNone/>
              <a:defRPr sz="24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2" cy="2011680"/>
          </a:xfrm>
        </p:spPr>
        <p:txBody>
          <a:bodyPr anchor="ctr">
            <a:noAutofit/>
          </a:bodyPr>
          <a:lstStyle>
            <a:lvl1pPr marL="0" indent="0">
              <a:spcBef>
                <a:spcPts val="1200"/>
              </a:spcBef>
              <a:buFont typeface="Arial" panose="020B0604020202020204" pitchFamily="34" charset="0"/>
              <a:buNone/>
              <a:defRPr sz="24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
        <p:nvSpPr>
          <p:cNvPr id="9" name="Date Placeholder 4"/>
          <p:cNvSpPr>
            <a:spLocks noGrp="1"/>
          </p:cNvSpPr>
          <p:nvPr>
            <p:ph type="dt" sz="half" idx="19"/>
          </p:nvPr>
        </p:nvSpPr>
        <p:spPr/>
        <p:txBody>
          <a:bodyPr/>
          <a:lstStyle>
            <a:lvl1pPr>
              <a:defRPr/>
            </a:lvl1pPr>
          </a:lstStyle>
          <a:p>
            <a:pPr>
              <a:defRPr/>
            </a:pPr>
            <a:fld id="{62462083-0249-47A3-98B4-F10EF6778E7D}" type="datetime1">
              <a:rPr lang="en-US"/>
              <a:pPr>
                <a:defRPr/>
              </a:pPr>
              <a:t>10/10/2014</a:t>
            </a:fld>
            <a:endParaRPr dirty="0"/>
          </a:p>
        </p:txBody>
      </p:sp>
      <p:sp>
        <p:nvSpPr>
          <p:cNvPr id="10" name="Footer Placeholder 5"/>
          <p:cNvSpPr>
            <a:spLocks noGrp="1"/>
          </p:cNvSpPr>
          <p:nvPr>
            <p:ph type="ftr" sz="quarter" idx="20"/>
          </p:nvPr>
        </p:nvSpPr>
        <p:spPr/>
        <p:txBody>
          <a:bodyPr/>
          <a:lstStyle>
            <a:lvl1pPr>
              <a:defRPr/>
            </a:lvl1pPr>
          </a:lstStyle>
          <a:p>
            <a:pPr>
              <a:defRPr/>
            </a:pPr>
            <a:r>
              <a:t>Oracle Confidential – Internal/Restricted/Highly Restricted</a:t>
            </a:r>
          </a:p>
        </p:txBody>
      </p:sp>
      <p:sp>
        <p:nvSpPr>
          <p:cNvPr id="11" name="Slide Number Placeholder 6"/>
          <p:cNvSpPr>
            <a:spLocks noGrp="1"/>
          </p:cNvSpPr>
          <p:nvPr>
            <p:ph type="sldNum" sz="quarter" idx="21"/>
          </p:nvPr>
        </p:nvSpPr>
        <p:spPr/>
        <p:txBody>
          <a:bodyPr/>
          <a:lstStyle>
            <a:lvl1pPr>
              <a:defRPr/>
            </a:lvl1pPr>
          </a:lstStyle>
          <a:p>
            <a:pPr>
              <a:defRPr/>
            </a:pPr>
            <a:fld id="{7680AE9D-8506-4C2A-9415-F599EB486398}" type="slidenum">
              <a:rPr/>
              <a:pPr>
                <a:defRPr/>
              </a:pPr>
              <a:t>‹#›</a:t>
            </a:fld>
            <a:endParaRPr dirty="0"/>
          </a:p>
        </p:txBody>
      </p:sp>
    </p:spTree>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5" y="1524000"/>
            <a:ext cx="5029201" cy="2743200"/>
          </a:xfrm>
        </p:spPr>
        <p:txBody>
          <a:bodyPr anchor="ctr">
            <a:noAutofit/>
          </a:bodyPr>
          <a:lstStyle>
            <a:lvl1pPr marL="0" indent="0">
              <a:spcBef>
                <a:spcPts val="1200"/>
              </a:spcBef>
              <a:buFont typeface="Arial" panose="020B0604020202020204" pitchFamily="34" charset="0"/>
              <a:buNone/>
              <a:defRPr sz="2800"/>
            </a:lvl1pPr>
            <a:lvl2pPr marL="171427" indent="-171427">
              <a:spcBef>
                <a:spcPts val="1200"/>
              </a:spcBef>
              <a:buFont typeface="Arial" panose="020B0604020202020204" pitchFamily="34" charset="0"/>
              <a:buChar char="•"/>
              <a:defRPr sz="2000"/>
            </a:lvl2pPr>
            <a:lvl3pPr marL="171427" indent="-171427">
              <a:spcBef>
                <a:spcPts val="1200"/>
              </a:spcBef>
              <a:buFont typeface="Arial" panose="020B0604020202020204" pitchFamily="34" charset="0"/>
              <a:buChar char="•"/>
              <a:defRPr sz="2000"/>
            </a:lvl3pPr>
            <a:lvl4pPr marL="171427" indent="-171427">
              <a:spcBef>
                <a:spcPts val="1200"/>
              </a:spcBef>
              <a:buFont typeface="Arial" panose="020B0604020202020204" pitchFamily="34" charset="0"/>
              <a:buChar char="•"/>
              <a:defRPr sz="2000"/>
            </a:lvl4pPr>
            <a:lvl5pPr marL="171427" indent="-171427">
              <a:spcBef>
                <a:spcPts val="1200"/>
              </a:spcBef>
              <a:buFont typeface="Arial" panose="020B0604020202020204" pitchFamily="34" charset="0"/>
              <a:buChar char="•"/>
              <a:defRPr sz="2000"/>
            </a:lvl5pPr>
            <a:lvl6pPr marL="171427" indent="-171427">
              <a:spcBef>
                <a:spcPts val="1200"/>
              </a:spcBef>
              <a:buFont typeface="Arial" panose="020B0604020202020204" pitchFamily="34" charset="0"/>
              <a:buChar char="•"/>
              <a:defRPr sz="2000"/>
            </a:lvl6pPr>
            <a:lvl7pPr marL="171427" indent="-171427">
              <a:spcBef>
                <a:spcPts val="1200"/>
              </a:spcBef>
              <a:buFont typeface="Arial" panose="020B0604020202020204" pitchFamily="34" charset="0"/>
              <a:buChar char="•"/>
              <a:defRPr sz="2000"/>
            </a:lvl7pPr>
            <a:lvl8pPr marL="171427" indent="-171427">
              <a:spcBef>
                <a:spcPts val="1200"/>
              </a:spcBef>
              <a:buFont typeface="Arial" panose="020B0604020202020204" pitchFamily="34" charset="0"/>
              <a:buChar char="•"/>
              <a:defRPr sz="2000"/>
            </a:lvl8pPr>
            <a:lvl9pPr marL="171427" indent="-171427">
              <a:spcBef>
                <a:spcPts val="1200"/>
              </a:spcBef>
              <a:buFont typeface="Arial" panose="020B0604020202020204" pitchFamily="34" charset="0"/>
              <a:buChar char="•"/>
              <a:defRPr sz="2000"/>
            </a:lvl9pPr>
          </a:lstStyle>
          <a:p>
            <a:pPr lvl="0"/>
            <a:r>
              <a:rPr lang="en-US" smtClean="0"/>
              <a:t>Click to edit Master text styles</a:t>
            </a:r>
          </a:p>
        </p:txBody>
      </p:sp>
      <p:sp>
        <p:nvSpPr>
          <p:cNvPr id="2" name="Title 1"/>
          <p:cNvSpPr>
            <a:spLocks noGrp="1"/>
          </p:cNvSpPr>
          <p:nvPr>
            <p:ph type="title"/>
          </p:nvPr>
        </p:nvSpPr>
        <p:spPr>
          <a:xfrm>
            <a:off x="760416" y="1524000"/>
            <a:ext cx="4076699" cy="2743200"/>
          </a:xfrm>
        </p:spPr>
        <p:txBody>
          <a:bodyPr anchor="ctr"/>
          <a:lstStyle>
            <a:lvl1pPr algn="r">
              <a:defRPr sz="16700" b="1">
                <a:solidFill>
                  <a:schemeClr val="accent5"/>
                </a:solidFill>
              </a:defRPr>
            </a:lvl1pPr>
          </a:lstStyle>
          <a:p>
            <a:r>
              <a:rPr lang="en-US" smtClean="0"/>
              <a:t>Click to edit Master title style</a:t>
            </a:r>
            <a:endParaRPr lang="en-US" dirty="0"/>
          </a:p>
        </p:txBody>
      </p:sp>
      <p:sp>
        <p:nvSpPr>
          <p:cNvPr id="4" name="Date Placeholder 3"/>
          <p:cNvSpPr>
            <a:spLocks noGrp="1"/>
          </p:cNvSpPr>
          <p:nvPr>
            <p:ph type="dt" sz="half" idx="16"/>
          </p:nvPr>
        </p:nvSpPr>
        <p:spPr/>
        <p:txBody>
          <a:bodyPr/>
          <a:lstStyle>
            <a:lvl1pPr>
              <a:defRPr/>
            </a:lvl1pPr>
          </a:lstStyle>
          <a:p>
            <a:pPr>
              <a:defRPr/>
            </a:pPr>
            <a:fld id="{4F5B97B4-FA30-487C-954D-021BC5010BCD}" type="datetime1">
              <a:rPr lang="en-US"/>
              <a:pPr>
                <a:defRPr/>
              </a:pPr>
              <a:t>10/10/2014</a:t>
            </a:fld>
            <a:endParaRPr dirty="0"/>
          </a:p>
        </p:txBody>
      </p:sp>
      <p:sp>
        <p:nvSpPr>
          <p:cNvPr id="5" name="Footer Placeholder 4"/>
          <p:cNvSpPr>
            <a:spLocks noGrp="1"/>
          </p:cNvSpPr>
          <p:nvPr>
            <p:ph type="ftr" sz="quarter" idx="17"/>
          </p:nvPr>
        </p:nvSpPr>
        <p:spPr/>
        <p:txBody>
          <a:bodyPr/>
          <a:lstStyle>
            <a:lvl1pPr>
              <a:defRPr/>
            </a:lvl1pPr>
          </a:lstStyle>
          <a:p>
            <a:pPr>
              <a:defRPr/>
            </a:pPr>
            <a:r>
              <a:t>Oracle Confidential – Internal/Restricted/Highly Restricted</a:t>
            </a:r>
          </a:p>
        </p:txBody>
      </p:sp>
      <p:sp>
        <p:nvSpPr>
          <p:cNvPr id="6" name="Slide Number Placeholder 5"/>
          <p:cNvSpPr>
            <a:spLocks noGrp="1"/>
          </p:cNvSpPr>
          <p:nvPr>
            <p:ph type="sldNum" sz="quarter" idx="18"/>
          </p:nvPr>
        </p:nvSpPr>
        <p:spPr/>
        <p:txBody>
          <a:bodyPr/>
          <a:lstStyle>
            <a:lvl1pPr>
              <a:defRPr/>
            </a:lvl1pPr>
          </a:lstStyle>
          <a:p>
            <a:pPr>
              <a:defRPr/>
            </a:pPr>
            <a:fld id="{39C45B33-0DB7-498A-B90B-B8F08C63666C}" type="slidenum">
              <a:rPr/>
              <a:pPr>
                <a:defRPr/>
              </a:pPr>
              <a:t>‹#›</a:t>
            </a:fld>
            <a:endParaRPr dirty="0"/>
          </a:p>
        </p:txBody>
      </p:sp>
    </p:spTree>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9" cy="762000"/>
          </a:xfrm>
        </p:spPr>
        <p:txBody>
          <a:bodyPr anchor="ctr">
            <a:noAutofit/>
          </a:bodyPr>
          <a:lstStyle>
            <a:lvl1pPr marL="0" indent="0">
              <a:spcBef>
                <a:spcPts val="0"/>
              </a:spcBef>
              <a:buNone/>
              <a:defRPr sz="2800" b="1"/>
            </a:lvl1pPr>
            <a:lvl2pPr marL="457141" indent="0">
              <a:buNone/>
              <a:defRPr sz="2000" b="1"/>
            </a:lvl2pPr>
            <a:lvl3pPr marL="914285" indent="0">
              <a:buNone/>
              <a:defRPr sz="1900" b="1"/>
            </a:lvl3pPr>
            <a:lvl4pPr marL="1371428" indent="0">
              <a:buNone/>
              <a:defRPr sz="1600" b="1"/>
            </a:lvl4pPr>
            <a:lvl5pPr marL="1828572" indent="0">
              <a:buNone/>
              <a:defRPr sz="1600" b="1"/>
            </a:lvl5pPr>
            <a:lvl6pPr marL="2285713" indent="0">
              <a:buNone/>
              <a:defRPr sz="1600" b="1"/>
            </a:lvl6pPr>
            <a:lvl7pPr marL="2742857" indent="0">
              <a:buNone/>
              <a:defRPr sz="1600" b="1"/>
            </a:lvl7pPr>
            <a:lvl8pPr marL="3200000" indent="0">
              <a:buNone/>
              <a:defRPr sz="1600" b="1"/>
            </a:lvl8pPr>
            <a:lvl9pPr marL="365714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9" cy="35814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9" cy="762000"/>
          </a:xfrm>
        </p:spPr>
        <p:txBody>
          <a:bodyPr anchor="ctr">
            <a:noAutofit/>
          </a:bodyPr>
          <a:lstStyle>
            <a:lvl1pPr marL="0" indent="0">
              <a:spcBef>
                <a:spcPts val="0"/>
              </a:spcBef>
              <a:buNone/>
              <a:defRPr sz="2800" b="1"/>
            </a:lvl1pPr>
            <a:lvl2pPr marL="457141" indent="0">
              <a:buNone/>
              <a:defRPr sz="2000" b="1"/>
            </a:lvl2pPr>
            <a:lvl3pPr marL="914285" indent="0">
              <a:buNone/>
              <a:defRPr sz="1900" b="1"/>
            </a:lvl3pPr>
            <a:lvl4pPr marL="1371428" indent="0">
              <a:buNone/>
              <a:defRPr sz="1600" b="1"/>
            </a:lvl4pPr>
            <a:lvl5pPr marL="1828572" indent="0">
              <a:buNone/>
              <a:defRPr sz="1600" b="1"/>
            </a:lvl5pPr>
            <a:lvl6pPr marL="2285713" indent="0">
              <a:buNone/>
              <a:defRPr sz="1600" b="1"/>
            </a:lvl6pPr>
            <a:lvl7pPr marL="2742857" indent="0">
              <a:buNone/>
              <a:defRPr sz="1600" b="1"/>
            </a:lvl7pPr>
            <a:lvl8pPr marL="3200000" indent="0">
              <a:buNone/>
              <a:defRPr sz="1600" b="1"/>
            </a:lvl8pPr>
            <a:lvl9pPr marL="365714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9" cy="35814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6"/>
          <p:cNvSpPr>
            <a:spLocks noGrp="1"/>
          </p:cNvSpPr>
          <p:nvPr>
            <p:ph type="dt" sz="half" idx="10"/>
          </p:nvPr>
        </p:nvSpPr>
        <p:spPr/>
        <p:txBody>
          <a:bodyPr/>
          <a:lstStyle>
            <a:lvl1pPr>
              <a:defRPr/>
            </a:lvl1pPr>
          </a:lstStyle>
          <a:p>
            <a:pPr>
              <a:defRPr/>
            </a:pPr>
            <a:fld id="{05998413-5C9A-430C-AC2D-B922C046D604}" type="datetime1">
              <a:rPr lang="en-US"/>
              <a:pPr>
                <a:defRPr/>
              </a:pPr>
              <a:t>10/10/2014</a:t>
            </a:fld>
            <a:endParaRPr dirty="0"/>
          </a:p>
        </p:txBody>
      </p:sp>
      <p:sp>
        <p:nvSpPr>
          <p:cNvPr id="9" name="Footer Placeholder 7"/>
          <p:cNvSpPr>
            <a:spLocks noGrp="1"/>
          </p:cNvSpPr>
          <p:nvPr>
            <p:ph type="ftr" sz="quarter" idx="11"/>
          </p:nvPr>
        </p:nvSpPr>
        <p:spPr/>
        <p:txBody>
          <a:bodyPr/>
          <a:lstStyle>
            <a:lvl1pPr>
              <a:defRPr/>
            </a:lvl1pPr>
          </a:lstStyle>
          <a:p>
            <a:pPr>
              <a:defRPr/>
            </a:pPr>
            <a:r>
              <a:t>Oracle Confidential – Internal/Restricted/Highly Restricted</a:t>
            </a:r>
          </a:p>
        </p:txBody>
      </p:sp>
      <p:sp>
        <p:nvSpPr>
          <p:cNvPr id="10" name="Slide Number Placeholder 8"/>
          <p:cNvSpPr>
            <a:spLocks noGrp="1"/>
          </p:cNvSpPr>
          <p:nvPr>
            <p:ph type="sldNum" sz="quarter" idx="12"/>
          </p:nvPr>
        </p:nvSpPr>
        <p:spPr/>
        <p:txBody>
          <a:bodyPr/>
          <a:lstStyle>
            <a:lvl1pPr>
              <a:defRPr/>
            </a:lvl1pPr>
          </a:lstStyle>
          <a:p>
            <a:pPr>
              <a:defRPr/>
            </a:pPr>
            <a:fld id="{DB683FD9-615B-41F9-84F4-95218189261A}" type="slidenum">
              <a:rPr/>
              <a:pPr>
                <a:defRPr/>
              </a:pPr>
              <a:t>‹#›</a:t>
            </a:fld>
            <a:endParaRPr dirty="0"/>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TextBox 3"/>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pic>
        <p:nvPicPr>
          <p:cNvPr id="5" name="Picture 15" descr="1.5X red tab for PPT.png"/>
          <p:cNvPicPr>
            <a:picLocks noChangeAspect="1"/>
          </p:cNvPicPr>
          <p:nvPr/>
        </p:nvPicPr>
        <p:blipFill>
          <a:blip r:embed="rId2"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ctrTitle"/>
          </p:nvPr>
        </p:nvSpPr>
        <p:spPr>
          <a:xfrm>
            <a:off x="531817" y="739780"/>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smtClean="0"/>
              <a:t>Click to edit Master subtitle style</a:t>
            </a:r>
            <a:endParaRPr dirty="0"/>
          </a:p>
        </p:txBody>
      </p:sp>
      <p:sp>
        <p:nvSpPr>
          <p:cNvPr id="6" name="Date Placeholder 3"/>
          <p:cNvSpPr>
            <a:spLocks noGrp="1"/>
          </p:cNvSpPr>
          <p:nvPr>
            <p:ph type="dt" sz="half" idx="10"/>
          </p:nvPr>
        </p:nvSpPr>
        <p:spPr/>
        <p:txBody>
          <a:bodyPr/>
          <a:lstStyle>
            <a:lvl1pPr>
              <a:defRPr/>
            </a:lvl1pPr>
          </a:lstStyle>
          <a:p>
            <a:pPr>
              <a:defRPr/>
            </a:pPr>
            <a:fld id="{F40EF596-EDE4-4C8F-AFE9-AC8940A14B34}" type="datetime1">
              <a:rPr lang="en-US"/>
              <a:pPr>
                <a:defRPr/>
              </a:pPr>
              <a:t>10/10/2014</a:t>
            </a:fld>
            <a:endParaRPr dirty="0"/>
          </a:p>
        </p:txBody>
      </p:sp>
      <p:sp>
        <p:nvSpPr>
          <p:cNvPr id="7"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8" name="Slide Number Placeholder 5"/>
          <p:cNvSpPr>
            <a:spLocks noGrp="1"/>
          </p:cNvSpPr>
          <p:nvPr>
            <p:ph type="sldNum" sz="quarter" idx="12"/>
          </p:nvPr>
        </p:nvSpPr>
        <p:spPr>
          <a:xfrm>
            <a:off x="11276015" y="6934201"/>
            <a:ext cx="380999" cy="182563"/>
          </a:xfrm>
        </p:spPr>
        <p:txBody>
          <a:bodyPr/>
          <a:lstStyle>
            <a:lvl1pPr>
              <a:defRPr/>
            </a:lvl1pPr>
          </a:lstStyle>
          <a:p>
            <a:pPr>
              <a:defRPr/>
            </a:pPr>
            <a:fld id="{C1FF9F33-6632-4306-AC4C-3E3BAD46C694}" type="slidenum">
              <a:rPr/>
              <a:pPr>
                <a:defRPr/>
              </a:pPr>
              <a:t>‹#›</a:t>
            </a:fld>
            <a:endParaRPr dirty="0"/>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582B0F9-5ECF-45F1-88FC-1167C9A216B1}" type="datetime1">
              <a:rPr lang="en-US"/>
              <a:pPr>
                <a:defRPr/>
              </a:pPr>
              <a:t>10/10/2014</a:t>
            </a:fld>
            <a:endParaRPr dirty="0"/>
          </a:p>
        </p:txBody>
      </p:sp>
      <p:sp>
        <p:nvSpPr>
          <p:cNvPr id="4"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5" name="Slide Number Placeholder 5"/>
          <p:cNvSpPr>
            <a:spLocks noGrp="1"/>
          </p:cNvSpPr>
          <p:nvPr>
            <p:ph type="sldNum" sz="quarter" idx="12"/>
          </p:nvPr>
        </p:nvSpPr>
        <p:spPr/>
        <p:txBody>
          <a:bodyPr/>
          <a:lstStyle>
            <a:lvl1pPr>
              <a:defRPr/>
            </a:lvl1pPr>
          </a:lstStyle>
          <a:p>
            <a:pPr>
              <a:defRPr/>
            </a:pPr>
            <a:fld id="{72AA4E76-F6EE-458C-B5CB-E7094940EDBD}" type="slidenum">
              <a:rPr/>
              <a:pPr>
                <a:defRPr/>
              </a:pPr>
              <a:t>‹#›</a:t>
            </a:fld>
            <a:endParaRPr dirty="0"/>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4"/>
          </p:nvPr>
        </p:nvSpPr>
        <p:spPr/>
        <p:txBody>
          <a:bodyPr/>
          <a:lstStyle>
            <a:lvl1pPr>
              <a:defRPr/>
            </a:lvl1pPr>
          </a:lstStyle>
          <a:p>
            <a:pPr>
              <a:defRPr/>
            </a:pPr>
            <a:fld id="{C9A2BD7F-DD7A-4FCA-8242-F185DBED44D3}" type="datetime1">
              <a:rPr lang="en-US"/>
              <a:pPr>
                <a:defRPr/>
              </a:pPr>
              <a:t>10/10/2014</a:t>
            </a:fld>
            <a:endParaRPr dirty="0"/>
          </a:p>
        </p:txBody>
      </p:sp>
      <p:sp>
        <p:nvSpPr>
          <p:cNvPr id="5" name="Footer Placeholder 4"/>
          <p:cNvSpPr>
            <a:spLocks noGrp="1"/>
          </p:cNvSpPr>
          <p:nvPr>
            <p:ph type="ftr" sz="quarter" idx="15"/>
          </p:nvPr>
        </p:nvSpPr>
        <p:spPr/>
        <p:txBody>
          <a:bodyPr/>
          <a:lstStyle>
            <a:lvl1pPr>
              <a:defRPr/>
            </a:lvl1pPr>
          </a:lstStyle>
          <a:p>
            <a:pPr>
              <a:defRPr/>
            </a:pPr>
            <a: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AC8DFE95-92BB-4A77-9E0F-28D30629CBA0}" type="slidenum">
              <a:rPr/>
              <a:pPr>
                <a:defRPr/>
              </a:pPr>
              <a:t>‹#›</a:t>
            </a:fld>
            <a:endParaRPr dirty="0"/>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47E0765-685C-4BC8-9FA6-10038B3A7DA9}" type="datetime1">
              <a:rPr lang="en-US"/>
              <a:pPr>
                <a:defRPr/>
              </a:pPr>
              <a:t>10/10/2014</a:t>
            </a:fld>
            <a:endParaRPr dirty="0"/>
          </a:p>
        </p:txBody>
      </p:sp>
      <p:sp>
        <p:nvSpPr>
          <p:cNvPr id="3"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4" name="Slide Number Placeholder 5"/>
          <p:cNvSpPr>
            <a:spLocks noGrp="1"/>
          </p:cNvSpPr>
          <p:nvPr>
            <p:ph type="sldNum" sz="quarter" idx="12"/>
          </p:nvPr>
        </p:nvSpPr>
        <p:spPr/>
        <p:txBody>
          <a:bodyPr/>
          <a:lstStyle>
            <a:lvl1pPr>
              <a:defRPr/>
            </a:lvl1pPr>
          </a:lstStyle>
          <a:p>
            <a:pPr>
              <a:defRPr/>
            </a:pPr>
            <a:fld id="{315E7A73-6601-4DD0-B545-234254B5D9C6}" type="slidenum">
              <a:rPr/>
              <a:pPr>
                <a:defRPr/>
              </a:pPr>
              <a:t>‹#›</a:t>
            </a:fld>
            <a:endParaRPr dirty="0"/>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3" y="1524000"/>
            <a:ext cx="7391549" cy="4419600"/>
          </a:xfrm>
        </p:spPr>
        <p:txBody>
          <a:bodyPr>
            <a:norm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151812" y="1524001"/>
            <a:ext cx="3505202" cy="4419600"/>
          </a:xfrm>
        </p:spPr>
        <p:txBody>
          <a:bodyPr>
            <a:noAutofit/>
          </a:bodyPr>
          <a:lstStyle>
            <a:lvl1pPr marL="0" indent="0">
              <a:buNone/>
              <a:defRPr sz="20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3"/>
          <p:cNvSpPr>
            <a:spLocks noGrp="1"/>
          </p:cNvSpPr>
          <p:nvPr>
            <p:ph type="dt" sz="half" idx="10"/>
          </p:nvPr>
        </p:nvSpPr>
        <p:spPr/>
        <p:txBody>
          <a:bodyPr/>
          <a:lstStyle>
            <a:lvl1pPr>
              <a:defRPr/>
            </a:lvl1pPr>
          </a:lstStyle>
          <a:p>
            <a:pPr>
              <a:defRPr/>
            </a:pPr>
            <a:fld id="{56DFDFBA-98D1-4F08-AFC5-2597FEC9C10B}" type="datetime1">
              <a:rPr lang="en-US"/>
              <a:pPr>
                <a:defRPr/>
              </a:pPr>
              <a:t>10/10/2014</a:t>
            </a:fld>
            <a:endParaRPr dirty="0"/>
          </a:p>
        </p:txBody>
      </p:sp>
      <p:sp>
        <p:nvSpPr>
          <p:cNvPr id="6"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4D5E6C14-8ADA-4027-9331-10D83254A082}" type="slidenum">
              <a:rPr/>
              <a:pPr>
                <a:defRPr/>
              </a:pPr>
              <a:t>‹#›</a:t>
            </a:fld>
            <a:endParaRPr dirty="0"/>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4" name="Text Placeholder 3"/>
          <p:cNvSpPr>
            <a:spLocks noGrp="1"/>
          </p:cNvSpPr>
          <p:nvPr>
            <p:ph type="body" sz="half" idx="2"/>
          </p:nvPr>
        </p:nvSpPr>
        <p:spPr>
          <a:xfrm>
            <a:off x="7008816" y="1524000"/>
            <a:ext cx="4648201" cy="4419600"/>
          </a:xfrm>
        </p:spPr>
        <p:txBody>
          <a:bodyPr>
            <a:noAutofit/>
          </a:bodyPr>
          <a:lstStyle>
            <a:lvl1pPr marL="0" indent="0">
              <a:buNone/>
              <a:defRPr sz="20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5" name="Date Placeholder 3"/>
          <p:cNvSpPr>
            <a:spLocks noGrp="1"/>
          </p:cNvSpPr>
          <p:nvPr>
            <p:ph type="dt" sz="half" idx="10"/>
          </p:nvPr>
        </p:nvSpPr>
        <p:spPr/>
        <p:txBody>
          <a:bodyPr/>
          <a:lstStyle>
            <a:lvl1pPr>
              <a:defRPr/>
            </a:lvl1pPr>
          </a:lstStyle>
          <a:p>
            <a:pPr>
              <a:defRPr/>
            </a:pPr>
            <a:fld id="{58EB98B6-856C-4C41-A376-4B8E28BB68B1}" type="datetime1">
              <a:rPr lang="en-US"/>
              <a:pPr>
                <a:defRPr/>
              </a:pPr>
              <a:t>10/10/2014</a:t>
            </a:fld>
            <a:endParaRPr dirty="0"/>
          </a:p>
        </p:txBody>
      </p:sp>
      <p:sp>
        <p:nvSpPr>
          <p:cNvPr id="6"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7" name="Slide Number Placeholder 5"/>
          <p:cNvSpPr>
            <a:spLocks noGrp="1"/>
          </p:cNvSpPr>
          <p:nvPr>
            <p:ph type="sldNum" sz="quarter" idx="12"/>
          </p:nvPr>
        </p:nvSpPr>
        <p:spPr/>
        <p:txBody>
          <a:bodyPr/>
          <a:lstStyle>
            <a:lvl1pPr>
              <a:defRPr/>
            </a:lvl1pPr>
          </a:lstStyle>
          <a:p>
            <a:pPr>
              <a:defRPr/>
            </a:pPr>
            <a:fld id="{744D9E90-C865-4BF7-984E-9DFE2210473D}" type="slidenum">
              <a:rPr/>
              <a:pPr>
                <a:defRPr/>
              </a:pPr>
              <a:t>‹#›</a:t>
            </a:fld>
            <a:endParaRPr dirty="0"/>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7" name="Straight Connector 6"/>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2" y="1524000"/>
            <a:ext cx="5413249" cy="347472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4" name="Text Placeholder 3"/>
          <p:cNvSpPr>
            <a:spLocks noGrp="1"/>
          </p:cNvSpPr>
          <p:nvPr>
            <p:ph type="body" sz="half" idx="2"/>
          </p:nvPr>
        </p:nvSpPr>
        <p:spPr>
          <a:xfrm>
            <a:off x="531814" y="5105400"/>
            <a:ext cx="5410200" cy="838200"/>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6246811" y="1524000"/>
            <a:ext cx="5413249" cy="347472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10" name="Text Placeholder 3"/>
          <p:cNvSpPr>
            <a:spLocks noGrp="1"/>
          </p:cNvSpPr>
          <p:nvPr>
            <p:ph type="body" sz="half" idx="14"/>
          </p:nvPr>
        </p:nvSpPr>
        <p:spPr>
          <a:xfrm>
            <a:off x="6246812" y="5105400"/>
            <a:ext cx="5410200" cy="838200"/>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
        <p:nvSpPr>
          <p:cNvPr id="8" name="Date Placeholder 4"/>
          <p:cNvSpPr>
            <a:spLocks noGrp="1"/>
          </p:cNvSpPr>
          <p:nvPr>
            <p:ph type="dt" sz="half" idx="15"/>
          </p:nvPr>
        </p:nvSpPr>
        <p:spPr/>
        <p:txBody>
          <a:bodyPr/>
          <a:lstStyle>
            <a:lvl1pPr>
              <a:defRPr/>
            </a:lvl1pPr>
          </a:lstStyle>
          <a:p>
            <a:pPr>
              <a:defRPr/>
            </a:pPr>
            <a:fld id="{DA9426A2-152D-4B62-AC81-4CD39BB4710C}" type="datetime1">
              <a:rPr lang="en-US"/>
              <a:pPr>
                <a:defRPr/>
              </a:pPr>
              <a:t>10/10/2014</a:t>
            </a:fld>
            <a:endParaRPr dirty="0"/>
          </a:p>
        </p:txBody>
      </p:sp>
      <p:sp>
        <p:nvSpPr>
          <p:cNvPr id="12" name="Footer Placeholder 5"/>
          <p:cNvSpPr>
            <a:spLocks noGrp="1"/>
          </p:cNvSpPr>
          <p:nvPr>
            <p:ph type="ftr" sz="quarter" idx="16"/>
          </p:nvPr>
        </p:nvSpPr>
        <p:spPr/>
        <p:txBody>
          <a:bodyPr/>
          <a:lstStyle>
            <a:lvl1pPr>
              <a:defRPr/>
            </a:lvl1pPr>
          </a:lstStyle>
          <a:p>
            <a:pPr>
              <a:defRPr/>
            </a:pPr>
            <a:r>
              <a:t>Oracle Confidential – Internal/Restricted/Highly Restricted</a:t>
            </a:r>
          </a:p>
        </p:txBody>
      </p:sp>
      <p:sp>
        <p:nvSpPr>
          <p:cNvPr id="13" name="Slide Number Placeholder 6"/>
          <p:cNvSpPr>
            <a:spLocks noGrp="1"/>
          </p:cNvSpPr>
          <p:nvPr>
            <p:ph type="sldNum" sz="quarter" idx="17"/>
          </p:nvPr>
        </p:nvSpPr>
        <p:spPr/>
        <p:txBody>
          <a:bodyPr/>
          <a:lstStyle>
            <a:lvl1pPr>
              <a:defRPr/>
            </a:lvl1pPr>
          </a:lstStyle>
          <a:p>
            <a:pPr>
              <a:defRPr/>
            </a:pPr>
            <a:fld id="{104A96BC-FB00-4815-80B9-FD06D87D7985}" type="slidenum">
              <a:rPr/>
              <a:pPr>
                <a:defRPr/>
              </a:pPr>
              <a:t>‹#›</a:t>
            </a:fld>
            <a:endParaRPr dirty="0"/>
          </a:p>
        </p:txBody>
      </p:sp>
    </p:spTree>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4"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4" y="1524000"/>
            <a:ext cx="3474720" cy="304800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4" name="Text Placeholder 3"/>
          <p:cNvSpPr>
            <a:spLocks noGrp="1"/>
          </p:cNvSpPr>
          <p:nvPr>
            <p:ph type="body" sz="half" idx="2"/>
          </p:nvPr>
        </p:nvSpPr>
        <p:spPr>
          <a:xfrm>
            <a:off x="531814" y="4701399"/>
            <a:ext cx="3474720" cy="1242204"/>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9" name="Picture Placeholder 2"/>
          <p:cNvSpPr>
            <a:spLocks noGrp="1"/>
          </p:cNvSpPr>
          <p:nvPr>
            <p:ph type="pic" idx="13"/>
          </p:nvPr>
        </p:nvSpPr>
        <p:spPr bwMode="gray">
          <a:xfrm>
            <a:off x="4357055" y="1524000"/>
            <a:ext cx="3474720" cy="304800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10" name="Text Placeholder 3"/>
          <p:cNvSpPr>
            <a:spLocks noGrp="1"/>
          </p:cNvSpPr>
          <p:nvPr>
            <p:ph type="body" sz="half" idx="14"/>
          </p:nvPr>
        </p:nvSpPr>
        <p:spPr>
          <a:xfrm>
            <a:off x="4357055" y="4701399"/>
            <a:ext cx="3474720" cy="1242204"/>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56" rtlCol="0">
            <a:normAutofit/>
          </a:bodyPr>
          <a:lstStyle>
            <a:lvl1pPr marL="0" indent="0" algn="ctr">
              <a:buNone/>
              <a:defRPr sz="24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14" name="Text Placeholder 3"/>
          <p:cNvSpPr>
            <a:spLocks noGrp="1"/>
          </p:cNvSpPr>
          <p:nvPr>
            <p:ph type="body" sz="half" idx="16"/>
          </p:nvPr>
        </p:nvSpPr>
        <p:spPr>
          <a:xfrm>
            <a:off x="8182292" y="4701399"/>
            <a:ext cx="3474720" cy="1242204"/>
          </a:xfrm>
        </p:spPr>
        <p:txBody>
          <a:bodyPr>
            <a:noAutofit/>
          </a:bodyPr>
          <a:lstStyle>
            <a:lvl1pPr marL="0" indent="0">
              <a:buNone/>
              <a:defRPr sz="1900"/>
            </a:lvl1pPr>
            <a:lvl2pPr marL="457141" indent="0">
              <a:buNone/>
              <a:defRPr sz="1200"/>
            </a:lvl2pPr>
            <a:lvl3pPr marL="914285" indent="0">
              <a:buNone/>
              <a:defRPr sz="1100"/>
            </a:lvl3pPr>
            <a:lvl4pPr marL="1371428" indent="0">
              <a:buNone/>
              <a:defRPr sz="900"/>
            </a:lvl4pPr>
            <a:lvl5pPr marL="1828572" indent="0">
              <a:buNone/>
              <a:defRPr sz="900"/>
            </a:lvl5pPr>
            <a:lvl6pPr marL="2285713" indent="0">
              <a:buNone/>
              <a:defRPr sz="900"/>
            </a:lvl6pPr>
            <a:lvl7pPr marL="2742857" indent="0">
              <a:buNone/>
              <a:defRPr sz="900"/>
            </a:lvl7pPr>
            <a:lvl8pPr marL="3200000" indent="0">
              <a:buNone/>
              <a:defRPr sz="900"/>
            </a:lvl8pPr>
            <a:lvl9pPr marL="3657144"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
        <p:nvSpPr>
          <p:cNvPr id="15" name="Date Placeholder 4"/>
          <p:cNvSpPr>
            <a:spLocks noGrp="1"/>
          </p:cNvSpPr>
          <p:nvPr>
            <p:ph type="dt" sz="half" idx="17"/>
          </p:nvPr>
        </p:nvSpPr>
        <p:spPr/>
        <p:txBody>
          <a:bodyPr/>
          <a:lstStyle>
            <a:lvl1pPr>
              <a:defRPr/>
            </a:lvl1pPr>
          </a:lstStyle>
          <a:p>
            <a:pPr>
              <a:defRPr/>
            </a:pPr>
            <a:fld id="{BE66AE72-5858-4160-A6D1-85FDA5DDE84B}" type="datetime1">
              <a:rPr lang="en-US"/>
              <a:pPr>
                <a:defRPr/>
              </a:pPr>
              <a:t>10/10/2014</a:t>
            </a:fld>
            <a:endParaRPr dirty="0"/>
          </a:p>
        </p:txBody>
      </p:sp>
      <p:sp>
        <p:nvSpPr>
          <p:cNvPr id="16" name="Footer Placeholder 5"/>
          <p:cNvSpPr>
            <a:spLocks noGrp="1"/>
          </p:cNvSpPr>
          <p:nvPr>
            <p:ph type="ftr" sz="quarter" idx="18"/>
          </p:nvPr>
        </p:nvSpPr>
        <p:spPr/>
        <p:txBody>
          <a:bodyPr/>
          <a:lstStyle>
            <a:lvl1pPr>
              <a:defRPr/>
            </a:lvl1pPr>
          </a:lstStyle>
          <a:p>
            <a:pPr>
              <a:defRPr/>
            </a:pPr>
            <a:r>
              <a:t>Oracle Confidential – Internal/Restricted/Highly Restricted</a:t>
            </a:r>
          </a:p>
        </p:txBody>
      </p:sp>
      <p:sp>
        <p:nvSpPr>
          <p:cNvPr id="17" name="Slide Number Placeholder 6"/>
          <p:cNvSpPr>
            <a:spLocks noGrp="1"/>
          </p:cNvSpPr>
          <p:nvPr>
            <p:ph type="sldNum" sz="quarter" idx="19"/>
          </p:nvPr>
        </p:nvSpPr>
        <p:spPr/>
        <p:txBody>
          <a:bodyPr/>
          <a:lstStyle>
            <a:lvl1pPr>
              <a:defRPr/>
            </a:lvl1pPr>
          </a:lstStyle>
          <a:p>
            <a:pPr>
              <a:defRPr/>
            </a:pPr>
            <a:fld id="{D706A969-AD70-4C88-AE94-32B09BDA99AF}" type="slidenum">
              <a:rPr/>
              <a:pPr>
                <a:defRPr/>
              </a:pPr>
              <a:t>‹#›</a:t>
            </a:fld>
            <a:endParaRPr dirty="0"/>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martphone and Tablet: Horizont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a:stretch>
            <a:fillRect/>
          </a:stretch>
        </p:blipFill>
        <p:spPr bwMode="auto">
          <a:xfrm>
            <a:off x="3916366" y="1522416"/>
            <a:ext cx="6496051" cy="4567237"/>
          </a:xfrm>
          <a:prstGeom prst="rect">
            <a:avLst/>
          </a:prstGeom>
          <a:noFill/>
          <a:ln w="9525">
            <a:noFill/>
            <a:miter lim="800000"/>
            <a:headEnd/>
            <a:tailEnd/>
          </a:ln>
        </p:spPr>
      </p:pic>
      <p:pic>
        <p:nvPicPr>
          <p:cNvPr id="6" name="Picture 15"/>
          <p:cNvPicPr>
            <a:picLocks noChangeAspect="1"/>
          </p:cNvPicPr>
          <p:nvPr/>
        </p:nvPicPr>
        <p:blipFill>
          <a:blip r:embed="rId3" cstate="print"/>
          <a:srcRect/>
          <a:stretch>
            <a:fillRect/>
          </a:stretch>
        </p:blipFill>
        <p:spPr bwMode="auto">
          <a:xfrm>
            <a:off x="1770065" y="1827213"/>
            <a:ext cx="1841500" cy="3887787"/>
          </a:xfrm>
          <a:prstGeom prst="rect">
            <a:avLst/>
          </a:prstGeom>
          <a:noFill/>
          <a:ln w="9525">
            <a:noFill/>
            <a:miter lim="800000"/>
            <a:headEnd/>
            <a:tailEnd/>
          </a:ln>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56" rtlCol="0">
            <a:normAutofit/>
          </a:bodyPr>
          <a:lstStyle>
            <a:lvl1pPr marL="0" indent="0" algn="ctr">
              <a:buNone/>
              <a:defRPr sz="20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56" rtlCol="0">
            <a:normAutofit/>
          </a:bodyPr>
          <a:lstStyle>
            <a:lvl1pPr marL="0" indent="0" algn="ctr">
              <a:buNone/>
              <a:defRPr sz="20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4" name="Title 3"/>
          <p:cNvSpPr>
            <a:spLocks noGrp="1"/>
          </p:cNvSpPr>
          <p:nvPr>
            <p:ph type="title"/>
          </p:nvPr>
        </p:nvSpPr>
        <p:spPr/>
        <p:txBody>
          <a:bodyPr/>
          <a:lstStyle/>
          <a:p>
            <a:r>
              <a:rPr lang="en-US" smtClean="0"/>
              <a:t>Click to edit Master title style</a:t>
            </a:r>
            <a:endParaRPr dirty="0"/>
          </a:p>
        </p:txBody>
      </p:sp>
      <p:sp>
        <p:nvSpPr>
          <p:cNvPr id="7" name="Date Placeholder 4"/>
          <p:cNvSpPr>
            <a:spLocks noGrp="1"/>
          </p:cNvSpPr>
          <p:nvPr>
            <p:ph type="dt" sz="half" idx="14"/>
          </p:nvPr>
        </p:nvSpPr>
        <p:spPr/>
        <p:txBody>
          <a:bodyPr/>
          <a:lstStyle>
            <a:lvl1pPr>
              <a:defRPr/>
            </a:lvl1pPr>
          </a:lstStyle>
          <a:p>
            <a:pPr>
              <a:defRPr/>
            </a:pPr>
            <a:fld id="{04339A4C-863C-4D52-973A-B9096767ECF3}" type="datetime1">
              <a:rPr lang="en-US"/>
              <a:pPr>
                <a:defRPr/>
              </a:pPr>
              <a:t>10/10/2014</a:t>
            </a:fld>
            <a:endParaRPr dirty="0"/>
          </a:p>
        </p:txBody>
      </p:sp>
      <p:sp>
        <p:nvSpPr>
          <p:cNvPr id="8" name="Footer Placeholder 5"/>
          <p:cNvSpPr>
            <a:spLocks noGrp="1"/>
          </p:cNvSpPr>
          <p:nvPr>
            <p:ph type="ftr" sz="quarter" idx="15"/>
          </p:nvPr>
        </p:nvSpPr>
        <p:spPr/>
        <p:txBody>
          <a:bodyPr/>
          <a:lstStyle>
            <a:lvl1pPr>
              <a:defRPr/>
            </a:lvl1pPr>
          </a:lstStyle>
          <a:p>
            <a:pPr>
              <a:defRPr/>
            </a:pPr>
            <a: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94482B6E-E07B-45DA-B493-B2A0D979DA7C}" type="slidenum">
              <a:rPr/>
              <a:pPr>
                <a:defRPr/>
              </a:pPr>
              <a:t>‹#›</a:t>
            </a:fld>
            <a:endParaRPr dirty="0"/>
          </a:p>
        </p:txBody>
      </p:sp>
    </p:spTree>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martphone and Tablet: Vertical">
    <p:spTree>
      <p:nvGrpSpPr>
        <p:cNvPr id="1" name=""/>
        <p:cNvGrpSpPr/>
        <p:nvPr/>
      </p:nvGrpSpPr>
      <p:grpSpPr>
        <a:xfrm>
          <a:off x="0" y="0"/>
          <a:ext cx="0" cy="0"/>
          <a:chOff x="0" y="0"/>
          <a:chExt cx="0" cy="0"/>
        </a:xfrm>
      </p:grpSpPr>
      <p:pic>
        <p:nvPicPr>
          <p:cNvPr id="5" name="Picture 13"/>
          <p:cNvPicPr>
            <a:picLocks noChangeAspect="1"/>
          </p:cNvPicPr>
          <p:nvPr/>
        </p:nvPicPr>
        <p:blipFill>
          <a:blip r:embed="rId2" cstate="print"/>
          <a:srcRect/>
          <a:stretch>
            <a:fillRect/>
          </a:stretch>
        </p:blipFill>
        <p:spPr bwMode="auto">
          <a:xfrm>
            <a:off x="6467478" y="393703"/>
            <a:ext cx="4568825" cy="6007100"/>
          </a:xfrm>
          <a:prstGeom prst="rect">
            <a:avLst/>
          </a:prstGeom>
          <a:noFill/>
          <a:ln w="9525">
            <a:noFill/>
            <a:miter lim="800000"/>
            <a:headEnd/>
            <a:tailEnd/>
          </a:ln>
        </p:spPr>
      </p:pic>
      <p:pic>
        <p:nvPicPr>
          <p:cNvPr id="6" name="Picture 15"/>
          <p:cNvPicPr>
            <a:picLocks noChangeAspect="1"/>
          </p:cNvPicPr>
          <p:nvPr/>
        </p:nvPicPr>
        <p:blipFill>
          <a:blip r:embed="rId3" cstate="print"/>
          <a:srcRect/>
          <a:stretch>
            <a:fillRect/>
          </a:stretch>
        </p:blipFill>
        <p:spPr bwMode="auto">
          <a:xfrm>
            <a:off x="3960813" y="1905003"/>
            <a:ext cx="1841500" cy="3887788"/>
          </a:xfrm>
          <a:prstGeom prst="rect">
            <a:avLst/>
          </a:prstGeom>
          <a:noFill/>
          <a:ln w="9525">
            <a:noFill/>
            <a:miter lim="800000"/>
            <a:headEnd/>
            <a:tailEnd/>
          </a:ln>
        </p:spPr>
      </p:pic>
      <p:sp>
        <p:nvSpPr>
          <p:cNvPr id="2" name="Title 1"/>
          <p:cNvSpPr>
            <a:spLocks noGrp="1"/>
          </p:cNvSpPr>
          <p:nvPr>
            <p:ph type="title"/>
          </p:nvPr>
        </p:nvSpPr>
        <p:spPr>
          <a:xfrm>
            <a:off x="531814" y="406400"/>
            <a:ext cx="5562600" cy="889000"/>
          </a:xfrm>
        </p:spPr>
        <p:txBody>
          <a:bodyPr/>
          <a:lstStyle>
            <a:lvl1pPr algn="l">
              <a:defRPr sz="3600" b="0"/>
            </a:lvl1pPr>
          </a:lstStyle>
          <a:p>
            <a:r>
              <a:rPr lang="en-US" smtClean="0"/>
              <a:t>Click to edit Master title style</a:t>
            </a:r>
            <a:endParaRPr dirty="0"/>
          </a:p>
        </p:txBody>
      </p:sp>
      <p:sp>
        <p:nvSpPr>
          <p:cNvPr id="9" name="Picture Placeholder 2"/>
          <p:cNvSpPr>
            <a:spLocks noGrp="1"/>
          </p:cNvSpPr>
          <p:nvPr>
            <p:ph type="pic" idx="13"/>
          </p:nvPr>
        </p:nvSpPr>
        <p:spPr bwMode="gray">
          <a:xfrm>
            <a:off x="6747676" y="1013147"/>
            <a:ext cx="3962137" cy="5252348"/>
          </a:xfrm>
          <a:solidFill>
            <a:schemeClr val="bg2"/>
          </a:solidFill>
          <a:ln w="12700">
            <a:solidFill>
              <a:schemeClr val="bg2"/>
            </a:solidFill>
          </a:ln>
        </p:spPr>
        <p:txBody>
          <a:bodyPr tIns="182856" rtlCol="0">
            <a:normAutofit/>
          </a:bodyPr>
          <a:lstStyle>
            <a:lvl1pPr marL="0" indent="0" algn="ctr">
              <a:buNone/>
              <a:defRPr sz="20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56" rtlCol="0">
            <a:normAutofit/>
          </a:bodyPr>
          <a:lstStyle>
            <a:lvl1pPr marL="0" indent="0" algn="ctr">
              <a:buNone/>
              <a:defRPr sz="2000"/>
            </a:lvl1pPr>
            <a:lvl2pPr marL="457141" indent="0">
              <a:buNone/>
              <a:defRPr sz="2800"/>
            </a:lvl2pPr>
            <a:lvl3pPr marL="914285" indent="0">
              <a:buNone/>
              <a:defRPr sz="2400"/>
            </a:lvl3pPr>
            <a:lvl4pPr marL="1371428" indent="0">
              <a:buNone/>
              <a:defRPr sz="2000"/>
            </a:lvl4pPr>
            <a:lvl5pPr marL="1828572" indent="0">
              <a:buNone/>
              <a:defRPr sz="2000"/>
            </a:lvl5pPr>
            <a:lvl6pPr marL="2285713" indent="0">
              <a:buNone/>
              <a:defRPr sz="2000"/>
            </a:lvl6pPr>
            <a:lvl7pPr marL="2742857" indent="0">
              <a:buNone/>
              <a:defRPr sz="2000"/>
            </a:lvl7pPr>
            <a:lvl8pPr marL="3200000" indent="0">
              <a:buNone/>
              <a:defRPr sz="2000"/>
            </a:lvl8pPr>
            <a:lvl9pPr marL="3657144" indent="0">
              <a:buNone/>
              <a:defRPr sz="2000"/>
            </a:lvl9pPr>
          </a:lstStyle>
          <a:p>
            <a:pPr lvl="0"/>
            <a:r>
              <a:rPr lang="en-US" noProof="0" smtClean="0"/>
              <a:t>Drag picture to placeholder or click icon to add</a:t>
            </a:r>
            <a:endParaRPr noProof="0" dirty="0"/>
          </a:p>
        </p:txBody>
      </p:sp>
      <p:sp>
        <p:nvSpPr>
          <p:cNvPr id="7" name="Date Placeholder 4"/>
          <p:cNvSpPr>
            <a:spLocks noGrp="1"/>
          </p:cNvSpPr>
          <p:nvPr>
            <p:ph type="dt" sz="half" idx="14"/>
          </p:nvPr>
        </p:nvSpPr>
        <p:spPr/>
        <p:txBody>
          <a:bodyPr/>
          <a:lstStyle>
            <a:lvl1pPr>
              <a:defRPr/>
            </a:lvl1pPr>
          </a:lstStyle>
          <a:p>
            <a:pPr>
              <a:defRPr/>
            </a:pPr>
            <a:fld id="{3D2661CB-8425-4254-B479-36F55CE6C2F3}" type="datetime1">
              <a:rPr lang="en-US"/>
              <a:pPr>
                <a:defRPr/>
              </a:pPr>
              <a:t>10/10/2014</a:t>
            </a:fld>
            <a:endParaRPr dirty="0"/>
          </a:p>
        </p:txBody>
      </p:sp>
      <p:sp>
        <p:nvSpPr>
          <p:cNvPr id="8" name="Footer Placeholder 5"/>
          <p:cNvSpPr>
            <a:spLocks noGrp="1"/>
          </p:cNvSpPr>
          <p:nvPr>
            <p:ph type="ftr" sz="quarter" idx="15"/>
          </p:nvPr>
        </p:nvSpPr>
        <p:spPr/>
        <p:txBody>
          <a:bodyPr/>
          <a:lstStyle>
            <a:lvl1pPr>
              <a:defRPr/>
            </a:lvl1pPr>
          </a:lstStyle>
          <a:p>
            <a:pPr>
              <a:defRPr/>
            </a:pPr>
            <a:r>
              <a:t>Oracle Confidential – Internal/Restricted/Highly Restricted</a:t>
            </a:r>
          </a:p>
        </p:txBody>
      </p:sp>
      <p:sp>
        <p:nvSpPr>
          <p:cNvPr id="10" name="Slide Number Placeholder 6"/>
          <p:cNvSpPr>
            <a:spLocks noGrp="1"/>
          </p:cNvSpPr>
          <p:nvPr>
            <p:ph type="sldNum" sz="quarter" idx="16"/>
          </p:nvPr>
        </p:nvSpPr>
        <p:spPr/>
        <p:txBody>
          <a:bodyPr/>
          <a:lstStyle>
            <a:lvl1pPr>
              <a:defRPr/>
            </a:lvl1pPr>
          </a:lstStyle>
          <a:p>
            <a:pPr>
              <a:defRPr/>
            </a:pPr>
            <a:fld id="{B7FDC648-DDAE-4E5E-A770-7BA4EC8C6023}" type="slidenum">
              <a:rPr/>
              <a:pPr>
                <a:defRPr/>
              </a:pPr>
              <a:t>‹#›</a:t>
            </a:fld>
            <a:endParaRPr dirty="0"/>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11995428" y="6350"/>
              <a:ext cx="193684" cy="685165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Rectangle 7"/>
            <p:cNvSpPr/>
            <p:nvPr/>
          </p:nvSpPr>
          <p:spPr bwMode="gray">
            <a:xfrm>
              <a:off x="-287" y="6400800"/>
              <a:ext cx="12189399"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287" y="0"/>
              <a:ext cx="12189399" cy="192088"/>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sp>
        <p:nvSpPr>
          <p:cNvPr id="10" name="TextBox 9"/>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bg1">
                    <a:lumMod val="60000"/>
                    <a:lumOff val="40000"/>
                  </a:schemeClr>
                </a:solidFill>
                <a:latin typeface="+mn-lt"/>
                <a:cs typeface="+mn-cs"/>
              </a:rPr>
              <a:t>Copyright © 2014 Oracle and/or its affiliates. All rights reserved.  |</a:t>
            </a:r>
          </a:p>
        </p:txBody>
      </p:sp>
      <p:pic>
        <p:nvPicPr>
          <p:cNvPr id="11" name="Picture 22"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22" name="Text Placeholder 12"/>
          <p:cNvSpPr>
            <a:spLocks noGrp="1"/>
          </p:cNvSpPr>
          <p:nvPr>
            <p:ph type="body" sz="quarter" idx="13"/>
          </p:nvPr>
        </p:nvSpPr>
        <p:spPr>
          <a:xfrm>
            <a:off x="760413"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3" name="Title 2"/>
          <p:cNvSpPr>
            <a:spLocks noGrp="1"/>
          </p:cNvSpPr>
          <p:nvPr>
            <p:ph type="title"/>
          </p:nvPr>
        </p:nvSpPr>
        <p:spPr>
          <a:xfrm>
            <a:off x="760413" y="609603"/>
            <a:ext cx="4572000" cy="2044700"/>
          </a:xfrm>
        </p:spPr>
        <p:txBody>
          <a:bodyPr/>
          <a:lstStyle>
            <a:lvl1pPr>
              <a:defRPr sz="13900" b="1"/>
            </a:lvl1pPr>
          </a:lstStyle>
          <a:p>
            <a:r>
              <a:rPr lang="en-US" smtClean="0"/>
              <a:t>Click to edit Master title style</a:t>
            </a:r>
            <a:endParaRPr lang="en-US" dirty="0"/>
          </a:p>
        </p:txBody>
      </p:sp>
      <p:sp>
        <p:nvSpPr>
          <p:cNvPr id="12" name="Date Placeholder 4"/>
          <p:cNvSpPr>
            <a:spLocks noGrp="1"/>
          </p:cNvSpPr>
          <p:nvPr>
            <p:ph type="dt" sz="half" idx="14"/>
          </p:nvPr>
        </p:nvSpPr>
        <p:spPr/>
        <p:txBody>
          <a:bodyPr/>
          <a:lstStyle>
            <a:lvl1pPr>
              <a:defRPr>
                <a:solidFill>
                  <a:schemeClr val="bg1">
                    <a:lumMod val="60000"/>
                    <a:lumOff val="40000"/>
                  </a:schemeClr>
                </a:solidFill>
              </a:defRPr>
            </a:lvl1pPr>
          </a:lstStyle>
          <a:p>
            <a:pPr>
              <a:defRPr/>
            </a:pPr>
            <a:fld id="{4E2E2017-97A0-4B0F-86DC-9F021C8D2A0D}" type="datetime1">
              <a:rPr lang="en-US"/>
              <a:pPr>
                <a:defRPr/>
              </a:pPr>
              <a:t>10/10/2014</a:t>
            </a:fld>
            <a:endParaRPr dirty="0"/>
          </a:p>
        </p:txBody>
      </p:sp>
      <p:sp>
        <p:nvSpPr>
          <p:cNvPr id="13" name="Footer Placeholder 5"/>
          <p:cNvSpPr>
            <a:spLocks noGrp="1"/>
          </p:cNvSpPr>
          <p:nvPr>
            <p:ph type="ftr" sz="quarter" idx="15"/>
          </p:nvPr>
        </p:nvSpPr>
        <p:spPr/>
        <p:txBody>
          <a:bodyPr/>
          <a:lstStyle>
            <a:lvl1pPr>
              <a:defRPr>
                <a:solidFill>
                  <a:schemeClr val="bg1">
                    <a:lumMod val="60000"/>
                    <a:lumOff val="40000"/>
                  </a:schemeClr>
                </a:solidFill>
              </a:defRPr>
            </a:lvl1pPr>
          </a:lstStyle>
          <a:p>
            <a:pPr>
              <a:defRPr/>
            </a:pPr>
            <a:r>
              <a:t>Oracle Confidential – Internal/Restricted/Highly Restricted</a:t>
            </a:r>
          </a:p>
        </p:txBody>
      </p:sp>
      <p:sp>
        <p:nvSpPr>
          <p:cNvPr id="14" name="Slide Number Placeholder 6"/>
          <p:cNvSpPr>
            <a:spLocks noGrp="1"/>
          </p:cNvSpPr>
          <p:nvPr>
            <p:ph type="sldNum" sz="quarter" idx="16"/>
          </p:nvPr>
        </p:nvSpPr>
        <p:spPr/>
        <p:txBody>
          <a:bodyPr/>
          <a:lstStyle>
            <a:lvl1pPr>
              <a:defRPr>
                <a:solidFill>
                  <a:schemeClr val="bg1">
                    <a:lumMod val="60000"/>
                    <a:lumOff val="40000"/>
                  </a:schemeClr>
                </a:solidFill>
              </a:defRPr>
            </a:lvl1pPr>
          </a:lstStyle>
          <a:p>
            <a:pPr>
              <a:defRPr/>
            </a:pPr>
            <a:fld id="{7E6A226F-0382-4669-AE57-C424EBC66592}"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rgbClr val="5F5F5F"/>
                </a:solidFill>
                <a:latin typeface="+mn-lt"/>
                <a:cs typeface="+mn-cs"/>
              </a:rPr>
              <a:t>Copyright © 2014 Oracle and/or its affiliates. All rights reserved.  |</a:t>
            </a:r>
          </a:p>
        </p:txBody>
      </p:sp>
      <p:pic>
        <p:nvPicPr>
          <p:cNvPr id="6" name="Picture 15"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ctrTitle"/>
          </p:nvPr>
        </p:nvSpPr>
        <p:spPr>
          <a:xfrm>
            <a:off x="531813" y="739780"/>
            <a:ext cx="8763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7" name="Date Placeholder 3"/>
          <p:cNvSpPr>
            <a:spLocks noGrp="1"/>
          </p:cNvSpPr>
          <p:nvPr>
            <p:ph type="dt" sz="half" idx="14"/>
          </p:nvPr>
        </p:nvSpPr>
        <p:spPr/>
        <p:txBody>
          <a:bodyPr/>
          <a:lstStyle>
            <a:lvl1pPr>
              <a:defRPr/>
            </a:lvl1pPr>
          </a:lstStyle>
          <a:p>
            <a:pPr>
              <a:defRPr/>
            </a:pPr>
            <a:fld id="{EA3F00A9-8BEE-47A8-8BDB-0B6D51A469FC}" type="datetime1">
              <a:rPr lang="en-US"/>
              <a:pPr>
                <a:defRPr/>
              </a:pPr>
              <a:t>10/10/2014</a:t>
            </a:fld>
            <a:endParaRPr dirty="0"/>
          </a:p>
        </p:txBody>
      </p:sp>
      <p:sp>
        <p:nvSpPr>
          <p:cNvPr id="8" name="Footer Placeholder 4"/>
          <p:cNvSpPr>
            <a:spLocks noGrp="1"/>
          </p:cNvSpPr>
          <p:nvPr>
            <p:ph type="ftr" sz="quarter" idx="15"/>
          </p:nvPr>
        </p:nvSpPr>
        <p:spPr/>
        <p:txBody>
          <a:bodyPr/>
          <a:lstStyle>
            <a:lvl1pPr>
              <a:defRPr>
                <a:solidFill>
                  <a:srgbClr val="5F5F5F"/>
                </a:solidFill>
              </a:defRPr>
            </a:lvl1pPr>
          </a:lstStyle>
          <a:p>
            <a:pPr>
              <a:defRPr/>
            </a:pPr>
            <a:r>
              <a:rPr lang="en-US"/>
              <a:t>Oracle Confidential – Internal/Restricted/Highly Restricted</a:t>
            </a:r>
          </a:p>
        </p:txBody>
      </p:sp>
      <p:sp>
        <p:nvSpPr>
          <p:cNvPr id="9" name="Slide Number Placeholder 5"/>
          <p:cNvSpPr>
            <a:spLocks noGrp="1"/>
          </p:cNvSpPr>
          <p:nvPr>
            <p:ph type="sldNum" sz="quarter" idx="16"/>
          </p:nvPr>
        </p:nvSpPr>
        <p:spPr>
          <a:xfrm>
            <a:off x="11276015" y="6934201"/>
            <a:ext cx="380999" cy="182563"/>
          </a:xfrm>
        </p:spPr>
        <p:txBody>
          <a:bodyPr/>
          <a:lstStyle>
            <a:lvl1pPr>
              <a:defRPr>
                <a:solidFill>
                  <a:srgbClr val="BDC1C5"/>
                </a:solidFill>
              </a:defRPr>
            </a:lvl1pPr>
          </a:lstStyle>
          <a:p>
            <a:pPr>
              <a:defRPr/>
            </a:pPr>
            <a:fld id="{7853BBF6-6C79-4546-84A5-CC945E478ABB}"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TextBox 1"/>
          <p:cNvSpPr txBox="1"/>
          <p:nvPr/>
        </p:nvSpPr>
        <p:spPr>
          <a:xfrm>
            <a:off x="531817" y="1371600"/>
            <a:ext cx="11125199" cy="889000"/>
          </a:xfrm>
          <a:prstGeom prst="rect">
            <a:avLst/>
          </a:prstGeom>
          <a:noFill/>
        </p:spPr>
        <p:txBody>
          <a:bodyPr wrap="none" lIns="0" tIns="0" rIns="0" bIns="0" anchor="b"/>
          <a:lstStyle/>
          <a:p>
            <a:pPr fontAlgn="auto">
              <a:lnSpc>
                <a:spcPct val="90000"/>
              </a:lnSpc>
              <a:spcBef>
                <a:spcPts val="0"/>
              </a:spcBef>
              <a:spcAft>
                <a:spcPts val="0"/>
              </a:spcAft>
              <a:defRPr/>
            </a:pPr>
            <a:r>
              <a:rPr sz="3200" dirty="0">
                <a:latin typeface="+mj-lt"/>
                <a:cs typeface="+mn-cs"/>
              </a:rPr>
              <a:t>Safe Harbor Statement</a:t>
            </a:r>
          </a:p>
        </p:txBody>
      </p:sp>
      <p:sp>
        <p:nvSpPr>
          <p:cNvPr id="3" name="TextBox 2"/>
          <p:cNvSpPr txBox="1"/>
          <p:nvPr/>
        </p:nvSpPr>
        <p:spPr>
          <a:xfrm>
            <a:off x="531817" y="2514600"/>
            <a:ext cx="11125199" cy="2286000"/>
          </a:xfrm>
          <a:prstGeom prst="rect">
            <a:avLst/>
          </a:prstGeom>
          <a:noFill/>
        </p:spPr>
        <p:txBody>
          <a:bodyPr lIns="0" tIns="0" rIns="0" bIns="0"/>
          <a:lstStyle/>
          <a:p>
            <a:pPr fontAlgn="auto">
              <a:lnSpc>
                <a:spcPct val="90000"/>
              </a:lnSpc>
              <a:spcBef>
                <a:spcPts val="0"/>
              </a:spcBef>
              <a:spcAft>
                <a:spcPts val="0"/>
              </a:spcAft>
              <a:defRPr/>
            </a:pPr>
            <a:r>
              <a:rPr sz="2400" dirty="0">
                <a:latin typeface="+mn-lt"/>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CAF1AACD-0752-422B-910C-7687B33EDD7F}" type="datetime1">
              <a:rPr lang="en-US"/>
              <a:pPr>
                <a:defRPr/>
              </a:pPr>
              <a:t>10/10/2014</a:t>
            </a:fld>
            <a:endParaRPr dirty="0"/>
          </a:p>
        </p:txBody>
      </p:sp>
      <p:sp>
        <p:nvSpPr>
          <p:cNvPr id="5" name="Footer Placeholder 2"/>
          <p:cNvSpPr>
            <a:spLocks noGrp="1"/>
          </p:cNvSpPr>
          <p:nvPr>
            <p:ph type="ftr" sz="quarter" idx="11"/>
          </p:nvPr>
        </p:nvSpPr>
        <p:spPr/>
        <p:txBody>
          <a:bodyPr/>
          <a:lstStyle>
            <a:lvl1pPr>
              <a:defRPr/>
            </a:lvl1pPr>
          </a:lstStyle>
          <a:p>
            <a:pPr>
              <a:defRPr/>
            </a:pPr>
            <a: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96E2FD8E-FB9D-4931-8CFE-9ECD8CBF093C}" type="slidenum">
              <a:rPr/>
              <a:pPr>
                <a:defRPr/>
              </a:pPr>
              <a:t>‹#›</a:t>
            </a:fld>
            <a:endParaRPr dirty="0"/>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TextBox 1"/>
          <p:cNvSpPr txBox="1"/>
          <p:nvPr/>
        </p:nvSpPr>
        <p:spPr>
          <a:xfrm>
            <a:off x="531817" y="1371600"/>
            <a:ext cx="11125199" cy="889000"/>
          </a:xfrm>
          <a:prstGeom prst="rect">
            <a:avLst/>
          </a:prstGeom>
          <a:noFill/>
        </p:spPr>
        <p:txBody>
          <a:bodyPr wrap="none" lIns="0" tIns="0" rIns="0" bIns="0" anchor="b"/>
          <a:lstStyle/>
          <a:p>
            <a:pPr fontAlgn="auto">
              <a:lnSpc>
                <a:spcPct val="90000"/>
              </a:lnSpc>
              <a:spcBef>
                <a:spcPts val="0"/>
              </a:spcBef>
              <a:spcAft>
                <a:spcPts val="0"/>
              </a:spcAft>
              <a:defRPr/>
            </a:pPr>
            <a:r>
              <a:rPr sz="3200" dirty="0">
                <a:latin typeface="+mj-lt"/>
                <a:cs typeface="+mn-cs"/>
              </a:rPr>
              <a:t>Safe Harbor Statement</a:t>
            </a:r>
          </a:p>
        </p:txBody>
      </p:sp>
      <p:sp>
        <p:nvSpPr>
          <p:cNvPr id="3" name="TextBox 2"/>
          <p:cNvSpPr txBox="1"/>
          <p:nvPr/>
        </p:nvSpPr>
        <p:spPr>
          <a:xfrm>
            <a:off x="531817" y="2514600"/>
            <a:ext cx="11125199" cy="2286000"/>
          </a:xfrm>
          <a:prstGeom prst="rect">
            <a:avLst/>
          </a:prstGeom>
          <a:noFill/>
        </p:spPr>
        <p:txBody>
          <a:bodyPr lIns="0" tIns="0" rIns="0" bIns="0"/>
          <a:lstStyle/>
          <a:p>
            <a:pPr fontAlgn="auto">
              <a:lnSpc>
                <a:spcPct val="90000"/>
              </a:lnSpc>
              <a:spcBef>
                <a:spcPts val="0"/>
              </a:spcBef>
              <a:spcAft>
                <a:spcPts val="0"/>
              </a:spcAft>
              <a:defRPr/>
            </a:pPr>
            <a:r>
              <a:rPr sz="2400" dirty="0">
                <a:latin typeface="+mn-lt"/>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4" name="Date Placeholder 1"/>
          <p:cNvSpPr>
            <a:spLocks noGrp="1"/>
          </p:cNvSpPr>
          <p:nvPr>
            <p:ph type="dt" sz="half" idx="10"/>
          </p:nvPr>
        </p:nvSpPr>
        <p:spPr/>
        <p:txBody>
          <a:bodyPr/>
          <a:lstStyle>
            <a:lvl1pPr>
              <a:defRPr/>
            </a:lvl1pPr>
          </a:lstStyle>
          <a:p>
            <a:pPr>
              <a:defRPr/>
            </a:pPr>
            <a:fld id="{F21A50A5-4F32-41A4-8312-1BD05E449C6C}" type="datetime1">
              <a:rPr lang="en-US"/>
              <a:pPr>
                <a:defRPr/>
              </a:pPr>
              <a:t>10/10/2014</a:t>
            </a:fld>
            <a:endParaRPr dirty="0"/>
          </a:p>
        </p:txBody>
      </p:sp>
      <p:sp>
        <p:nvSpPr>
          <p:cNvPr id="5" name="Footer Placeholder 2"/>
          <p:cNvSpPr>
            <a:spLocks noGrp="1"/>
          </p:cNvSpPr>
          <p:nvPr>
            <p:ph type="ftr" sz="quarter" idx="11"/>
          </p:nvPr>
        </p:nvSpPr>
        <p:spPr/>
        <p:txBody>
          <a:bodyPr/>
          <a:lstStyle>
            <a:lvl1pPr>
              <a:defRPr/>
            </a:lvl1pPr>
          </a:lstStyle>
          <a:p>
            <a:pPr>
              <a:defRPr/>
            </a:pPr>
            <a:r>
              <a:t>Oracle Confidential – Internal/Restricted/Highly Restricted</a:t>
            </a:r>
          </a:p>
        </p:txBody>
      </p:sp>
      <p:sp>
        <p:nvSpPr>
          <p:cNvPr id="6" name="Slide Number Placeholder 3"/>
          <p:cNvSpPr>
            <a:spLocks noGrp="1"/>
          </p:cNvSpPr>
          <p:nvPr>
            <p:ph type="sldNum" sz="quarter" idx="12"/>
          </p:nvPr>
        </p:nvSpPr>
        <p:spPr/>
        <p:txBody>
          <a:bodyPr/>
          <a:lstStyle>
            <a:lvl1pPr>
              <a:defRPr/>
            </a:lvl1pPr>
          </a:lstStyle>
          <a:p>
            <a:pPr>
              <a:defRPr/>
            </a:pPr>
            <a:fld id="{39FB6B08-E0D9-46D2-860D-05F44C8568A5}" type="slidenum">
              <a:rPr/>
              <a:pPr>
                <a:defRPr/>
              </a:pPr>
              <a:t>‹#›</a:t>
            </a:fld>
            <a:endParaRPr dirty="0"/>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grpSp>
        <p:nvGrpSpPr>
          <p:cNvPr id="2" name="Group 3092"/>
          <p:cNvGrpSpPr>
            <a:grpSpLocks/>
          </p:cNvGrpSpPr>
          <p:nvPr/>
        </p:nvGrpSpPr>
        <p:grpSpPr bwMode="auto">
          <a:xfrm>
            <a:off x="3263902" y="2743200"/>
            <a:ext cx="5668963" cy="1081088"/>
            <a:chOff x="3263901" y="1227138"/>
            <a:chExt cx="5668962" cy="1081088"/>
          </a:xfrm>
        </p:grpSpPr>
        <p:sp>
          <p:nvSpPr>
            <p:cNvPr id="3"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latin typeface="+mn-lt"/>
                <a:cs typeface="+mn-cs"/>
              </a:endParaRPr>
            </a:p>
          </p:txBody>
        </p:sp>
        <p:sp>
          <p:nvSpPr>
            <p:cNvPr id="4" name="Freeform 6"/>
            <p:cNvSpPr>
              <a:spLocks noEditPoints="1"/>
            </p:cNvSpPr>
            <p:nvPr/>
          </p:nvSpPr>
          <p:spPr bwMode="gray">
            <a:xfrm>
              <a:off x="4835526"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5"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6" name="Freeform 8"/>
            <p:cNvSpPr>
              <a:spLocks noEditPoints="1"/>
            </p:cNvSpPr>
            <p:nvPr/>
          </p:nvSpPr>
          <p:spPr bwMode="gray">
            <a:xfrm>
              <a:off x="3602039" y="1362076"/>
              <a:ext cx="246062"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7" name="Freeform 9"/>
            <p:cNvSpPr>
              <a:spLocks/>
            </p:cNvSpPr>
            <p:nvPr/>
          </p:nvSpPr>
          <p:spPr bwMode="gray">
            <a:xfrm>
              <a:off x="3897314" y="1362076"/>
              <a:ext cx="165100" cy="309562"/>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8" name="Freeform 10"/>
            <p:cNvSpPr>
              <a:spLocks/>
            </p:cNvSpPr>
            <p:nvPr/>
          </p:nvSpPr>
          <p:spPr bwMode="gray">
            <a:xfrm>
              <a:off x="4367214" y="1362076"/>
              <a:ext cx="444500" cy="309562"/>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9" name="Freeform 11"/>
            <p:cNvSpPr>
              <a:spLocks/>
            </p:cNvSpPr>
            <p:nvPr/>
          </p:nvSpPr>
          <p:spPr bwMode="gray">
            <a:xfrm>
              <a:off x="5132389" y="1362076"/>
              <a:ext cx="155575"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0" name="Freeform 12"/>
            <p:cNvSpPr>
              <a:spLocks noEditPoints="1"/>
            </p:cNvSpPr>
            <p:nvPr/>
          </p:nvSpPr>
          <p:spPr bwMode="gray">
            <a:xfrm>
              <a:off x="5321301" y="1362076"/>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1" name="Freeform 13"/>
            <p:cNvSpPr>
              <a:spLocks noEditPoints="1"/>
            </p:cNvSpPr>
            <p:nvPr/>
          </p:nvSpPr>
          <p:spPr bwMode="gray">
            <a:xfrm>
              <a:off x="5748339" y="1362076"/>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2" name="Freeform 14"/>
            <p:cNvSpPr>
              <a:spLocks/>
            </p:cNvSpPr>
            <p:nvPr/>
          </p:nvSpPr>
          <p:spPr bwMode="gray">
            <a:xfrm>
              <a:off x="6045201" y="1362076"/>
              <a:ext cx="230188" cy="309562"/>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3" name="Freeform 15"/>
            <p:cNvSpPr>
              <a:spLocks noEditPoints="1"/>
            </p:cNvSpPr>
            <p:nvPr/>
          </p:nvSpPr>
          <p:spPr bwMode="gray">
            <a:xfrm>
              <a:off x="6332538" y="1236663"/>
              <a:ext cx="239712"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4" name="Freeform 16"/>
            <p:cNvSpPr>
              <a:spLocks noEditPoints="1"/>
            </p:cNvSpPr>
            <p:nvPr/>
          </p:nvSpPr>
          <p:spPr bwMode="gray">
            <a:xfrm>
              <a:off x="4087814"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5"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6" name="Freeform 18"/>
            <p:cNvSpPr>
              <a:spLocks noEditPoints="1"/>
            </p:cNvSpPr>
            <p:nvPr/>
          </p:nvSpPr>
          <p:spPr bwMode="gray">
            <a:xfrm>
              <a:off x="7081838" y="1362076"/>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7" name="Freeform 19"/>
            <p:cNvSpPr>
              <a:spLocks/>
            </p:cNvSpPr>
            <p:nvPr/>
          </p:nvSpPr>
          <p:spPr bwMode="gray">
            <a:xfrm>
              <a:off x="7345363" y="1227138"/>
              <a:ext cx="163512"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8" name="Freeform 20"/>
            <p:cNvSpPr>
              <a:spLocks/>
            </p:cNvSpPr>
            <p:nvPr/>
          </p:nvSpPr>
          <p:spPr bwMode="gray">
            <a:xfrm>
              <a:off x="7542213" y="1277938"/>
              <a:ext cx="157162"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19" name="Freeform 21"/>
            <p:cNvSpPr>
              <a:spLocks/>
            </p:cNvSpPr>
            <p:nvPr/>
          </p:nvSpPr>
          <p:spPr bwMode="gray">
            <a:xfrm>
              <a:off x="7731125" y="1362076"/>
              <a:ext cx="452438" cy="309562"/>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0" name="Freeform 22"/>
            <p:cNvSpPr>
              <a:spLocks noEditPoints="1"/>
            </p:cNvSpPr>
            <p:nvPr/>
          </p:nvSpPr>
          <p:spPr bwMode="gray">
            <a:xfrm>
              <a:off x="8201025" y="1362076"/>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1" name="Freeform 23"/>
            <p:cNvSpPr>
              <a:spLocks/>
            </p:cNvSpPr>
            <p:nvPr/>
          </p:nvSpPr>
          <p:spPr bwMode="gray">
            <a:xfrm>
              <a:off x="8496300" y="1362076"/>
              <a:ext cx="157163" cy="309562"/>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2" name="Freeform 24"/>
            <p:cNvSpPr>
              <a:spLocks noEditPoints="1"/>
            </p:cNvSpPr>
            <p:nvPr/>
          </p:nvSpPr>
          <p:spPr bwMode="gray">
            <a:xfrm>
              <a:off x="8685213" y="1362076"/>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a:lstStyle/>
            <a:p>
              <a:pPr fontAlgn="auto">
                <a:spcBef>
                  <a:spcPts val="0"/>
                </a:spcBef>
                <a:spcAft>
                  <a:spcPts val="0"/>
                </a:spcAft>
                <a:defRPr/>
              </a:pPr>
              <a:endParaRPr dirty="0">
                <a:latin typeface="+mn-lt"/>
                <a:cs typeface="+mn-cs"/>
              </a:endParaRPr>
            </a:p>
          </p:txBody>
        </p:sp>
        <p:sp>
          <p:nvSpPr>
            <p:cNvPr id="23"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4" name="Freeform 26"/>
            <p:cNvSpPr>
              <a:spLocks noEditPoints="1"/>
            </p:cNvSpPr>
            <p:nvPr/>
          </p:nvSpPr>
          <p:spPr bwMode="gray">
            <a:xfrm>
              <a:off x="8553450"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5"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6" name="Freeform 28"/>
            <p:cNvSpPr>
              <a:spLocks/>
            </p:cNvSpPr>
            <p:nvPr/>
          </p:nvSpPr>
          <p:spPr bwMode="gray">
            <a:xfrm>
              <a:off x="3503614" y="1957388"/>
              <a:ext cx="188912"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7" name="Freeform 29"/>
            <p:cNvSpPr>
              <a:spLocks noEditPoints="1"/>
            </p:cNvSpPr>
            <p:nvPr/>
          </p:nvSpPr>
          <p:spPr bwMode="gray">
            <a:xfrm>
              <a:off x="3741739"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28" name="Rectangle 30"/>
            <p:cNvSpPr>
              <a:spLocks noChangeArrowheads="1"/>
            </p:cNvSpPr>
            <p:nvPr/>
          </p:nvSpPr>
          <p:spPr bwMode="gray">
            <a:xfrm>
              <a:off x="3997326" y="1965326"/>
              <a:ext cx="73025" cy="242887"/>
            </a:xfrm>
            <a:prstGeom prst="rect">
              <a:avLst/>
            </a:prstGeom>
            <a:solidFill>
              <a:srgbClr val="000000"/>
            </a:solidFill>
            <a:ln w="9525">
              <a:noFill/>
              <a:miter lim="800000"/>
              <a:headEnd/>
              <a:tailEnd/>
            </a:ln>
          </p:spPr>
          <p:txBody>
            <a:bodyPr/>
            <a:lstStyle/>
            <a:p>
              <a:pPr fontAlgn="auto">
                <a:spcBef>
                  <a:spcPts val="0"/>
                </a:spcBef>
                <a:spcAft>
                  <a:spcPts val="0"/>
                </a:spcAft>
                <a:defRPr/>
              </a:pPr>
              <a:endParaRPr dirty="0">
                <a:latin typeface="+mn-lt"/>
                <a:cs typeface="+mn-cs"/>
              </a:endParaRPr>
            </a:p>
          </p:txBody>
        </p:sp>
        <p:sp>
          <p:nvSpPr>
            <p:cNvPr id="29"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0"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1"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2" name="Freeform 34"/>
            <p:cNvSpPr>
              <a:spLocks/>
            </p:cNvSpPr>
            <p:nvPr/>
          </p:nvSpPr>
          <p:spPr bwMode="gray">
            <a:xfrm>
              <a:off x="4843464"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3" name="Freeform 35"/>
            <p:cNvSpPr>
              <a:spLocks noEditPoints="1"/>
            </p:cNvSpPr>
            <p:nvPr/>
          </p:nvSpPr>
          <p:spPr bwMode="gray">
            <a:xfrm>
              <a:off x="4992689" y="1957388"/>
              <a:ext cx="204787"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4" name="Freeform 36"/>
            <p:cNvSpPr>
              <a:spLocks noEditPoints="1"/>
            </p:cNvSpPr>
            <p:nvPr/>
          </p:nvSpPr>
          <p:spPr bwMode="gray">
            <a:xfrm>
              <a:off x="5230814"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5" name="Freeform 37"/>
            <p:cNvSpPr>
              <a:spLocks/>
            </p:cNvSpPr>
            <p:nvPr/>
          </p:nvSpPr>
          <p:spPr bwMode="gray">
            <a:xfrm>
              <a:off x="5584826" y="1889126"/>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6"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7" name="Freeform 39"/>
            <p:cNvSpPr>
              <a:spLocks/>
            </p:cNvSpPr>
            <p:nvPr/>
          </p:nvSpPr>
          <p:spPr bwMode="gray">
            <a:xfrm>
              <a:off x="6069014" y="1855788"/>
              <a:ext cx="436562"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8" name="Freeform 40"/>
            <p:cNvSpPr>
              <a:spLocks noEditPoints="1"/>
            </p:cNvSpPr>
            <p:nvPr/>
          </p:nvSpPr>
          <p:spPr bwMode="gray">
            <a:xfrm>
              <a:off x="6513513" y="1957388"/>
              <a:ext cx="198437"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39" name="Freeform 41"/>
            <p:cNvSpPr>
              <a:spLocks/>
            </p:cNvSpPr>
            <p:nvPr/>
          </p:nvSpPr>
          <p:spPr bwMode="gray">
            <a:xfrm>
              <a:off x="6761163" y="1957388"/>
              <a:ext cx="131762"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0" name="Freeform 42"/>
            <p:cNvSpPr>
              <a:spLocks/>
            </p:cNvSpPr>
            <p:nvPr/>
          </p:nvSpPr>
          <p:spPr bwMode="gray">
            <a:xfrm>
              <a:off x="6924675"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1" name="Freeform 43"/>
            <p:cNvSpPr>
              <a:spLocks/>
            </p:cNvSpPr>
            <p:nvPr/>
          </p:nvSpPr>
          <p:spPr bwMode="gray">
            <a:xfrm>
              <a:off x="7229475"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2"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3" name="Freeform 45"/>
            <p:cNvSpPr>
              <a:spLocks noEditPoints="1"/>
            </p:cNvSpPr>
            <p:nvPr/>
          </p:nvSpPr>
          <p:spPr bwMode="gray">
            <a:xfrm>
              <a:off x="7681913" y="1957388"/>
              <a:ext cx="198437"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4" name="Freeform 46"/>
            <p:cNvSpPr>
              <a:spLocks/>
            </p:cNvSpPr>
            <p:nvPr/>
          </p:nvSpPr>
          <p:spPr bwMode="gray">
            <a:xfrm>
              <a:off x="8142288" y="1889126"/>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5"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sp>
          <p:nvSpPr>
            <p:cNvPr id="46" name="Freeform 48"/>
            <p:cNvSpPr>
              <a:spLocks/>
            </p:cNvSpPr>
            <p:nvPr/>
          </p:nvSpPr>
          <p:spPr bwMode="gray">
            <a:xfrm>
              <a:off x="8801100"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a:lstStyle/>
            <a:p>
              <a:pPr fontAlgn="auto">
                <a:spcBef>
                  <a:spcPts val="0"/>
                </a:spcBef>
                <a:spcAft>
                  <a:spcPts val="0"/>
                </a:spcAft>
                <a:defRPr/>
              </a:pPr>
              <a:endParaRPr dirty="0">
                <a:latin typeface="+mn-lt"/>
                <a:cs typeface="+mn-cs"/>
              </a:endParaRPr>
            </a:p>
          </p:txBody>
        </p:sp>
      </p:grpSp>
      <p:sp>
        <p:nvSpPr>
          <p:cNvPr id="47" name="Date Placeholder 1"/>
          <p:cNvSpPr>
            <a:spLocks noGrp="1"/>
          </p:cNvSpPr>
          <p:nvPr>
            <p:ph type="dt" sz="half" idx="10"/>
          </p:nvPr>
        </p:nvSpPr>
        <p:spPr/>
        <p:txBody>
          <a:bodyPr/>
          <a:lstStyle>
            <a:lvl1pPr>
              <a:defRPr/>
            </a:lvl1pPr>
          </a:lstStyle>
          <a:p>
            <a:pPr>
              <a:defRPr/>
            </a:pPr>
            <a:fld id="{F8DA67F9-C639-42CB-8ACD-51411FD74FB9}" type="datetime1">
              <a:rPr lang="en-US"/>
              <a:pPr>
                <a:defRPr/>
              </a:pPr>
              <a:t>10/10/2014</a:t>
            </a:fld>
            <a:endParaRPr dirty="0"/>
          </a:p>
        </p:txBody>
      </p:sp>
      <p:sp>
        <p:nvSpPr>
          <p:cNvPr id="48" name="Footer Placeholder 2"/>
          <p:cNvSpPr>
            <a:spLocks noGrp="1"/>
          </p:cNvSpPr>
          <p:nvPr>
            <p:ph type="ftr" sz="quarter" idx="11"/>
          </p:nvPr>
        </p:nvSpPr>
        <p:spPr/>
        <p:txBody>
          <a:bodyPr/>
          <a:lstStyle>
            <a:lvl1pPr>
              <a:defRPr/>
            </a:lvl1pPr>
          </a:lstStyle>
          <a:p>
            <a:pPr>
              <a:defRPr/>
            </a:pPr>
            <a:r>
              <a:t>Oracle Confidential – Internal/Restricted/Highly Restricted</a:t>
            </a:r>
          </a:p>
        </p:txBody>
      </p:sp>
      <p:sp>
        <p:nvSpPr>
          <p:cNvPr id="49" name="Slide Number Placeholder 3"/>
          <p:cNvSpPr>
            <a:spLocks noGrp="1"/>
          </p:cNvSpPr>
          <p:nvPr>
            <p:ph type="sldNum" sz="quarter" idx="12"/>
          </p:nvPr>
        </p:nvSpPr>
        <p:spPr/>
        <p:txBody>
          <a:bodyPr/>
          <a:lstStyle>
            <a:lvl1pPr>
              <a:defRPr/>
            </a:lvl1pPr>
          </a:lstStyle>
          <a:p>
            <a:pPr>
              <a:defRPr/>
            </a:pPr>
            <a:fld id="{66CEC0CD-D637-495B-9271-C43D7BB8D05C}" type="slidenum">
              <a:rPr/>
              <a:pPr>
                <a:defRPr/>
              </a:pPr>
              <a:t>‹#›</a:t>
            </a:fld>
            <a:endParaRPr dirty="0"/>
          </a:p>
        </p:txBody>
      </p:sp>
    </p:spTree>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3"/>
          <p:cNvPicPr>
            <a:picLocks noChangeAspect="1"/>
          </p:cNvPicPr>
          <p:nvPr/>
        </p:nvPicPr>
        <p:blipFill>
          <a:blip r:embed="rId2" cstate="print"/>
          <a:srcRect/>
          <a:stretch>
            <a:fillRect/>
          </a:stretch>
        </p:blipFill>
        <p:spPr bwMode="hidden">
          <a:xfrm>
            <a:off x="138115" y="130177"/>
            <a:ext cx="11912600" cy="6546851"/>
          </a:xfrm>
          <a:prstGeom prst="rect">
            <a:avLst/>
          </a:prstGeom>
          <a:noFill/>
          <a:ln w="9525">
            <a:noFill/>
            <a:miter lim="800000"/>
            <a:headEnd/>
            <a:tailEnd/>
          </a:ln>
        </p:spPr>
      </p:pic>
      <p:sp>
        <p:nvSpPr>
          <p:cNvPr id="3" name="Rectangle 2"/>
          <p:cNvSpPr/>
          <p:nvPr/>
        </p:nvSpPr>
        <p:spPr bwMode="gray">
          <a:xfrm>
            <a:off x="0" y="1"/>
            <a:ext cx="193675" cy="685165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p>
        </p:txBody>
      </p:sp>
      <p:sp>
        <p:nvSpPr>
          <p:cNvPr id="4" name="Rectangle 3"/>
          <p:cNvSpPr/>
          <p:nvPr/>
        </p:nvSpPr>
        <p:spPr bwMode="gray">
          <a:xfrm>
            <a:off x="11995150" y="6349"/>
            <a:ext cx="193675" cy="685165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p>
        </p:txBody>
      </p:sp>
      <p:sp>
        <p:nvSpPr>
          <p:cNvPr id="5" name="Rectangle 4"/>
          <p:cNvSpPr/>
          <p:nvPr/>
        </p:nvSpPr>
        <p:spPr bwMode="gray">
          <a:xfrm>
            <a:off x="0" y="6400800"/>
            <a:ext cx="12188825"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p>
        </p:txBody>
      </p:sp>
      <p:sp>
        <p:nvSpPr>
          <p:cNvPr id="6" name="Rectangle 5"/>
          <p:cNvSpPr/>
          <p:nvPr/>
        </p:nvSpPr>
        <p:spPr bwMode="gray">
          <a:xfrm>
            <a:off x="0" y="0"/>
            <a:ext cx="12188825"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p>
        </p:txBody>
      </p:sp>
      <p:pic>
        <p:nvPicPr>
          <p:cNvPr id="7" name="Picture 20"/>
          <p:cNvPicPr>
            <a:picLocks noChangeAspect="1"/>
          </p:cNvPicPr>
          <p:nvPr/>
        </p:nvPicPr>
        <p:blipFill>
          <a:blip r:embed="rId3" cstate="print"/>
          <a:srcRect/>
          <a:stretch>
            <a:fillRect/>
          </a:stretch>
        </p:blipFill>
        <p:spPr bwMode="black">
          <a:xfrm>
            <a:off x="3822700" y="2843213"/>
            <a:ext cx="4543425" cy="569912"/>
          </a:xfrm>
          <a:prstGeom prst="rect">
            <a:avLst/>
          </a:prstGeom>
          <a:noFill/>
          <a:ln w="9525">
            <a:noFill/>
            <a:miter lim="800000"/>
            <a:headEnd/>
            <a:tailEnd/>
          </a:ln>
        </p:spPr>
      </p:pic>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4"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1991926-9D37-40E7-80C4-EC5F27AFCB67}" type="datetimeFigureOut">
              <a:rPr lang="en-US"/>
              <a:pPr>
                <a:defRPr/>
              </a:pPr>
              <a:t>10/10/2014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4E1440-6638-468D-87A1-4FD5B036C8F6}" type="slidenum">
              <a:rPr lang="en-US"/>
              <a:pPr>
                <a:defRPr/>
              </a:pPr>
              <a:t>‹#›</a:t>
            </a:fld>
            <a:endParaRPr lang="en-US"/>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BC2C61E8-9182-43C5-A86A-DA015B6661A8}" type="datetime1">
              <a:rPr lang="en-US"/>
              <a:pPr>
                <a:defRPr/>
              </a:pPr>
              <a:t>10/10/2014</a:t>
            </a:fld>
            <a:endParaRPr dirty="0"/>
          </a:p>
        </p:txBody>
      </p:sp>
      <p:sp>
        <p:nvSpPr>
          <p:cNvPr id="5"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C1AD1F42-2DF5-466D-962E-4E9E25236613}" type="slidenum">
              <a:rPr/>
              <a:pPr>
                <a:defRPr/>
              </a:pPr>
              <a:t>‹#›</a:t>
            </a:fld>
            <a:endParaRPr dirty="0"/>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7"/>
            <a:ext cx="10969924" cy="541860"/>
          </a:xfrm>
        </p:spPr>
        <p:txBody>
          <a:bodyPr anchor="t"/>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 Placeholder 4"/>
          <p:cNvSpPr>
            <a:spLocks noGrp="1"/>
          </p:cNvSpPr>
          <p:nvPr>
            <p:ph type="body" sz="quarter" idx="13"/>
          </p:nvPr>
        </p:nvSpPr>
        <p:spPr>
          <a:xfrm>
            <a:off x="1072183" y="864288"/>
            <a:ext cx="10969943" cy="406400"/>
          </a:xfrm>
        </p:spPr>
        <p:txBody>
          <a:bodyPr>
            <a:noAutofit/>
          </a:bodyPr>
          <a:lstStyle>
            <a:lvl1pPr marL="0" indent="0">
              <a:spcAft>
                <a:spcPts val="0"/>
              </a:spcAft>
              <a:buFontTx/>
              <a:buNone/>
              <a:defRPr sz="2700">
                <a:solidFill>
                  <a:schemeClr val="accent1"/>
                </a:solidFill>
              </a:defRPr>
            </a:lvl1pPr>
            <a:lvl2pPr marL="609417" indent="0">
              <a:buFontTx/>
              <a:buNone/>
              <a:defRPr/>
            </a:lvl2pPr>
            <a:lvl3pPr marL="1218835" indent="0">
              <a:buFontTx/>
              <a:buNone/>
              <a:defRPr/>
            </a:lvl3pPr>
            <a:lvl4pPr marL="1828252" indent="0">
              <a:buFontTx/>
              <a:buNone/>
              <a:defRPr/>
            </a:lvl4pPr>
            <a:lvl5pPr marL="2437669" indent="0">
              <a:buFontTx/>
              <a:buNone/>
              <a:defRPr/>
            </a:lvl5pPr>
          </a:lstStyle>
          <a:p>
            <a:pPr lvl="0"/>
            <a:r>
              <a:rPr lang="en-US" dirty="0" smtClean="0"/>
              <a:t>Click to edit Master text styles</a:t>
            </a:r>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4" y="739777"/>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2"/>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51AB1A54-131B-434B-AAD1-AD1F7D7DAA2B}"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4" name="Oracle red badge logo" descr="Oracle logo in white on red staging background"/>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39932002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pos="3839"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4" y="739777"/>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BCD2CDC6-9352-4ED5-B272-74DDB6DCFEAF}"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9" name="Oracle red badge logo"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24041574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3" y="739777"/>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7C7481E7-6827-45FD-8717-13B961EEBD99}" type="datetime1">
              <a:rPr lang="en-US">
                <a:solidFill>
                  <a:srgbClr val="FFFFFF">
                    <a:lumMod val="60000"/>
                    <a:lumOff val="40000"/>
                  </a:srgbClr>
                </a:solidFill>
              </a:rPr>
              <a:pPr/>
              <a:t>10/10/2014</a:t>
            </a:fld>
            <a:endParaRPr dirty="0">
              <a:solidFill>
                <a:srgbClr val="FFFFF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FFFFF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FFFFF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lvl1pPr>
              <a:defRPr>
                <a:solidFill>
                  <a:srgbClr val="BDC1C5"/>
                </a:solidFill>
              </a:defRPr>
            </a:lvl1pPr>
          </a:lstStyle>
          <a:p>
            <a:fld id="{C51EAA63-D034-42AE-91FA-B13B9518C7BE}" type="slidenum">
              <a:rPr/>
              <a:pPr/>
              <a:t>‹#›</a:t>
            </a:fld>
            <a:endParaRPr dirty="0"/>
          </a:p>
        </p:txBody>
      </p:sp>
      <p:pic>
        <p:nvPicPr>
          <p:cNvPr id="12"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p>
        </p:txBody>
      </p:sp>
      <p:sp>
        <p:nvSpPr>
          <p:cNvPr id="7" name="TextBox 6"/>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sp>
        <p:nvSpPr>
          <p:cNvPr id="8" name="Rectangle 7"/>
          <p:cNvSpPr/>
          <p:nvPr/>
        </p:nvSpPr>
        <p:spPr bwMode="white">
          <a:xfrm>
            <a:off x="9828215"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p>
        </p:txBody>
      </p:sp>
      <p:pic>
        <p:nvPicPr>
          <p:cNvPr id="9" name="Picture 17"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ctrTitle"/>
          </p:nvPr>
        </p:nvSpPr>
        <p:spPr>
          <a:xfrm>
            <a:off x="531813" y="739780"/>
            <a:ext cx="8763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21" name="Text Placeholder 12"/>
          <p:cNvSpPr>
            <a:spLocks noGrp="1"/>
          </p:cNvSpPr>
          <p:nvPr>
            <p:ph type="body" sz="quarter" idx="15"/>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10" name="Date Placeholder 3"/>
          <p:cNvSpPr>
            <a:spLocks noGrp="1"/>
          </p:cNvSpPr>
          <p:nvPr>
            <p:ph type="dt" sz="half" idx="16"/>
          </p:nvPr>
        </p:nvSpPr>
        <p:spPr/>
        <p:txBody>
          <a:bodyPr/>
          <a:lstStyle>
            <a:lvl1pPr>
              <a:defRPr/>
            </a:lvl1pPr>
          </a:lstStyle>
          <a:p>
            <a:pPr>
              <a:defRPr/>
            </a:pPr>
            <a:fld id="{461417EA-9529-47C9-9249-2E3F08833D3F}" type="datetime1">
              <a:rPr lang="en-US"/>
              <a:pPr>
                <a:defRPr/>
              </a:pPr>
              <a:t>10/10/2014</a:t>
            </a:fld>
            <a:endParaRPr dirty="0"/>
          </a:p>
        </p:txBody>
      </p:sp>
      <p:sp>
        <p:nvSpPr>
          <p:cNvPr id="11" name="Footer Placeholder 4"/>
          <p:cNvSpPr>
            <a:spLocks noGrp="1"/>
          </p:cNvSpPr>
          <p:nvPr>
            <p:ph type="ftr" sz="quarter" idx="17"/>
          </p:nvPr>
        </p:nvSpPr>
        <p:spPr/>
        <p:txBody>
          <a:bodyPr/>
          <a:lstStyle>
            <a:lvl1pPr>
              <a:defRPr/>
            </a:lvl1pPr>
          </a:lstStyle>
          <a:p>
            <a:pPr>
              <a:defRPr/>
            </a:pPr>
            <a:r>
              <a:t>Oracle Confidential – Internal/Restricted/Highly Restricted</a:t>
            </a:r>
          </a:p>
        </p:txBody>
      </p:sp>
      <p:sp>
        <p:nvSpPr>
          <p:cNvPr id="12" name="Slide Number Placeholder 5"/>
          <p:cNvSpPr>
            <a:spLocks noGrp="1"/>
          </p:cNvSpPr>
          <p:nvPr>
            <p:ph type="sldNum" sz="quarter" idx="18"/>
          </p:nvPr>
        </p:nvSpPr>
        <p:spPr>
          <a:xfrm>
            <a:off x="11276015" y="6934201"/>
            <a:ext cx="380999" cy="182563"/>
          </a:xfrm>
        </p:spPr>
        <p:txBody>
          <a:bodyPr/>
          <a:lstStyle>
            <a:lvl1pPr>
              <a:defRPr>
                <a:solidFill>
                  <a:srgbClr val="BCC0C4"/>
                </a:solidFill>
              </a:defRPr>
            </a:lvl1pPr>
          </a:lstStyle>
          <a:p>
            <a:pPr>
              <a:defRPr/>
            </a:pPr>
            <a:fld id="{E3DD8E11-53F4-4A7C-B324-322A8F4A7385}"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Logo">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3" y="739777"/>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585FCE51-BA3E-43B9-8C27-47617E4B4FE5}" type="datetime1">
              <a:rPr lang="en-US">
                <a:solidFill>
                  <a:srgbClr val="FFFFFF">
                    <a:lumMod val="60000"/>
                    <a:lumOff val="40000"/>
                  </a:srgbClr>
                </a:solidFill>
              </a:rPr>
              <a:pPr/>
              <a:t>10/10/2014</a:t>
            </a:fld>
            <a:endParaRPr dirty="0">
              <a:solidFill>
                <a:srgbClr val="FFFFF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FFFFF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FFFFF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lvl1pPr>
              <a:defRPr>
                <a:solidFill>
                  <a:srgbClr val="BCC0C4"/>
                </a:solidFill>
              </a:defRPr>
            </a:lvl1pPr>
          </a:lstStyle>
          <a:p>
            <a:fld id="{C51EAA63-D034-42AE-91FA-B13B9518C7BE}" type="slidenum">
              <a:rPr/>
              <a:pPr/>
              <a:t>‹#›</a:t>
            </a:fld>
            <a:endParaRPr dirty="0"/>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pic>
        <p:nvPicPr>
          <p:cNvPr id="1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3063780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2 Logos">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3" y="739777"/>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585FCE51-BA3E-43B9-8C27-47617E4B4FE5}" type="datetime1">
              <a:rPr lang="en-US">
                <a:solidFill>
                  <a:srgbClr val="FFFFFF">
                    <a:lumMod val="60000"/>
                    <a:lumOff val="40000"/>
                  </a:srgbClr>
                </a:solidFill>
              </a:rPr>
              <a:pPr/>
              <a:t>10/10/2014</a:t>
            </a:fld>
            <a:endParaRPr dirty="0">
              <a:solidFill>
                <a:srgbClr val="FFFFF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FFFFF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FFFFF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lvl1pPr>
              <a:defRPr>
                <a:solidFill>
                  <a:srgbClr val="BCC0C4"/>
                </a:solidFill>
              </a:defRPr>
            </a:lvl1pPr>
          </a:lstStyle>
          <a:p>
            <a:fld id="{C51EAA63-D034-42AE-91FA-B13B9518C7BE}" type="slidenum">
              <a:rPr/>
              <a:pPr/>
              <a:t>‹#›</a:t>
            </a:fld>
            <a:endParaRPr dirty="0"/>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pic>
        <p:nvPicPr>
          <p:cNvPr id="1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
        <p:nvSpPr>
          <p:cNvPr id="15" name="Rectangle 14"/>
          <p:cNvSpPr/>
          <p:nvPr userDrawn="1"/>
        </p:nvSpPr>
        <p:spPr>
          <a:xfrm>
            <a:off x="9823444"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dirty="0">
              <a:solidFill>
                <a:srgbClr val="FFFFFF"/>
              </a:solidFill>
            </a:endParaRPr>
          </a:p>
        </p:txBody>
      </p:sp>
    </p:spTree>
    <p:extLst>
      <p:ext uri="{BB962C8B-B14F-4D97-AF65-F5344CB8AC3E}">
        <p14:creationId xmlns:p14="http://schemas.microsoft.com/office/powerpoint/2010/main" xmlns="" val="14166782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2"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ECCD66E-6DF0-4B16-8ACA-D0D93A7B1DC8}"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07523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hasCustomPrompt="1"/>
          </p:nvPr>
        </p:nvSpPr>
        <p:spPr>
          <a:xfrm>
            <a:off x="531814"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3" name="Content Placeholder 2"/>
          <p:cNvSpPr>
            <a:spLocks noGrp="1"/>
          </p:cNvSpPr>
          <p:nvPr>
            <p:ph idx="1"/>
          </p:nvPr>
        </p:nvSpPr>
        <p:spPr>
          <a:xfrm>
            <a:off x="531152"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E248A2DF-98E5-4437-B842-E0DCD9A6A408}"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3717683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noAutofit/>
          </a:bodyPr>
          <a:lstStyle/>
          <a:p>
            <a:fld id="{CECCD66E-6DF0-4B16-8ACA-D0D93A7B1DC8}"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6812296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4" y="2600324"/>
            <a:ext cx="11125199"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4" y="4038599"/>
            <a:ext cx="11125199" cy="914400"/>
          </a:xfrm>
        </p:spPr>
        <p:txBody>
          <a:bodyPr anchor="t">
            <a:noAutofit/>
          </a:bodyPr>
          <a:lstStyle>
            <a:lvl1pPr marL="0" indent="0">
              <a:spcBef>
                <a:spcPts val="0"/>
              </a:spcBef>
              <a:buNone/>
              <a:defRPr sz="2400" b="1">
                <a:solidFill>
                  <a:schemeClr val="tx1"/>
                </a:solidFill>
              </a:defRPr>
            </a:lvl1pPr>
            <a:lvl2pPr marL="457181" indent="0">
              <a:buNone/>
              <a:defRPr sz="1900">
                <a:solidFill>
                  <a:schemeClr val="tx1">
                    <a:tint val="75000"/>
                  </a:schemeClr>
                </a:solidFill>
              </a:defRPr>
            </a:lvl2pPr>
            <a:lvl3pPr marL="914361" indent="0">
              <a:buNone/>
              <a:defRPr sz="1600">
                <a:solidFill>
                  <a:schemeClr val="tx1">
                    <a:tint val="75000"/>
                  </a:schemeClr>
                </a:solidFill>
              </a:defRPr>
            </a:lvl3pPr>
            <a:lvl4pPr marL="1371543" indent="0">
              <a:buNone/>
              <a:defRPr sz="1500">
                <a:solidFill>
                  <a:schemeClr val="tx1">
                    <a:tint val="75000"/>
                  </a:schemeClr>
                </a:solidFill>
              </a:defRPr>
            </a:lvl4pPr>
            <a:lvl5pPr marL="1828724" indent="0">
              <a:buNone/>
              <a:defRPr sz="1500">
                <a:solidFill>
                  <a:schemeClr val="tx1">
                    <a:tint val="75000"/>
                  </a:schemeClr>
                </a:solidFill>
              </a:defRPr>
            </a:lvl5pPr>
            <a:lvl6pPr marL="2285905" indent="0">
              <a:buNone/>
              <a:defRPr sz="1500">
                <a:solidFill>
                  <a:schemeClr val="tx1">
                    <a:tint val="75000"/>
                  </a:schemeClr>
                </a:solidFill>
              </a:defRPr>
            </a:lvl6pPr>
            <a:lvl7pPr marL="2743085" indent="0">
              <a:buNone/>
              <a:defRPr sz="1500">
                <a:solidFill>
                  <a:schemeClr val="tx1">
                    <a:tint val="75000"/>
                  </a:schemeClr>
                </a:solidFill>
              </a:defRPr>
            </a:lvl7pPr>
            <a:lvl8pPr marL="3200267" indent="0">
              <a:buNone/>
              <a:defRPr sz="1500">
                <a:solidFill>
                  <a:schemeClr val="tx1">
                    <a:tint val="75000"/>
                  </a:schemeClr>
                </a:solidFill>
              </a:defRPr>
            </a:lvl8pPr>
            <a:lvl9pPr marL="365744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C35900-9CAD-4F88-ADA2-63803E0474C8}"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1513853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grpSp>
        <p:nvGrpSpPr>
          <p:cNvPr id="7" name="Group 6"/>
          <p:cNvGrpSpPr/>
          <p:nvPr/>
        </p:nvGrpSpPr>
        <p:grpSpPr bwMode="gray">
          <a:xfrm>
            <a:off x="-286" y="0"/>
            <a:ext cx="12189400"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1"/>
          <p:cNvSpPr>
            <a:spLocks noGrp="1"/>
          </p:cNvSpPr>
          <p:nvPr>
            <p:ph type="title"/>
          </p:nvPr>
        </p:nvSpPr>
        <p:spPr>
          <a:xfrm>
            <a:off x="531814" y="2600324"/>
            <a:ext cx="11125199" cy="1371600"/>
          </a:xfrm>
        </p:spPr>
        <p:txBody>
          <a:bodyPr anchor="b">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4" y="4038599"/>
            <a:ext cx="11125199" cy="914400"/>
          </a:xfrm>
        </p:spPr>
        <p:txBody>
          <a:bodyPr anchor="t">
            <a:noAutofit/>
          </a:bodyPr>
          <a:lstStyle>
            <a:lvl1pPr marL="0" indent="0">
              <a:spcBef>
                <a:spcPts val="0"/>
              </a:spcBef>
              <a:buNone/>
              <a:defRPr sz="2400" b="1">
                <a:solidFill>
                  <a:schemeClr val="tx1"/>
                </a:solidFill>
              </a:defRPr>
            </a:lvl1pPr>
            <a:lvl2pPr marL="457181" indent="0">
              <a:buNone/>
              <a:defRPr sz="1900">
                <a:solidFill>
                  <a:schemeClr val="tx1">
                    <a:tint val="75000"/>
                  </a:schemeClr>
                </a:solidFill>
              </a:defRPr>
            </a:lvl2pPr>
            <a:lvl3pPr marL="914361" indent="0">
              <a:buNone/>
              <a:defRPr sz="1600">
                <a:solidFill>
                  <a:schemeClr val="tx1">
                    <a:tint val="75000"/>
                  </a:schemeClr>
                </a:solidFill>
              </a:defRPr>
            </a:lvl3pPr>
            <a:lvl4pPr marL="1371543" indent="0">
              <a:buNone/>
              <a:defRPr sz="1500">
                <a:solidFill>
                  <a:schemeClr val="tx1">
                    <a:tint val="75000"/>
                  </a:schemeClr>
                </a:solidFill>
              </a:defRPr>
            </a:lvl4pPr>
            <a:lvl5pPr marL="1828724" indent="0">
              <a:buNone/>
              <a:defRPr sz="1500">
                <a:solidFill>
                  <a:schemeClr val="tx1">
                    <a:tint val="75000"/>
                  </a:schemeClr>
                </a:solidFill>
              </a:defRPr>
            </a:lvl5pPr>
            <a:lvl6pPr marL="2285905" indent="0">
              <a:buNone/>
              <a:defRPr sz="1500">
                <a:solidFill>
                  <a:schemeClr val="tx1">
                    <a:tint val="75000"/>
                  </a:schemeClr>
                </a:solidFill>
              </a:defRPr>
            </a:lvl6pPr>
            <a:lvl7pPr marL="2743085" indent="0">
              <a:buNone/>
              <a:defRPr sz="1500">
                <a:solidFill>
                  <a:schemeClr val="tx1">
                    <a:tint val="75000"/>
                  </a:schemeClr>
                </a:solidFill>
              </a:defRPr>
            </a:lvl7pPr>
            <a:lvl8pPr marL="3200267" indent="0">
              <a:buNone/>
              <a:defRPr sz="1500">
                <a:solidFill>
                  <a:schemeClr val="tx1">
                    <a:tint val="75000"/>
                  </a:schemeClr>
                </a:solidFill>
              </a:defRPr>
            </a:lvl8pPr>
            <a:lvl9pPr marL="365744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noAutofit/>
          </a:bodyPr>
          <a:lstStyle>
            <a:lvl1pPr>
              <a:defRPr>
                <a:solidFill>
                  <a:schemeClr val="bg1">
                    <a:lumMod val="60000"/>
                    <a:lumOff val="40000"/>
                  </a:schemeClr>
                </a:solidFill>
              </a:defRPr>
            </a:lvl1pPr>
          </a:lstStyle>
          <a:p>
            <a:fld id="{19816439-F3A6-4E53-9E59-0015DD1FA257}"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14" name="TextBox 13"/>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noAutofit/>
          </a:bodyPr>
          <a:lstStyle>
            <a:lvl1pPr>
              <a:defRPr>
                <a:solidFill>
                  <a:schemeClr val="bg1">
                    <a:lumMod val="60000"/>
                    <a:lumOff val="40000"/>
                  </a:schemeClr>
                </a:solidFill>
              </a:defRPr>
            </a:lvl1p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noAutofit/>
          </a:bodyPr>
          <a:lstStyle>
            <a:lvl1pPr>
              <a:defRPr>
                <a:solidFill>
                  <a:schemeClr val="bg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5"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4" name="Text Placeholder 3"/>
          <p:cNvSpPr>
            <a:spLocks noGrp="1"/>
          </p:cNvSpPr>
          <p:nvPr>
            <p:ph type="body" sz="half" idx="2"/>
          </p:nvPr>
        </p:nvSpPr>
        <p:spPr>
          <a:xfrm>
            <a:off x="531813" y="3657600"/>
            <a:ext cx="4800599" cy="1645920"/>
          </a:xfrm>
        </p:spPr>
        <p:txBody>
          <a:bodyPr>
            <a:noAutofit/>
          </a:bodyPr>
          <a:lstStyle>
            <a:lvl1pPr marL="0" indent="0">
              <a:spcBef>
                <a:spcPts val="0"/>
              </a:spcBef>
              <a:buNone/>
              <a:defRPr sz="2400" b="1"/>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3" name="Picture Placeholder 2" descr="A photo of your product can be included here"/>
          <p:cNvSpPr>
            <a:spLocks noGrp="1"/>
          </p:cNvSpPr>
          <p:nvPr>
            <p:ph type="pic" idx="1"/>
          </p:nvPr>
        </p:nvSpPr>
        <p:spPr>
          <a:xfrm>
            <a:off x="5588456" y="533400"/>
            <a:ext cx="6068558" cy="5410200"/>
          </a:xfrm>
          <a:no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6CFF0A86-8A92-4FBC-80CD-36517BAA55B7}"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670370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mote Speaker 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E11BFD-AD4C-4A98-9D38-1958507EA4E5}" type="datetime1">
              <a:rPr lang="en-US" smtClean="0">
                <a:solidFill>
                  <a:srgbClr val="5F5F5F">
                    <a:lumMod val="60000"/>
                    <a:lumOff val="40000"/>
                  </a:srgbClr>
                </a:solidFill>
              </a:rPr>
              <a:pPr/>
              <a:t>10/10/2014</a:t>
            </a:fld>
            <a:endParaRPr lang="en-US" dirty="0">
              <a:solidFill>
                <a:srgbClr val="5F5F5F">
                  <a:lumMod val="60000"/>
                  <a:lumOff val="40000"/>
                </a:srgbClr>
              </a:solidFill>
            </a:endParaRPr>
          </a:p>
        </p:txBody>
      </p:sp>
      <p:sp>
        <p:nvSpPr>
          <p:cNvPr id="4" name="Footer Placeholder 3"/>
          <p:cNvSpPr>
            <a:spLocks noGrp="1"/>
          </p:cNvSpPr>
          <p:nvPr>
            <p:ph type="ftr" sz="quarter" idx="11"/>
          </p:nvPr>
        </p:nvSpPr>
        <p:spPr/>
        <p:txBody>
          <a:bodyPr/>
          <a:lstStyle/>
          <a:p>
            <a:r>
              <a:rPr lang="en-US" smtClean="0">
                <a:solidFill>
                  <a:srgbClr val="5F5F5F">
                    <a:lumMod val="60000"/>
                    <a:lumOff val="40000"/>
                  </a:srgbClr>
                </a:solidFill>
              </a:rPr>
              <a:t>Oracle Confidential – Internal/Restricted/Highly Restricted</a:t>
            </a:r>
            <a:endParaRPr lang="en-US" dirty="0">
              <a:solidFill>
                <a:srgbClr val="5F5F5F">
                  <a:lumMod val="60000"/>
                  <a:lumOff val="40000"/>
                </a:srgbClr>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lumMod val="60000"/>
                    <a:lumOff val="40000"/>
                  </a:srgbClr>
                </a:solidFill>
              </a:rPr>
              <a:pPr/>
              <a:t>‹#›</a:t>
            </a:fld>
            <a:endParaRPr lang="en-US" dirty="0">
              <a:solidFill>
                <a:srgbClr val="5F5F5F">
                  <a:lumMod val="60000"/>
                  <a:lumOff val="40000"/>
                </a:srgbClr>
              </a:solidFill>
            </a:endParaRPr>
          </a:p>
        </p:txBody>
      </p:sp>
      <p:sp>
        <p:nvSpPr>
          <p:cNvPr id="6" name="Picture Placeholder 2" descr="If presenting remotely, you can insert your photo here"/>
          <p:cNvSpPr>
            <a:spLocks noGrp="1" noChangeAspect="1"/>
          </p:cNvSpPr>
          <p:nvPr>
            <p:ph type="pic" idx="1"/>
          </p:nvPr>
        </p:nvSpPr>
        <p:spPr>
          <a:xfrm>
            <a:off x="2286000" y="1828800"/>
            <a:ext cx="3474720" cy="3841445"/>
          </a:xfrm>
          <a:no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1" name="Text Placeholder 10"/>
          <p:cNvSpPr>
            <a:spLocks noGrp="1"/>
          </p:cNvSpPr>
          <p:nvPr>
            <p:ph type="body" sz="quarter" idx="14"/>
          </p:nvPr>
        </p:nvSpPr>
        <p:spPr>
          <a:xfrm>
            <a:off x="6035041" y="1828799"/>
            <a:ext cx="5102352" cy="3840480"/>
          </a:xfrm>
        </p:spPr>
        <p:txBody>
          <a:bodyPr anchor="ctr" anchorCtr="0"/>
          <a:lstStyle>
            <a:lvl1pPr>
              <a:spcBef>
                <a:spcPts val="0"/>
              </a:spcBef>
              <a:spcAft>
                <a:spcPts val="800"/>
              </a:spcAft>
              <a:buClr>
                <a:schemeClr val="bg1"/>
              </a:buClr>
              <a:defRPr b="1"/>
            </a:lvl1pPr>
            <a:lvl2pPr marL="228591">
              <a:spcBef>
                <a:spcPts val="0"/>
              </a:spcBef>
              <a:buClr>
                <a:schemeClr val="bg1"/>
              </a:buClr>
              <a:defRPr/>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xmlns="" val="15962563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591" indent="-228591"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088" indent="-292088">
              <a:spcBef>
                <a:spcPts val="0"/>
              </a:spcBef>
              <a:buClr>
                <a:schemeClr val="tx1"/>
              </a:buClr>
              <a:buFont typeface="Arial" panose="020B0604020202020204" pitchFamily="34" charset="0"/>
              <a:buChar char="–"/>
              <a:defRPr sz="24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FBC65A-03AE-423D-B3EC-68D1D32BF9D6}"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9450984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4" y="1524001"/>
            <a:ext cx="11126522" cy="4419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4DFF8407-1914-433A-A67C-856EC2391610}" type="datetime1">
              <a:rPr lang="en-US"/>
              <a:pPr>
                <a:defRPr/>
              </a:pPr>
              <a:t>10/10/2014</a:t>
            </a:fld>
            <a:endParaRPr dirty="0"/>
          </a:p>
        </p:txBody>
      </p:sp>
      <p:sp>
        <p:nvSpPr>
          <p:cNvPr id="5"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3BD664C4-7EB0-441E-B2C8-EBB618006D41}" type="slidenum">
              <a:rPr/>
              <a:pPr>
                <a:defRPr/>
              </a:pPr>
              <a:t>‹#›</a:t>
            </a:fld>
            <a:endParaRPr dirty="0"/>
          </a:p>
        </p:txBody>
      </p:sp>
    </p:spTree>
  </p:cSld>
  <p:clrMapOvr>
    <a:masterClrMapping/>
  </p:clrMapOvr>
  <p:transition spd="med">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hasCustomPrompt="1"/>
          </p:nvPr>
        </p:nvSpPr>
        <p:spPr>
          <a:xfrm>
            <a:off x="531813" y="1905000"/>
            <a:ext cx="2194560" cy="3072384"/>
          </a:xfrm>
          <a:noFill/>
        </p:spPr>
        <p:txBody>
          <a:bodyPr tIns="91436">
            <a:noAutofit/>
          </a:bodyPr>
          <a:lstStyle>
            <a:lvl1pPr marL="0" indent="0" algn="ctr">
              <a:spcBef>
                <a:spcPts val="0"/>
              </a:spcBef>
              <a:buNone/>
              <a:defRPr sz="1900" baseline="0">
                <a:solidFill>
                  <a:schemeClr val="tx1"/>
                </a:solidFill>
              </a:defRPr>
            </a:lvl1pPr>
          </a:lstStyle>
          <a:p>
            <a:r>
              <a:rPr dirty="0"/>
              <a:t>Click icon to insert picture</a:t>
            </a:r>
          </a:p>
        </p:txBody>
      </p:sp>
      <p:sp>
        <p:nvSpPr>
          <p:cNvPr id="2" name="Title 1"/>
          <p:cNvSpPr>
            <a:spLocks noGrp="1"/>
          </p:cNvSpPr>
          <p:nvPr>
            <p:ph type="title" hasCustomPrompt="1"/>
          </p:nvPr>
        </p:nvSpPr>
        <p:spPr>
          <a:xfrm>
            <a:off x="3198812" y="1905000"/>
            <a:ext cx="8456613" cy="2209800"/>
          </a:xfrm>
        </p:spPr>
        <p:txBody>
          <a:bodyPr anchor="t"/>
          <a:lstStyle>
            <a:lvl1pPr marL="228591" indent="-228591"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088" indent="-292088">
              <a:spcBef>
                <a:spcPts val="0"/>
              </a:spcBef>
              <a:buClr>
                <a:schemeClr val="tx1"/>
              </a:buClr>
              <a:buFont typeface="Arial" panose="020B0604020202020204" pitchFamily="34" charset="0"/>
              <a:buChar char="–"/>
              <a:defRPr sz="24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FBC65A-03AE-423D-B3EC-68D1D32BF9D6}"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10277668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5" y="1524001"/>
            <a:ext cx="5410197"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F189F9BA-FB97-45D5-8F27-56629FBBC98C}"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5201661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9" name="Straight Connector 8"/>
          <p:cNvCxnSpPr/>
          <p:nvPr/>
        </p:nvCxnSpPr>
        <p:spPr bwMode="ltGray">
          <a:xfrm>
            <a:off x="4189411"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4357053"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AA91E92C-9068-4C32-AE92-C97502324FE4}"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533714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2"/>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5" y="1524002"/>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5EDC5EE-48A0-4FB5-B27F-88FDBE6F1684}"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
        <p:nvSpPr>
          <p:cNvPr id="8" name="Content Placeholder 2"/>
          <p:cNvSpPr>
            <a:spLocks noGrp="1"/>
          </p:cNvSpPr>
          <p:nvPr>
            <p:ph sz="half" idx="13"/>
          </p:nvPr>
        </p:nvSpPr>
        <p:spPr>
          <a:xfrm>
            <a:off x="531813" y="3810002"/>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5" y="3810002"/>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12263345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dirty="0"/>
          </a:p>
        </p:txBody>
      </p:sp>
      <p:sp>
        <p:nvSpPr>
          <p:cNvPr id="12" name="Text Placeholder 11"/>
          <p:cNvSpPr>
            <a:spLocks noGrp="1"/>
          </p:cNvSpPr>
          <p:nvPr>
            <p:ph type="body" sz="quarter" idx="15"/>
          </p:nvPr>
        </p:nvSpPr>
        <p:spPr>
          <a:xfrm>
            <a:off x="2436810" y="1524001"/>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7" name="Text Placeholder 11"/>
          <p:cNvSpPr>
            <a:spLocks noGrp="1"/>
          </p:cNvSpPr>
          <p:nvPr>
            <p:ph type="body" sz="quarter" idx="17"/>
          </p:nvPr>
        </p:nvSpPr>
        <p:spPr>
          <a:xfrm>
            <a:off x="2436810" y="3931920"/>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A3CED5-6656-4A7A-BB77-071ABD96C5A2}"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4281250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2" name="Title 1" descr="A large metric can be called out here in font size 166pt, Calibri"/>
          <p:cNvSpPr>
            <a:spLocks noGrp="1"/>
          </p:cNvSpPr>
          <p:nvPr>
            <p:ph type="title" hasCustomPrompt="1"/>
          </p:nvPr>
        </p:nvSpPr>
        <p:spPr>
          <a:xfrm>
            <a:off x="760413" y="1524000"/>
            <a:ext cx="4076699" cy="2743200"/>
          </a:xfrm>
        </p:spPr>
        <p:txBody>
          <a:bodyPr anchor="ctr"/>
          <a:lstStyle>
            <a:lvl1pPr algn="r">
              <a:defRPr sz="16700" b="1">
                <a:solidFill>
                  <a:schemeClr val="accent5"/>
                </a:solidFill>
              </a:defRPr>
            </a:lvl1pPr>
          </a:lstStyle>
          <a:p>
            <a:r>
              <a:rPr lang="en-US" dirty="0" smtClean="0"/>
              <a:t>XX</a:t>
            </a:r>
            <a:endParaRPr lang="en-US" dirty="0"/>
          </a:p>
        </p:txBody>
      </p:sp>
      <p:sp>
        <p:nvSpPr>
          <p:cNvPr id="12" name="Text Placeholder 11"/>
          <p:cNvSpPr>
            <a:spLocks noGrp="1"/>
          </p:cNvSpPr>
          <p:nvPr>
            <p:ph type="body" sz="quarter" idx="15"/>
          </p:nvPr>
        </p:nvSpPr>
        <p:spPr>
          <a:xfrm>
            <a:off x="5256213" y="1524000"/>
            <a:ext cx="5029201" cy="2743200"/>
          </a:xfrm>
        </p:spPr>
        <p:txBody>
          <a:bodyPr anchor="ctr">
            <a:noAutofit/>
          </a:bodyPr>
          <a:lstStyle>
            <a:lvl1pPr marL="0" indent="0">
              <a:spcBef>
                <a:spcPts val="1200"/>
              </a:spcBef>
              <a:buFont typeface="Arial" panose="020B0604020202020204" pitchFamily="34" charset="0"/>
              <a:buNone/>
              <a:defRPr sz="28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A3CED5-6656-4A7A-BB77-071ABD96C5A2}"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7393865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Text Placeholder 2"/>
          <p:cNvSpPr>
            <a:spLocks noGrp="1"/>
          </p:cNvSpPr>
          <p:nvPr>
            <p:ph type="body" idx="1"/>
          </p:nvPr>
        </p:nvSpPr>
        <p:spPr>
          <a:xfrm>
            <a:off x="531812" y="1524000"/>
            <a:ext cx="5413249" cy="762000"/>
          </a:xfrm>
        </p:spPr>
        <p:txBody>
          <a:bodyPr anchor="ctr">
            <a:noAutofit/>
          </a:bodyPr>
          <a:lstStyle>
            <a:lvl1pPr marL="0" indent="0">
              <a:spcBef>
                <a:spcPts val="0"/>
              </a:spcBef>
              <a:buNone/>
              <a:defRPr sz="28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9" cy="35814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Text Placeholder 4"/>
          <p:cNvSpPr>
            <a:spLocks noGrp="1"/>
          </p:cNvSpPr>
          <p:nvPr>
            <p:ph type="body" sz="quarter" idx="3"/>
          </p:nvPr>
        </p:nvSpPr>
        <p:spPr>
          <a:xfrm>
            <a:off x="6243764" y="1524000"/>
            <a:ext cx="5413249" cy="762000"/>
          </a:xfrm>
        </p:spPr>
        <p:txBody>
          <a:bodyPr anchor="ctr">
            <a:noAutofit/>
          </a:bodyPr>
          <a:lstStyle>
            <a:lvl1pPr marL="0" indent="0">
              <a:spcBef>
                <a:spcPts val="0"/>
              </a:spcBef>
              <a:buNone/>
              <a:defRPr sz="28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9" cy="35814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noAutofit/>
          </a:bodyPr>
          <a:lstStyle/>
          <a:p>
            <a:fld id="{35287FB7-DD26-4AD5-8D24-298016D86790}"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8" name="Footer Placeholder 7"/>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9" name="Slide Number Placeholder 8"/>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7870018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52D99EC-ABE5-42A5-B15B-B8C044BE7365}"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4" name="Footer Placeholder 3"/>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3376993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3" name="Date Placeholder 2"/>
          <p:cNvSpPr>
            <a:spLocks noGrp="1"/>
          </p:cNvSpPr>
          <p:nvPr>
            <p:ph type="dt" sz="half" idx="10"/>
          </p:nvPr>
        </p:nvSpPr>
        <p:spPr/>
        <p:txBody>
          <a:bodyPr/>
          <a:lstStyle/>
          <a:p>
            <a:fld id="{CD2D53DD-9B43-42E6-B664-927F3AEBDA21}"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4" name="Footer Placeholder 3"/>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41636203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53D265-744D-4F8C-A86B-A5B53F14B0D6}"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6082293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4"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Text Placeholder 12"/>
          <p:cNvSpPr>
            <a:spLocks noGrp="1"/>
          </p:cNvSpPr>
          <p:nvPr>
            <p:ph type="body" sz="quarter" idx="13"/>
          </p:nvPr>
        </p:nvSpPr>
        <p:spPr>
          <a:xfrm>
            <a:off x="531817"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lang="en-US" smtClean="0"/>
              <a:t>Click to edit Master text styles</a:t>
            </a:r>
          </a:p>
        </p:txBody>
      </p:sp>
      <p:sp>
        <p:nvSpPr>
          <p:cNvPr id="5" name="Date Placeholder 3"/>
          <p:cNvSpPr>
            <a:spLocks noGrp="1"/>
          </p:cNvSpPr>
          <p:nvPr>
            <p:ph type="dt" sz="half" idx="14"/>
          </p:nvPr>
        </p:nvSpPr>
        <p:spPr/>
        <p:txBody>
          <a:bodyPr/>
          <a:lstStyle>
            <a:lvl1pPr>
              <a:defRPr/>
            </a:lvl1pPr>
          </a:lstStyle>
          <a:p>
            <a:pPr>
              <a:defRPr/>
            </a:pPr>
            <a:fld id="{4BDDCDE6-B107-46EB-9A0C-F02C52F43862}" type="datetime1">
              <a:rPr lang="en-US"/>
              <a:pPr>
                <a:defRPr/>
              </a:pPr>
              <a:t>10/10/2014</a:t>
            </a:fld>
            <a:endParaRPr dirty="0"/>
          </a:p>
        </p:txBody>
      </p:sp>
      <p:sp>
        <p:nvSpPr>
          <p:cNvPr id="6" name="Footer Placeholder 4"/>
          <p:cNvSpPr>
            <a:spLocks noGrp="1"/>
          </p:cNvSpPr>
          <p:nvPr>
            <p:ph type="ftr" sz="quarter" idx="15"/>
          </p:nvPr>
        </p:nvSpPr>
        <p:spPr/>
        <p:txBody>
          <a:bodyPr/>
          <a:lstStyle>
            <a:lvl1pPr>
              <a:defRPr/>
            </a:lvl1pPr>
          </a:lstStyle>
          <a:p>
            <a:pPr>
              <a:defRPr/>
            </a:pPr>
            <a:r>
              <a:t>Oracle Confidential – Internal/Restricted/Highly Restricted</a:t>
            </a:r>
          </a:p>
        </p:txBody>
      </p:sp>
      <p:sp>
        <p:nvSpPr>
          <p:cNvPr id="8" name="Slide Number Placeholder 5"/>
          <p:cNvSpPr>
            <a:spLocks noGrp="1"/>
          </p:cNvSpPr>
          <p:nvPr>
            <p:ph type="sldNum" sz="quarter" idx="16"/>
          </p:nvPr>
        </p:nvSpPr>
        <p:spPr/>
        <p:txBody>
          <a:bodyPr/>
          <a:lstStyle>
            <a:lvl1pPr>
              <a:defRPr/>
            </a:lvl1pPr>
          </a:lstStyle>
          <a:p>
            <a:pPr>
              <a:defRPr/>
            </a:pPr>
            <a:fld id="{1236DEC8-5130-4811-A6FE-DF5A4DA45F0B}" type="slidenum">
              <a:rPr/>
              <a:pPr>
                <a:defRPr/>
              </a:pPr>
              <a:t>‹#›</a:t>
            </a:fld>
            <a:endParaRPr dirty="0"/>
          </a:p>
        </p:txBody>
      </p:sp>
    </p:spTree>
  </p:cSld>
  <p:clrMapOvr>
    <a:masterClrMapping/>
  </p:clrMapOvr>
  <p:transition spd="med">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descr="Chart using colors from the approved palette included here"/>
          <p:cNvSpPr>
            <a:spLocks noGrp="1"/>
          </p:cNvSpPr>
          <p:nvPr>
            <p:ph idx="1"/>
          </p:nvPr>
        </p:nvSpPr>
        <p:spPr>
          <a:xfrm>
            <a:off x="531662" y="1524000"/>
            <a:ext cx="7589520"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879725" cy="4419600"/>
          </a:xfrm>
        </p:spPr>
        <p:txBody>
          <a:bodyPr>
            <a:noAutofit/>
          </a:bodyPr>
          <a:lstStyle>
            <a:lvl1pPr marL="0" indent="0">
              <a:buNone/>
              <a:defRPr sz="20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2C216A-5BF3-4B4A-AA09-367DB23952F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4578507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4-color photo can be included here"/>
          <p:cNvSpPr>
            <a:spLocks noGrp="1"/>
          </p:cNvSpPr>
          <p:nvPr>
            <p:ph type="pic" idx="1"/>
          </p:nvPr>
        </p:nvSpPr>
        <p:spPr bwMode="gray">
          <a:xfrm>
            <a:off x="531813" y="1524000"/>
            <a:ext cx="6095999" cy="4416725"/>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7008814" y="1524000"/>
            <a:ext cx="4648201" cy="4419600"/>
          </a:xfrm>
        </p:spPr>
        <p:txBody>
          <a:bodyPr>
            <a:noAutofit/>
          </a:bodyPr>
          <a:lstStyle>
            <a:lvl1pPr marL="0" indent="0">
              <a:buNone/>
              <a:defRPr sz="20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3E2FA5-E451-48BD-84C5-AAF06D19CB12}"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058274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Picture Placeholder 2" descr="Two 4-color photos can be included here"/>
          <p:cNvSpPr>
            <a:spLocks noGrp="1"/>
          </p:cNvSpPr>
          <p:nvPr>
            <p:ph type="pic" idx="1"/>
          </p:nvPr>
        </p:nvSpPr>
        <p:spPr bwMode="gray">
          <a:xfrm>
            <a:off x="531812" y="1524000"/>
            <a:ext cx="5413249" cy="347472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3" y="5105400"/>
            <a:ext cx="5410200" cy="838200"/>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9" name="Picture Placeholder 2"/>
          <p:cNvSpPr>
            <a:spLocks noGrp="1"/>
          </p:cNvSpPr>
          <p:nvPr>
            <p:ph type="pic" idx="13"/>
          </p:nvPr>
        </p:nvSpPr>
        <p:spPr bwMode="gray">
          <a:xfrm>
            <a:off x="6246811" y="1524000"/>
            <a:ext cx="5413249" cy="347472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2" y="5105400"/>
            <a:ext cx="5410200" cy="838200"/>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B64933-8490-48F1-856F-778E124FF883}"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9089822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Picture Placeholder 2" descr="Three 4-color photos can be included here"/>
          <p:cNvSpPr>
            <a:spLocks noGrp="1"/>
          </p:cNvSpPr>
          <p:nvPr>
            <p:ph type="pic" idx="1"/>
          </p:nvPr>
        </p:nvSpPr>
        <p:spPr bwMode="gray">
          <a:xfrm>
            <a:off x="531814"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3"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cxnSp>
        <p:nvCxnSpPr>
          <p:cNvPr id="11" name="Straight Connector 10"/>
          <p:cNvCxnSpPr/>
          <p:nvPr/>
        </p:nvCxnSpPr>
        <p:spPr bwMode="ltGray">
          <a:xfrm>
            <a:off x="4189411"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9" name="Picture Placeholder 2"/>
          <p:cNvSpPr>
            <a:spLocks noGrp="1"/>
          </p:cNvSpPr>
          <p:nvPr>
            <p:ph type="pic" idx="13"/>
          </p:nvPr>
        </p:nvSpPr>
        <p:spPr bwMode="gray">
          <a:xfrm>
            <a:off x="4357053"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3"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3" name="Picture Placeholder 2"/>
          <p:cNvSpPr>
            <a:spLocks noGrp="1"/>
          </p:cNvSpPr>
          <p:nvPr>
            <p:ph type="pic" idx="15"/>
          </p:nvPr>
        </p:nvSpPr>
        <p:spPr bwMode="gray">
          <a:xfrm>
            <a:off x="8182292" y="1524000"/>
            <a:ext cx="3474720" cy="3048000"/>
          </a:xfrm>
          <a:solidFill>
            <a:schemeClr val="bg2"/>
          </a:solid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7"/>
            <a:ext cx="3474720" cy="1242204"/>
          </a:xfrm>
        </p:spPr>
        <p:txBody>
          <a:bodyPr>
            <a:noAutofit/>
          </a:bodyPr>
          <a:lstStyle>
            <a:lvl1pPr marL="0" indent="0">
              <a:buNone/>
              <a:defRPr sz="19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F5346-BDDE-46E4-B222-C487F9E706DD}"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790854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rtphone and Tablet: Horizontal">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dirty="0"/>
          </a:p>
        </p:txBody>
      </p:sp>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16718" y="1522827"/>
            <a:ext cx="6495365" cy="4567423"/>
          </a:xfrm>
          <a:prstGeom prst="rect">
            <a:avLst/>
          </a:prstGeom>
        </p:spPr>
      </p:pic>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2" name="Picture 11" descr="Photos, screen captures, graphics can be inserted in a white mobile phone and tablet"/>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a:stretch/>
        </p:blipFill>
        <p:spPr>
          <a:xfrm>
            <a:off x="1770063" y="1828801"/>
            <a:ext cx="1840875" cy="3887139"/>
          </a:xfrm>
          <a:prstGeom prst="rect">
            <a:avLst/>
          </a:prstGeom>
        </p:spPr>
      </p:pic>
      <p:sp>
        <p:nvSpPr>
          <p:cNvPr id="13" name="Picture Placeholder 2"/>
          <p:cNvSpPr>
            <a:spLocks noGrp="1"/>
          </p:cNvSpPr>
          <p:nvPr>
            <p:ph type="pic" idx="1"/>
          </p:nvPr>
        </p:nvSpPr>
        <p:spPr bwMode="gray">
          <a:xfrm>
            <a:off x="1888693" y="2372664"/>
            <a:ext cx="1618488" cy="2834640"/>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7454445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martphone and Tablet: Vertical">
    <p:spTree>
      <p:nvGrpSpPr>
        <p:cNvPr id="1" name=""/>
        <p:cNvGrpSpPr/>
        <p:nvPr/>
      </p:nvGrpSpPr>
      <p:grpSpPr>
        <a:xfrm>
          <a:off x="0" y="0"/>
          <a:ext cx="0" cy="0"/>
          <a:chOff x="0" y="0"/>
          <a:chExt cx="0" cy="0"/>
        </a:xfrm>
      </p:grpSpPr>
      <p:sp>
        <p:nvSpPr>
          <p:cNvPr id="2" name="Title 1"/>
          <p:cNvSpPr>
            <a:spLocks noGrp="1"/>
          </p:cNvSpPr>
          <p:nvPr>
            <p:ph type="title"/>
          </p:nvPr>
        </p:nvSpPr>
        <p:spPr>
          <a:xfrm>
            <a:off x="531814" y="406400"/>
            <a:ext cx="5562600" cy="889000"/>
          </a:xfrm>
        </p:spPr>
        <p:txBody>
          <a:bodyPr anchor="b">
            <a:noAutofit/>
          </a:bodyPr>
          <a:lstStyle>
            <a:lvl1pPr algn="l">
              <a:defRPr sz="3600" b="0"/>
            </a:lvl1pPr>
          </a:lstStyle>
          <a:p>
            <a:r>
              <a:rPr lang="en-US" smtClean="0"/>
              <a:t>Click to edit Master title style</a:t>
            </a:r>
            <a:endParaRPr dirty="0"/>
          </a:p>
        </p:txBody>
      </p:sp>
      <p:pic>
        <p:nvPicPr>
          <p:cNvPr id="13" name="Picture 12" descr="Photos, screen captures, graphics can be inserted in a white mobile phone and tablet"/>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3960812" y="1905001"/>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0" name="Picture 9"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xmlns="" val="0"/>
              </a:ext>
            </a:extLst>
          </a:blip>
          <a:srcRect r="7518"/>
          <a:stretch/>
        </p:blipFill>
        <p:spPr>
          <a:xfrm rot="5400000">
            <a:off x="5748378" y="1113567"/>
            <a:ext cx="6007047" cy="4567424"/>
          </a:xfrm>
          <a:prstGeom prst="rect">
            <a:avLst/>
          </a:prstGeom>
        </p:spPr>
      </p:pic>
      <p:sp>
        <p:nvSpPr>
          <p:cNvPr id="9" name="Picture Placeholder 2"/>
          <p:cNvSpPr>
            <a:spLocks noGrp="1"/>
          </p:cNvSpPr>
          <p:nvPr>
            <p:ph type="pic" idx="13"/>
          </p:nvPr>
        </p:nvSpPr>
        <p:spPr bwMode="gray">
          <a:xfrm>
            <a:off x="6747674" y="1013145"/>
            <a:ext cx="3962137" cy="5252348"/>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7206340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39"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xmlns="" val="0"/>
              </a:ext>
            </a:extLst>
          </a:blip>
          <a:stretch>
            <a:fillRect/>
          </a:stretch>
        </p:blipFill>
        <p:spPr>
          <a:xfrm>
            <a:off x="4257675" y="1584167"/>
            <a:ext cx="5829300" cy="4109595"/>
          </a:xfrm>
          <a:prstGeom prst="rect">
            <a:avLst/>
          </a:prstGeom>
        </p:spPr>
      </p:pic>
      <p:sp>
        <p:nvSpPr>
          <p:cNvPr id="16" name="Picture Placeholder 2"/>
          <p:cNvSpPr>
            <a:spLocks noGrp="1"/>
          </p:cNvSpPr>
          <p:nvPr>
            <p:ph type="pic" idx="13"/>
          </p:nvPr>
        </p:nvSpPr>
        <p:spPr bwMode="gray">
          <a:xfrm>
            <a:off x="4532312" y="1971677"/>
            <a:ext cx="5246688" cy="3324225"/>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761301" y="1981200"/>
            <a:ext cx="1877251" cy="3634952"/>
          </a:xfrm>
          <a:prstGeom prst="rect">
            <a:avLst/>
          </a:prstGeom>
        </p:spPr>
      </p:pic>
      <p:sp>
        <p:nvSpPr>
          <p:cNvPr id="18" name="Picture Placeholder 2"/>
          <p:cNvSpPr>
            <a:spLocks noGrp="1"/>
          </p:cNvSpPr>
          <p:nvPr>
            <p:ph type="pic" idx="1"/>
          </p:nvPr>
        </p:nvSpPr>
        <p:spPr bwMode="gray">
          <a:xfrm>
            <a:off x="1885139" y="2363139"/>
            <a:ext cx="1631568" cy="2894661"/>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8608192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sp>
        <p:nvSpPr>
          <p:cNvPr id="2" name="Title 1"/>
          <p:cNvSpPr>
            <a:spLocks noGrp="1"/>
          </p:cNvSpPr>
          <p:nvPr>
            <p:ph type="title"/>
          </p:nvPr>
        </p:nvSpPr>
        <p:spPr>
          <a:xfrm>
            <a:off x="531814" y="406400"/>
            <a:ext cx="5562600" cy="889000"/>
          </a:xfrm>
        </p:spPr>
        <p:txBody>
          <a:bodyPr anchor="b">
            <a:noAutofit/>
          </a:bodyPr>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6A15AD86-CD0E-461B-AA18-D070A5CB2CA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xmlns="" val="0"/>
              </a:ext>
            </a:extLst>
          </a:blip>
          <a:srcRect/>
          <a:stretch/>
        </p:blipFill>
        <p:spPr>
          <a:xfrm rot="5400000">
            <a:off x="5794267" y="1258782"/>
            <a:ext cx="5935471" cy="4345393"/>
          </a:xfrm>
          <a:prstGeom prst="rect">
            <a:avLst/>
          </a:prstGeom>
        </p:spPr>
      </p:pic>
      <p:sp>
        <p:nvSpPr>
          <p:cNvPr id="11" name="Picture Placeholder 2"/>
          <p:cNvSpPr>
            <a:spLocks noGrp="1"/>
          </p:cNvSpPr>
          <p:nvPr>
            <p:ph type="pic" idx="13"/>
          </p:nvPr>
        </p:nvSpPr>
        <p:spPr bwMode="gray">
          <a:xfrm>
            <a:off x="7019926" y="771525"/>
            <a:ext cx="3486149" cy="5534025"/>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961575" y="2019300"/>
            <a:ext cx="1877251" cy="3634952"/>
          </a:xfrm>
          <a:prstGeom prst="rect">
            <a:avLst/>
          </a:prstGeom>
        </p:spPr>
      </p:pic>
      <p:sp>
        <p:nvSpPr>
          <p:cNvPr id="18" name="Picture Placeholder 2"/>
          <p:cNvSpPr>
            <a:spLocks noGrp="1"/>
          </p:cNvSpPr>
          <p:nvPr>
            <p:ph type="pic" idx="14"/>
          </p:nvPr>
        </p:nvSpPr>
        <p:spPr bwMode="gray">
          <a:xfrm>
            <a:off x="4088968" y="2401239"/>
            <a:ext cx="1618488" cy="2894661"/>
          </a:xfrm>
          <a:solidFill>
            <a:schemeClr val="bg2"/>
          </a:solidFill>
          <a:ln w="12700">
            <a:solidFill>
              <a:schemeClr val="bg2"/>
            </a:solidFill>
          </a:ln>
        </p:spPr>
        <p:txBody>
          <a:bodyPr tIns="182872">
            <a:noAutofit/>
          </a:bodyPr>
          <a:lstStyle>
            <a:lvl1pPr marL="0" indent="0" algn="ctr">
              <a:buNone/>
              <a:defRPr sz="20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Tree>
    <p:extLst>
      <p:ext uri="{BB962C8B-B14F-4D97-AF65-F5344CB8AC3E}">
        <p14:creationId xmlns:p14="http://schemas.microsoft.com/office/powerpoint/2010/main" xmlns="" val="1876601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39">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grpSp>
        <p:nvGrpSpPr>
          <p:cNvPr id="2" name="Group 1"/>
          <p:cNvGrpSpPr/>
          <p:nvPr/>
        </p:nvGrpSpPr>
        <p:grpSpPr>
          <a:xfrm>
            <a:off x="-286" y="0"/>
            <a:ext cx="12189400"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3" name="Title 2"/>
          <p:cNvSpPr>
            <a:spLocks noGrp="1"/>
          </p:cNvSpPr>
          <p:nvPr>
            <p:ph type="title" hasCustomPrompt="1"/>
          </p:nvPr>
        </p:nvSpPr>
        <p:spPr>
          <a:xfrm>
            <a:off x="760413" y="609601"/>
            <a:ext cx="4572000" cy="2044700"/>
          </a:xfrm>
        </p:spPr>
        <p:txBody>
          <a:bodyPr/>
          <a:lstStyle>
            <a:lvl1pPr>
              <a:defRPr sz="13900" b="1"/>
            </a:lvl1pPr>
          </a:lstStyle>
          <a:p>
            <a:r>
              <a:rPr lang="en-US" dirty="0" smtClean="0"/>
              <a:t>XX</a:t>
            </a:r>
            <a:endParaRPr lang="en-US" dirty="0"/>
          </a:p>
        </p:txBody>
      </p:sp>
      <p:sp>
        <p:nvSpPr>
          <p:cNvPr id="22" name="Text Placeholder 12"/>
          <p:cNvSpPr>
            <a:spLocks noGrp="1"/>
          </p:cNvSpPr>
          <p:nvPr>
            <p:ph type="body" sz="quarter" idx="13" hasCustomPrompt="1"/>
          </p:nvPr>
        </p:nvSpPr>
        <p:spPr>
          <a:xfrm>
            <a:off x="760413" y="2666999"/>
            <a:ext cx="45720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5" name="Date Placeholder 4"/>
          <p:cNvSpPr>
            <a:spLocks noGrp="1"/>
          </p:cNvSpPr>
          <p:nvPr>
            <p:ph type="dt" sz="half" idx="10"/>
          </p:nvPr>
        </p:nvSpPr>
        <p:spPr/>
        <p:txBody>
          <a:bodyPr/>
          <a:lstStyle>
            <a:lvl1pPr>
              <a:defRPr>
                <a:solidFill>
                  <a:schemeClr val="bg1">
                    <a:lumMod val="60000"/>
                    <a:lumOff val="40000"/>
                  </a:schemeClr>
                </a:solidFill>
              </a:defRPr>
            </a:lvl1pPr>
          </a:lstStyle>
          <a:p>
            <a:fld id="{43D5EDE7-61B4-4C98-ADE6-D86346041BA3}"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14" name="TextBox 13"/>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6" name="Footer Placeholder 5"/>
          <p:cNvSpPr>
            <a:spLocks noGrp="1"/>
          </p:cNvSpPr>
          <p:nvPr>
            <p:ph type="ftr" sz="quarter" idx="11"/>
          </p:nvPr>
        </p:nvSpPr>
        <p:spPr/>
        <p:txBody>
          <a:bodyPr/>
          <a:lstStyle>
            <a:lvl1pPr>
              <a:defRPr>
                <a:solidFill>
                  <a:schemeClr val="bg1">
                    <a:lumMod val="60000"/>
                    <a:lumOff val="40000"/>
                  </a:schemeClr>
                </a:solidFill>
              </a:defRPr>
            </a:lvl1p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lvl1pPr>
              <a:defRPr>
                <a:solidFill>
                  <a:schemeClr val="bg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5"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39" userDrawn="1">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5" name="TextBox 4"/>
          <p:cNvSpPr txBox="1"/>
          <p:nvPr/>
        </p:nvSpPr>
        <p:spPr>
          <a:xfrm>
            <a:off x="531813" y="1371600"/>
            <a:ext cx="11125199"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3" y="2514600"/>
            <a:ext cx="11125199"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2" name="Date Placeholder 1"/>
          <p:cNvSpPr>
            <a:spLocks noGrp="1"/>
          </p:cNvSpPr>
          <p:nvPr>
            <p:ph type="dt" sz="half" idx="10"/>
          </p:nvPr>
        </p:nvSpPr>
        <p:spPr/>
        <p:txBody>
          <a:bodyPr>
            <a:noAutofit/>
          </a:bodyPr>
          <a:lstStyle/>
          <a:p>
            <a:fld id="{93A56FF2-64EC-4614-951E-8B8E4681BF2B}"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5978894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p:txBody>
          <a:bodyPr/>
          <a:lstStyle>
            <a:lvl1pPr>
              <a:defRPr/>
            </a:lvl1pPr>
          </a:lstStyle>
          <a:p>
            <a:pPr>
              <a:defRPr/>
            </a:pPr>
            <a:fld id="{36D6DBD0-D4FE-45EA-A713-F4D3FEF86040}" type="datetime1">
              <a:rPr lang="en-US"/>
              <a:pPr>
                <a:defRPr/>
              </a:pPr>
              <a:t>10/10/2014</a:t>
            </a:fld>
            <a:endParaRPr dirty="0"/>
          </a:p>
        </p:txBody>
      </p:sp>
      <p:sp>
        <p:nvSpPr>
          <p:cNvPr id="5" name="Footer Placeholder 4"/>
          <p:cNvSpPr>
            <a:spLocks noGrp="1"/>
          </p:cNvSpPr>
          <p:nvPr>
            <p:ph type="ftr" sz="quarter" idx="15"/>
          </p:nvPr>
        </p:nvSpPr>
        <p:spPr/>
        <p:txBody>
          <a:bodyPr/>
          <a:lstStyle>
            <a:lvl1pPr>
              <a:defRPr/>
            </a:lvl1pPr>
          </a:lstStyle>
          <a:p>
            <a:pPr>
              <a:defRPr/>
            </a:pPr>
            <a:r>
              <a:t>Oracle Confidential – Internal/Restricted/Highly Restricted</a:t>
            </a:r>
          </a:p>
        </p:txBody>
      </p:sp>
      <p:sp>
        <p:nvSpPr>
          <p:cNvPr id="6" name="Slide Number Placeholder 5"/>
          <p:cNvSpPr>
            <a:spLocks noGrp="1"/>
          </p:cNvSpPr>
          <p:nvPr>
            <p:ph type="sldNum" sz="quarter" idx="16"/>
          </p:nvPr>
        </p:nvSpPr>
        <p:spPr/>
        <p:txBody>
          <a:bodyPr/>
          <a:lstStyle>
            <a:lvl1pPr>
              <a:defRPr/>
            </a:lvl1pPr>
          </a:lstStyle>
          <a:p>
            <a:pPr>
              <a:defRPr/>
            </a:pPr>
            <a:fld id="{CD0359D7-7F43-4ADE-B5E1-CC6438D708B3}" type="slidenum">
              <a:rPr/>
              <a:pPr>
                <a:defRPr/>
              </a:pPr>
              <a:t>‹#›</a:t>
            </a:fld>
            <a:endParaRPr dirty="0"/>
          </a:p>
        </p:txBody>
      </p:sp>
    </p:spTree>
  </p:cSld>
  <p:clrMapOvr>
    <a:masterClrMapping/>
  </p:clrMapOvr>
  <p:transition spd="med">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5" name="TextBox 4"/>
          <p:cNvSpPr txBox="1"/>
          <p:nvPr/>
        </p:nvSpPr>
        <p:spPr>
          <a:xfrm>
            <a:off x="531813" y="1371600"/>
            <a:ext cx="11125199" cy="889000"/>
          </a:xfrm>
          <a:prstGeom prst="rect">
            <a:avLst/>
          </a:prstGeom>
          <a:noFill/>
        </p:spPr>
        <p:txBody>
          <a:bodyPr wrap="none" lIns="0" tIns="0" rIns="0" bIns="0" rtlCol="0" anchor="b">
            <a:noAutofit/>
          </a:bodyPr>
          <a:lstStyle/>
          <a:p>
            <a:pPr fontAlgn="auto">
              <a:lnSpc>
                <a:spcPct val="90000"/>
              </a:lnSpc>
              <a:spcBef>
                <a:spcPts val="0"/>
              </a:spcBef>
              <a:spcAft>
                <a:spcPts val="0"/>
              </a:spcAft>
            </a:pPr>
            <a:r>
              <a:rPr sz="3200" dirty="0">
                <a:solidFill>
                  <a:srgbClr val="5F5F5F"/>
                </a:solidFill>
                <a:latin typeface="Calibri"/>
                <a:cs typeface="+mn-cs"/>
              </a:rPr>
              <a:t>Safe Harbor Statement</a:t>
            </a:r>
          </a:p>
        </p:txBody>
      </p:sp>
      <p:sp>
        <p:nvSpPr>
          <p:cNvPr id="6" name="TextBox 5"/>
          <p:cNvSpPr txBox="1"/>
          <p:nvPr/>
        </p:nvSpPr>
        <p:spPr>
          <a:xfrm>
            <a:off x="531813" y="2514600"/>
            <a:ext cx="11125199" cy="2286000"/>
          </a:xfrm>
          <a:prstGeom prst="rect">
            <a:avLst/>
          </a:prstGeom>
          <a:noFill/>
        </p:spPr>
        <p:txBody>
          <a:bodyPr wrap="square" lIns="0" tIns="0" rIns="0" bIns="0" rtlCol="0" anchor="t">
            <a:noAutofit/>
          </a:bodyPr>
          <a:lstStyle/>
          <a:p>
            <a:pPr fontAlgn="auto">
              <a:lnSpc>
                <a:spcPct val="90000"/>
              </a:lnSpc>
              <a:spcBef>
                <a:spcPts val="0"/>
              </a:spcBef>
              <a:spcAft>
                <a:spcPts val="0"/>
              </a:spcAft>
            </a:pPr>
            <a:r>
              <a:rPr sz="2400" dirty="0">
                <a:solidFill>
                  <a:srgbClr val="5F5F5F"/>
                </a:solidFill>
                <a:latin typeface="Calibri"/>
                <a:cs typeface="+mn-cs"/>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
        <p:nvSpPr>
          <p:cNvPr id="2" name="Date Placeholder 1"/>
          <p:cNvSpPr>
            <a:spLocks noGrp="1"/>
          </p:cNvSpPr>
          <p:nvPr>
            <p:ph type="dt" sz="half" idx="10"/>
          </p:nvPr>
        </p:nvSpPr>
        <p:spPr/>
        <p:txBody>
          <a:bodyPr>
            <a:noAutofit/>
          </a:bodyPr>
          <a:lstStyle/>
          <a:p>
            <a:fld id="{AD051CE8-BCD3-4683-83D4-D0AC55C5EB15}"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358871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9802F-4D43-4C32-8177-0644B387545A}"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3" name="Footer Placeholder 2"/>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8" name="Picture 7" descr="&quot;Hardware and Software Engineered to work together&quot; tagline in red and black"/>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820861" y="2313433"/>
            <a:ext cx="6547104" cy="1832339"/>
          </a:xfrm>
          <a:prstGeom prst="rect">
            <a:avLst/>
          </a:prstGeom>
        </p:spPr>
      </p:pic>
    </p:spTree>
    <p:extLst>
      <p:ext uri="{BB962C8B-B14F-4D97-AF65-F5344CB8AC3E}">
        <p14:creationId xmlns:p14="http://schemas.microsoft.com/office/powerpoint/2010/main" xmlns="" val="3709137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hidden">
          <a:xfrm>
            <a:off x="138024" y="129397"/>
            <a:ext cx="11912778" cy="6547451"/>
          </a:xfrm>
          <a:prstGeom prst="rect">
            <a:avLst/>
          </a:prstGeom>
          <a:noFill/>
          <a:ln>
            <a:noFill/>
          </a:ln>
        </p:spPr>
      </p:pic>
      <p:grpSp>
        <p:nvGrpSpPr>
          <p:cNvPr id="3" name="Group 2"/>
          <p:cNvGrpSpPr/>
          <p:nvPr userDrawn="1"/>
        </p:nvGrpSpPr>
        <p:grpSpPr>
          <a:xfrm>
            <a:off x="-286" y="0"/>
            <a:ext cx="12189400" cy="6858000"/>
            <a:chOff x="-287" y="0"/>
            <a:chExt cx="12189399" cy="6858000"/>
          </a:xfrm>
        </p:grpSpPr>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pic>
        <p:nvPicPr>
          <p:cNvPr id="11" name="Picture 10"/>
          <p:cNvPicPr>
            <a:picLocks noChangeAspect="1"/>
          </p:cNvPicPr>
          <p:nvPr userDrawn="1"/>
        </p:nvPicPr>
        <p:blipFill>
          <a:blip r:embed="rId3" cstate="screen">
            <a:extLst>
              <a:ext uri="{28A0092B-C50C-407E-A947-70E740481C1C}">
                <a14:useLocalDpi xmlns:a14="http://schemas.microsoft.com/office/drawing/2010/main" xmlns="" val="0"/>
              </a:ext>
            </a:extLst>
          </a:blip>
          <a:stretch>
            <a:fillRect/>
          </a:stretch>
        </p:blipFill>
        <p:spPr bwMode="black">
          <a:xfrm>
            <a:off x="3822129" y="2843827"/>
            <a:ext cx="4544568" cy="569547"/>
          </a:xfrm>
          <a:prstGeom prst="rect">
            <a:avLst/>
          </a:prstGeom>
        </p:spPr>
      </p:pic>
    </p:spTree>
    <p:extLst>
      <p:ext uri="{BB962C8B-B14F-4D97-AF65-F5344CB8AC3E}">
        <p14:creationId xmlns:p14="http://schemas.microsoft.com/office/powerpoint/2010/main" xmlns="" val="10657555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2" y="1524001"/>
            <a:ext cx="11126522" cy="4419600"/>
          </a:xfrm>
        </p:spPr>
        <p:txBody>
          <a:bodyPr vert="eaVert">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noAutofit/>
          </a:bodyPr>
          <a:lstStyle/>
          <a:p>
            <a:fld id="{21991926-9D37-40E7-80C4-EC5F27AFCB67}" type="datetimeFigureOut">
              <a:rPr lang="en-US" smtClean="0">
                <a:solidFill>
                  <a:srgbClr val="5F5F5F">
                    <a:lumMod val="60000"/>
                    <a:lumOff val="40000"/>
                  </a:srgbClr>
                </a:solidFill>
              </a:rPr>
              <a:pPr/>
              <a:t>10/10/2014</a:t>
            </a:fld>
            <a:endParaRPr lang="en-US">
              <a:solidFill>
                <a:srgbClr val="5F5F5F">
                  <a:lumMod val="60000"/>
                  <a:lumOff val="40000"/>
                </a:srgbClr>
              </a:solidFill>
            </a:endParaRPr>
          </a:p>
        </p:txBody>
      </p:sp>
      <p:sp>
        <p:nvSpPr>
          <p:cNvPr id="5" name="Footer Placeholder 4"/>
          <p:cNvSpPr>
            <a:spLocks noGrp="1"/>
          </p:cNvSpPr>
          <p:nvPr>
            <p:ph type="ftr" sz="quarter" idx="11"/>
          </p:nvPr>
        </p:nvSpPr>
        <p:spPr/>
        <p:txBody>
          <a:bodyPr>
            <a:noAutofit/>
          </a:bodyPr>
          <a:lstStyle/>
          <a:p>
            <a:endParaRPr lang="en-US">
              <a:solidFill>
                <a:srgbClr val="5F5F5F">
                  <a:lumMod val="60000"/>
                  <a:lumOff val="40000"/>
                </a:srgbClr>
              </a:solidFill>
            </a:endParaRPr>
          </a:p>
        </p:txBody>
      </p:sp>
      <p:sp>
        <p:nvSpPr>
          <p:cNvPr id="6" name="Slide Number Placeholder 5"/>
          <p:cNvSpPr>
            <a:spLocks noGrp="1"/>
          </p:cNvSpPr>
          <p:nvPr>
            <p:ph type="sldNum" sz="quarter" idx="12"/>
          </p:nvPr>
        </p:nvSpPr>
        <p:spPr/>
        <p:txBody>
          <a:bodyPr>
            <a:noAutofit/>
          </a:bodyPr>
          <a:lstStyle/>
          <a:p>
            <a:fld id="{D4EAF17A-378C-49D5-A479-C71FF9D7F1E7}" type="slidenum">
              <a:rPr lang="en-US" smtClean="0">
                <a:solidFill>
                  <a:srgbClr val="5F5F5F">
                    <a:lumMod val="60000"/>
                    <a:lumOff val="40000"/>
                  </a:srgbClr>
                </a:solidFill>
              </a:rPr>
              <a:pPr/>
              <a:t>‹#›</a:t>
            </a:fld>
            <a:endParaRPr lang="en-US">
              <a:solidFill>
                <a:srgbClr val="5F5F5F">
                  <a:lumMod val="60000"/>
                  <a:lumOff val="40000"/>
                </a:srgbClr>
              </a:solidFill>
            </a:endParaRPr>
          </a:p>
        </p:txBody>
      </p:sp>
    </p:spTree>
    <p:extLst>
      <p:ext uri="{BB962C8B-B14F-4D97-AF65-F5344CB8AC3E}">
        <p14:creationId xmlns:p14="http://schemas.microsoft.com/office/powerpoint/2010/main" xmlns="" val="38621871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D3D3DC0-E8DA-4DFB-93A6-6089D43271B1}"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1734545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72183" y="327390"/>
            <a:ext cx="10969924" cy="541860"/>
          </a:xfrm>
        </p:spPr>
        <p:txBody>
          <a:bodyPr anchor="t" anchorCtr="0"/>
          <a:lstStyle/>
          <a:p>
            <a:r>
              <a:rPr lang="en-US" dirty="0" smtClean="0"/>
              <a:t>Click to edit Master title style</a:t>
            </a:r>
            <a:br>
              <a:rPr lang="en-US" dirty="0" smtClean="0"/>
            </a:b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864289"/>
            <a:ext cx="10969943" cy="406400"/>
          </a:xfrm>
        </p:spPr>
        <p:txBody>
          <a:bodyPr anchor="t" anchorCtr="0">
            <a:noAutofit/>
          </a:bodyPr>
          <a:lstStyle>
            <a:lvl1pPr marL="0" indent="0">
              <a:spcAft>
                <a:spcPts val="0"/>
              </a:spcAft>
              <a:buFontTx/>
              <a:buNone/>
              <a:defRPr sz="2700">
                <a:solidFill>
                  <a:schemeClr val="accent1"/>
                </a:solidFill>
              </a:defRPr>
            </a:lvl1pPr>
            <a:lvl2pPr marL="609468" indent="0">
              <a:buFontTx/>
              <a:buNone/>
              <a:defRPr/>
            </a:lvl2pPr>
            <a:lvl3pPr marL="1218936" indent="0">
              <a:buFontTx/>
              <a:buNone/>
              <a:defRPr/>
            </a:lvl3pPr>
            <a:lvl4pPr marL="1828404" indent="0">
              <a:buFontTx/>
              <a:buNone/>
              <a:defRPr/>
            </a:lvl4pPr>
            <a:lvl5pPr marL="2437872" indent="0">
              <a:buFontTx/>
              <a:buNone/>
              <a:defRPr/>
            </a:lvl5pPr>
          </a:lstStyle>
          <a:p>
            <a:pPr lvl="0"/>
            <a:r>
              <a:rPr lang="en-US" smtClean="0"/>
              <a:t>Click to edit Master text styles</a:t>
            </a:r>
          </a:p>
        </p:txBody>
      </p:sp>
    </p:spTree>
    <p:extLst>
      <p:ext uri="{BB962C8B-B14F-4D97-AF65-F5344CB8AC3E}">
        <p14:creationId xmlns:p14="http://schemas.microsoft.com/office/powerpoint/2010/main" xmlns="" val="200846700"/>
      </p:ext>
    </p:extLst>
  </p:cSld>
  <p:clrMapOvr>
    <a:masterClrMapping/>
  </p:clrMapOvr>
  <p:transition spd="med"/>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New Template_Case Study">
    <p:spTree>
      <p:nvGrpSpPr>
        <p:cNvPr id="1" name=""/>
        <p:cNvGrpSpPr/>
        <p:nvPr/>
      </p:nvGrpSpPr>
      <p:grpSpPr>
        <a:xfrm>
          <a:off x="0" y="0"/>
          <a:ext cx="0" cy="0"/>
          <a:chOff x="0" y="0"/>
          <a:chExt cx="0" cy="0"/>
        </a:xfrm>
      </p:grpSpPr>
      <p:sp>
        <p:nvSpPr>
          <p:cNvPr id="7" name="Rectangle 6"/>
          <p:cNvSpPr/>
          <p:nvPr userDrawn="1"/>
        </p:nvSpPr>
        <p:spPr>
          <a:xfrm>
            <a:off x="-1" y="2288586"/>
            <a:ext cx="5710690" cy="3227303"/>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3" tIns="60947" rIns="121893" bIns="60947" rtlCol="0" anchor="ctr"/>
          <a:lstStyle/>
          <a:p>
            <a:pPr algn="ctr" fontAlgn="auto">
              <a:spcBef>
                <a:spcPts val="0"/>
              </a:spcBef>
              <a:spcAft>
                <a:spcPts val="0"/>
              </a:spcAft>
            </a:pPr>
            <a:endParaRPr lang="en-US" dirty="0">
              <a:solidFill>
                <a:srgbClr val="FFFFFF"/>
              </a:solidFill>
            </a:endParaRPr>
          </a:p>
        </p:txBody>
      </p:sp>
      <p:sp>
        <p:nvSpPr>
          <p:cNvPr id="8" name="Rectangle 7"/>
          <p:cNvSpPr/>
          <p:nvPr userDrawn="1"/>
        </p:nvSpPr>
        <p:spPr bwMode="auto">
          <a:xfrm>
            <a:off x="2031" y="1542200"/>
            <a:ext cx="5719945" cy="735097"/>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122740" tIns="61371" rIns="122740" bIns="61371" anchor="ctr"/>
          <a:lstStyle/>
          <a:p>
            <a:pPr marL="158716" indent="-158716" algn="ctr" fontAlgn="auto">
              <a:spcBef>
                <a:spcPts val="0"/>
              </a:spcBef>
              <a:spcAft>
                <a:spcPts val="0"/>
              </a:spcAft>
              <a:defRPr/>
            </a:pPr>
            <a:endParaRPr lang="en-US" sz="5300" b="1" dirty="0">
              <a:solidFill>
                <a:srgbClr val="FFFFFF"/>
              </a:solidFill>
              <a:latin typeface="Arial" pitchFamily="-106" charset="0"/>
              <a:ea typeface="ＭＳ Ｐゴシック" pitchFamily="34" charset="-128"/>
              <a:cs typeface="+mn-cs"/>
            </a:endParaRPr>
          </a:p>
        </p:txBody>
      </p:sp>
      <p:sp>
        <p:nvSpPr>
          <p:cNvPr id="26" name="Picture Placeholder 25"/>
          <p:cNvSpPr>
            <a:spLocks noGrp="1"/>
          </p:cNvSpPr>
          <p:nvPr>
            <p:ph type="pic" sz="quarter" idx="15" hasCustomPrompt="1"/>
          </p:nvPr>
        </p:nvSpPr>
        <p:spPr>
          <a:xfrm>
            <a:off x="5755834" y="1542197"/>
            <a:ext cx="6432988" cy="3962400"/>
          </a:xfrm>
          <a:effectLst>
            <a:reflection blurRad="63500" stA="50000" endPos="7000" dir="5400000" sy="-100000" algn="bl" rotWithShape="0"/>
          </a:effectLst>
        </p:spPr>
        <p:txBody>
          <a:bodyPr anchor="ctr" anchorCtr="1"/>
          <a:lstStyle>
            <a:lvl1pPr marL="0" indent="0" algn="ctr">
              <a:buNone/>
              <a:defRPr/>
            </a:lvl1pPr>
          </a:lstStyle>
          <a:p>
            <a:r>
              <a:rPr lang="en-US" dirty="0" smtClean="0"/>
              <a:t>Insert Picture Here</a:t>
            </a:r>
            <a:endParaRPr lang="en-US" dirty="0"/>
          </a:p>
        </p:txBody>
      </p:sp>
      <p:sp>
        <p:nvSpPr>
          <p:cNvPr id="23" name="Text Placeholder 22"/>
          <p:cNvSpPr>
            <a:spLocks noGrp="1"/>
          </p:cNvSpPr>
          <p:nvPr>
            <p:ph type="body" sz="quarter" idx="13"/>
          </p:nvPr>
        </p:nvSpPr>
        <p:spPr>
          <a:xfrm>
            <a:off x="1004463" y="2479525"/>
            <a:ext cx="4174673" cy="2849880"/>
          </a:xfrm>
        </p:spPr>
        <p:txBody>
          <a:bodyPr>
            <a:normAutofit/>
          </a:bodyPr>
          <a:lstStyle>
            <a:lvl1pPr>
              <a:defRPr sz="2100"/>
            </a:lvl1pPr>
          </a:lstStyle>
          <a:p>
            <a:pPr lvl="0"/>
            <a:r>
              <a:rPr lang="en-US" smtClean="0"/>
              <a:t>Click to edit Master text styles</a:t>
            </a:r>
          </a:p>
        </p:txBody>
      </p:sp>
      <p:sp>
        <p:nvSpPr>
          <p:cNvPr id="24" name="Text Placeholder 22"/>
          <p:cNvSpPr>
            <a:spLocks noGrp="1"/>
          </p:cNvSpPr>
          <p:nvPr>
            <p:ph type="body" sz="quarter" idx="14" hasCustomPrompt="1"/>
          </p:nvPr>
        </p:nvSpPr>
        <p:spPr bwMode="white">
          <a:xfrm>
            <a:off x="1072182" y="1551496"/>
            <a:ext cx="4548239" cy="725801"/>
          </a:xfrm>
          <a:noFill/>
        </p:spPr>
        <p:txBody>
          <a:bodyPr lIns="0" tIns="0" rIns="0" bIns="0" anchor="ctr" anchorCtr="0">
            <a:noAutofit/>
          </a:bodyPr>
          <a:lstStyle>
            <a:lvl1pPr marL="0" indent="0">
              <a:buNone/>
              <a:defRPr sz="2700" b="1" cap="none" baseline="0">
                <a:solidFill>
                  <a:schemeClr val="bg1"/>
                </a:solidFill>
              </a:defRPr>
            </a:lvl1pPr>
          </a:lstStyle>
          <a:p>
            <a:pPr lvl="0"/>
            <a:r>
              <a:rPr lang="en-US" dirty="0" smtClean="0"/>
              <a:t>Master Text</a:t>
            </a:r>
          </a:p>
        </p:txBody>
      </p:sp>
      <p:sp>
        <p:nvSpPr>
          <p:cNvPr id="11" name="Title 1"/>
          <p:cNvSpPr>
            <a:spLocks noGrp="1"/>
          </p:cNvSpPr>
          <p:nvPr>
            <p:ph type="title"/>
          </p:nvPr>
        </p:nvSpPr>
        <p:spPr>
          <a:xfrm>
            <a:off x="1072184" y="327385"/>
            <a:ext cx="10958640" cy="1027283"/>
          </a:xfrm>
        </p:spPr>
        <p:txBody>
          <a:bodyPr anchor="t" anchorCtr="0"/>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xmlns="" val="12227172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405"/>
            <a:ext cx="10969924" cy="1025071"/>
          </a:xfrm>
        </p:spPr>
        <p:txBody>
          <a:bodyPr anchor="t" anchorCtr="0"/>
          <a:lstStyle/>
          <a:p>
            <a:r>
              <a:rPr lang="en-US" smtClean="0"/>
              <a:t>Click to edit Master title style</a:t>
            </a:r>
            <a:endParaRPr lang="en-US" dirty="0"/>
          </a:p>
        </p:txBody>
      </p:sp>
      <p:sp>
        <p:nvSpPr>
          <p:cNvPr id="6" name="Content Placeholder 5"/>
          <p:cNvSpPr>
            <a:spLocks noGrp="1"/>
          </p:cNvSpPr>
          <p:nvPr>
            <p:ph sz="quarter" idx="12"/>
          </p:nvPr>
        </p:nvSpPr>
        <p:spPr>
          <a:xfrm>
            <a:off x="1072183" y="2029469"/>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1372308"/>
            <a:ext cx="10969943" cy="406400"/>
          </a:xfrm>
        </p:spPr>
        <p:txBody>
          <a:bodyPr anchor="t" anchorCtr="0">
            <a:noAutofit/>
          </a:bodyPr>
          <a:lstStyle>
            <a:lvl1pPr marL="0" indent="0">
              <a:spcAft>
                <a:spcPts val="0"/>
              </a:spcAft>
              <a:buFontTx/>
              <a:buNone/>
              <a:defRPr sz="2700">
                <a:solidFill>
                  <a:schemeClr val="accent1"/>
                </a:solidFill>
              </a:defRPr>
            </a:lvl1pPr>
            <a:lvl2pPr marL="609113" indent="0">
              <a:buFontTx/>
              <a:buNone/>
              <a:defRPr/>
            </a:lvl2pPr>
            <a:lvl3pPr marL="1218227" indent="0">
              <a:buFontTx/>
              <a:buNone/>
              <a:defRPr/>
            </a:lvl3pPr>
            <a:lvl4pPr marL="1827340" indent="0">
              <a:buFontTx/>
              <a:buNone/>
              <a:defRPr/>
            </a:lvl4pPr>
            <a:lvl5pPr marL="2436448"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val="779059940"/>
      </p:ext>
    </p:extLst>
  </p:cSld>
  <p:clrMapOvr>
    <a:masterClrMapping/>
  </p:clrMapOvr>
  <p:transition spd="med">
    <p:wipe dir="r"/>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4" y="739777"/>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2"/>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51AB1A54-131B-434B-AAD1-AD1F7D7DAA2B}"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4" name="Oracle red badge logo" descr="Oracle logo in white on red staging background"/>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39932002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pos="3839" userDrawn="1">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4" y="739777"/>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BCD2CDC6-9352-4ED5-B272-74DDB6DCFEAF}"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9" name="Oracle red badge logo"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24041574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7" y="2600324"/>
            <a:ext cx="11125199" cy="1371600"/>
          </a:xfrm>
        </p:spPr>
        <p:txBody>
          <a:bodyPr/>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7" y="4038599"/>
            <a:ext cx="11125199" cy="914400"/>
          </a:xfrm>
        </p:spPr>
        <p:txBody>
          <a:bodyPr>
            <a:noAutofit/>
          </a:bodyPr>
          <a:lstStyle>
            <a:lvl1pPr marL="0" indent="0">
              <a:spcBef>
                <a:spcPts val="0"/>
              </a:spcBef>
              <a:buNone/>
              <a:defRPr sz="2400" b="1">
                <a:solidFill>
                  <a:schemeClr val="tx1"/>
                </a:solidFill>
              </a:defRPr>
            </a:lvl1pPr>
            <a:lvl2pPr marL="457141" indent="0">
              <a:buNone/>
              <a:defRPr sz="1900">
                <a:solidFill>
                  <a:schemeClr val="tx1">
                    <a:tint val="75000"/>
                  </a:schemeClr>
                </a:solidFill>
              </a:defRPr>
            </a:lvl2pPr>
            <a:lvl3pPr marL="914285" indent="0">
              <a:buNone/>
              <a:defRPr sz="1600">
                <a:solidFill>
                  <a:schemeClr val="tx1">
                    <a:tint val="75000"/>
                  </a:schemeClr>
                </a:solidFill>
              </a:defRPr>
            </a:lvl3pPr>
            <a:lvl4pPr marL="1371428" indent="0">
              <a:buNone/>
              <a:defRPr sz="1500">
                <a:solidFill>
                  <a:schemeClr val="tx1">
                    <a:tint val="75000"/>
                  </a:schemeClr>
                </a:solidFill>
              </a:defRPr>
            </a:lvl4pPr>
            <a:lvl5pPr marL="1828572" indent="0">
              <a:buNone/>
              <a:defRPr sz="1500">
                <a:solidFill>
                  <a:schemeClr val="tx1">
                    <a:tint val="75000"/>
                  </a:schemeClr>
                </a:solidFill>
              </a:defRPr>
            </a:lvl5pPr>
            <a:lvl6pPr marL="2285713" indent="0">
              <a:buNone/>
              <a:defRPr sz="1500">
                <a:solidFill>
                  <a:schemeClr val="tx1">
                    <a:tint val="75000"/>
                  </a:schemeClr>
                </a:solidFill>
              </a:defRPr>
            </a:lvl6pPr>
            <a:lvl7pPr marL="2742857" indent="0">
              <a:buNone/>
              <a:defRPr sz="1500">
                <a:solidFill>
                  <a:schemeClr val="tx1">
                    <a:tint val="75000"/>
                  </a:schemeClr>
                </a:solidFill>
              </a:defRPr>
            </a:lvl7pPr>
            <a:lvl8pPr marL="3200000" indent="0">
              <a:buNone/>
              <a:defRPr sz="1500">
                <a:solidFill>
                  <a:schemeClr val="tx1">
                    <a:tint val="75000"/>
                  </a:schemeClr>
                </a:solidFill>
              </a:defRPr>
            </a:lvl8pPr>
            <a:lvl9pPr marL="3657144"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DF0C428-31CB-4730-929F-350889F0386F}" type="datetime1">
              <a:rPr lang="en-US"/>
              <a:pPr>
                <a:defRPr/>
              </a:pPr>
              <a:t>10/10/2014</a:t>
            </a:fld>
            <a:endParaRPr dirty="0"/>
          </a:p>
        </p:txBody>
      </p:sp>
      <p:sp>
        <p:nvSpPr>
          <p:cNvPr id="5" name="Footer Placeholder 4"/>
          <p:cNvSpPr>
            <a:spLocks noGrp="1"/>
          </p:cNvSpPr>
          <p:nvPr>
            <p:ph type="ftr" sz="quarter" idx="11"/>
          </p:nvPr>
        </p:nvSpPr>
        <p:spPr/>
        <p:txBody>
          <a:bodyPr/>
          <a:lstStyle>
            <a:lvl1pPr>
              <a:defRPr/>
            </a:lvl1pPr>
          </a:lstStyle>
          <a:p>
            <a:pPr>
              <a:defRPr/>
            </a:pPr>
            <a:r>
              <a:t>Oracle Confidential – Internal/Restricted/Highly Restricted</a:t>
            </a:r>
          </a:p>
        </p:txBody>
      </p:sp>
      <p:sp>
        <p:nvSpPr>
          <p:cNvPr id="6" name="Slide Number Placeholder 5"/>
          <p:cNvSpPr>
            <a:spLocks noGrp="1"/>
          </p:cNvSpPr>
          <p:nvPr>
            <p:ph type="sldNum" sz="quarter" idx="12"/>
          </p:nvPr>
        </p:nvSpPr>
        <p:spPr/>
        <p:txBody>
          <a:bodyPr/>
          <a:lstStyle>
            <a:lvl1pPr>
              <a:defRPr/>
            </a:lvl1pPr>
          </a:lstStyle>
          <a:p>
            <a:pPr>
              <a:defRPr/>
            </a:pPr>
            <a:fld id="{93B59A5A-C860-4BA6-A04D-FBB76F855F13}" type="slidenum">
              <a:rPr/>
              <a:pPr>
                <a:defRPr/>
              </a:pPr>
              <a:t>‹#›</a:t>
            </a:fld>
            <a:endParaRPr dirty="0"/>
          </a:p>
        </p:txBody>
      </p:sp>
    </p:spTree>
  </p:cSld>
  <p:clrMapOvr>
    <a:masterClrMapping/>
  </p:clrMapOvr>
  <p:transition spd="med">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3" y="739777"/>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7C7481E7-6827-45FD-8717-13B961EEBD99}" type="datetime1">
              <a:rPr lang="en-US">
                <a:solidFill>
                  <a:srgbClr val="FFFFFF">
                    <a:lumMod val="60000"/>
                    <a:lumOff val="40000"/>
                  </a:srgbClr>
                </a:solidFill>
              </a:rPr>
              <a:pPr/>
              <a:t>10/10/2014</a:t>
            </a:fld>
            <a:endParaRPr dirty="0">
              <a:solidFill>
                <a:srgbClr val="FFFFF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FFFFF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FFFFF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lvl1pPr>
              <a:defRPr>
                <a:solidFill>
                  <a:srgbClr val="BDC1C5"/>
                </a:solidFill>
              </a:defRPr>
            </a:lvl1pPr>
          </a:lstStyle>
          <a:p>
            <a:fld id="{C51EAA63-D034-42AE-91FA-B13B9518C7BE}" type="slidenum">
              <a:rPr/>
              <a:pPr/>
              <a:t>‹#›</a:t>
            </a:fld>
            <a:endParaRPr dirty="0"/>
          </a:p>
        </p:txBody>
      </p:sp>
      <p:pic>
        <p:nvPicPr>
          <p:cNvPr id="12"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Logo">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3" y="739777"/>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585FCE51-BA3E-43B9-8C27-47617E4B4FE5}" type="datetime1">
              <a:rPr lang="en-US">
                <a:solidFill>
                  <a:srgbClr val="FFFFFF">
                    <a:lumMod val="60000"/>
                    <a:lumOff val="40000"/>
                  </a:srgbClr>
                </a:solidFill>
              </a:rPr>
              <a:pPr/>
              <a:t>10/10/2014</a:t>
            </a:fld>
            <a:endParaRPr dirty="0">
              <a:solidFill>
                <a:srgbClr val="FFFFF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FFFFF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FFFFF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lvl1pPr>
              <a:defRPr>
                <a:solidFill>
                  <a:srgbClr val="BCC0C4"/>
                </a:solidFill>
              </a:defRPr>
            </a:lvl1pPr>
          </a:lstStyle>
          <a:p>
            <a:fld id="{C51EAA63-D034-42AE-91FA-B13B9518C7BE}" type="slidenum">
              <a:rPr/>
              <a:pPr/>
              <a:t>‹#›</a:t>
            </a:fld>
            <a:endParaRPr dirty="0"/>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pic>
        <p:nvPicPr>
          <p:cNvPr id="1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3063780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 and 2 Logos">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 name="Title 1"/>
          <p:cNvSpPr>
            <a:spLocks noGrp="1"/>
          </p:cNvSpPr>
          <p:nvPr>
            <p:ph type="ctrTitle"/>
          </p:nvPr>
        </p:nvSpPr>
        <p:spPr>
          <a:xfrm>
            <a:off x="531813" y="739777"/>
            <a:ext cx="87630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8764141" cy="914400"/>
          </a:xfrm>
        </p:spPr>
        <p:txBody>
          <a:bodyPr>
            <a:noAutofit/>
          </a:bodyPr>
          <a:lstStyle>
            <a:lvl1pPr marL="0" indent="0" algn="l">
              <a:spcBef>
                <a:spcPts val="0"/>
              </a:spcBef>
              <a:buNone/>
              <a:defRPr sz="2400" b="1">
                <a:solidFill>
                  <a:schemeClr val="tx1"/>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2"/>
            <a:ext cx="8763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4" name="Date Placeholder 3"/>
          <p:cNvSpPr>
            <a:spLocks noGrp="1"/>
          </p:cNvSpPr>
          <p:nvPr>
            <p:ph type="dt" sz="half" idx="10"/>
          </p:nvPr>
        </p:nvSpPr>
        <p:spPr/>
        <p:txBody>
          <a:bodyPr/>
          <a:lstStyle/>
          <a:p>
            <a:fld id="{585FCE51-BA3E-43B9-8C27-47617E4B4FE5}" type="datetime1">
              <a:rPr lang="en-US">
                <a:solidFill>
                  <a:srgbClr val="FFFFFF">
                    <a:lumMod val="60000"/>
                    <a:lumOff val="40000"/>
                  </a:srgbClr>
                </a:solidFill>
              </a:rPr>
              <a:pPr/>
              <a:t>10/10/2014</a:t>
            </a:fld>
            <a:endParaRPr dirty="0">
              <a:solidFill>
                <a:srgbClr val="FFFFFF">
                  <a:lumMod val="60000"/>
                  <a:lumOff val="40000"/>
                </a:srgbClr>
              </a:solidFill>
            </a:endParaRPr>
          </a:p>
        </p:txBody>
      </p:sp>
      <p:sp>
        <p:nvSpPr>
          <p:cNvPr id="11" name="TextBox 10"/>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FFFFF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lstStyle/>
          <a:p>
            <a:r>
              <a:rPr dirty="0">
                <a:solidFill>
                  <a:srgbClr val="FFFFF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012" y="6934200"/>
            <a:ext cx="381661" cy="182880"/>
          </a:xfrm>
        </p:spPr>
        <p:txBody>
          <a:bodyPr/>
          <a:lstStyle>
            <a:lvl1pPr>
              <a:defRPr>
                <a:solidFill>
                  <a:srgbClr val="BCC0C4"/>
                </a:solidFill>
              </a:defRPr>
            </a:lvl1pPr>
          </a:lstStyle>
          <a:p>
            <a:fld id="{C51EAA63-D034-42AE-91FA-B13B9518C7BE}" type="slidenum">
              <a:rPr/>
              <a:pPr/>
              <a:t>‹#›</a:t>
            </a:fld>
            <a:endParaRPr dirty="0"/>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sp>
        <p:nvSpPr>
          <p:cNvPr id="21" name="Text Placeholder 12"/>
          <p:cNvSpPr>
            <a:spLocks noGrp="1"/>
          </p:cNvSpPr>
          <p:nvPr>
            <p:ph type="body" sz="quarter" idx="15" hasCustomPrompt="1"/>
          </p:nvPr>
        </p:nvSpPr>
        <p:spPr>
          <a:xfrm>
            <a:off x="9904412" y="228600"/>
            <a:ext cx="1676401" cy="228600"/>
          </a:xfrm>
        </p:spPr>
        <p:txBody>
          <a:bodyPr anchor="b">
            <a:normAutofit/>
          </a:bodyPr>
          <a:lstStyle>
            <a:lvl1pPr marL="1588" indent="0" algn="ctr">
              <a:spcBef>
                <a:spcPts val="0"/>
              </a:spcBef>
              <a:buFontTx/>
              <a:buNone/>
              <a:defRPr sz="15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pic>
        <p:nvPicPr>
          <p:cNvPr id="1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
        <p:nvSpPr>
          <p:cNvPr id="15" name="Rectangle 14"/>
          <p:cNvSpPr/>
          <p:nvPr userDrawn="1"/>
        </p:nvSpPr>
        <p:spPr>
          <a:xfrm>
            <a:off x="9823444"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dirty="0">
              <a:solidFill>
                <a:srgbClr val="FFFFFF"/>
              </a:solidFill>
            </a:endParaRPr>
          </a:p>
        </p:txBody>
      </p:sp>
    </p:spTree>
    <p:extLst>
      <p:ext uri="{BB962C8B-B14F-4D97-AF65-F5344CB8AC3E}">
        <p14:creationId xmlns:p14="http://schemas.microsoft.com/office/powerpoint/2010/main" xmlns="" val="14166782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2"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ECCD66E-6DF0-4B16-8ACA-D0D93A7B1DC8}"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07523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7" name="Text Placeholder 12"/>
          <p:cNvSpPr>
            <a:spLocks noGrp="1"/>
          </p:cNvSpPr>
          <p:nvPr>
            <p:ph type="body" sz="quarter" idx="13" hasCustomPrompt="1"/>
          </p:nvPr>
        </p:nvSpPr>
        <p:spPr>
          <a:xfrm>
            <a:off x="531814"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3" name="Content Placeholder 2"/>
          <p:cNvSpPr>
            <a:spLocks noGrp="1"/>
          </p:cNvSpPr>
          <p:nvPr>
            <p:ph idx="1"/>
          </p:nvPr>
        </p:nvSpPr>
        <p:spPr>
          <a:xfrm>
            <a:off x="531152"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E248A2DF-98E5-4437-B842-E0DCD9A6A408}"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3717683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noAutofit/>
          </a:bodyPr>
          <a:lstStyle/>
          <a:p>
            <a:fld id="{CECCD66E-6DF0-4B16-8ACA-D0D93A7B1DC8}"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6812296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4" y="2600324"/>
            <a:ext cx="11125199"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4" y="4038599"/>
            <a:ext cx="11125199" cy="914400"/>
          </a:xfrm>
        </p:spPr>
        <p:txBody>
          <a:bodyPr anchor="t">
            <a:noAutofit/>
          </a:bodyPr>
          <a:lstStyle>
            <a:lvl1pPr marL="0" indent="0">
              <a:spcBef>
                <a:spcPts val="0"/>
              </a:spcBef>
              <a:buNone/>
              <a:defRPr sz="2400" b="1">
                <a:solidFill>
                  <a:schemeClr val="tx1"/>
                </a:solidFill>
              </a:defRPr>
            </a:lvl1pPr>
            <a:lvl2pPr marL="457181" indent="0">
              <a:buNone/>
              <a:defRPr sz="1900">
                <a:solidFill>
                  <a:schemeClr val="tx1">
                    <a:tint val="75000"/>
                  </a:schemeClr>
                </a:solidFill>
              </a:defRPr>
            </a:lvl2pPr>
            <a:lvl3pPr marL="914361" indent="0">
              <a:buNone/>
              <a:defRPr sz="1600">
                <a:solidFill>
                  <a:schemeClr val="tx1">
                    <a:tint val="75000"/>
                  </a:schemeClr>
                </a:solidFill>
              </a:defRPr>
            </a:lvl3pPr>
            <a:lvl4pPr marL="1371543" indent="0">
              <a:buNone/>
              <a:defRPr sz="1500">
                <a:solidFill>
                  <a:schemeClr val="tx1">
                    <a:tint val="75000"/>
                  </a:schemeClr>
                </a:solidFill>
              </a:defRPr>
            </a:lvl4pPr>
            <a:lvl5pPr marL="1828724" indent="0">
              <a:buNone/>
              <a:defRPr sz="1500">
                <a:solidFill>
                  <a:schemeClr val="tx1">
                    <a:tint val="75000"/>
                  </a:schemeClr>
                </a:solidFill>
              </a:defRPr>
            </a:lvl5pPr>
            <a:lvl6pPr marL="2285905" indent="0">
              <a:buNone/>
              <a:defRPr sz="1500">
                <a:solidFill>
                  <a:schemeClr val="tx1">
                    <a:tint val="75000"/>
                  </a:schemeClr>
                </a:solidFill>
              </a:defRPr>
            </a:lvl6pPr>
            <a:lvl7pPr marL="2743085" indent="0">
              <a:buNone/>
              <a:defRPr sz="1500">
                <a:solidFill>
                  <a:schemeClr val="tx1">
                    <a:tint val="75000"/>
                  </a:schemeClr>
                </a:solidFill>
              </a:defRPr>
            </a:lvl7pPr>
            <a:lvl8pPr marL="3200267" indent="0">
              <a:buNone/>
              <a:defRPr sz="1500">
                <a:solidFill>
                  <a:schemeClr val="tx1">
                    <a:tint val="75000"/>
                  </a:schemeClr>
                </a:solidFill>
              </a:defRPr>
            </a:lvl8pPr>
            <a:lvl9pPr marL="365744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C35900-9CAD-4F88-ADA2-63803E0474C8}"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5" name="Footer Placeholder 4"/>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1513853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fontAlgn="auto">
              <a:spcBef>
                <a:spcPts val="0"/>
              </a:spcBef>
              <a:spcAft>
                <a:spcPts val="0"/>
              </a:spcAft>
            </a:pPr>
            <a:endParaRPr dirty="0">
              <a:solidFill>
                <a:srgbClr val="FFFFFF"/>
              </a:solidFill>
            </a:endParaRPr>
          </a:p>
        </p:txBody>
      </p:sp>
      <p:grpSp>
        <p:nvGrpSpPr>
          <p:cNvPr id="7" name="Group 6"/>
          <p:cNvGrpSpPr/>
          <p:nvPr/>
        </p:nvGrpSpPr>
        <p:grpSpPr bwMode="gray">
          <a:xfrm>
            <a:off x="-286" y="0"/>
            <a:ext cx="12189400"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sp>
        <p:nvSpPr>
          <p:cNvPr id="2" name="Title 1"/>
          <p:cNvSpPr>
            <a:spLocks noGrp="1"/>
          </p:cNvSpPr>
          <p:nvPr>
            <p:ph type="title"/>
          </p:nvPr>
        </p:nvSpPr>
        <p:spPr>
          <a:xfrm>
            <a:off x="531814" y="2600324"/>
            <a:ext cx="11125199" cy="1371600"/>
          </a:xfrm>
        </p:spPr>
        <p:txBody>
          <a:bodyPr anchor="b">
            <a:noAutofit/>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4" y="4038599"/>
            <a:ext cx="11125199" cy="914400"/>
          </a:xfrm>
        </p:spPr>
        <p:txBody>
          <a:bodyPr anchor="t">
            <a:noAutofit/>
          </a:bodyPr>
          <a:lstStyle>
            <a:lvl1pPr marL="0" indent="0">
              <a:spcBef>
                <a:spcPts val="0"/>
              </a:spcBef>
              <a:buNone/>
              <a:defRPr sz="2400" b="1">
                <a:solidFill>
                  <a:schemeClr val="tx1"/>
                </a:solidFill>
              </a:defRPr>
            </a:lvl1pPr>
            <a:lvl2pPr marL="457181" indent="0">
              <a:buNone/>
              <a:defRPr sz="1900">
                <a:solidFill>
                  <a:schemeClr val="tx1">
                    <a:tint val="75000"/>
                  </a:schemeClr>
                </a:solidFill>
              </a:defRPr>
            </a:lvl2pPr>
            <a:lvl3pPr marL="914361" indent="0">
              <a:buNone/>
              <a:defRPr sz="1600">
                <a:solidFill>
                  <a:schemeClr val="tx1">
                    <a:tint val="75000"/>
                  </a:schemeClr>
                </a:solidFill>
              </a:defRPr>
            </a:lvl3pPr>
            <a:lvl4pPr marL="1371543" indent="0">
              <a:buNone/>
              <a:defRPr sz="1500">
                <a:solidFill>
                  <a:schemeClr val="tx1">
                    <a:tint val="75000"/>
                  </a:schemeClr>
                </a:solidFill>
              </a:defRPr>
            </a:lvl4pPr>
            <a:lvl5pPr marL="1828724" indent="0">
              <a:buNone/>
              <a:defRPr sz="1500">
                <a:solidFill>
                  <a:schemeClr val="tx1">
                    <a:tint val="75000"/>
                  </a:schemeClr>
                </a:solidFill>
              </a:defRPr>
            </a:lvl5pPr>
            <a:lvl6pPr marL="2285905" indent="0">
              <a:buNone/>
              <a:defRPr sz="1500">
                <a:solidFill>
                  <a:schemeClr val="tx1">
                    <a:tint val="75000"/>
                  </a:schemeClr>
                </a:solidFill>
              </a:defRPr>
            </a:lvl6pPr>
            <a:lvl7pPr marL="2743085" indent="0">
              <a:buNone/>
              <a:defRPr sz="1500">
                <a:solidFill>
                  <a:schemeClr val="tx1">
                    <a:tint val="75000"/>
                  </a:schemeClr>
                </a:solidFill>
              </a:defRPr>
            </a:lvl7pPr>
            <a:lvl8pPr marL="3200267" indent="0">
              <a:buNone/>
              <a:defRPr sz="1500">
                <a:solidFill>
                  <a:schemeClr val="tx1">
                    <a:tint val="75000"/>
                  </a:schemeClr>
                </a:solidFill>
              </a:defRPr>
            </a:lvl8pPr>
            <a:lvl9pPr marL="365744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noAutofit/>
          </a:bodyPr>
          <a:lstStyle>
            <a:lvl1pPr>
              <a:defRPr>
                <a:solidFill>
                  <a:schemeClr val="bg1">
                    <a:lumMod val="60000"/>
                    <a:lumOff val="40000"/>
                  </a:schemeClr>
                </a:solidFill>
              </a:defRPr>
            </a:lvl1pPr>
          </a:lstStyle>
          <a:p>
            <a:fld id="{19816439-F3A6-4E53-9E59-0015DD1FA257}"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14" name="TextBox 13"/>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11"/>
          </p:nvPr>
        </p:nvSpPr>
        <p:spPr/>
        <p:txBody>
          <a:bodyPr>
            <a:noAutofit/>
          </a:bodyPr>
          <a:lstStyle>
            <a:lvl1pPr>
              <a:defRPr>
                <a:solidFill>
                  <a:schemeClr val="bg1">
                    <a:lumMod val="60000"/>
                    <a:lumOff val="40000"/>
                  </a:schemeClr>
                </a:solidFill>
              </a:defRPr>
            </a:lvl1p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p:txBody>
          <a:bodyPr>
            <a:noAutofit/>
          </a:bodyPr>
          <a:lstStyle>
            <a:lvl1pPr>
              <a:defRPr>
                <a:solidFill>
                  <a:schemeClr val="bg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pic>
        <p:nvPicPr>
          <p:cNvPr id="15"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Tree>
    <p:extLst>
      <p:ext uri="{BB962C8B-B14F-4D97-AF65-F5344CB8AC3E}">
        <p14:creationId xmlns:p14="http://schemas.microsoft.com/office/powerpoint/2010/main" xmlns=""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4" name="Text Placeholder 3"/>
          <p:cNvSpPr>
            <a:spLocks noGrp="1"/>
          </p:cNvSpPr>
          <p:nvPr>
            <p:ph type="body" sz="half" idx="2"/>
          </p:nvPr>
        </p:nvSpPr>
        <p:spPr>
          <a:xfrm>
            <a:off x="531813" y="3657600"/>
            <a:ext cx="4800599" cy="1645920"/>
          </a:xfrm>
        </p:spPr>
        <p:txBody>
          <a:bodyPr>
            <a:noAutofit/>
          </a:bodyPr>
          <a:lstStyle>
            <a:lvl1pPr marL="0" indent="0">
              <a:spcBef>
                <a:spcPts val="0"/>
              </a:spcBef>
              <a:buNone/>
              <a:defRPr sz="2400" b="1"/>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3" name="Picture Placeholder 2" descr="A photo of your product can be included here"/>
          <p:cNvSpPr>
            <a:spLocks noGrp="1"/>
          </p:cNvSpPr>
          <p:nvPr>
            <p:ph type="pic" idx="1"/>
          </p:nvPr>
        </p:nvSpPr>
        <p:spPr>
          <a:xfrm>
            <a:off x="5588456" y="533400"/>
            <a:ext cx="6068558" cy="5410200"/>
          </a:xfrm>
          <a:no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6CFF0A86-8A92-4FBC-80CD-36517BAA55B7}"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670370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Remote Speaker 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E11BFD-AD4C-4A98-9D38-1958507EA4E5}" type="datetime1">
              <a:rPr lang="en-US" smtClean="0">
                <a:solidFill>
                  <a:srgbClr val="5F5F5F">
                    <a:lumMod val="60000"/>
                    <a:lumOff val="40000"/>
                  </a:srgbClr>
                </a:solidFill>
              </a:rPr>
              <a:pPr/>
              <a:t>10/10/2014</a:t>
            </a:fld>
            <a:endParaRPr lang="en-US" dirty="0">
              <a:solidFill>
                <a:srgbClr val="5F5F5F">
                  <a:lumMod val="60000"/>
                  <a:lumOff val="40000"/>
                </a:srgbClr>
              </a:solidFill>
            </a:endParaRPr>
          </a:p>
        </p:txBody>
      </p:sp>
      <p:sp>
        <p:nvSpPr>
          <p:cNvPr id="4" name="Footer Placeholder 3"/>
          <p:cNvSpPr>
            <a:spLocks noGrp="1"/>
          </p:cNvSpPr>
          <p:nvPr>
            <p:ph type="ftr" sz="quarter" idx="11"/>
          </p:nvPr>
        </p:nvSpPr>
        <p:spPr/>
        <p:txBody>
          <a:bodyPr/>
          <a:lstStyle/>
          <a:p>
            <a:r>
              <a:rPr lang="en-US" smtClean="0">
                <a:solidFill>
                  <a:srgbClr val="5F5F5F">
                    <a:lumMod val="60000"/>
                    <a:lumOff val="40000"/>
                  </a:srgbClr>
                </a:solidFill>
              </a:rPr>
              <a:t>Oracle Confidential – Internal/Restricted/Highly Restricted</a:t>
            </a:r>
            <a:endParaRPr lang="en-US" dirty="0">
              <a:solidFill>
                <a:srgbClr val="5F5F5F">
                  <a:lumMod val="60000"/>
                  <a:lumOff val="40000"/>
                </a:srgbClr>
              </a:solidFill>
            </a:endParaRP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F5F5F">
                    <a:lumMod val="60000"/>
                    <a:lumOff val="40000"/>
                  </a:srgbClr>
                </a:solidFill>
              </a:rPr>
              <a:pPr/>
              <a:t>‹#›</a:t>
            </a:fld>
            <a:endParaRPr lang="en-US" dirty="0">
              <a:solidFill>
                <a:srgbClr val="5F5F5F">
                  <a:lumMod val="60000"/>
                  <a:lumOff val="40000"/>
                </a:srgbClr>
              </a:solidFill>
            </a:endParaRPr>
          </a:p>
        </p:txBody>
      </p:sp>
      <p:sp>
        <p:nvSpPr>
          <p:cNvPr id="6" name="Picture Placeholder 2" descr="If presenting remotely, you can insert your photo here"/>
          <p:cNvSpPr>
            <a:spLocks noGrp="1" noChangeAspect="1"/>
          </p:cNvSpPr>
          <p:nvPr>
            <p:ph type="pic" idx="1"/>
          </p:nvPr>
        </p:nvSpPr>
        <p:spPr>
          <a:xfrm>
            <a:off x="2286000" y="1828800"/>
            <a:ext cx="3474720" cy="3841445"/>
          </a:xfrm>
          <a:noFill/>
        </p:spPr>
        <p:txBody>
          <a:bodyPr tIns="182872">
            <a:noAutofit/>
          </a:bodyPr>
          <a:lstStyle>
            <a:lvl1pPr marL="0" indent="0" algn="ctr">
              <a:buNone/>
              <a:defRPr sz="24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r>
              <a:rPr lang="en-US" smtClean="0"/>
              <a:t>Click icon to add picture</a:t>
            </a:r>
            <a:endParaRPr dirty="0"/>
          </a:p>
        </p:txBody>
      </p:sp>
      <p:sp>
        <p:nvSpPr>
          <p:cNvPr id="11" name="Text Placeholder 10"/>
          <p:cNvSpPr>
            <a:spLocks noGrp="1"/>
          </p:cNvSpPr>
          <p:nvPr>
            <p:ph type="body" sz="quarter" idx="14"/>
          </p:nvPr>
        </p:nvSpPr>
        <p:spPr>
          <a:xfrm>
            <a:off x="6035041" y="1828799"/>
            <a:ext cx="5102352" cy="3840480"/>
          </a:xfrm>
        </p:spPr>
        <p:txBody>
          <a:bodyPr anchor="ctr" anchorCtr="0"/>
          <a:lstStyle>
            <a:lvl1pPr>
              <a:spcBef>
                <a:spcPts val="0"/>
              </a:spcBef>
              <a:spcAft>
                <a:spcPts val="800"/>
              </a:spcAft>
              <a:buClr>
                <a:schemeClr val="bg1"/>
              </a:buClr>
              <a:defRPr b="1"/>
            </a:lvl1pPr>
            <a:lvl2pPr marL="228591">
              <a:spcBef>
                <a:spcPts val="0"/>
              </a:spcBef>
              <a:buClr>
                <a:schemeClr val="bg1"/>
              </a:buClr>
              <a:defRPr/>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xmlns="" val="15962563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dirty="0"/>
          </a:p>
        </p:txBody>
      </p:sp>
      <p:grpSp>
        <p:nvGrpSpPr>
          <p:cNvPr id="5" name="Group 15"/>
          <p:cNvGrpSpPr>
            <a:grpSpLocks/>
          </p:cNvGrpSpPr>
          <p:nvPr/>
        </p:nvGrpSpPr>
        <p:grpSpPr bwMode="auto">
          <a:xfrm>
            <a:off x="0" y="0"/>
            <a:ext cx="12188825" cy="6858000"/>
            <a:chOff x="-287" y="0"/>
            <a:chExt cx="12189399" cy="6858000"/>
          </a:xfrm>
        </p:grpSpPr>
        <p:sp>
          <p:nvSpPr>
            <p:cNvPr id="6" name="Rectangle 5"/>
            <p:cNvSpPr/>
            <p:nvPr/>
          </p:nvSpPr>
          <p:spPr bwMode="gray">
            <a:xfrm>
              <a:off x="-287" y="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7" name="Rectangle 6"/>
            <p:cNvSpPr/>
            <p:nvPr/>
          </p:nvSpPr>
          <p:spPr bwMode="gray">
            <a:xfrm>
              <a:off x="11995428" y="6350"/>
              <a:ext cx="193684" cy="68516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8" name="Rectangle 7"/>
            <p:cNvSpPr/>
            <p:nvPr/>
          </p:nvSpPr>
          <p:spPr bwMode="gray">
            <a:xfrm>
              <a:off x="-287" y="6400800"/>
              <a:ext cx="12189399"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287" y="0"/>
              <a:ext cx="12189399" cy="1920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sp>
        <p:nvSpPr>
          <p:cNvPr id="10" name="TextBox 9"/>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bg1">
                    <a:lumMod val="60000"/>
                    <a:lumOff val="40000"/>
                  </a:schemeClr>
                </a:solidFill>
                <a:latin typeface="+mn-lt"/>
                <a:cs typeface="+mn-cs"/>
              </a:rPr>
              <a:t>Copyright © 2014 Oracle and/or its affiliates. All rights reserved.  |</a:t>
            </a:r>
          </a:p>
        </p:txBody>
      </p:sp>
      <p:pic>
        <p:nvPicPr>
          <p:cNvPr id="11" name="Picture 22" descr="1.5X red tab for PPT.png"/>
          <p:cNvPicPr>
            <a:picLocks noChangeAspect="1"/>
          </p:cNvPicPr>
          <p:nvPr/>
        </p:nvPicPr>
        <p:blipFill>
          <a:blip r:embed="rId4" cstate="print"/>
          <a:srcRect/>
          <a:stretch>
            <a:fillRect/>
          </a:stretch>
        </p:blipFill>
        <p:spPr bwMode="ltGray">
          <a:xfrm>
            <a:off x="531813" y="6269037"/>
            <a:ext cx="1609725" cy="588963"/>
          </a:xfrm>
          <a:prstGeom prst="rect">
            <a:avLst/>
          </a:prstGeom>
          <a:noFill/>
          <a:ln w="9525">
            <a:noFill/>
            <a:miter lim="800000"/>
            <a:headEnd/>
            <a:tailEnd/>
          </a:ln>
        </p:spPr>
      </p:pic>
      <p:sp>
        <p:nvSpPr>
          <p:cNvPr id="2" name="Title 1"/>
          <p:cNvSpPr>
            <a:spLocks noGrp="1"/>
          </p:cNvSpPr>
          <p:nvPr>
            <p:ph type="title"/>
          </p:nvPr>
        </p:nvSpPr>
        <p:spPr>
          <a:xfrm>
            <a:off x="531817" y="2600324"/>
            <a:ext cx="11125199" cy="1371600"/>
          </a:xfrm>
        </p:spPr>
        <p:txBody>
          <a:bodyPr/>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7" y="4038599"/>
            <a:ext cx="11125199" cy="914400"/>
          </a:xfrm>
        </p:spPr>
        <p:txBody>
          <a:bodyPr>
            <a:noAutofit/>
          </a:bodyPr>
          <a:lstStyle>
            <a:lvl1pPr marL="0" indent="0">
              <a:spcBef>
                <a:spcPts val="0"/>
              </a:spcBef>
              <a:buNone/>
              <a:defRPr sz="2400" b="1">
                <a:solidFill>
                  <a:schemeClr val="tx1"/>
                </a:solidFill>
              </a:defRPr>
            </a:lvl1pPr>
            <a:lvl2pPr marL="457141" indent="0">
              <a:buNone/>
              <a:defRPr sz="1900">
                <a:solidFill>
                  <a:schemeClr val="tx1">
                    <a:tint val="75000"/>
                  </a:schemeClr>
                </a:solidFill>
              </a:defRPr>
            </a:lvl2pPr>
            <a:lvl3pPr marL="914285" indent="0">
              <a:buNone/>
              <a:defRPr sz="1600">
                <a:solidFill>
                  <a:schemeClr val="tx1">
                    <a:tint val="75000"/>
                  </a:schemeClr>
                </a:solidFill>
              </a:defRPr>
            </a:lvl3pPr>
            <a:lvl4pPr marL="1371428" indent="0">
              <a:buNone/>
              <a:defRPr sz="1500">
                <a:solidFill>
                  <a:schemeClr val="tx1">
                    <a:tint val="75000"/>
                  </a:schemeClr>
                </a:solidFill>
              </a:defRPr>
            </a:lvl4pPr>
            <a:lvl5pPr marL="1828572" indent="0">
              <a:buNone/>
              <a:defRPr sz="1500">
                <a:solidFill>
                  <a:schemeClr val="tx1">
                    <a:tint val="75000"/>
                  </a:schemeClr>
                </a:solidFill>
              </a:defRPr>
            </a:lvl5pPr>
            <a:lvl6pPr marL="2285713" indent="0">
              <a:buNone/>
              <a:defRPr sz="1500">
                <a:solidFill>
                  <a:schemeClr val="tx1">
                    <a:tint val="75000"/>
                  </a:schemeClr>
                </a:solidFill>
              </a:defRPr>
            </a:lvl6pPr>
            <a:lvl7pPr marL="2742857" indent="0">
              <a:buNone/>
              <a:defRPr sz="1500">
                <a:solidFill>
                  <a:schemeClr val="tx1">
                    <a:tint val="75000"/>
                  </a:schemeClr>
                </a:solidFill>
              </a:defRPr>
            </a:lvl7pPr>
            <a:lvl8pPr marL="3200000" indent="0">
              <a:buNone/>
              <a:defRPr sz="1500">
                <a:solidFill>
                  <a:schemeClr val="tx1">
                    <a:tint val="75000"/>
                  </a:schemeClr>
                </a:solidFill>
              </a:defRPr>
            </a:lvl8pPr>
            <a:lvl9pPr marL="3657144" indent="0">
              <a:buNone/>
              <a:defRPr sz="1500">
                <a:solidFill>
                  <a:schemeClr val="tx1">
                    <a:tint val="75000"/>
                  </a:schemeClr>
                </a:solidFill>
              </a:defRPr>
            </a:lvl9pPr>
          </a:lstStyle>
          <a:p>
            <a:pPr lvl="0"/>
            <a:r>
              <a:rPr lang="en-US" smtClean="0"/>
              <a:t>Click to edit Master text styles</a:t>
            </a:r>
          </a:p>
        </p:txBody>
      </p:sp>
      <p:sp>
        <p:nvSpPr>
          <p:cNvPr id="12" name="Date Placeholder 3"/>
          <p:cNvSpPr>
            <a:spLocks noGrp="1"/>
          </p:cNvSpPr>
          <p:nvPr>
            <p:ph type="dt" sz="half" idx="10"/>
          </p:nvPr>
        </p:nvSpPr>
        <p:spPr/>
        <p:txBody>
          <a:bodyPr/>
          <a:lstStyle>
            <a:lvl1pPr>
              <a:defRPr>
                <a:solidFill>
                  <a:schemeClr val="bg1">
                    <a:lumMod val="60000"/>
                    <a:lumOff val="40000"/>
                  </a:schemeClr>
                </a:solidFill>
              </a:defRPr>
            </a:lvl1pPr>
          </a:lstStyle>
          <a:p>
            <a:pPr>
              <a:defRPr/>
            </a:pPr>
            <a:fld id="{F291F5B8-D1C8-4C88-9EEF-91EECC7EC844}" type="datetime1">
              <a:rPr lang="en-US"/>
              <a:pPr>
                <a:defRPr/>
              </a:pPr>
              <a:t>10/10/2014</a:t>
            </a:fld>
            <a:endParaRPr dirty="0"/>
          </a:p>
        </p:txBody>
      </p:sp>
      <p:sp>
        <p:nvSpPr>
          <p:cNvPr id="13" name="Footer Placeholder 4"/>
          <p:cNvSpPr>
            <a:spLocks noGrp="1"/>
          </p:cNvSpPr>
          <p:nvPr>
            <p:ph type="ftr" sz="quarter" idx="11"/>
          </p:nvPr>
        </p:nvSpPr>
        <p:spPr/>
        <p:txBody>
          <a:bodyPr/>
          <a:lstStyle>
            <a:lvl1pPr>
              <a:defRPr>
                <a:solidFill>
                  <a:schemeClr val="bg1">
                    <a:lumMod val="60000"/>
                    <a:lumOff val="40000"/>
                  </a:schemeClr>
                </a:solidFill>
              </a:defRPr>
            </a:lvl1pPr>
          </a:lstStyle>
          <a:p>
            <a:pPr>
              <a:defRPr/>
            </a:pPr>
            <a:r>
              <a:t>Oracle Confidential – Internal/Restricted/Highly Restricted</a:t>
            </a:r>
          </a:p>
        </p:txBody>
      </p:sp>
      <p:sp>
        <p:nvSpPr>
          <p:cNvPr id="14" name="Slide Number Placeholder 5"/>
          <p:cNvSpPr>
            <a:spLocks noGrp="1"/>
          </p:cNvSpPr>
          <p:nvPr>
            <p:ph type="sldNum" sz="quarter" idx="12"/>
          </p:nvPr>
        </p:nvSpPr>
        <p:spPr/>
        <p:txBody>
          <a:bodyPr/>
          <a:lstStyle>
            <a:lvl1pPr>
              <a:defRPr>
                <a:solidFill>
                  <a:schemeClr val="bg1">
                    <a:lumMod val="60000"/>
                    <a:lumOff val="40000"/>
                  </a:schemeClr>
                </a:solidFill>
              </a:defRPr>
            </a:lvl1pPr>
          </a:lstStyle>
          <a:p>
            <a:pPr>
              <a:defRPr/>
            </a:pPr>
            <a:fld id="{CF1BEBD5-6D38-46F8-A00B-C047FC91CB54}" type="slidenum">
              <a:rPr/>
              <a:pPr>
                <a:defRPr/>
              </a:pPr>
              <a:t>‹#›</a:t>
            </a:fld>
            <a:endParaRPr dirty="0"/>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591" indent="-228591"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088" indent="-292088">
              <a:spcBef>
                <a:spcPts val="0"/>
              </a:spcBef>
              <a:buClr>
                <a:schemeClr val="tx1"/>
              </a:buClr>
              <a:buFont typeface="Arial" panose="020B0604020202020204" pitchFamily="34" charset="0"/>
              <a:buChar char="–"/>
              <a:defRPr sz="24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FBC65A-03AE-423D-B3EC-68D1D32BF9D6}"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9450984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hasCustomPrompt="1"/>
          </p:nvPr>
        </p:nvSpPr>
        <p:spPr>
          <a:xfrm>
            <a:off x="531813" y="1905000"/>
            <a:ext cx="2194560" cy="3072384"/>
          </a:xfrm>
          <a:noFill/>
        </p:spPr>
        <p:txBody>
          <a:bodyPr tIns="91436">
            <a:noAutofit/>
          </a:bodyPr>
          <a:lstStyle>
            <a:lvl1pPr marL="0" indent="0" algn="ctr">
              <a:spcBef>
                <a:spcPts val="0"/>
              </a:spcBef>
              <a:buNone/>
              <a:defRPr sz="1900" baseline="0">
                <a:solidFill>
                  <a:schemeClr val="tx1"/>
                </a:solidFill>
              </a:defRPr>
            </a:lvl1pPr>
          </a:lstStyle>
          <a:p>
            <a:r>
              <a:rPr dirty="0"/>
              <a:t>Click icon to insert picture</a:t>
            </a:r>
          </a:p>
        </p:txBody>
      </p:sp>
      <p:sp>
        <p:nvSpPr>
          <p:cNvPr id="2" name="Title 1"/>
          <p:cNvSpPr>
            <a:spLocks noGrp="1"/>
          </p:cNvSpPr>
          <p:nvPr>
            <p:ph type="title" hasCustomPrompt="1"/>
          </p:nvPr>
        </p:nvSpPr>
        <p:spPr>
          <a:xfrm>
            <a:off x="3198812" y="1905000"/>
            <a:ext cx="8456613" cy="2209800"/>
          </a:xfrm>
        </p:spPr>
        <p:txBody>
          <a:bodyPr anchor="t"/>
          <a:lstStyle>
            <a:lvl1pPr marL="228591" indent="-228591"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088" indent="-292088">
              <a:spcBef>
                <a:spcPts val="0"/>
              </a:spcBef>
              <a:buClr>
                <a:schemeClr val="tx1"/>
              </a:buClr>
              <a:buFont typeface="Arial" panose="020B0604020202020204" pitchFamily="34" charset="0"/>
              <a:buChar char="–"/>
              <a:defRPr sz="24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FFFBC65A-03AE-423D-B3EC-68D1D32BF9D6}"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10277668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6246815" y="1524001"/>
            <a:ext cx="5410197" cy="44196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F189F9BA-FB97-45D5-8F27-56629FBBC98C}"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5201661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9" name="Straight Connector 8"/>
          <p:cNvCxnSpPr/>
          <p:nvPr/>
        </p:nvCxnSpPr>
        <p:spPr bwMode="ltGray">
          <a:xfrm>
            <a:off x="4189411"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4357053"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AA91E92C-9068-4C32-AE92-C97502324FE4}"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533714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2"/>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5" y="1524002"/>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95EDC5EE-48A0-4FB5-B27F-88FDBE6F1684}"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
        <p:nvSpPr>
          <p:cNvPr id="8" name="Content Placeholder 2"/>
          <p:cNvSpPr>
            <a:spLocks noGrp="1"/>
          </p:cNvSpPr>
          <p:nvPr>
            <p:ph sz="half" idx="13"/>
          </p:nvPr>
        </p:nvSpPr>
        <p:spPr>
          <a:xfrm>
            <a:off x="531813" y="3810002"/>
            <a:ext cx="5410199"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5" y="3810002"/>
            <a:ext cx="5410197" cy="2133599"/>
          </a:xfrm>
        </p:spPr>
        <p:txBody>
          <a:bodyPr>
            <a:noAutofit/>
          </a:bodyPr>
          <a:lstStyle>
            <a:lvl1pPr>
              <a:defRPr sz="2400"/>
            </a:lvl1pPr>
            <a:lvl2pPr>
              <a:defRPr sz="2000"/>
            </a:lvl2pPr>
            <a:lvl3pPr>
              <a:defRPr sz="1900"/>
            </a:lvl3pPr>
            <a:lvl4pPr>
              <a:defRPr sz="16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xmlns="" val="12263345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dirty="0"/>
          </a:p>
        </p:txBody>
      </p:sp>
      <p:sp>
        <p:nvSpPr>
          <p:cNvPr id="12" name="Text Placeholder 11"/>
          <p:cNvSpPr>
            <a:spLocks noGrp="1"/>
          </p:cNvSpPr>
          <p:nvPr>
            <p:ph type="body" sz="quarter" idx="15"/>
          </p:nvPr>
        </p:nvSpPr>
        <p:spPr>
          <a:xfrm>
            <a:off x="2436810" y="1524001"/>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7" name="Text Placeholder 11"/>
          <p:cNvSpPr>
            <a:spLocks noGrp="1"/>
          </p:cNvSpPr>
          <p:nvPr>
            <p:ph type="body" sz="quarter" idx="17"/>
          </p:nvPr>
        </p:nvSpPr>
        <p:spPr>
          <a:xfrm>
            <a:off x="2436810" y="3931920"/>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2" cy="2011680"/>
          </a:xfrm>
        </p:spPr>
        <p:txBody>
          <a:bodyPr anchor="ctr">
            <a:noAutofit/>
          </a:bodyPr>
          <a:lstStyle>
            <a:lvl1pPr marL="0" indent="0">
              <a:spcBef>
                <a:spcPts val="1200"/>
              </a:spcBef>
              <a:buFont typeface="Arial" panose="020B0604020202020204" pitchFamily="34" charset="0"/>
              <a:buNone/>
              <a:defRPr sz="24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A3CED5-6656-4A7A-BB77-071ABD96C5A2}"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24281250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2" name="Title 1" descr="A large metric can be called out here in font size 166pt, Calibri"/>
          <p:cNvSpPr>
            <a:spLocks noGrp="1"/>
          </p:cNvSpPr>
          <p:nvPr>
            <p:ph type="title" hasCustomPrompt="1"/>
          </p:nvPr>
        </p:nvSpPr>
        <p:spPr>
          <a:xfrm>
            <a:off x="760413" y="1524000"/>
            <a:ext cx="4076699" cy="2743200"/>
          </a:xfrm>
        </p:spPr>
        <p:txBody>
          <a:bodyPr anchor="ctr"/>
          <a:lstStyle>
            <a:lvl1pPr algn="r">
              <a:defRPr sz="16700" b="1">
                <a:solidFill>
                  <a:schemeClr val="accent5"/>
                </a:solidFill>
              </a:defRPr>
            </a:lvl1pPr>
          </a:lstStyle>
          <a:p>
            <a:r>
              <a:rPr lang="en-US" dirty="0" smtClean="0"/>
              <a:t>XX</a:t>
            </a:r>
            <a:endParaRPr lang="en-US" dirty="0"/>
          </a:p>
        </p:txBody>
      </p:sp>
      <p:sp>
        <p:nvSpPr>
          <p:cNvPr id="12" name="Text Placeholder 11"/>
          <p:cNvSpPr>
            <a:spLocks noGrp="1"/>
          </p:cNvSpPr>
          <p:nvPr>
            <p:ph type="body" sz="quarter" idx="15"/>
          </p:nvPr>
        </p:nvSpPr>
        <p:spPr>
          <a:xfrm>
            <a:off x="5256213" y="1524000"/>
            <a:ext cx="5029201" cy="2743200"/>
          </a:xfrm>
        </p:spPr>
        <p:txBody>
          <a:bodyPr anchor="ctr">
            <a:noAutofit/>
          </a:bodyPr>
          <a:lstStyle>
            <a:lvl1pPr marL="0" indent="0">
              <a:spcBef>
                <a:spcPts val="1200"/>
              </a:spcBef>
              <a:buFont typeface="Arial" panose="020B0604020202020204" pitchFamily="34" charset="0"/>
              <a:buNone/>
              <a:defRPr sz="2800"/>
            </a:lvl1pPr>
            <a:lvl2pPr marL="171443" indent="-171443">
              <a:spcBef>
                <a:spcPts val="1200"/>
              </a:spcBef>
              <a:buFont typeface="Arial" panose="020B0604020202020204" pitchFamily="34" charset="0"/>
              <a:buChar char="•"/>
              <a:defRPr sz="2000"/>
            </a:lvl2pPr>
            <a:lvl3pPr marL="171443" indent="-171443">
              <a:spcBef>
                <a:spcPts val="1200"/>
              </a:spcBef>
              <a:buFont typeface="Arial" panose="020B0604020202020204" pitchFamily="34" charset="0"/>
              <a:buChar char="•"/>
              <a:defRPr sz="2000"/>
            </a:lvl3pPr>
            <a:lvl4pPr marL="171443" indent="-171443">
              <a:spcBef>
                <a:spcPts val="1200"/>
              </a:spcBef>
              <a:buFont typeface="Arial" panose="020B0604020202020204" pitchFamily="34" charset="0"/>
              <a:buChar char="•"/>
              <a:defRPr sz="2000"/>
            </a:lvl4pPr>
            <a:lvl5pPr marL="171443" indent="-171443">
              <a:spcBef>
                <a:spcPts val="1200"/>
              </a:spcBef>
              <a:buFont typeface="Arial" panose="020B0604020202020204" pitchFamily="34" charset="0"/>
              <a:buChar char="•"/>
              <a:defRPr sz="2000"/>
            </a:lvl5pPr>
            <a:lvl6pPr marL="171443" indent="-171443">
              <a:spcBef>
                <a:spcPts val="1200"/>
              </a:spcBef>
              <a:buFont typeface="Arial" panose="020B0604020202020204" pitchFamily="34" charset="0"/>
              <a:buChar char="•"/>
              <a:defRPr sz="2000"/>
            </a:lvl6pPr>
            <a:lvl7pPr marL="171443" indent="-171443">
              <a:spcBef>
                <a:spcPts val="1200"/>
              </a:spcBef>
              <a:buFont typeface="Arial" panose="020B0604020202020204" pitchFamily="34" charset="0"/>
              <a:buChar char="•"/>
              <a:defRPr sz="2000"/>
            </a:lvl7pPr>
            <a:lvl8pPr marL="171443" indent="-171443">
              <a:spcBef>
                <a:spcPts val="1200"/>
              </a:spcBef>
              <a:buFont typeface="Arial" panose="020B0604020202020204" pitchFamily="34" charset="0"/>
              <a:buChar char="•"/>
              <a:defRPr sz="2000"/>
            </a:lvl8pPr>
            <a:lvl9pPr marL="171443" indent="-171443">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A3CED5-6656-4A7A-BB77-071ABD96C5A2}"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6" name="Footer Placeholder 5"/>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7393865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1" name="Title 10"/>
          <p:cNvSpPr>
            <a:spLocks noGrp="1"/>
          </p:cNvSpPr>
          <p:nvPr>
            <p:ph type="title"/>
          </p:nvPr>
        </p:nvSpPr>
        <p:spPr/>
        <p:txBody>
          <a:bodyPr>
            <a:noAutofit/>
          </a:bodyPr>
          <a:lstStyle/>
          <a:p>
            <a:r>
              <a:rPr lang="en-US" smtClean="0"/>
              <a:t>Click to edit Master title style</a:t>
            </a:r>
            <a:endParaRPr dirty="0"/>
          </a:p>
        </p:txBody>
      </p:sp>
      <p:sp>
        <p:nvSpPr>
          <p:cNvPr id="3" name="Text Placeholder 2"/>
          <p:cNvSpPr>
            <a:spLocks noGrp="1"/>
          </p:cNvSpPr>
          <p:nvPr>
            <p:ph type="body" idx="1"/>
          </p:nvPr>
        </p:nvSpPr>
        <p:spPr>
          <a:xfrm>
            <a:off x="531812" y="1524000"/>
            <a:ext cx="5413249" cy="762000"/>
          </a:xfrm>
        </p:spPr>
        <p:txBody>
          <a:bodyPr anchor="ctr">
            <a:noAutofit/>
          </a:bodyPr>
          <a:lstStyle>
            <a:lvl1pPr marL="0" indent="0">
              <a:spcBef>
                <a:spcPts val="0"/>
              </a:spcBef>
              <a:buNone/>
              <a:defRPr sz="28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9" cy="35814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5" name="Text Placeholder 4"/>
          <p:cNvSpPr>
            <a:spLocks noGrp="1"/>
          </p:cNvSpPr>
          <p:nvPr>
            <p:ph type="body" sz="quarter" idx="3"/>
          </p:nvPr>
        </p:nvSpPr>
        <p:spPr>
          <a:xfrm>
            <a:off x="6243764" y="1524000"/>
            <a:ext cx="5413249" cy="762000"/>
          </a:xfrm>
        </p:spPr>
        <p:txBody>
          <a:bodyPr anchor="ctr">
            <a:noAutofit/>
          </a:bodyPr>
          <a:lstStyle>
            <a:lvl1pPr marL="0" indent="0">
              <a:spcBef>
                <a:spcPts val="0"/>
              </a:spcBef>
              <a:buNone/>
              <a:defRPr sz="28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9" cy="3581400"/>
          </a:xfrm>
        </p:spPr>
        <p:txBody>
          <a:bodyPr>
            <a:noAutofit/>
          </a:bodyPr>
          <a:lstStyle>
            <a:lvl1pPr>
              <a:defRPr sz="2800"/>
            </a:lvl1pPr>
            <a:lvl2pPr>
              <a:defRPr sz="2400"/>
            </a:lvl2pPr>
            <a:lvl3pPr>
              <a:defRPr sz="2000"/>
            </a:lvl3pPr>
            <a:lvl4pPr>
              <a:defRPr sz="19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noAutofit/>
          </a:bodyPr>
          <a:lstStyle/>
          <a:p>
            <a:fld id="{35287FB7-DD26-4AD5-8D24-298016D86790}"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8" name="Footer Placeholder 7"/>
          <p:cNvSpPr>
            <a:spLocks noGrp="1"/>
          </p:cNvSpPr>
          <p:nvPr>
            <p:ph type="ftr" sz="quarter" idx="11"/>
          </p:nvPr>
        </p:nvSpPr>
        <p:spPr/>
        <p:txBody>
          <a:bodyPr>
            <a:noAutofit/>
          </a:bodyPr>
          <a:lstStyle/>
          <a:p>
            <a:r>
              <a:rPr dirty="0">
                <a:solidFill>
                  <a:srgbClr val="5F5F5F">
                    <a:lumMod val="60000"/>
                    <a:lumOff val="40000"/>
                  </a:srgbClr>
                </a:solidFill>
              </a:rPr>
              <a:t>Oracle Confidential – Internal/Restricted/Highly Restricted</a:t>
            </a:r>
          </a:p>
        </p:txBody>
      </p:sp>
      <p:sp>
        <p:nvSpPr>
          <p:cNvPr id="9" name="Slide Number Placeholder 8"/>
          <p:cNvSpPr>
            <a:spLocks noGrp="1"/>
          </p:cNvSpPr>
          <p:nvPr>
            <p:ph type="sldNum" sz="quarter" idx="12"/>
          </p:nvPr>
        </p:nvSpPr>
        <p:spPr/>
        <p:txBody>
          <a:bodyPr>
            <a:noAutofit/>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7870018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52D99EC-ABE5-42A5-B15B-B8C044BE7365}"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4" name="Footer Placeholder 3"/>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33376993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3" name="Date Placeholder 2"/>
          <p:cNvSpPr>
            <a:spLocks noGrp="1"/>
          </p:cNvSpPr>
          <p:nvPr>
            <p:ph type="dt" sz="half" idx="10"/>
          </p:nvPr>
        </p:nvSpPr>
        <p:spPr/>
        <p:txBody>
          <a:bodyPr/>
          <a:lstStyle/>
          <a:p>
            <a:fld id="{CD2D53DD-9B43-42E6-B664-927F3AEBDA21}" type="datetime1">
              <a:rPr lang="en-US">
                <a:solidFill>
                  <a:srgbClr val="5F5F5F">
                    <a:lumMod val="60000"/>
                    <a:lumOff val="40000"/>
                  </a:srgbClr>
                </a:solidFill>
              </a:rPr>
              <a:pPr/>
              <a:t>10/10/2014</a:t>
            </a:fld>
            <a:endParaRPr dirty="0">
              <a:solidFill>
                <a:srgbClr val="5F5F5F">
                  <a:lumMod val="60000"/>
                  <a:lumOff val="40000"/>
                </a:srgbClr>
              </a:solidFill>
            </a:endParaRPr>
          </a:p>
        </p:txBody>
      </p:sp>
      <p:sp>
        <p:nvSpPr>
          <p:cNvPr id="4" name="Footer Placeholder 3"/>
          <p:cNvSpPr>
            <a:spLocks noGrp="1"/>
          </p:cNvSpPr>
          <p:nvPr>
            <p:ph type="ftr" sz="quarter" idx="11"/>
          </p:nvPr>
        </p:nvSpPr>
        <p:spPr/>
        <p:txBody>
          <a:bodyPr/>
          <a:lstStyle/>
          <a:p>
            <a:r>
              <a:rPr dirty="0">
                <a:solidFill>
                  <a:srgbClr val="5F5F5F">
                    <a:lumMod val="60000"/>
                    <a:lumOff val="40000"/>
                  </a:srgbClr>
                </a:solidFill>
              </a:rPr>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xmlns="" val="41636203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theme" Target="../theme/theme2.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41" Type="http://schemas.openxmlformats.org/officeDocument/2006/relationships/slideLayout" Target="../slideLayouts/slideLayout77.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26" Type="http://schemas.openxmlformats.org/officeDocument/2006/relationships/slideLayout" Target="../slideLayouts/slideLayout103.xml"/><Relationship Id="rId39" Type="http://schemas.openxmlformats.org/officeDocument/2006/relationships/slideLayout" Target="../slideLayouts/slideLayout116.xml"/><Relationship Id="rId3" Type="http://schemas.openxmlformats.org/officeDocument/2006/relationships/slideLayout" Target="../slideLayouts/slideLayout80.xml"/><Relationship Id="rId21" Type="http://schemas.openxmlformats.org/officeDocument/2006/relationships/slideLayout" Target="../slideLayouts/slideLayout98.xml"/><Relationship Id="rId34" Type="http://schemas.openxmlformats.org/officeDocument/2006/relationships/slideLayout" Target="../slideLayouts/slideLayout111.xml"/><Relationship Id="rId42" Type="http://schemas.openxmlformats.org/officeDocument/2006/relationships/slideLayout" Target="../slideLayouts/slideLayout119.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slideLayout" Target="../slideLayouts/slideLayout102.xml"/><Relationship Id="rId33" Type="http://schemas.openxmlformats.org/officeDocument/2006/relationships/slideLayout" Target="../slideLayouts/slideLayout110.xml"/><Relationship Id="rId38" Type="http://schemas.openxmlformats.org/officeDocument/2006/relationships/slideLayout" Target="../slideLayouts/slideLayout115.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slideLayout" Target="../slideLayouts/slideLayout97.xml"/><Relationship Id="rId29" Type="http://schemas.openxmlformats.org/officeDocument/2006/relationships/slideLayout" Target="../slideLayouts/slideLayout106.xml"/><Relationship Id="rId41" Type="http://schemas.openxmlformats.org/officeDocument/2006/relationships/slideLayout" Target="../slideLayouts/slideLayout118.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24" Type="http://schemas.openxmlformats.org/officeDocument/2006/relationships/slideLayout" Target="../slideLayouts/slideLayout101.xml"/><Relationship Id="rId32" Type="http://schemas.openxmlformats.org/officeDocument/2006/relationships/slideLayout" Target="../slideLayouts/slideLayout109.xml"/><Relationship Id="rId37" Type="http://schemas.openxmlformats.org/officeDocument/2006/relationships/slideLayout" Target="../slideLayouts/slideLayout114.xml"/><Relationship Id="rId40" Type="http://schemas.openxmlformats.org/officeDocument/2006/relationships/slideLayout" Target="../slideLayouts/slideLayout117.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28" Type="http://schemas.openxmlformats.org/officeDocument/2006/relationships/slideLayout" Target="../slideLayouts/slideLayout105.xml"/><Relationship Id="rId36" Type="http://schemas.openxmlformats.org/officeDocument/2006/relationships/slideLayout" Target="../slideLayouts/slideLayout113.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31" Type="http://schemas.openxmlformats.org/officeDocument/2006/relationships/slideLayout" Target="../slideLayouts/slideLayout108.xml"/><Relationship Id="rId44" Type="http://schemas.openxmlformats.org/officeDocument/2006/relationships/image" Target="../media/image1.png"/><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slideLayout" Target="../slideLayouts/slideLayout99.xml"/><Relationship Id="rId27" Type="http://schemas.openxmlformats.org/officeDocument/2006/relationships/slideLayout" Target="../slideLayouts/slideLayout104.xml"/><Relationship Id="rId30" Type="http://schemas.openxmlformats.org/officeDocument/2006/relationships/slideLayout" Target="../slideLayouts/slideLayout107.xml"/><Relationship Id="rId35" Type="http://schemas.openxmlformats.org/officeDocument/2006/relationships/slideLayout" Target="../slideLayouts/slideLayout112.xml"/><Relationship Id="rId4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050" name="Group 6"/>
          <p:cNvGrpSpPr>
            <a:grpSpLocks/>
          </p:cNvGrpSpPr>
          <p:nvPr/>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dirty="0"/>
            </a:p>
          </p:txBody>
        </p:sp>
      </p:grpSp>
      <p:sp>
        <p:nvSpPr>
          <p:cNvPr id="2051" name="Title Placeholder 1"/>
          <p:cNvSpPr>
            <a:spLocks noGrp="1"/>
          </p:cNvSpPr>
          <p:nvPr>
            <p:ph type="title"/>
          </p:nvPr>
        </p:nvSpPr>
        <p:spPr bwMode="auto">
          <a:xfrm>
            <a:off x="531817" y="406400"/>
            <a:ext cx="11125199" cy="889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auto">
          <a:xfrm>
            <a:off x="531817" y="1524000"/>
            <a:ext cx="11125199"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62476" y="6556377"/>
            <a:ext cx="1227138" cy="182563"/>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latin typeface="+mn-lt"/>
                <a:cs typeface="+mn-cs"/>
              </a:defRPr>
            </a:lvl1pPr>
          </a:lstStyle>
          <a:p>
            <a:pPr>
              <a:defRPr/>
            </a:pPr>
            <a:fld id="{59CEFABE-3BE0-40DE-AF9A-F35EC54231B5}" type="datetime1">
              <a:rPr lang="en-US"/>
              <a:pPr>
                <a:defRPr/>
              </a:pPr>
              <a:t>10/10/2014</a:t>
            </a:fld>
            <a:endParaRPr dirty="0"/>
          </a:p>
        </p:txBody>
      </p:sp>
      <p:sp>
        <p:nvSpPr>
          <p:cNvPr id="5" name="Footer Placeholder 4"/>
          <p:cNvSpPr>
            <a:spLocks noGrp="1"/>
          </p:cNvSpPr>
          <p:nvPr>
            <p:ph type="ftr" sz="quarter" idx="3"/>
          </p:nvPr>
        </p:nvSpPr>
        <p:spPr>
          <a:xfrm>
            <a:off x="8777288" y="6556377"/>
            <a:ext cx="2498725" cy="182563"/>
          </a:xfrm>
          <a:prstGeom prst="rect">
            <a:avLst/>
          </a:prstGeom>
        </p:spPr>
        <p:txBody>
          <a:bodyPr vert="horz" wrap="none" lIns="0" tIns="0" rIns="0" bIns="0" rtlCol="0" anchor="ctr"/>
          <a:lstStyle>
            <a:lvl1pPr algn="l" fontAlgn="auto">
              <a:spcBef>
                <a:spcPts val="0"/>
              </a:spcBef>
              <a:spcAft>
                <a:spcPts val="0"/>
              </a:spcAft>
              <a:defRPr sz="800">
                <a:solidFill>
                  <a:schemeClr val="tx1">
                    <a:lumMod val="60000"/>
                    <a:lumOff val="40000"/>
                  </a:schemeClr>
                </a:solidFill>
                <a:latin typeface="+mn-lt"/>
                <a:cs typeface="+mn-cs"/>
              </a:defRPr>
            </a:lvl1pPr>
          </a:lstStyle>
          <a:p>
            <a:pPr>
              <a:defRPr/>
            </a:pPr>
            <a:r>
              <a:t>Oracle Confidential – Internal/Restricted/Highly Restricted</a:t>
            </a:r>
          </a:p>
        </p:txBody>
      </p:sp>
      <p:sp>
        <p:nvSpPr>
          <p:cNvPr id="6" name="Slide Number Placeholder 5"/>
          <p:cNvSpPr>
            <a:spLocks noGrp="1"/>
          </p:cNvSpPr>
          <p:nvPr>
            <p:ph type="sldNum" sz="quarter" idx="4"/>
          </p:nvPr>
        </p:nvSpPr>
        <p:spPr>
          <a:xfrm>
            <a:off x="11276015" y="6556377"/>
            <a:ext cx="380999" cy="182563"/>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latin typeface="+mn-lt"/>
                <a:cs typeface="+mn-cs"/>
              </a:defRPr>
            </a:lvl1pPr>
          </a:lstStyle>
          <a:p>
            <a:pPr>
              <a:defRPr/>
            </a:pPr>
            <a:fld id="{D7F78828-3782-457B-86CF-9B994DF62A1C}" type="slidenum">
              <a:rPr/>
              <a:pPr>
                <a:defRPr/>
              </a:pPr>
              <a:t>‹#›</a:t>
            </a:fld>
            <a:endParaRPr dirty="0"/>
          </a:p>
        </p:txBody>
      </p:sp>
      <p:sp>
        <p:nvSpPr>
          <p:cNvPr id="15" name="TextBox 14"/>
          <p:cNvSpPr txBox="1"/>
          <p:nvPr/>
        </p:nvSpPr>
        <p:spPr>
          <a:xfrm>
            <a:off x="5989638" y="6556377"/>
            <a:ext cx="2787650" cy="182563"/>
          </a:xfrm>
          <a:prstGeom prst="rect">
            <a:avLst/>
          </a:prstGeom>
          <a:noFill/>
        </p:spPr>
        <p:txBody>
          <a:bodyPr wrap="none" lIns="0" tIns="0" rIns="0" bIns="0" anchor="ctr"/>
          <a:lstStyle/>
          <a:p>
            <a:pPr fontAlgn="auto">
              <a:spcBef>
                <a:spcPts val="0"/>
              </a:spcBef>
              <a:spcAft>
                <a:spcPts val="0"/>
              </a:spcAft>
              <a:defRPr/>
            </a:pPr>
            <a:r>
              <a:rPr sz="800" dirty="0">
                <a:solidFill>
                  <a:schemeClr val="tx1">
                    <a:lumMod val="60000"/>
                    <a:lumOff val="40000"/>
                  </a:schemeClr>
                </a:solidFill>
                <a:latin typeface="+mn-lt"/>
                <a:cs typeface="+mn-cs"/>
              </a:rPr>
              <a:t>Copyright © 2014 Oracle and/or its affiliates. All rights reserved.  |</a:t>
            </a:r>
          </a:p>
        </p:txBody>
      </p:sp>
      <p:pic>
        <p:nvPicPr>
          <p:cNvPr id="2057" name="Picture 18" descr="1.5X red tab for PPT.png"/>
          <p:cNvPicPr>
            <a:picLocks noChangeAspect="1"/>
          </p:cNvPicPr>
          <p:nvPr/>
        </p:nvPicPr>
        <p:blipFill>
          <a:blip r:embed="rId38" cstate="print"/>
          <a:srcRect/>
          <a:stretch>
            <a:fillRect/>
          </a:stretch>
        </p:blipFill>
        <p:spPr bwMode="ltGray">
          <a:xfrm>
            <a:off x="531813" y="6269037"/>
            <a:ext cx="1609725" cy="5889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80" r:id="rId5"/>
    <p:sldLayoutId id="2147483781" r:id="rId6"/>
    <p:sldLayoutId id="2147483782" r:id="rId7"/>
    <p:sldLayoutId id="2147483783" r:id="rId8"/>
    <p:sldLayoutId id="2147483798" r:id="rId9"/>
    <p:sldLayoutId id="2147483799" r:id="rId10"/>
    <p:sldLayoutId id="2147483784" r:id="rId11"/>
    <p:sldLayoutId id="2147483785" r:id="rId12"/>
    <p:sldLayoutId id="2147483786" r:id="rId13"/>
    <p:sldLayoutId id="2147483800" r:id="rId14"/>
    <p:sldLayoutId id="2147483801" r:id="rId15"/>
    <p:sldLayoutId id="2147483802" r:id="rId16"/>
    <p:sldLayoutId id="2147483803" r:id="rId17"/>
    <p:sldLayoutId id="2147483787" r:id="rId18"/>
    <p:sldLayoutId id="2147483804" r:id="rId19"/>
    <p:sldLayoutId id="2147483788" r:id="rId20"/>
    <p:sldLayoutId id="2147483789" r:id="rId21"/>
    <p:sldLayoutId id="2147483790" r:id="rId22"/>
    <p:sldLayoutId id="2147483791" r:id="rId23"/>
    <p:sldLayoutId id="2147483792" r:id="rId24"/>
    <p:sldLayoutId id="2147483805" r:id="rId25"/>
    <p:sldLayoutId id="2147483806" r:id="rId26"/>
    <p:sldLayoutId id="2147483807" r:id="rId27"/>
    <p:sldLayoutId id="2147483808" r:id="rId28"/>
    <p:sldLayoutId id="2147483809" r:id="rId29"/>
    <p:sldLayoutId id="2147483810" r:id="rId30"/>
    <p:sldLayoutId id="2147483811" r:id="rId31"/>
    <p:sldLayoutId id="2147483812" r:id="rId32"/>
    <p:sldLayoutId id="2147483813" r:id="rId33"/>
    <p:sldLayoutId id="2147483814" r:id="rId34"/>
    <p:sldLayoutId id="2147483793" r:id="rId35"/>
    <p:sldLayoutId id="2147483816" r:id="rId36"/>
  </p:sldLayoutIdLst>
  <p:transition spd="med">
    <p:fade/>
  </p:transition>
  <p:timing>
    <p:tnLst>
      <p:par>
        <p:cTn id="1" dur="indefinite" restart="never" nodeType="tmRoot"/>
      </p:par>
    </p:tnLst>
  </p:timing>
  <p:hf hdr="0" dt="0"/>
  <p:txStyles>
    <p:title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p:titleStyle>
    <p:bodyStyle>
      <a:lvl1pPr marL="228572" indent="-228572" algn="l" rtl="0" eaLnBrk="0" fontAlgn="base" hangingPunct="0">
        <a:lnSpc>
          <a:spcPct val="90000"/>
        </a:lnSpc>
        <a:spcBef>
          <a:spcPts val="1200"/>
        </a:spcBef>
        <a:spcAft>
          <a:spcPct val="0"/>
        </a:spcAft>
        <a:buClr>
          <a:srgbClr val="9F9F9F"/>
        </a:buClr>
        <a:buFont typeface="Arial" pitchFamily="34" charset="0"/>
        <a:buChar char="•"/>
        <a:defRPr sz="2800" kern="1200">
          <a:solidFill>
            <a:schemeClr val="tx1"/>
          </a:solidFill>
          <a:latin typeface="+mn-lt"/>
          <a:ea typeface="+mn-ea"/>
          <a:cs typeface="+mn-cs"/>
        </a:defRPr>
      </a:lvl1pPr>
      <a:lvl2pPr marL="501590" indent="-228572" algn="l" rtl="0" eaLnBrk="0" fontAlgn="base" hangingPunct="0">
        <a:lnSpc>
          <a:spcPct val="90000"/>
        </a:lnSpc>
        <a:spcBef>
          <a:spcPts val="800"/>
        </a:spcBef>
        <a:spcAft>
          <a:spcPct val="0"/>
        </a:spcAft>
        <a:buClr>
          <a:srgbClr val="9F9F9F"/>
        </a:buClr>
        <a:buFont typeface="Arial" pitchFamily="34" charset="0"/>
        <a:buChar char="–"/>
        <a:defRPr sz="2400" kern="1200">
          <a:solidFill>
            <a:schemeClr val="tx1"/>
          </a:solidFill>
          <a:latin typeface="+mn-lt"/>
          <a:ea typeface="+mn-ea"/>
          <a:cs typeface="+mn-cs"/>
        </a:defRPr>
      </a:lvl2pPr>
      <a:lvl3pPr marL="730160" indent="-182540" algn="l" rtl="0" eaLnBrk="0" fontAlgn="base" hangingPunct="0">
        <a:lnSpc>
          <a:spcPct val="90000"/>
        </a:lnSpc>
        <a:spcBef>
          <a:spcPts val="600"/>
        </a:spcBef>
        <a:spcAft>
          <a:spcPct val="0"/>
        </a:spcAft>
        <a:buClr>
          <a:srgbClr val="9F9F9F"/>
        </a:buClr>
        <a:buFont typeface="Arial" pitchFamily="34" charset="0"/>
        <a:buChar char="•"/>
        <a:defRPr sz="2000" kern="1200">
          <a:solidFill>
            <a:schemeClr val="tx1"/>
          </a:solidFill>
          <a:latin typeface="+mn-lt"/>
          <a:ea typeface="+mn-ea"/>
          <a:cs typeface="+mn-cs"/>
        </a:defRPr>
      </a:lvl3pPr>
      <a:lvl4pPr marL="958730" indent="-182540" algn="l" rtl="0" eaLnBrk="0" fontAlgn="base" hangingPunct="0">
        <a:lnSpc>
          <a:spcPct val="90000"/>
        </a:lnSpc>
        <a:spcBef>
          <a:spcPts val="600"/>
        </a:spcBef>
        <a:spcAft>
          <a:spcPct val="0"/>
        </a:spcAft>
        <a:buClr>
          <a:srgbClr val="9F9F9F"/>
        </a:buClr>
        <a:buFont typeface="Arial" pitchFamily="34" charset="0"/>
        <a:buChar char="–"/>
        <a:defRPr kern="1200">
          <a:solidFill>
            <a:schemeClr val="tx1"/>
          </a:solidFill>
          <a:latin typeface="+mn-lt"/>
          <a:ea typeface="+mn-ea"/>
          <a:cs typeface="+mn-cs"/>
        </a:defRPr>
      </a:lvl4pPr>
      <a:lvl5pPr marL="1187302" indent="-182540" algn="l" rtl="0" eaLnBrk="0" fontAlgn="base" hangingPunct="0">
        <a:lnSpc>
          <a:spcPct val="90000"/>
        </a:lnSpc>
        <a:spcBef>
          <a:spcPts val="600"/>
        </a:spcBef>
        <a:spcAft>
          <a:spcPct val="0"/>
        </a:spcAft>
        <a:buClr>
          <a:srgbClr val="9F9F9F"/>
        </a:buClr>
        <a:buFont typeface="Arial" pitchFamily="34" charset="0"/>
        <a:buChar char="•"/>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285" rtl="0" eaLnBrk="1" latinLnBrk="0" hangingPunct="1">
        <a:defRPr sz="1900" kern="1200">
          <a:solidFill>
            <a:schemeClr val="tx1"/>
          </a:solidFill>
          <a:latin typeface="+mn-lt"/>
          <a:ea typeface="+mn-ea"/>
          <a:cs typeface="+mn-cs"/>
        </a:defRPr>
      </a:lvl1pPr>
      <a:lvl2pPr marL="457141" algn="l" defTabSz="914285" rtl="0" eaLnBrk="1" latinLnBrk="0" hangingPunct="1">
        <a:defRPr sz="1900" kern="1200">
          <a:solidFill>
            <a:schemeClr val="tx1"/>
          </a:solidFill>
          <a:latin typeface="+mn-lt"/>
          <a:ea typeface="+mn-ea"/>
          <a:cs typeface="+mn-cs"/>
        </a:defRPr>
      </a:lvl2pPr>
      <a:lvl3pPr marL="914285" algn="l" defTabSz="914285" rtl="0" eaLnBrk="1" latinLnBrk="0" hangingPunct="1">
        <a:defRPr sz="1900" kern="1200">
          <a:solidFill>
            <a:schemeClr val="tx1"/>
          </a:solidFill>
          <a:latin typeface="+mn-lt"/>
          <a:ea typeface="+mn-ea"/>
          <a:cs typeface="+mn-cs"/>
        </a:defRPr>
      </a:lvl3pPr>
      <a:lvl4pPr marL="1371428" algn="l" defTabSz="914285" rtl="0" eaLnBrk="1" latinLnBrk="0" hangingPunct="1">
        <a:defRPr sz="1900" kern="1200">
          <a:solidFill>
            <a:schemeClr val="tx1"/>
          </a:solidFill>
          <a:latin typeface="+mn-lt"/>
          <a:ea typeface="+mn-ea"/>
          <a:cs typeface="+mn-cs"/>
        </a:defRPr>
      </a:lvl4pPr>
      <a:lvl5pPr marL="1828572" algn="l" defTabSz="914285" rtl="0" eaLnBrk="1" latinLnBrk="0" hangingPunct="1">
        <a:defRPr sz="1900" kern="1200">
          <a:solidFill>
            <a:schemeClr val="tx1"/>
          </a:solidFill>
          <a:latin typeface="+mn-lt"/>
          <a:ea typeface="+mn-ea"/>
          <a:cs typeface="+mn-cs"/>
        </a:defRPr>
      </a:lvl5pPr>
      <a:lvl6pPr marL="2285713" algn="l" defTabSz="914285" rtl="0" eaLnBrk="1" latinLnBrk="0" hangingPunct="1">
        <a:defRPr sz="1900" kern="1200">
          <a:solidFill>
            <a:schemeClr val="tx1"/>
          </a:solidFill>
          <a:latin typeface="+mn-lt"/>
          <a:ea typeface="+mn-ea"/>
          <a:cs typeface="+mn-cs"/>
        </a:defRPr>
      </a:lvl6pPr>
      <a:lvl7pPr marL="2742857" algn="l" defTabSz="914285" rtl="0" eaLnBrk="1" latinLnBrk="0" hangingPunct="1">
        <a:defRPr sz="1900" kern="1200">
          <a:solidFill>
            <a:schemeClr val="tx1"/>
          </a:solidFill>
          <a:latin typeface="+mn-lt"/>
          <a:ea typeface="+mn-ea"/>
          <a:cs typeface="+mn-cs"/>
        </a:defRPr>
      </a:lvl7pPr>
      <a:lvl8pPr marL="3200000" algn="l" defTabSz="914285" rtl="0" eaLnBrk="1" latinLnBrk="0" hangingPunct="1">
        <a:defRPr sz="1900" kern="1200">
          <a:solidFill>
            <a:schemeClr val="tx1"/>
          </a:solidFill>
          <a:latin typeface="+mn-lt"/>
          <a:ea typeface="+mn-ea"/>
          <a:cs typeface="+mn-cs"/>
        </a:defRPr>
      </a:lvl8pPr>
      <a:lvl9pPr marL="3657144" algn="l" defTabSz="914285"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Border"/>
          <p:cNvGrpSpPr/>
          <p:nvPr userDrawn="1"/>
        </p:nvGrpSpPr>
        <p:grpSpPr>
          <a:xfrm>
            <a:off x="-286" y="0"/>
            <a:ext cx="12189400" cy="6858000"/>
            <a:chOff x="-287" y="0"/>
            <a:chExt cx="12189399" cy="6858000"/>
          </a:xfrm>
        </p:grpSpPr>
        <p:sp>
          <p:nvSpPr>
            <p:cNvPr id="8" name="Rectangle 7"/>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pic>
        <p:nvPicPr>
          <p:cNvPr id="19" name="Oracle red badge logo" descr="Oracle logo in white on red staging background"/>
          <p:cNvPicPr>
            <a:picLocks noChangeAspect="1"/>
          </p:cNvPicPr>
          <p:nvPr userDrawn="1"/>
        </p:nvPicPr>
        <p:blipFill>
          <a:blip r:embed="rId43"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
        <p:nvSpPr>
          <p:cNvPr id="2" name="Title Placeholder 1"/>
          <p:cNvSpPr>
            <a:spLocks noGrp="1"/>
          </p:cNvSpPr>
          <p:nvPr>
            <p:ph type="title"/>
          </p:nvPr>
        </p:nvSpPr>
        <p:spPr>
          <a:xfrm>
            <a:off x="531813" y="406400"/>
            <a:ext cx="11125199"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2"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63214" y="6556248"/>
            <a:ext cx="1226398" cy="182880"/>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defRPr>
            </a:lvl1pPr>
          </a:lstStyle>
          <a:p>
            <a:fld id="{1EE11BFD-AD4C-4A98-9D38-1958507EA4E5}" type="datetime1">
              <a:rPr lang="en-US" smtClean="0">
                <a:solidFill>
                  <a:srgbClr val="5F5F5F">
                    <a:lumMod val="60000"/>
                    <a:lumOff val="40000"/>
                  </a:srgbClr>
                </a:solidFill>
                <a:latin typeface="Calibri"/>
                <a:cs typeface="+mn-cs"/>
              </a:rPr>
              <a:pPr/>
              <a:t>10/10/2014</a:t>
            </a:fld>
            <a:endParaRPr lang="en-US" dirty="0">
              <a:solidFill>
                <a:srgbClr val="5F5F5F">
                  <a:lumMod val="60000"/>
                  <a:lumOff val="40000"/>
                </a:srgbClr>
              </a:solidFill>
              <a:latin typeface="Calibri"/>
              <a:cs typeface="+mn-cs"/>
            </a:endParaRPr>
          </a:p>
        </p:txBody>
      </p:sp>
      <p:sp>
        <p:nvSpPr>
          <p:cNvPr id="15" name="TextBox 14"/>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3"/>
          </p:nvPr>
        </p:nvSpPr>
        <p:spPr>
          <a:xfrm>
            <a:off x="8777290" y="6556248"/>
            <a:ext cx="2498722" cy="182880"/>
          </a:xfrm>
          <a:prstGeom prst="rect">
            <a:avLst/>
          </a:prstGeom>
        </p:spPr>
        <p:txBody>
          <a:bodyPr vert="horz" wrap="none" lIns="0" tIns="0" rIns="0" bIns="0" rtlCol="0" anchor="ctr"/>
          <a:lstStyle>
            <a:lvl1pPr algn="l" fontAlgn="auto">
              <a:spcBef>
                <a:spcPts val="0"/>
              </a:spcBef>
              <a:spcAft>
                <a:spcPts val="0"/>
              </a:spcAft>
              <a:defRPr sz="800">
                <a:solidFill>
                  <a:schemeClr val="tx1">
                    <a:lumMod val="60000"/>
                    <a:lumOff val="40000"/>
                  </a:schemeClr>
                </a:solidFill>
              </a:defRPr>
            </a:lvl1pPr>
          </a:lstStyle>
          <a:p>
            <a:r>
              <a:rPr lang="en-US" dirty="0" smtClean="0">
                <a:solidFill>
                  <a:srgbClr val="5F5F5F">
                    <a:lumMod val="60000"/>
                    <a:lumOff val="40000"/>
                  </a:srgbClr>
                </a:solidFill>
                <a:latin typeface="Calibri"/>
                <a:cs typeface="+mn-cs"/>
              </a:rPr>
              <a:t>Oracle Confidential – Internal/Restricted/Highly Restricted</a:t>
            </a:r>
            <a:endParaRPr lang="en-US" dirty="0">
              <a:solidFill>
                <a:srgbClr val="5F5F5F">
                  <a:lumMod val="60000"/>
                  <a:lumOff val="40000"/>
                </a:srgbClr>
              </a:solidFill>
              <a:latin typeface="Calibri"/>
              <a:cs typeface="+mn-cs"/>
            </a:endParaRPr>
          </a:p>
        </p:txBody>
      </p:sp>
      <p:sp>
        <p:nvSpPr>
          <p:cNvPr id="6" name="Slide Number Placeholder 5"/>
          <p:cNvSpPr>
            <a:spLocks noGrp="1"/>
          </p:cNvSpPr>
          <p:nvPr>
            <p:ph type="sldNum" sz="quarter" idx="4"/>
          </p:nvPr>
        </p:nvSpPr>
        <p:spPr>
          <a:xfrm>
            <a:off x="11276012" y="6556248"/>
            <a:ext cx="381661" cy="182880"/>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defRPr>
            </a:lvl1pPr>
          </a:lstStyle>
          <a:p>
            <a:fld id="{C51EAA63-D034-42AE-91FA-B13B9518C7BE}" type="slidenum">
              <a:rPr lang="en-US" smtClean="0">
                <a:solidFill>
                  <a:srgbClr val="5F5F5F">
                    <a:lumMod val="60000"/>
                    <a:lumOff val="40000"/>
                  </a:srgbClr>
                </a:solidFill>
                <a:latin typeface="Calibri"/>
                <a:cs typeface="+mn-cs"/>
              </a:rPr>
              <a:pPr/>
              <a:t>‹#›</a:t>
            </a:fld>
            <a:endParaRPr lang="en-US" dirty="0">
              <a:solidFill>
                <a:srgbClr val="5F5F5F">
                  <a:lumMod val="60000"/>
                  <a:lumOff val="40000"/>
                </a:srgbClr>
              </a:solidFill>
              <a:latin typeface="Calibri"/>
              <a:cs typeface="+mn-cs"/>
            </a:endParaRPr>
          </a:p>
        </p:txBody>
      </p:sp>
    </p:spTree>
    <p:extLst>
      <p:ext uri="{BB962C8B-B14F-4D97-AF65-F5344CB8AC3E}">
        <p14:creationId xmlns:p14="http://schemas.microsoft.com/office/powerpoint/2010/main" xmlns="" val="3193062027"/>
      </p:ext>
    </p:extLst>
  </p:cSld>
  <p:clrMap bg1="lt1" tx1="dk1" bg2="lt2" tx2="dk2" accent1="accent1" accent2="accent2" accent3="accent3" accent4="accent4" accent5="accent5" accent6="accent6" hlink="hlink" folHlink="folHlink"/>
  <p:sldLayoutIdLst>
    <p:sldLayoutId id="2147484036" r:id="rId1"/>
    <p:sldLayoutId id="2147484037" r:id="rId2"/>
    <p:sldLayoutId id="2147484038" r:id="rId3"/>
    <p:sldLayoutId id="2147484039" r:id="rId4"/>
    <p:sldLayoutId id="2147484040" r:id="rId5"/>
    <p:sldLayoutId id="2147484041" r:id="rId6"/>
    <p:sldLayoutId id="2147484042" r:id="rId7"/>
    <p:sldLayoutId id="2147484043" r:id="rId8"/>
    <p:sldLayoutId id="2147484044" r:id="rId9"/>
    <p:sldLayoutId id="2147484045" r:id="rId10"/>
    <p:sldLayoutId id="2147484046" r:id="rId11"/>
    <p:sldLayoutId id="2147484047" r:id="rId12"/>
    <p:sldLayoutId id="2147484048" r:id="rId13"/>
    <p:sldLayoutId id="2147484049" r:id="rId14"/>
    <p:sldLayoutId id="2147484050" r:id="rId15"/>
    <p:sldLayoutId id="2147484051" r:id="rId16"/>
    <p:sldLayoutId id="2147484052" r:id="rId17"/>
    <p:sldLayoutId id="2147484053" r:id="rId18"/>
    <p:sldLayoutId id="2147484054" r:id="rId19"/>
    <p:sldLayoutId id="2147484055" r:id="rId20"/>
    <p:sldLayoutId id="2147484056" r:id="rId21"/>
    <p:sldLayoutId id="2147484057" r:id="rId22"/>
    <p:sldLayoutId id="2147484058" r:id="rId23"/>
    <p:sldLayoutId id="2147484059" r:id="rId24"/>
    <p:sldLayoutId id="2147484060" r:id="rId25"/>
    <p:sldLayoutId id="2147484061" r:id="rId26"/>
    <p:sldLayoutId id="2147484062" r:id="rId27"/>
    <p:sldLayoutId id="2147484063" r:id="rId28"/>
    <p:sldLayoutId id="2147484064" r:id="rId29"/>
    <p:sldLayoutId id="2147484065" r:id="rId30"/>
    <p:sldLayoutId id="2147484066" r:id="rId31"/>
    <p:sldLayoutId id="2147484067" r:id="rId32"/>
    <p:sldLayoutId id="2147484068" r:id="rId33"/>
    <p:sldLayoutId id="2147484069" r:id="rId34"/>
    <p:sldLayoutId id="2147484070" r:id="rId35"/>
    <p:sldLayoutId id="2147484071" r:id="rId36"/>
    <p:sldLayoutId id="2147484072" r:id="rId37"/>
    <p:sldLayoutId id="2147484073" r:id="rId38"/>
    <p:sldLayoutId id="2147484074" r:id="rId39"/>
    <p:sldLayoutId id="2147484076" r:id="rId40"/>
    <p:sldLayoutId id="2147484375" r:id="rId4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361"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591" indent="-228591" algn="l" defTabSz="914361"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899" indent="-228591" algn="l" defTabSz="914361"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489"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080"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900" kern="1200">
          <a:solidFill>
            <a:schemeClr val="tx1"/>
          </a:solidFill>
          <a:latin typeface="+mn-lt"/>
          <a:ea typeface="+mn-ea"/>
          <a:cs typeface="+mn-cs"/>
        </a:defRPr>
      </a:lvl4pPr>
      <a:lvl5pPr marL="118867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26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852"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44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032"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361" rtl="0" eaLnBrk="1" latinLnBrk="0" hangingPunct="1">
        <a:defRPr sz="1900" kern="1200">
          <a:solidFill>
            <a:schemeClr val="tx1"/>
          </a:solidFill>
          <a:latin typeface="+mn-lt"/>
          <a:ea typeface="+mn-ea"/>
          <a:cs typeface="+mn-cs"/>
        </a:defRPr>
      </a:lvl1pPr>
      <a:lvl2pPr marL="457181" algn="l" defTabSz="914361" rtl="0" eaLnBrk="1" latinLnBrk="0" hangingPunct="1">
        <a:defRPr sz="1900" kern="1200">
          <a:solidFill>
            <a:schemeClr val="tx1"/>
          </a:solidFill>
          <a:latin typeface="+mn-lt"/>
          <a:ea typeface="+mn-ea"/>
          <a:cs typeface="+mn-cs"/>
        </a:defRPr>
      </a:lvl2pPr>
      <a:lvl3pPr marL="914361" algn="l" defTabSz="914361" rtl="0" eaLnBrk="1" latinLnBrk="0" hangingPunct="1">
        <a:defRPr sz="1900" kern="1200">
          <a:solidFill>
            <a:schemeClr val="tx1"/>
          </a:solidFill>
          <a:latin typeface="+mn-lt"/>
          <a:ea typeface="+mn-ea"/>
          <a:cs typeface="+mn-cs"/>
        </a:defRPr>
      </a:lvl3pPr>
      <a:lvl4pPr marL="1371543" algn="l" defTabSz="914361" rtl="0" eaLnBrk="1" latinLnBrk="0" hangingPunct="1">
        <a:defRPr sz="1900" kern="1200">
          <a:solidFill>
            <a:schemeClr val="tx1"/>
          </a:solidFill>
          <a:latin typeface="+mn-lt"/>
          <a:ea typeface="+mn-ea"/>
          <a:cs typeface="+mn-cs"/>
        </a:defRPr>
      </a:lvl4pPr>
      <a:lvl5pPr marL="1828724" algn="l" defTabSz="914361" rtl="0" eaLnBrk="1" latinLnBrk="0" hangingPunct="1">
        <a:defRPr sz="1900" kern="1200">
          <a:solidFill>
            <a:schemeClr val="tx1"/>
          </a:solidFill>
          <a:latin typeface="+mn-lt"/>
          <a:ea typeface="+mn-ea"/>
          <a:cs typeface="+mn-cs"/>
        </a:defRPr>
      </a:lvl5pPr>
      <a:lvl6pPr marL="2285905" algn="l" defTabSz="914361" rtl="0" eaLnBrk="1" latinLnBrk="0" hangingPunct="1">
        <a:defRPr sz="1900" kern="1200">
          <a:solidFill>
            <a:schemeClr val="tx1"/>
          </a:solidFill>
          <a:latin typeface="+mn-lt"/>
          <a:ea typeface="+mn-ea"/>
          <a:cs typeface="+mn-cs"/>
        </a:defRPr>
      </a:lvl6pPr>
      <a:lvl7pPr marL="2743085" algn="l" defTabSz="914361" rtl="0" eaLnBrk="1" latinLnBrk="0" hangingPunct="1">
        <a:defRPr sz="1900" kern="1200">
          <a:solidFill>
            <a:schemeClr val="tx1"/>
          </a:solidFill>
          <a:latin typeface="+mn-lt"/>
          <a:ea typeface="+mn-ea"/>
          <a:cs typeface="+mn-cs"/>
        </a:defRPr>
      </a:lvl7pPr>
      <a:lvl8pPr marL="3200267" algn="l" defTabSz="914361" rtl="0" eaLnBrk="1" latinLnBrk="0" hangingPunct="1">
        <a:defRPr sz="1900" kern="1200">
          <a:solidFill>
            <a:schemeClr val="tx1"/>
          </a:solidFill>
          <a:latin typeface="+mn-lt"/>
          <a:ea typeface="+mn-ea"/>
          <a:cs typeface="+mn-cs"/>
        </a:defRPr>
      </a:lvl8pPr>
      <a:lvl9pPr marL="3657448" algn="l" defTabSz="914361" rtl="0" eaLnBrk="1" latinLnBrk="0" hangingPunct="1">
        <a:defRPr sz="19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2" pos="3839" userDrawn="1">
          <p15:clr>
            <a:srgbClr val="F26B43"/>
          </p15:clr>
        </p15:guide>
        <p15:guide id="4" orient="horz" pos="4128"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Border"/>
          <p:cNvGrpSpPr/>
          <p:nvPr userDrawn="1"/>
        </p:nvGrpSpPr>
        <p:grpSpPr>
          <a:xfrm>
            <a:off x="-286" y="0"/>
            <a:ext cx="12189400" cy="6858000"/>
            <a:chOff x="-287" y="0"/>
            <a:chExt cx="12189399" cy="6858000"/>
          </a:xfrm>
        </p:grpSpPr>
        <p:sp>
          <p:nvSpPr>
            <p:cNvPr id="8" name="Rectangle 7"/>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9" name="Rectangle 8"/>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0" name="Rectangle 9"/>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sp>
          <p:nvSpPr>
            <p:cNvPr id="11" name="Rectangle 10"/>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dirty="0">
                <a:solidFill>
                  <a:srgbClr val="FFFFFF"/>
                </a:solidFill>
              </a:endParaRPr>
            </a:p>
          </p:txBody>
        </p:sp>
      </p:grpSp>
      <p:pic>
        <p:nvPicPr>
          <p:cNvPr id="19" name="Oracle red badge logo" descr="Oracle logo in white on red staging background"/>
          <p:cNvPicPr>
            <a:picLocks noChangeAspect="1"/>
          </p:cNvPicPr>
          <p:nvPr userDrawn="1"/>
        </p:nvPicPr>
        <p:blipFill>
          <a:blip r:embed="rId44" cstate="print">
            <a:extLst>
              <a:ext uri="{28A0092B-C50C-407E-A947-70E740481C1C}">
                <a14:useLocalDpi xmlns:a14="http://schemas.microsoft.com/office/drawing/2010/main" xmlns="" val="0"/>
              </a:ext>
            </a:extLst>
          </a:blip>
          <a:stretch>
            <a:fillRect/>
          </a:stretch>
        </p:blipFill>
        <p:spPr bwMode="ltGray">
          <a:xfrm>
            <a:off x="531813" y="6263640"/>
            <a:ext cx="1622861" cy="594360"/>
          </a:xfrm>
          <a:prstGeom prst="rect">
            <a:avLst/>
          </a:prstGeom>
        </p:spPr>
      </p:pic>
      <p:sp>
        <p:nvSpPr>
          <p:cNvPr id="2" name="Title Placeholder 1"/>
          <p:cNvSpPr>
            <a:spLocks noGrp="1"/>
          </p:cNvSpPr>
          <p:nvPr>
            <p:ph type="title"/>
          </p:nvPr>
        </p:nvSpPr>
        <p:spPr>
          <a:xfrm>
            <a:off x="531813" y="406400"/>
            <a:ext cx="11125199"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2"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63214" y="6556248"/>
            <a:ext cx="1226398" cy="182880"/>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defRPr>
            </a:lvl1pPr>
          </a:lstStyle>
          <a:p>
            <a:fld id="{1EE11BFD-AD4C-4A98-9D38-1958507EA4E5}" type="datetime1">
              <a:rPr lang="en-US" smtClean="0">
                <a:solidFill>
                  <a:srgbClr val="5F5F5F">
                    <a:lumMod val="60000"/>
                    <a:lumOff val="40000"/>
                  </a:srgbClr>
                </a:solidFill>
                <a:latin typeface="Calibri"/>
                <a:cs typeface="+mn-cs"/>
              </a:rPr>
              <a:pPr/>
              <a:t>10/10/2014</a:t>
            </a:fld>
            <a:endParaRPr lang="en-US" dirty="0">
              <a:solidFill>
                <a:srgbClr val="5F5F5F">
                  <a:lumMod val="60000"/>
                  <a:lumOff val="40000"/>
                </a:srgbClr>
              </a:solidFill>
              <a:latin typeface="Calibri"/>
              <a:cs typeface="+mn-cs"/>
            </a:endParaRPr>
          </a:p>
        </p:txBody>
      </p:sp>
      <p:sp>
        <p:nvSpPr>
          <p:cNvPr id="15" name="TextBox 14"/>
          <p:cNvSpPr txBox="1"/>
          <p:nvPr/>
        </p:nvSpPr>
        <p:spPr>
          <a:xfrm>
            <a:off x="5989639" y="6556248"/>
            <a:ext cx="2787651" cy="182880"/>
          </a:xfrm>
          <a:prstGeom prst="rect">
            <a:avLst/>
          </a:prstGeom>
          <a:noFill/>
        </p:spPr>
        <p:txBody>
          <a:bodyPr wrap="none" lIns="0" tIns="0" rIns="0" bIns="0" rtlCol="0" anchor="ctr" anchorCtr="0">
            <a:noAutofit/>
          </a:bodyPr>
          <a:lstStyle/>
          <a:p>
            <a:pPr fontAlgn="auto">
              <a:spcBef>
                <a:spcPts val="0"/>
              </a:spcBef>
              <a:spcAft>
                <a:spcPts val="0"/>
              </a:spcAft>
            </a:pPr>
            <a:r>
              <a:rPr sz="800" dirty="0">
                <a:solidFill>
                  <a:srgbClr val="5F5F5F">
                    <a:lumMod val="60000"/>
                    <a:lumOff val="40000"/>
                  </a:srgbClr>
                </a:solidFill>
                <a:latin typeface="Calibri"/>
                <a:cs typeface="+mn-cs"/>
              </a:rPr>
              <a:t>Copyright © 2014 Oracle and/or its affiliates. All rights reserved.  |</a:t>
            </a:r>
          </a:p>
        </p:txBody>
      </p:sp>
      <p:sp>
        <p:nvSpPr>
          <p:cNvPr id="5" name="Footer Placeholder 4"/>
          <p:cNvSpPr>
            <a:spLocks noGrp="1"/>
          </p:cNvSpPr>
          <p:nvPr>
            <p:ph type="ftr" sz="quarter" idx="3"/>
          </p:nvPr>
        </p:nvSpPr>
        <p:spPr>
          <a:xfrm>
            <a:off x="8777290" y="6556248"/>
            <a:ext cx="2498722" cy="182880"/>
          </a:xfrm>
          <a:prstGeom prst="rect">
            <a:avLst/>
          </a:prstGeom>
        </p:spPr>
        <p:txBody>
          <a:bodyPr vert="horz" wrap="none" lIns="0" tIns="0" rIns="0" bIns="0" rtlCol="0" anchor="ctr"/>
          <a:lstStyle>
            <a:lvl1pPr algn="l" fontAlgn="auto">
              <a:spcBef>
                <a:spcPts val="0"/>
              </a:spcBef>
              <a:spcAft>
                <a:spcPts val="0"/>
              </a:spcAft>
              <a:defRPr sz="800">
                <a:solidFill>
                  <a:schemeClr val="tx1">
                    <a:lumMod val="60000"/>
                    <a:lumOff val="40000"/>
                  </a:schemeClr>
                </a:solidFill>
              </a:defRPr>
            </a:lvl1pPr>
          </a:lstStyle>
          <a:p>
            <a:r>
              <a:rPr lang="en-US" dirty="0" smtClean="0">
                <a:solidFill>
                  <a:srgbClr val="5F5F5F">
                    <a:lumMod val="60000"/>
                    <a:lumOff val="40000"/>
                  </a:srgbClr>
                </a:solidFill>
                <a:latin typeface="Calibri"/>
                <a:cs typeface="+mn-cs"/>
              </a:rPr>
              <a:t>Oracle Confidential – Internal/Restricted/Highly Restricted</a:t>
            </a:r>
            <a:endParaRPr lang="en-US" dirty="0">
              <a:solidFill>
                <a:srgbClr val="5F5F5F">
                  <a:lumMod val="60000"/>
                  <a:lumOff val="40000"/>
                </a:srgbClr>
              </a:solidFill>
              <a:latin typeface="Calibri"/>
              <a:cs typeface="+mn-cs"/>
            </a:endParaRPr>
          </a:p>
        </p:txBody>
      </p:sp>
      <p:sp>
        <p:nvSpPr>
          <p:cNvPr id="6" name="Slide Number Placeholder 5"/>
          <p:cNvSpPr>
            <a:spLocks noGrp="1"/>
          </p:cNvSpPr>
          <p:nvPr>
            <p:ph type="sldNum" sz="quarter" idx="4"/>
          </p:nvPr>
        </p:nvSpPr>
        <p:spPr>
          <a:xfrm>
            <a:off x="11276012" y="6556248"/>
            <a:ext cx="381661" cy="182880"/>
          </a:xfrm>
          <a:prstGeom prst="rect">
            <a:avLst/>
          </a:prstGeom>
        </p:spPr>
        <p:txBody>
          <a:bodyPr vert="horz" wrap="none" lIns="0" tIns="0" rIns="0" bIns="0" rtlCol="0" anchor="ctr"/>
          <a:lstStyle>
            <a:lvl1pPr algn="r" fontAlgn="auto">
              <a:spcBef>
                <a:spcPts val="0"/>
              </a:spcBef>
              <a:spcAft>
                <a:spcPts val="0"/>
              </a:spcAft>
              <a:defRPr sz="800">
                <a:solidFill>
                  <a:schemeClr val="tx1">
                    <a:lumMod val="60000"/>
                    <a:lumOff val="40000"/>
                  </a:schemeClr>
                </a:solidFill>
              </a:defRPr>
            </a:lvl1pPr>
          </a:lstStyle>
          <a:p>
            <a:fld id="{C51EAA63-D034-42AE-91FA-B13B9518C7BE}" type="slidenum">
              <a:rPr lang="en-US" smtClean="0">
                <a:solidFill>
                  <a:srgbClr val="5F5F5F">
                    <a:lumMod val="60000"/>
                    <a:lumOff val="40000"/>
                  </a:srgbClr>
                </a:solidFill>
                <a:latin typeface="Calibri"/>
                <a:cs typeface="+mn-cs"/>
              </a:rPr>
              <a:pPr/>
              <a:t>‹#›</a:t>
            </a:fld>
            <a:endParaRPr lang="en-US" dirty="0">
              <a:solidFill>
                <a:srgbClr val="5F5F5F">
                  <a:lumMod val="60000"/>
                  <a:lumOff val="40000"/>
                </a:srgbClr>
              </a:solidFill>
              <a:latin typeface="Calibri"/>
              <a:cs typeface="+mn-cs"/>
            </a:endParaRPr>
          </a:p>
        </p:txBody>
      </p:sp>
    </p:spTree>
    <p:extLst>
      <p:ext uri="{BB962C8B-B14F-4D97-AF65-F5344CB8AC3E}">
        <p14:creationId xmlns:p14="http://schemas.microsoft.com/office/powerpoint/2010/main" xmlns="" val="3193062027"/>
      </p:ext>
    </p:extLst>
  </p:cSld>
  <p:clrMap bg1="lt1" tx1="dk1" bg2="lt2" tx2="dk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 id="2147484088" r:id="rId11"/>
    <p:sldLayoutId id="2147484089" r:id="rId12"/>
    <p:sldLayoutId id="2147484090" r:id="rId13"/>
    <p:sldLayoutId id="2147484091" r:id="rId14"/>
    <p:sldLayoutId id="2147484092" r:id="rId15"/>
    <p:sldLayoutId id="2147484093" r:id="rId16"/>
    <p:sldLayoutId id="2147484094" r:id="rId17"/>
    <p:sldLayoutId id="2147484095" r:id="rId18"/>
    <p:sldLayoutId id="2147484096" r:id="rId19"/>
    <p:sldLayoutId id="2147484097" r:id="rId20"/>
    <p:sldLayoutId id="2147484098" r:id="rId21"/>
    <p:sldLayoutId id="2147484099" r:id="rId22"/>
    <p:sldLayoutId id="2147484100" r:id="rId23"/>
    <p:sldLayoutId id="2147484101" r:id="rId24"/>
    <p:sldLayoutId id="2147484102" r:id="rId25"/>
    <p:sldLayoutId id="2147484103" r:id="rId26"/>
    <p:sldLayoutId id="2147484104" r:id="rId27"/>
    <p:sldLayoutId id="2147484105" r:id="rId28"/>
    <p:sldLayoutId id="2147484106" r:id="rId29"/>
    <p:sldLayoutId id="2147484107" r:id="rId30"/>
    <p:sldLayoutId id="2147484108" r:id="rId31"/>
    <p:sldLayoutId id="2147484109" r:id="rId32"/>
    <p:sldLayoutId id="2147484110" r:id="rId33"/>
    <p:sldLayoutId id="2147484111" r:id="rId34"/>
    <p:sldLayoutId id="2147484112" r:id="rId35"/>
    <p:sldLayoutId id="2147484113" r:id="rId36"/>
    <p:sldLayoutId id="2147484114" r:id="rId37"/>
    <p:sldLayoutId id="2147484115" r:id="rId38"/>
    <p:sldLayoutId id="2147484116" r:id="rId39"/>
    <p:sldLayoutId id="2147484117" r:id="rId40"/>
    <p:sldLayoutId id="2147484374" r:id="rId41"/>
    <p:sldLayoutId id="2147484376" r:id="rId42"/>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l" defTabSz="914361"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591" indent="-228591" algn="l" defTabSz="914361"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899" indent="-228591" algn="l" defTabSz="914361"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489"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080"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900" kern="1200">
          <a:solidFill>
            <a:schemeClr val="tx1"/>
          </a:solidFill>
          <a:latin typeface="+mn-lt"/>
          <a:ea typeface="+mn-ea"/>
          <a:cs typeface="+mn-cs"/>
        </a:defRPr>
      </a:lvl4pPr>
      <a:lvl5pPr marL="118867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26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852"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441"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032" indent="-182872" algn="l" defTabSz="914361"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361" rtl="0" eaLnBrk="1" latinLnBrk="0" hangingPunct="1">
        <a:defRPr sz="1900" kern="1200">
          <a:solidFill>
            <a:schemeClr val="tx1"/>
          </a:solidFill>
          <a:latin typeface="+mn-lt"/>
          <a:ea typeface="+mn-ea"/>
          <a:cs typeface="+mn-cs"/>
        </a:defRPr>
      </a:lvl1pPr>
      <a:lvl2pPr marL="457181" algn="l" defTabSz="914361" rtl="0" eaLnBrk="1" latinLnBrk="0" hangingPunct="1">
        <a:defRPr sz="1900" kern="1200">
          <a:solidFill>
            <a:schemeClr val="tx1"/>
          </a:solidFill>
          <a:latin typeface="+mn-lt"/>
          <a:ea typeface="+mn-ea"/>
          <a:cs typeface="+mn-cs"/>
        </a:defRPr>
      </a:lvl2pPr>
      <a:lvl3pPr marL="914361" algn="l" defTabSz="914361" rtl="0" eaLnBrk="1" latinLnBrk="0" hangingPunct="1">
        <a:defRPr sz="1900" kern="1200">
          <a:solidFill>
            <a:schemeClr val="tx1"/>
          </a:solidFill>
          <a:latin typeface="+mn-lt"/>
          <a:ea typeface="+mn-ea"/>
          <a:cs typeface="+mn-cs"/>
        </a:defRPr>
      </a:lvl3pPr>
      <a:lvl4pPr marL="1371543" algn="l" defTabSz="914361" rtl="0" eaLnBrk="1" latinLnBrk="0" hangingPunct="1">
        <a:defRPr sz="1900" kern="1200">
          <a:solidFill>
            <a:schemeClr val="tx1"/>
          </a:solidFill>
          <a:latin typeface="+mn-lt"/>
          <a:ea typeface="+mn-ea"/>
          <a:cs typeface="+mn-cs"/>
        </a:defRPr>
      </a:lvl4pPr>
      <a:lvl5pPr marL="1828724" algn="l" defTabSz="914361" rtl="0" eaLnBrk="1" latinLnBrk="0" hangingPunct="1">
        <a:defRPr sz="1900" kern="1200">
          <a:solidFill>
            <a:schemeClr val="tx1"/>
          </a:solidFill>
          <a:latin typeface="+mn-lt"/>
          <a:ea typeface="+mn-ea"/>
          <a:cs typeface="+mn-cs"/>
        </a:defRPr>
      </a:lvl5pPr>
      <a:lvl6pPr marL="2285905" algn="l" defTabSz="914361" rtl="0" eaLnBrk="1" latinLnBrk="0" hangingPunct="1">
        <a:defRPr sz="1900" kern="1200">
          <a:solidFill>
            <a:schemeClr val="tx1"/>
          </a:solidFill>
          <a:latin typeface="+mn-lt"/>
          <a:ea typeface="+mn-ea"/>
          <a:cs typeface="+mn-cs"/>
        </a:defRPr>
      </a:lvl6pPr>
      <a:lvl7pPr marL="2743085" algn="l" defTabSz="914361" rtl="0" eaLnBrk="1" latinLnBrk="0" hangingPunct="1">
        <a:defRPr sz="1900" kern="1200">
          <a:solidFill>
            <a:schemeClr val="tx1"/>
          </a:solidFill>
          <a:latin typeface="+mn-lt"/>
          <a:ea typeface="+mn-ea"/>
          <a:cs typeface="+mn-cs"/>
        </a:defRPr>
      </a:lvl7pPr>
      <a:lvl8pPr marL="3200267" algn="l" defTabSz="914361" rtl="0" eaLnBrk="1" latinLnBrk="0" hangingPunct="1">
        <a:defRPr sz="1900" kern="1200">
          <a:solidFill>
            <a:schemeClr val="tx1"/>
          </a:solidFill>
          <a:latin typeface="+mn-lt"/>
          <a:ea typeface="+mn-ea"/>
          <a:cs typeface="+mn-cs"/>
        </a:defRPr>
      </a:lvl8pPr>
      <a:lvl9pPr marL="3657448" algn="l" defTabSz="914361" rtl="0" eaLnBrk="1" latinLnBrk="0" hangingPunct="1">
        <a:defRPr sz="19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2" pos="3839" userDrawn="1">
          <p15:clr>
            <a:srgbClr val="F26B43"/>
          </p15:clr>
        </p15:guide>
        <p15:guide id="4" orient="horz" pos="412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10.xml"/><Relationship Id="rId1" Type="http://schemas.openxmlformats.org/officeDocument/2006/relationships/slideLayout" Target="../slideLayouts/slideLayout118.xml"/><Relationship Id="rId4" Type="http://schemas.openxmlformats.org/officeDocument/2006/relationships/image" Target="../media/image73.emf"/></Relationships>
</file>

<file path=ppt/slides/_rels/slide1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1.xml"/><Relationship Id="rId1" Type="http://schemas.openxmlformats.org/officeDocument/2006/relationships/slideLayout" Target="../slideLayouts/slideLayout118.xml"/></Relationships>
</file>

<file path=ppt/slides/_rels/slide1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xml"/><Relationship Id="rId1" Type="http://schemas.openxmlformats.org/officeDocument/2006/relationships/slideLayout" Target="../slideLayouts/slideLayout118.xml"/><Relationship Id="rId4" Type="http://schemas.openxmlformats.org/officeDocument/2006/relationships/image" Target="../media/image76.emf"/></Relationships>
</file>

<file path=ppt/slides/_rels/slide13.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13.xml"/><Relationship Id="rId1" Type="http://schemas.openxmlformats.org/officeDocument/2006/relationships/slideLayout" Target="../slideLayouts/slideLayout118.xml"/><Relationship Id="rId4" Type="http://schemas.openxmlformats.org/officeDocument/2006/relationships/image" Target="../media/image77.png"/></Relationships>
</file>

<file path=ppt/slides/_rels/slide14.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14.xml"/><Relationship Id="rId1" Type="http://schemas.openxmlformats.org/officeDocument/2006/relationships/slideLayout" Target="../slideLayouts/slideLayout118.xml"/><Relationship Id="rId5" Type="http://schemas.openxmlformats.org/officeDocument/2006/relationships/image" Target="../media/image79.png"/><Relationship Id="rId4" Type="http://schemas.openxmlformats.org/officeDocument/2006/relationships/image" Target="../media/image78.png"/></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18" Type="http://schemas.openxmlformats.org/officeDocument/2006/relationships/image" Target="../media/image53.png"/><Relationship Id="rId3" Type="http://schemas.openxmlformats.org/officeDocument/2006/relationships/image" Target="../media/image58.png"/><Relationship Id="rId7" Type="http://schemas.openxmlformats.org/officeDocument/2006/relationships/image" Target="../media/image42.png"/><Relationship Id="rId12" Type="http://schemas.openxmlformats.org/officeDocument/2006/relationships/image" Target="../media/image44.png"/><Relationship Id="rId17" Type="http://schemas.openxmlformats.org/officeDocument/2006/relationships/image" Target="../media/image52.png"/><Relationship Id="rId2" Type="http://schemas.openxmlformats.org/officeDocument/2006/relationships/notesSlide" Target="../notesSlides/notesSlide15.xml"/><Relationship Id="rId16" Type="http://schemas.openxmlformats.org/officeDocument/2006/relationships/image" Target="../media/image51.png"/><Relationship Id="rId20" Type="http://schemas.openxmlformats.org/officeDocument/2006/relationships/image" Target="../media/image55.png"/><Relationship Id="rId1" Type="http://schemas.openxmlformats.org/officeDocument/2006/relationships/slideLayout" Target="../slideLayouts/slideLayout118.xml"/><Relationship Id="rId6" Type="http://schemas.openxmlformats.org/officeDocument/2006/relationships/image" Target="../media/image41.png"/><Relationship Id="rId11" Type="http://schemas.openxmlformats.org/officeDocument/2006/relationships/image" Target="../media/image47.png"/><Relationship Id="rId5" Type="http://schemas.openxmlformats.org/officeDocument/2006/relationships/image" Target="../media/image40.png"/><Relationship Id="rId15" Type="http://schemas.openxmlformats.org/officeDocument/2006/relationships/image" Target="../media/image50.png"/><Relationship Id="rId23" Type="http://schemas.openxmlformats.org/officeDocument/2006/relationships/image" Target="../media/image56.jpeg"/><Relationship Id="rId10" Type="http://schemas.openxmlformats.org/officeDocument/2006/relationships/image" Target="../media/image46.png"/><Relationship Id="rId19" Type="http://schemas.openxmlformats.org/officeDocument/2006/relationships/image" Target="../media/image54.png"/><Relationship Id="rId4" Type="http://schemas.openxmlformats.org/officeDocument/2006/relationships/image" Target="../media/image39.png"/><Relationship Id="rId9" Type="http://schemas.openxmlformats.org/officeDocument/2006/relationships/image" Target="../media/image45.png"/><Relationship Id="rId14" Type="http://schemas.openxmlformats.org/officeDocument/2006/relationships/image" Target="../media/image49.png"/><Relationship Id="rId22"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84.xml"/></Relationships>
</file>

<file path=ppt/slides/_rels/slide1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6.xml"/><Relationship Id="rId1" Type="http://schemas.openxmlformats.org/officeDocument/2006/relationships/slideLayout" Target="../slideLayouts/slideLayout84.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s/_rels/slide1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2.jpeg"/><Relationship Id="rId1" Type="http://schemas.openxmlformats.org/officeDocument/2006/relationships/slideLayout" Target="../slideLayouts/slideLayout118.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19.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99.pn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8.png"/><Relationship Id="rId2" Type="http://schemas.openxmlformats.org/officeDocument/2006/relationships/notesSlide" Target="../notesSlides/notesSlide17.xml"/><Relationship Id="rId1" Type="http://schemas.openxmlformats.org/officeDocument/2006/relationships/slideLayout" Target="../slideLayouts/slideLayout118.xml"/><Relationship Id="rId6" Type="http://schemas.openxmlformats.org/officeDocument/2006/relationships/image" Target="../media/image93.png"/><Relationship Id="rId11" Type="http://schemas.openxmlformats.org/officeDocument/2006/relationships/image" Target="../media/image97.png"/><Relationship Id="rId5" Type="http://schemas.openxmlformats.org/officeDocument/2006/relationships/image" Target="../media/image92.png"/><Relationship Id="rId10" Type="http://schemas.microsoft.com/office/2007/relationships/hdphoto" Target="../media/hdphoto2.wdp"/><Relationship Id="rId4" Type="http://schemas.openxmlformats.org/officeDocument/2006/relationships/image" Target="../media/image91.png"/><Relationship Id="rId9" Type="http://schemas.openxmlformats.org/officeDocument/2006/relationships/image" Target="../media/image96.png"/><Relationship Id="rId14" Type="http://schemas.microsoft.com/office/2007/relationships/hdphoto" Target="../media/hdphoto3.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8.xml"/><Relationship Id="rId1" Type="http://schemas.openxmlformats.org/officeDocument/2006/relationships/slideLayout" Target="../slideLayouts/slideLayout119.xml"/><Relationship Id="rId4" Type="http://schemas.openxmlformats.org/officeDocument/2006/relationships/image" Target="../media/image101.png"/></Relationships>
</file>

<file path=ppt/slides/_rels/slide2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98.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1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0.xml"/><Relationship Id="rId1" Type="http://schemas.openxmlformats.org/officeDocument/2006/relationships/slideLayout" Target="../slideLayouts/slideLayout8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1.xml"/><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2.xml"/><Relationship Id="rId1" Type="http://schemas.openxmlformats.org/officeDocument/2006/relationships/slideLayout" Target="../slideLayouts/slideLayout77.xml"/><Relationship Id="rId4" Type="http://schemas.openxmlformats.org/officeDocument/2006/relationships/image" Target="../media/image110.png"/></Relationships>
</file>

<file path=ppt/slides/_rels/slide29.xml.rels><?xml version="1.0" encoding="UTF-8" standalone="yes"?>
<Relationships xmlns="http://schemas.openxmlformats.org/package/2006/relationships"><Relationship Id="rId8" Type="http://schemas.openxmlformats.org/officeDocument/2006/relationships/image" Target="../media/image116.jpeg"/><Relationship Id="rId13" Type="http://schemas.openxmlformats.org/officeDocument/2006/relationships/image" Target="../media/image121.png"/><Relationship Id="rId3" Type="http://schemas.openxmlformats.org/officeDocument/2006/relationships/image" Target="../media/image111.jpeg"/><Relationship Id="rId7" Type="http://schemas.openxmlformats.org/officeDocument/2006/relationships/image" Target="../media/image115.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notesSlide" Target="../notesSlides/notesSlide23.xml"/><Relationship Id="rId16" Type="http://schemas.openxmlformats.org/officeDocument/2006/relationships/image" Target="../media/image124.png"/><Relationship Id="rId1" Type="http://schemas.openxmlformats.org/officeDocument/2006/relationships/slideLayout" Target="../slideLayouts/slideLayout75.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5" Type="http://schemas.openxmlformats.org/officeDocument/2006/relationships/image" Target="../media/image123.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 Id="rId14" Type="http://schemas.openxmlformats.org/officeDocument/2006/relationships/image" Target="../media/image122.png"/></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12" Type="http://schemas.microsoft.com/office/2007/relationships/diagramDrawing" Target="../diagrams/drawing1.xml"/><Relationship Id="rId2" Type="http://schemas.openxmlformats.org/officeDocument/2006/relationships/notesSlide" Target="../notesSlides/notesSlide3.xml"/><Relationship Id="rId16" Type="http://schemas.openxmlformats.org/officeDocument/2006/relationships/image" Target="../media/image27.png"/><Relationship Id="rId1" Type="http://schemas.openxmlformats.org/officeDocument/2006/relationships/slideLayout" Target="../slideLayouts/slideLayout36.xml"/><Relationship Id="rId6" Type="http://schemas.openxmlformats.org/officeDocument/2006/relationships/image" Target="../media/image22.png"/><Relationship Id="rId11" Type="http://schemas.openxmlformats.org/officeDocument/2006/relationships/diagramColors" Target="../diagrams/colors1.xml"/><Relationship Id="rId5" Type="http://schemas.openxmlformats.org/officeDocument/2006/relationships/image" Target="../media/image21.png"/><Relationship Id="rId15" Type="http://schemas.openxmlformats.org/officeDocument/2006/relationships/image" Target="../media/image26.png"/><Relationship Id="rId10" Type="http://schemas.openxmlformats.org/officeDocument/2006/relationships/diagramQuickStyle" Target="../diagrams/quickStyle1.xml"/><Relationship Id="rId4" Type="http://schemas.openxmlformats.org/officeDocument/2006/relationships/image" Target="../media/image20.png"/><Relationship Id="rId9" Type="http://schemas.openxmlformats.org/officeDocument/2006/relationships/diagramLayout" Target="../diagrams/layout1.xml"/><Relationship Id="rId14" Type="http://schemas.openxmlformats.org/officeDocument/2006/relationships/image" Target="../media/image25.png"/></Relationships>
</file>

<file path=ppt/slides/_rels/slide3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60.xml"/><Relationship Id="rId4" Type="http://schemas.openxmlformats.org/officeDocument/2006/relationships/image" Target="../media/image128.png"/></Relationships>
</file>

<file path=ppt/slides/_rels/slide3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24.xml"/><Relationship Id="rId1" Type="http://schemas.openxmlformats.org/officeDocument/2006/relationships/slideLayout" Target="../slideLayouts/slideLayout77.xml"/></Relationships>
</file>

<file path=ppt/slides/_rels/slide32.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png"/><Relationship Id="rId18" Type="http://schemas.openxmlformats.org/officeDocument/2006/relationships/image" Target="../media/image144.jpeg"/><Relationship Id="rId3" Type="http://schemas.openxmlformats.org/officeDocument/2006/relationships/image" Target="../media/image130.png"/><Relationship Id="rId7" Type="http://schemas.openxmlformats.org/officeDocument/2006/relationships/image" Target="../media/image134.png"/><Relationship Id="rId12" Type="http://schemas.openxmlformats.org/officeDocument/2006/relationships/image" Target="../media/image139.png"/><Relationship Id="rId17" Type="http://schemas.openxmlformats.org/officeDocument/2006/relationships/image" Target="../media/image143.jpeg"/><Relationship Id="rId2" Type="http://schemas.openxmlformats.org/officeDocument/2006/relationships/notesSlide" Target="../notesSlides/notesSlide25.xml"/><Relationship Id="rId16" Type="http://schemas.openxmlformats.org/officeDocument/2006/relationships/image" Target="../media/image142.jpeg"/><Relationship Id="rId1" Type="http://schemas.openxmlformats.org/officeDocument/2006/relationships/slideLayout" Target="../slideLayouts/slideLayout75.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5" Type="http://schemas.openxmlformats.org/officeDocument/2006/relationships/hyperlink" Target="http://www.google.com/url?sa=i&amp;rct=j&amp;q=&amp;esrc=s&amp;frm=1&amp;source=images&amp;cd=&amp;cad=rja&amp;uact=8&amp;docid=RCxq4cAtX7iwWM&amp;tbnid=0EPzQisVDaMEtM:&amp;ved=0CAcQjRw&amp;url=http://www.oracle.com/technetwork/middleware/webcenter/portal/downloads/owcs-portalfw-vbox-284132.html&amp;ei=gAMaVIzrMqfSigKsvYH4BQ&amp;psig=AFQjCNEiCmlqz9WMRU6Eb6EbbLlU8qLUXw&amp;ust=1411077360212384" TargetMode="External"/><Relationship Id="rId10" Type="http://schemas.openxmlformats.org/officeDocument/2006/relationships/image" Target="../media/image137.jpeg"/><Relationship Id="rId4" Type="http://schemas.openxmlformats.org/officeDocument/2006/relationships/image" Target="../media/image131.emf"/><Relationship Id="rId9" Type="http://schemas.openxmlformats.org/officeDocument/2006/relationships/image" Target="../media/image136.jpeg"/><Relationship Id="rId14" Type="http://schemas.openxmlformats.org/officeDocument/2006/relationships/image" Target="../media/image141.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75.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jpeg"/></Relationships>
</file>

<file path=ppt/slides/_rels/slide35.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75.xml"/><Relationship Id="rId5" Type="http://schemas.openxmlformats.org/officeDocument/2006/relationships/image" Target="../media/image153.png"/><Relationship Id="rId4" Type="http://schemas.openxmlformats.org/officeDocument/2006/relationships/image" Target="../media/image15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37.xml.rels><?xml version="1.0" encoding="UTF-8" standalone="yes"?>
<Relationships xmlns="http://schemas.openxmlformats.org/package/2006/relationships"><Relationship Id="rId8" Type="http://schemas.openxmlformats.org/officeDocument/2006/relationships/hyperlink" Target="http://content.oracle.com/site/pd/fmw/solutions/cloud/cnt2272550.pptx" TargetMode="External"/><Relationship Id="rId3" Type="http://schemas.openxmlformats.org/officeDocument/2006/relationships/hyperlink" Target="http://oukc.oracle.com/static12/opn/login/?t=checkusercookies|r=-1|c=1544841292" TargetMode="External"/><Relationship Id="rId7" Type="http://schemas.openxmlformats.org/officeDocument/2006/relationships/hyperlink" Target="http://oukc.oracle.com/static12/opn/login/?t=checkusercookies|r=-1|c=1545911254" TargetMode="External"/><Relationship Id="rId2" Type="http://schemas.openxmlformats.org/officeDocument/2006/relationships/hyperlink" Target="http://my.oracle.com/content/web/CNT2259261" TargetMode="External"/><Relationship Id="rId1" Type="http://schemas.openxmlformats.org/officeDocument/2006/relationships/slideLayout" Target="../slideLayouts/slideLayout75.xml"/><Relationship Id="rId6" Type="http://schemas.openxmlformats.org/officeDocument/2006/relationships/hyperlink" Target="http://content.oracle.com/site/pd/fmw/solutions/cloud/cnt2272548.pptx" TargetMode="External"/><Relationship Id="rId5" Type="http://schemas.openxmlformats.org/officeDocument/2006/relationships/hyperlink" Target="http://oukc.oracle.com/static12/opn/login/?t=checkusercookies|r=-1|c=1545914318" TargetMode="External"/><Relationship Id="rId10" Type="http://schemas.openxmlformats.org/officeDocument/2006/relationships/hyperlink" Target="http://content.oracle.com/site/pd/fmw/solutions/cloud/cnt2272551.pptx" TargetMode="External"/><Relationship Id="rId4" Type="http://schemas.openxmlformats.org/officeDocument/2006/relationships/hyperlink" Target="http://retriever.us.oracle.com/apex/f?p=121:2:3474356593633199::::P2_FILE_ID:152847" TargetMode="External"/><Relationship Id="rId9" Type="http://schemas.openxmlformats.org/officeDocument/2006/relationships/hyperlink" Target="http://oukc.oracle.com/static12/opn/login/?t=checkusercookies|r=-1|c=1545908982"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43.png"/><Relationship Id="rId26" Type="http://schemas.openxmlformats.org/officeDocument/2006/relationships/image" Target="../media/image51.png"/><Relationship Id="rId3" Type="http://schemas.openxmlformats.org/officeDocument/2006/relationships/image" Target="../media/image28.png"/><Relationship Id="rId21" Type="http://schemas.openxmlformats.org/officeDocument/2006/relationships/image" Target="../media/image46.png"/><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image" Target="../media/image42.png"/><Relationship Id="rId25" Type="http://schemas.openxmlformats.org/officeDocument/2006/relationships/image" Target="../media/image50.png"/><Relationship Id="rId2" Type="http://schemas.openxmlformats.org/officeDocument/2006/relationships/notesSlide" Target="../notesSlides/notesSlide4.xml"/><Relationship Id="rId16" Type="http://schemas.openxmlformats.org/officeDocument/2006/relationships/image" Target="../media/image41.png"/><Relationship Id="rId20" Type="http://schemas.openxmlformats.org/officeDocument/2006/relationships/image" Target="../media/image45.png"/><Relationship Id="rId29" Type="http://schemas.openxmlformats.org/officeDocument/2006/relationships/image" Target="../media/image54.png"/><Relationship Id="rId1" Type="http://schemas.openxmlformats.org/officeDocument/2006/relationships/slideLayout" Target="../slideLayouts/slideLayout36.xml"/><Relationship Id="rId6" Type="http://schemas.openxmlformats.org/officeDocument/2006/relationships/image" Target="../media/image31.png"/><Relationship Id="rId11" Type="http://schemas.openxmlformats.org/officeDocument/2006/relationships/image" Target="../media/image36.png"/><Relationship Id="rId24" Type="http://schemas.openxmlformats.org/officeDocument/2006/relationships/image" Target="../media/image49.pn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48.png"/><Relationship Id="rId28" Type="http://schemas.openxmlformats.org/officeDocument/2006/relationships/image" Target="../media/image53.png"/><Relationship Id="rId10" Type="http://schemas.openxmlformats.org/officeDocument/2006/relationships/image" Target="../media/image35.png"/><Relationship Id="rId19" Type="http://schemas.openxmlformats.org/officeDocument/2006/relationships/image" Target="../media/image44.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 Id="rId22" Type="http://schemas.openxmlformats.org/officeDocument/2006/relationships/image" Target="../media/image47.png"/><Relationship Id="rId27" Type="http://schemas.openxmlformats.org/officeDocument/2006/relationships/image" Target="../media/image5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7.png"/><Relationship Id="rId2" Type="http://schemas.openxmlformats.org/officeDocument/2006/relationships/notesSlide" Target="../notesSlides/notesSlide5.xml"/><Relationship Id="rId1" Type="http://schemas.openxmlformats.org/officeDocument/2006/relationships/slideLayout" Target="../slideLayouts/slideLayout36.xml"/><Relationship Id="rId6" Type="http://schemas.openxmlformats.org/officeDocument/2006/relationships/image" Target="../media/image56.jpeg"/><Relationship Id="rId5"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18" Type="http://schemas.openxmlformats.org/officeDocument/2006/relationships/image" Target="../media/image53.png"/><Relationship Id="rId3" Type="http://schemas.openxmlformats.org/officeDocument/2006/relationships/image" Target="../media/image58.png"/><Relationship Id="rId21" Type="http://schemas.openxmlformats.org/officeDocument/2006/relationships/image" Target="../media/image60.png"/><Relationship Id="rId7" Type="http://schemas.openxmlformats.org/officeDocument/2006/relationships/image" Target="../media/image42.png"/><Relationship Id="rId12" Type="http://schemas.openxmlformats.org/officeDocument/2006/relationships/image" Target="../media/image44.png"/><Relationship Id="rId17" Type="http://schemas.openxmlformats.org/officeDocument/2006/relationships/image" Target="../media/image52.png"/><Relationship Id="rId2" Type="http://schemas.openxmlformats.org/officeDocument/2006/relationships/notesSlide" Target="../notesSlides/notesSlide6.xml"/><Relationship Id="rId16" Type="http://schemas.openxmlformats.org/officeDocument/2006/relationships/image" Target="../media/image51.png"/><Relationship Id="rId20" Type="http://schemas.openxmlformats.org/officeDocument/2006/relationships/image" Target="../media/image59.png"/><Relationship Id="rId1" Type="http://schemas.openxmlformats.org/officeDocument/2006/relationships/slideLayout" Target="../slideLayouts/slideLayout36.xml"/><Relationship Id="rId6" Type="http://schemas.openxmlformats.org/officeDocument/2006/relationships/image" Target="../media/image41.png"/><Relationship Id="rId11" Type="http://schemas.openxmlformats.org/officeDocument/2006/relationships/image" Target="../media/image47.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6.png"/><Relationship Id="rId19" Type="http://schemas.openxmlformats.org/officeDocument/2006/relationships/image" Target="../media/image54.png"/><Relationship Id="rId4" Type="http://schemas.openxmlformats.org/officeDocument/2006/relationships/image" Target="../media/image39.png"/><Relationship Id="rId9" Type="http://schemas.openxmlformats.org/officeDocument/2006/relationships/image" Target="../media/image45.png"/><Relationship Id="rId14" Type="http://schemas.openxmlformats.org/officeDocument/2006/relationships/image" Target="../media/image49.png"/><Relationship Id="rId22" Type="http://schemas.openxmlformats.org/officeDocument/2006/relationships/image" Target="../media/image61.png"/></Relationships>
</file>

<file path=ppt/slides/_rels/slide7.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7.xml"/><Relationship Id="rId1" Type="http://schemas.openxmlformats.org/officeDocument/2006/relationships/slideLayout" Target="../slideLayouts/slideLayout118.xml"/><Relationship Id="rId5" Type="http://schemas.openxmlformats.org/officeDocument/2006/relationships/image" Target="../media/image64.png"/><Relationship Id="rId4" Type="http://schemas.openxmlformats.org/officeDocument/2006/relationships/image" Target="../media/image63.png"/></Relationships>
</file>

<file path=ppt/slides/_rels/slide8.xml.rels><?xml version="1.0" encoding="UTF-8" standalone="yes"?>
<Relationships xmlns="http://schemas.openxmlformats.org/package/2006/relationships"><Relationship Id="rId8" Type="http://schemas.openxmlformats.org/officeDocument/2006/relationships/image" Target="../media/image62.emf"/><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83.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63.png"/></Relationships>
</file>

<file path=ppt/slides/_rels/slide9.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9.xml"/><Relationship Id="rId1" Type="http://schemas.openxmlformats.org/officeDocument/2006/relationships/slideLayout" Target="../slideLayouts/slideLayout118.xml"/><Relationship Id="rId4" Type="http://schemas.openxmlformats.org/officeDocument/2006/relationships/image" Target="../media/image7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4"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8"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12"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Key Features</a:t>
            </a:r>
          </a:p>
        </p:txBody>
      </p:sp>
      <p:sp>
        <p:nvSpPr>
          <p:cNvPr id="14"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Mobile And Identity Cloud Service</a:t>
            </a:r>
            <a:endParaRPr lang="en-US" dirty="0"/>
          </a:p>
        </p:txBody>
      </p:sp>
      <p:sp>
        <p:nvSpPr>
          <p:cNvPr id="15" name="Rectangle 14"/>
          <p:cNvSpPr/>
          <p:nvPr/>
        </p:nvSpPr>
        <p:spPr>
          <a:xfrm>
            <a:off x="772903" y="3657600"/>
            <a:ext cx="5308269" cy="3016168"/>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Mobile Cloud Service</a:t>
            </a:r>
          </a:p>
          <a:p>
            <a:pPr marL="228600" lvl="1" indent="-228600">
              <a:spcBef>
                <a:spcPts val="400"/>
              </a:spcBef>
              <a:buClr>
                <a:schemeClr val="tx1"/>
              </a:buClr>
              <a:buFont typeface="Arial" pitchFamily="34" charset="0"/>
              <a:buChar char="•"/>
              <a:tabLst>
                <a:tab pos="156606" algn="l"/>
              </a:tabLst>
              <a:defRPr/>
            </a:pPr>
            <a:r>
              <a:rPr lang="en-US" sz="1600" dirty="0" smtClean="0">
                <a:solidFill>
                  <a:srgbClr val="5E5F60"/>
                </a:solidFill>
                <a:latin typeface="Calibri" pitchFamily="34" charset="0"/>
                <a:cs typeface="Calibri" pitchFamily="34" charset="0"/>
                <a:sym typeface="Arial" charset="0"/>
              </a:rPr>
              <a:t>Enterprise grade Mobile Backend as a Service (MBaaS)</a:t>
            </a:r>
          </a:p>
          <a:p>
            <a:pPr marL="228600" lvl="1" indent="-228600">
              <a:spcBef>
                <a:spcPts val="400"/>
              </a:spcBef>
              <a:buClr>
                <a:schemeClr val="tx1"/>
              </a:buClr>
              <a:buFont typeface="Arial" pitchFamily="34" charset="0"/>
              <a:buChar char="•"/>
              <a:tabLst>
                <a:tab pos="156606" algn="l"/>
              </a:tabLst>
              <a:defRPr/>
            </a:pPr>
            <a:r>
              <a:rPr lang="en-US" sz="1600" dirty="0" smtClean="0">
                <a:solidFill>
                  <a:srgbClr val="5E5F60"/>
                </a:solidFill>
                <a:latin typeface="Calibri" pitchFamily="34" charset="0"/>
                <a:cs typeface="Calibri" pitchFamily="34" charset="0"/>
                <a:sym typeface="Arial" charset="0"/>
              </a:rPr>
              <a:t>Pre-built Mobile Services for offline sync, push notifications, storage, user management</a:t>
            </a:r>
          </a:p>
          <a:p>
            <a:pPr marL="228600" lvl="1" indent="-228600">
              <a:spcBef>
                <a:spcPts val="400"/>
              </a:spcBef>
              <a:buClr>
                <a:schemeClr val="tx1"/>
              </a:buClr>
              <a:buFont typeface="Arial" pitchFamily="34" charset="0"/>
              <a:buChar char="•"/>
              <a:tabLst>
                <a:tab pos="156606" algn="l"/>
              </a:tabLst>
              <a:defRPr/>
            </a:pPr>
            <a:r>
              <a:rPr lang="en-US" sz="1600" dirty="0" smtClean="0">
                <a:solidFill>
                  <a:srgbClr val="5E5F60"/>
                </a:solidFill>
                <a:latin typeface="Calibri" pitchFamily="34" charset="0"/>
                <a:cs typeface="Calibri" pitchFamily="34" charset="0"/>
                <a:sym typeface="Arial" charset="0"/>
              </a:rPr>
              <a:t>Persona driven mobile development across client</a:t>
            </a:r>
          </a:p>
          <a:p>
            <a:pPr marL="228600" lvl="1" indent="-228600">
              <a:spcBef>
                <a:spcPts val="400"/>
              </a:spcBef>
              <a:buClr>
                <a:schemeClr val="tx1"/>
              </a:buClr>
              <a:buFont typeface="Arial" pitchFamily="34" charset="0"/>
              <a:buChar char="•"/>
              <a:tabLst>
                <a:tab pos="156606" algn="l"/>
              </a:tabLst>
              <a:defRPr/>
            </a:pPr>
            <a:r>
              <a:rPr lang="en-US" sz="1600" dirty="0" smtClean="0">
                <a:solidFill>
                  <a:srgbClr val="5E5F60"/>
                </a:solidFill>
                <a:latin typeface="Calibri" pitchFamily="34" charset="0"/>
                <a:cs typeface="Calibri" pitchFamily="34" charset="0"/>
                <a:sym typeface="Arial" charset="0"/>
              </a:rPr>
              <a:t>Tools to create and shape new mobile services and REST APIs in </a:t>
            </a:r>
            <a:r>
              <a:rPr lang="en-US" sz="1600" dirty="0" err="1" smtClean="0">
                <a:solidFill>
                  <a:srgbClr val="5E5F60"/>
                </a:solidFill>
                <a:latin typeface="Calibri" pitchFamily="34" charset="0"/>
                <a:cs typeface="Calibri" pitchFamily="34" charset="0"/>
                <a:sym typeface="Arial" charset="0"/>
              </a:rPr>
              <a:t>Javascript</a:t>
            </a:r>
            <a:r>
              <a:rPr lang="en-US" sz="1600" dirty="0" smtClean="0">
                <a:solidFill>
                  <a:srgbClr val="5E5F60"/>
                </a:solidFill>
                <a:latin typeface="Calibri" pitchFamily="34" charset="0"/>
                <a:cs typeface="Calibri" pitchFamily="34" charset="0"/>
                <a:sym typeface="Arial" charset="0"/>
              </a:rPr>
              <a:t> (Node.JS); rich catalog of Mobile APIs</a:t>
            </a:r>
          </a:p>
          <a:p>
            <a:pPr marL="228600" lvl="1" indent="-228600">
              <a:spcBef>
                <a:spcPts val="400"/>
              </a:spcBef>
              <a:buClr>
                <a:schemeClr val="tx1"/>
              </a:buClr>
              <a:buFont typeface="Arial" pitchFamily="34" charset="0"/>
              <a:buChar char="•"/>
              <a:tabLst>
                <a:tab pos="156606" algn="l"/>
              </a:tabLst>
              <a:defRPr/>
            </a:pPr>
            <a:r>
              <a:rPr lang="en-US" sz="1600" dirty="0" smtClean="0">
                <a:solidFill>
                  <a:srgbClr val="5E5F60"/>
                </a:solidFill>
                <a:latin typeface="Calibri" pitchFamily="34" charset="0"/>
                <a:cs typeface="Calibri" pitchFamily="34" charset="0"/>
                <a:sym typeface="Arial" charset="0"/>
              </a:rPr>
              <a:t>Integrated mobile security, built in analytics and continuous software development life cycle</a:t>
            </a:r>
          </a:p>
          <a:p>
            <a:pPr marL="227350" lvl="1" indent="-226426">
              <a:spcBef>
                <a:spcPts val="400"/>
              </a:spcBef>
              <a:buClr>
                <a:schemeClr val="tx1"/>
              </a:buClr>
              <a:buFont typeface="Arial" pitchFamily="34" charset="0"/>
              <a:buChar char="•"/>
              <a:tabLst>
                <a:tab pos="156593" algn="l"/>
              </a:tabLst>
              <a:defRPr/>
            </a:pPr>
            <a:endParaRPr lang="en-US" sz="1600" dirty="0" smtClean="0">
              <a:solidFill>
                <a:srgbClr val="5E5F60"/>
              </a:solidFill>
              <a:latin typeface="Calibri" pitchFamily="34" charset="0"/>
              <a:cs typeface="Calibri" pitchFamily="34" charset="0"/>
              <a:sym typeface="Arial" charset="0"/>
            </a:endParaRPr>
          </a:p>
        </p:txBody>
      </p:sp>
      <p:sp>
        <p:nvSpPr>
          <p:cNvPr id="16" name="Rectangle 15"/>
          <p:cNvSpPr/>
          <p:nvPr/>
        </p:nvSpPr>
        <p:spPr>
          <a:xfrm>
            <a:off x="6666557" y="3657600"/>
            <a:ext cx="5295255" cy="1979987"/>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Identity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Centralized Identity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Web &amp; Mobile Single Sign-On</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User, Self-Service Provisioning</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60 Million+ Users; 10000’s Transactions/Second</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Extend On-premise identity to Cloud and Mobile</a:t>
            </a:r>
          </a:p>
        </p:txBody>
      </p:sp>
      <p:cxnSp>
        <p:nvCxnSpPr>
          <p:cNvPr id="18" name="Straight Connector 6"/>
          <p:cNvCxnSpPr>
            <a:cxnSpLocks noChangeShapeType="1"/>
          </p:cNvCxnSpPr>
          <p:nvPr/>
        </p:nvCxnSpPr>
        <p:spPr bwMode="auto">
          <a:xfrm>
            <a:off x="6018212" y="1524000"/>
            <a:ext cx="0" cy="4212613"/>
          </a:xfrm>
          <a:prstGeom prst="line">
            <a:avLst/>
          </a:prstGeom>
          <a:noFill/>
          <a:ln w="25400" algn="ctr">
            <a:gradFill>
              <a:gsLst>
                <a:gs pos="0">
                  <a:schemeClr val="bg1">
                    <a:alpha val="0"/>
                  </a:schemeClr>
                </a:gs>
                <a:gs pos="50000">
                  <a:schemeClr val="tx1">
                    <a:lumMod val="75000"/>
                    <a:lumOff val="25000"/>
                  </a:schemeClr>
                </a:gs>
                <a:gs pos="100000">
                  <a:schemeClr val="bg1">
                    <a:alpha val="0"/>
                  </a:schemeClr>
                </a:gs>
              </a:gsLst>
              <a:lin ang="5400000" scaled="0"/>
            </a:gradFill>
            <a:round/>
            <a:headEnd/>
            <a:tailEnd/>
          </a:ln>
          <a:extLst>
            <a:ext uri="{909E8E84-426E-40dd-AFC4-6F175D3DCCD1}">
              <a14:hiddenFill xmlns="" xmlns:a14="http://schemas.microsoft.com/office/drawing/2010/main">
                <a:noFill/>
              </a14:hiddenFill>
            </a:ext>
          </a:extLst>
        </p:spPr>
      </p:cxnSp>
      <p:pic>
        <p:nvPicPr>
          <p:cNvPr id="19" name="Picture 18" descr="Tablet_Icon_Red_Square.eps"/>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08219" y="1600207"/>
            <a:ext cx="1767040" cy="1767040"/>
          </a:xfrm>
          <a:prstGeom prst="roundRect">
            <a:avLst>
              <a:gd name="adj" fmla="val 8594"/>
            </a:avLst>
          </a:prstGeom>
          <a:solidFill>
            <a:srgbClr val="FFFFFF">
              <a:shade val="85000"/>
            </a:srgbClr>
          </a:solidFill>
          <a:ln>
            <a:noFill/>
          </a:ln>
          <a:effectLst/>
        </p:spPr>
      </p:pic>
      <p:pic>
        <p:nvPicPr>
          <p:cNvPr id="21" name="Picture 20" descr="Businessman_Red_Tie_Sq.eps"/>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228012" y="1639012"/>
            <a:ext cx="1789988" cy="1789988"/>
          </a:xfrm>
          <a:prstGeom prst="roundRect">
            <a:avLst>
              <a:gd name="adj" fmla="val 8594"/>
            </a:avLst>
          </a:prstGeom>
          <a:solidFill>
            <a:srgbClr val="FFFFFF">
              <a:shade val="85000"/>
            </a:srgbClr>
          </a:solidFill>
          <a:ln>
            <a:noFill/>
          </a:ln>
          <a:effectLst/>
        </p:spPr>
      </p:pic>
      <p:sp>
        <p:nvSpPr>
          <p:cNvPr id="13"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10</a:t>
            </a:fld>
            <a:endParaRPr lang="en-US" sz="850" dirty="0"/>
          </a:p>
        </p:txBody>
      </p:sp>
    </p:spTree>
    <p:extLst>
      <p:ext uri="{BB962C8B-B14F-4D97-AF65-F5344CB8AC3E}">
        <p14:creationId xmlns:p14="http://schemas.microsoft.com/office/powerpoint/2010/main" xmlns="" val="39317914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4"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8"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cxnSp>
        <p:nvCxnSpPr>
          <p:cNvPr id="21" name="Straight Connector 6"/>
          <p:cNvCxnSpPr>
            <a:cxnSpLocks noChangeShapeType="1"/>
          </p:cNvCxnSpPr>
          <p:nvPr/>
        </p:nvCxnSpPr>
        <p:spPr bwMode="auto">
          <a:xfrm>
            <a:off x="6018212" y="1524000"/>
            <a:ext cx="0" cy="4212613"/>
          </a:xfrm>
          <a:prstGeom prst="line">
            <a:avLst/>
          </a:prstGeom>
          <a:noFill/>
          <a:ln w="25400" algn="ctr">
            <a:gradFill>
              <a:gsLst>
                <a:gs pos="0">
                  <a:schemeClr val="bg1">
                    <a:alpha val="0"/>
                  </a:schemeClr>
                </a:gs>
                <a:gs pos="50000">
                  <a:schemeClr val="tx1">
                    <a:lumMod val="75000"/>
                    <a:lumOff val="25000"/>
                  </a:schemeClr>
                </a:gs>
                <a:gs pos="100000">
                  <a:schemeClr val="bg1">
                    <a:alpha val="0"/>
                  </a:schemeClr>
                </a:gs>
              </a:gsLst>
              <a:lin ang="5400000" scaled="0"/>
            </a:gradFill>
            <a:round/>
            <a:headEnd/>
            <a:tailEnd/>
          </a:ln>
          <a:extLst>
            <a:ext uri="{909E8E84-426E-40dd-AFC4-6F175D3DCCD1}">
              <a14:hiddenFill xmlns="" xmlns:a14="http://schemas.microsoft.com/office/drawing/2010/main">
                <a:noFill/>
              </a14:hiddenFill>
            </a:ext>
          </a:extLst>
        </p:spPr>
      </p:cxnSp>
      <p:sp>
        <p:nvSpPr>
          <p:cNvPr id="30" name="Rectangle 29"/>
          <p:cNvSpPr/>
          <p:nvPr/>
        </p:nvSpPr>
        <p:spPr>
          <a:xfrm>
            <a:off x="772903" y="3657600"/>
            <a:ext cx="5308269" cy="2226208"/>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SOA Suite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Full-featured: Service Bus, BPEL, Mediator, B2B, MFT, Adapters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Access: Complete access to product surface area</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Highly Available: Data Guard, RAC Cluster</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Managed: Oracle Backs Up, Patches, Upgrades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Full portability: On-premise to Cloud</a:t>
            </a:r>
          </a:p>
        </p:txBody>
      </p:sp>
      <p:sp>
        <p:nvSpPr>
          <p:cNvPr id="15" name="TextBox 14"/>
          <p:cNvSpPr txBox="1"/>
          <p:nvPr/>
        </p:nvSpPr>
        <p:spPr>
          <a:xfrm>
            <a:off x="7694612" y="228600"/>
            <a:ext cx="4267200" cy="914400"/>
          </a:xfrm>
          <a:prstGeom prst="rect">
            <a:avLst/>
          </a:prstGeom>
          <a:noFill/>
        </p:spPr>
        <p:txBody>
          <a:bodyPr wrap="none" lIns="0" tIns="0" rIns="0" bIns="0" rtlCol="0">
            <a:noAutofit/>
          </a:bodyPr>
          <a:lstStyle/>
          <a:p>
            <a:pPr>
              <a:lnSpc>
                <a:spcPct val="90000"/>
              </a:lnSpc>
            </a:pPr>
            <a:endParaRPr lang="en-US" dirty="0"/>
          </a:p>
        </p:txBody>
      </p:sp>
      <p:sp>
        <p:nvSpPr>
          <p:cNvPr id="24" name="Rectangle 23"/>
          <p:cNvSpPr/>
          <p:nvPr/>
        </p:nvSpPr>
        <p:spPr>
          <a:xfrm>
            <a:off x="6666557" y="3657600"/>
            <a:ext cx="5295255" cy="2523725"/>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Integration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Simplified: Web based, Point &amp; Click integration experience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Highly Visible: Rich monitoring &amp; error management</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 Lifecycle : Support both on-premise, cloud lifecycle tools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Highly Available: Data Guard, RAC Cluster</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Managed: Oracle Backs Up, Patches, Upgrades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Fully portable: On-premise to Cloud</a:t>
            </a:r>
          </a:p>
        </p:txBody>
      </p:sp>
      <p:sp>
        <p:nvSpPr>
          <p:cNvPr id="22"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Key Features</a:t>
            </a:r>
          </a:p>
        </p:txBody>
      </p:sp>
      <p:sp>
        <p:nvSpPr>
          <p:cNvPr id="23"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Integration Cloud Service</a:t>
            </a:r>
            <a:endParaRPr lang="en-US" dirty="0"/>
          </a:p>
        </p:txBody>
      </p:sp>
      <p:pic>
        <p:nvPicPr>
          <p:cNvPr id="19" name="Picture 3"/>
          <p:cNvPicPr preferRelativeResize="0">
            <a:picLocks noChangeAspect="1" noChangeArrowheads="1"/>
          </p:cNvPicPr>
          <p:nvPr/>
        </p:nvPicPr>
        <p:blipFill>
          <a:blip r:embed="rId3" cstate="print"/>
          <a:srcRect b="16515"/>
          <a:stretch>
            <a:fillRect/>
          </a:stretch>
        </p:blipFill>
        <p:spPr bwMode="auto">
          <a:xfrm>
            <a:off x="2208215" y="1651063"/>
            <a:ext cx="1761745" cy="1777937"/>
          </a:xfrm>
          <a:prstGeom prst="rect">
            <a:avLst/>
          </a:prstGeom>
          <a:noFill/>
          <a:ln w="9525">
            <a:noFill/>
            <a:miter lim="800000"/>
            <a:headEnd/>
            <a:tailEnd/>
          </a:ln>
        </p:spPr>
      </p:pic>
      <p:pic>
        <p:nvPicPr>
          <p:cNvPr id="25" name="Picture 3"/>
          <p:cNvPicPr preferRelativeResize="0">
            <a:picLocks noChangeAspect="1" noChangeArrowheads="1"/>
          </p:cNvPicPr>
          <p:nvPr/>
        </p:nvPicPr>
        <p:blipFill>
          <a:blip r:embed="rId3" cstate="print"/>
          <a:srcRect b="16515"/>
          <a:stretch>
            <a:fillRect/>
          </a:stretch>
        </p:blipFill>
        <p:spPr bwMode="auto">
          <a:xfrm>
            <a:off x="8218867" y="1651063"/>
            <a:ext cx="1761745" cy="1777937"/>
          </a:xfrm>
          <a:prstGeom prst="rect">
            <a:avLst/>
          </a:prstGeom>
          <a:noFill/>
          <a:ln w="9525">
            <a:noFill/>
            <a:miter lim="800000"/>
            <a:headEnd/>
            <a:tailEnd/>
          </a:ln>
        </p:spPr>
      </p:pic>
      <p:sp>
        <p:nvSpPr>
          <p:cNvPr id="13"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11</a:t>
            </a:fld>
            <a:endParaRPr lang="en-US" sz="850" dirty="0"/>
          </a:p>
        </p:txBody>
      </p:sp>
    </p:spTree>
    <p:extLst>
      <p:ext uri="{BB962C8B-B14F-4D97-AF65-F5344CB8AC3E}">
        <p14:creationId xmlns="" xmlns:p14="http://schemas.microsoft.com/office/powerpoint/2010/main" val="39317914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4"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8"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cxnSp>
        <p:nvCxnSpPr>
          <p:cNvPr id="21" name="Straight Connector 6"/>
          <p:cNvCxnSpPr>
            <a:cxnSpLocks noChangeShapeType="1"/>
          </p:cNvCxnSpPr>
          <p:nvPr/>
        </p:nvCxnSpPr>
        <p:spPr bwMode="auto">
          <a:xfrm>
            <a:off x="6018212" y="1524000"/>
            <a:ext cx="0" cy="4212613"/>
          </a:xfrm>
          <a:prstGeom prst="line">
            <a:avLst/>
          </a:prstGeom>
          <a:noFill/>
          <a:ln w="25400" algn="ctr">
            <a:gradFill>
              <a:gsLst>
                <a:gs pos="0">
                  <a:schemeClr val="bg1">
                    <a:alpha val="0"/>
                  </a:schemeClr>
                </a:gs>
                <a:gs pos="50000">
                  <a:schemeClr val="tx1">
                    <a:lumMod val="75000"/>
                    <a:lumOff val="25000"/>
                  </a:schemeClr>
                </a:gs>
                <a:gs pos="100000">
                  <a:schemeClr val="bg1">
                    <a:alpha val="0"/>
                  </a:schemeClr>
                </a:gs>
              </a:gsLst>
              <a:lin ang="5400000" scaled="0"/>
            </a:gradFill>
            <a:round/>
            <a:headEnd/>
            <a:tailEnd/>
          </a:ln>
          <a:extLst>
            <a:ext uri="{909E8E84-426E-40dd-AFC4-6F175D3DCCD1}">
              <a14:hiddenFill xmlns="" xmlns:a14="http://schemas.microsoft.com/office/drawing/2010/main">
                <a:noFill/>
              </a14:hiddenFill>
            </a:ext>
          </a:extLst>
        </p:spPr>
      </p:cxnSp>
      <p:sp>
        <p:nvSpPr>
          <p:cNvPr id="30" name="Rectangle 29"/>
          <p:cNvSpPr/>
          <p:nvPr/>
        </p:nvSpPr>
        <p:spPr>
          <a:xfrm>
            <a:off x="772903" y="3657600"/>
            <a:ext cx="5473909" cy="2718651"/>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Documents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Anywhere Access: Mobile; Desktop; Offline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Collaborate: Team workspaces; Document Conversations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Rich content platform: APIs, Metadata, Workflow, Digital Asset Management</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Enterprise grade: Secure Data Isolation, Strong governance, Usage analytics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Integration Ready: Embeddable UI, HTML5 Viewers, Custom Actions, Oracle SaaS, PaaS &amp; On-premise Integrations</a:t>
            </a:r>
          </a:p>
        </p:txBody>
      </p:sp>
      <p:sp>
        <p:nvSpPr>
          <p:cNvPr id="15" name="TextBox 14"/>
          <p:cNvSpPr txBox="1"/>
          <p:nvPr/>
        </p:nvSpPr>
        <p:spPr>
          <a:xfrm>
            <a:off x="7694612" y="228600"/>
            <a:ext cx="4267200" cy="914400"/>
          </a:xfrm>
          <a:prstGeom prst="rect">
            <a:avLst/>
          </a:prstGeom>
          <a:noFill/>
        </p:spPr>
        <p:txBody>
          <a:bodyPr wrap="none" lIns="0" tIns="0" rIns="0" bIns="0" rtlCol="0">
            <a:noAutofit/>
          </a:bodyPr>
          <a:lstStyle/>
          <a:p>
            <a:pPr>
              <a:lnSpc>
                <a:spcPct val="90000"/>
              </a:lnSpc>
            </a:pPr>
            <a:endParaRPr lang="en-US" dirty="0"/>
          </a:p>
        </p:txBody>
      </p:sp>
      <p:sp>
        <p:nvSpPr>
          <p:cNvPr id="24" name="Rectangle 23"/>
          <p:cNvSpPr/>
          <p:nvPr/>
        </p:nvSpPr>
        <p:spPr>
          <a:xfrm>
            <a:off x="6666557" y="3657600"/>
            <a:ext cx="5295255" cy="2769947"/>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Process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Rapid Process Composition: For Departmental </a:t>
            </a:r>
            <a:r>
              <a:rPr lang="en-US" sz="1600" dirty="0" err="1" smtClean="0">
                <a:solidFill>
                  <a:srgbClr val="5E5F60"/>
                </a:solidFill>
                <a:latin typeface="Calibri" pitchFamily="34" charset="0"/>
                <a:cs typeface="Calibri" pitchFamily="34" charset="0"/>
                <a:sym typeface="Arial" charset="0"/>
              </a:rPr>
              <a:t>LoB</a:t>
            </a:r>
            <a:r>
              <a:rPr lang="en-US" sz="1600" dirty="0" smtClean="0">
                <a:solidFill>
                  <a:srgbClr val="5E5F60"/>
                </a:solidFill>
                <a:latin typeface="Calibri" pitchFamily="34" charset="0"/>
                <a:cs typeface="Calibri" pitchFamily="34" charset="0"/>
                <a:sym typeface="Arial" charset="0"/>
              </a:rPr>
              <a:t> and Corporate IT users, workflow, rules, forms, templates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Business Agility and Control: Process Tracking, Alter Flow</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Optimize : Process Analytics, Dashboards, Alerts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Multi-Channel: Responsive End User Interface; Native Mobile app; Mobile Forms and Workspaces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Collaboration: Embedded, Documents, Social Network</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Integrate and Extend: SaaS and on-premise Applications</a:t>
            </a:r>
          </a:p>
        </p:txBody>
      </p:sp>
      <p:sp>
        <p:nvSpPr>
          <p:cNvPr id="22"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Key Features</a:t>
            </a:r>
          </a:p>
        </p:txBody>
      </p:sp>
      <p:sp>
        <p:nvSpPr>
          <p:cNvPr id="23"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Process And Document Cloud Service</a:t>
            </a:r>
            <a:endParaRPr lang="en-US" dirty="0"/>
          </a:p>
        </p:txBody>
      </p:sp>
      <p:sp>
        <p:nvSpPr>
          <p:cNvPr id="13"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12</a:t>
            </a:fld>
            <a:endParaRPr lang="en-US" sz="850" dirty="0"/>
          </a:p>
        </p:txBody>
      </p:sp>
      <p:pic>
        <p:nvPicPr>
          <p:cNvPr id="18" name="Picture 2"/>
          <p:cNvPicPr>
            <a:picLocks noChangeAspect="1" noChangeArrowheads="1"/>
          </p:cNvPicPr>
          <p:nvPr/>
        </p:nvPicPr>
        <p:blipFill rotWithShape="1">
          <a:blip r:embed="rId3" cstate="print"/>
          <a:srcRect b="19396"/>
          <a:stretch/>
        </p:blipFill>
        <p:spPr bwMode="auto">
          <a:xfrm>
            <a:off x="8228012" y="1643725"/>
            <a:ext cx="1789616" cy="1785275"/>
          </a:xfrm>
          <a:prstGeom prst="rect">
            <a:avLst/>
          </a:prstGeom>
          <a:noFill/>
          <a:ln w="9525">
            <a:noFill/>
            <a:miter lim="800000"/>
            <a:headEnd/>
            <a:tailEnd/>
          </a:ln>
          <a:effectLst/>
        </p:spPr>
      </p:pic>
      <p:pic>
        <p:nvPicPr>
          <p:cNvPr id="26" name="Picture 25" descr="Document_Red_Icon_Square.eps"/>
          <p:cNvPicPr preferRelativeResize="0">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208212" y="1676403"/>
            <a:ext cx="1767418" cy="1767412"/>
          </a:xfrm>
          <a:prstGeom prst="rect">
            <a:avLst/>
          </a:prstGeom>
        </p:spPr>
      </p:pic>
    </p:spTree>
    <p:extLst>
      <p:ext uri="{BB962C8B-B14F-4D97-AF65-F5344CB8AC3E}">
        <p14:creationId xmlns="" xmlns:p14="http://schemas.microsoft.com/office/powerpoint/2010/main" val="39317914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4"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8"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cxnSp>
        <p:nvCxnSpPr>
          <p:cNvPr id="21" name="Straight Connector 6"/>
          <p:cNvCxnSpPr>
            <a:cxnSpLocks noChangeShapeType="1"/>
          </p:cNvCxnSpPr>
          <p:nvPr/>
        </p:nvCxnSpPr>
        <p:spPr bwMode="auto">
          <a:xfrm>
            <a:off x="6018212" y="1524000"/>
            <a:ext cx="0" cy="4212613"/>
          </a:xfrm>
          <a:prstGeom prst="line">
            <a:avLst/>
          </a:prstGeom>
          <a:noFill/>
          <a:ln w="25400" algn="ctr">
            <a:gradFill>
              <a:gsLst>
                <a:gs pos="0">
                  <a:schemeClr val="bg1">
                    <a:alpha val="0"/>
                  </a:schemeClr>
                </a:gs>
                <a:gs pos="50000">
                  <a:schemeClr val="tx1">
                    <a:lumMod val="75000"/>
                    <a:lumOff val="25000"/>
                  </a:schemeClr>
                </a:gs>
                <a:gs pos="100000">
                  <a:schemeClr val="bg1">
                    <a:alpha val="0"/>
                  </a:schemeClr>
                </a:gs>
              </a:gsLst>
              <a:lin ang="5400000" scaled="0"/>
            </a:gradFill>
            <a:round/>
            <a:headEnd/>
            <a:tailEnd/>
          </a:ln>
          <a:extLst>
            <a:ext uri="{909E8E84-426E-40dd-AFC4-6F175D3DCCD1}">
              <a14:hiddenFill xmlns="" xmlns:a14="http://schemas.microsoft.com/office/drawing/2010/main">
                <a:noFill/>
              </a14:hiddenFill>
            </a:ext>
          </a:extLst>
        </p:spPr>
      </p:cxnSp>
      <p:sp>
        <p:nvSpPr>
          <p:cNvPr id="30" name="Rectangle 29"/>
          <p:cNvSpPr/>
          <p:nvPr/>
        </p:nvSpPr>
        <p:spPr>
          <a:xfrm>
            <a:off x="772903" y="3657600"/>
            <a:ext cx="5308269" cy="2472429"/>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Business Intelligence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Complete BI: All Data, Styles of Analysis &amp; Clients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Self-service: Data Loading, Mapping &amp; KPIs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Enterprise Grade: Secure Data Isolation; Highly Available; Scalable to 10s of 1000s of Users/Tenant</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Fully Managed: Patched, Backed Up, Upgraded</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Extend SaaS Applications: Packaged Connectors to </a:t>
            </a:r>
            <a:br>
              <a:rPr lang="en-US" sz="1600" dirty="0" smtClean="0">
                <a:solidFill>
                  <a:srgbClr val="5E5F60"/>
                </a:solidFill>
                <a:latin typeface="Calibri" pitchFamily="34" charset="0"/>
                <a:cs typeface="Calibri" pitchFamily="34" charset="0"/>
                <a:sym typeface="Arial" charset="0"/>
              </a:rPr>
            </a:br>
            <a:r>
              <a:rPr lang="en-US" sz="1600" dirty="0" smtClean="0">
                <a:solidFill>
                  <a:srgbClr val="5E5F60"/>
                </a:solidFill>
                <a:latin typeface="Calibri" pitchFamily="34" charset="0"/>
                <a:cs typeface="Calibri" pitchFamily="34" charset="0"/>
                <a:sym typeface="Arial" charset="0"/>
              </a:rPr>
              <a:t>Oracle SaaS &amp; On-premise Applications</a:t>
            </a:r>
          </a:p>
        </p:txBody>
      </p:sp>
      <p:sp>
        <p:nvSpPr>
          <p:cNvPr id="15" name="TextBox 14"/>
          <p:cNvSpPr txBox="1"/>
          <p:nvPr/>
        </p:nvSpPr>
        <p:spPr>
          <a:xfrm>
            <a:off x="7694612" y="228600"/>
            <a:ext cx="4267200" cy="914400"/>
          </a:xfrm>
          <a:prstGeom prst="rect">
            <a:avLst/>
          </a:prstGeom>
          <a:noFill/>
        </p:spPr>
        <p:txBody>
          <a:bodyPr wrap="none" lIns="0" tIns="0" rIns="0" bIns="0" rtlCol="0">
            <a:noAutofit/>
          </a:bodyPr>
          <a:lstStyle/>
          <a:p>
            <a:pPr>
              <a:lnSpc>
                <a:spcPct val="90000"/>
              </a:lnSpc>
            </a:pPr>
            <a:endParaRPr lang="en-US" dirty="0"/>
          </a:p>
        </p:txBody>
      </p:sp>
      <p:sp>
        <p:nvSpPr>
          <p:cNvPr id="24" name="Rectangle 23"/>
          <p:cNvSpPr/>
          <p:nvPr/>
        </p:nvSpPr>
        <p:spPr>
          <a:xfrm>
            <a:off x="6666557" y="3657600"/>
            <a:ext cx="5295255" cy="2523725"/>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Big Data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Hadoop-native: Zero data movement or data sub setting</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Petabytes scaling and no performance degradation</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Breakthrough technology combining simplicity of search with highly interactive analysis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Integrated Statistical &amp; Predictive Analysis tools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Sophisticated big data enrichment tools for profiling, transformation, data enrichment</a:t>
            </a:r>
          </a:p>
        </p:txBody>
      </p:sp>
      <p:sp>
        <p:nvSpPr>
          <p:cNvPr id="22"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Key Features</a:t>
            </a:r>
          </a:p>
        </p:txBody>
      </p:sp>
      <p:sp>
        <p:nvSpPr>
          <p:cNvPr id="23"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Business Intelligence And Big Data Cloud Service</a:t>
            </a:r>
            <a:endParaRPr lang="en-US" dirty="0"/>
          </a:p>
        </p:txBody>
      </p:sp>
      <p:sp>
        <p:nvSpPr>
          <p:cNvPr id="13"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13</a:t>
            </a:fld>
            <a:endParaRPr lang="en-US" sz="850" dirty="0"/>
          </a:p>
        </p:txBody>
      </p:sp>
      <p:grpSp>
        <p:nvGrpSpPr>
          <p:cNvPr id="32" name="Group 27"/>
          <p:cNvGrpSpPr>
            <a:grpSpLocks noChangeAspect="1"/>
          </p:cNvGrpSpPr>
          <p:nvPr/>
        </p:nvGrpSpPr>
        <p:grpSpPr>
          <a:xfrm>
            <a:off x="2191482" y="1659209"/>
            <a:ext cx="1769330" cy="1769791"/>
            <a:chOff x="426825" y="1954175"/>
            <a:chExt cx="720089" cy="720089"/>
          </a:xfrm>
        </p:grpSpPr>
        <p:pic>
          <p:nvPicPr>
            <p:cNvPr id="33" name="Picture 32" descr="Red_Square_Empty.eps"/>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26825" y="1954175"/>
              <a:ext cx="720089" cy="720089"/>
            </a:xfrm>
            <a:prstGeom prst="rect">
              <a:avLst/>
            </a:prstGeom>
          </p:spPr>
        </p:pic>
        <p:grpSp>
          <p:nvGrpSpPr>
            <p:cNvPr id="34" name="Group 221"/>
            <p:cNvGrpSpPr/>
            <p:nvPr/>
          </p:nvGrpSpPr>
          <p:grpSpPr>
            <a:xfrm>
              <a:off x="582813" y="2116661"/>
              <a:ext cx="408092" cy="395115"/>
              <a:chOff x="7358614" y="1559640"/>
              <a:chExt cx="350771" cy="469152"/>
            </a:xfrm>
            <a:solidFill>
              <a:srgbClr val="FFFFFF"/>
            </a:solidFill>
          </p:grpSpPr>
          <p:sp>
            <p:nvSpPr>
              <p:cNvPr id="35" name="Rounded Rectangle 34"/>
              <p:cNvSpPr/>
              <p:nvPr/>
            </p:nvSpPr>
            <p:spPr>
              <a:xfrm>
                <a:off x="7358614" y="1718396"/>
                <a:ext cx="69548" cy="31039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a:off x="7452352" y="1786885"/>
                <a:ext cx="69548" cy="24190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p:nvPr/>
            </p:nvSpPr>
            <p:spPr>
              <a:xfrm>
                <a:off x="7546097" y="1658068"/>
                <a:ext cx="69548" cy="37072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p:nvSpPr>
            <p:spPr>
              <a:xfrm>
                <a:off x="7639837" y="1559640"/>
                <a:ext cx="69548" cy="46914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9" name="Group 38"/>
          <p:cNvGrpSpPr>
            <a:grpSpLocks noChangeAspect="1"/>
          </p:cNvGrpSpPr>
          <p:nvPr/>
        </p:nvGrpSpPr>
        <p:grpSpPr>
          <a:xfrm>
            <a:off x="8211282" y="1659209"/>
            <a:ext cx="1769330" cy="1769791"/>
            <a:chOff x="7762424" y="1124996"/>
            <a:chExt cx="720089" cy="720089"/>
          </a:xfrm>
        </p:grpSpPr>
        <p:pic>
          <p:nvPicPr>
            <p:cNvPr id="40" name="Picture 39" descr="Red_Square_Empty.eps"/>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762424" y="1124996"/>
              <a:ext cx="720089" cy="720089"/>
            </a:xfrm>
            <a:prstGeom prst="rect">
              <a:avLst/>
            </a:prstGeom>
          </p:spPr>
        </p:pic>
        <p:pic>
          <p:nvPicPr>
            <p:cNvPr id="41" name="Picture 5"/>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7820178" y="1265869"/>
              <a:ext cx="609600" cy="424130"/>
            </a:xfrm>
            <a:prstGeom prst="rect">
              <a:avLst/>
            </a:prstGeom>
            <a:noFill/>
          </p:spPr>
        </p:pic>
      </p:grpSp>
    </p:spTree>
    <p:extLst>
      <p:ext uri="{BB962C8B-B14F-4D97-AF65-F5344CB8AC3E}">
        <p14:creationId xmlns="" xmlns:p14="http://schemas.microsoft.com/office/powerpoint/2010/main" val="39317914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4"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8"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cxnSp>
        <p:nvCxnSpPr>
          <p:cNvPr id="21" name="Straight Connector 6"/>
          <p:cNvCxnSpPr>
            <a:cxnSpLocks noChangeShapeType="1"/>
          </p:cNvCxnSpPr>
          <p:nvPr/>
        </p:nvCxnSpPr>
        <p:spPr bwMode="auto">
          <a:xfrm>
            <a:off x="6018212" y="1524000"/>
            <a:ext cx="0" cy="4212613"/>
          </a:xfrm>
          <a:prstGeom prst="line">
            <a:avLst/>
          </a:prstGeom>
          <a:noFill/>
          <a:ln w="25400" algn="ctr">
            <a:gradFill>
              <a:gsLst>
                <a:gs pos="0">
                  <a:schemeClr val="bg1">
                    <a:alpha val="0"/>
                  </a:schemeClr>
                </a:gs>
                <a:gs pos="50000">
                  <a:schemeClr val="tx1">
                    <a:lumMod val="75000"/>
                    <a:lumOff val="25000"/>
                  </a:schemeClr>
                </a:gs>
                <a:gs pos="100000">
                  <a:schemeClr val="bg1">
                    <a:alpha val="0"/>
                  </a:schemeClr>
                </a:gs>
              </a:gsLst>
              <a:lin ang="5400000" scaled="0"/>
            </a:gradFill>
            <a:round/>
            <a:headEnd/>
            <a:tailEnd/>
          </a:ln>
          <a:extLst>
            <a:ext uri="{909E8E84-426E-40dd-AFC4-6F175D3DCCD1}">
              <a14:hiddenFill xmlns="" xmlns:a14="http://schemas.microsoft.com/office/drawing/2010/main">
                <a:noFill/>
              </a14:hiddenFill>
            </a:ext>
          </a:extLst>
        </p:spPr>
      </p:cxnSp>
      <p:sp>
        <p:nvSpPr>
          <p:cNvPr id="30" name="Rectangle 29"/>
          <p:cNvSpPr/>
          <p:nvPr/>
        </p:nvSpPr>
        <p:spPr>
          <a:xfrm>
            <a:off x="772903" y="3657600"/>
            <a:ext cx="5308269" cy="1682469"/>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Performance Monitoring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Application Performance Monitoring</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Real User Monitoring – Web, Mobile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Server Monitoring</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Comparison to CMDB</a:t>
            </a:r>
          </a:p>
        </p:txBody>
      </p:sp>
      <p:sp>
        <p:nvSpPr>
          <p:cNvPr id="15" name="TextBox 14"/>
          <p:cNvSpPr txBox="1"/>
          <p:nvPr/>
        </p:nvSpPr>
        <p:spPr>
          <a:xfrm>
            <a:off x="7694612" y="228600"/>
            <a:ext cx="4267200" cy="914400"/>
          </a:xfrm>
          <a:prstGeom prst="rect">
            <a:avLst/>
          </a:prstGeom>
          <a:noFill/>
        </p:spPr>
        <p:txBody>
          <a:bodyPr wrap="none" lIns="0" tIns="0" rIns="0" bIns="0" rtlCol="0">
            <a:noAutofit/>
          </a:bodyPr>
          <a:lstStyle/>
          <a:p>
            <a:pPr>
              <a:lnSpc>
                <a:spcPct val="90000"/>
              </a:lnSpc>
            </a:pPr>
            <a:endParaRPr lang="en-US" dirty="0"/>
          </a:p>
        </p:txBody>
      </p:sp>
      <p:sp>
        <p:nvSpPr>
          <p:cNvPr id="24" name="Rectangle 23"/>
          <p:cNvSpPr/>
          <p:nvPr/>
        </p:nvSpPr>
        <p:spPr>
          <a:xfrm>
            <a:off x="6666557" y="3657600"/>
            <a:ext cx="5295255" cy="1682469"/>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IT Analytics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Load Any Data: Log, Structure, Metrics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Correlate to identify Complex Events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Monitor &amp; Alert in Real Time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Predict &amp; Plan: Capacity Planning </a:t>
            </a:r>
          </a:p>
        </p:txBody>
      </p:sp>
      <p:sp>
        <p:nvSpPr>
          <p:cNvPr id="22"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Key Features</a:t>
            </a:r>
          </a:p>
        </p:txBody>
      </p:sp>
      <p:sp>
        <p:nvSpPr>
          <p:cNvPr id="23"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Performance Monitoring And IT Analytics Cloud Service</a:t>
            </a:r>
            <a:endParaRPr lang="en-US" dirty="0"/>
          </a:p>
        </p:txBody>
      </p:sp>
      <p:sp>
        <p:nvSpPr>
          <p:cNvPr id="13"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14</a:t>
            </a:fld>
            <a:endParaRPr lang="en-US" sz="850" dirty="0"/>
          </a:p>
        </p:txBody>
      </p:sp>
      <p:grpSp>
        <p:nvGrpSpPr>
          <p:cNvPr id="32" name="Group 22"/>
          <p:cNvGrpSpPr>
            <a:grpSpLocks noChangeAspect="1"/>
          </p:cNvGrpSpPr>
          <p:nvPr/>
        </p:nvGrpSpPr>
        <p:grpSpPr>
          <a:xfrm>
            <a:off x="2179997" y="1647721"/>
            <a:ext cx="1780815" cy="1781279"/>
            <a:chOff x="1307364" y="1037492"/>
            <a:chExt cx="1911096" cy="1911096"/>
          </a:xfrm>
        </p:grpSpPr>
        <p:pic>
          <p:nvPicPr>
            <p:cNvPr id="34" name="Picture 33" descr="Red_Square_Empty.eps"/>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307364" y="1037492"/>
              <a:ext cx="1911096" cy="1911096"/>
            </a:xfrm>
            <a:prstGeom prst="rect">
              <a:avLst/>
            </a:prstGeom>
          </p:spPr>
        </p:pic>
        <p:pic>
          <p:nvPicPr>
            <p:cNvPr id="39"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1445294" y="1281349"/>
              <a:ext cx="1619048" cy="1417790"/>
            </a:xfrm>
            <a:prstGeom prst="rect">
              <a:avLst/>
            </a:prstGeom>
            <a:noFill/>
          </p:spPr>
        </p:pic>
      </p:grpSp>
      <p:grpSp>
        <p:nvGrpSpPr>
          <p:cNvPr id="42" name="Group 25"/>
          <p:cNvGrpSpPr>
            <a:grpSpLocks noChangeAspect="1"/>
          </p:cNvGrpSpPr>
          <p:nvPr/>
        </p:nvGrpSpPr>
        <p:grpSpPr>
          <a:xfrm>
            <a:off x="8211146" y="1647721"/>
            <a:ext cx="1769466" cy="1769926"/>
            <a:chOff x="5694235" y="1030420"/>
            <a:chExt cx="1920240" cy="1920240"/>
          </a:xfrm>
        </p:grpSpPr>
        <p:pic>
          <p:nvPicPr>
            <p:cNvPr id="43" name="Picture 42" descr="Red_Square_Empty.eps"/>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694235" y="1030420"/>
              <a:ext cx="1920240" cy="1920240"/>
            </a:xfrm>
            <a:prstGeom prst="rect">
              <a:avLst/>
            </a:prstGeom>
          </p:spPr>
        </p:pic>
        <p:pic>
          <p:nvPicPr>
            <p:cNvPr id="44" name="Picture 3"/>
            <p:cNvPicPr>
              <a:picLocks noChangeAspect="1" noChangeArrowheads="1"/>
            </p:cNvPicPr>
            <p:nvPr/>
          </p:nvPicPr>
          <p:blipFill>
            <a:blip r:embed="rId5" cstate="print">
              <a:extLst>
                <a:ext uri="{28A0092B-C50C-407E-A947-70E740481C1C}">
                  <a14:useLocalDpi xmlns="" xmlns:a14="http://schemas.microsoft.com/office/drawing/2010/main" val="0"/>
                </a:ext>
              </a:extLst>
            </a:blip>
            <a:stretch>
              <a:fillRect/>
            </a:stretch>
          </p:blipFill>
          <p:spPr bwMode="auto">
            <a:xfrm>
              <a:off x="5840194" y="1272018"/>
              <a:ext cx="1619049" cy="1417790"/>
            </a:xfrm>
            <a:prstGeom prst="rect">
              <a:avLst/>
            </a:prstGeom>
            <a:noFill/>
          </p:spPr>
        </p:pic>
      </p:grpSp>
    </p:spTree>
    <p:extLst>
      <p:ext uri="{BB962C8B-B14F-4D97-AF65-F5344CB8AC3E}">
        <p14:creationId xmlns="" xmlns:p14="http://schemas.microsoft.com/office/powerpoint/2010/main" val="39317914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490118" y="3060408"/>
            <a:ext cx="6867034" cy="1377879"/>
            <a:chOff x="913782" y="2738544"/>
            <a:chExt cx="6443370" cy="1377879"/>
          </a:xfrm>
        </p:grpSpPr>
        <p:cxnSp>
          <p:nvCxnSpPr>
            <p:cNvPr id="147" name="Straight Connector 146"/>
            <p:cNvCxnSpPr/>
            <p:nvPr/>
          </p:nvCxnSpPr>
          <p:spPr>
            <a:xfrm flipV="1">
              <a:off x="913782" y="4114800"/>
              <a:ext cx="6436054" cy="1623"/>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921098" y="2738544"/>
              <a:ext cx="6436054" cy="1623"/>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pic>
        <p:nvPicPr>
          <p:cNvPr id="95" name="Picture 5" descr="C:\Users\Paul\Desktop\slide 24 arrow box gradient copy.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69125" y="2064567"/>
            <a:ext cx="5029200" cy="3297237"/>
          </a:xfrm>
          <a:prstGeom prst="rect">
            <a:avLst/>
          </a:prstGeom>
          <a:noFill/>
          <a:extLst>
            <a:ext uri="{909E8E84-426E-40DD-AFC4-6F175D3DCCD1}">
              <a14:hiddenFill xmlns:a14="http://schemas.microsoft.com/office/drawing/2010/main" xmlns="">
                <a:solidFill>
                  <a:srgbClr val="FFFFFF"/>
                </a:solidFill>
              </a14:hiddenFill>
            </a:ext>
          </a:extLst>
        </p:spPr>
      </p:pic>
      <p:sp>
        <p:nvSpPr>
          <p:cNvPr id="78" name="Rectangle 4"/>
          <p:cNvSpPr>
            <a:spLocks noChangeArrowheads="1"/>
          </p:cNvSpPr>
          <p:nvPr/>
        </p:nvSpPr>
        <p:spPr bwMode="auto">
          <a:xfrm>
            <a:off x="592531" y="1180883"/>
            <a:ext cx="6729983" cy="784798"/>
          </a:xfrm>
          <a:prstGeom prst="rect">
            <a:avLst/>
          </a:prstGeom>
          <a:noFill/>
          <a:ln w="9525">
            <a:noFill/>
            <a:miter lim="800000"/>
            <a:headEnd/>
            <a:tailEnd/>
          </a:ln>
        </p:spPr>
        <p:txBody>
          <a:bodyPr wrap="square" lIns="121888" tIns="60944" rIns="121888" bIns="60944">
            <a:spAutoFit/>
          </a:bodyPr>
          <a:lstStyle/>
          <a:p>
            <a:pPr algn="ctr"/>
            <a:r>
              <a:rPr lang="en-US" sz="2400" b="1" dirty="0" smtClean="0">
                <a:solidFill>
                  <a:schemeClr val="accent3"/>
                </a:solidFill>
                <a:latin typeface="+mn-lt"/>
              </a:rPr>
              <a:t>Oracle Cloud Services</a:t>
            </a:r>
          </a:p>
          <a:p>
            <a:pPr algn="ctr"/>
            <a:endParaRPr lang="en-US" sz="1900" dirty="0" smtClean="0">
              <a:solidFill>
                <a:srgbClr val="FF0000"/>
              </a:solidFill>
            </a:endParaRPr>
          </a:p>
        </p:txBody>
      </p:sp>
      <p:sp>
        <p:nvSpPr>
          <p:cNvPr id="182" name="Title 4"/>
          <p:cNvSpPr txBox="1">
            <a:spLocks/>
          </p:cNvSpPr>
          <p:nvPr/>
        </p:nvSpPr>
        <p:spPr bwMode="auto">
          <a:xfrm>
            <a:off x="605005" y="442365"/>
            <a:ext cx="8968366" cy="5503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a:t>Run </a:t>
            </a:r>
            <a:r>
              <a:rPr lang="en-US" dirty="0" smtClean="0"/>
              <a:t>As </a:t>
            </a:r>
            <a:r>
              <a:rPr lang="en-US" dirty="0"/>
              <a:t>Private Cloud </a:t>
            </a:r>
            <a:r>
              <a:rPr lang="en-US" dirty="0" smtClean="0"/>
              <a:t>Services</a:t>
            </a:r>
            <a:endParaRPr lang="en-US" dirty="0"/>
          </a:p>
        </p:txBody>
      </p:sp>
      <p:grpSp>
        <p:nvGrpSpPr>
          <p:cNvPr id="3" name="Group 46"/>
          <p:cNvGrpSpPr/>
          <p:nvPr/>
        </p:nvGrpSpPr>
        <p:grpSpPr>
          <a:xfrm>
            <a:off x="5775904" y="2171159"/>
            <a:ext cx="853439" cy="785539"/>
            <a:chOff x="9200264" y="1488741"/>
            <a:chExt cx="853439" cy="785539"/>
          </a:xfrm>
        </p:grpSpPr>
        <p:sp>
          <p:nvSpPr>
            <p:cNvPr id="48" name="TextBox 47"/>
            <p:cNvSpPr txBox="1"/>
            <p:nvPr/>
          </p:nvSpPr>
          <p:spPr>
            <a:xfrm>
              <a:off x="9200264" y="1985892"/>
              <a:ext cx="853439"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Big Data</a:t>
              </a:r>
              <a:endParaRPr lang="en-US" sz="1400" b="1" dirty="0">
                <a:solidFill>
                  <a:schemeClr val="accent3"/>
                </a:solidFill>
                <a:latin typeface="+mn-lt"/>
              </a:endParaRPr>
            </a:p>
          </p:txBody>
        </p:sp>
        <p:pic>
          <p:nvPicPr>
            <p:cNvPr id="49" name="Picture 2" descr="C:\Users\Paul\Desktop\SLIDE 10 icons\slide 10 (big data).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268419" y="1488741"/>
              <a:ext cx="718275" cy="49797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 name="Group 49"/>
          <p:cNvGrpSpPr/>
          <p:nvPr/>
        </p:nvGrpSpPr>
        <p:grpSpPr>
          <a:xfrm>
            <a:off x="4286049" y="2078453"/>
            <a:ext cx="1280160" cy="824318"/>
            <a:chOff x="7798189" y="1424171"/>
            <a:chExt cx="1280160" cy="824318"/>
          </a:xfrm>
        </p:grpSpPr>
        <p:sp>
          <p:nvSpPr>
            <p:cNvPr id="51" name="TextBox 50"/>
            <p:cNvSpPr txBox="1"/>
            <p:nvPr/>
          </p:nvSpPr>
          <p:spPr>
            <a:xfrm>
              <a:off x="7798189" y="1960101"/>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Business</a:t>
              </a:r>
              <a:br>
                <a:rPr lang="en-US" sz="1400" b="1" dirty="0" smtClean="0">
                  <a:solidFill>
                    <a:schemeClr val="accent3"/>
                  </a:solidFill>
                  <a:latin typeface="+mn-lt"/>
                </a:rPr>
              </a:br>
              <a:r>
                <a:rPr lang="en-US" sz="1400" b="1" dirty="0" smtClean="0">
                  <a:solidFill>
                    <a:schemeClr val="accent3"/>
                  </a:solidFill>
                  <a:latin typeface="+mn-lt"/>
                </a:rPr>
                <a:t>Intelligence</a:t>
              </a:r>
              <a:endParaRPr lang="en-US" sz="1400" b="1" dirty="0">
                <a:solidFill>
                  <a:schemeClr val="accent3"/>
                </a:solidFill>
                <a:latin typeface="+mn-lt"/>
              </a:endParaRPr>
            </a:p>
          </p:txBody>
        </p:sp>
        <p:pic>
          <p:nvPicPr>
            <p:cNvPr id="52" name="Picture 3" descr="C:\Users\Paul\Desktop\SLIDE 10 icons\slide 10 (biz intel).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199894" y="1424171"/>
              <a:ext cx="483170" cy="46280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 name="Group 52"/>
          <p:cNvGrpSpPr/>
          <p:nvPr/>
        </p:nvGrpSpPr>
        <p:grpSpPr>
          <a:xfrm>
            <a:off x="1899983" y="2052343"/>
            <a:ext cx="1280160" cy="887941"/>
            <a:chOff x="5507499" y="1391027"/>
            <a:chExt cx="1280160" cy="887941"/>
          </a:xfrm>
        </p:grpSpPr>
        <p:sp>
          <p:nvSpPr>
            <p:cNvPr id="54" name="TextBox 53"/>
            <p:cNvSpPr txBox="1"/>
            <p:nvPr/>
          </p:nvSpPr>
          <p:spPr>
            <a:xfrm>
              <a:off x="5507499" y="1990580"/>
              <a:ext cx="1280160" cy="288388"/>
            </a:xfrm>
            <a:prstGeom prst="rect">
              <a:avLst/>
            </a:prstGeom>
            <a:noFill/>
          </p:spPr>
          <p:txBody>
            <a:bodyPr wrap="none" lIns="0" tIns="0" rIns="0" bIns="0" rtlCol="0" anchor="ctr">
              <a:noAutofit/>
            </a:bodyPr>
            <a:lstStyle/>
            <a:p>
              <a:pPr algn="ctr">
                <a:lnSpc>
                  <a:spcPct val="90000"/>
                </a:lnSpc>
              </a:pPr>
              <a:r>
                <a:rPr lang="en-US" sz="1400" b="1" dirty="0" smtClean="0">
                  <a:solidFill>
                    <a:schemeClr val="accent3"/>
                  </a:solidFill>
                  <a:latin typeface="+mn-lt"/>
                </a:rPr>
                <a:t>Documents</a:t>
              </a:r>
              <a:endParaRPr lang="en-US" sz="1400" b="1" dirty="0">
                <a:solidFill>
                  <a:schemeClr val="accent3"/>
                </a:solidFill>
                <a:latin typeface="+mn-lt"/>
              </a:endParaRPr>
            </a:p>
          </p:txBody>
        </p:sp>
        <p:pic>
          <p:nvPicPr>
            <p:cNvPr id="55" name="Picture 4" descr="C:\Users\Paul\Desktop\SLIDE 10 icons\slide 10 (documents).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908604" y="1391027"/>
              <a:ext cx="468359" cy="61830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6" name="Group 55"/>
          <p:cNvGrpSpPr/>
          <p:nvPr/>
        </p:nvGrpSpPr>
        <p:grpSpPr>
          <a:xfrm>
            <a:off x="3051190" y="1858265"/>
            <a:ext cx="1280160" cy="1030436"/>
            <a:chOff x="6616502" y="1253221"/>
            <a:chExt cx="1280160" cy="1030436"/>
          </a:xfrm>
        </p:grpSpPr>
        <p:sp>
          <p:nvSpPr>
            <p:cNvPr id="57" name="TextBox 56"/>
            <p:cNvSpPr txBox="1"/>
            <p:nvPr/>
          </p:nvSpPr>
          <p:spPr>
            <a:xfrm>
              <a:off x="6616502" y="1995269"/>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Social</a:t>
              </a:r>
              <a:br>
                <a:rPr lang="en-US" sz="1400" b="1" dirty="0" smtClean="0">
                  <a:solidFill>
                    <a:schemeClr val="accent3"/>
                  </a:solidFill>
                  <a:latin typeface="+mn-lt"/>
                </a:rPr>
              </a:br>
              <a:r>
                <a:rPr lang="en-US" sz="1400" b="1" dirty="0" smtClean="0">
                  <a:solidFill>
                    <a:schemeClr val="accent3"/>
                  </a:solidFill>
                  <a:latin typeface="+mn-lt"/>
                </a:rPr>
                <a:t>Networking</a:t>
              </a:r>
              <a:endParaRPr lang="en-US" sz="1400" b="1" dirty="0">
                <a:solidFill>
                  <a:schemeClr val="accent3"/>
                </a:solidFill>
                <a:latin typeface="+mn-lt"/>
              </a:endParaRPr>
            </a:p>
          </p:txBody>
        </p:sp>
        <p:pic>
          <p:nvPicPr>
            <p:cNvPr id="58" name="Picture 5" descr="C:\Users\Paul\Desktop\SLIDE 10 icons\slide 10 (social).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18883" y="1253221"/>
              <a:ext cx="768258" cy="68865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7" name="Group 58"/>
          <p:cNvGrpSpPr/>
          <p:nvPr/>
        </p:nvGrpSpPr>
        <p:grpSpPr>
          <a:xfrm>
            <a:off x="795765" y="2149288"/>
            <a:ext cx="1280160" cy="800379"/>
            <a:chOff x="8604738" y="2395335"/>
            <a:chExt cx="1280160" cy="800379"/>
          </a:xfrm>
        </p:grpSpPr>
        <p:sp>
          <p:nvSpPr>
            <p:cNvPr id="60" name="TextBox 59"/>
            <p:cNvSpPr txBox="1"/>
            <p:nvPr/>
          </p:nvSpPr>
          <p:spPr>
            <a:xfrm>
              <a:off x="8604738" y="2907326"/>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Process</a:t>
              </a:r>
              <a:endParaRPr lang="en-US" sz="1400" b="1" dirty="0">
                <a:solidFill>
                  <a:schemeClr val="accent3"/>
                </a:solidFill>
                <a:latin typeface="+mn-lt"/>
              </a:endParaRPr>
            </a:p>
          </p:txBody>
        </p:sp>
        <p:pic>
          <p:nvPicPr>
            <p:cNvPr id="61" name="Picture 6" descr="C:\Users\Paul\Desktop\SLIDE 10 icons\slide 10 (process).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8900388" y="2395335"/>
              <a:ext cx="595305" cy="53870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8" name="Group 64"/>
          <p:cNvGrpSpPr/>
          <p:nvPr/>
        </p:nvGrpSpPr>
        <p:grpSpPr>
          <a:xfrm>
            <a:off x="5011659" y="4658612"/>
            <a:ext cx="1280160" cy="932639"/>
            <a:chOff x="10217832" y="2736688"/>
            <a:chExt cx="1280160" cy="932639"/>
          </a:xfrm>
        </p:grpSpPr>
        <p:sp>
          <p:nvSpPr>
            <p:cNvPr id="66" name="TextBox 65"/>
            <p:cNvSpPr txBox="1"/>
            <p:nvPr/>
          </p:nvSpPr>
          <p:spPr>
            <a:xfrm>
              <a:off x="10217832" y="3380939"/>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Performance</a:t>
              </a:r>
              <a:br>
                <a:rPr lang="en-US" sz="1400" b="1" dirty="0" smtClean="0">
                  <a:solidFill>
                    <a:schemeClr val="accent3"/>
                  </a:solidFill>
                  <a:latin typeface="+mn-lt"/>
                </a:rPr>
              </a:br>
              <a:r>
                <a:rPr lang="en-US" sz="1400" b="1" dirty="0" smtClean="0">
                  <a:solidFill>
                    <a:schemeClr val="accent3"/>
                  </a:solidFill>
                  <a:latin typeface="+mn-lt"/>
                </a:rPr>
                <a:t>Monitoring</a:t>
              </a:r>
              <a:endParaRPr lang="en-US" sz="1400" b="1" dirty="0">
                <a:solidFill>
                  <a:schemeClr val="accent3"/>
                </a:solidFill>
                <a:latin typeface="+mn-lt"/>
              </a:endParaRPr>
            </a:p>
          </p:txBody>
        </p:sp>
        <p:pic>
          <p:nvPicPr>
            <p:cNvPr id="67" name="Picture 8" descr="C:\Users\Paul\Desktop\SLIDE 10 icons\slide 10 (monitoring).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0484180" y="2736688"/>
              <a:ext cx="683102" cy="590541"/>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9" name="Group 67"/>
          <p:cNvGrpSpPr/>
          <p:nvPr/>
        </p:nvGrpSpPr>
        <p:grpSpPr>
          <a:xfrm>
            <a:off x="6382798" y="4658547"/>
            <a:ext cx="937844" cy="902222"/>
            <a:chOff x="10438231" y="3826872"/>
            <a:chExt cx="937844" cy="902222"/>
          </a:xfrm>
        </p:grpSpPr>
        <p:sp>
          <p:nvSpPr>
            <p:cNvPr id="69" name="TextBox 68"/>
            <p:cNvSpPr txBox="1"/>
            <p:nvPr/>
          </p:nvSpPr>
          <p:spPr>
            <a:xfrm>
              <a:off x="10438231" y="4440706"/>
              <a:ext cx="937844"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IT Analytics</a:t>
              </a:r>
              <a:endParaRPr lang="en-US" sz="1400" b="1" dirty="0">
                <a:solidFill>
                  <a:schemeClr val="accent3"/>
                </a:solidFill>
                <a:latin typeface="+mn-lt"/>
              </a:endParaRPr>
            </a:p>
          </p:txBody>
        </p:sp>
        <p:pic>
          <p:nvPicPr>
            <p:cNvPr id="70" name="Picture 9" descr="C:\Users\Paul\Desktop\SLIDE 10 icons\slide 10 (analytics).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0520058" y="3826872"/>
              <a:ext cx="683101" cy="60349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0" name="Group 70"/>
          <p:cNvGrpSpPr/>
          <p:nvPr/>
        </p:nvGrpSpPr>
        <p:grpSpPr>
          <a:xfrm>
            <a:off x="3721742" y="4627273"/>
            <a:ext cx="1280160" cy="931153"/>
            <a:chOff x="7406638" y="3289158"/>
            <a:chExt cx="1280160" cy="931153"/>
          </a:xfrm>
        </p:grpSpPr>
        <p:sp>
          <p:nvSpPr>
            <p:cNvPr id="72" name="TextBox 71"/>
            <p:cNvSpPr txBox="1"/>
            <p:nvPr/>
          </p:nvSpPr>
          <p:spPr>
            <a:xfrm>
              <a:off x="7406638" y="3931923"/>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Identity</a:t>
              </a:r>
              <a:endParaRPr lang="en-US" sz="1400" b="1" dirty="0">
                <a:solidFill>
                  <a:schemeClr val="accent3"/>
                </a:solidFill>
                <a:latin typeface="+mn-lt"/>
              </a:endParaRPr>
            </a:p>
          </p:txBody>
        </p:sp>
        <p:pic>
          <p:nvPicPr>
            <p:cNvPr id="73" name="Picture 10" descr="C:\Users\Paul\Desktop\SLIDE 10 icons\slide 10 (identity).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7719094" y="3289158"/>
              <a:ext cx="784830" cy="69524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1" name="Group 61"/>
          <p:cNvGrpSpPr/>
          <p:nvPr/>
        </p:nvGrpSpPr>
        <p:grpSpPr>
          <a:xfrm>
            <a:off x="5605489" y="3453567"/>
            <a:ext cx="1280160" cy="822239"/>
            <a:chOff x="6241364" y="2359407"/>
            <a:chExt cx="1280160" cy="822239"/>
          </a:xfrm>
        </p:grpSpPr>
        <p:sp>
          <p:nvSpPr>
            <p:cNvPr id="63" name="TextBox 62"/>
            <p:cNvSpPr txBox="1"/>
            <p:nvPr/>
          </p:nvSpPr>
          <p:spPr>
            <a:xfrm>
              <a:off x="6241364" y="2893258"/>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Integration</a:t>
              </a:r>
              <a:endParaRPr lang="en-US" sz="1400" b="1" dirty="0">
                <a:solidFill>
                  <a:schemeClr val="accent3"/>
                </a:solidFill>
                <a:latin typeface="+mn-lt"/>
              </a:endParaRPr>
            </a:p>
          </p:txBody>
        </p:sp>
        <p:pic>
          <p:nvPicPr>
            <p:cNvPr id="64" name="Picture 7" descr="C:\Users\Paul\Desktop\SLIDE 10 icons\slide 10 (integration).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6559825" y="2359407"/>
              <a:ext cx="670970" cy="54217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2" name="Group 73"/>
          <p:cNvGrpSpPr/>
          <p:nvPr/>
        </p:nvGrpSpPr>
        <p:grpSpPr>
          <a:xfrm>
            <a:off x="784613" y="3378811"/>
            <a:ext cx="1280160" cy="885276"/>
            <a:chOff x="5420749" y="4331497"/>
            <a:chExt cx="1280160" cy="885276"/>
          </a:xfrm>
        </p:grpSpPr>
        <p:sp>
          <p:nvSpPr>
            <p:cNvPr id="75" name="TextBox 74"/>
            <p:cNvSpPr txBox="1"/>
            <p:nvPr/>
          </p:nvSpPr>
          <p:spPr>
            <a:xfrm>
              <a:off x="5420749" y="4928385"/>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Database</a:t>
              </a:r>
              <a:endParaRPr lang="en-US" sz="1400" b="1" dirty="0">
                <a:solidFill>
                  <a:schemeClr val="accent3"/>
                </a:solidFill>
                <a:latin typeface="+mn-lt"/>
              </a:endParaRPr>
            </a:p>
          </p:txBody>
        </p:sp>
        <p:pic>
          <p:nvPicPr>
            <p:cNvPr id="76" name="Picture 11" descr="C:\Users\Paul\Desktop\SLIDE 10 icons\slide 10 (database).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5839730" y="4331497"/>
              <a:ext cx="440591" cy="58313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3" name="Group 76"/>
          <p:cNvGrpSpPr/>
          <p:nvPr/>
        </p:nvGrpSpPr>
        <p:grpSpPr>
          <a:xfrm>
            <a:off x="1904491" y="3279437"/>
            <a:ext cx="1219200" cy="1017475"/>
            <a:chOff x="6379697" y="4232123"/>
            <a:chExt cx="1219200" cy="1017475"/>
          </a:xfrm>
        </p:grpSpPr>
        <p:sp>
          <p:nvSpPr>
            <p:cNvPr id="79" name="TextBox 78"/>
            <p:cNvSpPr txBox="1"/>
            <p:nvPr/>
          </p:nvSpPr>
          <p:spPr>
            <a:xfrm>
              <a:off x="6379697" y="4961210"/>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Java</a:t>
              </a:r>
              <a:endParaRPr lang="en-US" sz="1400" b="1" dirty="0">
                <a:solidFill>
                  <a:schemeClr val="accent3"/>
                </a:solidFill>
                <a:latin typeface="+mn-lt"/>
              </a:endParaRPr>
            </a:p>
          </p:txBody>
        </p:sp>
        <p:pic>
          <p:nvPicPr>
            <p:cNvPr id="80" name="Picture 12" descr="C:\Users\Paul\Desktop\SLIDE 10 icons\slide 10 (java).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6710459" y="4232123"/>
              <a:ext cx="540557" cy="731232"/>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4" name="Group 80"/>
          <p:cNvGrpSpPr/>
          <p:nvPr/>
        </p:nvGrpSpPr>
        <p:grpSpPr>
          <a:xfrm>
            <a:off x="3094518" y="3311404"/>
            <a:ext cx="1219200" cy="969096"/>
            <a:chOff x="7291754" y="4264090"/>
            <a:chExt cx="1219200" cy="969096"/>
          </a:xfrm>
        </p:grpSpPr>
        <p:sp>
          <p:nvSpPr>
            <p:cNvPr id="82" name="TextBox 81"/>
            <p:cNvSpPr txBox="1"/>
            <p:nvPr/>
          </p:nvSpPr>
          <p:spPr>
            <a:xfrm>
              <a:off x="7291754" y="4944798"/>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Mobile</a:t>
              </a:r>
              <a:endParaRPr lang="en-US" sz="1400" b="1" dirty="0">
                <a:solidFill>
                  <a:schemeClr val="accent3"/>
                </a:solidFill>
                <a:latin typeface="+mn-lt"/>
              </a:endParaRPr>
            </a:p>
          </p:txBody>
        </p:sp>
        <p:pic>
          <p:nvPicPr>
            <p:cNvPr id="83" name="Picture 13" descr="C:\Users\Paul\Desktop\SLIDE 10 icons\slide 10 (mobile).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7652597" y="4264090"/>
              <a:ext cx="455401" cy="675697"/>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5" name="Group 83"/>
          <p:cNvGrpSpPr/>
          <p:nvPr/>
        </p:nvGrpSpPr>
        <p:grpSpPr>
          <a:xfrm>
            <a:off x="4319712" y="3212299"/>
            <a:ext cx="1219200" cy="1058822"/>
            <a:chOff x="8238978" y="4164985"/>
            <a:chExt cx="1219200" cy="1058822"/>
          </a:xfrm>
        </p:grpSpPr>
        <p:sp>
          <p:nvSpPr>
            <p:cNvPr id="85" name="TextBox 84"/>
            <p:cNvSpPr txBox="1"/>
            <p:nvPr/>
          </p:nvSpPr>
          <p:spPr>
            <a:xfrm>
              <a:off x="8238978" y="4935419"/>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Developer</a:t>
              </a:r>
              <a:endParaRPr lang="en-US" sz="1400" b="1" dirty="0">
                <a:solidFill>
                  <a:schemeClr val="accent3"/>
                </a:solidFill>
                <a:latin typeface="+mn-lt"/>
              </a:endParaRPr>
            </a:p>
          </p:txBody>
        </p:sp>
        <p:pic>
          <p:nvPicPr>
            <p:cNvPr id="86" name="Picture 14" descr="C:\Users\Paul\Desktop\SLIDE 10 icons\slide 10 (developer).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8418889" y="4164985"/>
              <a:ext cx="838605" cy="82379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6" name="Group 86"/>
          <p:cNvGrpSpPr/>
          <p:nvPr/>
        </p:nvGrpSpPr>
        <p:grpSpPr>
          <a:xfrm>
            <a:off x="2663011" y="4865214"/>
            <a:ext cx="1219200" cy="681489"/>
            <a:chOff x="9256542" y="4441499"/>
            <a:chExt cx="1219200" cy="681489"/>
          </a:xfrm>
        </p:grpSpPr>
        <p:sp>
          <p:nvSpPr>
            <p:cNvPr id="94" name="TextBox 93"/>
            <p:cNvSpPr txBox="1"/>
            <p:nvPr/>
          </p:nvSpPr>
          <p:spPr>
            <a:xfrm>
              <a:off x="9256542" y="4834600"/>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Messaging</a:t>
              </a:r>
              <a:endParaRPr lang="en-US" sz="1400" b="1" dirty="0">
                <a:solidFill>
                  <a:schemeClr val="accent3"/>
                </a:solidFill>
                <a:latin typeface="+mn-lt"/>
              </a:endParaRPr>
            </a:p>
          </p:txBody>
        </p:sp>
        <p:pic>
          <p:nvPicPr>
            <p:cNvPr id="96" name="Picture 15" descr="C:\Users\Paul\Desktop\SLIDE 10 icons\slide 10 (messaging).png"/>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9454422" y="4441499"/>
              <a:ext cx="725679" cy="390607"/>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7" name="Group 96"/>
          <p:cNvGrpSpPr/>
          <p:nvPr/>
        </p:nvGrpSpPr>
        <p:grpSpPr>
          <a:xfrm>
            <a:off x="385367" y="4640577"/>
            <a:ext cx="937844" cy="924884"/>
            <a:chOff x="6890827" y="5307108"/>
            <a:chExt cx="937844" cy="924884"/>
          </a:xfrm>
        </p:grpSpPr>
        <p:sp>
          <p:nvSpPr>
            <p:cNvPr id="99" name="TextBox 98"/>
            <p:cNvSpPr txBox="1"/>
            <p:nvPr/>
          </p:nvSpPr>
          <p:spPr>
            <a:xfrm>
              <a:off x="6890827" y="5943604"/>
              <a:ext cx="937844"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Compute</a:t>
              </a:r>
              <a:endParaRPr lang="en-US" sz="1400" b="1" dirty="0">
                <a:solidFill>
                  <a:schemeClr val="accent3"/>
                </a:solidFill>
                <a:latin typeface="+mn-lt"/>
              </a:endParaRPr>
            </a:p>
          </p:txBody>
        </p:sp>
        <p:pic>
          <p:nvPicPr>
            <p:cNvPr id="100" name="Picture 16" descr="C:\Users\Paul\Desktop\SLIDE 10 icons\slide 10 (compute).png"/>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6998677" y="5307108"/>
              <a:ext cx="788621" cy="69606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8" name="Group 100"/>
          <p:cNvGrpSpPr/>
          <p:nvPr/>
        </p:nvGrpSpPr>
        <p:grpSpPr>
          <a:xfrm>
            <a:off x="1555419" y="4673876"/>
            <a:ext cx="937844" cy="861104"/>
            <a:chOff x="8126440" y="5396679"/>
            <a:chExt cx="937844" cy="861104"/>
          </a:xfrm>
        </p:grpSpPr>
        <p:sp>
          <p:nvSpPr>
            <p:cNvPr id="102" name="TextBox 101"/>
            <p:cNvSpPr txBox="1"/>
            <p:nvPr/>
          </p:nvSpPr>
          <p:spPr>
            <a:xfrm>
              <a:off x="8126440" y="5969395"/>
              <a:ext cx="937844"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Storage</a:t>
              </a:r>
              <a:endParaRPr lang="en-US" sz="1400" b="1" dirty="0">
                <a:solidFill>
                  <a:schemeClr val="accent3"/>
                </a:solidFill>
                <a:latin typeface="+mn-lt"/>
              </a:endParaRPr>
            </a:p>
          </p:txBody>
        </p:sp>
        <p:pic>
          <p:nvPicPr>
            <p:cNvPr id="103" name="Picture 17" descr="C:\Users\Paul\Desktop\SLIDE 10 icons\slide 10 (storage).png"/>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8242040" y="5396679"/>
              <a:ext cx="718275" cy="59054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88" name="Rectangle 4"/>
          <p:cNvSpPr>
            <a:spLocks noChangeArrowheads="1"/>
          </p:cNvSpPr>
          <p:nvPr/>
        </p:nvSpPr>
        <p:spPr bwMode="auto">
          <a:xfrm>
            <a:off x="7537837" y="2428762"/>
            <a:ext cx="4317558" cy="553996"/>
          </a:xfrm>
          <a:prstGeom prst="rect">
            <a:avLst/>
          </a:prstGeom>
          <a:noFill/>
          <a:ln w="9525">
            <a:noFill/>
            <a:miter lim="800000"/>
            <a:headEnd/>
            <a:tailEnd/>
          </a:ln>
          <a:effectLst/>
        </p:spPr>
        <p:txBody>
          <a:bodyPr wrap="square" lIns="91436" tIns="45719" rIns="91436" bIns="45719">
            <a:spAutoFit/>
          </a:bodyPr>
          <a:lstStyle/>
          <a:p>
            <a:pPr algn="ctr">
              <a:lnSpc>
                <a:spcPts val="1800"/>
              </a:lnSpc>
            </a:pPr>
            <a:r>
              <a:rPr lang="en-US" sz="2400" b="1" dirty="0">
                <a:solidFill>
                  <a:schemeClr val="accent1"/>
                </a:solidFill>
                <a:latin typeface="+mn-lt"/>
              </a:rPr>
              <a:t>On Oracle</a:t>
            </a:r>
            <a:br>
              <a:rPr lang="en-US" sz="2400" b="1" dirty="0">
                <a:solidFill>
                  <a:schemeClr val="accent1"/>
                </a:solidFill>
                <a:latin typeface="+mn-lt"/>
              </a:rPr>
            </a:br>
            <a:r>
              <a:rPr lang="en-US" sz="2400" b="1" dirty="0">
                <a:solidFill>
                  <a:schemeClr val="accent1"/>
                </a:solidFill>
                <a:latin typeface="+mn-lt"/>
              </a:rPr>
              <a:t>Engineered Systems</a:t>
            </a:r>
          </a:p>
        </p:txBody>
      </p:sp>
      <p:pic>
        <p:nvPicPr>
          <p:cNvPr id="92" name="Picture 2" descr="http://rackerhacker.com/wp-content/uploads/2011/11/openstack-justheo.png"/>
          <p:cNvPicPr>
            <a:picLocks noChangeAspect="1" noChangeArrowheads="1"/>
          </p:cNvPicPr>
          <p:nvPr/>
        </p:nvPicPr>
        <p:blipFill>
          <a:blip r:embed="rId20" cstate="print">
            <a:extLst>
              <a:ext uri="{BEBA8EAE-BF5A-486C-A8C5-ECC9F3942E4B}">
                <a14:imgProps xmlns:a14="http://schemas.microsoft.com/office/drawing/2010/main" xmlns="">
                  <a14:imgLayer r:embed="rId22">
                    <a14:imgEffect>
                      <a14:sharpenSoften amount="14000"/>
                    </a14:imgEffect>
                    <a14:imgEffect>
                      <a14:brightnessContrast contrast="51000"/>
                    </a14:imgEffect>
                  </a14:imgLayer>
                </a14:imgProps>
              </a:ext>
            </a:extLst>
          </a:blip>
          <a:srcRect/>
          <a:stretch>
            <a:fillRect/>
          </a:stretch>
        </p:blipFill>
        <p:spPr bwMode="auto">
          <a:xfrm>
            <a:off x="9752012" y="3505200"/>
            <a:ext cx="936231" cy="863817"/>
          </a:xfrm>
          <a:prstGeom prst="rect">
            <a:avLst/>
          </a:prstGeom>
          <a:noFill/>
        </p:spPr>
      </p:pic>
      <p:sp>
        <p:nvSpPr>
          <p:cNvPr id="98" name="Cross 97"/>
          <p:cNvSpPr>
            <a:spLocks noChangeAspect="1"/>
          </p:cNvSpPr>
          <p:nvPr/>
        </p:nvSpPr>
        <p:spPr>
          <a:xfrm>
            <a:off x="9363410" y="3770448"/>
            <a:ext cx="403337" cy="365760"/>
          </a:xfrm>
          <a:prstGeom prst="plus">
            <a:avLst>
              <a:gd name="adj" fmla="val 38014"/>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04" name="Picture Placeholder 6"/>
          <p:cNvPicPr>
            <a:picLocks noChangeAspect="1"/>
          </p:cNvPicPr>
          <p:nvPr/>
        </p:nvPicPr>
        <p:blipFill rotWithShape="1">
          <a:blip r:embed="rId23" cstate="print">
            <a:extLst>
              <a:ext uri="{28A0092B-C50C-407E-A947-70E740481C1C}">
                <a14:useLocalDpi xmlns:a14="http://schemas.microsoft.com/office/drawing/2010/main" xmlns="" val="0"/>
              </a:ext>
            </a:extLst>
          </a:blip>
          <a:srcRect l="27752" r="26788"/>
          <a:stretch/>
        </p:blipFill>
        <p:spPr>
          <a:xfrm>
            <a:off x="8408892" y="3029180"/>
            <a:ext cx="980991" cy="1923820"/>
          </a:xfrm>
          <a:prstGeom prst="rect">
            <a:avLst/>
          </a:prstGeom>
        </p:spPr>
      </p:pic>
      <p:sp>
        <p:nvSpPr>
          <p:cNvPr id="68" name="Rectangle 67"/>
          <p:cNvSpPr/>
          <p:nvPr/>
        </p:nvSpPr>
        <p:spPr>
          <a:xfrm>
            <a:off x="9730002" y="4343400"/>
            <a:ext cx="936410" cy="286321"/>
          </a:xfrm>
          <a:prstGeom prst="rect">
            <a:avLst/>
          </a:prstGeom>
        </p:spPr>
        <p:txBody>
          <a:bodyPr wrap="none" lIns="91432" tIns="45717" rIns="91432" bIns="45717">
            <a:spAutoFit/>
          </a:bodyPr>
          <a:lstStyle/>
          <a:p>
            <a:r>
              <a:rPr lang="en-US" b="1" i="1" dirty="0" smtClean="0">
                <a:solidFill>
                  <a:schemeClr val="accent1"/>
                </a:solidFill>
                <a:latin typeface="+mn-lt"/>
              </a:rPr>
              <a:t>OpenStack</a:t>
            </a:r>
            <a:endParaRPr lang="en-US" i="1" dirty="0">
              <a:solidFill>
                <a:schemeClr val="accent1"/>
              </a:solidFill>
              <a:latin typeface="+mn-lt"/>
            </a:endParaRPr>
          </a:p>
        </p:txBody>
      </p:sp>
      <p:sp>
        <p:nvSpPr>
          <p:cNvPr id="62"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15</a:t>
            </a:fld>
            <a:endParaRPr lang="en-US" sz="850" dirty="0"/>
          </a:p>
        </p:txBody>
      </p:sp>
    </p:spTree>
    <p:extLst>
      <p:ext uri="{BB962C8B-B14F-4D97-AF65-F5344CB8AC3E}">
        <p14:creationId xmlns:p14="http://schemas.microsoft.com/office/powerpoint/2010/main" xmlns="" val="177036556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loud 82"/>
          <p:cNvSpPr>
            <a:spLocks/>
          </p:cNvSpPr>
          <p:nvPr/>
        </p:nvSpPr>
        <p:spPr bwMode="auto">
          <a:xfrm flipH="1">
            <a:off x="719018" y="1579730"/>
            <a:ext cx="914638" cy="685800"/>
          </a:xfrm>
          <a:custGeom>
            <a:avLst/>
            <a:gdLst>
              <a:gd name="T0" fmla="*/ 132447 w 43200"/>
              <a:gd name="T1" fmla="*/ 554080 h 43200"/>
              <a:gd name="T2" fmla="*/ 60960 w 43200"/>
              <a:gd name="T3" fmla="*/ 537210 h 43200"/>
              <a:gd name="T4" fmla="*/ 195524 w 43200"/>
              <a:gd name="T5" fmla="*/ 738696 h 43200"/>
              <a:gd name="T6" fmla="*/ 164253 w 43200"/>
              <a:gd name="T7" fmla="*/ 746760 h 43200"/>
              <a:gd name="T8" fmla="*/ 465046 w 43200"/>
              <a:gd name="T9" fmla="*/ 827405 h 43200"/>
              <a:gd name="T10" fmla="*/ 446193 w 43200"/>
              <a:gd name="T11" fmla="*/ 790575 h 43200"/>
              <a:gd name="T12" fmla="*/ 813562 w 43200"/>
              <a:gd name="T13" fmla="*/ 735563 h 43200"/>
              <a:gd name="T14" fmla="*/ 806027 w 43200"/>
              <a:gd name="T15" fmla="*/ 775970 h 43200"/>
              <a:gd name="T16" fmla="*/ 963196 w 43200"/>
              <a:gd name="T17" fmla="*/ 485860 h 43200"/>
              <a:gd name="T18" fmla="*/ 1054947 w 43200"/>
              <a:gd name="T19" fmla="*/ 636905 h 43200"/>
              <a:gd name="T20" fmla="*/ 1179632 w 43200"/>
              <a:gd name="T21" fmla="*/ 324993 h 43200"/>
              <a:gd name="T22" fmla="*/ 1138767 w 43200"/>
              <a:gd name="T23" fmla="*/ 381635 h 43200"/>
              <a:gd name="T24" fmla="*/ 1081588 w 43200"/>
              <a:gd name="T25" fmla="*/ 114850 h 43200"/>
              <a:gd name="T26" fmla="*/ 1083733 w 43200"/>
              <a:gd name="T27" fmla="*/ 141605 h 43200"/>
              <a:gd name="T28" fmla="*/ 820646 w 43200"/>
              <a:gd name="T29" fmla="*/ 83651 h 43200"/>
              <a:gd name="T30" fmla="*/ 841587 w 43200"/>
              <a:gd name="T31" fmla="*/ 49530 h 43200"/>
              <a:gd name="T32" fmla="*/ 624868 w 43200"/>
              <a:gd name="T33" fmla="*/ 99907 h 43200"/>
              <a:gd name="T34" fmla="*/ 635000 w 43200"/>
              <a:gd name="T35" fmla="*/ 70485 h 43200"/>
              <a:gd name="T36" fmla="*/ 395111 w 43200"/>
              <a:gd name="T37" fmla="*/ 109897 h 43200"/>
              <a:gd name="T38" fmla="*/ 431800 w 43200"/>
              <a:gd name="T39" fmla="*/ 138430 h 43200"/>
              <a:gd name="T40" fmla="*/ 116473 w 43200"/>
              <a:gd name="T41" fmla="*/ 334201 h 43200"/>
              <a:gd name="T42" fmla="*/ 110067 w 43200"/>
              <a:gd name="T43" fmla="*/ 304165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200"/>
              <a:gd name="T67" fmla="*/ 0 h 43200"/>
              <a:gd name="T68" fmla="*/ 43200 w 43200"/>
              <a:gd name="T69" fmla="*/ 43200 h 432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BBCAD0"/>
          </a:solidFill>
          <a:ln w="12700">
            <a:solidFill>
              <a:srgbClr val="A6A6A6"/>
            </a:solidFill>
            <a:round/>
            <a:headEnd/>
            <a:tailEnd/>
          </a:ln>
          <a:effectLst>
            <a:outerShdw dist="20000" dir="5400000" rotWithShape="0">
              <a:srgbClr val="808080">
                <a:alpha val="37999"/>
              </a:srgbClr>
            </a:outerShdw>
          </a:effectLst>
        </p:spPr>
        <p:txBody>
          <a:bodyPr lIns="68583" tIns="34292" rIns="68583" bIns="34292" anchor="ctr"/>
          <a:lstStyle/>
          <a:p>
            <a:pPr algn="ctr" defTabSz="685862">
              <a:lnSpc>
                <a:spcPct val="90000"/>
              </a:lnSpc>
              <a:defRPr/>
            </a:pPr>
            <a:r>
              <a:rPr lang="en-US" sz="2000" dirty="0">
                <a:solidFill>
                  <a:srgbClr val="5F5F5F"/>
                </a:solidFill>
                <a:latin typeface="Calibri"/>
                <a:ea typeface="ＭＳ Ｐゴシック" charset="0"/>
                <a:cs typeface="ＭＳ Ｐゴシック" charset="0"/>
              </a:rPr>
              <a:t>Public Cloud</a:t>
            </a:r>
          </a:p>
        </p:txBody>
      </p:sp>
      <p:pic>
        <p:nvPicPr>
          <p:cNvPr id="19" name="Picture 19" descr="Exalogic_1up_0074.png"/>
          <p:cNvPicPr>
            <a:picLocks noChangeAspect="1"/>
          </p:cNvPicPr>
          <p:nvPr/>
        </p:nvPicPr>
        <p:blipFill>
          <a:blip r:embed="rId2" cstate="print"/>
          <a:srcRect/>
          <a:stretch>
            <a:fillRect/>
          </a:stretch>
        </p:blipFill>
        <p:spPr bwMode="auto">
          <a:xfrm>
            <a:off x="11050606" y="4301766"/>
            <a:ext cx="730044" cy="1760935"/>
          </a:xfrm>
          <a:prstGeom prst="rect">
            <a:avLst/>
          </a:prstGeom>
          <a:noFill/>
          <a:ln w="9525">
            <a:noFill/>
            <a:miter lim="800000"/>
            <a:headEnd/>
            <a:tailEnd/>
          </a:ln>
        </p:spPr>
      </p:pic>
      <p:grpSp>
        <p:nvGrpSpPr>
          <p:cNvPr id="2" name="Group 24"/>
          <p:cNvGrpSpPr/>
          <p:nvPr/>
        </p:nvGrpSpPr>
        <p:grpSpPr>
          <a:xfrm>
            <a:off x="1360317" y="3364089"/>
            <a:ext cx="9155577" cy="2808111"/>
            <a:chOff x="1360317" y="3104444"/>
            <a:chExt cx="9155577" cy="2935111"/>
          </a:xfrm>
        </p:grpSpPr>
        <p:grpSp>
          <p:nvGrpSpPr>
            <p:cNvPr id="3" name="Group 19"/>
            <p:cNvGrpSpPr/>
            <p:nvPr/>
          </p:nvGrpSpPr>
          <p:grpSpPr>
            <a:xfrm>
              <a:off x="1360317" y="3104444"/>
              <a:ext cx="9155577" cy="2935111"/>
              <a:chOff x="1360317" y="2686576"/>
              <a:chExt cx="9155577" cy="3352979"/>
            </a:xfrm>
          </p:grpSpPr>
          <p:sp>
            <p:nvSpPr>
              <p:cNvPr id="5" name="Rectangle 4"/>
              <p:cNvSpPr/>
              <p:nvPr/>
            </p:nvSpPr>
            <p:spPr>
              <a:xfrm>
                <a:off x="1368808" y="5528606"/>
                <a:ext cx="3838333" cy="510949"/>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smtClean="0">
                    <a:solidFill>
                      <a:srgbClr val="FFFFFF"/>
                    </a:solidFill>
                  </a:rPr>
                  <a:t>Virtual Network (Ethernet)</a:t>
                </a:r>
                <a:endParaRPr lang="en-US" sz="1900" dirty="0">
                  <a:solidFill>
                    <a:srgbClr val="FFFFFF"/>
                  </a:solidFill>
                </a:endParaRPr>
              </a:p>
            </p:txBody>
          </p:sp>
          <p:sp>
            <p:nvSpPr>
              <p:cNvPr id="7" name="Rectangle 6"/>
              <p:cNvSpPr/>
              <p:nvPr/>
            </p:nvSpPr>
            <p:spPr>
              <a:xfrm>
                <a:off x="1365981" y="4971998"/>
                <a:ext cx="3838333" cy="510949"/>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smtClean="0">
                    <a:solidFill>
                      <a:srgbClr val="FFFFFF"/>
                    </a:solidFill>
                  </a:rPr>
                  <a:t>Elastic Compute &amp; Storage</a:t>
                </a:r>
                <a:endParaRPr lang="en-US" sz="1900" dirty="0">
                  <a:solidFill>
                    <a:srgbClr val="FFFFFF"/>
                  </a:solidFill>
                </a:endParaRPr>
              </a:p>
            </p:txBody>
          </p:sp>
          <p:sp>
            <p:nvSpPr>
              <p:cNvPr id="9" name="Rectangle 8"/>
              <p:cNvSpPr/>
              <p:nvPr/>
            </p:nvSpPr>
            <p:spPr>
              <a:xfrm>
                <a:off x="1363149" y="4404523"/>
                <a:ext cx="3838333" cy="510949"/>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smtClean="0">
                    <a:solidFill>
                      <a:srgbClr val="FFFFFF"/>
                    </a:solidFill>
                  </a:rPr>
                  <a:t>IaaS API (OpenStack compatible)</a:t>
                </a:r>
                <a:endParaRPr lang="en-US" sz="1900" dirty="0">
                  <a:solidFill>
                    <a:srgbClr val="FFFFFF"/>
                  </a:solidFill>
                </a:endParaRPr>
              </a:p>
            </p:txBody>
          </p:sp>
          <p:sp>
            <p:nvSpPr>
              <p:cNvPr id="11" name="Rectangle 10"/>
              <p:cNvSpPr/>
              <p:nvPr/>
            </p:nvSpPr>
            <p:spPr>
              <a:xfrm>
                <a:off x="1363149" y="3839218"/>
                <a:ext cx="3838333" cy="510949"/>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err="1" smtClean="0">
                    <a:solidFill>
                      <a:srgbClr val="FFFFFF"/>
                    </a:solidFill>
                  </a:rPr>
                  <a:t>PaaS</a:t>
                </a:r>
                <a:r>
                  <a:rPr lang="en-US" sz="1900" dirty="0" smtClean="0">
                    <a:solidFill>
                      <a:srgbClr val="FFFFFF"/>
                    </a:solidFill>
                  </a:rPr>
                  <a:t> Service Manager &amp; API</a:t>
                </a:r>
                <a:endParaRPr lang="en-US" sz="1900" dirty="0">
                  <a:solidFill>
                    <a:srgbClr val="FFFFFF"/>
                  </a:solidFill>
                </a:endParaRPr>
              </a:p>
            </p:txBody>
          </p:sp>
          <p:sp>
            <p:nvSpPr>
              <p:cNvPr id="13" name="Rectangle 12"/>
              <p:cNvSpPr/>
              <p:nvPr/>
            </p:nvSpPr>
            <p:spPr>
              <a:xfrm>
                <a:off x="1360317" y="3260873"/>
                <a:ext cx="3838333" cy="510949"/>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smtClean="0">
                    <a:solidFill>
                      <a:srgbClr val="FFFFFF"/>
                    </a:solidFill>
                  </a:rPr>
                  <a:t>PaaS Services</a:t>
                </a:r>
                <a:endParaRPr lang="en-US" sz="1900" dirty="0">
                  <a:solidFill>
                    <a:srgbClr val="FFFFFF"/>
                  </a:solidFill>
                </a:endParaRPr>
              </a:p>
            </p:txBody>
          </p:sp>
          <p:sp>
            <p:nvSpPr>
              <p:cNvPr id="6" name="Rectangle 5"/>
              <p:cNvSpPr/>
              <p:nvPr/>
            </p:nvSpPr>
            <p:spPr>
              <a:xfrm>
                <a:off x="6657820" y="5514563"/>
                <a:ext cx="3838333" cy="508057"/>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smtClean="0">
                    <a:solidFill>
                      <a:srgbClr val="FFFFFF"/>
                    </a:solidFill>
                  </a:rPr>
                  <a:t>Virtual Network (Infiniband)</a:t>
                </a:r>
                <a:endParaRPr lang="en-US" sz="1900" dirty="0">
                  <a:solidFill>
                    <a:srgbClr val="FFFFFF"/>
                  </a:solidFill>
                </a:endParaRPr>
              </a:p>
            </p:txBody>
          </p:sp>
          <p:sp>
            <p:nvSpPr>
              <p:cNvPr id="8" name="Rectangle 7"/>
              <p:cNvSpPr/>
              <p:nvPr/>
            </p:nvSpPr>
            <p:spPr>
              <a:xfrm>
                <a:off x="6669108" y="4961105"/>
                <a:ext cx="3838333" cy="508057"/>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smtClean="0">
                    <a:solidFill>
                      <a:srgbClr val="FFFFFF"/>
                    </a:solidFill>
                  </a:rPr>
                  <a:t>Elastic Compute &amp; Storage</a:t>
                </a:r>
                <a:endParaRPr lang="en-US" sz="1900" dirty="0">
                  <a:solidFill>
                    <a:srgbClr val="FFFFFF"/>
                  </a:solidFill>
                </a:endParaRPr>
              </a:p>
            </p:txBody>
          </p:sp>
          <p:sp>
            <p:nvSpPr>
              <p:cNvPr id="10" name="Rectangle 9"/>
              <p:cNvSpPr/>
              <p:nvPr/>
            </p:nvSpPr>
            <p:spPr>
              <a:xfrm>
                <a:off x="6666276" y="4396843"/>
                <a:ext cx="3838333" cy="508057"/>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smtClean="0">
                    <a:solidFill>
                      <a:srgbClr val="FFFFFF"/>
                    </a:solidFill>
                  </a:rPr>
                  <a:t>IaaS API (OpenStack compatible)</a:t>
                </a:r>
                <a:endParaRPr lang="en-US" sz="1900" dirty="0">
                  <a:solidFill>
                    <a:srgbClr val="FFFFFF"/>
                  </a:solidFill>
                </a:endParaRPr>
              </a:p>
            </p:txBody>
          </p:sp>
          <p:sp>
            <p:nvSpPr>
              <p:cNvPr id="12" name="Rectangle 11"/>
              <p:cNvSpPr/>
              <p:nvPr/>
            </p:nvSpPr>
            <p:spPr>
              <a:xfrm>
                <a:off x="6666276" y="3834739"/>
                <a:ext cx="3838333" cy="508057"/>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err="1" smtClean="0">
                    <a:solidFill>
                      <a:srgbClr val="FFFFFF"/>
                    </a:solidFill>
                  </a:rPr>
                  <a:t>PaaS</a:t>
                </a:r>
                <a:r>
                  <a:rPr lang="en-US" sz="1900" dirty="0" smtClean="0">
                    <a:solidFill>
                      <a:srgbClr val="FFFFFF"/>
                    </a:solidFill>
                  </a:rPr>
                  <a:t> Service Manager &amp; API</a:t>
                </a:r>
                <a:endParaRPr lang="en-US" sz="1900" dirty="0">
                  <a:solidFill>
                    <a:srgbClr val="FFFFFF"/>
                  </a:solidFill>
                </a:endParaRPr>
              </a:p>
            </p:txBody>
          </p:sp>
          <p:sp>
            <p:nvSpPr>
              <p:cNvPr id="14" name="Rectangle 13"/>
              <p:cNvSpPr/>
              <p:nvPr/>
            </p:nvSpPr>
            <p:spPr>
              <a:xfrm>
                <a:off x="6663444" y="3259667"/>
                <a:ext cx="3838333" cy="508057"/>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err="1" smtClean="0">
                    <a:solidFill>
                      <a:srgbClr val="FFFFFF"/>
                    </a:solidFill>
                  </a:rPr>
                  <a:t>PaaS</a:t>
                </a:r>
                <a:r>
                  <a:rPr lang="en-US" sz="1900" dirty="0" smtClean="0">
                    <a:solidFill>
                      <a:srgbClr val="FFFFFF"/>
                    </a:solidFill>
                  </a:rPr>
                  <a:t> Services</a:t>
                </a:r>
                <a:endParaRPr lang="en-US" sz="1900" dirty="0">
                  <a:solidFill>
                    <a:srgbClr val="FFFFFF"/>
                  </a:solidFill>
                </a:endParaRPr>
              </a:p>
            </p:txBody>
          </p:sp>
          <p:sp>
            <p:nvSpPr>
              <p:cNvPr id="17" name="Rectangle 16"/>
              <p:cNvSpPr/>
              <p:nvPr/>
            </p:nvSpPr>
            <p:spPr>
              <a:xfrm>
                <a:off x="1374434" y="2694256"/>
                <a:ext cx="3838333" cy="510949"/>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err="1" smtClean="0">
                    <a:solidFill>
                      <a:srgbClr val="FFFFFF"/>
                    </a:solidFill>
                  </a:rPr>
                  <a:t>PaaS</a:t>
                </a:r>
                <a:r>
                  <a:rPr lang="en-US" sz="1900" dirty="0" smtClean="0">
                    <a:solidFill>
                      <a:srgbClr val="FFFFFF"/>
                    </a:solidFill>
                  </a:rPr>
                  <a:t> API &amp; </a:t>
                </a:r>
                <a:r>
                  <a:rPr lang="en-US" sz="1900" dirty="0" err="1" smtClean="0">
                    <a:solidFill>
                      <a:srgbClr val="FFFFFF"/>
                    </a:solidFill>
                  </a:rPr>
                  <a:t>Dev</a:t>
                </a:r>
                <a:r>
                  <a:rPr lang="en-US" sz="1900" dirty="0" smtClean="0">
                    <a:solidFill>
                      <a:srgbClr val="FFFFFF"/>
                    </a:solidFill>
                  </a:rPr>
                  <a:t> Ops Tools</a:t>
                </a:r>
                <a:endParaRPr lang="en-US" sz="1900" dirty="0">
                  <a:solidFill>
                    <a:srgbClr val="FFFFFF"/>
                  </a:solidFill>
                </a:endParaRPr>
              </a:p>
            </p:txBody>
          </p:sp>
          <p:sp>
            <p:nvSpPr>
              <p:cNvPr id="18" name="Rectangle 17"/>
              <p:cNvSpPr/>
              <p:nvPr/>
            </p:nvSpPr>
            <p:spPr>
              <a:xfrm>
                <a:off x="6677561" y="2686576"/>
                <a:ext cx="3838333" cy="508057"/>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900" dirty="0" err="1" smtClean="0">
                    <a:solidFill>
                      <a:srgbClr val="FFFFFF"/>
                    </a:solidFill>
                  </a:rPr>
                  <a:t>PaaS</a:t>
                </a:r>
                <a:r>
                  <a:rPr lang="en-US" sz="1900" dirty="0" smtClean="0">
                    <a:solidFill>
                      <a:srgbClr val="FFFFFF"/>
                    </a:solidFill>
                  </a:rPr>
                  <a:t> API &amp; </a:t>
                </a:r>
                <a:r>
                  <a:rPr lang="en-US" sz="1900" dirty="0" err="1" smtClean="0">
                    <a:solidFill>
                      <a:srgbClr val="FFFFFF"/>
                    </a:solidFill>
                  </a:rPr>
                  <a:t>Dev</a:t>
                </a:r>
                <a:r>
                  <a:rPr lang="en-US" sz="1900" dirty="0" smtClean="0">
                    <a:solidFill>
                      <a:srgbClr val="FFFFFF"/>
                    </a:solidFill>
                  </a:rPr>
                  <a:t> Ops Tools</a:t>
                </a:r>
                <a:endParaRPr lang="en-US" sz="1900" dirty="0">
                  <a:solidFill>
                    <a:srgbClr val="FFFFFF"/>
                  </a:solidFill>
                </a:endParaRPr>
              </a:p>
            </p:txBody>
          </p:sp>
        </p:grpSp>
        <p:sp>
          <p:nvSpPr>
            <p:cNvPr id="21" name="Left-Right Arrow 20"/>
            <p:cNvSpPr/>
            <p:nvPr/>
          </p:nvSpPr>
          <p:spPr>
            <a:xfrm>
              <a:off x="5334154" y="3217332"/>
              <a:ext cx="1199480" cy="282222"/>
            </a:xfrm>
            <a:prstGeom prst="leftRightArrow">
              <a:avLst/>
            </a:prstGeom>
            <a:solidFill>
              <a:srgbClr val="FF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900">
                <a:solidFill>
                  <a:srgbClr val="FFFFFF"/>
                </a:solidFill>
              </a:endParaRPr>
            </a:p>
          </p:txBody>
        </p:sp>
        <p:sp>
          <p:nvSpPr>
            <p:cNvPr id="22" name="Left-Right Arrow 21"/>
            <p:cNvSpPr/>
            <p:nvPr/>
          </p:nvSpPr>
          <p:spPr>
            <a:xfrm>
              <a:off x="5373662" y="4667956"/>
              <a:ext cx="1199480" cy="282222"/>
            </a:xfrm>
            <a:prstGeom prst="leftRightArrow">
              <a:avLst/>
            </a:prstGeom>
            <a:solidFill>
              <a:srgbClr val="FF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900">
                <a:solidFill>
                  <a:srgbClr val="FFFFFF"/>
                </a:solidFill>
              </a:endParaRPr>
            </a:p>
          </p:txBody>
        </p:sp>
      </p:grpSp>
      <p:pic>
        <p:nvPicPr>
          <p:cNvPr id="23" name="Picture 22"/>
          <p:cNvPicPr>
            <a:picLocks noChangeAspect="1"/>
          </p:cNvPicPr>
          <p:nvPr/>
        </p:nvPicPr>
        <p:blipFill>
          <a:blip r:embed="rId3" cstate="print"/>
          <a:stretch>
            <a:fillRect/>
          </a:stretch>
        </p:blipFill>
        <p:spPr>
          <a:xfrm>
            <a:off x="7315770" y="1335157"/>
            <a:ext cx="2532821" cy="1647931"/>
          </a:xfrm>
          <a:prstGeom prst="rect">
            <a:avLst/>
          </a:prstGeom>
        </p:spPr>
      </p:pic>
      <p:pic>
        <p:nvPicPr>
          <p:cNvPr id="24" name="Picture 23"/>
          <p:cNvPicPr>
            <a:picLocks noChangeAspect="1"/>
          </p:cNvPicPr>
          <p:nvPr/>
        </p:nvPicPr>
        <p:blipFill>
          <a:blip r:embed="rId3" cstate="print"/>
          <a:stretch>
            <a:fillRect/>
          </a:stretch>
        </p:blipFill>
        <p:spPr>
          <a:xfrm>
            <a:off x="2007012" y="1374668"/>
            <a:ext cx="2532821" cy="1647931"/>
          </a:xfrm>
          <a:prstGeom prst="rect">
            <a:avLst/>
          </a:prstGeom>
        </p:spPr>
      </p:pic>
      <p:sp>
        <p:nvSpPr>
          <p:cNvPr id="26"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Key Engineered Systems Innovations For Cloud </a:t>
            </a:r>
            <a:endParaRPr lang="en-US" dirty="0"/>
          </a:p>
        </p:txBody>
      </p:sp>
      <p:sp>
        <p:nvSpPr>
          <p:cNvPr id="27" name="Text Placeholder 5"/>
          <p:cNvSpPr txBox="1">
            <a:spLocks/>
          </p:cNvSpPr>
          <p:nvPr/>
        </p:nvSpPr>
        <p:spPr bwMode="auto">
          <a:xfrm>
            <a:off x="585154" y="943178"/>
            <a:ext cx="7795258"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Exalogic Private Cloud</a:t>
            </a:r>
            <a:endParaRPr lang="en-US" dirty="0">
              <a:solidFill>
                <a:schemeClr val="tx1"/>
              </a:solidFill>
            </a:endParaRPr>
          </a:p>
        </p:txBody>
      </p:sp>
      <p:sp>
        <p:nvSpPr>
          <p:cNvPr id="28" name="Cloud 82"/>
          <p:cNvSpPr>
            <a:spLocks/>
          </p:cNvSpPr>
          <p:nvPr/>
        </p:nvSpPr>
        <p:spPr bwMode="auto">
          <a:xfrm flipH="1">
            <a:off x="6017974" y="1600200"/>
            <a:ext cx="914638" cy="685800"/>
          </a:xfrm>
          <a:custGeom>
            <a:avLst/>
            <a:gdLst>
              <a:gd name="T0" fmla="*/ 132447 w 43200"/>
              <a:gd name="T1" fmla="*/ 554080 h 43200"/>
              <a:gd name="T2" fmla="*/ 60960 w 43200"/>
              <a:gd name="T3" fmla="*/ 537210 h 43200"/>
              <a:gd name="T4" fmla="*/ 195524 w 43200"/>
              <a:gd name="T5" fmla="*/ 738696 h 43200"/>
              <a:gd name="T6" fmla="*/ 164253 w 43200"/>
              <a:gd name="T7" fmla="*/ 746760 h 43200"/>
              <a:gd name="T8" fmla="*/ 465046 w 43200"/>
              <a:gd name="T9" fmla="*/ 827405 h 43200"/>
              <a:gd name="T10" fmla="*/ 446193 w 43200"/>
              <a:gd name="T11" fmla="*/ 790575 h 43200"/>
              <a:gd name="T12" fmla="*/ 813562 w 43200"/>
              <a:gd name="T13" fmla="*/ 735563 h 43200"/>
              <a:gd name="T14" fmla="*/ 806027 w 43200"/>
              <a:gd name="T15" fmla="*/ 775970 h 43200"/>
              <a:gd name="T16" fmla="*/ 963196 w 43200"/>
              <a:gd name="T17" fmla="*/ 485860 h 43200"/>
              <a:gd name="T18" fmla="*/ 1054947 w 43200"/>
              <a:gd name="T19" fmla="*/ 636905 h 43200"/>
              <a:gd name="T20" fmla="*/ 1179632 w 43200"/>
              <a:gd name="T21" fmla="*/ 324993 h 43200"/>
              <a:gd name="T22" fmla="*/ 1138767 w 43200"/>
              <a:gd name="T23" fmla="*/ 381635 h 43200"/>
              <a:gd name="T24" fmla="*/ 1081588 w 43200"/>
              <a:gd name="T25" fmla="*/ 114850 h 43200"/>
              <a:gd name="T26" fmla="*/ 1083733 w 43200"/>
              <a:gd name="T27" fmla="*/ 141605 h 43200"/>
              <a:gd name="T28" fmla="*/ 820646 w 43200"/>
              <a:gd name="T29" fmla="*/ 83651 h 43200"/>
              <a:gd name="T30" fmla="*/ 841587 w 43200"/>
              <a:gd name="T31" fmla="*/ 49530 h 43200"/>
              <a:gd name="T32" fmla="*/ 624868 w 43200"/>
              <a:gd name="T33" fmla="*/ 99907 h 43200"/>
              <a:gd name="T34" fmla="*/ 635000 w 43200"/>
              <a:gd name="T35" fmla="*/ 70485 h 43200"/>
              <a:gd name="T36" fmla="*/ 395111 w 43200"/>
              <a:gd name="T37" fmla="*/ 109897 h 43200"/>
              <a:gd name="T38" fmla="*/ 431800 w 43200"/>
              <a:gd name="T39" fmla="*/ 138430 h 43200"/>
              <a:gd name="T40" fmla="*/ 116473 w 43200"/>
              <a:gd name="T41" fmla="*/ 334201 h 43200"/>
              <a:gd name="T42" fmla="*/ 110067 w 43200"/>
              <a:gd name="T43" fmla="*/ 304165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200"/>
              <a:gd name="T67" fmla="*/ 0 h 43200"/>
              <a:gd name="T68" fmla="*/ 43200 w 43200"/>
              <a:gd name="T69" fmla="*/ 43200 h 432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BBCAD0"/>
          </a:solidFill>
          <a:ln w="12700">
            <a:solidFill>
              <a:srgbClr val="A6A6A6"/>
            </a:solidFill>
            <a:round/>
            <a:headEnd/>
            <a:tailEnd/>
          </a:ln>
          <a:effectLst>
            <a:outerShdw dist="20000" dir="5400000" rotWithShape="0">
              <a:srgbClr val="808080">
                <a:alpha val="37999"/>
              </a:srgbClr>
            </a:outerShdw>
          </a:effectLst>
        </p:spPr>
        <p:txBody>
          <a:bodyPr lIns="68583" tIns="34292" rIns="68583" bIns="34292" anchor="ctr"/>
          <a:lstStyle/>
          <a:p>
            <a:pPr algn="ctr" defTabSz="685862">
              <a:lnSpc>
                <a:spcPct val="90000"/>
              </a:lnSpc>
              <a:defRPr/>
            </a:pPr>
            <a:r>
              <a:rPr lang="en-US" sz="2000" dirty="0" err="1" smtClean="0">
                <a:solidFill>
                  <a:srgbClr val="5F5F5F"/>
                </a:solidFill>
                <a:latin typeface="Calibri"/>
                <a:ea typeface="ＭＳ Ｐゴシック" charset="0"/>
                <a:cs typeface="ＭＳ Ｐゴシック" charset="0"/>
              </a:rPr>
              <a:t>PrivateCloud</a:t>
            </a:r>
            <a:endParaRPr lang="en-US" sz="2000" dirty="0">
              <a:solidFill>
                <a:srgbClr val="5F5F5F"/>
              </a:solidFill>
              <a:latin typeface="Calibri"/>
              <a:ea typeface="ＭＳ Ｐゴシック" charset="0"/>
              <a:cs typeface="ＭＳ Ｐゴシック" charset="0"/>
            </a:endParaRPr>
          </a:p>
        </p:txBody>
      </p:sp>
      <p:sp>
        <p:nvSpPr>
          <p:cNvPr id="25"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16</a:t>
            </a:fld>
            <a:endParaRPr lang="en-US" sz="850" dirty="0"/>
          </a:p>
        </p:txBody>
      </p:sp>
    </p:spTree>
    <p:extLst>
      <p:ext uri="{BB962C8B-B14F-4D97-AF65-F5344CB8AC3E}">
        <p14:creationId xmlns:p14="http://schemas.microsoft.com/office/powerpoint/2010/main" xmlns="" val="12332003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Down Arrow 53"/>
          <p:cNvSpPr/>
          <p:nvPr/>
        </p:nvSpPr>
        <p:spPr>
          <a:xfrm>
            <a:off x="6932612" y="2519659"/>
            <a:ext cx="340469" cy="488155"/>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200">
              <a:solidFill>
                <a:srgbClr val="FFFFFF"/>
              </a:solidFill>
            </a:endParaRPr>
          </a:p>
        </p:txBody>
      </p:sp>
      <p:sp>
        <p:nvSpPr>
          <p:cNvPr id="55" name="Down Arrow 54"/>
          <p:cNvSpPr/>
          <p:nvPr/>
        </p:nvSpPr>
        <p:spPr>
          <a:xfrm>
            <a:off x="8761412" y="2519659"/>
            <a:ext cx="340469" cy="488155"/>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200">
              <a:solidFill>
                <a:srgbClr val="FFFFFF"/>
              </a:solidFill>
            </a:endParaRPr>
          </a:p>
        </p:txBody>
      </p:sp>
      <p:sp>
        <p:nvSpPr>
          <p:cNvPr id="58" name="Down Arrow 57"/>
          <p:cNvSpPr/>
          <p:nvPr/>
        </p:nvSpPr>
        <p:spPr>
          <a:xfrm>
            <a:off x="11123612" y="2703014"/>
            <a:ext cx="340469" cy="2147453"/>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200">
              <a:solidFill>
                <a:srgbClr val="FFFFFF"/>
              </a:solidFill>
            </a:endParaRPr>
          </a:p>
        </p:txBody>
      </p:sp>
      <p:sp>
        <p:nvSpPr>
          <p:cNvPr id="40" name="Down Arrow 39"/>
          <p:cNvSpPr/>
          <p:nvPr/>
        </p:nvSpPr>
        <p:spPr>
          <a:xfrm>
            <a:off x="7269909" y="3662659"/>
            <a:ext cx="340469" cy="488155"/>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200">
              <a:solidFill>
                <a:srgbClr val="FFFFFF"/>
              </a:solidFill>
            </a:endParaRPr>
          </a:p>
        </p:txBody>
      </p:sp>
      <p:sp>
        <p:nvSpPr>
          <p:cNvPr id="42" name="Down Arrow 41"/>
          <p:cNvSpPr/>
          <p:nvPr/>
        </p:nvSpPr>
        <p:spPr>
          <a:xfrm>
            <a:off x="8990012" y="3603718"/>
            <a:ext cx="340469" cy="1708543"/>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200">
              <a:solidFill>
                <a:srgbClr val="FFFFFF"/>
              </a:solidFill>
            </a:endParaRPr>
          </a:p>
        </p:txBody>
      </p:sp>
      <p:sp>
        <p:nvSpPr>
          <p:cNvPr id="65" name="Content Placeholder 2"/>
          <p:cNvSpPr>
            <a:spLocks noGrp="1"/>
          </p:cNvSpPr>
          <p:nvPr>
            <p:ph sz="half" idx="1"/>
          </p:nvPr>
        </p:nvSpPr>
        <p:spPr>
          <a:xfrm>
            <a:off x="760412" y="2057400"/>
            <a:ext cx="5105400" cy="3581400"/>
          </a:xfrm>
        </p:spPr>
        <p:txBody>
          <a:bodyPr/>
          <a:lstStyle/>
          <a:p>
            <a:pPr>
              <a:buClr>
                <a:schemeClr val="tx1"/>
              </a:buClr>
            </a:pPr>
            <a:r>
              <a:rPr lang="en-US" sz="2400" dirty="0" smtClean="0"/>
              <a:t>Enterprise Manager Cloud Control serves as a user interface</a:t>
            </a:r>
          </a:p>
          <a:p>
            <a:pPr>
              <a:buClr>
                <a:schemeClr val="tx1"/>
              </a:buClr>
            </a:pPr>
            <a:r>
              <a:rPr lang="en-US" sz="2400" dirty="0" smtClean="0"/>
              <a:t>PaaS layer (powered by </a:t>
            </a:r>
            <a:r>
              <a:rPr lang="en-US" sz="2400" dirty="0"/>
              <a:t>Exalogic Service Manager) offers ready-to-use cloud services for self service </a:t>
            </a:r>
            <a:r>
              <a:rPr lang="en-US" sz="2400" dirty="0" smtClean="0"/>
              <a:t>users</a:t>
            </a:r>
          </a:p>
          <a:p>
            <a:pPr lvl="1">
              <a:buClr>
                <a:schemeClr val="tx1"/>
              </a:buClr>
              <a:buFont typeface="Arial" pitchFamily="34" charset="0"/>
              <a:buChar char="•"/>
            </a:pPr>
            <a:r>
              <a:rPr lang="en-US" sz="2000" dirty="0" smtClean="0"/>
              <a:t>Java Cloud Service</a:t>
            </a:r>
          </a:p>
          <a:p>
            <a:pPr lvl="1">
              <a:buClr>
                <a:schemeClr val="tx1"/>
              </a:buClr>
              <a:buFont typeface="Arial" pitchFamily="34" charset="0"/>
              <a:buChar char="•"/>
            </a:pPr>
            <a:r>
              <a:rPr lang="en-US" sz="2000" dirty="0" smtClean="0"/>
              <a:t>* Cloud Service</a:t>
            </a:r>
          </a:p>
          <a:p>
            <a:pPr>
              <a:buClr>
                <a:schemeClr val="tx1"/>
              </a:buClr>
            </a:pPr>
            <a:r>
              <a:rPr lang="en-US" sz="2400" dirty="0" smtClean="0"/>
              <a:t>IaaS layer (powered by Nimbula</a:t>
            </a:r>
            <a:r>
              <a:rPr lang="en-US" sz="2400" dirty="0"/>
              <a:t>) is used by </a:t>
            </a:r>
            <a:r>
              <a:rPr lang="en-US" sz="2400" dirty="0" smtClean="0"/>
              <a:t>PaaS layer </a:t>
            </a:r>
            <a:r>
              <a:rPr lang="en-US" sz="2400" dirty="0"/>
              <a:t>and is available to self service </a:t>
            </a:r>
            <a:r>
              <a:rPr lang="en-US" sz="2400" dirty="0" smtClean="0"/>
              <a:t>users</a:t>
            </a:r>
            <a:endParaRPr lang="en-US" sz="2400" dirty="0"/>
          </a:p>
        </p:txBody>
      </p:sp>
      <p:sp>
        <p:nvSpPr>
          <p:cNvPr id="34" name="Rectangle 33"/>
          <p:cNvSpPr/>
          <p:nvPr/>
        </p:nvSpPr>
        <p:spPr>
          <a:xfrm>
            <a:off x="5942012" y="5495318"/>
            <a:ext cx="6014953" cy="732233"/>
          </a:xfrm>
          <a:prstGeom prst="rect">
            <a:avLst/>
          </a:prstGeom>
          <a:solidFill>
            <a:schemeClr val="bg2">
              <a:lumMod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2000" dirty="0" err="1" smtClean="0">
                <a:solidFill>
                  <a:srgbClr val="5F5F5F"/>
                </a:solidFill>
              </a:rPr>
              <a:t>IaaS</a:t>
            </a:r>
            <a:endParaRPr lang="en-US" sz="2000" dirty="0">
              <a:solidFill>
                <a:srgbClr val="5F5F5F"/>
              </a:solidFill>
            </a:endParaRPr>
          </a:p>
        </p:txBody>
      </p:sp>
      <p:sp>
        <p:nvSpPr>
          <p:cNvPr id="35" name="Rectangle 34"/>
          <p:cNvSpPr/>
          <p:nvPr/>
        </p:nvSpPr>
        <p:spPr>
          <a:xfrm>
            <a:off x="5942012" y="5312260"/>
            <a:ext cx="6014953" cy="286354"/>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600" dirty="0" err="1" smtClean="0">
                <a:solidFill>
                  <a:srgbClr val="FFFFFF"/>
                </a:solidFill>
              </a:rPr>
              <a:t>Nimbula</a:t>
            </a:r>
            <a:endParaRPr lang="en-US" sz="1600" dirty="0">
              <a:solidFill>
                <a:srgbClr val="FFFFFF"/>
              </a:solidFill>
            </a:endParaRPr>
          </a:p>
        </p:txBody>
      </p:sp>
      <p:sp>
        <p:nvSpPr>
          <p:cNvPr id="41" name="Down Arrow 40"/>
          <p:cNvSpPr/>
          <p:nvPr/>
        </p:nvSpPr>
        <p:spPr>
          <a:xfrm>
            <a:off x="7269909" y="5007163"/>
            <a:ext cx="340469" cy="305097"/>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600">
              <a:solidFill>
                <a:srgbClr val="FFFFFF"/>
              </a:solidFill>
            </a:endParaRPr>
          </a:p>
        </p:txBody>
      </p:sp>
      <p:sp>
        <p:nvSpPr>
          <p:cNvPr id="43" name="Rectangle 42"/>
          <p:cNvSpPr/>
          <p:nvPr/>
        </p:nvSpPr>
        <p:spPr>
          <a:xfrm>
            <a:off x="10590212" y="4866678"/>
            <a:ext cx="1361876" cy="427136"/>
          </a:xfrm>
          <a:prstGeom prst="rect">
            <a:avLst/>
          </a:prstGeom>
          <a:solidFill>
            <a:schemeClr val="accent6">
              <a:lumMod val="20000"/>
              <a:lumOff val="8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600" dirty="0">
                <a:solidFill>
                  <a:srgbClr val="5F5F5F"/>
                </a:solidFill>
              </a:rPr>
              <a:t>CLI/API</a:t>
            </a:r>
          </a:p>
        </p:txBody>
      </p:sp>
      <p:grpSp>
        <p:nvGrpSpPr>
          <p:cNvPr id="2" name="Group 4"/>
          <p:cNvGrpSpPr/>
          <p:nvPr/>
        </p:nvGrpSpPr>
        <p:grpSpPr>
          <a:xfrm>
            <a:off x="6464059" y="1833265"/>
            <a:ext cx="1078153" cy="929951"/>
            <a:chOff x="6352839" y="2073941"/>
            <a:chExt cx="1078153" cy="929951"/>
          </a:xfrm>
        </p:grpSpPr>
        <p:sp>
          <p:nvSpPr>
            <p:cNvPr id="30" name="Rectangle 29"/>
            <p:cNvSpPr/>
            <p:nvPr/>
          </p:nvSpPr>
          <p:spPr>
            <a:xfrm>
              <a:off x="6352839" y="2073941"/>
              <a:ext cx="1078153" cy="92995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200">
                <a:solidFill>
                  <a:srgbClr val="FFFFFF"/>
                </a:solidFill>
              </a:endParaRPr>
            </a:p>
          </p:txBody>
        </p:sp>
        <p:sp>
          <p:nvSpPr>
            <p:cNvPr id="62" name="TextBox 61"/>
            <p:cNvSpPr txBox="1"/>
            <p:nvPr/>
          </p:nvSpPr>
          <p:spPr>
            <a:xfrm>
              <a:off x="6551612" y="2743794"/>
              <a:ext cx="542106" cy="244078"/>
            </a:xfrm>
            <a:prstGeom prst="rect">
              <a:avLst/>
            </a:prstGeom>
            <a:noFill/>
          </p:spPr>
          <p:txBody>
            <a:bodyPr wrap="none" lIns="0" tIns="0" rIns="0" bIns="0" rtlCol="0">
              <a:noAutofit/>
            </a:bodyPr>
            <a:lstStyle/>
            <a:p>
              <a:pPr fontAlgn="auto">
                <a:lnSpc>
                  <a:spcPct val="90000"/>
                </a:lnSpc>
                <a:spcBef>
                  <a:spcPts val="0"/>
                </a:spcBef>
                <a:spcAft>
                  <a:spcPts val="0"/>
                </a:spcAft>
              </a:pPr>
              <a:r>
                <a:rPr lang="en-US" sz="1200" dirty="0" smtClean="0">
                  <a:solidFill>
                    <a:srgbClr val="5F5F5F"/>
                  </a:solidFill>
                  <a:latin typeface="Calibri"/>
                  <a:cs typeface="+mn-cs"/>
                </a:rPr>
                <a:t>Self Service</a:t>
              </a:r>
              <a:endParaRPr lang="en-US" sz="1200" dirty="0">
                <a:solidFill>
                  <a:srgbClr val="5F5F5F"/>
                </a:solidFill>
                <a:latin typeface="Calibri"/>
                <a:cs typeface="+mn-cs"/>
              </a:endParaRPr>
            </a:p>
          </p:txBody>
        </p:sp>
        <p:pic>
          <p:nvPicPr>
            <p:cNvPr id="64" name="Picture 2"/>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6627811" y="2133600"/>
              <a:ext cx="642097" cy="609600"/>
            </a:xfrm>
            <a:prstGeom prst="rect">
              <a:avLst/>
            </a:prstGeom>
            <a:noFill/>
            <a:ln w="9525">
              <a:noFill/>
              <a:miter lim="800000"/>
              <a:headEnd/>
              <a:tailEnd/>
            </a:ln>
          </p:spPr>
        </p:pic>
      </p:grpSp>
      <p:grpSp>
        <p:nvGrpSpPr>
          <p:cNvPr id="3" name="Group 3"/>
          <p:cNvGrpSpPr/>
          <p:nvPr/>
        </p:nvGrpSpPr>
        <p:grpSpPr>
          <a:xfrm>
            <a:off x="7923212" y="1833265"/>
            <a:ext cx="1989906" cy="945949"/>
            <a:chOff x="7923212" y="2041329"/>
            <a:chExt cx="1989906" cy="945949"/>
          </a:xfrm>
        </p:grpSpPr>
        <p:sp>
          <p:nvSpPr>
            <p:cNvPr id="32" name="Rectangle 31"/>
            <p:cNvSpPr/>
            <p:nvPr/>
          </p:nvSpPr>
          <p:spPr>
            <a:xfrm>
              <a:off x="7923212" y="2041329"/>
              <a:ext cx="1981200" cy="93047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200">
                <a:solidFill>
                  <a:srgbClr val="FFFFFF"/>
                </a:solidFill>
              </a:endParaRPr>
            </a:p>
          </p:txBody>
        </p:sp>
        <p:sp>
          <p:nvSpPr>
            <p:cNvPr id="51" name="TextBox 50"/>
            <p:cNvSpPr txBox="1"/>
            <p:nvPr/>
          </p:nvSpPr>
          <p:spPr>
            <a:xfrm>
              <a:off x="7990706" y="2743200"/>
              <a:ext cx="542106" cy="244078"/>
            </a:xfrm>
            <a:prstGeom prst="rect">
              <a:avLst/>
            </a:prstGeom>
            <a:noFill/>
          </p:spPr>
          <p:txBody>
            <a:bodyPr wrap="none" lIns="0" tIns="0" rIns="0" bIns="0" rtlCol="0">
              <a:noAutofit/>
            </a:bodyPr>
            <a:lstStyle/>
            <a:p>
              <a:pPr fontAlgn="auto">
                <a:lnSpc>
                  <a:spcPct val="90000"/>
                </a:lnSpc>
                <a:spcBef>
                  <a:spcPts val="0"/>
                </a:spcBef>
                <a:spcAft>
                  <a:spcPts val="0"/>
                </a:spcAft>
              </a:pPr>
              <a:r>
                <a:rPr lang="en-US" sz="1200" dirty="0" smtClean="0">
                  <a:solidFill>
                    <a:srgbClr val="5F5F5F"/>
                  </a:solidFill>
                  <a:latin typeface="Calibri"/>
                  <a:cs typeface="+mn-cs"/>
                </a:rPr>
                <a:t>Self Service</a:t>
              </a:r>
              <a:endParaRPr lang="en-US" sz="1200" dirty="0">
                <a:solidFill>
                  <a:srgbClr val="5F5F5F"/>
                </a:solidFill>
                <a:latin typeface="Calibri"/>
                <a:cs typeface="+mn-cs"/>
              </a:endParaRPr>
            </a:p>
          </p:txBody>
        </p:sp>
        <p:sp>
          <p:nvSpPr>
            <p:cNvPr id="52" name="TextBox 51"/>
            <p:cNvSpPr txBox="1"/>
            <p:nvPr/>
          </p:nvSpPr>
          <p:spPr>
            <a:xfrm>
              <a:off x="8761412" y="2743200"/>
              <a:ext cx="542106" cy="244078"/>
            </a:xfrm>
            <a:prstGeom prst="rect">
              <a:avLst/>
            </a:prstGeom>
            <a:noFill/>
          </p:spPr>
          <p:txBody>
            <a:bodyPr wrap="square" lIns="0" tIns="0" rIns="0" bIns="0" rtlCol="0">
              <a:noAutofit/>
            </a:bodyPr>
            <a:lstStyle/>
            <a:p>
              <a:pPr fontAlgn="auto">
                <a:lnSpc>
                  <a:spcPct val="90000"/>
                </a:lnSpc>
                <a:spcBef>
                  <a:spcPts val="0"/>
                </a:spcBef>
                <a:spcAft>
                  <a:spcPts val="0"/>
                </a:spcAft>
              </a:pPr>
              <a:r>
                <a:rPr lang="en-US" sz="1200" dirty="0" smtClean="0">
                  <a:solidFill>
                    <a:srgbClr val="5F5F5F"/>
                  </a:solidFill>
                  <a:latin typeface="Calibri"/>
                  <a:cs typeface="+mn-cs"/>
                </a:rPr>
                <a:t>Tenant</a:t>
              </a:r>
              <a:endParaRPr lang="en-US" sz="1200" dirty="0">
                <a:solidFill>
                  <a:srgbClr val="5F5F5F"/>
                </a:solidFill>
                <a:latin typeface="Calibri"/>
                <a:cs typeface="+mn-cs"/>
              </a:endParaRPr>
            </a:p>
          </p:txBody>
        </p:sp>
        <p:sp>
          <p:nvSpPr>
            <p:cNvPr id="53" name="TextBox 52"/>
            <p:cNvSpPr txBox="1"/>
            <p:nvPr/>
          </p:nvSpPr>
          <p:spPr>
            <a:xfrm>
              <a:off x="9371012" y="2743200"/>
              <a:ext cx="542106" cy="244078"/>
            </a:xfrm>
            <a:prstGeom prst="rect">
              <a:avLst/>
            </a:prstGeom>
            <a:noFill/>
          </p:spPr>
          <p:txBody>
            <a:bodyPr wrap="square" lIns="0" tIns="0" rIns="0" bIns="0" rtlCol="0">
              <a:noAutofit/>
            </a:bodyPr>
            <a:lstStyle/>
            <a:p>
              <a:pPr fontAlgn="auto">
                <a:lnSpc>
                  <a:spcPct val="90000"/>
                </a:lnSpc>
                <a:spcBef>
                  <a:spcPts val="0"/>
                </a:spcBef>
                <a:spcAft>
                  <a:spcPts val="0"/>
                </a:spcAft>
              </a:pPr>
              <a:r>
                <a:rPr lang="en-US" sz="1200" dirty="0" smtClean="0">
                  <a:solidFill>
                    <a:srgbClr val="5F5F5F"/>
                  </a:solidFill>
                  <a:latin typeface="Calibri"/>
                  <a:cs typeface="+mn-cs"/>
                </a:rPr>
                <a:t>Cloud</a:t>
              </a:r>
              <a:endParaRPr lang="en-US" sz="1200" dirty="0">
                <a:solidFill>
                  <a:srgbClr val="5F5F5F"/>
                </a:solidFill>
                <a:latin typeface="Calibri"/>
                <a:cs typeface="+mn-cs"/>
              </a:endParaRPr>
            </a:p>
          </p:txBody>
        </p:sp>
        <p:pic>
          <p:nvPicPr>
            <p:cNvPr id="66" name="Picture 2"/>
            <p:cNvPicPr>
              <a:picLocks noChangeAspect="1" noChangeArrowheads="1"/>
            </p:cNvPicPr>
            <p:nvPr/>
          </p:nvPicPr>
          <p:blipFill>
            <a:blip r:embed="rId4" cstate="print">
              <a:extLst>
                <a:ext uri="{28A0092B-C50C-407E-A947-70E740481C1C}">
                  <a14:useLocalDpi xmlns="" xmlns:a14="http://schemas.microsoft.com/office/drawing/2010/main"/>
                </a:ext>
              </a:extLst>
            </a:blip>
            <a:srcRect/>
            <a:stretch>
              <a:fillRect/>
            </a:stretch>
          </p:blipFill>
          <p:spPr bwMode="auto">
            <a:xfrm>
              <a:off x="7999412" y="2133600"/>
              <a:ext cx="631920" cy="609600"/>
            </a:xfrm>
            <a:prstGeom prst="rect">
              <a:avLst/>
            </a:prstGeom>
            <a:noFill/>
            <a:ln w="9525">
              <a:noFill/>
              <a:miter lim="800000"/>
              <a:headEnd/>
              <a:tailEnd/>
            </a:ln>
          </p:spPr>
        </p:pic>
        <p:pic>
          <p:nvPicPr>
            <p:cNvPr id="68" name="Picture 3" descr="C:\Users\amoganna\Desktop\Anke\Admin\photos\iStock_000019480647Small.jpg"/>
            <p:cNvPicPr>
              <a:picLocks noChangeAspect="1" noChangeArrowheads="1"/>
            </p:cNvPicPr>
            <p:nvPr/>
          </p:nvPicPr>
          <p:blipFill>
            <a:blip r:embed="rId5" cstate="print">
              <a:extLst>
                <a:ext uri="{28A0092B-C50C-407E-A947-70E740481C1C}">
                  <a14:useLocalDpi xmlns="" xmlns:a14="http://schemas.microsoft.com/office/drawing/2010/main"/>
                </a:ext>
              </a:extLst>
            </a:blip>
            <a:srcRect/>
            <a:stretch>
              <a:fillRect/>
            </a:stretch>
          </p:blipFill>
          <p:spPr bwMode="auto">
            <a:xfrm>
              <a:off x="8685212" y="2133600"/>
              <a:ext cx="559174" cy="609600"/>
            </a:xfrm>
            <a:prstGeom prst="rect">
              <a:avLst/>
            </a:prstGeom>
            <a:noFill/>
          </p:spPr>
        </p:pic>
        <p:pic>
          <p:nvPicPr>
            <p:cNvPr id="69" name="Picture 3"/>
            <p:cNvPicPr>
              <a:picLocks noChangeAspect="1" noChangeArrowheads="1"/>
            </p:cNvPicPr>
            <p:nvPr/>
          </p:nvPicPr>
          <p:blipFill>
            <a:blip r:embed="rId6" cstate="print">
              <a:extLst>
                <a:ext uri="{28A0092B-C50C-407E-A947-70E740481C1C}">
                  <a14:useLocalDpi xmlns="" xmlns:a14="http://schemas.microsoft.com/office/drawing/2010/main"/>
                </a:ext>
              </a:extLst>
            </a:blip>
            <a:srcRect/>
            <a:stretch>
              <a:fillRect/>
            </a:stretch>
          </p:blipFill>
          <p:spPr bwMode="auto">
            <a:xfrm>
              <a:off x="9294812" y="2133521"/>
              <a:ext cx="533400" cy="609679"/>
            </a:xfrm>
            <a:prstGeom prst="rect">
              <a:avLst/>
            </a:prstGeom>
            <a:noFill/>
            <a:ln w="9525">
              <a:noFill/>
              <a:miter lim="800000"/>
              <a:headEnd/>
              <a:tailEnd/>
            </a:ln>
          </p:spPr>
        </p:pic>
      </p:grpSp>
      <p:grpSp>
        <p:nvGrpSpPr>
          <p:cNvPr id="4" name="Group 69"/>
          <p:cNvGrpSpPr/>
          <p:nvPr/>
        </p:nvGrpSpPr>
        <p:grpSpPr>
          <a:xfrm>
            <a:off x="9980612" y="1833265"/>
            <a:ext cx="1989906" cy="945949"/>
            <a:chOff x="7923212" y="2041329"/>
            <a:chExt cx="1989906" cy="945949"/>
          </a:xfrm>
        </p:grpSpPr>
        <p:sp>
          <p:nvSpPr>
            <p:cNvPr id="71" name="Rectangle 70"/>
            <p:cNvSpPr/>
            <p:nvPr/>
          </p:nvSpPr>
          <p:spPr>
            <a:xfrm>
              <a:off x="7923212" y="2041329"/>
              <a:ext cx="1981200" cy="93047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200">
                <a:solidFill>
                  <a:srgbClr val="FFFFFF"/>
                </a:solidFill>
              </a:endParaRPr>
            </a:p>
          </p:txBody>
        </p:sp>
        <p:sp>
          <p:nvSpPr>
            <p:cNvPr id="72" name="TextBox 71"/>
            <p:cNvSpPr txBox="1"/>
            <p:nvPr/>
          </p:nvSpPr>
          <p:spPr>
            <a:xfrm>
              <a:off x="7990706" y="2743200"/>
              <a:ext cx="542106" cy="244078"/>
            </a:xfrm>
            <a:prstGeom prst="rect">
              <a:avLst/>
            </a:prstGeom>
            <a:noFill/>
          </p:spPr>
          <p:txBody>
            <a:bodyPr wrap="none" lIns="0" tIns="0" rIns="0" bIns="0" rtlCol="0">
              <a:noAutofit/>
            </a:bodyPr>
            <a:lstStyle/>
            <a:p>
              <a:pPr fontAlgn="auto">
                <a:lnSpc>
                  <a:spcPct val="90000"/>
                </a:lnSpc>
                <a:spcBef>
                  <a:spcPts val="0"/>
                </a:spcBef>
                <a:spcAft>
                  <a:spcPts val="0"/>
                </a:spcAft>
              </a:pPr>
              <a:r>
                <a:rPr lang="en-US" sz="1200" dirty="0" smtClean="0">
                  <a:solidFill>
                    <a:srgbClr val="5F5F5F"/>
                  </a:solidFill>
                  <a:latin typeface="Calibri"/>
                  <a:cs typeface="+mn-cs"/>
                </a:rPr>
                <a:t>Self Service</a:t>
              </a:r>
              <a:endParaRPr lang="en-US" sz="1200" dirty="0">
                <a:solidFill>
                  <a:srgbClr val="5F5F5F"/>
                </a:solidFill>
                <a:latin typeface="Calibri"/>
                <a:cs typeface="+mn-cs"/>
              </a:endParaRPr>
            </a:p>
          </p:txBody>
        </p:sp>
        <p:sp>
          <p:nvSpPr>
            <p:cNvPr id="73" name="TextBox 72"/>
            <p:cNvSpPr txBox="1"/>
            <p:nvPr/>
          </p:nvSpPr>
          <p:spPr>
            <a:xfrm>
              <a:off x="8761412" y="2743200"/>
              <a:ext cx="542106" cy="244078"/>
            </a:xfrm>
            <a:prstGeom prst="rect">
              <a:avLst/>
            </a:prstGeom>
            <a:noFill/>
          </p:spPr>
          <p:txBody>
            <a:bodyPr wrap="square" lIns="0" tIns="0" rIns="0" bIns="0" rtlCol="0">
              <a:noAutofit/>
            </a:bodyPr>
            <a:lstStyle/>
            <a:p>
              <a:pPr fontAlgn="auto">
                <a:lnSpc>
                  <a:spcPct val="90000"/>
                </a:lnSpc>
                <a:spcBef>
                  <a:spcPts val="0"/>
                </a:spcBef>
                <a:spcAft>
                  <a:spcPts val="0"/>
                </a:spcAft>
              </a:pPr>
              <a:r>
                <a:rPr lang="en-US" sz="1200" dirty="0" smtClean="0">
                  <a:solidFill>
                    <a:srgbClr val="5F5F5F"/>
                  </a:solidFill>
                  <a:latin typeface="Calibri"/>
                  <a:cs typeface="+mn-cs"/>
                </a:rPr>
                <a:t>Tenant</a:t>
              </a:r>
              <a:endParaRPr lang="en-US" sz="1200" dirty="0">
                <a:solidFill>
                  <a:srgbClr val="5F5F5F"/>
                </a:solidFill>
                <a:latin typeface="Calibri"/>
                <a:cs typeface="+mn-cs"/>
              </a:endParaRPr>
            </a:p>
          </p:txBody>
        </p:sp>
        <p:sp>
          <p:nvSpPr>
            <p:cNvPr id="74" name="TextBox 73"/>
            <p:cNvSpPr txBox="1"/>
            <p:nvPr/>
          </p:nvSpPr>
          <p:spPr>
            <a:xfrm>
              <a:off x="9371012" y="2743200"/>
              <a:ext cx="542106" cy="244078"/>
            </a:xfrm>
            <a:prstGeom prst="rect">
              <a:avLst/>
            </a:prstGeom>
            <a:noFill/>
          </p:spPr>
          <p:txBody>
            <a:bodyPr wrap="square" lIns="0" tIns="0" rIns="0" bIns="0" rtlCol="0">
              <a:noAutofit/>
            </a:bodyPr>
            <a:lstStyle/>
            <a:p>
              <a:pPr fontAlgn="auto">
                <a:lnSpc>
                  <a:spcPct val="90000"/>
                </a:lnSpc>
                <a:spcBef>
                  <a:spcPts val="0"/>
                </a:spcBef>
                <a:spcAft>
                  <a:spcPts val="0"/>
                </a:spcAft>
              </a:pPr>
              <a:r>
                <a:rPr lang="en-US" sz="1200" dirty="0" smtClean="0">
                  <a:solidFill>
                    <a:srgbClr val="5F5F5F"/>
                  </a:solidFill>
                  <a:latin typeface="Calibri"/>
                  <a:cs typeface="+mn-cs"/>
                </a:rPr>
                <a:t>Cloud</a:t>
              </a:r>
              <a:endParaRPr lang="en-US" sz="1200" dirty="0">
                <a:solidFill>
                  <a:srgbClr val="5F5F5F"/>
                </a:solidFill>
                <a:latin typeface="Calibri"/>
                <a:cs typeface="+mn-cs"/>
              </a:endParaRPr>
            </a:p>
          </p:txBody>
        </p:sp>
        <p:pic>
          <p:nvPicPr>
            <p:cNvPr id="75" name="Picture 2"/>
            <p:cNvPicPr>
              <a:picLocks noChangeAspect="1" noChangeArrowheads="1"/>
            </p:cNvPicPr>
            <p:nvPr/>
          </p:nvPicPr>
          <p:blipFill>
            <a:blip r:embed="rId4" cstate="print">
              <a:extLst>
                <a:ext uri="{28A0092B-C50C-407E-A947-70E740481C1C}">
                  <a14:useLocalDpi xmlns="" xmlns:a14="http://schemas.microsoft.com/office/drawing/2010/main"/>
                </a:ext>
              </a:extLst>
            </a:blip>
            <a:srcRect/>
            <a:stretch>
              <a:fillRect/>
            </a:stretch>
          </p:blipFill>
          <p:spPr bwMode="auto">
            <a:xfrm>
              <a:off x="7999412" y="2133600"/>
              <a:ext cx="631920" cy="609600"/>
            </a:xfrm>
            <a:prstGeom prst="rect">
              <a:avLst/>
            </a:prstGeom>
            <a:noFill/>
            <a:ln w="9525">
              <a:noFill/>
              <a:miter lim="800000"/>
              <a:headEnd/>
              <a:tailEnd/>
            </a:ln>
          </p:spPr>
        </p:pic>
        <p:pic>
          <p:nvPicPr>
            <p:cNvPr id="76" name="Picture 3" descr="C:\Users\amoganna\Desktop\Anke\Admin\photos\iStock_000019480647Small.jpg"/>
            <p:cNvPicPr>
              <a:picLocks noChangeAspect="1" noChangeArrowheads="1"/>
            </p:cNvPicPr>
            <p:nvPr/>
          </p:nvPicPr>
          <p:blipFill>
            <a:blip r:embed="rId5" cstate="print">
              <a:extLst>
                <a:ext uri="{28A0092B-C50C-407E-A947-70E740481C1C}">
                  <a14:useLocalDpi xmlns="" xmlns:a14="http://schemas.microsoft.com/office/drawing/2010/main"/>
                </a:ext>
              </a:extLst>
            </a:blip>
            <a:srcRect/>
            <a:stretch>
              <a:fillRect/>
            </a:stretch>
          </p:blipFill>
          <p:spPr bwMode="auto">
            <a:xfrm>
              <a:off x="8685212" y="2133600"/>
              <a:ext cx="559174" cy="609600"/>
            </a:xfrm>
            <a:prstGeom prst="rect">
              <a:avLst/>
            </a:prstGeom>
            <a:noFill/>
          </p:spPr>
        </p:pic>
        <p:pic>
          <p:nvPicPr>
            <p:cNvPr id="77" name="Picture 3"/>
            <p:cNvPicPr>
              <a:picLocks noChangeAspect="1" noChangeArrowheads="1"/>
            </p:cNvPicPr>
            <p:nvPr/>
          </p:nvPicPr>
          <p:blipFill>
            <a:blip r:embed="rId6" cstate="print">
              <a:extLst>
                <a:ext uri="{28A0092B-C50C-407E-A947-70E740481C1C}">
                  <a14:useLocalDpi xmlns="" xmlns:a14="http://schemas.microsoft.com/office/drawing/2010/main"/>
                </a:ext>
              </a:extLst>
            </a:blip>
            <a:srcRect/>
            <a:stretch>
              <a:fillRect/>
            </a:stretch>
          </p:blipFill>
          <p:spPr bwMode="auto">
            <a:xfrm>
              <a:off x="9294812" y="2133521"/>
              <a:ext cx="533400" cy="609679"/>
            </a:xfrm>
            <a:prstGeom prst="rect">
              <a:avLst/>
            </a:prstGeom>
            <a:noFill/>
            <a:ln w="9525">
              <a:noFill/>
              <a:miter lim="800000"/>
              <a:headEnd/>
              <a:tailEnd/>
            </a:ln>
          </p:spPr>
        </p:pic>
      </p:grpSp>
      <p:sp>
        <p:nvSpPr>
          <p:cNvPr id="6" name="Rectangle 5"/>
          <p:cNvSpPr/>
          <p:nvPr/>
        </p:nvSpPr>
        <p:spPr>
          <a:xfrm>
            <a:off x="6323012" y="1371600"/>
            <a:ext cx="4955203" cy="461665"/>
          </a:xfrm>
          <a:prstGeom prst="rect">
            <a:avLst/>
          </a:prstGeom>
        </p:spPr>
        <p:txBody>
          <a:bodyPr wrap="none">
            <a:spAutoFit/>
          </a:bodyPr>
          <a:lstStyle/>
          <a:p>
            <a:pPr fontAlgn="auto">
              <a:spcBef>
                <a:spcPts val="0"/>
              </a:spcBef>
              <a:spcAft>
                <a:spcPts val="0"/>
              </a:spcAft>
            </a:pPr>
            <a:r>
              <a:rPr lang="en-US" sz="2400" b="1" dirty="0" smtClean="0">
                <a:solidFill>
                  <a:srgbClr val="5F5F5F"/>
                </a:solidFill>
                <a:latin typeface="Calibri"/>
                <a:cs typeface="+mn-cs"/>
              </a:rPr>
              <a:t>Users’ Interaction with Exalogic Stack</a:t>
            </a:r>
            <a:endParaRPr lang="en-US" sz="2400" b="1" dirty="0">
              <a:solidFill>
                <a:srgbClr val="5F5F5F"/>
              </a:solidFill>
              <a:latin typeface="Calibri"/>
              <a:cs typeface="+mn-cs"/>
            </a:endParaRPr>
          </a:p>
        </p:txBody>
      </p:sp>
      <p:sp>
        <p:nvSpPr>
          <p:cNvPr id="46" name="Rectangle 45"/>
          <p:cNvSpPr/>
          <p:nvPr/>
        </p:nvSpPr>
        <p:spPr>
          <a:xfrm>
            <a:off x="5942013" y="4333872"/>
            <a:ext cx="2819400" cy="732233"/>
          </a:xfrm>
          <a:prstGeom prst="rect">
            <a:avLst/>
          </a:prstGeom>
          <a:solidFill>
            <a:schemeClr val="bg2">
              <a:lumMod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2000" dirty="0" err="1" smtClean="0">
                <a:solidFill>
                  <a:srgbClr val="5F5F5F"/>
                </a:solidFill>
              </a:rPr>
              <a:t>PaaS</a:t>
            </a:r>
            <a:endParaRPr lang="en-US" sz="2000" dirty="0">
              <a:solidFill>
                <a:srgbClr val="5F5F5F"/>
              </a:solidFill>
            </a:endParaRPr>
          </a:p>
        </p:txBody>
      </p:sp>
      <p:sp>
        <p:nvSpPr>
          <p:cNvPr id="48" name="Rectangle 47"/>
          <p:cNvSpPr/>
          <p:nvPr/>
        </p:nvSpPr>
        <p:spPr>
          <a:xfrm>
            <a:off x="5942013" y="4150814"/>
            <a:ext cx="2819400" cy="286354"/>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600" dirty="0" smtClean="0">
                <a:solidFill>
                  <a:srgbClr val="FFFFFF"/>
                </a:solidFill>
              </a:rPr>
              <a:t>Service Manager</a:t>
            </a:r>
            <a:endParaRPr lang="en-US" sz="1600" dirty="0">
              <a:solidFill>
                <a:srgbClr val="FFFFFF"/>
              </a:solidFill>
            </a:endParaRPr>
          </a:p>
        </p:txBody>
      </p:sp>
      <p:sp>
        <p:nvSpPr>
          <p:cNvPr id="49" name="Rectangle 48"/>
          <p:cNvSpPr/>
          <p:nvPr/>
        </p:nvSpPr>
        <p:spPr>
          <a:xfrm>
            <a:off x="5942013" y="3160214"/>
            <a:ext cx="4267200" cy="732233"/>
          </a:xfrm>
          <a:prstGeom prst="rect">
            <a:avLst/>
          </a:prstGeom>
          <a:solidFill>
            <a:schemeClr val="bg2">
              <a:lumMod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2000" dirty="0" smtClean="0">
                <a:solidFill>
                  <a:srgbClr val="5F5F5F"/>
                </a:solidFill>
              </a:rPr>
              <a:t>User Interface</a:t>
            </a:r>
            <a:endParaRPr lang="en-US" sz="2000" dirty="0">
              <a:solidFill>
                <a:srgbClr val="5F5F5F"/>
              </a:solidFill>
            </a:endParaRPr>
          </a:p>
        </p:txBody>
      </p:sp>
      <p:sp>
        <p:nvSpPr>
          <p:cNvPr id="50" name="Rectangle 49"/>
          <p:cNvSpPr/>
          <p:nvPr/>
        </p:nvSpPr>
        <p:spPr>
          <a:xfrm>
            <a:off x="5942013" y="3007814"/>
            <a:ext cx="4267200" cy="286354"/>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600" dirty="0" smtClean="0">
                <a:solidFill>
                  <a:srgbClr val="FFFFFF"/>
                </a:solidFill>
              </a:rPr>
              <a:t>Enterprise Manager</a:t>
            </a:r>
            <a:endParaRPr lang="en-US" sz="1600" dirty="0">
              <a:solidFill>
                <a:srgbClr val="FFFFFF"/>
              </a:solidFill>
            </a:endParaRPr>
          </a:p>
        </p:txBody>
      </p:sp>
      <p:sp>
        <p:nvSpPr>
          <p:cNvPr id="39"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Cloud Management Architecture</a:t>
            </a:r>
            <a:endParaRPr lang="en-US" dirty="0"/>
          </a:p>
        </p:txBody>
      </p:sp>
      <p:sp>
        <p:nvSpPr>
          <p:cNvPr id="47" name="Text Placeholder 5"/>
          <p:cNvSpPr txBox="1">
            <a:spLocks/>
          </p:cNvSpPr>
          <p:nvPr/>
        </p:nvSpPr>
        <p:spPr bwMode="auto">
          <a:xfrm>
            <a:off x="585154" y="943178"/>
            <a:ext cx="7795258"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Public Cloud Experience On Exalogic Cloud</a:t>
            </a:r>
            <a:endParaRPr lang="en-US" dirty="0">
              <a:solidFill>
                <a:schemeClr val="tx1"/>
              </a:solidFill>
            </a:endParaRPr>
          </a:p>
        </p:txBody>
      </p:sp>
      <p:sp>
        <p:nvSpPr>
          <p:cNvPr id="44"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17</a:t>
            </a:fld>
            <a:endParaRPr lang="en-US" sz="850" dirty="0"/>
          </a:p>
        </p:txBody>
      </p:sp>
    </p:spTree>
    <p:extLst>
      <p:ext uri="{BB962C8B-B14F-4D97-AF65-F5344CB8AC3E}">
        <p14:creationId xmlns="" xmlns:p14="http://schemas.microsoft.com/office/powerpoint/2010/main" val="67881383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03138" y="1521178"/>
            <a:ext cx="1163805" cy="929951"/>
            <a:chOff x="6352839" y="2073941"/>
            <a:chExt cx="1078153" cy="929951"/>
          </a:xfrm>
        </p:grpSpPr>
        <p:sp>
          <p:nvSpPr>
            <p:cNvPr id="5" name="Rectangle 4"/>
            <p:cNvSpPr/>
            <p:nvPr/>
          </p:nvSpPr>
          <p:spPr>
            <a:xfrm>
              <a:off x="6352839" y="2073941"/>
              <a:ext cx="1078153" cy="92995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1200">
                <a:solidFill>
                  <a:srgbClr val="FFFFFF"/>
                </a:solidFill>
              </a:endParaRPr>
            </a:p>
          </p:txBody>
        </p:sp>
        <p:sp>
          <p:nvSpPr>
            <p:cNvPr id="6" name="TextBox 5"/>
            <p:cNvSpPr txBox="1"/>
            <p:nvPr/>
          </p:nvSpPr>
          <p:spPr>
            <a:xfrm>
              <a:off x="6551612" y="2743794"/>
              <a:ext cx="542106" cy="244078"/>
            </a:xfrm>
            <a:prstGeom prst="rect">
              <a:avLst/>
            </a:prstGeom>
            <a:noFill/>
          </p:spPr>
          <p:txBody>
            <a:bodyPr wrap="none" lIns="0" tIns="0" rIns="0" bIns="0" rtlCol="0">
              <a:noAutofit/>
            </a:bodyPr>
            <a:lstStyle/>
            <a:p>
              <a:pPr fontAlgn="auto">
                <a:lnSpc>
                  <a:spcPct val="90000"/>
                </a:lnSpc>
                <a:spcBef>
                  <a:spcPts val="0"/>
                </a:spcBef>
                <a:spcAft>
                  <a:spcPts val="0"/>
                </a:spcAft>
              </a:pPr>
              <a:r>
                <a:rPr lang="en-US" sz="1200" dirty="0" smtClean="0">
                  <a:solidFill>
                    <a:srgbClr val="5F5F5F"/>
                  </a:solidFill>
                  <a:latin typeface="Calibri"/>
                  <a:cs typeface="+mn-cs"/>
                </a:rPr>
                <a:t>Self Service</a:t>
              </a:r>
              <a:endParaRPr lang="en-US" sz="1200" dirty="0">
                <a:solidFill>
                  <a:srgbClr val="5F5F5F"/>
                </a:solidFill>
                <a:latin typeface="Calibri"/>
                <a:cs typeface="+mn-cs"/>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6627811" y="2133600"/>
              <a:ext cx="642097" cy="609600"/>
            </a:xfrm>
            <a:prstGeom prst="rect">
              <a:avLst/>
            </a:prstGeom>
            <a:noFill/>
            <a:ln w="9525">
              <a:noFill/>
              <a:miter lim="800000"/>
              <a:headEnd/>
              <a:tailEnd/>
            </a:ln>
          </p:spPr>
        </p:pic>
      </p:gr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62555" y="1368604"/>
            <a:ext cx="2746224" cy="15501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Group 12"/>
          <p:cNvGrpSpPr/>
          <p:nvPr/>
        </p:nvGrpSpPr>
        <p:grpSpPr>
          <a:xfrm>
            <a:off x="3513768" y="1650998"/>
            <a:ext cx="1947391" cy="691445"/>
            <a:chOff x="9454718" y="1326444"/>
            <a:chExt cx="2299484" cy="457200"/>
          </a:xfrm>
        </p:grpSpPr>
        <p:sp>
          <p:nvSpPr>
            <p:cNvPr id="14" name="Rectangle 13"/>
            <p:cNvSpPr/>
            <p:nvPr/>
          </p:nvSpPr>
          <p:spPr>
            <a:xfrm>
              <a:off x="9454718" y="1326444"/>
              <a:ext cx="2299484" cy="4572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3" tIns="45635" rIns="91263" bIns="45635" anchor="ctr"/>
            <a:lstStyle/>
            <a:p>
              <a:pPr algn="ctr" defTabSz="608316">
                <a:defRPr/>
              </a:pPr>
              <a:endParaRPr lang="en-US" sz="1100" kern="0" dirty="0">
                <a:solidFill>
                  <a:srgbClr val="41555E"/>
                </a:solidFill>
                <a:latin typeface="Arial"/>
                <a:ea typeface="MS PGothic" pitchFamily="34" charset="-128"/>
                <a:cs typeface="Arial"/>
              </a:endParaRPr>
            </a:p>
          </p:txBody>
        </p:sp>
        <p:pic>
          <p:nvPicPr>
            <p:cNvPr id="15" name="Picture 74" descr="O_EnterpriseMgr_12c_clr.bmp"/>
            <p:cNvPicPr>
              <a:picLocks noChangeAspect="1"/>
            </p:cNvPicPr>
            <p:nvPr/>
          </p:nvPicPr>
          <p:blipFill>
            <a:blip r:embed="rId4" cstate="print">
              <a:clrChange>
                <a:clrFrom>
                  <a:srgbClr val="FFFFFF"/>
                </a:clrFrom>
                <a:clrTo>
                  <a:srgbClr val="FFFFFF">
                    <a:alpha val="0"/>
                  </a:srgbClr>
                </a:clrTo>
              </a:clrChange>
            </a:blip>
            <a:srcRect/>
            <a:stretch>
              <a:fillRect/>
            </a:stretch>
          </p:blipFill>
          <p:spPr bwMode="auto">
            <a:xfrm>
              <a:off x="10549137" y="1416755"/>
              <a:ext cx="1184276" cy="338139"/>
            </a:xfrm>
            <a:prstGeom prst="rect">
              <a:avLst/>
            </a:prstGeom>
            <a:noFill/>
            <a:ln w="9525">
              <a:noFill/>
              <a:miter lim="800000"/>
              <a:headEnd/>
              <a:tailEnd/>
            </a:ln>
          </p:spPr>
        </p:pic>
        <p:pic>
          <p:nvPicPr>
            <p:cNvPr id="16" name="Picture 59" descr="man.png"/>
            <p:cNvPicPr>
              <a:picLocks noChangeAspect="1"/>
            </p:cNvPicPr>
            <p:nvPr/>
          </p:nvPicPr>
          <p:blipFill>
            <a:blip r:embed="rId5" cstate="print"/>
            <a:srcRect/>
            <a:stretch>
              <a:fillRect/>
            </a:stretch>
          </p:blipFill>
          <p:spPr bwMode="auto">
            <a:xfrm>
              <a:off x="10160293" y="1368778"/>
              <a:ext cx="360617" cy="369205"/>
            </a:xfrm>
            <a:prstGeom prst="rect">
              <a:avLst/>
            </a:prstGeom>
            <a:noFill/>
            <a:ln w="9525">
              <a:noFill/>
              <a:miter lim="800000"/>
              <a:headEnd/>
              <a:tailEnd/>
            </a:ln>
          </p:spPr>
        </p:pic>
      </p:grpSp>
      <p:sp>
        <p:nvSpPr>
          <p:cNvPr id="2" name="Right Arrow 1"/>
          <p:cNvSpPr/>
          <p:nvPr/>
        </p:nvSpPr>
        <p:spPr>
          <a:xfrm>
            <a:off x="2384845" y="1749778"/>
            <a:ext cx="766735" cy="395111"/>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8" name="Right Arrow 17"/>
          <p:cNvSpPr/>
          <p:nvPr/>
        </p:nvSpPr>
        <p:spPr>
          <a:xfrm>
            <a:off x="6065125" y="1831623"/>
            <a:ext cx="766735" cy="395111"/>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3" name="TextBox 2"/>
          <p:cNvSpPr txBox="1"/>
          <p:nvPr/>
        </p:nvSpPr>
        <p:spPr>
          <a:xfrm>
            <a:off x="5828058" y="2173112"/>
            <a:ext cx="1326482" cy="366887"/>
          </a:xfrm>
          <a:prstGeom prst="rect">
            <a:avLst/>
          </a:prstGeom>
          <a:noFill/>
        </p:spPr>
        <p:txBody>
          <a:bodyPr wrap="square" lIns="0" tIns="0" rIns="0" bIns="0" rtlCol="0">
            <a:noAutofit/>
          </a:bodyPr>
          <a:lstStyle/>
          <a:p>
            <a:pPr fontAlgn="auto">
              <a:lnSpc>
                <a:spcPct val="90000"/>
              </a:lnSpc>
              <a:spcBef>
                <a:spcPts val="0"/>
              </a:spcBef>
              <a:spcAft>
                <a:spcPts val="0"/>
              </a:spcAft>
            </a:pPr>
            <a:r>
              <a:rPr lang="en-US" sz="1400" dirty="0" smtClean="0">
                <a:solidFill>
                  <a:srgbClr val="5F5F5F"/>
                </a:solidFill>
                <a:latin typeface="Calibri"/>
                <a:cs typeface="+mn-cs"/>
              </a:rPr>
              <a:t>EM uses PaaS service Manager API</a:t>
            </a:r>
          </a:p>
        </p:txBody>
      </p:sp>
      <p:sp>
        <p:nvSpPr>
          <p:cNvPr id="20" name="Right Arrow 19"/>
          <p:cNvSpPr/>
          <p:nvPr/>
        </p:nvSpPr>
        <p:spPr>
          <a:xfrm rot="5400000">
            <a:off x="8863439" y="3066810"/>
            <a:ext cx="558345" cy="33537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7" name="Rectangle 16"/>
          <p:cNvSpPr/>
          <p:nvPr/>
        </p:nvSpPr>
        <p:spPr>
          <a:xfrm>
            <a:off x="8636250" y="3527779"/>
            <a:ext cx="1114810" cy="705554"/>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400" dirty="0" smtClean="0">
                <a:solidFill>
                  <a:srgbClr val="FFFFFF"/>
                </a:solidFill>
              </a:rPr>
              <a:t>PaaS Service Manager </a:t>
            </a:r>
            <a:endParaRPr lang="en-US" sz="1400" dirty="0">
              <a:solidFill>
                <a:srgbClr val="FFFFFF"/>
              </a:solidFill>
            </a:endParaRPr>
          </a:p>
        </p:txBody>
      </p:sp>
      <p:sp>
        <p:nvSpPr>
          <p:cNvPr id="70" name="TextBox 69"/>
          <p:cNvSpPr txBox="1"/>
          <p:nvPr/>
        </p:nvSpPr>
        <p:spPr>
          <a:xfrm>
            <a:off x="10453809" y="1450622"/>
            <a:ext cx="1484536" cy="1159934"/>
          </a:xfrm>
          <a:prstGeom prst="rect">
            <a:avLst/>
          </a:prstGeom>
          <a:noFill/>
        </p:spPr>
        <p:txBody>
          <a:bodyPr wrap="square" lIns="0" tIns="0" rIns="0" bIns="0" rtlCol="0">
            <a:noAutofit/>
          </a:bodyPr>
          <a:lstStyle/>
          <a:p>
            <a:pPr fontAlgn="auto">
              <a:lnSpc>
                <a:spcPct val="90000"/>
              </a:lnSpc>
              <a:spcBef>
                <a:spcPts val="0"/>
              </a:spcBef>
              <a:spcAft>
                <a:spcPts val="0"/>
              </a:spcAft>
            </a:pPr>
            <a:r>
              <a:rPr lang="en-US" dirty="0" smtClean="0">
                <a:solidFill>
                  <a:srgbClr val="5F5F5F"/>
                </a:solidFill>
                <a:latin typeface="Calibri"/>
                <a:cs typeface="+mn-cs"/>
              </a:rPr>
              <a:t>5 simple clicks to create JCS instance. Same as in public cloud </a:t>
            </a:r>
          </a:p>
        </p:txBody>
      </p:sp>
      <p:grpSp>
        <p:nvGrpSpPr>
          <p:cNvPr id="9" name="Group 67583"/>
          <p:cNvGrpSpPr/>
          <p:nvPr/>
        </p:nvGrpSpPr>
        <p:grpSpPr>
          <a:xfrm>
            <a:off x="4614468" y="4134556"/>
            <a:ext cx="3626661" cy="1947334"/>
            <a:chOff x="3626661" y="3287889"/>
            <a:chExt cx="4106452" cy="2314222"/>
          </a:xfrm>
        </p:grpSpPr>
        <p:grpSp>
          <p:nvGrpSpPr>
            <p:cNvPr id="10" name="Group 75"/>
            <p:cNvGrpSpPr/>
            <p:nvPr/>
          </p:nvGrpSpPr>
          <p:grpSpPr>
            <a:xfrm>
              <a:off x="3626661" y="3287889"/>
              <a:ext cx="4106452" cy="2314222"/>
              <a:chOff x="3626661" y="3287889"/>
              <a:chExt cx="4106452" cy="2314222"/>
            </a:xfrm>
          </p:grpSpPr>
          <p:sp>
            <p:nvSpPr>
              <p:cNvPr id="75" name="Rounded Rectangle 74"/>
              <p:cNvSpPr/>
              <p:nvPr/>
            </p:nvSpPr>
            <p:spPr>
              <a:xfrm>
                <a:off x="3626661" y="3287889"/>
                <a:ext cx="4106452" cy="2314222"/>
              </a:xfrm>
              <a:prstGeom prst="roundRect">
                <a:avLst/>
              </a:prstGeom>
              <a:solidFill>
                <a:schemeClr val="accent3">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grpSp>
            <p:nvGrpSpPr>
              <p:cNvPr id="11" name="Group 90"/>
              <p:cNvGrpSpPr/>
              <p:nvPr/>
            </p:nvGrpSpPr>
            <p:grpSpPr>
              <a:xfrm>
                <a:off x="4117738" y="3654778"/>
                <a:ext cx="1027316" cy="1507066"/>
                <a:chOff x="5207152" y="3993446"/>
                <a:chExt cx="1227702" cy="846666"/>
              </a:xfrm>
            </p:grpSpPr>
            <p:sp>
              <p:nvSpPr>
                <p:cNvPr id="92" name="Rounded Rectangle 91"/>
                <p:cNvSpPr/>
                <p:nvPr/>
              </p:nvSpPr>
              <p:spPr>
                <a:xfrm>
                  <a:off x="5207152" y="3993446"/>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sz="900">
                    <a:solidFill>
                      <a:srgbClr val="FFFFFF"/>
                    </a:solidFill>
                  </a:endParaRPr>
                </a:p>
              </p:txBody>
            </p:sp>
            <p:sp>
              <p:nvSpPr>
                <p:cNvPr id="93" name="Rounded Rectangle 92"/>
                <p:cNvSpPr/>
                <p:nvPr/>
              </p:nvSpPr>
              <p:spPr>
                <a:xfrm>
                  <a:off x="5443250" y="4176888"/>
                  <a:ext cx="822264" cy="310445"/>
                </a:xfrm>
                <a:prstGeom prst="roundRect">
                  <a:avLst/>
                </a:prstGeom>
                <a:solidFill>
                  <a:srgbClr val="CCFF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900" dirty="0" smtClean="0">
                      <a:solidFill>
                        <a:srgbClr val="232C2F"/>
                      </a:solidFill>
                    </a:rPr>
                    <a:t>OTD instance</a:t>
                  </a:r>
                  <a:endParaRPr lang="en-US" sz="900" dirty="0">
                    <a:solidFill>
                      <a:srgbClr val="232C2F"/>
                    </a:solidFill>
                  </a:endParaRPr>
                </a:p>
              </p:txBody>
            </p:sp>
            <p:sp>
              <p:nvSpPr>
                <p:cNvPr id="94" name="TextBox 93"/>
                <p:cNvSpPr txBox="1"/>
                <p:nvPr/>
              </p:nvSpPr>
              <p:spPr>
                <a:xfrm>
                  <a:off x="5322798" y="4007555"/>
                  <a:ext cx="606795" cy="296333"/>
                </a:xfrm>
                <a:prstGeom prst="rect">
                  <a:avLst/>
                </a:prstGeom>
                <a:noFill/>
              </p:spPr>
              <p:txBody>
                <a:bodyPr wrap="none" lIns="0" tIns="0" rIns="0" bIns="0" rtlCol="0">
                  <a:noAutofit/>
                </a:bodyPr>
                <a:lstStyle/>
                <a:p>
                  <a:pPr fontAlgn="auto">
                    <a:lnSpc>
                      <a:spcPct val="90000"/>
                    </a:lnSpc>
                    <a:spcBef>
                      <a:spcPts val="0"/>
                    </a:spcBef>
                    <a:spcAft>
                      <a:spcPts val="0"/>
                    </a:spcAft>
                  </a:pPr>
                  <a:r>
                    <a:rPr lang="en-US" sz="900" b="1" dirty="0" smtClean="0">
                      <a:solidFill>
                        <a:srgbClr val="232C2F"/>
                      </a:solidFill>
                      <a:latin typeface="Calibri"/>
                      <a:cs typeface="+mn-cs"/>
                    </a:rPr>
                    <a:t>VM2</a:t>
                  </a:r>
                </a:p>
              </p:txBody>
            </p:sp>
          </p:grpSp>
          <p:grpSp>
            <p:nvGrpSpPr>
              <p:cNvPr id="13" name="Group 70"/>
              <p:cNvGrpSpPr/>
              <p:nvPr/>
            </p:nvGrpSpPr>
            <p:grpSpPr>
              <a:xfrm>
                <a:off x="5193040" y="3654780"/>
                <a:ext cx="1227702" cy="846666"/>
                <a:chOff x="5207152" y="3993446"/>
                <a:chExt cx="1227702" cy="846666"/>
              </a:xfrm>
            </p:grpSpPr>
            <p:sp>
              <p:nvSpPr>
                <p:cNvPr id="19" name="Rounded Rectangle 18"/>
                <p:cNvSpPr/>
                <p:nvPr/>
              </p:nvSpPr>
              <p:spPr>
                <a:xfrm>
                  <a:off x="5207152" y="3993446"/>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21" name="Rounded Rectangle 20"/>
                <p:cNvSpPr/>
                <p:nvPr/>
              </p:nvSpPr>
              <p:spPr>
                <a:xfrm>
                  <a:off x="5545827" y="4176888"/>
                  <a:ext cx="719686" cy="310445"/>
                </a:xfrm>
                <a:prstGeom prst="round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000" dirty="0" smtClean="0">
                      <a:solidFill>
                        <a:srgbClr val="FFFFFF"/>
                      </a:solidFill>
                    </a:rPr>
                    <a:t>WLS AS</a:t>
                  </a:r>
                  <a:endParaRPr lang="en-US" sz="1000" dirty="0">
                    <a:solidFill>
                      <a:srgbClr val="FFFFFF"/>
                    </a:solidFill>
                  </a:endParaRPr>
                </a:p>
              </p:txBody>
            </p:sp>
            <p:sp>
              <p:nvSpPr>
                <p:cNvPr id="72" name="Rounded Rectangle 71"/>
                <p:cNvSpPr/>
                <p:nvPr/>
              </p:nvSpPr>
              <p:spPr>
                <a:xfrm>
                  <a:off x="5542998" y="4498622"/>
                  <a:ext cx="736627" cy="299156"/>
                </a:xfrm>
                <a:prstGeom prst="round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000" dirty="0" smtClean="0">
                      <a:solidFill>
                        <a:srgbClr val="FFFFFF"/>
                      </a:solidFill>
                    </a:rPr>
                    <a:t>WLS MS1</a:t>
                  </a:r>
                  <a:endParaRPr lang="en-US" sz="1000" dirty="0">
                    <a:solidFill>
                      <a:srgbClr val="FFFFFF"/>
                    </a:solidFill>
                  </a:endParaRPr>
                </a:p>
              </p:txBody>
            </p:sp>
            <p:sp>
              <p:nvSpPr>
                <p:cNvPr id="69" name="TextBox 68"/>
                <p:cNvSpPr txBox="1"/>
                <p:nvPr/>
              </p:nvSpPr>
              <p:spPr>
                <a:xfrm>
                  <a:off x="5305933" y="4007555"/>
                  <a:ext cx="606795" cy="296333"/>
                </a:xfrm>
                <a:prstGeom prst="rect">
                  <a:avLst/>
                </a:prstGeom>
                <a:noFill/>
              </p:spPr>
              <p:txBody>
                <a:bodyPr wrap="none" lIns="0" tIns="0" rIns="0" bIns="0" rtlCol="0">
                  <a:noAutofit/>
                </a:bodyPr>
                <a:lstStyle/>
                <a:p>
                  <a:pPr fontAlgn="auto">
                    <a:lnSpc>
                      <a:spcPct val="90000"/>
                    </a:lnSpc>
                    <a:spcBef>
                      <a:spcPts val="0"/>
                    </a:spcBef>
                    <a:spcAft>
                      <a:spcPts val="0"/>
                    </a:spcAft>
                  </a:pPr>
                  <a:r>
                    <a:rPr lang="en-US" sz="1000" b="1" dirty="0" smtClean="0">
                      <a:solidFill>
                        <a:srgbClr val="5F5F5F"/>
                      </a:solidFill>
                      <a:latin typeface="Calibri"/>
                      <a:cs typeface="+mn-cs"/>
                    </a:rPr>
                    <a:t>VM3</a:t>
                  </a:r>
                </a:p>
              </p:txBody>
            </p:sp>
          </p:grpSp>
          <p:grpSp>
            <p:nvGrpSpPr>
              <p:cNvPr id="22" name="Group 76"/>
              <p:cNvGrpSpPr/>
              <p:nvPr/>
            </p:nvGrpSpPr>
            <p:grpSpPr>
              <a:xfrm>
                <a:off x="6460250" y="3651958"/>
                <a:ext cx="1227702" cy="846666"/>
                <a:chOff x="5207152" y="3993446"/>
                <a:chExt cx="1227702" cy="846666"/>
              </a:xfrm>
            </p:grpSpPr>
            <p:sp>
              <p:nvSpPr>
                <p:cNvPr id="78" name="Rounded Rectangle 77"/>
                <p:cNvSpPr/>
                <p:nvPr/>
              </p:nvSpPr>
              <p:spPr>
                <a:xfrm>
                  <a:off x="5207152" y="3993446"/>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80" name="Rounded Rectangle 79"/>
                <p:cNvSpPr/>
                <p:nvPr/>
              </p:nvSpPr>
              <p:spPr>
                <a:xfrm>
                  <a:off x="5472441" y="4329288"/>
                  <a:ext cx="736627" cy="299156"/>
                </a:xfrm>
                <a:prstGeom prst="round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000" dirty="0" smtClean="0">
                      <a:solidFill>
                        <a:srgbClr val="FFFFFF"/>
                      </a:solidFill>
                    </a:rPr>
                    <a:t>WLS MS2</a:t>
                  </a:r>
                  <a:endParaRPr lang="en-US" sz="1000" dirty="0">
                    <a:solidFill>
                      <a:srgbClr val="FFFFFF"/>
                    </a:solidFill>
                  </a:endParaRPr>
                </a:p>
              </p:txBody>
            </p:sp>
            <p:sp>
              <p:nvSpPr>
                <p:cNvPr id="81" name="TextBox 80"/>
                <p:cNvSpPr txBox="1"/>
                <p:nvPr/>
              </p:nvSpPr>
              <p:spPr>
                <a:xfrm>
                  <a:off x="5305933" y="4007555"/>
                  <a:ext cx="606795" cy="296333"/>
                </a:xfrm>
                <a:prstGeom prst="rect">
                  <a:avLst/>
                </a:prstGeom>
                <a:noFill/>
              </p:spPr>
              <p:txBody>
                <a:bodyPr wrap="none" lIns="0" tIns="0" rIns="0" bIns="0" rtlCol="0">
                  <a:noAutofit/>
                </a:bodyPr>
                <a:lstStyle/>
                <a:p>
                  <a:pPr fontAlgn="auto">
                    <a:lnSpc>
                      <a:spcPct val="90000"/>
                    </a:lnSpc>
                    <a:spcBef>
                      <a:spcPts val="0"/>
                    </a:spcBef>
                    <a:spcAft>
                      <a:spcPts val="0"/>
                    </a:spcAft>
                  </a:pPr>
                  <a:r>
                    <a:rPr lang="en-US" sz="1000" b="1" dirty="0" smtClean="0">
                      <a:solidFill>
                        <a:srgbClr val="5F5F5F"/>
                      </a:solidFill>
                      <a:latin typeface="Calibri"/>
                      <a:cs typeface="+mn-cs"/>
                    </a:rPr>
                    <a:t>VM4</a:t>
                  </a:r>
                </a:p>
              </p:txBody>
            </p:sp>
          </p:grpSp>
          <p:grpSp>
            <p:nvGrpSpPr>
              <p:cNvPr id="23" name="Group 81"/>
              <p:cNvGrpSpPr/>
              <p:nvPr/>
            </p:nvGrpSpPr>
            <p:grpSpPr>
              <a:xfrm>
                <a:off x="4008182" y="4169976"/>
                <a:ext cx="984981" cy="1315155"/>
                <a:chOff x="5242967" y="3981728"/>
                <a:chExt cx="1227702" cy="846666"/>
              </a:xfrm>
            </p:grpSpPr>
            <p:sp>
              <p:nvSpPr>
                <p:cNvPr id="83" name="Rounded Rectangle 82"/>
                <p:cNvSpPr/>
                <p:nvPr/>
              </p:nvSpPr>
              <p:spPr>
                <a:xfrm>
                  <a:off x="5242967" y="3981728"/>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84" name="Rounded Rectangle 83"/>
                <p:cNvSpPr/>
                <p:nvPr/>
              </p:nvSpPr>
              <p:spPr>
                <a:xfrm>
                  <a:off x="5419578" y="4176888"/>
                  <a:ext cx="898812" cy="310445"/>
                </a:xfrm>
                <a:prstGeom prst="roundRect">
                  <a:avLst/>
                </a:prstGeom>
                <a:solidFill>
                  <a:srgbClr val="CCFF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900" dirty="0" smtClean="0">
                      <a:solidFill>
                        <a:srgbClr val="232C2F"/>
                      </a:solidFill>
                    </a:rPr>
                    <a:t>OTD instance</a:t>
                  </a:r>
                  <a:endParaRPr lang="en-US" sz="900" dirty="0">
                    <a:solidFill>
                      <a:srgbClr val="232C2F"/>
                    </a:solidFill>
                  </a:endParaRPr>
                </a:p>
              </p:txBody>
            </p:sp>
            <p:sp>
              <p:nvSpPr>
                <p:cNvPr id="86" name="TextBox 85"/>
                <p:cNvSpPr txBox="1"/>
                <p:nvPr/>
              </p:nvSpPr>
              <p:spPr>
                <a:xfrm>
                  <a:off x="5305933" y="4007555"/>
                  <a:ext cx="606795" cy="296333"/>
                </a:xfrm>
                <a:prstGeom prst="rect">
                  <a:avLst/>
                </a:prstGeom>
                <a:noFill/>
              </p:spPr>
              <p:txBody>
                <a:bodyPr wrap="none" lIns="0" tIns="0" rIns="0" bIns="0" rtlCol="0">
                  <a:noAutofit/>
                </a:bodyPr>
                <a:lstStyle/>
                <a:p>
                  <a:pPr fontAlgn="auto">
                    <a:lnSpc>
                      <a:spcPct val="90000"/>
                    </a:lnSpc>
                    <a:spcBef>
                      <a:spcPts val="0"/>
                    </a:spcBef>
                    <a:spcAft>
                      <a:spcPts val="0"/>
                    </a:spcAft>
                  </a:pPr>
                  <a:r>
                    <a:rPr lang="en-US" sz="1000" b="1" dirty="0" smtClean="0">
                      <a:solidFill>
                        <a:srgbClr val="5F5F5F"/>
                      </a:solidFill>
                      <a:latin typeface="Calibri"/>
                      <a:cs typeface="+mn-cs"/>
                    </a:rPr>
                    <a:t>VM1</a:t>
                  </a:r>
                </a:p>
              </p:txBody>
            </p:sp>
          </p:grpSp>
          <p:grpSp>
            <p:nvGrpSpPr>
              <p:cNvPr id="24" name="Group 86"/>
              <p:cNvGrpSpPr/>
              <p:nvPr/>
            </p:nvGrpSpPr>
            <p:grpSpPr>
              <a:xfrm>
                <a:off x="5201499" y="4679247"/>
                <a:ext cx="1227702" cy="809975"/>
                <a:chOff x="5207152" y="3993446"/>
                <a:chExt cx="1227702" cy="846666"/>
              </a:xfrm>
            </p:grpSpPr>
            <p:sp>
              <p:nvSpPr>
                <p:cNvPr id="88" name="Rounded Rectangle 87"/>
                <p:cNvSpPr/>
                <p:nvPr/>
              </p:nvSpPr>
              <p:spPr>
                <a:xfrm>
                  <a:off x="5207152" y="3993446"/>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89" name="Rounded Rectangle 88"/>
                <p:cNvSpPr/>
                <p:nvPr/>
              </p:nvSpPr>
              <p:spPr>
                <a:xfrm>
                  <a:off x="5472441" y="4329288"/>
                  <a:ext cx="736627" cy="299156"/>
                </a:xfrm>
                <a:prstGeom prst="round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000" dirty="0" smtClean="0">
                      <a:solidFill>
                        <a:srgbClr val="FFFFFF"/>
                      </a:solidFill>
                    </a:rPr>
                    <a:t>WLS MS3</a:t>
                  </a:r>
                  <a:endParaRPr lang="en-US" sz="1000" dirty="0">
                    <a:solidFill>
                      <a:srgbClr val="FFFFFF"/>
                    </a:solidFill>
                  </a:endParaRPr>
                </a:p>
              </p:txBody>
            </p:sp>
            <p:sp>
              <p:nvSpPr>
                <p:cNvPr id="90" name="TextBox 89"/>
                <p:cNvSpPr txBox="1"/>
                <p:nvPr/>
              </p:nvSpPr>
              <p:spPr>
                <a:xfrm>
                  <a:off x="5305933" y="4007555"/>
                  <a:ext cx="606795" cy="296333"/>
                </a:xfrm>
                <a:prstGeom prst="rect">
                  <a:avLst/>
                </a:prstGeom>
                <a:noFill/>
              </p:spPr>
              <p:txBody>
                <a:bodyPr wrap="none" lIns="0" tIns="0" rIns="0" bIns="0" rtlCol="0">
                  <a:noAutofit/>
                </a:bodyPr>
                <a:lstStyle/>
                <a:p>
                  <a:pPr fontAlgn="auto">
                    <a:lnSpc>
                      <a:spcPct val="90000"/>
                    </a:lnSpc>
                    <a:spcBef>
                      <a:spcPts val="0"/>
                    </a:spcBef>
                    <a:spcAft>
                      <a:spcPts val="0"/>
                    </a:spcAft>
                  </a:pPr>
                  <a:r>
                    <a:rPr lang="en-US" sz="1000" b="1" dirty="0" smtClean="0">
                      <a:solidFill>
                        <a:srgbClr val="5F5F5F"/>
                      </a:solidFill>
                      <a:latin typeface="Calibri"/>
                      <a:cs typeface="+mn-cs"/>
                    </a:rPr>
                    <a:t>VM5</a:t>
                  </a:r>
                </a:p>
              </p:txBody>
            </p:sp>
          </p:grpSp>
        </p:grpSp>
        <p:sp>
          <p:nvSpPr>
            <p:cNvPr id="95" name="TextBox 94"/>
            <p:cNvSpPr txBox="1"/>
            <p:nvPr/>
          </p:nvSpPr>
          <p:spPr>
            <a:xfrm>
              <a:off x="3908892" y="3372556"/>
              <a:ext cx="987806" cy="239889"/>
            </a:xfrm>
            <a:prstGeom prst="rect">
              <a:avLst/>
            </a:prstGeom>
            <a:noFill/>
          </p:spPr>
          <p:txBody>
            <a:bodyPr wrap="none" lIns="0" tIns="0" rIns="0" bIns="0" rtlCol="0">
              <a:noAutofit/>
            </a:bodyPr>
            <a:lstStyle/>
            <a:p>
              <a:pPr fontAlgn="auto">
                <a:lnSpc>
                  <a:spcPct val="90000"/>
                </a:lnSpc>
                <a:spcBef>
                  <a:spcPts val="0"/>
                </a:spcBef>
                <a:spcAft>
                  <a:spcPts val="0"/>
                </a:spcAft>
              </a:pPr>
              <a:r>
                <a:rPr lang="en-US" sz="1100" dirty="0" smtClean="0">
                  <a:solidFill>
                    <a:srgbClr val="5F5F5F"/>
                  </a:solidFill>
                  <a:latin typeface="Calibri"/>
                  <a:cs typeface="+mn-cs"/>
                </a:rPr>
                <a:t>JCS instance 1</a:t>
              </a:r>
            </a:p>
          </p:txBody>
        </p:sp>
      </p:grpSp>
      <p:sp>
        <p:nvSpPr>
          <p:cNvPr id="67588" name="Bent Arrow 67587"/>
          <p:cNvSpPr/>
          <p:nvPr/>
        </p:nvSpPr>
        <p:spPr>
          <a:xfrm rot="10800000">
            <a:off x="8339908" y="4445001"/>
            <a:ext cx="940820" cy="868680"/>
          </a:xfrm>
          <a:prstGeom prst="ben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5F5F5F"/>
              </a:solidFill>
            </a:endParaRPr>
          </a:p>
        </p:txBody>
      </p:sp>
      <p:sp>
        <p:nvSpPr>
          <p:cNvPr id="101" name="TextBox 100"/>
          <p:cNvSpPr txBox="1"/>
          <p:nvPr/>
        </p:nvSpPr>
        <p:spPr>
          <a:xfrm>
            <a:off x="9426495" y="4552244"/>
            <a:ext cx="2229620" cy="1159934"/>
          </a:xfrm>
          <a:prstGeom prst="rect">
            <a:avLst/>
          </a:prstGeom>
          <a:noFill/>
        </p:spPr>
        <p:txBody>
          <a:bodyPr wrap="square" lIns="0" tIns="0" rIns="0" bIns="0" rtlCol="0">
            <a:noAutofit/>
          </a:bodyPr>
          <a:lstStyle/>
          <a:p>
            <a:pPr marL="285750" indent="-285750" fontAlgn="auto">
              <a:lnSpc>
                <a:spcPct val="90000"/>
              </a:lnSpc>
              <a:spcBef>
                <a:spcPts val="0"/>
              </a:spcBef>
              <a:spcAft>
                <a:spcPts val="0"/>
              </a:spcAft>
              <a:buFont typeface="Arial"/>
              <a:buChar char="•"/>
            </a:pPr>
            <a:r>
              <a:rPr lang="en-US" sz="1400" dirty="0" err="1" smtClean="0">
                <a:solidFill>
                  <a:srgbClr val="5F5F5F"/>
                </a:solidFill>
                <a:latin typeface="Calibri"/>
                <a:cs typeface="+mn-cs"/>
              </a:rPr>
              <a:t>PaaS</a:t>
            </a:r>
            <a:r>
              <a:rPr lang="en-US" sz="1400" dirty="0" smtClean="0">
                <a:solidFill>
                  <a:srgbClr val="5F5F5F"/>
                </a:solidFill>
                <a:latin typeface="Calibri"/>
                <a:cs typeface="+mn-cs"/>
              </a:rPr>
              <a:t> service manager has pre-built orchestration with networking defined. </a:t>
            </a:r>
          </a:p>
          <a:p>
            <a:pPr marL="285750" indent="-285750" fontAlgn="auto">
              <a:lnSpc>
                <a:spcPct val="90000"/>
              </a:lnSpc>
              <a:spcBef>
                <a:spcPts val="0"/>
              </a:spcBef>
              <a:spcAft>
                <a:spcPts val="0"/>
              </a:spcAft>
              <a:buFont typeface="Arial"/>
              <a:buChar char="•"/>
            </a:pPr>
            <a:r>
              <a:rPr lang="en-US" sz="1400" dirty="0" smtClean="0">
                <a:solidFill>
                  <a:srgbClr val="5F5F5F"/>
                </a:solidFill>
                <a:latin typeface="Calibri"/>
                <a:cs typeface="+mn-cs"/>
              </a:rPr>
              <a:t>Uses pre-built service manager templates for MW components</a:t>
            </a:r>
          </a:p>
        </p:txBody>
      </p:sp>
      <p:sp>
        <p:nvSpPr>
          <p:cNvPr id="102" name="Rectangle 101"/>
          <p:cNvSpPr/>
          <p:nvPr/>
        </p:nvSpPr>
        <p:spPr>
          <a:xfrm>
            <a:off x="2283242" y="4667956"/>
            <a:ext cx="1114810" cy="705554"/>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r>
              <a:rPr lang="en-US" sz="1400" dirty="0" smtClean="0">
                <a:solidFill>
                  <a:srgbClr val="FFFFFF"/>
                </a:solidFill>
              </a:rPr>
              <a:t>Nimbula </a:t>
            </a:r>
            <a:r>
              <a:rPr lang="en-US" sz="1400" dirty="0" err="1" smtClean="0">
                <a:solidFill>
                  <a:srgbClr val="FFFFFF"/>
                </a:solidFill>
              </a:rPr>
              <a:t>IaaS</a:t>
            </a:r>
            <a:endParaRPr lang="en-US" sz="1400" dirty="0">
              <a:solidFill>
                <a:srgbClr val="FFFFFF"/>
              </a:solidFill>
            </a:endParaRPr>
          </a:p>
        </p:txBody>
      </p:sp>
      <p:sp>
        <p:nvSpPr>
          <p:cNvPr id="103" name="Right Arrow 102"/>
          <p:cNvSpPr/>
          <p:nvPr/>
        </p:nvSpPr>
        <p:spPr>
          <a:xfrm rot="10800000">
            <a:off x="3536336" y="4792134"/>
            <a:ext cx="766735" cy="395111"/>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sp>
        <p:nvSpPr>
          <p:cNvPr id="104" name="TextBox 103"/>
          <p:cNvSpPr txBox="1"/>
          <p:nvPr/>
        </p:nvSpPr>
        <p:spPr>
          <a:xfrm>
            <a:off x="3496830" y="5302957"/>
            <a:ext cx="1326482" cy="366887"/>
          </a:xfrm>
          <a:prstGeom prst="rect">
            <a:avLst/>
          </a:prstGeom>
          <a:noFill/>
        </p:spPr>
        <p:txBody>
          <a:bodyPr wrap="square" lIns="0" tIns="0" rIns="0" bIns="0" rtlCol="0">
            <a:noAutofit/>
          </a:bodyPr>
          <a:lstStyle/>
          <a:p>
            <a:pPr fontAlgn="auto">
              <a:lnSpc>
                <a:spcPct val="90000"/>
              </a:lnSpc>
              <a:spcBef>
                <a:spcPts val="0"/>
              </a:spcBef>
              <a:spcAft>
                <a:spcPts val="0"/>
              </a:spcAft>
            </a:pPr>
            <a:r>
              <a:rPr lang="en-US" sz="1200" dirty="0" smtClean="0">
                <a:solidFill>
                  <a:srgbClr val="5F5F5F"/>
                </a:solidFill>
                <a:latin typeface="Calibri"/>
                <a:cs typeface="+mn-cs"/>
              </a:rPr>
              <a:t>Use Nimbula orchestration API</a:t>
            </a:r>
          </a:p>
        </p:txBody>
      </p:sp>
      <p:sp>
        <p:nvSpPr>
          <p:cNvPr id="106" name="Right Arrow 105"/>
          <p:cNvSpPr/>
          <p:nvPr/>
        </p:nvSpPr>
        <p:spPr>
          <a:xfrm rot="10800000">
            <a:off x="1143033" y="4845756"/>
            <a:ext cx="871145" cy="395111"/>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lnSpc>
                <a:spcPct val="90000"/>
              </a:lnSpc>
              <a:spcBef>
                <a:spcPts val="0"/>
              </a:spcBef>
              <a:spcAft>
                <a:spcPts val="0"/>
              </a:spcAft>
            </a:pPr>
            <a:endParaRPr lang="en-US">
              <a:solidFill>
                <a:srgbClr val="FFFFFF"/>
              </a:solidFill>
            </a:endParaRPr>
          </a:p>
        </p:txBody>
      </p:sp>
      <p:pic>
        <p:nvPicPr>
          <p:cNvPr id="107" name="Picture 4" descr="Exalogic_1up_0074.png"/>
          <p:cNvPicPr>
            <a:picLocks noChangeAspect="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365383" y="4507202"/>
            <a:ext cx="495419" cy="10525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9" name="TextBox 108"/>
          <p:cNvSpPr txBox="1"/>
          <p:nvPr/>
        </p:nvSpPr>
        <p:spPr>
          <a:xfrm>
            <a:off x="996265" y="5370690"/>
            <a:ext cx="1326482" cy="366887"/>
          </a:xfrm>
          <a:prstGeom prst="rect">
            <a:avLst/>
          </a:prstGeom>
          <a:noFill/>
        </p:spPr>
        <p:txBody>
          <a:bodyPr wrap="square" lIns="0" tIns="0" rIns="0" bIns="0" rtlCol="0">
            <a:noAutofit/>
          </a:bodyPr>
          <a:lstStyle/>
          <a:p>
            <a:pPr marL="171450" indent="-171450" fontAlgn="auto">
              <a:lnSpc>
                <a:spcPct val="90000"/>
              </a:lnSpc>
              <a:spcBef>
                <a:spcPts val="0"/>
              </a:spcBef>
              <a:spcAft>
                <a:spcPts val="0"/>
              </a:spcAft>
              <a:buFontTx/>
              <a:buChar char="-"/>
            </a:pPr>
            <a:r>
              <a:rPr lang="en-US" sz="1200" dirty="0" smtClean="0">
                <a:solidFill>
                  <a:srgbClr val="5F5F5F"/>
                </a:solidFill>
                <a:latin typeface="Calibri"/>
                <a:cs typeface="+mn-cs"/>
              </a:rPr>
              <a:t>Run orchestration</a:t>
            </a:r>
          </a:p>
          <a:p>
            <a:pPr marL="171450" indent="-171450" fontAlgn="auto">
              <a:lnSpc>
                <a:spcPct val="90000"/>
              </a:lnSpc>
              <a:spcBef>
                <a:spcPts val="0"/>
              </a:spcBef>
              <a:spcAft>
                <a:spcPts val="0"/>
              </a:spcAft>
              <a:buFontTx/>
              <a:buChar char="-"/>
            </a:pPr>
            <a:r>
              <a:rPr lang="en-US" sz="1200" dirty="0" smtClean="0">
                <a:solidFill>
                  <a:srgbClr val="5F5F5F"/>
                </a:solidFill>
                <a:latin typeface="Calibri"/>
                <a:cs typeface="+mn-cs"/>
              </a:rPr>
              <a:t>Provision VMs on Exalogic nodes</a:t>
            </a:r>
          </a:p>
        </p:txBody>
      </p:sp>
      <p:sp>
        <p:nvSpPr>
          <p:cNvPr id="51"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Example Java Cloud Service Workflow In Private Cloud</a:t>
            </a:r>
            <a:endParaRPr lang="en-US" dirty="0"/>
          </a:p>
        </p:txBody>
      </p:sp>
      <p:sp>
        <p:nvSpPr>
          <p:cNvPr id="52"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18</a:t>
            </a:fld>
            <a:endParaRPr lang="en-US" sz="850" dirty="0"/>
          </a:p>
        </p:txBody>
      </p:sp>
    </p:spTree>
    <p:extLst>
      <p:ext uri="{BB962C8B-B14F-4D97-AF65-F5344CB8AC3E}">
        <p14:creationId xmlns:p14="http://schemas.microsoft.com/office/powerpoint/2010/main" xmlns="" val="2122793052"/>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309600" y="2272110"/>
            <a:ext cx="4593600" cy="3976290"/>
            <a:chOff x="309600" y="2519053"/>
            <a:chExt cx="4593600" cy="3976290"/>
          </a:xfrm>
        </p:grpSpPr>
        <p:sp>
          <p:nvSpPr>
            <p:cNvPr id="61" name="Rectangle 60"/>
            <p:cNvSpPr>
              <a:spLocks noChangeArrowheads="1"/>
            </p:cNvSpPr>
            <p:nvPr/>
          </p:nvSpPr>
          <p:spPr bwMode="auto">
            <a:xfrm rot="10800000">
              <a:off x="517852" y="5647800"/>
              <a:ext cx="4162999" cy="774618"/>
            </a:xfrm>
            <a:prstGeom prst="rect">
              <a:avLst/>
            </a:prstGeom>
            <a:solidFill>
              <a:srgbClr val="EEEEEE"/>
            </a:solidFill>
            <a:ln w="9525">
              <a:noFill/>
              <a:round/>
              <a:headEnd/>
              <a:tailEnd/>
            </a:ln>
            <a:effectLst/>
          </p:spPr>
          <p:txBody>
            <a:bodyPr anchor="ctr"/>
            <a:lstStyle/>
            <a:p>
              <a:pPr algn="ctr" defTabSz="1218987" fontAlgn="auto">
                <a:spcBef>
                  <a:spcPts val="0"/>
                </a:spcBef>
                <a:spcAft>
                  <a:spcPts val="0"/>
                </a:spcAft>
              </a:pPr>
              <a:endParaRPr lang="en-US" sz="1050" kern="0" dirty="0">
                <a:solidFill>
                  <a:schemeClr val="bg1"/>
                </a:solidFill>
                <a:latin typeface="+mn-lt"/>
                <a:ea typeface="+mn-ea"/>
              </a:endParaRPr>
            </a:p>
          </p:txBody>
        </p:sp>
        <p:sp>
          <p:nvSpPr>
            <p:cNvPr id="63" name="Rectangle 62"/>
            <p:cNvSpPr>
              <a:spLocks noChangeArrowheads="1"/>
            </p:cNvSpPr>
            <p:nvPr/>
          </p:nvSpPr>
          <p:spPr bwMode="auto">
            <a:xfrm>
              <a:off x="517853" y="2520000"/>
              <a:ext cx="4162999" cy="701793"/>
            </a:xfrm>
            <a:prstGeom prst="rect">
              <a:avLst/>
            </a:prstGeom>
            <a:solidFill>
              <a:srgbClr val="EEEEEE"/>
            </a:solidFill>
            <a:ln w="9525">
              <a:noFill/>
              <a:round/>
              <a:headEnd/>
              <a:tailEnd/>
            </a:ln>
            <a:effectLst/>
          </p:spPr>
          <p:txBody>
            <a:bodyPr anchor="ctr"/>
            <a:lstStyle/>
            <a:p>
              <a:pPr algn="ctr" defTabSz="1218987" fontAlgn="auto">
                <a:spcBef>
                  <a:spcPts val="0"/>
                </a:spcBef>
                <a:spcAft>
                  <a:spcPts val="0"/>
                </a:spcAft>
                <a:defRPr/>
              </a:pPr>
              <a:endParaRPr lang="en-US" sz="1050" kern="0" dirty="0">
                <a:solidFill>
                  <a:schemeClr val="bg1"/>
                </a:solidFill>
                <a:latin typeface="+mn-lt"/>
                <a:ea typeface="+mn-ea"/>
              </a:endParaRPr>
            </a:p>
          </p:txBody>
        </p:sp>
        <p:sp>
          <p:nvSpPr>
            <p:cNvPr id="64" name="Rectangle 63"/>
            <p:cNvSpPr>
              <a:spLocks noChangeArrowheads="1"/>
            </p:cNvSpPr>
            <p:nvPr/>
          </p:nvSpPr>
          <p:spPr bwMode="auto">
            <a:xfrm>
              <a:off x="309600" y="3189599"/>
              <a:ext cx="4593600" cy="2651760"/>
            </a:xfrm>
            <a:prstGeom prst="rect">
              <a:avLst/>
            </a:prstGeom>
            <a:solidFill>
              <a:schemeClr val="accent4">
                <a:lumMod val="20000"/>
                <a:lumOff val="80000"/>
              </a:schemeClr>
            </a:solidFill>
            <a:ln w="9525">
              <a:noFill/>
              <a:round/>
              <a:headEnd/>
              <a:tailEnd/>
            </a:ln>
            <a:effectLst/>
          </p:spPr>
          <p:txBody>
            <a:bodyPr anchor="ctr"/>
            <a:lstStyle/>
            <a:p>
              <a:pPr algn="ctr" defTabSz="1218987" fontAlgn="auto">
                <a:spcBef>
                  <a:spcPts val="0"/>
                </a:spcBef>
                <a:spcAft>
                  <a:spcPts val="0"/>
                </a:spcAft>
                <a:defRPr/>
              </a:pPr>
              <a:endParaRPr lang="en-US" sz="1050" kern="0" dirty="0">
                <a:solidFill>
                  <a:schemeClr val="bg1"/>
                </a:solidFill>
                <a:latin typeface="+mn-lt"/>
                <a:ea typeface="+mn-ea"/>
              </a:endParaRPr>
            </a:p>
          </p:txBody>
        </p:sp>
        <p:sp>
          <p:nvSpPr>
            <p:cNvPr id="65" name="Rectangle 64"/>
            <p:cNvSpPr>
              <a:spLocks noChangeArrowheads="1"/>
            </p:cNvSpPr>
            <p:nvPr/>
          </p:nvSpPr>
          <p:spPr bwMode="auto">
            <a:xfrm>
              <a:off x="821722" y="3247200"/>
              <a:ext cx="3555262" cy="461473"/>
            </a:xfrm>
            <a:prstGeom prst="rect">
              <a:avLst/>
            </a:prstGeom>
            <a:solidFill>
              <a:schemeClr val="accent1"/>
            </a:solidFill>
            <a:ln w="9525">
              <a:noFill/>
              <a:round/>
              <a:headEnd/>
              <a:tailEnd/>
            </a:ln>
            <a:effectLst/>
          </p:spPr>
          <p:txBody>
            <a:bodyPr anchor="ctr"/>
            <a:lstStyle/>
            <a:p>
              <a:pPr algn="ctr" defTabSz="1218987" fontAlgn="auto">
                <a:spcBef>
                  <a:spcPts val="0"/>
                </a:spcBef>
                <a:spcAft>
                  <a:spcPts val="0"/>
                </a:spcAft>
                <a:defRPr/>
              </a:pPr>
              <a:r>
                <a:rPr lang="en-US" sz="1050" b="1" kern="0" dirty="0">
                  <a:solidFill>
                    <a:schemeClr val="bg1"/>
                  </a:solidFill>
                  <a:latin typeface="+mn-lt"/>
                  <a:ea typeface="+mn-ea"/>
                </a:rPr>
                <a:t>DIGITAL ENGAGEMENT </a:t>
              </a:r>
            </a:p>
          </p:txBody>
        </p:sp>
        <p:sp>
          <p:nvSpPr>
            <p:cNvPr id="66" name="Rectangle 65"/>
            <p:cNvSpPr>
              <a:spLocks noChangeArrowheads="1"/>
            </p:cNvSpPr>
            <p:nvPr/>
          </p:nvSpPr>
          <p:spPr bwMode="auto">
            <a:xfrm>
              <a:off x="821722" y="4288350"/>
              <a:ext cx="3555262" cy="461473"/>
            </a:xfrm>
            <a:prstGeom prst="rect">
              <a:avLst/>
            </a:prstGeom>
            <a:solidFill>
              <a:schemeClr val="accent1"/>
            </a:solidFill>
            <a:ln w="9525">
              <a:noFill/>
              <a:round/>
              <a:headEnd/>
              <a:tailEnd/>
            </a:ln>
            <a:effectLst/>
          </p:spPr>
          <p:txBody>
            <a:bodyPr anchor="ctr"/>
            <a:lstStyle/>
            <a:p>
              <a:pPr algn="ctr" defTabSz="1218987" fontAlgn="auto">
                <a:spcBef>
                  <a:spcPts val="0"/>
                </a:spcBef>
                <a:spcAft>
                  <a:spcPts val="0"/>
                </a:spcAft>
                <a:defRPr/>
              </a:pPr>
              <a:r>
                <a:rPr lang="en-US" sz="1050" b="1" kern="0" cap="all" dirty="0">
                  <a:solidFill>
                    <a:schemeClr val="bg1"/>
                  </a:solidFill>
                  <a:latin typeface="+mn-lt"/>
                  <a:ea typeface="+mn-ea"/>
                </a:rPr>
                <a:t>APPLICATION </a:t>
              </a:r>
              <a:r>
                <a:rPr lang="en-US" sz="1050" b="1" kern="0" cap="all" dirty="0" smtClean="0">
                  <a:solidFill>
                    <a:schemeClr val="bg1"/>
                  </a:solidFill>
                  <a:latin typeface="+mn-lt"/>
                  <a:ea typeface="+mn-ea"/>
                </a:rPr>
                <a:t>&amp; Data </a:t>
              </a:r>
              <a:r>
                <a:rPr lang="en-US" sz="1050" b="1" kern="0" cap="all" dirty="0">
                  <a:solidFill>
                    <a:schemeClr val="bg1"/>
                  </a:solidFill>
                  <a:latin typeface="+mn-lt"/>
                  <a:ea typeface="+mn-ea"/>
                </a:rPr>
                <a:t>Integration</a:t>
              </a:r>
            </a:p>
          </p:txBody>
        </p:sp>
        <p:sp>
          <p:nvSpPr>
            <p:cNvPr id="68" name="Rectangle 67"/>
            <p:cNvSpPr>
              <a:spLocks noChangeArrowheads="1"/>
            </p:cNvSpPr>
            <p:nvPr/>
          </p:nvSpPr>
          <p:spPr bwMode="auto">
            <a:xfrm rot="16200000">
              <a:off x="-711359" y="4332842"/>
              <a:ext cx="2560320" cy="374396"/>
            </a:xfrm>
            <a:prstGeom prst="rect">
              <a:avLst/>
            </a:prstGeom>
            <a:solidFill>
              <a:schemeClr val="accent1"/>
            </a:solidFill>
            <a:ln w="9525">
              <a:noFill/>
              <a:round/>
              <a:headEnd/>
              <a:tailEnd/>
            </a:ln>
            <a:effectLst/>
          </p:spPr>
          <p:txBody>
            <a:bodyPr anchor="ctr"/>
            <a:lstStyle/>
            <a:p>
              <a:pPr algn="ctr" defTabSz="1218987" fontAlgn="auto">
                <a:lnSpc>
                  <a:spcPct val="80000"/>
                </a:lnSpc>
                <a:spcBef>
                  <a:spcPts val="0"/>
                </a:spcBef>
                <a:spcAft>
                  <a:spcPts val="0"/>
                </a:spcAft>
                <a:defRPr/>
              </a:pPr>
              <a:r>
                <a:rPr lang="en-US" sz="1050" kern="0" dirty="0" smtClean="0">
                  <a:solidFill>
                    <a:schemeClr val="bg1"/>
                  </a:solidFill>
                  <a:latin typeface="+mn-lt"/>
                  <a:ea typeface="+mn-ea"/>
                </a:rPr>
                <a:t>IDENTITY</a:t>
              </a:r>
              <a:br>
                <a:rPr lang="en-US" sz="1050" kern="0" dirty="0" smtClean="0">
                  <a:solidFill>
                    <a:schemeClr val="bg1"/>
                  </a:solidFill>
                  <a:latin typeface="+mn-lt"/>
                  <a:ea typeface="+mn-ea"/>
                </a:rPr>
              </a:br>
              <a:r>
                <a:rPr lang="en-US" sz="1050" kern="0" dirty="0" smtClean="0">
                  <a:solidFill>
                    <a:schemeClr val="bg1"/>
                  </a:solidFill>
                  <a:latin typeface="+mn-lt"/>
                  <a:ea typeface="+mn-ea"/>
                </a:rPr>
                <a:t> MANAGEMENT</a:t>
              </a:r>
              <a:endParaRPr lang="en-US" sz="1050" kern="0" dirty="0">
                <a:solidFill>
                  <a:schemeClr val="bg1"/>
                </a:solidFill>
                <a:latin typeface="+mn-lt"/>
                <a:ea typeface="+mn-ea"/>
              </a:endParaRPr>
            </a:p>
          </p:txBody>
        </p:sp>
        <p:sp>
          <p:nvSpPr>
            <p:cNvPr id="69" name="Rectangle 68"/>
            <p:cNvSpPr>
              <a:spLocks noChangeArrowheads="1"/>
            </p:cNvSpPr>
            <p:nvPr/>
          </p:nvSpPr>
          <p:spPr bwMode="auto">
            <a:xfrm rot="16200000">
              <a:off x="3360243" y="4322040"/>
              <a:ext cx="2560320" cy="396000"/>
            </a:xfrm>
            <a:prstGeom prst="rect">
              <a:avLst/>
            </a:prstGeom>
            <a:solidFill>
              <a:schemeClr val="accent5">
                <a:lumMod val="75000"/>
              </a:schemeClr>
            </a:solidFill>
            <a:ln w="9525">
              <a:noFill/>
              <a:round/>
              <a:headEnd/>
              <a:tailEnd/>
            </a:ln>
            <a:effectLst/>
          </p:spPr>
          <p:txBody>
            <a:bodyPr anchor="ctr"/>
            <a:lstStyle/>
            <a:p>
              <a:pPr algn="ctr" defTabSz="1218987" fontAlgn="auto">
                <a:lnSpc>
                  <a:spcPct val="80000"/>
                </a:lnSpc>
                <a:spcBef>
                  <a:spcPts val="0"/>
                </a:spcBef>
                <a:spcAft>
                  <a:spcPts val="0"/>
                </a:spcAft>
                <a:defRPr/>
              </a:pPr>
              <a:r>
                <a:rPr lang="en-US" sz="1050" kern="0" dirty="0">
                  <a:solidFill>
                    <a:schemeClr val="bg1"/>
                  </a:solidFill>
                  <a:latin typeface="+mn-lt"/>
                  <a:ea typeface="+mn-ea"/>
                </a:rPr>
                <a:t>SYSTEMS</a:t>
              </a:r>
            </a:p>
            <a:p>
              <a:pPr algn="ctr" defTabSz="1218987" fontAlgn="auto">
                <a:lnSpc>
                  <a:spcPct val="80000"/>
                </a:lnSpc>
                <a:spcBef>
                  <a:spcPts val="0"/>
                </a:spcBef>
                <a:spcAft>
                  <a:spcPts val="0"/>
                </a:spcAft>
                <a:defRPr/>
              </a:pPr>
              <a:r>
                <a:rPr lang="en-US" sz="1050" kern="0" dirty="0">
                  <a:solidFill>
                    <a:schemeClr val="bg1"/>
                  </a:solidFill>
                  <a:latin typeface="+mn-lt"/>
                  <a:ea typeface="+mn-ea"/>
                </a:rPr>
                <a:t>MANAGEMENT</a:t>
              </a:r>
            </a:p>
          </p:txBody>
        </p:sp>
        <p:sp>
          <p:nvSpPr>
            <p:cNvPr id="70" name="Rectangle 69"/>
            <p:cNvSpPr>
              <a:spLocks noChangeArrowheads="1"/>
            </p:cNvSpPr>
            <p:nvPr/>
          </p:nvSpPr>
          <p:spPr bwMode="auto">
            <a:xfrm>
              <a:off x="821722" y="4808926"/>
              <a:ext cx="3555262" cy="461473"/>
            </a:xfrm>
            <a:prstGeom prst="rect">
              <a:avLst/>
            </a:prstGeom>
            <a:solidFill>
              <a:schemeClr val="accent5">
                <a:lumMod val="75000"/>
              </a:schemeClr>
            </a:solidFill>
            <a:ln w="9525">
              <a:noFill/>
              <a:round/>
              <a:headEnd/>
              <a:tailEnd/>
            </a:ln>
            <a:effectLst/>
          </p:spPr>
          <p:txBody>
            <a:bodyPr anchor="ctr"/>
            <a:lstStyle/>
            <a:p>
              <a:pPr algn="ctr" defTabSz="1217613">
                <a:defRPr/>
              </a:pPr>
              <a:r>
                <a:rPr lang="en-US" sz="1050" b="1" dirty="0">
                  <a:solidFill>
                    <a:schemeClr val="bg1"/>
                  </a:solidFill>
                  <a:latin typeface="+mn-lt"/>
                  <a:ea typeface="ＭＳ Ｐゴシック" pitchFamily="-84" charset="-128"/>
                  <a:cs typeface="ＭＳ Ｐゴシック" pitchFamily="-84" charset="-128"/>
                </a:rPr>
                <a:t>APPLICATION INFRASTRUCTURE </a:t>
              </a:r>
              <a:r>
                <a:rPr lang="en-US" sz="1050" b="1" dirty="0" smtClean="0">
                  <a:solidFill>
                    <a:schemeClr val="bg1"/>
                  </a:solidFill>
                  <a:latin typeface="+mn-lt"/>
                  <a:ea typeface="ＭＳ Ｐゴシック" pitchFamily="-84" charset="-128"/>
                  <a:cs typeface="ＭＳ Ｐゴシック" pitchFamily="-84" charset="-128"/>
                </a:rPr>
                <a:t>&amp; TOOLS</a:t>
              </a:r>
              <a:endParaRPr lang="en-US" sz="1050" b="1" dirty="0">
                <a:solidFill>
                  <a:schemeClr val="bg1"/>
                </a:solidFill>
                <a:latin typeface="+mn-lt"/>
                <a:ea typeface="ＭＳ Ｐゴシック" pitchFamily="-84" charset="-128"/>
                <a:cs typeface="ＭＳ Ｐゴシック" pitchFamily="-84" charset="-128"/>
              </a:endParaRPr>
            </a:p>
          </p:txBody>
        </p:sp>
        <p:grpSp>
          <p:nvGrpSpPr>
            <p:cNvPr id="3" name="Group 5"/>
            <p:cNvGrpSpPr>
              <a:grpSpLocks/>
            </p:cNvGrpSpPr>
            <p:nvPr/>
          </p:nvGrpSpPr>
          <p:grpSpPr bwMode="auto">
            <a:xfrm>
              <a:off x="821722" y="3774976"/>
              <a:ext cx="3555262" cy="461474"/>
              <a:chOff x="1674813" y="3334965"/>
              <a:chExt cx="8915398" cy="551237"/>
            </a:xfrm>
            <a:solidFill>
              <a:schemeClr val="accent5">
                <a:lumMod val="75000"/>
              </a:schemeClr>
            </a:solidFill>
          </p:grpSpPr>
          <p:sp>
            <p:nvSpPr>
              <p:cNvPr id="112" name="Rounded Rectangle 30"/>
              <p:cNvSpPr>
                <a:spLocks noChangeArrowheads="1"/>
              </p:cNvSpPr>
              <p:nvPr/>
            </p:nvSpPr>
            <p:spPr bwMode="auto">
              <a:xfrm>
                <a:off x="1674813" y="3334965"/>
                <a:ext cx="2819398" cy="551237"/>
              </a:xfrm>
              <a:prstGeom prst="rect">
                <a:avLst/>
              </a:prstGeom>
              <a:grpFill/>
              <a:ln w="9525">
                <a:noFill/>
                <a:round/>
                <a:headEnd/>
                <a:tailEnd/>
              </a:ln>
              <a:effectLst/>
            </p:spPr>
            <p:txBody>
              <a:bodyPr tIns="36576" bIns="0" anchor="ctr"/>
              <a:lstStyle/>
              <a:p>
                <a:pPr algn="ctr" defTabSz="1218987" fontAlgn="auto">
                  <a:lnSpc>
                    <a:spcPts val="1000"/>
                  </a:lnSpc>
                  <a:spcBef>
                    <a:spcPts val="0"/>
                  </a:spcBef>
                  <a:spcAft>
                    <a:spcPts val="0"/>
                  </a:spcAft>
                  <a:defRPr/>
                </a:pPr>
                <a:r>
                  <a:rPr lang="en-US" sz="900" b="1" kern="0" cap="all" dirty="0">
                    <a:solidFill>
                      <a:schemeClr val="bg1"/>
                    </a:solidFill>
                    <a:latin typeface="+mn-lt"/>
                    <a:ea typeface="+mn-ea"/>
                  </a:rPr>
                  <a:t>Business Process  MANAGEMENT</a:t>
                </a:r>
              </a:p>
            </p:txBody>
          </p:sp>
          <p:sp>
            <p:nvSpPr>
              <p:cNvPr id="113" name="Rounded Rectangle 89"/>
              <p:cNvSpPr>
                <a:spLocks noChangeArrowheads="1"/>
              </p:cNvSpPr>
              <p:nvPr/>
            </p:nvSpPr>
            <p:spPr bwMode="auto">
              <a:xfrm>
                <a:off x="7618413" y="3334965"/>
                <a:ext cx="2971798" cy="551235"/>
              </a:xfrm>
              <a:prstGeom prst="rect">
                <a:avLst/>
              </a:prstGeom>
              <a:grpFill/>
              <a:ln w="9525">
                <a:noFill/>
                <a:round/>
                <a:headEnd/>
                <a:tailEnd/>
              </a:ln>
              <a:effectLst/>
            </p:spPr>
            <p:txBody>
              <a:bodyPr anchor="ctr"/>
              <a:lstStyle/>
              <a:p>
                <a:pPr algn="ctr" defTabSz="1218987" fontAlgn="auto">
                  <a:lnSpc>
                    <a:spcPts val="1000"/>
                  </a:lnSpc>
                  <a:spcBef>
                    <a:spcPts val="0"/>
                  </a:spcBef>
                  <a:spcAft>
                    <a:spcPts val="0"/>
                  </a:spcAft>
                  <a:defRPr/>
                </a:pPr>
                <a:r>
                  <a:rPr lang="en-US" sz="900" b="1" kern="0" cap="all" dirty="0">
                    <a:solidFill>
                      <a:schemeClr val="bg1"/>
                    </a:solidFill>
                    <a:latin typeface="+mn-lt"/>
                    <a:ea typeface="+mn-ea"/>
                  </a:rPr>
                  <a:t>Business  Analytics</a:t>
                </a:r>
              </a:p>
            </p:txBody>
          </p:sp>
          <p:sp>
            <p:nvSpPr>
              <p:cNvPr id="114" name="Rounded Rectangle 78"/>
              <p:cNvSpPr>
                <a:spLocks noChangeArrowheads="1"/>
              </p:cNvSpPr>
              <p:nvPr/>
            </p:nvSpPr>
            <p:spPr bwMode="auto">
              <a:xfrm>
                <a:off x="4646611" y="3334965"/>
                <a:ext cx="2819398" cy="551235"/>
              </a:xfrm>
              <a:prstGeom prst="rect">
                <a:avLst/>
              </a:prstGeom>
              <a:grpFill/>
              <a:ln w="9525">
                <a:noFill/>
                <a:round/>
                <a:headEnd/>
                <a:tailEnd/>
              </a:ln>
              <a:effectLst/>
            </p:spPr>
            <p:txBody>
              <a:bodyPr anchor="ctr"/>
              <a:lstStyle/>
              <a:p>
                <a:pPr algn="ctr" defTabSz="1218987" fontAlgn="auto">
                  <a:lnSpc>
                    <a:spcPts val="1000"/>
                  </a:lnSpc>
                  <a:spcBef>
                    <a:spcPts val="0"/>
                  </a:spcBef>
                  <a:spcAft>
                    <a:spcPts val="0"/>
                  </a:spcAft>
                  <a:defRPr/>
                </a:pPr>
                <a:r>
                  <a:rPr lang="en-US" sz="900" b="1" kern="0" cap="all" dirty="0" smtClean="0">
                    <a:solidFill>
                      <a:schemeClr val="bg1"/>
                    </a:solidFill>
                    <a:latin typeface="+mn-lt"/>
                    <a:ea typeface="+mn-ea"/>
                  </a:rPr>
                  <a:t>CONTENT  &amp; COLLABORATION</a:t>
                </a:r>
                <a:endParaRPr lang="en-US" sz="900" b="1" kern="0" cap="all" dirty="0">
                  <a:solidFill>
                    <a:schemeClr val="bg1"/>
                  </a:solidFill>
                  <a:latin typeface="+mn-lt"/>
                  <a:ea typeface="+mn-ea"/>
                </a:endParaRPr>
              </a:p>
            </p:txBody>
          </p:sp>
        </p:grpSp>
        <p:grpSp>
          <p:nvGrpSpPr>
            <p:cNvPr id="4" name="Group 1"/>
            <p:cNvGrpSpPr/>
            <p:nvPr/>
          </p:nvGrpSpPr>
          <p:grpSpPr>
            <a:xfrm>
              <a:off x="352780" y="5679798"/>
              <a:ext cx="4455783" cy="815545"/>
              <a:chOff x="771764" y="5442194"/>
              <a:chExt cx="3619247" cy="662434"/>
            </a:xfrm>
          </p:grpSpPr>
          <p:grpSp>
            <p:nvGrpSpPr>
              <p:cNvPr id="5" name="Group 4"/>
              <p:cNvGrpSpPr>
                <a:grpSpLocks/>
              </p:cNvGrpSpPr>
              <p:nvPr/>
            </p:nvGrpSpPr>
            <p:grpSpPr bwMode="auto">
              <a:xfrm>
                <a:off x="771764" y="5625099"/>
                <a:ext cx="3619247" cy="255509"/>
                <a:chOff x="1473362" y="6014398"/>
                <a:chExt cx="9075885" cy="457638"/>
              </a:xfrm>
            </p:grpSpPr>
            <p:sp>
              <p:nvSpPr>
                <p:cNvPr id="115" name="TextBox 25"/>
                <p:cNvSpPr txBox="1">
                  <a:spLocks noChangeArrowheads="1"/>
                </p:cNvSpPr>
                <p:nvPr/>
              </p:nvSpPr>
              <p:spPr bwMode="auto">
                <a:xfrm>
                  <a:off x="8795701" y="6017254"/>
                  <a:ext cx="1753546" cy="4547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defTabSz="1217613" eaLnBrk="0" hangingPunct="0">
                    <a:defRPr sz="2400">
                      <a:solidFill>
                        <a:schemeClr val="tx1"/>
                      </a:solidFill>
                      <a:latin typeface="Arial" charset="0"/>
                      <a:ea typeface="ＭＳ Ｐゴシック" charset="0"/>
                      <a:cs typeface="ＭＳ Ｐゴシック" charset="0"/>
                    </a:defRPr>
                  </a:lvl1pPr>
                  <a:lvl2pPr marL="37931725" indent="-37474525" defTabSz="121761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1050" dirty="0" smtClean="0">
                      <a:solidFill>
                        <a:schemeClr val="accent4"/>
                      </a:solidFill>
                      <a:latin typeface="+mn-lt"/>
                    </a:rPr>
                    <a:t>Cloud</a:t>
                  </a:r>
                </a:p>
              </p:txBody>
            </p:sp>
            <p:sp>
              <p:nvSpPr>
                <p:cNvPr id="116" name="TextBox 25"/>
                <p:cNvSpPr txBox="1">
                  <a:spLocks noChangeArrowheads="1"/>
                </p:cNvSpPr>
                <p:nvPr/>
              </p:nvSpPr>
              <p:spPr bwMode="auto">
                <a:xfrm>
                  <a:off x="1473362" y="6014398"/>
                  <a:ext cx="2467066" cy="454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defTabSz="1217613" eaLnBrk="0" hangingPunct="0">
                    <a:defRPr sz="2400">
                      <a:solidFill>
                        <a:schemeClr val="tx1"/>
                      </a:solidFill>
                      <a:latin typeface="Arial" charset="0"/>
                      <a:ea typeface="ＭＳ Ｐゴシック" charset="0"/>
                      <a:cs typeface="ＭＳ Ｐゴシック" charset="0"/>
                    </a:defRPr>
                  </a:lvl1pPr>
                  <a:lvl2pPr marL="37931725" indent="-37474525" defTabSz="121761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1050" dirty="0" smtClean="0">
                      <a:solidFill>
                        <a:schemeClr val="accent4"/>
                      </a:solidFill>
                      <a:latin typeface="+mj-lt"/>
                    </a:rPr>
                    <a:t>On-Premise</a:t>
                  </a:r>
                </a:p>
              </p:txBody>
            </p:sp>
          </p:grpSp>
          <p:grpSp>
            <p:nvGrpSpPr>
              <p:cNvPr id="6" name="Group 3"/>
              <p:cNvGrpSpPr>
                <a:grpSpLocks/>
              </p:cNvGrpSpPr>
              <p:nvPr/>
            </p:nvGrpSpPr>
            <p:grpSpPr bwMode="auto">
              <a:xfrm>
                <a:off x="1895984" y="5639354"/>
                <a:ext cx="1484188" cy="272003"/>
                <a:chOff x="4292525" y="6039418"/>
                <a:chExt cx="3721857" cy="486863"/>
              </a:xfrm>
            </p:grpSpPr>
            <p:sp>
              <p:nvSpPr>
                <p:cNvPr id="108" name="Curved Right Arrow 107"/>
                <p:cNvSpPr/>
                <p:nvPr/>
              </p:nvSpPr>
              <p:spPr bwMode="auto">
                <a:xfrm>
                  <a:off x="4292525" y="6074356"/>
                  <a:ext cx="1839989" cy="451925"/>
                </a:xfrm>
                <a:prstGeom prst="curvedRightArrow">
                  <a:avLst>
                    <a:gd name="adj1" fmla="val 27792"/>
                    <a:gd name="adj2" fmla="val 44430"/>
                    <a:gd name="adj3" fmla="val 27778"/>
                  </a:avLst>
                </a:prstGeom>
                <a:gradFill flip="none" rotWithShape="1">
                  <a:gsLst>
                    <a:gs pos="0">
                      <a:schemeClr val="tx1">
                        <a:lumMod val="60000"/>
                        <a:lumOff val="40000"/>
                      </a:schemeClr>
                    </a:gs>
                    <a:gs pos="100000">
                      <a:schemeClr val="tx1">
                        <a:lumMod val="60000"/>
                        <a:lumOff val="40000"/>
                      </a:schemeClr>
                    </a:gs>
                  </a:gsLst>
                  <a:path path="circle">
                    <a:fillToRect l="100000" t="100000"/>
                  </a:path>
                  <a:tileRect r="-100000" b="-100000"/>
                </a:gradFill>
                <a:ln w="12700" cap="flat" cmpd="sng">
                  <a:noFill/>
                  <a:prstDash val="lgDash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defRPr/>
                  </a:pPr>
                  <a:endParaRPr lang="en-US" sz="1100">
                    <a:solidFill>
                      <a:schemeClr val="bg1"/>
                    </a:solidFill>
                  </a:endParaRPr>
                </a:p>
              </p:txBody>
            </p:sp>
            <p:sp>
              <p:nvSpPr>
                <p:cNvPr id="109" name="Curved Right Arrow 108"/>
                <p:cNvSpPr/>
                <p:nvPr/>
              </p:nvSpPr>
              <p:spPr bwMode="auto">
                <a:xfrm rot="10800000">
                  <a:off x="6174399" y="6039418"/>
                  <a:ext cx="1839983" cy="451925"/>
                </a:xfrm>
                <a:prstGeom prst="curvedRightArrow">
                  <a:avLst>
                    <a:gd name="adj1" fmla="val 27792"/>
                    <a:gd name="adj2" fmla="val 44430"/>
                    <a:gd name="adj3" fmla="val 27778"/>
                  </a:avLst>
                </a:prstGeom>
                <a:gradFill flip="none" rotWithShape="1">
                  <a:gsLst>
                    <a:gs pos="0">
                      <a:schemeClr val="tx1">
                        <a:lumMod val="60000"/>
                        <a:lumOff val="40000"/>
                      </a:schemeClr>
                    </a:gs>
                    <a:gs pos="100000">
                      <a:schemeClr val="tx1">
                        <a:lumMod val="60000"/>
                        <a:lumOff val="40000"/>
                      </a:schemeClr>
                    </a:gs>
                  </a:gsLst>
                  <a:path path="circle">
                    <a:fillToRect l="100000" t="100000"/>
                  </a:path>
                  <a:tileRect r="-100000" b="-100000"/>
                </a:gradFill>
                <a:ln w="12700" cap="flat" cmpd="sng">
                  <a:noFill/>
                  <a:prstDash val="lgDash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defRPr/>
                  </a:pPr>
                  <a:endParaRPr lang="en-US" sz="1100">
                    <a:solidFill>
                      <a:schemeClr val="bg1"/>
                    </a:solidFill>
                  </a:endParaRPr>
                </a:p>
              </p:txBody>
            </p:sp>
            <p:sp>
              <p:nvSpPr>
                <p:cNvPr id="110" name="Oval 109"/>
                <p:cNvSpPr/>
                <p:nvPr/>
              </p:nvSpPr>
              <p:spPr bwMode="auto">
                <a:xfrm>
                  <a:off x="7571402" y="6269558"/>
                  <a:ext cx="152399" cy="155449"/>
                </a:xfrm>
                <a:prstGeom prst="ellipse">
                  <a:avLst/>
                </a:prstGeom>
                <a:solidFill>
                  <a:srgbClr val="7F7F7F"/>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defRPr/>
                  </a:pPr>
                  <a:endParaRPr lang="en-US" sz="1100">
                    <a:solidFill>
                      <a:schemeClr val="bg1"/>
                    </a:solidFill>
                  </a:endParaRPr>
                </a:p>
              </p:txBody>
            </p:sp>
            <p:sp>
              <p:nvSpPr>
                <p:cNvPr id="111" name="Oval 110"/>
                <p:cNvSpPr/>
                <p:nvPr/>
              </p:nvSpPr>
              <p:spPr bwMode="auto">
                <a:xfrm>
                  <a:off x="4569730" y="6281734"/>
                  <a:ext cx="152399" cy="155449"/>
                </a:xfrm>
                <a:prstGeom prst="ellipse">
                  <a:avLst/>
                </a:prstGeom>
                <a:solidFill>
                  <a:srgbClr val="7F7F7F"/>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defRPr/>
                  </a:pPr>
                  <a:endParaRPr lang="en-US" sz="1100">
                    <a:solidFill>
                      <a:schemeClr val="bg1"/>
                    </a:solidFill>
                  </a:endParaRPr>
                </a:p>
              </p:txBody>
            </p:sp>
          </p:grpSp>
          <p:pic>
            <p:nvPicPr>
              <p:cNvPr id="56"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491119" y="5554398"/>
                <a:ext cx="441428" cy="4414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3319871" y="5442194"/>
                <a:ext cx="662433" cy="662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72" name="TextBox 25"/>
            <p:cNvSpPr txBox="1">
              <a:spLocks noChangeArrowheads="1"/>
            </p:cNvSpPr>
            <p:nvPr/>
          </p:nvSpPr>
          <p:spPr bwMode="auto">
            <a:xfrm>
              <a:off x="942618" y="2696503"/>
              <a:ext cx="584207" cy="299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defTabSz="1217613"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1217613"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1217613"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1217613"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1217613"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121761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121761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121761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121761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1050" dirty="0">
                  <a:solidFill>
                    <a:schemeClr val="accent4"/>
                  </a:solidFill>
                  <a:latin typeface="+mj-lt"/>
                  <a:ea typeface="ＭＳ Ｐゴシック" charset="0"/>
                  <a:cs typeface="ＭＳ Ｐゴシック" charset="0"/>
                </a:rPr>
                <a:t>Web</a:t>
              </a:r>
            </a:p>
          </p:txBody>
        </p:sp>
        <p:sp>
          <p:nvSpPr>
            <p:cNvPr id="73" name="TextBox 25"/>
            <p:cNvSpPr txBox="1">
              <a:spLocks noChangeArrowheads="1"/>
            </p:cNvSpPr>
            <p:nvPr/>
          </p:nvSpPr>
          <p:spPr bwMode="auto">
            <a:xfrm>
              <a:off x="1792800" y="2714103"/>
              <a:ext cx="705600" cy="253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defTabSz="1217613" eaLnBrk="0" hangingPunct="0">
                <a:defRPr sz="2400">
                  <a:solidFill>
                    <a:schemeClr val="tx1"/>
                  </a:solidFill>
                  <a:latin typeface="Arial" charset="0"/>
                  <a:ea typeface="ＭＳ Ｐゴシック" charset="0"/>
                  <a:cs typeface="ＭＳ Ｐゴシック" charset="0"/>
                </a:defRPr>
              </a:lvl1pPr>
              <a:lvl2pPr marL="37931725" indent="-37474525" defTabSz="121761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050" dirty="0" smtClean="0">
                  <a:solidFill>
                    <a:schemeClr val="accent4"/>
                  </a:solidFill>
                  <a:latin typeface="+mj-lt"/>
                </a:rPr>
                <a:t>Mobile</a:t>
              </a:r>
            </a:p>
          </p:txBody>
        </p:sp>
        <p:sp>
          <p:nvSpPr>
            <p:cNvPr id="74" name="TextBox 25"/>
            <p:cNvSpPr txBox="1">
              <a:spLocks noChangeArrowheads="1"/>
            </p:cNvSpPr>
            <p:nvPr/>
          </p:nvSpPr>
          <p:spPr bwMode="auto">
            <a:xfrm>
              <a:off x="2815200" y="2717746"/>
              <a:ext cx="683999" cy="253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defTabSz="1217613" eaLnBrk="0" hangingPunct="0">
                <a:defRPr sz="2400">
                  <a:solidFill>
                    <a:schemeClr val="tx1"/>
                  </a:solidFill>
                  <a:latin typeface="Arial" charset="0"/>
                  <a:ea typeface="ＭＳ Ｐゴシック" charset="0"/>
                  <a:cs typeface="ＭＳ Ｐゴシック" charset="0"/>
                </a:defRPr>
              </a:lvl1pPr>
              <a:lvl2pPr marL="37931725" indent="-37474525" defTabSz="121761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050" dirty="0" smtClean="0">
                  <a:solidFill>
                    <a:schemeClr val="accent4"/>
                  </a:solidFill>
                  <a:latin typeface="+mn-lt"/>
                </a:rPr>
                <a:t>Social</a:t>
              </a:r>
            </a:p>
          </p:txBody>
        </p:sp>
        <p:sp>
          <p:nvSpPr>
            <p:cNvPr id="75" name="TextBox 25"/>
            <p:cNvSpPr txBox="1">
              <a:spLocks noChangeArrowheads="1"/>
            </p:cNvSpPr>
            <p:nvPr/>
          </p:nvSpPr>
          <p:spPr bwMode="auto">
            <a:xfrm>
              <a:off x="3691838" y="2674928"/>
              <a:ext cx="954781" cy="4111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defTabSz="1217613" eaLnBrk="0" hangingPunct="0">
                <a:defRPr sz="2400">
                  <a:solidFill>
                    <a:schemeClr val="tx1"/>
                  </a:solidFill>
                  <a:latin typeface="Arial" charset="0"/>
                  <a:ea typeface="ＭＳ Ｐゴシック" charset="0"/>
                  <a:cs typeface="ＭＳ Ｐゴシック" charset="0"/>
                </a:defRPr>
              </a:lvl1pPr>
              <a:lvl2pPr marL="37931725" indent="-37474525" defTabSz="121761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ts val="1000"/>
                </a:lnSpc>
                <a:defRPr/>
              </a:pPr>
              <a:r>
                <a:rPr lang="en-US" sz="1050" dirty="0" smtClean="0">
                  <a:solidFill>
                    <a:schemeClr val="accent4"/>
                  </a:solidFill>
                  <a:latin typeface="+mj-lt"/>
                </a:rPr>
                <a:t>Internet of Things</a:t>
              </a:r>
            </a:p>
          </p:txBody>
        </p:sp>
        <p:pic>
          <p:nvPicPr>
            <p:cNvPr id="55" name="Pictur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706560" y="2680416"/>
              <a:ext cx="337440" cy="334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 name="Picture 5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263034" y="2520000"/>
              <a:ext cx="691200" cy="691200"/>
            </a:xfrm>
            <a:prstGeom prst="rect">
              <a:avLst/>
            </a:prstGeom>
          </p:spPr>
        </p:pic>
        <p:pic>
          <p:nvPicPr>
            <p:cNvPr id="59" name="Picture 5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313292" y="2553342"/>
              <a:ext cx="636258" cy="636258"/>
            </a:xfrm>
            <a:prstGeom prst="rect">
              <a:avLst/>
            </a:prstGeom>
          </p:spPr>
        </p:pic>
        <p:pic>
          <p:nvPicPr>
            <p:cNvPr id="60" name="Picture 5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365656" y="2519053"/>
              <a:ext cx="686344" cy="686344"/>
            </a:xfrm>
            <a:prstGeom prst="rect">
              <a:avLst/>
            </a:prstGeom>
          </p:spPr>
        </p:pic>
      </p:grpSp>
      <p:sp>
        <p:nvSpPr>
          <p:cNvPr id="30" name="Title 4"/>
          <p:cNvSpPr txBox="1">
            <a:spLocks/>
          </p:cNvSpPr>
          <p:nvPr/>
        </p:nvSpPr>
        <p:spPr bwMode="auto">
          <a:xfrm>
            <a:off x="605004" y="442365"/>
            <a:ext cx="10594807" cy="5503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Build Your Own Services On Any Private </a:t>
            </a:r>
            <a:r>
              <a:rPr lang="en-US" dirty="0"/>
              <a:t>Cloud Model</a:t>
            </a:r>
          </a:p>
        </p:txBody>
      </p:sp>
      <p:sp>
        <p:nvSpPr>
          <p:cNvPr id="78" name="Rectangle 4"/>
          <p:cNvSpPr>
            <a:spLocks noChangeArrowheads="1"/>
          </p:cNvSpPr>
          <p:nvPr/>
        </p:nvSpPr>
        <p:spPr bwMode="auto">
          <a:xfrm>
            <a:off x="227012" y="1703489"/>
            <a:ext cx="4724400" cy="353911"/>
          </a:xfrm>
          <a:prstGeom prst="rect">
            <a:avLst/>
          </a:prstGeom>
          <a:noFill/>
          <a:ln w="9525">
            <a:noFill/>
            <a:miter lim="800000"/>
            <a:headEnd/>
            <a:tailEnd/>
          </a:ln>
        </p:spPr>
        <p:txBody>
          <a:bodyPr wrap="square" lIns="121888" tIns="60944" rIns="121888" bIns="60944" anchor="ctr">
            <a:spAutoFit/>
          </a:bodyPr>
          <a:lstStyle/>
          <a:p>
            <a:pPr algn="ctr">
              <a:lnSpc>
                <a:spcPts val="1800"/>
              </a:lnSpc>
            </a:pPr>
            <a:r>
              <a:rPr lang="en-US" b="1" dirty="0" smtClean="0">
                <a:latin typeface="+mn-lt"/>
              </a:rPr>
              <a:t>Oracle Fusion Middleware and </a:t>
            </a:r>
            <a:r>
              <a:rPr lang="en-US" b="1" dirty="0">
                <a:latin typeface="+mn-lt"/>
              </a:rPr>
              <a:t>Database</a:t>
            </a:r>
          </a:p>
        </p:txBody>
      </p:sp>
      <p:pic>
        <p:nvPicPr>
          <p:cNvPr id="26" name="Picture 8"/>
          <p:cNvPicPr>
            <a:picLocks noChangeAspect="1" noChangeArrowheads="1"/>
          </p:cNvPicPr>
          <p:nvPr/>
        </p:nvPicPr>
        <p:blipFill>
          <a:blip r:embed="rId9" cstate="print">
            <a:duotone>
              <a:prstClr val="black"/>
              <a:schemeClr val="accent6">
                <a:tint val="45000"/>
                <a:satMod val="400000"/>
              </a:schemeClr>
            </a:duotone>
            <a:extLst>
              <a:ext uri="{BEBA8EAE-BF5A-486C-A8C5-ECC9F3942E4B}">
                <a14:imgProps xmlns:a14="http://schemas.microsoft.com/office/drawing/2010/main" xmlns="">
                  <a14:imgLayer r:embed="rId10">
                    <a14:imgEffect>
                      <a14:sharpenSoften amount="4000"/>
                    </a14:imgEffect>
                    <a14:imgEffect>
                      <a14:brightnessContrast bright="-17000" contrast="37000"/>
                    </a14:imgEffect>
                  </a14:imgLayer>
                </a14:imgProps>
              </a:ext>
            </a:extLst>
          </a:blip>
          <a:srcRect/>
          <a:stretch>
            <a:fillRect/>
          </a:stretch>
        </p:blipFill>
        <p:spPr bwMode="auto">
          <a:xfrm>
            <a:off x="5395639" y="2266130"/>
            <a:ext cx="1321972" cy="1653938"/>
          </a:xfrm>
          <a:prstGeom prst="rect">
            <a:avLst/>
          </a:prstGeom>
          <a:noFill/>
          <a:ln w="12700">
            <a:noFill/>
            <a:miter lim="800000"/>
            <a:headEnd/>
            <a:tailEnd/>
          </a:ln>
        </p:spPr>
      </p:pic>
      <p:sp>
        <p:nvSpPr>
          <p:cNvPr id="27" name="Rectangle 4"/>
          <p:cNvSpPr>
            <a:spLocks noChangeArrowheads="1"/>
          </p:cNvSpPr>
          <p:nvPr/>
        </p:nvSpPr>
        <p:spPr bwMode="auto">
          <a:xfrm>
            <a:off x="4996800" y="1682993"/>
            <a:ext cx="2174400" cy="369332"/>
          </a:xfrm>
          <a:prstGeom prst="rect">
            <a:avLst/>
          </a:prstGeom>
          <a:noFill/>
          <a:ln w="9525">
            <a:noFill/>
            <a:miter lim="800000"/>
            <a:headEnd/>
            <a:tailEnd/>
          </a:ln>
        </p:spPr>
        <p:txBody>
          <a:bodyPr wrap="square" anchor="ctr">
            <a:spAutoFit/>
          </a:bodyPr>
          <a:lstStyle/>
          <a:p>
            <a:pPr algn="ctr"/>
            <a:r>
              <a:rPr lang="en-US" b="1" dirty="0">
                <a:latin typeface="+mn-lt"/>
              </a:rPr>
              <a:t>Virtual Machines</a:t>
            </a:r>
          </a:p>
        </p:txBody>
      </p:sp>
      <p:grpSp>
        <p:nvGrpSpPr>
          <p:cNvPr id="10" name="Group 27"/>
          <p:cNvGrpSpPr>
            <a:grpSpLocks noChangeAspect="1"/>
          </p:cNvGrpSpPr>
          <p:nvPr/>
        </p:nvGrpSpPr>
        <p:grpSpPr>
          <a:xfrm>
            <a:off x="7436640" y="2455334"/>
            <a:ext cx="1863248" cy="1292064"/>
            <a:chOff x="3327398" y="1526328"/>
            <a:chExt cx="2480733" cy="1899902"/>
          </a:xfrm>
        </p:grpSpPr>
        <p:pic>
          <p:nvPicPr>
            <p:cNvPr id="29" name="Picture 28" descr="Database cluster.png"/>
            <p:cNvPicPr>
              <a:picLocks noChangeAspect="1"/>
            </p:cNvPicPr>
            <p:nvPr/>
          </p:nvPicPr>
          <p:blipFill>
            <a:blip r:embed="rId11" cstate="print">
              <a:duotone>
                <a:prstClr val="black"/>
                <a:schemeClr val="accent4">
                  <a:tint val="45000"/>
                  <a:satMod val="400000"/>
                </a:schemeClr>
              </a:duotone>
            </a:blip>
            <a:stretch>
              <a:fillRect/>
            </a:stretch>
          </p:blipFill>
          <p:spPr>
            <a:xfrm>
              <a:off x="3327398" y="1526328"/>
              <a:ext cx="1168398" cy="1654371"/>
            </a:xfrm>
            <a:prstGeom prst="rect">
              <a:avLst/>
            </a:prstGeom>
          </p:spPr>
        </p:pic>
        <p:grpSp>
          <p:nvGrpSpPr>
            <p:cNvPr id="11" name="Group 20"/>
            <p:cNvGrpSpPr>
              <a:grpSpLocks noChangeAspect="1"/>
            </p:cNvGrpSpPr>
            <p:nvPr/>
          </p:nvGrpSpPr>
          <p:grpSpPr>
            <a:xfrm>
              <a:off x="3505190" y="2148936"/>
              <a:ext cx="1109139" cy="1034773"/>
              <a:chOff x="4035010" y="2284159"/>
              <a:chExt cx="1393939" cy="1300479"/>
            </a:xfrm>
          </p:grpSpPr>
          <p:pic>
            <p:nvPicPr>
              <p:cNvPr id="32" name="Picture 31"/>
              <p:cNvPicPr>
                <a:picLocks noChangeAspect="1"/>
              </p:cNvPicPr>
              <p:nvPr/>
            </p:nvPicPr>
            <p:blipFill>
              <a:blip r:embed="rId12" cstate="print">
                <a:duotone>
                  <a:prstClr val="black"/>
                  <a:schemeClr val="accent4">
                    <a:tint val="45000"/>
                    <a:satMod val="400000"/>
                  </a:schemeClr>
                </a:duotone>
              </a:blip>
              <a:stretch>
                <a:fillRect/>
              </a:stretch>
            </p:blipFill>
            <p:spPr>
              <a:xfrm>
                <a:off x="4035010" y="2781999"/>
                <a:ext cx="631939" cy="802639"/>
              </a:xfrm>
              <a:prstGeom prst="rect">
                <a:avLst/>
              </a:prstGeom>
            </p:spPr>
          </p:pic>
          <p:pic>
            <p:nvPicPr>
              <p:cNvPr id="33" name="Picture 32"/>
              <p:cNvPicPr>
                <a:picLocks noChangeAspect="1"/>
              </p:cNvPicPr>
              <p:nvPr/>
            </p:nvPicPr>
            <p:blipFill>
              <a:blip r:embed="rId12" cstate="print">
                <a:duotone>
                  <a:prstClr val="black"/>
                  <a:schemeClr val="accent4">
                    <a:tint val="45000"/>
                    <a:satMod val="400000"/>
                  </a:schemeClr>
                </a:duotone>
              </a:blip>
              <a:stretch>
                <a:fillRect/>
              </a:stretch>
            </p:blipFill>
            <p:spPr>
              <a:xfrm>
                <a:off x="4421090" y="2548319"/>
                <a:ext cx="631939" cy="802639"/>
              </a:xfrm>
              <a:prstGeom prst="rect">
                <a:avLst/>
              </a:prstGeom>
            </p:spPr>
          </p:pic>
          <p:pic>
            <p:nvPicPr>
              <p:cNvPr id="34" name="Picture 33"/>
              <p:cNvPicPr>
                <a:picLocks noChangeAspect="1"/>
              </p:cNvPicPr>
              <p:nvPr/>
            </p:nvPicPr>
            <p:blipFill>
              <a:blip r:embed="rId12" cstate="print">
                <a:duotone>
                  <a:prstClr val="black"/>
                  <a:schemeClr val="accent4">
                    <a:tint val="45000"/>
                    <a:satMod val="400000"/>
                  </a:schemeClr>
                </a:duotone>
              </a:blip>
              <a:stretch>
                <a:fillRect/>
              </a:stretch>
            </p:blipFill>
            <p:spPr>
              <a:xfrm>
                <a:off x="4797010" y="2284159"/>
                <a:ext cx="631939" cy="802639"/>
              </a:xfrm>
              <a:prstGeom prst="rect">
                <a:avLst/>
              </a:prstGeom>
            </p:spPr>
          </p:pic>
        </p:grpSp>
        <p:pic>
          <p:nvPicPr>
            <p:cNvPr id="31" name="Picture 30" descr="Database cluster.png"/>
            <p:cNvPicPr>
              <a:picLocks noChangeAspect="1"/>
            </p:cNvPicPr>
            <p:nvPr/>
          </p:nvPicPr>
          <p:blipFill>
            <a:blip r:embed="rId11" cstate="print">
              <a:duotone>
                <a:prstClr val="black"/>
                <a:schemeClr val="accent4">
                  <a:tint val="45000"/>
                  <a:satMod val="400000"/>
                </a:schemeClr>
              </a:duotone>
            </a:blip>
            <a:stretch>
              <a:fillRect/>
            </a:stretch>
          </p:blipFill>
          <p:spPr>
            <a:xfrm>
              <a:off x="4639733" y="1771859"/>
              <a:ext cx="1168398" cy="1654371"/>
            </a:xfrm>
            <a:prstGeom prst="rect">
              <a:avLst/>
            </a:prstGeom>
          </p:spPr>
        </p:pic>
      </p:grpSp>
      <p:sp>
        <p:nvSpPr>
          <p:cNvPr id="35" name="Rectangle 4"/>
          <p:cNvSpPr>
            <a:spLocks noChangeArrowheads="1"/>
          </p:cNvSpPr>
          <p:nvPr/>
        </p:nvSpPr>
        <p:spPr bwMode="auto">
          <a:xfrm>
            <a:off x="7164000" y="1691460"/>
            <a:ext cx="2397600" cy="369332"/>
          </a:xfrm>
          <a:prstGeom prst="rect">
            <a:avLst/>
          </a:prstGeom>
          <a:noFill/>
          <a:ln w="9525">
            <a:noFill/>
            <a:miter lim="800000"/>
            <a:headEnd/>
            <a:tailEnd/>
          </a:ln>
        </p:spPr>
        <p:txBody>
          <a:bodyPr wrap="square" anchor="ctr">
            <a:spAutoFit/>
          </a:bodyPr>
          <a:lstStyle/>
          <a:p>
            <a:pPr algn="ctr"/>
            <a:r>
              <a:rPr lang="en-US" b="1" dirty="0">
                <a:latin typeface="+mn-lt"/>
              </a:rPr>
              <a:t>Clustered Servers</a:t>
            </a:r>
          </a:p>
        </p:txBody>
      </p:sp>
      <p:sp>
        <p:nvSpPr>
          <p:cNvPr id="36" name="Rectangle 4"/>
          <p:cNvSpPr>
            <a:spLocks noChangeArrowheads="1"/>
          </p:cNvSpPr>
          <p:nvPr/>
        </p:nvSpPr>
        <p:spPr bwMode="auto">
          <a:xfrm>
            <a:off x="9571886" y="1682994"/>
            <a:ext cx="2286000" cy="369332"/>
          </a:xfrm>
          <a:prstGeom prst="rect">
            <a:avLst/>
          </a:prstGeom>
          <a:noFill/>
          <a:ln w="9525">
            <a:noFill/>
            <a:miter lim="800000"/>
            <a:headEnd/>
            <a:tailEnd/>
          </a:ln>
        </p:spPr>
        <p:txBody>
          <a:bodyPr wrap="square" anchor="ctr">
            <a:spAutoFit/>
          </a:bodyPr>
          <a:lstStyle/>
          <a:p>
            <a:pPr algn="ctr"/>
            <a:r>
              <a:rPr lang="en-US" b="1" dirty="0">
                <a:latin typeface="+mn-lt"/>
              </a:rPr>
              <a:t>Engineered Systems</a:t>
            </a:r>
          </a:p>
        </p:txBody>
      </p:sp>
      <p:pic>
        <p:nvPicPr>
          <p:cNvPr id="37" name="Picture 4"/>
          <p:cNvPicPr>
            <a:picLocks noChangeAspect="1" noChangeArrowheads="1"/>
          </p:cNvPicPr>
          <p:nvPr/>
        </p:nvPicPr>
        <p:blipFill>
          <a:blip r:embed="rId13" cstate="print">
            <a:extLst>
              <a:ext uri="{BEBA8EAE-BF5A-486C-A8C5-ECC9F3942E4B}">
                <a14:imgProps xmlns:a14="http://schemas.microsoft.com/office/drawing/2010/main" xmlns="">
                  <a14:imgLayer r:embed="rId14">
                    <a14:imgEffect>
                      <a14:saturation sat="66000"/>
                    </a14:imgEffect>
                  </a14:imgLayer>
                </a14:imgProps>
              </a:ext>
            </a:extLst>
          </a:blip>
          <a:srcRect/>
          <a:stretch>
            <a:fillRect/>
          </a:stretch>
        </p:blipFill>
        <p:spPr bwMode="auto">
          <a:xfrm>
            <a:off x="9831999" y="2345265"/>
            <a:ext cx="1744550" cy="1490151"/>
          </a:xfrm>
          <a:prstGeom prst="rect">
            <a:avLst/>
          </a:prstGeom>
          <a:noFill/>
          <a:ln w="9525">
            <a:noFill/>
            <a:miter lim="800000"/>
            <a:headEnd/>
            <a:tailEnd/>
          </a:ln>
          <a:effectLst/>
        </p:spPr>
      </p:pic>
      <p:sp>
        <p:nvSpPr>
          <p:cNvPr id="7" name="Rectangle 6"/>
          <p:cNvSpPr/>
          <p:nvPr/>
        </p:nvSpPr>
        <p:spPr>
          <a:xfrm>
            <a:off x="5003999" y="4116415"/>
            <a:ext cx="2160001" cy="923330"/>
          </a:xfrm>
          <a:prstGeom prst="rect">
            <a:avLst/>
          </a:prstGeom>
        </p:spPr>
        <p:txBody>
          <a:bodyPr wrap="square">
            <a:spAutoFit/>
          </a:bodyPr>
          <a:lstStyle/>
          <a:p>
            <a:pPr algn="ctr"/>
            <a:r>
              <a:rPr lang="en-US" b="1" dirty="0">
                <a:latin typeface="+mn-lt"/>
              </a:rPr>
              <a:t>On </a:t>
            </a:r>
            <a:r>
              <a:rPr lang="en-US" b="1" dirty="0" smtClean="0">
                <a:latin typeface="+mn-lt"/>
              </a:rPr>
              <a:t>Oracle</a:t>
            </a:r>
            <a:br>
              <a:rPr lang="en-US" b="1" dirty="0" smtClean="0">
                <a:latin typeface="+mn-lt"/>
              </a:rPr>
            </a:br>
            <a:r>
              <a:rPr lang="en-US" b="1" dirty="0" smtClean="0">
                <a:latin typeface="+mn-lt"/>
              </a:rPr>
              <a:t>or 3</a:t>
            </a:r>
            <a:r>
              <a:rPr lang="en-US" b="1" baseline="30000" dirty="0" smtClean="0">
                <a:latin typeface="+mn-lt"/>
              </a:rPr>
              <a:t>rd</a:t>
            </a:r>
            <a:r>
              <a:rPr lang="en-US" b="1" dirty="0">
                <a:latin typeface="+mn-lt"/>
              </a:rPr>
              <a:t> </a:t>
            </a:r>
            <a:r>
              <a:rPr lang="en-US" b="1" dirty="0" smtClean="0">
                <a:latin typeface="+mn-lt"/>
              </a:rPr>
              <a:t>Party </a:t>
            </a:r>
            <a:r>
              <a:rPr lang="en-US" b="1" dirty="0">
                <a:latin typeface="+mn-lt"/>
              </a:rPr>
              <a:t>Virtualization</a:t>
            </a:r>
          </a:p>
        </p:txBody>
      </p:sp>
      <p:sp>
        <p:nvSpPr>
          <p:cNvPr id="8" name="Rectangle 7"/>
          <p:cNvSpPr/>
          <p:nvPr/>
        </p:nvSpPr>
        <p:spPr>
          <a:xfrm>
            <a:off x="7164000" y="4116413"/>
            <a:ext cx="2390400" cy="923330"/>
          </a:xfrm>
          <a:prstGeom prst="rect">
            <a:avLst/>
          </a:prstGeom>
        </p:spPr>
        <p:txBody>
          <a:bodyPr wrap="square">
            <a:spAutoFit/>
          </a:bodyPr>
          <a:lstStyle/>
          <a:p>
            <a:pPr algn="ctr"/>
            <a:r>
              <a:rPr lang="en-US" b="1" dirty="0">
                <a:latin typeface="+mn-lt"/>
              </a:rPr>
              <a:t>On Oracle </a:t>
            </a:r>
            <a:endParaRPr lang="en-US" b="1" dirty="0" smtClean="0">
              <a:latin typeface="+mn-lt"/>
            </a:endParaRPr>
          </a:p>
          <a:p>
            <a:pPr algn="ctr"/>
            <a:r>
              <a:rPr lang="en-US" b="1" dirty="0" smtClean="0">
                <a:latin typeface="+mn-lt"/>
              </a:rPr>
              <a:t>WebLogic and Database </a:t>
            </a:r>
            <a:r>
              <a:rPr lang="en-US" b="1" dirty="0">
                <a:latin typeface="+mn-lt"/>
              </a:rPr>
              <a:t>Clusters</a:t>
            </a:r>
          </a:p>
        </p:txBody>
      </p:sp>
      <p:sp>
        <p:nvSpPr>
          <p:cNvPr id="9" name="Rectangle 8"/>
          <p:cNvSpPr/>
          <p:nvPr/>
        </p:nvSpPr>
        <p:spPr>
          <a:xfrm>
            <a:off x="9571887" y="4116415"/>
            <a:ext cx="2275114" cy="923330"/>
          </a:xfrm>
          <a:prstGeom prst="rect">
            <a:avLst/>
          </a:prstGeom>
        </p:spPr>
        <p:txBody>
          <a:bodyPr wrap="square">
            <a:spAutoFit/>
          </a:bodyPr>
          <a:lstStyle/>
          <a:p>
            <a:pPr algn="ctr"/>
            <a:r>
              <a:rPr lang="en-US" b="1" dirty="0">
                <a:latin typeface="+mn-lt"/>
              </a:rPr>
              <a:t>On </a:t>
            </a:r>
            <a:r>
              <a:rPr lang="en-US" b="1" dirty="0" smtClean="0">
                <a:latin typeface="+mn-lt"/>
              </a:rPr>
              <a:t>Oracle</a:t>
            </a:r>
          </a:p>
          <a:p>
            <a:pPr algn="ctr"/>
            <a:r>
              <a:rPr lang="en-US" b="1" dirty="0" smtClean="0">
                <a:latin typeface="+mn-lt"/>
              </a:rPr>
              <a:t>Engineered</a:t>
            </a:r>
            <a:br>
              <a:rPr lang="en-US" b="1" dirty="0" smtClean="0">
                <a:latin typeface="+mn-lt"/>
              </a:rPr>
            </a:br>
            <a:r>
              <a:rPr lang="en-US" b="1" dirty="0" smtClean="0">
                <a:latin typeface="+mn-lt"/>
              </a:rPr>
              <a:t>Systems</a:t>
            </a:r>
            <a:endParaRPr lang="en-US" b="1" dirty="0">
              <a:latin typeface="+mn-lt"/>
            </a:endParaRPr>
          </a:p>
        </p:txBody>
      </p:sp>
      <p:cxnSp>
        <p:nvCxnSpPr>
          <p:cNvPr id="117" name="Straight Connector 116"/>
          <p:cNvCxnSpPr/>
          <p:nvPr/>
        </p:nvCxnSpPr>
        <p:spPr>
          <a:xfrm>
            <a:off x="7163022" y="1793899"/>
            <a:ext cx="0" cy="4076409"/>
          </a:xfrm>
          <a:prstGeom prst="line">
            <a:avLst/>
          </a:prstGeom>
          <a:ln w="1270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9558880" y="1800826"/>
            <a:ext cx="0" cy="4076409"/>
          </a:xfrm>
          <a:prstGeom prst="line">
            <a:avLst/>
          </a:prstGeom>
          <a:ln w="1270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5011422" y="1809499"/>
            <a:ext cx="0" cy="4076409"/>
          </a:xfrm>
          <a:prstGeom prst="line">
            <a:avLst/>
          </a:prstGeom>
          <a:ln w="1270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71" name="Rectangle 70"/>
          <p:cNvSpPr>
            <a:spLocks noChangeArrowheads="1"/>
          </p:cNvSpPr>
          <p:nvPr/>
        </p:nvSpPr>
        <p:spPr bwMode="auto">
          <a:xfrm>
            <a:off x="836612" y="5105400"/>
            <a:ext cx="3557016" cy="461473"/>
          </a:xfrm>
          <a:prstGeom prst="rect">
            <a:avLst/>
          </a:prstGeom>
          <a:solidFill>
            <a:schemeClr val="accent1"/>
          </a:solidFill>
          <a:ln w="9525">
            <a:noFill/>
            <a:round/>
            <a:headEnd/>
            <a:tailEnd/>
          </a:ln>
          <a:effectLst/>
        </p:spPr>
        <p:txBody>
          <a:bodyPr anchor="ctr"/>
          <a:lstStyle/>
          <a:p>
            <a:pPr algn="ctr" defTabSz="1218987" fontAlgn="auto">
              <a:spcBef>
                <a:spcPts val="0"/>
              </a:spcBef>
              <a:spcAft>
                <a:spcPts val="0"/>
              </a:spcAft>
              <a:defRPr/>
            </a:pPr>
            <a:r>
              <a:rPr lang="en-US" sz="1050" b="1" kern="0" cap="all" dirty="0" smtClean="0">
                <a:solidFill>
                  <a:schemeClr val="bg1"/>
                </a:solidFill>
                <a:latin typeface="+mn-lt"/>
                <a:ea typeface="+mn-ea"/>
              </a:rPr>
              <a:t>Database</a:t>
            </a:r>
            <a:endParaRPr lang="en-US" sz="1050" b="1" kern="0" cap="all" dirty="0">
              <a:solidFill>
                <a:schemeClr val="bg1"/>
              </a:solidFill>
              <a:latin typeface="+mn-lt"/>
              <a:ea typeface="+mn-ea"/>
            </a:endParaRPr>
          </a:p>
        </p:txBody>
      </p:sp>
      <p:sp>
        <p:nvSpPr>
          <p:cNvPr id="62"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19</a:t>
            </a:fld>
            <a:endParaRPr lang="en-US" sz="850" dirty="0"/>
          </a:p>
        </p:txBody>
      </p:sp>
    </p:spTree>
    <p:extLst>
      <p:ext uri="{BB962C8B-B14F-4D97-AF65-F5344CB8AC3E}">
        <p14:creationId xmlns:p14="http://schemas.microsoft.com/office/powerpoint/2010/main" xmlns="" val="37643679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ctrTitle"/>
          </p:nvPr>
        </p:nvSpPr>
        <p:spPr>
          <a:xfrm>
            <a:off x="531813" y="1501778"/>
            <a:ext cx="8763000" cy="1470025"/>
          </a:xfrm>
        </p:spPr>
        <p:txBody>
          <a:bodyPr/>
          <a:lstStyle/>
          <a:p>
            <a:pPr eaLnBrk="1" hangingPunct="1"/>
            <a:r>
              <a:rPr lang="en-US" dirty="0" smtClean="0">
                <a:solidFill>
                  <a:schemeClr val="bg1"/>
                </a:solidFill>
              </a:rPr>
              <a:t>Oracle Fusion Middleware</a:t>
            </a:r>
            <a:br>
              <a:rPr lang="en-US" dirty="0" smtClean="0">
                <a:solidFill>
                  <a:schemeClr val="bg1"/>
                </a:solidFill>
              </a:rPr>
            </a:br>
            <a:r>
              <a:rPr lang="en-US" dirty="0" smtClean="0">
                <a:solidFill>
                  <a:schemeClr val="bg1"/>
                </a:solidFill>
              </a:rPr>
              <a:t>Public &amp; Private Cloud Capabilities</a:t>
            </a:r>
          </a:p>
        </p:txBody>
      </p:sp>
      <p:sp>
        <p:nvSpPr>
          <p:cNvPr id="27652" name="Text Placeholder 5"/>
          <p:cNvSpPr>
            <a:spLocks noGrp="1"/>
          </p:cNvSpPr>
          <p:nvPr>
            <p:ph type="body" sz="quarter" idx="13"/>
          </p:nvPr>
        </p:nvSpPr>
        <p:spPr>
          <a:xfrm>
            <a:off x="531813" y="3429000"/>
            <a:ext cx="9982199" cy="3429000"/>
          </a:xfrm>
        </p:spPr>
        <p:txBody>
          <a:bodyPr/>
          <a:lstStyle/>
          <a:p>
            <a:r>
              <a:rPr lang="en-US" dirty="0" smtClean="0">
                <a:solidFill>
                  <a:srgbClr val="5F5F5F"/>
                </a:solidFill>
              </a:rPr>
              <a:t>Sandeep Banerjie and Venkata Ravipati</a:t>
            </a:r>
          </a:p>
          <a:p>
            <a:r>
              <a:rPr lang="en-US" dirty="0" smtClean="0">
                <a:solidFill>
                  <a:srgbClr val="5F5F5F"/>
                </a:solidFill>
              </a:rPr>
              <a:t>Product Management</a:t>
            </a:r>
          </a:p>
          <a:p>
            <a:r>
              <a:rPr lang="en-US" dirty="0" smtClean="0">
                <a:solidFill>
                  <a:srgbClr val="5F5F5F"/>
                </a:solidFill>
              </a:rPr>
              <a:t>Oracle Fusion Middleware</a:t>
            </a:r>
          </a:p>
          <a:p>
            <a:endParaRPr lang="en-US" dirty="0" smtClean="0">
              <a:solidFill>
                <a:srgbClr val="5F5F5F"/>
              </a:solidFill>
            </a:endParaRPr>
          </a:p>
          <a:p>
            <a:endParaRPr lang="en-US" dirty="0" smtClean="0">
              <a:solidFill>
                <a:srgbClr val="5F5F5F"/>
              </a:solidFill>
            </a:endParaRPr>
          </a:p>
          <a:p>
            <a:endParaRPr lang="en-US" dirty="0" smtClean="0">
              <a:solidFill>
                <a:srgbClr val="5F5F5F"/>
              </a:solidFill>
            </a:endParaRPr>
          </a:p>
          <a:p>
            <a:r>
              <a:rPr lang="en-US" dirty="0" smtClean="0">
                <a:solidFill>
                  <a:srgbClr val="5F5F5F"/>
                </a:solidFill>
              </a:rPr>
              <a:t>October  10, 2014</a:t>
            </a:r>
            <a:endParaRPr lang="en-US" dirty="0">
              <a:solidFill>
                <a:srgbClr val="5F5F5F"/>
              </a:solidFill>
            </a:endParaRPr>
          </a:p>
        </p:txBody>
      </p:sp>
      <p:sp>
        <p:nvSpPr>
          <p:cNvPr id="26629" name="Footer Placeholder 7"/>
          <p:cNvSpPr>
            <a:spLocks noGrp="1"/>
          </p:cNvSpPr>
          <p:nvPr>
            <p:ph type="ftr" sz="quarter" idx="15"/>
          </p:nvPr>
        </p:nvSpPr>
        <p:spPr bwMode="auto">
          <a:ln>
            <a:miter lim="800000"/>
            <a:headEnd/>
            <a:tailEnd/>
          </a:ln>
        </p:spPr>
        <p:txBody>
          <a:bodyPr numCol="1" anchorCtr="0" compatLnSpc="1">
            <a:prstTxWarp prst="textNoShape">
              <a:avLst/>
            </a:prstTxWarp>
          </a:bodyPr>
          <a:lstStyle/>
          <a:p>
            <a:pPr fontAlgn="base">
              <a:spcBef>
                <a:spcPct val="0"/>
              </a:spcBef>
              <a:spcAft>
                <a:spcPct val="0"/>
              </a:spcAft>
              <a:defRPr/>
            </a:pPr>
            <a:r>
              <a:rPr lang="en-US" dirty="0" smtClean="0"/>
              <a:t>Oracle Confidential – Internal/Restricted/Highly Restricted</a:t>
            </a: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cstate="print"/>
          <a:srcRect/>
          <a:stretch>
            <a:fillRect/>
          </a:stretch>
        </p:blipFill>
        <p:spPr bwMode="auto">
          <a:xfrm>
            <a:off x="9475926" y="-1"/>
            <a:ext cx="2715018" cy="1631852"/>
          </a:xfrm>
          <a:prstGeom prst="rect">
            <a:avLst/>
          </a:prstGeom>
          <a:noFill/>
          <a:ln w="9525">
            <a:noFill/>
            <a:miter lim="800000"/>
            <a:headEnd/>
            <a:tailEnd/>
          </a:ln>
        </p:spPr>
      </p:pic>
      <p:pic>
        <p:nvPicPr>
          <p:cNvPr id="38915" name="Picture 2" descr="Picture 8"/>
          <p:cNvPicPr>
            <a:picLocks noChangeAspect="1" noChangeArrowheads="1"/>
          </p:cNvPicPr>
          <p:nvPr/>
        </p:nvPicPr>
        <p:blipFill>
          <a:blip r:embed="rId4" cstate="print"/>
          <a:srcRect l="8599" t="4723" r="4299" b="7085"/>
          <a:stretch>
            <a:fillRect/>
          </a:stretch>
        </p:blipFill>
        <p:spPr bwMode="auto">
          <a:xfrm>
            <a:off x="448408" y="1447800"/>
            <a:ext cx="7951100" cy="4193113"/>
          </a:xfrm>
          <a:prstGeom prst="rect">
            <a:avLst/>
          </a:prstGeom>
          <a:noFill/>
          <a:ln w="9525">
            <a:noFill/>
            <a:miter lim="800000"/>
            <a:headEnd/>
            <a:tailEnd/>
          </a:ln>
        </p:spPr>
      </p:pic>
      <p:sp>
        <p:nvSpPr>
          <p:cNvPr id="5" name="TextBox 18"/>
          <p:cNvSpPr txBox="1">
            <a:spLocks noChangeArrowheads="1"/>
          </p:cNvSpPr>
          <p:nvPr/>
        </p:nvSpPr>
        <p:spPr bwMode="auto">
          <a:xfrm>
            <a:off x="11298739" y="0"/>
            <a:ext cx="885055" cy="566309"/>
          </a:xfrm>
          <a:prstGeom prst="rect">
            <a:avLst/>
          </a:prstGeom>
          <a:noFill/>
          <a:ln w="9525">
            <a:noFill/>
            <a:miter lim="800000"/>
            <a:headEnd/>
            <a:tailEnd/>
          </a:ln>
        </p:spPr>
        <p:txBody>
          <a:bodyPr wrap="none" lIns="121899" tIns="60949" rIns="121899" bIns="60949">
            <a:spAutoFit/>
          </a:bodyPr>
          <a:lstStyle/>
          <a:p>
            <a:pPr algn="ctr">
              <a:lnSpc>
                <a:spcPct val="90000"/>
              </a:lnSpc>
              <a:spcBef>
                <a:spcPct val="50000"/>
              </a:spcBef>
              <a:buClr>
                <a:srgbClr val="667263"/>
              </a:buClr>
            </a:pPr>
            <a:r>
              <a:rPr lang="en-US" sz="1600" dirty="0">
                <a:solidFill>
                  <a:srgbClr val="FFFFFF"/>
                </a:solidFill>
                <a:latin typeface="Arial Black" pitchFamily="34" charset="0"/>
              </a:rPr>
              <a:t>Case</a:t>
            </a:r>
            <a:br>
              <a:rPr lang="en-US" sz="1600" dirty="0">
                <a:solidFill>
                  <a:srgbClr val="FFFFFF"/>
                </a:solidFill>
                <a:latin typeface="Arial Black" pitchFamily="34" charset="0"/>
              </a:rPr>
            </a:br>
            <a:r>
              <a:rPr lang="en-US" sz="1600" dirty="0">
                <a:solidFill>
                  <a:srgbClr val="FFFFFF"/>
                </a:solidFill>
                <a:latin typeface="Arial Black" pitchFamily="34" charset="0"/>
              </a:rPr>
              <a:t>Study</a:t>
            </a:r>
          </a:p>
        </p:txBody>
      </p:sp>
      <p:sp>
        <p:nvSpPr>
          <p:cNvPr id="14" name="Content Placeholder 5"/>
          <p:cNvSpPr txBox="1">
            <a:spLocks/>
          </p:cNvSpPr>
          <p:nvPr/>
        </p:nvSpPr>
        <p:spPr>
          <a:xfrm>
            <a:off x="8629915" y="1699684"/>
            <a:ext cx="3223638" cy="4396316"/>
          </a:xfrm>
          <a:prstGeom prst="rect">
            <a:avLst/>
          </a:prstGeom>
        </p:spPr>
        <p:txBody>
          <a:bodyPr lIns="121899" tIns="60949" rIns="121899" bIns="60949">
            <a:normAutofit fontScale="47500" lnSpcReduction="20000"/>
          </a:bodyPr>
          <a:lstStyle/>
          <a:p>
            <a:pPr marL="283584" indent="-283584" defTabSz="1218987">
              <a:spcBef>
                <a:spcPts val="667"/>
              </a:spcBef>
              <a:spcAft>
                <a:spcPts val="267"/>
              </a:spcAft>
              <a:buClr>
                <a:schemeClr val="tx2"/>
              </a:buClr>
              <a:defRPr/>
            </a:pPr>
            <a:r>
              <a:rPr lang="en-US" sz="3900" b="1" dirty="0" smtClean="0">
                <a:ea typeface="ＭＳ Ｐゴシック" pitchFamily="127" charset="-128"/>
                <a:cs typeface="ＭＳ Ｐゴシック" pitchFamily="127" charset="-128"/>
              </a:rPr>
              <a:t>Scope/Scale:</a:t>
            </a:r>
          </a:p>
          <a:p>
            <a:pPr marL="283584" indent="-283584" defTabSz="1218987">
              <a:spcBef>
                <a:spcPts val="667"/>
              </a:spcBef>
              <a:spcAft>
                <a:spcPts val="267"/>
              </a:spcAft>
              <a:buClr>
                <a:schemeClr val="tx2"/>
              </a:buClr>
              <a:buFont typeface="Arial" pitchFamily="34" charset="0"/>
              <a:buChar char="•"/>
              <a:defRPr/>
            </a:pPr>
            <a:r>
              <a:rPr lang="en-US" sz="3200" dirty="0" smtClean="0">
                <a:ea typeface="ＭＳ Ｐゴシック" pitchFamily="127" charset="-128"/>
                <a:cs typeface="ＭＳ Ｐゴシック" pitchFamily="127" charset="-128"/>
              </a:rPr>
              <a:t>2600+ physical servers with over 10,000+ VMs</a:t>
            </a:r>
          </a:p>
          <a:p>
            <a:pPr marL="283584" indent="-283584" defTabSz="1218987">
              <a:spcBef>
                <a:spcPts val="667"/>
              </a:spcBef>
              <a:spcAft>
                <a:spcPts val="267"/>
              </a:spcAft>
              <a:buClr>
                <a:schemeClr val="tx2"/>
              </a:buClr>
              <a:buFont typeface="Arial" pitchFamily="34" charset="0"/>
              <a:buChar char="•"/>
              <a:defRPr/>
            </a:pPr>
            <a:r>
              <a:rPr lang="en-US" sz="3200" dirty="0" smtClean="0">
                <a:ea typeface="ＭＳ Ｐゴシック" pitchFamily="127" charset="-128"/>
                <a:cs typeface="ＭＳ Ｐゴシック" pitchFamily="127" charset="-128"/>
              </a:rPr>
              <a:t>4,000+ developers submitting 45,000+ jobs</a:t>
            </a:r>
          </a:p>
          <a:p>
            <a:pPr marL="283584" indent="-283584" defTabSz="1218987">
              <a:spcBef>
                <a:spcPts val="667"/>
              </a:spcBef>
              <a:spcAft>
                <a:spcPts val="267"/>
              </a:spcAft>
              <a:buClr>
                <a:schemeClr val="tx2"/>
              </a:buClr>
              <a:defRPr/>
            </a:pPr>
            <a:endParaRPr lang="en-US" sz="3900" dirty="0" smtClean="0">
              <a:ea typeface="ＭＳ Ｐゴシック" pitchFamily="127" charset="-128"/>
              <a:cs typeface="ＭＳ Ｐゴシック" pitchFamily="127" charset="-128"/>
            </a:endParaRPr>
          </a:p>
          <a:p>
            <a:pPr marL="283584" indent="-283584" defTabSz="1218987">
              <a:spcBef>
                <a:spcPts val="667"/>
              </a:spcBef>
              <a:spcAft>
                <a:spcPts val="267"/>
              </a:spcAft>
              <a:buClr>
                <a:schemeClr val="tx2"/>
              </a:buClr>
              <a:defRPr/>
            </a:pPr>
            <a:r>
              <a:rPr lang="en-US" sz="3900" b="1" dirty="0" smtClean="0">
                <a:ea typeface="ＭＳ Ｐゴシック" pitchFamily="127" charset="-128"/>
                <a:cs typeface="ＭＳ Ｐゴシック" pitchFamily="127" charset="-128"/>
              </a:rPr>
              <a:t>Results:</a:t>
            </a:r>
          </a:p>
          <a:p>
            <a:pPr marL="283584" indent="-283584" defTabSz="1218987">
              <a:spcBef>
                <a:spcPts val="667"/>
              </a:spcBef>
              <a:spcAft>
                <a:spcPts val="267"/>
              </a:spcAft>
              <a:buClr>
                <a:schemeClr val="tx2"/>
              </a:buClr>
              <a:buFont typeface="Arial" pitchFamily="34" charset="0"/>
              <a:buChar char="•"/>
              <a:defRPr/>
            </a:pPr>
            <a:r>
              <a:rPr lang="en-US" sz="3200" dirty="0" smtClean="0">
                <a:ea typeface="ＭＳ Ｐゴシック" pitchFamily="127" charset="-128"/>
                <a:cs typeface="ＭＳ Ｐゴシック" pitchFamily="127" charset="-128"/>
              </a:rPr>
              <a:t>Develop wait time reduced from weeks to &lt;1 hour</a:t>
            </a:r>
          </a:p>
          <a:p>
            <a:pPr marL="283584" indent="-283584" defTabSz="1218987">
              <a:spcBef>
                <a:spcPts val="667"/>
              </a:spcBef>
              <a:spcAft>
                <a:spcPts val="267"/>
              </a:spcAft>
              <a:buClr>
                <a:schemeClr val="tx2"/>
              </a:buClr>
              <a:buFont typeface="Arial" pitchFamily="34" charset="0"/>
              <a:buChar char="•"/>
              <a:defRPr/>
            </a:pPr>
            <a:r>
              <a:rPr lang="en-US" sz="3200" dirty="0" smtClean="0">
                <a:ea typeface="ＭＳ Ｐゴシック" pitchFamily="127" charset="-128"/>
                <a:cs typeface="ＭＳ Ｐゴシック" pitchFamily="127" charset="-128"/>
              </a:rPr>
              <a:t>People required reduced from 12 to1</a:t>
            </a:r>
          </a:p>
          <a:p>
            <a:pPr marL="283584" indent="-283584" defTabSz="1218987">
              <a:spcBef>
                <a:spcPts val="667"/>
              </a:spcBef>
              <a:spcAft>
                <a:spcPts val="267"/>
              </a:spcAft>
              <a:buClr>
                <a:schemeClr val="tx2"/>
              </a:buClr>
              <a:buFont typeface="Arial" pitchFamily="34" charset="0"/>
              <a:buChar char="•"/>
              <a:defRPr/>
            </a:pPr>
            <a:r>
              <a:rPr lang="en-US" sz="3200" dirty="0" smtClean="0">
                <a:ea typeface="ＭＳ Ｐゴシック" pitchFamily="127" charset="-128"/>
                <a:cs typeface="ＭＳ Ｐゴシック" pitchFamily="127" charset="-128"/>
              </a:rPr>
              <a:t>Server utilization – 80+% overall, 90+% peak</a:t>
            </a:r>
          </a:p>
          <a:p>
            <a:pPr marL="283584" indent="-283584" defTabSz="1218987">
              <a:spcBef>
                <a:spcPts val="667"/>
              </a:spcBef>
              <a:spcAft>
                <a:spcPts val="267"/>
              </a:spcAft>
              <a:buClr>
                <a:schemeClr val="tx2"/>
              </a:buClr>
              <a:buFont typeface="Arial" pitchFamily="34" charset="0"/>
              <a:buChar char="•"/>
              <a:defRPr/>
            </a:pPr>
            <a:r>
              <a:rPr lang="en-US" sz="3200" dirty="0" smtClean="0">
                <a:ea typeface="ＭＳ Ｐゴシック" pitchFamily="127" charset="-128"/>
                <a:cs typeface="ＭＳ Ｐゴシック" pitchFamily="127" charset="-128"/>
              </a:rPr>
              <a:t>75% less power and space</a:t>
            </a:r>
          </a:p>
        </p:txBody>
      </p:sp>
      <p:sp>
        <p:nvSpPr>
          <p:cNvPr id="7" name="Title 4"/>
          <p:cNvSpPr txBox="1">
            <a:spLocks/>
          </p:cNvSpPr>
          <p:nvPr/>
        </p:nvSpPr>
        <p:spPr bwMode="auto">
          <a:xfrm>
            <a:off x="605004" y="442365"/>
            <a:ext cx="10594807" cy="5503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Self-Service Private IaaS For Dev/Test</a:t>
            </a:r>
            <a:endParaRPr lang="en-US" dirty="0"/>
          </a:p>
        </p:txBody>
      </p:sp>
      <p:sp>
        <p:nvSpPr>
          <p:cNvPr id="8"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20</a:t>
            </a:fld>
            <a:endParaRPr lang="en-US" sz="850" dirty="0"/>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 name="Rounded Rectangle 809"/>
          <p:cNvSpPr/>
          <p:nvPr/>
        </p:nvSpPr>
        <p:spPr>
          <a:xfrm>
            <a:off x="2104848" y="973692"/>
            <a:ext cx="8824901" cy="363164"/>
          </a:xfrm>
          <a:prstGeom prst="roundRect">
            <a:avLst>
              <a:gd name="adj" fmla="val 0"/>
            </a:avLst>
          </a:prstGeom>
          <a:ln/>
        </p:spPr>
        <p:style>
          <a:lnRef idx="1">
            <a:schemeClr val="dk1"/>
          </a:lnRef>
          <a:fillRef idx="2">
            <a:schemeClr val="dk1"/>
          </a:fillRef>
          <a:effectRef idx="1">
            <a:schemeClr val="dk1"/>
          </a:effectRef>
          <a:fontRef idx="minor">
            <a:schemeClr val="dk1"/>
          </a:fontRef>
        </p:style>
        <p:txBody>
          <a:bodyPr lIns="0" tIns="0" rIns="0" bIns="0" rtlCol="0" anchor="ctr" anchorCtr="0"/>
          <a:lstStyle/>
          <a:p>
            <a:pPr algn="ctr"/>
            <a:r>
              <a:rPr lang="en-US" sz="1900" dirty="0" smtClean="0">
                <a:solidFill>
                  <a:srgbClr val="000000"/>
                </a:solidFill>
                <a:latin typeface="Arial" pitchFamily="34" charset="0"/>
                <a:cs typeface="Arial" pitchFamily="34" charset="0"/>
              </a:rPr>
              <a:t>Cloud Orchestration Providers (Mostly 3</a:t>
            </a:r>
            <a:r>
              <a:rPr lang="en-US" sz="1900" baseline="30000" dirty="0" smtClean="0">
                <a:solidFill>
                  <a:srgbClr val="000000"/>
                </a:solidFill>
                <a:latin typeface="Arial" pitchFamily="34" charset="0"/>
                <a:cs typeface="Arial" pitchFamily="34" charset="0"/>
              </a:rPr>
              <a:t>rd</a:t>
            </a:r>
            <a:r>
              <a:rPr lang="en-US" sz="1900" dirty="0" smtClean="0">
                <a:solidFill>
                  <a:srgbClr val="000000"/>
                </a:solidFill>
                <a:latin typeface="Arial" pitchFamily="34" charset="0"/>
                <a:cs typeface="Arial" pitchFamily="34" charset="0"/>
              </a:rPr>
              <a:t> Party)</a:t>
            </a:r>
          </a:p>
        </p:txBody>
      </p:sp>
      <p:grpSp>
        <p:nvGrpSpPr>
          <p:cNvPr id="3" name="Group 591"/>
          <p:cNvGrpSpPr/>
          <p:nvPr/>
        </p:nvGrpSpPr>
        <p:grpSpPr>
          <a:xfrm>
            <a:off x="570539" y="2465513"/>
            <a:ext cx="2351388" cy="2099876"/>
            <a:chOff x="0" y="1288472"/>
            <a:chExt cx="1764000" cy="1574907"/>
          </a:xfrm>
          <a:solidFill>
            <a:schemeClr val="tx1">
              <a:lumMod val="40000"/>
              <a:lumOff val="60000"/>
            </a:schemeClr>
          </a:solidFill>
        </p:grpSpPr>
        <p:sp>
          <p:nvSpPr>
            <p:cNvPr id="559" name="AutoShape 14"/>
            <p:cNvSpPr>
              <a:spLocks noChangeArrowheads="1"/>
            </p:cNvSpPr>
            <p:nvPr/>
          </p:nvSpPr>
          <p:spPr bwMode="auto">
            <a:xfrm>
              <a:off x="0" y="1553054"/>
              <a:ext cx="1764000" cy="252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nchor="ctr"/>
            <a:lstStyle/>
            <a:p>
              <a:pPr lvl="0" algn="r">
                <a:lnSpc>
                  <a:spcPct val="90000"/>
                </a:lnSpc>
              </a:pPr>
              <a:r>
                <a:rPr lang="en-US" sz="1500" dirty="0" smtClean="0">
                  <a:solidFill>
                    <a:srgbClr val="000000"/>
                  </a:solidFill>
                </a:rPr>
                <a:t>Start / Stop</a:t>
              </a:r>
              <a:endParaRPr lang="en-US" sz="1500" dirty="0">
                <a:solidFill>
                  <a:srgbClr val="000000"/>
                </a:solidFill>
              </a:endParaRPr>
            </a:p>
          </p:txBody>
        </p:sp>
        <p:sp>
          <p:nvSpPr>
            <p:cNvPr id="532" name="AutoShape 14"/>
            <p:cNvSpPr>
              <a:spLocks noChangeArrowheads="1"/>
            </p:cNvSpPr>
            <p:nvPr/>
          </p:nvSpPr>
          <p:spPr bwMode="auto">
            <a:xfrm>
              <a:off x="0" y="1817636"/>
              <a:ext cx="1764000" cy="252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nchor="ctr"/>
            <a:lstStyle/>
            <a:p>
              <a:pPr algn="r">
                <a:lnSpc>
                  <a:spcPct val="90000"/>
                </a:lnSpc>
              </a:pPr>
              <a:r>
                <a:rPr lang="en-US" sz="1500" dirty="0" smtClean="0">
                  <a:solidFill>
                    <a:srgbClr val="000000"/>
                  </a:solidFill>
                </a:rPr>
                <a:t>Scale Up / Down</a:t>
              </a:r>
            </a:p>
          </p:txBody>
        </p:sp>
        <p:sp>
          <p:nvSpPr>
            <p:cNvPr id="519" name="AutoShape 14"/>
            <p:cNvSpPr>
              <a:spLocks noChangeArrowheads="1"/>
            </p:cNvSpPr>
            <p:nvPr/>
          </p:nvSpPr>
          <p:spPr bwMode="auto">
            <a:xfrm>
              <a:off x="0" y="1288472"/>
              <a:ext cx="1764000" cy="252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nchor="ctr"/>
            <a:lstStyle/>
            <a:p>
              <a:pPr algn="r">
                <a:lnSpc>
                  <a:spcPct val="90000"/>
                </a:lnSpc>
              </a:pPr>
              <a:r>
                <a:rPr lang="en-CA" sz="1400" dirty="0" smtClean="0">
                  <a:solidFill>
                    <a:srgbClr val="000000"/>
                  </a:solidFill>
                </a:rPr>
                <a:t>Self-Service Provisioning</a:t>
              </a:r>
              <a:endParaRPr lang="en-US" sz="1400" dirty="0">
                <a:solidFill>
                  <a:srgbClr val="000000"/>
                </a:solidFill>
              </a:endParaRPr>
            </a:p>
          </p:txBody>
        </p:sp>
        <p:sp>
          <p:nvSpPr>
            <p:cNvPr id="584" name="AutoShape 14"/>
            <p:cNvSpPr>
              <a:spLocks noChangeArrowheads="1"/>
            </p:cNvSpPr>
            <p:nvPr/>
          </p:nvSpPr>
          <p:spPr bwMode="auto">
            <a:xfrm>
              <a:off x="0" y="2082217"/>
              <a:ext cx="1764000" cy="252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nchor="ctr"/>
            <a:lstStyle/>
            <a:p>
              <a:pPr algn="r">
                <a:lnSpc>
                  <a:spcPct val="90000"/>
                </a:lnSpc>
              </a:pPr>
              <a:r>
                <a:rPr lang="en-CA" sz="1500" dirty="0" smtClean="0">
                  <a:solidFill>
                    <a:srgbClr val="000000"/>
                  </a:solidFill>
                </a:rPr>
                <a:t>Monitor</a:t>
              </a:r>
              <a:endParaRPr lang="en-US" sz="1500" dirty="0">
                <a:solidFill>
                  <a:srgbClr val="000000"/>
                </a:solidFill>
              </a:endParaRPr>
            </a:p>
          </p:txBody>
        </p:sp>
        <p:sp>
          <p:nvSpPr>
            <p:cNvPr id="587" name="AutoShape 14"/>
            <p:cNvSpPr>
              <a:spLocks noChangeArrowheads="1"/>
            </p:cNvSpPr>
            <p:nvPr/>
          </p:nvSpPr>
          <p:spPr bwMode="auto">
            <a:xfrm>
              <a:off x="0" y="2346798"/>
              <a:ext cx="1764000" cy="252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nchor="ctr"/>
            <a:lstStyle/>
            <a:p>
              <a:pPr lvl="0" algn="r">
                <a:lnSpc>
                  <a:spcPct val="90000"/>
                </a:lnSpc>
              </a:pPr>
              <a:r>
                <a:rPr lang="en-US" sz="1500" dirty="0" smtClean="0">
                  <a:solidFill>
                    <a:srgbClr val="000000"/>
                  </a:solidFill>
                </a:rPr>
                <a:t>Manage</a:t>
              </a:r>
              <a:endParaRPr lang="en-US" sz="1500" dirty="0">
                <a:solidFill>
                  <a:srgbClr val="000000"/>
                </a:solidFill>
              </a:endParaRPr>
            </a:p>
          </p:txBody>
        </p:sp>
        <p:sp>
          <p:nvSpPr>
            <p:cNvPr id="588" name="AutoShape 14"/>
            <p:cNvSpPr>
              <a:spLocks noChangeArrowheads="1"/>
            </p:cNvSpPr>
            <p:nvPr/>
          </p:nvSpPr>
          <p:spPr bwMode="auto">
            <a:xfrm>
              <a:off x="0" y="2611379"/>
              <a:ext cx="1764000" cy="252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nchor="ctr"/>
            <a:lstStyle/>
            <a:p>
              <a:pPr algn="r">
                <a:lnSpc>
                  <a:spcPct val="90000"/>
                </a:lnSpc>
              </a:pPr>
              <a:r>
                <a:rPr lang="en-CA" sz="1500" dirty="0" smtClean="0">
                  <a:solidFill>
                    <a:srgbClr val="000000"/>
                  </a:solidFill>
                </a:rPr>
                <a:t>Chargeback</a:t>
              </a:r>
              <a:endParaRPr lang="en-US" sz="1500" dirty="0" smtClean="0">
                <a:solidFill>
                  <a:srgbClr val="000000"/>
                </a:solidFill>
              </a:endParaRPr>
            </a:p>
          </p:txBody>
        </p:sp>
      </p:grpSp>
      <p:sp>
        <p:nvSpPr>
          <p:cNvPr id="904" name="Right Arrow 903"/>
          <p:cNvSpPr/>
          <p:nvPr/>
        </p:nvSpPr>
        <p:spPr>
          <a:xfrm>
            <a:off x="5070659" y="3041675"/>
            <a:ext cx="829252" cy="620719"/>
          </a:xfrm>
          <a:prstGeom prst="rightArrow">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path path="circle">
              <a:fillToRect l="50000" t="50000" r="50000" b="50000"/>
            </a:path>
            <a:tileRect/>
          </a:gra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0" tIns="0" rIns="0" bIns="0" rtlCol="0" anchor="t" anchorCtr="0"/>
          <a:lstStyle/>
          <a:p>
            <a:pPr algn="l"/>
            <a:endParaRPr lang="en-US" sz="2100" dirty="0" err="1" smtClean="0">
              <a:solidFill>
                <a:schemeClr val="tx1"/>
              </a:solidFill>
              <a:latin typeface="Arial" pitchFamily="34" charset="0"/>
              <a:cs typeface="Arial" pitchFamily="34" charset="0"/>
            </a:endParaRPr>
          </a:p>
        </p:txBody>
      </p:sp>
      <p:sp>
        <p:nvSpPr>
          <p:cNvPr id="782" name="Right Arrow 781"/>
          <p:cNvSpPr/>
          <p:nvPr/>
        </p:nvSpPr>
        <p:spPr>
          <a:xfrm>
            <a:off x="7650627" y="3041675"/>
            <a:ext cx="871685" cy="620719"/>
          </a:xfrm>
          <a:prstGeom prst="rightArrow">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path path="circle">
              <a:fillToRect l="50000" t="50000" r="50000" b="50000"/>
            </a:path>
            <a:tileRect/>
          </a:gra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0" tIns="0" rIns="0" bIns="0" rtlCol="0" anchor="t" anchorCtr="0"/>
          <a:lstStyle/>
          <a:p>
            <a:pPr algn="l"/>
            <a:endParaRPr lang="en-US" sz="2100" dirty="0" err="1" smtClean="0">
              <a:solidFill>
                <a:schemeClr val="tx1"/>
              </a:solidFill>
              <a:latin typeface="Arial" pitchFamily="34" charset="0"/>
              <a:cs typeface="Arial" pitchFamily="34" charset="0"/>
            </a:endParaRPr>
          </a:p>
        </p:txBody>
      </p:sp>
      <p:grpSp>
        <p:nvGrpSpPr>
          <p:cNvPr id="5" name="Group 894"/>
          <p:cNvGrpSpPr/>
          <p:nvPr/>
        </p:nvGrpSpPr>
        <p:grpSpPr>
          <a:xfrm>
            <a:off x="8540670" y="1864978"/>
            <a:ext cx="2156970" cy="2974113"/>
            <a:chOff x="4294827" y="1316003"/>
            <a:chExt cx="1618149" cy="2230585"/>
          </a:xfrm>
        </p:grpSpPr>
        <p:sp>
          <p:nvSpPr>
            <p:cNvPr id="652" name="Rounded Rectangle 651"/>
            <p:cNvSpPr/>
            <p:nvPr/>
          </p:nvSpPr>
          <p:spPr>
            <a:xfrm>
              <a:off x="4294827" y="1316003"/>
              <a:ext cx="1560953" cy="2230585"/>
            </a:xfrm>
            <a:prstGeom prst="roundRect">
              <a:avLst>
                <a:gd name="adj" fmla="val 2926"/>
              </a:avLst>
            </a:prstGeom>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p:spPr>
          <p:style>
            <a:lnRef idx="0">
              <a:schemeClr val="accent3"/>
            </a:lnRef>
            <a:fillRef idx="1001">
              <a:schemeClr val="lt1"/>
            </a:fillRef>
            <a:effectRef idx="3">
              <a:schemeClr val="accent3"/>
            </a:effectRef>
            <a:fontRef idx="minor">
              <a:schemeClr val="lt1"/>
            </a:fontRef>
          </p:style>
          <p:txBody>
            <a:bodyPr wrap="none" lIns="0" tIns="0" rIns="0" bIns="0" rtlCol="0" anchor="ctr" anchorCtr="0"/>
            <a:lstStyle/>
            <a:p>
              <a:pPr algn="ctr"/>
              <a:endParaRPr lang="en-US" sz="1400" b="1" dirty="0" smtClean="0">
                <a:solidFill>
                  <a:schemeClr val="accent1"/>
                </a:solidFill>
                <a:latin typeface="Arial" pitchFamily="34" charset="0"/>
                <a:cs typeface="Arial" pitchFamily="34" charset="0"/>
              </a:endParaRPr>
            </a:p>
          </p:txBody>
        </p:sp>
        <p:sp>
          <p:nvSpPr>
            <p:cNvPr id="119" name="TextBox 118"/>
            <p:cNvSpPr txBox="1"/>
            <p:nvPr/>
          </p:nvSpPr>
          <p:spPr>
            <a:xfrm>
              <a:off x="4618103" y="1377230"/>
              <a:ext cx="914400" cy="204717"/>
            </a:xfrm>
            <a:prstGeom prst="rect">
              <a:avLst/>
            </a:prstGeom>
            <a:ln>
              <a:noFill/>
            </a:ln>
          </p:spPr>
          <p:style>
            <a:lnRef idx="0">
              <a:scrgbClr r="0" g="0" b="0"/>
            </a:lnRef>
            <a:fillRef idx="1001">
              <a:schemeClr val="lt1"/>
            </a:fillRef>
            <a:effectRef idx="0">
              <a:scrgbClr r="0" g="0" b="0"/>
            </a:effectRef>
            <a:fontRef idx="major"/>
          </p:style>
          <p:txBody>
            <a:bodyPr wrap="none" lIns="0" tIns="0" rIns="0" bIns="0" rtlCol="0">
              <a:noAutofit/>
            </a:bodyPr>
            <a:lstStyle/>
            <a:p>
              <a:pPr algn="ctr"/>
              <a:r>
                <a:rPr lang="en-US" sz="2100" b="1" dirty="0" err="1" smtClean="0">
                  <a:solidFill>
                    <a:schemeClr val="accent1"/>
                  </a:solidFill>
                </a:rPr>
                <a:t>PaaS</a:t>
              </a:r>
              <a:endParaRPr lang="en-US" sz="2100" b="1" dirty="0" smtClean="0">
                <a:solidFill>
                  <a:schemeClr val="accent1"/>
                </a:solidFill>
              </a:endParaRPr>
            </a:p>
          </p:txBody>
        </p:sp>
        <p:sp>
          <p:nvSpPr>
            <p:cNvPr id="635" name="Rectangle 634"/>
            <p:cNvSpPr/>
            <p:nvPr/>
          </p:nvSpPr>
          <p:spPr>
            <a:xfrm>
              <a:off x="4354632" y="3031413"/>
              <a:ext cx="1558344" cy="461665"/>
            </a:xfrm>
            <a:prstGeom prst="rect">
              <a:avLst/>
            </a:prstGeom>
          </p:spPr>
          <p:style>
            <a:lnRef idx="0">
              <a:scrgbClr r="0" g="0" b="0"/>
            </a:lnRef>
            <a:fillRef idx="1001">
              <a:schemeClr val="lt1"/>
            </a:fillRef>
            <a:effectRef idx="0">
              <a:scrgbClr r="0" g="0" b="0"/>
            </a:effectRef>
            <a:fontRef idx="major"/>
          </p:style>
          <p:txBody>
            <a:bodyPr wrap="square">
              <a:spAutoFit/>
            </a:bodyPr>
            <a:lstStyle/>
            <a:p>
              <a:pPr>
                <a:buClr>
                  <a:schemeClr val="bg1"/>
                </a:buClr>
              </a:pPr>
              <a:r>
                <a:rPr lang="en-US" sz="1100" dirty="0" smtClean="0">
                  <a:solidFill>
                    <a:schemeClr val="accent1"/>
                  </a:solidFill>
                </a:rPr>
                <a:t>Self-Service of Java Apps, Scale Out/Back, Java App Lifecycle Mgmt, &amp; Chargeba</a:t>
              </a:r>
              <a:r>
                <a:rPr lang="en-US" sz="900" dirty="0" smtClean="0">
                  <a:solidFill>
                    <a:schemeClr val="accent1"/>
                  </a:solidFill>
                </a:rPr>
                <a:t>ck</a:t>
              </a:r>
            </a:p>
          </p:txBody>
        </p:sp>
        <p:sp>
          <p:nvSpPr>
            <p:cNvPr id="626" name="Rounded Rectangle 625"/>
            <p:cNvSpPr/>
            <p:nvPr/>
          </p:nvSpPr>
          <p:spPr>
            <a:xfrm>
              <a:off x="4425032" y="1824990"/>
              <a:ext cx="1300542" cy="1099418"/>
            </a:xfrm>
            <a:prstGeom prst="roundRect">
              <a:avLst>
                <a:gd name="adj" fmla="val 7553"/>
              </a:avLst>
            </a:prstGeom>
            <a:ln>
              <a:noFill/>
            </a:ln>
            <a:effectLst>
              <a:outerShdw blurRad="50800" dist="38100" dir="2700000" algn="tl" rotWithShape="0">
                <a:prstClr val="black">
                  <a:alpha val="40000"/>
                </a:prstClr>
              </a:outerShdw>
            </a:effectLst>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solidFill>
                  <a:schemeClr val="accent1"/>
                </a:solidFill>
              </a:endParaRPr>
            </a:p>
          </p:txBody>
        </p:sp>
      </p:grpSp>
      <p:grpSp>
        <p:nvGrpSpPr>
          <p:cNvPr id="6" name="Group 893"/>
          <p:cNvGrpSpPr/>
          <p:nvPr/>
        </p:nvGrpSpPr>
        <p:grpSpPr>
          <a:xfrm>
            <a:off x="3269016" y="1852007"/>
            <a:ext cx="2215956" cy="2974113"/>
            <a:chOff x="2382217" y="1306275"/>
            <a:chExt cx="1662400" cy="2230585"/>
          </a:xfrm>
        </p:grpSpPr>
        <p:sp>
          <p:nvSpPr>
            <p:cNvPr id="4" name="Rounded Rectangle 3"/>
            <p:cNvSpPr/>
            <p:nvPr/>
          </p:nvSpPr>
          <p:spPr>
            <a:xfrm>
              <a:off x="2382217" y="1306275"/>
              <a:ext cx="1560953" cy="2230585"/>
            </a:xfrm>
            <a:prstGeom prst="roundRect">
              <a:avLst>
                <a:gd name="adj" fmla="val 2926"/>
              </a:avLst>
            </a:prstGeom>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p:spPr>
          <p:style>
            <a:lnRef idx="0">
              <a:schemeClr val="accent3"/>
            </a:lnRef>
            <a:fillRef idx="1001">
              <a:schemeClr val="lt1"/>
            </a:fillRef>
            <a:effectRef idx="3">
              <a:schemeClr val="accent3"/>
            </a:effectRef>
            <a:fontRef idx="minor">
              <a:schemeClr val="lt1"/>
            </a:fontRef>
          </p:style>
          <p:txBody>
            <a:bodyPr wrap="none" lIns="0" tIns="0" rIns="0" bIns="0" rtlCol="0" anchor="ctr" anchorCtr="0"/>
            <a:lstStyle/>
            <a:p>
              <a:pPr algn="ctr"/>
              <a:endParaRPr lang="en-US" sz="1400" b="1" dirty="0" smtClean="0">
                <a:solidFill>
                  <a:schemeClr val="accent1"/>
                </a:solidFill>
                <a:latin typeface="Arial" pitchFamily="34" charset="0"/>
                <a:cs typeface="Arial" pitchFamily="34" charset="0"/>
              </a:endParaRPr>
            </a:p>
          </p:txBody>
        </p:sp>
        <p:sp>
          <p:nvSpPr>
            <p:cNvPr id="117" name="TextBox 116"/>
            <p:cNvSpPr txBox="1"/>
            <p:nvPr/>
          </p:nvSpPr>
          <p:spPr>
            <a:xfrm>
              <a:off x="2705493" y="1377230"/>
              <a:ext cx="914400" cy="204717"/>
            </a:xfrm>
            <a:prstGeom prst="rect">
              <a:avLst/>
            </a:prstGeom>
            <a:ln>
              <a:noFill/>
            </a:ln>
          </p:spPr>
          <p:style>
            <a:lnRef idx="0">
              <a:scrgbClr r="0" g="0" b="0"/>
            </a:lnRef>
            <a:fillRef idx="1001">
              <a:schemeClr val="lt1"/>
            </a:fillRef>
            <a:effectRef idx="0">
              <a:scrgbClr r="0" g="0" b="0"/>
            </a:effectRef>
            <a:fontRef idx="major"/>
          </p:style>
          <p:txBody>
            <a:bodyPr wrap="none" lIns="0" tIns="0" rIns="0" bIns="0" rtlCol="0">
              <a:noAutofit/>
            </a:bodyPr>
            <a:lstStyle/>
            <a:p>
              <a:pPr algn="ctr">
                <a:lnSpc>
                  <a:spcPct val="90000"/>
                </a:lnSpc>
              </a:pPr>
              <a:r>
                <a:rPr lang="en-US" sz="2100" b="1" dirty="0" err="1" smtClean="0">
                  <a:solidFill>
                    <a:schemeClr val="accent1"/>
                  </a:solidFill>
                </a:rPr>
                <a:t>IaaS</a:t>
              </a:r>
              <a:endParaRPr lang="en-US" sz="1600" b="1" dirty="0" smtClean="0">
                <a:solidFill>
                  <a:schemeClr val="accent1"/>
                </a:solidFill>
              </a:endParaRPr>
            </a:p>
          </p:txBody>
        </p:sp>
        <p:sp>
          <p:nvSpPr>
            <p:cNvPr id="636" name="Rectangle 635"/>
            <p:cNvSpPr/>
            <p:nvPr/>
          </p:nvSpPr>
          <p:spPr>
            <a:xfrm>
              <a:off x="2391169" y="3070324"/>
              <a:ext cx="1653448" cy="461665"/>
            </a:xfrm>
            <a:prstGeom prst="rect">
              <a:avLst/>
            </a:prstGeom>
          </p:spPr>
          <p:style>
            <a:lnRef idx="0">
              <a:scrgbClr r="0" g="0" b="0"/>
            </a:lnRef>
            <a:fillRef idx="1001">
              <a:schemeClr val="lt1"/>
            </a:fillRef>
            <a:effectRef idx="0">
              <a:scrgbClr r="0" g="0" b="0"/>
            </a:effectRef>
            <a:fontRef idx="major"/>
          </p:style>
          <p:txBody>
            <a:bodyPr wrap="square">
              <a:spAutoFit/>
            </a:bodyPr>
            <a:lstStyle/>
            <a:p>
              <a:pPr>
                <a:buClr>
                  <a:schemeClr val="bg1"/>
                </a:buClr>
              </a:pPr>
              <a:r>
                <a:rPr lang="en-US" sz="1100" dirty="0" smtClean="0">
                  <a:solidFill>
                    <a:schemeClr val="accent1"/>
                  </a:solidFill>
                </a:rPr>
                <a:t>Self-Service Provisioning of VMs, Storage, Network, &amp; Infrastructure Level Chargeback</a:t>
              </a:r>
            </a:p>
          </p:txBody>
        </p:sp>
        <p:grpSp>
          <p:nvGrpSpPr>
            <p:cNvPr id="7" name="Group 892"/>
            <p:cNvGrpSpPr/>
            <p:nvPr/>
          </p:nvGrpSpPr>
          <p:grpSpPr>
            <a:xfrm>
              <a:off x="2512422" y="1824990"/>
              <a:ext cx="1300542" cy="1099418"/>
              <a:chOff x="2512422" y="1866900"/>
              <a:chExt cx="1300542" cy="1099418"/>
            </a:xfrm>
          </p:grpSpPr>
          <p:sp>
            <p:nvSpPr>
              <p:cNvPr id="892" name="Rounded Rectangle 891"/>
              <p:cNvSpPr/>
              <p:nvPr/>
            </p:nvSpPr>
            <p:spPr>
              <a:xfrm>
                <a:off x="2512422" y="1866900"/>
                <a:ext cx="1300542" cy="1099418"/>
              </a:xfrm>
              <a:prstGeom prst="roundRect">
                <a:avLst>
                  <a:gd name="adj" fmla="val 7553"/>
                </a:avLst>
              </a:prstGeom>
              <a:ln>
                <a:noFill/>
              </a:ln>
              <a:effectLst>
                <a:outerShdw blurRad="50800" dist="38100" dir="2700000" algn="tl" rotWithShape="0">
                  <a:prstClr val="black">
                    <a:alpha val="40000"/>
                  </a:prstClr>
                </a:outerShdw>
              </a:effectLst>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solidFill>
                    <a:schemeClr val="accent1"/>
                  </a:solidFill>
                </a:endParaRPr>
              </a:p>
            </p:txBody>
          </p:sp>
          <p:pic>
            <p:nvPicPr>
              <p:cNvPr id="599" name="Picture 2"/>
              <p:cNvPicPr>
                <a:picLocks noChangeAspect="1" noChangeArrowheads="1"/>
              </p:cNvPicPr>
              <p:nvPr/>
            </p:nvPicPr>
            <p:blipFill>
              <a:blip r:embed="rId2" cstate="print"/>
              <a:srcRect t="23228" b="26124"/>
              <a:stretch>
                <a:fillRect/>
              </a:stretch>
            </p:blipFill>
            <p:spPr bwMode="auto">
              <a:xfrm>
                <a:off x="2772979" y="2016559"/>
                <a:ext cx="779428" cy="800100"/>
              </a:xfrm>
              <a:prstGeom prst="rect">
                <a:avLst/>
              </a:prstGeom>
              <a:ln>
                <a:noFill/>
              </a:ln>
            </p:spPr>
            <p:style>
              <a:lnRef idx="0">
                <a:scrgbClr r="0" g="0" b="0"/>
              </a:lnRef>
              <a:fillRef idx="1001">
                <a:schemeClr val="lt1"/>
              </a:fillRef>
              <a:effectRef idx="0">
                <a:scrgbClr r="0" g="0" b="0"/>
              </a:effectRef>
              <a:fontRef idx="major"/>
            </p:style>
          </p:pic>
        </p:grpSp>
      </p:grpSp>
      <p:grpSp>
        <p:nvGrpSpPr>
          <p:cNvPr id="8" name="Group 895"/>
          <p:cNvGrpSpPr/>
          <p:nvPr/>
        </p:nvGrpSpPr>
        <p:grpSpPr>
          <a:xfrm>
            <a:off x="5904843" y="1852007"/>
            <a:ext cx="2173495" cy="2974113"/>
            <a:chOff x="4294827" y="1306275"/>
            <a:chExt cx="1630546" cy="2230585"/>
          </a:xfrm>
        </p:grpSpPr>
        <p:sp>
          <p:nvSpPr>
            <p:cNvPr id="897" name="Rounded Rectangle 896"/>
            <p:cNvSpPr/>
            <p:nvPr/>
          </p:nvSpPr>
          <p:spPr>
            <a:xfrm>
              <a:off x="4294827" y="1306275"/>
              <a:ext cx="1560953" cy="2230585"/>
            </a:xfrm>
            <a:prstGeom prst="roundRect">
              <a:avLst>
                <a:gd name="adj" fmla="val 2926"/>
              </a:avLst>
            </a:prstGeom>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p:spPr>
          <p:style>
            <a:lnRef idx="0">
              <a:schemeClr val="accent3"/>
            </a:lnRef>
            <a:fillRef idx="1001">
              <a:schemeClr val="lt1"/>
            </a:fillRef>
            <a:effectRef idx="3">
              <a:schemeClr val="accent3"/>
            </a:effectRef>
            <a:fontRef idx="minor">
              <a:schemeClr val="lt1"/>
            </a:fontRef>
          </p:style>
          <p:txBody>
            <a:bodyPr wrap="none" lIns="0" tIns="0" rIns="0" bIns="0" rtlCol="0" anchor="ctr" anchorCtr="0"/>
            <a:lstStyle/>
            <a:p>
              <a:pPr algn="ctr"/>
              <a:endParaRPr lang="en-US" sz="1400" b="1" dirty="0" smtClean="0">
                <a:solidFill>
                  <a:schemeClr val="accent1"/>
                </a:solidFill>
                <a:latin typeface="Arial" pitchFamily="34" charset="0"/>
                <a:cs typeface="Arial" pitchFamily="34" charset="0"/>
              </a:endParaRPr>
            </a:p>
          </p:txBody>
        </p:sp>
        <p:sp>
          <p:nvSpPr>
            <p:cNvPr id="898" name="TextBox 897"/>
            <p:cNvSpPr txBox="1"/>
            <p:nvPr/>
          </p:nvSpPr>
          <p:spPr>
            <a:xfrm>
              <a:off x="4618103" y="1377230"/>
              <a:ext cx="914400" cy="204717"/>
            </a:xfrm>
            <a:prstGeom prst="rect">
              <a:avLst/>
            </a:prstGeom>
            <a:ln>
              <a:noFill/>
            </a:ln>
          </p:spPr>
          <p:style>
            <a:lnRef idx="0">
              <a:scrgbClr r="0" g="0" b="0"/>
            </a:lnRef>
            <a:fillRef idx="1001">
              <a:schemeClr val="lt1"/>
            </a:fillRef>
            <a:effectRef idx="0">
              <a:scrgbClr r="0" g="0" b="0"/>
            </a:effectRef>
            <a:fontRef idx="major"/>
          </p:style>
          <p:txBody>
            <a:bodyPr wrap="none" lIns="0" tIns="0" rIns="0" bIns="0" rtlCol="0">
              <a:noAutofit/>
            </a:bodyPr>
            <a:lstStyle/>
            <a:p>
              <a:pPr algn="ctr"/>
              <a:r>
                <a:rPr lang="en-US" sz="2100" b="1" dirty="0" err="1" smtClean="0">
                  <a:solidFill>
                    <a:schemeClr val="accent1"/>
                  </a:solidFill>
                </a:rPr>
                <a:t>DBaaS</a:t>
              </a:r>
              <a:endParaRPr lang="en-US" sz="2100" b="1" dirty="0" smtClean="0">
                <a:solidFill>
                  <a:schemeClr val="accent1"/>
                </a:solidFill>
              </a:endParaRPr>
            </a:p>
          </p:txBody>
        </p:sp>
        <p:sp>
          <p:nvSpPr>
            <p:cNvPr id="899" name="Rectangle 898"/>
            <p:cNvSpPr/>
            <p:nvPr/>
          </p:nvSpPr>
          <p:spPr>
            <a:xfrm>
              <a:off x="4325448" y="3070324"/>
              <a:ext cx="1599925" cy="461665"/>
            </a:xfrm>
            <a:prstGeom prst="rect">
              <a:avLst/>
            </a:prstGeom>
          </p:spPr>
          <p:style>
            <a:lnRef idx="0">
              <a:scrgbClr r="0" g="0" b="0"/>
            </a:lnRef>
            <a:fillRef idx="1001">
              <a:schemeClr val="lt1"/>
            </a:fillRef>
            <a:effectRef idx="0">
              <a:scrgbClr r="0" g="0" b="0"/>
            </a:effectRef>
            <a:fontRef idx="major"/>
          </p:style>
          <p:txBody>
            <a:bodyPr wrap="square">
              <a:spAutoFit/>
            </a:bodyPr>
            <a:lstStyle/>
            <a:p>
              <a:pPr>
                <a:buClr>
                  <a:schemeClr val="bg1"/>
                </a:buClr>
              </a:pPr>
              <a:r>
                <a:rPr lang="en-US" sz="1100" dirty="0" smtClean="0">
                  <a:solidFill>
                    <a:schemeClr val="accent1"/>
                  </a:solidFill>
                </a:rPr>
                <a:t>Self-Service Provisioning of DBs, Schemas, Data, DB Lifecycle Mgmt, &amp; Chargeback</a:t>
              </a:r>
            </a:p>
          </p:txBody>
        </p:sp>
        <p:grpSp>
          <p:nvGrpSpPr>
            <p:cNvPr id="9" name="Group 889"/>
            <p:cNvGrpSpPr/>
            <p:nvPr/>
          </p:nvGrpSpPr>
          <p:grpSpPr>
            <a:xfrm>
              <a:off x="4419983" y="1824990"/>
              <a:ext cx="1310640" cy="1099418"/>
              <a:chOff x="8193338" y="1211580"/>
              <a:chExt cx="1310640" cy="1099418"/>
            </a:xfrm>
          </p:grpSpPr>
          <p:sp>
            <p:nvSpPr>
              <p:cNvPr id="901" name="Rounded Rectangle 900"/>
              <p:cNvSpPr/>
              <p:nvPr/>
            </p:nvSpPr>
            <p:spPr>
              <a:xfrm>
                <a:off x="8198387" y="1211580"/>
                <a:ext cx="1300542" cy="1099418"/>
              </a:xfrm>
              <a:prstGeom prst="roundRect">
                <a:avLst>
                  <a:gd name="adj" fmla="val 7553"/>
                </a:avLst>
              </a:prstGeom>
              <a:ln>
                <a:noFill/>
              </a:ln>
              <a:effectLst>
                <a:outerShdw blurRad="50800" dist="38100" dir="2700000" algn="tl" rotWithShape="0">
                  <a:prstClr val="black">
                    <a:alpha val="40000"/>
                  </a:prstClr>
                </a:outerShdw>
              </a:effectLst>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solidFill>
                    <a:schemeClr val="accent1"/>
                  </a:solidFill>
                </a:endParaRPr>
              </a:p>
            </p:txBody>
          </p:sp>
          <p:pic>
            <p:nvPicPr>
              <p:cNvPr id="902" name="Picture 901" descr="ic-GenericCloud-red.png"/>
              <p:cNvPicPr>
                <a:picLocks noChangeAspect="1"/>
              </p:cNvPicPr>
              <p:nvPr/>
            </p:nvPicPr>
            <p:blipFill>
              <a:blip r:embed="rId3" cstate="print">
                <a:duotone>
                  <a:schemeClr val="bg2">
                    <a:shade val="45000"/>
                    <a:satMod val="135000"/>
                  </a:schemeClr>
                  <a:prstClr val="white"/>
                </a:duotone>
              </a:blip>
              <a:srcRect l="13640" t="26659" r="14205" b="30132"/>
              <a:stretch>
                <a:fillRect/>
              </a:stretch>
            </p:blipFill>
            <p:spPr>
              <a:xfrm>
                <a:off x="8193338" y="1219200"/>
                <a:ext cx="1310640" cy="784860"/>
              </a:xfrm>
              <a:prstGeom prst="rect">
                <a:avLst/>
              </a:prstGeom>
              <a:ln>
                <a:noFill/>
              </a:ln>
            </p:spPr>
            <p:style>
              <a:lnRef idx="0">
                <a:scrgbClr r="0" g="0" b="0"/>
              </a:lnRef>
              <a:fillRef idx="1001">
                <a:schemeClr val="lt1"/>
              </a:fillRef>
              <a:effectRef idx="0">
                <a:scrgbClr r="0" g="0" b="0"/>
              </a:effectRef>
              <a:fontRef idx="major"/>
            </p:style>
          </p:pic>
          <p:pic>
            <p:nvPicPr>
              <p:cNvPr id="903" name="Picture 902" descr="ic-Database-red.png"/>
              <p:cNvPicPr>
                <a:picLocks noChangeAspect="1"/>
              </p:cNvPicPr>
              <p:nvPr/>
            </p:nvPicPr>
            <p:blipFill>
              <a:blip r:embed="rId4" cstate="print"/>
              <a:srcRect l="16837" t="15147" r="17602" b="14700"/>
              <a:stretch>
                <a:fillRect/>
              </a:stretch>
            </p:blipFill>
            <p:spPr>
              <a:xfrm>
                <a:off x="8517528" y="1524015"/>
                <a:ext cx="662261" cy="708645"/>
              </a:xfrm>
              <a:prstGeom prst="rect">
                <a:avLst/>
              </a:prstGeom>
              <a:effectLst/>
            </p:spPr>
            <p:style>
              <a:lnRef idx="0">
                <a:scrgbClr r="0" g="0" b="0"/>
              </a:lnRef>
              <a:fillRef idx="1001">
                <a:schemeClr val="lt1"/>
              </a:fillRef>
              <a:effectRef idx="0">
                <a:scrgbClr r="0" g="0" b="0"/>
              </a:effectRef>
              <a:fontRef idx="major"/>
            </p:style>
          </p:pic>
        </p:grpSp>
      </p:grpSp>
      <p:grpSp>
        <p:nvGrpSpPr>
          <p:cNvPr id="10" name="Group 909"/>
          <p:cNvGrpSpPr/>
          <p:nvPr/>
        </p:nvGrpSpPr>
        <p:grpSpPr>
          <a:xfrm>
            <a:off x="8938033" y="2734034"/>
            <a:ext cx="1360932" cy="1086280"/>
            <a:chOff x="6844249" y="1952555"/>
            <a:chExt cx="1020965" cy="814710"/>
          </a:xfrm>
        </p:grpSpPr>
        <p:pic>
          <p:nvPicPr>
            <p:cNvPr id="906" name="Picture 905" descr="ic-OracleBillingAndRevenueManagementCloudService-gray.png"/>
            <p:cNvPicPr>
              <a:picLocks noChangeAspect="1"/>
            </p:cNvPicPr>
            <p:nvPr/>
          </p:nvPicPr>
          <p:blipFill>
            <a:blip r:embed="rId5" cstate="print"/>
            <a:srcRect l="14413" t="17937" r="15069" b="25791"/>
            <a:stretch>
              <a:fillRect/>
            </a:stretch>
          </p:blipFill>
          <p:spPr>
            <a:xfrm>
              <a:off x="6844249" y="1952555"/>
              <a:ext cx="1020965" cy="814710"/>
            </a:xfrm>
            <a:prstGeom prst="rect">
              <a:avLst/>
            </a:prstGeom>
          </p:spPr>
        </p:pic>
        <p:sp>
          <p:nvSpPr>
            <p:cNvPr id="908" name="Oval 907"/>
            <p:cNvSpPr/>
            <p:nvPr/>
          </p:nvSpPr>
          <p:spPr>
            <a:xfrm>
              <a:off x="7137155" y="2400300"/>
              <a:ext cx="72000" cy="9671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9" name="Oval 908"/>
            <p:cNvSpPr/>
            <p:nvPr/>
          </p:nvSpPr>
          <p:spPr>
            <a:xfrm flipV="1">
              <a:off x="7533541" y="2268416"/>
              <a:ext cx="87192" cy="19562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932"/>
          <p:cNvGrpSpPr/>
          <p:nvPr/>
        </p:nvGrpSpPr>
        <p:grpSpPr>
          <a:xfrm>
            <a:off x="2533106" y="5135583"/>
            <a:ext cx="8824200" cy="928289"/>
            <a:chOff x="1895476" y="3751132"/>
            <a:chExt cx="6619874" cy="698802"/>
          </a:xfrm>
        </p:grpSpPr>
        <p:sp>
          <p:nvSpPr>
            <p:cNvPr id="925" name="AutoShape 14"/>
            <p:cNvSpPr>
              <a:spLocks noChangeArrowheads="1"/>
            </p:cNvSpPr>
            <p:nvPr/>
          </p:nvSpPr>
          <p:spPr bwMode="auto">
            <a:xfrm>
              <a:off x="1895476" y="3788301"/>
              <a:ext cx="6619874" cy="661633"/>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216000" anchor="ctr"/>
            <a:lstStyle/>
            <a:p>
              <a:pPr algn="ctr">
                <a:lnSpc>
                  <a:spcPct val="90000"/>
                </a:lnSpc>
              </a:pPr>
              <a:r>
                <a:rPr lang="en-US" sz="2700" dirty="0" smtClean="0">
                  <a:solidFill>
                    <a:schemeClr val="bg1"/>
                  </a:solidFill>
                </a:rPr>
                <a:t>                 </a:t>
              </a:r>
              <a:r>
                <a:rPr lang="en-US" sz="1900" dirty="0" smtClean="0">
                  <a:solidFill>
                    <a:srgbClr val="000000"/>
                  </a:solidFill>
                </a:rPr>
                <a:t>Cloud Resources Providers </a:t>
              </a:r>
              <a:endParaRPr lang="en-US" dirty="0" smtClean="0">
                <a:solidFill>
                  <a:srgbClr val="000000"/>
                </a:solidFill>
              </a:endParaRPr>
            </a:p>
            <a:p>
              <a:pPr algn="ctr">
                <a:lnSpc>
                  <a:spcPct val="90000"/>
                </a:lnSpc>
              </a:pPr>
              <a:r>
                <a:rPr lang="en-US" sz="1900" dirty="0" smtClean="0">
                  <a:solidFill>
                    <a:srgbClr val="000000"/>
                  </a:solidFill>
                </a:rPr>
                <a:t>	(Pool of Compute, Storage, Network)</a:t>
              </a:r>
              <a:endParaRPr lang="en-US" dirty="0" smtClean="0">
                <a:solidFill>
                  <a:srgbClr val="000000"/>
                </a:solidFill>
              </a:endParaRPr>
            </a:p>
          </p:txBody>
        </p:sp>
        <p:grpSp>
          <p:nvGrpSpPr>
            <p:cNvPr id="12" name="Group 930"/>
            <p:cNvGrpSpPr/>
            <p:nvPr/>
          </p:nvGrpSpPr>
          <p:grpSpPr>
            <a:xfrm>
              <a:off x="7209893" y="3751132"/>
              <a:ext cx="1117159" cy="688259"/>
              <a:chOff x="6443251" y="3742713"/>
              <a:chExt cx="1117159" cy="682531"/>
            </a:xfrm>
          </p:grpSpPr>
          <p:sp>
            <p:nvSpPr>
              <p:cNvPr id="930" name="Rectangle 929"/>
              <p:cNvSpPr/>
              <p:nvPr/>
            </p:nvSpPr>
            <p:spPr>
              <a:xfrm>
                <a:off x="6443251" y="3770333"/>
                <a:ext cx="1050324" cy="65490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gn="ctr"/>
                <a:endParaRPr lang="en-US"/>
              </a:p>
            </p:txBody>
          </p:sp>
          <p:pic>
            <p:nvPicPr>
              <p:cNvPr id="929" name="Picture 928" descr="ic-GenericCloud-red.png"/>
              <p:cNvPicPr>
                <a:picLocks noChangeAspect="1"/>
              </p:cNvPicPr>
              <p:nvPr/>
            </p:nvPicPr>
            <p:blipFill>
              <a:blip r:embed="rId3" cstate="print">
                <a:duotone>
                  <a:schemeClr val="bg2">
                    <a:shade val="45000"/>
                    <a:satMod val="135000"/>
                  </a:schemeClr>
                  <a:prstClr val="white"/>
                </a:duotone>
                <a:lum contrast="100000"/>
              </a:blip>
              <a:srcRect l="13640" t="26659" r="14205" b="30132"/>
              <a:stretch>
                <a:fillRect/>
              </a:stretch>
            </p:blipFill>
            <p:spPr>
              <a:xfrm>
                <a:off x="6478967" y="3875907"/>
                <a:ext cx="731455" cy="438023"/>
              </a:xfrm>
              <a:prstGeom prst="rect">
                <a:avLst/>
              </a:prstGeom>
              <a:noFill/>
              <a:ln>
                <a:noFill/>
              </a:ln>
            </p:spPr>
          </p:pic>
          <p:pic>
            <p:nvPicPr>
              <p:cNvPr id="927" name="Picture 4" descr="C:\Users\dchansen\Desktop\Icons\ic-PersonWithTablet-red.png"/>
              <p:cNvPicPr>
                <a:picLocks noChangeAspect="1" noChangeArrowheads="1"/>
              </p:cNvPicPr>
              <p:nvPr/>
            </p:nvPicPr>
            <p:blipFill>
              <a:blip r:embed="rId6" cstate="print">
                <a:lum bright="100000" contrast="100000"/>
              </a:blip>
              <a:srcRect b="24469"/>
              <a:stretch>
                <a:fillRect/>
              </a:stretch>
            </p:blipFill>
            <p:spPr bwMode="auto">
              <a:xfrm flipH="1">
                <a:off x="6589261" y="3742713"/>
                <a:ext cx="971149" cy="682531"/>
              </a:xfrm>
              <a:prstGeom prst="rect">
                <a:avLst/>
              </a:prstGeom>
              <a:noFill/>
            </p:spPr>
          </p:pic>
        </p:grpSp>
      </p:grpSp>
      <p:sp>
        <p:nvSpPr>
          <p:cNvPr id="48" name="Rounded Rectangle 47"/>
          <p:cNvSpPr/>
          <p:nvPr/>
        </p:nvSpPr>
        <p:spPr>
          <a:xfrm>
            <a:off x="285270" y="1700022"/>
            <a:ext cx="11644216" cy="452660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p>
        </p:txBody>
      </p:sp>
      <p:sp>
        <p:nvSpPr>
          <p:cNvPr id="46" name="Up Arrow 45"/>
          <p:cNvSpPr/>
          <p:nvPr/>
        </p:nvSpPr>
        <p:spPr>
          <a:xfrm>
            <a:off x="5134870" y="1349828"/>
            <a:ext cx="1594921" cy="337225"/>
          </a:xfrm>
          <a:prstGeom prst="upArrow">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a:lnSpc>
                <a:spcPct val="90000"/>
              </a:lnSpc>
            </a:pPr>
            <a:r>
              <a:rPr lang="en-US" dirty="0" smtClean="0"/>
              <a:t>APIs</a:t>
            </a:r>
            <a:endParaRPr lang="en-US" dirty="0"/>
          </a:p>
        </p:txBody>
      </p:sp>
      <p:sp>
        <p:nvSpPr>
          <p:cNvPr id="45" name="Title 4"/>
          <p:cNvSpPr txBox="1">
            <a:spLocks/>
          </p:cNvSpPr>
          <p:nvPr/>
        </p:nvSpPr>
        <p:spPr bwMode="auto">
          <a:xfrm>
            <a:off x="605004" y="442365"/>
            <a:ext cx="10594807" cy="5503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EM12c: Comprehensive Cloud Footprint</a:t>
            </a:r>
            <a:endParaRPr lang="en-US" dirty="0"/>
          </a:p>
        </p:txBody>
      </p:sp>
      <p:sp>
        <p:nvSpPr>
          <p:cNvPr id="49"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21</a:t>
            </a:fld>
            <a:endParaRPr lang="en-US" sz="850" dirty="0"/>
          </a:p>
        </p:txBody>
      </p:sp>
    </p:spTree>
    <p:extLst>
      <p:ext uri="{BB962C8B-B14F-4D97-AF65-F5344CB8AC3E}">
        <p14:creationId xmlns:p14="http://schemas.microsoft.com/office/powerpoint/2010/main" xmlns="" val="1063849268"/>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2"/>
          </p:nvPr>
        </p:nvSpPr>
        <p:spPr>
          <a:xfrm>
            <a:off x="1072183" y="1600200"/>
            <a:ext cx="10969943" cy="4083475"/>
          </a:xfrm>
        </p:spPr>
        <p:txBody>
          <a:bodyPr/>
          <a:lstStyle/>
          <a:p>
            <a:pPr>
              <a:buClr>
                <a:schemeClr val="tx1"/>
              </a:buClr>
            </a:pPr>
            <a:r>
              <a:rPr lang="en-US" sz="2000" dirty="0" smtClean="0"/>
              <a:t>Self-service deployment of Java apps</a:t>
            </a:r>
          </a:p>
          <a:p>
            <a:pPr lvl="1">
              <a:buClr>
                <a:schemeClr val="tx1"/>
              </a:buClr>
            </a:pPr>
            <a:r>
              <a:rPr lang="en-US" sz="1800" dirty="0" smtClean="0"/>
              <a:t>Underlying runtime/container delivered as a platform</a:t>
            </a:r>
          </a:p>
          <a:p>
            <a:pPr lvl="1">
              <a:buClr>
                <a:schemeClr val="tx1"/>
              </a:buClr>
            </a:pPr>
            <a:r>
              <a:rPr lang="en-US" sz="1800" dirty="0" smtClean="0"/>
              <a:t>Enables developers to focus on building and deploying application logic</a:t>
            </a:r>
          </a:p>
          <a:p>
            <a:pPr>
              <a:buClr>
                <a:schemeClr val="tx1"/>
              </a:buClr>
            </a:pPr>
            <a:r>
              <a:rPr lang="en-US" sz="2000" dirty="0" smtClean="0"/>
              <a:t>Metering and Charge back</a:t>
            </a:r>
          </a:p>
          <a:p>
            <a:pPr lvl="1">
              <a:buClr>
                <a:schemeClr val="tx1"/>
              </a:buClr>
            </a:pPr>
            <a:r>
              <a:rPr lang="en-US" sz="1800" dirty="0" smtClean="0"/>
              <a:t>Based on application usage and configuration</a:t>
            </a:r>
          </a:p>
          <a:p>
            <a:pPr lvl="1">
              <a:buClr>
                <a:schemeClr val="tx1"/>
              </a:buClr>
            </a:pPr>
            <a:r>
              <a:rPr lang="en-US" sz="1800" dirty="0" smtClean="0">
                <a:ea typeface="ＭＳ Ｐゴシック" pitchFamily="34" charset="-128"/>
              </a:rPr>
              <a:t>App-to-Disk Resource Metering</a:t>
            </a:r>
          </a:p>
          <a:p>
            <a:pPr lvl="1">
              <a:buClr>
                <a:schemeClr val="tx1"/>
              </a:buClr>
            </a:pPr>
            <a:r>
              <a:rPr lang="en-US" sz="1800" dirty="0" smtClean="0">
                <a:ea typeface="ＭＳ Ｐゴシック" pitchFamily="34" charset="-128"/>
              </a:rPr>
              <a:t>User Defined Chargeback Plan</a:t>
            </a:r>
            <a:endParaRPr lang="en-US" sz="1800" dirty="0" smtClean="0"/>
          </a:p>
          <a:p>
            <a:pPr>
              <a:buClr>
                <a:schemeClr val="tx1"/>
              </a:buClr>
            </a:pPr>
            <a:r>
              <a:rPr lang="en-US" sz="2000" dirty="0" smtClean="0"/>
              <a:t>Self-service application lifecycle</a:t>
            </a:r>
          </a:p>
          <a:p>
            <a:pPr lvl="1">
              <a:buClr>
                <a:schemeClr val="tx1"/>
              </a:buClr>
            </a:pPr>
            <a:r>
              <a:rPr lang="en-US" sz="1800" dirty="0" smtClean="0"/>
              <a:t>Start, stop, monitor, scale-out</a:t>
            </a:r>
          </a:p>
          <a:p>
            <a:pPr>
              <a:buClr>
                <a:schemeClr val="tx1"/>
              </a:buClr>
            </a:pPr>
            <a:r>
              <a:rPr lang="en-US" sz="2000" dirty="0" smtClean="0"/>
              <a:t>Consistent with Oracle Cloud implementation</a:t>
            </a:r>
          </a:p>
          <a:p>
            <a:pPr>
              <a:buClr>
                <a:schemeClr val="tx1"/>
              </a:buClr>
            </a:pPr>
            <a:r>
              <a:rPr lang="en-US" sz="2000" dirty="0" smtClean="0"/>
              <a:t>Elasticity </a:t>
            </a:r>
          </a:p>
          <a:p>
            <a:pPr lvl="1">
              <a:buClr>
                <a:schemeClr val="tx1"/>
              </a:buClr>
            </a:pPr>
            <a:r>
              <a:rPr lang="en-US" sz="1800" dirty="0" smtClean="0"/>
              <a:t>Scale up/Scale down based on date/time range or metrics</a:t>
            </a:r>
          </a:p>
          <a:p>
            <a:pPr>
              <a:buClr>
                <a:schemeClr val="tx1"/>
              </a:buClr>
            </a:pPr>
            <a:endParaRPr lang="en-US" sz="2000" dirty="0" smtClean="0"/>
          </a:p>
          <a:p>
            <a:pPr>
              <a:buClr>
                <a:schemeClr val="tx1"/>
              </a:buClr>
              <a:buNone/>
            </a:pPr>
            <a:endParaRPr lang="en-US" sz="2000" dirty="0"/>
          </a:p>
        </p:txBody>
      </p:sp>
      <p:sp>
        <p:nvSpPr>
          <p:cNvPr id="8"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Key Features</a:t>
            </a:r>
          </a:p>
        </p:txBody>
      </p:sp>
      <p:sp>
        <p:nvSpPr>
          <p:cNvPr id="9"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Cloud Management With Enterprise Manager</a:t>
            </a:r>
            <a:endParaRPr lang="en-US" dirty="0"/>
          </a:p>
        </p:txBody>
      </p:sp>
      <p:sp>
        <p:nvSpPr>
          <p:cNvPr id="5"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22</a:t>
            </a:fld>
            <a:endParaRPr lang="en-US" sz="850" dirty="0"/>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5473313" y="1283443"/>
          <a:ext cx="8014890" cy="51173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Afgeronde rechthoek 31"/>
          <p:cNvSpPr/>
          <p:nvPr/>
        </p:nvSpPr>
        <p:spPr>
          <a:xfrm>
            <a:off x="8528455" y="2030628"/>
            <a:ext cx="2065643" cy="397309"/>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21899" tIns="60949" rIns="121899" bIns="60949"/>
          <a:lstStyle/>
          <a:p>
            <a:pPr algn="ctr">
              <a:defRPr/>
            </a:pPr>
            <a:r>
              <a:rPr lang="en-US" sz="1900" dirty="0">
                <a:solidFill>
                  <a:srgbClr val="000000">
                    <a:hueOff val="0"/>
                    <a:satOff val="0"/>
                    <a:lumOff val="0"/>
                    <a:alphaOff val="0"/>
                  </a:srgbClr>
                </a:solidFill>
              </a:rPr>
              <a:t>Development</a:t>
            </a:r>
            <a:endParaRPr lang="nl-NL" sz="1900" dirty="0">
              <a:solidFill>
                <a:srgbClr val="000000">
                  <a:hueOff val="0"/>
                  <a:satOff val="0"/>
                  <a:lumOff val="0"/>
                  <a:alphaOff val="0"/>
                </a:srgbClr>
              </a:solidFill>
            </a:endParaRPr>
          </a:p>
        </p:txBody>
      </p:sp>
      <p:sp>
        <p:nvSpPr>
          <p:cNvPr id="8" name="Afgeronde rechthoek 31"/>
          <p:cNvSpPr/>
          <p:nvPr/>
        </p:nvSpPr>
        <p:spPr>
          <a:xfrm>
            <a:off x="9574854" y="4123968"/>
            <a:ext cx="2065643" cy="397309"/>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21899" tIns="60949" rIns="121899" bIns="60949"/>
          <a:lstStyle/>
          <a:p>
            <a:pPr algn="ctr">
              <a:defRPr/>
            </a:pPr>
            <a:r>
              <a:rPr lang="en-US" sz="1900" dirty="0" smtClean="0">
                <a:solidFill>
                  <a:srgbClr val="000000">
                    <a:hueOff val="0"/>
                    <a:satOff val="0"/>
                    <a:lumOff val="0"/>
                    <a:alphaOff val="0"/>
                  </a:srgbClr>
                </a:solidFill>
              </a:rPr>
              <a:t>Test</a:t>
            </a:r>
            <a:endParaRPr lang="nl-NL" sz="1900" dirty="0">
              <a:solidFill>
                <a:srgbClr val="000000">
                  <a:hueOff val="0"/>
                  <a:satOff val="0"/>
                  <a:lumOff val="0"/>
                  <a:alphaOff val="0"/>
                </a:srgbClr>
              </a:solidFill>
            </a:endParaRPr>
          </a:p>
        </p:txBody>
      </p:sp>
      <p:sp>
        <p:nvSpPr>
          <p:cNvPr id="9" name="Afgeronde rechthoek 31"/>
          <p:cNvSpPr/>
          <p:nvPr/>
        </p:nvSpPr>
        <p:spPr>
          <a:xfrm>
            <a:off x="7420728" y="4131636"/>
            <a:ext cx="2065643" cy="397309"/>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21899" tIns="60949" rIns="121899" bIns="60949"/>
          <a:lstStyle/>
          <a:p>
            <a:pPr algn="ctr">
              <a:defRPr/>
            </a:pPr>
            <a:r>
              <a:rPr lang="en-US" sz="1900" dirty="0" smtClean="0">
                <a:solidFill>
                  <a:srgbClr val="000000">
                    <a:hueOff val="0"/>
                    <a:satOff val="0"/>
                    <a:lumOff val="0"/>
                    <a:alphaOff val="0"/>
                  </a:srgbClr>
                </a:solidFill>
              </a:rPr>
              <a:t>Production</a:t>
            </a:r>
            <a:endParaRPr lang="nl-NL" sz="1900" dirty="0">
              <a:solidFill>
                <a:srgbClr val="000000">
                  <a:hueOff val="0"/>
                  <a:satOff val="0"/>
                  <a:lumOff val="0"/>
                  <a:alphaOff val="0"/>
                </a:srgbClr>
              </a:solidFill>
            </a:endParaRPr>
          </a:p>
        </p:txBody>
      </p:sp>
      <p:sp>
        <p:nvSpPr>
          <p:cNvPr id="10"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Reduce IT Operational Cost And Improve Quality Of Service</a:t>
            </a:r>
          </a:p>
        </p:txBody>
      </p:sp>
      <p:sp>
        <p:nvSpPr>
          <p:cNvPr id="11"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WebLogic And SOA Management Via Enterprise Manager</a:t>
            </a:r>
            <a:endParaRPr lang="en-US" dirty="0"/>
          </a:p>
        </p:txBody>
      </p:sp>
      <p:sp>
        <p:nvSpPr>
          <p:cNvPr id="15" name="Content Placeholder 2"/>
          <p:cNvSpPr>
            <a:spLocks noGrp="1"/>
          </p:cNvSpPr>
          <p:nvPr>
            <p:ph sz="half" idx="1"/>
          </p:nvPr>
        </p:nvSpPr>
        <p:spPr>
          <a:xfrm>
            <a:off x="653166" y="1600200"/>
            <a:ext cx="6631805" cy="4396316"/>
          </a:xfrm>
        </p:spPr>
        <p:txBody>
          <a:bodyPr/>
          <a:lstStyle/>
          <a:p>
            <a:pPr marL="311096" indent="-311096">
              <a:buClr>
                <a:schemeClr val="tx1"/>
              </a:buClr>
            </a:pPr>
            <a:r>
              <a:rPr lang="en-US" sz="1900" b="1" dirty="0" smtClean="0">
                <a:cs typeface="Times New Roman" pitchFamily="18" charset="0"/>
              </a:rPr>
              <a:t>Performance Monitoring and Diagnostics</a:t>
            </a:r>
          </a:p>
          <a:p>
            <a:pPr lvl="1" indent="-298398">
              <a:buClr>
                <a:schemeClr val="tx1"/>
              </a:buClr>
              <a:buFont typeface="Arial" charset="0"/>
              <a:buChar char="–"/>
            </a:pPr>
            <a:r>
              <a:rPr lang="en-US" sz="1600" dirty="0" smtClean="0">
                <a:cs typeface="Arial" charset="0"/>
                <a:sym typeface="Wingdings" pitchFamily="2" charset="2"/>
              </a:rPr>
              <a:t>Manage across multiple domains</a:t>
            </a:r>
          </a:p>
          <a:p>
            <a:pPr lvl="1" indent="-298398">
              <a:buClr>
                <a:schemeClr val="tx1"/>
              </a:buClr>
              <a:buFont typeface="Arial" charset="0"/>
              <a:buChar char="–"/>
            </a:pPr>
            <a:r>
              <a:rPr lang="en-US" sz="1600" dirty="0" smtClean="0">
                <a:cs typeface="Arial" charset="0"/>
                <a:sym typeface="Wingdings" pitchFamily="2" charset="2"/>
              </a:rPr>
              <a:t>Improve performance and availability of SOA, Java EE, and web service applications</a:t>
            </a:r>
          </a:p>
          <a:p>
            <a:pPr lvl="1" indent="-298398">
              <a:buClr>
                <a:schemeClr val="tx1"/>
              </a:buClr>
              <a:buFont typeface="Arial" charset="0"/>
              <a:buChar char="–"/>
            </a:pPr>
            <a:r>
              <a:rPr lang="en-US" sz="1600" dirty="0" smtClean="0">
                <a:cs typeface="Arial" charset="0"/>
                <a:sym typeface="Wingdings" pitchFamily="2" charset="2"/>
              </a:rPr>
              <a:t>Diagnose performance problems across tiers</a:t>
            </a:r>
          </a:p>
          <a:p>
            <a:pPr lvl="1" indent="-298398">
              <a:buClr>
                <a:schemeClr val="tx1"/>
              </a:buClr>
              <a:buFont typeface="Arial" charset="0"/>
              <a:buChar char="–"/>
            </a:pPr>
            <a:r>
              <a:rPr lang="en-US" sz="1600" dirty="0" smtClean="0">
                <a:cs typeface="Arial" charset="0"/>
                <a:sym typeface="Wingdings" pitchFamily="2" charset="2"/>
              </a:rPr>
              <a:t>Trace business transactions in the context of the payload</a:t>
            </a:r>
            <a:endParaRPr lang="en-US" sz="1500" dirty="0" smtClean="0">
              <a:cs typeface="Arial" charset="0"/>
              <a:sym typeface="Wingdings" pitchFamily="2" charset="2"/>
            </a:endParaRPr>
          </a:p>
          <a:p>
            <a:pPr marL="311096" indent="-311096">
              <a:buClr>
                <a:schemeClr val="tx1"/>
              </a:buClr>
            </a:pPr>
            <a:r>
              <a:rPr lang="en-US" sz="1900" b="1" dirty="0" smtClean="0">
                <a:cs typeface="Arial" charset="0"/>
                <a:sym typeface="Wingdings" pitchFamily="2" charset="2"/>
              </a:rPr>
              <a:t>Configuration Management</a:t>
            </a:r>
          </a:p>
          <a:p>
            <a:pPr lvl="1" indent="-298398">
              <a:buClr>
                <a:schemeClr val="tx1"/>
              </a:buClr>
              <a:buFont typeface="Arial" charset="0"/>
              <a:buChar char="–"/>
            </a:pPr>
            <a:r>
              <a:rPr lang="en-US" sz="1600" dirty="0" smtClean="0">
                <a:cs typeface="Times New Roman" pitchFamily="18" charset="0"/>
              </a:rPr>
              <a:t>Track and maintain configurations</a:t>
            </a:r>
          </a:p>
          <a:p>
            <a:pPr lvl="1" indent="-298398">
              <a:buClr>
                <a:schemeClr val="tx1"/>
              </a:buClr>
              <a:buFont typeface="Arial" charset="0"/>
              <a:buChar char="–"/>
            </a:pPr>
            <a:r>
              <a:rPr lang="en-US" sz="1600" dirty="0" smtClean="0">
                <a:cs typeface="Times New Roman" pitchFamily="18" charset="0"/>
              </a:rPr>
              <a:t>Minimize/eliminate downtime due to infrastructure changes</a:t>
            </a:r>
          </a:p>
          <a:p>
            <a:pPr lvl="1" indent="-298398">
              <a:buClr>
                <a:schemeClr val="tx1"/>
              </a:buClr>
              <a:buFont typeface="Arial" charset="0"/>
              <a:buChar char="–"/>
            </a:pPr>
            <a:r>
              <a:rPr lang="en-US" sz="1600" dirty="0" smtClean="0">
                <a:cs typeface="Times New Roman" pitchFamily="18" charset="0"/>
              </a:rPr>
              <a:t>Comply with security and compliance standards</a:t>
            </a:r>
          </a:p>
          <a:p>
            <a:pPr marL="311096" indent="-311096">
              <a:buClr>
                <a:schemeClr val="tx1"/>
              </a:buClr>
            </a:pPr>
            <a:r>
              <a:rPr lang="en-US" sz="1900" b="1" dirty="0" smtClean="0">
                <a:cs typeface="Arial" charset="0"/>
              </a:rPr>
              <a:t>Cloud &amp; Lifecycle Management</a:t>
            </a:r>
          </a:p>
          <a:p>
            <a:pPr lvl="1" indent="-298398">
              <a:buClr>
                <a:schemeClr val="tx1"/>
              </a:buClr>
              <a:buFont typeface="Arial" charset="0"/>
              <a:buChar char="–"/>
            </a:pPr>
            <a:r>
              <a:rPr lang="en-US" sz="1600" dirty="0" smtClean="0">
                <a:cs typeface="Arial" charset="0"/>
              </a:rPr>
              <a:t>Automate time consuming, manual installation and configuration process</a:t>
            </a:r>
          </a:p>
          <a:p>
            <a:pPr lvl="1" indent="-298398">
              <a:buClr>
                <a:schemeClr val="tx1"/>
              </a:buClr>
              <a:buFont typeface="Arial" charset="0"/>
              <a:buChar char="–"/>
            </a:pPr>
            <a:r>
              <a:rPr lang="en-US" sz="1600" dirty="0" smtClean="0">
                <a:cs typeface="Arial" charset="0"/>
              </a:rPr>
              <a:t>Reduce human error in building new environments</a:t>
            </a:r>
          </a:p>
          <a:p>
            <a:pPr lvl="1" indent="-298398">
              <a:buClr>
                <a:schemeClr val="tx1"/>
              </a:buClr>
              <a:buFont typeface="Arial" charset="0"/>
              <a:buChar char="–"/>
            </a:pPr>
            <a:r>
              <a:rPr lang="en-US" sz="1600" dirty="0" smtClean="0">
                <a:cs typeface="Arial" charset="0"/>
              </a:rPr>
              <a:t>Streamline communication with support when encountering bugs</a:t>
            </a:r>
            <a:endParaRPr lang="en-US" sz="1900" dirty="0" smtClean="0">
              <a:cs typeface="Arial" charset="0"/>
            </a:endParaRPr>
          </a:p>
          <a:p>
            <a:pPr lvl="1">
              <a:buClr>
                <a:schemeClr val="tx1"/>
              </a:buClr>
            </a:pPr>
            <a:endParaRPr lang="en-US" sz="2100" dirty="0" smtClean="0"/>
          </a:p>
          <a:p>
            <a:pPr lvl="1">
              <a:buClr>
                <a:schemeClr val="tx1"/>
              </a:buClr>
            </a:pPr>
            <a:endParaRPr lang="en-US" sz="2100" dirty="0"/>
          </a:p>
        </p:txBody>
      </p:sp>
      <p:sp>
        <p:nvSpPr>
          <p:cNvPr id="12"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23</a:t>
            </a:fld>
            <a:endParaRPr lang="en-US" sz="850" dirty="0"/>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idx="1"/>
          </p:nvPr>
        </p:nvSpPr>
        <p:spPr>
          <a:xfrm>
            <a:off x="759090" y="1676400"/>
            <a:ext cx="11126522" cy="4419600"/>
          </a:xfrm>
        </p:spPr>
        <p:txBody>
          <a:bodyPr/>
          <a:lstStyle/>
          <a:p>
            <a:pPr>
              <a:lnSpc>
                <a:spcPct val="100000"/>
              </a:lnSpc>
              <a:buClr>
                <a:schemeClr val="tx1"/>
              </a:buClr>
            </a:pPr>
            <a:r>
              <a:rPr lang="en-US" sz="2400" dirty="0" smtClean="0"/>
              <a:t>For all Private Cloud Services</a:t>
            </a:r>
          </a:p>
          <a:p>
            <a:pPr lvl="2">
              <a:lnSpc>
                <a:spcPct val="100000"/>
              </a:lnSpc>
              <a:buClr>
                <a:schemeClr val="tx1"/>
              </a:buClr>
            </a:pPr>
            <a:r>
              <a:rPr lang="en-US" dirty="0" smtClean="0"/>
              <a:t>New Metering and Chargeback Extensions</a:t>
            </a:r>
          </a:p>
          <a:p>
            <a:pPr lvl="2">
              <a:lnSpc>
                <a:spcPct val="100000"/>
              </a:lnSpc>
              <a:buClr>
                <a:schemeClr val="tx1"/>
              </a:buClr>
            </a:pPr>
            <a:r>
              <a:rPr lang="en-US" dirty="0" smtClean="0"/>
              <a:t>Updated Self-Service Portal and Catalog</a:t>
            </a:r>
          </a:p>
          <a:p>
            <a:pPr>
              <a:lnSpc>
                <a:spcPct val="100000"/>
              </a:lnSpc>
              <a:buClr>
                <a:schemeClr val="tx1"/>
              </a:buClr>
            </a:pPr>
            <a:r>
              <a:rPr lang="en-US" sz="2400" dirty="0" smtClean="0"/>
              <a:t>For Database as a Service</a:t>
            </a:r>
          </a:p>
          <a:p>
            <a:pPr lvl="2">
              <a:lnSpc>
                <a:spcPct val="100000"/>
              </a:lnSpc>
              <a:buClr>
                <a:schemeClr val="tx1"/>
              </a:buClr>
            </a:pPr>
            <a:r>
              <a:rPr lang="en-US" dirty="0" smtClean="0"/>
              <a:t>Out-of-the-Box HA Options for DBaaS</a:t>
            </a:r>
          </a:p>
          <a:p>
            <a:pPr lvl="2">
              <a:lnSpc>
                <a:spcPct val="100000"/>
              </a:lnSpc>
              <a:buClr>
                <a:schemeClr val="tx1"/>
              </a:buClr>
            </a:pPr>
            <a:r>
              <a:rPr lang="en-US" dirty="0" smtClean="0"/>
              <a:t>New Rapid Database Cloning</a:t>
            </a:r>
          </a:p>
          <a:p>
            <a:pPr lvl="2">
              <a:lnSpc>
                <a:spcPct val="100000"/>
              </a:lnSpc>
              <a:buClr>
                <a:schemeClr val="tx1"/>
              </a:buClr>
            </a:pPr>
            <a:r>
              <a:rPr lang="en-US" dirty="0" smtClean="0"/>
              <a:t>Updated Rapid Start Kits</a:t>
            </a:r>
          </a:p>
          <a:p>
            <a:pPr>
              <a:lnSpc>
                <a:spcPct val="100000"/>
              </a:lnSpc>
              <a:buClr>
                <a:schemeClr val="tx1"/>
              </a:buClr>
            </a:pPr>
            <a:r>
              <a:rPr lang="en-US" sz="2400" dirty="0" smtClean="0"/>
              <a:t>For Middleware Platform as a Service</a:t>
            </a:r>
          </a:p>
          <a:p>
            <a:pPr lvl="2">
              <a:lnSpc>
                <a:spcPct val="100000"/>
              </a:lnSpc>
              <a:buClr>
                <a:schemeClr val="tx1"/>
              </a:buClr>
            </a:pPr>
            <a:r>
              <a:rPr lang="en-US" dirty="0" smtClean="0"/>
              <a:t>Automated SOA Provisioning</a:t>
            </a:r>
          </a:p>
          <a:p>
            <a:pPr lvl="2">
              <a:lnSpc>
                <a:spcPct val="100000"/>
              </a:lnSpc>
              <a:buClr>
                <a:schemeClr val="tx1"/>
              </a:buClr>
            </a:pPr>
            <a:r>
              <a:rPr lang="en-US" dirty="0" smtClean="0"/>
              <a:t>Rapid Start Kits for Exalogic</a:t>
            </a:r>
          </a:p>
          <a:p>
            <a:pPr>
              <a:lnSpc>
                <a:spcPct val="100000"/>
              </a:lnSpc>
              <a:buClr>
                <a:schemeClr val="tx1"/>
              </a:buClr>
            </a:pPr>
            <a:endParaRPr lang="en-US" dirty="0"/>
          </a:p>
        </p:txBody>
      </p:sp>
      <p:pic>
        <p:nvPicPr>
          <p:cNvPr id="5" name="Picture 2"/>
          <p:cNvPicPr preferRelativeResize="0">
            <a:picLocks noChangeAspect="1" noChangeArrowheads="1"/>
          </p:cNvPicPr>
          <p:nvPr/>
        </p:nvPicPr>
        <p:blipFill>
          <a:blip r:embed="rId3" cstate="print"/>
          <a:srcRect/>
          <a:stretch>
            <a:fillRect/>
          </a:stretch>
        </p:blipFill>
        <p:spPr bwMode="auto">
          <a:xfrm>
            <a:off x="7237412" y="1828800"/>
            <a:ext cx="4004588" cy="3646917"/>
          </a:xfrm>
          <a:prstGeom prst="rect">
            <a:avLst/>
          </a:prstGeom>
          <a:noFill/>
          <a:ln w="9525">
            <a:noFill/>
            <a:miter lim="800000"/>
            <a:headEnd/>
            <a:tailEnd/>
          </a:ln>
        </p:spPr>
      </p:pic>
      <p:sp>
        <p:nvSpPr>
          <p:cNvPr id="6"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Accelerated Automation for Broader Cloud Services</a:t>
            </a:r>
          </a:p>
        </p:txBody>
      </p:sp>
      <p:sp>
        <p:nvSpPr>
          <p:cNvPr id="7"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Enterprise Manager 12cR4</a:t>
            </a:r>
            <a:endParaRPr lang="en-US" dirty="0"/>
          </a:p>
        </p:txBody>
      </p:sp>
      <p:sp>
        <p:nvSpPr>
          <p:cNvPr id="9"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24</a:t>
            </a:fld>
            <a:endParaRPr lang="en-US" sz="850" dirty="0"/>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2"/>
          </p:nvPr>
        </p:nvSpPr>
        <p:spPr>
          <a:xfrm>
            <a:off x="836612" y="1659457"/>
            <a:ext cx="5403229" cy="4665143"/>
          </a:xfrm>
        </p:spPr>
        <p:txBody>
          <a:bodyPr/>
          <a:lstStyle/>
          <a:p>
            <a:pPr>
              <a:buClr>
                <a:schemeClr val="tx1"/>
              </a:buClr>
            </a:pPr>
            <a:r>
              <a:rPr lang="en-US" sz="2400" b="1" dirty="0" smtClean="0">
                <a:solidFill>
                  <a:srgbClr val="5E5F60"/>
                </a:solidFill>
                <a:latin typeface="Calibri" pitchFamily="34" charset="0"/>
                <a:cs typeface="Calibri" pitchFamily="34" charset="0"/>
                <a:sym typeface="Arial" charset="0"/>
              </a:rPr>
              <a:t>Business Goal</a:t>
            </a:r>
          </a:p>
          <a:p>
            <a:pPr lvl="1">
              <a:buClr>
                <a:schemeClr val="tx1"/>
              </a:buClr>
            </a:pPr>
            <a:r>
              <a:rPr lang="en-US" sz="2000" dirty="0" smtClean="0">
                <a:latin typeface="Calibri" pitchFamily="34" charset="0"/>
                <a:cs typeface="Calibri" pitchFamily="34" charset="0"/>
              </a:rPr>
              <a:t>Reduce operational cost by increasing density – driving cloud consolidation with significant runtime efficiencies</a:t>
            </a:r>
          </a:p>
          <a:p>
            <a:pPr>
              <a:buClr>
                <a:schemeClr val="tx1"/>
              </a:buClr>
            </a:pPr>
            <a:r>
              <a:rPr lang="en-US" sz="2400" b="1" dirty="0" smtClean="0">
                <a:solidFill>
                  <a:srgbClr val="5E5F60"/>
                </a:solidFill>
                <a:latin typeface="Calibri" pitchFamily="34" charset="0"/>
                <a:cs typeface="Calibri" pitchFamily="34" charset="0"/>
                <a:sym typeface="Arial" charset="0"/>
              </a:rPr>
              <a:t>Technical Goal</a:t>
            </a:r>
          </a:p>
          <a:p>
            <a:pPr lvl="1">
              <a:buClr>
                <a:schemeClr val="tx1"/>
              </a:buClr>
            </a:pPr>
            <a:r>
              <a:rPr lang="en-US" sz="2000" dirty="0" smtClean="0">
                <a:latin typeface="Calibri" pitchFamily="34" charset="0"/>
                <a:cs typeface="Calibri" pitchFamily="34" charset="0"/>
              </a:rPr>
              <a:t>Maintain application/resource</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 isolation with performance while consolidating domains</a:t>
            </a:r>
          </a:p>
          <a:p>
            <a:pPr>
              <a:buClr>
                <a:schemeClr val="tx1"/>
              </a:buClr>
            </a:pPr>
            <a:r>
              <a:rPr lang="en-US" sz="2400" b="1" dirty="0" smtClean="0">
                <a:solidFill>
                  <a:srgbClr val="5E5F60"/>
                </a:solidFill>
                <a:latin typeface="Calibri" pitchFamily="34" charset="0"/>
                <a:cs typeface="Calibri" pitchFamily="34" charset="0"/>
                <a:sym typeface="Arial" charset="0"/>
              </a:rPr>
              <a:t>Architectural  evolution</a:t>
            </a:r>
          </a:p>
          <a:p>
            <a:pPr lvl="1">
              <a:buClr>
                <a:schemeClr val="tx1"/>
              </a:buClr>
            </a:pPr>
            <a:r>
              <a:rPr lang="en-US" sz="2000" dirty="0" smtClean="0">
                <a:latin typeface="Calibri" pitchFamily="34" charset="0"/>
                <a:cs typeface="Calibri" pitchFamily="34" charset="0"/>
              </a:rPr>
              <a:t> Traffic Director, WebLogic, Coherence and Java VM introduce new isolation concepts: partitions, memory &amp; CPU</a:t>
            </a:r>
          </a:p>
          <a:p>
            <a:pPr>
              <a:buClr>
                <a:schemeClr val="tx1"/>
              </a:buClr>
            </a:pPr>
            <a:endParaRPr lang="en-US" sz="2400" dirty="0">
              <a:latin typeface="Calibri" pitchFamily="34" charset="0"/>
              <a:cs typeface="Calibri" pitchFamily="34" charset="0"/>
            </a:endParaRPr>
          </a:p>
        </p:txBody>
      </p:sp>
      <p:grpSp>
        <p:nvGrpSpPr>
          <p:cNvPr id="2" name="Group 44"/>
          <p:cNvGrpSpPr/>
          <p:nvPr/>
        </p:nvGrpSpPr>
        <p:grpSpPr>
          <a:xfrm>
            <a:off x="6627812" y="1620079"/>
            <a:ext cx="5105401" cy="4399721"/>
            <a:chOff x="6856411" y="1448927"/>
            <a:chExt cx="5105401" cy="4399721"/>
          </a:xfrm>
        </p:grpSpPr>
        <p:sp>
          <p:nvSpPr>
            <p:cNvPr id="5" name="Rectangle 4"/>
            <p:cNvSpPr/>
            <p:nvPr/>
          </p:nvSpPr>
          <p:spPr>
            <a:xfrm>
              <a:off x="6856411" y="1448927"/>
              <a:ext cx="5105401" cy="4399721"/>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376" tIns="60688" rIns="121376" bIns="60688" rtlCol="0" anchor="ctr"/>
            <a:lstStyle/>
            <a:p>
              <a:pPr algn="ctr" defTabSz="913905"/>
              <a:endParaRPr lang="en-US" sz="1900" dirty="0">
                <a:solidFill>
                  <a:prstClr val="white"/>
                </a:solidFill>
              </a:endParaRPr>
            </a:p>
          </p:txBody>
        </p:sp>
        <p:sp>
          <p:nvSpPr>
            <p:cNvPr id="6" name="Rounded Rectangle 5"/>
            <p:cNvSpPr/>
            <p:nvPr/>
          </p:nvSpPr>
          <p:spPr>
            <a:xfrm>
              <a:off x="7466014" y="3117131"/>
              <a:ext cx="3892391" cy="816441"/>
            </a:xfrm>
            <a:prstGeom prst="roundRect">
              <a:avLst>
                <a:gd name="adj" fmla="val 930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376" tIns="60688" rIns="121376" bIns="60688" rtlCol="0" anchor="ctr"/>
            <a:lstStyle/>
            <a:p>
              <a:pPr algn="ctr" defTabSz="913905"/>
              <a:endParaRPr lang="en-US" sz="1900" dirty="0">
                <a:solidFill>
                  <a:prstClr val="white"/>
                </a:solidFill>
              </a:endParaRPr>
            </a:p>
          </p:txBody>
        </p:sp>
        <p:sp>
          <p:nvSpPr>
            <p:cNvPr id="7" name="Rectangle 84"/>
            <p:cNvSpPr>
              <a:spLocks noChangeArrowheads="1"/>
            </p:cNvSpPr>
            <p:nvPr/>
          </p:nvSpPr>
          <p:spPr bwMode="auto">
            <a:xfrm>
              <a:off x="7466013" y="1944092"/>
              <a:ext cx="3861850" cy="1601087"/>
            </a:xfrm>
            <a:prstGeom prst="roundRect">
              <a:avLst/>
            </a:prstGeom>
            <a:gradFill flip="none" rotWithShape="1">
              <a:gsLst>
                <a:gs pos="0">
                  <a:schemeClr val="bg2">
                    <a:lumMod val="75000"/>
                  </a:schemeClr>
                </a:gs>
                <a:gs pos="100000">
                  <a:srgbClr val="ABABAB"/>
                </a:gs>
                <a:gs pos="100000">
                  <a:schemeClr val="tx2">
                    <a:lumMod val="60000"/>
                    <a:lumOff val="40000"/>
                  </a:schemeClr>
                </a:gs>
              </a:gsLst>
              <a:lin ang="5400000" scaled="0"/>
              <a:tileRect/>
            </a:gradFill>
            <a:ln>
              <a:noFill/>
            </a:ln>
            <a:scene3d>
              <a:camera prst="perspectiveRelaxed"/>
              <a:lightRig rig="threePt" dir="t"/>
            </a:scene3d>
            <a:sp3d/>
            <a:extLst/>
          </p:spPr>
          <p:txBody>
            <a:bodyPr wrap="square" lIns="121376" tIns="60688" rIns="0" bIns="60688" anchor="b">
              <a:flatTx/>
            </a:bodyPr>
            <a:lstStyle/>
            <a:p>
              <a:pPr defTabSz="913905"/>
              <a:endParaRPr lang="en-US" sz="900" kern="0" dirty="0">
                <a:solidFill>
                  <a:srgbClr val="FFFFFF"/>
                </a:solidFill>
                <a:ea typeface="ヒラギノ角ゴ Pro W3"/>
                <a:cs typeface="ヒラギノ角ゴ Pro W3"/>
              </a:endParaRPr>
            </a:p>
          </p:txBody>
        </p:sp>
        <p:sp>
          <p:nvSpPr>
            <p:cNvPr id="8" name="TextBox 7"/>
            <p:cNvSpPr txBox="1"/>
            <p:nvPr/>
          </p:nvSpPr>
          <p:spPr>
            <a:xfrm>
              <a:off x="7584017" y="3256796"/>
              <a:ext cx="3657601" cy="615004"/>
            </a:xfrm>
            <a:prstGeom prst="rect">
              <a:avLst/>
            </a:prstGeom>
            <a:noFill/>
          </p:spPr>
          <p:txBody>
            <a:bodyPr wrap="square" lIns="121376" tIns="60688" rIns="121376" bIns="60688" rtlCol="0">
              <a:spAutoFit/>
            </a:bodyPr>
            <a:lstStyle/>
            <a:p>
              <a:pPr algn="ctr" defTabSz="913905"/>
              <a:r>
                <a:rPr lang="en-US" sz="1600" b="1" dirty="0" err="1" smtClean="0">
                  <a:solidFill>
                    <a:prstClr val="white"/>
                  </a:solidFill>
                  <a:effectLst>
                    <a:outerShdw blurRad="38100" dist="38100" dir="2700000" algn="tl">
                      <a:srgbClr val="000000">
                        <a:alpha val="43137"/>
                      </a:srgbClr>
                    </a:outerShdw>
                  </a:effectLst>
                </a:rPr>
                <a:t>WebLogic</a:t>
              </a:r>
              <a:r>
                <a:rPr lang="en-US" sz="1600" b="1" dirty="0" smtClean="0">
                  <a:solidFill>
                    <a:prstClr val="white"/>
                  </a:solidFill>
                  <a:effectLst>
                    <a:outerShdw blurRad="38100" dist="38100" dir="2700000" algn="tl">
                      <a:srgbClr val="000000">
                        <a:alpha val="43137"/>
                      </a:srgbClr>
                    </a:outerShdw>
                  </a:effectLst>
                </a:rPr>
                <a:t>, Coherence and Java VM</a:t>
              </a:r>
              <a:endParaRPr lang="en-US" sz="1600" b="1" dirty="0">
                <a:solidFill>
                  <a:prstClr val="white"/>
                </a:solidFill>
                <a:effectLst>
                  <a:outerShdw blurRad="38100" dist="38100" dir="2700000" algn="tl">
                    <a:srgbClr val="000000">
                      <a:alpha val="43137"/>
                    </a:srgbClr>
                  </a:outerShdw>
                </a:effectLst>
              </a:endParaRPr>
            </a:p>
          </p:txBody>
        </p:sp>
        <p:grpSp>
          <p:nvGrpSpPr>
            <p:cNvPr id="4" name="Group 17"/>
            <p:cNvGrpSpPr/>
            <p:nvPr/>
          </p:nvGrpSpPr>
          <p:grpSpPr>
            <a:xfrm>
              <a:off x="9505905" y="1600200"/>
              <a:ext cx="1770107" cy="867600"/>
              <a:chOff x="7007535" y="1297860"/>
              <a:chExt cx="1143147" cy="650700"/>
            </a:xfrm>
          </p:grpSpPr>
          <p:sp>
            <p:nvSpPr>
              <p:cNvPr id="11" name="Rounded Rectangle 10"/>
              <p:cNvSpPr/>
              <p:nvPr/>
            </p:nvSpPr>
            <p:spPr>
              <a:xfrm>
                <a:off x="7007535" y="1297860"/>
                <a:ext cx="1143147" cy="650700"/>
              </a:xfrm>
              <a:prstGeom prst="roundRect">
                <a:avLst/>
              </a:prstGeom>
              <a:solidFill>
                <a:schemeClr val="accent1">
                  <a:lumMod val="60000"/>
                  <a:lumOff val="40000"/>
                </a:schemeClr>
              </a:solidFill>
              <a:ln/>
            </p:spPr>
            <p:style>
              <a:lnRef idx="0">
                <a:schemeClr val="accent2"/>
              </a:lnRef>
              <a:fillRef idx="3">
                <a:schemeClr val="accent2"/>
              </a:fillRef>
              <a:effectRef idx="3">
                <a:schemeClr val="accent2"/>
              </a:effectRef>
              <a:fontRef idx="minor">
                <a:schemeClr val="lt1"/>
              </a:fontRef>
            </p:style>
            <p:txBody>
              <a:bodyPr lIns="68553" tIns="34276" rIns="68553" bIns="34276" rtlCol="0" anchor="t"/>
              <a:lstStyle/>
              <a:p>
                <a:pPr algn="ctr" defTabSz="913905"/>
                <a:r>
                  <a:rPr lang="en-US" sz="1600" dirty="0">
                    <a:solidFill>
                      <a:srgbClr val="FFFFFF"/>
                    </a:solidFill>
                    <a:ea typeface="ＭＳ Ｐゴシック" charset="0"/>
                    <a:cs typeface="ＭＳ Ｐゴシック" charset="0"/>
                  </a:rPr>
                  <a:t>Tenant 3 App</a:t>
                </a:r>
              </a:p>
            </p:txBody>
          </p:sp>
          <p:sp>
            <p:nvSpPr>
              <p:cNvPr id="12" name="Oval 11"/>
              <p:cNvSpPr/>
              <p:nvPr/>
            </p:nvSpPr>
            <p:spPr>
              <a:xfrm>
                <a:off x="7061200" y="1716959"/>
                <a:ext cx="241300" cy="1397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05"/>
                <a:endParaRPr lang="en-US" sz="1900" dirty="0">
                  <a:solidFill>
                    <a:prstClr val="white"/>
                  </a:solidFill>
                </a:endParaRPr>
              </a:p>
            </p:txBody>
          </p:sp>
          <p:sp>
            <p:nvSpPr>
              <p:cNvPr id="13" name="Rounded Rectangle 12"/>
              <p:cNvSpPr/>
              <p:nvPr/>
            </p:nvSpPr>
            <p:spPr>
              <a:xfrm>
                <a:off x="7435850" y="1635490"/>
                <a:ext cx="266700" cy="139700"/>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05"/>
                <a:endParaRPr lang="en-US" sz="1900" dirty="0">
                  <a:solidFill>
                    <a:prstClr val="white"/>
                  </a:solidFill>
                </a:endParaRPr>
              </a:p>
            </p:txBody>
          </p:sp>
          <p:sp>
            <p:nvSpPr>
              <p:cNvPr id="14" name="Can 13"/>
              <p:cNvSpPr/>
              <p:nvPr/>
            </p:nvSpPr>
            <p:spPr>
              <a:xfrm>
                <a:off x="7868415" y="1614325"/>
                <a:ext cx="172035" cy="176276"/>
              </a:xfrm>
              <a:prstGeom prst="can">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05"/>
                <a:endParaRPr lang="en-US" sz="1900" dirty="0">
                  <a:solidFill>
                    <a:prstClr val="white"/>
                  </a:solidFill>
                </a:endParaRPr>
              </a:p>
            </p:txBody>
          </p:sp>
        </p:grpSp>
        <p:grpSp>
          <p:nvGrpSpPr>
            <p:cNvPr id="9" name="Group 23"/>
            <p:cNvGrpSpPr/>
            <p:nvPr/>
          </p:nvGrpSpPr>
          <p:grpSpPr>
            <a:xfrm>
              <a:off x="8515306" y="1952552"/>
              <a:ext cx="1770107" cy="866863"/>
              <a:chOff x="7007535" y="1297860"/>
              <a:chExt cx="1143147" cy="650146"/>
            </a:xfrm>
          </p:grpSpPr>
          <p:sp>
            <p:nvSpPr>
              <p:cNvPr id="16" name="Rounded Rectangle 15"/>
              <p:cNvSpPr/>
              <p:nvPr/>
            </p:nvSpPr>
            <p:spPr>
              <a:xfrm>
                <a:off x="7007535" y="1297860"/>
                <a:ext cx="1143147" cy="650146"/>
              </a:xfrm>
              <a:prstGeom prst="roundRect">
                <a:avLst/>
              </a:prstGeom>
              <a:solidFill>
                <a:schemeClr val="accent1">
                  <a:lumMod val="60000"/>
                  <a:lumOff val="40000"/>
                </a:schemeClr>
              </a:solidFill>
              <a:ln/>
            </p:spPr>
            <p:style>
              <a:lnRef idx="0">
                <a:schemeClr val="accent2"/>
              </a:lnRef>
              <a:fillRef idx="3">
                <a:schemeClr val="accent2"/>
              </a:fillRef>
              <a:effectRef idx="3">
                <a:schemeClr val="accent2"/>
              </a:effectRef>
              <a:fontRef idx="minor">
                <a:schemeClr val="lt1"/>
              </a:fontRef>
            </p:style>
            <p:txBody>
              <a:bodyPr lIns="68553" tIns="34276" rIns="68553" bIns="34276" rtlCol="0" anchor="t"/>
              <a:lstStyle/>
              <a:p>
                <a:pPr algn="ctr" defTabSz="913905"/>
                <a:r>
                  <a:rPr lang="en-US" sz="1600" dirty="0">
                    <a:solidFill>
                      <a:srgbClr val="FFFFFF"/>
                    </a:solidFill>
                    <a:ea typeface="ＭＳ Ｐゴシック" charset="0"/>
                    <a:cs typeface="ＭＳ Ｐゴシック" charset="0"/>
                  </a:rPr>
                  <a:t>Tenant 2 App</a:t>
                </a:r>
              </a:p>
            </p:txBody>
          </p:sp>
          <p:sp>
            <p:nvSpPr>
              <p:cNvPr id="17" name="Oval 16"/>
              <p:cNvSpPr/>
              <p:nvPr/>
            </p:nvSpPr>
            <p:spPr>
              <a:xfrm>
                <a:off x="7061200" y="1716959"/>
                <a:ext cx="241300" cy="1397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05"/>
                <a:endParaRPr lang="en-US" sz="1900" dirty="0">
                  <a:solidFill>
                    <a:prstClr val="white"/>
                  </a:solidFill>
                </a:endParaRPr>
              </a:p>
            </p:txBody>
          </p:sp>
          <p:sp>
            <p:nvSpPr>
              <p:cNvPr id="18" name="Rounded Rectangle 17"/>
              <p:cNvSpPr/>
              <p:nvPr/>
            </p:nvSpPr>
            <p:spPr>
              <a:xfrm>
                <a:off x="7435850" y="1652160"/>
                <a:ext cx="266700" cy="139700"/>
              </a:xfrm>
              <a:prstGeom prst="roundRect">
                <a:avLst/>
              </a:prstGeom>
              <a:solidFill>
                <a:schemeClr val="bg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05"/>
                <a:endParaRPr lang="en-US" sz="1900" dirty="0">
                  <a:solidFill>
                    <a:prstClr val="white"/>
                  </a:solidFill>
                </a:endParaRPr>
              </a:p>
            </p:txBody>
          </p:sp>
          <p:sp>
            <p:nvSpPr>
              <p:cNvPr id="19" name="Can 18"/>
              <p:cNvSpPr/>
              <p:nvPr/>
            </p:nvSpPr>
            <p:spPr>
              <a:xfrm>
                <a:off x="7868415" y="1630995"/>
                <a:ext cx="172035" cy="176276"/>
              </a:xfrm>
              <a:prstGeom prst="can">
                <a:avLst/>
              </a:prstGeom>
              <a:solidFill>
                <a:schemeClr val="bg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05"/>
                <a:endParaRPr lang="en-US" sz="1900" dirty="0">
                  <a:solidFill>
                    <a:prstClr val="white"/>
                  </a:solidFill>
                </a:endParaRPr>
              </a:p>
            </p:txBody>
          </p:sp>
        </p:grpSp>
        <p:grpSp>
          <p:nvGrpSpPr>
            <p:cNvPr id="10" name="Group 28"/>
            <p:cNvGrpSpPr/>
            <p:nvPr/>
          </p:nvGrpSpPr>
          <p:grpSpPr>
            <a:xfrm>
              <a:off x="7466014" y="2308138"/>
              <a:ext cx="1776849" cy="816079"/>
              <a:chOff x="7007535" y="1297859"/>
              <a:chExt cx="1143147" cy="612059"/>
            </a:xfrm>
          </p:grpSpPr>
          <p:sp>
            <p:nvSpPr>
              <p:cNvPr id="21" name="Rounded Rectangle 20"/>
              <p:cNvSpPr/>
              <p:nvPr/>
            </p:nvSpPr>
            <p:spPr>
              <a:xfrm>
                <a:off x="7007535" y="1297859"/>
                <a:ext cx="1143147" cy="612059"/>
              </a:xfrm>
              <a:prstGeom prst="roundRect">
                <a:avLst/>
              </a:prstGeom>
              <a:solidFill>
                <a:schemeClr val="accent1">
                  <a:lumMod val="60000"/>
                  <a:lumOff val="40000"/>
                </a:schemeClr>
              </a:solidFill>
              <a:ln/>
            </p:spPr>
            <p:style>
              <a:lnRef idx="0">
                <a:schemeClr val="accent2"/>
              </a:lnRef>
              <a:fillRef idx="3">
                <a:schemeClr val="accent2"/>
              </a:fillRef>
              <a:effectRef idx="3">
                <a:schemeClr val="accent2"/>
              </a:effectRef>
              <a:fontRef idx="minor">
                <a:schemeClr val="lt1"/>
              </a:fontRef>
            </p:style>
            <p:txBody>
              <a:bodyPr lIns="68553" tIns="34276" rIns="68553" bIns="34276" rtlCol="0" anchor="t"/>
              <a:lstStyle/>
              <a:p>
                <a:pPr algn="ctr" defTabSz="913905"/>
                <a:r>
                  <a:rPr lang="en-US" sz="1600" dirty="0">
                    <a:solidFill>
                      <a:srgbClr val="FFFFFF"/>
                    </a:solidFill>
                    <a:ea typeface="ＭＳ Ｐゴシック" charset="0"/>
                    <a:cs typeface="ＭＳ Ｐゴシック" charset="0"/>
                  </a:rPr>
                  <a:t>Tenant 1 App</a:t>
                </a:r>
              </a:p>
            </p:txBody>
          </p:sp>
          <p:sp>
            <p:nvSpPr>
              <p:cNvPr id="22" name="Oval 21"/>
              <p:cNvSpPr/>
              <p:nvPr/>
            </p:nvSpPr>
            <p:spPr>
              <a:xfrm>
                <a:off x="7061200" y="1618899"/>
                <a:ext cx="241300" cy="13970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05"/>
                <a:endParaRPr lang="en-US" sz="1900" dirty="0">
                  <a:solidFill>
                    <a:srgbClr val="FF0000"/>
                  </a:solidFill>
                </a:endParaRPr>
              </a:p>
            </p:txBody>
          </p:sp>
          <p:sp>
            <p:nvSpPr>
              <p:cNvPr id="23" name="Rounded Rectangle 22"/>
              <p:cNvSpPr/>
              <p:nvPr/>
            </p:nvSpPr>
            <p:spPr>
              <a:xfrm>
                <a:off x="7435850" y="1618899"/>
                <a:ext cx="266700" cy="139700"/>
              </a:xfrm>
              <a:prstGeom prst="round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05"/>
                <a:endParaRPr lang="en-US" sz="1900" dirty="0">
                  <a:solidFill>
                    <a:srgbClr val="FF0000"/>
                  </a:solidFill>
                </a:endParaRPr>
              </a:p>
            </p:txBody>
          </p:sp>
          <p:sp>
            <p:nvSpPr>
              <p:cNvPr id="24" name="Can 23"/>
              <p:cNvSpPr/>
              <p:nvPr/>
            </p:nvSpPr>
            <p:spPr>
              <a:xfrm>
                <a:off x="7868415" y="1597734"/>
                <a:ext cx="172035" cy="176276"/>
              </a:xfrm>
              <a:prstGeom prst="can">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05"/>
                <a:endParaRPr lang="en-US" sz="1900" dirty="0">
                  <a:solidFill>
                    <a:srgbClr val="FF0000"/>
                  </a:solidFill>
                </a:endParaRPr>
              </a:p>
            </p:txBody>
          </p:sp>
        </p:grpSp>
        <p:sp>
          <p:nvSpPr>
            <p:cNvPr id="25" name="Rounded Rectangle 24"/>
            <p:cNvSpPr/>
            <p:nvPr/>
          </p:nvSpPr>
          <p:spPr>
            <a:xfrm>
              <a:off x="7466012" y="5005642"/>
              <a:ext cx="3962400" cy="715695"/>
            </a:xfrm>
            <a:prstGeom prst="roundRect">
              <a:avLst>
                <a:gd name="adj" fmla="val 930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376" tIns="60688" rIns="121376" bIns="60688" rtlCol="0" anchor="ctr"/>
            <a:lstStyle/>
            <a:p>
              <a:pPr algn="ctr" defTabSz="913905"/>
              <a:endParaRPr lang="en-US" sz="1900" dirty="0">
                <a:solidFill>
                  <a:prstClr val="white"/>
                </a:solidFill>
              </a:endParaRPr>
            </a:p>
          </p:txBody>
        </p:sp>
        <p:sp>
          <p:nvSpPr>
            <p:cNvPr id="26" name="Rectangle 84"/>
            <p:cNvSpPr>
              <a:spLocks noChangeArrowheads="1"/>
            </p:cNvSpPr>
            <p:nvPr/>
          </p:nvSpPr>
          <p:spPr bwMode="auto">
            <a:xfrm>
              <a:off x="7237412" y="4114800"/>
              <a:ext cx="3931841" cy="942576"/>
            </a:xfrm>
            <a:prstGeom prst="roundRect">
              <a:avLst/>
            </a:prstGeom>
            <a:gradFill flip="none" rotWithShape="1">
              <a:gsLst>
                <a:gs pos="0">
                  <a:schemeClr val="bg2">
                    <a:lumMod val="75000"/>
                  </a:schemeClr>
                </a:gs>
                <a:gs pos="100000">
                  <a:srgbClr val="ABABAB"/>
                </a:gs>
                <a:gs pos="100000">
                  <a:schemeClr val="tx2">
                    <a:lumMod val="60000"/>
                    <a:lumOff val="40000"/>
                  </a:schemeClr>
                </a:gs>
              </a:gsLst>
              <a:lin ang="5400000" scaled="0"/>
              <a:tileRect/>
            </a:gradFill>
            <a:ln>
              <a:noFill/>
            </a:ln>
            <a:scene3d>
              <a:camera prst="perspectiveRelaxed"/>
              <a:lightRig rig="threePt" dir="t"/>
            </a:scene3d>
            <a:sp3d/>
            <a:extLst/>
          </p:spPr>
          <p:txBody>
            <a:bodyPr wrap="square" lIns="121376" tIns="60688" rIns="0" bIns="60688" anchor="b">
              <a:flatTx/>
            </a:bodyPr>
            <a:lstStyle/>
            <a:p>
              <a:pPr defTabSz="913905"/>
              <a:endParaRPr lang="en-US" sz="900" kern="0" dirty="0">
                <a:solidFill>
                  <a:srgbClr val="FFFFFF"/>
                </a:solidFill>
                <a:ea typeface="ヒラギノ角ゴ Pro W3"/>
                <a:cs typeface="ヒラギノ角ゴ Pro W3"/>
              </a:endParaRPr>
            </a:p>
          </p:txBody>
        </p:sp>
        <p:sp>
          <p:nvSpPr>
            <p:cNvPr id="27" name="TextBox 26"/>
            <p:cNvSpPr txBox="1"/>
            <p:nvPr/>
          </p:nvSpPr>
          <p:spPr>
            <a:xfrm>
              <a:off x="7770812" y="5083808"/>
              <a:ext cx="3352800" cy="676559"/>
            </a:xfrm>
            <a:prstGeom prst="rect">
              <a:avLst/>
            </a:prstGeom>
            <a:noFill/>
          </p:spPr>
          <p:txBody>
            <a:bodyPr wrap="square" lIns="121376" tIns="60688" rIns="121376" bIns="60688" rtlCol="0">
              <a:spAutoFit/>
            </a:bodyPr>
            <a:lstStyle/>
            <a:p>
              <a:pPr algn="ctr" defTabSz="913905"/>
              <a:r>
                <a:rPr lang="en-US" b="1" dirty="0">
                  <a:solidFill>
                    <a:prstClr val="white"/>
                  </a:solidFill>
                  <a:effectLst>
                    <a:outerShdw blurRad="38100" dist="38100" dir="2700000" algn="tl">
                      <a:srgbClr val="000000">
                        <a:alpha val="43137"/>
                      </a:srgbClr>
                    </a:outerShdw>
                  </a:effectLst>
                </a:rPr>
                <a:t>Oracle </a:t>
              </a:r>
              <a:r>
                <a:rPr lang="en-US" b="1" dirty="0" smtClean="0">
                  <a:solidFill>
                    <a:prstClr val="white"/>
                  </a:solidFill>
                  <a:effectLst>
                    <a:outerShdw blurRad="38100" dist="38100" dir="2700000" algn="tl">
                      <a:srgbClr val="000000">
                        <a:alpha val="43137"/>
                      </a:srgbClr>
                    </a:outerShdw>
                  </a:effectLst>
                </a:rPr>
                <a:t>Database Multitenant</a:t>
              </a:r>
              <a:br>
                <a:rPr lang="en-US" b="1" dirty="0" smtClean="0">
                  <a:solidFill>
                    <a:prstClr val="white"/>
                  </a:solidFill>
                  <a:effectLst>
                    <a:outerShdw blurRad="38100" dist="38100" dir="2700000" algn="tl">
                      <a:srgbClr val="000000">
                        <a:alpha val="43137"/>
                      </a:srgbClr>
                    </a:outerShdw>
                  </a:effectLst>
                </a:rPr>
              </a:br>
              <a:r>
                <a:rPr lang="en-US" b="1" dirty="0" smtClean="0">
                  <a:solidFill>
                    <a:prstClr val="white"/>
                  </a:solidFill>
                  <a:effectLst>
                    <a:outerShdw blurRad="38100" dist="38100" dir="2700000" algn="tl">
                      <a:srgbClr val="000000">
                        <a:alpha val="43137"/>
                      </a:srgbClr>
                    </a:outerShdw>
                  </a:effectLst>
                </a:rPr>
                <a:t>Container </a:t>
              </a:r>
              <a:r>
                <a:rPr lang="en-US" b="1" dirty="0">
                  <a:solidFill>
                    <a:prstClr val="white"/>
                  </a:solidFill>
                  <a:effectLst>
                    <a:outerShdw blurRad="38100" dist="38100" dir="2700000" algn="tl">
                      <a:srgbClr val="000000">
                        <a:alpha val="43137"/>
                      </a:srgbClr>
                    </a:outerShdw>
                  </a:effectLst>
                </a:rPr>
                <a:t>Database</a:t>
              </a:r>
            </a:p>
          </p:txBody>
        </p:sp>
        <p:sp>
          <p:nvSpPr>
            <p:cNvPr id="28" name="Can 27"/>
            <p:cNvSpPr/>
            <p:nvPr/>
          </p:nvSpPr>
          <p:spPr>
            <a:xfrm>
              <a:off x="7770814" y="4588657"/>
              <a:ext cx="809494" cy="435099"/>
            </a:xfrm>
            <a:prstGeom prst="can">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376" tIns="60688" rIns="121376" bIns="60688" rtlCol="0" anchor="ctr"/>
            <a:lstStyle/>
            <a:p>
              <a:pPr algn="ctr" defTabSz="913905"/>
              <a:r>
                <a:rPr lang="en-US" sz="1600" dirty="0" smtClean="0">
                  <a:solidFill>
                    <a:srgbClr val="FFFFFF"/>
                  </a:solidFill>
                </a:rPr>
                <a:t>PDB1</a:t>
              </a:r>
              <a:endParaRPr lang="en-US" sz="1600" dirty="0">
                <a:solidFill>
                  <a:srgbClr val="FF0000"/>
                </a:solidFill>
              </a:endParaRPr>
            </a:p>
          </p:txBody>
        </p:sp>
        <p:sp>
          <p:nvSpPr>
            <p:cNvPr id="29" name="Can 28"/>
            <p:cNvSpPr/>
            <p:nvPr/>
          </p:nvSpPr>
          <p:spPr>
            <a:xfrm>
              <a:off x="9018717" y="4588657"/>
              <a:ext cx="809494" cy="435099"/>
            </a:xfrm>
            <a:prstGeom prst="can">
              <a:avLst/>
            </a:prstGeom>
            <a:solidFill>
              <a:schemeClr val="bg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376" tIns="60688" rIns="121376" bIns="60688" rtlCol="0" anchor="ctr"/>
            <a:lstStyle/>
            <a:p>
              <a:pPr algn="ctr" defTabSz="913905"/>
              <a:r>
                <a:rPr lang="en-US" sz="1600" dirty="0" smtClean="0">
                  <a:solidFill>
                    <a:srgbClr val="FFFFFF"/>
                  </a:solidFill>
                </a:rPr>
                <a:t>PDB2</a:t>
              </a:r>
              <a:endParaRPr lang="en-US" sz="1600" dirty="0">
                <a:solidFill>
                  <a:srgbClr val="FFFFFF"/>
                </a:solidFill>
              </a:endParaRPr>
            </a:p>
          </p:txBody>
        </p:sp>
        <p:sp>
          <p:nvSpPr>
            <p:cNvPr id="30" name="Can 29"/>
            <p:cNvSpPr/>
            <p:nvPr/>
          </p:nvSpPr>
          <p:spPr>
            <a:xfrm>
              <a:off x="10266621" y="4588657"/>
              <a:ext cx="809494" cy="435099"/>
            </a:xfrm>
            <a:prstGeom prst="can">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376" tIns="60688" rIns="121376" bIns="60688" rtlCol="0" anchor="ctr"/>
            <a:lstStyle/>
            <a:p>
              <a:pPr algn="ctr" defTabSz="913905"/>
              <a:r>
                <a:rPr lang="en-US" sz="1600" dirty="0" smtClean="0">
                  <a:solidFill>
                    <a:srgbClr val="FFFFFF"/>
                  </a:solidFill>
                </a:rPr>
                <a:t>PDB3</a:t>
              </a:r>
              <a:endParaRPr lang="en-US" sz="1600" dirty="0">
                <a:solidFill>
                  <a:srgbClr val="FFFFFF"/>
                </a:solidFill>
              </a:endParaRPr>
            </a:p>
          </p:txBody>
        </p:sp>
        <p:grpSp>
          <p:nvGrpSpPr>
            <p:cNvPr id="15" name="Group 43"/>
            <p:cNvGrpSpPr/>
            <p:nvPr/>
          </p:nvGrpSpPr>
          <p:grpSpPr>
            <a:xfrm>
              <a:off x="10133038" y="3850227"/>
              <a:ext cx="1107997" cy="532800"/>
              <a:chOff x="7601732" y="2887668"/>
              <a:chExt cx="831214" cy="399600"/>
            </a:xfrm>
          </p:grpSpPr>
          <p:sp>
            <p:nvSpPr>
              <p:cNvPr id="41" name="Rounded Rectangle 40"/>
              <p:cNvSpPr/>
              <p:nvPr/>
            </p:nvSpPr>
            <p:spPr>
              <a:xfrm>
                <a:off x="7622424" y="2887668"/>
                <a:ext cx="799200" cy="399600"/>
              </a:xfrm>
              <a:prstGeom prst="round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3" name="Rectangle 42"/>
              <p:cNvSpPr/>
              <p:nvPr/>
            </p:nvSpPr>
            <p:spPr>
              <a:xfrm>
                <a:off x="7601732" y="3028950"/>
                <a:ext cx="831214" cy="253916"/>
              </a:xfrm>
              <a:prstGeom prst="rect">
                <a:avLst/>
              </a:prstGeom>
            </p:spPr>
            <p:txBody>
              <a:bodyPr wrap="none">
                <a:spAutoFit/>
              </a:bodyPr>
              <a:lstStyle/>
              <a:p>
                <a:pPr defTabSz="913905"/>
                <a:r>
                  <a:rPr lang="en-US" sz="1600" dirty="0" smtClean="0">
                    <a:solidFill>
                      <a:srgbClr val="FFFFFF"/>
                    </a:solidFill>
                  </a:rPr>
                  <a:t>Partition 3</a:t>
                </a:r>
                <a:endParaRPr lang="en-US" sz="1600" dirty="0">
                  <a:solidFill>
                    <a:srgbClr val="FFFFFF"/>
                  </a:solidFill>
                </a:endParaRPr>
              </a:p>
            </p:txBody>
          </p:sp>
        </p:grpSp>
        <p:grpSp>
          <p:nvGrpSpPr>
            <p:cNvPr id="20" name="Group 44"/>
            <p:cNvGrpSpPr/>
            <p:nvPr/>
          </p:nvGrpSpPr>
          <p:grpSpPr>
            <a:xfrm>
              <a:off x="8873522" y="3850227"/>
              <a:ext cx="1107997" cy="532800"/>
              <a:chOff x="7601729" y="2887668"/>
              <a:chExt cx="831214" cy="399600"/>
            </a:xfrm>
          </p:grpSpPr>
          <p:sp>
            <p:nvSpPr>
              <p:cNvPr id="46" name="Rounded Rectangle 45"/>
              <p:cNvSpPr/>
              <p:nvPr/>
            </p:nvSpPr>
            <p:spPr>
              <a:xfrm>
                <a:off x="7622424" y="2887668"/>
                <a:ext cx="799200" cy="399600"/>
              </a:xfrm>
              <a:prstGeom prst="round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47" name="Rectangle 46"/>
              <p:cNvSpPr/>
              <p:nvPr/>
            </p:nvSpPr>
            <p:spPr>
              <a:xfrm>
                <a:off x="7601729" y="3028950"/>
                <a:ext cx="831214" cy="253916"/>
              </a:xfrm>
              <a:prstGeom prst="rect">
                <a:avLst/>
              </a:prstGeom>
            </p:spPr>
            <p:txBody>
              <a:bodyPr wrap="none">
                <a:spAutoFit/>
              </a:bodyPr>
              <a:lstStyle/>
              <a:p>
                <a:pPr defTabSz="913905"/>
                <a:r>
                  <a:rPr lang="en-US" sz="1600" dirty="0" smtClean="0">
                    <a:solidFill>
                      <a:srgbClr val="FFFFFF"/>
                    </a:solidFill>
                  </a:rPr>
                  <a:t>Partition 2</a:t>
                </a:r>
                <a:endParaRPr lang="en-US" sz="1600" dirty="0">
                  <a:solidFill>
                    <a:srgbClr val="FFFFFF"/>
                  </a:solidFill>
                </a:endParaRPr>
              </a:p>
            </p:txBody>
          </p:sp>
        </p:grpSp>
        <p:grpSp>
          <p:nvGrpSpPr>
            <p:cNvPr id="31" name="Group 47"/>
            <p:cNvGrpSpPr/>
            <p:nvPr/>
          </p:nvGrpSpPr>
          <p:grpSpPr>
            <a:xfrm>
              <a:off x="7614010" y="3850227"/>
              <a:ext cx="1107997" cy="532800"/>
              <a:chOff x="7601729" y="2887668"/>
              <a:chExt cx="831214" cy="399600"/>
            </a:xfrm>
          </p:grpSpPr>
          <p:sp>
            <p:nvSpPr>
              <p:cNvPr id="49" name="Rounded Rectangle 48"/>
              <p:cNvSpPr/>
              <p:nvPr/>
            </p:nvSpPr>
            <p:spPr>
              <a:xfrm>
                <a:off x="7622424" y="2887668"/>
                <a:ext cx="799200" cy="399600"/>
              </a:xfrm>
              <a:prstGeom prst="round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0" name="Rectangle 49"/>
              <p:cNvSpPr/>
              <p:nvPr/>
            </p:nvSpPr>
            <p:spPr>
              <a:xfrm>
                <a:off x="7601729" y="3028950"/>
                <a:ext cx="831214" cy="253916"/>
              </a:xfrm>
              <a:prstGeom prst="rect">
                <a:avLst/>
              </a:prstGeom>
            </p:spPr>
            <p:txBody>
              <a:bodyPr wrap="none">
                <a:spAutoFit/>
              </a:bodyPr>
              <a:lstStyle/>
              <a:p>
                <a:pPr defTabSz="913905"/>
                <a:r>
                  <a:rPr lang="en-US" sz="1600" dirty="0" smtClean="0">
                    <a:solidFill>
                      <a:srgbClr val="FFFFFF"/>
                    </a:solidFill>
                  </a:rPr>
                  <a:t>Partition 1</a:t>
                </a:r>
                <a:endParaRPr lang="en-US" sz="1600" dirty="0">
                  <a:solidFill>
                    <a:srgbClr val="FFFFFF"/>
                  </a:solidFill>
                </a:endParaRPr>
              </a:p>
            </p:txBody>
          </p:sp>
        </p:grpSp>
      </p:grpSp>
      <p:sp>
        <p:nvSpPr>
          <p:cNvPr id="39"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Goal: 5-10X Java Consolidation Ratios For Cloud</a:t>
            </a:r>
          </a:p>
        </p:txBody>
      </p:sp>
      <p:sp>
        <p:nvSpPr>
          <p:cNvPr id="40"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Native Multitenancy In The Cloud: WebLogic 12c R2</a:t>
            </a:r>
            <a:endParaRPr lang="en-US" dirty="0"/>
          </a:p>
        </p:txBody>
      </p:sp>
      <p:sp>
        <p:nvSpPr>
          <p:cNvPr id="42"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25</a:t>
            </a:fld>
            <a:endParaRPr lang="en-US" sz="850" dirty="0"/>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557987" y="1752600"/>
            <a:ext cx="6146025" cy="5088560"/>
          </a:xfrm>
          <a:prstGeom prst="rect">
            <a:avLst/>
          </a:prstGeom>
        </p:spPr>
        <p:txBody>
          <a:bodyPr lIns="121792" tIns="60896" rIns="121792" bIns="60896"/>
          <a:lstStyle/>
          <a:p>
            <a:pPr marL="282920" indent="-282920" defTabSz="1217973" eaLnBrk="0" hangingPunct="0">
              <a:spcBef>
                <a:spcPts val="667"/>
              </a:spcBef>
              <a:spcAft>
                <a:spcPts val="267"/>
              </a:spcAft>
              <a:buClr>
                <a:schemeClr val="tx1"/>
              </a:buClr>
              <a:buFont typeface="Arial" pitchFamily="34" charset="0"/>
              <a:buChar char="•"/>
            </a:pPr>
            <a:r>
              <a:rPr lang="en-US" sz="2400" dirty="0" smtClean="0">
                <a:latin typeface="Calibri" pitchFamily="34" charset="0"/>
                <a:cs typeface="Calibri" pitchFamily="34" charset="0"/>
              </a:rPr>
              <a:t>Alternatives are </a:t>
            </a:r>
            <a:r>
              <a:rPr lang="en-US" sz="2400" dirty="0" smtClean="0">
                <a:solidFill>
                  <a:schemeClr val="accent1"/>
                </a:solidFill>
                <a:latin typeface="Calibri" pitchFamily="34" charset="0"/>
                <a:cs typeface="Calibri" pitchFamily="34" charset="0"/>
              </a:rPr>
              <a:t>low</a:t>
            </a:r>
            <a:r>
              <a:rPr lang="en-US" sz="2400" dirty="0" smtClean="0">
                <a:latin typeface="Calibri" pitchFamily="34" charset="0"/>
                <a:cs typeface="Calibri" pitchFamily="34" charset="0"/>
              </a:rPr>
              <a:t> density</a:t>
            </a:r>
            <a:br>
              <a:rPr lang="en-US" sz="2400" dirty="0" smtClean="0">
                <a:latin typeface="Calibri" pitchFamily="34" charset="0"/>
                <a:cs typeface="Calibri" pitchFamily="34" charset="0"/>
              </a:rPr>
            </a:br>
            <a:r>
              <a:rPr lang="en-US" sz="2400" dirty="0" smtClean="0">
                <a:latin typeface="Calibri" pitchFamily="34" charset="0"/>
                <a:cs typeface="Calibri" pitchFamily="34" charset="0"/>
              </a:rPr>
              <a:t>Java/</a:t>
            </a:r>
            <a:r>
              <a:rPr lang="en-US" sz="2400" dirty="0" err="1" smtClean="0">
                <a:latin typeface="Calibri" pitchFamily="34" charset="0"/>
                <a:cs typeface="Calibri" pitchFamily="34" charset="0"/>
              </a:rPr>
              <a:t>WebLogic</a:t>
            </a:r>
            <a:r>
              <a:rPr lang="en-US" sz="2400" dirty="0" smtClean="0">
                <a:latin typeface="Calibri" pitchFamily="34" charset="0"/>
                <a:cs typeface="Calibri" pitchFamily="34" charset="0"/>
              </a:rPr>
              <a:t> consolidation efforts </a:t>
            </a:r>
            <a:br>
              <a:rPr lang="en-US" sz="2400" dirty="0" smtClean="0">
                <a:latin typeface="Calibri" pitchFamily="34" charset="0"/>
                <a:cs typeface="Calibri" pitchFamily="34" charset="0"/>
              </a:rPr>
            </a:br>
            <a:r>
              <a:rPr lang="en-US" sz="2400" dirty="0" smtClean="0">
                <a:latin typeface="Calibri" pitchFamily="34" charset="0"/>
                <a:cs typeface="Calibri" pitchFamily="34" charset="0"/>
              </a:rPr>
              <a:t>using virtualization or containers</a:t>
            </a:r>
          </a:p>
          <a:p>
            <a:pPr marL="892084" lvl="1" indent="-282920" defTabSz="1217973" eaLnBrk="0" hangingPunct="0">
              <a:spcBef>
                <a:spcPts val="667"/>
              </a:spcBef>
              <a:spcAft>
                <a:spcPts val="267"/>
              </a:spcAft>
              <a:buClr>
                <a:schemeClr val="tx1"/>
              </a:buClr>
              <a:buFont typeface="Arial" pitchFamily="34" charset="0"/>
              <a:buChar char="•"/>
            </a:pPr>
            <a:r>
              <a:rPr lang="en-US" sz="2000" dirty="0" smtClean="0">
                <a:latin typeface="Calibri" pitchFamily="34" charset="0"/>
                <a:cs typeface="Calibri" pitchFamily="34" charset="0"/>
              </a:rPr>
              <a:t>Which require more hardware	</a:t>
            </a:r>
          </a:p>
          <a:p>
            <a:pPr marL="891400" lvl="1" indent="-282920" defTabSz="1217973" eaLnBrk="0" hangingPunct="0">
              <a:spcBef>
                <a:spcPts val="667"/>
              </a:spcBef>
              <a:spcAft>
                <a:spcPts val="267"/>
              </a:spcAft>
              <a:buClr>
                <a:schemeClr val="tx1"/>
              </a:buClr>
              <a:buFont typeface="Arial" pitchFamily="34" charset="0"/>
              <a:buChar char="•"/>
            </a:pPr>
            <a:r>
              <a:rPr lang="en-US" sz="2000" dirty="0" err="1" smtClean="0">
                <a:latin typeface="Calibri" pitchFamily="34" charset="0"/>
                <a:cs typeface="Calibri" pitchFamily="34" charset="0"/>
              </a:rPr>
              <a:t>WebLogic</a:t>
            </a:r>
            <a:r>
              <a:rPr lang="en-US" sz="2000" dirty="0" smtClean="0">
                <a:latin typeface="Calibri" pitchFamily="34" charset="0"/>
                <a:cs typeface="Calibri" pitchFamily="34" charset="0"/>
              </a:rPr>
              <a:t> MT doesn’t require</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virtualization/containers thus</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enables large consolidation ratios</a:t>
            </a:r>
          </a:p>
          <a:p>
            <a:pPr marL="282236" indent="-282920" defTabSz="1217973" eaLnBrk="0" hangingPunct="0">
              <a:spcBef>
                <a:spcPts val="667"/>
              </a:spcBef>
              <a:spcAft>
                <a:spcPts val="267"/>
              </a:spcAft>
              <a:buClr>
                <a:schemeClr val="tx1"/>
              </a:buClr>
              <a:buFont typeface="Arial" pitchFamily="34" charset="0"/>
              <a:buChar char="•"/>
            </a:pPr>
            <a:r>
              <a:rPr lang="en-US" sz="2400" dirty="0" smtClean="0">
                <a:latin typeface="Calibri" pitchFamily="34" charset="0"/>
                <a:cs typeface="Calibri" pitchFamily="34" charset="0"/>
              </a:rPr>
              <a:t>WebLogic Server MT gives a </a:t>
            </a:r>
            <a:r>
              <a:rPr lang="en-US" sz="2400" dirty="0" smtClean="0">
                <a:solidFill>
                  <a:schemeClr val="accent1"/>
                </a:solidFill>
                <a:latin typeface="Calibri" pitchFamily="34" charset="0"/>
                <a:cs typeface="Calibri" pitchFamily="34" charset="0"/>
              </a:rPr>
              <a:t>high density </a:t>
            </a:r>
            <a:r>
              <a:rPr lang="en-US" sz="2400" dirty="0" smtClean="0">
                <a:latin typeface="Calibri" pitchFamily="34" charset="0"/>
                <a:cs typeface="Calibri" pitchFamily="34" charset="0"/>
              </a:rPr>
              <a:t>solution with </a:t>
            </a:r>
            <a:r>
              <a:rPr lang="en-US" sz="2400" dirty="0" smtClean="0">
                <a:solidFill>
                  <a:schemeClr val="accent1"/>
                </a:solidFill>
                <a:latin typeface="Calibri" pitchFamily="34" charset="0"/>
                <a:cs typeface="Calibri" pitchFamily="34" charset="0"/>
              </a:rPr>
              <a:t>workload isolation</a:t>
            </a:r>
            <a:r>
              <a:rPr lang="en-US" sz="2400" dirty="0" smtClean="0">
                <a:latin typeface="Calibri" pitchFamily="34" charset="0"/>
                <a:cs typeface="Calibri" pitchFamily="34" charset="0"/>
              </a:rPr>
              <a:t> on physical hardware</a:t>
            </a:r>
          </a:p>
        </p:txBody>
      </p:sp>
      <p:graphicFrame>
        <p:nvGraphicFramePr>
          <p:cNvPr id="8" name="Chart 7"/>
          <p:cNvGraphicFramePr>
            <a:graphicFrameLocks/>
          </p:cNvGraphicFramePr>
          <p:nvPr>
            <p:extLst>
              <p:ext uri="{D42A27DB-BD31-4B8C-83A1-F6EECF244321}">
                <p14:modId xmlns="" xmlns:p14="http://schemas.microsoft.com/office/powerpoint/2010/main" val="4091715323"/>
              </p:ext>
            </p:extLst>
          </p:nvPr>
        </p:nvGraphicFramePr>
        <p:xfrm>
          <a:off x="5925123" y="2168831"/>
          <a:ext cx="5992839" cy="3492467"/>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p:cNvSpPr/>
          <p:nvPr/>
        </p:nvSpPr>
        <p:spPr>
          <a:xfrm>
            <a:off x="7084859" y="1676400"/>
            <a:ext cx="4061111" cy="446147"/>
          </a:xfrm>
          <a:prstGeom prst="rect">
            <a:avLst/>
          </a:prstGeom>
        </p:spPr>
        <p:txBody>
          <a:bodyPr wrap="none" lIns="121792" tIns="60896" rIns="121792" bIns="60896">
            <a:spAutoFit/>
          </a:bodyPr>
          <a:lstStyle/>
          <a:p>
            <a:pPr algn="ctr" defTabSz="1216959"/>
            <a:r>
              <a:rPr lang="en-US" sz="2100" b="1" dirty="0" smtClean="0">
                <a:solidFill>
                  <a:srgbClr val="5F5F5F"/>
                </a:solidFill>
                <a:ea typeface="ＭＳ Ｐゴシック" pitchFamily="127" charset="-128"/>
                <a:cs typeface="ＭＳ Ｐゴシック" pitchFamily="127" charset="-128"/>
              </a:rPr>
              <a:t>Non MT </a:t>
            </a:r>
            <a:r>
              <a:rPr lang="en-US" sz="2100" b="1" dirty="0" err="1" smtClean="0">
                <a:solidFill>
                  <a:srgbClr val="5F5F5F"/>
                </a:solidFill>
                <a:ea typeface="ＭＳ Ｐゴシック" pitchFamily="127" charset="-128"/>
                <a:cs typeface="ＭＳ Ｐゴシック" pitchFamily="127" charset="-128"/>
              </a:rPr>
              <a:t>vs</a:t>
            </a:r>
            <a:r>
              <a:rPr lang="en-US" sz="2100" b="1" dirty="0" smtClean="0">
                <a:solidFill>
                  <a:srgbClr val="5F5F5F"/>
                </a:solidFill>
                <a:ea typeface="ＭＳ Ｐゴシック" pitchFamily="127" charset="-128"/>
                <a:cs typeface="ＭＳ Ｐゴシック" pitchFamily="127" charset="-128"/>
              </a:rPr>
              <a:t> MT Memory Usage</a:t>
            </a:r>
            <a:endParaRPr lang="en-US" sz="2100" b="1" dirty="0">
              <a:solidFill>
                <a:srgbClr val="5F5F5F"/>
              </a:solidFill>
            </a:endParaRPr>
          </a:p>
        </p:txBody>
      </p:sp>
      <p:sp>
        <p:nvSpPr>
          <p:cNvPr id="12"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WebLogic Server Multitenancy Value In The Cloud</a:t>
            </a:r>
            <a:endParaRPr lang="en-US" dirty="0"/>
          </a:p>
        </p:txBody>
      </p:sp>
      <p:sp>
        <p:nvSpPr>
          <p:cNvPr id="6"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26</a:t>
            </a:fld>
            <a:endParaRPr lang="en-US" sz="850" dirty="0"/>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Content Placeholder 58"/>
          <p:cNvSpPr>
            <a:spLocks noGrp="1"/>
          </p:cNvSpPr>
          <p:nvPr>
            <p:ph idx="1"/>
          </p:nvPr>
        </p:nvSpPr>
        <p:spPr>
          <a:xfrm>
            <a:off x="1057398" y="1393824"/>
            <a:ext cx="10828214" cy="1606320"/>
          </a:xfrm>
        </p:spPr>
        <p:txBody>
          <a:bodyPr/>
          <a:lstStyle/>
          <a:p>
            <a:pPr>
              <a:lnSpc>
                <a:spcPct val="100000"/>
              </a:lnSpc>
              <a:spcBef>
                <a:spcPts val="133"/>
              </a:spcBef>
              <a:buClr>
                <a:schemeClr val="tx1"/>
              </a:buClr>
            </a:pPr>
            <a:r>
              <a:rPr lang="en-US" sz="2400" dirty="0" smtClean="0">
                <a:latin typeface="Calibri" pitchFamily="34" charset="0"/>
                <a:cs typeface="Calibri" pitchFamily="34" charset="0"/>
              </a:rPr>
              <a:t>Key</a:t>
            </a:r>
            <a:r>
              <a:rPr lang="en-US" sz="2400" dirty="0" smtClean="0">
                <a:solidFill>
                  <a:srgbClr val="000000"/>
                </a:solidFill>
                <a:latin typeface="Calibri" pitchFamily="34" charset="0"/>
                <a:cs typeface="Calibri" pitchFamily="34" charset="0"/>
              </a:rPr>
              <a:t> </a:t>
            </a:r>
            <a:r>
              <a:rPr lang="en-US" sz="2400" dirty="0" smtClean="0">
                <a:latin typeface="Calibri" pitchFamily="34" charset="0"/>
                <a:cs typeface="Calibri" pitchFamily="34" charset="0"/>
              </a:rPr>
              <a:t>Capabilities</a:t>
            </a:r>
          </a:p>
          <a:p>
            <a:pPr lvl="1">
              <a:lnSpc>
                <a:spcPct val="100000"/>
              </a:lnSpc>
              <a:spcBef>
                <a:spcPts val="133"/>
              </a:spcBef>
            </a:pPr>
            <a:r>
              <a:rPr lang="en-US" sz="1800" dirty="0" smtClean="0">
                <a:latin typeface="Calibri" pitchFamily="34" charset="0"/>
                <a:cs typeface="Calibri" pitchFamily="34" charset="0"/>
              </a:rPr>
              <a:t>Active/active domains without stretch cluster/domains, EM Site Guard for simple setup/management, Integrated software load balancing with Traffic Director, Coherence Federated and Recoverable Caching for Active Data Caching, Active </a:t>
            </a:r>
            <a:r>
              <a:rPr lang="en-US" sz="1800" dirty="0" err="1" smtClean="0">
                <a:latin typeface="Calibri" pitchFamily="34" charset="0"/>
                <a:cs typeface="Calibri" pitchFamily="34" charset="0"/>
              </a:rPr>
              <a:t>GridLink</a:t>
            </a:r>
            <a:r>
              <a:rPr lang="en-US" sz="1800" dirty="0" smtClean="0">
                <a:latin typeface="Calibri" pitchFamily="34" charset="0"/>
                <a:cs typeface="Calibri" pitchFamily="34" charset="0"/>
              </a:rPr>
              <a:t> for RAC, XA Peer Recovery for Reduced RTO, Zero downtime patching</a:t>
            </a:r>
          </a:p>
          <a:p>
            <a:pPr>
              <a:lnSpc>
                <a:spcPct val="100000"/>
              </a:lnSpc>
              <a:spcBef>
                <a:spcPts val="133"/>
              </a:spcBef>
              <a:buClr>
                <a:schemeClr val="tx1"/>
              </a:buClr>
            </a:pPr>
            <a:r>
              <a:rPr lang="en-US" sz="2400" dirty="0" smtClean="0">
                <a:latin typeface="Calibri" pitchFamily="34" charset="0"/>
                <a:cs typeface="Calibri" pitchFamily="34" charset="0"/>
              </a:rPr>
              <a:t>End</a:t>
            </a:r>
            <a:r>
              <a:rPr lang="en-US" sz="2400" dirty="0" smtClean="0">
                <a:solidFill>
                  <a:srgbClr val="000000"/>
                </a:solidFill>
                <a:latin typeface="Calibri" pitchFamily="34" charset="0"/>
                <a:cs typeface="Calibri" pitchFamily="34" charset="0"/>
              </a:rPr>
              <a:t> </a:t>
            </a:r>
            <a:r>
              <a:rPr lang="en-US" sz="2400" dirty="0" smtClean="0">
                <a:latin typeface="Calibri" pitchFamily="34" charset="0"/>
                <a:cs typeface="Calibri" pitchFamily="34" charset="0"/>
              </a:rPr>
              <a:t>Result</a:t>
            </a:r>
          </a:p>
          <a:p>
            <a:pPr lvl="1">
              <a:lnSpc>
                <a:spcPct val="100000"/>
              </a:lnSpc>
              <a:spcBef>
                <a:spcPts val="133"/>
              </a:spcBef>
            </a:pPr>
            <a:r>
              <a:rPr lang="en-US" sz="1800" b="1" dirty="0" smtClean="0">
                <a:latin typeface="Calibri" pitchFamily="34" charset="0"/>
                <a:cs typeface="Calibri" pitchFamily="34" charset="0"/>
              </a:rPr>
              <a:t>Continuous Availability – 99.999%</a:t>
            </a:r>
          </a:p>
        </p:txBody>
      </p:sp>
      <p:sp>
        <p:nvSpPr>
          <p:cNvPr id="15" name="Rounded Rectangle 14"/>
          <p:cNvSpPr/>
          <p:nvPr/>
        </p:nvSpPr>
        <p:spPr bwMode="auto">
          <a:xfrm>
            <a:off x="5602949" y="3679359"/>
            <a:ext cx="973372" cy="595401"/>
          </a:xfrm>
          <a:prstGeom prst="roundRect">
            <a:avLst/>
          </a:prstGeom>
          <a:solidFill>
            <a:schemeClr val="accent1">
              <a:lumMod val="60000"/>
              <a:lumOff val="4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r>
              <a:rPr lang="en-US" sz="1600" b="1" dirty="0" smtClean="0">
                <a:solidFill>
                  <a:srgbClr val="FFFFFF"/>
                </a:solidFill>
              </a:rPr>
              <a:t>Global</a:t>
            </a:r>
            <a:br>
              <a:rPr lang="en-US" sz="1600" b="1" dirty="0" smtClean="0">
                <a:solidFill>
                  <a:srgbClr val="FFFFFF"/>
                </a:solidFill>
              </a:rPr>
            </a:br>
            <a:r>
              <a:rPr lang="en-US" sz="1600" b="1" dirty="0" smtClean="0">
                <a:solidFill>
                  <a:srgbClr val="FFFFFF"/>
                </a:solidFill>
              </a:rPr>
              <a:t>LBR</a:t>
            </a:r>
          </a:p>
        </p:txBody>
      </p:sp>
      <p:cxnSp>
        <p:nvCxnSpPr>
          <p:cNvPr id="17" name="Shape 16"/>
          <p:cNvCxnSpPr>
            <a:stCxn id="15" idx="1"/>
            <a:endCxn id="107" idx="0"/>
          </p:cNvCxnSpPr>
          <p:nvPr/>
        </p:nvCxnSpPr>
        <p:spPr bwMode="auto">
          <a:xfrm rot="10800000">
            <a:off x="3210222" y="3475667"/>
            <a:ext cx="2392726" cy="501380"/>
          </a:xfrm>
          <a:prstGeom prst="bentConnector4">
            <a:avLst>
              <a:gd name="adj1" fmla="val 6907"/>
              <a:gd name="adj2" fmla="val 134043"/>
            </a:avLst>
          </a:prstGeom>
          <a:solidFill>
            <a:schemeClr val="accent1"/>
          </a:solidFill>
          <a:ln w="9525" cap="flat" cmpd="sng" algn="ctr">
            <a:solidFill>
              <a:schemeClr val="tx1"/>
            </a:solidFill>
            <a:prstDash val="solid"/>
            <a:round/>
            <a:headEnd type="none" w="med" len="med"/>
            <a:tailEnd type="arrow"/>
          </a:ln>
          <a:effectLst/>
        </p:spPr>
      </p:cxnSp>
      <p:sp>
        <p:nvSpPr>
          <p:cNvPr id="68" name="Rectangle 67"/>
          <p:cNvSpPr/>
          <p:nvPr/>
        </p:nvSpPr>
        <p:spPr>
          <a:xfrm>
            <a:off x="6944818" y="3485112"/>
            <a:ext cx="4096012" cy="261088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269" tIns="60635" rIns="121269" bIns="60635" rtlCol="0" anchor="ctr"/>
          <a:lstStyle/>
          <a:p>
            <a:pPr algn="ctr" defTabSz="606414"/>
            <a:endParaRPr lang="en-US" dirty="0">
              <a:solidFill>
                <a:srgbClr val="FFFFFF"/>
              </a:solidFill>
            </a:endParaRPr>
          </a:p>
        </p:txBody>
      </p:sp>
      <p:sp>
        <p:nvSpPr>
          <p:cNvPr id="69" name="Rounded Rectangle 68"/>
          <p:cNvSpPr/>
          <p:nvPr/>
        </p:nvSpPr>
        <p:spPr bwMode="auto">
          <a:xfrm>
            <a:off x="7764439" y="3560731"/>
            <a:ext cx="2423590" cy="326064"/>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r>
              <a:rPr lang="en-US" sz="1600" b="1" dirty="0" smtClean="0">
                <a:solidFill>
                  <a:srgbClr val="FFFFFF"/>
                </a:solidFill>
              </a:rPr>
              <a:t>Local LBR – Traffic Director</a:t>
            </a:r>
          </a:p>
        </p:txBody>
      </p:sp>
      <p:sp>
        <p:nvSpPr>
          <p:cNvPr id="71" name="Rounded Rectangle 70"/>
          <p:cNvSpPr/>
          <p:nvPr/>
        </p:nvSpPr>
        <p:spPr bwMode="auto">
          <a:xfrm>
            <a:off x="7032194" y="4803570"/>
            <a:ext cx="1256674" cy="330804"/>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1" compatLnSpc="1">
            <a:prstTxWarp prst="textNoShape">
              <a:avLst/>
            </a:prstTxWarp>
          </a:bodyPr>
          <a:lstStyle/>
          <a:p>
            <a:pPr algn="ctr" defTabSz="1212829" eaLnBrk="0" hangingPunct="0"/>
            <a:r>
              <a:rPr lang="en-US" sz="1600" b="1" dirty="0" smtClean="0">
                <a:solidFill>
                  <a:srgbClr val="FFFFFF"/>
                </a:solidFill>
              </a:rPr>
              <a:t>Coherence</a:t>
            </a:r>
          </a:p>
        </p:txBody>
      </p:sp>
      <p:sp>
        <p:nvSpPr>
          <p:cNvPr id="72" name="Rounded Rectangle 71"/>
          <p:cNvSpPr/>
          <p:nvPr/>
        </p:nvSpPr>
        <p:spPr bwMode="auto">
          <a:xfrm>
            <a:off x="8362097" y="4803570"/>
            <a:ext cx="1256674" cy="330804"/>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1" compatLnSpc="1">
            <a:prstTxWarp prst="textNoShape">
              <a:avLst/>
            </a:prstTxWarp>
          </a:bodyPr>
          <a:lstStyle/>
          <a:p>
            <a:pPr algn="ctr" defTabSz="1212829" eaLnBrk="0" hangingPunct="0"/>
            <a:r>
              <a:rPr lang="en-US" sz="1600" b="1" dirty="0" smtClean="0">
                <a:solidFill>
                  <a:srgbClr val="FFFFFF"/>
                </a:solidFill>
              </a:rPr>
              <a:t>Coherence</a:t>
            </a:r>
          </a:p>
        </p:txBody>
      </p:sp>
      <p:sp>
        <p:nvSpPr>
          <p:cNvPr id="73" name="Rounded Rectangle 72"/>
          <p:cNvSpPr/>
          <p:nvPr/>
        </p:nvSpPr>
        <p:spPr bwMode="auto">
          <a:xfrm>
            <a:off x="9706172" y="4803570"/>
            <a:ext cx="1256674" cy="330804"/>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1" compatLnSpc="1">
            <a:prstTxWarp prst="textNoShape">
              <a:avLst/>
            </a:prstTxWarp>
          </a:bodyPr>
          <a:lstStyle/>
          <a:p>
            <a:pPr algn="ctr" defTabSz="1212829" eaLnBrk="0" hangingPunct="0"/>
            <a:r>
              <a:rPr lang="en-US" sz="1600" b="1" dirty="0" smtClean="0">
                <a:solidFill>
                  <a:srgbClr val="FFFFFF"/>
                </a:solidFill>
              </a:rPr>
              <a:t>Coherence</a:t>
            </a:r>
          </a:p>
        </p:txBody>
      </p:sp>
      <p:sp>
        <p:nvSpPr>
          <p:cNvPr id="79" name="Rounded Rectangle 78"/>
          <p:cNvSpPr/>
          <p:nvPr/>
        </p:nvSpPr>
        <p:spPr bwMode="auto">
          <a:xfrm>
            <a:off x="9106156" y="3971841"/>
            <a:ext cx="1492894" cy="720000"/>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t" anchorCtr="0" compatLnSpc="1">
            <a:prstTxWarp prst="textNoShape">
              <a:avLst/>
            </a:prstTxWarp>
          </a:bodyPr>
          <a:lstStyle/>
          <a:p>
            <a:pPr algn="ctr" defTabSz="1212829" eaLnBrk="0" hangingPunct="0"/>
            <a:r>
              <a:rPr lang="en-US" sz="1600" b="1" dirty="0" smtClean="0">
                <a:solidFill>
                  <a:srgbClr val="FFFFFF"/>
                </a:solidFill>
              </a:rPr>
              <a:t>FMW/Bespoke</a:t>
            </a:r>
          </a:p>
        </p:txBody>
      </p:sp>
      <p:sp>
        <p:nvSpPr>
          <p:cNvPr id="80" name="Rounded Rectangle 79"/>
          <p:cNvSpPr/>
          <p:nvPr/>
        </p:nvSpPr>
        <p:spPr bwMode="auto">
          <a:xfrm>
            <a:off x="9179383" y="4264824"/>
            <a:ext cx="1346439" cy="359144"/>
          </a:xfrm>
          <a:prstGeom prst="roundRect">
            <a:avLst/>
          </a:prstGeom>
          <a:solidFill>
            <a:schemeClr val="accent5">
              <a:lumMod val="60000"/>
              <a:lumOff val="4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r>
              <a:rPr lang="en-US" sz="1600" b="1" dirty="0" err="1" smtClean="0">
                <a:solidFill>
                  <a:srgbClr val="FFFFFF"/>
                </a:solidFill>
              </a:rPr>
              <a:t>WebLogic</a:t>
            </a:r>
            <a:endParaRPr lang="en-US" sz="1600" b="1" dirty="0" smtClean="0">
              <a:solidFill>
                <a:srgbClr val="FFFFFF"/>
              </a:solidFill>
            </a:endParaRPr>
          </a:p>
        </p:txBody>
      </p:sp>
      <p:sp>
        <p:nvSpPr>
          <p:cNvPr id="77" name="Rounded Rectangle 76"/>
          <p:cNvSpPr/>
          <p:nvPr/>
        </p:nvSpPr>
        <p:spPr bwMode="auto">
          <a:xfrm>
            <a:off x="7353422" y="3971841"/>
            <a:ext cx="1492894" cy="720000"/>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t" anchorCtr="0" compatLnSpc="1">
            <a:prstTxWarp prst="textNoShape">
              <a:avLst/>
            </a:prstTxWarp>
          </a:bodyPr>
          <a:lstStyle/>
          <a:p>
            <a:pPr algn="ctr" defTabSz="1212829" eaLnBrk="0" hangingPunct="0"/>
            <a:r>
              <a:rPr lang="en-US" sz="1600" b="1" dirty="0" smtClean="0">
                <a:solidFill>
                  <a:srgbClr val="FFFFFF"/>
                </a:solidFill>
              </a:rPr>
              <a:t>FMW/Bespoke</a:t>
            </a:r>
          </a:p>
        </p:txBody>
      </p:sp>
      <p:sp>
        <p:nvSpPr>
          <p:cNvPr id="78" name="Rounded Rectangle 77"/>
          <p:cNvSpPr/>
          <p:nvPr/>
        </p:nvSpPr>
        <p:spPr bwMode="auto">
          <a:xfrm>
            <a:off x="7426649" y="4264824"/>
            <a:ext cx="1346439" cy="359144"/>
          </a:xfrm>
          <a:prstGeom prst="roundRect">
            <a:avLst/>
          </a:prstGeom>
          <a:solidFill>
            <a:schemeClr val="accent5">
              <a:lumMod val="60000"/>
              <a:lumOff val="4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r>
              <a:rPr lang="en-US" sz="1600" b="1" dirty="0" err="1" smtClean="0">
                <a:solidFill>
                  <a:srgbClr val="FFFFFF"/>
                </a:solidFill>
              </a:rPr>
              <a:t>WebLogic</a:t>
            </a:r>
            <a:endParaRPr lang="en-US" sz="1600" b="1" dirty="0" smtClean="0">
              <a:solidFill>
                <a:srgbClr val="FFFFFF"/>
              </a:solidFill>
            </a:endParaRPr>
          </a:p>
        </p:txBody>
      </p:sp>
      <p:grpSp>
        <p:nvGrpSpPr>
          <p:cNvPr id="2" name="Group 80"/>
          <p:cNvGrpSpPr/>
          <p:nvPr/>
        </p:nvGrpSpPr>
        <p:grpSpPr>
          <a:xfrm>
            <a:off x="7750265" y="5276065"/>
            <a:ext cx="2451937" cy="788572"/>
            <a:chOff x="1031345" y="3955312"/>
            <a:chExt cx="1839432" cy="591429"/>
          </a:xfrm>
        </p:grpSpPr>
        <p:grpSp>
          <p:nvGrpSpPr>
            <p:cNvPr id="3" name="Group 48"/>
            <p:cNvGrpSpPr/>
            <p:nvPr/>
          </p:nvGrpSpPr>
          <p:grpSpPr>
            <a:xfrm>
              <a:off x="1229680" y="3988979"/>
              <a:ext cx="1453393" cy="363414"/>
              <a:chOff x="1506007" y="4042144"/>
              <a:chExt cx="1453393" cy="363414"/>
            </a:xfrm>
          </p:grpSpPr>
          <p:pic>
            <p:nvPicPr>
              <p:cNvPr id="85" name="Picture 8"/>
              <p:cNvPicPr>
                <a:picLocks noChangeAspect="1" noChangeArrowheads="1"/>
              </p:cNvPicPr>
              <p:nvPr/>
            </p:nvPicPr>
            <p:blipFill>
              <a:blip r:embed="rId3" cstate="print"/>
              <a:srcRect/>
              <a:stretch>
                <a:fillRect/>
              </a:stretch>
            </p:blipFill>
            <p:spPr bwMode="auto">
              <a:xfrm>
                <a:off x="1506007" y="4042144"/>
                <a:ext cx="694931" cy="363414"/>
              </a:xfrm>
              <a:prstGeom prst="rect">
                <a:avLst/>
              </a:prstGeom>
              <a:noFill/>
              <a:ln w="9525">
                <a:noFill/>
                <a:miter lim="800000"/>
                <a:headEnd/>
                <a:tailEnd/>
              </a:ln>
            </p:spPr>
          </p:pic>
          <p:pic>
            <p:nvPicPr>
              <p:cNvPr id="86" name="Picture 8"/>
              <p:cNvPicPr>
                <a:picLocks noChangeAspect="1" noChangeArrowheads="1"/>
              </p:cNvPicPr>
              <p:nvPr/>
            </p:nvPicPr>
            <p:blipFill>
              <a:blip r:embed="rId3" cstate="print"/>
              <a:srcRect/>
              <a:stretch>
                <a:fillRect/>
              </a:stretch>
            </p:blipFill>
            <p:spPr bwMode="auto">
              <a:xfrm>
                <a:off x="2264469" y="4042144"/>
                <a:ext cx="694931" cy="363414"/>
              </a:xfrm>
              <a:prstGeom prst="rect">
                <a:avLst/>
              </a:prstGeom>
              <a:noFill/>
              <a:ln w="9525">
                <a:noFill/>
                <a:miter lim="800000"/>
                <a:headEnd/>
                <a:tailEnd/>
              </a:ln>
            </p:spPr>
          </p:pic>
        </p:grpSp>
        <p:sp>
          <p:nvSpPr>
            <p:cNvPr id="83" name="Rounded Rectangle 82"/>
            <p:cNvSpPr/>
            <p:nvPr/>
          </p:nvSpPr>
          <p:spPr bwMode="auto">
            <a:xfrm>
              <a:off x="1031345" y="3955312"/>
              <a:ext cx="1839432" cy="563525"/>
            </a:xfrm>
            <a:prstGeom prst="roundRect">
              <a:avLst/>
            </a:prstGeom>
            <a:noFill/>
            <a:ln>
              <a:solidFill>
                <a:schemeClr val="tx1"/>
              </a:solidFill>
              <a:prstDash val="lgDash"/>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b" anchorCtr="1" compatLnSpc="1">
              <a:prstTxWarp prst="textNoShape">
                <a:avLst/>
              </a:prstTxWarp>
            </a:bodyPr>
            <a:lstStyle/>
            <a:p>
              <a:pPr algn="ctr" defTabSz="1212829" eaLnBrk="0" hangingPunct="0"/>
              <a:endParaRPr lang="en-US" sz="1600" b="1" dirty="0" smtClean="0">
                <a:solidFill>
                  <a:srgbClr val="000000"/>
                </a:solidFill>
              </a:endParaRPr>
            </a:p>
          </p:txBody>
        </p:sp>
        <p:sp>
          <p:nvSpPr>
            <p:cNvPr id="84" name="Rectangle 83"/>
            <p:cNvSpPr/>
            <p:nvPr/>
          </p:nvSpPr>
          <p:spPr>
            <a:xfrm>
              <a:off x="1427697" y="4292826"/>
              <a:ext cx="993560" cy="253915"/>
            </a:xfrm>
            <a:prstGeom prst="rect">
              <a:avLst/>
            </a:prstGeom>
          </p:spPr>
          <p:txBody>
            <a:bodyPr wrap="none">
              <a:spAutoFit/>
            </a:bodyPr>
            <a:lstStyle/>
            <a:p>
              <a:pPr algn="ctr" defTabSz="1212829" eaLnBrk="0" hangingPunct="0"/>
              <a:r>
                <a:rPr lang="en-US" sz="1600" b="1" dirty="0" smtClean="0">
                  <a:solidFill>
                    <a:srgbClr val="000000"/>
                  </a:solidFill>
                  <a:latin typeface="Arial"/>
                  <a:ea typeface="MS PGothic" pitchFamily="34" charset="-128"/>
                </a:rPr>
                <a:t>Oracle RAC</a:t>
              </a:r>
            </a:p>
          </p:txBody>
        </p:sp>
      </p:grpSp>
      <p:cxnSp>
        <p:nvCxnSpPr>
          <p:cNvPr id="88" name="Shape 87"/>
          <p:cNvCxnSpPr>
            <a:stCxn id="15" idx="3"/>
            <a:endCxn id="68" idx="0"/>
          </p:cNvCxnSpPr>
          <p:nvPr/>
        </p:nvCxnSpPr>
        <p:spPr bwMode="auto">
          <a:xfrm flipV="1">
            <a:off x="6576320" y="3485112"/>
            <a:ext cx="2416504" cy="491928"/>
          </a:xfrm>
          <a:prstGeom prst="bentConnector4">
            <a:avLst>
              <a:gd name="adj1" fmla="val 7625"/>
              <a:gd name="adj2" fmla="val 134698"/>
            </a:avLst>
          </a:prstGeom>
          <a:solidFill>
            <a:schemeClr val="accent1"/>
          </a:solidFill>
          <a:ln w="9525" cap="flat" cmpd="sng" algn="ctr">
            <a:solidFill>
              <a:schemeClr val="tx1"/>
            </a:solidFill>
            <a:prstDash val="solid"/>
            <a:round/>
            <a:headEnd type="none" w="med" len="med"/>
            <a:tailEnd type="arrow"/>
          </a:ln>
          <a:effectLst/>
        </p:spPr>
      </p:cxnSp>
      <p:sp>
        <p:nvSpPr>
          <p:cNvPr id="107" name="Rectangle 106"/>
          <p:cNvSpPr/>
          <p:nvPr/>
        </p:nvSpPr>
        <p:spPr>
          <a:xfrm>
            <a:off x="1148070" y="3475660"/>
            <a:ext cx="4124359" cy="261088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269" tIns="60635" rIns="121269" bIns="60635" rtlCol="0" anchor="ctr"/>
          <a:lstStyle/>
          <a:p>
            <a:pPr algn="ctr" defTabSz="606414"/>
            <a:endParaRPr lang="en-US" dirty="0">
              <a:solidFill>
                <a:srgbClr val="FFFFFF"/>
              </a:solidFill>
            </a:endParaRPr>
          </a:p>
        </p:txBody>
      </p:sp>
      <p:sp>
        <p:nvSpPr>
          <p:cNvPr id="108" name="Rounded Rectangle 107"/>
          <p:cNvSpPr/>
          <p:nvPr/>
        </p:nvSpPr>
        <p:spPr bwMode="auto">
          <a:xfrm>
            <a:off x="2029079" y="3551279"/>
            <a:ext cx="2423590" cy="326064"/>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r>
              <a:rPr lang="en-US" sz="1600" b="1" dirty="0" smtClean="0">
                <a:solidFill>
                  <a:srgbClr val="FFFFFF"/>
                </a:solidFill>
              </a:rPr>
              <a:t>Local LBR – Traffic Director</a:t>
            </a:r>
          </a:p>
        </p:txBody>
      </p:sp>
      <p:sp>
        <p:nvSpPr>
          <p:cNvPr id="110" name="Rounded Rectangle 109"/>
          <p:cNvSpPr/>
          <p:nvPr/>
        </p:nvSpPr>
        <p:spPr bwMode="auto">
          <a:xfrm>
            <a:off x="1268478" y="4794123"/>
            <a:ext cx="1256674" cy="330804"/>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1" compatLnSpc="1">
            <a:prstTxWarp prst="textNoShape">
              <a:avLst/>
            </a:prstTxWarp>
          </a:bodyPr>
          <a:lstStyle/>
          <a:p>
            <a:pPr algn="ctr" defTabSz="1212829" eaLnBrk="0" hangingPunct="0"/>
            <a:r>
              <a:rPr lang="en-US" sz="1600" b="1" dirty="0" smtClean="0">
                <a:solidFill>
                  <a:srgbClr val="FFFFFF"/>
                </a:solidFill>
              </a:rPr>
              <a:t>Coherence</a:t>
            </a:r>
          </a:p>
        </p:txBody>
      </p:sp>
      <p:sp>
        <p:nvSpPr>
          <p:cNvPr id="111" name="Rounded Rectangle 110"/>
          <p:cNvSpPr/>
          <p:nvPr/>
        </p:nvSpPr>
        <p:spPr bwMode="auto">
          <a:xfrm>
            <a:off x="2612556" y="4794123"/>
            <a:ext cx="1256674" cy="330804"/>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1" compatLnSpc="1">
            <a:prstTxWarp prst="textNoShape">
              <a:avLst/>
            </a:prstTxWarp>
          </a:bodyPr>
          <a:lstStyle/>
          <a:p>
            <a:pPr algn="ctr" defTabSz="1212829" eaLnBrk="0" hangingPunct="0"/>
            <a:r>
              <a:rPr lang="en-US" sz="1600" b="1" dirty="0" smtClean="0">
                <a:solidFill>
                  <a:srgbClr val="FFFFFF"/>
                </a:solidFill>
              </a:rPr>
              <a:t>Coherence</a:t>
            </a:r>
          </a:p>
        </p:txBody>
      </p:sp>
      <p:sp>
        <p:nvSpPr>
          <p:cNvPr id="112" name="Rounded Rectangle 111"/>
          <p:cNvSpPr/>
          <p:nvPr/>
        </p:nvSpPr>
        <p:spPr bwMode="auto">
          <a:xfrm>
            <a:off x="3942456" y="4794123"/>
            <a:ext cx="1256674" cy="330804"/>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1" compatLnSpc="1">
            <a:prstTxWarp prst="textNoShape">
              <a:avLst/>
            </a:prstTxWarp>
          </a:bodyPr>
          <a:lstStyle/>
          <a:p>
            <a:pPr algn="ctr" defTabSz="1212829" eaLnBrk="0" hangingPunct="0"/>
            <a:r>
              <a:rPr lang="en-US" sz="1600" b="1" dirty="0" smtClean="0">
                <a:solidFill>
                  <a:srgbClr val="FFFFFF"/>
                </a:solidFill>
              </a:rPr>
              <a:t>Coherence</a:t>
            </a:r>
          </a:p>
        </p:txBody>
      </p:sp>
      <p:sp>
        <p:nvSpPr>
          <p:cNvPr id="118" name="Rounded Rectangle 117"/>
          <p:cNvSpPr/>
          <p:nvPr/>
        </p:nvSpPr>
        <p:spPr bwMode="auto">
          <a:xfrm>
            <a:off x="3370798" y="3962389"/>
            <a:ext cx="1492894" cy="720000"/>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t" anchorCtr="0" compatLnSpc="1">
            <a:prstTxWarp prst="textNoShape">
              <a:avLst/>
            </a:prstTxWarp>
          </a:bodyPr>
          <a:lstStyle/>
          <a:p>
            <a:pPr algn="ctr" defTabSz="1212829" eaLnBrk="0" hangingPunct="0"/>
            <a:r>
              <a:rPr lang="en-US" sz="1600" b="1" dirty="0" smtClean="0">
                <a:solidFill>
                  <a:srgbClr val="FFFFFF"/>
                </a:solidFill>
              </a:rPr>
              <a:t>FMW/Bespoke</a:t>
            </a:r>
          </a:p>
        </p:txBody>
      </p:sp>
      <p:sp>
        <p:nvSpPr>
          <p:cNvPr id="119" name="Rounded Rectangle 118"/>
          <p:cNvSpPr/>
          <p:nvPr/>
        </p:nvSpPr>
        <p:spPr bwMode="auto">
          <a:xfrm>
            <a:off x="3444025" y="4255372"/>
            <a:ext cx="1346439" cy="359144"/>
          </a:xfrm>
          <a:prstGeom prst="roundRect">
            <a:avLst/>
          </a:prstGeom>
          <a:solidFill>
            <a:schemeClr val="accent5">
              <a:lumMod val="60000"/>
              <a:lumOff val="4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r>
              <a:rPr lang="en-US" sz="1600" b="1" dirty="0" err="1" smtClean="0">
                <a:solidFill>
                  <a:srgbClr val="FFFFFF"/>
                </a:solidFill>
              </a:rPr>
              <a:t>WebLogic</a:t>
            </a:r>
            <a:endParaRPr lang="en-US" sz="1600" b="1" dirty="0" smtClean="0">
              <a:solidFill>
                <a:srgbClr val="FFFFFF"/>
              </a:solidFill>
            </a:endParaRPr>
          </a:p>
        </p:txBody>
      </p:sp>
      <p:sp>
        <p:nvSpPr>
          <p:cNvPr id="116" name="Rounded Rectangle 115"/>
          <p:cNvSpPr/>
          <p:nvPr/>
        </p:nvSpPr>
        <p:spPr bwMode="auto">
          <a:xfrm>
            <a:off x="1618064" y="3962389"/>
            <a:ext cx="1492894" cy="720000"/>
          </a:xfrm>
          <a:prstGeom prst="roundRect">
            <a:avLst/>
          </a:prstGeom>
          <a:solidFill>
            <a:schemeClr val="bg2">
              <a:lumMod val="5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t" anchorCtr="0" compatLnSpc="1">
            <a:prstTxWarp prst="textNoShape">
              <a:avLst/>
            </a:prstTxWarp>
          </a:bodyPr>
          <a:lstStyle/>
          <a:p>
            <a:pPr algn="ctr" defTabSz="1212829" eaLnBrk="0" hangingPunct="0"/>
            <a:r>
              <a:rPr lang="en-US" sz="1600" b="1" dirty="0" smtClean="0">
                <a:solidFill>
                  <a:srgbClr val="FFFFFF"/>
                </a:solidFill>
              </a:rPr>
              <a:t>FMW/Bespoke</a:t>
            </a:r>
          </a:p>
        </p:txBody>
      </p:sp>
      <p:sp>
        <p:nvSpPr>
          <p:cNvPr id="117" name="Rounded Rectangle 116"/>
          <p:cNvSpPr/>
          <p:nvPr/>
        </p:nvSpPr>
        <p:spPr bwMode="auto">
          <a:xfrm>
            <a:off x="1691291" y="4255372"/>
            <a:ext cx="1346439" cy="359144"/>
          </a:xfrm>
          <a:prstGeom prst="roundRect">
            <a:avLst/>
          </a:prstGeom>
          <a:solidFill>
            <a:schemeClr val="accent5">
              <a:lumMod val="60000"/>
              <a:lumOff val="4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r>
              <a:rPr lang="en-US" sz="1600" b="1" dirty="0" err="1" smtClean="0">
                <a:solidFill>
                  <a:srgbClr val="FFFFFF"/>
                </a:solidFill>
              </a:rPr>
              <a:t>WebLogic</a:t>
            </a:r>
            <a:endParaRPr lang="en-US" sz="1600" b="1" dirty="0" smtClean="0">
              <a:solidFill>
                <a:srgbClr val="FFFFFF"/>
              </a:solidFill>
            </a:endParaRPr>
          </a:p>
        </p:txBody>
      </p:sp>
      <p:grpSp>
        <p:nvGrpSpPr>
          <p:cNvPr id="4" name="Group 119"/>
          <p:cNvGrpSpPr/>
          <p:nvPr/>
        </p:nvGrpSpPr>
        <p:grpSpPr>
          <a:xfrm>
            <a:off x="2014906" y="5266613"/>
            <a:ext cx="2451937" cy="788572"/>
            <a:chOff x="1031345" y="3955312"/>
            <a:chExt cx="1839432" cy="591429"/>
          </a:xfrm>
        </p:grpSpPr>
        <p:grpSp>
          <p:nvGrpSpPr>
            <p:cNvPr id="5" name="Group 48"/>
            <p:cNvGrpSpPr/>
            <p:nvPr/>
          </p:nvGrpSpPr>
          <p:grpSpPr>
            <a:xfrm>
              <a:off x="1229680" y="3988979"/>
              <a:ext cx="1453393" cy="363414"/>
              <a:chOff x="1506007" y="4042144"/>
              <a:chExt cx="1453393" cy="363414"/>
            </a:xfrm>
          </p:grpSpPr>
          <p:pic>
            <p:nvPicPr>
              <p:cNvPr id="124" name="Picture 8"/>
              <p:cNvPicPr>
                <a:picLocks noChangeAspect="1" noChangeArrowheads="1"/>
              </p:cNvPicPr>
              <p:nvPr/>
            </p:nvPicPr>
            <p:blipFill>
              <a:blip r:embed="rId3" cstate="print"/>
              <a:srcRect/>
              <a:stretch>
                <a:fillRect/>
              </a:stretch>
            </p:blipFill>
            <p:spPr bwMode="auto">
              <a:xfrm>
                <a:off x="1506007" y="4042144"/>
                <a:ext cx="694931" cy="363414"/>
              </a:xfrm>
              <a:prstGeom prst="rect">
                <a:avLst/>
              </a:prstGeom>
              <a:noFill/>
              <a:ln w="9525">
                <a:noFill/>
                <a:miter lim="800000"/>
                <a:headEnd/>
                <a:tailEnd/>
              </a:ln>
            </p:spPr>
          </p:pic>
          <p:pic>
            <p:nvPicPr>
              <p:cNvPr id="125" name="Picture 8"/>
              <p:cNvPicPr>
                <a:picLocks noChangeAspect="1" noChangeArrowheads="1"/>
              </p:cNvPicPr>
              <p:nvPr/>
            </p:nvPicPr>
            <p:blipFill>
              <a:blip r:embed="rId3" cstate="print"/>
              <a:srcRect/>
              <a:stretch>
                <a:fillRect/>
              </a:stretch>
            </p:blipFill>
            <p:spPr bwMode="auto">
              <a:xfrm>
                <a:off x="2264469" y="4042144"/>
                <a:ext cx="694931" cy="363414"/>
              </a:xfrm>
              <a:prstGeom prst="rect">
                <a:avLst/>
              </a:prstGeom>
              <a:noFill/>
              <a:ln w="9525">
                <a:noFill/>
                <a:miter lim="800000"/>
                <a:headEnd/>
                <a:tailEnd/>
              </a:ln>
            </p:spPr>
          </p:pic>
        </p:grpSp>
        <p:sp>
          <p:nvSpPr>
            <p:cNvPr id="122" name="Rounded Rectangle 121"/>
            <p:cNvSpPr/>
            <p:nvPr/>
          </p:nvSpPr>
          <p:spPr bwMode="auto">
            <a:xfrm>
              <a:off x="1031345" y="3955312"/>
              <a:ext cx="1839432" cy="563525"/>
            </a:xfrm>
            <a:prstGeom prst="roundRect">
              <a:avLst/>
            </a:prstGeom>
            <a:noFill/>
            <a:ln>
              <a:solidFill>
                <a:schemeClr val="tx1"/>
              </a:solidFill>
              <a:prstDash val="lgDash"/>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b" anchorCtr="1" compatLnSpc="1">
              <a:prstTxWarp prst="textNoShape">
                <a:avLst/>
              </a:prstTxWarp>
            </a:bodyPr>
            <a:lstStyle/>
            <a:p>
              <a:pPr algn="ctr" defTabSz="1212829" eaLnBrk="0" hangingPunct="0"/>
              <a:endParaRPr lang="en-US" sz="1600" b="1" dirty="0" smtClean="0">
                <a:solidFill>
                  <a:srgbClr val="000000"/>
                </a:solidFill>
              </a:endParaRPr>
            </a:p>
          </p:txBody>
        </p:sp>
        <p:sp>
          <p:nvSpPr>
            <p:cNvPr id="123" name="Rectangle 122"/>
            <p:cNvSpPr/>
            <p:nvPr/>
          </p:nvSpPr>
          <p:spPr>
            <a:xfrm>
              <a:off x="1427697" y="4292826"/>
              <a:ext cx="993560" cy="253915"/>
            </a:xfrm>
            <a:prstGeom prst="rect">
              <a:avLst/>
            </a:prstGeom>
          </p:spPr>
          <p:txBody>
            <a:bodyPr wrap="none">
              <a:spAutoFit/>
            </a:bodyPr>
            <a:lstStyle/>
            <a:p>
              <a:pPr algn="ctr" defTabSz="1212829" eaLnBrk="0" hangingPunct="0"/>
              <a:r>
                <a:rPr lang="en-US" sz="1600" b="1" dirty="0" smtClean="0">
                  <a:solidFill>
                    <a:srgbClr val="000000"/>
                  </a:solidFill>
                  <a:latin typeface="Arial"/>
                  <a:ea typeface="MS PGothic" pitchFamily="34" charset="-128"/>
                </a:rPr>
                <a:t>Oracle RAC</a:t>
              </a:r>
            </a:p>
          </p:txBody>
        </p:sp>
      </p:grpSp>
      <p:sp>
        <p:nvSpPr>
          <p:cNvPr id="52" name="Left-Right Arrow 51"/>
          <p:cNvSpPr/>
          <p:nvPr/>
        </p:nvSpPr>
        <p:spPr bwMode="auto">
          <a:xfrm>
            <a:off x="5461997" y="4324623"/>
            <a:ext cx="1361611" cy="264820"/>
          </a:xfrm>
          <a:prstGeom prst="leftRightArrow">
            <a:avLst/>
          </a:prstGeom>
          <a:solidFill>
            <a:schemeClr val="accent6">
              <a:lumMod val="75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endParaRPr lang="en-US" sz="2100" b="1" dirty="0" smtClean="0">
              <a:solidFill>
                <a:srgbClr val="000000"/>
              </a:solidFill>
            </a:endParaRPr>
          </a:p>
        </p:txBody>
      </p:sp>
      <p:sp>
        <p:nvSpPr>
          <p:cNvPr id="53" name="Rectangle 52"/>
          <p:cNvSpPr/>
          <p:nvPr/>
        </p:nvSpPr>
        <p:spPr>
          <a:xfrm>
            <a:off x="5311329" y="4539974"/>
            <a:ext cx="1689588" cy="310857"/>
          </a:xfrm>
          <a:prstGeom prst="rect">
            <a:avLst/>
          </a:prstGeom>
        </p:spPr>
        <p:txBody>
          <a:bodyPr wrap="none" lIns="121269" tIns="60635" rIns="121269" bIns="60635">
            <a:spAutoFit/>
          </a:bodyPr>
          <a:lstStyle/>
          <a:p>
            <a:pPr algn="ctr" defTabSz="1212829"/>
            <a:r>
              <a:rPr lang="en-US" sz="1200" b="1" dirty="0" smtClean="0">
                <a:solidFill>
                  <a:srgbClr val="000000"/>
                </a:solidFill>
                <a:latin typeface="Arial"/>
                <a:ea typeface="MS PGothic" pitchFamily="34" charset="-128"/>
              </a:rPr>
              <a:t>Storage Replication</a:t>
            </a:r>
            <a:endParaRPr lang="en-US" sz="1100" b="1" dirty="0">
              <a:solidFill>
                <a:srgbClr val="000000"/>
              </a:solidFill>
              <a:latin typeface="Arial"/>
              <a:ea typeface="MS PGothic" pitchFamily="34" charset="-128"/>
            </a:endParaRPr>
          </a:p>
        </p:txBody>
      </p:sp>
      <p:sp>
        <p:nvSpPr>
          <p:cNvPr id="54" name="Left-Right Arrow 53"/>
          <p:cNvSpPr/>
          <p:nvPr/>
        </p:nvSpPr>
        <p:spPr bwMode="auto">
          <a:xfrm>
            <a:off x="5469803" y="4811287"/>
            <a:ext cx="1361611" cy="264820"/>
          </a:xfrm>
          <a:prstGeom prst="leftRightArrow">
            <a:avLst/>
          </a:prstGeom>
          <a:solidFill>
            <a:schemeClr val="accent6">
              <a:lumMod val="75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endParaRPr lang="en-US" sz="2100" b="1" dirty="0" smtClean="0">
              <a:solidFill>
                <a:srgbClr val="000000"/>
              </a:solidFill>
            </a:endParaRPr>
          </a:p>
        </p:txBody>
      </p:sp>
      <p:sp>
        <p:nvSpPr>
          <p:cNvPr id="55" name="Rectangle 54"/>
          <p:cNvSpPr/>
          <p:nvPr/>
        </p:nvSpPr>
        <p:spPr>
          <a:xfrm>
            <a:off x="5349062" y="5026638"/>
            <a:ext cx="1629758" cy="310857"/>
          </a:xfrm>
          <a:prstGeom prst="rect">
            <a:avLst/>
          </a:prstGeom>
        </p:spPr>
        <p:txBody>
          <a:bodyPr wrap="none" lIns="121269" tIns="60635" rIns="121269" bIns="60635">
            <a:spAutoFit/>
          </a:bodyPr>
          <a:lstStyle/>
          <a:p>
            <a:pPr algn="ctr" defTabSz="1212829"/>
            <a:r>
              <a:rPr lang="en-US" sz="1200" b="1" dirty="0" smtClean="0">
                <a:solidFill>
                  <a:srgbClr val="000000"/>
                </a:solidFill>
                <a:latin typeface="Arial"/>
                <a:ea typeface="MS PGothic" pitchFamily="34" charset="-128"/>
              </a:rPr>
              <a:t>Federated Caching</a:t>
            </a:r>
            <a:endParaRPr lang="en-US" sz="1100" b="1" dirty="0">
              <a:solidFill>
                <a:srgbClr val="000000"/>
              </a:solidFill>
              <a:latin typeface="Arial"/>
              <a:ea typeface="MS PGothic" pitchFamily="34" charset="-128"/>
            </a:endParaRPr>
          </a:p>
        </p:txBody>
      </p:sp>
      <p:sp>
        <p:nvSpPr>
          <p:cNvPr id="56" name="Rectangle 55"/>
          <p:cNvSpPr/>
          <p:nvPr/>
        </p:nvSpPr>
        <p:spPr>
          <a:xfrm>
            <a:off x="5327920" y="5540887"/>
            <a:ext cx="1578238" cy="491807"/>
          </a:xfrm>
          <a:prstGeom prst="rect">
            <a:avLst/>
          </a:prstGeom>
        </p:spPr>
        <p:txBody>
          <a:bodyPr wrap="none" lIns="121269" tIns="60635" rIns="121269" bIns="60635">
            <a:spAutoFit/>
          </a:bodyPr>
          <a:lstStyle/>
          <a:p>
            <a:pPr algn="ctr" defTabSz="1212829"/>
            <a:r>
              <a:rPr lang="en-US" sz="1200" b="1" dirty="0" smtClean="0">
                <a:solidFill>
                  <a:srgbClr val="000000"/>
                </a:solidFill>
                <a:latin typeface="Arial"/>
                <a:ea typeface="MS PGothic" pitchFamily="34" charset="-128"/>
              </a:rPr>
              <a:t>Active Data Guard</a:t>
            </a:r>
            <a:br>
              <a:rPr lang="en-US" sz="1200" b="1" dirty="0" smtClean="0">
                <a:solidFill>
                  <a:srgbClr val="000000"/>
                </a:solidFill>
                <a:latin typeface="Arial"/>
                <a:ea typeface="MS PGothic" pitchFamily="34" charset="-128"/>
              </a:rPr>
            </a:br>
            <a:r>
              <a:rPr lang="en-US" sz="1200" b="1" dirty="0" smtClean="0">
                <a:solidFill>
                  <a:srgbClr val="000000"/>
                </a:solidFill>
                <a:latin typeface="Arial"/>
                <a:ea typeface="MS PGothic" pitchFamily="34" charset="-128"/>
              </a:rPr>
              <a:t>/</a:t>
            </a:r>
            <a:r>
              <a:rPr lang="en-US" sz="1200" b="1" dirty="0" err="1" smtClean="0">
                <a:solidFill>
                  <a:srgbClr val="000000"/>
                </a:solidFill>
                <a:latin typeface="Arial"/>
                <a:ea typeface="MS PGothic" pitchFamily="34" charset="-128"/>
              </a:rPr>
              <a:t>Tx</a:t>
            </a:r>
            <a:r>
              <a:rPr lang="en-US" sz="1200" b="1" dirty="0" smtClean="0">
                <a:solidFill>
                  <a:srgbClr val="000000"/>
                </a:solidFill>
                <a:latin typeface="Arial"/>
                <a:ea typeface="MS PGothic" pitchFamily="34" charset="-128"/>
              </a:rPr>
              <a:t>/Message</a:t>
            </a:r>
            <a:endParaRPr lang="en-US" sz="1100" b="1" dirty="0">
              <a:solidFill>
                <a:srgbClr val="000000"/>
              </a:solidFill>
              <a:latin typeface="Arial"/>
              <a:ea typeface="MS PGothic" pitchFamily="34" charset="-128"/>
            </a:endParaRPr>
          </a:p>
        </p:txBody>
      </p:sp>
      <p:sp>
        <p:nvSpPr>
          <p:cNvPr id="57" name="Left-Right Arrow 56"/>
          <p:cNvSpPr/>
          <p:nvPr/>
        </p:nvSpPr>
        <p:spPr bwMode="auto">
          <a:xfrm>
            <a:off x="5438558" y="5351675"/>
            <a:ext cx="1361611" cy="264820"/>
          </a:xfrm>
          <a:prstGeom prst="leftRightArrow">
            <a:avLst/>
          </a:prstGeom>
          <a:solidFill>
            <a:schemeClr val="accent6">
              <a:lumMod val="75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0" rIns="0" bIns="0" numCol="1" rtlCol="0" anchor="ctr" anchorCtr="0" compatLnSpc="1">
            <a:prstTxWarp prst="textNoShape">
              <a:avLst/>
            </a:prstTxWarp>
          </a:bodyPr>
          <a:lstStyle/>
          <a:p>
            <a:pPr algn="ctr" defTabSz="1212829" eaLnBrk="0" hangingPunct="0"/>
            <a:endParaRPr lang="en-US" sz="2100" b="1" dirty="0" smtClean="0">
              <a:solidFill>
                <a:srgbClr val="000000"/>
              </a:solidFill>
            </a:endParaRPr>
          </a:p>
        </p:txBody>
      </p:sp>
      <p:sp>
        <p:nvSpPr>
          <p:cNvPr id="58" name="Rectangle 57"/>
          <p:cNvSpPr/>
          <p:nvPr/>
        </p:nvSpPr>
        <p:spPr>
          <a:xfrm>
            <a:off x="1103161" y="3208936"/>
            <a:ext cx="1155082" cy="292367"/>
          </a:xfrm>
          <a:prstGeom prst="rect">
            <a:avLst/>
          </a:prstGeom>
        </p:spPr>
        <p:txBody>
          <a:bodyPr wrap="none" lIns="121723" tIns="60861" rIns="121723" bIns="60861">
            <a:spAutoFit/>
          </a:bodyPr>
          <a:lstStyle/>
          <a:p>
            <a:pPr defTabSz="913183"/>
            <a:r>
              <a:rPr lang="en-US" sz="1100" b="1" dirty="0" smtClean="0">
                <a:solidFill>
                  <a:prstClr val="white"/>
                </a:solidFill>
                <a:latin typeface="Arial"/>
                <a:ea typeface="MS PGothic" pitchFamily="34" charset="-128"/>
              </a:rPr>
              <a:t>Data Center 1</a:t>
            </a:r>
            <a:endParaRPr lang="en-US" dirty="0">
              <a:solidFill>
                <a:prstClr val="white"/>
              </a:solidFill>
              <a:latin typeface="Arial"/>
              <a:ea typeface="MS PGothic" pitchFamily="34" charset="-128"/>
            </a:endParaRPr>
          </a:p>
        </p:txBody>
      </p:sp>
      <p:sp>
        <p:nvSpPr>
          <p:cNvPr id="60" name="Rectangle 59"/>
          <p:cNvSpPr/>
          <p:nvPr/>
        </p:nvSpPr>
        <p:spPr>
          <a:xfrm>
            <a:off x="9933842" y="3208936"/>
            <a:ext cx="1155082" cy="292367"/>
          </a:xfrm>
          <a:prstGeom prst="rect">
            <a:avLst/>
          </a:prstGeom>
        </p:spPr>
        <p:txBody>
          <a:bodyPr wrap="none" lIns="121723" tIns="60861" rIns="121723" bIns="60861">
            <a:spAutoFit/>
          </a:bodyPr>
          <a:lstStyle/>
          <a:p>
            <a:pPr defTabSz="913183"/>
            <a:r>
              <a:rPr lang="en-US" sz="1100" b="1" dirty="0" smtClean="0">
                <a:solidFill>
                  <a:prstClr val="white"/>
                </a:solidFill>
                <a:latin typeface="Arial"/>
                <a:ea typeface="MS PGothic" pitchFamily="34" charset="-128"/>
              </a:rPr>
              <a:t>Data Center 2</a:t>
            </a:r>
            <a:endParaRPr lang="en-US" dirty="0">
              <a:solidFill>
                <a:prstClr val="white"/>
              </a:solidFill>
              <a:latin typeface="Arial"/>
              <a:ea typeface="MS PGothic" pitchFamily="34" charset="-128"/>
            </a:endParaRPr>
          </a:p>
        </p:txBody>
      </p:sp>
      <p:sp>
        <p:nvSpPr>
          <p:cNvPr id="61" name="Rounded Rectangle 60"/>
          <p:cNvSpPr/>
          <p:nvPr/>
        </p:nvSpPr>
        <p:spPr>
          <a:xfrm>
            <a:off x="5332413" y="3221665"/>
            <a:ext cx="1524000" cy="381000"/>
          </a:xfrm>
          <a:prstGeom prst="roundRect">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08" tIns="45655" rIns="91308" bIns="45655" numCol="1" spcCol="0" rtlCol="0" fromWordArt="0" anchor="ctr" anchorCtr="0" forceAA="0" compatLnSpc="1">
            <a:prstTxWarp prst="textNoShape">
              <a:avLst/>
            </a:prstTxWarp>
            <a:noAutofit/>
          </a:bodyPr>
          <a:lstStyle/>
          <a:p>
            <a:pPr algn="ctr" defTabSz="913183">
              <a:lnSpc>
                <a:spcPct val="90000"/>
              </a:lnSpc>
            </a:pPr>
            <a:r>
              <a:rPr lang="en-US" sz="1600" b="1" dirty="0" smtClean="0">
                <a:solidFill>
                  <a:srgbClr val="FFFFFF"/>
                </a:solidFill>
              </a:rPr>
              <a:t>EM Site Guard</a:t>
            </a:r>
            <a:endParaRPr lang="en-US" sz="1600" b="1" dirty="0">
              <a:solidFill>
                <a:srgbClr val="FFFFFF"/>
              </a:solidFill>
            </a:endParaRPr>
          </a:p>
        </p:txBody>
      </p:sp>
      <p:sp>
        <p:nvSpPr>
          <p:cNvPr id="47" name="Text Placeholder 5"/>
          <p:cNvSpPr txBox="1">
            <a:spLocks/>
          </p:cNvSpPr>
          <p:nvPr/>
        </p:nvSpPr>
        <p:spPr bwMode="auto">
          <a:xfrm>
            <a:off x="585153" y="943178"/>
            <a:ext cx="110718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Goal: 99.999% Uptime. Active/Active. Zero Downtime. Multi Data Center Java  </a:t>
            </a:r>
          </a:p>
        </p:txBody>
      </p:sp>
      <p:sp>
        <p:nvSpPr>
          <p:cNvPr id="48"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Cloud Application Foundation Continuous Availability</a:t>
            </a:r>
            <a:endParaRPr lang="en-US" dirty="0"/>
          </a:p>
        </p:txBody>
      </p:sp>
      <p:sp>
        <p:nvSpPr>
          <p:cNvPr id="50"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27</a:t>
            </a:fld>
            <a:endParaRPr lang="en-US" sz="850" dirty="0"/>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Placeholder 3"/>
          <p:cNvSpPr>
            <a:spLocks noGrp="1"/>
          </p:cNvSpPr>
          <p:nvPr>
            <p:ph sz="quarter" idx="12"/>
          </p:nvPr>
        </p:nvSpPr>
        <p:spPr>
          <a:xfrm>
            <a:off x="565023" y="1905000"/>
            <a:ext cx="6691157" cy="4144608"/>
          </a:xfrm>
        </p:spPr>
        <p:txBody>
          <a:bodyPr/>
          <a:lstStyle/>
          <a:p>
            <a:pPr>
              <a:spcBef>
                <a:spcPts val="800"/>
              </a:spcBef>
              <a:buClr>
                <a:schemeClr val="tx1"/>
              </a:buClr>
            </a:pPr>
            <a:r>
              <a:rPr lang="en-US" sz="2000" dirty="0" smtClean="0">
                <a:latin typeface="Calibri" pitchFamily="34" charset="0"/>
                <a:cs typeface="Calibri" pitchFamily="34" charset="0"/>
              </a:rPr>
              <a:t>New Continuous </a:t>
            </a:r>
            <a:r>
              <a:rPr lang="en-US" sz="2000" dirty="0">
                <a:latin typeface="Calibri" pitchFamily="34" charset="0"/>
                <a:cs typeface="Calibri" pitchFamily="34" charset="0"/>
              </a:rPr>
              <a:t>Availability </a:t>
            </a:r>
            <a:r>
              <a:rPr lang="en-US" sz="2000" dirty="0" smtClean="0">
                <a:latin typeface="Calibri" pitchFamily="34" charset="0"/>
                <a:cs typeface="Calibri" pitchFamily="34" charset="0"/>
              </a:rPr>
              <a:t>Capabilities</a:t>
            </a:r>
            <a:endParaRPr lang="en-US" sz="2000" dirty="0">
              <a:latin typeface="Calibri" pitchFamily="34" charset="0"/>
              <a:cs typeface="Calibri" pitchFamily="34" charset="0"/>
            </a:endParaRPr>
          </a:p>
          <a:p>
            <a:pPr lvl="1">
              <a:buClr>
                <a:schemeClr val="tx1"/>
              </a:buClr>
            </a:pPr>
            <a:r>
              <a:rPr lang="en-US" sz="1800" dirty="0">
                <a:latin typeface="Calibri" pitchFamily="34" charset="0"/>
                <a:cs typeface="Calibri" pitchFamily="34" charset="0"/>
              </a:rPr>
              <a:t>Transaction Guard and Application </a:t>
            </a:r>
            <a:r>
              <a:rPr lang="en-US" sz="1800" dirty="0" smtClean="0">
                <a:latin typeface="Calibri" pitchFamily="34" charset="0"/>
                <a:cs typeface="Calibri" pitchFamily="34" charset="0"/>
              </a:rPr>
              <a:t>Continuity </a:t>
            </a:r>
            <a:br>
              <a:rPr lang="en-US" sz="1800" dirty="0" smtClean="0">
                <a:latin typeface="Calibri" pitchFamily="34" charset="0"/>
                <a:cs typeface="Calibri" pitchFamily="34" charset="0"/>
              </a:rPr>
            </a:br>
            <a:r>
              <a:rPr lang="en-US" sz="1800" dirty="0" smtClean="0">
                <a:latin typeface="Calibri" pitchFamily="34" charset="0"/>
                <a:cs typeface="Calibri" pitchFamily="34" charset="0"/>
              </a:rPr>
              <a:t>with WebLogic Data Sources via ONS</a:t>
            </a:r>
            <a:endParaRPr lang="en-US" sz="1800" dirty="0">
              <a:latin typeface="Calibri" pitchFamily="34" charset="0"/>
              <a:cs typeface="Calibri" pitchFamily="34" charset="0"/>
            </a:endParaRPr>
          </a:p>
          <a:p>
            <a:pPr>
              <a:spcBef>
                <a:spcPts val="800"/>
              </a:spcBef>
              <a:buClr>
                <a:schemeClr val="tx1"/>
              </a:buClr>
            </a:pPr>
            <a:r>
              <a:rPr lang="en-US" sz="2000" dirty="0">
                <a:latin typeface="Calibri" pitchFamily="34" charset="0"/>
                <a:cs typeface="Calibri" pitchFamily="34" charset="0"/>
              </a:rPr>
              <a:t>New scalability integration - Middle Tier Performance at Cloud Scale</a:t>
            </a:r>
          </a:p>
          <a:p>
            <a:pPr lvl="1">
              <a:buClr>
                <a:schemeClr val="tx1"/>
              </a:buClr>
            </a:pPr>
            <a:r>
              <a:rPr lang="en-US" sz="1800" dirty="0">
                <a:latin typeface="Calibri" pitchFamily="34" charset="0"/>
                <a:cs typeface="Calibri" pitchFamily="34" charset="0"/>
              </a:rPr>
              <a:t>Database Resident Connection </a:t>
            </a:r>
            <a:r>
              <a:rPr lang="en-US" sz="1800" dirty="0" smtClean="0">
                <a:latin typeface="Calibri" pitchFamily="34" charset="0"/>
                <a:cs typeface="Calibri" pitchFamily="34" charset="0"/>
              </a:rPr>
              <a:t>Pools with WebLogic with Data Sources using Pooled JDBC</a:t>
            </a:r>
            <a:endParaRPr lang="en-US" sz="1800" dirty="0">
              <a:latin typeface="Calibri" pitchFamily="34" charset="0"/>
              <a:cs typeface="Calibri" pitchFamily="34" charset="0"/>
            </a:endParaRPr>
          </a:p>
          <a:p>
            <a:pPr>
              <a:spcBef>
                <a:spcPts val="800"/>
              </a:spcBef>
              <a:buClr>
                <a:schemeClr val="tx1"/>
              </a:buClr>
            </a:pPr>
            <a:r>
              <a:rPr lang="en-US" sz="2000" dirty="0" smtClean="0">
                <a:latin typeface="Calibri" pitchFamily="34" charset="0"/>
                <a:cs typeface="Calibri" pitchFamily="34" charset="0"/>
              </a:rPr>
              <a:t>Multi-Site Availability </a:t>
            </a:r>
          </a:p>
          <a:p>
            <a:pPr lvl="1">
              <a:buClr>
                <a:schemeClr val="tx1"/>
              </a:buClr>
            </a:pPr>
            <a:r>
              <a:rPr lang="en-US" sz="1800" dirty="0" smtClean="0">
                <a:latin typeface="Calibri" pitchFamily="34" charset="0"/>
                <a:cs typeface="Calibri" pitchFamily="34" charset="0"/>
              </a:rPr>
              <a:t>Global Data Services with WebLogic Data Sources via ONS</a:t>
            </a:r>
            <a:endParaRPr lang="en-US" sz="2000" dirty="0" smtClean="0">
              <a:latin typeface="Calibri" pitchFamily="34" charset="0"/>
              <a:cs typeface="Calibri" pitchFamily="34" charset="0"/>
            </a:endParaRPr>
          </a:p>
          <a:p>
            <a:pPr>
              <a:spcBef>
                <a:spcPts val="800"/>
              </a:spcBef>
              <a:buClr>
                <a:schemeClr val="tx1"/>
              </a:buClr>
            </a:pPr>
            <a:r>
              <a:rPr lang="en-US" sz="2000" dirty="0" smtClean="0">
                <a:latin typeface="Calibri" pitchFamily="34" charset="0"/>
                <a:cs typeface="Calibri" pitchFamily="34" charset="0"/>
              </a:rPr>
              <a:t>Multi-Tenancy </a:t>
            </a:r>
            <a:r>
              <a:rPr lang="en-US" sz="2000" dirty="0">
                <a:latin typeface="Calibri" pitchFamily="34" charset="0"/>
                <a:cs typeface="Calibri" pitchFamily="34" charset="0"/>
              </a:rPr>
              <a:t>Support</a:t>
            </a:r>
          </a:p>
          <a:p>
            <a:pPr lvl="1">
              <a:buClr>
                <a:schemeClr val="tx1"/>
              </a:buClr>
            </a:pPr>
            <a:r>
              <a:rPr lang="en-US" sz="1800" dirty="0">
                <a:latin typeface="Calibri" pitchFamily="34" charset="0"/>
                <a:cs typeface="Calibri" pitchFamily="34" charset="0"/>
              </a:rPr>
              <a:t>Oracle Pluggable </a:t>
            </a:r>
            <a:r>
              <a:rPr lang="en-US" sz="1800" dirty="0" smtClean="0">
                <a:latin typeface="Calibri" pitchFamily="34" charset="0"/>
                <a:cs typeface="Calibri" pitchFamily="34" charset="0"/>
              </a:rPr>
              <a:t>Database with WebLogic Data Sources Fully Certified Integration</a:t>
            </a:r>
          </a:p>
        </p:txBody>
      </p:sp>
      <p:grpSp>
        <p:nvGrpSpPr>
          <p:cNvPr id="2" name="Group 66"/>
          <p:cNvGrpSpPr>
            <a:grpSpLocks/>
          </p:cNvGrpSpPr>
          <p:nvPr/>
        </p:nvGrpSpPr>
        <p:grpSpPr bwMode="auto">
          <a:xfrm>
            <a:off x="7671177" y="4908551"/>
            <a:ext cx="1614597" cy="497416"/>
            <a:chOff x="1102949" y="2245843"/>
            <a:chExt cx="1266389" cy="374063"/>
          </a:xfrm>
        </p:grpSpPr>
        <p:pic>
          <p:nvPicPr>
            <p:cNvPr id="21525" name="Picture 4" descr="C:\Users\rwarnick\AppData\Local\Temp\VMwareDnD\b6eeaecb\Database Tall.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02949" y="2245843"/>
              <a:ext cx="502667" cy="374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26" name="Picture 4" descr="C:\Users\rwarnick\AppData\Local\Temp\VMwareDnD\b6eeaecb\Database Tall.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861524" y="2250750"/>
              <a:ext cx="507814" cy="3632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6" name="Rounded Rectangle 15"/>
          <p:cNvSpPr/>
          <p:nvPr/>
        </p:nvSpPr>
        <p:spPr>
          <a:xfrm>
            <a:off x="7535725" y="4167717"/>
            <a:ext cx="3878840" cy="567267"/>
          </a:xfrm>
          <a:prstGeom prst="roundRect">
            <a:avLst/>
          </a:pr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defTabSz="1217010">
              <a:defRPr/>
            </a:pPr>
            <a:r>
              <a:rPr lang="en-US" sz="1600" b="1" dirty="0">
                <a:solidFill>
                  <a:srgbClr val="000000"/>
                </a:solidFill>
                <a:latin typeface="Arial" pitchFamily="34" charset="0"/>
                <a:cs typeface="Arial" pitchFamily="34" charset="0"/>
              </a:rPr>
              <a:t>DBMS Resident </a:t>
            </a:r>
            <a:br>
              <a:rPr lang="en-US" sz="1600" b="1" dirty="0">
                <a:solidFill>
                  <a:srgbClr val="000000"/>
                </a:solidFill>
                <a:latin typeface="Arial" pitchFamily="34" charset="0"/>
                <a:cs typeface="Arial" pitchFamily="34" charset="0"/>
              </a:rPr>
            </a:br>
            <a:r>
              <a:rPr lang="en-US" sz="1600" b="1" dirty="0">
                <a:solidFill>
                  <a:srgbClr val="000000"/>
                </a:solidFill>
                <a:latin typeface="Arial" pitchFamily="34" charset="0"/>
                <a:cs typeface="Arial" pitchFamily="34" charset="0"/>
              </a:rPr>
              <a:t>Connection Pool</a:t>
            </a:r>
          </a:p>
        </p:txBody>
      </p:sp>
      <p:sp>
        <p:nvSpPr>
          <p:cNvPr id="17" name="Rounded Rectangle 16"/>
          <p:cNvSpPr/>
          <p:nvPr/>
        </p:nvSpPr>
        <p:spPr>
          <a:xfrm>
            <a:off x="7135800" y="4038621"/>
            <a:ext cx="4524255" cy="1951567"/>
          </a:xfrm>
          <a:prstGeom prst="round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b" anchorCtr="1"/>
          <a:lstStyle/>
          <a:p>
            <a:pPr defTabSz="1217010">
              <a:defRPr/>
            </a:pPr>
            <a:r>
              <a:rPr lang="en-US" sz="1600" b="1" dirty="0">
                <a:solidFill>
                  <a:srgbClr val="000000"/>
                </a:solidFill>
                <a:latin typeface="Arial" pitchFamily="34" charset="0"/>
                <a:cs typeface="Arial" pitchFamily="34" charset="0"/>
              </a:rPr>
              <a:t>Oracle Database RAC</a:t>
            </a:r>
          </a:p>
        </p:txBody>
      </p:sp>
      <p:sp>
        <p:nvSpPr>
          <p:cNvPr id="18" name="Rectangle 17"/>
          <p:cNvSpPr/>
          <p:nvPr/>
        </p:nvSpPr>
        <p:spPr>
          <a:xfrm>
            <a:off x="8162023" y="2468911"/>
            <a:ext cx="2784533" cy="1584946"/>
          </a:xfrm>
          <a:prstGeom prst="rect">
            <a:avLst/>
          </a:prstGeom>
        </p:spPr>
        <p:txBody>
          <a:bodyPr wrap="none" lIns="121819" tIns="60909" rIns="121819" bIns="60909">
            <a:spAutoFit/>
          </a:bodyPr>
          <a:lstStyle/>
          <a:p>
            <a:pPr algn="ctr" defTabSz="1217010"/>
            <a:r>
              <a:rPr lang="en-US" sz="1900" b="1" dirty="0">
                <a:solidFill>
                  <a:srgbClr val="000000"/>
                </a:solidFill>
              </a:rPr>
              <a:t>Replay</a:t>
            </a:r>
            <a:br>
              <a:rPr lang="en-US" sz="1900" b="1" dirty="0">
                <a:solidFill>
                  <a:srgbClr val="000000"/>
                </a:solidFill>
              </a:rPr>
            </a:br>
            <a:r>
              <a:rPr lang="en-US" sz="1900" b="1" dirty="0">
                <a:solidFill>
                  <a:srgbClr val="000000"/>
                </a:solidFill>
              </a:rPr>
              <a:t>Read/Write</a:t>
            </a:r>
            <a:br>
              <a:rPr lang="en-US" sz="1900" b="1" dirty="0">
                <a:solidFill>
                  <a:srgbClr val="000000"/>
                </a:solidFill>
              </a:rPr>
            </a:br>
            <a:r>
              <a:rPr lang="en-US" sz="1900" b="1" dirty="0">
                <a:solidFill>
                  <a:srgbClr val="000000"/>
                </a:solidFill>
              </a:rPr>
              <a:t>Based on Transaction</a:t>
            </a:r>
            <a:br>
              <a:rPr lang="en-US" sz="1900" b="1" dirty="0">
                <a:solidFill>
                  <a:srgbClr val="000000"/>
                </a:solidFill>
              </a:rPr>
            </a:br>
            <a:r>
              <a:rPr lang="en-US" sz="1900" b="1" dirty="0">
                <a:solidFill>
                  <a:srgbClr val="000000"/>
                </a:solidFill>
              </a:rPr>
              <a:t>Guard </a:t>
            </a:r>
            <a:r>
              <a:rPr lang="en-US" sz="1900" b="1" dirty="0" smtClean="0">
                <a:solidFill>
                  <a:srgbClr val="000000"/>
                </a:solidFill>
              </a:rPr>
              <a:t>Information</a:t>
            </a:r>
          </a:p>
          <a:p>
            <a:pPr algn="ctr" defTabSz="1217010"/>
            <a:r>
              <a:rPr lang="en-US" sz="1900" b="1" dirty="0" smtClean="0">
                <a:solidFill>
                  <a:srgbClr val="000000"/>
                </a:solidFill>
              </a:rPr>
              <a:t>Over ONS </a:t>
            </a:r>
            <a:endParaRPr lang="en-US" sz="1900" b="1" dirty="0">
              <a:solidFill>
                <a:srgbClr val="000000"/>
              </a:solidFill>
            </a:endParaRPr>
          </a:p>
        </p:txBody>
      </p:sp>
      <p:sp>
        <p:nvSpPr>
          <p:cNvPr id="20" name="Rounded Rectangle 19"/>
          <p:cNvSpPr/>
          <p:nvPr/>
        </p:nvSpPr>
        <p:spPr>
          <a:xfrm>
            <a:off x="7008812" y="1852087"/>
            <a:ext cx="1233695" cy="5101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217010">
              <a:defRPr/>
            </a:pPr>
            <a:r>
              <a:rPr lang="en-US" sz="1600" b="1" dirty="0">
                <a:solidFill>
                  <a:srgbClr val="FFFFFF"/>
                </a:solidFill>
                <a:latin typeface="Arial" pitchFamily="34" charset="0"/>
                <a:cs typeface="Arial" pitchFamily="34" charset="0"/>
              </a:rPr>
              <a:t>WebLogic</a:t>
            </a:r>
            <a:br>
              <a:rPr lang="en-US" sz="1600" b="1" dirty="0">
                <a:solidFill>
                  <a:srgbClr val="FFFFFF"/>
                </a:solidFill>
                <a:latin typeface="Arial" pitchFamily="34" charset="0"/>
                <a:cs typeface="Arial" pitchFamily="34" charset="0"/>
              </a:rPr>
            </a:br>
            <a:r>
              <a:rPr lang="en-US" sz="1600" b="1" dirty="0">
                <a:solidFill>
                  <a:srgbClr val="FFFFFF"/>
                </a:solidFill>
                <a:latin typeface="Arial" pitchFamily="34" charset="0"/>
                <a:cs typeface="Arial" pitchFamily="34" charset="0"/>
              </a:rPr>
              <a:t>Domain 1</a:t>
            </a:r>
            <a:endParaRPr lang="en-US" sz="2100" b="1" dirty="0">
              <a:solidFill>
                <a:srgbClr val="FFFFFF"/>
              </a:solidFill>
              <a:latin typeface="Arial" pitchFamily="34" charset="0"/>
              <a:cs typeface="Arial" pitchFamily="34" charset="0"/>
            </a:endParaRPr>
          </a:p>
        </p:txBody>
      </p:sp>
      <p:sp>
        <p:nvSpPr>
          <p:cNvPr id="21" name="Rounded Rectangle 20"/>
          <p:cNvSpPr/>
          <p:nvPr/>
        </p:nvSpPr>
        <p:spPr>
          <a:xfrm>
            <a:off x="8416029" y="1852087"/>
            <a:ext cx="1233696" cy="5101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217010">
              <a:defRPr/>
            </a:pPr>
            <a:r>
              <a:rPr lang="en-US" sz="1600" b="1" dirty="0" err="1">
                <a:solidFill>
                  <a:srgbClr val="FFFFFF"/>
                </a:solidFill>
                <a:latin typeface="Arial" pitchFamily="34" charset="0"/>
                <a:cs typeface="Arial" pitchFamily="34" charset="0"/>
              </a:rPr>
              <a:t>WebLogic</a:t>
            </a:r>
            <a:r>
              <a:rPr lang="en-US" sz="1600" b="1" dirty="0">
                <a:solidFill>
                  <a:srgbClr val="FFFFFF"/>
                </a:solidFill>
                <a:latin typeface="Arial" pitchFamily="34" charset="0"/>
                <a:cs typeface="Arial" pitchFamily="34" charset="0"/>
              </a:rPr>
              <a:t/>
            </a:r>
            <a:br>
              <a:rPr lang="en-US" sz="1600" b="1" dirty="0">
                <a:solidFill>
                  <a:srgbClr val="FFFFFF"/>
                </a:solidFill>
                <a:latin typeface="Arial" pitchFamily="34" charset="0"/>
                <a:cs typeface="Arial" pitchFamily="34" charset="0"/>
              </a:rPr>
            </a:br>
            <a:r>
              <a:rPr lang="en-US" sz="1600" b="1" dirty="0">
                <a:solidFill>
                  <a:srgbClr val="FFFFFF"/>
                </a:solidFill>
                <a:latin typeface="Arial" pitchFamily="34" charset="0"/>
                <a:cs typeface="Arial" pitchFamily="34" charset="0"/>
              </a:rPr>
              <a:t>Domain 2</a:t>
            </a:r>
            <a:endParaRPr lang="en-US" sz="2100" b="1" dirty="0">
              <a:solidFill>
                <a:srgbClr val="FFFFFF"/>
              </a:solidFill>
              <a:latin typeface="Arial" pitchFamily="34" charset="0"/>
              <a:cs typeface="Arial" pitchFamily="34" charset="0"/>
            </a:endParaRPr>
          </a:p>
        </p:txBody>
      </p:sp>
      <p:sp>
        <p:nvSpPr>
          <p:cNvPr id="22" name="Rounded Rectangle 21"/>
          <p:cNvSpPr/>
          <p:nvPr/>
        </p:nvSpPr>
        <p:spPr>
          <a:xfrm>
            <a:off x="10519448" y="1852087"/>
            <a:ext cx="1233696" cy="5101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217010">
              <a:defRPr/>
            </a:pPr>
            <a:r>
              <a:rPr lang="en-US" sz="1600" b="1" dirty="0" err="1">
                <a:solidFill>
                  <a:srgbClr val="FFFFFF"/>
                </a:solidFill>
                <a:latin typeface="Arial" pitchFamily="34" charset="0"/>
                <a:cs typeface="Arial" pitchFamily="34" charset="0"/>
              </a:rPr>
              <a:t>WebLogic</a:t>
            </a:r>
            <a:r>
              <a:rPr lang="en-US" sz="1600" b="1" dirty="0">
                <a:solidFill>
                  <a:srgbClr val="FFFFFF"/>
                </a:solidFill>
                <a:latin typeface="Arial" pitchFamily="34" charset="0"/>
                <a:cs typeface="Arial" pitchFamily="34" charset="0"/>
              </a:rPr>
              <a:t/>
            </a:r>
            <a:br>
              <a:rPr lang="en-US" sz="1600" b="1" dirty="0">
                <a:solidFill>
                  <a:srgbClr val="FFFFFF"/>
                </a:solidFill>
                <a:latin typeface="Arial" pitchFamily="34" charset="0"/>
                <a:cs typeface="Arial" pitchFamily="34" charset="0"/>
              </a:rPr>
            </a:br>
            <a:r>
              <a:rPr lang="en-US" sz="1600" b="1" dirty="0">
                <a:solidFill>
                  <a:srgbClr val="FFFFFF"/>
                </a:solidFill>
                <a:latin typeface="Arial" pitchFamily="34" charset="0"/>
                <a:cs typeface="Arial" pitchFamily="34" charset="0"/>
              </a:rPr>
              <a:t>Domain n</a:t>
            </a:r>
            <a:endParaRPr lang="en-US" sz="2100" b="1" dirty="0">
              <a:solidFill>
                <a:srgbClr val="FFFFFF"/>
              </a:solidFill>
              <a:latin typeface="Arial" pitchFamily="34" charset="0"/>
              <a:cs typeface="Arial" pitchFamily="34" charset="0"/>
            </a:endParaRPr>
          </a:p>
        </p:txBody>
      </p:sp>
      <p:sp>
        <p:nvSpPr>
          <p:cNvPr id="33" name="Rectangle 32"/>
          <p:cNvSpPr/>
          <p:nvPr/>
        </p:nvSpPr>
        <p:spPr>
          <a:xfrm>
            <a:off x="9810552" y="1877487"/>
            <a:ext cx="476850" cy="400007"/>
          </a:xfrm>
          <a:prstGeom prst="rect">
            <a:avLst/>
          </a:prstGeom>
        </p:spPr>
        <p:txBody>
          <a:bodyPr wrap="none" lIns="121819" tIns="60909" rIns="121819" bIns="60909">
            <a:spAutoFit/>
          </a:bodyPr>
          <a:lstStyle/>
          <a:p>
            <a:pPr defTabSz="1217010">
              <a:defRPr/>
            </a:pPr>
            <a:r>
              <a:rPr lang="en-US" b="1" dirty="0">
                <a:solidFill>
                  <a:srgbClr val="000000"/>
                </a:solidFill>
              </a:rPr>
              <a:t>…</a:t>
            </a:r>
            <a:endParaRPr lang="en-US" dirty="0">
              <a:solidFill>
                <a:srgbClr val="000000"/>
              </a:solidFill>
            </a:endParaRPr>
          </a:p>
        </p:txBody>
      </p:sp>
      <p:sp>
        <p:nvSpPr>
          <p:cNvPr id="34" name="Rectangle 33"/>
          <p:cNvSpPr/>
          <p:nvPr/>
        </p:nvSpPr>
        <p:spPr>
          <a:xfrm>
            <a:off x="9842292" y="1864784"/>
            <a:ext cx="721404" cy="353840"/>
          </a:xfrm>
          <a:prstGeom prst="rect">
            <a:avLst/>
          </a:prstGeom>
        </p:spPr>
        <p:txBody>
          <a:bodyPr wrap="none" lIns="121819" tIns="60909" rIns="121819" bIns="60909">
            <a:spAutoFit/>
          </a:bodyPr>
          <a:lstStyle/>
          <a:p>
            <a:pPr defTabSz="1217010">
              <a:defRPr/>
            </a:pPr>
            <a:r>
              <a:rPr lang="en-US" sz="1500" b="1" dirty="0">
                <a:solidFill>
                  <a:srgbClr val="000000"/>
                </a:solidFill>
              </a:rPr>
              <a:t>100’s</a:t>
            </a:r>
            <a:endParaRPr lang="en-US" sz="1500" dirty="0">
              <a:solidFill>
                <a:srgbClr val="000000"/>
              </a:solidFill>
            </a:endParaRPr>
          </a:p>
        </p:txBody>
      </p:sp>
      <p:grpSp>
        <p:nvGrpSpPr>
          <p:cNvPr id="3" name="Group 66"/>
          <p:cNvGrpSpPr>
            <a:grpSpLocks/>
          </p:cNvGrpSpPr>
          <p:nvPr/>
        </p:nvGrpSpPr>
        <p:grpSpPr bwMode="auto">
          <a:xfrm>
            <a:off x="9620099" y="4908551"/>
            <a:ext cx="1614595" cy="497416"/>
            <a:chOff x="1102949" y="2245843"/>
            <a:chExt cx="1266389" cy="374063"/>
          </a:xfrm>
        </p:grpSpPr>
        <p:pic>
          <p:nvPicPr>
            <p:cNvPr id="21523" name="Picture 4" descr="C:\Users\rwarnick\AppData\Local\Temp\VMwareDnD\b6eeaecb\Database Tall.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02949" y="2245843"/>
              <a:ext cx="502667" cy="374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24" name="Picture 4" descr="C:\Users\rwarnick\AppData\Local\Temp\VMwareDnD\b6eeaecb\Database Tall.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861524" y="2250750"/>
              <a:ext cx="507814" cy="3632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25" name="Up-Down Arrow 24"/>
          <p:cNvSpPr/>
          <p:nvPr/>
        </p:nvSpPr>
        <p:spPr>
          <a:xfrm>
            <a:off x="7721964" y="2567538"/>
            <a:ext cx="503635" cy="1229783"/>
          </a:xfrm>
          <a:prstGeom prst="upDown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217010">
              <a:defRPr/>
            </a:pPr>
            <a:endParaRPr lang="en-US" sz="2100" dirty="0" err="1">
              <a:solidFill>
                <a:srgbClr val="5F5F5F"/>
              </a:solidFill>
              <a:latin typeface="Arial" pitchFamily="34" charset="0"/>
              <a:cs typeface="Arial" pitchFamily="34" charset="0"/>
            </a:endParaRPr>
          </a:p>
        </p:txBody>
      </p:sp>
      <p:sp>
        <p:nvSpPr>
          <p:cNvPr id="26" name="Up-Down Arrow 25"/>
          <p:cNvSpPr/>
          <p:nvPr/>
        </p:nvSpPr>
        <p:spPr>
          <a:xfrm>
            <a:off x="10690874" y="2595033"/>
            <a:ext cx="503635" cy="1229784"/>
          </a:xfrm>
          <a:prstGeom prst="upDown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217010">
              <a:defRPr/>
            </a:pPr>
            <a:endParaRPr lang="en-US" sz="2100" dirty="0" err="1">
              <a:solidFill>
                <a:srgbClr val="5F5F5F"/>
              </a:solidFill>
              <a:latin typeface="Arial" pitchFamily="34" charset="0"/>
              <a:cs typeface="Arial" pitchFamily="34" charset="0"/>
            </a:endParaRPr>
          </a:p>
        </p:txBody>
      </p:sp>
      <p:sp>
        <p:nvSpPr>
          <p:cNvPr id="27" name="Rounded Rectangle 26"/>
          <p:cNvSpPr/>
          <p:nvPr/>
        </p:nvSpPr>
        <p:spPr>
          <a:xfrm>
            <a:off x="7546327" y="4819653"/>
            <a:ext cx="1864297" cy="785283"/>
          </a:xfrm>
          <a:prstGeom prst="round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217010">
              <a:defRPr/>
            </a:pPr>
            <a:endParaRPr lang="en-US" sz="2100" dirty="0" err="1">
              <a:solidFill>
                <a:srgbClr val="5F5F5F"/>
              </a:solidFill>
              <a:latin typeface="Arial" pitchFamily="34" charset="0"/>
              <a:cs typeface="Arial" pitchFamily="34" charset="0"/>
            </a:endParaRPr>
          </a:p>
        </p:txBody>
      </p:sp>
      <p:sp>
        <p:nvSpPr>
          <p:cNvPr id="28" name="Rounded Rectangle 27"/>
          <p:cNvSpPr/>
          <p:nvPr/>
        </p:nvSpPr>
        <p:spPr>
          <a:xfrm>
            <a:off x="9495248" y="4819653"/>
            <a:ext cx="1864298" cy="785283"/>
          </a:xfrm>
          <a:prstGeom prst="round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217010">
              <a:defRPr/>
            </a:pPr>
            <a:endParaRPr lang="en-US" sz="2100" dirty="0" err="1">
              <a:solidFill>
                <a:srgbClr val="5F5F5F"/>
              </a:solidFill>
              <a:latin typeface="Arial" pitchFamily="34" charset="0"/>
              <a:cs typeface="Arial" pitchFamily="34" charset="0"/>
            </a:endParaRPr>
          </a:p>
        </p:txBody>
      </p:sp>
      <p:sp>
        <p:nvSpPr>
          <p:cNvPr id="21521" name="Rectangle 28"/>
          <p:cNvSpPr>
            <a:spLocks noChangeArrowheads="1"/>
          </p:cNvSpPr>
          <p:nvPr/>
        </p:nvSpPr>
        <p:spPr bwMode="auto">
          <a:xfrm>
            <a:off x="7851028" y="5304020"/>
            <a:ext cx="1655057" cy="353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21819" tIns="60909" rIns="121819" bIns="60909">
            <a:spAutoFit/>
          </a:bodyPr>
          <a:lstStyle/>
          <a:p>
            <a:pPr defTabSz="1217010"/>
            <a:r>
              <a:rPr lang="en-US" sz="1500" b="1" dirty="0">
                <a:solidFill>
                  <a:srgbClr val="000000"/>
                </a:solidFill>
              </a:rPr>
              <a:t>Pluggable DB 1</a:t>
            </a:r>
            <a:endParaRPr lang="en-US" sz="1500" dirty="0">
              <a:solidFill>
                <a:srgbClr val="5F5F5F"/>
              </a:solidFill>
            </a:endParaRPr>
          </a:p>
        </p:txBody>
      </p:sp>
      <p:sp>
        <p:nvSpPr>
          <p:cNvPr id="21522" name="Rectangle 31"/>
          <p:cNvSpPr>
            <a:spLocks noChangeArrowheads="1"/>
          </p:cNvSpPr>
          <p:nvPr/>
        </p:nvSpPr>
        <p:spPr bwMode="auto">
          <a:xfrm>
            <a:off x="9802085" y="5304020"/>
            <a:ext cx="1655057" cy="353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21819" tIns="60909" rIns="121819" bIns="60909">
            <a:spAutoFit/>
          </a:bodyPr>
          <a:lstStyle/>
          <a:p>
            <a:pPr defTabSz="1217010"/>
            <a:r>
              <a:rPr lang="en-US" sz="1500" b="1" dirty="0">
                <a:solidFill>
                  <a:srgbClr val="000000"/>
                </a:solidFill>
              </a:rPr>
              <a:t>Pluggable DB 2</a:t>
            </a:r>
            <a:endParaRPr lang="en-US" sz="1500" dirty="0">
              <a:solidFill>
                <a:srgbClr val="5F5F5F"/>
              </a:solidFill>
            </a:endParaRPr>
          </a:p>
        </p:txBody>
      </p:sp>
      <p:sp>
        <p:nvSpPr>
          <p:cNvPr id="24" name="Text Placeholder 5"/>
          <p:cNvSpPr txBox="1">
            <a:spLocks/>
          </p:cNvSpPr>
          <p:nvPr/>
        </p:nvSpPr>
        <p:spPr bwMode="auto">
          <a:xfrm>
            <a:off x="585153" y="943178"/>
            <a:ext cx="110718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Active GridLink For RAC: Continuous Availability And Performance At Scale</a:t>
            </a:r>
          </a:p>
        </p:txBody>
      </p:sp>
      <p:sp>
        <p:nvSpPr>
          <p:cNvPr id="29"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WebLogic 12c And Database 12c Integration</a:t>
            </a:r>
            <a:endParaRPr lang="en-US" dirty="0"/>
          </a:p>
        </p:txBody>
      </p:sp>
      <p:sp>
        <p:nvSpPr>
          <p:cNvPr id="30"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28</a:t>
            </a:fld>
            <a:endParaRPr lang="en-US" sz="850" dirty="0"/>
          </a:p>
        </p:txBody>
      </p:sp>
    </p:spTree>
    <p:extLst>
      <p:ext uri="{BB962C8B-B14F-4D97-AF65-F5344CB8AC3E}">
        <p14:creationId xmlns="" xmlns:p14="http://schemas.microsoft.com/office/powerpoint/2010/main" val="3481753628"/>
      </p:ext>
    </p:extLst>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7"/>
          <p:cNvGrpSpPr/>
          <p:nvPr/>
        </p:nvGrpSpPr>
        <p:grpSpPr>
          <a:xfrm>
            <a:off x="5017444" y="1490143"/>
            <a:ext cx="1260218" cy="686583"/>
            <a:chOff x="3275090" y="1599904"/>
            <a:chExt cx="1175032" cy="640005"/>
          </a:xfrm>
          <a:solidFill>
            <a:schemeClr val="bg1"/>
          </a:solidFill>
        </p:grpSpPr>
        <p:sp>
          <p:nvSpPr>
            <p:cNvPr id="109" name="Oval 108"/>
            <p:cNvSpPr/>
            <p:nvPr/>
          </p:nvSpPr>
          <p:spPr>
            <a:xfrm>
              <a:off x="3465094" y="1729898"/>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10" name="Oval 109"/>
            <p:cNvSpPr/>
            <p:nvPr/>
          </p:nvSpPr>
          <p:spPr>
            <a:xfrm>
              <a:off x="3720101" y="1599904"/>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12" name="Oval 111"/>
            <p:cNvSpPr/>
            <p:nvPr/>
          </p:nvSpPr>
          <p:spPr>
            <a:xfrm>
              <a:off x="3275090" y="1854910"/>
              <a:ext cx="450012"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11" name="Oval 110"/>
            <p:cNvSpPr/>
            <p:nvPr/>
          </p:nvSpPr>
          <p:spPr>
            <a:xfrm>
              <a:off x="3980108" y="1769895"/>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13" name="Oval 112"/>
            <p:cNvSpPr/>
            <p:nvPr/>
          </p:nvSpPr>
          <p:spPr>
            <a:xfrm>
              <a:off x="3390092" y="1854910"/>
              <a:ext cx="1015027"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pic>
        <p:nvPicPr>
          <p:cNvPr id="30723" name="Picture 3" descr="Unknown.jpg"/>
          <p:cNvPicPr>
            <a:picLocks noChangeAspect="1"/>
          </p:cNvPicPr>
          <p:nvPr/>
        </p:nvPicPr>
        <p:blipFill>
          <a:blip r:embed="rId3" cstate="print"/>
          <a:srcRect l="2834"/>
          <a:stretch>
            <a:fillRect/>
          </a:stretch>
        </p:blipFill>
        <p:spPr bwMode="auto">
          <a:xfrm>
            <a:off x="5045080" y="1849445"/>
            <a:ext cx="1146175" cy="185737"/>
          </a:xfrm>
          <a:prstGeom prst="rect">
            <a:avLst/>
          </a:prstGeom>
          <a:noFill/>
          <a:ln w="9525">
            <a:noFill/>
            <a:miter lim="800000"/>
            <a:headEnd/>
            <a:tailEnd/>
          </a:ln>
        </p:spPr>
      </p:pic>
      <p:sp>
        <p:nvSpPr>
          <p:cNvPr id="85" name="Rektangel 21"/>
          <p:cNvSpPr>
            <a:spLocks noChangeArrowheads="1"/>
          </p:cNvSpPr>
          <p:nvPr/>
        </p:nvSpPr>
        <p:spPr bwMode="auto">
          <a:xfrm flipH="1">
            <a:off x="1120781" y="3679830"/>
            <a:ext cx="6200775" cy="1073151"/>
          </a:xfrm>
          <a:prstGeom prst="rect">
            <a:avLst/>
          </a:prstGeom>
          <a:gradFill rotWithShape="1">
            <a:gsLst>
              <a:gs pos="0">
                <a:schemeClr val="accent1">
                  <a:lumMod val="50000"/>
                </a:schemeClr>
              </a:gs>
              <a:gs pos="92000">
                <a:schemeClr val="accent1">
                  <a:lumMod val="50000"/>
                </a:schemeClr>
              </a:gs>
              <a:gs pos="65000">
                <a:schemeClr val="accent1"/>
              </a:gs>
            </a:gsLst>
            <a:lin ang="0" scaled="1"/>
          </a:gradFill>
          <a:ln>
            <a:noFill/>
          </a:ln>
          <a:effectLst/>
          <a:extLst/>
        </p:spPr>
        <p:txBody>
          <a:bodyPr lIns="121849" tIns="60924" rIns="121849" bIns="60924" anchor="ctr"/>
          <a:lstStyle/>
          <a:p>
            <a:pPr marL="456933" indent="-456933">
              <a:defRPr/>
            </a:pPr>
            <a:r>
              <a:rPr lang="en-US" b="1" noProof="1">
                <a:solidFill>
                  <a:srgbClr val="FFFFFF"/>
                </a:solidFill>
                <a:latin typeface="Calibri"/>
              </a:rPr>
              <a:t>Oracle SOA Suite 12</a:t>
            </a:r>
            <a:r>
              <a:rPr lang="en-US" b="1" i="1" noProof="1">
                <a:solidFill>
                  <a:srgbClr val="FFFFFF"/>
                </a:solidFill>
                <a:latin typeface="Calibri"/>
              </a:rPr>
              <a:t>c</a:t>
            </a:r>
            <a:endParaRPr b="1" i="1" noProof="1">
              <a:solidFill>
                <a:srgbClr val="FFFFFF"/>
              </a:solidFill>
              <a:latin typeface="Calibri"/>
            </a:endParaRPr>
          </a:p>
        </p:txBody>
      </p:sp>
      <p:pic>
        <p:nvPicPr>
          <p:cNvPr id="30725" name="Picture 378881" descr="Screen Shot 2014-04-03 at 11.47.47 AM.png"/>
          <p:cNvPicPr>
            <a:picLocks noChangeAspect="1"/>
          </p:cNvPicPr>
          <p:nvPr/>
        </p:nvPicPr>
        <p:blipFill>
          <a:blip r:embed="rId4" cstate="print"/>
          <a:srcRect t="14337" b="11290"/>
          <a:stretch>
            <a:fillRect/>
          </a:stretch>
        </p:blipFill>
        <p:spPr bwMode="auto">
          <a:xfrm>
            <a:off x="2143129" y="2447928"/>
            <a:ext cx="976312" cy="415925"/>
          </a:xfrm>
          <a:prstGeom prst="rect">
            <a:avLst/>
          </a:prstGeom>
          <a:noFill/>
          <a:ln w="9525">
            <a:noFill/>
            <a:miter lim="800000"/>
            <a:headEnd/>
            <a:tailEnd/>
          </a:ln>
        </p:spPr>
      </p:pic>
      <p:pic>
        <p:nvPicPr>
          <p:cNvPr id="30726" name="Picture 378882" descr="Screen Shot 2014-04-03 at 11.47.18 AM.png"/>
          <p:cNvPicPr>
            <a:picLocks noChangeAspect="1"/>
          </p:cNvPicPr>
          <p:nvPr/>
        </p:nvPicPr>
        <p:blipFill>
          <a:blip r:embed="rId5" cstate="print"/>
          <a:srcRect t="8252" b="6662"/>
          <a:stretch>
            <a:fillRect/>
          </a:stretch>
        </p:blipFill>
        <p:spPr bwMode="auto">
          <a:xfrm>
            <a:off x="1025525" y="2574927"/>
            <a:ext cx="1082675" cy="712788"/>
          </a:xfrm>
          <a:prstGeom prst="rect">
            <a:avLst/>
          </a:prstGeom>
          <a:noFill/>
          <a:ln w="9525">
            <a:noFill/>
            <a:miter lim="800000"/>
            <a:headEnd/>
            <a:tailEnd/>
          </a:ln>
        </p:spPr>
      </p:pic>
      <p:sp>
        <p:nvSpPr>
          <p:cNvPr id="7" name="Title 1"/>
          <p:cNvSpPr txBox="1">
            <a:spLocks/>
          </p:cNvSpPr>
          <p:nvPr/>
        </p:nvSpPr>
        <p:spPr>
          <a:xfrm>
            <a:off x="1125539" y="388939"/>
            <a:ext cx="10969625" cy="1028700"/>
          </a:xfrm>
          <a:prstGeom prst="rect">
            <a:avLst/>
          </a:prstGeom>
        </p:spPr>
        <p:txBody>
          <a:bodyPr lIns="0" tIns="0" rIns="0" bIns="0"/>
          <a:lstStyle/>
          <a:p>
            <a:pPr>
              <a:lnSpc>
                <a:spcPct val="90000"/>
              </a:lnSpc>
              <a:defRPr/>
            </a:pPr>
            <a:endParaRPr lang="en-US" sz="3200" b="1" dirty="0">
              <a:solidFill>
                <a:srgbClr val="5F5F5F"/>
              </a:solidFill>
            </a:endParaRPr>
          </a:p>
        </p:txBody>
      </p:sp>
      <p:sp>
        <p:nvSpPr>
          <p:cNvPr id="30728" name="Content Placeholder 24"/>
          <p:cNvSpPr txBox="1">
            <a:spLocks/>
          </p:cNvSpPr>
          <p:nvPr/>
        </p:nvSpPr>
        <p:spPr bwMode="auto">
          <a:xfrm>
            <a:off x="7856537" y="2147887"/>
            <a:ext cx="3724275" cy="3567113"/>
          </a:xfrm>
          <a:prstGeom prst="rect">
            <a:avLst/>
          </a:prstGeom>
          <a:noFill/>
          <a:ln w="9525">
            <a:noFill/>
            <a:miter lim="800000"/>
            <a:headEnd/>
            <a:tailEnd/>
          </a:ln>
        </p:spPr>
        <p:txBody>
          <a:bodyPr lIns="0" tIns="0" rIns="0" bIns="0"/>
          <a:lstStyle/>
          <a:p>
            <a:pPr marL="176155" indent="-152351">
              <a:spcAft>
                <a:spcPts val="1062"/>
              </a:spcAft>
              <a:buClr>
                <a:schemeClr val="tx1"/>
              </a:buClr>
              <a:buSzPct val="85000"/>
              <a:buFont typeface="Arial" pitchFamily="34" charset="0"/>
              <a:buChar char="•"/>
            </a:pPr>
            <a:r>
              <a:rPr lang="en-US" sz="2000" dirty="0">
                <a:solidFill>
                  <a:srgbClr val="5F5F5F"/>
                </a:solidFill>
                <a:latin typeface="Calibri" pitchFamily="34" charset="0"/>
                <a:cs typeface="Calibri" pitchFamily="34" charset="0"/>
              </a:rPr>
              <a:t>Unified integration platform for both cloud and on-premise applications </a:t>
            </a:r>
          </a:p>
          <a:p>
            <a:pPr marL="176155" indent="-152351">
              <a:spcAft>
                <a:spcPts val="1062"/>
              </a:spcAft>
              <a:buClr>
                <a:schemeClr val="tx1"/>
              </a:buClr>
              <a:buSzPct val="85000"/>
              <a:buFont typeface="Arial" pitchFamily="34" charset="0"/>
              <a:buChar char="•"/>
            </a:pPr>
            <a:r>
              <a:rPr lang="en-US" sz="2000" dirty="0">
                <a:solidFill>
                  <a:srgbClr val="5F5F5F"/>
                </a:solidFill>
                <a:latin typeface="Calibri" pitchFamily="34" charset="0"/>
                <a:cs typeface="Calibri" pitchFamily="34" charset="0"/>
              </a:rPr>
              <a:t>Point and click modeling for connectivity to cloud apps using Cloud Adapters</a:t>
            </a:r>
          </a:p>
          <a:p>
            <a:pPr marL="176155" indent="-152351">
              <a:spcAft>
                <a:spcPts val="1062"/>
              </a:spcAft>
              <a:buClr>
                <a:schemeClr val="tx1"/>
              </a:buClr>
              <a:buSzPct val="85000"/>
              <a:buFont typeface="Arial" pitchFamily="34" charset="0"/>
              <a:buChar char="•"/>
            </a:pPr>
            <a:r>
              <a:rPr lang="en-US" sz="2000" dirty="0">
                <a:solidFill>
                  <a:srgbClr val="5F5F5F"/>
                </a:solidFill>
                <a:latin typeface="Calibri" pitchFamily="34" charset="0"/>
                <a:cs typeface="Calibri" pitchFamily="34" charset="0"/>
              </a:rPr>
              <a:t>Secure connectivity &amp; session management</a:t>
            </a:r>
          </a:p>
          <a:p>
            <a:pPr marL="176155" indent="-152351">
              <a:spcAft>
                <a:spcPts val="1062"/>
              </a:spcAft>
              <a:buClr>
                <a:schemeClr val="tx1"/>
              </a:buClr>
              <a:buSzPct val="85000"/>
              <a:buFont typeface="Arial" pitchFamily="34" charset="0"/>
              <a:buChar char="•"/>
            </a:pPr>
            <a:r>
              <a:rPr lang="en-US" sz="2000" dirty="0">
                <a:solidFill>
                  <a:srgbClr val="5F5F5F"/>
                </a:solidFill>
                <a:latin typeface="Calibri" pitchFamily="34" charset="0"/>
                <a:cs typeface="Calibri" pitchFamily="34" charset="0"/>
              </a:rPr>
              <a:t>Cloud Adapter SDK </a:t>
            </a:r>
          </a:p>
        </p:txBody>
      </p:sp>
      <p:sp>
        <p:nvSpPr>
          <p:cNvPr id="114" name="AutoShape 18"/>
          <p:cNvSpPr>
            <a:spLocks/>
          </p:cNvSpPr>
          <p:nvPr/>
        </p:nvSpPr>
        <p:spPr bwMode="auto">
          <a:xfrm flipH="1">
            <a:off x="4932364" y="1458913"/>
            <a:ext cx="1403350" cy="787400"/>
          </a:xfrm>
          <a:custGeom>
            <a:avLst/>
            <a:gdLst>
              <a:gd name="T0" fmla="*/ 10774 w 21549"/>
              <a:gd name="T1" fmla="*/ 10800 h 21600"/>
              <a:gd name="T2" fmla="*/ 10774 w 21549"/>
              <a:gd name="T3" fmla="*/ 10800 h 21600"/>
              <a:gd name="T4" fmla="*/ 10774 w 21549"/>
              <a:gd name="T5" fmla="*/ 10800 h 21600"/>
              <a:gd name="T6" fmla="*/ 10774 w 21549"/>
              <a:gd name="T7" fmla="*/ 10800 h 21600"/>
            </a:gdLst>
            <a:ahLst/>
            <a:cxnLst>
              <a:cxn ang="0">
                <a:pos x="T0" y="T1"/>
              </a:cxn>
              <a:cxn ang="0">
                <a:pos x="T2" y="T3"/>
              </a:cxn>
              <a:cxn ang="0">
                <a:pos x="T4" y="T5"/>
              </a:cxn>
              <a:cxn ang="0">
                <a:pos x="T6" y="T7"/>
              </a:cxn>
            </a:cxnLst>
            <a:rect l="0" t="0" r="r" b="b"/>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chemeClr val="accent1">
              <a:lumMod val="75000"/>
            </a:schemeClr>
          </a:solidFill>
          <a:ln w="6350" cap="rnd" cmpd="sng">
            <a:noFill/>
          </a:ln>
          <a:effectLst/>
        </p:spPr>
        <p:txBody>
          <a:bodyPr lIns="0" tIns="0" rIns="0" bIns="0"/>
          <a:lstStyle/>
          <a:p>
            <a:pPr>
              <a:defRPr/>
            </a:pPr>
            <a:endParaRPr lang="en-US" sz="1600" dirty="0">
              <a:solidFill>
                <a:srgbClr val="5F5F5F"/>
              </a:solidFill>
              <a:sym typeface="Arial" charset="0"/>
            </a:endParaRPr>
          </a:p>
        </p:txBody>
      </p:sp>
      <p:grpSp>
        <p:nvGrpSpPr>
          <p:cNvPr id="3" name="Group 96"/>
          <p:cNvGrpSpPr>
            <a:grpSpLocks/>
          </p:cNvGrpSpPr>
          <p:nvPr/>
        </p:nvGrpSpPr>
        <p:grpSpPr bwMode="auto">
          <a:xfrm>
            <a:off x="6229350" y="1549406"/>
            <a:ext cx="1138238" cy="638175"/>
            <a:chOff x="1097708" y="1283888"/>
            <a:chExt cx="1272921" cy="713855"/>
          </a:xfrm>
        </p:grpSpPr>
        <p:grpSp>
          <p:nvGrpSpPr>
            <p:cNvPr id="4" name="Group 97"/>
            <p:cNvGrpSpPr>
              <a:grpSpLocks/>
            </p:cNvGrpSpPr>
            <p:nvPr/>
          </p:nvGrpSpPr>
          <p:grpSpPr bwMode="auto">
            <a:xfrm>
              <a:off x="1097708" y="1283888"/>
              <a:ext cx="1272921" cy="713855"/>
              <a:chOff x="1752719" y="1710608"/>
              <a:chExt cx="1272921" cy="713855"/>
            </a:xfrm>
          </p:grpSpPr>
          <p:grpSp>
            <p:nvGrpSpPr>
              <p:cNvPr id="5" name="Group 99"/>
              <p:cNvGrpSpPr/>
              <p:nvPr/>
            </p:nvGrpSpPr>
            <p:grpSpPr>
              <a:xfrm flipH="1">
                <a:off x="1790048" y="1749896"/>
                <a:ext cx="1202539" cy="654987"/>
                <a:chOff x="3275090" y="1599904"/>
                <a:chExt cx="1175032" cy="640005"/>
              </a:xfrm>
              <a:solidFill>
                <a:schemeClr val="bg1"/>
              </a:solidFill>
            </p:grpSpPr>
            <p:sp>
              <p:nvSpPr>
                <p:cNvPr id="103" name="Oval 102"/>
                <p:cNvSpPr/>
                <p:nvPr/>
              </p:nvSpPr>
              <p:spPr>
                <a:xfrm>
                  <a:off x="3465094" y="1729898"/>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04" name="Oval 103"/>
                <p:cNvSpPr/>
                <p:nvPr/>
              </p:nvSpPr>
              <p:spPr>
                <a:xfrm>
                  <a:off x="3720101" y="1599904"/>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05" name="Oval 104"/>
                <p:cNvSpPr/>
                <p:nvPr/>
              </p:nvSpPr>
              <p:spPr>
                <a:xfrm>
                  <a:off x="3980108" y="1769895"/>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06" name="Oval 105"/>
                <p:cNvSpPr/>
                <p:nvPr/>
              </p:nvSpPr>
              <p:spPr>
                <a:xfrm>
                  <a:off x="3275090" y="1854910"/>
                  <a:ext cx="450012"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07" name="Oval 106"/>
                <p:cNvSpPr/>
                <p:nvPr/>
              </p:nvSpPr>
              <p:spPr>
                <a:xfrm>
                  <a:off x="3390092" y="1854910"/>
                  <a:ext cx="1015027"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sp>
            <p:nvSpPr>
              <p:cNvPr id="30777" name="AutoShape 18"/>
              <p:cNvSpPr>
                <a:spLocks/>
              </p:cNvSpPr>
              <p:nvPr/>
            </p:nvSpPr>
            <p:spPr bwMode="auto">
              <a:xfrm>
                <a:off x="1752719" y="1710608"/>
                <a:ext cx="1272921" cy="713855"/>
              </a:xfrm>
              <a:custGeom>
                <a:avLst/>
                <a:gdLst>
                  <a:gd name="T0" fmla="*/ 636431 w 21549"/>
                  <a:gd name="T1" fmla="*/ 356928 h 21600"/>
                  <a:gd name="T2" fmla="*/ 636431 w 21549"/>
                  <a:gd name="T3" fmla="*/ 356928 h 21600"/>
                  <a:gd name="T4" fmla="*/ 636431 w 21549"/>
                  <a:gd name="T5" fmla="*/ 356928 h 21600"/>
                  <a:gd name="T6" fmla="*/ 636431 w 21549"/>
                  <a:gd name="T7" fmla="*/ 356928 h 21600"/>
                  <a:gd name="T8" fmla="*/ 0 60000 65536"/>
                  <a:gd name="T9" fmla="*/ 0 60000 65536"/>
                  <a:gd name="T10" fmla="*/ 0 60000 65536"/>
                  <a:gd name="T11" fmla="*/ 0 60000 65536"/>
                  <a:gd name="T12" fmla="*/ 0 w 21549"/>
                  <a:gd name="T13" fmla="*/ 0 h 21600"/>
                  <a:gd name="T14" fmla="*/ 21549 w 21549"/>
                  <a:gd name="T15" fmla="*/ 21600 h 21600"/>
                </a:gdLst>
                <a:ahLst/>
                <a:cxnLst>
                  <a:cxn ang="T8">
                    <a:pos x="T0" y="T1"/>
                  </a:cxn>
                  <a:cxn ang="T9">
                    <a:pos x="T2" y="T3"/>
                  </a:cxn>
                  <a:cxn ang="T10">
                    <a:pos x="T4" y="T5"/>
                  </a:cxn>
                  <a:cxn ang="T11">
                    <a:pos x="T6" y="T7"/>
                  </a:cxn>
                </a:cxnLst>
                <a:rect l="T12" t="T13" r="T14" b="T15"/>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chemeClr val="accent1"/>
              </a:solidFill>
              <a:ln w="6350" cap="rnd" cmpd="sng">
                <a:noFill/>
                <a:round/>
                <a:headEnd/>
                <a:tailEnd/>
              </a:ln>
            </p:spPr>
            <p:txBody>
              <a:bodyPr lIns="0" tIns="0" rIns="0" bIns="0"/>
              <a:lstStyle/>
              <a:p>
                <a:endParaRPr lang="en-US">
                  <a:solidFill>
                    <a:srgbClr val="5F5F5F"/>
                  </a:solidFill>
                </a:endParaRPr>
              </a:p>
            </p:txBody>
          </p:sp>
        </p:grpSp>
        <p:pic>
          <p:nvPicPr>
            <p:cNvPr id="30775" name="Picture 98"/>
            <p:cNvPicPr>
              <a:picLocks noChangeAspect="1"/>
            </p:cNvPicPr>
            <p:nvPr/>
          </p:nvPicPr>
          <p:blipFill>
            <a:blip r:embed="rId6" cstate="print"/>
            <a:srcRect t="40500" b="40500"/>
            <a:stretch>
              <a:fillRect/>
            </a:stretch>
          </p:blipFill>
          <p:spPr bwMode="auto">
            <a:xfrm>
              <a:off x="1208505" y="1635760"/>
              <a:ext cx="1016536" cy="193142"/>
            </a:xfrm>
            <a:prstGeom prst="rect">
              <a:avLst/>
            </a:prstGeom>
            <a:noFill/>
            <a:ln w="9525">
              <a:noFill/>
              <a:miter lim="800000"/>
              <a:headEnd/>
              <a:tailEnd/>
            </a:ln>
          </p:spPr>
        </p:pic>
      </p:grpSp>
      <p:grpSp>
        <p:nvGrpSpPr>
          <p:cNvPr id="6" name="Group 17"/>
          <p:cNvGrpSpPr>
            <a:grpSpLocks/>
          </p:cNvGrpSpPr>
          <p:nvPr/>
        </p:nvGrpSpPr>
        <p:grpSpPr bwMode="auto">
          <a:xfrm>
            <a:off x="5310190" y="1997081"/>
            <a:ext cx="1127125" cy="631825"/>
            <a:chOff x="1873859" y="1130037"/>
            <a:chExt cx="1272921" cy="713855"/>
          </a:xfrm>
        </p:grpSpPr>
        <p:grpSp>
          <p:nvGrpSpPr>
            <p:cNvPr id="8" name="Group 55"/>
            <p:cNvGrpSpPr/>
            <p:nvPr/>
          </p:nvGrpSpPr>
          <p:grpSpPr>
            <a:xfrm flipH="1">
              <a:off x="1911188" y="1169325"/>
              <a:ext cx="1202539" cy="654987"/>
              <a:chOff x="3275090" y="1599904"/>
              <a:chExt cx="1175032" cy="640005"/>
            </a:xfrm>
            <a:solidFill>
              <a:schemeClr val="bg1"/>
            </a:solidFill>
          </p:grpSpPr>
          <p:sp>
            <p:nvSpPr>
              <p:cNvPr id="61" name="Oval 60"/>
              <p:cNvSpPr/>
              <p:nvPr/>
            </p:nvSpPr>
            <p:spPr>
              <a:xfrm>
                <a:off x="3465094" y="1729898"/>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2" name="Oval 61"/>
              <p:cNvSpPr/>
              <p:nvPr/>
            </p:nvSpPr>
            <p:spPr>
              <a:xfrm>
                <a:off x="3720101" y="1599904"/>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3" name="Oval 62"/>
              <p:cNvSpPr/>
              <p:nvPr/>
            </p:nvSpPr>
            <p:spPr>
              <a:xfrm>
                <a:off x="3980108" y="1769895"/>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4" name="Oval 63"/>
              <p:cNvSpPr/>
              <p:nvPr/>
            </p:nvSpPr>
            <p:spPr>
              <a:xfrm>
                <a:off x="3275090" y="1854910"/>
                <a:ext cx="450012"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5" name="Oval 64"/>
              <p:cNvSpPr/>
              <p:nvPr/>
            </p:nvSpPr>
            <p:spPr>
              <a:xfrm>
                <a:off x="3390092" y="1854910"/>
                <a:ext cx="1015027"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sp>
          <p:nvSpPr>
            <p:cNvPr id="59" name="Rectangle 82"/>
            <p:cNvSpPr/>
            <p:nvPr/>
          </p:nvSpPr>
          <p:spPr bwMode="auto">
            <a:xfrm>
              <a:off x="1882823" y="1424188"/>
              <a:ext cx="1237064" cy="3228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68" name="Picture 3"/>
            <p:cNvPicPr>
              <a:picLocks noChangeAspect="1" noChangeArrowheads="1"/>
            </p:cNvPicPr>
            <p:nvPr/>
          </p:nvPicPr>
          <p:blipFill rotWithShape="1">
            <a:blip r:embed="rId7" cstate="print"/>
            <a:srcRect t="22427" b="22633"/>
            <a:stretch/>
          </p:blipFill>
          <p:spPr bwMode="auto">
            <a:xfrm>
              <a:off x="2106702" y="1352503"/>
              <a:ext cx="732948" cy="404934"/>
            </a:xfrm>
            <a:prstGeom prst="roundRect">
              <a:avLst>
                <a:gd name="adj" fmla="val 0"/>
              </a:avLst>
            </a:prstGeom>
            <a:noFill/>
            <a:ln w="9525">
              <a:noFill/>
              <a:miter lim="800000"/>
              <a:headEnd/>
              <a:tailEnd/>
            </a:ln>
            <a:effectLst/>
          </p:spPr>
        </p:pic>
        <p:sp>
          <p:nvSpPr>
            <p:cNvPr id="30773" name="AutoShape 18"/>
            <p:cNvSpPr>
              <a:spLocks/>
            </p:cNvSpPr>
            <p:nvPr/>
          </p:nvSpPr>
          <p:spPr bwMode="auto">
            <a:xfrm>
              <a:off x="1873859" y="1130037"/>
              <a:ext cx="1272921" cy="713855"/>
            </a:xfrm>
            <a:custGeom>
              <a:avLst/>
              <a:gdLst>
                <a:gd name="T0" fmla="*/ 636431 w 21549"/>
                <a:gd name="T1" fmla="*/ 356928 h 21600"/>
                <a:gd name="T2" fmla="*/ 636431 w 21549"/>
                <a:gd name="T3" fmla="*/ 356928 h 21600"/>
                <a:gd name="T4" fmla="*/ 636431 w 21549"/>
                <a:gd name="T5" fmla="*/ 356928 h 21600"/>
                <a:gd name="T6" fmla="*/ 636431 w 21549"/>
                <a:gd name="T7" fmla="*/ 356928 h 21600"/>
                <a:gd name="T8" fmla="*/ 0 60000 65536"/>
                <a:gd name="T9" fmla="*/ 0 60000 65536"/>
                <a:gd name="T10" fmla="*/ 0 60000 65536"/>
                <a:gd name="T11" fmla="*/ 0 60000 65536"/>
                <a:gd name="T12" fmla="*/ 0 w 21549"/>
                <a:gd name="T13" fmla="*/ 0 h 21600"/>
                <a:gd name="T14" fmla="*/ 21549 w 21549"/>
                <a:gd name="T15" fmla="*/ 21600 h 21600"/>
              </a:gdLst>
              <a:ahLst/>
              <a:cxnLst>
                <a:cxn ang="T8">
                  <a:pos x="T0" y="T1"/>
                </a:cxn>
                <a:cxn ang="T9">
                  <a:pos x="T2" y="T3"/>
                </a:cxn>
                <a:cxn ang="T10">
                  <a:pos x="T4" y="T5"/>
                </a:cxn>
                <a:cxn ang="T11">
                  <a:pos x="T6" y="T7"/>
                </a:cxn>
              </a:cxnLst>
              <a:rect l="T12" t="T13" r="T14" b="T15"/>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chemeClr val="accent1"/>
            </a:solidFill>
            <a:ln w="9525" cap="rnd" cmpd="sng">
              <a:noFill/>
              <a:round/>
              <a:headEnd/>
              <a:tailEnd/>
            </a:ln>
          </p:spPr>
          <p:txBody>
            <a:bodyPr lIns="0" tIns="0" rIns="0" bIns="0"/>
            <a:lstStyle/>
            <a:p>
              <a:endParaRPr lang="en-US">
                <a:solidFill>
                  <a:srgbClr val="5F5F5F"/>
                </a:solidFill>
              </a:endParaRPr>
            </a:p>
          </p:txBody>
        </p:sp>
      </p:grpSp>
      <p:grpSp>
        <p:nvGrpSpPr>
          <p:cNvPr id="9" name="Group 11"/>
          <p:cNvGrpSpPr/>
          <p:nvPr/>
        </p:nvGrpSpPr>
        <p:grpSpPr>
          <a:xfrm>
            <a:off x="4766823" y="2555505"/>
            <a:ext cx="1260218" cy="633904"/>
            <a:chOff x="3275090" y="1649009"/>
            <a:chExt cx="1175032" cy="590900"/>
          </a:xfrm>
          <a:solidFill>
            <a:schemeClr val="bg1"/>
          </a:solidFill>
        </p:grpSpPr>
        <p:sp>
          <p:nvSpPr>
            <p:cNvPr id="11" name="Oval 10"/>
            <p:cNvSpPr/>
            <p:nvPr/>
          </p:nvSpPr>
          <p:spPr>
            <a:xfrm>
              <a:off x="3465094" y="1729898"/>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38" name="Oval 37"/>
            <p:cNvSpPr/>
            <p:nvPr/>
          </p:nvSpPr>
          <p:spPr>
            <a:xfrm>
              <a:off x="3720101" y="1649009"/>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39" name="Oval 38"/>
            <p:cNvSpPr/>
            <p:nvPr/>
          </p:nvSpPr>
          <p:spPr>
            <a:xfrm>
              <a:off x="3980108" y="1769895"/>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40" name="Oval 39"/>
            <p:cNvSpPr/>
            <p:nvPr/>
          </p:nvSpPr>
          <p:spPr>
            <a:xfrm>
              <a:off x="3275090" y="1854910"/>
              <a:ext cx="450012"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41" name="Oval 40"/>
            <p:cNvSpPr/>
            <p:nvPr/>
          </p:nvSpPr>
          <p:spPr>
            <a:xfrm>
              <a:off x="3390092" y="1854910"/>
              <a:ext cx="1015027"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sp>
        <p:nvSpPr>
          <p:cNvPr id="33" name="AutoShape 18"/>
          <p:cNvSpPr>
            <a:spLocks/>
          </p:cNvSpPr>
          <p:nvPr/>
        </p:nvSpPr>
        <p:spPr bwMode="auto">
          <a:xfrm flipH="1">
            <a:off x="4737101" y="2549525"/>
            <a:ext cx="1347788" cy="755651"/>
          </a:xfrm>
          <a:custGeom>
            <a:avLst/>
            <a:gdLst>
              <a:gd name="T0" fmla="*/ 10774 w 21549"/>
              <a:gd name="T1" fmla="*/ 10800 h 21600"/>
              <a:gd name="T2" fmla="*/ 10774 w 21549"/>
              <a:gd name="T3" fmla="*/ 10800 h 21600"/>
              <a:gd name="T4" fmla="*/ 10774 w 21549"/>
              <a:gd name="T5" fmla="*/ 10800 h 21600"/>
              <a:gd name="T6" fmla="*/ 10774 w 21549"/>
              <a:gd name="T7" fmla="*/ 10800 h 21600"/>
            </a:gdLst>
            <a:ahLst/>
            <a:cxnLst>
              <a:cxn ang="0">
                <a:pos x="T0" y="T1"/>
              </a:cxn>
              <a:cxn ang="0">
                <a:pos x="T2" y="T3"/>
              </a:cxn>
              <a:cxn ang="0">
                <a:pos x="T4" y="T5"/>
              </a:cxn>
              <a:cxn ang="0">
                <a:pos x="T6" y="T7"/>
              </a:cxn>
            </a:cxnLst>
            <a:rect l="0" t="0" r="r" b="b"/>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chemeClr val="accent1">
              <a:lumMod val="75000"/>
            </a:schemeClr>
          </a:solidFill>
          <a:ln w="9525" cap="rnd" cmpd="sng">
            <a:noFill/>
          </a:ln>
          <a:effectLst/>
        </p:spPr>
        <p:txBody>
          <a:bodyPr lIns="0" tIns="0" rIns="0" bIns="0"/>
          <a:lstStyle/>
          <a:p>
            <a:pPr>
              <a:defRPr/>
            </a:pPr>
            <a:endParaRPr lang="en-US" sz="1600" dirty="0">
              <a:solidFill>
                <a:srgbClr val="5F5F5F"/>
              </a:solidFill>
              <a:sym typeface="Arial" charset="0"/>
            </a:endParaRPr>
          </a:p>
        </p:txBody>
      </p:sp>
      <p:grpSp>
        <p:nvGrpSpPr>
          <p:cNvPr id="10" name="Group 51"/>
          <p:cNvGrpSpPr>
            <a:grpSpLocks/>
          </p:cNvGrpSpPr>
          <p:nvPr/>
        </p:nvGrpSpPr>
        <p:grpSpPr bwMode="auto">
          <a:xfrm>
            <a:off x="4884738" y="2933706"/>
            <a:ext cx="1022350" cy="220663"/>
            <a:chOff x="7891237" y="1187355"/>
            <a:chExt cx="952512" cy="204717"/>
          </a:xfrm>
        </p:grpSpPr>
        <p:sp>
          <p:nvSpPr>
            <p:cNvPr id="53" name="Rounded Rectangle 52"/>
            <p:cNvSpPr/>
            <p:nvPr/>
          </p:nvSpPr>
          <p:spPr>
            <a:xfrm>
              <a:off x="7922297" y="1187355"/>
              <a:ext cx="921452" cy="20471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30769" name="Picture 2" descr="C:\Users\Paul\Desktop\eloqua_logo_lg_tag_3C_RGB_876x165_1.sflb.jpg"/>
            <p:cNvPicPr>
              <a:picLocks noChangeAspect="1" noChangeArrowheads="1"/>
            </p:cNvPicPr>
            <p:nvPr/>
          </p:nvPicPr>
          <p:blipFill>
            <a:blip r:embed="rId8" cstate="print"/>
            <a:srcRect r="22083" b="26152"/>
            <a:stretch>
              <a:fillRect/>
            </a:stretch>
          </p:blipFill>
          <p:spPr bwMode="auto">
            <a:xfrm>
              <a:off x="7891237" y="1218570"/>
              <a:ext cx="840979" cy="150127"/>
            </a:xfrm>
            <a:prstGeom prst="rect">
              <a:avLst/>
            </a:prstGeom>
            <a:noFill/>
            <a:ln w="9525">
              <a:noFill/>
              <a:miter lim="800000"/>
              <a:headEnd/>
              <a:tailEnd/>
            </a:ln>
          </p:spPr>
        </p:pic>
      </p:grpSp>
      <p:grpSp>
        <p:nvGrpSpPr>
          <p:cNvPr id="12" name="Group 14"/>
          <p:cNvGrpSpPr>
            <a:grpSpLocks/>
          </p:cNvGrpSpPr>
          <p:nvPr/>
        </p:nvGrpSpPr>
        <p:grpSpPr bwMode="auto">
          <a:xfrm>
            <a:off x="5827712" y="2600331"/>
            <a:ext cx="1365250" cy="765175"/>
            <a:chOff x="1738689" y="1710608"/>
            <a:chExt cx="1272921" cy="713855"/>
          </a:xfrm>
        </p:grpSpPr>
        <p:grpSp>
          <p:nvGrpSpPr>
            <p:cNvPr id="13" name="Group 41"/>
            <p:cNvGrpSpPr/>
            <p:nvPr/>
          </p:nvGrpSpPr>
          <p:grpSpPr>
            <a:xfrm flipH="1">
              <a:off x="1790048" y="1749896"/>
              <a:ext cx="1202539" cy="654987"/>
              <a:chOff x="3275090" y="1599904"/>
              <a:chExt cx="1175032" cy="640005"/>
            </a:xfrm>
            <a:solidFill>
              <a:schemeClr val="bg1"/>
            </a:solidFill>
          </p:grpSpPr>
          <p:sp>
            <p:nvSpPr>
              <p:cNvPr id="43" name="Oval 42"/>
              <p:cNvSpPr/>
              <p:nvPr/>
            </p:nvSpPr>
            <p:spPr>
              <a:xfrm>
                <a:off x="3465094" y="1729898"/>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44" name="Oval 43"/>
              <p:cNvSpPr/>
              <p:nvPr/>
            </p:nvSpPr>
            <p:spPr>
              <a:xfrm>
                <a:off x="3720101" y="1599904"/>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45" name="Oval 44"/>
              <p:cNvSpPr/>
              <p:nvPr/>
            </p:nvSpPr>
            <p:spPr>
              <a:xfrm>
                <a:off x="3980108" y="1769895"/>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46" name="Oval 45"/>
              <p:cNvSpPr/>
              <p:nvPr/>
            </p:nvSpPr>
            <p:spPr>
              <a:xfrm>
                <a:off x="3275090" y="1854910"/>
                <a:ext cx="450012"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47" name="Oval 46"/>
              <p:cNvSpPr/>
              <p:nvPr/>
            </p:nvSpPr>
            <p:spPr>
              <a:xfrm>
                <a:off x="3390092" y="1854910"/>
                <a:ext cx="1015027"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sp>
          <p:nvSpPr>
            <p:cNvPr id="49" name="Rectangle 82"/>
            <p:cNvSpPr/>
            <p:nvPr/>
          </p:nvSpPr>
          <p:spPr bwMode="auto">
            <a:xfrm>
              <a:off x="1760891" y="2005333"/>
              <a:ext cx="1237398" cy="3213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0767" name="AutoShape 18"/>
            <p:cNvSpPr>
              <a:spLocks/>
            </p:cNvSpPr>
            <p:nvPr/>
          </p:nvSpPr>
          <p:spPr bwMode="auto">
            <a:xfrm>
              <a:off x="1738689" y="1710608"/>
              <a:ext cx="1272921" cy="713855"/>
            </a:xfrm>
            <a:custGeom>
              <a:avLst/>
              <a:gdLst>
                <a:gd name="T0" fmla="*/ 636431 w 21549"/>
                <a:gd name="T1" fmla="*/ 356928 h 21600"/>
                <a:gd name="T2" fmla="*/ 636431 w 21549"/>
                <a:gd name="T3" fmla="*/ 356928 h 21600"/>
                <a:gd name="T4" fmla="*/ 636431 w 21549"/>
                <a:gd name="T5" fmla="*/ 356928 h 21600"/>
                <a:gd name="T6" fmla="*/ 636431 w 21549"/>
                <a:gd name="T7" fmla="*/ 356928 h 21600"/>
                <a:gd name="T8" fmla="*/ 0 60000 65536"/>
                <a:gd name="T9" fmla="*/ 0 60000 65536"/>
                <a:gd name="T10" fmla="*/ 0 60000 65536"/>
                <a:gd name="T11" fmla="*/ 0 60000 65536"/>
                <a:gd name="T12" fmla="*/ 0 w 21549"/>
                <a:gd name="T13" fmla="*/ 0 h 21600"/>
                <a:gd name="T14" fmla="*/ 21549 w 21549"/>
                <a:gd name="T15" fmla="*/ 21600 h 21600"/>
              </a:gdLst>
              <a:ahLst/>
              <a:cxnLst>
                <a:cxn ang="T8">
                  <a:pos x="T0" y="T1"/>
                </a:cxn>
                <a:cxn ang="T9">
                  <a:pos x="T2" y="T3"/>
                </a:cxn>
                <a:cxn ang="T10">
                  <a:pos x="T4" y="T5"/>
                </a:cxn>
                <a:cxn ang="T11">
                  <a:pos x="T6" y="T7"/>
                </a:cxn>
              </a:cxnLst>
              <a:rect l="T12" t="T13" r="T14" b="T15"/>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chemeClr val="accent1"/>
            </a:solidFill>
            <a:ln w="9525" cap="rnd" cmpd="sng">
              <a:noFill/>
              <a:round/>
              <a:headEnd/>
              <a:tailEnd/>
            </a:ln>
          </p:spPr>
          <p:txBody>
            <a:bodyPr lIns="0" tIns="0" rIns="0" bIns="0"/>
            <a:lstStyle/>
            <a:p>
              <a:endParaRPr lang="en-US">
                <a:solidFill>
                  <a:srgbClr val="5F5F5F"/>
                </a:solidFill>
              </a:endParaRPr>
            </a:p>
          </p:txBody>
        </p:sp>
      </p:grpSp>
      <p:grpSp>
        <p:nvGrpSpPr>
          <p:cNvPr id="14" name="Group 50"/>
          <p:cNvGrpSpPr>
            <a:grpSpLocks/>
          </p:cNvGrpSpPr>
          <p:nvPr/>
        </p:nvGrpSpPr>
        <p:grpSpPr bwMode="auto">
          <a:xfrm>
            <a:off x="6192837" y="2098675"/>
            <a:ext cx="1135062" cy="636588"/>
            <a:chOff x="4542973" y="1194486"/>
            <a:chExt cx="1157740" cy="649261"/>
          </a:xfrm>
        </p:grpSpPr>
        <p:grpSp>
          <p:nvGrpSpPr>
            <p:cNvPr id="15" name="Group 23"/>
            <p:cNvGrpSpPr>
              <a:grpSpLocks/>
            </p:cNvGrpSpPr>
            <p:nvPr/>
          </p:nvGrpSpPr>
          <p:grpSpPr bwMode="auto">
            <a:xfrm>
              <a:off x="4542973" y="1194486"/>
              <a:ext cx="1157740" cy="649261"/>
              <a:chOff x="1743400" y="1591893"/>
              <a:chExt cx="1257018" cy="704936"/>
            </a:xfrm>
          </p:grpSpPr>
          <p:grpSp>
            <p:nvGrpSpPr>
              <p:cNvPr id="16" name="Group 70"/>
              <p:cNvGrpSpPr/>
              <p:nvPr/>
            </p:nvGrpSpPr>
            <p:grpSpPr>
              <a:xfrm>
                <a:off x="1760037" y="1599904"/>
                <a:ext cx="1186405" cy="668087"/>
                <a:chOff x="3263717" y="1599904"/>
                <a:chExt cx="1186405" cy="668087"/>
              </a:xfrm>
              <a:solidFill>
                <a:schemeClr val="bg1"/>
              </a:solidFill>
            </p:grpSpPr>
            <p:sp>
              <p:nvSpPr>
                <p:cNvPr id="72" name="Oval 71"/>
                <p:cNvSpPr/>
                <p:nvPr/>
              </p:nvSpPr>
              <p:spPr>
                <a:xfrm>
                  <a:off x="3465094" y="1729898"/>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73" name="Oval 72"/>
                <p:cNvSpPr/>
                <p:nvPr/>
              </p:nvSpPr>
              <p:spPr>
                <a:xfrm>
                  <a:off x="3720101" y="1599904"/>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74" name="Oval 73"/>
                <p:cNvSpPr/>
                <p:nvPr/>
              </p:nvSpPr>
              <p:spPr>
                <a:xfrm>
                  <a:off x="3980108" y="1769895"/>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75" name="Oval 74"/>
                <p:cNvSpPr/>
                <p:nvPr/>
              </p:nvSpPr>
              <p:spPr>
                <a:xfrm>
                  <a:off x="3263717" y="1877655"/>
                  <a:ext cx="450012"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76" name="Oval 75"/>
                <p:cNvSpPr/>
                <p:nvPr/>
              </p:nvSpPr>
              <p:spPr>
                <a:xfrm>
                  <a:off x="3349964" y="1871588"/>
                  <a:ext cx="1055156" cy="3964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sp>
            <p:nvSpPr>
              <p:cNvPr id="77" name="AutoShape 18"/>
              <p:cNvSpPr>
                <a:spLocks/>
              </p:cNvSpPr>
              <p:nvPr/>
            </p:nvSpPr>
            <p:spPr bwMode="auto">
              <a:xfrm flipH="1">
                <a:off x="1743400" y="1591893"/>
                <a:ext cx="1257018" cy="704936"/>
              </a:xfrm>
              <a:custGeom>
                <a:avLst/>
                <a:gdLst>
                  <a:gd name="T0" fmla="*/ 10774 w 21549"/>
                  <a:gd name="T1" fmla="*/ 10800 h 21600"/>
                  <a:gd name="T2" fmla="*/ 10774 w 21549"/>
                  <a:gd name="T3" fmla="*/ 10800 h 21600"/>
                  <a:gd name="T4" fmla="*/ 10774 w 21549"/>
                  <a:gd name="T5" fmla="*/ 10800 h 21600"/>
                  <a:gd name="T6" fmla="*/ 10774 w 21549"/>
                  <a:gd name="T7" fmla="*/ 10800 h 21600"/>
                </a:gdLst>
                <a:ahLst/>
                <a:cxnLst>
                  <a:cxn ang="0">
                    <a:pos x="T0" y="T1"/>
                  </a:cxn>
                  <a:cxn ang="0">
                    <a:pos x="T2" y="T3"/>
                  </a:cxn>
                  <a:cxn ang="0">
                    <a:pos x="T4" y="T5"/>
                  </a:cxn>
                  <a:cxn ang="0">
                    <a:pos x="T6" y="T7"/>
                  </a:cxn>
                </a:cxnLst>
                <a:rect l="0" t="0" r="r" b="b"/>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chemeClr val="accent1">
                  <a:lumMod val="75000"/>
                </a:schemeClr>
              </a:solidFill>
              <a:ln w="9525" cap="rnd" cmpd="sng">
                <a:noFill/>
              </a:ln>
              <a:effectLst/>
            </p:spPr>
            <p:txBody>
              <a:bodyPr lIns="0" tIns="0" rIns="0" bIns="0"/>
              <a:lstStyle/>
              <a:p>
                <a:pPr>
                  <a:defRPr/>
                </a:pPr>
                <a:endParaRPr lang="en-US" sz="1600" dirty="0">
                  <a:solidFill>
                    <a:srgbClr val="5F5F5F"/>
                  </a:solidFill>
                  <a:sym typeface="Arial" charset="0"/>
                </a:endParaRPr>
              </a:p>
            </p:txBody>
          </p:sp>
        </p:grpSp>
        <p:pic>
          <p:nvPicPr>
            <p:cNvPr id="30762" name="Picture 80"/>
            <p:cNvPicPr>
              <a:picLocks noChangeAspect="1"/>
            </p:cNvPicPr>
            <p:nvPr/>
          </p:nvPicPr>
          <p:blipFill>
            <a:blip r:embed="rId9" cstate="print"/>
            <a:srcRect l="10744" t="25529" r="8725" b="22079"/>
            <a:stretch>
              <a:fillRect/>
            </a:stretch>
          </p:blipFill>
          <p:spPr bwMode="auto">
            <a:xfrm>
              <a:off x="4792339" y="1514528"/>
              <a:ext cx="762000" cy="201706"/>
            </a:xfrm>
            <a:prstGeom prst="rect">
              <a:avLst/>
            </a:prstGeom>
            <a:noFill/>
            <a:ln w="9525">
              <a:noFill/>
              <a:miter lim="800000"/>
              <a:headEnd/>
              <a:tailEnd/>
            </a:ln>
          </p:spPr>
        </p:pic>
      </p:grpSp>
      <p:cxnSp>
        <p:nvCxnSpPr>
          <p:cNvPr id="219" name="Elbow Connector 218"/>
          <p:cNvCxnSpPr/>
          <p:nvPr/>
        </p:nvCxnSpPr>
        <p:spPr>
          <a:xfrm rot="16200000" flipH="1">
            <a:off x="1341438" y="3581401"/>
            <a:ext cx="473075"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2" name="Elbow Connector 221"/>
          <p:cNvCxnSpPr/>
          <p:nvPr/>
        </p:nvCxnSpPr>
        <p:spPr>
          <a:xfrm rot="5400000">
            <a:off x="2155831" y="3422651"/>
            <a:ext cx="790575"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3" name="Elbow Connector 222"/>
          <p:cNvCxnSpPr/>
          <p:nvPr/>
        </p:nvCxnSpPr>
        <p:spPr>
          <a:xfrm rot="16200000" flipH="1">
            <a:off x="3201988" y="3581401"/>
            <a:ext cx="473075"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0741" name="Picture 378885"/>
          <p:cNvPicPr>
            <a:picLocks noChangeAspect="1"/>
          </p:cNvPicPr>
          <p:nvPr/>
        </p:nvPicPr>
        <p:blipFill>
          <a:blip r:embed="rId10" cstate="print"/>
          <a:srcRect/>
          <a:stretch>
            <a:fillRect/>
          </a:stretch>
        </p:blipFill>
        <p:spPr bwMode="auto">
          <a:xfrm>
            <a:off x="2782893" y="3003552"/>
            <a:ext cx="1398586" cy="263525"/>
          </a:xfrm>
          <a:prstGeom prst="rect">
            <a:avLst/>
          </a:prstGeom>
          <a:noFill/>
          <a:ln w="9525">
            <a:noFill/>
            <a:miter lim="800000"/>
            <a:headEnd/>
            <a:tailEnd/>
          </a:ln>
        </p:spPr>
      </p:pic>
      <p:cxnSp>
        <p:nvCxnSpPr>
          <p:cNvPr id="233" name="Elbow Connector 232"/>
          <p:cNvCxnSpPr/>
          <p:nvPr/>
        </p:nvCxnSpPr>
        <p:spPr>
          <a:xfrm rot="5400000">
            <a:off x="5137156" y="3536951"/>
            <a:ext cx="561975"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4" name="Elbow Connector 233"/>
          <p:cNvCxnSpPr/>
          <p:nvPr/>
        </p:nvCxnSpPr>
        <p:spPr>
          <a:xfrm rot="16200000" flipH="1">
            <a:off x="6483352" y="3581401"/>
            <a:ext cx="473075"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0744" name="Picture 378887" descr="oracle-SOA.png"/>
          <p:cNvPicPr>
            <a:picLocks noChangeAspect="1"/>
          </p:cNvPicPr>
          <p:nvPr/>
        </p:nvPicPr>
        <p:blipFill>
          <a:blip r:embed="rId11" cstate="print"/>
          <a:srcRect/>
          <a:stretch>
            <a:fillRect/>
          </a:stretch>
        </p:blipFill>
        <p:spPr bwMode="auto">
          <a:xfrm>
            <a:off x="5980114" y="2974975"/>
            <a:ext cx="1093787" cy="279400"/>
          </a:xfrm>
          <a:prstGeom prst="rect">
            <a:avLst/>
          </a:prstGeom>
          <a:noFill/>
          <a:ln w="9525">
            <a:noFill/>
            <a:miter lim="800000"/>
            <a:headEnd/>
            <a:tailEnd/>
          </a:ln>
        </p:spPr>
      </p:pic>
      <p:pic>
        <p:nvPicPr>
          <p:cNvPr id="30745" name="Picture 237"/>
          <p:cNvPicPr>
            <a:picLocks noChangeAspect="1"/>
          </p:cNvPicPr>
          <p:nvPr/>
        </p:nvPicPr>
        <p:blipFill>
          <a:blip r:embed="rId12" cstate="print"/>
          <a:srcRect/>
          <a:stretch>
            <a:fillRect/>
          </a:stretch>
        </p:blipFill>
        <p:spPr bwMode="auto">
          <a:xfrm>
            <a:off x="2170115" y="5583239"/>
            <a:ext cx="766762" cy="381000"/>
          </a:xfrm>
          <a:prstGeom prst="rect">
            <a:avLst/>
          </a:prstGeom>
          <a:noFill/>
          <a:ln w="9525">
            <a:noFill/>
            <a:miter lim="800000"/>
            <a:headEnd/>
            <a:tailEnd/>
          </a:ln>
        </p:spPr>
      </p:pic>
      <p:pic>
        <p:nvPicPr>
          <p:cNvPr id="30746" name="Picture 378890" descr="oracle-siebel.png"/>
          <p:cNvPicPr>
            <a:picLocks noChangeAspect="1"/>
          </p:cNvPicPr>
          <p:nvPr/>
        </p:nvPicPr>
        <p:blipFill>
          <a:blip r:embed="rId13" cstate="print"/>
          <a:srcRect/>
          <a:stretch>
            <a:fillRect/>
          </a:stretch>
        </p:blipFill>
        <p:spPr bwMode="auto">
          <a:xfrm>
            <a:off x="939803" y="5280032"/>
            <a:ext cx="1052513" cy="352425"/>
          </a:xfrm>
          <a:prstGeom prst="rect">
            <a:avLst/>
          </a:prstGeom>
          <a:noFill/>
          <a:ln w="9525">
            <a:noFill/>
            <a:miter lim="800000"/>
            <a:headEnd/>
            <a:tailEnd/>
          </a:ln>
        </p:spPr>
      </p:pic>
      <p:pic>
        <p:nvPicPr>
          <p:cNvPr id="30747" name="Picture 378891" descr="oracle-ebiz.png"/>
          <p:cNvPicPr>
            <a:picLocks noChangeAspect="1"/>
          </p:cNvPicPr>
          <p:nvPr/>
        </p:nvPicPr>
        <p:blipFill>
          <a:blip r:embed="rId14" cstate="print"/>
          <a:srcRect/>
          <a:stretch>
            <a:fillRect/>
          </a:stretch>
        </p:blipFill>
        <p:spPr bwMode="auto">
          <a:xfrm>
            <a:off x="3070230" y="5273676"/>
            <a:ext cx="1074737" cy="339725"/>
          </a:xfrm>
          <a:prstGeom prst="rect">
            <a:avLst/>
          </a:prstGeom>
          <a:noFill/>
          <a:ln w="9525">
            <a:noFill/>
            <a:miter lim="800000"/>
            <a:headEnd/>
            <a:tailEnd/>
          </a:ln>
        </p:spPr>
      </p:pic>
      <p:sp>
        <p:nvSpPr>
          <p:cNvPr id="241" name="TextBox 21"/>
          <p:cNvSpPr txBox="1">
            <a:spLocks noChangeArrowheads="1"/>
          </p:cNvSpPr>
          <p:nvPr/>
        </p:nvSpPr>
        <p:spPr bwMode="auto">
          <a:xfrm>
            <a:off x="6142038" y="5561017"/>
            <a:ext cx="1301750" cy="473075"/>
          </a:xfrm>
          <a:prstGeom prst="rect">
            <a:avLst/>
          </a:prstGeom>
          <a:noFill/>
          <a:ln w="9525">
            <a:noFill/>
            <a:miter lim="800000"/>
            <a:headEnd/>
            <a:tailEnd/>
          </a:ln>
        </p:spPr>
        <p:txBody>
          <a:bodyPr wrap="none" lIns="0" tIns="0" rIns="0" bIns="0" anchor="ctr"/>
          <a:lstStyle/>
          <a:p>
            <a:pPr algn="ctr">
              <a:defRPr/>
            </a:pPr>
            <a:r>
              <a:rPr lang="en-US" sz="1300" b="1" cap="all" dirty="0">
                <a:solidFill>
                  <a:srgbClr val="8DA6B1">
                    <a:lumMod val="75000"/>
                  </a:srgbClr>
                </a:solidFill>
              </a:rPr>
              <a:t>MAINFRAME, </a:t>
            </a:r>
            <a:br>
              <a:rPr lang="en-US" sz="1300" b="1" cap="all" dirty="0">
                <a:solidFill>
                  <a:srgbClr val="8DA6B1">
                    <a:lumMod val="75000"/>
                  </a:srgbClr>
                </a:solidFill>
              </a:rPr>
            </a:br>
            <a:r>
              <a:rPr lang="en-US" sz="1300" b="1" cap="all" dirty="0">
                <a:solidFill>
                  <a:srgbClr val="8DA6B1">
                    <a:lumMod val="75000"/>
                  </a:srgbClr>
                </a:solidFill>
              </a:rPr>
              <a:t>Custom Apps</a:t>
            </a:r>
            <a:endParaRPr lang="en-US" sz="1300" cap="all" dirty="0">
              <a:solidFill>
                <a:srgbClr val="8DA6B1">
                  <a:lumMod val="75000"/>
                </a:srgbClr>
              </a:solidFill>
            </a:endParaRPr>
          </a:p>
        </p:txBody>
      </p:sp>
      <p:cxnSp>
        <p:nvCxnSpPr>
          <p:cNvPr id="243" name="Elbow Connector 242"/>
          <p:cNvCxnSpPr/>
          <p:nvPr/>
        </p:nvCxnSpPr>
        <p:spPr>
          <a:xfrm rot="16200000" flipH="1">
            <a:off x="1250161" y="4869657"/>
            <a:ext cx="474663"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5" name="Elbow Connector 244"/>
          <p:cNvCxnSpPr/>
          <p:nvPr/>
        </p:nvCxnSpPr>
        <p:spPr>
          <a:xfrm rot="16200000" flipH="1">
            <a:off x="3366298" y="4869657"/>
            <a:ext cx="474663"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7" name="Group 9"/>
          <p:cNvGrpSpPr>
            <a:grpSpLocks/>
          </p:cNvGrpSpPr>
          <p:nvPr/>
        </p:nvGrpSpPr>
        <p:grpSpPr bwMode="auto">
          <a:xfrm>
            <a:off x="2546356" y="4632329"/>
            <a:ext cx="4232275" cy="676275"/>
            <a:chOff x="1909954" y="3501841"/>
            <a:chExt cx="3175740" cy="355775"/>
          </a:xfrm>
        </p:grpSpPr>
        <p:cxnSp>
          <p:nvCxnSpPr>
            <p:cNvPr id="246" name="Elbow Connector 245"/>
            <p:cNvCxnSpPr/>
            <p:nvPr/>
          </p:nvCxnSpPr>
          <p:spPr>
            <a:xfrm rot="16200000" flipH="1">
              <a:off x="4907806" y="3679729"/>
              <a:ext cx="355775"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7" name="Elbow Connector 246"/>
            <p:cNvCxnSpPr/>
            <p:nvPr/>
          </p:nvCxnSpPr>
          <p:spPr>
            <a:xfrm rot="16200000" flipH="1">
              <a:off x="3319937" y="3679729"/>
              <a:ext cx="355775" cy="0"/>
            </a:xfrm>
            <a:prstGeom prst="bentConnector3">
              <a:avLst>
                <a:gd name="adj1" fmla="val 563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8" name="Elbow Connector 247"/>
            <p:cNvCxnSpPr/>
            <p:nvPr/>
          </p:nvCxnSpPr>
          <p:spPr>
            <a:xfrm rot="16200000" flipH="1">
              <a:off x="1732066" y="3679729"/>
              <a:ext cx="355775"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pic>
        <p:nvPicPr>
          <p:cNvPr id="30752" name="Picture 1" descr="netsuite-logo-600x500.png"/>
          <p:cNvPicPr>
            <a:picLocks noChangeAspect="1"/>
          </p:cNvPicPr>
          <p:nvPr/>
        </p:nvPicPr>
        <p:blipFill>
          <a:blip r:embed="rId15" cstate="print"/>
          <a:srcRect/>
          <a:stretch>
            <a:fillRect/>
          </a:stretch>
        </p:blipFill>
        <p:spPr bwMode="auto">
          <a:xfrm>
            <a:off x="3941764" y="2130425"/>
            <a:ext cx="992187" cy="827088"/>
          </a:xfrm>
          <a:prstGeom prst="rect">
            <a:avLst/>
          </a:prstGeom>
          <a:noFill/>
          <a:ln w="9525">
            <a:noFill/>
            <a:miter lim="800000"/>
            <a:headEnd/>
            <a:tailEnd/>
          </a:ln>
        </p:spPr>
      </p:pic>
      <p:cxnSp>
        <p:nvCxnSpPr>
          <p:cNvPr id="87" name="Elbow Connector 86"/>
          <p:cNvCxnSpPr/>
          <p:nvPr/>
        </p:nvCxnSpPr>
        <p:spPr>
          <a:xfrm rot="5400000">
            <a:off x="4049719" y="3422651"/>
            <a:ext cx="790575"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1" name="Elbow Connector 90"/>
          <p:cNvCxnSpPr/>
          <p:nvPr/>
        </p:nvCxnSpPr>
        <p:spPr>
          <a:xfrm rot="16200000" flipH="1">
            <a:off x="5484024" y="4869657"/>
            <a:ext cx="474663" cy="0"/>
          </a:xfrm>
          <a:prstGeom prst="bentConnector3">
            <a:avLst>
              <a:gd name="adj1" fmla="val 563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0755" name="Picture 7"/>
          <p:cNvPicPr>
            <a:picLocks noChangeAspect="1"/>
          </p:cNvPicPr>
          <p:nvPr/>
        </p:nvPicPr>
        <p:blipFill>
          <a:blip r:embed="rId16" cstate="print"/>
          <a:srcRect l="6667" t="16341" r="6667" b="16341"/>
          <a:stretch>
            <a:fillRect/>
          </a:stretch>
        </p:blipFill>
        <p:spPr bwMode="auto">
          <a:xfrm>
            <a:off x="4198940" y="5602289"/>
            <a:ext cx="996950" cy="371475"/>
          </a:xfrm>
          <a:prstGeom prst="rect">
            <a:avLst/>
          </a:prstGeom>
          <a:noFill/>
          <a:ln w="9525">
            <a:noFill/>
            <a:miter lim="800000"/>
            <a:headEnd/>
            <a:tailEnd/>
          </a:ln>
        </p:spPr>
      </p:pic>
      <p:pic>
        <p:nvPicPr>
          <p:cNvPr id="30756" name="Picture 8" descr="Screen Shot 2014-04-08 at 5.56.03 PM.png"/>
          <p:cNvPicPr>
            <a:picLocks noChangeAspect="1"/>
          </p:cNvPicPr>
          <p:nvPr/>
        </p:nvPicPr>
        <p:blipFill>
          <a:blip r:embed="rId17" cstate="print"/>
          <a:srcRect l="16458" t="12834" r="17513" b="12834"/>
          <a:stretch>
            <a:fillRect/>
          </a:stretch>
        </p:blipFill>
        <p:spPr bwMode="auto">
          <a:xfrm>
            <a:off x="5230816" y="5257805"/>
            <a:ext cx="1025525" cy="361951"/>
          </a:xfrm>
          <a:prstGeom prst="rect">
            <a:avLst/>
          </a:prstGeom>
          <a:noFill/>
          <a:ln w="9525">
            <a:noFill/>
            <a:miter lim="800000"/>
            <a:headEnd/>
            <a:tailEnd/>
          </a:ln>
        </p:spPr>
      </p:pic>
      <p:sp>
        <p:nvSpPr>
          <p:cNvPr id="90" name="Title 1"/>
          <p:cNvSpPr txBox="1">
            <a:spLocks/>
          </p:cNvSpPr>
          <p:nvPr/>
        </p:nvSpPr>
        <p:spPr bwMode="auto">
          <a:xfrm>
            <a:off x="585152" y="436880"/>
            <a:ext cx="8252460"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Cloud Adapters</a:t>
            </a:r>
            <a:endParaRPr lang="en-US" i="1" dirty="0"/>
          </a:p>
        </p:txBody>
      </p:sp>
      <p:sp>
        <p:nvSpPr>
          <p:cNvPr id="92"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Bridging Cloud Applications With On-Premise</a:t>
            </a:r>
          </a:p>
        </p:txBody>
      </p:sp>
      <p:sp>
        <p:nvSpPr>
          <p:cNvPr id="88"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29</a:t>
            </a:fld>
            <a:endParaRPr lang="en-US" sz="850" dirty="0"/>
          </a:p>
        </p:txBody>
      </p:sp>
    </p:spTree>
    <p:extLst>
      <p:ext uri="{BB962C8B-B14F-4D97-AF65-F5344CB8AC3E}">
        <p14:creationId xmlns="" xmlns:p14="http://schemas.microsoft.com/office/powerpoint/2010/main" val="645714762"/>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txBox="1">
            <a:spLocks/>
          </p:cNvSpPr>
          <p:nvPr/>
        </p:nvSpPr>
        <p:spPr bwMode="auto">
          <a:xfrm>
            <a:off x="585152" y="436880"/>
            <a:ext cx="6728460"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a:t>Oracle’s </a:t>
            </a:r>
            <a:r>
              <a:rPr lang="en-US" dirty="0" smtClean="0"/>
              <a:t>Cloud Services</a:t>
            </a:r>
            <a:endParaRPr lang="en-US" dirty="0"/>
          </a:p>
        </p:txBody>
      </p:sp>
      <p:sp>
        <p:nvSpPr>
          <p:cNvPr id="69" name="Text Placeholder 5"/>
          <p:cNvSpPr txBox="1">
            <a:spLocks/>
          </p:cNvSpPr>
          <p:nvPr/>
        </p:nvSpPr>
        <p:spPr bwMode="auto">
          <a:xfrm>
            <a:off x="585154" y="943178"/>
            <a:ext cx="7642858"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To Cross The “Cloud Chasm”</a:t>
            </a:r>
            <a:endParaRPr lang="en-US" dirty="0">
              <a:solidFill>
                <a:schemeClr val="tx1"/>
              </a:solidFill>
            </a:endParaRPr>
          </a:p>
        </p:txBody>
      </p:sp>
      <p:sp>
        <p:nvSpPr>
          <p:cNvPr id="130" name="TextBox 129"/>
          <p:cNvSpPr txBox="1"/>
          <p:nvPr/>
        </p:nvSpPr>
        <p:spPr>
          <a:xfrm>
            <a:off x="3972846" y="4246979"/>
            <a:ext cx="1857129" cy="716907"/>
          </a:xfrm>
          <a:prstGeom prst="rect">
            <a:avLst/>
          </a:prstGeom>
          <a:noFill/>
        </p:spPr>
        <p:txBody>
          <a:bodyPr wrap="square" lIns="0" tIns="0" rIns="0" bIns="0" rtlCol="0">
            <a:noAutofit/>
          </a:bodyPr>
          <a:lstStyle/>
          <a:p>
            <a:pPr algn="ctr">
              <a:lnSpc>
                <a:spcPct val="90000"/>
              </a:lnSpc>
            </a:pPr>
            <a:r>
              <a:rPr lang="en-US" b="1" dirty="0" smtClean="0">
                <a:latin typeface="+mn-lt"/>
              </a:rPr>
              <a:t>Deployment Choice</a:t>
            </a:r>
          </a:p>
          <a:p>
            <a:pPr algn="ctr">
              <a:lnSpc>
                <a:spcPct val="90000"/>
              </a:lnSpc>
            </a:pPr>
            <a:r>
              <a:rPr lang="en-US" b="1" dirty="0" smtClean="0">
                <a:latin typeface="+mn-lt"/>
              </a:rPr>
              <a:t>Public or Private Cloud</a:t>
            </a:r>
          </a:p>
        </p:txBody>
      </p:sp>
      <p:grpSp>
        <p:nvGrpSpPr>
          <p:cNvPr id="2" name="Group 8"/>
          <p:cNvGrpSpPr/>
          <p:nvPr/>
        </p:nvGrpSpPr>
        <p:grpSpPr>
          <a:xfrm>
            <a:off x="208157" y="1517301"/>
            <a:ext cx="4112634" cy="2692959"/>
            <a:chOff x="208157" y="1517301"/>
            <a:chExt cx="4112634" cy="2692959"/>
          </a:xfrm>
        </p:grpSpPr>
        <p:grpSp>
          <p:nvGrpSpPr>
            <p:cNvPr id="3" name="Group 4"/>
            <p:cNvGrpSpPr/>
            <p:nvPr/>
          </p:nvGrpSpPr>
          <p:grpSpPr>
            <a:xfrm>
              <a:off x="208157" y="1517301"/>
              <a:ext cx="4112634" cy="2692959"/>
              <a:chOff x="208157" y="1517301"/>
              <a:chExt cx="4112634" cy="2692959"/>
            </a:xfrm>
          </p:grpSpPr>
          <p:pic>
            <p:nvPicPr>
              <p:cNvPr id="50" name="Picture 3" descr="C:\Users\Paul\Desktop\ORACLE Open World\Paul's GFX\two arrow boxes (left).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3025" y="1583592"/>
                <a:ext cx="4097766" cy="2566377"/>
              </a:xfrm>
              <a:prstGeom prst="rect">
                <a:avLst/>
              </a:prstGeom>
              <a:noFill/>
              <a:extLst>
                <a:ext uri="{909E8E84-426E-40DD-AFC4-6F175D3DCCD1}">
                  <a14:hiddenFill xmlns:a14="http://schemas.microsoft.com/office/drawing/2010/main" xmlns="">
                    <a:solidFill>
                      <a:srgbClr val="FFFFFF"/>
                    </a:solidFill>
                  </a14:hiddenFill>
                </a:ext>
              </a:extLst>
            </p:spPr>
          </p:pic>
          <p:sp>
            <p:nvSpPr>
              <p:cNvPr id="52" name="Rectangle 51"/>
              <p:cNvSpPr/>
              <p:nvPr/>
            </p:nvSpPr>
            <p:spPr>
              <a:xfrm>
                <a:off x="208157" y="1517301"/>
                <a:ext cx="4072442" cy="2692959"/>
              </a:xfrm>
              <a:prstGeom prst="rect">
                <a:avLst/>
              </a:prstGeom>
              <a:gradFill flip="none" rotWithShape="1">
                <a:gsLst>
                  <a:gs pos="52000">
                    <a:srgbClr val="FFFFFF">
                      <a:alpha val="88000"/>
                    </a:srgbClr>
                  </a:gs>
                  <a:gs pos="0">
                    <a:schemeClr val="bg1">
                      <a:alpha val="51000"/>
                    </a:schemeClr>
                  </a:gs>
                  <a:gs pos="100000">
                    <a:schemeClr val="bg1"/>
                  </a:gs>
                </a:gsLst>
                <a:lin ang="108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66" name="TextBox 65"/>
              <p:cNvSpPr txBox="1"/>
              <p:nvPr/>
            </p:nvSpPr>
            <p:spPr>
              <a:xfrm>
                <a:off x="227012" y="1680893"/>
                <a:ext cx="2950468" cy="609600"/>
              </a:xfrm>
              <a:prstGeom prst="rect">
                <a:avLst/>
              </a:prstGeom>
              <a:noFill/>
            </p:spPr>
            <p:txBody>
              <a:bodyPr wrap="square" lIns="0" tIns="0" rIns="0" bIns="0" rtlCol="0">
                <a:noAutofit/>
              </a:bodyPr>
              <a:lstStyle/>
              <a:p>
                <a:pPr algn="ctr">
                  <a:lnSpc>
                    <a:spcPct val="90000"/>
                  </a:lnSpc>
                </a:pPr>
                <a:r>
                  <a:rPr lang="en-US" b="1" dirty="0" smtClean="0">
                    <a:latin typeface="+mn-lt"/>
                  </a:rPr>
                  <a:t>High Performance, Scalable &amp; Elastic Infrastructure (IaaS)</a:t>
                </a:r>
                <a:endParaRPr lang="en-US" b="1" dirty="0">
                  <a:latin typeface="+mn-lt"/>
                </a:endParaRPr>
              </a:p>
            </p:txBody>
          </p:sp>
        </p:grpSp>
        <p:grpSp>
          <p:nvGrpSpPr>
            <p:cNvPr id="4" name="Group 6"/>
            <p:cNvGrpSpPr/>
            <p:nvPr/>
          </p:nvGrpSpPr>
          <p:grpSpPr>
            <a:xfrm>
              <a:off x="347288" y="2554638"/>
              <a:ext cx="2726443" cy="1373636"/>
              <a:chOff x="347288" y="2554638"/>
              <a:chExt cx="2726443" cy="1373636"/>
            </a:xfrm>
          </p:grpSpPr>
          <p:sp>
            <p:nvSpPr>
              <p:cNvPr id="68" name="Rectangle 67"/>
              <p:cNvSpPr/>
              <p:nvPr/>
            </p:nvSpPr>
            <p:spPr>
              <a:xfrm>
                <a:off x="347288" y="3448143"/>
                <a:ext cx="2726443" cy="480131"/>
              </a:xfrm>
              <a:prstGeom prst="rect">
                <a:avLst/>
              </a:prstGeom>
              <a:noFill/>
            </p:spPr>
            <p:txBody>
              <a:bodyPr wrap="square">
                <a:spAutoFit/>
              </a:bodyPr>
              <a:lstStyle/>
              <a:p>
                <a:pPr lvl="0" algn="ctr">
                  <a:lnSpc>
                    <a:spcPct val="90000"/>
                  </a:lnSpc>
                </a:pPr>
                <a:r>
                  <a:rPr lang="en-US" sz="1400" dirty="0" smtClean="0">
                    <a:latin typeface="+mn-lt"/>
                  </a:rPr>
                  <a:t>Compute, Storage </a:t>
                </a:r>
                <a:br>
                  <a:rPr lang="en-US" sz="1400" dirty="0" smtClean="0">
                    <a:latin typeface="+mn-lt"/>
                  </a:rPr>
                </a:br>
                <a:r>
                  <a:rPr lang="en-US" sz="1400" dirty="0" smtClean="0">
                    <a:latin typeface="+mn-lt"/>
                  </a:rPr>
                  <a:t>&amp; Network Services</a:t>
                </a:r>
                <a:endParaRPr lang="en-US" sz="1400" dirty="0">
                  <a:latin typeface="+mn-lt"/>
                </a:endParaRPr>
              </a:p>
            </p:txBody>
          </p:sp>
          <p:grpSp>
            <p:nvGrpSpPr>
              <p:cNvPr id="5" name="Group 11"/>
              <p:cNvGrpSpPr/>
              <p:nvPr/>
            </p:nvGrpSpPr>
            <p:grpSpPr>
              <a:xfrm>
                <a:off x="826045" y="2554638"/>
                <a:ext cx="1686700" cy="876566"/>
                <a:chOff x="714529" y="2584373"/>
                <a:chExt cx="2274849" cy="1182223"/>
              </a:xfrm>
            </p:grpSpPr>
            <p:pic>
              <p:nvPicPr>
                <p:cNvPr id="64" name="Picture 5" descr="C:\Users\Paul\Desktop\slide 12 icons (comput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1653" y="2584373"/>
                  <a:ext cx="847725" cy="811213"/>
                </a:xfrm>
                <a:prstGeom prst="rect">
                  <a:avLst/>
                </a:prstGeom>
                <a:noFill/>
                <a:extLst>
                  <a:ext uri="{909E8E84-426E-40DD-AFC4-6F175D3DCCD1}">
                    <a14:hiddenFill xmlns:a14="http://schemas.microsoft.com/office/drawing/2010/main" xmlns="">
                      <a:solidFill>
                        <a:srgbClr val="FFFFFF"/>
                      </a:solidFill>
                    </a14:hiddenFill>
                  </a:ext>
                </a:extLst>
              </p:spPr>
            </p:pic>
            <p:pic>
              <p:nvPicPr>
                <p:cNvPr id="72" name="Picture 2" descr="C:\Users\Paul\Desktop\slide 12 icons (storage).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14529" y="2772085"/>
                  <a:ext cx="981075" cy="658813"/>
                </a:xfrm>
                <a:prstGeom prst="rect">
                  <a:avLst/>
                </a:prstGeom>
                <a:noFill/>
                <a:extLst>
                  <a:ext uri="{909E8E84-426E-40DD-AFC4-6F175D3DCCD1}">
                    <a14:hiddenFill xmlns:a14="http://schemas.microsoft.com/office/drawing/2010/main" xmlns="">
                      <a:solidFill>
                        <a:srgbClr val="FFFFFF"/>
                      </a:solidFill>
                    </a14:hiddenFill>
                  </a:ext>
                </a:extLst>
              </p:spPr>
            </p:pic>
            <p:pic>
              <p:nvPicPr>
                <p:cNvPr id="73" name="Picture 4" descr="C:\Users\Paul\Desktop\slide 12 icons (network).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44096" y="3163346"/>
                  <a:ext cx="749300" cy="603250"/>
                </a:xfrm>
                <a:prstGeom prst="rect">
                  <a:avLst/>
                </a:prstGeom>
                <a:noFill/>
                <a:extLst>
                  <a:ext uri="{909E8E84-426E-40DD-AFC4-6F175D3DCCD1}">
                    <a14:hiddenFill xmlns:a14="http://schemas.microsoft.com/office/drawing/2010/main" xmlns="">
                      <a:solidFill>
                        <a:srgbClr val="FFFFFF"/>
                      </a:solidFill>
                    </a14:hiddenFill>
                  </a:ext>
                </a:extLst>
              </p:spPr>
            </p:pic>
          </p:grpSp>
        </p:grpSp>
      </p:grpSp>
      <p:grpSp>
        <p:nvGrpSpPr>
          <p:cNvPr id="6" name="Group 9"/>
          <p:cNvGrpSpPr/>
          <p:nvPr/>
        </p:nvGrpSpPr>
        <p:grpSpPr>
          <a:xfrm>
            <a:off x="5321195" y="1529026"/>
            <a:ext cx="6939567" cy="2715873"/>
            <a:chOff x="5321195" y="1529026"/>
            <a:chExt cx="6939567" cy="2715873"/>
          </a:xfrm>
        </p:grpSpPr>
        <p:grpSp>
          <p:nvGrpSpPr>
            <p:cNvPr id="7" name="Group 5"/>
            <p:cNvGrpSpPr/>
            <p:nvPr/>
          </p:nvGrpSpPr>
          <p:grpSpPr>
            <a:xfrm>
              <a:off x="5321195" y="1529026"/>
              <a:ext cx="6939567" cy="2715873"/>
              <a:chOff x="5321195" y="1529026"/>
              <a:chExt cx="6939567" cy="2715873"/>
            </a:xfrm>
          </p:grpSpPr>
          <p:pic>
            <p:nvPicPr>
              <p:cNvPr id="4100" name="Picture 4" descr="C:\Users\Paul\Desktop\ORACLE Open World\Paul's GFX\two arrow boxes (right).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321195" y="1587641"/>
                <a:ext cx="6680200" cy="2572378"/>
              </a:xfrm>
              <a:prstGeom prst="rect">
                <a:avLst/>
              </a:prstGeom>
              <a:noFill/>
              <a:extLst>
                <a:ext uri="{909E8E84-426E-40DD-AFC4-6F175D3DCCD1}">
                  <a14:hiddenFill xmlns:a14="http://schemas.microsoft.com/office/drawing/2010/main" xmlns="">
                    <a:solidFill>
                      <a:srgbClr val="FFFFFF"/>
                    </a:solidFill>
                  </a14:hiddenFill>
                </a:ext>
              </a:extLst>
            </p:spPr>
          </p:pic>
          <p:sp>
            <p:nvSpPr>
              <p:cNvPr id="53" name="Rectangle 52"/>
              <p:cNvSpPr/>
              <p:nvPr/>
            </p:nvSpPr>
            <p:spPr>
              <a:xfrm flipH="1">
                <a:off x="5325626" y="1529026"/>
                <a:ext cx="6672106" cy="2692959"/>
              </a:xfrm>
              <a:prstGeom prst="rect">
                <a:avLst/>
              </a:prstGeom>
              <a:gradFill flip="none" rotWithShape="1">
                <a:gsLst>
                  <a:gs pos="52000">
                    <a:srgbClr val="FFFFFF">
                      <a:alpha val="88000"/>
                    </a:srgbClr>
                  </a:gs>
                  <a:gs pos="0">
                    <a:schemeClr val="bg1">
                      <a:alpha val="51000"/>
                    </a:schemeClr>
                  </a:gs>
                  <a:gs pos="100000">
                    <a:schemeClr val="bg1"/>
                  </a:gs>
                </a:gsLst>
                <a:lin ang="108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71" name="Rectangle 70"/>
              <p:cNvSpPr/>
              <p:nvPr/>
            </p:nvSpPr>
            <p:spPr>
              <a:xfrm flipH="1">
                <a:off x="6616390" y="1533331"/>
                <a:ext cx="5382776" cy="2711568"/>
              </a:xfrm>
              <a:prstGeom prst="rect">
                <a:avLst/>
              </a:prstGeom>
              <a:gradFill flip="none" rotWithShape="1">
                <a:gsLst>
                  <a:gs pos="0">
                    <a:schemeClr val="bg1">
                      <a:alpha val="0"/>
                    </a:schemeClr>
                  </a:gs>
                  <a:gs pos="100000">
                    <a:schemeClr val="bg1"/>
                  </a:gs>
                </a:gsLst>
                <a:lin ang="108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47" name="TextBox 146"/>
              <p:cNvSpPr txBox="1"/>
              <p:nvPr/>
            </p:nvSpPr>
            <p:spPr>
              <a:xfrm>
                <a:off x="6207920" y="1662169"/>
                <a:ext cx="6052842" cy="609600"/>
              </a:xfrm>
              <a:prstGeom prst="rect">
                <a:avLst/>
              </a:prstGeom>
              <a:noFill/>
            </p:spPr>
            <p:txBody>
              <a:bodyPr wrap="square" lIns="0" tIns="0" rIns="0" bIns="0" rtlCol="0">
                <a:noAutofit/>
              </a:bodyPr>
              <a:lstStyle/>
              <a:p>
                <a:pPr algn="ctr">
                  <a:lnSpc>
                    <a:spcPct val="90000"/>
                  </a:lnSpc>
                </a:pPr>
                <a:r>
                  <a:rPr lang="en-US" b="1" dirty="0">
                    <a:latin typeface="+mn-lt"/>
                  </a:rPr>
                  <a:t>One Platform (PaaS) for All On-premise, </a:t>
                </a:r>
                <a:br>
                  <a:rPr lang="en-US" b="1" dirty="0">
                    <a:latin typeface="+mn-lt"/>
                  </a:rPr>
                </a:br>
                <a:r>
                  <a:rPr lang="en-US" b="1" dirty="0">
                    <a:latin typeface="+mn-lt"/>
                  </a:rPr>
                  <a:t>Cloud &amp; Mobile Innovations</a:t>
                </a:r>
              </a:p>
            </p:txBody>
          </p:sp>
        </p:grpSp>
        <p:grpSp>
          <p:nvGrpSpPr>
            <p:cNvPr id="8" name="Group 7"/>
            <p:cNvGrpSpPr/>
            <p:nvPr/>
          </p:nvGrpSpPr>
          <p:grpSpPr>
            <a:xfrm>
              <a:off x="7719984" y="2321498"/>
              <a:ext cx="2605639" cy="1737547"/>
              <a:chOff x="7511826" y="2157947"/>
              <a:chExt cx="2942046" cy="1961877"/>
            </a:xfrm>
          </p:grpSpPr>
          <p:graphicFrame>
            <p:nvGraphicFramePr>
              <p:cNvPr id="145" name="Diagram 144"/>
              <p:cNvGraphicFramePr/>
              <p:nvPr>
                <p:extLst>
                  <p:ext uri="{D42A27DB-BD31-4B8C-83A1-F6EECF244321}">
                    <p14:modId xmlns:p14="http://schemas.microsoft.com/office/powerpoint/2010/main" xmlns="" val="3353299731"/>
                  </p:ext>
                </p:extLst>
              </p:nvPr>
            </p:nvGraphicFramePr>
            <p:xfrm>
              <a:off x="7511826" y="2157947"/>
              <a:ext cx="2942046" cy="19618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5" name="Rectangle 54"/>
              <p:cNvSpPr/>
              <p:nvPr/>
            </p:nvSpPr>
            <p:spPr>
              <a:xfrm>
                <a:off x="8173035" y="2830957"/>
                <a:ext cx="1608667" cy="681888"/>
              </a:xfrm>
              <a:prstGeom prst="rect">
                <a:avLst/>
              </a:prstGeom>
              <a:noFill/>
            </p:spPr>
            <p:txBody>
              <a:bodyPr wrap="square">
                <a:spAutoFit/>
              </a:bodyPr>
              <a:lstStyle/>
              <a:p>
                <a:pPr lvl="0" algn="ctr">
                  <a:lnSpc>
                    <a:spcPts val="1700"/>
                  </a:lnSpc>
                </a:pPr>
                <a:r>
                  <a:rPr lang="en-US" sz="1400" b="1" dirty="0">
                    <a:latin typeface="+mn-lt"/>
                  </a:rPr>
                  <a:t>Management</a:t>
                </a:r>
              </a:p>
              <a:p>
                <a:pPr lvl="0" algn="ctr">
                  <a:lnSpc>
                    <a:spcPts val="1700"/>
                  </a:lnSpc>
                </a:pPr>
                <a:r>
                  <a:rPr lang="en-US" sz="1400" b="1" dirty="0">
                    <a:latin typeface="+mn-lt"/>
                  </a:rPr>
                  <a:t>Services</a:t>
                </a:r>
              </a:p>
            </p:txBody>
          </p:sp>
        </p:grpSp>
        <p:grpSp>
          <p:nvGrpSpPr>
            <p:cNvPr id="9" name="Group 16"/>
            <p:cNvGrpSpPr/>
            <p:nvPr/>
          </p:nvGrpSpPr>
          <p:grpSpPr>
            <a:xfrm>
              <a:off x="6293474" y="2806313"/>
              <a:ext cx="2187375" cy="1082185"/>
              <a:chOff x="6174531" y="3021904"/>
              <a:chExt cx="2187375" cy="1082185"/>
            </a:xfrm>
          </p:grpSpPr>
          <p:sp>
            <p:nvSpPr>
              <p:cNvPr id="148" name="Rectangle 147"/>
              <p:cNvSpPr/>
              <p:nvPr/>
            </p:nvSpPr>
            <p:spPr>
              <a:xfrm>
                <a:off x="6174531" y="3623958"/>
                <a:ext cx="2187375" cy="480131"/>
              </a:xfrm>
              <a:prstGeom prst="rect">
                <a:avLst/>
              </a:prstGeom>
              <a:noFill/>
            </p:spPr>
            <p:txBody>
              <a:bodyPr wrap="square">
                <a:spAutoFit/>
              </a:bodyPr>
              <a:lstStyle/>
              <a:p>
                <a:pPr algn="ctr">
                  <a:lnSpc>
                    <a:spcPct val="90000"/>
                  </a:lnSpc>
                </a:pPr>
                <a:r>
                  <a:rPr lang="en-US" sz="1400" dirty="0" smtClean="0">
                    <a:latin typeface="+mn-lt"/>
                  </a:rPr>
                  <a:t>Development &amp; Deployment Services</a:t>
                </a:r>
              </a:p>
            </p:txBody>
          </p:sp>
          <p:pic>
            <p:nvPicPr>
              <p:cNvPr id="62" name="Picture 7" descr="C:\Users\Paul\Desktop\slide 12 icons (development).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7042963" y="3021904"/>
                <a:ext cx="457023" cy="61796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0" name="Group 18"/>
            <p:cNvGrpSpPr/>
            <p:nvPr/>
          </p:nvGrpSpPr>
          <p:grpSpPr>
            <a:xfrm>
              <a:off x="9576415" y="3060933"/>
              <a:ext cx="2604976" cy="945784"/>
              <a:chOff x="9583849" y="3217050"/>
              <a:chExt cx="2604976" cy="945784"/>
            </a:xfrm>
          </p:grpSpPr>
          <p:sp>
            <p:nvSpPr>
              <p:cNvPr id="151" name="Rectangle 150"/>
              <p:cNvSpPr/>
              <p:nvPr/>
            </p:nvSpPr>
            <p:spPr>
              <a:xfrm>
                <a:off x="9583849" y="3682703"/>
                <a:ext cx="2604976" cy="480131"/>
              </a:xfrm>
              <a:prstGeom prst="rect">
                <a:avLst/>
              </a:prstGeom>
              <a:noFill/>
            </p:spPr>
            <p:txBody>
              <a:bodyPr wrap="square">
                <a:spAutoFit/>
              </a:bodyPr>
              <a:lstStyle/>
              <a:p>
                <a:pPr lvl="0" algn="ctr">
                  <a:lnSpc>
                    <a:spcPct val="90000"/>
                  </a:lnSpc>
                </a:pPr>
                <a:r>
                  <a:rPr lang="en-US" sz="1400" dirty="0" smtClean="0">
                    <a:latin typeface="+mn-lt"/>
                  </a:rPr>
                  <a:t>Content, Analytics &amp; </a:t>
                </a:r>
                <a:br>
                  <a:rPr lang="en-US" sz="1400" dirty="0" smtClean="0">
                    <a:latin typeface="+mn-lt"/>
                  </a:rPr>
                </a:br>
                <a:r>
                  <a:rPr lang="en-US" sz="1400" dirty="0" smtClean="0">
                    <a:latin typeface="+mn-lt"/>
                  </a:rPr>
                  <a:t>User Engagement Services</a:t>
                </a:r>
                <a:endParaRPr lang="en-US" sz="1400" dirty="0">
                  <a:latin typeface="+mn-lt"/>
                </a:endParaRPr>
              </a:p>
            </p:txBody>
          </p:sp>
          <p:pic>
            <p:nvPicPr>
              <p:cNvPr id="63" name="Picture 6" descr="C:\Users\Paul\Desktop\slide 12 icons (content).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10445737" y="3217050"/>
                <a:ext cx="773991" cy="500023"/>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1" name="Group 17"/>
            <p:cNvGrpSpPr/>
            <p:nvPr/>
          </p:nvGrpSpPr>
          <p:grpSpPr>
            <a:xfrm>
              <a:off x="9768767" y="2212859"/>
              <a:ext cx="1977185" cy="742042"/>
              <a:chOff x="9753898" y="2264898"/>
              <a:chExt cx="1977185" cy="742042"/>
            </a:xfrm>
          </p:grpSpPr>
          <p:sp>
            <p:nvSpPr>
              <p:cNvPr id="150" name="Rectangle 149"/>
              <p:cNvSpPr/>
              <p:nvPr/>
            </p:nvSpPr>
            <p:spPr>
              <a:xfrm>
                <a:off x="9753898" y="2720708"/>
                <a:ext cx="1977185" cy="286232"/>
              </a:xfrm>
              <a:prstGeom prst="rect">
                <a:avLst/>
              </a:prstGeom>
              <a:noFill/>
            </p:spPr>
            <p:txBody>
              <a:bodyPr wrap="square">
                <a:spAutoFit/>
              </a:bodyPr>
              <a:lstStyle/>
              <a:p>
                <a:pPr lvl="0" algn="ctr">
                  <a:lnSpc>
                    <a:spcPct val="90000"/>
                  </a:lnSpc>
                </a:pPr>
                <a:r>
                  <a:rPr lang="en-US" sz="1400" dirty="0" smtClean="0">
                    <a:latin typeface="+mn-lt"/>
                  </a:rPr>
                  <a:t>Integration Services</a:t>
                </a:r>
                <a:endParaRPr lang="en-US" sz="1400" dirty="0">
                  <a:latin typeface="+mn-lt"/>
                </a:endParaRPr>
              </a:p>
            </p:txBody>
          </p:sp>
          <p:pic>
            <p:nvPicPr>
              <p:cNvPr id="65" name="Picture 3" descr="C:\Users\Paul\Desktop\slide 12 icons (integration).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10358709" y="2264898"/>
                <a:ext cx="745734" cy="47668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2" name="Group 14"/>
            <p:cNvGrpSpPr/>
            <p:nvPr/>
          </p:nvGrpSpPr>
          <p:grpSpPr>
            <a:xfrm>
              <a:off x="5888807" y="1873559"/>
              <a:ext cx="2062179" cy="1023117"/>
              <a:chOff x="6059792" y="2014809"/>
              <a:chExt cx="2062179" cy="1023117"/>
            </a:xfrm>
          </p:grpSpPr>
          <p:sp>
            <p:nvSpPr>
              <p:cNvPr id="149" name="Rectangle 148"/>
              <p:cNvSpPr/>
              <p:nvPr/>
            </p:nvSpPr>
            <p:spPr>
              <a:xfrm>
                <a:off x="6059792" y="2557795"/>
                <a:ext cx="2062179" cy="480131"/>
              </a:xfrm>
              <a:prstGeom prst="rect">
                <a:avLst/>
              </a:prstGeom>
              <a:noFill/>
            </p:spPr>
            <p:txBody>
              <a:bodyPr wrap="square">
                <a:spAutoFit/>
              </a:bodyPr>
              <a:lstStyle/>
              <a:p>
                <a:pPr lvl="0" algn="ctr">
                  <a:lnSpc>
                    <a:spcPct val="90000"/>
                  </a:lnSpc>
                </a:pPr>
                <a:r>
                  <a:rPr lang="en-US" sz="1400" dirty="0" smtClean="0">
                    <a:latin typeface="+mn-lt"/>
                  </a:rPr>
                  <a:t>Security &amp; Identity </a:t>
                </a:r>
              </a:p>
              <a:p>
                <a:pPr lvl="0" algn="ctr">
                  <a:lnSpc>
                    <a:spcPct val="90000"/>
                  </a:lnSpc>
                </a:pPr>
                <a:r>
                  <a:rPr lang="en-US" sz="1400" dirty="0" smtClean="0">
                    <a:latin typeface="+mn-lt"/>
                  </a:rPr>
                  <a:t>Services</a:t>
                </a:r>
                <a:endParaRPr lang="en-US" sz="1400" dirty="0">
                  <a:latin typeface="+mn-lt"/>
                </a:endParaRPr>
              </a:p>
            </p:txBody>
          </p:sp>
          <p:pic>
            <p:nvPicPr>
              <p:cNvPr id="74" name="Picture 8" descr="C:\Users\Paul\Desktop\slide 12 icons (security).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6907910" y="2014809"/>
                <a:ext cx="400509" cy="528279"/>
              </a:xfrm>
              <a:prstGeom prst="rect">
                <a:avLst/>
              </a:prstGeom>
              <a:noFill/>
              <a:extLst>
                <a:ext uri="{909E8E84-426E-40DD-AFC4-6F175D3DCCD1}">
                  <a14:hiddenFill xmlns:a14="http://schemas.microsoft.com/office/drawing/2010/main" xmlns="">
                    <a:solidFill>
                      <a:srgbClr val="FFFFFF"/>
                    </a:solidFill>
                  </a14:hiddenFill>
                </a:ext>
              </a:extLst>
            </p:spPr>
          </p:pic>
        </p:grpSp>
      </p:grpSp>
      <p:sp>
        <p:nvSpPr>
          <p:cNvPr id="20" name="Cross 19"/>
          <p:cNvSpPr/>
          <p:nvPr/>
        </p:nvSpPr>
        <p:spPr>
          <a:xfrm>
            <a:off x="4512877" y="2579874"/>
            <a:ext cx="624639" cy="566443"/>
          </a:xfrm>
          <a:prstGeom prst="plus">
            <a:avLst>
              <a:gd name="adj" fmla="val 38014"/>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13" name="Group 3"/>
          <p:cNvGrpSpPr/>
          <p:nvPr/>
        </p:nvGrpSpPr>
        <p:grpSpPr>
          <a:xfrm>
            <a:off x="3412272" y="3308195"/>
            <a:ext cx="2914186" cy="1367883"/>
            <a:chOff x="3412272" y="3308195"/>
            <a:chExt cx="2914186" cy="1367883"/>
          </a:xfrm>
        </p:grpSpPr>
        <p:cxnSp>
          <p:nvCxnSpPr>
            <p:cNvPr id="89" name="Straight Arrow Connector 88"/>
            <p:cNvCxnSpPr/>
            <p:nvPr/>
          </p:nvCxnSpPr>
          <p:spPr>
            <a:xfrm flipH="1">
              <a:off x="3412272" y="3308195"/>
              <a:ext cx="1226636" cy="1315844"/>
            </a:xfrm>
            <a:prstGeom prst="straightConnector1">
              <a:avLst/>
            </a:prstGeom>
            <a:ln w="28575">
              <a:solidFill>
                <a:schemeClr val="tx1"/>
              </a:solidFill>
              <a:miter lim="800000"/>
              <a:tailEnd type="arrow"/>
            </a:ln>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018048" y="3315629"/>
              <a:ext cx="1308410" cy="1360449"/>
            </a:xfrm>
            <a:prstGeom prst="straightConnector1">
              <a:avLst/>
            </a:prstGeom>
            <a:ln w="28575">
              <a:solidFill>
                <a:schemeClr val="tx1"/>
              </a:solidFill>
              <a:miter lim="800000"/>
              <a:tailEnd type="arrow"/>
            </a:ln>
            <a:effectLst/>
          </p:spPr>
          <p:style>
            <a:lnRef idx="1">
              <a:schemeClr val="accent1"/>
            </a:lnRef>
            <a:fillRef idx="0">
              <a:schemeClr val="accent1"/>
            </a:fillRef>
            <a:effectRef idx="0">
              <a:schemeClr val="accent1"/>
            </a:effectRef>
            <a:fontRef idx="minor">
              <a:schemeClr val="tx1"/>
            </a:fontRef>
          </p:style>
        </p:cxnSp>
      </p:grpSp>
      <p:grpSp>
        <p:nvGrpSpPr>
          <p:cNvPr id="14" name="Group 89"/>
          <p:cNvGrpSpPr/>
          <p:nvPr/>
        </p:nvGrpSpPr>
        <p:grpSpPr>
          <a:xfrm>
            <a:off x="5880749" y="4437738"/>
            <a:ext cx="2698812" cy="1589431"/>
            <a:chOff x="3385367" y="4337832"/>
            <a:chExt cx="3337661" cy="1965673"/>
          </a:xfrm>
        </p:grpSpPr>
        <p:grpSp>
          <p:nvGrpSpPr>
            <p:cNvPr id="15" name="Group 137"/>
            <p:cNvGrpSpPr>
              <a:grpSpLocks noChangeAspect="1"/>
            </p:cNvGrpSpPr>
            <p:nvPr/>
          </p:nvGrpSpPr>
          <p:grpSpPr bwMode="gray">
            <a:xfrm>
              <a:off x="3385367" y="4337832"/>
              <a:ext cx="3337661" cy="1965673"/>
              <a:chOff x="3591" y="857"/>
              <a:chExt cx="531" cy="310"/>
            </a:xfrm>
          </p:grpSpPr>
          <p:sp>
            <p:nvSpPr>
              <p:cNvPr id="93" name="AutoShape 136"/>
              <p:cNvSpPr>
                <a:spLocks noChangeAspect="1" noChangeArrowheads="1" noTextEdit="1"/>
              </p:cNvSpPr>
              <p:nvPr/>
            </p:nvSpPr>
            <p:spPr bwMode="gray">
              <a:xfrm>
                <a:off x="3600" y="864"/>
                <a:ext cx="519" cy="30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4" name="Freeform 138"/>
              <p:cNvSpPr>
                <a:spLocks noEditPoints="1"/>
              </p:cNvSpPr>
              <p:nvPr/>
            </p:nvSpPr>
            <p:spPr bwMode="gray">
              <a:xfrm>
                <a:off x="3591" y="857"/>
                <a:ext cx="531" cy="31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92" name="TextBox 91"/>
            <p:cNvSpPr txBox="1"/>
            <p:nvPr/>
          </p:nvSpPr>
          <p:spPr bwMode="auto">
            <a:xfrm>
              <a:off x="3540360" y="5176294"/>
              <a:ext cx="3001108" cy="884970"/>
            </a:xfrm>
            <a:prstGeom prst="rect">
              <a:avLst/>
            </a:prstGeom>
            <a:noFill/>
          </p:spPr>
          <p:txBody>
            <a:bodyPr wrap="square">
              <a:spAutoFit/>
            </a:bodyPr>
            <a:lstStyle/>
            <a:p>
              <a:pPr algn="ctr">
                <a:lnSpc>
                  <a:spcPct val="90000"/>
                </a:lnSpc>
                <a:defRPr/>
              </a:pPr>
              <a:r>
                <a:rPr lang="en-US" sz="1500" b="1" dirty="0">
                  <a:latin typeface="+mn-lt"/>
                </a:rPr>
                <a:t>Self Hosted</a:t>
              </a:r>
              <a:r>
                <a:rPr lang="en-US" sz="1500" b="1" dirty="0" smtClean="0">
                  <a:latin typeface="+mn-lt"/>
                </a:rPr>
                <a:t>/</a:t>
              </a:r>
            </a:p>
            <a:p>
              <a:pPr algn="ctr">
                <a:lnSpc>
                  <a:spcPct val="90000"/>
                </a:lnSpc>
                <a:defRPr/>
              </a:pPr>
              <a:r>
                <a:rPr lang="en-US" sz="1500" b="1" dirty="0" smtClean="0">
                  <a:latin typeface="+mn-lt"/>
                </a:rPr>
                <a:t>Managed </a:t>
              </a:r>
              <a:r>
                <a:rPr lang="en-US" sz="1500" b="1" dirty="0">
                  <a:latin typeface="+mn-lt"/>
                </a:rPr>
                <a:t>On Premise </a:t>
              </a:r>
            </a:p>
            <a:p>
              <a:pPr algn="ctr">
                <a:lnSpc>
                  <a:spcPct val="90000"/>
                </a:lnSpc>
                <a:defRPr/>
              </a:pPr>
              <a:r>
                <a:rPr lang="en-US" sz="1500" dirty="0" smtClean="0">
                  <a:solidFill>
                    <a:schemeClr val="accent1"/>
                  </a:solidFill>
                  <a:latin typeface="+mn-lt"/>
                </a:rPr>
                <a:t>(Private Cloud)</a:t>
              </a:r>
              <a:endParaRPr lang="en-US" sz="1500" dirty="0">
                <a:solidFill>
                  <a:schemeClr val="accent1"/>
                </a:solidFill>
                <a:latin typeface="+mn-lt"/>
              </a:endParaRPr>
            </a:p>
          </p:txBody>
        </p:sp>
      </p:grpSp>
      <p:grpSp>
        <p:nvGrpSpPr>
          <p:cNvPr id="17" name="Group 94"/>
          <p:cNvGrpSpPr/>
          <p:nvPr/>
        </p:nvGrpSpPr>
        <p:grpSpPr>
          <a:xfrm>
            <a:off x="1415852" y="4457419"/>
            <a:ext cx="2684616" cy="1520769"/>
            <a:chOff x="8456460" y="4437128"/>
            <a:chExt cx="3320104" cy="1880757"/>
          </a:xfrm>
        </p:grpSpPr>
        <p:grpSp>
          <p:nvGrpSpPr>
            <p:cNvPr id="18" name="Group 137"/>
            <p:cNvGrpSpPr>
              <a:grpSpLocks noChangeAspect="1"/>
            </p:cNvGrpSpPr>
            <p:nvPr/>
          </p:nvGrpSpPr>
          <p:grpSpPr bwMode="gray">
            <a:xfrm>
              <a:off x="8456460" y="4437128"/>
              <a:ext cx="3320104" cy="1880757"/>
              <a:chOff x="3591" y="857"/>
              <a:chExt cx="531" cy="310"/>
            </a:xfrm>
          </p:grpSpPr>
          <p:sp>
            <p:nvSpPr>
              <p:cNvPr id="100" name="AutoShape 136"/>
              <p:cNvSpPr>
                <a:spLocks noChangeAspect="1" noChangeArrowheads="1" noTextEdit="1"/>
              </p:cNvSpPr>
              <p:nvPr/>
            </p:nvSpPr>
            <p:spPr bwMode="gray">
              <a:xfrm>
                <a:off x="3600" y="864"/>
                <a:ext cx="519" cy="30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138"/>
              <p:cNvSpPr>
                <a:spLocks noEditPoints="1"/>
              </p:cNvSpPr>
              <p:nvPr/>
            </p:nvSpPr>
            <p:spPr bwMode="gray">
              <a:xfrm>
                <a:off x="3591" y="857"/>
                <a:ext cx="531" cy="31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9" name="Group 96"/>
            <p:cNvGrpSpPr/>
            <p:nvPr/>
          </p:nvGrpSpPr>
          <p:grpSpPr>
            <a:xfrm>
              <a:off x="8633213" y="4763391"/>
              <a:ext cx="2985429" cy="1360717"/>
              <a:chOff x="8633213" y="4763390"/>
              <a:chExt cx="2985429" cy="1360717"/>
            </a:xfrm>
          </p:grpSpPr>
          <p:sp>
            <p:nvSpPr>
              <p:cNvPr id="98" name="TextBox 97"/>
              <p:cNvSpPr txBox="1"/>
              <p:nvPr/>
            </p:nvSpPr>
            <p:spPr bwMode="auto">
              <a:xfrm>
                <a:off x="8633213" y="5239139"/>
                <a:ext cx="2985429" cy="884968"/>
              </a:xfrm>
              <a:prstGeom prst="rect">
                <a:avLst/>
              </a:prstGeom>
              <a:noFill/>
            </p:spPr>
            <p:txBody>
              <a:bodyPr wrap="square">
                <a:spAutoFit/>
              </a:bodyPr>
              <a:lstStyle/>
              <a:p>
                <a:pPr algn="ctr">
                  <a:lnSpc>
                    <a:spcPct val="90000"/>
                  </a:lnSpc>
                  <a:defRPr/>
                </a:pPr>
                <a:r>
                  <a:rPr lang="en-US" sz="1500" b="1" dirty="0">
                    <a:latin typeface="+mn-lt"/>
                  </a:rPr>
                  <a:t>Provider Hosted</a:t>
                </a:r>
                <a:r>
                  <a:rPr lang="en-US" sz="1500" b="1" dirty="0" smtClean="0">
                    <a:latin typeface="+mn-lt"/>
                  </a:rPr>
                  <a:t>/</a:t>
                </a:r>
                <a:br>
                  <a:rPr lang="en-US" sz="1500" b="1" dirty="0" smtClean="0">
                    <a:latin typeface="+mn-lt"/>
                  </a:rPr>
                </a:br>
                <a:r>
                  <a:rPr lang="en-US" sz="1500" b="1" dirty="0" smtClean="0">
                    <a:latin typeface="+mn-lt"/>
                  </a:rPr>
                  <a:t>Managed</a:t>
                </a:r>
                <a:endParaRPr lang="en-US" sz="1500" b="1" dirty="0">
                  <a:latin typeface="+mn-lt"/>
                </a:endParaRPr>
              </a:p>
              <a:p>
                <a:pPr algn="ctr">
                  <a:lnSpc>
                    <a:spcPct val="90000"/>
                  </a:lnSpc>
                  <a:defRPr/>
                </a:pPr>
                <a:r>
                  <a:rPr lang="en-US" sz="1500" dirty="0" smtClean="0">
                    <a:solidFill>
                      <a:schemeClr val="accent1"/>
                    </a:solidFill>
                    <a:latin typeface="+mn-lt"/>
                  </a:rPr>
                  <a:t>(Public Cloud)</a:t>
                </a:r>
                <a:endParaRPr lang="en-US" sz="1500" dirty="0">
                  <a:solidFill>
                    <a:schemeClr val="accent1"/>
                  </a:solidFill>
                  <a:latin typeface="+mn-lt"/>
                </a:endParaRPr>
              </a:p>
            </p:txBody>
          </p:sp>
          <p:sp>
            <p:nvSpPr>
              <p:cNvPr id="99" name="Freeform 306"/>
              <p:cNvSpPr>
                <a:spLocks/>
              </p:cNvSpPr>
              <p:nvPr/>
            </p:nvSpPr>
            <p:spPr bwMode="gray">
              <a:xfrm>
                <a:off x="9767953" y="4763390"/>
                <a:ext cx="269944" cy="397372"/>
              </a:xfrm>
              <a:custGeom>
                <a:avLst/>
                <a:gdLst/>
                <a:ahLst/>
                <a:cxnLst>
                  <a:cxn ang="0">
                    <a:pos x="128" y="0"/>
                  </a:cxn>
                  <a:cxn ang="0">
                    <a:pos x="128" y="13"/>
                  </a:cxn>
                  <a:cxn ang="0">
                    <a:pos x="138" y="23"/>
                  </a:cxn>
                  <a:cxn ang="0">
                    <a:pos x="235" y="97"/>
                  </a:cxn>
                  <a:cxn ang="0">
                    <a:pos x="239" y="120"/>
                  </a:cxn>
                  <a:cxn ang="0">
                    <a:pos x="239" y="209"/>
                  </a:cxn>
                  <a:cxn ang="0">
                    <a:pos x="236" y="216"/>
                  </a:cxn>
                  <a:cxn ang="0">
                    <a:pos x="218" y="231"/>
                  </a:cxn>
                  <a:cxn ang="0">
                    <a:pos x="213" y="241"/>
                  </a:cxn>
                  <a:cxn ang="0">
                    <a:pos x="196" y="306"/>
                  </a:cxn>
                  <a:cxn ang="0">
                    <a:pos x="115" y="349"/>
                  </a:cxn>
                  <a:cxn ang="0">
                    <a:pos x="40" y="297"/>
                  </a:cxn>
                  <a:cxn ang="0">
                    <a:pos x="28" y="240"/>
                  </a:cxn>
                  <a:cxn ang="0">
                    <a:pos x="24" y="231"/>
                  </a:cxn>
                  <a:cxn ang="0">
                    <a:pos x="4" y="214"/>
                  </a:cxn>
                  <a:cxn ang="0">
                    <a:pos x="1" y="208"/>
                  </a:cxn>
                  <a:cxn ang="0">
                    <a:pos x="2" y="108"/>
                  </a:cxn>
                  <a:cxn ang="0">
                    <a:pos x="71" y="12"/>
                  </a:cxn>
                  <a:cxn ang="0">
                    <a:pos x="125" y="0"/>
                  </a:cxn>
                  <a:cxn ang="0">
                    <a:pos x="128" y="0"/>
                  </a:cxn>
                </a:cxnLst>
                <a:rect l="0" t="0" r="r" b="b"/>
                <a:pathLst>
                  <a:path w="239" h="351">
                    <a:moveTo>
                      <a:pt x="128" y="0"/>
                    </a:moveTo>
                    <a:cubicBezTo>
                      <a:pt x="128" y="5"/>
                      <a:pt x="128" y="9"/>
                      <a:pt x="128" y="13"/>
                    </a:cubicBezTo>
                    <a:cubicBezTo>
                      <a:pt x="128" y="21"/>
                      <a:pt x="130" y="23"/>
                      <a:pt x="138" y="23"/>
                    </a:cubicBezTo>
                    <a:cubicBezTo>
                      <a:pt x="182" y="24"/>
                      <a:pt x="223" y="54"/>
                      <a:pt x="235" y="97"/>
                    </a:cubicBezTo>
                    <a:cubicBezTo>
                      <a:pt x="237" y="104"/>
                      <a:pt x="239" y="112"/>
                      <a:pt x="239" y="120"/>
                    </a:cubicBezTo>
                    <a:cubicBezTo>
                      <a:pt x="239" y="149"/>
                      <a:pt x="239" y="179"/>
                      <a:pt x="239" y="209"/>
                    </a:cubicBezTo>
                    <a:cubicBezTo>
                      <a:pt x="239" y="212"/>
                      <a:pt x="238" y="214"/>
                      <a:pt x="236" y="216"/>
                    </a:cubicBezTo>
                    <a:cubicBezTo>
                      <a:pt x="230" y="221"/>
                      <a:pt x="224" y="226"/>
                      <a:pt x="218" y="231"/>
                    </a:cubicBezTo>
                    <a:cubicBezTo>
                      <a:pt x="215" y="233"/>
                      <a:pt x="213" y="237"/>
                      <a:pt x="213" y="241"/>
                    </a:cubicBezTo>
                    <a:cubicBezTo>
                      <a:pt x="214" y="264"/>
                      <a:pt x="208" y="286"/>
                      <a:pt x="196" y="306"/>
                    </a:cubicBezTo>
                    <a:cubicBezTo>
                      <a:pt x="178" y="336"/>
                      <a:pt x="150" y="351"/>
                      <a:pt x="115" y="349"/>
                    </a:cubicBezTo>
                    <a:cubicBezTo>
                      <a:pt x="80" y="347"/>
                      <a:pt x="56" y="328"/>
                      <a:pt x="40" y="297"/>
                    </a:cubicBezTo>
                    <a:cubicBezTo>
                      <a:pt x="32" y="279"/>
                      <a:pt x="27" y="260"/>
                      <a:pt x="28" y="240"/>
                    </a:cubicBezTo>
                    <a:cubicBezTo>
                      <a:pt x="28" y="236"/>
                      <a:pt x="27" y="234"/>
                      <a:pt x="24" y="231"/>
                    </a:cubicBezTo>
                    <a:cubicBezTo>
                      <a:pt x="17" y="226"/>
                      <a:pt x="11" y="220"/>
                      <a:pt x="4" y="214"/>
                    </a:cubicBezTo>
                    <a:cubicBezTo>
                      <a:pt x="3" y="213"/>
                      <a:pt x="1" y="210"/>
                      <a:pt x="1" y="208"/>
                    </a:cubicBezTo>
                    <a:cubicBezTo>
                      <a:pt x="1" y="175"/>
                      <a:pt x="0" y="142"/>
                      <a:pt x="2" y="108"/>
                    </a:cubicBezTo>
                    <a:cubicBezTo>
                      <a:pt x="4" y="63"/>
                      <a:pt x="28" y="30"/>
                      <a:pt x="71" y="12"/>
                    </a:cubicBezTo>
                    <a:cubicBezTo>
                      <a:pt x="88" y="4"/>
                      <a:pt x="106" y="2"/>
                      <a:pt x="125" y="0"/>
                    </a:cubicBezTo>
                    <a:cubicBezTo>
                      <a:pt x="126" y="0"/>
                      <a:pt x="127" y="0"/>
                      <a:pt x="128"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600" dirty="0"/>
              </a:p>
            </p:txBody>
          </p:sp>
        </p:grpSp>
      </p:grpSp>
      <p:sp>
        <p:nvSpPr>
          <p:cNvPr id="54"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a:t>
            </a:fld>
            <a:endParaRPr lang="en-US" sz="850" dirty="0"/>
          </a:p>
        </p:txBody>
      </p:sp>
    </p:spTree>
    <p:extLst>
      <p:ext uri="{BB962C8B-B14F-4D97-AF65-F5344CB8AC3E}">
        <p14:creationId xmlns:p14="http://schemas.microsoft.com/office/powerpoint/2010/main" xmlns="" val="9966401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10" presetClass="entr" presetSubtype="0" fill="hold" grpId="0" nodeType="withEffect">
                                  <p:stCondLst>
                                    <p:cond delay="20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par>
                                <p:cTn id="24" presetID="42" presetClass="entr" presetSubtype="0" fill="hold" nodeType="withEffect">
                                  <p:stCondLst>
                                    <p:cond delay="30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anim calcmode="lin" valueType="num">
                                      <p:cBhvr>
                                        <p:cTn id="27" dur="500" fill="hold"/>
                                        <p:tgtEl>
                                          <p:spTgt spid="17"/>
                                        </p:tgtEl>
                                        <p:attrNameLst>
                                          <p:attrName>ppt_x</p:attrName>
                                        </p:attrNameLst>
                                      </p:cBhvr>
                                      <p:tavLst>
                                        <p:tav tm="0">
                                          <p:val>
                                            <p:strVal val="#ppt_x"/>
                                          </p:val>
                                        </p:tav>
                                        <p:tav tm="100000">
                                          <p:val>
                                            <p:strVal val="#ppt_x"/>
                                          </p:val>
                                        </p:tav>
                                      </p:tavLst>
                                    </p:anim>
                                    <p:anim calcmode="lin" valueType="num">
                                      <p:cBhvr>
                                        <p:cTn id="28" dur="5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3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2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403642" y="5042448"/>
            <a:ext cx="1565547" cy="1023815"/>
            <a:chOff x="1738689" y="1710608"/>
            <a:chExt cx="1272921" cy="713855"/>
          </a:xfrm>
        </p:grpSpPr>
        <p:grpSp>
          <p:nvGrpSpPr>
            <p:cNvPr id="3" name="Group 41"/>
            <p:cNvGrpSpPr/>
            <p:nvPr/>
          </p:nvGrpSpPr>
          <p:grpSpPr>
            <a:xfrm flipH="1">
              <a:off x="1790048" y="1749896"/>
              <a:ext cx="1202539" cy="654987"/>
              <a:chOff x="3275090" y="1599904"/>
              <a:chExt cx="1175032" cy="640005"/>
            </a:xfrm>
            <a:solidFill>
              <a:schemeClr val="bg1"/>
            </a:solidFill>
          </p:grpSpPr>
          <p:sp>
            <p:nvSpPr>
              <p:cNvPr id="28" name="Oval 27"/>
              <p:cNvSpPr/>
              <p:nvPr/>
            </p:nvSpPr>
            <p:spPr>
              <a:xfrm>
                <a:off x="3465094" y="1729898"/>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9" name="Oval 28"/>
              <p:cNvSpPr/>
              <p:nvPr/>
            </p:nvSpPr>
            <p:spPr>
              <a:xfrm>
                <a:off x="3720101" y="1599904"/>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30" name="Oval 29"/>
              <p:cNvSpPr/>
              <p:nvPr/>
            </p:nvSpPr>
            <p:spPr>
              <a:xfrm>
                <a:off x="3980108" y="1769895"/>
                <a:ext cx="470014" cy="470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33" name="Oval 32"/>
              <p:cNvSpPr/>
              <p:nvPr/>
            </p:nvSpPr>
            <p:spPr>
              <a:xfrm>
                <a:off x="3275090" y="1854910"/>
                <a:ext cx="450012"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34" name="Oval 33"/>
              <p:cNvSpPr/>
              <p:nvPr/>
            </p:nvSpPr>
            <p:spPr>
              <a:xfrm>
                <a:off x="3390092" y="1854910"/>
                <a:ext cx="1015027" cy="3799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sp>
          <p:nvSpPr>
            <p:cNvPr id="26" name="Rectangle 82"/>
            <p:cNvSpPr/>
            <p:nvPr/>
          </p:nvSpPr>
          <p:spPr bwMode="auto">
            <a:xfrm>
              <a:off x="1760891" y="2005333"/>
              <a:ext cx="1237398" cy="3213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7" name="AutoShape 18"/>
            <p:cNvSpPr>
              <a:spLocks/>
            </p:cNvSpPr>
            <p:nvPr/>
          </p:nvSpPr>
          <p:spPr bwMode="auto">
            <a:xfrm>
              <a:off x="1738689" y="1710608"/>
              <a:ext cx="1272921" cy="713855"/>
            </a:xfrm>
            <a:custGeom>
              <a:avLst/>
              <a:gdLst>
                <a:gd name="T0" fmla="*/ 636431 w 21549"/>
                <a:gd name="T1" fmla="*/ 356928 h 21600"/>
                <a:gd name="T2" fmla="*/ 636431 w 21549"/>
                <a:gd name="T3" fmla="*/ 356928 h 21600"/>
                <a:gd name="T4" fmla="*/ 636431 w 21549"/>
                <a:gd name="T5" fmla="*/ 356928 h 21600"/>
                <a:gd name="T6" fmla="*/ 636431 w 21549"/>
                <a:gd name="T7" fmla="*/ 356928 h 21600"/>
                <a:gd name="T8" fmla="*/ 0 60000 65536"/>
                <a:gd name="T9" fmla="*/ 0 60000 65536"/>
                <a:gd name="T10" fmla="*/ 0 60000 65536"/>
                <a:gd name="T11" fmla="*/ 0 60000 65536"/>
                <a:gd name="T12" fmla="*/ 0 w 21549"/>
                <a:gd name="T13" fmla="*/ 0 h 21600"/>
                <a:gd name="T14" fmla="*/ 21549 w 21549"/>
                <a:gd name="T15" fmla="*/ 21600 h 21600"/>
              </a:gdLst>
              <a:ahLst/>
              <a:cxnLst>
                <a:cxn ang="T8">
                  <a:pos x="T0" y="T1"/>
                </a:cxn>
                <a:cxn ang="T9">
                  <a:pos x="T2" y="T3"/>
                </a:cxn>
                <a:cxn ang="T10">
                  <a:pos x="T4" y="T5"/>
                </a:cxn>
                <a:cxn ang="T11">
                  <a:pos x="T6" y="T7"/>
                </a:cxn>
              </a:cxnLst>
              <a:rect l="T12" t="T13" r="T14" b="T15"/>
              <a:pathLst>
                <a:path w="21549" h="21600">
                  <a:moveTo>
                    <a:pt x="20475" y="9834"/>
                  </a:moveTo>
                  <a:cubicBezTo>
                    <a:pt x="19743" y="8581"/>
                    <a:pt x="18787" y="7809"/>
                    <a:pt x="17718" y="7809"/>
                  </a:cubicBezTo>
                  <a:cubicBezTo>
                    <a:pt x="17662" y="7809"/>
                    <a:pt x="17662" y="7809"/>
                    <a:pt x="17606" y="7809"/>
                  </a:cubicBezTo>
                  <a:cubicBezTo>
                    <a:pt x="16818" y="5881"/>
                    <a:pt x="15581" y="4531"/>
                    <a:pt x="14175" y="4338"/>
                  </a:cubicBezTo>
                  <a:cubicBezTo>
                    <a:pt x="14062" y="4338"/>
                    <a:pt x="13893" y="4338"/>
                    <a:pt x="13781" y="4338"/>
                  </a:cubicBezTo>
                  <a:cubicBezTo>
                    <a:pt x="13668" y="4338"/>
                    <a:pt x="13499" y="4338"/>
                    <a:pt x="13387" y="4338"/>
                  </a:cubicBezTo>
                  <a:cubicBezTo>
                    <a:pt x="12599" y="1638"/>
                    <a:pt x="11025" y="0"/>
                    <a:pt x="9281" y="0"/>
                  </a:cubicBezTo>
                  <a:cubicBezTo>
                    <a:pt x="7256" y="0"/>
                    <a:pt x="5512" y="2120"/>
                    <a:pt x="4893" y="5398"/>
                  </a:cubicBezTo>
                  <a:cubicBezTo>
                    <a:pt x="4837" y="5398"/>
                    <a:pt x="4781" y="5398"/>
                    <a:pt x="4725" y="5398"/>
                  </a:cubicBezTo>
                  <a:cubicBezTo>
                    <a:pt x="2081" y="5398"/>
                    <a:pt x="0" y="9063"/>
                    <a:pt x="0" y="13499"/>
                  </a:cubicBezTo>
                  <a:cubicBezTo>
                    <a:pt x="0" y="18032"/>
                    <a:pt x="2081" y="21600"/>
                    <a:pt x="4725" y="21600"/>
                  </a:cubicBezTo>
                  <a:cubicBezTo>
                    <a:pt x="17718" y="21600"/>
                    <a:pt x="17718" y="21600"/>
                    <a:pt x="17718" y="21600"/>
                  </a:cubicBezTo>
                  <a:cubicBezTo>
                    <a:pt x="19856" y="21600"/>
                    <a:pt x="21487" y="18707"/>
                    <a:pt x="21543" y="14849"/>
                  </a:cubicBezTo>
                  <a:cubicBezTo>
                    <a:pt x="21599" y="12921"/>
                    <a:pt x="21206" y="11185"/>
                    <a:pt x="20475" y="9834"/>
                  </a:cubicBezTo>
                  <a:moveTo>
                    <a:pt x="20643" y="14849"/>
                  </a:moveTo>
                  <a:cubicBezTo>
                    <a:pt x="20587" y="17839"/>
                    <a:pt x="19349" y="20057"/>
                    <a:pt x="17718" y="20057"/>
                  </a:cubicBezTo>
                  <a:cubicBezTo>
                    <a:pt x="4725" y="20057"/>
                    <a:pt x="4725" y="20057"/>
                    <a:pt x="4725" y="20057"/>
                  </a:cubicBezTo>
                  <a:cubicBezTo>
                    <a:pt x="2587" y="20057"/>
                    <a:pt x="900" y="17164"/>
                    <a:pt x="900" y="13499"/>
                  </a:cubicBezTo>
                  <a:cubicBezTo>
                    <a:pt x="900" y="9931"/>
                    <a:pt x="2587" y="6941"/>
                    <a:pt x="4725" y="6941"/>
                  </a:cubicBezTo>
                  <a:cubicBezTo>
                    <a:pt x="4668" y="7520"/>
                    <a:pt x="4668" y="8291"/>
                    <a:pt x="4837" y="8870"/>
                  </a:cubicBezTo>
                  <a:cubicBezTo>
                    <a:pt x="5737" y="9352"/>
                    <a:pt x="5737" y="9352"/>
                    <a:pt x="5737" y="9352"/>
                  </a:cubicBezTo>
                  <a:cubicBezTo>
                    <a:pt x="5793" y="9449"/>
                    <a:pt x="5456" y="7713"/>
                    <a:pt x="5681" y="6363"/>
                  </a:cubicBezTo>
                  <a:cubicBezTo>
                    <a:pt x="5681" y="6363"/>
                    <a:pt x="5681" y="6363"/>
                    <a:pt x="5681" y="6363"/>
                  </a:cubicBezTo>
                  <a:cubicBezTo>
                    <a:pt x="5737" y="5784"/>
                    <a:pt x="5906" y="5206"/>
                    <a:pt x="6075" y="4723"/>
                  </a:cubicBezTo>
                  <a:cubicBezTo>
                    <a:pt x="6693" y="2698"/>
                    <a:pt x="7931" y="1541"/>
                    <a:pt x="9281" y="1541"/>
                  </a:cubicBezTo>
                  <a:cubicBezTo>
                    <a:pt x="10631" y="1541"/>
                    <a:pt x="11868" y="2698"/>
                    <a:pt x="12487" y="4723"/>
                  </a:cubicBezTo>
                  <a:cubicBezTo>
                    <a:pt x="11981" y="5013"/>
                    <a:pt x="11531" y="5591"/>
                    <a:pt x="11081" y="6363"/>
                  </a:cubicBezTo>
                  <a:cubicBezTo>
                    <a:pt x="11924" y="6941"/>
                    <a:pt x="11924" y="6941"/>
                    <a:pt x="11924" y="6941"/>
                  </a:cubicBezTo>
                  <a:cubicBezTo>
                    <a:pt x="12431" y="6170"/>
                    <a:pt x="13106" y="5977"/>
                    <a:pt x="13218" y="5977"/>
                  </a:cubicBezTo>
                  <a:cubicBezTo>
                    <a:pt x="13274" y="5881"/>
                    <a:pt x="13331" y="5881"/>
                    <a:pt x="13387" y="5881"/>
                  </a:cubicBezTo>
                  <a:cubicBezTo>
                    <a:pt x="13443" y="5881"/>
                    <a:pt x="13443" y="5881"/>
                    <a:pt x="13499" y="5881"/>
                  </a:cubicBezTo>
                  <a:cubicBezTo>
                    <a:pt x="13556" y="5881"/>
                    <a:pt x="13668" y="5881"/>
                    <a:pt x="13781" y="5881"/>
                  </a:cubicBezTo>
                  <a:cubicBezTo>
                    <a:pt x="15074" y="5881"/>
                    <a:pt x="16312" y="7038"/>
                    <a:pt x="16987" y="9063"/>
                  </a:cubicBezTo>
                  <a:cubicBezTo>
                    <a:pt x="17156" y="9449"/>
                    <a:pt x="17156" y="9449"/>
                    <a:pt x="17156" y="9449"/>
                  </a:cubicBezTo>
                  <a:cubicBezTo>
                    <a:pt x="17437" y="9449"/>
                    <a:pt x="17437" y="9449"/>
                    <a:pt x="17437" y="9449"/>
                  </a:cubicBezTo>
                  <a:cubicBezTo>
                    <a:pt x="17493" y="9449"/>
                    <a:pt x="17606" y="9352"/>
                    <a:pt x="17718" y="9352"/>
                  </a:cubicBezTo>
                  <a:cubicBezTo>
                    <a:pt x="18506" y="9352"/>
                    <a:pt x="19293" y="9931"/>
                    <a:pt x="19799" y="10896"/>
                  </a:cubicBezTo>
                  <a:cubicBezTo>
                    <a:pt x="20418" y="11957"/>
                    <a:pt x="20699" y="13307"/>
                    <a:pt x="20643" y="14849"/>
                  </a:cubicBezTo>
                </a:path>
              </a:pathLst>
            </a:custGeom>
            <a:solidFill>
              <a:schemeClr val="accent1"/>
            </a:solidFill>
            <a:ln w="9525" cap="rnd" cmpd="sng">
              <a:noFill/>
              <a:round/>
              <a:headEnd/>
              <a:tailEnd/>
            </a:ln>
          </p:spPr>
          <p:txBody>
            <a:bodyPr lIns="0" tIns="0" rIns="0" bIns="0"/>
            <a:lstStyle/>
            <a:p>
              <a:endParaRPr lang="en-US">
                <a:solidFill>
                  <a:srgbClr val="5F5F5F"/>
                </a:solidFill>
              </a:endParaRPr>
            </a:p>
          </p:txBody>
        </p:sp>
      </p:grpSp>
      <p:grpSp>
        <p:nvGrpSpPr>
          <p:cNvPr id="4" name="Group 29"/>
          <p:cNvGrpSpPr>
            <a:grpSpLocks/>
          </p:cNvGrpSpPr>
          <p:nvPr/>
        </p:nvGrpSpPr>
        <p:grpSpPr bwMode="auto">
          <a:xfrm>
            <a:off x="8110538" y="1479550"/>
            <a:ext cx="3452812" cy="2336800"/>
            <a:chOff x="1143000" y="1047750"/>
            <a:chExt cx="2590800" cy="1752600"/>
          </a:xfrm>
        </p:grpSpPr>
        <p:cxnSp>
          <p:nvCxnSpPr>
            <p:cNvPr id="23" name="Straight Connector 22"/>
            <p:cNvCxnSpPr/>
            <p:nvPr/>
          </p:nvCxnSpPr>
          <p:spPr>
            <a:xfrm>
              <a:off x="1143000" y="1047750"/>
              <a:ext cx="0" cy="1752600"/>
            </a:xfrm>
            <a:prstGeom prst="line">
              <a:avLst/>
            </a:prstGeom>
            <a:ln w="38100">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43000" y="2800350"/>
              <a:ext cx="2590800" cy="0"/>
            </a:xfrm>
            <a:prstGeom prst="line">
              <a:avLst/>
            </a:prstGeom>
            <a:ln w="38100">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0179" name="Content Placeholder 2"/>
          <p:cNvSpPr>
            <a:spLocks noGrp="1"/>
          </p:cNvSpPr>
          <p:nvPr>
            <p:ph idx="1"/>
          </p:nvPr>
        </p:nvSpPr>
        <p:spPr>
          <a:xfrm>
            <a:off x="714375" y="1905000"/>
            <a:ext cx="7589837" cy="4419600"/>
          </a:xfrm>
        </p:spPr>
        <p:txBody>
          <a:bodyPr/>
          <a:lstStyle/>
          <a:p>
            <a:pPr eaLnBrk="1" hangingPunct="1">
              <a:buClr>
                <a:schemeClr val="tx1"/>
              </a:buClr>
            </a:pPr>
            <a:r>
              <a:rPr lang="en-US" sz="2400" dirty="0">
                <a:latin typeface="Calibri" charset="0"/>
              </a:rPr>
              <a:t>Automate &amp; schedule file transfers</a:t>
            </a:r>
          </a:p>
          <a:p>
            <a:pPr eaLnBrk="1" hangingPunct="1">
              <a:buClr>
                <a:schemeClr val="tx1"/>
              </a:buClr>
            </a:pPr>
            <a:r>
              <a:rPr lang="en-US" sz="2400" dirty="0">
                <a:latin typeface="Calibri" charset="0"/>
              </a:rPr>
              <a:t>Highly-Available, </a:t>
            </a:r>
            <a:r>
              <a:rPr lang="en-US" sz="2400" dirty="0" err="1">
                <a:latin typeface="Calibri" charset="0"/>
              </a:rPr>
              <a:t>clusterable</a:t>
            </a:r>
            <a:r>
              <a:rPr lang="en-US" sz="2400" dirty="0">
                <a:latin typeface="Calibri" charset="0"/>
              </a:rPr>
              <a:t> solution</a:t>
            </a:r>
          </a:p>
          <a:p>
            <a:pPr eaLnBrk="1" hangingPunct="1">
              <a:buClr>
                <a:schemeClr val="tx1"/>
              </a:buClr>
            </a:pPr>
            <a:r>
              <a:rPr lang="en-US" sz="2400" dirty="0">
                <a:latin typeface="Calibri" charset="0"/>
              </a:rPr>
              <a:t>Complete visibility &amp; </a:t>
            </a:r>
            <a:r>
              <a:rPr lang="en-US" sz="2400" dirty="0" err="1">
                <a:latin typeface="Calibri" charset="0"/>
              </a:rPr>
              <a:t>auditability</a:t>
            </a:r>
            <a:endParaRPr lang="en-US" sz="2400" dirty="0">
              <a:latin typeface="Calibri" charset="0"/>
            </a:endParaRPr>
          </a:p>
          <a:p>
            <a:pPr eaLnBrk="1" hangingPunct="1">
              <a:buClr>
                <a:schemeClr val="tx1"/>
              </a:buClr>
            </a:pPr>
            <a:r>
              <a:rPr lang="en-US" sz="2400" dirty="0">
                <a:latin typeface="Calibri" charset="0"/>
              </a:rPr>
              <a:t>Support for very large files (500+GB) &amp; pass by reference</a:t>
            </a:r>
          </a:p>
          <a:p>
            <a:pPr eaLnBrk="1" hangingPunct="1">
              <a:buClr>
                <a:schemeClr val="tx1"/>
              </a:buClr>
            </a:pPr>
            <a:r>
              <a:rPr lang="en-US" sz="2400" dirty="0">
                <a:latin typeface="Calibri" charset="0"/>
              </a:rPr>
              <a:t>Secure: SSH,SSL, PGP Encryption </a:t>
            </a:r>
          </a:p>
          <a:p>
            <a:pPr eaLnBrk="1" hangingPunct="1">
              <a:buClr>
                <a:schemeClr val="tx1"/>
              </a:buClr>
            </a:pPr>
            <a:r>
              <a:rPr lang="en-US" sz="2400" dirty="0">
                <a:latin typeface="Calibri" charset="0"/>
              </a:rPr>
              <a:t>Integrated with SOA Suite, B2B, ODI &amp; </a:t>
            </a:r>
            <a:r>
              <a:rPr lang="en-US" sz="2400" dirty="0" err="1">
                <a:latin typeface="Calibri" charset="0"/>
              </a:rPr>
              <a:t>IdM</a:t>
            </a:r>
            <a:endParaRPr lang="en-US" sz="2400" dirty="0">
              <a:latin typeface="Calibri" charset="0"/>
            </a:endParaRPr>
          </a:p>
          <a:p>
            <a:pPr eaLnBrk="1" hangingPunct="1">
              <a:buClr>
                <a:schemeClr val="tx1"/>
              </a:buClr>
            </a:pPr>
            <a:r>
              <a:rPr lang="en-US" sz="2400" dirty="0">
                <a:latin typeface="Calibri" charset="0"/>
              </a:rPr>
              <a:t>Works with std FTP clients (multithreaded)</a:t>
            </a:r>
          </a:p>
          <a:p>
            <a:pPr eaLnBrk="1" hangingPunct="1">
              <a:buClr>
                <a:schemeClr val="tx1"/>
              </a:buClr>
            </a:pPr>
            <a:r>
              <a:rPr lang="en-US" sz="2400" dirty="0">
                <a:latin typeface="Calibri" charset="0"/>
              </a:rPr>
              <a:t>Extensible: compression, custom actions</a:t>
            </a:r>
          </a:p>
        </p:txBody>
      </p:sp>
      <p:sp>
        <p:nvSpPr>
          <p:cNvPr id="50180" name="Text Placeholder 20"/>
          <p:cNvSpPr>
            <a:spLocks noGrp="1"/>
          </p:cNvSpPr>
          <p:nvPr>
            <p:ph type="body" sz="half" idx="2"/>
          </p:nvPr>
        </p:nvSpPr>
        <p:spPr>
          <a:xfrm>
            <a:off x="8777288" y="1524000"/>
            <a:ext cx="2879725" cy="4419600"/>
          </a:xfrm>
        </p:spPr>
        <p:txBody>
          <a:bodyPr/>
          <a:lstStyle/>
          <a:p>
            <a:pPr eaLnBrk="1" hangingPunct="1"/>
            <a:r>
              <a:rPr lang="en-US">
                <a:latin typeface="Calibri" charset="0"/>
              </a:rPr>
              <a:t> </a:t>
            </a:r>
          </a:p>
        </p:txBody>
      </p:sp>
      <p:grpSp>
        <p:nvGrpSpPr>
          <p:cNvPr id="6" name="Group 7"/>
          <p:cNvGrpSpPr>
            <a:grpSpLocks/>
          </p:cNvGrpSpPr>
          <p:nvPr/>
        </p:nvGrpSpPr>
        <p:grpSpPr bwMode="auto">
          <a:xfrm>
            <a:off x="8280400" y="3146425"/>
            <a:ext cx="1798638" cy="1279525"/>
            <a:chOff x="1591293" y="1715901"/>
            <a:chExt cx="1349439" cy="959531"/>
          </a:xfrm>
        </p:grpSpPr>
        <p:pic>
          <p:nvPicPr>
            <p:cNvPr id="5" name="Picture 2" descr="C:\Users\dlher.ST-USERS\AppData\Local\Microsoft\Windows\Temporary Internet Files\Content.IE5\9QPV1ATZ\MC900434845[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91293" y="1715901"/>
              <a:ext cx="959971" cy="959531"/>
            </a:xfrm>
            <a:prstGeom prst="rect">
              <a:avLst/>
            </a:prstGeom>
            <a:noFill/>
            <a:ln>
              <a:noFill/>
            </a:ln>
            <a:effectLst>
              <a:outerShdw blurRad="63500" dist="38100" dir="2700000" algn="tl" rotWithShape="0">
                <a:srgbClr val="000000">
                  <a:alpha val="39999"/>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2" descr="C:\Users\dlher.ST-USERS\AppData\Local\Microsoft\Windows\Temporary Internet Files\Content.IE5\9QPV1ATZ\MC900434845[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80761" y="1715901"/>
              <a:ext cx="959971" cy="959531"/>
            </a:xfrm>
            <a:prstGeom prst="rect">
              <a:avLst/>
            </a:prstGeom>
            <a:noFill/>
            <a:ln>
              <a:noFill/>
            </a:ln>
            <a:effectLst>
              <a:outerShdw blurRad="63500" dist="38100" dir="2700000" algn="tl" rotWithShape="0">
                <a:srgbClr val="000000">
                  <a:alpha val="39999"/>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50182" name="Rectangle 8"/>
          <p:cNvSpPr>
            <a:spLocks noChangeArrowheads="1"/>
          </p:cNvSpPr>
          <p:nvPr/>
        </p:nvSpPr>
        <p:spPr bwMode="auto">
          <a:xfrm>
            <a:off x="8212138" y="4602163"/>
            <a:ext cx="7969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1899" tIns="60949" rIns="121899" bIns="60949">
            <a:spAutoFit/>
          </a:bodyPr>
          <a:lstStyle/>
          <a:p>
            <a:r>
              <a:rPr lang="en-US" sz="1400">
                <a:solidFill>
                  <a:srgbClr val="0070C0"/>
                </a:solidFill>
                <a:latin typeface="Calibri" charset="0"/>
              </a:rPr>
              <a:t>send</a:t>
            </a:r>
          </a:p>
        </p:txBody>
      </p:sp>
      <p:pic>
        <p:nvPicPr>
          <p:cNvPr id="50183" name="Picture 2" descr="D:\tmp\ORACLE\GRAPHICS\ORACLE\CLIPARTS\file_wh.gif"/>
          <p:cNvPicPr>
            <a:picLocks noChangeAspect="1" noChangeArrowheads="1"/>
          </p:cNvPicPr>
          <p:nvPr/>
        </p:nvPicPr>
        <p:blipFill>
          <a:blip r:embed="rId3" cstate="print">
            <a:extLst>
              <a:ext uri="{28A0092B-C50C-407E-A947-70E740481C1C}">
                <a14:useLocalDpi xmlns="" xmlns:a14="http://schemas.microsoft.com/office/drawing/2010/main" val="0"/>
              </a:ext>
            </a:extLst>
          </a:blip>
          <a:srcRect l="33797" t="12038" r="26389" b="21297"/>
          <a:stretch>
            <a:fillRect/>
          </a:stretch>
        </p:blipFill>
        <p:spPr bwMode="auto">
          <a:xfrm>
            <a:off x="8909322" y="5363735"/>
            <a:ext cx="360741" cy="60348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2" name="Down Arrow 11"/>
          <p:cNvSpPr/>
          <p:nvPr/>
        </p:nvSpPr>
        <p:spPr>
          <a:xfrm>
            <a:off x="8834438" y="4576763"/>
            <a:ext cx="317500" cy="45878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a:solidFill>
                <a:srgbClr val="FFFFFF"/>
              </a:solidFill>
            </a:endParaRPr>
          </a:p>
        </p:txBody>
      </p:sp>
      <p:sp>
        <p:nvSpPr>
          <p:cNvPr id="13" name="Down Arrow 12"/>
          <p:cNvSpPr/>
          <p:nvPr/>
        </p:nvSpPr>
        <p:spPr>
          <a:xfrm flipV="1">
            <a:off x="9069388" y="4576763"/>
            <a:ext cx="317500" cy="45878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a:solidFill>
                <a:srgbClr val="FFFFFF"/>
              </a:solidFill>
            </a:endParaRPr>
          </a:p>
        </p:txBody>
      </p:sp>
      <p:sp>
        <p:nvSpPr>
          <p:cNvPr id="50186" name="Rectangle 13"/>
          <p:cNvSpPr>
            <a:spLocks noChangeArrowheads="1"/>
          </p:cNvSpPr>
          <p:nvPr/>
        </p:nvSpPr>
        <p:spPr bwMode="auto">
          <a:xfrm>
            <a:off x="9348788" y="4602163"/>
            <a:ext cx="1131887"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1899" tIns="60949" rIns="121899" bIns="60949">
            <a:spAutoFit/>
          </a:bodyPr>
          <a:lstStyle/>
          <a:p>
            <a:r>
              <a:rPr lang="en-US" sz="1400">
                <a:solidFill>
                  <a:srgbClr val="0070C0"/>
                </a:solidFill>
                <a:latin typeface="Calibri" charset="0"/>
              </a:rPr>
              <a:t>receive</a:t>
            </a:r>
          </a:p>
        </p:txBody>
      </p:sp>
      <p:sp>
        <p:nvSpPr>
          <p:cNvPr id="15" name="Can 14"/>
          <p:cNvSpPr/>
          <p:nvPr/>
        </p:nvSpPr>
        <p:spPr>
          <a:xfrm>
            <a:off x="8540041" y="2356075"/>
            <a:ext cx="1165442" cy="639475"/>
          </a:xfrm>
          <a:prstGeom prst="can">
            <a:avLst>
              <a:gd name="adj" fmla="val 13835"/>
            </a:avLst>
          </a:prstGeom>
          <a:ln/>
        </p:spPr>
        <p:style>
          <a:lnRef idx="0">
            <a:schemeClr val="accent4"/>
          </a:lnRef>
          <a:fillRef idx="3">
            <a:schemeClr val="accent4"/>
          </a:fillRef>
          <a:effectRef idx="3">
            <a:schemeClr val="accent4"/>
          </a:effectRef>
          <a:fontRef idx="minor">
            <a:schemeClr val="lt1"/>
          </a:fontRef>
        </p:style>
        <p:txBody>
          <a:bodyPr lIns="121899" tIns="60949" rIns="121899" bIns="60949" anchor="ctr"/>
          <a:lstStyle/>
          <a:p>
            <a:pPr algn="ctr" fontAlgn="auto">
              <a:spcBef>
                <a:spcPts val="0"/>
              </a:spcBef>
              <a:spcAft>
                <a:spcPts val="0"/>
              </a:spcAft>
              <a:defRPr/>
            </a:pPr>
            <a:r>
              <a:rPr lang="en-US" sz="1200" dirty="0">
                <a:solidFill>
                  <a:srgbClr val="FFFFFF"/>
                </a:solidFill>
              </a:rPr>
              <a:t>DOCUMENT STORE</a:t>
            </a:r>
          </a:p>
        </p:txBody>
      </p:sp>
      <p:pic>
        <p:nvPicPr>
          <p:cNvPr id="50190"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532813" y="1458913"/>
            <a:ext cx="1157287" cy="7445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0191" name="Rectangle 16"/>
          <p:cNvSpPr>
            <a:spLocks noChangeArrowheads="1"/>
          </p:cNvSpPr>
          <p:nvPr/>
        </p:nvSpPr>
        <p:spPr bwMode="auto">
          <a:xfrm>
            <a:off x="9758363" y="1495425"/>
            <a:ext cx="1131887"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1899" tIns="60949" rIns="121899" bIns="60949">
            <a:spAutoFit/>
          </a:bodyPr>
          <a:lstStyle/>
          <a:p>
            <a:r>
              <a:rPr lang="en-US" sz="1400">
                <a:solidFill>
                  <a:srgbClr val="0070C0"/>
                </a:solidFill>
                <a:latin typeface="Calibri" charset="0"/>
              </a:rPr>
              <a:t>Auditing</a:t>
            </a:r>
            <a:br>
              <a:rPr lang="en-US" sz="1400">
                <a:solidFill>
                  <a:srgbClr val="0070C0"/>
                </a:solidFill>
                <a:latin typeface="Calibri" charset="0"/>
              </a:rPr>
            </a:br>
            <a:r>
              <a:rPr lang="en-US" sz="1400">
                <a:solidFill>
                  <a:srgbClr val="0070C0"/>
                </a:solidFill>
                <a:latin typeface="Calibri" charset="0"/>
              </a:rPr>
              <a:t>Monitoring</a:t>
            </a:r>
          </a:p>
        </p:txBody>
      </p:sp>
      <p:sp>
        <p:nvSpPr>
          <p:cNvPr id="50192" name="Rectangle 17"/>
          <p:cNvSpPr>
            <a:spLocks noChangeArrowheads="1"/>
          </p:cNvSpPr>
          <p:nvPr/>
        </p:nvSpPr>
        <p:spPr bwMode="auto">
          <a:xfrm>
            <a:off x="9755188" y="2363788"/>
            <a:ext cx="1131887"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1899" tIns="60949" rIns="121899" bIns="60949">
            <a:spAutoFit/>
          </a:bodyPr>
          <a:lstStyle/>
          <a:p>
            <a:r>
              <a:rPr lang="en-US" sz="1400">
                <a:solidFill>
                  <a:srgbClr val="0070C0"/>
                </a:solidFill>
                <a:latin typeface="Calibri" charset="0"/>
              </a:rPr>
              <a:t>Temporary</a:t>
            </a:r>
            <a:br>
              <a:rPr lang="en-US" sz="1400">
                <a:solidFill>
                  <a:srgbClr val="0070C0"/>
                </a:solidFill>
                <a:latin typeface="Calibri" charset="0"/>
              </a:rPr>
            </a:br>
            <a:r>
              <a:rPr lang="en-US" sz="1400">
                <a:solidFill>
                  <a:srgbClr val="0070C0"/>
                </a:solidFill>
                <a:latin typeface="Calibri" charset="0"/>
              </a:rPr>
              <a:t>store</a:t>
            </a:r>
          </a:p>
        </p:txBody>
      </p:sp>
      <p:sp>
        <p:nvSpPr>
          <p:cNvPr id="31" name="Rectangle 30"/>
          <p:cNvSpPr/>
          <p:nvPr/>
        </p:nvSpPr>
        <p:spPr>
          <a:xfrm>
            <a:off x="10455275" y="3427413"/>
            <a:ext cx="1131888" cy="338137"/>
          </a:xfrm>
          <a:prstGeom prst="rect">
            <a:avLst/>
          </a:prstGeom>
        </p:spPr>
        <p:txBody>
          <a:bodyPr lIns="121899" tIns="60949" rIns="121899" bIns="60949">
            <a:spAutoFit/>
          </a:bodyPr>
          <a:lstStyle/>
          <a:p>
            <a:pPr fontAlgn="auto">
              <a:spcBef>
                <a:spcPts val="0"/>
              </a:spcBef>
              <a:spcAft>
                <a:spcPts val="0"/>
              </a:spcAft>
              <a:defRPr/>
            </a:pPr>
            <a:r>
              <a:rPr lang="en-US" sz="1400" dirty="0">
                <a:solidFill>
                  <a:srgbClr val="DCE3E4">
                    <a:lumMod val="75000"/>
                  </a:srgbClr>
                </a:solidFill>
                <a:latin typeface="Calibri"/>
              </a:rPr>
              <a:t>enterprise</a:t>
            </a:r>
          </a:p>
        </p:txBody>
      </p:sp>
      <p:sp>
        <p:nvSpPr>
          <p:cNvPr id="32" name="Rectangle 31"/>
          <p:cNvSpPr/>
          <p:nvPr/>
        </p:nvSpPr>
        <p:spPr>
          <a:xfrm>
            <a:off x="10455275" y="3902075"/>
            <a:ext cx="1131888" cy="339725"/>
          </a:xfrm>
          <a:prstGeom prst="rect">
            <a:avLst/>
          </a:prstGeom>
        </p:spPr>
        <p:txBody>
          <a:bodyPr lIns="121899" tIns="60949" rIns="121899" bIns="60949">
            <a:spAutoFit/>
          </a:bodyPr>
          <a:lstStyle/>
          <a:p>
            <a:pPr fontAlgn="auto">
              <a:spcBef>
                <a:spcPts val="0"/>
              </a:spcBef>
              <a:spcAft>
                <a:spcPts val="0"/>
              </a:spcAft>
              <a:defRPr/>
            </a:pPr>
            <a:r>
              <a:rPr lang="en-US" sz="1400" dirty="0">
                <a:solidFill>
                  <a:srgbClr val="DCE3E4">
                    <a:lumMod val="75000"/>
                  </a:srgbClr>
                </a:solidFill>
                <a:latin typeface="Calibri"/>
              </a:rPr>
              <a:t>internet</a:t>
            </a:r>
          </a:p>
        </p:txBody>
      </p:sp>
      <p:sp>
        <p:nvSpPr>
          <p:cNvPr id="35" name="Title 1"/>
          <p:cNvSpPr txBox="1">
            <a:spLocks/>
          </p:cNvSpPr>
          <p:nvPr/>
        </p:nvSpPr>
        <p:spPr bwMode="auto">
          <a:xfrm>
            <a:off x="585152" y="436880"/>
            <a:ext cx="10843260"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Managed File Transfer (MFT)</a:t>
            </a:r>
            <a:endParaRPr lang="en-US" i="1" dirty="0"/>
          </a:p>
        </p:txBody>
      </p:sp>
      <p:sp>
        <p:nvSpPr>
          <p:cNvPr id="36"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File Gateway To The Cloud</a:t>
            </a:r>
          </a:p>
        </p:txBody>
      </p:sp>
      <p:sp>
        <p:nvSpPr>
          <p:cNvPr id="37"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30</a:t>
            </a:fld>
            <a:endParaRPr lang="en-US" sz="850" dirty="0"/>
          </a:p>
        </p:txBody>
      </p:sp>
    </p:spTree>
    <p:extLst>
      <p:ext uri="{BB962C8B-B14F-4D97-AF65-F5344CB8AC3E}">
        <p14:creationId xmlns="" xmlns:p14="http://schemas.microsoft.com/office/powerpoint/2010/main" val="4369585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4"/>
          <p:cNvSpPr txBox="1">
            <a:spLocks/>
          </p:cNvSpPr>
          <p:nvPr/>
        </p:nvSpPr>
        <p:spPr bwMode="auto">
          <a:xfrm>
            <a:off x="8007349" y="2105025"/>
            <a:ext cx="3724275" cy="3567112"/>
          </a:xfrm>
          <a:prstGeom prst="rect">
            <a:avLst/>
          </a:prstGeom>
          <a:noFill/>
          <a:ln w="9525">
            <a:noFill/>
            <a:miter lim="800000"/>
            <a:headEnd/>
            <a:tailEnd/>
          </a:ln>
        </p:spPr>
        <p:txBody>
          <a:bodyPr lIns="0" tIns="0" rIns="0" bIns="0"/>
          <a:lstStyle/>
          <a:p>
            <a:pPr marL="234950" indent="-203200">
              <a:spcAft>
                <a:spcPts val="1063"/>
              </a:spcAft>
              <a:buClr>
                <a:schemeClr val="tx1"/>
              </a:buClr>
              <a:buSzPct val="85000"/>
              <a:buFont typeface="Arial" pitchFamily="34" charset="0"/>
              <a:buChar char="•"/>
            </a:pPr>
            <a:r>
              <a:rPr lang="en-US" sz="2000" dirty="0">
                <a:solidFill>
                  <a:srgbClr val="5F5F5F"/>
                </a:solidFill>
                <a:latin typeface="Calibri" pitchFamily="34" charset="0"/>
                <a:cs typeface="Calibri" pitchFamily="34" charset="0"/>
              </a:rPr>
              <a:t>Reuse existing </a:t>
            </a:r>
            <a:br>
              <a:rPr lang="en-US" sz="2000" dirty="0">
                <a:solidFill>
                  <a:srgbClr val="5F5F5F"/>
                </a:solidFill>
                <a:latin typeface="Calibri" pitchFamily="34" charset="0"/>
                <a:cs typeface="Calibri" pitchFamily="34" charset="0"/>
              </a:rPr>
            </a:br>
            <a:r>
              <a:rPr lang="en-US" sz="2000" dirty="0">
                <a:solidFill>
                  <a:srgbClr val="5F5F5F"/>
                </a:solidFill>
                <a:latin typeface="Calibri" pitchFamily="34" charset="0"/>
                <a:cs typeface="Calibri" pitchFamily="34" charset="0"/>
              </a:rPr>
              <a:t>application services</a:t>
            </a:r>
          </a:p>
          <a:p>
            <a:pPr marL="234950" indent="-203200">
              <a:spcAft>
                <a:spcPts val="1063"/>
              </a:spcAft>
              <a:buClr>
                <a:schemeClr val="tx1"/>
              </a:buClr>
              <a:buSzPct val="85000"/>
              <a:buFont typeface="Arial" pitchFamily="34" charset="0"/>
              <a:buChar char="•"/>
            </a:pPr>
            <a:r>
              <a:rPr lang="en-US" sz="2000" dirty="0">
                <a:solidFill>
                  <a:srgbClr val="5F5F5F"/>
                </a:solidFill>
                <a:latin typeface="Calibri" pitchFamily="34" charset="0"/>
                <a:cs typeface="Calibri" pitchFamily="34" charset="0"/>
              </a:rPr>
              <a:t>Rapid response to new business requests </a:t>
            </a:r>
          </a:p>
          <a:p>
            <a:pPr marL="234950" indent="-203200">
              <a:spcAft>
                <a:spcPts val="1063"/>
              </a:spcAft>
              <a:buClr>
                <a:schemeClr val="tx1"/>
              </a:buClr>
              <a:buSzPct val="85000"/>
              <a:buFont typeface="Arial" pitchFamily="34" charset="0"/>
              <a:buChar char="•"/>
            </a:pPr>
            <a:r>
              <a:rPr lang="en-US" sz="2000" dirty="0">
                <a:solidFill>
                  <a:srgbClr val="5F5F5F"/>
                </a:solidFill>
                <a:latin typeface="Calibri" pitchFamily="34" charset="0"/>
                <a:cs typeface="Calibri" pitchFamily="34" charset="0"/>
              </a:rPr>
              <a:t>Fast access to data </a:t>
            </a:r>
            <a:br>
              <a:rPr lang="en-US" sz="2000" dirty="0">
                <a:solidFill>
                  <a:srgbClr val="5F5F5F"/>
                </a:solidFill>
                <a:latin typeface="Calibri" pitchFamily="34" charset="0"/>
                <a:cs typeface="Calibri" pitchFamily="34" charset="0"/>
              </a:rPr>
            </a:br>
            <a:r>
              <a:rPr lang="en-US" sz="2000" dirty="0">
                <a:solidFill>
                  <a:srgbClr val="5F5F5F"/>
                </a:solidFill>
                <a:latin typeface="Calibri" pitchFamily="34" charset="0"/>
                <a:cs typeface="Calibri" pitchFamily="34" charset="0"/>
              </a:rPr>
              <a:t>and services across </a:t>
            </a:r>
            <a:br>
              <a:rPr lang="en-US" sz="2000" dirty="0">
                <a:solidFill>
                  <a:srgbClr val="5F5F5F"/>
                </a:solidFill>
                <a:latin typeface="Calibri" pitchFamily="34" charset="0"/>
                <a:cs typeface="Calibri" pitchFamily="34" charset="0"/>
              </a:rPr>
            </a:br>
            <a:r>
              <a:rPr lang="en-US" sz="2000" dirty="0">
                <a:solidFill>
                  <a:srgbClr val="5F5F5F"/>
                </a:solidFill>
                <a:latin typeface="Calibri" pitchFamily="34" charset="0"/>
                <a:cs typeface="Calibri" pitchFamily="34" charset="0"/>
              </a:rPr>
              <a:t>the Enterprise and </a:t>
            </a:r>
            <a:br>
              <a:rPr lang="en-US" sz="2000" dirty="0">
                <a:solidFill>
                  <a:srgbClr val="5F5F5F"/>
                </a:solidFill>
                <a:latin typeface="Calibri" pitchFamily="34" charset="0"/>
                <a:cs typeface="Calibri" pitchFamily="34" charset="0"/>
              </a:rPr>
            </a:br>
            <a:r>
              <a:rPr lang="en-US" sz="2000" dirty="0">
                <a:solidFill>
                  <a:srgbClr val="5F5F5F"/>
                </a:solidFill>
                <a:latin typeface="Calibri" pitchFamily="34" charset="0"/>
                <a:cs typeface="Calibri" pitchFamily="34" charset="0"/>
              </a:rPr>
              <a:t>external sources</a:t>
            </a:r>
          </a:p>
          <a:p>
            <a:pPr marL="234950" indent="-203200">
              <a:spcAft>
                <a:spcPts val="1063"/>
              </a:spcAft>
              <a:buClr>
                <a:schemeClr val="tx1"/>
              </a:buClr>
              <a:buSzPct val="85000"/>
              <a:buFont typeface="Arial" pitchFamily="34" charset="0"/>
              <a:buChar char="•"/>
            </a:pPr>
            <a:r>
              <a:rPr lang="en-US" sz="2000" dirty="0">
                <a:solidFill>
                  <a:srgbClr val="5F5F5F"/>
                </a:solidFill>
                <a:latin typeface="Calibri" pitchFamily="34" charset="0"/>
                <a:cs typeface="Calibri" pitchFamily="34" charset="0"/>
              </a:rPr>
              <a:t>Reliable and solid orchestration platform</a:t>
            </a:r>
          </a:p>
        </p:txBody>
      </p:sp>
      <p:sp>
        <p:nvSpPr>
          <p:cNvPr id="416" name="Rektangel 21"/>
          <p:cNvSpPr>
            <a:spLocks noChangeArrowheads="1"/>
          </p:cNvSpPr>
          <p:nvPr/>
        </p:nvSpPr>
        <p:spPr bwMode="auto">
          <a:xfrm flipH="1">
            <a:off x="1390650" y="4586288"/>
            <a:ext cx="5880100" cy="644525"/>
          </a:xfrm>
          <a:prstGeom prst="rect">
            <a:avLst/>
          </a:prstGeom>
          <a:gradFill rotWithShape="1">
            <a:gsLst>
              <a:gs pos="0">
                <a:schemeClr val="accent1">
                  <a:lumMod val="50000"/>
                </a:schemeClr>
              </a:gs>
              <a:gs pos="92000">
                <a:schemeClr val="accent1">
                  <a:lumMod val="50000"/>
                </a:schemeClr>
              </a:gs>
              <a:gs pos="65000">
                <a:schemeClr val="accent1"/>
              </a:gs>
            </a:gsLst>
            <a:lin ang="0" scaled="1"/>
          </a:gradFill>
          <a:ln>
            <a:noFill/>
          </a:ln>
          <a:effectLst/>
          <a:extLst/>
        </p:spPr>
        <p:txBody>
          <a:bodyPr lIns="121899" tIns="60949" rIns="121899" bIns="60949" anchor="ctr"/>
          <a:lstStyle/>
          <a:p>
            <a:pPr marL="457120" indent="-457120" algn="ctr">
              <a:defRPr/>
            </a:pPr>
            <a:r>
              <a:rPr lang="en-US" b="1" noProof="1">
                <a:solidFill>
                  <a:srgbClr val="FFFFFF"/>
                </a:solidFill>
                <a:latin typeface="Calibri"/>
              </a:rPr>
              <a:t>Oracle SOA Suite 12</a:t>
            </a:r>
            <a:r>
              <a:rPr lang="en-US" b="1" i="1" noProof="1">
                <a:solidFill>
                  <a:srgbClr val="FFFFFF"/>
                </a:solidFill>
                <a:latin typeface="Calibri"/>
              </a:rPr>
              <a:t>c</a:t>
            </a:r>
            <a:endParaRPr b="1" i="1" noProof="1">
              <a:solidFill>
                <a:srgbClr val="FFFFFF"/>
              </a:solidFill>
              <a:latin typeface="Calibri"/>
            </a:endParaRPr>
          </a:p>
        </p:txBody>
      </p:sp>
      <p:grpSp>
        <p:nvGrpSpPr>
          <p:cNvPr id="2" name="Group 416"/>
          <p:cNvGrpSpPr>
            <a:grpSpLocks/>
          </p:cNvGrpSpPr>
          <p:nvPr/>
        </p:nvGrpSpPr>
        <p:grpSpPr bwMode="auto">
          <a:xfrm>
            <a:off x="1773237" y="1671638"/>
            <a:ext cx="2206625" cy="2982912"/>
            <a:chOff x="1273707" y="889389"/>
            <a:chExt cx="1656366" cy="2237169"/>
          </a:xfrm>
        </p:grpSpPr>
        <p:grpSp>
          <p:nvGrpSpPr>
            <p:cNvPr id="3" name="Group 154"/>
            <p:cNvGrpSpPr>
              <a:grpSpLocks/>
            </p:cNvGrpSpPr>
            <p:nvPr/>
          </p:nvGrpSpPr>
          <p:grpSpPr bwMode="auto">
            <a:xfrm>
              <a:off x="1778883" y="1258681"/>
              <a:ext cx="646014" cy="1117500"/>
              <a:chOff x="879483" y="1039090"/>
              <a:chExt cx="712788" cy="1233008"/>
            </a:xfrm>
          </p:grpSpPr>
          <p:sp>
            <p:nvSpPr>
              <p:cNvPr id="421" name="Freeform 6"/>
              <p:cNvSpPr>
                <a:spLocks/>
              </p:cNvSpPr>
              <p:nvPr/>
            </p:nvSpPr>
            <p:spPr bwMode="auto">
              <a:xfrm>
                <a:off x="990009" y="1087474"/>
                <a:ext cx="491736" cy="723840"/>
              </a:xfrm>
              <a:custGeom>
                <a:avLst/>
                <a:gdLst>
                  <a:gd name="T0" fmla="*/ 617 w 690"/>
                  <a:gd name="T1" fmla="*/ 70 h 1526"/>
                  <a:gd name="T2" fmla="*/ 617 w 690"/>
                  <a:gd name="T3" fmla="*/ 0 h 1526"/>
                  <a:gd name="T4" fmla="*/ 74 w 690"/>
                  <a:gd name="T5" fmla="*/ 0 h 1526"/>
                  <a:gd name="T6" fmla="*/ 74 w 690"/>
                  <a:gd name="T7" fmla="*/ 70 h 1526"/>
                  <a:gd name="T8" fmla="*/ 0 w 690"/>
                  <a:gd name="T9" fmla="*/ 70 h 1526"/>
                  <a:gd name="T10" fmla="*/ 0 w 690"/>
                  <a:gd name="T11" fmla="*/ 1526 h 1526"/>
                  <a:gd name="T12" fmla="*/ 690 w 690"/>
                  <a:gd name="T13" fmla="*/ 1526 h 1526"/>
                  <a:gd name="T14" fmla="*/ 690 w 690"/>
                  <a:gd name="T15" fmla="*/ 70 h 1526"/>
                  <a:gd name="T16" fmla="*/ 617 w 690"/>
                  <a:gd name="T17" fmla="*/ 70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1526">
                    <a:moveTo>
                      <a:pt x="617" y="70"/>
                    </a:moveTo>
                    <a:lnTo>
                      <a:pt x="617" y="0"/>
                    </a:lnTo>
                    <a:lnTo>
                      <a:pt x="74" y="0"/>
                    </a:lnTo>
                    <a:lnTo>
                      <a:pt x="74" y="70"/>
                    </a:lnTo>
                    <a:lnTo>
                      <a:pt x="0" y="70"/>
                    </a:lnTo>
                    <a:lnTo>
                      <a:pt x="0" y="1526"/>
                    </a:lnTo>
                    <a:lnTo>
                      <a:pt x="690" y="1526"/>
                    </a:lnTo>
                    <a:lnTo>
                      <a:pt x="690" y="70"/>
                    </a:lnTo>
                    <a:lnTo>
                      <a:pt x="617" y="70"/>
                    </a:lnTo>
                    <a:close/>
                  </a:path>
                </a:pathLst>
              </a:custGeom>
              <a:solidFill>
                <a:schemeClr val="bg1">
                  <a:lumMod val="85000"/>
                </a:schemeClr>
              </a:solidFill>
              <a:ln w="42" cap="flat">
                <a:noFill/>
                <a:prstDash val="solid"/>
                <a:miter lim="800000"/>
                <a:headEnd/>
                <a:tailEnd/>
              </a:ln>
            </p:spPr>
            <p:txBody>
              <a:bodyPr anchor="ctr"/>
              <a:lstStyle/>
              <a:p>
                <a:pPr algn="ctr">
                  <a:defRPr/>
                </a:pPr>
                <a:endParaRPr lang="en-US" sz="2100" b="1" kern="0" dirty="0">
                  <a:solidFill>
                    <a:sysClr val="window" lastClr="FFFFFF"/>
                  </a:solidFill>
                  <a:latin typeface="Arial"/>
                </a:endParaRPr>
              </a:p>
            </p:txBody>
          </p:sp>
          <p:sp>
            <p:nvSpPr>
              <p:cNvPr id="422" name="Rectangle 7"/>
              <p:cNvSpPr>
                <a:spLocks noChangeArrowheads="1"/>
              </p:cNvSpPr>
              <p:nvPr/>
            </p:nvSpPr>
            <p:spPr bwMode="auto">
              <a:xfrm>
                <a:off x="879566" y="1798177"/>
                <a:ext cx="712622" cy="470298"/>
              </a:xfrm>
              <a:prstGeom prst="rect">
                <a:avLst/>
              </a:prstGeom>
              <a:solidFill>
                <a:schemeClr val="bg1">
                  <a:lumMod val="85000"/>
                </a:schemeClr>
              </a:solidFill>
              <a:ln w="42" cap="flat">
                <a:noFill/>
                <a:prstDash val="solid"/>
                <a:miter lim="800000"/>
                <a:headEnd/>
                <a:tailEnd/>
              </a:ln>
            </p:spPr>
            <p:txBody>
              <a:bodyPr anchor="ctr"/>
              <a:lstStyle/>
              <a:p>
                <a:pPr algn="ctr">
                  <a:defRPr/>
                </a:pPr>
                <a:endParaRPr lang="en-US" sz="2100" b="1" kern="0" dirty="0">
                  <a:solidFill>
                    <a:sysClr val="window" lastClr="FFFFFF"/>
                  </a:solidFill>
                  <a:latin typeface="Arial"/>
                </a:endParaRPr>
              </a:p>
            </p:txBody>
          </p:sp>
          <p:sp>
            <p:nvSpPr>
              <p:cNvPr id="423" name="Rectangle 23"/>
              <p:cNvSpPr>
                <a:spLocks noChangeArrowheads="1"/>
              </p:cNvSpPr>
              <p:nvPr/>
            </p:nvSpPr>
            <p:spPr bwMode="auto">
              <a:xfrm>
                <a:off x="958454" y="1770589"/>
                <a:ext cx="554846" cy="27588"/>
              </a:xfrm>
              <a:prstGeom prst="rect">
                <a:avLst/>
              </a:prstGeom>
              <a:solidFill>
                <a:srgbClr val="A6A6A6"/>
              </a:solidFill>
              <a:ln w="22225" cap="flat" cmpd="sng" algn="ctr">
                <a:noFill/>
                <a:prstDash val="solid"/>
              </a:ln>
              <a:effectLst/>
            </p:spPr>
            <p:txBody>
              <a:bodyPr lIns="0" tIns="0" rIns="0" bIns="0" anchor="ctr"/>
              <a:lstStyle/>
              <a:p>
                <a:pPr algn="ctr">
                  <a:defRPr/>
                </a:pPr>
                <a:endParaRPr lang="en-US" sz="1600" b="1" kern="0" dirty="0">
                  <a:solidFill>
                    <a:sysClr val="window" lastClr="FFFFFF"/>
                  </a:solidFill>
                  <a:latin typeface="Arial"/>
                  <a:ea typeface="Tahoma" pitchFamily="34" charset="0"/>
                  <a:cs typeface="Tahoma" pitchFamily="34" charset="0"/>
                </a:endParaRPr>
              </a:p>
            </p:txBody>
          </p:sp>
          <p:sp>
            <p:nvSpPr>
              <p:cNvPr id="424" name="Freeform 25"/>
              <p:cNvSpPr>
                <a:spLocks/>
              </p:cNvSpPr>
              <p:nvPr/>
            </p:nvSpPr>
            <p:spPr bwMode="auto">
              <a:xfrm>
                <a:off x="1118860" y="1038868"/>
                <a:ext cx="234035" cy="52547"/>
              </a:xfrm>
              <a:custGeom>
                <a:avLst/>
                <a:gdLst>
                  <a:gd name="T0" fmla="*/ 378 w 555"/>
                  <a:gd name="T1" fmla="*/ 711 h 787"/>
                  <a:gd name="T2" fmla="*/ 378 w 555"/>
                  <a:gd name="T3" fmla="*/ 668 h 787"/>
                  <a:gd name="T4" fmla="*/ 283 w 555"/>
                  <a:gd name="T5" fmla="*/ 668 h 787"/>
                  <a:gd name="T6" fmla="*/ 283 w 555"/>
                  <a:gd name="T7" fmla="*/ 0 h 787"/>
                  <a:gd name="T8" fmla="*/ 263 w 555"/>
                  <a:gd name="T9" fmla="*/ 0 h 787"/>
                  <a:gd name="T10" fmla="*/ 263 w 555"/>
                  <a:gd name="T11" fmla="*/ 668 h 787"/>
                  <a:gd name="T12" fmla="*/ 160 w 555"/>
                  <a:gd name="T13" fmla="*/ 668 h 787"/>
                  <a:gd name="T14" fmla="*/ 160 w 555"/>
                  <a:gd name="T15" fmla="*/ 711 h 787"/>
                  <a:gd name="T16" fmla="*/ 0 w 555"/>
                  <a:gd name="T17" fmla="*/ 711 h 787"/>
                  <a:gd name="T18" fmla="*/ 0 w 555"/>
                  <a:gd name="T19" fmla="*/ 787 h 787"/>
                  <a:gd name="T20" fmla="*/ 555 w 555"/>
                  <a:gd name="T21" fmla="*/ 787 h 787"/>
                  <a:gd name="T22" fmla="*/ 555 w 555"/>
                  <a:gd name="T23" fmla="*/ 711 h 787"/>
                  <a:gd name="T24" fmla="*/ 378 w 555"/>
                  <a:gd name="T25" fmla="*/ 711 h 787"/>
                  <a:gd name="connsiteX0" fmla="*/ 6811 w 10000"/>
                  <a:gd name="connsiteY0" fmla="*/ 9034 h 10000"/>
                  <a:gd name="connsiteX1" fmla="*/ 6811 w 10000"/>
                  <a:gd name="connsiteY1" fmla="*/ 8488 h 10000"/>
                  <a:gd name="connsiteX2" fmla="*/ 5099 w 10000"/>
                  <a:gd name="connsiteY2" fmla="*/ 8488 h 10000"/>
                  <a:gd name="connsiteX3" fmla="*/ 5099 w 10000"/>
                  <a:gd name="connsiteY3" fmla="*/ 0 h 10000"/>
                  <a:gd name="connsiteX4" fmla="*/ 4739 w 10000"/>
                  <a:gd name="connsiteY4" fmla="*/ 8488 h 10000"/>
                  <a:gd name="connsiteX5" fmla="*/ 2883 w 10000"/>
                  <a:gd name="connsiteY5" fmla="*/ 8488 h 10000"/>
                  <a:gd name="connsiteX6" fmla="*/ 2883 w 10000"/>
                  <a:gd name="connsiteY6" fmla="*/ 9034 h 10000"/>
                  <a:gd name="connsiteX7" fmla="*/ 0 w 10000"/>
                  <a:gd name="connsiteY7" fmla="*/ 9034 h 10000"/>
                  <a:gd name="connsiteX8" fmla="*/ 0 w 10000"/>
                  <a:gd name="connsiteY8" fmla="*/ 10000 h 10000"/>
                  <a:gd name="connsiteX9" fmla="*/ 10000 w 10000"/>
                  <a:gd name="connsiteY9" fmla="*/ 10000 h 10000"/>
                  <a:gd name="connsiteX10" fmla="*/ 10000 w 10000"/>
                  <a:gd name="connsiteY10" fmla="*/ 9034 h 10000"/>
                  <a:gd name="connsiteX11" fmla="*/ 6811 w 10000"/>
                  <a:gd name="connsiteY11" fmla="*/ 9034 h 10000"/>
                  <a:gd name="connsiteX0" fmla="*/ 6811 w 10000"/>
                  <a:gd name="connsiteY0" fmla="*/ 546 h 1512"/>
                  <a:gd name="connsiteX1" fmla="*/ 6811 w 10000"/>
                  <a:gd name="connsiteY1" fmla="*/ 0 h 1512"/>
                  <a:gd name="connsiteX2" fmla="*/ 5099 w 10000"/>
                  <a:gd name="connsiteY2" fmla="*/ 0 h 1512"/>
                  <a:gd name="connsiteX3" fmla="*/ 4739 w 10000"/>
                  <a:gd name="connsiteY3" fmla="*/ 0 h 1512"/>
                  <a:gd name="connsiteX4" fmla="*/ 2883 w 10000"/>
                  <a:gd name="connsiteY4" fmla="*/ 0 h 1512"/>
                  <a:gd name="connsiteX5" fmla="*/ 2883 w 10000"/>
                  <a:gd name="connsiteY5" fmla="*/ 546 h 1512"/>
                  <a:gd name="connsiteX6" fmla="*/ 0 w 10000"/>
                  <a:gd name="connsiteY6" fmla="*/ 546 h 1512"/>
                  <a:gd name="connsiteX7" fmla="*/ 0 w 10000"/>
                  <a:gd name="connsiteY7" fmla="*/ 1512 h 1512"/>
                  <a:gd name="connsiteX8" fmla="*/ 10000 w 10000"/>
                  <a:gd name="connsiteY8" fmla="*/ 1512 h 1512"/>
                  <a:gd name="connsiteX9" fmla="*/ 10000 w 10000"/>
                  <a:gd name="connsiteY9" fmla="*/ 546 h 1512"/>
                  <a:gd name="connsiteX10" fmla="*/ 6811 w 10000"/>
                  <a:gd name="connsiteY10" fmla="*/ 546 h 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512">
                    <a:moveTo>
                      <a:pt x="6811" y="546"/>
                    </a:moveTo>
                    <a:lnTo>
                      <a:pt x="6811" y="0"/>
                    </a:lnTo>
                    <a:lnTo>
                      <a:pt x="5099" y="0"/>
                    </a:lnTo>
                    <a:lnTo>
                      <a:pt x="4739" y="0"/>
                    </a:lnTo>
                    <a:lnTo>
                      <a:pt x="2883" y="0"/>
                    </a:lnTo>
                    <a:lnTo>
                      <a:pt x="2883" y="546"/>
                    </a:lnTo>
                    <a:lnTo>
                      <a:pt x="0" y="546"/>
                    </a:lnTo>
                    <a:lnTo>
                      <a:pt x="0" y="1512"/>
                    </a:lnTo>
                    <a:lnTo>
                      <a:pt x="10000" y="1512"/>
                    </a:lnTo>
                    <a:lnTo>
                      <a:pt x="10000" y="546"/>
                    </a:lnTo>
                    <a:lnTo>
                      <a:pt x="6811" y="546"/>
                    </a:lnTo>
                    <a:close/>
                  </a:path>
                </a:pathLst>
              </a:custGeom>
              <a:solidFill>
                <a:schemeClr val="bg1">
                  <a:lumMod val="65000"/>
                </a:schemeClr>
              </a:solidFill>
              <a:ln w="22225" cap="flat" cmpd="sng" algn="ctr">
                <a:noFill/>
                <a:prstDash val="solid"/>
              </a:ln>
              <a:effectLst/>
            </p:spPr>
            <p:txBody>
              <a:bodyPr lIns="0" tIns="0" rIns="0" bIns="0" anchor="ctr"/>
              <a:lstStyle/>
              <a:p>
                <a:pPr algn="ctr">
                  <a:defRPr/>
                </a:pPr>
                <a:endParaRPr lang="en-US" sz="1600" b="1" kern="0" dirty="0">
                  <a:solidFill>
                    <a:sysClr val="window" lastClr="FFFFFF"/>
                  </a:solidFill>
                  <a:latin typeface="Arial"/>
                  <a:ea typeface="Tahoma" pitchFamily="34" charset="0"/>
                  <a:cs typeface="Tahoma" pitchFamily="34" charset="0"/>
                </a:endParaRPr>
              </a:p>
            </p:txBody>
          </p:sp>
          <p:sp>
            <p:nvSpPr>
              <p:cNvPr id="425" name="Rectangle 23"/>
              <p:cNvSpPr>
                <a:spLocks noChangeArrowheads="1"/>
              </p:cNvSpPr>
              <p:nvPr/>
            </p:nvSpPr>
            <p:spPr bwMode="auto">
              <a:xfrm>
                <a:off x="1126748" y="2188340"/>
                <a:ext cx="218257" cy="84076"/>
              </a:xfrm>
              <a:prstGeom prst="rect">
                <a:avLst/>
              </a:prstGeom>
              <a:solidFill>
                <a:srgbClr val="F5F5F5">
                  <a:alpha val="40000"/>
                </a:srgbClr>
              </a:solidFill>
              <a:ln>
                <a:noFill/>
              </a:ln>
              <a:extLst/>
            </p:spPr>
            <p:txBody>
              <a:bodyPr/>
              <a:lstStyle/>
              <a:p>
                <a:pPr>
                  <a:defRPr/>
                </a:pPr>
                <a:endParaRPr lang="en-US" sz="2400" kern="0" dirty="0">
                  <a:solidFill>
                    <a:sysClr val="windowText" lastClr="000000"/>
                  </a:solidFill>
                  <a:latin typeface="Arial"/>
                </a:endParaRPr>
              </a:p>
            </p:txBody>
          </p:sp>
          <p:grpSp>
            <p:nvGrpSpPr>
              <p:cNvPr id="4" name="Group 162"/>
              <p:cNvGrpSpPr/>
              <p:nvPr/>
            </p:nvGrpSpPr>
            <p:grpSpPr>
              <a:xfrm>
                <a:off x="1071889" y="1178489"/>
                <a:ext cx="327978" cy="535032"/>
                <a:chOff x="3945917" y="2765115"/>
                <a:chExt cx="417441" cy="680975"/>
              </a:xfrm>
              <a:solidFill>
                <a:schemeClr val="bg1"/>
              </a:solidFill>
            </p:grpSpPr>
            <p:grpSp>
              <p:nvGrpSpPr>
                <p:cNvPr id="5" name="Group 181"/>
                <p:cNvGrpSpPr/>
                <p:nvPr/>
              </p:nvGrpSpPr>
              <p:grpSpPr>
                <a:xfrm>
                  <a:off x="3945917" y="2765115"/>
                  <a:ext cx="249100" cy="680975"/>
                  <a:chOff x="4139945" y="2765115"/>
                  <a:chExt cx="249100" cy="680975"/>
                </a:xfrm>
                <a:grpFill/>
              </p:grpSpPr>
              <p:sp>
                <p:nvSpPr>
                  <p:cNvPr id="452" name="Rectangle 8"/>
                  <p:cNvSpPr>
                    <a:spLocks noChangeArrowheads="1"/>
                  </p:cNvSpPr>
                  <p:nvPr/>
                </p:nvSpPr>
                <p:spPr bwMode="auto">
                  <a:xfrm>
                    <a:off x="4139945" y="3129362"/>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53" name="Rectangle 9"/>
                  <p:cNvSpPr>
                    <a:spLocks noChangeArrowheads="1"/>
                  </p:cNvSpPr>
                  <p:nvPr/>
                </p:nvSpPr>
                <p:spPr bwMode="auto">
                  <a:xfrm>
                    <a:off x="4139945" y="3251831"/>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54" name="Rectangle 10"/>
                  <p:cNvSpPr>
                    <a:spLocks noChangeArrowheads="1"/>
                  </p:cNvSpPr>
                  <p:nvPr/>
                </p:nvSpPr>
                <p:spPr bwMode="auto">
                  <a:xfrm>
                    <a:off x="4139945" y="3374299"/>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55" name="Rectangle 11"/>
                  <p:cNvSpPr>
                    <a:spLocks noChangeArrowheads="1"/>
                  </p:cNvSpPr>
                  <p:nvPr/>
                </p:nvSpPr>
                <p:spPr bwMode="auto">
                  <a:xfrm>
                    <a:off x="4311868" y="3129362"/>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56" name="Rectangle 12"/>
                  <p:cNvSpPr>
                    <a:spLocks noChangeArrowheads="1"/>
                  </p:cNvSpPr>
                  <p:nvPr/>
                </p:nvSpPr>
                <p:spPr bwMode="auto">
                  <a:xfrm>
                    <a:off x="4311868" y="3251831"/>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57" name="Rectangle 13"/>
                  <p:cNvSpPr>
                    <a:spLocks noChangeArrowheads="1"/>
                  </p:cNvSpPr>
                  <p:nvPr/>
                </p:nvSpPr>
                <p:spPr bwMode="auto">
                  <a:xfrm>
                    <a:off x="4311868" y="3374299"/>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58" name="Rectangle 8"/>
                  <p:cNvSpPr>
                    <a:spLocks noChangeArrowheads="1"/>
                  </p:cNvSpPr>
                  <p:nvPr/>
                </p:nvSpPr>
                <p:spPr bwMode="auto">
                  <a:xfrm>
                    <a:off x="4139945" y="2887584"/>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59" name="Rectangle 9"/>
                  <p:cNvSpPr>
                    <a:spLocks noChangeArrowheads="1"/>
                  </p:cNvSpPr>
                  <p:nvPr/>
                </p:nvSpPr>
                <p:spPr bwMode="auto">
                  <a:xfrm>
                    <a:off x="4139945" y="3010053"/>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60" name="Rectangle 11"/>
                  <p:cNvSpPr>
                    <a:spLocks noChangeArrowheads="1"/>
                  </p:cNvSpPr>
                  <p:nvPr/>
                </p:nvSpPr>
                <p:spPr bwMode="auto">
                  <a:xfrm>
                    <a:off x="4311868" y="2887584"/>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61" name="Rectangle 12"/>
                  <p:cNvSpPr>
                    <a:spLocks noChangeArrowheads="1"/>
                  </p:cNvSpPr>
                  <p:nvPr/>
                </p:nvSpPr>
                <p:spPr bwMode="auto">
                  <a:xfrm>
                    <a:off x="4311868" y="3010053"/>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62" name="Rectangle 8"/>
                  <p:cNvSpPr>
                    <a:spLocks noChangeArrowheads="1"/>
                  </p:cNvSpPr>
                  <p:nvPr/>
                </p:nvSpPr>
                <p:spPr bwMode="auto">
                  <a:xfrm>
                    <a:off x="4139945" y="2765115"/>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63" name="Rectangle 11"/>
                  <p:cNvSpPr>
                    <a:spLocks noChangeArrowheads="1"/>
                  </p:cNvSpPr>
                  <p:nvPr/>
                </p:nvSpPr>
                <p:spPr bwMode="auto">
                  <a:xfrm>
                    <a:off x="4311868" y="2765115"/>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grpSp>
            <p:sp>
              <p:nvSpPr>
                <p:cNvPr id="446" name="Rectangle 8"/>
                <p:cNvSpPr>
                  <a:spLocks noChangeArrowheads="1"/>
                </p:cNvSpPr>
                <p:nvPr/>
              </p:nvSpPr>
              <p:spPr bwMode="auto">
                <a:xfrm>
                  <a:off x="4286181" y="3129362"/>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47" name="Rectangle 9"/>
                <p:cNvSpPr>
                  <a:spLocks noChangeArrowheads="1"/>
                </p:cNvSpPr>
                <p:nvPr/>
              </p:nvSpPr>
              <p:spPr bwMode="auto">
                <a:xfrm>
                  <a:off x="4286181" y="3251831"/>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48" name="Rectangle 10"/>
                <p:cNvSpPr>
                  <a:spLocks noChangeArrowheads="1"/>
                </p:cNvSpPr>
                <p:nvPr/>
              </p:nvSpPr>
              <p:spPr bwMode="auto">
                <a:xfrm>
                  <a:off x="4286181" y="3374299"/>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49" name="Rectangle 8"/>
                <p:cNvSpPr>
                  <a:spLocks noChangeArrowheads="1"/>
                </p:cNvSpPr>
                <p:nvPr/>
              </p:nvSpPr>
              <p:spPr bwMode="auto">
                <a:xfrm>
                  <a:off x="4286181" y="2887584"/>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50" name="Rectangle 9"/>
                <p:cNvSpPr>
                  <a:spLocks noChangeArrowheads="1"/>
                </p:cNvSpPr>
                <p:nvPr/>
              </p:nvSpPr>
              <p:spPr bwMode="auto">
                <a:xfrm>
                  <a:off x="4286181" y="3010053"/>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51" name="Rectangle 8"/>
                <p:cNvSpPr>
                  <a:spLocks noChangeArrowheads="1"/>
                </p:cNvSpPr>
                <p:nvPr/>
              </p:nvSpPr>
              <p:spPr bwMode="auto">
                <a:xfrm>
                  <a:off x="4286181" y="2765115"/>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grpSp>
          <p:grpSp>
            <p:nvGrpSpPr>
              <p:cNvPr id="6" name="Group 80"/>
              <p:cNvGrpSpPr/>
              <p:nvPr/>
            </p:nvGrpSpPr>
            <p:grpSpPr>
              <a:xfrm>
                <a:off x="961904" y="1850494"/>
                <a:ext cx="550179" cy="270166"/>
                <a:chOff x="3837801" y="3609584"/>
                <a:chExt cx="695371" cy="341463"/>
              </a:xfrm>
              <a:solidFill>
                <a:schemeClr val="bg1"/>
              </a:solidFill>
            </p:grpSpPr>
            <p:grpSp>
              <p:nvGrpSpPr>
                <p:cNvPr id="7" name="Group 81"/>
                <p:cNvGrpSpPr/>
                <p:nvPr/>
              </p:nvGrpSpPr>
              <p:grpSpPr>
                <a:xfrm>
                  <a:off x="3837801" y="3609584"/>
                  <a:ext cx="393416" cy="341463"/>
                  <a:chOff x="4078454" y="3609584"/>
                  <a:chExt cx="393416" cy="341463"/>
                </a:xfrm>
                <a:grpFill/>
              </p:grpSpPr>
              <p:sp>
                <p:nvSpPr>
                  <p:cNvPr id="436" name="Rectangle 14"/>
                  <p:cNvSpPr>
                    <a:spLocks noChangeArrowheads="1"/>
                  </p:cNvSpPr>
                  <p:nvPr/>
                </p:nvSpPr>
                <p:spPr bwMode="auto">
                  <a:xfrm>
                    <a:off x="4078454"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37" name="Rectangle 15"/>
                  <p:cNvSpPr>
                    <a:spLocks noChangeArrowheads="1"/>
                  </p:cNvSpPr>
                  <p:nvPr/>
                </p:nvSpPr>
                <p:spPr bwMode="auto">
                  <a:xfrm>
                    <a:off x="4235945"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38" name="Rectangle 16"/>
                  <p:cNvSpPr>
                    <a:spLocks noChangeArrowheads="1"/>
                  </p:cNvSpPr>
                  <p:nvPr/>
                </p:nvSpPr>
                <p:spPr bwMode="auto">
                  <a:xfrm>
                    <a:off x="4394065"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39" name="Rectangle 17"/>
                  <p:cNvSpPr>
                    <a:spLocks noChangeArrowheads="1"/>
                  </p:cNvSpPr>
                  <p:nvPr/>
                </p:nvSpPr>
                <p:spPr bwMode="auto">
                  <a:xfrm>
                    <a:off x="4078454"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40" name="Rectangle 18"/>
                  <p:cNvSpPr>
                    <a:spLocks noChangeArrowheads="1"/>
                  </p:cNvSpPr>
                  <p:nvPr/>
                </p:nvSpPr>
                <p:spPr bwMode="auto">
                  <a:xfrm>
                    <a:off x="4235945"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41" name="Rectangle 19"/>
                  <p:cNvSpPr>
                    <a:spLocks noChangeArrowheads="1"/>
                  </p:cNvSpPr>
                  <p:nvPr/>
                </p:nvSpPr>
                <p:spPr bwMode="auto">
                  <a:xfrm>
                    <a:off x="4394065"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42" name="Rectangle 20"/>
                  <p:cNvSpPr>
                    <a:spLocks noChangeArrowheads="1"/>
                  </p:cNvSpPr>
                  <p:nvPr/>
                </p:nvSpPr>
                <p:spPr bwMode="auto">
                  <a:xfrm>
                    <a:off x="4078454"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43" name="Rectangle 21"/>
                  <p:cNvSpPr>
                    <a:spLocks noChangeArrowheads="1"/>
                  </p:cNvSpPr>
                  <p:nvPr/>
                </p:nvSpPr>
                <p:spPr bwMode="auto">
                  <a:xfrm>
                    <a:off x="4235945"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44" name="Rectangle 22"/>
                  <p:cNvSpPr>
                    <a:spLocks noChangeArrowheads="1"/>
                  </p:cNvSpPr>
                  <p:nvPr/>
                </p:nvSpPr>
                <p:spPr bwMode="auto">
                  <a:xfrm>
                    <a:off x="4394065"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grpSp>
            <p:grpSp>
              <p:nvGrpSpPr>
                <p:cNvPr id="8" name="Group 82"/>
                <p:cNvGrpSpPr/>
                <p:nvPr/>
              </p:nvGrpSpPr>
              <p:grpSpPr>
                <a:xfrm>
                  <a:off x="4297876" y="3609584"/>
                  <a:ext cx="235296" cy="341463"/>
                  <a:chOff x="4078454" y="3609584"/>
                  <a:chExt cx="235296" cy="341463"/>
                </a:xfrm>
                <a:grpFill/>
              </p:grpSpPr>
              <p:sp>
                <p:nvSpPr>
                  <p:cNvPr id="430" name="Rectangle 14"/>
                  <p:cNvSpPr>
                    <a:spLocks noChangeArrowheads="1"/>
                  </p:cNvSpPr>
                  <p:nvPr/>
                </p:nvSpPr>
                <p:spPr bwMode="auto">
                  <a:xfrm>
                    <a:off x="4078454"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31" name="Rectangle 15"/>
                  <p:cNvSpPr>
                    <a:spLocks noChangeArrowheads="1"/>
                  </p:cNvSpPr>
                  <p:nvPr/>
                </p:nvSpPr>
                <p:spPr bwMode="auto">
                  <a:xfrm>
                    <a:off x="4235945"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32" name="Rectangle 17"/>
                  <p:cNvSpPr>
                    <a:spLocks noChangeArrowheads="1"/>
                  </p:cNvSpPr>
                  <p:nvPr/>
                </p:nvSpPr>
                <p:spPr bwMode="auto">
                  <a:xfrm>
                    <a:off x="4078454"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33" name="Rectangle 18"/>
                  <p:cNvSpPr>
                    <a:spLocks noChangeArrowheads="1"/>
                  </p:cNvSpPr>
                  <p:nvPr/>
                </p:nvSpPr>
                <p:spPr bwMode="auto">
                  <a:xfrm>
                    <a:off x="4235945"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34" name="Rectangle 20"/>
                  <p:cNvSpPr>
                    <a:spLocks noChangeArrowheads="1"/>
                  </p:cNvSpPr>
                  <p:nvPr/>
                </p:nvSpPr>
                <p:spPr bwMode="auto">
                  <a:xfrm>
                    <a:off x="4078454"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35" name="Rectangle 21"/>
                  <p:cNvSpPr>
                    <a:spLocks noChangeArrowheads="1"/>
                  </p:cNvSpPr>
                  <p:nvPr/>
                </p:nvSpPr>
                <p:spPr bwMode="auto">
                  <a:xfrm>
                    <a:off x="4235945"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grpSp>
          </p:grpSp>
        </p:grpSp>
        <p:cxnSp>
          <p:nvCxnSpPr>
            <p:cNvPr id="419" name="Elbow Connector 418"/>
            <p:cNvCxnSpPr/>
            <p:nvPr/>
          </p:nvCxnSpPr>
          <p:spPr>
            <a:xfrm rot="16200000" flipH="1">
              <a:off x="1776848" y="2806282"/>
              <a:ext cx="640552" cy="0"/>
            </a:xfrm>
            <a:prstGeom prst="bentConnector3">
              <a:avLst>
                <a:gd name="adj1" fmla="val 50000"/>
              </a:avLst>
            </a:prstGeom>
            <a:ln w="28575">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0" name="Text Box 6"/>
            <p:cNvSpPr txBox="1">
              <a:spLocks noChangeArrowheads="1"/>
            </p:cNvSpPr>
            <p:nvPr/>
          </p:nvSpPr>
          <p:spPr bwMode="auto">
            <a:xfrm>
              <a:off x="1273707" y="889389"/>
              <a:ext cx="1656366" cy="288129"/>
            </a:xfrm>
            <a:prstGeom prst="rect">
              <a:avLst/>
            </a:prstGeom>
            <a:noFill/>
            <a:ln w="9525">
              <a:noFill/>
              <a:miter lim="800000"/>
              <a:headEnd/>
              <a:tailEnd/>
            </a:ln>
          </p:spPr>
          <p:txBody>
            <a:bodyPr lIns="91400" tIns="45700" rIns="91400" bIns="45700" anchor="ctr">
              <a:spAutoFit/>
            </a:bodyPr>
            <a:lstStyle/>
            <a:p>
              <a:pPr algn="ctr" defTabSz="1322113">
                <a:defRPr/>
              </a:pPr>
              <a:r>
                <a:rPr lang="en-US" sz="1900" b="1" dirty="0">
                  <a:solidFill>
                    <a:srgbClr val="FFFFFF">
                      <a:lumMod val="85000"/>
                    </a:srgbClr>
                  </a:solidFill>
                  <a:ea typeface="ＭＳ Ｐゴシック" pitchFamily="34" charset="-128"/>
                </a:rPr>
                <a:t>ENTERPRISE</a:t>
              </a:r>
            </a:p>
          </p:txBody>
        </p:sp>
      </p:grpSp>
      <p:grpSp>
        <p:nvGrpSpPr>
          <p:cNvPr id="9" name="Group 463"/>
          <p:cNvGrpSpPr>
            <a:grpSpLocks/>
          </p:cNvGrpSpPr>
          <p:nvPr/>
        </p:nvGrpSpPr>
        <p:grpSpPr bwMode="auto">
          <a:xfrm>
            <a:off x="4881562" y="2192338"/>
            <a:ext cx="1622425" cy="1319212"/>
            <a:chOff x="5253275" y="1212274"/>
            <a:chExt cx="1288621" cy="1047606"/>
          </a:xfrm>
        </p:grpSpPr>
        <p:sp>
          <p:nvSpPr>
            <p:cNvPr id="465" name="Rectangle 464"/>
            <p:cNvSpPr/>
            <p:nvPr/>
          </p:nvSpPr>
          <p:spPr>
            <a:xfrm>
              <a:off x="5312537" y="1316908"/>
              <a:ext cx="461483" cy="646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pic>
          <p:nvPicPr>
            <p:cNvPr id="53289" name="Picture 465" descr="Device_iPad_Red.png"/>
            <p:cNvPicPr>
              <a:picLocks noChangeAspect="1"/>
            </p:cNvPicPr>
            <p:nvPr/>
          </p:nvPicPr>
          <p:blipFill>
            <a:blip r:embed="rId3" cstate="print">
              <a:grayscl/>
              <a:biLevel thresh="50000"/>
            </a:blip>
            <a:srcRect/>
            <a:stretch>
              <a:fillRect/>
            </a:stretch>
          </p:blipFill>
          <p:spPr bwMode="auto">
            <a:xfrm>
              <a:off x="5253275" y="1212274"/>
              <a:ext cx="579048" cy="927873"/>
            </a:xfrm>
            <a:prstGeom prst="rect">
              <a:avLst/>
            </a:prstGeom>
            <a:noFill/>
            <a:ln w="9525">
              <a:noFill/>
              <a:miter lim="800000"/>
              <a:headEnd/>
              <a:tailEnd/>
            </a:ln>
          </p:spPr>
        </p:pic>
        <p:sp>
          <p:nvSpPr>
            <p:cNvPr id="467" name="Rounded Rectangle 466"/>
            <p:cNvSpPr/>
            <p:nvPr/>
          </p:nvSpPr>
          <p:spPr>
            <a:xfrm>
              <a:off x="5680714" y="1562737"/>
              <a:ext cx="861182" cy="69714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468" name="Rectangle 467"/>
            <p:cNvSpPr/>
            <p:nvPr/>
          </p:nvSpPr>
          <p:spPr>
            <a:xfrm>
              <a:off x="5815628" y="1696366"/>
              <a:ext cx="591354" cy="355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469" name="Oval 468"/>
            <p:cNvSpPr/>
            <p:nvPr/>
          </p:nvSpPr>
          <p:spPr>
            <a:xfrm>
              <a:off x="6061501" y="2113644"/>
              <a:ext cx="99609" cy="9959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cxnSp>
        <p:nvCxnSpPr>
          <p:cNvPr id="470" name="Elbow Connector 469"/>
          <p:cNvCxnSpPr/>
          <p:nvPr/>
        </p:nvCxnSpPr>
        <p:spPr>
          <a:xfrm rot="5400000">
            <a:off x="5283994" y="4207669"/>
            <a:ext cx="874712" cy="0"/>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Group 3"/>
          <p:cNvGrpSpPr>
            <a:grpSpLocks/>
          </p:cNvGrpSpPr>
          <p:nvPr/>
        </p:nvGrpSpPr>
        <p:grpSpPr bwMode="auto">
          <a:xfrm>
            <a:off x="1773237" y="1671638"/>
            <a:ext cx="2206625" cy="2994025"/>
            <a:chOff x="1273707" y="889389"/>
            <a:chExt cx="1656366" cy="2245752"/>
          </a:xfrm>
        </p:grpSpPr>
        <p:cxnSp>
          <p:nvCxnSpPr>
            <p:cNvPr id="472" name="Elbow Connector 471"/>
            <p:cNvCxnSpPr/>
            <p:nvPr/>
          </p:nvCxnSpPr>
          <p:spPr>
            <a:xfrm rot="5400000">
              <a:off x="1783962" y="2812447"/>
              <a:ext cx="640623" cy="4767"/>
            </a:xfrm>
            <a:prstGeom prst="bentConnector3">
              <a:avLst>
                <a:gd name="adj1" fmla="val 50000"/>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1" name="Group 1"/>
            <p:cNvGrpSpPr>
              <a:grpSpLocks/>
            </p:cNvGrpSpPr>
            <p:nvPr/>
          </p:nvGrpSpPr>
          <p:grpSpPr bwMode="auto">
            <a:xfrm>
              <a:off x="1273707" y="889389"/>
              <a:ext cx="1656366" cy="1486792"/>
              <a:chOff x="1273707" y="889389"/>
              <a:chExt cx="1656366" cy="1486792"/>
            </a:xfrm>
          </p:grpSpPr>
          <p:grpSp>
            <p:nvGrpSpPr>
              <p:cNvPr id="12" name="Group 25"/>
              <p:cNvGrpSpPr>
                <a:grpSpLocks/>
              </p:cNvGrpSpPr>
              <p:nvPr/>
            </p:nvGrpSpPr>
            <p:grpSpPr bwMode="auto">
              <a:xfrm>
                <a:off x="1778883" y="1258681"/>
                <a:ext cx="646014" cy="1117500"/>
                <a:chOff x="879483" y="1039090"/>
                <a:chExt cx="712788" cy="1233008"/>
              </a:xfrm>
            </p:grpSpPr>
            <p:sp>
              <p:nvSpPr>
                <p:cNvPr id="476" name="Freeform 6"/>
                <p:cNvSpPr>
                  <a:spLocks/>
                </p:cNvSpPr>
                <p:nvPr/>
              </p:nvSpPr>
              <p:spPr bwMode="auto">
                <a:xfrm>
                  <a:off x="990009" y="1087525"/>
                  <a:ext cx="491736" cy="723920"/>
                </a:xfrm>
                <a:custGeom>
                  <a:avLst/>
                  <a:gdLst>
                    <a:gd name="T0" fmla="*/ 617 w 690"/>
                    <a:gd name="T1" fmla="*/ 70 h 1526"/>
                    <a:gd name="T2" fmla="*/ 617 w 690"/>
                    <a:gd name="T3" fmla="*/ 0 h 1526"/>
                    <a:gd name="T4" fmla="*/ 74 w 690"/>
                    <a:gd name="T5" fmla="*/ 0 h 1526"/>
                    <a:gd name="T6" fmla="*/ 74 w 690"/>
                    <a:gd name="T7" fmla="*/ 70 h 1526"/>
                    <a:gd name="T8" fmla="*/ 0 w 690"/>
                    <a:gd name="T9" fmla="*/ 70 h 1526"/>
                    <a:gd name="T10" fmla="*/ 0 w 690"/>
                    <a:gd name="T11" fmla="*/ 1526 h 1526"/>
                    <a:gd name="T12" fmla="*/ 690 w 690"/>
                    <a:gd name="T13" fmla="*/ 1526 h 1526"/>
                    <a:gd name="T14" fmla="*/ 690 w 690"/>
                    <a:gd name="T15" fmla="*/ 70 h 1526"/>
                    <a:gd name="T16" fmla="*/ 617 w 690"/>
                    <a:gd name="T17" fmla="*/ 70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1526">
                      <a:moveTo>
                        <a:pt x="617" y="70"/>
                      </a:moveTo>
                      <a:lnTo>
                        <a:pt x="617" y="0"/>
                      </a:lnTo>
                      <a:lnTo>
                        <a:pt x="74" y="0"/>
                      </a:lnTo>
                      <a:lnTo>
                        <a:pt x="74" y="70"/>
                      </a:lnTo>
                      <a:lnTo>
                        <a:pt x="0" y="70"/>
                      </a:lnTo>
                      <a:lnTo>
                        <a:pt x="0" y="1526"/>
                      </a:lnTo>
                      <a:lnTo>
                        <a:pt x="690" y="1526"/>
                      </a:lnTo>
                      <a:lnTo>
                        <a:pt x="690" y="70"/>
                      </a:lnTo>
                      <a:lnTo>
                        <a:pt x="617" y="70"/>
                      </a:lnTo>
                      <a:close/>
                    </a:path>
                  </a:pathLst>
                </a:custGeom>
                <a:solidFill>
                  <a:srgbClr val="424545"/>
                </a:solidFill>
                <a:ln w="42" cap="flat">
                  <a:noFill/>
                  <a:prstDash val="solid"/>
                  <a:miter lim="800000"/>
                  <a:headEnd/>
                  <a:tailEnd/>
                </a:ln>
              </p:spPr>
              <p:txBody>
                <a:bodyPr anchor="ctr"/>
                <a:lstStyle/>
                <a:p>
                  <a:pPr algn="ctr">
                    <a:defRPr/>
                  </a:pPr>
                  <a:endParaRPr lang="en-US" sz="2100" b="1" kern="0" dirty="0">
                    <a:solidFill>
                      <a:sysClr val="window" lastClr="FFFFFF"/>
                    </a:solidFill>
                    <a:latin typeface="Arial"/>
                  </a:endParaRPr>
                </a:p>
              </p:txBody>
            </p:sp>
            <p:sp>
              <p:nvSpPr>
                <p:cNvPr id="477" name="Rectangle 7"/>
                <p:cNvSpPr>
                  <a:spLocks noChangeArrowheads="1"/>
                </p:cNvSpPr>
                <p:nvPr/>
              </p:nvSpPr>
              <p:spPr bwMode="auto">
                <a:xfrm>
                  <a:off x="879566" y="1798306"/>
                  <a:ext cx="712622" cy="470350"/>
                </a:xfrm>
                <a:prstGeom prst="rect">
                  <a:avLst/>
                </a:prstGeom>
                <a:solidFill>
                  <a:srgbClr val="424545"/>
                </a:solidFill>
                <a:ln w="42" cap="flat">
                  <a:noFill/>
                  <a:prstDash val="solid"/>
                  <a:miter lim="800000"/>
                  <a:headEnd/>
                  <a:tailEnd/>
                </a:ln>
              </p:spPr>
              <p:txBody>
                <a:bodyPr anchor="ctr"/>
                <a:lstStyle/>
                <a:p>
                  <a:pPr algn="ctr">
                    <a:defRPr/>
                  </a:pPr>
                  <a:endParaRPr lang="en-US" sz="2100" b="1" kern="0" dirty="0">
                    <a:solidFill>
                      <a:sysClr val="window" lastClr="FFFFFF"/>
                    </a:solidFill>
                    <a:latin typeface="Arial"/>
                  </a:endParaRPr>
                </a:p>
              </p:txBody>
            </p:sp>
            <p:sp>
              <p:nvSpPr>
                <p:cNvPr id="478" name="Rectangle 23"/>
                <p:cNvSpPr>
                  <a:spLocks noChangeArrowheads="1"/>
                </p:cNvSpPr>
                <p:nvPr/>
              </p:nvSpPr>
              <p:spPr bwMode="auto">
                <a:xfrm>
                  <a:off x="958454" y="1770716"/>
                  <a:ext cx="554846" cy="27591"/>
                </a:xfrm>
                <a:prstGeom prst="rect">
                  <a:avLst/>
                </a:prstGeom>
                <a:solidFill>
                  <a:schemeClr val="bg2">
                    <a:lumMod val="75000"/>
                  </a:schemeClr>
                </a:solidFill>
                <a:ln w="22225" cap="flat" cmpd="sng" algn="ctr">
                  <a:noFill/>
                  <a:prstDash val="solid"/>
                </a:ln>
                <a:effectLst/>
              </p:spPr>
              <p:txBody>
                <a:bodyPr lIns="0" tIns="0" rIns="0" bIns="0" anchor="ctr"/>
                <a:lstStyle/>
                <a:p>
                  <a:pPr algn="ctr">
                    <a:defRPr/>
                  </a:pPr>
                  <a:endParaRPr lang="en-US" sz="1600" b="1" kern="0" dirty="0">
                    <a:solidFill>
                      <a:sysClr val="window" lastClr="FFFFFF"/>
                    </a:solidFill>
                    <a:latin typeface="Arial"/>
                    <a:ea typeface="Tahoma" pitchFamily="34" charset="0"/>
                    <a:cs typeface="Tahoma" pitchFamily="34" charset="0"/>
                  </a:endParaRPr>
                </a:p>
              </p:txBody>
            </p:sp>
            <p:sp>
              <p:nvSpPr>
                <p:cNvPr id="479" name="Freeform 25"/>
                <p:cNvSpPr>
                  <a:spLocks/>
                </p:cNvSpPr>
                <p:nvPr/>
              </p:nvSpPr>
              <p:spPr bwMode="auto">
                <a:xfrm>
                  <a:off x="1118860" y="1038914"/>
                  <a:ext cx="234035" cy="52553"/>
                </a:xfrm>
                <a:custGeom>
                  <a:avLst/>
                  <a:gdLst>
                    <a:gd name="T0" fmla="*/ 378 w 555"/>
                    <a:gd name="T1" fmla="*/ 711 h 787"/>
                    <a:gd name="T2" fmla="*/ 378 w 555"/>
                    <a:gd name="T3" fmla="*/ 668 h 787"/>
                    <a:gd name="T4" fmla="*/ 283 w 555"/>
                    <a:gd name="T5" fmla="*/ 668 h 787"/>
                    <a:gd name="T6" fmla="*/ 283 w 555"/>
                    <a:gd name="T7" fmla="*/ 0 h 787"/>
                    <a:gd name="T8" fmla="*/ 263 w 555"/>
                    <a:gd name="T9" fmla="*/ 0 h 787"/>
                    <a:gd name="T10" fmla="*/ 263 w 555"/>
                    <a:gd name="T11" fmla="*/ 668 h 787"/>
                    <a:gd name="T12" fmla="*/ 160 w 555"/>
                    <a:gd name="T13" fmla="*/ 668 h 787"/>
                    <a:gd name="T14" fmla="*/ 160 w 555"/>
                    <a:gd name="T15" fmla="*/ 711 h 787"/>
                    <a:gd name="T16" fmla="*/ 0 w 555"/>
                    <a:gd name="T17" fmla="*/ 711 h 787"/>
                    <a:gd name="T18" fmla="*/ 0 w 555"/>
                    <a:gd name="T19" fmla="*/ 787 h 787"/>
                    <a:gd name="T20" fmla="*/ 555 w 555"/>
                    <a:gd name="T21" fmla="*/ 787 h 787"/>
                    <a:gd name="T22" fmla="*/ 555 w 555"/>
                    <a:gd name="T23" fmla="*/ 711 h 787"/>
                    <a:gd name="T24" fmla="*/ 378 w 555"/>
                    <a:gd name="T25" fmla="*/ 711 h 787"/>
                    <a:gd name="connsiteX0" fmla="*/ 6811 w 10000"/>
                    <a:gd name="connsiteY0" fmla="*/ 9034 h 10000"/>
                    <a:gd name="connsiteX1" fmla="*/ 6811 w 10000"/>
                    <a:gd name="connsiteY1" fmla="*/ 8488 h 10000"/>
                    <a:gd name="connsiteX2" fmla="*/ 5099 w 10000"/>
                    <a:gd name="connsiteY2" fmla="*/ 8488 h 10000"/>
                    <a:gd name="connsiteX3" fmla="*/ 5099 w 10000"/>
                    <a:gd name="connsiteY3" fmla="*/ 0 h 10000"/>
                    <a:gd name="connsiteX4" fmla="*/ 4739 w 10000"/>
                    <a:gd name="connsiteY4" fmla="*/ 8488 h 10000"/>
                    <a:gd name="connsiteX5" fmla="*/ 2883 w 10000"/>
                    <a:gd name="connsiteY5" fmla="*/ 8488 h 10000"/>
                    <a:gd name="connsiteX6" fmla="*/ 2883 w 10000"/>
                    <a:gd name="connsiteY6" fmla="*/ 9034 h 10000"/>
                    <a:gd name="connsiteX7" fmla="*/ 0 w 10000"/>
                    <a:gd name="connsiteY7" fmla="*/ 9034 h 10000"/>
                    <a:gd name="connsiteX8" fmla="*/ 0 w 10000"/>
                    <a:gd name="connsiteY8" fmla="*/ 10000 h 10000"/>
                    <a:gd name="connsiteX9" fmla="*/ 10000 w 10000"/>
                    <a:gd name="connsiteY9" fmla="*/ 10000 h 10000"/>
                    <a:gd name="connsiteX10" fmla="*/ 10000 w 10000"/>
                    <a:gd name="connsiteY10" fmla="*/ 9034 h 10000"/>
                    <a:gd name="connsiteX11" fmla="*/ 6811 w 10000"/>
                    <a:gd name="connsiteY11" fmla="*/ 9034 h 10000"/>
                    <a:gd name="connsiteX0" fmla="*/ 6811 w 10000"/>
                    <a:gd name="connsiteY0" fmla="*/ 546 h 1512"/>
                    <a:gd name="connsiteX1" fmla="*/ 6811 w 10000"/>
                    <a:gd name="connsiteY1" fmla="*/ 0 h 1512"/>
                    <a:gd name="connsiteX2" fmla="*/ 5099 w 10000"/>
                    <a:gd name="connsiteY2" fmla="*/ 0 h 1512"/>
                    <a:gd name="connsiteX3" fmla="*/ 4739 w 10000"/>
                    <a:gd name="connsiteY3" fmla="*/ 0 h 1512"/>
                    <a:gd name="connsiteX4" fmla="*/ 2883 w 10000"/>
                    <a:gd name="connsiteY4" fmla="*/ 0 h 1512"/>
                    <a:gd name="connsiteX5" fmla="*/ 2883 w 10000"/>
                    <a:gd name="connsiteY5" fmla="*/ 546 h 1512"/>
                    <a:gd name="connsiteX6" fmla="*/ 0 w 10000"/>
                    <a:gd name="connsiteY6" fmla="*/ 546 h 1512"/>
                    <a:gd name="connsiteX7" fmla="*/ 0 w 10000"/>
                    <a:gd name="connsiteY7" fmla="*/ 1512 h 1512"/>
                    <a:gd name="connsiteX8" fmla="*/ 10000 w 10000"/>
                    <a:gd name="connsiteY8" fmla="*/ 1512 h 1512"/>
                    <a:gd name="connsiteX9" fmla="*/ 10000 w 10000"/>
                    <a:gd name="connsiteY9" fmla="*/ 546 h 1512"/>
                    <a:gd name="connsiteX10" fmla="*/ 6811 w 10000"/>
                    <a:gd name="connsiteY10" fmla="*/ 546 h 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512">
                      <a:moveTo>
                        <a:pt x="6811" y="546"/>
                      </a:moveTo>
                      <a:lnTo>
                        <a:pt x="6811" y="0"/>
                      </a:lnTo>
                      <a:lnTo>
                        <a:pt x="5099" y="0"/>
                      </a:lnTo>
                      <a:lnTo>
                        <a:pt x="4739" y="0"/>
                      </a:lnTo>
                      <a:lnTo>
                        <a:pt x="2883" y="0"/>
                      </a:lnTo>
                      <a:lnTo>
                        <a:pt x="2883" y="546"/>
                      </a:lnTo>
                      <a:lnTo>
                        <a:pt x="0" y="546"/>
                      </a:lnTo>
                      <a:lnTo>
                        <a:pt x="0" y="1512"/>
                      </a:lnTo>
                      <a:lnTo>
                        <a:pt x="10000" y="1512"/>
                      </a:lnTo>
                      <a:lnTo>
                        <a:pt x="10000" y="546"/>
                      </a:lnTo>
                      <a:lnTo>
                        <a:pt x="6811" y="546"/>
                      </a:lnTo>
                      <a:close/>
                    </a:path>
                  </a:pathLst>
                </a:custGeom>
                <a:solidFill>
                  <a:schemeClr val="bg2">
                    <a:lumMod val="75000"/>
                  </a:schemeClr>
                </a:solidFill>
                <a:ln w="22225" cap="flat" cmpd="sng" algn="ctr">
                  <a:noFill/>
                  <a:prstDash val="solid"/>
                </a:ln>
                <a:effectLst/>
              </p:spPr>
              <p:txBody>
                <a:bodyPr lIns="0" tIns="0" rIns="0" bIns="0" anchor="ctr"/>
                <a:lstStyle/>
                <a:p>
                  <a:pPr algn="ctr">
                    <a:defRPr/>
                  </a:pPr>
                  <a:endParaRPr lang="en-US" sz="1600" b="1" kern="0" dirty="0">
                    <a:solidFill>
                      <a:sysClr val="window" lastClr="FFFFFF"/>
                    </a:solidFill>
                    <a:latin typeface="Arial"/>
                    <a:ea typeface="Tahoma" pitchFamily="34" charset="0"/>
                    <a:cs typeface="Tahoma" pitchFamily="34" charset="0"/>
                  </a:endParaRPr>
                </a:p>
              </p:txBody>
            </p:sp>
            <p:sp>
              <p:nvSpPr>
                <p:cNvPr id="480" name="Rectangle 23"/>
                <p:cNvSpPr>
                  <a:spLocks noChangeArrowheads="1"/>
                </p:cNvSpPr>
                <p:nvPr/>
              </p:nvSpPr>
              <p:spPr bwMode="auto">
                <a:xfrm>
                  <a:off x="1126748" y="2188513"/>
                  <a:ext cx="218257" cy="84085"/>
                </a:xfrm>
                <a:prstGeom prst="rect">
                  <a:avLst/>
                </a:prstGeom>
                <a:solidFill>
                  <a:srgbClr val="F5F5F5">
                    <a:alpha val="40000"/>
                  </a:srgbClr>
                </a:solidFill>
                <a:ln>
                  <a:noFill/>
                </a:ln>
                <a:extLst/>
              </p:spPr>
              <p:txBody>
                <a:bodyPr/>
                <a:lstStyle/>
                <a:p>
                  <a:pPr>
                    <a:defRPr/>
                  </a:pPr>
                  <a:endParaRPr lang="en-US" sz="2400" kern="0" dirty="0">
                    <a:solidFill>
                      <a:sysClr val="windowText" lastClr="000000"/>
                    </a:solidFill>
                    <a:latin typeface="Arial"/>
                  </a:endParaRPr>
                </a:p>
              </p:txBody>
            </p:sp>
            <p:grpSp>
              <p:nvGrpSpPr>
                <p:cNvPr id="13" name="Group 31"/>
                <p:cNvGrpSpPr/>
                <p:nvPr/>
              </p:nvGrpSpPr>
              <p:grpSpPr>
                <a:xfrm>
                  <a:off x="1071889" y="1178489"/>
                  <a:ext cx="327978" cy="535032"/>
                  <a:chOff x="3945917" y="2765115"/>
                  <a:chExt cx="417441" cy="680975"/>
                </a:xfrm>
                <a:solidFill>
                  <a:schemeClr val="bg1"/>
                </a:solidFill>
              </p:grpSpPr>
              <p:grpSp>
                <p:nvGrpSpPr>
                  <p:cNvPr id="14" name="Group 65"/>
                  <p:cNvGrpSpPr/>
                  <p:nvPr/>
                </p:nvGrpSpPr>
                <p:grpSpPr>
                  <a:xfrm>
                    <a:off x="3945917" y="2765115"/>
                    <a:ext cx="249100" cy="680975"/>
                    <a:chOff x="4139945" y="2765115"/>
                    <a:chExt cx="249100" cy="680975"/>
                  </a:xfrm>
                  <a:grpFill/>
                </p:grpSpPr>
                <p:sp>
                  <p:nvSpPr>
                    <p:cNvPr id="507" name="Rectangle 8"/>
                    <p:cNvSpPr>
                      <a:spLocks noChangeArrowheads="1"/>
                    </p:cNvSpPr>
                    <p:nvPr/>
                  </p:nvSpPr>
                  <p:spPr bwMode="auto">
                    <a:xfrm>
                      <a:off x="4139945" y="3129362"/>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08" name="Rectangle 9"/>
                    <p:cNvSpPr>
                      <a:spLocks noChangeArrowheads="1"/>
                    </p:cNvSpPr>
                    <p:nvPr/>
                  </p:nvSpPr>
                  <p:spPr bwMode="auto">
                    <a:xfrm>
                      <a:off x="4139945" y="3251831"/>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09" name="Rectangle 10"/>
                    <p:cNvSpPr>
                      <a:spLocks noChangeArrowheads="1"/>
                    </p:cNvSpPr>
                    <p:nvPr/>
                  </p:nvSpPr>
                  <p:spPr bwMode="auto">
                    <a:xfrm>
                      <a:off x="4139945" y="3374299"/>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10" name="Rectangle 11"/>
                    <p:cNvSpPr>
                      <a:spLocks noChangeArrowheads="1"/>
                    </p:cNvSpPr>
                    <p:nvPr/>
                  </p:nvSpPr>
                  <p:spPr bwMode="auto">
                    <a:xfrm>
                      <a:off x="4311868" y="3129362"/>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11" name="Rectangle 12"/>
                    <p:cNvSpPr>
                      <a:spLocks noChangeArrowheads="1"/>
                    </p:cNvSpPr>
                    <p:nvPr/>
                  </p:nvSpPr>
                  <p:spPr bwMode="auto">
                    <a:xfrm>
                      <a:off x="4311868" y="3251831"/>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12" name="Rectangle 13"/>
                    <p:cNvSpPr>
                      <a:spLocks noChangeArrowheads="1"/>
                    </p:cNvSpPr>
                    <p:nvPr/>
                  </p:nvSpPr>
                  <p:spPr bwMode="auto">
                    <a:xfrm>
                      <a:off x="4311868" y="3374299"/>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13" name="Rectangle 8"/>
                    <p:cNvSpPr>
                      <a:spLocks noChangeArrowheads="1"/>
                    </p:cNvSpPr>
                    <p:nvPr/>
                  </p:nvSpPr>
                  <p:spPr bwMode="auto">
                    <a:xfrm>
                      <a:off x="4139945" y="2887584"/>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14" name="Rectangle 9"/>
                    <p:cNvSpPr>
                      <a:spLocks noChangeArrowheads="1"/>
                    </p:cNvSpPr>
                    <p:nvPr/>
                  </p:nvSpPr>
                  <p:spPr bwMode="auto">
                    <a:xfrm>
                      <a:off x="4139945" y="3010053"/>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15" name="Rectangle 11"/>
                    <p:cNvSpPr>
                      <a:spLocks noChangeArrowheads="1"/>
                    </p:cNvSpPr>
                    <p:nvPr/>
                  </p:nvSpPr>
                  <p:spPr bwMode="auto">
                    <a:xfrm>
                      <a:off x="4311868" y="2887584"/>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16" name="Rectangle 12"/>
                    <p:cNvSpPr>
                      <a:spLocks noChangeArrowheads="1"/>
                    </p:cNvSpPr>
                    <p:nvPr/>
                  </p:nvSpPr>
                  <p:spPr bwMode="auto">
                    <a:xfrm>
                      <a:off x="4311868" y="3010053"/>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17" name="Rectangle 8"/>
                    <p:cNvSpPr>
                      <a:spLocks noChangeArrowheads="1"/>
                    </p:cNvSpPr>
                    <p:nvPr/>
                  </p:nvSpPr>
                  <p:spPr bwMode="auto">
                    <a:xfrm>
                      <a:off x="4139945" y="2765115"/>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18" name="Rectangle 11"/>
                    <p:cNvSpPr>
                      <a:spLocks noChangeArrowheads="1"/>
                    </p:cNvSpPr>
                    <p:nvPr/>
                  </p:nvSpPr>
                  <p:spPr bwMode="auto">
                    <a:xfrm>
                      <a:off x="4311868" y="2765115"/>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grpSp>
              <p:sp>
                <p:nvSpPr>
                  <p:cNvPr id="501" name="Rectangle 8"/>
                  <p:cNvSpPr>
                    <a:spLocks noChangeArrowheads="1"/>
                  </p:cNvSpPr>
                  <p:nvPr/>
                </p:nvSpPr>
                <p:spPr bwMode="auto">
                  <a:xfrm>
                    <a:off x="4286181" y="3129362"/>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02" name="Rectangle 9"/>
                  <p:cNvSpPr>
                    <a:spLocks noChangeArrowheads="1"/>
                  </p:cNvSpPr>
                  <p:nvPr/>
                </p:nvSpPr>
                <p:spPr bwMode="auto">
                  <a:xfrm>
                    <a:off x="4286181" y="3251831"/>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03" name="Rectangle 10"/>
                  <p:cNvSpPr>
                    <a:spLocks noChangeArrowheads="1"/>
                  </p:cNvSpPr>
                  <p:nvPr/>
                </p:nvSpPr>
                <p:spPr bwMode="auto">
                  <a:xfrm>
                    <a:off x="4286181" y="3374299"/>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04" name="Rectangle 8"/>
                  <p:cNvSpPr>
                    <a:spLocks noChangeArrowheads="1"/>
                  </p:cNvSpPr>
                  <p:nvPr/>
                </p:nvSpPr>
                <p:spPr bwMode="auto">
                  <a:xfrm>
                    <a:off x="4286181" y="2887584"/>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05" name="Rectangle 9"/>
                  <p:cNvSpPr>
                    <a:spLocks noChangeArrowheads="1"/>
                  </p:cNvSpPr>
                  <p:nvPr/>
                </p:nvSpPr>
                <p:spPr bwMode="auto">
                  <a:xfrm>
                    <a:off x="4286181" y="3010053"/>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506" name="Rectangle 8"/>
                  <p:cNvSpPr>
                    <a:spLocks noChangeArrowheads="1"/>
                  </p:cNvSpPr>
                  <p:nvPr/>
                </p:nvSpPr>
                <p:spPr bwMode="auto">
                  <a:xfrm>
                    <a:off x="4286181" y="2765115"/>
                    <a:ext cx="77177"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grpSp>
            <p:grpSp>
              <p:nvGrpSpPr>
                <p:cNvPr id="15" name="Group 80"/>
                <p:cNvGrpSpPr/>
                <p:nvPr/>
              </p:nvGrpSpPr>
              <p:grpSpPr>
                <a:xfrm>
                  <a:off x="961904" y="1850494"/>
                  <a:ext cx="550179" cy="270166"/>
                  <a:chOff x="3837801" y="3609584"/>
                  <a:chExt cx="695371" cy="341463"/>
                </a:xfrm>
                <a:solidFill>
                  <a:schemeClr val="bg1"/>
                </a:solidFill>
              </p:grpSpPr>
              <p:grpSp>
                <p:nvGrpSpPr>
                  <p:cNvPr id="16" name="Group 81"/>
                  <p:cNvGrpSpPr/>
                  <p:nvPr/>
                </p:nvGrpSpPr>
                <p:grpSpPr>
                  <a:xfrm>
                    <a:off x="3837801" y="3609584"/>
                    <a:ext cx="393416" cy="341463"/>
                    <a:chOff x="4078454" y="3609584"/>
                    <a:chExt cx="393416" cy="341463"/>
                  </a:xfrm>
                  <a:grpFill/>
                </p:grpSpPr>
                <p:sp>
                  <p:nvSpPr>
                    <p:cNvPr id="491" name="Rectangle 14"/>
                    <p:cNvSpPr>
                      <a:spLocks noChangeArrowheads="1"/>
                    </p:cNvSpPr>
                    <p:nvPr/>
                  </p:nvSpPr>
                  <p:spPr bwMode="auto">
                    <a:xfrm>
                      <a:off x="4078454"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92" name="Rectangle 15"/>
                    <p:cNvSpPr>
                      <a:spLocks noChangeArrowheads="1"/>
                    </p:cNvSpPr>
                    <p:nvPr/>
                  </p:nvSpPr>
                  <p:spPr bwMode="auto">
                    <a:xfrm>
                      <a:off x="4235945"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93" name="Rectangle 16"/>
                    <p:cNvSpPr>
                      <a:spLocks noChangeArrowheads="1"/>
                    </p:cNvSpPr>
                    <p:nvPr/>
                  </p:nvSpPr>
                  <p:spPr bwMode="auto">
                    <a:xfrm>
                      <a:off x="4394065"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94" name="Rectangle 17"/>
                    <p:cNvSpPr>
                      <a:spLocks noChangeArrowheads="1"/>
                    </p:cNvSpPr>
                    <p:nvPr/>
                  </p:nvSpPr>
                  <p:spPr bwMode="auto">
                    <a:xfrm>
                      <a:off x="4078454"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95" name="Rectangle 18"/>
                    <p:cNvSpPr>
                      <a:spLocks noChangeArrowheads="1"/>
                    </p:cNvSpPr>
                    <p:nvPr/>
                  </p:nvSpPr>
                  <p:spPr bwMode="auto">
                    <a:xfrm>
                      <a:off x="4235945"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96" name="Rectangle 19"/>
                    <p:cNvSpPr>
                      <a:spLocks noChangeArrowheads="1"/>
                    </p:cNvSpPr>
                    <p:nvPr/>
                  </p:nvSpPr>
                  <p:spPr bwMode="auto">
                    <a:xfrm>
                      <a:off x="4394065"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97" name="Rectangle 20"/>
                    <p:cNvSpPr>
                      <a:spLocks noChangeArrowheads="1"/>
                    </p:cNvSpPr>
                    <p:nvPr/>
                  </p:nvSpPr>
                  <p:spPr bwMode="auto">
                    <a:xfrm>
                      <a:off x="4078454"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98" name="Rectangle 21"/>
                    <p:cNvSpPr>
                      <a:spLocks noChangeArrowheads="1"/>
                    </p:cNvSpPr>
                    <p:nvPr/>
                  </p:nvSpPr>
                  <p:spPr bwMode="auto">
                    <a:xfrm>
                      <a:off x="4235945"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99" name="Rectangle 22"/>
                    <p:cNvSpPr>
                      <a:spLocks noChangeArrowheads="1"/>
                    </p:cNvSpPr>
                    <p:nvPr/>
                  </p:nvSpPr>
                  <p:spPr bwMode="auto">
                    <a:xfrm>
                      <a:off x="4394065"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grpSp>
              <p:grpSp>
                <p:nvGrpSpPr>
                  <p:cNvPr id="17" name="Group 82"/>
                  <p:cNvGrpSpPr/>
                  <p:nvPr/>
                </p:nvGrpSpPr>
                <p:grpSpPr>
                  <a:xfrm>
                    <a:off x="4297876" y="3609584"/>
                    <a:ext cx="235296" cy="341463"/>
                    <a:chOff x="4078454" y="3609584"/>
                    <a:chExt cx="235296" cy="341463"/>
                  </a:xfrm>
                  <a:grpFill/>
                </p:grpSpPr>
                <p:sp>
                  <p:nvSpPr>
                    <p:cNvPr id="485" name="Rectangle 14"/>
                    <p:cNvSpPr>
                      <a:spLocks noChangeArrowheads="1"/>
                    </p:cNvSpPr>
                    <p:nvPr/>
                  </p:nvSpPr>
                  <p:spPr bwMode="auto">
                    <a:xfrm>
                      <a:off x="4078454"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86" name="Rectangle 15"/>
                    <p:cNvSpPr>
                      <a:spLocks noChangeArrowheads="1"/>
                    </p:cNvSpPr>
                    <p:nvPr/>
                  </p:nvSpPr>
                  <p:spPr bwMode="auto">
                    <a:xfrm>
                      <a:off x="4235945" y="3609584"/>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87" name="Rectangle 17"/>
                    <p:cNvSpPr>
                      <a:spLocks noChangeArrowheads="1"/>
                    </p:cNvSpPr>
                    <p:nvPr/>
                  </p:nvSpPr>
                  <p:spPr bwMode="auto">
                    <a:xfrm>
                      <a:off x="4078454"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88" name="Rectangle 18"/>
                    <p:cNvSpPr>
                      <a:spLocks noChangeArrowheads="1"/>
                    </p:cNvSpPr>
                    <p:nvPr/>
                  </p:nvSpPr>
                  <p:spPr bwMode="auto">
                    <a:xfrm>
                      <a:off x="4235945" y="3750755"/>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89" name="Rectangle 20"/>
                    <p:cNvSpPr>
                      <a:spLocks noChangeArrowheads="1"/>
                    </p:cNvSpPr>
                    <p:nvPr/>
                  </p:nvSpPr>
                  <p:spPr bwMode="auto">
                    <a:xfrm>
                      <a:off x="4078454"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sp>
                  <p:nvSpPr>
                    <p:cNvPr id="490" name="Rectangle 21"/>
                    <p:cNvSpPr>
                      <a:spLocks noChangeArrowheads="1"/>
                    </p:cNvSpPr>
                    <p:nvPr/>
                  </p:nvSpPr>
                  <p:spPr bwMode="auto">
                    <a:xfrm>
                      <a:off x="4235945" y="3879256"/>
                      <a:ext cx="77805" cy="71791"/>
                    </a:xfrm>
                    <a:prstGeom prst="rect">
                      <a:avLst/>
                    </a:prstGeom>
                    <a:grpFill/>
                    <a:ln>
                      <a:noFill/>
                    </a:ln>
                    <a:extLst>
                      <a:ext uri="{91240B29-F687-4f45-9708-019B960494DF}"/>
                    </a:extLst>
                  </p:spPr>
                  <p:txBody>
                    <a:bodyPr/>
                    <a:lstStyle/>
                    <a:p>
                      <a:pPr>
                        <a:defRPr/>
                      </a:pPr>
                      <a:endParaRPr lang="en-US" sz="2400" kern="0" dirty="0">
                        <a:solidFill>
                          <a:sysClr val="windowText" lastClr="000000"/>
                        </a:solidFill>
                        <a:latin typeface="Arial"/>
                      </a:endParaRPr>
                    </a:p>
                  </p:txBody>
                </p:sp>
              </p:grpSp>
            </p:grpSp>
          </p:grpSp>
          <p:sp>
            <p:nvSpPr>
              <p:cNvPr id="475" name="Text Box 6"/>
              <p:cNvSpPr txBox="1">
                <a:spLocks noChangeArrowheads="1"/>
              </p:cNvSpPr>
              <p:nvPr/>
            </p:nvSpPr>
            <p:spPr bwMode="auto">
              <a:xfrm>
                <a:off x="1273707" y="889389"/>
                <a:ext cx="1656366" cy="288161"/>
              </a:xfrm>
              <a:prstGeom prst="rect">
                <a:avLst/>
              </a:prstGeom>
              <a:noFill/>
              <a:ln w="9525">
                <a:noFill/>
                <a:miter lim="800000"/>
                <a:headEnd/>
                <a:tailEnd/>
              </a:ln>
            </p:spPr>
            <p:txBody>
              <a:bodyPr lIns="91400" tIns="45700" rIns="91400" bIns="45700" anchor="ctr">
                <a:spAutoFit/>
              </a:bodyPr>
              <a:lstStyle/>
              <a:p>
                <a:pPr algn="ctr" defTabSz="1322113">
                  <a:defRPr/>
                </a:pPr>
                <a:r>
                  <a:rPr lang="en-US" sz="1900" b="1" dirty="0">
                    <a:solidFill>
                      <a:srgbClr val="5F5F5F">
                        <a:lumMod val="65000"/>
                        <a:lumOff val="35000"/>
                      </a:srgbClr>
                    </a:solidFill>
                    <a:ea typeface="ＭＳ Ｐゴシック" pitchFamily="34" charset="-128"/>
                  </a:rPr>
                  <a:t>ENTERPRISE</a:t>
                </a:r>
              </a:p>
            </p:txBody>
          </p:sp>
        </p:grpSp>
      </p:grpSp>
      <p:sp>
        <p:nvSpPr>
          <p:cNvPr id="519" name="Text Box 6"/>
          <p:cNvSpPr txBox="1">
            <a:spLocks noChangeArrowheads="1"/>
          </p:cNvSpPr>
          <p:nvPr/>
        </p:nvSpPr>
        <p:spPr bwMode="auto">
          <a:xfrm>
            <a:off x="4576762" y="1644650"/>
            <a:ext cx="2208213" cy="415925"/>
          </a:xfrm>
          <a:prstGeom prst="rect">
            <a:avLst/>
          </a:prstGeom>
          <a:noFill/>
          <a:ln w="9525">
            <a:noFill/>
            <a:miter lim="800000"/>
            <a:headEnd/>
            <a:tailEnd/>
          </a:ln>
        </p:spPr>
        <p:txBody>
          <a:bodyPr lIns="121845" tIns="60923" rIns="121845" bIns="60923" anchor="ctr">
            <a:spAutoFit/>
          </a:bodyPr>
          <a:lstStyle/>
          <a:p>
            <a:pPr algn="ctr" defTabSz="1322113">
              <a:defRPr/>
            </a:pPr>
            <a:r>
              <a:rPr lang="en-US" sz="1900" b="1" dirty="0">
                <a:solidFill>
                  <a:srgbClr val="5F5F5F">
                    <a:lumMod val="65000"/>
                    <a:lumOff val="35000"/>
                  </a:srgbClr>
                </a:solidFill>
                <a:ea typeface="ＭＳ Ｐゴシック" pitchFamily="34" charset="-128"/>
              </a:rPr>
              <a:t>MOBILE</a:t>
            </a:r>
          </a:p>
        </p:txBody>
      </p:sp>
      <p:grpSp>
        <p:nvGrpSpPr>
          <p:cNvPr id="18" name="Group 5"/>
          <p:cNvGrpSpPr>
            <a:grpSpLocks/>
          </p:cNvGrpSpPr>
          <p:nvPr/>
        </p:nvGrpSpPr>
        <p:grpSpPr bwMode="auto">
          <a:xfrm>
            <a:off x="74612" y="5154613"/>
            <a:ext cx="7450138" cy="987425"/>
            <a:chOff x="-126" y="3295615"/>
            <a:chExt cx="5588852" cy="740127"/>
          </a:xfrm>
        </p:grpSpPr>
        <p:sp>
          <p:nvSpPr>
            <p:cNvPr id="521" name="AutoShape 7"/>
            <p:cNvSpPr>
              <a:spLocks noChangeArrowheads="1"/>
            </p:cNvSpPr>
            <p:nvPr/>
          </p:nvSpPr>
          <p:spPr bwMode="auto">
            <a:xfrm>
              <a:off x="752517" y="3659729"/>
              <a:ext cx="840769" cy="376013"/>
            </a:xfrm>
            <a:prstGeom prst="round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lIns="0" tIns="0" rIns="0" bIns="0" anchorCtr="1"/>
            <a:lstStyle/>
            <a:p>
              <a:pPr algn="ctr">
                <a:lnSpc>
                  <a:spcPct val="90000"/>
                </a:lnSpc>
                <a:buFont typeface="Wingdings" pitchFamily="2" charset="2"/>
                <a:buNone/>
                <a:defRPr/>
              </a:pPr>
              <a:r>
                <a:rPr lang="en-US" sz="1400" b="1" dirty="0">
                  <a:solidFill>
                    <a:srgbClr val="595959"/>
                  </a:solidFill>
                  <a:ea typeface="ＭＳ Ｐゴシック" pitchFamily="34" charset="-128"/>
                  <a:cs typeface="Arial" pitchFamily="34" charset="0"/>
                </a:rPr>
                <a:t>Inventory</a:t>
              </a:r>
              <a:br>
                <a:rPr lang="en-US" sz="1400" b="1" dirty="0">
                  <a:solidFill>
                    <a:srgbClr val="595959"/>
                  </a:solidFill>
                  <a:ea typeface="ＭＳ Ｐゴシック" pitchFamily="34" charset="-128"/>
                  <a:cs typeface="Arial" pitchFamily="34" charset="0"/>
                </a:rPr>
              </a:br>
              <a:r>
                <a:rPr lang="en-US" sz="1400" b="1" dirty="0">
                  <a:solidFill>
                    <a:srgbClr val="595959"/>
                  </a:solidFill>
                  <a:ea typeface="ＭＳ Ｐゴシック" pitchFamily="34" charset="-128"/>
                  <a:cs typeface="Arial" pitchFamily="34" charset="0"/>
                </a:rPr>
                <a:t>Check Service</a:t>
              </a:r>
            </a:p>
          </p:txBody>
        </p:sp>
        <p:sp>
          <p:nvSpPr>
            <p:cNvPr id="522" name="AutoShape 9"/>
            <p:cNvSpPr>
              <a:spLocks noChangeArrowheads="1"/>
            </p:cNvSpPr>
            <p:nvPr/>
          </p:nvSpPr>
          <p:spPr bwMode="auto">
            <a:xfrm>
              <a:off x="2351884" y="3659729"/>
              <a:ext cx="825287" cy="376013"/>
            </a:xfrm>
            <a:prstGeom prst="round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lIns="0" tIns="0" rIns="0" bIns="0" anchorCtr="1"/>
            <a:lstStyle/>
            <a:p>
              <a:pPr algn="ctr">
                <a:lnSpc>
                  <a:spcPct val="90000"/>
                </a:lnSpc>
                <a:buFont typeface="Wingdings" pitchFamily="2" charset="2"/>
                <a:buNone/>
                <a:defRPr/>
              </a:pPr>
              <a:r>
                <a:rPr lang="en-US" sz="1400" b="1" dirty="0">
                  <a:solidFill>
                    <a:srgbClr val="595959"/>
                  </a:solidFill>
                  <a:ea typeface="ＭＳ Ｐゴシック" pitchFamily="34" charset="-128"/>
                  <a:cs typeface="Arial" pitchFamily="34" charset="0"/>
                </a:rPr>
                <a:t>Production Service</a:t>
              </a:r>
            </a:p>
          </p:txBody>
        </p:sp>
        <p:sp>
          <p:nvSpPr>
            <p:cNvPr id="523" name="AutoShape 11"/>
            <p:cNvSpPr>
              <a:spLocks noChangeArrowheads="1"/>
            </p:cNvSpPr>
            <p:nvPr/>
          </p:nvSpPr>
          <p:spPr bwMode="auto">
            <a:xfrm>
              <a:off x="3991741" y="3659729"/>
              <a:ext cx="751453" cy="376013"/>
            </a:xfrm>
            <a:prstGeom prst="round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lIns="0" tIns="0" rIns="0" bIns="0" anchorCtr="1"/>
            <a:lstStyle/>
            <a:p>
              <a:pPr algn="ctr">
                <a:lnSpc>
                  <a:spcPct val="90000"/>
                </a:lnSpc>
                <a:buFont typeface="Wingdings" pitchFamily="2" charset="2"/>
                <a:buNone/>
                <a:defRPr/>
              </a:pPr>
              <a:r>
                <a:rPr lang="en-US" sz="1400" b="1" dirty="0">
                  <a:solidFill>
                    <a:srgbClr val="595959"/>
                  </a:solidFill>
                  <a:ea typeface="ＭＳ Ｐゴシック" pitchFamily="34" charset="-128"/>
                  <a:cs typeface="Arial" pitchFamily="34" charset="0"/>
                </a:rPr>
                <a:t>Order Service</a:t>
              </a:r>
            </a:p>
          </p:txBody>
        </p:sp>
        <p:grpSp>
          <p:nvGrpSpPr>
            <p:cNvPr id="19" name="Group 9"/>
            <p:cNvGrpSpPr>
              <a:grpSpLocks/>
            </p:cNvGrpSpPr>
            <p:nvPr/>
          </p:nvGrpSpPr>
          <p:grpSpPr bwMode="auto">
            <a:xfrm>
              <a:off x="1162926" y="3295615"/>
              <a:ext cx="4004235" cy="295970"/>
              <a:chOff x="1161326" y="3244389"/>
              <a:chExt cx="4004235" cy="295970"/>
            </a:xfrm>
          </p:grpSpPr>
          <p:sp>
            <p:nvSpPr>
              <p:cNvPr id="529" name="Line 3"/>
              <p:cNvSpPr>
                <a:spLocks noChangeShapeType="1"/>
              </p:cNvSpPr>
              <p:nvPr/>
            </p:nvSpPr>
            <p:spPr bwMode="auto">
              <a:xfrm>
                <a:off x="1161775" y="3244389"/>
                <a:ext cx="0" cy="296289"/>
              </a:xfrm>
              <a:prstGeom prst="line">
                <a:avLst/>
              </a:prstGeom>
              <a:ln w="28575">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2035" tIns="46018" rIns="92035" bIns="46018" anchor="ctr" anchorCtr="1">
                <a:spAutoFit/>
              </a:bodyPr>
              <a:lstStyle/>
              <a:p>
                <a:pPr>
                  <a:defRPr/>
                </a:pPr>
                <a:endParaRPr lang="en-US" sz="700" dirty="0">
                  <a:solidFill>
                    <a:srgbClr val="000000"/>
                  </a:solidFill>
                  <a:ea typeface="ＭＳ Ｐゴシック" pitchFamily="34" charset="-128"/>
                  <a:cs typeface="Arial" pitchFamily="34" charset="0"/>
                </a:endParaRPr>
              </a:p>
            </p:txBody>
          </p:sp>
          <p:sp>
            <p:nvSpPr>
              <p:cNvPr id="530" name="Line 3"/>
              <p:cNvSpPr>
                <a:spLocks noChangeShapeType="1"/>
              </p:cNvSpPr>
              <p:nvPr/>
            </p:nvSpPr>
            <p:spPr bwMode="auto">
              <a:xfrm>
                <a:off x="5165550" y="3244389"/>
                <a:ext cx="0" cy="296289"/>
              </a:xfrm>
              <a:prstGeom prst="line">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2035" tIns="46018" rIns="92035" bIns="46018" anchor="ctr" anchorCtr="1">
                <a:spAutoFit/>
              </a:bodyPr>
              <a:lstStyle/>
              <a:p>
                <a:pPr>
                  <a:defRPr/>
                </a:pPr>
                <a:endParaRPr lang="en-US" sz="700" dirty="0">
                  <a:solidFill>
                    <a:srgbClr val="000000"/>
                  </a:solidFill>
                  <a:ea typeface="ＭＳ Ｐゴシック" pitchFamily="34" charset="-128"/>
                  <a:cs typeface="Arial" pitchFamily="34" charset="0"/>
                </a:endParaRPr>
              </a:p>
            </p:txBody>
          </p:sp>
          <p:sp>
            <p:nvSpPr>
              <p:cNvPr id="531" name="Line 3"/>
              <p:cNvSpPr>
                <a:spLocks noChangeShapeType="1"/>
              </p:cNvSpPr>
              <p:nvPr/>
            </p:nvSpPr>
            <p:spPr bwMode="auto">
              <a:xfrm>
                <a:off x="4365272" y="3244389"/>
                <a:ext cx="0" cy="296289"/>
              </a:xfrm>
              <a:prstGeom prst="line">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2035" tIns="46018" rIns="92035" bIns="46018" anchor="ctr" anchorCtr="1">
                <a:spAutoFit/>
              </a:bodyPr>
              <a:lstStyle/>
              <a:p>
                <a:pPr>
                  <a:defRPr/>
                </a:pPr>
                <a:endParaRPr lang="en-US" sz="700" dirty="0">
                  <a:solidFill>
                    <a:srgbClr val="000000"/>
                  </a:solidFill>
                  <a:ea typeface="ＭＳ Ｐゴシック" pitchFamily="34" charset="-128"/>
                  <a:cs typeface="Arial" pitchFamily="34" charset="0"/>
                </a:endParaRPr>
              </a:p>
            </p:txBody>
          </p:sp>
          <p:sp>
            <p:nvSpPr>
              <p:cNvPr id="532" name="Line 3"/>
              <p:cNvSpPr>
                <a:spLocks noChangeShapeType="1"/>
              </p:cNvSpPr>
              <p:nvPr/>
            </p:nvSpPr>
            <p:spPr bwMode="auto">
              <a:xfrm>
                <a:off x="3563802" y="3244389"/>
                <a:ext cx="0" cy="296289"/>
              </a:xfrm>
              <a:prstGeom prst="line">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2035" tIns="46018" rIns="92035" bIns="46018" anchor="ctr" anchorCtr="1">
                <a:spAutoFit/>
              </a:bodyPr>
              <a:lstStyle/>
              <a:p>
                <a:pPr>
                  <a:defRPr/>
                </a:pPr>
                <a:endParaRPr lang="en-US" sz="700" dirty="0">
                  <a:solidFill>
                    <a:srgbClr val="000000"/>
                  </a:solidFill>
                  <a:ea typeface="ＭＳ Ｐゴシック" pitchFamily="34" charset="-128"/>
                  <a:cs typeface="Arial" pitchFamily="34" charset="0"/>
                </a:endParaRPr>
              </a:p>
            </p:txBody>
          </p:sp>
          <p:sp>
            <p:nvSpPr>
              <p:cNvPr id="533" name="Line 3"/>
              <p:cNvSpPr>
                <a:spLocks noChangeShapeType="1"/>
              </p:cNvSpPr>
              <p:nvPr/>
            </p:nvSpPr>
            <p:spPr bwMode="auto">
              <a:xfrm>
                <a:off x="2763523" y="3244389"/>
                <a:ext cx="0" cy="296289"/>
              </a:xfrm>
              <a:prstGeom prst="line">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2035" tIns="46018" rIns="92035" bIns="46018" anchor="ctr" anchorCtr="1">
                <a:spAutoFit/>
              </a:bodyPr>
              <a:lstStyle/>
              <a:p>
                <a:pPr>
                  <a:defRPr/>
                </a:pPr>
                <a:endParaRPr lang="en-US" sz="700" dirty="0">
                  <a:solidFill>
                    <a:srgbClr val="000000"/>
                  </a:solidFill>
                  <a:ea typeface="ＭＳ Ｐゴシック" pitchFamily="34" charset="-128"/>
                  <a:cs typeface="Arial" pitchFamily="34" charset="0"/>
                </a:endParaRPr>
              </a:p>
            </p:txBody>
          </p:sp>
          <p:sp>
            <p:nvSpPr>
              <p:cNvPr id="534" name="Line 3"/>
              <p:cNvSpPr>
                <a:spLocks noChangeShapeType="1"/>
              </p:cNvSpPr>
              <p:nvPr/>
            </p:nvSpPr>
            <p:spPr bwMode="auto">
              <a:xfrm>
                <a:off x="1962053" y="3244389"/>
                <a:ext cx="0" cy="296289"/>
              </a:xfrm>
              <a:prstGeom prst="line">
                <a:avLst/>
              </a:prstGeom>
              <a:ln w="28575">
                <a:solidFill>
                  <a:srgbClr val="0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2035" tIns="46018" rIns="92035" bIns="46018" anchor="ctr" anchorCtr="1">
                <a:spAutoFit/>
              </a:bodyPr>
              <a:lstStyle/>
              <a:p>
                <a:pPr>
                  <a:defRPr/>
                </a:pPr>
                <a:endParaRPr lang="en-US" sz="700" dirty="0">
                  <a:solidFill>
                    <a:srgbClr val="000000"/>
                  </a:solidFill>
                  <a:ea typeface="ＭＳ Ｐゴシック" pitchFamily="34" charset="-128"/>
                  <a:cs typeface="Arial" pitchFamily="34" charset="0"/>
                </a:endParaRPr>
              </a:p>
            </p:txBody>
          </p:sp>
        </p:grpSp>
        <p:sp>
          <p:nvSpPr>
            <p:cNvPr id="525" name="AutoShape 7"/>
            <p:cNvSpPr>
              <a:spLocks noChangeArrowheads="1"/>
            </p:cNvSpPr>
            <p:nvPr/>
          </p:nvSpPr>
          <p:spPr bwMode="auto">
            <a:xfrm>
              <a:off x="1536123" y="3659729"/>
              <a:ext cx="840769" cy="376013"/>
            </a:xfrm>
            <a:prstGeom prst="round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lIns="0" tIns="0" rIns="0" bIns="0" anchorCtr="1"/>
            <a:lstStyle/>
            <a:p>
              <a:pPr algn="ctr">
                <a:lnSpc>
                  <a:spcPct val="90000"/>
                </a:lnSpc>
                <a:buFont typeface="Wingdings" pitchFamily="2" charset="2"/>
                <a:buNone/>
                <a:defRPr/>
              </a:pPr>
              <a:r>
                <a:rPr lang="en-US" sz="1400" b="1" dirty="0">
                  <a:solidFill>
                    <a:srgbClr val="595959"/>
                  </a:solidFill>
                  <a:ea typeface="ＭＳ Ｐゴシック" pitchFamily="34" charset="-128"/>
                  <a:cs typeface="Arial" pitchFamily="34" charset="0"/>
                </a:rPr>
                <a:t>Credit</a:t>
              </a:r>
              <a:br>
                <a:rPr lang="en-US" sz="1400" b="1" dirty="0">
                  <a:solidFill>
                    <a:srgbClr val="595959"/>
                  </a:solidFill>
                  <a:ea typeface="ＭＳ Ｐゴシック" pitchFamily="34" charset="-128"/>
                  <a:cs typeface="Arial" pitchFamily="34" charset="0"/>
                </a:rPr>
              </a:br>
              <a:r>
                <a:rPr lang="en-US" sz="1400" b="1" dirty="0">
                  <a:solidFill>
                    <a:srgbClr val="595959"/>
                  </a:solidFill>
                  <a:ea typeface="ＭＳ Ｐゴシック" pitchFamily="34" charset="-128"/>
                  <a:cs typeface="Arial" pitchFamily="34" charset="0"/>
                </a:rPr>
                <a:t>Check Service</a:t>
              </a:r>
            </a:p>
          </p:txBody>
        </p:sp>
        <p:sp>
          <p:nvSpPr>
            <p:cNvPr id="526" name="AutoShape 7"/>
            <p:cNvSpPr>
              <a:spLocks noChangeArrowheads="1"/>
            </p:cNvSpPr>
            <p:nvPr/>
          </p:nvSpPr>
          <p:spPr bwMode="auto">
            <a:xfrm>
              <a:off x="3149781" y="3659729"/>
              <a:ext cx="840769" cy="376013"/>
            </a:xfrm>
            <a:prstGeom prst="round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lIns="0" tIns="0" rIns="0" bIns="0" anchorCtr="1"/>
            <a:lstStyle/>
            <a:p>
              <a:pPr algn="ctr">
                <a:lnSpc>
                  <a:spcPct val="90000"/>
                </a:lnSpc>
                <a:defRPr/>
              </a:pPr>
              <a:r>
                <a:rPr lang="en-US" sz="1400" b="1" dirty="0">
                  <a:solidFill>
                    <a:srgbClr val="595959"/>
                  </a:solidFill>
                  <a:ea typeface="ＭＳ Ｐゴシック" pitchFamily="34" charset="-128"/>
                  <a:cs typeface="Arial" pitchFamily="34" charset="0"/>
                </a:rPr>
                <a:t>Customer</a:t>
              </a:r>
              <a:br>
                <a:rPr lang="en-US" sz="1400" b="1" dirty="0">
                  <a:solidFill>
                    <a:srgbClr val="595959"/>
                  </a:solidFill>
                  <a:ea typeface="ＭＳ Ｐゴシック" pitchFamily="34" charset="-128"/>
                  <a:cs typeface="Arial" pitchFamily="34" charset="0"/>
                </a:rPr>
              </a:br>
              <a:r>
                <a:rPr lang="en-US" sz="1400" b="1" dirty="0">
                  <a:solidFill>
                    <a:srgbClr val="595959"/>
                  </a:solidFill>
                  <a:ea typeface="ＭＳ Ｐゴシック" pitchFamily="34" charset="-128"/>
                  <a:cs typeface="Arial" pitchFamily="34" charset="0"/>
                </a:rPr>
                <a:t>Status Service</a:t>
              </a:r>
            </a:p>
            <a:p>
              <a:pPr algn="ctr">
                <a:lnSpc>
                  <a:spcPct val="90000"/>
                </a:lnSpc>
                <a:defRPr/>
              </a:pPr>
              <a:endParaRPr lang="en-US" sz="1400" b="1" dirty="0">
                <a:solidFill>
                  <a:srgbClr val="595959"/>
                </a:solidFill>
                <a:ea typeface="ＭＳ Ｐゴシック" pitchFamily="34" charset="-128"/>
                <a:cs typeface="Arial" pitchFamily="34" charset="0"/>
              </a:endParaRPr>
            </a:p>
          </p:txBody>
        </p:sp>
        <p:sp>
          <p:nvSpPr>
            <p:cNvPr id="527" name="AutoShape 7"/>
            <p:cNvSpPr>
              <a:spLocks noChangeArrowheads="1"/>
            </p:cNvSpPr>
            <p:nvPr/>
          </p:nvSpPr>
          <p:spPr bwMode="auto">
            <a:xfrm>
              <a:off x="4747957" y="3659729"/>
              <a:ext cx="840769" cy="376013"/>
            </a:xfrm>
            <a:prstGeom prst="round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lIns="0" tIns="0" rIns="0" bIns="0" anchorCtr="1"/>
            <a:lstStyle/>
            <a:p>
              <a:pPr algn="ctr">
                <a:lnSpc>
                  <a:spcPct val="90000"/>
                </a:lnSpc>
                <a:defRPr/>
              </a:pPr>
              <a:r>
                <a:rPr lang="en-US" sz="1400" b="1" dirty="0">
                  <a:solidFill>
                    <a:srgbClr val="595959"/>
                  </a:solidFill>
                  <a:ea typeface="ＭＳ Ｐゴシック" pitchFamily="34" charset="-128"/>
                  <a:cs typeface="Arial" pitchFamily="34" charset="0"/>
                </a:rPr>
                <a:t>Billing Service</a:t>
              </a:r>
            </a:p>
            <a:p>
              <a:pPr algn="ctr">
                <a:lnSpc>
                  <a:spcPct val="90000"/>
                </a:lnSpc>
                <a:defRPr/>
              </a:pPr>
              <a:endParaRPr lang="en-US" sz="1400" b="1" dirty="0">
                <a:solidFill>
                  <a:srgbClr val="595959"/>
                </a:solidFill>
                <a:ea typeface="ＭＳ Ｐゴシック" pitchFamily="34" charset="-128"/>
                <a:cs typeface="Arial" pitchFamily="34" charset="0"/>
              </a:endParaRPr>
            </a:p>
          </p:txBody>
        </p:sp>
        <p:sp>
          <p:nvSpPr>
            <p:cNvPr id="528" name="AutoShape 7"/>
            <p:cNvSpPr>
              <a:spLocks noChangeArrowheads="1"/>
            </p:cNvSpPr>
            <p:nvPr/>
          </p:nvSpPr>
          <p:spPr bwMode="auto">
            <a:xfrm>
              <a:off x="-126" y="3659729"/>
              <a:ext cx="840769" cy="376013"/>
            </a:xfrm>
            <a:prstGeom prst="round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lIns="0" tIns="0" rIns="0" bIns="0" anchorCtr="1"/>
            <a:lstStyle/>
            <a:p>
              <a:pPr algn="r" defTabSz="1322113">
                <a:lnSpc>
                  <a:spcPts val="1600"/>
                </a:lnSpc>
                <a:defRPr/>
              </a:pPr>
              <a:r>
                <a:rPr lang="en-US" sz="1400" b="1" dirty="0">
                  <a:solidFill>
                    <a:srgbClr val="000000"/>
                  </a:solidFill>
                  <a:ea typeface="ＭＳ Ｐゴシック" pitchFamily="34" charset="-128"/>
                  <a:cs typeface="Arial" pitchFamily="34" charset="0"/>
                </a:rPr>
                <a:t>EXISTING SERVICES</a:t>
              </a:r>
            </a:p>
          </p:txBody>
        </p:sp>
      </p:grpSp>
      <p:sp>
        <p:nvSpPr>
          <p:cNvPr id="535" name="Rectangle 4"/>
          <p:cNvSpPr/>
          <p:nvPr/>
        </p:nvSpPr>
        <p:spPr>
          <a:xfrm>
            <a:off x="4389437" y="1600200"/>
            <a:ext cx="2611438" cy="2047875"/>
          </a:xfrm>
          <a:prstGeom prst="rect">
            <a:avLst/>
          </a:prstGeom>
          <a:noFill/>
          <a:ln w="38100" cmpd="sng">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a:defRPr/>
            </a:pPr>
            <a:endParaRPr lang="en-US">
              <a:solidFill>
                <a:srgbClr val="FFFFFF"/>
              </a:solidFill>
            </a:endParaRPr>
          </a:p>
        </p:txBody>
      </p:sp>
      <p:sp>
        <p:nvSpPr>
          <p:cNvPr id="53261" name="Text Box 6"/>
          <p:cNvSpPr txBox="1">
            <a:spLocks noChangeArrowheads="1"/>
          </p:cNvSpPr>
          <p:nvPr/>
        </p:nvSpPr>
        <p:spPr bwMode="auto">
          <a:xfrm>
            <a:off x="2184400" y="4011613"/>
            <a:ext cx="1366837" cy="414337"/>
          </a:xfrm>
          <a:prstGeom prst="rect">
            <a:avLst/>
          </a:prstGeom>
          <a:solidFill>
            <a:schemeClr val="bg1"/>
          </a:solidFill>
          <a:ln w="9525">
            <a:noFill/>
            <a:miter lim="800000"/>
            <a:headEnd/>
            <a:tailEnd/>
          </a:ln>
        </p:spPr>
        <p:txBody>
          <a:bodyPr lIns="121845" tIns="60923" rIns="121845" bIns="60923" anchor="ctr">
            <a:spAutoFit/>
          </a:bodyPr>
          <a:lstStyle/>
          <a:p>
            <a:pPr algn="ctr" defTabSz="1320800"/>
            <a:r>
              <a:rPr lang="en-US" sz="1900" b="1">
                <a:solidFill>
                  <a:srgbClr val="FF0000"/>
                </a:solidFill>
                <a:ea typeface="MS PGothic" pitchFamily="34" charset="-128"/>
              </a:rPr>
              <a:t>SOAP</a:t>
            </a:r>
          </a:p>
        </p:txBody>
      </p:sp>
      <p:sp>
        <p:nvSpPr>
          <p:cNvPr id="53262" name="Text Box 6"/>
          <p:cNvSpPr txBox="1">
            <a:spLocks noChangeArrowheads="1"/>
          </p:cNvSpPr>
          <p:nvPr/>
        </p:nvSpPr>
        <p:spPr bwMode="auto">
          <a:xfrm>
            <a:off x="4754562" y="4046538"/>
            <a:ext cx="1954213" cy="338137"/>
          </a:xfrm>
          <a:prstGeom prst="rect">
            <a:avLst/>
          </a:prstGeom>
          <a:solidFill>
            <a:schemeClr val="bg1"/>
          </a:solidFill>
          <a:ln w="9525">
            <a:noFill/>
            <a:miter lim="800000"/>
            <a:headEnd/>
            <a:tailEnd/>
          </a:ln>
        </p:spPr>
        <p:txBody>
          <a:bodyPr lIns="121845" tIns="60923" rIns="121845" bIns="60923" anchor="ctr">
            <a:spAutoFit/>
          </a:bodyPr>
          <a:lstStyle/>
          <a:p>
            <a:pPr algn="ctr" defTabSz="990600"/>
            <a:r>
              <a:rPr lang="en-US" sz="1400" b="1">
                <a:solidFill>
                  <a:srgbClr val="FF0000"/>
                </a:solidFill>
                <a:ea typeface="MS PGothic" pitchFamily="34" charset="-128"/>
              </a:rPr>
              <a:t>REST/JSON</a:t>
            </a:r>
          </a:p>
        </p:txBody>
      </p:sp>
      <p:sp>
        <p:nvSpPr>
          <p:cNvPr id="127" name="Title 1"/>
          <p:cNvSpPr txBox="1">
            <a:spLocks/>
          </p:cNvSpPr>
          <p:nvPr/>
        </p:nvSpPr>
        <p:spPr bwMode="auto">
          <a:xfrm>
            <a:off x="585152" y="436880"/>
            <a:ext cx="8252460"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Mobile Integration</a:t>
            </a:r>
            <a:endParaRPr lang="en-US" i="1" dirty="0"/>
          </a:p>
        </p:txBody>
      </p:sp>
      <p:sp>
        <p:nvSpPr>
          <p:cNvPr id="128"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Simplifying Mobility For The Enterprise</a:t>
            </a:r>
          </a:p>
        </p:txBody>
      </p:sp>
      <p:sp>
        <p:nvSpPr>
          <p:cNvPr id="129"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31</a:t>
            </a:fld>
            <a:endParaRPr lang="en-US" sz="850"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535"/>
                                        </p:tgtEl>
                                        <p:attrNameLst>
                                          <p:attrName>style.visibility</p:attrName>
                                        </p:attrNameLst>
                                      </p:cBhvr>
                                      <p:to>
                                        <p:strVal val="visible"/>
                                      </p:to>
                                    </p:set>
                                    <p:animEffect transition="in" filter="fade">
                                      <p:cBhvr>
                                        <p:cTn id="10" dur="500"/>
                                        <p:tgtEl>
                                          <p:spTgt spid="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8" name="Picture 407" descr="boxcloudfront"/>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3622118" y="2861371"/>
            <a:ext cx="6396205" cy="1481343"/>
          </a:xfrm>
          <a:prstGeom prst="rect">
            <a:avLst/>
          </a:prstGeom>
          <a:noFill/>
          <a:ln w="9525">
            <a:noFill/>
            <a:miter lim="800000"/>
            <a:headEnd/>
            <a:tailEnd/>
          </a:ln>
        </p:spPr>
      </p:pic>
      <p:pic>
        <p:nvPicPr>
          <p:cNvPr id="98" name="Picture 97" descr="boxcloudfront"/>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7510409" y="1271827"/>
            <a:ext cx="2226451" cy="1574570"/>
          </a:xfrm>
          <a:prstGeom prst="rect">
            <a:avLst/>
          </a:prstGeom>
          <a:noFill/>
          <a:ln w="9525">
            <a:noFill/>
            <a:miter lim="800000"/>
            <a:headEnd/>
            <a:tailEnd/>
          </a:ln>
        </p:spPr>
      </p:pic>
      <p:cxnSp>
        <p:nvCxnSpPr>
          <p:cNvPr id="418" name="Straight Connector 417"/>
          <p:cNvCxnSpPr/>
          <p:nvPr/>
        </p:nvCxnSpPr>
        <p:spPr>
          <a:xfrm>
            <a:off x="995676" y="2602183"/>
            <a:ext cx="10260919" cy="0"/>
          </a:xfrm>
          <a:prstGeom prst="line">
            <a:avLst/>
          </a:prstGeom>
          <a:ln>
            <a:solidFill>
              <a:schemeClr val="accent3">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19" name="Straight Connector 418"/>
          <p:cNvCxnSpPr/>
          <p:nvPr/>
        </p:nvCxnSpPr>
        <p:spPr>
          <a:xfrm>
            <a:off x="909528" y="4350829"/>
            <a:ext cx="10260919" cy="0"/>
          </a:xfrm>
          <a:prstGeom prst="line">
            <a:avLst/>
          </a:prstGeom>
          <a:ln>
            <a:solidFill>
              <a:schemeClr val="accent3">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2" name="Group 242"/>
          <p:cNvGrpSpPr/>
          <p:nvPr/>
        </p:nvGrpSpPr>
        <p:grpSpPr>
          <a:xfrm>
            <a:off x="2252099" y="1216984"/>
            <a:ext cx="7244912" cy="1330653"/>
            <a:chOff x="2252099" y="1216984"/>
            <a:chExt cx="7244912" cy="1330653"/>
          </a:xfrm>
        </p:grpSpPr>
        <p:sp>
          <p:nvSpPr>
            <p:cNvPr id="6" name="TextBox 5"/>
            <p:cNvSpPr txBox="1"/>
            <p:nvPr/>
          </p:nvSpPr>
          <p:spPr>
            <a:xfrm>
              <a:off x="5023855" y="2085972"/>
              <a:ext cx="920317" cy="461665"/>
            </a:xfrm>
            <a:prstGeom prst="rect">
              <a:avLst/>
            </a:prstGeom>
            <a:noFill/>
          </p:spPr>
          <p:txBody>
            <a:bodyPr wrap="none" rtlCol="0">
              <a:spAutoFit/>
            </a:bodyPr>
            <a:lstStyle/>
            <a:p>
              <a:pPr algn="ctr"/>
              <a:r>
                <a:rPr lang="en-US" sz="1200" b="1" dirty="0">
                  <a:solidFill>
                    <a:srgbClr val="000000"/>
                  </a:solidFill>
                </a:rPr>
                <a:t>On Premise</a:t>
              </a:r>
              <a:br>
                <a:rPr lang="en-US" sz="1200" b="1" dirty="0">
                  <a:solidFill>
                    <a:srgbClr val="000000"/>
                  </a:solidFill>
                </a:rPr>
              </a:br>
              <a:r>
                <a:rPr lang="en-US" sz="1200" b="1" dirty="0">
                  <a:solidFill>
                    <a:srgbClr val="000000"/>
                  </a:solidFill>
                </a:rPr>
                <a:t>IDM</a:t>
              </a:r>
            </a:p>
          </p:txBody>
        </p:sp>
        <p:pic>
          <p:nvPicPr>
            <p:cNvPr id="7" name="Picture 6"/>
            <p:cNvPicPr>
              <a:picLocks noChangeAspect="1"/>
            </p:cNvPicPr>
            <p:nvPr/>
          </p:nvPicPr>
          <p:blipFill>
            <a:blip r:embed="rId4" cstate="print">
              <a:duotone>
                <a:schemeClr val="bg2">
                  <a:shade val="45000"/>
                  <a:satMod val="135000"/>
                </a:schemeClr>
                <a:prstClr val="white"/>
              </a:duotone>
            </a:blip>
            <a:stretch>
              <a:fillRect/>
            </a:stretch>
          </p:blipFill>
          <p:spPr>
            <a:xfrm>
              <a:off x="5101287" y="1385286"/>
              <a:ext cx="765455" cy="765455"/>
            </a:xfrm>
            <a:prstGeom prst="rect">
              <a:avLst/>
            </a:prstGeom>
          </p:spPr>
        </p:pic>
        <p:grpSp>
          <p:nvGrpSpPr>
            <p:cNvPr id="3" name="Group 238"/>
            <p:cNvGrpSpPr/>
            <p:nvPr/>
          </p:nvGrpSpPr>
          <p:grpSpPr>
            <a:xfrm>
              <a:off x="7618168" y="1393461"/>
              <a:ext cx="1878843" cy="1096821"/>
              <a:chOff x="7618168" y="1393461"/>
              <a:chExt cx="1878843" cy="1096821"/>
            </a:xfrm>
          </p:grpSpPr>
          <p:pic>
            <p:nvPicPr>
              <p:cNvPr id="58" name="Picture 57"/>
              <p:cNvPicPr>
                <a:picLocks noChangeAspect="1"/>
              </p:cNvPicPr>
              <p:nvPr/>
            </p:nvPicPr>
            <p:blipFill>
              <a:blip r:embed="rId5" cstate="print">
                <a:clrChange>
                  <a:clrFrom>
                    <a:srgbClr val="FFFFFF"/>
                  </a:clrFrom>
                  <a:clrTo>
                    <a:srgbClr val="FFFFFF">
                      <a:alpha val="0"/>
                    </a:srgbClr>
                  </a:clrTo>
                </a:clrChange>
              </a:blip>
              <a:stretch>
                <a:fillRect/>
              </a:stretch>
            </p:blipFill>
            <p:spPr>
              <a:xfrm>
                <a:off x="8185454" y="1681233"/>
                <a:ext cx="598265" cy="419376"/>
              </a:xfrm>
              <a:prstGeom prst="rect">
                <a:avLst/>
              </a:prstGeom>
              <a:ln>
                <a:noFill/>
              </a:ln>
            </p:spPr>
          </p:pic>
          <p:pic>
            <p:nvPicPr>
              <p:cNvPr id="59" name="Picture 58"/>
              <p:cNvPicPr>
                <a:picLocks noChangeAspect="1"/>
              </p:cNvPicPr>
              <p:nvPr/>
            </p:nvPicPr>
            <p:blipFill>
              <a:blip r:embed="rId6" cstate="print">
                <a:clrChange>
                  <a:clrFrom>
                    <a:srgbClr val="FFFFFF"/>
                  </a:clrFrom>
                  <a:clrTo>
                    <a:srgbClr val="FFFFFF">
                      <a:alpha val="0"/>
                    </a:srgbClr>
                  </a:clrTo>
                </a:clrChange>
              </a:blip>
              <a:stretch>
                <a:fillRect/>
              </a:stretch>
            </p:blipFill>
            <p:spPr>
              <a:xfrm>
                <a:off x="7618168" y="1750658"/>
                <a:ext cx="607190" cy="175825"/>
              </a:xfrm>
              <a:prstGeom prst="rect">
                <a:avLst/>
              </a:prstGeom>
              <a:ln>
                <a:noFill/>
              </a:ln>
            </p:spPr>
          </p:pic>
          <p:pic>
            <p:nvPicPr>
              <p:cNvPr id="60" name="Picture 59"/>
              <p:cNvPicPr>
                <a:picLocks noChangeAspect="1"/>
              </p:cNvPicPr>
              <p:nvPr/>
            </p:nvPicPr>
            <p:blipFill>
              <a:blip r:embed="rId7" cstate="print">
                <a:clrChange>
                  <a:clrFrom>
                    <a:srgbClr val="FFFFFF"/>
                  </a:clrFrom>
                  <a:clrTo>
                    <a:srgbClr val="FFFFFF">
                      <a:alpha val="0"/>
                    </a:srgbClr>
                  </a:clrTo>
                </a:clrChange>
              </a:blip>
              <a:stretch>
                <a:fillRect/>
              </a:stretch>
            </p:blipFill>
            <p:spPr>
              <a:xfrm>
                <a:off x="7641743" y="2028905"/>
                <a:ext cx="620058" cy="218463"/>
              </a:xfrm>
              <a:prstGeom prst="rect">
                <a:avLst/>
              </a:prstGeom>
              <a:ln>
                <a:noFill/>
              </a:ln>
            </p:spPr>
          </p:pic>
          <p:pic>
            <p:nvPicPr>
              <p:cNvPr id="61" name="Picture 60"/>
              <p:cNvPicPr>
                <a:picLocks noChangeAspect="1"/>
              </p:cNvPicPr>
              <p:nvPr/>
            </p:nvPicPr>
            <p:blipFill>
              <a:blip r:embed="rId8" cstate="print">
                <a:clrChange>
                  <a:clrFrom>
                    <a:srgbClr val="FFFFFF"/>
                  </a:clrFrom>
                  <a:clrTo>
                    <a:srgbClr val="FFFFFF">
                      <a:alpha val="0"/>
                    </a:srgbClr>
                  </a:clrTo>
                </a:clrChange>
              </a:blip>
              <a:stretch>
                <a:fillRect/>
              </a:stretch>
            </p:blipFill>
            <p:spPr>
              <a:xfrm>
                <a:off x="8686655" y="1472302"/>
                <a:ext cx="571117" cy="349392"/>
              </a:xfrm>
              <a:prstGeom prst="rect">
                <a:avLst/>
              </a:prstGeom>
              <a:ln>
                <a:noFill/>
              </a:ln>
            </p:spPr>
          </p:pic>
          <p:pic>
            <p:nvPicPr>
              <p:cNvPr id="62" name="Picture 61" descr="O_signature_clr_rgb.jpg"/>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7951771" y="1393461"/>
                <a:ext cx="786029" cy="241704"/>
              </a:xfrm>
              <a:prstGeom prst="rect">
                <a:avLst/>
              </a:prstGeom>
            </p:spPr>
          </p:pic>
          <p:pic>
            <p:nvPicPr>
              <p:cNvPr id="63" name="Picture 11" descr="https://encrypted-tbn1.google.com/images?q=tbn:ANd9GcRBiONdCUPX5AXTmlm8saRPDaSJ-4q1OrO3lW3CuI4LzuaBDLoXDA"/>
              <p:cNvPicPr>
                <a:picLocks noChangeAspect="1" noChangeArrowheads="1"/>
              </p:cNvPicPr>
              <p:nvPr/>
            </p:nvPicPr>
            <p:blipFill>
              <a:blip r:embed="rId10" cstate="print">
                <a:clrChange>
                  <a:clrFrom>
                    <a:srgbClr val="FDFDFF"/>
                  </a:clrFrom>
                  <a:clrTo>
                    <a:srgbClr val="FDFDFF">
                      <a:alpha val="0"/>
                    </a:srgbClr>
                  </a:clrTo>
                </a:clrChange>
              </a:blip>
              <a:srcRect t="31921" b="40576"/>
              <a:stretch>
                <a:fillRect/>
              </a:stretch>
            </p:blipFill>
            <p:spPr bwMode="auto">
              <a:xfrm>
                <a:off x="7976367" y="2345900"/>
                <a:ext cx="525427" cy="144382"/>
              </a:xfrm>
              <a:prstGeom prst="rect">
                <a:avLst/>
              </a:prstGeom>
              <a:noFill/>
              <a:ln w="9525">
                <a:noFill/>
                <a:miter lim="800000"/>
                <a:headEnd/>
                <a:tailEnd/>
              </a:ln>
            </p:spPr>
          </p:pic>
          <p:pic>
            <p:nvPicPr>
              <p:cNvPr id="64" name="Picture 5"/>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8441506" y="2144085"/>
                <a:ext cx="480467" cy="186802"/>
              </a:xfrm>
              <a:prstGeom prst="rect">
                <a:avLst/>
              </a:prstGeom>
              <a:noFill/>
              <a:ln w="9525">
                <a:noFill/>
                <a:miter lim="800000"/>
                <a:headEnd/>
                <a:tailEnd/>
              </a:ln>
            </p:spPr>
          </p:pic>
          <p:pic>
            <p:nvPicPr>
              <p:cNvPr id="65" name="Picture 64"/>
              <p:cNvPicPr>
                <a:picLocks noChangeAspect="1"/>
              </p:cNvPicPr>
              <p:nvPr/>
            </p:nvPicPr>
            <p:blipFill>
              <a:blip r:embed="rId12" cstate="print">
                <a:clrChange>
                  <a:clrFrom>
                    <a:srgbClr val="FFFFFF"/>
                  </a:clrFrom>
                  <a:clrTo>
                    <a:srgbClr val="FFFFFF">
                      <a:alpha val="0"/>
                    </a:srgbClr>
                  </a:clrTo>
                </a:clrChange>
              </a:blip>
              <a:stretch>
                <a:fillRect/>
              </a:stretch>
            </p:blipFill>
            <p:spPr>
              <a:xfrm>
                <a:off x="8938041" y="1872032"/>
                <a:ext cx="553785" cy="174008"/>
              </a:xfrm>
              <a:prstGeom prst="rect">
                <a:avLst/>
              </a:prstGeom>
              <a:ln>
                <a:noFill/>
              </a:ln>
            </p:spPr>
          </p:pic>
          <p:pic>
            <p:nvPicPr>
              <p:cNvPr id="66" name="Picture 65"/>
              <p:cNvPicPr>
                <a:picLocks noChangeAspect="1"/>
              </p:cNvPicPr>
              <p:nvPr/>
            </p:nvPicPr>
            <p:blipFill>
              <a:blip r:embed="rId13" cstate="print">
                <a:clrChange>
                  <a:clrFrom>
                    <a:srgbClr val="FFFFFF"/>
                  </a:clrFrom>
                  <a:clrTo>
                    <a:srgbClr val="FFFFFF">
                      <a:alpha val="0"/>
                    </a:srgbClr>
                  </a:clrTo>
                </a:clrChange>
              </a:blip>
              <a:stretch>
                <a:fillRect/>
              </a:stretch>
            </p:blipFill>
            <p:spPr>
              <a:xfrm>
                <a:off x="9067394" y="2177069"/>
                <a:ext cx="429617" cy="115094"/>
              </a:xfrm>
              <a:prstGeom prst="rect">
                <a:avLst/>
              </a:prstGeom>
              <a:ln>
                <a:noFill/>
              </a:ln>
            </p:spPr>
          </p:pic>
        </p:grpSp>
        <p:cxnSp>
          <p:nvCxnSpPr>
            <p:cNvPr id="68" name="Straight Connector 137"/>
            <p:cNvCxnSpPr>
              <a:cxnSpLocks noChangeShapeType="1"/>
            </p:cNvCxnSpPr>
            <p:nvPr/>
          </p:nvCxnSpPr>
          <p:spPr bwMode="auto">
            <a:xfrm>
              <a:off x="6789955" y="1216984"/>
              <a:ext cx="0" cy="1125294"/>
            </a:xfrm>
            <a:prstGeom prst="line">
              <a:avLst/>
            </a:prstGeom>
            <a:noFill/>
            <a:ln w="50800" cmpd="dbl">
              <a:solidFill>
                <a:schemeClr val="accent1">
                  <a:lumMod val="20000"/>
                  <a:lumOff val="80000"/>
                </a:schemeClr>
              </a:solidFill>
              <a:round/>
              <a:headEnd/>
              <a:tailEnd/>
            </a:ln>
          </p:spPr>
        </p:cxnSp>
        <p:cxnSp>
          <p:nvCxnSpPr>
            <p:cNvPr id="101" name="Straight Arrow Connector 100"/>
            <p:cNvCxnSpPr/>
            <p:nvPr/>
          </p:nvCxnSpPr>
          <p:spPr>
            <a:xfrm>
              <a:off x="3775675" y="1478031"/>
              <a:ext cx="1104271" cy="184555"/>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3767212" y="1753339"/>
              <a:ext cx="1089883" cy="29606"/>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flipV="1">
              <a:off x="3779186" y="1913494"/>
              <a:ext cx="1100760" cy="120306"/>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flipH="1">
              <a:off x="6153835" y="1538328"/>
              <a:ext cx="1062854" cy="133011"/>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flipH="1">
              <a:off x="6204504" y="1810015"/>
              <a:ext cx="1012186" cy="0"/>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flipH="1" flipV="1">
              <a:off x="6204504" y="1948693"/>
              <a:ext cx="1011984" cy="160544"/>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grpSp>
          <p:nvGrpSpPr>
            <p:cNvPr id="4" name="Group 223"/>
            <p:cNvGrpSpPr/>
            <p:nvPr/>
          </p:nvGrpSpPr>
          <p:grpSpPr>
            <a:xfrm>
              <a:off x="2252099" y="1484313"/>
              <a:ext cx="1202713" cy="795476"/>
              <a:chOff x="2252099" y="1484313"/>
              <a:chExt cx="1202713" cy="795476"/>
            </a:xfrm>
          </p:grpSpPr>
          <p:sp>
            <p:nvSpPr>
              <p:cNvPr id="32" name="TextBox 31"/>
              <p:cNvSpPr txBox="1"/>
              <p:nvPr/>
            </p:nvSpPr>
            <p:spPr>
              <a:xfrm>
                <a:off x="2428569" y="2033568"/>
                <a:ext cx="1026243" cy="246221"/>
              </a:xfrm>
              <a:prstGeom prst="rect">
                <a:avLst/>
              </a:prstGeom>
              <a:noFill/>
            </p:spPr>
            <p:txBody>
              <a:bodyPr wrap="none" rtlCol="0">
                <a:spAutoFit/>
              </a:bodyPr>
              <a:lstStyle/>
              <a:p>
                <a:pPr algn="ctr"/>
                <a:r>
                  <a:rPr lang="en-US" sz="1000" b="1" dirty="0">
                    <a:solidFill>
                      <a:srgbClr val="000000"/>
                    </a:solidFill>
                  </a:rPr>
                  <a:t>Enterprise Apps</a:t>
                </a:r>
              </a:p>
            </p:txBody>
          </p:sp>
          <p:grpSp>
            <p:nvGrpSpPr>
              <p:cNvPr id="5" name="Group 222"/>
              <p:cNvGrpSpPr/>
              <p:nvPr/>
            </p:nvGrpSpPr>
            <p:grpSpPr>
              <a:xfrm>
                <a:off x="2252099" y="1484313"/>
                <a:ext cx="1157851" cy="487362"/>
                <a:chOff x="1813949" y="1084263"/>
                <a:chExt cx="1407088" cy="696912"/>
              </a:xfrm>
            </p:grpSpPr>
            <p:pic>
              <p:nvPicPr>
                <p:cNvPr id="33794" name="Picture 2" descr="https://encrypted-tbn3.gstatic.com/images?q=tbn:ANd9GcSnre33zXR6BMLduu0HCI1JR9rDF-JBuJtzjTVusfn_mxefRVtM"/>
                <p:cNvPicPr>
                  <a:picLocks noChangeAspect="1" noChangeArrowheads="1"/>
                </p:cNvPicPr>
                <p:nvPr/>
              </p:nvPicPr>
              <p:blipFill>
                <a:blip r:embed="rId14" cstate="print"/>
                <a:srcRect/>
                <a:stretch>
                  <a:fillRect/>
                </a:stretch>
              </p:blipFill>
              <p:spPr bwMode="auto">
                <a:xfrm>
                  <a:off x="1813949" y="1266825"/>
                  <a:ext cx="738751" cy="247520"/>
                </a:xfrm>
                <a:prstGeom prst="rect">
                  <a:avLst/>
                </a:prstGeom>
                <a:noFill/>
              </p:spPr>
            </p:pic>
            <p:pic>
              <p:nvPicPr>
                <p:cNvPr id="33804" name="Picture 12" descr="https://encrypted-tbn3.gstatic.com/images?q=tbn:ANd9GcTJKySOcN9-lKAbxg-TYIicT2spjM3gXKvOV4Auu8KxlNoXVytA0g">
                  <a:hlinkClick r:id="rId15"/>
                </p:cNvPr>
                <p:cNvPicPr>
                  <a:picLocks noChangeAspect="1" noChangeArrowheads="1"/>
                </p:cNvPicPr>
                <p:nvPr/>
              </p:nvPicPr>
              <p:blipFill>
                <a:blip r:embed="rId16" cstate="print"/>
                <a:srcRect/>
                <a:stretch>
                  <a:fillRect/>
                </a:stretch>
              </p:blipFill>
              <p:spPr bwMode="auto">
                <a:xfrm>
                  <a:off x="2371726" y="1535112"/>
                  <a:ext cx="508260" cy="246063"/>
                </a:xfrm>
                <a:prstGeom prst="rect">
                  <a:avLst/>
                </a:prstGeom>
                <a:noFill/>
              </p:spPr>
            </p:pic>
            <p:pic>
              <p:nvPicPr>
                <p:cNvPr id="33806" name="Picture 14" descr="https://encrypted-tbn3.gstatic.com/images?q=tbn:ANd9GcT_J1DyE0TAbqruuzyS0JZKQmVmViwtiAUmTOBEsyWHhAY41jMj9bcmvyyj"/>
                <p:cNvPicPr>
                  <a:picLocks noChangeAspect="1" noChangeArrowheads="1"/>
                </p:cNvPicPr>
                <p:nvPr/>
              </p:nvPicPr>
              <p:blipFill>
                <a:blip r:embed="rId17" cstate="print"/>
                <a:srcRect/>
                <a:stretch>
                  <a:fillRect/>
                </a:stretch>
              </p:blipFill>
              <p:spPr bwMode="auto">
                <a:xfrm>
                  <a:off x="2466976" y="1084263"/>
                  <a:ext cx="400050" cy="218448"/>
                </a:xfrm>
                <a:prstGeom prst="rect">
                  <a:avLst/>
                </a:prstGeom>
                <a:noFill/>
              </p:spPr>
            </p:pic>
            <p:pic>
              <p:nvPicPr>
                <p:cNvPr id="33810" name="Picture 18" descr="https://encrypted-tbn2.gstatic.com/images?q=tbn:ANd9GcQAjYMUIUm69yYnHeLxV4OoHTsiwecJvEHhcxG0Ra-NoB-19DBD8w"/>
                <p:cNvPicPr>
                  <a:picLocks noChangeAspect="1" noChangeArrowheads="1"/>
                </p:cNvPicPr>
                <p:nvPr/>
              </p:nvPicPr>
              <p:blipFill>
                <a:blip r:embed="rId18" cstate="print"/>
                <a:srcRect/>
                <a:stretch>
                  <a:fillRect/>
                </a:stretch>
              </p:blipFill>
              <p:spPr bwMode="auto">
                <a:xfrm>
                  <a:off x="2886074" y="1284287"/>
                  <a:ext cx="334963" cy="334963"/>
                </a:xfrm>
                <a:prstGeom prst="rect">
                  <a:avLst/>
                </a:prstGeom>
                <a:noFill/>
              </p:spPr>
            </p:pic>
          </p:grpSp>
        </p:grpSp>
      </p:grpSp>
      <p:grpSp>
        <p:nvGrpSpPr>
          <p:cNvPr id="8" name="Group 243"/>
          <p:cNvGrpSpPr/>
          <p:nvPr/>
        </p:nvGrpSpPr>
        <p:grpSpPr>
          <a:xfrm>
            <a:off x="2242574" y="2839403"/>
            <a:ext cx="7249252" cy="1405063"/>
            <a:chOff x="2242574" y="2839403"/>
            <a:chExt cx="7249252" cy="1405063"/>
          </a:xfrm>
        </p:grpSpPr>
        <p:sp>
          <p:nvSpPr>
            <p:cNvPr id="266" name="TextBox 265"/>
            <p:cNvSpPr txBox="1"/>
            <p:nvPr/>
          </p:nvSpPr>
          <p:spPr>
            <a:xfrm>
              <a:off x="4863246" y="3782801"/>
              <a:ext cx="1231171" cy="461665"/>
            </a:xfrm>
            <a:prstGeom prst="rect">
              <a:avLst/>
            </a:prstGeom>
            <a:noFill/>
          </p:spPr>
          <p:txBody>
            <a:bodyPr wrap="none" rtlCol="0">
              <a:spAutoFit/>
            </a:bodyPr>
            <a:lstStyle/>
            <a:p>
              <a:pPr algn="ctr"/>
              <a:r>
                <a:rPr lang="en-US" sz="1200" b="1" dirty="0">
                  <a:solidFill>
                    <a:srgbClr val="000000"/>
                  </a:solidFill>
                </a:rPr>
                <a:t>Oracle Managed</a:t>
              </a:r>
              <a:br>
                <a:rPr lang="en-US" sz="1200" b="1" dirty="0">
                  <a:solidFill>
                    <a:srgbClr val="000000"/>
                  </a:solidFill>
                </a:rPr>
              </a:br>
              <a:r>
                <a:rPr lang="en-US" sz="1200" b="1" dirty="0">
                  <a:solidFill>
                    <a:srgbClr val="000000"/>
                  </a:solidFill>
                </a:rPr>
                <a:t>IDM</a:t>
              </a:r>
            </a:p>
          </p:txBody>
        </p:sp>
        <p:grpSp>
          <p:nvGrpSpPr>
            <p:cNvPr id="9" name="Group 239"/>
            <p:cNvGrpSpPr/>
            <p:nvPr/>
          </p:nvGrpSpPr>
          <p:grpSpPr>
            <a:xfrm>
              <a:off x="7612982" y="3106230"/>
              <a:ext cx="1878844" cy="1096821"/>
              <a:chOff x="7612982" y="3106230"/>
              <a:chExt cx="1878844" cy="1096821"/>
            </a:xfrm>
          </p:grpSpPr>
          <p:pic>
            <p:nvPicPr>
              <p:cNvPr id="293" name="Picture 292"/>
              <p:cNvPicPr>
                <a:picLocks noChangeAspect="1"/>
              </p:cNvPicPr>
              <p:nvPr/>
            </p:nvPicPr>
            <p:blipFill>
              <a:blip r:embed="rId5" cstate="print">
                <a:clrChange>
                  <a:clrFrom>
                    <a:srgbClr val="FFFFFF"/>
                  </a:clrFrom>
                  <a:clrTo>
                    <a:srgbClr val="FFFFFF">
                      <a:alpha val="0"/>
                    </a:srgbClr>
                  </a:clrTo>
                </a:clrChange>
              </a:blip>
              <a:stretch>
                <a:fillRect/>
              </a:stretch>
            </p:blipFill>
            <p:spPr>
              <a:xfrm>
                <a:off x="8180269" y="3394001"/>
                <a:ext cx="598265" cy="419376"/>
              </a:xfrm>
              <a:prstGeom prst="rect">
                <a:avLst/>
              </a:prstGeom>
              <a:ln>
                <a:noFill/>
              </a:ln>
            </p:spPr>
          </p:pic>
          <p:pic>
            <p:nvPicPr>
              <p:cNvPr id="294" name="Picture 293"/>
              <p:cNvPicPr>
                <a:picLocks noChangeAspect="1"/>
              </p:cNvPicPr>
              <p:nvPr/>
            </p:nvPicPr>
            <p:blipFill>
              <a:blip r:embed="rId6" cstate="print">
                <a:clrChange>
                  <a:clrFrom>
                    <a:srgbClr val="FFFFFF"/>
                  </a:clrFrom>
                  <a:clrTo>
                    <a:srgbClr val="FFFFFF">
                      <a:alpha val="0"/>
                    </a:srgbClr>
                  </a:clrTo>
                </a:clrChange>
              </a:blip>
              <a:stretch>
                <a:fillRect/>
              </a:stretch>
            </p:blipFill>
            <p:spPr>
              <a:xfrm>
                <a:off x="7612982" y="3463426"/>
                <a:ext cx="607190" cy="175825"/>
              </a:xfrm>
              <a:prstGeom prst="rect">
                <a:avLst/>
              </a:prstGeom>
              <a:ln>
                <a:noFill/>
              </a:ln>
            </p:spPr>
          </p:pic>
          <p:pic>
            <p:nvPicPr>
              <p:cNvPr id="295" name="Picture 294"/>
              <p:cNvPicPr>
                <a:picLocks noChangeAspect="1"/>
              </p:cNvPicPr>
              <p:nvPr/>
            </p:nvPicPr>
            <p:blipFill>
              <a:blip r:embed="rId7" cstate="print">
                <a:clrChange>
                  <a:clrFrom>
                    <a:srgbClr val="FFFFFF"/>
                  </a:clrFrom>
                  <a:clrTo>
                    <a:srgbClr val="FFFFFF">
                      <a:alpha val="0"/>
                    </a:srgbClr>
                  </a:clrTo>
                </a:clrChange>
              </a:blip>
              <a:stretch>
                <a:fillRect/>
              </a:stretch>
            </p:blipFill>
            <p:spPr>
              <a:xfrm>
                <a:off x="7636558" y="3741673"/>
                <a:ext cx="620058" cy="218463"/>
              </a:xfrm>
              <a:prstGeom prst="rect">
                <a:avLst/>
              </a:prstGeom>
              <a:ln>
                <a:noFill/>
              </a:ln>
            </p:spPr>
          </p:pic>
          <p:pic>
            <p:nvPicPr>
              <p:cNvPr id="296" name="Picture 295"/>
              <p:cNvPicPr>
                <a:picLocks noChangeAspect="1"/>
              </p:cNvPicPr>
              <p:nvPr/>
            </p:nvPicPr>
            <p:blipFill>
              <a:blip r:embed="rId8" cstate="print">
                <a:clrChange>
                  <a:clrFrom>
                    <a:srgbClr val="FFFFFF"/>
                  </a:clrFrom>
                  <a:clrTo>
                    <a:srgbClr val="FFFFFF">
                      <a:alpha val="0"/>
                    </a:srgbClr>
                  </a:clrTo>
                </a:clrChange>
              </a:blip>
              <a:stretch>
                <a:fillRect/>
              </a:stretch>
            </p:blipFill>
            <p:spPr>
              <a:xfrm>
                <a:off x="8681469" y="3185070"/>
                <a:ext cx="571117" cy="349392"/>
              </a:xfrm>
              <a:prstGeom prst="rect">
                <a:avLst/>
              </a:prstGeom>
              <a:ln>
                <a:noFill/>
              </a:ln>
            </p:spPr>
          </p:pic>
          <p:pic>
            <p:nvPicPr>
              <p:cNvPr id="297" name="Picture 296" descr="O_signature_clr_rgb.jpg"/>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7946586" y="3106230"/>
                <a:ext cx="786029" cy="241704"/>
              </a:xfrm>
              <a:prstGeom prst="rect">
                <a:avLst/>
              </a:prstGeom>
            </p:spPr>
          </p:pic>
          <p:pic>
            <p:nvPicPr>
              <p:cNvPr id="298" name="Picture 11" descr="https://encrypted-tbn1.google.com/images?q=tbn:ANd9GcRBiONdCUPX5AXTmlm8saRPDaSJ-4q1OrO3lW3CuI4LzuaBDLoXDA"/>
              <p:cNvPicPr>
                <a:picLocks noChangeAspect="1" noChangeArrowheads="1"/>
              </p:cNvPicPr>
              <p:nvPr/>
            </p:nvPicPr>
            <p:blipFill>
              <a:blip r:embed="rId10" cstate="print">
                <a:clrChange>
                  <a:clrFrom>
                    <a:srgbClr val="FDFDFF"/>
                  </a:clrFrom>
                  <a:clrTo>
                    <a:srgbClr val="FDFDFF">
                      <a:alpha val="0"/>
                    </a:srgbClr>
                  </a:clrTo>
                </a:clrChange>
              </a:blip>
              <a:srcRect t="31921" b="40576"/>
              <a:stretch>
                <a:fillRect/>
              </a:stretch>
            </p:blipFill>
            <p:spPr bwMode="auto">
              <a:xfrm>
                <a:off x="7971181" y="4058669"/>
                <a:ext cx="525427" cy="144382"/>
              </a:xfrm>
              <a:prstGeom prst="rect">
                <a:avLst/>
              </a:prstGeom>
              <a:noFill/>
              <a:ln w="9525">
                <a:noFill/>
                <a:miter lim="800000"/>
                <a:headEnd/>
                <a:tailEnd/>
              </a:ln>
            </p:spPr>
          </p:pic>
          <p:pic>
            <p:nvPicPr>
              <p:cNvPr id="299" name="Picture 5"/>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8436321" y="3856854"/>
                <a:ext cx="480467" cy="186802"/>
              </a:xfrm>
              <a:prstGeom prst="rect">
                <a:avLst/>
              </a:prstGeom>
              <a:noFill/>
              <a:ln w="9525">
                <a:noFill/>
                <a:miter lim="800000"/>
                <a:headEnd/>
                <a:tailEnd/>
              </a:ln>
            </p:spPr>
          </p:pic>
          <p:pic>
            <p:nvPicPr>
              <p:cNvPr id="300" name="Picture 299"/>
              <p:cNvPicPr>
                <a:picLocks noChangeAspect="1"/>
              </p:cNvPicPr>
              <p:nvPr/>
            </p:nvPicPr>
            <p:blipFill>
              <a:blip r:embed="rId12" cstate="print">
                <a:clrChange>
                  <a:clrFrom>
                    <a:srgbClr val="FFFFFF"/>
                  </a:clrFrom>
                  <a:clrTo>
                    <a:srgbClr val="FFFFFF">
                      <a:alpha val="0"/>
                    </a:srgbClr>
                  </a:clrTo>
                </a:clrChange>
              </a:blip>
              <a:stretch>
                <a:fillRect/>
              </a:stretch>
            </p:blipFill>
            <p:spPr>
              <a:xfrm>
                <a:off x="8932856" y="3584801"/>
                <a:ext cx="553785" cy="174008"/>
              </a:xfrm>
              <a:prstGeom prst="rect">
                <a:avLst/>
              </a:prstGeom>
              <a:ln>
                <a:noFill/>
              </a:ln>
            </p:spPr>
          </p:pic>
          <p:pic>
            <p:nvPicPr>
              <p:cNvPr id="301" name="Picture 300"/>
              <p:cNvPicPr>
                <a:picLocks noChangeAspect="1"/>
              </p:cNvPicPr>
              <p:nvPr/>
            </p:nvPicPr>
            <p:blipFill>
              <a:blip r:embed="rId13" cstate="print">
                <a:clrChange>
                  <a:clrFrom>
                    <a:srgbClr val="FFFFFF"/>
                  </a:clrFrom>
                  <a:clrTo>
                    <a:srgbClr val="FFFFFF">
                      <a:alpha val="0"/>
                    </a:srgbClr>
                  </a:clrTo>
                </a:clrChange>
              </a:blip>
              <a:stretch>
                <a:fillRect/>
              </a:stretch>
            </p:blipFill>
            <p:spPr>
              <a:xfrm>
                <a:off x="9062209" y="3889838"/>
                <a:ext cx="429617" cy="115094"/>
              </a:xfrm>
              <a:prstGeom prst="rect">
                <a:avLst/>
              </a:prstGeom>
              <a:ln>
                <a:noFill/>
              </a:ln>
            </p:spPr>
          </p:pic>
        </p:grpSp>
        <p:cxnSp>
          <p:nvCxnSpPr>
            <p:cNvPr id="327" name="Straight Arrow Connector 326"/>
            <p:cNvCxnSpPr/>
            <p:nvPr/>
          </p:nvCxnSpPr>
          <p:spPr>
            <a:xfrm>
              <a:off x="3770490" y="3190799"/>
              <a:ext cx="1104271" cy="184555"/>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28" name="Straight Arrow Connector 327"/>
            <p:cNvCxnSpPr/>
            <p:nvPr/>
          </p:nvCxnSpPr>
          <p:spPr>
            <a:xfrm>
              <a:off x="3762027" y="3466107"/>
              <a:ext cx="1089883" cy="29606"/>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29" name="Straight Arrow Connector 328"/>
            <p:cNvCxnSpPr/>
            <p:nvPr/>
          </p:nvCxnSpPr>
          <p:spPr>
            <a:xfrm flipV="1">
              <a:off x="3774001" y="3626263"/>
              <a:ext cx="1100760" cy="120306"/>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30" name="Straight Arrow Connector 329"/>
            <p:cNvCxnSpPr/>
            <p:nvPr/>
          </p:nvCxnSpPr>
          <p:spPr>
            <a:xfrm flipH="1">
              <a:off x="6148650" y="3251097"/>
              <a:ext cx="1062854" cy="133011"/>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31" name="Straight Arrow Connector 330"/>
            <p:cNvCxnSpPr/>
            <p:nvPr/>
          </p:nvCxnSpPr>
          <p:spPr>
            <a:xfrm flipH="1">
              <a:off x="6199319" y="3522784"/>
              <a:ext cx="1012186" cy="0"/>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32" name="Straight Arrow Connector 331"/>
            <p:cNvCxnSpPr/>
            <p:nvPr/>
          </p:nvCxnSpPr>
          <p:spPr>
            <a:xfrm flipH="1" flipV="1">
              <a:off x="6199318" y="3661461"/>
              <a:ext cx="1011984" cy="160544"/>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pic>
          <p:nvPicPr>
            <p:cNvPr id="407" name="Picture 406"/>
            <p:cNvPicPr>
              <a:picLocks noChangeAspect="1"/>
            </p:cNvPicPr>
            <p:nvPr/>
          </p:nvPicPr>
          <p:blipFill>
            <a:blip r:embed="rId4" cstate="print">
              <a:duotone>
                <a:prstClr val="black"/>
                <a:schemeClr val="accent1">
                  <a:tint val="45000"/>
                  <a:satMod val="400000"/>
                </a:schemeClr>
              </a:duotone>
            </a:blip>
            <a:stretch>
              <a:fillRect/>
            </a:stretch>
          </p:blipFill>
          <p:spPr>
            <a:xfrm>
              <a:off x="5095547" y="3088651"/>
              <a:ext cx="761402" cy="761402"/>
            </a:xfrm>
            <a:prstGeom prst="rect">
              <a:avLst/>
            </a:prstGeom>
          </p:spPr>
        </p:pic>
        <p:cxnSp>
          <p:nvCxnSpPr>
            <p:cNvPr id="411" name="Straight Connector 137"/>
            <p:cNvCxnSpPr>
              <a:cxnSpLocks noChangeShapeType="1"/>
            </p:cNvCxnSpPr>
            <p:nvPr/>
          </p:nvCxnSpPr>
          <p:spPr bwMode="auto">
            <a:xfrm>
              <a:off x="4349738" y="2913594"/>
              <a:ext cx="22369" cy="1256546"/>
            </a:xfrm>
            <a:prstGeom prst="line">
              <a:avLst/>
            </a:prstGeom>
            <a:noFill/>
            <a:ln w="50800" cmpd="dbl">
              <a:solidFill>
                <a:schemeClr val="accent1">
                  <a:lumMod val="20000"/>
                  <a:lumOff val="80000"/>
                </a:schemeClr>
              </a:solidFill>
              <a:prstDash val="dash"/>
              <a:round/>
              <a:headEnd/>
              <a:tailEnd/>
            </a:ln>
          </p:spPr>
        </p:cxnSp>
        <p:cxnSp>
          <p:nvCxnSpPr>
            <p:cNvPr id="412" name="Straight Connector 137"/>
            <p:cNvCxnSpPr>
              <a:cxnSpLocks noChangeShapeType="1"/>
            </p:cNvCxnSpPr>
            <p:nvPr/>
          </p:nvCxnSpPr>
          <p:spPr bwMode="auto">
            <a:xfrm>
              <a:off x="6789955" y="2839403"/>
              <a:ext cx="0" cy="1265046"/>
            </a:xfrm>
            <a:prstGeom prst="line">
              <a:avLst/>
            </a:prstGeom>
            <a:noFill/>
            <a:ln w="50800" cmpd="dbl">
              <a:solidFill>
                <a:schemeClr val="accent1">
                  <a:lumMod val="20000"/>
                  <a:lumOff val="80000"/>
                </a:schemeClr>
              </a:solidFill>
              <a:round/>
              <a:headEnd/>
              <a:tailEnd/>
            </a:ln>
          </p:spPr>
        </p:cxnSp>
        <p:grpSp>
          <p:nvGrpSpPr>
            <p:cNvPr id="10" name="Group 224"/>
            <p:cNvGrpSpPr/>
            <p:nvPr/>
          </p:nvGrpSpPr>
          <p:grpSpPr>
            <a:xfrm>
              <a:off x="2242574" y="3065463"/>
              <a:ext cx="1202713" cy="795476"/>
              <a:chOff x="2252099" y="1484313"/>
              <a:chExt cx="1202713" cy="795476"/>
            </a:xfrm>
          </p:grpSpPr>
          <p:sp>
            <p:nvSpPr>
              <p:cNvPr id="226" name="TextBox 225"/>
              <p:cNvSpPr txBox="1"/>
              <p:nvPr/>
            </p:nvSpPr>
            <p:spPr>
              <a:xfrm>
                <a:off x="2428569" y="2033568"/>
                <a:ext cx="1026243" cy="246221"/>
              </a:xfrm>
              <a:prstGeom prst="rect">
                <a:avLst/>
              </a:prstGeom>
              <a:noFill/>
            </p:spPr>
            <p:txBody>
              <a:bodyPr wrap="none" rtlCol="0">
                <a:spAutoFit/>
              </a:bodyPr>
              <a:lstStyle/>
              <a:p>
                <a:pPr algn="ctr"/>
                <a:r>
                  <a:rPr lang="en-US" sz="1000" b="1" dirty="0">
                    <a:solidFill>
                      <a:srgbClr val="000000"/>
                    </a:solidFill>
                  </a:rPr>
                  <a:t>Enterprise Apps</a:t>
                </a:r>
              </a:p>
            </p:txBody>
          </p:sp>
          <p:grpSp>
            <p:nvGrpSpPr>
              <p:cNvPr id="11" name="Group 222"/>
              <p:cNvGrpSpPr/>
              <p:nvPr/>
            </p:nvGrpSpPr>
            <p:grpSpPr>
              <a:xfrm>
                <a:off x="2252099" y="1484313"/>
                <a:ext cx="1157851" cy="487362"/>
                <a:chOff x="1813949" y="1084263"/>
                <a:chExt cx="1407088" cy="696912"/>
              </a:xfrm>
            </p:grpSpPr>
            <p:pic>
              <p:nvPicPr>
                <p:cNvPr id="228" name="Picture 2" descr="https://encrypted-tbn3.gstatic.com/images?q=tbn:ANd9GcSnre33zXR6BMLduu0HCI1JR9rDF-JBuJtzjTVusfn_mxefRVtM"/>
                <p:cNvPicPr>
                  <a:picLocks noChangeAspect="1" noChangeArrowheads="1"/>
                </p:cNvPicPr>
                <p:nvPr/>
              </p:nvPicPr>
              <p:blipFill>
                <a:blip r:embed="rId14" cstate="print"/>
                <a:srcRect/>
                <a:stretch>
                  <a:fillRect/>
                </a:stretch>
              </p:blipFill>
              <p:spPr bwMode="auto">
                <a:xfrm>
                  <a:off x="1813949" y="1266825"/>
                  <a:ext cx="738751" cy="247520"/>
                </a:xfrm>
                <a:prstGeom prst="rect">
                  <a:avLst/>
                </a:prstGeom>
                <a:noFill/>
              </p:spPr>
            </p:pic>
            <p:pic>
              <p:nvPicPr>
                <p:cNvPr id="229" name="Picture 12" descr="https://encrypted-tbn3.gstatic.com/images?q=tbn:ANd9GcTJKySOcN9-lKAbxg-TYIicT2spjM3gXKvOV4Auu8KxlNoXVytA0g">
                  <a:hlinkClick r:id="rId15"/>
                </p:cNvPr>
                <p:cNvPicPr>
                  <a:picLocks noChangeAspect="1" noChangeArrowheads="1"/>
                </p:cNvPicPr>
                <p:nvPr/>
              </p:nvPicPr>
              <p:blipFill>
                <a:blip r:embed="rId16" cstate="print"/>
                <a:srcRect/>
                <a:stretch>
                  <a:fillRect/>
                </a:stretch>
              </p:blipFill>
              <p:spPr bwMode="auto">
                <a:xfrm>
                  <a:off x="2371726" y="1535112"/>
                  <a:ext cx="508260" cy="246063"/>
                </a:xfrm>
                <a:prstGeom prst="rect">
                  <a:avLst/>
                </a:prstGeom>
                <a:noFill/>
              </p:spPr>
            </p:pic>
            <p:pic>
              <p:nvPicPr>
                <p:cNvPr id="230" name="Picture 14" descr="https://encrypted-tbn3.gstatic.com/images?q=tbn:ANd9GcT_J1DyE0TAbqruuzyS0JZKQmVmViwtiAUmTOBEsyWHhAY41jMj9bcmvyyj"/>
                <p:cNvPicPr>
                  <a:picLocks noChangeAspect="1" noChangeArrowheads="1"/>
                </p:cNvPicPr>
                <p:nvPr/>
              </p:nvPicPr>
              <p:blipFill>
                <a:blip r:embed="rId17" cstate="print"/>
                <a:srcRect/>
                <a:stretch>
                  <a:fillRect/>
                </a:stretch>
              </p:blipFill>
              <p:spPr bwMode="auto">
                <a:xfrm>
                  <a:off x="2466976" y="1084263"/>
                  <a:ext cx="400050" cy="218448"/>
                </a:xfrm>
                <a:prstGeom prst="rect">
                  <a:avLst/>
                </a:prstGeom>
                <a:noFill/>
              </p:spPr>
            </p:pic>
            <p:pic>
              <p:nvPicPr>
                <p:cNvPr id="231" name="Picture 18" descr="https://encrypted-tbn2.gstatic.com/images?q=tbn:ANd9GcQAjYMUIUm69yYnHeLxV4OoHTsiwecJvEHhcxG0Ra-NoB-19DBD8w"/>
                <p:cNvPicPr>
                  <a:picLocks noChangeAspect="1" noChangeArrowheads="1"/>
                </p:cNvPicPr>
                <p:nvPr/>
              </p:nvPicPr>
              <p:blipFill>
                <a:blip r:embed="rId18" cstate="print"/>
                <a:srcRect/>
                <a:stretch>
                  <a:fillRect/>
                </a:stretch>
              </p:blipFill>
              <p:spPr bwMode="auto">
                <a:xfrm>
                  <a:off x="2886074" y="1284287"/>
                  <a:ext cx="334963" cy="334963"/>
                </a:xfrm>
                <a:prstGeom prst="rect">
                  <a:avLst/>
                </a:prstGeom>
                <a:noFill/>
              </p:spPr>
            </p:pic>
          </p:grpSp>
        </p:grpSp>
      </p:grpSp>
      <p:grpSp>
        <p:nvGrpSpPr>
          <p:cNvPr id="12" name="Group 241"/>
          <p:cNvGrpSpPr/>
          <p:nvPr/>
        </p:nvGrpSpPr>
        <p:grpSpPr>
          <a:xfrm>
            <a:off x="1213874" y="4593030"/>
            <a:ext cx="9238242" cy="1636485"/>
            <a:chOff x="1213874" y="4593030"/>
            <a:chExt cx="9238242" cy="1636485"/>
          </a:xfrm>
        </p:grpSpPr>
        <p:pic>
          <p:nvPicPr>
            <p:cNvPr id="409" name="Picture 408" descr="boxcloudfront"/>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4177101" y="4611083"/>
              <a:ext cx="6275015" cy="1618432"/>
            </a:xfrm>
            <a:prstGeom prst="rect">
              <a:avLst/>
            </a:prstGeom>
            <a:noFill/>
            <a:ln w="9525">
              <a:noFill/>
              <a:miter lim="800000"/>
              <a:headEnd/>
              <a:tailEnd/>
            </a:ln>
          </p:spPr>
        </p:pic>
        <p:cxnSp>
          <p:nvCxnSpPr>
            <p:cNvPr id="302" name="Straight Connector 137"/>
            <p:cNvCxnSpPr>
              <a:cxnSpLocks noChangeShapeType="1"/>
            </p:cNvCxnSpPr>
            <p:nvPr/>
          </p:nvCxnSpPr>
          <p:spPr bwMode="auto">
            <a:xfrm>
              <a:off x="5478258" y="4593030"/>
              <a:ext cx="0" cy="1265046"/>
            </a:xfrm>
            <a:prstGeom prst="line">
              <a:avLst/>
            </a:prstGeom>
            <a:noFill/>
            <a:ln w="50800" cmpd="dbl">
              <a:solidFill>
                <a:schemeClr val="accent1">
                  <a:lumMod val="20000"/>
                  <a:lumOff val="80000"/>
                </a:schemeClr>
              </a:solidFill>
              <a:round/>
              <a:headEnd/>
              <a:tailEnd/>
            </a:ln>
          </p:spPr>
        </p:cxnSp>
        <p:sp>
          <p:nvSpPr>
            <p:cNvPr id="333" name="TextBox 332"/>
            <p:cNvSpPr txBox="1"/>
            <p:nvPr/>
          </p:nvSpPr>
          <p:spPr>
            <a:xfrm>
              <a:off x="4021447" y="5517649"/>
              <a:ext cx="1266437" cy="646331"/>
            </a:xfrm>
            <a:prstGeom prst="rect">
              <a:avLst/>
            </a:prstGeom>
            <a:noFill/>
          </p:spPr>
          <p:txBody>
            <a:bodyPr wrap="none" rtlCol="0">
              <a:spAutoFit/>
            </a:bodyPr>
            <a:lstStyle/>
            <a:p>
              <a:pPr algn="ctr"/>
              <a:r>
                <a:rPr lang="en-US" sz="1200" b="1" dirty="0">
                  <a:solidFill>
                    <a:srgbClr val="000000"/>
                  </a:solidFill>
                </a:rPr>
                <a:t>On Premise or </a:t>
              </a:r>
              <a:br>
                <a:rPr lang="en-US" sz="1200" b="1" dirty="0">
                  <a:solidFill>
                    <a:srgbClr val="000000"/>
                  </a:solidFill>
                </a:rPr>
              </a:br>
              <a:r>
                <a:rPr lang="en-US" sz="1200" b="1" dirty="0">
                  <a:solidFill>
                    <a:srgbClr val="000000"/>
                  </a:solidFill>
                </a:rPr>
                <a:t>Oracle Managed </a:t>
              </a:r>
              <a:br>
                <a:rPr lang="en-US" sz="1200" b="1" dirty="0">
                  <a:solidFill>
                    <a:srgbClr val="000000"/>
                  </a:solidFill>
                </a:rPr>
              </a:br>
              <a:r>
                <a:rPr lang="en-US" sz="1200" b="1" dirty="0">
                  <a:solidFill>
                    <a:srgbClr val="000000"/>
                  </a:solidFill>
                </a:rPr>
                <a:t>IDM</a:t>
              </a:r>
            </a:p>
          </p:txBody>
        </p:sp>
        <p:pic>
          <p:nvPicPr>
            <p:cNvPr id="334" name="Picture 333"/>
            <p:cNvPicPr>
              <a:picLocks noChangeAspect="1"/>
            </p:cNvPicPr>
            <p:nvPr/>
          </p:nvPicPr>
          <p:blipFill>
            <a:blip r:embed="rId4" cstate="print">
              <a:duotone>
                <a:schemeClr val="bg2">
                  <a:shade val="45000"/>
                  <a:satMod val="135000"/>
                </a:schemeClr>
                <a:prstClr val="white"/>
              </a:duotone>
            </a:blip>
            <a:stretch>
              <a:fillRect/>
            </a:stretch>
          </p:blipFill>
          <p:spPr>
            <a:xfrm>
              <a:off x="4246850" y="4799989"/>
              <a:ext cx="765455" cy="765455"/>
            </a:xfrm>
            <a:prstGeom prst="rect">
              <a:avLst/>
            </a:prstGeom>
          </p:spPr>
        </p:pic>
        <p:grpSp>
          <p:nvGrpSpPr>
            <p:cNvPr id="13" name="Group 240"/>
            <p:cNvGrpSpPr/>
            <p:nvPr/>
          </p:nvGrpSpPr>
          <p:grpSpPr>
            <a:xfrm>
              <a:off x="8297907" y="4678760"/>
              <a:ext cx="1878843" cy="1096821"/>
              <a:chOff x="8297907" y="4678760"/>
              <a:chExt cx="1878843" cy="1096821"/>
            </a:xfrm>
          </p:grpSpPr>
          <p:pic>
            <p:nvPicPr>
              <p:cNvPr id="360" name="Picture 359"/>
              <p:cNvPicPr>
                <a:picLocks noChangeAspect="1"/>
              </p:cNvPicPr>
              <p:nvPr/>
            </p:nvPicPr>
            <p:blipFill>
              <a:blip r:embed="rId5" cstate="print">
                <a:clrChange>
                  <a:clrFrom>
                    <a:srgbClr val="FFFFFF"/>
                  </a:clrFrom>
                  <a:clrTo>
                    <a:srgbClr val="FFFFFF">
                      <a:alpha val="0"/>
                    </a:srgbClr>
                  </a:clrTo>
                </a:clrChange>
              </a:blip>
              <a:stretch>
                <a:fillRect/>
              </a:stretch>
            </p:blipFill>
            <p:spPr>
              <a:xfrm>
                <a:off x="8865193" y="4966532"/>
                <a:ext cx="598265" cy="419376"/>
              </a:xfrm>
              <a:prstGeom prst="rect">
                <a:avLst/>
              </a:prstGeom>
              <a:ln>
                <a:noFill/>
              </a:ln>
            </p:spPr>
          </p:pic>
          <p:pic>
            <p:nvPicPr>
              <p:cNvPr id="361" name="Picture 360"/>
              <p:cNvPicPr>
                <a:picLocks noChangeAspect="1"/>
              </p:cNvPicPr>
              <p:nvPr/>
            </p:nvPicPr>
            <p:blipFill>
              <a:blip r:embed="rId6" cstate="print">
                <a:clrChange>
                  <a:clrFrom>
                    <a:srgbClr val="FFFFFF"/>
                  </a:clrFrom>
                  <a:clrTo>
                    <a:srgbClr val="FFFFFF">
                      <a:alpha val="0"/>
                    </a:srgbClr>
                  </a:clrTo>
                </a:clrChange>
              </a:blip>
              <a:stretch>
                <a:fillRect/>
              </a:stretch>
            </p:blipFill>
            <p:spPr>
              <a:xfrm>
                <a:off x="8297907" y="5035957"/>
                <a:ext cx="607190" cy="175825"/>
              </a:xfrm>
              <a:prstGeom prst="rect">
                <a:avLst/>
              </a:prstGeom>
              <a:ln>
                <a:noFill/>
              </a:ln>
            </p:spPr>
          </p:pic>
          <p:pic>
            <p:nvPicPr>
              <p:cNvPr id="362" name="Picture 361"/>
              <p:cNvPicPr>
                <a:picLocks noChangeAspect="1"/>
              </p:cNvPicPr>
              <p:nvPr/>
            </p:nvPicPr>
            <p:blipFill>
              <a:blip r:embed="rId7" cstate="print">
                <a:clrChange>
                  <a:clrFrom>
                    <a:srgbClr val="FFFFFF"/>
                  </a:clrFrom>
                  <a:clrTo>
                    <a:srgbClr val="FFFFFF">
                      <a:alpha val="0"/>
                    </a:srgbClr>
                  </a:clrTo>
                </a:clrChange>
              </a:blip>
              <a:stretch>
                <a:fillRect/>
              </a:stretch>
            </p:blipFill>
            <p:spPr>
              <a:xfrm>
                <a:off x="8321482" y="5314204"/>
                <a:ext cx="620058" cy="218463"/>
              </a:xfrm>
              <a:prstGeom prst="rect">
                <a:avLst/>
              </a:prstGeom>
              <a:ln>
                <a:noFill/>
              </a:ln>
            </p:spPr>
          </p:pic>
          <p:pic>
            <p:nvPicPr>
              <p:cNvPr id="363" name="Picture 362"/>
              <p:cNvPicPr>
                <a:picLocks noChangeAspect="1"/>
              </p:cNvPicPr>
              <p:nvPr/>
            </p:nvPicPr>
            <p:blipFill>
              <a:blip r:embed="rId8" cstate="print">
                <a:clrChange>
                  <a:clrFrom>
                    <a:srgbClr val="FFFFFF"/>
                  </a:clrFrom>
                  <a:clrTo>
                    <a:srgbClr val="FFFFFF">
                      <a:alpha val="0"/>
                    </a:srgbClr>
                  </a:clrTo>
                </a:clrChange>
              </a:blip>
              <a:stretch>
                <a:fillRect/>
              </a:stretch>
            </p:blipFill>
            <p:spPr>
              <a:xfrm>
                <a:off x="9366393" y="4757600"/>
                <a:ext cx="571117" cy="349392"/>
              </a:xfrm>
              <a:prstGeom prst="rect">
                <a:avLst/>
              </a:prstGeom>
              <a:ln>
                <a:noFill/>
              </a:ln>
            </p:spPr>
          </p:pic>
          <p:pic>
            <p:nvPicPr>
              <p:cNvPr id="364" name="Picture 363" descr="O_signature_clr_rgb.jpg"/>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8631510" y="4678760"/>
                <a:ext cx="786029" cy="241704"/>
              </a:xfrm>
              <a:prstGeom prst="rect">
                <a:avLst/>
              </a:prstGeom>
            </p:spPr>
          </p:pic>
          <p:pic>
            <p:nvPicPr>
              <p:cNvPr id="365" name="Picture 11" descr="https://encrypted-tbn1.google.com/images?q=tbn:ANd9GcRBiONdCUPX5AXTmlm8saRPDaSJ-4q1OrO3lW3CuI4LzuaBDLoXDA"/>
              <p:cNvPicPr>
                <a:picLocks noChangeAspect="1" noChangeArrowheads="1"/>
              </p:cNvPicPr>
              <p:nvPr/>
            </p:nvPicPr>
            <p:blipFill>
              <a:blip r:embed="rId10" cstate="print">
                <a:clrChange>
                  <a:clrFrom>
                    <a:srgbClr val="FDFDFF"/>
                  </a:clrFrom>
                  <a:clrTo>
                    <a:srgbClr val="FDFDFF">
                      <a:alpha val="0"/>
                    </a:srgbClr>
                  </a:clrTo>
                </a:clrChange>
              </a:blip>
              <a:srcRect t="31921" b="40576"/>
              <a:stretch>
                <a:fillRect/>
              </a:stretch>
            </p:blipFill>
            <p:spPr bwMode="auto">
              <a:xfrm>
                <a:off x="8656105" y="5631199"/>
                <a:ext cx="525427" cy="144382"/>
              </a:xfrm>
              <a:prstGeom prst="rect">
                <a:avLst/>
              </a:prstGeom>
              <a:noFill/>
              <a:ln w="9525">
                <a:noFill/>
                <a:miter lim="800000"/>
                <a:headEnd/>
                <a:tailEnd/>
              </a:ln>
            </p:spPr>
          </p:pic>
          <p:pic>
            <p:nvPicPr>
              <p:cNvPr id="366" name="Picture 5"/>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9121245" y="5429384"/>
                <a:ext cx="480467" cy="186802"/>
              </a:xfrm>
              <a:prstGeom prst="rect">
                <a:avLst/>
              </a:prstGeom>
              <a:noFill/>
              <a:ln w="9525">
                <a:noFill/>
                <a:miter lim="800000"/>
                <a:headEnd/>
                <a:tailEnd/>
              </a:ln>
            </p:spPr>
          </p:pic>
          <p:pic>
            <p:nvPicPr>
              <p:cNvPr id="367" name="Picture 366"/>
              <p:cNvPicPr>
                <a:picLocks noChangeAspect="1"/>
              </p:cNvPicPr>
              <p:nvPr/>
            </p:nvPicPr>
            <p:blipFill>
              <a:blip r:embed="rId12" cstate="print">
                <a:clrChange>
                  <a:clrFrom>
                    <a:srgbClr val="FFFFFF"/>
                  </a:clrFrom>
                  <a:clrTo>
                    <a:srgbClr val="FFFFFF">
                      <a:alpha val="0"/>
                    </a:srgbClr>
                  </a:clrTo>
                </a:clrChange>
              </a:blip>
              <a:stretch>
                <a:fillRect/>
              </a:stretch>
            </p:blipFill>
            <p:spPr>
              <a:xfrm>
                <a:off x="9617780" y="5157331"/>
                <a:ext cx="553785" cy="174008"/>
              </a:xfrm>
              <a:prstGeom prst="rect">
                <a:avLst/>
              </a:prstGeom>
              <a:ln>
                <a:noFill/>
              </a:ln>
            </p:spPr>
          </p:pic>
          <p:pic>
            <p:nvPicPr>
              <p:cNvPr id="368" name="Picture 367"/>
              <p:cNvPicPr>
                <a:picLocks noChangeAspect="1"/>
              </p:cNvPicPr>
              <p:nvPr/>
            </p:nvPicPr>
            <p:blipFill>
              <a:blip r:embed="rId13" cstate="print">
                <a:clrChange>
                  <a:clrFrom>
                    <a:srgbClr val="FFFFFF"/>
                  </a:clrFrom>
                  <a:clrTo>
                    <a:srgbClr val="FFFFFF">
                      <a:alpha val="0"/>
                    </a:srgbClr>
                  </a:clrTo>
                </a:clrChange>
              </a:blip>
              <a:stretch>
                <a:fillRect/>
              </a:stretch>
            </p:blipFill>
            <p:spPr>
              <a:xfrm>
                <a:off x="9747133" y="5462368"/>
                <a:ext cx="429617" cy="115094"/>
              </a:xfrm>
              <a:prstGeom prst="rect">
                <a:avLst/>
              </a:prstGeom>
              <a:ln>
                <a:noFill/>
              </a:ln>
            </p:spPr>
          </p:pic>
        </p:grpSp>
        <p:cxnSp>
          <p:nvCxnSpPr>
            <p:cNvPr id="394" name="Straight Arrow Connector 393"/>
            <p:cNvCxnSpPr/>
            <p:nvPr/>
          </p:nvCxnSpPr>
          <p:spPr>
            <a:xfrm>
              <a:off x="2627648" y="4900660"/>
              <a:ext cx="1104271" cy="184555"/>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95" name="Straight Arrow Connector 394"/>
            <p:cNvCxnSpPr/>
            <p:nvPr/>
          </p:nvCxnSpPr>
          <p:spPr>
            <a:xfrm>
              <a:off x="2619184" y="5175969"/>
              <a:ext cx="1089883" cy="29606"/>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96" name="Straight Arrow Connector 395"/>
            <p:cNvCxnSpPr/>
            <p:nvPr/>
          </p:nvCxnSpPr>
          <p:spPr>
            <a:xfrm flipV="1">
              <a:off x="2631159" y="5336124"/>
              <a:ext cx="1100760" cy="120306"/>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97" name="Straight Arrow Connector 396"/>
            <p:cNvCxnSpPr/>
            <p:nvPr/>
          </p:nvCxnSpPr>
          <p:spPr>
            <a:xfrm flipH="1">
              <a:off x="6950542" y="4885314"/>
              <a:ext cx="1062854" cy="133011"/>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98" name="Straight Arrow Connector 397"/>
            <p:cNvCxnSpPr/>
            <p:nvPr/>
          </p:nvCxnSpPr>
          <p:spPr>
            <a:xfrm flipH="1">
              <a:off x="7001211" y="5157001"/>
              <a:ext cx="1012186" cy="0"/>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cxnSp>
          <p:nvCxnSpPr>
            <p:cNvPr id="399" name="Straight Arrow Connector 398"/>
            <p:cNvCxnSpPr/>
            <p:nvPr/>
          </p:nvCxnSpPr>
          <p:spPr>
            <a:xfrm flipH="1" flipV="1">
              <a:off x="7001211" y="5295678"/>
              <a:ext cx="1011984" cy="160544"/>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pic>
          <p:nvPicPr>
            <p:cNvPr id="410" name="Picture 409"/>
            <p:cNvPicPr>
              <a:picLocks noChangeAspect="1"/>
            </p:cNvPicPr>
            <p:nvPr/>
          </p:nvPicPr>
          <p:blipFill>
            <a:blip r:embed="rId4" cstate="print"/>
            <a:stretch>
              <a:fillRect/>
            </a:stretch>
          </p:blipFill>
          <p:spPr>
            <a:xfrm>
              <a:off x="5998733" y="4811998"/>
              <a:ext cx="768637" cy="768637"/>
            </a:xfrm>
            <a:prstGeom prst="rect">
              <a:avLst/>
            </a:prstGeom>
          </p:spPr>
        </p:pic>
        <p:pic>
          <p:nvPicPr>
            <p:cNvPr id="413" name="Picture 412"/>
            <p:cNvPicPr>
              <a:picLocks noChangeAspect="1"/>
            </p:cNvPicPr>
            <p:nvPr/>
          </p:nvPicPr>
          <p:blipFill rotWithShape="1">
            <a:blip r:embed="rId4" cstate="print">
              <a:duotone>
                <a:prstClr val="black"/>
                <a:schemeClr val="accent1">
                  <a:tint val="45000"/>
                  <a:satMod val="400000"/>
                </a:schemeClr>
              </a:duotone>
            </a:blip>
            <a:srcRect l="47976"/>
            <a:stretch/>
          </p:blipFill>
          <p:spPr>
            <a:xfrm>
              <a:off x="4627061" y="4795315"/>
              <a:ext cx="396107" cy="761402"/>
            </a:xfrm>
            <a:prstGeom prst="rect">
              <a:avLst/>
            </a:prstGeom>
          </p:spPr>
        </p:pic>
        <p:cxnSp>
          <p:nvCxnSpPr>
            <p:cNvPr id="414" name="Straight Arrow Connector 413"/>
            <p:cNvCxnSpPr/>
            <p:nvPr/>
          </p:nvCxnSpPr>
          <p:spPr>
            <a:xfrm flipH="1">
              <a:off x="5071658" y="5175969"/>
              <a:ext cx="795084" cy="0"/>
            </a:xfrm>
            <a:prstGeom prst="straightConnector1">
              <a:avLst/>
            </a:prstGeom>
            <a:ln w="3175">
              <a:prstDash val="dash"/>
              <a:headEnd type="stealth"/>
              <a:tailEnd type="none"/>
            </a:ln>
          </p:spPr>
          <p:style>
            <a:lnRef idx="1">
              <a:schemeClr val="accent1"/>
            </a:lnRef>
            <a:fillRef idx="0">
              <a:schemeClr val="accent1"/>
            </a:fillRef>
            <a:effectRef idx="0">
              <a:schemeClr val="accent1"/>
            </a:effectRef>
            <a:fontRef idx="minor">
              <a:schemeClr val="tx1"/>
            </a:fontRef>
          </p:style>
        </p:cxnSp>
        <p:sp>
          <p:nvSpPr>
            <p:cNvPr id="416" name="TextBox 415"/>
            <p:cNvSpPr txBox="1"/>
            <p:nvPr/>
          </p:nvSpPr>
          <p:spPr>
            <a:xfrm>
              <a:off x="5867850" y="5504403"/>
              <a:ext cx="1090555" cy="646331"/>
            </a:xfrm>
            <a:prstGeom prst="rect">
              <a:avLst/>
            </a:prstGeom>
            <a:noFill/>
          </p:spPr>
          <p:txBody>
            <a:bodyPr wrap="none" rtlCol="0">
              <a:spAutoFit/>
            </a:bodyPr>
            <a:lstStyle/>
            <a:p>
              <a:pPr algn="ctr"/>
              <a:r>
                <a:rPr lang="en-US" sz="1200" b="1" dirty="0">
                  <a:solidFill>
                    <a:srgbClr val="000000"/>
                  </a:solidFill>
                </a:rPr>
                <a:t>Oracle</a:t>
              </a:r>
              <a:br>
                <a:rPr lang="en-US" sz="1200" b="1" dirty="0">
                  <a:solidFill>
                    <a:srgbClr val="000000"/>
                  </a:solidFill>
                </a:rPr>
              </a:br>
              <a:r>
                <a:rPr lang="en-US" sz="1200" b="1" dirty="0">
                  <a:solidFill>
                    <a:srgbClr val="000000"/>
                  </a:solidFill>
                </a:rPr>
                <a:t>Cloud Identity</a:t>
              </a:r>
              <a:br>
                <a:rPr lang="en-US" sz="1200" b="1" dirty="0">
                  <a:solidFill>
                    <a:srgbClr val="000000"/>
                  </a:solidFill>
                </a:rPr>
              </a:br>
              <a:r>
                <a:rPr lang="en-US" sz="1200" b="1" dirty="0">
                  <a:solidFill>
                    <a:srgbClr val="000000"/>
                  </a:solidFill>
                </a:rPr>
                <a:t>Services</a:t>
              </a:r>
            </a:p>
          </p:txBody>
        </p:sp>
        <p:grpSp>
          <p:nvGrpSpPr>
            <p:cNvPr id="14" name="Group 231"/>
            <p:cNvGrpSpPr/>
            <p:nvPr/>
          </p:nvGrpSpPr>
          <p:grpSpPr>
            <a:xfrm>
              <a:off x="1213874" y="4770438"/>
              <a:ext cx="1202713" cy="795476"/>
              <a:chOff x="2252099" y="1484313"/>
              <a:chExt cx="1202713" cy="795476"/>
            </a:xfrm>
          </p:grpSpPr>
          <p:sp>
            <p:nvSpPr>
              <p:cNvPr id="233" name="TextBox 232"/>
              <p:cNvSpPr txBox="1"/>
              <p:nvPr/>
            </p:nvSpPr>
            <p:spPr>
              <a:xfrm>
                <a:off x="2428569" y="2033568"/>
                <a:ext cx="1026243" cy="246221"/>
              </a:xfrm>
              <a:prstGeom prst="rect">
                <a:avLst/>
              </a:prstGeom>
              <a:noFill/>
            </p:spPr>
            <p:txBody>
              <a:bodyPr wrap="none" rtlCol="0">
                <a:spAutoFit/>
              </a:bodyPr>
              <a:lstStyle/>
              <a:p>
                <a:pPr algn="ctr"/>
                <a:r>
                  <a:rPr lang="en-US" sz="1000" b="1" dirty="0">
                    <a:solidFill>
                      <a:srgbClr val="000000"/>
                    </a:solidFill>
                  </a:rPr>
                  <a:t>Enterprise Apps</a:t>
                </a:r>
              </a:p>
            </p:txBody>
          </p:sp>
          <p:grpSp>
            <p:nvGrpSpPr>
              <p:cNvPr id="15" name="Group 222"/>
              <p:cNvGrpSpPr/>
              <p:nvPr/>
            </p:nvGrpSpPr>
            <p:grpSpPr>
              <a:xfrm>
                <a:off x="2252099" y="1484313"/>
                <a:ext cx="1157851" cy="487362"/>
                <a:chOff x="1813949" y="1084263"/>
                <a:chExt cx="1407088" cy="696912"/>
              </a:xfrm>
            </p:grpSpPr>
            <p:pic>
              <p:nvPicPr>
                <p:cNvPr id="235" name="Picture 2" descr="https://encrypted-tbn3.gstatic.com/images?q=tbn:ANd9GcSnre33zXR6BMLduu0HCI1JR9rDF-JBuJtzjTVusfn_mxefRVtM"/>
                <p:cNvPicPr>
                  <a:picLocks noChangeAspect="1" noChangeArrowheads="1"/>
                </p:cNvPicPr>
                <p:nvPr/>
              </p:nvPicPr>
              <p:blipFill>
                <a:blip r:embed="rId14" cstate="print"/>
                <a:srcRect/>
                <a:stretch>
                  <a:fillRect/>
                </a:stretch>
              </p:blipFill>
              <p:spPr bwMode="auto">
                <a:xfrm>
                  <a:off x="1813949" y="1266825"/>
                  <a:ext cx="738751" cy="247520"/>
                </a:xfrm>
                <a:prstGeom prst="rect">
                  <a:avLst/>
                </a:prstGeom>
                <a:noFill/>
              </p:spPr>
            </p:pic>
            <p:pic>
              <p:nvPicPr>
                <p:cNvPr id="236" name="Picture 12" descr="https://encrypted-tbn3.gstatic.com/images?q=tbn:ANd9GcTJKySOcN9-lKAbxg-TYIicT2spjM3gXKvOV4Auu8KxlNoXVytA0g">
                  <a:hlinkClick r:id="rId15"/>
                </p:cNvPr>
                <p:cNvPicPr>
                  <a:picLocks noChangeAspect="1" noChangeArrowheads="1"/>
                </p:cNvPicPr>
                <p:nvPr/>
              </p:nvPicPr>
              <p:blipFill>
                <a:blip r:embed="rId16" cstate="print"/>
                <a:srcRect/>
                <a:stretch>
                  <a:fillRect/>
                </a:stretch>
              </p:blipFill>
              <p:spPr bwMode="auto">
                <a:xfrm>
                  <a:off x="2371726" y="1535112"/>
                  <a:ext cx="508260" cy="246063"/>
                </a:xfrm>
                <a:prstGeom prst="rect">
                  <a:avLst/>
                </a:prstGeom>
                <a:noFill/>
              </p:spPr>
            </p:pic>
            <p:pic>
              <p:nvPicPr>
                <p:cNvPr id="237" name="Picture 14" descr="https://encrypted-tbn3.gstatic.com/images?q=tbn:ANd9GcT_J1DyE0TAbqruuzyS0JZKQmVmViwtiAUmTOBEsyWHhAY41jMj9bcmvyyj"/>
                <p:cNvPicPr>
                  <a:picLocks noChangeAspect="1" noChangeArrowheads="1"/>
                </p:cNvPicPr>
                <p:nvPr/>
              </p:nvPicPr>
              <p:blipFill>
                <a:blip r:embed="rId17" cstate="print"/>
                <a:srcRect/>
                <a:stretch>
                  <a:fillRect/>
                </a:stretch>
              </p:blipFill>
              <p:spPr bwMode="auto">
                <a:xfrm>
                  <a:off x="2466976" y="1084263"/>
                  <a:ext cx="400050" cy="218448"/>
                </a:xfrm>
                <a:prstGeom prst="rect">
                  <a:avLst/>
                </a:prstGeom>
                <a:noFill/>
              </p:spPr>
            </p:pic>
            <p:pic>
              <p:nvPicPr>
                <p:cNvPr id="238" name="Picture 18" descr="https://encrypted-tbn2.gstatic.com/images?q=tbn:ANd9GcQAjYMUIUm69yYnHeLxV4OoHTsiwecJvEHhcxG0Ra-NoB-19DBD8w"/>
                <p:cNvPicPr>
                  <a:picLocks noChangeAspect="1" noChangeArrowheads="1"/>
                </p:cNvPicPr>
                <p:nvPr/>
              </p:nvPicPr>
              <p:blipFill>
                <a:blip r:embed="rId18" cstate="print"/>
                <a:srcRect/>
                <a:stretch>
                  <a:fillRect/>
                </a:stretch>
              </p:blipFill>
              <p:spPr bwMode="auto">
                <a:xfrm>
                  <a:off x="2886074" y="1284287"/>
                  <a:ext cx="334963" cy="334963"/>
                </a:xfrm>
                <a:prstGeom prst="rect">
                  <a:avLst/>
                </a:prstGeom>
                <a:noFill/>
              </p:spPr>
            </p:pic>
          </p:grpSp>
        </p:grpSp>
      </p:grpSp>
      <p:sp>
        <p:nvSpPr>
          <p:cNvPr id="95" name="Title 1"/>
          <p:cNvSpPr txBox="1">
            <a:spLocks/>
          </p:cNvSpPr>
          <p:nvPr/>
        </p:nvSpPr>
        <p:spPr bwMode="auto">
          <a:xfrm>
            <a:off x="585152" y="436880"/>
            <a:ext cx="11300460"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Cloud Identity Initiatives</a:t>
            </a:r>
            <a:endParaRPr lang="en-US" dirty="0"/>
          </a:p>
        </p:txBody>
      </p:sp>
      <p:sp>
        <p:nvSpPr>
          <p:cNvPr id="94"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32</a:t>
            </a:fld>
            <a:endParaRPr lang="en-US" sz="850" dirty="0"/>
          </a:p>
        </p:txBody>
      </p:sp>
    </p:spTree>
    <p:extLst>
      <p:ext uri="{BB962C8B-B14F-4D97-AF65-F5344CB8AC3E}">
        <p14:creationId xmlns="" xmlns:p14="http://schemas.microsoft.com/office/powerpoint/2010/main" val="13475823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684213" y="2133600"/>
            <a:ext cx="5410199" cy="4419600"/>
          </a:xfrm>
        </p:spPr>
        <p:txBody>
          <a:bodyPr>
            <a:normAutofit/>
          </a:bodyPr>
          <a:lstStyle/>
          <a:p>
            <a:pPr>
              <a:buClr>
                <a:schemeClr val="tx1"/>
              </a:buClr>
            </a:pPr>
            <a:r>
              <a:rPr lang="en-US" sz="2400" dirty="0" smtClean="0">
                <a:latin typeface="Calibri" pitchFamily="34" charset="0"/>
                <a:cs typeface="Calibri" pitchFamily="34" charset="0"/>
              </a:rPr>
              <a:t>Identity </a:t>
            </a:r>
            <a:r>
              <a:rPr lang="en-US" sz="2400" dirty="0">
                <a:latin typeface="Calibri" pitchFamily="34" charset="0"/>
                <a:cs typeface="Calibri" pitchFamily="34" charset="0"/>
              </a:rPr>
              <a:t>Service </a:t>
            </a:r>
            <a:r>
              <a:rPr lang="en-US" sz="2400" dirty="0" smtClean="0">
                <a:latin typeface="Calibri" pitchFamily="34" charset="0"/>
                <a:cs typeface="Calibri" pitchFamily="34" charset="0"/>
              </a:rPr>
              <a:t>for </a:t>
            </a:r>
            <a:r>
              <a:rPr lang="en-US" sz="2400" dirty="0">
                <a:latin typeface="Calibri" pitchFamily="34" charset="0"/>
                <a:cs typeface="Calibri" pitchFamily="34" charset="0"/>
              </a:rPr>
              <a:t>Oracle </a:t>
            </a:r>
            <a:r>
              <a:rPr lang="en-US" sz="2400" dirty="0" smtClean="0">
                <a:latin typeface="Calibri" pitchFamily="34" charset="0"/>
                <a:cs typeface="Calibri" pitchFamily="34" charset="0"/>
              </a:rPr>
              <a:t>Cloud</a:t>
            </a:r>
            <a:endParaRPr lang="en-US" sz="2400" dirty="0">
              <a:latin typeface="Calibri" pitchFamily="34" charset="0"/>
              <a:cs typeface="Calibri" pitchFamily="34" charset="0"/>
            </a:endParaRPr>
          </a:p>
          <a:p>
            <a:pPr lvl="1">
              <a:buClr>
                <a:schemeClr val="tx1"/>
              </a:buClr>
            </a:pPr>
            <a:r>
              <a:rPr lang="en-US" sz="2000" dirty="0">
                <a:latin typeface="Calibri" pitchFamily="34" charset="0"/>
                <a:cs typeface="Calibri" pitchFamily="34" charset="0"/>
              </a:rPr>
              <a:t>Single Sign-On </a:t>
            </a:r>
          </a:p>
          <a:p>
            <a:pPr lvl="1">
              <a:buClr>
                <a:schemeClr val="tx1"/>
              </a:buClr>
            </a:pPr>
            <a:r>
              <a:rPr lang="en-US" sz="2000" dirty="0">
                <a:latin typeface="Calibri" pitchFamily="34" charset="0"/>
                <a:cs typeface="Calibri" pitchFamily="34" charset="0"/>
              </a:rPr>
              <a:t>User Provisioning and Synchronization</a:t>
            </a:r>
          </a:p>
          <a:p>
            <a:pPr lvl="1">
              <a:buClr>
                <a:schemeClr val="tx1"/>
              </a:buClr>
            </a:pPr>
            <a:r>
              <a:rPr lang="en-US" sz="2000" dirty="0">
                <a:latin typeface="Calibri" pitchFamily="34" charset="0"/>
                <a:cs typeface="Calibri" pitchFamily="34" charset="0"/>
              </a:rPr>
              <a:t>API / </a:t>
            </a:r>
            <a:r>
              <a:rPr lang="en-US" sz="2000" dirty="0" smtClean="0">
                <a:latin typeface="Calibri" pitchFamily="34" charset="0"/>
                <a:cs typeface="Calibri" pitchFamily="34" charset="0"/>
              </a:rPr>
              <a:t>WS security with OAUTH2</a:t>
            </a:r>
            <a:endParaRPr lang="en-US" sz="2000" dirty="0">
              <a:latin typeface="Calibri" pitchFamily="34" charset="0"/>
              <a:cs typeface="Calibri" pitchFamily="34" charset="0"/>
            </a:endParaRPr>
          </a:p>
          <a:p>
            <a:pPr>
              <a:buClr>
                <a:schemeClr val="tx1"/>
              </a:buClr>
            </a:pPr>
            <a:r>
              <a:rPr lang="en-US" sz="2400" dirty="0">
                <a:latin typeface="Calibri" pitchFamily="34" charset="0"/>
                <a:cs typeface="Calibri" pitchFamily="34" charset="0"/>
              </a:rPr>
              <a:t>Self Service  </a:t>
            </a:r>
          </a:p>
          <a:p>
            <a:pPr lvl="1">
              <a:buClr>
                <a:schemeClr val="tx1"/>
              </a:buClr>
            </a:pPr>
            <a:r>
              <a:rPr lang="en-US" sz="2000" dirty="0">
                <a:latin typeface="Calibri" pitchFamily="34" charset="0"/>
                <a:cs typeface="Calibri" pitchFamily="34" charset="0"/>
              </a:rPr>
              <a:t>Federation setup</a:t>
            </a:r>
          </a:p>
          <a:p>
            <a:pPr lvl="1">
              <a:buClr>
                <a:schemeClr val="tx1"/>
              </a:buClr>
            </a:pPr>
            <a:r>
              <a:rPr lang="en-US" sz="2000" dirty="0" smtClean="0">
                <a:latin typeface="Calibri" pitchFamily="34" charset="0"/>
                <a:cs typeface="Calibri" pitchFamily="34" charset="0"/>
              </a:rPr>
              <a:t>OAUTH2 client </a:t>
            </a:r>
            <a:r>
              <a:rPr lang="en-US" sz="2000" dirty="0">
                <a:latin typeface="Calibri" pitchFamily="34" charset="0"/>
                <a:cs typeface="Calibri" pitchFamily="34" charset="0"/>
              </a:rPr>
              <a:t>registration</a:t>
            </a:r>
          </a:p>
          <a:p>
            <a:pPr lvl="1">
              <a:buClr>
                <a:schemeClr val="tx1"/>
              </a:buClr>
            </a:pPr>
            <a:r>
              <a:rPr lang="en-US" sz="2000" dirty="0">
                <a:latin typeface="Calibri" pitchFamily="34" charset="0"/>
                <a:cs typeface="Calibri" pitchFamily="34" charset="0"/>
              </a:rPr>
              <a:t>Certificate management</a:t>
            </a:r>
          </a:p>
          <a:p>
            <a:pPr lvl="1">
              <a:buClr>
                <a:schemeClr val="tx1"/>
              </a:buClr>
            </a:pPr>
            <a:r>
              <a:rPr lang="en-US" sz="2000" dirty="0">
                <a:latin typeface="Calibri" pitchFamily="34" charset="0"/>
                <a:cs typeface="Calibri" pitchFamily="34" charset="0"/>
              </a:rPr>
              <a:t>Audit reports</a:t>
            </a:r>
          </a:p>
          <a:p>
            <a:pPr>
              <a:buClr>
                <a:schemeClr val="tx1"/>
              </a:buClr>
            </a:pPr>
            <a:endParaRPr lang="en-US" sz="2400" dirty="0">
              <a:latin typeface="Calibri" pitchFamily="34" charset="0"/>
              <a:cs typeface="Calibri" pitchFamily="34" charset="0"/>
            </a:endParaRPr>
          </a:p>
        </p:txBody>
      </p:sp>
      <p:sp>
        <p:nvSpPr>
          <p:cNvPr id="7" name="Title 1"/>
          <p:cNvSpPr txBox="1">
            <a:spLocks/>
          </p:cNvSpPr>
          <p:nvPr/>
        </p:nvSpPr>
        <p:spPr bwMode="auto">
          <a:xfrm>
            <a:off x="585152" y="436880"/>
            <a:ext cx="11300460"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Shared Identity Management For PaaS And SaaS</a:t>
            </a:r>
            <a:endParaRPr lang="en-US" dirty="0"/>
          </a:p>
        </p:txBody>
      </p:sp>
      <p:sp>
        <p:nvSpPr>
          <p:cNvPr id="6" name="Content Placeholder 1"/>
          <p:cNvSpPr>
            <a:spLocks noGrp="1"/>
          </p:cNvSpPr>
          <p:nvPr>
            <p:ph sz="half" idx="1"/>
          </p:nvPr>
        </p:nvSpPr>
        <p:spPr>
          <a:xfrm>
            <a:off x="6475413" y="2133600"/>
            <a:ext cx="5410199" cy="4419600"/>
          </a:xfrm>
        </p:spPr>
        <p:txBody>
          <a:bodyPr>
            <a:normAutofit/>
          </a:bodyPr>
          <a:lstStyle/>
          <a:p>
            <a:pPr>
              <a:buClr>
                <a:schemeClr val="tx1"/>
              </a:buClr>
            </a:pPr>
            <a:r>
              <a:rPr lang="en-US" sz="2400" dirty="0" smtClean="0">
                <a:latin typeface="Calibri" pitchFamily="34" charset="0"/>
                <a:cs typeface="Calibri" pitchFamily="34" charset="0"/>
              </a:rPr>
              <a:t>Cloud Identity Service for Oracle and 3rd party SaaS apps</a:t>
            </a:r>
          </a:p>
          <a:p>
            <a:pPr lvl="1">
              <a:buClr>
                <a:schemeClr val="tx1"/>
              </a:buClr>
            </a:pPr>
            <a:r>
              <a:rPr lang="en-US" sz="2000" dirty="0" smtClean="0">
                <a:latin typeface="Calibri" pitchFamily="34" charset="0"/>
                <a:cs typeface="Calibri" pitchFamily="34" charset="0"/>
              </a:rPr>
              <a:t>Cloud user management &amp; provisioning</a:t>
            </a:r>
          </a:p>
          <a:p>
            <a:pPr lvl="1">
              <a:buClr>
                <a:schemeClr val="tx1"/>
              </a:buClr>
            </a:pPr>
            <a:r>
              <a:rPr lang="en-US" sz="2000" dirty="0" smtClean="0">
                <a:latin typeface="Calibri" pitchFamily="34" charset="0"/>
                <a:cs typeface="Calibri" pitchFamily="34" charset="0"/>
              </a:rPr>
              <a:t>Cloud SSO with strong authentication and federation</a:t>
            </a:r>
          </a:p>
          <a:p>
            <a:pPr lvl="1">
              <a:buClr>
                <a:schemeClr val="tx1"/>
              </a:buClr>
            </a:pPr>
            <a:r>
              <a:rPr lang="en-US" sz="2000" dirty="0" smtClean="0">
                <a:latin typeface="Calibri" pitchFamily="34" charset="0"/>
                <a:cs typeface="Calibri" pitchFamily="34" charset="0"/>
              </a:rPr>
              <a:t>Enterprise integration through lightweight identity bridge</a:t>
            </a:r>
          </a:p>
          <a:p>
            <a:pPr>
              <a:buClr>
                <a:schemeClr val="tx1"/>
              </a:buClr>
            </a:pPr>
            <a:r>
              <a:rPr lang="en-US" sz="2400" dirty="0" smtClean="0">
                <a:latin typeface="Calibri" pitchFamily="34" charset="0"/>
                <a:cs typeface="Calibri" pitchFamily="34" charset="0"/>
              </a:rPr>
              <a:t>Extends enterprise Oracle IDM</a:t>
            </a:r>
          </a:p>
          <a:p>
            <a:pPr lvl="1">
              <a:buClr>
                <a:schemeClr val="tx1"/>
              </a:buClr>
            </a:pPr>
            <a:r>
              <a:rPr lang="en-US" sz="2000" dirty="0" smtClean="0">
                <a:latin typeface="Calibri" pitchFamily="34" charset="0"/>
                <a:cs typeface="Calibri" pitchFamily="34" charset="0"/>
              </a:rPr>
              <a:t>Pre-integrated with Identity Governance &amp; Access Management</a:t>
            </a:r>
          </a:p>
          <a:p>
            <a:pPr lvl="1">
              <a:buClr>
                <a:schemeClr val="tx1"/>
              </a:buClr>
            </a:pPr>
            <a:r>
              <a:rPr lang="en-US" sz="2000" dirty="0" smtClean="0">
                <a:latin typeface="Calibri" pitchFamily="34" charset="0"/>
                <a:cs typeface="Calibri" pitchFamily="34" charset="0"/>
              </a:rPr>
              <a:t>Cloud connector server and federation hub</a:t>
            </a:r>
          </a:p>
        </p:txBody>
      </p:sp>
      <p:cxnSp>
        <p:nvCxnSpPr>
          <p:cNvPr id="8" name="Straight Connector 6"/>
          <p:cNvCxnSpPr>
            <a:cxnSpLocks noChangeShapeType="1"/>
          </p:cNvCxnSpPr>
          <p:nvPr/>
        </p:nvCxnSpPr>
        <p:spPr bwMode="auto">
          <a:xfrm>
            <a:off x="6018212" y="1600200"/>
            <a:ext cx="0" cy="4212613"/>
          </a:xfrm>
          <a:prstGeom prst="line">
            <a:avLst/>
          </a:prstGeom>
          <a:noFill/>
          <a:ln w="25400" algn="ctr">
            <a:gradFill>
              <a:gsLst>
                <a:gs pos="0">
                  <a:schemeClr val="bg1">
                    <a:alpha val="0"/>
                  </a:schemeClr>
                </a:gs>
                <a:gs pos="50000">
                  <a:schemeClr val="tx1">
                    <a:lumMod val="75000"/>
                    <a:lumOff val="25000"/>
                  </a:schemeClr>
                </a:gs>
                <a:gs pos="100000">
                  <a:schemeClr val="bg1">
                    <a:alpha val="0"/>
                  </a:schemeClr>
                </a:gs>
              </a:gsLst>
              <a:lin ang="5400000" scaled="0"/>
            </a:gradFill>
            <a:round/>
            <a:headEnd/>
            <a:tailEnd/>
          </a:ln>
          <a:extLst>
            <a:ext uri="{909E8E84-426E-40dd-AFC4-6F175D3DCCD1}">
              <a14:hiddenFill xmlns="" xmlns:a14="http://schemas.microsoft.com/office/drawing/2010/main">
                <a:noFill/>
              </a14:hiddenFill>
            </a:ext>
          </a:extLst>
        </p:spPr>
      </p:cxnSp>
      <p:sp>
        <p:nvSpPr>
          <p:cNvPr id="10" name="Rectangle 9"/>
          <p:cNvSpPr/>
          <p:nvPr/>
        </p:nvSpPr>
        <p:spPr>
          <a:xfrm>
            <a:off x="566645" y="1600200"/>
            <a:ext cx="933141" cy="424732"/>
          </a:xfrm>
          <a:prstGeom prst="rect">
            <a:avLst/>
          </a:prstGeom>
        </p:spPr>
        <p:txBody>
          <a:bodyPr wrap="none">
            <a:spAutoFit/>
          </a:bodyPr>
          <a:lstStyle/>
          <a:p>
            <a:pPr marL="228591" lvl="0" indent="-228591" defTabSz="914361" fontAlgn="auto">
              <a:lnSpc>
                <a:spcPct val="90000"/>
              </a:lnSpc>
              <a:spcBef>
                <a:spcPts val="1200"/>
              </a:spcBef>
              <a:spcAft>
                <a:spcPts val="0"/>
              </a:spcAft>
              <a:buClr>
                <a:srgbClr val="5F5F5F"/>
              </a:buClr>
            </a:pPr>
            <a:r>
              <a:rPr lang="en-US" sz="2400" b="1" dirty="0" smtClean="0">
                <a:solidFill>
                  <a:srgbClr val="5E5F60"/>
                </a:solidFill>
                <a:latin typeface="Calibri" pitchFamily="34" charset="0"/>
                <a:cs typeface="Calibri" pitchFamily="34" charset="0"/>
                <a:sym typeface="Arial" charset="0"/>
              </a:rPr>
              <a:t>Today</a:t>
            </a:r>
          </a:p>
        </p:txBody>
      </p:sp>
      <p:sp>
        <p:nvSpPr>
          <p:cNvPr id="11" name="Rectangle 10"/>
          <p:cNvSpPr/>
          <p:nvPr/>
        </p:nvSpPr>
        <p:spPr>
          <a:xfrm>
            <a:off x="6323012" y="1600200"/>
            <a:ext cx="3130985" cy="424732"/>
          </a:xfrm>
          <a:prstGeom prst="rect">
            <a:avLst/>
          </a:prstGeom>
        </p:spPr>
        <p:txBody>
          <a:bodyPr wrap="none">
            <a:spAutoFit/>
          </a:bodyPr>
          <a:lstStyle/>
          <a:p>
            <a:pPr marL="228591" lvl="0" indent="-228591" defTabSz="914361" fontAlgn="auto">
              <a:lnSpc>
                <a:spcPct val="90000"/>
              </a:lnSpc>
              <a:spcBef>
                <a:spcPts val="1200"/>
              </a:spcBef>
              <a:spcAft>
                <a:spcPts val="0"/>
              </a:spcAft>
              <a:buClr>
                <a:srgbClr val="5F5F5F"/>
              </a:buClr>
            </a:pPr>
            <a:r>
              <a:rPr lang="en-US" sz="2400" b="1" dirty="0" smtClean="0">
                <a:solidFill>
                  <a:srgbClr val="5E5F60"/>
                </a:solidFill>
                <a:latin typeface="Calibri" pitchFamily="34" charset="0"/>
                <a:cs typeface="Calibri" pitchFamily="34" charset="0"/>
                <a:sym typeface="Arial" charset="0"/>
              </a:rPr>
              <a:t>Planned Summer 2015 </a:t>
            </a:r>
          </a:p>
        </p:txBody>
      </p:sp>
      <p:sp>
        <p:nvSpPr>
          <p:cNvPr id="12" name="Text Placeholder 5"/>
          <p:cNvSpPr txBox="1">
            <a:spLocks/>
          </p:cNvSpPr>
          <p:nvPr/>
        </p:nvSpPr>
        <p:spPr bwMode="auto">
          <a:xfrm>
            <a:off x="585154" y="943178"/>
            <a:ext cx="7795258"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Key Features</a:t>
            </a:r>
            <a:endParaRPr lang="en-US" dirty="0">
              <a:solidFill>
                <a:schemeClr val="tx1"/>
              </a:solidFill>
            </a:endParaRPr>
          </a:p>
        </p:txBody>
      </p:sp>
      <p:sp>
        <p:nvSpPr>
          <p:cNvPr id="9"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33</a:t>
            </a:fld>
            <a:endParaRPr lang="en-US" sz="850" dirty="0"/>
          </a:p>
        </p:txBody>
      </p:sp>
    </p:spTree>
    <p:extLst>
      <p:ext uri="{BB962C8B-B14F-4D97-AF65-F5344CB8AC3E}">
        <p14:creationId xmlns="" xmlns:p14="http://schemas.microsoft.com/office/powerpoint/2010/main" val="87575377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sz="quarter" idx="12"/>
          </p:nvPr>
        </p:nvSpPr>
        <p:spPr>
          <a:xfrm>
            <a:off x="5256212" y="2241125"/>
            <a:ext cx="6781800" cy="4083475"/>
          </a:xfrm>
        </p:spPr>
        <p:txBody>
          <a:bodyPr/>
          <a:lstStyle/>
          <a:p>
            <a:pPr>
              <a:buClr>
                <a:schemeClr val="tx1"/>
              </a:buClr>
            </a:pPr>
            <a:r>
              <a:rPr lang="en-US" sz="2400" dirty="0" smtClean="0">
                <a:latin typeface="Calibri" pitchFamily="34" charset="0"/>
                <a:cs typeface="Calibri" pitchFamily="34" charset="0"/>
              </a:rPr>
              <a:t>Document</a:t>
            </a:r>
            <a:r>
              <a:rPr lang="en-US" sz="2400" dirty="0" smtClean="0">
                <a:latin typeface="Calibri" pitchFamily="34" charset="0"/>
                <a:cs typeface="Calibri" pitchFamily="34" charset="0"/>
              </a:rPr>
              <a:t> sharing and collaboration with internal and external users</a:t>
            </a:r>
          </a:p>
          <a:p>
            <a:pPr>
              <a:buClr>
                <a:schemeClr val="tx1"/>
              </a:buClr>
            </a:pPr>
            <a:r>
              <a:rPr lang="en-US" sz="2400" dirty="0" smtClean="0">
                <a:latin typeface="Calibri" pitchFamily="34" charset="0"/>
                <a:cs typeface="Calibri" pitchFamily="34" charset="0"/>
              </a:rPr>
              <a:t>Mobile, Web, desktop and offline access</a:t>
            </a:r>
          </a:p>
          <a:p>
            <a:pPr>
              <a:buClr>
                <a:schemeClr val="tx1"/>
              </a:buClr>
            </a:pPr>
            <a:r>
              <a:rPr lang="en-US" sz="2400" dirty="0" smtClean="0">
                <a:latin typeface="Calibri" pitchFamily="34" charset="0"/>
                <a:cs typeface="Calibri" pitchFamily="34" charset="0"/>
              </a:rPr>
              <a:t>File and device synchronization</a:t>
            </a:r>
          </a:p>
          <a:p>
            <a:pPr>
              <a:buClr>
                <a:schemeClr val="tx1"/>
              </a:buClr>
            </a:pPr>
            <a:r>
              <a:rPr lang="en-US" sz="2400" dirty="0" smtClean="0">
                <a:latin typeface="Calibri" pitchFamily="34" charset="0"/>
                <a:cs typeface="Calibri" pitchFamily="34" charset="0"/>
              </a:rPr>
              <a:t>Fully self-service</a:t>
            </a:r>
          </a:p>
          <a:p>
            <a:pPr>
              <a:buClr>
                <a:schemeClr val="tx1"/>
              </a:buClr>
            </a:pPr>
            <a:r>
              <a:rPr lang="en-US" sz="2400" dirty="0" smtClean="0">
                <a:latin typeface="Calibri" pitchFamily="34" charset="0"/>
                <a:cs typeface="Calibri" pitchFamily="34" charset="0"/>
              </a:rPr>
              <a:t>Pre-built Oracle Cloud integrations</a:t>
            </a:r>
          </a:p>
          <a:p>
            <a:pPr>
              <a:buClr>
                <a:schemeClr val="tx1"/>
              </a:buClr>
            </a:pPr>
            <a:r>
              <a:rPr lang="en-US" sz="2400" dirty="0" smtClean="0">
                <a:latin typeface="Calibri" pitchFamily="34" charset="0"/>
                <a:cs typeface="Calibri" pitchFamily="34" charset="0"/>
              </a:rPr>
              <a:t>Integrated with on-premise WebCenter Content </a:t>
            </a:r>
            <a:r>
              <a:rPr lang="en-US" sz="2400" dirty="0" smtClean="0">
                <a:latin typeface="Calibri" pitchFamily="34" charset="0"/>
                <a:cs typeface="Calibri" pitchFamily="34" charset="0"/>
              </a:rPr>
              <a:t>Management</a:t>
            </a:r>
            <a:endParaRPr lang="en-US" sz="2400" dirty="0" smtClean="0">
              <a:solidFill>
                <a:schemeClr val="tx1">
                  <a:lumMod val="75000"/>
                </a:schemeClr>
              </a:solidFill>
            </a:endParaRPr>
          </a:p>
          <a:p>
            <a:pPr>
              <a:buClr>
                <a:schemeClr val="tx1"/>
              </a:buClr>
            </a:pPr>
            <a:endParaRPr lang="en-US" sz="2400" dirty="0" smtClean="0">
              <a:solidFill>
                <a:schemeClr val="tx1">
                  <a:lumMod val="75000"/>
                </a:schemeClr>
              </a:solidFill>
            </a:endParaRPr>
          </a:p>
          <a:p>
            <a:pPr>
              <a:buClr>
                <a:schemeClr val="tx1"/>
              </a:buClr>
            </a:pPr>
            <a:endParaRPr lang="en-US" sz="2400" dirty="0">
              <a:solidFill>
                <a:schemeClr val="tx1">
                  <a:lumMod val="75000"/>
                </a:schemeClr>
              </a:solidFill>
            </a:endParaRPr>
          </a:p>
        </p:txBody>
      </p:sp>
      <p:pic>
        <p:nvPicPr>
          <p:cNvPr id="18" name="Picture 17" descr="iphone.PNG"/>
          <p:cNvPicPr>
            <a:picLocks noChangeAspect="1"/>
          </p:cNvPicPr>
          <p:nvPr/>
        </p:nvPicPr>
        <p:blipFill>
          <a:blip r:embed="rId2" cstate="print"/>
          <a:stretch>
            <a:fillRect/>
          </a:stretch>
        </p:blipFill>
        <p:spPr>
          <a:xfrm>
            <a:off x="785105" y="2811586"/>
            <a:ext cx="871041" cy="1306901"/>
          </a:xfrm>
          <a:prstGeom prst="rect">
            <a:avLst/>
          </a:prstGeom>
          <a:ln w="12700">
            <a:noFill/>
          </a:ln>
          <a:effectLst>
            <a:outerShdw blurRad="50800" dist="38100" dir="2700000" algn="tl" rotWithShape="0">
              <a:prstClr val="black">
                <a:alpha val="40000"/>
              </a:prstClr>
            </a:outerShdw>
          </a:effectLst>
        </p:spPr>
      </p:pic>
      <p:pic>
        <p:nvPicPr>
          <p:cNvPr id="20" name="Picture 4" descr="C:\Users\dkapaya.ORADEV\Oracle Sync Drive\Screen Shots\MacOSX.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35989" y="4374239"/>
            <a:ext cx="2771813" cy="1219880"/>
          </a:xfrm>
          <a:prstGeom prst="rect">
            <a:avLst/>
          </a:prstGeom>
          <a:ln>
            <a:solidFill>
              <a:schemeClr val="bg1">
                <a:lumMod val="8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1" name="Picture 3" descr="C:\Users\dkapaya.ORADEV\Oracle Sync Drive\Screen Shots\iPadNav.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65669" y="4374239"/>
            <a:ext cx="1371333" cy="1219200"/>
          </a:xfrm>
          <a:prstGeom prst="rect">
            <a:avLst/>
          </a:prstGeom>
          <a:ln>
            <a:solidFill>
              <a:schemeClr val="bg1">
                <a:lumMod val="8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2"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1993148" y="2150620"/>
            <a:ext cx="3037012" cy="199845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3" name="Group 59"/>
          <p:cNvGrpSpPr/>
          <p:nvPr/>
        </p:nvGrpSpPr>
        <p:grpSpPr>
          <a:xfrm>
            <a:off x="701629" y="1752600"/>
            <a:ext cx="896982" cy="881948"/>
            <a:chOff x="3995917" y="1728274"/>
            <a:chExt cx="1369018" cy="1170201"/>
          </a:xfrm>
        </p:grpSpPr>
        <p:pic>
          <p:nvPicPr>
            <p:cNvPr id="31" name="Picture 3" descr="D:\ORACLE\Icons\CorporateIcons2\ic-GenericCloud-red.png"/>
            <p:cNvPicPr>
              <a:picLocks noChangeAspect="1" noChangeArrowheads="1"/>
            </p:cNvPicPr>
            <p:nvPr/>
          </p:nvPicPr>
          <p:blipFill>
            <a:blip r:embed="rId6" cstate="print"/>
            <a:srcRect l="15988" t="27943" r="15988" b="31068"/>
            <a:stretch>
              <a:fillRect/>
            </a:stretch>
          </p:blipFill>
          <p:spPr bwMode="auto">
            <a:xfrm>
              <a:off x="3995917" y="1728274"/>
              <a:ext cx="1369018" cy="824921"/>
            </a:xfrm>
            <a:prstGeom prst="rect">
              <a:avLst/>
            </a:prstGeom>
            <a:noFill/>
          </p:spPr>
        </p:pic>
        <p:sp>
          <p:nvSpPr>
            <p:cNvPr id="32" name="Rectangle 31"/>
            <p:cNvSpPr/>
            <p:nvPr/>
          </p:nvSpPr>
          <p:spPr>
            <a:xfrm>
              <a:off x="4468481" y="2199736"/>
              <a:ext cx="543464" cy="6987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44"/>
            <p:cNvSpPr>
              <a:spLocks noEditPoints="1"/>
            </p:cNvSpPr>
            <p:nvPr/>
          </p:nvSpPr>
          <p:spPr bwMode="auto">
            <a:xfrm>
              <a:off x="4494668" y="2251050"/>
              <a:ext cx="477743" cy="619624"/>
            </a:xfrm>
            <a:custGeom>
              <a:avLst/>
              <a:gdLst>
                <a:gd name="T0" fmla="*/ 295 w 295"/>
                <a:gd name="T1" fmla="*/ 76 h 383"/>
                <a:gd name="T2" fmla="*/ 295 w 295"/>
                <a:gd name="T3" fmla="*/ 383 h 383"/>
                <a:gd name="T4" fmla="*/ 0 w 295"/>
                <a:gd name="T5" fmla="*/ 383 h 383"/>
                <a:gd name="T6" fmla="*/ 0 w 295"/>
                <a:gd name="T7" fmla="*/ 0 h 383"/>
                <a:gd name="T8" fmla="*/ 213 w 295"/>
                <a:gd name="T9" fmla="*/ 0 h 383"/>
                <a:gd name="T10" fmla="*/ 213 w 295"/>
                <a:gd name="T11" fmla="*/ 0 h 383"/>
                <a:gd name="T12" fmla="*/ 219 w 295"/>
                <a:gd name="T13" fmla="*/ 0 h 383"/>
                <a:gd name="T14" fmla="*/ 295 w 295"/>
                <a:gd name="T15" fmla="*/ 76 h 383"/>
                <a:gd name="T16" fmla="*/ 234 w 295"/>
                <a:gd name="T17" fmla="*/ 218 h 383"/>
                <a:gd name="T18" fmla="*/ 60 w 295"/>
                <a:gd name="T19" fmla="*/ 218 h 383"/>
                <a:gd name="T20" fmla="*/ 60 w 295"/>
                <a:gd name="T21" fmla="*/ 235 h 383"/>
                <a:gd name="T22" fmla="*/ 234 w 295"/>
                <a:gd name="T23" fmla="*/ 235 h 383"/>
                <a:gd name="T24" fmla="*/ 234 w 295"/>
                <a:gd name="T25" fmla="*/ 218 h 383"/>
                <a:gd name="T26" fmla="*/ 234 w 295"/>
                <a:gd name="T27" fmla="*/ 151 h 383"/>
                <a:gd name="T28" fmla="*/ 60 w 295"/>
                <a:gd name="T29" fmla="*/ 151 h 383"/>
                <a:gd name="T30" fmla="*/ 60 w 295"/>
                <a:gd name="T31" fmla="*/ 167 h 383"/>
                <a:gd name="T32" fmla="*/ 234 w 295"/>
                <a:gd name="T33" fmla="*/ 167 h 383"/>
                <a:gd name="T34" fmla="*/ 234 w 295"/>
                <a:gd name="T35" fmla="*/ 151 h 383"/>
                <a:gd name="T36" fmla="*/ 234 w 295"/>
                <a:gd name="T37" fmla="*/ 286 h 383"/>
                <a:gd name="T38" fmla="*/ 60 w 295"/>
                <a:gd name="T39" fmla="*/ 286 h 383"/>
                <a:gd name="T40" fmla="*/ 60 w 295"/>
                <a:gd name="T41" fmla="*/ 302 h 383"/>
                <a:gd name="T42" fmla="*/ 234 w 295"/>
                <a:gd name="T43" fmla="*/ 302 h 383"/>
                <a:gd name="T44" fmla="*/ 234 w 295"/>
                <a:gd name="T45" fmla="*/ 28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5" h="383">
                  <a:moveTo>
                    <a:pt x="295" y="76"/>
                  </a:moveTo>
                  <a:cubicBezTo>
                    <a:pt x="295" y="383"/>
                    <a:pt x="295" y="383"/>
                    <a:pt x="295" y="383"/>
                  </a:cubicBezTo>
                  <a:cubicBezTo>
                    <a:pt x="0" y="383"/>
                    <a:pt x="0" y="383"/>
                    <a:pt x="0" y="383"/>
                  </a:cubicBezTo>
                  <a:cubicBezTo>
                    <a:pt x="0" y="0"/>
                    <a:pt x="0" y="0"/>
                    <a:pt x="0" y="0"/>
                  </a:cubicBezTo>
                  <a:cubicBezTo>
                    <a:pt x="213" y="0"/>
                    <a:pt x="213" y="0"/>
                    <a:pt x="213" y="0"/>
                  </a:cubicBezTo>
                  <a:cubicBezTo>
                    <a:pt x="213" y="0"/>
                    <a:pt x="213" y="0"/>
                    <a:pt x="213" y="0"/>
                  </a:cubicBezTo>
                  <a:cubicBezTo>
                    <a:pt x="219" y="0"/>
                    <a:pt x="219" y="0"/>
                    <a:pt x="219" y="0"/>
                  </a:cubicBezTo>
                  <a:cubicBezTo>
                    <a:pt x="261" y="0"/>
                    <a:pt x="295" y="34"/>
                    <a:pt x="295" y="76"/>
                  </a:cubicBezTo>
                  <a:moveTo>
                    <a:pt x="234" y="218"/>
                  </a:moveTo>
                  <a:cubicBezTo>
                    <a:pt x="60" y="218"/>
                    <a:pt x="60" y="218"/>
                    <a:pt x="60" y="218"/>
                  </a:cubicBezTo>
                  <a:cubicBezTo>
                    <a:pt x="60" y="235"/>
                    <a:pt x="60" y="235"/>
                    <a:pt x="60" y="235"/>
                  </a:cubicBezTo>
                  <a:cubicBezTo>
                    <a:pt x="234" y="235"/>
                    <a:pt x="234" y="235"/>
                    <a:pt x="234" y="235"/>
                  </a:cubicBezTo>
                  <a:lnTo>
                    <a:pt x="234" y="218"/>
                  </a:lnTo>
                  <a:close/>
                  <a:moveTo>
                    <a:pt x="234" y="151"/>
                  </a:moveTo>
                  <a:cubicBezTo>
                    <a:pt x="60" y="151"/>
                    <a:pt x="60" y="151"/>
                    <a:pt x="60" y="151"/>
                  </a:cubicBezTo>
                  <a:cubicBezTo>
                    <a:pt x="60" y="167"/>
                    <a:pt x="60" y="167"/>
                    <a:pt x="60" y="167"/>
                  </a:cubicBezTo>
                  <a:cubicBezTo>
                    <a:pt x="234" y="167"/>
                    <a:pt x="234" y="167"/>
                    <a:pt x="234" y="167"/>
                  </a:cubicBezTo>
                  <a:lnTo>
                    <a:pt x="234" y="151"/>
                  </a:lnTo>
                  <a:close/>
                  <a:moveTo>
                    <a:pt x="234" y="286"/>
                  </a:moveTo>
                  <a:cubicBezTo>
                    <a:pt x="60" y="286"/>
                    <a:pt x="60" y="286"/>
                    <a:pt x="60" y="286"/>
                  </a:cubicBezTo>
                  <a:cubicBezTo>
                    <a:pt x="60" y="302"/>
                    <a:pt x="60" y="302"/>
                    <a:pt x="60" y="302"/>
                  </a:cubicBezTo>
                  <a:cubicBezTo>
                    <a:pt x="234" y="302"/>
                    <a:pt x="234" y="302"/>
                    <a:pt x="234" y="302"/>
                  </a:cubicBezTo>
                  <a:lnTo>
                    <a:pt x="234" y="286"/>
                  </a:lnTo>
                  <a:close/>
                </a:path>
              </a:pathLst>
            </a:cu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3"/>
            <p:cNvSpPr/>
            <p:nvPr/>
          </p:nvSpPr>
          <p:spPr>
            <a:xfrm>
              <a:off x="4396594" y="2127849"/>
              <a:ext cx="543464" cy="6987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a:spLocks noEditPoints="1"/>
            </p:cNvSpPr>
            <p:nvPr/>
          </p:nvSpPr>
          <p:spPr bwMode="auto">
            <a:xfrm>
              <a:off x="4424702" y="2181084"/>
              <a:ext cx="477743" cy="619624"/>
            </a:xfrm>
            <a:custGeom>
              <a:avLst/>
              <a:gdLst>
                <a:gd name="T0" fmla="*/ 295 w 295"/>
                <a:gd name="T1" fmla="*/ 76 h 383"/>
                <a:gd name="T2" fmla="*/ 295 w 295"/>
                <a:gd name="T3" fmla="*/ 383 h 383"/>
                <a:gd name="T4" fmla="*/ 0 w 295"/>
                <a:gd name="T5" fmla="*/ 383 h 383"/>
                <a:gd name="T6" fmla="*/ 0 w 295"/>
                <a:gd name="T7" fmla="*/ 0 h 383"/>
                <a:gd name="T8" fmla="*/ 213 w 295"/>
                <a:gd name="T9" fmla="*/ 0 h 383"/>
                <a:gd name="T10" fmla="*/ 213 w 295"/>
                <a:gd name="T11" fmla="*/ 0 h 383"/>
                <a:gd name="T12" fmla="*/ 219 w 295"/>
                <a:gd name="T13" fmla="*/ 0 h 383"/>
                <a:gd name="T14" fmla="*/ 295 w 295"/>
                <a:gd name="T15" fmla="*/ 76 h 383"/>
                <a:gd name="T16" fmla="*/ 234 w 295"/>
                <a:gd name="T17" fmla="*/ 218 h 383"/>
                <a:gd name="T18" fmla="*/ 60 w 295"/>
                <a:gd name="T19" fmla="*/ 218 h 383"/>
                <a:gd name="T20" fmla="*/ 60 w 295"/>
                <a:gd name="T21" fmla="*/ 235 h 383"/>
                <a:gd name="T22" fmla="*/ 234 w 295"/>
                <a:gd name="T23" fmla="*/ 235 h 383"/>
                <a:gd name="T24" fmla="*/ 234 w 295"/>
                <a:gd name="T25" fmla="*/ 218 h 383"/>
                <a:gd name="T26" fmla="*/ 234 w 295"/>
                <a:gd name="T27" fmla="*/ 151 h 383"/>
                <a:gd name="T28" fmla="*/ 60 w 295"/>
                <a:gd name="T29" fmla="*/ 151 h 383"/>
                <a:gd name="T30" fmla="*/ 60 w 295"/>
                <a:gd name="T31" fmla="*/ 167 h 383"/>
                <a:gd name="T32" fmla="*/ 234 w 295"/>
                <a:gd name="T33" fmla="*/ 167 h 383"/>
                <a:gd name="T34" fmla="*/ 234 w 295"/>
                <a:gd name="T35" fmla="*/ 151 h 383"/>
                <a:gd name="T36" fmla="*/ 234 w 295"/>
                <a:gd name="T37" fmla="*/ 286 h 383"/>
                <a:gd name="T38" fmla="*/ 60 w 295"/>
                <a:gd name="T39" fmla="*/ 286 h 383"/>
                <a:gd name="T40" fmla="*/ 60 w 295"/>
                <a:gd name="T41" fmla="*/ 302 h 383"/>
                <a:gd name="T42" fmla="*/ 234 w 295"/>
                <a:gd name="T43" fmla="*/ 302 h 383"/>
                <a:gd name="T44" fmla="*/ 234 w 295"/>
                <a:gd name="T45" fmla="*/ 28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5" h="383">
                  <a:moveTo>
                    <a:pt x="295" y="76"/>
                  </a:moveTo>
                  <a:cubicBezTo>
                    <a:pt x="295" y="383"/>
                    <a:pt x="295" y="383"/>
                    <a:pt x="295" y="383"/>
                  </a:cubicBezTo>
                  <a:cubicBezTo>
                    <a:pt x="0" y="383"/>
                    <a:pt x="0" y="383"/>
                    <a:pt x="0" y="383"/>
                  </a:cubicBezTo>
                  <a:cubicBezTo>
                    <a:pt x="0" y="0"/>
                    <a:pt x="0" y="0"/>
                    <a:pt x="0" y="0"/>
                  </a:cubicBezTo>
                  <a:cubicBezTo>
                    <a:pt x="213" y="0"/>
                    <a:pt x="213" y="0"/>
                    <a:pt x="213" y="0"/>
                  </a:cubicBezTo>
                  <a:cubicBezTo>
                    <a:pt x="213" y="0"/>
                    <a:pt x="213" y="0"/>
                    <a:pt x="213" y="0"/>
                  </a:cubicBezTo>
                  <a:cubicBezTo>
                    <a:pt x="219" y="0"/>
                    <a:pt x="219" y="0"/>
                    <a:pt x="219" y="0"/>
                  </a:cubicBezTo>
                  <a:cubicBezTo>
                    <a:pt x="261" y="0"/>
                    <a:pt x="295" y="34"/>
                    <a:pt x="295" y="76"/>
                  </a:cubicBezTo>
                  <a:moveTo>
                    <a:pt x="234" y="218"/>
                  </a:moveTo>
                  <a:cubicBezTo>
                    <a:pt x="60" y="218"/>
                    <a:pt x="60" y="218"/>
                    <a:pt x="60" y="218"/>
                  </a:cubicBezTo>
                  <a:cubicBezTo>
                    <a:pt x="60" y="235"/>
                    <a:pt x="60" y="235"/>
                    <a:pt x="60" y="235"/>
                  </a:cubicBezTo>
                  <a:cubicBezTo>
                    <a:pt x="234" y="235"/>
                    <a:pt x="234" y="235"/>
                    <a:pt x="234" y="235"/>
                  </a:cubicBezTo>
                  <a:lnTo>
                    <a:pt x="234" y="218"/>
                  </a:lnTo>
                  <a:close/>
                  <a:moveTo>
                    <a:pt x="234" y="151"/>
                  </a:moveTo>
                  <a:cubicBezTo>
                    <a:pt x="60" y="151"/>
                    <a:pt x="60" y="151"/>
                    <a:pt x="60" y="151"/>
                  </a:cubicBezTo>
                  <a:cubicBezTo>
                    <a:pt x="60" y="167"/>
                    <a:pt x="60" y="167"/>
                    <a:pt x="60" y="167"/>
                  </a:cubicBezTo>
                  <a:cubicBezTo>
                    <a:pt x="234" y="167"/>
                    <a:pt x="234" y="167"/>
                    <a:pt x="234" y="167"/>
                  </a:cubicBezTo>
                  <a:lnTo>
                    <a:pt x="234" y="151"/>
                  </a:lnTo>
                  <a:close/>
                  <a:moveTo>
                    <a:pt x="234" y="286"/>
                  </a:moveTo>
                  <a:cubicBezTo>
                    <a:pt x="60" y="286"/>
                    <a:pt x="60" y="286"/>
                    <a:pt x="60" y="286"/>
                  </a:cubicBezTo>
                  <a:cubicBezTo>
                    <a:pt x="60" y="302"/>
                    <a:pt x="60" y="302"/>
                    <a:pt x="60" y="302"/>
                  </a:cubicBezTo>
                  <a:cubicBezTo>
                    <a:pt x="234" y="302"/>
                    <a:pt x="234" y="302"/>
                    <a:pt x="234" y="302"/>
                  </a:cubicBezTo>
                  <a:lnTo>
                    <a:pt x="234" y="286"/>
                  </a:lnTo>
                  <a:close/>
                </a:path>
              </a:pathLst>
            </a:cu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Hybrid Enterprise Content Management</a:t>
            </a:r>
            <a:endParaRPr lang="en-US" dirty="0"/>
          </a:p>
        </p:txBody>
      </p:sp>
      <p:sp>
        <p:nvSpPr>
          <p:cNvPr id="16" name="Text Placeholder 5"/>
          <p:cNvSpPr txBox="1">
            <a:spLocks/>
          </p:cNvSpPr>
          <p:nvPr/>
        </p:nvSpPr>
        <p:spPr bwMode="auto">
          <a:xfrm>
            <a:off x="585154" y="943178"/>
            <a:ext cx="8862058"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Single Content Repository With Secured File Share And Synch </a:t>
            </a:r>
            <a:endParaRPr lang="en-US" dirty="0">
              <a:solidFill>
                <a:schemeClr val="tx1"/>
              </a:solidFill>
            </a:endParaRPr>
          </a:p>
        </p:txBody>
      </p:sp>
      <p:sp>
        <p:nvSpPr>
          <p:cNvPr id="17"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34</a:t>
            </a:fld>
            <a:endParaRPr lang="en-US" sz="850" dirty="0"/>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sz="quarter" idx="12"/>
          </p:nvPr>
        </p:nvSpPr>
        <p:spPr>
          <a:xfrm>
            <a:off x="455612" y="5029200"/>
            <a:ext cx="5486400" cy="1600200"/>
          </a:xfrm>
        </p:spPr>
        <p:txBody>
          <a:bodyPr/>
          <a:lstStyle/>
          <a:p>
            <a:pPr>
              <a:buClr>
                <a:schemeClr val="tx1"/>
              </a:buClr>
            </a:pPr>
            <a:r>
              <a:rPr lang="en-US" sz="1600" dirty="0" smtClean="0">
                <a:solidFill>
                  <a:srgbClr val="5E5F60"/>
                </a:solidFill>
                <a:latin typeface="Calibri" pitchFamily="34" charset="0"/>
                <a:cs typeface="Calibri" pitchFamily="34" charset="0"/>
                <a:sym typeface="Arial" charset="0"/>
              </a:rPr>
              <a:t>Single portal to compose workflows </a:t>
            </a:r>
            <a:r>
              <a:rPr lang="en-US" sz="1600" dirty="0" smtClean="0">
                <a:solidFill>
                  <a:srgbClr val="5E5F60"/>
                </a:solidFill>
                <a:latin typeface="Calibri" pitchFamily="34" charset="0"/>
                <a:cs typeface="Calibri" pitchFamily="34" charset="0"/>
                <a:sym typeface="Arial" charset="0"/>
              </a:rPr>
              <a:t>and </a:t>
            </a:r>
            <a:r>
              <a:rPr lang="en-US" sz="1600" dirty="0" smtClean="0">
                <a:solidFill>
                  <a:srgbClr val="5E5F60"/>
                </a:solidFill>
                <a:latin typeface="Calibri" pitchFamily="34" charset="0"/>
                <a:cs typeface="Calibri" pitchFamily="34" charset="0"/>
                <a:sym typeface="Arial" charset="0"/>
              </a:rPr>
              <a:t>applications spanning on premise, cloud </a:t>
            </a:r>
            <a:r>
              <a:rPr lang="en-US" sz="1600" dirty="0" smtClean="0">
                <a:solidFill>
                  <a:srgbClr val="5E5F60"/>
                </a:solidFill>
                <a:latin typeface="Calibri" pitchFamily="34" charset="0"/>
                <a:cs typeface="Calibri" pitchFamily="34" charset="0"/>
                <a:sym typeface="Arial" charset="0"/>
              </a:rPr>
              <a:t>and </a:t>
            </a:r>
            <a:r>
              <a:rPr lang="en-US" sz="1600" dirty="0" smtClean="0">
                <a:solidFill>
                  <a:srgbClr val="5E5F60"/>
                </a:solidFill>
                <a:latin typeface="Calibri" pitchFamily="34" charset="0"/>
                <a:cs typeface="Calibri" pitchFamily="34" charset="0"/>
                <a:sym typeface="Arial" charset="0"/>
              </a:rPr>
              <a:t>mobile </a:t>
            </a:r>
          </a:p>
          <a:p>
            <a:pPr>
              <a:buClr>
                <a:schemeClr val="tx1"/>
              </a:buClr>
            </a:pPr>
            <a:r>
              <a:rPr lang="en-US" sz="1600" dirty="0" smtClean="0">
                <a:solidFill>
                  <a:srgbClr val="5E5F60"/>
                </a:solidFill>
                <a:latin typeface="Calibri" pitchFamily="34" charset="0"/>
                <a:cs typeface="Calibri" pitchFamily="34" charset="0"/>
                <a:sym typeface="Arial" charset="0"/>
              </a:rPr>
              <a:t>Pre-built templates, integrated content, faceted search </a:t>
            </a:r>
            <a:r>
              <a:rPr lang="en-US" sz="1600" dirty="0" smtClean="0">
                <a:solidFill>
                  <a:srgbClr val="5E5F60"/>
                </a:solidFill>
                <a:latin typeface="Calibri" pitchFamily="34" charset="0"/>
                <a:cs typeface="Calibri" pitchFamily="34" charset="0"/>
                <a:sym typeface="Arial" charset="0"/>
              </a:rPr>
              <a:t>and </a:t>
            </a:r>
            <a:r>
              <a:rPr lang="en-US" sz="1600" dirty="0" smtClean="0">
                <a:solidFill>
                  <a:srgbClr val="5E5F60"/>
                </a:solidFill>
                <a:latin typeface="Calibri" pitchFamily="34" charset="0"/>
                <a:cs typeface="Calibri" pitchFamily="34" charset="0"/>
                <a:sym typeface="Arial" charset="0"/>
              </a:rPr>
              <a:t>guided navigations</a:t>
            </a:r>
          </a:p>
          <a:p>
            <a:pPr>
              <a:buClr>
                <a:schemeClr val="tx1"/>
              </a:buClr>
            </a:pPr>
            <a:endParaRPr lang="en-US" sz="2000" dirty="0" smtClean="0">
              <a:solidFill>
                <a:schemeClr val="tx1">
                  <a:lumMod val="75000"/>
                </a:schemeClr>
              </a:solidFill>
            </a:endParaRPr>
          </a:p>
          <a:p>
            <a:pPr>
              <a:buClr>
                <a:schemeClr val="tx1"/>
              </a:buClr>
            </a:pPr>
            <a:endParaRPr lang="en-US" sz="2000" dirty="0">
              <a:solidFill>
                <a:schemeClr val="tx1">
                  <a:lumMod val="75000"/>
                </a:schemeClr>
              </a:solidFill>
            </a:endParaRPr>
          </a:p>
        </p:txBody>
      </p:sp>
      <p:grpSp>
        <p:nvGrpSpPr>
          <p:cNvPr id="3" name="Group 97"/>
          <p:cNvGrpSpPr>
            <a:grpSpLocks noChangeAspect="1"/>
          </p:cNvGrpSpPr>
          <p:nvPr/>
        </p:nvGrpSpPr>
        <p:grpSpPr>
          <a:xfrm>
            <a:off x="836612" y="1219200"/>
            <a:ext cx="4161613" cy="3657601"/>
            <a:chOff x="4028559" y="1329630"/>
            <a:chExt cx="4080013" cy="3585883"/>
          </a:xfrm>
        </p:grpSpPr>
        <p:grpSp>
          <p:nvGrpSpPr>
            <p:cNvPr id="6" name="Group 534"/>
            <p:cNvGrpSpPr/>
            <p:nvPr/>
          </p:nvGrpSpPr>
          <p:grpSpPr>
            <a:xfrm>
              <a:off x="5329970" y="2582759"/>
              <a:ext cx="1552852" cy="1498112"/>
              <a:chOff x="3703561" y="2305073"/>
              <a:chExt cx="1164942" cy="1123584"/>
            </a:xfrm>
          </p:grpSpPr>
          <p:sp>
            <p:nvSpPr>
              <p:cNvPr id="164" name="Oval 84"/>
              <p:cNvSpPr>
                <a:spLocks noChangeArrowheads="1"/>
              </p:cNvSpPr>
              <p:nvPr/>
            </p:nvSpPr>
            <p:spPr bwMode="auto">
              <a:xfrm>
                <a:off x="3927928" y="2509398"/>
                <a:ext cx="716738" cy="717189"/>
              </a:xfrm>
              <a:prstGeom prst="ellipse">
                <a:avLst/>
              </a:prstGeom>
              <a:solidFill>
                <a:srgbClr val="46464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165" name="Freeform 85"/>
              <p:cNvSpPr>
                <a:spLocks/>
              </p:cNvSpPr>
              <p:nvPr/>
            </p:nvSpPr>
            <p:spPr bwMode="auto">
              <a:xfrm>
                <a:off x="3934900" y="2516371"/>
                <a:ext cx="702795" cy="70347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166" name="Freeform 86"/>
              <p:cNvSpPr>
                <a:spLocks/>
              </p:cNvSpPr>
              <p:nvPr/>
            </p:nvSpPr>
            <p:spPr bwMode="auto">
              <a:xfrm>
                <a:off x="3899816" y="2481287"/>
                <a:ext cx="772962" cy="773638"/>
              </a:xfrm>
              <a:custGeom>
                <a:avLst/>
                <a:gdLst>
                  <a:gd name="T0" fmla="*/ 1454 w 1455"/>
                  <a:gd name="T1" fmla="*/ 725 h 1456"/>
                  <a:gd name="T2" fmla="*/ 730 w 1455"/>
                  <a:gd name="T3" fmla="*/ 1454 h 1456"/>
                  <a:gd name="T4" fmla="*/ 1 w 1455"/>
                  <a:gd name="T5" fmla="*/ 730 h 1456"/>
                  <a:gd name="T6" fmla="*/ 725 w 1455"/>
                  <a:gd name="T7" fmla="*/ 1 h 1456"/>
                  <a:gd name="T8" fmla="*/ 1454 w 1455"/>
                  <a:gd name="T9" fmla="*/ 725 h 1456"/>
                </a:gdLst>
                <a:ahLst/>
                <a:cxnLst>
                  <a:cxn ang="0">
                    <a:pos x="T0" y="T1"/>
                  </a:cxn>
                  <a:cxn ang="0">
                    <a:pos x="T2" y="T3"/>
                  </a:cxn>
                  <a:cxn ang="0">
                    <a:pos x="T4" y="T5"/>
                  </a:cxn>
                  <a:cxn ang="0">
                    <a:pos x="T6" y="T7"/>
                  </a:cxn>
                  <a:cxn ang="0">
                    <a:pos x="T8" y="T9"/>
                  </a:cxn>
                </a:cxnLst>
                <a:rect l="0" t="0" r="r" b="b"/>
                <a:pathLst>
                  <a:path w="1455" h="1456">
                    <a:moveTo>
                      <a:pt x="1454" y="725"/>
                    </a:moveTo>
                    <a:cubicBezTo>
                      <a:pt x="1455" y="1127"/>
                      <a:pt x="1131" y="1453"/>
                      <a:pt x="730" y="1454"/>
                    </a:cubicBezTo>
                    <a:cubicBezTo>
                      <a:pt x="329" y="1456"/>
                      <a:pt x="2" y="1132"/>
                      <a:pt x="1" y="730"/>
                    </a:cubicBezTo>
                    <a:cubicBezTo>
                      <a:pt x="0" y="329"/>
                      <a:pt x="324" y="3"/>
                      <a:pt x="725" y="1"/>
                    </a:cubicBezTo>
                    <a:cubicBezTo>
                      <a:pt x="1126" y="0"/>
                      <a:pt x="1453" y="324"/>
                      <a:pt x="1454" y="725"/>
                    </a:cubicBezTo>
                    <a:close/>
                  </a:path>
                </a:pathLst>
              </a:custGeom>
              <a:solidFill>
                <a:srgbClr val="46464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167" name="Freeform 87"/>
              <p:cNvSpPr>
                <a:spLocks/>
              </p:cNvSpPr>
              <p:nvPr/>
            </p:nvSpPr>
            <p:spPr bwMode="auto">
              <a:xfrm>
                <a:off x="3934900" y="2516371"/>
                <a:ext cx="702795" cy="70347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168" name="Oval 88"/>
              <p:cNvSpPr>
                <a:spLocks noChangeArrowheads="1"/>
              </p:cNvSpPr>
              <p:nvPr/>
            </p:nvSpPr>
            <p:spPr bwMode="auto">
              <a:xfrm>
                <a:off x="4034303" y="2613075"/>
                <a:ext cx="507811" cy="507363"/>
              </a:xfrm>
              <a:prstGeom prst="ellipse">
                <a:avLst/>
              </a:pr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169" name="Freeform 89"/>
              <p:cNvSpPr>
                <a:spLocks noEditPoints="1"/>
              </p:cNvSpPr>
              <p:nvPr/>
            </p:nvSpPr>
            <p:spPr bwMode="auto">
              <a:xfrm>
                <a:off x="4028906" y="2606103"/>
                <a:ext cx="518382" cy="518607"/>
              </a:xfrm>
              <a:custGeom>
                <a:avLst/>
                <a:gdLst>
                  <a:gd name="T0" fmla="*/ 488 w 976"/>
                  <a:gd name="T1" fmla="*/ 976 h 976"/>
                  <a:gd name="T2" fmla="*/ 0 w 976"/>
                  <a:gd name="T3" fmla="*/ 488 h 976"/>
                  <a:gd name="T4" fmla="*/ 488 w 976"/>
                  <a:gd name="T5" fmla="*/ 0 h 976"/>
                  <a:gd name="T6" fmla="*/ 976 w 976"/>
                  <a:gd name="T7" fmla="*/ 488 h 976"/>
                  <a:gd name="T8" fmla="*/ 488 w 976"/>
                  <a:gd name="T9" fmla="*/ 976 h 976"/>
                  <a:gd name="T10" fmla="*/ 488 w 976"/>
                  <a:gd name="T11" fmla="*/ 20 h 976"/>
                  <a:gd name="T12" fmla="*/ 21 w 976"/>
                  <a:gd name="T13" fmla="*/ 488 h 976"/>
                  <a:gd name="T14" fmla="*/ 488 w 976"/>
                  <a:gd name="T15" fmla="*/ 955 h 976"/>
                  <a:gd name="T16" fmla="*/ 956 w 976"/>
                  <a:gd name="T17" fmla="*/ 488 h 976"/>
                  <a:gd name="T18" fmla="*/ 488 w 976"/>
                  <a:gd name="T19" fmla="*/ 2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6" h="976">
                    <a:moveTo>
                      <a:pt x="488" y="976"/>
                    </a:moveTo>
                    <a:cubicBezTo>
                      <a:pt x="219" y="976"/>
                      <a:pt x="0" y="757"/>
                      <a:pt x="0" y="488"/>
                    </a:cubicBezTo>
                    <a:cubicBezTo>
                      <a:pt x="0" y="219"/>
                      <a:pt x="219" y="0"/>
                      <a:pt x="488" y="0"/>
                    </a:cubicBezTo>
                    <a:cubicBezTo>
                      <a:pt x="757" y="0"/>
                      <a:pt x="976" y="219"/>
                      <a:pt x="976" y="488"/>
                    </a:cubicBezTo>
                    <a:cubicBezTo>
                      <a:pt x="976" y="757"/>
                      <a:pt x="757" y="976"/>
                      <a:pt x="488" y="976"/>
                    </a:cubicBezTo>
                    <a:close/>
                    <a:moveTo>
                      <a:pt x="488" y="20"/>
                    </a:moveTo>
                    <a:cubicBezTo>
                      <a:pt x="231" y="20"/>
                      <a:pt x="21" y="230"/>
                      <a:pt x="21" y="488"/>
                    </a:cubicBezTo>
                    <a:cubicBezTo>
                      <a:pt x="21" y="746"/>
                      <a:pt x="231" y="955"/>
                      <a:pt x="488" y="955"/>
                    </a:cubicBezTo>
                    <a:cubicBezTo>
                      <a:pt x="746" y="955"/>
                      <a:pt x="956" y="746"/>
                      <a:pt x="956" y="488"/>
                    </a:cubicBezTo>
                    <a:cubicBezTo>
                      <a:pt x="956" y="230"/>
                      <a:pt x="746" y="20"/>
                      <a:pt x="488" y="20"/>
                    </a:cubicBezTo>
                    <a:close/>
                  </a:path>
                </a:pathLst>
              </a:custGeom>
              <a:solidFill>
                <a:srgbClr val="46464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grpSp>
            <p:nvGrpSpPr>
              <p:cNvPr id="7" name="Group 493"/>
              <p:cNvGrpSpPr/>
              <p:nvPr/>
            </p:nvGrpSpPr>
            <p:grpSpPr>
              <a:xfrm>
                <a:off x="3703561" y="2305073"/>
                <a:ext cx="1164942" cy="1123584"/>
                <a:chOff x="5081001" y="1992749"/>
                <a:chExt cx="825495" cy="796188"/>
              </a:xfrm>
              <a:solidFill>
                <a:schemeClr val="accent1"/>
              </a:solidFill>
            </p:grpSpPr>
            <p:grpSp>
              <p:nvGrpSpPr>
                <p:cNvPr id="8" name="Group 313"/>
                <p:cNvGrpSpPr>
                  <a:grpSpLocks/>
                </p:cNvGrpSpPr>
                <p:nvPr/>
              </p:nvGrpSpPr>
              <p:grpSpPr bwMode="auto">
                <a:xfrm>
                  <a:off x="5081001" y="2392429"/>
                  <a:ext cx="809625" cy="396508"/>
                  <a:chOff x="1682" y="2165"/>
                  <a:chExt cx="2345" cy="1150"/>
                </a:xfrm>
                <a:grpFill/>
              </p:grpSpPr>
              <p:sp>
                <p:nvSpPr>
                  <p:cNvPr id="176" name="Freeform 314"/>
                  <p:cNvSpPr>
                    <a:spLocks/>
                  </p:cNvSpPr>
                  <p:nvPr/>
                </p:nvSpPr>
                <p:spPr bwMode="auto">
                  <a:xfrm>
                    <a:off x="1810" y="2290"/>
                    <a:ext cx="2217" cy="1025"/>
                  </a:xfrm>
                  <a:custGeom>
                    <a:avLst/>
                    <a:gdLst>
                      <a:gd name="T0" fmla="*/ 13596958 w 939"/>
                      <a:gd name="T1" fmla="*/ 10657723 h 434"/>
                      <a:gd name="T2" fmla="*/ 2400643 w 939"/>
                      <a:gd name="T3" fmla="*/ 3429702 h 434"/>
                      <a:gd name="T4" fmla="*/ 0 w 939"/>
                      <a:gd name="T5" fmla="*/ 3913712 h 434"/>
                      <a:gd name="T6" fmla="*/ 13596958 w 939"/>
                      <a:gd name="T7" fmla="*/ 13071679 h 434"/>
                      <a:gd name="T8" fmla="*/ 28174597 w 939"/>
                      <a:gd name="T9" fmla="*/ 0 h 434"/>
                      <a:gd name="T10" fmla="*/ 25772993 w 939"/>
                      <a:gd name="T11" fmla="*/ 0 h 434"/>
                      <a:gd name="T12" fmla="*/ 13596958 w 939"/>
                      <a:gd name="T13" fmla="*/ 10657723 h 434"/>
                      <a:gd name="T14" fmla="*/ 0 60000 65536"/>
                      <a:gd name="T15" fmla="*/ 0 60000 65536"/>
                      <a:gd name="T16" fmla="*/ 0 60000 65536"/>
                      <a:gd name="T17" fmla="*/ 0 60000 65536"/>
                      <a:gd name="T18" fmla="*/ 0 60000 65536"/>
                      <a:gd name="T19" fmla="*/ 0 60000 65536"/>
                      <a:gd name="T20" fmla="*/ 0 60000 65536"/>
                      <a:gd name="T21" fmla="*/ 0 w 939"/>
                      <a:gd name="T22" fmla="*/ 0 h 434"/>
                      <a:gd name="T23" fmla="*/ 939 w 939"/>
                      <a:gd name="T24" fmla="*/ 434 h 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9" h="434">
                        <a:moveTo>
                          <a:pt x="453" y="354"/>
                        </a:moveTo>
                        <a:cubicBezTo>
                          <a:pt x="287" y="354"/>
                          <a:pt x="145" y="256"/>
                          <a:pt x="80" y="114"/>
                        </a:cubicBezTo>
                        <a:cubicBezTo>
                          <a:pt x="0" y="130"/>
                          <a:pt x="0" y="130"/>
                          <a:pt x="0" y="130"/>
                        </a:cubicBezTo>
                        <a:cubicBezTo>
                          <a:pt x="73" y="309"/>
                          <a:pt x="248" y="434"/>
                          <a:pt x="453" y="434"/>
                        </a:cubicBezTo>
                        <a:cubicBezTo>
                          <a:pt x="705" y="434"/>
                          <a:pt x="912" y="244"/>
                          <a:pt x="939" y="0"/>
                        </a:cubicBezTo>
                        <a:cubicBezTo>
                          <a:pt x="859" y="0"/>
                          <a:pt x="859" y="0"/>
                          <a:pt x="859" y="0"/>
                        </a:cubicBezTo>
                        <a:cubicBezTo>
                          <a:pt x="832" y="200"/>
                          <a:pt x="661" y="354"/>
                          <a:pt x="453" y="354"/>
                        </a:cubicBezTo>
                        <a:close/>
                      </a:path>
                    </a:pathLst>
                  </a:custGeom>
                  <a:grpFill/>
                  <a:ln w="25400">
                    <a:noFill/>
                    <a:miter lim="800000"/>
                    <a:headEnd/>
                    <a:tailEnd/>
                  </a:ln>
                </p:spPr>
                <p:txBody>
                  <a:bodyPr wrap="square"/>
                  <a:lstStyle/>
                  <a:p>
                    <a:pPr defTabSz="1217467">
                      <a:defRPr/>
                    </a:pPr>
                    <a:endParaRPr lang="en-US" sz="1300" dirty="0">
                      <a:solidFill>
                        <a:srgbClr val="000000"/>
                      </a:solidFill>
                    </a:endParaRPr>
                  </a:p>
                </p:txBody>
              </p:sp>
              <p:sp>
                <p:nvSpPr>
                  <p:cNvPr id="177" name="Freeform 315"/>
                  <p:cNvSpPr>
                    <a:spLocks/>
                  </p:cNvSpPr>
                  <p:nvPr/>
                </p:nvSpPr>
                <p:spPr bwMode="auto">
                  <a:xfrm>
                    <a:off x="1682" y="2165"/>
                    <a:ext cx="458" cy="517"/>
                  </a:xfrm>
                  <a:custGeom>
                    <a:avLst/>
                    <a:gdLst>
                      <a:gd name="T0" fmla="*/ 0 w 458"/>
                      <a:gd name="T1" fmla="*/ 517 h 517"/>
                      <a:gd name="T2" fmla="*/ 113 w 458"/>
                      <a:gd name="T3" fmla="*/ 0 h 517"/>
                      <a:gd name="T4" fmla="*/ 458 w 458"/>
                      <a:gd name="T5" fmla="*/ 399 h 517"/>
                      <a:gd name="T6" fmla="*/ 0 w 458"/>
                      <a:gd name="T7" fmla="*/ 517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0" y="517"/>
                        </a:moveTo>
                        <a:lnTo>
                          <a:pt x="113" y="0"/>
                        </a:lnTo>
                        <a:lnTo>
                          <a:pt x="458" y="399"/>
                        </a:lnTo>
                        <a:lnTo>
                          <a:pt x="0" y="517"/>
                        </a:lnTo>
                        <a:close/>
                      </a:path>
                    </a:pathLst>
                  </a:custGeom>
                  <a:grpFill/>
                  <a:ln w="25400">
                    <a:noFill/>
                    <a:miter lim="800000"/>
                    <a:headEnd/>
                    <a:tailEnd/>
                  </a:ln>
                </p:spPr>
                <p:txBody>
                  <a:bodyPr wrap="square"/>
                  <a:lstStyle/>
                  <a:p>
                    <a:pPr defTabSz="1217467">
                      <a:defRPr/>
                    </a:pPr>
                    <a:endParaRPr lang="en-US" sz="1300" dirty="0">
                      <a:solidFill>
                        <a:srgbClr val="000000"/>
                      </a:solidFill>
                    </a:endParaRPr>
                  </a:p>
                </p:txBody>
              </p:sp>
            </p:grpSp>
            <p:grpSp>
              <p:nvGrpSpPr>
                <p:cNvPr id="9" name="Group 316"/>
                <p:cNvGrpSpPr>
                  <a:grpSpLocks/>
                </p:cNvGrpSpPr>
                <p:nvPr/>
              </p:nvGrpSpPr>
              <p:grpSpPr bwMode="auto">
                <a:xfrm>
                  <a:off x="5098458" y="1992749"/>
                  <a:ext cx="808038" cy="399680"/>
                  <a:chOff x="1734" y="1007"/>
                  <a:chExt cx="2340" cy="1160"/>
                </a:xfrm>
                <a:grpFill/>
              </p:grpSpPr>
              <p:sp>
                <p:nvSpPr>
                  <p:cNvPr id="174" name="Freeform 317"/>
                  <p:cNvSpPr>
                    <a:spLocks/>
                  </p:cNvSpPr>
                  <p:nvPr/>
                </p:nvSpPr>
                <p:spPr bwMode="auto">
                  <a:xfrm>
                    <a:off x="1734" y="1007"/>
                    <a:ext cx="2234" cy="1023"/>
                  </a:xfrm>
                  <a:custGeom>
                    <a:avLst/>
                    <a:gdLst>
                      <a:gd name="T0" fmla="*/ 14586912 w 946"/>
                      <a:gd name="T1" fmla="*/ 2422084 h 433"/>
                      <a:gd name="T2" fmla="*/ 26263516 w 946"/>
                      <a:gd name="T3" fmla="*/ 10792513 h 433"/>
                      <a:gd name="T4" fmla="*/ 28458406 w 946"/>
                      <a:gd name="T5" fmla="*/ 9770293 h 433"/>
                      <a:gd name="T6" fmla="*/ 14586912 w 946"/>
                      <a:gd name="T7" fmla="*/ 0 h 433"/>
                      <a:gd name="T8" fmla="*/ 0 w 946"/>
                      <a:gd name="T9" fmla="*/ 13095118 h 433"/>
                      <a:gd name="T10" fmla="*/ 2405475 w 946"/>
                      <a:gd name="T11" fmla="*/ 13095118 h 433"/>
                      <a:gd name="T12" fmla="*/ 14586912 w 946"/>
                      <a:gd name="T13" fmla="*/ 2422084 h 433"/>
                      <a:gd name="T14" fmla="*/ 0 60000 65536"/>
                      <a:gd name="T15" fmla="*/ 0 60000 65536"/>
                      <a:gd name="T16" fmla="*/ 0 60000 65536"/>
                      <a:gd name="T17" fmla="*/ 0 60000 65536"/>
                      <a:gd name="T18" fmla="*/ 0 60000 65536"/>
                      <a:gd name="T19" fmla="*/ 0 60000 65536"/>
                      <a:gd name="T20" fmla="*/ 0 60000 65536"/>
                      <a:gd name="T21" fmla="*/ 0 w 946"/>
                      <a:gd name="T22" fmla="*/ 0 h 433"/>
                      <a:gd name="T23" fmla="*/ 946 w 946"/>
                      <a:gd name="T24" fmla="*/ 433 h 4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6" h="433">
                        <a:moveTo>
                          <a:pt x="485" y="80"/>
                        </a:moveTo>
                        <a:cubicBezTo>
                          <a:pt x="665" y="80"/>
                          <a:pt x="818" y="196"/>
                          <a:pt x="873" y="357"/>
                        </a:cubicBezTo>
                        <a:cubicBezTo>
                          <a:pt x="946" y="323"/>
                          <a:pt x="946" y="323"/>
                          <a:pt x="946" y="323"/>
                        </a:cubicBezTo>
                        <a:cubicBezTo>
                          <a:pt x="878" y="134"/>
                          <a:pt x="697" y="0"/>
                          <a:pt x="485" y="0"/>
                        </a:cubicBezTo>
                        <a:cubicBezTo>
                          <a:pt x="234" y="0"/>
                          <a:pt x="27" y="189"/>
                          <a:pt x="0" y="433"/>
                        </a:cubicBezTo>
                        <a:cubicBezTo>
                          <a:pt x="80" y="433"/>
                          <a:pt x="80" y="433"/>
                          <a:pt x="80" y="433"/>
                        </a:cubicBezTo>
                        <a:cubicBezTo>
                          <a:pt x="107" y="233"/>
                          <a:pt x="278" y="80"/>
                          <a:pt x="485" y="80"/>
                        </a:cubicBezTo>
                        <a:close/>
                      </a:path>
                    </a:pathLst>
                  </a:custGeom>
                  <a:grpFill/>
                  <a:ln w="25400">
                    <a:noFill/>
                    <a:miter lim="800000"/>
                    <a:headEnd/>
                    <a:tailEnd/>
                  </a:ln>
                </p:spPr>
                <p:txBody>
                  <a:bodyPr wrap="square"/>
                  <a:lstStyle/>
                  <a:p>
                    <a:pPr defTabSz="1217467">
                      <a:defRPr/>
                    </a:pPr>
                    <a:endParaRPr lang="en-US" sz="1300" dirty="0">
                      <a:solidFill>
                        <a:srgbClr val="000000"/>
                      </a:solidFill>
                    </a:endParaRPr>
                  </a:p>
                </p:txBody>
              </p:sp>
              <p:sp>
                <p:nvSpPr>
                  <p:cNvPr id="175" name="Freeform 318"/>
                  <p:cNvSpPr>
                    <a:spLocks/>
                  </p:cNvSpPr>
                  <p:nvPr/>
                </p:nvSpPr>
                <p:spPr bwMode="auto">
                  <a:xfrm>
                    <a:off x="3616" y="1650"/>
                    <a:ext cx="458" cy="517"/>
                  </a:xfrm>
                  <a:custGeom>
                    <a:avLst/>
                    <a:gdLst>
                      <a:gd name="T0" fmla="*/ 458 w 458"/>
                      <a:gd name="T1" fmla="*/ 0 h 517"/>
                      <a:gd name="T2" fmla="*/ 345 w 458"/>
                      <a:gd name="T3" fmla="*/ 517 h 517"/>
                      <a:gd name="T4" fmla="*/ 0 w 458"/>
                      <a:gd name="T5" fmla="*/ 118 h 517"/>
                      <a:gd name="T6" fmla="*/ 458 w 458"/>
                      <a:gd name="T7" fmla="*/ 0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458" y="0"/>
                        </a:moveTo>
                        <a:lnTo>
                          <a:pt x="345" y="517"/>
                        </a:lnTo>
                        <a:lnTo>
                          <a:pt x="0" y="118"/>
                        </a:lnTo>
                        <a:lnTo>
                          <a:pt x="458" y="0"/>
                        </a:lnTo>
                        <a:close/>
                      </a:path>
                    </a:pathLst>
                  </a:custGeom>
                  <a:grpFill/>
                  <a:ln w="25400">
                    <a:noFill/>
                    <a:miter lim="800000"/>
                    <a:headEnd/>
                    <a:tailEnd/>
                  </a:ln>
                </p:spPr>
                <p:txBody>
                  <a:bodyPr wrap="square"/>
                  <a:lstStyle/>
                  <a:p>
                    <a:pPr defTabSz="1217467">
                      <a:defRPr/>
                    </a:pPr>
                    <a:endParaRPr lang="en-US" sz="1300" dirty="0">
                      <a:solidFill>
                        <a:srgbClr val="000000"/>
                      </a:solidFill>
                    </a:endParaRPr>
                  </a:p>
                </p:txBody>
              </p:sp>
            </p:grpSp>
          </p:grpSp>
          <p:sp>
            <p:nvSpPr>
              <p:cNvPr id="171" name="TextBox 170"/>
              <p:cNvSpPr txBox="1"/>
              <p:nvPr/>
            </p:nvSpPr>
            <p:spPr>
              <a:xfrm>
                <a:off x="4056126" y="2768074"/>
                <a:ext cx="484874" cy="173124"/>
              </a:xfrm>
              <a:prstGeom prst="rect">
                <a:avLst/>
              </a:prstGeom>
              <a:noFill/>
            </p:spPr>
            <p:txBody>
              <a:bodyPr wrap="none" rtlCol="0">
                <a:spAutoFit/>
              </a:bodyPr>
              <a:lstStyle/>
              <a:p>
                <a:pPr algn="ctr" defTabSz="1217467"/>
                <a:r>
                  <a:rPr lang="en-US" sz="900" dirty="0" smtClean="0">
                    <a:solidFill>
                      <a:srgbClr val="FFFFFF"/>
                    </a:solidFill>
                  </a:rPr>
                  <a:t>PORTAL</a:t>
                </a:r>
              </a:p>
            </p:txBody>
          </p:sp>
        </p:grpSp>
        <p:sp>
          <p:nvSpPr>
            <p:cNvPr id="103" name="Text Box 44"/>
            <p:cNvSpPr txBox="1">
              <a:spLocks noChangeArrowheads="1"/>
            </p:cNvSpPr>
            <p:nvPr/>
          </p:nvSpPr>
          <p:spPr bwMode="gray">
            <a:xfrm>
              <a:off x="6963646" y="3762294"/>
              <a:ext cx="1144926" cy="255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739" tIns="60869" rIns="121739" bIns="60869"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defTabSz="1217467" eaLnBrk="1" hangingPunct="1">
                <a:lnSpc>
                  <a:spcPct val="85000"/>
                </a:lnSpc>
              </a:pPr>
              <a:r>
                <a:rPr lang="en-US" sz="1000" b="1" dirty="0" smtClean="0">
                  <a:solidFill>
                    <a:srgbClr val="000000">
                      <a:lumMod val="65000"/>
                      <a:lumOff val="35000"/>
                    </a:srgbClr>
                  </a:solidFill>
                </a:rPr>
                <a:t>CUSTOMERS</a:t>
              </a:r>
              <a:endParaRPr lang="en-US" sz="1000" b="1" dirty="0">
                <a:solidFill>
                  <a:srgbClr val="000000">
                    <a:lumMod val="65000"/>
                    <a:lumOff val="35000"/>
                  </a:srgbClr>
                </a:solidFill>
              </a:endParaRPr>
            </a:p>
          </p:txBody>
        </p:sp>
        <p:sp>
          <p:nvSpPr>
            <p:cNvPr id="104" name="Text Box 44"/>
            <p:cNvSpPr txBox="1">
              <a:spLocks noChangeArrowheads="1"/>
            </p:cNvSpPr>
            <p:nvPr/>
          </p:nvSpPr>
          <p:spPr bwMode="gray">
            <a:xfrm>
              <a:off x="4184298" y="4337512"/>
              <a:ext cx="1144926" cy="255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739" tIns="60869" rIns="121739" bIns="60869"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defTabSz="1217467" eaLnBrk="1" hangingPunct="1">
                <a:lnSpc>
                  <a:spcPct val="85000"/>
                </a:lnSpc>
              </a:pPr>
              <a:r>
                <a:rPr lang="en-US" sz="1000" b="1" dirty="0" smtClean="0">
                  <a:solidFill>
                    <a:srgbClr val="000000">
                      <a:lumMod val="65000"/>
                      <a:lumOff val="35000"/>
                    </a:srgbClr>
                  </a:solidFill>
                </a:rPr>
                <a:t>DEVELOPER</a:t>
              </a:r>
              <a:endParaRPr lang="en-US" sz="1000" b="1" dirty="0">
                <a:solidFill>
                  <a:srgbClr val="000000">
                    <a:lumMod val="65000"/>
                    <a:lumOff val="35000"/>
                  </a:srgbClr>
                </a:solidFill>
              </a:endParaRPr>
            </a:p>
          </p:txBody>
        </p:sp>
        <p:sp>
          <p:nvSpPr>
            <p:cNvPr id="105" name="Text Box 44"/>
            <p:cNvSpPr txBox="1">
              <a:spLocks noChangeArrowheads="1"/>
            </p:cNvSpPr>
            <p:nvPr/>
          </p:nvSpPr>
          <p:spPr bwMode="gray">
            <a:xfrm>
              <a:off x="4028559" y="4072631"/>
              <a:ext cx="1456406" cy="255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739" tIns="60869" rIns="121739" bIns="60869"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defTabSz="1217467" eaLnBrk="1" hangingPunct="1">
                <a:lnSpc>
                  <a:spcPct val="85000"/>
                </a:lnSpc>
              </a:pPr>
              <a:r>
                <a:rPr lang="en-US" sz="1000" b="1" dirty="0" smtClean="0">
                  <a:solidFill>
                    <a:srgbClr val="000000">
                      <a:lumMod val="65000"/>
                      <a:lumOff val="35000"/>
                    </a:srgbClr>
                  </a:solidFill>
                </a:rPr>
                <a:t>ADMINISTRATOR</a:t>
              </a:r>
              <a:endParaRPr lang="en-US" sz="1000" b="1" dirty="0">
                <a:solidFill>
                  <a:srgbClr val="000000">
                    <a:lumMod val="65000"/>
                    <a:lumOff val="35000"/>
                  </a:srgbClr>
                </a:solidFill>
              </a:endParaRPr>
            </a:p>
          </p:txBody>
        </p:sp>
        <p:grpSp>
          <p:nvGrpSpPr>
            <p:cNvPr id="10" name="Group 629"/>
            <p:cNvGrpSpPr/>
            <p:nvPr/>
          </p:nvGrpSpPr>
          <p:grpSpPr>
            <a:xfrm>
              <a:off x="7054758" y="2723513"/>
              <a:ext cx="918061" cy="1049587"/>
              <a:chOff x="4254750" y="449584"/>
              <a:chExt cx="752559" cy="860150"/>
            </a:xfrm>
          </p:grpSpPr>
          <p:sp>
            <p:nvSpPr>
              <p:cNvPr id="154" name="Freeform 18"/>
              <p:cNvSpPr>
                <a:spLocks/>
              </p:cNvSpPr>
              <p:nvPr/>
            </p:nvSpPr>
            <p:spPr bwMode="auto">
              <a:xfrm>
                <a:off x="4291822" y="1076066"/>
                <a:ext cx="137166" cy="140866"/>
              </a:xfrm>
              <a:custGeom>
                <a:avLst/>
                <a:gdLst/>
                <a:ahLst/>
                <a:cxnLst>
                  <a:cxn ang="0">
                    <a:pos x="65" y="72"/>
                  </a:cxn>
                  <a:cxn ang="0">
                    <a:pos x="20" y="61"/>
                  </a:cxn>
                  <a:cxn ang="0">
                    <a:pos x="3" y="31"/>
                  </a:cxn>
                  <a:cxn ang="0">
                    <a:pos x="6" y="1"/>
                  </a:cxn>
                  <a:cxn ang="0">
                    <a:pos x="35" y="9"/>
                  </a:cxn>
                  <a:cxn ang="0">
                    <a:pos x="54" y="32"/>
                  </a:cxn>
                  <a:cxn ang="0">
                    <a:pos x="72" y="46"/>
                  </a:cxn>
                  <a:cxn ang="0">
                    <a:pos x="65" y="72"/>
                  </a:cxn>
                </a:cxnLst>
                <a:rect l="0" t="0" r="r" b="b"/>
                <a:pathLst>
                  <a:path w="72" h="73">
                    <a:moveTo>
                      <a:pt x="65" y="72"/>
                    </a:moveTo>
                    <a:cubicBezTo>
                      <a:pt x="52" y="73"/>
                      <a:pt x="27" y="64"/>
                      <a:pt x="20" y="61"/>
                    </a:cubicBezTo>
                    <a:cubicBezTo>
                      <a:pt x="13" y="58"/>
                      <a:pt x="3" y="42"/>
                      <a:pt x="3" y="31"/>
                    </a:cubicBezTo>
                    <a:cubicBezTo>
                      <a:pt x="3" y="20"/>
                      <a:pt x="0" y="2"/>
                      <a:pt x="6" y="1"/>
                    </a:cubicBezTo>
                    <a:cubicBezTo>
                      <a:pt x="12" y="0"/>
                      <a:pt x="31" y="5"/>
                      <a:pt x="35" y="9"/>
                    </a:cubicBezTo>
                    <a:cubicBezTo>
                      <a:pt x="39" y="13"/>
                      <a:pt x="47" y="27"/>
                      <a:pt x="54" y="32"/>
                    </a:cubicBezTo>
                    <a:cubicBezTo>
                      <a:pt x="61" y="37"/>
                      <a:pt x="72" y="46"/>
                      <a:pt x="72" y="46"/>
                    </a:cubicBezTo>
                    <a:lnTo>
                      <a:pt x="65" y="72"/>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55" name="Freeform 19"/>
              <p:cNvSpPr>
                <a:spLocks/>
              </p:cNvSpPr>
              <p:nvPr/>
            </p:nvSpPr>
            <p:spPr bwMode="auto">
              <a:xfrm>
                <a:off x="4254750" y="1001926"/>
                <a:ext cx="266917" cy="140866"/>
              </a:xfrm>
              <a:custGeom>
                <a:avLst/>
                <a:gdLst/>
                <a:ahLst/>
                <a:cxnLst>
                  <a:cxn ang="0">
                    <a:pos x="3" y="15"/>
                  </a:cxn>
                  <a:cxn ang="0">
                    <a:pos x="1" y="18"/>
                  </a:cxn>
                  <a:cxn ang="0">
                    <a:pos x="51" y="71"/>
                  </a:cxn>
                  <a:cxn ang="0">
                    <a:pos x="58" y="74"/>
                  </a:cxn>
                  <a:cxn ang="0">
                    <a:pos x="134" y="68"/>
                  </a:cxn>
                  <a:cxn ang="0">
                    <a:pos x="135" y="64"/>
                  </a:cxn>
                  <a:cxn ang="0">
                    <a:pos x="86" y="3"/>
                  </a:cxn>
                  <a:cxn ang="0">
                    <a:pos x="80" y="0"/>
                  </a:cxn>
                  <a:cxn ang="0">
                    <a:pos x="3" y="15"/>
                  </a:cxn>
                </a:cxnLst>
                <a:rect l="0" t="0" r="r" b="b"/>
                <a:pathLst>
                  <a:path w="137" h="74">
                    <a:moveTo>
                      <a:pt x="3" y="15"/>
                    </a:moveTo>
                    <a:cubicBezTo>
                      <a:pt x="0" y="15"/>
                      <a:pt x="0" y="17"/>
                      <a:pt x="1" y="18"/>
                    </a:cubicBezTo>
                    <a:cubicBezTo>
                      <a:pt x="51" y="71"/>
                      <a:pt x="51" y="71"/>
                      <a:pt x="51" y="71"/>
                    </a:cubicBezTo>
                    <a:cubicBezTo>
                      <a:pt x="52" y="73"/>
                      <a:pt x="55" y="74"/>
                      <a:pt x="58" y="74"/>
                    </a:cubicBezTo>
                    <a:cubicBezTo>
                      <a:pt x="134" y="68"/>
                      <a:pt x="134" y="68"/>
                      <a:pt x="134" y="68"/>
                    </a:cubicBezTo>
                    <a:cubicBezTo>
                      <a:pt x="136" y="68"/>
                      <a:pt x="137" y="66"/>
                      <a:pt x="135" y="64"/>
                    </a:cubicBezTo>
                    <a:cubicBezTo>
                      <a:pt x="86" y="3"/>
                      <a:pt x="86" y="3"/>
                      <a:pt x="86" y="3"/>
                    </a:cubicBezTo>
                    <a:cubicBezTo>
                      <a:pt x="85" y="1"/>
                      <a:pt x="82" y="0"/>
                      <a:pt x="80" y="0"/>
                    </a:cubicBezTo>
                    <a:lnTo>
                      <a:pt x="3" y="15"/>
                    </a:lnTo>
                    <a:close/>
                  </a:path>
                </a:pathLst>
              </a:custGeom>
              <a:solidFill>
                <a:srgbClr val="D12027"/>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56" name="Freeform 20"/>
              <p:cNvSpPr>
                <a:spLocks/>
              </p:cNvSpPr>
              <p:nvPr/>
            </p:nvSpPr>
            <p:spPr bwMode="auto">
              <a:xfrm>
                <a:off x="4503132" y="449584"/>
                <a:ext cx="252089" cy="322509"/>
              </a:xfrm>
              <a:custGeom>
                <a:avLst/>
                <a:gdLst/>
                <a:ahLst/>
                <a:cxnLst>
                  <a:cxn ang="0">
                    <a:pos x="123" y="48"/>
                  </a:cxn>
                  <a:cxn ang="0">
                    <a:pos x="111" y="130"/>
                  </a:cxn>
                  <a:cxn ang="0">
                    <a:pos x="73" y="166"/>
                  </a:cxn>
                  <a:cxn ang="0">
                    <a:pos x="16" y="101"/>
                  </a:cxn>
                  <a:cxn ang="0">
                    <a:pos x="12" y="83"/>
                  </a:cxn>
                  <a:cxn ang="0">
                    <a:pos x="6" y="84"/>
                  </a:cxn>
                  <a:cxn ang="0">
                    <a:pos x="50" y="7"/>
                  </a:cxn>
                  <a:cxn ang="0">
                    <a:pos x="123" y="48"/>
                  </a:cxn>
                </a:cxnLst>
                <a:rect l="0" t="0" r="r" b="b"/>
                <a:pathLst>
                  <a:path w="131" h="167">
                    <a:moveTo>
                      <a:pt x="123" y="48"/>
                    </a:moveTo>
                    <a:cubicBezTo>
                      <a:pt x="131" y="88"/>
                      <a:pt x="118" y="114"/>
                      <a:pt x="111" y="130"/>
                    </a:cubicBezTo>
                    <a:cubicBezTo>
                      <a:pt x="102" y="147"/>
                      <a:pt x="87" y="164"/>
                      <a:pt x="73" y="166"/>
                    </a:cubicBezTo>
                    <a:cubicBezTo>
                      <a:pt x="58" y="167"/>
                      <a:pt x="30" y="143"/>
                      <a:pt x="16" y="101"/>
                    </a:cubicBezTo>
                    <a:cubicBezTo>
                      <a:pt x="14" y="95"/>
                      <a:pt x="13" y="89"/>
                      <a:pt x="12" y="83"/>
                    </a:cubicBezTo>
                    <a:cubicBezTo>
                      <a:pt x="12" y="81"/>
                      <a:pt x="9" y="80"/>
                      <a:pt x="6" y="84"/>
                    </a:cubicBezTo>
                    <a:cubicBezTo>
                      <a:pt x="0" y="37"/>
                      <a:pt x="25" y="15"/>
                      <a:pt x="50" y="7"/>
                    </a:cubicBezTo>
                    <a:cubicBezTo>
                      <a:pt x="70" y="0"/>
                      <a:pt x="115" y="5"/>
                      <a:pt x="123" y="48"/>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57" name="Freeform 21"/>
              <p:cNvSpPr>
                <a:spLocks/>
              </p:cNvSpPr>
              <p:nvPr/>
            </p:nvSpPr>
            <p:spPr bwMode="auto">
              <a:xfrm>
                <a:off x="4517960" y="742437"/>
                <a:ext cx="437448" cy="567170"/>
              </a:xfrm>
              <a:custGeom>
                <a:avLst/>
                <a:gdLst/>
                <a:ahLst/>
                <a:cxnLst>
                  <a:cxn ang="0">
                    <a:pos x="49" y="55"/>
                  </a:cxn>
                  <a:cxn ang="0">
                    <a:pos x="104" y="12"/>
                  </a:cxn>
                  <a:cxn ang="0">
                    <a:pos x="176" y="8"/>
                  </a:cxn>
                  <a:cxn ang="0">
                    <a:pos x="224" y="63"/>
                  </a:cxn>
                  <a:cxn ang="0">
                    <a:pos x="204" y="194"/>
                  </a:cxn>
                  <a:cxn ang="0">
                    <a:pos x="155" y="295"/>
                  </a:cxn>
                  <a:cxn ang="0">
                    <a:pos x="79" y="272"/>
                  </a:cxn>
                  <a:cxn ang="0">
                    <a:pos x="0" y="254"/>
                  </a:cxn>
                  <a:cxn ang="0">
                    <a:pos x="35" y="121"/>
                  </a:cxn>
                  <a:cxn ang="0">
                    <a:pos x="49" y="55"/>
                  </a:cxn>
                </a:cxnLst>
                <a:rect l="0" t="0" r="r" b="b"/>
                <a:pathLst>
                  <a:path w="228" h="295">
                    <a:moveTo>
                      <a:pt x="49" y="55"/>
                    </a:moveTo>
                    <a:cubicBezTo>
                      <a:pt x="63" y="42"/>
                      <a:pt x="88" y="21"/>
                      <a:pt x="104" y="12"/>
                    </a:cubicBezTo>
                    <a:cubicBezTo>
                      <a:pt x="121" y="3"/>
                      <a:pt x="152" y="0"/>
                      <a:pt x="176" y="8"/>
                    </a:cubicBezTo>
                    <a:cubicBezTo>
                      <a:pt x="200" y="16"/>
                      <a:pt x="216" y="35"/>
                      <a:pt x="224" y="63"/>
                    </a:cubicBezTo>
                    <a:cubicBezTo>
                      <a:pt x="228" y="76"/>
                      <a:pt x="218" y="157"/>
                      <a:pt x="204" y="194"/>
                    </a:cubicBezTo>
                    <a:cubicBezTo>
                      <a:pt x="190" y="230"/>
                      <a:pt x="155" y="295"/>
                      <a:pt x="155" y="295"/>
                    </a:cubicBezTo>
                    <a:cubicBezTo>
                      <a:pt x="155" y="295"/>
                      <a:pt x="109" y="278"/>
                      <a:pt x="79" y="272"/>
                    </a:cubicBezTo>
                    <a:cubicBezTo>
                      <a:pt x="49" y="266"/>
                      <a:pt x="0" y="254"/>
                      <a:pt x="0" y="254"/>
                    </a:cubicBezTo>
                    <a:cubicBezTo>
                      <a:pt x="0" y="254"/>
                      <a:pt x="30" y="143"/>
                      <a:pt x="35" y="121"/>
                    </a:cubicBezTo>
                    <a:cubicBezTo>
                      <a:pt x="40" y="99"/>
                      <a:pt x="48" y="66"/>
                      <a:pt x="49" y="55"/>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58" name="Freeform 28"/>
              <p:cNvSpPr>
                <a:spLocks/>
              </p:cNvSpPr>
              <p:nvPr/>
            </p:nvSpPr>
            <p:spPr bwMode="auto">
              <a:xfrm>
                <a:off x="4803414" y="768385"/>
                <a:ext cx="203895" cy="541349"/>
              </a:xfrm>
              <a:custGeom>
                <a:avLst/>
                <a:gdLst/>
                <a:ahLst/>
                <a:cxnLst>
                  <a:cxn ang="0">
                    <a:pos x="6" y="93"/>
                  </a:cxn>
                  <a:cxn ang="0">
                    <a:pos x="48" y="211"/>
                  </a:cxn>
                  <a:cxn ang="0">
                    <a:pos x="92" y="239"/>
                  </a:cxn>
                  <a:cxn ang="0">
                    <a:pos x="94" y="122"/>
                  </a:cxn>
                  <a:cxn ang="0">
                    <a:pos x="57" y="16"/>
                  </a:cxn>
                  <a:cxn ang="0">
                    <a:pos x="8" y="34"/>
                  </a:cxn>
                  <a:cxn ang="0">
                    <a:pos x="6" y="93"/>
                  </a:cxn>
                </a:cxnLst>
                <a:rect l="0" t="0" r="r" b="b"/>
                <a:pathLst>
                  <a:path w="106" h="239">
                    <a:moveTo>
                      <a:pt x="6" y="93"/>
                    </a:moveTo>
                    <a:cubicBezTo>
                      <a:pt x="13" y="128"/>
                      <a:pt x="41" y="203"/>
                      <a:pt x="48" y="211"/>
                    </a:cubicBezTo>
                    <a:cubicBezTo>
                      <a:pt x="54" y="219"/>
                      <a:pt x="77" y="239"/>
                      <a:pt x="92" y="239"/>
                    </a:cubicBezTo>
                    <a:cubicBezTo>
                      <a:pt x="106" y="239"/>
                      <a:pt x="105" y="174"/>
                      <a:pt x="94" y="122"/>
                    </a:cubicBezTo>
                    <a:cubicBezTo>
                      <a:pt x="83" y="69"/>
                      <a:pt x="72" y="27"/>
                      <a:pt x="57" y="16"/>
                    </a:cubicBezTo>
                    <a:cubicBezTo>
                      <a:pt x="43" y="5"/>
                      <a:pt x="16" y="0"/>
                      <a:pt x="8" y="34"/>
                    </a:cubicBezTo>
                    <a:cubicBezTo>
                      <a:pt x="0" y="67"/>
                      <a:pt x="6" y="93"/>
                      <a:pt x="6" y="93"/>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59" name="Freeform 29"/>
              <p:cNvSpPr>
                <a:spLocks/>
              </p:cNvSpPr>
              <p:nvPr/>
            </p:nvSpPr>
            <p:spPr bwMode="auto">
              <a:xfrm>
                <a:off x="4666248" y="1102015"/>
                <a:ext cx="337354" cy="140866"/>
              </a:xfrm>
              <a:custGeom>
                <a:avLst/>
                <a:gdLst/>
                <a:ahLst/>
                <a:cxnLst>
                  <a:cxn ang="0">
                    <a:pos x="133" y="5"/>
                  </a:cxn>
                  <a:cxn ang="0">
                    <a:pos x="0" y="0"/>
                  </a:cxn>
                  <a:cxn ang="0">
                    <a:pos x="3" y="59"/>
                  </a:cxn>
                  <a:cxn ang="0">
                    <a:pos x="118" y="72"/>
                  </a:cxn>
                  <a:cxn ang="0">
                    <a:pos x="168" y="61"/>
                  </a:cxn>
                  <a:cxn ang="0">
                    <a:pos x="133" y="5"/>
                  </a:cxn>
                </a:cxnLst>
                <a:rect l="0" t="0" r="r" b="b"/>
                <a:pathLst>
                  <a:path w="177" h="72">
                    <a:moveTo>
                      <a:pt x="133" y="5"/>
                    </a:moveTo>
                    <a:cubicBezTo>
                      <a:pt x="102" y="2"/>
                      <a:pt x="0" y="0"/>
                      <a:pt x="0" y="0"/>
                    </a:cubicBezTo>
                    <a:cubicBezTo>
                      <a:pt x="3" y="59"/>
                      <a:pt x="3" y="59"/>
                      <a:pt x="3" y="59"/>
                    </a:cubicBezTo>
                    <a:cubicBezTo>
                      <a:pt x="3" y="59"/>
                      <a:pt x="91" y="72"/>
                      <a:pt x="118" y="72"/>
                    </a:cubicBezTo>
                    <a:cubicBezTo>
                      <a:pt x="145" y="72"/>
                      <a:pt x="158" y="70"/>
                      <a:pt x="168" y="61"/>
                    </a:cubicBezTo>
                    <a:cubicBezTo>
                      <a:pt x="177" y="51"/>
                      <a:pt x="168" y="8"/>
                      <a:pt x="133" y="5"/>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60" name="Freeform 30"/>
              <p:cNvSpPr>
                <a:spLocks/>
              </p:cNvSpPr>
              <p:nvPr/>
            </p:nvSpPr>
            <p:spPr bwMode="auto">
              <a:xfrm>
                <a:off x="4388209" y="1146499"/>
                <a:ext cx="311404" cy="127022"/>
              </a:xfrm>
              <a:custGeom>
                <a:avLst/>
                <a:gdLst/>
                <a:ahLst/>
                <a:cxnLst>
                  <a:cxn ang="0">
                    <a:pos x="13" y="0"/>
                  </a:cxn>
                  <a:cxn ang="0">
                    <a:pos x="0" y="56"/>
                  </a:cxn>
                  <a:cxn ang="0">
                    <a:pos x="85" y="76"/>
                  </a:cxn>
                  <a:cxn ang="0">
                    <a:pos x="111" y="13"/>
                  </a:cxn>
                  <a:cxn ang="0">
                    <a:pos x="13" y="0"/>
                  </a:cxn>
                </a:cxnLst>
                <a:rect l="0" t="0" r="r" b="b"/>
                <a:pathLst>
                  <a:path w="162" h="76">
                    <a:moveTo>
                      <a:pt x="13" y="0"/>
                    </a:moveTo>
                    <a:cubicBezTo>
                      <a:pt x="0" y="56"/>
                      <a:pt x="0" y="56"/>
                      <a:pt x="0" y="56"/>
                    </a:cubicBezTo>
                    <a:cubicBezTo>
                      <a:pt x="0" y="56"/>
                      <a:pt x="37" y="74"/>
                      <a:pt x="85" y="76"/>
                    </a:cubicBezTo>
                    <a:cubicBezTo>
                      <a:pt x="85" y="76"/>
                      <a:pt x="162" y="16"/>
                      <a:pt x="111" y="13"/>
                    </a:cubicBezTo>
                    <a:cubicBezTo>
                      <a:pt x="60" y="10"/>
                      <a:pt x="13" y="0"/>
                      <a:pt x="13" y="0"/>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61" name="Freeform 31"/>
              <p:cNvSpPr>
                <a:spLocks/>
              </p:cNvSpPr>
              <p:nvPr/>
            </p:nvSpPr>
            <p:spPr bwMode="auto">
              <a:xfrm>
                <a:off x="4480888" y="1068652"/>
                <a:ext cx="203895" cy="114917"/>
              </a:xfrm>
              <a:custGeom>
                <a:avLst/>
                <a:gdLst/>
                <a:ahLst/>
                <a:cxnLst>
                  <a:cxn ang="0">
                    <a:pos x="8" y="9"/>
                  </a:cxn>
                  <a:cxn ang="0">
                    <a:pos x="3" y="10"/>
                  </a:cxn>
                  <a:cxn ang="0">
                    <a:pos x="3" y="21"/>
                  </a:cxn>
                  <a:cxn ang="0">
                    <a:pos x="24" y="45"/>
                  </a:cxn>
                  <a:cxn ang="0">
                    <a:pos x="54" y="58"/>
                  </a:cxn>
                  <a:cxn ang="0">
                    <a:pos x="105" y="57"/>
                  </a:cxn>
                  <a:cxn ang="0">
                    <a:pos x="100" y="22"/>
                  </a:cxn>
                  <a:cxn ang="0">
                    <a:pos x="82" y="9"/>
                  </a:cxn>
                  <a:cxn ang="0">
                    <a:pos x="46" y="3"/>
                  </a:cxn>
                  <a:cxn ang="0">
                    <a:pos x="26" y="10"/>
                  </a:cxn>
                  <a:cxn ang="0">
                    <a:pos x="8" y="9"/>
                  </a:cxn>
                </a:cxnLst>
                <a:rect l="0" t="0" r="r" b="b"/>
                <a:pathLst>
                  <a:path w="105" h="60">
                    <a:moveTo>
                      <a:pt x="8" y="9"/>
                    </a:moveTo>
                    <a:cubicBezTo>
                      <a:pt x="6" y="9"/>
                      <a:pt x="4" y="9"/>
                      <a:pt x="3" y="10"/>
                    </a:cubicBezTo>
                    <a:cubicBezTo>
                      <a:pt x="0" y="12"/>
                      <a:pt x="2" y="19"/>
                      <a:pt x="3" y="21"/>
                    </a:cubicBezTo>
                    <a:cubicBezTo>
                      <a:pt x="8" y="30"/>
                      <a:pt x="17" y="37"/>
                      <a:pt x="24" y="45"/>
                    </a:cubicBezTo>
                    <a:cubicBezTo>
                      <a:pt x="32" y="55"/>
                      <a:pt x="42" y="57"/>
                      <a:pt x="54" y="58"/>
                    </a:cubicBezTo>
                    <a:cubicBezTo>
                      <a:pt x="77" y="60"/>
                      <a:pt x="105" y="57"/>
                      <a:pt x="105" y="57"/>
                    </a:cubicBezTo>
                    <a:cubicBezTo>
                      <a:pt x="100" y="22"/>
                      <a:pt x="100" y="22"/>
                      <a:pt x="100" y="22"/>
                    </a:cubicBezTo>
                    <a:cubicBezTo>
                      <a:pt x="94" y="17"/>
                      <a:pt x="89" y="13"/>
                      <a:pt x="82" y="9"/>
                    </a:cubicBezTo>
                    <a:cubicBezTo>
                      <a:pt x="72" y="3"/>
                      <a:pt x="58" y="0"/>
                      <a:pt x="46" y="3"/>
                    </a:cubicBezTo>
                    <a:cubicBezTo>
                      <a:pt x="39" y="6"/>
                      <a:pt x="33" y="9"/>
                      <a:pt x="26" y="10"/>
                    </a:cubicBezTo>
                    <a:cubicBezTo>
                      <a:pt x="21" y="10"/>
                      <a:pt x="14" y="8"/>
                      <a:pt x="8" y="9"/>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62" name="Freeform 32"/>
              <p:cNvSpPr>
                <a:spLocks/>
              </p:cNvSpPr>
              <p:nvPr/>
            </p:nvSpPr>
            <p:spPr bwMode="auto">
              <a:xfrm>
                <a:off x="4770049" y="1220639"/>
                <a:ext cx="114923" cy="40777"/>
              </a:xfrm>
              <a:custGeom>
                <a:avLst/>
                <a:gdLst/>
                <a:ahLst/>
                <a:cxnLst>
                  <a:cxn ang="0">
                    <a:pos x="47" y="10"/>
                  </a:cxn>
                  <a:cxn ang="0">
                    <a:pos x="8" y="3"/>
                  </a:cxn>
                  <a:cxn ang="0">
                    <a:pos x="5" y="7"/>
                  </a:cxn>
                  <a:cxn ang="0">
                    <a:pos x="45" y="19"/>
                  </a:cxn>
                  <a:cxn ang="0">
                    <a:pos x="47" y="10"/>
                  </a:cxn>
                </a:cxnLst>
                <a:rect l="0" t="0" r="r" b="b"/>
                <a:pathLst>
                  <a:path w="60" h="21">
                    <a:moveTo>
                      <a:pt x="47" y="10"/>
                    </a:moveTo>
                    <a:cubicBezTo>
                      <a:pt x="47" y="10"/>
                      <a:pt x="16" y="6"/>
                      <a:pt x="8" y="3"/>
                    </a:cubicBezTo>
                    <a:cubicBezTo>
                      <a:pt x="0" y="0"/>
                      <a:pt x="1" y="6"/>
                      <a:pt x="5" y="7"/>
                    </a:cubicBezTo>
                    <a:cubicBezTo>
                      <a:pt x="10" y="8"/>
                      <a:pt x="30" y="16"/>
                      <a:pt x="45" y="19"/>
                    </a:cubicBezTo>
                    <a:cubicBezTo>
                      <a:pt x="60" y="21"/>
                      <a:pt x="47" y="10"/>
                      <a:pt x="47" y="10"/>
                    </a:cubicBezTo>
                    <a:close/>
                  </a:path>
                </a:pathLst>
              </a:custGeom>
              <a:solidFill>
                <a:srgbClr val="F5F6F6"/>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63" name="Freeform 162"/>
              <p:cNvSpPr/>
              <p:nvPr/>
            </p:nvSpPr>
            <p:spPr>
              <a:xfrm>
                <a:off x="4388736" y="1203391"/>
                <a:ext cx="589223" cy="105196"/>
              </a:xfrm>
              <a:custGeom>
                <a:avLst/>
                <a:gdLst>
                  <a:gd name="connsiteX0" fmla="*/ 0 w 501706"/>
                  <a:gd name="connsiteY0" fmla="*/ 0 h 105196"/>
                  <a:gd name="connsiteX1" fmla="*/ 501706 w 501706"/>
                  <a:gd name="connsiteY1" fmla="*/ 0 h 105196"/>
                  <a:gd name="connsiteX2" fmla="*/ 501706 w 501706"/>
                  <a:gd name="connsiteY2" fmla="*/ 105196 h 105196"/>
                  <a:gd name="connsiteX3" fmla="*/ 0 w 501706"/>
                  <a:gd name="connsiteY3" fmla="*/ 105196 h 105196"/>
                  <a:gd name="connsiteX4" fmla="*/ 0 w 501706"/>
                  <a:gd name="connsiteY4" fmla="*/ 0 h 105196"/>
                  <a:gd name="connsiteX0" fmla="*/ 6864 w 508570"/>
                  <a:gd name="connsiteY0" fmla="*/ 5844 h 111040"/>
                  <a:gd name="connsiteX1" fmla="*/ 508570 w 508570"/>
                  <a:gd name="connsiteY1" fmla="*/ 5844 h 111040"/>
                  <a:gd name="connsiteX2" fmla="*/ 508570 w 508570"/>
                  <a:gd name="connsiteY2" fmla="*/ 111040 h 111040"/>
                  <a:gd name="connsiteX3" fmla="*/ 6864 w 508570"/>
                  <a:gd name="connsiteY3" fmla="*/ 111040 h 111040"/>
                  <a:gd name="connsiteX4" fmla="*/ 6864 w 508570"/>
                  <a:gd name="connsiteY4" fmla="*/ 5844 h 111040"/>
                  <a:gd name="connsiteX5" fmla="*/ 0 w 508570"/>
                  <a:gd name="connsiteY5" fmla="*/ 75974 h 111040"/>
                  <a:gd name="connsiteX0" fmla="*/ 6864 w 508570"/>
                  <a:gd name="connsiteY0" fmla="*/ 5844 h 111040"/>
                  <a:gd name="connsiteX1" fmla="*/ 508570 w 508570"/>
                  <a:gd name="connsiteY1" fmla="*/ 5844 h 111040"/>
                  <a:gd name="connsiteX2" fmla="*/ 508570 w 508570"/>
                  <a:gd name="connsiteY2" fmla="*/ 111040 h 111040"/>
                  <a:gd name="connsiteX3" fmla="*/ 42250 w 508570"/>
                  <a:gd name="connsiteY3" fmla="*/ 109170 h 111040"/>
                  <a:gd name="connsiteX4" fmla="*/ 6864 w 508570"/>
                  <a:gd name="connsiteY4" fmla="*/ 111040 h 111040"/>
                  <a:gd name="connsiteX5" fmla="*/ 6864 w 508570"/>
                  <a:gd name="connsiteY5" fmla="*/ 5844 h 111040"/>
                  <a:gd name="connsiteX6" fmla="*/ 0 w 508570"/>
                  <a:gd name="connsiteY6" fmla="*/ 75974 h 111040"/>
                  <a:gd name="connsiteX7" fmla="*/ 6864 w 508570"/>
                  <a:gd name="connsiteY7" fmla="*/ 5844 h 111040"/>
                  <a:gd name="connsiteX0" fmla="*/ 6864 w 508570"/>
                  <a:gd name="connsiteY0" fmla="*/ 5844 h 111040"/>
                  <a:gd name="connsiteX1" fmla="*/ 508570 w 508570"/>
                  <a:gd name="connsiteY1" fmla="*/ 5844 h 111040"/>
                  <a:gd name="connsiteX2" fmla="*/ 508570 w 508570"/>
                  <a:gd name="connsiteY2" fmla="*/ 111040 h 111040"/>
                  <a:gd name="connsiteX3" fmla="*/ 42250 w 508570"/>
                  <a:gd name="connsiteY3" fmla="*/ 109170 h 111040"/>
                  <a:gd name="connsiteX4" fmla="*/ 3846 w 508570"/>
                  <a:gd name="connsiteY4" fmla="*/ 77844 h 111040"/>
                  <a:gd name="connsiteX5" fmla="*/ 6864 w 508570"/>
                  <a:gd name="connsiteY5" fmla="*/ 5844 h 111040"/>
                  <a:gd name="connsiteX6" fmla="*/ 0 w 508570"/>
                  <a:gd name="connsiteY6" fmla="*/ 75974 h 111040"/>
                  <a:gd name="connsiteX7" fmla="*/ 6864 w 508570"/>
                  <a:gd name="connsiteY7" fmla="*/ 5844 h 111040"/>
                  <a:gd name="connsiteX0" fmla="*/ 64203 w 565909"/>
                  <a:gd name="connsiteY0" fmla="*/ 5844 h 130295"/>
                  <a:gd name="connsiteX1" fmla="*/ 565909 w 565909"/>
                  <a:gd name="connsiteY1" fmla="*/ 5844 h 130295"/>
                  <a:gd name="connsiteX2" fmla="*/ 565909 w 565909"/>
                  <a:gd name="connsiteY2" fmla="*/ 111040 h 130295"/>
                  <a:gd name="connsiteX3" fmla="*/ 99589 w 565909"/>
                  <a:gd name="connsiteY3" fmla="*/ 109170 h 130295"/>
                  <a:gd name="connsiteX4" fmla="*/ 61185 w 565909"/>
                  <a:gd name="connsiteY4" fmla="*/ 77844 h 130295"/>
                  <a:gd name="connsiteX5" fmla="*/ 64203 w 565909"/>
                  <a:gd name="connsiteY5" fmla="*/ 5844 h 130295"/>
                  <a:gd name="connsiteX6" fmla="*/ 0 w 565909"/>
                  <a:gd name="connsiteY6" fmla="*/ 130295 h 130295"/>
                  <a:gd name="connsiteX7" fmla="*/ 64203 w 565909"/>
                  <a:gd name="connsiteY7" fmla="*/ 5844 h 130295"/>
                  <a:gd name="connsiteX0" fmla="*/ 3018 w 504724"/>
                  <a:gd name="connsiteY0" fmla="*/ 0 h 105196"/>
                  <a:gd name="connsiteX1" fmla="*/ 504724 w 504724"/>
                  <a:gd name="connsiteY1" fmla="*/ 0 h 105196"/>
                  <a:gd name="connsiteX2" fmla="*/ 504724 w 504724"/>
                  <a:gd name="connsiteY2" fmla="*/ 105196 h 105196"/>
                  <a:gd name="connsiteX3" fmla="*/ 38404 w 504724"/>
                  <a:gd name="connsiteY3" fmla="*/ 103326 h 105196"/>
                  <a:gd name="connsiteX4" fmla="*/ 0 w 504724"/>
                  <a:gd name="connsiteY4" fmla="*/ 72000 h 105196"/>
                  <a:gd name="connsiteX5" fmla="*/ 3018 w 504724"/>
                  <a:gd name="connsiteY5" fmla="*/ 0 h 105196"/>
                  <a:gd name="connsiteX6" fmla="*/ 3018 w 504724"/>
                  <a:gd name="connsiteY6" fmla="*/ 0 h 105196"/>
                  <a:gd name="connsiteX0" fmla="*/ 87517 w 589223"/>
                  <a:gd name="connsiteY0" fmla="*/ 0 h 105196"/>
                  <a:gd name="connsiteX1" fmla="*/ 589223 w 589223"/>
                  <a:gd name="connsiteY1" fmla="*/ 0 h 105196"/>
                  <a:gd name="connsiteX2" fmla="*/ 589223 w 589223"/>
                  <a:gd name="connsiteY2" fmla="*/ 105196 h 105196"/>
                  <a:gd name="connsiteX3" fmla="*/ 122903 w 589223"/>
                  <a:gd name="connsiteY3" fmla="*/ 103326 h 105196"/>
                  <a:gd name="connsiteX4" fmla="*/ 0 w 589223"/>
                  <a:gd name="connsiteY4" fmla="*/ 32768 h 105196"/>
                  <a:gd name="connsiteX5" fmla="*/ 87517 w 589223"/>
                  <a:gd name="connsiteY5" fmla="*/ 0 h 105196"/>
                  <a:gd name="connsiteX6" fmla="*/ 87517 w 589223"/>
                  <a:gd name="connsiteY6" fmla="*/ 0 h 10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23" h="105196">
                    <a:moveTo>
                      <a:pt x="87517" y="0"/>
                    </a:moveTo>
                    <a:lnTo>
                      <a:pt x="589223" y="0"/>
                    </a:lnTo>
                    <a:lnTo>
                      <a:pt x="589223" y="105196"/>
                    </a:lnTo>
                    <a:lnTo>
                      <a:pt x="122903" y="103326"/>
                    </a:lnTo>
                    <a:lnTo>
                      <a:pt x="0" y="32768"/>
                    </a:lnTo>
                    <a:lnTo>
                      <a:pt x="87517" y="0"/>
                    </a:lnTo>
                    <a:lnTo>
                      <a:pt x="87517"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grpSp>
        <p:sp>
          <p:nvSpPr>
            <p:cNvPr id="107" name="Line 39"/>
            <p:cNvSpPr>
              <a:spLocks noChangeShapeType="1"/>
            </p:cNvSpPr>
            <p:nvPr/>
          </p:nvSpPr>
          <p:spPr bwMode="auto">
            <a:xfrm flipH="1">
              <a:off x="6728891" y="3118792"/>
              <a:ext cx="7039" cy="7037"/>
            </a:xfrm>
            <a:prstGeom prst="line">
              <a:avLst/>
            </a:prstGeom>
            <a:noFill/>
            <a:ln w="9525">
              <a:noFill/>
              <a:round/>
              <a:headEnd/>
              <a:tailEnd/>
            </a:ln>
          </p:spPr>
          <p:txBody>
            <a:bodyPr vert="horz" wrap="square" lIns="121739" tIns="60869" rIns="121739" bIns="60869" numCol="1" anchor="t" anchorCtr="0" compatLnSpc="1">
              <a:prstTxWarp prst="textNoShape">
                <a:avLst/>
              </a:prstTxWarp>
            </a:bodyPr>
            <a:lstStyle/>
            <a:p>
              <a:pPr defTabSz="1217467"/>
              <a:endParaRPr lang="en-US" dirty="0">
                <a:solidFill>
                  <a:srgbClr val="000000"/>
                </a:solidFill>
              </a:endParaRPr>
            </a:p>
          </p:txBody>
        </p:sp>
        <p:sp>
          <p:nvSpPr>
            <p:cNvPr id="108" name="Line 40"/>
            <p:cNvSpPr>
              <a:spLocks noChangeShapeType="1"/>
            </p:cNvSpPr>
            <p:nvPr/>
          </p:nvSpPr>
          <p:spPr bwMode="auto">
            <a:xfrm flipH="1">
              <a:off x="6728891" y="3118792"/>
              <a:ext cx="7039" cy="7037"/>
            </a:xfrm>
            <a:prstGeom prst="line">
              <a:avLst/>
            </a:prstGeom>
            <a:noFill/>
            <a:ln w="9525">
              <a:noFill/>
              <a:round/>
              <a:headEnd/>
              <a:tailEnd/>
            </a:ln>
          </p:spPr>
          <p:txBody>
            <a:bodyPr vert="horz" wrap="square" lIns="121739" tIns="60869" rIns="121739" bIns="60869" numCol="1" anchor="t" anchorCtr="0" compatLnSpc="1">
              <a:prstTxWarp prst="textNoShape">
                <a:avLst/>
              </a:prstTxWarp>
            </a:bodyPr>
            <a:lstStyle/>
            <a:p>
              <a:pPr defTabSz="1217467"/>
              <a:endParaRPr lang="en-US" dirty="0">
                <a:solidFill>
                  <a:srgbClr val="000000"/>
                </a:solidFill>
              </a:endParaRPr>
            </a:p>
          </p:txBody>
        </p:sp>
        <p:sp>
          <p:nvSpPr>
            <p:cNvPr id="109" name="Freeform 54"/>
            <p:cNvSpPr>
              <a:spLocks/>
            </p:cNvSpPr>
            <p:nvPr/>
          </p:nvSpPr>
          <p:spPr bwMode="auto">
            <a:xfrm flipH="1">
              <a:off x="7087751" y="2985086"/>
              <a:ext cx="175936" cy="35193"/>
            </a:xfrm>
            <a:custGeom>
              <a:avLst/>
              <a:gdLst/>
              <a:ahLst/>
              <a:cxnLst>
                <a:cxn ang="0">
                  <a:pos x="47" y="0"/>
                </a:cxn>
                <a:cxn ang="0">
                  <a:pos x="4" y="4"/>
                </a:cxn>
                <a:cxn ang="0">
                  <a:pos x="2" y="9"/>
                </a:cxn>
                <a:cxn ang="0">
                  <a:pos x="42" y="9"/>
                </a:cxn>
                <a:cxn ang="0">
                  <a:pos x="47" y="0"/>
                </a:cxn>
              </a:cxnLst>
              <a:rect l="0" t="0" r="r" b="b"/>
              <a:pathLst>
                <a:path w="47" h="9">
                  <a:moveTo>
                    <a:pt x="47" y="0"/>
                  </a:moveTo>
                  <a:cubicBezTo>
                    <a:pt x="47" y="0"/>
                    <a:pt x="11" y="4"/>
                    <a:pt x="4" y="4"/>
                  </a:cubicBezTo>
                  <a:cubicBezTo>
                    <a:pt x="0" y="4"/>
                    <a:pt x="1" y="8"/>
                    <a:pt x="2" y="9"/>
                  </a:cubicBezTo>
                  <a:cubicBezTo>
                    <a:pt x="7" y="9"/>
                    <a:pt x="42" y="9"/>
                    <a:pt x="42" y="9"/>
                  </a:cubicBezTo>
                  <a:lnTo>
                    <a:pt x="47" y="0"/>
                  </a:lnTo>
                  <a:close/>
                </a:path>
              </a:pathLst>
            </a:custGeom>
            <a:solidFill>
              <a:srgbClr val="F5F6F6"/>
            </a:solidFill>
            <a:ln w="9525">
              <a:noFill/>
              <a:round/>
              <a:headEnd/>
              <a:tailEnd/>
            </a:ln>
          </p:spPr>
          <p:txBody>
            <a:bodyPr vert="horz" wrap="square" lIns="121739" tIns="60869" rIns="121739" bIns="60869" numCol="1" anchor="t" anchorCtr="0" compatLnSpc="1">
              <a:prstTxWarp prst="textNoShape">
                <a:avLst/>
              </a:prstTxWarp>
            </a:bodyPr>
            <a:lstStyle/>
            <a:p>
              <a:pPr defTabSz="1217467"/>
              <a:endParaRPr lang="en-US" dirty="0">
                <a:solidFill>
                  <a:srgbClr val="000000"/>
                </a:solidFill>
              </a:endParaRPr>
            </a:p>
          </p:txBody>
        </p:sp>
        <p:sp>
          <p:nvSpPr>
            <p:cNvPr id="110" name="Rectangle 109"/>
            <p:cNvSpPr/>
            <p:nvPr/>
          </p:nvSpPr>
          <p:spPr>
            <a:xfrm>
              <a:off x="4059707" y="1329630"/>
              <a:ext cx="4017140" cy="973537"/>
            </a:xfrm>
            <a:prstGeom prst="rect">
              <a:avLst/>
            </a:prstGeom>
          </p:spPr>
          <p:txBody>
            <a:bodyPr wrap="square" lIns="0" tIns="0" rIns="0" bIns="0" anchor="ctr" anchorCtr="0">
              <a:noAutofit/>
            </a:bodyPr>
            <a:lstStyle/>
            <a:p>
              <a:pPr algn="ctr" defTabSz="1217467">
                <a:lnSpc>
                  <a:spcPct val="95000"/>
                </a:lnSpc>
              </a:pPr>
              <a:r>
                <a:rPr lang="en-US" sz="1600" b="1" cap="all" dirty="0" smtClean="0"/>
                <a:t>Portals</a:t>
              </a:r>
            </a:p>
          </p:txBody>
        </p:sp>
        <p:grpSp>
          <p:nvGrpSpPr>
            <p:cNvPr id="11" name="Group 613"/>
            <p:cNvGrpSpPr/>
            <p:nvPr/>
          </p:nvGrpSpPr>
          <p:grpSpPr>
            <a:xfrm>
              <a:off x="4432307" y="2811616"/>
              <a:ext cx="648910" cy="852089"/>
              <a:chOff x="4704192" y="3306516"/>
              <a:chExt cx="717913" cy="942454"/>
            </a:xfrm>
          </p:grpSpPr>
          <p:sp>
            <p:nvSpPr>
              <p:cNvPr id="152" name="Freeform 37"/>
              <p:cNvSpPr>
                <a:spLocks/>
              </p:cNvSpPr>
              <p:nvPr/>
            </p:nvSpPr>
            <p:spPr bwMode="auto">
              <a:xfrm>
                <a:off x="4704192" y="3692260"/>
                <a:ext cx="717913" cy="556710"/>
              </a:xfrm>
              <a:custGeom>
                <a:avLst/>
                <a:gdLst>
                  <a:gd name="T0" fmla="*/ 432 w 454"/>
                  <a:gd name="T1" fmla="*/ 76 h 275"/>
                  <a:gd name="T2" fmla="*/ 408 w 454"/>
                  <a:gd name="T3" fmla="*/ 45 h 275"/>
                  <a:gd name="T4" fmla="*/ 294 w 454"/>
                  <a:gd name="T5" fmla="*/ 0 h 275"/>
                  <a:gd name="T6" fmla="*/ 258 w 454"/>
                  <a:gd name="T7" fmla="*/ 242 h 275"/>
                  <a:gd name="T8" fmla="*/ 244 w 454"/>
                  <a:gd name="T9" fmla="*/ 68 h 275"/>
                  <a:gd name="T10" fmla="*/ 260 w 454"/>
                  <a:gd name="T11" fmla="*/ 26 h 275"/>
                  <a:gd name="T12" fmla="*/ 194 w 454"/>
                  <a:gd name="T13" fmla="*/ 26 h 275"/>
                  <a:gd name="T14" fmla="*/ 210 w 454"/>
                  <a:gd name="T15" fmla="*/ 68 h 275"/>
                  <a:gd name="T16" fmla="*/ 195 w 454"/>
                  <a:gd name="T17" fmla="*/ 242 h 275"/>
                  <a:gd name="T18" fmla="*/ 159 w 454"/>
                  <a:gd name="T19" fmla="*/ 1 h 275"/>
                  <a:gd name="T20" fmla="*/ 41 w 454"/>
                  <a:gd name="T21" fmla="*/ 47 h 275"/>
                  <a:gd name="T22" fmla="*/ 23 w 454"/>
                  <a:gd name="T23" fmla="*/ 69 h 275"/>
                  <a:gd name="T24" fmla="*/ 0 w 454"/>
                  <a:gd name="T25" fmla="*/ 275 h 275"/>
                  <a:gd name="T26" fmla="*/ 194 w 454"/>
                  <a:gd name="T27" fmla="*/ 275 h 275"/>
                  <a:gd name="T28" fmla="*/ 201 w 454"/>
                  <a:gd name="T29" fmla="*/ 275 h 275"/>
                  <a:gd name="T30" fmla="*/ 251 w 454"/>
                  <a:gd name="T31" fmla="*/ 275 h 275"/>
                  <a:gd name="T32" fmla="*/ 260 w 454"/>
                  <a:gd name="T33" fmla="*/ 275 h 275"/>
                  <a:gd name="T34" fmla="*/ 454 w 454"/>
                  <a:gd name="T35" fmla="*/ 275 h 275"/>
                  <a:gd name="T36" fmla="*/ 432 w 454"/>
                  <a:gd name="T37" fmla="*/ 76 h 275"/>
                  <a:gd name="connsiteX0" fmla="*/ 9515 w 10000"/>
                  <a:gd name="connsiteY0" fmla="*/ 2764 h 10000"/>
                  <a:gd name="connsiteX1" fmla="*/ 8987 w 10000"/>
                  <a:gd name="connsiteY1" fmla="*/ 1636 h 10000"/>
                  <a:gd name="connsiteX2" fmla="*/ 6476 w 10000"/>
                  <a:gd name="connsiteY2" fmla="*/ 0 h 10000"/>
                  <a:gd name="connsiteX3" fmla="*/ 5683 w 10000"/>
                  <a:gd name="connsiteY3" fmla="*/ 8800 h 10000"/>
                  <a:gd name="connsiteX4" fmla="*/ 5374 w 10000"/>
                  <a:gd name="connsiteY4" fmla="*/ 2473 h 10000"/>
                  <a:gd name="connsiteX5" fmla="*/ 5727 w 10000"/>
                  <a:gd name="connsiteY5" fmla="*/ 945 h 10000"/>
                  <a:gd name="connsiteX6" fmla="*/ 4273 w 10000"/>
                  <a:gd name="connsiteY6" fmla="*/ 945 h 10000"/>
                  <a:gd name="connsiteX7" fmla="*/ 4626 w 10000"/>
                  <a:gd name="connsiteY7" fmla="*/ 2473 h 10000"/>
                  <a:gd name="connsiteX8" fmla="*/ 3502 w 10000"/>
                  <a:gd name="connsiteY8" fmla="*/ 36 h 10000"/>
                  <a:gd name="connsiteX9" fmla="*/ 903 w 10000"/>
                  <a:gd name="connsiteY9" fmla="*/ 1709 h 10000"/>
                  <a:gd name="connsiteX10" fmla="*/ 507 w 10000"/>
                  <a:gd name="connsiteY10" fmla="*/ 2509 h 10000"/>
                  <a:gd name="connsiteX11" fmla="*/ 0 w 10000"/>
                  <a:gd name="connsiteY11" fmla="*/ 10000 h 10000"/>
                  <a:gd name="connsiteX12" fmla="*/ 4273 w 10000"/>
                  <a:gd name="connsiteY12" fmla="*/ 10000 h 10000"/>
                  <a:gd name="connsiteX13" fmla="*/ 4427 w 10000"/>
                  <a:gd name="connsiteY13" fmla="*/ 10000 h 10000"/>
                  <a:gd name="connsiteX14" fmla="*/ 5529 w 10000"/>
                  <a:gd name="connsiteY14" fmla="*/ 10000 h 10000"/>
                  <a:gd name="connsiteX15" fmla="*/ 5727 w 10000"/>
                  <a:gd name="connsiteY15" fmla="*/ 10000 h 10000"/>
                  <a:gd name="connsiteX16" fmla="*/ 10000 w 10000"/>
                  <a:gd name="connsiteY16" fmla="*/ 10000 h 10000"/>
                  <a:gd name="connsiteX17" fmla="*/ 9515 w 10000"/>
                  <a:gd name="connsiteY17"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5727 w 10000"/>
                  <a:gd name="connsiteY4" fmla="*/ 945 h 10000"/>
                  <a:gd name="connsiteX5" fmla="*/ 4273 w 10000"/>
                  <a:gd name="connsiteY5" fmla="*/ 945 h 10000"/>
                  <a:gd name="connsiteX6" fmla="*/ 4626 w 10000"/>
                  <a:gd name="connsiteY6" fmla="*/ 2473 h 10000"/>
                  <a:gd name="connsiteX7" fmla="*/ 3502 w 10000"/>
                  <a:gd name="connsiteY7" fmla="*/ 36 h 10000"/>
                  <a:gd name="connsiteX8" fmla="*/ 903 w 10000"/>
                  <a:gd name="connsiteY8" fmla="*/ 1709 h 10000"/>
                  <a:gd name="connsiteX9" fmla="*/ 507 w 10000"/>
                  <a:gd name="connsiteY9" fmla="*/ 2509 h 10000"/>
                  <a:gd name="connsiteX10" fmla="*/ 0 w 10000"/>
                  <a:gd name="connsiteY10" fmla="*/ 10000 h 10000"/>
                  <a:gd name="connsiteX11" fmla="*/ 4273 w 10000"/>
                  <a:gd name="connsiteY11" fmla="*/ 10000 h 10000"/>
                  <a:gd name="connsiteX12" fmla="*/ 4427 w 10000"/>
                  <a:gd name="connsiteY12" fmla="*/ 10000 h 10000"/>
                  <a:gd name="connsiteX13" fmla="*/ 5529 w 10000"/>
                  <a:gd name="connsiteY13" fmla="*/ 10000 h 10000"/>
                  <a:gd name="connsiteX14" fmla="*/ 5727 w 10000"/>
                  <a:gd name="connsiteY14" fmla="*/ 10000 h 10000"/>
                  <a:gd name="connsiteX15" fmla="*/ 10000 w 10000"/>
                  <a:gd name="connsiteY15" fmla="*/ 10000 h 10000"/>
                  <a:gd name="connsiteX16" fmla="*/ 9515 w 10000"/>
                  <a:gd name="connsiteY16" fmla="*/ 2764 h 10000"/>
                  <a:gd name="connsiteX0" fmla="*/ 9515 w 10000"/>
                  <a:gd name="connsiteY0" fmla="*/ 2879 h 10115"/>
                  <a:gd name="connsiteX1" fmla="*/ 8987 w 10000"/>
                  <a:gd name="connsiteY1" fmla="*/ 1751 h 10115"/>
                  <a:gd name="connsiteX2" fmla="*/ 6476 w 10000"/>
                  <a:gd name="connsiteY2" fmla="*/ 115 h 10115"/>
                  <a:gd name="connsiteX3" fmla="*/ 5727 w 10000"/>
                  <a:gd name="connsiteY3" fmla="*/ 1060 h 10115"/>
                  <a:gd name="connsiteX4" fmla="*/ 4273 w 10000"/>
                  <a:gd name="connsiteY4" fmla="*/ 1060 h 10115"/>
                  <a:gd name="connsiteX5" fmla="*/ 4626 w 10000"/>
                  <a:gd name="connsiteY5" fmla="*/ 2588 h 10115"/>
                  <a:gd name="connsiteX6" fmla="*/ 3502 w 10000"/>
                  <a:gd name="connsiteY6" fmla="*/ 151 h 10115"/>
                  <a:gd name="connsiteX7" fmla="*/ 903 w 10000"/>
                  <a:gd name="connsiteY7" fmla="*/ 1824 h 10115"/>
                  <a:gd name="connsiteX8" fmla="*/ 507 w 10000"/>
                  <a:gd name="connsiteY8" fmla="*/ 2624 h 10115"/>
                  <a:gd name="connsiteX9" fmla="*/ 0 w 10000"/>
                  <a:gd name="connsiteY9" fmla="*/ 10115 h 10115"/>
                  <a:gd name="connsiteX10" fmla="*/ 4273 w 10000"/>
                  <a:gd name="connsiteY10" fmla="*/ 10115 h 10115"/>
                  <a:gd name="connsiteX11" fmla="*/ 4427 w 10000"/>
                  <a:gd name="connsiteY11" fmla="*/ 10115 h 10115"/>
                  <a:gd name="connsiteX12" fmla="*/ 5529 w 10000"/>
                  <a:gd name="connsiteY12" fmla="*/ 10115 h 10115"/>
                  <a:gd name="connsiteX13" fmla="*/ 5727 w 10000"/>
                  <a:gd name="connsiteY13" fmla="*/ 10115 h 10115"/>
                  <a:gd name="connsiteX14" fmla="*/ 10000 w 10000"/>
                  <a:gd name="connsiteY14" fmla="*/ 10115 h 10115"/>
                  <a:gd name="connsiteX15" fmla="*/ 9515 w 10000"/>
                  <a:gd name="connsiteY15" fmla="*/ 2879 h 10115"/>
                  <a:gd name="connsiteX0" fmla="*/ 9515 w 10000"/>
                  <a:gd name="connsiteY0" fmla="*/ 2879 h 10115"/>
                  <a:gd name="connsiteX1" fmla="*/ 8987 w 10000"/>
                  <a:gd name="connsiteY1" fmla="*/ 1751 h 10115"/>
                  <a:gd name="connsiteX2" fmla="*/ 6476 w 10000"/>
                  <a:gd name="connsiteY2" fmla="*/ 115 h 10115"/>
                  <a:gd name="connsiteX3" fmla="*/ 5727 w 10000"/>
                  <a:gd name="connsiteY3" fmla="*/ 1060 h 10115"/>
                  <a:gd name="connsiteX4" fmla="*/ 4273 w 10000"/>
                  <a:gd name="connsiteY4" fmla="*/ 1060 h 10115"/>
                  <a:gd name="connsiteX5" fmla="*/ 3502 w 10000"/>
                  <a:gd name="connsiteY5" fmla="*/ 151 h 10115"/>
                  <a:gd name="connsiteX6" fmla="*/ 903 w 10000"/>
                  <a:gd name="connsiteY6" fmla="*/ 1824 h 10115"/>
                  <a:gd name="connsiteX7" fmla="*/ 507 w 10000"/>
                  <a:gd name="connsiteY7" fmla="*/ 2624 h 10115"/>
                  <a:gd name="connsiteX8" fmla="*/ 0 w 10000"/>
                  <a:gd name="connsiteY8" fmla="*/ 10115 h 10115"/>
                  <a:gd name="connsiteX9" fmla="*/ 4273 w 10000"/>
                  <a:gd name="connsiteY9" fmla="*/ 10115 h 10115"/>
                  <a:gd name="connsiteX10" fmla="*/ 4427 w 10000"/>
                  <a:gd name="connsiteY10" fmla="*/ 10115 h 10115"/>
                  <a:gd name="connsiteX11" fmla="*/ 5529 w 10000"/>
                  <a:gd name="connsiteY11" fmla="*/ 10115 h 10115"/>
                  <a:gd name="connsiteX12" fmla="*/ 5727 w 10000"/>
                  <a:gd name="connsiteY12" fmla="*/ 10115 h 10115"/>
                  <a:gd name="connsiteX13" fmla="*/ 10000 w 10000"/>
                  <a:gd name="connsiteY13" fmla="*/ 10115 h 10115"/>
                  <a:gd name="connsiteX14" fmla="*/ 9515 w 10000"/>
                  <a:gd name="connsiteY14" fmla="*/ 2879 h 1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115">
                    <a:moveTo>
                      <a:pt x="9515" y="2879"/>
                    </a:moveTo>
                    <a:cubicBezTo>
                      <a:pt x="9515" y="2333"/>
                      <a:pt x="9295" y="1897"/>
                      <a:pt x="8987" y="1751"/>
                    </a:cubicBezTo>
                    <a:lnTo>
                      <a:pt x="6476" y="115"/>
                    </a:lnTo>
                    <a:cubicBezTo>
                      <a:pt x="5933" y="0"/>
                      <a:pt x="6094" y="903"/>
                      <a:pt x="5727" y="1060"/>
                    </a:cubicBezTo>
                    <a:lnTo>
                      <a:pt x="4273" y="1060"/>
                    </a:lnTo>
                    <a:cubicBezTo>
                      <a:pt x="3902" y="909"/>
                      <a:pt x="4064" y="24"/>
                      <a:pt x="3502" y="151"/>
                    </a:cubicBezTo>
                    <a:lnTo>
                      <a:pt x="903" y="1824"/>
                    </a:lnTo>
                    <a:cubicBezTo>
                      <a:pt x="705" y="1970"/>
                      <a:pt x="551" y="2260"/>
                      <a:pt x="507" y="2624"/>
                    </a:cubicBezTo>
                    <a:lnTo>
                      <a:pt x="0" y="10115"/>
                    </a:lnTo>
                    <a:lnTo>
                      <a:pt x="4273" y="10115"/>
                    </a:lnTo>
                    <a:lnTo>
                      <a:pt x="4427" y="10115"/>
                    </a:lnTo>
                    <a:lnTo>
                      <a:pt x="5529" y="10115"/>
                    </a:lnTo>
                    <a:lnTo>
                      <a:pt x="5727" y="10115"/>
                    </a:lnTo>
                    <a:lnTo>
                      <a:pt x="10000" y="10115"/>
                    </a:lnTo>
                    <a:cubicBezTo>
                      <a:pt x="9838" y="7703"/>
                      <a:pt x="9677" y="5291"/>
                      <a:pt x="9515" y="2879"/>
                    </a:cubicBezTo>
                    <a:close/>
                  </a:path>
                </a:pathLst>
              </a:custGeom>
              <a:solidFill>
                <a:schemeClr val="tx1">
                  <a:lumMod val="50000"/>
                  <a:lumOff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153" name="Freeform 38"/>
              <p:cNvSpPr>
                <a:spLocks/>
              </p:cNvSpPr>
              <p:nvPr/>
            </p:nvSpPr>
            <p:spPr bwMode="auto">
              <a:xfrm>
                <a:off x="4935022" y="3306516"/>
                <a:ext cx="256253" cy="379362"/>
              </a:xfrm>
              <a:custGeom>
                <a:avLst/>
                <a:gdLst>
                  <a:gd name="T0" fmla="*/ 19 w 162"/>
                  <a:gd name="T1" fmla="*/ 173 h 240"/>
                  <a:gd name="T2" fmla="*/ 81 w 162"/>
                  <a:gd name="T3" fmla="*/ 237 h 240"/>
                  <a:gd name="T4" fmla="*/ 144 w 162"/>
                  <a:gd name="T5" fmla="*/ 171 h 240"/>
                  <a:gd name="T6" fmla="*/ 144 w 162"/>
                  <a:gd name="T7" fmla="*/ 171 h 240"/>
                  <a:gd name="T8" fmla="*/ 144 w 162"/>
                  <a:gd name="T9" fmla="*/ 159 h 240"/>
                  <a:gd name="T10" fmla="*/ 162 w 162"/>
                  <a:gd name="T11" fmla="*/ 145 h 240"/>
                  <a:gd name="T12" fmla="*/ 162 w 162"/>
                  <a:gd name="T13" fmla="*/ 80 h 240"/>
                  <a:gd name="T14" fmla="*/ 92 w 162"/>
                  <a:gd name="T15" fmla="*/ 16 h 240"/>
                  <a:gd name="T16" fmla="*/ 87 w 162"/>
                  <a:gd name="T17" fmla="*/ 10 h 240"/>
                  <a:gd name="T18" fmla="*/ 87 w 162"/>
                  <a:gd name="T19" fmla="*/ 0 h 240"/>
                  <a:gd name="T20" fmla="*/ 0 w 162"/>
                  <a:gd name="T21" fmla="*/ 75 h 240"/>
                  <a:gd name="T22" fmla="*/ 0 w 162"/>
                  <a:gd name="T23" fmla="*/ 144 h 240"/>
                  <a:gd name="T24" fmla="*/ 19 w 162"/>
                  <a:gd name="T25" fmla="*/ 159 h 240"/>
                  <a:gd name="T26" fmla="*/ 19 w 162"/>
                  <a:gd name="T27" fmla="*/ 17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240">
                    <a:moveTo>
                      <a:pt x="19" y="173"/>
                    </a:moveTo>
                    <a:cubicBezTo>
                      <a:pt x="28" y="240"/>
                      <a:pt x="81" y="237"/>
                      <a:pt x="81" y="237"/>
                    </a:cubicBezTo>
                    <a:cubicBezTo>
                      <a:pt x="81" y="237"/>
                      <a:pt x="136" y="240"/>
                      <a:pt x="144" y="171"/>
                    </a:cubicBezTo>
                    <a:cubicBezTo>
                      <a:pt x="144" y="171"/>
                      <a:pt x="144" y="171"/>
                      <a:pt x="144" y="171"/>
                    </a:cubicBezTo>
                    <a:cubicBezTo>
                      <a:pt x="144" y="159"/>
                      <a:pt x="144" y="159"/>
                      <a:pt x="144" y="159"/>
                    </a:cubicBezTo>
                    <a:cubicBezTo>
                      <a:pt x="162" y="145"/>
                      <a:pt x="162" y="145"/>
                      <a:pt x="162" y="145"/>
                    </a:cubicBezTo>
                    <a:cubicBezTo>
                      <a:pt x="162" y="80"/>
                      <a:pt x="162" y="80"/>
                      <a:pt x="162" y="80"/>
                    </a:cubicBezTo>
                    <a:cubicBezTo>
                      <a:pt x="161" y="49"/>
                      <a:pt x="131" y="16"/>
                      <a:pt x="92" y="16"/>
                    </a:cubicBezTo>
                    <a:cubicBezTo>
                      <a:pt x="88" y="16"/>
                      <a:pt x="86" y="14"/>
                      <a:pt x="87" y="10"/>
                    </a:cubicBezTo>
                    <a:cubicBezTo>
                      <a:pt x="87" y="0"/>
                      <a:pt x="87" y="0"/>
                      <a:pt x="87" y="0"/>
                    </a:cubicBezTo>
                    <a:cubicBezTo>
                      <a:pt x="0" y="4"/>
                      <a:pt x="0" y="75"/>
                      <a:pt x="0" y="75"/>
                    </a:cubicBezTo>
                    <a:cubicBezTo>
                      <a:pt x="0" y="144"/>
                      <a:pt x="0" y="144"/>
                      <a:pt x="0" y="144"/>
                    </a:cubicBezTo>
                    <a:cubicBezTo>
                      <a:pt x="19" y="159"/>
                      <a:pt x="19" y="159"/>
                      <a:pt x="19" y="159"/>
                    </a:cubicBezTo>
                    <a:lnTo>
                      <a:pt x="19" y="173"/>
                    </a:lnTo>
                    <a:close/>
                  </a:path>
                </a:pathLst>
              </a:custGeom>
              <a:solidFill>
                <a:schemeClr val="tx1">
                  <a:lumMod val="50000"/>
                  <a:lumOff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grpSp>
        <p:sp>
          <p:nvSpPr>
            <p:cNvPr id="121" name="Text Box 44"/>
            <p:cNvSpPr txBox="1">
              <a:spLocks noChangeArrowheads="1"/>
            </p:cNvSpPr>
            <p:nvPr/>
          </p:nvSpPr>
          <p:spPr bwMode="gray">
            <a:xfrm>
              <a:off x="4143864" y="3736496"/>
              <a:ext cx="1185360" cy="376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739" tIns="60869" rIns="121739" bIns="60869"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defTabSz="1217467" eaLnBrk="1" hangingPunct="1">
                <a:lnSpc>
                  <a:spcPct val="85000"/>
                </a:lnSpc>
              </a:pPr>
              <a:r>
                <a:rPr lang="en-US" sz="1000" b="1" dirty="0" smtClean="0">
                  <a:solidFill>
                    <a:srgbClr val="000000">
                      <a:lumMod val="65000"/>
                      <a:lumOff val="35000"/>
                    </a:srgbClr>
                  </a:solidFill>
                </a:rPr>
                <a:t>KNOWLEDGE</a:t>
              </a:r>
            </a:p>
            <a:p>
              <a:pPr algn="ctr" defTabSz="1217467" eaLnBrk="1" hangingPunct="1">
                <a:lnSpc>
                  <a:spcPct val="85000"/>
                </a:lnSpc>
              </a:pPr>
              <a:r>
                <a:rPr lang="en-US" sz="1000" b="1" dirty="0" smtClean="0">
                  <a:solidFill>
                    <a:srgbClr val="000000">
                      <a:lumMod val="65000"/>
                      <a:lumOff val="35000"/>
                    </a:srgbClr>
                  </a:solidFill>
                </a:rPr>
                <a:t>WORKER</a:t>
              </a:r>
              <a:endParaRPr lang="en-US" sz="1000" b="1" dirty="0">
                <a:solidFill>
                  <a:srgbClr val="000000">
                    <a:lumMod val="65000"/>
                    <a:lumOff val="35000"/>
                  </a:srgbClr>
                </a:solidFill>
              </a:endParaRPr>
            </a:p>
          </p:txBody>
        </p:sp>
        <p:grpSp>
          <p:nvGrpSpPr>
            <p:cNvPr id="12" name="Group 152"/>
            <p:cNvGrpSpPr/>
            <p:nvPr/>
          </p:nvGrpSpPr>
          <p:grpSpPr>
            <a:xfrm>
              <a:off x="4894144" y="2079330"/>
              <a:ext cx="2335420" cy="2836183"/>
              <a:chOff x="3671562" y="1145800"/>
              <a:chExt cx="1752021" cy="2127137"/>
            </a:xfrm>
          </p:grpSpPr>
          <p:grpSp>
            <p:nvGrpSpPr>
              <p:cNvPr id="13" name="Group 165"/>
              <p:cNvGrpSpPr/>
              <p:nvPr/>
            </p:nvGrpSpPr>
            <p:grpSpPr>
              <a:xfrm>
                <a:off x="4541522" y="2657935"/>
                <a:ext cx="107005" cy="186999"/>
                <a:chOff x="4590382" y="3333566"/>
                <a:chExt cx="107005" cy="186999"/>
              </a:xfrm>
              <a:solidFill>
                <a:schemeClr val="bg1">
                  <a:lumMod val="50000"/>
                </a:schemeClr>
              </a:solidFill>
            </p:grpSpPr>
            <p:sp>
              <p:nvSpPr>
                <p:cNvPr id="150" name="Down Arrow 149"/>
                <p:cNvSpPr/>
                <p:nvPr/>
              </p:nvSpPr>
              <p:spPr>
                <a:xfrm>
                  <a:off x="4590382" y="3423289"/>
                  <a:ext cx="107005" cy="9727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sp>
              <p:nvSpPr>
                <p:cNvPr id="151" name="Down Arrow 150"/>
                <p:cNvSpPr/>
                <p:nvPr/>
              </p:nvSpPr>
              <p:spPr>
                <a:xfrm flipV="1">
                  <a:off x="4590382" y="3333566"/>
                  <a:ext cx="107005" cy="9727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grpSp>
          <p:pic>
            <p:nvPicPr>
              <p:cNvPr id="129" name="Picture 128" descr="Cloud_Red.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48058" y="1361837"/>
                <a:ext cx="377927" cy="250177"/>
              </a:xfrm>
              <a:prstGeom prst="rect">
                <a:avLst/>
              </a:prstGeom>
              <a:effectLst>
                <a:reflection blurRad="6350" stA="52000" endA="300" endPos="35000" dir="5400000" sy="-100000" algn="bl" rotWithShape="0"/>
              </a:effectLst>
            </p:spPr>
          </p:pic>
          <p:sp>
            <p:nvSpPr>
              <p:cNvPr id="139" name="TextBox 138"/>
              <p:cNvSpPr txBox="1">
                <a:spLocks noChangeArrowheads="1"/>
              </p:cNvSpPr>
              <p:nvPr/>
            </p:nvSpPr>
            <p:spPr bwMode="auto">
              <a:xfrm>
                <a:off x="3671562" y="1198475"/>
                <a:ext cx="739896" cy="193257"/>
              </a:xfrm>
              <a:prstGeom prst="rect">
                <a:avLst/>
              </a:prstGeom>
              <a:noFill/>
              <a:ln w="9525">
                <a:noFill/>
                <a:miter lim="800000"/>
                <a:headEnd/>
                <a:tailEnd/>
              </a:ln>
            </p:spPr>
            <p:txBody>
              <a:bodyPr wrap="square" anchor="ctr" anchorCtr="0">
                <a:prstTxWarp prst="textNoShape">
                  <a:avLst/>
                </a:prstTxWarp>
                <a:spAutoFit/>
              </a:bodyPr>
              <a:lstStyle/>
              <a:p>
                <a:pPr algn="ctr" defTabSz="1217467">
                  <a:lnSpc>
                    <a:spcPts val="1466"/>
                  </a:lnSpc>
                </a:pPr>
                <a:r>
                  <a:rPr lang="en-US" sz="900" b="1" dirty="0" smtClean="0"/>
                  <a:t>Cloud Apps</a:t>
                </a:r>
                <a:endParaRPr lang="en-US" sz="900" b="1" dirty="0"/>
              </a:p>
            </p:txBody>
          </p:sp>
          <p:sp>
            <p:nvSpPr>
              <p:cNvPr id="142" name="TextBox 141"/>
              <p:cNvSpPr txBox="1">
                <a:spLocks noChangeArrowheads="1"/>
              </p:cNvSpPr>
              <p:nvPr/>
            </p:nvSpPr>
            <p:spPr bwMode="auto">
              <a:xfrm>
                <a:off x="4068266" y="2809754"/>
                <a:ext cx="1055167" cy="193257"/>
              </a:xfrm>
              <a:prstGeom prst="rect">
                <a:avLst/>
              </a:prstGeom>
              <a:noFill/>
              <a:ln w="9525">
                <a:noFill/>
                <a:miter lim="800000"/>
                <a:headEnd/>
                <a:tailEnd/>
              </a:ln>
            </p:spPr>
            <p:txBody>
              <a:bodyPr wrap="square" anchor="ctr" anchorCtr="0">
                <a:prstTxWarp prst="textNoShape">
                  <a:avLst/>
                </a:prstTxWarp>
                <a:spAutoFit/>
              </a:bodyPr>
              <a:lstStyle/>
              <a:p>
                <a:pPr algn="ctr" defTabSz="1217467">
                  <a:lnSpc>
                    <a:spcPts val="1466"/>
                  </a:lnSpc>
                </a:pPr>
                <a:r>
                  <a:rPr lang="en-US" sz="900" b="1" dirty="0" smtClean="0"/>
                  <a:t>On Premise Apps</a:t>
                </a:r>
                <a:endParaRPr lang="en-US" sz="900" b="1" dirty="0"/>
              </a:p>
            </p:txBody>
          </p:sp>
          <p:pic>
            <p:nvPicPr>
              <p:cNvPr id="143" name="Picture 27"/>
              <p:cNvPicPr>
                <a:picLocks noChangeArrowheads="1"/>
              </p:cNvPicPr>
              <p:nvPr/>
            </p:nvPicPr>
            <p:blipFill>
              <a:blip r:embed="rId3" cstate="print"/>
              <a:srcRect/>
              <a:stretch>
                <a:fillRect/>
              </a:stretch>
            </p:blipFill>
            <p:spPr bwMode="auto">
              <a:xfrm>
                <a:off x="4449695" y="3004481"/>
                <a:ext cx="259431" cy="268456"/>
              </a:xfrm>
              <a:prstGeom prst="rect">
                <a:avLst/>
              </a:prstGeom>
              <a:noFill/>
              <a:ln w="12700">
                <a:noFill/>
                <a:miter lim="800000"/>
                <a:headEnd/>
                <a:tailEnd/>
              </a:ln>
              <a:effectLst>
                <a:outerShdw blurRad="76200" dir="18900000" sy="23000" kx="-1200000" algn="bl" rotWithShape="0">
                  <a:prstClr val="black">
                    <a:alpha val="20000"/>
                  </a:prstClr>
                </a:outerShdw>
              </a:effectLst>
            </p:spPr>
          </p:pic>
          <p:pic>
            <p:nvPicPr>
              <p:cNvPr id="144" name="Picture 143" descr="Device_iPad_Red.png"/>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46805" y="1310365"/>
                <a:ext cx="188448" cy="340038"/>
              </a:xfrm>
              <a:prstGeom prst="rect">
                <a:avLst/>
              </a:prstGeom>
              <a:effectLst>
                <a:reflection blurRad="6350" stA="35000" endA="300" endPos="30000" dist="38100" dir="5400000" sy="-100000" algn="bl" rotWithShape="0"/>
              </a:effectLst>
            </p:spPr>
          </p:pic>
          <p:pic>
            <p:nvPicPr>
              <p:cNvPr id="145" name="Picture 144" descr="Cloud_Grey.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36942" y="1388870"/>
                <a:ext cx="231660" cy="174729"/>
              </a:xfrm>
              <a:prstGeom prst="rect">
                <a:avLst/>
              </a:prstGeom>
            </p:spPr>
          </p:pic>
          <p:sp>
            <p:nvSpPr>
              <p:cNvPr id="146" name="TextBox 145"/>
              <p:cNvSpPr txBox="1">
                <a:spLocks noChangeArrowheads="1"/>
              </p:cNvSpPr>
              <p:nvPr/>
            </p:nvSpPr>
            <p:spPr bwMode="auto">
              <a:xfrm>
                <a:off x="4662389" y="1145800"/>
                <a:ext cx="761194" cy="193257"/>
              </a:xfrm>
              <a:prstGeom prst="rect">
                <a:avLst/>
              </a:prstGeom>
              <a:noFill/>
              <a:ln w="9525">
                <a:noFill/>
                <a:miter lim="800000"/>
                <a:headEnd/>
                <a:tailEnd/>
              </a:ln>
            </p:spPr>
            <p:txBody>
              <a:bodyPr wrap="square" anchor="ctr" anchorCtr="0">
                <a:prstTxWarp prst="textNoShape">
                  <a:avLst/>
                </a:prstTxWarp>
                <a:spAutoFit/>
              </a:bodyPr>
              <a:lstStyle/>
              <a:p>
                <a:pPr algn="ctr" defTabSz="1217467">
                  <a:lnSpc>
                    <a:spcPts val="1466"/>
                  </a:lnSpc>
                </a:pPr>
                <a:r>
                  <a:rPr lang="en-US" sz="900" b="1" dirty="0" smtClean="0"/>
                  <a:t>Mobile Apps</a:t>
                </a:r>
                <a:endParaRPr lang="en-US" sz="900" b="1" dirty="0"/>
              </a:p>
            </p:txBody>
          </p:sp>
          <p:grpSp>
            <p:nvGrpSpPr>
              <p:cNvPr id="14" name="Group 165"/>
              <p:cNvGrpSpPr/>
              <p:nvPr/>
            </p:nvGrpSpPr>
            <p:grpSpPr>
              <a:xfrm>
                <a:off x="4498478" y="1316582"/>
                <a:ext cx="107005" cy="186999"/>
                <a:chOff x="4590382" y="3333566"/>
                <a:chExt cx="107005" cy="186999"/>
              </a:xfrm>
              <a:solidFill>
                <a:schemeClr val="bg1">
                  <a:lumMod val="50000"/>
                </a:schemeClr>
              </a:solidFill>
            </p:grpSpPr>
            <p:sp>
              <p:nvSpPr>
                <p:cNvPr id="148" name="Down Arrow 147"/>
                <p:cNvSpPr/>
                <p:nvPr/>
              </p:nvSpPr>
              <p:spPr>
                <a:xfrm>
                  <a:off x="4590382" y="3423289"/>
                  <a:ext cx="107005" cy="9727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sp>
              <p:nvSpPr>
                <p:cNvPr id="149" name="Down Arrow 148"/>
                <p:cNvSpPr/>
                <p:nvPr/>
              </p:nvSpPr>
              <p:spPr>
                <a:xfrm flipV="1">
                  <a:off x="4590382" y="3333566"/>
                  <a:ext cx="107005" cy="9727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grpSp>
        </p:grpSp>
      </p:grpSp>
      <p:sp>
        <p:nvSpPr>
          <p:cNvPr id="178" name="Content Placeholder 2"/>
          <p:cNvSpPr txBox="1">
            <a:spLocks/>
          </p:cNvSpPr>
          <p:nvPr/>
        </p:nvSpPr>
        <p:spPr bwMode="auto">
          <a:xfrm>
            <a:off x="6323012" y="5029200"/>
            <a:ext cx="51816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28591" indent="-228591" eaLnBrk="0" hangingPunct="0">
              <a:lnSpc>
                <a:spcPct val="90000"/>
              </a:lnSpc>
              <a:spcBef>
                <a:spcPts val="1200"/>
              </a:spcBef>
              <a:buClr>
                <a:schemeClr val="tx1"/>
              </a:buClr>
              <a:buFont typeface="Arial" pitchFamily="34" charset="0"/>
              <a:buChar char="•"/>
            </a:pPr>
            <a:r>
              <a:rPr lang="en-US" sz="1600" dirty="0" smtClean="0">
                <a:solidFill>
                  <a:srgbClr val="5E5F60"/>
                </a:solidFill>
                <a:latin typeface="Calibri" pitchFamily="34" charset="0"/>
                <a:cs typeface="Calibri" pitchFamily="34" charset="0"/>
                <a:sym typeface="Arial" charset="0"/>
              </a:rPr>
              <a:t>Targeted content delivery based upon user </a:t>
            </a:r>
            <a:r>
              <a:rPr lang="en-US" sz="1600" dirty="0" smtClean="0">
                <a:solidFill>
                  <a:srgbClr val="5E5F60"/>
                </a:solidFill>
                <a:latin typeface="Calibri" pitchFamily="34" charset="0"/>
                <a:cs typeface="Calibri" pitchFamily="34" charset="0"/>
                <a:sym typeface="Arial" charset="0"/>
              </a:rPr>
              <a:t>and </a:t>
            </a:r>
            <a:r>
              <a:rPr lang="en-US" sz="1600" dirty="0" smtClean="0">
                <a:solidFill>
                  <a:srgbClr val="5E5F60"/>
                </a:solidFill>
                <a:latin typeface="Calibri" pitchFamily="34" charset="0"/>
                <a:cs typeface="Calibri" pitchFamily="34" charset="0"/>
                <a:sym typeface="Arial" charset="0"/>
              </a:rPr>
              <a:t>social interactions</a:t>
            </a:r>
          </a:p>
          <a:p>
            <a:pPr marL="228591" indent="-228591" eaLnBrk="0" hangingPunct="0">
              <a:lnSpc>
                <a:spcPct val="90000"/>
              </a:lnSpc>
              <a:spcBef>
                <a:spcPts val="1200"/>
              </a:spcBef>
              <a:buClr>
                <a:schemeClr val="tx1"/>
              </a:buClr>
              <a:buFont typeface="Arial" pitchFamily="34" charset="0"/>
              <a:buChar char="•"/>
            </a:pPr>
            <a:r>
              <a:rPr lang="en-US" sz="1600" dirty="0" smtClean="0">
                <a:solidFill>
                  <a:srgbClr val="5E5F60"/>
                </a:solidFill>
                <a:latin typeface="Calibri" pitchFamily="34" charset="0"/>
                <a:cs typeface="Calibri" pitchFamily="34" charset="0"/>
                <a:sym typeface="Arial" charset="0"/>
              </a:rPr>
              <a:t>Online social interactivity </a:t>
            </a:r>
            <a:r>
              <a:rPr lang="en-US" sz="1600" dirty="0" smtClean="0">
                <a:solidFill>
                  <a:srgbClr val="5E5F60"/>
                </a:solidFill>
                <a:latin typeface="Calibri" pitchFamily="34" charset="0"/>
                <a:cs typeface="Calibri" pitchFamily="34" charset="0"/>
                <a:sym typeface="Arial" charset="0"/>
              </a:rPr>
              <a:t>and</a:t>
            </a:r>
            <a:r>
              <a:rPr lang="en-US" sz="1600" dirty="0" smtClean="0">
                <a:solidFill>
                  <a:srgbClr val="5E5F60"/>
                </a:solidFill>
                <a:latin typeface="Calibri" pitchFamily="34" charset="0"/>
                <a:cs typeface="Calibri" pitchFamily="34" charset="0"/>
                <a:sym typeface="Arial" charset="0"/>
              </a:rPr>
              <a:t> </a:t>
            </a:r>
            <a:r>
              <a:rPr lang="en-US" sz="1600" dirty="0" smtClean="0">
                <a:solidFill>
                  <a:srgbClr val="5E5F60"/>
                </a:solidFill>
                <a:latin typeface="Calibri" pitchFamily="34" charset="0"/>
                <a:cs typeface="Calibri" pitchFamily="34" charset="0"/>
                <a:sym typeface="Arial" charset="0"/>
              </a:rPr>
              <a:t>social media integration</a:t>
            </a:r>
          </a:p>
        </p:txBody>
      </p:sp>
      <p:grpSp>
        <p:nvGrpSpPr>
          <p:cNvPr id="15" name="Group 326"/>
          <p:cNvGrpSpPr>
            <a:grpSpLocks noChangeAspect="1"/>
          </p:cNvGrpSpPr>
          <p:nvPr/>
        </p:nvGrpSpPr>
        <p:grpSpPr>
          <a:xfrm>
            <a:off x="6721329" y="1253503"/>
            <a:ext cx="4097483" cy="3547098"/>
            <a:chOff x="6725472" y="990600"/>
            <a:chExt cx="4017140" cy="3477546"/>
          </a:xfrm>
        </p:grpSpPr>
        <p:sp>
          <p:nvSpPr>
            <p:cNvPr id="279" name="Text Box 44"/>
            <p:cNvSpPr txBox="1">
              <a:spLocks noChangeArrowheads="1"/>
            </p:cNvSpPr>
            <p:nvPr/>
          </p:nvSpPr>
          <p:spPr bwMode="gray">
            <a:xfrm>
              <a:off x="9457629" y="3380117"/>
              <a:ext cx="1144926" cy="255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739" tIns="60869" rIns="121739" bIns="60869"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defTabSz="1217467" eaLnBrk="1" hangingPunct="1">
                <a:lnSpc>
                  <a:spcPct val="85000"/>
                </a:lnSpc>
              </a:pPr>
              <a:r>
                <a:rPr lang="en-US" sz="1000" b="1" dirty="0" smtClean="0">
                  <a:solidFill>
                    <a:srgbClr val="000000">
                      <a:lumMod val="65000"/>
                      <a:lumOff val="35000"/>
                    </a:srgbClr>
                  </a:solidFill>
                </a:rPr>
                <a:t>CUSTOMERS</a:t>
              </a:r>
              <a:endParaRPr lang="en-US" sz="1000" b="1" dirty="0">
                <a:solidFill>
                  <a:srgbClr val="000000">
                    <a:lumMod val="65000"/>
                    <a:lumOff val="35000"/>
                  </a:srgbClr>
                </a:solidFill>
              </a:endParaRPr>
            </a:p>
          </p:txBody>
        </p:sp>
        <p:sp>
          <p:nvSpPr>
            <p:cNvPr id="280" name="Text Box 44"/>
            <p:cNvSpPr txBox="1">
              <a:spLocks noChangeArrowheads="1"/>
            </p:cNvSpPr>
            <p:nvPr/>
          </p:nvSpPr>
          <p:spPr bwMode="gray">
            <a:xfrm flipH="1">
              <a:off x="6805187" y="3380117"/>
              <a:ext cx="1144926" cy="255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739" tIns="60869" rIns="121739" bIns="60869"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defTabSz="1217467" eaLnBrk="1" hangingPunct="1">
                <a:lnSpc>
                  <a:spcPct val="85000"/>
                </a:lnSpc>
              </a:pPr>
              <a:r>
                <a:rPr lang="en-US" sz="1000" b="1" dirty="0" smtClean="0">
                  <a:solidFill>
                    <a:srgbClr val="000000">
                      <a:lumMod val="65000"/>
                      <a:lumOff val="35000"/>
                    </a:srgbClr>
                  </a:solidFill>
                </a:rPr>
                <a:t>MARKETERS</a:t>
              </a:r>
              <a:endParaRPr lang="en-US" sz="1000" b="1" dirty="0">
                <a:solidFill>
                  <a:srgbClr val="000000">
                    <a:lumMod val="65000"/>
                    <a:lumOff val="35000"/>
                  </a:srgbClr>
                </a:solidFill>
              </a:endParaRPr>
            </a:p>
          </p:txBody>
        </p:sp>
        <p:grpSp>
          <p:nvGrpSpPr>
            <p:cNvPr id="16" name="Group 533"/>
            <p:cNvGrpSpPr/>
            <p:nvPr/>
          </p:nvGrpSpPr>
          <p:grpSpPr>
            <a:xfrm>
              <a:off x="8029384" y="2181946"/>
              <a:ext cx="1552852" cy="1498112"/>
              <a:chOff x="6684267" y="2305073"/>
              <a:chExt cx="1164942" cy="1123584"/>
            </a:xfrm>
          </p:grpSpPr>
          <p:sp>
            <p:nvSpPr>
              <p:cNvPr id="282" name="Oval 84"/>
              <p:cNvSpPr>
                <a:spLocks noChangeArrowheads="1"/>
              </p:cNvSpPr>
              <p:nvPr/>
            </p:nvSpPr>
            <p:spPr bwMode="auto">
              <a:xfrm>
                <a:off x="6908634" y="2509398"/>
                <a:ext cx="716738" cy="717189"/>
              </a:xfrm>
              <a:prstGeom prst="ellipse">
                <a:avLst/>
              </a:prstGeom>
              <a:solidFill>
                <a:srgbClr val="46464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283" name="Freeform 85"/>
              <p:cNvSpPr>
                <a:spLocks/>
              </p:cNvSpPr>
              <p:nvPr/>
            </p:nvSpPr>
            <p:spPr bwMode="auto">
              <a:xfrm>
                <a:off x="6915606" y="2516371"/>
                <a:ext cx="702795" cy="70347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284" name="Freeform 86"/>
              <p:cNvSpPr>
                <a:spLocks/>
              </p:cNvSpPr>
              <p:nvPr/>
            </p:nvSpPr>
            <p:spPr bwMode="auto">
              <a:xfrm>
                <a:off x="6880522" y="2481287"/>
                <a:ext cx="772962" cy="773638"/>
              </a:xfrm>
              <a:custGeom>
                <a:avLst/>
                <a:gdLst>
                  <a:gd name="T0" fmla="*/ 1454 w 1455"/>
                  <a:gd name="T1" fmla="*/ 725 h 1456"/>
                  <a:gd name="T2" fmla="*/ 730 w 1455"/>
                  <a:gd name="T3" fmla="*/ 1454 h 1456"/>
                  <a:gd name="T4" fmla="*/ 1 w 1455"/>
                  <a:gd name="T5" fmla="*/ 730 h 1456"/>
                  <a:gd name="T6" fmla="*/ 725 w 1455"/>
                  <a:gd name="T7" fmla="*/ 1 h 1456"/>
                  <a:gd name="T8" fmla="*/ 1454 w 1455"/>
                  <a:gd name="T9" fmla="*/ 725 h 1456"/>
                </a:gdLst>
                <a:ahLst/>
                <a:cxnLst>
                  <a:cxn ang="0">
                    <a:pos x="T0" y="T1"/>
                  </a:cxn>
                  <a:cxn ang="0">
                    <a:pos x="T2" y="T3"/>
                  </a:cxn>
                  <a:cxn ang="0">
                    <a:pos x="T4" y="T5"/>
                  </a:cxn>
                  <a:cxn ang="0">
                    <a:pos x="T6" y="T7"/>
                  </a:cxn>
                  <a:cxn ang="0">
                    <a:pos x="T8" y="T9"/>
                  </a:cxn>
                </a:cxnLst>
                <a:rect l="0" t="0" r="r" b="b"/>
                <a:pathLst>
                  <a:path w="1455" h="1456">
                    <a:moveTo>
                      <a:pt x="1454" y="725"/>
                    </a:moveTo>
                    <a:cubicBezTo>
                      <a:pt x="1455" y="1127"/>
                      <a:pt x="1131" y="1453"/>
                      <a:pt x="730" y="1454"/>
                    </a:cubicBezTo>
                    <a:cubicBezTo>
                      <a:pt x="329" y="1456"/>
                      <a:pt x="2" y="1132"/>
                      <a:pt x="1" y="730"/>
                    </a:cubicBezTo>
                    <a:cubicBezTo>
                      <a:pt x="0" y="329"/>
                      <a:pt x="324" y="3"/>
                      <a:pt x="725" y="1"/>
                    </a:cubicBezTo>
                    <a:cubicBezTo>
                      <a:pt x="1126" y="0"/>
                      <a:pt x="1453" y="324"/>
                      <a:pt x="1454" y="725"/>
                    </a:cubicBezTo>
                    <a:close/>
                  </a:path>
                </a:pathLst>
              </a:custGeom>
              <a:solidFill>
                <a:srgbClr val="46464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285" name="Freeform 87"/>
              <p:cNvSpPr>
                <a:spLocks/>
              </p:cNvSpPr>
              <p:nvPr/>
            </p:nvSpPr>
            <p:spPr bwMode="auto">
              <a:xfrm>
                <a:off x="6915606" y="2516371"/>
                <a:ext cx="702795" cy="70347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286" name="Oval 88"/>
              <p:cNvSpPr>
                <a:spLocks noChangeArrowheads="1"/>
              </p:cNvSpPr>
              <p:nvPr/>
            </p:nvSpPr>
            <p:spPr bwMode="auto">
              <a:xfrm>
                <a:off x="7015009" y="2613075"/>
                <a:ext cx="507811" cy="507363"/>
              </a:xfrm>
              <a:prstGeom prst="ellipse">
                <a:avLst/>
              </a:pr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sp>
            <p:nvSpPr>
              <p:cNvPr id="287" name="Freeform 89"/>
              <p:cNvSpPr>
                <a:spLocks noEditPoints="1"/>
              </p:cNvSpPr>
              <p:nvPr/>
            </p:nvSpPr>
            <p:spPr bwMode="auto">
              <a:xfrm>
                <a:off x="7009612" y="2606103"/>
                <a:ext cx="518382" cy="518607"/>
              </a:xfrm>
              <a:custGeom>
                <a:avLst/>
                <a:gdLst>
                  <a:gd name="T0" fmla="*/ 488 w 976"/>
                  <a:gd name="T1" fmla="*/ 976 h 976"/>
                  <a:gd name="T2" fmla="*/ 0 w 976"/>
                  <a:gd name="T3" fmla="*/ 488 h 976"/>
                  <a:gd name="T4" fmla="*/ 488 w 976"/>
                  <a:gd name="T5" fmla="*/ 0 h 976"/>
                  <a:gd name="T6" fmla="*/ 976 w 976"/>
                  <a:gd name="T7" fmla="*/ 488 h 976"/>
                  <a:gd name="T8" fmla="*/ 488 w 976"/>
                  <a:gd name="T9" fmla="*/ 976 h 976"/>
                  <a:gd name="T10" fmla="*/ 488 w 976"/>
                  <a:gd name="T11" fmla="*/ 20 h 976"/>
                  <a:gd name="T12" fmla="*/ 21 w 976"/>
                  <a:gd name="T13" fmla="*/ 488 h 976"/>
                  <a:gd name="T14" fmla="*/ 488 w 976"/>
                  <a:gd name="T15" fmla="*/ 955 h 976"/>
                  <a:gd name="T16" fmla="*/ 956 w 976"/>
                  <a:gd name="T17" fmla="*/ 488 h 976"/>
                  <a:gd name="T18" fmla="*/ 488 w 976"/>
                  <a:gd name="T19" fmla="*/ 2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6" h="976">
                    <a:moveTo>
                      <a:pt x="488" y="976"/>
                    </a:moveTo>
                    <a:cubicBezTo>
                      <a:pt x="219" y="976"/>
                      <a:pt x="0" y="757"/>
                      <a:pt x="0" y="488"/>
                    </a:cubicBezTo>
                    <a:cubicBezTo>
                      <a:pt x="0" y="219"/>
                      <a:pt x="219" y="0"/>
                      <a:pt x="488" y="0"/>
                    </a:cubicBezTo>
                    <a:cubicBezTo>
                      <a:pt x="757" y="0"/>
                      <a:pt x="976" y="219"/>
                      <a:pt x="976" y="488"/>
                    </a:cubicBezTo>
                    <a:cubicBezTo>
                      <a:pt x="976" y="757"/>
                      <a:pt x="757" y="976"/>
                      <a:pt x="488" y="976"/>
                    </a:cubicBezTo>
                    <a:close/>
                    <a:moveTo>
                      <a:pt x="488" y="20"/>
                    </a:moveTo>
                    <a:cubicBezTo>
                      <a:pt x="231" y="20"/>
                      <a:pt x="21" y="230"/>
                      <a:pt x="21" y="488"/>
                    </a:cubicBezTo>
                    <a:cubicBezTo>
                      <a:pt x="21" y="746"/>
                      <a:pt x="231" y="955"/>
                      <a:pt x="488" y="955"/>
                    </a:cubicBezTo>
                    <a:cubicBezTo>
                      <a:pt x="746" y="955"/>
                      <a:pt x="956" y="746"/>
                      <a:pt x="956" y="488"/>
                    </a:cubicBezTo>
                    <a:cubicBezTo>
                      <a:pt x="956" y="230"/>
                      <a:pt x="746" y="20"/>
                      <a:pt x="488" y="20"/>
                    </a:cubicBezTo>
                    <a:close/>
                  </a:path>
                </a:pathLst>
              </a:custGeom>
              <a:solidFill>
                <a:srgbClr val="46464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sz="1300" dirty="0">
                  <a:solidFill>
                    <a:srgbClr val="000000"/>
                  </a:solidFill>
                </a:endParaRPr>
              </a:p>
            </p:txBody>
          </p:sp>
          <p:grpSp>
            <p:nvGrpSpPr>
              <p:cNvPr id="17" name="Group 523"/>
              <p:cNvGrpSpPr/>
              <p:nvPr/>
            </p:nvGrpSpPr>
            <p:grpSpPr>
              <a:xfrm>
                <a:off x="6684267" y="2305073"/>
                <a:ext cx="1164942" cy="1123584"/>
                <a:chOff x="5081001" y="1992749"/>
                <a:chExt cx="825495" cy="796188"/>
              </a:xfrm>
              <a:solidFill>
                <a:schemeClr val="accent1"/>
              </a:solidFill>
            </p:grpSpPr>
            <p:grpSp>
              <p:nvGrpSpPr>
                <p:cNvPr id="18" name="Group 313"/>
                <p:cNvGrpSpPr>
                  <a:grpSpLocks/>
                </p:cNvGrpSpPr>
                <p:nvPr/>
              </p:nvGrpSpPr>
              <p:grpSpPr bwMode="auto">
                <a:xfrm>
                  <a:off x="5081001" y="2392429"/>
                  <a:ext cx="809625" cy="396508"/>
                  <a:chOff x="1682" y="2165"/>
                  <a:chExt cx="2345" cy="1150"/>
                </a:xfrm>
                <a:grpFill/>
              </p:grpSpPr>
              <p:sp>
                <p:nvSpPr>
                  <p:cNvPr id="294" name="Freeform 314"/>
                  <p:cNvSpPr>
                    <a:spLocks/>
                  </p:cNvSpPr>
                  <p:nvPr/>
                </p:nvSpPr>
                <p:spPr bwMode="auto">
                  <a:xfrm>
                    <a:off x="1810" y="2290"/>
                    <a:ext cx="2217" cy="1025"/>
                  </a:xfrm>
                  <a:custGeom>
                    <a:avLst/>
                    <a:gdLst>
                      <a:gd name="T0" fmla="*/ 13596958 w 939"/>
                      <a:gd name="T1" fmla="*/ 10657723 h 434"/>
                      <a:gd name="T2" fmla="*/ 2400643 w 939"/>
                      <a:gd name="T3" fmla="*/ 3429702 h 434"/>
                      <a:gd name="T4" fmla="*/ 0 w 939"/>
                      <a:gd name="T5" fmla="*/ 3913712 h 434"/>
                      <a:gd name="T6" fmla="*/ 13596958 w 939"/>
                      <a:gd name="T7" fmla="*/ 13071679 h 434"/>
                      <a:gd name="T8" fmla="*/ 28174597 w 939"/>
                      <a:gd name="T9" fmla="*/ 0 h 434"/>
                      <a:gd name="T10" fmla="*/ 25772993 w 939"/>
                      <a:gd name="T11" fmla="*/ 0 h 434"/>
                      <a:gd name="T12" fmla="*/ 13596958 w 939"/>
                      <a:gd name="T13" fmla="*/ 10657723 h 434"/>
                      <a:gd name="T14" fmla="*/ 0 60000 65536"/>
                      <a:gd name="T15" fmla="*/ 0 60000 65536"/>
                      <a:gd name="T16" fmla="*/ 0 60000 65536"/>
                      <a:gd name="T17" fmla="*/ 0 60000 65536"/>
                      <a:gd name="T18" fmla="*/ 0 60000 65536"/>
                      <a:gd name="T19" fmla="*/ 0 60000 65536"/>
                      <a:gd name="T20" fmla="*/ 0 60000 65536"/>
                      <a:gd name="T21" fmla="*/ 0 w 939"/>
                      <a:gd name="T22" fmla="*/ 0 h 434"/>
                      <a:gd name="T23" fmla="*/ 939 w 939"/>
                      <a:gd name="T24" fmla="*/ 434 h 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9" h="434">
                        <a:moveTo>
                          <a:pt x="453" y="354"/>
                        </a:moveTo>
                        <a:cubicBezTo>
                          <a:pt x="287" y="354"/>
                          <a:pt x="145" y="256"/>
                          <a:pt x="80" y="114"/>
                        </a:cubicBezTo>
                        <a:cubicBezTo>
                          <a:pt x="0" y="130"/>
                          <a:pt x="0" y="130"/>
                          <a:pt x="0" y="130"/>
                        </a:cubicBezTo>
                        <a:cubicBezTo>
                          <a:pt x="73" y="309"/>
                          <a:pt x="248" y="434"/>
                          <a:pt x="453" y="434"/>
                        </a:cubicBezTo>
                        <a:cubicBezTo>
                          <a:pt x="705" y="434"/>
                          <a:pt x="912" y="244"/>
                          <a:pt x="939" y="0"/>
                        </a:cubicBezTo>
                        <a:cubicBezTo>
                          <a:pt x="859" y="0"/>
                          <a:pt x="859" y="0"/>
                          <a:pt x="859" y="0"/>
                        </a:cubicBezTo>
                        <a:cubicBezTo>
                          <a:pt x="832" y="200"/>
                          <a:pt x="661" y="354"/>
                          <a:pt x="453" y="354"/>
                        </a:cubicBezTo>
                        <a:close/>
                      </a:path>
                    </a:pathLst>
                  </a:custGeom>
                  <a:grpFill/>
                  <a:ln w="25400">
                    <a:noFill/>
                    <a:miter lim="800000"/>
                    <a:headEnd/>
                    <a:tailEnd/>
                  </a:ln>
                </p:spPr>
                <p:txBody>
                  <a:bodyPr wrap="square"/>
                  <a:lstStyle/>
                  <a:p>
                    <a:pPr defTabSz="1217467">
                      <a:defRPr/>
                    </a:pPr>
                    <a:endParaRPr lang="en-US" sz="1300" dirty="0">
                      <a:solidFill>
                        <a:srgbClr val="000000"/>
                      </a:solidFill>
                    </a:endParaRPr>
                  </a:p>
                </p:txBody>
              </p:sp>
              <p:sp>
                <p:nvSpPr>
                  <p:cNvPr id="295" name="Freeform 315"/>
                  <p:cNvSpPr>
                    <a:spLocks/>
                  </p:cNvSpPr>
                  <p:nvPr/>
                </p:nvSpPr>
                <p:spPr bwMode="auto">
                  <a:xfrm>
                    <a:off x="1682" y="2165"/>
                    <a:ext cx="458" cy="517"/>
                  </a:xfrm>
                  <a:custGeom>
                    <a:avLst/>
                    <a:gdLst>
                      <a:gd name="T0" fmla="*/ 0 w 458"/>
                      <a:gd name="T1" fmla="*/ 517 h 517"/>
                      <a:gd name="T2" fmla="*/ 113 w 458"/>
                      <a:gd name="T3" fmla="*/ 0 h 517"/>
                      <a:gd name="T4" fmla="*/ 458 w 458"/>
                      <a:gd name="T5" fmla="*/ 399 h 517"/>
                      <a:gd name="T6" fmla="*/ 0 w 458"/>
                      <a:gd name="T7" fmla="*/ 517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0" y="517"/>
                        </a:moveTo>
                        <a:lnTo>
                          <a:pt x="113" y="0"/>
                        </a:lnTo>
                        <a:lnTo>
                          <a:pt x="458" y="399"/>
                        </a:lnTo>
                        <a:lnTo>
                          <a:pt x="0" y="517"/>
                        </a:lnTo>
                        <a:close/>
                      </a:path>
                    </a:pathLst>
                  </a:custGeom>
                  <a:grpFill/>
                  <a:ln w="25400">
                    <a:noFill/>
                    <a:miter lim="800000"/>
                    <a:headEnd/>
                    <a:tailEnd/>
                  </a:ln>
                </p:spPr>
                <p:txBody>
                  <a:bodyPr wrap="square"/>
                  <a:lstStyle/>
                  <a:p>
                    <a:pPr defTabSz="1217467">
                      <a:defRPr/>
                    </a:pPr>
                    <a:endParaRPr lang="en-US" sz="1300" dirty="0">
                      <a:solidFill>
                        <a:srgbClr val="000000"/>
                      </a:solidFill>
                    </a:endParaRPr>
                  </a:p>
                </p:txBody>
              </p:sp>
            </p:grpSp>
            <p:grpSp>
              <p:nvGrpSpPr>
                <p:cNvPr id="19" name="Group 316"/>
                <p:cNvGrpSpPr>
                  <a:grpSpLocks/>
                </p:cNvGrpSpPr>
                <p:nvPr/>
              </p:nvGrpSpPr>
              <p:grpSpPr bwMode="auto">
                <a:xfrm>
                  <a:off x="5098458" y="1992749"/>
                  <a:ext cx="808038" cy="399680"/>
                  <a:chOff x="1734" y="1007"/>
                  <a:chExt cx="2340" cy="1160"/>
                </a:xfrm>
                <a:grpFill/>
              </p:grpSpPr>
              <p:sp>
                <p:nvSpPr>
                  <p:cNvPr id="292" name="Freeform 317"/>
                  <p:cNvSpPr>
                    <a:spLocks/>
                  </p:cNvSpPr>
                  <p:nvPr/>
                </p:nvSpPr>
                <p:spPr bwMode="auto">
                  <a:xfrm>
                    <a:off x="1734" y="1007"/>
                    <a:ext cx="2234" cy="1023"/>
                  </a:xfrm>
                  <a:custGeom>
                    <a:avLst/>
                    <a:gdLst>
                      <a:gd name="T0" fmla="*/ 14586912 w 946"/>
                      <a:gd name="T1" fmla="*/ 2422084 h 433"/>
                      <a:gd name="T2" fmla="*/ 26263516 w 946"/>
                      <a:gd name="T3" fmla="*/ 10792513 h 433"/>
                      <a:gd name="T4" fmla="*/ 28458406 w 946"/>
                      <a:gd name="T5" fmla="*/ 9770293 h 433"/>
                      <a:gd name="T6" fmla="*/ 14586912 w 946"/>
                      <a:gd name="T7" fmla="*/ 0 h 433"/>
                      <a:gd name="T8" fmla="*/ 0 w 946"/>
                      <a:gd name="T9" fmla="*/ 13095118 h 433"/>
                      <a:gd name="T10" fmla="*/ 2405475 w 946"/>
                      <a:gd name="T11" fmla="*/ 13095118 h 433"/>
                      <a:gd name="T12" fmla="*/ 14586912 w 946"/>
                      <a:gd name="T13" fmla="*/ 2422084 h 433"/>
                      <a:gd name="T14" fmla="*/ 0 60000 65536"/>
                      <a:gd name="T15" fmla="*/ 0 60000 65536"/>
                      <a:gd name="T16" fmla="*/ 0 60000 65536"/>
                      <a:gd name="T17" fmla="*/ 0 60000 65536"/>
                      <a:gd name="T18" fmla="*/ 0 60000 65536"/>
                      <a:gd name="T19" fmla="*/ 0 60000 65536"/>
                      <a:gd name="T20" fmla="*/ 0 60000 65536"/>
                      <a:gd name="T21" fmla="*/ 0 w 946"/>
                      <a:gd name="T22" fmla="*/ 0 h 433"/>
                      <a:gd name="T23" fmla="*/ 946 w 946"/>
                      <a:gd name="T24" fmla="*/ 433 h 4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6" h="433">
                        <a:moveTo>
                          <a:pt x="485" y="80"/>
                        </a:moveTo>
                        <a:cubicBezTo>
                          <a:pt x="665" y="80"/>
                          <a:pt x="818" y="196"/>
                          <a:pt x="873" y="357"/>
                        </a:cubicBezTo>
                        <a:cubicBezTo>
                          <a:pt x="946" y="323"/>
                          <a:pt x="946" y="323"/>
                          <a:pt x="946" y="323"/>
                        </a:cubicBezTo>
                        <a:cubicBezTo>
                          <a:pt x="878" y="134"/>
                          <a:pt x="697" y="0"/>
                          <a:pt x="485" y="0"/>
                        </a:cubicBezTo>
                        <a:cubicBezTo>
                          <a:pt x="234" y="0"/>
                          <a:pt x="27" y="189"/>
                          <a:pt x="0" y="433"/>
                        </a:cubicBezTo>
                        <a:cubicBezTo>
                          <a:pt x="80" y="433"/>
                          <a:pt x="80" y="433"/>
                          <a:pt x="80" y="433"/>
                        </a:cubicBezTo>
                        <a:cubicBezTo>
                          <a:pt x="107" y="233"/>
                          <a:pt x="278" y="80"/>
                          <a:pt x="485" y="80"/>
                        </a:cubicBezTo>
                        <a:close/>
                      </a:path>
                    </a:pathLst>
                  </a:custGeom>
                  <a:grpFill/>
                  <a:ln w="25400">
                    <a:noFill/>
                    <a:miter lim="800000"/>
                    <a:headEnd/>
                    <a:tailEnd/>
                  </a:ln>
                </p:spPr>
                <p:txBody>
                  <a:bodyPr wrap="square"/>
                  <a:lstStyle/>
                  <a:p>
                    <a:pPr defTabSz="1217467">
                      <a:defRPr/>
                    </a:pPr>
                    <a:endParaRPr lang="en-US" sz="1300" dirty="0">
                      <a:solidFill>
                        <a:srgbClr val="000000"/>
                      </a:solidFill>
                    </a:endParaRPr>
                  </a:p>
                </p:txBody>
              </p:sp>
              <p:sp>
                <p:nvSpPr>
                  <p:cNvPr id="293" name="Freeform 318"/>
                  <p:cNvSpPr>
                    <a:spLocks/>
                  </p:cNvSpPr>
                  <p:nvPr/>
                </p:nvSpPr>
                <p:spPr bwMode="auto">
                  <a:xfrm>
                    <a:off x="3616" y="1650"/>
                    <a:ext cx="458" cy="517"/>
                  </a:xfrm>
                  <a:custGeom>
                    <a:avLst/>
                    <a:gdLst>
                      <a:gd name="T0" fmla="*/ 458 w 458"/>
                      <a:gd name="T1" fmla="*/ 0 h 517"/>
                      <a:gd name="T2" fmla="*/ 345 w 458"/>
                      <a:gd name="T3" fmla="*/ 517 h 517"/>
                      <a:gd name="T4" fmla="*/ 0 w 458"/>
                      <a:gd name="T5" fmla="*/ 118 h 517"/>
                      <a:gd name="T6" fmla="*/ 458 w 458"/>
                      <a:gd name="T7" fmla="*/ 0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458" y="0"/>
                        </a:moveTo>
                        <a:lnTo>
                          <a:pt x="345" y="517"/>
                        </a:lnTo>
                        <a:lnTo>
                          <a:pt x="0" y="118"/>
                        </a:lnTo>
                        <a:lnTo>
                          <a:pt x="458" y="0"/>
                        </a:lnTo>
                        <a:close/>
                      </a:path>
                    </a:pathLst>
                  </a:custGeom>
                  <a:grpFill/>
                  <a:ln w="25400">
                    <a:noFill/>
                    <a:miter lim="800000"/>
                    <a:headEnd/>
                    <a:tailEnd/>
                  </a:ln>
                </p:spPr>
                <p:txBody>
                  <a:bodyPr wrap="square"/>
                  <a:lstStyle/>
                  <a:p>
                    <a:pPr defTabSz="1217467">
                      <a:defRPr/>
                    </a:pPr>
                    <a:endParaRPr lang="en-US" sz="1300" dirty="0">
                      <a:solidFill>
                        <a:srgbClr val="000000"/>
                      </a:solidFill>
                    </a:endParaRPr>
                  </a:p>
                </p:txBody>
              </p:sp>
            </p:grpSp>
          </p:grpSp>
          <p:sp>
            <p:nvSpPr>
              <p:cNvPr id="289" name="TextBox 288"/>
              <p:cNvSpPr txBox="1"/>
              <p:nvPr/>
            </p:nvSpPr>
            <p:spPr>
              <a:xfrm>
                <a:off x="7070003" y="2766835"/>
                <a:ext cx="388669" cy="173124"/>
              </a:xfrm>
              <a:prstGeom prst="rect">
                <a:avLst/>
              </a:prstGeom>
              <a:noFill/>
            </p:spPr>
            <p:txBody>
              <a:bodyPr wrap="none" rtlCol="0">
                <a:spAutoFit/>
              </a:bodyPr>
              <a:lstStyle/>
              <a:p>
                <a:pPr algn="ctr" defTabSz="1217467"/>
                <a:r>
                  <a:rPr lang="en-US" sz="900" dirty="0" smtClean="0">
                    <a:solidFill>
                      <a:srgbClr val="FFFFFF"/>
                    </a:solidFill>
                  </a:rPr>
                  <a:t>SITES</a:t>
                </a:r>
              </a:p>
            </p:txBody>
          </p:sp>
        </p:grpSp>
        <p:grpSp>
          <p:nvGrpSpPr>
            <p:cNvPr id="20" name="Group 150"/>
            <p:cNvGrpSpPr/>
            <p:nvPr/>
          </p:nvGrpSpPr>
          <p:grpSpPr>
            <a:xfrm>
              <a:off x="6982682" y="2404362"/>
              <a:ext cx="770803" cy="975349"/>
              <a:chOff x="3601245" y="577848"/>
              <a:chExt cx="1243804" cy="1521867"/>
            </a:xfrm>
            <a:solidFill>
              <a:schemeClr val="tx1">
                <a:lumMod val="50000"/>
                <a:lumOff val="50000"/>
              </a:schemeClr>
            </a:solidFill>
          </p:grpSpPr>
          <p:sp>
            <p:nvSpPr>
              <p:cNvPr id="297" name="Freeform 37"/>
              <p:cNvSpPr>
                <a:spLocks/>
              </p:cNvSpPr>
              <p:nvPr/>
            </p:nvSpPr>
            <p:spPr bwMode="auto">
              <a:xfrm>
                <a:off x="3601245" y="1298042"/>
                <a:ext cx="1243804" cy="801673"/>
              </a:xfrm>
              <a:custGeom>
                <a:avLst/>
                <a:gdLst>
                  <a:gd name="T0" fmla="*/ 432 w 454"/>
                  <a:gd name="T1" fmla="*/ 76 h 275"/>
                  <a:gd name="T2" fmla="*/ 408 w 454"/>
                  <a:gd name="T3" fmla="*/ 45 h 275"/>
                  <a:gd name="T4" fmla="*/ 294 w 454"/>
                  <a:gd name="T5" fmla="*/ 0 h 275"/>
                  <a:gd name="T6" fmla="*/ 258 w 454"/>
                  <a:gd name="T7" fmla="*/ 242 h 275"/>
                  <a:gd name="T8" fmla="*/ 244 w 454"/>
                  <a:gd name="T9" fmla="*/ 68 h 275"/>
                  <a:gd name="T10" fmla="*/ 260 w 454"/>
                  <a:gd name="T11" fmla="*/ 26 h 275"/>
                  <a:gd name="T12" fmla="*/ 194 w 454"/>
                  <a:gd name="T13" fmla="*/ 26 h 275"/>
                  <a:gd name="T14" fmla="*/ 210 w 454"/>
                  <a:gd name="T15" fmla="*/ 68 h 275"/>
                  <a:gd name="T16" fmla="*/ 195 w 454"/>
                  <a:gd name="T17" fmla="*/ 242 h 275"/>
                  <a:gd name="T18" fmla="*/ 159 w 454"/>
                  <a:gd name="T19" fmla="*/ 1 h 275"/>
                  <a:gd name="T20" fmla="*/ 41 w 454"/>
                  <a:gd name="T21" fmla="*/ 47 h 275"/>
                  <a:gd name="T22" fmla="*/ 23 w 454"/>
                  <a:gd name="T23" fmla="*/ 69 h 275"/>
                  <a:gd name="T24" fmla="*/ 0 w 454"/>
                  <a:gd name="T25" fmla="*/ 275 h 275"/>
                  <a:gd name="T26" fmla="*/ 194 w 454"/>
                  <a:gd name="T27" fmla="*/ 275 h 275"/>
                  <a:gd name="T28" fmla="*/ 201 w 454"/>
                  <a:gd name="T29" fmla="*/ 275 h 275"/>
                  <a:gd name="T30" fmla="*/ 251 w 454"/>
                  <a:gd name="T31" fmla="*/ 275 h 275"/>
                  <a:gd name="T32" fmla="*/ 260 w 454"/>
                  <a:gd name="T33" fmla="*/ 275 h 275"/>
                  <a:gd name="T34" fmla="*/ 454 w 454"/>
                  <a:gd name="T35" fmla="*/ 275 h 275"/>
                  <a:gd name="T36" fmla="*/ 432 w 454"/>
                  <a:gd name="T37" fmla="*/ 76 h 275"/>
                  <a:gd name="connsiteX0" fmla="*/ 9515 w 10000"/>
                  <a:gd name="connsiteY0" fmla="*/ 2764 h 10000"/>
                  <a:gd name="connsiteX1" fmla="*/ 8987 w 10000"/>
                  <a:gd name="connsiteY1" fmla="*/ 1636 h 10000"/>
                  <a:gd name="connsiteX2" fmla="*/ 6476 w 10000"/>
                  <a:gd name="connsiteY2" fmla="*/ 0 h 10000"/>
                  <a:gd name="connsiteX3" fmla="*/ 5683 w 10000"/>
                  <a:gd name="connsiteY3" fmla="*/ 8800 h 10000"/>
                  <a:gd name="connsiteX4" fmla="*/ 5374 w 10000"/>
                  <a:gd name="connsiteY4" fmla="*/ 2473 h 10000"/>
                  <a:gd name="connsiteX5" fmla="*/ 4273 w 10000"/>
                  <a:gd name="connsiteY5" fmla="*/ 945 h 10000"/>
                  <a:gd name="connsiteX6" fmla="*/ 4626 w 10000"/>
                  <a:gd name="connsiteY6" fmla="*/ 2473 h 10000"/>
                  <a:gd name="connsiteX7" fmla="*/ 4295 w 10000"/>
                  <a:gd name="connsiteY7" fmla="*/ 8800 h 10000"/>
                  <a:gd name="connsiteX8" fmla="*/ 3502 w 10000"/>
                  <a:gd name="connsiteY8" fmla="*/ 36 h 10000"/>
                  <a:gd name="connsiteX9" fmla="*/ 903 w 10000"/>
                  <a:gd name="connsiteY9" fmla="*/ 1709 h 10000"/>
                  <a:gd name="connsiteX10" fmla="*/ 507 w 10000"/>
                  <a:gd name="connsiteY10" fmla="*/ 2509 h 10000"/>
                  <a:gd name="connsiteX11" fmla="*/ 0 w 10000"/>
                  <a:gd name="connsiteY11" fmla="*/ 10000 h 10000"/>
                  <a:gd name="connsiteX12" fmla="*/ 4273 w 10000"/>
                  <a:gd name="connsiteY12" fmla="*/ 10000 h 10000"/>
                  <a:gd name="connsiteX13" fmla="*/ 4427 w 10000"/>
                  <a:gd name="connsiteY13" fmla="*/ 10000 h 10000"/>
                  <a:gd name="connsiteX14" fmla="*/ 5529 w 10000"/>
                  <a:gd name="connsiteY14" fmla="*/ 10000 h 10000"/>
                  <a:gd name="connsiteX15" fmla="*/ 5727 w 10000"/>
                  <a:gd name="connsiteY15" fmla="*/ 10000 h 10000"/>
                  <a:gd name="connsiteX16" fmla="*/ 10000 w 10000"/>
                  <a:gd name="connsiteY16" fmla="*/ 10000 h 10000"/>
                  <a:gd name="connsiteX17" fmla="*/ 9515 w 10000"/>
                  <a:gd name="connsiteY17" fmla="*/ 2764 h 10000"/>
                  <a:gd name="connsiteX0" fmla="*/ 9515 w 10000"/>
                  <a:gd name="connsiteY0" fmla="*/ 2764 h 10000"/>
                  <a:gd name="connsiteX1" fmla="*/ 8987 w 10000"/>
                  <a:gd name="connsiteY1" fmla="*/ 1636 h 10000"/>
                  <a:gd name="connsiteX2" fmla="*/ 6476 w 10000"/>
                  <a:gd name="connsiteY2" fmla="*/ 0 h 10000"/>
                  <a:gd name="connsiteX3" fmla="*/ 5683 w 10000"/>
                  <a:gd name="connsiteY3" fmla="*/ 8800 h 10000"/>
                  <a:gd name="connsiteX4" fmla="*/ 5374 w 10000"/>
                  <a:gd name="connsiteY4" fmla="*/ 2473 h 10000"/>
                  <a:gd name="connsiteX5" fmla="*/ 4626 w 10000"/>
                  <a:gd name="connsiteY5" fmla="*/ 2473 h 10000"/>
                  <a:gd name="connsiteX6" fmla="*/ 4295 w 10000"/>
                  <a:gd name="connsiteY6" fmla="*/ 8800 h 10000"/>
                  <a:gd name="connsiteX7" fmla="*/ 3502 w 10000"/>
                  <a:gd name="connsiteY7" fmla="*/ 36 h 10000"/>
                  <a:gd name="connsiteX8" fmla="*/ 903 w 10000"/>
                  <a:gd name="connsiteY8" fmla="*/ 1709 h 10000"/>
                  <a:gd name="connsiteX9" fmla="*/ 507 w 10000"/>
                  <a:gd name="connsiteY9" fmla="*/ 2509 h 10000"/>
                  <a:gd name="connsiteX10" fmla="*/ 0 w 10000"/>
                  <a:gd name="connsiteY10" fmla="*/ 10000 h 10000"/>
                  <a:gd name="connsiteX11" fmla="*/ 4273 w 10000"/>
                  <a:gd name="connsiteY11" fmla="*/ 10000 h 10000"/>
                  <a:gd name="connsiteX12" fmla="*/ 4427 w 10000"/>
                  <a:gd name="connsiteY12" fmla="*/ 10000 h 10000"/>
                  <a:gd name="connsiteX13" fmla="*/ 5529 w 10000"/>
                  <a:gd name="connsiteY13" fmla="*/ 10000 h 10000"/>
                  <a:gd name="connsiteX14" fmla="*/ 5727 w 10000"/>
                  <a:gd name="connsiteY14" fmla="*/ 10000 h 10000"/>
                  <a:gd name="connsiteX15" fmla="*/ 10000 w 10000"/>
                  <a:gd name="connsiteY15" fmla="*/ 10000 h 10000"/>
                  <a:gd name="connsiteX16" fmla="*/ 9515 w 10000"/>
                  <a:gd name="connsiteY16" fmla="*/ 2764 h 10000"/>
                  <a:gd name="connsiteX0" fmla="*/ 9515 w 10000"/>
                  <a:gd name="connsiteY0" fmla="*/ 2764 h 10000"/>
                  <a:gd name="connsiteX1" fmla="*/ 8987 w 10000"/>
                  <a:gd name="connsiteY1" fmla="*/ 1636 h 10000"/>
                  <a:gd name="connsiteX2" fmla="*/ 6476 w 10000"/>
                  <a:gd name="connsiteY2" fmla="*/ 0 h 10000"/>
                  <a:gd name="connsiteX3" fmla="*/ 5683 w 10000"/>
                  <a:gd name="connsiteY3" fmla="*/ 8800 h 10000"/>
                  <a:gd name="connsiteX4" fmla="*/ 5374 w 10000"/>
                  <a:gd name="connsiteY4" fmla="*/ 2473 h 10000"/>
                  <a:gd name="connsiteX5" fmla="*/ 4295 w 10000"/>
                  <a:gd name="connsiteY5" fmla="*/ 8800 h 10000"/>
                  <a:gd name="connsiteX6" fmla="*/ 3502 w 10000"/>
                  <a:gd name="connsiteY6" fmla="*/ 36 h 10000"/>
                  <a:gd name="connsiteX7" fmla="*/ 903 w 10000"/>
                  <a:gd name="connsiteY7" fmla="*/ 1709 h 10000"/>
                  <a:gd name="connsiteX8" fmla="*/ 507 w 10000"/>
                  <a:gd name="connsiteY8" fmla="*/ 2509 h 10000"/>
                  <a:gd name="connsiteX9" fmla="*/ 0 w 10000"/>
                  <a:gd name="connsiteY9" fmla="*/ 10000 h 10000"/>
                  <a:gd name="connsiteX10" fmla="*/ 4273 w 10000"/>
                  <a:gd name="connsiteY10" fmla="*/ 10000 h 10000"/>
                  <a:gd name="connsiteX11" fmla="*/ 4427 w 10000"/>
                  <a:gd name="connsiteY11" fmla="*/ 10000 h 10000"/>
                  <a:gd name="connsiteX12" fmla="*/ 5529 w 10000"/>
                  <a:gd name="connsiteY12" fmla="*/ 10000 h 10000"/>
                  <a:gd name="connsiteX13" fmla="*/ 5727 w 10000"/>
                  <a:gd name="connsiteY13" fmla="*/ 10000 h 10000"/>
                  <a:gd name="connsiteX14" fmla="*/ 10000 w 10000"/>
                  <a:gd name="connsiteY14" fmla="*/ 10000 h 10000"/>
                  <a:gd name="connsiteX15" fmla="*/ 9515 w 10000"/>
                  <a:gd name="connsiteY15" fmla="*/ 2764 h 10000"/>
                  <a:gd name="connsiteX0" fmla="*/ 9515 w 10000"/>
                  <a:gd name="connsiteY0" fmla="*/ 2764 h 10000"/>
                  <a:gd name="connsiteX1" fmla="*/ 8987 w 10000"/>
                  <a:gd name="connsiteY1" fmla="*/ 1636 h 10000"/>
                  <a:gd name="connsiteX2" fmla="*/ 6476 w 10000"/>
                  <a:gd name="connsiteY2" fmla="*/ 0 h 10000"/>
                  <a:gd name="connsiteX3" fmla="*/ 5683 w 10000"/>
                  <a:gd name="connsiteY3" fmla="*/ 8800 h 10000"/>
                  <a:gd name="connsiteX4" fmla="*/ 4295 w 10000"/>
                  <a:gd name="connsiteY4" fmla="*/ 8800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3104 h 10340"/>
                  <a:gd name="connsiteX1" fmla="*/ 8987 w 10000"/>
                  <a:gd name="connsiteY1" fmla="*/ 1976 h 10340"/>
                  <a:gd name="connsiteX2" fmla="*/ 6476 w 10000"/>
                  <a:gd name="connsiteY2" fmla="*/ 340 h 10340"/>
                  <a:gd name="connsiteX3" fmla="*/ 4295 w 10000"/>
                  <a:gd name="connsiteY3" fmla="*/ 9140 h 10340"/>
                  <a:gd name="connsiteX4" fmla="*/ 3502 w 10000"/>
                  <a:gd name="connsiteY4" fmla="*/ 376 h 10340"/>
                  <a:gd name="connsiteX5" fmla="*/ 903 w 10000"/>
                  <a:gd name="connsiteY5" fmla="*/ 2049 h 10340"/>
                  <a:gd name="connsiteX6" fmla="*/ 507 w 10000"/>
                  <a:gd name="connsiteY6" fmla="*/ 2849 h 10340"/>
                  <a:gd name="connsiteX7" fmla="*/ 0 w 10000"/>
                  <a:gd name="connsiteY7" fmla="*/ 10340 h 10340"/>
                  <a:gd name="connsiteX8" fmla="*/ 4273 w 10000"/>
                  <a:gd name="connsiteY8" fmla="*/ 10340 h 10340"/>
                  <a:gd name="connsiteX9" fmla="*/ 4427 w 10000"/>
                  <a:gd name="connsiteY9" fmla="*/ 10340 h 10340"/>
                  <a:gd name="connsiteX10" fmla="*/ 5529 w 10000"/>
                  <a:gd name="connsiteY10" fmla="*/ 10340 h 10340"/>
                  <a:gd name="connsiteX11" fmla="*/ 5727 w 10000"/>
                  <a:gd name="connsiteY11" fmla="*/ 10340 h 10340"/>
                  <a:gd name="connsiteX12" fmla="*/ 10000 w 10000"/>
                  <a:gd name="connsiteY12" fmla="*/ 10340 h 10340"/>
                  <a:gd name="connsiteX13" fmla="*/ 9515 w 10000"/>
                  <a:gd name="connsiteY13" fmla="*/ 3104 h 10340"/>
                  <a:gd name="connsiteX0" fmla="*/ 9515 w 10000"/>
                  <a:gd name="connsiteY0" fmla="*/ 3076 h 10312"/>
                  <a:gd name="connsiteX1" fmla="*/ 8987 w 10000"/>
                  <a:gd name="connsiteY1" fmla="*/ 1948 h 10312"/>
                  <a:gd name="connsiteX2" fmla="*/ 6476 w 10000"/>
                  <a:gd name="connsiteY2" fmla="*/ 312 h 10312"/>
                  <a:gd name="connsiteX3" fmla="*/ 5110 w 10000"/>
                  <a:gd name="connsiteY3" fmla="*/ 8663 h 10312"/>
                  <a:gd name="connsiteX4" fmla="*/ 3502 w 10000"/>
                  <a:gd name="connsiteY4" fmla="*/ 348 h 10312"/>
                  <a:gd name="connsiteX5" fmla="*/ 903 w 10000"/>
                  <a:gd name="connsiteY5" fmla="*/ 2021 h 10312"/>
                  <a:gd name="connsiteX6" fmla="*/ 507 w 10000"/>
                  <a:gd name="connsiteY6" fmla="*/ 2821 h 10312"/>
                  <a:gd name="connsiteX7" fmla="*/ 0 w 10000"/>
                  <a:gd name="connsiteY7" fmla="*/ 10312 h 10312"/>
                  <a:gd name="connsiteX8" fmla="*/ 4273 w 10000"/>
                  <a:gd name="connsiteY8" fmla="*/ 10312 h 10312"/>
                  <a:gd name="connsiteX9" fmla="*/ 4427 w 10000"/>
                  <a:gd name="connsiteY9" fmla="*/ 10312 h 10312"/>
                  <a:gd name="connsiteX10" fmla="*/ 5529 w 10000"/>
                  <a:gd name="connsiteY10" fmla="*/ 10312 h 10312"/>
                  <a:gd name="connsiteX11" fmla="*/ 5727 w 10000"/>
                  <a:gd name="connsiteY11" fmla="*/ 10312 h 10312"/>
                  <a:gd name="connsiteX12" fmla="*/ 10000 w 10000"/>
                  <a:gd name="connsiteY12" fmla="*/ 10312 h 10312"/>
                  <a:gd name="connsiteX13" fmla="*/ 9515 w 10000"/>
                  <a:gd name="connsiteY13" fmla="*/ 3076 h 10312"/>
                  <a:gd name="connsiteX0" fmla="*/ 9515 w 10000"/>
                  <a:gd name="connsiteY0" fmla="*/ 3076 h 10312"/>
                  <a:gd name="connsiteX1" fmla="*/ 8987 w 10000"/>
                  <a:gd name="connsiteY1" fmla="*/ 1948 h 10312"/>
                  <a:gd name="connsiteX2" fmla="*/ 6476 w 10000"/>
                  <a:gd name="connsiteY2" fmla="*/ 312 h 10312"/>
                  <a:gd name="connsiteX3" fmla="*/ 5110 w 10000"/>
                  <a:gd name="connsiteY3" fmla="*/ 8663 h 10312"/>
                  <a:gd name="connsiteX4" fmla="*/ 3502 w 10000"/>
                  <a:gd name="connsiteY4" fmla="*/ 348 h 10312"/>
                  <a:gd name="connsiteX5" fmla="*/ 903 w 10000"/>
                  <a:gd name="connsiteY5" fmla="*/ 2021 h 10312"/>
                  <a:gd name="connsiteX6" fmla="*/ 507 w 10000"/>
                  <a:gd name="connsiteY6" fmla="*/ 2821 h 10312"/>
                  <a:gd name="connsiteX7" fmla="*/ 0 w 10000"/>
                  <a:gd name="connsiteY7" fmla="*/ 10312 h 10312"/>
                  <a:gd name="connsiteX8" fmla="*/ 4273 w 10000"/>
                  <a:gd name="connsiteY8" fmla="*/ 10312 h 10312"/>
                  <a:gd name="connsiteX9" fmla="*/ 4427 w 10000"/>
                  <a:gd name="connsiteY9" fmla="*/ 10312 h 10312"/>
                  <a:gd name="connsiteX10" fmla="*/ 5529 w 10000"/>
                  <a:gd name="connsiteY10" fmla="*/ 10312 h 10312"/>
                  <a:gd name="connsiteX11" fmla="*/ 5727 w 10000"/>
                  <a:gd name="connsiteY11" fmla="*/ 10312 h 10312"/>
                  <a:gd name="connsiteX12" fmla="*/ 10000 w 10000"/>
                  <a:gd name="connsiteY12" fmla="*/ 10312 h 10312"/>
                  <a:gd name="connsiteX13" fmla="*/ 9515 w 10000"/>
                  <a:gd name="connsiteY13" fmla="*/ 3076 h 10312"/>
                  <a:gd name="connsiteX0" fmla="*/ 9515 w 10000"/>
                  <a:gd name="connsiteY0" fmla="*/ 3033 h 10269"/>
                  <a:gd name="connsiteX1" fmla="*/ 8987 w 10000"/>
                  <a:gd name="connsiteY1" fmla="*/ 1905 h 10269"/>
                  <a:gd name="connsiteX2" fmla="*/ 6476 w 10000"/>
                  <a:gd name="connsiteY2" fmla="*/ 269 h 10269"/>
                  <a:gd name="connsiteX3" fmla="*/ 5110 w 10000"/>
                  <a:gd name="connsiteY3" fmla="*/ 8620 h 10269"/>
                  <a:gd name="connsiteX4" fmla="*/ 3502 w 10000"/>
                  <a:gd name="connsiteY4" fmla="*/ 305 h 10269"/>
                  <a:gd name="connsiteX5" fmla="*/ 903 w 10000"/>
                  <a:gd name="connsiteY5" fmla="*/ 1978 h 10269"/>
                  <a:gd name="connsiteX6" fmla="*/ 507 w 10000"/>
                  <a:gd name="connsiteY6" fmla="*/ 2778 h 10269"/>
                  <a:gd name="connsiteX7" fmla="*/ 0 w 10000"/>
                  <a:gd name="connsiteY7" fmla="*/ 10269 h 10269"/>
                  <a:gd name="connsiteX8" fmla="*/ 4273 w 10000"/>
                  <a:gd name="connsiteY8" fmla="*/ 10269 h 10269"/>
                  <a:gd name="connsiteX9" fmla="*/ 4427 w 10000"/>
                  <a:gd name="connsiteY9" fmla="*/ 10269 h 10269"/>
                  <a:gd name="connsiteX10" fmla="*/ 5529 w 10000"/>
                  <a:gd name="connsiteY10" fmla="*/ 10269 h 10269"/>
                  <a:gd name="connsiteX11" fmla="*/ 5727 w 10000"/>
                  <a:gd name="connsiteY11" fmla="*/ 10269 h 10269"/>
                  <a:gd name="connsiteX12" fmla="*/ 10000 w 10000"/>
                  <a:gd name="connsiteY12" fmla="*/ 10269 h 10269"/>
                  <a:gd name="connsiteX13" fmla="*/ 9515 w 10000"/>
                  <a:gd name="connsiteY13" fmla="*/ 3033 h 10269"/>
                  <a:gd name="connsiteX0" fmla="*/ 9515 w 10000"/>
                  <a:gd name="connsiteY0" fmla="*/ 3033 h 10269"/>
                  <a:gd name="connsiteX1" fmla="*/ 8987 w 10000"/>
                  <a:gd name="connsiteY1" fmla="*/ 1905 h 10269"/>
                  <a:gd name="connsiteX2" fmla="*/ 6476 w 10000"/>
                  <a:gd name="connsiteY2" fmla="*/ 269 h 10269"/>
                  <a:gd name="connsiteX3" fmla="*/ 5110 w 10000"/>
                  <a:gd name="connsiteY3" fmla="*/ 8620 h 10269"/>
                  <a:gd name="connsiteX4" fmla="*/ 3502 w 10000"/>
                  <a:gd name="connsiteY4" fmla="*/ 305 h 10269"/>
                  <a:gd name="connsiteX5" fmla="*/ 903 w 10000"/>
                  <a:gd name="connsiteY5" fmla="*/ 1978 h 10269"/>
                  <a:gd name="connsiteX6" fmla="*/ 507 w 10000"/>
                  <a:gd name="connsiteY6" fmla="*/ 2778 h 10269"/>
                  <a:gd name="connsiteX7" fmla="*/ 0 w 10000"/>
                  <a:gd name="connsiteY7" fmla="*/ 10269 h 10269"/>
                  <a:gd name="connsiteX8" fmla="*/ 4273 w 10000"/>
                  <a:gd name="connsiteY8" fmla="*/ 10269 h 10269"/>
                  <a:gd name="connsiteX9" fmla="*/ 4427 w 10000"/>
                  <a:gd name="connsiteY9" fmla="*/ 10269 h 10269"/>
                  <a:gd name="connsiteX10" fmla="*/ 5529 w 10000"/>
                  <a:gd name="connsiteY10" fmla="*/ 10269 h 10269"/>
                  <a:gd name="connsiteX11" fmla="*/ 5727 w 10000"/>
                  <a:gd name="connsiteY11" fmla="*/ 10269 h 10269"/>
                  <a:gd name="connsiteX12" fmla="*/ 10000 w 10000"/>
                  <a:gd name="connsiteY12" fmla="*/ 10269 h 10269"/>
                  <a:gd name="connsiteX13" fmla="*/ 9515 w 10000"/>
                  <a:gd name="connsiteY13" fmla="*/ 3033 h 10269"/>
                  <a:gd name="connsiteX0" fmla="*/ 9515 w 10000"/>
                  <a:gd name="connsiteY0" fmla="*/ 3033 h 10269"/>
                  <a:gd name="connsiteX1" fmla="*/ 8987 w 10000"/>
                  <a:gd name="connsiteY1" fmla="*/ 1905 h 10269"/>
                  <a:gd name="connsiteX2" fmla="*/ 6476 w 10000"/>
                  <a:gd name="connsiteY2" fmla="*/ 269 h 10269"/>
                  <a:gd name="connsiteX3" fmla="*/ 5110 w 10000"/>
                  <a:gd name="connsiteY3" fmla="*/ 8620 h 10269"/>
                  <a:gd name="connsiteX4" fmla="*/ 3502 w 10000"/>
                  <a:gd name="connsiteY4" fmla="*/ 305 h 10269"/>
                  <a:gd name="connsiteX5" fmla="*/ 903 w 10000"/>
                  <a:gd name="connsiteY5" fmla="*/ 1978 h 10269"/>
                  <a:gd name="connsiteX6" fmla="*/ 507 w 10000"/>
                  <a:gd name="connsiteY6" fmla="*/ 2778 h 10269"/>
                  <a:gd name="connsiteX7" fmla="*/ 0 w 10000"/>
                  <a:gd name="connsiteY7" fmla="*/ 10269 h 10269"/>
                  <a:gd name="connsiteX8" fmla="*/ 4273 w 10000"/>
                  <a:gd name="connsiteY8" fmla="*/ 10269 h 10269"/>
                  <a:gd name="connsiteX9" fmla="*/ 4427 w 10000"/>
                  <a:gd name="connsiteY9" fmla="*/ 10269 h 10269"/>
                  <a:gd name="connsiteX10" fmla="*/ 5529 w 10000"/>
                  <a:gd name="connsiteY10" fmla="*/ 10269 h 10269"/>
                  <a:gd name="connsiteX11" fmla="*/ 5727 w 10000"/>
                  <a:gd name="connsiteY11" fmla="*/ 10269 h 10269"/>
                  <a:gd name="connsiteX12" fmla="*/ 10000 w 10000"/>
                  <a:gd name="connsiteY12" fmla="*/ 10269 h 10269"/>
                  <a:gd name="connsiteX13" fmla="*/ 9515 w 10000"/>
                  <a:gd name="connsiteY13" fmla="*/ 3033 h 10269"/>
                  <a:gd name="connsiteX0" fmla="*/ 9515 w 10000"/>
                  <a:gd name="connsiteY0" fmla="*/ 3033 h 10269"/>
                  <a:gd name="connsiteX1" fmla="*/ 8987 w 10000"/>
                  <a:gd name="connsiteY1" fmla="*/ 1905 h 10269"/>
                  <a:gd name="connsiteX2" fmla="*/ 6476 w 10000"/>
                  <a:gd name="connsiteY2" fmla="*/ 269 h 10269"/>
                  <a:gd name="connsiteX3" fmla="*/ 5110 w 10000"/>
                  <a:gd name="connsiteY3" fmla="*/ 8620 h 10269"/>
                  <a:gd name="connsiteX4" fmla="*/ 3502 w 10000"/>
                  <a:gd name="connsiteY4" fmla="*/ 305 h 10269"/>
                  <a:gd name="connsiteX5" fmla="*/ 903 w 10000"/>
                  <a:gd name="connsiteY5" fmla="*/ 1978 h 10269"/>
                  <a:gd name="connsiteX6" fmla="*/ 507 w 10000"/>
                  <a:gd name="connsiteY6" fmla="*/ 2778 h 10269"/>
                  <a:gd name="connsiteX7" fmla="*/ 0 w 10000"/>
                  <a:gd name="connsiteY7" fmla="*/ 10269 h 10269"/>
                  <a:gd name="connsiteX8" fmla="*/ 4273 w 10000"/>
                  <a:gd name="connsiteY8" fmla="*/ 10269 h 10269"/>
                  <a:gd name="connsiteX9" fmla="*/ 4427 w 10000"/>
                  <a:gd name="connsiteY9" fmla="*/ 10269 h 10269"/>
                  <a:gd name="connsiteX10" fmla="*/ 5529 w 10000"/>
                  <a:gd name="connsiteY10" fmla="*/ 10269 h 10269"/>
                  <a:gd name="connsiteX11" fmla="*/ 5727 w 10000"/>
                  <a:gd name="connsiteY11" fmla="*/ 10269 h 10269"/>
                  <a:gd name="connsiteX12" fmla="*/ 10000 w 10000"/>
                  <a:gd name="connsiteY12" fmla="*/ 10269 h 10269"/>
                  <a:gd name="connsiteX13" fmla="*/ 9515 w 10000"/>
                  <a:gd name="connsiteY13" fmla="*/ 3033 h 10269"/>
                  <a:gd name="connsiteX0" fmla="*/ 9515 w 10000"/>
                  <a:gd name="connsiteY0" fmla="*/ 2787 h 10023"/>
                  <a:gd name="connsiteX1" fmla="*/ 8987 w 10000"/>
                  <a:gd name="connsiteY1" fmla="*/ 1659 h 10023"/>
                  <a:gd name="connsiteX2" fmla="*/ 6476 w 10000"/>
                  <a:gd name="connsiteY2" fmla="*/ 23 h 10023"/>
                  <a:gd name="connsiteX3" fmla="*/ 5110 w 10000"/>
                  <a:gd name="connsiteY3" fmla="*/ 8374 h 10023"/>
                  <a:gd name="connsiteX4" fmla="*/ 3502 w 10000"/>
                  <a:gd name="connsiteY4" fmla="*/ 59 h 10023"/>
                  <a:gd name="connsiteX5" fmla="*/ 903 w 10000"/>
                  <a:gd name="connsiteY5" fmla="*/ 1732 h 10023"/>
                  <a:gd name="connsiteX6" fmla="*/ 507 w 10000"/>
                  <a:gd name="connsiteY6" fmla="*/ 2532 h 10023"/>
                  <a:gd name="connsiteX7" fmla="*/ 0 w 10000"/>
                  <a:gd name="connsiteY7" fmla="*/ 10023 h 10023"/>
                  <a:gd name="connsiteX8" fmla="*/ 4273 w 10000"/>
                  <a:gd name="connsiteY8" fmla="*/ 10023 h 10023"/>
                  <a:gd name="connsiteX9" fmla="*/ 4427 w 10000"/>
                  <a:gd name="connsiteY9" fmla="*/ 10023 h 10023"/>
                  <a:gd name="connsiteX10" fmla="*/ 5529 w 10000"/>
                  <a:gd name="connsiteY10" fmla="*/ 10023 h 10023"/>
                  <a:gd name="connsiteX11" fmla="*/ 5727 w 10000"/>
                  <a:gd name="connsiteY11" fmla="*/ 10023 h 10023"/>
                  <a:gd name="connsiteX12" fmla="*/ 10000 w 10000"/>
                  <a:gd name="connsiteY12" fmla="*/ 10023 h 10023"/>
                  <a:gd name="connsiteX13" fmla="*/ 9515 w 10000"/>
                  <a:gd name="connsiteY13" fmla="*/ 2787 h 10023"/>
                  <a:gd name="connsiteX0" fmla="*/ 9515 w 10000"/>
                  <a:gd name="connsiteY0" fmla="*/ 2787 h 10023"/>
                  <a:gd name="connsiteX1" fmla="*/ 8987 w 10000"/>
                  <a:gd name="connsiteY1" fmla="*/ 1659 h 10023"/>
                  <a:gd name="connsiteX2" fmla="*/ 6476 w 10000"/>
                  <a:gd name="connsiteY2" fmla="*/ 23 h 10023"/>
                  <a:gd name="connsiteX3" fmla="*/ 5110 w 10000"/>
                  <a:gd name="connsiteY3" fmla="*/ 8374 h 10023"/>
                  <a:gd name="connsiteX4" fmla="*/ 3502 w 10000"/>
                  <a:gd name="connsiteY4" fmla="*/ 59 h 10023"/>
                  <a:gd name="connsiteX5" fmla="*/ 903 w 10000"/>
                  <a:gd name="connsiteY5" fmla="*/ 1732 h 10023"/>
                  <a:gd name="connsiteX6" fmla="*/ 507 w 10000"/>
                  <a:gd name="connsiteY6" fmla="*/ 2532 h 10023"/>
                  <a:gd name="connsiteX7" fmla="*/ 0 w 10000"/>
                  <a:gd name="connsiteY7" fmla="*/ 10023 h 10023"/>
                  <a:gd name="connsiteX8" fmla="*/ 4273 w 10000"/>
                  <a:gd name="connsiteY8" fmla="*/ 10023 h 10023"/>
                  <a:gd name="connsiteX9" fmla="*/ 4427 w 10000"/>
                  <a:gd name="connsiteY9" fmla="*/ 10023 h 10023"/>
                  <a:gd name="connsiteX10" fmla="*/ 5529 w 10000"/>
                  <a:gd name="connsiteY10" fmla="*/ 10023 h 10023"/>
                  <a:gd name="connsiteX11" fmla="*/ 5727 w 10000"/>
                  <a:gd name="connsiteY11" fmla="*/ 10023 h 10023"/>
                  <a:gd name="connsiteX12" fmla="*/ 10000 w 10000"/>
                  <a:gd name="connsiteY12" fmla="*/ 10023 h 10023"/>
                  <a:gd name="connsiteX13" fmla="*/ 9515 w 10000"/>
                  <a:gd name="connsiteY13" fmla="*/ 2787 h 10023"/>
                  <a:gd name="connsiteX0" fmla="*/ 9515 w 10000"/>
                  <a:gd name="connsiteY0" fmla="*/ 2787 h 10023"/>
                  <a:gd name="connsiteX1" fmla="*/ 8987 w 10000"/>
                  <a:gd name="connsiteY1" fmla="*/ 1659 h 10023"/>
                  <a:gd name="connsiteX2" fmla="*/ 6476 w 10000"/>
                  <a:gd name="connsiteY2" fmla="*/ 23 h 10023"/>
                  <a:gd name="connsiteX3" fmla="*/ 5110 w 10000"/>
                  <a:gd name="connsiteY3" fmla="*/ 8374 h 10023"/>
                  <a:gd name="connsiteX4" fmla="*/ 3502 w 10000"/>
                  <a:gd name="connsiteY4" fmla="*/ 59 h 10023"/>
                  <a:gd name="connsiteX5" fmla="*/ 903 w 10000"/>
                  <a:gd name="connsiteY5" fmla="*/ 1732 h 10023"/>
                  <a:gd name="connsiteX6" fmla="*/ 507 w 10000"/>
                  <a:gd name="connsiteY6" fmla="*/ 2532 h 10023"/>
                  <a:gd name="connsiteX7" fmla="*/ 0 w 10000"/>
                  <a:gd name="connsiteY7" fmla="*/ 10023 h 10023"/>
                  <a:gd name="connsiteX8" fmla="*/ 4273 w 10000"/>
                  <a:gd name="connsiteY8" fmla="*/ 10023 h 10023"/>
                  <a:gd name="connsiteX9" fmla="*/ 4427 w 10000"/>
                  <a:gd name="connsiteY9" fmla="*/ 10023 h 10023"/>
                  <a:gd name="connsiteX10" fmla="*/ 5529 w 10000"/>
                  <a:gd name="connsiteY10" fmla="*/ 10023 h 10023"/>
                  <a:gd name="connsiteX11" fmla="*/ 5727 w 10000"/>
                  <a:gd name="connsiteY11" fmla="*/ 10023 h 10023"/>
                  <a:gd name="connsiteX12" fmla="*/ 10000 w 10000"/>
                  <a:gd name="connsiteY12" fmla="*/ 10023 h 10023"/>
                  <a:gd name="connsiteX13" fmla="*/ 9515 w 10000"/>
                  <a:gd name="connsiteY13" fmla="*/ 2787 h 10023"/>
                  <a:gd name="connsiteX0" fmla="*/ 9515 w 10000"/>
                  <a:gd name="connsiteY0" fmla="*/ 2787 h 10023"/>
                  <a:gd name="connsiteX1" fmla="*/ 8987 w 10000"/>
                  <a:gd name="connsiteY1" fmla="*/ 1659 h 10023"/>
                  <a:gd name="connsiteX2" fmla="*/ 6476 w 10000"/>
                  <a:gd name="connsiteY2" fmla="*/ 23 h 10023"/>
                  <a:gd name="connsiteX3" fmla="*/ 5110 w 10000"/>
                  <a:gd name="connsiteY3" fmla="*/ 8374 h 10023"/>
                  <a:gd name="connsiteX4" fmla="*/ 3502 w 10000"/>
                  <a:gd name="connsiteY4" fmla="*/ 59 h 10023"/>
                  <a:gd name="connsiteX5" fmla="*/ 903 w 10000"/>
                  <a:gd name="connsiteY5" fmla="*/ 1732 h 10023"/>
                  <a:gd name="connsiteX6" fmla="*/ 507 w 10000"/>
                  <a:gd name="connsiteY6" fmla="*/ 2532 h 10023"/>
                  <a:gd name="connsiteX7" fmla="*/ 0 w 10000"/>
                  <a:gd name="connsiteY7" fmla="*/ 10023 h 10023"/>
                  <a:gd name="connsiteX8" fmla="*/ 4273 w 10000"/>
                  <a:gd name="connsiteY8" fmla="*/ 10023 h 10023"/>
                  <a:gd name="connsiteX9" fmla="*/ 4427 w 10000"/>
                  <a:gd name="connsiteY9" fmla="*/ 10023 h 10023"/>
                  <a:gd name="connsiteX10" fmla="*/ 5529 w 10000"/>
                  <a:gd name="connsiteY10" fmla="*/ 10023 h 10023"/>
                  <a:gd name="connsiteX11" fmla="*/ 5727 w 10000"/>
                  <a:gd name="connsiteY11" fmla="*/ 10023 h 10023"/>
                  <a:gd name="connsiteX12" fmla="*/ 10000 w 10000"/>
                  <a:gd name="connsiteY12" fmla="*/ 10023 h 10023"/>
                  <a:gd name="connsiteX13" fmla="*/ 9515 w 10000"/>
                  <a:gd name="connsiteY13" fmla="*/ 2787 h 10023"/>
                  <a:gd name="connsiteX0" fmla="*/ 9515 w 10000"/>
                  <a:gd name="connsiteY0" fmla="*/ 2788 h 10024"/>
                  <a:gd name="connsiteX1" fmla="*/ 8987 w 10000"/>
                  <a:gd name="connsiteY1" fmla="*/ 1660 h 10024"/>
                  <a:gd name="connsiteX2" fmla="*/ 6476 w 10000"/>
                  <a:gd name="connsiteY2" fmla="*/ 24 h 10024"/>
                  <a:gd name="connsiteX3" fmla="*/ 5201 w 10000"/>
                  <a:gd name="connsiteY3" fmla="*/ 7627 h 10024"/>
                  <a:gd name="connsiteX4" fmla="*/ 3502 w 10000"/>
                  <a:gd name="connsiteY4" fmla="*/ 60 h 10024"/>
                  <a:gd name="connsiteX5" fmla="*/ 903 w 10000"/>
                  <a:gd name="connsiteY5" fmla="*/ 1733 h 10024"/>
                  <a:gd name="connsiteX6" fmla="*/ 507 w 10000"/>
                  <a:gd name="connsiteY6" fmla="*/ 2533 h 10024"/>
                  <a:gd name="connsiteX7" fmla="*/ 0 w 10000"/>
                  <a:gd name="connsiteY7" fmla="*/ 10024 h 10024"/>
                  <a:gd name="connsiteX8" fmla="*/ 4273 w 10000"/>
                  <a:gd name="connsiteY8" fmla="*/ 10024 h 10024"/>
                  <a:gd name="connsiteX9" fmla="*/ 4427 w 10000"/>
                  <a:gd name="connsiteY9" fmla="*/ 10024 h 10024"/>
                  <a:gd name="connsiteX10" fmla="*/ 5529 w 10000"/>
                  <a:gd name="connsiteY10" fmla="*/ 10024 h 10024"/>
                  <a:gd name="connsiteX11" fmla="*/ 5727 w 10000"/>
                  <a:gd name="connsiteY11" fmla="*/ 10024 h 10024"/>
                  <a:gd name="connsiteX12" fmla="*/ 10000 w 10000"/>
                  <a:gd name="connsiteY12" fmla="*/ 10024 h 10024"/>
                  <a:gd name="connsiteX13" fmla="*/ 9515 w 10000"/>
                  <a:gd name="connsiteY13" fmla="*/ 2788 h 10024"/>
                  <a:gd name="connsiteX0" fmla="*/ 9515 w 10000"/>
                  <a:gd name="connsiteY0" fmla="*/ 2788 h 10024"/>
                  <a:gd name="connsiteX1" fmla="*/ 8987 w 10000"/>
                  <a:gd name="connsiteY1" fmla="*/ 1660 h 10024"/>
                  <a:gd name="connsiteX2" fmla="*/ 6476 w 10000"/>
                  <a:gd name="connsiteY2" fmla="*/ 24 h 10024"/>
                  <a:gd name="connsiteX3" fmla="*/ 5201 w 10000"/>
                  <a:gd name="connsiteY3" fmla="*/ 7627 h 10024"/>
                  <a:gd name="connsiteX4" fmla="*/ 3502 w 10000"/>
                  <a:gd name="connsiteY4" fmla="*/ 60 h 10024"/>
                  <a:gd name="connsiteX5" fmla="*/ 903 w 10000"/>
                  <a:gd name="connsiteY5" fmla="*/ 1733 h 10024"/>
                  <a:gd name="connsiteX6" fmla="*/ 507 w 10000"/>
                  <a:gd name="connsiteY6" fmla="*/ 2533 h 10024"/>
                  <a:gd name="connsiteX7" fmla="*/ 0 w 10000"/>
                  <a:gd name="connsiteY7" fmla="*/ 10024 h 10024"/>
                  <a:gd name="connsiteX8" fmla="*/ 4273 w 10000"/>
                  <a:gd name="connsiteY8" fmla="*/ 10024 h 10024"/>
                  <a:gd name="connsiteX9" fmla="*/ 4427 w 10000"/>
                  <a:gd name="connsiteY9" fmla="*/ 10024 h 10024"/>
                  <a:gd name="connsiteX10" fmla="*/ 5529 w 10000"/>
                  <a:gd name="connsiteY10" fmla="*/ 10024 h 10024"/>
                  <a:gd name="connsiteX11" fmla="*/ 5727 w 10000"/>
                  <a:gd name="connsiteY11" fmla="*/ 10024 h 10024"/>
                  <a:gd name="connsiteX12" fmla="*/ 10000 w 10000"/>
                  <a:gd name="connsiteY12" fmla="*/ 10024 h 10024"/>
                  <a:gd name="connsiteX13" fmla="*/ 9515 w 10000"/>
                  <a:gd name="connsiteY13" fmla="*/ 2788 h 10024"/>
                  <a:gd name="connsiteX0" fmla="*/ 9515 w 10000"/>
                  <a:gd name="connsiteY0" fmla="*/ 2788 h 10024"/>
                  <a:gd name="connsiteX1" fmla="*/ 8987 w 10000"/>
                  <a:gd name="connsiteY1" fmla="*/ 1660 h 10024"/>
                  <a:gd name="connsiteX2" fmla="*/ 6476 w 10000"/>
                  <a:gd name="connsiteY2" fmla="*/ 24 h 10024"/>
                  <a:gd name="connsiteX3" fmla="*/ 5201 w 10000"/>
                  <a:gd name="connsiteY3" fmla="*/ 7627 h 10024"/>
                  <a:gd name="connsiteX4" fmla="*/ 3502 w 10000"/>
                  <a:gd name="connsiteY4" fmla="*/ 60 h 10024"/>
                  <a:gd name="connsiteX5" fmla="*/ 903 w 10000"/>
                  <a:gd name="connsiteY5" fmla="*/ 1733 h 10024"/>
                  <a:gd name="connsiteX6" fmla="*/ 507 w 10000"/>
                  <a:gd name="connsiteY6" fmla="*/ 2533 h 10024"/>
                  <a:gd name="connsiteX7" fmla="*/ 0 w 10000"/>
                  <a:gd name="connsiteY7" fmla="*/ 10024 h 10024"/>
                  <a:gd name="connsiteX8" fmla="*/ 4273 w 10000"/>
                  <a:gd name="connsiteY8" fmla="*/ 10024 h 10024"/>
                  <a:gd name="connsiteX9" fmla="*/ 4427 w 10000"/>
                  <a:gd name="connsiteY9" fmla="*/ 10024 h 10024"/>
                  <a:gd name="connsiteX10" fmla="*/ 5529 w 10000"/>
                  <a:gd name="connsiteY10" fmla="*/ 10024 h 10024"/>
                  <a:gd name="connsiteX11" fmla="*/ 5727 w 10000"/>
                  <a:gd name="connsiteY11" fmla="*/ 10024 h 10024"/>
                  <a:gd name="connsiteX12" fmla="*/ 10000 w 10000"/>
                  <a:gd name="connsiteY12" fmla="*/ 10024 h 10024"/>
                  <a:gd name="connsiteX13" fmla="*/ 9515 w 10000"/>
                  <a:gd name="connsiteY13" fmla="*/ 2788 h 1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00" h="10024">
                    <a:moveTo>
                      <a:pt x="9515" y="2788"/>
                    </a:moveTo>
                    <a:cubicBezTo>
                      <a:pt x="9515" y="2242"/>
                      <a:pt x="9295" y="1806"/>
                      <a:pt x="8987" y="1660"/>
                    </a:cubicBezTo>
                    <a:cubicBezTo>
                      <a:pt x="8150" y="1115"/>
                      <a:pt x="6760" y="252"/>
                      <a:pt x="6476" y="24"/>
                    </a:cubicBezTo>
                    <a:cubicBezTo>
                      <a:pt x="6645" y="-504"/>
                      <a:pt x="5244" y="7621"/>
                      <a:pt x="5201" y="7627"/>
                    </a:cubicBezTo>
                    <a:cubicBezTo>
                      <a:pt x="5248" y="7783"/>
                      <a:pt x="3556" y="-52"/>
                      <a:pt x="3502" y="60"/>
                    </a:cubicBezTo>
                    <a:cubicBezTo>
                      <a:pt x="3488" y="-30"/>
                      <a:pt x="1769" y="1175"/>
                      <a:pt x="903" y="1733"/>
                    </a:cubicBezTo>
                    <a:cubicBezTo>
                      <a:pt x="705" y="1879"/>
                      <a:pt x="551" y="2169"/>
                      <a:pt x="507" y="2533"/>
                    </a:cubicBezTo>
                    <a:lnTo>
                      <a:pt x="0" y="10024"/>
                    </a:lnTo>
                    <a:lnTo>
                      <a:pt x="4273" y="10024"/>
                    </a:lnTo>
                    <a:lnTo>
                      <a:pt x="4427" y="10024"/>
                    </a:lnTo>
                    <a:lnTo>
                      <a:pt x="5529" y="10024"/>
                    </a:lnTo>
                    <a:lnTo>
                      <a:pt x="5727" y="10024"/>
                    </a:lnTo>
                    <a:lnTo>
                      <a:pt x="10000" y="10024"/>
                    </a:lnTo>
                    <a:cubicBezTo>
                      <a:pt x="9838" y="7612"/>
                      <a:pt x="9677" y="5200"/>
                      <a:pt x="9515" y="278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298" name="Freeform 38"/>
              <p:cNvSpPr>
                <a:spLocks/>
              </p:cNvSpPr>
              <p:nvPr/>
            </p:nvSpPr>
            <p:spPr bwMode="auto">
              <a:xfrm>
                <a:off x="3947948" y="577848"/>
                <a:ext cx="471963" cy="698703"/>
              </a:xfrm>
              <a:custGeom>
                <a:avLst/>
                <a:gdLst>
                  <a:gd name="T0" fmla="*/ 19 w 162"/>
                  <a:gd name="T1" fmla="*/ 173 h 240"/>
                  <a:gd name="T2" fmla="*/ 81 w 162"/>
                  <a:gd name="T3" fmla="*/ 237 h 240"/>
                  <a:gd name="T4" fmla="*/ 144 w 162"/>
                  <a:gd name="T5" fmla="*/ 171 h 240"/>
                  <a:gd name="T6" fmla="*/ 144 w 162"/>
                  <a:gd name="T7" fmla="*/ 171 h 240"/>
                  <a:gd name="T8" fmla="*/ 144 w 162"/>
                  <a:gd name="T9" fmla="*/ 159 h 240"/>
                  <a:gd name="T10" fmla="*/ 162 w 162"/>
                  <a:gd name="T11" fmla="*/ 145 h 240"/>
                  <a:gd name="T12" fmla="*/ 162 w 162"/>
                  <a:gd name="T13" fmla="*/ 80 h 240"/>
                  <a:gd name="T14" fmla="*/ 92 w 162"/>
                  <a:gd name="T15" fmla="*/ 16 h 240"/>
                  <a:gd name="T16" fmla="*/ 87 w 162"/>
                  <a:gd name="T17" fmla="*/ 10 h 240"/>
                  <a:gd name="T18" fmla="*/ 87 w 162"/>
                  <a:gd name="T19" fmla="*/ 0 h 240"/>
                  <a:gd name="T20" fmla="*/ 0 w 162"/>
                  <a:gd name="T21" fmla="*/ 75 h 240"/>
                  <a:gd name="T22" fmla="*/ 0 w 162"/>
                  <a:gd name="T23" fmla="*/ 144 h 240"/>
                  <a:gd name="T24" fmla="*/ 19 w 162"/>
                  <a:gd name="T25" fmla="*/ 159 h 240"/>
                  <a:gd name="T26" fmla="*/ 19 w 162"/>
                  <a:gd name="T27" fmla="*/ 17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240">
                    <a:moveTo>
                      <a:pt x="19" y="173"/>
                    </a:moveTo>
                    <a:cubicBezTo>
                      <a:pt x="28" y="240"/>
                      <a:pt x="81" y="237"/>
                      <a:pt x="81" y="237"/>
                    </a:cubicBezTo>
                    <a:cubicBezTo>
                      <a:pt x="81" y="237"/>
                      <a:pt x="136" y="240"/>
                      <a:pt x="144" y="171"/>
                    </a:cubicBezTo>
                    <a:cubicBezTo>
                      <a:pt x="144" y="171"/>
                      <a:pt x="144" y="171"/>
                      <a:pt x="144" y="171"/>
                    </a:cubicBezTo>
                    <a:cubicBezTo>
                      <a:pt x="144" y="159"/>
                      <a:pt x="144" y="159"/>
                      <a:pt x="144" y="159"/>
                    </a:cubicBezTo>
                    <a:cubicBezTo>
                      <a:pt x="162" y="145"/>
                      <a:pt x="162" y="145"/>
                      <a:pt x="162" y="145"/>
                    </a:cubicBezTo>
                    <a:cubicBezTo>
                      <a:pt x="162" y="80"/>
                      <a:pt x="162" y="80"/>
                      <a:pt x="162" y="80"/>
                    </a:cubicBezTo>
                    <a:cubicBezTo>
                      <a:pt x="161" y="49"/>
                      <a:pt x="131" y="16"/>
                      <a:pt x="92" y="16"/>
                    </a:cubicBezTo>
                    <a:cubicBezTo>
                      <a:pt x="88" y="16"/>
                      <a:pt x="86" y="14"/>
                      <a:pt x="87" y="10"/>
                    </a:cubicBezTo>
                    <a:cubicBezTo>
                      <a:pt x="87" y="0"/>
                      <a:pt x="87" y="0"/>
                      <a:pt x="87" y="0"/>
                    </a:cubicBezTo>
                    <a:cubicBezTo>
                      <a:pt x="0" y="4"/>
                      <a:pt x="0" y="75"/>
                      <a:pt x="0" y="75"/>
                    </a:cubicBezTo>
                    <a:cubicBezTo>
                      <a:pt x="0" y="144"/>
                      <a:pt x="0" y="144"/>
                      <a:pt x="0" y="144"/>
                    </a:cubicBezTo>
                    <a:cubicBezTo>
                      <a:pt x="19" y="159"/>
                      <a:pt x="19" y="159"/>
                      <a:pt x="19" y="159"/>
                    </a:cubicBezTo>
                    <a:lnTo>
                      <a:pt x="19" y="1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299" name="Freeform 298"/>
              <p:cNvSpPr/>
              <p:nvPr/>
            </p:nvSpPr>
            <p:spPr>
              <a:xfrm>
                <a:off x="4054284" y="1280924"/>
                <a:ext cx="370556" cy="667513"/>
              </a:xfrm>
              <a:custGeom>
                <a:avLst/>
                <a:gdLst>
                  <a:gd name="connsiteX0" fmla="*/ 0 w 400050"/>
                  <a:gd name="connsiteY0" fmla="*/ 0 h 615950"/>
                  <a:gd name="connsiteX1" fmla="*/ 234950 w 400050"/>
                  <a:gd name="connsiteY1" fmla="*/ 615950 h 615950"/>
                  <a:gd name="connsiteX2" fmla="*/ 400050 w 400050"/>
                  <a:gd name="connsiteY2" fmla="*/ 0 h 615950"/>
                  <a:gd name="connsiteX3" fmla="*/ 231775 w 400050"/>
                  <a:gd name="connsiteY3" fmla="*/ 304800 h 615950"/>
                  <a:gd name="connsiteX4" fmla="*/ 0 w 400050"/>
                  <a:gd name="connsiteY4" fmla="*/ 0 h 615950"/>
                  <a:gd name="connsiteX0" fmla="*/ 0 w 403225"/>
                  <a:gd name="connsiteY0" fmla="*/ 3175 h 619125"/>
                  <a:gd name="connsiteX1" fmla="*/ 234950 w 403225"/>
                  <a:gd name="connsiteY1" fmla="*/ 619125 h 619125"/>
                  <a:gd name="connsiteX2" fmla="*/ 403225 w 403225"/>
                  <a:gd name="connsiteY2" fmla="*/ 0 h 619125"/>
                  <a:gd name="connsiteX3" fmla="*/ 231775 w 403225"/>
                  <a:gd name="connsiteY3" fmla="*/ 307975 h 619125"/>
                  <a:gd name="connsiteX4" fmla="*/ 0 w 403225"/>
                  <a:gd name="connsiteY4" fmla="*/ 3175 h 619125"/>
                  <a:gd name="connsiteX0" fmla="*/ 0 w 403225"/>
                  <a:gd name="connsiteY0" fmla="*/ 3175 h 631825"/>
                  <a:gd name="connsiteX1" fmla="*/ 234950 w 403225"/>
                  <a:gd name="connsiteY1" fmla="*/ 631825 h 631825"/>
                  <a:gd name="connsiteX2" fmla="*/ 403225 w 403225"/>
                  <a:gd name="connsiteY2" fmla="*/ 0 h 631825"/>
                  <a:gd name="connsiteX3" fmla="*/ 231775 w 403225"/>
                  <a:gd name="connsiteY3" fmla="*/ 307975 h 631825"/>
                  <a:gd name="connsiteX4" fmla="*/ 0 w 403225"/>
                  <a:gd name="connsiteY4" fmla="*/ 3175 h 631825"/>
                  <a:gd name="connsiteX0" fmla="*/ 0 w 400050"/>
                  <a:gd name="connsiteY0" fmla="*/ 0 h 628650"/>
                  <a:gd name="connsiteX1" fmla="*/ 234950 w 400050"/>
                  <a:gd name="connsiteY1" fmla="*/ 628650 h 628650"/>
                  <a:gd name="connsiteX2" fmla="*/ 400050 w 400050"/>
                  <a:gd name="connsiteY2" fmla="*/ 0 h 628650"/>
                  <a:gd name="connsiteX3" fmla="*/ 231775 w 400050"/>
                  <a:gd name="connsiteY3" fmla="*/ 304800 h 628650"/>
                  <a:gd name="connsiteX4" fmla="*/ 0 w 400050"/>
                  <a:gd name="connsiteY4" fmla="*/ 0 h 628650"/>
                  <a:gd name="connsiteX0" fmla="*/ 0 w 409575"/>
                  <a:gd name="connsiteY0" fmla="*/ 6350 h 635000"/>
                  <a:gd name="connsiteX1" fmla="*/ 234950 w 409575"/>
                  <a:gd name="connsiteY1" fmla="*/ 635000 h 635000"/>
                  <a:gd name="connsiteX2" fmla="*/ 409575 w 409575"/>
                  <a:gd name="connsiteY2" fmla="*/ 0 h 635000"/>
                  <a:gd name="connsiteX3" fmla="*/ 231775 w 409575"/>
                  <a:gd name="connsiteY3" fmla="*/ 311150 h 635000"/>
                  <a:gd name="connsiteX4" fmla="*/ 0 w 409575"/>
                  <a:gd name="connsiteY4" fmla="*/ 6350 h 635000"/>
                  <a:gd name="connsiteX0" fmla="*/ 0 w 409575"/>
                  <a:gd name="connsiteY0" fmla="*/ 6350 h 851761"/>
                  <a:gd name="connsiteX1" fmla="*/ 234950 w 409575"/>
                  <a:gd name="connsiteY1" fmla="*/ 851761 h 851761"/>
                  <a:gd name="connsiteX2" fmla="*/ 409575 w 409575"/>
                  <a:gd name="connsiteY2" fmla="*/ 0 h 851761"/>
                  <a:gd name="connsiteX3" fmla="*/ 231775 w 409575"/>
                  <a:gd name="connsiteY3" fmla="*/ 311150 h 851761"/>
                  <a:gd name="connsiteX4" fmla="*/ 0 w 409575"/>
                  <a:gd name="connsiteY4" fmla="*/ 6350 h 851761"/>
                  <a:gd name="connsiteX0" fmla="*/ 0 w 409575"/>
                  <a:gd name="connsiteY0" fmla="*/ 6350 h 851761"/>
                  <a:gd name="connsiteX1" fmla="*/ 234950 w 409575"/>
                  <a:gd name="connsiteY1" fmla="*/ 851761 h 851761"/>
                  <a:gd name="connsiteX2" fmla="*/ 409575 w 409575"/>
                  <a:gd name="connsiteY2" fmla="*/ 0 h 851761"/>
                  <a:gd name="connsiteX3" fmla="*/ 242979 w 409575"/>
                  <a:gd name="connsiteY3" fmla="*/ 365339 h 851761"/>
                  <a:gd name="connsiteX4" fmla="*/ 0 w 409575"/>
                  <a:gd name="connsiteY4" fmla="*/ 6350 h 851761"/>
                  <a:gd name="connsiteX0" fmla="*/ 0 w 409575"/>
                  <a:gd name="connsiteY0" fmla="*/ 6350 h 689190"/>
                  <a:gd name="connsiteX1" fmla="*/ 234950 w 409575"/>
                  <a:gd name="connsiteY1" fmla="*/ 689190 h 689190"/>
                  <a:gd name="connsiteX2" fmla="*/ 409575 w 409575"/>
                  <a:gd name="connsiteY2" fmla="*/ 0 h 689190"/>
                  <a:gd name="connsiteX3" fmla="*/ 242979 w 409575"/>
                  <a:gd name="connsiteY3" fmla="*/ 365339 h 689190"/>
                  <a:gd name="connsiteX4" fmla="*/ 0 w 409575"/>
                  <a:gd name="connsiteY4" fmla="*/ 6350 h 689190"/>
                  <a:gd name="connsiteX0" fmla="*/ 0 w 443191"/>
                  <a:gd name="connsiteY0" fmla="*/ 28026 h 710866"/>
                  <a:gd name="connsiteX1" fmla="*/ 234950 w 443191"/>
                  <a:gd name="connsiteY1" fmla="*/ 710866 h 710866"/>
                  <a:gd name="connsiteX2" fmla="*/ 443191 w 443191"/>
                  <a:gd name="connsiteY2" fmla="*/ 0 h 710866"/>
                  <a:gd name="connsiteX3" fmla="*/ 242979 w 443191"/>
                  <a:gd name="connsiteY3" fmla="*/ 387015 h 710866"/>
                  <a:gd name="connsiteX4" fmla="*/ 0 w 443191"/>
                  <a:gd name="connsiteY4" fmla="*/ 28026 h 710866"/>
                  <a:gd name="connsiteX0" fmla="*/ 0 w 443191"/>
                  <a:gd name="connsiteY0" fmla="*/ 28026 h 710866"/>
                  <a:gd name="connsiteX1" fmla="*/ 234950 w 443191"/>
                  <a:gd name="connsiteY1" fmla="*/ 710866 h 710866"/>
                  <a:gd name="connsiteX2" fmla="*/ 443191 w 443191"/>
                  <a:gd name="connsiteY2" fmla="*/ 0 h 710866"/>
                  <a:gd name="connsiteX3" fmla="*/ 265390 w 443191"/>
                  <a:gd name="connsiteY3" fmla="*/ 343663 h 710866"/>
                  <a:gd name="connsiteX4" fmla="*/ 0 w 443191"/>
                  <a:gd name="connsiteY4" fmla="*/ 28026 h 710866"/>
                  <a:gd name="connsiteX0" fmla="*/ 0 w 443191"/>
                  <a:gd name="connsiteY0" fmla="*/ 28026 h 667514"/>
                  <a:gd name="connsiteX1" fmla="*/ 246156 w 443191"/>
                  <a:gd name="connsiteY1" fmla="*/ 667514 h 667514"/>
                  <a:gd name="connsiteX2" fmla="*/ 443191 w 443191"/>
                  <a:gd name="connsiteY2" fmla="*/ 0 h 667514"/>
                  <a:gd name="connsiteX3" fmla="*/ 265390 w 443191"/>
                  <a:gd name="connsiteY3" fmla="*/ 343663 h 667514"/>
                  <a:gd name="connsiteX4" fmla="*/ 0 w 443191"/>
                  <a:gd name="connsiteY4" fmla="*/ 28026 h 667514"/>
                  <a:gd name="connsiteX0" fmla="*/ 0 w 443191"/>
                  <a:gd name="connsiteY0" fmla="*/ 28026 h 667514"/>
                  <a:gd name="connsiteX1" fmla="*/ 246156 w 443191"/>
                  <a:gd name="connsiteY1" fmla="*/ 667514 h 667514"/>
                  <a:gd name="connsiteX2" fmla="*/ 443191 w 443191"/>
                  <a:gd name="connsiteY2" fmla="*/ 0 h 667514"/>
                  <a:gd name="connsiteX3" fmla="*/ 242979 w 443191"/>
                  <a:gd name="connsiteY3" fmla="*/ 332825 h 667514"/>
                  <a:gd name="connsiteX4" fmla="*/ 0 w 443191"/>
                  <a:gd name="connsiteY4" fmla="*/ 28026 h 667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191" h="667514">
                    <a:moveTo>
                      <a:pt x="0" y="28026"/>
                    </a:moveTo>
                    <a:lnTo>
                      <a:pt x="246156" y="667514"/>
                    </a:lnTo>
                    <a:lnTo>
                      <a:pt x="443191" y="0"/>
                    </a:lnTo>
                    <a:lnTo>
                      <a:pt x="242979" y="332825"/>
                    </a:lnTo>
                    <a:lnTo>
                      <a:pt x="0" y="2802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grpSp>
        <p:grpSp>
          <p:nvGrpSpPr>
            <p:cNvPr id="21" name="Group 649"/>
            <p:cNvGrpSpPr/>
            <p:nvPr/>
          </p:nvGrpSpPr>
          <p:grpSpPr>
            <a:xfrm>
              <a:off x="9823521" y="2315934"/>
              <a:ext cx="520456" cy="1082605"/>
              <a:chOff x="4807019" y="460376"/>
              <a:chExt cx="737193" cy="1533041"/>
            </a:xfrm>
          </p:grpSpPr>
          <p:sp>
            <p:nvSpPr>
              <p:cNvPr id="301" name="Freeform 37"/>
              <p:cNvSpPr>
                <a:spLocks/>
              </p:cNvSpPr>
              <p:nvPr/>
            </p:nvSpPr>
            <p:spPr bwMode="auto">
              <a:xfrm flipH="1">
                <a:off x="5042671" y="460376"/>
                <a:ext cx="279807" cy="427626"/>
              </a:xfrm>
              <a:custGeom>
                <a:avLst/>
                <a:gdLst/>
                <a:ahLst/>
                <a:cxnLst>
                  <a:cxn ang="0">
                    <a:pos x="94" y="80"/>
                  </a:cxn>
                  <a:cxn ang="0">
                    <a:pos x="74" y="133"/>
                  </a:cxn>
                  <a:cxn ang="0">
                    <a:pos x="40" y="153"/>
                  </a:cxn>
                  <a:cxn ang="0">
                    <a:pos x="8" y="121"/>
                  </a:cxn>
                  <a:cxn ang="0">
                    <a:pos x="3" y="55"/>
                  </a:cxn>
                  <a:cxn ang="0">
                    <a:pos x="62" y="5"/>
                  </a:cxn>
                  <a:cxn ang="0">
                    <a:pos x="101" y="61"/>
                  </a:cxn>
                  <a:cxn ang="0">
                    <a:pos x="96" y="66"/>
                  </a:cxn>
                  <a:cxn ang="0">
                    <a:pos x="94" y="80"/>
                  </a:cxn>
                </a:cxnLst>
                <a:rect l="0" t="0" r="r" b="b"/>
                <a:pathLst>
                  <a:path w="101" h="154">
                    <a:moveTo>
                      <a:pt x="94" y="80"/>
                    </a:moveTo>
                    <a:cubicBezTo>
                      <a:pt x="91" y="97"/>
                      <a:pt x="82" y="121"/>
                      <a:pt x="74" y="133"/>
                    </a:cubicBezTo>
                    <a:cubicBezTo>
                      <a:pt x="61" y="151"/>
                      <a:pt x="49" y="154"/>
                      <a:pt x="40" y="153"/>
                    </a:cubicBezTo>
                    <a:cubicBezTo>
                      <a:pt x="26" y="153"/>
                      <a:pt x="14" y="137"/>
                      <a:pt x="8" y="121"/>
                    </a:cubicBezTo>
                    <a:cubicBezTo>
                      <a:pt x="2" y="107"/>
                      <a:pt x="0" y="75"/>
                      <a:pt x="3" y="55"/>
                    </a:cubicBezTo>
                    <a:cubicBezTo>
                      <a:pt x="10" y="15"/>
                      <a:pt x="34" y="0"/>
                      <a:pt x="62" y="5"/>
                    </a:cubicBezTo>
                    <a:cubicBezTo>
                      <a:pt x="101" y="12"/>
                      <a:pt x="101" y="61"/>
                      <a:pt x="101" y="61"/>
                    </a:cubicBezTo>
                    <a:cubicBezTo>
                      <a:pt x="101" y="61"/>
                      <a:pt x="97" y="64"/>
                      <a:pt x="96" y="66"/>
                    </a:cubicBezTo>
                    <a:cubicBezTo>
                      <a:pt x="95" y="72"/>
                      <a:pt x="96" y="73"/>
                      <a:pt x="94" y="80"/>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02" name="Freeform 38"/>
              <p:cNvSpPr>
                <a:spLocks/>
              </p:cNvSpPr>
              <p:nvPr/>
            </p:nvSpPr>
            <p:spPr bwMode="auto">
              <a:xfrm flipH="1">
                <a:off x="4807019" y="930237"/>
                <a:ext cx="723621" cy="1063180"/>
              </a:xfrm>
              <a:custGeom>
                <a:avLst/>
                <a:gdLst>
                  <a:gd name="connsiteX0" fmla="*/ 5946 w 9189"/>
                  <a:gd name="connsiteY0" fmla="*/ 2921 h 10080"/>
                  <a:gd name="connsiteX1" fmla="*/ 6317 w 9189"/>
                  <a:gd name="connsiteY1" fmla="*/ 655 h 10080"/>
                  <a:gd name="connsiteX2" fmla="*/ 3277 w 9189"/>
                  <a:gd name="connsiteY2" fmla="*/ 0 h 10080"/>
                  <a:gd name="connsiteX3" fmla="*/ 0 w 9189"/>
                  <a:gd name="connsiteY3" fmla="*/ 655 h 10080"/>
                  <a:gd name="connsiteX4" fmla="*/ 1081 w 9189"/>
                  <a:gd name="connsiteY4" fmla="*/ 3127 h 10080"/>
                  <a:gd name="connsiteX5" fmla="*/ 1182 w 9189"/>
                  <a:gd name="connsiteY5" fmla="*/ 5899 h 10080"/>
                  <a:gd name="connsiteX6" fmla="*/ 644 w 9189"/>
                  <a:gd name="connsiteY6" fmla="*/ 7163 h 10080"/>
                  <a:gd name="connsiteX7" fmla="*/ 3986 w 9189"/>
                  <a:gd name="connsiteY7" fmla="*/ 9719 h 10080"/>
                  <a:gd name="connsiteX8" fmla="*/ 9189 w 9189"/>
                  <a:gd name="connsiteY8" fmla="*/ 9326 h 10080"/>
                  <a:gd name="connsiteX9" fmla="*/ 7398 w 9189"/>
                  <a:gd name="connsiteY9" fmla="*/ 5412 h 10080"/>
                  <a:gd name="connsiteX10" fmla="*/ 5946 w 9189"/>
                  <a:gd name="connsiteY10" fmla="*/ 2921 h 10080"/>
                  <a:gd name="connsiteX0" fmla="*/ 6471 w 8993"/>
                  <a:gd name="connsiteY0" fmla="*/ 2898 h 9662"/>
                  <a:gd name="connsiteX1" fmla="*/ 6875 w 8993"/>
                  <a:gd name="connsiteY1" fmla="*/ 650 h 9662"/>
                  <a:gd name="connsiteX2" fmla="*/ 3566 w 8993"/>
                  <a:gd name="connsiteY2" fmla="*/ 0 h 9662"/>
                  <a:gd name="connsiteX3" fmla="*/ 0 w 8993"/>
                  <a:gd name="connsiteY3" fmla="*/ 650 h 9662"/>
                  <a:gd name="connsiteX4" fmla="*/ 1176 w 8993"/>
                  <a:gd name="connsiteY4" fmla="*/ 3102 h 9662"/>
                  <a:gd name="connsiteX5" fmla="*/ 1286 w 8993"/>
                  <a:gd name="connsiteY5" fmla="*/ 5852 h 9662"/>
                  <a:gd name="connsiteX6" fmla="*/ 701 w 8993"/>
                  <a:gd name="connsiteY6" fmla="*/ 7106 h 9662"/>
                  <a:gd name="connsiteX7" fmla="*/ 4338 w 8993"/>
                  <a:gd name="connsiteY7" fmla="*/ 9642 h 9662"/>
                  <a:gd name="connsiteX8" fmla="*/ 8993 w 8993"/>
                  <a:gd name="connsiteY8" fmla="*/ 6983 h 9662"/>
                  <a:gd name="connsiteX9" fmla="*/ 8051 w 8993"/>
                  <a:gd name="connsiteY9" fmla="*/ 5369 h 9662"/>
                  <a:gd name="connsiteX10" fmla="*/ 6471 w 8993"/>
                  <a:gd name="connsiteY10" fmla="*/ 2898 h 9662"/>
                  <a:gd name="connsiteX0" fmla="*/ 7196 w 10701"/>
                  <a:gd name="connsiteY0" fmla="*/ 2999 h 8229"/>
                  <a:gd name="connsiteX1" fmla="*/ 7645 w 10701"/>
                  <a:gd name="connsiteY1" fmla="*/ 673 h 8229"/>
                  <a:gd name="connsiteX2" fmla="*/ 3965 w 10701"/>
                  <a:gd name="connsiteY2" fmla="*/ 0 h 8229"/>
                  <a:gd name="connsiteX3" fmla="*/ 0 w 10701"/>
                  <a:gd name="connsiteY3" fmla="*/ 673 h 8229"/>
                  <a:gd name="connsiteX4" fmla="*/ 1308 w 10701"/>
                  <a:gd name="connsiteY4" fmla="*/ 3211 h 8229"/>
                  <a:gd name="connsiteX5" fmla="*/ 1430 w 10701"/>
                  <a:gd name="connsiteY5" fmla="*/ 6057 h 8229"/>
                  <a:gd name="connsiteX6" fmla="*/ 779 w 10701"/>
                  <a:gd name="connsiteY6" fmla="*/ 7355 h 8229"/>
                  <a:gd name="connsiteX7" fmla="*/ 4744 w 10701"/>
                  <a:gd name="connsiteY7" fmla="*/ 7292 h 8229"/>
                  <a:gd name="connsiteX8" fmla="*/ 10000 w 10701"/>
                  <a:gd name="connsiteY8" fmla="*/ 7227 h 8229"/>
                  <a:gd name="connsiteX9" fmla="*/ 8953 w 10701"/>
                  <a:gd name="connsiteY9" fmla="*/ 5557 h 8229"/>
                  <a:gd name="connsiteX10" fmla="*/ 7196 w 10701"/>
                  <a:gd name="connsiteY10" fmla="*/ 2999 h 8229"/>
                  <a:gd name="connsiteX0" fmla="*/ 6725 w 10000"/>
                  <a:gd name="connsiteY0" fmla="*/ 3644 h 9134"/>
                  <a:gd name="connsiteX1" fmla="*/ 7144 w 10000"/>
                  <a:gd name="connsiteY1" fmla="*/ 818 h 9134"/>
                  <a:gd name="connsiteX2" fmla="*/ 3705 w 10000"/>
                  <a:gd name="connsiteY2" fmla="*/ 0 h 9134"/>
                  <a:gd name="connsiteX3" fmla="*/ 0 w 10000"/>
                  <a:gd name="connsiteY3" fmla="*/ 818 h 9134"/>
                  <a:gd name="connsiteX4" fmla="*/ 1222 w 10000"/>
                  <a:gd name="connsiteY4" fmla="*/ 3902 h 9134"/>
                  <a:gd name="connsiteX5" fmla="*/ 1336 w 10000"/>
                  <a:gd name="connsiteY5" fmla="*/ 7361 h 9134"/>
                  <a:gd name="connsiteX6" fmla="*/ 728 w 10000"/>
                  <a:gd name="connsiteY6" fmla="*/ 8938 h 9134"/>
                  <a:gd name="connsiteX7" fmla="*/ 4433 w 10000"/>
                  <a:gd name="connsiteY7" fmla="*/ 8861 h 9134"/>
                  <a:gd name="connsiteX8" fmla="*/ 9345 w 10000"/>
                  <a:gd name="connsiteY8" fmla="*/ 8782 h 9134"/>
                  <a:gd name="connsiteX9" fmla="*/ 8367 w 10000"/>
                  <a:gd name="connsiteY9" fmla="*/ 6753 h 9134"/>
                  <a:gd name="connsiteX10" fmla="*/ 6725 w 10000"/>
                  <a:gd name="connsiteY10" fmla="*/ 3644 h 9134"/>
                  <a:gd name="connsiteX0" fmla="*/ 6725 w 10000"/>
                  <a:gd name="connsiteY0" fmla="*/ 3989 h 10000"/>
                  <a:gd name="connsiteX1" fmla="*/ 7144 w 10000"/>
                  <a:gd name="connsiteY1" fmla="*/ 896 h 10000"/>
                  <a:gd name="connsiteX2" fmla="*/ 3705 w 10000"/>
                  <a:gd name="connsiteY2" fmla="*/ 0 h 10000"/>
                  <a:gd name="connsiteX3" fmla="*/ 0 w 10000"/>
                  <a:gd name="connsiteY3" fmla="*/ 896 h 10000"/>
                  <a:gd name="connsiteX4" fmla="*/ 1222 w 10000"/>
                  <a:gd name="connsiteY4" fmla="*/ 4272 h 10000"/>
                  <a:gd name="connsiteX5" fmla="*/ 1336 w 10000"/>
                  <a:gd name="connsiteY5" fmla="*/ 8059 h 10000"/>
                  <a:gd name="connsiteX6" fmla="*/ 765 w 10000"/>
                  <a:gd name="connsiteY6" fmla="*/ 9685 h 10000"/>
                  <a:gd name="connsiteX7" fmla="*/ 4433 w 10000"/>
                  <a:gd name="connsiteY7" fmla="*/ 9701 h 10000"/>
                  <a:gd name="connsiteX8" fmla="*/ 9345 w 10000"/>
                  <a:gd name="connsiteY8" fmla="*/ 9615 h 10000"/>
                  <a:gd name="connsiteX9" fmla="*/ 8367 w 10000"/>
                  <a:gd name="connsiteY9" fmla="*/ 7393 h 10000"/>
                  <a:gd name="connsiteX10" fmla="*/ 6725 w 10000"/>
                  <a:gd name="connsiteY10" fmla="*/ 3989 h 10000"/>
                  <a:gd name="connsiteX0" fmla="*/ 6725 w 10000"/>
                  <a:gd name="connsiteY0" fmla="*/ 3989 h 9825"/>
                  <a:gd name="connsiteX1" fmla="*/ 7144 w 10000"/>
                  <a:gd name="connsiteY1" fmla="*/ 896 h 9825"/>
                  <a:gd name="connsiteX2" fmla="*/ 3705 w 10000"/>
                  <a:gd name="connsiteY2" fmla="*/ 0 h 9825"/>
                  <a:gd name="connsiteX3" fmla="*/ 0 w 10000"/>
                  <a:gd name="connsiteY3" fmla="*/ 896 h 9825"/>
                  <a:gd name="connsiteX4" fmla="*/ 1222 w 10000"/>
                  <a:gd name="connsiteY4" fmla="*/ 4272 h 9825"/>
                  <a:gd name="connsiteX5" fmla="*/ 1336 w 10000"/>
                  <a:gd name="connsiteY5" fmla="*/ 8059 h 9825"/>
                  <a:gd name="connsiteX6" fmla="*/ 765 w 10000"/>
                  <a:gd name="connsiteY6" fmla="*/ 9685 h 9825"/>
                  <a:gd name="connsiteX7" fmla="*/ 4433 w 10000"/>
                  <a:gd name="connsiteY7" fmla="*/ 9701 h 9825"/>
                  <a:gd name="connsiteX8" fmla="*/ 9345 w 10000"/>
                  <a:gd name="connsiteY8" fmla="*/ 9615 h 9825"/>
                  <a:gd name="connsiteX9" fmla="*/ 8367 w 10000"/>
                  <a:gd name="connsiteY9" fmla="*/ 7393 h 9825"/>
                  <a:gd name="connsiteX10" fmla="*/ 6725 w 10000"/>
                  <a:gd name="connsiteY10" fmla="*/ 3989 h 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9825">
                    <a:moveTo>
                      <a:pt x="6725" y="3989"/>
                    </a:moveTo>
                    <a:cubicBezTo>
                      <a:pt x="6495" y="3042"/>
                      <a:pt x="7144" y="896"/>
                      <a:pt x="7144" y="896"/>
                    </a:cubicBezTo>
                    <a:cubicBezTo>
                      <a:pt x="7144" y="896"/>
                      <a:pt x="4890" y="0"/>
                      <a:pt x="3705" y="0"/>
                    </a:cubicBezTo>
                    <a:cubicBezTo>
                      <a:pt x="2484" y="0"/>
                      <a:pt x="0" y="896"/>
                      <a:pt x="0" y="896"/>
                    </a:cubicBezTo>
                    <a:lnTo>
                      <a:pt x="1222" y="4272"/>
                    </a:lnTo>
                    <a:cubicBezTo>
                      <a:pt x="1987" y="6089"/>
                      <a:pt x="1833" y="6268"/>
                      <a:pt x="1336" y="8059"/>
                    </a:cubicBezTo>
                    <a:cubicBezTo>
                      <a:pt x="841" y="9824"/>
                      <a:pt x="765" y="9685"/>
                      <a:pt x="765" y="9685"/>
                    </a:cubicBezTo>
                    <a:lnTo>
                      <a:pt x="4433" y="9701"/>
                    </a:lnTo>
                    <a:cubicBezTo>
                      <a:pt x="5870" y="9675"/>
                      <a:pt x="8765" y="9825"/>
                      <a:pt x="9345" y="9615"/>
                    </a:cubicBezTo>
                    <a:cubicBezTo>
                      <a:pt x="10000" y="9230"/>
                      <a:pt x="9169" y="8723"/>
                      <a:pt x="8367" y="7393"/>
                    </a:cubicBezTo>
                    <a:cubicBezTo>
                      <a:pt x="7525" y="6089"/>
                      <a:pt x="6953" y="4912"/>
                      <a:pt x="6725" y="3989"/>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03" name="Rectangle 43"/>
              <p:cNvSpPr>
                <a:spLocks noChangeArrowheads="1"/>
              </p:cNvSpPr>
              <p:nvPr/>
            </p:nvSpPr>
            <p:spPr bwMode="auto">
              <a:xfrm flipH="1">
                <a:off x="5391109" y="1019984"/>
                <a:ext cx="5281" cy="5278"/>
              </a:xfrm>
              <a:prstGeom prst="rect">
                <a:avLst/>
              </a:prstGeom>
              <a:solidFill>
                <a:schemeClr val="tx1">
                  <a:lumMod val="50000"/>
                  <a:lumOff val="50000"/>
                </a:schemeClr>
              </a:solidFill>
              <a:ln w="9525">
                <a:noFill/>
                <a:miter lim="800000"/>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04" name="Rectangle 44"/>
              <p:cNvSpPr>
                <a:spLocks noChangeArrowheads="1"/>
              </p:cNvSpPr>
              <p:nvPr/>
            </p:nvSpPr>
            <p:spPr bwMode="auto">
              <a:xfrm flipH="1">
                <a:off x="5385831" y="1093895"/>
                <a:ext cx="5281" cy="31676"/>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05" name="Freeform 45"/>
              <p:cNvSpPr>
                <a:spLocks/>
              </p:cNvSpPr>
              <p:nvPr/>
            </p:nvSpPr>
            <p:spPr bwMode="auto">
              <a:xfrm flipH="1">
                <a:off x="5069070" y="1009426"/>
                <a:ext cx="475142" cy="554331"/>
              </a:xfrm>
              <a:custGeom>
                <a:avLst/>
                <a:gdLst/>
                <a:ahLst/>
                <a:cxnLst>
                  <a:cxn ang="0">
                    <a:pos x="50" y="11"/>
                  </a:cxn>
                  <a:cxn ang="0">
                    <a:pos x="42" y="132"/>
                  </a:cxn>
                  <a:cxn ang="0">
                    <a:pos x="107" y="76"/>
                  </a:cxn>
                  <a:cxn ang="0">
                    <a:pos x="117" y="37"/>
                  </a:cxn>
                  <a:cxn ang="0">
                    <a:pos x="139" y="15"/>
                  </a:cxn>
                  <a:cxn ang="0">
                    <a:pos x="162" y="23"/>
                  </a:cxn>
                  <a:cxn ang="0">
                    <a:pos x="162" y="37"/>
                  </a:cxn>
                  <a:cxn ang="0">
                    <a:pos x="148" y="54"/>
                  </a:cxn>
                  <a:cxn ang="0">
                    <a:pos x="124" y="90"/>
                  </a:cxn>
                  <a:cxn ang="0">
                    <a:pos x="19" y="192"/>
                  </a:cxn>
                  <a:cxn ang="0">
                    <a:pos x="0" y="95"/>
                  </a:cxn>
                  <a:cxn ang="0">
                    <a:pos x="5" y="7"/>
                  </a:cxn>
                  <a:cxn ang="0">
                    <a:pos x="50" y="11"/>
                  </a:cxn>
                </a:cxnLst>
                <a:rect l="0" t="0" r="r" b="b"/>
                <a:pathLst>
                  <a:path w="172" h="200">
                    <a:moveTo>
                      <a:pt x="50" y="11"/>
                    </a:moveTo>
                    <a:cubicBezTo>
                      <a:pt x="42" y="132"/>
                      <a:pt x="42" y="132"/>
                      <a:pt x="42" y="132"/>
                    </a:cubicBezTo>
                    <a:cubicBezTo>
                      <a:pt x="42" y="132"/>
                      <a:pt x="99" y="86"/>
                      <a:pt x="107" y="76"/>
                    </a:cubicBezTo>
                    <a:cubicBezTo>
                      <a:pt x="114" y="66"/>
                      <a:pt x="114" y="45"/>
                      <a:pt x="117" y="37"/>
                    </a:cubicBezTo>
                    <a:cubicBezTo>
                      <a:pt x="121" y="29"/>
                      <a:pt x="133" y="15"/>
                      <a:pt x="139" y="15"/>
                    </a:cubicBezTo>
                    <a:cubicBezTo>
                      <a:pt x="144" y="14"/>
                      <a:pt x="160" y="20"/>
                      <a:pt x="162" y="23"/>
                    </a:cubicBezTo>
                    <a:cubicBezTo>
                      <a:pt x="164" y="25"/>
                      <a:pt x="172" y="36"/>
                      <a:pt x="162" y="37"/>
                    </a:cubicBezTo>
                    <a:cubicBezTo>
                      <a:pt x="152" y="38"/>
                      <a:pt x="148" y="54"/>
                      <a:pt x="148" y="54"/>
                    </a:cubicBezTo>
                    <a:cubicBezTo>
                      <a:pt x="124" y="90"/>
                      <a:pt x="124" y="90"/>
                      <a:pt x="124" y="90"/>
                    </a:cubicBezTo>
                    <a:cubicBezTo>
                      <a:pt x="124" y="90"/>
                      <a:pt x="39" y="200"/>
                      <a:pt x="19" y="192"/>
                    </a:cubicBezTo>
                    <a:cubicBezTo>
                      <a:pt x="6" y="187"/>
                      <a:pt x="1" y="123"/>
                      <a:pt x="0" y="95"/>
                    </a:cubicBezTo>
                    <a:cubicBezTo>
                      <a:pt x="0" y="68"/>
                      <a:pt x="0" y="10"/>
                      <a:pt x="5" y="7"/>
                    </a:cubicBezTo>
                    <a:cubicBezTo>
                      <a:pt x="17" y="0"/>
                      <a:pt x="50" y="11"/>
                      <a:pt x="50" y="11"/>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06" name="Freeform 46"/>
              <p:cNvSpPr>
                <a:spLocks/>
              </p:cNvSpPr>
              <p:nvPr/>
            </p:nvSpPr>
            <p:spPr bwMode="auto">
              <a:xfrm flipH="1">
                <a:off x="4952924" y="1019984"/>
                <a:ext cx="126705" cy="607124"/>
              </a:xfrm>
              <a:custGeom>
                <a:avLst/>
                <a:gdLst/>
                <a:ahLst/>
                <a:cxnLst>
                  <a:cxn ang="0">
                    <a:pos x="25" y="2"/>
                  </a:cxn>
                  <a:cxn ang="0">
                    <a:pos x="34" y="18"/>
                  </a:cxn>
                  <a:cxn ang="0">
                    <a:pos x="46" y="187"/>
                  </a:cxn>
                  <a:cxn ang="0">
                    <a:pos x="36" y="218"/>
                  </a:cxn>
                  <a:cxn ang="0">
                    <a:pos x="4" y="143"/>
                  </a:cxn>
                  <a:cxn ang="0">
                    <a:pos x="3" y="38"/>
                  </a:cxn>
                  <a:cxn ang="0">
                    <a:pos x="10" y="2"/>
                  </a:cxn>
                  <a:cxn ang="0">
                    <a:pos x="25" y="2"/>
                  </a:cxn>
                </a:cxnLst>
                <a:rect l="0" t="0" r="r" b="b"/>
                <a:pathLst>
                  <a:path w="46" h="219">
                    <a:moveTo>
                      <a:pt x="25" y="2"/>
                    </a:moveTo>
                    <a:cubicBezTo>
                      <a:pt x="25" y="2"/>
                      <a:pt x="34" y="10"/>
                      <a:pt x="34" y="18"/>
                    </a:cubicBezTo>
                    <a:cubicBezTo>
                      <a:pt x="35" y="25"/>
                      <a:pt x="46" y="178"/>
                      <a:pt x="46" y="187"/>
                    </a:cubicBezTo>
                    <a:cubicBezTo>
                      <a:pt x="46" y="196"/>
                      <a:pt x="39" y="219"/>
                      <a:pt x="36" y="218"/>
                    </a:cubicBezTo>
                    <a:cubicBezTo>
                      <a:pt x="24" y="215"/>
                      <a:pt x="6" y="173"/>
                      <a:pt x="4" y="143"/>
                    </a:cubicBezTo>
                    <a:cubicBezTo>
                      <a:pt x="0" y="106"/>
                      <a:pt x="2" y="61"/>
                      <a:pt x="3" y="38"/>
                    </a:cubicBezTo>
                    <a:cubicBezTo>
                      <a:pt x="4" y="30"/>
                      <a:pt x="6" y="4"/>
                      <a:pt x="10" y="2"/>
                    </a:cubicBezTo>
                    <a:cubicBezTo>
                      <a:pt x="14" y="0"/>
                      <a:pt x="25" y="2"/>
                      <a:pt x="25" y="2"/>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07" name="Freeform 47"/>
              <p:cNvSpPr>
                <a:spLocks/>
              </p:cNvSpPr>
              <p:nvPr/>
            </p:nvSpPr>
            <p:spPr bwMode="auto">
              <a:xfrm flipH="1">
                <a:off x="4857895" y="1204763"/>
                <a:ext cx="153103" cy="427626"/>
              </a:xfrm>
              <a:custGeom>
                <a:avLst/>
                <a:gdLst/>
                <a:ahLst/>
                <a:cxnLst>
                  <a:cxn ang="0">
                    <a:pos x="37" y="2"/>
                  </a:cxn>
                  <a:cxn ang="0">
                    <a:pos x="7" y="78"/>
                  </a:cxn>
                  <a:cxn ang="0">
                    <a:pos x="2" y="128"/>
                  </a:cxn>
                  <a:cxn ang="0">
                    <a:pos x="15" y="147"/>
                  </a:cxn>
                  <a:cxn ang="0">
                    <a:pos x="32" y="105"/>
                  </a:cxn>
                  <a:cxn ang="0">
                    <a:pos x="45" y="47"/>
                  </a:cxn>
                  <a:cxn ang="0">
                    <a:pos x="56" y="0"/>
                  </a:cxn>
                  <a:cxn ang="0">
                    <a:pos x="37" y="2"/>
                  </a:cxn>
                </a:cxnLst>
                <a:rect l="0" t="0" r="r" b="b"/>
                <a:pathLst>
                  <a:path w="56" h="154">
                    <a:moveTo>
                      <a:pt x="37" y="2"/>
                    </a:moveTo>
                    <a:cubicBezTo>
                      <a:pt x="37" y="2"/>
                      <a:pt x="24" y="41"/>
                      <a:pt x="7" y="78"/>
                    </a:cubicBezTo>
                    <a:cubicBezTo>
                      <a:pt x="1" y="94"/>
                      <a:pt x="0" y="114"/>
                      <a:pt x="2" y="128"/>
                    </a:cubicBezTo>
                    <a:cubicBezTo>
                      <a:pt x="4" y="144"/>
                      <a:pt x="12" y="154"/>
                      <a:pt x="15" y="147"/>
                    </a:cubicBezTo>
                    <a:cubicBezTo>
                      <a:pt x="19" y="140"/>
                      <a:pt x="26" y="121"/>
                      <a:pt x="32" y="105"/>
                    </a:cubicBezTo>
                    <a:cubicBezTo>
                      <a:pt x="39" y="90"/>
                      <a:pt x="42" y="63"/>
                      <a:pt x="45" y="47"/>
                    </a:cubicBezTo>
                    <a:cubicBezTo>
                      <a:pt x="50" y="21"/>
                      <a:pt x="56" y="0"/>
                      <a:pt x="56" y="0"/>
                    </a:cubicBezTo>
                    <a:lnTo>
                      <a:pt x="37" y="2"/>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08" name="Freeform 48"/>
              <p:cNvSpPr>
                <a:spLocks/>
              </p:cNvSpPr>
              <p:nvPr/>
            </p:nvSpPr>
            <p:spPr bwMode="auto">
              <a:xfrm flipH="1">
                <a:off x="5296083" y="734899"/>
                <a:ext cx="221733" cy="190057"/>
              </a:xfrm>
              <a:custGeom>
                <a:avLst/>
                <a:gdLst/>
                <a:ahLst/>
                <a:cxnLst>
                  <a:cxn ang="0">
                    <a:pos x="67" y="0"/>
                  </a:cxn>
                  <a:cxn ang="0">
                    <a:pos x="1" y="68"/>
                  </a:cxn>
                  <a:cxn ang="0">
                    <a:pos x="67" y="0"/>
                  </a:cxn>
                </a:cxnLst>
                <a:rect l="0" t="0" r="r" b="b"/>
                <a:pathLst>
                  <a:path w="79" h="68">
                    <a:moveTo>
                      <a:pt x="67" y="0"/>
                    </a:moveTo>
                    <a:cubicBezTo>
                      <a:pt x="67" y="0"/>
                      <a:pt x="79" y="57"/>
                      <a:pt x="1" y="68"/>
                    </a:cubicBezTo>
                    <a:cubicBezTo>
                      <a:pt x="1" y="68"/>
                      <a:pt x="0" y="8"/>
                      <a:pt x="67" y="0"/>
                    </a:cubicBez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09" name="Freeform 50"/>
              <p:cNvSpPr>
                <a:spLocks/>
              </p:cNvSpPr>
              <p:nvPr/>
            </p:nvSpPr>
            <p:spPr bwMode="auto">
              <a:xfrm flipH="1">
                <a:off x="4868454" y="1004148"/>
                <a:ext cx="131986" cy="179498"/>
              </a:xfrm>
              <a:custGeom>
                <a:avLst/>
                <a:gdLst/>
                <a:ahLst/>
                <a:cxnLst>
                  <a:cxn ang="0">
                    <a:pos x="38" y="59"/>
                  </a:cxn>
                  <a:cxn ang="0">
                    <a:pos x="32" y="65"/>
                  </a:cxn>
                  <a:cxn ang="0">
                    <a:pos x="5" y="63"/>
                  </a:cxn>
                  <a:cxn ang="0">
                    <a:pos x="0" y="57"/>
                  </a:cxn>
                  <a:cxn ang="0">
                    <a:pos x="7" y="5"/>
                  </a:cxn>
                  <a:cxn ang="0">
                    <a:pos x="14" y="0"/>
                  </a:cxn>
                  <a:cxn ang="0">
                    <a:pos x="40" y="2"/>
                  </a:cxn>
                  <a:cxn ang="0">
                    <a:pos x="45" y="8"/>
                  </a:cxn>
                  <a:cxn ang="0">
                    <a:pos x="38" y="59"/>
                  </a:cxn>
                </a:cxnLst>
                <a:rect l="0" t="0" r="r" b="b"/>
                <a:pathLst>
                  <a:path w="46" h="65">
                    <a:moveTo>
                      <a:pt x="38" y="59"/>
                    </a:moveTo>
                    <a:cubicBezTo>
                      <a:pt x="38" y="63"/>
                      <a:pt x="35" y="65"/>
                      <a:pt x="32" y="65"/>
                    </a:cubicBezTo>
                    <a:cubicBezTo>
                      <a:pt x="5" y="63"/>
                      <a:pt x="5" y="63"/>
                      <a:pt x="5" y="63"/>
                    </a:cubicBezTo>
                    <a:cubicBezTo>
                      <a:pt x="2" y="62"/>
                      <a:pt x="0" y="60"/>
                      <a:pt x="0" y="57"/>
                    </a:cubicBezTo>
                    <a:cubicBezTo>
                      <a:pt x="7" y="5"/>
                      <a:pt x="7" y="5"/>
                      <a:pt x="7" y="5"/>
                    </a:cubicBezTo>
                    <a:cubicBezTo>
                      <a:pt x="8" y="2"/>
                      <a:pt x="11" y="0"/>
                      <a:pt x="14" y="0"/>
                    </a:cubicBezTo>
                    <a:cubicBezTo>
                      <a:pt x="40" y="2"/>
                      <a:pt x="40" y="2"/>
                      <a:pt x="40" y="2"/>
                    </a:cubicBezTo>
                    <a:cubicBezTo>
                      <a:pt x="43" y="2"/>
                      <a:pt x="46" y="5"/>
                      <a:pt x="45" y="8"/>
                    </a:cubicBezTo>
                    <a:lnTo>
                      <a:pt x="38" y="59"/>
                    </a:lnTo>
                    <a:close/>
                  </a:path>
                </a:pathLst>
              </a:custGeom>
              <a:solidFill>
                <a:srgbClr val="EC2227"/>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10" name="Freeform 51"/>
              <p:cNvSpPr>
                <a:spLocks/>
              </p:cNvSpPr>
              <p:nvPr/>
            </p:nvSpPr>
            <p:spPr bwMode="auto">
              <a:xfrm flipH="1">
                <a:off x="4831500" y="1056941"/>
                <a:ext cx="116146" cy="168939"/>
              </a:xfrm>
              <a:custGeom>
                <a:avLst/>
                <a:gdLst/>
                <a:ahLst/>
                <a:cxnLst>
                  <a:cxn ang="0">
                    <a:pos x="30" y="61"/>
                  </a:cxn>
                  <a:cxn ang="0">
                    <a:pos x="42" y="25"/>
                  </a:cxn>
                  <a:cxn ang="0">
                    <a:pos x="26" y="5"/>
                  </a:cxn>
                  <a:cxn ang="0">
                    <a:pos x="4" y="2"/>
                  </a:cxn>
                  <a:cxn ang="0">
                    <a:pos x="1" y="12"/>
                  </a:cxn>
                  <a:cxn ang="0">
                    <a:pos x="8" y="22"/>
                  </a:cxn>
                  <a:cxn ang="0">
                    <a:pos x="12" y="41"/>
                  </a:cxn>
                  <a:cxn ang="0">
                    <a:pos x="12" y="57"/>
                  </a:cxn>
                  <a:cxn ang="0">
                    <a:pos x="30" y="61"/>
                  </a:cxn>
                </a:cxnLst>
                <a:rect l="0" t="0" r="r" b="b"/>
                <a:pathLst>
                  <a:path w="42" h="61">
                    <a:moveTo>
                      <a:pt x="30" y="61"/>
                    </a:moveTo>
                    <a:cubicBezTo>
                      <a:pt x="32" y="56"/>
                      <a:pt x="42" y="30"/>
                      <a:pt x="42" y="25"/>
                    </a:cubicBezTo>
                    <a:cubicBezTo>
                      <a:pt x="42" y="20"/>
                      <a:pt x="34" y="8"/>
                      <a:pt x="26" y="5"/>
                    </a:cubicBezTo>
                    <a:cubicBezTo>
                      <a:pt x="20" y="2"/>
                      <a:pt x="6" y="0"/>
                      <a:pt x="4" y="2"/>
                    </a:cubicBezTo>
                    <a:cubicBezTo>
                      <a:pt x="2" y="5"/>
                      <a:pt x="0" y="8"/>
                      <a:pt x="1" y="12"/>
                    </a:cubicBezTo>
                    <a:cubicBezTo>
                      <a:pt x="1" y="15"/>
                      <a:pt x="4" y="17"/>
                      <a:pt x="8" y="22"/>
                    </a:cubicBezTo>
                    <a:cubicBezTo>
                      <a:pt x="13" y="27"/>
                      <a:pt x="13" y="32"/>
                      <a:pt x="12" y="41"/>
                    </a:cubicBezTo>
                    <a:cubicBezTo>
                      <a:pt x="11" y="50"/>
                      <a:pt x="12" y="57"/>
                      <a:pt x="12" y="57"/>
                    </a:cubicBezTo>
                    <a:lnTo>
                      <a:pt x="30" y="61"/>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sp>
            <p:nvSpPr>
              <p:cNvPr id="311" name="Freeform 52"/>
              <p:cNvSpPr>
                <a:spLocks/>
              </p:cNvSpPr>
              <p:nvPr/>
            </p:nvSpPr>
            <p:spPr bwMode="auto">
              <a:xfrm flipH="1">
                <a:off x="5232728" y="1305069"/>
                <a:ext cx="300925" cy="285085"/>
              </a:xfrm>
              <a:custGeom>
                <a:avLst/>
                <a:gdLst/>
                <a:ahLst/>
                <a:cxnLst>
                  <a:cxn ang="0">
                    <a:pos x="103" y="3"/>
                  </a:cxn>
                  <a:cxn ang="0">
                    <a:pos x="13" y="86"/>
                  </a:cxn>
                  <a:cxn ang="0">
                    <a:pos x="11" y="95"/>
                  </a:cxn>
                  <a:cxn ang="0">
                    <a:pos x="64" y="60"/>
                  </a:cxn>
                  <a:cxn ang="0">
                    <a:pos x="106" y="5"/>
                  </a:cxn>
                  <a:cxn ang="0">
                    <a:pos x="103" y="3"/>
                  </a:cxn>
                </a:cxnLst>
                <a:rect l="0" t="0" r="r" b="b"/>
                <a:pathLst>
                  <a:path w="108" h="104">
                    <a:moveTo>
                      <a:pt x="103" y="3"/>
                    </a:moveTo>
                    <a:cubicBezTo>
                      <a:pt x="103" y="3"/>
                      <a:pt x="34" y="94"/>
                      <a:pt x="13" y="86"/>
                    </a:cubicBezTo>
                    <a:cubicBezTo>
                      <a:pt x="13" y="86"/>
                      <a:pt x="0" y="85"/>
                      <a:pt x="11" y="95"/>
                    </a:cubicBezTo>
                    <a:cubicBezTo>
                      <a:pt x="22" y="104"/>
                      <a:pt x="43" y="87"/>
                      <a:pt x="64" y="60"/>
                    </a:cubicBezTo>
                    <a:cubicBezTo>
                      <a:pt x="84" y="34"/>
                      <a:pt x="102" y="12"/>
                      <a:pt x="106" y="5"/>
                    </a:cubicBezTo>
                    <a:cubicBezTo>
                      <a:pt x="108" y="3"/>
                      <a:pt x="105" y="0"/>
                      <a:pt x="103" y="3"/>
                    </a:cubicBezTo>
                    <a:close/>
                  </a:path>
                </a:pathLst>
              </a:custGeom>
              <a:solidFill>
                <a:srgbClr val="F5F6F6"/>
              </a:solidFill>
              <a:ln w="9525">
                <a:noFill/>
                <a:round/>
                <a:headEnd/>
                <a:tailEnd/>
              </a:ln>
            </p:spPr>
            <p:txBody>
              <a:bodyPr vert="horz" wrap="square" lIns="91440" tIns="45720" rIns="91440" bIns="45720" numCol="1" anchor="t" anchorCtr="0" compatLnSpc="1">
                <a:prstTxWarp prst="textNoShape">
                  <a:avLst/>
                </a:prstTxWarp>
              </a:bodyPr>
              <a:lstStyle/>
              <a:p>
                <a:pPr defTabSz="1217467"/>
                <a:endParaRPr lang="en-US" dirty="0">
                  <a:solidFill>
                    <a:srgbClr val="000000"/>
                  </a:solidFill>
                </a:endParaRPr>
              </a:p>
            </p:txBody>
          </p:sp>
        </p:grpSp>
        <p:sp>
          <p:nvSpPr>
            <p:cNvPr id="312" name="Rectangle 311"/>
            <p:cNvSpPr/>
            <p:nvPr/>
          </p:nvSpPr>
          <p:spPr>
            <a:xfrm>
              <a:off x="6725472" y="990600"/>
              <a:ext cx="4017140" cy="973537"/>
            </a:xfrm>
            <a:prstGeom prst="rect">
              <a:avLst/>
            </a:prstGeom>
          </p:spPr>
          <p:txBody>
            <a:bodyPr wrap="square" lIns="0" tIns="0" rIns="0" bIns="0" anchor="ctr" anchorCtr="0">
              <a:noAutofit/>
            </a:bodyPr>
            <a:lstStyle/>
            <a:p>
              <a:pPr algn="ctr" defTabSz="1217467">
                <a:lnSpc>
                  <a:spcPct val="95000"/>
                </a:lnSpc>
              </a:pPr>
              <a:r>
                <a:rPr lang="en-US" sz="1600" b="1" cap="all" dirty="0" smtClean="0"/>
                <a:t>Web experience management</a:t>
              </a:r>
            </a:p>
          </p:txBody>
        </p:sp>
        <p:grpSp>
          <p:nvGrpSpPr>
            <p:cNvPr id="22" name="Group 168"/>
            <p:cNvGrpSpPr/>
            <p:nvPr/>
          </p:nvGrpSpPr>
          <p:grpSpPr>
            <a:xfrm>
              <a:off x="7605467" y="1688179"/>
              <a:ext cx="2335420" cy="2779967"/>
              <a:chOff x="3671562" y="1145800"/>
              <a:chExt cx="1752021" cy="2084975"/>
            </a:xfrm>
          </p:grpSpPr>
          <p:grpSp>
            <p:nvGrpSpPr>
              <p:cNvPr id="23" name="Group 165"/>
              <p:cNvGrpSpPr/>
              <p:nvPr/>
            </p:nvGrpSpPr>
            <p:grpSpPr>
              <a:xfrm>
                <a:off x="4541522" y="2657935"/>
                <a:ext cx="107005" cy="186999"/>
                <a:chOff x="4590382" y="3333566"/>
                <a:chExt cx="107005" cy="186999"/>
              </a:xfrm>
              <a:solidFill>
                <a:schemeClr val="bg1">
                  <a:lumMod val="50000"/>
                </a:schemeClr>
              </a:solidFill>
            </p:grpSpPr>
            <p:sp>
              <p:nvSpPr>
                <p:cNvPr id="325" name="Down Arrow 324"/>
                <p:cNvSpPr/>
                <p:nvPr/>
              </p:nvSpPr>
              <p:spPr>
                <a:xfrm>
                  <a:off x="4590382" y="3423289"/>
                  <a:ext cx="107005" cy="9727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sp>
              <p:nvSpPr>
                <p:cNvPr id="326" name="Down Arrow 325"/>
                <p:cNvSpPr/>
                <p:nvPr/>
              </p:nvSpPr>
              <p:spPr>
                <a:xfrm flipV="1">
                  <a:off x="4590382" y="3333566"/>
                  <a:ext cx="107005" cy="9727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grpSp>
          <p:pic>
            <p:nvPicPr>
              <p:cNvPr id="315" name="Picture 314" descr="Cloud_Red.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48058" y="1361837"/>
                <a:ext cx="377927" cy="250177"/>
              </a:xfrm>
              <a:prstGeom prst="rect">
                <a:avLst/>
              </a:prstGeom>
              <a:effectLst>
                <a:reflection blurRad="6350" stA="52000" endA="300" endPos="35000" dir="5400000" sy="-100000" algn="bl" rotWithShape="0"/>
              </a:effectLst>
            </p:spPr>
          </p:pic>
          <p:sp>
            <p:nvSpPr>
              <p:cNvPr id="316" name="TextBox 315"/>
              <p:cNvSpPr txBox="1">
                <a:spLocks noChangeArrowheads="1"/>
              </p:cNvSpPr>
              <p:nvPr/>
            </p:nvSpPr>
            <p:spPr bwMode="auto">
              <a:xfrm>
                <a:off x="3671562" y="1198475"/>
                <a:ext cx="739896" cy="193257"/>
              </a:xfrm>
              <a:prstGeom prst="rect">
                <a:avLst/>
              </a:prstGeom>
              <a:noFill/>
              <a:ln w="9525">
                <a:noFill/>
                <a:miter lim="800000"/>
                <a:headEnd/>
                <a:tailEnd/>
              </a:ln>
            </p:spPr>
            <p:txBody>
              <a:bodyPr wrap="square" anchor="ctr" anchorCtr="0">
                <a:prstTxWarp prst="textNoShape">
                  <a:avLst/>
                </a:prstTxWarp>
                <a:spAutoFit/>
              </a:bodyPr>
              <a:lstStyle/>
              <a:p>
                <a:pPr algn="ctr" defTabSz="1217467">
                  <a:lnSpc>
                    <a:spcPts val="1466"/>
                  </a:lnSpc>
                </a:pPr>
                <a:r>
                  <a:rPr lang="en-US" sz="900" b="1" dirty="0" smtClean="0"/>
                  <a:t>Cloud Apps</a:t>
                </a:r>
                <a:endParaRPr lang="en-US" sz="900" b="1" dirty="0"/>
              </a:p>
            </p:txBody>
          </p:sp>
          <p:sp>
            <p:nvSpPr>
              <p:cNvPr id="317" name="TextBox 316"/>
              <p:cNvSpPr txBox="1">
                <a:spLocks noChangeArrowheads="1"/>
              </p:cNvSpPr>
              <p:nvPr/>
            </p:nvSpPr>
            <p:spPr bwMode="auto">
              <a:xfrm>
                <a:off x="4068266" y="2809754"/>
                <a:ext cx="1055167" cy="193257"/>
              </a:xfrm>
              <a:prstGeom prst="rect">
                <a:avLst/>
              </a:prstGeom>
              <a:noFill/>
              <a:ln w="9525">
                <a:noFill/>
                <a:miter lim="800000"/>
                <a:headEnd/>
                <a:tailEnd/>
              </a:ln>
            </p:spPr>
            <p:txBody>
              <a:bodyPr wrap="square" anchor="ctr" anchorCtr="0">
                <a:prstTxWarp prst="textNoShape">
                  <a:avLst/>
                </a:prstTxWarp>
                <a:spAutoFit/>
              </a:bodyPr>
              <a:lstStyle/>
              <a:p>
                <a:pPr algn="ctr" defTabSz="1217467">
                  <a:lnSpc>
                    <a:spcPts val="1466"/>
                  </a:lnSpc>
                </a:pPr>
                <a:r>
                  <a:rPr lang="en-US" sz="900" b="1" dirty="0" smtClean="0"/>
                  <a:t>On Premise Apps</a:t>
                </a:r>
                <a:endParaRPr lang="en-US" sz="900" b="1" dirty="0"/>
              </a:p>
            </p:txBody>
          </p:sp>
          <p:pic>
            <p:nvPicPr>
              <p:cNvPr id="318" name="Picture 27"/>
              <p:cNvPicPr>
                <a:picLocks noChangeArrowheads="1"/>
              </p:cNvPicPr>
              <p:nvPr/>
            </p:nvPicPr>
            <p:blipFill>
              <a:blip r:embed="rId3" cstate="print"/>
              <a:srcRect/>
              <a:stretch>
                <a:fillRect/>
              </a:stretch>
            </p:blipFill>
            <p:spPr bwMode="auto">
              <a:xfrm>
                <a:off x="4449695" y="2962319"/>
                <a:ext cx="259431" cy="268456"/>
              </a:xfrm>
              <a:prstGeom prst="rect">
                <a:avLst/>
              </a:prstGeom>
              <a:noFill/>
              <a:ln w="12700">
                <a:noFill/>
                <a:miter lim="800000"/>
                <a:headEnd/>
                <a:tailEnd/>
              </a:ln>
              <a:effectLst>
                <a:outerShdw blurRad="76200" dir="18900000" sy="23000" kx="-1200000" algn="bl" rotWithShape="0">
                  <a:prstClr val="black">
                    <a:alpha val="20000"/>
                  </a:prstClr>
                </a:outerShdw>
              </a:effectLst>
            </p:spPr>
          </p:pic>
          <p:pic>
            <p:nvPicPr>
              <p:cNvPr id="319" name="Picture 318" descr="Device_iPad_Red.png"/>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46805" y="1310365"/>
                <a:ext cx="188448" cy="340038"/>
              </a:xfrm>
              <a:prstGeom prst="rect">
                <a:avLst/>
              </a:prstGeom>
              <a:effectLst>
                <a:reflection blurRad="6350" stA="35000" endA="300" endPos="30000" dist="38100" dir="5400000" sy="-100000" algn="bl" rotWithShape="0"/>
              </a:effectLst>
            </p:spPr>
          </p:pic>
          <p:pic>
            <p:nvPicPr>
              <p:cNvPr id="320" name="Picture 319" descr="Cloud_Grey.pn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36942" y="1388870"/>
                <a:ext cx="231660" cy="174729"/>
              </a:xfrm>
              <a:prstGeom prst="rect">
                <a:avLst/>
              </a:prstGeom>
            </p:spPr>
          </p:pic>
          <p:sp>
            <p:nvSpPr>
              <p:cNvPr id="321" name="TextBox 320"/>
              <p:cNvSpPr txBox="1">
                <a:spLocks noChangeArrowheads="1"/>
              </p:cNvSpPr>
              <p:nvPr/>
            </p:nvSpPr>
            <p:spPr bwMode="auto">
              <a:xfrm>
                <a:off x="4662389" y="1145800"/>
                <a:ext cx="761194" cy="193257"/>
              </a:xfrm>
              <a:prstGeom prst="rect">
                <a:avLst/>
              </a:prstGeom>
              <a:noFill/>
              <a:ln w="9525">
                <a:noFill/>
                <a:miter lim="800000"/>
                <a:headEnd/>
                <a:tailEnd/>
              </a:ln>
            </p:spPr>
            <p:txBody>
              <a:bodyPr wrap="square" anchor="ctr" anchorCtr="0">
                <a:prstTxWarp prst="textNoShape">
                  <a:avLst/>
                </a:prstTxWarp>
                <a:spAutoFit/>
              </a:bodyPr>
              <a:lstStyle/>
              <a:p>
                <a:pPr algn="ctr" defTabSz="1217467">
                  <a:lnSpc>
                    <a:spcPts val="1466"/>
                  </a:lnSpc>
                </a:pPr>
                <a:r>
                  <a:rPr lang="en-US" sz="900" b="1" dirty="0" smtClean="0"/>
                  <a:t>Mobile Apps</a:t>
                </a:r>
                <a:endParaRPr lang="en-US" sz="900" b="1" dirty="0"/>
              </a:p>
            </p:txBody>
          </p:sp>
          <p:grpSp>
            <p:nvGrpSpPr>
              <p:cNvPr id="24" name="Group 165"/>
              <p:cNvGrpSpPr/>
              <p:nvPr/>
            </p:nvGrpSpPr>
            <p:grpSpPr>
              <a:xfrm>
                <a:off x="4498478" y="1316582"/>
                <a:ext cx="107005" cy="186999"/>
                <a:chOff x="4590382" y="3333566"/>
                <a:chExt cx="107005" cy="186999"/>
              </a:xfrm>
              <a:solidFill>
                <a:schemeClr val="bg1">
                  <a:lumMod val="50000"/>
                </a:schemeClr>
              </a:solidFill>
            </p:grpSpPr>
            <p:sp>
              <p:nvSpPr>
                <p:cNvPr id="323" name="Down Arrow 322"/>
                <p:cNvSpPr/>
                <p:nvPr/>
              </p:nvSpPr>
              <p:spPr>
                <a:xfrm>
                  <a:off x="4590382" y="3423289"/>
                  <a:ext cx="107005" cy="9727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sp>
              <p:nvSpPr>
                <p:cNvPr id="324" name="Down Arrow 323"/>
                <p:cNvSpPr/>
                <p:nvPr/>
              </p:nvSpPr>
              <p:spPr>
                <a:xfrm flipV="1">
                  <a:off x="4590382" y="3333566"/>
                  <a:ext cx="107005" cy="9727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467"/>
                  <a:endParaRPr lang="en-US" dirty="0">
                    <a:solidFill>
                      <a:prstClr val="white"/>
                    </a:solidFill>
                  </a:endParaRPr>
                </a:p>
              </p:txBody>
            </p:sp>
          </p:grpSp>
        </p:grpSp>
      </p:grpSp>
      <p:cxnSp>
        <p:nvCxnSpPr>
          <p:cNvPr id="111" name="Straight Connector 6"/>
          <p:cNvCxnSpPr>
            <a:cxnSpLocks noChangeShapeType="1"/>
          </p:cNvCxnSpPr>
          <p:nvPr/>
        </p:nvCxnSpPr>
        <p:spPr bwMode="auto">
          <a:xfrm>
            <a:off x="6018212" y="1524000"/>
            <a:ext cx="0" cy="4212613"/>
          </a:xfrm>
          <a:prstGeom prst="line">
            <a:avLst/>
          </a:prstGeom>
          <a:noFill/>
          <a:ln w="25400" algn="ctr">
            <a:gradFill>
              <a:gsLst>
                <a:gs pos="0">
                  <a:schemeClr val="bg1">
                    <a:alpha val="0"/>
                  </a:schemeClr>
                </a:gs>
                <a:gs pos="50000">
                  <a:schemeClr val="tx1">
                    <a:lumMod val="75000"/>
                    <a:lumOff val="25000"/>
                  </a:schemeClr>
                </a:gs>
                <a:gs pos="100000">
                  <a:schemeClr val="bg1">
                    <a:alpha val="0"/>
                  </a:schemeClr>
                </a:gs>
              </a:gsLst>
              <a:lin ang="5400000" scaled="0"/>
            </a:gradFill>
            <a:round/>
            <a:headEnd/>
            <a:tailEnd/>
          </a:ln>
          <a:extLst>
            <a:ext uri="{909E8E84-426E-40dd-AFC4-6F175D3DCCD1}">
              <a14:hiddenFill xmlns="" xmlns:a14="http://schemas.microsoft.com/office/drawing/2010/main">
                <a:noFill/>
              </a14:hiddenFill>
            </a:ext>
          </a:extLst>
        </p:spPr>
      </p:cxnSp>
      <p:sp>
        <p:nvSpPr>
          <p:cNvPr id="112"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Rich User Engagement And Collaboration</a:t>
            </a:r>
            <a:endParaRPr lang="en-US" dirty="0"/>
          </a:p>
        </p:txBody>
      </p:sp>
      <p:sp>
        <p:nvSpPr>
          <p:cNvPr id="113" name="Text Placeholder 5"/>
          <p:cNvSpPr txBox="1">
            <a:spLocks/>
          </p:cNvSpPr>
          <p:nvPr/>
        </p:nvSpPr>
        <p:spPr bwMode="auto">
          <a:xfrm>
            <a:off x="585154" y="943178"/>
            <a:ext cx="11224258"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Rapid Composite Applications Development And Targeted Content Delivery</a:t>
            </a:r>
            <a:endParaRPr lang="en-US" dirty="0">
              <a:solidFill>
                <a:schemeClr val="tx1"/>
              </a:solidFill>
            </a:endParaRPr>
          </a:p>
        </p:txBody>
      </p:sp>
      <p:sp>
        <p:nvSpPr>
          <p:cNvPr id="114"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35</a:t>
            </a:fld>
            <a:endParaRPr lang="en-US" sz="850" dirty="0"/>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In-Person FMW Cloud Workshop Agenda</a:t>
            </a:r>
            <a:endParaRPr lang="en-US" dirty="0"/>
          </a:p>
        </p:txBody>
      </p:sp>
      <p:sp>
        <p:nvSpPr>
          <p:cNvPr id="6" name="Text Placeholder 5"/>
          <p:cNvSpPr txBox="1">
            <a:spLocks/>
          </p:cNvSpPr>
          <p:nvPr/>
        </p:nvSpPr>
        <p:spPr bwMode="auto">
          <a:xfrm>
            <a:off x="585154" y="943178"/>
            <a:ext cx="11224258"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October 14 – 16, 2014</a:t>
            </a:r>
            <a:endParaRPr lang="en-US" dirty="0">
              <a:solidFill>
                <a:schemeClr val="tx1"/>
              </a:solidFill>
            </a:endParaRPr>
          </a:p>
        </p:txBody>
      </p:sp>
      <p:sp>
        <p:nvSpPr>
          <p:cNvPr id="8" name="Content Placeholder 2"/>
          <p:cNvSpPr>
            <a:spLocks noGrp="1"/>
          </p:cNvSpPr>
          <p:nvPr>
            <p:ph idx="4294967295"/>
          </p:nvPr>
        </p:nvSpPr>
        <p:spPr>
          <a:xfrm>
            <a:off x="714375" y="1905000"/>
            <a:ext cx="5456237" cy="4419600"/>
          </a:xfrm>
          <a:prstGeom prst="rect">
            <a:avLst/>
          </a:prstGeom>
        </p:spPr>
        <p:txBody>
          <a:bodyPr/>
          <a:lstStyle/>
          <a:p>
            <a:pPr eaLnBrk="1" hangingPunct="1">
              <a:buClr>
                <a:schemeClr val="tx1"/>
              </a:buClr>
            </a:pPr>
            <a:r>
              <a:rPr lang="en-US" sz="2400" dirty="0" smtClean="0">
                <a:latin typeface="Calibri" charset="0"/>
              </a:rPr>
              <a:t>Get ready for 3 long days!</a:t>
            </a:r>
          </a:p>
          <a:p>
            <a:pPr eaLnBrk="1" hangingPunct="1">
              <a:buClr>
                <a:schemeClr val="tx1"/>
              </a:buClr>
            </a:pPr>
            <a:r>
              <a:rPr lang="en-US" sz="2400" dirty="0" smtClean="0">
                <a:latin typeface="Calibri" charset="0"/>
              </a:rPr>
              <a:t>Packed agenda – filled with new content, demos and hands-on labs</a:t>
            </a:r>
          </a:p>
          <a:p>
            <a:pPr eaLnBrk="1" hangingPunct="1">
              <a:buClr>
                <a:schemeClr val="tx1"/>
              </a:buClr>
            </a:pPr>
            <a:r>
              <a:rPr lang="en-US" sz="2400" dirty="0" smtClean="0">
                <a:latin typeface="Calibri" charset="0"/>
              </a:rPr>
              <a:t>Please go through the preparatory content in advance so that the 3-day agenda can be completed on time</a:t>
            </a:r>
          </a:p>
          <a:p>
            <a:pPr eaLnBrk="1" hangingPunct="1">
              <a:buClr>
                <a:schemeClr val="tx1"/>
              </a:buClr>
            </a:pPr>
            <a:endParaRPr lang="en-US" sz="2400" dirty="0">
              <a:latin typeface="Calibri" charset="0"/>
            </a:endParaRPr>
          </a:p>
        </p:txBody>
      </p:sp>
      <p:graphicFrame>
        <p:nvGraphicFramePr>
          <p:cNvPr id="9" name="Table 8"/>
          <p:cNvGraphicFramePr>
            <a:graphicFrameLocks noGrp="1"/>
          </p:cNvGraphicFramePr>
          <p:nvPr/>
        </p:nvGraphicFramePr>
        <p:xfrm>
          <a:off x="6475412" y="898616"/>
          <a:ext cx="4815214" cy="5502184"/>
        </p:xfrm>
        <a:graphic>
          <a:graphicData uri="http://schemas.openxmlformats.org/drawingml/2006/table">
            <a:tbl>
              <a:tblPr/>
              <a:tblGrid>
                <a:gridCol w="776648"/>
                <a:gridCol w="384236"/>
                <a:gridCol w="3654330"/>
              </a:tblGrid>
              <a:tr h="120415">
                <a:tc>
                  <a:txBody>
                    <a:bodyPr/>
                    <a:lstStyle/>
                    <a:p>
                      <a:pPr algn="l" fontAlgn="b"/>
                      <a:r>
                        <a:rPr lang="en-US" sz="700" b="1" i="0" u="none" strike="noStrike">
                          <a:solidFill>
                            <a:srgbClr val="FFFFFF"/>
                          </a:solidFill>
                          <a:latin typeface="Calibri"/>
                        </a:rPr>
                        <a:t>Time</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700" b="1" i="0" u="none" strike="noStrike">
                          <a:solidFill>
                            <a:srgbClr val="FFFFFF"/>
                          </a:solidFill>
                          <a:latin typeface="Calibri"/>
                        </a:rPr>
                        <a:t>Duration</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700" b="1" i="0" u="none" strike="noStrike">
                          <a:solidFill>
                            <a:srgbClr val="FFFFFF"/>
                          </a:solidFill>
                          <a:latin typeface="Calibri"/>
                        </a:rPr>
                        <a:t>Topic</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r>
              <a:tr h="120415">
                <a:tc>
                  <a:txBody>
                    <a:bodyPr/>
                    <a:lstStyle/>
                    <a:p>
                      <a:pPr algn="l" fontAlgn="b"/>
                      <a:r>
                        <a:rPr lang="en-US" sz="700" b="1" i="0" u="none" strike="noStrike">
                          <a:solidFill>
                            <a:srgbClr val="FF0000"/>
                          </a:solidFill>
                          <a:latin typeface="Calibri"/>
                        </a:rPr>
                        <a:t>Day  1</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8:00 - 8:30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30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Breakfast</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8:30 - 9:15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45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Cloud Public &amp; Private Cloud Positioning, GTM Objectives – Recap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9:15 - 10:15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Private Cloud with Enterprise Manager - Positioning  and HOLs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10:15 - 10:30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15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Break</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20415">
                <a:tc>
                  <a:txBody>
                    <a:bodyPr/>
                    <a:lstStyle/>
                    <a:p>
                      <a:pPr algn="l" fontAlgn="b"/>
                      <a:r>
                        <a:rPr lang="en-US" sz="700" b="0" i="0" u="none" strike="noStrike">
                          <a:solidFill>
                            <a:srgbClr val="000000"/>
                          </a:solidFill>
                          <a:latin typeface="Calibri"/>
                        </a:rPr>
                        <a:t>10:30 - 12:00 noon</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90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Private Cloud with Enterprise Manager -</a:t>
                      </a:r>
                      <a:r>
                        <a:rPr lang="en-US" sz="700" b="0" i="1" u="none" strike="noStrike">
                          <a:solidFill>
                            <a:srgbClr val="000000"/>
                          </a:solidFill>
                          <a:latin typeface="Calibri"/>
                        </a:rPr>
                        <a:t> </a:t>
                      </a:r>
                      <a:r>
                        <a:rPr lang="en-US" sz="700" b="0" i="0" u="none" strike="noStrike">
                          <a:solidFill>
                            <a:srgbClr val="000000"/>
                          </a:solidFill>
                          <a:latin typeface="Calibri"/>
                        </a:rPr>
                        <a:t>Positioning  and HOLs - </a:t>
                      </a:r>
                      <a:r>
                        <a:rPr lang="en-US" sz="700" b="0" i="1" u="none" strike="noStrike">
                          <a:solidFill>
                            <a:srgbClr val="000000"/>
                          </a:solidFill>
                          <a:latin typeface="Calibri"/>
                        </a:rPr>
                        <a:t>Continued</a:t>
                      </a:r>
                      <a:endParaRPr lang="en-US" sz="700" b="0" i="0" u="none" strike="noStrike">
                        <a:solidFill>
                          <a:srgbClr val="000000"/>
                        </a:solidFill>
                        <a:latin typeface="Calibri"/>
                      </a:endParaRP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12:00 - 1:00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Private Cloud with Exalogic + PaaS Service Manager - Positioning and Demos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1:00 - 1:45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45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Working Lunch with WebLogic and Java Cloud Service - Positioning and Roadmap</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20415">
                <a:tc>
                  <a:txBody>
                    <a:bodyPr/>
                    <a:lstStyle/>
                    <a:p>
                      <a:pPr algn="l" fontAlgn="b"/>
                      <a:r>
                        <a:rPr lang="en-US" sz="700" b="0" i="0" u="none" strike="noStrike">
                          <a:solidFill>
                            <a:srgbClr val="000000"/>
                          </a:solidFill>
                          <a:latin typeface="Calibri"/>
                        </a:rPr>
                        <a:t>1:45 - 3:30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105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Java Cloud Service - HOLs and Demos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3:30 - 3:45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15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Break</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20415">
                <a:tc>
                  <a:txBody>
                    <a:bodyPr/>
                    <a:lstStyle/>
                    <a:p>
                      <a:pPr algn="l" fontAlgn="b"/>
                      <a:r>
                        <a:rPr lang="en-US" sz="700" b="0" i="0" u="none" strike="noStrike">
                          <a:solidFill>
                            <a:srgbClr val="000000"/>
                          </a:solidFill>
                          <a:latin typeface="Calibri"/>
                        </a:rPr>
                        <a:t>3:45 - 6:30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165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Java Cloud Service - HOLs and Demos - </a:t>
                      </a:r>
                      <a:r>
                        <a:rPr lang="en-US" sz="700" b="0" i="1" u="none" strike="noStrike">
                          <a:solidFill>
                            <a:srgbClr val="000000"/>
                          </a:solidFill>
                          <a:latin typeface="Calibri"/>
                        </a:rPr>
                        <a:t>Continued</a:t>
                      </a:r>
                      <a:endParaRPr lang="en-US" sz="700" b="0" i="0" u="none" strike="noStrike">
                        <a:solidFill>
                          <a:srgbClr val="000000"/>
                        </a:solidFill>
                        <a:latin typeface="Calibri"/>
                      </a:endParaRP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6:30 - 7:00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30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Day 1 Wrap Up</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1" i="0" u="none" strike="noStrike">
                          <a:solidFill>
                            <a:srgbClr val="FFFFFF"/>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700" b="1" i="0" u="none" strike="noStrike">
                          <a:solidFill>
                            <a:srgbClr val="FFFFFF"/>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700" b="1" i="0" u="none" strike="noStrike">
                          <a:solidFill>
                            <a:srgbClr val="FFFFFF"/>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r>
              <a:tr h="120415">
                <a:tc>
                  <a:txBody>
                    <a:bodyPr/>
                    <a:lstStyle/>
                    <a:p>
                      <a:pPr algn="l" fontAlgn="b"/>
                      <a:r>
                        <a:rPr lang="en-US" sz="700" b="1" i="0" u="none" strike="noStrike">
                          <a:solidFill>
                            <a:srgbClr val="FF0000"/>
                          </a:solidFill>
                          <a:latin typeface="Calibri"/>
                        </a:rPr>
                        <a:t>Day 2</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8:00 - 8:30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30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Breakfast</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8:30 - 9:30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Developer Cloud Service - Positioning and HOLs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9:30 - 10:30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Mobile Cloud Service - Positioning and HOLs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10:30 - 10:45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15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Break</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20415">
                <a:tc>
                  <a:txBody>
                    <a:bodyPr/>
                    <a:lstStyle/>
                    <a:p>
                      <a:pPr algn="l" fontAlgn="b"/>
                      <a:r>
                        <a:rPr lang="en-US" sz="700" b="0" i="0" u="none" strike="noStrike">
                          <a:solidFill>
                            <a:srgbClr val="000000"/>
                          </a:solidFill>
                          <a:latin typeface="Calibri"/>
                        </a:rPr>
                        <a:t>10:45 - 11:45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Extending On Premise Identity to Cloud - IDM for Cloud Positioning, Roadmap and Demos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11:45 - 12:30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45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Messaging Cloud Service - Positioning and HOLs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12:30 - 1:15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45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Working Lunch with SOA and Integration Cloud Services Positioning, Roadmap and Demos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20415">
                <a:tc>
                  <a:txBody>
                    <a:bodyPr/>
                    <a:lstStyle/>
                    <a:p>
                      <a:pPr algn="l" fontAlgn="b"/>
                      <a:r>
                        <a:rPr lang="en-US" sz="700" b="0" i="0" u="none" strike="noStrike">
                          <a:solidFill>
                            <a:srgbClr val="000000"/>
                          </a:solidFill>
                          <a:latin typeface="Calibri"/>
                        </a:rPr>
                        <a:t>1:15 - 2:00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45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SOA and Integration Cloud Services Positioning, Roadmap and Demos - </a:t>
                      </a:r>
                      <a:r>
                        <a:rPr lang="en-US" sz="700" b="0" i="1" u="none" strike="noStrike">
                          <a:solidFill>
                            <a:srgbClr val="000000"/>
                          </a:solidFill>
                          <a:latin typeface="Calibri"/>
                        </a:rPr>
                        <a:t>Continued     </a:t>
                      </a:r>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2377">
                <a:tc>
                  <a:txBody>
                    <a:bodyPr/>
                    <a:lstStyle/>
                    <a:p>
                      <a:pPr algn="l" fontAlgn="b"/>
                      <a:r>
                        <a:rPr lang="en-US" sz="700" b="0" i="0" u="none" strike="noStrike">
                          <a:solidFill>
                            <a:srgbClr val="000000"/>
                          </a:solidFill>
                          <a:latin typeface="Calibri"/>
                        </a:rPr>
                        <a:t>2:00 - 3:00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Process, Content and Collaboration - Positioning and Roadmap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3:00 - 3:15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15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l" fontAlgn="b"/>
                      <a:r>
                        <a:rPr lang="en-US" sz="700" b="0" i="0" u="none" strike="noStrike">
                          <a:solidFill>
                            <a:srgbClr val="000000"/>
                          </a:solidFill>
                          <a:latin typeface="Calibri"/>
                        </a:rPr>
                        <a:t>Break</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222377">
                <a:tc>
                  <a:txBody>
                    <a:bodyPr/>
                    <a:lstStyle/>
                    <a:p>
                      <a:pPr algn="l" fontAlgn="b"/>
                      <a:r>
                        <a:rPr lang="en-US" sz="700" b="0" i="0" u="none" strike="noStrike">
                          <a:solidFill>
                            <a:srgbClr val="000000"/>
                          </a:solidFill>
                          <a:latin typeface="Calibri"/>
                        </a:rPr>
                        <a:t>3:15 - 4:00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45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Process Cloud Service - Positioning and Demo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4:00 - 5:00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Documents Cloud Service - Positioning and HOL</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5:00 - 5:30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30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Day 2 Wrap Up</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r>
              <a:tr h="120415">
                <a:tc>
                  <a:txBody>
                    <a:bodyPr/>
                    <a:lstStyle/>
                    <a:p>
                      <a:pPr algn="l" fontAlgn="b"/>
                      <a:r>
                        <a:rPr lang="en-US" sz="700" b="1" i="0" u="none" strike="noStrike">
                          <a:solidFill>
                            <a:srgbClr val="DD0806"/>
                          </a:solidFill>
                          <a:latin typeface="Calibri"/>
                        </a:rPr>
                        <a:t>Day 3</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7:30 - 8:00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30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Breakfast</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8:00 - 9:00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Cloud Architecture Workshop for WebLogic as a Service - Motivation and Vision</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9:00 - 10:00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Cloud Architecture Workshop for WebLogic as a Service - Customer Ecosystem and Design</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10:00 - 10:15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9696"/>
                    </a:solidFill>
                  </a:tcPr>
                </a:tc>
                <a:tc>
                  <a:txBody>
                    <a:bodyPr/>
                    <a:lstStyle/>
                    <a:p>
                      <a:pPr algn="l" fontAlgn="b"/>
                      <a:r>
                        <a:rPr lang="en-US" sz="700" b="0" i="0" u="none" strike="noStrike">
                          <a:solidFill>
                            <a:srgbClr val="000000"/>
                          </a:solidFill>
                          <a:latin typeface="Calibri"/>
                        </a:rPr>
                        <a:t>15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9696"/>
                    </a:solidFill>
                  </a:tcPr>
                </a:tc>
                <a:tc>
                  <a:txBody>
                    <a:bodyPr/>
                    <a:lstStyle/>
                    <a:p>
                      <a:pPr algn="l" fontAlgn="b"/>
                      <a:r>
                        <a:rPr lang="en-US" sz="700" b="0" i="0" u="none" strike="noStrike">
                          <a:solidFill>
                            <a:srgbClr val="000000"/>
                          </a:solidFill>
                          <a:latin typeface="Calibri"/>
                        </a:rPr>
                        <a:t>Break</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9696"/>
                    </a:solidFill>
                  </a:tcPr>
                </a:tc>
              </a:tr>
              <a:tr h="120415">
                <a:tc>
                  <a:txBody>
                    <a:bodyPr/>
                    <a:lstStyle/>
                    <a:p>
                      <a:pPr algn="l" fontAlgn="b"/>
                      <a:r>
                        <a:rPr lang="en-US" sz="700" b="0" i="0" u="none" strike="noStrike">
                          <a:solidFill>
                            <a:srgbClr val="000000"/>
                          </a:solidFill>
                          <a:latin typeface="Calibri"/>
                        </a:rPr>
                        <a:t>10:15 - 10:45 am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30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Cloud Architecture Workshop for WebLogic as a Service - Roadmap and Governance</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10:45 - 11:30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45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Private Cloud Demonstration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11:30 -11:45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9696"/>
                    </a:solidFill>
                  </a:tcPr>
                </a:tc>
                <a:tc>
                  <a:txBody>
                    <a:bodyPr/>
                    <a:lstStyle/>
                    <a:p>
                      <a:pPr algn="l" fontAlgn="b"/>
                      <a:r>
                        <a:rPr lang="en-US" sz="700" b="0" i="0" u="none" strike="noStrike">
                          <a:solidFill>
                            <a:srgbClr val="000000"/>
                          </a:solidFill>
                          <a:latin typeface="Calibri"/>
                        </a:rPr>
                        <a:t>15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9696"/>
                    </a:solidFill>
                  </a:tcPr>
                </a:tc>
                <a:tc>
                  <a:txBody>
                    <a:bodyPr/>
                    <a:lstStyle/>
                    <a:p>
                      <a:pPr algn="l" fontAlgn="b"/>
                      <a:r>
                        <a:rPr lang="en-US" sz="700" b="0" i="0" u="none" strike="noStrike">
                          <a:solidFill>
                            <a:srgbClr val="000000"/>
                          </a:solidFill>
                          <a:latin typeface="Calibri"/>
                        </a:rPr>
                        <a:t>Grab Lunch (working lunch)</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9696"/>
                    </a:solidFill>
                  </a:tcPr>
                </a:tc>
              </a:tr>
              <a:tr h="120415">
                <a:tc>
                  <a:txBody>
                    <a:bodyPr/>
                    <a:lstStyle/>
                    <a:p>
                      <a:pPr algn="l" fontAlgn="b"/>
                      <a:r>
                        <a:rPr lang="en-US" sz="700" b="0" i="0" u="none" strike="noStrike">
                          <a:solidFill>
                            <a:srgbClr val="000000"/>
                          </a:solidFill>
                          <a:latin typeface="Calibri"/>
                        </a:rPr>
                        <a:t>11:45 - 1:00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75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Cloud Visioning Workshop - Overview, Methodology, Value Hypothesis Review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1:00 - 1:30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30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Cloud Visioning Workshop - Cloud Value Perspectives                                      </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1:30 - 2:45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75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Cloud Visioning Workshop - Customer Goals and Drivers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2:45 - 3:00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9696"/>
                    </a:solidFill>
                  </a:tcPr>
                </a:tc>
                <a:tc>
                  <a:txBody>
                    <a:bodyPr/>
                    <a:lstStyle/>
                    <a:p>
                      <a:pPr algn="l" fontAlgn="b"/>
                      <a:r>
                        <a:rPr lang="en-US" sz="700" b="0" i="0" u="none" strike="noStrike">
                          <a:solidFill>
                            <a:srgbClr val="000000"/>
                          </a:solidFill>
                          <a:latin typeface="Calibri"/>
                        </a:rPr>
                        <a:t>15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9696"/>
                    </a:solidFill>
                  </a:tcPr>
                </a:tc>
                <a:tc>
                  <a:txBody>
                    <a:bodyPr/>
                    <a:lstStyle/>
                    <a:p>
                      <a:pPr algn="l" fontAlgn="b"/>
                      <a:r>
                        <a:rPr lang="en-US" sz="700" b="0" i="0" u="none" strike="noStrike">
                          <a:solidFill>
                            <a:srgbClr val="000000"/>
                          </a:solidFill>
                          <a:latin typeface="Calibri"/>
                        </a:rPr>
                        <a:t>Break</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9696"/>
                    </a:solidFill>
                  </a:tcPr>
                </a:tc>
              </a:tr>
              <a:tr h="120415">
                <a:tc>
                  <a:txBody>
                    <a:bodyPr/>
                    <a:lstStyle/>
                    <a:p>
                      <a:pPr algn="l" fontAlgn="b"/>
                      <a:r>
                        <a:rPr lang="en-US" sz="700" b="0" i="0" u="none" strike="noStrike">
                          <a:solidFill>
                            <a:srgbClr val="000000"/>
                          </a:solidFill>
                          <a:latin typeface="Calibri"/>
                        </a:rPr>
                        <a:t>3:00 - 3:30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30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Cloud Visioning Workshop - Review and Vetting of Oracle Solutions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3:30 - 4:30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60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FMW Cloud Visioning Workshop - Final Visioning Output</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15">
                <a:tc>
                  <a:txBody>
                    <a:bodyPr/>
                    <a:lstStyle/>
                    <a:p>
                      <a:pPr algn="l" fontAlgn="b"/>
                      <a:r>
                        <a:rPr lang="en-US" sz="700" b="0" i="0" u="none" strike="noStrike">
                          <a:solidFill>
                            <a:srgbClr val="000000"/>
                          </a:solidFill>
                          <a:latin typeface="Calibri"/>
                        </a:rPr>
                        <a:t>4:30 - 5:00 pm</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Calibri"/>
                        </a:rPr>
                        <a:t>30 mins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dirty="0">
                          <a:solidFill>
                            <a:srgbClr val="000000"/>
                          </a:solidFill>
                          <a:latin typeface="Calibri"/>
                        </a:rPr>
                        <a:t>Wrap Up - Feedback and Next Steps</a:t>
                      </a:r>
                    </a:p>
                  </a:txBody>
                  <a:tcPr marL="5937" marR="5937" marT="59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7"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36</a:t>
            </a:fld>
            <a:endParaRPr lang="en-US" sz="850" dirty="0"/>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Preparatory Content</a:t>
            </a:r>
            <a:endParaRPr lang="en-US" dirty="0"/>
          </a:p>
        </p:txBody>
      </p:sp>
      <p:sp>
        <p:nvSpPr>
          <p:cNvPr id="6" name="Text Placeholder 5"/>
          <p:cNvSpPr txBox="1">
            <a:spLocks/>
          </p:cNvSpPr>
          <p:nvPr/>
        </p:nvSpPr>
        <p:spPr bwMode="auto">
          <a:xfrm>
            <a:off x="585154" y="943178"/>
            <a:ext cx="11224258"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Replay Links</a:t>
            </a:r>
            <a:endParaRPr lang="en-US" dirty="0">
              <a:solidFill>
                <a:schemeClr val="tx1"/>
              </a:solidFill>
            </a:endParaRPr>
          </a:p>
        </p:txBody>
      </p:sp>
      <p:sp>
        <p:nvSpPr>
          <p:cNvPr id="8" name="Content Placeholder 2"/>
          <p:cNvSpPr>
            <a:spLocks noGrp="1"/>
          </p:cNvSpPr>
          <p:nvPr>
            <p:ph idx="4294967295"/>
          </p:nvPr>
        </p:nvSpPr>
        <p:spPr>
          <a:xfrm>
            <a:off x="714375" y="1905000"/>
            <a:ext cx="9571037" cy="4419600"/>
          </a:xfrm>
          <a:prstGeom prst="rect">
            <a:avLst/>
          </a:prstGeom>
        </p:spPr>
        <p:txBody>
          <a:bodyPr/>
          <a:lstStyle/>
          <a:p>
            <a:pPr eaLnBrk="1" hangingPunct="1">
              <a:buClr>
                <a:schemeClr val="tx1"/>
              </a:buClr>
            </a:pPr>
            <a:r>
              <a:rPr lang="en-US" sz="2400" dirty="0" smtClean="0">
                <a:latin typeface="Calibri" charset="0"/>
                <a:hlinkClick r:id="rId2"/>
              </a:rPr>
              <a:t>FMW Cloud OEA Self-Training</a:t>
            </a:r>
            <a:endParaRPr lang="en-US" sz="2400" dirty="0" smtClean="0">
              <a:latin typeface="Calibri" charset="0"/>
            </a:endParaRPr>
          </a:p>
          <a:p>
            <a:pPr eaLnBrk="1" hangingPunct="1">
              <a:buClr>
                <a:schemeClr val="tx1"/>
              </a:buClr>
            </a:pPr>
            <a:r>
              <a:rPr lang="en-US" sz="2400" dirty="0" smtClean="0">
                <a:latin typeface="Calibri" charset="0"/>
                <a:hlinkClick r:id="rId3"/>
              </a:rPr>
              <a:t>Cloud Visioning Workshop Webcast</a:t>
            </a:r>
            <a:endParaRPr lang="en-US" sz="2400" dirty="0" smtClean="0">
              <a:latin typeface="Calibri" charset="0"/>
            </a:endParaRPr>
          </a:p>
          <a:p>
            <a:pPr eaLnBrk="1" hangingPunct="1">
              <a:buClr>
                <a:schemeClr val="tx1"/>
              </a:buClr>
            </a:pPr>
            <a:r>
              <a:rPr lang="en-US" sz="2400" dirty="0" smtClean="0">
                <a:latin typeface="Calibri" charset="0"/>
                <a:hlinkClick r:id="rId4"/>
              </a:rPr>
              <a:t>FMW Cloud Overview and Use Cases Webcast</a:t>
            </a:r>
            <a:endParaRPr lang="en-US" sz="2400" dirty="0" smtClean="0">
              <a:latin typeface="Calibri" charset="0"/>
            </a:endParaRPr>
          </a:p>
          <a:p>
            <a:pPr eaLnBrk="1" hangingPunct="1">
              <a:buClr>
                <a:schemeClr val="tx1"/>
              </a:buClr>
            </a:pPr>
            <a:r>
              <a:rPr lang="en-US" sz="2400" dirty="0" smtClean="0">
                <a:latin typeface="Calibri" charset="0"/>
              </a:rPr>
              <a:t>FMW Cloud Capabilities Webcast (today)</a:t>
            </a:r>
          </a:p>
          <a:p>
            <a:pPr>
              <a:buClr>
                <a:schemeClr val="tx1"/>
              </a:buClr>
            </a:pPr>
            <a:r>
              <a:rPr lang="en-US" sz="2400" dirty="0" smtClean="0">
                <a:latin typeface="Calibri" charset="0"/>
              </a:rPr>
              <a:t>Oracle Cloud Services Launch Webcast Series</a:t>
            </a:r>
          </a:p>
          <a:p>
            <a:pPr lvl="1">
              <a:buClr>
                <a:schemeClr val="tx1"/>
              </a:buClr>
            </a:pPr>
            <a:r>
              <a:rPr lang="en-US" sz="2000" dirty="0" smtClean="0">
                <a:latin typeface="Calibri" charset="0"/>
              </a:rPr>
              <a:t>Oracle Cloud Services – Business and Operations Update </a:t>
            </a:r>
            <a:r>
              <a:rPr lang="en-US" sz="2000" b="1" u="sng" dirty="0" smtClean="0">
                <a:hlinkClick r:id="rId5"/>
              </a:rPr>
              <a:t>Replay</a:t>
            </a:r>
            <a:r>
              <a:rPr lang="en-US" sz="2000" b="1" dirty="0" smtClean="0"/>
              <a:t> | </a:t>
            </a:r>
            <a:r>
              <a:rPr lang="en-US" sz="2000" b="1" u="sng" dirty="0" smtClean="0">
                <a:hlinkClick r:id="rId6"/>
              </a:rPr>
              <a:t>Slides</a:t>
            </a:r>
            <a:endParaRPr lang="en-US" sz="2000" dirty="0" smtClean="0">
              <a:latin typeface="Calibri" charset="0"/>
            </a:endParaRPr>
          </a:p>
          <a:p>
            <a:pPr lvl="1">
              <a:buClr>
                <a:schemeClr val="tx1"/>
              </a:buClr>
            </a:pPr>
            <a:r>
              <a:rPr lang="en-US" sz="2000" dirty="0" smtClean="0">
                <a:latin typeface="Calibri" charset="0"/>
              </a:rPr>
              <a:t>Java, Messaging and Developer Cloud Service Launch Awareness </a:t>
            </a:r>
            <a:r>
              <a:rPr lang="en-US" sz="2000" b="1" u="sng" dirty="0" smtClean="0">
                <a:hlinkClick r:id="rId7"/>
              </a:rPr>
              <a:t>Replay</a:t>
            </a:r>
            <a:r>
              <a:rPr lang="en-US" sz="2000" b="1" dirty="0" smtClean="0"/>
              <a:t> | </a:t>
            </a:r>
            <a:r>
              <a:rPr lang="en-US" sz="2000" b="1" u="sng" dirty="0" smtClean="0">
                <a:hlinkClick r:id="rId8"/>
              </a:rPr>
              <a:t>Slides</a:t>
            </a:r>
            <a:endParaRPr lang="en-US" sz="2000" dirty="0" smtClean="0">
              <a:latin typeface="Calibri" charset="0"/>
            </a:endParaRPr>
          </a:p>
          <a:p>
            <a:pPr lvl="1">
              <a:buClr>
                <a:schemeClr val="tx1"/>
              </a:buClr>
            </a:pPr>
            <a:r>
              <a:rPr lang="en-US" sz="2000" dirty="0" smtClean="0">
                <a:latin typeface="Calibri" charset="0"/>
              </a:rPr>
              <a:t>Documents Cloud Service Launch Awareness </a:t>
            </a:r>
            <a:r>
              <a:rPr lang="en-US" sz="2000" b="1" u="sng" dirty="0" smtClean="0">
                <a:hlinkClick r:id="rId9"/>
              </a:rPr>
              <a:t>Replay</a:t>
            </a:r>
            <a:r>
              <a:rPr lang="en-US" sz="2000" b="1" dirty="0" smtClean="0"/>
              <a:t> | </a:t>
            </a:r>
            <a:r>
              <a:rPr lang="en-US" sz="2000" b="1" u="sng" dirty="0" smtClean="0">
                <a:hlinkClick r:id="rId10"/>
              </a:rPr>
              <a:t>Slides</a:t>
            </a:r>
            <a:endParaRPr lang="en-US" sz="2000" dirty="0" smtClean="0">
              <a:latin typeface="Calibri" charset="0"/>
            </a:endParaRPr>
          </a:p>
          <a:p>
            <a:pPr eaLnBrk="1" hangingPunct="1">
              <a:buClr>
                <a:schemeClr val="tx1"/>
              </a:buClr>
            </a:pPr>
            <a:endParaRPr lang="en-US" sz="2400" dirty="0">
              <a:latin typeface="Calibri" charset="0"/>
            </a:endParaRPr>
          </a:p>
        </p:txBody>
      </p:sp>
      <p:sp>
        <p:nvSpPr>
          <p:cNvPr id="7"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37</a:t>
            </a:fld>
            <a:endParaRPr lang="en-US" sz="850" dirty="0"/>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p:cNvGraphicFramePr>
            <a:graphicFrameLocks noGrp="1"/>
          </p:cNvGraphicFramePr>
          <p:nvPr/>
        </p:nvGraphicFramePr>
        <p:xfrm>
          <a:off x="227011" y="970521"/>
          <a:ext cx="11734801" cy="5255324"/>
        </p:xfrm>
        <a:graphic>
          <a:graphicData uri="http://schemas.openxmlformats.org/drawingml/2006/table">
            <a:tbl>
              <a:tblPr firstRow="1" bandRow="1">
                <a:tableStyleId>{5FD0F851-EC5A-4D38-B0AD-8093EC10F338}</a:tableStyleId>
              </a:tblPr>
              <a:tblGrid>
                <a:gridCol w="2806935"/>
                <a:gridCol w="2806935"/>
                <a:gridCol w="2806935"/>
                <a:gridCol w="3313996"/>
              </a:tblGrid>
              <a:tr h="469506">
                <a:tc gridSpan="2">
                  <a:txBody>
                    <a:bodyPr/>
                    <a:lstStyle/>
                    <a:p>
                      <a:pPr algn="l"/>
                      <a:r>
                        <a:rPr lang="en-US" sz="1400" b="0" dirty="0" smtClean="0"/>
                        <a:t>Name:</a:t>
                      </a:r>
                      <a:endParaRPr 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a:endParaRPr 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r>
                        <a:rPr lang="en-US" sz="1400" b="0" dirty="0" smtClean="0"/>
                        <a:t>Company</a:t>
                      </a:r>
                      <a:r>
                        <a:rPr lang="en-US" sz="1400" b="0" baseline="0" dirty="0" smtClean="0"/>
                        <a:t> Name:</a:t>
                      </a:r>
                      <a:endParaRPr 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8601">
                <a:tc gridSpan="4">
                  <a:txBody>
                    <a:bodyPr/>
                    <a:lstStyle/>
                    <a:p>
                      <a:pPr algn="l"/>
                      <a:r>
                        <a:rPr lang="en-US" sz="1400" dirty="0" smtClean="0"/>
                        <a:t>Use</a:t>
                      </a:r>
                      <a:r>
                        <a:rPr lang="en-US" sz="1400" baseline="0" dirty="0" smtClean="0"/>
                        <a:t> Case Name:</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829753">
                <a:tc>
                  <a:txBody>
                    <a:bodyPr/>
                    <a:lstStyle/>
                    <a:p>
                      <a:pPr algn="ctr"/>
                      <a:r>
                        <a:rPr lang="en-US" sz="1400" dirty="0" smtClean="0"/>
                        <a:t>Public/Private/Hybrid</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New or Existing Workload</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171" rtl="0" eaLnBrk="1" fontAlgn="auto" latinLnBrk="0" hangingPunct="1">
                        <a:lnSpc>
                          <a:spcPct val="100000"/>
                        </a:lnSpc>
                        <a:spcBef>
                          <a:spcPts val="0"/>
                        </a:spcBef>
                        <a:spcAft>
                          <a:spcPts val="0"/>
                        </a:spcAft>
                        <a:buClrTx/>
                        <a:buSzTx/>
                        <a:buFontTx/>
                        <a:buNone/>
                        <a:tabLst/>
                        <a:defRPr/>
                      </a:pPr>
                      <a:r>
                        <a:rPr lang="en-US" sz="1400" dirty="0" smtClean="0"/>
                        <a:t>Oracle Fusion Middleware</a:t>
                      </a:r>
                      <a:r>
                        <a:rPr lang="en-US" sz="1400" baseline="0" dirty="0" smtClean="0"/>
                        <a:t> Cloud Products &amp; Services Applicable for the Workload?</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Top 3 Non-Oracle Technologies Required for the Workload?</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54019">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1.</a:t>
                      </a:r>
                    </a:p>
                    <a:p>
                      <a:endParaRPr lang="en-US" sz="1200" dirty="0" smtClean="0"/>
                    </a:p>
                    <a:p>
                      <a:r>
                        <a:rPr lang="en-US" sz="1200" dirty="0" smtClean="0"/>
                        <a:t>2.</a:t>
                      </a:r>
                    </a:p>
                    <a:p>
                      <a:endParaRPr lang="en-US" sz="1200" dirty="0" smtClean="0"/>
                    </a:p>
                    <a:p>
                      <a:r>
                        <a:rPr lang="en-US" sz="1200" dirty="0" smtClean="0"/>
                        <a:t>3.</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95400">
                <a:tc gridSpan="4">
                  <a:txBody>
                    <a:bodyPr/>
                    <a:lstStyle/>
                    <a:p>
                      <a:r>
                        <a:rPr lang="en-US" sz="1400" b="0" dirty="0" smtClean="0"/>
                        <a:t>Brief Use Case Description:</a:t>
                      </a:r>
                    </a:p>
                    <a:p>
                      <a:endParaRPr lang="en-US" sz="1400" b="1" dirty="0" smtClean="0"/>
                    </a:p>
                    <a:p>
                      <a:endParaRPr lang="en-US" sz="14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968045">
                <a:tc gridSpan="4">
                  <a:txBody>
                    <a:bodyPr/>
                    <a:lstStyle/>
                    <a:p>
                      <a:pPr marL="0" marR="0" indent="0" algn="l" defTabSz="914171" rtl="0" eaLnBrk="1" fontAlgn="auto" latinLnBrk="0" hangingPunct="1">
                        <a:lnSpc>
                          <a:spcPct val="100000"/>
                        </a:lnSpc>
                        <a:spcBef>
                          <a:spcPts val="0"/>
                        </a:spcBef>
                        <a:spcAft>
                          <a:spcPts val="0"/>
                        </a:spcAft>
                        <a:buClrTx/>
                        <a:buSzTx/>
                        <a:buFontTx/>
                        <a:buNone/>
                        <a:tabLst/>
                        <a:defRPr/>
                      </a:pPr>
                      <a:r>
                        <a:rPr lang="en-US" sz="1400" b="0" baseline="0" dirty="0" smtClean="0"/>
                        <a:t>What is the desired timeframe by when you want to implement this use case?</a:t>
                      </a:r>
                    </a:p>
                    <a:p>
                      <a:pPr marL="342900" marR="0" indent="-342900" algn="l" defTabSz="914171" rtl="0" eaLnBrk="1" fontAlgn="auto" latinLnBrk="0" hangingPunct="1">
                        <a:lnSpc>
                          <a:spcPct val="100000"/>
                        </a:lnSpc>
                        <a:spcBef>
                          <a:spcPts val="0"/>
                        </a:spcBef>
                        <a:spcAft>
                          <a:spcPts val="0"/>
                        </a:spcAft>
                        <a:buClrTx/>
                        <a:buSzTx/>
                        <a:buFont typeface="Wingdings" pitchFamily="2" charset="2"/>
                        <a:buChar char="q"/>
                        <a:tabLst/>
                        <a:defRPr/>
                      </a:pPr>
                      <a:r>
                        <a:rPr lang="en-US" sz="1200" b="0" baseline="0" dirty="0" smtClean="0"/>
                        <a:t>Within 3 months</a:t>
                      </a:r>
                    </a:p>
                    <a:p>
                      <a:pPr marL="342900" marR="0" indent="-342900" algn="l" defTabSz="914171" rtl="0" eaLnBrk="1" fontAlgn="auto" latinLnBrk="0" hangingPunct="1">
                        <a:lnSpc>
                          <a:spcPct val="100000"/>
                        </a:lnSpc>
                        <a:spcBef>
                          <a:spcPts val="0"/>
                        </a:spcBef>
                        <a:spcAft>
                          <a:spcPts val="0"/>
                        </a:spcAft>
                        <a:buClrTx/>
                        <a:buSzTx/>
                        <a:buFont typeface="Wingdings" pitchFamily="2" charset="2"/>
                        <a:buChar char="q"/>
                        <a:tabLst/>
                        <a:defRPr/>
                      </a:pPr>
                      <a:r>
                        <a:rPr lang="en-US" sz="1200" b="0" baseline="0" dirty="0" smtClean="0"/>
                        <a:t>3-9 months</a:t>
                      </a:r>
                    </a:p>
                    <a:p>
                      <a:pPr marL="342900" marR="0" indent="-342900" algn="l" defTabSz="914171" rtl="0" eaLnBrk="1" fontAlgn="auto" latinLnBrk="0" hangingPunct="1">
                        <a:lnSpc>
                          <a:spcPct val="100000"/>
                        </a:lnSpc>
                        <a:spcBef>
                          <a:spcPts val="0"/>
                        </a:spcBef>
                        <a:spcAft>
                          <a:spcPts val="0"/>
                        </a:spcAft>
                        <a:buClrTx/>
                        <a:buSzTx/>
                        <a:buFont typeface="Wingdings" pitchFamily="2" charset="2"/>
                        <a:buChar char="q"/>
                        <a:tabLst/>
                        <a:defRPr/>
                      </a:pPr>
                      <a:r>
                        <a:rPr lang="en-US" sz="1200" b="0" baseline="0" dirty="0" smtClean="0"/>
                        <a:t>9-12 months</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6"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Nominate Customer Use Cases (Template)</a:t>
            </a:r>
            <a:endParaRPr lang="en-US" dirty="0"/>
          </a:p>
        </p:txBody>
      </p:sp>
      <p:sp>
        <p:nvSpPr>
          <p:cNvPr id="4"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38</a:t>
            </a:fld>
            <a:endParaRPr lang="en-US" sz="850" dirty="0"/>
          </a:p>
        </p:txBody>
      </p:sp>
    </p:spTree>
    <p:extLst>
      <p:ext uri="{BB962C8B-B14F-4D97-AF65-F5344CB8AC3E}">
        <p14:creationId xmlns="" xmlns:p14="http://schemas.microsoft.com/office/powerpoint/2010/main" val="3228970950"/>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7598904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2" name="Straight Connector 151"/>
          <p:cNvCxnSpPr/>
          <p:nvPr/>
        </p:nvCxnSpPr>
        <p:spPr>
          <a:xfrm>
            <a:off x="4946542" y="2236671"/>
            <a:ext cx="5328060" cy="0"/>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4946542" y="3261495"/>
            <a:ext cx="5328060" cy="0"/>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4946539" y="4280923"/>
            <a:ext cx="5328060" cy="0"/>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4946539" y="5358159"/>
            <a:ext cx="5328060" cy="0"/>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nvGrpSpPr>
          <p:cNvPr id="2" name="Group 55"/>
          <p:cNvGrpSpPr/>
          <p:nvPr/>
        </p:nvGrpSpPr>
        <p:grpSpPr>
          <a:xfrm>
            <a:off x="1020203" y="1696392"/>
            <a:ext cx="4611720" cy="4129956"/>
            <a:chOff x="415292" y="1307207"/>
            <a:chExt cx="5546726" cy="4967287"/>
          </a:xfrm>
          <a:effectLst/>
        </p:grpSpPr>
        <p:pic>
          <p:nvPicPr>
            <p:cNvPr id="57" name="Picture 4" descr="C:\Users\Paul\Desktop\base arrow.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5292" y="1307207"/>
              <a:ext cx="5546726" cy="496728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58" name="Picture 2" descr="C:\Users\Paul\Desktop\top arrows.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0228" y="1432746"/>
              <a:ext cx="4638675" cy="47117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sp>
        <p:nvSpPr>
          <p:cNvPr id="70" name="Rectangle 69"/>
          <p:cNvSpPr/>
          <p:nvPr/>
        </p:nvSpPr>
        <p:spPr>
          <a:xfrm>
            <a:off x="1829332" y="5150495"/>
            <a:ext cx="2659148" cy="502702"/>
          </a:xfrm>
          <a:prstGeom prst="rect">
            <a:avLst/>
          </a:prstGeom>
        </p:spPr>
        <p:txBody>
          <a:bodyPr wrap="square">
            <a:spAutoFit/>
          </a:bodyPr>
          <a:lstStyle/>
          <a:p>
            <a:pPr algn="r" defTabSz="1217112">
              <a:lnSpc>
                <a:spcPts val="1600"/>
              </a:lnSpc>
            </a:pPr>
            <a:r>
              <a:rPr lang="en-US" sz="1600" kern="0" dirty="0" smtClean="0">
                <a:solidFill>
                  <a:prstClr val="white"/>
                </a:solidFill>
                <a:latin typeface="+mn-lt"/>
              </a:rPr>
              <a:t>Compute, Storage &amp;</a:t>
            </a:r>
            <a:br>
              <a:rPr lang="en-US" sz="1600" kern="0" dirty="0" smtClean="0">
                <a:solidFill>
                  <a:prstClr val="white"/>
                </a:solidFill>
                <a:latin typeface="+mn-lt"/>
              </a:rPr>
            </a:br>
            <a:r>
              <a:rPr lang="en-US" sz="1600" kern="0" dirty="0" smtClean="0">
                <a:solidFill>
                  <a:prstClr val="white"/>
                </a:solidFill>
                <a:latin typeface="+mn-lt"/>
              </a:rPr>
              <a:t>Network as-a-Service</a:t>
            </a:r>
          </a:p>
        </p:txBody>
      </p:sp>
      <p:sp>
        <p:nvSpPr>
          <p:cNvPr id="74" name="Rectangle 73"/>
          <p:cNvSpPr/>
          <p:nvPr/>
        </p:nvSpPr>
        <p:spPr>
          <a:xfrm>
            <a:off x="1447701" y="1913550"/>
            <a:ext cx="3034648" cy="502702"/>
          </a:xfrm>
          <a:prstGeom prst="rect">
            <a:avLst/>
          </a:prstGeom>
        </p:spPr>
        <p:txBody>
          <a:bodyPr wrap="square">
            <a:spAutoFit/>
          </a:bodyPr>
          <a:lstStyle/>
          <a:p>
            <a:pPr algn="r" defTabSz="1217112">
              <a:lnSpc>
                <a:spcPts val="1600"/>
              </a:lnSpc>
            </a:pPr>
            <a:r>
              <a:rPr lang="en-US" sz="1600" kern="0" dirty="0" smtClean="0">
                <a:solidFill>
                  <a:prstClr val="white"/>
                </a:solidFill>
                <a:latin typeface="+mn-lt"/>
              </a:rPr>
              <a:t>Content, Analytics, User Engagement as-a-Service</a:t>
            </a:r>
          </a:p>
        </p:txBody>
      </p:sp>
      <p:sp>
        <p:nvSpPr>
          <p:cNvPr id="76" name="Rectangle 75"/>
          <p:cNvSpPr/>
          <p:nvPr/>
        </p:nvSpPr>
        <p:spPr>
          <a:xfrm>
            <a:off x="1374255" y="3546781"/>
            <a:ext cx="3120353" cy="502702"/>
          </a:xfrm>
          <a:prstGeom prst="rect">
            <a:avLst/>
          </a:prstGeom>
        </p:spPr>
        <p:txBody>
          <a:bodyPr wrap="square">
            <a:spAutoFit/>
          </a:bodyPr>
          <a:lstStyle/>
          <a:p>
            <a:pPr algn="r" defTabSz="1217112">
              <a:lnSpc>
                <a:spcPts val="1600"/>
              </a:lnSpc>
            </a:pPr>
            <a:r>
              <a:rPr lang="en-US" sz="1600" kern="0" dirty="0" smtClean="0">
                <a:solidFill>
                  <a:prstClr val="white"/>
                </a:solidFill>
                <a:latin typeface="+mn-lt"/>
              </a:rPr>
              <a:t>	Security &amp; Identity </a:t>
            </a:r>
          </a:p>
          <a:p>
            <a:pPr algn="r" defTabSz="1217112">
              <a:lnSpc>
                <a:spcPts val="1600"/>
              </a:lnSpc>
            </a:pPr>
            <a:r>
              <a:rPr lang="en-US" sz="1600" kern="0" dirty="0" smtClean="0">
                <a:solidFill>
                  <a:prstClr val="white"/>
                </a:solidFill>
                <a:latin typeface="+mn-lt"/>
              </a:rPr>
              <a:t>as-a-Service</a:t>
            </a:r>
          </a:p>
        </p:txBody>
      </p:sp>
      <p:sp>
        <p:nvSpPr>
          <p:cNvPr id="90" name="Rectangle 89"/>
          <p:cNvSpPr/>
          <p:nvPr/>
        </p:nvSpPr>
        <p:spPr>
          <a:xfrm>
            <a:off x="1865778" y="2724221"/>
            <a:ext cx="2622703" cy="502702"/>
          </a:xfrm>
          <a:prstGeom prst="rect">
            <a:avLst/>
          </a:prstGeom>
        </p:spPr>
        <p:txBody>
          <a:bodyPr wrap="square">
            <a:spAutoFit/>
          </a:bodyPr>
          <a:lstStyle/>
          <a:p>
            <a:pPr algn="r" defTabSz="1217112">
              <a:lnSpc>
                <a:spcPts val="1600"/>
              </a:lnSpc>
            </a:pPr>
            <a:r>
              <a:rPr lang="en-US" sz="1600" kern="0" dirty="0" smtClean="0">
                <a:solidFill>
                  <a:prstClr val="white"/>
                </a:solidFill>
                <a:latin typeface="+mn-lt"/>
              </a:rPr>
              <a:t>Integration </a:t>
            </a:r>
          </a:p>
          <a:p>
            <a:pPr algn="r" defTabSz="1217112">
              <a:lnSpc>
                <a:spcPts val="1600"/>
              </a:lnSpc>
            </a:pPr>
            <a:r>
              <a:rPr lang="en-US" sz="1600" kern="0" dirty="0" smtClean="0">
                <a:solidFill>
                  <a:prstClr val="white"/>
                </a:solidFill>
                <a:latin typeface="+mn-lt"/>
              </a:rPr>
              <a:t>as-a-Service</a:t>
            </a:r>
          </a:p>
        </p:txBody>
      </p:sp>
      <p:grpSp>
        <p:nvGrpSpPr>
          <p:cNvPr id="4" name="Group 1"/>
          <p:cNvGrpSpPr/>
          <p:nvPr/>
        </p:nvGrpSpPr>
        <p:grpSpPr>
          <a:xfrm>
            <a:off x="4896950" y="2027787"/>
            <a:ext cx="426936" cy="3590254"/>
            <a:chOff x="5100151" y="1844020"/>
            <a:chExt cx="513495" cy="4318163"/>
          </a:xfrm>
        </p:grpSpPr>
        <p:sp>
          <p:nvSpPr>
            <p:cNvPr id="94" name="Rectangle 93"/>
            <p:cNvSpPr/>
            <p:nvPr/>
          </p:nvSpPr>
          <p:spPr>
            <a:xfrm rot="17012371">
              <a:off x="4126705" y="4677892"/>
              <a:ext cx="2457737" cy="510845"/>
            </a:xfrm>
            <a:prstGeom prst="rect">
              <a:avLst/>
            </a:prstGeom>
            <a:noFill/>
          </p:spPr>
          <p:txBody>
            <a:bodyPr wrap="square">
              <a:spAutoFit/>
            </a:bodyPr>
            <a:lstStyle/>
            <a:p>
              <a:pPr algn="ctr" defTabSz="1217112">
                <a:lnSpc>
                  <a:spcPct val="90000"/>
                </a:lnSpc>
              </a:pPr>
              <a:r>
                <a:rPr lang="en-US" sz="2400" kern="0" dirty="0" smtClean="0">
                  <a:solidFill>
                    <a:schemeClr val="tx2"/>
                  </a:solidFill>
                  <a:latin typeface="+mn-lt"/>
                </a:rPr>
                <a:t>Management</a:t>
              </a:r>
            </a:p>
          </p:txBody>
        </p:sp>
        <p:sp>
          <p:nvSpPr>
            <p:cNvPr id="96" name="Rectangle 95"/>
            <p:cNvSpPr/>
            <p:nvPr/>
          </p:nvSpPr>
          <p:spPr>
            <a:xfrm rot="15368115">
              <a:off x="4287906" y="2658914"/>
              <a:ext cx="2140634" cy="510846"/>
            </a:xfrm>
            <a:prstGeom prst="rect">
              <a:avLst/>
            </a:prstGeom>
            <a:noFill/>
          </p:spPr>
          <p:txBody>
            <a:bodyPr wrap="square">
              <a:spAutoFit/>
            </a:bodyPr>
            <a:lstStyle/>
            <a:p>
              <a:pPr algn="ctr" defTabSz="1217112">
                <a:lnSpc>
                  <a:spcPct val="90000"/>
                </a:lnSpc>
              </a:pPr>
              <a:r>
                <a:rPr lang="en-US" sz="2400" kern="0" dirty="0" smtClean="0">
                  <a:solidFill>
                    <a:schemeClr val="tx2"/>
                  </a:solidFill>
                  <a:latin typeface="+mn-lt"/>
                </a:rPr>
                <a:t>as-a-Service</a:t>
              </a:r>
            </a:p>
          </p:txBody>
        </p:sp>
      </p:grpSp>
      <p:pic>
        <p:nvPicPr>
          <p:cNvPr id="1027" name="Picture 3" descr="C:\Users\Paul\Desktop\ic-Security-wht.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71911" y="3357980"/>
            <a:ext cx="826473" cy="826473"/>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 name="Group 6"/>
          <p:cNvGrpSpPr/>
          <p:nvPr/>
        </p:nvGrpSpPr>
        <p:grpSpPr>
          <a:xfrm>
            <a:off x="1122508" y="2579762"/>
            <a:ext cx="1064595" cy="826680"/>
            <a:chOff x="776895" y="2369676"/>
            <a:chExt cx="1280437" cy="994286"/>
          </a:xfrm>
        </p:grpSpPr>
        <p:pic>
          <p:nvPicPr>
            <p:cNvPr id="104" name="Picture 2" descr="C:\Users\Paul\Desktop\ic-Integration-wht.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76895" y="2369676"/>
              <a:ext cx="994286" cy="994286"/>
            </a:xfrm>
            <a:prstGeom prst="rect">
              <a:avLst/>
            </a:prstGeom>
            <a:noFill/>
            <a:extLst>
              <a:ext uri="{909E8E84-426E-40DD-AFC4-6F175D3DCCD1}">
                <a14:hiddenFill xmlns:a14="http://schemas.microsoft.com/office/drawing/2010/main" xmlns="">
                  <a:solidFill>
                    <a:srgbClr val="FFFFFF"/>
                  </a:solidFill>
                </a14:hiddenFill>
              </a:ext>
            </a:extLst>
          </p:spPr>
        </p:pic>
        <p:pic>
          <p:nvPicPr>
            <p:cNvPr id="106" name="Picture 5" descr="\\psf\Home\Desktop\ic-Integration-wht (outline).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51492" y="2477334"/>
              <a:ext cx="705840" cy="706663"/>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6" name="Group 7"/>
          <p:cNvGrpSpPr/>
          <p:nvPr/>
        </p:nvGrpSpPr>
        <p:grpSpPr>
          <a:xfrm>
            <a:off x="1150513" y="1811049"/>
            <a:ext cx="1055958" cy="684633"/>
            <a:chOff x="572022" y="1445110"/>
            <a:chExt cx="1270049" cy="823440"/>
          </a:xfrm>
        </p:grpSpPr>
        <p:pic>
          <p:nvPicPr>
            <p:cNvPr id="1031" name="Picture 7" descr="C:\Users\Paul\Desktop\ic-UserExperience-wht.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018631" y="1445110"/>
              <a:ext cx="823440" cy="82344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032" name="Picture 8" descr="C:\Users\Paul\Desktop\ic-Analytics-wht.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572022" y="1486422"/>
              <a:ext cx="782128" cy="782128"/>
            </a:xfrm>
            <a:prstGeom prst="rect">
              <a:avLst/>
            </a:prstGeom>
            <a:noFill/>
            <a:ln>
              <a:noFill/>
            </a:ln>
            <a:extLst>
              <a:ext uri="{909E8E84-426E-40DD-AFC4-6F175D3DCCD1}">
                <a14:hiddenFill xmlns:a14="http://schemas.microsoft.com/office/drawing/2010/main" xmlns="">
                  <a:solidFill>
                    <a:srgbClr val="FFFFFF"/>
                  </a:solidFill>
                </a14:hiddenFill>
              </a:ext>
            </a:extLst>
          </p:spPr>
        </p:pic>
      </p:grpSp>
      <p:sp>
        <p:nvSpPr>
          <p:cNvPr id="9" name="Rectangle 8"/>
          <p:cNvSpPr/>
          <p:nvPr/>
        </p:nvSpPr>
        <p:spPr>
          <a:xfrm>
            <a:off x="1836829" y="4322917"/>
            <a:ext cx="2679789" cy="502702"/>
          </a:xfrm>
          <a:prstGeom prst="rect">
            <a:avLst/>
          </a:prstGeom>
        </p:spPr>
        <p:txBody>
          <a:bodyPr wrap="square">
            <a:spAutoFit/>
          </a:bodyPr>
          <a:lstStyle/>
          <a:p>
            <a:pPr algn="r" defTabSz="1217112">
              <a:lnSpc>
                <a:spcPts val="1600"/>
              </a:lnSpc>
            </a:pPr>
            <a:r>
              <a:rPr lang="en-US" sz="1600" kern="0" dirty="0">
                <a:solidFill>
                  <a:prstClr val="white"/>
                </a:solidFill>
                <a:latin typeface="+mn-lt"/>
              </a:rPr>
              <a:t>Development &amp; </a:t>
            </a:r>
            <a:r>
              <a:rPr lang="en-US" sz="1600" kern="0" dirty="0" smtClean="0">
                <a:solidFill>
                  <a:prstClr val="white"/>
                </a:solidFill>
                <a:latin typeface="+mn-lt"/>
              </a:rPr>
              <a:t/>
            </a:r>
            <a:br>
              <a:rPr lang="en-US" sz="1600" kern="0" dirty="0" smtClean="0">
                <a:solidFill>
                  <a:prstClr val="white"/>
                </a:solidFill>
                <a:latin typeface="+mn-lt"/>
              </a:rPr>
            </a:br>
            <a:r>
              <a:rPr lang="en-US" sz="1600" kern="0" dirty="0" smtClean="0">
                <a:solidFill>
                  <a:prstClr val="white"/>
                </a:solidFill>
                <a:latin typeface="+mn-lt"/>
              </a:rPr>
              <a:t>Deployment as-a-Service</a:t>
            </a:r>
            <a:endParaRPr lang="en-US" sz="1600" kern="0" dirty="0">
              <a:solidFill>
                <a:prstClr val="white"/>
              </a:solidFill>
              <a:latin typeface="+mn-lt"/>
            </a:endParaRPr>
          </a:p>
        </p:txBody>
      </p:sp>
      <p:grpSp>
        <p:nvGrpSpPr>
          <p:cNvPr id="7" name="Group 97"/>
          <p:cNvGrpSpPr/>
          <p:nvPr/>
        </p:nvGrpSpPr>
        <p:grpSpPr>
          <a:xfrm>
            <a:off x="1272225" y="5087861"/>
            <a:ext cx="1139467" cy="716792"/>
            <a:chOff x="616925" y="1983888"/>
            <a:chExt cx="2485690" cy="1563646"/>
          </a:xfrm>
        </p:grpSpPr>
        <p:grpSp>
          <p:nvGrpSpPr>
            <p:cNvPr id="8" name="Group 98"/>
            <p:cNvGrpSpPr/>
            <p:nvPr/>
          </p:nvGrpSpPr>
          <p:grpSpPr>
            <a:xfrm>
              <a:off x="616925" y="1983888"/>
              <a:ext cx="2485690" cy="967161"/>
              <a:chOff x="876438" y="5093896"/>
              <a:chExt cx="1644859" cy="640001"/>
            </a:xfrm>
          </p:grpSpPr>
          <p:pic>
            <p:nvPicPr>
              <p:cNvPr id="101" name="Picture 4" descr="C:\Users\Paul\Desktop\ic-MainframeComputers-wht.png"/>
              <p:cNvPicPr>
                <a:picLocks noChangeAspect="1" noChangeArrowheads="1"/>
              </p:cNvPicPr>
              <p:nvPr/>
            </p:nvPicPr>
            <p:blipFill rotWithShape="1">
              <a:blip r:embed="rId10" cstate="print">
                <a:extLst>
                  <a:ext uri="{28A0092B-C50C-407E-A947-70E740481C1C}">
                    <a14:useLocalDpi xmlns:a14="http://schemas.microsoft.com/office/drawing/2010/main" xmlns="" val="0"/>
                  </a:ext>
                </a:extLst>
              </a:blip>
              <a:srcRect l="35061" t="24577" r="15306" b="27168"/>
              <a:stretch/>
            </p:blipFill>
            <p:spPr bwMode="auto">
              <a:xfrm>
                <a:off x="1894280" y="5093896"/>
                <a:ext cx="627017" cy="6096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 name="Picture 6" descr="C:\Users\Paul\Desktop\ic-OracleStorageCampaign-wht.png"/>
              <p:cNvPicPr>
                <a:picLocks noChangeAspect="1" noChangeArrowheads="1"/>
              </p:cNvPicPr>
              <p:nvPr/>
            </p:nvPicPr>
            <p:blipFill rotWithShape="1">
              <a:blip r:embed="rId11" cstate="print">
                <a:extLst>
                  <a:ext uri="{28A0092B-C50C-407E-A947-70E740481C1C}">
                    <a14:useLocalDpi xmlns:a14="http://schemas.microsoft.com/office/drawing/2010/main" xmlns="" val="0"/>
                  </a:ext>
                </a:extLst>
              </a:blip>
              <a:srcRect l="29162" t="32620" r="16656" b="28988"/>
              <a:stretch/>
            </p:blipFill>
            <p:spPr bwMode="auto">
              <a:xfrm>
                <a:off x="876438" y="5240244"/>
                <a:ext cx="696686" cy="493653"/>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100" name="Picture 7" descr="C:\Users\Paul\Desktop\ic-Network-wht.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1337204" y="2388130"/>
              <a:ext cx="1159404" cy="1159404"/>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44" name="Picture 3" descr="\\psf\Home\Desktop\woman_devloper_white.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1160839" y="4057915"/>
            <a:ext cx="998947" cy="1001228"/>
          </a:xfrm>
          <a:prstGeom prst="rect">
            <a:avLst/>
          </a:prstGeom>
          <a:noFill/>
          <a:extLst>
            <a:ext uri="{909E8E84-426E-40DD-AFC4-6F175D3DCCD1}">
              <a14:hiddenFill xmlns:a14="http://schemas.microsoft.com/office/drawing/2010/main" xmlns="">
                <a:solidFill>
                  <a:srgbClr val="FFFFFF"/>
                </a:solidFill>
              </a14:hiddenFill>
            </a:ext>
          </a:extLst>
        </p:spPr>
      </p:pic>
      <p:sp>
        <p:nvSpPr>
          <p:cNvPr id="45" name="Title 1"/>
          <p:cNvSpPr txBox="1">
            <a:spLocks/>
          </p:cNvSpPr>
          <p:nvPr/>
        </p:nvSpPr>
        <p:spPr bwMode="auto">
          <a:xfrm>
            <a:off x="585152" y="436880"/>
            <a:ext cx="11452860"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Complete Portfolio Of Cloud Architected Services</a:t>
            </a:r>
            <a:endParaRPr lang="en-US" dirty="0"/>
          </a:p>
        </p:txBody>
      </p:sp>
      <p:sp>
        <p:nvSpPr>
          <p:cNvPr id="46" name="Text Placeholder 5"/>
          <p:cNvSpPr txBox="1">
            <a:spLocks/>
          </p:cNvSpPr>
          <p:nvPr/>
        </p:nvSpPr>
        <p:spPr bwMode="auto">
          <a:xfrm>
            <a:off x="585154" y="943178"/>
            <a:ext cx="6652258"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endParaRPr lang="en-US" dirty="0">
              <a:solidFill>
                <a:schemeClr val="tx1"/>
              </a:solidFill>
            </a:endParaRPr>
          </a:p>
        </p:txBody>
      </p:sp>
      <p:grpSp>
        <p:nvGrpSpPr>
          <p:cNvPr id="10" name="Group 11"/>
          <p:cNvGrpSpPr/>
          <p:nvPr/>
        </p:nvGrpSpPr>
        <p:grpSpPr>
          <a:xfrm>
            <a:off x="9200264" y="1455894"/>
            <a:ext cx="853439" cy="785539"/>
            <a:chOff x="9200264" y="1488741"/>
            <a:chExt cx="853439" cy="785539"/>
          </a:xfrm>
        </p:grpSpPr>
        <p:sp>
          <p:nvSpPr>
            <p:cNvPr id="50" name="TextBox 49"/>
            <p:cNvSpPr txBox="1"/>
            <p:nvPr/>
          </p:nvSpPr>
          <p:spPr>
            <a:xfrm>
              <a:off x="9200264" y="1985892"/>
              <a:ext cx="853439"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Big Data</a:t>
              </a:r>
              <a:endParaRPr lang="en-US" sz="1400" b="1" dirty="0">
                <a:solidFill>
                  <a:schemeClr val="accent3"/>
                </a:solidFill>
                <a:latin typeface="+mn-lt"/>
              </a:endParaRPr>
            </a:p>
          </p:txBody>
        </p:sp>
        <p:pic>
          <p:nvPicPr>
            <p:cNvPr id="67" name="Picture 2" descr="C:\Users\Paul\Desktop\SLIDE 10 icons\slide 10 (big data).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9268419" y="1488741"/>
              <a:ext cx="718275" cy="49797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1" name="Group 10"/>
          <p:cNvGrpSpPr/>
          <p:nvPr/>
        </p:nvGrpSpPr>
        <p:grpSpPr>
          <a:xfrm>
            <a:off x="7798189" y="1363188"/>
            <a:ext cx="1280160" cy="824318"/>
            <a:chOff x="7798189" y="1424171"/>
            <a:chExt cx="1280160" cy="824318"/>
          </a:xfrm>
        </p:grpSpPr>
        <p:sp>
          <p:nvSpPr>
            <p:cNvPr id="49" name="TextBox 48"/>
            <p:cNvSpPr txBox="1"/>
            <p:nvPr/>
          </p:nvSpPr>
          <p:spPr>
            <a:xfrm>
              <a:off x="7798189" y="1960101"/>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Business</a:t>
              </a:r>
              <a:br>
                <a:rPr lang="en-US" sz="1400" b="1" dirty="0" smtClean="0">
                  <a:solidFill>
                    <a:schemeClr val="accent3"/>
                  </a:solidFill>
                  <a:latin typeface="+mn-lt"/>
                </a:rPr>
              </a:br>
              <a:r>
                <a:rPr lang="en-US" sz="1400" b="1" dirty="0" smtClean="0">
                  <a:solidFill>
                    <a:schemeClr val="accent3"/>
                  </a:solidFill>
                  <a:latin typeface="+mn-lt"/>
                </a:rPr>
                <a:t>Intelligence</a:t>
              </a:r>
              <a:endParaRPr lang="en-US" sz="1400" b="1" dirty="0">
                <a:solidFill>
                  <a:schemeClr val="accent3"/>
                </a:solidFill>
                <a:latin typeface="+mn-lt"/>
              </a:endParaRPr>
            </a:p>
          </p:txBody>
        </p:sp>
        <p:pic>
          <p:nvPicPr>
            <p:cNvPr id="68" name="Picture 3" descr="C:\Users\Paul\Desktop\SLIDE 10 icons\slide 10 (biz intel).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8199894" y="1424171"/>
              <a:ext cx="483170" cy="46280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2" name="Group 5"/>
          <p:cNvGrpSpPr/>
          <p:nvPr/>
        </p:nvGrpSpPr>
        <p:grpSpPr>
          <a:xfrm>
            <a:off x="5514533" y="1337078"/>
            <a:ext cx="1280160" cy="887941"/>
            <a:chOff x="5507499" y="1391027"/>
            <a:chExt cx="1280160" cy="887941"/>
          </a:xfrm>
        </p:grpSpPr>
        <p:sp>
          <p:nvSpPr>
            <p:cNvPr id="3" name="TextBox 2"/>
            <p:cNvSpPr txBox="1"/>
            <p:nvPr/>
          </p:nvSpPr>
          <p:spPr>
            <a:xfrm>
              <a:off x="5507499" y="1990580"/>
              <a:ext cx="1280160" cy="288388"/>
            </a:xfrm>
            <a:prstGeom prst="rect">
              <a:avLst/>
            </a:prstGeom>
            <a:noFill/>
          </p:spPr>
          <p:txBody>
            <a:bodyPr wrap="none" lIns="0" tIns="0" rIns="0" bIns="0" rtlCol="0" anchor="ctr">
              <a:noAutofit/>
            </a:bodyPr>
            <a:lstStyle/>
            <a:p>
              <a:pPr algn="ctr">
                <a:lnSpc>
                  <a:spcPct val="90000"/>
                </a:lnSpc>
              </a:pPr>
              <a:r>
                <a:rPr lang="en-US" sz="1400" b="1" dirty="0" smtClean="0">
                  <a:solidFill>
                    <a:schemeClr val="accent3"/>
                  </a:solidFill>
                  <a:latin typeface="+mn-lt"/>
                </a:rPr>
                <a:t>Documents</a:t>
              </a:r>
              <a:endParaRPr lang="en-US" sz="1400" b="1" dirty="0">
                <a:solidFill>
                  <a:schemeClr val="accent3"/>
                </a:solidFill>
                <a:latin typeface="+mn-lt"/>
              </a:endParaRPr>
            </a:p>
          </p:txBody>
        </p:sp>
        <p:pic>
          <p:nvPicPr>
            <p:cNvPr id="69" name="Picture 4" descr="C:\Users\Paul\Desktop\SLIDE 10 icons\slide 10 (documents).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5908604" y="1391027"/>
              <a:ext cx="468359" cy="61830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3" name="Group 9"/>
          <p:cNvGrpSpPr/>
          <p:nvPr/>
        </p:nvGrpSpPr>
        <p:grpSpPr>
          <a:xfrm>
            <a:off x="6665740" y="1143000"/>
            <a:ext cx="1280160" cy="1030436"/>
            <a:chOff x="6616502" y="1253221"/>
            <a:chExt cx="1280160" cy="1030436"/>
          </a:xfrm>
        </p:grpSpPr>
        <p:sp>
          <p:nvSpPr>
            <p:cNvPr id="48" name="TextBox 47"/>
            <p:cNvSpPr txBox="1"/>
            <p:nvPr/>
          </p:nvSpPr>
          <p:spPr>
            <a:xfrm>
              <a:off x="6616502" y="1995269"/>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Social</a:t>
              </a:r>
              <a:br>
                <a:rPr lang="en-US" sz="1400" b="1" dirty="0" smtClean="0">
                  <a:solidFill>
                    <a:schemeClr val="accent3"/>
                  </a:solidFill>
                  <a:latin typeface="+mn-lt"/>
                </a:rPr>
              </a:br>
              <a:r>
                <a:rPr lang="en-US" sz="1400" b="1" dirty="0" smtClean="0">
                  <a:solidFill>
                    <a:schemeClr val="accent3"/>
                  </a:solidFill>
                  <a:latin typeface="+mn-lt"/>
                </a:rPr>
                <a:t>Networking</a:t>
              </a:r>
              <a:endParaRPr lang="en-US" sz="1400" b="1" dirty="0">
                <a:solidFill>
                  <a:schemeClr val="accent3"/>
                </a:solidFill>
                <a:latin typeface="+mn-lt"/>
              </a:endParaRPr>
            </a:p>
          </p:txBody>
        </p:sp>
        <p:pic>
          <p:nvPicPr>
            <p:cNvPr id="71" name="Picture 5" descr="C:\Users\Paul\Desktop\SLIDE 10 icons\slide 10 (social).png"/>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6918883" y="1253221"/>
              <a:ext cx="768258" cy="68865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4" name="Group 20"/>
          <p:cNvGrpSpPr/>
          <p:nvPr/>
        </p:nvGrpSpPr>
        <p:grpSpPr>
          <a:xfrm>
            <a:off x="6220263" y="2418761"/>
            <a:ext cx="1280160" cy="800379"/>
            <a:chOff x="8604738" y="2395335"/>
            <a:chExt cx="1280160" cy="800379"/>
          </a:xfrm>
        </p:grpSpPr>
        <p:sp>
          <p:nvSpPr>
            <p:cNvPr id="52" name="TextBox 51"/>
            <p:cNvSpPr txBox="1"/>
            <p:nvPr/>
          </p:nvSpPr>
          <p:spPr>
            <a:xfrm>
              <a:off x="8604738" y="2907326"/>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Process</a:t>
              </a:r>
              <a:endParaRPr lang="en-US" sz="1400" b="1" dirty="0">
                <a:solidFill>
                  <a:schemeClr val="accent3"/>
                </a:solidFill>
                <a:latin typeface="+mn-lt"/>
              </a:endParaRPr>
            </a:p>
          </p:txBody>
        </p:sp>
        <p:pic>
          <p:nvPicPr>
            <p:cNvPr id="72" name="Picture 6" descr="C:\Users\Paul\Desktop\SLIDE 10 icons\slide 10 (process).png"/>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8900388" y="2395335"/>
              <a:ext cx="595305" cy="53870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5" name="Group 4"/>
          <p:cNvGrpSpPr/>
          <p:nvPr/>
        </p:nvGrpSpPr>
        <p:grpSpPr>
          <a:xfrm>
            <a:off x="8231941" y="2375797"/>
            <a:ext cx="1280160" cy="822239"/>
            <a:chOff x="6241364" y="2359407"/>
            <a:chExt cx="1280160" cy="822239"/>
          </a:xfrm>
        </p:grpSpPr>
        <p:sp>
          <p:nvSpPr>
            <p:cNvPr id="51" name="TextBox 50"/>
            <p:cNvSpPr txBox="1"/>
            <p:nvPr/>
          </p:nvSpPr>
          <p:spPr>
            <a:xfrm>
              <a:off x="6241364" y="2893258"/>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Integration</a:t>
              </a:r>
              <a:endParaRPr lang="en-US" sz="1400" b="1" dirty="0">
                <a:solidFill>
                  <a:schemeClr val="accent3"/>
                </a:solidFill>
                <a:latin typeface="+mn-lt"/>
              </a:endParaRPr>
            </a:p>
          </p:txBody>
        </p:sp>
        <p:pic>
          <p:nvPicPr>
            <p:cNvPr id="73" name="Picture 7" descr="C:\Users\Paul\Desktop\SLIDE 10 icons\slide 10 (integration).png"/>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6559825" y="2359407"/>
              <a:ext cx="670970" cy="54217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6" name="Group 12"/>
          <p:cNvGrpSpPr/>
          <p:nvPr/>
        </p:nvGrpSpPr>
        <p:grpSpPr>
          <a:xfrm>
            <a:off x="10231900" y="2760113"/>
            <a:ext cx="1280160" cy="932639"/>
            <a:chOff x="10217832" y="2736688"/>
            <a:chExt cx="1280160" cy="932639"/>
          </a:xfrm>
        </p:grpSpPr>
        <p:sp>
          <p:nvSpPr>
            <p:cNvPr id="54" name="TextBox 53"/>
            <p:cNvSpPr txBox="1"/>
            <p:nvPr/>
          </p:nvSpPr>
          <p:spPr>
            <a:xfrm>
              <a:off x="10217832" y="3380939"/>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Performance</a:t>
              </a:r>
              <a:br>
                <a:rPr lang="en-US" sz="1400" b="1" dirty="0" smtClean="0">
                  <a:solidFill>
                    <a:schemeClr val="accent3"/>
                  </a:solidFill>
                  <a:latin typeface="+mn-lt"/>
                </a:rPr>
              </a:br>
              <a:r>
                <a:rPr lang="en-US" sz="1400" b="1" dirty="0" smtClean="0">
                  <a:solidFill>
                    <a:schemeClr val="accent3"/>
                  </a:solidFill>
                  <a:latin typeface="+mn-lt"/>
                </a:rPr>
                <a:t>Monitoring</a:t>
              </a:r>
              <a:endParaRPr lang="en-US" sz="1400" b="1" dirty="0">
                <a:solidFill>
                  <a:schemeClr val="accent3"/>
                </a:solidFill>
                <a:latin typeface="+mn-lt"/>
              </a:endParaRPr>
            </a:p>
          </p:txBody>
        </p:sp>
        <p:pic>
          <p:nvPicPr>
            <p:cNvPr id="75" name="Picture 8" descr="C:\Users\Paul\Desktop\SLIDE 10 icons\slide 10 (monitoring).png"/>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10484180" y="2736688"/>
              <a:ext cx="683102" cy="590541"/>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7" name="Group 13"/>
          <p:cNvGrpSpPr/>
          <p:nvPr/>
        </p:nvGrpSpPr>
        <p:grpSpPr>
          <a:xfrm>
            <a:off x="10438231" y="3850297"/>
            <a:ext cx="937844" cy="902222"/>
            <a:chOff x="10438231" y="3826872"/>
            <a:chExt cx="937844" cy="902222"/>
          </a:xfrm>
        </p:grpSpPr>
        <p:sp>
          <p:nvSpPr>
            <p:cNvPr id="65" name="TextBox 64"/>
            <p:cNvSpPr txBox="1"/>
            <p:nvPr/>
          </p:nvSpPr>
          <p:spPr>
            <a:xfrm>
              <a:off x="10438231" y="4440706"/>
              <a:ext cx="937844"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IT Analytics</a:t>
              </a:r>
              <a:endParaRPr lang="en-US" sz="1400" b="1" dirty="0">
                <a:solidFill>
                  <a:schemeClr val="accent3"/>
                </a:solidFill>
                <a:latin typeface="+mn-lt"/>
              </a:endParaRPr>
            </a:p>
          </p:txBody>
        </p:sp>
        <p:pic>
          <p:nvPicPr>
            <p:cNvPr id="77" name="Picture 9" descr="C:\Users\Paul\Desktop\SLIDE 10 icons\slide 10 (analytics).png"/>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10520058" y="3826872"/>
              <a:ext cx="683101" cy="60349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8" name="Group 19"/>
          <p:cNvGrpSpPr/>
          <p:nvPr/>
        </p:nvGrpSpPr>
        <p:grpSpPr>
          <a:xfrm>
            <a:off x="7237822" y="3354787"/>
            <a:ext cx="1280160" cy="931153"/>
            <a:chOff x="7406638" y="3289158"/>
            <a:chExt cx="1280160" cy="931153"/>
          </a:xfrm>
        </p:grpSpPr>
        <p:sp>
          <p:nvSpPr>
            <p:cNvPr id="53" name="TextBox 52"/>
            <p:cNvSpPr txBox="1"/>
            <p:nvPr/>
          </p:nvSpPr>
          <p:spPr>
            <a:xfrm>
              <a:off x="7406638" y="3931923"/>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Identity</a:t>
              </a:r>
              <a:endParaRPr lang="en-US" sz="1400" b="1" dirty="0">
                <a:solidFill>
                  <a:schemeClr val="accent3"/>
                </a:solidFill>
                <a:latin typeface="+mn-lt"/>
              </a:endParaRPr>
            </a:p>
          </p:txBody>
        </p:sp>
        <p:pic>
          <p:nvPicPr>
            <p:cNvPr id="78" name="Picture 10" descr="C:\Users\Paul\Desktop\SLIDE 10 icons\slide 10 (identity).png"/>
            <p:cNvPicPr>
              <a:picLocks noChangeAspect="1" noChangeArrowheads="1"/>
            </p:cNvPicPr>
            <p:nvPr/>
          </p:nvPicPr>
          <p:blipFill>
            <a:blip r:embed="rId22" cstate="print">
              <a:extLst>
                <a:ext uri="{28A0092B-C50C-407E-A947-70E740481C1C}">
                  <a14:useLocalDpi xmlns:a14="http://schemas.microsoft.com/office/drawing/2010/main" xmlns="" val="0"/>
                </a:ext>
              </a:extLst>
            </a:blip>
            <a:srcRect/>
            <a:stretch>
              <a:fillRect/>
            </a:stretch>
          </p:blipFill>
          <p:spPr bwMode="auto">
            <a:xfrm>
              <a:off x="7719094" y="3289158"/>
              <a:ext cx="784830" cy="69524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9" name="Group 18"/>
          <p:cNvGrpSpPr/>
          <p:nvPr/>
        </p:nvGrpSpPr>
        <p:grpSpPr>
          <a:xfrm>
            <a:off x="5420749" y="4446364"/>
            <a:ext cx="1280160" cy="885276"/>
            <a:chOff x="5420749" y="4331497"/>
            <a:chExt cx="1280160" cy="885276"/>
          </a:xfrm>
        </p:grpSpPr>
        <p:sp>
          <p:nvSpPr>
            <p:cNvPr id="55" name="TextBox 54"/>
            <p:cNvSpPr txBox="1"/>
            <p:nvPr/>
          </p:nvSpPr>
          <p:spPr>
            <a:xfrm>
              <a:off x="5420749" y="4928385"/>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Database</a:t>
              </a:r>
              <a:endParaRPr lang="en-US" sz="1400" b="1" dirty="0">
                <a:solidFill>
                  <a:schemeClr val="accent3"/>
                </a:solidFill>
                <a:latin typeface="+mn-lt"/>
              </a:endParaRPr>
            </a:p>
          </p:txBody>
        </p:sp>
        <p:pic>
          <p:nvPicPr>
            <p:cNvPr id="84" name="Picture 11" descr="C:\Users\Paul\Desktop\SLIDE 10 icons\slide 10 (database).png"/>
            <p:cNvPicPr>
              <a:picLocks noChangeAspect="1" noChangeArrowheads="1"/>
            </p:cNvPicPr>
            <p:nvPr/>
          </p:nvPicPr>
          <p:blipFill>
            <a:blip r:embed="rId23" cstate="print">
              <a:extLst>
                <a:ext uri="{28A0092B-C50C-407E-A947-70E740481C1C}">
                  <a14:useLocalDpi xmlns:a14="http://schemas.microsoft.com/office/drawing/2010/main" xmlns="" val="0"/>
                </a:ext>
              </a:extLst>
            </a:blip>
            <a:srcRect/>
            <a:stretch>
              <a:fillRect/>
            </a:stretch>
          </p:blipFill>
          <p:spPr bwMode="auto">
            <a:xfrm>
              <a:off x="5839730" y="4331497"/>
              <a:ext cx="440591" cy="58313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0" name="Group 17"/>
          <p:cNvGrpSpPr/>
          <p:nvPr/>
        </p:nvGrpSpPr>
        <p:grpSpPr>
          <a:xfrm>
            <a:off x="6379697" y="4346990"/>
            <a:ext cx="1219200" cy="1017475"/>
            <a:chOff x="6379697" y="4232123"/>
            <a:chExt cx="1219200" cy="1017475"/>
          </a:xfrm>
        </p:grpSpPr>
        <p:sp>
          <p:nvSpPr>
            <p:cNvPr id="59" name="TextBox 58"/>
            <p:cNvSpPr txBox="1"/>
            <p:nvPr/>
          </p:nvSpPr>
          <p:spPr>
            <a:xfrm>
              <a:off x="6379697" y="4961210"/>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Java</a:t>
              </a:r>
              <a:endParaRPr lang="en-US" sz="1400" b="1" dirty="0">
                <a:solidFill>
                  <a:schemeClr val="accent3"/>
                </a:solidFill>
                <a:latin typeface="+mn-lt"/>
              </a:endParaRPr>
            </a:p>
          </p:txBody>
        </p:sp>
        <p:pic>
          <p:nvPicPr>
            <p:cNvPr id="85" name="Picture 12" descr="C:\Users\Paul\Desktop\SLIDE 10 icons\slide 10 (java).png"/>
            <p:cNvPicPr>
              <a:picLocks noChangeAspect="1" noChangeArrowheads="1"/>
            </p:cNvPicPr>
            <p:nvPr/>
          </p:nvPicPr>
          <p:blipFill>
            <a:blip r:embed="rId24" cstate="print">
              <a:extLst>
                <a:ext uri="{28A0092B-C50C-407E-A947-70E740481C1C}">
                  <a14:useLocalDpi xmlns:a14="http://schemas.microsoft.com/office/drawing/2010/main" xmlns="" val="0"/>
                </a:ext>
              </a:extLst>
            </a:blip>
            <a:srcRect/>
            <a:stretch>
              <a:fillRect/>
            </a:stretch>
          </p:blipFill>
          <p:spPr bwMode="auto">
            <a:xfrm>
              <a:off x="6710459" y="4232123"/>
              <a:ext cx="540557" cy="731232"/>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1" name="Group 16"/>
          <p:cNvGrpSpPr/>
          <p:nvPr/>
        </p:nvGrpSpPr>
        <p:grpSpPr>
          <a:xfrm>
            <a:off x="7291754" y="4378957"/>
            <a:ext cx="1219200" cy="969096"/>
            <a:chOff x="7291754" y="4264090"/>
            <a:chExt cx="1219200" cy="969096"/>
          </a:xfrm>
        </p:grpSpPr>
        <p:sp>
          <p:nvSpPr>
            <p:cNvPr id="60" name="TextBox 59"/>
            <p:cNvSpPr txBox="1"/>
            <p:nvPr/>
          </p:nvSpPr>
          <p:spPr>
            <a:xfrm>
              <a:off x="7291754" y="4944798"/>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Mobile</a:t>
              </a:r>
              <a:endParaRPr lang="en-US" sz="1400" b="1" dirty="0">
                <a:solidFill>
                  <a:schemeClr val="accent3"/>
                </a:solidFill>
                <a:latin typeface="+mn-lt"/>
              </a:endParaRPr>
            </a:p>
          </p:txBody>
        </p:sp>
        <p:pic>
          <p:nvPicPr>
            <p:cNvPr id="86" name="Picture 13" descr="C:\Users\Paul\Desktop\SLIDE 10 icons\slide 10 (mobile).png"/>
            <p:cNvPicPr>
              <a:picLocks noChangeAspect="1" noChangeArrowheads="1"/>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652597" y="4264090"/>
              <a:ext cx="455401" cy="675697"/>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2" name="Group 15"/>
          <p:cNvGrpSpPr/>
          <p:nvPr/>
        </p:nvGrpSpPr>
        <p:grpSpPr>
          <a:xfrm>
            <a:off x="8238978" y="4279852"/>
            <a:ext cx="1219200" cy="1058822"/>
            <a:chOff x="8238978" y="4164985"/>
            <a:chExt cx="1219200" cy="1058822"/>
          </a:xfrm>
        </p:grpSpPr>
        <p:sp>
          <p:nvSpPr>
            <p:cNvPr id="61" name="TextBox 60"/>
            <p:cNvSpPr txBox="1"/>
            <p:nvPr/>
          </p:nvSpPr>
          <p:spPr>
            <a:xfrm>
              <a:off x="8238978" y="4935419"/>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Developer</a:t>
              </a:r>
              <a:endParaRPr lang="en-US" sz="1400" b="1" dirty="0">
                <a:solidFill>
                  <a:schemeClr val="accent3"/>
                </a:solidFill>
                <a:latin typeface="+mn-lt"/>
              </a:endParaRPr>
            </a:p>
          </p:txBody>
        </p:sp>
        <p:pic>
          <p:nvPicPr>
            <p:cNvPr id="87" name="Picture 14" descr="C:\Users\Paul\Desktop\SLIDE 10 icons\slide 10 (developer).png"/>
            <p:cNvPicPr>
              <a:picLocks noChangeAspect="1" noChangeArrowheads="1"/>
            </p:cNvPicPr>
            <p:nvPr/>
          </p:nvPicPr>
          <p:blipFill>
            <a:blip r:embed="rId26" cstate="print">
              <a:extLst>
                <a:ext uri="{28A0092B-C50C-407E-A947-70E740481C1C}">
                  <a14:useLocalDpi xmlns:a14="http://schemas.microsoft.com/office/drawing/2010/main" xmlns="" val="0"/>
                </a:ext>
              </a:extLst>
            </a:blip>
            <a:srcRect/>
            <a:stretch>
              <a:fillRect/>
            </a:stretch>
          </p:blipFill>
          <p:spPr bwMode="auto">
            <a:xfrm>
              <a:off x="8418889" y="4164985"/>
              <a:ext cx="838605" cy="82379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3" name="Group 14"/>
          <p:cNvGrpSpPr/>
          <p:nvPr/>
        </p:nvGrpSpPr>
        <p:grpSpPr>
          <a:xfrm>
            <a:off x="9256542" y="4556366"/>
            <a:ext cx="1219200" cy="681489"/>
            <a:chOff x="9256542" y="4441499"/>
            <a:chExt cx="1219200" cy="681489"/>
          </a:xfrm>
        </p:grpSpPr>
        <p:sp>
          <p:nvSpPr>
            <p:cNvPr id="62" name="TextBox 61"/>
            <p:cNvSpPr txBox="1"/>
            <p:nvPr/>
          </p:nvSpPr>
          <p:spPr>
            <a:xfrm>
              <a:off x="9256542" y="4834600"/>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Messaging</a:t>
              </a:r>
              <a:endParaRPr lang="en-US" sz="1400" b="1" dirty="0">
                <a:solidFill>
                  <a:schemeClr val="accent3"/>
                </a:solidFill>
                <a:latin typeface="+mn-lt"/>
              </a:endParaRPr>
            </a:p>
          </p:txBody>
        </p:sp>
        <p:pic>
          <p:nvPicPr>
            <p:cNvPr id="88" name="Picture 15" descr="C:\Users\Paul\Desktop\SLIDE 10 icons\slide 10 (messaging).png"/>
            <p:cNvPicPr>
              <a:picLocks noChangeAspect="1" noChangeArrowheads="1"/>
            </p:cNvPicPr>
            <p:nvPr/>
          </p:nvPicPr>
          <p:blipFill>
            <a:blip r:embed="rId27" cstate="print">
              <a:extLst>
                <a:ext uri="{28A0092B-C50C-407E-A947-70E740481C1C}">
                  <a14:useLocalDpi xmlns:a14="http://schemas.microsoft.com/office/drawing/2010/main" xmlns="" val="0"/>
                </a:ext>
              </a:extLst>
            </a:blip>
            <a:srcRect/>
            <a:stretch>
              <a:fillRect/>
            </a:stretch>
          </p:blipFill>
          <p:spPr bwMode="auto">
            <a:xfrm>
              <a:off x="9454422" y="4441499"/>
              <a:ext cx="725679" cy="390607"/>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4" name="Group 21"/>
          <p:cNvGrpSpPr/>
          <p:nvPr/>
        </p:nvGrpSpPr>
        <p:grpSpPr>
          <a:xfrm>
            <a:off x="6883793" y="5464179"/>
            <a:ext cx="937844" cy="924884"/>
            <a:chOff x="6890827" y="5307108"/>
            <a:chExt cx="937844" cy="924884"/>
          </a:xfrm>
        </p:grpSpPr>
        <p:sp>
          <p:nvSpPr>
            <p:cNvPr id="63" name="TextBox 62"/>
            <p:cNvSpPr txBox="1"/>
            <p:nvPr/>
          </p:nvSpPr>
          <p:spPr>
            <a:xfrm>
              <a:off x="6890827" y="5943604"/>
              <a:ext cx="937844"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Compute</a:t>
              </a:r>
              <a:endParaRPr lang="en-US" sz="1400" b="1" dirty="0">
                <a:solidFill>
                  <a:schemeClr val="accent3"/>
                </a:solidFill>
                <a:latin typeface="+mn-lt"/>
              </a:endParaRPr>
            </a:p>
          </p:txBody>
        </p:sp>
        <p:pic>
          <p:nvPicPr>
            <p:cNvPr id="91" name="Picture 16" descr="C:\Users\Paul\Desktop\SLIDE 10 icons\slide 10 (compute).png"/>
            <p:cNvPicPr>
              <a:picLocks noChangeAspect="1" noChangeArrowheads="1"/>
            </p:cNvPicPr>
            <p:nvPr/>
          </p:nvPicPr>
          <p:blipFill>
            <a:blip r:embed="rId28" cstate="print">
              <a:extLst>
                <a:ext uri="{28A0092B-C50C-407E-A947-70E740481C1C}">
                  <a14:useLocalDpi xmlns:a14="http://schemas.microsoft.com/office/drawing/2010/main" xmlns="" val="0"/>
                </a:ext>
              </a:extLst>
            </a:blip>
            <a:srcRect/>
            <a:stretch>
              <a:fillRect/>
            </a:stretch>
          </p:blipFill>
          <p:spPr bwMode="auto">
            <a:xfrm>
              <a:off x="6998677" y="5307108"/>
              <a:ext cx="788621" cy="69606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5" name="Group 22"/>
          <p:cNvGrpSpPr/>
          <p:nvPr/>
        </p:nvGrpSpPr>
        <p:grpSpPr>
          <a:xfrm>
            <a:off x="8154576" y="5504512"/>
            <a:ext cx="937844" cy="861104"/>
            <a:chOff x="8126440" y="5396679"/>
            <a:chExt cx="937844" cy="861104"/>
          </a:xfrm>
        </p:grpSpPr>
        <p:sp>
          <p:nvSpPr>
            <p:cNvPr id="64" name="TextBox 63"/>
            <p:cNvSpPr txBox="1"/>
            <p:nvPr/>
          </p:nvSpPr>
          <p:spPr>
            <a:xfrm>
              <a:off x="8126440" y="5969395"/>
              <a:ext cx="937844"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Storage</a:t>
              </a:r>
              <a:endParaRPr lang="en-US" sz="1400" b="1" dirty="0">
                <a:solidFill>
                  <a:schemeClr val="accent3"/>
                </a:solidFill>
                <a:latin typeface="+mn-lt"/>
              </a:endParaRPr>
            </a:p>
          </p:txBody>
        </p:sp>
        <p:pic>
          <p:nvPicPr>
            <p:cNvPr id="92" name="Picture 17" descr="C:\Users\Paul\Desktop\SLIDE 10 icons\slide 10 (storage).png"/>
            <p:cNvPicPr>
              <a:picLocks noChangeAspect="1" noChangeArrowheads="1"/>
            </p:cNvPicPr>
            <p:nvPr/>
          </p:nvPicPr>
          <p:blipFill>
            <a:blip r:embed="rId29" cstate="print">
              <a:extLst>
                <a:ext uri="{28A0092B-C50C-407E-A947-70E740481C1C}">
                  <a14:useLocalDpi xmlns:a14="http://schemas.microsoft.com/office/drawing/2010/main" xmlns="" val="0"/>
                </a:ext>
              </a:extLst>
            </a:blip>
            <a:srcRect/>
            <a:stretch>
              <a:fillRect/>
            </a:stretch>
          </p:blipFill>
          <p:spPr bwMode="auto">
            <a:xfrm>
              <a:off x="8242040" y="5396679"/>
              <a:ext cx="718275" cy="59054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6" name="Group 79"/>
          <p:cNvGrpSpPr/>
          <p:nvPr/>
        </p:nvGrpSpPr>
        <p:grpSpPr>
          <a:xfrm>
            <a:off x="5560850" y="1219200"/>
            <a:ext cx="4381743" cy="4644245"/>
            <a:chOff x="5903831" y="1032242"/>
            <a:chExt cx="4381743" cy="4644245"/>
          </a:xfrm>
        </p:grpSpPr>
        <p:grpSp>
          <p:nvGrpSpPr>
            <p:cNvPr id="27" name="Group 170"/>
            <p:cNvGrpSpPr/>
            <p:nvPr/>
          </p:nvGrpSpPr>
          <p:grpSpPr>
            <a:xfrm>
              <a:off x="5903831" y="1032242"/>
              <a:ext cx="4381743" cy="4644245"/>
              <a:chOff x="5903830" y="1032241"/>
              <a:chExt cx="4381742" cy="4644242"/>
            </a:xfrm>
          </p:grpSpPr>
          <p:sp>
            <p:nvSpPr>
              <p:cNvPr id="83" name="Rectangle 82"/>
              <p:cNvSpPr/>
              <p:nvPr/>
            </p:nvSpPr>
            <p:spPr>
              <a:xfrm rot="19320000">
                <a:off x="7161211" y="1066799"/>
                <a:ext cx="624488" cy="338532"/>
              </a:xfrm>
              <a:prstGeom prst="rect">
                <a:avLst/>
              </a:prstGeom>
              <a:solidFill>
                <a:schemeClr val="bg1"/>
              </a:solidFill>
            </p:spPr>
            <p:txBody>
              <a:bodyPr wrap="none" lIns="121899" tIns="60949" rIns="121899" bIns="60949">
                <a:spAutoFit/>
              </a:bodyPr>
              <a:lstStyle/>
              <a:p>
                <a:r>
                  <a:rPr lang="en-US" sz="1400" b="1" dirty="0" smtClean="0">
                    <a:solidFill>
                      <a:srgbClr val="00B050"/>
                    </a:solidFill>
                    <a:latin typeface="Arial" charset="0"/>
                    <a:cs typeface="Arial" charset="0"/>
                  </a:rPr>
                  <a:t>Now</a:t>
                </a:r>
              </a:p>
            </p:txBody>
          </p:sp>
          <p:sp>
            <p:nvSpPr>
              <p:cNvPr id="89" name="Rectangle 88"/>
              <p:cNvSpPr/>
              <p:nvPr/>
            </p:nvSpPr>
            <p:spPr>
              <a:xfrm rot="19320000">
                <a:off x="7069609" y="5337951"/>
                <a:ext cx="614870" cy="338532"/>
              </a:xfrm>
              <a:prstGeom prst="rect">
                <a:avLst/>
              </a:prstGeom>
              <a:solidFill>
                <a:schemeClr val="bg1"/>
              </a:solidFill>
            </p:spPr>
            <p:txBody>
              <a:bodyPr wrap="none" lIns="121899" tIns="60949" rIns="121899" bIns="60949">
                <a:spAutoFit/>
              </a:bodyPr>
              <a:lstStyle/>
              <a:p>
                <a:r>
                  <a:rPr lang="en-US" sz="1400" b="1" dirty="0" smtClean="0">
                    <a:solidFill>
                      <a:srgbClr val="00B050"/>
                    </a:solidFill>
                    <a:latin typeface="Arial" charset="0"/>
                    <a:cs typeface="Arial" charset="0"/>
                  </a:rPr>
                  <a:t>TBD</a:t>
                </a:r>
                <a:endParaRPr lang="en-US" sz="1400" dirty="0">
                  <a:solidFill>
                    <a:srgbClr val="00B050"/>
                  </a:solidFill>
                </a:endParaRPr>
              </a:p>
            </p:txBody>
          </p:sp>
          <p:sp>
            <p:nvSpPr>
              <p:cNvPr id="93" name="Rectangle 92"/>
              <p:cNvSpPr/>
              <p:nvPr/>
            </p:nvSpPr>
            <p:spPr>
              <a:xfrm rot="19320000">
                <a:off x="8342229" y="5337951"/>
                <a:ext cx="624488" cy="338532"/>
              </a:xfrm>
              <a:prstGeom prst="rect">
                <a:avLst/>
              </a:prstGeom>
              <a:solidFill>
                <a:schemeClr val="bg1"/>
              </a:solidFill>
            </p:spPr>
            <p:txBody>
              <a:bodyPr wrap="none" lIns="121899" tIns="60949" rIns="121899" bIns="60949">
                <a:spAutoFit/>
              </a:bodyPr>
              <a:lstStyle/>
              <a:p>
                <a:r>
                  <a:rPr lang="en-US" sz="1400" b="1" dirty="0" smtClean="0">
                    <a:solidFill>
                      <a:srgbClr val="00B050"/>
                    </a:solidFill>
                    <a:latin typeface="Arial" charset="0"/>
                    <a:cs typeface="Arial" charset="0"/>
                  </a:rPr>
                  <a:t>Now</a:t>
                </a:r>
                <a:endParaRPr lang="en-US" sz="1400" dirty="0">
                  <a:solidFill>
                    <a:srgbClr val="00B050"/>
                  </a:solidFill>
                </a:endParaRPr>
              </a:p>
            </p:txBody>
          </p:sp>
          <p:sp>
            <p:nvSpPr>
              <p:cNvPr id="95" name="Rectangle 94"/>
              <p:cNvSpPr/>
              <p:nvPr/>
            </p:nvSpPr>
            <p:spPr>
              <a:xfrm rot="19320000">
                <a:off x="5903830" y="1032241"/>
                <a:ext cx="624488" cy="338532"/>
              </a:xfrm>
              <a:prstGeom prst="rect">
                <a:avLst/>
              </a:prstGeom>
              <a:solidFill>
                <a:schemeClr val="bg1"/>
              </a:solidFill>
            </p:spPr>
            <p:txBody>
              <a:bodyPr wrap="none" lIns="121899" tIns="60949" rIns="121899" bIns="60949">
                <a:spAutoFit/>
              </a:bodyPr>
              <a:lstStyle/>
              <a:p>
                <a:r>
                  <a:rPr lang="en-US" sz="1400" b="1" dirty="0" smtClean="0">
                    <a:solidFill>
                      <a:srgbClr val="00B050"/>
                    </a:solidFill>
                    <a:latin typeface="Arial" charset="0"/>
                    <a:cs typeface="Arial" charset="0"/>
                  </a:rPr>
                  <a:t>Now</a:t>
                </a:r>
                <a:endParaRPr lang="en-US" sz="1400" dirty="0">
                  <a:solidFill>
                    <a:srgbClr val="00B050"/>
                  </a:solidFill>
                </a:endParaRPr>
              </a:p>
            </p:txBody>
          </p:sp>
          <p:sp>
            <p:nvSpPr>
              <p:cNvPr id="97" name="Rectangle 96"/>
              <p:cNvSpPr/>
              <p:nvPr/>
            </p:nvSpPr>
            <p:spPr>
              <a:xfrm rot="19320000">
                <a:off x="8289484" y="1108441"/>
                <a:ext cx="624488" cy="338532"/>
              </a:xfrm>
              <a:prstGeom prst="rect">
                <a:avLst/>
              </a:prstGeom>
              <a:solidFill>
                <a:schemeClr val="bg1"/>
              </a:solidFill>
            </p:spPr>
            <p:txBody>
              <a:bodyPr wrap="none" lIns="121899" tIns="60949" rIns="121899" bIns="60949">
                <a:spAutoFit/>
              </a:bodyPr>
              <a:lstStyle/>
              <a:p>
                <a:r>
                  <a:rPr lang="en-US" sz="1400" b="1" dirty="0" smtClean="0">
                    <a:solidFill>
                      <a:srgbClr val="00B050"/>
                    </a:solidFill>
                    <a:latin typeface="Arial" charset="0"/>
                    <a:cs typeface="Arial" charset="0"/>
                  </a:rPr>
                  <a:t>Now</a:t>
                </a:r>
                <a:endParaRPr lang="en-US" sz="1400" dirty="0">
                  <a:solidFill>
                    <a:srgbClr val="00B050"/>
                  </a:solidFill>
                </a:endParaRPr>
              </a:p>
            </p:txBody>
          </p:sp>
          <p:sp>
            <p:nvSpPr>
              <p:cNvPr id="98" name="Rectangle 97"/>
              <p:cNvSpPr/>
              <p:nvPr/>
            </p:nvSpPr>
            <p:spPr>
              <a:xfrm rot="19320000">
                <a:off x="5927285" y="4271152"/>
                <a:ext cx="624488" cy="338532"/>
              </a:xfrm>
              <a:prstGeom prst="rect">
                <a:avLst/>
              </a:prstGeom>
              <a:solidFill>
                <a:schemeClr val="bg1"/>
              </a:solidFill>
            </p:spPr>
            <p:txBody>
              <a:bodyPr wrap="none" lIns="121899" tIns="60949" rIns="121899" bIns="60949">
                <a:spAutoFit/>
              </a:bodyPr>
              <a:lstStyle/>
              <a:p>
                <a:r>
                  <a:rPr lang="en-US" sz="1400" b="1" dirty="0" smtClean="0">
                    <a:solidFill>
                      <a:srgbClr val="00B050"/>
                    </a:solidFill>
                    <a:latin typeface="Arial" charset="0"/>
                    <a:cs typeface="Arial" charset="0"/>
                  </a:rPr>
                  <a:t>Now</a:t>
                </a:r>
                <a:endParaRPr lang="en-US" sz="1400" dirty="0">
                  <a:solidFill>
                    <a:srgbClr val="00B050"/>
                  </a:solidFill>
                </a:endParaRPr>
              </a:p>
            </p:txBody>
          </p:sp>
          <p:sp>
            <p:nvSpPr>
              <p:cNvPr id="99" name="Rectangle 98"/>
              <p:cNvSpPr/>
              <p:nvPr/>
            </p:nvSpPr>
            <p:spPr>
              <a:xfrm rot="19320000">
                <a:off x="8685210" y="4271152"/>
                <a:ext cx="624488" cy="338532"/>
              </a:xfrm>
              <a:prstGeom prst="rect">
                <a:avLst/>
              </a:prstGeom>
              <a:solidFill>
                <a:schemeClr val="bg1"/>
              </a:solidFill>
            </p:spPr>
            <p:txBody>
              <a:bodyPr wrap="none" lIns="121899" tIns="60949" rIns="121899" bIns="60949">
                <a:spAutoFit/>
              </a:bodyPr>
              <a:lstStyle/>
              <a:p>
                <a:r>
                  <a:rPr lang="en-US" sz="1400" b="1" dirty="0" smtClean="0">
                    <a:solidFill>
                      <a:srgbClr val="00B050"/>
                    </a:solidFill>
                    <a:latin typeface="Arial" charset="0"/>
                    <a:cs typeface="Arial" charset="0"/>
                  </a:rPr>
                  <a:t>Now</a:t>
                </a:r>
                <a:endParaRPr lang="en-US" sz="1400" dirty="0">
                  <a:solidFill>
                    <a:srgbClr val="00B050"/>
                  </a:solidFill>
                </a:endParaRPr>
              </a:p>
            </p:txBody>
          </p:sp>
          <p:sp>
            <p:nvSpPr>
              <p:cNvPr id="102" name="Rectangle 101"/>
              <p:cNvSpPr/>
              <p:nvPr/>
            </p:nvSpPr>
            <p:spPr>
              <a:xfrm rot="19320000">
                <a:off x="9661084" y="4271152"/>
                <a:ext cx="624488" cy="338532"/>
              </a:xfrm>
              <a:prstGeom prst="rect">
                <a:avLst/>
              </a:prstGeom>
              <a:solidFill>
                <a:schemeClr val="bg1"/>
              </a:solidFill>
            </p:spPr>
            <p:txBody>
              <a:bodyPr wrap="none" lIns="121899" tIns="60949" rIns="121899" bIns="60949">
                <a:spAutoFit/>
              </a:bodyPr>
              <a:lstStyle/>
              <a:p>
                <a:r>
                  <a:rPr lang="en-US" sz="1400" b="1" dirty="0" smtClean="0">
                    <a:solidFill>
                      <a:srgbClr val="00B050"/>
                    </a:solidFill>
                    <a:latin typeface="Arial" charset="0"/>
                    <a:cs typeface="Arial" charset="0"/>
                  </a:rPr>
                  <a:t>Now</a:t>
                </a:r>
                <a:endParaRPr lang="en-US" sz="1400" dirty="0">
                  <a:solidFill>
                    <a:srgbClr val="00B050"/>
                  </a:solidFill>
                </a:endParaRPr>
              </a:p>
            </p:txBody>
          </p:sp>
        </p:grpSp>
        <p:sp>
          <p:nvSpPr>
            <p:cNvPr id="82" name="Rectangle 81"/>
            <p:cNvSpPr/>
            <p:nvPr/>
          </p:nvSpPr>
          <p:spPr>
            <a:xfrm rot="19320000">
              <a:off x="6856412" y="4271155"/>
              <a:ext cx="624488" cy="338532"/>
            </a:xfrm>
            <a:prstGeom prst="rect">
              <a:avLst/>
            </a:prstGeom>
            <a:solidFill>
              <a:schemeClr val="bg1"/>
            </a:solidFill>
          </p:spPr>
          <p:txBody>
            <a:bodyPr wrap="none" lIns="121899" tIns="60949" rIns="121899" bIns="60949">
              <a:spAutoFit/>
            </a:bodyPr>
            <a:lstStyle/>
            <a:p>
              <a:r>
                <a:rPr lang="en-US" sz="1400" b="1" dirty="0" smtClean="0">
                  <a:solidFill>
                    <a:srgbClr val="00B050"/>
                  </a:solidFill>
                  <a:latin typeface="Arial" charset="0"/>
                  <a:cs typeface="Arial" charset="0"/>
                </a:rPr>
                <a:t>Now</a:t>
              </a:r>
              <a:endParaRPr lang="en-US" sz="1400" dirty="0">
                <a:solidFill>
                  <a:srgbClr val="00B050"/>
                </a:solidFill>
              </a:endParaRPr>
            </a:p>
          </p:txBody>
        </p:sp>
      </p:grpSp>
      <p:grpSp>
        <p:nvGrpSpPr>
          <p:cNvPr id="28" name="Group 104"/>
          <p:cNvGrpSpPr/>
          <p:nvPr/>
        </p:nvGrpSpPr>
        <p:grpSpPr>
          <a:xfrm>
            <a:off x="6176858" y="2534630"/>
            <a:ext cx="2806908" cy="2411229"/>
            <a:chOff x="6998962" y="2478456"/>
            <a:chExt cx="2806907" cy="2411228"/>
          </a:xfrm>
        </p:grpSpPr>
        <p:sp>
          <p:nvSpPr>
            <p:cNvPr id="107" name="Rectangle 106"/>
            <p:cNvSpPr/>
            <p:nvPr/>
          </p:nvSpPr>
          <p:spPr>
            <a:xfrm rot="19320000">
              <a:off x="6998962" y="2478456"/>
              <a:ext cx="924250" cy="338532"/>
            </a:xfrm>
            <a:prstGeom prst="rect">
              <a:avLst/>
            </a:prstGeom>
            <a:solidFill>
              <a:schemeClr val="bg1"/>
            </a:solidFill>
          </p:spPr>
          <p:txBody>
            <a:bodyPr wrap="none" lIns="121899" tIns="60949" rIns="121899" bIns="60949">
              <a:spAutoFit/>
            </a:bodyPr>
            <a:lstStyle/>
            <a:p>
              <a:r>
                <a:rPr lang="en-US" sz="1400" b="1" dirty="0" smtClean="0">
                  <a:solidFill>
                    <a:srgbClr val="0070C0"/>
                  </a:solidFill>
                  <a:latin typeface="Arial" charset="0"/>
                  <a:cs typeface="Arial" charset="0"/>
                </a:rPr>
                <a:t>Preview</a:t>
              </a:r>
              <a:endParaRPr lang="en-US" sz="1400" dirty="0">
                <a:solidFill>
                  <a:srgbClr val="0070C0"/>
                </a:solidFill>
              </a:endParaRPr>
            </a:p>
          </p:txBody>
        </p:sp>
        <p:sp>
          <p:nvSpPr>
            <p:cNvPr id="108" name="Rectangle 107"/>
            <p:cNvSpPr/>
            <p:nvPr/>
          </p:nvSpPr>
          <p:spPr>
            <a:xfrm rot="19320000">
              <a:off x="8151395" y="4551152"/>
              <a:ext cx="973942" cy="338532"/>
            </a:xfrm>
            <a:prstGeom prst="rect">
              <a:avLst/>
            </a:prstGeom>
            <a:solidFill>
              <a:schemeClr val="bg1"/>
            </a:solidFill>
          </p:spPr>
          <p:txBody>
            <a:bodyPr wrap="none" lIns="121899" tIns="60949" rIns="121899" bIns="60949">
              <a:spAutoFit/>
            </a:bodyPr>
            <a:lstStyle/>
            <a:p>
              <a:r>
                <a:rPr lang="en-US" sz="1400" b="1" dirty="0" smtClean="0">
                  <a:solidFill>
                    <a:srgbClr val="0070C0"/>
                  </a:solidFill>
                  <a:latin typeface="Arial" charset="0"/>
                  <a:cs typeface="Arial" charset="0"/>
                </a:rPr>
                <a:t>Preview </a:t>
              </a:r>
              <a:endParaRPr lang="en-US" sz="1400" dirty="0">
                <a:solidFill>
                  <a:srgbClr val="0070C0"/>
                </a:solidFill>
              </a:endParaRPr>
            </a:p>
          </p:txBody>
        </p:sp>
        <p:sp>
          <p:nvSpPr>
            <p:cNvPr id="109" name="Rectangle 108"/>
            <p:cNvSpPr/>
            <p:nvPr/>
          </p:nvSpPr>
          <p:spPr>
            <a:xfrm rot="19320000">
              <a:off x="8881619" y="2480864"/>
              <a:ext cx="924250" cy="338532"/>
            </a:xfrm>
            <a:prstGeom prst="rect">
              <a:avLst/>
            </a:prstGeom>
            <a:solidFill>
              <a:schemeClr val="bg1"/>
            </a:solidFill>
          </p:spPr>
          <p:txBody>
            <a:bodyPr wrap="none" lIns="121899" tIns="60949" rIns="121899" bIns="60949">
              <a:spAutoFit/>
            </a:bodyPr>
            <a:lstStyle/>
            <a:p>
              <a:r>
                <a:rPr lang="en-US" sz="1400" b="1" dirty="0" smtClean="0">
                  <a:solidFill>
                    <a:srgbClr val="0070C0"/>
                  </a:solidFill>
                  <a:latin typeface="Arial" charset="0"/>
                  <a:cs typeface="Arial" charset="0"/>
                </a:rPr>
                <a:t>Preview</a:t>
              </a:r>
              <a:endParaRPr lang="en-US" sz="1400" dirty="0">
                <a:solidFill>
                  <a:srgbClr val="0070C0"/>
                </a:solidFill>
              </a:endParaRPr>
            </a:p>
          </p:txBody>
        </p:sp>
      </p:grpSp>
      <p:grpSp>
        <p:nvGrpSpPr>
          <p:cNvPr id="29" name="Group 109"/>
          <p:cNvGrpSpPr/>
          <p:nvPr/>
        </p:nvGrpSpPr>
        <p:grpSpPr>
          <a:xfrm>
            <a:off x="7074527" y="1371600"/>
            <a:ext cx="4059570" cy="2955224"/>
            <a:chOff x="7744231" y="1401179"/>
            <a:chExt cx="4059570" cy="2955224"/>
          </a:xfrm>
        </p:grpSpPr>
        <p:sp>
          <p:nvSpPr>
            <p:cNvPr id="111" name="Rectangle 110"/>
            <p:cNvSpPr/>
            <p:nvPr/>
          </p:nvSpPr>
          <p:spPr>
            <a:xfrm rot="19320000">
              <a:off x="10890773" y="4017871"/>
              <a:ext cx="913028" cy="338532"/>
            </a:xfrm>
            <a:prstGeom prst="rect">
              <a:avLst/>
            </a:prstGeom>
            <a:solidFill>
              <a:schemeClr val="bg1"/>
            </a:solidFill>
          </p:spPr>
          <p:txBody>
            <a:bodyPr wrap="none" lIns="121899" tIns="60949" rIns="121899" bIns="60949">
              <a:spAutoFit/>
            </a:bodyPr>
            <a:lstStyle/>
            <a:p>
              <a:r>
                <a:rPr lang="en-US" sz="1400" b="1" dirty="0" smtClean="0">
                  <a:solidFill>
                    <a:srgbClr val="000000"/>
                  </a:solidFill>
                  <a:latin typeface="Arial" charset="0"/>
                  <a:cs typeface="Arial" charset="0"/>
                </a:rPr>
                <a:t>Q3FY15</a:t>
              </a:r>
              <a:endParaRPr lang="en-US" sz="1400" dirty="0">
                <a:solidFill>
                  <a:srgbClr val="000000"/>
                </a:solidFill>
              </a:endParaRPr>
            </a:p>
          </p:txBody>
        </p:sp>
        <p:sp>
          <p:nvSpPr>
            <p:cNvPr id="112" name="Rectangle 111"/>
            <p:cNvSpPr/>
            <p:nvPr/>
          </p:nvSpPr>
          <p:spPr>
            <a:xfrm rot="19320000">
              <a:off x="9610395" y="1401179"/>
              <a:ext cx="913028" cy="338532"/>
            </a:xfrm>
            <a:prstGeom prst="rect">
              <a:avLst/>
            </a:prstGeom>
            <a:solidFill>
              <a:schemeClr val="bg1"/>
            </a:solidFill>
          </p:spPr>
          <p:txBody>
            <a:bodyPr wrap="none" lIns="121899" tIns="60949" rIns="121899" bIns="60949">
              <a:spAutoFit/>
            </a:bodyPr>
            <a:lstStyle/>
            <a:p>
              <a:r>
                <a:rPr lang="en-US" sz="1400" b="1" dirty="0" smtClean="0">
                  <a:solidFill>
                    <a:srgbClr val="000000"/>
                  </a:solidFill>
                  <a:latin typeface="Arial" charset="0"/>
                  <a:cs typeface="Arial" charset="0"/>
                </a:rPr>
                <a:t>Q3FY15</a:t>
              </a:r>
              <a:endParaRPr lang="en-US" sz="1400" dirty="0">
                <a:solidFill>
                  <a:srgbClr val="000000"/>
                </a:solidFill>
              </a:endParaRPr>
            </a:p>
          </p:txBody>
        </p:sp>
        <p:sp>
          <p:nvSpPr>
            <p:cNvPr id="113" name="Rectangle 112"/>
            <p:cNvSpPr/>
            <p:nvPr/>
          </p:nvSpPr>
          <p:spPr>
            <a:xfrm rot="19320000">
              <a:off x="7744231" y="3557217"/>
              <a:ext cx="913028" cy="338532"/>
            </a:xfrm>
            <a:prstGeom prst="rect">
              <a:avLst/>
            </a:prstGeom>
            <a:solidFill>
              <a:schemeClr val="bg1"/>
            </a:solidFill>
          </p:spPr>
          <p:txBody>
            <a:bodyPr wrap="none" lIns="121899" tIns="60949" rIns="121899" bIns="60949">
              <a:spAutoFit/>
            </a:bodyPr>
            <a:lstStyle/>
            <a:p>
              <a:r>
                <a:rPr lang="en-US" sz="1400" b="1" dirty="0" smtClean="0">
                  <a:solidFill>
                    <a:srgbClr val="000000"/>
                  </a:solidFill>
                  <a:latin typeface="Arial" charset="0"/>
                  <a:cs typeface="Arial" charset="0"/>
                </a:rPr>
                <a:t>Q3FY15</a:t>
              </a:r>
              <a:endParaRPr lang="en-US" sz="1400" dirty="0">
                <a:solidFill>
                  <a:srgbClr val="000000"/>
                </a:solidFill>
              </a:endParaRPr>
            </a:p>
          </p:txBody>
        </p:sp>
        <p:sp>
          <p:nvSpPr>
            <p:cNvPr id="114" name="Rectangle 113"/>
            <p:cNvSpPr/>
            <p:nvPr/>
          </p:nvSpPr>
          <p:spPr>
            <a:xfrm rot="19320000">
              <a:off x="10814573" y="2792809"/>
              <a:ext cx="913028" cy="338532"/>
            </a:xfrm>
            <a:prstGeom prst="rect">
              <a:avLst/>
            </a:prstGeom>
            <a:solidFill>
              <a:schemeClr val="bg1"/>
            </a:solidFill>
          </p:spPr>
          <p:txBody>
            <a:bodyPr wrap="none" lIns="121899" tIns="60949" rIns="121899" bIns="60949">
              <a:spAutoFit/>
            </a:bodyPr>
            <a:lstStyle/>
            <a:p>
              <a:r>
                <a:rPr lang="en-US" sz="1400" b="1" dirty="0" smtClean="0">
                  <a:solidFill>
                    <a:srgbClr val="000000"/>
                  </a:solidFill>
                  <a:latin typeface="Arial" charset="0"/>
                  <a:cs typeface="Arial" charset="0"/>
                </a:rPr>
                <a:t>Q3FY15</a:t>
              </a:r>
              <a:endParaRPr lang="en-US" sz="1400" dirty="0">
                <a:solidFill>
                  <a:srgbClr val="000000"/>
                </a:solidFill>
              </a:endParaRPr>
            </a:p>
          </p:txBody>
        </p:sp>
      </p:grpSp>
      <p:sp>
        <p:nvSpPr>
          <p:cNvPr id="105"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4</a:t>
            </a:fld>
            <a:endParaRPr lang="en-US" sz="850" dirty="0"/>
          </a:p>
        </p:txBody>
      </p:sp>
    </p:spTree>
    <p:extLst>
      <p:ext uri="{BB962C8B-B14F-4D97-AF65-F5344CB8AC3E}">
        <p14:creationId xmlns:p14="http://schemas.microsoft.com/office/powerpoint/2010/main" xmlns="" val="80244712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1537338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4"/>
          <p:cNvGrpSpPr/>
          <p:nvPr/>
        </p:nvGrpSpPr>
        <p:grpSpPr>
          <a:xfrm>
            <a:off x="743185" y="1943100"/>
            <a:ext cx="10656970" cy="3248025"/>
            <a:chOff x="743185" y="1943100"/>
            <a:chExt cx="10656970" cy="3248025"/>
          </a:xfrm>
        </p:grpSpPr>
        <p:grpSp>
          <p:nvGrpSpPr>
            <p:cNvPr id="4" name="Group 41"/>
            <p:cNvGrpSpPr/>
            <p:nvPr/>
          </p:nvGrpSpPr>
          <p:grpSpPr>
            <a:xfrm rot="10800000">
              <a:off x="5448300" y="1971675"/>
              <a:ext cx="4838700" cy="3219450"/>
              <a:chOff x="1533525" y="1790700"/>
              <a:chExt cx="4838700" cy="3219450"/>
            </a:xfrm>
          </p:grpSpPr>
          <p:grpSp>
            <p:nvGrpSpPr>
              <p:cNvPr id="6" name="Group 52"/>
              <p:cNvGrpSpPr/>
              <p:nvPr/>
            </p:nvGrpSpPr>
            <p:grpSpPr>
              <a:xfrm>
                <a:off x="1962150" y="2428875"/>
                <a:ext cx="4410075" cy="2581275"/>
                <a:chOff x="2133600" y="2517426"/>
                <a:chExt cx="3743325" cy="2130773"/>
              </a:xfrm>
            </p:grpSpPr>
            <p:sp>
              <p:nvSpPr>
                <p:cNvPr id="55" name="Isosceles Triangle 54"/>
                <p:cNvSpPr/>
                <p:nvPr/>
              </p:nvSpPr>
              <p:spPr>
                <a:xfrm rot="5400000">
                  <a:off x="3009900" y="1800227"/>
                  <a:ext cx="2038347" cy="3600450"/>
                </a:xfrm>
                <a:prstGeom prst="triangle">
                  <a:avLst/>
                </a:prstGeom>
                <a:solidFill>
                  <a:schemeClr val="accent5"/>
                </a:solidFill>
                <a:ln w="19050">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6" name="Rectangle 55"/>
                <p:cNvSpPr/>
                <p:nvPr/>
              </p:nvSpPr>
              <p:spPr>
                <a:xfrm>
                  <a:off x="2133600" y="2517426"/>
                  <a:ext cx="3743325" cy="2130773"/>
                </a:xfrm>
                <a:prstGeom prst="rect">
                  <a:avLst/>
                </a:prstGeom>
                <a:gradFill flip="none" rotWithShape="1">
                  <a:gsLst>
                    <a:gs pos="62000">
                      <a:srgbClr val="FFFFFF">
                        <a:alpha val="83000"/>
                      </a:srgbClr>
                    </a:gs>
                    <a:gs pos="17000">
                      <a:schemeClr val="bg1"/>
                    </a:gs>
                    <a:gs pos="100000">
                      <a:schemeClr val="bg1"/>
                    </a:gs>
                  </a:gsLst>
                  <a:lin ang="108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sp>
            <p:nvSpPr>
              <p:cNvPr id="54" name="Rectangle 53"/>
              <p:cNvSpPr/>
              <p:nvPr/>
            </p:nvSpPr>
            <p:spPr>
              <a:xfrm>
                <a:off x="1533525" y="1790700"/>
                <a:ext cx="2371725" cy="10668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grpSp>
          <p:nvGrpSpPr>
            <p:cNvPr id="7" name="Group 12"/>
            <p:cNvGrpSpPr/>
            <p:nvPr/>
          </p:nvGrpSpPr>
          <p:grpSpPr>
            <a:xfrm>
              <a:off x="1019175" y="1943100"/>
              <a:ext cx="5353050" cy="3114675"/>
              <a:chOff x="1019175" y="2428875"/>
              <a:chExt cx="5353050" cy="3114675"/>
            </a:xfrm>
          </p:grpSpPr>
          <p:grpSp>
            <p:nvGrpSpPr>
              <p:cNvPr id="8" name="Group 10"/>
              <p:cNvGrpSpPr/>
              <p:nvPr/>
            </p:nvGrpSpPr>
            <p:grpSpPr>
              <a:xfrm>
                <a:off x="1962150" y="2428875"/>
                <a:ext cx="4410075" cy="2581275"/>
                <a:chOff x="2133600" y="2517426"/>
                <a:chExt cx="3743325" cy="2130773"/>
              </a:xfrm>
            </p:grpSpPr>
            <p:sp>
              <p:nvSpPr>
                <p:cNvPr id="2" name="Isosceles Triangle 1"/>
                <p:cNvSpPr/>
                <p:nvPr/>
              </p:nvSpPr>
              <p:spPr>
                <a:xfrm rot="5400000">
                  <a:off x="3009900" y="1800227"/>
                  <a:ext cx="2038347" cy="3600450"/>
                </a:xfrm>
                <a:prstGeom prst="triangle">
                  <a:avLst/>
                </a:prstGeom>
                <a:solidFill>
                  <a:schemeClr val="accent5"/>
                </a:solidFill>
                <a:ln w="19050">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8" name="Rectangle 37"/>
                <p:cNvSpPr/>
                <p:nvPr/>
              </p:nvSpPr>
              <p:spPr>
                <a:xfrm>
                  <a:off x="2133600" y="2517426"/>
                  <a:ext cx="3743325" cy="2130773"/>
                </a:xfrm>
                <a:prstGeom prst="rect">
                  <a:avLst/>
                </a:prstGeom>
                <a:gradFill flip="none" rotWithShape="1">
                  <a:gsLst>
                    <a:gs pos="62000">
                      <a:srgbClr val="FFFFFF">
                        <a:alpha val="83000"/>
                      </a:srgbClr>
                    </a:gs>
                    <a:gs pos="17000">
                      <a:schemeClr val="bg1"/>
                    </a:gs>
                    <a:gs pos="100000">
                      <a:schemeClr val="bg1"/>
                    </a:gs>
                  </a:gsLst>
                  <a:lin ang="108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sp>
            <p:nvSpPr>
              <p:cNvPr id="12" name="Rectangle 11"/>
              <p:cNvSpPr/>
              <p:nvPr/>
            </p:nvSpPr>
            <p:spPr>
              <a:xfrm>
                <a:off x="1019175" y="4476750"/>
                <a:ext cx="2371725" cy="10668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grpSp>
          <p:nvGrpSpPr>
            <p:cNvPr id="9" name="Group 8"/>
            <p:cNvGrpSpPr/>
            <p:nvPr/>
          </p:nvGrpSpPr>
          <p:grpSpPr>
            <a:xfrm>
              <a:off x="743185" y="2096862"/>
              <a:ext cx="3475617" cy="2029119"/>
              <a:chOff x="743185" y="2582637"/>
              <a:chExt cx="3475617" cy="2029119"/>
            </a:xfrm>
          </p:grpSpPr>
          <p:grpSp>
            <p:nvGrpSpPr>
              <p:cNvPr id="10" name="Group 137"/>
              <p:cNvGrpSpPr>
                <a:grpSpLocks noChangeAspect="1"/>
              </p:cNvGrpSpPr>
              <p:nvPr/>
            </p:nvGrpSpPr>
            <p:grpSpPr bwMode="gray">
              <a:xfrm>
                <a:off x="743185" y="2582637"/>
                <a:ext cx="3475617" cy="2029119"/>
                <a:chOff x="3600" y="864"/>
                <a:chExt cx="519" cy="303"/>
              </a:xfrm>
            </p:grpSpPr>
            <p:sp>
              <p:nvSpPr>
                <p:cNvPr id="45" name="AutoShape 136"/>
                <p:cNvSpPr>
                  <a:spLocks noChangeAspect="1" noChangeArrowheads="1" noTextEdit="1"/>
                </p:cNvSpPr>
                <p:nvPr/>
              </p:nvSpPr>
              <p:spPr bwMode="gray">
                <a:xfrm>
                  <a:off x="3600" y="864"/>
                  <a:ext cx="519" cy="30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 name="Freeform 138"/>
                <p:cNvSpPr>
                  <a:spLocks noEditPoints="1"/>
                </p:cNvSpPr>
                <p:nvPr/>
              </p:nvSpPr>
              <p:spPr bwMode="gray">
                <a:xfrm>
                  <a:off x="3591" y="857"/>
                  <a:ext cx="531" cy="31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7" name="Freeform 139"/>
                <p:cNvSpPr>
                  <a:spLocks/>
                </p:cNvSpPr>
                <p:nvPr/>
              </p:nvSpPr>
              <p:spPr bwMode="gray">
                <a:xfrm>
                  <a:off x="3616" y="870"/>
                  <a:ext cx="482" cy="275"/>
                </a:xfrm>
                <a:custGeom>
                  <a:avLst/>
                  <a:gdLst/>
                  <a:ahLst/>
                  <a:cxnLst>
                    <a:cxn ang="0">
                      <a:pos x="183" y="185"/>
                    </a:cxn>
                    <a:cxn ang="0">
                      <a:pos x="178" y="163"/>
                    </a:cxn>
                    <a:cxn ang="0">
                      <a:pos x="201" y="76"/>
                    </a:cxn>
                    <a:cxn ang="0">
                      <a:pos x="419" y="83"/>
                    </a:cxn>
                    <a:cxn ang="0">
                      <a:pos x="422" y="88"/>
                    </a:cxn>
                    <a:cxn ang="0">
                      <a:pos x="373" y="121"/>
                    </a:cxn>
                    <a:cxn ang="0">
                      <a:pos x="401" y="134"/>
                    </a:cxn>
                    <a:cxn ang="0">
                      <a:pos x="404" y="134"/>
                    </a:cxn>
                    <a:cxn ang="0">
                      <a:pos x="501" y="116"/>
                    </a:cxn>
                    <a:cxn ang="0">
                      <a:pos x="583" y="181"/>
                    </a:cxn>
                    <a:cxn ang="0">
                      <a:pos x="593" y="186"/>
                    </a:cxn>
                    <a:cxn ang="0">
                      <a:pos x="666" y="203"/>
                    </a:cxn>
                    <a:cxn ang="0">
                      <a:pos x="711" y="284"/>
                    </a:cxn>
                    <a:cxn ang="0">
                      <a:pos x="681" y="375"/>
                    </a:cxn>
                    <a:cxn ang="0">
                      <a:pos x="609" y="406"/>
                    </a:cxn>
                    <a:cxn ang="0">
                      <a:pos x="144" y="406"/>
                    </a:cxn>
                    <a:cxn ang="0">
                      <a:pos x="12" y="293"/>
                    </a:cxn>
                    <a:cxn ang="0">
                      <a:pos x="123" y="136"/>
                    </a:cxn>
                    <a:cxn ang="0">
                      <a:pos x="141" y="134"/>
                    </a:cxn>
                    <a:cxn ang="0">
                      <a:pos x="146" y="139"/>
                    </a:cxn>
                    <a:cxn ang="0">
                      <a:pos x="149" y="170"/>
                    </a:cxn>
                    <a:cxn ang="0">
                      <a:pos x="154" y="176"/>
                    </a:cxn>
                    <a:cxn ang="0">
                      <a:pos x="183" y="185"/>
                    </a:cxn>
                  </a:cxnLst>
                  <a:rect l="0" t="0" r="r" b="b"/>
                  <a:pathLst>
                    <a:path w="714" h="406">
                      <a:moveTo>
                        <a:pt x="183" y="185"/>
                      </a:moveTo>
                      <a:cubicBezTo>
                        <a:pt x="181" y="177"/>
                        <a:pt x="180" y="170"/>
                        <a:pt x="178" y="163"/>
                      </a:cubicBezTo>
                      <a:cubicBezTo>
                        <a:pt x="173" y="131"/>
                        <a:pt x="182" y="102"/>
                        <a:pt x="201" y="76"/>
                      </a:cubicBezTo>
                      <a:cubicBezTo>
                        <a:pt x="255" y="0"/>
                        <a:pt x="370" y="4"/>
                        <a:pt x="419" y="83"/>
                      </a:cubicBezTo>
                      <a:cubicBezTo>
                        <a:pt x="420" y="85"/>
                        <a:pt x="421" y="86"/>
                        <a:pt x="422" y="88"/>
                      </a:cubicBezTo>
                      <a:cubicBezTo>
                        <a:pt x="403" y="96"/>
                        <a:pt x="387" y="106"/>
                        <a:pt x="373" y="121"/>
                      </a:cubicBezTo>
                      <a:cubicBezTo>
                        <a:pt x="382" y="126"/>
                        <a:pt x="391" y="130"/>
                        <a:pt x="401" y="134"/>
                      </a:cubicBezTo>
                      <a:cubicBezTo>
                        <a:pt x="402" y="135"/>
                        <a:pt x="403" y="134"/>
                        <a:pt x="404" y="134"/>
                      </a:cubicBezTo>
                      <a:cubicBezTo>
                        <a:pt x="433" y="109"/>
                        <a:pt x="466" y="107"/>
                        <a:pt x="501" y="116"/>
                      </a:cubicBezTo>
                      <a:cubicBezTo>
                        <a:pt x="537" y="126"/>
                        <a:pt x="564" y="148"/>
                        <a:pt x="583" y="181"/>
                      </a:cubicBezTo>
                      <a:cubicBezTo>
                        <a:pt x="585" y="185"/>
                        <a:pt x="588" y="187"/>
                        <a:pt x="593" y="186"/>
                      </a:cubicBezTo>
                      <a:cubicBezTo>
                        <a:pt x="619" y="183"/>
                        <a:pt x="644" y="188"/>
                        <a:pt x="666" y="203"/>
                      </a:cubicBezTo>
                      <a:cubicBezTo>
                        <a:pt x="694" y="223"/>
                        <a:pt x="709" y="250"/>
                        <a:pt x="711" y="284"/>
                      </a:cubicBezTo>
                      <a:cubicBezTo>
                        <a:pt x="714" y="318"/>
                        <a:pt x="705" y="349"/>
                        <a:pt x="681" y="375"/>
                      </a:cubicBezTo>
                      <a:cubicBezTo>
                        <a:pt x="662" y="395"/>
                        <a:pt x="637" y="406"/>
                        <a:pt x="609" y="406"/>
                      </a:cubicBezTo>
                      <a:cubicBezTo>
                        <a:pt x="454" y="406"/>
                        <a:pt x="299" y="406"/>
                        <a:pt x="144" y="406"/>
                      </a:cubicBezTo>
                      <a:cubicBezTo>
                        <a:pt x="79" y="406"/>
                        <a:pt x="22" y="357"/>
                        <a:pt x="12" y="293"/>
                      </a:cubicBezTo>
                      <a:cubicBezTo>
                        <a:pt x="0" y="218"/>
                        <a:pt x="49" y="150"/>
                        <a:pt x="123" y="136"/>
                      </a:cubicBezTo>
                      <a:cubicBezTo>
                        <a:pt x="129" y="135"/>
                        <a:pt x="135" y="135"/>
                        <a:pt x="141" y="134"/>
                      </a:cubicBezTo>
                      <a:cubicBezTo>
                        <a:pt x="145" y="134"/>
                        <a:pt x="145" y="136"/>
                        <a:pt x="146" y="139"/>
                      </a:cubicBezTo>
                      <a:cubicBezTo>
                        <a:pt x="146" y="150"/>
                        <a:pt x="148" y="160"/>
                        <a:pt x="149" y="170"/>
                      </a:cubicBezTo>
                      <a:cubicBezTo>
                        <a:pt x="149" y="173"/>
                        <a:pt x="151" y="175"/>
                        <a:pt x="154" y="176"/>
                      </a:cubicBezTo>
                      <a:cubicBezTo>
                        <a:pt x="163" y="179"/>
                        <a:pt x="173" y="182"/>
                        <a:pt x="183" y="185"/>
                      </a:cubicBezTo>
                      <a:close/>
                    </a:path>
                  </a:pathLst>
                </a:custGeom>
                <a:solidFill>
                  <a:srgbClr val="FFFFFF">
                    <a:alpha val="80000"/>
                  </a:srgb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51" name="TextBox 50"/>
              <p:cNvSpPr txBox="1"/>
              <p:nvPr/>
            </p:nvSpPr>
            <p:spPr bwMode="auto">
              <a:xfrm>
                <a:off x="1057839" y="3587044"/>
                <a:ext cx="2680202" cy="480131"/>
              </a:xfrm>
              <a:prstGeom prst="rect">
                <a:avLst/>
              </a:prstGeom>
              <a:noFill/>
            </p:spPr>
            <p:txBody>
              <a:bodyPr wrap="square">
                <a:spAutoFit/>
              </a:bodyPr>
              <a:lstStyle/>
              <a:p>
                <a:pPr algn="ctr">
                  <a:lnSpc>
                    <a:spcPct val="90000"/>
                  </a:lnSpc>
                  <a:defRPr/>
                </a:pPr>
                <a:r>
                  <a:rPr lang="en-US" sz="2800" b="1" dirty="0" smtClean="0">
                    <a:latin typeface="+mn-lt"/>
                  </a:rPr>
                  <a:t>Public Cloud</a:t>
                </a:r>
                <a:endParaRPr lang="en-US" sz="2800" b="1" dirty="0">
                  <a:latin typeface="+mn-lt"/>
                </a:endParaRPr>
              </a:p>
            </p:txBody>
          </p:sp>
        </p:grpSp>
        <p:grpSp>
          <p:nvGrpSpPr>
            <p:cNvPr id="11" name="Group 9"/>
            <p:cNvGrpSpPr/>
            <p:nvPr/>
          </p:nvGrpSpPr>
          <p:grpSpPr>
            <a:xfrm>
              <a:off x="7924538" y="2098187"/>
              <a:ext cx="3475617" cy="2029119"/>
              <a:chOff x="7924538" y="2583962"/>
              <a:chExt cx="3475617" cy="2029119"/>
            </a:xfrm>
          </p:grpSpPr>
          <p:grpSp>
            <p:nvGrpSpPr>
              <p:cNvPr id="13" name="Group 137"/>
              <p:cNvGrpSpPr>
                <a:grpSpLocks noChangeAspect="1"/>
              </p:cNvGrpSpPr>
              <p:nvPr/>
            </p:nvGrpSpPr>
            <p:grpSpPr bwMode="gray">
              <a:xfrm>
                <a:off x="7924538" y="2583962"/>
                <a:ext cx="3475617" cy="2029119"/>
                <a:chOff x="3600" y="864"/>
                <a:chExt cx="519" cy="303"/>
              </a:xfrm>
            </p:grpSpPr>
            <p:sp>
              <p:nvSpPr>
                <p:cNvPr id="49" name="AutoShape 136"/>
                <p:cNvSpPr>
                  <a:spLocks noChangeAspect="1" noChangeArrowheads="1" noTextEdit="1"/>
                </p:cNvSpPr>
                <p:nvPr/>
              </p:nvSpPr>
              <p:spPr bwMode="gray">
                <a:xfrm>
                  <a:off x="3600" y="864"/>
                  <a:ext cx="519" cy="30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Freeform 138"/>
                <p:cNvSpPr>
                  <a:spLocks noEditPoints="1"/>
                </p:cNvSpPr>
                <p:nvPr/>
              </p:nvSpPr>
              <p:spPr bwMode="gray">
                <a:xfrm>
                  <a:off x="3591" y="857"/>
                  <a:ext cx="531" cy="310"/>
                </a:xfrm>
                <a:custGeom>
                  <a:avLst/>
                  <a:gdLst/>
                  <a:ahLst/>
                  <a:cxnLst>
                    <a:cxn ang="0">
                      <a:pos x="413" y="457"/>
                    </a:cxn>
                    <a:cxn ang="0">
                      <a:pos x="185" y="457"/>
                    </a:cxn>
                    <a:cxn ang="0">
                      <a:pos x="35" y="367"/>
                    </a:cxn>
                    <a:cxn ang="0">
                      <a:pos x="63" y="172"/>
                    </a:cxn>
                    <a:cxn ang="0">
                      <a:pos x="185" y="121"/>
                    </a:cxn>
                    <a:cxn ang="0">
                      <a:pos x="191" y="117"/>
                    </a:cxn>
                    <a:cxn ang="0">
                      <a:pos x="321" y="10"/>
                    </a:cxn>
                    <a:cxn ang="0">
                      <a:pos x="489" y="95"/>
                    </a:cxn>
                    <a:cxn ang="0">
                      <a:pos x="496" y="99"/>
                    </a:cxn>
                    <a:cxn ang="0">
                      <a:pos x="638" y="168"/>
                    </a:cxn>
                    <a:cxn ang="0">
                      <a:pos x="646" y="172"/>
                    </a:cxn>
                    <a:cxn ang="0">
                      <a:pos x="778" y="284"/>
                    </a:cxn>
                    <a:cxn ang="0">
                      <a:pos x="744" y="413"/>
                    </a:cxn>
                    <a:cxn ang="0">
                      <a:pos x="656" y="456"/>
                    </a:cxn>
                    <a:cxn ang="0">
                      <a:pos x="640" y="457"/>
                    </a:cxn>
                    <a:cxn ang="0">
                      <a:pos x="413" y="457"/>
                    </a:cxn>
                    <a:cxn ang="0">
                      <a:pos x="220" y="204"/>
                    </a:cxn>
                    <a:cxn ang="0">
                      <a:pos x="191" y="195"/>
                    </a:cxn>
                    <a:cxn ang="0">
                      <a:pos x="186" y="189"/>
                    </a:cxn>
                    <a:cxn ang="0">
                      <a:pos x="183" y="158"/>
                    </a:cxn>
                    <a:cxn ang="0">
                      <a:pos x="178" y="153"/>
                    </a:cxn>
                    <a:cxn ang="0">
                      <a:pos x="160" y="155"/>
                    </a:cxn>
                    <a:cxn ang="0">
                      <a:pos x="49" y="312"/>
                    </a:cxn>
                    <a:cxn ang="0">
                      <a:pos x="181" y="425"/>
                    </a:cxn>
                    <a:cxn ang="0">
                      <a:pos x="646" y="425"/>
                    </a:cxn>
                    <a:cxn ang="0">
                      <a:pos x="718" y="394"/>
                    </a:cxn>
                    <a:cxn ang="0">
                      <a:pos x="748" y="303"/>
                    </a:cxn>
                    <a:cxn ang="0">
                      <a:pos x="703" y="222"/>
                    </a:cxn>
                    <a:cxn ang="0">
                      <a:pos x="630" y="205"/>
                    </a:cxn>
                    <a:cxn ang="0">
                      <a:pos x="620" y="200"/>
                    </a:cxn>
                    <a:cxn ang="0">
                      <a:pos x="538" y="135"/>
                    </a:cxn>
                    <a:cxn ang="0">
                      <a:pos x="441" y="153"/>
                    </a:cxn>
                    <a:cxn ang="0">
                      <a:pos x="438" y="153"/>
                    </a:cxn>
                    <a:cxn ang="0">
                      <a:pos x="410" y="140"/>
                    </a:cxn>
                    <a:cxn ang="0">
                      <a:pos x="459" y="107"/>
                    </a:cxn>
                    <a:cxn ang="0">
                      <a:pos x="456" y="102"/>
                    </a:cxn>
                    <a:cxn ang="0">
                      <a:pos x="238" y="95"/>
                    </a:cxn>
                    <a:cxn ang="0">
                      <a:pos x="215" y="182"/>
                    </a:cxn>
                    <a:cxn ang="0">
                      <a:pos x="220" y="204"/>
                    </a:cxn>
                  </a:cxnLst>
                  <a:rect l="0" t="0" r="r" b="b"/>
                  <a:pathLst>
                    <a:path w="786" h="457">
                      <a:moveTo>
                        <a:pt x="413" y="457"/>
                      </a:moveTo>
                      <a:cubicBezTo>
                        <a:pt x="337" y="457"/>
                        <a:pt x="261" y="457"/>
                        <a:pt x="185" y="457"/>
                      </a:cubicBezTo>
                      <a:cubicBezTo>
                        <a:pt x="118" y="456"/>
                        <a:pt x="67" y="426"/>
                        <a:pt x="35" y="367"/>
                      </a:cubicBezTo>
                      <a:cubicBezTo>
                        <a:pt x="0" y="304"/>
                        <a:pt x="13" y="222"/>
                        <a:pt x="63" y="172"/>
                      </a:cubicBezTo>
                      <a:cubicBezTo>
                        <a:pt x="97" y="138"/>
                        <a:pt x="137" y="121"/>
                        <a:pt x="185" y="121"/>
                      </a:cubicBezTo>
                      <a:cubicBezTo>
                        <a:pt x="188" y="121"/>
                        <a:pt x="189" y="120"/>
                        <a:pt x="191" y="117"/>
                      </a:cubicBezTo>
                      <a:cubicBezTo>
                        <a:pt x="214" y="57"/>
                        <a:pt x="258" y="21"/>
                        <a:pt x="321" y="10"/>
                      </a:cubicBezTo>
                      <a:cubicBezTo>
                        <a:pt x="389" y="0"/>
                        <a:pt x="457" y="35"/>
                        <a:pt x="489" y="95"/>
                      </a:cubicBezTo>
                      <a:cubicBezTo>
                        <a:pt x="491" y="98"/>
                        <a:pt x="493" y="99"/>
                        <a:pt x="496" y="99"/>
                      </a:cubicBezTo>
                      <a:cubicBezTo>
                        <a:pt x="555" y="98"/>
                        <a:pt x="603" y="121"/>
                        <a:pt x="638" y="168"/>
                      </a:cubicBezTo>
                      <a:cubicBezTo>
                        <a:pt x="640" y="171"/>
                        <a:pt x="642" y="172"/>
                        <a:pt x="646" y="172"/>
                      </a:cubicBezTo>
                      <a:cubicBezTo>
                        <a:pt x="711" y="172"/>
                        <a:pt x="767" y="220"/>
                        <a:pt x="778" y="284"/>
                      </a:cubicBezTo>
                      <a:cubicBezTo>
                        <a:pt x="786" y="332"/>
                        <a:pt x="776" y="376"/>
                        <a:pt x="744" y="413"/>
                      </a:cubicBezTo>
                      <a:cubicBezTo>
                        <a:pt x="721" y="439"/>
                        <a:pt x="691" y="453"/>
                        <a:pt x="656" y="456"/>
                      </a:cubicBezTo>
                      <a:cubicBezTo>
                        <a:pt x="651" y="457"/>
                        <a:pt x="645" y="457"/>
                        <a:pt x="640" y="457"/>
                      </a:cubicBezTo>
                      <a:cubicBezTo>
                        <a:pt x="564" y="457"/>
                        <a:pt x="489" y="457"/>
                        <a:pt x="413" y="457"/>
                      </a:cubicBezTo>
                      <a:close/>
                      <a:moveTo>
                        <a:pt x="220" y="204"/>
                      </a:moveTo>
                      <a:cubicBezTo>
                        <a:pt x="210" y="201"/>
                        <a:pt x="200" y="198"/>
                        <a:pt x="191" y="195"/>
                      </a:cubicBezTo>
                      <a:cubicBezTo>
                        <a:pt x="188" y="194"/>
                        <a:pt x="186" y="192"/>
                        <a:pt x="186" y="189"/>
                      </a:cubicBezTo>
                      <a:cubicBezTo>
                        <a:pt x="185" y="179"/>
                        <a:pt x="183" y="169"/>
                        <a:pt x="183" y="158"/>
                      </a:cubicBezTo>
                      <a:cubicBezTo>
                        <a:pt x="182" y="155"/>
                        <a:pt x="182" y="153"/>
                        <a:pt x="178" y="153"/>
                      </a:cubicBezTo>
                      <a:cubicBezTo>
                        <a:pt x="172" y="154"/>
                        <a:pt x="166" y="154"/>
                        <a:pt x="160" y="155"/>
                      </a:cubicBezTo>
                      <a:cubicBezTo>
                        <a:pt x="86" y="169"/>
                        <a:pt x="37" y="237"/>
                        <a:pt x="49" y="312"/>
                      </a:cubicBezTo>
                      <a:cubicBezTo>
                        <a:pt x="59" y="376"/>
                        <a:pt x="116" y="425"/>
                        <a:pt x="181" y="425"/>
                      </a:cubicBezTo>
                      <a:cubicBezTo>
                        <a:pt x="336" y="425"/>
                        <a:pt x="491" y="425"/>
                        <a:pt x="646" y="425"/>
                      </a:cubicBezTo>
                      <a:cubicBezTo>
                        <a:pt x="674" y="425"/>
                        <a:pt x="699" y="414"/>
                        <a:pt x="718" y="394"/>
                      </a:cubicBezTo>
                      <a:cubicBezTo>
                        <a:pt x="742" y="368"/>
                        <a:pt x="751" y="337"/>
                        <a:pt x="748" y="303"/>
                      </a:cubicBezTo>
                      <a:cubicBezTo>
                        <a:pt x="746" y="269"/>
                        <a:pt x="731" y="242"/>
                        <a:pt x="703" y="222"/>
                      </a:cubicBezTo>
                      <a:cubicBezTo>
                        <a:pt x="681" y="207"/>
                        <a:pt x="656" y="202"/>
                        <a:pt x="630" y="205"/>
                      </a:cubicBezTo>
                      <a:cubicBezTo>
                        <a:pt x="625" y="206"/>
                        <a:pt x="622" y="204"/>
                        <a:pt x="620" y="200"/>
                      </a:cubicBezTo>
                      <a:cubicBezTo>
                        <a:pt x="601" y="167"/>
                        <a:pt x="574" y="145"/>
                        <a:pt x="538" y="135"/>
                      </a:cubicBezTo>
                      <a:cubicBezTo>
                        <a:pt x="503" y="126"/>
                        <a:pt x="470" y="128"/>
                        <a:pt x="441" y="153"/>
                      </a:cubicBezTo>
                      <a:cubicBezTo>
                        <a:pt x="440" y="153"/>
                        <a:pt x="439" y="154"/>
                        <a:pt x="438" y="153"/>
                      </a:cubicBezTo>
                      <a:cubicBezTo>
                        <a:pt x="428" y="149"/>
                        <a:pt x="419" y="145"/>
                        <a:pt x="410" y="140"/>
                      </a:cubicBezTo>
                      <a:cubicBezTo>
                        <a:pt x="424" y="125"/>
                        <a:pt x="440" y="115"/>
                        <a:pt x="459" y="107"/>
                      </a:cubicBezTo>
                      <a:cubicBezTo>
                        <a:pt x="458" y="105"/>
                        <a:pt x="457" y="104"/>
                        <a:pt x="456" y="102"/>
                      </a:cubicBezTo>
                      <a:cubicBezTo>
                        <a:pt x="407" y="23"/>
                        <a:pt x="292" y="19"/>
                        <a:pt x="238" y="95"/>
                      </a:cubicBezTo>
                      <a:cubicBezTo>
                        <a:pt x="219" y="121"/>
                        <a:pt x="210" y="150"/>
                        <a:pt x="215" y="182"/>
                      </a:cubicBezTo>
                      <a:cubicBezTo>
                        <a:pt x="217" y="189"/>
                        <a:pt x="218" y="196"/>
                        <a:pt x="220" y="204"/>
                      </a:cubicBez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2" name="Freeform 139"/>
                <p:cNvSpPr>
                  <a:spLocks/>
                </p:cNvSpPr>
                <p:nvPr/>
              </p:nvSpPr>
              <p:spPr bwMode="gray">
                <a:xfrm>
                  <a:off x="3616" y="870"/>
                  <a:ext cx="482" cy="275"/>
                </a:xfrm>
                <a:custGeom>
                  <a:avLst/>
                  <a:gdLst/>
                  <a:ahLst/>
                  <a:cxnLst>
                    <a:cxn ang="0">
                      <a:pos x="183" y="185"/>
                    </a:cxn>
                    <a:cxn ang="0">
                      <a:pos x="178" y="163"/>
                    </a:cxn>
                    <a:cxn ang="0">
                      <a:pos x="201" y="76"/>
                    </a:cxn>
                    <a:cxn ang="0">
                      <a:pos x="419" y="83"/>
                    </a:cxn>
                    <a:cxn ang="0">
                      <a:pos x="422" y="88"/>
                    </a:cxn>
                    <a:cxn ang="0">
                      <a:pos x="373" y="121"/>
                    </a:cxn>
                    <a:cxn ang="0">
                      <a:pos x="401" y="134"/>
                    </a:cxn>
                    <a:cxn ang="0">
                      <a:pos x="404" y="134"/>
                    </a:cxn>
                    <a:cxn ang="0">
                      <a:pos x="501" y="116"/>
                    </a:cxn>
                    <a:cxn ang="0">
                      <a:pos x="583" y="181"/>
                    </a:cxn>
                    <a:cxn ang="0">
                      <a:pos x="593" y="186"/>
                    </a:cxn>
                    <a:cxn ang="0">
                      <a:pos x="666" y="203"/>
                    </a:cxn>
                    <a:cxn ang="0">
                      <a:pos x="711" y="284"/>
                    </a:cxn>
                    <a:cxn ang="0">
                      <a:pos x="681" y="375"/>
                    </a:cxn>
                    <a:cxn ang="0">
                      <a:pos x="609" y="406"/>
                    </a:cxn>
                    <a:cxn ang="0">
                      <a:pos x="144" y="406"/>
                    </a:cxn>
                    <a:cxn ang="0">
                      <a:pos x="12" y="293"/>
                    </a:cxn>
                    <a:cxn ang="0">
                      <a:pos x="123" y="136"/>
                    </a:cxn>
                    <a:cxn ang="0">
                      <a:pos x="141" y="134"/>
                    </a:cxn>
                    <a:cxn ang="0">
                      <a:pos x="146" y="139"/>
                    </a:cxn>
                    <a:cxn ang="0">
                      <a:pos x="149" y="170"/>
                    </a:cxn>
                    <a:cxn ang="0">
                      <a:pos x="154" y="176"/>
                    </a:cxn>
                    <a:cxn ang="0">
                      <a:pos x="183" y="185"/>
                    </a:cxn>
                  </a:cxnLst>
                  <a:rect l="0" t="0" r="r" b="b"/>
                  <a:pathLst>
                    <a:path w="714" h="406">
                      <a:moveTo>
                        <a:pt x="183" y="185"/>
                      </a:moveTo>
                      <a:cubicBezTo>
                        <a:pt x="181" y="177"/>
                        <a:pt x="180" y="170"/>
                        <a:pt x="178" y="163"/>
                      </a:cubicBezTo>
                      <a:cubicBezTo>
                        <a:pt x="173" y="131"/>
                        <a:pt x="182" y="102"/>
                        <a:pt x="201" y="76"/>
                      </a:cubicBezTo>
                      <a:cubicBezTo>
                        <a:pt x="255" y="0"/>
                        <a:pt x="370" y="4"/>
                        <a:pt x="419" y="83"/>
                      </a:cubicBezTo>
                      <a:cubicBezTo>
                        <a:pt x="420" y="85"/>
                        <a:pt x="421" y="86"/>
                        <a:pt x="422" y="88"/>
                      </a:cubicBezTo>
                      <a:cubicBezTo>
                        <a:pt x="403" y="96"/>
                        <a:pt x="387" y="106"/>
                        <a:pt x="373" y="121"/>
                      </a:cubicBezTo>
                      <a:cubicBezTo>
                        <a:pt x="382" y="126"/>
                        <a:pt x="391" y="130"/>
                        <a:pt x="401" y="134"/>
                      </a:cubicBezTo>
                      <a:cubicBezTo>
                        <a:pt x="402" y="135"/>
                        <a:pt x="403" y="134"/>
                        <a:pt x="404" y="134"/>
                      </a:cubicBezTo>
                      <a:cubicBezTo>
                        <a:pt x="433" y="109"/>
                        <a:pt x="466" y="107"/>
                        <a:pt x="501" y="116"/>
                      </a:cubicBezTo>
                      <a:cubicBezTo>
                        <a:pt x="537" y="126"/>
                        <a:pt x="564" y="148"/>
                        <a:pt x="583" y="181"/>
                      </a:cubicBezTo>
                      <a:cubicBezTo>
                        <a:pt x="585" y="185"/>
                        <a:pt x="588" y="187"/>
                        <a:pt x="593" y="186"/>
                      </a:cubicBezTo>
                      <a:cubicBezTo>
                        <a:pt x="619" y="183"/>
                        <a:pt x="644" y="188"/>
                        <a:pt x="666" y="203"/>
                      </a:cubicBezTo>
                      <a:cubicBezTo>
                        <a:pt x="694" y="223"/>
                        <a:pt x="709" y="250"/>
                        <a:pt x="711" y="284"/>
                      </a:cubicBezTo>
                      <a:cubicBezTo>
                        <a:pt x="714" y="318"/>
                        <a:pt x="705" y="349"/>
                        <a:pt x="681" y="375"/>
                      </a:cubicBezTo>
                      <a:cubicBezTo>
                        <a:pt x="662" y="395"/>
                        <a:pt x="637" y="406"/>
                        <a:pt x="609" y="406"/>
                      </a:cubicBezTo>
                      <a:cubicBezTo>
                        <a:pt x="454" y="406"/>
                        <a:pt x="299" y="406"/>
                        <a:pt x="144" y="406"/>
                      </a:cubicBezTo>
                      <a:cubicBezTo>
                        <a:pt x="79" y="406"/>
                        <a:pt x="22" y="357"/>
                        <a:pt x="12" y="293"/>
                      </a:cubicBezTo>
                      <a:cubicBezTo>
                        <a:pt x="0" y="218"/>
                        <a:pt x="49" y="150"/>
                        <a:pt x="123" y="136"/>
                      </a:cubicBezTo>
                      <a:cubicBezTo>
                        <a:pt x="129" y="135"/>
                        <a:pt x="135" y="135"/>
                        <a:pt x="141" y="134"/>
                      </a:cubicBezTo>
                      <a:cubicBezTo>
                        <a:pt x="145" y="134"/>
                        <a:pt x="145" y="136"/>
                        <a:pt x="146" y="139"/>
                      </a:cubicBezTo>
                      <a:cubicBezTo>
                        <a:pt x="146" y="150"/>
                        <a:pt x="148" y="160"/>
                        <a:pt x="149" y="170"/>
                      </a:cubicBezTo>
                      <a:cubicBezTo>
                        <a:pt x="149" y="173"/>
                        <a:pt x="151" y="175"/>
                        <a:pt x="154" y="176"/>
                      </a:cubicBezTo>
                      <a:cubicBezTo>
                        <a:pt x="163" y="179"/>
                        <a:pt x="173" y="182"/>
                        <a:pt x="183" y="185"/>
                      </a:cubicBezTo>
                      <a:close/>
                    </a:path>
                  </a:pathLst>
                </a:custGeom>
                <a:solidFill>
                  <a:srgbClr val="FFFFFF">
                    <a:alpha val="80000"/>
                  </a:srgb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extBox 21"/>
              <p:cNvSpPr txBox="1"/>
              <p:nvPr/>
            </p:nvSpPr>
            <p:spPr bwMode="auto">
              <a:xfrm>
                <a:off x="8323392" y="3587044"/>
                <a:ext cx="2642000" cy="480131"/>
              </a:xfrm>
              <a:prstGeom prst="rect">
                <a:avLst/>
              </a:prstGeom>
              <a:noFill/>
            </p:spPr>
            <p:txBody>
              <a:bodyPr wrap="square">
                <a:spAutoFit/>
              </a:bodyPr>
              <a:lstStyle/>
              <a:p>
                <a:pPr algn="ctr">
                  <a:lnSpc>
                    <a:spcPct val="90000"/>
                  </a:lnSpc>
                  <a:defRPr/>
                </a:pPr>
                <a:r>
                  <a:rPr lang="en-US" sz="2800" b="1" dirty="0" smtClean="0">
                    <a:latin typeface="+mn-lt"/>
                  </a:rPr>
                  <a:t>Private Cloud</a:t>
                </a:r>
                <a:endParaRPr lang="en-US" sz="2800" b="1" dirty="0">
                  <a:latin typeface="+mn-lt"/>
                </a:endParaRPr>
              </a:p>
            </p:txBody>
          </p:sp>
          <p:sp>
            <p:nvSpPr>
              <p:cNvPr id="59" name="Freeform 306"/>
              <p:cNvSpPr>
                <a:spLocks/>
              </p:cNvSpPr>
              <p:nvPr/>
            </p:nvSpPr>
            <p:spPr bwMode="gray">
              <a:xfrm>
                <a:off x="9349827" y="2953994"/>
                <a:ext cx="269944" cy="397372"/>
              </a:xfrm>
              <a:custGeom>
                <a:avLst/>
                <a:gdLst/>
                <a:ahLst/>
                <a:cxnLst>
                  <a:cxn ang="0">
                    <a:pos x="128" y="0"/>
                  </a:cxn>
                  <a:cxn ang="0">
                    <a:pos x="128" y="13"/>
                  </a:cxn>
                  <a:cxn ang="0">
                    <a:pos x="138" y="23"/>
                  </a:cxn>
                  <a:cxn ang="0">
                    <a:pos x="235" y="97"/>
                  </a:cxn>
                  <a:cxn ang="0">
                    <a:pos x="239" y="120"/>
                  </a:cxn>
                  <a:cxn ang="0">
                    <a:pos x="239" y="209"/>
                  </a:cxn>
                  <a:cxn ang="0">
                    <a:pos x="236" y="216"/>
                  </a:cxn>
                  <a:cxn ang="0">
                    <a:pos x="218" y="231"/>
                  </a:cxn>
                  <a:cxn ang="0">
                    <a:pos x="213" y="241"/>
                  </a:cxn>
                  <a:cxn ang="0">
                    <a:pos x="196" y="306"/>
                  </a:cxn>
                  <a:cxn ang="0">
                    <a:pos x="115" y="349"/>
                  </a:cxn>
                  <a:cxn ang="0">
                    <a:pos x="40" y="297"/>
                  </a:cxn>
                  <a:cxn ang="0">
                    <a:pos x="28" y="240"/>
                  </a:cxn>
                  <a:cxn ang="0">
                    <a:pos x="24" y="231"/>
                  </a:cxn>
                  <a:cxn ang="0">
                    <a:pos x="4" y="214"/>
                  </a:cxn>
                  <a:cxn ang="0">
                    <a:pos x="1" y="208"/>
                  </a:cxn>
                  <a:cxn ang="0">
                    <a:pos x="2" y="108"/>
                  </a:cxn>
                  <a:cxn ang="0">
                    <a:pos x="71" y="12"/>
                  </a:cxn>
                  <a:cxn ang="0">
                    <a:pos x="125" y="0"/>
                  </a:cxn>
                  <a:cxn ang="0">
                    <a:pos x="128" y="0"/>
                  </a:cxn>
                </a:cxnLst>
                <a:rect l="0" t="0" r="r" b="b"/>
                <a:pathLst>
                  <a:path w="239" h="351">
                    <a:moveTo>
                      <a:pt x="128" y="0"/>
                    </a:moveTo>
                    <a:cubicBezTo>
                      <a:pt x="128" y="5"/>
                      <a:pt x="128" y="9"/>
                      <a:pt x="128" y="13"/>
                    </a:cubicBezTo>
                    <a:cubicBezTo>
                      <a:pt x="128" y="21"/>
                      <a:pt x="130" y="23"/>
                      <a:pt x="138" y="23"/>
                    </a:cubicBezTo>
                    <a:cubicBezTo>
                      <a:pt x="182" y="24"/>
                      <a:pt x="223" y="54"/>
                      <a:pt x="235" y="97"/>
                    </a:cubicBezTo>
                    <a:cubicBezTo>
                      <a:pt x="237" y="104"/>
                      <a:pt x="239" y="112"/>
                      <a:pt x="239" y="120"/>
                    </a:cubicBezTo>
                    <a:cubicBezTo>
                      <a:pt x="239" y="149"/>
                      <a:pt x="239" y="179"/>
                      <a:pt x="239" y="209"/>
                    </a:cubicBezTo>
                    <a:cubicBezTo>
                      <a:pt x="239" y="212"/>
                      <a:pt x="238" y="214"/>
                      <a:pt x="236" y="216"/>
                    </a:cubicBezTo>
                    <a:cubicBezTo>
                      <a:pt x="230" y="221"/>
                      <a:pt x="224" y="226"/>
                      <a:pt x="218" y="231"/>
                    </a:cubicBezTo>
                    <a:cubicBezTo>
                      <a:pt x="215" y="233"/>
                      <a:pt x="213" y="237"/>
                      <a:pt x="213" y="241"/>
                    </a:cubicBezTo>
                    <a:cubicBezTo>
                      <a:pt x="214" y="264"/>
                      <a:pt x="208" y="286"/>
                      <a:pt x="196" y="306"/>
                    </a:cubicBezTo>
                    <a:cubicBezTo>
                      <a:pt x="178" y="336"/>
                      <a:pt x="150" y="351"/>
                      <a:pt x="115" y="349"/>
                    </a:cubicBezTo>
                    <a:cubicBezTo>
                      <a:pt x="80" y="347"/>
                      <a:pt x="56" y="328"/>
                      <a:pt x="40" y="297"/>
                    </a:cubicBezTo>
                    <a:cubicBezTo>
                      <a:pt x="32" y="279"/>
                      <a:pt x="27" y="260"/>
                      <a:pt x="28" y="240"/>
                    </a:cubicBezTo>
                    <a:cubicBezTo>
                      <a:pt x="28" y="236"/>
                      <a:pt x="27" y="234"/>
                      <a:pt x="24" y="231"/>
                    </a:cubicBezTo>
                    <a:cubicBezTo>
                      <a:pt x="17" y="226"/>
                      <a:pt x="11" y="220"/>
                      <a:pt x="4" y="214"/>
                    </a:cubicBezTo>
                    <a:cubicBezTo>
                      <a:pt x="3" y="213"/>
                      <a:pt x="1" y="210"/>
                      <a:pt x="1" y="208"/>
                    </a:cubicBezTo>
                    <a:cubicBezTo>
                      <a:pt x="1" y="175"/>
                      <a:pt x="0" y="142"/>
                      <a:pt x="2" y="108"/>
                    </a:cubicBezTo>
                    <a:cubicBezTo>
                      <a:pt x="4" y="63"/>
                      <a:pt x="28" y="30"/>
                      <a:pt x="71" y="12"/>
                    </a:cubicBezTo>
                    <a:cubicBezTo>
                      <a:pt x="88" y="4"/>
                      <a:pt x="106" y="2"/>
                      <a:pt x="125" y="0"/>
                    </a:cubicBezTo>
                    <a:cubicBezTo>
                      <a:pt x="126" y="0"/>
                      <a:pt x="127" y="0"/>
                      <a:pt x="128"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600" dirty="0"/>
              </a:p>
            </p:txBody>
          </p:sp>
        </p:grpSp>
      </p:grpSp>
      <p:grpSp>
        <p:nvGrpSpPr>
          <p:cNvPr id="14" name="Group 62"/>
          <p:cNvGrpSpPr/>
          <p:nvPr/>
        </p:nvGrpSpPr>
        <p:grpSpPr>
          <a:xfrm>
            <a:off x="2270332" y="1323975"/>
            <a:ext cx="7144285" cy="652114"/>
            <a:chOff x="2270332" y="1323975"/>
            <a:chExt cx="7144285" cy="652114"/>
          </a:xfrm>
        </p:grpSpPr>
        <p:cxnSp>
          <p:nvCxnSpPr>
            <p:cNvPr id="58" name="Straight Arrow Connector 57"/>
            <p:cNvCxnSpPr/>
            <p:nvPr/>
          </p:nvCxnSpPr>
          <p:spPr>
            <a:xfrm>
              <a:off x="2286000" y="1323975"/>
              <a:ext cx="2322" cy="652114"/>
            </a:xfrm>
            <a:prstGeom prst="straightConnector1">
              <a:avLst/>
            </a:prstGeom>
            <a:ln w="28575">
              <a:solidFill>
                <a:schemeClr val="tx1"/>
              </a:solidFill>
              <a:miter lim="800000"/>
              <a:tailEnd type="arrow"/>
            </a:ln>
            <a:effectLst/>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9401175" y="1323975"/>
              <a:ext cx="2322" cy="652114"/>
            </a:xfrm>
            <a:prstGeom prst="straightConnector1">
              <a:avLst/>
            </a:prstGeom>
            <a:ln w="28575">
              <a:solidFill>
                <a:schemeClr val="tx1"/>
              </a:solidFill>
              <a:miter lim="800000"/>
              <a:tailEnd type="arrow"/>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270332" y="1333501"/>
              <a:ext cx="7144285" cy="0"/>
            </a:xfrm>
            <a:prstGeom prst="line">
              <a:avLst/>
            </a:prstGeom>
            <a:ln w="28575">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73" name="Rectangle 72"/>
          <p:cNvSpPr/>
          <p:nvPr/>
        </p:nvSpPr>
        <p:spPr>
          <a:xfrm>
            <a:off x="4935894" y="1177455"/>
            <a:ext cx="2360645" cy="264319"/>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 name="Rectangle 4"/>
          <p:cNvSpPr/>
          <p:nvPr/>
        </p:nvSpPr>
        <p:spPr>
          <a:xfrm>
            <a:off x="4949124" y="1139261"/>
            <a:ext cx="2383280" cy="400077"/>
          </a:xfrm>
          <a:prstGeom prst="rect">
            <a:avLst/>
          </a:prstGeom>
        </p:spPr>
        <p:txBody>
          <a:bodyPr wrap="none" lIns="121888" tIns="60944" rIns="121888" bIns="60944">
            <a:spAutoFit/>
          </a:bodyPr>
          <a:lstStyle/>
          <a:p>
            <a:pPr algn="ctr">
              <a:lnSpc>
                <a:spcPct val="90000"/>
              </a:lnSpc>
              <a:defRPr/>
            </a:pPr>
            <a:r>
              <a:rPr lang="en-US" sz="2000" dirty="0">
                <a:latin typeface="+mn-lt"/>
              </a:rPr>
              <a:t>DEPLOY ANYWHERE </a:t>
            </a:r>
          </a:p>
        </p:txBody>
      </p:sp>
      <p:sp>
        <p:nvSpPr>
          <p:cNvPr id="27" name="Rectangle 26"/>
          <p:cNvSpPr/>
          <p:nvPr/>
        </p:nvSpPr>
        <p:spPr>
          <a:xfrm>
            <a:off x="4342836" y="3963552"/>
            <a:ext cx="4959794" cy="1585017"/>
          </a:xfrm>
          <a:prstGeom prst="rect">
            <a:avLst/>
          </a:prstGeom>
        </p:spPr>
        <p:txBody>
          <a:bodyPr wrap="square" lIns="121888" tIns="60944" rIns="121888" bIns="60944">
            <a:spAutoFit/>
          </a:bodyPr>
          <a:lstStyle/>
          <a:p>
            <a:pPr marL="287338" lvl="0" indent="-287338">
              <a:lnSpc>
                <a:spcPts val="3800"/>
              </a:lnSpc>
              <a:buFont typeface="Arial" pitchFamily="34" charset="0"/>
              <a:buChar char="•"/>
            </a:pPr>
            <a:r>
              <a:rPr lang="en-US" sz="2800" b="1" u="sng" dirty="0">
                <a:latin typeface="+mn-lt"/>
              </a:rPr>
              <a:t>Same</a:t>
            </a:r>
            <a:r>
              <a:rPr lang="en-US" sz="2800" dirty="0">
                <a:latin typeface="+mn-lt"/>
              </a:rPr>
              <a:t> Architecture</a:t>
            </a:r>
          </a:p>
          <a:p>
            <a:pPr marL="287338" indent="-287338">
              <a:lnSpc>
                <a:spcPts val="3800"/>
              </a:lnSpc>
              <a:buFont typeface="Arial" pitchFamily="34" charset="0"/>
              <a:buChar char="•"/>
            </a:pPr>
            <a:r>
              <a:rPr lang="en-US" sz="2800" b="1" u="sng" dirty="0">
                <a:latin typeface="+mn-lt"/>
              </a:rPr>
              <a:t>Same</a:t>
            </a:r>
            <a:r>
              <a:rPr lang="en-US" sz="2800" b="1" dirty="0">
                <a:latin typeface="+mn-lt"/>
              </a:rPr>
              <a:t> </a:t>
            </a:r>
            <a:r>
              <a:rPr lang="en-US" sz="2800" dirty="0">
                <a:latin typeface="+mn-lt"/>
              </a:rPr>
              <a:t>Standards</a:t>
            </a:r>
          </a:p>
          <a:p>
            <a:pPr marL="287338" lvl="0" indent="-287338">
              <a:lnSpc>
                <a:spcPts val="3800"/>
              </a:lnSpc>
              <a:buFont typeface="Arial" pitchFamily="34" charset="0"/>
              <a:buChar char="•"/>
            </a:pPr>
            <a:r>
              <a:rPr lang="en-US" sz="2800" b="1" u="sng" dirty="0">
                <a:latin typeface="+mn-lt"/>
              </a:rPr>
              <a:t>Same</a:t>
            </a:r>
            <a:r>
              <a:rPr lang="en-US" sz="2800" dirty="0">
                <a:latin typeface="+mn-lt"/>
              </a:rPr>
              <a:t> </a:t>
            </a:r>
            <a:r>
              <a:rPr lang="en-US" sz="2800" dirty="0" smtClean="0">
                <a:latin typeface="+mn-lt"/>
              </a:rPr>
              <a:t>Products</a:t>
            </a:r>
            <a:endParaRPr lang="en-US" sz="2400" u="sng" dirty="0">
              <a:solidFill>
                <a:schemeClr val="accent1"/>
              </a:solidFill>
              <a:latin typeface="+mn-lt"/>
            </a:endParaRPr>
          </a:p>
        </p:txBody>
      </p:sp>
      <p:sp>
        <p:nvSpPr>
          <p:cNvPr id="41" name="Rectangle 40"/>
          <p:cNvSpPr/>
          <p:nvPr/>
        </p:nvSpPr>
        <p:spPr>
          <a:xfrm>
            <a:off x="0" y="5532705"/>
            <a:ext cx="12188825" cy="553966"/>
          </a:xfrm>
          <a:prstGeom prst="rect">
            <a:avLst/>
          </a:prstGeom>
        </p:spPr>
        <p:txBody>
          <a:bodyPr wrap="square" lIns="121888" tIns="60944" rIns="121888" bIns="60944">
            <a:spAutoFit/>
          </a:bodyPr>
          <a:lstStyle/>
          <a:p>
            <a:pPr algn="ctr"/>
            <a:r>
              <a:rPr lang="en-US" sz="2800" dirty="0" smtClean="0">
                <a:latin typeface="+mn-lt"/>
              </a:rPr>
              <a:t>Transparent workload portability across Public &amp; Private cloud</a:t>
            </a:r>
          </a:p>
        </p:txBody>
      </p:sp>
      <p:grpSp>
        <p:nvGrpSpPr>
          <p:cNvPr id="15" name="Group 5"/>
          <p:cNvGrpSpPr/>
          <p:nvPr/>
        </p:nvGrpSpPr>
        <p:grpSpPr>
          <a:xfrm>
            <a:off x="5240049" y="2073809"/>
            <a:ext cx="1089551" cy="1233749"/>
            <a:chOff x="5567545" y="1834776"/>
            <a:chExt cx="1230312" cy="1393139"/>
          </a:xfrm>
        </p:grpSpPr>
        <p:pic>
          <p:nvPicPr>
            <p:cNvPr id="58370" name="Picture 2" descr="http://rackerhacker.com/wp-content/uploads/2011/11/openstack-justheo.png"/>
            <p:cNvPicPr>
              <a:picLocks noChangeAspect="1" noChangeArrowheads="1"/>
            </p:cNvPicPr>
            <p:nvPr/>
          </p:nvPicPr>
          <p:blipFill>
            <a:blip r:embed="rId3" cstate="print">
              <a:extLst>
                <a:ext uri="{BEBA8EAE-BF5A-486C-A8C5-ECC9F3942E4B}">
                  <a14:imgProps xmlns:a14="http://schemas.microsoft.com/office/drawing/2010/main" xmlns="">
                    <a14:imgLayer r:embed="rId5">
                      <a14:imgEffect>
                        <a14:sharpenSoften amount="14000"/>
                      </a14:imgEffect>
                      <a14:imgEffect>
                        <a14:brightnessContrast contrast="51000"/>
                      </a14:imgEffect>
                    </a14:imgLayer>
                  </a14:imgProps>
                </a:ext>
              </a:extLst>
            </a:blip>
            <a:srcRect/>
            <a:stretch>
              <a:fillRect/>
            </a:stretch>
          </p:blipFill>
          <p:spPr bwMode="auto">
            <a:xfrm>
              <a:off x="5567545" y="1834776"/>
              <a:ext cx="1197322" cy="1104714"/>
            </a:xfrm>
            <a:prstGeom prst="rect">
              <a:avLst/>
            </a:prstGeom>
            <a:noFill/>
          </p:spPr>
        </p:pic>
        <p:sp>
          <p:nvSpPr>
            <p:cNvPr id="33" name="Rectangle 32"/>
            <p:cNvSpPr/>
            <p:nvPr/>
          </p:nvSpPr>
          <p:spPr>
            <a:xfrm>
              <a:off x="5740471" y="2904604"/>
              <a:ext cx="1057386" cy="323311"/>
            </a:xfrm>
            <a:prstGeom prst="rect">
              <a:avLst/>
            </a:prstGeom>
          </p:spPr>
          <p:txBody>
            <a:bodyPr wrap="none" lIns="91432" tIns="45717" rIns="91432" bIns="45717">
              <a:spAutoFit/>
            </a:bodyPr>
            <a:lstStyle/>
            <a:p>
              <a:r>
                <a:rPr lang="en-US" b="1" i="1" dirty="0" smtClean="0">
                  <a:solidFill>
                    <a:schemeClr val="accent1"/>
                  </a:solidFill>
                  <a:latin typeface="+mn-lt"/>
                </a:rPr>
                <a:t>OpenStack</a:t>
              </a:r>
              <a:endParaRPr lang="en-US" i="1" dirty="0">
                <a:solidFill>
                  <a:schemeClr val="accent1"/>
                </a:solidFill>
                <a:latin typeface="+mn-lt"/>
              </a:endParaRPr>
            </a:p>
          </p:txBody>
        </p:sp>
      </p:grpSp>
      <p:sp>
        <p:nvSpPr>
          <p:cNvPr id="43" name="Title 4"/>
          <p:cNvSpPr txBox="1">
            <a:spLocks/>
          </p:cNvSpPr>
          <p:nvPr/>
        </p:nvSpPr>
        <p:spPr bwMode="auto">
          <a:xfrm>
            <a:off x="605005" y="442365"/>
            <a:ext cx="3983179" cy="5503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a:t>Deployment Choice</a:t>
            </a:r>
          </a:p>
        </p:txBody>
      </p:sp>
      <p:sp>
        <p:nvSpPr>
          <p:cNvPr id="66" name="AutoShape 136"/>
          <p:cNvSpPr>
            <a:spLocks noChangeAspect="1" noChangeArrowheads="1" noTextEdit="1"/>
          </p:cNvSpPr>
          <p:nvPr/>
        </p:nvSpPr>
        <p:spPr bwMode="gray">
          <a:xfrm>
            <a:off x="-323782" y="797756"/>
            <a:ext cx="3262234" cy="19212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pic>
        <p:nvPicPr>
          <p:cNvPr id="34" name="Picture Placeholder 6"/>
          <p:cNvPicPr>
            <a:picLocks noChangeAspect="1"/>
          </p:cNvPicPr>
          <p:nvPr/>
        </p:nvPicPr>
        <p:blipFill rotWithShape="1">
          <a:blip r:embed="rId6" cstate="print">
            <a:extLst>
              <a:ext uri="{28A0092B-C50C-407E-A947-70E740481C1C}">
                <a14:useLocalDpi xmlns:a14="http://schemas.microsoft.com/office/drawing/2010/main" xmlns="" val="0"/>
              </a:ext>
            </a:extLst>
          </a:blip>
          <a:srcRect l="27752" r="26788"/>
          <a:stretch/>
        </p:blipFill>
        <p:spPr>
          <a:xfrm>
            <a:off x="9295124" y="3632597"/>
            <a:ext cx="682752" cy="1338944"/>
          </a:xfrm>
          <a:prstGeom prst="rect">
            <a:avLst/>
          </a:prstGeom>
        </p:spPr>
      </p:pic>
      <p:pic>
        <p:nvPicPr>
          <p:cNvPr id="1026" name="Picture 2"/>
          <p:cNvPicPr preferRelativeResize="0">
            <a:picLocks noChangeAspect="1" noChangeArrowheads="1"/>
          </p:cNvPicPr>
          <p:nvPr/>
        </p:nvPicPr>
        <p:blipFill>
          <a:blip r:embed="rId7" cstate="print"/>
          <a:srcRect/>
          <a:stretch>
            <a:fillRect/>
          </a:stretch>
        </p:blipFill>
        <p:spPr bwMode="auto">
          <a:xfrm>
            <a:off x="1293812" y="3818283"/>
            <a:ext cx="2155738" cy="525117"/>
          </a:xfrm>
          <a:prstGeom prst="rect">
            <a:avLst/>
          </a:prstGeom>
          <a:noFill/>
          <a:ln w="9525">
            <a:noFill/>
            <a:miter lim="800000"/>
            <a:headEnd/>
            <a:tailEnd/>
          </a:ln>
        </p:spPr>
      </p:pic>
      <p:sp>
        <p:nvSpPr>
          <p:cNvPr id="42"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5</a:t>
            </a:fld>
            <a:endParaRPr lang="en-US" sz="850" dirty="0"/>
          </a:p>
        </p:txBody>
      </p:sp>
    </p:spTree>
    <p:extLst>
      <p:ext uri="{BB962C8B-B14F-4D97-AF65-F5344CB8AC3E}">
        <p14:creationId xmlns:p14="http://schemas.microsoft.com/office/powerpoint/2010/main" xmlns="" val="3566570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7">
                                            <p:txEl>
                                              <p:pRg st="0" end="0"/>
                                            </p:txEl>
                                          </p:spTgt>
                                        </p:tgtEl>
                                        <p:attrNameLst>
                                          <p:attrName>style.visibility</p:attrName>
                                        </p:attrNameLst>
                                      </p:cBhvr>
                                      <p:to>
                                        <p:strVal val="visible"/>
                                      </p:to>
                                    </p:set>
                                    <p:animEffect transition="in" filter="wipe(left)">
                                      <p:cBhvr>
                                        <p:cTn id="13" dur="1000"/>
                                        <p:tgtEl>
                                          <p:spTgt spid="27">
                                            <p:txEl>
                                              <p:pRg st="0" end="0"/>
                                            </p:txEl>
                                          </p:spTgt>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7">
                                            <p:txEl>
                                              <p:pRg st="1" end="1"/>
                                            </p:txEl>
                                          </p:spTgt>
                                        </p:tgtEl>
                                        <p:attrNameLst>
                                          <p:attrName>style.visibility</p:attrName>
                                        </p:attrNameLst>
                                      </p:cBhvr>
                                      <p:to>
                                        <p:strVal val="visible"/>
                                      </p:to>
                                    </p:set>
                                    <p:animEffect transition="in" filter="wipe(left)">
                                      <p:cBhvr>
                                        <p:cTn id="17" dur="1000"/>
                                        <p:tgtEl>
                                          <p:spTgt spid="27">
                                            <p:txEl>
                                              <p:pRg st="1" end="1"/>
                                            </p:txEl>
                                          </p:spTgt>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27">
                                            <p:txEl>
                                              <p:pRg st="2" end="2"/>
                                            </p:txEl>
                                          </p:spTgt>
                                        </p:tgtEl>
                                        <p:attrNameLst>
                                          <p:attrName>style.visibility</p:attrName>
                                        </p:attrNameLst>
                                      </p:cBhvr>
                                      <p:to>
                                        <p:strVal val="visible"/>
                                      </p:to>
                                    </p:set>
                                    <p:animEffect transition="in" filter="wipe(left)">
                                      <p:cBhvr>
                                        <p:cTn id="21" dur="1000"/>
                                        <p:tgtEl>
                                          <p:spTgt spid="27">
                                            <p:txEl>
                                              <p:pRg st="2" end="2"/>
                                            </p:txEl>
                                          </p:spTgt>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490118" y="3060408"/>
            <a:ext cx="6867034" cy="1377879"/>
            <a:chOff x="913782" y="2738544"/>
            <a:chExt cx="6443370" cy="1377879"/>
          </a:xfrm>
        </p:grpSpPr>
        <p:cxnSp>
          <p:nvCxnSpPr>
            <p:cNvPr id="147" name="Straight Connector 146"/>
            <p:cNvCxnSpPr/>
            <p:nvPr/>
          </p:nvCxnSpPr>
          <p:spPr>
            <a:xfrm flipV="1">
              <a:off x="913782" y="4114800"/>
              <a:ext cx="6436054" cy="1623"/>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921098" y="2738544"/>
              <a:ext cx="6436054" cy="1623"/>
            </a:xfrm>
            <a:prstGeom prst="line">
              <a:avLst/>
            </a:prstGeom>
            <a:ln w="190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pic>
        <p:nvPicPr>
          <p:cNvPr id="95" name="Picture 5" descr="C:\Users\Paul\Desktop\slide 24 arrow box gradient copy.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69125" y="2064567"/>
            <a:ext cx="5029200" cy="3297237"/>
          </a:xfrm>
          <a:prstGeom prst="rect">
            <a:avLst/>
          </a:prstGeom>
          <a:noFill/>
          <a:extLst>
            <a:ext uri="{909E8E84-426E-40DD-AFC4-6F175D3DCCD1}">
              <a14:hiddenFill xmlns:a14="http://schemas.microsoft.com/office/drawing/2010/main" xmlns="">
                <a:solidFill>
                  <a:srgbClr val="FFFFFF"/>
                </a:solidFill>
              </a14:hiddenFill>
            </a:ext>
          </a:extLst>
        </p:spPr>
      </p:pic>
      <p:sp>
        <p:nvSpPr>
          <p:cNvPr id="78" name="Rectangle 4"/>
          <p:cNvSpPr>
            <a:spLocks noChangeArrowheads="1"/>
          </p:cNvSpPr>
          <p:nvPr/>
        </p:nvSpPr>
        <p:spPr bwMode="auto">
          <a:xfrm>
            <a:off x="592531" y="1180883"/>
            <a:ext cx="6729983" cy="784798"/>
          </a:xfrm>
          <a:prstGeom prst="rect">
            <a:avLst/>
          </a:prstGeom>
          <a:noFill/>
          <a:ln w="9525">
            <a:noFill/>
            <a:miter lim="800000"/>
            <a:headEnd/>
            <a:tailEnd/>
          </a:ln>
        </p:spPr>
        <p:txBody>
          <a:bodyPr wrap="square" lIns="121888" tIns="60944" rIns="121888" bIns="60944">
            <a:spAutoFit/>
          </a:bodyPr>
          <a:lstStyle/>
          <a:p>
            <a:pPr algn="ctr"/>
            <a:r>
              <a:rPr lang="en-US" sz="2400" b="1" dirty="0" smtClean="0">
                <a:solidFill>
                  <a:schemeClr val="accent3"/>
                </a:solidFill>
                <a:latin typeface="+mn-lt"/>
              </a:rPr>
              <a:t>Oracle Cloud Services</a:t>
            </a:r>
          </a:p>
          <a:p>
            <a:pPr algn="ctr"/>
            <a:endParaRPr lang="en-US" sz="1900" dirty="0" smtClean="0">
              <a:solidFill>
                <a:srgbClr val="FF0000"/>
              </a:solidFill>
            </a:endParaRPr>
          </a:p>
        </p:txBody>
      </p:sp>
      <p:sp>
        <p:nvSpPr>
          <p:cNvPr id="182" name="Title 4"/>
          <p:cNvSpPr txBox="1">
            <a:spLocks/>
          </p:cNvSpPr>
          <p:nvPr/>
        </p:nvSpPr>
        <p:spPr bwMode="auto">
          <a:xfrm>
            <a:off x="605004" y="442365"/>
            <a:ext cx="9756607" cy="5503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Subscribe </a:t>
            </a:r>
            <a:r>
              <a:rPr lang="en-US" dirty="0"/>
              <a:t>As </a:t>
            </a:r>
            <a:r>
              <a:rPr lang="en-US" dirty="0" smtClean="0"/>
              <a:t>Services </a:t>
            </a:r>
            <a:r>
              <a:rPr lang="en-US" dirty="0"/>
              <a:t>From Oracle Public Cloud</a:t>
            </a:r>
          </a:p>
        </p:txBody>
      </p:sp>
      <p:grpSp>
        <p:nvGrpSpPr>
          <p:cNvPr id="3" name="Group 46"/>
          <p:cNvGrpSpPr/>
          <p:nvPr/>
        </p:nvGrpSpPr>
        <p:grpSpPr>
          <a:xfrm>
            <a:off x="5775904" y="2171159"/>
            <a:ext cx="853439" cy="785539"/>
            <a:chOff x="9200264" y="1488741"/>
            <a:chExt cx="853439" cy="785539"/>
          </a:xfrm>
        </p:grpSpPr>
        <p:sp>
          <p:nvSpPr>
            <p:cNvPr id="48" name="TextBox 47"/>
            <p:cNvSpPr txBox="1"/>
            <p:nvPr/>
          </p:nvSpPr>
          <p:spPr>
            <a:xfrm>
              <a:off x="9200264" y="1985892"/>
              <a:ext cx="853439"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Big Data</a:t>
              </a:r>
              <a:endParaRPr lang="en-US" sz="1400" b="1" dirty="0">
                <a:solidFill>
                  <a:schemeClr val="accent3"/>
                </a:solidFill>
                <a:latin typeface="+mn-lt"/>
              </a:endParaRPr>
            </a:p>
          </p:txBody>
        </p:sp>
        <p:pic>
          <p:nvPicPr>
            <p:cNvPr id="49" name="Picture 2" descr="C:\Users\Paul\Desktop\SLIDE 10 icons\slide 10 (big data).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268419" y="1488741"/>
              <a:ext cx="718275" cy="49797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 name="Group 49"/>
          <p:cNvGrpSpPr/>
          <p:nvPr/>
        </p:nvGrpSpPr>
        <p:grpSpPr>
          <a:xfrm>
            <a:off x="4286049" y="2078453"/>
            <a:ext cx="1280160" cy="824318"/>
            <a:chOff x="7798189" y="1424171"/>
            <a:chExt cx="1280160" cy="824318"/>
          </a:xfrm>
        </p:grpSpPr>
        <p:sp>
          <p:nvSpPr>
            <p:cNvPr id="51" name="TextBox 50"/>
            <p:cNvSpPr txBox="1"/>
            <p:nvPr/>
          </p:nvSpPr>
          <p:spPr>
            <a:xfrm>
              <a:off x="7798189" y="1960101"/>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Business</a:t>
              </a:r>
              <a:br>
                <a:rPr lang="en-US" sz="1400" b="1" dirty="0" smtClean="0">
                  <a:solidFill>
                    <a:schemeClr val="accent3"/>
                  </a:solidFill>
                  <a:latin typeface="+mn-lt"/>
                </a:rPr>
              </a:br>
              <a:r>
                <a:rPr lang="en-US" sz="1400" b="1" dirty="0" smtClean="0">
                  <a:solidFill>
                    <a:schemeClr val="accent3"/>
                  </a:solidFill>
                  <a:latin typeface="+mn-lt"/>
                </a:rPr>
                <a:t>Intelligence</a:t>
              </a:r>
              <a:endParaRPr lang="en-US" sz="1400" b="1" dirty="0">
                <a:solidFill>
                  <a:schemeClr val="accent3"/>
                </a:solidFill>
                <a:latin typeface="+mn-lt"/>
              </a:endParaRPr>
            </a:p>
          </p:txBody>
        </p:sp>
        <p:pic>
          <p:nvPicPr>
            <p:cNvPr id="52" name="Picture 3" descr="C:\Users\Paul\Desktop\SLIDE 10 icons\slide 10 (biz intel).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199894" y="1424171"/>
              <a:ext cx="483170" cy="46280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 name="Group 52"/>
          <p:cNvGrpSpPr/>
          <p:nvPr/>
        </p:nvGrpSpPr>
        <p:grpSpPr>
          <a:xfrm>
            <a:off x="1899983" y="2052343"/>
            <a:ext cx="1280160" cy="887941"/>
            <a:chOff x="5507499" y="1391027"/>
            <a:chExt cx="1280160" cy="887941"/>
          </a:xfrm>
        </p:grpSpPr>
        <p:sp>
          <p:nvSpPr>
            <p:cNvPr id="54" name="TextBox 53"/>
            <p:cNvSpPr txBox="1"/>
            <p:nvPr/>
          </p:nvSpPr>
          <p:spPr>
            <a:xfrm>
              <a:off x="5507499" y="1990580"/>
              <a:ext cx="1280160" cy="288388"/>
            </a:xfrm>
            <a:prstGeom prst="rect">
              <a:avLst/>
            </a:prstGeom>
            <a:noFill/>
          </p:spPr>
          <p:txBody>
            <a:bodyPr wrap="none" lIns="0" tIns="0" rIns="0" bIns="0" rtlCol="0" anchor="ctr">
              <a:noAutofit/>
            </a:bodyPr>
            <a:lstStyle/>
            <a:p>
              <a:pPr algn="ctr">
                <a:lnSpc>
                  <a:spcPct val="90000"/>
                </a:lnSpc>
              </a:pPr>
              <a:r>
                <a:rPr lang="en-US" sz="1400" b="1" dirty="0" smtClean="0">
                  <a:solidFill>
                    <a:schemeClr val="accent3"/>
                  </a:solidFill>
                  <a:latin typeface="+mn-lt"/>
                </a:rPr>
                <a:t>Documents</a:t>
              </a:r>
              <a:endParaRPr lang="en-US" sz="1400" b="1" dirty="0">
                <a:solidFill>
                  <a:schemeClr val="accent3"/>
                </a:solidFill>
                <a:latin typeface="+mn-lt"/>
              </a:endParaRPr>
            </a:p>
          </p:txBody>
        </p:sp>
        <p:pic>
          <p:nvPicPr>
            <p:cNvPr id="55" name="Picture 4" descr="C:\Users\Paul\Desktop\SLIDE 10 icons\slide 10 (documents).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908604" y="1391027"/>
              <a:ext cx="468359" cy="61830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6" name="Group 55"/>
          <p:cNvGrpSpPr/>
          <p:nvPr/>
        </p:nvGrpSpPr>
        <p:grpSpPr>
          <a:xfrm>
            <a:off x="3051190" y="1858265"/>
            <a:ext cx="1280160" cy="1030436"/>
            <a:chOff x="6616502" y="1253221"/>
            <a:chExt cx="1280160" cy="1030436"/>
          </a:xfrm>
        </p:grpSpPr>
        <p:sp>
          <p:nvSpPr>
            <p:cNvPr id="57" name="TextBox 56"/>
            <p:cNvSpPr txBox="1"/>
            <p:nvPr/>
          </p:nvSpPr>
          <p:spPr>
            <a:xfrm>
              <a:off x="6616502" y="1995269"/>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Social</a:t>
              </a:r>
              <a:br>
                <a:rPr lang="en-US" sz="1400" b="1" dirty="0" smtClean="0">
                  <a:solidFill>
                    <a:schemeClr val="accent3"/>
                  </a:solidFill>
                  <a:latin typeface="+mn-lt"/>
                </a:rPr>
              </a:br>
              <a:r>
                <a:rPr lang="en-US" sz="1400" b="1" dirty="0" smtClean="0">
                  <a:solidFill>
                    <a:schemeClr val="accent3"/>
                  </a:solidFill>
                  <a:latin typeface="+mn-lt"/>
                </a:rPr>
                <a:t>Networking</a:t>
              </a:r>
              <a:endParaRPr lang="en-US" sz="1400" b="1" dirty="0">
                <a:solidFill>
                  <a:schemeClr val="accent3"/>
                </a:solidFill>
                <a:latin typeface="+mn-lt"/>
              </a:endParaRPr>
            </a:p>
          </p:txBody>
        </p:sp>
        <p:pic>
          <p:nvPicPr>
            <p:cNvPr id="58" name="Picture 5" descr="C:\Users\Paul\Desktop\SLIDE 10 icons\slide 10 (social).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18883" y="1253221"/>
              <a:ext cx="768258" cy="68865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7" name="Group 58"/>
          <p:cNvGrpSpPr/>
          <p:nvPr/>
        </p:nvGrpSpPr>
        <p:grpSpPr>
          <a:xfrm>
            <a:off x="795765" y="2149288"/>
            <a:ext cx="1280160" cy="800379"/>
            <a:chOff x="8604738" y="2395335"/>
            <a:chExt cx="1280160" cy="800379"/>
          </a:xfrm>
        </p:grpSpPr>
        <p:sp>
          <p:nvSpPr>
            <p:cNvPr id="60" name="TextBox 59"/>
            <p:cNvSpPr txBox="1"/>
            <p:nvPr/>
          </p:nvSpPr>
          <p:spPr>
            <a:xfrm>
              <a:off x="8604738" y="2907326"/>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Process</a:t>
              </a:r>
              <a:endParaRPr lang="en-US" sz="1400" b="1" dirty="0">
                <a:solidFill>
                  <a:schemeClr val="accent3"/>
                </a:solidFill>
                <a:latin typeface="+mn-lt"/>
              </a:endParaRPr>
            </a:p>
          </p:txBody>
        </p:sp>
        <p:pic>
          <p:nvPicPr>
            <p:cNvPr id="61" name="Picture 6" descr="C:\Users\Paul\Desktop\SLIDE 10 icons\slide 10 (process).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8900388" y="2395335"/>
              <a:ext cx="595305" cy="53870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8" name="Group 64"/>
          <p:cNvGrpSpPr/>
          <p:nvPr/>
        </p:nvGrpSpPr>
        <p:grpSpPr>
          <a:xfrm>
            <a:off x="5011659" y="4658612"/>
            <a:ext cx="1280160" cy="932639"/>
            <a:chOff x="10217832" y="2736688"/>
            <a:chExt cx="1280160" cy="932639"/>
          </a:xfrm>
        </p:grpSpPr>
        <p:sp>
          <p:nvSpPr>
            <p:cNvPr id="66" name="TextBox 65"/>
            <p:cNvSpPr txBox="1"/>
            <p:nvPr/>
          </p:nvSpPr>
          <p:spPr>
            <a:xfrm>
              <a:off x="10217832" y="3380939"/>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Performance</a:t>
              </a:r>
              <a:br>
                <a:rPr lang="en-US" sz="1400" b="1" dirty="0" smtClean="0">
                  <a:solidFill>
                    <a:schemeClr val="accent3"/>
                  </a:solidFill>
                  <a:latin typeface="+mn-lt"/>
                </a:rPr>
              </a:br>
              <a:r>
                <a:rPr lang="en-US" sz="1400" b="1" dirty="0" smtClean="0">
                  <a:solidFill>
                    <a:schemeClr val="accent3"/>
                  </a:solidFill>
                  <a:latin typeface="+mn-lt"/>
                </a:rPr>
                <a:t>Monitoring</a:t>
              </a:r>
              <a:endParaRPr lang="en-US" sz="1400" b="1" dirty="0">
                <a:solidFill>
                  <a:schemeClr val="accent3"/>
                </a:solidFill>
                <a:latin typeface="+mn-lt"/>
              </a:endParaRPr>
            </a:p>
          </p:txBody>
        </p:sp>
        <p:pic>
          <p:nvPicPr>
            <p:cNvPr id="67" name="Picture 8" descr="C:\Users\Paul\Desktop\SLIDE 10 icons\slide 10 (monitoring).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0484180" y="2736688"/>
              <a:ext cx="683102" cy="590541"/>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9" name="Group 67"/>
          <p:cNvGrpSpPr/>
          <p:nvPr/>
        </p:nvGrpSpPr>
        <p:grpSpPr>
          <a:xfrm>
            <a:off x="6382798" y="4658547"/>
            <a:ext cx="937844" cy="902222"/>
            <a:chOff x="10438231" y="3826872"/>
            <a:chExt cx="937844" cy="902222"/>
          </a:xfrm>
        </p:grpSpPr>
        <p:sp>
          <p:nvSpPr>
            <p:cNvPr id="69" name="TextBox 68"/>
            <p:cNvSpPr txBox="1"/>
            <p:nvPr/>
          </p:nvSpPr>
          <p:spPr>
            <a:xfrm>
              <a:off x="10438231" y="4440706"/>
              <a:ext cx="937844"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IT Analytics</a:t>
              </a:r>
              <a:endParaRPr lang="en-US" sz="1400" b="1" dirty="0">
                <a:solidFill>
                  <a:schemeClr val="accent3"/>
                </a:solidFill>
                <a:latin typeface="+mn-lt"/>
              </a:endParaRPr>
            </a:p>
          </p:txBody>
        </p:sp>
        <p:pic>
          <p:nvPicPr>
            <p:cNvPr id="70" name="Picture 9" descr="C:\Users\Paul\Desktop\SLIDE 10 icons\slide 10 (analytics).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0520058" y="3826872"/>
              <a:ext cx="683101" cy="60349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0" name="Group 70"/>
          <p:cNvGrpSpPr/>
          <p:nvPr/>
        </p:nvGrpSpPr>
        <p:grpSpPr>
          <a:xfrm>
            <a:off x="3721742" y="4627273"/>
            <a:ext cx="1280160" cy="931153"/>
            <a:chOff x="7406638" y="3289158"/>
            <a:chExt cx="1280160" cy="931153"/>
          </a:xfrm>
        </p:grpSpPr>
        <p:sp>
          <p:nvSpPr>
            <p:cNvPr id="72" name="TextBox 71"/>
            <p:cNvSpPr txBox="1"/>
            <p:nvPr/>
          </p:nvSpPr>
          <p:spPr>
            <a:xfrm>
              <a:off x="7406638" y="3931923"/>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Identity</a:t>
              </a:r>
              <a:endParaRPr lang="en-US" sz="1400" b="1" dirty="0">
                <a:solidFill>
                  <a:schemeClr val="accent3"/>
                </a:solidFill>
                <a:latin typeface="+mn-lt"/>
              </a:endParaRPr>
            </a:p>
          </p:txBody>
        </p:sp>
        <p:pic>
          <p:nvPicPr>
            <p:cNvPr id="73" name="Picture 10" descr="C:\Users\Paul\Desktop\SLIDE 10 icons\slide 10 (identity).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7719094" y="3289158"/>
              <a:ext cx="784830" cy="69524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1" name="Group 61"/>
          <p:cNvGrpSpPr/>
          <p:nvPr/>
        </p:nvGrpSpPr>
        <p:grpSpPr>
          <a:xfrm>
            <a:off x="5605489" y="3453567"/>
            <a:ext cx="1280160" cy="822239"/>
            <a:chOff x="6241364" y="2359407"/>
            <a:chExt cx="1280160" cy="822239"/>
          </a:xfrm>
        </p:grpSpPr>
        <p:sp>
          <p:nvSpPr>
            <p:cNvPr id="63" name="TextBox 62"/>
            <p:cNvSpPr txBox="1"/>
            <p:nvPr/>
          </p:nvSpPr>
          <p:spPr>
            <a:xfrm>
              <a:off x="6241364" y="2893258"/>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Integration</a:t>
              </a:r>
              <a:endParaRPr lang="en-US" sz="1400" b="1" dirty="0">
                <a:solidFill>
                  <a:schemeClr val="accent3"/>
                </a:solidFill>
                <a:latin typeface="+mn-lt"/>
              </a:endParaRPr>
            </a:p>
          </p:txBody>
        </p:sp>
        <p:pic>
          <p:nvPicPr>
            <p:cNvPr id="64" name="Picture 7" descr="C:\Users\Paul\Desktop\SLIDE 10 icons\slide 10 (integration).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6559825" y="2359407"/>
              <a:ext cx="670970" cy="54217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2" name="Group 73"/>
          <p:cNvGrpSpPr/>
          <p:nvPr/>
        </p:nvGrpSpPr>
        <p:grpSpPr>
          <a:xfrm>
            <a:off x="784613" y="3378811"/>
            <a:ext cx="1280160" cy="885276"/>
            <a:chOff x="5420749" y="4331497"/>
            <a:chExt cx="1280160" cy="885276"/>
          </a:xfrm>
        </p:grpSpPr>
        <p:sp>
          <p:nvSpPr>
            <p:cNvPr id="75" name="TextBox 74"/>
            <p:cNvSpPr txBox="1"/>
            <p:nvPr/>
          </p:nvSpPr>
          <p:spPr>
            <a:xfrm>
              <a:off x="5420749" y="4928385"/>
              <a:ext cx="128016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Database</a:t>
              </a:r>
              <a:endParaRPr lang="en-US" sz="1400" b="1" dirty="0">
                <a:solidFill>
                  <a:schemeClr val="accent3"/>
                </a:solidFill>
                <a:latin typeface="+mn-lt"/>
              </a:endParaRPr>
            </a:p>
          </p:txBody>
        </p:sp>
        <p:pic>
          <p:nvPicPr>
            <p:cNvPr id="76" name="Picture 11" descr="C:\Users\Paul\Desktop\SLIDE 10 icons\slide 10 (database).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5839730" y="4331497"/>
              <a:ext cx="440591" cy="58313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3" name="Group 76"/>
          <p:cNvGrpSpPr/>
          <p:nvPr/>
        </p:nvGrpSpPr>
        <p:grpSpPr>
          <a:xfrm>
            <a:off x="1904491" y="3279437"/>
            <a:ext cx="1219200" cy="1017475"/>
            <a:chOff x="6379697" y="4232123"/>
            <a:chExt cx="1219200" cy="1017475"/>
          </a:xfrm>
        </p:grpSpPr>
        <p:sp>
          <p:nvSpPr>
            <p:cNvPr id="79" name="TextBox 78"/>
            <p:cNvSpPr txBox="1"/>
            <p:nvPr/>
          </p:nvSpPr>
          <p:spPr>
            <a:xfrm>
              <a:off x="6379697" y="4961210"/>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Java</a:t>
              </a:r>
              <a:endParaRPr lang="en-US" sz="1400" b="1" dirty="0">
                <a:solidFill>
                  <a:schemeClr val="accent3"/>
                </a:solidFill>
                <a:latin typeface="+mn-lt"/>
              </a:endParaRPr>
            </a:p>
          </p:txBody>
        </p:sp>
        <p:pic>
          <p:nvPicPr>
            <p:cNvPr id="80" name="Picture 12" descr="C:\Users\Paul\Desktop\SLIDE 10 icons\slide 10 (java).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6710459" y="4232123"/>
              <a:ext cx="540557" cy="731232"/>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4" name="Group 80"/>
          <p:cNvGrpSpPr/>
          <p:nvPr/>
        </p:nvGrpSpPr>
        <p:grpSpPr>
          <a:xfrm>
            <a:off x="3094518" y="3311404"/>
            <a:ext cx="1219200" cy="969096"/>
            <a:chOff x="7291754" y="4264090"/>
            <a:chExt cx="1219200" cy="969096"/>
          </a:xfrm>
        </p:grpSpPr>
        <p:sp>
          <p:nvSpPr>
            <p:cNvPr id="82" name="TextBox 81"/>
            <p:cNvSpPr txBox="1"/>
            <p:nvPr/>
          </p:nvSpPr>
          <p:spPr>
            <a:xfrm>
              <a:off x="7291754" y="4944798"/>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Mobile</a:t>
              </a:r>
              <a:endParaRPr lang="en-US" sz="1400" b="1" dirty="0">
                <a:solidFill>
                  <a:schemeClr val="accent3"/>
                </a:solidFill>
                <a:latin typeface="+mn-lt"/>
              </a:endParaRPr>
            </a:p>
          </p:txBody>
        </p:sp>
        <p:pic>
          <p:nvPicPr>
            <p:cNvPr id="83" name="Picture 13" descr="C:\Users\Paul\Desktop\SLIDE 10 icons\slide 10 (mobile).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7652597" y="4264090"/>
              <a:ext cx="455401" cy="675697"/>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5" name="Group 83"/>
          <p:cNvGrpSpPr/>
          <p:nvPr/>
        </p:nvGrpSpPr>
        <p:grpSpPr>
          <a:xfrm>
            <a:off x="4319712" y="3212299"/>
            <a:ext cx="1219200" cy="1058822"/>
            <a:chOff x="8238978" y="4164985"/>
            <a:chExt cx="1219200" cy="1058822"/>
          </a:xfrm>
        </p:grpSpPr>
        <p:sp>
          <p:nvSpPr>
            <p:cNvPr id="85" name="TextBox 84"/>
            <p:cNvSpPr txBox="1"/>
            <p:nvPr/>
          </p:nvSpPr>
          <p:spPr>
            <a:xfrm>
              <a:off x="8238978" y="4935419"/>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Developer</a:t>
              </a:r>
              <a:endParaRPr lang="en-US" sz="1400" b="1" dirty="0">
                <a:solidFill>
                  <a:schemeClr val="accent3"/>
                </a:solidFill>
                <a:latin typeface="+mn-lt"/>
              </a:endParaRPr>
            </a:p>
          </p:txBody>
        </p:sp>
        <p:pic>
          <p:nvPicPr>
            <p:cNvPr id="86" name="Picture 14" descr="C:\Users\Paul\Desktop\SLIDE 10 icons\slide 10 (developer).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8418889" y="4164985"/>
              <a:ext cx="838605" cy="82379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6" name="Group 86"/>
          <p:cNvGrpSpPr/>
          <p:nvPr/>
        </p:nvGrpSpPr>
        <p:grpSpPr>
          <a:xfrm>
            <a:off x="2663011" y="4865214"/>
            <a:ext cx="1219200" cy="681489"/>
            <a:chOff x="9256542" y="4441499"/>
            <a:chExt cx="1219200" cy="681489"/>
          </a:xfrm>
        </p:grpSpPr>
        <p:sp>
          <p:nvSpPr>
            <p:cNvPr id="94" name="TextBox 93"/>
            <p:cNvSpPr txBox="1"/>
            <p:nvPr/>
          </p:nvSpPr>
          <p:spPr>
            <a:xfrm>
              <a:off x="9256542" y="4834600"/>
              <a:ext cx="1219200"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Messaging</a:t>
              </a:r>
              <a:endParaRPr lang="en-US" sz="1400" b="1" dirty="0">
                <a:solidFill>
                  <a:schemeClr val="accent3"/>
                </a:solidFill>
                <a:latin typeface="+mn-lt"/>
              </a:endParaRPr>
            </a:p>
          </p:txBody>
        </p:sp>
        <p:pic>
          <p:nvPicPr>
            <p:cNvPr id="96" name="Picture 15" descr="C:\Users\Paul\Desktop\SLIDE 10 icons\slide 10 (messaging).png"/>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9454422" y="4441499"/>
              <a:ext cx="725679" cy="390607"/>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7" name="Group 96"/>
          <p:cNvGrpSpPr/>
          <p:nvPr/>
        </p:nvGrpSpPr>
        <p:grpSpPr>
          <a:xfrm>
            <a:off x="385367" y="4640577"/>
            <a:ext cx="937844" cy="924884"/>
            <a:chOff x="6890827" y="5307108"/>
            <a:chExt cx="937844" cy="924884"/>
          </a:xfrm>
        </p:grpSpPr>
        <p:sp>
          <p:nvSpPr>
            <p:cNvPr id="99" name="TextBox 98"/>
            <p:cNvSpPr txBox="1"/>
            <p:nvPr/>
          </p:nvSpPr>
          <p:spPr>
            <a:xfrm>
              <a:off x="6890827" y="5943604"/>
              <a:ext cx="937844"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Compute</a:t>
              </a:r>
              <a:endParaRPr lang="en-US" sz="1400" b="1" dirty="0">
                <a:solidFill>
                  <a:schemeClr val="accent3"/>
                </a:solidFill>
                <a:latin typeface="+mn-lt"/>
              </a:endParaRPr>
            </a:p>
          </p:txBody>
        </p:sp>
        <p:pic>
          <p:nvPicPr>
            <p:cNvPr id="100" name="Picture 16" descr="C:\Users\Paul\Desktop\SLIDE 10 icons\slide 10 (compute).png"/>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6998677" y="5307108"/>
              <a:ext cx="788621" cy="69606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8" name="Group 100"/>
          <p:cNvGrpSpPr/>
          <p:nvPr/>
        </p:nvGrpSpPr>
        <p:grpSpPr>
          <a:xfrm>
            <a:off x="1555419" y="4673876"/>
            <a:ext cx="937844" cy="861104"/>
            <a:chOff x="8126440" y="5396679"/>
            <a:chExt cx="937844" cy="861104"/>
          </a:xfrm>
        </p:grpSpPr>
        <p:sp>
          <p:nvSpPr>
            <p:cNvPr id="102" name="TextBox 101"/>
            <p:cNvSpPr txBox="1"/>
            <p:nvPr/>
          </p:nvSpPr>
          <p:spPr>
            <a:xfrm>
              <a:off x="8126440" y="5969395"/>
              <a:ext cx="937844" cy="288388"/>
            </a:xfrm>
            <a:prstGeom prst="rect">
              <a:avLst/>
            </a:prstGeom>
            <a:noFill/>
          </p:spPr>
          <p:txBody>
            <a:bodyPr wrap="none" lIns="0" tIns="0" rIns="0" bIns="0" rtlCol="0" anchor="ctr">
              <a:noAutofit/>
            </a:bodyPr>
            <a:lstStyle/>
            <a:p>
              <a:pPr algn="ctr">
                <a:lnSpc>
                  <a:spcPts val="1100"/>
                </a:lnSpc>
              </a:pPr>
              <a:r>
                <a:rPr lang="en-US" sz="1400" b="1" dirty="0" smtClean="0">
                  <a:solidFill>
                    <a:schemeClr val="accent3"/>
                  </a:solidFill>
                  <a:latin typeface="+mn-lt"/>
                </a:rPr>
                <a:t>Storage</a:t>
              </a:r>
              <a:endParaRPr lang="en-US" sz="1400" b="1" dirty="0">
                <a:solidFill>
                  <a:schemeClr val="accent3"/>
                </a:solidFill>
                <a:latin typeface="+mn-lt"/>
              </a:endParaRPr>
            </a:p>
          </p:txBody>
        </p:sp>
        <p:pic>
          <p:nvPicPr>
            <p:cNvPr id="103" name="Picture 17" descr="C:\Users\Paul\Desktop\SLIDE 10 icons\slide 10 (storage).png"/>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8242040" y="5396679"/>
              <a:ext cx="718275" cy="59054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04" name="Rectangle 4"/>
          <p:cNvSpPr>
            <a:spLocks noChangeArrowheads="1"/>
          </p:cNvSpPr>
          <p:nvPr/>
        </p:nvSpPr>
        <p:spPr bwMode="auto">
          <a:xfrm>
            <a:off x="7537837" y="2419591"/>
            <a:ext cx="4317558" cy="461663"/>
          </a:xfrm>
          <a:prstGeom prst="rect">
            <a:avLst/>
          </a:prstGeom>
          <a:noFill/>
          <a:ln w="9525">
            <a:noFill/>
            <a:miter lim="800000"/>
            <a:headEnd/>
            <a:tailEnd/>
          </a:ln>
          <a:effectLst/>
        </p:spPr>
        <p:txBody>
          <a:bodyPr wrap="square" lIns="91436" tIns="45719" rIns="91436" bIns="45719">
            <a:spAutoFit/>
          </a:bodyPr>
          <a:lstStyle/>
          <a:p>
            <a:pPr algn="ctr"/>
            <a:r>
              <a:rPr lang="en-US" sz="2400" b="1" dirty="0" smtClean="0">
                <a:solidFill>
                  <a:schemeClr val="accent1"/>
                </a:solidFill>
                <a:latin typeface="+mn-lt"/>
              </a:rPr>
              <a:t>19 Global Data Centers</a:t>
            </a:r>
            <a:endParaRPr lang="en-US" sz="2400" b="1" dirty="0">
              <a:solidFill>
                <a:schemeClr val="accent1"/>
              </a:solidFill>
              <a:latin typeface="+mn-lt"/>
            </a:endParaRPr>
          </a:p>
        </p:txBody>
      </p:sp>
      <p:grpSp>
        <p:nvGrpSpPr>
          <p:cNvPr id="19" name="Group 156"/>
          <p:cNvGrpSpPr>
            <a:grpSpLocks noChangeAspect="1"/>
          </p:cNvGrpSpPr>
          <p:nvPr/>
        </p:nvGrpSpPr>
        <p:grpSpPr>
          <a:xfrm>
            <a:off x="7155503" y="3047764"/>
            <a:ext cx="4612427" cy="2567492"/>
            <a:chOff x="0" y="1130187"/>
            <a:chExt cx="10819834" cy="5731317"/>
          </a:xfrm>
        </p:grpSpPr>
        <p:pic>
          <p:nvPicPr>
            <p:cNvPr id="108" name="Picture 107"/>
            <p:cNvPicPr>
              <a:picLocks noChangeAspect="1"/>
            </p:cNvPicPr>
            <p:nvPr/>
          </p:nvPicPr>
          <p:blipFill rotWithShape="1">
            <a:blip r:embed="rId20" cstate="print">
              <a:extLst>
                <a:ext uri="{28A0092B-C50C-407E-A947-70E740481C1C}">
                  <a14:useLocalDpi xmlns:a14="http://schemas.microsoft.com/office/drawing/2010/main" xmlns="" val="0"/>
                </a:ext>
              </a:extLst>
            </a:blip>
            <a:srcRect t="1" r="11231" b="-1479"/>
            <a:stretch/>
          </p:blipFill>
          <p:spPr>
            <a:xfrm>
              <a:off x="0" y="1130187"/>
              <a:ext cx="10819834" cy="5731317"/>
            </a:xfrm>
            <a:prstGeom prst="rect">
              <a:avLst/>
            </a:prstGeom>
          </p:spPr>
        </p:pic>
        <p:pic>
          <p:nvPicPr>
            <p:cNvPr id="109" name="Picture 108"/>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2653969" y="1703226"/>
              <a:ext cx="170145" cy="413657"/>
            </a:xfrm>
            <a:prstGeom prst="rect">
              <a:avLst/>
            </a:prstGeom>
          </p:spPr>
        </p:pic>
        <p:pic>
          <p:nvPicPr>
            <p:cNvPr id="110" name="Picture 109"/>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982286" y="1986290"/>
              <a:ext cx="170145" cy="413657"/>
            </a:xfrm>
            <a:prstGeom prst="rect">
              <a:avLst/>
            </a:prstGeom>
          </p:spPr>
        </p:pic>
        <p:pic>
          <p:nvPicPr>
            <p:cNvPr id="111" name="Picture 110"/>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5259336" y="1386017"/>
              <a:ext cx="158536" cy="385433"/>
            </a:xfrm>
            <a:prstGeom prst="rect">
              <a:avLst/>
            </a:prstGeom>
          </p:spPr>
        </p:pic>
        <p:pic>
          <p:nvPicPr>
            <p:cNvPr id="112" name="Picture 111"/>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5143690" y="1483045"/>
              <a:ext cx="158536" cy="385433"/>
            </a:xfrm>
            <a:prstGeom prst="rect">
              <a:avLst/>
            </a:prstGeom>
          </p:spPr>
        </p:pic>
        <p:pic>
          <p:nvPicPr>
            <p:cNvPr id="113" name="Picture 112"/>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8537853" y="2904726"/>
              <a:ext cx="158536" cy="385433"/>
            </a:xfrm>
            <a:prstGeom prst="rect">
              <a:avLst/>
            </a:prstGeom>
          </p:spPr>
        </p:pic>
        <p:pic>
          <p:nvPicPr>
            <p:cNvPr id="114" name="Picture 113"/>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10468261" y="3989201"/>
              <a:ext cx="158536" cy="385433"/>
            </a:xfrm>
            <a:prstGeom prst="rect">
              <a:avLst/>
            </a:prstGeom>
          </p:spPr>
        </p:pic>
        <p:pic>
          <p:nvPicPr>
            <p:cNvPr id="115" name="Picture 114"/>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625111" y="1962272"/>
              <a:ext cx="170145" cy="413657"/>
            </a:xfrm>
            <a:prstGeom prst="rect">
              <a:avLst/>
            </a:prstGeom>
          </p:spPr>
        </p:pic>
        <p:pic>
          <p:nvPicPr>
            <p:cNvPr id="116" name="Picture 115"/>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2884047" y="1832658"/>
              <a:ext cx="170145" cy="413657"/>
            </a:xfrm>
            <a:prstGeom prst="rect">
              <a:avLst/>
            </a:prstGeom>
          </p:spPr>
        </p:pic>
        <p:pic>
          <p:nvPicPr>
            <p:cNvPr id="117" name="Picture 116"/>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3101104" y="1501512"/>
              <a:ext cx="170145" cy="413657"/>
            </a:xfrm>
            <a:prstGeom prst="rect">
              <a:avLst/>
            </a:prstGeom>
          </p:spPr>
        </p:pic>
        <p:pic>
          <p:nvPicPr>
            <p:cNvPr id="118" name="Picture 117"/>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2970109" y="1590454"/>
              <a:ext cx="170145" cy="413657"/>
            </a:xfrm>
            <a:prstGeom prst="rect">
              <a:avLst/>
            </a:prstGeom>
          </p:spPr>
        </p:pic>
        <p:pic>
          <p:nvPicPr>
            <p:cNvPr id="119" name="Picture 118"/>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3222799" y="1605322"/>
              <a:ext cx="170145" cy="413657"/>
            </a:xfrm>
            <a:prstGeom prst="rect">
              <a:avLst/>
            </a:prstGeom>
          </p:spPr>
        </p:pic>
        <p:pic>
          <p:nvPicPr>
            <p:cNvPr id="120" name="Picture 119"/>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5312709" y="1588073"/>
              <a:ext cx="158536" cy="385433"/>
            </a:xfrm>
            <a:prstGeom prst="rect">
              <a:avLst/>
            </a:prstGeom>
          </p:spPr>
        </p:pic>
        <p:pic>
          <p:nvPicPr>
            <p:cNvPr id="121" name="Picture 120"/>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5577185" y="1510105"/>
              <a:ext cx="158536" cy="385433"/>
            </a:xfrm>
            <a:prstGeom prst="rect">
              <a:avLst/>
            </a:prstGeom>
          </p:spPr>
        </p:pic>
        <p:pic>
          <p:nvPicPr>
            <p:cNvPr id="122" name="Picture 121"/>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5427804" y="1297857"/>
              <a:ext cx="158536" cy="385433"/>
            </a:xfrm>
            <a:prstGeom prst="rect">
              <a:avLst/>
            </a:prstGeom>
          </p:spPr>
        </p:pic>
        <p:pic>
          <p:nvPicPr>
            <p:cNvPr id="123" name="Picture 122"/>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5433495" y="1604265"/>
              <a:ext cx="158536" cy="385433"/>
            </a:xfrm>
            <a:prstGeom prst="rect">
              <a:avLst/>
            </a:prstGeom>
          </p:spPr>
        </p:pic>
        <p:pic>
          <p:nvPicPr>
            <p:cNvPr id="124" name="Picture 123"/>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9096571" y="1875316"/>
              <a:ext cx="158536" cy="385433"/>
            </a:xfrm>
            <a:prstGeom prst="rect">
              <a:avLst/>
            </a:prstGeom>
          </p:spPr>
        </p:pic>
        <p:pic>
          <p:nvPicPr>
            <p:cNvPr id="125" name="Picture 124"/>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2749596" y="1869825"/>
              <a:ext cx="158536" cy="385433"/>
            </a:xfrm>
            <a:prstGeom prst="rect">
              <a:avLst/>
            </a:prstGeom>
          </p:spPr>
        </p:pic>
        <p:pic>
          <p:nvPicPr>
            <p:cNvPr id="126" name="Picture 125"/>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2984953" y="3073652"/>
              <a:ext cx="170145" cy="413657"/>
            </a:xfrm>
            <a:prstGeom prst="rect">
              <a:avLst/>
            </a:prstGeom>
          </p:spPr>
        </p:pic>
        <p:pic>
          <p:nvPicPr>
            <p:cNvPr id="127" name="Picture 126"/>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5485404" y="1611694"/>
              <a:ext cx="158536" cy="385433"/>
            </a:xfrm>
            <a:prstGeom prst="rect">
              <a:avLst/>
            </a:prstGeom>
          </p:spPr>
        </p:pic>
      </p:grpSp>
      <p:sp>
        <p:nvSpPr>
          <p:cNvPr id="81"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6</a:t>
            </a:fld>
            <a:endParaRPr lang="en-US" sz="850" dirty="0"/>
          </a:p>
        </p:txBody>
      </p:sp>
    </p:spTree>
    <p:extLst>
      <p:ext uri="{BB962C8B-B14F-4D97-AF65-F5344CB8AC3E}">
        <p14:creationId xmlns:p14="http://schemas.microsoft.com/office/powerpoint/2010/main" xmlns="" val="241481371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4"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8"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cxnSp>
        <p:nvCxnSpPr>
          <p:cNvPr id="21" name="Straight Connector 6"/>
          <p:cNvCxnSpPr>
            <a:cxnSpLocks noChangeShapeType="1"/>
          </p:cNvCxnSpPr>
          <p:nvPr/>
        </p:nvCxnSpPr>
        <p:spPr bwMode="auto">
          <a:xfrm>
            <a:off x="6018212" y="1524000"/>
            <a:ext cx="0" cy="4212613"/>
          </a:xfrm>
          <a:prstGeom prst="line">
            <a:avLst/>
          </a:prstGeom>
          <a:noFill/>
          <a:ln w="25400" algn="ctr">
            <a:gradFill>
              <a:gsLst>
                <a:gs pos="0">
                  <a:schemeClr val="bg1">
                    <a:alpha val="0"/>
                  </a:schemeClr>
                </a:gs>
                <a:gs pos="50000">
                  <a:schemeClr val="tx1">
                    <a:lumMod val="75000"/>
                    <a:lumOff val="25000"/>
                  </a:schemeClr>
                </a:gs>
                <a:gs pos="100000">
                  <a:schemeClr val="bg1">
                    <a:alpha val="0"/>
                  </a:schemeClr>
                </a:gs>
              </a:gsLst>
              <a:lin ang="5400000" scaled="0"/>
            </a:gradFill>
            <a:round/>
            <a:headEnd/>
            <a:tailEnd/>
          </a:ln>
          <a:extLst>
            <a:ext uri="{909E8E84-426E-40dd-AFC4-6F175D3DCCD1}">
              <a14:hiddenFill xmlns="" xmlns:a14="http://schemas.microsoft.com/office/drawing/2010/main">
                <a:noFill/>
              </a14:hiddenFill>
            </a:ext>
          </a:extLst>
        </p:spPr>
      </p:cxnSp>
      <p:sp>
        <p:nvSpPr>
          <p:cNvPr id="30" name="Rectangle 29"/>
          <p:cNvSpPr/>
          <p:nvPr/>
        </p:nvSpPr>
        <p:spPr>
          <a:xfrm>
            <a:off x="772903" y="3657600"/>
            <a:ext cx="5308269" cy="2174912"/>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Java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Full-Featured: WebLogic 11g or 12c Instance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Clustering, In-Memory, High Availability, Elastic Load Balancing, Scale Up &amp; Scale Out </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Back Up/Restore, Patching, Application Server Management</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Full portability: On-premise to Cloud</a:t>
            </a:r>
          </a:p>
        </p:txBody>
      </p:sp>
      <p:sp>
        <p:nvSpPr>
          <p:cNvPr id="15" name="TextBox 14"/>
          <p:cNvSpPr txBox="1"/>
          <p:nvPr/>
        </p:nvSpPr>
        <p:spPr>
          <a:xfrm>
            <a:off x="7694612" y="228600"/>
            <a:ext cx="4267200" cy="914400"/>
          </a:xfrm>
          <a:prstGeom prst="rect">
            <a:avLst/>
          </a:prstGeom>
          <a:noFill/>
        </p:spPr>
        <p:txBody>
          <a:bodyPr wrap="none" lIns="0" tIns="0" rIns="0" bIns="0" rtlCol="0">
            <a:noAutofit/>
          </a:bodyPr>
          <a:lstStyle/>
          <a:p>
            <a:pPr>
              <a:lnSpc>
                <a:spcPct val="90000"/>
              </a:lnSpc>
            </a:pPr>
            <a:endParaRPr lang="en-US" dirty="0"/>
          </a:p>
        </p:txBody>
      </p:sp>
      <p:grpSp>
        <p:nvGrpSpPr>
          <p:cNvPr id="2" name="Group 22"/>
          <p:cNvGrpSpPr>
            <a:grpSpLocks noChangeAspect="1"/>
          </p:cNvGrpSpPr>
          <p:nvPr/>
        </p:nvGrpSpPr>
        <p:grpSpPr>
          <a:xfrm>
            <a:off x="2229753" y="1676400"/>
            <a:ext cx="1731059" cy="1718629"/>
            <a:chOff x="709578" y="2105019"/>
            <a:chExt cx="2570624" cy="2552167"/>
          </a:xfrm>
        </p:grpSpPr>
        <p:pic>
          <p:nvPicPr>
            <p:cNvPr id="32" name="Picture 31" descr="Red_Square_Empty.eps"/>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09578" y="2105019"/>
              <a:ext cx="2570624" cy="2552167"/>
            </a:xfrm>
            <a:prstGeom prst="rect">
              <a:avLst/>
            </a:prstGeom>
          </p:spPr>
        </p:pic>
        <p:pic>
          <p:nvPicPr>
            <p:cNvPr id="33"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1217612" y="2315447"/>
              <a:ext cx="1539348" cy="2087932"/>
            </a:xfrm>
            <a:prstGeom prst="rect">
              <a:avLst/>
            </a:prstGeom>
            <a:noFill/>
            <a:ln>
              <a:noFill/>
            </a:ln>
            <a:extLst>
              <a:ext uri="{909E8E84-426E-40dd-AFC4-6F175D3DCCD1}">
                <a14:hiddenFill xmlns="" xmlns:a14="http://schemas.microsoft.com/office/drawing/2010/main">
                  <a:solidFill>
                    <a:srgbClr val="FFFFFF"/>
                  </a:solidFill>
                </a14:hiddenFill>
              </a:ext>
            </a:extLst>
          </p:spPr>
        </p:pic>
      </p:grpSp>
      <p:grpSp>
        <p:nvGrpSpPr>
          <p:cNvPr id="3" name="Group 36"/>
          <p:cNvGrpSpPr>
            <a:grpSpLocks noChangeAspect="1"/>
          </p:cNvGrpSpPr>
          <p:nvPr/>
        </p:nvGrpSpPr>
        <p:grpSpPr>
          <a:xfrm>
            <a:off x="8197623" y="1676401"/>
            <a:ext cx="1782989" cy="2243115"/>
            <a:chOff x="8151812" y="1371600"/>
            <a:chExt cx="2362200" cy="2971800"/>
          </a:xfrm>
        </p:grpSpPr>
        <p:pic>
          <p:nvPicPr>
            <p:cNvPr id="38" name="Picture 2"/>
            <p:cNvPicPr preferRelativeResize="0">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168574" y="1371600"/>
              <a:ext cx="2345438" cy="22867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8151812" y="3657600"/>
              <a:ext cx="2362200" cy="68580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grpSp>
      <p:sp>
        <p:nvSpPr>
          <p:cNvPr id="24" name="Rectangle 23"/>
          <p:cNvSpPr/>
          <p:nvPr/>
        </p:nvSpPr>
        <p:spPr>
          <a:xfrm>
            <a:off x="6666557" y="3657600"/>
            <a:ext cx="5295255" cy="2174912"/>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Java Cloud Service – For SaaS Extension</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Pre-packaged, and pre-configured tools and frameworks needed to extend Oracle SaaS applications</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Dedicated, isolated WebLogic instance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Available in T-shirt sizes - small, medium &amp; large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Platform lifecycle managed by Oracle, Application &amp; Extension lifecycle managed by Customer</a:t>
            </a:r>
          </a:p>
        </p:txBody>
      </p:sp>
      <p:sp>
        <p:nvSpPr>
          <p:cNvPr id="22"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Key Features</a:t>
            </a:r>
            <a:endParaRPr lang="en-US" dirty="0">
              <a:solidFill>
                <a:schemeClr val="tx1"/>
              </a:solidFill>
            </a:endParaRPr>
          </a:p>
        </p:txBody>
      </p:sp>
      <p:sp>
        <p:nvSpPr>
          <p:cNvPr id="23"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Java Cloud Service</a:t>
            </a:r>
            <a:endParaRPr lang="en-US" dirty="0"/>
          </a:p>
        </p:txBody>
      </p:sp>
      <p:sp>
        <p:nvSpPr>
          <p:cNvPr id="17"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7</a:t>
            </a:fld>
            <a:endParaRPr lang="en-US" sz="850" dirty="0"/>
          </a:p>
        </p:txBody>
      </p:sp>
    </p:spTree>
    <p:extLst>
      <p:ext uri="{BB962C8B-B14F-4D97-AF65-F5344CB8AC3E}">
        <p14:creationId xmlns="" xmlns:p14="http://schemas.microsoft.com/office/powerpoint/2010/main" val="39317914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09178" y="2951780"/>
            <a:ext cx="1097280" cy="1380213"/>
            <a:chOff x="3082998" y="2315487"/>
            <a:chExt cx="1097280" cy="1380213"/>
          </a:xfrm>
        </p:grpSpPr>
        <p:sp>
          <p:nvSpPr>
            <p:cNvPr id="9" name="TextBox 8"/>
            <p:cNvSpPr txBox="1"/>
            <p:nvPr/>
          </p:nvSpPr>
          <p:spPr>
            <a:xfrm>
              <a:off x="3223968" y="3467100"/>
              <a:ext cx="815340" cy="228600"/>
            </a:xfrm>
            <a:prstGeom prst="rect">
              <a:avLst/>
            </a:prstGeom>
            <a:noFill/>
          </p:spPr>
          <p:txBody>
            <a:bodyPr wrap="none" lIns="0" tIns="0" rIns="0" bIns="0" rtlCol="0">
              <a:noAutofit/>
            </a:bodyPr>
            <a:lstStyle/>
            <a:p>
              <a:pPr algn="ctr">
                <a:lnSpc>
                  <a:spcPct val="90000"/>
                </a:lnSpc>
              </a:pPr>
              <a:r>
                <a:rPr lang="en-US" dirty="0" smtClean="0"/>
                <a:t>Storage</a:t>
              </a:r>
            </a:p>
            <a:p>
              <a:pPr algn="ctr">
                <a:lnSpc>
                  <a:spcPct val="90000"/>
                </a:lnSpc>
              </a:pPr>
              <a:r>
                <a:rPr lang="en-US" sz="1400" i="1" dirty="0"/>
                <a:t>(Required)</a:t>
              </a:r>
              <a:endParaRPr lang="en-US" sz="1400" dirty="0" smtClean="0"/>
            </a:p>
          </p:txBody>
        </p:sp>
        <p:pic>
          <p:nvPicPr>
            <p:cNvPr id="12" name="2E4066AD-FB6E-4D16-94E1-B865B7120F06" descr="3A6F5997-FA48-46A3-BCA8-F2D6847FE248@gateway"/>
            <p:cNvPicPr>
              <a:picLocks noChangeAspect="1" noChangeArrowheads="1"/>
            </p:cNvPicPr>
            <p:nvPr/>
          </p:nvPicPr>
          <p:blipFill>
            <a:blip r:embed="rId3" cstate="print"/>
            <a:srcRect/>
            <a:stretch>
              <a:fillRect/>
            </a:stretch>
          </p:blipFill>
          <p:spPr bwMode="auto">
            <a:xfrm>
              <a:off x="3082998" y="2315487"/>
              <a:ext cx="1097280" cy="1097280"/>
            </a:xfrm>
            <a:prstGeom prst="rect">
              <a:avLst/>
            </a:prstGeom>
            <a:noFill/>
            <a:ln w="9525">
              <a:noFill/>
              <a:miter lim="800000"/>
              <a:headEnd/>
              <a:tailEnd/>
            </a:ln>
          </p:spPr>
        </p:pic>
      </p:grpSp>
      <p:grpSp>
        <p:nvGrpSpPr>
          <p:cNvPr id="3" name="Group 2"/>
          <p:cNvGrpSpPr/>
          <p:nvPr/>
        </p:nvGrpSpPr>
        <p:grpSpPr>
          <a:xfrm>
            <a:off x="3094177" y="4785527"/>
            <a:ext cx="1097280" cy="1386673"/>
            <a:chOff x="3178174" y="4826111"/>
            <a:chExt cx="1097280" cy="1386673"/>
          </a:xfrm>
        </p:grpSpPr>
        <p:sp>
          <p:nvSpPr>
            <p:cNvPr id="8" name="TextBox 7"/>
            <p:cNvSpPr txBox="1"/>
            <p:nvPr/>
          </p:nvSpPr>
          <p:spPr>
            <a:xfrm>
              <a:off x="3243102" y="5977310"/>
              <a:ext cx="967423" cy="235474"/>
            </a:xfrm>
            <a:prstGeom prst="rect">
              <a:avLst/>
            </a:prstGeom>
            <a:noFill/>
          </p:spPr>
          <p:txBody>
            <a:bodyPr wrap="none" lIns="0" tIns="0" rIns="0" bIns="0" rtlCol="0">
              <a:noAutofit/>
            </a:bodyPr>
            <a:lstStyle/>
            <a:p>
              <a:pPr algn="ctr">
                <a:lnSpc>
                  <a:spcPct val="90000"/>
                </a:lnSpc>
              </a:pPr>
              <a:r>
                <a:rPr lang="en-US" dirty="0" smtClean="0"/>
                <a:t>Database</a:t>
              </a:r>
            </a:p>
            <a:p>
              <a:pPr algn="ctr">
                <a:lnSpc>
                  <a:spcPct val="90000"/>
                </a:lnSpc>
              </a:pPr>
              <a:r>
                <a:rPr lang="en-US" sz="1400" i="1" dirty="0"/>
                <a:t>(Required)</a:t>
              </a:r>
              <a:endParaRPr lang="en-US" sz="1400" dirty="0"/>
            </a:p>
          </p:txBody>
        </p:sp>
        <p:pic>
          <p:nvPicPr>
            <p:cNvPr id="2050"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178174" y="4826111"/>
              <a:ext cx="1097280" cy="10972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4" name="Group 13"/>
          <p:cNvGrpSpPr/>
          <p:nvPr/>
        </p:nvGrpSpPr>
        <p:grpSpPr>
          <a:xfrm>
            <a:off x="8601392" y="1566490"/>
            <a:ext cx="1097280" cy="1354868"/>
            <a:chOff x="8285162" y="2845077"/>
            <a:chExt cx="1097280" cy="1354868"/>
          </a:xfrm>
        </p:grpSpPr>
        <p:sp>
          <p:nvSpPr>
            <p:cNvPr id="11" name="TextBox 10"/>
            <p:cNvSpPr txBox="1"/>
            <p:nvPr/>
          </p:nvSpPr>
          <p:spPr>
            <a:xfrm>
              <a:off x="8338502" y="3971345"/>
              <a:ext cx="990600" cy="228600"/>
            </a:xfrm>
            <a:prstGeom prst="rect">
              <a:avLst/>
            </a:prstGeom>
            <a:noFill/>
          </p:spPr>
          <p:txBody>
            <a:bodyPr wrap="none" lIns="0" tIns="0" rIns="0" bIns="0" rtlCol="0">
              <a:noAutofit/>
            </a:bodyPr>
            <a:lstStyle/>
            <a:p>
              <a:pPr algn="ctr">
                <a:lnSpc>
                  <a:spcPct val="90000"/>
                </a:lnSpc>
              </a:pPr>
              <a:r>
                <a:rPr lang="en-US" dirty="0" smtClean="0"/>
                <a:t>Developer</a:t>
              </a:r>
              <a:endParaRPr lang="en-US" dirty="0"/>
            </a:p>
          </p:txBody>
        </p:sp>
        <p:pic>
          <p:nvPicPr>
            <p:cNvPr id="2051" name="Picture 3"/>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285162" y="2845077"/>
              <a:ext cx="1097280" cy="10876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5" name="Group 14"/>
          <p:cNvGrpSpPr/>
          <p:nvPr/>
        </p:nvGrpSpPr>
        <p:grpSpPr>
          <a:xfrm>
            <a:off x="8654732" y="4785527"/>
            <a:ext cx="1097280" cy="1368370"/>
            <a:chOff x="7949919" y="4956147"/>
            <a:chExt cx="1097280" cy="1368370"/>
          </a:xfrm>
        </p:grpSpPr>
        <p:sp>
          <p:nvSpPr>
            <p:cNvPr id="10" name="TextBox 9"/>
            <p:cNvSpPr txBox="1"/>
            <p:nvPr/>
          </p:nvSpPr>
          <p:spPr>
            <a:xfrm>
              <a:off x="8038520" y="6095917"/>
              <a:ext cx="920078" cy="228600"/>
            </a:xfrm>
            <a:prstGeom prst="rect">
              <a:avLst/>
            </a:prstGeom>
            <a:noFill/>
          </p:spPr>
          <p:txBody>
            <a:bodyPr wrap="none" lIns="0" tIns="0" rIns="0" bIns="0" rtlCol="0">
              <a:noAutofit/>
            </a:bodyPr>
            <a:lstStyle/>
            <a:p>
              <a:pPr algn="ctr">
                <a:lnSpc>
                  <a:spcPct val="90000"/>
                </a:lnSpc>
              </a:pPr>
              <a:r>
                <a:rPr lang="en-US" dirty="0" smtClean="0"/>
                <a:t>Messaging</a:t>
              </a:r>
              <a:endParaRPr lang="en-US" dirty="0"/>
            </a:p>
          </p:txBody>
        </p:sp>
        <p:pic>
          <p:nvPicPr>
            <p:cNvPr id="2052" name="Picture 4"/>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949919" y="4956147"/>
              <a:ext cx="1097280" cy="10972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6" name="Group 12"/>
          <p:cNvGrpSpPr/>
          <p:nvPr/>
        </p:nvGrpSpPr>
        <p:grpSpPr>
          <a:xfrm>
            <a:off x="3589477" y="1566490"/>
            <a:ext cx="1097280" cy="1370111"/>
            <a:chOff x="5629592" y="1371600"/>
            <a:chExt cx="1097280" cy="1370111"/>
          </a:xfrm>
        </p:grpSpPr>
        <p:pic>
          <p:nvPicPr>
            <p:cNvPr id="19" name="2B85B347-FD0B-427B-BAD9-DDB95B736A14" descr="226B46CB-48B2-4D89-B92D-634214C8DD09@gateway"/>
            <p:cNvPicPr>
              <a:picLocks noChangeAspect="1" noChangeArrowheads="1"/>
            </p:cNvPicPr>
            <p:nvPr/>
          </p:nvPicPr>
          <p:blipFill>
            <a:blip r:embed="rId7" cstate="print"/>
            <a:srcRect/>
            <a:stretch>
              <a:fillRect/>
            </a:stretch>
          </p:blipFill>
          <p:spPr bwMode="auto">
            <a:xfrm>
              <a:off x="5629592" y="1371600"/>
              <a:ext cx="1097280" cy="1097280"/>
            </a:xfrm>
            <a:prstGeom prst="rect">
              <a:avLst/>
            </a:prstGeom>
            <a:noFill/>
            <a:ln w="9525">
              <a:noFill/>
              <a:miter lim="800000"/>
              <a:headEnd/>
              <a:tailEnd/>
            </a:ln>
          </p:spPr>
        </p:pic>
        <p:sp>
          <p:nvSpPr>
            <p:cNvPr id="20" name="TextBox 19"/>
            <p:cNvSpPr txBox="1"/>
            <p:nvPr/>
          </p:nvSpPr>
          <p:spPr>
            <a:xfrm>
              <a:off x="5682932" y="2513111"/>
              <a:ext cx="990600" cy="228600"/>
            </a:xfrm>
            <a:prstGeom prst="rect">
              <a:avLst/>
            </a:prstGeom>
            <a:noFill/>
          </p:spPr>
          <p:txBody>
            <a:bodyPr wrap="none" lIns="0" tIns="0" rIns="0" bIns="0" rtlCol="0">
              <a:noAutofit/>
            </a:bodyPr>
            <a:lstStyle/>
            <a:p>
              <a:pPr algn="ctr">
                <a:lnSpc>
                  <a:spcPct val="90000"/>
                </a:lnSpc>
              </a:pPr>
              <a:r>
                <a:rPr lang="en-US" dirty="0" smtClean="0"/>
                <a:t>Compute</a:t>
              </a:r>
            </a:p>
            <a:p>
              <a:pPr algn="ctr">
                <a:lnSpc>
                  <a:spcPct val="90000"/>
                </a:lnSpc>
              </a:pPr>
              <a:r>
                <a:rPr lang="en-US" sz="1400" i="1" dirty="0" smtClean="0"/>
                <a:t>(Required)</a:t>
              </a:r>
              <a:endParaRPr lang="en-US" sz="1600" i="1" dirty="0"/>
            </a:p>
          </p:txBody>
        </p:sp>
      </p:grpSp>
      <p:cxnSp>
        <p:nvCxnSpPr>
          <p:cNvPr id="7" name="Curved Connector 6"/>
          <p:cNvCxnSpPr/>
          <p:nvPr/>
        </p:nvCxnSpPr>
        <p:spPr>
          <a:xfrm rot="10800000">
            <a:off x="4723938" y="2328491"/>
            <a:ext cx="1410483" cy="1150545"/>
          </a:xfrm>
          <a:prstGeom prst="curvedConnector3">
            <a:avLst>
              <a:gd name="adj1" fmla="val 50000"/>
            </a:avLst>
          </a:prstGeom>
          <a:ln w="12700">
            <a:tailEnd type="arrow"/>
          </a:ln>
        </p:spPr>
        <p:style>
          <a:lnRef idx="1">
            <a:schemeClr val="accent4"/>
          </a:lnRef>
          <a:fillRef idx="0">
            <a:schemeClr val="accent4"/>
          </a:fillRef>
          <a:effectRef idx="0">
            <a:schemeClr val="accent4"/>
          </a:effectRef>
          <a:fontRef idx="minor">
            <a:schemeClr val="tx1"/>
          </a:fontRef>
        </p:style>
      </p:cxnSp>
      <p:sp>
        <p:nvSpPr>
          <p:cNvPr id="25" name="TextBox 24"/>
          <p:cNvSpPr txBox="1"/>
          <p:nvPr/>
        </p:nvSpPr>
        <p:spPr>
          <a:xfrm>
            <a:off x="5123096" y="2817829"/>
            <a:ext cx="320516" cy="241022"/>
          </a:xfrm>
          <a:prstGeom prst="rect">
            <a:avLst/>
          </a:prstGeom>
          <a:noFill/>
        </p:spPr>
        <p:txBody>
          <a:bodyPr wrap="none" lIns="0" tIns="0" rIns="0" bIns="0" rtlCol="0">
            <a:noAutofit/>
          </a:bodyPr>
          <a:lstStyle/>
          <a:p>
            <a:pPr>
              <a:lnSpc>
                <a:spcPct val="90000"/>
              </a:lnSpc>
            </a:pPr>
            <a:r>
              <a:rPr lang="en-US" sz="1400" dirty="0" smtClean="0"/>
              <a:t>run</a:t>
            </a:r>
            <a:endParaRPr lang="en-US" sz="1400" dirty="0"/>
          </a:p>
        </p:txBody>
      </p:sp>
      <p:cxnSp>
        <p:nvCxnSpPr>
          <p:cNvPr id="29" name="Curved Connector 28"/>
          <p:cNvCxnSpPr>
            <a:endCxn id="2051" idx="1"/>
          </p:cNvCxnSpPr>
          <p:nvPr/>
        </p:nvCxnSpPr>
        <p:spPr>
          <a:xfrm flipV="1">
            <a:off x="7077392" y="2110327"/>
            <a:ext cx="1524000" cy="1368710"/>
          </a:xfrm>
          <a:prstGeom prst="curvedConnector3">
            <a:avLst>
              <a:gd name="adj1" fmla="val 50000"/>
            </a:avLst>
          </a:prstGeom>
          <a:ln w="12700">
            <a:tailEnd type="arrow"/>
          </a:ln>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7770812" y="3035578"/>
            <a:ext cx="641033" cy="241022"/>
          </a:xfrm>
          <a:prstGeom prst="rect">
            <a:avLst/>
          </a:prstGeom>
          <a:noFill/>
        </p:spPr>
        <p:txBody>
          <a:bodyPr wrap="none" lIns="0" tIns="0" rIns="0" bIns="0" rtlCol="0">
            <a:noAutofit/>
          </a:bodyPr>
          <a:lstStyle/>
          <a:p>
            <a:pPr>
              <a:lnSpc>
                <a:spcPct val="90000"/>
              </a:lnSpc>
            </a:pPr>
            <a:r>
              <a:rPr lang="en-US" sz="1400" dirty="0"/>
              <a:t>b</a:t>
            </a:r>
            <a:r>
              <a:rPr lang="en-US" sz="1400" dirty="0" smtClean="0"/>
              <a:t>uild, deploy</a:t>
            </a:r>
            <a:endParaRPr lang="en-US" sz="1400" dirty="0"/>
          </a:p>
        </p:txBody>
      </p:sp>
      <p:cxnSp>
        <p:nvCxnSpPr>
          <p:cNvPr id="33" name="Curved Connector 32"/>
          <p:cNvCxnSpPr/>
          <p:nvPr/>
        </p:nvCxnSpPr>
        <p:spPr>
          <a:xfrm rot="10800000">
            <a:off x="7325093" y="4572000"/>
            <a:ext cx="1289685" cy="1123950"/>
          </a:xfrm>
          <a:prstGeom prst="curvedConnector3">
            <a:avLst>
              <a:gd name="adj1" fmla="val 50000"/>
            </a:avLst>
          </a:prstGeom>
          <a:ln w="12700">
            <a:tailEnd type="arrow"/>
          </a:ln>
        </p:spPr>
        <p:style>
          <a:lnRef idx="1">
            <a:schemeClr val="accent4"/>
          </a:lnRef>
          <a:fillRef idx="0">
            <a:schemeClr val="accent4"/>
          </a:fillRef>
          <a:effectRef idx="0">
            <a:schemeClr val="accent4"/>
          </a:effectRef>
          <a:fontRef idx="minor">
            <a:schemeClr val="tx1"/>
          </a:fontRef>
        </p:style>
      </p:cxnSp>
      <p:sp>
        <p:nvSpPr>
          <p:cNvPr id="36" name="TextBox 35"/>
          <p:cNvSpPr txBox="1"/>
          <p:nvPr/>
        </p:nvSpPr>
        <p:spPr>
          <a:xfrm>
            <a:off x="7377111" y="5293874"/>
            <a:ext cx="656959" cy="241022"/>
          </a:xfrm>
          <a:prstGeom prst="rect">
            <a:avLst/>
          </a:prstGeom>
          <a:noFill/>
        </p:spPr>
        <p:txBody>
          <a:bodyPr wrap="none" lIns="0" tIns="0" rIns="0" bIns="0" rtlCol="0">
            <a:noAutofit/>
          </a:bodyPr>
          <a:lstStyle/>
          <a:p>
            <a:pPr>
              <a:lnSpc>
                <a:spcPct val="90000"/>
              </a:lnSpc>
            </a:pPr>
            <a:r>
              <a:rPr lang="en-US" sz="1400" dirty="0" smtClean="0"/>
              <a:t>connect</a:t>
            </a:r>
            <a:endParaRPr lang="en-US" sz="1400" dirty="0"/>
          </a:p>
        </p:txBody>
      </p:sp>
      <p:cxnSp>
        <p:nvCxnSpPr>
          <p:cNvPr id="56" name="Curved Connector 55"/>
          <p:cNvCxnSpPr>
            <a:endCxn id="2050" idx="3"/>
          </p:cNvCxnSpPr>
          <p:nvPr/>
        </p:nvCxnSpPr>
        <p:spPr>
          <a:xfrm rot="10800000" flipV="1">
            <a:off x="4191457" y="4633537"/>
            <a:ext cx="1600064" cy="700629"/>
          </a:xfrm>
          <a:prstGeom prst="curvedConnector3">
            <a:avLst>
              <a:gd name="adj1" fmla="val 50000"/>
            </a:avLst>
          </a:prstGeom>
          <a:ln w="12700">
            <a:tailEnd type="arrow"/>
          </a:ln>
        </p:spPr>
        <p:style>
          <a:lnRef idx="1">
            <a:schemeClr val="accent4"/>
          </a:lnRef>
          <a:fillRef idx="0">
            <a:schemeClr val="accent4"/>
          </a:fillRef>
          <a:effectRef idx="0">
            <a:schemeClr val="accent4"/>
          </a:effectRef>
          <a:fontRef idx="minor">
            <a:schemeClr val="tx1"/>
          </a:fontRef>
        </p:style>
      </p:cxnSp>
      <p:sp>
        <p:nvSpPr>
          <p:cNvPr id="58" name="TextBox 57"/>
          <p:cNvSpPr txBox="1"/>
          <p:nvPr/>
        </p:nvSpPr>
        <p:spPr>
          <a:xfrm>
            <a:off x="4723937" y="5213657"/>
            <a:ext cx="641033" cy="241022"/>
          </a:xfrm>
          <a:prstGeom prst="rect">
            <a:avLst/>
          </a:prstGeom>
          <a:noFill/>
        </p:spPr>
        <p:txBody>
          <a:bodyPr wrap="none" lIns="0" tIns="0" rIns="0" bIns="0" rtlCol="0">
            <a:noAutofit/>
          </a:bodyPr>
          <a:lstStyle/>
          <a:p>
            <a:pPr>
              <a:lnSpc>
                <a:spcPct val="90000"/>
              </a:lnSpc>
            </a:pPr>
            <a:r>
              <a:rPr lang="en-US" sz="1400" dirty="0" smtClean="0"/>
              <a:t>persist </a:t>
            </a:r>
            <a:r>
              <a:rPr lang="en-US" sz="1400" dirty="0"/>
              <a:t>data </a:t>
            </a:r>
          </a:p>
        </p:txBody>
      </p:sp>
      <p:sp>
        <p:nvSpPr>
          <p:cNvPr id="59" name="TextBox 58"/>
          <p:cNvSpPr txBox="1"/>
          <p:nvPr/>
        </p:nvSpPr>
        <p:spPr>
          <a:xfrm>
            <a:off x="3343409" y="3711944"/>
            <a:ext cx="938214" cy="241022"/>
          </a:xfrm>
          <a:prstGeom prst="rect">
            <a:avLst/>
          </a:prstGeom>
          <a:noFill/>
        </p:spPr>
        <p:txBody>
          <a:bodyPr wrap="none" lIns="0" tIns="0" rIns="0" bIns="0" rtlCol="0">
            <a:noAutofit/>
          </a:bodyPr>
          <a:lstStyle/>
          <a:p>
            <a:pPr>
              <a:lnSpc>
                <a:spcPct val="90000"/>
              </a:lnSpc>
            </a:pPr>
            <a:r>
              <a:rPr lang="en-US" sz="1400" dirty="0" smtClean="0"/>
              <a:t>persist files, </a:t>
            </a:r>
          </a:p>
          <a:p>
            <a:pPr>
              <a:lnSpc>
                <a:spcPct val="90000"/>
              </a:lnSpc>
            </a:pPr>
            <a:r>
              <a:rPr lang="en-US" sz="1400" dirty="0" smtClean="0"/>
              <a:t>backups</a:t>
            </a:r>
            <a:endParaRPr lang="en-US" sz="1400" dirty="0"/>
          </a:p>
        </p:txBody>
      </p:sp>
      <p:cxnSp>
        <p:nvCxnSpPr>
          <p:cNvPr id="60" name="Curved Connector 59"/>
          <p:cNvCxnSpPr>
            <a:endCxn id="12" idx="3"/>
          </p:cNvCxnSpPr>
          <p:nvPr/>
        </p:nvCxnSpPr>
        <p:spPr>
          <a:xfrm rot="10800000">
            <a:off x="3006459" y="3500421"/>
            <a:ext cx="2785063" cy="831573"/>
          </a:xfrm>
          <a:prstGeom prst="curvedConnector3">
            <a:avLst>
              <a:gd name="adj1" fmla="val 50000"/>
            </a:avLst>
          </a:prstGeom>
          <a:ln w="12700">
            <a:tailEnd type="arrow"/>
          </a:ln>
        </p:spPr>
        <p:style>
          <a:lnRef idx="1">
            <a:schemeClr val="accent4"/>
          </a:lnRef>
          <a:fillRef idx="0">
            <a:schemeClr val="accent4"/>
          </a:fillRef>
          <a:effectRef idx="0">
            <a:schemeClr val="accent4"/>
          </a:effectRef>
          <a:fontRef idx="minor">
            <a:schemeClr val="tx1"/>
          </a:fontRef>
        </p:style>
      </p:cxnSp>
      <p:grpSp>
        <p:nvGrpSpPr>
          <p:cNvPr id="13" name="Group 22"/>
          <p:cNvGrpSpPr>
            <a:grpSpLocks noChangeAspect="1"/>
          </p:cNvGrpSpPr>
          <p:nvPr/>
        </p:nvGrpSpPr>
        <p:grpSpPr>
          <a:xfrm>
            <a:off x="5795378" y="3356952"/>
            <a:ext cx="1454089" cy="1443648"/>
            <a:chOff x="709578" y="2105019"/>
            <a:chExt cx="2570624" cy="2552167"/>
          </a:xfrm>
        </p:grpSpPr>
        <p:pic>
          <p:nvPicPr>
            <p:cNvPr id="38" name="Picture 37" descr="Red_Square_Empty.eps"/>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709578" y="2105019"/>
              <a:ext cx="2570624" cy="2552167"/>
            </a:xfrm>
            <a:prstGeom prst="rect">
              <a:avLst/>
            </a:prstGeom>
          </p:spPr>
        </p:pic>
        <p:pic>
          <p:nvPicPr>
            <p:cNvPr id="39" name="Picture 4"/>
            <p:cNvPicPr>
              <a:picLocks noChangeAspect="1" noChangeArrowheads="1"/>
            </p:cNvPicPr>
            <p:nvPr/>
          </p:nvPicPr>
          <p:blipFill>
            <a:blip r:embed="rId9" cstate="print">
              <a:extLst>
                <a:ext uri="{28A0092B-C50C-407E-A947-70E740481C1C}">
                  <a14:useLocalDpi xmlns="" xmlns:a14="http://schemas.microsoft.com/office/drawing/2010/main" val="0"/>
                </a:ext>
              </a:extLst>
            </a:blip>
            <a:stretch>
              <a:fillRect/>
            </a:stretch>
          </p:blipFill>
          <p:spPr bwMode="auto">
            <a:xfrm>
              <a:off x="1217612" y="2315447"/>
              <a:ext cx="1539348" cy="2087932"/>
            </a:xfrm>
            <a:prstGeom prst="rect">
              <a:avLst/>
            </a:prstGeom>
            <a:noFill/>
            <a:ln>
              <a:noFill/>
            </a:ln>
            <a:extLst>
              <a:ext uri="{909E8E84-426E-40dd-AFC4-6F175D3DCCD1}">
                <a14:hiddenFill xmlns="" xmlns:a14="http://schemas.microsoft.com/office/drawing/2010/main">
                  <a:solidFill>
                    <a:srgbClr val="FFFFFF"/>
                  </a:solidFill>
                </a14:hiddenFill>
              </a:ext>
            </a:extLst>
          </p:spPr>
        </p:pic>
      </p:grpSp>
      <p:sp>
        <p:nvSpPr>
          <p:cNvPr id="41"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Integration With Other Services</a:t>
            </a:r>
          </a:p>
        </p:txBody>
      </p:sp>
      <p:sp>
        <p:nvSpPr>
          <p:cNvPr id="42"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Java Cloud Service</a:t>
            </a:r>
            <a:endParaRPr lang="en-US" dirty="0"/>
          </a:p>
        </p:txBody>
      </p:sp>
      <p:sp>
        <p:nvSpPr>
          <p:cNvPr id="35"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8</a:t>
            </a:fld>
            <a:endParaRPr lang="en-US" sz="850" dirty="0"/>
          </a:p>
        </p:txBody>
      </p:sp>
    </p:spTree>
    <p:extLst>
      <p:ext uri="{BB962C8B-B14F-4D97-AF65-F5344CB8AC3E}">
        <p14:creationId xmlns="" xmlns:p14="http://schemas.microsoft.com/office/powerpoint/2010/main" val="275726439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AutoShape 2"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4" name="AutoShape 4" descr="data:image/jpeg;base64,/9j/4AAQSkZJRgABAQAAAQABAAD/2wCEAAkGBhAQEBASEhQQFBIUFRIYFBASDxQSEhITFBIXFRcUFRMYHCYeFxojGRUSHy8gIycpLCwsFR4xNTAqNSYrLCkBCQoKDgwOGg8PGiwlHyQ1KSwqMC0sLyopKSovLDEsLCwuLyksKiwtLyw0LCksLiwsLSwsLCwpLCwsLCwsLCksLP/AABEIAOEA4QMBIgACEQEDEQH/xAAbAAEAAgMBAQAAAAAAAAAAAAAABQYBBAcCA//EAEkQAAEDAgIFCAYEDAQHAAAAAAEAAgMEEQUSBgchMUETIlFhcYGRsTJCYnKhsjNDksEUFyM0RFJTc4KTwtE1VKLSFiQldIPi8P/EABoBAQADAQEBAAAAAAAAAAAAAAACAwQFAQb/xAA0EQACAgEBBAcHBAIDAAAAAAAAAQIDBBESITGRBRMyQVGBoRQiYXGx4fA0QsHRUmIzU4L/2gAMAwEAAhEDEQA/AO4oiIAiIgCIiAIiIAiIgCIiAIiIAvEjbgjpFvFe18KypEcb3u2BjS4nqAunA9SbeiInQ7FTUU/ON3xOdG89JYdju8WU6qJqqcXR1TjudKD3ltz5hXtV1PWKZqzalVfKCCIisMgREQBERAEREAREQBERAEREAREQBERAEREAREQBERAERYKAyuf6ydJg1n4JGec6xlI9Vu8N7T5DrW/pjpwymBihIdOd53ti2bz0u6vFVjQbRl9XN+EzXMbXXu762S9+8A7+4LNbPafVx4ncwcVUx9rv3RXBeL7i8aD4Saajja4We/nuHQXbgewWVgXkJdaIx2Vojj22O2bnLi956RYBWV6VhERAEREAREQBERAEREAREQBERAEREAREQBERAEReHvABJIAG8nZYIA6QAEmwA3kmwA7VzvS7WJfNDSGw2h0448LM6Pe8OlRemmmrqlzooSRAN5GwynpPs9XHetnQrQbl7T1APJb2R7jJ1n2fPs3452ub2IH0eNg1YtftGX5R+Px/PmaGiWhslY7lJMzYAdrj6UhvtDfvcusU8EcLA1oaxjBsG5rQFr4jiMNHCXvs2NosGgbzwa0LmdbjNZi04hju2MnZGDzWtHrSHj/9ZSWzStFvZXLruk5Ocns1x5L+2W/FdYULXclTNdUSk2AZ6F/e9bu8Vs4fhdZPz6yQsB3U0ByC3tyDnHsBWxo1opDRM5ozSEc6UjaeodA6lNkK2MZPfI511tUPdoX/AKfF/Lw+p5hgawBrQABuAFgO5fREVphCIiAIiIAiIgCIiAIiIAiIgCIiAIiIAiIgCIiAwVTNZ2LOip2RNNjMSHH2GgEjvJb3XVzIVF1q0JdDDKN0byHdQeBY+IA71VdrsPQ39GqLyoKfDUp+huBCsqmsd9GwZ5OsDc3vNh2Ls7I7AAWsBsG4bFzvVNbNVdNo+23O++y6Mq8aOkNfE19N3SnkuD4R0OQaf44aiqdGD+ThJa0cC4ek7x2dwV41fYO2CkY+3PmGZx4225W9gHmuV4xGW1E7TvEkl/tldQ1dYy2akbFcZ4eaRxLdpa7w2dyqplra2zp9J1OrBhGvs7teXHmWwLKwFlbj5IIiIAiIgCIiAIiIAiIgCIiAIiIAiIgCIiAIiIAiIgMLWxCiZNE+J4u14IPfx7f7LaRD1Np6o5NgxfhOI5Jfo380v9VzHHmvHYbX711YKI0l0bjrYcjtjxcskA2td94PEKP0PxSVpdRVOyeEc0k35SLcHA8bbvDjdUQXVvZ7u46mVYsyCuXbW6Xx8Gv5KxrLwAxzCpaOZJYP9mQC1+8DxHWqzgGNPpJ2Ss4bHN4PYd4P9+lduraNk0bo5BmY8WI6lw7HMMNNUSwk3yO2HpaRcHwss19bhLbR3OiMqOTS8azuXOP2O50VU2WNkjDdr2hzT1EXC+6hNDKdzKGma698gO3gHEuA8CFNrfF6refJWxUZyiuCbCLCL0rMosLKAIiIAiIgCIiAIiIAiIgCIiAIiIAiLCAXXiWoawZnFrQN5cQAO8qtadaQVVJE0wR5s180paXtit0tHE9J2Lk1RjMlRK11U+WVuYZm57HLfaGj0WnuW7Hw5XLa13epz8jOjTLZ01fJHY5dOKIOyNkMr/1IGOmJ7MosVIUWJOl28jNG3plDWn7OYnxCrWB6ZYREwNiIgGzmmJzT3uAObtuVMN00w8/pMP2rKqdLW5QfmW13prWU15fcm1oYjhLJix3oyxm8coHOaeIPS0jYR0Fav/GWH/5mH7a+btOMOH6TF3En7lT1M3+18i9ZEIvVSXMmi6w22AG83VApdHDiNdLVSAimzDJfYZgwACw/UNt/FTdVp7hhBa6UOB3gRvIPUbDaFqy6z8Pb6Jld7sNvmIR4lk9NYstp6Srx1JwktXu114L4FwaLLN1RhrQbIbQUtTKeoAfLmUxhWI4jUHM+GKmj6JC6SV3Y0WA7T4KcqJwWstxmjkwm9I7/ACJavq5GNHJxOlcfVD2sA63OduHYCq1i2kuJUwMj6OMxjeY6gvLR1kN2dtrK3gLDmqMJqPFJ8ydlcpcJNciuaM6eU9acgvHL+zeRzrb8jvW7Nh6lZlxDTSjFJiD+R5liyVgbsyE7dnRzgSuyYZVGWGGQ7C9jHEdGZoP3rRk0xgozhwZlxMiU3KufGPqbaLCysZvCIiAIiIAiIgCIiAIiIAiIgCIiAKLrNHKSXbJBC48SY23PeNqlF5duXqk1wIyipcUVes0Gwpu18bWXIAtK9tydwAvtPUvm7Vjhx9SUdk7/ALyqBimK11PXtmqGkyxvJa2QHkrbRZnC1jvCtVPreisM9PIDxySNcP8AVZdR05KScJN/JnJjfittTil80Sf4rsP/AFZv5zl9GassOH1ch7Z5P7rUZrYojvZOP4Gnycvp+NWg6J/5Q/uqXHL/ANi5Swv9SQi1f4c36hp95z3eZW/Bo1Rx+jTwD/xNJ8SFWJdblKPRind3MH9SjqnW+fq6cDrfLf4Bv3p1GVPjrzPfaMSHDTl9jpLGgCwAA6ALBelymh1pVj5m3iY9m4xRMdmPuuudq6Zh9dy0bX5JGX9SVhY8drSs92POrtmijJru7BtLXrqyOGN0kjg1jQS5x4BauMY/BStvK7afRjHOkf1NYNp4dW1U2twzEMWe3lAaWlBu1j/Td7RZvLu2wHWvKqtrfJ6L84C27Z3QWsvD+yrclLi+IuLQQ17gSf2cLbDb12A7SV2qCEMa1rRYNAAHQALAeCj8C0ego48kLbbszzte89LipRWZN6taUV7q3Ihi47qTlLtPiERFlNgREQBERAEREAREQBERAEREAREQBYS6XQHxqaSORuV7GPafVc0OHgVA1OgGGyE/kWtPHk3uZbuBt8F8tYVXVR0mamzDnflHMF3tjynaOjba54KhaOawZ6NnJ5GSsLi67nFr7uNyS8Xzd4J61uox7Zw2635anNyMimFmxbHz0LnJqpoTuM47JAfNq8DVNRfrVH22/wC1aMWuCP1qd492Vp8wFsDW7TfsZ/Fn91Zs5i8eaK9rBfhyZvQ6r8PbvbK7tlP9NlI02g2Hx7qeM+/d/wAxKrM2uCL1aeQ+9I0eQKjKvW3UuuI4oWdbi55+4fBOoy58W+Z71+FDekuR1CCkjjFmMY0ey0N8l9bKiaOazWTlsc7HNkPrRtc9juvKLub8Qr23csNtU63pM302wtjrA1ocLhY5z2saHuNy+13ntcdq2bL0irLUkuBhZREPQiIgCIiAIiIAiIgCIiAIiIAiIgMXUTjelNLRj8s8BxGyNvOe7saPM7FJVDXFjg0gOIOUncHW2E964djejdfHI908Ur3EkulAMjXdeYX2dRWvFohbLSb0/kxZmROmPuR1/g6LR6V1tbtpKZrYv29S+zT2NbtPcSpmio624MtREelkdNYdmYuv8AuZ4FrGqqRjInsZIxgAAcCx7WjcMw394VopNbdK76SKZh9nLIPMH4K67Fsi3sRWnP6menLqktZzevJehesqgcU0Goaglz4g1x3vjPJk9tth7wtaDWThzvrXN6nRPH3LbZpzhx/SYu8keYWWNd1b1SaNkrKLFpJpleqNUMB9CeZvU5rXj7itU6ntv5zs/wC3/wDdXBumFAf0mD7YWTpdQf5mD+YFoWRlLx5fYzPGxH4c/uVOLU/H61Q8+7E1vmSpWj1X0DLFwkkPtyG3g2ylHaaYeP0mH7d18H6f4cP0hh7GuPkFF25U/HkSVOJDw5ktQ4TBALRRxxj2GAE9p3nvW2FVJtZuHN3SPd7sL/MgLSfrWpybRQ1Mh4ANaL9wJPwVXs90t+yy72miO5SXl9i8XXiSUNBJtsBO02GwcTwVPj0nxSf6Ch5Mfr1Dy23XbYtgaL1VTb8OqC5nGmpxycZ6nO9JwXnU7PbaXq/Q96/a7Cb9F6k7g2LsqoWTMuGuvsO8Fri09u0Hat9RFditNQxsaS1gADY4GC73cA1jBtO1ScLyWtJGUkAlt75SRuvxVUl3rh3FsJa7m9/efRERRLAiIgCIiAIiIAiIgCIiAIiIAsLKwgPjPRxybHsY4dDmB3mofEdHcPAzPpoyOJZAXW7QwX+CnkspRnKPBlcq4y4pciiPwbAHm14WH9UzPiP2XEFZ/wCBMHf6Mn2asHzJV1no45BZ7GOHQ5od5qMn0NoH76aDujDflstMch/5S+pmlip/tj9Cvfi1ww/Wyfz4/wDasjVjh37Sb+cz/apZ2r3Dj9QB2SSD+pfJ2rfDz9W8dkz/AO6sWS/85cvuV+yr/rjz+xHt1dYWN73ntqQPKy9t0TwWP0jF/HVE/wBS2/xZ4d+zf/Nf/de2at8NH1N+2R/3FHenxsl+eY9na4Vx/PI0hLgEO78D2dA5U/esv1jYZALR5iOiODIP9WVS0Wg+Ht3U8X8WZ3mSt+nwOmj9CGFvuxMB8QFW7Knx2n5liruXZ2V8kU9+suWXZS0c0h4F17eDQfNYEOO1npGOkjPRYPt8XfEK+hizZR6+MexBee8l7POXbm38txW8A0HhpXcq5zpp/wBtJtI90cO3aVZViyyqJzlN6yZohXGtaRQREUSYREQBERAEREAREQBERAEREBhVvSnTIULo2mMvzhxuHhtrEDoKshXNNbH0tN7j/mCquk4w1R0OjaIX5Ea58Hr9C36L6TCuje8MLMjsti4Ovsvfcp1UbVR+bz/vR8gV3uvapOUE2V51UacicIcEz0i83WbqwxmUXlLoD0i8pdAekXkFLoD0iwsAoD0i83S6A9IsBZQBERAEREAREQBERAEREAREQGCuaa2Ppab3H/MF0srmmtj6Wm9x/wAwVGR2Gdbob9ZHz+jJPVT+bz/vR8gTTGtxPlxDSh+QsBzRx7b3IILzsG7qTVR+bz/vR8gV3Ua47VSWpLMuVOdObipfB8OByd2heLS855JPt1Nz5lRVQa/D5AHOmidvFnktcPi0rstTiEMf0kkbPee1vmVSNZGI081NHyckT3tlGxjw5waWuvu4XDVXZUox1T3/ADN+F0hbfaq7K1svdw4E7oXpIa2Al1hKwhrwNxuNjgOF7HvBVA0tqKmnrJmCacNLszAJngZX87YL8No7lM6pzz6oezH5uXvWrh22Ccdcbvmb/Ukm50qXee0QrxukZVae6/61Lbolif4RRwyE3dlyv27czOab+F+9bWPVXJUtRJuLY3kHiDlNviqXqpxHZPAeFpG9h5rvJvipnWRW8nQubxkcxvdfMfl+KujPWraOZbibOd1Pc5Lk95Q9Fa6pmrKZhmnIzgkGZ5Ba3nG4vbhbvXQtNa2shijNKCXOfldljzuF2kggcNx2qoarqDPUyS8I2WB9p5t5By6lZV0Rcq+PE19LXQry1pFNRW9dxyh2jOMVG15k7JJw3/SDYeCjsRwPEKGz38owX+kjlJAPWQdneuxzVLIxd7mtHS5waPEqA0mxmkkpKlnLQOJiflaJGklwF22F997JOlJdp6nuP0pdKaj1cdn4IhtCNLJKrPSzuu8sdkl3OIttBtxANwepW+iwsxvLuUe4EWDHEkN3btvUPj0rk2gh/wCoU/a75HLtKljyco7yjpimNF+le5Na6BERaTihERAEREAREQBERAEREAREQGCuaa2Ppab3H/MF0tc01sfS03uP+YKjI/42dbob9ZHz+hJ6qfzef96PkCi9ONNZeVfTwOLGs2Pe30nO4gHgBu2bfvlNVI/5ef8Ae/0Bc+xZro6qYOHObM8kHjzyfiLLPKTjVFI69FELekLZTWuzvSLThWrOaZgkml5Mu25cpe+x3ZiSBda2lmg7KKBsolc8l4bYsDRta432H2V0PDtI6WWJsjZYwLC4c8NLdm0OBOyypWsPSunqI2wQnPleHOkHobGuFgfW9Lh0KU4Vxhr3lOJl5t2Uoy1Udd600SR61TfSVPus+Yq3aZ4by9FO0ek1udvazneQI71UdU30lT7rPmK6Q5txtVlC1q0+Zi6Usdee5ru0fojimhmI8hWwO9VxyO7H7PO3gp/WriGaaGEH0Gl7h7TjYfAHxVVxqiNNVTRi4yPOXsvmafAtX1qZn4hW3A50zwAN+UbB8AFjUmous+klRCd8MvuUfz0bOi6tcN5Kjzn0pXF38I5rfInvXjT3S51IGxQ25Z4vmtfI3de3STu7CrVSUwiYxjfRY1rR2AWC5VrMicK653Ojjy91wfiPitlrddekT5zBjDNznKzg9Xp9DzgeiFViIM0kpDCSBJIS97rb8ovuUpierJkEEsvLPcY2Pdbk2gHK2/T1KY0C0ggNJHEXsbJGCC1zg0kXuHC+/eFnTHTGlZTzQseJJJGPZZhBDczSLuduFuhQUK9jVmqeVmyyuqrTST4JbtNf6KNoL/iFP2u+QrtS4roL/iFP2u+QrtS9xeyyrp/9RH5fywiItZ8+EREAREQBERAEREAREQBERAYXKNZ9cH1bWA35OMA9TnEut4ZVd9MsWnpqYyQMDjuc87eSB9fLx2rnGj+i9RXy53ZxGXXfO7edtzlJ3u+HksmQ3L3EfQdD1Rq1y7GlFar46l41Y0pZRFx9eR5HYLN8w5fXSfQOKsdyjXcnLxNrtfbdmHT1qyUVIyGNkbBZjAA0dAC+6vVa2dlnMlmWLIlfW9G2cvZqpnvzpoQOkNcT4bPNWCHV1Tsp5YwSZZG25d4BLdt+a3gPirgijGiC7i23pTKs4y5bir6I6HmgdKTKJM4aLBmW1iT0m6sy9IrIxUVojFddO6bnY9Wyn6T6Bisn5YSCM5WhwyZrkX23uOB+CxovoC2jn5Z0gkIaQwZMuUned54bO8q4oo9VHa2tN5o9vyOq6na93hp8DyobSXRiKuYA+7Xt9CQb233i3EdSm0U2k1ozLXZKuSnB6NHMJNVE97CaEjpLXA+G3zU7gWriCAh8p5Z43AttG09Ibx71ckVSognrob7elcq2OzKXLcUnBtXppqpk/LBwa5xycnbYQRa9+v4K7IisjBR4GS/IsvalY9WtwREUigIiIAiIgCIiAIiIAiIgCIiA0MX+gm/dv+Upg/0EXut8kRV/vLl/weZuhekRWFIREQBERAEREAREQBERAEREAREQBERAEREAREQH/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sp>
        <p:nvSpPr>
          <p:cNvPr id="230408" name="AutoShape 8" descr="data:image/jpeg;base64,/9j/4AAQSkZJRgABAQAAAQABAAD/2wCEAAkGBhAREBAPDxAQFQ8QEA0UDw8QDw8PDxAQFRAVFBQQFRYYGycfFxojGRQUHy8gIycpLSwsFR89NTArNSYrLCkBCQoKDgwOGg8PGjQkHCQsLy4sLDItLCo0KS00LCkwLCwuLCwsLywsLCw0LCwpKTEwLTIpLCwsMCwsLy0pKTQpKv/AABEIAOAAnAMBIgACEQEDEQH/xAAcAAABBQEBAQAAAAAAAAAAAAAAAgMEBQYBBwj/xAA/EAACAgEBBAYIBQMCBQUAAAABAgADEQQFEiExBhMiQVFxIzJhgZGhscEHFEJScmKS0TOyQ2Oi4fAkZIKjwv/EABoBAQACAwEAAAAAAAAAAAAAAAACAwEEBgX/xAAxEQACAQMCAggFBAMAAAAAAAAAAQIDBBEhMRJBBVFhgZGhsfAGMjNx0RMiweEUcvH/2gAMAwEAAhEDEQA/APcYRFloXiYj80sAehGfzAnDqIA/CRzqIk6j2wCVCQzqIdae4H4QCXvCc3xIuW/afhO7j+HzgEnrBOdaIx1L+z4zv5c/uHwgDvXCc6+I/Lf1Gd/LD2/GAd/MTn5mAoXw+ZnerXwEA5+aE6NSPA/CdxCAdFw8D8IsGNRyvlAGtYOz7xIUnaodk+76yDACdzKtNvKdY2i3H31rDmw43OK7wHjxAbj/AEyzgnKEoY4lus9xK01KkZI74+KV8B8I1o/VPn9pIggcCjwE7CEAJyEq9p7frqUMhSwjUaelwLF9GbLAmWxnBGc4OOUw3jcsp05VHwxWWWkJSW9MdGvV+lLC31WRHZQvWdVvsQOyu/2d48CZA6T9KH02r0lSlRWxDane3c9W9i1IVz4MWJx3CYckjYp2NepNQ4cN53023/H3NTEWXKoJZgAASSxAAA5nj5j4zGbR6d3p12NPUAPzQodrGfeai9anLqAMA72Rgyj2tteyw6pruqNtWi1lWVX0Vpr1tfaVWz3d3skXUXI3aHRFabXHon9n77T1GQ7NqVhxWCWY29Ud1SwSzq+sw5/T2cfETDbW1uosTVKr6xrzq7EatBetVFSm0VEdWoJ3gE/VzIJ4TlHRvU2KwFTpZY9bvqLCBkNsxqmzk72RazZ4fr+GONvZEo9GQjFyrVMe11779Wv2Ztbdu6Vdze1FPpG3a/SKd9t4KQMc+JAi9BtSq8M1TFlViu9uOqsR3qSMMPaOEyWj6EXcHbqa8liakJcV9rTYCkKAcihieXF+/jL7o7sD8qLcurG2wMRXWaqlwMdlN5sE8zx+kknJvY17iha06b4KmZ9XLf3zLgmPV8owTHquQkzzDmo9U+Ur5Y2+qfIyugGcFpG1ipdipoG6pN24jdVndA39zJClvV8eOZo5ln7O1l3ixL1+jLWaXArZG3lVcdbgMvIHHEzUzCNq5WOD/VEzRcj5/aQulLMNFqihYMtFpVlYqwIXOQRxHKTNFyPundoVVvVYl2BU1dgsJbdAQqd4k93DPGHsVUZKNSMnya9TyrQ7bv0iallFqWWaLSW1I9v5lDvOqtqck9k8eCn3ngJK2jtrVdSht1aEJdqvQrqlr1F6BKyi7+nyN9S57PDO8Ofdsti7H2bVW5060FHxXYzMLN7liti5PPI7Pfw9kkNtLSacKiCpakewN1YVVqZa3c9kDi2EPLjKeB43Okn0hTlUzCjl55rD+XHa14t68mYltNZqNa5pS9NWNTpmNhLlNNQ2jBsrZuQO8cY5nEXouhGoeso9ApxVo6rB1iA3Omq6yy/Kf0cATx4zV6LbWm65jVVaH1Dp1thTdAcNZSoYMcjjS44DunNn9IHbWW6ewAITYKCFwH6skOQ2eOOAI8Tw4cZngXMhO+uYrFOGFGMXrnOnf99Hy13KevoBYWpa2yhhSgpG9U1maEs3q3AyoFm6Spzkd/Ey82j0R0+osutvBc3V1VrkLmlUJOazjIJJ4mUtWq1u6epa5s7i3OyvZuW79wJrDKcjhVkDhxHLiZOOzNa9iF7H3EvHq2isvUpV1sPAg87FK94x5jKS6imtO44syrJYzjGj5P1xz8iEvRbTfltRZZegOqNjDUs5KrRbd1qAByACwxnlk+MthtLZ9Ho16pepV8KleQgIywDYxxx48TINHRS1OrYPVvoKVBCb2AvVDLFsb4XqRujh65llX0W04UK2+yqiKAzY4KpUcu/tGZSa2RVWrUp/UquSznC7l6e1zabpWjNWtNbt1jVgO2FQgsgbBznIDg8sGXhkQbMp761Y8ONnpGJG7xJbOT2F/tEkkyazzPLrSpPH6awBM4TAmJJmSgCZIq5CRiZJq5CAKYcD5GVmZaSrgGW2lZUdq6Ydk2qqjPW7jKALWZShI38h6yMA8jnumpmX2/catbpLD13VMfSBWvesFeyCEUFVwDknAz4zTzCNu4+Sm+XD/LJeiPre77zm1tMbKLqhxNlNyAZxkshUDPvnNFzPukuZNaMnGSkuRkr+jF1/pLOrRnKB6CzMpQac1Esy827RPDu4ZGcibd0VDC/0mOs60ogD9ShdLlZipc8T1xJKlclRwHfoJyR4Ubkr+s8JPCXL3/0qNk9H0pRQ+GdSu6cEBFV3atB47u+3E8TkywTRVK7WLXWHcgs4RQ7HGMlsZMehM4NadadSTlJ7hOQJjDatB+oeQ7R+UyVD04TI51n7Uc+4KPmY0+qs7gg8yXP2gEsmcJkXT2sWIZs9nPIADjJBMACZwmBMSTAAmTK+Q8hIJMnV8h5D6QBUrHHE+Z+ss5W3es3mYBkOlgJ1mhVAyWbx6rUsKjQpLAlO1xL9j1QVyGxk92slD0m2jZU+lC9VuWXoti2hMEb6bpBbvHEjHHIHgZfTCNqs26VPTTD9STouZ8vvJchaP1j5fcSZMmqNPqkBwWGfAcT8BG21w7lY+4L9ZGPrP/NoQB1tW55BR5ksftGy7nm592FhOiAI6kHmM/yJb6xxVgSBz+cbbVIO/wCHGBkdJjBMh6ra+DuqpPiScCQ319p5YHkP8yxUpMplWguZdac9s/x//QkkmVGxmbefeJPZHPzlqTIyjwvBZCSksoCYkmBMQTIkgJlinIeQlYTLReQgHZXan1z/AOd0sZX6z1z5CAZLprWoOku3a+sGpqRWJ3bOOSEVt4boznJzwGeB4g6fMzPT4f8ApkOF4W97vWcGt8gMpGMjhx4YPGaOpN1QpYsVABZsbzYGN447zzmOZt1daFN/f+CVoz2vcZMkLSHte4ybMmoVV2pRWfeYDttwzx5CMNtRO7J8hj6xnX0Zuc+37CJTTzYjSTWWak7hptJDh2ix9VQPPjAWWHmx93CLSmLLASXDHkit1Zc2N9VEW8OA5/SONYe7hG92SUSmVXqI4oihVH8TmJPJRkd2cMM38fvJ5Mg6P1j/AB+8lkzTqfMz1bf6aAmJJgTEEyBeBMuJSg8R5iXUAJA13re4SfIO0OY8vvAMl032bqL6EWhA4DlrKiEJYAdnG8Rnj3Ag8fdNEjEgEjBIGR4HwhmGYLZVXKEYclnzH9Ke0PfJ0r9Me0P/ADuk+CoqdQnpH/l9hBUjlo7b+Y/2iIsOOE2o7I8yppJsQ7dwiMTs5LDXbycxAwzEs4HMgecGDs4TE7xPJSfbjA+cOqY8yB5do/4kHUii6NCcuQ9pD2j/AB+8lEyJpkwx4k9nv85IJmtJ5eT0qUHCCiwJiCYExBMiWCkPaHmPrLyUNJ7a/wAl+ol9ACQtpfp/+X2k2Q9pDsr5/aAQcwzE5hmAPac9pfOWErKD2l85YwCDYe2/sI/2iR2bvj+pXLOMkcU5Yz6gjBoQcT8WOfrLo1Ekak7dzlnOg31oPLJ/iM/PlO7rnuA8zk/Af5josz6oJ8hw+PKKFLn9q/8AUflw+sw6rZKNrBb6jH5fxYny7I+UOwp4Yz7OLf5kkaQfqLN5nA+AjioBwAAHsGJW23uXxio7Ii4Y8lPmx3R/n5Q/Ln9Te5Rj5mSSYhmmCQhKlXlz7ySSfnAmU20umOipyGuVm/ZV6Q/LgPjMrtL8UGORp6QPB7TvH+1eHzMg5xR6lt0ReXPyQeOt6Lz/AIPQCZUbR6T6SjIsuTeH6EO+/lheXvnl+0ukerv/ANW191gcKOwhGfAYBlvtXoojHQUaIFtTdpVs1FZcdliquGbPBeBPDwA8ZW6reyPbp/D1OlKP+VU3ztssLLzJ7LuNDoPxAW3V6emmo7tl1al7CAcFu5R9z7p6bPBOh+mZdp6at1IZNQAynmrLnIPkR8p73JUpOSeTQ6es6FpUhCgtHHO+c6hM/wBN9t/k9MNQU31F1SuoODutkEj2zQTIfitVnZd/9LUH4Wr/AJlj2PItIRnXhGWzaQ5snbNOqrFtDhl7xyZT+1h3GTcz5/2Vte7TWC2hyrDn3qw/aw5ET1bot07p1eK7MV6j9hPYsPihP+08fOYUsnpX/RFS3zOnrDzX3/JrKT2l8x9ZZkyqrPEeY+ssyZI8Qj2aXLFt4gHHAYHIY5+6dXSoOO6CfFu0fnHiY1feqAs7KqjmzEKo8yeEGUs6IWTEkzM7T/ETQ05C2G1vCkZH9xwJktp/inqHyKK0qHczels+eFHwlbqRR69t0Je3Gqhhdb0/vyPT7LAASSABzJOAPMzPbT6d6GnI63rGH6aRv/8AV6vznk+0Ns6i85vusf2Mx3R5LyEhSp1nyOjtvhWC1rzz2LTzf4Rutp/ila2Rp6VQfvsPWP54GAPnMrtHb+p1H+tc7A/pzhP7RwlfCVOTe50dt0ba230oJPr3fi9QhCTNj2VrqKGux1QupNmRkbgcb2R3jGZE3Zy4Yt4ybPZms0uto0dOp0zLTpFVLNV1vVjfZsLUoCkvvdk44EcTyGS4OlybP11wbQFSzv1lj2FtQyZO7uZAUJwGAOGAOPCO9IOkNNu1tFWllZ0lNlRO5jquuZuLkjgcdgZ7uPtiPxksrNulUY61a7d/xCFl3M+8PLnom09jkaUI1a1OjVg1GpGTxxS/bq358+W2mVl0vRXWnUbZqvI3TbqLX3eeMq5x7Z7fPCvw5XO0tN7Daf8A62nusso7M8r4nSjcwitlBerCZv8AEWvOy9YP+WD8HU/aaSU3TKre2frB/wC2vPwQt9pa9jnrZ4rQfavU+dqdBY9dlqqTXT1fWNwwu+SFz5kH4Sx2psRadLotSrtv6kXllOBu7jgAr344/KWfRnRvXpLtW19a6Vn6rU0tX1jWqACEUfuJYgcRjnmaDS2aGnaSjUae2tmSsaY3OjaZKzXhRukDdxxXiWwc8ZVg7WveSjNqKyo5eFzwtU89rzpnTBX9E/xIasrTrSWr4Bb+diD+v9w9vPzm12n+JmhqyKy9zf8ALXCf3Nj5Azx/pCtQ1WoFG71Qts6vdwVxn9Ps54iV5DyEjKbjsW0uhLS6n+rJNZWcLT33G02n+KWrsyKVrpXxA6yz+5uHwAmV1207rjvXWu58XYtjyHIe6RoSlyb3Oht7G3tvpQS9fHcIQhIm2EIQgBCEk6LZt1x3aa3c/wBIJA8zyHvgjKcYLik8IjQmx2b+HVpwdRYqD9idt/jyHzmn2f0Z0tGClQLD9dnbbzGeA90tjSkzn7r4itKGkHxvs28fxk872d0a1N+ClRCn9b9hPPJ5+6ajRdAk9bU2s7cMqmQvAYwWPE/Ka5mjTNLo0orc5a7+IruvpD9i7N/H8YHujGzqablFVaKMNkgcTw7zzM18y+wf9cfxf6TUS05+c5TfFJ5faEjbS0otptqbO7ZVajY54ZCpx8ZJnDBhNp5R87dINj6rQg0MxbSvYHRgPRu6jAyO5sd31xLf8RduafVV6Kyl1LlbS6j1qw252G8DvBvgfGeg6zSpajVWqGRhhlPI/wDf2zy7pX0LfSk21ZfTE8+bVexvZ/VK2sHVWN7TuqkP1dKkc46pZWPH32GYk5OQ8h9JBk6vkPISiZ2dpuxUIQlRvhCW+y+iur1GDXU24f8AiP2Ex4gnn7prtmfhnWuDqbS570r7Cf3HifgJOMJPY8u76XtLXSc9epav+u888rqZiFUEseSqCSfICaPZnQHV24LgVJ42et7lHH44npOh2XRQMU1IniVHaPm3Mx9mlyormctdfFNSWlvHHa9X4bepmtm9AdLVg2BrW/r4J/aPuTL9K1QBUVVUclUBVHkBFs0bZpcopbHMXF3XuXmtNv31bIGaNs0GaNmZNY4zRvieA4nwEeWgmTdNp8chAHdh6F1frGwBukAZyeM0AMg6ZDJogColjFRq0wDL28GYeDN9Y22CCCAQQQQRkEHmCJO2jSM7w59/tldvQDAdLOghXev0i5TiXoHEr7U8R7OY+lBsvZd1+FpqdzgZ3VJA8zyHvnr29LbSKBWoUADGcAADJ5nhK5U+I6Sz+IK1tTcZR4nybfr1nnWyvwwubDamxax+xPSWfH1R85r9mdEdHp8FKgzj/iW+kbPiM8B7hLkmIJmY04o0Lrpi7utJzwupaL++8CYgtAmNs0meUDNEM0S9oiOJgAzRGc8o/XpCZLq0MAr1oJkqrRSyq0ckppxAIFWhkuvS4kpa4oCANpXiOYnYQAjdixycIgFVq9PmVGo05mnsrzK/U6SAZ0mW+lb0a+X3kPVaSO0XBUUHmByHnAJRMbewDmYw1zHlw+s6mlJ5wDjajwESK2bnJ1WhkyrRwCsq0Um1aGT004joSARa9KJIWoRwCdgCQsViEIAQhCAEIQgBCEIARqyvMdhAK2/SZkT8jLspEdUIBXVaGSq9KJJCRWIA2tUWFioQAxCEIAQhCAEIQgBCEIAQhCAf/9k="/>
          <p:cNvSpPr>
            <a:spLocks noChangeAspect="1" noChangeArrowheads="1"/>
          </p:cNvSpPr>
          <p:nvPr/>
        </p:nvSpPr>
        <p:spPr bwMode="auto">
          <a:xfrm>
            <a:off x="31739" y="-82886"/>
            <a:ext cx="152340" cy="152380"/>
          </a:xfrm>
          <a:prstGeom prst="rect">
            <a:avLst/>
          </a:prstGeom>
          <a:noFill/>
        </p:spPr>
        <p:txBody>
          <a:bodyPr vert="horz" wrap="square" lIns="45693" tIns="22847" rIns="45693" bIns="22847" numCol="1" anchor="t" anchorCtr="0" compatLnSpc="1">
            <a:prstTxWarp prst="textNoShape">
              <a:avLst/>
            </a:prstTxWarp>
          </a:bodyPr>
          <a:lstStyle/>
          <a:p>
            <a:endParaRPr lang="en-US" sz="400" dirty="0"/>
          </a:p>
        </p:txBody>
      </p:sp>
      <p:pic>
        <p:nvPicPr>
          <p:cNvPr id="17" name="Picture 16" descr="Red_Envelopes_Icon_Square.eps"/>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213572" y="1661960"/>
            <a:ext cx="1767040" cy="1767040"/>
          </a:xfrm>
          <a:prstGeom prst="roundRect">
            <a:avLst>
              <a:gd name="adj" fmla="val 8594"/>
            </a:avLst>
          </a:prstGeom>
          <a:solidFill>
            <a:srgbClr val="FFFFFF">
              <a:shade val="85000"/>
            </a:srgbClr>
          </a:solidFill>
          <a:ln>
            <a:noFill/>
          </a:ln>
          <a:effectLst/>
        </p:spPr>
      </p:pic>
      <p:sp>
        <p:nvSpPr>
          <p:cNvPr id="12" name="Text Placeholder 5"/>
          <p:cNvSpPr txBox="1">
            <a:spLocks/>
          </p:cNvSpPr>
          <p:nvPr/>
        </p:nvSpPr>
        <p:spPr bwMode="auto">
          <a:xfrm>
            <a:off x="585153" y="943178"/>
            <a:ext cx="8252459" cy="34329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ts val="0"/>
              </a:spcAft>
              <a:buClr>
                <a:srgbClr val="9F9F9F"/>
              </a:buClr>
              <a:buFontTx/>
              <a:buNone/>
              <a:defRPr sz="2700" kern="1200">
                <a:solidFill>
                  <a:schemeClr val="accent1"/>
                </a:solidFill>
                <a:latin typeface="+mn-lt"/>
                <a:ea typeface="+mn-ea"/>
                <a:cs typeface="+mn-cs"/>
              </a:defRPr>
            </a:lvl1pPr>
            <a:lvl2pPr marL="609417" indent="0" algn="l" rtl="0" eaLnBrk="0" fontAlgn="base" hangingPunct="0">
              <a:lnSpc>
                <a:spcPct val="90000"/>
              </a:lnSpc>
              <a:spcBef>
                <a:spcPts val="800"/>
              </a:spcBef>
              <a:spcAft>
                <a:spcPct val="0"/>
              </a:spcAft>
              <a:buClr>
                <a:srgbClr val="9F9F9F"/>
              </a:buClr>
              <a:buFontTx/>
              <a:buNone/>
              <a:defRPr sz="2400" kern="1200">
                <a:solidFill>
                  <a:schemeClr val="tx1"/>
                </a:solidFill>
                <a:latin typeface="+mn-lt"/>
                <a:ea typeface="+mn-ea"/>
                <a:cs typeface="+mn-cs"/>
              </a:defRPr>
            </a:lvl2pPr>
            <a:lvl3pPr marL="1218835" indent="0" algn="l" rtl="0" eaLnBrk="0" fontAlgn="base" hangingPunct="0">
              <a:lnSpc>
                <a:spcPct val="90000"/>
              </a:lnSpc>
              <a:spcBef>
                <a:spcPts val="600"/>
              </a:spcBef>
              <a:spcAft>
                <a:spcPct val="0"/>
              </a:spcAft>
              <a:buClr>
                <a:srgbClr val="9F9F9F"/>
              </a:buClr>
              <a:buFontTx/>
              <a:buNone/>
              <a:defRPr sz="2000" kern="1200">
                <a:solidFill>
                  <a:schemeClr val="tx1"/>
                </a:solidFill>
                <a:latin typeface="+mn-lt"/>
                <a:ea typeface="+mn-ea"/>
                <a:cs typeface="+mn-cs"/>
              </a:defRPr>
            </a:lvl3pPr>
            <a:lvl4pPr marL="1828252" indent="0" algn="l" rtl="0" eaLnBrk="0" fontAlgn="base" hangingPunct="0">
              <a:lnSpc>
                <a:spcPct val="90000"/>
              </a:lnSpc>
              <a:spcBef>
                <a:spcPts val="600"/>
              </a:spcBef>
              <a:spcAft>
                <a:spcPct val="0"/>
              </a:spcAft>
              <a:buClr>
                <a:srgbClr val="9F9F9F"/>
              </a:buClr>
              <a:buFontTx/>
              <a:buNone/>
              <a:defRPr kern="1200">
                <a:solidFill>
                  <a:schemeClr val="tx1"/>
                </a:solidFill>
                <a:latin typeface="+mn-lt"/>
                <a:ea typeface="+mn-ea"/>
                <a:cs typeface="+mn-cs"/>
              </a:defRPr>
            </a:lvl4pPr>
            <a:lvl5pPr marL="2437669" indent="0" algn="l" rtl="0" eaLnBrk="0" fontAlgn="base" hangingPunct="0">
              <a:lnSpc>
                <a:spcPct val="90000"/>
              </a:lnSpc>
              <a:spcBef>
                <a:spcPts val="600"/>
              </a:spcBef>
              <a:spcAft>
                <a:spcPct val="0"/>
              </a:spcAft>
              <a:buClr>
                <a:srgbClr val="9F9F9F"/>
              </a:buClr>
              <a:buFontTx/>
              <a:buNone/>
              <a:defRPr sz="1600" kern="1200">
                <a:solidFill>
                  <a:schemeClr val="tx1"/>
                </a:solidFill>
                <a:latin typeface="+mn-lt"/>
                <a:ea typeface="+mn-ea"/>
                <a:cs typeface="+mn-cs"/>
              </a:defRPr>
            </a:lvl5pPr>
            <a:lvl6pPr marL="1417141"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71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285"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856" indent="-182856" algn="l" defTabSz="914285"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r>
              <a:rPr lang="en-US" dirty="0" smtClean="0">
                <a:solidFill>
                  <a:schemeClr val="tx1"/>
                </a:solidFill>
              </a:rPr>
              <a:t>Key Features</a:t>
            </a:r>
          </a:p>
        </p:txBody>
      </p:sp>
      <p:sp>
        <p:nvSpPr>
          <p:cNvPr id="14" name="Title 1"/>
          <p:cNvSpPr txBox="1">
            <a:spLocks/>
          </p:cNvSpPr>
          <p:nvPr/>
        </p:nvSpPr>
        <p:spPr bwMode="auto">
          <a:xfrm>
            <a:off x="585151" y="436880"/>
            <a:ext cx="11133083" cy="4465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80000"/>
              </a:lnSpc>
              <a:spcBef>
                <a:spcPct val="0"/>
              </a:spcBef>
              <a:spcAft>
                <a:spcPct val="0"/>
              </a:spcAft>
              <a:defRPr sz="3600" kern="1200">
                <a:solidFill>
                  <a:schemeClr val="tx1"/>
                </a:solidFill>
                <a:latin typeface="+mj-lt"/>
                <a:ea typeface="+mj-ea"/>
                <a:cs typeface="+mj-cs"/>
              </a:defRPr>
            </a:lvl1pPr>
            <a:lvl2pPr algn="l" rtl="0" eaLnBrk="0" fontAlgn="base" hangingPunct="0">
              <a:lnSpc>
                <a:spcPct val="80000"/>
              </a:lnSpc>
              <a:spcBef>
                <a:spcPct val="0"/>
              </a:spcBef>
              <a:spcAft>
                <a:spcPct val="0"/>
              </a:spcAft>
              <a:defRPr sz="3600">
                <a:solidFill>
                  <a:schemeClr val="tx1"/>
                </a:solidFill>
                <a:latin typeface="Calibri" pitchFamily="34" charset="0"/>
              </a:defRPr>
            </a:lvl2pPr>
            <a:lvl3pPr algn="l" rtl="0" eaLnBrk="0" fontAlgn="base" hangingPunct="0">
              <a:lnSpc>
                <a:spcPct val="80000"/>
              </a:lnSpc>
              <a:spcBef>
                <a:spcPct val="0"/>
              </a:spcBef>
              <a:spcAft>
                <a:spcPct val="0"/>
              </a:spcAft>
              <a:defRPr sz="3600">
                <a:solidFill>
                  <a:schemeClr val="tx1"/>
                </a:solidFill>
                <a:latin typeface="Calibri" pitchFamily="34" charset="0"/>
              </a:defRPr>
            </a:lvl3pPr>
            <a:lvl4pPr algn="l" rtl="0" eaLnBrk="0" fontAlgn="base" hangingPunct="0">
              <a:lnSpc>
                <a:spcPct val="80000"/>
              </a:lnSpc>
              <a:spcBef>
                <a:spcPct val="0"/>
              </a:spcBef>
              <a:spcAft>
                <a:spcPct val="0"/>
              </a:spcAft>
              <a:defRPr sz="3600">
                <a:solidFill>
                  <a:schemeClr val="tx1"/>
                </a:solidFill>
                <a:latin typeface="Calibri" pitchFamily="34" charset="0"/>
              </a:defRPr>
            </a:lvl4pPr>
            <a:lvl5pPr algn="l" rtl="0" eaLnBrk="0" fontAlgn="base" hangingPunct="0">
              <a:lnSpc>
                <a:spcPct val="80000"/>
              </a:lnSpc>
              <a:spcBef>
                <a:spcPct val="0"/>
              </a:spcBef>
              <a:spcAft>
                <a:spcPct val="0"/>
              </a:spcAft>
              <a:defRPr sz="3600">
                <a:solidFill>
                  <a:schemeClr val="tx1"/>
                </a:solidFill>
                <a:latin typeface="Calibri" pitchFamily="34" charset="0"/>
              </a:defRPr>
            </a:lvl5pPr>
            <a:lvl6pPr marL="457141" algn="l" rtl="0" fontAlgn="base">
              <a:lnSpc>
                <a:spcPct val="80000"/>
              </a:lnSpc>
              <a:spcBef>
                <a:spcPct val="0"/>
              </a:spcBef>
              <a:spcAft>
                <a:spcPct val="0"/>
              </a:spcAft>
              <a:defRPr sz="3600">
                <a:solidFill>
                  <a:schemeClr val="tx1"/>
                </a:solidFill>
                <a:latin typeface="Calibri" pitchFamily="34" charset="0"/>
              </a:defRPr>
            </a:lvl6pPr>
            <a:lvl7pPr marL="914285" algn="l" rtl="0" fontAlgn="base">
              <a:lnSpc>
                <a:spcPct val="80000"/>
              </a:lnSpc>
              <a:spcBef>
                <a:spcPct val="0"/>
              </a:spcBef>
              <a:spcAft>
                <a:spcPct val="0"/>
              </a:spcAft>
              <a:defRPr sz="3600">
                <a:solidFill>
                  <a:schemeClr val="tx1"/>
                </a:solidFill>
                <a:latin typeface="Calibri" pitchFamily="34" charset="0"/>
              </a:defRPr>
            </a:lvl7pPr>
            <a:lvl8pPr marL="1371428" algn="l" rtl="0" fontAlgn="base">
              <a:lnSpc>
                <a:spcPct val="80000"/>
              </a:lnSpc>
              <a:spcBef>
                <a:spcPct val="0"/>
              </a:spcBef>
              <a:spcAft>
                <a:spcPct val="0"/>
              </a:spcAft>
              <a:defRPr sz="3600">
                <a:solidFill>
                  <a:schemeClr val="tx1"/>
                </a:solidFill>
                <a:latin typeface="Calibri" pitchFamily="34" charset="0"/>
              </a:defRPr>
            </a:lvl8pPr>
            <a:lvl9pPr marL="1828572" algn="l" rtl="0" fontAlgn="base">
              <a:lnSpc>
                <a:spcPct val="80000"/>
              </a:lnSpc>
              <a:spcBef>
                <a:spcPct val="0"/>
              </a:spcBef>
              <a:spcAft>
                <a:spcPct val="0"/>
              </a:spcAft>
              <a:defRPr sz="3600">
                <a:solidFill>
                  <a:schemeClr val="tx1"/>
                </a:solidFill>
                <a:latin typeface="Calibri" pitchFamily="34" charset="0"/>
              </a:defRPr>
            </a:lvl9pPr>
          </a:lstStyle>
          <a:p>
            <a:r>
              <a:rPr lang="en-US" dirty="0" smtClean="0"/>
              <a:t>Developer And Messaging Cloud Service</a:t>
            </a:r>
            <a:endParaRPr lang="en-US" dirty="0"/>
          </a:p>
        </p:txBody>
      </p:sp>
      <p:sp>
        <p:nvSpPr>
          <p:cNvPr id="15" name="Rectangle 14"/>
          <p:cNvSpPr/>
          <p:nvPr/>
        </p:nvSpPr>
        <p:spPr>
          <a:xfrm>
            <a:off x="772903" y="3657600"/>
            <a:ext cx="5308269" cy="2821243"/>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Developer Cloud Service</a:t>
            </a:r>
          </a:p>
          <a:p>
            <a:pPr marL="228600" lvl="1" indent="-228600">
              <a:spcBef>
                <a:spcPts val="400"/>
              </a:spcBef>
              <a:buClr>
                <a:schemeClr val="tx1"/>
              </a:buClr>
              <a:buFont typeface="Arial" pitchFamily="34" charset="0"/>
              <a:buChar char="•"/>
              <a:tabLst>
                <a:tab pos="174625" algn="l"/>
              </a:tabLst>
              <a:defRPr/>
            </a:pPr>
            <a:r>
              <a:rPr lang="en-US" sz="1600" dirty="0" smtClean="0">
                <a:solidFill>
                  <a:srgbClr val="5E5F60"/>
                </a:solidFill>
                <a:latin typeface="Calibri" pitchFamily="34" charset="0"/>
                <a:cs typeface="Calibri" pitchFamily="34" charset="0"/>
                <a:sym typeface="Arial" charset="0"/>
              </a:rPr>
              <a:t>Secure, Agile, Team Development in Oracle Cloud</a:t>
            </a:r>
          </a:p>
          <a:p>
            <a:pPr marL="228600" lvl="1" indent="-228600">
              <a:spcBef>
                <a:spcPts val="400"/>
              </a:spcBef>
              <a:buClr>
                <a:schemeClr val="tx1"/>
              </a:buClr>
              <a:buFont typeface="Arial" pitchFamily="34" charset="0"/>
              <a:buChar char="•"/>
              <a:tabLst>
                <a:tab pos="174625" algn="l"/>
              </a:tabLst>
              <a:defRPr/>
            </a:pPr>
            <a:r>
              <a:rPr lang="en-US" sz="1600" dirty="0" smtClean="0">
                <a:solidFill>
                  <a:srgbClr val="5E5F60"/>
                </a:solidFill>
                <a:latin typeface="Calibri" pitchFamily="34" charset="0"/>
                <a:cs typeface="Calibri" pitchFamily="34" charset="0"/>
                <a:sym typeface="Arial" charset="0"/>
              </a:rPr>
              <a:t>Tightly integrated in Oracle Cloud Ecosystem</a:t>
            </a:r>
          </a:p>
          <a:p>
            <a:pPr marL="228600" lvl="1" indent="-228600">
              <a:spcBef>
                <a:spcPts val="400"/>
              </a:spcBef>
              <a:buClr>
                <a:schemeClr val="tx1"/>
              </a:buClr>
              <a:buFont typeface="Arial" pitchFamily="34" charset="0"/>
              <a:buChar char="•"/>
              <a:tabLst>
                <a:tab pos="174625" algn="l"/>
              </a:tabLst>
              <a:defRPr/>
            </a:pPr>
            <a:r>
              <a:rPr lang="en-US" sz="1600" dirty="0" smtClean="0">
                <a:solidFill>
                  <a:srgbClr val="5E5F60"/>
                </a:solidFill>
                <a:latin typeface="Calibri" pitchFamily="34" charset="0"/>
                <a:cs typeface="Calibri" pitchFamily="34" charset="0"/>
                <a:sym typeface="Arial" charset="0"/>
              </a:rPr>
              <a:t>Accelerates Oracle PaaS/SaaS integration and extension</a:t>
            </a:r>
          </a:p>
          <a:p>
            <a:pPr marL="228600" lvl="1" indent="-228600">
              <a:spcBef>
                <a:spcPts val="400"/>
              </a:spcBef>
              <a:buClr>
                <a:schemeClr val="tx1"/>
              </a:buClr>
              <a:buFont typeface="Arial" pitchFamily="34" charset="0"/>
              <a:buChar char="•"/>
              <a:tabLst>
                <a:tab pos="174625" algn="l"/>
              </a:tabLst>
              <a:defRPr/>
            </a:pPr>
            <a:r>
              <a:rPr lang="en-US" sz="1600" dirty="0" smtClean="0">
                <a:solidFill>
                  <a:srgbClr val="5E5F60"/>
                </a:solidFill>
                <a:latin typeface="Calibri" pitchFamily="34" charset="0"/>
                <a:cs typeface="Calibri" pitchFamily="34" charset="0"/>
                <a:sym typeface="Arial" charset="0"/>
              </a:rPr>
              <a:t>Integrated IDEs: Eclipse, JDeveloper, Netbeans</a:t>
            </a:r>
          </a:p>
          <a:p>
            <a:pPr marL="228600" lvl="1" indent="-228600">
              <a:spcBef>
                <a:spcPts val="400"/>
              </a:spcBef>
              <a:buClr>
                <a:schemeClr val="tx1"/>
              </a:buClr>
              <a:buFont typeface="Arial" pitchFamily="34" charset="0"/>
              <a:buChar char="•"/>
              <a:tabLst>
                <a:tab pos="174625" algn="l"/>
              </a:tabLst>
              <a:defRPr/>
            </a:pPr>
            <a:r>
              <a:rPr lang="en-US" sz="1600" dirty="0" smtClean="0">
                <a:solidFill>
                  <a:srgbClr val="5E5F60"/>
                </a:solidFill>
                <a:latin typeface="Calibri" pitchFamily="34" charset="0"/>
                <a:cs typeface="Calibri" pitchFamily="34" charset="0"/>
                <a:sym typeface="Arial" charset="0"/>
              </a:rPr>
              <a:t>Supports the complete software development lifecycle</a:t>
            </a:r>
          </a:p>
          <a:p>
            <a:pPr marL="228600" lvl="1" indent="-228600">
              <a:spcBef>
                <a:spcPts val="400"/>
              </a:spcBef>
              <a:buClr>
                <a:schemeClr val="tx1"/>
              </a:buClr>
              <a:buFont typeface="Arial" pitchFamily="34" charset="0"/>
              <a:buChar char="•"/>
              <a:tabLst>
                <a:tab pos="174625" algn="l"/>
              </a:tabLst>
              <a:defRPr/>
            </a:pPr>
            <a:r>
              <a:rPr lang="en-US" sz="1600" dirty="0" smtClean="0">
                <a:solidFill>
                  <a:srgbClr val="5E5F60"/>
                </a:solidFill>
                <a:latin typeface="Calibri" pitchFamily="34" charset="0"/>
                <a:cs typeface="Calibri" pitchFamily="34" charset="0"/>
                <a:sym typeface="Arial" charset="0"/>
              </a:rPr>
              <a:t>Source control management, issue tracking, Hudson continuous integration, wiki collaboration</a:t>
            </a:r>
          </a:p>
          <a:p>
            <a:pPr marL="227350" lvl="1" indent="-226426">
              <a:spcBef>
                <a:spcPts val="400"/>
              </a:spcBef>
              <a:buClr>
                <a:schemeClr val="tx1"/>
              </a:buClr>
              <a:buFont typeface="Arial" pitchFamily="34" charset="0"/>
              <a:buChar char="•"/>
              <a:tabLst>
                <a:tab pos="156593" algn="l"/>
              </a:tabLst>
              <a:defRPr/>
            </a:pPr>
            <a:endParaRPr lang="en-US" sz="1600" dirty="0" smtClean="0">
              <a:solidFill>
                <a:srgbClr val="5E5F60"/>
              </a:solidFill>
              <a:latin typeface="Calibri" pitchFamily="34" charset="0"/>
              <a:cs typeface="Calibri" pitchFamily="34" charset="0"/>
              <a:sym typeface="Arial" charset="0"/>
            </a:endParaRPr>
          </a:p>
        </p:txBody>
      </p:sp>
      <p:sp>
        <p:nvSpPr>
          <p:cNvPr id="16" name="Rectangle 15"/>
          <p:cNvSpPr/>
          <p:nvPr/>
        </p:nvSpPr>
        <p:spPr>
          <a:xfrm>
            <a:off x="6666557" y="3657600"/>
            <a:ext cx="5295255" cy="2226208"/>
          </a:xfrm>
          <a:prstGeom prst="rect">
            <a:avLst/>
          </a:prstGeom>
        </p:spPr>
        <p:txBody>
          <a:bodyPr wrap="square" lIns="121879" tIns="60939" rIns="121879" bIns="60939">
            <a:spAutoFit/>
          </a:bodyPr>
          <a:lstStyle/>
          <a:p>
            <a:pPr marL="383018" lvl="1" indent="-383018">
              <a:spcBef>
                <a:spcPts val="400"/>
              </a:spcBef>
              <a:buClr>
                <a:schemeClr val="accent1"/>
              </a:buClr>
              <a:tabLst>
                <a:tab pos="156593" algn="l"/>
              </a:tabLst>
              <a:defRPr/>
            </a:pPr>
            <a:r>
              <a:rPr lang="en-US" sz="2400" b="1" dirty="0" smtClean="0">
                <a:latin typeface="+mn-lt"/>
                <a:cs typeface="+mn-cs"/>
                <a:sym typeface="Arial" charset="0"/>
              </a:rPr>
              <a:t>Messaging Cloud Service</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Asynchronous JMS-based pub-sub messaging</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Guaranteed Delivery Messaging</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Cloud, On-Premise, Cloud-Cloud</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JMS, Web Sockets, REST API</a:t>
            </a:r>
          </a:p>
          <a:p>
            <a:pPr marL="227350" lvl="1" indent="-226426">
              <a:spcBef>
                <a:spcPts val="400"/>
              </a:spcBef>
              <a:buClr>
                <a:schemeClr val="tx1"/>
              </a:buClr>
              <a:buFont typeface="Arial" pitchFamily="34" charset="0"/>
              <a:buChar char="•"/>
              <a:tabLst>
                <a:tab pos="156593" algn="l"/>
              </a:tabLst>
              <a:defRPr/>
            </a:pPr>
            <a:r>
              <a:rPr lang="en-US" sz="1600" dirty="0" smtClean="0">
                <a:solidFill>
                  <a:srgbClr val="5E5F60"/>
                </a:solidFill>
                <a:latin typeface="Calibri" pitchFamily="34" charset="0"/>
                <a:cs typeface="Calibri" pitchFamily="34" charset="0"/>
                <a:sym typeface="Arial" charset="0"/>
              </a:rPr>
              <a:t>Dynamic messaging (JMS) for applications on-premise and on Oracle Cloud</a:t>
            </a:r>
          </a:p>
        </p:txBody>
      </p:sp>
      <p:cxnSp>
        <p:nvCxnSpPr>
          <p:cNvPr id="18" name="Straight Connector 6"/>
          <p:cNvCxnSpPr>
            <a:cxnSpLocks noChangeShapeType="1"/>
          </p:cNvCxnSpPr>
          <p:nvPr/>
        </p:nvCxnSpPr>
        <p:spPr bwMode="auto">
          <a:xfrm>
            <a:off x="6018212" y="1524000"/>
            <a:ext cx="0" cy="4212613"/>
          </a:xfrm>
          <a:prstGeom prst="line">
            <a:avLst/>
          </a:prstGeom>
          <a:noFill/>
          <a:ln w="25400" algn="ctr">
            <a:gradFill>
              <a:gsLst>
                <a:gs pos="0">
                  <a:schemeClr val="bg1">
                    <a:alpha val="0"/>
                  </a:schemeClr>
                </a:gs>
                <a:gs pos="50000">
                  <a:schemeClr val="tx1">
                    <a:lumMod val="75000"/>
                    <a:lumOff val="25000"/>
                  </a:schemeClr>
                </a:gs>
                <a:gs pos="100000">
                  <a:schemeClr val="bg1">
                    <a:alpha val="0"/>
                  </a:schemeClr>
                </a:gs>
              </a:gsLst>
              <a:lin ang="5400000" scaled="0"/>
            </a:gradFill>
            <a:round/>
            <a:headEnd/>
            <a:tailEnd/>
          </a:ln>
          <a:extLst>
            <a:ext uri="{909E8E84-426E-40dd-AFC4-6F175D3DCCD1}">
              <a14:hiddenFill xmlns="" xmlns:a14="http://schemas.microsoft.com/office/drawing/2010/main">
                <a:noFill/>
              </a14:hiddenFill>
            </a:ext>
          </a:extLst>
        </p:spPr>
      </p:cxnSp>
      <p:pic>
        <p:nvPicPr>
          <p:cNvPr id="28" name="Picture 27" descr="Cycle_Atrows_Icon.Square.eps"/>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208212" y="1600207"/>
            <a:ext cx="1767040" cy="1767040"/>
          </a:xfrm>
          <a:prstGeom prst="roundRect">
            <a:avLst>
              <a:gd name="adj" fmla="val 8594"/>
            </a:avLst>
          </a:prstGeom>
          <a:solidFill>
            <a:srgbClr val="FFFFFF">
              <a:shade val="85000"/>
            </a:srgbClr>
          </a:solidFill>
          <a:ln>
            <a:noFill/>
          </a:ln>
          <a:effectLst/>
        </p:spPr>
      </p:pic>
      <p:sp>
        <p:nvSpPr>
          <p:cNvPr id="13" name="Slide Number Placeholder 4"/>
          <p:cNvSpPr txBox="1">
            <a:spLocks/>
          </p:cNvSpPr>
          <p:nvPr/>
        </p:nvSpPr>
        <p:spPr bwMode="auto">
          <a:xfrm>
            <a:off x="11276015" y="6556377"/>
            <a:ext cx="380999" cy="182563"/>
          </a:xfrm>
          <a:prstGeom prst="rect">
            <a:avLst/>
          </a:prstGeom>
        </p:spPr>
        <p:txBody>
          <a:bodyPr vert="horz" wrap="none" lIns="0" tIns="0" rIns="0" bIns="0" rtlCol="0" anchor="ctr" anchorCtr="0">
            <a:noAutofit/>
          </a:bodyPr>
          <a:lstStyle/>
          <a:p>
            <a:pPr marL="228572" marR="0" lvl="0" indent="-228572" algn="r" defTabSz="914400" eaLnBrk="0" latinLnBrk="0" hangingPunct="0">
              <a:lnSpc>
                <a:spcPct val="90000"/>
              </a:lnSpc>
              <a:buClr>
                <a:srgbClr val="9F9F9F"/>
              </a:buClr>
              <a:buSzTx/>
              <a:tabLst/>
              <a:defRPr/>
            </a:pPr>
            <a:fld id="{C51EAA63-D034-42AE-91FA-B13B9518C7BE}" type="slidenum">
              <a:rPr lang="en-US" sz="850" smtClean="0"/>
              <a:pPr marL="228572" marR="0" lvl="0" indent="-228572" algn="r" defTabSz="914400" eaLnBrk="0" latinLnBrk="0" hangingPunct="0">
                <a:lnSpc>
                  <a:spcPct val="90000"/>
                </a:lnSpc>
                <a:buClr>
                  <a:srgbClr val="9F9F9F"/>
                </a:buClr>
                <a:buSzTx/>
                <a:tabLst/>
                <a:defRPr/>
              </a:pPr>
              <a:t>9</a:t>
            </a:fld>
            <a:endParaRPr lang="en-US" sz="850" dirty="0"/>
          </a:p>
        </p:txBody>
      </p:sp>
    </p:spTree>
    <p:extLst>
      <p:ext uri="{BB962C8B-B14F-4D97-AF65-F5344CB8AC3E}">
        <p14:creationId xmlns:p14="http://schemas.microsoft.com/office/powerpoint/2010/main" xmlns="" val="39317914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4_cloud">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solidFill>
            <a:schemeClr val="accent5"/>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theme>
</file>

<file path=ppt/theme/theme2.xml><?xml version="1.0" encoding="utf-8"?>
<a:theme xmlns:a="http://schemas.openxmlformats.org/drawingml/2006/main" name="2_Oracle_16x9_2014">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thm15="http://schemas.microsoft.com/office/thememl/2012/main" xmlns="" name="Oracle_16x9_2014_520" id="{91E937C6-5CC0-4F8F-9BE5-B574B4BAB70D}" vid="{5AECBAF0-0F89-410C-A5E6-E335784C8149}"/>
    </a:ext>
  </a:extLst>
</a:theme>
</file>

<file path=ppt/theme/theme3.xml><?xml version="1.0" encoding="utf-8"?>
<a:theme xmlns:a="http://schemas.openxmlformats.org/drawingml/2006/main" name="3_Oracle_16x9_2014">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extLst>
    <a:ext uri="{05A4C25C-085E-4340-85A3-A5531E510DB2}">
      <thm15:themeFamily xmlns:thm15="http://schemas.microsoft.com/office/thememl/2012/main" xmlns="" name="Oracle_16x9_2014_520" id="{91E937C6-5CC0-4F8F-9BE5-B574B4BAB70D}" vid="{5AECBAF0-0F89-410C-A5E6-E335784C8149}"/>
    </a:ext>
  </a:ext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2.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3.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ppt/theme/themeOverride4.xml><?xml version="1.0" encoding="utf-8"?>
<a:themeOverride xmlns:a="http://schemas.openxmlformats.org/drawingml/2006/main">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Oracle_16x9_2014_cloud.potx</Template>
  <TotalTime>13492</TotalTime>
  <Words>3217</Words>
  <Application>Microsoft Office PowerPoint</Application>
  <PresentationFormat>Custom</PresentationFormat>
  <Paragraphs>809</Paragraphs>
  <Slides>40</Slides>
  <Notes>27</Notes>
  <HiddenSlides>0</HiddenSlides>
  <MMClips>0</MMClips>
  <ScaleCrop>false</ScaleCrop>
  <HeadingPairs>
    <vt:vector size="4" baseType="variant">
      <vt:variant>
        <vt:lpstr>Theme</vt:lpstr>
      </vt:variant>
      <vt:variant>
        <vt:i4>3</vt:i4>
      </vt:variant>
      <vt:variant>
        <vt:lpstr>Slide Titles</vt:lpstr>
      </vt:variant>
      <vt:variant>
        <vt:i4>40</vt:i4>
      </vt:variant>
    </vt:vector>
  </HeadingPairs>
  <TitlesOfParts>
    <vt:vector size="43" baseType="lpstr">
      <vt:lpstr>Oracle_16x9_2014_cloud</vt:lpstr>
      <vt:lpstr>2_Oracle_16x9_2014</vt:lpstr>
      <vt:lpstr>3_Oracle_16x9_2014</vt:lpstr>
      <vt:lpstr>Slide 1</vt:lpstr>
      <vt:lpstr>Oracle Fusion Middleware Public &amp; Private Cloud Capabilities</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Company>Oracle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creator>The Presentation Company</dc:creator>
  <cp:lastModifiedBy>Sandeep Banerjie</cp:lastModifiedBy>
  <cp:revision>561</cp:revision>
  <dcterms:created xsi:type="dcterms:W3CDTF">2014-04-23T00:57:37Z</dcterms:created>
  <dcterms:modified xsi:type="dcterms:W3CDTF">2014-10-10T14:56:17Z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