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54" r:id="rId2"/>
    <p:sldId id="258" r:id="rId3"/>
    <p:sldId id="260" r:id="rId4"/>
    <p:sldId id="487" r:id="rId5"/>
    <p:sldId id="344" r:id="rId6"/>
    <p:sldId id="489" r:id="rId7"/>
    <p:sldId id="478" r:id="rId8"/>
    <p:sldId id="469" r:id="rId9"/>
    <p:sldId id="470" r:id="rId10"/>
    <p:sldId id="472" r:id="rId11"/>
    <p:sldId id="460" r:id="rId12"/>
    <p:sldId id="452" r:id="rId13"/>
    <p:sldId id="471" r:id="rId14"/>
    <p:sldId id="488" r:id="rId15"/>
    <p:sldId id="486" r:id="rId16"/>
    <p:sldId id="457" r:id="rId17"/>
    <p:sldId id="480" r:id="rId18"/>
    <p:sldId id="483" r:id="rId19"/>
    <p:sldId id="484" r:id="rId20"/>
    <p:sldId id="482" r:id="rId21"/>
    <p:sldId id="427" r:id="rId22"/>
    <p:sldId id="428" r:id="rId23"/>
    <p:sldId id="490" r:id="rId24"/>
    <p:sldId id="384" r:id="rId25"/>
    <p:sldId id="381" r:id="rId26"/>
    <p:sldId id="450" r:id="rId27"/>
    <p:sldId id="491" r:id="rId28"/>
    <p:sldId id="466" r:id="rId29"/>
    <p:sldId id="492" r:id="rId30"/>
    <p:sldId id="493" r:id="rId31"/>
    <p:sldId id="477" r:id="rId32"/>
    <p:sldId id="494" r:id="rId33"/>
    <p:sldId id="467" r:id="rId34"/>
    <p:sldId id="290" r:id="rId35"/>
    <p:sldId id="289" r:id="rId36"/>
  </p:sldIdLst>
  <p:sldSz cx="12188825"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5F5F"/>
    <a:srgbClr val="46575E"/>
    <a:srgbClr val="B0C3C8"/>
    <a:srgbClr val="8DA6B1"/>
    <a:srgbClr val="41555E"/>
    <a:srgbClr val="61808E"/>
    <a:srgbClr val="BBCAD0"/>
    <a:srgbClr val="D1DBE0"/>
    <a:srgbClr val="E8EDEF"/>
    <a:srgbClr val="232C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82" autoAdjust="0"/>
    <p:restoredTop sz="90834" autoAdjust="0"/>
  </p:normalViewPr>
  <p:slideViewPr>
    <p:cSldViewPr snapToGrid="0">
      <p:cViewPr>
        <p:scale>
          <a:sx n="90" d="100"/>
          <a:sy n="90" d="100"/>
        </p:scale>
        <p:origin x="-664" y="-656"/>
      </p:cViewPr>
      <p:guideLst>
        <p:guide orient="horz" pos="2160"/>
        <p:guide orient="horz" pos="3744"/>
        <p:guide orient="horz" pos="960"/>
        <p:guide orient="horz" pos="1248"/>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p:scale>
        <a:sx n="46" d="100"/>
        <a:sy n="46" d="100"/>
      </p:scale>
      <p:origin x="0" y="0"/>
    </p:cViewPr>
  </p:sorterViewPr>
  <p:notesViewPr>
    <p:cSldViewPr snapToGrid="0">
      <p:cViewPr varScale="1">
        <p:scale>
          <a:sx n="83" d="100"/>
          <a:sy n="83" d="100"/>
        </p:scale>
        <p:origin x="-31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tags" Target="tags/tag1.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pPr/>
              <a:t>10/9/14</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p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p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chemeClr val="tx1"/>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mailto:Revrec-americasiebc_us@oracle.com" TargetMode="External"/><Relationship Id="rId4" Type="http://schemas.openxmlformats.org/officeDocument/2006/relationships/hyperlink" Target="http://my.oracle.com/site/fin/gfo/GlobalProcesses/cnt452504.pdf" TargetMode="External"/><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mailto:Revrec-americasiebc_us@oracle.com" TargetMode="External"/><Relationship Id="rId4" Type="http://schemas.openxmlformats.org/officeDocument/2006/relationships/hyperlink" Target="http://my.oracle.com/site/fin/gfo/GlobalProcesses/cnt452504.pdf"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1</a:t>
            </a:fld>
            <a:endParaRPr lang="en-US" dirty="0"/>
          </a:p>
        </p:txBody>
      </p:sp>
    </p:spTree>
    <p:extLst>
      <p:ext uri="{BB962C8B-B14F-4D97-AF65-F5344CB8AC3E}">
        <p14:creationId xmlns:p14="http://schemas.microsoft.com/office/powerpoint/2010/main" val="124275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22</a:t>
            </a:fld>
            <a:endParaRPr lang="en-US" dirty="0"/>
          </a:p>
        </p:txBody>
      </p:sp>
    </p:spTree>
    <p:extLst>
      <p:ext uri="{BB962C8B-B14F-4D97-AF65-F5344CB8AC3E}">
        <p14:creationId xmlns:p14="http://schemas.microsoft.com/office/powerpoint/2010/main" val="1825167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24</a:t>
            </a:fld>
            <a:endParaRPr lang="en-US" dirty="0"/>
          </a:p>
        </p:txBody>
      </p:sp>
    </p:spTree>
    <p:extLst>
      <p:ext uri="{BB962C8B-B14F-4D97-AF65-F5344CB8AC3E}">
        <p14:creationId xmlns:p14="http://schemas.microsoft.com/office/powerpoint/2010/main" val="474115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p:cNvSpPr>
          <p:nvPr>
            <p:ph type="sldImg"/>
          </p:nvPr>
        </p:nvSpPr>
        <p:spPr bwMode="auto">
          <a:xfrm>
            <a:off x="382588" y="685800"/>
            <a:ext cx="6092825" cy="3429000"/>
          </a:xfrm>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pPr eaLnBrk="1" hangingPunct="1">
              <a:spcBef>
                <a:spcPct val="0"/>
              </a:spcBef>
            </a:pPr>
            <a:endParaRPr lang="en-US" smtClean="0">
              <a:ea typeface="ＭＳ Ｐゴシック" charset="-128"/>
            </a:endParaRPr>
          </a:p>
        </p:txBody>
      </p:sp>
      <p:sp>
        <p:nvSpPr>
          <p:cNvPr id="78852" name="Slide Number Placeholder 3"/>
          <p:cNvSpPr>
            <a:spLocks noGrp="1"/>
          </p:cNvSpPr>
          <p:nvPr>
            <p:ph type="sldNum" sz="quarter" idx="5"/>
          </p:nvPr>
        </p:nvSpPr>
        <p:spPr bwMode="auto">
          <a:noFill/>
          <a:ln>
            <a:miter lim="800000"/>
            <a:headEnd/>
            <a:tailEnd/>
          </a:ln>
        </p:spPr>
        <p:txBody>
          <a:bodyPr/>
          <a:lstStyle/>
          <a:p>
            <a:fld id="{E8A87A30-6DE8-4FEF-BE99-C6C82834F170}" type="slidenum">
              <a:rPr lang="en-US">
                <a:solidFill>
                  <a:prstClr val="black"/>
                </a:solidFill>
              </a:rPr>
              <a:pPr/>
              <a:t>28</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382588" y="685800"/>
            <a:ext cx="6092825" cy="3429000"/>
          </a:xfrm>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p>
        </p:txBody>
      </p:sp>
      <p:sp>
        <p:nvSpPr>
          <p:cNvPr id="30724" name="Header Placeholder 3"/>
          <p:cNvSpPr>
            <a:spLocks noGrp="1"/>
          </p:cNvSpPr>
          <p:nvPr>
            <p:ph type="hdr" sz="quarter"/>
          </p:nvPr>
        </p:nvSpPr>
        <p:spPr>
          <a:xfrm>
            <a:off x="0" y="0"/>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sz="1000">
                <a:solidFill>
                  <a:schemeClr val="tx1"/>
                </a:solidFill>
                <a:latin typeface="Arial" charset="0"/>
                <a:ea typeface="ＭＳ Ｐゴシック" charset="0"/>
              </a:defRPr>
            </a:lvl1pPr>
            <a:lvl2pPr marL="742950" indent="-285750" defTabSz="965200">
              <a:defRPr sz="1000">
                <a:solidFill>
                  <a:schemeClr val="tx1"/>
                </a:solidFill>
                <a:latin typeface="Arial" charset="0"/>
                <a:ea typeface="ＭＳ Ｐゴシック" charset="0"/>
              </a:defRPr>
            </a:lvl2pPr>
            <a:lvl3pPr marL="1143000" indent="-228600" defTabSz="965200">
              <a:defRPr sz="1000">
                <a:solidFill>
                  <a:schemeClr val="tx1"/>
                </a:solidFill>
                <a:latin typeface="Arial" charset="0"/>
                <a:ea typeface="ＭＳ Ｐゴシック" charset="0"/>
              </a:defRPr>
            </a:lvl3pPr>
            <a:lvl4pPr marL="1600200" indent="-228600" defTabSz="965200">
              <a:defRPr sz="1000">
                <a:solidFill>
                  <a:schemeClr val="tx1"/>
                </a:solidFill>
                <a:latin typeface="Arial" charset="0"/>
                <a:ea typeface="ＭＳ Ｐゴシック" charset="0"/>
              </a:defRPr>
            </a:lvl4pPr>
            <a:lvl5pPr marL="2057400" indent="-228600" defTabSz="965200">
              <a:defRPr sz="1000">
                <a:solidFill>
                  <a:schemeClr val="tx1"/>
                </a:solidFill>
                <a:latin typeface="Arial" charset="0"/>
                <a:ea typeface="ＭＳ Ｐゴシック" charset="0"/>
              </a:defRPr>
            </a:lvl5pPr>
            <a:lvl6pPr marL="2514600" indent="-228600" algn="ctr" defTabSz="965200" eaLnBrk="0" fontAlgn="base" hangingPunct="0">
              <a:spcBef>
                <a:spcPct val="50000"/>
              </a:spcBef>
              <a:spcAft>
                <a:spcPct val="0"/>
              </a:spcAft>
              <a:defRPr sz="1000">
                <a:solidFill>
                  <a:schemeClr val="tx1"/>
                </a:solidFill>
                <a:latin typeface="Arial" charset="0"/>
                <a:ea typeface="ＭＳ Ｐゴシック" charset="0"/>
              </a:defRPr>
            </a:lvl6pPr>
            <a:lvl7pPr marL="2971800" indent="-228600" algn="ctr" defTabSz="965200" eaLnBrk="0" fontAlgn="base" hangingPunct="0">
              <a:spcBef>
                <a:spcPct val="50000"/>
              </a:spcBef>
              <a:spcAft>
                <a:spcPct val="0"/>
              </a:spcAft>
              <a:defRPr sz="1000">
                <a:solidFill>
                  <a:schemeClr val="tx1"/>
                </a:solidFill>
                <a:latin typeface="Arial" charset="0"/>
                <a:ea typeface="ＭＳ Ｐゴシック" charset="0"/>
              </a:defRPr>
            </a:lvl7pPr>
            <a:lvl8pPr marL="3429000" indent="-228600" algn="ctr" defTabSz="965200" eaLnBrk="0" fontAlgn="base" hangingPunct="0">
              <a:spcBef>
                <a:spcPct val="50000"/>
              </a:spcBef>
              <a:spcAft>
                <a:spcPct val="0"/>
              </a:spcAft>
              <a:defRPr sz="1000">
                <a:solidFill>
                  <a:schemeClr val="tx1"/>
                </a:solidFill>
                <a:latin typeface="Arial" charset="0"/>
                <a:ea typeface="ＭＳ Ｐゴシック" charset="0"/>
              </a:defRPr>
            </a:lvl8pPr>
            <a:lvl9pPr marL="3886200" indent="-228600" algn="ctr" defTabSz="965200" eaLnBrk="0" fontAlgn="base" hangingPunct="0">
              <a:spcBef>
                <a:spcPct val="50000"/>
              </a:spcBef>
              <a:spcAft>
                <a:spcPct val="0"/>
              </a:spcAft>
              <a:defRPr sz="1000">
                <a:solidFill>
                  <a:schemeClr val="tx1"/>
                </a:solidFill>
                <a:latin typeface="Arial" charset="0"/>
                <a:ea typeface="ＭＳ Ｐゴシック" charset="0"/>
              </a:defRPr>
            </a:lvl9pPr>
          </a:lstStyle>
          <a:p>
            <a:r>
              <a:rPr lang="en-US" sz="1200">
                <a:solidFill>
                  <a:prstClr val="black"/>
                </a:solidFill>
              </a:rPr>
              <a:t>JD Edwards EnterpriseOne</a:t>
            </a:r>
          </a:p>
          <a:p>
            <a:r>
              <a:rPr lang="en-US" sz="1200">
                <a:solidFill>
                  <a:prstClr val="black"/>
                </a:solidFill>
              </a:rPr>
              <a:t>COLLABORATE 08 – Denver, Colorado USA</a:t>
            </a:r>
          </a:p>
        </p:txBody>
      </p:sp>
      <p:sp>
        <p:nvSpPr>
          <p:cNvPr id="3072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sz="1000">
                <a:solidFill>
                  <a:schemeClr val="tx1"/>
                </a:solidFill>
                <a:latin typeface="Arial" charset="0"/>
                <a:ea typeface="ＭＳ Ｐゴシック" charset="0"/>
              </a:defRPr>
            </a:lvl1pPr>
            <a:lvl2pPr marL="742950" indent="-285750" defTabSz="965200">
              <a:defRPr sz="1000">
                <a:solidFill>
                  <a:schemeClr val="tx1"/>
                </a:solidFill>
                <a:latin typeface="Arial" charset="0"/>
                <a:ea typeface="ＭＳ Ｐゴシック" charset="0"/>
              </a:defRPr>
            </a:lvl2pPr>
            <a:lvl3pPr marL="1143000" indent="-228600" defTabSz="965200">
              <a:defRPr sz="1000">
                <a:solidFill>
                  <a:schemeClr val="tx1"/>
                </a:solidFill>
                <a:latin typeface="Arial" charset="0"/>
                <a:ea typeface="ＭＳ Ｐゴシック" charset="0"/>
              </a:defRPr>
            </a:lvl3pPr>
            <a:lvl4pPr marL="1600200" indent="-228600" defTabSz="965200">
              <a:defRPr sz="1000">
                <a:solidFill>
                  <a:schemeClr val="tx1"/>
                </a:solidFill>
                <a:latin typeface="Arial" charset="0"/>
                <a:ea typeface="ＭＳ Ｐゴシック" charset="0"/>
              </a:defRPr>
            </a:lvl4pPr>
            <a:lvl5pPr marL="2057400" indent="-228600" defTabSz="965200">
              <a:defRPr sz="1000">
                <a:solidFill>
                  <a:schemeClr val="tx1"/>
                </a:solidFill>
                <a:latin typeface="Arial" charset="0"/>
                <a:ea typeface="ＭＳ Ｐゴシック" charset="0"/>
              </a:defRPr>
            </a:lvl5pPr>
            <a:lvl6pPr marL="2514600" indent="-228600" algn="ctr" defTabSz="965200" eaLnBrk="0" fontAlgn="base" hangingPunct="0">
              <a:spcBef>
                <a:spcPct val="50000"/>
              </a:spcBef>
              <a:spcAft>
                <a:spcPct val="0"/>
              </a:spcAft>
              <a:defRPr sz="1000">
                <a:solidFill>
                  <a:schemeClr val="tx1"/>
                </a:solidFill>
                <a:latin typeface="Arial" charset="0"/>
                <a:ea typeface="ＭＳ Ｐゴシック" charset="0"/>
              </a:defRPr>
            </a:lvl6pPr>
            <a:lvl7pPr marL="2971800" indent="-228600" algn="ctr" defTabSz="965200" eaLnBrk="0" fontAlgn="base" hangingPunct="0">
              <a:spcBef>
                <a:spcPct val="50000"/>
              </a:spcBef>
              <a:spcAft>
                <a:spcPct val="0"/>
              </a:spcAft>
              <a:defRPr sz="1000">
                <a:solidFill>
                  <a:schemeClr val="tx1"/>
                </a:solidFill>
                <a:latin typeface="Arial" charset="0"/>
                <a:ea typeface="ＭＳ Ｐゴシック" charset="0"/>
              </a:defRPr>
            </a:lvl7pPr>
            <a:lvl8pPr marL="3429000" indent="-228600" algn="ctr" defTabSz="965200" eaLnBrk="0" fontAlgn="base" hangingPunct="0">
              <a:spcBef>
                <a:spcPct val="50000"/>
              </a:spcBef>
              <a:spcAft>
                <a:spcPct val="0"/>
              </a:spcAft>
              <a:defRPr sz="1000">
                <a:solidFill>
                  <a:schemeClr val="tx1"/>
                </a:solidFill>
                <a:latin typeface="Arial" charset="0"/>
                <a:ea typeface="ＭＳ Ｐゴシック" charset="0"/>
              </a:defRPr>
            </a:lvl8pPr>
            <a:lvl9pPr marL="3886200" indent="-228600" algn="ctr" defTabSz="965200" eaLnBrk="0" fontAlgn="base" hangingPunct="0">
              <a:spcBef>
                <a:spcPct val="50000"/>
              </a:spcBef>
              <a:spcAft>
                <a:spcPct val="0"/>
              </a:spcAft>
              <a:defRPr sz="1000">
                <a:solidFill>
                  <a:schemeClr val="tx1"/>
                </a:solidFill>
                <a:latin typeface="Arial" charset="0"/>
                <a:ea typeface="ＭＳ Ｐゴシック" charset="0"/>
              </a:defRPr>
            </a:lvl9pPr>
          </a:lstStyle>
          <a:p>
            <a:r>
              <a:rPr lang="en-US" sz="1200">
                <a:solidFill>
                  <a:prstClr val="black"/>
                </a:solidFill>
                <a:latin typeface="Times" charset="0"/>
              </a:rPr>
              <a:t> Slide </a:t>
            </a:r>
            <a:fld id="{BD1EFF97-578A-2744-A8C1-FBABA4132016}" type="slidenum">
              <a:rPr lang="en-US" sz="1200">
                <a:solidFill>
                  <a:prstClr val="black"/>
                </a:solidFill>
                <a:latin typeface="Times" charset="0"/>
              </a:rPr>
              <a:pPr/>
              <a:t>32</a:t>
            </a:fld>
            <a:endParaRPr lang="en-US" sz="1200">
              <a:solidFill>
                <a:prstClr val="black"/>
              </a:solidFill>
              <a:latin typeface="Times"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This</a:t>
            </a:r>
            <a:r>
              <a:rPr lang="en-US" baseline="0" dirty="0" smtClean="0"/>
              <a:t> is a </a:t>
            </a:r>
            <a:r>
              <a:rPr lang="en-US" b="1" baseline="0" dirty="0" smtClean="0"/>
              <a:t>Safe Harbor Front </a:t>
            </a:r>
            <a:r>
              <a:rPr lang="en-US" baseline="0" dirty="0" smtClean="0"/>
              <a:t>slide, one of two Safe Harbor Statement slides included in this template. </a:t>
            </a:r>
          </a:p>
          <a:p>
            <a:endParaRPr lang="en-US" baseline="0" dirty="0" smtClean="0"/>
          </a:p>
          <a:p>
            <a:r>
              <a:rPr lang="en-US" dirty="0" smtClean="0"/>
              <a:t>One of the Safe Harbor slides must be used if your presentation covers material affected by Oracle’s Revenue Recognition Policy </a:t>
            </a:r>
          </a:p>
          <a:p>
            <a:endParaRPr lang="en-US" dirty="0" smtClean="0"/>
          </a:p>
          <a:p>
            <a:r>
              <a:rPr lang="en-US" dirty="0" smtClean="0"/>
              <a:t>To learn more about this policy, e-mail: </a:t>
            </a:r>
            <a:r>
              <a:rPr lang="en-US" dirty="0" smtClean="0">
                <a:hlinkClick r:id="rId3"/>
              </a:rPr>
              <a:t>Revrec-americasiebc_us@oracle.com </a:t>
            </a:r>
            <a:endParaRPr lang="en-US" dirty="0" smtClean="0"/>
          </a:p>
          <a:p>
            <a:endParaRPr lang="en-US" dirty="0" smtClean="0"/>
          </a:p>
          <a:p>
            <a:r>
              <a:rPr lang="en-US" sz="1100" kern="1200" dirty="0" smtClean="0">
                <a:solidFill>
                  <a:schemeClr val="tx1"/>
                </a:solidFill>
                <a:latin typeface="+mn-lt"/>
                <a:ea typeface="+mn-ea"/>
                <a:cs typeface="+mn-cs"/>
              </a:rPr>
              <a:t>For internal communication, Safe Harbor Statements are not required. However, there is an applicable disclaimer (Exhibit E) that should be used, found in the Oracle Revenue Recognition Policy for Future Product Communications. Copy and paste this link into a web browser, to find out more information.  </a:t>
            </a:r>
          </a:p>
          <a:p>
            <a:endParaRPr lang="en-US" sz="1100" kern="1200" dirty="0" smtClean="0">
              <a:solidFill>
                <a:schemeClr val="tx1"/>
              </a:solidFill>
              <a:latin typeface="+mn-lt"/>
              <a:ea typeface="+mn-ea"/>
              <a:cs typeface="+mn-cs"/>
            </a:endParaRPr>
          </a:p>
          <a:p>
            <a:r>
              <a:rPr lang="en-US" sz="1100" u="sng" kern="1200" dirty="0" smtClean="0">
                <a:solidFill>
                  <a:schemeClr val="tx1"/>
                </a:solidFill>
                <a:latin typeface="+mn-lt"/>
                <a:ea typeface="+mn-ea"/>
                <a:cs typeface="+mn-cs"/>
                <a:hlinkClick r:id="rId4"/>
              </a:rPr>
              <a:t>http://my.oracle.com/site/fin/gfo/GlobalProcesses/cnt452504.pdf</a:t>
            </a:r>
            <a:endParaRPr lang="en-US" sz="1100" u="sng" kern="1200" dirty="0" smtClean="0">
              <a:solidFill>
                <a:schemeClr val="tx1"/>
              </a:solidFill>
              <a:latin typeface="+mn-lt"/>
              <a:ea typeface="+mn-ea"/>
              <a:cs typeface="+mn-cs"/>
            </a:endParaRPr>
          </a:p>
          <a:p>
            <a:endParaRPr lang="en-US" sz="1100" u="sng"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100" kern="1200" dirty="0" smtClean="0">
                <a:solidFill>
                  <a:schemeClr val="tx1"/>
                </a:solidFill>
                <a:latin typeface="+mn-lt"/>
                <a:ea typeface="+mn-ea"/>
                <a:cs typeface="+mn-cs"/>
              </a:rPr>
              <a:t>For all external communications such as press release, roadmaps, PowerPoint presentations, Safe Harbor Statements are required. You can refer to the link mentioned above to find out additional information/disclaimers required depending on your audience.</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34</a:t>
            </a:fld>
            <a:endParaRPr lang="en-US" dirty="0"/>
          </a:p>
        </p:txBody>
      </p:sp>
    </p:spTree>
    <p:extLst>
      <p:ext uri="{BB962C8B-B14F-4D97-AF65-F5344CB8AC3E}">
        <p14:creationId xmlns:p14="http://schemas.microsoft.com/office/powerpoint/2010/main" val="47995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35</a:t>
            </a:fld>
            <a:endParaRPr lang="en-US" dirty="0"/>
          </a:p>
        </p:txBody>
      </p:sp>
    </p:spTree>
    <p:extLst>
      <p:ext uri="{BB962C8B-B14F-4D97-AF65-F5344CB8AC3E}">
        <p14:creationId xmlns:p14="http://schemas.microsoft.com/office/powerpoint/2010/main" val="1242756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fontScale="92500" lnSpcReduction="10000"/>
          </a:bodyPr>
          <a:lstStyle/>
          <a:p>
            <a:r>
              <a:rPr lang="en-US" dirty="0" smtClean="0"/>
              <a:t>This is a </a:t>
            </a:r>
            <a:r>
              <a:rPr lang="en-US" b="1" dirty="0" smtClean="0"/>
              <a:t>Title Slide with Picture </a:t>
            </a:r>
            <a:r>
              <a:rPr lang="en-US" b="0" dirty="0" smtClean="0"/>
              <a:t>slide</a:t>
            </a:r>
            <a:r>
              <a:rPr lang="en-US" b="1" dirty="0" smtClean="0"/>
              <a:t> </a:t>
            </a:r>
            <a:r>
              <a:rPr lang="en-US" baseline="0" dirty="0" smtClean="0"/>
              <a:t>ideal for including a picture with a brief title, subtitle and presenter information.</a:t>
            </a:r>
          </a:p>
          <a:p>
            <a:endParaRPr lang="en-US" baseline="0" dirty="0" smtClean="0"/>
          </a:p>
          <a:p>
            <a:r>
              <a:rPr lang="en-US" baseline="0" dirty="0" smtClean="0"/>
              <a:t>To customize this slide with your own picture:</a:t>
            </a:r>
          </a:p>
          <a:p>
            <a:endParaRPr lang="en-US" baseline="0" dirty="0" smtClean="0"/>
          </a:p>
          <a:p>
            <a:pPr marL="0" indent="0">
              <a:buNone/>
            </a:pPr>
            <a:r>
              <a:rPr lang="en-US" b="1" baseline="0" dirty="0" smtClean="0"/>
              <a:t>Right-click</a:t>
            </a:r>
            <a:r>
              <a:rPr lang="en-US" baseline="0" dirty="0" smtClean="0"/>
              <a:t> the slide area and choose </a:t>
            </a:r>
            <a:r>
              <a:rPr lang="en-US" b="1" baseline="0" dirty="0" smtClean="0"/>
              <a:t>Format Background </a:t>
            </a:r>
            <a:r>
              <a:rPr lang="en-US" baseline="0" dirty="0" smtClean="0"/>
              <a:t>from the pop-up menu. From the </a:t>
            </a:r>
            <a:r>
              <a:rPr lang="en-US" b="1" baseline="0" dirty="0" smtClean="0"/>
              <a:t>Fill</a:t>
            </a:r>
            <a:r>
              <a:rPr lang="en-US" baseline="0" dirty="0" smtClean="0"/>
              <a:t> menu, click </a:t>
            </a:r>
            <a:r>
              <a:rPr lang="en-US" b="1" baseline="0" smtClean="0"/>
              <a:t>Picture</a:t>
            </a:r>
            <a:r>
              <a:rPr lang="en-US" baseline="0" smtClean="0"/>
              <a:t> </a:t>
            </a:r>
            <a:r>
              <a:rPr lang="en-US" b="1" baseline="0" smtClean="0"/>
              <a:t>and </a:t>
            </a:r>
            <a:r>
              <a:rPr lang="en-US" b="1" baseline="0" dirty="0" smtClean="0"/>
              <a:t>texture fill</a:t>
            </a:r>
            <a:r>
              <a:rPr lang="en-US" baseline="0" dirty="0" smtClean="0"/>
              <a:t>. Under </a:t>
            </a:r>
            <a:r>
              <a:rPr lang="en-US" b="1" baseline="0" dirty="0" smtClean="0"/>
              <a:t>Insert from: </a:t>
            </a:r>
            <a:r>
              <a:rPr lang="en-US" baseline="0" dirty="0" smtClean="0"/>
              <a:t>click </a:t>
            </a:r>
            <a:r>
              <a:rPr lang="en-US" b="1" baseline="0" dirty="0" smtClean="0"/>
              <a:t>File</a:t>
            </a:r>
            <a:r>
              <a:rPr lang="en-US" baseline="0" dirty="0" smtClean="0"/>
              <a:t>. Locate your new picture and click </a:t>
            </a:r>
            <a:r>
              <a:rPr lang="en-US" b="1" baseline="0" smtClean="0"/>
              <a:t>Insert</a:t>
            </a:r>
            <a:r>
              <a:rPr lang="en-US" baseline="0" smtClean="0"/>
              <a:t>.</a:t>
            </a:r>
          </a:p>
          <a:p>
            <a:pPr marL="0" indent="0">
              <a:buNone/>
            </a:pPr>
            <a:endParaRPr lang="en-US" baseline="0" smtClean="0"/>
          </a:p>
          <a:p>
            <a:pPr marL="0" indent="0">
              <a:buNone/>
            </a:pPr>
            <a:r>
              <a:rPr lang="en-US" sz="1100" b="0" kern="1200" smtClean="0">
                <a:solidFill>
                  <a:schemeClr val="tx1"/>
                </a:solidFill>
                <a:latin typeface="+mn-lt"/>
                <a:ea typeface="+mn-ea"/>
                <a:cs typeface="+mn-cs"/>
              </a:rPr>
              <a:t>To </a:t>
            </a:r>
            <a:r>
              <a:rPr lang="en-US" sz="1100" b="1" kern="1200" smtClean="0">
                <a:solidFill>
                  <a:schemeClr val="tx1"/>
                </a:solidFill>
                <a:latin typeface="+mn-lt"/>
                <a:ea typeface="+mn-ea"/>
                <a:cs typeface="+mn-cs"/>
              </a:rPr>
              <a:t>copy the Customized Background </a:t>
            </a:r>
            <a:r>
              <a:rPr lang="en-US" sz="1100" b="0" kern="1200" smtClean="0">
                <a:solidFill>
                  <a:schemeClr val="tx1"/>
                </a:solidFill>
                <a:latin typeface="+mn-lt"/>
                <a:ea typeface="+mn-ea"/>
                <a:cs typeface="+mn-cs"/>
              </a:rPr>
              <a:t>from Another Presentation on </a:t>
            </a:r>
            <a:r>
              <a:rPr lang="en-US" sz="1100" b="1" kern="1200" smtClean="0">
                <a:solidFill>
                  <a:schemeClr val="tx1"/>
                </a:solidFill>
                <a:latin typeface="+mn-lt"/>
                <a:ea typeface="+mn-ea"/>
                <a:cs typeface="+mn-cs"/>
              </a:rPr>
              <a:t>PC</a:t>
            </a:r>
            <a:endParaRPr lang="en-US" sz="1100" b="0" kern="1200" smtClean="0">
              <a:solidFill>
                <a:schemeClr val="tx1"/>
              </a:solidFill>
              <a:latin typeface="+mn-lt"/>
              <a:ea typeface="+mn-ea"/>
              <a:cs typeface="+mn-cs"/>
            </a:endParaRPr>
          </a:p>
          <a:p>
            <a:pPr marL="228600" indent="-228600">
              <a:buFont typeface="+mj-lt"/>
              <a:buAutoNum type="arabicPeriod"/>
            </a:pPr>
            <a:r>
              <a:rPr lang="en-US" sz="1100" b="0" kern="1200" smtClean="0">
                <a:solidFill>
                  <a:schemeClr val="tx1"/>
                </a:solidFill>
                <a:latin typeface="+mn-lt"/>
                <a:ea typeface="+mn-ea"/>
                <a:cs typeface="+mn-cs"/>
              </a:rPr>
              <a:t>Click </a:t>
            </a:r>
            <a:r>
              <a:rPr lang="en-US" sz="1100" b="1" kern="1200" smtClean="0">
                <a:solidFill>
                  <a:schemeClr val="tx1"/>
                </a:solidFill>
                <a:latin typeface="+mn-lt"/>
                <a:ea typeface="+mn-ea"/>
                <a:cs typeface="+mn-cs"/>
              </a:rPr>
              <a:t>New Slide</a:t>
            </a:r>
            <a:r>
              <a:rPr lang="en-US" sz="1100" b="0" kern="1200" smtClean="0">
                <a:solidFill>
                  <a:schemeClr val="tx1"/>
                </a:solidFill>
                <a:latin typeface="+mn-lt"/>
                <a:ea typeface="+mn-ea"/>
                <a:cs typeface="+mn-cs"/>
              </a:rPr>
              <a:t> from the </a:t>
            </a:r>
            <a:r>
              <a:rPr lang="en-US" sz="1100" b="1" kern="1200" smtClean="0">
                <a:solidFill>
                  <a:schemeClr val="tx1"/>
                </a:solidFill>
                <a:latin typeface="+mn-lt"/>
                <a:ea typeface="+mn-ea"/>
                <a:cs typeface="+mn-cs"/>
              </a:rPr>
              <a:t>Home</a:t>
            </a:r>
            <a:r>
              <a:rPr lang="en-US" sz="1100" b="0" kern="1200" smtClean="0">
                <a:solidFill>
                  <a:schemeClr val="tx1"/>
                </a:solidFill>
                <a:latin typeface="+mn-lt"/>
                <a:ea typeface="+mn-ea"/>
                <a:cs typeface="+mn-cs"/>
              </a:rPr>
              <a:t> tab's </a:t>
            </a:r>
            <a:r>
              <a:rPr lang="en-US" sz="1100" b="1" kern="1200" smtClean="0">
                <a:solidFill>
                  <a:schemeClr val="tx1"/>
                </a:solidFill>
                <a:latin typeface="+mn-lt"/>
                <a:ea typeface="+mn-ea"/>
                <a:cs typeface="+mn-cs"/>
              </a:rPr>
              <a:t>Slides</a:t>
            </a:r>
            <a:r>
              <a:rPr lang="en-US" sz="1100" b="0" kern="1200" smtClean="0">
                <a:solidFill>
                  <a:schemeClr val="tx1"/>
                </a:solidFill>
                <a:latin typeface="+mn-lt"/>
                <a:ea typeface="+mn-ea"/>
                <a:cs typeface="+mn-cs"/>
              </a:rPr>
              <a:t> group and select </a:t>
            </a:r>
            <a:r>
              <a:rPr lang="en-US" sz="1100" b="1" kern="1200" smtClean="0">
                <a:solidFill>
                  <a:schemeClr val="tx1"/>
                </a:solidFill>
                <a:latin typeface="+mn-lt"/>
                <a:ea typeface="+mn-ea"/>
                <a:cs typeface="+mn-cs"/>
              </a:rPr>
              <a:t>Reuse Slides</a:t>
            </a:r>
            <a:r>
              <a:rPr lang="en-US" sz="1100" b="0" kern="1200" smtClean="0">
                <a:solidFill>
                  <a:schemeClr val="tx1"/>
                </a:solidFill>
                <a:latin typeface="+mn-lt"/>
                <a:ea typeface="+mn-ea"/>
                <a:cs typeface="+mn-cs"/>
              </a:rPr>
              <a:t>.</a:t>
            </a:r>
          </a:p>
          <a:p>
            <a:pPr marL="228600" indent="-228600">
              <a:buFont typeface="+mj-lt"/>
              <a:buAutoNum type="arabicPeriod"/>
            </a:pPr>
            <a:r>
              <a:rPr lang="en-US" sz="1100" b="0" kern="1200" smtClean="0">
                <a:solidFill>
                  <a:schemeClr val="tx1"/>
                </a:solidFill>
                <a:latin typeface="+mn-lt"/>
                <a:ea typeface="+mn-ea"/>
                <a:cs typeface="+mn-cs"/>
              </a:rPr>
              <a:t>Click </a:t>
            </a:r>
            <a:r>
              <a:rPr lang="en-US" sz="1100" b="1" kern="1200" smtClean="0">
                <a:solidFill>
                  <a:schemeClr val="tx1"/>
                </a:solidFill>
                <a:latin typeface="+mn-lt"/>
                <a:ea typeface="+mn-ea"/>
                <a:cs typeface="+mn-cs"/>
              </a:rPr>
              <a:t>Browse</a:t>
            </a:r>
            <a:r>
              <a:rPr lang="en-US" sz="1100" b="0" kern="1200" smtClean="0">
                <a:solidFill>
                  <a:schemeClr val="tx1"/>
                </a:solidFill>
                <a:latin typeface="+mn-lt"/>
                <a:ea typeface="+mn-ea"/>
                <a:cs typeface="+mn-cs"/>
              </a:rPr>
              <a:t> in the </a:t>
            </a:r>
            <a:r>
              <a:rPr lang="en-US" sz="1100" b="1" kern="1200" smtClean="0">
                <a:solidFill>
                  <a:schemeClr val="tx1"/>
                </a:solidFill>
                <a:latin typeface="+mn-lt"/>
                <a:ea typeface="+mn-ea"/>
                <a:cs typeface="+mn-cs"/>
              </a:rPr>
              <a:t>Reuse Slides </a:t>
            </a:r>
            <a:r>
              <a:rPr lang="en-US" sz="1100" b="0" kern="1200" smtClean="0">
                <a:solidFill>
                  <a:schemeClr val="tx1"/>
                </a:solidFill>
                <a:latin typeface="+mn-lt"/>
                <a:ea typeface="+mn-ea"/>
                <a:cs typeface="+mn-cs"/>
              </a:rPr>
              <a:t>panel and select </a:t>
            </a:r>
            <a:r>
              <a:rPr lang="en-US" sz="1100" b="1" kern="1200" smtClean="0">
                <a:solidFill>
                  <a:schemeClr val="tx1"/>
                </a:solidFill>
                <a:latin typeface="+mn-lt"/>
                <a:ea typeface="+mn-ea"/>
                <a:cs typeface="+mn-cs"/>
              </a:rPr>
              <a:t>Browse Files</a:t>
            </a:r>
            <a:r>
              <a:rPr lang="en-US" sz="1100" b="0" kern="1200" smtClean="0">
                <a:solidFill>
                  <a:schemeClr val="tx1"/>
                </a:solidFill>
                <a:latin typeface="+mn-lt"/>
                <a:ea typeface="+mn-ea"/>
                <a:cs typeface="+mn-cs"/>
              </a:rPr>
              <a:t>. Double-click the PowerPoint presentation that contains the background you wish to copy.</a:t>
            </a:r>
          </a:p>
          <a:p>
            <a:pPr marL="228600" indent="-228600">
              <a:buFont typeface="+mj-lt"/>
              <a:buAutoNum type="arabicPeriod"/>
            </a:pPr>
            <a:r>
              <a:rPr lang="en-US" sz="1100" b="0" kern="1200" smtClean="0">
                <a:solidFill>
                  <a:schemeClr val="tx1"/>
                </a:solidFill>
                <a:latin typeface="+mn-lt"/>
                <a:ea typeface="+mn-ea"/>
                <a:cs typeface="+mn-cs"/>
              </a:rPr>
              <a:t>Check</a:t>
            </a:r>
            <a:r>
              <a:rPr lang="en-US" sz="1100" b="0" kern="1200" baseline="0" smtClean="0">
                <a:solidFill>
                  <a:schemeClr val="tx1"/>
                </a:solidFill>
                <a:latin typeface="+mn-lt"/>
                <a:ea typeface="+mn-ea"/>
                <a:cs typeface="+mn-cs"/>
              </a:rPr>
              <a:t> </a:t>
            </a:r>
            <a:r>
              <a:rPr lang="en-US" sz="1100" b="1" kern="1200" smtClean="0">
                <a:solidFill>
                  <a:schemeClr val="tx1"/>
                </a:solidFill>
                <a:latin typeface="+mn-lt"/>
                <a:ea typeface="+mn-ea"/>
                <a:cs typeface="+mn-cs"/>
              </a:rPr>
              <a:t>Keep Source Formatting</a:t>
            </a:r>
            <a:r>
              <a:rPr lang="en-US" sz="1100" b="0" kern="1200" smtClean="0">
                <a:solidFill>
                  <a:schemeClr val="tx1"/>
                </a:solidFill>
                <a:latin typeface="+mn-lt"/>
                <a:ea typeface="+mn-ea"/>
                <a:cs typeface="+mn-cs"/>
              </a:rPr>
              <a:t> and click the slide that contains the background you want.</a:t>
            </a:r>
          </a:p>
          <a:p>
            <a:pPr marL="228600" indent="-228600">
              <a:buFont typeface="+mj-lt"/>
              <a:buAutoNum type="arabicPeriod"/>
            </a:pPr>
            <a:r>
              <a:rPr lang="en-US" sz="1100" b="0" kern="1200" smtClean="0">
                <a:solidFill>
                  <a:schemeClr val="tx1"/>
                </a:solidFill>
                <a:latin typeface="+mn-lt"/>
                <a:ea typeface="+mn-ea"/>
                <a:cs typeface="+mn-cs"/>
              </a:rPr>
              <a:t>Click the left-hand slide preview to which you wish to apply the new master layout. </a:t>
            </a:r>
          </a:p>
          <a:p>
            <a:pPr marL="228600" indent="-228600">
              <a:buFont typeface="+mj-lt"/>
              <a:buAutoNum type="arabicPeriod"/>
            </a:pPr>
            <a:r>
              <a:rPr lang="en-US" sz="1100" b="1" kern="1200" smtClean="0">
                <a:solidFill>
                  <a:schemeClr val="tx1"/>
                </a:solidFill>
                <a:latin typeface="+mn-lt"/>
                <a:ea typeface="+mn-ea"/>
                <a:cs typeface="+mn-cs"/>
              </a:rPr>
              <a:t>Apply New Layout (Important): Right-click</a:t>
            </a:r>
            <a:r>
              <a:rPr lang="en-US" sz="1100" b="0" kern="1200" smtClean="0">
                <a:solidFill>
                  <a:schemeClr val="tx1"/>
                </a:solidFill>
                <a:latin typeface="+mn-lt"/>
                <a:ea typeface="+mn-ea"/>
                <a:cs typeface="+mn-cs"/>
              </a:rPr>
              <a:t> any selected slide, point to </a:t>
            </a:r>
            <a:r>
              <a:rPr lang="en-US" sz="1100" b="1" kern="1200" smtClean="0">
                <a:solidFill>
                  <a:schemeClr val="tx1"/>
                </a:solidFill>
                <a:latin typeface="+mn-lt"/>
                <a:ea typeface="+mn-ea"/>
                <a:cs typeface="+mn-cs"/>
              </a:rPr>
              <a:t>Layout</a:t>
            </a:r>
            <a:r>
              <a:rPr lang="en-US" sz="1100" b="0" kern="1200" smtClean="0">
                <a:solidFill>
                  <a:schemeClr val="tx1"/>
                </a:solidFill>
                <a:latin typeface="+mn-lt"/>
                <a:ea typeface="+mn-ea"/>
                <a:cs typeface="+mn-cs"/>
              </a:rPr>
              <a:t>, and click the slide containing the desired layout from the layout gallery. </a:t>
            </a:r>
          </a:p>
          <a:p>
            <a:pPr marL="228600" indent="-228600">
              <a:buFont typeface="+mj-lt"/>
              <a:buAutoNum type="arabicPeriod"/>
            </a:pPr>
            <a:r>
              <a:rPr lang="en-US" sz="1100" b="0" kern="1200" smtClean="0">
                <a:solidFill>
                  <a:schemeClr val="tx1"/>
                </a:solidFill>
                <a:latin typeface="+mn-lt"/>
                <a:ea typeface="+mn-ea"/>
                <a:cs typeface="+mn-cs"/>
              </a:rPr>
              <a:t>Delete any unwanted slides or duplicates.</a:t>
            </a:r>
          </a:p>
          <a:p>
            <a:pPr marL="228600" indent="-228600">
              <a:buFont typeface="+mj-lt"/>
              <a:buAutoNum type="arabicPeriod"/>
            </a:pPr>
            <a:endParaRPr lang="en-US" sz="1100" b="0" kern="1200" smtClean="0">
              <a:solidFill>
                <a:schemeClr val="tx1"/>
              </a:solidFill>
              <a:latin typeface="+mn-lt"/>
              <a:ea typeface="+mn-ea"/>
              <a:cs typeface="+mn-cs"/>
            </a:endParaRPr>
          </a:p>
          <a:p>
            <a:pPr marL="0" indent="0">
              <a:buFont typeface="+mj-lt"/>
              <a:buNone/>
            </a:pPr>
            <a:r>
              <a:rPr lang="en-US" sz="1100" b="0" kern="1200" smtClean="0">
                <a:solidFill>
                  <a:schemeClr val="tx1"/>
                </a:solidFill>
                <a:latin typeface="+mn-lt"/>
                <a:ea typeface="+mn-ea"/>
                <a:cs typeface="+mn-cs"/>
              </a:rPr>
              <a:t>To </a:t>
            </a:r>
            <a:r>
              <a:rPr lang="en-US" sz="1100" b="1" kern="1200" smtClean="0">
                <a:solidFill>
                  <a:schemeClr val="tx1"/>
                </a:solidFill>
                <a:latin typeface="+mn-lt"/>
                <a:ea typeface="+mn-ea"/>
                <a:cs typeface="+mn-cs"/>
              </a:rPr>
              <a:t>copy the Customized Background</a:t>
            </a:r>
            <a:r>
              <a:rPr lang="en-US" sz="1100" b="0" kern="1200" smtClean="0">
                <a:solidFill>
                  <a:schemeClr val="tx1"/>
                </a:solidFill>
                <a:latin typeface="+mn-lt"/>
                <a:ea typeface="+mn-ea"/>
                <a:cs typeface="+mn-cs"/>
              </a:rPr>
              <a:t> from Another Presentation on </a:t>
            </a:r>
            <a:r>
              <a:rPr lang="en-US" sz="1100" b="1" kern="1200" smtClean="0">
                <a:solidFill>
                  <a:schemeClr val="tx1"/>
                </a:solidFill>
                <a:latin typeface="+mn-lt"/>
                <a:ea typeface="+mn-ea"/>
                <a:cs typeface="+mn-cs"/>
              </a:rPr>
              <a:t>Mac</a:t>
            </a:r>
          </a:p>
          <a:p>
            <a:pPr marL="228600" indent="-228600">
              <a:buFont typeface="+mj-lt"/>
              <a:buAutoNum type="arabicPeriod"/>
            </a:pPr>
            <a:r>
              <a:rPr lang="en-US" sz="1100" b="0" kern="1200" smtClean="0">
                <a:solidFill>
                  <a:schemeClr val="tx1"/>
                </a:solidFill>
                <a:latin typeface="+mn-lt"/>
                <a:ea typeface="+mn-ea"/>
                <a:cs typeface="+mn-cs"/>
              </a:rPr>
              <a:t>Click </a:t>
            </a:r>
            <a:r>
              <a:rPr lang="en-US" sz="1100" b="1" kern="1200" smtClean="0">
                <a:solidFill>
                  <a:schemeClr val="tx1"/>
                </a:solidFill>
                <a:latin typeface="+mn-lt"/>
                <a:ea typeface="+mn-ea"/>
                <a:cs typeface="+mn-cs"/>
              </a:rPr>
              <a:t>New Slide</a:t>
            </a:r>
            <a:r>
              <a:rPr lang="en-US" sz="1100" b="0" kern="1200" smtClean="0">
                <a:solidFill>
                  <a:schemeClr val="tx1"/>
                </a:solidFill>
                <a:latin typeface="+mn-lt"/>
                <a:ea typeface="+mn-ea"/>
                <a:cs typeface="+mn-cs"/>
              </a:rPr>
              <a:t> from the </a:t>
            </a:r>
            <a:r>
              <a:rPr lang="en-US" sz="1100" b="1" kern="1200" smtClean="0">
                <a:solidFill>
                  <a:schemeClr val="tx1"/>
                </a:solidFill>
                <a:latin typeface="+mn-lt"/>
                <a:ea typeface="+mn-ea"/>
                <a:cs typeface="+mn-cs"/>
              </a:rPr>
              <a:t>Home</a:t>
            </a:r>
            <a:r>
              <a:rPr lang="en-US" sz="1100" b="0" kern="1200" smtClean="0">
                <a:solidFill>
                  <a:schemeClr val="tx1"/>
                </a:solidFill>
                <a:latin typeface="+mn-lt"/>
                <a:ea typeface="+mn-ea"/>
                <a:cs typeface="+mn-cs"/>
              </a:rPr>
              <a:t> tab's </a:t>
            </a:r>
            <a:r>
              <a:rPr lang="en-US" sz="1100" b="1" kern="1200" smtClean="0">
                <a:solidFill>
                  <a:schemeClr val="tx1"/>
                </a:solidFill>
                <a:latin typeface="+mn-lt"/>
                <a:ea typeface="+mn-ea"/>
                <a:cs typeface="+mn-cs"/>
              </a:rPr>
              <a:t>Slides</a:t>
            </a:r>
            <a:r>
              <a:rPr lang="en-US" sz="1100" b="0" kern="1200" smtClean="0">
                <a:solidFill>
                  <a:schemeClr val="tx1"/>
                </a:solidFill>
                <a:latin typeface="+mn-lt"/>
                <a:ea typeface="+mn-ea"/>
                <a:cs typeface="+mn-cs"/>
              </a:rPr>
              <a:t> group and select </a:t>
            </a:r>
            <a:r>
              <a:rPr lang="en-US" sz="1100" b="1" kern="1200" smtClean="0">
                <a:solidFill>
                  <a:schemeClr val="tx1"/>
                </a:solidFill>
                <a:latin typeface="+mn-lt"/>
                <a:ea typeface="+mn-ea"/>
                <a:cs typeface="+mn-cs"/>
              </a:rPr>
              <a:t>Insert Slides from Other Presentation…</a:t>
            </a:r>
            <a:endParaRPr lang="en-US" sz="1100" b="0" kern="1200" smtClean="0">
              <a:solidFill>
                <a:schemeClr val="tx1"/>
              </a:solidFill>
              <a:latin typeface="+mn-lt"/>
              <a:ea typeface="+mn-ea"/>
              <a:cs typeface="+mn-cs"/>
            </a:endParaRPr>
          </a:p>
          <a:p>
            <a:pPr marL="228600" indent="-228600">
              <a:buFont typeface="+mj-lt"/>
              <a:buAutoNum type="arabicPeriod"/>
            </a:pPr>
            <a:r>
              <a:rPr lang="en-US" sz="1100" b="0" kern="1200" smtClean="0">
                <a:solidFill>
                  <a:schemeClr val="tx1"/>
                </a:solidFill>
                <a:latin typeface="+mn-lt"/>
                <a:ea typeface="+mn-ea"/>
                <a:cs typeface="+mn-cs"/>
              </a:rPr>
              <a:t>Navigate to the PowerPoint presentation file that contains the background you wish to copy. Double-click or press </a:t>
            </a:r>
            <a:r>
              <a:rPr lang="en-US" sz="1100" b="1" kern="1200" smtClean="0">
                <a:solidFill>
                  <a:schemeClr val="tx1"/>
                </a:solidFill>
                <a:latin typeface="+mn-lt"/>
                <a:ea typeface="+mn-ea"/>
                <a:cs typeface="+mn-cs"/>
              </a:rPr>
              <a:t>Insert. </a:t>
            </a:r>
            <a:r>
              <a:rPr lang="en-US" sz="1100" b="0" kern="1200" smtClean="0">
                <a:solidFill>
                  <a:schemeClr val="tx1"/>
                </a:solidFill>
                <a:latin typeface="+mn-lt"/>
                <a:ea typeface="+mn-ea"/>
                <a:cs typeface="+mn-cs"/>
              </a:rPr>
              <a:t>This prompts the </a:t>
            </a:r>
            <a:r>
              <a:rPr lang="en-US" sz="1100" b="1" kern="1200" smtClean="0">
                <a:solidFill>
                  <a:schemeClr val="tx1"/>
                </a:solidFill>
                <a:latin typeface="+mn-lt"/>
                <a:ea typeface="+mn-ea"/>
                <a:cs typeface="+mn-cs"/>
              </a:rPr>
              <a:t>Slide Finder</a:t>
            </a:r>
            <a:r>
              <a:rPr lang="en-US" sz="1100" b="0" kern="1200" smtClean="0">
                <a:solidFill>
                  <a:schemeClr val="tx1"/>
                </a:solidFill>
                <a:latin typeface="+mn-lt"/>
                <a:ea typeface="+mn-ea"/>
                <a:cs typeface="+mn-cs"/>
              </a:rPr>
              <a:t> dialogue box.</a:t>
            </a:r>
          </a:p>
          <a:p>
            <a:pPr marL="228600" indent="-228600">
              <a:buFont typeface="+mj-lt"/>
              <a:buAutoNum type="arabicPeriod"/>
            </a:pPr>
            <a:r>
              <a:rPr lang="en-US" sz="1100" b="0" kern="1200" smtClean="0">
                <a:solidFill>
                  <a:schemeClr val="tx1"/>
                </a:solidFill>
                <a:latin typeface="+mn-lt"/>
                <a:ea typeface="+mn-ea"/>
                <a:cs typeface="+mn-cs"/>
              </a:rPr>
              <a:t>Make sure </a:t>
            </a:r>
            <a:r>
              <a:rPr lang="en-US" sz="1100" b="1" kern="1200" smtClean="0">
                <a:solidFill>
                  <a:schemeClr val="tx1"/>
                </a:solidFill>
                <a:latin typeface="+mn-lt"/>
                <a:ea typeface="+mn-ea"/>
                <a:cs typeface="+mn-cs"/>
              </a:rPr>
              <a:t>Keep design of original slides</a:t>
            </a:r>
            <a:r>
              <a:rPr lang="en-US" sz="1100" b="0" kern="1200" smtClean="0">
                <a:solidFill>
                  <a:schemeClr val="tx1"/>
                </a:solidFill>
                <a:latin typeface="+mn-lt"/>
                <a:ea typeface="+mn-ea"/>
                <a:cs typeface="+mn-cs"/>
              </a:rPr>
              <a:t> is </a:t>
            </a:r>
            <a:r>
              <a:rPr lang="en-US" sz="1100" b="1" kern="1200" smtClean="0">
                <a:solidFill>
                  <a:schemeClr val="tx1"/>
                </a:solidFill>
                <a:latin typeface="+mn-lt"/>
                <a:ea typeface="+mn-ea"/>
                <a:cs typeface="+mn-cs"/>
              </a:rPr>
              <a:t>unchecked</a:t>
            </a:r>
            <a:r>
              <a:rPr lang="en-US" sz="1100" b="0" kern="1200" smtClean="0">
                <a:solidFill>
                  <a:schemeClr val="tx1"/>
                </a:solidFill>
                <a:latin typeface="+mn-lt"/>
                <a:ea typeface="+mn-ea"/>
                <a:cs typeface="+mn-cs"/>
              </a:rPr>
              <a:t> and click the slide(s) that contains the background you want. Hold Shift key to select multiple slides.</a:t>
            </a:r>
          </a:p>
          <a:p>
            <a:pPr marL="228600" indent="-228600">
              <a:buFont typeface="+mj-lt"/>
              <a:buAutoNum type="arabicPeriod"/>
            </a:pPr>
            <a:r>
              <a:rPr lang="en-US" sz="1100" b="0" kern="1200" smtClean="0">
                <a:solidFill>
                  <a:schemeClr val="tx1"/>
                </a:solidFill>
                <a:latin typeface="+mn-lt"/>
                <a:ea typeface="+mn-ea"/>
                <a:cs typeface="+mn-cs"/>
              </a:rPr>
              <a:t>Click the left-hand slide preview to which you wish to apply the new master layout. </a:t>
            </a:r>
          </a:p>
          <a:p>
            <a:pPr marL="228600" indent="-228600">
              <a:buFont typeface="+mj-lt"/>
              <a:buAutoNum type="arabicPeriod"/>
            </a:pPr>
            <a:r>
              <a:rPr lang="en-US" sz="1100" b="1" kern="1200" smtClean="0">
                <a:solidFill>
                  <a:schemeClr val="tx1"/>
                </a:solidFill>
                <a:latin typeface="+mn-lt"/>
                <a:ea typeface="+mn-ea"/>
                <a:cs typeface="+mn-cs"/>
              </a:rPr>
              <a:t>Apply New Layout (Important): </a:t>
            </a:r>
            <a:r>
              <a:rPr lang="en-US" sz="1100" b="0" kern="1200" smtClean="0">
                <a:solidFill>
                  <a:schemeClr val="tx1"/>
                </a:solidFill>
                <a:latin typeface="+mn-lt"/>
                <a:ea typeface="+mn-ea"/>
                <a:cs typeface="+mn-cs"/>
              </a:rPr>
              <a:t>Click </a:t>
            </a:r>
            <a:r>
              <a:rPr lang="en-US" sz="1100" b="1" kern="1200" smtClean="0">
                <a:solidFill>
                  <a:schemeClr val="tx1"/>
                </a:solidFill>
                <a:latin typeface="+mn-lt"/>
                <a:ea typeface="+mn-ea"/>
                <a:cs typeface="+mn-cs"/>
              </a:rPr>
              <a:t>Layout</a:t>
            </a:r>
            <a:r>
              <a:rPr lang="en-US" sz="1100" b="0" kern="1200" smtClean="0">
                <a:solidFill>
                  <a:schemeClr val="tx1"/>
                </a:solidFill>
                <a:latin typeface="+mn-lt"/>
                <a:ea typeface="+mn-ea"/>
                <a:cs typeface="+mn-cs"/>
              </a:rPr>
              <a:t> from the </a:t>
            </a:r>
            <a:r>
              <a:rPr lang="en-US" sz="1100" b="1" kern="1200" smtClean="0">
                <a:solidFill>
                  <a:schemeClr val="tx1"/>
                </a:solidFill>
                <a:latin typeface="+mn-lt"/>
                <a:ea typeface="+mn-ea"/>
                <a:cs typeface="+mn-cs"/>
              </a:rPr>
              <a:t>Home</a:t>
            </a:r>
            <a:r>
              <a:rPr lang="en-US" sz="1100" b="0" kern="1200" smtClean="0">
                <a:solidFill>
                  <a:schemeClr val="tx1"/>
                </a:solidFill>
                <a:latin typeface="+mn-lt"/>
                <a:ea typeface="+mn-ea"/>
                <a:cs typeface="+mn-cs"/>
              </a:rPr>
              <a:t> tab's </a:t>
            </a:r>
            <a:r>
              <a:rPr lang="en-US" sz="1100" b="1" kern="1200" smtClean="0">
                <a:solidFill>
                  <a:schemeClr val="tx1"/>
                </a:solidFill>
                <a:latin typeface="+mn-lt"/>
                <a:ea typeface="+mn-ea"/>
                <a:cs typeface="+mn-cs"/>
              </a:rPr>
              <a:t>Slides</a:t>
            </a:r>
            <a:r>
              <a:rPr lang="en-US" sz="1100" b="0" kern="1200" smtClean="0">
                <a:solidFill>
                  <a:schemeClr val="tx1"/>
                </a:solidFill>
                <a:latin typeface="+mn-lt"/>
                <a:ea typeface="+mn-ea"/>
                <a:cs typeface="+mn-cs"/>
              </a:rPr>
              <a:t> group, and click the slide containing the desired layout from the layout gallery. </a:t>
            </a:r>
          </a:p>
          <a:p>
            <a:pPr marL="228600" indent="-228600">
              <a:buFont typeface="+mj-lt"/>
              <a:buAutoNum type="arabicPeriod"/>
            </a:pPr>
            <a:r>
              <a:rPr lang="en-US" sz="1100" b="0" kern="1200" smtClean="0">
                <a:solidFill>
                  <a:schemeClr val="tx1"/>
                </a:solidFill>
                <a:latin typeface="+mn-lt"/>
                <a:ea typeface="+mn-ea"/>
                <a:cs typeface="+mn-cs"/>
              </a:rPr>
              <a:t>Delete any unwanted slides or duplicates.</a:t>
            </a:r>
            <a:endParaRPr lang="en-US" baseline="0" smtClean="0"/>
          </a:p>
        </p:txBody>
      </p:sp>
      <p:sp>
        <p:nvSpPr>
          <p:cNvPr id="4" name="Slide Number Placeholder 3"/>
          <p:cNvSpPr>
            <a:spLocks noGrp="1"/>
          </p:cNvSpPr>
          <p:nvPr>
            <p:ph type="sldNum" sz="quarter" idx="10"/>
          </p:nvPr>
        </p:nvSpPr>
        <p:spPr/>
        <p:txBody>
          <a:bodyPr/>
          <a:lstStyle/>
          <a:p>
            <a:fld id="{8C72D9AE-7182-4680-8F79-479C4181FF08}" type="slidenum">
              <a:rPr lang="en-US" smtClean="0"/>
              <a:pPr/>
              <a:t>2</a:t>
            </a:fld>
            <a:endParaRPr lang="en-US" dirty="0"/>
          </a:p>
        </p:txBody>
      </p:sp>
    </p:spTree>
    <p:extLst>
      <p:ext uri="{BB962C8B-B14F-4D97-AF65-F5344CB8AC3E}">
        <p14:creationId xmlns:p14="http://schemas.microsoft.com/office/powerpoint/2010/main" val="2238467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r>
              <a:rPr lang="en-US" dirty="0" smtClean="0"/>
              <a:t>This</a:t>
            </a:r>
            <a:r>
              <a:rPr lang="en-US" baseline="0" dirty="0" smtClean="0"/>
              <a:t> is a </a:t>
            </a:r>
            <a:r>
              <a:rPr lang="en-US" b="1" baseline="0" dirty="0" smtClean="0"/>
              <a:t>Safe Harbor Front </a:t>
            </a:r>
            <a:r>
              <a:rPr lang="en-US" baseline="0" dirty="0" smtClean="0"/>
              <a:t>slide, one of two Safe Harbor Statement slides included in this template. </a:t>
            </a:r>
          </a:p>
          <a:p>
            <a:endParaRPr lang="en-US" baseline="0" dirty="0" smtClean="0"/>
          </a:p>
          <a:p>
            <a:r>
              <a:rPr lang="en-US" dirty="0" smtClean="0"/>
              <a:t>One of the Safe Harbor slides must be used if your presentation covers material affected by Oracle’s Revenue Recognition Policy </a:t>
            </a:r>
          </a:p>
          <a:p>
            <a:endParaRPr lang="en-US" dirty="0" smtClean="0"/>
          </a:p>
          <a:p>
            <a:r>
              <a:rPr lang="en-US" dirty="0" smtClean="0"/>
              <a:t>To learn more about this policy, e-mail: </a:t>
            </a:r>
            <a:r>
              <a:rPr lang="en-US" dirty="0" smtClean="0">
                <a:hlinkClick r:id="rId3"/>
              </a:rPr>
              <a:t>Revrec-americasiebc_us@oracle.com </a:t>
            </a:r>
            <a:endParaRPr lang="en-US" dirty="0" smtClean="0"/>
          </a:p>
          <a:p>
            <a:endParaRPr lang="en-US" dirty="0" smtClean="0"/>
          </a:p>
          <a:p>
            <a:r>
              <a:rPr lang="en-US" sz="1100" kern="1200" dirty="0" smtClean="0">
                <a:solidFill>
                  <a:schemeClr val="tx1"/>
                </a:solidFill>
                <a:latin typeface="+mn-lt"/>
                <a:ea typeface="+mn-ea"/>
                <a:cs typeface="+mn-cs"/>
              </a:rPr>
              <a:t>For internal communication, Safe Harbor Statements are not required. However, there is an applicable disclaimer (Exhibit E) that should be used, found in the Oracle Revenue Recognition Policy for Future Product Communications. Copy and paste this link into a web browser, to find out more information.  </a:t>
            </a:r>
          </a:p>
          <a:p>
            <a:endParaRPr lang="en-US" sz="1100" kern="1200" dirty="0" smtClean="0">
              <a:solidFill>
                <a:schemeClr val="tx1"/>
              </a:solidFill>
              <a:latin typeface="+mn-lt"/>
              <a:ea typeface="+mn-ea"/>
              <a:cs typeface="+mn-cs"/>
            </a:endParaRPr>
          </a:p>
          <a:p>
            <a:r>
              <a:rPr lang="en-US" sz="1100" u="sng" kern="1200" dirty="0" smtClean="0">
                <a:solidFill>
                  <a:schemeClr val="tx1"/>
                </a:solidFill>
                <a:latin typeface="+mn-lt"/>
                <a:ea typeface="+mn-ea"/>
                <a:cs typeface="+mn-cs"/>
                <a:hlinkClick r:id="rId4"/>
              </a:rPr>
              <a:t>http://my.oracle.com/site/fin/gfo/GlobalProcesses/cnt452504.pdf</a:t>
            </a:r>
            <a:endParaRPr lang="en-US" sz="1100" u="sng" kern="1200" dirty="0" smtClean="0">
              <a:solidFill>
                <a:schemeClr val="tx1"/>
              </a:solidFill>
              <a:latin typeface="+mn-lt"/>
              <a:ea typeface="+mn-ea"/>
              <a:cs typeface="+mn-cs"/>
            </a:endParaRPr>
          </a:p>
          <a:p>
            <a:endParaRPr lang="en-US" sz="1100" u="sng"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100" kern="1200" dirty="0" smtClean="0">
                <a:solidFill>
                  <a:schemeClr val="tx1"/>
                </a:solidFill>
                <a:latin typeface="+mn-lt"/>
                <a:ea typeface="+mn-ea"/>
                <a:cs typeface="+mn-cs"/>
              </a:rPr>
              <a:t>For all external communications such as press release, roadmaps, PowerPoint presentations, Safe Harbor Statements are required. You can refer to the link mentioned above to find out additional information/disclaimers required depending on your audience.</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3</a:t>
            </a:fld>
            <a:endParaRPr lang="en-US" dirty="0"/>
          </a:p>
        </p:txBody>
      </p:sp>
    </p:spTree>
    <p:extLst>
      <p:ext uri="{BB962C8B-B14F-4D97-AF65-F5344CB8AC3E}">
        <p14:creationId xmlns:p14="http://schemas.microsoft.com/office/powerpoint/2010/main" val="1131267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4</a:t>
            </a:fld>
            <a:endParaRPr lang="en-US" dirty="0"/>
          </a:p>
        </p:txBody>
      </p:sp>
    </p:spTree>
    <p:extLst>
      <p:ext uri="{BB962C8B-B14F-4D97-AF65-F5344CB8AC3E}">
        <p14:creationId xmlns:p14="http://schemas.microsoft.com/office/powerpoint/2010/main" val="2994716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5</a:t>
            </a:fld>
            <a:endParaRPr lang="en-US" dirty="0"/>
          </a:p>
        </p:txBody>
      </p:sp>
    </p:spTree>
    <p:extLst>
      <p:ext uri="{BB962C8B-B14F-4D97-AF65-F5344CB8AC3E}">
        <p14:creationId xmlns:p14="http://schemas.microsoft.com/office/powerpoint/2010/main" val="2994716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7</a:t>
            </a:fld>
            <a:endParaRPr lang="en-US" dirty="0"/>
          </a:p>
        </p:txBody>
      </p:sp>
    </p:spTree>
    <p:extLst>
      <p:ext uri="{BB962C8B-B14F-4D97-AF65-F5344CB8AC3E}">
        <p14:creationId xmlns:p14="http://schemas.microsoft.com/office/powerpoint/2010/main" val="474115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p:cNvSpPr>
          <p:nvPr>
            <p:ph type="sldImg"/>
          </p:nvPr>
        </p:nvSpPr>
        <p:spPr bwMode="auto">
          <a:xfrm>
            <a:off x="382588" y="685800"/>
            <a:ext cx="6092825" cy="3429000"/>
          </a:xfrm>
          <a:noFill/>
          <a:ln>
            <a:solidFill>
              <a:srgbClr val="000000"/>
            </a:solidFill>
            <a:miter lim="800000"/>
            <a:headEnd/>
            <a:tailEnd/>
          </a:ln>
        </p:spPr>
      </p:sp>
      <p:sp>
        <p:nvSpPr>
          <p:cNvPr id="56323" name="Notes Placeholder 2"/>
          <p:cNvSpPr>
            <a:spLocks noGrp="1"/>
          </p:cNvSpPr>
          <p:nvPr>
            <p:ph type="body" idx="1"/>
          </p:nvPr>
        </p:nvSpPr>
        <p:spPr bwMode="auto">
          <a:noFill/>
        </p:spPr>
        <p:txBody>
          <a:bodyPr/>
          <a:lstStyle/>
          <a:p>
            <a:endParaRPr lang="en-US" smtClean="0">
              <a:ea typeface="ＭＳ Ｐゴシック" charset="-128"/>
            </a:endParaRPr>
          </a:p>
        </p:txBody>
      </p:sp>
      <p:sp>
        <p:nvSpPr>
          <p:cNvPr id="56324" name="Slide Number Placeholder 3"/>
          <p:cNvSpPr>
            <a:spLocks noGrp="1"/>
          </p:cNvSpPr>
          <p:nvPr>
            <p:ph type="sldNum" sz="quarter" idx="5"/>
          </p:nvPr>
        </p:nvSpPr>
        <p:spPr bwMode="auto">
          <a:noFill/>
          <a:ln>
            <a:miter lim="800000"/>
            <a:headEnd/>
            <a:tailEnd/>
          </a:ln>
        </p:spPr>
        <p:txBody>
          <a:bodyPr/>
          <a:lstStyle/>
          <a:p>
            <a:fld id="{1F76F091-6B76-49B5-8B87-E7A249597764}" type="slidenum">
              <a:rPr lang="en-US">
                <a:solidFill>
                  <a:prstClr val="black"/>
                </a:solidFill>
              </a:rPr>
              <a:pPr/>
              <a:t>16</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5DC35D-9E9C-1149-B6F2-D79922F9467D}" type="slidenum">
              <a:rPr lang="en-US"/>
              <a:t>19</a:t>
            </a:fld>
            <a:endParaRPr lang="en-US"/>
          </a:p>
        </p:txBody>
      </p:sp>
    </p:spTree>
    <p:extLst>
      <p:ext uri="{BB962C8B-B14F-4D97-AF65-F5344CB8AC3E}">
        <p14:creationId xmlns:p14="http://schemas.microsoft.com/office/powerpoint/2010/main" val="713478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pPr/>
              <a:t>21</a:t>
            </a:fld>
            <a:endParaRPr lang="en-US" dirty="0"/>
          </a:p>
        </p:txBody>
      </p:sp>
    </p:spTree>
    <p:extLst>
      <p:ext uri="{BB962C8B-B14F-4D97-AF65-F5344CB8AC3E}">
        <p14:creationId xmlns:p14="http://schemas.microsoft.com/office/powerpoint/2010/main" val="1825167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 Id="rId3"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6" name="Date Placeholder 5"/>
          <p:cNvSpPr>
            <a:spLocks noGrp="1"/>
          </p:cNvSpPr>
          <p:nvPr>
            <p:ph type="dt" sz="half" idx="14"/>
          </p:nvPr>
        </p:nvSpPr>
        <p:spPr/>
        <p:txBody>
          <a:bodyPr/>
          <a:lstStyle>
            <a:lvl1pPr>
              <a:defRPr>
                <a:solidFill>
                  <a:srgbClr val="5F5F5F"/>
                </a:solidFill>
              </a:defRPr>
            </a:lvl1pPr>
          </a:lstStyle>
          <a:p>
            <a:fld id="{BE835C5F-A8A9-41D7-AB84-2CA6647D6FA6}" type="datetime1">
              <a:rPr lang="en-US" smtClean="0"/>
              <a:pPr/>
              <a:t>10/9/14</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sz="850" dirty="0" smtClean="0">
                <a:solidFill>
                  <a:srgbClr val="5F5F5F"/>
                </a:solidFill>
              </a:rPr>
              <a:t>2014</a:t>
            </a:r>
            <a:r>
              <a:rPr lang="en-US" sz="850" dirty="0" smtClean="0">
                <a:solidFill>
                  <a:srgbClr val="5F5F5F"/>
                </a:solidFill>
              </a:rPr>
              <a:t>,</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DD48DCD6-94E5-43C1-8080-C65659C37F0B}" type="datetime1">
              <a:rPr lang="en-US" smtClean="0"/>
              <a:pPr/>
              <a:t>10/9/14</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sz="850" dirty="0" smtClean="0">
                <a:solidFill>
                  <a:srgbClr val="5F5F5F"/>
                </a:solidFill>
              </a:rPr>
              <a:t>2014</a:t>
            </a:r>
            <a:r>
              <a:rPr lang="en-US" sz="850" dirty="0" smtClean="0">
                <a:solidFill>
                  <a:srgbClr val="5F5F5F"/>
                </a:solidFill>
              </a:rPr>
              <a:t>,</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4A9648-5D0C-4E52-8C32-502CD386B17F}"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4A0D4CA-216A-4606-82FE-39019905721D}"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8B06ED4E-A668-4BDD-B3CB-90012C155AB1}"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85E340B-0E8E-4E78-832B-9476386DC966}"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34163411-199B-4C43-97EA-0470435157CF}" type="datetime1">
              <a:rPr lang="en-US" smtClean="0"/>
              <a:pPr/>
              <a:t>10/9/14</a:t>
            </a:fld>
            <a:endParaRPr dirty="0"/>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CADED2A-CD08-4993-9108-55E886137F3B}"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86615E54-5D11-409C-B874-1A3838B9BAC0}"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B78157D-6A02-4656-A802-23BCAA9AD12E}"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7E69A3-3E4A-404B-8A11-FC3F42041008}"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0"/>
          </p:nvPr>
        </p:nvSpPr>
        <p:spPr/>
        <p:txBody>
          <a:bodyPr/>
          <a:lstStyle>
            <a:lvl1pPr>
              <a:defRPr>
                <a:solidFill>
                  <a:srgbClr val="5F5F5F"/>
                </a:solidFill>
              </a:defRPr>
            </a:lvl1pPr>
          </a:lstStyle>
          <a:p>
            <a:fld id="{1C128C09-119B-4786-9B03-B4D061787906}" type="datetime1">
              <a:rPr lang="en-US" smtClean="0"/>
              <a:pPr/>
              <a:t>10/9/14</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sz="850" dirty="0" smtClean="0">
                <a:solidFill>
                  <a:srgbClr val="5F5F5F"/>
                </a:solidFill>
              </a:rPr>
              <a:t>2014</a:t>
            </a:r>
            <a:r>
              <a:rPr lang="en-US" sz="850" dirty="0" smtClean="0">
                <a:solidFill>
                  <a:srgbClr val="5F5F5F"/>
                </a:solidFill>
              </a:rPr>
              <a:t>,</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B7B1C2AA-3A5E-497B-9A46-7C624F49B190}" type="datetime1">
              <a:rPr lang="en-US" smtClean="0"/>
              <a:pPr/>
              <a:t>10/9/14</a:t>
            </a:fld>
            <a:endParaRPr dirty="0"/>
          </a:p>
        </p:txBody>
      </p:sp>
      <p:sp>
        <p:nvSpPr>
          <p:cNvPr id="8" name="Footer Placeholder 7"/>
          <p:cNvSpPr>
            <a:spLocks noGrp="1"/>
          </p:cNvSpPr>
          <p:nvPr>
            <p:ph type="ftr" sz="quarter" idx="11"/>
          </p:nvPr>
        </p:nvSpPr>
        <p:spPr/>
        <p:txBody>
          <a:bodyPr/>
          <a:lstStyle/>
          <a:p>
            <a:r>
              <a:rPr dirty="0"/>
              <a:t>Oracle Confidential – Internal/Restricted/Highly Restricted</a:t>
            </a:r>
          </a:p>
        </p:txBody>
      </p:sp>
      <p:sp>
        <p:nvSpPr>
          <p:cNvPr id="9" name="Slide Number Placeholder 8"/>
          <p:cNvSpPr>
            <a:spLocks noGrp="1"/>
          </p:cNvSpPr>
          <p:nvPr>
            <p:ph type="sldNum" sz="quarter" idx="12"/>
          </p:nvPr>
        </p:nvSpPr>
        <p:spPr/>
        <p:txBody>
          <a:bodyPr/>
          <a:lstStyle/>
          <a:p>
            <a:fld id="{C51EAA63-D034-42AE-91FA-B13B9518C7BE}" type="slidenum">
              <a:rPr/>
              <a:pPr/>
              <a:t>‹#›</a:t>
            </a:fld>
            <a:endParaRPr dirty="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BDF7CF0-0C99-47FD-A971-6B91953D0CD2}" type="datetime1">
              <a:rPr lang="en-US" smtClean="0"/>
              <a:pPr/>
              <a:t>10/9/14</a:t>
            </a:fld>
            <a:endParaRPr dirty="0"/>
          </a:p>
        </p:txBody>
      </p:sp>
      <p:sp>
        <p:nvSpPr>
          <p:cNvPr id="4" name="Footer Placeholder 3"/>
          <p:cNvSpPr>
            <a:spLocks noGrp="1"/>
          </p:cNvSpPr>
          <p:nvPr>
            <p:ph type="ftr" sz="quarter" idx="11"/>
          </p:nvPr>
        </p:nvSpPr>
        <p:spPr/>
        <p:txBody>
          <a:bodyPr/>
          <a:lstStyle/>
          <a:p>
            <a:r>
              <a:rPr dirty="0"/>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57B153C-8EE8-4D55-9B77-A43A8CDC8241}" type="datetime1">
              <a:rPr lang="en-US" smtClean="0"/>
              <a:pPr/>
              <a:t>10/9/14</a:t>
            </a:fld>
            <a:endParaRPr dirty="0"/>
          </a:p>
        </p:txBody>
      </p:sp>
      <p:sp>
        <p:nvSpPr>
          <p:cNvPr id="4" name="Footer Placeholder 3"/>
          <p:cNvSpPr>
            <a:spLocks noGrp="1"/>
          </p:cNvSpPr>
          <p:nvPr>
            <p:ph type="ftr" sz="quarter" idx="11"/>
          </p:nvPr>
        </p:nvSpPr>
        <p:spPr/>
        <p:txBody>
          <a:bodyPr/>
          <a:lstStyle/>
          <a:p>
            <a:r>
              <a:rPr dirty="0"/>
              <a:t>Oracle Confidential – Internal/Restricted/Highly Restricted</a:t>
            </a:r>
          </a:p>
        </p:txBody>
      </p:sp>
      <p:sp>
        <p:nvSpPr>
          <p:cNvPr id="5" name="Slide Number Placeholder 4"/>
          <p:cNvSpPr>
            <a:spLocks noGrp="1"/>
          </p:cNvSpPr>
          <p:nvPr>
            <p:ph type="sldNum" sz="quarter" idx="12"/>
          </p:nvPr>
        </p:nvSpPr>
        <p:spPr/>
        <p:txBody>
          <a:bodyPr/>
          <a:lstStyle/>
          <a:p>
            <a:fld id="{C51EAA63-D034-42AE-91FA-B13B9518C7BE}" type="slidenum">
              <a:rPr/>
              <a:pPr/>
              <a:t>‹#›</a:t>
            </a:fld>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583848-B5C0-408B-AA4A-D37BC4E9500D}" type="datetime1">
              <a:rPr lang="en-US" smtClean="0"/>
              <a:pPr/>
              <a:t>10/9/14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380274-FC95-4818-9E9B-AC6965110C68}"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4376E9-0A39-411E-B0E6-4721BD7410A6}"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D706BC-F75C-4CF6-BE3C-6187248F1850}"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20232F-282C-4013-959B-41855EB69372}"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BE6A2962-31B1-476A-9B8C-018AA63DB19B}"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63A752E7-DA5D-411B-A78C-61EF0DC36DC1}"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pic>
        <p:nvPicPr>
          <p:cNvPr id="12" name="Picture 11"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7" name="Date Placeholder 6"/>
          <p:cNvSpPr>
            <a:spLocks noGrp="1"/>
          </p:cNvSpPr>
          <p:nvPr>
            <p:ph type="dt" sz="half" idx="14"/>
          </p:nvPr>
        </p:nvSpPr>
        <p:spPr/>
        <p:txBody>
          <a:bodyPr/>
          <a:lstStyle>
            <a:lvl1pPr>
              <a:defRPr>
                <a:solidFill>
                  <a:schemeClr val="tx1"/>
                </a:solidFill>
              </a:defRPr>
            </a:lvl1pPr>
          </a:lstStyle>
          <a:p>
            <a:fld id="{665E6ADA-F1BA-4640-A1FC-03DA61FC1DD3}" type="datetime1">
              <a:rPr lang="en-US" smtClean="0"/>
              <a:pPr/>
              <a:t>10/9/14</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Oracle Confidential –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sz="850" dirty="0" smtClean="0">
                <a:solidFill>
                  <a:schemeClr val="tx1"/>
                </a:solidFill>
              </a:rPr>
              <a:t>2014</a:t>
            </a:r>
            <a:r>
              <a:rPr lang="en-US" sz="850" dirty="0" smtClean="0">
                <a:solidFill>
                  <a:schemeClr val="tx1"/>
                </a:solidFill>
              </a:rPr>
              <a:t>,</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5" name="Date Placeholder 4"/>
          <p:cNvSpPr>
            <a:spLocks noGrp="1"/>
          </p:cNvSpPr>
          <p:nvPr>
            <p:ph type="dt" sz="half" idx="10"/>
          </p:nvPr>
        </p:nvSpPr>
        <p:spPr/>
        <p:txBody>
          <a:bodyPr/>
          <a:lstStyle/>
          <a:p>
            <a:fld id="{428B3FCF-EC95-4426-B022-9B31F7E6F3F8}"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74EE71CC-53C6-435F-8AFE-71A3FBB2D61C}" type="datetime1">
              <a:rPr lang="en-US" smtClean="0"/>
              <a:pPr/>
              <a:t>10/9/14</a:t>
            </a:fld>
            <a:endParaRPr dirty="0"/>
          </a:p>
        </p:txBody>
      </p:sp>
      <p:sp>
        <p:nvSpPr>
          <p:cNvPr id="6" name="Footer Placeholder 5"/>
          <p:cNvSpPr>
            <a:spLocks noGrp="1"/>
          </p:cNvSpPr>
          <p:nvPr>
            <p:ph type="ftr" sz="quarter" idx="11"/>
          </p:nvPr>
        </p:nvSpPr>
        <p:spPr/>
        <p:txBody>
          <a:bodyPr/>
          <a:lstStyle/>
          <a:p>
            <a:r>
              <a:rPr dirty="0"/>
              <a:t>Oracle Confidential – Internal/Restricted/Highly Restricted</a:t>
            </a:r>
          </a:p>
        </p:txBody>
      </p:sp>
      <p:sp>
        <p:nvSpPr>
          <p:cNvPr id="7" name="Slide Number Placeholder 6"/>
          <p:cNvSpPr>
            <a:spLocks noGrp="1"/>
          </p:cNvSpPr>
          <p:nvPr>
            <p:ph type="sldNum" sz="quarter" idx="12"/>
          </p:nvPr>
        </p:nvSpPr>
        <p:spPr/>
        <p:txBody>
          <a:bodyPr/>
          <a:lstStyle/>
          <a:p>
            <a:fld id="{C51EAA63-D034-42AE-91FA-B13B9518C7BE}" type="slidenum">
              <a:rPr/>
              <a:p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fld id="{3E68E9E5-F499-4219-A189-39E4FB27AA98}" type="datetime1">
              <a:rPr lang="en-US" smtClean="0"/>
              <a:pPr/>
              <a:t>10/9/14</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Oracle Confidential –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sz="850" dirty="0" smtClean="0">
                <a:solidFill>
                  <a:srgbClr val="5F5F5F"/>
                </a:solidFill>
              </a:rPr>
              <a:t>2014</a:t>
            </a:r>
            <a:r>
              <a:rPr lang="en-US" sz="850" dirty="0" smtClean="0">
                <a:solidFill>
                  <a:srgbClr val="5F5F5F"/>
                </a:solidFill>
              </a:rPr>
              <a:t>,</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23D238-365F-4CFC-BE78-83A56DA944B3}" type="datetime1">
              <a:rPr lang="en-US" smtClean="0"/>
              <a:pPr/>
              <a:t>10/9/14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0AC22A-20A7-4CAF-B984-2F68BA3942E5}" type="datetime1">
              <a:rPr lang="en-US" smtClean="0"/>
              <a:pPr/>
              <a:t>10/9/14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12B2B-17A5-4F3F-B51E-62528CEFE260}" type="datetime1">
              <a:rPr lang="en-US" smtClean="0"/>
              <a:pPr/>
              <a:t>10/9/14</a:t>
            </a:fld>
            <a:endParaRPr dirty="0"/>
          </a:p>
        </p:txBody>
      </p:sp>
      <p:sp>
        <p:nvSpPr>
          <p:cNvPr id="3" name="Footer Placeholder 2"/>
          <p:cNvSpPr>
            <a:spLocks noGrp="1"/>
          </p:cNvSpPr>
          <p:nvPr>
            <p:ph type="ftr" sz="quarter" idx="11"/>
          </p:nvPr>
        </p:nvSpPr>
        <p:spPr/>
        <p:txBody>
          <a:bodyPr/>
          <a:lstStyle/>
          <a:p>
            <a:r>
              <a:rPr dirty="0"/>
              <a:t>Oracle Confidential – Internal/Restricted/Highly Restricted</a:t>
            </a:r>
          </a:p>
        </p:txBody>
      </p:sp>
      <p:sp>
        <p:nvSpPr>
          <p:cNvPr id="4" name="Slide Number Placeholder 3"/>
          <p:cNvSpPr>
            <a:spLocks noGrp="1"/>
          </p:cNvSpPr>
          <p:nvPr>
            <p:ph type="sldNum" sz="quarter" idx="12"/>
          </p:nvPr>
        </p:nvSpPr>
        <p:spPr/>
        <p:txBody>
          <a:bodyPr/>
          <a:lstStyle/>
          <a:p>
            <a:fld id="{C51EAA63-D034-42AE-91FA-B13B9518C7BE}" type="slidenum">
              <a:rPr/>
              <a:pPr/>
              <a:t>‹#›</a:t>
            </a:fld>
            <a:endParaRPr dirty="0"/>
          </a:p>
        </p:txBody>
      </p:sp>
      <p:grpSp>
        <p:nvGrpSpPr>
          <p:cNvPr id="3093" name="Group 3092" descr="&quot;Hardware and Software Engineered to work together&quot; tagline in red and black"/>
          <p:cNvGrpSpPr/>
          <p:nvPr userDrawn="1"/>
        </p:nvGrpSpPr>
        <p:grpSpPr bwMode="gray">
          <a:xfrm>
            <a:off x="3263901" y="2743200"/>
            <a:ext cx="5668962" cy="1081088"/>
            <a:chOff x="3263901" y="1227138"/>
            <a:chExt cx="5668962" cy="1081088"/>
          </a:xfrm>
        </p:grpSpPr>
        <p:sp>
          <p:nvSpPr>
            <p:cNvPr id="8" name="Rectangle 5"/>
            <p:cNvSpPr>
              <a:spLocks noChangeArrowheads="1"/>
            </p:cNvSpPr>
            <p:nvPr/>
          </p:nvSpPr>
          <p:spPr bwMode="gray">
            <a:xfrm>
              <a:off x="3997326" y="1855788"/>
              <a:ext cx="73025" cy="50800"/>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dirty="0"/>
            </a:p>
          </p:txBody>
        </p:sp>
        <p:sp>
          <p:nvSpPr>
            <p:cNvPr id="9" name="Freeform 6"/>
            <p:cNvSpPr>
              <a:spLocks noEditPoints="1"/>
            </p:cNvSpPr>
            <p:nvPr/>
          </p:nvSpPr>
          <p:spPr bwMode="gray">
            <a:xfrm>
              <a:off x="48355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2"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0" name="Freeform 7"/>
            <p:cNvSpPr>
              <a:spLocks/>
            </p:cNvSpPr>
            <p:nvPr/>
          </p:nvSpPr>
          <p:spPr bwMode="gray">
            <a:xfrm>
              <a:off x="3263901" y="1236663"/>
              <a:ext cx="288925" cy="434975"/>
            </a:xfrm>
            <a:custGeom>
              <a:avLst/>
              <a:gdLst>
                <a:gd name="T0" fmla="*/ 125 w 182"/>
                <a:gd name="T1" fmla="*/ 110 h 274"/>
                <a:gd name="T2" fmla="*/ 125 w 182"/>
                <a:gd name="T3" fmla="*/ 0 h 274"/>
                <a:gd name="T4" fmla="*/ 182 w 182"/>
                <a:gd name="T5" fmla="*/ 0 h 274"/>
                <a:gd name="T6" fmla="*/ 182 w 182"/>
                <a:gd name="T7" fmla="*/ 274 h 274"/>
                <a:gd name="T8" fmla="*/ 125 w 182"/>
                <a:gd name="T9" fmla="*/ 274 h 274"/>
                <a:gd name="T10" fmla="*/ 125 w 182"/>
                <a:gd name="T11" fmla="*/ 153 h 274"/>
                <a:gd name="T12" fmla="*/ 57 w 182"/>
                <a:gd name="T13" fmla="*/ 153 h 274"/>
                <a:gd name="T14" fmla="*/ 57 w 182"/>
                <a:gd name="T15" fmla="*/ 274 h 274"/>
                <a:gd name="T16" fmla="*/ 0 w 182"/>
                <a:gd name="T17" fmla="*/ 274 h 274"/>
                <a:gd name="T18" fmla="*/ 0 w 182"/>
                <a:gd name="T19" fmla="*/ 0 h 274"/>
                <a:gd name="T20" fmla="*/ 57 w 182"/>
                <a:gd name="T21" fmla="*/ 0 h 274"/>
                <a:gd name="T22" fmla="*/ 57 w 182"/>
                <a:gd name="T23" fmla="*/ 110 h 274"/>
                <a:gd name="T24" fmla="*/ 125 w 182"/>
                <a:gd name="T25" fmla="*/ 11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74">
                  <a:moveTo>
                    <a:pt x="125" y="110"/>
                  </a:moveTo>
                  <a:lnTo>
                    <a:pt x="125" y="0"/>
                  </a:lnTo>
                  <a:lnTo>
                    <a:pt x="182" y="0"/>
                  </a:lnTo>
                  <a:lnTo>
                    <a:pt x="182" y="274"/>
                  </a:lnTo>
                  <a:lnTo>
                    <a:pt x="125" y="274"/>
                  </a:lnTo>
                  <a:lnTo>
                    <a:pt x="125" y="153"/>
                  </a:lnTo>
                  <a:lnTo>
                    <a:pt x="57" y="153"/>
                  </a:lnTo>
                  <a:lnTo>
                    <a:pt x="57" y="274"/>
                  </a:lnTo>
                  <a:lnTo>
                    <a:pt x="0" y="274"/>
                  </a:lnTo>
                  <a:lnTo>
                    <a:pt x="0" y="0"/>
                  </a:lnTo>
                  <a:lnTo>
                    <a:pt x="57" y="0"/>
                  </a:lnTo>
                  <a:lnTo>
                    <a:pt x="57" y="110"/>
                  </a:lnTo>
                  <a:lnTo>
                    <a:pt x="125"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1" name="Freeform 8"/>
            <p:cNvSpPr>
              <a:spLocks noEditPoints="1"/>
            </p:cNvSpPr>
            <p:nvPr/>
          </p:nvSpPr>
          <p:spPr bwMode="gray">
            <a:xfrm>
              <a:off x="3602038" y="1362075"/>
              <a:ext cx="246063" cy="317500"/>
            </a:xfrm>
            <a:custGeom>
              <a:avLst/>
              <a:gdLst>
                <a:gd name="T0" fmla="*/ 29 w 30"/>
                <a:gd name="T1" fmla="*/ 30 h 38"/>
                <a:gd name="T2" fmla="*/ 30 w 30"/>
                <a:gd name="T3" fmla="*/ 37 h 38"/>
                <a:gd name="T4" fmla="*/ 20 w 30"/>
                <a:gd name="T5" fmla="*/ 37 h 38"/>
                <a:gd name="T6" fmla="*/ 20 w 30"/>
                <a:gd name="T7" fmla="*/ 32 h 38"/>
                <a:gd name="T8" fmla="*/ 19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4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19" y="32"/>
                    <a:pt x="19" y="32"/>
                    <a:pt x="19"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2" name="Freeform 9"/>
            <p:cNvSpPr>
              <a:spLocks/>
            </p:cNvSpPr>
            <p:nvPr/>
          </p:nvSpPr>
          <p:spPr bwMode="gray">
            <a:xfrm>
              <a:off x="3897313" y="1362075"/>
              <a:ext cx="165100" cy="309563"/>
            </a:xfrm>
            <a:custGeom>
              <a:avLst/>
              <a:gdLst>
                <a:gd name="T0" fmla="*/ 10 w 20"/>
                <a:gd name="T1" fmla="*/ 0 h 37"/>
                <a:gd name="T2" fmla="*/ 10 w 20"/>
                <a:gd name="T3" fmla="*/ 5 h 37"/>
                <a:gd name="T4" fmla="*/ 10 w 20"/>
                <a:gd name="T5" fmla="*/ 5 h 37"/>
                <a:gd name="T6" fmla="*/ 20 w 20"/>
                <a:gd name="T7" fmla="*/ 0 h 37"/>
                <a:gd name="T8" fmla="*/ 20 w 20"/>
                <a:gd name="T9" fmla="*/ 9 h 37"/>
                <a:gd name="T10" fmla="*/ 10 w 20"/>
                <a:gd name="T11" fmla="*/ 17 h 37"/>
                <a:gd name="T12" fmla="*/ 10 w 20"/>
                <a:gd name="T13" fmla="*/ 37 h 37"/>
                <a:gd name="T14" fmla="*/ 0 w 20"/>
                <a:gd name="T15" fmla="*/ 37 h 37"/>
                <a:gd name="T16" fmla="*/ 0 w 20"/>
                <a:gd name="T17" fmla="*/ 0 h 37"/>
                <a:gd name="T18" fmla="*/ 10 w 20"/>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7">
                  <a:moveTo>
                    <a:pt x="10" y="0"/>
                  </a:moveTo>
                  <a:cubicBezTo>
                    <a:pt x="10" y="5"/>
                    <a:pt x="10" y="5"/>
                    <a:pt x="10" y="5"/>
                  </a:cubicBezTo>
                  <a:cubicBezTo>
                    <a:pt x="10" y="5"/>
                    <a:pt x="10" y="5"/>
                    <a:pt x="10" y="5"/>
                  </a:cubicBezTo>
                  <a:cubicBezTo>
                    <a:pt x="12" y="1"/>
                    <a:pt x="15" y="0"/>
                    <a:pt x="20" y="0"/>
                  </a:cubicBezTo>
                  <a:cubicBezTo>
                    <a:pt x="20" y="9"/>
                    <a:pt x="20" y="9"/>
                    <a:pt x="20" y="9"/>
                  </a:cubicBezTo>
                  <a:cubicBezTo>
                    <a:pt x="11"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3" name="Freeform 10"/>
            <p:cNvSpPr>
              <a:spLocks/>
            </p:cNvSpPr>
            <p:nvPr/>
          </p:nvSpPr>
          <p:spPr bwMode="gray">
            <a:xfrm>
              <a:off x="4367213" y="1362075"/>
              <a:ext cx="444500" cy="309563"/>
            </a:xfrm>
            <a:custGeom>
              <a:avLst/>
              <a:gdLst>
                <a:gd name="T0" fmla="*/ 0 w 280"/>
                <a:gd name="T1" fmla="*/ 0 h 195"/>
                <a:gd name="T2" fmla="*/ 52 w 280"/>
                <a:gd name="T3" fmla="*/ 0 h 195"/>
                <a:gd name="T4" fmla="*/ 77 w 280"/>
                <a:gd name="T5" fmla="*/ 148 h 195"/>
                <a:gd name="T6" fmla="*/ 77 w 280"/>
                <a:gd name="T7" fmla="*/ 148 h 195"/>
                <a:gd name="T8" fmla="*/ 114 w 280"/>
                <a:gd name="T9" fmla="*/ 0 h 195"/>
                <a:gd name="T10" fmla="*/ 171 w 280"/>
                <a:gd name="T11" fmla="*/ 0 h 195"/>
                <a:gd name="T12" fmla="*/ 202 w 280"/>
                <a:gd name="T13" fmla="*/ 148 h 195"/>
                <a:gd name="T14" fmla="*/ 202 w 280"/>
                <a:gd name="T15" fmla="*/ 148 h 195"/>
                <a:gd name="T16" fmla="*/ 233 w 280"/>
                <a:gd name="T17" fmla="*/ 0 h 195"/>
                <a:gd name="T18" fmla="*/ 280 w 280"/>
                <a:gd name="T19" fmla="*/ 0 h 195"/>
                <a:gd name="T20" fmla="*/ 233 w 280"/>
                <a:gd name="T21" fmla="*/ 195 h 195"/>
                <a:gd name="T22" fmla="*/ 176 w 280"/>
                <a:gd name="T23" fmla="*/ 195 h 195"/>
                <a:gd name="T24" fmla="*/ 140 w 280"/>
                <a:gd name="T25" fmla="*/ 63 h 195"/>
                <a:gd name="T26" fmla="*/ 140 w 280"/>
                <a:gd name="T27" fmla="*/ 63 h 195"/>
                <a:gd name="T28" fmla="*/ 103 w 280"/>
                <a:gd name="T29" fmla="*/ 195 h 195"/>
                <a:gd name="T30" fmla="*/ 46 w 280"/>
                <a:gd name="T31" fmla="*/ 195 h 195"/>
                <a:gd name="T32" fmla="*/ 0 w 280"/>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195">
                  <a:moveTo>
                    <a:pt x="0" y="0"/>
                  </a:moveTo>
                  <a:lnTo>
                    <a:pt x="52" y="0"/>
                  </a:lnTo>
                  <a:lnTo>
                    <a:pt x="77" y="148"/>
                  </a:lnTo>
                  <a:lnTo>
                    <a:pt x="77" y="148"/>
                  </a:lnTo>
                  <a:lnTo>
                    <a:pt x="114" y="0"/>
                  </a:lnTo>
                  <a:lnTo>
                    <a:pt x="171" y="0"/>
                  </a:lnTo>
                  <a:lnTo>
                    <a:pt x="202" y="148"/>
                  </a:lnTo>
                  <a:lnTo>
                    <a:pt x="202" y="148"/>
                  </a:lnTo>
                  <a:lnTo>
                    <a:pt x="233" y="0"/>
                  </a:lnTo>
                  <a:lnTo>
                    <a:pt x="280" y="0"/>
                  </a:lnTo>
                  <a:lnTo>
                    <a:pt x="233" y="195"/>
                  </a:lnTo>
                  <a:lnTo>
                    <a:pt x="176" y="195"/>
                  </a:lnTo>
                  <a:lnTo>
                    <a:pt x="140" y="63"/>
                  </a:lnTo>
                  <a:lnTo>
                    <a:pt x="140" y="63"/>
                  </a:lnTo>
                  <a:lnTo>
                    <a:pt x="103" y="195"/>
                  </a:lnTo>
                  <a:lnTo>
                    <a:pt x="46"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4" name="Freeform 11"/>
            <p:cNvSpPr>
              <a:spLocks/>
            </p:cNvSpPr>
            <p:nvPr/>
          </p:nvSpPr>
          <p:spPr bwMode="gray">
            <a:xfrm>
              <a:off x="5132388" y="1362075"/>
              <a:ext cx="155575"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5" name="Freeform 12"/>
            <p:cNvSpPr>
              <a:spLocks noEditPoints="1"/>
            </p:cNvSpPr>
            <p:nvPr/>
          </p:nvSpPr>
          <p:spPr bwMode="gray">
            <a:xfrm>
              <a:off x="5321301" y="1362075"/>
              <a:ext cx="246063"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6" name="Freeform 13"/>
            <p:cNvSpPr>
              <a:spLocks noEditPoints="1"/>
            </p:cNvSpPr>
            <p:nvPr/>
          </p:nvSpPr>
          <p:spPr bwMode="gray">
            <a:xfrm>
              <a:off x="5748338" y="1362075"/>
              <a:ext cx="247650" cy="317500"/>
            </a:xfrm>
            <a:custGeom>
              <a:avLst/>
              <a:gdLst>
                <a:gd name="T0" fmla="*/ 29 w 30"/>
                <a:gd name="T1" fmla="*/ 30 h 38"/>
                <a:gd name="T2" fmla="*/ 30 w 30"/>
                <a:gd name="T3" fmla="*/ 37 h 38"/>
                <a:gd name="T4" fmla="*/ 20 w 30"/>
                <a:gd name="T5" fmla="*/ 37 h 38"/>
                <a:gd name="T6" fmla="*/ 20 w 30"/>
                <a:gd name="T7" fmla="*/ 32 h 38"/>
                <a:gd name="T8" fmla="*/ 20 w 30"/>
                <a:gd name="T9" fmla="*/ 32 h 38"/>
                <a:gd name="T10" fmla="*/ 10 w 30"/>
                <a:gd name="T11" fmla="*/ 38 h 38"/>
                <a:gd name="T12" fmla="*/ 0 w 30"/>
                <a:gd name="T13" fmla="*/ 26 h 38"/>
                <a:gd name="T14" fmla="*/ 19 w 30"/>
                <a:gd name="T15" fmla="*/ 13 h 38"/>
                <a:gd name="T16" fmla="*/ 19 w 30"/>
                <a:gd name="T17" fmla="*/ 11 h 38"/>
                <a:gd name="T18" fmla="*/ 15 w 30"/>
                <a:gd name="T19" fmla="*/ 5 h 38"/>
                <a:gd name="T20" fmla="*/ 11 w 30"/>
                <a:gd name="T21" fmla="*/ 11 h 38"/>
                <a:gd name="T22" fmla="*/ 1 w 30"/>
                <a:gd name="T23" fmla="*/ 11 h 38"/>
                <a:gd name="T24" fmla="*/ 5 w 30"/>
                <a:gd name="T25" fmla="*/ 2 h 38"/>
                <a:gd name="T26" fmla="*/ 15 w 30"/>
                <a:gd name="T27" fmla="*/ 0 h 38"/>
                <a:gd name="T28" fmla="*/ 29 w 30"/>
                <a:gd name="T29" fmla="*/ 12 h 38"/>
                <a:gd name="T30" fmla="*/ 29 w 30"/>
                <a:gd name="T31" fmla="*/ 30 h 38"/>
                <a:gd name="T32" fmla="*/ 10 w 30"/>
                <a:gd name="T33" fmla="*/ 26 h 38"/>
                <a:gd name="T34" fmla="*/ 14 w 30"/>
                <a:gd name="T35" fmla="*/ 31 h 38"/>
                <a:gd name="T36" fmla="*/ 19 w 30"/>
                <a:gd name="T37" fmla="*/ 19 h 38"/>
                <a:gd name="T38" fmla="*/ 10 w 30"/>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8">
                  <a:moveTo>
                    <a:pt x="29" y="30"/>
                  </a:moveTo>
                  <a:cubicBezTo>
                    <a:pt x="29" y="32"/>
                    <a:pt x="29" y="35"/>
                    <a:pt x="30" y="37"/>
                  </a:cubicBezTo>
                  <a:cubicBezTo>
                    <a:pt x="20" y="37"/>
                    <a:pt x="20" y="37"/>
                    <a:pt x="20" y="37"/>
                  </a:cubicBezTo>
                  <a:cubicBezTo>
                    <a:pt x="20" y="32"/>
                    <a:pt x="20" y="32"/>
                    <a:pt x="20" y="32"/>
                  </a:cubicBezTo>
                  <a:cubicBezTo>
                    <a:pt x="20" y="32"/>
                    <a:pt x="20" y="32"/>
                    <a:pt x="20" y="32"/>
                  </a:cubicBezTo>
                  <a:cubicBezTo>
                    <a:pt x="17" y="36"/>
                    <a:pt x="14" y="38"/>
                    <a:pt x="10" y="38"/>
                  </a:cubicBezTo>
                  <a:cubicBezTo>
                    <a:pt x="3" y="38"/>
                    <a:pt x="0" y="32"/>
                    <a:pt x="0" y="26"/>
                  </a:cubicBezTo>
                  <a:cubicBezTo>
                    <a:pt x="0" y="14"/>
                    <a:pt x="10" y="13"/>
                    <a:pt x="19" y="13"/>
                  </a:cubicBezTo>
                  <a:cubicBezTo>
                    <a:pt x="19" y="11"/>
                    <a:pt x="19" y="11"/>
                    <a:pt x="19" y="11"/>
                  </a:cubicBezTo>
                  <a:cubicBezTo>
                    <a:pt x="19" y="8"/>
                    <a:pt x="19" y="5"/>
                    <a:pt x="15" y="5"/>
                  </a:cubicBezTo>
                  <a:cubicBezTo>
                    <a:pt x="11" y="5"/>
                    <a:pt x="11" y="8"/>
                    <a:pt x="11" y="11"/>
                  </a:cubicBezTo>
                  <a:cubicBezTo>
                    <a:pt x="1" y="11"/>
                    <a:pt x="1" y="11"/>
                    <a:pt x="1" y="11"/>
                  </a:cubicBezTo>
                  <a:cubicBezTo>
                    <a:pt x="1" y="6"/>
                    <a:pt x="3" y="4"/>
                    <a:pt x="5" y="2"/>
                  </a:cubicBezTo>
                  <a:cubicBezTo>
                    <a:pt x="7" y="0"/>
                    <a:pt x="11" y="0"/>
                    <a:pt x="15" y="0"/>
                  </a:cubicBezTo>
                  <a:cubicBezTo>
                    <a:pt x="28" y="0"/>
                    <a:pt x="29" y="5"/>
                    <a:pt x="29" y="12"/>
                  </a:cubicBezTo>
                  <a:lnTo>
                    <a:pt x="29" y="30"/>
                  </a:lnTo>
                  <a:close/>
                  <a:moveTo>
                    <a:pt x="10" y="26"/>
                  </a:moveTo>
                  <a:cubicBezTo>
                    <a:pt x="10" y="28"/>
                    <a:pt x="11"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7" name="Freeform 14"/>
            <p:cNvSpPr>
              <a:spLocks/>
            </p:cNvSpPr>
            <p:nvPr/>
          </p:nvSpPr>
          <p:spPr bwMode="gray">
            <a:xfrm>
              <a:off x="6045201" y="1362075"/>
              <a:ext cx="230188" cy="309563"/>
            </a:xfrm>
            <a:custGeom>
              <a:avLst/>
              <a:gdLst>
                <a:gd name="T0" fmla="*/ 11 w 28"/>
                <a:gd name="T1" fmla="*/ 4 h 37"/>
                <a:gd name="T2" fmla="*/ 11 w 28"/>
                <a:gd name="T3" fmla="*/ 4 h 37"/>
                <a:gd name="T4" fmla="*/ 14 w 28"/>
                <a:gd name="T5" fmla="*/ 1 h 37"/>
                <a:gd name="T6" fmla="*/ 19 w 28"/>
                <a:gd name="T7" fmla="*/ 0 h 37"/>
                <a:gd name="T8" fmla="*/ 28 w 28"/>
                <a:gd name="T9" fmla="*/ 8 h 37"/>
                <a:gd name="T10" fmla="*/ 28 w 28"/>
                <a:gd name="T11" fmla="*/ 37 h 37"/>
                <a:gd name="T12" fmla="*/ 18 w 28"/>
                <a:gd name="T13" fmla="*/ 37 h 37"/>
                <a:gd name="T14" fmla="*/ 18 w 28"/>
                <a:gd name="T15" fmla="*/ 12 h 37"/>
                <a:gd name="T16" fmla="*/ 14 w 28"/>
                <a:gd name="T17" fmla="*/ 6 h 37"/>
                <a:gd name="T18" fmla="*/ 11 w 28"/>
                <a:gd name="T19" fmla="*/ 12 h 37"/>
                <a:gd name="T20" fmla="*/ 11 w 28"/>
                <a:gd name="T21" fmla="*/ 37 h 37"/>
                <a:gd name="T22" fmla="*/ 0 w 28"/>
                <a:gd name="T23" fmla="*/ 37 h 37"/>
                <a:gd name="T24" fmla="*/ 0 w 28"/>
                <a:gd name="T25" fmla="*/ 0 h 37"/>
                <a:gd name="T26" fmla="*/ 11 w 28"/>
                <a:gd name="T27" fmla="*/ 0 h 37"/>
                <a:gd name="T28" fmla="*/ 11 w 28"/>
                <a:gd name="T2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7">
                  <a:moveTo>
                    <a:pt x="11" y="4"/>
                  </a:moveTo>
                  <a:cubicBezTo>
                    <a:pt x="11" y="4"/>
                    <a:pt x="11" y="4"/>
                    <a:pt x="11" y="4"/>
                  </a:cubicBezTo>
                  <a:cubicBezTo>
                    <a:pt x="12" y="2"/>
                    <a:pt x="13" y="1"/>
                    <a:pt x="14" y="1"/>
                  </a:cubicBezTo>
                  <a:cubicBezTo>
                    <a:pt x="16" y="0"/>
                    <a:pt x="17" y="0"/>
                    <a:pt x="19" y="0"/>
                  </a:cubicBezTo>
                  <a:cubicBezTo>
                    <a:pt x="24" y="0"/>
                    <a:pt x="28" y="2"/>
                    <a:pt x="28" y="8"/>
                  </a:cubicBezTo>
                  <a:cubicBezTo>
                    <a:pt x="28" y="37"/>
                    <a:pt x="28" y="37"/>
                    <a:pt x="28" y="37"/>
                  </a:cubicBezTo>
                  <a:cubicBezTo>
                    <a:pt x="18" y="37"/>
                    <a:pt x="18" y="37"/>
                    <a:pt x="18" y="37"/>
                  </a:cubicBezTo>
                  <a:cubicBezTo>
                    <a:pt x="18" y="12"/>
                    <a:pt x="18" y="12"/>
                    <a:pt x="18" y="12"/>
                  </a:cubicBezTo>
                  <a:cubicBezTo>
                    <a:pt x="18" y="8"/>
                    <a:pt x="18" y="6"/>
                    <a:pt x="14" y="6"/>
                  </a:cubicBezTo>
                  <a:cubicBezTo>
                    <a:pt x="11" y="6"/>
                    <a:pt x="11" y="8"/>
                    <a:pt x="11" y="12"/>
                  </a:cubicBezTo>
                  <a:cubicBezTo>
                    <a:pt x="11" y="37"/>
                    <a:pt x="11" y="37"/>
                    <a:pt x="11" y="37"/>
                  </a:cubicBezTo>
                  <a:cubicBezTo>
                    <a:pt x="0" y="37"/>
                    <a:pt x="0" y="37"/>
                    <a:pt x="0" y="37"/>
                  </a:cubicBezTo>
                  <a:cubicBezTo>
                    <a:pt x="0" y="0"/>
                    <a:pt x="0" y="0"/>
                    <a:pt x="0" y="0"/>
                  </a:cubicBezTo>
                  <a:cubicBezTo>
                    <a:pt x="11" y="0"/>
                    <a:pt x="11" y="0"/>
                    <a:pt x="11" y="0"/>
                  </a:cubicBezTo>
                  <a:lnTo>
                    <a:pt x="11" y="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8" name="Freeform 15"/>
            <p:cNvSpPr>
              <a:spLocks noEditPoints="1"/>
            </p:cNvSpPr>
            <p:nvPr/>
          </p:nvSpPr>
          <p:spPr bwMode="gray">
            <a:xfrm>
              <a:off x="6332538" y="1236663"/>
              <a:ext cx="239713" cy="442913"/>
            </a:xfrm>
            <a:custGeom>
              <a:avLst/>
              <a:gdLst>
                <a:gd name="T0" fmla="*/ 19 w 29"/>
                <a:gd name="T1" fmla="*/ 52 h 53"/>
                <a:gd name="T2" fmla="*/ 19 w 29"/>
                <a:gd name="T3" fmla="*/ 48 h 53"/>
                <a:gd name="T4" fmla="*/ 19 w 29"/>
                <a:gd name="T5" fmla="*/ 48 h 53"/>
                <a:gd name="T6" fmla="*/ 10 w 29"/>
                <a:gd name="T7" fmla="*/ 53 h 53"/>
                <a:gd name="T8" fmla="*/ 0 w 29"/>
                <a:gd name="T9" fmla="*/ 33 h 53"/>
                <a:gd name="T10" fmla="*/ 10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19 w 29"/>
                <a:gd name="T23" fmla="*/ 52 h 53"/>
                <a:gd name="T24" fmla="*/ 19 w 29"/>
                <a:gd name="T25" fmla="*/ 33 h 53"/>
                <a:gd name="T26" fmla="*/ 15 w 29"/>
                <a:gd name="T27" fmla="*/ 21 h 53"/>
                <a:gd name="T28" fmla="*/ 10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19" y="52"/>
                  </a:moveTo>
                  <a:cubicBezTo>
                    <a:pt x="19" y="48"/>
                    <a:pt x="19" y="48"/>
                    <a:pt x="19" y="48"/>
                  </a:cubicBezTo>
                  <a:cubicBezTo>
                    <a:pt x="19" y="48"/>
                    <a:pt x="19" y="48"/>
                    <a:pt x="19" y="48"/>
                  </a:cubicBezTo>
                  <a:cubicBezTo>
                    <a:pt x="17" y="51"/>
                    <a:pt x="14" y="53"/>
                    <a:pt x="10" y="53"/>
                  </a:cubicBezTo>
                  <a:cubicBezTo>
                    <a:pt x="0" y="53"/>
                    <a:pt x="0" y="41"/>
                    <a:pt x="0" y="33"/>
                  </a:cubicBezTo>
                  <a:cubicBezTo>
                    <a:pt x="0" y="26"/>
                    <a:pt x="0" y="15"/>
                    <a:pt x="10" y="15"/>
                  </a:cubicBezTo>
                  <a:cubicBezTo>
                    <a:pt x="14" y="15"/>
                    <a:pt x="16" y="16"/>
                    <a:pt x="19" y="19"/>
                  </a:cubicBezTo>
                  <a:cubicBezTo>
                    <a:pt x="19" y="19"/>
                    <a:pt x="19" y="19"/>
                    <a:pt x="19" y="19"/>
                  </a:cubicBezTo>
                  <a:cubicBezTo>
                    <a:pt x="19" y="0"/>
                    <a:pt x="19" y="0"/>
                    <a:pt x="19" y="0"/>
                  </a:cubicBezTo>
                  <a:cubicBezTo>
                    <a:pt x="29" y="0"/>
                    <a:pt x="29" y="0"/>
                    <a:pt x="29" y="0"/>
                  </a:cubicBezTo>
                  <a:cubicBezTo>
                    <a:pt x="29" y="52"/>
                    <a:pt x="29" y="52"/>
                    <a:pt x="29" y="52"/>
                  </a:cubicBezTo>
                  <a:lnTo>
                    <a:pt x="19" y="52"/>
                  </a:lnTo>
                  <a:close/>
                  <a:moveTo>
                    <a:pt x="19" y="33"/>
                  </a:moveTo>
                  <a:cubicBezTo>
                    <a:pt x="19" y="26"/>
                    <a:pt x="19" y="21"/>
                    <a:pt x="15" y="21"/>
                  </a:cubicBezTo>
                  <a:cubicBezTo>
                    <a:pt x="10" y="21"/>
                    <a:pt x="10" y="26"/>
                    <a:pt x="10" y="33"/>
                  </a:cubicBezTo>
                  <a:cubicBezTo>
                    <a:pt x="10"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19" name="Freeform 16"/>
            <p:cNvSpPr>
              <a:spLocks noEditPoints="1"/>
            </p:cNvSpPr>
            <p:nvPr/>
          </p:nvSpPr>
          <p:spPr bwMode="gray">
            <a:xfrm>
              <a:off x="4087813" y="1236663"/>
              <a:ext cx="238125" cy="442913"/>
            </a:xfrm>
            <a:custGeom>
              <a:avLst/>
              <a:gdLst>
                <a:gd name="T0" fmla="*/ 20 w 29"/>
                <a:gd name="T1" fmla="*/ 52 h 53"/>
                <a:gd name="T2" fmla="*/ 20 w 29"/>
                <a:gd name="T3" fmla="*/ 48 h 53"/>
                <a:gd name="T4" fmla="*/ 19 w 29"/>
                <a:gd name="T5" fmla="*/ 48 h 53"/>
                <a:gd name="T6" fmla="*/ 11 w 29"/>
                <a:gd name="T7" fmla="*/ 53 h 53"/>
                <a:gd name="T8" fmla="*/ 1 w 29"/>
                <a:gd name="T9" fmla="*/ 33 h 53"/>
                <a:gd name="T10" fmla="*/ 11 w 29"/>
                <a:gd name="T11" fmla="*/ 15 h 53"/>
                <a:gd name="T12" fmla="*/ 19 w 29"/>
                <a:gd name="T13" fmla="*/ 19 h 53"/>
                <a:gd name="T14" fmla="*/ 19 w 29"/>
                <a:gd name="T15" fmla="*/ 19 h 53"/>
                <a:gd name="T16" fmla="*/ 19 w 29"/>
                <a:gd name="T17" fmla="*/ 0 h 53"/>
                <a:gd name="T18" fmla="*/ 29 w 29"/>
                <a:gd name="T19" fmla="*/ 0 h 53"/>
                <a:gd name="T20" fmla="*/ 29 w 29"/>
                <a:gd name="T21" fmla="*/ 52 h 53"/>
                <a:gd name="T22" fmla="*/ 20 w 29"/>
                <a:gd name="T23" fmla="*/ 52 h 53"/>
                <a:gd name="T24" fmla="*/ 19 w 29"/>
                <a:gd name="T25" fmla="*/ 33 h 53"/>
                <a:gd name="T26" fmla="*/ 15 w 29"/>
                <a:gd name="T27" fmla="*/ 21 h 53"/>
                <a:gd name="T28" fmla="*/ 11 w 29"/>
                <a:gd name="T29" fmla="*/ 33 h 53"/>
                <a:gd name="T30" fmla="*/ 15 w 29"/>
                <a:gd name="T31" fmla="*/ 46 h 53"/>
                <a:gd name="T32" fmla="*/ 19 w 29"/>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53">
                  <a:moveTo>
                    <a:pt x="20" y="52"/>
                  </a:moveTo>
                  <a:cubicBezTo>
                    <a:pt x="20" y="48"/>
                    <a:pt x="20" y="48"/>
                    <a:pt x="20" y="48"/>
                  </a:cubicBezTo>
                  <a:cubicBezTo>
                    <a:pt x="19" y="48"/>
                    <a:pt x="19" y="48"/>
                    <a:pt x="19" y="48"/>
                  </a:cubicBezTo>
                  <a:cubicBezTo>
                    <a:pt x="18" y="51"/>
                    <a:pt x="15" y="53"/>
                    <a:pt x="11" y="53"/>
                  </a:cubicBezTo>
                  <a:cubicBezTo>
                    <a:pt x="0" y="53"/>
                    <a:pt x="1" y="41"/>
                    <a:pt x="1" y="33"/>
                  </a:cubicBezTo>
                  <a:cubicBezTo>
                    <a:pt x="1" y="26"/>
                    <a:pt x="0" y="15"/>
                    <a:pt x="11" y="15"/>
                  </a:cubicBezTo>
                  <a:cubicBezTo>
                    <a:pt x="14" y="15"/>
                    <a:pt x="17" y="16"/>
                    <a:pt x="19" y="19"/>
                  </a:cubicBezTo>
                  <a:cubicBezTo>
                    <a:pt x="19" y="19"/>
                    <a:pt x="19" y="19"/>
                    <a:pt x="19" y="19"/>
                  </a:cubicBezTo>
                  <a:cubicBezTo>
                    <a:pt x="19" y="0"/>
                    <a:pt x="19" y="0"/>
                    <a:pt x="19" y="0"/>
                  </a:cubicBezTo>
                  <a:cubicBezTo>
                    <a:pt x="29" y="0"/>
                    <a:pt x="29" y="0"/>
                    <a:pt x="29" y="0"/>
                  </a:cubicBezTo>
                  <a:cubicBezTo>
                    <a:pt x="29" y="52"/>
                    <a:pt x="29" y="52"/>
                    <a:pt x="29" y="52"/>
                  </a:cubicBezTo>
                  <a:lnTo>
                    <a:pt x="20" y="52"/>
                  </a:lnTo>
                  <a:close/>
                  <a:moveTo>
                    <a:pt x="19" y="33"/>
                  </a:moveTo>
                  <a:cubicBezTo>
                    <a:pt x="19" y="26"/>
                    <a:pt x="19" y="21"/>
                    <a:pt x="15" y="21"/>
                  </a:cubicBezTo>
                  <a:cubicBezTo>
                    <a:pt x="11" y="21"/>
                    <a:pt x="11" y="26"/>
                    <a:pt x="11" y="33"/>
                  </a:cubicBezTo>
                  <a:cubicBezTo>
                    <a:pt x="11" y="43"/>
                    <a:pt x="11" y="46"/>
                    <a:pt x="15" y="46"/>
                  </a:cubicBezTo>
                  <a:cubicBezTo>
                    <a:pt x="18" y="46"/>
                    <a:pt x="19" y="43"/>
                    <a:pt x="19" y="3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0" name="Freeform 17"/>
            <p:cNvSpPr>
              <a:spLocks/>
            </p:cNvSpPr>
            <p:nvPr/>
          </p:nvSpPr>
          <p:spPr bwMode="gray">
            <a:xfrm>
              <a:off x="6761163" y="1227138"/>
              <a:ext cx="279400" cy="452438"/>
            </a:xfrm>
            <a:custGeom>
              <a:avLst/>
              <a:gdLst>
                <a:gd name="T0" fmla="*/ 16 w 34"/>
                <a:gd name="T1" fmla="*/ 54 h 54"/>
                <a:gd name="T2" fmla="*/ 1 w 34"/>
                <a:gd name="T3" fmla="*/ 37 h 54"/>
                <a:gd name="T4" fmla="*/ 11 w 34"/>
                <a:gd name="T5" fmla="*/ 37 h 54"/>
                <a:gd name="T6" fmla="*/ 18 w 34"/>
                <a:gd name="T7" fmla="*/ 46 h 54"/>
                <a:gd name="T8" fmla="*/ 23 w 34"/>
                <a:gd name="T9" fmla="*/ 40 h 54"/>
                <a:gd name="T10" fmla="*/ 1 w 34"/>
                <a:gd name="T11" fmla="*/ 14 h 54"/>
                <a:gd name="T12" fmla="*/ 18 w 34"/>
                <a:gd name="T13" fmla="*/ 0 h 54"/>
                <a:gd name="T14" fmla="*/ 34 w 34"/>
                <a:gd name="T15" fmla="*/ 15 h 54"/>
                <a:gd name="T16" fmla="*/ 23 w 34"/>
                <a:gd name="T17" fmla="*/ 15 h 54"/>
                <a:gd name="T18" fmla="*/ 18 w 34"/>
                <a:gd name="T19" fmla="*/ 8 h 54"/>
                <a:gd name="T20" fmla="*/ 12 w 34"/>
                <a:gd name="T21" fmla="*/ 13 h 54"/>
                <a:gd name="T22" fmla="*/ 34 w 34"/>
                <a:gd name="T23" fmla="*/ 39 h 54"/>
                <a:gd name="T24" fmla="*/ 16 w 34"/>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6" y="54"/>
                  </a:moveTo>
                  <a:cubicBezTo>
                    <a:pt x="2" y="54"/>
                    <a:pt x="0" y="46"/>
                    <a:pt x="1" y="37"/>
                  </a:cubicBezTo>
                  <a:cubicBezTo>
                    <a:pt x="11" y="37"/>
                    <a:pt x="11" y="37"/>
                    <a:pt x="11" y="37"/>
                  </a:cubicBezTo>
                  <a:cubicBezTo>
                    <a:pt x="11" y="42"/>
                    <a:pt x="12" y="46"/>
                    <a:pt x="18" y="46"/>
                  </a:cubicBezTo>
                  <a:cubicBezTo>
                    <a:pt x="21" y="46"/>
                    <a:pt x="23" y="44"/>
                    <a:pt x="23" y="40"/>
                  </a:cubicBezTo>
                  <a:cubicBezTo>
                    <a:pt x="23" y="31"/>
                    <a:pt x="1" y="30"/>
                    <a:pt x="1" y="14"/>
                  </a:cubicBezTo>
                  <a:cubicBezTo>
                    <a:pt x="1" y="6"/>
                    <a:pt x="5" y="0"/>
                    <a:pt x="18" y="0"/>
                  </a:cubicBezTo>
                  <a:cubicBezTo>
                    <a:pt x="29" y="0"/>
                    <a:pt x="34" y="4"/>
                    <a:pt x="34" y="15"/>
                  </a:cubicBezTo>
                  <a:cubicBezTo>
                    <a:pt x="23" y="15"/>
                    <a:pt x="23" y="15"/>
                    <a:pt x="23" y="15"/>
                  </a:cubicBezTo>
                  <a:cubicBezTo>
                    <a:pt x="23" y="12"/>
                    <a:pt x="22" y="8"/>
                    <a:pt x="18" y="8"/>
                  </a:cubicBezTo>
                  <a:cubicBezTo>
                    <a:pt x="14" y="8"/>
                    <a:pt x="12" y="9"/>
                    <a:pt x="12" y="13"/>
                  </a:cubicBezTo>
                  <a:cubicBezTo>
                    <a:pt x="12" y="23"/>
                    <a:pt x="34" y="22"/>
                    <a:pt x="34" y="39"/>
                  </a:cubicBezTo>
                  <a:cubicBezTo>
                    <a:pt x="34" y="52"/>
                    <a:pt x="24" y="54"/>
                    <a:pt x="16"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1" name="Freeform 18"/>
            <p:cNvSpPr>
              <a:spLocks noEditPoints="1"/>
            </p:cNvSpPr>
            <p:nvPr/>
          </p:nvSpPr>
          <p:spPr bwMode="gray">
            <a:xfrm>
              <a:off x="7081838" y="1362075"/>
              <a:ext cx="238125" cy="317500"/>
            </a:xfrm>
            <a:custGeom>
              <a:avLst/>
              <a:gdLst>
                <a:gd name="T0" fmla="*/ 0 w 29"/>
                <a:gd name="T1" fmla="*/ 18 h 38"/>
                <a:gd name="T2" fmla="*/ 15 w 29"/>
                <a:gd name="T3" fmla="*/ 0 h 38"/>
                <a:gd name="T4" fmla="*/ 29 w 29"/>
                <a:gd name="T5" fmla="*/ 18 h 38"/>
                <a:gd name="T6" fmla="*/ 15 w 29"/>
                <a:gd name="T7" fmla="*/ 38 h 38"/>
                <a:gd name="T8" fmla="*/ 0 w 29"/>
                <a:gd name="T9" fmla="*/ 18 h 38"/>
                <a:gd name="T10" fmla="*/ 19 w 29"/>
                <a:gd name="T11" fmla="*/ 18 h 38"/>
                <a:gd name="T12" fmla="*/ 15 w 29"/>
                <a:gd name="T13" fmla="*/ 6 h 38"/>
                <a:gd name="T14" fmla="*/ 10 w 29"/>
                <a:gd name="T15" fmla="*/ 18 h 38"/>
                <a:gd name="T16" fmla="*/ 15 w 29"/>
                <a:gd name="T17" fmla="*/ 31 h 38"/>
                <a:gd name="T18" fmla="*/ 19 w 29"/>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0" y="18"/>
                  </a:moveTo>
                  <a:cubicBezTo>
                    <a:pt x="0" y="8"/>
                    <a:pt x="1" y="0"/>
                    <a:pt x="15" y="0"/>
                  </a:cubicBezTo>
                  <a:cubicBezTo>
                    <a:pt x="28" y="0"/>
                    <a:pt x="29" y="8"/>
                    <a:pt x="29" y="18"/>
                  </a:cubicBezTo>
                  <a:cubicBezTo>
                    <a:pt x="29" y="30"/>
                    <a:pt x="28" y="38"/>
                    <a:pt x="15" y="38"/>
                  </a:cubicBezTo>
                  <a:cubicBezTo>
                    <a:pt x="1" y="38"/>
                    <a:pt x="0" y="30"/>
                    <a:pt x="0" y="18"/>
                  </a:cubicBezTo>
                  <a:close/>
                  <a:moveTo>
                    <a:pt x="19" y="18"/>
                  </a:moveTo>
                  <a:cubicBezTo>
                    <a:pt x="19" y="10"/>
                    <a:pt x="19" y="6"/>
                    <a:pt x="15" y="6"/>
                  </a:cubicBezTo>
                  <a:cubicBezTo>
                    <a:pt x="10" y="6"/>
                    <a:pt x="10" y="10"/>
                    <a:pt x="10" y="18"/>
                  </a:cubicBezTo>
                  <a:cubicBezTo>
                    <a:pt x="10" y="29"/>
                    <a:pt x="11" y="31"/>
                    <a:pt x="15" y="31"/>
                  </a:cubicBezTo>
                  <a:cubicBezTo>
                    <a:pt x="18" y="31"/>
                    <a:pt x="19" y="29"/>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2" name="Freeform 19"/>
            <p:cNvSpPr>
              <a:spLocks/>
            </p:cNvSpPr>
            <p:nvPr/>
          </p:nvSpPr>
          <p:spPr bwMode="gray">
            <a:xfrm>
              <a:off x="7345363" y="1227138"/>
              <a:ext cx="163513" cy="444500"/>
            </a:xfrm>
            <a:custGeom>
              <a:avLst/>
              <a:gdLst>
                <a:gd name="T0" fmla="*/ 20 w 20"/>
                <a:gd name="T1" fmla="*/ 7 h 53"/>
                <a:gd name="T2" fmla="*/ 15 w 20"/>
                <a:gd name="T3" fmla="*/ 12 h 53"/>
                <a:gd name="T4" fmla="*/ 15 w 20"/>
                <a:gd name="T5" fmla="*/ 16 h 53"/>
                <a:gd name="T6" fmla="*/ 19 w 20"/>
                <a:gd name="T7" fmla="*/ 16 h 53"/>
                <a:gd name="T8" fmla="*/ 19 w 20"/>
                <a:gd name="T9" fmla="*/ 23 h 53"/>
                <a:gd name="T10" fmla="*/ 15 w 20"/>
                <a:gd name="T11" fmla="*/ 23 h 53"/>
                <a:gd name="T12" fmla="*/ 15 w 20"/>
                <a:gd name="T13" fmla="*/ 53 h 53"/>
                <a:gd name="T14" fmla="*/ 4 w 20"/>
                <a:gd name="T15" fmla="*/ 53 h 53"/>
                <a:gd name="T16" fmla="*/ 4 w 20"/>
                <a:gd name="T17" fmla="*/ 23 h 53"/>
                <a:gd name="T18" fmla="*/ 0 w 20"/>
                <a:gd name="T19" fmla="*/ 23 h 53"/>
                <a:gd name="T20" fmla="*/ 0 w 20"/>
                <a:gd name="T21" fmla="*/ 16 h 53"/>
                <a:gd name="T22" fmla="*/ 5 w 20"/>
                <a:gd name="T23" fmla="*/ 16 h 53"/>
                <a:gd name="T24" fmla="*/ 16 w 20"/>
                <a:gd name="T25" fmla="*/ 0 h 53"/>
                <a:gd name="T26" fmla="*/ 20 w 20"/>
                <a:gd name="T27" fmla="*/ 0 h 53"/>
                <a:gd name="T28" fmla="*/ 20 w 20"/>
                <a:gd name="T29"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53">
                  <a:moveTo>
                    <a:pt x="20" y="7"/>
                  </a:moveTo>
                  <a:cubicBezTo>
                    <a:pt x="16" y="7"/>
                    <a:pt x="15" y="8"/>
                    <a:pt x="15" y="12"/>
                  </a:cubicBezTo>
                  <a:cubicBezTo>
                    <a:pt x="15" y="16"/>
                    <a:pt x="15" y="16"/>
                    <a:pt x="15" y="16"/>
                  </a:cubicBezTo>
                  <a:cubicBezTo>
                    <a:pt x="19" y="16"/>
                    <a:pt x="19" y="16"/>
                    <a:pt x="19" y="16"/>
                  </a:cubicBezTo>
                  <a:cubicBezTo>
                    <a:pt x="19" y="23"/>
                    <a:pt x="19" y="23"/>
                    <a:pt x="19" y="23"/>
                  </a:cubicBezTo>
                  <a:cubicBezTo>
                    <a:pt x="15" y="23"/>
                    <a:pt x="15" y="23"/>
                    <a:pt x="15" y="23"/>
                  </a:cubicBezTo>
                  <a:cubicBezTo>
                    <a:pt x="15" y="53"/>
                    <a:pt x="15" y="53"/>
                    <a:pt x="15" y="53"/>
                  </a:cubicBezTo>
                  <a:cubicBezTo>
                    <a:pt x="4" y="53"/>
                    <a:pt x="4" y="53"/>
                    <a:pt x="4" y="53"/>
                  </a:cubicBezTo>
                  <a:cubicBezTo>
                    <a:pt x="4" y="23"/>
                    <a:pt x="4" y="23"/>
                    <a:pt x="4" y="23"/>
                  </a:cubicBezTo>
                  <a:cubicBezTo>
                    <a:pt x="0" y="23"/>
                    <a:pt x="0" y="23"/>
                    <a:pt x="0" y="23"/>
                  </a:cubicBezTo>
                  <a:cubicBezTo>
                    <a:pt x="0" y="16"/>
                    <a:pt x="0" y="16"/>
                    <a:pt x="0" y="16"/>
                  </a:cubicBezTo>
                  <a:cubicBezTo>
                    <a:pt x="5" y="16"/>
                    <a:pt x="5" y="16"/>
                    <a:pt x="5" y="16"/>
                  </a:cubicBezTo>
                  <a:cubicBezTo>
                    <a:pt x="4" y="6"/>
                    <a:pt x="4" y="0"/>
                    <a:pt x="16" y="0"/>
                  </a:cubicBezTo>
                  <a:cubicBezTo>
                    <a:pt x="17" y="0"/>
                    <a:pt x="18" y="0"/>
                    <a:pt x="20" y="0"/>
                  </a:cubicBezTo>
                  <a:lnTo>
                    <a:pt x="2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3" name="Freeform 20"/>
            <p:cNvSpPr>
              <a:spLocks/>
            </p:cNvSpPr>
            <p:nvPr/>
          </p:nvSpPr>
          <p:spPr bwMode="gray">
            <a:xfrm>
              <a:off x="7542213" y="1277938"/>
              <a:ext cx="157163" cy="393700"/>
            </a:xfrm>
            <a:custGeom>
              <a:avLst/>
              <a:gdLst>
                <a:gd name="T0" fmla="*/ 0 w 19"/>
                <a:gd name="T1" fmla="*/ 10 h 47"/>
                <a:gd name="T2" fmla="*/ 4 w 19"/>
                <a:gd name="T3" fmla="*/ 10 h 47"/>
                <a:gd name="T4" fmla="*/ 4 w 19"/>
                <a:gd name="T5" fmla="*/ 4 h 47"/>
                <a:gd name="T6" fmla="*/ 14 w 19"/>
                <a:gd name="T7" fmla="*/ 0 h 47"/>
                <a:gd name="T8" fmla="*/ 14 w 19"/>
                <a:gd name="T9" fmla="*/ 10 h 47"/>
                <a:gd name="T10" fmla="*/ 19 w 19"/>
                <a:gd name="T11" fmla="*/ 10 h 47"/>
                <a:gd name="T12" fmla="*/ 19 w 19"/>
                <a:gd name="T13" fmla="*/ 17 h 47"/>
                <a:gd name="T14" fmla="*/ 14 w 19"/>
                <a:gd name="T15" fmla="*/ 17 h 47"/>
                <a:gd name="T16" fmla="*/ 14 w 19"/>
                <a:gd name="T17" fmla="*/ 36 h 47"/>
                <a:gd name="T18" fmla="*/ 17 w 19"/>
                <a:gd name="T19" fmla="*/ 41 h 47"/>
                <a:gd name="T20" fmla="*/ 19 w 19"/>
                <a:gd name="T21" fmla="*/ 41 h 47"/>
                <a:gd name="T22" fmla="*/ 19 w 19"/>
                <a:gd name="T23" fmla="*/ 47 h 47"/>
                <a:gd name="T24" fmla="*/ 14 w 19"/>
                <a:gd name="T25" fmla="*/ 47 h 47"/>
                <a:gd name="T26" fmla="*/ 4 w 19"/>
                <a:gd name="T27" fmla="*/ 39 h 47"/>
                <a:gd name="T28" fmla="*/ 4 w 19"/>
                <a:gd name="T29" fmla="*/ 17 h 47"/>
                <a:gd name="T30" fmla="*/ 0 w 19"/>
                <a:gd name="T31" fmla="*/ 17 h 47"/>
                <a:gd name="T32" fmla="*/ 0 w 19"/>
                <a:gd name="T33"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0" y="10"/>
                  </a:moveTo>
                  <a:cubicBezTo>
                    <a:pt x="4" y="10"/>
                    <a:pt x="4" y="10"/>
                    <a:pt x="4" y="10"/>
                  </a:cubicBezTo>
                  <a:cubicBezTo>
                    <a:pt x="4" y="4"/>
                    <a:pt x="4" y="4"/>
                    <a:pt x="4" y="4"/>
                  </a:cubicBezTo>
                  <a:cubicBezTo>
                    <a:pt x="14" y="0"/>
                    <a:pt x="14" y="0"/>
                    <a:pt x="14" y="0"/>
                  </a:cubicBezTo>
                  <a:cubicBezTo>
                    <a:pt x="14" y="10"/>
                    <a:pt x="14" y="10"/>
                    <a:pt x="14" y="10"/>
                  </a:cubicBezTo>
                  <a:cubicBezTo>
                    <a:pt x="19" y="10"/>
                    <a:pt x="19" y="10"/>
                    <a:pt x="19" y="10"/>
                  </a:cubicBezTo>
                  <a:cubicBezTo>
                    <a:pt x="19" y="17"/>
                    <a:pt x="19" y="17"/>
                    <a:pt x="19" y="17"/>
                  </a:cubicBezTo>
                  <a:cubicBezTo>
                    <a:pt x="14" y="17"/>
                    <a:pt x="14" y="17"/>
                    <a:pt x="14" y="17"/>
                  </a:cubicBezTo>
                  <a:cubicBezTo>
                    <a:pt x="14" y="36"/>
                    <a:pt x="14" y="36"/>
                    <a:pt x="14" y="36"/>
                  </a:cubicBezTo>
                  <a:cubicBezTo>
                    <a:pt x="14" y="39"/>
                    <a:pt x="14" y="41"/>
                    <a:pt x="17" y="41"/>
                  </a:cubicBezTo>
                  <a:cubicBezTo>
                    <a:pt x="18" y="41"/>
                    <a:pt x="18" y="41"/>
                    <a:pt x="19" y="41"/>
                  </a:cubicBezTo>
                  <a:cubicBezTo>
                    <a:pt x="19" y="47"/>
                    <a:pt x="19" y="47"/>
                    <a:pt x="19" y="47"/>
                  </a:cubicBezTo>
                  <a:cubicBezTo>
                    <a:pt x="18" y="47"/>
                    <a:pt x="16" y="47"/>
                    <a:pt x="14" y="47"/>
                  </a:cubicBezTo>
                  <a:cubicBezTo>
                    <a:pt x="5" y="47"/>
                    <a:pt x="4" y="41"/>
                    <a:pt x="4" y="39"/>
                  </a:cubicBezTo>
                  <a:cubicBezTo>
                    <a:pt x="4" y="17"/>
                    <a:pt x="4" y="17"/>
                    <a:pt x="4" y="17"/>
                  </a:cubicBezTo>
                  <a:cubicBezTo>
                    <a:pt x="0" y="17"/>
                    <a:pt x="0" y="17"/>
                    <a:pt x="0" y="17"/>
                  </a:cubicBezTo>
                  <a:lnTo>
                    <a:pt x="0"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4" name="Freeform 21"/>
            <p:cNvSpPr>
              <a:spLocks/>
            </p:cNvSpPr>
            <p:nvPr/>
          </p:nvSpPr>
          <p:spPr bwMode="gray">
            <a:xfrm>
              <a:off x="7731126" y="1362075"/>
              <a:ext cx="452438" cy="309563"/>
            </a:xfrm>
            <a:custGeom>
              <a:avLst/>
              <a:gdLst>
                <a:gd name="T0" fmla="*/ 0 w 285"/>
                <a:gd name="T1" fmla="*/ 0 h 195"/>
                <a:gd name="T2" fmla="*/ 52 w 285"/>
                <a:gd name="T3" fmla="*/ 0 h 195"/>
                <a:gd name="T4" fmla="*/ 78 w 285"/>
                <a:gd name="T5" fmla="*/ 148 h 195"/>
                <a:gd name="T6" fmla="*/ 78 w 285"/>
                <a:gd name="T7" fmla="*/ 148 h 195"/>
                <a:gd name="T8" fmla="*/ 114 w 285"/>
                <a:gd name="T9" fmla="*/ 0 h 195"/>
                <a:gd name="T10" fmla="*/ 171 w 285"/>
                <a:gd name="T11" fmla="*/ 0 h 195"/>
                <a:gd name="T12" fmla="*/ 202 w 285"/>
                <a:gd name="T13" fmla="*/ 148 h 195"/>
                <a:gd name="T14" fmla="*/ 202 w 285"/>
                <a:gd name="T15" fmla="*/ 148 h 195"/>
                <a:gd name="T16" fmla="*/ 233 w 285"/>
                <a:gd name="T17" fmla="*/ 0 h 195"/>
                <a:gd name="T18" fmla="*/ 285 w 285"/>
                <a:gd name="T19" fmla="*/ 0 h 195"/>
                <a:gd name="T20" fmla="*/ 233 w 285"/>
                <a:gd name="T21" fmla="*/ 195 h 195"/>
                <a:gd name="T22" fmla="*/ 176 w 285"/>
                <a:gd name="T23" fmla="*/ 195 h 195"/>
                <a:gd name="T24" fmla="*/ 140 w 285"/>
                <a:gd name="T25" fmla="*/ 63 h 195"/>
                <a:gd name="T26" fmla="*/ 140 w 285"/>
                <a:gd name="T27" fmla="*/ 63 h 195"/>
                <a:gd name="T28" fmla="*/ 104 w 285"/>
                <a:gd name="T29" fmla="*/ 195 h 195"/>
                <a:gd name="T30" fmla="*/ 47 w 285"/>
                <a:gd name="T31" fmla="*/ 195 h 195"/>
                <a:gd name="T32" fmla="*/ 0 w 285"/>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5" h="195">
                  <a:moveTo>
                    <a:pt x="0" y="0"/>
                  </a:moveTo>
                  <a:lnTo>
                    <a:pt x="52" y="0"/>
                  </a:lnTo>
                  <a:lnTo>
                    <a:pt x="78" y="148"/>
                  </a:lnTo>
                  <a:lnTo>
                    <a:pt x="78" y="148"/>
                  </a:lnTo>
                  <a:lnTo>
                    <a:pt x="114" y="0"/>
                  </a:lnTo>
                  <a:lnTo>
                    <a:pt x="171" y="0"/>
                  </a:lnTo>
                  <a:lnTo>
                    <a:pt x="202" y="148"/>
                  </a:lnTo>
                  <a:lnTo>
                    <a:pt x="202" y="148"/>
                  </a:lnTo>
                  <a:lnTo>
                    <a:pt x="233" y="0"/>
                  </a:lnTo>
                  <a:lnTo>
                    <a:pt x="285" y="0"/>
                  </a:lnTo>
                  <a:lnTo>
                    <a:pt x="233" y="195"/>
                  </a:lnTo>
                  <a:lnTo>
                    <a:pt x="176" y="195"/>
                  </a:lnTo>
                  <a:lnTo>
                    <a:pt x="140" y="63"/>
                  </a:lnTo>
                  <a:lnTo>
                    <a:pt x="140" y="63"/>
                  </a:lnTo>
                  <a:lnTo>
                    <a:pt x="104" y="195"/>
                  </a:lnTo>
                  <a:lnTo>
                    <a:pt x="47" y="19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5" name="Freeform 22"/>
            <p:cNvSpPr>
              <a:spLocks noEditPoints="1"/>
            </p:cNvSpPr>
            <p:nvPr/>
          </p:nvSpPr>
          <p:spPr bwMode="gray">
            <a:xfrm>
              <a:off x="8201026" y="1362075"/>
              <a:ext cx="238125" cy="317500"/>
            </a:xfrm>
            <a:custGeom>
              <a:avLst/>
              <a:gdLst>
                <a:gd name="T0" fmla="*/ 29 w 29"/>
                <a:gd name="T1" fmla="*/ 30 h 38"/>
                <a:gd name="T2" fmla="*/ 29 w 29"/>
                <a:gd name="T3" fmla="*/ 37 h 38"/>
                <a:gd name="T4" fmla="*/ 20 w 29"/>
                <a:gd name="T5" fmla="*/ 37 h 38"/>
                <a:gd name="T6" fmla="*/ 19 w 29"/>
                <a:gd name="T7" fmla="*/ 32 h 38"/>
                <a:gd name="T8" fmla="*/ 19 w 29"/>
                <a:gd name="T9" fmla="*/ 32 h 38"/>
                <a:gd name="T10" fmla="*/ 10 w 29"/>
                <a:gd name="T11" fmla="*/ 38 h 38"/>
                <a:gd name="T12" fmla="*/ 0 w 29"/>
                <a:gd name="T13" fmla="*/ 26 h 38"/>
                <a:gd name="T14" fmla="*/ 19 w 29"/>
                <a:gd name="T15" fmla="*/ 13 h 38"/>
                <a:gd name="T16" fmla="*/ 19 w 29"/>
                <a:gd name="T17" fmla="*/ 11 h 38"/>
                <a:gd name="T18" fmla="*/ 15 w 29"/>
                <a:gd name="T19" fmla="*/ 5 h 38"/>
                <a:gd name="T20" fmla="*/ 11 w 29"/>
                <a:gd name="T21" fmla="*/ 11 h 38"/>
                <a:gd name="T22" fmla="*/ 1 w 29"/>
                <a:gd name="T23" fmla="*/ 11 h 38"/>
                <a:gd name="T24" fmla="*/ 5 w 29"/>
                <a:gd name="T25" fmla="*/ 2 h 38"/>
                <a:gd name="T26" fmla="*/ 14 w 29"/>
                <a:gd name="T27" fmla="*/ 0 h 38"/>
                <a:gd name="T28" fmla="*/ 29 w 29"/>
                <a:gd name="T29" fmla="*/ 12 h 38"/>
                <a:gd name="T30" fmla="*/ 29 w 29"/>
                <a:gd name="T31" fmla="*/ 30 h 38"/>
                <a:gd name="T32" fmla="*/ 10 w 29"/>
                <a:gd name="T33" fmla="*/ 26 h 38"/>
                <a:gd name="T34" fmla="*/ 14 w 29"/>
                <a:gd name="T35" fmla="*/ 31 h 38"/>
                <a:gd name="T36" fmla="*/ 19 w 29"/>
                <a:gd name="T37" fmla="*/ 19 h 38"/>
                <a:gd name="T38" fmla="*/ 10 w 29"/>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8">
                  <a:moveTo>
                    <a:pt x="29" y="30"/>
                  </a:moveTo>
                  <a:cubicBezTo>
                    <a:pt x="29" y="32"/>
                    <a:pt x="29" y="35"/>
                    <a:pt x="29" y="37"/>
                  </a:cubicBezTo>
                  <a:cubicBezTo>
                    <a:pt x="20" y="37"/>
                    <a:pt x="20" y="37"/>
                    <a:pt x="20" y="37"/>
                  </a:cubicBezTo>
                  <a:cubicBezTo>
                    <a:pt x="19" y="32"/>
                    <a:pt x="19" y="32"/>
                    <a:pt x="19" y="32"/>
                  </a:cubicBezTo>
                  <a:cubicBezTo>
                    <a:pt x="19" y="32"/>
                    <a:pt x="19" y="32"/>
                    <a:pt x="19" y="32"/>
                  </a:cubicBezTo>
                  <a:cubicBezTo>
                    <a:pt x="17" y="36"/>
                    <a:pt x="14" y="38"/>
                    <a:pt x="10" y="38"/>
                  </a:cubicBezTo>
                  <a:cubicBezTo>
                    <a:pt x="3" y="38"/>
                    <a:pt x="0" y="32"/>
                    <a:pt x="0" y="26"/>
                  </a:cubicBezTo>
                  <a:cubicBezTo>
                    <a:pt x="0" y="14"/>
                    <a:pt x="9" y="13"/>
                    <a:pt x="19" y="13"/>
                  </a:cubicBezTo>
                  <a:cubicBezTo>
                    <a:pt x="19" y="11"/>
                    <a:pt x="19" y="11"/>
                    <a:pt x="19" y="11"/>
                  </a:cubicBezTo>
                  <a:cubicBezTo>
                    <a:pt x="19" y="8"/>
                    <a:pt x="18" y="5"/>
                    <a:pt x="15" y="5"/>
                  </a:cubicBezTo>
                  <a:cubicBezTo>
                    <a:pt x="11" y="5"/>
                    <a:pt x="11" y="8"/>
                    <a:pt x="11" y="11"/>
                  </a:cubicBezTo>
                  <a:cubicBezTo>
                    <a:pt x="1" y="11"/>
                    <a:pt x="1" y="11"/>
                    <a:pt x="1" y="11"/>
                  </a:cubicBezTo>
                  <a:cubicBezTo>
                    <a:pt x="1" y="6"/>
                    <a:pt x="2" y="4"/>
                    <a:pt x="5" y="2"/>
                  </a:cubicBezTo>
                  <a:cubicBezTo>
                    <a:pt x="7" y="0"/>
                    <a:pt x="10" y="0"/>
                    <a:pt x="14" y="0"/>
                  </a:cubicBezTo>
                  <a:cubicBezTo>
                    <a:pt x="27" y="0"/>
                    <a:pt x="29" y="5"/>
                    <a:pt x="29" y="12"/>
                  </a:cubicBezTo>
                  <a:lnTo>
                    <a:pt x="29" y="30"/>
                  </a:lnTo>
                  <a:close/>
                  <a:moveTo>
                    <a:pt x="10" y="26"/>
                  </a:moveTo>
                  <a:cubicBezTo>
                    <a:pt x="10" y="28"/>
                    <a:pt x="10" y="31"/>
                    <a:pt x="14" y="31"/>
                  </a:cubicBezTo>
                  <a:cubicBezTo>
                    <a:pt x="20" y="31"/>
                    <a:pt x="19" y="23"/>
                    <a:pt x="19" y="19"/>
                  </a:cubicBezTo>
                  <a:cubicBezTo>
                    <a:pt x="14" y="19"/>
                    <a:pt x="10" y="19"/>
                    <a:pt x="10" y="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6" name="Freeform 23"/>
            <p:cNvSpPr>
              <a:spLocks/>
            </p:cNvSpPr>
            <p:nvPr/>
          </p:nvSpPr>
          <p:spPr bwMode="gray">
            <a:xfrm>
              <a:off x="8496301" y="1362075"/>
              <a:ext cx="157163" cy="309563"/>
            </a:xfrm>
            <a:custGeom>
              <a:avLst/>
              <a:gdLst>
                <a:gd name="T0" fmla="*/ 10 w 19"/>
                <a:gd name="T1" fmla="*/ 0 h 37"/>
                <a:gd name="T2" fmla="*/ 10 w 19"/>
                <a:gd name="T3" fmla="*/ 5 h 37"/>
                <a:gd name="T4" fmla="*/ 10 w 19"/>
                <a:gd name="T5" fmla="*/ 5 h 37"/>
                <a:gd name="T6" fmla="*/ 19 w 19"/>
                <a:gd name="T7" fmla="*/ 0 h 37"/>
                <a:gd name="T8" fmla="*/ 19 w 19"/>
                <a:gd name="T9" fmla="*/ 9 h 37"/>
                <a:gd name="T10" fmla="*/ 10 w 19"/>
                <a:gd name="T11" fmla="*/ 17 h 37"/>
                <a:gd name="T12" fmla="*/ 10 w 19"/>
                <a:gd name="T13" fmla="*/ 37 h 37"/>
                <a:gd name="T14" fmla="*/ 0 w 19"/>
                <a:gd name="T15" fmla="*/ 37 h 37"/>
                <a:gd name="T16" fmla="*/ 0 w 19"/>
                <a:gd name="T17" fmla="*/ 0 h 37"/>
                <a:gd name="T18" fmla="*/ 10 w 19"/>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7">
                  <a:moveTo>
                    <a:pt x="10" y="0"/>
                  </a:moveTo>
                  <a:cubicBezTo>
                    <a:pt x="10" y="5"/>
                    <a:pt x="10" y="5"/>
                    <a:pt x="10" y="5"/>
                  </a:cubicBezTo>
                  <a:cubicBezTo>
                    <a:pt x="10" y="5"/>
                    <a:pt x="10" y="5"/>
                    <a:pt x="10" y="5"/>
                  </a:cubicBezTo>
                  <a:cubicBezTo>
                    <a:pt x="12" y="1"/>
                    <a:pt x="15" y="0"/>
                    <a:pt x="19" y="0"/>
                  </a:cubicBezTo>
                  <a:cubicBezTo>
                    <a:pt x="19" y="9"/>
                    <a:pt x="19" y="9"/>
                    <a:pt x="19" y="9"/>
                  </a:cubicBezTo>
                  <a:cubicBezTo>
                    <a:pt x="10" y="8"/>
                    <a:pt x="10" y="13"/>
                    <a:pt x="10" y="17"/>
                  </a:cubicBezTo>
                  <a:cubicBezTo>
                    <a:pt x="10" y="37"/>
                    <a:pt x="10" y="37"/>
                    <a:pt x="10" y="37"/>
                  </a:cubicBezTo>
                  <a:cubicBezTo>
                    <a:pt x="0" y="37"/>
                    <a:pt x="0" y="37"/>
                    <a:pt x="0" y="37"/>
                  </a:cubicBezTo>
                  <a:cubicBezTo>
                    <a:pt x="0" y="0"/>
                    <a:pt x="0" y="0"/>
                    <a:pt x="0" y="0"/>
                  </a:cubicBezTo>
                  <a:lnTo>
                    <a:pt x="1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7" name="Freeform 24"/>
            <p:cNvSpPr>
              <a:spLocks noEditPoints="1"/>
            </p:cNvSpPr>
            <p:nvPr/>
          </p:nvSpPr>
          <p:spPr bwMode="gray">
            <a:xfrm>
              <a:off x="8685213" y="1362075"/>
              <a:ext cx="247650" cy="317500"/>
            </a:xfrm>
            <a:custGeom>
              <a:avLst/>
              <a:gdLst>
                <a:gd name="T0" fmla="*/ 10 w 30"/>
                <a:gd name="T1" fmla="*/ 20 h 38"/>
                <a:gd name="T2" fmla="*/ 15 w 30"/>
                <a:gd name="T3" fmla="*/ 31 h 38"/>
                <a:gd name="T4" fmla="*/ 19 w 30"/>
                <a:gd name="T5" fmla="*/ 25 h 38"/>
                <a:gd name="T6" fmla="*/ 30 w 30"/>
                <a:gd name="T7" fmla="*/ 25 h 38"/>
                <a:gd name="T8" fmla="*/ 26 w 30"/>
                <a:gd name="T9" fmla="*/ 34 h 38"/>
                <a:gd name="T10" fmla="*/ 15 w 30"/>
                <a:gd name="T11" fmla="*/ 38 h 38"/>
                <a:gd name="T12" fmla="*/ 0 w 30"/>
                <a:gd name="T13" fmla="*/ 18 h 38"/>
                <a:gd name="T14" fmla="*/ 15 w 30"/>
                <a:gd name="T15" fmla="*/ 0 h 38"/>
                <a:gd name="T16" fmla="*/ 30 w 30"/>
                <a:gd name="T17" fmla="*/ 20 h 38"/>
                <a:gd name="T18" fmla="*/ 10 w 30"/>
                <a:gd name="T19" fmla="*/ 20 h 38"/>
                <a:gd name="T20" fmla="*/ 20 w 30"/>
                <a:gd name="T21" fmla="*/ 15 h 38"/>
                <a:gd name="T22" fmla="*/ 15 w 30"/>
                <a:gd name="T23" fmla="*/ 6 h 38"/>
                <a:gd name="T24" fmla="*/ 10 w 30"/>
                <a:gd name="T25" fmla="*/ 15 h 38"/>
                <a:gd name="T26" fmla="*/ 20 w 30"/>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8">
                  <a:moveTo>
                    <a:pt x="10" y="20"/>
                  </a:moveTo>
                  <a:cubicBezTo>
                    <a:pt x="10" y="25"/>
                    <a:pt x="11" y="31"/>
                    <a:pt x="15" y="31"/>
                  </a:cubicBezTo>
                  <a:cubicBezTo>
                    <a:pt x="19" y="31"/>
                    <a:pt x="19" y="28"/>
                    <a:pt x="19" y="25"/>
                  </a:cubicBezTo>
                  <a:cubicBezTo>
                    <a:pt x="30" y="25"/>
                    <a:pt x="30" y="25"/>
                    <a:pt x="30" y="25"/>
                  </a:cubicBezTo>
                  <a:cubicBezTo>
                    <a:pt x="30" y="29"/>
                    <a:pt x="28" y="32"/>
                    <a:pt x="26" y="34"/>
                  </a:cubicBezTo>
                  <a:cubicBezTo>
                    <a:pt x="24" y="36"/>
                    <a:pt x="20" y="38"/>
                    <a:pt x="15" y="38"/>
                  </a:cubicBezTo>
                  <a:cubicBezTo>
                    <a:pt x="2" y="38"/>
                    <a:pt x="0" y="30"/>
                    <a:pt x="0" y="18"/>
                  </a:cubicBezTo>
                  <a:cubicBezTo>
                    <a:pt x="0" y="8"/>
                    <a:pt x="2" y="0"/>
                    <a:pt x="15" y="0"/>
                  </a:cubicBezTo>
                  <a:cubicBezTo>
                    <a:pt x="29" y="0"/>
                    <a:pt x="30" y="8"/>
                    <a:pt x="30" y="20"/>
                  </a:cubicBezTo>
                  <a:lnTo>
                    <a:pt x="10" y="20"/>
                  </a:lnTo>
                  <a:close/>
                  <a:moveTo>
                    <a:pt x="20" y="15"/>
                  </a:moveTo>
                  <a:cubicBezTo>
                    <a:pt x="20" y="11"/>
                    <a:pt x="20" y="6"/>
                    <a:pt x="15" y="6"/>
                  </a:cubicBezTo>
                  <a:cubicBezTo>
                    <a:pt x="10" y="6"/>
                    <a:pt x="10" y="11"/>
                    <a:pt x="10" y="15"/>
                  </a:cubicBezTo>
                  <a:lnTo>
                    <a:pt x="20" y="1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dirty="0"/>
            </a:p>
          </p:txBody>
        </p:sp>
        <p:sp>
          <p:nvSpPr>
            <p:cNvPr id="28" name="Freeform 25"/>
            <p:cNvSpPr>
              <a:spLocks noEditPoints="1"/>
            </p:cNvSpPr>
            <p:nvPr/>
          </p:nvSpPr>
          <p:spPr bwMode="gray">
            <a:xfrm>
              <a:off x="7920038" y="1957388"/>
              <a:ext cx="206375" cy="258763"/>
            </a:xfrm>
            <a:custGeom>
              <a:avLst/>
              <a:gdLst>
                <a:gd name="T0" fmla="*/ 9 w 25"/>
                <a:gd name="T1" fmla="*/ 17 h 31"/>
                <a:gd name="T2" fmla="*/ 13 w 25"/>
                <a:gd name="T3" fmla="*/ 26 h 31"/>
                <a:gd name="T4" fmla="*/ 16 w 25"/>
                <a:gd name="T5" fmla="*/ 20 h 31"/>
                <a:gd name="T6" fmla="*/ 25 w 25"/>
                <a:gd name="T7" fmla="*/ 20 h 31"/>
                <a:gd name="T8" fmla="*/ 22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7 w 25"/>
                <a:gd name="T21" fmla="*/ 12 h 31"/>
                <a:gd name="T22" fmla="*/ 13 w 25"/>
                <a:gd name="T23" fmla="*/ 5 h 31"/>
                <a:gd name="T24" fmla="*/ 9 w 25"/>
                <a:gd name="T25" fmla="*/ 12 h 31"/>
                <a:gd name="T26" fmla="*/ 17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4" y="26"/>
                    <a:pt x="22" y="28"/>
                  </a:cubicBezTo>
                  <a:cubicBezTo>
                    <a:pt x="20" y="30"/>
                    <a:pt x="17" y="31"/>
                    <a:pt x="13" y="31"/>
                  </a:cubicBezTo>
                  <a:cubicBezTo>
                    <a:pt x="2" y="31"/>
                    <a:pt x="0" y="24"/>
                    <a:pt x="0" y="15"/>
                  </a:cubicBezTo>
                  <a:cubicBezTo>
                    <a:pt x="0" y="7"/>
                    <a:pt x="2" y="0"/>
                    <a:pt x="13" y="0"/>
                  </a:cubicBezTo>
                  <a:cubicBezTo>
                    <a:pt x="24" y="0"/>
                    <a:pt x="25" y="7"/>
                    <a:pt x="25" y="17"/>
                  </a:cubicBezTo>
                  <a:lnTo>
                    <a:pt x="9" y="17"/>
                  </a:lnTo>
                  <a:close/>
                  <a:moveTo>
                    <a:pt x="17" y="12"/>
                  </a:moveTo>
                  <a:cubicBezTo>
                    <a:pt x="17" y="9"/>
                    <a:pt x="17" y="5"/>
                    <a:pt x="13" y="5"/>
                  </a:cubicBezTo>
                  <a:cubicBezTo>
                    <a:pt x="9" y="5"/>
                    <a:pt x="9" y="10"/>
                    <a:pt x="9" y="12"/>
                  </a:cubicBezTo>
                  <a:lnTo>
                    <a:pt x="17"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29" name="Freeform 26"/>
            <p:cNvSpPr>
              <a:spLocks noEditPoints="1"/>
            </p:cNvSpPr>
            <p:nvPr/>
          </p:nvSpPr>
          <p:spPr bwMode="gray">
            <a:xfrm>
              <a:off x="8553451" y="1957388"/>
              <a:ext cx="206375" cy="258763"/>
            </a:xfrm>
            <a:custGeom>
              <a:avLst/>
              <a:gdLst>
                <a:gd name="T0" fmla="*/ 9 w 25"/>
                <a:gd name="T1" fmla="*/ 17 h 31"/>
                <a:gd name="T2" fmla="*/ 12 w 25"/>
                <a:gd name="T3" fmla="*/ 26 h 31"/>
                <a:gd name="T4" fmla="*/ 16 w 25"/>
                <a:gd name="T5" fmla="*/ 20 h 31"/>
                <a:gd name="T6" fmla="*/ 24 w 25"/>
                <a:gd name="T7" fmla="*/ 20 h 31"/>
                <a:gd name="T8" fmla="*/ 21 w 25"/>
                <a:gd name="T9" fmla="*/ 28 h 31"/>
                <a:gd name="T10" fmla="*/ 12 w 25"/>
                <a:gd name="T11" fmla="*/ 31 h 31"/>
                <a:gd name="T12" fmla="*/ 0 w 25"/>
                <a:gd name="T13" fmla="*/ 15 h 31"/>
                <a:gd name="T14" fmla="*/ 12 w 25"/>
                <a:gd name="T15" fmla="*/ 0 h 31"/>
                <a:gd name="T16" fmla="*/ 25 w 25"/>
                <a:gd name="T17" fmla="*/ 17 h 31"/>
                <a:gd name="T18" fmla="*/ 9 w 25"/>
                <a:gd name="T19" fmla="*/ 17 h 31"/>
                <a:gd name="T20" fmla="*/ 16 w 25"/>
                <a:gd name="T21" fmla="*/ 12 h 31"/>
                <a:gd name="T22" fmla="*/ 12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2" y="26"/>
                  </a:cubicBezTo>
                  <a:cubicBezTo>
                    <a:pt x="15" y="26"/>
                    <a:pt x="16" y="23"/>
                    <a:pt x="16" y="20"/>
                  </a:cubicBezTo>
                  <a:cubicBezTo>
                    <a:pt x="24" y="20"/>
                    <a:pt x="24" y="20"/>
                    <a:pt x="24" y="20"/>
                  </a:cubicBezTo>
                  <a:cubicBezTo>
                    <a:pt x="24" y="24"/>
                    <a:pt x="23" y="26"/>
                    <a:pt x="21" y="28"/>
                  </a:cubicBezTo>
                  <a:cubicBezTo>
                    <a:pt x="19" y="30"/>
                    <a:pt x="16" y="31"/>
                    <a:pt x="12" y="31"/>
                  </a:cubicBezTo>
                  <a:cubicBezTo>
                    <a:pt x="2" y="31"/>
                    <a:pt x="0" y="24"/>
                    <a:pt x="0" y="15"/>
                  </a:cubicBezTo>
                  <a:cubicBezTo>
                    <a:pt x="0" y="7"/>
                    <a:pt x="1" y="0"/>
                    <a:pt x="12" y="0"/>
                  </a:cubicBezTo>
                  <a:cubicBezTo>
                    <a:pt x="24" y="0"/>
                    <a:pt x="25" y="7"/>
                    <a:pt x="25" y="17"/>
                  </a:cubicBezTo>
                  <a:lnTo>
                    <a:pt x="9" y="17"/>
                  </a:lnTo>
                  <a:close/>
                  <a:moveTo>
                    <a:pt x="16" y="12"/>
                  </a:moveTo>
                  <a:cubicBezTo>
                    <a:pt x="16" y="9"/>
                    <a:pt x="16" y="5"/>
                    <a:pt x="12"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 name="Freeform 27"/>
            <p:cNvSpPr>
              <a:spLocks/>
            </p:cNvSpPr>
            <p:nvPr/>
          </p:nvSpPr>
          <p:spPr bwMode="gray">
            <a:xfrm>
              <a:off x="3263901" y="1855788"/>
              <a:ext cx="198438" cy="352425"/>
            </a:xfrm>
            <a:custGeom>
              <a:avLst/>
              <a:gdLst>
                <a:gd name="T0" fmla="*/ 0 w 125"/>
                <a:gd name="T1" fmla="*/ 222 h 222"/>
                <a:gd name="T2" fmla="*/ 0 w 125"/>
                <a:gd name="T3" fmla="*/ 0 h 222"/>
                <a:gd name="T4" fmla="*/ 125 w 125"/>
                <a:gd name="T5" fmla="*/ 0 h 222"/>
                <a:gd name="T6" fmla="*/ 125 w 125"/>
                <a:gd name="T7" fmla="*/ 32 h 222"/>
                <a:gd name="T8" fmla="*/ 47 w 125"/>
                <a:gd name="T9" fmla="*/ 32 h 222"/>
                <a:gd name="T10" fmla="*/ 47 w 125"/>
                <a:gd name="T11" fmla="*/ 90 h 222"/>
                <a:gd name="T12" fmla="*/ 114 w 125"/>
                <a:gd name="T13" fmla="*/ 90 h 222"/>
                <a:gd name="T14" fmla="*/ 114 w 125"/>
                <a:gd name="T15" fmla="*/ 122 h 222"/>
                <a:gd name="T16" fmla="*/ 47 w 125"/>
                <a:gd name="T17" fmla="*/ 122 h 222"/>
                <a:gd name="T18" fmla="*/ 47 w 125"/>
                <a:gd name="T19" fmla="*/ 190 h 222"/>
                <a:gd name="T20" fmla="*/ 125 w 125"/>
                <a:gd name="T21" fmla="*/ 190 h 222"/>
                <a:gd name="T22" fmla="*/ 125 w 125"/>
                <a:gd name="T23" fmla="*/ 222 h 222"/>
                <a:gd name="T24" fmla="*/ 0 w 125"/>
                <a:gd name="T25"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222">
                  <a:moveTo>
                    <a:pt x="0" y="222"/>
                  </a:moveTo>
                  <a:lnTo>
                    <a:pt x="0" y="0"/>
                  </a:lnTo>
                  <a:lnTo>
                    <a:pt x="125" y="0"/>
                  </a:lnTo>
                  <a:lnTo>
                    <a:pt x="125" y="32"/>
                  </a:lnTo>
                  <a:lnTo>
                    <a:pt x="47" y="32"/>
                  </a:lnTo>
                  <a:lnTo>
                    <a:pt x="47" y="90"/>
                  </a:lnTo>
                  <a:lnTo>
                    <a:pt x="114" y="90"/>
                  </a:lnTo>
                  <a:lnTo>
                    <a:pt x="114" y="122"/>
                  </a:lnTo>
                  <a:lnTo>
                    <a:pt x="47" y="122"/>
                  </a:lnTo>
                  <a:lnTo>
                    <a:pt x="47" y="190"/>
                  </a:lnTo>
                  <a:lnTo>
                    <a:pt x="125" y="190"/>
                  </a:lnTo>
                  <a:lnTo>
                    <a:pt x="125"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1" name="Freeform 28"/>
            <p:cNvSpPr>
              <a:spLocks/>
            </p:cNvSpPr>
            <p:nvPr/>
          </p:nvSpPr>
          <p:spPr bwMode="gray">
            <a:xfrm>
              <a:off x="3503613" y="1957388"/>
              <a:ext cx="188913"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10" y="2"/>
                    <a:pt x="11"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5"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2" name="Freeform 29"/>
            <p:cNvSpPr>
              <a:spLocks noEditPoints="1"/>
            </p:cNvSpPr>
            <p:nvPr/>
          </p:nvSpPr>
          <p:spPr bwMode="gray">
            <a:xfrm>
              <a:off x="3741738" y="1957388"/>
              <a:ext cx="196850"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2 w 24"/>
                <a:gd name="T13" fmla="*/ 37 h 42"/>
                <a:gd name="T14" fmla="*/ 16 w 24"/>
                <a:gd name="T15" fmla="*/ 32 h 42"/>
                <a:gd name="T16" fmla="*/ 16 w 24"/>
                <a:gd name="T17" fmla="*/ 27 h 42"/>
                <a:gd name="T18" fmla="*/ 15 w 24"/>
                <a:gd name="T19" fmla="*/ 27 h 42"/>
                <a:gd name="T20" fmla="*/ 9 w 24"/>
                <a:gd name="T21" fmla="*/ 30 h 42"/>
                <a:gd name="T22" fmla="*/ 0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6" y="42"/>
                    <a:pt x="1" y="40"/>
                    <a:pt x="1" y="33"/>
                  </a:cubicBezTo>
                  <a:cubicBezTo>
                    <a:pt x="9" y="33"/>
                    <a:pt x="9" y="33"/>
                    <a:pt x="9" y="33"/>
                  </a:cubicBezTo>
                  <a:cubicBezTo>
                    <a:pt x="9" y="34"/>
                    <a:pt x="9" y="35"/>
                    <a:pt x="10" y="36"/>
                  </a:cubicBezTo>
                  <a:cubicBezTo>
                    <a:pt x="10" y="37"/>
                    <a:pt x="11" y="37"/>
                    <a:pt x="12" y="37"/>
                  </a:cubicBezTo>
                  <a:cubicBezTo>
                    <a:pt x="15" y="37"/>
                    <a:pt x="16" y="35"/>
                    <a:pt x="16" y="32"/>
                  </a:cubicBezTo>
                  <a:cubicBezTo>
                    <a:pt x="16" y="27"/>
                    <a:pt x="16" y="27"/>
                    <a:pt x="16" y="27"/>
                  </a:cubicBezTo>
                  <a:cubicBezTo>
                    <a:pt x="15" y="27"/>
                    <a:pt x="15" y="27"/>
                    <a:pt x="15" y="27"/>
                  </a:cubicBezTo>
                  <a:cubicBezTo>
                    <a:pt x="14" y="29"/>
                    <a:pt x="12" y="30"/>
                    <a:pt x="9" y="30"/>
                  </a:cubicBezTo>
                  <a:cubicBezTo>
                    <a:pt x="0" y="30"/>
                    <a:pt x="0" y="22"/>
                    <a:pt x="0" y="15"/>
                  </a:cubicBezTo>
                  <a:cubicBezTo>
                    <a:pt x="0" y="8"/>
                    <a:pt x="0"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3" name="Rectangle 30"/>
            <p:cNvSpPr>
              <a:spLocks noChangeArrowheads="1"/>
            </p:cNvSpPr>
            <p:nvPr/>
          </p:nvSpPr>
          <p:spPr bwMode="gray">
            <a:xfrm>
              <a:off x="3997326" y="1965325"/>
              <a:ext cx="73025" cy="24288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dirty="0"/>
            </a:p>
          </p:txBody>
        </p:sp>
        <p:sp>
          <p:nvSpPr>
            <p:cNvPr id="3074" name="Freeform 31"/>
            <p:cNvSpPr>
              <a:spLocks/>
            </p:cNvSpPr>
            <p:nvPr/>
          </p:nvSpPr>
          <p:spPr bwMode="gray">
            <a:xfrm>
              <a:off x="4127501" y="1957388"/>
              <a:ext cx="190500" cy="250825"/>
            </a:xfrm>
            <a:custGeom>
              <a:avLst/>
              <a:gdLst>
                <a:gd name="T0" fmla="*/ 9 w 23"/>
                <a:gd name="T1" fmla="*/ 4 h 30"/>
                <a:gd name="T2" fmla="*/ 9 w 23"/>
                <a:gd name="T3" fmla="*/ 4 h 30"/>
                <a:gd name="T4" fmla="*/ 12 w 23"/>
                <a:gd name="T5" fmla="*/ 1 h 30"/>
                <a:gd name="T6" fmla="*/ 16 w 23"/>
                <a:gd name="T7" fmla="*/ 0 h 30"/>
                <a:gd name="T8" fmla="*/ 23 w 23"/>
                <a:gd name="T9" fmla="*/ 6 h 30"/>
                <a:gd name="T10" fmla="*/ 23 w 23"/>
                <a:gd name="T11" fmla="*/ 30 h 30"/>
                <a:gd name="T12" fmla="*/ 15 w 23"/>
                <a:gd name="T13" fmla="*/ 30 h 30"/>
                <a:gd name="T14" fmla="*/ 15 w 23"/>
                <a:gd name="T15" fmla="*/ 10 h 30"/>
                <a:gd name="T16" fmla="*/ 12 w 23"/>
                <a:gd name="T17" fmla="*/ 5 h 30"/>
                <a:gd name="T18" fmla="*/ 9 w 23"/>
                <a:gd name="T19" fmla="*/ 10 h 30"/>
                <a:gd name="T20" fmla="*/ 9 w 23"/>
                <a:gd name="T21" fmla="*/ 30 h 30"/>
                <a:gd name="T22" fmla="*/ 0 w 23"/>
                <a:gd name="T23" fmla="*/ 30 h 30"/>
                <a:gd name="T24" fmla="*/ 0 w 23"/>
                <a:gd name="T25" fmla="*/ 1 h 30"/>
                <a:gd name="T26" fmla="*/ 9 w 23"/>
                <a:gd name="T27" fmla="*/ 1 h 30"/>
                <a:gd name="T28" fmla="*/ 9 w 23"/>
                <a:gd name="T2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0">
                  <a:moveTo>
                    <a:pt x="9" y="4"/>
                  </a:moveTo>
                  <a:cubicBezTo>
                    <a:pt x="9" y="4"/>
                    <a:pt x="9" y="4"/>
                    <a:pt x="9" y="4"/>
                  </a:cubicBezTo>
                  <a:cubicBezTo>
                    <a:pt x="9" y="2"/>
                    <a:pt x="10" y="1"/>
                    <a:pt x="12" y="1"/>
                  </a:cubicBezTo>
                  <a:cubicBezTo>
                    <a:pt x="13" y="0"/>
                    <a:pt x="14" y="0"/>
                    <a:pt x="16" y="0"/>
                  </a:cubicBezTo>
                  <a:cubicBezTo>
                    <a:pt x="20" y="0"/>
                    <a:pt x="23" y="2"/>
                    <a:pt x="23" y="6"/>
                  </a:cubicBezTo>
                  <a:cubicBezTo>
                    <a:pt x="23" y="30"/>
                    <a:pt x="23" y="30"/>
                    <a:pt x="23" y="30"/>
                  </a:cubicBezTo>
                  <a:cubicBezTo>
                    <a:pt x="15" y="30"/>
                    <a:pt x="15" y="30"/>
                    <a:pt x="15" y="30"/>
                  </a:cubicBezTo>
                  <a:cubicBezTo>
                    <a:pt x="15" y="10"/>
                    <a:pt x="15" y="10"/>
                    <a:pt x="15" y="10"/>
                  </a:cubicBezTo>
                  <a:cubicBezTo>
                    <a:pt x="15" y="7"/>
                    <a:pt x="14" y="5"/>
                    <a:pt x="12" y="5"/>
                  </a:cubicBezTo>
                  <a:cubicBezTo>
                    <a:pt x="9" y="5"/>
                    <a:pt x="9" y="7"/>
                    <a:pt x="9" y="10"/>
                  </a:cubicBezTo>
                  <a:cubicBezTo>
                    <a:pt x="9" y="30"/>
                    <a:pt x="9" y="30"/>
                    <a:pt x="9" y="30"/>
                  </a:cubicBezTo>
                  <a:cubicBezTo>
                    <a:pt x="0" y="30"/>
                    <a:pt x="0" y="30"/>
                    <a:pt x="0" y="30"/>
                  </a:cubicBezTo>
                  <a:cubicBezTo>
                    <a:pt x="0" y="1"/>
                    <a:pt x="0" y="1"/>
                    <a:pt x="0" y="1"/>
                  </a:cubicBezTo>
                  <a:cubicBezTo>
                    <a:pt x="9" y="1"/>
                    <a:pt x="9" y="1"/>
                    <a:pt x="9" y="1"/>
                  </a:cubicBezTo>
                  <a:lnTo>
                    <a:pt x="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5" name="Freeform 32"/>
            <p:cNvSpPr>
              <a:spLocks noEditPoints="1"/>
            </p:cNvSpPr>
            <p:nvPr/>
          </p:nvSpPr>
          <p:spPr bwMode="gray">
            <a:xfrm>
              <a:off x="4359276"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6" y="26"/>
                    <a:pt x="16" y="23"/>
                    <a:pt x="16" y="20"/>
                  </a:cubicBezTo>
                  <a:cubicBezTo>
                    <a:pt x="25" y="20"/>
                    <a:pt x="25" y="20"/>
                    <a:pt x="25" y="20"/>
                  </a:cubicBezTo>
                  <a:cubicBezTo>
                    <a:pt x="25" y="24"/>
                    <a:pt x="23" y="26"/>
                    <a:pt x="21" y="28"/>
                  </a:cubicBezTo>
                  <a:cubicBezTo>
                    <a:pt x="19" y="30"/>
                    <a:pt x="17"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6" name="Freeform 33"/>
            <p:cNvSpPr>
              <a:spLocks noEditPoints="1"/>
            </p:cNvSpPr>
            <p:nvPr/>
          </p:nvSpPr>
          <p:spPr bwMode="gray">
            <a:xfrm>
              <a:off x="4597401"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2" y="0"/>
                    <a:pt x="13" y="0"/>
                  </a:cubicBezTo>
                  <a:cubicBezTo>
                    <a:pt x="24" y="0"/>
                    <a:pt x="25" y="7"/>
                    <a:pt x="25" y="17"/>
                  </a:cubicBezTo>
                  <a:lnTo>
                    <a:pt x="9" y="17"/>
                  </a:lnTo>
                  <a:close/>
                  <a:moveTo>
                    <a:pt x="16" y="12"/>
                  </a:moveTo>
                  <a:cubicBezTo>
                    <a:pt x="16" y="9"/>
                    <a:pt x="17"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8" name="Freeform 34"/>
            <p:cNvSpPr>
              <a:spLocks/>
            </p:cNvSpPr>
            <p:nvPr/>
          </p:nvSpPr>
          <p:spPr bwMode="gray">
            <a:xfrm>
              <a:off x="48434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79" name="Freeform 35"/>
            <p:cNvSpPr>
              <a:spLocks noEditPoints="1"/>
            </p:cNvSpPr>
            <p:nvPr/>
          </p:nvSpPr>
          <p:spPr bwMode="gray">
            <a:xfrm>
              <a:off x="4992688" y="1957388"/>
              <a:ext cx="204788" cy="258763"/>
            </a:xfrm>
            <a:custGeom>
              <a:avLst/>
              <a:gdLst>
                <a:gd name="T0" fmla="*/ 9 w 25"/>
                <a:gd name="T1" fmla="*/ 17 h 31"/>
                <a:gd name="T2" fmla="*/ 13 w 25"/>
                <a:gd name="T3" fmla="*/ 26 h 31"/>
                <a:gd name="T4" fmla="*/ 16 w 25"/>
                <a:gd name="T5" fmla="*/ 20 h 31"/>
                <a:gd name="T6" fmla="*/ 25 w 25"/>
                <a:gd name="T7" fmla="*/ 20 h 31"/>
                <a:gd name="T8" fmla="*/ 21 w 25"/>
                <a:gd name="T9" fmla="*/ 28 h 31"/>
                <a:gd name="T10" fmla="*/ 13 w 25"/>
                <a:gd name="T11" fmla="*/ 31 h 31"/>
                <a:gd name="T12" fmla="*/ 0 w 25"/>
                <a:gd name="T13" fmla="*/ 15 h 31"/>
                <a:gd name="T14" fmla="*/ 13 w 25"/>
                <a:gd name="T15" fmla="*/ 0 h 31"/>
                <a:gd name="T16" fmla="*/ 25 w 25"/>
                <a:gd name="T17" fmla="*/ 17 h 31"/>
                <a:gd name="T18" fmla="*/ 9 w 25"/>
                <a:gd name="T19" fmla="*/ 17 h 31"/>
                <a:gd name="T20" fmla="*/ 16 w 25"/>
                <a:gd name="T21" fmla="*/ 12 h 31"/>
                <a:gd name="T22" fmla="*/ 13 w 25"/>
                <a:gd name="T23" fmla="*/ 5 h 31"/>
                <a:gd name="T24" fmla="*/ 9 w 25"/>
                <a:gd name="T25" fmla="*/ 12 h 31"/>
                <a:gd name="T26" fmla="*/ 16 w 25"/>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9" y="17"/>
                  </a:moveTo>
                  <a:cubicBezTo>
                    <a:pt x="9" y="20"/>
                    <a:pt x="9" y="26"/>
                    <a:pt x="13" y="26"/>
                  </a:cubicBezTo>
                  <a:cubicBezTo>
                    <a:pt x="15" y="26"/>
                    <a:pt x="16" y="23"/>
                    <a:pt x="16" y="20"/>
                  </a:cubicBezTo>
                  <a:cubicBezTo>
                    <a:pt x="25" y="20"/>
                    <a:pt x="25" y="20"/>
                    <a:pt x="25" y="20"/>
                  </a:cubicBezTo>
                  <a:cubicBezTo>
                    <a:pt x="24" y="24"/>
                    <a:pt x="23" y="26"/>
                    <a:pt x="21" y="28"/>
                  </a:cubicBezTo>
                  <a:cubicBezTo>
                    <a:pt x="19" y="30"/>
                    <a:pt x="16" y="31"/>
                    <a:pt x="13" y="31"/>
                  </a:cubicBezTo>
                  <a:cubicBezTo>
                    <a:pt x="2" y="31"/>
                    <a:pt x="0" y="24"/>
                    <a:pt x="0" y="15"/>
                  </a:cubicBezTo>
                  <a:cubicBezTo>
                    <a:pt x="0" y="7"/>
                    <a:pt x="1" y="0"/>
                    <a:pt x="13" y="0"/>
                  </a:cubicBezTo>
                  <a:cubicBezTo>
                    <a:pt x="24" y="0"/>
                    <a:pt x="25" y="7"/>
                    <a:pt x="25" y="17"/>
                  </a:cubicBezTo>
                  <a:lnTo>
                    <a:pt x="9" y="17"/>
                  </a:lnTo>
                  <a:close/>
                  <a:moveTo>
                    <a:pt x="16" y="12"/>
                  </a:moveTo>
                  <a:cubicBezTo>
                    <a:pt x="16" y="9"/>
                    <a:pt x="16" y="5"/>
                    <a:pt x="13" y="5"/>
                  </a:cubicBezTo>
                  <a:cubicBezTo>
                    <a:pt x="9" y="5"/>
                    <a:pt x="9" y="10"/>
                    <a:pt x="9" y="12"/>
                  </a:cubicBezTo>
                  <a:lnTo>
                    <a:pt x="1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0" name="Freeform 36"/>
            <p:cNvSpPr>
              <a:spLocks noEditPoints="1"/>
            </p:cNvSpPr>
            <p:nvPr/>
          </p:nvSpPr>
          <p:spPr bwMode="gray">
            <a:xfrm>
              <a:off x="5230813" y="1855788"/>
              <a:ext cx="196850" cy="360363"/>
            </a:xfrm>
            <a:custGeom>
              <a:avLst/>
              <a:gdLst>
                <a:gd name="T0" fmla="*/ 16 w 24"/>
                <a:gd name="T1" fmla="*/ 42 h 43"/>
                <a:gd name="T2" fmla="*/ 16 w 24"/>
                <a:gd name="T3" fmla="*/ 39 h 43"/>
                <a:gd name="T4" fmla="*/ 16 w 24"/>
                <a:gd name="T5" fmla="*/ 39 h 43"/>
                <a:gd name="T6" fmla="*/ 9 w 24"/>
                <a:gd name="T7" fmla="*/ 43 h 43"/>
                <a:gd name="T8" fmla="*/ 0 w 24"/>
                <a:gd name="T9" fmla="*/ 27 h 43"/>
                <a:gd name="T10" fmla="*/ 9 w 24"/>
                <a:gd name="T11" fmla="*/ 12 h 43"/>
                <a:gd name="T12" fmla="*/ 15 w 24"/>
                <a:gd name="T13" fmla="*/ 15 h 43"/>
                <a:gd name="T14" fmla="*/ 15 w 24"/>
                <a:gd name="T15" fmla="*/ 15 h 43"/>
                <a:gd name="T16" fmla="*/ 15 w 24"/>
                <a:gd name="T17" fmla="*/ 0 h 43"/>
                <a:gd name="T18" fmla="*/ 24 w 24"/>
                <a:gd name="T19" fmla="*/ 0 h 43"/>
                <a:gd name="T20" fmla="*/ 24 w 24"/>
                <a:gd name="T21" fmla="*/ 42 h 43"/>
                <a:gd name="T22" fmla="*/ 16 w 24"/>
                <a:gd name="T23" fmla="*/ 42 h 43"/>
                <a:gd name="T24" fmla="*/ 15 w 24"/>
                <a:gd name="T25" fmla="*/ 27 h 43"/>
                <a:gd name="T26" fmla="*/ 12 w 24"/>
                <a:gd name="T27" fmla="*/ 17 h 43"/>
                <a:gd name="T28" fmla="*/ 9 w 24"/>
                <a:gd name="T29" fmla="*/ 27 h 43"/>
                <a:gd name="T30" fmla="*/ 12 w 24"/>
                <a:gd name="T31" fmla="*/ 38 h 43"/>
                <a:gd name="T32" fmla="*/ 15 w 24"/>
                <a:gd name="T3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3">
                  <a:moveTo>
                    <a:pt x="16" y="42"/>
                  </a:moveTo>
                  <a:cubicBezTo>
                    <a:pt x="16" y="39"/>
                    <a:pt x="16" y="39"/>
                    <a:pt x="16" y="39"/>
                  </a:cubicBezTo>
                  <a:cubicBezTo>
                    <a:pt x="16" y="39"/>
                    <a:pt x="16" y="39"/>
                    <a:pt x="16" y="39"/>
                  </a:cubicBezTo>
                  <a:cubicBezTo>
                    <a:pt x="14" y="42"/>
                    <a:pt x="12" y="43"/>
                    <a:pt x="9" y="43"/>
                  </a:cubicBezTo>
                  <a:cubicBezTo>
                    <a:pt x="0" y="43"/>
                    <a:pt x="0" y="33"/>
                    <a:pt x="0" y="27"/>
                  </a:cubicBezTo>
                  <a:cubicBezTo>
                    <a:pt x="0" y="21"/>
                    <a:pt x="0" y="12"/>
                    <a:pt x="9" y="12"/>
                  </a:cubicBezTo>
                  <a:cubicBezTo>
                    <a:pt x="12" y="12"/>
                    <a:pt x="14" y="13"/>
                    <a:pt x="15" y="15"/>
                  </a:cubicBezTo>
                  <a:cubicBezTo>
                    <a:pt x="15" y="15"/>
                    <a:pt x="15" y="15"/>
                    <a:pt x="15" y="15"/>
                  </a:cubicBezTo>
                  <a:cubicBezTo>
                    <a:pt x="15" y="0"/>
                    <a:pt x="15" y="0"/>
                    <a:pt x="15" y="0"/>
                  </a:cubicBezTo>
                  <a:cubicBezTo>
                    <a:pt x="24" y="0"/>
                    <a:pt x="24" y="0"/>
                    <a:pt x="24" y="0"/>
                  </a:cubicBezTo>
                  <a:cubicBezTo>
                    <a:pt x="24" y="42"/>
                    <a:pt x="24" y="42"/>
                    <a:pt x="24" y="42"/>
                  </a:cubicBezTo>
                  <a:lnTo>
                    <a:pt x="16" y="42"/>
                  </a:lnTo>
                  <a:close/>
                  <a:moveTo>
                    <a:pt x="15" y="27"/>
                  </a:moveTo>
                  <a:cubicBezTo>
                    <a:pt x="15" y="21"/>
                    <a:pt x="16" y="17"/>
                    <a:pt x="12" y="17"/>
                  </a:cubicBezTo>
                  <a:cubicBezTo>
                    <a:pt x="8" y="17"/>
                    <a:pt x="9" y="21"/>
                    <a:pt x="9" y="27"/>
                  </a:cubicBezTo>
                  <a:cubicBezTo>
                    <a:pt x="9" y="35"/>
                    <a:pt x="9" y="38"/>
                    <a:pt x="12" y="38"/>
                  </a:cubicBezTo>
                  <a:cubicBezTo>
                    <a:pt x="15" y="38"/>
                    <a:pt x="15" y="35"/>
                    <a:pt x="15" y="27"/>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1" name="Freeform 37"/>
            <p:cNvSpPr>
              <a:spLocks/>
            </p:cNvSpPr>
            <p:nvPr/>
          </p:nvSpPr>
          <p:spPr bwMode="gray">
            <a:xfrm>
              <a:off x="5584826" y="1889125"/>
              <a:ext cx="131763" cy="327025"/>
            </a:xfrm>
            <a:custGeom>
              <a:avLst/>
              <a:gdLst>
                <a:gd name="T0" fmla="*/ 0 w 16"/>
                <a:gd name="T1" fmla="*/ 9 h 39"/>
                <a:gd name="T2" fmla="*/ 4 w 16"/>
                <a:gd name="T3" fmla="*/ 9 h 39"/>
                <a:gd name="T4" fmla="*/ 4 w 16"/>
                <a:gd name="T5" fmla="*/ 4 h 39"/>
                <a:gd name="T6" fmla="*/ 12 w 16"/>
                <a:gd name="T7" fmla="*/ 0 h 39"/>
                <a:gd name="T8" fmla="*/ 12 w 16"/>
                <a:gd name="T9" fmla="*/ 9 h 39"/>
                <a:gd name="T10" fmla="*/ 16 w 16"/>
                <a:gd name="T11" fmla="*/ 9 h 39"/>
                <a:gd name="T12" fmla="*/ 16 w 16"/>
                <a:gd name="T13" fmla="*/ 14 h 39"/>
                <a:gd name="T14" fmla="*/ 12 w 16"/>
                <a:gd name="T15" fmla="*/ 14 h 39"/>
                <a:gd name="T16" fmla="*/ 12 w 16"/>
                <a:gd name="T17" fmla="*/ 30 h 39"/>
                <a:gd name="T18" fmla="*/ 15 w 16"/>
                <a:gd name="T19" fmla="*/ 33 h 39"/>
                <a:gd name="T20" fmla="*/ 16 w 16"/>
                <a:gd name="T21" fmla="*/ 33 h 39"/>
                <a:gd name="T22" fmla="*/ 16 w 16"/>
                <a:gd name="T23" fmla="*/ 38 h 39"/>
                <a:gd name="T24" fmla="*/ 12 w 16"/>
                <a:gd name="T25" fmla="*/ 39 h 39"/>
                <a:gd name="T26" fmla="*/ 4 w 16"/>
                <a:gd name="T27" fmla="*/ 32 h 39"/>
                <a:gd name="T28" fmla="*/ 4 w 16"/>
                <a:gd name="T29" fmla="*/ 14 h 39"/>
                <a:gd name="T30" fmla="*/ 0 w 16"/>
                <a:gd name="T31" fmla="*/ 14 h 39"/>
                <a:gd name="T32" fmla="*/ 0 w 16"/>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0" y="9"/>
                  </a:moveTo>
                  <a:cubicBezTo>
                    <a:pt x="4" y="9"/>
                    <a:pt x="4" y="9"/>
                    <a:pt x="4" y="9"/>
                  </a:cubicBezTo>
                  <a:cubicBezTo>
                    <a:pt x="4" y="4"/>
                    <a:pt x="4" y="4"/>
                    <a:pt x="4" y="4"/>
                  </a:cubicBezTo>
                  <a:cubicBezTo>
                    <a:pt x="12" y="0"/>
                    <a:pt x="12" y="0"/>
                    <a:pt x="12" y="0"/>
                  </a:cubicBezTo>
                  <a:cubicBezTo>
                    <a:pt x="12" y="9"/>
                    <a:pt x="12" y="9"/>
                    <a:pt x="12" y="9"/>
                  </a:cubicBezTo>
                  <a:cubicBezTo>
                    <a:pt x="16" y="9"/>
                    <a:pt x="16" y="9"/>
                    <a:pt x="16" y="9"/>
                  </a:cubicBezTo>
                  <a:cubicBezTo>
                    <a:pt x="16" y="14"/>
                    <a:pt x="16" y="14"/>
                    <a:pt x="16"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4"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2" name="Freeform 38"/>
            <p:cNvSpPr>
              <a:spLocks noEditPoints="1"/>
            </p:cNvSpPr>
            <p:nvPr/>
          </p:nvSpPr>
          <p:spPr bwMode="gray">
            <a:xfrm>
              <a:off x="5740401" y="1957388"/>
              <a:ext cx="206375" cy="258763"/>
            </a:xfrm>
            <a:custGeom>
              <a:avLst/>
              <a:gdLst>
                <a:gd name="T0" fmla="*/ 0 w 25"/>
                <a:gd name="T1" fmla="*/ 15 h 31"/>
                <a:gd name="T2" fmla="*/ 13 w 25"/>
                <a:gd name="T3" fmla="*/ 0 h 31"/>
                <a:gd name="T4" fmla="*/ 25 w 25"/>
                <a:gd name="T5" fmla="*/ 15 h 31"/>
                <a:gd name="T6" fmla="*/ 13 w 25"/>
                <a:gd name="T7" fmla="*/ 31 h 31"/>
                <a:gd name="T8" fmla="*/ 0 w 25"/>
                <a:gd name="T9" fmla="*/ 15 h 31"/>
                <a:gd name="T10" fmla="*/ 16 w 25"/>
                <a:gd name="T11" fmla="*/ 15 h 31"/>
                <a:gd name="T12" fmla="*/ 13 w 25"/>
                <a:gd name="T13" fmla="*/ 5 h 31"/>
                <a:gd name="T14" fmla="*/ 9 w 25"/>
                <a:gd name="T15" fmla="*/ 15 h 31"/>
                <a:gd name="T16" fmla="*/ 13 w 25"/>
                <a:gd name="T17" fmla="*/ 26 h 31"/>
                <a:gd name="T18" fmla="*/ 16 w 25"/>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1">
                  <a:moveTo>
                    <a:pt x="0" y="15"/>
                  </a:moveTo>
                  <a:cubicBezTo>
                    <a:pt x="0" y="7"/>
                    <a:pt x="1" y="0"/>
                    <a:pt x="13" y="0"/>
                  </a:cubicBezTo>
                  <a:cubicBezTo>
                    <a:pt x="24" y="0"/>
                    <a:pt x="25" y="7"/>
                    <a:pt x="25" y="15"/>
                  </a:cubicBezTo>
                  <a:cubicBezTo>
                    <a:pt x="25" y="24"/>
                    <a:pt x="23" y="31"/>
                    <a:pt x="13" y="31"/>
                  </a:cubicBezTo>
                  <a:cubicBezTo>
                    <a:pt x="2" y="31"/>
                    <a:pt x="0" y="24"/>
                    <a:pt x="0" y="15"/>
                  </a:cubicBezTo>
                  <a:close/>
                  <a:moveTo>
                    <a:pt x="16" y="15"/>
                  </a:moveTo>
                  <a:cubicBezTo>
                    <a:pt x="16" y="8"/>
                    <a:pt x="16" y="5"/>
                    <a:pt x="13" y="5"/>
                  </a:cubicBezTo>
                  <a:cubicBezTo>
                    <a:pt x="9" y="5"/>
                    <a:pt x="9" y="8"/>
                    <a:pt x="9" y="15"/>
                  </a:cubicBezTo>
                  <a:cubicBezTo>
                    <a:pt x="9" y="24"/>
                    <a:pt x="9" y="26"/>
                    <a:pt x="13" y="26"/>
                  </a:cubicBezTo>
                  <a:cubicBezTo>
                    <a:pt x="16"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3" name="Freeform 39"/>
            <p:cNvSpPr>
              <a:spLocks/>
            </p:cNvSpPr>
            <p:nvPr/>
          </p:nvSpPr>
          <p:spPr bwMode="gray">
            <a:xfrm>
              <a:off x="6069013" y="1855788"/>
              <a:ext cx="436563" cy="352425"/>
            </a:xfrm>
            <a:custGeom>
              <a:avLst/>
              <a:gdLst>
                <a:gd name="T0" fmla="*/ 0 w 275"/>
                <a:gd name="T1" fmla="*/ 0 h 222"/>
                <a:gd name="T2" fmla="*/ 52 w 275"/>
                <a:gd name="T3" fmla="*/ 0 h 222"/>
                <a:gd name="T4" fmla="*/ 78 w 275"/>
                <a:gd name="T5" fmla="*/ 159 h 222"/>
                <a:gd name="T6" fmla="*/ 78 w 275"/>
                <a:gd name="T7" fmla="*/ 159 h 222"/>
                <a:gd name="T8" fmla="*/ 114 w 275"/>
                <a:gd name="T9" fmla="*/ 0 h 222"/>
                <a:gd name="T10" fmla="*/ 171 w 275"/>
                <a:gd name="T11" fmla="*/ 0 h 222"/>
                <a:gd name="T12" fmla="*/ 203 w 275"/>
                <a:gd name="T13" fmla="*/ 159 h 222"/>
                <a:gd name="T14" fmla="*/ 203 w 275"/>
                <a:gd name="T15" fmla="*/ 159 h 222"/>
                <a:gd name="T16" fmla="*/ 234 w 275"/>
                <a:gd name="T17" fmla="*/ 0 h 222"/>
                <a:gd name="T18" fmla="*/ 275 w 275"/>
                <a:gd name="T19" fmla="*/ 0 h 222"/>
                <a:gd name="T20" fmla="*/ 228 w 275"/>
                <a:gd name="T21" fmla="*/ 222 h 222"/>
                <a:gd name="T22" fmla="*/ 177 w 275"/>
                <a:gd name="T23" fmla="*/ 222 h 222"/>
                <a:gd name="T24" fmla="*/ 140 w 275"/>
                <a:gd name="T25" fmla="*/ 58 h 222"/>
                <a:gd name="T26" fmla="*/ 140 w 275"/>
                <a:gd name="T27" fmla="*/ 58 h 222"/>
                <a:gd name="T28" fmla="*/ 104 w 275"/>
                <a:gd name="T29" fmla="*/ 222 h 222"/>
                <a:gd name="T30" fmla="*/ 52 w 275"/>
                <a:gd name="T31" fmla="*/ 222 h 222"/>
                <a:gd name="T32" fmla="*/ 0 w 275"/>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222">
                  <a:moveTo>
                    <a:pt x="0" y="0"/>
                  </a:moveTo>
                  <a:lnTo>
                    <a:pt x="52" y="0"/>
                  </a:lnTo>
                  <a:lnTo>
                    <a:pt x="78" y="159"/>
                  </a:lnTo>
                  <a:lnTo>
                    <a:pt x="78" y="159"/>
                  </a:lnTo>
                  <a:lnTo>
                    <a:pt x="114" y="0"/>
                  </a:lnTo>
                  <a:lnTo>
                    <a:pt x="171" y="0"/>
                  </a:lnTo>
                  <a:lnTo>
                    <a:pt x="203" y="159"/>
                  </a:lnTo>
                  <a:lnTo>
                    <a:pt x="203" y="159"/>
                  </a:lnTo>
                  <a:lnTo>
                    <a:pt x="234" y="0"/>
                  </a:lnTo>
                  <a:lnTo>
                    <a:pt x="275" y="0"/>
                  </a:lnTo>
                  <a:lnTo>
                    <a:pt x="228" y="222"/>
                  </a:lnTo>
                  <a:lnTo>
                    <a:pt x="177" y="222"/>
                  </a:lnTo>
                  <a:lnTo>
                    <a:pt x="140" y="58"/>
                  </a:lnTo>
                  <a:lnTo>
                    <a:pt x="140" y="58"/>
                  </a:lnTo>
                  <a:lnTo>
                    <a:pt x="104" y="222"/>
                  </a:lnTo>
                  <a:lnTo>
                    <a:pt x="52" y="222"/>
                  </a:lnTo>
                  <a:lnTo>
                    <a:pt x="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4" name="Freeform 40"/>
            <p:cNvSpPr>
              <a:spLocks noEditPoints="1"/>
            </p:cNvSpPr>
            <p:nvPr/>
          </p:nvSpPr>
          <p:spPr bwMode="gray">
            <a:xfrm>
              <a:off x="6513513" y="1957388"/>
              <a:ext cx="198438"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5" y="5"/>
                    <a:pt x="12" y="5"/>
                  </a:cubicBezTo>
                  <a:cubicBezTo>
                    <a:pt x="8"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5" name="Freeform 41"/>
            <p:cNvSpPr>
              <a:spLocks/>
            </p:cNvSpPr>
            <p:nvPr/>
          </p:nvSpPr>
          <p:spPr bwMode="gray">
            <a:xfrm>
              <a:off x="6761163" y="1957388"/>
              <a:ext cx="131763" cy="250825"/>
            </a:xfrm>
            <a:custGeom>
              <a:avLst/>
              <a:gdLst>
                <a:gd name="T0" fmla="*/ 8 w 16"/>
                <a:gd name="T1" fmla="*/ 1 h 30"/>
                <a:gd name="T2" fmla="*/ 8 w 16"/>
                <a:gd name="T3" fmla="*/ 4 h 30"/>
                <a:gd name="T4" fmla="*/ 8 w 16"/>
                <a:gd name="T5" fmla="*/ 4 h 30"/>
                <a:gd name="T6" fmla="*/ 16 w 16"/>
                <a:gd name="T7" fmla="*/ 0 h 30"/>
                <a:gd name="T8" fmla="*/ 16 w 16"/>
                <a:gd name="T9" fmla="*/ 7 h 30"/>
                <a:gd name="T10" fmla="*/ 8 w 16"/>
                <a:gd name="T11" fmla="*/ 14 h 30"/>
                <a:gd name="T12" fmla="*/ 8 w 16"/>
                <a:gd name="T13" fmla="*/ 30 h 30"/>
                <a:gd name="T14" fmla="*/ 0 w 16"/>
                <a:gd name="T15" fmla="*/ 30 h 30"/>
                <a:gd name="T16" fmla="*/ 0 w 16"/>
                <a:gd name="T17" fmla="*/ 1 h 30"/>
                <a:gd name="T18" fmla="*/ 8 w 16"/>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0">
                  <a:moveTo>
                    <a:pt x="8" y="1"/>
                  </a:moveTo>
                  <a:cubicBezTo>
                    <a:pt x="8" y="4"/>
                    <a:pt x="8" y="4"/>
                    <a:pt x="8" y="4"/>
                  </a:cubicBezTo>
                  <a:cubicBezTo>
                    <a:pt x="8" y="4"/>
                    <a:pt x="8" y="4"/>
                    <a:pt x="8" y="4"/>
                  </a:cubicBezTo>
                  <a:cubicBezTo>
                    <a:pt x="10" y="1"/>
                    <a:pt x="12" y="0"/>
                    <a:pt x="16" y="0"/>
                  </a:cubicBezTo>
                  <a:cubicBezTo>
                    <a:pt x="16" y="7"/>
                    <a:pt x="16" y="7"/>
                    <a:pt x="16"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6" name="Freeform 42"/>
            <p:cNvSpPr>
              <a:spLocks/>
            </p:cNvSpPr>
            <p:nvPr/>
          </p:nvSpPr>
          <p:spPr bwMode="gray">
            <a:xfrm>
              <a:off x="6924676" y="1855788"/>
              <a:ext cx="206375" cy="352425"/>
            </a:xfrm>
            <a:custGeom>
              <a:avLst/>
              <a:gdLst>
                <a:gd name="T0" fmla="*/ 0 w 130"/>
                <a:gd name="T1" fmla="*/ 222 h 222"/>
                <a:gd name="T2" fmla="*/ 0 w 130"/>
                <a:gd name="T3" fmla="*/ 0 h 222"/>
                <a:gd name="T4" fmla="*/ 42 w 130"/>
                <a:gd name="T5" fmla="*/ 0 h 222"/>
                <a:gd name="T6" fmla="*/ 42 w 130"/>
                <a:gd name="T7" fmla="*/ 132 h 222"/>
                <a:gd name="T8" fmla="*/ 42 w 130"/>
                <a:gd name="T9" fmla="*/ 132 h 222"/>
                <a:gd name="T10" fmla="*/ 83 w 130"/>
                <a:gd name="T11" fmla="*/ 69 h 222"/>
                <a:gd name="T12" fmla="*/ 125 w 130"/>
                <a:gd name="T13" fmla="*/ 69 h 222"/>
                <a:gd name="T14" fmla="*/ 83 w 130"/>
                <a:gd name="T15" fmla="*/ 137 h 222"/>
                <a:gd name="T16" fmla="*/ 130 w 130"/>
                <a:gd name="T17" fmla="*/ 222 h 222"/>
                <a:gd name="T18" fmla="*/ 83 w 130"/>
                <a:gd name="T19" fmla="*/ 222 h 222"/>
                <a:gd name="T20" fmla="*/ 42 w 130"/>
                <a:gd name="T21" fmla="*/ 137 h 222"/>
                <a:gd name="T22" fmla="*/ 42 w 130"/>
                <a:gd name="T23" fmla="*/ 137 h 222"/>
                <a:gd name="T24" fmla="*/ 42 w 130"/>
                <a:gd name="T25" fmla="*/ 222 h 222"/>
                <a:gd name="T26" fmla="*/ 0 w 130"/>
                <a:gd name="T27"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222">
                  <a:moveTo>
                    <a:pt x="0" y="222"/>
                  </a:moveTo>
                  <a:lnTo>
                    <a:pt x="0" y="0"/>
                  </a:lnTo>
                  <a:lnTo>
                    <a:pt x="42" y="0"/>
                  </a:lnTo>
                  <a:lnTo>
                    <a:pt x="42" y="132"/>
                  </a:lnTo>
                  <a:lnTo>
                    <a:pt x="42" y="132"/>
                  </a:lnTo>
                  <a:lnTo>
                    <a:pt x="83" y="69"/>
                  </a:lnTo>
                  <a:lnTo>
                    <a:pt x="125" y="69"/>
                  </a:lnTo>
                  <a:lnTo>
                    <a:pt x="83" y="137"/>
                  </a:lnTo>
                  <a:lnTo>
                    <a:pt x="130" y="222"/>
                  </a:lnTo>
                  <a:lnTo>
                    <a:pt x="83" y="222"/>
                  </a:lnTo>
                  <a:lnTo>
                    <a:pt x="42" y="137"/>
                  </a:lnTo>
                  <a:lnTo>
                    <a:pt x="42" y="137"/>
                  </a:lnTo>
                  <a:lnTo>
                    <a:pt x="42" y="222"/>
                  </a:lnTo>
                  <a:lnTo>
                    <a:pt x="0" y="22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7" name="Freeform 43"/>
            <p:cNvSpPr>
              <a:spLocks/>
            </p:cNvSpPr>
            <p:nvPr/>
          </p:nvSpPr>
          <p:spPr bwMode="gray">
            <a:xfrm>
              <a:off x="7229476" y="1855788"/>
              <a:ext cx="238125" cy="352425"/>
            </a:xfrm>
            <a:custGeom>
              <a:avLst/>
              <a:gdLst>
                <a:gd name="T0" fmla="*/ 150 w 150"/>
                <a:gd name="T1" fmla="*/ 0 h 222"/>
                <a:gd name="T2" fmla="*/ 150 w 150"/>
                <a:gd name="T3" fmla="*/ 37 h 222"/>
                <a:gd name="T4" fmla="*/ 99 w 150"/>
                <a:gd name="T5" fmla="*/ 37 h 222"/>
                <a:gd name="T6" fmla="*/ 99 w 150"/>
                <a:gd name="T7" fmla="*/ 222 h 222"/>
                <a:gd name="T8" fmla="*/ 52 w 150"/>
                <a:gd name="T9" fmla="*/ 222 h 222"/>
                <a:gd name="T10" fmla="*/ 52 w 150"/>
                <a:gd name="T11" fmla="*/ 37 h 222"/>
                <a:gd name="T12" fmla="*/ 0 w 150"/>
                <a:gd name="T13" fmla="*/ 37 h 222"/>
                <a:gd name="T14" fmla="*/ 0 w 150"/>
                <a:gd name="T15" fmla="*/ 0 h 222"/>
                <a:gd name="T16" fmla="*/ 150 w 150"/>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2">
                  <a:moveTo>
                    <a:pt x="150" y="0"/>
                  </a:moveTo>
                  <a:lnTo>
                    <a:pt x="150" y="37"/>
                  </a:lnTo>
                  <a:lnTo>
                    <a:pt x="99" y="37"/>
                  </a:lnTo>
                  <a:lnTo>
                    <a:pt x="99" y="222"/>
                  </a:lnTo>
                  <a:lnTo>
                    <a:pt x="52" y="222"/>
                  </a:lnTo>
                  <a:lnTo>
                    <a:pt x="52" y="37"/>
                  </a:lnTo>
                  <a:lnTo>
                    <a:pt x="0" y="37"/>
                  </a:lnTo>
                  <a:lnTo>
                    <a:pt x="0" y="0"/>
                  </a:lnTo>
                  <a:lnTo>
                    <a:pt x="15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8" name="Freeform 44"/>
            <p:cNvSpPr>
              <a:spLocks noEditPoints="1"/>
            </p:cNvSpPr>
            <p:nvPr/>
          </p:nvSpPr>
          <p:spPr bwMode="gray">
            <a:xfrm>
              <a:off x="7443788" y="1957388"/>
              <a:ext cx="196850" cy="258763"/>
            </a:xfrm>
            <a:custGeom>
              <a:avLst/>
              <a:gdLst>
                <a:gd name="T0" fmla="*/ 0 w 24"/>
                <a:gd name="T1" fmla="*/ 15 h 31"/>
                <a:gd name="T2" fmla="*/ 12 w 24"/>
                <a:gd name="T3" fmla="*/ 0 h 31"/>
                <a:gd name="T4" fmla="*/ 24 w 24"/>
                <a:gd name="T5" fmla="*/ 15 h 31"/>
                <a:gd name="T6" fmla="*/ 12 w 24"/>
                <a:gd name="T7" fmla="*/ 31 h 31"/>
                <a:gd name="T8" fmla="*/ 0 w 24"/>
                <a:gd name="T9" fmla="*/ 15 h 31"/>
                <a:gd name="T10" fmla="*/ 16 w 24"/>
                <a:gd name="T11" fmla="*/ 15 h 31"/>
                <a:gd name="T12" fmla="*/ 12 w 24"/>
                <a:gd name="T13" fmla="*/ 5 h 31"/>
                <a:gd name="T14" fmla="*/ 8 w 24"/>
                <a:gd name="T15" fmla="*/ 15 h 31"/>
                <a:gd name="T16" fmla="*/ 12 w 24"/>
                <a:gd name="T17" fmla="*/ 26 h 31"/>
                <a:gd name="T18" fmla="*/ 16 w 24"/>
                <a:gd name="T1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1">
                  <a:moveTo>
                    <a:pt x="0" y="15"/>
                  </a:moveTo>
                  <a:cubicBezTo>
                    <a:pt x="0" y="7"/>
                    <a:pt x="1" y="0"/>
                    <a:pt x="12" y="0"/>
                  </a:cubicBezTo>
                  <a:cubicBezTo>
                    <a:pt x="23" y="0"/>
                    <a:pt x="24" y="7"/>
                    <a:pt x="24" y="15"/>
                  </a:cubicBezTo>
                  <a:cubicBezTo>
                    <a:pt x="24" y="24"/>
                    <a:pt x="23" y="31"/>
                    <a:pt x="12" y="31"/>
                  </a:cubicBezTo>
                  <a:cubicBezTo>
                    <a:pt x="1" y="31"/>
                    <a:pt x="0" y="24"/>
                    <a:pt x="0" y="15"/>
                  </a:cubicBezTo>
                  <a:close/>
                  <a:moveTo>
                    <a:pt x="16" y="15"/>
                  </a:moveTo>
                  <a:cubicBezTo>
                    <a:pt x="16" y="8"/>
                    <a:pt x="16" y="5"/>
                    <a:pt x="12" y="5"/>
                  </a:cubicBezTo>
                  <a:cubicBezTo>
                    <a:pt x="9" y="5"/>
                    <a:pt x="8" y="8"/>
                    <a:pt x="8" y="15"/>
                  </a:cubicBezTo>
                  <a:cubicBezTo>
                    <a:pt x="8" y="24"/>
                    <a:pt x="9" y="26"/>
                    <a:pt x="12" y="26"/>
                  </a:cubicBezTo>
                  <a:cubicBezTo>
                    <a:pt x="15" y="26"/>
                    <a:pt x="16" y="24"/>
                    <a:pt x="16" y="1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89" name="Freeform 45"/>
            <p:cNvSpPr>
              <a:spLocks noEditPoints="1"/>
            </p:cNvSpPr>
            <p:nvPr/>
          </p:nvSpPr>
          <p:spPr bwMode="gray">
            <a:xfrm>
              <a:off x="7681913" y="1957388"/>
              <a:ext cx="198438" cy="350838"/>
            </a:xfrm>
            <a:custGeom>
              <a:avLst/>
              <a:gdLst>
                <a:gd name="T0" fmla="*/ 24 w 24"/>
                <a:gd name="T1" fmla="*/ 1 h 42"/>
                <a:gd name="T2" fmla="*/ 24 w 24"/>
                <a:gd name="T3" fmla="*/ 32 h 42"/>
                <a:gd name="T4" fmla="*/ 13 w 24"/>
                <a:gd name="T5" fmla="*/ 42 h 42"/>
                <a:gd name="T6" fmla="*/ 1 w 24"/>
                <a:gd name="T7" fmla="*/ 33 h 42"/>
                <a:gd name="T8" fmla="*/ 9 w 24"/>
                <a:gd name="T9" fmla="*/ 33 h 42"/>
                <a:gd name="T10" fmla="*/ 10 w 24"/>
                <a:gd name="T11" fmla="*/ 36 h 42"/>
                <a:gd name="T12" fmla="*/ 13 w 24"/>
                <a:gd name="T13" fmla="*/ 37 h 42"/>
                <a:gd name="T14" fmla="*/ 16 w 24"/>
                <a:gd name="T15" fmla="*/ 32 h 42"/>
                <a:gd name="T16" fmla="*/ 16 w 24"/>
                <a:gd name="T17" fmla="*/ 27 h 42"/>
                <a:gd name="T18" fmla="*/ 16 w 24"/>
                <a:gd name="T19" fmla="*/ 27 h 42"/>
                <a:gd name="T20" fmla="*/ 9 w 24"/>
                <a:gd name="T21" fmla="*/ 30 h 42"/>
                <a:gd name="T22" fmla="*/ 1 w 24"/>
                <a:gd name="T23" fmla="*/ 15 h 42"/>
                <a:gd name="T24" fmla="*/ 9 w 24"/>
                <a:gd name="T25" fmla="*/ 0 h 42"/>
                <a:gd name="T26" fmla="*/ 16 w 24"/>
                <a:gd name="T27" fmla="*/ 4 h 42"/>
                <a:gd name="T28" fmla="*/ 16 w 24"/>
                <a:gd name="T29" fmla="*/ 4 h 42"/>
                <a:gd name="T30" fmla="*/ 16 w 24"/>
                <a:gd name="T31" fmla="*/ 1 h 42"/>
                <a:gd name="T32" fmla="*/ 24 w 24"/>
                <a:gd name="T33" fmla="*/ 1 h 42"/>
                <a:gd name="T34" fmla="*/ 12 w 24"/>
                <a:gd name="T35" fmla="*/ 25 h 42"/>
                <a:gd name="T36" fmla="*/ 16 w 24"/>
                <a:gd name="T37" fmla="*/ 15 h 42"/>
                <a:gd name="T38" fmla="*/ 12 w 24"/>
                <a:gd name="T39" fmla="*/ 5 h 42"/>
                <a:gd name="T40" fmla="*/ 9 w 24"/>
                <a:gd name="T41" fmla="*/ 16 h 42"/>
                <a:gd name="T42" fmla="*/ 12 w 24"/>
                <a:gd name="T4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42">
                  <a:moveTo>
                    <a:pt x="24" y="1"/>
                  </a:moveTo>
                  <a:cubicBezTo>
                    <a:pt x="24" y="32"/>
                    <a:pt x="24" y="32"/>
                    <a:pt x="24" y="32"/>
                  </a:cubicBezTo>
                  <a:cubicBezTo>
                    <a:pt x="24" y="34"/>
                    <a:pt x="24" y="42"/>
                    <a:pt x="13" y="42"/>
                  </a:cubicBezTo>
                  <a:cubicBezTo>
                    <a:pt x="7" y="42"/>
                    <a:pt x="1" y="40"/>
                    <a:pt x="1" y="33"/>
                  </a:cubicBezTo>
                  <a:cubicBezTo>
                    <a:pt x="9" y="33"/>
                    <a:pt x="9" y="33"/>
                    <a:pt x="9" y="33"/>
                  </a:cubicBezTo>
                  <a:cubicBezTo>
                    <a:pt x="9" y="34"/>
                    <a:pt x="9" y="35"/>
                    <a:pt x="10" y="36"/>
                  </a:cubicBezTo>
                  <a:cubicBezTo>
                    <a:pt x="10" y="37"/>
                    <a:pt x="11" y="37"/>
                    <a:pt x="13" y="37"/>
                  </a:cubicBezTo>
                  <a:cubicBezTo>
                    <a:pt x="15" y="37"/>
                    <a:pt x="16" y="35"/>
                    <a:pt x="16" y="32"/>
                  </a:cubicBezTo>
                  <a:cubicBezTo>
                    <a:pt x="16" y="27"/>
                    <a:pt x="16" y="27"/>
                    <a:pt x="16" y="27"/>
                  </a:cubicBezTo>
                  <a:cubicBezTo>
                    <a:pt x="16" y="27"/>
                    <a:pt x="16" y="27"/>
                    <a:pt x="16" y="27"/>
                  </a:cubicBezTo>
                  <a:cubicBezTo>
                    <a:pt x="14" y="29"/>
                    <a:pt x="12" y="30"/>
                    <a:pt x="9" y="30"/>
                  </a:cubicBezTo>
                  <a:cubicBezTo>
                    <a:pt x="0" y="30"/>
                    <a:pt x="1" y="22"/>
                    <a:pt x="1" y="15"/>
                  </a:cubicBezTo>
                  <a:cubicBezTo>
                    <a:pt x="1" y="8"/>
                    <a:pt x="1" y="0"/>
                    <a:pt x="9" y="0"/>
                  </a:cubicBezTo>
                  <a:cubicBezTo>
                    <a:pt x="12" y="0"/>
                    <a:pt x="15" y="1"/>
                    <a:pt x="16" y="4"/>
                  </a:cubicBezTo>
                  <a:cubicBezTo>
                    <a:pt x="16" y="4"/>
                    <a:pt x="16" y="4"/>
                    <a:pt x="16" y="4"/>
                  </a:cubicBezTo>
                  <a:cubicBezTo>
                    <a:pt x="16" y="1"/>
                    <a:pt x="16" y="1"/>
                    <a:pt x="16" y="1"/>
                  </a:cubicBezTo>
                  <a:lnTo>
                    <a:pt x="24" y="1"/>
                  </a:lnTo>
                  <a:close/>
                  <a:moveTo>
                    <a:pt x="12" y="25"/>
                  </a:moveTo>
                  <a:cubicBezTo>
                    <a:pt x="15" y="25"/>
                    <a:pt x="16" y="22"/>
                    <a:pt x="16" y="15"/>
                  </a:cubicBezTo>
                  <a:cubicBezTo>
                    <a:pt x="16" y="9"/>
                    <a:pt x="15" y="5"/>
                    <a:pt x="12" y="5"/>
                  </a:cubicBezTo>
                  <a:cubicBezTo>
                    <a:pt x="9" y="5"/>
                    <a:pt x="9" y="7"/>
                    <a:pt x="9" y="16"/>
                  </a:cubicBezTo>
                  <a:cubicBezTo>
                    <a:pt x="9" y="19"/>
                    <a:pt x="8" y="25"/>
                    <a:pt x="12" y="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90" name="Freeform 46"/>
            <p:cNvSpPr>
              <a:spLocks/>
            </p:cNvSpPr>
            <p:nvPr/>
          </p:nvSpPr>
          <p:spPr bwMode="gray">
            <a:xfrm>
              <a:off x="8142288" y="1889125"/>
              <a:ext cx="139700" cy="327025"/>
            </a:xfrm>
            <a:custGeom>
              <a:avLst/>
              <a:gdLst>
                <a:gd name="T0" fmla="*/ 0 w 17"/>
                <a:gd name="T1" fmla="*/ 9 h 39"/>
                <a:gd name="T2" fmla="*/ 4 w 17"/>
                <a:gd name="T3" fmla="*/ 9 h 39"/>
                <a:gd name="T4" fmla="*/ 4 w 17"/>
                <a:gd name="T5" fmla="*/ 4 h 39"/>
                <a:gd name="T6" fmla="*/ 12 w 17"/>
                <a:gd name="T7" fmla="*/ 0 h 39"/>
                <a:gd name="T8" fmla="*/ 12 w 17"/>
                <a:gd name="T9" fmla="*/ 9 h 39"/>
                <a:gd name="T10" fmla="*/ 17 w 17"/>
                <a:gd name="T11" fmla="*/ 9 h 39"/>
                <a:gd name="T12" fmla="*/ 17 w 17"/>
                <a:gd name="T13" fmla="*/ 14 h 39"/>
                <a:gd name="T14" fmla="*/ 12 w 17"/>
                <a:gd name="T15" fmla="*/ 14 h 39"/>
                <a:gd name="T16" fmla="*/ 12 w 17"/>
                <a:gd name="T17" fmla="*/ 30 h 39"/>
                <a:gd name="T18" fmla="*/ 15 w 17"/>
                <a:gd name="T19" fmla="*/ 33 h 39"/>
                <a:gd name="T20" fmla="*/ 16 w 17"/>
                <a:gd name="T21" fmla="*/ 33 h 39"/>
                <a:gd name="T22" fmla="*/ 16 w 17"/>
                <a:gd name="T23" fmla="*/ 38 h 39"/>
                <a:gd name="T24" fmla="*/ 12 w 17"/>
                <a:gd name="T25" fmla="*/ 39 h 39"/>
                <a:gd name="T26" fmla="*/ 4 w 17"/>
                <a:gd name="T27" fmla="*/ 32 h 39"/>
                <a:gd name="T28" fmla="*/ 4 w 17"/>
                <a:gd name="T29" fmla="*/ 14 h 39"/>
                <a:gd name="T30" fmla="*/ 0 w 17"/>
                <a:gd name="T31" fmla="*/ 14 h 39"/>
                <a:gd name="T32" fmla="*/ 0 w 17"/>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9">
                  <a:moveTo>
                    <a:pt x="0" y="9"/>
                  </a:moveTo>
                  <a:cubicBezTo>
                    <a:pt x="4" y="9"/>
                    <a:pt x="4" y="9"/>
                    <a:pt x="4" y="9"/>
                  </a:cubicBezTo>
                  <a:cubicBezTo>
                    <a:pt x="4" y="4"/>
                    <a:pt x="4" y="4"/>
                    <a:pt x="4" y="4"/>
                  </a:cubicBezTo>
                  <a:cubicBezTo>
                    <a:pt x="12" y="0"/>
                    <a:pt x="12" y="0"/>
                    <a:pt x="12" y="0"/>
                  </a:cubicBezTo>
                  <a:cubicBezTo>
                    <a:pt x="12" y="9"/>
                    <a:pt x="12" y="9"/>
                    <a:pt x="12" y="9"/>
                  </a:cubicBezTo>
                  <a:cubicBezTo>
                    <a:pt x="17" y="9"/>
                    <a:pt x="17" y="9"/>
                    <a:pt x="17" y="9"/>
                  </a:cubicBezTo>
                  <a:cubicBezTo>
                    <a:pt x="17" y="14"/>
                    <a:pt x="17" y="14"/>
                    <a:pt x="17" y="14"/>
                  </a:cubicBezTo>
                  <a:cubicBezTo>
                    <a:pt x="12" y="14"/>
                    <a:pt x="12" y="14"/>
                    <a:pt x="12" y="14"/>
                  </a:cubicBezTo>
                  <a:cubicBezTo>
                    <a:pt x="12" y="30"/>
                    <a:pt x="12" y="30"/>
                    <a:pt x="12" y="30"/>
                  </a:cubicBezTo>
                  <a:cubicBezTo>
                    <a:pt x="12" y="32"/>
                    <a:pt x="12" y="33"/>
                    <a:pt x="15" y="33"/>
                  </a:cubicBezTo>
                  <a:cubicBezTo>
                    <a:pt x="15" y="33"/>
                    <a:pt x="16" y="33"/>
                    <a:pt x="16" y="33"/>
                  </a:cubicBezTo>
                  <a:cubicBezTo>
                    <a:pt x="16" y="38"/>
                    <a:pt x="16" y="38"/>
                    <a:pt x="16" y="38"/>
                  </a:cubicBezTo>
                  <a:cubicBezTo>
                    <a:pt x="15" y="39"/>
                    <a:pt x="14" y="39"/>
                    <a:pt x="12" y="39"/>
                  </a:cubicBezTo>
                  <a:cubicBezTo>
                    <a:pt x="5" y="39"/>
                    <a:pt x="4" y="34"/>
                    <a:pt x="4" y="32"/>
                  </a:cubicBezTo>
                  <a:cubicBezTo>
                    <a:pt x="4" y="14"/>
                    <a:pt x="4" y="14"/>
                    <a:pt x="4" y="14"/>
                  </a:cubicBezTo>
                  <a:cubicBezTo>
                    <a:pt x="0" y="14"/>
                    <a:pt x="0" y="14"/>
                    <a:pt x="0" y="14"/>
                  </a:cubicBezTo>
                  <a:lnTo>
                    <a:pt x="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91" name="Freeform 47"/>
            <p:cNvSpPr>
              <a:spLocks/>
            </p:cNvSpPr>
            <p:nvPr/>
          </p:nvSpPr>
          <p:spPr bwMode="gray">
            <a:xfrm>
              <a:off x="8323263" y="1855788"/>
              <a:ext cx="190500" cy="352425"/>
            </a:xfrm>
            <a:custGeom>
              <a:avLst/>
              <a:gdLst>
                <a:gd name="T0" fmla="*/ 14 w 23"/>
                <a:gd name="T1" fmla="*/ 42 h 42"/>
                <a:gd name="T2" fmla="*/ 14 w 23"/>
                <a:gd name="T3" fmla="*/ 22 h 42"/>
                <a:gd name="T4" fmla="*/ 11 w 23"/>
                <a:gd name="T5" fmla="*/ 17 h 42"/>
                <a:gd name="T6" fmla="*/ 8 w 23"/>
                <a:gd name="T7" fmla="*/ 22 h 42"/>
                <a:gd name="T8" fmla="*/ 8 w 23"/>
                <a:gd name="T9" fmla="*/ 42 h 42"/>
                <a:gd name="T10" fmla="*/ 0 w 23"/>
                <a:gd name="T11" fmla="*/ 42 h 42"/>
                <a:gd name="T12" fmla="*/ 0 w 23"/>
                <a:gd name="T13" fmla="*/ 0 h 42"/>
                <a:gd name="T14" fmla="*/ 8 w 23"/>
                <a:gd name="T15" fmla="*/ 0 h 42"/>
                <a:gd name="T16" fmla="*/ 8 w 23"/>
                <a:gd name="T17" fmla="*/ 16 h 42"/>
                <a:gd name="T18" fmla="*/ 8 w 23"/>
                <a:gd name="T19" fmla="*/ 16 h 42"/>
                <a:gd name="T20" fmla="*/ 11 w 23"/>
                <a:gd name="T21" fmla="*/ 13 h 42"/>
                <a:gd name="T22" fmla="*/ 15 w 23"/>
                <a:gd name="T23" fmla="*/ 12 h 42"/>
                <a:gd name="T24" fmla="*/ 23 w 23"/>
                <a:gd name="T25" fmla="*/ 18 h 42"/>
                <a:gd name="T26" fmla="*/ 23 w 23"/>
                <a:gd name="T27" fmla="*/ 42 h 42"/>
                <a:gd name="T28" fmla="*/ 14 w 23"/>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42">
                  <a:moveTo>
                    <a:pt x="14" y="42"/>
                  </a:moveTo>
                  <a:cubicBezTo>
                    <a:pt x="14" y="22"/>
                    <a:pt x="14" y="22"/>
                    <a:pt x="14" y="22"/>
                  </a:cubicBezTo>
                  <a:cubicBezTo>
                    <a:pt x="14" y="19"/>
                    <a:pt x="14" y="17"/>
                    <a:pt x="11" y="17"/>
                  </a:cubicBezTo>
                  <a:cubicBezTo>
                    <a:pt x="9" y="17"/>
                    <a:pt x="8" y="19"/>
                    <a:pt x="8" y="22"/>
                  </a:cubicBezTo>
                  <a:cubicBezTo>
                    <a:pt x="8" y="42"/>
                    <a:pt x="8" y="42"/>
                    <a:pt x="8" y="42"/>
                  </a:cubicBezTo>
                  <a:cubicBezTo>
                    <a:pt x="0" y="42"/>
                    <a:pt x="0" y="42"/>
                    <a:pt x="0" y="42"/>
                  </a:cubicBezTo>
                  <a:cubicBezTo>
                    <a:pt x="0" y="0"/>
                    <a:pt x="0" y="0"/>
                    <a:pt x="0" y="0"/>
                  </a:cubicBezTo>
                  <a:cubicBezTo>
                    <a:pt x="8" y="0"/>
                    <a:pt x="8" y="0"/>
                    <a:pt x="8" y="0"/>
                  </a:cubicBezTo>
                  <a:cubicBezTo>
                    <a:pt x="8" y="16"/>
                    <a:pt x="8" y="16"/>
                    <a:pt x="8" y="16"/>
                  </a:cubicBezTo>
                  <a:cubicBezTo>
                    <a:pt x="8" y="16"/>
                    <a:pt x="8" y="16"/>
                    <a:pt x="8" y="16"/>
                  </a:cubicBezTo>
                  <a:cubicBezTo>
                    <a:pt x="9" y="14"/>
                    <a:pt x="10" y="13"/>
                    <a:pt x="11" y="13"/>
                  </a:cubicBezTo>
                  <a:cubicBezTo>
                    <a:pt x="12" y="12"/>
                    <a:pt x="14" y="12"/>
                    <a:pt x="15" y="12"/>
                  </a:cubicBezTo>
                  <a:cubicBezTo>
                    <a:pt x="19" y="12"/>
                    <a:pt x="23" y="14"/>
                    <a:pt x="23" y="18"/>
                  </a:cubicBezTo>
                  <a:cubicBezTo>
                    <a:pt x="23" y="42"/>
                    <a:pt x="23" y="42"/>
                    <a:pt x="23" y="42"/>
                  </a:cubicBezTo>
                  <a:lnTo>
                    <a:pt x="14"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sp>
          <p:nvSpPr>
            <p:cNvPr id="3092" name="Freeform 48"/>
            <p:cNvSpPr>
              <a:spLocks/>
            </p:cNvSpPr>
            <p:nvPr/>
          </p:nvSpPr>
          <p:spPr bwMode="gray">
            <a:xfrm>
              <a:off x="8801101" y="1957388"/>
              <a:ext cx="123825" cy="250825"/>
            </a:xfrm>
            <a:custGeom>
              <a:avLst/>
              <a:gdLst>
                <a:gd name="T0" fmla="*/ 8 w 15"/>
                <a:gd name="T1" fmla="*/ 1 h 30"/>
                <a:gd name="T2" fmla="*/ 8 w 15"/>
                <a:gd name="T3" fmla="*/ 4 h 30"/>
                <a:gd name="T4" fmla="*/ 8 w 15"/>
                <a:gd name="T5" fmla="*/ 4 h 30"/>
                <a:gd name="T6" fmla="*/ 15 w 15"/>
                <a:gd name="T7" fmla="*/ 0 h 30"/>
                <a:gd name="T8" fmla="*/ 15 w 15"/>
                <a:gd name="T9" fmla="*/ 7 h 30"/>
                <a:gd name="T10" fmla="*/ 8 w 15"/>
                <a:gd name="T11" fmla="*/ 14 h 30"/>
                <a:gd name="T12" fmla="*/ 8 w 15"/>
                <a:gd name="T13" fmla="*/ 30 h 30"/>
                <a:gd name="T14" fmla="*/ 0 w 15"/>
                <a:gd name="T15" fmla="*/ 30 h 30"/>
                <a:gd name="T16" fmla="*/ 0 w 15"/>
                <a:gd name="T17" fmla="*/ 1 h 30"/>
                <a:gd name="T18" fmla="*/ 8 w 15"/>
                <a:gd name="T1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8" y="1"/>
                  </a:moveTo>
                  <a:cubicBezTo>
                    <a:pt x="8" y="4"/>
                    <a:pt x="8" y="4"/>
                    <a:pt x="8" y="4"/>
                  </a:cubicBezTo>
                  <a:cubicBezTo>
                    <a:pt x="8" y="4"/>
                    <a:pt x="8" y="4"/>
                    <a:pt x="8" y="4"/>
                  </a:cubicBezTo>
                  <a:cubicBezTo>
                    <a:pt x="9" y="1"/>
                    <a:pt x="12" y="0"/>
                    <a:pt x="15" y="0"/>
                  </a:cubicBezTo>
                  <a:cubicBezTo>
                    <a:pt x="15" y="7"/>
                    <a:pt x="15" y="7"/>
                    <a:pt x="15" y="7"/>
                  </a:cubicBezTo>
                  <a:cubicBezTo>
                    <a:pt x="8" y="7"/>
                    <a:pt x="8" y="11"/>
                    <a:pt x="8" y="14"/>
                  </a:cubicBezTo>
                  <a:cubicBezTo>
                    <a:pt x="8" y="30"/>
                    <a:pt x="8" y="30"/>
                    <a:pt x="8" y="30"/>
                  </a:cubicBezTo>
                  <a:cubicBezTo>
                    <a:pt x="0" y="30"/>
                    <a:pt x="0" y="30"/>
                    <a:pt x="0" y="30"/>
                  </a:cubicBezTo>
                  <a:cubicBezTo>
                    <a:pt x="0" y="1"/>
                    <a:pt x="0" y="1"/>
                    <a:pt x="0" y="1"/>
                  </a:cubicBezTo>
                  <a:lnTo>
                    <a:pt x="8" y="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dirty="0"/>
            </a:p>
          </p:txBody>
        </p:sp>
      </p:gr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693DBAA-C64A-452F-A7C6-917F3AEE7D64}" type="datetime1">
              <a:rPr lang="en-US" smtClean="0"/>
              <a:pPr/>
              <a:t>10/9/14</a:t>
            </a:fld>
            <a:endParaRPr lang="en-US"/>
          </a:p>
        </p:txBody>
      </p:sp>
      <p:sp>
        <p:nvSpPr>
          <p:cNvPr id="5" name="Footer Placeholder 4"/>
          <p:cNvSpPr>
            <a:spLocks noGrp="1"/>
          </p:cNvSpPr>
          <p:nvPr>
            <p:ph type="ftr" sz="quarter" idx="11"/>
          </p:nvPr>
        </p:nvSpPr>
        <p:spPr/>
        <p:txBody>
          <a:bodyPr/>
          <a:lstStyle/>
          <a:p>
            <a:r>
              <a:rPr lang="en-US" smtClean="0"/>
              <a:t>Oracle Confidential – Internal/Restricted/Highly Restricted</a:t>
            </a:r>
            <a:endParaRPr lang="en-US"/>
          </a:p>
        </p:txBody>
      </p:sp>
      <p:sp>
        <p:nvSpPr>
          <p:cNvPr id="6" name="Slide Number Placeholder 5"/>
          <p:cNvSpPr>
            <a:spLocks noGrp="1"/>
          </p:cNvSpPr>
          <p:nvPr>
            <p:ph type="sldNum" sz="quarter" idx="12"/>
          </p:nvPr>
        </p:nvSpPr>
        <p:spPr/>
        <p:txBody>
          <a:bodyPr/>
          <a:lstStyle/>
          <a:p>
            <a:fld id="{D4EAF17A-378C-49D5-A479-C71FF9D7F1E7}" type="slidenum">
              <a:rPr lang="en-US" smtClean="0"/>
              <a:pPr/>
              <a:t>‹#›</a:t>
            </a:fld>
            <a:endParaRPr lang="en-US"/>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5663986-C883-4261-87D9-8B61BB2A8752}" type="datetime1">
              <a:rPr lang="en-US" smtClean="0"/>
              <a:pPr/>
              <a:t>10/9/14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New Template_Content 1 Line Title">
    <p:spTree>
      <p:nvGrpSpPr>
        <p:cNvPr id="1" name=""/>
        <p:cNvGrpSpPr/>
        <p:nvPr/>
      </p:nvGrpSpPr>
      <p:grpSpPr>
        <a:xfrm>
          <a:off x="0" y="0"/>
          <a:ext cx="0" cy="0"/>
          <a:chOff x="0" y="0"/>
          <a:chExt cx="0" cy="0"/>
        </a:xfrm>
      </p:grpSpPr>
      <p:grpSp>
        <p:nvGrpSpPr>
          <p:cNvPr id="5" name="Border"/>
          <p:cNvGrpSpPr>
            <a:grpSpLocks/>
          </p:cNvGrpSpPr>
          <p:nvPr/>
        </p:nvGrpSpPr>
        <p:grpSpPr bwMode="auto">
          <a:xfrm>
            <a:off x="0" y="0"/>
            <a:ext cx="12188825" cy="6858000"/>
            <a:chOff x="-287" y="0"/>
            <a:chExt cx="12189399" cy="6858000"/>
          </a:xfrm>
        </p:grpSpPr>
        <p:sp>
          <p:nvSpPr>
            <p:cNvPr id="8" name="Rectangle 7"/>
            <p:cNvSpPr/>
            <p:nvPr/>
          </p:nvSpPr>
          <p:spPr bwMode="gray">
            <a:xfrm>
              <a:off x="-287" y="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800">
                <a:solidFill>
                  <a:srgbClr val="FFFFFF"/>
                </a:solidFill>
                <a:latin typeface="Calibri" charset="0"/>
                <a:ea typeface="ＭＳ Ｐゴシック" charset="0"/>
                <a:cs typeface="ＭＳ Ｐゴシック" charset="0"/>
              </a:endParaRPr>
            </a:p>
          </p:txBody>
        </p:sp>
        <p:sp>
          <p:nvSpPr>
            <p:cNvPr id="9" name="Rectangle 8"/>
            <p:cNvSpPr/>
            <p:nvPr/>
          </p:nvSpPr>
          <p:spPr bwMode="gray">
            <a:xfrm>
              <a:off x="11995428" y="6350"/>
              <a:ext cx="193684" cy="68516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800">
                <a:solidFill>
                  <a:srgbClr val="FFFFFF"/>
                </a:solidFill>
                <a:latin typeface="Calibri" charset="0"/>
                <a:ea typeface="ＭＳ Ｐゴシック" charset="0"/>
                <a:cs typeface="ＭＳ Ｐゴシック" charset="0"/>
              </a:endParaRPr>
            </a:p>
          </p:txBody>
        </p:sp>
        <p:sp>
          <p:nvSpPr>
            <p:cNvPr id="10" name="Rectangle 9"/>
            <p:cNvSpPr/>
            <p:nvPr/>
          </p:nvSpPr>
          <p:spPr bwMode="gray">
            <a:xfrm>
              <a:off x="-287" y="6400800"/>
              <a:ext cx="12189399"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800">
                <a:solidFill>
                  <a:srgbClr val="FFFFFF"/>
                </a:solidFill>
                <a:latin typeface="Calibri" charset="0"/>
                <a:ea typeface="ＭＳ Ｐゴシック" charset="0"/>
                <a:cs typeface="ＭＳ Ｐゴシック" charset="0"/>
              </a:endParaRPr>
            </a:p>
          </p:txBody>
        </p:sp>
        <p:sp>
          <p:nvSpPr>
            <p:cNvPr id="11" name="Rectangle 10"/>
            <p:cNvSpPr/>
            <p:nvPr/>
          </p:nvSpPr>
          <p:spPr bwMode="gray">
            <a:xfrm>
              <a:off x="-287" y="0"/>
              <a:ext cx="12189399" cy="19208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800">
                <a:solidFill>
                  <a:srgbClr val="FFFFFF"/>
                </a:solidFill>
                <a:latin typeface="Calibri" charset="0"/>
                <a:ea typeface="ＭＳ Ｐゴシック" charset="0"/>
                <a:cs typeface="ＭＳ Ｐゴシック" charset="0"/>
              </a:endParaRPr>
            </a:p>
          </p:txBody>
        </p:sp>
      </p:grpSp>
      <p:pic>
        <p:nvPicPr>
          <p:cNvPr id="12" name="Oracle red badge logo" descr="Oracle logo in white on red staging background"/>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ltGray">
          <a:xfrm>
            <a:off x="531813" y="6264275"/>
            <a:ext cx="16224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4"/>
          <p:cNvSpPr txBox="1">
            <a:spLocks noChangeArrowheads="1"/>
          </p:cNvSpPr>
          <p:nvPr/>
        </p:nvSpPr>
        <p:spPr bwMode="auto">
          <a:xfrm>
            <a:off x="5989638" y="6556375"/>
            <a:ext cx="2787650" cy="182563"/>
          </a:xfrm>
          <a:prstGeom prst="rect">
            <a:avLst/>
          </a:prstGeom>
          <a:noFill/>
          <a:ln>
            <a:noFill/>
          </a:ln>
          <a:extLst/>
        </p:spPr>
        <p:txBody>
          <a:bodyPr wrap="none" lIns="0" tIns="0" rIns="0" bIns="0" anchor="ctr"/>
          <a:lstStyle>
            <a:lvl1pPr eaLnBrk="0" hangingPunct="0">
              <a:defRPr sz="2400">
                <a:solidFill>
                  <a:schemeClr val="tx1"/>
                </a:solidFill>
                <a:latin typeface="Calibri" charset="0"/>
                <a:ea typeface="ＭＳ Ｐゴシック" charset="0"/>
                <a:cs typeface="ＭＳ Ｐゴシック" charset="0"/>
              </a:defRPr>
            </a:lvl1pPr>
            <a:lvl2pPr marL="37931725" indent="-37474525" eaLnBrk="0" hangingPunct="0">
              <a:defRPr sz="2400">
                <a:solidFill>
                  <a:schemeClr val="tx1"/>
                </a:solidFill>
                <a:latin typeface="Calibri" charset="0"/>
                <a:ea typeface="ＭＳ Ｐゴシック" charset="0"/>
              </a:defRPr>
            </a:lvl2pPr>
            <a:lvl3pPr eaLnBrk="0" hangingPunct="0">
              <a:defRPr sz="2400">
                <a:solidFill>
                  <a:schemeClr val="tx1"/>
                </a:solidFill>
                <a:latin typeface="Calibri" charset="0"/>
                <a:ea typeface="ＭＳ Ｐゴシック" charset="0"/>
              </a:defRPr>
            </a:lvl3pPr>
            <a:lvl4pPr eaLnBrk="0" hangingPunct="0">
              <a:defRPr sz="2400">
                <a:solidFill>
                  <a:schemeClr val="tx1"/>
                </a:solidFill>
                <a:latin typeface="Calibri" charset="0"/>
                <a:ea typeface="ＭＳ Ｐゴシック" charset="0"/>
              </a:defRPr>
            </a:lvl4pPr>
            <a:lvl5pPr eaLnBrk="0" hangingPunct="0">
              <a:defRPr sz="2400">
                <a:solidFill>
                  <a:schemeClr val="tx1"/>
                </a:solidFill>
                <a:latin typeface="Calibri" charset="0"/>
                <a:ea typeface="ＭＳ Ｐゴシック" charset="0"/>
              </a:defRPr>
            </a:lvl5pPr>
            <a:lvl6pPr marL="457200" eaLnBrk="0" fontAlgn="base" hangingPunct="0">
              <a:spcBef>
                <a:spcPct val="0"/>
              </a:spcBef>
              <a:spcAft>
                <a:spcPct val="0"/>
              </a:spcAft>
              <a:defRPr sz="2400">
                <a:solidFill>
                  <a:schemeClr val="tx1"/>
                </a:solidFill>
                <a:latin typeface="Calibri" charset="0"/>
                <a:ea typeface="ＭＳ Ｐゴシック" charset="0"/>
              </a:defRPr>
            </a:lvl6pPr>
            <a:lvl7pPr marL="914400" eaLnBrk="0" fontAlgn="base" hangingPunct="0">
              <a:spcBef>
                <a:spcPct val="0"/>
              </a:spcBef>
              <a:spcAft>
                <a:spcPct val="0"/>
              </a:spcAft>
              <a:defRPr sz="2400">
                <a:solidFill>
                  <a:schemeClr val="tx1"/>
                </a:solidFill>
                <a:latin typeface="Calibri" charset="0"/>
                <a:ea typeface="ＭＳ Ｐゴシック" charset="0"/>
              </a:defRPr>
            </a:lvl7pPr>
            <a:lvl8pPr marL="1371600" eaLnBrk="0" fontAlgn="base" hangingPunct="0">
              <a:spcBef>
                <a:spcPct val="0"/>
              </a:spcBef>
              <a:spcAft>
                <a:spcPct val="0"/>
              </a:spcAft>
              <a:defRPr sz="2400">
                <a:solidFill>
                  <a:schemeClr val="tx1"/>
                </a:solidFill>
                <a:latin typeface="Calibri" charset="0"/>
                <a:ea typeface="ＭＳ Ｐゴシック" charset="0"/>
              </a:defRPr>
            </a:lvl8pPr>
            <a:lvl9pPr marL="1828800" eaLnBrk="0" fontAlgn="base" hangingPunct="0">
              <a:spcBef>
                <a:spcPct val="0"/>
              </a:spcBef>
              <a:spcAft>
                <a:spcPct val="0"/>
              </a:spcAft>
              <a:defRPr sz="2400">
                <a:solidFill>
                  <a:schemeClr val="tx1"/>
                </a:solidFill>
                <a:latin typeface="Calibri" charset="0"/>
                <a:ea typeface="ＭＳ Ｐゴシック" charset="0"/>
              </a:defRPr>
            </a:lvl9pPr>
          </a:lstStyle>
          <a:p>
            <a:pPr defTabSz="914400" eaLnBrk="1" hangingPunct="1">
              <a:defRPr/>
            </a:pPr>
            <a:r>
              <a:rPr lang="en-US" sz="800" smtClean="0">
                <a:solidFill>
                  <a:srgbClr val="9F9F9F"/>
                </a:solidFill>
              </a:rPr>
              <a:t>Copyright © 2014 Oracle and/or its affiliates. All rights reserved.  |</a:t>
            </a:r>
          </a:p>
        </p:txBody>
      </p:sp>
      <p:sp>
        <p:nvSpPr>
          <p:cNvPr id="2" name="Title 1"/>
          <p:cNvSpPr>
            <a:spLocks noGrp="1"/>
          </p:cNvSpPr>
          <p:nvPr>
            <p:ph type="title"/>
          </p:nvPr>
        </p:nvSpPr>
        <p:spPr>
          <a:xfrm>
            <a:off x="1072183" y="327391"/>
            <a:ext cx="10969924" cy="541860"/>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1072183" y="2029474"/>
            <a:ext cx="10969943" cy="408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1072183" y="864291"/>
            <a:ext cx="10969943" cy="406400"/>
          </a:xfrm>
        </p:spPr>
        <p:txBody>
          <a:bodyPr>
            <a:noAutofit/>
          </a:bodyPr>
          <a:lstStyle>
            <a:lvl1pPr marL="0" indent="0">
              <a:spcAft>
                <a:spcPts val="0"/>
              </a:spcAft>
              <a:buFontTx/>
              <a:buNone/>
              <a:defRPr sz="2700">
                <a:solidFill>
                  <a:schemeClr val="accent1"/>
                </a:solidFill>
              </a:defRPr>
            </a:lvl1pPr>
            <a:lvl2pPr marL="607862" indent="0">
              <a:buFontTx/>
              <a:buNone/>
              <a:defRPr/>
            </a:lvl2pPr>
            <a:lvl3pPr marL="1215722" indent="0">
              <a:buFontTx/>
              <a:buNone/>
              <a:defRPr/>
            </a:lvl3pPr>
            <a:lvl4pPr marL="1823581" indent="0">
              <a:buFontTx/>
              <a:buNone/>
              <a:defRPr/>
            </a:lvl4pPr>
            <a:lvl5pPr marL="2431441" indent="0">
              <a:buFontTx/>
              <a:buNone/>
              <a:defRPr/>
            </a:lvl5pPr>
          </a:lstStyle>
          <a:p>
            <a:pPr lvl="0"/>
            <a:r>
              <a:rPr lang="en-US" smtClean="0"/>
              <a:t>Click to edit Master text styles</a:t>
            </a:r>
          </a:p>
        </p:txBody>
      </p:sp>
    </p:spTree>
    <p:extLst>
      <p:ext uri="{BB962C8B-B14F-4D97-AF65-F5344CB8AC3E}">
        <p14:creationId xmlns:p14="http://schemas.microsoft.com/office/powerpoint/2010/main" val="2916418266"/>
      </p:ext>
    </p:extLst>
  </p:cSld>
  <p:clrMapOvr>
    <a:masterClrMapping/>
  </p:clrMapOvr>
  <p:transition xmlns:p14="http://schemas.microsoft.com/office/powerpoint/2010/mai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9A69A508-E79F-450C-8924-CDDBAA6861B2}" type="datetime1">
              <a:rPr lang="en-US" smtClean="0"/>
              <a:pPr/>
              <a:t>10/9/14</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Oracle Confidential –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sz="850" dirty="0" smtClean="0">
                <a:solidFill>
                  <a:schemeClr val="tx1"/>
                </a:solidFill>
              </a:rPr>
              <a:t>2014</a:t>
            </a:r>
            <a:r>
              <a:rPr lang="en-US" sz="850" dirty="0" smtClean="0">
                <a:solidFill>
                  <a:schemeClr val="tx1"/>
                </a:solidFill>
              </a:rPr>
              <a:t>,</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a:xfrm>
            <a:off x="184150" y="6559554"/>
            <a:ext cx="8726488" cy="188913"/>
          </a:xfrm>
        </p:spPr>
        <p:txBody>
          <a:bodyPr lIns="91424" tIns="45713" rIns="91424" bIns="45713"/>
          <a:lstStyle>
            <a:lvl1pPr>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4251849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C19A3DE9-C829-4D0D-9062-A0847F7D8C38}" type="datetime1">
              <a:rPr lang="en-US" smtClean="0"/>
              <a:pPr/>
              <a:t>10/9/14</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Oracle Confidential –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pic>
        <p:nvPicPr>
          <p:cNvPr id="14" name="Picture 13"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sz="850" dirty="0" smtClean="0">
                <a:solidFill>
                  <a:schemeClr val="tx1"/>
                </a:solidFill>
              </a:rPr>
              <a:t>2014</a:t>
            </a:r>
            <a:r>
              <a:rPr lang="en-US" sz="850" dirty="0" smtClean="0">
                <a:solidFill>
                  <a:schemeClr val="tx1"/>
                </a:solidFill>
              </a:rPr>
              <a:t>,</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E0DDA1D3-C2D9-492B-84FF-BFCB900E9360}" type="datetime1">
              <a:rPr lang="en-US" smtClean="0"/>
              <a:pPr/>
              <a:t>10/9/14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BF436D5-DD06-4434-89A1-236B8394B51C}" type="datetime1">
              <a:rPr lang="en-US" smtClean="0"/>
              <a:pPr/>
              <a:t>10/9/14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DEBA458C-FEC5-4A04-8F35-82F74C606101}" type="datetime1">
              <a:rPr lang="en-US" smtClean="0"/>
              <a:pPr/>
              <a:t>10/9/14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6D9DCB-BDF9-4759-B780-019B156DEE00}" type="datetime1">
              <a:rPr lang="en-US" smtClean="0"/>
              <a:pPr/>
              <a:t>10/9/14</a:t>
            </a:fld>
            <a:endParaRPr dirty="0"/>
          </a:p>
        </p:txBody>
      </p:sp>
      <p:sp>
        <p:nvSpPr>
          <p:cNvPr id="5" name="Footer Placeholder 4"/>
          <p:cNvSpPr>
            <a:spLocks noGrp="1"/>
          </p:cNvSpPr>
          <p:nvPr>
            <p:ph type="ftr" sz="quarter" idx="11"/>
          </p:nvPr>
        </p:nvSpPr>
        <p:spPr/>
        <p:txBody>
          <a:bodyPr/>
          <a:lstStyle/>
          <a:p>
            <a:r>
              <a:rPr dirty="0"/>
              <a:t>Oracle Confidential – Internal/Restricted/Highly Restricted</a:t>
            </a:r>
          </a:p>
        </p:txBody>
      </p:sp>
      <p:sp>
        <p:nvSpPr>
          <p:cNvPr id="6" name="Slide Number Placeholder 5"/>
          <p:cNvSpPr>
            <a:spLocks noGrp="1"/>
          </p:cNvSpPr>
          <p:nvPr>
            <p:ph type="sldNum" sz="quarter" idx="12"/>
          </p:nvPr>
        </p:nvSpPr>
        <p:spPr/>
        <p:txBody>
          <a:bodyPr/>
          <a:lstStyle/>
          <a:p>
            <a:fld id="{C51EAA63-D034-42AE-91FA-B13B9518C7BE}" type="slidenum">
              <a:rPr/>
              <a:pPr/>
              <a:t>‹#›</a:t>
            </a:fld>
            <a:endParaRPr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theme" Target="../theme/theme1.xml"/><Relationship Id="rId4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D8DDA72-11B9-4FD1-AEDE-1ECFA79EB41F}" type="datetime1">
              <a:rPr lang="en-US" smtClean="0"/>
              <a:pPr/>
              <a:t>10/9/14</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Oracle Confidential –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sz="850" dirty="0" smtClean="0">
                <a:solidFill>
                  <a:schemeClr val="tx1"/>
                </a:solidFill>
              </a:rPr>
              <a:t>2014</a:t>
            </a:r>
            <a:r>
              <a:rPr lang="en-US" sz="850" dirty="0" smtClean="0">
                <a:solidFill>
                  <a:schemeClr val="tx1"/>
                </a:solidFill>
              </a:rPr>
              <a:t>,</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9" name="Picture 18" descr="Oracle logo in white on red staging background"/>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bwMode="ltGray">
          <a:xfrm>
            <a:off x="531813" y="6279444"/>
            <a:ext cx="1556692" cy="578555"/>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2" r:id="rId3"/>
    <p:sldLayoutId id="2147483664" r:id="rId4"/>
    <p:sldLayoutId id="2147483689" r:id="rId5"/>
    <p:sldLayoutId id="2147483650" r:id="rId6"/>
    <p:sldLayoutId id="2147483663" r:id="rId7"/>
    <p:sldLayoutId id="2147483686" r:id="rId8"/>
    <p:sldLayoutId id="2147483651" r:id="rId9"/>
    <p:sldLayoutId id="2147483665" r:id="rId10"/>
    <p:sldLayoutId id="2147483669" r:id="rId11"/>
    <p:sldLayoutId id="2147483692" r:id="rId12"/>
    <p:sldLayoutId id="2147483683" r:id="rId13"/>
    <p:sldLayoutId id="2147483670" r:id="rId14"/>
    <p:sldLayoutId id="2147483652" r:id="rId15"/>
    <p:sldLayoutId id="2147483671" r:id="rId16"/>
    <p:sldLayoutId id="2147483672" r:id="rId17"/>
    <p:sldLayoutId id="2147483679" r:id="rId18"/>
    <p:sldLayoutId id="2147483685" r:id="rId19"/>
    <p:sldLayoutId id="2147483688" r:id="rId20"/>
    <p:sldLayoutId id="2147483654" r:id="rId21"/>
    <p:sldLayoutId id="2147483666" r:id="rId22"/>
    <p:sldLayoutId id="2147483655" r:id="rId23"/>
    <p:sldLayoutId id="2147483656" r:id="rId24"/>
    <p:sldLayoutId id="2147483657" r:id="rId25"/>
    <p:sldLayoutId id="2147483673" r:id="rId26"/>
    <p:sldLayoutId id="2147483674" r:id="rId27"/>
    <p:sldLayoutId id="2147483682" r:id="rId28"/>
    <p:sldLayoutId id="2147483684" r:id="rId29"/>
    <p:sldLayoutId id="2147483690" r:id="rId30"/>
    <p:sldLayoutId id="2147483691" r:id="rId31"/>
    <p:sldLayoutId id="2147483668" r:id="rId32"/>
    <p:sldLayoutId id="2147483675" r:id="rId33"/>
    <p:sldLayoutId id="2147483676" r:id="rId34"/>
    <p:sldLayoutId id="2147483667" r:id="rId35"/>
    <p:sldLayoutId id="2147483661" r:id="rId36"/>
    <p:sldLayoutId id="2147483687" r:id="rId37"/>
    <p:sldLayoutId id="2147483659" r:id="rId38"/>
    <p:sldLayoutId id="2147483693" r:id="rId39"/>
    <p:sldLayoutId id="2147483694" r:id="rId4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hf sldNum="0" hdr="0" ft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image" Target="../media/image27.png"/><Relationship Id="rId12" Type="http://schemas.openxmlformats.org/officeDocument/2006/relationships/image" Target="../media/image28.png"/><Relationship Id="rId13" Type="http://schemas.openxmlformats.org/officeDocument/2006/relationships/image" Target="../media/image29.png"/><Relationship Id="rId14" Type="http://schemas.openxmlformats.org/officeDocument/2006/relationships/image" Target="../media/image30.png"/><Relationship Id="rId15" Type="http://schemas.openxmlformats.org/officeDocument/2006/relationships/image" Target="../media/image31.jpg"/><Relationship Id="rId16" Type="http://schemas.openxmlformats.org/officeDocument/2006/relationships/image" Target="../media/image32.png"/><Relationship Id="rId17" Type="http://schemas.openxmlformats.org/officeDocument/2006/relationships/image" Target="../media/image33.png"/><Relationship Id="rId18" Type="http://schemas.openxmlformats.org/officeDocument/2006/relationships/image" Target="../media/image34.png"/><Relationship Id="rId19" Type="http://schemas.openxmlformats.org/officeDocument/2006/relationships/image" Target="../media/image35.png"/><Relationship Id="rId1" Type="http://schemas.openxmlformats.org/officeDocument/2006/relationships/slideLayout" Target="../slideLayouts/slideLayout21.xml"/><Relationship Id="rId2" Type="http://schemas.openxmlformats.org/officeDocument/2006/relationships/image" Target="../media/image18.jpg"/><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 Id="rId9" Type="http://schemas.openxmlformats.org/officeDocument/2006/relationships/image" Target="../media/image25.png"/><Relationship Id="rId10"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 Id="rId3" Type="http://schemas.openxmlformats.org/officeDocument/2006/relationships/image" Target="../media/image3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pn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5" Type="http://schemas.openxmlformats.org/officeDocument/2006/relationships/image" Target="../media/image45.jpeg"/><Relationship Id="rId6" Type="http://schemas.openxmlformats.org/officeDocument/2006/relationships/image" Target="../media/image46.jpe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7.png"/><Relationship Id="rId1" Type="http://schemas.openxmlformats.org/officeDocument/2006/relationships/slideLayout" Target="../slideLayouts/slideLayout39.xml"/><Relationship Id="rId2"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41.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39.xml"/><Relationship Id="rId2" Type="http://schemas.openxmlformats.org/officeDocument/2006/relationships/image" Target="../media/image4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7.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40.xml"/><Relationship Id="rId2" Type="http://schemas.openxmlformats.org/officeDocument/2006/relationships/notesSlide" Target="../notesSlides/notesSlide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gif"/><Relationship Id="rId5" Type="http://schemas.openxmlformats.org/officeDocument/2006/relationships/image" Target="../media/image53.gif"/><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 Id="rId9" Type="http://schemas.openxmlformats.org/officeDocument/2006/relationships/image" Target="../media/image57.png"/><Relationship Id="rId10" Type="http://schemas.openxmlformats.org/officeDocument/2006/relationships/image" Target="../media/image58.png"/><Relationship Id="rId11" Type="http://schemas.openxmlformats.org/officeDocument/2006/relationships/image" Target="../media/image59.png"/><Relationship Id="rId1" Type="http://schemas.openxmlformats.org/officeDocument/2006/relationships/slideLayout" Target="../slideLayouts/slideLayout40.xml"/><Relationship Id="rId2" Type="http://schemas.openxmlformats.org/officeDocument/2006/relationships/notesSlide" Target="../notesSlides/notesSlide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6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5.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056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Picture 1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73635" y="5081154"/>
            <a:ext cx="1294065" cy="1035252"/>
          </a:xfrm>
          <a:prstGeom prst="rect">
            <a:avLst/>
          </a:prstGeom>
        </p:spPr>
      </p:pic>
      <p:sp>
        <p:nvSpPr>
          <p:cNvPr id="2" name="Title 1"/>
          <p:cNvSpPr>
            <a:spLocks noGrp="1"/>
          </p:cNvSpPr>
          <p:nvPr>
            <p:ph type="title"/>
          </p:nvPr>
        </p:nvSpPr>
        <p:spPr/>
        <p:txBody>
          <a:bodyPr/>
          <a:lstStyle/>
          <a:p>
            <a:r>
              <a:rPr lang="en-US" b="1" dirty="0" smtClean="0"/>
              <a:t>Oracle Platform-as-a-Service</a:t>
            </a:r>
            <a:endParaRPr lang="en-US" b="1" dirty="0"/>
          </a:p>
        </p:txBody>
      </p:sp>
      <p:sp>
        <p:nvSpPr>
          <p:cNvPr id="42" name="Rectangle 41"/>
          <p:cNvSpPr/>
          <p:nvPr/>
        </p:nvSpPr>
        <p:spPr>
          <a:xfrm>
            <a:off x="620906" y="4662905"/>
            <a:ext cx="11190435" cy="366889"/>
          </a:xfrm>
          <a:prstGeom prst="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IaaS API (Public or Private Cloud)</a:t>
            </a:r>
            <a:endParaRPr lang="en-US" dirty="0"/>
          </a:p>
        </p:txBody>
      </p:sp>
      <p:sp>
        <p:nvSpPr>
          <p:cNvPr id="60" name="Rectangle 59"/>
          <p:cNvSpPr/>
          <p:nvPr/>
        </p:nvSpPr>
        <p:spPr>
          <a:xfrm>
            <a:off x="620906" y="4245000"/>
            <a:ext cx="11190435" cy="366889"/>
          </a:xfrm>
          <a:prstGeom prst="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smtClean="0"/>
              <a:t>PaaS Service Manager (Public or Private Cloud)</a:t>
            </a:r>
            <a:endParaRPr lang="en-US" dirty="0"/>
          </a:p>
        </p:txBody>
      </p:sp>
      <p:grpSp>
        <p:nvGrpSpPr>
          <p:cNvPr id="63" name="Group 62"/>
          <p:cNvGrpSpPr/>
          <p:nvPr/>
        </p:nvGrpSpPr>
        <p:grpSpPr>
          <a:xfrm>
            <a:off x="2420652" y="5080188"/>
            <a:ext cx="927557" cy="927557"/>
            <a:chOff x="1725311" y="1113948"/>
            <a:chExt cx="1085134" cy="1085134"/>
          </a:xfrm>
        </p:grpSpPr>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5311" y="1113948"/>
              <a:ext cx="1085134" cy="1085134"/>
            </a:xfrm>
            <a:prstGeom prst="rect">
              <a:avLst/>
            </a:prstGeom>
          </p:spPr>
        </p:pic>
        <p:grpSp>
          <p:nvGrpSpPr>
            <p:cNvPr id="77" name="Group 76"/>
            <p:cNvGrpSpPr/>
            <p:nvPr/>
          </p:nvGrpSpPr>
          <p:grpSpPr>
            <a:xfrm>
              <a:off x="1920902" y="1461740"/>
              <a:ext cx="670064" cy="633004"/>
              <a:chOff x="1920902" y="1461740"/>
              <a:chExt cx="670064" cy="633004"/>
            </a:xfrm>
          </p:grpSpPr>
          <p:sp>
            <p:nvSpPr>
              <p:cNvPr id="78" name="Rectangle 77"/>
              <p:cNvSpPr/>
              <p:nvPr/>
            </p:nvSpPr>
            <p:spPr>
              <a:xfrm>
                <a:off x="1920902" y="1461740"/>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79" name="Rectangle 78"/>
              <p:cNvSpPr/>
              <p:nvPr/>
            </p:nvSpPr>
            <p:spPr>
              <a:xfrm>
                <a:off x="2098537" y="1461740"/>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0" name="Rectangle 79"/>
              <p:cNvSpPr/>
              <p:nvPr/>
            </p:nvSpPr>
            <p:spPr>
              <a:xfrm>
                <a:off x="2276172" y="1466518"/>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1" name="Rectangle 80"/>
              <p:cNvSpPr/>
              <p:nvPr/>
            </p:nvSpPr>
            <p:spPr>
              <a:xfrm>
                <a:off x="2453806" y="1461740"/>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2" name="Rectangle 81"/>
              <p:cNvSpPr/>
              <p:nvPr/>
            </p:nvSpPr>
            <p:spPr>
              <a:xfrm>
                <a:off x="1920902" y="1627812"/>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3" name="Rectangle 82"/>
              <p:cNvSpPr/>
              <p:nvPr/>
            </p:nvSpPr>
            <p:spPr>
              <a:xfrm>
                <a:off x="2098537" y="1627812"/>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4" name="Rectangle 83"/>
              <p:cNvSpPr/>
              <p:nvPr/>
            </p:nvSpPr>
            <p:spPr>
              <a:xfrm>
                <a:off x="2276172" y="1632590"/>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5" name="Rectangle 84"/>
              <p:cNvSpPr/>
              <p:nvPr/>
            </p:nvSpPr>
            <p:spPr>
              <a:xfrm>
                <a:off x="2453806" y="1627812"/>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6" name="Rectangle 85"/>
              <p:cNvSpPr/>
              <p:nvPr/>
            </p:nvSpPr>
            <p:spPr>
              <a:xfrm>
                <a:off x="1920902" y="1793792"/>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7" name="Rectangle 86"/>
              <p:cNvSpPr/>
              <p:nvPr/>
            </p:nvSpPr>
            <p:spPr>
              <a:xfrm>
                <a:off x="2098537" y="1793792"/>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8" name="Rectangle 87"/>
              <p:cNvSpPr/>
              <p:nvPr/>
            </p:nvSpPr>
            <p:spPr>
              <a:xfrm>
                <a:off x="2276172" y="1798570"/>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89" name="Rectangle 88"/>
              <p:cNvSpPr/>
              <p:nvPr/>
            </p:nvSpPr>
            <p:spPr>
              <a:xfrm>
                <a:off x="2453806" y="1793792"/>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90" name="Rectangle 89"/>
              <p:cNvSpPr/>
              <p:nvPr/>
            </p:nvSpPr>
            <p:spPr>
              <a:xfrm>
                <a:off x="1920902" y="1952806"/>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91" name="Rectangle 90"/>
              <p:cNvSpPr/>
              <p:nvPr/>
            </p:nvSpPr>
            <p:spPr>
              <a:xfrm>
                <a:off x="2098537" y="1952806"/>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92" name="Rectangle 91"/>
              <p:cNvSpPr/>
              <p:nvPr/>
            </p:nvSpPr>
            <p:spPr>
              <a:xfrm>
                <a:off x="2276172" y="1957584"/>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93" name="Rectangle 92"/>
              <p:cNvSpPr/>
              <p:nvPr/>
            </p:nvSpPr>
            <p:spPr>
              <a:xfrm>
                <a:off x="2453806" y="1952806"/>
                <a:ext cx="137160" cy="137160"/>
              </a:xfrm>
              <a:prstGeom prst="rect">
                <a:avLst/>
              </a:prstGeom>
              <a:solidFill>
                <a:srgbClr val="333333">
                  <a:alpha val="46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grpSp>
      </p:grpSp>
      <p:grpSp>
        <p:nvGrpSpPr>
          <p:cNvPr id="65" name="Group 64"/>
          <p:cNvGrpSpPr/>
          <p:nvPr/>
        </p:nvGrpSpPr>
        <p:grpSpPr>
          <a:xfrm>
            <a:off x="4785869" y="5080188"/>
            <a:ext cx="835250" cy="927557"/>
            <a:chOff x="3804494" y="1135693"/>
            <a:chExt cx="977145" cy="1085134"/>
          </a:xfrm>
        </p:grpSpPr>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4494" y="1135693"/>
              <a:ext cx="977145" cy="1085134"/>
            </a:xfrm>
            <a:prstGeom prst="rect">
              <a:avLst/>
            </a:prstGeom>
          </p:spPr>
        </p:pic>
        <p:sp>
          <p:nvSpPr>
            <p:cNvPr id="72" name="Oval 71"/>
            <p:cNvSpPr/>
            <p:nvPr/>
          </p:nvSpPr>
          <p:spPr>
            <a:xfrm>
              <a:off x="4001311" y="1478796"/>
              <a:ext cx="252875" cy="252875"/>
            </a:xfrm>
            <a:prstGeom prst="ellipse">
              <a:avLst/>
            </a:prstGeom>
            <a:solidFill>
              <a:schemeClr val="accent4">
                <a:alpha val="46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73" name="Oval 72"/>
            <p:cNvSpPr/>
            <p:nvPr/>
          </p:nvSpPr>
          <p:spPr>
            <a:xfrm>
              <a:off x="4346031" y="1474383"/>
              <a:ext cx="257288" cy="257288"/>
            </a:xfrm>
            <a:prstGeom prst="ellipse">
              <a:avLst/>
            </a:prstGeom>
            <a:solidFill>
              <a:schemeClr val="accent4">
                <a:alpha val="46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74" name="Oval 73"/>
            <p:cNvSpPr/>
            <p:nvPr/>
          </p:nvSpPr>
          <p:spPr>
            <a:xfrm>
              <a:off x="4001311" y="1816466"/>
              <a:ext cx="256032" cy="256032"/>
            </a:xfrm>
            <a:prstGeom prst="ellipse">
              <a:avLst/>
            </a:prstGeom>
            <a:solidFill>
              <a:schemeClr val="accent4">
                <a:alpha val="46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sp>
          <p:nvSpPr>
            <p:cNvPr id="75" name="Oval 74"/>
            <p:cNvSpPr/>
            <p:nvPr/>
          </p:nvSpPr>
          <p:spPr>
            <a:xfrm>
              <a:off x="4347287" y="1820160"/>
              <a:ext cx="256032" cy="256032"/>
            </a:xfrm>
            <a:prstGeom prst="ellipse">
              <a:avLst/>
            </a:prstGeom>
            <a:solidFill>
              <a:schemeClr val="accent4">
                <a:alpha val="46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lnSpc>
                  <a:spcPct val="90000"/>
                </a:lnSpc>
              </a:pPr>
              <a:endParaRPr lang="en-US" sz="2399" dirty="0"/>
            </a:p>
          </p:txBody>
        </p:sp>
      </p:grpSp>
      <p:sp>
        <p:nvSpPr>
          <p:cNvPr id="66" name="Rectangle 65"/>
          <p:cNvSpPr/>
          <p:nvPr/>
        </p:nvSpPr>
        <p:spPr>
          <a:xfrm>
            <a:off x="2418726" y="6002488"/>
            <a:ext cx="841098" cy="217100"/>
          </a:xfrm>
          <a:prstGeom prst="rect">
            <a:avLst/>
          </a:prstGeom>
        </p:spPr>
        <p:txBody>
          <a:bodyPr wrap="none">
            <a:spAutoFit/>
          </a:bodyPr>
          <a:lstStyle/>
          <a:p>
            <a:pPr algn="ctr"/>
            <a:r>
              <a:rPr lang="en-US" sz="1600" dirty="0"/>
              <a:t>Block Storage</a:t>
            </a:r>
          </a:p>
        </p:txBody>
      </p:sp>
      <p:sp>
        <p:nvSpPr>
          <p:cNvPr id="67" name="Rectangle 66"/>
          <p:cNvSpPr/>
          <p:nvPr/>
        </p:nvSpPr>
        <p:spPr>
          <a:xfrm>
            <a:off x="4744181" y="6002488"/>
            <a:ext cx="907914" cy="217100"/>
          </a:xfrm>
          <a:prstGeom prst="rect">
            <a:avLst/>
          </a:prstGeom>
        </p:spPr>
        <p:txBody>
          <a:bodyPr wrap="none">
            <a:spAutoFit/>
          </a:bodyPr>
          <a:lstStyle/>
          <a:p>
            <a:pPr algn="ctr"/>
            <a:r>
              <a:rPr lang="en-US" sz="1600" dirty="0"/>
              <a:t>Object Storage</a:t>
            </a:r>
          </a:p>
        </p:txBody>
      </p:sp>
      <p:sp>
        <p:nvSpPr>
          <p:cNvPr id="68" name="Rectangle 67"/>
          <p:cNvSpPr/>
          <p:nvPr/>
        </p:nvSpPr>
        <p:spPr>
          <a:xfrm>
            <a:off x="7214301" y="6002487"/>
            <a:ext cx="609402" cy="217100"/>
          </a:xfrm>
          <a:prstGeom prst="rect">
            <a:avLst/>
          </a:prstGeom>
        </p:spPr>
        <p:txBody>
          <a:bodyPr wrap="none">
            <a:spAutoFit/>
          </a:bodyPr>
          <a:lstStyle/>
          <a:p>
            <a:pPr algn="ctr"/>
            <a:r>
              <a:rPr lang="en-US" sz="1600" dirty="0" smtClean="0"/>
              <a:t>Compute</a:t>
            </a:r>
            <a:endParaRPr lang="en-US" sz="1600" dirty="0"/>
          </a:p>
        </p:txBody>
      </p:sp>
      <p:sp>
        <p:nvSpPr>
          <p:cNvPr id="69" name="Rectangle 68"/>
          <p:cNvSpPr/>
          <p:nvPr/>
        </p:nvSpPr>
        <p:spPr>
          <a:xfrm>
            <a:off x="9429599" y="5999538"/>
            <a:ext cx="582141" cy="217100"/>
          </a:xfrm>
          <a:prstGeom prst="rect">
            <a:avLst/>
          </a:prstGeom>
        </p:spPr>
        <p:txBody>
          <a:bodyPr wrap="none">
            <a:spAutoFit/>
          </a:bodyPr>
          <a:lstStyle/>
          <a:p>
            <a:pPr algn="ctr"/>
            <a:r>
              <a:rPr lang="en-US" sz="1600" dirty="0"/>
              <a:t>Network</a:t>
            </a:r>
          </a:p>
        </p:txBody>
      </p:sp>
      <p:pic>
        <p:nvPicPr>
          <p:cNvPr id="70" name="Picture 1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137873" y="5229183"/>
            <a:ext cx="778663" cy="778562"/>
          </a:xfrm>
          <a:prstGeom prst="rect">
            <a:avLst/>
          </a:prstGeom>
          <a:noFill/>
          <a:ln w="12700" cap="rnd">
            <a:noFill/>
            <a:round/>
            <a:headEnd/>
            <a:tailEnd/>
          </a:ln>
          <a:effectLst>
            <a:outerShdw dist="38099" dir="8100000" algn="ctr" rotWithShape="0">
              <a:schemeClr val="bg2">
                <a:alpha val="39999"/>
              </a:schemeClr>
            </a:outerShdw>
          </a:effectLst>
        </p:spPr>
      </p:pic>
      <p:pic>
        <p:nvPicPr>
          <p:cNvPr id="94" name="Picture 4" descr="C:\Users\rwarnick\AppData\Local\Temp\VMwareDnD\b6eeaecb\Database Tall.png"/>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017353" y="3235435"/>
            <a:ext cx="469311" cy="50018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5" name="Group 94"/>
          <p:cNvGrpSpPr/>
          <p:nvPr/>
        </p:nvGrpSpPr>
        <p:grpSpPr>
          <a:xfrm>
            <a:off x="3746302" y="3191495"/>
            <a:ext cx="700764" cy="585198"/>
            <a:chOff x="3707650" y="3326250"/>
            <a:chExt cx="920903" cy="751886"/>
          </a:xfrm>
        </p:grpSpPr>
        <p:pic>
          <p:nvPicPr>
            <p:cNvPr id="9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49058" y="3326250"/>
              <a:ext cx="579495" cy="66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 name="Picture 9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07650" y="3413328"/>
              <a:ext cx="485159" cy="446749"/>
            </a:xfrm>
            <a:prstGeom prst="rect">
              <a:avLst/>
            </a:prstGeom>
          </p:spPr>
        </p:pic>
        <p:pic>
          <p:nvPicPr>
            <p:cNvPr id="98" name="Picture 9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33432" y="3636702"/>
              <a:ext cx="677332" cy="441434"/>
            </a:xfrm>
            <a:prstGeom prst="rect">
              <a:avLst/>
            </a:prstGeom>
            <a:effectLst>
              <a:outerShdw blurRad="50800" dist="38100" dir="2700000" algn="tl" rotWithShape="0">
                <a:prstClr val="black">
                  <a:alpha val="40000"/>
                </a:prstClr>
              </a:outerShdw>
            </a:effectLst>
          </p:spPr>
        </p:pic>
      </p:grpSp>
      <p:pic>
        <p:nvPicPr>
          <p:cNvPr id="99" name="Picture 98" descr="iPad_18.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bwMode="auto">
          <a:xfrm>
            <a:off x="5971169" y="3221671"/>
            <a:ext cx="800802" cy="530261"/>
          </a:xfrm>
          <a:prstGeom prst="rect">
            <a:avLst/>
          </a:prstGeom>
          <a:effectLst/>
        </p:spPr>
      </p:pic>
      <p:pic>
        <p:nvPicPr>
          <p:cNvPr id="100" name="Picture 4"/>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2781737" y="3205173"/>
            <a:ext cx="561053" cy="56097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1" name="Picture 10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73852" y="3252226"/>
            <a:ext cx="614928" cy="465718"/>
          </a:xfrm>
          <a:prstGeom prst="rect">
            <a:avLst/>
          </a:prstGeom>
        </p:spPr>
      </p:pic>
      <p:pic>
        <p:nvPicPr>
          <p:cNvPr id="102" name="Picture 10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279988" y="3236236"/>
            <a:ext cx="634016" cy="498582"/>
          </a:xfrm>
          <a:prstGeom prst="rect">
            <a:avLst/>
          </a:prstGeom>
        </p:spPr>
      </p:pic>
      <p:pic>
        <p:nvPicPr>
          <p:cNvPr id="103" name="Picture 10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999958" y="3129151"/>
            <a:ext cx="377472" cy="658381"/>
          </a:xfrm>
          <a:prstGeom prst="rect">
            <a:avLst/>
          </a:prstGeom>
        </p:spPr>
      </p:pic>
      <p:pic>
        <p:nvPicPr>
          <p:cNvPr id="104" name="Picture 103" descr="images 2.jp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41141" y="3216936"/>
            <a:ext cx="826924" cy="534996"/>
          </a:xfrm>
          <a:prstGeom prst="rect">
            <a:avLst/>
          </a:prstGeom>
        </p:spPr>
      </p:pic>
      <p:sp>
        <p:nvSpPr>
          <p:cNvPr id="105" name="Rectangle 104"/>
          <p:cNvSpPr/>
          <p:nvPr/>
        </p:nvSpPr>
        <p:spPr>
          <a:xfrm>
            <a:off x="875946" y="3823513"/>
            <a:ext cx="752125" cy="265438"/>
          </a:xfrm>
          <a:prstGeom prst="rect">
            <a:avLst/>
          </a:prstGeom>
        </p:spPr>
        <p:txBody>
          <a:bodyPr wrap="none">
            <a:spAutoFit/>
          </a:bodyPr>
          <a:lstStyle/>
          <a:p>
            <a:pPr algn="ctr"/>
            <a:r>
              <a:rPr lang="en-US" sz="1600" dirty="0"/>
              <a:t>Database</a:t>
            </a:r>
          </a:p>
        </p:txBody>
      </p:sp>
      <p:sp>
        <p:nvSpPr>
          <p:cNvPr id="106" name="Rectangle 105"/>
          <p:cNvSpPr/>
          <p:nvPr/>
        </p:nvSpPr>
        <p:spPr>
          <a:xfrm>
            <a:off x="1934484" y="3823513"/>
            <a:ext cx="417511" cy="265437"/>
          </a:xfrm>
          <a:prstGeom prst="rect">
            <a:avLst/>
          </a:prstGeom>
        </p:spPr>
        <p:txBody>
          <a:bodyPr wrap="none">
            <a:spAutoFit/>
          </a:bodyPr>
          <a:lstStyle/>
          <a:p>
            <a:pPr algn="ctr"/>
            <a:r>
              <a:rPr lang="en-US" sz="1600" dirty="0"/>
              <a:t>Java</a:t>
            </a:r>
          </a:p>
        </p:txBody>
      </p:sp>
      <p:sp>
        <p:nvSpPr>
          <p:cNvPr id="107" name="Rectangle 106"/>
          <p:cNvSpPr/>
          <p:nvPr/>
        </p:nvSpPr>
        <p:spPr>
          <a:xfrm>
            <a:off x="2647235" y="3823513"/>
            <a:ext cx="818583" cy="265437"/>
          </a:xfrm>
          <a:prstGeom prst="rect">
            <a:avLst/>
          </a:prstGeom>
        </p:spPr>
        <p:txBody>
          <a:bodyPr wrap="none">
            <a:spAutoFit/>
          </a:bodyPr>
          <a:lstStyle/>
          <a:p>
            <a:pPr algn="ctr"/>
            <a:r>
              <a:rPr lang="en-US" sz="1600" dirty="0"/>
              <a:t>Developer</a:t>
            </a:r>
          </a:p>
        </p:txBody>
      </p:sp>
      <p:sp>
        <p:nvSpPr>
          <p:cNvPr id="108" name="Rectangle 107"/>
          <p:cNvSpPr/>
          <p:nvPr/>
        </p:nvSpPr>
        <p:spPr>
          <a:xfrm>
            <a:off x="3797337" y="3823513"/>
            <a:ext cx="604776" cy="265437"/>
          </a:xfrm>
          <a:prstGeom prst="rect">
            <a:avLst/>
          </a:prstGeom>
        </p:spPr>
        <p:txBody>
          <a:bodyPr wrap="none">
            <a:spAutoFit/>
          </a:bodyPr>
          <a:lstStyle/>
          <a:p>
            <a:pPr algn="ctr"/>
            <a:r>
              <a:rPr lang="en-US" sz="1600" dirty="0"/>
              <a:t>Mobile</a:t>
            </a:r>
          </a:p>
        </p:txBody>
      </p:sp>
      <p:sp>
        <p:nvSpPr>
          <p:cNvPr id="109" name="Rectangle 108"/>
          <p:cNvSpPr/>
          <p:nvPr/>
        </p:nvSpPr>
        <p:spPr>
          <a:xfrm>
            <a:off x="4692876" y="3823513"/>
            <a:ext cx="889821" cy="265437"/>
          </a:xfrm>
          <a:prstGeom prst="rect">
            <a:avLst/>
          </a:prstGeom>
        </p:spPr>
        <p:txBody>
          <a:bodyPr wrap="none">
            <a:spAutoFit/>
          </a:bodyPr>
          <a:lstStyle/>
          <a:p>
            <a:pPr algn="ctr"/>
            <a:r>
              <a:rPr lang="en-US" sz="1600" dirty="0"/>
              <a:t>Documents</a:t>
            </a:r>
          </a:p>
        </p:txBody>
      </p:sp>
      <p:sp>
        <p:nvSpPr>
          <p:cNvPr id="110" name="Rectangle 109"/>
          <p:cNvSpPr/>
          <p:nvPr/>
        </p:nvSpPr>
        <p:spPr>
          <a:xfrm>
            <a:off x="5592916" y="3823513"/>
            <a:ext cx="1559162" cy="338554"/>
          </a:xfrm>
          <a:prstGeom prst="rect">
            <a:avLst/>
          </a:prstGeom>
        </p:spPr>
        <p:txBody>
          <a:bodyPr wrap="square">
            <a:spAutoFit/>
          </a:bodyPr>
          <a:lstStyle/>
          <a:p>
            <a:pPr algn="ctr"/>
            <a:r>
              <a:rPr lang="en-US" sz="1600" dirty="0"/>
              <a:t>Social Network</a:t>
            </a:r>
          </a:p>
        </p:txBody>
      </p:sp>
      <p:sp>
        <p:nvSpPr>
          <p:cNvPr id="111" name="Rectangle 110"/>
          <p:cNvSpPr/>
          <p:nvPr/>
        </p:nvSpPr>
        <p:spPr>
          <a:xfrm>
            <a:off x="7146141" y="3823513"/>
            <a:ext cx="684256" cy="265438"/>
          </a:xfrm>
          <a:prstGeom prst="rect">
            <a:avLst/>
          </a:prstGeom>
        </p:spPr>
        <p:txBody>
          <a:bodyPr wrap="none">
            <a:spAutoFit/>
          </a:bodyPr>
          <a:lstStyle/>
          <a:p>
            <a:pPr algn="ctr"/>
            <a:r>
              <a:rPr lang="en-US" sz="1600" dirty="0"/>
              <a:t>Big Data</a:t>
            </a:r>
          </a:p>
        </p:txBody>
      </p:sp>
      <p:sp>
        <p:nvSpPr>
          <p:cNvPr id="112" name="Rectangle 111"/>
          <p:cNvSpPr/>
          <p:nvPr/>
        </p:nvSpPr>
        <p:spPr>
          <a:xfrm>
            <a:off x="8403511" y="3823513"/>
            <a:ext cx="272978" cy="265438"/>
          </a:xfrm>
          <a:prstGeom prst="rect">
            <a:avLst/>
          </a:prstGeom>
        </p:spPr>
        <p:txBody>
          <a:bodyPr wrap="none">
            <a:spAutoFit/>
          </a:bodyPr>
          <a:lstStyle/>
          <a:p>
            <a:pPr algn="ctr"/>
            <a:r>
              <a:rPr lang="en-US" sz="1600" dirty="0"/>
              <a:t>BI</a:t>
            </a:r>
          </a:p>
        </p:txBody>
      </p:sp>
      <p:sp>
        <p:nvSpPr>
          <p:cNvPr id="113" name="Rectangle 112"/>
          <p:cNvSpPr/>
          <p:nvPr/>
        </p:nvSpPr>
        <p:spPr>
          <a:xfrm>
            <a:off x="9370644" y="3823513"/>
            <a:ext cx="452703" cy="265438"/>
          </a:xfrm>
          <a:prstGeom prst="rect">
            <a:avLst/>
          </a:prstGeom>
        </p:spPr>
        <p:txBody>
          <a:bodyPr wrap="none">
            <a:spAutoFit/>
          </a:bodyPr>
          <a:lstStyle/>
          <a:p>
            <a:pPr algn="ctr"/>
            <a:r>
              <a:rPr lang="en-US" sz="1600" dirty="0"/>
              <a:t>BPM</a:t>
            </a:r>
          </a:p>
        </p:txBody>
      </p:sp>
      <p:sp>
        <p:nvSpPr>
          <p:cNvPr id="114" name="Rectangle 113"/>
          <p:cNvSpPr/>
          <p:nvPr/>
        </p:nvSpPr>
        <p:spPr>
          <a:xfrm>
            <a:off x="10428472" y="3823513"/>
            <a:ext cx="864432" cy="265438"/>
          </a:xfrm>
          <a:prstGeom prst="rect">
            <a:avLst/>
          </a:prstGeom>
        </p:spPr>
        <p:txBody>
          <a:bodyPr wrap="none">
            <a:spAutoFit/>
          </a:bodyPr>
          <a:lstStyle/>
          <a:p>
            <a:pPr algn="ctr"/>
            <a:r>
              <a:rPr lang="en-US" sz="1600" dirty="0"/>
              <a:t>Integration</a:t>
            </a:r>
          </a:p>
        </p:txBody>
      </p:sp>
      <p:pic>
        <p:nvPicPr>
          <p:cNvPr id="115" name="Picture 114"/>
          <p:cNvPicPr>
            <a:picLocks noChangeAspect="1"/>
          </p:cNvPicPr>
          <p:nvPr/>
        </p:nvPicPr>
        <p:blipFill>
          <a:blip r:embed="rId16"/>
          <a:stretch>
            <a:fillRect/>
          </a:stretch>
        </p:blipFill>
        <p:spPr>
          <a:xfrm>
            <a:off x="4721068" y="3240799"/>
            <a:ext cx="833434" cy="494019"/>
          </a:xfrm>
          <a:prstGeom prst="rect">
            <a:avLst/>
          </a:prstGeom>
        </p:spPr>
      </p:pic>
      <p:pic>
        <p:nvPicPr>
          <p:cNvPr id="116" name="Picture 11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334879" y="3235435"/>
            <a:ext cx="1051619" cy="569522"/>
          </a:xfrm>
          <a:prstGeom prst="rect">
            <a:avLst/>
          </a:prstGeom>
        </p:spPr>
      </p:pic>
      <p:pic>
        <p:nvPicPr>
          <p:cNvPr id="125" name="Picture 124"/>
          <p:cNvPicPr>
            <a:picLocks noChangeAspect="1"/>
          </p:cNvPicPr>
          <p:nvPr/>
        </p:nvPicPr>
        <p:blipFill rotWithShape="1">
          <a:blip r:embed="rId18" cstate="print">
            <a:extLst>
              <a:ext uri="{28A0092B-C50C-407E-A947-70E740481C1C}">
                <a14:useLocalDpi xmlns:a14="http://schemas.microsoft.com/office/drawing/2010/main" val="0"/>
              </a:ext>
            </a:extLst>
          </a:blip>
          <a:srcRect l="4340" r="1"/>
          <a:stretch/>
        </p:blipFill>
        <p:spPr>
          <a:xfrm>
            <a:off x="919439" y="1781945"/>
            <a:ext cx="1284134" cy="947579"/>
          </a:xfrm>
          <a:prstGeom prst="rect">
            <a:avLst/>
          </a:prstGeom>
        </p:spPr>
      </p:pic>
      <p:sp>
        <p:nvSpPr>
          <p:cNvPr id="126" name="Rectangle 125"/>
          <p:cNvSpPr/>
          <p:nvPr/>
        </p:nvSpPr>
        <p:spPr>
          <a:xfrm>
            <a:off x="1179280" y="1971295"/>
            <a:ext cx="750526" cy="590931"/>
          </a:xfrm>
          <a:prstGeom prst="rect">
            <a:avLst/>
          </a:prstGeom>
        </p:spPr>
        <p:txBody>
          <a:bodyPr wrap="none">
            <a:spAutoFit/>
          </a:bodyPr>
          <a:lstStyle/>
          <a:p>
            <a:pPr algn="ctr" defTabSz="685862" fontAlgn="base">
              <a:lnSpc>
                <a:spcPct val="90000"/>
              </a:lnSpc>
              <a:spcBef>
                <a:spcPct val="0"/>
              </a:spcBef>
              <a:spcAft>
                <a:spcPct val="0"/>
              </a:spcAft>
              <a:defRPr/>
            </a:pPr>
            <a:r>
              <a:rPr lang="en-US" dirty="0" smtClean="0">
                <a:solidFill>
                  <a:srgbClr val="5F5F5F"/>
                </a:solidFill>
                <a:ea typeface="ＭＳ Ｐゴシック" charset="0"/>
                <a:cs typeface="ＭＳ Ｐゴシック" charset="0"/>
              </a:rPr>
              <a:t>Public</a:t>
            </a:r>
            <a:br>
              <a:rPr lang="en-US" dirty="0" smtClean="0">
                <a:solidFill>
                  <a:srgbClr val="5F5F5F"/>
                </a:solidFill>
                <a:ea typeface="ＭＳ Ｐゴシック" charset="0"/>
                <a:cs typeface="ＭＳ Ｐゴシック" charset="0"/>
              </a:rPr>
            </a:br>
            <a:r>
              <a:rPr lang="en-US" dirty="0" smtClean="0">
                <a:solidFill>
                  <a:srgbClr val="5F5F5F"/>
                </a:solidFill>
                <a:ea typeface="ＭＳ Ｐゴシック" charset="0"/>
                <a:cs typeface="ＭＳ Ｐゴシック" charset="0"/>
              </a:rPr>
              <a:t>Cloud</a:t>
            </a:r>
            <a:endParaRPr lang="en-US" dirty="0">
              <a:solidFill>
                <a:srgbClr val="5F5F5F"/>
              </a:solidFill>
              <a:ea typeface="ＭＳ Ｐゴシック" charset="0"/>
              <a:cs typeface="ＭＳ Ｐゴシック" charset="0"/>
            </a:endParaRPr>
          </a:p>
        </p:txBody>
      </p:sp>
      <p:grpSp>
        <p:nvGrpSpPr>
          <p:cNvPr id="120" name="Group 119"/>
          <p:cNvGrpSpPr/>
          <p:nvPr/>
        </p:nvGrpSpPr>
        <p:grpSpPr>
          <a:xfrm>
            <a:off x="6199235" y="1765428"/>
            <a:ext cx="1287202" cy="947579"/>
            <a:chOff x="6661067" y="1765428"/>
            <a:chExt cx="1287202" cy="947579"/>
          </a:xfrm>
        </p:grpSpPr>
        <p:pic>
          <p:nvPicPr>
            <p:cNvPr id="121" name="Picture 120"/>
            <p:cNvPicPr>
              <a:picLocks noChangeAspect="1"/>
            </p:cNvPicPr>
            <p:nvPr/>
          </p:nvPicPr>
          <p:blipFill rotWithShape="1">
            <a:blip r:embed="rId18" cstate="print">
              <a:extLst>
                <a:ext uri="{28A0092B-C50C-407E-A947-70E740481C1C}">
                  <a14:useLocalDpi xmlns:a14="http://schemas.microsoft.com/office/drawing/2010/main" val="0"/>
                </a:ext>
              </a:extLst>
            </a:blip>
            <a:srcRect l="4340" r="1"/>
            <a:stretch/>
          </p:blipFill>
          <p:spPr>
            <a:xfrm>
              <a:off x="6661067" y="1765428"/>
              <a:ext cx="1287202" cy="947579"/>
            </a:xfrm>
            <a:prstGeom prst="rect">
              <a:avLst/>
            </a:prstGeom>
          </p:spPr>
        </p:pic>
        <p:sp>
          <p:nvSpPr>
            <p:cNvPr id="122" name="Rectangle 121"/>
            <p:cNvSpPr/>
            <p:nvPr/>
          </p:nvSpPr>
          <p:spPr>
            <a:xfrm>
              <a:off x="6852240" y="1959429"/>
              <a:ext cx="965784" cy="590931"/>
            </a:xfrm>
            <a:prstGeom prst="rect">
              <a:avLst/>
            </a:prstGeom>
          </p:spPr>
          <p:txBody>
            <a:bodyPr wrap="square">
              <a:spAutoFit/>
            </a:bodyPr>
            <a:lstStyle/>
            <a:p>
              <a:pPr algn="ctr" defTabSz="685862" fontAlgn="base">
                <a:lnSpc>
                  <a:spcPct val="90000"/>
                </a:lnSpc>
                <a:spcBef>
                  <a:spcPct val="0"/>
                </a:spcBef>
                <a:spcAft>
                  <a:spcPct val="0"/>
                </a:spcAft>
                <a:defRPr/>
              </a:pPr>
              <a:r>
                <a:rPr lang="en-US" dirty="0" smtClean="0">
                  <a:solidFill>
                    <a:srgbClr val="5F5F5F"/>
                  </a:solidFill>
                  <a:ea typeface="ＭＳ Ｐゴシック" charset="0"/>
                  <a:cs typeface="ＭＳ Ｐゴシック" charset="0"/>
                </a:rPr>
                <a:t>Private</a:t>
              </a:r>
              <a:br>
                <a:rPr lang="en-US" dirty="0" smtClean="0">
                  <a:solidFill>
                    <a:srgbClr val="5F5F5F"/>
                  </a:solidFill>
                  <a:ea typeface="ＭＳ Ｐゴシック" charset="0"/>
                  <a:cs typeface="ＭＳ Ｐゴシック" charset="0"/>
                </a:rPr>
              </a:br>
              <a:r>
                <a:rPr lang="en-US" dirty="0" smtClean="0">
                  <a:solidFill>
                    <a:srgbClr val="5F5F5F"/>
                  </a:solidFill>
                  <a:ea typeface="ＭＳ Ｐゴシック" charset="0"/>
                  <a:cs typeface="ＭＳ Ｐゴシック" charset="0"/>
                </a:rPr>
                <a:t>Cloud</a:t>
              </a:r>
              <a:endParaRPr lang="en-US" dirty="0">
                <a:solidFill>
                  <a:srgbClr val="5F5F5F"/>
                </a:solidFill>
                <a:ea typeface="ＭＳ Ｐゴシック" charset="0"/>
                <a:cs typeface="ＭＳ Ｐゴシック" charset="0"/>
              </a:endParaRPr>
            </a:p>
          </p:txBody>
        </p:sp>
      </p:grpSp>
      <p:pic>
        <p:nvPicPr>
          <p:cNvPr id="129"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327254" y="1475982"/>
            <a:ext cx="1962428" cy="1493208"/>
          </a:xfrm>
          <a:prstGeom prst="rect">
            <a:avLst/>
          </a:prstGeom>
          <a:noFill/>
          <a:ln>
            <a:noFill/>
          </a:ln>
          <a:effectLst>
            <a:outerShdw blurRad="63500" sx="102000" sy="102000" algn="ctr"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91655" y="1475982"/>
            <a:ext cx="1962428" cy="1493208"/>
          </a:xfrm>
          <a:prstGeom prst="rect">
            <a:avLst/>
          </a:prstGeom>
          <a:noFill/>
          <a:ln>
            <a:noFill/>
          </a:ln>
          <a:effectLst>
            <a:outerShdw blurRad="63500" sx="102000" sy="102000" algn="ctr"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47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solidFill>
                  <a:srgbClr val="5F5F5F">
                    <a:lumMod val="60000"/>
                    <a:lumOff val="40000"/>
                  </a:srgbClr>
                </a:solidFill>
              </a:rPr>
              <a:t>Oracle Company Confidential – Shared Under Terms of OPN NDA</a:t>
            </a:r>
            <a:endParaRPr lang="en-US" dirty="0">
              <a:solidFill>
                <a:srgbClr val="5F5F5F">
                  <a:lumMod val="60000"/>
                  <a:lumOff val="40000"/>
                </a:srgbClr>
              </a:solidFill>
            </a:endParaRPr>
          </a:p>
        </p:txBody>
      </p:sp>
      <p:sp>
        <p:nvSpPr>
          <p:cNvPr id="3" name="Slide Number Placeholder 2"/>
          <p:cNvSpPr>
            <a:spLocks noGrp="1"/>
          </p:cNvSpPr>
          <p:nvPr>
            <p:ph type="sldNum" sz="quarter" idx="12"/>
          </p:nvPr>
        </p:nvSpPr>
        <p:spPr/>
        <p:txBody>
          <a:bodyPr/>
          <a:lstStyle/>
          <a:p>
            <a:fld id="{C51EAA63-D034-42AE-91FA-B13B9518C7BE}" type="slidenum">
              <a:rPr lang="en-US" smtClean="0">
                <a:solidFill>
                  <a:srgbClr val="5F5F5F">
                    <a:lumMod val="60000"/>
                    <a:lumOff val="40000"/>
                  </a:srgbClr>
                </a:solidFill>
              </a:rPr>
              <a:pPr/>
              <a:t>11</a:t>
            </a:fld>
            <a:endParaRPr lang="en-US" dirty="0">
              <a:solidFill>
                <a:srgbClr val="5F5F5F">
                  <a:lumMod val="60000"/>
                  <a:lumOff val="40000"/>
                </a:srgbClr>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3" y="-14288"/>
            <a:ext cx="12203113" cy="688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549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29110"/>
            <a:ext cx="11125200" cy="889000"/>
          </a:xfrm>
        </p:spPr>
        <p:txBody>
          <a:bodyPr/>
          <a:lstStyle/>
          <a:p>
            <a:r>
              <a:rPr lang="en-US" b="1" dirty="0" smtClean="0"/>
              <a:t>Benefits For Exalogic Customers</a:t>
            </a:r>
            <a:endParaRPr lang="en-US" b="1" dirty="0"/>
          </a:p>
        </p:txBody>
      </p:sp>
      <p:sp>
        <p:nvSpPr>
          <p:cNvPr id="3" name="Content Placeholder 2"/>
          <p:cNvSpPr>
            <a:spLocks noGrp="1"/>
          </p:cNvSpPr>
          <p:nvPr>
            <p:ph idx="1"/>
          </p:nvPr>
        </p:nvSpPr>
        <p:spPr>
          <a:xfrm>
            <a:off x="517701" y="1162755"/>
            <a:ext cx="10997299" cy="4800600"/>
          </a:xfrm>
        </p:spPr>
        <p:txBody>
          <a:bodyPr/>
          <a:lstStyle/>
          <a:p>
            <a:pPr>
              <a:buClrTx/>
            </a:pPr>
            <a:r>
              <a:rPr lang="en-US" sz="2400" b="1" dirty="0" smtClean="0"/>
              <a:t>Focus on building/maintaining your business application and not on infrastructure </a:t>
            </a:r>
            <a:r>
              <a:rPr lang="en-US" sz="2400" dirty="0" smtClean="0"/>
              <a:t>- </a:t>
            </a:r>
            <a:r>
              <a:rPr lang="en-US" sz="2400" dirty="0" err="1" smtClean="0"/>
              <a:t>PaaS</a:t>
            </a:r>
            <a:r>
              <a:rPr lang="en-US" sz="2400" dirty="0" smtClean="0"/>
              <a:t> service manager simplifies configuration and setting up middleware and infrastructure components</a:t>
            </a:r>
          </a:p>
          <a:p>
            <a:pPr>
              <a:buClrTx/>
            </a:pPr>
            <a:r>
              <a:rPr lang="en-US" sz="2400" b="1" dirty="0" smtClean="0"/>
              <a:t>Application portability between private and public clouds </a:t>
            </a:r>
            <a:r>
              <a:rPr lang="en-US" sz="2400" dirty="0" smtClean="0"/>
              <a:t>- Test/stage app in public cloud, move to production on private cloud on Exalogic</a:t>
            </a:r>
          </a:p>
          <a:p>
            <a:pPr>
              <a:buClrTx/>
            </a:pPr>
            <a:r>
              <a:rPr lang="en-US" sz="2400" b="1" dirty="0"/>
              <a:t>Single pane of management gives full visibility into your private cloud –</a:t>
            </a:r>
            <a:r>
              <a:rPr lang="en-US" sz="2400" dirty="0"/>
              <a:t>out of the box EMCC integration provides management and monitoring of apps, middleware, </a:t>
            </a:r>
            <a:r>
              <a:rPr lang="en-US" sz="2400" dirty="0" err="1"/>
              <a:t>PaaS</a:t>
            </a:r>
            <a:r>
              <a:rPr lang="en-US" sz="2400" dirty="0"/>
              <a:t>/</a:t>
            </a:r>
            <a:r>
              <a:rPr lang="en-US" sz="2400" dirty="0" err="1"/>
              <a:t>IaaS</a:t>
            </a:r>
            <a:r>
              <a:rPr lang="en-US" sz="2400" dirty="0"/>
              <a:t>, </a:t>
            </a:r>
            <a:r>
              <a:rPr lang="en-US" sz="2400" dirty="0" smtClean="0"/>
              <a:t>hardware</a:t>
            </a:r>
            <a:endParaRPr lang="en-US" sz="2400" dirty="0"/>
          </a:p>
          <a:p>
            <a:pPr>
              <a:buClrTx/>
            </a:pPr>
            <a:r>
              <a:rPr lang="en-US" sz="2400" dirty="0" smtClean="0"/>
              <a:t>Ease of use in deploying complex multi-tier applications via orchestrations (new Nimbula feature), templates, and </a:t>
            </a:r>
            <a:r>
              <a:rPr lang="en-US" sz="2400" dirty="0" err="1" smtClean="0"/>
              <a:t>Excelerator</a:t>
            </a:r>
            <a:r>
              <a:rPr lang="en-US" sz="2400" dirty="0" smtClean="0"/>
              <a:t> service</a:t>
            </a:r>
          </a:p>
          <a:p>
            <a:pPr>
              <a:buClrTx/>
            </a:pPr>
            <a:r>
              <a:rPr lang="en-US" sz="2400" b="1" dirty="0" smtClean="0"/>
              <a:t>High performance private cloud: </a:t>
            </a:r>
            <a:r>
              <a:rPr lang="en-US" sz="2400" dirty="0" err="1" smtClean="0"/>
              <a:t>PaaS</a:t>
            </a:r>
            <a:r>
              <a:rPr lang="en-US" sz="2400" dirty="0" smtClean="0"/>
              <a:t>/</a:t>
            </a:r>
            <a:r>
              <a:rPr lang="en-US" sz="2400" dirty="0" err="1" smtClean="0"/>
              <a:t>IaaS</a:t>
            </a:r>
            <a:r>
              <a:rPr lang="en-US" sz="2400" dirty="0"/>
              <a:t> </a:t>
            </a:r>
            <a:r>
              <a:rPr lang="en-US" sz="2400" dirty="0" smtClean="0"/>
              <a:t>layers optimized with Exalogic hardware to provide the best performance for Java, Oracle applications and middleware</a:t>
            </a:r>
          </a:p>
          <a:p>
            <a:pPr>
              <a:buClrTx/>
            </a:pPr>
            <a:endParaRPr lang="en-US" sz="2400" dirty="0"/>
          </a:p>
        </p:txBody>
      </p:sp>
    </p:spTree>
    <p:extLst>
      <p:ext uri="{BB962C8B-B14F-4D97-AF65-F5344CB8AC3E}">
        <p14:creationId xmlns:p14="http://schemas.microsoft.com/office/powerpoint/2010/main" val="330850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6353560" y="2009225"/>
            <a:ext cx="5202667" cy="3591035"/>
          </a:xfrm>
          <a:prstGeom prst="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8" name="Rectangle 17"/>
          <p:cNvSpPr/>
          <p:nvPr/>
        </p:nvSpPr>
        <p:spPr>
          <a:xfrm>
            <a:off x="1016029" y="2023241"/>
            <a:ext cx="4580778" cy="3591035"/>
          </a:xfrm>
          <a:prstGeom prst="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 name="Title 7"/>
          <p:cNvSpPr>
            <a:spLocks noGrp="1"/>
          </p:cNvSpPr>
          <p:nvPr>
            <p:ph type="title"/>
          </p:nvPr>
        </p:nvSpPr>
        <p:spPr/>
        <p:txBody>
          <a:bodyPr/>
          <a:lstStyle/>
          <a:p>
            <a:r>
              <a:rPr lang="en-US" b="1" dirty="0" smtClean="0"/>
              <a:t>Comparison | EECS Release 2 and 12c</a:t>
            </a:r>
            <a:endParaRPr lang="en-US" b="1" dirty="0"/>
          </a:p>
        </p:txBody>
      </p:sp>
      <p:sp>
        <p:nvSpPr>
          <p:cNvPr id="4" name="Footer Placeholder 3"/>
          <p:cNvSpPr>
            <a:spLocks noGrp="1"/>
          </p:cNvSpPr>
          <p:nvPr>
            <p:ph type="ftr" sz="quarter" idx="11"/>
          </p:nvPr>
        </p:nvSpPr>
        <p:spPr/>
        <p:txBody>
          <a:bodyPr/>
          <a:lstStyle/>
          <a:p>
            <a:r>
              <a:rPr lang="en-US" smtClean="0"/>
              <a:t>Oracle Confidential –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pPr/>
              <a:t>13</a:t>
            </a:fld>
            <a:endParaRPr lang="en-US" dirty="0"/>
          </a:p>
        </p:txBody>
      </p:sp>
      <p:sp>
        <p:nvSpPr>
          <p:cNvPr id="9" name="Rectangle 8"/>
          <p:cNvSpPr/>
          <p:nvPr/>
        </p:nvSpPr>
        <p:spPr>
          <a:xfrm>
            <a:off x="1381460" y="4768288"/>
            <a:ext cx="3996381" cy="732233"/>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2000" dirty="0" smtClean="0">
                <a:solidFill>
                  <a:srgbClr val="5F5F5F"/>
                </a:solidFill>
                <a:latin typeface="Calibri"/>
              </a:rPr>
              <a:t>Compute Node</a:t>
            </a:r>
            <a:endParaRPr lang="en-US" sz="2000" dirty="0">
              <a:solidFill>
                <a:srgbClr val="5F5F5F"/>
              </a:solidFill>
              <a:latin typeface="Calibri"/>
            </a:endParaRPr>
          </a:p>
        </p:txBody>
      </p:sp>
      <p:sp>
        <p:nvSpPr>
          <p:cNvPr id="10" name="Rectangle 9"/>
          <p:cNvSpPr/>
          <p:nvPr/>
        </p:nvSpPr>
        <p:spPr>
          <a:xfrm>
            <a:off x="1381460" y="4615888"/>
            <a:ext cx="3996381" cy="286354"/>
          </a:xfrm>
          <a:prstGeom prst="rect">
            <a:avLst/>
          </a:prstGeom>
          <a:solidFill>
            <a:schemeClr val="tx1"/>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latin typeface="Calibri"/>
              </a:rPr>
              <a:t>Oracle VM Server</a:t>
            </a:r>
            <a:endParaRPr lang="en-US" sz="1600" dirty="0">
              <a:solidFill>
                <a:srgbClr val="FFFFFF"/>
              </a:solidFill>
              <a:latin typeface="Calibri"/>
            </a:endParaRPr>
          </a:p>
        </p:txBody>
      </p:sp>
      <p:sp>
        <p:nvSpPr>
          <p:cNvPr id="11" name="Rectangle 10"/>
          <p:cNvSpPr/>
          <p:nvPr/>
        </p:nvSpPr>
        <p:spPr>
          <a:xfrm>
            <a:off x="1381460" y="3932622"/>
            <a:ext cx="3996381" cy="648138"/>
          </a:xfrm>
          <a:prstGeom prst="rect">
            <a:avLst/>
          </a:prstGeom>
          <a:solidFill>
            <a:schemeClr val="tx2"/>
          </a:solidFill>
          <a:ln>
            <a:solidFill>
              <a:schemeClr val="accent4"/>
            </a:solidFill>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600" dirty="0">
              <a:solidFill>
                <a:srgbClr val="FFFFFF"/>
              </a:solidFill>
              <a:latin typeface="Calibri"/>
            </a:endParaRPr>
          </a:p>
          <a:p>
            <a:pPr algn="ctr">
              <a:lnSpc>
                <a:spcPct val="90000"/>
              </a:lnSpc>
            </a:pPr>
            <a:r>
              <a:rPr lang="en-US" sz="1600" dirty="0" smtClean="0">
                <a:solidFill>
                  <a:srgbClr val="FFFFFF"/>
                </a:solidFill>
                <a:latin typeface="Calibri"/>
              </a:rPr>
              <a:t>Exalogic </a:t>
            </a:r>
            <a:r>
              <a:rPr lang="en-US" sz="1600" dirty="0" err="1" smtClean="0">
                <a:solidFill>
                  <a:srgbClr val="FFFFFF"/>
                </a:solidFill>
                <a:latin typeface="Calibri"/>
              </a:rPr>
              <a:t>IaaS</a:t>
            </a:r>
            <a:r>
              <a:rPr lang="en-US" sz="1600" dirty="0" smtClean="0">
                <a:solidFill>
                  <a:srgbClr val="FFFFFF"/>
                </a:solidFill>
                <a:latin typeface="Calibri"/>
              </a:rPr>
              <a:t> Management (EMOC, OVMM)</a:t>
            </a:r>
            <a:endParaRPr lang="en-US" sz="1600" dirty="0">
              <a:solidFill>
                <a:srgbClr val="FFFFFF"/>
              </a:solidFill>
              <a:latin typeface="Calibri"/>
            </a:endParaRPr>
          </a:p>
          <a:p>
            <a:pPr algn="ctr">
              <a:lnSpc>
                <a:spcPct val="90000"/>
              </a:lnSpc>
            </a:pPr>
            <a:endParaRPr lang="en-US" sz="1600" dirty="0">
              <a:solidFill>
                <a:srgbClr val="FFFFFF"/>
              </a:solidFill>
              <a:latin typeface="Calibri"/>
            </a:endParaRPr>
          </a:p>
        </p:txBody>
      </p:sp>
      <p:sp>
        <p:nvSpPr>
          <p:cNvPr id="25" name="Rectangle 24"/>
          <p:cNvSpPr/>
          <p:nvPr/>
        </p:nvSpPr>
        <p:spPr>
          <a:xfrm>
            <a:off x="1390219" y="2443049"/>
            <a:ext cx="898544" cy="1445912"/>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FFFFFF"/>
                </a:solidFill>
                <a:latin typeface="Calibri"/>
              </a:rPr>
              <a:t>Guest VM</a:t>
            </a:r>
          </a:p>
        </p:txBody>
      </p:sp>
      <p:sp>
        <p:nvSpPr>
          <p:cNvPr id="26" name="Rectangle 25"/>
          <p:cNvSpPr/>
          <p:nvPr/>
        </p:nvSpPr>
        <p:spPr>
          <a:xfrm>
            <a:off x="3425782" y="2462250"/>
            <a:ext cx="898544" cy="1445912"/>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FFFFFF"/>
                </a:solidFill>
                <a:latin typeface="Calibri"/>
              </a:rPr>
              <a:t>Guest VM</a:t>
            </a:r>
          </a:p>
        </p:txBody>
      </p:sp>
      <p:sp>
        <p:nvSpPr>
          <p:cNvPr id="27" name="Rectangle 26"/>
          <p:cNvSpPr/>
          <p:nvPr/>
        </p:nvSpPr>
        <p:spPr>
          <a:xfrm>
            <a:off x="2399242" y="2462250"/>
            <a:ext cx="898544" cy="1445912"/>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FFFFFF"/>
                </a:solidFill>
                <a:latin typeface="Calibri"/>
              </a:rPr>
              <a:t>Guest VM</a:t>
            </a:r>
          </a:p>
        </p:txBody>
      </p:sp>
      <p:sp>
        <p:nvSpPr>
          <p:cNvPr id="28" name="Rectangle 27"/>
          <p:cNvSpPr/>
          <p:nvPr/>
        </p:nvSpPr>
        <p:spPr>
          <a:xfrm>
            <a:off x="4461079" y="2460566"/>
            <a:ext cx="898544" cy="1445912"/>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FFFFFF"/>
                </a:solidFill>
                <a:latin typeface="Calibri"/>
              </a:rPr>
              <a:t>Guest VM</a:t>
            </a:r>
          </a:p>
        </p:txBody>
      </p:sp>
      <p:grpSp>
        <p:nvGrpSpPr>
          <p:cNvPr id="2" name="Group 5"/>
          <p:cNvGrpSpPr/>
          <p:nvPr/>
        </p:nvGrpSpPr>
        <p:grpSpPr>
          <a:xfrm>
            <a:off x="7416429" y="2461172"/>
            <a:ext cx="3856017" cy="3039350"/>
            <a:chOff x="7416429" y="2434896"/>
            <a:chExt cx="3856017" cy="3039350"/>
          </a:xfrm>
        </p:grpSpPr>
        <p:sp>
          <p:nvSpPr>
            <p:cNvPr id="12" name="Rectangle 11"/>
            <p:cNvSpPr/>
            <p:nvPr/>
          </p:nvSpPr>
          <p:spPr>
            <a:xfrm>
              <a:off x="7416429" y="4742013"/>
              <a:ext cx="3856017" cy="732233"/>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2000" dirty="0" smtClean="0">
                  <a:solidFill>
                    <a:srgbClr val="5F5F5F"/>
                  </a:solidFill>
                  <a:latin typeface="Calibri"/>
                </a:rPr>
                <a:t>Compute Node</a:t>
              </a:r>
              <a:endParaRPr lang="en-US" sz="2000" dirty="0">
                <a:solidFill>
                  <a:srgbClr val="5F5F5F"/>
                </a:solidFill>
                <a:latin typeface="Calibri"/>
              </a:endParaRPr>
            </a:p>
          </p:txBody>
        </p:sp>
        <p:sp>
          <p:nvSpPr>
            <p:cNvPr id="13" name="Rectangle 12"/>
            <p:cNvSpPr/>
            <p:nvPr/>
          </p:nvSpPr>
          <p:spPr>
            <a:xfrm>
              <a:off x="7416429" y="4589613"/>
              <a:ext cx="3856017" cy="286354"/>
            </a:xfrm>
            <a:prstGeom prst="rect">
              <a:avLst/>
            </a:prstGeom>
            <a:solidFill>
              <a:srgbClr val="5F5F5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latin typeface="Calibri"/>
                </a:rPr>
                <a:t>Oracle VM Server</a:t>
              </a:r>
              <a:endParaRPr lang="en-US" sz="1600" dirty="0">
                <a:solidFill>
                  <a:srgbClr val="FFFFFF"/>
                </a:solidFill>
                <a:latin typeface="Calibri"/>
              </a:endParaRPr>
            </a:p>
          </p:txBody>
        </p:sp>
        <p:sp>
          <p:nvSpPr>
            <p:cNvPr id="14" name="Rectangle 13"/>
            <p:cNvSpPr/>
            <p:nvPr/>
          </p:nvSpPr>
          <p:spPr>
            <a:xfrm>
              <a:off x="7416429" y="4323819"/>
              <a:ext cx="3856017" cy="257035"/>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600" dirty="0">
                <a:solidFill>
                  <a:srgbClr val="FFFFFF"/>
                </a:solidFill>
                <a:latin typeface="Calibri"/>
              </a:endParaRPr>
            </a:p>
          </p:txBody>
        </p:sp>
        <p:sp>
          <p:nvSpPr>
            <p:cNvPr id="29" name="Rectangle 28"/>
            <p:cNvSpPr/>
            <p:nvPr/>
          </p:nvSpPr>
          <p:spPr>
            <a:xfrm>
              <a:off x="9378378" y="2434896"/>
              <a:ext cx="898544" cy="1860220"/>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FFFFFF"/>
                  </a:solidFill>
                  <a:latin typeface="Calibri"/>
                </a:rPr>
                <a:t>Guest </a:t>
              </a:r>
              <a:r>
                <a:rPr lang="en-US" sz="1600" dirty="0" smtClean="0">
                  <a:solidFill>
                    <a:srgbClr val="FFFFFF"/>
                  </a:solidFill>
                  <a:latin typeface="Calibri"/>
                </a:rPr>
                <a:t>VM</a:t>
              </a:r>
              <a:endParaRPr lang="en-US" sz="1600" dirty="0">
                <a:solidFill>
                  <a:srgbClr val="FFFFFF"/>
                </a:solidFill>
                <a:latin typeface="Calibri"/>
              </a:endParaRPr>
            </a:p>
          </p:txBody>
        </p:sp>
        <p:sp>
          <p:nvSpPr>
            <p:cNvPr id="30" name="Rectangle 29"/>
            <p:cNvSpPr/>
            <p:nvPr/>
          </p:nvSpPr>
          <p:spPr>
            <a:xfrm>
              <a:off x="7419971" y="2452414"/>
              <a:ext cx="898544" cy="1142984"/>
            </a:xfrm>
            <a:prstGeom prst="rect">
              <a:avLst/>
            </a:prstGeom>
            <a:solidFill>
              <a:schemeClr val="accent3"/>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latin typeface="Calibri"/>
                </a:rPr>
                <a:t>JCS Instance </a:t>
              </a:r>
              <a:endParaRPr lang="en-US" sz="1600" dirty="0">
                <a:solidFill>
                  <a:srgbClr val="FFFFFF"/>
                </a:solidFill>
                <a:latin typeface="Calibri"/>
              </a:endParaRPr>
            </a:p>
          </p:txBody>
        </p:sp>
        <p:sp>
          <p:nvSpPr>
            <p:cNvPr id="31" name="Rectangle 30"/>
            <p:cNvSpPr/>
            <p:nvPr/>
          </p:nvSpPr>
          <p:spPr>
            <a:xfrm>
              <a:off x="10361122" y="2443655"/>
              <a:ext cx="898544" cy="1861903"/>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FFFFFF"/>
                  </a:solidFill>
                  <a:latin typeface="Calibri"/>
                </a:rPr>
                <a:t>Guest </a:t>
              </a:r>
              <a:r>
                <a:rPr lang="en-US" sz="1600" dirty="0" smtClean="0">
                  <a:solidFill>
                    <a:srgbClr val="FFFFFF"/>
                  </a:solidFill>
                  <a:latin typeface="Calibri"/>
                </a:rPr>
                <a:t>VM</a:t>
              </a:r>
              <a:endParaRPr lang="en-US" sz="1600" dirty="0">
                <a:solidFill>
                  <a:srgbClr val="FFFFFF"/>
                </a:solidFill>
                <a:latin typeface="Calibri"/>
              </a:endParaRPr>
            </a:p>
          </p:txBody>
        </p:sp>
        <p:sp>
          <p:nvSpPr>
            <p:cNvPr id="32" name="Rectangle 31"/>
            <p:cNvSpPr/>
            <p:nvPr/>
          </p:nvSpPr>
          <p:spPr>
            <a:xfrm>
              <a:off x="8385200" y="2434896"/>
              <a:ext cx="898544" cy="1169261"/>
            </a:xfrm>
            <a:prstGeom prst="rect">
              <a:avLst/>
            </a:prstGeom>
            <a:solidFill>
              <a:schemeClr val="accent3"/>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rPr>
                <a:t>JCS</a:t>
              </a:r>
            </a:p>
            <a:p>
              <a:pPr algn="ctr">
                <a:lnSpc>
                  <a:spcPct val="90000"/>
                </a:lnSpc>
              </a:pPr>
              <a:r>
                <a:rPr lang="en-US" sz="1600" dirty="0" smtClean="0">
                  <a:solidFill>
                    <a:srgbClr val="FFFFFF"/>
                  </a:solidFill>
                </a:rPr>
                <a:t>Instance</a:t>
              </a:r>
              <a:endParaRPr lang="en-US" sz="1600" dirty="0">
                <a:solidFill>
                  <a:srgbClr val="FFFFFF"/>
                </a:solidFill>
              </a:endParaRPr>
            </a:p>
          </p:txBody>
        </p:sp>
        <p:sp>
          <p:nvSpPr>
            <p:cNvPr id="34" name="Rectangle 33"/>
            <p:cNvSpPr/>
            <p:nvPr/>
          </p:nvSpPr>
          <p:spPr>
            <a:xfrm>
              <a:off x="7419971" y="3629247"/>
              <a:ext cx="1864249" cy="677056"/>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dirty="0" err="1" smtClean="0">
                  <a:solidFill>
                    <a:schemeClr val="bg1"/>
                  </a:solidFill>
                  <a:latin typeface="Calibri"/>
                </a:rPr>
                <a:t>PaaS</a:t>
              </a:r>
              <a:r>
                <a:rPr lang="en-US" dirty="0" smtClean="0">
                  <a:solidFill>
                    <a:schemeClr val="bg1"/>
                  </a:solidFill>
                  <a:latin typeface="Calibri"/>
                </a:rPr>
                <a:t> Services Manager</a:t>
              </a:r>
              <a:endParaRPr lang="en-US" dirty="0">
                <a:solidFill>
                  <a:schemeClr val="bg1"/>
                </a:solidFill>
                <a:latin typeface="Calibri"/>
              </a:endParaRPr>
            </a:p>
          </p:txBody>
        </p:sp>
      </p:grpSp>
      <p:grpSp>
        <p:nvGrpSpPr>
          <p:cNvPr id="6" name="Group 40"/>
          <p:cNvGrpSpPr/>
          <p:nvPr/>
        </p:nvGrpSpPr>
        <p:grpSpPr>
          <a:xfrm rot="16200000">
            <a:off x="5434099" y="3585590"/>
            <a:ext cx="3056761" cy="814934"/>
            <a:chOff x="1460288" y="2056788"/>
            <a:chExt cx="4267200" cy="814934"/>
          </a:xfrm>
        </p:grpSpPr>
        <p:sp>
          <p:nvSpPr>
            <p:cNvPr id="42" name="Rectangle 41"/>
            <p:cNvSpPr/>
            <p:nvPr/>
          </p:nvSpPr>
          <p:spPr>
            <a:xfrm>
              <a:off x="1460288" y="2056788"/>
              <a:ext cx="4267200" cy="814934"/>
            </a:xfrm>
            <a:prstGeom prst="rect">
              <a:avLst/>
            </a:prstGeom>
            <a:ln/>
          </p:spPr>
          <p:style>
            <a:lnRef idx="1">
              <a:schemeClr val="accent6"/>
            </a:lnRef>
            <a:fillRef idx="3">
              <a:schemeClr val="accent6"/>
            </a:fillRef>
            <a:effectRef idx="2">
              <a:schemeClr val="accent6"/>
            </a:effectRef>
            <a:fontRef idx="minor">
              <a:schemeClr val="lt1"/>
            </a:fontRef>
          </p:style>
          <p:txBody>
            <a:bodyPr lIns="91283" tIns="45645" rIns="91283" bIns="45645" anchor="ctr"/>
            <a:lstStyle/>
            <a:p>
              <a:pPr algn="ctr" defTabSz="608443">
                <a:defRPr/>
              </a:pPr>
              <a:endParaRPr lang="en-US" sz="1100" kern="0" dirty="0">
                <a:solidFill>
                  <a:srgbClr val="41555E"/>
                </a:solidFill>
                <a:latin typeface="Arial"/>
                <a:ea typeface="MS PGothic" pitchFamily="34" charset="-128"/>
                <a:cs typeface="Arial"/>
              </a:endParaRPr>
            </a:p>
          </p:txBody>
        </p:sp>
        <p:pic>
          <p:nvPicPr>
            <p:cNvPr id="43" name="Picture 74" descr="O_EnterpriseMgr_12c_clr.bmp"/>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15233" y="2159214"/>
              <a:ext cx="1788593" cy="51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Picture 59" descr="man.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1533" y="4820745"/>
            <a:ext cx="649611" cy="417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334251" y="2131071"/>
            <a:ext cx="4379350" cy="914400"/>
          </a:xfrm>
          <a:prstGeom prst="rect">
            <a:avLst/>
          </a:prstGeom>
          <a:noFill/>
        </p:spPr>
        <p:txBody>
          <a:bodyPr wrap="none" lIns="0" tIns="0" rIns="0" bIns="0" rtlCol="0">
            <a:noAutofit/>
          </a:bodyPr>
          <a:lstStyle/>
          <a:p>
            <a:pPr>
              <a:lnSpc>
                <a:spcPct val="90000"/>
              </a:lnSpc>
            </a:pPr>
            <a:r>
              <a:rPr lang="en-US" dirty="0" err="1" smtClean="0">
                <a:solidFill>
                  <a:srgbClr val="FFFFFF"/>
                </a:solidFill>
              </a:rPr>
              <a:t>Exalogic</a:t>
            </a:r>
            <a:r>
              <a:rPr lang="en-US" dirty="0" smtClean="0">
                <a:solidFill>
                  <a:srgbClr val="FFFFFF"/>
                </a:solidFill>
              </a:rPr>
              <a:t> Elastic Cloud Software </a:t>
            </a:r>
            <a:r>
              <a:rPr lang="en-US" b="1" dirty="0" smtClean="0">
                <a:solidFill>
                  <a:srgbClr val="FFFFFF"/>
                </a:solidFill>
              </a:rPr>
              <a:t>Release 2 </a:t>
            </a:r>
          </a:p>
        </p:txBody>
      </p:sp>
      <p:sp>
        <p:nvSpPr>
          <p:cNvPr id="45" name="TextBox 44"/>
          <p:cNvSpPr txBox="1"/>
          <p:nvPr/>
        </p:nvSpPr>
        <p:spPr>
          <a:xfrm>
            <a:off x="6945652" y="2116960"/>
            <a:ext cx="4729697" cy="914400"/>
          </a:xfrm>
          <a:prstGeom prst="rect">
            <a:avLst/>
          </a:prstGeom>
          <a:noFill/>
        </p:spPr>
        <p:txBody>
          <a:bodyPr wrap="none" lIns="0" tIns="0" rIns="0" bIns="0" rtlCol="0">
            <a:noAutofit/>
          </a:bodyPr>
          <a:lstStyle/>
          <a:p>
            <a:pPr>
              <a:lnSpc>
                <a:spcPct val="90000"/>
              </a:lnSpc>
            </a:pPr>
            <a:r>
              <a:rPr lang="en-US" dirty="0" smtClean="0">
                <a:solidFill>
                  <a:srgbClr val="FFFFFF"/>
                </a:solidFill>
              </a:rPr>
              <a:t>Exalogic Elastic Cloud Software </a:t>
            </a:r>
            <a:r>
              <a:rPr lang="en-US" b="1" dirty="0" smtClean="0">
                <a:solidFill>
                  <a:srgbClr val="FFFFFF"/>
                </a:solidFill>
              </a:rPr>
              <a:t>12c</a:t>
            </a:r>
          </a:p>
        </p:txBody>
      </p:sp>
      <p:sp>
        <p:nvSpPr>
          <p:cNvPr id="33" name="Rectangle 32"/>
          <p:cNvSpPr/>
          <p:nvPr/>
        </p:nvSpPr>
        <p:spPr>
          <a:xfrm>
            <a:off x="7412146" y="4328862"/>
            <a:ext cx="3856745" cy="277972"/>
          </a:xfrm>
          <a:prstGeom prst="rect">
            <a:avLst/>
          </a:prstGeom>
          <a:solidFill>
            <a:schemeClr val="tx2"/>
          </a:solidFill>
          <a:ln>
            <a:solidFill>
              <a:schemeClr val="accent4"/>
            </a:solidFill>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600" dirty="0">
              <a:solidFill>
                <a:srgbClr val="FFFFFF"/>
              </a:solidFill>
              <a:latin typeface="Calibri"/>
            </a:endParaRPr>
          </a:p>
          <a:p>
            <a:pPr algn="ctr">
              <a:lnSpc>
                <a:spcPct val="90000"/>
              </a:lnSpc>
            </a:pPr>
            <a:r>
              <a:rPr lang="en-US" sz="1600" dirty="0" smtClean="0">
                <a:solidFill>
                  <a:srgbClr val="FFFFFF"/>
                </a:solidFill>
                <a:latin typeface="Calibri"/>
              </a:rPr>
              <a:t>Exalogic </a:t>
            </a:r>
            <a:r>
              <a:rPr lang="en-US" sz="1600" dirty="0" err="1" smtClean="0">
                <a:solidFill>
                  <a:srgbClr val="FFFFFF"/>
                </a:solidFill>
                <a:latin typeface="Calibri"/>
              </a:rPr>
              <a:t>IaaS</a:t>
            </a:r>
            <a:r>
              <a:rPr lang="en-US" sz="1600" dirty="0" smtClean="0">
                <a:solidFill>
                  <a:srgbClr val="FFFFFF"/>
                </a:solidFill>
                <a:latin typeface="Calibri"/>
              </a:rPr>
              <a:t> Management (</a:t>
            </a:r>
            <a:r>
              <a:rPr lang="en-US" sz="1600" dirty="0" err="1" smtClean="0">
                <a:solidFill>
                  <a:srgbClr val="FFFFFF"/>
                </a:solidFill>
                <a:latin typeface="Calibri"/>
              </a:rPr>
              <a:t>Nimbula</a:t>
            </a:r>
            <a:r>
              <a:rPr lang="en-US" sz="1600" dirty="0" smtClean="0">
                <a:solidFill>
                  <a:srgbClr val="FFFFFF"/>
                </a:solidFill>
                <a:latin typeface="Calibri"/>
              </a:rPr>
              <a:t>)</a:t>
            </a:r>
            <a:endParaRPr lang="en-US" sz="1600" dirty="0">
              <a:solidFill>
                <a:srgbClr val="FFFFFF"/>
              </a:solidFill>
              <a:latin typeface="Calibri"/>
            </a:endParaRPr>
          </a:p>
          <a:p>
            <a:pPr algn="ctr">
              <a:lnSpc>
                <a:spcPct val="90000"/>
              </a:lnSpc>
            </a:pPr>
            <a:endParaRPr lang="en-US" sz="1600" dirty="0">
              <a:solidFill>
                <a:srgbClr val="FFFFFF"/>
              </a:solidFill>
              <a:latin typeface="Calibri"/>
            </a:endParaRPr>
          </a:p>
        </p:txBody>
      </p:sp>
    </p:spTree>
    <p:extLst>
      <p:ext uri="{BB962C8B-B14F-4D97-AF65-F5344CB8AC3E}">
        <p14:creationId xmlns:p14="http://schemas.microsoft.com/office/powerpoint/2010/main" val="424922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291916" y="2318101"/>
            <a:ext cx="6467501" cy="13716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4800" kern="1200">
                <a:solidFill>
                  <a:schemeClr val="tx1"/>
                </a:solidFill>
                <a:latin typeface="+mj-lt"/>
                <a:ea typeface="+mj-ea"/>
                <a:cs typeface="+mj-cs"/>
              </a:defRPr>
            </a:lvl1pPr>
          </a:lstStyle>
          <a:p>
            <a:r>
              <a:rPr lang="en-US" b="1" dirty="0" smtClean="0"/>
              <a:t>Nimbula </a:t>
            </a:r>
            <a:r>
              <a:rPr lang="en-US" b="1" dirty="0" err="1" smtClean="0"/>
              <a:t>IaaS</a:t>
            </a:r>
            <a:r>
              <a:rPr lang="en-US" b="1" dirty="0" smtClean="0"/>
              <a:t> on Exalogic</a:t>
            </a:r>
            <a:endParaRPr lang="en-US" b="1" dirty="0"/>
          </a:p>
        </p:txBody>
      </p:sp>
      <p:pic>
        <p:nvPicPr>
          <p:cNvPr id="7" name="Picture 6"/>
          <p:cNvPicPr>
            <a:picLocks noChangeAspect="1"/>
          </p:cNvPicPr>
          <p:nvPr/>
        </p:nvPicPr>
        <p:blipFill>
          <a:blip r:embed="rId2"/>
          <a:stretch>
            <a:fillRect/>
          </a:stretch>
        </p:blipFill>
        <p:spPr>
          <a:xfrm>
            <a:off x="8735031" y="2363611"/>
            <a:ext cx="2663548" cy="1609614"/>
          </a:xfrm>
          <a:prstGeom prst="rect">
            <a:avLst/>
          </a:prstGeom>
        </p:spPr>
      </p:pic>
    </p:spTree>
    <p:extLst>
      <p:ext uri="{BB962C8B-B14F-4D97-AF65-F5344CB8AC3E}">
        <p14:creationId xmlns:p14="http://schemas.microsoft.com/office/powerpoint/2010/main" val="82297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228600"/>
            <a:ext cx="11125200" cy="889000"/>
          </a:xfrm>
        </p:spPr>
        <p:txBody>
          <a:bodyPr/>
          <a:lstStyle/>
          <a:p>
            <a:r>
              <a:rPr lang="en-US" b="1" dirty="0" smtClean="0"/>
              <a:t>Nimbula on Exalogic – Key Features</a:t>
            </a:r>
            <a:endParaRPr lang="en-US" b="1" dirty="0"/>
          </a:p>
        </p:txBody>
      </p:sp>
      <p:sp>
        <p:nvSpPr>
          <p:cNvPr id="3" name="Content Placeholder 2"/>
          <p:cNvSpPr>
            <a:spLocks noGrp="1"/>
          </p:cNvSpPr>
          <p:nvPr>
            <p:ph idx="1"/>
          </p:nvPr>
        </p:nvSpPr>
        <p:spPr>
          <a:xfrm>
            <a:off x="531812" y="1371600"/>
            <a:ext cx="11126522" cy="4800600"/>
          </a:xfrm>
        </p:spPr>
        <p:txBody>
          <a:bodyPr/>
          <a:lstStyle/>
          <a:p>
            <a:pPr>
              <a:spcAft>
                <a:spcPts val="600"/>
              </a:spcAft>
            </a:pPr>
            <a:r>
              <a:rPr lang="en-US" sz="2400" b="1" dirty="0" smtClean="0">
                <a:latin typeface="Arial" charset="0"/>
              </a:rPr>
              <a:t>Highly </a:t>
            </a:r>
            <a:r>
              <a:rPr lang="en-US" sz="2400" b="1" dirty="0">
                <a:latin typeface="Arial" charset="0"/>
              </a:rPr>
              <a:t>automated </a:t>
            </a:r>
            <a:r>
              <a:rPr lang="en-US" sz="2400" b="1" dirty="0" smtClean="0">
                <a:latin typeface="Arial" charset="0"/>
              </a:rPr>
              <a:t>and resilient cloud </a:t>
            </a:r>
            <a:r>
              <a:rPr lang="en-US" sz="2400" b="1" dirty="0">
                <a:latin typeface="Arial" charset="0"/>
              </a:rPr>
              <a:t>operations </a:t>
            </a:r>
            <a:r>
              <a:rPr lang="en-US" sz="2400" dirty="0">
                <a:latin typeface="Arial" charset="0"/>
              </a:rPr>
              <a:t>through self-healing and self-organizing control plane </a:t>
            </a:r>
            <a:endParaRPr lang="en-US" sz="2400" b="1" dirty="0">
              <a:latin typeface="Arial" charset="0"/>
            </a:endParaRPr>
          </a:p>
          <a:p>
            <a:pPr>
              <a:spcAft>
                <a:spcPts val="600"/>
              </a:spcAft>
            </a:pPr>
            <a:r>
              <a:rPr lang="en-US" sz="2400" b="1" dirty="0" smtClean="0">
                <a:latin typeface="Arial" charset="0"/>
              </a:rPr>
              <a:t>Highly scalable through </a:t>
            </a:r>
            <a:r>
              <a:rPr lang="en-US" sz="2400" dirty="0">
                <a:latin typeface="Arial" charset="0"/>
              </a:rPr>
              <a:t>self-install and self-</a:t>
            </a:r>
            <a:r>
              <a:rPr lang="en-US" sz="2400" dirty="0" smtClean="0">
                <a:latin typeface="Arial" charset="0"/>
              </a:rPr>
              <a:t>configuration of services in the control plane</a:t>
            </a:r>
            <a:endParaRPr lang="en-US" sz="2400" b="1" dirty="0" smtClean="0">
              <a:latin typeface="Arial" charset="0"/>
            </a:endParaRPr>
          </a:p>
          <a:p>
            <a:pPr>
              <a:spcAft>
                <a:spcPts val="600"/>
              </a:spcAft>
            </a:pPr>
            <a:r>
              <a:rPr lang="en-US" sz="2400" b="1" dirty="0" smtClean="0">
                <a:latin typeface="Arial" charset="0"/>
              </a:rPr>
              <a:t>Self</a:t>
            </a:r>
            <a:r>
              <a:rPr lang="en-US" sz="2400" b="1" dirty="0">
                <a:latin typeface="Arial" charset="0"/>
              </a:rPr>
              <a:t>-service workflows </a:t>
            </a:r>
            <a:r>
              <a:rPr lang="en-US" sz="2400" dirty="0">
                <a:latin typeface="Arial" charset="0"/>
              </a:rPr>
              <a:t>for day to day user operations and most administrative </a:t>
            </a:r>
            <a:r>
              <a:rPr lang="en-US" sz="2400" dirty="0" smtClean="0">
                <a:latin typeface="Arial" charset="0"/>
              </a:rPr>
              <a:t>tasks</a:t>
            </a:r>
          </a:p>
          <a:p>
            <a:pPr>
              <a:spcAft>
                <a:spcPts val="600"/>
              </a:spcAft>
            </a:pPr>
            <a:r>
              <a:rPr lang="en-US" sz="2400" b="1" dirty="0" smtClean="0">
                <a:latin typeface="Arial" charset="0"/>
              </a:rPr>
              <a:t>Fully API driven deployment </a:t>
            </a:r>
            <a:r>
              <a:rPr lang="en-US" sz="2400" dirty="0" smtClean="0">
                <a:latin typeface="Arial" charset="0"/>
              </a:rPr>
              <a:t>that enables rich cloud service features such as auto-scaling, auto-healing for highest possible application uptime and responsiveness</a:t>
            </a:r>
          </a:p>
          <a:p>
            <a:pPr>
              <a:spcAft>
                <a:spcPts val="600"/>
              </a:spcAft>
            </a:pPr>
            <a:r>
              <a:rPr lang="en-US" sz="2400" dirty="0" smtClean="0">
                <a:latin typeface="Arial" charset="0"/>
              </a:rPr>
              <a:t>Out of the box integration with EMCC to provide </a:t>
            </a:r>
            <a:r>
              <a:rPr lang="en-US" sz="2400" b="1" dirty="0" smtClean="0">
                <a:latin typeface="Arial" charset="0"/>
              </a:rPr>
              <a:t>single pane of management </a:t>
            </a:r>
            <a:r>
              <a:rPr lang="en-US" sz="2400" dirty="0" smtClean="0">
                <a:latin typeface="Arial" charset="0"/>
              </a:rPr>
              <a:t>across </a:t>
            </a:r>
            <a:r>
              <a:rPr lang="en-US" sz="2400" dirty="0" err="1" smtClean="0">
                <a:latin typeface="Arial" charset="0"/>
              </a:rPr>
              <a:t>IaaS</a:t>
            </a:r>
            <a:r>
              <a:rPr lang="en-US" sz="2400" dirty="0" smtClean="0">
                <a:latin typeface="Arial" charset="0"/>
              </a:rPr>
              <a:t>/cloud services/hardware/apps/middleware </a:t>
            </a:r>
          </a:p>
          <a:p>
            <a:pPr>
              <a:spcAft>
                <a:spcPts val="600"/>
              </a:spcAft>
            </a:pPr>
            <a:endParaRPr lang="en-US" sz="2400" dirty="0" smtClean="0">
              <a:latin typeface="Arial" charset="0"/>
            </a:endParaRPr>
          </a:p>
          <a:p>
            <a:pPr>
              <a:spcAft>
                <a:spcPts val="600"/>
              </a:spcAft>
            </a:pPr>
            <a:endParaRPr lang="en-US" sz="2400" dirty="0">
              <a:latin typeface="Arial" charset="0"/>
            </a:endParaRPr>
          </a:p>
        </p:txBody>
      </p:sp>
    </p:spTree>
    <p:extLst>
      <p:ext uri="{BB962C8B-B14F-4D97-AF65-F5344CB8AC3E}">
        <p14:creationId xmlns:p14="http://schemas.microsoft.com/office/powerpoint/2010/main" val="3257431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a:xfrm>
            <a:off x="6551615" y="2057400"/>
            <a:ext cx="5257800" cy="4038600"/>
          </a:xfrm>
          <a:prstGeom prst="rect">
            <a:avLst/>
          </a:prstGeom>
          <a:solidFill>
            <a:schemeClr val="accent6"/>
          </a:solidFill>
          <a:ln w="19050">
            <a:solidFill>
              <a:srgbClr val="41555E"/>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endParaRPr lang="en-US" sz="1900" dirty="0">
              <a:solidFill>
                <a:srgbClr val="FFFFFF"/>
              </a:solidFill>
            </a:endParaRPr>
          </a:p>
        </p:txBody>
      </p:sp>
      <p:sp>
        <p:nvSpPr>
          <p:cNvPr id="100" name="Rectangle 99"/>
          <p:cNvSpPr/>
          <p:nvPr/>
        </p:nvSpPr>
        <p:spPr>
          <a:xfrm>
            <a:off x="6704013" y="2743200"/>
            <a:ext cx="4927600" cy="2133600"/>
          </a:xfrm>
          <a:prstGeom prst="rect">
            <a:avLst/>
          </a:prstGeom>
          <a:solidFill>
            <a:schemeClr val="bg2"/>
          </a:solidFill>
          <a:ln w="19050">
            <a:solidFill>
              <a:schemeClr val="accent5">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endParaRPr lang="en-US" sz="1900" dirty="0">
              <a:solidFill>
                <a:srgbClr val="FFFFFF"/>
              </a:solidFill>
            </a:endParaRPr>
          </a:p>
        </p:txBody>
      </p:sp>
      <p:sp>
        <p:nvSpPr>
          <p:cNvPr id="55300" name="Title 1"/>
          <p:cNvSpPr>
            <a:spLocks noGrp="1"/>
          </p:cNvSpPr>
          <p:nvPr>
            <p:ph type="title"/>
          </p:nvPr>
        </p:nvSpPr>
        <p:spPr/>
        <p:txBody>
          <a:bodyPr/>
          <a:lstStyle/>
          <a:p>
            <a:r>
              <a:rPr lang="en-US" b="1" dirty="0" err="1" smtClean="0">
                <a:ea typeface="ＭＳ Ｐゴシック" charset="-128"/>
              </a:rPr>
              <a:t>IaaS</a:t>
            </a:r>
            <a:r>
              <a:rPr lang="en-US" b="1" dirty="0" smtClean="0">
                <a:ea typeface="ＭＳ Ｐゴシック" charset="-128"/>
              </a:rPr>
              <a:t> Deep Dive </a:t>
            </a:r>
          </a:p>
        </p:txBody>
      </p:sp>
      <p:sp>
        <p:nvSpPr>
          <p:cNvPr id="55319" name="Content Placeholder 80"/>
          <p:cNvSpPr>
            <a:spLocks noGrp="1"/>
          </p:cNvSpPr>
          <p:nvPr>
            <p:ph idx="1"/>
          </p:nvPr>
        </p:nvSpPr>
        <p:spPr>
          <a:xfrm>
            <a:off x="531151" y="1506483"/>
            <a:ext cx="6011597" cy="4437117"/>
          </a:xfrm>
        </p:spPr>
        <p:txBody>
          <a:bodyPr/>
          <a:lstStyle/>
          <a:p>
            <a:r>
              <a:rPr lang="en-US" sz="1900" dirty="0" err="1" smtClean="0">
                <a:ea typeface="ＭＳ Ｐゴシック" charset="-128"/>
              </a:rPr>
              <a:t>Nimbula</a:t>
            </a:r>
            <a:r>
              <a:rPr lang="en-US" sz="1900" dirty="0" smtClean="0">
                <a:ea typeface="ＭＳ Ｐゴシック" charset="-128"/>
              </a:rPr>
              <a:t> integrated </a:t>
            </a:r>
            <a:r>
              <a:rPr lang="en-US" sz="1900" dirty="0">
                <a:ea typeface="ＭＳ Ｐゴシック" charset="-128"/>
              </a:rPr>
              <a:t>with </a:t>
            </a:r>
            <a:r>
              <a:rPr lang="en-US" sz="1900" dirty="0" err="1">
                <a:ea typeface="ＭＳ Ｐゴシック" charset="-128"/>
              </a:rPr>
              <a:t>Exalogic</a:t>
            </a:r>
            <a:r>
              <a:rPr lang="en-US" sz="1900" dirty="0">
                <a:ea typeface="ＭＳ Ｐゴシック" charset="-128"/>
              </a:rPr>
              <a:t> hardware to provide on premise Cloud </a:t>
            </a:r>
            <a:r>
              <a:rPr lang="en-US" sz="1900" dirty="0" err="1">
                <a:ea typeface="ＭＳ Ｐゴシック" charset="-128"/>
              </a:rPr>
              <a:t>IaaS</a:t>
            </a:r>
            <a:r>
              <a:rPr lang="en-US" sz="1900" dirty="0">
                <a:ea typeface="ＭＳ Ｐゴシック" charset="-128"/>
              </a:rPr>
              <a:t> abstraction optimized for </a:t>
            </a:r>
            <a:r>
              <a:rPr lang="en-US" sz="1900" dirty="0" err="1">
                <a:ea typeface="ＭＳ Ｐゴシック" charset="-128"/>
              </a:rPr>
              <a:t>InfiniBand</a:t>
            </a:r>
            <a:endParaRPr lang="en-US" sz="1900" dirty="0">
              <a:ea typeface="ＭＳ Ｐゴシック" charset="-128"/>
            </a:endParaRPr>
          </a:p>
          <a:p>
            <a:pPr lvl="1"/>
            <a:r>
              <a:rPr lang="en-US" sz="1600" dirty="0">
                <a:ea typeface="ＭＳ Ｐゴシック" charset="-128"/>
              </a:rPr>
              <a:t>Aligned with Oracle Public Cloud, built on common, integrated code base</a:t>
            </a:r>
          </a:p>
          <a:p>
            <a:r>
              <a:rPr lang="en-US" sz="1900" dirty="0">
                <a:ea typeface="ＭＳ Ｐゴシック" charset="-128"/>
              </a:rPr>
              <a:t>Provides highly available distributed control plane </a:t>
            </a:r>
          </a:p>
          <a:p>
            <a:pPr lvl="1"/>
            <a:r>
              <a:rPr lang="en-US" sz="1600" dirty="0">
                <a:ea typeface="ＭＳ Ｐゴシック" charset="-128"/>
              </a:rPr>
              <a:t>Control services execute as processes on dom0</a:t>
            </a:r>
          </a:p>
          <a:p>
            <a:pPr lvl="2"/>
            <a:r>
              <a:rPr lang="en-US" sz="1500" dirty="0">
                <a:ea typeface="ＭＳ Ｐゴシック" charset="-128"/>
              </a:rPr>
              <a:t>Subset of services run on all nodes</a:t>
            </a:r>
          </a:p>
          <a:p>
            <a:pPr lvl="2"/>
            <a:r>
              <a:rPr lang="en-US" sz="1500" dirty="0">
                <a:ea typeface="ＭＳ Ｐゴシック" charset="-128"/>
              </a:rPr>
              <a:t>Site/Cluster services run on subset of nodes as function of scale </a:t>
            </a:r>
          </a:p>
          <a:p>
            <a:pPr lvl="2"/>
            <a:r>
              <a:rPr lang="en-US" sz="1500" dirty="0">
                <a:ea typeface="ＭＳ Ｐゴシック" charset="-128"/>
              </a:rPr>
              <a:t>Distribution of services - no single point of failure</a:t>
            </a:r>
          </a:p>
          <a:p>
            <a:pPr lvl="1"/>
            <a:r>
              <a:rPr lang="en-US" sz="1600" dirty="0">
                <a:ea typeface="ＭＳ Ｐゴシック" charset="-128"/>
              </a:rPr>
              <a:t>All services monitored continuously</a:t>
            </a:r>
          </a:p>
          <a:p>
            <a:pPr lvl="1"/>
            <a:r>
              <a:rPr lang="en-US" sz="1500" dirty="0">
                <a:ea typeface="ＭＳ Ｐゴシック" charset="-128"/>
              </a:rPr>
              <a:t>Failures can be detected and either alerted or affected services can be restarted on other nodes providing continuous service to the end users</a:t>
            </a:r>
          </a:p>
          <a:p>
            <a:r>
              <a:rPr lang="en-US" sz="1900" dirty="0">
                <a:ea typeface="ＭＳ Ｐゴシック" charset="-128"/>
              </a:rPr>
              <a:t>Distributed control plane allows quick scale up of hardware resources</a:t>
            </a:r>
          </a:p>
          <a:p>
            <a:pPr lvl="1"/>
            <a:r>
              <a:rPr lang="en-US" sz="1600" dirty="0">
                <a:ea typeface="ＭＳ Ｐゴシック" charset="-128"/>
              </a:rPr>
              <a:t>Aids in rack expansion and node maintenance</a:t>
            </a:r>
          </a:p>
        </p:txBody>
      </p:sp>
      <p:sp>
        <p:nvSpPr>
          <p:cNvPr id="55301" name="Slide Number Placeholder 4"/>
          <p:cNvSpPr>
            <a:spLocks noGrp="1"/>
          </p:cNvSpPr>
          <p:nvPr>
            <p:ph type="sldNum" sz="quarter" idx="12"/>
          </p:nvPr>
        </p:nvSpPr>
        <p:spPr bwMode="auto">
          <a:prstGeom prst="rect">
            <a:avLst/>
          </a:prstGeom>
          <a:noFill/>
          <a:ln>
            <a:miter lim="800000"/>
            <a:headEnd/>
            <a:tailEnd/>
          </a:ln>
        </p:spPr>
        <p:txBody>
          <a:bodyPr lIns="121867" tIns="60933" rIns="121867" bIns="60933"/>
          <a:lstStyle/>
          <a:p>
            <a:fld id="{EAA3859B-58EB-43C1-8C4F-4DC624210D8F}" type="slidenum">
              <a:rPr lang="en-US" sz="1900"/>
              <a:pPr/>
              <a:t>16</a:t>
            </a:fld>
            <a:endParaRPr lang="en-US" sz="2100" dirty="0"/>
          </a:p>
        </p:txBody>
      </p:sp>
      <p:sp>
        <p:nvSpPr>
          <p:cNvPr id="64" name="Up Arrow 63"/>
          <p:cNvSpPr/>
          <p:nvPr/>
        </p:nvSpPr>
        <p:spPr>
          <a:xfrm flipV="1">
            <a:off x="7694613" y="1752600"/>
            <a:ext cx="485775" cy="533400"/>
          </a:xfrm>
          <a:prstGeom prst="up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endParaRPr lang="en-US" sz="1900" dirty="0">
              <a:solidFill>
                <a:srgbClr val="FFFFFF"/>
              </a:solidFill>
            </a:endParaRPr>
          </a:p>
        </p:txBody>
      </p:sp>
      <p:sp>
        <p:nvSpPr>
          <p:cNvPr id="65" name="Rounded Rectangle 64"/>
          <p:cNvSpPr/>
          <p:nvPr/>
        </p:nvSpPr>
        <p:spPr>
          <a:xfrm rot="10800000" flipV="1">
            <a:off x="7466013" y="1066800"/>
            <a:ext cx="914400" cy="685800"/>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defTabSz="914285" fontAlgn="base">
              <a:spcBef>
                <a:spcPct val="0"/>
              </a:spcBef>
              <a:spcAft>
                <a:spcPct val="0"/>
              </a:spcAft>
              <a:defRPr/>
            </a:pPr>
            <a:r>
              <a:rPr lang="en-US" sz="2000" b="1" kern="0" dirty="0">
                <a:solidFill>
                  <a:srgbClr val="8DA6B1">
                    <a:lumMod val="50000"/>
                  </a:srgbClr>
                </a:solidFill>
                <a:ea typeface="ＭＳ Ｐゴシック" charset="0"/>
              </a:rPr>
              <a:t>CLI</a:t>
            </a:r>
          </a:p>
        </p:txBody>
      </p:sp>
      <p:sp>
        <p:nvSpPr>
          <p:cNvPr id="102" name="Rectangle 101"/>
          <p:cNvSpPr/>
          <p:nvPr/>
        </p:nvSpPr>
        <p:spPr>
          <a:xfrm>
            <a:off x="6704013" y="2286000"/>
            <a:ext cx="4927600" cy="38100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r>
              <a:rPr lang="en-US" sz="1500" dirty="0" err="1">
                <a:solidFill>
                  <a:srgbClr val="FFFFFF"/>
                </a:solidFill>
                <a:ea typeface="Arial" charset="0"/>
                <a:cs typeface="Arial" charset="0"/>
              </a:rPr>
              <a:t>Nimbula</a:t>
            </a:r>
            <a:r>
              <a:rPr lang="en-US" sz="1500" dirty="0">
                <a:solidFill>
                  <a:srgbClr val="FFFFFF"/>
                </a:solidFill>
                <a:ea typeface="Arial" charset="0"/>
                <a:cs typeface="Arial" charset="0"/>
              </a:rPr>
              <a:t> API (User/Admin)</a:t>
            </a:r>
          </a:p>
        </p:txBody>
      </p:sp>
      <p:sp>
        <p:nvSpPr>
          <p:cNvPr id="103" name="Rectangle 102"/>
          <p:cNvSpPr/>
          <p:nvPr/>
        </p:nvSpPr>
        <p:spPr>
          <a:xfrm>
            <a:off x="6704013" y="4953000"/>
            <a:ext cx="4927600" cy="38100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r>
              <a:rPr lang="en-US" sz="1500" dirty="0" smtClean="0">
                <a:solidFill>
                  <a:srgbClr val="FFFFFF"/>
                </a:solidFill>
                <a:cs typeface="Arial"/>
              </a:rPr>
              <a:t>Enhanced IB Network Fabric</a:t>
            </a:r>
            <a:endParaRPr lang="en-US" sz="1500" dirty="0">
              <a:solidFill>
                <a:srgbClr val="FFFFFF"/>
              </a:solidFill>
              <a:cs typeface="Arial"/>
            </a:endParaRPr>
          </a:p>
        </p:txBody>
      </p:sp>
      <p:sp>
        <p:nvSpPr>
          <p:cNvPr id="104" name="Rectangle 103"/>
          <p:cNvSpPr/>
          <p:nvPr/>
        </p:nvSpPr>
        <p:spPr>
          <a:xfrm>
            <a:off x="6704013" y="5410200"/>
            <a:ext cx="4927600" cy="38100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r>
              <a:rPr lang="en-US" sz="1500" dirty="0">
                <a:solidFill>
                  <a:srgbClr val="FFFFFF"/>
                </a:solidFill>
                <a:cs typeface="Arial"/>
              </a:rPr>
              <a:t>Integrated ZFSSA For Volume &amp; Guest Storage</a:t>
            </a:r>
          </a:p>
        </p:txBody>
      </p:sp>
      <p:grpSp>
        <p:nvGrpSpPr>
          <p:cNvPr id="2" name="Group 58"/>
          <p:cNvGrpSpPr>
            <a:grpSpLocks/>
          </p:cNvGrpSpPr>
          <p:nvPr/>
        </p:nvGrpSpPr>
        <p:grpSpPr bwMode="auto">
          <a:xfrm>
            <a:off x="9523414" y="762005"/>
            <a:ext cx="1335087" cy="985839"/>
            <a:chOff x="2454574" y="1140940"/>
            <a:chExt cx="1589903" cy="1239795"/>
          </a:xfrm>
        </p:grpSpPr>
        <p:pic>
          <p:nvPicPr>
            <p:cNvPr id="55338" name="Picture 59" descr="man.png"/>
            <p:cNvPicPr>
              <a:picLocks noChangeAspect="1"/>
            </p:cNvPicPr>
            <p:nvPr/>
          </p:nvPicPr>
          <p:blipFill>
            <a:blip r:embed="rId3" cstate="print"/>
            <a:srcRect/>
            <a:stretch>
              <a:fillRect/>
            </a:stretch>
          </p:blipFill>
          <p:spPr bwMode="auto">
            <a:xfrm>
              <a:off x="2817668" y="1695294"/>
              <a:ext cx="863715" cy="586587"/>
            </a:xfrm>
            <a:prstGeom prst="rect">
              <a:avLst/>
            </a:prstGeom>
            <a:noFill/>
            <a:ln w="9525">
              <a:noFill/>
              <a:miter lim="800000"/>
              <a:headEnd/>
              <a:tailEnd/>
            </a:ln>
          </p:spPr>
        </p:pic>
        <p:pic>
          <p:nvPicPr>
            <p:cNvPr id="55339" name="Picture 60" descr="O_EnterpriseMgr_12c_clr.bmp"/>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2544353" y="1239085"/>
              <a:ext cx="1410344" cy="424958"/>
            </a:xfrm>
            <a:prstGeom prst="rect">
              <a:avLst/>
            </a:prstGeom>
            <a:noFill/>
            <a:ln w="9525">
              <a:noFill/>
              <a:miter lim="800000"/>
              <a:headEnd/>
              <a:tailEnd/>
            </a:ln>
          </p:spPr>
        </p:pic>
        <p:sp>
          <p:nvSpPr>
            <p:cNvPr id="109" name="Rounded Rectangle 108"/>
            <p:cNvSpPr/>
            <p:nvPr/>
          </p:nvSpPr>
          <p:spPr>
            <a:xfrm>
              <a:off x="2454574" y="1140940"/>
              <a:ext cx="1589903" cy="1239795"/>
            </a:xfrm>
            <a:prstGeom prst="roundRect">
              <a:avLst/>
            </a:prstGeom>
            <a:noFill/>
            <a:ln w="25400" cap="flat" cmpd="sng" algn="ctr">
              <a:solidFill>
                <a:schemeClr val="accent6">
                  <a:shade val="50000"/>
                </a:schemeClr>
              </a:solidFill>
              <a:prstDash val="sysDash"/>
              <a:roun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endParaRPr lang="en-US" sz="1900" dirty="0">
                <a:solidFill>
                  <a:srgbClr val="FFFFFF"/>
                </a:solidFill>
              </a:endParaRPr>
            </a:p>
          </p:txBody>
        </p:sp>
      </p:grpSp>
      <p:sp>
        <p:nvSpPr>
          <p:cNvPr id="110" name="Up Arrow 109"/>
          <p:cNvSpPr/>
          <p:nvPr/>
        </p:nvSpPr>
        <p:spPr>
          <a:xfrm flipV="1">
            <a:off x="9980613" y="1752600"/>
            <a:ext cx="485775" cy="533400"/>
          </a:xfrm>
          <a:prstGeom prst="up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nchor="ctr"/>
          <a:lstStyle/>
          <a:p>
            <a:pPr algn="ctr" defTabSz="914285" fontAlgn="base">
              <a:lnSpc>
                <a:spcPct val="90000"/>
              </a:lnSpc>
              <a:spcBef>
                <a:spcPct val="0"/>
              </a:spcBef>
              <a:spcAft>
                <a:spcPct val="0"/>
              </a:spcAft>
              <a:defRPr/>
            </a:pPr>
            <a:endParaRPr lang="en-US" sz="1900" dirty="0">
              <a:solidFill>
                <a:srgbClr val="FFFFFF"/>
              </a:solidFill>
            </a:endParaRPr>
          </a:p>
        </p:txBody>
      </p:sp>
      <p:grpSp>
        <p:nvGrpSpPr>
          <p:cNvPr id="3" name="Group 21"/>
          <p:cNvGrpSpPr>
            <a:grpSpLocks/>
          </p:cNvGrpSpPr>
          <p:nvPr/>
        </p:nvGrpSpPr>
        <p:grpSpPr bwMode="auto">
          <a:xfrm>
            <a:off x="7161215" y="2971806"/>
            <a:ext cx="1003300" cy="1008063"/>
            <a:chOff x="608012" y="3886200"/>
            <a:chExt cx="1003328" cy="1008063"/>
          </a:xfrm>
        </p:grpSpPr>
        <p:sp>
          <p:nvSpPr>
            <p:cNvPr id="46" name="Rectangle 45"/>
            <p:cNvSpPr>
              <a:spLocks noChangeArrowheads="1"/>
            </p:cNvSpPr>
            <p:nvPr/>
          </p:nvSpPr>
          <p:spPr bwMode="auto">
            <a:xfrm>
              <a:off x="608012" y="3886200"/>
              <a:ext cx="863624" cy="1008063"/>
            </a:xfrm>
            <a:prstGeom prst="rect">
              <a:avLst/>
            </a:prstGeom>
            <a:solidFill>
              <a:srgbClr val="FF7700"/>
            </a:solidFill>
            <a:ln w="38100">
              <a:solidFill>
                <a:srgbClr val="FF0000"/>
              </a:solidFill>
              <a:miter lim="800000"/>
              <a:headEnd/>
              <a:tailEnd/>
            </a:ln>
            <a:effectLst>
              <a:outerShdw dist="20000" dir="5400000" rotWithShape="0">
                <a:srgbClr val="808080">
                  <a:alpha val="37999"/>
                </a:srgbClr>
              </a:outerShdw>
            </a:effectLst>
          </p:spPr>
          <p:txBody>
            <a:bodyPr/>
            <a:lstStyle/>
            <a:p>
              <a:pPr defTabSz="914285" fontAlgn="base">
                <a:spcBef>
                  <a:spcPct val="0"/>
                </a:spcBef>
                <a:spcAft>
                  <a:spcPct val="0"/>
                </a:spcAft>
                <a:defRPr/>
              </a:pPr>
              <a:r>
                <a:rPr lang="en-US" sz="1200" dirty="0">
                  <a:solidFill>
                    <a:srgbClr val="FFFFFF"/>
                  </a:solidFill>
                  <a:ea typeface="Arial" charset="0"/>
                  <a:cs typeface="Arial" charset="0"/>
                </a:rPr>
                <a:t>Node 3</a:t>
              </a:r>
            </a:p>
          </p:txBody>
        </p:sp>
        <p:sp>
          <p:nvSpPr>
            <p:cNvPr id="47" name="Rounded Rectangle 46"/>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232C2F"/>
                  </a:solidFill>
                  <a:cs typeface="Arial"/>
                </a:rPr>
                <a:t>ND  Mgmt service</a:t>
              </a:r>
            </a:p>
          </p:txBody>
        </p:sp>
      </p:grpSp>
      <p:grpSp>
        <p:nvGrpSpPr>
          <p:cNvPr id="4" name="Group 21"/>
          <p:cNvGrpSpPr>
            <a:grpSpLocks/>
          </p:cNvGrpSpPr>
          <p:nvPr/>
        </p:nvGrpSpPr>
        <p:grpSpPr bwMode="auto">
          <a:xfrm>
            <a:off x="7008816" y="3276604"/>
            <a:ext cx="1003300" cy="1008063"/>
            <a:chOff x="608012" y="3886200"/>
            <a:chExt cx="1003328" cy="1008063"/>
          </a:xfrm>
        </p:grpSpPr>
        <p:sp>
          <p:nvSpPr>
            <p:cNvPr id="49" name="Rectangle 48"/>
            <p:cNvSpPr>
              <a:spLocks noChangeArrowheads="1"/>
            </p:cNvSpPr>
            <p:nvPr/>
          </p:nvSpPr>
          <p:spPr bwMode="auto">
            <a:xfrm>
              <a:off x="608012" y="3886200"/>
              <a:ext cx="863624" cy="1008063"/>
            </a:xfrm>
            <a:prstGeom prst="rect">
              <a:avLst/>
            </a:prstGeom>
            <a:solidFill>
              <a:srgbClr val="FF7700"/>
            </a:solidFill>
            <a:ln w="38100">
              <a:solidFill>
                <a:srgbClr val="FF0000"/>
              </a:solidFill>
              <a:miter lim="800000"/>
              <a:headEnd/>
              <a:tailEnd/>
            </a:ln>
            <a:effectLst>
              <a:outerShdw dist="20000" dir="5400000" rotWithShape="0">
                <a:srgbClr val="808080">
                  <a:alpha val="37999"/>
                </a:srgbClr>
              </a:outerShdw>
            </a:effectLst>
          </p:spPr>
          <p:txBody>
            <a:bodyPr/>
            <a:lstStyle/>
            <a:p>
              <a:pPr defTabSz="914285" fontAlgn="base">
                <a:spcBef>
                  <a:spcPct val="0"/>
                </a:spcBef>
                <a:spcAft>
                  <a:spcPct val="0"/>
                </a:spcAft>
                <a:defRPr/>
              </a:pPr>
              <a:r>
                <a:rPr lang="en-US" sz="1200" dirty="0">
                  <a:solidFill>
                    <a:srgbClr val="FFFFFF"/>
                  </a:solidFill>
                  <a:ea typeface="Arial" charset="0"/>
                  <a:cs typeface="Arial" charset="0"/>
                </a:rPr>
                <a:t>Node 2</a:t>
              </a:r>
            </a:p>
          </p:txBody>
        </p:sp>
        <p:sp>
          <p:nvSpPr>
            <p:cNvPr id="50" name="Rounded Rectangle 49"/>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232C2F"/>
                  </a:solidFill>
                  <a:cs typeface="Arial"/>
                </a:rPr>
                <a:t>ND  Mgmt service</a:t>
              </a:r>
            </a:p>
          </p:txBody>
        </p:sp>
      </p:grpSp>
      <p:grpSp>
        <p:nvGrpSpPr>
          <p:cNvPr id="5" name="Group 21"/>
          <p:cNvGrpSpPr>
            <a:grpSpLocks/>
          </p:cNvGrpSpPr>
          <p:nvPr/>
        </p:nvGrpSpPr>
        <p:grpSpPr bwMode="auto">
          <a:xfrm>
            <a:off x="6856413" y="3581400"/>
            <a:ext cx="1003300" cy="1008063"/>
            <a:chOff x="608012" y="3886200"/>
            <a:chExt cx="1003328" cy="1008063"/>
          </a:xfrm>
        </p:grpSpPr>
        <p:sp>
          <p:nvSpPr>
            <p:cNvPr id="52" name="Rectangle 51"/>
            <p:cNvSpPr>
              <a:spLocks noChangeArrowheads="1"/>
            </p:cNvSpPr>
            <p:nvPr/>
          </p:nvSpPr>
          <p:spPr bwMode="auto">
            <a:xfrm>
              <a:off x="608012" y="3886200"/>
              <a:ext cx="863624" cy="1008063"/>
            </a:xfrm>
            <a:prstGeom prst="rect">
              <a:avLst/>
            </a:prstGeom>
            <a:solidFill>
              <a:srgbClr val="FF7700"/>
            </a:solidFill>
            <a:ln w="38100">
              <a:solidFill>
                <a:srgbClr val="FF0000"/>
              </a:solidFill>
              <a:miter lim="800000"/>
              <a:headEnd/>
              <a:tailEnd/>
            </a:ln>
            <a:effectLst>
              <a:outerShdw dist="20000" dir="5400000" rotWithShape="0">
                <a:srgbClr val="808080">
                  <a:alpha val="37999"/>
                </a:srgbClr>
              </a:outerShdw>
            </a:effectLst>
          </p:spPr>
          <p:txBody>
            <a:bodyPr/>
            <a:lstStyle/>
            <a:p>
              <a:pPr defTabSz="914285" fontAlgn="base">
                <a:spcBef>
                  <a:spcPct val="0"/>
                </a:spcBef>
                <a:spcAft>
                  <a:spcPct val="0"/>
                </a:spcAft>
                <a:defRPr/>
              </a:pPr>
              <a:r>
                <a:rPr lang="en-US" sz="1200" dirty="0">
                  <a:solidFill>
                    <a:srgbClr val="FFFFFF"/>
                  </a:solidFill>
                  <a:ea typeface="ＭＳ Ｐゴシック" charset="-128"/>
                  <a:cs typeface="Arial"/>
                </a:rPr>
                <a:t>Node 1</a:t>
              </a:r>
            </a:p>
          </p:txBody>
        </p:sp>
        <p:sp>
          <p:nvSpPr>
            <p:cNvPr id="53" name="Rounded Rectangle 52"/>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46575E">
                      <a:lumMod val="50000"/>
                    </a:srgbClr>
                  </a:solidFill>
                  <a:cs typeface="Arial"/>
                </a:rPr>
                <a:t>ND  Mgmt service</a:t>
              </a:r>
            </a:p>
          </p:txBody>
        </p:sp>
      </p:grpSp>
      <p:grpSp>
        <p:nvGrpSpPr>
          <p:cNvPr id="6" name="Group 21"/>
          <p:cNvGrpSpPr>
            <a:grpSpLocks/>
          </p:cNvGrpSpPr>
          <p:nvPr/>
        </p:nvGrpSpPr>
        <p:grpSpPr bwMode="auto">
          <a:xfrm>
            <a:off x="8532815" y="3048006"/>
            <a:ext cx="1003300" cy="1008063"/>
            <a:chOff x="608012" y="3886200"/>
            <a:chExt cx="1003328" cy="1008063"/>
          </a:xfrm>
        </p:grpSpPr>
        <p:sp>
          <p:nvSpPr>
            <p:cNvPr id="55" name="Rectangle 54"/>
            <p:cNvSpPr/>
            <p:nvPr/>
          </p:nvSpPr>
          <p:spPr>
            <a:xfrm>
              <a:off x="608012" y="3886200"/>
              <a:ext cx="863624" cy="1008063"/>
            </a:xfrm>
            <a:prstGeom prst="rect">
              <a:avLst/>
            </a:prstGeom>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lstStyle/>
            <a:p>
              <a:pPr defTabSz="914285" fontAlgn="base">
                <a:spcBef>
                  <a:spcPct val="0"/>
                </a:spcBef>
                <a:spcAft>
                  <a:spcPct val="0"/>
                </a:spcAft>
                <a:defRPr/>
              </a:pPr>
              <a:r>
                <a:rPr lang="en-US" sz="1200" dirty="0">
                  <a:solidFill>
                    <a:srgbClr val="41555E"/>
                  </a:solidFill>
                  <a:ea typeface="Arial" charset="0"/>
                  <a:cs typeface="Arial" charset="0"/>
                </a:rPr>
                <a:t>Node 6</a:t>
              </a:r>
            </a:p>
          </p:txBody>
        </p:sp>
        <p:sp>
          <p:nvSpPr>
            <p:cNvPr id="56" name="Rounded Rectangle 55"/>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41555E"/>
                  </a:solidFill>
                  <a:cs typeface="Arial"/>
                </a:rPr>
                <a:t>ND  Mgmt service</a:t>
              </a:r>
            </a:p>
          </p:txBody>
        </p:sp>
      </p:grpSp>
      <p:grpSp>
        <p:nvGrpSpPr>
          <p:cNvPr id="7" name="Group 21"/>
          <p:cNvGrpSpPr>
            <a:grpSpLocks/>
          </p:cNvGrpSpPr>
          <p:nvPr/>
        </p:nvGrpSpPr>
        <p:grpSpPr bwMode="auto">
          <a:xfrm>
            <a:off x="8380415" y="3352806"/>
            <a:ext cx="1003300" cy="1008063"/>
            <a:chOff x="608012" y="3886200"/>
            <a:chExt cx="1003328" cy="1008063"/>
          </a:xfrm>
        </p:grpSpPr>
        <p:sp>
          <p:nvSpPr>
            <p:cNvPr id="58" name="Rectangle 57"/>
            <p:cNvSpPr/>
            <p:nvPr/>
          </p:nvSpPr>
          <p:spPr>
            <a:xfrm>
              <a:off x="608012" y="3886200"/>
              <a:ext cx="863624" cy="1008063"/>
            </a:xfrm>
            <a:prstGeom prst="rect">
              <a:avLst/>
            </a:prstGeom>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lstStyle/>
            <a:p>
              <a:pPr defTabSz="914285" fontAlgn="base">
                <a:spcBef>
                  <a:spcPct val="0"/>
                </a:spcBef>
                <a:spcAft>
                  <a:spcPct val="0"/>
                </a:spcAft>
                <a:defRPr/>
              </a:pPr>
              <a:r>
                <a:rPr lang="en-US" sz="1200" dirty="0">
                  <a:solidFill>
                    <a:srgbClr val="41555E"/>
                  </a:solidFill>
                  <a:ea typeface="Arial" charset="0"/>
                  <a:cs typeface="Arial" charset="0"/>
                </a:rPr>
                <a:t>Node 5</a:t>
              </a:r>
            </a:p>
          </p:txBody>
        </p:sp>
        <p:sp>
          <p:nvSpPr>
            <p:cNvPr id="61" name="Rounded Rectangle 60"/>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8DA6B1">
                      <a:lumMod val="50000"/>
                    </a:srgbClr>
                  </a:solidFill>
                  <a:cs typeface="Arial"/>
                </a:rPr>
                <a:t>ND  Mgmt service</a:t>
              </a:r>
            </a:p>
          </p:txBody>
        </p:sp>
      </p:grpSp>
      <p:grpSp>
        <p:nvGrpSpPr>
          <p:cNvPr id="8" name="Group 21"/>
          <p:cNvGrpSpPr>
            <a:grpSpLocks/>
          </p:cNvGrpSpPr>
          <p:nvPr/>
        </p:nvGrpSpPr>
        <p:grpSpPr bwMode="auto">
          <a:xfrm>
            <a:off x="8228013" y="3657606"/>
            <a:ext cx="1003300" cy="1008063"/>
            <a:chOff x="608012" y="3886200"/>
            <a:chExt cx="1003328" cy="1008063"/>
          </a:xfrm>
        </p:grpSpPr>
        <p:sp>
          <p:nvSpPr>
            <p:cNvPr id="66" name="Rectangle 65"/>
            <p:cNvSpPr/>
            <p:nvPr/>
          </p:nvSpPr>
          <p:spPr>
            <a:xfrm>
              <a:off x="608012" y="3886200"/>
              <a:ext cx="863624" cy="1008063"/>
            </a:xfrm>
            <a:prstGeom prst="rect">
              <a:avLst/>
            </a:prstGeom>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lstStyle/>
            <a:p>
              <a:pPr defTabSz="914285" fontAlgn="base">
                <a:spcBef>
                  <a:spcPct val="0"/>
                </a:spcBef>
                <a:spcAft>
                  <a:spcPct val="0"/>
                </a:spcAft>
                <a:defRPr/>
              </a:pPr>
              <a:r>
                <a:rPr lang="en-US" sz="1200" dirty="0">
                  <a:solidFill>
                    <a:srgbClr val="41555E"/>
                  </a:solidFill>
                  <a:ea typeface="Arial" charset="0"/>
                  <a:cs typeface="Arial" charset="0"/>
                </a:rPr>
                <a:t>Node 4</a:t>
              </a:r>
            </a:p>
          </p:txBody>
        </p:sp>
        <p:sp>
          <p:nvSpPr>
            <p:cNvPr id="68" name="Rounded Rectangle 67"/>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41555E"/>
                  </a:solidFill>
                  <a:cs typeface="Arial"/>
                </a:rPr>
                <a:t>ND  Mgmt service</a:t>
              </a:r>
            </a:p>
          </p:txBody>
        </p:sp>
      </p:grpSp>
      <p:sp>
        <p:nvSpPr>
          <p:cNvPr id="55315" name="TextBox 58"/>
          <p:cNvSpPr txBox="1">
            <a:spLocks noChangeArrowheads="1"/>
          </p:cNvSpPr>
          <p:nvPr/>
        </p:nvSpPr>
        <p:spPr bwMode="auto">
          <a:xfrm>
            <a:off x="9523413" y="3200406"/>
            <a:ext cx="800100" cy="830263"/>
          </a:xfrm>
          <a:prstGeom prst="rect">
            <a:avLst/>
          </a:prstGeom>
          <a:noFill/>
          <a:ln w="9525">
            <a:noFill/>
            <a:miter lim="800000"/>
            <a:headEnd/>
            <a:tailEnd/>
          </a:ln>
        </p:spPr>
        <p:txBody>
          <a:bodyPr lIns="91412" tIns="45707" rIns="91412" bIns="45707">
            <a:spAutoFit/>
          </a:bodyPr>
          <a:lstStyle/>
          <a:p>
            <a:pPr defTabSz="914285" fontAlgn="base">
              <a:spcBef>
                <a:spcPct val="0"/>
              </a:spcBef>
              <a:spcAft>
                <a:spcPct val="0"/>
              </a:spcAft>
            </a:pPr>
            <a:r>
              <a:rPr lang="en-US" sz="4800" dirty="0">
                <a:solidFill>
                  <a:srgbClr val="5F5F5F"/>
                </a:solidFill>
                <a:ea typeface="ＭＳ Ｐゴシック" charset="-128"/>
                <a:cs typeface="Arial" charset="0"/>
              </a:rPr>
              <a:t>…</a:t>
            </a:r>
          </a:p>
        </p:txBody>
      </p:sp>
      <p:grpSp>
        <p:nvGrpSpPr>
          <p:cNvPr id="9" name="Group 21"/>
          <p:cNvGrpSpPr>
            <a:grpSpLocks/>
          </p:cNvGrpSpPr>
          <p:nvPr/>
        </p:nvGrpSpPr>
        <p:grpSpPr bwMode="auto">
          <a:xfrm>
            <a:off x="10437815" y="3048006"/>
            <a:ext cx="1003300" cy="1008063"/>
            <a:chOff x="608012" y="3886200"/>
            <a:chExt cx="1003328" cy="1008063"/>
          </a:xfrm>
        </p:grpSpPr>
        <p:sp>
          <p:nvSpPr>
            <p:cNvPr id="73" name="Rectangle 72"/>
            <p:cNvSpPr/>
            <p:nvPr/>
          </p:nvSpPr>
          <p:spPr>
            <a:xfrm>
              <a:off x="608012" y="3886200"/>
              <a:ext cx="863624" cy="1008063"/>
            </a:xfrm>
            <a:prstGeom prst="rect">
              <a:avLst/>
            </a:prstGeom>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lstStyle/>
            <a:p>
              <a:pPr defTabSz="914285" fontAlgn="base">
                <a:spcBef>
                  <a:spcPct val="0"/>
                </a:spcBef>
                <a:spcAft>
                  <a:spcPct val="0"/>
                </a:spcAft>
                <a:defRPr/>
              </a:pPr>
              <a:r>
                <a:rPr lang="en-US" sz="1200" dirty="0">
                  <a:solidFill>
                    <a:srgbClr val="41555E"/>
                  </a:solidFill>
                  <a:ea typeface="Arial" charset="0"/>
                  <a:cs typeface="Arial" charset="0"/>
                </a:rPr>
                <a:t>Node 30</a:t>
              </a:r>
            </a:p>
          </p:txBody>
        </p:sp>
        <p:sp>
          <p:nvSpPr>
            <p:cNvPr id="74" name="Rounded Rectangle 73"/>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41555E"/>
                  </a:solidFill>
                  <a:cs typeface="Arial"/>
                </a:rPr>
                <a:t>ND  Mgmt service</a:t>
              </a:r>
            </a:p>
          </p:txBody>
        </p:sp>
      </p:grpSp>
      <p:grpSp>
        <p:nvGrpSpPr>
          <p:cNvPr id="10" name="Group 21"/>
          <p:cNvGrpSpPr>
            <a:grpSpLocks/>
          </p:cNvGrpSpPr>
          <p:nvPr/>
        </p:nvGrpSpPr>
        <p:grpSpPr bwMode="auto">
          <a:xfrm>
            <a:off x="10285413" y="3352806"/>
            <a:ext cx="1003300" cy="1008063"/>
            <a:chOff x="608012" y="3886200"/>
            <a:chExt cx="1003328" cy="1008063"/>
          </a:xfrm>
        </p:grpSpPr>
        <p:sp>
          <p:nvSpPr>
            <p:cNvPr id="76" name="Rectangle 75"/>
            <p:cNvSpPr/>
            <p:nvPr/>
          </p:nvSpPr>
          <p:spPr>
            <a:xfrm>
              <a:off x="608012" y="3886200"/>
              <a:ext cx="863624" cy="1008063"/>
            </a:xfrm>
            <a:prstGeom prst="rect">
              <a:avLst/>
            </a:prstGeom>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lstStyle/>
            <a:p>
              <a:pPr defTabSz="914285" fontAlgn="base">
                <a:spcBef>
                  <a:spcPct val="0"/>
                </a:spcBef>
                <a:spcAft>
                  <a:spcPct val="0"/>
                </a:spcAft>
                <a:defRPr/>
              </a:pPr>
              <a:r>
                <a:rPr lang="en-US" sz="1200" dirty="0">
                  <a:solidFill>
                    <a:srgbClr val="41555E"/>
                  </a:solidFill>
                  <a:ea typeface="Arial" charset="0"/>
                  <a:cs typeface="Arial" charset="0"/>
                </a:rPr>
                <a:t>Node 29</a:t>
              </a:r>
            </a:p>
          </p:txBody>
        </p:sp>
        <p:sp>
          <p:nvSpPr>
            <p:cNvPr id="77" name="Rounded Rectangle 76"/>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41555E"/>
                  </a:solidFill>
                  <a:cs typeface="Arial"/>
                </a:rPr>
                <a:t>ND  Mgmt service</a:t>
              </a:r>
            </a:p>
          </p:txBody>
        </p:sp>
      </p:grpSp>
      <p:grpSp>
        <p:nvGrpSpPr>
          <p:cNvPr id="11" name="Group 21"/>
          <p:cNvGrpSpPr>
            <a:grpSpLocks/>
          </p:cNvGrpSpPr>
          <p:nvPr/>
        </p:nvGrpSpPr>
        <p:grpSpPr bwMode="auto">
          <a:xfrm>
            <a:off x="10133013" y="3657606"/>
            <a:ext cx="1003300" cy="1008063"/>
            <a:chOff x="608012" y="3886200"/>
            <a:chExt cx="1003328" cy="1008063"/>
          </a:xfrm>
        </p:grpSpPr>
        <p:sp>
          <p:nvSpPr>
            <p:cNvPr id="79" name="Rectangle 78"/>
            <p:cNvSpPr/>
            <p:nvPr/>
          </p:nvSpPr>
          <p:spPr>
            <a:xfrm>
              <a:off x="608012" y="3886200"/>
              <a:ext cx="863624" cy="1008063"/>
            </a:xfrm>
            <a:prstGeom prst="rect">
              <a:avLst/>
            </a:prstGeom>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lstStyle/>
            <a:p>
              <a:pPr defTabSz="914285" fontAlgn="base">
                <a:spcBef>
                  <a:spcPct val="0"/>
                </a:spcBef>
                <a:spcAft>
                  <a:spcPct val="0"/>
                </a:spcAft>
                <a:defRPr/>
              </a:pPr>
              <a:r>
                <a:rPr lang="en-US" sz="1200" dirty="0">
                  <a:solidFill>
                    <a:srgbClr val="41555E"/>
                  </a:solidFill>
                  <a:ea typeface="Arial" charset="0"/>
                  <a:cs typeface="Arial" charset="0"/>
                </a:rPr>
                <a:t>Node 28</a:t>
              </a:r>
            </a:p>
          </p:txBody>
        </p:sp>
        <p:sp>
          <p:nvSpPr>
            <p:cNvPr id="80" name="Rounded Rectangle 79"/>
            <p:cNvSpPr/>
            <p:nvPr/>
          </p:nvSpPr>
          <p:spPr>
            <a:xfrm>
              <a:off x="963622" y="4495800"/>
              <a:ext cx="647718" cy="381000"/>
            </a:xfrm>
            <a:prstGeom prst="roundRect">
              <a:avLst/>
            </a:prstGeom>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914285" fontAlgn="base">
                <a:spcBef>
                  <a:spcPct val="0"/>
                </a:spcBef>
                <a:spcAft>
                  <a:spcPct val="0"/>
                </a:spcAft>
                <a:defRPr/>
              </a:pPr>
              <a:r>
                <a:rPr lang="en-US" sz="800" dirty="0">
                  <a:solidFill>
                    <a:srgbClr val="41555E"/>
                  </a:solidFill>
                  <a:cs typeface="Arial"/>
                </a:rPr>
                <a:t>ND  Mgmt service</a:t>
              </a:r>
            </a:p>
          </p:txBody>
        </p:sp>
      </p:grpSp>
    </p:spTree>
    <p:extLst>
      <p:ext uri="{BB962C8B-B14F-4D97-AF65-F5344CB8AC3E}">
        <p14:creationId xmlns:p14="http://schemas.microsoft.com/office/powerpoint/2010/main" val="2459122566"/>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title"/>
          </p:nvPr>
        </p:nvSpPr>
        <p:spPr/>
        <p:txBody>
          <a:bodyPr/>
          <a:lstStyle/>
          <a:p>
            <a:r>
              <a:rPr lang="en-ZA" b="1" dirty="0"/>
              <a:t> The </a:t>
            </a:r>
            <a:r>
              <a:rPr lang="en-ZA" b="1" dirty="0" smtClean="0"/>
              <a:t>Nimbula </a:t>
            </a:r>
            <a:r>
              <a:rPr lang="en-ZA" b="1" dirty="0"/>
              <a:t>Control Plane</a:t>
            </a:r>
            <a:endParaRPr lang="en-GB" b="1" dirty="0"/>
          </a:p>
        </p:txBody>
      </p:sp>
      <p:sp>
        <p:nvSpPr>
          <p:cNvPr id="10242" name="Content Placeholder 20"/>
          <p:cNvSpPr>
            <a:spLocks noGrp="1"/>
          </p:cNvSpPr>
          <p:nvPr>
            <p:ph idx="1"/>
          </p:nvPr>
        </p:nvSpPr>
        <p:spPr/>
        <p:txBody>
          <a:bodyPr/>
          <a:lstStyle/>
          <a:p>
            <a:r>
              <a:rPr lang="en-US" dirty="0"/>
              <a:t>The Control Plane includes infrastructure services, such as an API service, Networking services, storage services, User services.</a:t>
            </a:r>
          </a:p>
          <a:p>
            <a:r>
              <a:rPr lang="en-US" dirty="0"/>
              <a:t>At the heart of the Control Plane is a distributed Infrastructure Controller, which runs on every node</a:t>
            </a:r>
          </a:p>
          <a:p>
            <a:endParaRPr lang="en-US" dirty="0"/>
          </a:p>
        </p:txBody>
      </p:sp>
      <p:grpSp>
        <p:nvGrpSpPr>
          <p:cNvPr id="4" name="Group 3"/>
          <p:cNvGrpSpPr/>
          <p:nvPr/>
        </p:nvGrpSpPr>
        <p:grpSpPr>
          <a:xfrm>
            <a:off x="888471" y="3352800"/>
            <a:ext cx="1422030" cy="2590800"/>
            <a:chOff x="888471" y="3352800"/>
            <a:chExt cx="1422030" cy="2590800"/>
          </a:xfrm>
        </p:grpSpPr>
        <p:sp>
          <p:nvSpPr>
            <p:cNvPr id="24" name="Rectangle 23"/>
            <p:cNvSpPr/>
            <p:nvPr/>
          </p:nvSpPr>
          <p:spPr>
            <a:xfrm>
              <a:off x="888471" y="3352800"/>
              <a:ext cx="1422030" cy="25908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25" name="Rounded Rectangle 24"/>
            <p:cNvSpPr/>
            <p:nvPr/>
          </p:nvSpPr>
          <p:spPr>
            <a:xfrm>
              <a:off x="971000"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1</a:t>
              </a:r>
              <a:endParaRPr lang="en-US">
                <a:solidFill>
                  <a:srgbClr val="FFFFFF"/>
                </a:solidFill>
                <a:latin typeface="Arial" charset="0"/>
                <a:ea typeface="ＭＳ Ｐゴシック" charset="0"/>
                <a:cs typeface="ＭＳ Ｐゴシック" charset="0"/>
              </a:endParaRPr>
            </a:p>
          </p:txBody>
        </p:sp>
        <p:sp>
          <p:nvSpPr>
            <p:cNvPr id="26" name="Rectangle 25"/>
            <p:cNvSpPr/>
            <p:nvPr/>
          </p:nvSpPr>
          <p:spPr>
            <a:xfrm>
              <a:off x="985813"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050" kern="0" dirty="0">
                  <a:solidFill>
                    <a:schemeClr val="tx1"/>
                  </a:solidFill>
                  <a:latin typeface="Calibri"/>
                  <a:ea typeface="+mn-ea"/>
                  <a:cs typeface="+mn-cs"/>
                </a:rPr>
                <a:t>Virtualization layer</a:t>
              </a:r>
            </a:p>
          </p:txBody>
        </p:sp>
      </p:grpSp>
      <p:grpSp>
        <p:nvGrpSpPr>
          <p:cNvPr id="5" name="Group 4"/>
          <p:cNvGrpSpPr/>
          <p:nvPr/>
        </p:nvGrpSpPr>
        <p:grpSpPr>
          <a:xfrm>
            <a:off x="2953800" y="3352800"/>
            <a:ext cx="1422030" cy="2590800"/>
            <a:chOff x="2919942" y="3352800"/>
            <a:chExt cx="1422030" cy="2590800"/>
          </a:xfrm>
        </p:grpSpPr>
        <p:sp>
          <p:nvSpPr>
            <p:cNvPr id="27" name="Rectangle 26"/>
            <p:cNvSpPr/>
            <p:nvPr/>
          </p:nvSpPr>
          <p:spPr>
            <a:xfrm>
              <a:off x="2919942" y="3352800"/>
              <a:ext cx="1422030" cy="25908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28" name="Rounded Rectangle 27"/>
            <p:cNvSpPr/>
            <p:nvPr/>
          </p:nvSpPr>
          <p:spPr>
            <a:xfrm>
              <a:off x="3002471"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2</a:t>
              </a:r>
              <a:endParaRPr lang="en-US">
                <a:solidFill>
                  <a:srgbClr val="FFFFFF"/>
                </a:solidFill>
                <a:latin typeface="Arial" charset="0"/>
                <a:ea typeface="ＭＳ Ｐゴシック" charset="0"/>
                <a:cs typeface="ＭＳ Ｐゴシック" charset="0"/>
              </a:endParaRPr>
            </a:p>
          </p:txBody>
        </p:sp>
        <p:sp>
          <p:nvSpPr>
            <p:cNvPr id="29" name="Rectangle 28"/>
            <p:cNvSpPr/>
            <p:nvPr/>
          </p:nvSpPr>
          <p:spPr>
            <a:xfrm>
              <a:off x="3017284"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050" kern="0" dirty="0">
                  <a:solidFill>
                    <a:schemeClr val="tx1"/>
                  </a:solidFill>
                  <a:latin typeface="Calibri"/>
                  <a:ea typeface="+mn-ea"/>
                  <a:cs typeface="+mn-cs"/>
                </a:rPr>
                <a:t>Virtualization layer</a:t>
              </a:r>
            </a:p>
          </p:txBody>
        </p:sp>
      </p:grpSp>
      <p:grpSp>
        <p:nvGrpSpPr>
          <p:cNvPr id="6" name="Group 5"/>
          <p:cNvGrpSpPr/>
          <p:nvPr/>
        </p:nvGrpSpPr>
        <p:grpSpPr>
          <a:xfrm>
            <a:off x="5019129" y="3352800"/>
            <a:ext cx="1422030" cy="2590800"/>
            <a:chOff x="4951412" y="3352800"/>
            <a:chExt cx="1422030" cy="2590800"/>
          </a:xfrm>
        </p:grpSpPr>
        <p:sp>
          <p:nvSpPr>
            <p:cNvPr id="30" name="Rectangle 29"/>
            <p:cNvSpPr/>
            <p:nvPr/>
          </p:nvSpPr>
          <p:spPr>
            <a:xfrm>
              <a:off x="4951412" y="3352800"/>
              <a:ext cx="1422030" cy="25908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31" name="Rounded Rectangle 30"/>
            <p:cNvSpPr/>
            <p:nvPr/>
          </p:nvSpPr>
          <p:spPr>
            <a:xfrm>
              <a:off x="5033942"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3</a:t>
              </a:r>
              <a:endParaRPr lang="en-US">
                <a:solidFill>
                  <a:srgbClr val="FFFFFF"/>
                </a:solidFill>
                <a:latin typeface="Arial" charset="0"/>
                <a:ea typeface="ＭＳ Ｐゴシック" charset="0"/>
                <a:cs typeface="ＭＳ Ｐゴシック" charset="0"/>
              </a:endParaRPr>
            </a:p>
          </p:txBody>
        </p:sp>
        <p:sp>
          <p:nvSpPr>
            <p:cNvPr id="32" name="Rectangle 31"/>
            <p:cNvSpPr/>
            <p:nvPr/>
          </p:nvSpPr>
          <p:spPr>
            <a:xfrm>
              <a:off x="5048755"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050" kern="0" dirty="0">
                  <a:solidFill>
                    <a:schemeClr val="tx1"/>
                  </a:solidFill>
                  <a:latin typeface="Calibri"/>
                  <a:ea typeface="+mn-ea"/>
                  <a:cs typeface="+mn-cs"/>
                </a:rPr>
                <a:t>Virtualization layer</a:t>
              </a:r>
            </a:p>
          </p:txBody>
        </p:sp>
      </p:grpSp>
      <p:grpSp>
        <p:nvGrpSpPr>
          <p:cNvPr id="7" name="Group 6"/>
          <p:cNvGrpSpPr/>
          <p:nvPr/>
        </p:nvGrpSpPr>
        <p:grpSpPr>
          <a:xfrm>
            <a:off x="7084457" y="3352800"/>
            <a:ext cx="1422030" cy="2590800"/>
            <a:chOff x="7084457" y="3352800"/>
            <a:chExt cx="1422030" cy="2590800"/>
          </a:xfrm>
        </p:grpSpPr>
        <p:sp>
          <p:nvSpPr>
            <p:cNvPr id="33" name="Rectangle 32"/>
            <p:cNvSpPr/>
            <p:nvPr/>
          </p:nvSpPr>
          <p:spPr>
            <a:xfrm>
              <a:off x="7084457" y="3352800"/>
              <a:ext cx="1422030" cy="25908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34" name="Rounded Rectangle 33"/>
            <p:cNvSpPr/>
            <p:nvPr/>
          </p:nvSpPr>
          <p:spPr>
            <a:xfrm>
              <a:off x="7166987"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n</a:t>
              </a:r>
              <a:endParaRPr lang="en-US">
                <a:solidFill>
                  <a:srgbClr val="FFFFFF"/>
                </a:solidFill>
                <a:latin typeface="Arial" charset="0"/>
                <a:ea typeface="ＭＳ Ｐゴシック" charset="0"/>
                <a:cs typeface="ＭＳ Ｐゴシック" charset="0"/>
              </a:endParaRPr>
            </a:p>
          </p:txBody>
        </p:sp>
        <p:sp>
          <p:nvSpPr>
            <p:cNvPr id="35" name="Rectangle 34"/>
            <p:cNvSpPr/>
            <p:nvPr/>
          </p:nvSpPr>
          <p:spPr>
            <a:xfrm>
              <a:off x="7181799"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050" kern="0" dirty="0">
                  <a:solidFill>
                    <a:schemeClr val="tx1"/>
                  </a:solidFill>
                  <a:latin typeface="Calibri"/>
                  <a:ea typeface="+mn-ea"/>
                  <a:cs typeface="+mn-cs"/>
                </a:rPr>
                <a:t>Virtualization layer</a:t>
              </a:r>
            </a:p>
          </p:txBody>
        </p:sp>
      </p:grpSp>
      <p:sp>
        <p:nvSpPr>
          <p:cNvPr id="36" name="Rectangle 35"/>
          <p:cNvSpPr/>
          <p:nvPr/>
        </p:nvSpPr>
        <p:spPr>
          <a:xfrm>
            <a:off x="990044" y="3808414"/>
            <a:ext cx="7414869" cy="687387"/>
          </a:xfrm>
          <a:prstGeom prst="rect">
            <a:avLst/>
          </a:prstGeom>
          <a:ln/>
        </p:spPr>
        <p:style>
          <a:lnRef idx="1">
            <a:schemeClr val="accent3"/>
          </a:lnRef>
          <a:fillRef idx="3">
            <a:schemeClr val="accent3"/>
          </a:fillRef>
          <a:effectRef idx="2">
            <a:schemeClr val="accent3"/>
          </a:effectRef>
          <a:fontRef idx="minor">
            <a:schemeClr val="lt1"/>
          </a:fontRef>
        </p:style>
        <p:txBody>
          <a:bodyPr wrap="none" anchor="ctr"/>
          <a:lstStyle/>
          <a:p>
            <a:pPr algn="ctr">
              <a:defRPr/>
            </a:pPr>
            <a:r>
              <a:rPr lang="en-US" sz="1600" b="1">
                <a:solidFill>
                  <a:schemeClr val="bg1"/>
                </a:solidFill>
                <a:latin typeface="Calibri" charset="0"/>
              </a:rPr>
              <a:t>Distributed Services</a:t>
            </a:r>
          </a:p>
          <a:p>
            <a:pPr algn="ctr">
              <a:defRPr/>
            </a:pPr>
            <a:r>
              <a:rPr lang="en-US" sz="1200">
                <a:solidFill>
                  <a:srgbClr val="FFFFFF"/>
                </a:solidFill>
                <a:latin typeface="Calibri" charset="0"/>
              </a:rPr>
              <a:t>Permissioning | Authenticaion | Storage Management | Metering &amp; Billing </a:t>
            </a:r>
          </a:p>
          <a:p>
            <a:pPr algn="ctr">
              <a:defRPr/>
            </a:pPr>
            <a:r>
              <a:rPr lang="en-US" sz="1200">
                <a:solidFill>
                  <a:srgbClr val="FFFFFF"/>
                </a:solidFill>
                <a:latin typeface="Calibri" charset="0"/>
              </a:rPr>
              <a:t>Monitoring | Workload Management | Network Control |  …</a:t>
            </a:r>
          </a:p>
        </p:txBody>
      </p:sp>
      <p:sp>
        <p:nvSpPr>
          <p:cNvPr id="37" name="Rectangle 36"/>
          <p:cNvSpPr/>
          <p:nvPr/>
        </p:nvSpPr>
        <p:spPr>
          <a:xfrm>
            <a:off x="981580" y="4572001"/>
            <a:ext cx="7423333" cy="373063"/>
          </a:xfrm>
          <a:prstGeom prst="rect">
            <a:avLst/>
          </a:prstGeom>
          <a:gradFill rotWithShape="1">
            <a:gsLst>
              <a:gs pos="0">
                <a:schemeClr val="bg2">
                  <a:lumMod val="75000"/>
                  <a:alpha val="51000"/>
                </a:schemeClr>
              </a:gs>
              <a:gs pos="100000">
                <a:schemeClr val="bg2">
                  <a:lumMod val="20000"/>
                  <a:lumOff val="80000"/>
                </a:schemeClr>
              </a:gs>
            </a:gsLst>
            <a:lin ang="16200000" scaled="0"/>
          </a:gradFill>
          <a:ln w="9525" cap="flat" cmpd="sng" algn="ctr">
            <a:solidFill>
              <a:schemeClr val="bg2">
                <a:lumMod val="75000"/>
              </a:schemeClr>
            </a:solidFill>
            <a:prstDash val="solid"/>
          </a:ln>
          <a:effectLst>
            <a:outerShdw blurRad="40000" dist="23000" dir="5400000" rotWithShape="0">
              <a:srgbClr val="000000">
                <a:alpha val="35000"/>
              </a:srgbClr>
            </a:outerShdw>
          </a:effectLst>
        </p:spPr>
        <p:txBody>
          <a:bodyPr wrap="none" anchor="ctr"/>
          <a:lstStyle/>
          <a:p>
            <a:pPr algn="ctr">
              <a:defRPr/>
            </a:pPr>
            <a:r>
              <a:rPr lang="en-US" sz="1600" b="1" kern="0" dirty="0">
                <a:solidFill>
                  <a:srgbClr val="000000"/>
                </a:solidFill>
                <a:latin typeface="Calibri"/>
                <a:ea typeface="+mn-ea"/>
              </a:rPr>
              <a:t>Infrastructure Controller</a:t>
            </a:r>
          </a:p>
        </p:txBody>
      </p:sp>
      <p:sp>
        <p:nvSpPr>
          <p:cNvPr id="38" name="Rectangle 37"/>
          <p:cNvSpPr/>
          <p:nvPr/>
        </p:nvSpPr>
        <p:spPr>
          <a:xfrm>
            <a:off x="994277" y="3397250"/>
            <a:ext cx="7410636" cy="304800"/>
          </a:xfrm>
          <a:prstGeom prst="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600" b="1" kern="0" dirty="0">
                <a:solidFill>
                  <a:schemeClr val="bg1"/>
                </a:solidFill>
                <a:latin typeface="Calibri"/>
                <a:ea typeface="+mn-ea"/>
                <a:cs typeface="+mn-cs"/>
              </a:rPr>
              <a:t>Exalogic Control API</a:t>
            </a:r>
          </a:p>
        </p:txBody>
      </p:sp>
      <p:sp>
        <p:nvSpPr>
          <p:cNvPr id="39" name="Right Brace 38"/>
          <p:cNvSpPr/>
          <p:nvPr/>
        </p:nvSpPr>
        <p:spPr>
          <a:xfrm>
            <a:off x="8709634" y="3352800"/>
            <a:ext cx="203147" cy="1524000"/>
          </a:xfrm>
          <a:prstGeom prst="righ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0260" name="TextBox 39"/>
          <p:cNvSpPr txBox="1">
            <a:spLocks noChangeArrowheads="1"/>
          </p:cNvSpPr>
          <p:nvPr/>
        </p:nvSpPr>
        <p:spPr bwMode="auto">
          <a:xfrm>
            <a:off x="9115928" y="3810001"/>
            <a:ext cx="2640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smtClean="0"/>
              <a:t>Nimbula Control </a:t>
            </a:r>
            <a:r>
              <a:rPr lang="en-US" dirty="0"/>
              <a:t>Plane</a:t>
            </a:r>
          </a:p>
        </p:txBody>
      </p:sp>
      <p:sp>
        <p:nvSpPr>
          <p:cNvPr id="40" name="Slide Number Placeholder 4"/>
          <p:cNvSpPr>
            <a:spLocks noGrp="1"/>
          </p:cNvSpPr>
          <p:nvPr>
            <p:ph type="sldNum" sz="quarter" idx="12"/>
          </p:nvPr>
        </p:nvSpPr>
        <p:spPr>
          <a:xfrm>
            <a:off x="11276011" y="6556248"/>
            <a:ext cx="381661" cy="182880"/>
          </a:xfrm>
        </p:spPr>
        <p:txBody>
          <a:bodyPr/>
          <a:lstStyle/>
          <a:p>
            <a:fld id="{C51EAA63-D034-42AE-91FA-B13B9518C7BE}" type="slidenum">
              <a:rPr lang="en-US" smtClean="0"/>
              <a:t>17</a:t>
            </a:fld>
            <a:endParaRPr lang="en-US" dirty="0"/>
          </a:p>
        </p:txBody>
      </p:sp>
    </p:spTree>
    <p:extLst>
      <p:ext uri="{BB962C8B-B14F-4D97-AF65-F5344CB8AC3E}">
        <p14:creationId xmlns:p14="http://schemas.microsoft.com/office/powerpoint/2010/main" val="101531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531812" y="228600"/>
            <a:ext cx="11125200" cy="889000"/>
          </a:xfrm>
        </p:spPr>
        <p:txBody>
          <a:bodyPr/>
          <a:lstStyle/>
          <a:p>
            <a:pPr eaLnBrk="1" hangingPunct="1"/>
            <a:r>
              <a:rPr lang="en-ZA" sz="2800" b="1" dirty="0">
                <a:latin typeface="Arial" charset="0"/>
              </a:rPr>
              <a:t>The Infrastructure Controller</a:t>
            </a:r>
            <a:endParaRPr lang="en-GB" sz="2800" b="1" dirty="0">
              <a:latin typeface="Arial" charset="0"/>
            </a:endParaRPr>
          </a:p>
        </p:txBody>
      </p:sp>
      <p:sp>
        <p:nvSpPr>
          <p:cNvPr id="16386" name="Content Placeholder 21"/>
          <p:cNvSpPr>
            <a:spLocks noGrp="1"/>
          </p:cNvSpPr>
          <p:nvPr>
            <p:ph idx="1"/>
          </p:nvPr>
        </p:nvSpPr>
        <p:spPr>
          <a:xfrm>
            <a:off x="379412" y="1524000"/>
            <a:ext cx="11238688" cy="4176713"/>
          </a:xfrm>
        </p:spPr>
        <p:txBody>
          <a:bodyPr/>
          <a:lstStyle/>
          <a:p>
            <a:pPr eaLnBrk="1" hangingPunct="1">
              <a:spcAft>
                <a:spcPts val="600"/>
              </a:spcAft>
            </a:pPr>
            <a:r>
              <a:rPr lang="en-US" sz="2000" dirty="0">
                <a:latin typeface="Arial" charset="0"/>
              </a:rPr>
              <a:t>One node in the site is designated as the </a:t>
            </a:r>
            <a:r>
              <a:rPr lang="en-US" sz="2000" b="1" dirty="0">
                <a:latin typeface="Arial" charset="0"/>
              </a:rPr>
              <a:t>Infrastructure Controller master</a:t>
            </a:r>
          </a:p>
          <a:p>
            <a:pPr eaLnBrk="1" hangingPunct="1">
              <a:spcAft>
                <a:spcPts val="600"/>
              </a:spcAft>
            </a:pPr>
            <a:r>
              <a:rPr lang="en-US" sz="2000" dirty="0">
                <a:latin typeface="Arial" charset="0"/>
              </a:rPr>
              <a:t>The other nodes are designated as either </a:t>
            </a:r>
            <a:r>
              <a:rPr lang="en-US" sz="2000" b="1" dirty="0">
                <a:latin typeface="Arial" charset="0"/>
              </a:rPr>
              <a:t>Infrastructure Controller sub-masters</a:t>
            </a:r>
            <a:r>
              <a:rPr lang="en-US" sz="2000" dirty="0">
                <a:latin typeface="Arial" charset="0"/>
              </a:rPr>
              <a:t> or </a:t>
            </a:r>
            <a:r>
              <a:rPr lang="en-US" sz="2000" b="1" dirty="0">
                <a:latin typeface="Arial" charset="0"/>
              </a:rPr>
              <a:t>Infrastructure Controller workers. </a:t>
            </a:r>
          </a:p>
          <a:p>
            <a:pPr eaLnBrk="1" hangingPunct="1">
              <a:spcAft>
                <a:spcPts val="600"/>
              </a:spcAft>
            </a:pPr>
            <a:r>
              <a:rPr lang="en-US" sz="2000" dirty="0">
                <a:latin typeface="Arial" charset="0"/>
              </a:rPr>
              <a:t>The Infrastructure Controller Master:</a:t>
            </a:r>
          </a:p>
          <a:p>
            <a:pPr lvl="1" eaLnBrk="1" hangingPunct="1">
              <a:spcAft>
                <a:spcPts val="600"/>
              </a:spcAft>
            </a:pPr>
            <a:r>
              <a:rPr lang="en-US" sz="2000" dirty="0">
                <a:latin typeface="Arial" charset="0"/>
                <a:ea typeface="ＭＳ Ｐゴシック" charset="0"/>
                <a:cs typeface="ＭＳ Ｐゴシック" charset="0"/>
              </a:rPr>
              <a:t>Delegates tasks to Infrastructure Controller workers to start and stop services</a:t>
            </a:r>
          </a:p>
          <a:p>
            <a:pPr lvl="1" eaLnBrk="1" hangingPunct="1">
              <a:spcAft>
                <a:spcPts val="600"/>
              </a:spcAft>
            </a:pPr>
            <a:r>
              <a:rPr lang="en-US" sz="2000" dirty="0">
                <a:latin typeface="Arial" charset="0"/>
                <a:ea typeface="ＭＳ Ｐゴシック" charset="0"/>
                <a:cs typeface="ＭＳ Ｐゴシック" charset="0"/>
              </a:rPr>
              <a:t>Sends notifications of service state changes to the Infrastructure Controller sub-masters</a:t>
            </a:r>
          </a:p>
        </p:txBody>
      </p:sp>
      <p:grpSp>
        <p:nvGrpSpPr>
          <p:cNvPr id="51" name="Group 50"/>
          <p:cNvGrpSpPr/>
          <p:nvPr/>
        </p:nvGrpSpPr>
        <p:grpSpPr>
          <a:xfrm>
            <a:off x="419135" y="4147560"/>
            <a:ext cx="1422030" cy="1660939"/>
            <a:chOff x="419135" y="4282660"/>
            <a:chExt cx="1422030" cy="1660939"/>
          </a:xfrm>
        </p:grpSpPr>
        <p:sp>
          <p:nvSpPr>
            <p:cNvPr id="52" name="Rectangle 51"/>
            <p:cNvSpPr/>
            <p:nvPr/>
          </p:nvSpPr>
          <p:spPr>
            <a:xfrm>
              <a:off x="419135"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53" name="Rounded Rectangle 52"/>
            <p:cNvSpPr/>
            <p:nvPr/>
          </p:nvSpPr>
          <p:spPr>
            <a:xfrm>
              <a:off x="501664"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1</a:t>
              </a:r>
              <a:endParaRPr lang="en-US">
                <a:solidFill>
                  <a:srgbClr val="FFFFFF"/>
                </a:solidFill>
                <a:latin typeface="Arial" charset="0"/>
                <a:ea typeface="ＭＳ Ｐゴシック" charset="0"/>
                <a:cs typeface="ＭＳ Ｐゴシック" charset="0"/>
              </a:endParaRPr>
            </a:p>
          </p:txBody>
        </p:sp>
        <p:sp>
          <p:nvSpPr>
            <p:cNvPr id="54" name="Rectangle 53"/>
            <p:cNvSpPr/>
            <p:nvPr/>
          </p:nvSpPr>
          <p:spPr>
            <a:xfrm>
              <a:off x="516477" y="5070476"/>
              <a:ext cx="1216767" cy="415925"/>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Sub-Master</a:t>
              </a:r>
            </a:p>
          </p:txBody>
        </p:sp>
      </p:grpSp>
      <p:grpSp>
        <p:nvGrpSpPr>
          <p:cNvPr id="55" name="Group 54"/>
          <p:cNvGrpSpPr/>
          <p:nvPr/>
        </p:nvGrpSpPr>
        <p:grpSpPr>
          <a:xfrm>
            <a:off x="2169141" y="4147560"/>
            <a:ext cx="1422030" cy="1660939"/>
            <a:chOff x="2484464" y="4282660"/>
            <a:chExt cx="1422030" cy="1660939"/>
          </a:xfrm>
        </p:grpSpPr>
        <p:sp>
          <p:nvSpPr>
            <p:cNvPr id="56" name="Rectangle 55"/>
            <p:cNvSpPr/>
            <p:nvPr/>
          </p:nvSpPr>
          <p:spPr>
            <a:xfrm>
              <a:off x="2484464"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57" name="Rounded Rectangle 56"/>
            <p:cNvSpPr/>
            <p:nvPr/>
          </p:nvSpPr>
          <p:spPr>
            <a:xfrm>
              <a:off x="2566993"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2</a:t>
              </a:r>
              <a:endParaRPr lang="en-US">
                <a:solidFill>
                  <a:srgbClr val="FFFFFF"/>
                </a:solidFill>
                <a:latin typeface="Arial" charset="0"/>
                <a:ea typeface="ＭＳ Ｐゴシック" charset="0"/>
                <a:cs typeface="ＭＳ Ｐゴシック" charset="0"/>
              </a:endParaRPr>
            </a:p>
          </p:txBody>
        </p:sp>
        <p:sp>
          <p:nvSpPr>
            <p:cNvPr id="58" name="Rectangle 57"/>
            <p:cNvSpPr/>
            <p:nvPr/>
          </p:nvSpPr>
          <p:spPr>
            <a:xfrm>
              <a:off x="2581806" y="5070476"/>
              <a:ext cx="1216767" cy="415925"/>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400" kern="0" dirty="0">
                  <a:solidFill>
                    <a:schemeClr val="tx1"/>
                  </a:solidFill>
                </a:rPr>
                <a:t>Sub-Master</a:t>
              </a:r>
            </a:p>
          </p:txBody>
        </p:sp>
      </p:grpSp>
      <p:grpSp>
        <p:nvGrpSpPr>
          <p:cNvPr id="59" name="Group 58"/>
          <p:cNvGrpSpPr/>
          <p:nvPr/>
        </p:nvGrpSpPr>
        <p:grpSpPr>
          <a:xfrm>
            <a:off x="3919147" y="4147560"/>
            <a:ext cx="1422030" cy="1660939"/>
            <a:chOff x="4549793" y="4282660"/>
            <a:chExt cx="1422030" cy="1660939"/>
          </a:xfrm>
        </p:grpSpPr>
        <p:sp>
          <p:nvSpPr>
            <p:cNvPr id="60" name="Rectangle 59"/>
            <p:cNvSpPr/>
            <p:nvPr/>
          </p:nvSpPr>
          <p:spPr>
            <a:xfrm>
              <a:off x="4549793"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61" name="Rounded Rectangle 60"/>
            <p:cNvSpPr/>
            <p:nvPr/>
          </p:nvSpPr>
          <p:spPr>
            <a:xfrm>
              <a:off x="4632323"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3</a:t>
              </a:r>
              <a:endParaRPr lang="en-US">
                <a:solidFill>
                  <a:srgbClr val="FFFFFF"/>
                </a:solidFill>
                <a:latin typeface="Arial" charset="0"/>
                <a:ea typeface="ＭＳ Ｐゴシック" charset="0"/>
                <a:cs typeface="ＭＳ Ｐゴシック" charset="0"/>
              </a:endParaRPr>
            </a:p>
          </p:txBody>
        </p:sp>
        <p:sp>
          <p:nvSpPr>
            <p:cNvPr id="62" name="Rectangle 61"/>
            <p:cNvSpPr/>
            <p:nvPr/>
          </p:nvSpPr>
          <p:spPr>
            <a:xfrm>
              <a:off x="4647136" y="5070476"/>
              <a:ext cx="1216767" cy="415925"/>
            </a:xfrm>
            <a:prstGeom prst="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Master</a:t>
              </a:r>
            </a:p>
          </p:txBody>
        </p:sp>
      </p:grpSp>
      <p:grpSp>
        <p:nvGrpSpPr>
          <p:cNvPr id="63" name="Group 62"/>
          <p:cNvGrpSpPr/>
          <p:nvPr/>
        </p:nvGrpSpPr>
        <p:grpSpPr>
          <a:xfrm>
            <a:off x="5669153" y="4147560"/>
            <a:ext cx="1422030" cy="1660939"/>
            <a:chOff x="6615121" y="4282660"/>
            <a:chExt cx="1422030" cy="1660939"/>
          </a:xfrm>
        </p:grpSpPr>
        <p:sp>
          <p:nvSpPr>
            <p:cNvPr id="64" name="Rectangle 63"/>
            <p:cNvSpPr/>
            <p:nvPr/>
          </p:nvSpPr>
          <p:spPr>
            <a:xfrm>
              <a:off x="6615121"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65" name="Rounded Rectangle 64"/>
            <p:cNvSpPr/>
            <p:nvPr/>
          </p:nvSpPr>
          <p:spPr>
            <a:xfrm>
              <a:off x="6697651"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4</a:t>
              </a:r>
              <a:endParaRPr lang="en-US">
                <a:solidFill>
                  <a:srgbClr val="FFFFFF"/>
                </a:solidFill>
                <a:latin typeface="Arial" charset="0"/>
                <a:ea typeface="ＭＳ Ｐゴシック" charset="0"/>
                <a:cs typeface="ＭＳ Ｐゴシック" charset="0"/>
              </a:endParaRPr>
            </a:p>
          </p:txBody>
        </p:sp>
        <p:sp>
          <p:nvSpPr>
            <p:cNvPr id="66" name="Rectangle 65"/>
            <p:cNvSpPr/>
            <p:nvPr/>
          </p:nvSpPr>
          <p:spPr>
            <a:xfrm>
              <a:off x="6712463"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Worker</a:t>
              </a:r>
            </a:p>
          </p:txBody>
        </p:sp>
      </p:grpSp>
      <p:grpSp>
        <p:nvGrpSpPr>
          <p:cNvPr id="67" name="Group 66"/>
          <p:cNvGrpSpPr/>
          <p:nvPr/>
        </p:nvGrpSpPr>
        <p:grpSpPr>
          <a:xfrm>
            <a:off x="10297360" y="4147560"/>
            <a:ext cx="1422030" cy="1660939"/>
            <a:chOff x="10297360" y="4282660"/>
            <a:chExt cx="1422030" cy="1660939"/>
          </a:xfrm>
        </p:grpSpPr>
        <p:sp>
          <p:nvSpPr>
            <p:cNvPr id="68" name="Rectangle 67"/>
            <p:cNvSpPr/>
            <p:nvPr/>
          </p:nvSpPr>
          <p:spPr>
            <a:xfrm>
              <a:off x="10297360"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69" name="Rounded Rectangle 68"/>
            <p:cNvSpPr/>
            <p:nvPr/>
          </p:nvSpPr>
          <p:spPr>
            <a:xfrm>
              <a:off x="10379890"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n</a:t>
              </a:r>
              <a:endParaRPr lang="en-US">
                <a:solidFill>
                  <a:srgbClr val="FFFFFF"/>
                </a:solidFill>
                <a:latin typeface="Arial" charset="0"/>
                <a:ea typeface="ＭＳ Ｐゴシック" charset="0"/>
                <a:cs typeface="ＭＳ Ｐゴシック" charset="0"/>
              </a:endParaRPr>
            </a:p>
          </p:txBody>
        </p:sp>
        <p:sp>
          <p:nvSpPr>
            <p:cNvPr id="70" name="Rectangle 69"/>
            <p:cNvSpPr/>
            <p:nvPr/>
          </p:nvSpPr>
          <p:spPr>
            <a:xfrm>
              <a:off x="10394702"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Worker</a:t>
              </a:r>
            </a:p>
          </p:txBody>
        </p:sp>
      </p:grpSp>
      <p:sp>
        <p:nvSpPr>
          <p:cNvPr id="71" name="TextBox 70"/>
          <p:cNvSpPr txBox="1">
            <a:spLocks noChangeArrowheads="1"/>
          </p:cNvSpPr>
          <p:nvPr/>
        </p:nvSpPr>
        <p:spPr bwMode="auto">
          <a:xfrm>
            <a:off x="9169165" y="507634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800"/>
              <a:t>…</a:t>
            </a:r>
          </a:p>
        </p:txBody>
      </p:sp>
      <p:grpSp>
        <p:nvGrpSpPr>
          <p:cNvPr id="73" name="Group 72"/>
          <p:cNvGrpSpPr/>
          <p:nvPr/>
        </p:nvGrpSpPr>
        <p:grpSpPr>
          <a:xfrm>
            <a:off x="7419159" y="4147560"/>
            <a:ext cx="1422030" cy="1660939"/>
            <a:chOff x="8875330" y="4282660"/>
            <a:chExt cx="1422030" cy="1660939"/>
          </a:xfrm>
        </p:grpSpPr>
        <p:sp>
          <p:nvSpPr>
            <p:cNvPr id="74" name="Rectangle 73"/>
            <p:cNvSpPr/>
            <p:nvPr/>
          </p:nvSpPr>
          <p:spPr>
            <a:xfrm>
              <a:off x="8875330"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75" name="Rounded Rectangle 74"/>
            <p:cNvSpPr/>
            <p:nvPr/>
          </p:nvSpPr>
          <p:spPr>
            <a:xfrm>
              <a:off x="8957860"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5</a:t>
              </a:r>
              <a:endParaRPr lang="en-US">
                <a:solidFill>
                  <a:srgbClr val="FFFFFF"/>
                </a:solidFill>
                <a:latin typeface="Arial" charset="0"/>
                <a:ea typeface="ＭＳ Ｐゴシック" charset="0"/>
                <a:cs typeface="ＭＳ Ｐゴシック" charset="0"/>
              </a:endParaRPr>
            </a:p>
          </p:txBody>
        </p:sp>
        <p:sp>
          <p:nvSpPr>
            <p:cNvPr id="76" name="Rectangle 75"/>
            <p:cNvSpPr/>
            <p:nvPr/>
          </p:nvSpPr>
          <p:spPr>
            <a:xfrm>
              <a:off x="8972672"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Worker</a:t>
              </a:r>
            </a:p>
          </p:txBody>
        </p:sp>
      </p:grpSp>
      <p:sp>
        <p:nvSpPr>
          <p:cNvPr id="77" name="Slide Number Placeholder 4"/>
          <p:cNvSpPr>
            <a:spLocks noGrp="1"/>
          </p:cNvSpPr>
          <p:nvPr>
            <p:ph type="sldNum" sz="quarter" idx="12"/>
          </p:nvPr>
        </p:nvSpPr>
        <p:spPr>
          <a:xfrm>
            <a:off x="11276011" y="6556248"/>
            <a:ext cx="381661" cy="182880"/>
          </a:xfrm>
        </p:spPr>
        <p:txBody>
          <a:bodyPr/>
          <a:lstStyle/>
          <a:p>
            <a:fld id="{C51EAA63-D034-42AE-91FA-B13B9518C7BE}" type="slidenum">
              <a:rPr lang="en-US" smtClean="0"/>
              <a:t>18</a:t>
            </a:fld>
            <a:endParaRPr lang="en-US" dirty="0"/>
          </a:p>
        </p:txBody>
      </p:sp>
    </p:spTree>
    <p:extLst>
      <p:ext uri="{BB962C8B-B14F-4D97-AF65-F5344CB8AC3E}">
        <p14:creationId xmlns:p14="http://schemas.microsoft.com/office/powerpoint/2010/main" val="3916486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r>
              <a:rPr lang="en-ZA" b="1" dirty="0"/>
              <a:t>The Infrastructure Controller Master</a:t>
            </a:r>
            <a:endParaRPr lang="en-GB" b="1" dirty="0"/>
          </a:p>
        </p:txBody>
      </p:sp>
      <p:sp>
        <p:nvSpPr>
          <p:cNvPr id="17410" name="Content Placeholder 21"/>
          <p:cNvSpPr>
            <a:spLocks noGrp="1"/>
          </p:cNvSpPr>
          <p:nvPr>
            <p:ph idx="1"/>
          </p:nvPr>
        </p:nvSpPr>
        <p:spPr/>
        <p:txBody>
          <a:bodyPr/>
          <a:lstStyle/>
          <a:p>
            <a:r>
              <a:rPr lang="en-US" dirty="0"/>
              <a:t>If there is a failure in the master, the sub-masters will become aware of the failure and elect a new Infrastructure Controller master within minutes.</a:t>
            </a:r>
          </a:p>
          <a:p>
            <a:r>
              <a:rPr lang="en-US" dirty="0"/>
              <a:t>This model ensures system resilience as any failures are detected and affected services can be restarted on other nodes providing continuous service to the end users. </a:t>
            </a:r>
          </a:p>
        </p:txBody>
      </p:sp>
      <p:grpSp>
        <p:nvGrpSpPr>
          <p:cNvPr id="47" name="Group 46"/>
          <p:cNvGrpSpPr/>
          <p:nvPr/>
        </p:nvGrpSpPr>
        <p:grpSpPr>
          <a:xfrm>
            <a:off x="419135" y="4147560"/>
            <a:ext cx="1422030" cy="1660939"/>
            <a:chOff x="419135" y="4282660"/>
            <a:chExt cx="1422030" cy="1660939"/>
          </a:xfrm>
        </p:grpSpPr>
        <p:sp>
          <p:nvSpPr>
            <p:cNvPr id="24" name="Rectangle 23"/>
            <p:cNvSpPr/>
            <p:nvPr/>
          </p:nvSpPr>
          <p:spPr>
            <a:xfrm>
              <a:off x="419135"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25" name="Rounded Rectangle 24"/>
            <p:cNvSpPr/>
            <p:nvPr/>
          </p:nvSpPr>
          <p:spPr>
            <a:xfrm>
              <a:off x="501664"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1</a:t>
              </a:r>
              <a:endParaRPr lang="en-US">
                <a:solidFill>
                  <a:srgbClr val="FFFFFF"/>
                </a:solidFill>
                <a:latin typeface="Arial" charset="0"/>
                <a:ea typeface="ＭＳ Ｐゴシック" charset="0"/>
                <a:cs typeface="ＭＳ Ｐゴシック" charset="0"/>
              </a:endParaRPr>
            </a:p>
          </p:txBody>
        </p:sp>
        <p:sp>
          <p:nvSpPr>
            <p:cNvPr id="26" name="Rectangle 25"/>
            <p:cNvSpPr/>
            <p:nvPr/>
          </p:nvSpPr>
          <p:spPr>
            <a:xfrm>
              <a:off x="516477" y="5070476"/>
              <a:ext cx="1216767" cy="415925"/>
            </a:xfrm>
            <a:prstGeom prst="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Master</a:t>
              </a:r>
            </a:p>
          </p:txBody>
        </p:sp>
      </p:grpSp>
      <p:grpSp>
        <p:nvGrpSpPr>
          <p:cNvPr id="46" name="Group 45"/>
          <p:cNvGrpSpPr/>
          <p:nvPr/>
        </p:nvGrpSpPr>
        <p:grpSpPr>
          <a:xfrm>
            <a:off x="2169141" y="4147560"/>
            <a:ext cx="1422030" cy="1660939"/>
            <a:chOff x="2484464" y="4282660"/>
            <a:chExt cx="1422030" cy="1660939"/>
          </a:xfrm>
        </p:grpSpPr>
        <p:sp>
          <p:nvSpPr>
            <p:cNvPr id="27" name="Rectangle 26"/>
            <p:cNvSpPr/>
            <p:nvPr/>
          </p:nvSpPr>
          <p:spPr>
            <a:xfrm>
              <a:off x="2484464"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28" name="Rounded Rectangle 27"/>
            <p:cNvSpPr/>
            <p:nvPr/>
          </p:nvSpPr>
          <p:spPr>
            <a:xfrm>
              <a:off x="2566993"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2</a:t>
              </a:r>
              <a:endParaRPr lang="en-US">
                <a:solidFill>
                  <a:srgbClr val="FFFFFF"/>
                </a:solidFill>
                <a:latin typeface="Arial" charset="0"/>
                <a:ea typeface="ＭＳ Ｐゴシック" charset="0"/>
                <a:cs typeface="ＭＳ Ｐゴシック" charset="0"/>
              </a:endParaRPr>
            </a:p>
          </p:txBody>
        </p:sp>
        <p:sp>
          <p:nvSpPr>
            <p:cNvPr id="32" name="Rectangle 31"/>
            <p:cNvSpPr/>
            <p:nvPr/>
          </p:nvSpPr>
          <p:spPr>
            <a:xfrm>
              <a:off x="2581806" y="5070476"/>
              <a:ext cx="1216767" cy="415925"/>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400" kern="0" dirty="0">
                  <a:solidFill>
                    <a:schemeClr val="tx1"/>
                  </a:solidFill>
                </a:rPr>
                <a:t>Sub-Master</a:t>
              </a:r>
            </a:p>
          </p:txBody>
        </p:sp>
      </p:grpSp>
      <p:grpSp>
        <p:nvGrpSpPr>
          <p:cNvPr id="22" name="Group 21"/>
          <p:cNvGrpSpPr/>
          <p:nvPr/>
        </p:nvGrpSpPr>
        <p:grpSpPr>
          <a:xfrm>
            <a:off x="3919147" y="4147560"/>
            <a:ext cx="1422030" cy="1660939"/>
            <a:chOff x="4549793" y="4282660"/>
            <a:chExt cx="1422030" cy="1660939"/>
          </a:xfrm>
        </p:grpSpPr>
        <p:sp>
          <p:nvSpPr>
            <p:cNvPr id="33" name="Rectangle 32"/>
            <p:cNvSpPr/>
            <p:nvPr/>
          </p:nvSpPr>
          <p:spPr>
            <a:xfrm>
              <a:off x="4549793"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34" name="Rounded Rectangle 33"/>
            <p:cNvSpPr/>
            <p:nvPr/>
          </p:nvSpPr>
          <p:spPr>
            <a:xfrm>
              <a:off x="4632323"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3</a:t>
              </a:r>
              <a:endParaRPr lang="en-US">
                <a:solidFill>
                  <a:srgbClr val="FFFFFF"/>
                </a:solidFill>
                <a:latin typeface="Arial" charset="0"/>
                <a:ea typeface="ＭＳ Ｐゴシック" charset="0"/>
                <a:cs typeface="ＭＳ Ｐゴシック" charset="0"/>
              </a:endParaRPr>
            </a:p>
          </p:txBody>
        </p:sp>
        <p:sp>
          <p:nvSpPr>
            <p:cNvPr id="35" name="Rectangle 34"/>
            <p:cNvSpPr/>
            <p:nvPr/>
          </p:nvSpPr>
          <p:spPr>
            <a:xfrm>
              <a:off x="4647136" y="5070476"/>
              <a:ext cx="1216767" cy="415925"/>
            </a:xfrm>
            <a:prstGeom prst="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Master</a:t>
              </a:r>
            </a:p>
          </p:txBody>
        </p:sp>
      </p:grpSp>
      <p:grpSp>
        <p:nvGrpSpPr>
          <p:cNvPr id="21" name="Group 20"/>
          <p:cNvGrpSpPr/>
          <p:nvPr/>
        </p:nvGrpSpPr>
        <p:grpSpPr>
          <a:xfrm>
            <a:off x="5669153" y="4147560"/>
            <a:ext cx="1422030" cy="1660939"/>
            <a:chOff x="6615121" y="4282660"/>
            <a:chExt cx="1422030" cy="1660939"/>
          </a:xfrm>
        </p:grpSpPr>
        <p:sp>
          <p:nvSpPr>
            <p:cNvPr id="36" name="Rectangle 35"/>
            <p:cNvSpPr/>
            <p:nvPr/>
          </p:nvSpPr>
          <p:spPr>
            <a:xfrm>
              <a:off x="6615121"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37" name="Rounded Rectangle 36"/>
            <p:cNvSpPr/>
            <p:nvPr/>
          </p:nvSpPr>
          <p:spPr>
            <a:xfrm>
              <a:off x="6697651"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4</a:t>
              </a:r>
              <a:endParaRPr lang="en-US">
                <a:solidFill>
                  <a:srgbClr val="FFFFFF"/>
                </a:solidFill>
                <a:latin typeface="Arial" charset="0"/>
                <a:ea typeface="ＭＳ Ｐゴシック" charset="0"/>
                <a:cs typeface="ＭＳ Ｐゴシック" charset="0"/>
              </a:endParaRPr>
            </a:p>
          </p:txBody>
        </p:sp>
        <p:sp>
          <p:nvSpPr>
            <p:cNvPr id="38" name="Rectangle 37"/>
            <p:cNvSpPr/>
            <p:nvPr/>
          </p:nvSpPr>
          <p:spPr>
            <a:xfrm>
              <a:off x="6712463"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Worker</a:t>
              </a:r>
            </a:p>
          </p:txBody>
        </p:sp>
      </p:grpSp>
      <p:grpSp>
        <p:nvGrpSpPr>
          <p:cNvPr id="48" name="Group 47"/>
          <p:cNvGrpSpPr/>
          <p:nvPr/>
        </p:nvGrpSpPr>
        <p:grpSpPr>
          <a:xfrm>
            <a:off x="10297360" y="4147560"/>
            <a:ext cx="1422030" cy="1660939"/>
            <a:chOff x="10297360" y="4282660"/>
            <a:chExt cx="1422030" cy="1660939"/>
          </a:xfrm>
        </p:grpSpPr>
        <p:sp>
          <p:nvSpPr>
            <p:cNvPr id="39" name="Rectangle 38"/>
            <p:cNvSpPr/>
            <p:nvPr/>
          </p:nvSpPr>
          <p:spPr>
            <a:xfrm>
              <a:off x="10297360"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40" name="Rounded Rectangle 39"/>
            <p:cNvSpPr/>
            <p:nvPr/>
          </p:nvSpPr>
          <p:spPr>
            <a:xfrm>
              <a:off x="10379890"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n</a:t>
              </a:r>
              <a:endParaRPr lang="en-US">
                <a:solidFill>
                  <a:srgbClr val="FFFFFF"/>
                </a:solidFill>
                <a:latin typeface="Arial" charset="0"/>
                <a:ea typeface="ＭＳ Ｐゴシック" charset="0"/>
                <a:cs typeface="ＭＳ Ｐゴシック" charset="0"/>
              </a:endParaRPr>
            </a:p>
          </p:txBody>
        </p:sp>
        <p:sp>
          <p:nvSpPr>
            <p:cNvPr id="41" name="Rectangle 40"/>
            <p:cNvSpPr/>
            <p:nvPr/>
          </p:nvSpPr>
          <p:spPr>
            <a:xfrm>
              <a:off x="10394702" y="5070476"/>
              <a:ext cx="1216767" cy="415925"/>
            </a:xfrm>
            <a:prstGeom prst="rect">
              <a:avLst/>
            </a:prstGeom>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Worker</a:t>
              </a:r>
            </a:p>
          </p:txBody>
        </p:sp>
      </p:grpSp>
      <p:sp>
        <p:nvSpPr>
          <p:cNvPr id="42" name="TextBox 41"/>
          <p:cNvSpPr txBox="1">
            <a:spLocks noChangeArrowheads="1"/>
          </p:cNvSpPr>
          <p:nvPr/>
        </p:nvSpPr>
        <p:spPr bwMode="auto">
          <a:xfrm>
            <a:off x="9169165" y="507634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800"/>
              <a:t>…</a:t>
            </a:r>
          </a:p>
        </p:txBody>
      </p:sp>
      <p:sp>
        <p:nvSpPr>
          <p:cNvPr id="2" name="Multiply 1"/>
          <p:cNvSpPr/>
          <p:nvPr/>
        </p:nvSpPr>
        <p:spPr>
          <a:xfrm>
            <a:off x="3463112" y="4293341"/>
            <a:ext cx="2319052" cy="2426669"/>
          </a:xfrm>
          <a:prstGeom prst="mathMultiply">
            <a:avLst>
              <a:gd name="adj1" fmla="val 9232"/>
            </a:avLst>
          </a:prstGeom>
          <a:solidFill>
            <a:srgbClr val="FFFF00">
              <a:alpha val="43000"/>
            </a:srgbClr>
          </a:solidFill>
          <a:ln>
            <a:solidFill>
              <a:schemeClr val="accent1"/>
            </a:solid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cxnSp>
        <p:nvCxnSpPr>
          <p:cNvPr id="4" name="Straight Arrow Connector 3"/>
          <p:cNvCxnSpPr>
            <a:stCxn id="33" idx="2"/>
            <a:endCxn id="24" idx="2"/>
          </p:cNvCxnSpPr>
          <p:nvPr/>
        </p:nvCxnSpPr>
        <p:spPr>
          <a:xfrm rot="5400000">
            <a:off x="2880156" y="4058493"/>
            <a:ext cx="12700" cy="3500012"/>
          </a:xfrm>
          <a:prstGeom prst="bentConnector3">
            <a:avLst>
              <a:gd name="adj1" fmla="val 3182906"/>
            </a:avLst>
          </a:prstGeom>
          <a:ln w="57150" cmpd="sng">
            <a:prstDash val="dashDot"/>
            <a:tailEnd type="arrow"/>
          </a:ln>
        </p:spPr>
        <p:style>
          <a:lnRef idx="3">
            <a:schemeClr val="dk1"/>
          </a:lnRef>
          <a:fillRef idx="0">
            <a:schemeClr val="dk1"/>
          </a:fillRef>
          <a:effectRef idx="2">
            <a:schemeClr val="dk1"/>
          </a:effectRef>
          <a:fontRef idx="minor">
            <a:schemeClr val="tx1"/>
          </a:fontRef>
        </p:style>
      </p:cxnSp>
      <p:grpSp>
        <p:nvGrpSpPr>
          <p:cNvPr id="18" name="Group 17"/>
          <p:cNvGrpSpPr/>
          <p:nvPr/>
        </p:nvGrpSpPr>
        <p:grpSpPr>
          <a:xfrm>
            <a:off x="7419159" y="4147560"/>
            <a:ext cx="1422030" cy="1660939"/>
            <a:chOff x="8875330" y="4282660"/>
            <a:chExt cx="1422030" cy="1660939"/>
          </a:xfrm>
        </p:grpSpPr>
        <p:sp>
          <p:nvSpPr>
            <p:cNvPr id="43" name="Rectangle 42"/>
            <p:cNvSpPr/>
            <p:nvPr/>
          </p:nvSpPr>
          <p:spPr>
            <a:xfrm>
              <a:off x="8875330" y="4282660"/>
              <a:ext cx="1422030" cy="1660939"/>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a:p>
          </p:txBody>
        </p:sp>
        <p:sp>
          <p:nvSpPr>
            <p:cNvPr id="44" name="Rounded Rectangle 43"/>
            <p:cNvSpPr/>
            <p:nvPr/>
          </p:nvSpPr>
          <p:spPr>
            <a:xfrm>
              <a:off x="8957860" y="5562601"/>
              <a:ext cx="1256973" cy="327025"/>
            </a:xfrm>
            <a:prstGeom prst="roundRect">
              <a:avLst/>
            </a:prstGeom>
            <a:ln/>
          </p:spPr>
          <p:style>
            <a:lnRef idx="1">
              <a:schemeClr val="accent2"/>
            </a:lnRef>
            <a:fillRef idx="3">
              <a:schemeClr val="accent2"/>
            </a:fillRef>
            <a:effectRef idx="2">
              <a:schemeClr val="accent2"/>
            </a:effectRef>
            <a:fontRef idx="minor">
              <a:schemeClr val="lt1"/>
            </a:fontRef>
          </p:style>
          <p:txBody>
            <a:bodyPr anchor="b" anchorCtr="1"/>
            <a:lstStyle/>
            <a:p>
              <a:pPr algn="ctr">
                <a:defRPr/>
              </a:pPr>
              <a:r>
                <a:rPr lang="en-US">
                  <a:solidFill>
                    <a:srgbClr val="FFFFFF"/>
                  </a:solidFill>
                  <a:latin typeface="Arial" charset="0"/>
                  <a:ea typeface="ＭＳ Ｐゴシック" charset="0"/>
                  <a:cs typeface="ＭＳ Ｐゴシック" charset="0"/>
                </a:rPr>
                <a:t> </a:t>
              </a:r>
              <a:r>
                <a:rPr lang="en-US" sz="1400">
                  <a:solidFill>
                    <a:srgbClr val="FFFFFF"/>
                  </a:solidFill>
                  <a:latin typeface="Arial" charset="0"/>
                  <a:ea typeface="ＭＳ Ｐゴシック" charset="0"/>
                  <a:cs typeface="ＭＳ Ｐゴシック" charset="0"/>
                </a:rPr>
                <a:t>Node 5</a:t>
              </a:r>
              <a:endParaRPr lang="en-US">
                <a:solidFill>
                  <a:srgbClr val="FFFFFF"/>
                </a:solidFill>
                <a:latin typeface="Arial" charset="0"/>
                <a:ea typeface="ＭＳ Ｐゴシック" charset="0"/>
                <a:cs typeface="ＭＳ Ｐゴシック" charset="0"/>
              </a:endParaRPr>
            </a:p>
          </p:txBody>
        </p:sp>
        <p:sp>
          <p:nvSpPr>
            <p:cNvPr id="45" name="Rectangle 44"/>
            <p:cNvSpPr/>
            <p:nvPr/>
          </p:nvSpPr>
          <p:spPr>
            <a:xfrm>
              <a:off x="8972672" y="5070476"/>
              <a:ext cx="1216767" cy="415925"/>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400" kern="0" dirty="0">
                  <a:solidFill>
                    <a:schemeClr val="tx1"/>
                  </a:solidFill>
                  <a:latin typeface="Calibri"/>
                  <a:ea typeface="+mn-ea"/>
                  <a:cs typeface="+mn-cs"/>
                </a:rPr>
                <a:t>Sub-Master</a:t>
              </a:r>
            </a:p>
          </p:txBody>
        </p:sp>
      </p:grpSp>
      <p:sp>
        <p:nvSpPr>
          <p:cNvPr id="55" name="Slide Number Placeholder 4"/>
          <p:cNvSpPr>
            <a:spLocks noGrp="1"/>
          </p:cNvSpPr>
          <p:nvPr>
            <p:ph type="sldNum" sz="quarter" idx="12"/>
          </p:nvPr>
        </p:nvSpPr>
        <p:spPr>
          <a:xfrm>
            <a:off x="11276011" y="6556248"/>
            <a:ext cx="381661" cy="182880"/>
          </a:xfrm>
        </p:spPr>
        <p:txBody>
          <a:bodyPr/>
          <a:lstStyle/>
          <a:p>
            <a:fld id="{C51EAA63-D034-42AE-91FA-B13B9518C7BE}" type="slidenum">
              <a:rPr lang="en-US" smtClean="0"/>
              <a:t>19</a:t>
            </a:fld>
            <a:endParaRPr lang="en-US" dirty="0"/>
          </a:p>
        </p:txBody>
      </p:sp>
    </p:spTree>
    <p:extLst>
      <p:ext uri="{BB962C8B-B14F-4D97-AF65-F5344CB8AC3E}">
        <p14:creationId xmlns:p14="http://schemas.microsoft.com/office/powerpoint/2010/main" val="3548246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200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0538" y="770255"/>
            <a:ext cx="7402733" cy="1470025"/>
          </a:xfrm>
        </p:spPr>
        <p:txBody>
          <a:bodyPr/>
          <a:lstStyle/>
          <a:p>
            <a:r>
              <a:rPr lang="en-US" dirty="0" smtClean="0">
                <a:solidFill>
                  <a:schemeClr val="bg1"/>
                </a:solidFill>
              </a:rPr>
              <a:t>Exalogic </a:t>
            </a:r>
            <a:r>
              <a:rPr lang="en-US" dirty="0" smtClean="0">
                <a:solidFill>
                  <a:schemeClr val="bg1"/>
                </a:solidFill>
              </a:rPr>
              <a:t>Private Cloud:  </a:t>
            </a:r>
            <a:r>
              <a:rPr lang="en-US" dirty="0" smtClean="0">
                <a:solidFill>
                  <a:schemeClr val="bg1"/>
                </a:solidFill>
              </a:rPr>
              <a:t>Update and Roadmap</a:t>
            </a:r>
            <a:endParaRPr lang="en-US" dirty="0">
              <a:solidFill>
                <a:schemeClr val="bg1"/>
              </a:solidFill>
            </a:endParaRPr>
          </a:p>
        </p:txBody>
      </p:sp>
      <p:sp>
        <p:nvSpPr>
          <p:cNvPr id="6" name="Text Placeholder 5"/>
          <p:cNvSpPr>
            <a:spLocks noGrp="1"/>
          </p:cNvSpPr>
          <p:nvPr>
            <p:ph type="body" sz="quarter" idx="13"/>
          </p:nvPr>
        </p:nvSpPr>
        <p:spPr>
          <a:xfrm>
            <a:off x="521654" y="3053531"/>
            <a:ext cx="9601200" cy="2514149"/>
          </a:xfrm>
        </p:spPr>
        <p:txBody>
          <a:bodyPr/>
          <a:lstStyle/>
          <a:p>
            <a:r>
              <a:rPr lang="en-US" dirty="0" smtClean="0">
                <a:solidFill>
                  <a:schemeClr val="bg1"/>
                </a:solidFill>
              </a:rPr>
              <a:t>Tushar </a:t>
            </a:r>
            <a:r>
              <a:rPr lang="en-US" dirty="0" smtClean="0">
                <a:solidFill>
                  <a:schemeClr val="bg1"/>
                </a:solidFill>
              </a:rPr>
              <a:t>Pandit, Sr. Director Product </a:t>
            </a:r>
            <a:r>
              <a:rPr lang="en-US" dirty="0" smtClean="0">
                <a:solidFill>
                  <a:schemeClr val="bg1"/>
                </a:solidFill>
              </a:rPr>
              <a:t>Management</a:t>
            </a:r>
          </a:p>
          <a:p>
            <a:r>
              <a:rPr lang="en-US" dirty="0" smtClean="0">
                <a:solidFill>
                  <a:schemeClr val="bg1"/>
                </a:solidFill>
              </a:rPr>
              <a:t>Gavin Parish, Principal Product Manager</a:t>
            </a:r>
            <a:endParaRPr lang="en-US" dirty="0" smtClean="0">
              <a:solidFill>
                <a:schemeClr val="bg1"/>
              </a:solidFill>
            </a:endParaRPr>
          </a:p>
          <a:p>
            <a:endParaRPr lang="en-US" dirty="0" smtClean="0">
              <a:solidFill>
                <a:schemeClr val="bg1"/>
              </a:solidFill>
            </a:endParaRPr>
          </a:p>
          <a:p>
            <a:r>
              <a:rPr lang="en-US" dirty="0" smtClean="0">
                <a:solidFill>
                  <a:schemeClr val="bg1"/>
                </a:solidFill>
              </a:rPr>
              <a:t>October 14, </a:t>
            </a:r>
            <a:r>
              <a:rPr lang="en-US" dirty="0" smtClean="0">
                <a:solidFill>
                  <a:schemeClr val="bg1"/>
                </a:solidFill>
              </a:rPr>
              <a:t>2014</a:t>
            </a:r>
            <a:endParaRPr lang="en-US" dirty="0">
              <a:solidFill>
                <a:schemeClr val="bg1"/>
              </a:solidFill>
            </a:endParaRPr>
          </a:p>
        </p:txBody>
      </p:sp>
      <p:sp>
        <p:nvSpPr>
          <p:cNvPr id="7" name="TextBox 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sz="850" dirty="0" smtClean="0">
                <a:solidFill>
                  <a:schemeClr val="tx1"/>
                </a:solidFill>
              </a:rPr>
              <a:t>2014</a:t>
            </a:r>
            <a:r>
              <a:rPr lang="en-US" sz="850" dirty="0" smtClean="0">
                <a:solidFill>
                  <a:schemeClr val="tx1"/>
                </a:solidFill>
              </a:rPr>
              <a:t>,</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8" name="Picture 7" descr="Oracle logo in white on red staging backgroun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val="3367760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p:txBody>
          <a:bodyPr/>
          <a:lstStyle/>
          <a:p>
            <a:r>
              <a:rPr lang="en-ZA" b="1" dirty="0"/>
              <a:t>Expanding the Cluster</a:t>
            </a:r>
            <a:endParaRPr lang="en-GB" b="1" dirty="0"/>
          </a:p>
        </p:txBody>
      </p:sp>
      <p:sp>
        <p:nvSpPr>
          <p:cNvPr id="12290" name="Content Placeholder 20"/>
          <p:cNvSpPr>
            <a:spLocks noGrp="1"/>
          </p:cNvSpPr>
          <p:nvPr>
            <p:ph idx="1"/>
          </p:nvPr>
        </p:nvSpPr>
        <p:spPr/>
        <p:txBody>
          <a:bodyPr/>
          <a:lstStyle/>
          <a:p>
            <a:r>
              <a:rPr lang="en-US" dirty="0"/>
              <a:t>As nodes are added, the services in the control plane will </a:t>
            </a:r>
            <a:r>
              <a:rPr lang="en-US" b="1" dirty="0"/>
              <a:t>self-install and self-configure</a:t>
            </a:r>
            <a:r>
              <a:rPr lang="en-US" dirty="0"/>
              <a:t> themselves on each additional node that is added to the </a:t>
            </a:r>
            <a:r>
              <a:rPr lang="en-US" dirty="0" smtClean="0"/>
              <a:t>cluster</a:t>
            </a:r>
          </a:p>
          <a:p>
            <a:r>
              <a:rPr lang="en-US" b="1" dirty="0" smtClean="0"/>
              <a:t>Innovative boot-over-IB technology </a:t>
            </a:r>
            <a:r>
              <a:rPr lang="en-US" dirty="0" smtClean="0"/>
              <a:t>in Exalogic provides fast reimaging of nodes compared to Ethernet based PXE booting</a:t>
            </a:r>
            <a:endParaRPr lang="en-US" dirty="0"/>
          </a:p>
          <a:p>
            <a:r>
              <a:rPr lang="en-US" dirty="0"/>
              <a:t>All nodes added to the cluster may be used by </a:t>
            </a:r>
            <a:r>
              <a:rPr lang="en-US" dirty="0" smtClean="0"/>
              <a:t>Nimbula Control </a:t>
            </a:r>
            <a:r>
              <a:rPr lang="en-US" dirty="0"/>
              <a:t>to run the distributed cloud services, under the command of the distributed Control Plane service</a:t>
            </a:r>
          </a:p>
          <a:p>
            <a:endParaRPr lang="en-US" dirty="0"/>
          </a:p>
          <a:p>
            <a:endParaRPr lang="en-US" dirty="0"/>
          </a:p>
        </p:txBody>
      </p:sp>
      <p:sp>
        <p:nvSpPr>
          <p:cNvPr id="7" name="Slide Number Placeholder 4"/>
          <p:cNvSpPr>
            <a:spLocks noGrp="1"/>
          </p:cNvSpPr>
          <p:nvPr>
            <p:ph type="sldNum" sz="quarter" idx="12"/>
          </p:nvPr>
        </p:nvSpPr>
        <p:spPr>
          <a:xfrm>
            <a:off x="11276011" y="6556248"/>
            <a:ext cx="381661" cy="182880"/>
          </a:xfrm>
        </p:spPr>
        <p:txBody>
          <a:bodyPr/>
          <a:lstStyle/>
          <a:p>
            <a:fld id="{C51EAA63-D034-42AE-91FA-B13B9518C7BE}" type="slidenum">
              <a:rPr lang="en-US" smtClean="0"/>
              <a:t>20</a:t>
            </a:fld>
            <a:endParaRPr lang="en-US" dirty="0"/>
          </a:p>
        </p:txBody>
      </p:sp>
    </p:spTree>
    <p:extLst>
      <p:ext uri="{BB962C8B-B14F-4D97-AF65-F5344CB8AC3E}">
        <p14:creationId xmlns:p14="http://schemas.microsoft.com/office/powerpoint/2010/main" val="2205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5999189" y="4724401"/>
            <a:ext cx="4514823" cy="1447799"/>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dirty="0"/>
          </a:p>
        </p:txBody>
      </p:sp>
      <p:sp>
        <p:nvSpPr>
          <p:cNvPr id="32770" name="Content Placeholder 2"/>
          <p:cNvSpPr>
            <a:spLocks noGrp="1"/>
          </p:cNvSpPr>
          <p:nvPr>
            <p:ph idx="1"/>
          </p:nvPr>
        </p:nvSpPr>
        <p:spPr>
          <a:xfrm>
            <a:off x="608012" y="1143000"/>
            <a:ext cx="10972800" cy="1385889"/>
          </a:xfrm>
        </p:spPr>
        <p:txBody>
          <a:bodyPr>
            <a:normAutofit fontScale="92500" lnSpcReduction="20000"/>
          </a:bodyPr>
          <a:lstStyle/>
          <a:p>
            <a:r>
              <a:rPr lang="en-US" sz="2200" dirty="0"/>
              <a:t>A </a:t>
            </a:r>
            <a:r>
              <a:rPr lang="en-US" sz="2200" dirty="0" err="1"/>
              <a:t>launchplan</a:t>
            </a:r>
            <a:r>
              <a:rPr lang="en-US" sz="2200" dirty="0"/>
              <a:t> describes an instance provisioning sequence.</a:t>
            </a:r>
            <a:endParaRPr lang="en-US" sz="2200" dirty="0">
              <a:ea typeface="ＭＳ Ｐゴシック" charset="0"/>
              <a:cs typeface="ＭＳ Ｐゴシック" charset="0"/>
            </a:endParaRPr>
          </a:p>
          <a:p>
            <a:r>
              <a:rPr lang="en-US" sz="2200" dirty="0">
                <a:ea typeface="ＭＳ Ｐゴシック" charset="0"/>
                <a:cs typeface="ＭＳ Ｐゴシック" charset="0"/>
              </a:rPr>
              <a:t>Benefits:  </a:t>
            </a:r>
          </a:p>
          <a:p>
            <a:pPr lvl="1"/>
            <a:r>
              <a:rPr lang="en-US" sz="1900" dirty="0">
                <a:ea typeface="ＭＳ Ｐゴシック" charset="0"/>
              </a:rPr>
              <a:t>End users dictate what they deploy and how without tickets to cloud admin</a:t>
            </a:r>
          </a:p>
          <a:p>
            <a:pPr lvl="1"/>
            <a:r>
              <a:rPr lang="en-US" sz="1900" dirty="0">
                <a:ea typeface="ＭＳ Ｐゴシック" charset="0"/>
              </a:rPr>
              <a:t>Image management complexity is lowered while deployment flexibility is increased by abstracting out launch-time parameters from the static images</a:t>
            </a:r>
          </a:p>
          <a:p>
            <a:pPr lvl="1"/>
            <a:endParaRPr lang="en-US" sz="1900" dirty="0">
              <a:ea typeface="ＭＳ Ｐゴシック" charset="0"/>
            </a:endParaRPr>
          </a:p>
        </p:txBody>
      </p:sp>
      <p:sp>
        <p:nvSpPr>
          <p:cNvPr id="32771" name="Content Placeholder 2"/>
          <p:cNvSpPr txBox="1">
            <a:spLocks/>
          </p:cNvSpPr>
          <p:nvPr/>
        </p:nvSpPr>
        <p:spPr bwMode="auto">
          <a:xfrm>
            <a:off x="143896" y="2528889"/>
            <a:ext cx="5757951"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lvl="1">
              <a:spcBef>
                <a:spcPct val="20000"/>
              </a:spcBef>
              <a:buFont typeface="Arial" charset="0"/>
              <a:buChar char="●"/>
            </a:pPr>
            <a:endParaRPr lang="en-US" sz="1600" dirty="0">
              <a:solidFill>
                <a:srgbClr val="4D4D4D"/>
              </a:solidFill>
              <a:latin typeface="+mn-lt"/>
            </a:endParaRPr>
          </a:p>
          <a:p>
            <a:pPr lvl="1">
              <a:spcBef>
                <a:spcPct val="20000"/>
              </a:spcBef>
              <a:buFont typeface="Arial" charset="0"/>
              <a:buChar char="●"/>
            </a:pPr>
            <a:r>
              <a:rPr lang="en-US" sz="2000" dirty="0">
                <a:solidFill>
                  <a:srgbClr val="4D4D4D"/>
                </a:solidFill>
                <a:latin typeface="+mn-lt"/>
              </a:rPr>
              <a:t>Image list (and version)  </a:t>
            </a:r>
          </a:p>
          <a:p>
            <a:pPr lvl="1">
              <a:spcBef>
                <a:spcPct val="20000"/>
              </a:spcBef>
              <a:buFont typeface="Arial" charset="0"/>
              <a:buChar char="●"/>
            </a:pPr>
            <a:r>
              <a:rPr lang="en-US" sz="2000" dirty="0">
                <a:solidFill>
                  <a:srgbClr val="4D4D4D"/>
                </a:solidFill>
                <a:latin typeface="+mn-lt"/>
              </a:rPr>
              <a:t>Number of instances</a:t>
            </a:r>
          </a:p>
          <a:p>
            <a:pPr lvl="1">
              <a:spcBef>
                <a:spcPct val="20000"/>
              </a:spcBef>
              <a:buFont typeface="Arial" charset="0"/>
              <a:buChar char="●"/>
            </a:pPr>
            <a:r>
              <a:rPr lang="en-US" sz="2000" dirty="0">
                <a:solidFill>
                  <a:srgbClr val="4D4D4D"/>
                </a:solidFill>
                <a:latin typeface="+mn-lt"/>
              </a:rPr>
              <a:t>Instance label</a:t>
            </a:r>
          </a:p>
          <a:p>
            <a:pPr lvl="1">
              <a:spcBef>
                <a:spcPct val="20000"/>
              </a:spcBef>
              <a:buFont typeface="Arial" charset="0"/>
              <a:buChar char="●"/>
            </a:pPr>
            <a:r>
              <a:rPr lang="en-US" sz="2000" dirty="0">
                <a:solidFill>
                  <a:srgbClr val="4D4D4D"/>
                </a:solidFill>
                <a:latin typeface="+mn-lt"/>
              </a:rPr>
              <a:t>Instance shapes (cores, RAM)</a:t>
            </a:r>
          </a:p>
          <a:p>
            <a:pPr lvl="1">
              <a:spcBef>
                <a:spcPct val="20000"/>
              </a:spcBef>
              <a:buFont typeface="Arial" charset="0"/>
              <a:buChar char="●"/>
            </a:pPr>
            <a:r>
              <a:rPr lang="en-US" sz="2000" dirty="0">
                <a:solidFill>
                  <a:srgbClr val="4D4D4D"/>
                </a:solidFill>
                <a:latin typeface="+mn-lt"/>
              </a:rPr>
              <a:t>Placement policy (same/different host, same/different cluster)</a:t>
            </a:r>
          </a:p>
          <a:p>
            <a:pPr lvl="1">
              <a:spcBef>
                <a:spcPct val="20000"/>
              </a:spcBef>
              <a:buFont typeface="Arial" charset="0"/>
              <a:buChar char="●"/>
            </a:pPr>
            <a:r>
              <a:rPr lang="en-US" sz="2000" dirty="0" smtClean="0">
                <a:solidFill>
                  <a:srgbClr val="4D4D4D"/>
                </a:solidFill>
                <a:latin typeface="+mn-lt"/>
              </a:rPr>
              <a:t>Public/private networks</a:t>
            </a:r>
          </a:p>
          <a:p>
            <a:pPr lvl="1">
              <a:spcBef>
                <a:spcPct val="20000"/>
              </a:spcBef>
              <a:buFont typeface="Arial" charset="0"/>
              <a:buChar char="●"/>
            </a:pPr>
            <a:r>
              <a:rPr lang="en-US" sz="2000" dirty="0" smtClean="0">
                <a:solidFill>
                  <a:srgbClr val="4D4D4D"/>
                </a:solidFill>
                <a:latin typeface="+mn-lt"/>
              </a:rPr>
              <a:t>Customization </a:t>
            </a:r>
            <a:r>
              <a:rPr lang="en-US" sz="2000" dirty="0">
                <a:solidFill>
                  <a:srgbClr val="4D4D4D"/>
                </a:solidFill>
                <a:latin typeface="+mn-lt"/>
              </a:rPr>
              <a:t>attributes</a:t>
            </a:r>
          </a:p>
        </p:txBody>
      </p:sp>
      <p:sp>
        <p:nvSpPr>
          <p:cNvPr id="32772" name="Title 1"/>
          <p:cNvSpPr>
            <a:spLocks noGrp="1"/>
          </p:cNvSpPr>
          <p:nvPr>
            <p:ph type="title"/>
          </p:nvPr>
        </p:nvSpPr>
        <p:spPr>
          <a:xfrm>
            <a:off x="455612" y="0"/>
            <a:ext cx="11125200" cy="889000"/>
          </a:xfrm>
        </p:spPr>
        <p:txBody>
          <a:bodyPr/>
          <a:lstStyle/>
          <a:p>
            <a:r>
              <a:rPr lang="en-US" b="1" dirty="0">
                <a:latin typeface="Arial" charset="0"/>
                <a:ea typeface="ＭＳ Ｐゴシック" charset="0"/>
                <a:cs typeface="ＭＳ Ｐゴシック" charset="0"/>
              </a:rPr>
              <a:t>Self-Service: Launch Plans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42659">
            <a:off x="8839016" y="3090864"/>
            <a:ext cx="1705589"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9105646" y="3271838"/>
            <a:ext cx="800219" cy="707886"/>
          </a:xfrm>
          <a:prstGeom prst="rect">
            <a:avLst/>
          </a:prstGeom>
          <a:noFill/>
        </p:spPr>
        <p:txBody>
          <a:bodyPr wrap="none">
            <a:spAutoFit/>
          </a:bodyPr>
          <a:lstStyle/>
          <a:p>
            <a:pPr>
              <a:defRPr/>
            </a:pPr>
            <a:r>
              <a:rPr lang="en-US" sz="1000" u="sng" dirty="0"/>
              <a:t>Web Server</a:t>
            </a:r>
          </a:p>
          <a:p>
            <a:pPr marL="92075" indent="-92075">
              <a:buFont typeface="Arial"/>
              <a:buChar char="•"/>
              <a:defRPr/>
            </a:pPr>
            <a:r>
              <a:rPr lang="en-US" sz="1000" dirty="0"/>
              <a:t>Version 1</a:t>
            </a:r>
          </a:p>
          <a:p>
            <a:pPr marL="92075" indent="-92075">
              <a:buFont typeface="Arial"/>
              <a:buChar char="•"/>
              <a:defRPr/>
            </a:pPr>
            <a:r>
              <a:rPr lang="en-US" sz="1000" dirty="0"/>
              <a:t>Version 2</a:t>
            </a:r>
          </a:p>
          <a:p>
            <a:pPr marL="92075" indent="-92075">
              <a:buFont typeface="Arial"/>
              <a:buChar char="•"/>
              <a:defRPr/>
            </a:pPr>
            <a:r>
              <a:rPr lang="en-US" sz="1000" dirty="0"/>
              <a:t>Version 3</a:t>
            </a:r>
          </a:p>
        </p:txBody>
      </p:sp>
      <p:sp>
        <p:nvSpPr>
          <p:cNvPr id="23" name="Can 22"/>
          <p:cNvSpPr/>
          <p:nvPr/>
        </p:nvSpPr>
        <p:spPr>
          <a:xfrm>
            <a:off x="10550952" y="3581401"/>
            <a:ext cx="1343734" cy="657225"/>
          </a:xfrm>
          <a:prstGeom prst="ca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TextBox 23"/>
          <p:cNvSpPr txBox="1"/>
          <p:nvPr/>
        </p:nvSpPr>
        <p:spPr>
          <a:xfrm>
            <a:off x="10514012" y="3657600"/>
            <a:ext cx="1447800" cy="707886"/>
          </a:xfrm>
          <a:prstGeom prst="rect">
            <a:avLst/>
          </a:prstGeom>
          <a:noFill/>
        </p:spPr>
        <p:txBody>
          <a:bodyPr wrap="square">
            <a:spAutoFit/>
          </a:bodyPr>
          <a:lstStyle/>
          <a:p>
            <a:pPr>
              <a:defRPr/>
            </a:pPr>
            <a:r>
              <a:rPr lang="en-US" sz="1000" u="sng" dirty="0">
                <a:solidFill>
                  <a:srgbClr val="FFFFFF"/>
                </a:solidFill>
              </a:rPr>
              <a:t>February image</a:t>
            </a:r>
          </a:p>
          <a:p>
            <a:pPr marL="92075" indent="-92075">
              <a:buFont typeface="Arial"/>
              <a:buChar char="•"/>
              <a:defRPr/>
            </a:pPr>
            <a:r>
              <a:rPr lang="en-US" sz="1000" dirty="0" smtClean="0">
                <a:solidFill>
                  <a:srgbClr val="FFFFFF"/>
                </a:solidFill>
              </a:rPr>
              <a:t>OL 5.5</a:t>
            </a:r>
            <a:endParaRPr lang="en-US" sz="1000" dirty="0">
              <a:solidFill>
                <a:srgbClr val="FFFFFF"/>
              </a:solidFill>
            </a:endParaRPr>
          </a:p>
          <a:p>
            <a:pPr marL="92075" indent="-92075">
              <a:buFont typeface="Arial"/>
              <a:buChar char="•"/>
              <a:defRPr/>
            </a:pPr>
            <a:r>
              <a:rPr lang="en-US" sz="1000" dirty="0" smtClean="0">
                <a:solidFill>
                  <a:srgbClr val="FFFFFF"/>
                </a:solidFill>
              </a:rPr>
              <a:t>Security </a:t>
            </a:r>
            <a:r>
              <a:rPr lang="en-US" sz="1000" dirty="0">
                <a:solidFill>
                  <a:srgbClr val="FFFFFF"/>
                </a:solidFill>
              </a:rPr>
              <a:t>hardened </a:t>
            </a:r>
          </a:p>
          <a:p>
            <a:pPr>
              <a:defRPr/>
            </a:pPr>
            <a:endParaRPr lang="en-US" sz="1000" dirty="0">
              <a:solidFill>
                <a:srgbClr val="FFFFFF"/>
              </a:solidFill>
            </a:endParaRPr>
          </a:p>
        </p:txBody>
      </p:sp>
      <p:sp>
        <p:nvSpPr>
          <p:cNvPr id="25" name="Can 24"/>
          <p:cNvSpPr/>
          <p:nvPr/>
        </p:nvSpPr>
        <p:spPr>
          <a:xfrm>
            <a:off x="10555185" y="2781300"/>
            <a:ext cx="1343734" cy="655638"/>
          </a:xfrm>
          <a:prstGeom prst="ca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 name="TextBox 25"/>
          <p:cNvSpPr txBox="1"/>
          <p:nvPr/>
        </p:nvSpPr>
        <p:spPr>
          <a:xfrm>
            <a:off x="10666412" y="2971800"/>
            <a:ext cx="932379" cy="400110"/>
          </a:xfrm>
          <a:prstGeom prst="rect">
            <a:avLst/>
          </a:prstGeom>
          <a:noFill/>
        </p:spPr>
        <p:txBody>
          <a:bodyPr wrap="none">
            <a:spAutoFit/>
          </a:bodyPr>
          <a:lstStyle/>
          <a:p>
            <a:pPr>
              <a:defRPr/>
            </a:pPr>
            <a:r>
              <a:rPr lang="en-US" sz="1000" u="sng" dirty="0">
                <a:solidFill>
                  <a:srgbClr val="FFFFFF"/>
                </a:solidFill>
              </a:rPr>
              <a:t>January image</a:t>
            </a:r>
          </a:p>
          <a:p>
            <a:pPr marL="92075" indent="-92075">
              <a:buFont typeface="Arial"/>
              <a:buChar char="•"/>
              <a:defRPr/>
            </a:pPr>
            <a:r>
              <a:rPr lang="en-US" sz="1000" dirty="0" smtClean="0">
                <a:solidFill>
                  <a:srgbClr val="FFFFFF"/>
                </a:solidFill>
              </a:rPr>
              <a:t>OL 5.5</a:t>
            </a:r>
            <a:endParaRPr lang="en-US" sz="1000" dirty="0">
              <a:solidFill>
                <a:srgbClr val="FFFFFF"/>
              </a:solidFill>
            </a:endParaRPr>
          </a:p>
        </p:txBody>
      </p:sp>
      <p:cxnSp>
        <p:nvCxnSpPr>
          <p:cNvPr id="12" name="Straight Arrow Connector 11"/>
          <p:cNvCxnSpPr>
            <a:endCxn id="26" idx="1"/>
          </p:cNvCxnSpPr>
          <p:nvPr/>
        </p:nvCxnSpPr>
        <p:spPr>
          <a:xfrm flipV="1">
            <a:off x="10133012" y="3171855"/>
            <a:ext cx="533400" cy="40954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endCxn id="24" idx="1"/>
          </p:cNvCxnSpPr>
          <p:nvPr/>
        </p:nvCxnSpPr>
        <p:spPr>
          <a:xfrm>
            <a:off x="10128880" y="3640138"/>
            <a:ext cx="385132" cy="3714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endCxn id="20" idx="2"/>
          </p:cNvCxnSpPr>
          <p:nvPr/>
        </p:nvCxnSpPr>
        <p:spPr>
          <a:xfrm>
            <a:off x="10125613" y="3860801"/>
            <a:ext cx="438035" cy="803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7" name="Rectangle 36"/>
          <p:cNvSpPr/>
          <p:nvPr/>
        </p:nvSpPr>
        <p:spPr>
          <a:xfrm>
            <a:off x="9164897" y="3644900"/>
            <a:ext cx="1055941" cy="144463"/>
          </a:xfrm>
          <a:prstGeom prst="rect">
            <a:avLst/>
          </a:prstGeom>
          <a:noFill/>
          <a:ln w="3175">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41" name="Content Placeholder 2"/>
          <p:cNvSpPr txBox="1">
            <a:spLocks/>
          </p:cNvSpPr>
          <p:nvPr/>
        </p:nvSpPr>
        <p:spPr bwMode="auto">
          <a:xfrm>
            <a:off x="5998427" y="4756512"/>
            <a:ext cx="4439385" cy="1339488"/>
          </a:xfrm>
          <a:prstGeom prst="rect">
            <a:avLst/>
          </a:prstGeom>
          <a:ln>
            <a:noFill/>
          </a:ln>
          <a:extLst>
            <a:ext uri="{FAA26D3D-D897-4be2-8F04-BA451C77F1D7}">
              <ma14:placeholderFlag xmlns:ma14="http://schemas.microsoft.com/office/mac/drawingml/2011/main" val="1"/>
            </a:ext>
          </a:extLst>
        </p:spPr>
        <p:style>
          <a:lnRef idx="2">
            <a:schemeClr val="accent2"/>
          </a:lnRef>
          <a:fillRef idx="1">
            <a:schemeClr val="lt1"/>
          </a:fillRef>
          <a:effectRef idx="0">
            <a:schemeClr val="accent2"/>
          </a:effectRef>
          <a:fontRef idx="minor">
            <a:schemeClr val="dk1"/>
          </a:fontRef>
        </p:style>
        <p:txBody>
          <a:bodyPr numCol="2"/>
          <a:lstStyle>
            <a:lvl1pPr marL="342900" indent="-342900" algn="l" rtl="0" eaLnBrk="0" fontAlgn="base" hangingPunct="0">
              <a:spcBef>
                <a:spcPct val="20000"/>
              </a:spcBef>
              <a:spcAft>
                <a:spcPct val="0"/>
              </a:spcAft>
              <a:buClr>
                <a:srgbClr val="FF9900"/>
              </a:buClr>
              <a:buFont typeface="Arial" charset="0"/>
              <a:buChar char="●"/>
              <a:defRPr sz="2400">
                <a:solidFill>
                  <a:schemeClr val="dk1"/>
                </a:solidFill>
                <a:latin typeface="+mn-lt"/>
                <a:ea typeface="+mn-ea"/>
                <a:cs typeface="+mn-cs"/>
              </a:defRPr>
            </a:lvl1pPr>
            <a:lvl2pPr marL="742950" indent="-285750" algn="l" rtl="0" eaLnBrk="0" fontAlgn="base" hangingPunct="0">
              <a:spcBef>
                <a:spcPct val="20000"/>
              </a:spcBef>
              <a:spcAft>
                <a:spcPct val="0"/>
              </a:spcAft>
              <a:buClr>
                <a:srgbClr val="9933FF"/>
              </a:buClr>
              <a:buFont typeface="Arial" charset="0"/>
              <a:buChar char="●"/>
              <a:defRPr sz="2000">
                <a:solidFill>
                  <a:schemeClr val="dk1"/>
                </a:solidFill>
                <a:latin typeface="+mn-lt"/>
                <a:ea typeface="+mn-ea"/>
                <a:cs typeface="+mn-cs"/>
              </a:defRPr>
            </a:lvl2pPr>
            <a:lvl3pPr marL="1143000" indent="-228600" algn="l" rtl="0" eaLnBrk="0" fontAlgn="base" hangingPunct="0">
              <a:spcBef>
                <a:spcPct val="20000"/>
              </a:spcBef>
              <a:spcAft>
                <a:spcPct val="0"/>
              </a:spcAft>
              <a:buClr>
                <a:srgbClr val="33CC33"/>
              </a:buClr>
              <a:buChar char="•"/>
              <a:defRPr sz="2000">
                <a:solidFill>
                  <a:schemeClr val="dk1"/>
                </a:solidFill>
                <a:latin typeface="+mn-lt"/>
                <a:ea typeface="+mn-ea"/>
                <a:cs typeface="+mn-cs"/>
              </a:defRPr>
            </a:lvl3pPr>
            <a:lvl4pPr marL="1600200" indent="-228600" algn="l" rtl="0" eaLnBrk="0" fontAlgn="base" hangingPunct="0">
              <a:spcBef>
                <a:spcPct val="20000"/>
              </a:spcBef>
              <a:spcAft>
                <a:spcPct val="0"/>
              </a:spcAft>
              <a:buClr>
                <a:srgbClr val="0099FF"/>
              </a:buClr>
              <a:buChar char="•"/>
              <a:defRPr>
                <a:solidFill>
                  <a:schemeClr val="dk1"/>
                </a:solidFill>
                <a:latin typeface="+mn-lt"/>
                <a:ea typeface="+mn-ea"/>
                <a:cs typeface="+mn-cs"/>
              </a:defRPr>
            </a:lvl4pPr>
            <a:lvl5pPr marL="2057400" indent="-228600" algn="l" rtl="0" eaLnBrk="0" fontAlgn="base" hangingPunct="0">
              <a:spcBef>
                <a:spcPct val="20000"/>
              </a:spcBef>
              <a:spcAft>
                <a:spcPct val="0"/>
              </a:spcAft>
              <a:buClr>
                <a:srgbClr val="33CC33"/>
              </a:buClr>
              <a:buChar char="•"/>
              <a:defRPr>
                <a:solidFill>
                  <a:schemeClr val="dk1"/>
                </a:solidFill>
                <a:latin typeface="+mn-lt"/>
                <a:ea typeface="+mn-ea"/>
                <a:cs typeface="+mn-cs"/>
              </a:defRPr>
            </a:lvl5pPr>
            <a:lvl6pPr marL="2514600" indent="-228600" algn="l" rtl="0" fontAlgn="base">
              <a:spcBef>
                <a:spcPct val="20000"/>
              </a:spcBef>
              <a:spcAft>
                <a:spcPct val="0"/>
              </a:spcAft>
              <a:buClr>
                <a:srgbClr val="33CC33"/>
              </a:buClr>
              <a:buChar char="•"/>
              <a:defRPr>
                <a:solidFill>
                  <a:schemeClr val="dk1"/>
                </a:solidFill>
                <a:latin typeface="+mn-lt"/>
                <a:ea typeface="+mn-ea"/>
                <a:cs typeface="+mn-cs"/>
              </a:defRPr>
            </a:lvl6pPr>
            <a:lvl7pPr marL="2971800" indent="-228600" algn="l" rtl="0" fontAlgn="base">
              <a:spcBef>
                <a:spcPct val="20000"/>
              </a:spcBef>
              <a:spcAft>
                <a:spcPct val="0"/>
              </a:spcAft>
              <a:buClr>
                <a:srgbClr val="33CC33"/>
              </a:buClr>
              <a:buChar char="•"/>
              <a:defRPr>
                <a:solidFill>
                  <a:schemeClr val="dk1"/>
                </a:solidFill>
                <a:latin typeface="+mn-lt"/>
                <a:ea typeface="+mn-ea"/>
                <a:cs typeface="+mn-cs"/>
              </a:defRPr>
            </a:lvl7pPr>
            <a:lvl8pPr marL="3429000" indent="-228600" algn="l" rtl="0" fontAlgn="base">
              <a:spcBef>
                <a:spcPct val="20000"/>
              </a:spcBef>
              <a:spcAft>
                <a:spcPct val="0"/>
              </a:spcAft>
              <a:buClr>
                <a:srgbClr val="33CC33"/>
              </a:buClr>
              <a:buChar char="•"/>
              <a:defRPr>
                <a:solidFill>
                  <a:schemeClr val="dk1"/>
                </a:solidFill>
                <a:latin typeface="+mn-lt"/>
                <a:ea typeface="+mn-ea"/>
                <a:cs typeface="+mn-cs"/>
              </a:defRPr>
            </a:lvl8pPr>
            <a:lvl9pPr marL="3886200" indent="-228600" algn="l" rtl="0" fontAlgn="base">
              <a:spcBef>
                <a:spcPct val="20000"/>
              </a:spcBef>
              <a:spcAft>
                <a:spcPct val="0"/>
              </a:spcAft>
              <a:buClr>
                <a:srgbClr val="33CC33"/>
              </a:buClr>
              <a:buChar char="•"/>
              <a:defRPr>
                <a:solidFill>
                  <a:schemeClr val="dk1"/>
                </a:solidFill>
                <a:latin typeface="+mn-lt"/>
                <a:ea typeface="+mn-ea"/>
                <a:cs typeface="+mn-cs"/>
              </a:defRPr>
            </a:lvl9pPr>
          </a:lstStyle>
          <a:p>
            <a:pPr marL="0" indent="0">
              <a:buFont typeface="Arial" charset="0"/>
              <a:buNone/>
              <a:defRPr/>
            </a:pPr>
            <a:r>
              <a:rPr lang="en-US" sz="1200" b="1" u="sng" dirty="0" smtClean="0"/>
              <a:t>Launch Plan</a:t>
            </a:r>
          </a:p>
          <a:p>
            <a:pPr marL="92075" indent="-92075">
              <a:defRPr/>
            </a:pPr>
            <a:r>
              <a:rPr lang="en-US" sz="1200" dirty="0" smtClean="0"/>
              <a:t>2 VMs from web server image: default version</a:t>
            </a:r>
          </a:p>
          <a:p>
            <a:pPr marL="92075" indent="-92075">
              <a:defRPr/>
            </a:pPr>
            <a:r>
              <a:rPr lang="en-US" sz="1200" dirty="0" smtClean="0"/>
              <a:t>Labels: web1, web2</a:t>
            </a:r>
          </a:p>
          <a:p>
            <a:pPr marL="92075" indent="-92075">
              <a:defRPr/>
            </a:pPr>
            <a:r>
              <a:rPr lang="en-US" sz="1200" dirty="0" smtClean="0"/>
              <a:t>Small shape (1 core each)</a:t>
            </a:r>
          </a:p>
          <a:p>
            <a:pPr marL="92075" indent="-92075">
              <a:defRPr/>
            </a:pPr>
            <a:r>
              <a:rPr lang="en-US" sz="1200" dirty="0" smtClean="0"/>
              <a:t>Place on separate nodes</a:t>
            </a:r>
          </a:p>
          <a:p>
            <a:pPr marL="92075" indent="-92075">
              <a:defRPr/>
            </a:pPr>
            <a:r>
              <a:rPr lang="en-US" sz="1200" dirty="0" smtClean="0"/>
              <a:t>Attributes may look like</a:t>
            </a:r>
          </a:p>
          <a:p>
            <a:pPr marL="263525" lvl="1" indent="-80963">
              <a:defRPr/>
            </a:pPr>
            <a:r>
              <a:rPr lang="en-US" sz="1200" dirty="0" smtClean="0"/>
              <a:t>{</a:t>
            </a:r>
            <a:r>
              <a:rPr lang="en-US" sz="1200" dirty="0" err="1" smtClean="0"/>
              <a:t>chef_recipe</a:t>
            </a:r>
            <a:r>
              <a:rPr lang="en-US" sz="1200" dirty="0" smtClean="0"/>
              <a:t>, web}</a:t>
            </a:r>
          </a:p>
          <a:p>
            <a:pPr marL="263525" lvl="1" indent="-80963">
              <a:defRPr/>
            </a:pPr>
            <a:r>
              <a:rPr lang="en-US" sz="1200" dirty="0" smtClean="0"/>
              <a:t>{</a:t>
            </a:r>
            <a:r>
              <a:rPr lang="en-US" sz="1200" dirty="0" err="1" smtClean="0"/>
              <a:t>puppet_role</a:t>
            </a:r>
            <a:r>
              <a:rPr lang="en-US" sz="1200" dirty="0" smtClean="0"/>
              <a:t>, web}</a:t>
            </a:r>
          </a:p>
          <a:p>
            <a:pPr marL="92075" indent="-92075">
              <a:defRPr/>
            </a:pPr>
            <a:endParaRPr lang="en-US" sz="1200" dirty="0" smtClean="0"/>
          </a:p>
        </p:txBody>
      </p:sp>
      <p:sp>
        <p:nvSpPr>
          <p:cNvPr id="27" name="Rounded Rectangle 26"/>
          <p:cNvSpPr/>
          <p:nvPr/>
        </p:nvSpPr>
        <p:spPr>
          <a:xfrm>
            <a:off x="5999188" y="4437063"/>
            <a:ext cx="1343733" cy="215900"/>
          </a:xfrm>
          <a:prstGeom prst="roundRect">
            <a:avLst/>
          </a:prstGeom>
          <a:solidFill>
            <a:schemeClr val="accent4"/>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t> Node20</a:t>
            </a:r>
          </a:p>
        </p:txBody>
      </p:sp>
      <p:sp>
        <p:nvSpPr>
          <p:cNvPr id="28" name="Rounded Rectangle 27"/>
          <p:cNvSpPr/>
          <p:nvPr/>
        </p:nvSpPr>
        <p:spPr>
          <a:xfrm>
            <a:off x="7533372" y="4437064"/>
            <a:ext cx="1248508" cy="204787"/>
          </a:xfrm>
          <a:prstGeom prst="roundRect">
            <a:avLst/>
          </a:prstGeom>
          <a:solidFill>
            <a:srgbClr val="46575E"/>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t> Node21</a:t>
            </a:r>
          </a:p>
        </p:txBody>
      </p:sp>
      <p:sp>
        <p:nvSpPr>
          <p:cNvPr id="20" name="Can 19"/>
          <p:cNvSpPr/>
          <p:nvPr/>
        </p:nvSpPr>
        <p:spPr>
          <a:xfrm>
            <a:off x="10563649" y="4340225"/>
            <a:ext cx="1343734" cy="647700"/>
          </a:xfrm>
          <a:prstGeom prst="ca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TextBox 8"/>
          <p:cNvSpPr txBox="1"/>
          <p:nvPr/>
        </p:nvSpPr>
        <p:spPr>
          <a:xfrm>
            <a:off x="10590212" y="4572000"/>
            <a:ext cx="868510" cy="400110"/>
          </a:xfrm>
          <a:prstGeom prst="rect">
            <a:avLst/>
          </a:prstGeom>
          <a:noFill/>
        </p:spPr>
        <p:txBody>
          <a:bodyPr wrap="none">
            <a:spAutoFit/>
          </a:bodyPr>
          <a:lstStyle/>
          <a:p>
            <a:pPr>
              <a:defRPr/>
            </a:pPr>
            <a:r>
              <a:rPr lang="en-US" sz="1000" u="sng" dirty="0">
                <a:solidFill>
                  <a:srgbClr val="FFFFFF"/>
                </a:solidFill>
              </a:rPr>
              <a:t>March image</a:t>
            </a:r>
          </a:p>
          <a:p>
            <a:pPr marL="92075" indent="-92075">
              <a:buFont typeface="Arial"/>
              <a:buChar char="•"/>
              <a:defRPr/>
            </a:pPr>
            <a:r>
              <a:rPr lang="en-US" sz="1000" dirty="0" smtClean="0">
                <a:solidFill>
                  <a:srgbClr val="FFFFFF"/>
                </a:solidFill>
              </a:rPr>
              <a:t>OL 6.x</a:t>
            </a:r>
            <a:endParaRPr lang="en-US" sz="1000" dirty="0">
              <a:solidFill>
                <a:srgbClr val="FFFFFF"/>
              </a:solidFill>
            </a:endParaRPr>
          </a:p>
        </p:txBody>
      </p:sp>
      <p:sp>
        <p:nvSpPr>
          <p:cNvPr id="7" name="Rounded Rectangle 6"/>
          <p:cNvSpPr/>
          <p:nvPr/>
        </p:nvSpPr>
        <p:spPr>
          <a:xfrm>
            <a:off x="5999188" y="4076701"/>
            <a:ext cx="575583" cy="28892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TextBox 9"/>
          <p:cNvSpPr txBox="1">
            <a:spLocks noChangeArrowheads="1"/>
          </p:cNvSpPr>
          <p:nvPr/>
        </p:nvSpPr>
        <p:spPr bwMode="auto">
          <a:xfrm>
            <a:off x="5931473" y="4057650"/>
            <a:ext cx="5438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dirty="0">
                <a:solidFill>
                  <a:srgbClr val="FFFFFF"/>
                </a:solidFill>
              </a:rPr>
              <a:t>Existing </a:t>
            </a:r>
            <a:br>
              <a:rPr lang="en-US" sz="800" dirty="0">
                <a:solidFill>
                  <a:srgbClr val="FFFFFF"/>
                </a:solidFill>
              </a:rPr>
            </a:br>
            <a:r>
              <a:rPr lang="en-US" sz="800" dirty="0">
                <a:solidFill>
                  <a:srgbClr val="FFFFFF"/>
                </a:solidFill>
              </a:rPr>
              <a:t>VM1</a:t>
            </a:r>
          </a:p>
        </p:txBody>
      </p:sp>
      <p:grpSp>
        <p:nvGrpSpPr>
          <p:cNvPr id="11" name="Group 10"/>
          <p:cNvGrpSpPr>
            <a:grpSpLocks/>
          </p:cNvGrpSpPr>
          <p:nvPr/>
        </p:nvGrpSpPr>
        <p:grpSpPr bwMode="auto">
          <a:xfrm>
            <a:off x="8206296" y="4076701"/>
            <a:ext cx="575583" cy="288925"/>
            <a:chOff x="6156176" y="3933056"/>
            <a:chExt cx="432048" cy="288032"/>
          </a:xfrm>
        </p:grpSpPr>
        <p:sp>
          <p:nvSpPr>
            <p:cNvPr id="33" name="Rounded Rectangle 32"/>
            <p:cNvSpPr/>
            <p:nvPr/>
          </p:nvSpPr>
          <p:spPr>
            <a:xfrm>
              <a:off x="6156176" y="3933056"/>
              <a:ext cx="432048" cy="288032"/>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803" name="TextBox 35"/>
            <p:cNvSpPr txBox="1">
              <a:spLocks noChangeArrowheads="1"/>
            </p:cNvSpPr>
            <p:nvPr/>
          </p:nvSpPr>
          <p:spPr bwMode="auto">
            <a:xfrm>
              <a:off x="6156176" y="3973696"/>
              <a:ext cx="322713" cy="214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dirty="0">
                  <a:solidFill>
                    <a:srgbClr val="FFFFFF"/>
                  </a:solidFill>
                </a:rPr>
                <a:t>web2</a:t>
              </a:r>
            </a:p>
          </p:txBody>
        </p:sp>
      </p:grpSp>
      <p:grpSp>
        <p:nvGrpSpPr>
          <p:cNvPr id="13" name="Group 12"/>
          <p:cNvGrpSpPr>
            <a:grpSpLocks/>
          </p:cNvGrpSpPr>
          <p:nvPr/>
        </p:nvGrpSpPr>
        <p:grpSpPr bwMode="auto">
          <a:xfrm>
            <a:off x="6669991" y="4076701"/>
            <a:ext cx="575583" cy="288925"/>
            <a:chOff x="5004048" y="3933056"/>
            <a:chExt cx="431675" cy="288032"/>
          </a:xfrm>
        </p:grpSpPr>
        <p:sp>
          <p:nvSpPr>
            <p:cNvPr id="31" name="Rounded Rectangle 30"/>
            <p:cNvSpPr/>
            <p:nvPr/>
          </p:nvSpPr>
          <p:spPr>
            <a:xfrm>
              <a:off x="5004048" y="3933056"/>
              <a:ext cx="431675" cy="288032"/>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801" name="TextBox 34"/>
            <p:cNvSpPr txBox="1">
              <a:spLocks noChangeArrowheads="1"/>
            </p:cNvSpPr>
            <p:nvPr/>
          </p:nvSpPr>
          <p:spPr bwMode="auto">
            <a:xfrm>
              <a:off x="5037539" y="3975164"/>
              <a:ext cx="322434" cy="214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dirty="0">
                  <a:solidFill>
                    <a:srgbClr val="FFFFFF"/>
                  </a:solidFill>
                </a:rPr>
                <a:t>web1</a:t>
              </a:r>
            </a:p>
          </p:txBody>
        </p:sp>
      </p:grpSp>
      <p:cxnSp>
        <p:nvCxnSpPr>
          <p:cNvPr id="16" name="Straight Connector 15"/>
          <p:cNvCxnSpPr>
            <a:stCxn id="10" idx="0"/>
          </p:cNvCxnSpPr>
          <p:nvPr/>
        </p:nvCxnSpPr>
        <p:spPr>
          <a:xfrm flipV="1">
            <a:off x="6203418" y="3502026"/>
            <a:ext cx="178787" cy="55562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31" idx="0"/>
          </p:cNvCxnSpPr>
          <p:nvPr/>
        </p:nvCxnSpPr>
        <p:spPr>
          <a:xfrm flipH="1" flipV="1">
            <a:off x="6856412" y="3505200"/>
            <a:ext cx="101371" cy="571501"/>
          </a:xfrm>
          <a:prstGeom prst="line">
            <a:avLst/>
          </a:prstGeom>
        </p:spPr>
        <p:style>
          <a:lnRef idx="2">
            <a:schemeClr val="accent1"/>
          </a:lnRef>
          <a:fillRef idx="0">
            <a:schemeClr val="accent1"/>
          </a:fillRef>
          <a:effectRef idx="1">
            <a:schemeClr val="accent1"/>
          </a:effectRef>
          <a:fontRef idx="minor">
            <a:schemeClr val="tx1"/>
          </a:fontRef>
        </p:style>
      </p:cxnSp>
      <p:cxnSp>
        <p:nvCxnSpPr>
          <p:cNvPr id="46" name="Straight Connector 45"/>
          <p:cNvCxnSpPr>
            <a:stCxn id="33" idx="0"/>
          </p:cNvCxnSpPr>
          <p:nvPr/>
        </p:nvCxnSpPr>
        <p:spPr>
          <a:xfrm flipH="1" flipV="1">
            <a:off x="8304212" y="3429000"/>
            <a:ext cx="189876" cy="647701"/>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8959633" y="2852739"/>
            <a:ext cx="0" cy="1800225"/>
          </a:xfrm>
          <a:prstGeom prst="line">
            <a:avLst/>
          </a:prstGeom>
          <a:ln w="1270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684212" y="2590800"/>
            <a:ext cx="10668000" cy="0"/>
          </a:xfrm>
          <a:prstGeom prst="line">
            <a:avLst/>
          </a:prstGeom>
        </p:spPr>
        <p:style>
          <a:lnRef idx="3">
            <a:schemeClr val="accent6"/>
          </a:lnRef>
          <a:fillRef idx="0">
            <a:schemeClr val="accent6"/>
          </a:fillRef>
          <a:effectRef idx="2">
            <a:schemeClr val="accent6"/>
          </a:effectRef>
          <a:fontRef idx="minor">
            <a:schemeClr val="tx1"/>
          </a:fontRef>
        </p:style>
      </p:cxnSp>
      <p:sp>
        <p:nvSpPr>
          <p:cNvPr id="29" name="Cloud 28"/>
          <p:cNvSpPr/>
          <p:nvPr/>
        </p:nvSpPr>
        <p:spPr>
          <a:xfrm>
            <a:off x="5999188" y="3076575"/>
            <a:ext cx="2686024" cy="496888"/>
          </a:xfrm>
          <a:prstGeom prst="cloud">
            <a:avLst/>
          </a:prstGeom>
          <a:solidFill>
            <a:schemeClr val="bg2"/>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smtClean="0">
                <a:solidFill>
                  <a:srgbClr val="000000"/>
                </a:solidFill>
              </a:rPr>
              <a:t>Exalogic private cloud</a:t>
            </a:r>
            <a:endParaRPr lang="en-US" sz="1000" dirty="0">
              <a:solidFill>
                <a:srgbClr val="000000"/>
              </a:solidFill>
            </a:endParaRPr>
          </a:p>
        </p:txBody>
      </p:sp>
      <p:sp>
        <p:nvSpPr>
          <p:cNvPr id="35" name="Slide Number Placeholder 4"/>
          <p:cNvSpPr>
            <a:spLocks noGrp="1"/>
          </p:cNvSpPr>
          <p:nvPr>
            <p:ph type="sldNum" sz="quarter" idx="12"/>
          </p:nvPr>
        </p:nvSpPr>
        <p:spPr>
          <a:xfrm>
            <a:off x="11276011" y="6556248"/>
            <a:ext cx="381661" cy="182880"/>
          </a:xfrm>
        </p:spPr>
        <p:txBody>
          <a:bodyPr/>
          <a:lstStyle/>
          <a:p>
            <a:fld id="{C51EAA63-D034-42AE-91FA-B13B9518C7BE}" type="slidenum">
              <a:rPr lang="en-US" smtClean="0"/>
              <a:pPr/>
              <a:t>21</a:t>
            </a:fld>
            <a:endParaRPr lang="en-US" dirty="0"/>
          </a:p>
        </p:txBody>
      </p:sp>
    </p:spTree>
    <p:extLst>
      <p:ext uri="{BB962C8B-B14F-4D97-AF65-F5344CB8AC3E}">
        <p14:creationId xmlns:p14="http://schemas.microsoft.com/office/powerpoint/2010/main" val="1698210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23" presetClass="entr" presetSubtype="16"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000" fill="hold"/>
                                        <p:tgtEl>
                                          <p:spTgt spid="13"/>
                                        </p:tgtEl>
                                        <p:attrNameLst>
                                          <p:attrName>ppt_w</p:attrName>
                                        </p:attrNameLst>
                                      </p:cBhvr>
                                      <p:tavLst>
                                        <p:tav tm="0">
                                          <p:val>
                                            <p:fltVal val="0"/>
                                          </p:val>
                                        </p:tav>
                                        <p:tav tm="100000">
                                          <p:val>
                                            <p:strVal val="#ppt_w"/>
                                          </p:val>
                                        </p:tav>
                                      </p:tavLst>
                                    </p:anim>
                                    <p:anim calcmode="lin" valueType="num">
                                      <p:cBhvr>
                                        <p:cTn id="54" dur="2000" fill="hold"/>
                                        <p:tgtEl>
                                          <p:spTgt spid="13"/>
                                        </p:tgtEl>
                                        <p:attrNameLst>
                                          <p:attrName>ppt_h</p:attrName>
                                        </p:attrNameLst>
                                      </p:cBhvr>
                                      <p:tavLst>
                                        <p:tav tm="0">
                                          <p:val>
                                            <p:fltVal val="0"/>
                                          </p:val>
                                        </p:tav>
                                        <p:tav tm="100000">
                                          <p:val>
                                            <p:strVal val="#ppt_h"/>
                                          </p:val>
                                        </p:tav>
                                      </p:tavLst>
                                    </p:anim>
                                  </p:childTnLst>
                                </p:cTn>
                              </p:par>
                              <p:par>
                                <p:cTn id="55" presetID="0" presetClass="path" presetSubtype="0" accel="50000" decel="50000" fill="hold" nodeType="withEffect">
                                  <p:stCondLst>
                                    <p:cond delay="0"/>
                                  </p:stCondLst>
                                  <p:childTnLst>
                                    <p:animMotion origin="layout" path="M 0.35121 -0.03704 C 0.31336 -0.05301 0.27552 -0.06898 0.23107 -0.07708 C 0.18663 -0.08518 0.12309 -0.09861 0.08454 -0.08588 C 0.046 -0.07315 0.02291 -0.03657 4.16667E-6 2.59259E-6 " pathEditMode="relative" ptsTypes="aaaA">
                                      <p:cBhvr>
                                        <p:cTn id="56" dur="2000" fill="hold"/>
                                        <p:tgtEl>
                                          <p:spTgt spid="13"/>
                                        </p:tgtEl>
                                        <p:attrNameLst>
                                          <p:attrName>ppt_x</p:attrName>
                                          <p:attrName>ppt_y</p:attrName>
                                        </p:attrNameLst>
                                      </p:cBhvr>
                                    </p:animMotion>
                                  </p:childTnLst>
                                </p:cTn>
                              </p:par>
                              <p:par>
                                <p:cTn id="57" presetID="23" presetClass="entr" presetSubtype="16"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2000" fill="hold"/>
                                        <p:tgtEl>
                                          <p:spTgt spid="11"/>
                                        </p:tgtEl>
                                        <p:attrNameLst>
                                          <p:attrName>ppt_w</p:attrName>
                                        </p:attrNameLst>
                                      </p:cBhvr>
                                      <p:tavLst>
                                        <p:tav tm="0">
                                          <p:val>
                                            <p:fltVal val="0"/>
                                          </p:val>
                                        </p:tav>
                                        <p:tav tm="100000">
                                          <p:val>
                                            <p:strVal val="#ppt_w"/>
                                          </p:val>
                                        </p:tav>
                                      </p:tavLst>
                                    </p:anim>
                                    <p:anim calcmode="lin" valueType="num">
                                      <p:cBhvr>
                                        <p:cTn id="60" dur="2000" fill="hold"/>
                                        <p:tgtEl>
                                          <p:spTgt spid="11"/>
                                        </p:tgtEl>
                                        <p:attrNameLst>
                                          <p:attrName>ppt_h</p:attrName>
                                        </p:attrNameLst>
                                      </p:cBhvr>
                                      <p:tavLst>
                                        <p:tav tm="0">
                                          <p:val>
                                            <p:fltVal val="0"/>
                                          </p:val>
                                        </p:tav>
                                        <p:tav tm="100000">
                                          <p:val>
                                            <p:strVal val="#ppt_h"/>
                                          </p:val>
                                        </p:tav>
                                      </p:tavLst>
                                    </p:anim>
                                  </p:childTnLst>
                                </p:cTn>
                              </p:par>
                              <p:par>
                                <p:cTn id="61" presetID="0" presetClass="path" presetSubtype="0" accel="50000" decel="50000" fill="hold" nodeType="withEffect">
                                  <p:stCondLst>
                                    <p:cond delay="0"/>
                                  </p:stCondLst>
                                  <p:childTnLst>
                                    <p:animMotion origin="layout" path="M 0.22222 -0.04143 C 0.17465 -0.05602 0.12708 -0.0706 0.09669 -0.07708 C 0.06632 -0.08356 0.05608 -0.09282 0.03993 -0.08009 C 0.02379 -0.06736 0.0118 -0.03379 3.61111E-6 2.59259E-6 " pathEditMode="relative" ptsTypes="aaaA">
                                      <p:cBhvr>
                                        <p:cTn id="62" dur="2000" fill="hold"/>
                                        <p:tgtEl>
                                          <p:spTgt spid="11"/>
                                        </p:tgtEl>
                                        <p:attrNameLst>
                                          <p:attrName>ppt_x</p:attrName>
                                          <p:attrName>ppt_y</p:attrName>
                                        </p:attrNameLst>
                                      </p:cBhvr>
                                    </p:animMotion>
                                  </p:childTnLst>
                                </p:cTn>
                              </p:par>
                            </p:childTnLst>
                          </p:cTn>
                        </p:par>
                        <p:par>
                          <p:cTn id="63" fill="hold" nodeType="afterGroup">
                            <p:stCondLst>
                              <p:cond delay="2000"/>
                            </p:stCondLst>
                            <p:childTnLst>
                              <p:par>
                                <p:cTn id="64" presetID="22" presetClass="entr" presetSubtype="4"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down)">
                                      <p:cBhvr>
                                        <p:cTn id="66" dur="1000"/>
                                        <p:tgtEl>
                                          <p:spTgt spid="43"/>
                                        </p:tgtEl>
                                      </p:cBhvr>
                                    </p:animEffect>
                                  </p:childTnLst>
                                </p:cTn>
                              </p:par>
                              <p:par>
                                <p:cTn id="67" presetID="22" presetClass="entr" presetSubtype="4" fill="hold"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8" grpId="0"/>
      <p:bldP spid="23" grpId="0" animBg="1"/>
      <p:bldP spid="24" grpId="0"/>
      <p:bldP spid="25" grpId="0" animBg="1"/>
      <p:bldP spid="26" grpId="0"/>
      <p:bldP spid="37" grpId="0" animBg="1"/>
      <p:bldP spid="27" grpId="0" animBg="1"/>
      <p:bldP spid="28" grpId="0" animBg="1"/>
      <p:bldP spid="20" grpId="0" animBg="1"/>
      <p:bldP spid="9" grpId="0"/>
      <p:bldP spid="7" grpId="0" animBg="1"/>
      <p:bldP spid="10" grpId="0"/>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Title 1"/>
          <p:cNvSpPr>
            <a:spLocks noGrp="1"/>
          </p:cNvSpPr>
          <p:nvPr>
            <p:ph type="title"/>
          </p:nvPr>
        </p:nvSpPr>
        <p:spPr/>
        <p:txBody>
          <a:bodyPr/>
          <a:lstStyle/>
          <a:p>
            <a:r>
              <a:rPr lang="en-US" b="1" dirty="0">
                <a:latin typeface="Arial" charset="0"/>
                <a:ea typeface="ＭＳ Ｐゴシック" charset="0"/>
                <a:cs typeface="ＭＳ Ｐゴシック" charset="0"/>
              </a:rPr>
              <a:t>Self-Service: Orchestration</a:t>
            </a:r>
          </a:p>
        </p:txBody>
      </p:sp>
      <p:sp>
        <p:nvSpPr>
          <p:cNvPr id="32770" name="Content Placeholder 2"/>
          <p:cNvSpPr>
            <a:spLocks noGrp="1"/>
          </p:cNvSpPr>
          <p:nvPr>
            <p:ph idx="1"/>
          </p:nvPr>
        </p:nvSpPr>
        <p:spPr/>
        <p:txBody>
          <a:bodyPr>
            <a:normAutofit/>
          </a:bodyPr>
          <a:lstStyle/>
          <a:p>
            <a:pPr marL="0" indent="0">
              <a:buNone/>
            </a:pPr>
            <a:r>
              <a:rPr lang="en-US" sz="2000" dirty="0">
                <a:latin typeface="Arial" charset="0"/>
                <a:ea typeface="ＭＳ Ｐゴシック" charset="0"/>
                <a:cs typeface="ＭＳ Ｐゴシック" charset="0"/>
              </a:rPr>
              <a:t>An orchestration is the automated management of components for high availability, monitoring and persistence. It ties together the components into a single, manageable collection of objects.</a:t>
            </a:r>
          </a:p>
          <a:p>
            <a:pPr lvl="1"/>
            <a:r>
              <a:rPr lang="en-US" sz="1800" dirty="0">
                <a:latin typeface="Arial" charset="0"/>
                <a:ea typeface="ＭＳ Ｐゴシック" charset="0"/>
                <a:cs typeface="ＭＳ Ｐゴシック" charset="0"/>
              </a:rPr>
              <a:t>Associate </a:t>
            </a:r>
            <a:r>
              <a:rPr lang="en-US" sz="1800" dirty="0" smtClean="0">
                <a:latin typeface="Arial" charset="0"/>
                <a:ea typeface="ＭＳ Ｐゴシック" charset="0"/>
                <a:cs typeface="ＭＳ Ｐゴシック" charset="0"/>
              </a:rPr>
              <a:t>Networks</a:t>
            </a:r>
            <a:r>
              <a:rPr lang="en-US" sz="1800" dirty="0">
                <a:latin typeface="Arial" charset="0"/>
                <a:ea typeface="ＭＳ Ｐゴシック" charset="0"/>
                <a:cs typeface="ＭＳ Ｐゴシック" charset="0"/>
              </a:rPr>
              <a:t> </a:t>
            </a:r>
            <a:r>
              <a:rPr lang="en-US" sz="1800" dirty="0" smtClean="0">
                <a:latin typeface="Arial" charset="0"/>
                <a:ea typeface="ＭＳ Ｐゴシック" charset="0"/>
                <a:cs typeface="ＭＳ Ｐゴシック" charset="0"/>
              </a:rPr>
              <a:t>and </a:t>
            </a:r>
            <a:r>
              <a:rPr lang="en-US" sz="1800" dirty="0">
                <a:latin typeface="Arial" charset="0"/>
                <a:ea typeface="ＭＳ Ｐゴシック" charset="0"/>
                <a:cs typeface="ＭＳ Ｐゴシック" charset="0"/>
              </a:rPr>
              <a:t>storage.</a:t>
            </a:r>
          </a:p>
          <a:p>
            <a:pPr lvl="1"/>
            <a:r>
              <a:rPr lang="en-US" sz="1800" dirty="0">
                <a:latin typeface="Arial" charset="0"/>
                <a:ea typeface="ＭＳ Ｐゴシック" charset="0"/>
              </a:rPr>
              <a:t>Logically groups launchplans of differing tiers</a:t>
            </a:r>
          </a:p>
          <a:p>
            <a:pPr lvl="1"/>
            <a:r>
              <a:rPr lang="en-US" sz="1800" dirty="0">
                <a:latin typeface="Arial" charset="0"/>
                <a:ea typeface="ＭＳ Ｐゴシック" charset="0"/>
              </a:rPr>
              <a:t>Define HA policies, IP reservations</a:t>
            </a:r>
          </a:p>
          <a:p>
            <a:pPr lvl="1"/>
            <a:r>
              <a:rPr lang="en-US" sz="1800" dirty="0">
                <a:latin typeface="Arial" charset="0"/>
                <a:ea typeface="ＭＳ Ｐゴシック" charset="0"/>
              </a:rPr>
              <a:t>Relationships between launchplans</a:t>
            </a:r>
          </a:p>
        </p:txBody>
      </p:sp>
      <p:sp>
        <p:nvSpPr>
          <p:cNvPr id="5" name="Double Brace 4"/>
          <p:cNvSpPr/>
          <p:nvPr/>
        </p:nvSpPr>
        <p:spPr>
          <a:xfrm>
            <a:off x="5670807" y="2743200"/>
            <a:ext cx="6324600" cy="3505200"/>
          </a:xfrm>
          <a:prstGeom prst="bracePair">
            <a:avLst/>
          </a:prstGeom>
          <a:ln/>
        </p:spPr>
        <p:style>
          <a:lnRef idx="3">
            <a:schemeClr val="dk1"/>
          </a:lnRef>
          <a:fillRef idx="0">
            <a:schemeClr val="dk1"/>
          </a:fillRef>
          <a:effectRef idx="2">
            <a:schemeClr val="dk1"/>
          </a:effectRef>
          <a:fontRef idx="minor">
            <a:schemeClr val="tx1"/>
          </a:fontRef>
        </p:style>
        <p:txBody>
          <a:bodyPr rtlCol="0" anchor="t"/>
          <a:lstStyle/>
          <a:p>
            <a:r>
              <a:rPr lang="en-US"/>
              <a:t>Orchestration</a:t>
            </a:r>
          </a:p>
          <a:p>
            <a:pPr marL="285750" indent="-285750">
              <a:buFont typeface="Arial"/>
              <a:buChar char="•"/>
            </a:pPr>
            <a:r>
              <a:rPr lang="en-US"/>
              <a:t>Label / Tag</a:t>
            </a:r>
          </a:p>
          <a:p>
            <a:pPr marL="285750" indent="-285750">
              <a:buFont typeface="Arial"/>
              <a:buChar char="•"/>
            </a:pPr>
            <a:r>
              <a:rPr lang="en-US"/>
              <a:t>Description</a:t>
            </a:r>
          </a:p>
          <a:p>
            <a:pPr marL="285750" indent="-285750">
              <a:buFont typeface="Arial"/>
              <a:buChar char="•"/>
            </a:pPr>
            <a:r>
              <a:rPr lang="en-US"/>
              <a:t>HA Policy</a:t>
            </a:r>
          </a:p>
          <a:p>
            <a:pPr marL="285750" indent="-285750">
              <a:buFont typeface="Arial"/>
              <a:buChar char="•"/>
            </a:pPr>
            <a:r>
              <a:rPr lang="en-US"/>
              <a:t>Tenant Assignment</a:t>
            </a:r>
          </a:p>
          <a:p>
            <a:pPr marL="285750" indent="-285750">
              <a:buFont typeface="Arial"/>
              <a:buChar char="•"/>
            </a:pPr>
            <a:r>
              <a:rPr lang="en-US"/>
              <a:t>Scheduling</a:t>
            </a:r>
          </a:p>
          <a:p>
            <a:pPr marL="285750" indent="-285750">
              <a:buFont typeface="Arial"/>
              <a:buChar char="•"/>
            </a:pPr>
            <a:r>
              <a:rPr lang="en-US"/>
              <a:t>Launchplan Relationships</a:t>
            </a:r>
          </a:p>
          <a:p>
            <a:pPr marL="285750" indent="-285750">
              <a:buFont typeface="Arial"/>
              <a:buChar char="•"/>
            </a:pPr>
            <a:r>
              <a:rPr lang="en-US"/>
              <a:t>IP Reservation</a:t>
            </a:r>
          </a:p>
          <a:p>
            <a:endParaRPr lang="en-US"/>
          </a:p>
        </p:txBody>
      </p:sp>
      <p:grpSp>
        <p:nvGrpSpPr>
          <p:cNvPr id="18" name="Group 17"/>
          <p:cNvGrpSpPr/>
          <p:nvPr/>
        </p:nvGrpSpPr>
        <p:grpSpPr>
          <a:xfrm>
            <a:off x="8947407" y="2838450"/>
            <a:ext cx="2590800" cy="3314700"/>
            <a:chOff x="5408612" y="2933700"/>
            <a:chExt cx="2590800" cy="3314700"/>
          </a:xfrm>
        </p:grpSpPr>
        <p:sp>
          <p:nvSpPr>
            <p:cNvPr id="14" name="Double Bracket 13"/>
            <p:cNvSpPr/>
            <p:nvPr/>
          </p:nvSpPr>
          <p:spPr>
            <a:xfrm>
              <a:off x="5408612" y="2933700"/>
              <a:ext cx="2590800" cy="1562100"/>
            </a:xfrm>
            <a:prstGeom prst="bracketPair">
              <a:avLst/>
            </a:prstGeom>
            <a:ln w="19050">
              <a:solidFill>
                <a:schemeClr val="accent5"/>
              </a:solidFill>
              <a:miter lim="800000"/>
            </a:ln>
          </p:spPr>
          <p:style>
            <a:lnRef idx="1">
              <a:schemeClr val="accent1"/>
            </a:lnRef>
            <a:fillRef idx="0">
              <a:schemeClr val="accent1"/>
            </a:fillRef>
            <a:effectRef idx="0">
              <a:schemeClr val="accent1"/>
            </a:effectRef>
            <a:fontRef idx="minor">
              <a:schemeClr val="tx1"/>
            </a:fontRef>
          </p:style>
          <p:txBody>
            <a:bodyPr rtlCol="0" anchor="t"/>
            <a:lstStyle/>
            <a:p>
              <a:r>
                <a:rPr lang="en-US"/>
                <a:t>LaunchPlan</a:t>
              </a:r>
              <a:endParaRPr lang="en-US" sz="800" dirty="0">
                <a:solidFill>
                  <a:srgbClr val="4D4D4D"/>
                </a:solidFill>
              </a:endParaRPr>
            </a:p>
            <a:p>
              <a:pPr lvl="1">
                <a:spcBef>
                  <a:spcPct val="20000"/>
                </a:spcBef>
                <a:buFont typeface="Arial" charset="0"/>
                <a:buChar char="●"/>
              </a:pPr>
              <a:r>
                <a:rPr lang="en-US" sz="800" dirty="0">
                  <a:solidFill>
                    <a:srgbClr val="4D4D4D"/>
                  </a:solidFill>
                </a:rPr>
                <a:t>Image list (and version)  </a:t>
              </a:r>
            </a:p>
            <a:p>
              <a:pPr lvl="1">
                <a:spcBef>
                  <a:spcPct val="20000"/>
                </a:spcBef>
                <a:buFont typeface="Arial" charset="0"/>
                <a:buChar char="●"/>
              </a:pPr>
              <a:r>
                <a:rPr lang="en-US" sz="800" dirty="0">
                  <a:solidFill>
                    <a:srgbClr val="4D4D4D"/>
                  </a:solidFill>
                </a:rPr>
                <a:t>Number of instances</a:t>
              </a:r>
            </a:p>
            <a:p>
              <a:pPr lvl="1">
                <a:spcBef>
                  <a:spcPct val="20000"/>
                </a:spcBef>
                <a:buFont typeface="Arial" charset="0"/>
                <a:buChar char="●"/>
              </a:pPr>
              <a:r>
                <a:rPr lang="en-US" sz="800" dirty="0">
                  <a:solidFill>
                    <a:srgbClr val="4D4D4D"/>
                  </a:solidFill>
                </a:rPr>
                <a:t>Instance label</a:t>
              </a:r>
            </a:p>
            <a:p>
              <a:pPr lvl="1">
                <a:spcBef>
                  <a:spcPct val="20000"/>
                </a:spcBef>
                <a:buFont typeface="Arial" charset="0"/>
                <a:buChar char="●"/>
              </a:pPr>
              <a:r>
                <a:rPr lang="en-US" sz="800" dirty="0">
                  <a:solidFill>
                    <a:srgbClr val="4D4D4D"/>
                  </a:solidFill>
                </a:rPr>
                <a:t>Instance shapes (cores, RAM)</a:t>
              </a:r>
            </a:p>
            <a:p>
              <a:pPr lvl="1">
                <a:spcBef>
                  <a:spcPct val="20000"/>
                </a:spcBef>
                <a:buFont typeface="Arial" charset="0"/>
                <a:buChar char="●"/>
              </a:pPr>
              <a:r>
                <a:rPr lang="en-US" sz="800" dirty="0">
                  <a:solidFill>
                    <a:srgbClr val="4D4D4D"/>
                  </a:solidFill>
                </a:rPr>
                <a:t>Placement policy (same/different host, same/different cluster)</a:t>
              </a:r>
            </a:p>
            <a:p>
              <a:pPr lvl="1">
                <a:spcBef>
                  <a:spcPct val="20000"/>
                </a:spcBef>
                <a:buFont typeface="Arial" charset="0"/>
                <a:buChar char="●"/>
              </a:pPr>
              <a:r>
                <a:rPr lang="en-US" sz="800" dirty="0">
                  <a:solidFill>
                    <a:srgbClr val="4D4D4D"/>
                  </a:solidFill>
                </a:rPr>
                <a:t>Public/private networks</a:t>
              </a:r>
            </a:p>
            <a:p>
              <a:pPr lvl="1">
                <a:spcBef>
                  <a:spcPct val="20000"/>
                </a:spcBef>
                <a:buFont typeface="Arial" charset="0"/>
                <a:buChar char="●"/>
              </a:pPr>
              <a:r>
                <a:rPr lang="en-US" sz="800" dirty="0">
                  <a:solidFill>
                    <a:srgbClr val="4D4D4D"/>
                  </a:solidFill>
                </a:rPr>
                <a:t>Customization attributes</a:t>
              </a:r>
            </a:p>
          </p:txBody>
        </p:sp>
        <p:sp>
          <p:nvSpPr>
            <p:cNvPr id="47" name="Double Bracket 46"/>
            <p:cNvSpPr/>
            <p:nvPr/>
          </p:nvSpPr>
          <p:spPr>
            <a:xfrm>
              <a:off x="5408612" y="4686300"/>
              <a:ext cx="2590800" cy="1562100"/>
            </a:xfrm>
            <a:prstGeom prst="bracketPair">
              <a:avLst/>
            </a:prstGeom>
            <a:ln w="19050">
              <a:solidFill>
                <a:schemeClr val="accent5"/>
              </a:solidFill>
              <a:miter lim="800000"/>
            </a:ln>
          </p:spPr>
          <p:style>
            <a:lnRef idx="1">
              <a:schemeClr val="accent1"/>
            </a:lnRef>
            <a:fillRef idx="0">
              <a:schemeClr val="accent1"/>
            </a:fillRef>
            <a:effectRef idx="0">
              <a:schemeClr val="accent1"/>
            </a:effectRef>
            <a:fontRef idx="minor">
              <a:schemeClr val="tx1"/>
            </a:fontRef>
          </p:style>
          <p:txBody>
            <a:bodyPr rtlCol="0" anchor="t"/>
            <a:lstStyle/>
            <a:p>
              <a:r>
                <a:rPr lang="en-US"/>
                <a:t>LaunchPlan</a:t>
              </a:r>
              <a:endParaRPr lang="en-US" sz="800" dirty="0">
                <a:solidFill>
                  <a:srgbClr val="4D4D4D"/>
                </a:solidFill>
              </a:endParaRPr>
            </a:p>
            <a:p>
              <a:pPr lvl="1">
                <a:spcBef>
                  <a:spcPct val="20000"/>
                </a:spcBef>
                <a:buFont typeface="Arial" charset="0"/>
                <a:buChar char="●"/>
              </a:pPr>
              <a:r>
                <a:rPr lang="en-US" sz="800" dirty="0">
                  <a:solidFill>
                    <a:srgbClr val="4D4D4D"/>
                  </a:solidFill>
                </a:rPr>
                <a:t>Image list (and version)  </a:t>
              </a:r>
            </a:p>
            <a:p>
              <a:pPr lvl="1">
                <a:spcBef>
                  <a:spcPct val="20000"/>
                </a:spcBef>
                <a:buFont typeface="Arial" charset="0"/>
                <a:buChar char="●"/>
              </a:pPr>
              <a:r>
                <a:rPr lang="en-US" sz="800" dirty="0">
                  <a:solidFill>
                    <a:srgbClr val="4D4D4D"/>
                  </a:solidFill>
                </a:rPr>
                <a:t>Number of instances</a:t>
              </a:r>
            </a:p>
            <a:p>
              <a:pPr lvl="1">
                <a:spcBef>
                  <a:spcPct val="20000"/>
                </a:spcBef>
                <a:buFont typeface="Arial" charset="0"/>
                <a:buChar char="●"/>
              </a:pPr>
              <a:r>
                <a:rPr lang="en-US" sz="800" dirty="0">
                  <a:solidFill>
                    <a:srgbClr val="4D4D4D"/>
                  </a:solidFill>
                </a:rPr>
                <a:t>Instance label</a:t>
              </a:r>
            </a:p>
            <a:p>
              <a:pPr lvl="1">
                <a:spcBef>
                  <a:spcPct val="20000"/>
                </a:spcBef>
                <a:buFont typeface="Arial" charset="0"/>
                <a:buChar char="●"/>
              </a:pPr>
              <a:r>
                <a:rPr lang="en-US" sz="800" dirty="0">
                  <a:solidFill>
                    <a:srgbClr val="4D4D4D"/>
                  </a:solidFill>
                </a:rPr>
                <a:t>Instance shapes (cores, RAM)</a:t>
              </a:r>
            </a:p>
            <a:p>
              <a:pPr lvl="1">
                <a:spcBef>
                  <a:spcPct val="20000"/>
                </a:spcBef>
                <a:buFont typeface="Arial" charset="0"/>
                <a:buChar char="●"/>
              </a:pPr>
              <a:r>
                <a:rPr lang="en-US" sz="800" dirty="0">
                  <a:solidFill>
                    <a:srgbClr val="4D4D4D"/>
                  </a:solidFill>
                </a:rPr>
                <a:t>Placement policy (same/different host, same/different cluster)</a:t>
              </a:r>
            </a:p>
            <a:p>
              <a:pPr lvl="1">
                <a:spcBef>
                  <a:spcPct val="20000"/>
                </a:spcBef>
                <a:buFont typeface="Arial" charset="0"/>
                <a:buChar char="●"/>
              </a:pPr>
              <a:r>
                <a:rPr lang="en-US" sz="800" dirty="0">
                  <a:solidFill>
                    <a:srgbClr val="4D4D4D"/>
                  </a:solidFill>
                </a:rPr>
                <a:t>Public/private networks</a:t>
              </a:r>
            </a:p>
            <a:p>
              <a:pPr lvl="1">
                <a:spcBef>
                  <a:spcPct val="20000"/>
                </a:spcBef>
                <a:buFont typeface="Arial" charset="0"/>
                <a:buChar char="●"/>
              </a:pPr>
              <a:r>
                <a:rPr lang="en-US" sz="800" dirty="0">
                  <a:solidFill>
                    <a:srgbClr val="4D4D4D"/>
                  </a:solidFill>
                </a:rPr>
                <a:t>Customization attributes</a:t>
              </a:r>
            </a:p>
          </p:txBody>
        </p:sp>
      </p:grpSp>
      <p:sp>
        <p:nvSpPr>
          <p:cNvPr id="19" name="TextBox 18"/>
          <p:cNvSpPr txBox="1"/>
          <p:nvPr/>
        </p:nvSpPr>
        <p:spPr>
          <a:xfrm>
            <a:off x="9328407" y="4267200"/>
            <a:ext cx="304800" cy="457200"/>
          </a:xfrm>
          <a:prstGeom prst="rect">
            <a:avLst/>
          </a:prstGeom>
          <a:noFill/>
        </p:spPr>
        <p:txBody>
          <a:bodyPr wrap="square" lIns="0" tIns="0" rIns="0" bIns="0" rtlCol="0" anchor="ctr">
            <a:noAutofit/>
          </a:bodyPr>
          <a:lstStyle/>
          <a:p>
            <a:pPr>
              <a:lnSpc>
                <a:spcPct val="90000"/>
              </a:lnSpc>
            </a:pPr>
            <a:r>
              <a:rPr lang="en-US" sz="1200"/>
              <a:t>.</a:t>
            </a:r>
          </a:p>
          <a:p>
            <a:pPr>
              <a:lnSpc>
                <a:spcPct val="90000"/>
              </a:lnSpc>
            </a:pPr>
            <a:r>
              <a:rPr lang="en-US" sz="1200"/>
              <a:t>.</a:t>
            </a:r>
          </a:p>
          <a:p>
            <a:pPr>
              <a:lnSpc>
                <a:spcPct val="90000"/>
              </a:lnSpc>
            </a:pPr>
            <a:r>
              <a:rPr lang="en-US" sz="1200"/>
              <a:t>.</a:t>
            </a:r>
          </a:p>
        </p:txBody>
      </p:sp>
    </p:spTree>
    <p:extLst>
      <p:ext uri="{BB962C8B-B14F-4D97-AF65-F5344CB8AC3E}">
        <p14:creationId xmlns:p14="http://schemas.microsoft.com/office/powerpoint/2010/main" val="216511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76011" y="6934200"/>
            <a:ext cx="381661" cy="182880"/>
          </a:xfrm>
          <a:prstGeom prst="rect">
            <a:avLst/>
          </a:prstGeom>
        </p:spPr>
        <p:txBody>
          <a:bodyPr/>
          <a:lstStyle/>
          <a:p>
            <a:fld id="{C51EAA63-D034-42AE-91FA-B13B9518C7BE}" type="slidenum">
              <a:rPr lang="en-US" smtClean="0"/>
              <a:t>23</a:t>
            </a:fld>
            <a:endParaRPr lang="en-US" dirty="0"/>
          </a:p>
        </p:txBody>
      </p:sp>
      <p:sp>
        <p:nvSpPr>
          <p:cNvPr id="6" name="Title 4"/>
          <p:cNvSpPr txBox="1">
            <a:spLocks/>
          </p:cNvSpPr>
          <p:nvPr/>
        </p:nvSpPr>
        <p:spPr>
          <a:xfrm>
            <a:off x="291916" y="2318101"/>
            <a:ext cx="10390504" cy="13716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4800" kern="1200">
                <a:solidFill>
                  <a:schemeClr val="tx1"/>
                </a:solidFill>
                <a:latin typeface="+mj-lt"/>
                <a:ea typeface="+mj-ea"/>
                <a:cs typeface="+mj-cs"/>
              </a:defRPr>
            </a:lvl1pPr>
          </a:lstStyle>
          <a:p>
            <a:r>
              <a:rPr lang="en-US" b="1" dirty="0" err="1"/>
              <a:t>PaaS</a:t>
            </a:r>
            <a:r>
              <a:rPr lang="en-US" b="1" dirty="0"/>
              <a:t> Services on Exalogic</a:t>
            </a:r>
          </a:p>
        </p:txBody>
      </p:sp>
    </p:spTree>
    <p:extLst>
      <p:ext uri="{BB962C8B-B14F-4D97-AF65-F5344CB8AC3E}">
        <p14:creationId xmlns:p14="http://schemas.microsoft.com/office/powerpoint/2010/main" val="18976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Down Arrow 44"/>
          <p:cNvSpPr/>
          <p:nvPr/>
        </p:nvSpPr>
        <p:spPr>
          <a:xfrm>
            <a:off x="6464105" y="2599860"/>
            <a:ext cx="281201" cy="1238361"/>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54" name="Down Arrow 53"/>
          <p:cNvSpPr/>
          <p:nvPr/>
        </p:nvSpPr>
        <p:spPr>
          <a:xfrm>
            <a:off x="6932612" y="2362794"/>
            <a:ext cx="340469" cy="488155"/>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55" name="Down Arrow 54"/>
          <p:cNvSpPr/>
          <p:nvPr/>
        </p:nvSpPr>
        <p:spPr>
          <a:xfrm>
            <a:off x="8761412" y="2362794"/>
            <a:ext cx="340469" cy="488155"/>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58" name="Down Arrow 57"/>
          <p:cNvSpPr/>
          <p:nvPr/>
        </p:nvSpPr>
        <p:spPr>
          <a:xfrm>
            <a:off x="11123612" y="2546149"/>
            <a:ext cx="340469" cy="2147453"/>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40" name="Down Arrow 39"/>
          <p:cNvSpPr/>
          <p:nvPr/>
        </p:nvSpPr>
        <p:spPr>
          <a:xfrm>
            <a:off x="7269909" y="3505794"/>
            <a:ext cx="340469" cy="488155"/>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42" name="Down Arrow 41"/>
          <p:cNvSpPr/>
          <p:nvPr/>
        </p:nvSpPr>
        <p:spPr>
          <a:xfrm>
            <a:off x="8990012" y="3446853"/>
            <a:ext cx="340469" cy="1708543"/>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3" name="Title 1"/>
          <p:cNvSpPr>
            <a:spLocks noGrp="1"/>
          </p:cNvSpPr>
          <p:nvPr>
            <p:ph type="title"/>
          </p:nvPr>
        </p:nvSpPr>
        <p:spPr>
          <a:xfrm>
            <a:off x="531812" y="177800"/>
            <a:ext cx="11125200" cy="889000"/>
          </a:xfrm>
        </p:spPr>
        <p:txBody>
          <a:bodyPr>
            <a:noAutofit/>
          </a:bodyPr>
          <a:lstStyle/>
          <a:p>
            <a:r>
              <a:rPr lang="en-US" b="1" dirty="0" smtClean="0"/>
              <a:t>Overview of Exalogic </a:t>
            </a:r>
            <a:r>
              <a:rPr lang="en-US" b="1" dirty="0" err="1" smtClean="0"/>
              <a:t>IaaS</a:t>
            </a:r>
            <a:r>
              <a:rPr lang="en-US" b="1" dirty="0" smtClean="0"/>
              <a:t>/</a:t>
            </a:r>
            <a:r>
              <a:rPr lang="en-US" b="1" dirty="0" err="1" smtClean="0"/>
              <a:t>PaaS</a:t>
            </a:r>
            <a:r>
              <a:rPr lang="en-US" b="1" dirty="0" smtClean="0"/>
              <a:t> User Interaction</a:t>
            </a:r>
            <a:endParaRPr lang="en-US" b="1" dirty="0"/>
          </a:p>
        </p:txBody>
      </p:sp>
      <p:sp>
        <p:nvSpPr>
          <p:cNvPr id="63" name="Slide Number Placeholder 4"/>
          <p:cNvSpPr>
            <a:spLocks noGrp="1"/>
          </p:cNvSpPr>
          <p:nvPr>
            <p:ph type="sldNum" sz="quarter" idx="12"/>
          </p:nvPr>
        </p:nvSpPr>
        <p:spPr>
          <a:xfrm>
            <a:off x="11276011" y="6556248"/>
            <a:ext cx="381661" cy="182880"/>
          </a:xfrm>
        </p:spPr>
        <p:txBody>
          <a:bodyPr>
            <a:noAutofit/>
          </a:bodyPr>
          <a:lstStyle/>
          <a:p>
            <a:fld id="{C51EAA63-D034-42AE-91FA-B13B9518C7BE}" type="slidenum">
              <a:rPr lang="en-US" smtClean="0"/>
              <a:pPr/>
              <a:t>24</a:t>
            </a:fld>
            <a:endParaRPr lang="en-US" dirty="0"/>
          </a:p>
        </p:txBody>
      </p:sp>
      <p:sp>
        <p:nvSpPr>
          <p:cNvPr id="65" name="Content Placeholder 2"/>
          <p:cNvSpPr>
            <a:spLocks noGrp="1"/>
          </p:cNvSpPr>
          <p:nvPr>
            <p:ph sz="half" idx="1"/>
          </p:nvPr>
        </p:nvSpPr>
        <p:spPr>
          <a:xfrm>
            <a:off x="760412" y="1784148"/>
            <a:ext cx="4743081" cy="4086073"/>
          </a:xfrm>
        </p:spPr>
        <p:txBody>
          <a:bodyPr/>
          <a:lstStyle/>
          <a:p>
            <a:pPr>
              <a:buFont typeface="Wingdings" charset="2"/>
              <a:buChar char="§"/>
            </a:pPr>
            <a:r>
              <a:rPr lang="en-US" sz="2400" dirty="0" err="1" smtClean="0"/>
              <a:t>PaaS</a:t>
            </a:r>
            <a:r>
              <a:rPr lang="en-US" sz="2400" dirty="0" smtClean="0"/>
              <a:t> layer (powered by </a:t>
            </a:r>
            <a:r>
              <a:rPr lang="en-US" sz="2400" dirty="0"/>
              <a:t>Exalogic Service Manager) offers ready-to-use cloud services for self service </a:t>
            </a:r>
            <a:r>
              <a:rPr lang="en-US" sz="2400" dirty="0" smtClean="0"/>
              <a:t>users</a:t>
            </a:r>
          </a:p>
          <a:p>
            <a:pPr lvl="1">
              <a:buFont typeface="Lucida Grande"/>
              <a:buChar char="-"/>
            </a:pPr>
            <a:r>
              <a:rPr lang="en-US" sz="2000" dirty="0" smtClean="0"/>
              <a:t>Java Cloud Service</a:t>
            </a:r>
          </a:p>
          <a:p>
            <a:pPr lvl="1">
              <a:buFont typeface="Lucida Grande"/>
              <a:buChar char="-"/>
            </a:pPr>
            <a:r>
              <a:rPr lang="en-US" sz="2000" dirty="0" smtClean="0"/>
              <a:t>* Cloud Service</a:t>
            </a:r>
          </a:p>
          <a:p>
            <a:pPr>
              <a:buFont typeface="Wingdings" charset="2"/>
              <a:buChar char="§"/>
            </a:pPr>
            <a:r>
              <a:rPr lang="en-US" sz="2400" dirty="0" err="1" smtClean="0"/>
              <a:t>IaaS</a:t>
            </a:r>
            <a:r>
              <a:rPr lang="en-US" sz="2400" dirty="0" smtClean="0"/>
              <a:t> layer (powered by </a:t>
            </a:r>
            <a:r>
              <a:rPr lang="en-US" sz="2400" dirty="0" err="1" smtClean="0"/>
              <a:t>Nimbula</a:t>
            </a:r>
            <a:r>
              <a:rPr lang="en-US" sz="2400" dirty="0"/>
              <a:t>) is used by </a:t>
            </a:r>
            <a:r>
              <a:rPr lang="en-US" sz="2400" dirty="0" err="1" smtClean="0"/>
              <a:t>PaaS</a:t>
            </a:r>
            <a:r>
              <a:rPr lang="en-US" sz="2400" dirty="0" smtClean="0"/>
              <a:t> layer </a:t>
            </a:r>
            <a:r>
              <a:rPr lang="en-US" sz="2400" dirty="0"/>
              <a:t>and is available to self service users</a:t>
            </a:r>
          </a:p>
          <a:p>
            <a:pPr>
              <a:buFont typeface="Wingdings" charset="2"/>
              <a:buChar char="§"/>
            </a:pPr>
            <a:r>
              <a:rPr lang="en-US" sz="2400" dirty="0" smtClean="0"/>
              <a:t>Enterprise Manager Cloud Control serves as a user interface</a:t>
            </a:r>
          </a:p>
        </p:txBody>
      </p:sp>
      <p:sp>
        <p:nvSpPr>
          <p:cNvPr id="34" name="Rectangle 33"/>
          <p:cNvSpPr/>
          <p:nvPr/>
        </p:nvSpPr>
        <p:spPr>
          <a:xfrm>
            <a:off x="5942012" y="5338453"/>
            <a:ext cx="6014953" cy="732233"/>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2000" dirty="0" err="1" smtClean="0">
                <a:solidFill>
                  <a:srgbClr val="5F5F5F"/>
                </a:solidFill>
                <a:latin typeface="Calibri"/>
              </a:rPr>
              <a:t>IaaS</a:t>
            </a:r>
            <a:endParaRPr lang="en-US" sz="2000" dirty="0">
              <a:solidFill>
                <a:srgbClr val="5F5F5F"/>
              </a:solidFill>
              <a:latin typeface="Calibri"/>
            </a:endParaRPr>
          </a:p>
        </p:txBody>
      </p:sp>
      <p:sp>
        <p:nvSpPr>
          <p:cNvPr id="35" name="Rectangle 34"/>
          <p:cNvSpPr/>
          <p:nvPr/>
        </p:nvSpPr>
        <p:spPr>
          <a:xfrm>
            <a:off x="5942012" y="5155395"/>
            <a:ext cx="6014953" cy="28635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latin typeface="Calibri"/>
              </a:rPr>
              <a:t>Nimbula API</a:t>
            </a:r>
            <a:endParaRPr lang="en-US" sz="1600" dirty="0">
              <a:solidFill>
                <a:srgbClr val="FFFFFF"/>
              </a:solidFill>
              <a:latin typeface="Calibri"/>
            </a:endParaRPr>
          </a:p>
        </p:txBody>
      </p:sp>
      <p:sp>
        <p:nvSpPr>
          <p:cNvPr id="41" name="Down Arrow 40"/>
          <p:cNvSpPr/>
          <p:nvPr/>
        </p:nvSpPr>
        <p:spPr>
          <a:xfrm>
            <a:off x="7269909" y="4850298"/>
            <a:ext cx="340469" cy="305097"/>
          </a:xfrm>
          <a:prstGeom prst="downArrow">
            <a:avLst/>
          </a:prstGeom>
          <a:solidFill>
            <a:schemeClr val="bg2">
              <a:lumMod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600">
              <a:solidFill>
                <a:srgbClr val="FFFFFF"/>
              </a:solidFill>
              <a:latin typeface="Calibri"/>
            </a:endParaRPr>
          </a:p>
        </p:txBody>
      </p:sp>
      <p:sp>
        <p:nvSpPr>
          <p:cNvPr id="43" name="Rectangle 42"/>
          <p:cNvSpPr/>
          <p:nvPr/>
        </p:nvSpPr>
        <p:spPr>
          <a:xfrm>
            <a:off x="10590212" y="4709813"/>
            <a:ext cx="1361876" cy="427136"/>
          </a:xfrm>
          <a:prstGeom prst="rect">
            <a:avLst/>
          </a:prstGeom>
          <a:solidFill>
            <a:schemeClr val="accent6">
              <a:lumMod val="20000"/>
              <a:lumOff val="8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a:solidFill>
                  <a:srgbClr val="5F5F5F"/>
                </a:solidFill>
                <a:latin typeface="Calibri"/>
              </a:rPr>
              <a:t>CLI/</a:t>
            </a:r>
            <a:r>
              <a:rPr lang="en-US" sz="1600" dirty="0" smtClean="0">
                <a:solidFill>
                  <a:srgbClr val="5F5F5F"/>
                </a:solidFill>
                <a:latin typeface="Calibri"/>
              </a:rPr>
              <a:t>API</a:t>
            </a:r>
            <a:endParaRPr lang="en-US" sz="1600" dirty="0">
              <a:solidFill>
                <a:srgbClr val="5F5F5F"/>
              </a:solidFill>
              <a:latin typeface="Calibri"/>
            </a:endParaRPr>
          </a:p>
        </p:txBody>
      </p:sp>
      <p:grpSp>
        <p:nvGrpSpPr>
          <p:cNvPr id="5" name="Group 4"/>
          <p:cNvGrpSpPr/>
          <p:nvPr/>
        </p:nvGrpSpPr>
        <p:grpSpPr>
          <a:xfrm>
            <a:off x="6378407" y="1676400"/>
            <a:ext cx="1163805" cy="929951"/>
            <a:chOff x="6352839" y="2073941"/>
            <a:chExt cx="1078153" cy="929951"/>
          </a:xfrm>
        </p:grpSpPr>
        <p:sp>
          <p:nvSpPr>
            <p:cNvPr id="30" name="Rectangle 29"/>
            <p:cNvSpPr/>
            <p:nvPr/>
          </p:nvSpPr>
          <p:spPr>
            <a:xfrm>
              <a:off x="6352839" y="2073941"/>
              <a:ext cx="1078153" cy="92995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62" name="TextBox 61"/>
            <p:cNvSpPr txBox="1"/>
            <p:nvPr/>
          </p:nvSpPr>
          <p:spPr>
            <a:xfrm>
              <a:off x="6551612" y="2743794"/>
              <a:ext cx="542106" cy="244078"/>
            </a:xfrm>
            <a:prstGeom prst="rect">
              <a:avLst/>
            </a:prstGeom>
            <a:noFill/>
          </p:spPr>
          <p:txBody>
            <a:bodyPr wrap="none" lIns="0" tIns="0" rIns="0" bIns="0" rtlCol="0">
              <a:noAutofit/>
            </a:bodyPr>
            <a:lstStyle/>
            <a:p>
              <a:pPr>
                <a:lnSpc>
                  <a:spcPct val="90000"/>
                </a:lnSpc>
              </a:pPr>
              <a:r>
                <a:rPr lang="en-US" sz="1200" dirty="0" smtClean="0">
                  <a:solidFill>
                    <a:srgbClr val="5F5F5F"/>
                  </a:solidFill>
                  <a:latin typeface="Calibri"/>
                </a:rPr>
                <a:t>Self Service</a:t>
              </a:r>
              <a:endParaRPr lang="en-US" sz="1200" dirty="0">
                <a:solidFill>
                  <a:srgbClr val="5F5F5F"/>
                </a:solidFill>
                <a:latin typeface="Calibri"/>
              </a:endParaRPr>
            </a:p>
          </p:txBody>
        </p:sp>
        <p:pic>
          <p:nvPicPr>
            <p:cNvPr id="6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627811" y="2133600"/>
              <a:ext cx="642097" cy="609600"/>
            </a:xfrm>
            <a:prstGeom prst="rect">
              <a:avLst/>
            </a:prstGeom>
            <a:noFill/>
            <a:ln w="9525">
              <a:noFill/>
              <a:miter lim="800000"/>
              <a:headEnd/>
              <a:tailEnd/>
            </a:ln>
          </p:spPr>
        </p:pic>
      </p:grpSp>
      <p:grpSp>
        <p:nvGrpSpPr>
          <p:cNvPr id="4" name="Group 3"/>
          <p:cNvGrpSpPr/>
          <p:nvPr/>
        </p:nvGrpSpPr>
        <p:grpSpPr>
          <a:xfrm>
            <a:off x="7923212" y="1676400"/>
            <a:ext cx="1989906" cy="945949"/>
            <a:chOff x="7923212" y="2041329"/>
            <a:chExt cx="1989906" cy="945949"/>
          </a:xfrm>
        </p:grpSpPr>
        <p:sp>
          <p:nvSpPr>
            <p:cNvPr id="32" name="Rectangle 31"/>
            <p:cNvSpPr/>
            <p:nvPr/>
          </p:nvSpPr>
          <p:spPr>
            <a:xfrm>
              <a:off x="7923212" y="2041329"/>
              <a:ext cx="1981200" cy="93047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51" name="TextBox 50"/>
            <p:cNvSpPr txBox="1"/>
            <p:nvPr/>
          </p:nvSpPr>
          <p:spPr>
            <a:xfrm>
              <a:off x="7990706" y="2743200"/>
              <a:ext cx="542106" cy="244078"/>
            </a:xfrm>
            <a:prstGeom prst="rect">
              <a:avLst/>
            </a:prstGeom>
            <a:noFill/>
          </p:spPr>
          <p:txBody>
            <a:bodyPr wrap="none" lIns="0" tIns="0" rIns="0" bIns="0" rtlCol="0">
              <a:noAutofit/>
            </a:bodyPr>
            <a:lstStyle/>
            <a:p>
              <a:pPr>
                <a:lnSpc>
                  <a:spcPct val="90000"/>
                </a:lnSpc>
              </a:pPr>
              <a:r>
                <a:rPr lang="en-US" sz="1200" dirty="0" smtClean="0">
                  <a:solidFill>
                    <a:srgbClr val="5F5F5F"/>
                  </a:solidFill>
                  <a:latin typeface="Calibri"/>
                </a:rPr>
                <a:t>Self Service</a:t>
              </a:r>
              <a:endParaRPr lang="en-US" sz="1200" dirty="0">
                <a:solidFill>
                  <a:srgbClr val="5F5F5F"/>
                </a:solidFill>
                <a:latin typeface="Calibri"/>
              </a:endParaRPr>
            </a:p>
          </p:txBody>
        </p:sp>
        <p:sp>
          <p:nvSpPr>
            <p:cNvPr id="52" name="TextBox 51"/>
            <p:cNvSpPr txBox="1"/>
            <p:nvPr/>
          </p:nvSpPr>
          <p:spPr>
            <a:xfrm>
              <a:off x="8761412" y="2743200"/>
              <a:ext cx="542106" cy="244078"/>
            </a:xfrm>
            <a:prstGeom prst="rect">
              <a:avLst/>
            </a:prstGeom>
            <a:noFill/>
          </p:spPr>
          <p:txBody>
            <a:bodyPr wrap="square" lIns="0" tIns="0" rIns="0" bIns="0" rtlCol="0">
              <a:noAutofit/>
            </a:bodyPr>
            <a:lstStyle/>
            <a:p>
              <a:pPr>
                <a:lnSpc>
                  <a:spcPct val="90000"/>
                </a:lnSpc>
              </a:pPr>
              <a:r>
                <a:rPr lang="en-US" sz="1200" dirty="0" smtClean="0">
                  <a:solidFill>
                    <a:srgbClr val="5F5F5F"/>
                  </a:solidFill>
                  <a:latin typeface="Calibri"/>
                </a:rPr>
                <a:t>Tenant</a:t>
              </a:r>
              <a:endParaRPr lang="en-US" sz="1200" dirty="0">
                <a:solidFill>
                  <a:srgbClr val="5F5F5F"/>
                </a:solidFill>
                <a:latin typeface="Calibri"/>
              </a:endParaRPr>
            </a:p>
          </p:txBody>
        </p:sp>
        <p:sp>
          <p:nvSpPr>
            <p:cNvPr id="53" name="TextBox 52"/>
            <p:cNvSpPr txBox="1"/>
            <p:nvPr/>
          </p:nvSpPr>
          <p:spPr>
            <a:xfrm>
              <a:off x="9371012" y="2743200"/>
              <a:ext cx="542106" cy="244078"/>
            </a:xfrm>
            <a:prstGeom prst="rect">
              <a:avLst/>
            </a:prstGeom>
            <a:noFill/>
          </p:spPr>
          <p:txBody>
            <a:bodyPr wrap="square" lIns="0" tIns="0" rIns="0" bIns="0" rtlCol="0">
              <a:noAutofit/>
            </a:bodyPr>
            <a:lstStyle/>
            <a:p>
              <a:pPr>
                <a:lnSpc>
                  <a:spcPct val="90000"/>
                </a:lnSpc>
              </a:pPr>
              <a:r>
                <a:rPr lang="en-US" sz="1200" dirty="0" smtClean="0">
                  <a:solidFill>
                    <a:srgbClr val="5F5F5F"/>
                  </a:solidFill>
                  <a:latin typeface="Calibri"/>
                </a:rPr>
                <a:t>Cloud</a:t>
              </a:r>
              <a:endParaRPr lang="en-US" sz="1200" dirty="0">
                <a:solidFill>
                  <a:srgbClr val="5F5F5F"/>
                </a:solidFill>
                <a:latin typeface="Calibri"/>
              </a:endParaRPr>
            </a:p>
          </p:txBody>
        </p:sp>
        <p:pic>
          <p:nvPicPr>
            <p:cNvPr id="66"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99412" y="2133600"/>
              <a:ext cx="631920" cy="609600"/>
            </a:xfrm>
            <a:prstGeom prst="rect">
              <a:avLst/>
            </a:prstGeom>
            <a:noFill/>
            <a:ln w="9525">
              <a:noFill/>
              <a:miter lim="800000"/>
              <a:headEnd/>
              <a:tailEnd/>
            </a:ln>
          </p:spPr>
        </p:pic>
        <p:pic>
          <p:nvPicPr>
            <p:cNvPr id="68" name="Picture 3" descr="C:\Users\amoganna\Desktop\Anke\Admin\photos\iStock_000019480647Small.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685212" y="2133600"/>
              <a:ext cx="559174" cy="609600"/>
            </a:xfrm>
            <a:prstGeom prst="rect">
              <a:avLst/>
            </a:prstGeom>
            <a:noFill/>
          </p:spPr>
        </p:pic>
        <p:pic>
          <p:nvPicPr>
            <p:cNvPr id="69" name="Picture 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294812" y="2133521"/>
              <a:ext cx="533400" cy="609679"/>
            </a:xfrm>
            <a:prstGeom prst="rect">
              <a:avLst/>
            </a:prstGeom>
            <a:noFill/>
            <a:ln w="9525">
              <a:noFill/>
              <a:miter lim="800000"/>
              <a:headEnd/>
              <a:tailEnd/>
            </a:ln>
          </p:spPr>
        </p:pic>
      </p:grpSp>
      <p:grpSp>
        <p:nvGrpSpPr>
          <p:cNvPr id="70" name="Group 69"/>
          <p:cNvGrpSpPr/>
          <p:nvPr/>
        </p:nvGrpSpPr>
        <p:grpSpPr>
          <a:xfrm>
            <a:off x="9980612" y="1676400"/>
            <a:ext cx="1989906" cy="945949"/>
            <a:chOff x="7923212" y="2041329"/>
            <a:chExt cx="1989906" cy="945949"/>
          </a:xfrm>
        </p:grpSpPr>
        <p:sp>
          <p:nvSpPr>
            <p:cNvPr id="71" name="Rectangle 70"/>
            <p:cNvSpPr/>
            <p:nvPr/>
          </p:nvSpPr>
          <p:spPr>
            <a:xfrm>
              <a:off x="7923212" y="2041329"/>
              <a:ext cx="1981200" cy="93047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72" name="TextBox 71"/>
            <p:cNvSpPr txBox="1"/>
            <p:nvPr/>
          </p:nvSpPr>
          <p:spPr>
            <a:xfrm>
              <a:off x="7990706" y="2743200"/>
              <a:ext cx="542106" cy="244078"/>
            </a:xfrm>
            <a:prstGeom prst="rect">
              <a:avLst/>
            </a:prstGeom>
            <a:noFill/>
          </p:spPr>
          <p:txBody>
            <a:bodyPr wrap="none" lIns="0" tIns="0" rIns="0" bIns="0" rtlCol="0">
              <a:noAutofit/>
            </a:bodyPr>
            <a:lstStyle/>
            <a:p>
              <a:pPr>
                <a:lnSpc>
                  <a:spcPct val="90000"/>
                </a:lnSpc>
              </a:pPr>
              <a:r>
                <a:rPr lang="en-US" sz="1200" dirty="0" smtClean="0">
                  <a:solidFill>
                    <a:srgbClr val="5F5F5F"/>
                  </a:solidFill>
                  <a:latin typeface="Calibri"/>
                </a:rPr>
                <a:t>Self Service</a:t>
              </a:r>
              <a:endParaRPr lang="en-US" sz="1200" dirty="0">
                <a:solidFill>
                  <a:srgbClr val="5F5F5F"/>
                </a:solidFill>
                <a:latin typeface="Calibri"/>
              </a:endParaRPr>
            </a:p>
          </p:txBody>
        </p:sp>
        <p:sp>
          <p:nvSpPr>
            <p:cNvPr id="73" name="TextBox 72"/>
            <p:cNvSpPr txBox="1"/>
            <p:nvPr/>
          </p:nvSpPr>
          <p:spPr>
            <a:xfrm>
              <a:off x="8761412" y="2743200"/>
              <a:ext cx="542106" cy="244078"/>
            </a:xfrm>
            <a:prstGeom prst="rect">
              <a:avLst/>
            </a:prstGeom>
            <a:noFill/>
          </p:spPr>
          <p:txBody>
            <a:bodyPr wrap="square" lIns="0" tIns="0" rIns="0" bIns="0" rtlCol="0">
              <a:noAutofit/>
            </a:bodyPr>
            <a:lstStyle/>
            <a:p>
              <a:pPr>
                <a:lnSpc>
                  <a:spcPct val="90000"/>
                </a:lnSpc>
              </a:pPr>
              <a:r>
                <a:rPr lang="en-US" sz="1200" dirty="0" smtClean="0">
                  <a:solidFill>
                    <a:srgbClr val="5F5F5F"/>
                  </a:solidFill>
                  <a:latin typeface="Calibri"/>
                </a:rPr>
                <a:t>Tenant</a:t>
              </a:r>
              <a:endParaRPr lang="en-US" sz="1200" dirty="0">
                <a:solidFill>
                  <a:srgbClr val="5F5F5F"/>
                </a:solidFill>
                <a:latin typeface="Calibri"/>
              </a:endParaRPr>
            </a:p>
          </p:txBody>
        </p:sp>
        <p:sp>
          <p:nvSpPr>
            <p:cNvPr id="74" name="TextBox 73"/>
            <p:cNvSpPr txBox="1"/>
            <p:nvPr/>
          </p:nvSpPr>
          <p:spPr>
            <a:xfrm>
              <a:off x="9371012" y="2743200"/>
              <a:ext cx="542106" cy="244078"/>
            </a:xfrm>
            <a:prstGeom prst="rect">
              <a:avLst/>
            </a:prstGeom>
            <a:noFill/>
          </p:spPr>
          <p:txBody>
            <a:bodyPr wrap="square" lIns="0" tIns="0" rIns="0" bIns="0" rtlCol="0">
              <a:noAutofit/>
            </a:bodyPr>
            <a:lstStyle/>
            <a:p>
              <a:pPr>
                <a:lnSpc>
                  <a:spcPct val="90000"/>
                </a:lnSpc>
              </a:pPr>
              <a:r>
                <a:rPr lang="en-US" sz="1200" dirty="0" smtClean="0">
                  <a:solidFill>
                    <a:srgbClr val="5F5F5F"/>
                  </a:solidFill>
                  <a:latin typeface="Calibri"/>
                </a:rPr>
                <a:t>Cloud</a:t>
              </a:r>
              <a:endParaRPr lang="en-US" sz="1200" dirty="0">
                <a:solidFill>
                  <a:srgbClr val="5F5F5F"/>
                </a:solidFill>
                <a:latin typeface="Calibri"/>
              </a:endParaRPr>
            </a:p>
          </p:txBody>
        </p:sp>
        <p:pic>
          <p:nvPicPr>
            <p:cNvPr id="75"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99412" y="2133600"/>
              <a:ext cx="631920" cy="609600"/>
            </a:xfrm>
            <a:prstGeom prst="rect">
              <a:avLst/>
            </a:prstGeom>
            <a:noFill/>
            <a:ln w="9525">
              <a:noFill/>
              <a:miter lim="800000"/>
              <a:headEnd/>
              <a:tailEnd/>
            </a:ln>
          </p:spPr>
        </p:pic>
        <p:pic>
          <p:nvPicPr>
            <p:cNvPr id="76" name="Picture 3" descr="C:\Users\amoganna\Desktop\Anke\Admin\photos\iStock_000019480647Small.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685212" y="2133600"/>
              <a:ext cx="559174" cy="609600"/>
            </a:xfrm>
            <a:prstGeom prst="rect">
              <a:avLst/>
            </a:prstGeom>
            <a:noFill/>
          </p:spPr>
        </p:pic>
        <p:pic>
          <p:nvPicPr>
            <p:cNvPr id="77" name="Picture 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294812" y="2133521"/>
              <a:ext cx="533400" cy="609679"/>
            </a:xfrm>
            <a:prstGeom prst="rect">
              <a:avLst/>
            </a:prstGeom>
            <a:noFill/>
            <a:ln w="9525">
              <a:noFill/>
              <a:miter lim="800000"/>
              <a:headEnd/>
              <a:tailEnd/>
            </a:ln>
          </p:spPr>
        </p:pic>
      </p:grpSp>
      <p:sp>
        <p:nvSpPr>
          <p:cNvPr id="46" name="Rectangle 45"/>
          <p:cNvSpPr/>
          <p:nvPr/>
        </p:nvSpPr>
        <p:spPr>
          <a:xfrm>
            <a:off x="5942013" y="4289778"/>
            <a:ext cx="2819400" cy="619462"/>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2000" dirty="0" err="1" smtClean="0">
                <a:solidFill>
                  <a:srgbClr val="5F5F5F"/>
                </a:solidFill>
                <a:latin typeface="Calibri"/>
              </a:rPr>
              <a:t>PaaS</a:t>
            </a:r>
            <a:endParaRPr lang="en-US" sz="2000" dirty="0">
              <a:solidFill>
                <a:srgbClr val="5F5F5F"/>
              </a:solidFill>
              <a:latin typeface="Calibri"/>
            </a:endParaRPr>
          </a:p>
        </p:txBody>
      </p:sp>
      <p:sp>
        <p:nvSpPr>
          <p:cNvPr id="48" name="Rectangle 47"/>
          <p:cNvSpPr/>
          <p:nvPr/>
        </p:nvSpPr>
        <p:spPr>
          <a:xfrm>
            <a:off x="5927901" y="4078615"/>
            <a:ext cx="2819400" cy="28635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latin typeface="Calibri"/>
              </a:rPr>
              <a:t>Service Manager API </a:t>
            </a:r>
            <a:endParaRPr lang="en-US" sz="1600" dirty="0">
              <a:solidFill>
                <a:srgbClr val="FFFFFF"/>
              </a:solidFill>
              <a:latin typeface="Calibri"/>
            </a:endParaRPr>
          </a:p>
        </p:txBody>
      </p:sp>
      <p:sp>
        <p:nvSpPr>
          <p:cNvPr id="49" name="Rectangle 48"/>
          <p:cNvSpPr/>
          <p:nvPr/>
        </p:nvSpPr>
        <p:spPr>
          <a:xfrm>
            <a:off x="5942013" y="3003350"/>
            <a:ext cx="4267200" cy="538539"/>
          </a:xfrm>
          <a:prstGeom prst="rect">
            <a:avLst/>
          </a:prstGeom>
          <a:solidFill>
            <a:schemeClr val="bg2">
              <a:lumMod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2000" dirty="0" smtClean="0">
                <a:solidFill>
                  <a:srgbClr val="5F5F5F"/>
                </a:solidFill>
                <a:latin typeface="Calibri"/>
              </a:rPr>
              <a:t>User Interface</a:t>
            </a:r>
            <a:endParaRPr lang="en-US" sz="2000" dirty="0">
              <a:solidFill>
                <a:srgbClr val="5F5F5F"/>
              </a:solidFill>
              <a:latin typeface="Calibri"/>
            </a:endParaRPr>
          </a:p>
        </p:txBody>
      </p:sp>
      <p:sp>
        <p:nvSpPr>
          <p:cNvPr id="50" name="Rectangle 49"/>
          <p:cNvSpPr/>
          <p:nvPr/>
        </p:nvSpPr>
        <p:spPr>
          <a:xfrm>
            <a:off x="5942013" y="2850949"/>
            <a:ext cx="4267200" cy="286354"/>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FFFFFF"/>
                </a:solidFill>
                <a:latin typeface="Calibri"/>
              </a:rPr>
              <a:t>Enterprise Manager</a:t>
            </a:r>
            <a:endParaRPr lang="en-US" sz="1600" dirty="0">
              <a:solidFill>
                <a:srgbClr val="FFFFFF"/>
              </a:solidFill>
              <a:latin typeface="Calibri"/>
            </a:endParaRPr>
          </a:p>
        </p:txBody>
      </p:sp>
      <p:sp>
        <p:nvSpPr>
          <p:cNvPr id="47" name="Rectangle 46"/>
          <p:cNvSpPr/>
          <p:nvPr/>
        </p:nvSpPr>
        <p:spPr>
          <a:xfrm>
            <a:off x="5916472" y="3803879"/>
            <a:ext cx="1125175" cy="288343"/>
          </a:xfrm>
          <a:prstGeom prst="rect">
            <a:avLst/>
          </a:prstGeom>
          <a:solidFill>
            <a:schemeClr val="accent6">
              <a:lumMod val="20000"/>
              <a:lumOff val="8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r>
              <a:rPr lang="en-US" sz="1600" dirty="0" smtClean="0">
                <a:solidFill>
                  <a:srgbClr val="5F5F5F"/>
                </a:solidFill>
                <a:latin typeface="Calibri"/>
              </a:rPr>
              <a:t>CLI/API</a:t>
            </a:r>
            <a:endParaRPr lang="en-US" sz="1600" dirty="0">
              <a:solidFill>
                <a:srgbClr val="5F5F5F"/>
              </a:solidFill>
              <a:latin typeface="Calibri"/>
            </a:endParaRPr>
          </a:p>
        </p:txBody>
      </p:sp>
    </p:spTree>
    <p:extLst>
      <p:ext uri="{BB962C8B-B14F-4D97-AF65-F5344CB8AC3E}">
        <p14:creationId xmlns:p14="http://schemas.microsoft.com/office/powerpoint/2010/main" val="21376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732188" y="392289"/>
            <a:ext cx="10969625" cy="541337"/>
          </a:xfrm>
        </p:spPr>
        <p:txBody>
          <a:bodyPr/>
          <a:lstStyle/>
          <a:p>
            <a:r>
              <a:rPr lang="en-US" sz="4000" b="1" dirty="0" err="1" smtClean="0">
                <a:ea typeface="ＭＳ Ｐゴシック" charset="-128"/>
              </a:rPr>
              <a:t>PaaS</a:t>
            </a:r>
            <a:r>
              <a:rPr lang="en-US" sz="4000" b="1" dirty="0" smtClean="0">
                <a:ea typeface="ＭＳ Ｐゴシック" charset="-128"/>
              </a:rPr>
              <a:t> Service Manager Deep Dive</a:t>
            </a:r>
          </a:p>
        </p:txBody>
      </p:sp>
      <p:sp>
        <p:nvSpPr>
          <p:cNvPr id="5" name="Rectangle 4"/>
          <p:cNvSpPr/>
          <p:nvPr/>
        </p:nvSpPr>
        <p:spPr>
          <a:xfrm>
            <a:off x="8353425" y="5588000"/>
            <a:ext cx="3429000" cy="7620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3" tIns="45635" rIns="91263" bIns="45635" anchor="b"/>
          <a:lstStyle/>
          <a:p>
            <a:pPr algn="ctr" defTabSz="608316" fontAlgn="base">
              <a:spcBef>
                <a:spcPct val="0"/>
              </a:spcBef>
              <a:spcAft>
                <a:spcPct val="0"/>
              </a:spcAft>
              <a:defRPr/>
            </a:pPr>
            <a:r>
              <a:rPr lang="en-US" sz="1200" dirty="0" err="1">
                <a:solidFill>
                  <a:srgbClr val="41555E"/>
                </a:solidFill>
              </a:rPr>
              <a:t>Nimbula</a:t>
            </a:r>
            <a:endParaRPr lang="en-US" sz="1200" dirty="0">
              <a:solidFill>
                <a:srgbClr val="41555E"/>
              </a:solidFill>
            </a:endParaRPr>
          </a:p>
        </p:txBody>
      </p:sp>
      <p:sp>
        <p:nvSpPr>
          <p:cNvPr id="6" name="Rectangle 5"/>
          <p:cNvSpPr/>
          <p:nvPr/>
        </p:nvSpPr>
        <p:spPr>
          <a:xfrm>
            <a:off x="8353425" y="2187222"/>
            <a:ext cx="3429000" cy="3172178"/>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3" tIns="45635" rIns="91263" bIns="45635" anchor="b"/>
          <a:lstStyle/>
          <a:p>
            <a:pPr algn="ctr" defTabSz="608316" fontAlgn="base">
              <a:spcBef>
                <a:spcPct val="0"/>
              </a:spcBef>
              <a:spcAft>
                <a:spcPct val="0"/>
              </a:spcAft>
              <a:defRPr/>
            </a:pPr>
            <a:r>
              <a:rPr lang="en-US" sz="1200" dirty="0" err="1" smtClean="0">
                <a:solidFill>
                  <a:srgbClr val="41555E"/>
                </a:solidFill>
              </a:rPr>
              <a:t>PaaS</a:t>
            </a:r>
            <a:r>
              <a:rPr lang="en-US" sz="1200" dirty="0" smtClean="0">
                <a:solidFill>
                  <a:srgbClr val="41555E"/>
                </a:solidFill>
              </a:rPr>
              <a:t> Service </a:t>
            </a:r>
            <a:r>
              <a:rPr lang="en-US" sz="1200" dirty="0">
                <a:solidFill>
                  <a:srgbClr val="41555E"/>
                </a:solidFill>
              </a:rPr>
              <a:t>Manager</a:t>
            </a:r>
          </a:p>
        </p:txBody>
      </p:sp>
      <p:sp>
        <p:nvSpPr>
          <p:cNvPr id="13" name="Rectangle 12"/>
          <p:cNvSpPr/>
          <p:nvPr/>
        </p:nvSpPr>
        <p:spPr>
          <a:xfrm>
            <a:off x="8429625" y="5740400"/>
            <a:ext cx="3276600" cy="3048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none" lIns="91263" tIns="45635" rIns="91263" bIns="45635" anchor="ctr"/>
          <a:lstStyle/>
          <a:p>
            <a:pPr algn="ctr" defTabSz="607836" fontAlgn="base">
              <a:spcBef>
                <a:spcPct val="0"/>
              </a:spcBef>
              <a:spcAft>
                <a:spcPct val="0"/>
              </a:spcAft>
              <a:defRPr/>
            </a:pPr>
            <a:r>
              <a:rPr lang="en-US" sz="1200" dirty="0" err="1">
                <a:solidFill>
                  <a:srgbClr val="41555E"/>
                </a:solidFill>
                <a:ea typeface="MS PGothic" charset="0"/>
                <a:cs typeface="MS PGothic" charset="0"/>
              </a:rPr>
              <a:t>IaaS</a:t>
            </a:r>
            <a:r>
              <a:rPr lang="en-US" sz="1200" dirty="0">
                <a:solidFill>
                  <a:srgbClr val="41555E"/>
                </a:solidFill>
                <a:ea typeface="MS PGothic" charset="0"/>
                <a:cs typeface="MS PGothic" charset="0"/>
              </a:rPr>
              <a:t> &amp; Admin API</a:t>
            </a:r>
          </a:p>
        </p:txBody>
      </p:sp>
      <p:sp>
        <p:nvSpPr>
          <p:cNvPr id="14" name="Rectangle 13"/>
          <p:cNvSpPr/>
          <p:nvPr/>
        </p:nvSpPr>
        <p:spPr>
          <a:xfrm>
            <a:off x="8368131" y="2460978"/>
            <a:ext cx="3338094" cy="27657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none" lIns="91263" tIns="45635" rIns="91263" bIns="45635" anchor="ctr"/>
          <a:lstStyle/>
          <a:p>
            <a:pPr algn="ctr" defTabSz="607836" fontAlgn="base">
              <a:spcBef>
                <a:spcPct val="0"/>
              </a:spcBef>
              <a:spcAft>
                <a:spcPct val="0"/>
              </a:spcAft>
              <a:defRPr/>
            </a:pPr>
            <a:r>
              <a:rPr lang="en-US" sz="1200" dirty="0" err="1">
                <a:solidFill>
                  <a:srgbClr val="41555E"/>
                </a:solidFill>
                <a:ea typeface="MS PGothic" charset="0"/>
                <a:cs typeface="MS PGothic" charset="0"/>
              </a:rPr>
              <a:t>PaaS</a:t>
            </a:r>
            <a:r>
              <a:rPr lang="en-US" sz="1200" dirty="0">
                <a:solidFill>
                  <a:srgbClr val="41555E"/>
                </a:solidFill>
                <a:ea typeface="MS PGothic" charset="0"/>
                <a:cs typeface="MS PGothic" charset="0"/>
              </a:rPr>
              <a:t> &amp; Admin API</a:t>
            </a:r>
          </a:p>
        </p:txBody>
      </p:sp>
      <p:sp>
        <p:nvSpPr>
          <p:cNvPr id="21" name="Up Arrow 20"/>
          <p:cNvSpPr/>
          <p:nvPr/>
        </p:nvSpPr>
        <p:spPr>
          <a:xfrm flipV="1">
            <a:off x="9801225" y="5359400"/>
            <a:ext cx="485775" cy="381000"/>
          </a:xfrm>
          <a:prstGeom prst="up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anchor="ctr"/>
          <a:lstStyle/>
          <a:p>
            <a:pPr algn="ctr" defTabSz="914285" fontAlgn="base">
              <a:lnSpc>
                <a:spcPct val="90000"/>
              </a:lnSpc>
              <a:spcBef>
                <a:spcPct val="0"/>
              </a:spcBef>
              <a:spcAft>
                <a:spcPct val="0"/>
              </a:spcAft>
              <a:defRPr/>
            </a:pPr>
            <a:endParaRPr lang="en-US" sz="1900" dirty="0">
              <a:solidFill>
                <a:srgbClr val="FFFFFF"/>
              </a:solidFill>
            </a:endParaRPr>
          </a:p>
        </p:txBody>
      </p:sp>
      <p:sp>
        <p:nvSpPr>
          <p:cNvPr id="22" name="Up Arrow 21"/>
          <p:cNvSpPr/>
          <p:nvPr/>
        </p:nvSpPr>
        <p:spPr>
          <a:xfrm flipV="1">
            <a:off x="10470748" y="1763887"/>
            <a:ext cx="254007" cy="691445"/>
          </a:xfrm>
          <a:prstGeom prst="up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anchor="ctr"/>
          <a:lstStyle/>
          <a:p>
            <a:pPr algn="ctr" defTabSz="914285" fontAlgn="base">
              <a:lnSpc>
                <a:spcPct val="90000"/>
              </a:lnSpc>
              <a:spcBef>
                <a:spcPct val="0"/>
              </a:spcBef>
              <a:spcAft>
                <a:spcPct val="0"/>
              </a:spcAft>
              <a:defRPr/>
            </a:pPr>
            <a:endParaRPr lang="en-US" sz="1900" dirty="0">
              <a:solidFill>
                <a:srgbClr val="FFFFFF"/>
              </a:solidFill>
            </a:endParaRPr>
          </a:p>
        </p:txBody>
      </p:sp>
      <p:sp>
        <p:nvSpPr>
          <p:cNvPr id="23" name="Rounded Rectangle 22"/>
          <p:cNvSpPr/>
          <p:nvPr/>
        </p:nvSpPr>
        <p:spPr>
          <a:xfrm>
            <a:off x="8505825" y="2906888"/>
            <a:ext cx="3124200" cy="2147711"/>
          </a:xfrm>
          <a:prstGeom prst="round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a:lstStyle/>
          <a:p>
            <a:pPr algn="ctr" defTabSz="914285" fontAlgn="base">
              <a:lnSpc>
                <a:spcPct val="90000"/>
              </a:lnSpc>
              <a:spcBef>
                <a:spcPct val="0"/>
              </a:spcBef>
              <a:spcAft>
                <a:spcPct val="0"/>
              </a:spcAft>
              <a:defRPr/>
            </a:pPr>
            <a:r>
              <a:rPr lang="en-US" sz="1200" dirty="0">
                <a:solidFill>
                  <a:srgbClr val="41555E"/>
                </a:solidFill>
                <a:ea typeface="ＭＳ Ｐゴシック" charset="-128"/>
                <a:cs typeface="ＭＳ Ｐゴシック" charset="-128"/>
              </a:rPr>
              <a:t>Java as a Service Extension</a:t>
            </a:r>
          </a:p>
        </p:txBody>
      </p:sp>
      <p:sp>
        <p:nvSpPr>
          <p:cNvPr id="15" name="Rounded Rectangle 14"/>
          <p:cNvSpPr/>
          <p:nvPr/>
        </p:nvSpPr>
        <p:spPr>
          <a:xfrm>
            <a:off x="8658225" y="3454400"/>
            <a:ext cx="2819400" cy="381000"/>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lIns="91412" tIns="45707" rIns="91412" bIns="45707" anchor="ctr"/>
          <a:lstStyle/>
          <a:p>
            <a:pPr defTabSz="914285" fontAlgn="base">
              <a:lnSpc>
                <a:spcPct val="90000"/>
              </a:lnSpc>
              <a:spcBef>
                <a:spcPct val="0"/>
              </a:spcBef>
              <a:spcAft>
                <a:spcPct val="0"/>
              </a:spcAft>
              <a:defRPr/>
            </a:pPr>
            <a:r>
              <a:rPr lang="en-US" sz="1200" dirty="0">
                <a:solidFill>
                  <a:srgbClr val="41555E"/>
                </a:solidFill>
              </a:rPr>
              <a:t>WLS</a:t>
            </a:r>
          </a:p>
        </p:txBody>
      </p:sp>
      <p:sp>
        <p:nvSpPr>
          <p:cNvPr id="16" name="Rounded Rectangle 15"/>
          <p:cNvSpPr/>
          <p:nvPr/>
        </p:nvSpPr>
        <p:spPr>
          <a:xfrm>
            <a:off x="8658225" y="3835400"/>
            <a:ext cx="2819400" cy="381000"/>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lIns="91412" tIns="45707" rIns="91412" bIns="45707" anchor="ctr"/>
          <a:lstStyle/>
          <a:p>
            <a:pPr defTabSz="914285" fontAlgn="base">
              <a:lnSpc>
                <a:spcPct val="90000"/>
              </a:lnSpc>
              <a:spcBef>
                <a:spcPct val="0"/>
              </a:spcBef>
              <a:spcAft>
                <a:spcPct val="0"/>
              </a:spcAft>
              <a:defRPr/>
            </a:pPr>
            <a:r>
              <a:rPr lang="en-US" sz="1200" dirty="0">
                <a:solidFill>
                  <a:srgbClr val="41555E"/>
                </a:solidFill>
              </a:rPr>
              <a:t>OTD</a:t>
            </a:r>
          </a:p>
        </p:txBody>
      </p:sp>
      <p:sp>
        <p:nvSpPr>
          <p:cNvPr id="17" name="Rounded Rectangle 16"/>
          <p:cNvSpPr/>
          <p:nvPr/>
        </p:nvSpPr>
        <p:spPr>
          <a:xfrm>
            <a:off x="8658225" y="4216400"/>
            <a:ext cx="2819400" cy="381000"/>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lIns="91412" tIns="45707" rIns="91412" bIns="45707" anchor="ctr"/>
          <a:lstStyle/>
          <a:p>
            <a:pPr defTabSz="914285" fontAlgn="base">
              <a:lnSpc>
                <a:spcPct val="90000"/>
              </a:lnSpc>
              <a:spcBef>
                <a:spcPct val="0"/>
              </a:spcBef>
              <a:spcAft>
                <a:spcPct val="0"/>
              </a:spcAft>
              <a:defRPr/>
            </a:pPr>
            <a:r>
              <a:rPr lang="en-US" sz="1200" dirty="0">
                <a:solidFill>
                  <a:srgbClr val="41555E"/>
                </a:solidFill>
              </a:rPr>
              <a:t>DB</a:t>
            </a:r>
          </a:p>
        </p:txBody>
      </p:sp>
      <p:sp>
        <p:nvSpPr>
          <p:cNvPr id="19" name="Rounded Rectangle 18"/>
          <p:cNvSpPr/>
          <p:nvPr/>
        </p:nvSpPr>
        <p:spPr>
          <a:xfrm>
            <a:off x="9191730" y="3302000"/>
            <a:ext cx="457200" cy="1447800"/>
          </a:xfrm>
          <a:prstGeom prst="roundRect">
            <a:avLst/>
          </a:prstGeom>
          <a:solidFill>
            <a:srgbClr val="FFC999">
              <a:alpha val="32000"/>
            </a:srgbClr>
          </a:solidFill>
          <a:ln w="25400" cap="flat" cmpd="sng" algn="ctr">
            <a:solidFill>
              <a:schemeClr val="accent4"/>
            </a:solidFill>
            <a:prstDash val="sysDash"/>
            <a:round/>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vert270" lIns="91412" tIns="45707" rIns="91412" bIns="45707" anchor="ctr"/>
          <a:lstStyle/>
          <a:p>
            <a:pPr algn="ctr" defTabSz="914285" fontAlgn="base">
              <a:lnSpc>
                <a:spcPct val="90000"/>
              </a:lnSpc>
              <a:spcBef>
                <a:spcPct val="0"/>
              </a:spcBef>
              <a:spcAft>
                <a:spcPct val="0"/>
              </a:spcAft>
              <a:defRPr/>
            </a:pPr>
            <a:r>
              <a:rPr lang="en-US" sz="1200" dirty="0">
                <a:solidFill>
                  <a:srgbClr val="41555E"/>
                </a:solidFill>
              </a:rPr>
              <a:t>Provision</a:t>
            </a:r>
          </a:p>
        </p:txBody>
      </p:sp>
      <p:sp>
        <p:nvSpPr>
          <p:cNvPr id="24" name="Rounded Rectangle 23"/>
          <p:cNvSpPr/>
          <p:nvPr/>
        </p:nvSpPr>
        <p:spPr>
          <a:xfrm>
            <a:off x="9725131" y="3302000"/>
            <a:ext cx="457200" cy="1447800"/>
          </a:xfrm>
          <a:prstGeom prst="roundRect">
            <a:avLst/>
          </a:prstGeom>
          <a:solidFill>
            <a:srgbClr val="FFC999">
              <a:alpha val="32000"/>
            </a:srgbClr>
          </a:solidFill>
          <a:ln w="25400" cap="flat" cmpd="sng" algn="ctr">
            <a:solidFill>
              <a:schemeClr val="accent4"/>
            </a:solidFill>
            <a:prstDash val="sysDash"/>
            <a:round/>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vert270" lIns="91412" tIns="45707" rIns="91412" bIns="45707" anchor="ctr"/>
          <a:lstStyle/>
          <a:p>
            <a:pPr algn="ctr" defTabSz="914285" fontAlgn="base">
              <a:lnSpc>
                <a:spcPct val="90000"/>
              </a:lnSpc>
              <a:spcBef>
                <a:spcPct val="0"/>
              </a:spcBef>
              <a:spcAft>
                <a:spcPct val="0"/>
              </a:spcAft>
              <a:defRPr/>
            </a:pPr>
            <a:r>
              <a:rPr lang="en-US" sz="1200" dirty="0">
                <a:solidFill>
                  <a:srgbClr val="41555E"/>
                </a:solidFill>
              </a:rPr>
              <a:t>Backup/Restore</a:t>
            </a:r>
          </a:p>
        </p:txBody>
      </p:sp>
      <p:sp>
        <p:nvSpPr>
          <p:cNvPr id="26" name="Rounded Rectangle 25"/>
          <p:cNvSpPr/>
          <p:nvPr/>
        </p:nvSpPr>
        <p:spPr>
          <a:xfrm>
            <a:off x="10258532" y="3302000"/>
            <a:ext cx="457200" cy="1447800"/>
          </a:xfrm>
          <a:prstGeom prst="roundRect">
            <a:avLst/>
          </a:prstGeom>
          <a:solidFill>
            <a:srgbClr val="FFC999">
              <a:alpha val="32000"/>
            </a:srgbClr>
          </a:solidFill>
          <a:ln w="25400" cap="flat" cmpd="sng" algn="ctr">
            <a:solidFill>
              <a:schemeClr val="accent4"/>
            </a:solidFill>
            <a:prstDash val="sysDash"/>
            <a:round/>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vert270" lIns="91412" tIns="45707" rIns="91412" bIns="45707" anchor="ctr"/>
          <a:lstStyle/>
          <a:p>
            <a:pPr algn="ctr" defTabSz="914285" fontAlgn="base">
              <a:lnSpc>
                <a:spcPct val="90000"/>
              </a:lnSpc>
              <a:spcBef>
                <a:spcPct val="0"/>
              </a:spcBef>
              <a:spcAft>
                <a:spcPct val="0"/>
              </a:spcAft>
              <a:defRPr/>
            </a:pPr>
            <a:r>
              <a:rPr lang="en-US" sz="1200" dirty="0">
                <a:solidFill>
                  <a:srgbClr val="41555E"/>
                </a:solidFill>
              </a:rPr>
              <a:t>Patch/Rollback</a:t>
            </a:r>
          </a:p>
        </p:txBody>
      </p:sp>
      <p:sp>
        <p:nvSpPr>
          <p:cNvPr id="27" name="Rounded Rectangle 26"/>
          <p:cNvSpPr/>
          <p:nvPr/>
        </p:nvSpPr>
        <p:spPr>
          <a:xfrm>
            <a:off x="10791929" y="3302000"/>
            <a:ext cx="457200" cy="1447800"/>
          </a:xfrm>
          <a:prstGeom prst="roundRect">
            <a:avLst/>
          </a:prstGeom>
          <a:solidFill>
            <a:srgbClr val="FFC999">
              <a:alpha val="32000"/>
            </a:srgbClr>
          </a:solidFill>
          <a:ln w="25400" cap="flat" cmpd="sng" algn="ctr">
            <a:solidFill>
              <a:schemeClr val="accent4"/>
            </a:solidFill>
            <a:prstDash val="sysDash"/>
            <a:round/>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vert270" lIns="91412" tIns="45707" rIns="91412" bIns="45707" anchor="ctr"/>
          <a:lstStyle/>
          <a:p>
            <a:pPr algn="ctr" defTabSz="914285" fontAlgn="base">
              <a:lnSpc>
                <a:spcPct val="90000"/>
              </a:lnSpc>
              <a:spcBef>
                <a:spcPct val="0"/>
              </a:spcBef>
              <a:spcAft>
                <a:spcPct val="0"/>
              </a:spcAft>
              <a:defRPr/>
            </a:pPr>
            <a:r>
              <a:rPr lang="en-US" sz="1200" dirty="0">
                <a:solidFill>
                  <a:srgbClr val="41555E"/>
                </a:solidFill>
              </a:rPr>
              <a:t>Scale In/Out</a:t>
            </a:r>
          </a:p>
        </p:txBody>
      </p:sp>
      <p:sp>
        <p:nvSpPr>
          <p:cNvPr id="25" name="Rectangle 24"/>
          <p:cNvSpPr/>
          <p:nvPr/>
        </p:nvSpPr>
        <p:spPr>
          <a:xfrm>
            <a:off x="8365306" y="2187221"/>
            <a:ext cx="934186" cy="270934"/>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3" tIns="45635" rIns="91263" bIns="45635" anchor="ctr"/>
          <a:lstStyle/>
          <a:p>
            <a:pPr algn="ctr" defTabSz="608316" fontAlgn="base">
              <a:spcBef>
                <a:spcPct val="0"/>
              </a:spcBef>
              <a:spcAft>
                <a:spcPct val="0"/>
              </a:spcAft>
              <a:defRPr/>
            </a:pPr>
            <a:r>
              <a:rPr lang="en-US" sz="1100" kern="0" dirty="0" smtClean="0">
                <a:solidFill>
                  <a:srgbClr val="41555E"/>
                </a:solidFill>
                <a:latin typeface="Arial"/>
                <a:ea typeface="MS PGothic" pitchFamily="34" charset="-128"/>
                <a:cs typeface="Arial"/>
              </a:rPr>
              <a:t>CLI</a:t>
            </a:r>
            <a:endParaRPr lang="en-US" sz="1100" kern="0" dirty="0">
              <a:solidFill>
                <a:srgbClr val="41555E"/>
              </a:solidFill>
              <a:latin typeface="Arial"/>
              <a:ea typeface="MS PGothic" pitchFamily="34" charset="-128"/>
              <a:cs typeface="Arial"/>
            </a:endParaRPr>
          </a:p>
        </p:txBody>
      </p:sp>
      <p:sp>
        <p:nvSpPr>
          <p:cNvPr id="34" name="Up Arrow 33"/>
          <p:cNvSpPr/>
          <p:nvPr/>
        </p:nvSpPr>
        <p:spPr>
          <a:xfrm flipV="1">
            <a:off x="8890257" y="1397000"/>
            <a:ext cx="254008" cy="818444"/>
          </a:xfrm>
          <a:prstGeom prst="up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anchor="ctr"/>
          <a:lstStyle/>
          <a:p>
            <a:pPr algn="ctr" defTabSz="914285" fontAlgn="base">
              <a:lnSpc>
                <a:spcPct val="90000"/>
              </a:lnSpc>
              <a:spcBef>
                <a:spcPct val="0"/>
              </a:spcBef>
              <a:spcAft>
                <a:spcPct val="0"/>
              </a:spcAft>
              <a:defRPr/>
            </a:pPr>
            <a:endParaRPr lang="en-US" sz="1900" dirty="0">
              <a:solidFill>
                <a:srgbClr val="FFFFFF"/>
              </a:solidFill>
            </a:endParaRPr>
          </a:p>
        </p:txBody>
      </p:sp>
      <p:grpSp>
        <p:nvGrpSpPr>
          <p:cNvPr id="35" name="Group 34"/>
          <p:cNvGrpSpPr/>
          <p:nvPr/>
        </p:nvGrpSpPr>
        <p:grpSpPr>
          <a:xfrm>
            <a:off x="8876145" y="733778"/>
            <a:ext cx="2130839" cy="690971"/>
            <a:chOff x="6378208" y="2073941"/>
            <a:chExt cx="1052784" cy="935711"/>
          </a:xfrm>
        </p:grpSpPr>
        <p:sp>
          <p:nvSpPr>
            <p:cNvPr id="36" name="Rectangle 35"/>
            <p:cNvSpPr/>
            <p:nvPr/>
          </p:nvSpPr>
          <p:spPr>
            <a:xfrm>
              <a:off x="6378208" y="2073941"/>
              <a:ext cx="1052784" cy="92995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37" name="TextBox 36"/>
            <p:cNvSpPr txBox="1"/>
            <p:nvPr/>
          </p:nvSpPr>
          <p:spPr>
            <a:xfrm>
              <a:off x="6724116" y="2765573"/>
              <a:ext cx="542106" cy="244079"/>
            </a:xfrm>
            <a:prstGeom prst="rect">
              <a:avLst/>
            </a:prstGeom>
            <a:noFill/>
          </p:spPr>
          <p:txBody>
            <a:bodyPr wrap="none" lIns="0" tIns="0" rIns="0" bIns="0" rtlCol="0">
              <a:noAutofit/>
            </a:bodyPr>
            <a:lstStyle/>
            <a:p>
              <a:pPr>
                <a:lnSpc>
                  <a:spcPct val="90000"/>
                </a:lnSpc>
              </a:pPr>
              <a:r>
                <a:rPr lang="en-US" sz="1200" dirty="0" smtClean="0">
                  <a:solidFill>
                    <a:srgbClr val="5F5F5F"/>
                  </a:solidFill>
                  <a:latin typeface="Calibri"/>
                </a:rPr>
                <a:t>Self Service</a:t>
              </a:r>
              <a:endParaRPr lang="en-US" sz="1200" dirty="0">
                <a:solidFill>
                  <a:srgbClr val="5F5F5F"/>
                </a:solidFill>
                <a:latin typeface="Calibri"/>
              </a:endParaRPr>
            </a:p>
          </p:txBody>
        </p:sp>
        <p:pic>
          <p:nvPicPr>
            <p:cNvPr id="38"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627811" y="2133600"/>
              <a:ext cx="642097" cy="609600"/>
            </a:xfrm>
            <a:prstGeom prst="rect">
              <a:avLst/>
            </a:prstGeom>
            <a:noFill/>
            <a:ln w="9525">
              <a:noFill/>
              <a:miter lim="800000"/>
              <a:headEnd/>
              <a:tailEnd/>
            </a:ln>
          </p:spPr>
        </p:pic>
      </p:grpSp>
      <p:sp>
        <p:nvSpPr>
          <p:cNvPr id="39" name="Up Arrow 38"/>
          <p:cNvSpPr/>
          <p:nvPr/>
        </p:nvSpPr>
        <p:spPr>
          <a:xfrm flipV="1">
            <a:off x="10484859" y="1380063"/>
            <a:ext cx="251181" cy="200381"/>
          </a:xfrm>
          <a:prstGeom prst="up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anchor="ctr"/>
          <a:lstStyle/>
          <a:p>
            <a:pPr algn="ctr" defTabSz="914285" fontAlgn="base">
              <a:lnSpc>
                <a:spcPct val="90000"/>
              </a:lnSpc>
              <a:spcBef>
                <a:spcPct val="0"/>
              </a:spcBef>
              <a:spcAft>
                <a:spcPct val="0"/>
              </a:spcAft>
              <a:defRPr/>
            </a:pPr>
            <a:endParaRPr lang="en-US" sz="1900" dirty="0">
              <a:solidFill>
                <a:srgbClr val="FFFFFF"/>
              </a:solidFill>
            </a:endParaRPr>
          </a:p>
        </p:txBody>
      </p:sp>
      <p:sp>
        <p:nvSpPr>
          <p:cNvPr id="40" name="Content Placeholder 2"/>
          <p:cNvSpPr>
            <a:spLocks noGrp="1"/>
          </p:cNvSpPr>
          <p:nvPr>
            <p:ph idx="4294967295"/>
          </p:nvPr>
        </p:nvSpPr>
        <p:spPr>
          <a:xfrm>
            <a:off x="578573" y="1670755"/>
            <a:ext cx="7337990" cy="3962400"/>
          </a:xfrm>
          <a:prstGeom prst="rect">
            <a:avLst/>
          </a:prstGeom>
        </p:spPr>
        <p:txBody>
          <a:bodyPr/>
          <a:lstStyle/>
          <a:p>
            <a:r>
              <a:rPr lang="en-US" sz="2000" b="1" dirty="0" err="1">
                <a:ea typeface="ＭＳ Ｐゴシック" charset="-128"/>
              </a:rPr>
              <a:t>PaaS</a:t>
            </a:r>
            <a:r>
              <a:rPr lang="en-US" sz="2000" b="1" dirty="0">
                <a:ea typeface="ＭＳ Ｐゴシック" charset="-128"/>
              </a:rPr>
              <a:t> </a:t>
            </a:r>
            <a:r>
              <a:rPr lang="en-US" sz="2000" b="1" dirty="0" smtClean="0">
                <a:ea typeface="ＭＳ Ｐゴシック" charset="-128"/>
              </a:rPr>
              <a:t>Service Manager</a:t>
            </a:r>
            <a:endParaRPr lang="en-US" sz="2000" b="1" dirty="0">
              <a:ea typeface="ＭＳ Ｐゴシック" charset="-128"/>
            </a:endParaRPr>
          </a:p>
          <a:p>
            <a:pPr lvl="1"/>
            <a:r>
              <a:rPr lang="en-US" sz="2000" dirty="0">
                <a:ea typeface="ＭＳ Ｐゴシック" charset="-128"/>
              </a:rPr>
              <a:t>Maintains a static reference topology of a </a:t>
            </a:r>
            <a:r>
              <a:rPr lang="en-US" sz="2000" dirty="0" err="1">
                <a:ea typeface="ＭＳ Ｐゴシック" charset="-128"/>
              </a:rPr>
              <a:t>PaaS</a:t>
            </a:r>
            <a:r>
              <a:rPr lang="en-US" sz="2000" dirty="0">
                <a:ea typeface="ＭＳ Ｐゴシック" charset="-128"/>
              </a:rPr>
              <a:t> service. For example Java </a:t>
            </a:r>
            <a:r>
              <a:rPr lang="en-US" sz="2000" dirty="0" smtClean="0">
                <a:ea typeface="ＭＳ Ｐゴシック" charset="-128"/>
              </a:rPr>
              <a:t>Cloud Service (JCS) </a:t>
            </a:r>
            <a:r>
              <a:rPr lang="en-US" sz="2000" dirty="0">
                <a:ea typeface="ＭＳ Ｐゴシック" charset="-128"/>
              </a:rPr>
              <a:t>includes a pre-built topology of </a:t>
            </a:r>
            <a:r>
              <a:rPr lang="en-US" sz="2000" dirty="0" smtClean="0">
                <a:ea typeface="ＭＳ Ｐゴシック" charset="-128"/>
              </a:rPr>
              <a:t>WLS and OTD </a:t>
            </a:r>
            <a:r>
              <a:rPr lang="en-US" sz="2000" dirty="0">
                <a:ea typeface="ＭＳ Ｐゴシック" charset="-128"/>
              </a:rPr>
              <a:t>VMs deployed during </a:t>
            </a:r>
            <a:r>
              <a:rPr lang="en-US" sz="2000" dirty="0" smtClean="0">
                <a:ea typeface="ＭＳ Ｐゴシック" charset="-128"/>
              </a:rPr>
              <a:t>provision</a:t>
            </a:r>
            <a:endParaRPr lang="en-US" sz="2000" dirty="0">
              <a:ea typeface="ＭＳ Ｐゴシック" charset="-128"/>
            </a:endParaRPr>
          </a:p>
          <a:p>
            <a:pPr lvl="1"/>
            <a:r>
              <a:rPr lang="en-US" sz="2000" dirty="0">
                <a:ea typeface="ＭＳ Ｐゴシック" charset="-128"/>
              </a:rPr>
              <a:t>Reference topology customizable through a small set of input parameters </a:t>
            </a:r>
            <a:endParaRPr lang="en-US" sz="2000" dirty="0" smtClean="0">
              <a:ea typeface="ＭＳ Ｐゴシック" charset="-128"/>
            </a:endParaRPr>
          </a:p>
          <a:p>
            <a:pPr lvl="1"/>
            <a:r>
              <a:rPr lang="en-US" sz="2000" dirty="0" smtClean="0">
                <a:ea typeface="ＭＳ Ｐゴシック" charset="-128"/>
              </a:rPr>
              <a:t>Manages </a:t>
            </a:r>
            <a:r>
              <a:rPr lang="en-US" sz="2000" dirty="0">
                <a:ea typeface="ＭＳ Ｐゴシック" charset="-128"/>
              </a:rPr>
              <a:t>application VM(s) lifecycle</a:t>
            </a:r>
          </a:p>
          <a:p>
            <a:pPr lvl="2"/>
            <a:r>
              <a:rPr lang="en-US" dirty="0">
                <a:ea typeface="ＭＳ Ｐゴシック" charset="-128"/>
              </a:rPr>
              <a:t>backup and restore</a:t>
            </a:r>
          </a:p>
          <a:p>
            <a:pPr lvl="2"/>
            <a:r>
              <a:rPr lang="en-US" dirty="0">
                <a:ea typeface="ＭＳ Ｐゴシック" charset="-128"/>
              </a:rPr>
              <a:t>patch and rollback</a:t>
            </a:r>
          </a:p>
          <a:p>
            <a:pPr lvl="2"/>
            <a:r>
              <a:rPr lang="en-US" dirty="0">
                <a:ea typeface="ＭＳ Ｐゴシック" charset="-128"/>
              </a:rPr>
              <a:t>scale in and scale out</a:t>
            </a:r>
          </a:p>
          <a:p>
            <a:r>
              <a:rPr lang="en-US" sz="2000" b="1" dirty="0" smtClean="0">
                <a:ea typeface="ＭＳ Ｐゴシック" charset="-128"/>
              </a:rPr>
              <a:t>Enterprise Manager Cloud Control integration </a:t>
            </a:r>
            <a:r>
              <a:rPr lang="en-US" sz="2000" b="1" dirty="0">
                <a:ea typeface="ＭＳ Ｐゴシック" charset="-128"/>
              </a:rPr>
              <a:t>achieved via </a:t>
            </a:r>
            <a:r>
              <a:rPr lang="en-US" sz="2000" b="1" dirty="0" smtClean="0">
                <a:ea typeface="ＭＳ Ｐゴシック" charset="-128"/>
              </a:rPr>
              <a:t>supported </a:t>
            </a:r>
            <a:r>
              <a:rPr lang="en-US" sz="2000" b="1" dirty="0" err="1">
                <a:ea typeface="ＭＳ Ｐゴシック" charset="-128"/>
              </a:rPr>
              <a:t>ReST</a:t>
            </a:r>
            <a:r>
              <a:rPr lang="en-US" sz="2000" b="1" dirty="0">
                <a:ea typeface="ＭＳ Ｐゴシック" charset="-128"/>
              </a:rPr>
              <a:t> APIs</a:t>
            </a:r>
          </a:p>
        </p:txBody>
      </p:sp>
      <p:grpSp>
        <p:nvGrpSpPr>
          <p:cNvPr id="4" name="Group 3"/>
          <p:cNvGrpSpPr/>
          <p:nvPr/>
        </p:nvGrpSpPr>
        <p:grpSpPr>
          <a:xfrm>
            <a:off x="9666390" y="1580444"/>
            <a:ext cx="1947391" cy="522112"/>
            <a:chOff x="9454718" y="1326444"/>
            <a:chExt cx="2299484" cy="457200"/>
          </a:xfrm>
        </p:grpSpPr>
        <p:sp>
          <p:nvSpPr>
            <p:cNvPr id="18" name="Rectangle 17"/>
            <p:cNvSpPr/>
            <p:nvPr/>
          </p:nvSpPr>
          <p:spPr>
            <a:xfrm>
              <a:off x="9454718" y="1326444"/>
              <a:ext cx="2299484" cy="4572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3" tIns="45635" rIns="91263" bIns="45635" anchor="ctr"/>
            <a:lstStyle/>
            <a:p>
              <a:pPr algn="ctr" defTabSz="608316" fontAlgn="base">
                <a:spcBef>
                  <a:spcPct val="0"/>
                </a:spcBef>
                <a:spcAft>
                  <a:spcPct val="0"/>
                </a:spcAft>
                <a:defRPr/>
              </a:pPr>
              <a:endParaRPr lang="en-US" sz="1100" kern="0" dirty="0">
                <a:solidFill>
                  <a:srgbClr val="41555E"/>
                </a:solidFill>
                <a:latin typeface="Arial"/>
                <a:ea typeface="MS PGothic" pitchFamily="34" charset="-128"/>
                <a:cs typeface="Arial"/>
              </a:endParaRPr>
            </a:p>
          </p:txBody>
        </p:sp>
        <p:pic>
          <p:nvPicPr>
            <p:cNvPr id="67594" name="Picture 74" descr="O_EnterpriseMgr_12c_clr.bmp"/>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10549137" y="1416755"/>
              <a:ext cx="1184276" cy="338139"/>
            </a:xfrm>
            <a:prstGeom prst="rect">
              <a:avLst/>
            </a:prstGeom>
            <a:noFill/>
            <a:ln w="9525">
              <a:noFill/>
              <a:miter lim="800000"/>
              <a:headEnd/>
              <a:tailEnd/>
            </a:ln>
          </p:spPr>
        </p:pic>
        <p:pic>
          <p:nvPicPr>
            <p:cNvPr id="67595" name="Picture 59" descr="man.png"/>
            <p:cNvPicPr>
              <a:picLocks noChangeAspect="1"/>
            </p:cNvPicPr>
            <p:nvPr/>
          </p:nvPicPr>
          <p:blipFill>
            <a:blip r:embed="rId4" cstate="print"/>
            <a:srcRect/>
            <a:stretch>
              <a:fillRect/>
            </a:stretch>
          </p:blipFill>
          <p:spPr bwMode="auto">
            <a:xfrm>
              <a:off x="10160293" y="1368778"/>
              <a:ext cx="360617" cy="369205"/>
            </a:xfrm>
            <a:prstGeom prst="rect">
              <a:avLst/>
            </a:prstGeom>
            <a:noFill/>
            <a:ln w="9525">
              <a:noFill/>
              <a:miter lim="800000"/>
              <a:headEnd/>
              <a:tailEnd/>
            </a:ln>
          </p:spPr>
        </p:pic>
      </p:grpSp>
    </p:spTree>
    <p:extLst>
      <p:ext uri="{BB962C8B-B14F-4D97-AF65-F5344CB8AC3E}">
        <p14:creationId xmlns:p14="http://schemas.microsoft.com/office/powerpoint/2010/main" val="282783413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760412" y="533400"/>
            <a:ext cx="10969625" cy="541337"/>
          </a:xfrm>
        </p:spPr>
        <p:txBody>
          <a:bodyPr/>
          <a:lstStyle/>
          <a:p>
            <a:r>
              <a:rPr lang="en-US" sz="4000" b="1" dirty="0" smtClean="0">
                <a:ea typeface="ＭＳ Ｐゴシック" charset="-128"/>
              </a:rPr>
              <a:t>Java Cloud Service Internal Workflow</a:t>
            </a:r>
          </a:p>
        </p:txBody>
      </p:sp>
      <p:grpSp>
        <p:nvGrpSpPr>
          <p:cNvPr id="4" name="Group 3"/>
          <p:cNvGrpSpPr/>
          <p:nvPr/>
        </p:nvGrpSpPr>
        <p:grpSpPr>
          <a:xfrm>
            <a:off x="903138" y="1521178"/>
            <a:ext cx="1163805" cy="929951"/>
            <a:chOff x="6352839" y="2073941"/>
            <a:chExt cx="1078153" cy="929951"/>
          </a:xfrm>
        </p:grpSpPr>
        <p:sp>
          <p:nvSpPr>
            <p:cNvPr id="5" name="Rectangle 4"/>
            <p:cNvSpPr/>
            <p:nvPr/>
          </p:nvSpPr>
          <p:spPr>
            <a:xfrm>
              <a:off x="6352839" y="2073941"/>
              <a:ext cx="1078153" cy="92995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lnSpc>
                  <a:spcPct val="90000"/>
                </a:lnSpc>
              </a:pPr>
              <a:endParaRPr lang="en-US" sz="1200">
                <a:solidFill>
                  <a:srgbClr val="FFFFFF"/>
                </a:solidFill>
                <a:latin typeface="Calibri"/>
              </a:endParaRPr>
            </a:p>
          </p:txBody>
        </p:sp>
        <p:sp>
          <p:nvSpPr>
            <p:cNvPr id="6" name="TextBox 5"/>
            <p:cNvSpPr txBox="1"/>
            <p:nvPr/>
          </p:nvSpPr>
          <p:spPr>
            <a:xfrm>
              <a:off x="6551612" y="2743794"/>
              <a:ext cx="542106" cy="244078"/>
            </a:xfrm>
            <a:prstGeom prst="rect">
              <a:avLst/>
            </a:prstGeom>
            <a:noFill/>
          </p:spPr>
          <p:txBody>
            <a:bodyPr wrap="none" lIns="0" tIns="0" rIns="0" bIns="0" rtlCol="0">
              <a:noAutofit/>
            </a:bodyPr>
            <a:lstStyle/>
            <a:p>
              <a:pPr>
                <a:lnSpc>
                  <a:spcPct val="90000"/>
                </a:lnSpc>
              </a:pPr>
              <a:r>
                <a:rPr lang="en-US" sz="1200" dirty="0" smtClean="0">
                  <a:solidFill>
                    <a:srgbClr val="5F5F5F"/>
                  </a:solidFill>
                  <a:latin typeface="Calibri"/>
                </a:rPr>
                <a:t>Self Service</a:t>
              </a:r>
              <a:endParaRPr lang="en-US" sz="1200" dirty="0">
                <a:solidFill>
                  <a:srgbClr val="5F5F5F"/>
                </a:solidFill>
                <a:latin typeface="Calibri"/>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627811" y="2133600"/>
              <a:ext cx="642097" cy="609600"/>
            </a:xfrm>
            <a:prstGeom prst="rect">
              <a:avLst/>
            </a:prstGeom>
            <a:noFill/>
            <a:ln w="9525">
              <a:noFill/>
              <a:miter lim="800000"/>
              <a:headEnd/>
              <a:tailEnd/>
            </a:ln>
          </p:spPr>
        </p:pic>
      </p:gr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2555" y="1368604"/>
            <a:ext cx="2746224" cy="1550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3513768" y="1650998"/>
            <a:ext cx="1947391" cy="691445"/>
            <a:chOff x="9454718" y="1326444"/>
            <a:chExt cx="2299484" cy="457200"/>
          </a:xfrm>
        </p:grpSpPr>
        <p:sp>
          <p:nvSpPr>
            <p:cNvPr id="14" name="Rectangle 13"/>
            <p:cNvSpPr/>
            <p:nvPr/>
          </p:nvSpPr>
          <p:spPr>
            <a:xfrm>
              <a:off x="9454718" y="1326444"/>
              <a:ext cx="2299484" cy="4572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3" tIns="45635" rIns="91263" bIns="45635" anchor="ctr"/>
            <a:lstStyle/>
            <a:p>
              <a:pPr algn="ctr" defTabSz="608316" fontAlgn="base">
                <a:spcBef>
                  <a:spcPct val="0"/>
                </a:spcBef>
                <a:spcAft>
                  <a:spcPct val="0"/>
                </a:spcAft>
                <a:defRPr/>
              </a:pPr>
              <a:endParaRPr lang="en-US" sz="1100" kern="0" dirty="0">
                <a:solidFill>
                  <a:srgbClr val="41555E"/>
                </a:solidFill>
                <a:latin typeface="Arial"/>
                <a:ea typeface="MS PGothic" pitchFamily="34" charset="-128"/>
                <a:cs typeface="Arial"/>
              </a:endParaRPr>
            </a:p>
          </p:txBody>
        </p:sp>
        <p:pic>
          <p:nvPicPr>
            <p:cNvPr id="15" name="Picture 74" descr="O_EnterpriseMgr_12c_clr.bmp"/>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10549137" y="1416755"/>
              <a:ext cx="1184276" cy="338139"/>
            </a:xfrm>
            <a:prstGeom prst="rect">
              <a:avLst/>
            </a:prstGeom>
            <a:noFill/>
            <a:ln w="9525">
              <a:noFill/>
              <a:miter lim="800000"/>
              <a:headEnd/>
              <a:tailEnd/>
            </a:ln>
          </p:spPr>
        </p:pic>
        <p:pic>
          <p:nvPicPr>
            <p:cNvPr id="16" name="Picture 59" descr="man.png"/>
            <p:cNvPicPr>
              <a:picLocks noChangeAspect="1"/>
            </p:cNvPicPr>
            <p:nvPr/>
          </p:nvPicPr>
          <p:blipFill>
            <a:blip r:embed="rId5" cstate="print"/>
            <a:srcRect/>
            <a:stretch>
              <a:fillRect/>
            </a:stretch>
          </p:blipFill>
          <p:spPr bwMode="auto">
            <a:xfrm>
              <a:off x="10160293" y="1368778"/>
              <a:ext cx="360617" cy="369205"/>
            </a:xfrm>
            <a:prstGeom prst="rect">
              <a:avLst/>
            </a:prstGeom>
            <a:noFill/>
            <a:ln w="9525">
              <a:noFill/>
              <a:miter lim="800000"/>
              <a:headEnd/>
              <a:tailEnd/>
            </a:ln>
          </p:spPr>
        </p:pic>
      </p:grpSp>
      <p:sp>
        <p:nvSpPr>
          <p:cNvPr id="2" name="Right Arrow 1"/>
          <p:cNvSpPr/>
          <p:nvPr/>
        </p:nvSpPr>
        <p:spPr>
          <a:xfrm>
            <a:off x="2384845" y="1749778"/>
            <a:ext cx="76673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8" name="Right Arrow 17"/>
          <p:cNvSpPr/>
          <p:nvPr/>
        </p:nvSpPr>
        <p:spPr>
          <a:xfrm>
            <a:off x="6065125" y="1831623"/>
            <a:ext cx="76673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3" name="TextBox 2"/>
          <p:cNvSpPr txBox="1"/>
          <p:nvPr/>
        </p:nvSpPr>
        <p:spPr>
          <a:xfrm>
            <a:off x="5828058" y="2173112"/>
            <a:ext cx="1326482" cy="366887"/>
          </a:xfrm>
          <a:prstGeom prst="rect">
            <a:avLst/>
          </a:prstGeom>
          <a:noFill/>
        </p:spPr>
        <p:txBody>
          <a:bodyPr wrap="square" lIns="0" tIns="0" rIns="0" bIns="0" rtlCol="0">
            <a:noAutofit/>
          </a:bodyPr>
          <a:lstStyle/>
          <a:p>
            <a:pPr>
              <a:lnSpc>
                <a:spcPct val="90000"/>
              </a:lnSpc>
            </a:pPr>
            <a:r>
              <a:rPr lang="en-US" sz="1400" dirty="0" smtClean="0"/>
              <a:t>EM uses </a:t>
            </a:r>
            <a:r>
              <a:rPr lang="en-US" sz="1400" dirty="0" err="1" smtClean="0"/>
              <a:t>PaaS</a:t>
            </a:r>
            <a:r>
              <a:rPr lang="en-US" sz="1400" dirty="0" smtClean="0"/>
              <a:t> service Manager API</a:t>
            </a:r>
          </a:p>
        </p:txBody>
      </p:sp>
      <p:sp>
        <p:nvSpPr>
          <p:cNvPr id="20" name="Right Arrow 19"/>
          <p:cNvSpPr/>
          <p:nvPr/>
        </p:nvSpPr>
        <p:spPr>
          <a:xfrm rot="5400000">
            <a:off x="8863439" y="3066810"/>
            <a:ext cx="558345" cy="335372"/>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Rectangle 16"/>
          <p:cNvSpPr/>
          <p:nvPr/>
        </p:nvSpPr>
        <p:spPr>
          <a:xfrm>
            <a:off x="8636250" y="3640668"/>
            <a:ext cx="1114810" cy="705554"/>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err="1" smtClean="0"/>
              <a:t>PaaS</a:t>
            </a:r>
            <a:r>
              <a:rPr lang="en-US" sz="1400" dirty="0" smtClean="0"/>
              <a:t> Service Manager </a:t>
            </a:r>
            <a:endParaRPr lang="en-US" sz="1400" dirty="0"/>
          </a:p>
        </p:txBody>
      </p:sp>
      <p:sp>
        <p:nvSpPr>
          <p:cNvPr id="70" name="TextBox 69"/>
          <p:cNvSpPr txBox="1"/>
          <p:nvPr/>
        </p:nvSpPr>
        <p:spPr>
          <a:xfrm>
            <a:off x="10453809" y="1450622"/>
            <a:ext cx="1484536" cy="1159934"/>
          </a:xfrm>
          <a:prstGeom prst="rect">
            <a:avLst/>
          </a:prstGeom>
          <a:noFill/>
        </p:spPr>
        <p:txBody>
          <a:bodyPr wrap="square" lIns="0" tIns="0" rIns="0" bIns="0" rtlCol="0">
            <a:noAutofit/>
          </a:bodyPr>
          <a:lstStyle/>
          <a:p>
            <a:pPr>
              <a:lnSpc>
                <a:spcPct val="90000"/>
              </a:lnSpc>
            </a:pPr>
            <a:r>
              <a:rPr lang="en-US" dirty="0" smtClean="0"/>
              <a:t>Few simple clicks to create JCS instance. Same as in public cloud </a:t>
            </a:r>
          </a:p>
        </p:txBody>
      </p:sp>
      <p:grpSp>
        <p:nvGrpSpPr>
          <p:cNvPr id="67584" name="Group 67583"/>
          <p:cNvGrpSpPr/>
          <p:nvPr/>
        </p:nvGrpSpPr>
        <p:grpSpPr>
          <a:xfrm>
            <a:off x="4614468" y="4134556"/>
            <a:ext cx="3626661" cy="1947334"/>
            <a:chOff x="3626661" y="3287889"/>
            <a:chExt cx="4106452" cy="2314222"/>
          </a:xfrm>
        </p:grpSpPr>
        <p:grpSp>
          <p:nvGrpSpPr>
            <p:cNvPr id="76" name="Group 75"/>
            <p:cNvGrpSpPr/>
            <p:nvPr/>
          </p:nvGrpSpPr>
          <p:grpSpPr>
            <a:xfrm>
              <a:off x="3626661" y="3287889"/>
              <a:ext cx="4106452" cy="2314222"/>
              <a:chOff x="3626661" y="3287889"/>
              <a:chExt cx="4106452" cy="2314222"/>
            </a:xfrm>
          </p:grpSpPr>
          <p:sp>
            <p:nvSpPr>
              <p:cNvPr id="75" name="Rounded Rectangle 74"/>
              <p:cNvSpPr/>
              <p:nvPr/>
            </p:nvSpPr>
            <p:spPr>
              <a:xfrm>
                <a:off x="3626661" y="3287889"/>
                <a:ext cx="4106452" cy="2314222"/>
              </a:xfrm>
              <a:prstGeom prst="roundRect">
                <a:avLst/>
              </a:prstGeom>
              <a:solidFill>
                <a:schemeClr val="accent3">
                  <a:lumMod val="60000"/>
                  <a:lumOff val="4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grpSp>
            <p:nvGrpSpPr>
              <p:cNvPr id="91" name="Group 90"/>
              <p:cNvGrpSpPr/>
              <p:nvPr/>
            </p:nvGrpSpPr>
            <p:grpSpPr>
              <a:xfrm>
                <a:off x="4117738" y="3654778"/>
                <a:ext cx="1027316" cy="1507066"/>
                <a:chOff x="5207152" y="3993446"/>
                <a:chExt cx="1227702" cy="846666"/>
              </a:xfrm>
            </p:grpSpPr>
            <p:sp>
              <p:nvSpPr>
                <p:cNvPr id="92" name="Rounded Rectangle 91"/>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900"/>
                </a:p>
              </p:txBody>
            </p:sp>
            <p:sp>
              <p:nvSpPr>
                <p:cNvPr id="93" name="Rounded Rectangle 92"/>
                <p:cNvSpPr/>
                <p:nvPr/>
              </p:nvSpPr>
              <p:spPr>
                <a:xfrm>
                  <a:off x="5443250" y="4176888"/>
                  <a:ext cx="822264" cy="310445"/>
                </a:xfrm>
                <a:prstGeom prst="roundRect">
                  <a:avLst/>
                </a:prstGeom>
                <a:solidFill>
                  <a:srgbClr val="CCFF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900" dirty="0" smtClean="0">
                      <a:solidFill>
                        <a:srgbClr val="232C2F"/>
                      </a:solidFill>
                    </a:rPr>
                    <a:t>OTD instance</a:t>
                  </a:r>
                  <a:endParaRPr lang="en-US" sz="900" dirty="0">
                    <a:solidFill>
                      <a:srgbClr val="232C2F"/>
                    </a:solidFill>
                  </a:endParaRPr>
                </a:p>
              </p:txBody>
            </p:sp>
            <p:sp>
              <p:nvSpPr>
                <p:cNvPr id="94" name="TextBox 93"/>
                <p:cNvSpPr txBox="1"/>
                <p:nvPr/>
              </p:nvSpPr>
              <p:spPr>
                <a:xfrm>
                  <a:off x="5322798" y="4007555"/>
                  <a:ext cx="606795" cy="296333"/>
                </a:xfrm>
                <a:prstGeom prst="rect">
                  <a:avLst/>
                </a:prstGeom>
                <a:noFill/>
              </p:spPr>
              <p:txBody>
                <a:bodyPr wrap="none" lIns="0" tIns="0" rIns="0" bIns="0" rtlCol="0">
                  <a:noAutofit/>
                </a:bodyPr>
                <a:lstStyle/>
                <a:p>
                  <a:pPr>
                    <a:lnSpc>
                      <a:spcPct val="90000"/>
                    </a:lnSpc>
                  </a:pPr>
                  <a:r>
                    <a:rPr lang="en-US" sz="900" b="1" dirty="0" smtClean="0">
                      <a:solidFill>
                        <a:srgbClr val="232C2F"/>
                      </a:solidFill>
                    </a:rPr>
                    <a:t>VM2</a:t>
                  </a:r>
                </a:p>
              </p:txBody>
            </p:sp>
          </p:grpSp>
          <p:grpSp>
            <p:nvGrpSpPr>
              <p:cNvPr id="71" name="Group 70"/>
              <p:cNvGrpSpPr/>
              <p:nvPr/>
            </p:nvGrpSpPr>
            <p:grpSpPr>
              <a:xfrm>
                <a:off x="5193040" y="3654780"/>
                <a:ext cx="1227702" cy="846666"/>
                <a:chOff x="5207152" y="3993446"/>
                <a:chExt cx="1227702" cy="846666"/>
              </a:xfrm>
            </p:grpSpPr>
            <p:sp>
              <p:nvSpPr>
                <p:cNvPr id="19" name="Rounded Rectangle 18"/>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1" name="Rounded Rectangle 20"/>
                <p:cNvSpPr/>
                <p:nvPr/>
              </p:nvSpPr>
              <p:spPr>
                <a:xfrm>
                  <a:off x="5545827" y="4176888"/>
                  <a:ext cx="719686" cy="310445"/>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000" dirty="0" smtClean="0"/>
                    <a:t>WLS AS</a:t>
                  </a:r>
                  <a:endParaRPr lang="en-US" sz="1000" dirty="0"/>
                </a:p>
              </p:txBody>
            </p:sp>
            <p:sp>
              <p:nvSpPr>
                <p:cNvPr id="72" name="Rounded Rectangle 71"/>
                <p:cNvSpPr/>
                <p:nvPr/>
              </p:nvSpPr>
              <p:spPr>
                <a:xfrm>
                  <a:off x="5542998" y="4498622"/>
                  <a:ext cx="736627" cy="299156"/>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000" dirty="0" smtClean="0"/>
                    <a:t>WLS MS1</a:t>
                  </a:r>
                  <a:endParaRPr lang="en-US" sz="1000" dirty="0"/>
                </a:p>
              </p:txBody>
            </p:sp>
            <p:sp>
              <p:nvSpPr>
                <p:cNvPr id="69" name="TextBox 68"/>
                <p:cNvSpPr txBox="1"/>
                <p:nvPr/>
              </p:nvSpPr>
              <p:spPr>
                <a:xfrm>
                  <a:off x="5305933" y="4007555"/>
                  <a:ext cx="606795" cy="296333"/>
                </a:xfrm>
                <a:prstGeom prst="rect">
                  <a:avLst/>
                </a:prstGeom>
                <a:noFill/>
              </p:spPr>
              <p:txBody>
                <a:bodyPr wrap="none" lIns="0" tIns="0" rIns="0" bIns="0" rtlCol="0">
                  <a:noAutofit/>
                </a:bodyPr>
                <a:lstStyle/>
                <a:p>
                  <a:pPr>
                    <a:lnSpc>
                      <a:spcPct val="90000"/>
                    </a:lnSpc>
                  </a:pPr>
                  <a:r>
                    <a:rPr lang="en-US" sz="1000" b="1" dirty="0" smtClean="0"/>
                    <a:t>VM3</a:t>
                  </a:r>
                </a:p>
              </p:txBody>
            </p:sp>
          </p:grpSp>
          <p:grpSp>
            <p:nvGrpSpPr>
              <p:cNvPr id="77" name="Group 76"/>
              <p:cNvGrpSpPr/>
              <p:nvPr/>
            </p:nvGrpSpPr>
            <p:grpSpPr>
              <a:xfrm>
                <a:off x="6460250" y="3651958"/>
                <a:ext cx="1227702" cy="846666"/>
                <a:chOff x="5207152" y="3993446"/>
                <a:chExt cx="1227702" cy="846666"/>
              </a:xfrm>
            </p:grpSpPr>
            <p:sp>
              <p:nvSpPr>
                <p:cNvPr id="78" name="Rounded Rectangle 77"/>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0" name="Rounded Rectangle 79"/>
                <p:cNvSpPr/>
                <p:nvPr/>
              </p:nvSpPr>
              <p:spPr>
                <a:xfrm>
                  <a:off x="5472441" y="4329288"/>
                  <a:ext cx="736627" cy="299156"/>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000" dirty="0" smtClean="0"/>
                    <a:t>WLS MS2</a:t>
                  </a:r>
                  <a:endParaRPr lang="en-US" sz="1000" dirty="0"/>
                </a:p>
              </p:txBody>
            </p:sp>
            <p:sp>
              <p:nvSpPr>
                <p:cNvPr id="81" name="TextBox 80"/>
                <p:cNvSpPr txBox="1"/>
                <p:nvPr/>
              </p:nvSpPr>
              <p:spPr>
                <a:xfrm>
                  <a:off x="5305933" y="4007555"/>
                  <a:ext cx="606795" cy="296333"/>
                </a:xfrm>
                <a:prstGeom prst="rect">
                  <a:avLst/>
                </a:prstGeom>
                <a:noFill/>
              </p:spPr>
              <p:txBody>
                <a:bodyPr wrap="none" lIns="0" tIns="0" rIns="0" bIns="0" rtlCol="0">
                  <a:noAutofit/>
                </a:bodyPr>
                <a:lstStyle/>
                <a:p>
                  <a:pPr>
                    <a:lnSpc>
                      <a:spcPct val="90000"/>
                    </a:lnSpc>
                  </a:pPr>
                  <a:r>
                    <a:rPr lang="en-US" sz="1000" b="1" dirty="0" smtClean="0"/>
                    <a:t>VM4</a:t>
                  </a:r>
                </a:p>
              </p:txBody>
            </p:sp>
          </p:grpSp>
          <p:grpSp>
            <p:nvGrpSpPr>
              <p:cNvPr id="82" name="Group 81"/>
              <p:cNvGrpSpPr/>
              <p:nvPr/>
            </p:nvGrpSpPr>
            <p:grpSpPr>
              <a:xfrm>
                <a:off x="3979448" y="4188178"/>
                <a:ext cx="984981" cy="1315155"/>
                <a:chOff x="5207152" y="3993446"/>
                <a:chExt cx="1227702" cy="846666"/>
              </a:xfrm>
            </p:grpSpPr>
            <p:sp>
              <p:nvSpPr>
                <p:cNvPr id="83" name="Rounded Rectangle 82"/>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4" name="Rounded Rectangle 83"/>
                <p:cNvSpPr/>
                <p:nvPr/>
              </p:nvSpPr>
              <p:spPr>
                <a:xfrm>
                  <a:off x="5419578" y="4176888"/>
                  <a:ext cx="845936" cy="310445"/>
                </a:xfrm>
                <a:prstGeom prst="roundRect">
                  <a:avLst/>
                </a:prstGeom>
                <a:solidFill>
                  <a:srgbClr val="CCFF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900" dirty="0" smtClean="0">
                      <a:solidFill>
                        <a:srgbClr val="232C2F"/>
                      </a:solidFill>
                    </a:rPr>
                    <a:t>OTD instance</a:t>
                  </a:r>
                  <a:endParaRPr lang="en-US" sz="900" dirty="0">
                    <a:solidFill>
                      <a:srgbClr val="232C2F"/>
                    </a:solidFill>
                  </a:endParaRPr>
                </a:p>
              </p:txBody>
            </p:sp>
            <p:sp>
              <p:nvSpPr>
                <p:cNvPr id="86" name="TextBox 85"/>
                <p:cNvSpPr txBox="1"/>
                <p:nvPr/>
              </p:nvSpPr>
              <p:spPr>
                <a:xfrm>
                  <a:off x="5305933" y="4007555"/>
                  <a:ext cx="606795" cy="296333"/>
                </a:xfrm>
                <a:prstGeom prst="rect">
                  <a:avLst/>
                </a:prstGeom>
                <a:noFill/>
              </p:spPr>
              <p:txBody>
                <a:bodyPr wrap="none" lIns="0" tIns="0" rIns="0" bIns="0" rtlCol="0">
                  <a:noAutofit/>
                </a:bodyPr>
                <a:lstStyle/>
                <a:p>
                  <a:pPr>
                    <a:lnSpc>
                      <a:spcPct val="90000"/>
                    </a:lnSpc>
                  </a:pPr>
                  <a:r>
                    <a:rPr lang="en-US" sz="1000" b="1" dirty="0" smtClean="0"/>
                    <a:t>VM1</a:t>
                  </a:r>
                </a:p>
              </p:txBody>
            </p:sp>
          </p:grpSp>
          <p:grpSp>
            <p:nvGrpSpPr>
              <p:cNvPr id="87" name="Group 86"/>
              <p:cNvGrpSpPr/>
              <p:nvPr/>
            </p:nvGrpSpPr>
            <p:grpSpPr>
              <a:xfrm>
                <a:off x="5201499" y="4679247"/>
                <a:ext cx="1227702" cy="809975"/>
                <a:chOff x="5207152" y="3993446"/>
                <a:chExt cx="1227702" cy="846666"/>
              </a:xfrm>
            </p:grpSpPr>
            <p:sp>
              <p:nvSpPr>
                <p:cNvPr id="88" name="Rounded Rectangle 87"/>
                <p:cNvSpPr/>
                <p:nvPr/>
              </p:nvSpPr>
              <p:spPr>
                <a:xfrm>
                  <a:off x="5207152" y="3993446"/>
                  <a:ext cx="1227702" cy="846666"/>
                </a:xfrm>
                <a:prstGeom prst="round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9" name="Rounded Rectangle 88"/>
                <p:cNvSpPr/>
                <p:nvPr/>
              </p:nvSpPr>
              <p:spPr>
                <a:xfrm>
                  <a:off x="5472441" y="4329288"/>
                  <a:ext cx="736627" cy="299156"/>
                </a:xfrm>
                <a:prstGeom prst="roundRect">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000" dirty="0" smtClean="0"/>
                    <a:t>WLS MS3</a:t>
                  </a:r>
                  <a:endParaRPr lang="en-US" sz="1000" dirty="0"/>
                </a:p>
              </p:txBody>
            </p:sp>
            <p:sp>
              <p:nvSpPr>
                <p:cNvPr id="90" name="TextBox 89"/>
                <p:cNvSpPr txBox="1"/>
                <p:nvPr/>
              </p:nvSpPr>
              <p:spPr>
                <a:xfrm>
                  <a:off x="5305933" y="4007555"/>
                  <a:ext cx="606795" cy="296333"/>
                </a:xfrm>
                <a:prstGeom prst="rect">
                  <a:avLst/>
                </a:prstGeom>
                <a:noFill/>
              </p:spPr>
              <p:txBody>
                <a:bodyPr wrap="none" lIns="0" tIns="0" rIns="0" bIns="0" rtlCol="0">
                  <a:noAutofit/>
                </a:bodyPr>
                <a:lstStyle/>
                <a:p>
                  <a:pPr>
                    <a:lnSpc>
                      <a:spcPct val="90000"/>
                    </a:lnSpc>
                  </a:pPr>
                  <a:r>
                    <a:rPr lang="en-US" sz="1000" b="1" dirty="0" smtClean="0"/>
                    <a:t>VM5</a:t>
                  </a:r>
                </a:p>
              </p:txBody>
            </p:sp>
          </p:grpSp>
        </p:grpSp>
        <p:sp>
          <p:nvSpPr>
            <p:cNvPr id="95" name="TextBox 94"/>
            <p:cNvSpPr txBox="1"/>
            <p:nvPr/>
          </p:nvSpPr>
          <p:spPr>
            <a:xfrm>
              <a:off x="3908892" y="3372556"/>
              <a:ext cx="987806" cy="239889"/>
            </a:xfrm>
            <a:prstGeom prst="rect">
              <a:avLst/>
            </a:prstGeom>
            <a:noFill/>
          </p:spPr>
          <p:txBody>
            <a:bodyPr wrap="none" lIns="0" tIns="0" rIns="0" bIns="0" rtlCol="0">
              <a:noAutofit/>
            </a:bodyPr>
            <a:lstStyle/>
            <a:p>
              <a:pPr>
                <a:lnSpc>
                  <a:spcPct val="90000"/>
                </a:lnSpc>
              </a:pPr>
              <a:r>
                <a:rPr lang="en-US" sz="1100" dirty="0" smtClean="0"/>
                <a:t>JCS instance 1</a:t>
              </a:r>
            </a:p>
          </p:txBody>
        </p:sp>
      </p:grpSp>
      <p:sp>
        <p:nvSpPr>
          <p:cNvPr id="67588" name="Bent Arrow 67587"/>
          <p:cNvSpPr/>
          <p:nvPr/>
        </p:nvSpPr>
        <p:spPr>
          <a:xfrm rot="10800000">
            <a:off x="8339908" y="4445001"/>
            <a:ext cx="940820" cy="868680"/>
          </a:xfrm>
          <a:prstGeom prst="ben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chemeClr val="tx1"/>
              </a:solidFill>
            </a:endParaRPr>
          </a:p>
        </p:txBody>
      </p:sp>
      <p:sp>
        <p:nvSpPr>
          <p:cNvPr id="101" name="TextBox 100"/>
          <p:cNvSpPr txBox="1"/>
          <p:nvPr/>
        </p:nvSpPr>
        <p:spPr>
          <a:xfrm>
            <a:off x="9426495" y="4552244"/>
            <a:ext cx="2229620" cy="1159934"/>
          </a:xfrm>
          <a:prstGeom prst="rect">
            <a:avLst/>
          </a:prstGeom>
          <a:noFill/>
        </p:spPr>
        <p:txBody>
          <a:bodyPr wrap="square" lIns="0" tIns="0" rIns="0" bIns="0" rtlCol="0">
            <a:noAutofit/>
          </a:bodyPr>
          <a:lstStyle/>
          <a:p>
            <a:pPr marL="285750" indent="-285750">
              <a:lnSpc>
                <a:spcPct val="90000"/>
              </a:lnSpc>
              <a:buFont typeface="Arial"/>
              <a:buChar char="•"/>
            </a:pPr>
            <a:r>
              <a:rPr lang="en-US" sz="1400" dirty="0" err="1" smtClean="0"/>
              <a:t>PaaS</a:t>
            </a:r>
            <a:r>
              <a:rPr lang="en-US" sz="1400" dirty="0" smtClean="0"/>
              <a:t> service manager has pre-built orchestration with networking defined. </a:t>
            </a:r>
          </a:p>
          <a:p>
            <a:pPr marL="285750" indent="-285750">
              <a:lnSpc>
                <a:spcPct val="90000"/>
              </a:lnSpc>
              <a:buFont typeface="Arial"/>
              <a:buChar char="•"/>
            </a:pPr>
            <a:r>
              <a:rPr lang="en-US" sz="1400" dirty="0" smtClean="0"/>
              <a:t>Uses pre-built service manager templates for MW components</a:t>
            </a:r>
          </a:p>
        </p:txBody>
      </p:sp>
      <p:sp>
        <p:nvSpPr>
          <p:cNvPr id="102" name="Rectangle 101"/>
          <p:cNvSpPr/>
          <p:nvPr/>
        </p:nvSpPr>
        <p:spPr>
          <a:xfrm>
            <a:off x="2283242" y="4667956"/>
            <a:ext cx="1114810" cy="705554"/>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400" dirty="0" smtClean="0"/>
              <a:t>Nimbula </a:t>
            </a:r>
            <a:r>
              <a:rPr lang="en-US" sz="1400" dirty="0" err="1" smtClean="0"/>
              <a:t>IaaS</a:t>
            </a:r>
            <a:endParaRPr lang="en-US" sz="1400" dirty="0"/>
          </a:p>
        </p:txBody>
      </p:sp>
      <p:sp>
        <p:nvSpPr>
          <p:cNvPr id="103" name="Right Arrow 102"/>
          <p:cNvSpPr/>
          <p:nvPr/>
        </p:nvSpPr>
        <p:spPr>
          <a:xfrm rot="10800000">
            <a:off x="3536336" y="4792134"/>
            <a:ext cx="76673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04" name="TextBox 103"/>
          <p:cNvSpPr txBox="1"/>
          <p:nvPr/>
        </p:nvSpPr>
        <p:spPr>
          <a:xfrm>
            <a:off x="3496830" y="5302957"/>
            <a:ext cx="1326482" cy="366887"/>
          </a:xfrm>
          <a:prstGeom prst="rect">
            <a:avLst/>
          </a:prstGeom>
          <a:noFill/>
        </p:spPr>
        <p:txBody>
          <a:bodyPr wrap="square" lIns="0" tIns="0" rIns="0" bIns="0" rtlCol="0">
            <a:noAutofit/>
          </a:bodyPr>
          <a:lstStyle/>
          <a:p>
            <a:pPr>
              <a:lnSpc>
                <a:spcPct val="90000"/>
              </a:lnSpc>
            </a:pPr>
            <a:r>
              <a:rPr lang="en-US" sz="1200" dirty="0" smtClean="0"/>
              <a:t>Use Nimbula orchestration API</a:t>
            </a:r>
          </a:p>
        </p:txBody>
      </p:sp>
      <p:sp>
        <p:nvSpPr>
          <p:cNvPr id="106" name="Right Arrow 105"/>
          <p:cNvSpPr/>
          <p:nvPr/>
        </p:nvSpPr>
        <p:spPr>
          <a:xfrm rot="10800000">
            <a:off x="1143033" y="4845756"/>
            <a:ext cx="871145" cy="395111"/>
          </a:xfrm>
          <a:prstGeom prst="rightArrow">
            <a:avLst/>
          </a:prstGeom>
          <a:solidFill>
            <a:srgbClr val="4155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107" name="Picture 4" descr="Exalogic_1up_0074.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365383" y="4507202"/>
            <a:ext cx="495419" cy="105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08"/>
          <p:cNvSpPr txBox="1"/>
          <p:nvPr/>
        </p:nvSpPr>
        <p:spPr>
          <a:xfrm>
            <a:off x="996265" y="5370690"/>
            <a:ext cx="1326482" cy="366887"/>
          </a:xfrm>
          <a:prstGeom prst="rect">
            <a:avLst/>
          </a:prstGeom>
          <a:noFill/>
        </p:spPr>
        <p:txBody>
          <a:bodyPr wrap="square" lIns="0" tIns="0" rIns="0" bIns="0" rtlCol="0">
            <a:noAutofit/>
          </a:bodyPr>
          <a:lstStyle/>
          <a:p>
            <a:pPr marL="171450" indent="-171450">
              <a:lnSpc>
                <a:spcPct val="90000"/>
              </a:lnSpc>
              <a:buFontTx/>
              <a:buChar char="-"/>
            </a:pPr>
            <a:r>
              <a:rPr lang="en-US" sz="1200" dirty="0" smtClean="0"/>
              <a:t>Run orchestration</a:t>
            </a:r>
          </a:p>
          <a:p>
            <a:pPr marL="171450" indent="-171450">
              <a:lnSpc>
                <a:spcPct val="90000"/>
              </a:lnSpc>
              <a:buFontTx/>
              <a:buChar char="-"/>
            </a:pPr>
            <a:r>
              <a:rPr lang="en-US" sz="1200" dirty="0" smtClean="0"/>
              <a:t>Provision VMs on Exalogic nodes</a:t>
            </a:r>
          </a:p>
        </p:txBody>
      </p:sp>
    </p:spTree>
    <p:extLst>
      <p:ext uri="{BB962C8B-B14F-4D97-AF65-F5344CB8AC3E}">
        <p14:creationId xmlns:p14="http://schemas.microsoft.com/office/powerpoint/2010/main" val="311954621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76011" y="6934200"/>
            <a:ext cx="381661" cy="182880"/>
          </a:xfrm>
          <a:prstGeom prst="rect">
            <a:avLst/>
          </a:prstGeom>
        </p:spPr>
        <p:txBody>
          <a:bodyPr/>
          <a:lstStyle/>
          <a:p>
            <a:fld id="{C51EAA63-D034-42AE-91FA-B13B9518C7BE}" type="slidenum">
              <a:rPr lang="en-US" smtClean="0"/>
              <a:t>27</a:t>
            </a:fld>
            <a:endParaRPr lang="en-US" dirty="0"/>
          </a:p>
        </p:txBody>
      </p:sp>
      <p:sp>
        <p:nvSpPr>
          <p:cNvPr id="6" name="Title 4"/>
          <p:cNvSpPr txBox="1">
            <a:spLocks/>
          </p:cNvSpPr>
          <p:nvPr/>
        </p:nvSpPr>
        <p:spPr>
          <a:xfrm>
            <a:off x="291916" y="2318101"/>
            <a:ext cx="10390504" cy="13716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4800" kern="1200">
                <a:solidFill>
                  <a:schemeClr val="tx1"/>
                </a:solidFill>
                <a:latin typeface="+mj-lt"/>
                <a:ea typeface="+mj-ea"/>
                <a:cs typeface="+mj-cs"/>
              </a:defRPr>
            </a:lvl1pPr>
          </a:lstStyle>
          <a:p>
            <a:r>
              <a:rPr lang="en-US" b="1" dirty="0"/>
              <a:t>EM Integration</a:t>
            </a:r>
          </a:p>
        </p:txBody>
      </p:sp>
    </p:spTree>
    <p:extLst>
      <p:ext uri="{BB962C8B-B14F-4D97-AF65-F5344CB8AC3E}">
        <p14:creationId xmlns:p14="http://schemas.microsoft.com/office/powerpoint/2010/main" val="404302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a:xfrm>
            <a:off x="2852738" y="3581400"/>
            <a:ext cx="1752599" cy="4572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7" tIns="45637" rIns="91267" bIns="45637" anchor="ctr"/>
          <a:lstStyle/>
          <a:p>
            <a:pPr algn="ctr" defTabSz="608342" fontAlgn="base">
              <a:spcBef>
                <a:spcPct val="0"/>
              </a:spcBef>
              <a:spcAft>
                <a:spcPct val="0"/>
              </a:spcAft>
              <a:defRPr/>
            </a:pPr>
            <a:endParaRPr lang="en-US" sz="1100" kern="0" dirty="0">
              <a:solidFill>
                <a:srgbClr val="41555E"/>
              </a:solidFill>
              <a:latin typeface="Arial"/>
              <a:ea typeface="MS PGothic" pitchFamily="34" charset="-128"/>
              <a:cs typeface="Arial"/>
            </a:endParaRPr>
          </a:p>
        </p:txBody>
      </p:sp>
      <p:sp>
        <p:nvSpPr>
          <p:cNvPr id="75780" name="Content Placeholder 3"/>
          <p:cNvSpPr txBox="1">
            <a:spLocks/>
          </p:cNvSpPr>
          <p:nvPr/>
        </p:nvSpPr>
        <p:spPr bwMode="auto">
          <a:xfrm>
            <a:off x="297576" y="790221"/>
            <a:ext cx="10848975" cy="423863"/>
          </a:xfrm>
          <a:prstGeom prst="rect">
            <a:avLst/>
          </a:prstGeom>
          <a:noFill/>
          <a:ln w="9525">
            <a:noFill/>
            <a:miter lim="800000"/>
            <a:headEnd/>
            <a:tailEnd/>
          </a:ln>
        </p:spPr>
        <p:txBody>
          <a:bodyPr lIns="121653" tIns="60827" rIns="121653" bIns="60827"/>
          <a:lstStyle/>
          <a:p>
            <a:pPr>
              <a:spcAft>
                <a:spcPct val="0"/>
              </a:spcAft>
            </a:pPr>
            <a:r>
              <a:rPr lang="en-US" sz="2000" b="1" dirty="0">
                <a:ea typeface="ＭＳ Ｐゴシック" charset="-128"/>
                <a:cs typeface="Arial" charset="0"/>
              </a:rPr>
              <a:t>Delivering Comprehensive Admin and Self Service Functionality</a:t>
            </a:r>
          </a:p>
        </p:txBody>
      </p:sp>
      <p:sp>
        <p:nvSpPr>
          <p:cNvPr id="47" name="Rectangle 46"/>
          <p:cNvSpPr/>
          <p:nvPr/>
        </p:nvSpPr>
        <p:spPr>
          <a:xfrm>
            <a:off x="6697665" y="1447800"/>
            <a:ext cx="5111750" cy="4876800"/>
          </a:xfrm>
          <a:prstGeom prst="rect">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67" tIns="60933" rIns="121867" bIns="60933" anchor="b"/>
          <a:lstStyle/>
          <a:p>
            <a:pPr algn="ctr" defTabSz="914285" fontAlgn="base">
              <a:spcBef>
                <a:spcPct val="0"/>
              </a:spcBef>
              <a:spcAft>
                <a:spcPct val="0"/>
              </a:spcAft>
              <a:defRPr/>
            </a:pPr>
            <a:r>
              <a:rPr lang="en-US" sz="2100" b="1" dirty="0" err="1">
                <a:solidFill>
                  <a:srgbClr val="41555E"/>
                </a:solidFill>
              </a:rPr>
              <a:t>Exalogic</a:t>
            </a:r>
            <a:r>
              <a:rPr lang="en-US" sz="2100" b="1" dirty="0">
                <a:solidFill>
                  <a:srgbClr val="41555E"/>
                </a:solidFill>
              </a:rPr>
              <a:t> Control</a:t>
            </a:r>
          </a:p>
        </p:txBody>
      </p:sp>
      <p:sp>
        <p:nvSpPr>
          <p:cNvPr id="56" name="Rectangle 55"/>
          <p:cNvSpPr/>
          <p:nvPr/>
        </p:nvSpPr>
        <p:spPr>
          <a:xfrm>
            <a:off x="6867522" y="2387600"/>
            <a:ext cx="377402" cy="32766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vert="vert270" wrap="none" lIns="121667" tIns="60839" rIns="121667" bIns="60839" anchor="ctr"/>
          <a:lstStyle/>
          <a:p>
            <a:pPr algn="ctr" defTabSz="608342" fontAlgn="base">
              <a:spcBef>
                <a:spcPct val="0"/>
              </a:spcBef>
              <a:spcAft>
                <a:spcPct val="0"/>
              </a:spcAft>
              <a:defRPr/>
            </a:pPr>
            <a:r>
              <a:rPr lang="en-US" sz="1200" kern="0" dirty="0">
                <a:solidFill>
                  <a:srgbClr val="41555E"/>
                </a:solidFill>
                <a:ea typeface="MS PGothic" pitchFamily="34" charset="-128"/>
                <a:cs typeface="Arial"/>
              </a:rPr>
              <a:t>Hardened </a:t>
            </a:r>
            <a:r>
              <a:rPr lang="en-US" sz="1200" kern="0" dirty="0" err="1">
                <a:solidFill>
                  <a:srgbClr val="41555E"/>
                </a:solidFill>
                <a:ea typeface="MS PGothic" pitchFamily="34" charset="-128"/>
                <a:cs typeface="Arial"/>
              </a:rPr>
              <a:t>InfiniBand</a:t>
            </a:r>
            <a:r>
              <a:rPr lang="en-US" sz="1200" kern="0" dirty="0">
                <a:solidFill>
                  <a:srgbClr val="41555E"/>
                </a:solidFill>
                <a:ea typeface="MS PGothic" pitchFamily="34" charset="-128"/>
                <a:cs typeface="Arial"/>
              </a:rPr>
              <a:t> Virtual Network Mgmt</a:t>
            </a:r>
          </a:p>
        </p:txBody>
      </p:sp>
      <p:sp>
        <p:nvSpPr>
          <p:cNvPr id="57" name="Rectangle 56"/>
          <p:cNvSpPr/>
          <p:nvPr/>
        </p:nvSpPr>
        <p:spPr>
          <a:xfrm>
            <a:off x="7324725" y="2387600"/>
            <a:ext cx="1905000" cy="3581400"/>
          </a:xfrm>
          <a:prstGeom prst="rect">
            <a:avLst/>
          </a:prstGeom>
          <a:ln>
            <a:solidFill>
              <a:schemeClr val="accent6">
                <a:lumMod val="50000"/>
              </a:schemeClr>
            </a:solid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lIns="91267" tIns="45637" rIns="91267" bIns="45637" anchor="b"/>
          <a:lstStyle/>
          <a:p>
            <a:pPr algn="ctr" defTabSz="608342" fontAlgn="base">
              <a:spcBef>
                <a:spcPct val="0"/>
              </a:spcBef>
              <a:spcAft>
                <a:spcPct val="0"/>
              </a:spcAft>
              <a:defRPr/>
            </a:pPr>
            <a:r>
              <a:rPr lang="en-US" sz="1200" dirty="0" err="1">
                <a:solidFill>
                  <a:srgbClr val="41555E"/>
                </a:solidFill>
              </a:rPr>
              <a:t>Nimbula</a:t>
            </a:r>
            <a:endParaRPr lang="en-US" sz="1200" dirty="0">
              <a:solidFill>
                <a:srgbClr val="41555E"/>
              </a:solidFill>
            </a:endParaRPr>
          </a:p>
        </p:txBody>
      </p:sp>
      <p:sp>
        <p:nvSpPr>
          <p:cNvPr id="66" name="Rectangle 65"/>
          <p:cNvSpPr/>
          <p:nvPr/>
        </p:nvSpPr>
        <p:spPr>
          <a:xfrm>
            <a:off x="9305925" y="2387600"/>
            <a:ext cx="1371600" cy="35814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7" tIns="45637" rIns="91267" bIns="45637" anchor="b"/>
          <a:lstStyle/>
          <a:p>
            <a:pPr algn="ctr" defTabSz="608342" fontAlgn="base">
              <a:spcBef>
                <a:spcPct val="0"/>
              </a:spcBef>
              <a:spcAft>
                <a:spcPct val="0"/>
              </a:spcAft>
              <a:defRPr/>
            </a:pPr>
            <a:r>
              <a:rPr lang="en-US" sz="1200" dirty="0">
                <a:solidFill>
                  <a:srgbClr val="41555E"/>
                </a:solidFill>
              </a:rPr>
              <a:t>Service Manager</a:t>
            </a:r>
          </a:p>
        </p:txBody>
      </p:sp>
      <p:sp>
        <p:nvSpPr>
          <p:cNvPr id="68" name="Rectangle 67"/>
          <p:cNvSpPr/>
          <p:nvPr/>
        </p:nvSpPr>
        <p:spPr>
          <a:xfrm>
            <a:off x="7400926" y="2463800"/>
            <a:ext cx="12954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Compute Management</a:t>
            </a:r>
          </a:p>
        </p:txBody>
      </p:sp>
      <p:sp>
        <p:nvSpPr>
          <p:cNvPr id="69" name="Rectangle 68"/>
          <p:cNvSpPr/>
          <p:nvPr/>
        </p:nvSpPr>
        <p:spPr>
          <a:xfrm>
            <a:off x="7400926" y="2997200"/>
            <a:ext cx="12954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IB Networking</a:t>
            </a:r>
          </a:p>
        </p:txBody>
      </p:sp>
      <p:sp>
        <p:nvSpPr>
          <p:cNvPr id="70" name="Rectangle 69"/>
          <p:cNvSpPr/>
          <p:nvPr/>
        </p:nvSpPr>
        <p:spPr>
          <a:xfrm>
            <a:off x="7400926" y="3530600"/>
            <a:ext cx="12954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Storage Control</a:t>
            </a:r>
          </a:p>
        </p:txBody>
      </p:sp>
      <p:sp>
        <p:nvSpPr>
          <p:cNvPr id="71" name="Rectangle 70"/>
          <p:cNvSpPr/>
          <p:nvPr/>
        </p:nvSpPr>
        <p:spPr>
          <a:xfrm>
            <a:off x="7400926" y="4064000"/>
            <a:ext cx="12954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Logging, audit, and metering</a:t>
            </a:r>
          </a:p>
        </p:txBody>
      </p:sp>
      <p:sp>
        <p:nvSpPr>
          <p:cNvPr id="72" name="Rectangle 71"/>
          <p:cNvSpPr/>
          <p:nvPr/>
        </p:nvSpPr>
        <p:spPr>
          <a:xfrm>
            <a:off x="7400926" y="4597400"/>
            <a:ext cx="12954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Authorization</a:t>
            </a:r>
          </a:p>
        </p:txBody>
      </p:sp>
      <p:sp>
        <p:nvSpPr>
          <p:cNvPr id="75" name="Rectangle 74"/>
          <p:cNvSpPr/>
          <p:nvPr/>
        </p:nvSpPr>
        <p:spPr>
          <a:xfrm>
            <a:off x="7400926" y="5130800"/>
            <a:ext cx="12954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Orchestration Control</a:t>
            </a:r>
          </a:p>
        </p:txBody>
      </p:sp>
      <p:sp>
        <p:nvSpPr>
          <p:cNvPr id="76" name="Rectangle 75"/>
          <p:cNvSpPr/>
          <p:nvPr/>
        </p:nvSpPr>
        <p:spPr>
          <a:xfrm>
            <a:off x="8772523" y="2463800"/>
            <a:ext cx="380999" cy="3124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vert="vert270" wrap="none" lIns="91267" tIns="45637" rIns="91267" bIns="45637" anchor="ctr"/>
          <a:lstStyle/>
          <a:p>
            <a:pPr algn="ctr" defTabSz="608342" fontAlgn="base">
              <a:spcBef>
                <a:spcPct val="0"/>
              </a:spcBef>
              <a:spcAft>
                <a:spcPct val="0"/>
              </a:spcAft>
              <a:defRPr/>
            </a:pPr>
            <a:r>
              <a:rPr lang="en-US" sz="1200" kern="0" dirty="0" err="1">
                <a:solidFill>
                  <a:srgbClr val="8DA6B1">
                    <a:lumMod val="50000"/>
                  </a:srgbClr>
                </a:solidFill>
                <a:ea typeface="MS PGothic" pitchFamily="34" charset="-128"/>
                <a:cs typeface="Arial"/>
              </a:rPr>
              <a:t>IaaS</a:t>
            </a:r>
            <a:r>
              <a:rPr lang="en-US" sz="1200" kern="0" dirty="0">
                <a:solidFill>
                  <a:srgbClr val="8DA6B1">
                    <a:lumMod val="50000"/>
                  </a:srgbClr>
                </a:solidFill>
                <a:ea typeface="MS PGothic" pitchFamily="34" charset="-128"/>
                <a:cs typeface="Arial"/>
              </a:rPr>
              <a:t> &amp; Admin API/CLI, Graphite Metrics</a:t>
            </a:r>
          </a:p>
        </p:txBody>
      </p:sp>
      <p:sp>
        <p:nvSpPr>
          <p:cNvPr id="77" name="Rectangle 76"/>
          <p:cNvSpPr/>
          <p:nvPr/>
        </p:nvSpPr>
        <p:spPr>
          <a:xfrm>
            <a:off x="10220322" y="2463800"/>
            <a:ext cx="380999" cy="3124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vert="vert270" wrap="none" lIns="91267" tIns="45637" rIns="91267" bIns="45637" anchor="ctr"/>
          <a:lstStyle/>
          <a:p>
            <a:pPr algn="ctr" defTabSz="608342" fontAlgn="base">
              <a:spcBef>
                <a:spcPct val="0"/>
              </a:spcBef>
              <a:spcAft>
                <a:spcPct val="0"/>
              </a:spcAft>
              <a:defRPr/>
            </a:pPr>
            <a:r>
              <a:rPr lang="en-US" sz="1200" kern="0" dirty="0" err="1">
                <a:solidFill>
                  <a:srgbClr val="41555E"/>
                </a:solidFill>
                <a:ea typeface="MS PGothic" pitchFamily="34" charset="-128"/>
                <a:cs typeface="Arial"/>
              </a:rPr>
              <a:t>PaaS</a:t>
            </a:r>
            <a:r>
              <a:rPr lang="en-US" sz="1200" kern="0" dirty="0">
                <a:solidFill>
                  <a:srgbClr val="41555E"/>
                </a:solidFill>
                <a:ea typeface="MS PGothic" pitchFamily="34" charset="-128"/>
                <a:cs typeface="Arial"/>
              </a:rPr>
              <a:t> &amp; Admin API/CLI</a:t>
            </a:r>
          </a:p>
        </p:txBody>
      </p:sp>
      <p:sp>
        <p:nvSpPr>
          <p:cNvPr id="78" name="Rectangle 77"/>
          <p:cNvSpPr/>
          <p:nvPr/>
        </p:nvSpPr>
        <p:spPr>
          <a:xfrm>
            <a:off x="9382126" y="2921000"/>
            <a:ext cx="7620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Service Registry</a:t>
            </a:r>
          </a:p>
        </p:txBody>
      </p:sp>
      <p:sp>
        <p:nvSpPr>
          <p:cNvPr id="79" name="Rectangle 78"/>
          <p:cNvSpPr/>
          <p:nvPr/>
        </p:nvSpPr>
        <p:spPr>
          <a:xfrm>
            <a:off x="9382126" y="3835400"/>
            <a:ext cx="7620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7862" fontAlgn="base">
              <a:spcBef>
                <a:spcPct val="0"/>
              </a:spcBef>
              <a:spcAft>
                <a:spcPct val="0"/>
              </a:spcAft>
              <a:defRPr/>
            </a:pPr>
            <a:r>
              <a:rPr lang="en-US" sz="1100" dirty="0">
                <a:solidFill>
                  <a:srgbClr val="41555E"/>
                </a:solidFill>
                <a:ea typeface="MS PGothic" charset="0"/>
                <a:cs typeface="MS PGothic" charset="0"/>
              </a:rPr>
              <a:t>Service Deploy</a:t>
            </a:r>
          </a:p>
        </p:txBody>
      </p:sp>
      <p:sp>
        <p:nvSpPr>
          <p:cNvPr id="80" name="Rectangle 79"/>
          <p:cNvSpPr/>
          <p:nvPr/>
        </p:nvSpPr>
        <p:spPr>
          <a:xfrm>
            <a:off x="9382126" y="4673600"/>
            <a:ext cx="7620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Service Lifecycle</a:t>
            </a:r>
          </a:p>
        </p:txBody>
      </p:sp>
      <p:pic>
        <p:nvPicPr>
          <p:cNvPr id="77843" name="Picture 74" descr="O_EnterpriseMgr_12c_clr.bmp"/>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3462338" y="3657601"/>
            <a:ext cx="1184276" cy="338139"/>
          </a:xfrm>
          <a:prstGeom prst="rect">
            <a:avLst/>
          </a:prstGeom>
          <a:noFill/>
          <a:ln w="9525">
            <a:noFill/>
            <a:miter lim="800000"/>
            <a:headEnd/>
            <a:tailEnd/>
          </a:ln>
        </p:spPr>
      </p:pic>
      <p:pic>
        <p:nvPicPr>
          <p:cNvPr id="77844" name="Picture 59" descr="man.png"/>
          <p:cNvPicPr>
            <a:picLocks noChangeAspect="1"/>
          </p:cNvPicPr>
          <p:nvPr/>
        </p:nvPicPr>
        <p:blipFill>
          <a:blip r:embed="rId4" cstate="print"/>
          <a:srcRect/>
          <a:stretch>
            <a:fillRect/>
          </a:stretch>
        </p:blipFill>
        <p:spPr bwMode="auto">
          <a:xfrm>
            <a:off x="2928938" y="3657603"/>
            <a:ext cx="533400" cy="342900"/>
          </a:xfrm>
          <a:prstGeom prst="rect">
            <a:avLst/>
          </a:prstGeom>
          <a:noFill/>
          <a:ln w="9525">
            <a:noFill/>
            <a:miter lim="800000"/>
            <a:headEnd/>
            <a:tailEnd/>
          </a:ln>
        </p:spPr>
      </p:pic>
      <p:pic>
        <p:nvPicPr>
          <p:cNvPr id="77845" name="Picture 73" descr="EMMan.gif"/>
          <p:cNvPicPr>
            <a:picLocks noChangeAspect="1"/>
          </p:cNvPicPr>
          <p:nvPr/>
        </p:nvPicPr>
        <p:blipFill>
          <a:blip r:embed="rId5" cstate="print"/>
          <a:srcRect/>
          <a:stretch>
            <a:fillRect/>
          </a:stretch>
        </p:blipFill>
        <p:spPr bwMode="auto">
          <a:xfrm>
            <a:off x="525463" y="1981201"/>
            <a:ext cx="690561" cy="588963"/>
          </a:xfrm>
          <a:prstGeom prst="rect">
            <a:avLst/>
          </a:prstGeom>
          <a:noFill/>
          <a:ln w="9525">
            <a:noFill/>
            <a:miter lim="800000"/>
            <a:headEnd/>
            <a:tailEnd/>
          </a:ln>
        </p:spPr>
      </p:pic>
      <p:pic>
        <p:nvPicPr>
          <p:cNvPr id="77846" name="Picture 73" descr="EMMan.gif"/>
          <p:cNvPicPr>
            <a:picLocks noChangeAspect="1"/>
          </p:cNvPicPr>
          <p:nvPr/>
        </p:nvPicPr>
        <p:blipFill>
          <a:blip r:embed="rId5" cstate="print"/>
          <a:srcRect/>
          <a:stretch>
            <a:fillRect/>
          </a:stretch>
        </p:blipFill>
        <p:spPr bwMode="auto">
          <a:xfrm>
            <a:off x="449263" y="4876801"/>
            <a:ext cx="690561" cy="588963"/>
          </a:xfrm>
          <a:prstGeom prst="rect">
            <a:avLst/>
          </a:prstGeom>
          <a:noFill/>
          <a:ln w="9525">
            <a:noFill/>
            <a:miter lim="800000"/>
            <a:headEnd/>
            <a:tailEnd/>
          </a:ln>
        </p:spPr>
      </p:pic>
      <p:sp>
        <p:nvSpPr>
          <p:cNvPr id="77847" name="TextBox 111"/>
          <p:cNvSpPr txBox="1">
            <a:spLocks noChangeArrowheads="1"/>
          </p:cNvSpPr>
          <p:nvPr/>
        </p:nvSpPr>
        <p:spPr bwMode="auto">
          <a:xfrm>
            <a:off x="449264" y="5486405"/>
            <a:ext cx="1676401" cy="307529"/>
          </a:xfrm>
          <a:prstGeom prst="rect">
            <a:avLst/>
          </a:prstGeom>
          <a:noFill/>
          <a:ln w="9525">
            <a:noFill/>
            <a:miter lim="800000"/>
            <a:headEnd/>
            <a:tailEnd/>
          </a:ln>
        </p:spPr>
        <p:txBody>
          <a:bodyPr lIns="121653" tIns="60827" rIns="121653" bIns="60827">
            <a:spAutoFit/>
          </a:bodyPr>
          <a:lstStyle/>
          <a:p>
            <a:pPr marL="228563" indent="-228563" defTabSz="914285" fontAlgn="base">
              <a:spcBef>
                <a:spcPct val="0"/>
              </a:spcBef>
              <a:spcAft>
                <a:spcPct val="0"/>
              </a:spcAft>
              <a:buClr>
                <a:srgbClr val="7F7F7F"/>
              </a:buClr>
              <a:buFont typeface="Arial" charset="0"/>
              <a:buChar char="•"/>
            </a:pPr>
            <a:r>
              <a:rPr lang="en-US" sz="1200" dirty="0">
                <a:solidFill>
                  <a:srgbClr val="7F7F7F"/>
                </a:solidFill>
                <a:ea typeface="ＭＳ Ｐゴシック" charset="-128"/>
              </a:rPr>
              <a:t>Datacenter Admin</a:t>
            </a:r>
          </a:p>
        </p:txBody>
      </p:sp>
      <p:sp>
        <p:nvSpPr>
          <p:cNvPr id="76827" name="TextBox 111"/>
          <p:cNvSpPr txBox="1">
            <a:spLocks noChangeArrowheads="1"/>
          </p:cNvSpPr>
          <p:nvPr/>
        </p:nvSpPr>
        <p:spPr bwMode="auto">
          <a:xfrm>
            <a:off x="449265" y="1447800"/>
            <a:ext cx="2589212" cy="492195"/>
          </a:xfrm>
          <a:prstGeom prst="rect">
            <a:avLst/>
          </a:prstGeom>
          <a:noFill/>
          <a:ln w="9525">
            <a:noFill/>
            <a:miter lim="800000"/>
            <a:headEnd/>
            <a:tailEnd/>
          </a:ln>
        </p:spPr>
        <p:txBody>
          <a:bodyPr lIns="121653" tIns="60827" rIns="121653" bIns="60827">
            <a:spAutoFit/>
          </a:bodyPr>
          <a:lstStyle/>
          <a:p>
            <a:pPr marL="231715" indent="-231715" defTabSz="914285" fontAlgn="base">
              <a:spcBef>
                <a:spcPct val="0"/>
              </a:spcBef>
              <a:spcAft>
                <a:spcPct val="0"/>
              </a:spcAft>
              <a:buClr>
                <a:srgbClr val="7F7F7F"/>
              </a:buClr>
              <a:buFont typeface="Arial" charset="0"/>
              <a:buChar char="•"/>
              <a:defRPr/>
            </a:pPr>
            <a:r>
              <a:rPr lang="en-US" sz="1200" dirty="0">
                <a:solidFill>
                  <a:srgbClr val="FFFFFF">
                    <a:lumMod val="50000"/>
                  </a:srgbClr>
                </a:solidFill>
                <a:latin typeface="Arial"/>
                <a:ea typeface="ＭＳ Ｐゴシック" charset="-128"/>
                <a:cs typeface="Arial"/>
              </a:rPr>
              <a:t>Self-Service User</a:t>
            </a:r>
          </a:p>
          <a:p>
            <a:pPr marL="231715" indent="-231715" defTabSz="914285" fontAlgn="base">
              <a:spcBef>
                <a:spcPct val="0"/>
              </a:spcBef>
              <a:spcAft>
                <a:spcPct val="0"/>
              </a:spcAft>
              <a:buClr>
                <a:srgbClr val="7F7F7F"/>
              </a:buClr>
              <a:buFont typeface="Arial" charset="0"/>
              <a:buChar char="•"/>
              <a:defRPr/>
            </a:pPr>
            <a:r>
              <a:rPr lang="en-US" sz="1200" dirty="0">
                <a:solidFill>
                  <a:srgbClr val="FFFFFF">
                    <a:lumMod val="50000"/>
                  </a:srgbClr>
                </a:solidFill>
                <a:latin typeface="Arial"/>
                <a:ea typeface="ＭＳ Ｐゴシック" charset="-128"/>
                <a:cs typeface="Arial"/>
              </a:rPr>
              <a:t>Application Admin</a:t>
            </a:r>
          </a:p>
        </p:txBody>
      </p:sp>
      <p:pic>
        <p:nvPicPr>
          <p:cNvPr id="77849" name="Picture 73" descr="EMMan.gif"/>
          <p:cNvPicPr>
            <a:picLocks noChangeAspect="1"/>
          </p:cNvPicPr>
          <p:nvPr/>
        </p:nvPicPr>
        <p:blipFill>
          <a:blip r:embed="rId5" cstate="print"/>
          <a:srcRect/>
          <a:stretch>
            <a:fillRect/>
          </a:stretch>
        </p:blipFill>
        <p:spPr bwMode="auto">
          <a:xfrm>
            <a:off x="449263" y="3505201"/>
            <a:ext cx="690561" cy="588963"/>
          </a:xfrm>
          <a:prstGeom prst="rect">
            <a:avLst/>
          </a:prstGeom>
          <a:noFill/>
          <a:ln w="9525">
            <a:noFill/>
            <a:miter lim="800000"/>
            <a:headEnd/>
            <a:tailEnd/>
          </a:ln>
        </p:spPr>
      </p:pic>
      <p:sp>
        <p:nvSpPr>
          <p:cNvPr id="77850" name="TextBox 111"/>
          <p:cNvSpPr txBox="1">
            <a:spLocks noChangeArrowheads="1"/>
          </p:cNvSpPr>
          <p:nvPr/>
        </p:nvSpPr>
        <p:spPr bwMode="auto">
          <a:xfrm>
            <a:off x="373064" y="3200406"/>
            <a:ext cx="1676401" cy="307975"/>
          </a:xfrm>
          <a:prstGeom prst="rect">
            <a:avLst/>
          </a:prstGeom>
          <a:noFill/>
          <a:ln w="9525">
            <a:noFill/>
            <a:miter lim="800000"/>
            <a:headEnd/>
            <a:tailEnd/>
          </a:ln>
        </p:spPr>
        <p:txBody>
          <a:bodyPr lIns="121653" tIns="60827" rIns="121653" bIns="60827">
            <a:spAutoFit/>
          </a:bodyPr>
          <a:lstStyle/>
          <a:p>
            <a:pPr marL="228563" indent="-228563" defTabSz="914285" fontAlgn="base">
              <a:spcBef>
                <a:spcPct val="0"/>
              </a:spcBef>
              <a:spcAft>
                <a:spcPct val="0"/>
              </a:spcAft>
              <a:buClr>
                <a:srgbClr val="7F7F7F"/>
              </a:buClr>
              <a:buFont typeface="Arial" charset="0"/>
              <a:buChar char="•"/>
            </a:pPr>
            <a:r>
              <a:rPr lang="en-US" sz="1200" dirty="0">
                <a:solidFill>
                  <a:srgbClr val="7F7F7F"/>
                </a:solidFill>
                <a:ea typeface="ＭＳ Ｐゴシック" charset="-128"/>
              </a:rPr>
              <a:t>Cloud Admin</a:t>
            </a:r>
          </a:p>
        </p:txBody>
      </p:sp>
      <p:cxnSp>
        <p:nvCxnSpPr>
          <p:cNvPr id="107" name="Straight Arrow Connector 106"/>
          <p:cNvCxnSpPr>
            <a:endCxn id="87" idx="1"/>
          </p:cNvCxnSpPr>
          <p:nvPr/>
        </p:nvCxnSpPr>
        <p:spPr>
          <a:xfrm>
            <a:off x="1139829" y="3798888"/>
            <a:ext cx="1712912" cy="11112"/>
          </a:xfrm>
          <a:prstGeom prst="straightConnector1">
            <a:avLst/>
          </a:prstGeom>
          <a:ln w="19050">
            <a:solidFill>
              <a:schemeClr val="accent5"/>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11" name="Elbow Connector 110"/>
          <p:cNvCxnSpPr>
            <a:endCxn id="87" idx="0"/>
          </p:cNvCxnSpPr>
          <p:nvPr/>
        </p:nvCxnSpPr>
        <p:spPr>
          <a:xfrm>
            <a:off x="1216031" y="2274888"/>
            <a:ext cx="2513013" cy="1306512"/>
          </a:xfrm>
          <a:prstGeom prst="bentConnector2">
            <a:avLst/>
          </a:prstGeom>
          <a:ln w="19050">
            <a:solidFill>
              <a:schemeClr val="accent5"/>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14" name="Elbow Connector 110"/>
          <p:cNvCxnSpPr>
            <a:endCxn id="87" idx="2"/>
          </p:cNvCxnSpPr>
          <p:nvPr/>
        </p:nvCxnSpPr>
        <p:spPr>
          <a:xfrm flipV="1">
            <a:off x="1139826" y="4038600"/>
            <a:ext cx="2589214" cy="1131888"/>
          </a:xfrm>
          <a:prstGeom prst="bentConnector2">
            <a:avLst/>
          </a:prstGeom>
          <a:ln w="19050">
            <a:solidFill>
              <a:schemeClr val="accent5"/>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rot="5400000">
            <a:off x="8819357" y="2297907"/>
            <a:ext cx="330200" cy="1588"/>
          </a:xfrm>
          <a:prstGeom prst="straightConnector1">
            <a:avLst/>
          </a:prstGeom>
          <a:ln w="19050">
            <a:solidFill>
              <a:srgbClr val="FF66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rot="5400000">
            <a:off x="10267157" y="2297907"/>
            <a:ext cx="330200" cy="1588"/>
          </a:xfrm>
          <a:prstGeom prst="straightConnector1">
            <a:avLst/>
          </a:prstGeom>
          <a:ln w="19050">
            <a:solidFill>
              <a:srgbClr val="FF66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3" name="Elbow Connector 110"/>
          <p:cNvCxnSpPr>
            <a:stCxn id="81" idx="1"/>
          </p:cNvCxnSpPr>
          <p:nvPr/>
        </p:nvCxnSpPr>
        <p:spPr>
          <a:xfrm rot="10800000" flipV="1">
            <a:off x="6094414" y="1905000"/>
            <a:ext cx="1212849" cy="1295400"/>
          </a:xfrm>
          <a:prstGeom prst="bentConnector2">
            <a:avLst/>
          </a:prstGeom>
          <a:ln w="19050">
            <a:solidFill>
              <a:srgbClr val="FF66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56" name="TextBox 111"/>
          <p:cNvSpPr txBox="1">
            <a:spLocks noChangeArrowheads="1"/>
          </p:cNvSpPr>
          <p:nvPr/>
        </p:nvSpPr>
        <p:spPr bwMode="auto">
          <a:xfrm rot="5400000">
            <a:off x="1704647" y="3204141"/>
            <a:ext cx="348884" cy="1560663"/>
          </a:xfrm>
          <a:prstGeom prst="rect">
            <a:avLst/>
          </a:prstGeom>
          <a:noFill/>
          <a:ln w="9525">
            <a:noFill/>
            <a:miter lim="800000"/>
            <a:headEnd/>
            <a:tailEnd/>
          </a:ln>
        </p:spPr>
        <p:txBody>
          <a:bodyPr vert="vert270" wrap="none" lIns="81315" tIns="40662" rIns="81315" bIns="40662">
            <a:spAutoFit/>
          </a:bodyPr>
          <a:lstStyle/>
          <a:p>
            <a:pPr algn="ctr" defTabSz="914285" fontAlgn="base">
              <a:spcBef>
                <a:spcPct val="0"/>
              </a:spcBef>
              <a:spcAft>
                <a:spcPct val="0"/>
              </a:spcAft>
              <a:defRPr/>
            </a:pPr>
            <a:r>
              <a:rPr lang="en-US" sz="1200" dirty="0">
                <a:solidFill>
                  <a:srgbClr val="7F7F7F"/>
                </a:solidFill>
                <a:ea typeface="ＭＳ Ｐゴシック" charset="-128"/>
                <a:cs typeface="ＭＳ Ｐゴシック" charset="-128"/>
              </a:rPr>
              <a:t>Manage/Monitor Cloud</a:t>
            </a:r>
          </a:p>
        </p:txBody>
      </p:sp>
      <p:sp>
        <p:nvSpPr>
          <p:cNvPr id="157" name="TextBox 111"/>
          <p:cNvSpPr txBox="1">
            <a:spLocks noChangeArrowheads="1"/>
          </p:cNvSpPr>
          <p:nvPr/>
        </p:nvSpPr>
        <p:spPr bwMode="auto">
          <a:xfrm rot="5400000">
            <a:off x="1818703" y="4079522"/>
            <a:ext cx="403601" cy="1845821"/>
          </a:xfrm>
          <a:prstGeom prst="rect">
            <a:avLst/>
          </a:prstGeom>
          <a:noFill/>
          <a:ln w="9525">
            <a:noFill/>
            <a:miter lim="800000"/>
            <a:headEnd/>
            <a:tailEnd/>
          </a:ln>
        </p:spPr>
        <p:txBody>
          <a:bodyPr vert="vert270" wrap="none" lIns="108409" tIns="54205" rIns="108409" bIns="54205">
            <a:spAutoFit/>
          </a:bodyPr>
          <a:lstStyle/>
          <a:p>
            <a:pPr algn="ctr" defTabSz="914285" fontAlgn="base">
              <a:spcBef>
                <a:spcPct val="0"/>
              </a:spcBef>
              <a:spcAft>
                <a:spcPct val="0"/>
              </a:spcAft>
              <a:defRPr/>
            </a:pPr>
            <a:r>
              <a:rPr lang="en-US" sz="1200" dirty="0">
                <a:solidFill>
                  <a:srgbClr val="7F7F7F"/>
                </a:solidFill>
                <a:ea typeface="ＭＳ Ｐゴシック" charset="-128"/>
                <a:cs typeface="ＭＳ Ｐゴシック" charset="-128"/>
              </a:rPr>
              <a:t>Manage/Monitor Hardware</a:t>
            </a:r>
          </a:p>
        </p:txBody>
      </p:sp>
      <p:sp>
        <p:nvSpPr>
          <p:cNvPr id="77859" name="TextBox 111"/>
          <p:cNvSpPr txBox="1">
            <a:spLocks noChangeArrowheads="1"/>
          </p:cNvSpPr>
          <p:nvPr/>
        </p:nvSpPr>
        <p:spPr bwMode="auto">
          <a:xfrm>
            <a:off x="1252541" y="2286000"/>
            <a:ext cx="2133600" cy="848152"/>
          </a:xfrm>
          <a:prstGeom prst="rect">
            <a:avLst/>
          </a:prstGeom>
          <a:noFill/>
          <a:ln w="9525">
            <a:noFill/>
            <a:miter lim="800000"/>
            <a:headEnd/>
            <a:tailEnd/>
          </a:ln>
        </p:spPr>
        <p:txBody>
          <a:bodyPr lIns="108409" tIns="54205" rIns="108409" bIns="54205">
            <a:spAutoFit/>
          </a:bodyPr>
          <a:lstStyle/>
          <a:p>
            <a:pPr defTabSz="914285" fontAlgn="base">
              <a:spcBef>
                <a:spcPct val="0"/>
              </a:spcBef>
              <a:spcAft>
                <a:spcPct val="0"/>
              </a:spcAft>
            </a:pPr>
            <a:r>
              <a:rPr lang="en-US" sz="1200" dirty="0">
                <a:solidFill>
                  <a:srgbClr val="7F7F7F"/>
                </a:solidFill>
                <a:ea typeface="ＭＳ Ｐゴシック" charset="-128"/>
              </a:rPr>
              <a:t>Deploy Service Instance</a:t>
            </a:r>
          </a:p>
          <a:p>
            <a:pPr defTabSz="914285" fontAlgn="base">
              <a:spcBef>
                <a:spcPct val="0"/>
              </a:spcBef>
              <a:spcAft>
                <a:spcPct val="0"/>
              </a:spcAft>
            </a:pPr>
            <a:r>
              <a:rPr lang="en-US" sz="1200" dirty="0">
                <a:solidFill>
                  <a:srgbClr val="7F7F7F"/>
                </a:solidFill>
                <a:ea typeface="ＭＳ Ｐゴシック" charset="-128"/>
              </a:rPr>
              <a:t>Deploy Orchestration Instance</a:t>
            </a:r>
          </a:p>
          <a:p>
            <a:pPr defTabSz="914285" fontAlgn="base">
              <a:spcBef>
                <a:spcPct val="0"/>
              </a:spcBef>
              <a:spcAft>
                <a:spcPct val="0"/>
              </a:spcAft>
            </a:pPr>
            <a:r>
              <a:rPr lang="en-US" sz="1200" dirty="0">
                <a:solidFill>
                  <a:srgbClr val="7F7F7F"/>
                </a:solidFill>
                <a:ea typeface="ＭＳ Ｐゴシック" charset="-128"/>
              </a:rPr>
              <a:t>Monitor Applications</a:t>
            </a:r>
          </a:p>
          <a:p>
            <a:pPr defTabSz="914285" fontAlgn="base">
              <a:spcBef>
                <a:spcPct val="0"/>
              </a:spcBef>
              <a:spcAft>
                <a:spcPct val="0"/>
              </a:spcAft>
            </a:pPr>
            <a:endParaRPr lang="en-US" sz="1200" dirty="0">
              <a:solidFill>
                <a:srgbClr val="7F7F7F"/>
              </a:solidFill>
              <a:ea typeface="ＭＳ Ｐゴシック" charset="-128"/>
            </a:endParaRPr>
          </a:p>
        </p:txBody>
      </p:sp>
      <p:sp>
        <p:nvSpPr>
          <p:cNvPr id="43" name="TextBox 111"/>
          <p:cNvSpPr txBox="1">
            <a:spLocks noChangeArrowheads="1"/>
          </p:cNvSpPr>
          <p:nvPr/>
        </p:nvSpPr>
        <p:spPr bwMode="auto">
          <a:xfrm rot="5400000">
            <a:off x="4023577" y="3055125"/>
            <a:ext cx="348884" cy="791898"/>
          </a:xfrm>
          <a:prstGeom prst="rect">
            <a:avLst/>
          </a:prstGeom>
          <a:noFill/>
          <a:ln w="9525">
            <a:noFill/>
            <a:miter lim="800000"/>
            <a:headEnd/>
            <a:tailEnd/>
          </a:ln>
        </p:spPr>
        <p:txBody>
          <a:bodyPr vert="vert270" wrap="none" lIns="81315" tIns="40662" rIns="81315" bIns="40662">
            <a:spAutoFit/>
          </a:bodyPr>
          <a:lstStyle/>
          <a:p>
            <a:pPr algn="ctr" defTabSz="914285" fontAlgn="base">
              <a:spcBef>
                <a:spcPct val="0"/>
              </a:spcBef>
              <a:spcAft>
                <a:spcPct val="0"/>
              </a:spcAft>
              <a:defRPr/>
            </a:pPr>
            <a:r>
              <a:rPr lang="en-US" sz="1200" dirty="0">
                <a:solidFill>
                  <a:srgbClr val="7F7F7F"/>
                </a:solidFill>
                <a:ea typeface="ＭＳ Ｐゴシック" charset="-128"/>
                <a:cs typeface="ＭＳ Ｐゴシック" charset="-128"/>
              </a:rPr>
              <a:t>EMCC OMS</a:t>
            </a:r>
          </a:p>
        </p:txBody>
      </p:sp>
      <p:sp>
        <p:nvSpPr>
          <p:cNvPr id="77861" name="TextBox 111"/>
          <p:cNvSpPr txBox="1">
            <a:spLocks noChangeArrowheads="1"/>
          </p:cNvSpPr>
          <p:nvPr/>
        </p:nvSpPr>
        <p:spPr bwMode="auto">
          <a:xfrm>
            <a:off x="2055813" y="1219203"/>
            <a:ext cx="2209800" cy="1046192"/>
          </a:xfrm>
          <a:prstGeom prst="rect">
            <a:avLst/>
          </a:prstGeom>
          <a:noFill/>
          <a:ln w="9525">
            <a:noFill/>
            <a:miter lim="800000"/>
            <a:headEnd/>
            <a:tailEnd/>
          </a:ln>
        </p:spPr>
        <p:txBody>
          <a:bodyPr lIns="121653" tIns="60827" rIns="121653" bIns="60827">
            <a:spAutoFit/>
          </a:bodyPr>
          <a:lstStyle/>
          <a:p>
            <a:pPr marL="228563" indent="-228563" defTabSz="914285" fontAlgn="base">
              <a:spcBef>
                <a:spcPct val="0"/>
              </a:spcBef>
              <a:spcAft>
                <a:spcPct val="0"/>
              </a:spcAft>
              <a:buClr>
                <a:srgbClr val="7F7F7F"/>
              </a:buClr>
              <a:buFont typeface="Arial" charset="0"/>
              <a:buChar char="•"/>
            </a:pPr>
            <a:r>
              <a:rPr lang="en-US" sz="1200" dirty="0">
                <a:solidFill>
                  <a:srgbClr val="7F7F7F"/>
                </a:solidFill>
                <a:ea typeface="ＭＳ Ｐゴシック" charset="-128"/>
              </a:rPr>
              <a:t>Application to Disk Monitoring</a:t>
            </a:r>
          </a:p>
          <a:p>
            <a:pPr marL="228563" indent="-228563" defTabSz="914285" fontAlgn="base">
              <a:spcBef>
                <a:spcPct val="0"/>
              </a:spcBef>
              <a:spcAft>
                <a:spcPct val="0"/>
              </a:spcAft>
              <a:buClr>
                <a:srgbClr val="7F7F7F"/>
              </a:buClr>
              <a:buFont typeface="Arial" charset="0"/>
              <a:buChar char="•"/>
            </a:pPr>
            <a:r>
              <a:rPr lang="en-US" sz="1200" dirty="0">
                <a:solidFill>
                  <a:srgbClr val="7F7F7F"/>
                </a:solidFill>
                <a:ea typeface="ＭＳ Ｐゴシック" charset="-128"/>
              </a:rPr>
              <a:t>Application &amp; Orchestration Administration</a:t>
            </a:r>
          </a:p>
          <a:p>
            <a:pPr marL="228563" indent="-228563" defTabSz="914285" fontAlgn="base">
              <a:spcBef>
                <a:spcPct val="0"/>
              </a:spcBef>
              <a:spcAft>
                <a:spcPct val="0"/>
              </a:spcAft>
              <a:buClr>
                <a:srgbClr val="7F7F7F"/>
              </a:buClr>
              <a:buFont typeface="Arial" charset="0"/>
              <a:buChar char="•"/>
            </a:pPr>
            <a:r>
              <a:rPr lang="en-US" sz="1200" dirty="0">
                <a:solidFill>
                  <a:srgbClr val="7F7F7F"/>
                </a:solidFill>
                <a:ea typeface="ＭＳ Ｐゴシック" charset="-128"/>
              </a:rPr>
              <a:t>Private Cloud SSA</a:t>
            </a:r>
          </a:p>
        </p:txBody>
      </p:sp>
      <p:sp>
        <p:nvSpPr>
          <p:cNvPr id="50" name="Rectangle 49"/>
          <p:cNvSpPr/>
          <p:nvPr/>
        </p:nvSpPr>
        <p:spPr>
          <a:xfrm>
            <a:off x="10736265" y="2362200"/>
            <a:ext cx="920749" cy="11176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7" tIns="45637" rIns="91267" bIns="45637" anchor="b"/>
          <a:lstStyle/>
          <a:p>
            <a:pPr algn="ctr" defTabSz="608342" fontAlgn="base">
              <a:spcBef>
                <a:spcPct val="0"/>
              </a:spcBef>
              <a:spcAft>
                <a:spcPct val="0"/>
              </a:spcAft>
              <a:defRPr/>
            </a:pPr>
            <a:r>
              <a:rPr lang="en-US" sz="1200" dirty="0">
                <a:solidFill>
                  <a:srgbClr val="41555E"/>
                </a:solidFill>
              </a:rPr>
              <a:t>Guest VM</a:t>
            </a:r>
          </a:p>
        </p:txBody>
      </p:sp>
      <p:sp>
        <p:nvSpPr>
          <p:cNvPr id="51" name="Rectangle 50"/>
          <p:cNvSpPr/>
          <p:nvPr/>
        </p:nvSpPr>
        <p:spPr>
          <a:xfrm>
            <a:off x="10818813" y="2514600"/>
            <a:ext cx="762000" cy="457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91267" tIns="45637" rIns="91267" bIns="45637" anchor="ctr"/>
          <a:lstStyle/>
          <a:p>
            <a:pPr algn="ctr" defTabSz="608342" fontAlgn="base">
              <a:spcBef>
                <a:spcPct val="0"/>
              </a:spcBef>
              <a:spcAft>
                <a:spcPct val="0"/>
              </a:spcAft>
              <a:defRPr/>
            </a:pPr>
            <a:r>
              <a:rPr lang="en-US" sz="1100" kern="0" dirty="0">
                <a:solidFill>
                  <a:srgbClr val="41555E"/>
                </a:solidFill>
                <a:ea typeface="MS PGothic" pitchFamily="34" charset="-128"/>
                <a:cs typeface="Arial"/>
              </a:rPr>
              <a:t>EM</a:t>
            </a:r>
          </a:p>
          <a:p>
            <a:pPr algn="ctr" defTabSz="608342" fontAlgn="base">
              <a:spcBef>
                <a:spcPct val="0"/>
              </a:spcBef>
              <a:spcAft>
                <a:spcPct val="0"/>
              </a:spcAft>
              <a:defRPr/>
            </a:pPr>
            <a:r>
              <a:rPr lang="en-US" sz="1100" kern="0" dirty="0">
                <a:solidFill>
                  <a:srgbClr val="41555E"/>
                </a:solidFill>
                <a:ea typeface="MS PGothic" pitchFamily="34" charset="-128"/>
                <a:cs typeface="Arial"/>
              </a:rPr>
              <a:t>Agent</a:t>
            </a:r>
          </a:p>
        </p:txBody>
      </p:sp>
      <p:cxnSp>
        <p:nvCxnSpPr>
          <p:cNvPr id="52" name="Elbow Connector 110"/>
          <p:cNvCxnSpPr>
            <a:endCxn id="51" idx="0"/>
          </p:cNvCxnSpPr>
          <p:nvPr/>
        </p:nvCxnSpPr>
        <p:spPr>
          <a:xfrm flipV="1">
            <a:off x="4646613" y="2514605"/>
            <a:ext cx="6553200" cy="1312863"/>
          </a:xfrm>
          <a:prstGeom prst="bentConnector4">
            <a:avLst>
              <a:gd name="adj1" fmla="val 7579"/>
              <a:gd name="adj2" fmla="val 196354"/>
            </a:avLst>
          </a:prstGeom>
          <a:ln w="19050">
            <a:solidFill>
              <a:srgbClr val="FF66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7389813" y="1600200"/>
            <a:ext cx="3352800" cy="4572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7" tIns="45637" rIns="91267" bIns="45637" anchor="ctr"/>
          <a:lstStyle/>
          <a:p>
            <a:pPr algn="ctr" defTabSz="607862" fontAlgn="base">
              <a:spcBef>
                <a:spcPct val="0"/>
              </a:spcBef>
              <a:spcAft>
                <a:spcPct val="0"/>
              </a:spcAft>
              <a:defRPr/>
            </a:pPr>
            <a:r>
              <a:rPr lang="en-US" sz="1100" dirty="0">
                <a:solidFill>
                  <a:srgbClr val="41555E"/>
                </a:solidFill>
                <a:ea typeface="MS PGothic" charset="0"/>
                <a:cs typeface="MS PGothic" charset="0"/>
              </a:rPr>
              <a:t>EM Agent</a:t>
            </a:r>
          </a:p>
        </p:txBody>
      </p:sp>
      <p:sp>
        <p:nvSpPr>
          <p:cNvPr id="81" name="Rectangle 80"/>
          <p:cNvSpPr/>
          <p:nvPr/>
        </p:nvSpPr>
        <p:spPr>
          <a:xfrm>
            <a:off x="7307265" y="1676400"/>
            <a:ext cx="3352800" cy="457200"/>
          </a:xfrm>
          <a:prstGeom prst="rect">
            <a:avLst/>
          </a:prstGeom>
          <a:ln>
            <a:solidFill>
              <a:srgbClr val="4D686F"/>
            </a:solidFill>
          </a:ln>
          <a:effectLst/>
        </p:spPr>
        <p:style>
          <a:lnRef idx="1">
            <a:schemeClr val="accent6"/>
          </a:lnRef>
          <a:fillRef idx="2">
            <a:schemeClr val="accent6"/>
          </a:fillRef>
          <a:effectRef idx="1">
            <a:schemeClr val="accent6"/>
          </a:effectRef>
          <a:fontRef idx="minor">
            <a:schemeClr val="dk1"/>
          </a:fontRef>
        </p:style>
        <p:txBody>
          <a:bodyPr lIns="91267" tIns="45637" rIns="91267" bIns="45637" anchor="ctr"/>
          <a:lstStyle/>
          <a:p>
            <a:pPr algn="ctr" defTabSz="607862" fontAlgn="base">
              <a:spcBef>
                <a:spcPct val="0"/>
              </a:spcBef>
              <a:spcAft>
                <a:spcPct val="0"/>
              </a:spcAft>
              <a:defRPr/>
            </a:pPr>
            <a:r>
              <a:rPr lang="en-US" sz="1100" dirty="0">
                <a:solidFill>
                  <a:srgbClr val="41555E"/>
                </a:solidFill>
                <a:ea typeface="MS PGothic" charset="0"/>
                <a:cs typeface="MS PGothic" charset="0"/>
              </a:rPr>
              <a:t>EM Agent</a:t>
            </a:r>
          </a:p>
        </p:txBody>
      </p:sp>
      <p:cxnSp>
        <p:nvCxnSpPr>
          <p:cNvPr id="128" name="Elbow Connector 110"/>
          <p:cNvCxnSpPr>
            <a:endCxn id="81" idx="0"/>
          </p:cNvCxnSpPr>
          <p:nvPr/>
        </p:nvCxnSpPr>
        <p:spPr>
          <a:xfrm flipV="1">
            <a:off x="4646613" y="1676406"/>
            <a:ext cx="4337050" cy="2151063"/>
          </a:xfrm>
          <a:prstGeom prst="bentConnector4">
            <a:avLst>
              <a:gd name="adj1" fmla="val 11624"/>
              <a:gd name="adj2" fmla="val 119805"/>
            </a:avLst>
          </a:prstGeom>
          <a:ln w="19050">
            <a:solidFill>
              <a:srgbClr val="FF6600"/>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77868" name="Picture 47" descr="Exalogic_1up_0092.png"/>
          <p:cNvPicPr>
            <a:picLocks noChangeAspect="1"/>
          </p:cNvPicPr>
          <p:nvPr/>
        </p:nvPicPr>
        <p:blipFill>
          <a:blip r:embed="rId6" cstate="print"/>
          <a:srcRect/>
          <a:stretch>
            <a:fillRect/>
          </a:stretch>
        </p:blipFill>
        <p:spPr bwMode="auto">
          <a:xfrm>
            <a:off x="5408613" y="3200401"/>
            <a:ext cx="1371600" cy="2533651"/>
          </a:xfrm>
          <a:prstGeom prst="rect">
            <a:avLst/>
          </a:prstGeom>
          <a:noFill/>
          <a:ln w="9525">
            <a:noFill/>
            <a:miter lim="800000"/>
            <a:headEnd/>
            <a:tailEnd/>
          </a:ln>
        </p:spPr>
      </p:pic>
      <p:sp>
        <p:nvSpPr>
          <p:cNvPr id="86" name="Text Box 32"/>
          <p:cNvSpPr txBox="1">
            <a:spLocks noChangeArrowheads="1"/>
          </p:cNvSpPr>
          <p:nvPr/>
        </p:nvSpPr>
        <p:spPr bwMode="auto">
          <a:xfrm>
            <a:off x="4265614" y="4876627"/>
            <a:ext cx="1822451" cy="141638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lIns="122507" tIns="61251" rIns="122507" bIns="61251" anchor="ctr">
            <a:spAutoFit/>
          </a:bodyPr>
          <a:lstStyle/>
          <a:p>
            <a:pPr marL="157123" indent="-157123" defTabSz="1215721" fontAlgn="base">
              <a:spcBef>
                <a:spcPct val="0"/>
              </a:spcBef>
              <a:spcAft>
                <a:spcPct val="0"/>
              </a:spcAft>
              <a:defRPr/>
            </a:pPr>
            <a:r>
              <a:rPr lang="en-US" sz="1200" b="1" dirty="0" err="1">
                <a:solidFill>
                  <a:srgbClr val="41555E"/>
                </a:solidFill>
                <a:ea typeface="ＭＳ Ｐゴシック" charset="-128"/>
                <a:cs typeface="ＭＳ Ｐゴシック" charset="-128"/>
              </a:rPr>
              <a:t>Exalogic</a:t>
            </a:r>
            <a:r>
              <a:rPr lang="en-US" sz="1200" b="1" dirty="0">
                <a:solidFill>
                  <a:srgbClr val="41555E"/>
                </a:solidFill>
                <a:ea typeface="ＭＳ Ｐゴシック" charset="-128"/>
                <a:cs typeface="ＭＳ Ｐゴシック" charset="-128"/>
              </a:rPr>
              <a:t> Hardware</a:t>
            </a:r>
          </a:p>
          <a:p>
            <a:pPr marL="157123" indent="-157123" defTabSz="1215721" fontAlgn="base">
              <a:spcBef>
                <a:spcPct val="0"/>
              </a:spcBef>
              <a:spcAft>
                <a:spcPct val="0"/>
              </a:spcAft>
              <a:buFont typeface="Arial"/>
              <a:buChar char="•"/>
              <a:defRPr/>
            </a:pPr>
            <a:r>
              <a:rPr lang="en-US" sz="1200" dirty="0">
                <a:solidFill>
                  <a:srgbClr val="41555E"/>
                </a:solidFill>
                <a:ea typeface="ＭＳ Ｐゴシック" charset="-128"/>
                <a:cs typeface="ＭＳ Ｐゴシック" charset="-128"/>
              </a:rPr>
              <a:t>Compute Node, ILOM</a:t>
            </a:r>
          </a:p>
          <a:p>
            <a:pPr marL="157123" indent="-157123" defTabSz="1215721" fontAlgn="base">
              <a:spcBef>
                <a:spcPct val="0"/>
              </a:spcBef>
              <a:spcAft>
                <a:spcPct val="0"/>
              </a:spcAft>
              <a:buFont typeface="Arial"/>
              <a:buChar char="•"/>
              <a:defRPr/>
            </a:pPr>
            <a:r>
              <a:rPr lang="en-US" sz="1200" dirty="0">
                <a:solidFill>
                  <a:srgbClr val="41555E"/>
                </a:solidFill>
                <a:ea typeface="ＭＳ Ｐゴシック" charset="-128"/>
                <a:cs typeface="ＭＳ Ｐゴシック" charset="-128"/>
              </a:rPr>
              <a:t>NM2 GW Switch, ILOM</a:t>
            </a:r>
          </a:p>
          <a:p>
            <a:pPr marL="157123" indent="-157123" defTabSz="1215721" fontAlgn="base">
              <a:spcBef>
                <a:spcPct val="0"/>
              </a:spcBef>
              <a:spcAft>
                <a:spcPct val="0"/>
              </a:spcAft>
              <a:buFont typeface="Arial"/>
              <a:buChar char="•"/>
              <a:defRPr/>
            </a:pPr>
            <a:r>
              <a:rPr lang="en-US" sz="1200" dirty="0">
                <a:solidFill>
                  <a:srgbClr val="41555E"/>
                </a:solidFill>
                <a:ea typeface="ＭＳ Ｐゴシック" charset="-128"/>
                <a:cs typeface="ＭＳ Ｐゴシック" charset="-128"/>
              </a:rPr>
              <a:t>NM2 36P Switch, ILOM</a:t>
            </a:r>
          </a:p>
          <a:p>
            <a:pPr marL="157123" indent="-157123" defTabSz="1215721" fontAlgn="base">
              <a:spcBef>
                <a:spcPct val="0"/>
              </a:spcBef>
              <a:spcAft>
                <a:spcPct val="0"/>
              </a:spcAft>
              <a:buFont typeface="Arial"/>
              <a:buChar char="•"/>
              <a:defRPr/>
            </a:pPr>
            <a:r>
              <a:rPr lang="en-US" sz="1200" dirty="0">
                <a:solidFill>
                  <a:srgbClr val="41555E"/>
                </a:solidFill>
                <a:ea typeface="ＭＳ Ｐゴシック" charset="-128"/>
                <a:cs typeface="ＭＳ Ｐゴシック" charset="-128"/>
              </a:rPr>
              <a:t>ZFSSA, ILOM</a:t>
            </a:r>
          </a:p>
          <a:p>
            <a:pPr marL="157123" indent="-157123" defTabSz="1215721" fontAlgn="base">
              <a:spcBef>
                <a:spcPct val="0"/>
              </a:spcBef>
              <a:spcAft>
                <a:spcPct val="0"/>
              </a:spcAft>
              <a:buFont typeface="Arial"/>
              <a:buChar char="•"/>
              <a:defRPr/>
            </a:pPr>
            <a:r>
              <a:rPr lang="en-US" sz="1200" dirty="0">
                <a:solidFill>
                  <a:srgbClr val="41555E"/>
                </a:solidFill>
                <a:ea typeface="ＭＳ Ｐゴシック" charset="-128"/>
                <a:cs typeface="ＭＳ Ｐゴシック" charset="-128"/>
              </a:rPr>
              <a:t>CISCO Switch</a:t>
            </a:r>
          </a:p>
          <a:p>
            <a:pPr marL="157123" indent="-157123" defTabSz="1215721" fontAlgn="base">
              <a:spcBef>
                <a:spcPct val="0"/>
              </a:spcBef>
              <a:spcAft>
                <a:spcPct val="0"/>
              </a:spcAft>
              <a:buFont typeface="Arial"/>
              <a:buChar char="•"/>
              <a:defRPr/>
            </a:pPr>
            <a:r>
              <a:rPr lang="en-US" sz="1200" dirty="0" err="1">
                <a:solidFill>
                  <a:srgbClr val="41555E"/>
                </a:solidFill>
                <a:ea typeface="ＭＳ Ｐゴシック" charset="-128"/>
                <a:cs typeface="ＭＳ Ｐゴシック" charset="-128"/>
              </a:rPr>
              <a:t>PDUs</a:t>
            </a:r>
            <a:endParaRPr lang="en-US" sz="1200" dirty="0">
              <a:solidFill>
                <a:srgbClr val="41555E"/>
              </a:solidFill>
              <a:ea typeface="ＭＳ Ｐゴシック" charset="-128"/>
              <a:cs typeface="ＭＳ Ｐゴシック" charset="-128"/>
            </a:endParaRPr>
          </a:p>
        </p:txBody>
      </p:sp>
      <p:sp>
        <p:nvSpPr>
          <p:cNvPr id="77870" name="Title 1"/>
          <p:cNvSpPr>
            <a:spLocks noGrp="1"/>
          </p:cNvSpPr>
          <p:nvPr>
            <p:ph type="title"/>
          </p:nvPr>
        </p:nvSpPr>
        <p:spPr>
          <a:xfrm>
            <a:off x="358776" y="228606"/>
            <a:ext cx="10841037" cy="576263"/>
          </a:xfrm>
        </p:spPr>
        <p:txBody>
          <a:bodyPr/>
          <a:lstStyle/>
          <a:p>
            <a:r>
              <a:rPr lang="en-US" b="1" dirty="0" smtClean="0">
                <a:ea typeface="ＭＳ Ｐゴシック" charset="-128"/>
              </a:rPr>
              <a:t>EM Cloud Control For Exalogic</a:t>
            </a:r>
          </a:p>
        </p:txBody>
      </p:sp>
    </p:spTree>
    <p:extLst>
      <p:ext uri="{BB962C8B-B14F-4D97-AF65-F5344CB8AC3E}">
        <p14:creationId xmlns:p14="http://schemas.microsoft.com/office/powerpoint/2010/main" val="313953862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76011" y="6934200"/>
            <a:ext cx="381661" cy="182880"/>
          </a:xfrm>
          <a:prstGeom prst="rect">
            <a:avLst/>
          </a:prstGeom>
        </p:spPr>
        <p:txBody>
          <a:bodyPr/>
          <a:lstStyle/>
          <a:p>
            <a:fld id="{C51EAA63-D034-42AE-91FA-B13B9518C7BE}" type="slidenum">
              <a:rPr lang="en-US" smtClean="0"/>
              <a:t>29</a:t>
            </a:fld>
            <a:endParaRPr lang="en-US" dirty="0"/>
          </a:p>
        </p:txBody>
      </p:sp>
      <p:sp>
        <p:nvSpPr>
          <p:cNvPr id="6" name="Title 4"/>
          <p:cNvSpPr txBox="1">
            <a:spLocks/>
          </p:cNvSpPr>
          <p:nvPr/>
        </p:nvSpPr>
        <p:spPr>
          <a:xfrm>
            <a:off x="291916" y="2318101"/>
            <a:ext cx="10390504" cy="13716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4800" kern="1200">
                <a:solidFill>
                  <a:schemeClr val="tx1"/>
                </a:solidFill>
                <a:latin typeface="+mj-lt"/>
                <a:ea typeface="+mj-ea"/>
                <a:cs typeface="+mj-cs"/>
              </a:defRPr>
            </a:lvl1pPr>
          </a:lstStyle>
          <a:p>
            <a:r>
              <a:rPr lang="en-US" b="1" dirty="0" smtClean="0"/>
              <a:t>DEMO</a:t>
            </a:r>
            <a:endParaRPr lang="en-US" b="1" dirty="0"/>
          </a:p>
        </p:txBody>
      </p:sp>
    </p:spTree>
    <p:extLst>
      <p:ext uri="{BB962C8B-B14F-4D97-AF65-F5344CB8AC3E}">
        <p14:creationId xmlns:p14="http://schemas.microsoft.com/office/powerpoint/2010/main" val="305548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31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76011" y="6934200"/>
            <a:ext cx="381661" cy="182880"/>
          </a:xfrm>
          <a:prstGeom prst="rect">
            <a:avLst/>
          </a:prstGeom>
        </p:spPr>
        <p:txBody>
          <a:bodyPr/>
          <a:lstStyle/>
          <a:p>
            <a:fld id="{C51EAA63-D034-42AE-91FA-B13B9518C7BE}" type="slidenum">
              <a:rPr lang="en-US" smtClean="0"/>
              <a:t>30</a:t>
            </a:fld>
            <a:endParaRPr lang="en-US" dirty="0"/>
          </a:p>
        </p:txBody>
      </p:sp>
      <p:sp>
        <p:nvSpPr>
          <p:cNvPr id="6" name="Title 4"/>
          <p:cNvSpPr txBox="1">
            <a:spLocks/>
          </p:cNvSpPr>
          <p:nvPr/>
        </p:nvSpPr>
        <p:spPr>
          <a:xfrm>
            <a:off x="291916" y="2318101"/>
            <a:ext cx="10390504" cy="13716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4800" kern="1200">
                <a:solidFill>
                  <a:schemeClr val="tx1"/>
                </a:solidFill>
                <a:latin typeface="+mj-lt"/>
                <a:ea typeface="+mj-ea"/>
                <a:cs typeface="+mj-cs"/>
              </a:defRPr>
            </a:lvl1pPr>
          </a:lstStyle>
          <a:p>
            <a:r>
              <a:rPr lang="en-US" b="1" dirty="0"/>
              <a:t>Product Roadmap – 12c and Beyond</a:t>
            </a:r>
          </a:p>
        </p:txBody>
      </p:sp>
      <p:sp>
        <p:nvSpPr>
          <p:cNvPr id="2" name="TextBox 1"/>
          <p:cNvSpPr txBox="1"/>
          <p:nvPr/>
        </p:nvSpPr>
        <p:spPr>
          <a:xfrm>
            <a:off x="1213591" y="3922889"/>
            <a:ext cx="914400" cy="914400"/>
          </a:xfrm>
          <a:prstGeom prst="rect">
            <a:avLst/>
          </a:prstGeom>
          <a:noFill/>
        </p:spPr>
        <p:txBody>
          <a:bodyPr wrap="none" lIns="0" tIns="0" rIns="0" bIns="0" rtlCol="0">
            <a:noAutofit/>
          </a:bodyPr>
          <a:lstStyle/>
          <a:p>
            <a:pPr>
              <a:lnSpc>
                <a:spcPct val="90000"/>
              </a:lnSpc>
            </a:pPr>
            <a:endParaRPr lang="en-US" dirty="0" smtClean="0"/>
          </a:p>
        </p:txBody>
      </p:sp>
    </p:spTree>
    <p:extLst>
      <p:ext uri="{BB962C8B-B14F-4D97-AF65-F5344CB8AC3E}">
        <p14:creationId xmlns:p14="http://schemas.microsoft.com/office/powerpoint/2010/main" val="305548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336328"/>
            <a:ext cx="11125200" cy="889000"/>
          </a:xfrm>
          <a:prstGeom prst="rect">
            <a:avLst/>
          </a:prstGeom>
        </p:spPr>
        <p:txBody>
          <a:bodyPr/>
          <a:lstStyle/>
          <a:p>
            <a:r>
              <a:rPr lang="en-US" b="1" dirty="0" err="1" smtClean="0"/>
              <a:t>Exalogic</a:t>
            </a:r>
            <a:r>
              <a:rPr lang="en-US" b="1" dirty="0" smtClean="0"/>
              <a:t> Investment Areas </a:t>
            </a:r>
            <a:endParaRPr lang="en-US" b="1" dirty="0"/>
          </a:p>
        </p:txBody>
      </p:sp>
      <p:sp>
        <p:nvSpPr>
          <p:cNvPr id="3" name="Content Placeholder 2"/>
          <p:cNvSpPr>
            <a:spLocks noGrp="1"/>
          </p:cNvSpPr>
          <p:nvPr>
            <p:ph idx="1"/>
          </p:nvPr>
        </p:nvSpPr>
        <p:spPr/>
        <p:txBody>
          <a:bodyPr/>
          <a:lstStyle/>
          <a:p>
            <a:pPr marL="457200" indent="-457200">
              <a:buFont typeface="+mj-lt"/>
              <a:buAutoNum type="arabicPeriod"/>
            </a:pPr>
            <a:r>
              <a:rPr lang="en-US" sz="2400" b="1" dirty="0" smtClean="0"/>
              <a:t>Cloud </a:t>
            </a:r>
            <a:r>
              <a:rPr lang="en-US" sz="2400" b="1" dirty="0"/>
              <a:t>S</a:t>
            </a:r>
            <a:r>
              <a:rPr lang="en-US" sz="2400" b="1" dirty="0" smtClean="0"/>
              <a:t>ervices </a:t>
            </a:r>
            <a:r>
              <a:rPr lang="en-US" sz="2400" dirty="0" smtClean="0"/>
              <a:t>– expansion of portfolio and synergy with Public </a:t>
            </a:r>
            <a:r>
              <a:rPr lang="en-US" sz="2400" dirty="0"/>
              <a:t>Cloud </a:t>
            </a:r>
            <a:r>
              <a:rPr lang="en-US" sz="2400" dirty="0" smtClean="0"/>
              <a:t>experience</a:t>
            </a:r>
            <a:endParaRPr lang="en-US" sz="2400" dirty="0"/>
          </a:p>
          <a:p>
            <a:pPr marL="457200" indent="-457200">
              <a:buFont typeface="+mj-lt"/>
              <a:buAutoNum type="arabicPeriod"/>
            </a:pPr>
            <a:r>
              <a:rPr lang="en-US" sz="2400" b="1" dirty="0"/>
              <a:t>Performance</a:t>
            </a:r>
            <a:r>
              <a:rPr lang="en-US" sz="2400" dirty="0"/>
              <a:t> – always the ultimate performance platform for your apps and MW</a:t>
            </a:r>
          </a:p>
          <a:p>
            <a:pPr marL="457200" indent="-457200">
              <a:buFont typeface="+mj-lt"/>
              <a:buAutoNum type="arabicPeriod"/>
            </a:pPr>
            <a:r>
              <a:rPr lang="en-US" sz="2400" b="1" dirty="0"/>
              <a:t>Security</a:t>
            </a:r>
            <a:r>
              <a:rPr lang="en-US" sz="2400" dirty="0"/>
              <a:t> – integrated </a:t>
            </a:r>
            <a:r>
              <a:rPr lang="en-US" sz="2400" dirty="0" smtClean="0"/>
              <a:t>firewalls, tenant isolation, consolidation</a:t>
            </a:r>
            <a:endParaRPr lang="en-US" sz="2400" dirty="0"/>
          </a:p>
          <a:p>
            <a:pPr marL="457200" indent="-457200">
              <a:buFont typeface="+mj-lt"/>
              <a:buAutoNum type="arabicPeriod"/>
            </a:pPr>
            <a:r>
              <a:rPr lang="en-US" sz="2400" b="1" dirty="0" smtClean="0"/>
              <a:t>Standards</a:t>
            </a:r>
            <a:r>
              <a:rPr lang="en-US" sz="2400" dirty="0" smtClean="0"/>
              <a:t> - flexible guest OS </a:t>
            </a:r>
            <a:r>
              <a:rPr lang="en-US" sz="2400" dirty="0"/>
              <a:t>support – balance performance and consolidation</a:t>
            </a:r>
          </a:p>
          <a:p>
            <a:pPr marL="457200" indent="-457200">
              <a:buFont typeface="+mj-lt"/>
              <a:buAutoNum type="arabicPeriod"/>
            </a:pPr>
            <a:r>
              <a:rPr lang="en-US" sz="2400" b="1" dirty="0" smtClean="0"/>
              <a:t>Integration</a:t>
            </a:r>
            <a:r>
              <a:rPr lang="en-US" sz="2400" dirty="0" smtClean="0"/>
              <a:t> – advanced solutions with other engineered systems platforms</a:t>
            </a:r>
            <a:endParaRPr lang="en-US" sz="2400" dirty="0"/>
          </a:p>
          <a:p>
            <a:pPr marL="457200" indent="-457200">
              <a:buFont typeface="+mj-lt"/>
              <a:buAutoNum type="arabicPeriod"/>
            </a:pPr>
            <a:r>
              <a:rPr lang="en-US" sz="2400" b="1" dirty="0" smtClean="0"/>
              <a:t>Operations</a:t>
            </a:r>
            <a:r>
              <a:rPr lang="en-US" sz="2400" dirty="0" smtClean="0"/>
              <a:t> – lower TCO, seamless </a:t>
            </a:r>
            <a:r>
              <a:rPr lang="en-US" sz="2400" dirty="0"/>
              <a:t>continuous patching</a:t>
            </a:r>
          </a:p>
          <a:p>
            <a:pPr marL="457200" indent="-457200">
              <a:buFont typeface="+mj-lt"/>
              <a:buAutoNum type="arabicPeriod"/>
            </a:pPr>
            <a:r>
              <a:rPr lang="en-US" sz="2400" b="1" dirty="0" smtClean="0"/>
              <a:t>Availability</a:t>
            </a:r>
            <a:r>
              <a:rPr lang="en-US" sz="2400" dirty="0" smtClean="0"/>
              <a:t> – HA and </a:t>
            </a:r>
            <a:r>
              <a:rPr lang="en-US" sz="2400" dirty="0"/>
              <a:t>Disaster Recovery </a:t>
            </a:r>
            <a:r>
              <a:rPr lang="en-US" sz="2400" dirty="0" smtClean="0"/>
              <a:t>architectures, management and runtime</a:t>
            </a:r>
            <a:endParaRPr lang="en-US" sz="2400" dirty="0"/>
          </a:p>
          <a:p>
            <a:pPr marL="457200" indent="-457200">
              <a:buFont typeface="+mj-lt"/>
              <a:buAutoNum type="arabicPeriod"/>
            </a:pPr>
            <a:r>
              <a:rPr lang="en-US" sz="2400" b="1" dirty="0" smtClean="0"/>
              <a:t>Hardware Technologies </a:t>
            </a:r>
            <a:r>
              <a:rPr lang="en-US" sz="2400" dirty="0" smtClean="0"/>
              <a:t>- Next gen </a:t>
            </a:r>
            <a:r>
              <a:rPr lang="en-US" sz="2400" dirty="0"/>
              <a:t>networking fabrics and hardware architectures</a:t>
            </a:r>
          </a:p>
          <a:p>
            <a:pPr lvl="1"/>
            <a:endParaRPr lang="en-US" sz="2000" dirty="0"/>
          </a:p>
        </p:txBody>
      </p:sp>
      <p:sp>
        <p:nvSpPr>
          <p:cNvPr id="4" name="Text Placeholder 3"/>
          <p:cNvSpPr>
            <a:spLocks noGrp="1"/>
          </p:cNvSpPr>
          <p:nvPr>
            <p:ph type="body" sz="quarter" idx="13"/>
          </p:nvPr>
        </p:nvSpPr>
        <p:spPr>
          <a:xfrm>
            <a:off x="531813" y="1303669"/>
            <a:ext cx="11125199" cy="343299"/>
          </a:xfrm>
          <a:prstGeom prst="rect">
            <a:avLst/>
          </a:prstGeom>
        </p:spPr>
        <p:txBody>
          <a:bodyPr/>
          <a:lstStyle/>
          <a:p>
            <a:r>
              <a:rPr lang="en-US" dirty="0" smtClean="0"/>
              <a:t>8 Key Themes for strategic Exalogic Innovation</a:t>
            </a:r>
            <a:endParaRPr lang="en-US" dirty="0"/>
          </a:p>
        </p:txBody>
      </p:sp>
    </p:spTree>
    <p:extLst>
      <p:ext uri="{BB962C8B-B14F-4D97-AF65-F5344CB8AC3E}">
        <p14:creationId xmlns:p14="http://schemas.microsoft.com/office/powerpoint/2010/main" val="80117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a:xfrm>
            <a:off x="956757" y="188683"/>
            <a:ext cx="10969943" cy="765175"/>
          </a:xfrm>
        </p:spPr>
        <p:txBody>
          <a:bodyPr/>
          <a:lstStyle/>
          <a:p>
            <a:r>
              <a:rPr lang="en-US" sz="3200" b="1" dirty="0" smtClean="0">
                <a:latin typeface="Arial" charset="0"/>
              </a:rPr>
              <a:t>Push Button Apps Deployment </a:t>
            </a:r>
            <a:r>
              <a:rPr lang="en-US" sz="3200" b="1" dirty="0">
                <a:latin typeface="Arial" charset="0"/>
              </a:rPr>
              <a:t>with </a:t>
            </a:r>
            <a:r>
              <a:rPr lang="en-US" sz="3200" b="1" dirty="0" smtClean="0">
                <a:latin typeface="Arial" charset="0"/>
              </a:rPr>
              <a:t>Excelerators</a:t>
            </a:r>
            <a:r>
              <a:rPr lang="en-US" sz="3200" b="1" dirty="0">
                <a:latin typeface="Arial" charset="0"/>
              </a:rPr>
              <a:t/>
            </a:r>
            <a:br>
              <a:rPr lang="en-US" sz="3200" b="1" dirty="0">
                <a:latin typeface="Arial" charset="0"/>
              </a:rPr>
            </a:br>
            <a:r>
              <a:rPr lang="en-US" sz="2000" dirty="0" smtClean="0">
                <a:solidFill>
                  <a:schemeClr val="accent1"/>
                </a:solidFill>
                <a:latin typeface="Arial" charset="0"/>
              </a:rPr>
              <a:t>Save Time, Eliminate Mistakes, Follow Best Practices</a:t>
            </a:r>
            <a:endParaRPr lang="en-US" sz="2700" b="1" dirty="0">
              <a:solidFill>
                <a:schemeClr val="accent1"/>
              </a:solidFill>
              <a:latin typeface="Arial" charset="0"/>
            </a:endParaRPr>
          </a:p>
        </p:txBody>
      </p:sp>
      <p:sp>
        <p:nvSpPr>
          <p:cNvPr id="57" name="TextBox 56"/>
          <p:cNvSpPr txBox="1"/>
          <p:nvPr/>
        </p:nvSpPr>
        <p:spPr>
          <a:xfrm>
            <a:off x="7923212" y="4419600"/>
            <a:ext cx="1743897" cy="307754"/>
          </a:xfrm>
          <a:prstGeom prst="rect">
            <a:avLst/>
          </a:prstGeom>
          <a:noFill/>
        </p:spPr>
        <p:txBody>
          <a:bodyPr wrap="none" lIns="121899" tIns="60949" rIns="121899" bIns="60949" rtlCol="0">
            <a:spAutoFit/>
          </a:bodyPr>
          <a:lstStyle/>
          <a:p>
            <a:pPr fontAlgn="base">
              <a:spcBef>
                <a:spcPct val="0"/>
              </a:spcBef>
              <a:spcAft>
                <a:spcPct val="0"/>
              </a:spcAft>
            </a:pPr>
            <a:r>
              <a:rPr lang="en-US" sz="1200" b="1" dirty="0" smtClean="0">
                <a:solidFill>
                  <a:srgbClr val="424545"/>
                </a:solidFill>
                <a:latin typeface="Arial" charset="0"/>
                <a:cs typeface="Arial" charset="0"/>
              </a:rPr>
              <a:t>Test-Dev  App Cloud</a:t>
            </a:r>
          </a:p>
        </p:txBody>
      </p:sp>
      <p:grpSp>
        <p:nvGrpSpPr>
          <p:cNvPr id="3" name="Group 71"/>
          <p:cNvGrpSpPr/>
          <p:nvPr/>
        </p:nvGrpSpPr>
        <p:grpSpPr>
          <a:xfrm>
            <a:off x="261124" y="2732968"/>
            <a:ext cx="11749366" cy="3531714"/>
            <a:chOff x="439459" y="845441"/>
            <a:chExt cx="11749366" cy="3531714"/>
          </a:xfrm>
        </p:grpSpPr>
        <p:sp>
          <p:nvSpPr>
            <p:cNvPr id="98" name="Right Arrow 97"/>
            <p:cNvSpPr/>
            <p:nvPr/>
          </p:nvSpPr>
          <p:spPr>
            <a:xfrm>
              <a:off x="6055513" y="3230447"/>
              <a:ext cx="1244817" cy="492868"/>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fontAlgn="base">
                <a:spcBef>
                  <a:spcPct val="0"/>
                </a:spcBef>
                <a:spcAft>
                  <a:spcPct val="0"/>
                </a:spcAft>
              </a:pPr>
              <a:endParaRPr lang="en-US" dirty="0">
                <a:solidFill>
                  <a:prstClr val="white"/>
                </a:solidFill>
              </a:endParaRPr>
            </a:p>
          </p:txBody>
        </p:sp>
        <p:sp>
          <p:nvSpPr>
            <p:cNvPr id="96" name="Cloud Callout 95"/>
            <p:cNvSpPr/>
            <p:nvPr/>
          </p:nvSpPr>
          <p:spPr>
            <a:xfrm>
              <a:off x="7847012" y="3657601"/>
              <a:ext cx="1524000" cy="685800"/>
            </a:xfrm>
            <a:prstGeom prst="cloudCallou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fontAlgn="base">
                <a:spcBef>
                  <a:spcPct val="0"/>
                </a:spcBef>
                <a:spcAft>
                  <a:spcPct val="0"/>
                </a:spcAft>
              </a:pPr>
              <a:endParaRPr lang="en-US">
                <a:solidFill>
                  <a:prstClr val="white"/>
                </a:solidFill>
              </a:endParaRPr>
            </a:p>
          </p:txBody>
        </p:sp>
        <p:sp>
          <p:nvSpPr>
            <p:cNvPr id="56" name="TextBox 55"/>
            <p:cNvSpPr txBox="1"/>
            <p:nvPr/>
          </p:nvSpPr>
          <p:spPr>
            <a:xfrm>
              <a:off x="7542212" y="3360760"/>
              <a:ext cx="3097024" cy="307754"/>
            </a:xfrm>
            <a:prstGeom prst="rect">
              <a:avLst/>
            </a:prstGeom>
            <a:noFill/>
          </p:spPr>
          <p:txBody>
            <a:bodyPr wrap="none" lIns="121899" tIns="60949" rIns="121899" bIns="60949" rtlCol="0">
              <a:spAutoFit/>
            </a:bodyPr>
            <a:lstStyle/>
            <a:p>
              <a:pPr fontAlgn="base">
                <a:spcBef>
                  <a:spcPct val="0"/>
                </a:spcBef>
                <a:spcAft>
                  <a:spcPct val="0"/>
                </a:spcAft>
              </a:pPr>
              <a:r>
                <a:rPr lang="en-US" sz="1200" b="1" dirty="0" smtClean="0">
                  <a:solidFill>
                    <a:srgbClr val="424545"/>
                  </a:solidFill>
                  <a:latin typeface="Arial" charset="0"/>
                  <a:cs typeface="Arial" charset="0"/>
                </a:rPr>
                <a:t>Production Ready Oracle App per MAA</a:t>
              </a:r>
            </a:p>
          </p:txBody>
        </p:sp>
        <p:pic>
          <p:nvPicPr>
            <p:cNvPr id="22" name="Picture 4"/>
            <p:cNvPicPr>
              <a:picLocks noChangeAspect="1" noChangeArrowheads="1"/>
            </p:cNvPicPr>
            <p:nvPr/>
          </p:nvPicPr>
          <p:blipFill>
            <a:blip r:embed="rId3" cstate="print"/>
            <a:srcRect l="35855" r="21379"/>
            <a:stretch>
              <a:fillRect/>
            </a:stretch>
          </p:blipFill>
          <p:spPr bwMode="auto">
            <a:xfrm>
              <a:off x="11199812" y="1371601"/>
              <a:ext cx="585726" cy="1295400"/>
            </a:xfrm>
            <a:prstGeom prst="rect">
              <a:avLst/>
            </a:prstGeom>
            <a:noFill/>
            <a:ln w="9525">
              <a:noFill/>
              <a:miter lim="800000"/>
              <a:headEnd/>
              <a:tailEnd/>
            </a:ln>
          </p:spPr>
        </p:pic>
        <p:pic>
          <p:nvPicPr>
            <p:cNvPr id="24" name="Picture 4"/>
            <p:cNvPicPr>
              <a:picLocks noChangeAspect="1" noChangeArrowheads="1"/>
            </p:cNvPicPr>
            <p:nvPr/>
          </p:nvPicPr>
          <p:blipFill>
            <a:blip r:embed="rId3" cstate="print"/>
            <a:srcRect l="35855" r="21379"/>
            <a:stretch>
              <a:fillRect/>
            </a:stretch>
          </p:blipFill>
          <p:spPr bwMode="auto">
            <a:xfrm>
              <a:off x="11199812" y="2895600"/>
              <a:ext cx="567632" cy="1202677"/>
            </a:xfrm>
            <a:prstGeom prst="rect">
              <a:avLst/>
            </a:prstGeom>
            <a:noFill/>
            <a:ln w="9525">
              <a:noFill/>
              <a:miter lim="800000"/>
              <a:headEnd/>
              <a:tailEnd/>
            </a:ln>
          </p:spPr>
        </p:pic>
        <p:pic>
          <p:nvPicPr>
            <p:cNvPr id="25" name="Picture 24" descr="7h_ME_teardown_inspect_etc.gif"/>
            <p:cNvPicPr>
              <a:picLocks noChangeAspect="1"/>
            </p:cNvPicPr>
            <p:nvPr/>
          </p:nvPicPr>
          <p:blipFill>
            <a:blip r:embed="rId4" cstate="print"/>
            <a:stretch>
              <a:fillRect/>
            </a:stretch>
          </p:blipFill>
          <p:spPr>
            <a:xfrm>
              <a:off x="2456148" y="2458864"/>
              <a:ext cx="997596" cy="703489"/>
            </a:xfrm>
            <a:prstGeom prst="rect">
              <a:avLst/>
            </a:prstGeom>
          </p:spPr>
        </p:pic>
        <p:sp>
          <p:nvSpPr>
            <p:cNvPr id="27" name="TextBox 26"/>
            <p:cNvSpPr txBox="1"/>
            <p:nvPr/>
          </p:nvSpPr>
          <p:spPr>
            <a:xfrm>
              <a:off x="608012" y="2438400"/>
              <a:ext cx="1543050" cy="630920"/>
            </a:xfrm>
            <a:prstGeom prst="rect">
              <a:avLst/>
            </a:prstGeom>
            <a:noFill/>
          </p:spPr>
          <p:txBody>
            <a:bodyPr wrap="square" lIns="121899" tIns="60949" rIns="121899" bIns="60949" rtlCol="0">
              <a:spAutoFit/>
            </a:bodyPr>
            <a:lstStyle/>
            <a:p>
              <a:pPr fontAlgn="base">
                <a:spcBef>
                  <a:spcPct val="0"/>
                </a:spcBef>
                <a:spcAft>
                  <a:spcPct val="0"/>
                </a:spcAft>
              </a:pPr>
              <a:r>
                <a:rPr lang="fr-FR" sz="1100" b="1" dirty="0" smtClean="0">
                  <a:solidFill>
                    <a:srgbClr val="5F5F5F"/>
                  </a:solidFill>
                  <a:latin typeface="Arial" charset="0"/>
                  <a:cs typeface="Arial" charset="0"/>
                </a:rPr>
                <a:t>Infrastructure</a:t>
              </a:r>
            </a:p>
            <a:p>
              <a:pPr fontAlgn="base">
                <a:spcBef>
                  <a:spcPct val="0"/>
                </a:spcBef>
                <a:spcAft>
                  <a:spcPct val="0"/>
                </a:spcAft>
              </a:pPr>
              <a:r>
                <a:rPr lang="fr-FR" sz="1100" b="1" dirty="0" smtClean="0">
                  <a:solidFill>
                    <a:srgbClr val="5F5F5F"/>
                  </a:solidFill>
                  <a:latin typeface="Arial" charset="0"/>
                  <a:cs typeface="Arial" charset="0"/>
                </a:rPr>
                <a:t>Install &amp; Config Directives</a:t>
              </a:r>
            </a:p>
          </p:txBody>
        </p:sp>
        <p:sp>
          <p:nvSpPr>
            <p:cNvPr id="28" name="Flowchart: Multidocument 27"/>
            <p:cNvSpPr/>
            <p:nvPr/>
          </p:nvSpPr>
          <p:spPr bwMode="auto">
            <a:xfrm>
              <a:off x="675569" y="2375118"/>
              <a:ext cx="1295400" cy="685800"/>
            </a:xfrm>
            <a:prstGeom prst="flowChartMultidocument">
              <a:avLst/>
            </a:prstGeom>
            <a:noFill/>
            <a:ln w="9525" cap="flat" cmpd="sng" algn="ctr">
              <a:solidFill>
                <a:schemeClr val="accent3">
                  <a:lumMod val="75000"/>
                </a:schemeClr>
              </a:solidFill>
              <a:prstDash val="solid"/>
              <a:round/>
              <a:headEnd type="none" w="med" len="med"/>
              <a:tailEnd type="none" w="med" len="med"/>
            </a:ln>
            <a:effectLst/>
          </p:spPr>
          <p:txBody>
            <a:bodyPr vert="horz" wrap="square" lIns="122745" tIns="61373" rIns="122745" bIns="61373" numCol="1" rtlCol="0" anchor="t" anchorCtr="0" compatLnSpc="1">
              <a:prstTxWarp prst="textNoShape">
                <a:avLst/>
              </a:prstTxWarp>
              <a:noAutofit/>
            </a:bodyPr>
            <a:lstStyle/>
            <a:p>
              <a:pPr marL="158682" indent="-158682" defTabSz="1218672" fontAlgn="base">
                <a:spcBef>
                  <a:spcPct val="0"/>
                </a:spcBef>
                <a:spcAft>
                  <a:spcPct val="0"/>
                </a:spcAft>
              </a:pPr>
              <a:endParaRPr lang="en-US" sz="100" b="1" dirty="0">
                <a:solidFill>
                  <a:srgbClr val="5F5F5F"/>
                </a:solidFill>
                <a:latin typeface="Arial" pitchFamily="-106" charset="0"/>
                <a:cs typeface="Arial" charset="0"/>
              </a:endParaRPr>
            </a:p>
          </p:txBody>
        </p:sp>
        <p:cxnSp>
          <p:nvCxnSpPr>
            <p:cNvPr id="34" name="Straight Connector 33"/>
            <p:cNvCxnSpPr>
              <a:cxnSpLocks noChangeShapeType="1"/>
            </p:cNvCxnSpPr>
            <p:nvPr/>
          </p:nvCxnSpPr>
          <p:spPr bwMode="auto">
            <a:xfrm flipV="1">
              <a:off x="439459" y="1311809"/>
              <a:ext cx="11749366" cy="19777"/>
            </a:xfrm>
            <a:prstGeom prst="line">
              <a:avLst/>
            </a:prstGeom>
            <a:noFill/>
            <a:ln w="101600">
              <a:solidFill>
                <a:schemeClr val="tx1"/>
              </a:solidFill>
              <a:round/>
              <a:headEnd type="none" w="med" len="sm"/>
              <a:tailEnd type="triangle" w="med" len="sm"/>
            </a:ln>
          </p:spPr>
        </p:cxnSp>
        <p:sp>
          <p:nvSpPr>
            <p:cNvPr id="36" name="TextBox 6"/>
            <p:cNvSpPr txBox="1">
              <a:spLocks noChangeArrowheads="1"/>
            </p:cNvSpPr>
            <p:nvPr/>
          </p:nvSpPr>
          <p:spPr bwMode="auto">
            <a:xfrm>
              <a:off x="903040" y="1036928"/>
              <a:ext cx="2295771" cy="533400"/>
            </a:xfrm>
            <a:prstGeom prst="rect">
              <a:avLst/>
            </a:prstGeom>
            <a:solidFill>
              <a:schemeClr val="accent1"/>
            </a:solidFill>
            <a:ln>
              <a:noFill/>
              <a:headEnd/>
              <a:tailEnd/>
            </a:ln>
            <a:effectLst>
              <a:outerShdw blurRad="46355" dist="50800" dir="3780000" rotWithShape="0">
                <a:srgbClr val="000000">
                  <a:alpha val="29000"/>
                </a:srgbClr>
              </a:outerShdw>
            </a:effectLst>
          </p:spPr>
          <p:style>
            <a:lnRef idx="1">
              <a:schemeClr val="accent1"/>
            </a:lnRef>
            <a:fillRef idx="3">
              <a:schemeClr val="accent1"/>
            </a:fillRef>
            <a:effectRef idx="2">
              <a:schemeClr val="accent1"/>
            </a:effectRef>
            <a:fontRef idx="minor">
              <a:schemeClr val="lt1"/>
            </a:fontRef>
          </p:style>
          <p:txBody>
            <a:bodyPr wrap="none" lIns="121867" tIns="60933" rIns="121867" bIns="60933" anchor="ctr" anchorCtr="1"/>
            <a:lstStyle/>
            <a:p>
              <a:pPr algn="ctr" fontAlgn="base">
                <a:spcBef>
                  <a:spcPct val="0"/>
                </a:spcBef>
                <a:spcAft>
                  <a:spcPct val="0"/>
                </a:spcAft>
                <a:defRPr/>
              </a:pPr>
              <a:r>
                <a:rPr lang="en-US" b="1" dirty="0" smtClean="0">
                  <a:solidFill>
                    <a:srgbClr val="FFFFFF"/>
                  </a:solidFill>
                </a:rPr>
                <a:t>App Topology Design</a:t>
              </a:r>
              <a:endParaRPr lang="en-US" b="1" dirty="0">
                <a:solidFill>
                  <a:srgbClr val="FFFFFF"/>
                </a:solidFill>
              </a:endParaRPr>
            </a:p>
          </p:txBody>
        </p:sp>
        <p:sp>
          <p:nvSpPr>
            <p:cNvPr id="37" name="TextBox 6"/>
            <p:cNvSpPr txBox="1">
              <a:spLocks noChangeArrowheads="1"/>
            </p:cNvSpPr>
            <p:nvPr/>
          </p:nvSpPr>
          <p:spPr bwMode="auto">
            <a:xfrm>
              <a:off x="3624010" y="1057825"/>
              <a:ext cx="1900544" cy="533400"/>
            </a:xfrm>
            <a:prstGeom prst="rect">
              <a:avLst/>
            </a:prstGeom>
            <a:solidFill>
              <a:schemeClr val="accent1"/>
            </a:solidFill>
            <a:ln>
              <a:noFill/>
              <a:headEnd/>
              <a:tailEnd/>
            </a:ln>
            <a:effectLst>
              <a:outerShdw blurRad="46355" dist="50800" dir="3780000" rotWithShape="0">
                <a:srgbClr val="000000">
                  <a:alpha val="29000"/>
                </a:srgbClr>
              </a:outerShdw>
            </a:effectLst>
          </p:spPr>
          <p:style>
            <a:lnRef idx="1">
              <a:schemeClr val="accent1"/>
            </a:lnRef>
            <a:fillRef idx="3">
              <a:schemeClr val="accent1"/>
            </a:fillRef>
            <a:effectRef idx="2">
              <a:schemeClr val="accent1"/>
            </a:effectRef>
            <a:fontRef idx="minor">
              <a:schemeClr val="lt1"/>
            </a:fontRef>
          </p:style>
          <p:txBody>
            <a:bodyPr wrap="none" lIns="121867" tIns="60933" rIns="121867" bIns="60933" anchor="ctr" anchorCtr="1"/>
            <a:lstStyle/>
            <a:p>
              <a:pPr algn="ctr" fontAlgn="base">
                <a:spcBef>
                  <a:spcPct val="0"/>
                </a:spcBef>
                <a:spcAft>
                  <a:spcPct val="0"/>
                </a:spcAft>
                <a:defRPr/>
              </a:pPr>
              <a:r>
                <a:rPr lang="en-US" b="1" dirty="0" smtClean="0">
                  <a:solidFill>
                    <a:srgbClr val="FFFFFF"/>
                  </a:solidFill>
                </a:rPr>
                <a:t>Provision VMs</a:t>
              </a:r>
              <a:endParaRPr lang="en-US" b="1" dirty="0">
                <a:solidFill>
                  <a:srgbClr val="FFFFFF"/>
                </a:solidFill>
              </a:endParaRPr>
            </a:p>
          </p:txBody>
        </p:sp>
        <p:sp>
          <p:nvSpPr>
            <p:cNvPr id="38" name="TextBox 6"/>
            <p:cNvSpPr txBox="1">
              <a:spLocks noChangeArrowheads="1"/>
            </p:cNvSpPr>
            <p:nvPr/>
          </p:nvSpPr>
          <p:spPr bwMode="auto">
            <a:xfrm>
              <a:off x="7514532" y="1089137"/>
              <a:ext cx="1900537" cy="533400"/>
            </a:xfrm>
            <a:prstGeom prst="rect">
              <a:avLst/>
            </a:prstGeom>
            <a:solidFill>
              <a:schemeClr val="accent1"/>
            </a:solidFill>
            <a:ln>
              <a:noFill/>
              <a:headEnd/>
              <a:tailEnd/>
            </a:ln>
            <a:effectLst>
              <a:outerShdw blurRad="46355" dist="50800" dir="3780000" rotWithShape="0">
                <a:srgbClr val="000000">
                  <a:alpha val="29000"/>
                </a:srgbClr>
              </a:outerShdw>
            </a:effectLst>
          </p:spPr>
          <p:style>
            <a:lnRef idx="1">
              <a:schemeClr val="accent1"/>
            </a:lnRef>
            <a:fillRef idx="3">
              <a:schemeClr val="accent1"/>
            </a:fillRef>
            <a:effectRef idx="2">
              <a:schemeClr val="accent1"/>
            </a:effectRef>
            <a:fontRef idx="minor">
              <a:schemeClr val="lt1"/>
            </a:fontRef>
          </p:style>
          <p:txBody>
            <a:bodyPr wrap="none" lIns="121867" tIns="60933" rIns="121867" bIns="60933" anchor="ctr" anchorCtr="1"/>
            <a:lstStyle/>
            <a:p>
              <a:pPr algn="ctr" fontAlgn="base">
                <a:spcBef>
                  <a:spcPct val="0"/>
                </a:spcBef>
                <a:spcAft>
                  <a:spcPct val="0"/>
                </a:spcAft>
                <a:defRPr/>
              </a:pPr>
              <a:r>
                <a:rPr lang="en-US" b="1" dirty="0" smtClean="0">
                  <a:solidFill>
                    <a:srgbClr val="FFFFFF"/>
                  </a:solidFill>
                </a:rPr>
                <a:t>Configure App </a:t>
              </a:r>
              <a:endParaRPr lang="en-US" b="1" dirty="0">
                <a:solidFill>
                  <a:srgbClr val="FFFFFF"/>
                </a:solidFill>
              </a:endParaRPr>
            </a:p>
          </p:txBody>
        </p:sp>
        <p:sp>
          <p:nvSpPr>
            <p:cNvPr id="41" name="TextBox 40"/>
            <p:cNvSpPr txBox="1"/>
            <p:nvPr/>
          </p:nvSpPr>
          <p:spPr>
            <a:xfrm>
              <a:off x="3686680" y="3843331"/>
              <a:ext cx="492741" cy="230805"/>
            </a:xfrm>
            <a:prstGeom prst="rect">
              <a:avLst/>
            </a:prstGeom>
            <a:solidFill>
              <a:schemeClr val="bg2">
                <a:lumMod val="75000"/>
              </a:schemeClr>
            </a:solidFill>
          </p:spPr>
          <p:txBody>
            <a:bodyPr wrap="square" lIns="45689" tIns="22843" rIns="45689" bIns="22843" rtlCol="0">
              <a:spAutoFit/>
            </a:bodyPr>
            <a:lstStyle/>
            <a:p>
              <a:pPr algn="ctr" fontAlgn="base">
                <a:spcBef>
                  <a:spcPct val="0"/>
                </a:spcBef>
                <a:spcAft>
                  <a:spcPct val="0"/>
                </a:spcAft>
              </a:pPr>
              <a:r>
                <a:rPr lang="en-US" sz="1200" b="1" dirty="0" smtClean="0">
                  <a:solidFill>
                    <a:prstClr val="white"/>
                  </a:solidFill>
                  <a:latin typeface="Arial" charset="0"/>
                  <a:cs typeface="Arial" charset="0"/>
                </a:rPr>
                <a:t>VMs</a:t>
              </a:r>
              <a:endParaRPr lang="en-US" sz="1200" dirty="0" smtClean="0">
                <a:solidFill>
                  <a:prstClr val="white"/>
                </a:solidFill>
                <a:latin typeface="Arial" charset="0"/>
                <a:cs typeface="Arial" charset="0"/>
              </a:endParaRPr>
            </a:p>
          </p:txBody>
        </p:sp>
        <p:sp>
          <p:nvSpPr>
            <p:cNvPr id="42" name="TextBox 41"/>
            <p:cNvSpPr txBox="1"/>
            <p:nvPr/>
          </p:nvSpPr>
          <p:spPr>
            <a:xfrm>
              <a:off x="7445223" y="2402677"/>
              <a:ext cx="1078367" cy="215409"/>
            </a:xfrm>
            <a:prstGeom prst="rect">
              <a:avLst/>
            </a:prstGeom>
            <a:noFill/>
          </p:spPr>
          <p:txBody>
            <a:bodyPr wrap="square" lIns="45689" tIns="22843" rIns="45689" bIns="22843" rtlCol="0">
              <a:spAutoFit/>
            </a:bodyPr>
            <a:lstStyle/>
            <a:p>
              <a:pPr fontAlgn="base">
                <a:spcBef>
                  <a:spcPct val="0"/>
                </a:spcBef>
                <a:spcAft>
                  <a:spcPct val="0"/>
                </a:spcAft>
              </a:pPr>
              <a:r>
                <a:rPr lang="en-US" sz="1100" b="1" dirty="0" smtClean="0">
                  <a:solidFill>
                    <a:srgbClr val="5F5F5F"/>
                  </a:solidFill>
                  <a:latin typeface="Arial" charset="0"/>
                  <a:cs typeface="Arial" charset="0"/>
                </a:rPr>
                <a:t>Application</a:t>
              </a:r>
              <a:endParaRPr lang="en-US" sz="1100" dirty="0" smtClean="0">
                <a:solidFill>
                  <a:srgbClr val="5F5F5F"/>
                </a:solidFill>
                <a:latin typeface="Arial" charset="0"/>
                <a:cs typeface="Arial" charset="0"/>
              </a:endParaRPr>
            </a:p>
          </p:txBody>
        </p:sp>
        <p:pic>
          <p:nvPicPr>
            <p:cNvPr id="44" name="Picture 43" descr="Sidebar_GovOrgDevelopment.gif"/>
            <p:cNvPicPr>
              <a:picLocks noChangeAspect="1"/>
            </p:cNvPicPr>
            <p:nvPr/>
          </p:nvPicPr>
          <p:blipFill>
            <a:blip r:embed="rId5" cstate="print"/>
            <a:stretch>
              <a:fillRect/>
            </a:stretch>
          </p:blipFill>
          <p:spPr>
            <a:xfrm>
              <a:off x="1105436" y="1703556"/>
              <a:ext cx="1008157" cy="473520"/>
            </a:xfrm>
            <a:prstGeom prst="rect">
              <a:avLst/>
            </a:prstGeom>
          </p:spPr>
        </p:pic>
        <p:pic>
          <p:nvPicPr>
            <p:cNvPr id="45" name="Picture 2"/>
            <p:cNvPicPr>
              <a:picLocks noChangeAspect="1" noChangeArrowheads="1"/>
            </p:cNvPicPr>
            <p:nvPr/>
          </p:nvPicPr>
          <p:blipFill>
            <a:blip r:embed="rId6" cstate="print"/>
            <a:srcRect/>
            <a:stretch>
              <a:fillRect/>
            </a:stretch>
          </p:blipFill>
          <p:spPr bwMode="auto">
            <a:xfrm>
              <a:off x="5256212" y="1371600"/>
              <a:ext cx="572619" cy="499109"/>
            </a:xfrm>
            <a:prstGeom prst="rect">
              <a:avLst/>
            </a:prstGeom>
            <a:noFill/>
            <a:ln w="9525">
              <a:noFill/>
              <a:miter lim="800000"/>
              <a:headEnd/>
              <a:tailEnd/>
            </a:ln>
          </p:spPr>
        </p:pic>
        <p:sp>
          <p:nvSpPr>
            <p:cNvPr id="46" name="Rectangle 45"/>
            <p:cNvSpPr/>
            <p:nvPr/>
          </p:nvSpPr>
          <p:spPr bwMode="auto">
            <a:xfrm>
              <a:off x="4011634" y="845441"/>
              <a:ext cx="5674683" cy="323467"/>
            </a:xfrm>
            <a:prstGeom prst="rect">
              <a:avLst/>
            </a:prstGeom>
            <a:noFill/>
            <a:ln w="9525" cap="flat" cmpd="sng" algn="ctr">
              <a:noFill/>
              <a:prstDash val="solid"/>
              <a:round/>
              <a:headEnd type="none" w="med" len="med"/>
              <a:tailEnd type="none" w="med" len="med"/>
            </a:ln>
            <a:effectLst/>
          </p:spPr>
          <p:txBody>
            <a:bodyPr vert="horz" wrap="square" lIns="46015" tIns="23008" rIns="46015" bIns="23008" numCol="1" rtlCol="0" anchor="t" anchorCtr="0" compatLnSpc="1">
              <a:prstTxWarp prst="textNoShape">
                <a:avLst/>
              </a:prstTxWarp>
              <a:spAutoFit/>
            </a:bodyPr>
            <a:lstStyle/>
            <a:p>
              <a:pPr marL="59503" indent="-59503" algn="ctr" defTabSz="456980" fontAlgn="base">
                <a:lnSpc>
                  <a:spcPct val="90000"/>
                </a:lnSpc>
                <a:spcBef>
                  <a:spcPct val="50000"/>
                </a:spcBef>
                <a:spcAft>
                  <a:spcPct val="0"/>
                </a:spcAft>
                <a:buClr>
                  <a:srgbClr val="FF0000"/>
                </a:buClr>
              </a:pPr>
              <a:endParaRPr lang="en-US" sz="2000" b="1" dirty="0">
                <a:solidFill>
                  <a:srgbClr val="5F5F5F"/>
                </a:solidFill>
                <a:latin typeface="Arial" pitchFamily="-106" charset="0"/>
                <a:cs typeface="Arial" charset="0"/>
              </a:endParaRPr>
            </a:p>
          </p:txBody>
        </p:sp>
        <p:pic>
          <p:nvPicPr>
            <p:cNvPr id="2" name="Picture 2"/>
            <p:cNvPicPr>
              <a:picLocks noChangeAspect="1" noChangeArrowheads="1"/>
            </p:cNvPicPr>
            <p:nvPr/>
          </p:nvPicPr>
          <p:blipFill>
            <a:blip r:embed="rId7" cstate="print"/>
            <a:srcRect/>
            <a:stretch>
              <a:fillRect/>
            </a:stretch>
          </p:blipFill>
          <p:spPr bwMode="auto">
            <a:xfrm>
              <a:off x="3732212" y="1905001"/>
              <a:ext cx="2209800" cy="1828800"/>
            </a:xfrm>
            <a:prstGeom prst="rect">
              <a:avLst/>
            </a:prstGeom>
            <a:noFill/>
            <a:ln w="9525">
              <a:noFill/>
              <a:miter lim="800000"/>
              <a:headEnd/>
              <a:tailEnd/>
            </a:ln>
          </p:spPr>
        </p:pic>
        <p:pic>
          <p:nvPicPr>
            <p:cNvPr id="91" name="Picture 2"/>
            <p:cNvPicPr>
              <a:picLocks noChangeAspect="1" noChangeArrowheads="1"/>
            </p:cNvPicPr>
            <p:nvPr/>
          </p:nvPicPr>
          <p:blipFill>
            <a:blip r:embed="rId8" cstate="print"/>
            <a:srcRect/>
            <a:stretch>
              <a:fillRect/>
            </a:stretch>
          </p:blipFill>
          <p:spPr bwMode="auto">
            <a:xfrm>
              <a:off x="7466012" y="1905000"/>
              <a:ext cx="3124200" cy="1447800"/>
            </a:xfrm>
            <a:prstGeom prst="rect">
              <a:avLst/>
            </a:prstGeom>
            <a:noFill/>
            <a:ln w="9525">
              <a:noFill/>
              <a:miter lim="800000"/>
              <a:headEnd/>
              <a:tailEnd/>
            </a:ln>
          </p:spPr>
        </p:pic>
        <p:pic>
          <p:nvPicPr>
            <p:cNvPr id="33" name="Picture 2"/>
            <p:cNvPicPr>
              <a:picLocks noChangeAspect="1" noChangeArrowheads="1"/>
            </p:cNvPicPr>
            <p:nvPr/>
          </p:nvPicPr>
          <p:blipFill>
            <a:blip r:embed="rId9" cstate="print"/>
            <a:srcRect/>
            <a:stretch>
              <a:fillRect/>
            </a:stretch>
          </p:blipFill>
          <p:spPr bwMode="auto">
            <a:xfrm>
              <a:off x="9142412" y="1447800"/>
              <a:ext cx="602907" cy="473431"/>
            </a:xfrm>
            <a:prstGeom prst="rect">
              <a:avLst/>
            </a:prstGeom>
            <a:noFill/>
            <a:ln w="9525">
              <a:noFill/>
              <a:miter lim="800000"/>
              <a:headEnd/>
              <a:tailEnd/>
            </a:ln>
          </p:spPr>
        </p:pic>
        <p:sp>
          <p:nvSpPr>
            <p:cNvPr id="92" name="TextBox 91"/>
            <p:cNvSpPr txBox="1"/>
            <p:nvPr/>
          </p:nvSpPr>
          <p:spPr>
            <a:xfrm>
              <a:off x="4239930" y="3847868"/>
              <a:ext cx="769368" cy="230805"/>
            </a:xfrm>
            <a:prstGeom prst="rect">
              <a:avLst/>
            </a:prstGeom>
            <a:solidFill>
              <a:schemeClr val="bg2">
                <a:lumMod val="75000"/>
              </a:schemeClr>
            </a:solidFill>
          </p:spPr>
          <p:txBody>
            <a:bodyPr wrap="square" lIns="45689" tIns="22843" rIns="45689" bIns="22843" rtlCol="0">
              <a:spAutoFit/>
            </a:bodyPr>
            <a:lstStyle/>
            <a:p>
              <a:pPr algn="ctr" fontAlgn="base">
                <a:spcBef>
                  <a:spcPct val="0"/>
                </a:spcBef>
                <a:spcAft>
                  <a:spcPct val="0"/>
                </a:spcAft>
              </a:pPr>
              <a:r>
                <a:rPr lang="en-US" sz="1200" b="1" dirty="0" smtClean="0">
                  <a:solidFill>
                    <a:prstClr val="white"/>
                  </a:solidFill>
                  <a:latin typeface="Arial" charset="0"/>
                  <a:cs typeface="Arial" charset="0"/>
                </a:rPr>
                <a:t>Storage</a:t>
              </a:r>
              <a:endParaRPr lang="en-US" sz="1200" dirty="0" smtClean="0">
                <a:solidFill>
                  <a:prstClr val="white"/>
                </a:solidFill>
                <a:latin typeface="Arial" charset="0"/>
                <a:cs typeface="Arial" charset="0"/>
              </a:endParaRPr>
            </a:p>
          </p:txBody>
        </p:sp>
        <p:sp>
          <p:nvSpPr>
            <p:cNvPr id="93" name="TextBox 92"/>
            <p:cNvSpPr txBox="1"/>
            <p:nvPr/>
          </p:nvSpPr>
          <p:spPr>
            <a:xfrm>
              <a:off x="5069809" y="3847868"/>
              <a:ext cx="924970" cy="230805"/>
            </a:xfrm>
            <a:prstGeom prst="rect">
              <a:avLst/>
            </a:prstGeom>
            <a:solidFill>
              <a:schemeClr val="bg2">
                <a:lumMod val="75000"/>
              </a:schemeClr>
            </a:solidFill>
          </p:spPr>
          <p:txBody>
            <a:bodyPr wrap="square" lIns="45689" tIns="22843" rIns="45689" bIns="22843" rtlCol="0">
              <a:spAutoFit/>
            </a:bodyPr>
            <a:lstStyle/>
            <a:p>
              <a:pPr algn="ctr" fontAlgn="base">
                <a:spcBef>
                  <a:spcPct val="0"/>
                </a:spcBef>
                <a:spcAft>
                  <a:spcPct val="0"/>
                </a:spcAft>
              </a:pPr>
              <a:r>
                <a:rPr lang="en-US" sz="1200" b="1" dirty="0" smtClean="0">
                  <a:solidFill>
                    <a:prstClr val="white"/>
                  </a:solidFill>
                  <a:latin typeface="Arial" charset="0"/>
                  <a:cs typeface="Arial" charset="0"/>
                </a:rPr>
                <a:t>Networks</a:t>
              </a:r>
              <a:endParaRPr lang="en-US" sz="1200" dirty="0" smtClean="0">
                <a:solidFill>
                  <a:prstClr val="white"/>
                </a:solidFill>
                <a:latin typeface="Arial" charset="0"/>
                <a:cs typeface="Arial" charset="0"/>
              </a:endParaRPr>
            </a:p>
          </p:txBody>
        </p:sp>
        <p:pic>
          <p:nvPicPr>
            <p:cNvPr id="94" name="Picture 93" descr="7h_ME_teardown_inspect_etc.gif"/>
            <p:cNvPicPr>
              <a:picLocks noChangeAspect="1"/>
            </p:cNvPicPr>
            <p:nvPr/>
          </p:nvPicPr>
          <p:blipFill>
            <a:blip r:embed="rId4" cstate="print"/>
            <a:stretch>
              <a:fillRect/>
            </a:stretch>
          </p:blipFill>
          <p:spPr>
            <a:xfrm>
              <a:off x="6094412" y="2486160"/>
              <a:ext cx="997596" cy="703489"/>
            </a:xfrm>
            <a:prstGeom prst="rect">
              <a:avLst/>
            </a:prstGeom>
          </p:spPr>
        </p:pic>
        <p:sp>
          <p:nvSpPr>
            <p:cNvPr id="97" name="TextBox 96"/>
            <p:cNvSpPr txBox="1"/>
            <p:nvPr/>
          </p:nvSpPr>
          <p:spPr>
            <a:xfrm>
              <a:off x="6029579" y="3295298"/>
              <a:ext cx="1220805" cy="353921"/>
            </a:xfrm>
            <a:prstGeom prst="rect">
              <a:avLst/>
            </a:prstGeom>
            <a:noFill/>
          </p:spPr>
          <p:txBody>
            <a:bodyPr wrap="none" lIns="121899" tIns="60949" rIns="121899" bIns="60949" rtlCol="0">
              <a:spAutoFit/>
            </a:bodyPr>
            <a:lstStyle/>
            <a:p>
              <a:pPr fontAlgn="base">
                <a:spcBef>
                  <a:spcPct val="0"/>
                </a:spcBef>
                <a:spcAft>
                  <a:spcPct val="0"/>
                </a:spcAft>
              </a:pPr>
              <a:r>
                <a:rPr lang="en-US" sz="1500" dirty="0" smtClean="0">
                  <a:solidFill>
                    <a:prstClr val="white"/>
                  </a:solidFill>
                  <a:latin typeface="Arial" charset="0"/>
                  <a:cs typeface="Arial" charset="0"/>
                </a:rPr>
                <a:t>Excelerator</a:t>
              </a:r>
            </a:p>
          </p:txBody>
        </p:sp>
        <p:sp>
          <p:nvSpPr>
            <p:cNvPr id="99" name="Right Arrow 98"/>
            <p:cNvSpPr/>
            <p:nvPr/>
          </p:nvSpPr>
          <p:spPr>
            <a:xfrm>
              <a:off x="2477113" y="3168982"/>
              <a:ext cx="1067601" cy="518809"/>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fontAlgn="base">
                <a:spcBef>
                  <a:spcPct val="0"/>
                </a:spcBef>
                <a:spcAft>
                  <a:spcPct val="0"/>
                </a:spcAft>
              </a:pPr>
              <a:endParaRPr lang="en-US" sz="1600" dirty="0">
                <a:solidFill>
                  <a:prstClr val="white"/>
                </a:solidFill>
              </a:endParaRPr>
            </a:p>
          </p:txBody>
        </p:sp>
        <p:sp>
          <p:nvSpPr>
            <p:cNvPr id="100" name="TextBox 99"/>
            <p:cNvSpPr txBox="1"/>
            <p:nvPr/>
          </p:nvSpPr>
          <p:spPr>
            <a:xfrm>
              <a:off x="2451180" y="3284035"/>
              <a:ext cx="1015733" cy="307776"/>
            </a:xfrm>
            <a:prstGeom prst="rect">
              <a:avLst/>
            </a:prstGeom>
            <a:noFill/>
          </p:spPr>
          <p:txBody>
            <a:bodyPr wrap="square" lIns="121899" tIns="60949" rIns="121899" bIns="60949" rtlCol="0">
              <a:spAutoFit/>
            </a:bodyPr>
            <a:lstStyle/>
            <a:p>
              <a:pPr fontAlgn="base">
                <a:spcBef>
                  <a:spcPct val="0"/>
                </a:spcBef>
                <a:spcAft>
                  <a:spcPct val="0"/>
                </a:spcAft>
              </a:pPr>
              <a:r>
                <a:rPr lang="en-US" sz="1200" dirty="0" smtClean="0">
                  <a:solidFill>
                    <a:prstClr val="white"/>
                  </a:solidFill>
                  <a:latin typeface="Arial" charset="0"/>
                  <a:cs typeface="Arial" charset="0"/>
                </a:rPr>
                <a:t>Excelerator</a:t>
              </a:r>
            </a:p>
          </p:txBody>
        </p:sp>
        <p:sp>
          <p:nvSpPr>
            <p:cNvPr id="101" name="TextBox 100"/>
            <p:cNvSpPr txBox="1"/>
            <p:nvPr/>
          </p:nvSpPr>
          <p:spPr>
            <a:xfrm>
              <a:off x="10971212" y="2667000"/>
              <a:ext cx="983347" cy="338555"/>
            </a:xfrm>
            <a:prstGeom prst="rect">
              <a:avLst/>
            </a:prstGeom>
            <a:noFill/>
          </p:spPr>
          <p:txBody>
            <a:bodyPr wrap="none" lIns="121899" tIns="60949" rIns="121899" bIns="60949" rtlCol="0">
              <a:spAutoFit/>
            </a:bodyPr>
            <a:lstStyle/>
            <a:p>
              <a:pPr fontAlgn="base">
                <a:spcBef>
                  <a:spcPct val="0"/>
                </a:spcBef>
                <a:spcAft>
                  <a:spcPct val="0"/>
                </a:spcAft>
              </a:pPr>
              <a:r>
                <a:rPr lang="en-US" sz="1400" b="1" dirty="0" smtClean="0">
                  <a:solidFill>
                    <a:srgbClr val="424545"/>
                  </a:solidFill>
                  <a:latin typeface="Arial" charset="0"/>
                  <a:cs typeface="Arial" charset="0"/>
                </a:rPr>
                <a:t>Exalogic</a:t>
              </a:r>
            </a:p>
          </p:txBody>
        </p:sp>
        <p:sp>
          <p:nvSpPr>
            <p:cNvPr id="102" name="TextBox 101"/>
            <p:cNvSpPr txBox="1"/>
            <p:nvPr/>
          </p:nvSpPr>
          <p:spPr>
            <a:xfrm>
              <a:off x="11047412" y="4038600"/>
              <a:ext cx="936337" cy="338555"/>
            </a:xfrm>
            <a:prstGeom prst="rect">
              <a:avLst/>
            </a:prstGeom>
            <a:noFill/>
          </p:spPr>
          <p:txBody>
            <a:bodyPr wrap="none" lIns="121899" tIns="60949" rIns="121899" bIns="60949" rtlCol="0">
              <a:spAutoFit/>
            </a:bodyPr>
            <a:lstStyle/>
            <a:p>
              <a:pPr fontAlgn="base">
                <a:spcBef>
                  <a:spcPct val="0"/>
                </a:spcBef>
                <a:spcAft>
                  <a:spcPct val="0"/>
                </a:spcAft>
              </a:pPr>
              <a:r>
                <a:rPr lang="en-US" sz="1400" b="1" dirty="0" err="1" smtClean="0">
                  <a:solidFill>
                    <a:srgbClr val="424545"/>
                  </a:solidFill>
                  <a:latin typeface="Arial" charset="0"/>
                  <a:cs typeface="Arial" charset="0"/>
                </a:rPr>
                <a:t>Exadata</a:t>
              </a:r>
              <a:endParaRPr lang="en-US" sz="1400" b="1" dirty="0" smtClean="0">
                <a:solidFill>
                  <a:srgbClr val="424545"/>
                </a:solidFill>
                <a:latin typeface="Arial" charset="0"/>
                <a:cs typeface="Arial" charset="0"/>
              </a:endParaRPr>
            </a:p>
          </p:txBody>
        </p:sp>
        <p:sp>
          <p:nvSpPr>
            <p:cNvPr id="47" name="TextBox 46"/>
            <p:cNvSpPr txBox="1"/>
            <p:nvPr/>
          </p:nvSpPr>
          <p:spPr>
            <a:xfrm>
              <a:off x="608012" y="3276600"/>
              <a:ext cx="1543050" cy="630920"/>
            </a:xfrm>
            <a:prstGeom prst="rect">
              <a:avLst/>
            </a:prstGeom>
            <a:noFill/>
          </p:spPr>
          <p:txBody>
            <a:bodyPr wrap="square" lIns="121899" tIns="60949" rIns="121899" bIns="60949" rtlCol="0">
              <a:spAutoFit/>
            </a:bodyPr>
            <a:lstStyle/>
            <a:p>
              <a:pPr fontAlgn="base">
                <a:spcBef>
                  <a:spcPct val="0"/>
                </a:spcBef>
                <a:spcAft>
                  <a:spcPct val="0"/>
                </a:spcAft>
              </a:pPr>
              <a:r>
                <a:rPr lang="fr-FR" sz="1100" b="1" dirty="0" smtClean="0">
                  <a:solidFill>
                    <a:srgbClr val="5F5F5F"/>
                  </a:solidFill>
                  <a:latin typeface="Arial" charset="0"/>
                  <a:cs typeface="Arial" charset="0"/>
                </a:rPr>
                <a:t>Application</a:t>
              </a:r>
            </a:p>
            <a:p>
              <a:pPr fontAlgn="base">
                <a:spcBef>
                  <a:spcPct val="0"/>
                </a:spcBef>
                <a:spcAft>
                  <a:spcPct val="0"/>
                </a:spcAft>
              </a:pPr>
              <a:r>
                <a:rPr lang="fr-FR" sz="1100" b="1" dirty="0" smtClean="0">
                  <a:solidFill>
                    <a:srgbClr val="5F5F5F"/>
                  </a:solidFill>
                  <a:latin typeface="Arial" charset="0"/>
                  <a:cs typeface="Arial" charset="0"/>
                </a:rPr>
                <a:t>Install &amp; Config Directives</a:t>
              </a:r>
            </a:p>
          </p:txBody>
        </p:sp>
        <p:sp>
          <p:nvSpPr>
            <p:cNvPr id="48" name="Flowchart: Multidocument 47"/>
            <p:cNvSpPr/>
            <p:nvPr/>
          </p:nvSpPr>
          <p:spPr bwMode="auto">
            <a:xfrm>
              <a:off x="620977" y="3164414"/>
              <a:ext cx="1295400" cy="762000"/>
            </a:xfrm>
            <a:prstGeom prst="flowChartMultidocument">
              <a:avLst/>
            </a:prstGeom>
            <a:noFill/>
            <a:ln w="9525" cap="flat" cmpd="sng" algn="ctr">
              <a:solidFill>
                <a:schemeClr val="accent3">
                  <a:lumMod val="75000"/>
                </a:schemeClr>
              </a:solidFill>
              <a:prstDash val="solid"/>
              <a:round/>
              <a:headEnd type="none" w="med" len="med"/>
              <a:tailEnd type="none" w="med" len="med"/>
            </a:ln>
            <a:effectLst/>
          </p:spPr>
          <p:txBody>
            <a:bodyPr vert="horz" wrap="square" lIns="122745" tIns="61373" rIns="122745" bIns="61373" numCol="1" rtlCol="0" anchor="t" anchorCtr="0" compatLnSpc="1">
              <a:prstTxWarp prst="textNoShape">
                <a:avLst/>
              </a:prstTxWarp>
              <a:noAutofit/>
            </a:bodyPr>
            <a:lstStyle/>
            <a:p>
              <a:pPr marL="158682" indent="-158682" defTabSz="1218672" fontAlgn="base">
                <a:spcBef>
                  <a:spcPct val="0"/>
                </a:spcBef>
                <a:spcAft>
                  <a:spcPct val="0"/>
                </a:spcAft>
              </a:pPr>
              <a:endParaRPr lang="en-US" sz="100" b="1" dirty="0">
                <a:solidFill>
                  <a:srgbClr val="5F5F5F"/>
                </a:solidFill>
                <a:latin typeface="Arial" pitchFamily="-106" charset="0"/>
                <a:cs typeface="Arial" charset="0"/>
              </a:endParaRPr>
            </a:p>
          </p:txBody>
        </p:sp>
        <p:grpSp>
          <p:nvGrpSpPr>
            <p:cNvPr id="4" name="Group 52"/>
            <p:cNvGrpSpPr/>
            <p:nvPr/>
          </p:nvGrpSpPr>
          <p:grpSpPr>
            <a:xfrm>
              <a:off x="8304212" y="3733800"/>
              <a:ext cx="533400" cy="466319"/>
              <a:chOff x="9523412" y="5105400"/>
              <a:chExt cx="533400" cy="466319"/>
            </a:xfrm>
          </p:grpSpPr>
          <p:pic>
            <p:nvPicPr>
              <p:cNvPr id="50" name="Picture 3"/>
              <p:cNvPicPr>
                <a:picLocks noChangeAspect="1" noChangeArrowheads="1"/>
              </p:cNvPicPr>
              <p:nvPr/>
            </p:nvPicPr>
            <p:blipFill>
              <a:blip r:embed="rId10" cstate="print"/>
              <a:srcRect/>
              <a:stretch>
                <a:fillRect/>
              </a:stretch>
            </p:blipFill>
            <p:spPr bwMode="auto">
              <a:xfrm>
                <a:off x="9523412" y="5257800"/>
                <a:ext cx="381000" cy="313919"/>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pic>
            <p:nvPicPr>
              <p:cNvPr id="51" name="Picture 3"/>
              <p:cNvPicPr>
                <a:picLocks noChangeAspect="1" noChangeArrowheads="1"/>
              </p:cNvPicPr>
              <p:nvPr/>
            </p:nvPicPr>
            <p:blipFill>
              <a:blip r:embed="rId10" cstate="print"/>
              <a:srcRect/>
              <a:stretch>
                <a:fillRect/>
              </a:stretch>
            </p:blipFill>
            <p:spPr bwMode="auto">
              <a:xfrm>
                <a:off x="9599612" y="5181600"/>
                <a:ext cx="381000" cy="313919"/>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pic>
            <p:nvPicPr>
              <p:cNvPr id="52" name="Picture 3"/>
              <p:cNvPicPr>
                <a:picLocks noChangeAspect="1" noChangeArrowheads="1"/>
              </p:cNvPicPr>
              <p:nvPr/>
            </p:nvPicPr>
            <p:blipFill>
              <a:blip r:embed="rId10" cstate="print"/>
              <a:srcRect/>
              <a:stretch>
                <a:fillRect/>
              </a:stretch>
            </p:blipFill>
            <p:spPr bwMode="auto">
              <a:xfrm>
                <a:off x="9675812" y="5105400"/>
                <a:ext cx="381000" cy="313919"/>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grpSp>
      </p:grpSp>
      <p:sp>
        <p:nvSpPr>
          <p:cNvPr id="54" name="Rectangle 53"/>
          <p:cNvSpPr/>
          <p:nvPr/>
        </p:nvSpPr>
        <p:spPr>
          <a:xfrm>
            <a:off x="1031100" y="1815088"/>
            <a:ext cx="2133600" cy="304800"/>
          </a:xfrm>
          <a:prstGeom prst="rect">
            <a:avLst/>
          </a:prstGeom>
        </p:spPr>
        <p:txBody>
          <a:bodyPr wrap="none" lIns="121817" tIns="60909" rIns="121817" bIns="60909">
            <a:noAutofit/>
          </a:bodyPr>
          <a:lstStyle/>
          <a:p>
            <a:pPr algn="ctr" fontAlgn="base">
              <a:spcBef>
                <a:spcPct val="0"/>
              </a:spcBef>
              <a:spcAft>
                <a:spcPct val="0"/>
              </a:spcAft>
            </a:pPr>
            <a:r>
              <a:rPr lang="en-US" sz="1400" b="1" dirty="0">
                <a:solidFill>
                  <a:srgbClr val="000000"/>
                </a:solidFill>
                <a:latin typeface="Arial" charset="0"/>
                <a:ea typeface="ＭＳ Ｐゴシック" pitchFamily="34" charset="-128"/>
                <a:cs typeface="Arial" charset="0"/>
              </a:rPr>
              <a:t>Push-Button</a:t>
            </a:r>
          </a:p>
          <a:p>
            <a:pPr algn="ctr" fontAlgn="base">
              <a:spcBef>
                <a:spcPct val="0"/>
              </a:spcBef>
              <a:spcAft>
                <a:spcPct val="0"/>
              </a:spcAft>
            </a:pPr>
            <a:r>
              <a:rPr lang="en-US" sz="1400" b="1" dirty="0">
                <a:solidFill>
                  <a:srgbClr val="000000"/>
                </a:solidFill>
                <a:latin typeface="Arial" charset="0"/>
                <a:ea typeface="ＭＳ Ｐゴシック" pitchFamily="34" charset="-128"/>
                <a:cs typeface="Arial" charset="0"/>
              </a:rPr>
              <a:t>Application Infrastructure</a:t>
            </a:r>
          </a:p>
          <a:p>
            <a:pPr algn="ctr" fontAlgn="base">
              <a:spcBef>
                <a:spcPct val="0"/>
              </a:spcBef>
              <a:spcAft>
                <a:spcPct val="0"/>
              </a:spcAft>
            </a:pPr>
            <a:r>
              <a:rPr lang="en-US" sz="1400" b="1" dirty="0">
                <a:solidFill>
                  <a:srgbClr val="000000"/>
                </a:solidFill>
                <a:latin typeface="Arial" charset="0"/>
                <a:ea typeface="ＭＳ Ｐゴシック" pitchFamily="34" charset="-128"/>
                <a:cs typeface="Arial" charset="0"/>
              </a:rPr>
              <a:t> Service</a:t>
            </a:r>
            <a:endParaRPr lang="en-US" sz="1600" b="1" dirty="0">
              <a:solidFill>
                <a:srgbClr val="000000"/>
              </a:solidFill>
              <a:latin typeface="Arial" charset="0"/>
              <a:ea typeface="ＭＳ Ｐゴシック" pitchFamily="34" charset="-128"/>
              <a:cs typeface="Arial" charset="0"/>
            </a:endParaRPr>
          </a:p>
        </p:txBody>
      </p:sp>
      <p:pic>
        <p:nvPicPr>
          <p:cNvPr id="55" name="Picture 3" descr="C:\Users\mpuccini\AppData\Local\Temp\di7ejLnkT.png"/>
          <p:cNvPicPr>
            <a:picLocks noChangeAspect="1" noChangeArrowheads="1"/>
          </p:cNvPicPr>
          <p:nvPr/>
        </p:nvPicPr>
        <p:blipFill>
          <a:blip r:embed="rId11" cstate="print"/>
          <a:srcRect l="23995" t="4244" r="23864"/>
          <a:stretch>
            <a:fillRect/>
          </a:stretch>
        </p:blipFill>
        <p:spPr bwMode="auto">
          <a:xfrm>
            <a:off x="1640701" y="1252010"/>
            <a:ext cx="685800" cy="658428"/>
          </a:xfrm>
          <a:prstGeom prst="rect">
            <a:avLst/>
          </a:prstGeom>
          <a:noFill/>
        </p:spPr>
      </p:pic>
      <p:sp>
        <p:nvSpPr>
          <p:cNvPr id="58" name="Rectangle 57"/>
          <p:cNvSpPr/>
          <p:nvPr/>
        </p:nvSpPr>
        <p:spPr>
          <a:xfrm>
            <a:off x="949212" y="1121328"/>
            <a:ext cx="2286000" cy="1447800"/>
          </a:xfrm>
          <a:prstGeom prst="rect">
            <a:avLst/>
          </a:prstGeom>
          <a:solidFill>
            <a:schemeClr val="accent5">
              <a:alpha val="31000"/>
            </a:schemeClr>
          </a:solidFill>
          <a:ln w="19050">
            <a:solidFill>
              <a:schemeClr val="accent5"/>
            </a:solid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5">
              <a:lnSpc>
                <a:spcPct val="90000"/>
              </a:lnSpc>
            </a:pPr>
            <a:endParaRPr lang="en-US" sz="1900">
              <a:solidFill>
                <a:srgbClr val="FFFFFF"/>
              </a:solidFill>
            </a:endParaRPr>
          </a:p>
        </p:txBody>
      </p:sp>
      <p:grpSp>
        <p:nvGrpSpPr>
          <p:cNvPr id="5" name="Group 62"/>
          <p:cNvGrpSpPr/>
          <p:nvPr/>
        </p:nvGrpSpPr>
        <p:grpSpPr>
          <a:xfrm>
            <a:off x="3469500" y="1127016"/>
            <a:ext cx="2291688" cy="1447800"/>
            <a:chOff x="3046412" y="4648200"/>
            <a:chExt cx="2291688" cy="1447800"/>
          </a:xfrm>
        </p:grpSpPr>
        <p:sp>
          <p:nvSpPr>
            <p:cNvPr id="59" name="Rectangle 58"/>
            <p:cNvSpPr/>
            <p:nvPr/>
          </p:nvSpPr>
          <p:spPr>
            <a:xfrm>
              <a:off x="3204500" y="5341960"/>
              <a:ext cx="2133600" cy="304800"/>
            </a:xfrm>
            <a:prstGeom prst="rect">
              <a:avLst/>
            </a:prstGeom>
          </p:spPr>
          <p:txBody>
            <a:bodyPr wrap="none" lIns="121817" tIns="60909" rIns="121817" bIns="60909">
              <a:noAutofit/>
            </a:bodyPr>
            <a:lstStyle/>
            <a:p>
              <a:pPr algn="ctr" fontAlgn="base">
                <a:spcBef>
                  <a:spcPct val="0"/>
                </a:spcBef>
                <a:spcAft>
                  <a:spcPct val="0"/>
                </a:spcAft>
              </a:pPr>
              <a:r>
                <a:rPr lang="en-US" sz="1400" b="1" dirty="0" smtClean="0">
                  <a:solidFill>
                    <a:srgbClr val="000000"/>
                  </a:solidFill>
                  <a:latin typeface="Arial" charset="0"/>
                  <a:ea typeface="ＭＳ Ｐゴシック" pitchFamily="34" charset="-128"/>
                  <a:cs typeface="Arial" charset="0"/>
                </a:rPr>
                <a:t>Delivered as Fixed Price </a:t>
              </a:r>
            </a:p>
            <a:p>
              <a:pPr algn="ctr" fontAlgn="base">
                <a:spcBef>
                  <a:spcPct val="0"/>
                </a:spcBef>
                <a:spcAft>
                  <a:spcPct val="0"/>
                </a:spcAft>
              </a:pPr>
              <a:r>
                <a:rPr lang="en-US" sz="1400" b="1" dirty="0" smtClean="0">
                  <a:solidFill>
                    <a:srgbClr val="000000"/>
                  </a:solidFill>
                  <a:latin typeface="Arial" charset="0"/>
                  <a:ea typeface="ＭＳ Ｐゴシック" pitchFamily="34" charset="-128"/>
                  <a:cs typeface="Arial" charset="0"/>
                </a:rPr>
                <a:t>ACS Service</a:t>
              </a:r>
              <a:endParaRPr lang="en-US" sz="1600" b="1" dirty="0">
                <a:solidFill>
                  <a:srgbClr val="000000"/>
                </a:solidFill>
                <a:latin typeface="Arial" charset="0"/>
                <a:ea typeface="ＭＳ Ｐゴシック" pitchFamily="34" charset="-128"/>
                <a:cs typeface="Arial" charset="0"/>
              </a:endParaRPr>
            </a:p>
          </p:txBody>
        </p:sp>
        <p:sp>
          <p:nvSpPr>
            <p:cNvPr id="61" name="Rectangle 60"/>
            <p:cNvSpPr/>
            <p:nvPr/>
          </p:nvSpPr>
          <p:spPr>
            <a:xfrm>
              <a:off x="3046412" y="4648200"/>
              <a:ext cx="2286000" cy="1447800"/>
            </a:xfrm>
            <a:prstGeom prst="rect">
              <a:avLst/>
            </a:prstGeom>
            <a:solidFill>
              <a:schemeClr val="accent5">
                <a:alpha val="31000"/>
              </a:schemeClr>
            </a:solidFill>
            <a:ln w="19050">
              <a:solidFill>
                <a:schemeClr val="accent5"/>
              </a:solid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5">
                <a:lnSpc>
                  <a:spcPct val="90000"/>
                </a:lnSpc>
              </a:pPr>
              <a:endParaRPr lang="en-US" sz="1900">
                <a:solidFill>
                  <a:srgbClr val="FFFFFF"/>
                </a:solidFill>
              </a:endParaRPr>
            </a:p>
          </p:txBody>
        </p:sp>
        <p:pic>
          <p:nvPicPr>
            <p:cNvPr id="62" name="Picture 61" descr="Sidebar_GovOrgDevelopment.gif"/>
            <p:cNvPicPr>
              <a:picLocks noChangeAspect="1"/>
            </p:cNvPicPr>
            <p:nvPr/>
          </p:nvPicPr>
          <p:blipFill>
            <a:blip r:embed="rId5" cstate="print"/>
            <a:stretch>
              <a:fillRect/>
            </a:stretch>
          </p:blipFill>
          <p:spPr>
            <a:xfrm>
              <a:off x="3579812" y="4800600"/>
              <a:ext cx="1008157" cy="473520"/>
            </a:xfrm>
            <a:prstGeom prst="rect">
              <a:avLst/>
            </a:prstGeom>
          </p:spPr>
        </p:pic>
      </p:grpSp>
      <p:sp>
        <p:nvSpPr>
          <p:cNvPr id="65" name="Rectangle 64"/>
          <p:cNvSpPr/>
          <p:nvPr/>
        </p:nvSpPr>
        <p:spPr>
          <a:xfrm>
            <a:off x="5984100" y="1244160"/>
            <a:ext cx="2133600" cy="1066800"/>
          </a:xfrm>
          <a:prstGeom prst="rect">
            <a:avLst/>
          </a:prstGeom>
        </p:spPr>
        <p:txBody>
          <a:bodyPr wrap="none" lIns="121817" tIns="60909" rIns="121817" bIns="60909">
            <a:noAutofit/>
          </a:bodyPr>
          <a:lstStyle/>
          <a:p>
            <a:pPr algn="ctr" fontAlgn="base">
              <a:spcBef>
                <a:spcPct val="0"/>
              </a:spcBef>
              <a:spcAft>
                <a:spcPct val="0"/>
              </a:spcAft>
            </a:pPr>
            <a:r>
              <a:rPr lang="en-US" sz="1400" b="1" dirty="0" smtClean="0">
                <a:solidFill>
                  <a:srgbClr val="000000"/>
                </a:solidFill>
                <a:latin typeface="Arial" charset="0"/>
                <a:ea typeface="ＭＳ Ｐゴシック" pitchFamily="34" charset="-128"/>
                <a:cs typeface="Arial" charset="0"/>
              </a:rPr>
              <a:t>Available Now </a:t>
            </a:r>
          </a:p>
          <a:p>
            <a:pPr algn="ct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PeopleSoft</a:t>
            </a:r>
          </a:p>
          <a:p>
            <a:pPr algn="ct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Commerce</a:t>
            </a:r>
          </a:p>
          <a:p>
            <a:pPr algn="ct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EBS (H2FY15)</a:t>
            </a:r>
            <a:endParaRPr lang="en-US" sz="1600" b="1" dirty="0">
              <a:solidFill>
                <a:srgbClr val="000000"/>
              </a:solidFill>
              <a:latin typeface="Arial" charset="0"/>
              <a:ea typeface="ＭＳ Ｐゴシック" pitchFamily="34" charset="-128"/>
              <a:cs typeface="Arial" charset="0"/>
            </a:endParaRPr>
          </a:p>
        </p:txBody>
      </p:sp>
      <p:sp>
        <p:nvSpPr>
          <p:cNvPr id="70" name="Rectangle 69"/>
          <p:cNvSpPr/>
          <p:nvPr/>
        </p:nvSpPr>
        <p:spPr>
          <a:xfrm>
            <a:off x="5984100" y="1140664"/>
            <a:ext cx="2286000" cy="1447800"/>
          </a:xfrm>
          <a:prstGeom prst="rect">
            <a:avLst/>
          </a:prstGeom>
          <a:solidFill>
            <a:schemeClr val="accent5">
              <a:alpha val="31000"/>
            </a:schemeClr>
          </a:solidFill>
          <a:ln w="19050">
            <a:solidFill>
              <a:schemeClr val="accent5"/>
            </a:solid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5">
              <a:lnSpc>
                <a:spcPct val="90000"/>
              </a:lnSpc>
            </a:pPr>
            <a:endParaRPr lang="en-US" sz="1900">
              <a:solidFill>
                <a:srgbClr val="FFFFFF"/>
              </a:solidFill>
            </a:endParaRPr>
          </a:p>
        </p:txBody>
      </p:sp>
      <p:sp>
        <p:nvSpPr>
          <p:cNvPr id="73" name="Rectangle 72"/>
          <p:cNvSpPr/>
          <p:nvPr/>
        </p:nvSpPr>
        <p:spPr>
          <a:xfrm>
            <a:off x="8456612" y="1246496"/>
            <a:ext cx="2133600" cy="1066800"/>
          </a:xfrm>
          <a:prstGeom prst="rect">
            <a:avLst/>
          </a:prstGeom>
        </p:spPr>
        <p:txBody>
          <a:bodyPr wrap="none" lIns="121817" tIns="60909" rIns="121817" bIns="60909">
            <a:noAutofit/>
          </a:bodyPr>
          <a:lstStyle/>
          <a:p>
            <a:pP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Automated App Install </a:t>
            </a:r>
          </a:p>
          <a:p>
            <a:pP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From Days to hours</a:t>
            </a:r>
          </a:p>
          <a:p>
            <a:pP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Create Test Dev Cloud</a:t>
            </a:r>
          </a:p>
          <a:p>
            <a:pP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Apply MAA Best Practices</a:t>
            </a:r>
          </a:p>
          <a:p>
            <a:pPr fontAlgn="base">
              <a:spcBef>
                <a:spcPct val="0"/>
              </a:spcBef>
              <a:spcAft>
                <a:spcPct val="0"/>
              </a:spcAft>
              <a:buFont typeface="Wingdings" pitchFamily="2" charset="2"/>
              <a:buChar char="ü"/>
            </a:pPr>
            <a:r>
              <a:rPr lang="en-US" sz="1400" b="1" dirty="0" smtClean="0">
                <a:solidFill>
                  <a:srgbClr val="000000"/>
                </a:solidFill>
                <a:latin typeface="Arial" charset="0"/>
                <a:ea typeface="ＭＳ Ｐゴシック" pitchFamily="34" charset="-128"/>
                <a:cs typeface="Arial" charset="0"/>
              </a:rPr>
              <a:t> Reduce manual tasks and errors</a:t>
            </a:r>
            <a:endParaRPr lang="en-US" sz="1600" b="1" dirty="0">
              <a:solidFill>
                <a:srgbClr val="000000"/>
              </a:solidFill>
              <a:latin typeface="Arial" charset="0"/>
              <a:ea typeface="ＭＳ Ｐゴシック" pitchFamily="34" charset="-128"/>
              <a:cs typeface="Arial" charset="0"/>
            </a:endParaRPr>
          </a:p>
        </p:txBody>
      </p:sp>
      <p:sp>
        <p:nvSpPr>
          <p:cNvPr id="74" name="Rectangle 73"/>
          <p:cNvSpPr/>
          <p:nvPr/>
        </p:nvSpPr>
        <p:spPr>
          <a:xfrm>
            <a:off x="8456612" y="1143000"/>
            <a:ext cx="3200400" cy="1447800"/>
          </a:xfrm>
          <a:prstGeom prst="rect">
            <a:avLst/>
          </a:prstGeom>
          <a:solidFill>
            <a:schemeClr val="accent5">
              <a:alpha val="31000"/>
            </a:schemeClr>
          </a:solidFill>
          <a:ln w="19050">
            <a:solidFill>
              <a:schemeClr val="accent5"/>
            </a:solid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5">
              <a:lnSpc>
                <a:spcPct val="90000"/>
              </a:lnSpc>
            </a:pPr>
            <a:endParaRPr lang="en-US" sz="1900">
              <a:solidFill>
                <a:srgbClr val="FFFFFF"/>
              </a:solidFill>
            </a:endParaRPr>
          </a:p>
        </p:txBody>
      </p:sp>
    </p:spTree>
    <p:extLst>
      <p:ext uri="{BB962C8B-B14F-4D97-AF65-F5344CB8AC3E}">
        <p14:creationId xmlns:p14="http://schemas.microsoft.com/office/powerpoint/2010/main" val="3688663448"/>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3"/>
          <p:cNvSpPr txBox="1">
            <a:spLocks noChangeArrowheads="1"/>
          </p:cNvSpPr>
          <p:nvPr/>
        </p:nvSpPr>
        <p:spPr bwMode="auto">
          <a:xfrm>
            <a:off x="7085013" y="1620052"/>
            <a:ext cx="4038600" cy="4450080"/>
          </a:xfrm>
          <a:prstGeom prst="rect">
            <a:avLst/>
          </a:prstGeom>
          <a:solidFill>
            <a:srgbClr val="FFFFFF"/>
          </a:solidFill>
          <a:ln w="25400" cap="flat" cmpd="sng" algn="ctr">
            <a:solidFill>
              <a:srgbClr val="FF0000"/>
            </a:solidFill>
            <a:prstDash val="solid"/>
            <a:headEnd/>
            <a:tailEnd/>
          </a:ln>
          <a:effectLst/>
        </p:spPr>
        <p:txBody>
          <a:bodyPr lIns="121695" tIns="60851" rIns="121695" bIns="60851">
            <a:noAutofit/>
          </a:bodyPr>
          <a:lstStyle/>
          <a:p>
            <a:pPr marL="225731" indent="-225731" defTabSz="1216954">
              <a:buClr>
                <a:srgbClr val="FF0000"/>
              </a:buClr>
              <a:buFont typeface="Arial"/>
              <a:buChar char="•"/>
              <a:defRPr/>
            </a:pPr>
            <a:r>
              <a:rPr lang="en-US" sz="1500" b="1" kern="0" dirty="0">
                <a:solidFill>
                  <a:srgbClr val="000000"/>
                </a:solidFill>
                <a:latin typeface="Calibri"/>
              </a:rPr>
              <a:t>Performance</a:t>
            </a:r>
          </a:p>
          <a:p>
            <a:pPr marL="600957" lvl="1" indent="-300482" defTabSz="1216954">
              <a:buClr>
                <a:srgbClr val="FF0000"/>
              </a:buClr>
              <a:buFont typeface="Lucida Grande"/>
              <a:buChar char="-"/>
            </a:pPr>
            <a:r>
              <a:rPr lang="en-US" sz="1500" kern="0" dirty="0">
                <a:solidFill>
                  <a:srgbClr val="000000"/>
                </a:solidFill>
                <a:latin typeface="Calibri"/>
              </a:rPr>
              <a:t>Density Improvements in WLS and Java </a:t>
            </a:r>
          </a:p>
          <a:p>
            <a:pPr marL="600957" lvl="1" indent="-300482" defTabSz="1216954">
              <a:buClr>
                <a:srgbClr val="FF0000"/>
              </a:buClr>
              <a:buFont typeface="Lucida Grande"/>
              <a:buChar char="-"/>
            </a:pPr>
            <a:r>
              <a:rPr lang="en-US" sz="1500" kern="0" dirty="0" err="1" smtClean="0">
                <a:solidFill>
                  <a:srgbClr val="000000"/>
                </a:solidFill>
                <a:latin typeface="Calibri"/>
              </a:rPr>
              <a:t>Exabus</a:t>
            </a:r>
            <a:r>
              <a:rPr lang="en-US" sz="1500" kern="0" dirty="0" smtClean="0">
                <a:solidFill>
                  <a:srgbClr val="000000"/>
                </a:solidFill>
                <a:latin typeface="Calibri"/>
              </a:rPr>
              <a:t> enhancements </a:t>
            </a:r>
            <a:r>
              <a:rPr lang="en-US" sz="1500" kern="0" dirty="0">
                <a:solidFill>
                  <a:srgbClr val="000000"/>
                </a:solidFill>
                <a:latin typeface="Calibri"/>
              </a:rPr>
              <a:t>for Coherence, including virtualization support</a:t>
            </a:r>
          </a:p>
          <a:p>
            <a:pPr marL="300482" indent="-300482" defTabSz="1216954">
              <a:buClr>
                <a:srgbClr val="FF0000"/>
              </a:buClr>
              <a:buFont typeface="Wingdings" charset="2"/>
              <a:buChar char="§"/>
              <a:defRPr/>
            </a:pPr>
            <a:r>
              <a:rPr lang="en-US" sz="1500" kern="0" dirty="0" smtClean="0">
                <a:solidFill>
                  <a:srgbClr val="000000"/>
                </a:solidFill>
                <a:latin typeface="Calibri"/>
              </a:rPr>
              <a:t>Enhanced hybrid cloud functionality </a:t>
            </a:r>
          </a:p>
          <a:p>
            <a:pPr marL="300482" indent="-300482" defTabSz="1216954">
              <a:buClr>
                <a:srgbClr val="FF0000"/>
              </a:buClr>
              <a:buFont typeface="Wingdings" charset="2"/>
              <a:buChar char="§"/>
              <a:defRPr/>
            </a:pPr>
            <a:r>
              <a:rPr lang="en-US" sz="1500" kern="0" dirty="0" smtClean="0">
                <a:solidFill>
                  <a:srgbClr val="000000"/>
                </a:solidFill>
                <a:latin typeface="Calibri"/>
              </a:rPr>
              <a:t>Storage architectural enhancements on Exalogic</a:t>
            </a:r>
          </a:p>
          <a:p>
            <a:pPr marL="300482" indent="-300482" defTabSz="1216954">
              <a:buClr>
                <a:srgbClr val="FF0000"/>
              </a:buClr>
              <a:buFont typeface="Wingdings" charset="2"/>
              <a:buChar char="§"/>
              <a:defRPr/>
            </a:pPr>
            <a:r>
              <a:rPr lang="en-US" sz="1500" kern="0" dirty="0" smtClean="0">
                <a:solidFill>
                  <a:srgbClr val="000000"/>
                </a:solidFill>
                <a:latin typeface="Calibri"/>
              </a:rPr>
              <a:t>Enhanced DR architectures</a:t>
            </a:r>
          </a:p>
          <a:p>
            <a:pPr marL="300482" indent="-300482" defTabSz="1216954">
              <a:buClr>
                <a:srgbClr val="FF0000"/>
              </a:buClr>
              <a:buFont typeface="Wingdings" charset="2"/>
              <a:buChar char="§"/>
              <a:defRPr/>
            </a:pPr>
            <a:r>
              <a:rPr lang="en-US" sz="1500" kern="0" dirty="0" smtClean="0">
                <a:solidFill>
                  <a:srgbClr val="000000"/>
                </a:solidFill>
                <a:latin typeface="Calibri"/>
              </a:rPr>
              <a:t>Enhanced </a:t>
            </a:r>
            <a:r>
              <a:rPr lang="en-US" sz="1500" kern="0" dirty="0" err="1" smtClean="0">
                <a:solidFill>
                  <a:srgbClr val="000000"/>
                </a:solidFill>
                <a:latin typeface="Calibri"/>
              </a:rPr>
              <a:t>PaaS</a:t>
            </a:r>
            <a:r>
              <a:rPr lang="en-US" sz="1500" kern="0" dirty="0" smtClean="0">
                <a:solidFill>
                  <a:srgbClr val="000000"/>
                </a:solidFill>
                <a:latin typeface="Calibri"/>
              </a:rPr>
              <a:t> service manager framework to provide static and dynamic configuration</a:t>
            </a:r>
          </a:p>
          <a:p>
            <a:pPr marL="300482" indent="-300482" defTabSz="1216954">
              <a:buClr>
                <a:srgbClr val="FF0000"/>
              </a:buClr>
              <a:buFont typeface="Wingdings" charset="2"/>
              <a:buChar char="§"/>
              <a:defRPr/>
            </a:pPr>
            <a:r>
              <a:rPr lang="en-US" sz="1500" kern="0" dirty="0" smtClean="0">
                <a:solidFill>
                  <a:srgbClr val="000000"/>
                </a:solidFill>
                <a:latin typeface="Calibri"/>
              </a:rPr>
              <a:t>Automated application deployment and provisioning framework integrated with </a:t>
            </a:r>
            <a:r>
              <a:rPr lang="en-US" sz="1500" kern="0" dirty="0" err="1" smtClean="0">
                <a:solidFill>
                  <a:srgbClr val="000000"/>
                </a:solidFill>
                <a:latin typeface="Calibri"/>
              </a:rPr>
              <a:t>Devops</a:t>
            </a:r>
            <a:r>
              <a:rPr lang="en-US" sz="1500" kern="0" dirty="0" smtClean="0">
                <a:solidFill>
                  <a:srgbClr val="000000"/>
                </a:solidFill>
                <a:latin typeface="Calibri"/>
              </a:rPr>
              <a:t> tools such as Chef, Puppet</a:t>
            </a:r>
          </a:p>
          <a:p>
            <a:pPr marL="300482" indent="-300482" defTabSz="1216954">
              <a:buClr>
                <a:srgbClr val="FF0000"/>
              </a:buClr>
              <a:buFont typeface="Wingdings" charset="2"/>
              <a:buChar char="§"/>
              <a:defRPr/>
            </a:pPr>
            <a:endParaRPr lang="en-US" sz="1500" kern="0" dirty="0" smtClean="0">
              <a:solidFill>
                <a:srgbClr val="000000"/>
              </a:solidFill>
              <a:latin typeface="Calibri"/>
            </a:endParaRPr>
          </a:p>
        </p:txBody>
      </p:sp>
      <p:sp>
        <p:nvSpPr>
          <p:cNvPr id="9" name="Title 1"/>
          <p:cNvSpPr>
            <a:spLocks noGrp="1"/>
          </p:cNvSpPr>
          <p:nvPr>
            <p:ph type="title"/>
          </p:nvPr>
        </p:nvSpPr>
        <p:spPr/>
        <p:txBody>
          <a:bodyPr/>
          <a:lstStyle/>
          <a:p>
            <a:r>
              <a:rPr lang="en-US" b="1" dirty="0" smtClean="0"/>
              <a:t>Exalogic Elastic Cloud Software Roadmap</a:t>
            </a:r>
          </a:p>
        </p:txBody>
      </p:sp>
      <p:cxnSp>
        <p:nvCxnSpPr>
          <p:cNvPr id="10" name="Straight Connector 9"/>
          <p:cNvCxnSpPr>
            <a:cxnSpLocks noChangeShapeType="1"/>
          </p:cNvCxnSpPr>
          <p:nvPr/>
        </p:nvCxnSpPr>
        <p:spPr bwMode="auto">
          <a:xfrm flipV="1">
            <a:off x="622355" y="1295400"/>
            <a:ext cx="11187057" cy="4297"/>
          </a:xfrm>
          <a:prstGeom prst="line">
            <a:avLst/>
          </a:prstGeom>
          <a:noFill/>
          <a:ln w="101600">
            <a:solidFill>
              <a:srgbClr val="FFFFFF">
                <a:lumMod val="50000"/>
              </a:srgbClr>
            </a:solidFill>
            <a:round/>
            <a:headEnd type="none" w="med" len="sm"/>
            <a:tailEnd type="triangle" w="med" len="sm"/>
          </a:ln>
        </p:spPr>
      </p:cxnSp>
      <p:pic>
        <p:nvPicPr>
          <p:cNvPr id="11" name="Picture 18" descr="clock-shaded.png"/>
          <p:cNvPicPr>
            <a:picLocks noChangeAspect="1"/>
          </p:cNvPicPr>
          <p:nvPr/>
        </p:nvPicPr>
        <p:blipFill>
          <a:blip r:embed="rId2" cstate="print"/>
          <a:srcRect/>
          <a:stretch>
            <a:fillRect/>
          </a:stretch>
        </p:blipFill>
        <p:spPr bwMode="auto">
          <a:xfrm>
            <a:off x="-124471" y="863794"/>
            <a:ext cx="833488" cy="908645"/>
          </a:xfrm>
          <a:prstGeom prst="rect">
            <a:avLst/>
          </a:prstGeom>
          <a:noFill/>
          <a:ln w="9525">
            <a:noFill/>
            <a:miter lim="800000"/>
            <a:headEnd/>
            <a:tailEnd/>
          </a:ln>
        </p:spPr>
      </p:pic>
      <p:sp>
        <p:nvSpPr>
          <p:cNvPr id="12" name="TextBox 6"/>
          <p:cNvSpPr txBox="1">
            <a:spLocks noChangeArrowheads="1"/>
          </p:cNvSpPr>
          <p:nvPr/>
        </p:nvSpPr>
        <p:spPr bwMode="auto">
          <a:xfrm>
            <a:off x="836612" y="990600"/>
            <a:ext cx="2819400" cy="533400"/>
          </a:xfrm>
          <a:prstGeom prst="rect">
            <a:avLst/>
          </a:prstGeom>
          <a:solidFill>
            <a:srgbClr val="FF0000"/>
          </a:solidFill>
          <a:ln w="9525" cap="flat" cmpd="sng" algn="ctr">
            <a:noFill/>
            <a:prstDash val="solid"/>
            <a:headEnd/>
            <a:tailEnd/>
          </a:ln>
          <a:effectLst>
            <a:outerShdw blurRad="46355" dist="50800" dir="3780000" rotWithShape="0">
              <a:srgbClr val="000000">
                <a:alpha val="29000"/>
              </a:srgbClr>
            </a:outerShdw>
          </a:effectLst>
        </p:spPr>
        <p:txBody>
          <a:bodyPr wrap="none" lIns="121695" tIns="60851" rIns="121695" bIns="60851" anchor="ctr" anchorCtr="1"/>
          <a:lstStyle/>
          <a:p>
            <a:pPr algn="ctr" defTabSz="1216954">
              <a:defRPr/>
            </a:pPr>
            <a:r>
              <a:rPr lang="en-US" sz="2800" b="1" kern="0" dirty="0" smtClean="0">
                <a:solidFill>
                  <a:srgbClr val="FFFFFF"/>
                </a:solidFill>
                <a:latin typeface="Calibri"/>
              </a:rPr>
              <a:t>12c (CY2015)</a:t>
            </a:r>
            <a:endParaRPr lang="en-US" sz="2800" b="1" kern="0" dirty="0">
              <a:solidFill>
                <a:srgbClr val="FFFFFF"/>
              </a:solidFill>
              <a:latin typeface="Calibri"/>
            </a:endParaRPr>
          </a:p>
        </p:txBody>
      </p:sp>
      <p:sp>
        <p:nvSpPr>
          <p:cNvPr id="13" name="TextBox 6"/>
          <p:cNvSpPr txBox="1">
            <a:spLocks noChangeArrowheads="1"/>
          </p:cNvSpPr>
          <p:nvPr/>
        </p:nvSpPr>
        <p:spPr bwMode="auto">
          <a:xfrm>
            <a:off x="7085012" y="1008677"/>
            <a:ext cx="4038600" cy="533400"/>
          </a:xfrm>
          <a:prstGeom prst="rect">
            <a:avLst/>
          </a:prstGeom>
          <a:solidFill>
            <a:srgbClr val="FF0000"/>
          </a:solidFill>
          <a:ln w="9525" cap="flat" cmpd="sng" algn="ctr">
            <a:noFill/>
            <a:prstDash val="solid"/>
            <a:headEnd/>
            <a:tailEnd/>
          </a:ln>
          <a:effectLst>
            <a:outerShdw blurRad="46355" dist="50800" dir="3780000" rotWithShape="0">
              <a:srgbClr val="000000">
                <a:alpha val="29000"/>
              </a:srgbClr>
            </a:outerShdw>
          </a:effectLst>
        </p:spPr>
        <p:txBody>
          <a:bodyPr wrap="none" lIns="121695" tIns="60851" rIns="121695" bIns="60851" anchor="ctr" anchorCtr="1"/>
          <a:lstStyle/>
          <a:p>
            <a:pPr algn="ctr" defTabSz="1216954">
              <a:defRPr/>
            </a:pPr>
            <a:r>
              <a:rPr lang="en-US" sz="2800" b="1" kern="0" dirty="0">
                <a:solidFill>
                  <a:srgbClr val="FFFFFF"/>
                </a:solidFill>
                <a:latin typeface="Calibri"/>
              </a:rPr>
              <a:t>Investment Areas</a:t>
            </a:r>
          </a:p>
        </p:txBody>
      </p:sp>
      <p:sp>
        <p:nvSpPr>
          <p:cNvPr id="14" name="TextBox 13"/>
          <p:cNvSpPr txBox="1">
            <a:spLocks noChangeArrowheads="1"/>
          </p:cNvSpPr>
          <p:nvPr/>
        </p:nvSpPr>
        <p:spPr bwMode="auto">
          <a:xfrm>
            <a:off x="836612" y="1599857"/>
            <a:ext cx="2819400" cy="4450080"/>
          </a:xfrm>
          <a:prstGeom prst="rect">
            <a:avLst/>
          </a:prstGeom>
          <a:solidFill>
            <a:srgbClr val="FFFFFF"/>
          </a:solidFill>
          <a:ln w="25400" cap="flat" cmpd="sng" algn="ctr">
            <a:solidFill>
              <a:srgbClr val="FF0000"/>
            </a:solidFill>
            <a:prstDash val="solid"/>
            <a:headEnd/>
            <a:tailEnd/>
          </a:ln>
          <a:effectLst/>
        </p:spPr>
        <p:txBody>
          <a:bodyPr lIns="121695" tIns="60851" rIns="121695" bIns="60851">
            <a:noAutofit/>
          </a:bodyPr>
          <a:lstStyle/>
          <a:p>
            <a:pPr marL="285750" indent="-285750">
              <a:lnSpc>
                <a:spcPts val="2000"/>
              </a:lnSpc>
              <a:buClr>
                <a:schemeClr val="accent1"/>
              </a:buClr>
              <a:buFont typeface="Wingdings" charset="2"/>
              <a:buChar char="§"/>
            </a:pPr>
            <a:r>
              <a:rPr lang="en-US" sz="1400" dirty="0" err="1" smtClean="0">
                <a:solidFill>
                  <a:srgbClr val="232C2F"/>
                </a:solidFill>
              </a:rPr>
              <a:t>IaaS</a:t>
            </a:r>
            <a:r>
              <a:rPr lang="en-US" sz="1400" dirty="0" smtClean="0">
                <a:solidFill>
                  <a:srgbClr val="232C2F"/>
                </a:solidFill>
              </a:rPr>
              <a:t> </a:t>
            </a:r>
            <a:r>
              <a:rPr lang="en-US" sz="1400" dirty="0">
                <a:solidFill>
                  <a:srgbClr val="232C2F"/>
                </a:solidFill>
              </a:rPr>
              <a:t>based on Nimbula with </a:t>
            </a:r>
            <a:r>
              <a:rPr lang="en-US" sz="1400" dirty="0" smtClean="0">
                <a:solidFill>
                  <a:srgbClr val="232C2F"/>
                </a:solidFill>
              </a:rPr>
              <a:t>EM and CLI</a:t>
            </a:r>
          </a:p>
          <a:p>
            <a:pPr marL="285750" indent="-285750">
              <a:lnSpc>
                <a:spcPts val="2000"/>
              </a:lnSpc>
              <a:buClr>
                <a:schemeClr val="accent1"/>
              </a:buClr>
              <a:buFont typeface="Wingdings" charset="2"/>
              <a:buChar char="§"/>
            </a:pPr>
            <a:r>
              <a:rPr lang="en-US" sz="1400" dirty="0" err="1" smtClean="0">
                <a:solidFill>
                  <a:srgbClr val="232C2F"/>
                </a:solidFill>
              </a:rPr>
              <a:t>PaaS</a:t>
            </a:r>
            <a:r>
              <a:rPr lang="en-US" sz="1400" dirty="0" smtClean="0">
                <a:solidFill>
                  <a:srgbClr val="232C2F"/>
                </a:solidFill>
              </a:rPr>
              <a:t> </a:t>
            </a:r>
            <a:r>
              <a:rPr lang="en-US" sz="1400" dirty="0">
                <a:solidFill>
                  <a:srgbClr val="232C2F"/>
                </a:solidFill>
              </a:rPr>
              <a:t>Service Manager for Java Cloud Service </a:t>
            </a:r>
            <a:endParaRPr lang="en-US" sz="1400" dirty="0" smtClean="0">
              <a:solidFill>
                <a:srgbClr val="232C2F"/>
              </a:solidFill>
            </a:endParaRPr>
          </a:p>
          <a:p>
            <a:pPr marL="285750" indent="-285750">
              <a:lnSpc>
                <a:spcPts val="2000"/>
              </a:lnSpc>
              <a:buClr>
                <a:schemeClr val="accent1"/>
              </a:buClr>
              <a:buFont typeface="Wingdings" charset="2"/>
              <a:buChar char="§"/>
            </a:pPr>
            <a:r>
              <a:rPr lang="en-US" sz="1400" dirty="0" smtClean="0">
                <a:solidFill>
                  <a:srgbClr val="232C2F"/>
                </a:solidFill>
              </a:rPr>
              <a:t>Flexible </a:t>
            </a:r>
            <a:r>
              <a:rPr lang="en-US" sz="1400" dirty="0" err="1">
                <a:solidFill>
                  <a:srgbClr val="232C2F"/>
                </a:solidFill>
              </a:rPr>
              <a:t>MwaaS</a:t>
            </a:r>
            <a:r>
              <a:rPr lang="en-US" sz="1400" dirty="0">
                <a:solidFill>
                  <a:srgbClr val="232C2F"/>
                </a:solidFill>
              </a:rPr>
              <a:t> </a:t>
            </a:r>
            <a:r>
              <a:rPr lang="en-US" sz="1400" dirty="0" smtClean="0">
                <a:solidFill>
                  <a:srgbClr val="232C2F"/>
                </a:solidFill>
              </a:rPr>
              <a:t>solution with EM</a:t>
            </a:r>
          </a:p>
          <a:p>
            <a:pPr marL="285750" indent="-285750">
              <a:lnSpc>
                <a:spcPts val="2000"/>
              </a:lnSpc>
              <a:buClr>
                <a:schemeClr val="accent1"/>
              </a:buClr>
              <a:buFont typeface="Wingdings" charset="2"/>
              <a:buChar char="§"/>
            </a:pPr>
            <a:r>
              <a:rPr lang="en-US" sz="1400" dirty="0" smtClean="0">
                <a:solidFill>
                  <a:srgbClr val="232C2F"/>
                </a:solidFill>
              </a:rPr>
              <a:t>Resizing of VM resources – CPU, memory, networking</a:t>
            </a:r>
          </a:p>
          <a:p>
            <a:pPr marL="285750" indent="-285750">
              <a:lnSpc>
                <a:spcPts val="2000"/>
              </a:lnSpc>
              <a:buClr>
                <a:schemeClr val="accent1"/>
              </a:buClr>
              <a:buFont typeface="Wingdings" charset="2"/>
              <a:buChar char="§"/>
            </a:pPr>
            <a:r>
              <a:rPr lang="en-US" sz="1400" dirty="0" smtClean="0">
                <a:solidFill>
                  <a:srgbClr val="232C2F"/>
                </a:solidFill>
              </a:rPr>
              <a:t>Flexible networking options – IP reservation, sharing </a:t>
            </a:r>
            <a:r>
              <a:rPr lang="en-US" sz="1400" dirty="0">
                <a:solidFill>
                  <a:srgbClr val="232C2F"/>
                </a:solidFill>
              </a:rPr>
              <a:t>of VMs between </a:t>
            </a:r>
            <a:r>
              <a:rPr lang="en-US" sz="1400" dirty="0" smtClean="0">
                <a:solidFill>
                  <a:srgbClr val="232C2F"/>
                </a:solidFill>
              </a:rPr>
              <a:t>Accounts</a:t>
            </a:r>
          </a:p>
          <a:p>
            <a:pPr marL="285750" indent="-285750">
              <a:lnSpc>
                <a:spcPts val="2000"/>
              </a:lnSpc>
              <a:buClr>
                <a:schemeClr val="accent1"/>
              </a:buClr>
              <a:buFont typeface="Wingdings" charset="2"/>
              <a:buChar char="§"/>
            </a:pPr>
            <a:r>
              <a:rPr lang="en-US" sz="1400" dirty="0" err="1" smtClean="0">
                <a:solidFill>
                  <a:srgbClr val="232C2F"/>
                </a:solidFill>
              </a:rPr>
              <a:t>Exabus</a:t>
            </a:r>
            <a:r>
              <a:rPr lang="en-US" sz="1400" dirty="0" smtClean="0">
                <a:solidFill>
                  <a:srgbClr val="232C2F"/>
                </a:solidFill>
              </a:rPr>
              <a:t> </a:t>
            </a:r>
            <a:r>
              <a:rPr lang="en-US" sz="1400" dirty="0">
                <a:solidFill>
                  <a:srgbClr val="232C2F"/>
                </a:solidFill>
              </a:rPr>
              <a:t>/ IMB2 Optimizations, </a:t>
            </a:r>
            <a:r>
              <a:rPr lang="en-US" sz="1400" dirty="0" smtClean="0">
                <a:solidFill>
                  <a:srgbClr val="232C2F"/>
                </a:solidFill>
              </a:rPr>
              <a:t>Tuxedo </a:t>
            </a:r>
            <a:r>
              <a:rPr lang="en-US" sz="1400" dirty="0">
                <a:solidFill>
                  <a:srgbClr val="232C2F"/>
                </a:solidFill>
              </a:rPr>
              <a:t>Optimization, SOA (17x</a:t>
            </a:r>
            <a:r>
              <a:rPr lang="en-US" sz="1400" dirty="0" smtClean="0">
                <a:solidFill>
                  <a:srgbClr val="232C2F"/>
                </a:solidFill>
              </a:rPr>
              <a:t>)</a:t>
            </a:r>
          </a:p>
          <a:p>
            <a:pPr marL="285750" indent="-285750">
              <a:lnSpc>
                <a:spcPts val="2000"/>
              </a:lnSpc>
              <a:buClr>
                <a:schemeClr val="accent1"/>
              </a:buClr>
              <a:buFont typeface="Wingdings" charset="2"/>
              <a:buChar char="§"/>
            </a:pPr>
            <a:r>
              <a:rPr lang="en-US" sz="1400" dirty="0">
                <a:solidFill>
                  <a:srgbClr val="232C2F"/>
                </a:solidFill>
              </a:rPr>
              <a:t> </a:t>
            </a:r>
            <a:r>
              <a:rPr lang="en-US" sz="1400" dirty="0" err="1">
                <a:solidFill>
                  <a:srgbClr val="232C2F"/>
                </a:solidFill>
              </a:rPr>
              <a:t>Ebusiness</a:t>
            </a:r>
            <a:r>
              <a:rPr lang="en-US" sz="1400" dirty="0">
                <a:solidFill>
                  <a:srgbClr val="232C2F"/>
                </a:solidFill>
              </a:rPr>
              <a:t> Suite </a:t>
            </a:r>
            <a:r>
              <a:rPr lang="en-US" sz="1400" dirty="0" err="1">
                <a:solidFill>
                  <a:srgbClr val="232C2F"/>
                </a:solidFill>
              </a:rPr>
              <a:t>Excelerator</a:t>
            </a:r>
            <a:endParaRPr lang="en-US" sz="1400" kern="0" dirty="0">
              <a:solidFill>
                <a:srgbClr val="232C2F"/>
              </a:solidFill>
              <a:latin typeface="Calibri"/>
            </a:endParaRPr>
          </a:p>
        </p:txBody>
      </p:sp>
      <p:sp>
        <p:nvSpPr>
          <p:cNvPr id="16" name="TextBox 6"/>
          <p:cNvSpPr txBox="1">
            <a:spLocks noChangeArrowheads="1"/>
          </p:cNvSpPr>
          <p:nvPr/>
        </p:nvSpPr>
        <p:spPr bwMode="auto">
          <a:xfrm>
            <a:off x="3808412" y="990600"/>
            <a:ext cx="3124200" cy="533400"/>
          </a:xfrm>
          <a:prstGeom prst="rect">
            <a:avLst/>
          </a:prstGeom>
          <a:solidFill>
            <a:srgbClr val="FF0000"/>
          </a:solidFill>
          <a:ln w="9525" cap="flat" cmpd="sng" algn="ctr">
            <a:noFill/>
            <a:prstDash val="solid"/>
            <a:headEnd/>
            <a:tailEnd/>
          </a:ln>
          <a:effectLst>
            <a:outerShdw blurRad="46355" dist="50800" dir="3780000" rotWithShape="0">
              <a:srgbClr val="000000">
                <a:alpha val="29000"/>
              </a:srgbClr>
            </a:outerShdw>
          </a:effectLst>
        </p:spPr>
        <p:txBody>
          <a:bodyPr wrap="none" lIns="121695" tIns="60851" rIns="121695" bIns="60851" anchor="ctr" anchorCtr="1"/>
          <a:lstStyle/>
          <a:p>
            <a:pPr algn="ctr" defTabSz="1216954">
              <a:defRPr/>
            </a:pPr>
            <a:r>
              <a:rPr lang="en-US" sz="2800" b="1" kern="0" dirty="0" smtClean="0">
                <a:solidFill>
                  <a:srgbClr val="FFFFFF"/>
                </a:solidFill>
                <a:latin typeface="Calibri"/>
              </a:rPr>
              <a:t>13c</a:t>
            </a:r>
            <a:endParaRPr lang="en-US" sz="2800" b="1" kern="0" dirty="0">
              <a:solidFill>
                <a:srgbClr val="FFFFFF"/>
              </a:solidFill>
              <a:latin typeface="Calibri"/>
            </a:endParaRPr>
          </a:p>
        </p:txBody>
      </p:sp>
      <p:sp>
        <p:nvSpPr>
          <p:cNvPr id="17" name="TextBox 16"/>
          <p:cNvSpPr txBox="1">
            <a:spLocks noChangeArrowheads="1"/>
          </p:cNvSpPr>
          <p:nvPr/>
        </p:nvSpPr>
        <p:spPr bwMode="auto">
          <a:xfrm>
            <a:off x="3808412" y="1600200"/>
            <a:ext cx="3124200" cy="4450080"/>
          </a:xfrm>
          <a:prstGeom prst="rect">
            <a:avLst/>
          </a:prstGeom>
          <a:solidFill>
            <a:srgbClr val="FFFFFF"/>
          </a:solidFill>
          <a:ln w="25400" cap="flat" cmpd="sng" algn="ctr">
            <a:solidFill>
              <a:srgbClr val="FF0000"/>
            </a:solidFill>
            <a:prstDash val="solid"/>
            <a:headEnd/>
            <a:tailEnd/>
          </a:ln>
          <a:effectLst/>
        </p:spPr>
        <p:txBody>
          <a:bodyPr lIns="121695" tIns="60851" rIns="121695" bIns="60851">
            <a:noAutofit/>
          </a:bodyPr>
          <a:lstStyle/>
          <a:p>
            <a:pPr marL="222486" indent="-222486" defTabSz="1216954">
              <a:lnSpc>
                <a:spcPts val="2000"/>
              </a:lnSpc>
              <a:buClr>
                <a:srgbClr val="FF0000"/>
              </a:buClr>
              <a:buFont typeface="Wingdings" pitchFamily="2" charset="2"/>
              <a:buChar char="§"/>
              <a:tabLst>
                <a:tab pos="300958" algn="l"/>
              </a:tabLst>
              <a:defRPr/>
            </a:pPr>
            <a:r>
              <a:rPr lang="en-US" sz="1400" kern="0" dirty="0" err="1" smtClean="0">
                <a:solidFill>
                  <a:srgbClr val="000000"/>
                </a:solidFill>
                <a:latin typeface="Calibri"/>
              </a:rPr>
              <a:t>OpenStack</a:t>
            </a:r>
            <a:r>
              <a:rPr lang="en-US" sz="1400" kern="0" dirty="0" smtClean="0">
                <a:solidFill>
                  <a:srgbClr val="000000"/>
                </a:solidFill>
                <a:latin typeface="Calibri"/>
              </a:rPr>
              <a:t> integration</a:t>
            </a:r>
          </a:p>
          <a:p>
            <a:pPr marL="222486" indent="-222486" defTabSz="1216954">
              <a:lnSpc>
                <a:spcPts val="2000"/>
              </a:lnSpc>
              <a:buClr>
                <a:srgbClr val="FF0000"/>
              </a:buClr>
              <a:buFont typeface="Wingdings" pitchFamily="2" charset="2"/>
              <a:buChar char="§"/>
              <a:tabLst>
                <a:tab pos="300958" algn="l"/>
              </a:tabLst>
              <a:defRPr/>
            </a:pPr>
            <a:r>
              <a:rPr lang="en-US" sz="1400" kern="0" dirty="0" smtClean="0">
                <a:solidFill>
                  <a:srgbClr val="000000"/>
                </a:solidFill>
              </a:rPr>
              <a:t>More </a:t>
            </a:r>
            <a:r>
              <a:rPr lang="en-US" sz="1400" kern="0" dirty="0" err="1" smtClean="0">
                <a:solidFill>
                  <a:srgbClr val="000000"/>
                </a:solidFill>
              </a:rPr>
              <a:t>PaaS</a:t>
            </a:r>
            <a:r>
              <a:rPr lang="en-US" sz="1400" kern="0" dirty="0" smtClean="0">
                <a:solidFill>
                  <a:srgbClr val="000000"/>
                </a:solidFill>
              </a:rPr>
              <a:t> services</a:t>
            </a:r>
            <a:endParaRPr lang="en-US" sz="1400" kern="0" dirty="0" smtClean="0">
              <a:solidFill>
                <a:srgbClr val="000000"/>
              </a:solidFill>
              <a:latin typeface="Calibri"/>
            </a:endParaRPr>
          </a:p>
          <a:p>
            <a:pPr marL="222486" indent="-222486" defTabSz="1216954">
              <a:lnSpc>
                <a:spcPts val="2000"/>
              </a:lnSpc>
              <a:buClr>
                <a:srgbClr val="FF0000"/>
              </a:buClr>
              <a:buFont typeface="Wingdings" pitchFamily="2" charset="2"/>
              <a:buChar char="§"/>
              <a:tabLst>
                <a:tab pos="300958" algn="l"/>
              </a:tabLst>
              <a:defRPr/>
            </a:pPr>
            <a:r>
              <a:rPr lang="en-US" sz="1400" kern="0" dirty="0" smtClean="0">
                <a:solidFill>
                  <a:srgbClr val="000000"/>
                </a:solidFill>
              </a:rPr>
              <a:t>Security </a:t>
            </a:r>
            <a:endParaRPr lang="en-US" sz="1400" kern="0" dirty="0">
              <a:solidFill>
                <a:srgbClr val="000000"/>
              </a:solidFill>
            </a:endParaRPr>
          </a:p>
          <a:p>
            <a:pPr marL="600957" lvl="1" indent="-300482" defTabSz="1216954">
              <a:lnSpc>
                <a:spcPts val="2000"/>
              </a:lnSpc>
              <a:buClr>
                <a:srgbClr val="FF0000"/>
              </a:buClr>
              <a:buFont typeface="Lucida Grande"/>
              <a:buChar char="-"/>
            </a:pPr>
            <a:r>
              <a:rPr lang="en-US" sz="1400" kern="0" dirty="0" err="1" smtClean="0">
                <a:solidFill>
                  <a:srgbClr val="000000"/>
                </a:solidFill>
              </a:rPr>
              <a:t>Exadirect</a:t>
            </a:r>
            <a:r>
              <a:rPr lang="en-US" sz="1400" kern="0" dirty="0" smtClean="0">
                <a:solidFill>
                  <a:srgbClr val="000000"/>
                </a:solidFill>
              </a:rPr>
              <a:t>-Secure - firewall </a:t>
            </a:r>
            <a:r>
              <a:rPr lang="en-US" sz="1400" kern="0" dirty="0">
                <a:solidFill>
                  <a:srgbClr val="000000"/>
                </a:solidFill>
              </a:rPr>
              <a:t>between Exalogic and Exadata </a:t>
            </a:r>
          </a:p>
          <a:p>
            <a:pPr marL="300482" indent="-300482" defTabSz="1216954">
              <a:lnSpc>
                <a:spcPts val="2000"/>
              </a:lnSpc>
              <a:buClr>
                <a:srgbClr val="FF0000"/>
              </a:buClr>
              <a:buFont typeface="Wingdings" charset="2"/>
              <a:buChar char="§"/>
            </a:pPr>
            <a:r>
              <a:rPr lang="en-US" sz="1400" kern="0" dirty="0" smtClean="0">
                <a:solidFill>
                  <a:srgbClr val="000000"/>
                </a:solidFill>
              </a:rPr>
              <a:t>Support </a:t>
            </a:r>
            <a:r>
              <a:rPr lang="en-US" sz="1400" kern="0" dirty="0">
                <a:solidFill>
                  <a:srgbClr val="000000"/>
                </a:solidFill>
              </a:rPr>
              <a:t>for </a:t>
            </a:r>
            <a:r>
              <a:rPr lang="en-US" sz="1400" kern="0" dirty="0" smtClean="0">
                <a:solidFill>
                  <a:srgbClr val="000000"/>
                </a:solidFill>
              </a:rPr>
              <a:t>open </a:t>
            </a:r>
            <a:r>
              <a:rPr lang="en-US" sz="1400" kern="0" dirty="0">
                <a:solidFill>
                  <a:srgbClr val="000000"/>
                </a:solidFill>
              </a:rPr>
              <a:t>operating-systems in Exalogic guest </a:t>
            </a:r>
            <a:r>
              <a:rPr lang="en-US" sz="1400" kern="0" dirty="0" smtClean="0">
                <a:solidFill>
                  <a:srgbClr val="000000"/>
                </a:solidFill>
              </a:rPr>
              <a:t>VMs (Windows, </a:t>
            </a:r>
            <a:r>
              <a:rPr lang="en-US" sz="1400" kern="0" dirty="0" err="1" smtClean="0">
                <a:solidFill>
                  <a:srgbClr val="000000"/>
                </a:solidFill>
              </a:rPr>
              <a:t>RedHat</a:t>
            </a:r>
            <a:r>
              <a:rPr lang="en-US" sz="1400" kern="0" dirty="0" smtClean="0">
                <a:solidFill>
                  <a:srgbClr val="000000"/>
                </a:solidFill>
              </a:rPr>
              <a:t>)</a:t>
            </a:r>
          </a:p>
          <a:p>
            <a:pPr marL="300482" indent="-300482" defTabSz="1216954">
              <a:lnSpc>
                <a:spcPts val="2000"/>
              </a:lnSpc>
              <a:buClr>
                <a:srgbClr val="FF0000"/>
              </a:buClr>
              <a:buFont typeface="Wingdings" charset="2"/>
              <a:buChar char="§"/>
            </a:pPr>
            <a:r>
              <a:rPr lang="en-US" sz="1400" kern="0" dirty="0" smtClean="0">
                <a:solidFill>
                  <a:srgbClr val="000000"/>
                </a:solidFill>
              </a:rPr>
              <a:t>Multi-rack topologies:</a:t>
            </a:r>
          </a:p>
          <a:p>
            <a:pPr marL="757682" lvl="1" indent="-300482" defTabSz="1216954">
              <a:lnSpc>
                <a:spcPts val="2000"/>
              </a:lnSpc>
              <a:buClr>
                <a:srgbClr val="FF0000"/>
              </a:buClr>
              <a:buFont typeface="Wingdings" charset="2"/>
              <a:buChar char="§"/>
            </a:pPr>
            <a:r>
              <a:rPr lang="en-US" sz="1400" kern="0" dirty="0" smtClean="0">
                <a:solidFill>
                  <a:srgbClr val="000000"/>
                </a:solidFill>
              </a:rPr>
              <a:t>Single </a:t>
            </a:r>
            <a:r>
              <a:rPr lang="en-US" sz="1400" kern="0" dirty="0" err="1" smtClean="0">
                <a:solidFill>
                  <a:srgbClr val="000000"/>
                </a:solidFill>
              </a:rPr>
              <a:t>IaaS</a:t>
            </a:r>
            <a:r>
              <a:rPr lang="en-US" sz="1400" kern="0" dirty="0" smtClean="0">
                <a:solidFill>
                  <a:srgbClr val="000000"/>
                </a:solidFill>
              </a:rPr>
              <a:t> fabric spanning multiple Exalogic clusters</a:t>
            </a:r>
          </a:p>
          <a:p>
            <a:pPr marL="757682" lvl="1" indent="-300482" defTabSz="1216954">
              <a:lnSpc>
                <a:spcPts val="2000"/>
              </a:lnSpc>
              <a:buClr>
                <a:srgbClr val="FF0000"/>
              </a:buClr>
              <a:buFont typeface="Wingdings" charset="2"/>
              <a:buChar char="§"/>
            </a:pPr>
            <a:r>
              <a:rPr lang="en-US" sz="1400" kern="0" dirty="0" smtClean="0">
                <a:solidFill>
                  <a:srgbClr val="000000"/>
                </a:solidFill>
              </a:rPr>
              <a:t>Two or more separate </a:t>
            </a:r>
            <a:r>
              <a:rPr lang="en-US" sz="1400" kern="0" dirty="0" err="1" smtClean="0">
                <a:solidFill>
                  <a:srgbClr val="000000"/>
                </a:solidFill>
              </a:rPr>
              <a:t>IaaS</a:t>
            </a:r>
            <a:r>
              <a:rPr lang="en-US" sz="1400" kern="0" dirty="0" smtClean="0">
                <a:solidFill>
                  <a:srgbClr val="000000"/>
                </a:solidFill>
              </a:rPr>
              <a:t> clusters communicating with same Exadata</a:t>
            </a:r>
            <a:endParaRPr lang="en-US" sz="1400" kern="0" dirty="0">
              <a:solidFill>
                <a:srgbClr val="000000"/>
              </a:solidFill>
            </a:endParaRPr>
          </a:p>
        </p:txBody>
      </p:sp>
    </p:spTree>
    <p:extLst>
      <p:ext uri="{BB962C8B-B14F-4D97-AF65-F5344CB8AC3E}">
        <p14:creationId xmlns:p14="http://schemas.microsoft.com/office/powerpoint/2010/main" val="276899927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73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924" y="265289"/>
            <a:ext cx="11125200" cy="889000"/>
          </a:xfrm>
        </p:spPr>
        <p:txBody>
          <a:bodyPr/>
          <a:lstStyle/>
          <a:p>
            <a:r>
              <a:rPr lang="en-US" dirty="0" smtClean="0"/>
              <a:t>A Very Successful 2014 OOW !</a:t>
            </a:r>
            <a:endParaRPr lang="en-US" dirty="0"/>
          </a:p>
        </p:txBody>
      </p:sp>
      <p:pic>
        <p:nvPicPr>
          <p:cNvPr id="5" name="Picture 4"/>
          <p:cNvPicPr>
            <a:picLocks noChangeAspect="1"/>
          </p:cNvPicPr>
          <p:nvPr/>
        </p:nvPicPr>
        <p:blipFill>
          <a:blip r:embed="rId3"/>
          <a:stretch>
            <a:fillRect/>
          </a:stretch>
        </p:blipFill>
        <p:spPr>
          <a:xfrm>
            <a:off x="6166732" y="1711482"/>
            <a:ext cx="4106454" cy="4475699"/>
          </a:xfrm>
          <a:prstGeom prst="rect">
            <a:avLst/>
          </a:prstGeom>
        </p:spPr>
      </p:pic>
      <p:pic>
        <p:nvPicPr>
          <p:cNvPr id="7" name="Picture 6"/>
          <p:cNvPicPr>
            <a:picLocks noChangeAspect="1"/>
          </p:cNvPicPr>
          <p:nvPr/>
        </p:nvPicPr>
        <p:blipFill>
          <a:blip r:embed="rId4"/>
          <a:stretch>
            <a:fillRect/>
          </a:stretch>
        </p:blipFill>
        <p:spPr>
          <a:xfrm>
            <a:off x="5376489" y="1495778"/>
            <a:ext cx="6245291" cy="4168732"/>
          </a:xfrm>
          <a:prstGeom prst="rect">
            <a:avLst/>
          </a:prstGeom>
        </p:spPr>
      </p:pic>
      <p:sp>
        <p:nvSpPr>
          <p:cNvPr id="8" name="TextBox 7"/>
          <p:cNvSpPr txBox="1"/>
          <p:nvPr/>
        </p:nvSpPr>
        <p:spPr>
          <a:xfrm>
            <a:off x="620907" y="1467554"/>
            <a:ext cx="4402794" cy="4021667"/>
          </a:xfrm>
          <a:prstGeom prst="rect">
            <a:avLst/>
          </a:prstGeom>
          <a:noFill/>
        </p:spPr>
        <p:txBody>
          <a:bodyPr wrap="square" lIns="0" tIns="0" rIns="0" bIns="0" rtlCol="0">
            <a:noAutofit/>
          </a:bodyPr>
          <a:lstStyle/>
          <a:p>
            <a:pPr marL="285750" indent="-285750">
              <a:lnSpc>
                <a:spcPct val="90000"/>
              </a:lnSpc>
              <a:buFont typeface="Arial"/>
              <a:buChar char="•"/>
            </a:pPr>
            <a:r>
              <a:rPr lang="en-US" sz="2400" dirty="0" smtClean="0"/>
              <a:t>Customer, analyst, investor </a:t>
            </a:r>
            <a:r>
              <a:rPr lang="en-US" sz="2400" dirty="0" smtClean="0"/>
              <a:t>validation of Oracle </a:t>
            </a:r>
            <a:r>
              <a:rPr lang="en-US" sz="2400" dirty="0" smtClean="0"/>
              <a:t>cloud strategy</a:t>
            </a:r>
          </a:p>
          <a:p>
            <a:pPr marL="285750" indent="-285750">
              <a:lnSpc>
                <a:spcPct val="90000"/>
              </a:lnSpc>
              <a:buFont typeface="Arial"/>
              <a:buChar char="•"/>
            </a:pPr>
            <a:endParaRPr lang="en-US" sz="2400" dirty="0"/>
          </a:p>
          <a:p>
            <a:pPr marL="285750" indent="-285750">
              <a:lnSpc>
                <a:spcPct val="90000"/>
              </a:lnSpc>
              <a:buFont typeface="Arial"/>
              <a:buChar char="•"/>
            </a:pPr>
            <a:r>
              <a:rPr lang="en-US" sz="2400" dirty="0" smtClean="0"/>
              <a:t>Consistent messaging on cloud across product portfolio</a:t>
            </a:r>
          </a:p>
          <a:p>
            <a:pPr marL="285750" indent="-285750">
              <a:lnSpc>
                <a:spcPct val="90000"/>
              </a:lnSpc>
              <a:buFont typeface="Arial"/>
              <a:buChar char="•"/>
            </a:pPr>
            <a:endParaRPr lang="en-US" sz="2400" dirty="0"/>
          </a:p>
          <a:p>
            <a:pPr marL="285750" indent="-285750">
              <a:lnSpc>
                <a:spcPct val="90000"/>
              </a:lnSpc>
              <a:buFont typeface="Arial"/>
              <a:buChar char="•"/>
            </a:pPr>
            <a:r>
              <a:rPr lang="en-US" sz="2400" dirty="0" smtClean="0"/>
              <a:t>Solid roadmap on fully enabling the cloud strategy</a:t>
            </a:r>
          </a:p>
          <a:p>
            <a:pPr marL="285750" indent="-285750">
              <a:lnSpc>
                <a:spcPct val="90000"/>
              </a:lnSpc>
              <a:buFont typeface="Arial"/>
              <a:buChar char="•"/>
            </a:pPr>
            <a:endParaRPr lang="en-US" sz="2400" dirty="0"/>
          </a:p>
          <a:p>
            <a:pPr marL="285750" indent="-285750">
              <a:lnSpc>
                <a:spcPct val="90000"/>
              </a:lnSpc>
              <a:buFont typeface="Arial"/>
              <a:buChar char="•"/>
            </a:pPr>
            <a:r>
              <a:rPr lang="en-US" sz="2400" dirty="0" smtClean="0"/>
              <a:t>Jam-packed technical sessions</a:t>
            </a:r>
          </a:p>
          <a:p>
            <a:pPr marL="285750" indent="-285750">
              <a:lnSpc>
                <a:spcPct val="90000"/>
              </a:lnSpc>
              <a:buFont typeface="Arial"/>
              <a:buChar char="•"/>
            </a:pPr>
            <a:endParaRPr lang="en-US" sz="2400" dirty="0" smtClean="0"/>
          </a:p>
          <a:p>
            <a:pPr marL="285750" indent="-285750">
              <a:lnSpc>
                <a:spcPct val="90000"/>
              </a:lnSpc>
              <a:buFont typeface="Arial"/>
              <a:buChar char="•"/>
            </a:pPr>
            <a:r>
              <a:rPr lang="en-US" sz="2400" dirty="0" smtClean="0"/>
              <a:t>And…an interesting guest  – the </a:t>
            </a:r>
            <a:r>
              <a:rPr lang="en-US" sz="2400" dirty="0" err="1" smtClean="0"/>
              <a:t>Exa</a:t>
            </a:r>
            <a:r>
              <a:rPr lang="en-US" sz="2400" dirty="0" smtClean="0"/>
              <a:t>-Mouse!</a:t>
            </a:r>
          </a:p>
          <a:p>
            <a:pPr marL="285750" indent="-285750">
              <a:lnSpc>
                <a:spcPct val="90000"/>
              </a:lnSpc>
              <a:buFont typeface="Arial"/>
              <a:buChar char="•"/>
            </a:pPr>
            <a:endParaRPr lang="en-US" sz="2400" dirty="0"/>
          </a:p>
          <a:p>
            <a:pPr marL="285750" indent="-285750">
              <a:lnSpc>
                <a:spcPct val="90000"/>
              </a:lnSpc>
              <a:buFont typeface="Arial"/>
              <a:buChar char="•"/>
            </a:pPr>
            <a:endParaRPr lang="en-US" sz="2400" dirty="0" smtClean="0"/>
          </a:p>
          <a:p>
            <a:pPr marL="285750" indent="-285750">
              <a:lnSpc>
                <a:spcPct val="90000"/>
              </a:lnSpc>
              <a:buFont typeface="Arial"/>
              <a:buChar char="•"/>
            </a:pPr>
            <a:endParaRPr lang="en-US" sz="2400" dirty="0"/>
          </a:p>
          <a:p>
            <a:pPr>
              <a:lnSpc>
                <a:spcPct val="90000"/>
              </a:lnSpc>
            </a:pPr>
            <a:endParaRPr lang="en-US" sz="2400" dirty="0" smtClean="0"/>
          </a:p>
          <a:p>
            <a:pPr marL="285750" indent="-285750">
              <a:lnSpc>
                <a:spcPct val="90000"/>
              </a:lnSpc>
              <a:buFont typeface="Arial"/>
              <a:buChar char="•"/>
            </a:pPr>
            <a:endParaRPr lang="en-US" sz="2400" dirty="0" smtClean="0"/>
          </a:p>
        </p:txBody>
      </p:sp>
    </p:spTree>
    <p:extLst>
      <p:ext uri="{BB962C8B-B14F-4D97-AF65-F5344CB8AC3E}">
        <p14:creationId xmlns:p14="http://schemas.microsoft.com/office/powerpoint/2010/main" val="125184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9" presetClass="emph" presetSubtype="0" nodeType="withEffect">
                                  <p:stCondLst>
                                    <p:cond delay="0"/>
                                  </p:stCondLst>
                                  <p:childTnLst>
                                    <p:set>
                                      <p:cBhvr rctx="PPT">
                                        <p:cTn id="12" dur="indefinite"/>
                                        <p:tgtEl>
                                          <p:spTgt spid="8">
                                            <p:txEl>
                                              <p:pRg st="0" end="0"/>
                                            </p:txEl>
                                          </p:spTgt>
                                        </p:tgtEl>
                                        <p:attrNameLst>
                                          <p:attrName>style.opacity</p:attrName>
                                        </p:attrNameLst>
                                      </p:cBhvr>
                                      <p:to>
                                        <p:strVal val="0.5"/>
                                      </p:to>
                                    </p:set>
                                    <p:animEffect filter="image" prLst="opacity: 0.5">
                                      <p:cBhvr rctx="IE">
                                        <p:cTn id="13" dur="indefinite"/>
                                        <p:tgtEl>
                                          <p:spTgt spid="8">
                                            <p:txEl>
                                              <p:pRg st="0" end="0"/>
                                            </p:txEl>
                                          </p:spTgt>
                                        </p:tgtEl>
                                      </p:cBhvr>
                                    </p:animEffect>
                                  </p:childTnLst>
                                </p:cTn>
                              </p:par>
                              <p:par>
                                <p:cTn id="14" presetID="9" presetClass="emph" presetSubtype="0" nodeType="withEffect">
                                  <p:stCondLst>
                                    <p:cond delay="0"/>
                                  </p:stCondLst>
                                  <p:childTnLst>
                                    <p:set>
                                      <p:cBhvr rctx="PPT">
                                        <p:cTn id="15" dur="indefinite"/>
                                        <p:tgtEl>
                                          <p:spTgt spid="8">
                                            <p:txEl>
                                              <p:pRg st="2" end="2"/>
                                            </p:txEl>
                                          </p:spTgt>
                                        </p:tgtEl>
                                        <p:attrNameLst>
                                          <p:attrName>style.opacity</p:attrName>
                                        </p:attrNameLst>
                                      </p:cBhvr>
                                      <p:to>
                                        <p:strVal val="0.5"/>
                                      </p:to>
                                    </p:set>
                                    <p:animEffect filter="image" prLst="opacity: 0.5">
                                      <p:cBhvr rctx="IE">
                                        <p:cTn id="16" dur="indefinite"/>
                                        <p:tgtEl>
                                          <p:spTgt spid="8">
                                            <p:txEl>
                                              <p:pRg st="2" end="2"/>
                                            </p:txEl>
                                          </p:spTgt>
                                        </p:tgtEl>
                                      </p:cBhvr>
                                    </p:animEffect>
                                  </p:childTnLst>
                                </p:cTn>
                              </p:par>
                              <p:par>
                                <p:cTn id="17" presetID="9" presetClass="emph" presetSubtype="0" nodeType="withEffect">
                                  <p:stCondLst>
                                    <p:cond delay="0"/>
                                  </p:stCondLst>
                                  <p:childTnLst>
                                    <p:set>
                                      <p:cBhvr rctx="PPT">
                                        <p:cTn id="18" dur="indefinite"/>
                                        <p:tgtEl>
                                          <p:spTgt spid="8">
                                            <p:txEl>
                                              <p:pRg st="4" end="4"/>
                                            </p:txEl>
                                          </p:spTgt>
                                        </p:tgtEl>
                                        <p:attrNameLst>
                                          <p:attrName>style.opacity</p:attrName>
                                        </p:attrNameLst>
                                      </p:cBhvr>
                                      <p:to>
                                        <p:strVal val="0.5"/>
                                      </p:to>
                                    </p:set>
                                    <p:animEffect filter="image" prLst="opacity: 0.5">
                                      <p:cBhvr rctx="IE">
                                        <p:cTn id="19" dur="indefinite"/>
                                        <p:tgtEl>
                                          <p:spTgt spid="8">
                                            <p:txEl>
                                              <p:pRg st="4" end="4"/>
                                            </p:txEl>
                                          </p:spTgt>
                                        </p:tgtEl>
                                      </p:cBhvr>
                                    </p:animEffect>
                                  </p:childTnLst>
                                </p:cTn>
                              </p:par>
                              <p:par>
                                <p:cTn id="20" presetID="9" presetClass="emph" presetSubtype="0" nodeType="withEffect">
                                  <p:stCondLst>
                                    <p:cond delay="0"/>
                                  </p:stCondLst>
                                  <p:childTnLst>
                                    <p:set>
                                      <p:cBhvr rctx="PPT">
                                        <p:cTn id="21" dur="indefinite"/>
                                        <p:tgtEl>
                                          <p:spTgt spid="8">
                                            <p:txEl>
                                              <p:pRg st="6" end="6"/>
                                            </p:txEl>
                                          </p:spTgt>
                                        </p:tgtEl>
                                        <p:attrNameLst>
                                          <p:attrName>style.opacity</p:attrName>
                                        </p:attrNameLst>
                                      </p:cBhvr>
                                      <p:to>
                                        <p:strVal val="0.5"/>
                                      </p:to>
                                    </p:set>
                                    <p:animEffect filter="image" prLst="opacity: 0.5">
                                      <p:cBhvr rctx="IE">
                                        <p:cTn id="22" dur="indefinite"/>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3"/>
          </p:nvPr>
        </p:nvSpPr>
        <p:spPr>
          <a:xfrm>
            <a:off x="2715899" y="1708104"/>
            <a:ext cx="8861082" cy="3962401"/>
          </a:xfrm>
        </p:spPr>
        <p:txBody>
          <a:bodyPr/>
          <a:lstStyle/>
          <a:p>
            <a:r>
              <a:rPr lang="en-US" dirty="0" smtClean="0"/>
              <a:t>Oracle Exalogic Private Cloud </a:t>
            </a:r>
            <a:r>
              <a:rPr lang="en-US" dirty="0" smtClean="0"/>
              <a:t>Strategy </a:t>
            </a:r>
          </a:p>
          <a:p>
            <a:r>
              <a:rPr lang="en-US" dirty="0" smtClean="0"/>
              <a:t>Nimbula </a:t>
            </a:r>
            <a:r>
              <a:rPr lang="en-US" dirty="0" err="1" smtClean="0"/>
              <a:t>IaaS</a:t>
            </a:r>
            <a:r>
              <a:rPr lang="en-US" dirty="0" smtClean="0"/>
              <a:t> Deep Dive</a:t>
            </a:r>
          </a:p>
          <a:p>
            <a:r>
              <a:rPr lang="en-US" dirty="0" err="1" smtClean="0"/>
              <a:t>PaaS</a:t>
            </a:r>
            <a:r>
              <a:rPr lang="en-US" dirty="0" smtClean="0"/>
              <a:t> Service Manager Deep Dive</a:t>
            </a:r>
          </a:p>
          <a:p>
            <a:r>
              <a:rPr lang="en-US" dirty="0" smtClean="0"/>
              <a:t>EM Integration</a:t>
            </a:r>
          </a:p>
          <a:p>
            <a:r>
              <a:rPr lang="en-US" dirty="0" smtClean="0"/>
              <a:t>Demo</a:t>
            </a:r>
          </a:p>
          <a:p>
            <a:r>
              <a:rPr lang="en-US" dirty="0" smtClean="0"/>
              <a:t>Roadmap</a:t>
            </a:r>
            <a:endParaRPr lang="en-US" dirty="0" smtClean="0"/>
          </a:p>
          <a:p>
            <a:endParaRPr lang="en-US" dirty="0" smtClean="0"/>
          </a:p>
          <a:p>
            <a:endParaRPr lang="en-US" dirty="0" smtClean="0"/>
          </a:p>
        </p:txBody>
      </p:sp>
      <p:sp>
        <p:nvSpPr>
          <p:cNvPr id="6" name="Pentagon 5"/>
          <p:cNvSpPr/>
          <p:nvPr/>
        </p:nvSpPr>
        <p:spPr>
          <a:xfrm>
            <a:off x="2172961" y="1713831"/>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600" b="1" dirty="0" smtClean="0">
                <a:solidFill>
                  <a:schemeClr val="bg1"/>
                </a:solidFill>
              </a:rPr>
              <a:t>1</a:t>
            </a:r>
          </a:p>
        </p:txBody>
      </p:sp>
      <p:sp>
        <p:nvSpPr>
          <p:cNvPr id="16" name="Pentagon 15"/>
          <p:cNvSpPr/>
          <p:nvPr/>
        </p:nvSpPr>
        <p:spPr>
          <a:xfrm>
            <a:off x="2172961" y="2410108"/>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600" b="1" dirty="0" smtClean="0">
                <a:solidFill>
                  <a:schemeClr val="bg1"/>
                </a:solidFill>
              </a:rPr>
              <a:t>2</a:t>
            </a:r>
          </a:p>
        </p:txBody>
      </p:sp>
      <p:sp>
        <p:nvSpPr>
          <p:cNvPr id="18" name="Pentagon 17"/>
          <p:cNvSpPr/>
          <p:nvPr/>
        </p:nvSpPr>
        <p:spPr>
          <a:xfrm>
            <a:off x="2172960" y="3174347"/>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3</a:t>
            </a:r>
            <a:endParaRPr lang="en-US" sz="1600" b="1" dirty="0" smtClean="0">
              <a:solidFill>
                <a:schemeClr val="bg1"/>
              </a:solidFill>
            </a:endParaRPr>
          </a:p>
        </p:txBody>
      </p:sp>
      <p:sp>
        <p:nvSpPr>
          <p:cNvPr id="19" name="Pentagon 18"/>
          <p:cNvSpPr/>
          <p:nvPr/>
        </p:nvSpPr>
        <p:spPr>
          <a:xfrm>
            <a:off x="2144738" y="3866912"/>
            <a:ext cx="457200" cy="320040"/>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4</a:t>
            </a:r>
            <a:endParaRPr lang="en-US" sz="1600" b="1" dirty="0" smtClean="0">
              <a:solidFill>
                <a:schemeClr val="bg1"/>
              </a:solidFill>
            </a:endParaRPr>
          </a:p>
        </p:txBody>
      </p:sp>
      <p:sp>
        <p:nvSpPr>
          <p:cNvPr id="9" name="Pentagon 8"/>
          <p:cNvSpPr/>
          <p:nvPr/>
        </p:nvSpPr>
        <p:spPr>
          <a:xfrm>
            <a:off x="2181079" y="4510229"/>
            <a:ext cx="452538" cy="294975"/>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600" b="1" dirty="0" smtClean="0">
                <a:solidFill>
                  <a:schemeClr val="bg1"/>
                </a:solidFill>
              </a:rPr>
              <a:t>5</a:t>
            </a:r>
          </a:p>
        </p:txBody>
      </p:sp>
      <p:sp>
        <p:nvSpPr>
          <p:cNvPr id="10" name="Pentagon 9"/>
          <p:cNvSpPr/>
          <p:nvPr/>
        </p:nvSpPr>
        <p:spPr>
          <a:xfrm>
            <a:off x="2178253" y="5170629"/>
            <a:ext cx="452538" cy="294975"/>
          </a:xfrm>
          <a:prstGeom prst="homePlat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600" b="1" dirty="0">
                <a:solidFill>
                  <a:schemeClr val="bg1"/>
                </a:solidFill>
              </a:rPr>
              <a:t>6</a:t>
            </a:r>
            <a:endParaRPr lang="en-US" sz="1600" b="1" dirty="0" smtClean="0">
              <a:solidFill>
                <a:schemeClr val="bg1"/>
              </a:solidFill>
            </a:endParaRPr>
          </a:p>
        </p:txBody>
      </p:sp>
    </p:spTree>
    <p:extLst>
      <p:ext uri="{BB962C8B-B14F-4D97-AF65-F5344CB8AC3E}">
        <p14:creationId xmlns:p14="http://schemas.microsoft.com/office/powerpoint/2010/main" val="153172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76011" y="6934200"/>
            <a:ext cx="381661" cy="182880"/>
          </a:xfrm>
          <a:prstGeom prst="rect">
            <a:avLst/>
          </a:prstGeom>
        </p:spPr>
        <p:txBody>
          <a:bodyPr/>
          <a:lstStyle/>
          <a:p>
            <a:fld id="{C51EAA63-D034-42AE-91FA-B13B9518C7BE}" type="slidenum">
              <a:rPr lang="en-US" smtClean="0"/>
              <a:t>6</a:t>
            </a:fld>
            <a:endParaRPr lang="en-US" dirty="0"/>
          </a:p>
        </p:txBody>
      </p:sp>
      <p:sp>
        <p:nvSpPr>
          <p:cNvPr id="6" name="Title 4"/>
          <p:cNvSpPr txBox="1">
            <a:spLocks/>
          </p:cNvSpPr>
          <p:nvPr/>
        </p:nvSpPr>
        <p:spPr>
          <a:xfrm>
            <a:off x="291916" y="2318101"/>
            <a:ext cx="10390504" cy="1371600"/>
          </a:xfrm>
          <a:prstGeom prst="rect">
            <a:avLst/>
          </a:prstGeom>
        </p:spPr>
        <p:txBody>
          <a:bodyPr vert="horz" lIns="0" tIns="0" rIns="0" bIns="0" rtlCol="0" anchor="b">
            <a:noAutofit/>
          </a:bodyPr>
          <a:lstStyle>
            <a:lvl1pPr algn="l" defTabSz="914400" rtl="0" eaLnBrk="1" latinLnBrk="0" hangingPunct="1">
              <a:lnSpc>
                <a:spcPct val="80000"/>
              </a:lnSpc>
              <a:spcBef>
                <a:spcPct val="0"/>
              </a:spcBef>
              <a:buNone/>
              <a:defRPr sz="4800" kern="1200">
                <a:solidFill>
                  <a:schemeClr val="tx1"/>
                </a:solidFill>
                <a:latin typeface="+mj-lt"/>
                <a:ea typeface="+mj-ea"/>
                <a:cs typeface="+mj-cs"/>
              </a:defRPr>
            </a:lvl1pPr>
          </a:lstStyle>
          <a:p>
            <a:r>
              <a:rPr lang="en-US" b="1" dirty="0" smtClean="0"/>
              <a:t>Oracle </a:t>
            </a:r>
            <a:r>
              <a:rPr lang="en-US" b="1" dirty="0"/>
              <a:t>private cloud strategy</a:t>
            </a:r>
          </a:p>
        </p:txBody>
      </p:sp>
    </p:spTree>
    <p:extLst>
      <p:ext uri="{BB962C8B-B14F-4D97-AF65-F5344CB8AC3E}">
        <p14:creationId xmlns:p14="http://schemas.microsoft.com/office/powerpoint/2010/main" val="200530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228600"/>
            <a:ext cx="11125200" cy="685800"/>
          </a:xfrm>
        </p:spPr>
        <p:txBody>
          <a:bodyPr>
            <a:noAutofit/>
          </a:bodyPr>
          <a:lstStyle/>
          <a:p>
            <a:r>
              <a:rPr lang="en-US" b="1" dirty="0" smtClean="0"/>
              <a:t>Evolution of Cloud</a:t>
            </a:r>
            <a:endParaRPr lang="en-US" b="1" dirty="0"/>
          </a:p>
        </p:txBody>
      </p:sp>
      <p:sp>
        <p:nvSpPr>
          <p:cNvPr id="4" name="Footer Placeholder 3"/>
          <p:cNvSpPr>
            <a:spLocks noGrp="1"/>
          </p:cNvSpPr>
          <p:nvPr>
            <p:ph type="ftr" sz="quarter" idx="11"/>
          </p:nvPr>
        </p:nvSpPr>
        <p:spPr/>
        <p:txBody>
          <a:bodyPr>
            <a:noAutofit/>
          </a:bodyPr>
          <a:lstStyle/>
          <a:p>
            <a:r>
              <a:rPr lang="en-US" dirty="0" smtClean="0"/>
              <a:t>Oracle Confidential – Internal/Restricted/Highly Restricted</a:t>
            </a:r>
            <a:endParaRPr lang="en-US" dirty="0"/>
          </a:p>
        </p:txBody>
      </p:sp>
      <p:sp>
        <p:nvSpPr>
          <p:cNvPr id="5" name="Slide Number Placeholder 4"/>
          <p:cNvSpPr>
            <a:spLocks noGrp="1"/>
          </p:cNvSpPr>
          <p:nvPr>
            <p:ph type="sldNum" sz="quarter" idx="12"/>
          </p:nvPr>
        </p:nvSpPr>
        <p:spPr/>
        <p:txBody>
          <a:bodyPr>
            <a:noAutofit/>
          </a:bodyPr>
          <a:lstStyle/>
          <a:p>
            <a:fld id="{C51EAA63-D034-42AE-91FA-B13B9518C7BE}" type="slidenum">
              <a:rPr lang="en-US" smtClean="0"/>
              <a:pPr/>
              <a:t>7</a:t>
            </a:fld>
            <a:endParaRPr lang="en-US" dirty="0"/>
          </a:p>
        </p:txBody>
      </p:sp>
      <p:cxnSp>
        <p:nvCxnSpPr>
          <p:cNvPr id="10" name="Straight Arrow Connector 9"/>
          <p:cNvCxnSpPr/>
          <p:nvPr/>
        </p:nvCxnSpPr>
        <p:spPr>
          <a:xfrm>
            <a:off x="1903412" y="5715000"/>
            <a:ext cx="9525000" cy="0"/>
          </a:xfrm>
          <a:prstGeom prst="straightConnector1">
            <a:avLst/>
          </a:prstGeom>
          <a:ln w="76200" cmpd="sng">
            <a:solidFill>
              <a:srgbClr val="4F81BD"/>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1903412" y="1066800"/>
            <a:ext cx="0" cy="4648200"/>
          </a:xfrm>
          <a:prstGeom prst="straightConnector1">
            <a:avLst/>
          </a:prstGeom>
          <a:ln w="76200" cmpd="sng">
            <a:solidFill>
              <a:srgbClr val="4F81BD"/>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17" name="Right Arrow 16"/>
          <p:cNvSpPr/>
          <p:nvPr/>
        </p:nvSpPr>
        <p:spPr>
          <a:xfrm rot="19916576">
            <a:off x="1410042" y="3256005"/>
            <a:ext cx="9213995" cy="528312"/>
          </a:xfrm>
          <a:prstGeom prst="rightArrow">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pic>
        <p:nvPicPr>
          <p:cNvPr id="8" name="Picture 7"/>
          <p:cNvPicPr>
            <a:picLocks noChangeAspect="1"/>
          </p:cNvPicPr>
          <p:nvPr/>
        </p:nvPicPr>
        <p:blipFill>
          <a:blip r:embed="rId3" cstate="print"/>
          <a:stretch>
            <a:fillRect/>
          </a:stretch>
        </p:blipFill>
        <p:spPr>
          <a:xfrm>
            <a:off x="1065212" y="5022171"/>
            <a:ext cx="1066800" cy="1034005"/>
          </a:xfrm>
          <a:prstGeom prst="rect">
            <a:avLst/>
          </a:prstGeom>
        </p:spPr>
      </p:pic>
      <p:sp>
        <p:nvSpPr>
          <p:cNvPr id="20" name="Oval 19"/>
          <p:cNvSpPr/>
          <p:nvPr/>
        </p:nvSpPr>
        <p:spPr>
          <a:xfrm>
            <a:off x="3198812" y="4724400"/>
            <a:ext cx="381000" cy="381000"/>
          </a:xfrm>
          <a:prstGeom prst="ellipse">
            <a:avLst/>
          </a:prstGeom>
          <a:solidFill>
            <a:schemeClr val="accent6"/>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2" name="Oval 21"/>
          <p:cNvSpPr/>
          <p:nvPr/>
        </p:nvSpPr>
        <p:spPr>
          <a:xfrm>
            <a:off x="5027612" y="3733800"/>
            <a:ext cx="381000" cy="381000"/>
          </a:xfrm>
          <a:prstGeom prst="ellipse">
            <a:avLst/>
          </a:prstGeom>
          <a:solidFill>
            <a:schemeClr val="accent6"/>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3" name="Oval 22"/>
          <p:cNvSpPr/>
          <p:nvPr/>
        </p:nvSpPr>
        <p:spPr>
          <a:xfrm>
            <a:off x="6323012" y="3048000"/>
            <a:ext cx="381000" cy="381000"/>
          </a:xfrm>
          <a:prstGeom prst="ellipse">
            <a:avLst/>
          </a:prstGeom>
          <a:solidFill>
            <a:schemeClr val="accent6"/>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4" name="Oval 23"/>
          <p:cNvSpPr/>
          <p:nvPr/>
        </p:nvSpPr>
        <p:spPr>
          <a:xfrm>
            <a:off x="7770812" y="2286000"/>
            <a:ext cx="381000" cy="381000"/>
          </a:xfrm>
          <a:prstGeom prst="ellipse">
            <a:avLst/>
          </a:prstGeom>
          <a:solidFill>
            <a:schemeClr val="accent6"/>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5" name="Oval 24"/>
          <p:cNvSpPr/>
          <p:nvPr/>
        </p:nvSpPr>
        <p:spPr>
          <a:xfrm>
            <a:off x="9142412" y="1524000"/>
            <a:ext cx="381000" cy="381000"/>
          </a:xfrm>
          <a:prstGeom prst="ellipse">
            <a:avLst/>
          </a:prstGeom>
          <a:solidFill>
            <a:schemeClr val="accent6"/>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26" name="TextBox 25"/>
          <p:cNvSpPr txBox="1"/>
          <p:nvPr/>
        </p:nvSpPr>
        <p:spPr>
          <a:xfrm>
            <a:off x="3579812" y="5029200"/>
            <a:ext cx="1371600" cy="228600"/>
          </a:xfrm>
          <a:prstGeom prst="rect">
            <a:avLst/>
          </a:prstGeom>
          <a:noFill/>
        </p:spPr>
        <p:txBody>
          <a:bodyPr wrap="none" lIns="0" tIns="0" rIns="0" bIns="0" rtlCol="0">
            <a:noAutofit/>
          </a:bodyPr>
          <a:lstStyle/>
          <a:p>
            <a:pPr>
              <a:lnSpc>
                <a:spcPct val="90000"/>
              </a:lnSpc>
            </a:pPr>
            <a:r>
              <a:rPr lang="en-US" b="1" dirty="0" smtClean="0"/>
              <a:t>Consolidation</a:t>
            </a:r>
            <a:endParaRPr lang="en-US" b="1" dirty="0"/>
          </a:p>
        </p:txBody>
      </p:sp>
      <p:sp>
        <p:nvSpPr>
          <p:cNvPr id="27" name="TextBox 26"/>
          <p:cNvSpPr txBox="1"/>
          <p:nvPr/>
        </p:nvSpPr>
        <p:spPr>
          <a:xfrm>
            <a:off x="4418012" y="3352800"/>
            <a:ext cx="1371600" cy="228600"/>
          </a:xfrm>
          <a:prstGeom prst="rect">
            <a:avLst/>
          </a:prstGeom>
          <a:noFill/>
        </p:spPr>
        <p:txBody>
          <a:bodyPr wrap="none" lIns="0" tIns="0" rIns="0" bIns="0" rtlCol="0">
            <a:noAutofit/>
          </a:bodyPr>
          <a:lstStyle/>
          <a:p>
            <a:pPr>
              <a:lnSpc>
                <a:spcPct val="90000"/>
              </a:lnSpc>
            </a:pPr>
            <a:r>
              <a:rPr lang="en-US" b="1" dirty="0" smtClean="0"/>
              <a:t>Public Cloud</a:t>
            </a:r>
            <a:endParaRPr lang="en-US" b="1" dirty="0"/>
          </a:p>
        </p:txBody>
      </p:sp>
      <p:sp>
        <p:nvSpPr>
          <p:cNvPr id="28" name="TextBox 27"/>
          <p:cNvSpPr txBox="1"/>
          <p:nvPr/>
        </p:nvSpPr>
        <p:spPr>
          <a:xfrm>
            <a:off x="5484812" y="2743200"/>
            <a:ext cx="1371600" cy="228600"/>
          </a:xfrm>
          <a:prstGeom prst="rect">
            <a:avLst/>
          </a:prstGeom>
          <a:noFill/>
        </p:spPr>
        <p:txBody>
          <a:bodyPr wrap="none" lIns="0" tIns="0" rIns="0" bIns="0" rtlCol="0">
            <a:noAutofit/>
          </a:bodyPr>
          <a:lstStyle/>
          <a:p>
            <a:pPr>
              <a:lnSpc>
                <a:spcPct val="90000"/>
              </a:lnSpc>
            </a:pPr>
            <a:r>
              <a:rPr lang="en-US" b="1" dirty="0" smtClean="0"/>
              <a:t>Private Cloud</a:t>
            </a:r>
            <a:endParaRPr lang="en-US" b="1" dirty="0"/>
          </a:p>
        </p:txBody>
      </p:sp>
      <p:sp>
        <p:nvSpPr>
          <p:cNvPr id="29" name="TextBox 28"/>
          <p:cNvSpPr txBox="1"/>
          <p:nvPr/>
        </p:nvSpPr>
        <p:spPr>
          <a:xfrm>
            <a:off x="6856412" y="1981200"/>
            <a:ext cx="1371600" cy="228600"/>
          </a:xfrm>
          <a:prstGeom prst="rect">
            <a:avLst/>
          </a:prstGeom>
          <a:noFill/>
        </p:spPr>
        <p:txBody>
          <a:bodyPr wrap="none" lIns="0" tIns="0" rIns="0" bIns="0" rtlCol="0">
            <a:noAutofit/>
          </a:bodyPr>
          <a:lstStyle/>
          <a:p>
            <a:pPr>
              <a:lnSpc>
                <a:spcPct val="90000"/>
              </a:lnSpc>
            </a:pPr>
            <a:r>
              <a:rPr lang="en-US" b="1" dirty="0" smtClean="0"/>
              <a:t>Hybrid Cloud</a:t>
            </a:r>
            <a:endParaRPr lang="en-US" b="1" dirty="0"/>
          </a:p>
        </p:txBody>
      </p:sp>
      <p:sp>
        <p:nvSpPr>
          <p:cNvPr id="30" name="TextBox 29"/>
          <p:cNvSpPr txBox="1"/>
          <p:nvPr/>
        </p:nvSpPr>
        <p:spPr>
          <a:xfrm>
            <a:off x="9523412" y="1828800"/>
            <a:ext cx="1371600" cy="228600"/>
          </a:xfrm>
          <a:prstGeom prst="rect">
            <a:avLst/>
          </a:prstGeom>
          <a:noFill/>
        </p:spPr>
        <p:txBody>
          <a:bodyPr wrap="none" lIns="0" tIns="0" rIns="0" bIns="0" rtlCol="0">
            <a:noAutofit/>
          </a:bodyPr>
          <a:lstStyle/>
          <a:p>
            <a:pPr>
              <a:lnSpc>
                <a:spcPct val="90000"/>
              </a:lnSpc>
            </a:pPr>
            <a:r>
              <a:rPr lang="en-US" b="1" dirty="0" smtClean="0"/>
              <a:t>Dynamic IT</a:t>
            </a:r>
            <a:endParaRPr lang="en-US" b="1" dirty="0"/>
          </a:p>
        </p:txBody>
      </p:sp>
      <p:sp>
        <p:nvSpPr>
          <p:cNvPr id="31" name="TextBox 30"/>
          <p:cNvSpPr txBox="1"/>
          <p:nvPr/>
        </p:nvSpPr>
        <p:spPr>
          <a:xfrm>
            <a:off x="379412" y="4267200"/>
            <a:ext cx="1371600" cy="685800"/>
          </a:xfrm>
          <a:prstGeom prst="rect">
            <a:avLst/>
          </a:prstGeom>
          <a:noFill/>
        </p:spPr>
        <p:txBody>
          <a:bodyPr wrap="square" lIns="0" tIns="0" rIns="0" bIns="0" rtlCol="0">
            <a:noAutofit/>
          </a:bodyPr>
          <a:lstStyle/>
          <a:p>
            <a:pPr>
              <a:lnSpc>
                <a:spcPct val="90000"/>
              </a:lnSpc>
            </a:pPr>
            <a:r>
              <a:rPr lang="en-US" dirty="0" smtClean="0"/>
              <a:t>Virtual infra/systems management</a:t>
            </a:r>
            <a:endParaRPr lang="en-US" dirty="0"/>
          </a:p>
        </p:txBody>
      </p:sp>
      <p:sp>
        <p:nvSpPr>
          <p:cNvPr id="33" name="TextBox 32"/>
          <p:cNvSpPr txBox="1"/>
          <p:nvPr/>
        </p:nvSpPr>
        <p:spPr>
          <a:xfrm>
            <a:off x="379412" y="2743200"/>
            <a:ext cx="1371600" cy="685800"/>
          </a:xfrm>
          <a:prstGeom prst="rect">
            <a:avLst/>
          </a:prstGeom>
          <a:noFill/>
        </p:spPr>
        <p:txBody>
          <a:bodyPr wrap="square" lIns="0" tIns="0" rIns="0" bIns="0" rtlCol="0">
            <a:noAutofit/>
          </a:bodyPr>
          <a:lstStyle/>
          <a:p>
            <a:pPr>
              <a:lnSpc>
                <a:spcPct val="90000"/>
              </a:lnSpc>
            </a:pPr>
            <a:r>
              <a:rPr lang="en-US" dirty="0" smtClean="0"/>
              <a:t>Cloud infrastructure/Platform As A Service (</a:t>
            </a:r>
            <a:r>
              <a:rPr lang="en-US" dirty="0" err="1" smtClean="0"/>
              <a:t>IaaS</a:t>
            </a:r>
            <a:r>
              <a:rPr lang="en-US" dirty="0" smtClean="0"/>
              <a:t>/</a:t>
            </a:r>
            <a:r>
              <a:rPr lang="en-US" dirty="0" err="1" smtClean="0"/>
              <a:t>PaaS</a:t>
            </a:r>
            <a:r>
              <a:rPr lang="en-US" dirty="0" smtClean="0"/>
              <a:t>)</a:t>
            </a:r>
            <a:endParaRPr lang="en-US" dirty="0"/>
          </a:p>
        </p:txBody>
      </p:sp>
      <p:sp>
        <p:nvSpPr>
          <p:cNvPr id="34" name="TextBox 33"/>
          <p:cNvSpPr txBox="1"/>
          <p:nvPr/>
        </p:nvSpPr>
        <p:spPr>
          <a:xfrm>
            <a:off x="379412" y="1524000"/>
            <a:ext cx="1371600" cy="685800"/>
          </a:xfrm>
          <a:prstGeom prst="rect">
            <a:avLst/>
          </a:prstGeom>
          <a:noFill/>
        </p:spPr>
        <p:txBody>
          <a:bodyPr wrap="square" lIns="0" tIns="0" rIns="0" bIns="0" rtlCol="0">
            <a:noAutofit/>
          </a:bodyPr>
          <a:lstStyle/>
          <a:p>
            <a:pPr>
              <a:lnSpc>
                <a:spcPct val="90000"/>
              </a:lnSpc>
            </a:pPr>
            <a:r>
              <a:rPr lang="en-US" dirty="0" smtClean="0"/>
              <a:t>Application aware </a:t>
            </a:r>
            <a:r>
              <a:rPr lang="en-US" dirty="0" err="1" smtClean="0"/>
              <a:t>IaaS</a:t>
            </a:r>
            <a:r>
              <a:rPr lang="en-US" dirty="0" smtClean="0"/>
              <a:t>/</a:t>
            </a:r>
            <a:r>
              <a:rPr lang="en-US" dirty="0" err="1" smtClean="0"/>
              <a:t>PaaS</a:t>
            </a:r>
            <a:endParaRPr lang="en-US" dirty="0"/>
          </a:p>
        </p:txBody>
      </p:sp>
      <p:sp>
        <p:nvSpPr>
          <p:cNvPr id="35" name="TextBox 34"/>
          <p:cNvSpPr txBox="1"/>
          <p:nvPr/>
        </p:nvSpPr>
        <p:spPr>
          <a:xfrm>
            <a:off x="10590212" y="5105400"/>
            <a:ext cx="1066800" cy="228600"/>
          </a:xfrm>
          <a:prstGeom prst="rect">
            <a:avLst/>
          </a:prstGeom>
          <a:noFill/>
        </p:spPr>
        <p:txBody>
          <a:bodyPr wrap="square" lIns="0" tIns="0" rIns="0" bIns="0" rtlCol="0">
            <a:noAutofit/>
          </a:bodyPr>
          <a:lstStyle/>
          <a:p>
            <a:pPr>
              <a:lnSpc>
                <a:spcPct val="90000"/>
              </a:lnSpc>
            </a:pPr>
            <a:r>
              <a:rPr lang="en-US" b="1" dirty="0" smtClean="0"/>
              <a:t>Value Driver</a:t>
            </a:r>
            <a:endParaRPr lang="en-US" b="1" dirty="0"/>
          </a:p>
        </p:txBody>
      </p:sp>
      <p:sp>
        <p:nvSpPr>
          <p:cNvPr id="36" name="TextBox 35"/>
          <p:cNvSpPr txBox="1"/>
          <p:nvPr/>
        </p:nvSpPr>
        <p:spPr>
          <a:xfrm>
            <a:off x="2208212" y="1295400"/>
            <a:ext cx="1371600" cy="228600"/>
          </a:xfrm>
          <a:prstGeom prst="rect">
            <a:avLst/>
          </a:prstGeom>
          <a:noFill/>
        </p:spPr>
        <p:txBody>
          <a:bodyPr wrap="square" lIns="0" tIns="0" rIns="0" bIns="0" rtlCol="0">
            <a:noAutofit/>
          </a:bodyPr>
          <a:lstStyle/>
          <a:p>
            <a:pPr>
              <a:lnSpc>
                <a:spcPct val="90000"/>
              </a:lnSpc>
            </a:pPr>
            <a:r>
              <a:rPr lang="en-US" b="1" dirty="0" smtClean="0"/>
              <a:t>Management Approach</a:t>
            </a:r>
            <a:endParaRPr lang="en-US" b="1" dirty="0"/>
          </a:p>
        </p:txBody>
      </p:sp>
      <p:sp>
        <p:nvSpPr>
          <p:cNvPr id="37" name="TextBox 36"/>
          <p:cNvSpPr txBox="1"/>
          <p:nvPr/>
        </p:nvSpPr>
        <p:spPr>
          <a:xfrm>
            <a:off x="3122612" y="5791200"/>
            <a:ext cx="685800" cy="381000"/>
          </a:xfrm>
          <a:prstGeom prst="rect">
            <a:avLst/>
          </a:prstGeom>
          <a:noFill/>
        </p:spPr>
        <p:txBody>
          <a:bodyPr wrap="square" lIns="0" tIns="0" rIns="0" bIns="0" rtlCol="0">
            <a:noAutofit/>
          </a:bodyPr>
          <a:lstStyle/>
          <a:p>
            <a:pPr>
              <a:lnSpc>
                <a:spcPct val="90000"/>
              </a:lnSpc>
            </a:pPr>
            <a:r>
              <a:rPr lang="en-US" dirty="0" smtClean="0"/>
              <a:t>CAPEX</a:t>
            </a:r>
            <a:endParaRPr lang="en-US" dirty="0"/>
          </a:p>
        </p:txBody>
      </p:sp>
      <p:sp>
        <p:nvSpPr>
          <p:cNvPr id="38" name="TextBox 37"/>
          <p:cNvSpPr txBox="1"/>
          <p:nvPr/>
        </p:nvSpPr>
        <p:spPr>
          <a:xfrm>
            <a:off x="5027612" y="5791200"/>
            <a:ext cx="1143000" cy="609600"/>
          </a:xfrm>
          <a:prstGeom prst="rect">
            <a:avLst/>
          </a:prstGeom>
          <a:noFill/>
        </p:spPr>
        <p:txBody>
          <a:bodyPr wrap="square" lIns="0" tIns="0" rIns="0" bIns="0" rtlCol="0">
            <a:noAutofit/>
          </a:bodyPr>
          <a:lstStyle/>
          <a:p>
            <a:pPr>
              <a:lnSpc>
                <a:spcPct val="90000"/>
              </a:lnSpc>
            </a:pPr>
            <a:r>
              <a:rPr lang="en-US" dirty="0" smtClean="0"/>
              <a:t>CAPEX</a:t>
            </a:r>
          </a:p>
          <a:p>
            <a:pPr>
              <a:lnSpc>
                <a:spcPct val="90000"/>
              </a:lnSpc>
            </a:pPr>
            <a:r>
              <a:rPr lang="en-US" dirty="0" smtClean="0"/>
              <a:t>OPEX</a:t>
            </a:r>
            <a:endParaRPr lang="en-US" dirty="0"/>
          </a:p>
        </p:txBody>
      </p:sp>
      <p:sp>
        <p:nvSpPr>
          <p:cNvPr id="39" name="TextBox 38"/>
          <p:cNvSpPr txBox="1"/>
          <p:nvPr/>
        </p:nvSpPr>
        <p:spPr>
          <a:xfrm>
            <a:off x="6399212" y="5791200"/>
            <a:ext cx="990600" cy="457200"/>
          </a:xfrm>
          <a:prstGeom prst="rect">
            <a:avLst/>
          </a:prstGeom>
          <a:noFill/>
        </p:spPr>
        <p:txBody>
          <a:bodyPr wrap="square" lIns="0" tIns="0" rIns="0" bIns="0" rtlCol="0">
            <a:noAutofit/>
          </a:bodyPr>
          <a:lstStyle/>
          <a:p>
            <a:pPr>
              <a:lnSpc>
                <a:spcPct val="90000"/>
              </a:lnSpc>
            </a:pPr>
            <a:r>
              <a:rPr lang="en-US" dirty="0" smtClean="0"/>
              <a:t>Control</a:t>
            </a:r>
          </a:p>
          <a:p>
            <a:pPr>
              <a:lnSpc>
                <a:spcPct val="90000"/>
              </a:lnSpc>
            </a:pPr>
            <a:r>
              <a:rPr lang="en-US" dirty="0" smtClean="0"/>
              <a:t>OPEX</a:t>
            </a:r>
            <a:endParaRPr lang="en-US" dirty="0"/>
          </a:p>
        </p:txBody>
      </p:sp>
      <p:sp>
        <p:nvSpPr>
          <p:cNvPr id="40" name="TextBox 39"/>
          <p:cNvSpPr txBox="1"/>
          <p:nvPr/>
        </p:nvSpPr>
        <p:spPr>
          <a:xfrm>
            <a:off x="7847012" y="5791200"/>
            <a:ext cx="1219200" cy="762000"/>
          </a:xfrm>
          <a:prstGeom prst="rect">
            <a:avLst/>
          </a:prstGeom>
          <a:noFill/>
        </p:spPr>
        <p:txBody>
          <a:bodyPr wrap="square" lIns="0" tIns="0" rIns="0" bIns="0" rtlCol="0">
            <a:noAutofit/>
          </a:bodyPr>
          <a:lstStyle/>
          <a:p>
            <a:pPr>
              <a:lnSpc>
                <a:spcPct val="90000"/>
              </a:lnSpc>
            </a:pPr>
            <a:r>
              <a:rPr lang="en-US" dirty="0" smtClean="0"/>
              <a:t>Flexibility</a:t>
            </a:r>
            <a:endParaRPr lang="en-US" dirty="0"/>
          </a:p>
        </p:txBody>
      </p:sp>
      <p:sp>
        <p:nvSpPr>
          <p:cNvPr id="41" name="TextBox 40"/>
          <p:cNvSpPr txBox="1"/>
          <p:nvPr/>
        </p:nvSpPr>
        <p:spPr>
          <a:xfrm>
            <a:off x="9294812" y="5791200"/>
            <a:ext cx="1219200" cy="762000"/>
          </a:xfrm>
          <a:prstGeom prst="rect">
            <a:avLst/>
          </a:prstGeom>
          <a:noFill/>
        </p:spPr>
        <p:txBody>
          <a:bodyPr wrap="square" lIns="0" tIns="0" rIns="0" bIns="0" rtlCol="0">
            <a:noAutofit/>
          </a:bodyPr>
          <a:lstStyle/>
          <a:p>
            <a:pPr>
              <a:lnSpc>
                <a:spcPct val="90000"/>
              </a:lnSpc>
            </a:pPr>
            <a:r>
              <a:rPr lang="en-US" dirty="0" smtClean="0"/>
              <a:t>Revenue</a:t>
            </a:r>
            <a:endParaRPr lang="en-US" dirty="0"/>
          </a:p>
        </p:txBody>
      </p:sp>
      <p:sp>
        <p:nvSpPr>
          <p:cNvPr id="45" name="TextBox 44"/>
          <p:cNvSpPr txBox="1"/>
          <p:nvPr/>
        </p:nvSpPr>
        <p:spPr>
          <a:xfrm>
            <a:off x="14249893" y="2862657"/>
            <a:ext cx="914400" cy="914400"/>
          </a:xfrm>
          <a:prstGeom prst="rect">
            <a:avLst/>
          </a:prstGeom>
          <a:noFill/>
        </p:spPr>
        <p:txBody>
          <a:bodyPr wrap="none" lIns="0" tIns="0" rIns="0" bIns="0" rtlCol="0">
            <a:noAutofit/>
          </a:bodyPr>
          <a:lstStyle/>
          <a:p>
            <a:pPr>
              <a:lnSpc>
                <a:spcPct val="90000"/>
              </a:lnSpc>
            </a:pPr>
            <a:endParaRPr lang="en-US" dirty="0"/>
          </a:p>
        </p:txBody>
      </p:sp>
      <p:sp>
        <p:nvSpPr>
          <p:cNvPr id="47" name="TextBox 46"/>
          <p:cNvSpPr txBox="1"/>
          <p:nvPr/>
        </p:nvSpPr>
        <p:spPr>
          <a:xfrm>
            <a:off x="6627812" y="3505200"/>
            <a:ext cx="1371600" cy="533400"/>
          </a:xfrm>
          <a:prstGeom prst="rect">
            <a:avLst/>
          </a:prstGeom>
          <a:noFill/>
        </p:spPr>
        <p:txBody>
          <a:bodyPr wrap="none" lIns="0" tIns="0" rIns="0" bIns="0" rtlCol="0">
            <a:noAutofit/>
          </a:bodyPr>
          <a:lstStyle/>
          <a:p>
            <a:pPr>
              <a:lnSpc>
                <a:spcPct val="90000"/>
              </a:lnSpc>
            </a:pPr>
            <a:r>
              <a:rPr lang="en-US" b="1" dirty="0" smtClean="0"/>
              <a:t>Self-service,</a:t>
            </a:r>
          </a:p>
          <a:p>
            <a:pPr>
              <a:lnSpc>
                <a:spcPct val="90000"/>
              </a:lnSpc>
            </a:pPr>
            <a:r>
              <a:rPr lang="en-US" b="1" dirty="0" smtClean="0"/>
              <a:t>Agility</a:t>
            </a:r>
            <a:endParaRPr lang="en-US" b="1" dirty="0"/>
          </a:p>
        </p:txBody>
      </p:sp>
    </p:spTree>
    <p:extLst>
      <p:ext uri="{BB962C8B-B14F-4D97-AF65-F5344CB8AC3E}">
        <p14:creationId xmlns:p14="http://schemas.microsoft.com/office/powerpoint/2010/main" val="1720509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7" grpId="0"/>
      <p:bldP spid="28" grpId="0"/>
      <p:bldP spid="29" grpId="0"/>
      <p:bldP spid="30" grpId="0"/>
      <p:bldP spid="33" grpId="0"/>
      <p:bldP spid="34" grpId="0"/>
      <p:bldP spid="38" grpId="0"/>
      <p:bldP spid="39" grpId="0"/>
      <p:bldP spid="40" grpId="0"/>
      <p:bldP spid="41"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464205"/>
            <a:ext cx="11125200" cy="646443"/>
          </a:xfrm>
        </p:spPr>
        <p:txBody>
          <a:bodyPr/>
          <a:lstStyle/>
          <a:p>
            <a:r>
              <a:rPr lang="en-US" b="1" dirty="0" smtClean="0"/>
              <a:t>Cloud Computing Needs</a:t>
            </a:r>
            <a:endParaRPr lang="en-US" b="1" dirty="0"/>
          </a:p>
        </p:txBody>
      </p:sp>
      <p:sp>
        <p:nvSpPr>
          <p:cNvPr id="4" name="Content Placeholder 3"/>
          <p:cNvSpPr>
            <a:spLocks noGrp="1"/>
          </p:cNvSpPr>
          <p:nvPr>
            <p:ph idx="1"/>
          </p:nvPr>
        </p:nvSpPr>
        <p:spPr/>
        <p:txBody>
          <a:bodyPr/>
          <a:lstStyle/>
          <a:p>
            <a:pPr marL="304747" indent="-304747" defTabSz="304747">
              <a:spcBef>
                <a:spcPts val="1600"/>
              </a:spcBef>
              <a:buSzPct val="100000"/>
              <a:buFont typeface="Arial"/>
              <a:buChar char="•"/>
            </a:pPr>
            <a:r>
              <a:rPr lang="en-US" dirty="0">
                <a:latin typeface="+mj-lt"/>
                <a:cs typeface="Arial" pitchFamily="34" charset="0"/>
              </a:rPr>
              <a:t>Streamline infrastructure with </a:t>
            </a:r>
            <a:r>
              <a:rPr lang="en-US" dirty="0" smtClean="0">
                <a:latin typeface="+mj-lt"/>
                <a:cs typeface="Arial" pitchFamily="34" charset="0"/>
              </a:rPr>
              <a:t>highly differentiated </a:t>
            </a:r>
            <a:r>
              <a:rPr lang="en-US" u="sng" dirty="0" smtClean="0">
                <a:latin typeface="+mj-lt"/>
                <a:cs typeface="Arial" pitchFamily="34" charset="0"/>
              </a:rPr>
              <a:t>Public</a:t>
            </a:r>
            <a:r>
              <a:rPr lang="en-US" dirty="0" smtClean="0">
                <a:latin typeface="+mj-lt"/>
                <a:cs typeface="Arial" pitchFamily="34" charset="0"/>
              </a:rPr>
              <a:t> and </a:t>
            </a:r>
            <a:r>
              <a:rPr lang="en-US" u="sng" dirty="0" smtClean="0">
                <a:latin typeface="+mj-lt"/>
                <a:cs typeface="Arial" pitchFamily="34" charset="0"/>
              </a:rPr>
              <a:t>Private</a:t>
            </a:r>
            <a:r>
              <a:rPr lang="en-US" dirty="0" smtClean="0">
                <a:latin typeface="+mj-lt"/>
                <a:cs typeface="Arial" pitchFamily="34" charset="0"/>
              </a:rPr>
              <a:t> Cloud </a:t>
            </a:r>
            <a:r>
              <a:rPr lang="en-US" dirty="0" err="1" smtClean="0">
                <a:latin typeface="+mj-lt"/>
                <a:cs typeface="Arial" pitchFamily="34" charset="0"/>
              </a:rPr>
              <a:t>IaaS</a:t>
            </a:r>
            <a:r>
              <a:rPr lang="en-US" dirty="0" smtClean="0">
                <a:latin typeface="+mj-lt"/>
                <a:cs typeface="Arial" pitchFamily="34" charset="0"/>
              </a:rPr>
              <a:t> &amp; </a:t>
            </a:r>
            <a:r>
              <a:rPr lang="en-US" dirty="0" err="1" smtClean="0">
                <a:latin typeface="+mj-lt"/>
                <a:cs typeface="Arial" pitchFamily="34" charset="0"/>
              </a:rPr>
              <a:t>PaaS</a:t>
            </a:r>
            <a:endParaRPr lang="en-US" dirty="0">
              <a:latin typeface="+mj-lt"/>
              <a:cs typeface="Arial" pitchFamily="34" charset="0"/>
            </a:endParaRPr>
          </a:p>
          <a:p>
            <a:pPr marL="304747" indent="-304747" defTabSz="304747">
              <a:spcBef>
                <a:spcPts val="1600"/>
              </a:spcBef>
              <a:buSzPct val="100000"/>
              <a:buFont typeface="Arial"/>
              <a:buChar char="•"/>
            </a:pPr>
            <a:r>
              <a:rPr lang="en-US" dirty="0" smtClean="0">
                <a:latin typeface="+mj-lt"/>
                <a:cs typeface="Arial" pitchFamily="34" charset="0"/>
              </a:rPr>
              <a:t>Use complete, integrated, best-in-class and </a:t>
            </a:r>
            <a:r>
              <a:rPr lang="en-US" u="sng" dirty="0" smtClean="0">
                <a:latin typeface="+mj-lt"/>
                <a:cs typeface="Arial" pitchFamily="34" charset="0"/>
              </a:rPr>
              <a:t>Standards-based</a:t>
            </a:r>
            <a:r>
              <a:rPr lang="en-US" dirty="0" smtClean="0">
                <a:latin typeface="+mj-lt"/>
                <a:cs typeface="Arial" pitchFamily="34" charset="0"/>
              </a:rPr>
              <a:t> Platform-as-a-Service to lower integration costs</a:t>
            </a:r>
            <a:endParaRPr lang="en-US" dirty="0">
              <a:latin typeface="+mj-lt"/>
              <a:cs typeface="Arial" pitchFamily="34" charset="0"/>
            </a:endParaRPr>
          </a:p>
          <a:p>
            <a:pPr marL="304747" indent="-304747" defTabSz="304747">
              <a:spcBef>
                <a:spcPts val="1600"/>
              </a:spcBef>
              <a:buSzPct val="100000"/>
              <a:buFont typeface="Arial"/>
              <a:buChar char="•"/>
            </a:pPr>
            <a:r>
              <a:rPr lang="en-US" dirty="0" smtClean="0">
                <a:latin typeface="+mj-lt"/>
                <a:cs typeface="Arial" pitchFamily="34" charset="0"/>
              </a:rPr>
              <a:t>Offer </a:t>
            </a:r>
            <a:r>
              <a:rPr lang="en-US" u="sng" dirty="0" smtClean="0">
                <a:latin typeface="+mj-lt"/>
                <a:cs typeface="Arial" pitchFamily="34" charset="0"/>
              </a:rPr>
              <a:t>Self-Service</a:t>
            </a:r>
            <a:r>
              <a:rPr lang="en-US" dirty="0" smtClean="0">
                <a:latin typeface="+mj-lt"/>
                <a:cs typeface="Arial" pitchFamily="34" charset="0"/>
              </a:rPr>
              <a:t> to Developers, Line of Business, and Information Technology Users</a:t>
            </a:r>
          </a:p>
          <a:p>
            <a:pPr marL="304747" indent="-304747" defTabSz="304747">
              <a:spcBef>
                <a:spcPts val="1600"/>
              </a:spcBef>
              <a:buSzPct val="100000"/>
              <a:buFont typeface="Arial"/>
              <a:buChar char="•"/>
            </a:pPr>
            <a:r>
              <a:rPr lang="en-US" dirty="0" smtClean="0">
                <a:latin typeface="+mj-lt"/>
                <a:cs typeface="Arial" pitchFamily="34" charset="0"/>
              </a:rPr>
              <a:t>Ensure seamless </a:t>
            </a:r>
            <a:r>
              <a:rPr lang="en-US" u="sng" dirty="0">
                <a:latin typeface="+mj-lt"/>
                <a:cs typeface="Arial" pitchFamily="34" charset="0"/>
              </a:rPr>
              <a:t>Workload Portability</a:t>
            </a:r>
            <a:r>
              <a:rPr lang="en-US" dirty="0">
                <a:latin typeface="+mj-lt"/>
                <a:cs typeface="Arial" pitchFamily="34" charset="0"/>
              </a:rPr>
              <a:t> between On-Premise and </a:t>
            </a:r>
            <a:r>
              <a:rPr lang="en-US" dirty="0" smtClean="0">
                <a:latin typeface="+mj-lt"/>
                <a:cs typeface="Arial" pitchFamily="34" charset="0"/>
              </a:rPr>
              <a:t>Cloud using standard </a:t>
            </a:r>
            <a:r>
              <a:rPr lang="en-US" dirty="0" err="1" smtClean="0">
                <a:latin typeface="+mj-lt"/>
                <a:cs typeface="Arial" pitchFamily="34" charset="0"/>
              </a:rPr>
              <a:t>DevOps</a:t>
            </a:r>
            <a:r>
              <a:rPr lang="en-US" dirty="0">
                <a:latin typeface="+mj-lt"/>
                <a:cs typeface="Arial" pitchFamily="34" charset="0"/>
              </a:rPr>
              <a:t> </a:t>
            </a:r>
            <a:r>
              <a:rPr lang="en-US" dirty="0" smtClean="0">
                <a:latin typeface="+mj-lt"/>
                <a:cs typeface="Arial" pitchFamily="34" charset="0"/>
              </a:rPr>
              <a:t>and Management Tools</a:t>
            </a:r>
            <a:endParaRPr lang="en-US" dirty="0">
              <a:latin typeface="+mj-lt"/>
              <a:cs typeface="Arial" pitchFamily="34" charset="0"/>
            </a:endParaRPr>
          </a:p>
        </p:txBody>
      </p:sp>
    </p:spTree>
    <p:extLst>
      <p:ext uri="{BB962C8B-B14F-4D97-AF65-F5344CB8AC3E}">
        <p14:creationId xmlns:p14="http://schemas.microsoft.com/office/powerpoint/2010/main" val="3473932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266657"/>
            <a:ext cx="11125200" cy="716844"/>
          </a:xfrm>
        </p:spPr>
        <p:txBody>
          <a:bodyPr/>
          <a:lstStyle/>
          <a:p>
            <a:r>
              <a:rPr lang="en-US" b="1" dirty="0" smtClean="0"/>
              <a:t>Exalogic Private Cloud</a:t>
            </a:r>
            <a:endParaRPr lang="en-US" b="1" dirty="0"/>
          </a:p>
        </p:txBody>
      </p:sp>
      <p:sp>
        <p:nvSpPr>
          <p:cNvPr id="15" name="Cloud 82"/>
          <p:cNvSpPr>
            <a:spLocks/>
          </p:cNvSpPr>
          <p:nvPr/>
        </p:nvSpPr>
        <p:spPr bwMode="auto">
          <a:xfrm flipH="1">
            <a:off x="719018" y="1447085"/>
            <a:ext cx="914638" cy="685800"/>
          </a:xfrm>
          <a:custGeom>
            <a:avLst/>
            <a:gdLst>
              <a:gd name="T0" fmla="*/ 132447 w 43200"/>
              <a:gd name="T1" fmla="*/ 554080 h 43200"/>
              <a:gd name="T2" fmla="*/ 60960 w 43200"/>
              <a:gd name="T3" fmla="*/ 537210 h 43200"/>
              <a:gd name="T4" fmla="*/ 195524 w 43200"/>
              <a:gd name="T5" fmla="*/ 738696 h 43200"/>
              <a:gd name="T6" fmla="*/ 164253 w 43200"/>
              <a:gd name="T7" fmla="*/ 746760 h 43200"/>
              <a:gd name="T8" fmla="*/ 465046 w 43200"/>
              <a:gd name="T9" fmla="*/ 827405 h 43200"/>
              <a:gd name="T10" fmla="*/ 446193 w 43200"/>
              <a:gd name="T11" fmla="*/ 790575 h 43200"/>
              <a:gd name="T12" fmla="*/ 813562 w 43200"/>
              <a:gd name="T13" fmla="*/ 735563 h 43200"/>
              <a:gd name="T14" fmla="*/ 806027 w 43200"/>
              <a:gd name="T15" fmla="*/ 775970 h 43200"/>
              <a:gd name="T16" fmla="*/ 963196 w 43200"/>
              <a:gd name="T17" fmla="*/ 485860 h 43200"/>
              <a:gd name="T18" fmla="*/ 1054947 w 43200"/>
              <a:gd name="T19" fmla="*/ 636905 h 43200"/>
              <a:gd name="T20" fmla="*/ 1179632 w 43200"/>
              <a:gd name="T21" fmla="*/ 324993 h 43200"/>
              <a:gd name="T22" fmla="*/ 1138767 w 43200"/>
              <a:gd name="T23" fmla="*/ 381635 h 43200"/>
              <a:gd name="T24" fmla="*/ 1081588 w 43200"/>
              <a:gd name="T25" fmla="*/ 114850 h 43200"/>
              <a:gd name="T26" fmla="*/ 1083733 w 43200"/>
              <a:gd name="T27" fmla="*/ 141605 h 43200"/>
              <a:gd name="T28" fmla="*/ 820646 w 43200"/>
              <a:gd name="T29" fmla="*/ 83651 h 43200"/>
              <a:gd name="T30" fmla="*/ 841587 w 43200"/>
              <a:gd name="T31" fmla="*/ 49530 h 43200"/>
              <a:gd name="T32" fmla="*/ 624868 w 43200"/>
              <a:gd name="T33" fmla="*/ 99907 h 43200"/>
              <a:gd name="T34" fmla="*/ 635000 w 43200"/>
              <a:gd name="T35" fmla="*/ 70485 h 43200"/>
              <a:gd name="T36" fmla="*/ 395111 w 43200"/>
              <a:gd name="T37" fmla="*/ 109897 h 43200"/>
              <a:gd name="T38" fmla="*/ 431800 w 43200"/>
              <a:gd name="T39" fmla="*/ 138430 h 43200"/>
              <a:gd name="T40" fmla="*/ 116473 w 43200"/>
              <a:gd name="T41" fmla="*/ 334201 h 43200"/>
              <a:gd name="T42" fmla="*/ 110067 w 43200"/>
              <a:gd name="T43" fmla="*/ 304165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200"/>
              <a:gd name="T67" fmla="*/ 0 h 43200"/>
              <a:gd name="T68" fmla="*/ 43200 w 43200"/>
              <a:gd name="T69" fmla="*/ 43200 h 432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BBCAD0"/>
          </a:solidFill>
          <a:ln w="12700">
            <a:solidFill>
              <a:srgbClr val="A6A6A6"/>
            </a:solidFill>
            <a:round/>
            <a:headEnd/>
            <a:tailEnd/>
          </a:ln>
          <a:effectLst>
            <a:outerShdw dist="20000" dir="5400000" rotWithShape="0">
              <a:srgbClr val="808080">
                <a:alpha val="37999"/>
              </a:srgbClr>
            </a:outerShdw>
          </a:effectLst>
        </p:spPr>
        <p:txBody>
          <a:bodyPr lIns="68583" tIns="34292" rIns="68583" bIns="34292" anchor="ctr"/>
          <a:lstStyle/>
          <a:p>
            <a:pPr algn="ctr" defTabSz="685862" fontAlgn="base">
              <a:lnSpc>
                <a:spcPct val="90000"/>
              </a:lnSpc>
              <a:spcBef>
                <a:spcPct val="0"/>
              </a:spcBef>
              <a:spcAft>
                <a:spcPct val="0"/>
              </a:spcAft>
              <a:defRPr/>
            </a:pPr>
            <a:r>
              <a:rPr lang="en-US" sz="2000" dirty="0">
                <a:solidFill>
                  <a:srgbClr val="5F5F5F"/>
                </a:solidFill>
                <a:ea typeface="ＭＳ Ｐゴシック" charset="0"/>
                <a:cs typeface="ＭＳ Ｐゴシック" charset="0"/>
              </a:rPr>
              <a:t>Public Cloud</a:t>
            </a:r>
          </a:p>
        </p:txBody>
      </p:sp>
      <p:sp>
        <p:nvSpPr>
          <p:cNvPr id="16" name="Cloud 44"/>
          <p:cNvSpPr>
            <a:spLocks/>
          </p:cNvSpPr>
          <p:nvPr/>
        </p:nvSpPr>
        <p:spPr bwMode="auto">
          <a:xfrm flipH="1">
            <a:off x="6211368" y="1388525"/>
            <a:ext cx="914638" cy="685800"/>
          </a:xfrm>
          <a:custGeom>
            <a:avLst/>
            <a:gdLst>
              <a:gd name="T0" fmla="*/ 132447 w 43200"/>
              <a:gd name="T1" fmla="*/ 554080 h 43200"/>
              <a:gd name="T2" fmla="*/ 60960 w 43200"/>
              <a:gd name="T3" fmla="*/ 537210 h 43200"/>
              <a:gd name="T4" fmla="*/ 195524 w 43200"/>
              <a:gd name="T5" fmla="*/ 738696 h 43200"/>
              <a:gd name="T6" fmla="*/ 164253 w 43200"/>
              <a:gd name="T7" fmla="*/ 746760 h 43200"/>
              <a:gd name="T8" fmla="*/ 465046 w 43200"/>
              <a:gd name="T9" fmla="*/ 827405 h 43200"/>
              <a:gd name="T10" fmla="*/ 446193 w 43200"/>
              <a:gd name="T11" fmla="*/ 790575 h 43200"/>
              <a:gd name="T12" fmla="*/ 813562 w 43200"/>
              <a:gd name="T13" fmla="*/ 735563 h 43200"/>
              <a:gd name="T14" fmla="*/ 806027 w 43200"/>
              <a:gd name="T15" fmla="*/ 775970 h 43200"/>
              <a:gd name="T16" fmla="*/ 963196 w 43200"/>
              <a:gd name="T17" fmla="*/ 485860 h 43200"/>
              <a:gd name="T18" fmla="*/ 1054947 w 43200"/>
              <a:gd name="T19" fmla="*/ 636905 h 43200"/>
              <a:gd name="T20" fmla="*/ 1179632 w 43200"/>
              <a:gd name="T21" fmla="*/ 324993 h 43200"/>
              <a:gd name="T22" fmla="*/ 1138767 w 43200"/>
              <a:gd name="T23" fmla="*/ 381635 h 43200"/>
              <a:gd name="T24" fmla="*/ 1081588 w 43200"/>
              <a:gd name="T25" fmla="*/ 114850 h 43200"/>
              <a:gd name="T26" fmla="*/ 1083733 w 43200"/>
              <a:gd name="T27" fmla="*/ 141605 h 43200"/>
              <a:gd name="T28" fmla="*/ 820646 w 43200"/>
              <a:gd name="T29" fmla="*/ 83651 h 43200"/>
              <a:gd name="T30" fmla="*/ 841587 w 43200"/>
              <a:gd name="T31" fmla="*/ 49530 h 43200"/>
              <a:gd name="T32" fmla="*/ 624868 w 43200"/>
              <a:gd name="T33" fmla="*/ 99907 h 43200"/>
              <a:gd name="T34" fmla="*/ 635000 w 43200"/>
              <a:gd name="T35" fmla="*/ 70485 h 43200"/>
              <a:gd name="T36" fmla="*/ 395111 w 43200"/>
              <a:gd name="T37" fmla="*/ 109897 h 43200"/>
              <a:gd name="T38" fmla="*/ 431800 w 43200"/>
              <a:gd name="T39" fmla="*/ 138430 h 43200"/>
              <a:gd name="T40" fmla="*/ 116473 w 43200"/>
              <a:gd name="T41" fmla="*/ 334201 h 43200"/>
              <a:gd name="T42" fmla="*/ 110067 w 43200"/>
              <a:gd name="T43" fmla="*/ 304165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200"/>
              <a:gd name="T67" fmla="*/ 0 h 43200"/>
              <a:gd name="T68" fmla="*/ 43200 w 43200"/>
              <a:gd name="T69" fmla="*/ 43200 h 432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BBCAD0"/>
          </a:solidFill>
          <a:ln w="12700">
            <a:solidFill>
              <a:srgbClr val="A6A6A6"/>
            </a:solidFill>
            <a:round/>
            <a:headEnd/>
            <a:tailEnd/>
          </a:ln>
          <a:effectLst>
            <a:outerShdw dist="20000" dir="5400000" rotWithShape="0">
              <a:srgbClr val="808080">
                <a:alpha val="37999"/>
              </a:srgbClr>
            </a:outerShdw>
          </a:effectLst>
        </p:spPr>
        <p:txBody>
          <a:bodyPr lIns="68583" tIns="34292" rIns="68583" bIns="34292" anchor="ctr"/>
          <a:lstStyle/>
          <a:p>
            <a:pPr algn="ctr" defTabSz="685862" fontAlgn="base">
              <a:lnSpc>
                <a:spcPct val="90000"/>
              </a:lnSpc>
              <a:spcBef>
                <a:spcPct val="0"/>
              </a:spcBef>
              <a:spcAft>
                <a:spcPct val="0"/>
              </a:spcAft>
              <a:defRPr/>
            </a:pPr>
            <a:r>
              <a:rPr lang="en-US" sz="2000" dirty="0">
                <a:solidFill>
                  <a:srgbClr val="5F5F5F"/>
                </a:solidFill>
                <a:ea typeface="ＭＳ Ｐゴシック" charset="0"/>
                <a:cs typeface="ＭＳ Ｐゴシック" charset="0"/>
              </a:rPr>
              <a:t>Private Cloud</a:t>
            </a:r>
          </a:p>
        </p:txBody>
      </p:sp>
      <p:pic>
        <p:nvPicPr>
          <p:cNvPr id="19" name="Picture 19" descr="Exalogic_1up_0074.png"/>
          <p:cNvPicPr>
            <a:picLocks noChangeAspect="1"/>
          </p:cNvPicPr>
          <p:nvPr/>
        </p:nvPicPr>
        <p:blipFill>
          <a:blip r:embed="rId2" cstate="print"/>
          <a:srcRect/>
          <a:stretch>
            <a:fillRect/>
          </a:stretch>
        </p:blipFill>
        <p:spPr bwMode="auto">
          <a:xfrm>
            <a:off x="11050606" y="4169121"/>
            <a:ext cx="730044" cy="1760935"/>
          </a:xfrm>
          <a:prstGeom prst="rect">
            <a:avLst/>
          </a:prstGeom>
          <a:noFill/>
          <a:ln w="9525">
            <a:noFill/>
            <a:miter lim="800000"/>
            <a:headEnd/>
            <a:tailEnd/>
          </a:ln>
        </p:spPr>
      </p:pic>
      <p:grpSp>
        <p:nvGrpSpPr>
          <p:cNvPr id="3" name="Group 24"/>
          <p:cNvGrpSpPr/>
          <p:nvPr/>
        </p:nvGrpSpPr>
        <p:grpSpPr>
          <a:xfrm>
            <a:off x="1360317" y="3231444"/>
            <a:ext cx="9155577" cy="2808111"/>
            <a:chOff x="1360317" y="3104444"/>
            <a:chExt cx="9155577" cy="2935111"/>
          </a:xfrm>
        </p:grpSpPr>
        <p:grpSp>
          <p:nvGrpSpPr>
            <p:cNvPr id="4" name="Group 19"/>
            <p:cNvGrpSpPr/>
            <p:nvPr/>
          </p:nvGrpSpPr>
          <p:grpSpPr>
            <a:xfrm>
              <a:off x="1360317" y="3104444"/>
              <a:ext cx="9155577" cy="2935111"/>
              <a:chOff x="1360317" y="2686576"/>
              <a:chExt cx="9155577" cy="3352979"/>
            </a:xfrm>
          </p:grpSpPr>
          <p:sp>
            <p:nvSpPr>
              <p:cNvPr id="5" name="Rectangle 4"/>
              <p:cNvSpPr/>
              <p:nvPr/>
            </p:nvSpPr>
            <p:spPr>
              <a:xfrm>
                <a:off x="1368808" y="5528606"/>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smtClean="0"/>
                  <a:t>Virtual Network (Ethernet)</a:t>
                </a:r>
                <a:endParaRPr lang="en-US" sz="1900" dirty="0"/>
              </a:p>
            </p:txBody>
          </p:sp>
          <p:sp>
            <p:nvSpPr>
              <p:cNvPr id="7" name="Rectangle 6"/>
              <p:cNvSpPr/>
              <p:nvPr/>
            </p:nvSpPr>
            <p:spPr>
              <a:xfrm>
                <a:off x="1365981" y="4971998"/>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smtClean="0"/>
                  <a:t>Elastic Compute &amp; Storage</a:t>
                </a:r>
                <a:endParaRPr lang="en-US" sz="1900" dirty="0"/>
              </a:p>
            </p:txBody>
          </p:sp>
          <p:sp>
            <p:nvSpPr>
              <p:cNvPr id="9" name="Rectangle 8"/>
              <p:cNvSpPr/>
              <p:nvPr/>
            </p:nvSpPr>
            <p:spPr>
              <a:xfrm>
                <a:off x="1363149" y="4404523"/>
                <a:ext cx="3838333" cy="510949"/>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IaaS</a:t>
                </a:r>
                <a:r>
                  <a:rPr lang="en-US" sz="1900" dirty="0" smtClean="0"/>
                  <a:t> API (</a:t>
                </a:r>
                <a:r>
                  <a:rPr lang="en-US" sz="1900" dirty="0" err="1" smtClean="0"/>
                  <a:t>OpenStack</a:t>
                </a:r>
                <a:r>
                  <a:rPr lang="en-US" sz="1900" dirty="0" smtClean="0"/>
                  <a:t> compatible)</a:t>
                </a:r>
                <a:endParaRPr lang="en-US" sz="1900" dirty="0"/>
              </a:p>
            </p:txBody>
          </p:sp>
          <p:sp>
            <p:nvSpPr>
              <p:cNvPr id="11" name="Rectangle 10"/>
              <p:cNvSpPr/>
              <p:nvPr/>
            </p:nvSpPr>
            <p:spPr>
              <a:xfrm>
                <a:off x="1363149" y="3839218"/>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PaaS</a:t>
                </a:r>
                <a:r>
                  <a:rPr lang="en-US" sz="1900" dirty="0" smtClean="0"/>
                  <a:t> Service Manager &amp; API</a:t>
                </a:r>
                <a:endParaRPr lang="en-US" sz="1900" dirty="0"/>
              </a:p>
            </p:txBody>
          </p:sp>
          <p:sp>
            <p:nvSpPr>
              <p:cNvPr id="13" name="Rectangle 12"/>
              <p:cNvSpPr/>
              <p:nvPr/>
            </p:nvSpPr>
            <p:spPr>
              <a:xfrm>
                <a:off x="1360317" y="3260873"/>
                <a:ext cx="3838333" cy="510949"/>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PaaS</a:t>
                </a:r>
                <a:r>
                  <a:rPr lang="en-US" sz="1900" dirty="0" smtClean="0"/>
                  <a:t> Services</a:t>
                </a:r>
                <a:endParaRPr lang="en-US" sz="1900" dirty="0"/>
              </a:p>
            </p:txBody>
          </p:sp>
          <p:sp>
            <p:nvSpPr>
              <p:cNvPr id="6" name="Rectangle 5"/>
              <p:cNvSpPr/>
              <p:nvPr/>
            </p:nvSpPr>
            <p:spPr>
              <a:xfrm>
                <a:off x="6657820" y="5514563"/>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smtClean="0"/>
                  <a:t>Virtual Network (InfiniBand)</a:t>
                </a:r>
                <a:endParaRPr lang="en-US" sz="1900" dirty="0"/>
              </a:p>
            </p:txBody>
          </p:sp>
          <p:sp>
            <p:nvSpPr>
              <p:cNvPr id="8" name="Rectangle 7"/>
              <p:cNvSpPr/>
              <p:nvPr/>
            </p:nvSpPr>
            <p:spPr>
              <a:xfrm>
                <a:off x="6669108" y="4961105"/>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smtClean="0"/>
                  <a:t>Elastic Compute &amp; Storage</a:t>
                </a:r>
                <a:endParaRPr lang="en-US" sz="1900" dirty="0"/>
              </a:p>
            </p:txBody>
          </p:sp>
          <p:sp>
            <p:nvSpPr>
              <p:cNvPr id="10" name="Rectangle 9"/>
              <p:cNvSpPr/>
              <p:nvPr/>
            </p:nvSpPr>
            <p:spPr>
              <a:xfrm>
                <a:off x="6666276" y="4396843"/>
                <a:ext cx="3838333" cy="508057"/>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IaaS</a:t>
                </a:r>
                <a:r>
                  <a:rPr lang="en-US" sz="1900" dirty="0" smtClean="0"/>
                  <a:t> API (</a:t>
                </a:r>
                <a:r>
                  <a:rPr lang="en-US" sz="1900" dirty="0" err="1" smtClean="0"/>
                  <a:t>OpenStack</a:t>
                </a:r>
                <a:r>
                  <a:rPr lang="en-US" sz="1900" dirty="0" smtClean="0"/>
                  <a:t> compatible)</a:t>
                </a:r>
                <a:endParaRPr lang="en-US" sz="1900" dirty="0"/>
              </a:p>
            </p:txBody>
          </p:sp>
          <p:sp>
            <p:nvSpPr>
              <p:cNvPr id="12" name="Rectangle 11"/>
              <p:cNvSpPr/>
              <p:nvPr/>
            </p:nvSpPr>
            <p:spPr>
              <a:xfrm>
                <a:off x="6666276" y="3834739"/>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PaaS</a:t>
                </a:r>
                <a:r>
                  <a:rPr lang="en-US" sz="1900" dirty="0" smtClean="0"/>
                  <a:t> Service Manager &amp; API</a:t>
                </a:r>
                <a:endParaRPr lang="en-US" sz="1900" dirty="0"/>
              </a:p>
            </p:txBody>
          </p:sp>
          <p:sp>
            <p:nvSpPr>
              <p:cNvPr id="14" name="Rectangle 13"/>
              <p:cNvSpPr/>
              <p:nvPr/>
            </p:nvSpPr>
            <p:spPr>
              <a:xfrm>
                <a:off x="6663444" y="3259667"/>
                <a:ext cx="3838333" cy="508057"/>
              </a:xfrm>
              <a:prstGeom prst="rect">
                <a:avLst/>
              </a:prstGeom>
              <a:solidFill>
                <a:srgbClr val="46575E"/>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PaaS</a:t>
                </a:r>
                <a:r>
                  <a:rPr lang="en-US" sz="1900" dirty="0" smtClean="0"/>
                  <a:t> Services</a:t>
                </a:r>
                <a:endParaRPr lang="en-US" sz="1900" dirty="0"/>
              </a:p>
            </p:txBody>
          </p:sp>
          <p:sp>
            <p:nvSpPr>
              <p:cNvPr id="17" name="Rectangle 16"/>
              <p:cNvSpPr/>
              <p:nvPr/>
            </p:nvSpPr>
            <p:spPr>
              <a:xfrm>
                <a:off x="1374434" y="2694256"/>
                <a:ext cx="3838333" cy="510949"/>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PaaS</a:t>
                </a:r>
                <a:r>
                  <a:rPr lang="en-US" sz="1900" dirty="0" smtClean="0"/>
                  <a:t> API &amp; </a:t>
                </a:r>
                <a:r>
                  <a:rPr lang="en-US" sz="1900" dirty="0" err="1" smtClean="0"/>
                  <a:t>Dev</a:t>
                </a:r>
                <a:r>
                  <a:rPr lang="en-US" sz="1900" dirty="0" smtClean="0"/>
                  <a:t> Ops Tools</a:t>
                </a:r>
                <a:endParaRPr lang="en-US" sz="1900" dirty="0"/>
              </a:p>
            </p:txBody>
          </p:sp>
          <p:sp>
            <p:nvSpPr>
              <p:cNvPr id="18" name="Rectangle 17"/>
              <p:cNvSpPr/>
              <p:nvPr/>
            </p:nvSpPr>
            <p:spPr>
              <a:xfrm>
                <a:off x="6677561" y="2686576"/>
                <a:ext cx="3838333" cy="508057"/>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900" dirty="0" err="1" smtClean="0"/>
                  <a:t>PaaS</a:t>
                </a:r>
                <a:r>
                  <a:rPr lang="en-US" sz="1900" dirty="0" smtClean="0"/>
                  <a:t> API &amp; </a:t>
                </a:r>
                <a:r>
                  <a:rPr lang="en-US" sz="1900" dirty="0" err="1" smtClean="0"/>
                  <a:t>Dev</a:t>
                </a:r>
                <a:r>
                  <a:rPr lang="en-US" sz="1900" dirty="0" smtClean="0"/>
                  <a:t> Ops Tools</a:t>
                </a:r>
                <a:endParaRPr lang="en-US" sz="1900" dirty="0"/>
              </a:p>
            </p:txBody>
          </p:sp>
        </p:grpSp>
        <p:sp>
          <p:nvSpPr>
            <p:cNvPr id="21" name="Left-Right Arrow 20"/>
            <p:cNvSpPr/>
            <p:nvPr/>
          </p:nvSpPr>
          <p:spPr>
            <a:xfrm>
              <a:off x="5334154" y="3217332"/>
              <a:ext cx="1199480" cy="282222"/>
            </a:xfrm>
            <a:prstGeom prst="leftRightArrow">
              <a:avLst/>
            </a:prstGeom>
            <a:solidFill>
              <a:srgbClr val="FF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900"/>
            </a:p>
          </p:txBody>
        </p:sp>
        <p:sp>
          <p:nvSpPr>
            <p:cNvPr id="22" name="Left-Right Arrow 21"/>
            <p:cNvSpPr/>
            <p:nvPr/>
          </p:nvSpPr>
          <p:spPr>
            <a:xfrm>
              <a:off x="5373662" y="4667956"/>
              <a:ext cx="1199480" cy="282222"/>
            </a:xfrm>
            <a:prstGeom prst="leftRightArrow">
              <a:avLst/>
            </a:prstGeom>
            <a:solidFill>
              <a:srgbClr val="FF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900"/>
            </a:p>
          </p:txBody>
        </p:sp>
      </p:grpSp>
      <p:pic>
        <p:nvPicPr>
          <p:cNvPr id="23" name="Picture 22"/>
          <p:cNvPicPr>
            <a:picLocks noChangeAspect="1"/>
          </p:cNvPicPr>
          <p:nvPr/>
        </p:nvPicPr>
        <p:blipFill>
          <a:blip r:embed="rId3" cstate="print"/>
          <a:stretch>
            <a:fillRect/>
          </a:stretch>
        </p:blipFill>
        <p:spPr>
          <a:xfrm>
            <a:off x="7315770" y="1202512"/>
            <a:ext cx="2532821" cy="1647931"/>
          </a:xfrm>
          <a:prstGeom prst="rect">
            <a:avLst/>
          </a:prstGeom>
        </p:spPr>
      </p:pic>
      <p:pic>
        <p:nvPicPr>
          <p:cNvPr id="24" name="Picture 23"/>
          <p:cNvPicPr>
            <a:picLocks noChangeAspect="1"/>
          </p:cNvPicPr>
          <p:nvPr/>
        </p:nvPicPr>
        <p:blipFill>
          <a:blip r:embed="rId3" cstate="print"/>
          <a:stretch>
            <a:fillRect/>
          </a:stretch>
        </p:blipFill>
        <p:spPr>
          <a:xfrm>
            <a:off x="2007012" y="1242023"/>
            <a:ext cx="2532821" cy="1647931"/>
          </a:xfrm>
          <a:prstGeom prst="rect">
            <a:avLst/>
          </a:prstGeom>
        </p:spPr>
      </p:pic>
    </p:spTree>
    <p:extLst>
      <p:ext uri="{BB962C8B-B14F-4D97-AF65-F5344CB8AC3E}">
        <p14:creationId xmlns:p14="http://schemas.microsoft.com/office/powerpoint/2010/main" val="1158657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92680_OOWSF14_16x9">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 xmlns:thm15="http://schemas.microsoft.com/office/thememl/2012/main" name="Oracle_16x9-2014-v2" id="{21E8F4B6-347B-40C1-9A8C-DFBA28E9DEDD}" vid="{4C3152DF-9323-4077-B2C4-B031D71DC4E4}"/>
    </a:ext>
  </a:extLst>
</a:theme>
</file>

<file path=ppt/theme/theme2.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292680_OOWSF14_16x9</Template>
  <TotalTime>13323</TotalTime>
  <Words>2864</Words>
  <Application>Microsoft Macintosh PowerPoint</Application>
  <PresentationFormat>Custom</PresentationFormat>
  <Paragraphs>548</Paragraphs>
  <Slides>35</Slides>
  <Notes>15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292680_OOWSF14_16x9</vt:lpstr>
      <vt:lpstr>PowerPoint Presentation</vt:lpstr>
      <vt:lpstr>Exalogic Private Cloud:  Update and Roadmap</vt:lpstr>
      <vt:lpstr>PowerPoint Presentation</vt:lpstr>
      <vt:lpstr>A Very Successful 2014 OOW !</vt:lpstr>
      <vt:lpstr>Agenda</vt:lpstr>
      <vt:lpstr>PowerPoint Presentation</vt:lpstr>
      <vt:lpstr>Evolution of Cloud</vt:lpstr>
      <vt:lpstr>Cloud Computing Needs</vt:lpstr>
      <vt:lpstr>Exalogic Private Cloud</vt:lpstr>
      <vt:lpstr>Oracle Platform-as-a-Service</vt:lpstr>
      <vt:lpstr>PowerPoint Presentation</vt:lpstr>
      <vt:lpstr>Benefits For Exalogic Customers</vt:lpstr>
      <vt:lpstr>Comparison | EECS Release 2 and 12c</vt:lpstr>
      <vt:lpstr>PowerPoint Presentation</vt:lpstr>
      <vt:lpstr>Nimbula on Exalogic – Key Features</vt:lpstr>
      <vt:lpstr>IaaS Deep Dive </vt:lpstr>
      <vt:lpstr> The Nimbula Control Plane</vt:lpstr>
      <vt:lpstr>The Infrastructure Controller</vt:lpstr>
      <vt:lpstr>The Infrastructure Controller Master</vt:lpstr>
      <vt:lpstr>Expanding the Cluster</vt:lpstr>
      <vt:lpstr>Self-Service: Launch Plans</vt:lpstr>
      <vt:lpstr>Self-Service: Orchestration</vt:lpstr>
      <vt:lpstr>PowerPoint Presentation</vt:lpstr>
      <vt:lpstr>Overview of Exalogic IaaS/PaaS User Interaction</vt:lpstr>
      <vt:lpstr>PaaS Service Manager Deep Dive</vt:lpstr>
      <vt:lpstr>Java Cloud Service Internal Workflow</vt:lpstr>
      <vt:lpstr>PowerPoint Presentation</vt:lpstr>
      <vt:lpstr>EM Cloud Control For Exalogic</vt:lpstr>
      <vt:lpstr>PowerPoint Presentation</vt:lpstr>
      <vt:lpstr>PowerPoint Presentation</vt:lpstr>
      <vt:lpstr>Exalogic Investment Areas </vt:lpstr>
      <vt:lpstr>Push Button Apps Deployment with Excelerators Save Time, Eliminate Mistakes, Follow Best Practices</vt:lpstr>
      <vt:lpstr>Exalogic Elastic Cloud Software Roadmap</vt:lpstr>
      <vt:lpstr>PowerPoint Presentation</vt:lpstr>
      <vt:lpstr>PowerPoint Presentation</vt:lpstr>
    </vt:vector>
  </TitlesOfParts>
  <Company>Oracle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RWCRAWFO</dc:creator>
  <cp:lastModifiedBy>Tushar Pandit</cp:lastModifiedBy>
  <cp:revision>152</cp:revision>
  <cp:lastPrinted>2014-07-16T02:22:57Z</cp:lastPrinted>
  <dcterms:created xsi:type="dcterms:W3CDTF">2014-07-18T20:36:30Z</dcterms:created>
  <dcterms:modified xsi:type="dcterms:W3CDTF">2014-10-14T15:36:19Z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