
<file path=[Content_Types].xml><?xml version="1.0" encoding="utf-8"?>
<Types xmlns="http://schemas.openxmlformats.org/package/2006/content-types">
  <Default Extension="rels" ContentType="application/vnd.openxmlformats-package.relationships+xml"/>
  <Default Extension="jpeg" ContentType="image/jpeg"/>
  <Default Extension="xlsx" ContentType="application/vnd.openxmlformats-officedocument.spreadsheetml.sheet"/>
  <Default Extension="wdp" ContentType="image/vnd.ms-photo"/>
  <Default Extension="png" ContentType="image/png"/>
  <Default Extension="svg" ContentType="image/svg"/>
  <Default Extension="emf" ContentType="image/x-emf"/>
  <Default Extension="tiff" ContentType="image/tiff"/>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Java 18.12-->
<p:presentation xmlns:r="http://schemas.openxmlformats.org/officeDocument/2006/relationships" xmlns:a="http://schemas.openxmlformats.org/drawingml/2006/main" xmlns:p="http://schemas.openxmlformats.org/presentationml/2006/main" showSpecialPlsOnTitleSld="0" saveSubsetFonts="1">
  <p:sldMasterIdLst>
    <p:sldMasterId id="2147483741" r:id="rId1"/>
    <p:sldMasterId id="2147483845" r:id="rId2"/>
    <p:sldMasterId id="2147483870" r:id="rId3"/>
    <p:sldMasterId id="2147483881" r:id="rId4"/>
  </p:sldMasterIdLst>
  <p:notesMasterIdLst>
    <p:notesMasterId r:id="rId5"/>
  </p:notesMasterIdLst>
  <p:sldIdLst>
    <p:sldId id="1383" r:id="rId6"/>
    <p:sldId id="408" r:id="rId7"/>
    <p:sldId id="1429" r:id="rId8"/>
    <p:sldId id="3766" r:id="rId9"/>
    <p:sldId id="3767" r:id="rId10"/>
    <p:sldId id="4334" r:id="rId11"/>
    <p:sldId id="4335" r:id="rId12"/>
    <p:sldId id="4336" r:id="rId13"/>
    <p:sldId id="4337" r:id="rId14"/>
    <p:sldId id="940" r:id="rId15"/>
    <p:sldId id="3731" r:id="rId16"/>
    <p:sldId id="3746" r:id="rId17"/>
    <p:sldId id="3735" r:id="rId18"/>
    <p:sldId id="3716" r:id="rId19"/>
    <p:sldId id="4295" r:id="rId20"/>
    <p:sldId id="4319" r:id="rId21"/>
    <p:sldId id="1121" r:id="rId22"/>
    <p:sldId id="3738" r:id="rId23"/>
    <p:sldId id="3747" r:id="rId24"/>
    <p:sldId id="4262" r:id="rId25"/>
    <p:sldId id="3720" r:id="rId26"/>
    <p:sldId id="2485" r:id="rId27"/>
    <p:sldId id="3729" r:id="rId28"/>
    <p:sldId id="3739" r:id="rId29"/>
    <p:sldId id="3740" r:id="rId30"/>
    <p:sldId id="3725" r:id="rId31"/>
    <p:sldId id="4135" r:id="rId32"/>
    <p:sldId id="956" r:id="rId33"/>
    <p:sldId id="4324" r:id="rId34"/>
    <p:sldId id="4325" r:id="rId35"/>
    <p:sldId id="4328" r:id="rId36"/>
    <p:sldId id="4329" r:id="rId37"/>
    <p:sldId id="4320" r:id="rId38"/>
    <p:sldId id="4330" r:id="rId39"/>
    <p:sldId id="3733" r:id="rId40"/>
    <p:sldId id="4338" r:id="rId41"/>
    <p:sldId id="4333" r:id="rId42"/>
    <p:sldId id="3730" r:id="rId43"/>
    <p:sldId id="4321" r:id="rId44"/>
    <p:sldId id="1027" r:id="rId45"/>
    <p:sldId id="2525" r:id="rId46"/>
    <p:sldId id="4331" r:id="rId47"/>
    <p:sldId id="4332" r:id="rId48"/>
    <p:sldId id="4322" r:id="rId49"/>
    <p:sldId id="1019" r:id="rId50"/>
    <p:sldId id="3745" r:id="rId51"/>
    <p:sldId id="2499" r:id="rId52"/>
    <p:sldId id="4323" r:id="rId53"/>
    <p:sldId id="406" r:id="rId54"/>
  </p:sldIdLst>
  <p:sldSz cx="12192000" cy="6858000"/>
  <p:notesSz cx="6858000" cy="91440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ustomer Presentation" id="{21040E34-496B-4321-A123-3B8FE17DE488}">
          <p14:sldIdLst>
            <p14:sldId id="1383"/>
            <p14:sldId id="408"/>
            <p14:sldId id="1429"/>
            <p14:sldId id="3766"/>
            <p14:sldId id="3767"/>
            <p14:sldId id="4334"/>
            <p14:sldId id="4335"/>
            <p14:sldId id="4336"/>
            <p14:sldId id="4337"/>
            <p14:sldId id="940"/>
            <p14:sldId id="3731"/>
            <p14:sldId id="3746"/>
            <p14:sldId id="3735"/>
            <p14:sldId id="3716"/>
            <p14:sldId id="4295"/>
            <p14:sldId id="4319"/>
            <p14:sldId id="1121"/>
            <p14:sldId id="3738"/>
            <p14:sldId id="3747"/>
            <p14:sldId id="4262"/>
            <p14:sldId id="3720"/>
            <p14:sldId id="2485"/>
            <p14:sldId id="3729"/>
            <p14:sldId id="3739"/>
            <p14:sldId id="3740"/>
            <p14:sldId id="3725"/>
            <p14:sldId id="4135"/>
            <p14:sldId id="956"/>
            <p14:sldId id="4324"/>
            <p14:sldId id="4325"/>
            <p14:sldId id="4328"/>
            <p14:sldId id="4329"/>
            <p14:sldId id="4320"/>
            <p14:sldId id="4330"/>
            <p14:sldId id="3733"/>
            <p14:sldId id="4338"/>
            <p14:sldId id="4333"/>
            <p14:sldId id="3730"/>
            <p14:sldId id="4321"/>
            <p14:sldId id="1027"/>
            <p14:sldId id="2525"/>
            <p14:sldId id="4331"/>
            <p14:sldId id="4332"/>
            <p14:sldId id="4322"/>
            <p14:sldId id="1019"/>
            <p14:sldId id="3745"/>
            <p14:sldId id="2499"/>
            <p14:sldId id="4323"/>
            <p14:sldId id="40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4C5B"/>
    <a:srgbClr val="E0E2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r="http://schemas.openxmlformats.org/officeDocument/2006/relationships"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lastCol>
    <a:firstCol>
      <a:tcTxStyle b="on"/>
    </a:firstCol>
    <a:lastRow>
      <a:tcTxStyle b="on"/>
      <a:tcStyle>
        <a:tcBdr>
          <a:top>
            <a:ln w="50800" cmpd="dbl">
              <a:solidFill>
                <a:schemeClr val="accent5"/>
              </a:solidFill>
            </a:ln>
          </a:top>
        </a:tcBdr>
      </a:tcStyle>
    </a:lastRow>
    <a:firstRow>
      <a:tcTxStyle b="on">
        <a:fontRef idx="minor">
          <a:scrgbClr r="0" g="0" b="0"/>
        </a:fontRef>
        <a:schemeClr val="bg1"/>
      </a:tcTxStyle>
      <a:tcStyle>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18" autoAdjust="0"/>
    <p:restoredTop sz="83673"/>
  </p:normalViewPr>
  <p:slideViewPr>
    <p:cSldViewPr snapToGrid="0" showGuides="1">
      <p:cViewPr varScale="1">
        <p:scale>
          <a:sx n="106" d="100"/>
          <a:sy n="106" d="100"/>
        </p:scale>
        <p:origin x="400" y="17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2.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3.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4.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slide" Target="slides/slide41.xml" /><Relationship Id="rId47" Type="http://schemas.openxmlformats.org/officeDocument/2006/relationships/slide" Target="slides/slide42.xml" /><Relationship Id="rId48" Type="http://schemas.openxmlformats.org/officeDocument/2006/relationships/slide" Target="slides/slide43.xml" /><Relationship Id="rId49" Type="http://schemas.openxmlformats.org/officeDocument/2006/relationships/slide" Target="slides/slide44.xml" /><Relationship Id="rId5" Type="http://schemas.openxmlformats.org/officeDocument/2006/relationships/notesMaster" Target="notesMasters/notesMaster1.xml" /><Relationship Id="rId50" Type="http://schemas.openxmlformats.org/officeDocument/2006/relationships/slide" Target="slides/slide45.xml" /><Relationship Id="rId51" Type="http://schemas.openxmlformats.org/officeDocument/2006/relationships/slide" Target="slides/slide46.xml" /><Relationship Id="rId52" Type="http://schemas.openxmlformats.org/officeDocument/2006/relationships/slide" Target="slides/slide47.xml" /><Relationship Id="rId53" Type="http://schemas.openxmlformats.org/officeDocument/2006/relationships/slide" Target="slides/slide48.xml" /><Relationship Id="rId54" Type="http://schemas.openxmlformats.org/officeDocument/2006/relationships/slide" Target="slides/slide49.xml" /><Relationship Id="rId55" Type="http://schemas.openxmlformats.org/officeDocument/2006/relationships/tags" Target="tags/tag1.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chart1.xml><?xml version="1.0" encoding="utf-8"?>
<c:chartSpace xmlns:a="http://schemas.openxmlformats.org/drawingml/2006/main" xmlns:r="http://schemas.openxmlformats.org/officeDocument/2006/relationships" xmlns:c="http://schemas.openxmlformats.org/drawingml/20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doughnutChart>
        <c:varyColors val="1"/>
        <c:ser>
          <c:idx val="0"/>
          <c:order val="0"/>
          <c:tx>
            <c:strRef>
              <c:f>Sheet1!$B$1</c:f>
              <c:strCache>
                <c:ptCount val="1"/>
                <c:pt idx="0">
                  <c:v>Sales</c:v>
                </c:pt>
              </c:strCache>
            </c:strRef>
          </c:tx>
          <c:dPt>
            <c:idx val="0"/>
            <c:invertIfNegative val="1"/>
            <c:spPr>
              <a:solidFill>
                <a:schemeClr val="tx1"/>
              </a:solidFill>
              <a:ln>
                <a:noFill/>
              </a:ln>
              <a:effectLst/>
            </c:spPr>
            <c:extLst>
              <c:ext xmlns:c16="http://schemas.microsoft.com/office/drawing/2014/chart" uri="{C3380CC4-5D6E-409C-BE32-E72D297353CC}">
                <c16:uniqueId val="{00000001-A948-4DBD-B8A0-6F2BF0C3DC61}"/>
              </c:ext>
            </c:extLst>
          </c:dPt>
          <c:dPt>
            <c:idx val="1"/>
            <c:invertIfNegative val="1"/>
            <c:spPr>
              <a:solidFill>
                <a:schemeClr val="accent2"/>
              </a:solidFill>
              <a:ln>
                <a:noFill/>
              </a:ln>
              <a:effectLst/>
            </c:spPr>
            <c:extLst>
              <c:ext xmlns:c16="http://schemas.microsoft.com/office/drawing/2014/chart" uri="{C3380CC4-5D6E-409C-BE32-E72D297353CC}">
                <c16:uniqueId val="{00000003-A948-4DBD-B8A0-6F2BF0C3DC61}"/>
              </c:ext>
            </c:extLst>
          </c:dPt>
          <c:cat>
            <c:strRef>
              <c:f>Sheet1!$A$2:$A$3</c:f>
              <c:strCache>
                <c:ptCount val="2"/>
                <c:pt idx="0">
                  <c:v>1st Qtr</c:v>
                </c:pt>
                <c:pt idx="1">
                  <c:v>2nd Qtr</c:v>
                </c:pt>
              </c:strCache>
            </c:strRef>
          </c:cat>
          <c:val>
            <c:numRef>
              <c:f>Sheet1!$B$2:$B$3</c:f>
              <c:numCache>
                <c:formatCode>General</c:formatCode>
                <c:ptCount val="2"/>
                <c:pt idx="0">
                  <c:v>38</c:v>
                </c:pt>
                <c:pt idx="1">
                  <c:v>62</c:v>
                </c:pt>
              </c:numCache>
            </c:numRef>
          </c:val>
          <c:extLst>
            <c:ext xmlns:c16="http://schemas.microsoft.com/office/drawing/2014/chart" uri="{C3380CC4-5D6E-409C-BE32-E72D297353CC}">
              <c16:uniqueId val="{00000004-A948-4DBD-B8A0-6F2BF0C3DC61}"/>
            </c:ext>
          </c:extLst>
        </c:ser>
        <c:dLbls>
          <c:showLegendKey val="0"/>
          <c:showVal val="0"/>
          <c:showCatName val="0"/>
          <c:showSerName val="0"/>
          <c:showPercent val="0"/>
          <c:showBubbleSize val="0"/>
          <c:showLeaderLines val="0"/>
        </c:dLbls>
        <c:firstSliceAng/>
        <c:holeSize val="60"/>
      </c:doughnutChart>
      <c:spPr>
        <a:noFill/>
        <a:ln>
          <a:noFill/>
        </a:ln>
        <a:effectLst/>
      </c:spPr>
    </c:plotArea>
    <c:plotVisOnly val="1"/>
    <c:dispBlanksAs/>
    <c:showDLblsOverMax val="0"/>
  </c:chart>
  <c:spPr>
    <a:noFill/>
    <a:ln w="9525" cap="flat" cmpd="sng" algn="ctr">
      <a:noFill/>
      <a:prstDash val="solid"/>
    </a:ln>
    <a:effectLst/>
  </c:spPr>
  <c:txPr>
    <a:bodyPr/>
    <a:p>
      <a:pPr>
        <a:defRPr sz="1800" smtId="4294967295"/>
      </a:pPr>
      <a:endParaRPr sz="1800" smtId="4294967295"/>
    </a:p>
  </c:txPr>
  <c:externalData r:id="rId1">
    <c:autoUpdate val="0"/>
  </c:externalData>
</c:chartSpace>
</file>

<file path=ppt/charts/chart2.xml><?xml version="1.0" encoding="utf-8"?>
<c:chartSpace xmlns:a="http://schemas.openxmlformats.org/drawingml/2006/main" xmlns:r="http://schemas.openxmlformats.org/officeDocument/2006/relationships" xmlns:c="http://schemas.openxmlformats.org/drawingml/20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doughnutChart>
        <c:varyColors val="1"/>
        <c:ser>
          <c:idx val="0"/>
          <c:order val="0"/>
          <c:tx>
            <c:strRef>
              <c:f>Sheet1!$B$1</c:f>
              <c:strCache>
                <c:ptCount val="1"/>
                <c:pt idx="0">
                  <c:v>Sales</c:v>
                </c:pt>
              </c:strCache>
            </c:strRef>
          </c:tx>
          <c:dPt>
            <c:idx val="0"/>
            <c:invertIfNegative val="1"/>
            <c:spPr>
              <a:solidFill>
                <a:schemeClr val="tx1"/>
              </a:solidFill>
              <a:ln>
                <a:noFill/>
              </a:ln>
              <a:effectLst/>
            </c:spPr>
            <c:extLst>
              <c:ext xmlns:c16="http://schemas.microsoft.com/office/drawing/2014/chart" uri="{C3380CC4-5D6E-409C-BE32-E72D297353CC}">
                <c16:uniqueId val="{00000001-A948-4DBD-B8A0-6F2BF0C3DC61}"/>
              </c:ext>
            </c:extLst>
          </c:dPt>
          <c:dPt>
            <c:idx val="1"/>
            <c:invertIfNegative val="1"/>
            <c:spPr>
              <a:solidFill>
                <a:schemeClr val="accent2"/>
              </a:solidFill>
              <a:ln>
                <a:noFill/>
              </a:ln>
              <a:effectLst/>
            </c:spPr>
            <c:extLst>
              <c:ext xmlns:c16="http://schemas.microsoft.com/office/drawing/2014/chart" uri="{C3380CC4-5D6E-409C-BE32-E72D297353CC}">
                <c16:uniqueId val="{00000003-A948-4DBD-B8A0-6F2BF0C3DC61}"/>
              </c:ext>
            </c:extLst>
          </c:dPt>
          <c:cat>
            <c:strRef>
              <c:f>Sheet1!$A$2:$A$3</c:f>
              <c:strCache>
                <c:ptCount val="2"/>
                <c:pt idx="0">
                  <c:v>1st Qtr</c:v>
                </c:pt>
                <c:pt idx="1">
                  <c:v>2nd Qtr</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A948-4DBD-B8A0-6F2BF0C3DC61}"/>
            </c:ext>
          </c:extLst>
        </c:ser>
        <c:dLbls>
          <c:showLegendKey val="0"/>
          <c:showVal val="0"/>
          <c:showCatName val="0"/>
          <c:showSerName val="0"/>
          <c:showPercent val="0"/>
          <c:showBubbleSize val="0"/>
          <c:showLeaderLines val="0"/>
        </c:dLbls>
        <c:firstSliceAng/>
        <c:holeSize val="60"/>
      </c:doughnutChart>
      <c:spPr>
        <a:noFill/>
        <a:ln>
          <a:noFill/>
        </a:ln>
        <a:effectLst/>
      </c:spPr>
    </c:plotArea>
    <c:plotVisOnly val="1"/>
    <c:dispBlanksAs/>
    <c:showDLblsOverMax val="0"/>
  </c:chart>
  <c:spPr>
    <a:noFill/>
    <a:ln w="9525" cap="flat" cmpd="sng" algn="ctr">
      <a:noFill/>
      <a:prstDash val="solid"/>
    </a:ln>
    <a:effectLst/>
  </c:spPr>
  <c:txPr>
    <a:bodyPr/>
    <a:p>
      <a:pPr>
        <a:defRPr sz="1800" smtId="4294967295"/>
      </a:pPr>
      <a:endParaRPr sz="1800" smtId="4294967295"/>
    </a:p>
  </c:txPr>
  <c:externalData r:id="rId1">
    <c:autoUpdate val="0"/>
  </c:externalData>
</c:chartSpace>
</file>

<file path=ppt/charts/chart3.xml><?xml version="1.0" encoding="utf-8"?>
<c:chartSpace xmlns:a="http://schemas.openxmlformats.org/drawingml/2006/main" xmlns:r="http://schemas.openxmlformats.org/officeDocument/2006/relationships" xmlns:c="http://schemas.openxmlformats.org/drawingml/20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doughnutChart>
        <c:varyColors val="1"/>
        <c:ser>
          <c:idx val="0"/>
          <c:order val="0"/>
          <c:tx>
            <c:strRef>
              <c:f>Sheet1!$B$1</c:f>
              <c:strCache>
                <c:ptCount val="1"/>
                <c:pt idx="0">
                  <c:v>Sales</c:v>
                </c:pt>
              </c:strCache>
            </c:strRef>
          </c:tx>
          <c:dPt>
            <c:idx val="0"/>
            <c:invertIfNegative val="1"/>
            <c:spPr>
              <a:solidFill>
                <a:schemeClr val="tx1"/>
              </a:solidFill>
              <a:ln>
                <a:noFill/>
              </a:ln>
              <a:effectLst/>
            </c:spPr>
            <c:extLst>
              <c:ext xmlns:c16="http://schemas.microsoft.com/office/drawing/2014/chart" uri="{C3380CC4-5D6E-409C-BE32-E72D297353CC}">
                <c16:uniqueId val="{00000001-A948-4DBD-B8A0-6F2BF0C3DC61}"/>
              </c:ext>
            </c:extLst>
          </c:dPt>
          <c:dPt>
            <c:idx val="1"/>
            <c:invertIfNegative val="1"/>
            <c:spPr>
              <a:solidFill>
                <a:schemeClr val="accent2"/>
              </a:solidFill>
              <a:ln>
                <a:noFill/>
              </a:ln>
              <a:effectLst/>
            </c:spPr>
            <c:extLst>
              <c:ext xmlns:c16="http://schemas.microsoft.com/office/drawing/2014/chart" uri="{C3380CC4-5D6E-409C-BE32-E72D297353CC}">
                <c16:uniqueId val="{00000003-A948-4DBD-B8A0-6F2BF0C3DC61}"/>
              </c:ext>
            </c:extLst>
          </c:dPt>
          <c:cat>
            <c:strRef>
              <c:f>Sheet1!$A$2:$A$3</c:f>
              <c:strCache>
                <c:ptCount val="2"/>
                <c:pt idx="0">
                  <c:v>1st Qtr</c:v>
                </c:pt>
                <c:pt idx="1">
                  <c:v>2nd Qtr</c:v>
                </c:pt>
              </c:strCache>
            </c:strRef>
          </c:cat>
          <c:val>
            <c:numRef>
              <c:f>Sheet1!$B$2:$B$3</c:f>
              <c:numCache>
                <c:formatCode>General</c:formatCode>
                <c:ptCount val="2"/>
                <c:pt idx="0">
                  <c:v>33</c:v>
                </c:pt>
                <c:pt idx="1">
                  <c:v>67</c:v>
                </c:pt>
              </c:numCache>
            </c:numRef>
          </c:val>
          <c:extLst>
            <c:ext xmlns:c16="http://schemas.microsoft.com/office/drawing/2014/chart" uri="{C3380CC4-5D6E-409C-BE32-E72D297353CC}">
              <c16:uniqueId val="{00000004-A948-4DBD-B8A0-6F2BF0C3DC61}"/>
            </c:ext>
          </c:extLst>
        </c:ser>
        <c:dLbls>
          <c:showLegendKey val="0"/>
          <c:showVal val="0"/>
          <c:showCatName val="0"/>
          <c:showSerName val="0"/>
          <c:showPercent val="0"/>
          <c:showBubbleSize val="0"/>
          <c:showLeaderLines val="0"/>
        </c:dLbls>
        <c:firstSliceAng/>
        <c:holeSize val="60"/>
      </c:doughnutChart>
      <c:spPr>
        <a:noFill/>
        <a:ln>
          <a:noFill/>
        </a:ln>
        <a:effectLst/>
      </c:spPr>
    </c:plotArea>
    <c:plotVisOnly val="1"/>
    <c:dispBlanksAs/>
    <c:showDLblsOverMax val="0"/>
  </c:chart>
  <c:spPr>
    <a:noFill/>
    <a:ln w="9525" cap="flat" cmpd="sng" algn="ctr">
      <a:noFill/>
      <a:prstDash val="solid"/>
    </a:ln>
    <a:effectLst/>
  </c:spPr>
  <c:txPr>
    <a:bodyPr/>
    <a:p>
      <a:pPr>
        <a:defRPr sz="1800" smtId="4294967295"/>
      </a:pPr>
      <a:endParaRPr sz="1800" smtId="4294967295"/>
    </a:p>
  </c:txPr>
  <c:externalData r:id="rId1">
    <c:autoUpdate val="0"/>
  </c:externalData>
</c:chartSpace>
</file>

<file path=ppt/charts/chart4.xml><?xml version="1.0" encoding="utf-8"?>
<c:chartSpace xmlns:a="http://schemas.openxmlformats.org/drawingml/2006/main" xmlns:r="http://schemas.openxmlformats.org/officeDocument/2006/relationships" xmlns:c="http://schemas.openxmlformats.org/drawingml/20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doughnutChart>
        <c:varyColors val="1"/>
        <c:ser>
          <c:idx val="0"/>
          <c:order val="0"/>
          <c:tx>
            <c:strRef>
              <c:f>Sheet1!$B$1</c:f>
              <c:strCache>
                <c:ptCount val="1"/>
                <c:pt idx="0">
                  <c:v>Sales</c:v>
                </c:pt>
              </c:strCache>
            </c:strRef>
          </c:tx>
          <c:spPr>
            <a:solidFill>
              <a:schemeClr val="bg2">
                <a:lumMod val="60000"/>
                <a:lumOff val="40000"/>
              </a:schemeClr>
            </a:solidFill>
            <a:effectLst/>
          </c:spPr>
          <c:dPt>
            <c:idx val="0"/>
            <c:invertIfNegative val="1"/>
            <c:spPr>
              <a:solidFill>
                <a:schemeClr val="tx1"/>
              </a:solidFill>
              <a:ln>
                <a:noFill/>
              </a:ln>
              <a:effectLst/>
            </c:spPr>
            <c:extLst>
              <c:ext xmlns:c16="http://schemas.microsoft.com/office/drawing/2014/chart" uri="{C3380CC4-5D6E-409C-BE32-E72D297353CC}">
                <c16:uniqueId val="{00000001-A948-4DBD-B8A0-6F2BF0C3DC61}"/>
              </c:ext>
            </c:extLst>
          </c:dPt>
          <c:dPt>
            <c:idx val="1"/>
            <c:invertIfNegative val="1"/>
            <c:spPr>
              <a:solidFill>
                <a:schemeClr val="accent2"/>
              </a:solidFill>
              <a:ln>
                <a:noFill/>
              </a:ln>
              <a:effectLst/>
            </c:spPr>
            <c:extLst>
              <c:ext xmlns:c16="http://schemas.microsoft.com/office/drawing/2014/chart" uri="{C3380CC4-5D6E-409C-BE32-E72D297353CC}">
                <c16:uniqueId val="{00000003-A948-4DBD-B8A0-6F2BF0C3DC61}"/>
              </c:ext>
            </c:extLst>
          </c:dPt>
          <c:cat>
            <c:strRef>
              <c:f>Sheet1!$A$2:$A$3</c:f>
              <c:strCache>
                <c:ptCount val="2"/>
                <c:pt idx="0">
                  <c:v>1st Qtr</c:v>
                </c:pt>
                <c:pt idx="1">
                  <c:v>2nd Qtr</c:v>
                </c:pt>
              </c:strCache>
            </c:strRef>
          </c:cat>
          <c:val>
            <c:numRef>
              <c:f>Sheet1!$B$2:$B$3</c:f>
              <c:numCache>
                <c:formatCode>General</c:formatCode>
                <c:ptCount val="2"/>
                <c:pt idx="0">
                  <c:v>95</c:v>
                </c:pt>
                <c:pt idx="1">
                  <c:v>5</c:v>
                </c:pt>
              </c:numCache>
            </c:numRef>
          </c:val>
          <c:extLst>
            <c:ext xmlns:c16="http://schemas.microsoft.com/office/drawing/2014/chart" uri="{C3380CC4-5D6E-409C-BE32-E72D297353CC}">
              <c16:uniqueId val="{00000004-A948-4DBD-B8A0-6F2BF0C3DC61}"/>
            </c:ext>
          </c:extLst>
        </c:ser>
        <c:dLbls>
          <c:showLegendKey val="0"/>
          <c:showVal val="0"/>
          <c:showCatName val="0"/>
          <c:showSerName val="0"/>
          <c:showPercent val="0"/>
          <c:showBubbleSize val="0"/>
          <c:showLeaderLines val="0"/>
        </c:dLbls>
        <c:firstSliceAng val="9"/>
        <c:holeSize val="60"/>
      </c:doughnutChart>
      <c:spPr>
        <a:noFill/>
        <a:ln>
          <a:noFill/>
        </a:ln>
        <a:effectLst/>
      </c:spPr>
    </c:plotArea>
    <c:plotVisOnly val="1"/>
    <c:dispBlanksAs/>
    <c:showDLblsOverMax val="0"/>
  </c:chart>
  <c:spPr>
    <a:noFill/>
    <a:ln w="9525" cap="flat" cmpd="sng" algn="ctr">
      <a:noFill/>
      <a:prstDash val="solid"/>
    </a:ln>
    <a:effectLst/>
  </c:spPr>
  <c:txPr>
    <a:bodyPr/>
    <a:p>
      <a:pPr>
        <a:defRPr sz="1800" smtId="4294967295"/>
      </a:pPr>
      <a:endParaRPr sz="1800" smtId="4294967295"/>
    </a:p>
  </c:txPr>
  <c:externalData r:id="rId1">
    <c:autoUpdate val="0"/>
  </c:externalData>
</c:chartSpace>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dgm="http://schemas.openxmlformats.org/drawingml/2006/diagram">
  <dgm:ptLst>
    <dgm:pt modelId="{7EF1DA41-A855-6E43-9018-89B9F19F7DA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09F1634E-15CE-7940-AAA3-D2AD64D8EC49}" type="parTrans" cxnId="{A826FA09-F9F3-4CC9-8419-D09DA0F6C25C}">
      <dgm:prSet/>
      <dgm:spPr/>
      <dgm:t>
        <a:bodyPr/>
        <a:lstStyle/>
        <a:p>
          <a:pPr>
            <a:lnSpc>
              <a:spcPct val="100000"/>
            </a:lnSpc>
          </a:pPr>
          <a:endParaRPr lang="en-US"/>
        </a:p>
      </dgm:t>
    </dgm:pt>
    <dgm:pt modelId="{DB6BF8CD-6D7A-4F41-8C3D-476D96F074BA}">
      <dgm:prSet phldrT="[Text]" custT="1"/>
      <dgm:spPr>
        <a:solidFill>
          <a:schemeClr val="accent5"/>
        </a:solidFill>
        <a:ln>
          <a:noFill/>
        </a:ln>
      </dgm:spPr>
      <dgm:t>
        <a:bodyPr/>
        <a:lstStyle/>
        <a:p>
          <a:pPr>
            <a:lnSpc>
              <a:spcPct val="100000"/>
            </a:lnSpc>
            <a:spcAft>
              <a:spcPct val="0"/>
            </a:spcAft>
          </a:pPr>
          <a:r>
            <a:rPr lang="en-US" sz="2400"/>
            <a:t>Autonomous </a:t>
          </a:r>
        </a:p>
        <a:p>
          <a:pPr>
            <a:lnSpc>
              <a:spcPct val="100000"/>
            </a:lnSpc>
            <a:spcAft>
              <a:spcPct val="0"/>
            </a:spcAft>
          </a:pPr>
          <a:r>
            <a:rPr lang="en-US" sz="2400"/>
            <a:t>Transaction Processing</a:t>
          </a:r>
        </a:p>
      </dgm:t>
    </dgm:pt>
    <dgm:pt modelId="{6564DA50-030D-2245-A3B7-7914E95CC859}" type="sibTrans" cxnId="{A826FA09-F9F3-4CC9-8419-D09DA0F6C25C}">
      <dgm:prSet/>
      <dgm:spPr/>
      <dgm:t>
        <a:bodyPr/>
        <a:lstStyle/>
        <a:p>
          <a:pPr>
            <a:lnSpc>
              <a:spcPct val="100000"/>
            </a:lnSpc>
          </a:pPr>
          <a:endParaRPr lang="en-US"/>
        </a:p>
      </dgm:t>
    </dgm:pt>
    <dgm:pt modelId="{9E3C100E-068C-B849-B40C-84488F828A28}" type="pres">
      <dgm:prSet presAssocID="{7EF1DA41-A855-6E43-9018-89B9F19F7DA4}" presName="diagram">
        <dgm:presLayoutVars>
          <dgm:dir/>
          <dgm:resizeHandles val="exact"/>
        </dgm:presLayoutVars>
      </dgm:prSet>
      <dgm:spPr/>
      <dgm:t>
        <a:bodyPr/>
        <a:lstStyle/>
        <a:p/>
      </dgm:t>
    </dgm:pt>
    <dgm:pt modelId="{4D3E5A71-7A6E-EA46-9C76-2C7EFB86C3B4}" type="pres">
      <dgm:prSet presAssocID="{DB6BF8CD-6D7A-4F41-8C3D-476D96F074BA}" presName="node" presStyleLbl="node1" presStyleCnt="1" custScaleX="100098" custScaleY="68828" custLinFactNeighborX="-2373" custLinFactNeighborY="5694">
        <dgm:presLayoutVars>
          <dgm:bulletEnabled val="1"/>
        </dgm:presLayoutVars>
      </dgm:prSet>
      <dgm:spPr/>
      <dgm:t>
        <a:bodyPr/>
        <a:lstStyle/>
        <a:p/>
      </dgm:t>
    </dgm:pt>
  </dgm:ptLst>
  <dgm:cxnLst>
    <dgm:cxn modelId="{A826FA09-F9F3-4CC9-8419-D09DA0F6C25C}" srcId="{7EF1DA41-A855-6E43-9018-89B9F19F7DA4}" destId="{DB6BF8CD-6D7A-4F41-8C3D-476D96F074BA}" srcOrd="0" destOrd="0" parTransId="{09F1634E-15CE-7940-AAA3-D2AD64D8EC49}" sibTransId="{6564DA50-030D-2245-A3B7-7914E95CC859}"/>
    <dgm:cxn modelId="{DE436EBC-5666-421C-B9E4-5F5DFC498ACF}" type="presOf" srcId="{7EF1DA41-A855-6E43-9018-89B9F19F7DA4}" destId="{9E3C100E-068C-B849-B40C-84488F828A28}" srcOrd="0" destOrd="0" presId="urn:microsoft.com/office/officeart/2005/8/layout/default"/>
    <dgm:cxn modelId="{539DF3BA-CF2A-4E6F-93FD-398D7B3BAEFF}" type="presParOf" srcId="{9E3C100E-068C-B849-B40C-84488F828A28}" destId="{4D3E5A71-7A6E-EA46-9C76-2C7EFB86C3B4}" srcOrd="0" destOrd="0" presId="urn:microsoft.com/office/officeart/2005/8/layout/default"/>
    <dgm:cxn modelId="{F3BBC439-FAD3-4FF5-98FA-E2FDFA9B82BA}" type="presOf" srcId="{DB6BF8CD-6D7A-4F41-8C3D-476D96F074BA}" destId="{4D3E5A71-7A6E-EA46-9C76-2C7EFB86C3B4}" srcOrd="0" destOrd="0" presId="urn:microsoft.com/office/officeart/2005/8/layout/default"/>
  </dgm:cxnLst>
  <dgm:bg/>
  <dgm:whole/>
  <dgm:extLst>
    <a:ext uri="http://schemas.microsoft.com/office/drawing/2008/diagram">
      <dsp:dataModelExt xmlns:dsp="http://schemas.microsoft.com/office/drawing/2008/diagram" relId="rId3" minVer="http://schemas.openxmlformats.org/drawingml/2006/main"/>
    </a:ext>
  </dgm:extLst>
</dgm:dataModel>
</file>

<file path=ppt/diagrams/data2.xml><?xml version="1.0" encoding="utf-8"?>
<dgm:dataModel xmlns:a="http://schemas.openxmlformats.org/drawingml/2006/main" xmlns:r="http://schemas.openxmlformats.org/officeDocument/2006/relationships" xmlns:dgm="http://schemas.openxmlformats.org/drawingml/2006/diagram">
  <dgm:ptLst>
    <dgm:pt modelId="{7EF1DA41-A855-6E43-9018-89B9F19F7DA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09F1634E-15CE-7940-AAA3-D2AD64D8EC49}" type="parTrans" cxnId="{D71C68A5-5780-49EF-955F-AC8AC6062B80}">
      <dgm:prSet/>
      <dgm:spPr/>
      <dgm:t>
        <a:bodyPr/>
        <a:lstStyle/>
        <a:p>
          <a:pPr>
            <a:lnSpc>
              <a:spcPct val="100000"/>
            </a:lnSpc>
          </a:pPr>
          <a:endParaRPr lang="en-US"/>
        </a:p>
      </dgm:t>
    </dgm:pt>
    <dgm:pt modelId="{DB6BF8CD-6D7A-4F41-8C3D-476D96F074BA}">
      <dgm:prSet phldrT="[Text]" custT="1"/>
      <dgm:spPr>
        <a:solidFill>
          <a:schemeClr val="accent5"/>
        </a:solidFill>
        <a:ln>
          <a:noFill/>
        </a:ln>
      </dgm:spPr>
      <dgm:t>
        <a:bodyPr/>
        <a:lstStyle/>
        <a:p>
          <a:pPr>
            <a:lnSpc>
              <a:spcPct val="100000"/>
            </a:lnSpc>
          </a:pPr>
          <a:r>
            <a:rPr lang="en-US" sz="2400"/>
            <a:t>Autonomous </a:t>
          </a:r>
          <a:br>
            <a:rPr lang="en-US" sz="2400"/>
          </a:br>
          <a:r>
            <a:rPr lang="en-US" sz="2400"/>
            <a:t>Data Warehouse</a:t>
          </a:r>
        </a:p>
      </dgm:t>
    </dgm:pt>
    <dgm:pt modelId="{6564DA50-030D-2245-A3B7-7914E95CC859}" type="sibTrans" cxnId="{D71C68A5-5780-49EF-955F-AC8AC6062B80}">
      <dgm:prSet/>
      <dgm:spPr/>
      <dgm:t>
        <a:bodyPr/>
        <a:lstStyle/>
        <a:p>
          <a:pPr>
            <a:lnSpc>
              <a:spcPct val="100000"/>
            </a:lnSpc>
          </a:pPr>
          <a:endParaRPr lang="en-US"/>
        </a:p>
      </dgm:t>
    </dgm:pt>
    <dgm:pt modelId="{9E3C100E-068C-B849-B40C-84488F828A28}" type="pres">
      <dgm:prSet presAssocID="{7EF1DA41-A855-6E43-9018-89B9F19F7DA4}" presName="diagram">
        <dgm:presLayoutVars>
          <dgm:dir/>
          <dgm:resizeHandles val="exact"/>
        </dgm:presLayoutVars>
      </dgm:prSet>
      <dgm:spPr/>
      <dgm:t>
        <a:bodyPr/>
        <a:lstStyle/>
        <a:p/>
      </dgm:t>
    </dgm:pt>
    <dgm:pt modelId="{4D3E5A71-7A6E-EA46-9C76-2C7EFB86C3B4}" type="pres">
      <dgm:prSet presAssocID="{DB6BF8CD-6D7A-4F41-8C3D-476D96F074BA}" presName="node" presStyleLbl="node1" presStyleCnt="1" custScaleX="95352" custScaleY="67828" custLinFactNeighborX="1036" custLinFactNeighborY="433">
        <dgm:presLayoutVars>
          <dgm:bulletEnabled val="1"/>
        </dgm:presLayoutVars>
      </dgm:prSet>
      <dgm:spPr/>
      <dgm:t>
        <a:bodyPr/>
        <a:lstStyle/>
        <a:p/>
      </dgm:t>
    </dgm:pt>
  </dgm:ptLst>
  <dgm:cxnLst>
    <dgm:cxn modelId="{D71C68A5-5780-49EF-955F-AC8AC6062B80}" srcId="{7EF1DA41-A855-6E43-9018-89B9F19F7DA4}" destId="{DB6BF8CD-6D7A-4F41-8C3D-476D96F074BA}" srcOrd="0" destOrd="0" parTransId="{09F1634E-15CE-7940-AAA3-D2AD64D8EC49}" sibTransId="{6564DA50-030D-2245-A3B7-7914E95CC859}"/>
    <dgm:cxn modelId="{EAAB7F38-C62D-4F14-87B8-BAD9D0CEE410}" type="presOf" srcId="{7EF1DA41-A855-6E43-9018-89B9F19F7DA4}" destId="{9E3C100E-068C-B849-B40C-84488F828A28}" srcOrd="0" destOrd="0" presId="urn:microsoft.com/office/officeart/2005/8/layout/default"/>
    <dgm:cxn modelId="{C044A94C-2B26-4ADB-80FB-4170D0692478}" type="presParOf" srcId="{9E3C100E-068C-B849-B40C-84488F828A28}" destId="{4D3E5A71-7A6E-EA46-9C76-2C7EFB86C3B4}" srcOrd="0" destOrd="0" presId="urn:microsoft.com/office/officeart/2005/8/layout/default"/>
    <dgm:cxn modelId="{96E5B3C9-604A-4A77-A6F7-348686E7F1EC}" type="presOf" srcId="{DB6BF8CD-6D7A-4F41-8C3D-476D96F074BA}" destId="{4D3E5A71-7A6E-EA46-9C76-2C7EFB86C3B4}" srcOrd="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main"/>
    </a:ext>
  </dgm:extLst>
</dgm:dataModel>
</file>

<file path=ppt/diagrams/drawing1.xml><?xml version="1.0" encoding="utf-8"?>
<dsp:drawing xmlns:a="http://schemas.openxmlformats.org/drawingml/2006/main" xmlns:r="http://schemas.openxmlformats.org/officeDocument/2006/relationships" xmlns:dsp="http://schemas.microsoft.com/office/drawing/2008/diagram">
  <dsp:spTree>
    <dsp:nvGrpSpPr>
      <dsp:cNvPr id="32" name=""/>
      <dsp:cNvGrpSpPr/>
    </dsp:nvGrpSpPr>
    <dsp:grpSpPr/>
    <dsp:sp modelId="{4D3E5A71-7A6E-EA46-9C76-2C7EFB86C3B4}">
      <dsp:nvSpPr>
        <dsp:cNvPr id="33" name=""/>
        <dsp:cNvSpPr/>
      </dsp:nvSpPr>
      <dsp:spPr>
        <a:xfrm>
          <a:off x="77500" y="917"/>
          <a:ext cx="3686947" cy="1521100"/>
        </a:xfrm>
        <a:prstGeom prst="rect">
          <a:avLst/>
        </a:prstGeom>
        <a:solidFill>
          <a:schemeClr val="accent5"/>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100000"/>
            </a:lnSpc>
            <a:spcBef>
              <a:spcPct val="0"/>
            </a:spcBef>
            <a:spcAft>
              <a:spcPct val="0"/>
            </a:spcAft>
            <a:buNone/>
          </a:pPr>
          <a:r>
            <a:rPr lang="en-US" sz="2400" kern="1200"/>
            <a:t>Autonomous </a:t>
          </a:r>
        </a:p>
        <a:p>
          <a:pPr marL="0" lvl="0" indent="0" algn="ctr" defTabSz="1066800">
            <a:lnSpc>
              <a:spcPct val="100000"/>
            </a:lnSpc>
            <a:spcBef>
              <a:spcPct val="0"/>
            </a:spcBef>
            <a:spcAft>
              <a:spcPct val="0"/>
            </a:spcAft>
            <a:buNone/>
          </a:pPr>
          <a:r>
            <a:rPr lang="en-US" sz="2400" kern="1200"/>
            <a:t>Transaction Processing</a:t>
          </a:r>
        </a:p>
      </dsp:txBody>
      <dsp:txXfrm>
        <a:off x="77500" y="917"/>
        <a:ext cx="3686947" cy="1521100"/>
      </dsp:txXfrm>
    </dsp:sp>
  </dsp:spTree>
</dsp:drawing>
</file>

<file path=ppt/diagrams/drawing2.xml><?xml version="1.0" encoding="utf-8"?>
<dsp:drawing xmlns:a="http://schemas.openxmlformats.org/drawingml/2006/main" xmlns:r="http://schemas.openxmlformats.org/officeDocument/2006/relationships" xmlns:dsp="http://schemas.microsoft.com/office/drawing/2008/diagram">
  <dsp:spTree>
    <dsp:nvGrpSpPr>
      <dsp:cNvPr id="34" name=""/>
      <dsp:cNvGrpSpPr/>
    </dsp:nvGrpSpPr>
    <dsp:grpSpPr/>
    <dsp:sp modelId="{4D3E5A71-7A6E-EA46-9C76-2C7EFB86C3B4}">
      <dsp:nvSpPr>
        <dsp:cNvPr id="35" name=""/>
        <dsp:cNvSpPr/>
      </dsp:nvSpPr>
      <dsp:spPr>
        <a:xfrm>
          <a:off x="227492" y="349"/>
          <a:ext cx="3439192" cy="1467867"/>
        </a:xfrm>
        <a:prstGeom prst="rect">
          <a:avLst/>
        </a:prstGeom>
        <a:solidFill>
          <a:schemeClr val="accent5"/>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100000"/>
            </a:lnSpc>
            <a:spcBef>
              <a:spcPct val="0"/>
            </a:spcBef>
            <a:spcAft>
              <a:spcPct val="35000"/>
            </a:spcAft>
            <a:buNone/>
          </a:pPr>
          <a:r>
            <a:rPr lang="en-US" sz="2400" kern="1200"/>
            <a:t>Autonomous </a:t>
          </a:r>
          <a:br>
            <a:rPr lang="en-US" sz="2400" kern="1200"/>
          </a:br>
          <a:r>
            <a:rPr lang="en-US" sz="2400" kern="1200"/>
            <a:t>Data Warehouse</a:t>
          </a:r>
        </a:p>
      </dsp:txBody>
      <dsp:txXfrm>
        <a:off x="227492" y="349"/>
        <a:ext cx="3439192" cy="1467867"/>
      </dsp:txXfrm>
    </dsp:sp>
  </dsp:spTree>
</dsp:drawing>
</file>

<file path=ppt/diagrams/layout1.xml><?xml version="1.0" encoding="utf-8"?>
<dgm:layoutDef xmlns:a="http://schemas.openxmlformats.org/drawingml/2006/main" xmlns:r="http://schemas.openxmlformats.org/officeDocument/2006/relationships" xmlns:dgm="http://schemas.openxmlformats.org/drawingml/2006/diagram"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dgm:ruleLst>
      </dgm:layoutNode>
      <dgm:forEach name="Name4" axis="followSib" ptType="sibTrans" cnt="1">
        <dgm:layoutNode name="sibTrans">
          <dgm:alg type="sp"/>
          <dgm:shape r:blip="">
            <dgm:adjLst/>
          </dgm:shape>
          <dgm:presOf/>
          <dgm:constrLst/>
          <dgm:ruleLst/>
        </dgm:layoutNode>
      </dgm:forEach>
    </dgm:forEach>
  </dgm:layoutNode>
</dgm:layoutDef>
</file>

<file path=ppt/diagrams/layout2.xml><?xml version="1.0" encoding="utf-8"?>
<dgm:layoutDef xmlns:a="http://schemas.openxmlformats.org/drawingml/2006/main" xmlns:r="http://schemas.openxmlformats.org/officeDocument/2006/relationships" xmlns:dgm="http://schemas.openxmlformats.org/drawingml/2006/diagram"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dgm:ruleLst>
      </dgm:layoutNode>
      <dgm:forEach name="Name4" axis="followSib" ptType="sibTrans" cnt="1">
        <dgm:layoutNode name="sibTrans">
          <dgm:alg type="sp"/>
          <dgm:shape r:blip="">
            <dgm:adjLst/>
          </dgm:shape>
          <dgm:presOf/>
          <dgm:constrLst/>
          <dgm:ruleLst/>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9C25BA-F9B0-4418-8CA0-3A9DF1256BA5}" type="datetimeFigureOut">
              <a:rPr lang="en-US" smtClean="0"/>
              <a:t>2/27/20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DC5964-3162-43B5-B1EC-63C8D166D7D3}" type="slidenum">
              <a:rPr lang="en-US" smtClean="0"/>
              <a:t>‹#›</a:t>
            </a:fld>
            <a:endParaRPr lang="en-US"/>
          </a:p>
        </p:txBody>
      </p:sp>
    </p:spTree>
    <p:extLst>
      <p:ext uri="{BB962C8B-B14F-4D97-AF65-F5344CB8AC3E}">
        <p14:creationId xmlns:p14="http://schemas.microsoft.com/office/powerpoint/2010/main" val="684971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hyperlink" Target="http://force.com/" TargetMode="External" /><Relationship Id="rId4" Type="http://schemas.openxmlformats.org/officeDocument/2006/relationships/hyperlink" Target="https://stackoverflow.com/questions/46684369/google-app-maker-architecture" TargetMode="External" /><Relationship Id="rId5" Type="http://schemas.openxmlformats.org/officeDocument/2006/relationships/hyperlink" Target="https://docs.microsoft.com/en-us/powerapps/maker/canvas-apps/save-publish-app" TargetMode="External" /><Relationship Id="rId6" Type="http://schemas.openxmlformats.org/officeDocument/2006/relationships/hyperlink" Target="https://success.outsystems.com/Evaluation/Architecture/2_OutSystems_Platform_architecture" TargetMode="External" /><Relationship Id="rId7" Type="http://schemas.openxmlformats.org/officeDocument/2006/relationships/hyperlink" Target="https://www.mendix.com/blog/writing-code-in-a-low-code-world/" TargetMode="External" /><Relationship Id="rId8" Type="http://schemas.openxmlformats.org/officeDocument/2006/relationships/hyperlink" Target="https://trailhead.salesforce.com/content/learn/modules/platform_dev_basics/platform_dev_basics_nocode" TargetMode="Externa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hyperlink" Target="https://www.gartner.com/reviews/customers-choice/enterprise-low-code-application-platform" TargetMode="Externa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46CC4F5-8BAE-8444-BCCC-0C2A7C2928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5904509"/>
      </p:ext>
    </p:extLst>
  </p:cSld>
  <p:clrMapOvr>
    <a:masterClrMapping/>
  </p:clrMapOvr>
</p:notes>
</file>

<file path=ppt/notesSlides/notesSlide10.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747" name="Shape 747"/>
          <p:cNvSpPr>
            <a:spLocks noGrp="1" noRot="1" noChangeAspect="1"/>
          </p:cNvSpPr>
          <p:nvPr>
            <p:ph type="sldImg"/>
          </p:nvPr>
        </p:nvSpPr>
        <p:spPr>
          <a:xfrm>
            <a:off x="381000" y="685800"/>
            <a:ext cx="6096000" cy="3429000"/>
          </a:xfrm>
          <a:prstGeom prst="rect">
            <a:avLst/>
          </a:prstGeom>
        </p:spPr>
      </p:sp>
      <p:sp>
        <p:nvSpPr>
          <p:cNvPr id="748" name="Shape 748"/>
          <p:cNvSpPr>
            <a:spLocks noGrp="1"/>
          </p:cNvSpPr>
          <p:nvPr>
            <p:ph type="body" sz="quarter" idx="1"/>
          </p:nvPr>
        </p:nvSpPr>
        <p:spPr>
          <a:prstGeom prst="rect">
            <a:avLst/>
          </a:prstGeom>
        </p:spPr>
        <p:txBody>
          <a:bodyPr/>
          <a:lstStyle>
            <a:lvl1pPr>
              <a:defRPr sz="1700"/>
            </a:lvl1pPr>
          </a:lstStyle>
          <a:p>
            <a:r>
              <a:t>Oracle APEX runs anywhere that Oracle Database runs, whether it is on-premises, Oracle Cloud, or anywhere else. Here are some additional ways you can get started.</a:t>
            </a:r>
          </a:p>
        </p:txBody>
      </p:sp>
    </p:spTree>
    <p:extLst>
      <p:ext uri="{BB962C8B-B14F-4D97-AF65-F5344CB8AC3E}">
        <p14:creationId xmlns:p14="http://schemas.microsoft.com/office/powerpoint/2010/main" val="1556783548"/>
      </p:ext>
    </p:extLst>
  </p:cSld>
  <p:clrMapOvr>
    <a:masterClrMapping/>
  </p:clrMapOvr>
</p:notes>
</file>

<file path=ppt/notesSlides/notesSlide1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a:t>At</a:t>
            </a:r>
            <a:r>
              <a:rPr lang="en-US" baseline="0"/>
              <a:t> the core of Application Express is an engine that provides a variety of fundamental application capabilities and operations. Application authentication, page/object-level access control, database interaction (queries/updates etc), form validation, session management and protection, and more is available as standard components that can be utilized from every application without custom development. </a:t>
            </a:r>
          </a:p>
          <a:p>
            <a:r>
              <a:rPr lang="en-US" baseline="0"/>
              <a:t>Application objects such as forms, reports, charts, navigation etc are defined declaratively, enabling applications to be functionally complete in a short period of time, increasing agility in application development. </a:t>
            </a:r>
            <a:endParaRPr lang="en-US"/>
          </a:p>
          <a:p>
            <a:endParaRPr lang="en-US"/>
          </a:p>
        </p:txBody>
      </p:sp>
      <p:sp>
        <p:nvSpPr>
          <p:cNvPr id="4" name="Slide Number Placeholder 3"/>
          <p:cNvSpPr>
            <a:spLocks noGrp="1"/>
          </p:cNvSpPr>
          <p:nvPr>
            <p:ph type="sldNum" sz="quarter" idx="10"/>
          </p:nvPr>
        </p:nvSpPr>
        <p:spPr/>
        <p:txBody>
          <a:bodyPr/>
          <a:lstStyle/>
          <a:p>
            <a:fld id="{8C72D9AE-7182-4680-8F79-479C4181FF08}" type="slidenum">
              <a:rPr lang="en-US" smtClean="0"/>
              <a:t>14</a:t>
            </a:fld>
            <a:endParaRPr lang="en-US"/>
          </a:p>
        </p:txBody>
      </p:sp>
    </p:spTree>
    <p:extLst>
      <p:ext uri="{BB962C8B-B14F-4D97-AF65-F5344CB8AC3E}">
        <p14:creationId xmlns:p14="http://schemas.microsoft.com/office/powerpoint/2010/main" val="2756889711"/>
      </p:ext>
    </p:extLst>
  </p:cSld>
  <p:clrMapOvr>
    <a:masterClrMapping/>
  </p:clrMapOvr>
</p:notes>
</file>

<file path=ppt/notesSlides/notesSlide1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6CC4F5-8BAE-8444-BCCC-0C2A7C2928B4}" type="slidenum">
              <a:rPr lang="en-US" smtClean="0"/>
              <a:t>15</a:t>
            </a:fld>
            <a:endParaRPr lang="en-US"/>
          </a:p>
        </p:txBody>
      </p:sp>
    </p:spTree>
    <p:extLst>
      <p:ext uri="{BB962C8B-B14F-4D97-AF65-F5344CB8AC3E}">
        <p14:creationId xmlns:p14="http://schemas.microsoft.com/office/powerpoint/2010/main" val="1583495229"/>
      </p:ext>
    </p:extLst>
  </p:cSld>
  <p:clrMapOvr>
    <a:masterClrMapping/>
  </p:clrMapOvr>
</p:notes>
</file>

<file path=ppt/notesSlides/notesSlide1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502" name="Shape 502"/>
          <p:cNvSpPr>
            <a:spLocks noGrp="1" noRot="1" noChangeAspect="1"/>
          </p:cNvSpPr>
          <p:nvPr>
            <p:ph type="sldImg"/>
          </p:nvPr>
        </p:nvSpPr>
        <p:spPr>
          <a:xfrm>
            <a:off x="381000" y="685800"/>
            <a:ext cx="6096000" cy="3429000"/>
          </a:xfrm>
          <a:prstGeom prst="rect">
            <a:avLst/>
          </a:prstGeom>
        </p:spPr>
      </p:sp>
      <p:sp>
        <p:nvSpPr>
          <p:cNvPr id="503" name="Shape 503"/>
          <p:cNvSpPr>
            <a:spLocks noGrp="1"/>
          </p:cNvSpPr>
          <p:nvPr>
            <p:ph type="body" sz="quarter" idx="1"/>
          </p:nvPr>
        </p:nvSpPr>
        <p:spPr>
          <a:prstGeom prst="rect">
            <a:avLst/>
          </a:prstGeom>
        </p:spPr>
        <p:txBody>
          <a:bodyPr/>
          <a:lstStyle/>
          <a:p>
            <a:pPr marL="0" indent="0">
              <a:buSzPct val="75000"/>
              <a:buNone/>
            </a:pPr>
            <a:r>
              <a:rPr lang="en-US"/>
              <a:t>In June Oracle APEX was officially launched with Autonomous Database</a:t>
            </a:r>
          </a:p>
          <a:p>
            <a:pPr marL="0" marR="0" lvl="0" indent="0" algn="l" defTabSz="457200" rtl="0" eaLnBrk="1" fontAlgn="auto" latinLnBrk="0" hangingPunct="1">
              <a:lnSpc>
                <a:spcPct val="100000"/>
              </a:lnSpc>
              <a:spcBef>
                <a:spcPct val="0"/>
              </a:spcBef>
              <a:spcAft>
                <a:spcPct val="0"/>
              </a:spcAft>
              <a:buClrTx/>
              <a:buSzPct val="75000"/>
              <a:buFontTx/>
              <a:buNone/>
              <a:defRPr/>
            </a:pPr>
            <a:r>
              <a:rPr lang="en-US"/>
              <a:t>This unmatched combination provides the best low-code tool for building enterprise apps with the most performant, and secure database cloud service </a:t>
            </a:r>
          </a:p>
          <a:p>
            <a:pPr marL="0" marR="0" lvl="0" indent="0" algn="l" defTabSz="457200" rtl="0" eaLnBrk="1" fontAlgn="auto" latinLnBrk="0" hangingPunct="1">
              <a:lnSpc>
                <a:spcPct val="100000"/>
              </a:lnSpc>
              <a:spcBef>
                <a:spcPct val="0"/>
              </a:spcBef>
              <a:spcAft>
                <a:spcPct val="0"/>
              </a:spcAft>
              <a:buClrTx/>
              <a:buSzPct val="75000"/>
              <a:buFontTx/>
              <a:buNone/>
              <a:defRPr/>
            </a:pPr>
            <a:endParaRPr lang="en-US"/>
          </a:p>
          <a:p>
            <a:pPr marL="0" marR="0" lvl="0" indent="0" algn="l" defTabSz="457200" rtl="0" eaLnBrk="1" fontAlgn="auto" latinLnBrk="0" hangingPunct="1">
              <a:lnSpc>
                <a:spcPct val="100000"/>
              </a:lnSpc>
              <a:spcBef>
                <a:spcPct val="0"/>
              </a:spcBef>
              <a:spcAft>
                <a:spcPct val="0"/>
              </a:spcAft>
              <a:buClrTx/>
              <a:buSzPct val="75000"/>
              <a:buFontTx/>
              <a:buNone/>
              <a:defRPr/>
            </a:pPr>
            <a:r>
              <a:rPr lang="en-US" sz="1200"/>
              <a:t>“Low Code” development has so many advantages and now that it is combined with fully managed, pre-configured cloud services, Developers can start developing immediately and concentrate on solving business problems without all of the distractions </a:t>
            </a:r>
          </a:p>
          <a:p>
            <a:pPr marL="0" marR="0" lvl="0" indent="0" algn="l" defTabSz="457200" rtl="0" eaLnBrk="1" fontAlgn="auto" latinLnBrk="0" hangingPunct="1">
              <a:lnSpc>
                <a:spcPct val="100000"/>
              </a:lnSpc>
              <a:spcBef>
                <a:spcPct val="0"/>
              </a:spcBef>
              <a:spcAft>
                <a:spcPct val="0"/>
              </a:spcAft>
              <a:buClrTx/>
              <a:buSzPct val="75000"/>
              <a:buFontTx/>
              <a:buNone/>
              <a:defRPr/>
            </a:pPr>
            <a:endParaRPr lang="en-US"/>
          </a:p>
        </p:txBody>
      </p:sp>
    </p:spTree>
    <p:extLst>
      <p:ext uri="{BB962C8B-B14F-4D97-AF65-F5344CB8AC3E}">
        <p14:creationId xmlns:p14="http://schemas.microsoft.com/office/powerpoint/2010/main" val="1031260416"/>
      </p:ext>
    </p:extLst>
  </p:cSld>
  <p:clrMapOvr>
    <a:masterClrMapping/>
  </p:clrMapOvr>
</p:notes>
</file>

<file path=ppt/notesSlides/notesSlide1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SzPct val="75000"/>
              <a:buNone/>
            </a:pPr>
            <a:r>
              <a:rPr lang="en-IN" sz="1200" b="0" i="0" u="none" strike="noStrike" kern="1200">
                <a:solidFill>
                  <a:schemeClr val="tx1"/>
                </a:solidFill>
                <a:effectLst/>
                <a:latin typeface="+mn-lt"/>
                <a:ea typeface="+mn-ea"/>
                <a:cs typeface="+mn-cs"/>
              </a:rPr>
              <a:t>Oracle Autonomous Database is the world’s first autonomous data management in the cloud to deliver automated patching, upgrades, and tuning—including performing all routine database maintenance tasks while the system is running—without human intervention. </a:t>
            </a:r>
          </a:p>
          <a:p>
            <a:pPr marL="171450" indent="-171450">
              <a:buSzPct val="75000"/>
              <a:buFont typeface="Arial" panose="020b0604020202020204" pitchFamily="34" charset="0"/>
              <a:buChar char="•"/>
            </a:pPr>
            <a:r>
              <a:rPr lang="en-IN"/>
              <a:t>Autonomous Database cloud service available in two flavours - ATP and ADW </a:t>
            </a:r>
          </a:p>
          <a:p>
            <a:pPr marL="268653" indent="-268653">
              <a:buSzPct val="75000"/>
              <a:buChar char="•"/>
            </a:pPr>
            <a:r>
              <a:rPr lang="en-IN"/>
              <a:t>Chose the best service based on whether you are primarily building for online transaction processing or data analytics</a:t>
            </a:r>
          </a:p>
          <a:p>
            <a:pPr marL="268653" indent="-268653">
              <a:buSzPct val="75000"/>
              <a:buChar char="•"/>
            </a:pPr>
            <a:r>
              <a:rPr lang="en-IN"/>
              <a:t>The service is fully managed so developers no longer need to worry if their systems are running and fully up to date</a:t>
            </a:r>
          </a:p>
          <a:p>
            <a:pPr marL="268653" indent="-268653">
              <a:buSzPct val="75000"/>
              <a:buChar char="•"/>
            </a:pPr>
            <a:r>
              <a:rPr lang="en-IN"/>
              <a:t>Oracle APEX comes pre-installed and configured so you can start developing in minutes.</a:t>
            </a:r>
          </a:p>
          <a:p>
            <a:endParaRPr lang="en-US"/>
          </a:p>
        </p:txBody>
      </p:sp>
      <p:sp>
        <p:nvSpPr>
          <p:cNvPr id="4" name="Slide Number Placeholder 3"/>
          <p:cNvSpPr>
            <a:spLocks noGrp="1"/>
          </p:cNvSpPr>
          <p:nvPr>
            <p:ph type="sldNum" sz="quarter" idx="10"/>
          </p:nvPr>
        </p:nvSpPr>
        <p:spPr/>
        <p:txBody>
          <a:bodyPr/>
          <a:lstStyle/>
          <a:p>
            <a:fld id="{4D1969AF-8CA4-854E-B930-32B812A95111}" type="slidenum">
              <a:rPr lang="en-US" smtClean="0"/>
              <a:t>17</a:t>
            </a:fld>
            <a:endParaRPr lang="en-US"/>
          </a:p>
        </p:txBody>
      </p:sp>
    </p:spTree>
    <p:extLst>
      <p:ext uri="{BB962C8B-B14F-4D97-AF65-F5344CB8AC3E}">
        <p14:creationId xmlns:p14="http://schemas.microsoft.com/office/powerpoint/2010/main" val="2561521380"/>
      </p:ext>
    </p:extLst>
  </p:cSld>
  <p:clrMapOvr>
    <a:masterClrMapping/>
  </p:clrMapOvr>
</p:notes>
</file>

<file path=ppt/notesSlides/notesSlide1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636" name="Shape 636"/>
          <p:cNvSpPr>
            <a:spLocks noGrp="1" noRot="1" noChangeAspect="1"/>
          </p:cNvSpPr>
          <p:nvPr>
            <p:ph type="sldImg"/>
          </p:nvPr>
        </p:nvSpPr>
        <p:spPr>
          <a:prstGeom prst="rect">
            <a:avLst/>
          </a:prstGeom>
        </p:spPr>
      </p:sp>
      <p:sp>
        <p:nvSpPr>
          <p:cNvPr id="637" name="Shape 637"/>
          <p:cNvSpPr>
            <a:spLocks noGrp="1"/>
          </p:cNvSpPr>
          <p:nvPr>
            <p:ph type="body" sz="quarter" idx="1"/>
          </p:nvPr>
        </p:nvSpPr>
        <p:spPr>
          <a:prstGeom prst="rect">
            <a:avLst/>
          </a:prstGeom>
        </p:spPr>
        <p:txBody>
          <a:bodyPr/>
          <a:lstStyle/>
          <a:p>
            <a:pPr marL="268653" indent="-268653">
              <a:buSzPct val="75000"/>
              <a:buChar char="•"/>
            </a:pPr>
            <a:r>
              <a:rPr lang="en-US"/>
              <a:t>Autonomous Database eliminates complexity, human error, and manual management, helping to ensure higher reliability, security, and more operational efficiency at a lowest cost.</a:t>
            </a:r>
          </a:p>
          <a:p>
            <a:pPr marL="268653" indent="-268653">
              <a:buSzPct val="75000"/>
              <a:buChar char="•"/>
            </a:pPr>
            <a:r>
              <a:rPr lang="en-US"/>
              <a:t>Autonomous Database guarantees a 99.995% Uptime</a:t>
            </a:r>
          </a:p>
          <a:p>
            <a:pPr marL="268653" indent="-268653">
              <a:buSzPct val="75000"/>
              <a:buChar char="•"/>
            </a:pPr>
            <a:r>
              <a:rPr lang="en-US"/>
              <a:t>Has integrated machine-learning algorithms with automatic, adaptive performance tuning</a:t>
            </a:r>
          </a:p>
          <a:p>
            <a:pPr marL="268653" indent="-268653">
              <a:buSzPct val="75000"/>
              <a:buChar char="•"/>
            </a:pPr>
            <a:r>
              <a:rPr lang="en-US"/>
              <a:t>Administers security automatically with self-patch and self-updates with no down time</a:t>
            </a:r>
          </a:p>
          <a:p>
            <a:pPr marL="268653" indent="-268653">
              <a:buSzPct val="75000"/>
              <a:buChar char="•"/>
            </a:pPr>
            <a:r>
              <a:rPr lang="en-US"/>
              <a:t>And is fully backed up</a:t>
            </a:r>
            <a:endParaRPr/>
          </a:p>
        </p:txBody>
      </p:sp>
    </p:spTree>
    <p:extLst>
      <p:ext uri="{BB962C8B-B14F-4D97-AF65-F5344CB8AC3E}">
        <p14:creationId xmlns:p14="http://schemas.microsoft.com/office/powerpoint/2010/main" val="4229791915"/>
      </p:ext>
    </p:extLst>
  </p:cSld>
  <p:clrMapOvr>
    <a:masterClrMapping/>
  </p:clrMapOvr>
</p:notes>
</file>

<file path=ppt/notesSlides/notesSlide1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0" indent="0">
              <a:buSzPct val="75000"/>
              <a:buNone/>
            </a:pPr>
            <a:r>
              <a:rPr lang="en-US" sz="1400"/>
              <a:t> “Low Code” development has so many advantages and now that it is combined with fully managed, pre-configured cloud services,</a:t>
            </a:r>
            <a:br>
              <a:rPr lang="en-US" sz="1400"/>
            </a:br>
            <a:r>
              <a:rPr lang="en-US" sz="1400"/>
              <a:t>Developers can start developing immediately and concentrate on solving business problems without all of the distractions </a:t>
            </a:r>
          </a:p>
          <a:p>
            <a:pPr marL="0" indent="0">
              <a:buSzPct val="75000"/>
              <a:buNone/>
            </a:pPr>
            <a:r>
              <a:rPr lang="en-US" sz="1400"/>
              <a:t>Autonomous Database takes care of everything ensuring everything is running optimally</a:t>
            </a:r>
          </a:p>
          <a:p>
            <a:pPr marL="0" indent="0">
              <a:buSzPct val="75000"/>
              <a:buNone/>
            </a:pPr>
            <a:endParaRPr lang="en-US" sz="140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46CC4F5-8BAE-8444-BCCC-0C2A7C2928B4}" type="slidenum">
              <a:rPr kumimoji="0" lang="en-US"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19</a:t>
            </a:fld>
            <a:endParaRPr kumimoji="0" lang="en-US" sz="1200" b="0" i="0" u="none" strike="noStrike" kern="1200" cap="none" spc="0" normalizeH="0" baseline="0" noProof="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376442261"/>
      </p:ext>
    </p:extLst>
  </p:cSld>
  <p:clrMapOvr>
    <a:masterClrMapping/>
  </p:clrMapOvr>
</p:notes>
</file>

<file path=ppt/notesSlides/notesSlide1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6CC4F5-8BAE-8444-BCCC-0C2A7C2928B4}" type="slidenum">
              <a:rPr lang="en-US" smtClean="0"/>
              <a:t>20</a:t>
            </a:fld>
            <a:endParaRPr lang="en-US"/>
          </a:p>
        </p:txBody>
      </p:sp>
    </p:spTree>
    <p:extLst>
      <p:ext uri="{BB962C8B-B14F-4D97-AF65-F5344CB8AC3E}">
        <p14:creationId xmlns:p14="http://schemas.microsoft.com/office/powerpoint/2010/main" val="1809103295"/>
      </p:ext>
    </p:extLst>
  </p:cSld>
  <p:clrMapOvr>
    <a:masterClrMapping/>
  </p:clrMapOvr>
</p:notes>
</file>

<file path=ppt/notesSlides/notesSlide1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a:xfrm>
            <a:off x="381000" y="3276600"/>
            <a:ext cx="6096000" cy="5334000"/>
          </a:xfrm>
        </p:spPr>
        <p:txBody>
          <a:bodyPr/>
          <a:lstStyle/>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en-US" sz="1400"/>
              <a:t>According to IDC, “</a:t>
            </a:r>
            <a:r>
              <a:rPr lang="en-US" sz="1600">
                <a:solidFill>
                  <a:schemeClr val="accent1"/>
                </a:solidFill>
              </a:rPr>
              <a:t>Oracle is at the vanguard of a movement </a:t>
            </a:r>
            <a:r>
              <a:rPr lang="en-US" sz="1400"/>
              <a:t>to make enterprise software easier to deploy, use, and administer, using artificial intelligence and machine learning to provide automation capability requiring little or no human intervention to manage the software.”</a:t>
            </a:r>
          </a:p>
          <a:p>
            <a:pPr marL="171450" lvl="0" indent="-171450">
              <a:buFont typeface="Arial" panose="020b0604020202020204" pitchFamily="34" charset="0"/>
              <a:buChar char="•"/>
            </a:pPr>
            <a:endParaRPr lang="en-US" sz="14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46CC4F5-8BAE-8444-BCCC-0C2A7C2928B4}" type="slidenum">
              <a:rPr kumimoji="0" lang="en-US" sz="1200" b="0" i="0" u="none" strike="noStrike" kern="1200" cap="none" spc="0" normalizeH="0" baseline="0" noProof="0" smtClean="0">
                <a:ln>
                  <a:noFill/>
                </a:ln>
                <a:solidFill>
                  <a:srgbClr val="5F5F5F"/>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21</a:t>
            </a:fld>
            <a:endParaRPr kumimoji="0" lang="en-US" sz="1200" b="0" i="0" u="none" strike="noStrike" kern="1200" cap="none" spc="0" normalizeH="0" baseline="0" noProof="0">
              <a:ln>
                <a:noFill/>
              </a:ln>
              <a:solidFill>
                <a:srgbClr val="5F5F5F"/>
              </a:solidFill>
              <a:effectLst/>
              <a:uLnTx/>
              <a:uFillTx/>
              <a:latin typeface="Calibri"/>
              <a:ea typeface="+mn-ea"/>
              <a:cs typeface="+mn-cs"/>
            </a:endParaRPr>
          </a:p>
        </p:txBody>
      </p:sp>
    </p:spTree>
    <p:extLst>
      <p:ext uri="{BB962C8B-B14F-4D97-AF65-F5344CB8AC3E}">
        <p14:creationId xmlns:p14="http://schemas.microsoft.com/office/powerpoint/2010/main" val="4001914170"/>
      </p:ext>
    </p:extLst>
  </p:cSld>
  <p:clrMapOvr>
    <a:masterClrMapping/>
  </p:clrMapOvr>
</p:notes>
</file>

<file path=ppt/notesSlides/notesSlide1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a:solidFill>
                  <a:schemeClr val="tx1"/>
                </a:solidFill>
                <a:effectLst/>
                <a:latin typeface="+mn-lt"/>
                <a:ea typeface="+mn-ea"/>
                <a:cs typeface="+mn-cs"/>
              </a:rPr>
              <a:t>Cut Costs:</a:t>
            </a:r>
            <a:r>
              <a:rPr lang="en-US" sz="1200" b="0" i="0" u="none" strike="noStrike" kern="1200">
                <a:solidFill>
                  <a:schemeClr val="tx1"/>
                </a:solidFill>
                <a:effectLst/>
                <a:latin typeface="+mn-lt"/>
                <a:ea typeface="+mn-ea"/>
                <a:cs typeface="+mn-cs"/>
              </a:rPr>
              <a:t> Complete automation of database and infrastructure operations cuts administrative costs up to 80 percent. The efficiency of a self-optimizing database together with elastic pay-per-use cuts runtime costs up to 90 percent.  </a:t>
            </a:r>
          </a:p>
          <a:p>
            <a:r>
              <a:rPr lang="en-US" sz="1200" b="0" i="0" u="none" strike="noStrike" kern="1200">
                <a:solidFill>
                  <a:schemeClr val="tx1"/>
                </a:solidFill>
                <a:effectLst/>
                <a:latin typeface="+mn-lt"/>
                <a:ea typeface="+mn-ea"/>
                <a:cs typeface="+mn-cs"/>
              </a:rPr>
              <a:t> </a:t>
            </a:r>
          </a:p>
          <a:p>
            <a:r>
              <a:rPr lang="en-US" sz="1200" b="1" i="0" u="none" strike="noStrike" kern="1200">
                <a:solidFill>
                  <a:schemeClr val="tx1"/>
                </a:solidFill>
                <a:effectLst/>
                <a:latin typeface="+mn-lt"/>
                <a:ea typeface="+mn-ea"/>
                <a:cs typeface="+mn-cs"/>
              </a:rPr>
              <a:t>Reduce Risk:</a:t>
            </a:r>
            <a:r>
              <a:rPr lang="en-US" sz="1200" b="0" i="0" u="none" strike="noStrike" kern="1200">
                <a:solidFill>
                  <a:schemeClr val="tx1"/>
                </a:solidFill>
                <a:effectLst/>
                <a:latin typeface="+mn-lt"/>
                <a:ea typeface="+mn-ea"/>
                <a:cs typeface="+mn-cs"/>
              </a:rPr>
              <a:t> Automatic application of the latest security updates with no downtime eliminates cyber-attack vulnerabilities. Protection from all types of failures including system failures, regional outages, and user errors delivers 99.995 percent availability, or less than 2.5 minutes of downtime a month, including maintenance. Database Vault prevents administrators from snooping on user data.</a:t>
            </a:r>
          </a:p>
          <a:p>
            <a:r>
              <a:rPr lang="en-US" sz="1200" b="0" i="0" u="none" strike="noStrike" kern="1200">
                <a:solidFill>
                  <a:schemeClr val="tx1"/>
                </a:solidFill>
                <a:effectLst/>
                <a:latin typeface="+mn-lt"/>
                <a:ea typeface="+mn-ea"/>
                <a:cs typeface="+mn-cs"/>
              </a:rPr>
              <a:t> </a:t>
            </a:r>
          </a:p>
          <a:p>
            <a:r>
              <a:rPr lang="en-US" sz="1200" b="1" i="0" u="none" strike="noStrike" kern="1200">
                <a:solidFill>
                  <a:schemeClr val="tx1"/>
                </a:solidFill>
                <a:effectLst/>
                <a:latin typeface="+mn-lt"/>
                <a:ea typeface="+mn-ea"/>
                <a:cs typeface="+mn-cs"/>
              </a:rPr>
              <a:t>Accelerate Innovation:</a:t>
            </a:r>
            <a:r>
              <a:rPr lang="en-US" sz="1200" b="0" i="0" u="none" strike="noStrike" kern="1200">
                <a:solidFill>
                  <a:schemeClr val="tx1"/>
                </a:solidFill>
                <a:effectLst/>
                <a:latin typeface="+mn-lt"/>
                <a:ea typeface="+mn-ea"/>
                <a:cs typeface="+mn-cs"/>
              </a:rPr>
              <a:t> Eliminating database maintenance allows database administrators to focus on getting more value from data. Developers become more agile by instantly creating and effortlessly using databases that require no manual tuning. Integrated Machine Learning algorithms enable the development of applications that perform real-time predictions such as personalized shopping and fraud detection. The simplicity of upgrading existing databases to the autonomous cloud enables IT to transform to a modern, agile cloud model.</a:t>
            </a:r>
          </a:p>
          <a:p>
            <a:endParaRPr lang="en-US"/>
          </a:p>
        </p:txBody>
      </p:sp>
      <p:sp>
        <p:nvSpPr>
          <p:cNvPr id="4" name="Slide Number Placeholder 3"/>
          <p:cNvSpPr>
            <a:spLocks noGrp="1"/>
          </p:cNvSpPr>
          <p:nvPr>
            <p:ph type="sldNum" sz="quarter" idx="10"/>
          </p:nvPr>
        </p:nvSpPr>
        <p:spPr/>
        <p:txBody>
          <a:bodyPr/>
          <a:lstStyle/>
          <a:p>
            <a:fld id="{20085949-01A6-3B46-BBD7-7305F477A54B}" type="slidenum">
              <a:rPr lang="en-US" smtClean="0"/>
              <a:t>22</a:t>
            </a:fld>
            <a:endParaRPr lang="en-US"/>
          </a:p>
        </p:txBody>
      </p:sp>
    </p:spTree>
    <p:extLst>
      <p:ext uri="{BB962C8B-B14F-4D97-AF65-F5344CB8AC3E}">
        <p14:creationId xmlns:p14="http://schemas.microsoft.com/office/powerpoint/2010/main" val="2150177972"/>
      </p:ext>
    </p:extLst>
  </p:cSld>
  <p:clrMapOvr>
    <a:masterClrMapping/>
  </p:clrMapOvr>
</p:notes>
</file>

<file path=ppt/notesSlides/notesSlide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a:t>Organizations like Gartner and the Economist have put data on a pedestal. Claim it to be the most critical and valuable asset. </a:t>
            </a:r>
          </a:p>
          <a:p>
            <a:r>
              <a:rPr lang="en-US"/>
              <a:t>Data Driven Organizations are far more valuable because of the insights they can get from analyzing their data and beat the competition – Tesla is all about gathering and using data and are worth more than GM who sold 92x the # of cars</a:t>
            </a:r>
          </a:p>
          <a:p>
            <a:endParaRPr lang="en-US"/>
          </a:p>
          <a:p>
            <a:endParaRPr lang="en-US"/>
          </a:p>
          <a:p>
            <a:r>
              <a:rPr lang="en-US" err="1"/>
              <a:t>Mckensy has tried to subjectively show effect of using this value. 23x … IDC has put an objective figure to this value. 430 billion. The proof is everywhere around us. Netflix, Google, Facebook, AirBNB .. All these cloud native organizations are valuable because of data they have. Tesla is worth more than GM that has been there forever.</a:t>
            </a:r>
          </a:p>
          <a:p>
            <a:endParaRPr lang="en-US"/>
          </a:p>
          <a:p>
            <a:endParaRPr lang="en-US"/>
          </a:p>
          <a:p>
            <a:r>
              <a:rPr lang="en-US"/>
              <a:t>Sources –</a:t>
            </a:r>
          </a:p>
          <a:p>
            <a:pPr marL="228600" indent="-228600">
              <a:buFont typeface="+mj-lt"/>
              <a:buAutoNum type="arabicPeriod"/>
            </a:pPr>
            <a:r>
              <a:rPr lang="en-US"/>
              <a:t>Economist</a:t>
            </a:r>
            <a:r>
              <a:rPr lang="en-US" baseline="0"/>
              <a:t> Magazine</a:t>
            </a:r>
          </a:p>
          <a:p>
            <a:pPr marL="228600" indent="-228600">
              <a:buFont typeface="+mj-lt"/>
              <a:buAutoNum type="arabicPeriod"/>
            </a:pPr>
            <a:r>
              <a:rPr lang="en-US" baseline="0"/>
              <a:t>IDC </a:t>
            </a:r>
          </a:p>
          <a:p>
            <a:pPr marL="228600" indent="-228600">
              <a:buFont typeface="+mj-lt"/>
              <a:buAutoNum type="arabicPeriod"/>
            </a:pPr>
            <a:r>
              <a:rPr lang="en-US" baseline="0"/>
              <a:t>Accenture and General Electric Report On Predictive Analytics</a:t>
            </a:r>
          </a:p>
          <a:p>
            <a:pPr marL="228600" indent="-228600">
              <a:buFont typeface="+mj-lt"/>
              <a:buAutoNum type="arabicPeriod"/>
            </a:pPr>
            <a:endParaRPr lang="en-US" baseline="0"/>
          </a:p>
          <a:p>
            <a:pPr marL="0" indent="0">
              <a:buFont typeface="+mj-lt"/>
              <a:buNone/>
            </a:pPr>
            <a:r>
              <a:rPr lang="en-US" b="0"/>
              <a:t>In May</a:t>
            </a:r>
            <a:r>
              <a:rPr lang="en-US" b="0" baseline="0"/>
              <a:t> issue of </a:t>
            </a:r>
            <a:r>
              <a:rPr lang="en-US" b="0"/>
              <a:t>The</a:t>
            </a:r>
            <a:r>
              <a:rPr lang="en-US" b="0" baseline="0"/>
              <a:t> Economist Magazine, the topic was “data” and how it has become the most valuable asset to companies.  Equal to a organization’s employees or intellectual property.  The value of data can be seen through the lens of acquisitions such as in the case of Facebook purchasing WhatsApp for $19B, more than $40 per user of the platform.  Or Microsoft purchasing Linkedin for $26.2 billion.  The acquisitions had some technical alignment, but the reality is the Facebook now has gained user insights for over 1.3B people.  Microsoft in turn gained consumer insights into 400 registered users of Linkedin. The article presents the comparison of Tesla whose current cars and future autonomous cars are data ingesting machines, and thus Tesla’s market value is significantly higher than GM despite General Motors shipping 92x more vehicles in the first quarter of 2019.  The perceived value, is that the data being consumed or acquired by these firms will them allow them to analyze the data for business insights that will allow them to further distance themselves from the competition or create new disruptive business models.</a:t>
            </a:r>
          </a:p>
          <a:p>
            <a:pPr marL="0" indent="0">
              <a:buFont typeface="+mj-lt"/>
              <a:buNone/>
            </a:pPr>
            <a:endParaRPr lang="en-US" b="0" baseline="0"/>
          </a:p>
          <a:p>
            <a:pPr marL="0" marR="0" lvl="0" indent="0" algn="l" defTabSz="914400" rtl="0" eaLnBrk="1" fontAlgn="auto" latinLnBrk="0" hangingPunct="1">
              <a:lnSpc>
                <a:spcPct val="100000"/>
              </a:lnSpc>
              <a:spcBef>
                <a:spcPts val="600"/>
              </a:spcBef>
              <a:spcAft>
                <a:spcPct val="0"/>
              </a:spcAft>
              <a:buClrTx/>
              <a:buSzTx/>
              <a:buFontTx/>
              <a:buNone/>
              <a:defRPr/>
            </a:pPr>
            <a:r>
              <a:rPr lang="en-US" b="0"/>
              <a:t>According to IDC, by 2020, organizations able to analyze all relevant data and deliver actionable information will achieve an extra $430 billion in business benefits over their less analytically oriented peers. For that they’ll require new technical capabilities to supplement existing data and analytics’ strategies; mainly the ability to capture, store and analyze data</a:t>
            </a:r>
            <a:r>
              <a:rPr lang="en-US" b="0" baseline="0"/>
              <a:t> real time, and making it personal by putting it into the exact context to act on it for your business.</a:t>
            </a:r>
          </a:p>
          <a:p>
            <a:pPr marL="0" marR="0" lvl="0" indent="0" algn="l" defTabSz="914400" rtl="0" eaLnBrk="1" fontAlgn="auto" latinLnBrk="0" hangingPunct="1">
              <a:lnSpc>
                <a:spcPct val="100000"/>
              </a:lnSpc>
              <a:spcBef>
                <a:spcPts val="600"/>
              </a:spcBef>
              <a:spcAft>
                <a:spcPct val="0"/>
              </a:spcAft>
              <a:buClrTx/>
              <a:buSzTx/>
              <a:buFontTx/>
              <a:buNone/>
              <a:defRPr/>
            </a:pPr>
            <a:endParaRPr lang="en-US" b="1" baseline="0"/>
          </a:p>
          <a:p>
            <a:pPr marL="0" marR="0" lvl="0" indent="0" algn="l" defTabSz="914400" rtl="0" eaLnBrk="1" fontAlgn="auto" latinLnBrk="0" hangingPunct="1">
              <a:lnSpc>
                <a:spcPct val="100000"/>
              </a:lnSpc>
              <a:spcBef>
                <a:spcPts val="600"/>
              </a:spcBef>
              <a:spcAft>
                <a:spcPct val="0"/>
              </a:spcAft>
              <a:buClrTx/>
              <a:buSzTx/>
              <a:buFontTx/>
              <a:buNone/>
              <a:defRPr/>
            </a:pPr>
            <a:r>
              <a:rPr lang="en-US" b="0" baseline="0"/>
              <a:t>However, only 29% of organizations are using deep business analytics to drive a corporate strategy. </a:t>
            </a:r>
          </a:p>
          <a:p>
            <a:pPr marL="0" marR="0" lvl="0" indent="0" algn="l" defTabSz="914400" rtl="0" eaLnBrk="1" fontAlgn="auto" latinLnBrk="0" hangingPunct="1">
              <a:lnSpc>
                <a:spcPct val="100000"/>
              </a:lnSpc>
              <a:spcBef>
                <a:spcPts val="600"/>
              </a:spcBef>
              <a:spcAft>
                <a:spcPct val="0"/>
              </a:spcAft>
              <a:buClrTx/>
              <a:buSzTx/>
              <a:buFontTx/>
              <a:buNone/>
              <a:defRPr/>
            </a:pPr>
            <a:endParaRPr lang="en-US" b="1"/>
          </a:p>
          <a:p>
            <a:pPr marL="0" marR="0" lvl="0" indent="0" algn="l" defTabSz="914400" rtl="0" eaLnBrk="1" fontAlgn="auto" latinLnBrk="0" hangingPunct="1">
              <a:lnSpc>
                <a:spcPct val="100000"/>
              </a:lnSpc>
              <a:spcBef>
                <a:spcPts val="600"/>
              </a:spcBef>
              <a:spcAft>
                <a:spcPct val="0"/>
              </a:spcAft>
              <a:buClrTx/>
              <a:buSzTx/>
              <a:buFontTx/>
              <a:buNone/>
              <a:defRPr/>
            </a:pPr>
            <a:r>
              <a:rPr lang="en-US" b="1" i="0"/>
              <a:t>LINK</a:t>
            </a:r>
            <a:r>
              <a:rPr lang="en-US" b="0" i="0"/>
              <a:t>:</a:t>
            </a:r>
            <a:r>
              <a:rPr lang="en-US" b="0" i="0" baseline="0"/>
              <a:t> </a:t>
            </a:r>
            <a:r>
              <a:rPr lang="en-US" b="0" i="0"/>
              <a:t>In order to be able to succeed and get a piece of that $430 billion pie, it’s important</a:t>
            </a:r>
            <a:r>
              <a:rPr lang="en-US" b="0" i="0" baseline="0"/>
              <a:t> to understand data monetization principles and how they create a competitive advantage.</a:t>
            </a:r>
            <a:endParaRPr lang="en-US" b="0" i="0"/>
          </a:p>
          <a:p>
            <a:endParaRPr lang="en-US"/>
          </a:p>
        </p:txBody>
      </p:sp>
      <p:sp>
        <p:nvSpPr>
          <p:cNvPr id="4" name="Slide Number Placeholder 3"/>
          <p:cNvSpPr>
            <a:spLocks noGrp="1"/>
          </p:cNvSpPr>
          <p:nvPr>
            <p:ph type="sldNum" sz="quarter" idx="5"/>
          </p:nvPr>
        </p:nvSpPr>
        <p:spPr/>
        <p:txBody>
          <a:bodyPr/>
          <a:lstStyle/>
          <a:p>
            <a:pPr>
              <a:defRPr/>
            </a:pPr>
            <a:fld id="{72395139-FA77-4B35-B486-5A651587C4CA}" type="slidenum">
              <a:rPr lang="en-US" smtClean="0"/>
              <a:pPr>
                <a:defRPr/>
              </a:pPr>
              <a:t>4</a:t>
            </a:fld>
            <a:endParaRPr lang="en-US"/>
          </a:p>
        </p:txBody>
      </p:sp>
    </p:spTree>
    <p:extLst>
      <p:ext uri="{BB962C8B-B14F-4D97-AF65-F5344CB8AC3E}">
        <p14:creationId xmlns:p14="http://schemas.microsoft.com/office/powerpoint/2010/main" val="797965001"/>
      </p:ext>
    </p:extLst>
  </p:cSld>
  <p:clrMapOvr>
    <a:masterClrMapping/>
  </p:clrMapOvr>
</p:notes>
</file>

<file path=ppt/notesSlides/notesSlide20.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a:t>At the end of the day, we want DBA’s to have the choice and control to decide which DB solution type works best for them – whether it’s for now or sometime in the future.</a:t>
            </a:r>
          </a:p>
          <a:p>
            <a:pPr marL="0" indent="0">
              <a:buFontTx/>
              <a:buNone/>
            </a:pPr>
            <a:endParaRPr lang="en-US"/>
          </a:p>
          <a:p>
            <a:pPr marL="0" indent="0">
              <a:buFontTx/>
              <a:buNone/>
            </a:pPr>
            <a:r>
              <a:rPr lang="en-US"/>
              <a:t>Whether an on-premises solution to Oracle Database Cloud or Exadata Cloud, to ATP, we have a solution for DBA’s.</a:t>
            </a:r>
          </a:p>
          <a:p>
            <a:pPr marL="0" indent="0">
              <a:buFontTx/>
              <a:buNone/>
            </a:pPr>
            <a:endParaRPr lang="en-US"/>
          </a:p>
          <a:p>
            <a:pPr marL="0" indent="0">
              <a:buFontTx/>
              <a:buNone/>
            </a:pPr>
            <a:r>
              <a:rPr lang="en-US"/>
              <a:t>If you’re happy with your current DB and have the time and resources to continue with the traditional, more generic administrative tasks and can support the business with helping then transform the business, then stick with the current on-premises solution, and if need be, upgrade to the latest Oracle DB 18c. </a:t>
            </a:r>
          </a:p>
          <a:p>
            <a:pPr marL="0" indent="0">
              <a:buFontTx/>
              <a:buNone/>
            </a:pPr>
            <a:endParaRPr lang="en-US"/>
          </a:p>
          <a:p>
            <a:pPr marL="0" indent="0">
              <a:buFontTx/>
              <a:buNone/>
            </a:pPr>
            <a:r>
              <a:rPr lang="en-US"/>
              <a:t>If you need to free up some valuable time and management of the data warehouse, especially if you have complex DB’s requiring customized tuning and advanced features then the Exadata Cloud  solution, with automated capabilities and advanced features could be the path for you.</a:t>
            </a:r>
          </a:p>
          <a:p>
            <a:pPr marL="0" indent="0">
              <a:buFontTx/>
              <a:buNone/>
            </a:pPr>
            <a:endParaRPr lang="en-US"/>
          </a:p>
          <a:p>
            <a:pPr marL="0" indent="0">
              <a:buFontTx/>
              <a:buNone/>
            </a:pPr>
            <a:r>
              <a:rPr lang="en-US"/>
              <a:t>Finally, if you’re ready to move to a fully managed DB solution, one where all the mundane manual tasks associated with managing DB are handled autonomously – configuring, tuning patching, upgrading, backing up, optimizing etc. – thereby reducing the risk of manual error, reducing costs -  and ultimately freeing you up to focus on more strategic functions that support the business – architecture, planning, data modeling etc., then the ATP is your solution of choice</a:t>
            </a:r>
          </a:p>
          <a:p>
            <a:pPr marL="0" indent="0">
              <a:buFontTx/>
              <a:buNone/>
            </a:pPr>
            <a:endParaRPr lang="en-US"/>
          </a:p>
          <a:p>
            <a:pPr marL="0" indent="0">
              <a:buFontTx/>
              <a:buNone/>
            </a:pPr>
            <a:r>
              <a:rPr lang="en-US"/>
              <a:t>At the end of the day you get to choose what works best for you and your organization.</a:t>
            </a:r>
          </a:p>
          <a:p>
            <a:pPr marL="0" indent="0">
              <a:buFontTx/>
              <a:buNone/>
            </a:pPr>
            <a:endParaRPr lang="en-US"/>
          </a:p>
          <a:p>
            <a:pPr marL="0" indent="0">
              <a:buFontTx/>
              <a:buNone/>
            </a:pPr>
            <a:endParaRPr lang="en-US"/>
          </a:p>
          <a:p>
            <a:pPr marL="0" indent="0">
              <a:buFontTx/>
              <a:buNone/>
            </a:pPr>
            <a:endParaRPr lang="en-US"/>
          </a:p>
          <a:p>
            <a:pPr marL="0" indent="0">
              <a:buFontTx/>
              <a:buNone/>
            </a:pPr>
            <a:endParaRPr lang="en-US"/>
          </a:p>
          <a:p>
            <a:pPr marL="0" indent="0">
              <a:buFontTx/>
              <a:buNone/>
            </a:pPr>
            <a:endParaRPr lang="en-US"/>
          </a:p>
          <a:p>
            <a:pPr marL="0" indent="0">
              <a:buFontTx/>
              <a:buNone/>
            </a:pPr>
            <a:endParaRPr lang="en-US"/>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146CC4F5-8BAE-8444-BCCC-0C2A7C2928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25207448"/>
      </p:ext>
    </p:extLst>
  </p:cSld>
  <p:clrMapOvr>
    <a:masterClrMapping/>
  </p:clrMapOvr>
</p:notes>
</file>

<file path=ppt/notesSlides/notesSlide2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6CC4F5-8BAE-8444-BCCC-0C2A7C2928B4}" type="slidenum">
              <a:rPr lang="en-US" smtClean="0"/>
              <a:t>24</a:t>
            </a:fld>
            <a:endParaRPr lang="en-US"/>
          </a:p>
        </p:txBody>
      </p:sp>
    </p:spTree>
    <p:extLst>
      <p:ext uri="{BB962C8B-B14F-4D97-AF65-F5344CB8AC3E}">
        <p14:creationId xmlns:p14="http://schemas.microsoft.com/office/powerpoint/2010/main" val="3508751925"/>
      </p:ext>
    </p:extLst>
  </p:cSld>
  <p:clrMapOvr>
    <a:masterClrMapping/>
  </p:clrMapOvr>
</p:notes>
</file>

<file path=ppt/notesSlides/notesSlide2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400"/>
              <a:t>Application Express is used by large and small customers alike, across a broad number of industries</a:t>
            </a:r>
          </a:p>
          <a:p>
            <a:r>
              <a:rPr lang="en-US" sz="2400"/>
              <a:t>It  is used to solve a vast array of business problems - from simple spreadsheet replacement to multi-thousand user banking and insurance applications.  </a:t>
            </a:r>
          </a:p>
          <a:p>
            <a:r>
              <a:rPr lang="en-US" sz="2400"/>
              <a:t>APEX may not be suitable for building the next Facebook app, but it is extremely well suited to meet the requirements of the majority of business requirements.</a:t>
            </a:r>
            <a:endParaRPr lang="en-US" sz="2400" baseline="0"/>
          </a:p>
        </p:txBody>
      </p:sp>
    </p:spTree>
    <p:extLst>
      <p:ext uri="{BB962C8B-B14F-4D97-AF65-F5344CB8AC3E}">
        <p14:creationId xmlns:p14="http://schemas.microsoft.com/office/powerpoint/2010/main" val="917808393"/>
      </p:ext>
    </p:extLst>
  </p:cSld>
  <p:clrMapOvr>
    <a:masterClrMapping/>
  </p:clrMapOvr>
</p:notes>
</file>

<file path=ppt/notesSlides/notesSlide2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146CC4F5-8BAE-8444-BCCC-0C2A7C2928B4}" type="slidenum">
              <a:rPr lang="en-US" smtClean="0"/>
              <a:t>27</a:t>
            </a:fld>
            <a:endParaRPr lang="en-US"/>
          </a:p>
        </p:txBody>
      </p:sp>
    </p:spTree>
    <p:extLst>
      <p:ext uri="{BB962C8B-B14F-4D97-AF65-F5344CB8AC3E}">
        <p14:creationId xmlns:p14="http://schemas.microsoft.com/office/powerpoint/2010/main" val="729407689"/>
      </p:ext>
    </p:extLst>
  </p:cSld>
  <p:clrMapOvr>
    <a:masterClrMapping/>
  </p:clrMapOvr>
</p:notes>
</file>

<file path=ppt/notesSlides/notesSlide2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a:t>Spreadsheets bad – APEX good!</a:t>
            </a:r>
          </a:p>
        </p:txBody>
      </p:sp>
      <p:sp>
        <p:nvSpPr>
          <p:cNvPr id="4" name="Slide Number Placeholder 3"/>
          <p:cNvSpPr>
            <a:spLocks noGrp="1"/>
          </p:cNvSpPr>
          <p:nvPr>
            <p:ph type="sldNum" sz="quarter" idx="10"/>
          </p:nvPr>
        </p:nvSpPr>
        <p:spPr/>
        <p:txBody>
          <a:bodyPr/>
          <a:lstStyle/>
          <a:p>
            <a:fld id="{8C72D9AE-7182-4680-8F79-479C4181FF08}" type="slidenum">
              <a:rPr lang="en-US" smtClean="0"/>
              <a:t>28</a:t>
            </a:fld>
            <a:endParaRPr lang="en-US"/>
          </a:p>
        </p:txBody>
      </p:sp>
    </p:spTree>
    <p:extLst>
      <p:ext uri="{BB962C8B-B14F-4D97-AF65-F5344CB8AC3E}">
        <p14:creationId xmlns:p14="http://schemas.microsoft.com/office/powerpoint/2010/main" val="2482176126"/>
      </p:ext>
    </p:extLst>
  </p:cSld>
  <p:clrMapOvr>
    <a:masterClrMapping/>
  </p:clrMapOvr>
</p:notes>
</file>

<file path=ppt/notesSlides/notesSlide2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a:t>Spreadsheets bad – APEX good!</a:t>
            </a:r>
          </a:p>
        </p:txBody>
      </p:sp>
      <p:sp>
        <p:nvSpPr>
          <p:cNvPr id="4" name="Slide Number Placeholder 3"/>
          <p:cNvSpPr>
            <a:spLocks noGrp="1"/>
          </p:cNvSpPr>
          <p:nvPr>
            <p:ph type="sldNum" sz="quarter" idx="10"/>
          </p:nvPr>
        </p:nvSpPr>
        <p:spPr/>
        <p:txBody>
          <a:bodyPr/>
          <a:lstStyle/>
          <a:p>
            <a:fld id="{8C72D9AE-7182-4680-8F79-479C4181FF08}" type="slidenum">
              <a:rPr lang="en-US" smtClean="0"/>
              <a:t>29</a:t>
            </a:fld>
            <a:endParaRPr lang="en-US"/>
          </a:p>
        </p:txBody>
      </p:sp>
    </p:spTree>
    <p:extLst>
      <p:ext uri="{BB962C8B-B14F-4D97-AF65-F5344CB8AC3E}">
        <p14:creationId xmlns:p14="http://schemas.microsoft.com/office/powerpoint/2010/main" val="2990986160"/>
      </p:ext>
    </p:extLst>
  </p:cSld>
  <p:clrMapOvr>
    <a:masterClrMapping/>
  </p:clrMapOvr>
</p:notes>
</file>

<file path=ppt/notesSlides/notesSlide2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a:t>Spreadsheets bad – APEX good!</a:t>
            </a:r>
          </a:p>
        </p:txBody>
      </p:sp>
      <p:sp>
        <p:nvSpPr>
          <p:cNvPr id="4" name="Slide Number Placeholder 3"/>
          <p:cNvSpPr>
            <a:spLocks noGrp="1"/>
          </p:cNvSpPr>
          <p:nvPr>
            <p:ph type="sldNum" sz="quarter" idx="10"/>
          </p:nvPr>
        </p:nvSpPr>
        <p:spPr/>
        <p:txBody>
          <a:bodyPr/>
          <a:lstStyle/>
          <a:p>
            <a:fld id="{8C72D9AE-7182-4680-8F79-479C4181FF08}" type="slidenum">
              <a:rPr lang="en-US" smtClean="0"/>
              <a:t>30</a:t>
            </a:fld>
            <a:endParaRPr lang="en-US"/>
          </a:p>
        </p:txBody>
      </p:sp>
    </p:spTree>
    <p:extLst>
      <p:ext uri="{BB962C8B-B14F-4D97-AF65-F5344CB8AC3E}">
        <p14:creationId xmlns:p14="http://schemas.microsoft.com/office/powerpoint/2010/main" val="343858045"/>
      </p:ext>
    </p:extLst>
  </p:cSld>
  <p:clrMapOvr>
    <a:masterClrMapping/>
  </p:clrMapOvr>
</p:notes>
</file>

<file path=ppt/notesSlides/notesSlide2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a:t>APEX is arguably the quickest and easiest way to migrate / redevelop Oracle Forms apps</a:t>
            </a:r>
          </a:p>
        </p:txBody>
      </p:sp>
      <p:sp>
        <p:nvSpPr>
          <p:cNvPr id="4" name="Slide Number Placeholder 3"/>
          <p:cNvSpPr>
            <a:spLocks noGrp="1"/>
          </p:cNvSpPr>
          <p:nvPr>
            <p:ph type="sldNum" sz="quarter" idx="10"/>
          </p:nvPr>
        </p:nvSpPr>
        <p:spPr/>
        <p:txBody>
          <a:bodyPr/>
          <a:lstStyle/>
          <a:p>
            <a:fld id="{8C72D9AE-7182-4680-8F79-479C4181FF08}" type="slidenum">
              <a:rPr lang="en-US" smtClean="0"/>
              <a:t>31</a:t>
            </a:fld>
            <a:endParaRPr lang="en-US"/>
          </a:p>
        </p:txBody>
      </p:sp>
    </p:spTree>
    <p:extLst>
      <p:ext uri="{BB962C8B-B14F-4D97-AF65-F5344CB8AC3E}">
        <p14:creationId xmlns:p14="http://schemas.microsoft.com/office/powerpoint/2010/main" val="2911680272"/>
      </p:ext>
    </p:extLst>
  </p:cSld>
  <p:clrMapOvr>
    <a:masterClrMapping/>
  </p:clrMapOvr>
</p:notes>
</file>

<file path=ppt/notesSlides/notesSlide2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6CC4F5-8BAE-8444-BCCC-0C2A7C2928B4}" type="slidenum">
              <a:rPr lang="en-US" smtClean="0"/>
              <a:t>32</a:t>
            </a:fld>
            <a:endParaRPr lang="en-US"/>
          </a:p>
        </p:txBody>
      </p:sp>
    </p:spTree>
    <p:extLst>
      <p:ext uri="{BB962C8B-B14F-4D97-AF65-F5344CB8AC3E}">
        <p14:creationId xmlns:p14="http://schemas.microsoft.com/office/powerpoint/2010/main" val="3627572512"/>
      </p:ext>
    </p:extLst>
  </p:cSld>
  <p:clrMapOvr>
    <a:masterClrMapping/>
  </p:clrMapOvr>
</p:notes>
</file>

<file path=ppt/notesSlides/notesSlide2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400" b="0" i="0">
                <a:effectLst/>
                <a:latin typeface="Helvetica Neue"/>
                <a:ea typeface="Helvetica Neue"/>
                <a:cs typeface="Helvetica Neue"/>
                <a:sym typeface="Helvetica Neue"/>
              </a:rPr>
              <a:t>- Amazon has a new project “AWS For Everyone” – few details, nothing public</a:t>
            </a:r>
            <a:br>
              <a:rPr lang="en-US" sz="2400" b="0" i="0">
                <a:effectLst/>
                <a:latin typeface="Helvetica Neue"/>
                <a:ea typeface="Helvetica Neue"/>
                <a:cs typeface="Helvetica Neue"/>
                <a:sym typeface="Helvetica Neue"/>
              </a:rPr>
            </a:br>
            <a:r>
              <a:rPr lang="en-US" sz="2400" b="0" i="0">
                <a:effectLst/>
                <a:latin typeface="Helvetica Neue"/>
                <a:ea typeface="Helvetica Neue"/>
                <a:cs typeface="Helvetica Neue"/>
                <a:sym typeface="Helvetica Neue"/>
              </a:rPr>
              <a:t>- Microsoft is promoting PowerApps; focused on SharePoint and Dynamics</a:t>
            </a:r>
            <a:br>
              <a:rPr lang="en-US" sz="2400" b="0" i="0">
                <a:effectLst/>
                <a:latin typeface="Helvetica Neue"/>
                <a:ea typeface="Helvetica Neue"/>
                <a:cs typeface="Helvetica Neue"/>
                <a:sym typeface="Helvetica Neue"/>
              </a:rPr>
            </a:br>
            <a:r>
              <a:rPr lang="en-US" sz="2400" b="0" i="0">
                <a:effectLst/>
                <a:latin typeface="Helvetica Neue"/>
                <a:ea typeface="Helvetica Neue"/>
                <a:cs typeface="Helvetica Neue"/>
                <a:sym typeface="Helvetica Neue"/>
              </a:rPr>
              <a:t>- Google launched AppMaker in June 2018 (provided with G Suite)</a:t>
            </a:r>
            <a:br>
              <a:rPr lang="en-US" sz="2400" b="0" i="0">
                <a:effectLst/>
                <a:latin typeface="Helvetica Neue"/>
                <a:ea typeface="Helvetica Neue"/>
                <a:cs typeface="Helvetica Neue"/>
                <a:sym typeface="Helvetica Neue"/>
              </a:rPr>
            </a:br>
            <a:r>
              <a:rPr lang="en-US" sz="2400" b="0" i="0">
                <a:effectLst/>
                <a:latin typeface="Helvetica Neue"/>
                <a:ea typeface="Helvetica Neue"/>
                <a:cs typeface="Helvetica Neue"/>
                <a:sym typeface="Helvetica Neue"/>
              </a:rPr>
              <a:t>- Salesforce Lightning (rebranded </a:t>
            </a:r>
            <a:r>
              <a:rPr lang="en-US" sz="2400" b="0" i="0">
                <a:effectLst/>
                <a:latin typeface="Helvetica Neue"/>
                <a:ea typeface="Helvetica Neue"/>
                <a:cs typeface="Helvetica Neue"/>
                <a:sym typeface="Helvetica Neue"/>
                <a:hlinkClick r:id="rId3"/>
              </a:rPr>
              <a:t>Force.com</a:t>
            </a:r>
            <a:r>
              <a:rPr lang="en-US" sz="2400" b="0" i="0">
                <a:effectLst/>
                <a:latin typeface="Helvetica Neue"/>
                <a:ea typeface="Helvetica Neue"/>
                <a:cs typeface="Helvetica Neue"/>
                <a:sym typeface="Helvetica Neue"/>
              </a:rPr>
              <a:t>) is popular for extending their SaaS</a:t>
            </a:r>
          </a:p>
          <a:p>
            <a:r>
              <a:rPr lang="en-US" sz="2400" b="0" i="0">
                <a:effectLst/>
                <a:latin typeface="Helvetica Neue"/>
                <a:ea typeface="Helvetica Neue"/>
                <a:cs typeface="Helvetica Neue"/>
                <a:sym typeface="Helvetica Neue"/>
              </a:rPr>
              <a:t>- SAP is partnering with Mendix, which was recently acquired by Siemens</a:t>
            </a:r>
            <a:br>
              <a:rPr lang="en-US" sz="2400" b="0" i="0">
                <a:effectLst/>
                <a:latin typeface="Helvetica Neue"/>
                <a:ea typeface="Helvetica Neue"/>
                <a:cs typeface="Helvetica Neue"/>
                <a:sym typeface="Helvetica Neue"/>
              </a:rPr>
            </a:br>
            <a:r>
              <a:rPr lang="en-US" sz="2400" b="0" i="0">
                <a:effectLst/>
                <a:latin typeface="Helvetica Neue"/>
                <a:ea typeface="Helvetica Neue"/>
                <a:cs typeface="Helvetica Neue"/>
                <a:sym typeface="Helvetica Neue"/>
              </a:rPr>
              <a:t>- OutSystems has received $360m of VC funding to finance expansion</a:t>
            </a:r>
          </a:p>
          <a:p>
            <a:endParaRPr lang="en-US" sz="2400" b="0" i="0">
              <a:effectLst/>
              <a:latin typeface="Helvetica Neue"/>
              <a:ea typeface="Helvetica Neue"/>
              <a:cs typeface="Helvetica Neue"/>
              <a:sym typeface="Helvetica Neue"/>
            </a:endParaRPr>
          </a:p>
          <a:p>
            <a:endParaRPr lang="en-US" sz="2400" b="0" i="0">
              <a:effectLst/>
              <a:latin typeface="Helvetica Neue"/>
              <a:ea typeface="Helvetica Neue"/>
              <a:cs typeface="Helvetica Neue"/>
              <a:sym typeface="Helvetica Neue"/>
            </a:endParaRPr>
          </a:p>
          <a:p>
            <a:r>
              <a:rPr lang="en-US" sz="2400" b="0" i="0">
                <a:effectLst/>
                <a:latin typeface="Helvetica Neue"/>
                <a:ea typeface="Helvetica Neue"/>
                <a:cs typeface="Helvetica Neue"/>
                <a:sym typeface="Helvetica Neue"/>
              </a:rPr>
              <a:t>Google = Code generator </a:t>
            </a:r>
            <a:r>
              <a:rPr lang="en-US" sz="2400" b="0" i="0">
                <a:effectLst/>
                <a:latin typeface="Helvetica Neue"/>
                <a:ea typeface="Helvetica Neue"/>
                <a:cs typeface="Helvetica Neue"/>
                <a:sym typeface="Helvetica Neue"/>
                <a:hlinkClick r:id="rId4"/>
              </a:rPr>
              <a:t>https://stackoverflow.com/questions/46684369/google-app-maker-architecture</a:t>
            </a:r>
            <a:endParaRPr lang="en-US" sz="2400" b="0" i="0">
              <a:effectLst/>
              <a:latin typeface="Helvetica Neue"/>
              <a:ea typeface="Helvetica Neue"/>
              <a:cs typeface="Helvetica Neue"/>
              <a:sym typeface="Helvetica Neue"/>
            </a:endParaRPr>
          </a:p>
          <a:p>
            <a:r>
              <a:rPr lang="en-US" sz="2400" b="0" i="0">
                <a:effectLst/>
                <a:latin typeface="Helvetica Neue"/>
                <a:ea typeface="Helvetica Neue"/>
                <a:cs typeface="Helvetica Neue"/>
                <a:sym typeface="Helvetica Neue"/>
              </a:rPr>
              <a:t>Power Apps = Code Generator  </a:t>
            </a:r>
            <a:r>
              <a:rPr lang="en-US" sz="2400" b="0" i="0">
                <a:effectLst/>
                <a:latin typeface="Helvetica Neue"/>
                <a:ea typeface="Helvetica Neue"/>
                <a:cs typeface="Helvetica Neue"/>
                <a:sym typeface="Helvetica Neue"/>
                <a:hlinkClick r:id="rId5"/>
              </a:rPr>
              <a:t>https://docs.microsoft.com/en-us/powerapps/maker/canvas-apps/save-publish-app</a:t>
            </a:r>
            <a:endParaRPr lang="en-US" sz="2400" b="0" i="0">
              <a:effectLst/>
              <a:latin typeface="Helvetica Neue"/>
              <a:ea typeface="Helvetica Neue"/>
              <a:cs typeface="Helvetica Neue"/>
              <a:sym typeface="Helvetica Neue"/>
            </a:endParaRPr>
          </a:p>
          <a:p>
            <a:r>
              <a:rPr lang="en-US" sz="2400" b="0" i="0">
                <a:effectLst/>
                <a:latin typeface="Helvetica Neue"/>
                <a:ea typeface="Helvetica Neue"/>
                <a:cs typeface="Helvetica Neue"/>
                <a:sym typeface="Helvetica Neue"/>
              </a:rPr>
              <a:t>Outsystems = Generates .NET </a:t>
            </a:r>
            <a:r>
              <a:rPr lang="en-US" sz="2400" b="0" i="0">
                <a:effectLst/>
                <a:latin typeface="Helvetica Neue"/>
                <a:ea typeface="Helvetica Neue"/>
                <a:cs typeface="Helvetica Neue"/>
                <a:sym typeface="Helvetica Neue"/>
                <a:hlinkClick r:id="rId6"/>
              </a:rPr>
              <a:t>https://success.outsystems.com/Evaluation/Architecture/2_OutSystems_Platform_architecture</a:t>
            </a:r>
            <a:r>
              <a:rPr lang="en-US" sz="2400" b="0" i="0">
                <a:effectLst/>
                <a:latin typeface="Helvetica Neue"/>
                <a:ea typeface="Helvetica Neue"/>
                <a:cs typeface="Helvetica Neue"/>
                <a:sym typeface="Helvetica Neue"/>
              </a:rPr>
              <a:t> — Under Platform Server</a:t>
            </a:r>
          </a:p>
          <a:p>
            <a:r>
              <a:rPr lang="en-US" sz="2400" b="0" i="0">
                <a:effectLst/>
                <a:latin typeface="Helvetica Neue"/>
                <a:ea typeface="Helvetica Neue"/>
                <a:cs typeface="Helvetica Neue"/>
                <a:sym typeface="Helvetica Neue"/>
              </a:rPr>
              <a:t>Mendix = Model interpreter  </a:t>
            </a:r>
            <a:r>
              <a:rPr lang="en-US" sz="2400" b="0" i="0">
                <a:effectLst/>
                <a:latin typeface="Helvetica Neue"/>
                <a:ea typeface="Helvetica Neue"/>
                <a:cs typeface="Helvetica Neue"/>
                <a:sym typeface="Helvetica Neue"/>
                <a:hlinkClick r:id="rId7"/>
              </a:rPr>
              <a:t>https://www.mendix.com/blog/writing-code-in-a-low-code-world/</a:t>
            </a:r>
            <a:endParaRPr lang="en-US" sz="2400" b="0" i="0">
              <a:effectLst/>
              <a:latin typeface="Helvetica Neue"/>
              <a:ea typeface="Helvetica Neue"/>
              <a:cs typeface="Helvetica Neue"/>
              <a:sym typeface="Helvetica Neue"/>
            </a:endParaRPr>
          </a:p>
          <a:p>
            <a:r>
              <a:rPr lang="en-US" sz="2400" b="0" i="0">
                <a:effectLst/>
                <a:latin typeface="Helvetica Neue"/>
                <a:ea typeface="Helvetica Neue"/>
                <a:cs typeface="Helvetica Neue"/>
                <a:sym typeface="Helvetica Neue"/>
              </a:rPr>
              <a:t>Salesforce = metadata driven  </a:t>
            </a:r>
            <a:r>
              <a:rPr lang="en-US" sz="2400" b="0" i="0">
                <a:effectLst/>
                <a:latin typeface="Helvetica Neue"/>
                <a:ea typeface="Helvetica Neue"/>
                <a:cs typeface="Helvetica Neue"/>
                <a:sym typeface="Helvetica Neue"/>
                <a:hlinkClick r:id="rId8"/>
              </a:rPr>
              <a:t>https://trailhead.salesforce.com/content/learn/modules/platform_dev_basics/platform_dev_basics_nocode</a:t>
            </a:r>
            <a:endParaRPr lang="en-US" sz="2400" b="0" i="0">
              <a:effectLst/>
              <a:latin typeface="Helvetica Neue"/>
              <a:ea typeface="Helvetica Neue"/>
              <a:cs typeface="Helvetica Neue"/>
              <a:sym typeface="Helvetica Neue"/>
            </a:endParaRPr>
          </a:p>
          <a:p>
            <a:endParaRPr lang="en-US"/>
          </a:p>
        </p:txBody>
      </p:sp>
    </p:spTree>
    <p:extLst>
      <p:ext uri="{BB962C8B-B14F-4D97-AF65-F5344CB8AC3E}">
        <p14:creationId xmlns:p14="http://schemas.microsoft.com/office/powerpoint/2010/main" val="2870807990"/>
      </p:ext>
    </p:extLst>
  </p:cSld>
  <p:clrMapOvr>
    <a:masterClrMapping/>
  </p:clrMapOvr>
</p:notes>
</file>

<file path=ppt/notesSlides/notesSlide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endParaRPr lang="en-US" sz="1200"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ct val="0"/>
              </a:spcBef>
              <a:spcAft>
                <a:spcPct val="0"/>
              </a:spcAft>
              <a:buClrTx/>
              <a:buSzTx/>
              <a:buFontTx/>
              <a:buNone/>
              <a:defRPr/>
            </a:pPr>
            <a:endParaRPr lang="en-US"/>
          </a:p>
          <a:p>
            <a:endParaRPr lang="en-US"/>
          </a:p>
        </p:txBody>
      </p:sp>
      <p:sp>
        <p:nvSpPr>
          <p:cNvPr id="4" name="Slide Number Placeholder 3"/>
          <p:cNvSpPr>
            <a:spLocks noGrp="1"/>
          </p:cNvSpPr>
          <p:nvPr>
            <p:ph type="sldNum" sz="quarter" idx="10"/>
          </p:nvPr>
        </p:nvSpPr>
        <p:spPr/>
        <p:txBody>
          <a:bodyPr/>
          <a:lstStyle/>
          <a:p>
            <a:pPr>
              <a:defRPr/>
            </a:pPr>
            <a:fld id="{146CC4F5-8BAE-8444-BCCC-0C2A7C2928B4}"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103555252"/>
      </p:ext>
    </p:extLst>
  </p:cSld>
  <p:clrMapOvr>
    <a:masterClrMapping/>
  </p:clrMapOvr>
</p:notes>
</file>

<file path=ppt/notesSlides/notesSlide30.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6CC4F5-8BAE-8444-BCCC-0C2A7C2928B4}" type="slidenum">
              <a:rPr lang="en-US" smtClean="0"/>
              <a:t>34</a:t>
            </a:fld>
            <a:endParaRPr lang="en-US"/>
          </a:p>
        </p:txBody>
      </p:sp>
    </p:spTree>
    <p:extLst>
      <p:ext uri="{BB962C8B-B14F-4D97-AF65-F5344CB8AC3E}">
        <p14:creationId xmlns:p14="http://schemas.microsoft.com/office/powerpoint/2010/main" val="1182014183"/>
      </p:ext>
    </p:extLst>
  </p:cSld>
  <p:clrMapOvr>
    <a:masterClrMapping/>
  </p:clrMapOvr>
</p:notes>
</file>

<file path=ppt/notesSlides/notesSlide3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713" name="Shape 713"/>
          <p:cNvSpPr>
            <a:spLocks noGrp="1" noRot="1" noChangeAspect="1"/>
          </p:cNvSpPr>
          <p:nvPr>
            <p:ph type="sldImg"/>
          </p:nvPr>
        </p:nvSpPr>
        <p:spPr>
          <a:xfrm>
            <a:off x="381000" y="685800"/>
            <a:ext cx="6096000" cy="3429000"/>
          </a:xfrm>
          <a:prstGeom prst="rect">
            <a:avLst/>
          </a:prstGeom>
        </p:spPr>
      </p:sp>
      <p:sp>
        <p:nvSpPr>
          <p:cNvPr id="714" name="Shape 714"/>
          <p:cNvSpPr>
            <a:spLocks noGrp="1"/>
          </p:cNvSpPr>
          <p:nvPr>
            <p:ph type="body" sz="quarter" idx="1"/>
          </p:nvPr>
        </p:nvSpPr>
        <p:spPr>
          <a:prstGeom prst="rect">
            <a:avLst/>
          </a:prstGeom>
        </p:spPr>
        <p:txBody>
          <a:bodyPr/>
          <a:lstStyle/>
          <a:p>
            <a:r>
              <a:t>Oracle APEX provides wide development spectrum.  From powerful No Code components to Low Code where you code only when necessary up to High Control where you code to expand the framework.  It is a high productivity platform.</a:t>
            </a:r>
          </a:p>
        </p:txBody>
      </p:sp>
    </p:spTree>
    <p:extLst>
      <p:ext uri="{BB962C8B-B14F-4D97-AF65-F5344CB8AC3E}">
        <p14:creationId xmlns:p14="http://schemas.microsoft.com/office/powerpoint/2010/main" val="3370392931"/>
      </p:ext>
    </p:extLst>
  </p:cSld>
  <p:clrMapOvr>
    <a:masterClrMapping/>
  </p:clrMapOvr>
</p:notes>
</file>

<file path=ppt/notesSlides/notesSlide3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APEX is a well established development tool with great community support</a:t>
            </a:r>
          </a:p>
          <a:p>
            <a:r>
              <a:rPr lang="en-US"/>
              <a:t>Where most conferences are struggling to keep their numbers, APEX conferences continue to grow in popularity</a:t>
            </a:r>
          </a:p>
          <a:p>
            <a:endParaRPr lang="en-US"/>
          </a:p>
        </p:txBody>
      </p:sp>
      <p:sp>
        <p:nvSpPr>
          <p:cNvPr id="4" name="Date Placeholder 3"/>
          <p:cNvSpPr>
            <a:spLocks noGrp="1"/>
          </p:cNvSpPr>
          <p:nvPr>
            <p:ph type="dt" idx="10"/>
          </p:nvPr>
        </p:nvSpPr>
        <p:spPr/>
        <p:txBody>
          <a:bodyPr/>
          <a:lstStyle/>
          <a:p>
            <a:fld id="{7C2B5D8F-9D9D-4173-A9BF-1ACE61BA05F2}" type="datetime1">
              <a:rPr lang="en-US" smtClean="0"/>
              <a:t>2/28/2020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CC16FB-9D68-C74B-AABD-CDFC2ED74F24}" type="slidenum">
              <a:rPr lang="en-US" smtClean="0"/>
              <a:t>36</a:t>
            </a:fld>
            <a:endParaRPr lang="en-US"/>
          </a:p>
        </p:txBody>
      </p:sp>
    </p:spTree>
    <p:extLst>
      <p:ext uri="{BB962C8B-B14F-4D97-AF65-F5344CB8AC3E}">
        <p14:creationId xmlns:p14="http://schemas.microsoft.com/office/powerpoint/2010/main" val="3730017211"/>
      </p:ext>
    </p:extLst>
  </p:cSld>
  <p:clrMapOvr>
    <a:masterClrMapping/>
  </p:clrMapOvr>
</p:notes>
</file>

<file path=ppt/notesSlides/notesSlide3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Oracle has been named a November 2019 </a:t>
            </a:r>
            <a:r>
              <a:rPr lang="en-US" sz="1200" b="0" i="0" u="none" strike="noStrike" kern="1200">
                <a:solidFill>
                  <a:schemeClr val="tx1"/>
                </a:solidFill>
                <a:effectLst/>
                <a:latin typeface="+mn-lt"/>
                <a:ea typeface="+mn-ea"/>
                <a:cs typeface="+mn-cs"/>
                <a:hlinkClick r:id="rId3"/>
              </a:rPr>
              <a:t>Gartner Peer Insights Customers’ Choice for Enterprise Low-Code Application Platforms</a:t>
            </a:r>
            <a:r>
              <a:rPr lang="en-US" sz="1200" b="0" i="0" u="none" strike="noStrike" kern="1200">
                <a:solidFill>
                  <a:schemeClr val="tx1"/>
                </a:solidFill>
                <a:effectLst/>
                <a:latin typeface="+mn-lt"/>
                <a:ea typeface="+mn-ea"/>
                <a:cs typeface="+mn-cs"/>
              </a:rPr>
              <a:t> for Oracle APEX</a:t>
            </a:r>
            <a:r>
              <a:rPr lang="en-US" sz="1200" b="1" i="0" u="none" strike="noStrike" kern="1200">
                <a:solidFill>
                  <a:schemeClr val="tx1"/>
                </a:solidFill>
                <a:effectLst/>
                <a:latin typeface="+mn-lt"/>
                <a:ea typeface="+mn-ea"/>
                <a:cs typeface="+mn-cs"/>
              </a:rPr>
              <a:t>.</a:t>
            </a:r>
          </a:p>
          <a:p>
            <a:endParaRPr lang="en-US" sz="1200" b="1" i="0" u="none" strike="noStrike" kern="1200">
              <a:solidFill>
                <a:schemeClr val="tx1"/>
              </a:solidFill>
              <a:effectLst/>
              <a:latin typeface="+mn-lt"/>
              <a:ea typeface="+mn-ea"/>
              <a:cs typeface="+mn-cs"/>
            </a:endParaRPr>
          </a:p>
          <a:p>
            <a:r>
              <a:rPr lang="en-US" sz="1200" b="1" i="0" u="none" strike="noStrike" kern="1200">
                <a:solidFill>
                  <a:schemeClr val="tx1"/>
                </a:solidFill>
                <a:effectLst/>
                <a:latin typeface="+mn-lt"/>
                <a:ea typeface="+mn-ea"/>
                <a:cs typeface="+mn-cs"/>
              </a:rPr>
              <a:t>More info: https://blogs.oracle.com/developers/oracle-recognized-as-a-november-2019-gartner-peer-insights-customers’-choice-for-enterprise-low-code-application-platform-market</a:t>
            </a:r>
            <a:endParaRPr lang="en-US"/>
          </a:p>
        </p:txBody>
      </p:sp>
      <p:sp>
        <p:nvSpPr>
          <p:cNvPr id="4" name="Slide Number Placeholder 3"/>
          <p:cNvSpPr>
            <a:spLocks noGrp="1"/>
          </p:cNvSpPr>
          <p:nvPr>
            <p:ph type="sldNum" sz="quarter" idx="5"/>
          </p:nvPr>
        </p:nvSpPr>
        <p:spPr/>
        <p:txBody>
          <a:bodyPr/>
          <a:lstStyle/>
          <a:p>
            <a:fld id="{9EDC5964-3162-43B5-B1EC-63C8D166D7D3}" type="slidenum">
              <a:rPr lang="en-US" smtClean="0"/>
              <a:t>37</a:t>
            </a:fld>
            <a:endParaRPr lang="en-US"/>
          </a:p>
        </p:txBody>
      </p:sp>
    </p:spTree>
    <p:extLst>
      <p:ext uri="{BB962C8B-B14F-4D97-AF65-F5344CB8AC3E}">
        <p14:creationId xmlns:p14="http://schemas.microsoft.com/office/powerpoint/2010/main" val="2775379446"/>
      </p:ext>
    </p:extLst>
  </p:cSld>
  <p:clrMapOvr>
    <a:masterClrMapping/>
  </p:clrMapOvr>
</p:notes>
</file>

<file path=ppt/notesSlides/notesSlide3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6CC4F5-8BAE-8444-BCCC-0C2A7C2928B4}" type="slidenum">
              <a:rPr lang="en-US" smtClean="0"/>
              <a:t>40</a:t>
            </a:fld>
            <a:endParaRPr lang="en-US"/>
          </a:p>
        </p:txBody>
      </p:sp>
    </p:spTree>
    <p:extLst>
      <p:ext uri="{BB962C8B-B14F-4D97-AF65-F5344CB8AC3E}">
        <p14:creationId xmlns:p14="http://schemas.microsoft.com/office/powerpoint/2010/main" val="350484782"/>
      </p:ext>
    </p:extLst>
  </p:cSld>
  <p:clrMapOvr>
    <a:masterClrMapping/>
  </p:clrMapOvr>
</p:notes>
</file>

<file path=ppt/notesSlides/notesSlide3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en-US"/>
          </a:p>
        </p:txBody>
      </p:sp>
      <p:sp>
        <p:nvSpPr>
          <p:cNvPr id="4" name="Date Placeholder 3"/>
          <p:cNvSpPr>
            <a:spLocks noGrp="1"/>
          </p:cNvSpPr>
          <p:nvPr>
            <p:ph type="dt"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6B3B37-2D85-7049-9D8E-4CF6B072CA85}" type="datetime1">
              <a:rPr kumimoji="0" lang="en-IN"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28-02-2020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DACC16FB-9D68-C74B-AABD-CDFC2ED74F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91149226"/>
      </p:ext>
    </p:extLst>
  </p:cSld>
  <p:clrMapOvr>
    <a:masterClrMapping/>
  </p:clrMapOvr>
</p:notes>
</file>

<file path=ppt/notesSlides/notesSlide3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en-US"/>
          </a:p>
        </p:txBody>
      </p:sp>
      <p:sp>
        <p:nvSpPr>
          <p:cNvPr id="4" name="Date Placeholder 3"/>
          <p:cNvSpPr>
            <a:spLocks noGrp="1"/>
          </p:cNvSpPr>
          <p:nvPr>
            <p:ph type="dt"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6B3B37-2D85-7049-9D8E-4CF6B072CA85}" type="datetime1">
              <a:rPr kumimoji="0" lang="en-IN"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28-02-2020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DACC16FB-9D68-C74B-AABD-CDFC2ED74F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4042314"/>
      </p:ext>
    </p:extLst>
  </p:cSld>
  <p:clrMapOvr>
    <a:masterClrMapping/>
  </p:clrMapOvr>
</p:notes>
</file>

<file path=ppt/notesSlides/notesSlide3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en-US"/>
          </a:p>
        </p:txBody>
      </p:sp>
      <p:sp>
        <p:nvSpPr>
          <p:cNvPr id="4" name="Date Placeholder 3"/>
          <p:cNvSpPr>
            <a:spLocks noGrp="1"/>
          </p:cNvSpPr>
          <p:nvPr>
            <p:ph type="dt"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6B3B37-2D85-7049-9D8E-4CF6B072CA85}" type="datetime1">
              <a:rPr kumimoji="0" lang="en-IN"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28-02-2020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DACC16FB-9D68-C74B-AABD-CDFC2ED74F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2560431"/>
      </p:ext>
    </p:extLst>
  </p:cSld>
  <p:clrMapOvr>
    <a:masterClrMapping/>
  </p:clrMapOvr>
</p:notes>
</file>

<file path=ppt/notesSlides/notesSlide3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a:t>Customer:  </a:t>
            </a:r>
            <a:r>
              <a:rPr lang="en-US" b="1"/>
              <a:t>Innovate Tax</a:t>
            </a:r>
          </a:p>
          <a:p>
            <a:pPr marL="342900" indent="-342900">
              <a:buFont typeface="Arial" panose="020b0604020202020204" pitchFamily="34" charset="0"/>
              <a:buChar char="•"/>
            </a:pPr>
            <a:r>
              <a:rPr lang="en-US" sz="2200" b="0" i="0">
                <a:effectLst/>
                <a:latin typeface="Helvetica Neue"/>
                <a:ea typeface="Helvetica Neue"/>
                <a:cs typeface="Helvetica Neue"/>
                <a:sym typeface="Helvetica Neue"/>
              </a:rPr>
              <a:t>Partner specializing in Oracle Indirect Tax configuration. Specialize in Oracle R12 e-Business Tax and Oracle Cloud (Fusion) Indirect Tax.</a:t>
            </a:r>
          </a:p>
          <a:p>
            <a:pPr marL="342900" indent="-342900">
              <a:buFont typeface="Arial" panose="020b0604020202020204" pitchFamily="34" charset="0"/>
              <a:buChar char="•"/>
            </a:pPr>
            <a:r>
              <a:rPr lang="en-US" sz="2200" b="0" i="0">
                <a:effectLst/>
                <a:latin typeface="Helvetica Neue"/>
                <a:ea typeface="Helvetica Neue"/>
                <a:cs typeface="Helvetica Neue"/>
                <a:sym typeface="Helvetica Neue"/>
              </a:rPr>
              <a:t>UI written entirely in APEX</a:t>
            </a:r>
            <a:endParaRPr lang="en-US"/>
          </a:p>
          <a:p>
            <a:pPr marL="342900" indent="-342900">
              <a:buFont typeface="Arial" panose="020b0604020202020204" pitchFamily="34" charset="0"/>
              <a:buChar char="•"/>
            </a:pPr>
            <a:endParaRPr lang="en-US"/>
          </a:p>
        </p:txBody>
      </p:sp>
    </p:spTree>
    <p:extLst>
      <p:ext uri="{BB962C8B-B14F-4D97-AF65-F5344CB8AC3E}">
        <p14:creationId xmlns:p14="http://schemas.microsoft.com/office/powerpoint/2010/main" val="524452612"/>
      </p:ext>
    </p:extLst>
  </p:cSld>
  <p:clrMapOvr>
    <a:masterClrMapping/>
  </p:clrMapOvr>
</p:notes>
</file>

<file path=ppt/notesSlides/notesSlide3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a:t>Customer: </a:t>
            </a:r>
            <a:r>
              <a:rPr lang="en-US" b="1"/>
              <a:t>AIS Automation</a:t>
            </a:r>
          </a:p>
          <a:p>
            <a:pPr marL="342900" indent="-342900">
              <a:buFont typeface="Arial" panose="020b0604020202020204" pitchFamily="34" charset="0"/>
              <a:buChar char="•"/>
            </a:pPr>
            <a:r>
              <a:rPr lang="en-US" sz="2200" b="0">
                <a:effectLst/>
                <a:latin typeface="Helvetica Neue"/>
                <a:ea typeface="Helvetica Neue"/>
                <a:cs typeface="Helvetica Neue"/>
                <a:sym typeface="Helvetica Neue"/>
              </a:rPr>
              <a:t>ISV on DBaaS provides hosted solution for customers</a:t>
            </a:r>
          </a:p>
        </p:txBody>
      </p:sp>
    </p:spTree>
    <p:extLst>
      <p:ext uri="{BB962C8B-B14F-4D97-AF65-F5344CB8AC3E}">
        <p14:creationId xmlns:p14="http://schemas.microsoft.com/office/powerpoint/2010/main" val="990712183"/>
      </p:ext>
    </p:extLst>
  </p:cSld>
  <p:clrMapOvr>
    <a:masterClrMapping/>
  </p:clrMapOvr>
</p:notes>
</file>

<file path=ppt/notesSlides/notesSlide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sz="2200">
                <a:effectLst/>
                <a:latin typeface="Helvetica Neue"/>
                <a:ea typeface="Helvetica Neue"/>
                <a:cs typeface="Helvetica Neue"/>
                <a:sym typeface="Helvetica Neue"/>
              </a:rPr>
              <a:t>Too expensive.  Every line of code you write, there is a cost associated with it.  To author, debug, review, tune, manage, upgrade.  The bigger the task, the more people involved, the greater complexity, the more overhead. Full stack developers are expensive, too.</a:t>
            </a:r>
          </a:p>
          <a:p>
            <a:pPr marL="342900" indent="-342900">
              <a:buFont typeface="Arial" panose="020b0604020202020204" pitchFamily="34" charset="0"/>
              <a:buChar char="•"/>
            </a:pPr>
            <a:r>
              <a:rPr lang="en-US" sz="2200">
                <a:effectLst/>
                <a:latin typeface="Helvetica Neue"/>
                <a:ea typeface="Helvetica Neue"/>
                <a:cs typeface="Helvetica Neue"/>
                <a:sym typeface="Helvetica Neue"/>
              </a:rPr>
              <a:t>Too slow.  Hand in hand with too expensive.  Your development processes need to be able to adapt to ever-changing business requirements.  The days of waterfall development are over.  If you're not iterative and flexible, then you're not on-time, and if you are on-time, unlikely that the business needs are met.</a:t>
            </a:r>
          </a:p>
          <a:p>
            <a:pPr marL="342900" indent="-342900">
              <a:buFont typeface="Arial" panose="020b0604020202020204" pitchFamily="34" charset="0"/>
              <a:buChar char="•"/>
            </a:pPr>
            <a:r>
              <a:rPr lang="en-US" sz="2200">
                <a:effectLst/>
                <a:latin typeface="Helvetica Neue"/>
                <a:ea typeface="Helvetica Neue"/>
                <a:cs typeface="Helvetica Neue"/>
                <a:sym typeface="Helvetica Neue"/>
              </a:rPr>
              <a:t>Minimal Collaboration - between the application developers, project managers, business users, end users.  End users represented by the business users, business users work with the analysts to gather requirements, requirements fed to IT managers, IT managers give requirements to developers, and then they build.  No easy partnership.</a:t>
            </a:r>
          </a:p>
          <a:p>
            <a:pPr marL="342900" indent="-342900">
              <a:buFont typeface="Arial" panose="020b0604020202020204" pitchFamily="34" charset="0"/>
              <a:buChar char="•"/>
            </a:pPr>
            <a:r>
              <a:rPr lang="en-US" sz="2200">
                <a:effectLst/>
                <a:latin typeface="Helvetica Neue"/>
                <a:ea typeface="Helvetica Neue"/>
                <a:cs typeface="Helvetica Neue"/>
                <a:sym typeface="Helvetica Neue"/>
              </a:rPr>
              <a:t>Backlog - There is always a significant application backlog.  Enhancements to existing apps not being done.  New applications are not being created.  And especially the "small" problems are never being attacked.  It's too expensive to dedicate our expensive resource on these small problems.  So applications are never written for them.</a:t>
            </a:r>
          </a:p>
          <a:p>
            <a:pPr marL="342900" indent="-342900">
              <a:buFont typeface="Arial" panose="020b0604020202020204" pitchFamily="34" charset="0"/>
              <a:buChar char="•"/>
            </a:pPr>
            <a:r>
              <a:rPr lang="en-US" sz="2200">
                <a:effectLst/>
                <a:latin typeface="Helvetica Neue"/>
                <a:ea typeface="Helvetica Neue"/>
                <a:cs typeface="Helvetica Neue"/>
                <a:sym typeface="Helvetica Neue"/>
              </a:rPr>
              <a:t>The business always will solve the problem.  Paper.  Spreadsheets.  Word processing files.  Whatever.</a:t>
            </a:r>
          </a:p>
          <a:p>
            <a:pPr marL="342900" indent="-342900">
              <a:buFont typeface="Arial" panose="020b0604020202020204" pitchFamily="34" charset="0"/>
              <a:buChar char="•"/>
            </a:pPr>
            <a:endParaRPr lang="en-US"/>
          </a:p>
        </p:txBody>
      </p:sp>
    </p:spTree>
    <p:extLst>
      <p:ext uri="{BB962C8B-B14F-4D97-AF65-F5344CB8AC3E}">
        <p14:creationId xmlns:p14="http://schemas.microsoft.com/office/powerpoint/2010/main" val="1995965497"/>
      </p:ext>
    </p:extLst>
  </p:cSld>
  <p:clrMapOvr>
    <a:masterClrMapping/>
  </p:clrMapOvr>
</p:notes>
</file>

<file path=ppt/notesSlides/notesSlide40.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2400" baseline="0"/>
          </a:p>
        </p:txBody>
      </p:sp>
    </p:spTree>
    <p:extLst>
      <p:ext uri="{BB962C8B-B14F-4D97-AF65-F5344CB8AC3E}">
        <p14:creationId xmlns:p14="http://schemas.microsoft.com/office/powerpoint/2010/main" val="897574743"/>
      </p:ext>
    </p:extLst>
  </p:cSld>
  <p:clrMapOvr>
    <a:masterClrMapping/>
  </p:clrMapOvr>
</p:notes>
</file>

<file path=ppt/notesSlides/notesSlide4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DACC16FB-9D68-C74B-AABD-CDFC2ED74F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208439"/>
      </p:ext>
    </p:extLst>
  </p:cSld>
  <p:clrMapOvr>
    <a:masterClrMapping/>
  </p:clrMapOvr>
</p:notes>
</file>

<file path=ppt/notesSlides/notesSlide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endParaRPr lang="en-US" sz="220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726322485"/>
      </p:ext>
    </p:extLst>
  </p:cSld>
  <p:clrMapOvr>
    <a:masterClrMapping/>
  </p:clrMapOvr>
</p:notes>
</file>

<file path=ppt/notesSlides/notesSlide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endParaRPr lang="en-US" sz="220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4286185295"/>
      </p:ext>
    </p:extLst>
  </p:cSld>
  <p:clrMapOvr>
    <a:masterClrMapping/>
  </p:clrMapOvr>
</p:notes>
</file>

<file path=ppt/notesSlides/notesSlide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747" name="Shape 747"/>
          <p:cNvSpPr>
            <a:spLocks noGrp="1" noRot="1" noChangeAspect="1"/>
          </p:cNvSpPr>
          <p:nvPr>
            <p:ph type="sldImg"/>
          </p:nvPr>
        </p:nvSpPr>
        <p:spPr>
          <a:xfrm>
            <a:off x="381000" y="685800"/>
            <a:ext cx="6096000" cy="3429000"/>
          </a:xfrm>
          <a:prstGeom prst="rect">
            <a:avLst/>
          </a:prstGeom>
        </p:spPr>
      </p:sp>
      <p:sp>
        <p:nvSpPr>
          <p:cNvPr id="748" name="Shape 748"/>
          <p:cNvSpPr>
            <a:spLocks noGrp="1"/>
          </p:cNvSpPr>
          <p:nvPr>
            <p:ph type="body" sz="quarter" idx="1"/>
          </p:nvPr>
        </p:nvSpPr>
        <p:spPr>
          <a:prstGeom prst="rect">
            <a:avLst/>
          </a:prstGeom>
        </p:spPr>
        <p:txBody>
          <a:bodyPr/>
          <a:lstStyle>
            <a:lvl1pPr>
              <a:defRPr sz="1700"/>
            </a:lvl1pPr>
          </a:lstStyle>
          <a:p>
            <a:r>
              <a:t>Oracle APEX runs anywhere that Oracle Database runs, whether it is on-premises, Oracle Cloud, or anywhere else. Here are some additional ways you can get started.</a:t>
            </a:r>
          </a:p>
        </p:txBody>
      </p:sp>
    </p:spTree>
    <p:extLst>
      <p:ext uri="{BB962C8B-B14F-4D97-AF65-F5344CB8AC3E}">
        <p14:creationId xmlns:p14="http://schemas.microsoft.com/office/powerpoint/2010/main" val="424532844"/>
      </p:ext>
    </p:extLst>
  </p:cSld>
  <p:clrMapOvr>
    <a:masterClrMapping/>
  </p:clrMapOvr>
</p:notes>
</file>

<file path=ppt/notesSlides/notesSlide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6CC4F5-8BAE-8444-BCCC-0C2A7C2928B4}" type="slidenum">
              <a:rPr lang="en-US" smtClean="0"/>
              <a:t>11</a:t>
            </a:fld>
            <a:endParaRPr lang="en-US"/>
          </a:p>
        </p:txBody>
      </p:sp>
    </p:spTree>
    <p:extLst>
      <p:ext uri="{BB962C8B-B14F-4D97-AF65-F5344CB8AC3E}">
        <p14:creationId xmlns:p14="http://schemas.microsoft.com/office/powerpoint/2010/main" val="1717324019"/>
      </p:ext>
    </p:extLst>
  </p:cSld>
  <p:clrMapOvr>
    <a:masterClrMapping/>
  </p:clrMapOvr>
</p:notes>
</file>

<file path=ppt/notesSlides/notesSlide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US" sz="1200" b="0" i="0" kern="1200">
                <a:solidFill>
                  <a:srgbClr val="000000"/>
                </a:solidFill>
                <a:effectLst/>
                <a:latin typeface="+mn-lt"/>
                <a:ea typeface="+mn-ea"/>
                <a:cs typeface="+mn-cs"/>
              </a:rPr>
              <a:t>Oracle</a:t>
            </a:r>
            <a:r>
              <a:rPr lang="en-US" sz="1200" b="0" i="0" kern="1200" baseline="0">
                <a:solidFill>
                  <a:srgbClr val="000000"/>
                </a:solidFill>
                <a:effectLst/>
                <a:latin typeface="+mn-lt"/>
                <a:ea typeface="+mn-ea"/>
                <a:cs typeface="+mn-cs"/>
              </a:rPr>
              <a:t> APEX </a:t>
            </a:r>
            <a:r>
              <a:rPr lang="en-US" sz="1200" b="0" i="0" kern="1200">
                <a:solidFill>
                  <a:srgbClr val="000000"/>
                </a:solidFill>
                <a:effectLst/>
                <a:latin typeface="+mn-lt"/>
                <a:ea typeface="+mn-ea"/>
                <a:cs typeface="+mn-cs"/>
              </a:rPr>
              <a:t>enables you to design, develop and deploy beautiful, responsive, database-driven applications, either on-premises or in the cloud. </a:t>
            </a:r>
            <a:endParaRPr lang="en-US"/>
          </a:p>
          <a:p>
            <a:r>
              <a:rPr lang="en-US"/>
              <a:t>Used to build desktop and mobile applications for the Oracle Database. </a:t>
            </a:r>
          </a:p>
          <a:p>
            <a:r>
              <a:rPr lang="en-US"/>
              <a:t>Quickly build reports, forms, charts, calendars, etc. on</a:t>
            </a:r>
            <a:r>
              <a:rPr lang="en-US" baseline="0"/>
              <a:t> top of the data in your database</a:t>
            </a:r>
          </a:p>
          <a:p>
            <a:r>
              <a:rPr lang="en-US"/>
              <a:t>Oracle APEX can also take advantage of the large majority of Oracle Database</a:t>
            </a:r>
            <a:r>
              <a:rPr lang="en-US" baseline="0"/>
              <a:t> features.</a:t>
            </a:r>
          </a:p>
          <a:p>
            <a:endParaRPr lang="en-US" baseline="0"/>
          </a:p>
          <a:p>
            <a:endParaRPr lang="en-US"/>
          </a:p>
          <a:p>
            <a:endParaRPr lang="en-US"/>
          </a:p>
        </p:txBody>
      </p:sp>
      <p:sp>
        <p:nvSpPr>
          <p:cNvPr id="4" name="Slide Number Placeholder 3"/>
          <p:cNvSpPr>
            <a:spLocks noGrp="1"/>
          </p:cNvSpPr>
          <p:nvPr>
            <p:ph type="sldNum" sz="quarter" idx="10"/>
          </p:nvPr>
        </p:nvSpPr>
        <p:spPr/>
        <p:txBody>
          <a:bodyPr/>
          <a:lstStyle/>
          <a:p>
            <a:fld id="{8C72D9AE-7182-4680-8F79-479C4181FF08}" type="slidenum">
              <a:rPr lang="en-US" smtClean="0"/>
              <a:t>12</a:t>
            </a:fld>
            <a:endParaRPr lang="en-US"/>
          </a:p>
        </p:txBody>
      </p:sp>
    </p:spTree>
    <p:extLst>
      <p:ext uri="{BB962C8B-B14F-4D97-AF65-F5344CB8AC3E}">
        <p14:creationId xmlns:p14="http://schemas.microsoft.com/office/powerpoint/2010/main" val="67598612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emf" /><Relationship Id="rId3" Type="http://schemas.openxmlformats.org/officeDocument/2006/relationships/image" Target="../media/image3.jpeg" /><Relationship Id="rId4"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3.jpeg" /><Relationship Id="rId3" Type="http://schemas.openxmlformats.org/officeDocument/2006/relationships/image" Target="../media/image2.emf" /><Relationship Id="rId4"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3.png" /><Relationship Id="rId2" Type="http://schemas.openxmlformats.org/officeDocument/2006/relationships/slideMaster" Target="../slideMasters/slideMaster3.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1.jpeg" /><Relationship Id="rId2" Type="http://schemas.openxmlformats.org/officeDocument/2006/relationships/image" Target="../media/image12.jpeg" /><Relationship Id="rId3" Type="http://schemas.openxmlformats.org/officeDocument/2006/relationships/image" Target="../media/image2.emf"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emf" /><Relationship Id="rId3" Type="http://schemas.openxmlformats.org/officeDocument/2006/relationships/image" Target="../media/image3.jpeg" /><Relationship Id="rId4"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emf" /><Relationship Id="rId3" Type="http://schemas.openxmlformats.org/officeDocument/2006/relationships/image" Target="../media/image3.jpeg" /><Relationship Id="rId4"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svg" /><Relationship Id="rId3" Type="http://schemas.openxmlformats.org/officeDocument/2006/relationships/image" Target="../media/image3.jpeg" /><Relationship Id="rId4"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7.png" /><Relationship Id="rId3" Type="http://schemas.openxmlformats.org/officeDocument/2006/relationships/image" Target="../media/image8.svg" /><Relationship Id="rId4" Type="http://schemas.openxmlformats.org/officeDocument/2006/relationships/image" Target="../media/image9.svg" /><Relationship Id="rId5" Type="http://schemas.openxmlformats.org/officeDocument/2006/relationships/image" Target="../media/image10.svg" /><Relationship Id="rId6" Type="http://schemas.openxmlformats.org/officeDocument/2006/relationships/image" Target="../media/image2.emf" /><Relationship Id="rId7"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2.emf"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1.jpeg" /><Relationship Id="rId2" Type="http://schemas.openxmlformats.org/officeDocument/2006/relationships/image" Target="../media/image2.emf" /><Relationship Id="rId3"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2.jpeg" /><Relationship Id="rId2" Type="http://schemas.openxmlformats.org/officeDocument/2006/relationships/image" Target="../media/image2.emf" /><Relationship Id="rId3"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2.jpeg" /><Relationship Id="rId2" Type="http://schemas.openxmlformats.org/officeDocument/2006/relationships/image" Target="../media/image2.emf"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p:cSld name="Light - Blank">
    <p:bg>
      <p:bgPr>
        <a:solidFill>
          <a:schemeClr val="bg2"/>
        </a:solidFill>
        <a:effectLst/>
      </p:bgPr>
    </p:bg>
    <p:spTree>
      <p:nvGrpSpPr>
        <p:cNvPr id="1" name=""/>
        <p:cNvGrpSpPr/>
        <p:nvPr/>
      </p:nvGrpSpPr>
      <p:grpSpPr>
        <a:xfrm>
          <a:off x="0" y="0"/>
          <a:ext cx="0" cy="0"/>
        </a:xfrm>
      </p:grpSpPr>
      <p:pic>
        <p:nvPicPr>
          <p:cNvPr id="14" name="Data Texture Cloud">
            <a:extLst>
              <a:ext uri="{FF2B5EF4-FFF2-40B4-BE49-F238E27FC236}">
                <a16:creationId xmlns:a16="http://schemas.microsoft.com/office/drawing/2014/main" id="{0080C163-77F3-9A4B-A059-12FFFC705F80}"/>
              </a:ext>
            </a:extLst>
          </p:cNvPr>
          <p:cNvPicPr>
            <a:picLocks noChangeAspect="1"/>
          </p:cNvPicPr>
          <p:nvPr userDrawn="1"/>
        </p:nvPicPr>
        <p:blipFill>
          <a:blip r:embed="rId1">
            <a:alphaModFix amt="80000"/>
            <a:extLst>
              <a:ext uri="{28A0092B-C50C-407E-A947-70E740481C1C}">
                <a14:useLocalDpi xmlns:a14="http://schemas.microsoft.com/office/drawing/2010/main"/>
              </a:ext>
            </a:extLst>
          </a:blip>
          <a:srcRect r="48609"/>
          <a:stretch>
            <a:fillRect/>
          </a:stretch>
        </p:blipFill>
        <p:spPr>
          <a:xfrm>
            <a:off x="9881411" y="521208"/>
            <a:ext cx="2310589" cy="1700784"/>
          </a:xfrm>
          <a:prstGeom prst="rect">
            <a:avLst/>
          </a:prstGeom>
        </p:spPr>
      </p:pic>
      <p:pic>
        <p:nvPicPr>
          <p:cNvPr id="10" name="OTag">
            <a:extLst>
              <a:ext uri="{FF2B5EF4-FFF2-40B4-BE49-F238E27FC236}">
                <a16:creationId xmlns:a16="http://schemas.microsoft.com/office/drawing/2014/main" id="{ACACB2B4-7B71-9C4C-986F-8528A7AE739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
        <p:nvSpPr>
          <p:cNvPr id="8" name="Slide Number">
            <a:extLst>
              <a:ext uri="{FF2B5EF4-FFF2-40B4-BE49-F238E27FC236}">
                <a16:creationId xmlns:a16="http://schemas.microsoft.com/office/drawing/2014/main" id="{0462D45F-6FA9-224B-ABF3-CE2CA4B78F6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13" name="Footer">
            <a:extLst>
              <a:ext uri="{FF2B5EF4-FFF2-40B4-BE49-F238E27FC236}">
                <a16:creationId xmlns:a16="http://schemas.microsoft.com/office/drawing/2014/main" id="{9B1E2070-87F3-D742-BF48-F11F24FAEC4C}"/>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sz="1000">
                <a:solidFill>
                  <a:srgbClr val="8B8580"/>
                </a:solidFill>
              </a:defRPr>
            </a:lvl1pPr>
          </a:lstStyle>
          <a:p>
            <a:r>
              <a:rPr lang="en-US"/>
              <a:t>Copyright © 2019, Oracle and/or its affiliates. All rights reserved.</a:t>
            </a:r>
          </a:p>
        </p:txBody>
      </p:sp>
      <p:pic>
        <p:nvPicPr>
          <p:cNvPr id="7" name="Abstract Pattern Strip">
            <a:extLst>
              <a:ext uri="{FF2B5EF4-FFF2-40B4-BE49-F238E27FC236}">
                <a16:creationId xmlns:a16="http://schemas.microsoft.com/office/drawing/2014/main" id="{1C6BA009-6898-4544-B36F-423AA2D6FE5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6084918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userDrawn="1">
  <p:cSld name="Light - Safe harbor">
    <p:bg>
      <p:bgPr>
        <a:solidFill>
          <a:schemeClr val="bg2"/>
        </a:solidFill>
        <a:effectLst/>
      </p:bgPr>
    </p:bg>
    <p:spTree>
      <p:nvGrpSpPr>
        <p:cNvPr id="1" name=""/>
        <p:cNvGrpSpPr/>
        <p:nvPr/>
      </p:nvGrpSpPr>
      <p:grpSpPr>
        <a:xfrm>
          <a:off x="0" y="0"/>
          <a:ext cx="0" cy="0"/>
        </a:xfrm>
      </p:grpSpPr>
      <p:pic>
        <p:nvPicPr>
          <p:cNvPr id="12" name="Data Texture Cloud">
            <a:extLst>
              <a:ext uri="{FF2B5EF4-FFF2-40B4-BE49-F238E27FC236}">
                <a16:creationId xmlns:a16="http://schemas.microsoft.com/office/drawing/2014/main" id="{1232875C-001D-FE46-B15E-BCC2DA970349}"/>
              </a:ext>
            </a:extLst>
          </p:cNvPr>
          <p:cNvPicPr>
            <a:picLocks noChangeAspect="1"/>
          </p:cNvPicPr>
          <p:nvPr userDrawn="1"/>
        </p:nvPicPr>
        <p:blipFill>
          <a:blip r:embed="rId1">
            <a:alphaModFix amt="80000"/>
            <a:extLst>
              <a:ext uri="{28A0092B-C50C-407E-A947-70E740481C1C}">
                <a14:useLocalDpi xmlns:a14="http://schemas.microsoft.com/office/drawing/2010/main"/>
              </a:ext>
            </a:extLst>
          </a:blip>
          <a:srcRect r="48609"/>
          <a:stretch>
            <a:fillRect/>
          </a:stretch>
        </p:blipFill>
        <p:spPr>
          <a:xfrm>
            <a:off x="9881411" y="521208"/>
            <a:ext cx="2310589" cy="1700784"/>
          </a:xfrm>
          <a:prstGeom prst="rect">
            <a:avLst/>
          </a:prstGeom>
        </p:spPr>
      </p:pic>
      <p:cxnSp>
        <p:nvCxnSpPr>
          <p:cNvPr id="33" name="Accent Mark">
            <a:extLst>
              <a:ext uri="{FF2B5EF4-FFF2-40B4-BE49-F238E27FC236}">
                <a16:creationId xmlns:a16="http://schemas.microsoft.com/office/drawing/2014/main" id="{F8F561A6-16DC-7848-8FAE-BF35C0DBFABA}"/>
              </a:ext>
            </a:extLst>
          </p:cNvPr>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pic>
        <p:nvPicPr>
          <p:cNvPr id="29" name="Abstract Pattern Strip">
            <a:extLst>
              <a:ext uri="{FF2B5EF4-FFF2-40B4-BE49-F238E27FC236}">
                <a16:creationId xmlns:a16="http://schemas.microsoft.com/office/drawing/2014/main" id="{97C41585-3E8F-3F44-8E67-F9A5553AB99D}"/>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14" name="Rectangle 13">
            <a:extLst>
              <a:ext uri="{FF2B5EF4-FFF2-40B4-BE49-F238E27FC236}">
                <a16:creationId xmlns:a16="http://schemas.microsoft.com/office/drawing/2014/main" id="{3B88F1C8-B2B7-4391-AA71-B32B3F91D2B2}"/>
              </a:ext>
            </a:extLst>
          </p:cNvPr>
          <p:cNvSpPr/>
          <p:nvPr userDrawn="1"/>
        </p:nvSpPr>
        <p:spPr>
          <a:xfrm>
            <a:off x="761999" y="2136339"/>
            <a:ext cx="10671047" cy="1754326"/>
          </a:xfrm>
          <a:prstGeom prst="rect">
            <a:avLst/>
          </a:prstGeom>
        </p:spPr>
        <p:txBody>
          <a:bodyPr wrap="square" lIns="0">
            <a:spAutoFit/>
          </a:bodyPr>
          <a:lstStyle/>
          <a:p>
            <a:r>
              <a:rPr lang="en-US">
                <a:solidFill>
                  <a:schemeClr val="tx1"/>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a:t>
            </a:r>
          </a:p>
          <a:p>
            <a:endParaRPr lang="en-US">
              <a:solidFill>
                <a:schemeClr val="tx1"/>
              </a:solidFill>
            </a:endParaRPr>
          </a:p>
          <a:p>
            <a:r>
              <a:rPr lang="en-US">
                <a:solidFill>
                  <a:schemeClr val="tx1"/>
                </a:solidFill>
              </a:rPr>
              <a:t>The development, release, timing, and pricing of any features or functionality described for Oracle’s products may change and remains at the sole discretion of Oracle Corporation.</a:t>
            </a:r>
          </a:p>
        </p:txBody>
      </p:sp>
      <p:sp>
        <p:nvSpPr>
          <p:cNvPr id="15" name="Text Placeholder 2">
            <a:extLst>
              <a:ext uri="{FF2B5EF4-FFF2-40B4-BE49-F238E27FC236}">
                <a16:creationId xmlns:a16="http://schemas.microsoft.com/office/drawing/2014/main" id="{C992A531-2077-3045-945C-17D899C74C0F}"/>
              </a:ext>
            </a:extLst>
          </p:cNvPr>
          <p:cNvSpPr>
            <a:spLocks noGrp="1"/>
          </p:cNvSpPr>
          <p:nvPr>
            <p:ph type="body" sz="quarter" idx="10" hasCustomPrompt="1"/>
          </p:nvPr>
        </p:nvSpPr>
        <p:spPr>
          <a:xfrm>
            <a:off x="762000" y="508000"/>
            <a:ext cx="10671048" cy="822960"/>
          </a:xfrm>
        </p:spPr>
        <p:txBody>
          <a:bodyPr anchor="b"/>
          <a:lstStyle>
            <a:lvl1pPr marL="0" marR="0" indent="0" algn="l" defTabSz="914400" rtl="0" eaLnBrk="1" fontAlgn="auto" latinLnBrk="0" hangingPunct="1">
              <a:lnSpc>
                <a:spcPct val="95000"/>
              </a:lnSpc>
              <a:spcBef>
                <a:spcPts val="600"/>
              </a:spcBef>
              <a:spcAft>
                <a:spcPct val="0"/>
              </a:spcAft>
              <a:buClrTx/>
              <a:buSzTx/>
              <a:buFont typeface="System Font Regular"/>
              <a:buNone/>
              <a:defRPr sz="2400" b="1"/>
            </a:lvl1pPr>
          </a:lstStyle>
          <a:p>
            <a:r>
              <a:rPr lang="en-US"/>
              <a:t>Safe harbor statement</a:t>
            </a:r>
          </a:p>
        </p:txBody>
      </p:sp>
      <p:sp>
        <p:nvSpPr>
          <p:cNvPr id="16" name="Slide Number">
            <a:extLst>
              <a:ext uri="{FF2B5EF4-FFF2-40B4-BE49-F238E27FC236}">
                <a16:creationId xmlns:a16="http://schemas.microsoft.com/office/drawing/2014/main" id="{7C8B03ED-B872-994D-9B26-4D7A9FC2CBC2}"/>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17" name="Footer">
            <a:extLst>
              <a:ext uri="{FF2B5EF4-FFF2-40B4-BE49-F238E27FC236}">
                <a16:creationId xmlns:a16="http://schemas.microsoft.com/office/drawing/2014/main" id="{4D3A762C-258F-A64D-BC6A-F4E75D08C40D}"/>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lang="en-US" sz="1000" b="0" i="0" smtClean="0">
                <a:solidFill>
                  <a:schemeClr val="tx2">
                    <a:lumMod val="50000"/>
                    <a:lumOff val="50000"/>
                  </a:schemeClr>
                </a:solidFill>
                <a:effectLst/>
              </a:defRPr>
            </a:lvl1pPr>
          </a:lstStyle>
          <a:p>
            <a:r>
              <a:rPr lang="en-US"/>
              <a:t>Copyright © 2019, Oracle and/or its affiliates. All rights reserved.</a:t>
            </a:r>
          </a:p>
        </p:txBody>
      </p:sp>
      <p:pic>
        <p:nvPicPr>
          <p:cNvPr id="18" name="OTag">
            <a:extLst>
              <a:ext uri="{FF2B5EF4-FFF2-40B4-BE49-F238E27FC236}">
                <a16:creationId xmlns:a16="http://schemas.microsoft.com/office/drawing/2014/main" id="{445DF041-BAB1-F142-8768-8409E26AE66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23836944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cSld name="Blank">
    <p:spTree>
      <p:nvGrpSpPr>
        <p:cNvPr id="1" name=""/>
        <p:cNvGrpSpPr/>
        <p:nvPr/>
      </p:nvGrpSpPr>
      <p:grpSpPr>
        <a:xfrm>
          <a:off x="0" y="0"/>
          <a:ext cx="0" cy="0"/>
        </a:xfrm>
      </p:grpSpPr>
      <p:sp>
        <p:nvSpPr>
          <p:cNvPr id="4" name="Slide Number Placeholder 3"/>
          <p:cNvSpPr>
            <a:spLocks noGrp="1"/>
          </p:cNvSpPr>
          <p:nvPr>
            <p:ph type="sldNum" sz="quarter" idx="12"/>
          </p:nvPr>
        </p:nvSpPr>
        <p:spPr/>
        <p:txBody>
          <a:bodyPr/>
          <a:lstStyle/>
          <a:p>
            <a:pPr algn="r">
              <a:defRPr/>
            </a:pPr>
            <a:fld id="{C51EAA63-D034-42AE-91FA-B13B9518C7BE}" type="slidenum">
              <a:rPr lang="en-US" sz="850" smtClean="0">
                <a:solidFill>
                  <a:srgbClr val="58595B"/>
                </a:solidFill>
                <a:latin typeface="Calibri"/>
              </a:rPr>
              <a:pPr algn="r">
                <a:defRPr/>
              </a:pPr>
              <a:t>‹#›</a:t>
            </a:fld>
            <a:endParaRPr lang="en-US" sz="850">
              <a:solidFill>
                <a:srgbClr val="58595B"/>
              </a:solidFill>
              <a:latin typeface="Calibri"/>
            </a:endParaRPr>
          </a:p>
        </p:txBody>
      </p:sp>
    </p:spTree>
    <p:extLst>
      <p:ext uri="{BB962C8B-B14F-4D97-AF65-F5344CB8AC3E}">
        <p14:creationId xmlns:p14="http://schemas.microsoft.com/office/powerpoint/2010/main" val="12392613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userDrawn="1">
  <p:cSld name="4_Light Metric">
    <p:spTree>
      <p:nvGrpSpPr>
        <p:cNvPr id="1" name=""/>
        <p:cNvGrpSpPr/>
        <p:nvPr/>
      </p:nvGrpSpPr>
      <p:grpSpPr>
        <a:xfrm>
          <a:off x="0" y="0"/>
          <a:ext cx="0" cy="0"/>
        </a:xfrm>
      </p:grpSpPr>
      <p:sp>
        <p:nvSpPr>
          <p:cNvPr id="29" name="Text Placeholder 33">
            <a:extLst>
              <a:ext uri="{FF2B5EF4-FFF2-40B4-BE49-F238E27FC236}">
                <a16:creationId xmlns:a16="http://schemas.microsoft.com/office/drawing/2014/main" id="{76843D60-8289-4F70-B40C-EB3CC23E04CE}"/>
              </a:ext>
            </a:extLst>
          </p:cNvPr>
          <p:cNvSpPr>
            <a:spLocks noGrp="1"/>
          </p:cNvSpPr>
          <p:nvPr>
            <p:ph type="body" sz="quarter" idx="19"/>
          </p:nvPr>
        </p:nvSpPr>
        <p:spPr>
          <a:xfrm>
            <a:off x="768095" y="2158621"/>
            <a:ext cx="5029199" cy="2773734"/>
          </a:xfrm>
        </p:spPr>
        <p:txBody>
          <a:bodyPr lIns="0">
            <a:noAutofit/>
          </a:bodyPr>
          <a:lstStyle>
            <a:lvl1pPr marL="0" indent="0">
              <a:lnSpc>
                <a:spcPct val="100000"/>
              </a:lnSpc>
              <a:buFont typeface="Wingdings" pitchFamily="2" charset="2"/>
              <a:buNone/>
              <a:defRPr sz="1800" b="1" i="0">
                <a:latin typeface="Oracle Sans" panose="020b0503020204020204" pitchFamily="34" charset="0"/>
                <a:cs typeface="Oracle Sans" panose="020b0503020204020204" pitchFamily="34" charset="0"/>
              </a:defRPr>
            </a:lvl1pPr>
            <a:lvl2pPr marL="179388" indent="-179388">
              <a:lnSpc>
                <a:spcPct val="100000"/>
              </a:lnSpc>
              <a:buFont typeface="Arial" panose="020b0604020202020204" pitchFamily="34" charset="0"/>
              <a:buChar char="•"/>
              <a:defRPr sz="1600"/>
            </a:lvl2pPr>
            <a:lvl3pPr marL="711200" indent="-177800">
              <a:lnSpc>
                <a:spcPct val="100000"/>
              </a:lnSpc>
              <a:buFont typeface="System Font Regular"/>
              <a:buChar char="–"/>
              <a:defRPr sz="1600"/>
            </a:lvl3pPr>
            <a:lvl4pPr marL="889000" indent="-177800">
              <a:lnSpc>
                <a:spcPct val="100000"/>
              </a:lnSpc>
              <a:buFont typeface="Arial" panose="020b0604020202020204" pitchFamily="34" charset="0"/>
              <a:buChar char="•"/>
              <a:defRPr sz="1600"/>
            </a:lvl4pPr>
            <a:lvl5pPr marL="1162050" indent="-225425">
              <a:lnSpc>
                <a:spcPct val="100000"/>
              </a:lnSpc>
              <a:buFont typeface="Arial" panose="020b0604020202020204" pitchFamily="34" charset="0"/>
              <a:buChar char="•"/>
              <a:defRPr sz="1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3" name="Title 1">
            <a:extLst>
              <a:ext uri="{FF2B5EF4-FFF2-40B4-BE49-F238E27FC236}">
                <a16:creationId xmlns:a16="http://schemas.microsoft.com/office/drawing/2014/main" id="{D8742160-84B3-C843-91A5-BA670C5D9F8D}"/>
              </a:ext>
            </a:extLst>
          </p:cNvPr>
          <p:cNvSpPr>
            <a:spLocks noGrp="1"/>
          </p:cNvSpPr>
          <p:nvPr>
            <p:ph type="title" hasCustomPrompt="1"/>
          </p:nvPr>
        </p:nvSpPr>
        <p:spPr>
          <a:xfrm>
            <a:off x="768096" y="783026"/>
            <a:ext cx="9887834" cy="844095"/>
          </a:xfrm>
        </p:spPr>
        <p:txBody>
          <a:bodyPr vert="horz" lIns="0" tIns="45720" rIns="0" bIns="45720" rtlCol="0" anchor="t">
            <a:noAutofit/>
          </a:bodyPr>
          <a:lstStyle>
            <a:lvl1pPr>
              <a:defRPr lang="en-US" sz="28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Type headline here</a:t>
            </a:r>
          </a:p>
        </p:txBody>
      </p:sp>
      <p:sp>
        <p:nvSpPr>
          <p:cNvPr id="45" name="Rectangle 44">
            <a:extLst>
              <a:ext uri="{FF2B5EF4-FFF2-40B4-BE49-F238E27FC236}">
                <a16:creationId xmlns:a16="http://schemas.microsoft.com/office/drawing/2014/main" id="{757628FC-B5D0-7040-89A6-625849FB8723}"/>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ooter Placeholder 1">
            <a:extLst>
              <a:ext uri="{FF2B5EF4-FFF2-40B4-BE49-F238E27FC236}">
                <a16:creationId xmlns:a16="http://schemas.microsoft.com/office/drawing/2014/main" id="{260E4468-1C1B-7340-8A3A-F29618EE08F2}"/>
              </a:ext>
            </a:extLst>
          </p:cNvPr>
          <p:cNvSpPr>
            <a:spLocks noGrp="1"/>
          </p:cNvSpPr>
          <p:nvPr>
            <p:ph type="ftr" sz="quarter" idx="20"/>
          </p:nvPr>
        </p:nvSpPr>
        <p:spPr>
          <a:xfrm>
            <a:off x="1056720" y="6406515"/>
            <a:ext cx="4114800" cy="365125"/>
          </a:xfrm>
        </p:spPr>
        <p:txBody>
          <a:bodyPr/>
          <a:lstStyle/>
          <a:p>
            <a:r>
              <a:rPr lang="en-US"/>
              <a:t>Copyright © 2019, Oracle and/or its affiliates. All rights reserved.</a:t>
            </a:r>
          </a:p>
        </p:txBody>
      </p:sp>
      <p:sp>
        <p:nvSpPr>
          <p:cNvPr id="47" name="Slide Number Placeholder 2">
            <a:extLst>
              <a:ext uri="{FF2B5EF4-FFF2-40B4-BE49-F238E27FC236}">
                <a16:creationId xmlns:a16="http://schemas.microsoft.com/office/drawing/2014/main" id="{9DB99159-1164-BA4A-85DA-EE6717E012D9}"/>
              </a:ext>
            </a:extLst>
          </p:cNvPr>
          <p:cNvSpPr>
            <a:spLocks noGrp="1"/>
          </p:cNvSpPr>
          <p:nvPr>
            <p:ph type="sldNum" sz="quarter" idx="21"/>
          </p:nvPr>
        </p:nvSpPr>
        <p:spPr>
          <a:xfrm>
            <a:off x="672672" y="6406514"/>
            <a:ext cx="384048" cy="365125"/>
          </a:xfrm>
        </p:spPr>
        <p:txBody>
          <a:bodyPr/>
          <a:lstStyle/>
          <a:p>
            <a:fld id="{7C371504-33D9-B044-8C50-620C44A06CB1}" type="slidenum">
              <a:rPr lang="en-US" smtClean="0"/>
              <a:t>‹#›</a:t>
            </a:fld>
            <a:endParaRPr lang="en-US"/>
          </a:p>
        </p:txBody>
      </p:sp>
      <p:pic>
        <p:nvPicPr>
          <p:cNvPr id="8" name="Picture 7">
            <a:extLst>
              <a:ext uri="{FF2B5EF4-FFF2-40B4-BE49-F238E27FC236}">
                <a16:creationId xmlns:a16="http://schemas.microsoft.com/office/drawing/2014/main" id="{20067CEF-371A-5D4B-9BD6-83B64C7C90C4}"/>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12325694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userDrawn="1">
  <p:cSld name="Light - customer success benefits headline">
    <p:spTree>
      <p:nvGrpSpPr>
        <p:cNvPr id="1" name=""/>
        <p:cNvGrpSpPr/>
        <p:nvPr/>
      </p:nvGrpSpPr>
      <p:grpSpPr>
        <a:xfrm>
          <a:off x="0" y="0"/>
          <a:ext cx="0" cy="0"/>
        </a:xfrm>
      </p:grpSpPr>
      <p:pic>
        <p:nvPicPr>
          <p:cNvPr id="12" name="Picture 11">
            <a:extLst>
              <a:ext uri="{FF2B5EF4-FFF2-40B4-BE49-F238E27FC236}">
                <a16:creationId xmlns:a16="http://schemas.microsoft.com/office/drawing/2014/main" id="{3FC4048F-10DB-41BB-B56B-FC4A116E9DFA}"/>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31" name="Picture 30">
            <a:extLst>
              <a:ext uri="{FF2B5EF4-FFF2-40B4-BE49-F238E27FC236}">
                <a16:creationId xmlns:a16="http://schemas.microsoft.com/office/drawing/2014/main" id="{CC01F400-0EB1-AA45-87B8-80CFA8C65A49}"/>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46" name="Slide Number">
            <a:extLst>
              <a:ext uri="{FF2B5EF4-FFF2-40B4-BE49-F238E27FC236}">
                <a16:creationId xmlns:a16="http://schemas.microsoft.com/office/drawing/2014/main" id="{465256D5-0C23-8044-80B7-2B7ACC88308F}"/>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47" name="Footer">
            <a:extLst>
              <a:ext uri="{FF2B5EF4-FFF2-40B4-BE49-F238E27FC236}">
                <a16:creationId xmlns:a16="http://schemas.microsoft.com/office/drawing/2014/main" id="{87BBC8F3-5884-2B4F-A95D-C97E6DDDDF76}"/>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sz="1000">
                <a:solidFill>
                  <a:srgbClr val="8B8580"/>
                </a:solidFill>
              </a:defRPr>
            </a:lvl1pPr>
          </a:lstStyle>
          <a:p>
            <a:r>
              <a:rPr lang="en-US"/>
              <a:t>Confidential – © 2019 Oracle Internal/Restricted/Highly Restricted</a:t>
            </a:r>
          </a:p>
        </p:txBody>
      </p:sp>
      <p:sp>
        <p:nvSpPr>
          <p:cNvPr id="48" name="Title 12">
            <a:extLst>
              <a:ext uri="{FF2B5EF4-FFF2-40B4-BE49-F238E27FC236}">
                <a16:creationId xmlns:a16="http://schemas.microsoft.com/office/drawing/2014/main" id="{73D0177D-E8D1-8840-BF50-619CF805AF5E}"/>
              </a:ext>
            </a:extLst>
          </p:cNvPr>
          <p:cNvSpPr>
            <a:spLocks noGrp="1"/>
          </p:cNvSpPr>
          <p:nvPr>
            <p:ph type="title"/>
          </p:nvPr>
        </p:nvSpPr>
        <p:spPr>
          <a:xfrm>
            <a:off x="762001" y="1339610"/>
            <a:ext cx="4762526" cy="433580"/>
          </a:xfrm>
          <a:noFill/>
        </p:spPr>
        <p:txBody>
          <a:bodyPr vert="horz" wrap="square" lIns="0" tIns="91440" rIns="91440" bIns="0" rtlCol="0" anchor="b" anchorCtr="0">
            <a:spAutoFit/>
          </a:bodyPr>
          <a:lstStyle>
            <a:lvl1pPr>
              <a:defRPr lang="en-US" sz="2400" b="1" i="0" baseline="0">
                <a:latin typeface="+mn-lt"/>
                <a:ea typeface="+mn-ea"/>
                <a:cs typeface="Oracle Sans Light" panose="020b0403020204020204" pitchFamily="34" charset="0"/>
              </a:defRPr>
            </a:lvl1pPr>
          </a:lstStyle>
          <a:p>
            <a:pPr marL="0" marR="0" lvl="0" indent="0" fontAlgn="auto">
              <a:lnSpc>
                <a:spcPct val="90000"/>
              </a:lnSpc>
              <a:spcBef>
                <a:spcPts val="600"/>
              </a:spcBef>
              <a:spcAft>
                <a:spcPct val="0"/>
              </a:spcAft>
              <a:buClrTx/>
              <a:buSzTx/>
              <a:buFont typeface="System Font Regular"/>
            </a:pPr>
            <a:endParaRPr lang="en-US"/>
          </a:p>
        </p:txBody>
      </p:sp>
      <p:cxnSp>
        <p:nvCxnSpPr>
          <p:cNvPr id="49" name="Accent Mark">
            <a:extLst>
              <a:ext uri="{FF2B5EF4-FFF2-40B4-BE49-F238E27FC236}">
                <a16:creationId xmlns:a16="http://schemas.microsoft.com/office/drawing/2014/main" id="{24C401C3-3AAE-6841-9F73-61C7266F3C4A}"/>
              </a:ext>
            </a:extLst>
          </p:cNvPr>
          <p:cNvCxnSpPr/>
          <p:nvPr userDrawn="1"/>
        </p:nvCxnSpPr>
        <p:spPr>
          <a:xfrm flipH="1">
            <a:off x="762000" y="1967345"/>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50" name="Text Field">
            <a:extLst>
              <a:ext uri="{FF2B5EF4-FFF2-40B4-BE49-F238E27FC236}">
                <a16:creationId xmlns:a16="http://schemas.microsoft.com/office/drawing/2014/main" id="{16FC93C5-1F39-0D44-A760-A32BF0C42EE2}"/>
              </a:ext>
            </a:extLst>
          </p:cNvPr>
          <p:cNvSpPr>
            <a:spLocks noGrp="1"/>
          </p:cNvSpPr>
          <p:nvPr>
            <p:ph type="body" sz="quarter" idx="14"/>
          </p:nvPr>
        </p:nvSpPr>
        <p:spPr>
          <a:xfrm>
            <a:off x="758950" y="2161501"/>
            <a:ext cx="4762525" cy="378208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4" name="Picture 13" descr="A picture containing building, clothing&#10;&#10;Description automatically generated">
            <a:extLst>
              <a:ext uri="{FF2B5EF4-FFF2-40B4-BE49-F238E27FC236}">
                <a16:creationId xmlns:a16="http://schemas.microsoft.com/office/drawing/2014/main" id="{6E491B39-B6DE-D64F-BD7A-11532FCF8E7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6000" y="254000"/>
            <a:ext cx="6096000" cy="6604000"/>
          </a:xfrm>
          <a:prstGeom prst="rect">
            <a:avLst/>
          </a:prstGeom>
        </p:spPr>
      </p:pic>
      <p:sp>
        <p:nvSpPr>
          <p:cNvPr id="16" name="Picture Placeholder 2">
            <a:extLst>
              <a:ext uri="{FF2B5EF4-FFF2-40B4-BE49-F238E27FC236}">
                <a16:creationId xmlns:a16="http://schemas.microsoft.com/office/drawing/2014/main" id="{AC8D80BE-4147-D34B-8F87-1E89CD638803}"/>
              </a:ext>
            </a:extLst>
          </p:cNvPr>
          <p:cNvSpPr>
            <a:spLocks noGrp="1"/>
          </p:cNvSpPr>
          <p:nvPr>
            <p:ph type="pic" sz="quarter" idx="25"/>
          </p:nvPr>
        </p:nvSpPr>
        <p:spPr>
          <a:xfrm>
            <a:off x="6095998" y="254000"/>
            <a:ext cx="6096002" cy="6604000"/>
          </a:xfrm>
        </p:spPr>
        <p:txBody>
          <a:bodyPr anchor="ctr"/>
          <a:lstStyle>
            <a:lvl1pPr algn="ctr">
              <a:defRPr>
                <a:solidFill>
                  <a:schemeClr val="bg1"/>
                </a:solidFill>
              </a:defRPr>
            </a:lvl1pPr>
          </a:lstStyle>
          <a:p>
            <a:endParaRPr lang="en-US"/>
          </a:p>
        </p:txBody>
      </p:sp>
      <p:sp>
        <p:nvSpPr>
          <p:cNvPr id="18" name="Picture Placeholder 4">
            <a:extLst>
              <a:ext uri="{FF2B5EF4-FFF2-40B4-BE49-F238E27FC236}">
                <a16:creationId xmlns:a16="http://schemas.microsoft.com/office/drawing/2014/main" id="{C0439112-7A03-244F-A126-9422A4377260}"/>
              </a:ext>
            </a:extLst>
          </p:cNvPr>
          <p:cNvSpPr>
            <a:spLocks noGrp="1"/>
          </p:cNvSpPr>
          <p:nvPr>
            <p:ph type="pic" sz="quarter" idx="24" hasCustomPrompt="1"/>
          </p:nvPr>
        </p:nvSpPr>
        <p:spPr>
          <a:xfrm>
            <a:off x="10182140" y="433790"/>
            <a:ext cx="1828800" cy="731520"/>
          </a:xfrm>
          <a:solidFill>
            <a:srgbClr val="FFFFFF"/>
          </a:solidFill>
        </p:spPr>
        <p:txBody>
          <a:bodyPr anchor="ctr" anchorCtr="0"/>
          <a:lstStyle>
            <a:lvl1pPr marL="0" indent="0" algn="ctr">
              <a:buNone/>
              <a:defRPr sz="1800">
                <a:solidFill>
                  <a:schemeClr val="tx1"/>
                </a:solidFill>
              </a:defRPr>
            </a:lvl1pPr>
          </a:lstStyle>
          <a:p>
            <a:r>
              <a:rPr lang="en-US"/>
              <a:t>Logo</a:t>
            </a:r>
          </a:p>
        </p:txBody>
      </p:sp>
      <p:pic>
        <p:nvPicPr>
          <p:cNvPr id="19" name="OTag">
            <a:extLst>
              <a:ext uri="{FF2B5EF4-FFF2-40B4-BE49-F238E27FC236}">
                <a16:creationId xmlns:a16="http://schemas.microsoft.com/office/drawing/2014/main" id="{A0A50982-237D-1B4E-AC3E-5029C69CFBA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1017351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extLst>
    <p:ext uri="{DCECCB84-F9BA-43D5-87BE-67443E8EF086}">
      <p15:sldGuideLst xmlns:p15="http://schemas.microsoft.com/office/powerpoint/2012/main">
        <p15:guide id="1" orient="horz" pos="2160">
          <p15:clr>
            <a:srgbClr val="FBAE40"/>
          </p15:clr>
        </p15:guide>
        <p15:guide id="2" pos="365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userDrawn="1">
  <p:cSld name="Light - Title Only">
    <p:bg>
      <p:bgPr>
        <a:solidFill>
          <a:schemeClr val="bg2"/>
        </a:solidFill>
        <a:effectLst/>
      </p:bgPr>
    </p:bg>
    <p:spTree>
      <p:nvGrpSpPr>
        <p:cNvPr id="1" name=""/>
        <p:cNvGrpSpPr/>
        <p:nvPr/>
      </p:nvGrpSpPr>
      <p:grpSpPr>
        <a:xfrm>
          <a:off x="0" y="0"/>
          <a:ext cx="0" cy="0"/>
        </a:xfrm>
      </p:grpSpPr>
      <p:pic>
        <p:nvPicPr>
          <p:cNvPr id="20" name="Data Texture Cloud">
            <a:extLst>
              <a:ext uri="{FF2B5EF4-FFF2-40B4-BE49-F238E27FC236}">
                <a16:creationId xmlns:a16="http://schemas.microsoft.com/office/drawing/2014/main" id="{9450FB77-997D-6A45-B0F4-D18F7B9C7A4E}"/>
              </a:ext>
            </a:extLst>
          </p:cNvPr>
          <p:cNvPicPr>
            <a:picLocks noChangeAspect="1"/>
          </p:cNvPicPr>
          <p:nvPr userDrawn="1"/>
        </p:nvPicPr>
        <p:blipFill>
          <a:blip r:embed="rId1">
            <a:alphaModFix amt="80000"/>
            <a:extLst>
              <a:ext uri="{28A0092B-C50C-407E-A947-70E740481C1C}">
                <a14:useLocalDpi xmlns:a14="http://schemas.microsoft.com/office/drawing/2010/main"/>
              </a:ext>
            </a:extLst>
          </a:blip>
          <a:srcRect r="48609"/>
          <a:stretch>
            <a:fillRect/>
          </a:stretch>
        </p:blipFill>
        <p:spPr>
          <a:xfrm>
            <a:off x="9881411" y="521208"/>
            <a:ext cx="2310589" cy="1700784"/>
          </a:xfrm>
          <a:prstGeom prst="rect">
            <a:avLst/>
          </a:prstGeom>
        </p:spPr>
      </p:pic>
      <p:pic>
        <p:nvPicPr>
          <p:cNvPr id="17" name="OTag">
            <a:extLst>
              <a:ext uri="{FF2B5EF4-FFF2-40B4-BE49-F238E27FC236}">
                <a16:creationId xmlns:a16="http://schemas.microsoft.com/office/drawing/2014/main" id="{E92E3AB4-CA2B-2947-A479-6006EC506B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
        <p:nvSpPr>
          <p:cNvPr id="13" name="Slide Number">
            <a:extLst>
              <a:ext uri="{FF2B5EF4-FFF2-40B4-BE49-F238E27FC236}">
                <a16:creationId xmlns:a16="http://schemas.microsoft.com/office/drawing/2014/main" id="{AA183BAF-A3AC-2441-881F-3E02660F877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15" name="Footer">
            <a:extLst>
              <a:ext uri="{FF2B5EF4-FFF2-40B4-BE49-F238E27FC236}">
                <a16:creationId xmlns:a16="http://schemas.microsoft.com/office/drawing/2014/main" id="{9AA066DC-C80B-A045-8CD9-A2C7DE3F17AC}"/>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sz="1000">
                <a:solidFill>
                  <a:srgbClr val="8B8580"/>
                </a:solidFill>
              </a:defRPr>
            </a:lvl1pPr>
          </a:lstStyle>
          <a:p>
            <a:r>
              <a:rPr lang="en-US"/>
              <a:t>Copyright © 2019, Oracle and/or its affiliates. All rights reserved.</a:t>
            </a:r>
          </a:p>
        </p:txBody>
      </p:sp>
      <p:cxnSp>
        <p:nvCxnSpPr>
          <p:cNvPr id="14" name="Accent Mark">
            <a:extLst>
              <a:ext uri="{FF2B5EF4-FFF2-40B4-BE49-F238E27FC236}">
                <a16:creationId xmlns:a16="http://schemas.microsoft.com/office/drawing/2014/main" id="{034E11FD-0B1E-6B44-8BDF-4C70FAA7BAAB}"/>
              </a:ext>
            </a:extLst>
          </p:cNvPr>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 name="Title">
            <a:extLst>
              <a:ext uri="{FF2B5EF4-FFF2-40B4-BE49-F238E27FC236}">
                <a16:creationId xmlns:a16="http://schemas.microsoft.com/office/drawing/2014/main" id="{8CF093CC-9165-2740-A9A1-C2DF5C8D69CB}"/>
              </a:ext>
            </a:extLst>
          </p:cNvPr>
          <p:cNvSpPr>
            <a:spLocks noGrp="1"/>
          </p:cNvSpPr>
          <p:nvPr>
            <p:ph type="body" sz="quarter" idx="10" hasCustomPrompt="1"/>
          </p:nvPr>
        </p:nvSpPr>
        <p:spPr>
          <a:xfrm>
            <a:off x="762000" y="508000"/>
            <a:ext cx="10671048" cy="822960"/>
          </a:xfrm>
        </p:spPr>
        <p:txBody>
          <a:bodyPr anchor="b" anchorCtr="0"/>
          <a:lstStyle>
            <a:lvl1pPr>
              <a:defRPr sz="2400" b="1"/>
            </a:lvl1pPr>
          </a:lstStyle>
          <a:p>
            <a:pPr lvl="0"/>
            <a:r>
              <a:rPr lang="en-US"/>
              <a:t>Title</a:t>
            </a:r>
          </a:p>
        </p:txBody>
      </p:sp>
      <p:pic>
        <p:nvPicPr>
          <p:cNvPr id="10" name="Abstract Pattern Strip">
            <a:extLst>
              <a:ext uri="{FF2B5EF4-FFF2-40B4-BE49-F238E27FC236}">
                <a16:creationId xmlns:a16="http://schemas.microsoft.com/office/drawing/2014/main" id="{F8EAAC4E-E42A-FD43-B6C4-901DD6D0497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6651727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userDrawn="1">
  <p:cSld name="Light - Title 1 Column">
    <p:bg>
      <p:bgPr>
        <a:solidFill>
          <a:schemeClr val="bg2"/>
        </a:solidFill>
        <a:effectLst/>
      </p:bgPr>
    </p:bg>
    <p:spTree>
      <p:nvGrpSpPr>
        <p:cNvPr id="1" name=""/>
        <p:cNvGrpSpPr/>
        <p:nvPr/>
      </p:nvGrpSpPr>
      <p:grpSpPr>
        <a:xfrm>
          <a:off x="0" y="0"/>
          <a:ext cx="0" cy="0"/>
        </a:xfrm>
      </p:grpSpPr>
      <p:pic>
        <p:nvPicPr>
          <p:cNvPr id="12" name="Data Texture Cloud">
            <a:extLst>
              <a:ext uri="{FF2B5EF4-FFF2-40B4-BE49-F238E27FC236}">
                <a16:creationId xmlns:a16="http://schemas.microsoft.com/office/drawing/2014/main" id="{1232875C-001D-FE46-B15E-BCC2DA970349}"/>
              </a:ext>
            </a:extLst>
          </p:cNvPr>
          <p:cNvPicPr>
            <a:picLocks noChangeAspect="1"/>
          </p:cNvPicPr>
          <p:nvPr userDrawn="1"/>
        </p:nvPicPr>
        <p:blipFill>
          <a:blip r:embed="rId1">
            <a:alphaModFix amt="80000"/>
            <a:extLst>
              <a:ext uri="{28A0092B-C50C-407E-A947-70E740481C1C}">
                <a14:useLocalDpi xmlns:a14="http://schemas.microsoft.com/office/drawing/2010/main"/>
              </a:ext>
            </a:extLst>
          </a:blip>
          <a:srcRect r="48609"/>
          <a:stretch>
            <a:fillRect/>
          </a:stretch>
        </p:blipFill>
        <p:spPr>
          <a:xfrm>
            <a:off x="9881411" y="521208"/>
            <a:ext cx="2310589" cy="1700784"/>
          </a:xfrm>
          <a:prstGeom prst="rect">
            <a:avLst/>
          </a:prstGeom>
        </p:spPr>
      </p:pic>
      <p:sp>
        <p:nvSpPr>
          <p:cNvPr id="10" name="Slide Number">
            <a:extLst>
              <a:ext uri="{FF2B5EF4-FFF2-40B4-BE49-F238E27FC236}">
                <a16:creationId xmlns:a16="http://schemas.microsoft.com/office/drawing/2014/main" id="{1E5257D9-94BC-EA48-90D5-9C33C6B01320}"/>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11" name="Footer">
            <a:extLst>
              <a:ext uri="{FF2B5EF4-FFF2-40B4-BE49-F238E27FC236}">
                <a16:creationId xmlns:a16="http://schemas.microsoft.com/office/drawing/2014/main" id="{3D318B72-DCC5-F249-91BD-81C274E45FE9}"/>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sz="1000">
                <a:solidFill>
                  <a:srgbClr val="8B8580"/>
                </a:solidFill>
              </a:defRPr>
            </a:lvl1pPr>
          </a:lstStyle>
          <a:p>
            <a:r>
              <a:rPr lang="en-US"/>
              <a:t>Copyright © 2019, Oracle and/or its affiliates. All rights reserved.</a:t>
            </a:r>
          </a:p>
        </p:txBody>
      </p:sp>
      <p:pic>
        <p:nvPicPr>
          <p:cNvPr id="18" name="OTag">
            <a:extLst>
              <a:ext uri="{FF2B5EF4-FFF2-40B4-BE49-F238E27FC236}">
                <a16:creationId xmlns:a16="http://schemas.microsoft.com/office/drawing/2014/main" id="{F65C325A-C973-E74C-AD41-1A4DFAE0BBE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
        <p:nvSpPr>
          <p:cNvPr id="13" name="Text Field">
            <a:extLst>
              <a:ext uri="{FF2B5EF4-FFF2-40B4-BE49-F238E27FC236}">
                <a16:creationId xmlns:a16="http://schemas.microsoft.com/office/drawing/2014/main" id="{045207A1-9D66-724A-930C-C571DE4ABBA3}"/>
              </a:ext>
            </a:extLst>
          </p:cNvPr>
          <p:cNvSpPr>
            <a:spLocks noGrp="1"/>
          </p:cNvSpPr>
          <p:nvPr>
            <p:ph type="body" sz="quarter" idx="12"/>
          </p:nvPr>
        </p:nvSpPr>
        <p:spPr>
          <a:xfrm>
            <a:off x="758952" y="1837944"/>
            <a:ext cx="10671048"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33" name="Accent Mark">
            <a:extLst>
              <a:ext uri="{FF2B5EF4-FFF2-40B4-BE49-F238E27FC236}">
                <a16:creationId xmlns:a16="http://schemas.microsoft.com/office/drawing/2014/main" id="{F8F561A6-16DC-7848-8FAE-BF35C0DBFABA}"/>
              </a:ext>
            </a:extLst>
          </p:cNvPr>
          <p:cNvCxnSpPr/>
          <p:nvPr userDrawn="1"/>
        </p:nvCxnSpPr>
        <p:spPr>
          <a:xfrm flipH="1">
            <a:off x="768095" y="1584959"/>
            <a:ext cx="320040" cy="0"/>
          </a:xfrm>
          <a:prstGeom prst="line">
            <a:avLst/>
          </a:prstGeom>
          <a:ln w="38100" cap="flat">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0" name="Title">
            <a:extLst>
              <a:ext uri="{FF2B5EF4-FFF2-40B4-BE49-F238E27FC236}">
                <a16:creationId xmlns:a16="http://schemas.microsoft.com/office/drawing/2014/main" id="{B798445E-3B2E-534C-BFFA-8DEA65B69CA1}"/>
              </a:ext>
            </a:extLst>
          </p:cNvPr>
          <p:cNvSpPr>
            <a:spLocks noGrp="1"/>
          </p:cNvSpPr>
          <p:nvPr>
            <p:ph type="title" hasCustomPrompt="1"/>
          </p:nvPr>
        </p:nvSpPr>
        <p:spPr>
          <a:xfrm>
            <a:off x="762000" y="508000"/>
            <a:ext cx="10671048" cy="822960"/>
          </a:xfrm>
        </p:spPr>
        <p:txBody>
          <a:bodyPr vert="horz" lIns="0" tIns="0" rIns="0" bIns="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Title</a:t>
            </a:r>
          </a:p>
        </p:txBody>
      </p:sp>
      <p:pic>
        <p:nvPicPr>
          <p:cNvPr id="29" name="Abstract Pattern Strip">
            <a:extLst>
              <a:ext uri="{FF2B5EF4-FFF2-40B4-BE49-F238E27FC236}">
                <a16:creationId xmlns:a16="http://schemas.microsoft.com/office/drawing/2014/main" id="{97C41585-3E8F-3F44-8E67-F9A5553AB99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42465831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p:cSld name="Dark - Closing Slide">
    <p:bg>
      <p:bgPr>
        <a:solidFill>
          <a:schemeClr val="tx1"/>
        </a:solidFill>
        <a:effectLst/>
      </p:bgPr>
    </p:bg>
    <p:spTree>
      <p:nvGrpSpPr>
        <p:cNvPr id="1" name=""/>
        <p:cNvGrpSpPr/>
        <p:nvPr/>
      </p:nvGrpSpPr>
      <p:grpSpPr>
        <a:xfrm>
          <a:off x="0" y="0"/>
          <a:ext cx="0" cy="0"/>
        </a:xfrm>
      </p:grpSpPr>
      <p:pic>
        <p:nvPicPr>
          <p:cNvPr id="3" name="Oracle Logo">
            <a:extLst>
              <a:ext uri="{FF2B5EF4-FFF2-40B4-BE49-F238E27FC236}">
                <a16:creationId xmlns:a16="http://schemas.microsoft.com/office/drawing/2014/main" id="{675A5E3C-9B7E-1248-9024-5EE790FC6832}"/>
              </a:ext>
            </a:extLst>
          </p:cNvPr>
          <p:cNvPicPr>
            <a:picLocks noChangeAspect="1"/>
          </p:cNvPicPr>
          <p:nvPr userDrawn="1"/>
        </p:nvPicPr>
        <p:blipFill>
          <a:blip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3647854" y="2915192"/>
            <a:ext cx="4896292" cy="1027617"/>
          </a:xfrm>
          <a:prstGeom prst="rect">
            <a:avLst/>
          </a:prstGeom>
        </p:spPr>
      </p:pic>
      <p:pic>
        <p:nvPicPr>
          <p:cNvPr id="5" name="Abstract Pattern Strip">
            <a:extLst>
              <a:ext uri="{FF2B5EF4-FFF2-40B4-BE49-F238E27FC236}">
                <a16:creationId xmlns:a16="http://schemas.microsoft.com/office/drawing/2014/main" id="{DA24CEA9-EF8C-E942-A55B-0044027368BF}"/>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1232011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cSld name="Light Title slide with picture border">
    <p:spTree>
      <p:nvGrpSpPr>
        <p:cNvPr id="1" name=""/>
        <p:cNvGrpSpPr/>
        <p:nvPr/>
      </p:nvGrpSpPr>
      <p:grpSpPr>
        <a:xfrm>
          <a:off x="0" y="0"/>
          <a:ext cx="0" cy="0"/>
        </a:xfrm>
      </p:grpSpPr>
      <p:pic>
        <p:nvPicPr>
          <p:cNvPr id="15" name="Picture 14" descr="A picture containing table, elephant, clothing&#10;&#10;Description automatically generated">
            <a:extLst>
              <a:ext uri="{FF2B5EF4-FFF2-40B4-BE49-F238E27FC236}">
                <a16:creationId xmlns:a16="http://schemas.microsoft.com/office/drawing/2014/main" id="{08427B9D-AAC0-4043-8DC3-58E7B3497D45}"/>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1" y="0"/>
            <a:ext cx="12192000" cy="6858000"/>
          </a:xfrm>
          <a:custGeom>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17" name="Graphic 16">
            <a:extLst>
              <a:ext uri="{FF2B5EF4-FFF2-40B4-BE49-F238E27FC236}">
                <a16:creationId xmlns:a16="http://schemas.microsoft.com/office/drawing/2014/main" id="{9840B289-DD9F-42D1-BB13-0675E99B7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4836" y="1047072"/>
            <a:ext cx="1325468" cy="174051"/>
          </a:xfrm>
          <a:prstGeom prst="rect">
            <a:avLst/>
          </a:prstGeom>
        </p:spPr>
      </p:pic>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sz="1600" b="0" i="0">
                <a:solidFill>
                  <a:schemeClr val="accent2">
                    <a:lumMod val="50000"/>
                  </a:schemeClr>
                </a:solidFill>
                <a:latin typeface="Oracle Sans" panose="020b0503020204020204" pitchFamily="34" charset="0"/>
                <a:cs typeface="Oracle Sans" panose="020b0503020204020204" pitchFamily="34" charset="0"/>
              </a:defRPr>
            </a:lvl1pPr>
            <a:lvl5pPr>
              <a:defRPr/>
            </a:lvl5pPr>
          </a:lstStyle>
          <a:p>
            <a:pPr lvl="0"/>
            <a:r>
              <a:rPr lang="en-US"/>
              <a:t>Click to add presenter’s name, title, division/business unit/organization and date</a:t>
            </a:r>
          </a:p>
          <a:p>
            <a:pPr lvl="0"/>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a:lstStyle>
            <a:lvl1pPr>
              <a:defRPr sz="4400" b="0">
                <a:latin typeface="Georgia" panose="02040502050405020303" pitchFamily="18" charset="0"/>
              </a:defRPr>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ct val="0"/>
              </a:spcBef>
              <a:buNone/>
              <a:defRPr sz="2400" b="1" i="0">
                <a:latin typeface="Oracle Sans" panose="020b0503020204020204" pitchFamily="34" charset="0"/>
                <a:cs typeface="Oracle Sans" panose="020b0503020204020204" pitchFamily="34" charset="0"/>
              </a:defRPr>
            </a:lvl1pPr>
            <a:lvl2pPr marL="0" indent="0">
              <a:spcBef>
                <a:spcPct val="0"/>
              </a:spcBef>
              <a:buNone/>
              <a:defRPr sz="2400"/>
            </a:lvl2pPr>
            <a:lvl3pPr marL="0" indent="0">
              <a:spcBef>
                <a:spcPct val="0"/>
              </a:spcBef>
              <a:buNone/>
              <a:defRPr sz="2400"/>
            </a:lvl3pPr>
            <a:lvl4pPr marL="0" indent="0">
              <a:spcBef>
                <a:spcPct val="0"/>
              </a:spcBef>
              <a:buNone/>
              <a:defRPr sz="2400"/>
            </a:lvl4pPr>
            <a:lvl5pPr marL="0" indent="0">
              <a:spcBef>
                <a:spcPct val="0"/>
              </a:spcBef>
              <a:buNone/>
              <a:defRPr sz="2400"/>
            </a:lvl5pPr>
            <a:lvl6pPr marL="0" indent="0">
              <a:spcBef>
                <a:spcPct val="0"/>
              </a:spcBef>
              <a:buNone/>
              <a:defRPr sz="2400"/>
            </a:lvl6pPr>
            <a:lvl7pPr marL="0" indent="0">
              <a:spcBef>
                <a:spcPct val="0"/>
              </a:spcBef>
              <a:buNone/>
              <a:defRPr sz="2400"/>
            </a:lvl7pPr>
            <a:lvl8pPr marL="0" indent="0">
              <a:spcBef>
                <a:spcPct val="0"/>
              </a:spcBef>
              <a:buNone/>
              <a:defRPr sz="2400"/>
            </a:lvl8pPr>
            <a:lvl9pPr marL="0" indent="0">
              <a:spcBef>
                <a:spcPct val="0"/>
              </a:spcBef>
              <a:buNone/>
              <a:defRPr sz="2400"/>
            </a:lvl9pPr>
          </a:lstStyle>
          <a:p>
            <a:pPr lvl="0"/>
            <a:r>
              <a:t>Click to add subtitle</a:t>
            </a:r>
          </a:p>
        </p:txBody>
      </p:sp>
      <p:pic>
        <p:nvPicPr>
          <p:cNvPr id="11" name="Picture 10" descr="A picture containing table, elephant, clothing&#10;&#10;Description automatically generated">
            <a:extLst>
              <a:ext uri="{FF2B5EF4-FFF2-40B4-BE49-F238E27FC236}">
                <a16:creationId xmlns:a16="http://schemas.microsoft.com/office/drawing/2014/main" id="{4C6A237A-D907-457C-9B5B-2C742E762A5A}"/>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1" y="0"/>
            <a:ext cx="12192000" cy="6858000"/>
          </a:xfrm>
          <a:custGeom>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14" name="Graphic 13">
            <a:extLst>
              <a:ext uri="{FF2B5EF4-FFF2-40B4-BE49-F238E27FC236}">
                <a16:creationId xmlns:a16="http://schemas.microsoft.com/office/drawing/2014/main" id="{E6E079A5-C894-499D-AA46-1E250CA0C434}"/>
              </a:ext>
            </a:extLst>
          </p:cNvPr>
          <p:cNvPicPr>
            <a:picLocks noChangeAspect="1"/>
          </p:cNvPicPr>
          <p:nvPr/>
        </p:nvPicPr>
        <p:blipFill>
          <a:blip r:embed="rId2">
            <a:extLst>
              <a:ext uri="{96DAC541-7B7A-43D3-8B79-37D633B846F1}">
                <asvg:svgBlip xmlns:asvg="http://schemas.microsoft.com/office/drawing/2016/SVG/main" r:embed="rId4"/>
              </a:ext>
            </a:extLst>
          </a:blip>
          <a:stretch>
            <a:fillRect/>
          </a:stretch>
        </p:blipFill>
        <p:spPr>
          <a:xfrm>
            <a:off x="1064836" y="1047072"/>
            <a:ext cx="1325468" cy="174051"/>
          </a:xfrm>
          <a:prstGeom prst="rect">
            <a:avLst/>
          </a:prstGeom>
        </p:spPr>
      </p:pic>
      <p:pic>
        <p:nvPicPr>
          <p:cNvPr id="18" name="Picture 17" descr="A picture containing table, elephant, clothing&#10;&#10;Description automatically generated">
            <a:extLst>
              <a:ext uri="{FF2B5EF4-FFF2-40B4-BE49-F238E27FC236}">
                <a16:creationId xmlns:a16="http://schemas.microsoft.com/office/drawing/2014/main" id="{911A2320-F6B5-484A-BF96-2F393165E164}"/>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1" y="0"/>
            <a:ext cx="12192000" cy="6858000"/>
          </a:xfrm>
          <a:custGeom>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19" name="Graphic 18">
            <a:extLst>
              <a:ext uri="{FF2B5EF4-FFF2-40B4-BE49-F238E27FC236}">
                <a16:creationId xmlns:a16="http://schemas.microsoft.com/office/drawing/2014/main" id="{83F2A6E7-2B7E-4FAD-8600-62DF0A8D7DE1}"/>
              </a:ext>
            </a:extLst>
          </p:cNvPr>
          <p:cNvPicPr>
            <a:picLocks noChangeAspect="1"/>
          </p:cNvPicPr>
          <p:nvPr userDrawn="1"/>
        </p:nvPicPr>
        <p:blipFill>
          <a:blip r:embed="rId2">
            <a:extLst>
              <a:ext uri="{96DAC541-7B7A-43D3-8B79-37D633B846F1}">
                <asvg:svgBlip xmlns:asvg="http://schemas.microsoft.com/office/drawing/2016/SVG/main" r:embed="rId5"/>
              </a:ext>
            </a:extLst>
          </a:blip>
          <a:stretch>
            <a:fillRect/>
          </a:stretch>
        </p:blipFill>
        <p:spPr>
          <a:xfrm>
            <a:off x="1064836" y="1047072"/>
            <a:ext cx="1325468" cy="174051"/>
          </a:xfrm>
          <a:prstGeom prst="rect">
            <a:avLst/>
          </a:prstGeom>
        </p:spPr>
      </p:pic>
      <p:pic>
        <p:nvPicPr>
          <p:cNvPr id="23" name="OTag">
            <a:extLst>
              <a:ext uri="{FF2B5EF4-FFF2-40B4-BE49-F238E27FC236}">
                <a16:creationId xmlns:a16="http://schemas.microsoft.com/office/drawing/2014/main" id="{9B2B5E61-842A-1B40-97D3-0666E1488548}"/>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28141019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cSld name="Light Quote with picture border">
    <p:spTree>
      <p:nvGrpSpPr>
        <p:cNvPr id="1" name=""/>
        <p:cNvGrpSpPr/>
        <p:nvPr/>
      </p:nvGrpSpPr>
      <p:grpSpPr>
        <a:xfrm>
          <a:off x="0" y="0"/>
          <a:ext cx="0" cy="0"/>
        </a:xfrm>
      </p:grpSpPr>
      <p:pic>
        <p:nvPicPr>
          <p:cNvPr id="28" name="Picture 27" descr="A picture containing table, elephant, clothing&#10;&#10;Description automatically generated">
            <a:extLst>
              <a:ext uri="{FF2B5EF4-FFF2-40B4-BE49-F238E27FC236}">
                <a16:creationId xmlns:a16="http://schemas.microsoft.com/office/drawing/2014/main" id="{E7EFAFBA-C533-AF47-8C5A-87A1579768CC}"/>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0" y="12528"/>
            <a:ext cx="12192000" cy="6858000"/>
          </a:xfrm>
          <a:prstGeom prst="rect">
            <a:avLst/>
          </a:prstGeom>
        </p:spPr>
      </p:pic>
      <p:sp>
        <p:nvSpPr>
          <p:cNvPr id="29" name="Rectangle 28">
            <a:extLst>
              <a:ext uri="{FF2B5EF4-FFF2-40B4-BE49-F238E27FC236}">
                <a16:creationId xmlns:a16="http://schemas.microsoft.com/office/drawing/2014/main" id="{FA203EF7-0022-9042-AE87-EABCBB9B126E}"/>
              </a:ext>
            </a:extLst>
          </p:cNvPr>
          <p:cNvSpPr/>
          <p:nvPr/>
        </p:nvSpPr>
        <p:spPr>
          <a:xfrm>
            <a:off x="722371" y="587874"/>
            <a:ext cx="10747258" cy="568225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6">
            <a:extLst>
              <a:ext uri="{FF2B5EF4-FFF2-40B4-BE49-F238E27FC236}">
                <a16:creationId xmlns:a16="http://schemas.microsoft.com/office/drawing/2014/main" id="{F65EEC53-4965-C84F-B964-03CF9283D56E}"/>
              </a:ext>
            </a:extLst>
          </p:cNvPr>
          <p:cNvSpPr>
            <a:spLocks noGrp="1"/>
          </p:cNvSpPr>
          <p:nvPr>
            <p:ph type="body" sz="quarter" idx="13" hasCustomPrompt="1"/>
          </p:nvPr>
        </p:nvSpPr>
        <p:spPr>
          <a:xfrm>
            <a:off x="1530214" y="1101969"/>
            <a:ext cx="9165494" cy="2975336"/>
          </a:xfrm>
        </p:spPr>
        <p:txBody>
          <a:bodyPr lIns="0" anchor="b">
            <a:noAutofit/>
          </a:bodyPr>
          <a:lstStyle>
            <a:lvl1pPr marL="0" indent="0" algn="l" fontAlgn="t">
              <a:lnSpc>
                <a:spcPct val="100000"/>
              </a:lnSpc>
              <a:spcBef>
                <a:spcPct val="0"/>
              </a:spcBef>
              <a:buNone/>
              <a:defRPr sz="3200" b="0" i="0">
                <a:latin typeface="Georgia" panose="02040502050405020303" pitchFamily="18" charset="0"/>
                <a:cs typeface="Oracle Sans" panose="020b0503020204020204" pitchFamily="34" charset="0"/>
              </a:defRPr>
            </a:lvl1pPr>
          </a:lstStyle>
          <a:p>
            <a:pPr lvl="0"/>
            <a:r>
              <a:rPr lang="en-US"/>
              <a:t>“Click to type customer or partner quote surrounded by quotation marks.”</a:t>
            </a:r>
          </a:p>
        </p:txBody>
      </p:sp>
      <p:sp>
        <p:nvSpPr>
          <p:cNvPr id="31" name="Text Placeholder 26">
            <a:extLst>
              <a:ext uri="{FF2B5EF4-FFF2-40B4-BE49-F238E27FC236}">
                <a16:creationId xmlns:a16="http://schemas.microsoft.com/office/drawing/2014/main" id="{1AD57123-EDE4-954E-9A92-A3083B1C27DB}"/>
              </a:ext>
            </a:extLst>
          </p:cNvPr>
          <p:cNvSpPr>
            <a:spLocks noGrp="1"/>
          </p:cNvSpPr>
          <p:nvPr>
            <p:ph type="body" sz="quarter" idx="14" hasCustomPrompt="1"/>
          </p:nvPr>
        </p:nvSpPr>
        <p:spPr>
          <a:xfrm>
            <a:off x="1530214" y="4637490"/>
            <a:ext cx="9165494" cy="249346"/>
          </a:xfrm>
        </p:spPr>
        <p:txBody>
          <a:bodyPr lIns="0">
            <a:noAutofit/>
          </a:bodyPr>
          <a:lstStyle>
            <a:lvl1pPr marL="0" indent="0" algn="l" fontAlgn="t">
              <a:lnSpc>
                <a:spcPct val="100000"/>
              </a:lnSpc>
              <a:spcBef>
                <a:spcPct val="0"/>
              </a:spcBef>
              <a:buNone/>
              <a:defRPr sz="1400" b="1" i="0">
                <a:latin typeface="Oracle Sans" panose="020b0503020204020204" pitchFamily="34" charset="0"/>
                <a:cs typeface="Oracle Sans" panose="020b0503020204020204" pitchFamily="34" charset="0"/>
              </a:defRPr>
            </a:lvl1pPr>
          </a:lstStyle>
          <a:p>
            <a:pPr lvl="0"/>
            <a:r>
              <a:rPr lang="en-US"/>
              <a:t>Lorem ipsum</a:t>
            </a:r>
          </a:p>
        </p:txBody>
      </p:sp>
      <p:sp>
        <p:nvSpPr>
          <p:cNvPr id="32" name="Text Placeholder 26">
            <a:extLst>
              <a:ext uri="{FF2B5EF4-FFF2-40B4-BE49-F238E27FC236}">
                <a16:creationId xmlns:a16="http://schemas.microsoft.com/office/drawing/2014/main" id="{9C7075CA-1EBB-F043-A768-C5814E1A5845}"/>
              </a:ext>
            </a:extLst>
          </p:cNvPr>
          <p:cNvSpPr>
            <a:spLocks noGrp="1"/>
          </p:cNvSpPr>
          <p:nvPr>
            <p:ph type="body" sz="quarter" idx="12"/>
          </p:nvPr>
        </p:nvSpPr>
        <p:spPr>
          <a:xfrm>
            <a:off x="1530214" y="4962513"/>
            <a:ext cx="9165494" cy="528567"/>
          </a:xfrm>
        </p:spPr>
        <p:txBody>
          <a:bodyPr lIns="0">
            <a:noAutofit/>
          </a:bodyPr>
          <a:lstStyle>
            <a:lvl1pPr marL="0" indent="0" algn="l" fontAlgn="t">
              <a:lnSpc>
                <a:spcPct val="100000"/>
              </a:lnSpc>
              <a:spcBef>
                <a:spcPct val="0"/>
              </a:spcBef>
              <a:buNone/>
              <a:defRPr sz="1300"/>
            </a:lvl1pPr>
          </a:lstStyle>
          <a:p>
            <a:pPr lvl="0"/>
            <a:r>
              <a:rPr lang="en-US"/>
              <a:t>Click to edit Master text styles</a:t>
            </a:r>
          </a:p>
        </p:txBody>
      </p:sp>
      <p:sp>
        <p:nvSpPr>
          <p:cNvPr id="33" name="Rectangle 32">
            <a:extLst>
              <a:ext uri="{FF2B5EF4-FFF2-40B4-BE49-F238E27FC236}">
                <a16:creationId xmlns:a16="http://schemas.microsoft.com/office/drawing/2014/main" id="{BBC74FEB-50F3-4449-8D38-99E6A564975E}"/>
              </a:ext>
            </a:extLst>
          </p:cNvPr>
          <p:cNvSpPr/>
          <p:nvPr/>
        </p:nvSpPr>
        <p:spPr>
          <a:xfrm>
            <a:off x="1530215" y="430369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table, elephant, clothing&#10;&#10;Description automatically generated">
            <a:extLst>
              <a:ext uri="{FF2B5EF4-FFF2-40B4-BE49-F238E27FC236}">
                <a16:creationId xmlns:a16="http://schemas.microsoft.com/office/drawing/2014/main" id="{EA01B961-EF0E-4DCE-84C3-20B1ADDB73D1}"/>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0" y="12528"/>
            <a:ext cx="12192000" cy="6858000"/>
          </a:xfrm>
          <a:prstGeom prst="rect">
            <a:avLst/>
          </a:prstGeom>
        </p:spPr>
      </p:pic>
      <p:sp>
        <p:nvSpPr>
          <p:cNvPr id="14" name="Rectangle 13">
            <a:extLst>
              <a:ext uri="{FF2B5EF4-FFF2-40B4-BE49-F238E27FC236}">
                <a16:creationId xmlns:a16="http://schemas.microsoft.com/office/drawing/2014/main" id="{4EF5970F-C9AD-4533-AAE0-762D82DFC5CC}"/>
              </a:ext>
            </a:extLst>
          </p:cNvPr>
          <p:cNvSpPr/>
          <p:nvPr/>
        </p:nvSpPr>
        <p:spPr>
          <a:xfrm>
            <a:off x="722371" y="587874"/>
            <a:ext cx="10747258" cy="568225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D4E0CD0-C119-47F8-8A74-EB58C71763B2}"/>
              </a:ext>
            </a:extLst>
          </p:cNvPr>
          <p:cNvSpPr/>
          <p:nvPr/>
        </p:nvSpPr>
        <p:spPr>
          <a:xfrm>
            <a:off x="1530215" y="430369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A picture containing table, elephant, clothing&#10;&#10;Description automatically generated">
            <a:extLst>
              <a:ext uri="{FF2B5EF4-FFF2-40B4-BE49-F238E27FC236}">
                <a16:creationId xmlns:a16="http://schemas.microsoft.com/office/drawing/2014/main" id="{D90BA57F-2752-4628-82DB-E1AB13BAF3D3}"/>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0" y="0"/>
            <a:ext cx="12192000" cy="6870528"/>
          </a:xfrm>
          <a:prstGeom prst="rect">
            <a:avLst/>
          </a:prstGeom>
        </p:spPr>
      </p:pic>
      <p:sp>
        <p:nvSpPr>
          <p:cNvPr id="24" name="Rectangle 23">
            <a:extLst>
              <a:ext uri="{FF2B5EF4-FFF2-40B4-BE49-F238E27FC236}">
                <a16:creationId xmlns:a16="http://schemas.microsoft.com/office/drawing/2014/main" id="{0EFB8DEF-52CD-4EA8-A312-1477D22A449A}"/>
              </a:ext>
            </a:extLst>
          </p:cNvPr>
          <p:cNvSpPr/>
          <p:nvPr userDrawn="1"/>
        </p:nvSpPr>
        <p:spPr>
          <a:xfrm>
            <a:off x="722371" y="587874"/>
            <a:ext cx="10747258" cy="568225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5F4E21C-4B5B-4F72-A88A-ECFBAEFB3304}"/>
              </a:ext>
            </a:extLst>
          </p:cNvPr>
          <p:cNvSpPr/>
          <p:nvPr userDrawn="1"/>
        </p:nvSpPr>
        <p:spPr>
          <a:xfrm>
            <a:off x="1530215" y="430369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lide Number">
            <a:extLst>
              <a:ext uri="{FF2B5EF4-FFF2-40B4-BE49-F238E27FC236}">
                <a16:creationId xmlns:a16="http://schemas.microsoft.com/office/drawing/2014/main" id="{9C25272F-EE7A-6346-B3EA-9658BBE75E1C}"/>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chemeClr val="bg1"/>
                </a:solidFill>
              </a:defRPr>
            </a:lvl1pPr>
          </a:lstStyle>
          <a:p>
            <a:fld id="{345D60D9-5372-5F40-9443-0F9AE5BDC3C8}" type="slidenum">
              <a:rPr lang="en-US" smtClean="0"/>
              <a:t>‹#›</a:t>
            </a:fld>
            <a:endParaRPr lang="en-US"/>
          </a:p>
        </p:txBody>
      </p:sp>
      <p:sp>
        <p:nvSpPr>
          <p:cNvPr id="34" name="Footer">
            <a:extLst>
              <a:ext uri="{FF2B5EF4-FFF2-40B4-BE49-F238E27FC236}">
                <a16:creationId xmlns:a16="http://schemas.microsoft.com/office/drawing/2014/main" id="{EFD96508-3D3C-AB4A-ACE0-510FFD75885E}"/>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lang="en-US" sz="1000" b="0" i="0" smtClean="0">
                <a:solidFill>
                  <a:schemeClr val="bg1"/>
                </a:solidFill>
                <a:effectLst/>
              </a:defRPr>
            </a:lvl1pPr>
          </a:lstStyle>
          <a:p>
            <a:r>
              <a:rPr lang="en-US"/>
              <a:t>Copyright © 2019, Oracle and/or its affiliates. All rights reserved.</a:t>
            </a:r>
          </a:p>
        </p:txBody>
      </p:sp>
      <p:pic>
        <p:nvPicPr>
          <p:cNvPr id="35" name="OTag">
            <a:extLst>
              <a:ext uri="{FF2B5EF4-FFF2-40B4-BE49-F238E27FC236}">
                <a16:creationId xmlns:a16="http://schemas.microsoft.com/office/drawing/2014/main" id="{6BC7B749-3364-9744-8BD4-C06C9C0B88D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3044208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cSld name="Light Title-only - no graphic">
    <p:spTree>
      <p:nvGrpSpPr>
        <p:cNvPr id="1" name=""/>
        <p:cNvGrpSpPr/>
        <p:nvPr/>
      </p:nvGrpSpPr>
      <p:grpSpPr>
        <a:xfrm>
          <a:off x="0" y="0"/>
          <a:ext cx="0" cy="0"/>
        </a:xfrm>
      </p:grpSpPr>
      <p:pic>
        <p:nvPicPr>
          <p:cNvPr id="8" name="Picture 7">
            <a:extLst>
              <a:ext uri="{FF2B5EF4-FFF2-40B4-BE49-F238E27FC236}">
                <a16:creationId xmlns:a16="http://schemas.microsoft.com/office/drawing/2014/main" id="{D80E6547-E553-8B4C-B613-A55206049B2C}"/>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Title-Only Layout </a:t>
            </a:r>
          </a:p>
        </p:txBody>
      </p:sp>
      <p:pic>
        <p:nvPicPr>
          <p:cNvPr id="9" name="Picture 8">
            <a:extLst>
              <a:ext uri="{FF2B5EF4-FFF2-40B4-BE49-F238E27FC236}">
                <a16:creationId xmlns:a16="http://schemas.microsoft.com/office/drawing/2014/main" id="{B629E58A-33BD-4C33-9A32-81D8CA69E0EE}"/>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16" name="Picture 15">
            <a:extLst>
              <a:ext uri="{FF2B5EF4-FFF2-40B4-BE49-F238E27FC236}">
                <a16:creationId xmlns:a16="http://schemas.microsoft.com/office/drawing/2014/main" id="{FF3C542E-6FF5-46F7-AD87-A1F0EF6B1B6A}"/>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12" name="Slide Number">
            <a:extLst>
              <a:ext uri="{FF2B5EF4-FFF2-40B4-BE49-F238E27FC236}">
                <a16:creationId xmlns:a16="http://schemas.microsoft.com/office/drawing/2014/main" id="{7F4D1782-534C-FD4C-956B-B44FBA84EE88}"/>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13" name="Footer">
            <a:extLst>
              <a:ext uri="{FF2B5EF4-FFF2-40B4-BE49-F238E27FC236}">
                <a16:creationId xmlns:a16="http://schemas.microsoft.com/office/drawing/2014/main" id="{44BDF13A-1A66-9F4A-8797-72937A52D9E5}"/>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lang="en-US" sz="1000" b="0" i="0" smtClean="0">
                <a:solidFill>
                  <a:schemeClr val="tx2">
                    <a:lumMod val="50000"/>
                    <a:lumOff val="50000"/>
                  </a:schemeClr>
                </a:solidFill>
                <a:effectLst/>
              </a:defRPr>
            </a:lvl1pPr>
          </a:lstStyle>
          <a:p>
            <a:r>
              <a:rPr lang="en-US"/>
              <a:t>Copyright © 2019, Oracle and/or its affiliates. All rights reserved.</a:t>
            </a:r>
          </a:p>
        </p:txBody>
      </p:sp>
      <p:pic>
        <p:nvPicPr>
          <p:cNvPr id="14" name="OTag">
            <a:extLst>
              <a:ext uri="{FF2B5EF4-FFF2-40B4-BE49-F238E27FC236}">
                <a16:creationId xmlns:a16="http://schemas.microsoft.com/office/drawing/2014/main" id="{53AFB1E5-4B10-D846-B9E0-B2DE1A8E3C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28772247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userDrawn="1">
  <p:cSld name="Light Thank you ">
    <p:spTree>
      <p:nvGrpSpPr>
        <p:cNvPr id="1" name=""/>
        <p:cNvGrpSpPr/>
        <p:nvPr/>
      </p:nvGrpSpPr>
      <p:grpSpPr>
        <a:xfrm>
          <a:off x="0" y="0"/>
          <a:ext cx="0" cy="0"/>
        </a:xfrm>
      </p:grpSpPr>
      <p:pic>
        <p:nvPicPr>
          <p:cNvPr id="17" name="Picture 16" descr="A picture containing building, clothing&#10;&#10;Description automatically generated">
            <a:extLst>
              <a:ext uri="{FF2B5EF4-FFF2-40B4-BE49-F238E27FC236}">
                <a16:creationId xmlns:a16="http://schemas.microsoft.com/office/drawing/2014/main" id="{B16600C8-A851-494D-A5DF-470343F874B0}"/>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18" name="Picture Placeholder 4">
            <a:extLst>
              <a:ext uri="{FF2B5EF4-FFF2-40B4-BE49-F238E27FC236}">
                <a16:creationId xmlns:a16="http://schemas.microsoft.com/office/drawing/2014/main" id="{2A2E959E-F30E-F643-947E-CE66F05DD800}"/>
              </a:ext>
            </a:extLst>
          </p:cNvPr>
          <p:cNvSpPr>
            <a:spLocks noGrp="1"/>
          </p:cNvSpPr>
          <p:nvPr>
            <p:ph type="pic" sz="quarter" idx="10"/>
          </p:nvPr>
        </p:nvSpPr>
        <p:spPr>
          <a:xfrm>
            <a:off x="6096000" y="0"/>
            <a:ext cx="6096000" cy="6858000"/>
          </a:xfrm>
        </p:spPr>
        <p:txBody>
          <a:bodyPr/>
          <a:lstStyle/>
          <a:p>
            <a:r>
              <a:rPr lang="en-US"/>
              <a:t>Click icon to add picture</a:t>
            </a:r>
          </a:p>
        </p:txBody>
      </p:sp>
      <p:sp>
        <p:nvSpPr>
          <p:cNvPr id="19" name="Text Placeholder 26">
            <a:extLst>
              <a:ext uri="{FF2B5EF4-FFF2-40B4-BE49-F238E27FC236}">
                <a16:creationId xmlns:a16="http://schemas.microsoft.com/office/drawing/2014/main" id="{2AFE612B-3DB1-C64D-BD3B-51ECDB8CE46C}"/>
              </a:ext>
            </a:extLst>
          </p:cNvPr>
          <p:cNvSpPr>
            <a:spLocks noGrp="1"/>
          </p:cNvSpPr>
          <p:nvPr>
            <p:ph type="body" sz="quarter" idx="13" hasCustomPrompt="1"/>
          </p:nvPr>
        </p:nvSpPr>
        <p:spPr>
          <a:xfrm>
            <a:off x="768095" y="2346183"/>
            <a:ext cx="4257726" cy="2242890"/>
          </a:xfrm>
        </p:spPr>
        <p:txBody>
          <a:bodyPr lIns="0" anchor="ctr">
            <a:noAutofit/>
          </a:bodyPr>
          <a:lstStyle>
            <a:lvl1pPr marL="0" indent="0" algn="l" fontAlgn="t">
              <a:lnSpc>
                <a:spcPct val="100000"/>
              </a:lnSpc>
              <a:spcBef>
                <a:spcPct val="0"/>
              </a:spcBef>
              <a:buNone/>
              <a:defRPr sz="4000" b="0" i="0">
                <a:solidFill>
                  <a:srgbClr val="4E3629"/>
                </a:solidFill>
                <a:latin typeface="Georgia" panose="02040502050405020303" pitchFamily="18" charset="0"/>
                <a:cs typeface="Oracle Sans" panose="020b0503020204020204" pitchFamily="34" charset="0"/>
              </a:defRPr>
            </a:lvl1pPr>
          </a:lstStyle>
          <a:p>
            <a:pPr lvl="0"/>
            <a:r>
              <a:rPr lang="en-US"/>
              <a:t>Thank you</a:t>
            </a:r>
          </a:p>
        </p:txBody>
      </p:sp>
      <p:sp>
        <p:nvSpPr>
          <p:cNvPr id="20" name="Text Placeholder 26">
            <a:extLst>
              <a:ext uri="{FF2B5EF4-FFF2-40B4-BE49-F238E27FC236}">
                <a16:creationId xmlns:a16="http://schemas.microsoft.com/office/drawing/2014/main" id="{7F794D52-5437-F64A-97D5-34BE49EA9B32}"/>
              </a:ext>
            </a:extLst>
          </p:cNvPr>
          <p:cNvSpPr>
            <a:spLocks noGrp="1"/>
          </p:cNvSpPr>
          <p:nvPr>
            <p:ph type="body" sz="quarter" idx="14" hasCustomPrompt="1"/>
          </p:nvPr>
        </p:nvSpPr>
        <p:spPr>
          <a:xfrm>
            <a:off x="768095" y="5239646"/>
            <a:ext cx="4257726" cy="249346"/>
          </a:xfrm>
        </p:spPr>
        <p:txBody>
          <a:bodyPr lIns="0">
            <a:noAutofit/>
          </a:bodyPr>
          <a:lstStyle>
            <a:lvl1pPr marL="0" indent="0" algn="l" fontAlgn="t">
              <a:lnSpc>
                <a:spcPct val="100000"/>
              </a:lnSpc>
              <a:spcBef>
                <a:spcPct val="0"/>
              </a:spcBef>
              <a:buNone/>
              <a:defRPr sz="1400" b="1" i="0">
                <a:latin typeface="Oracle Sans" panose="020b0503020204020204" pitchFamily="34" charset="0"/>
                <a:cs typeface="Oracle Sans" panose="020b0503020204020204" pitchFamily="34" charset="0"/>
              </a:defRPr>
            </a:lvl1pPr>
          </a:lstStyle>
          <a:p>
            <a:pPr lvl="0"/>
            <a:r>
              <a:rPr lang="en-US"/>
              <a:t>Lorem ipsum</a:t>
            </a:r>
          </a:p>
        </p:txBody>
      </p:sp>
      <p:sp>
        <p:nvSpPr>
          <p:cNvPr id="21" name="Text Placeholder 26">
            <a:extLst>
              <a:ext uri="{FF2B5EF4-FFF2-40B4-BE49-F238E27FC236}">
                <a16:creationId xmlns:a16="http://schemas.microsoft.com/office/drawing/2014/main" id="{1975E737-A6D5-0E4E-AA04-5FECD0BE9683}"/>
              </a:ext>
            </a:extLst>
          </p:cNvPr>
          <p:cNvSpPr>
            <a:spLocks noGrp="1"/>
          </p:cNvSpPr>
          <p:nvPr>
            <p:ph type="body" sz="quarter" idx="12"/>
          </p:nvPr>
        </p:nvSpPr>
        <p:spPr>
          <a:xfrm>
            <a:off x="768095" y="5564669"/>
            <a:ext cx="4257726" cy="528567"/>
          </a:xfrm>
        </p:spPr>
        <p:txBody>
          <a:bodyPr lIns="0">
            <a:noAutofit/>
          </a:bodyPr>
          <a:lstStyle>
            <a:lvl1pPr marL="0" indent="0" algn="l" fontAlgn="t">
              <a:lnSpc>
                <a:spcPct val="100000"/>
              </a:lnSpc>
              <a:spcBef>
                <a:spcPct val="0"/>
              </a:spcBef>
              <a:buNone/>
              <a:defRPr sz="1400"/>
            </a:lvl1pPr>
          </a:lstStyle>
          <a:p>
            <a:pPr lvl="0"/>
            <a:r>
              <a:rPr lang="en-US"/>
              <a:t>Click to edit Master text styles</a:t>
            </a:r>
          </a:p>
        </p:txBody>
      </p:sp>
      <p:sp>
        <p:nvSpPr>
          <p:cNvPr id="22" name="Rectangle 21">
            <a:extLst>
              <a:ext uri="{FF2B5EF4-FFF2-40B4-BE49-F238E27FC236}">
                <a16:creationId xmlns:a16="http://schemas.microsoft.com/office/drawing/2014/main" id="{CECAD913-B3D1-D145-A54B-58496F5971A5}"/>
              </a:ext>
            </a:extLst>
          </p:cNvPr>
          <p:cNvSpPr/>
          <p:nvPr/>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building, clothing&#10;&#10;Description automatically generated">
            <a:extLst>
              <a:ext uri="{FF2B5EF4-FFF2-40B4-BE49-F238E27FC236}">
                <a16:creationId xmlns:a16="http://schemas.microsoft.com/office/drawing/2014/main" id="{39D63364-768B-4110-82C8-D5C076833FD6}"/>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15" name="Rectangle 14">
            <a:extLst>
              <a:ext uri="{FF2B5EF4-FFF2-40B4-BE49-F238E27FC236}">
                <a16:creationId xmlns:a16="http://schemas.microsoft.com/office/drawing/2014/main" id="{8C07A746-80ED-42C3-BACF-92289158E10A}"/>
              </a:ext>
            </a:extLst>
          </p:cNvPr>
          <p:cNvSpPr/>
          <p:nvPr/>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building, clothing&#10;&#10;Description automatically generated">
            <a:extLst>
              <a:ext uri="{FF2B5EF4-FFF2-40B4-BE49-F238E27FC236}">
                <a16:creationId xmlns:a16="http://schemas.microsoft.com/office/drawing/2014/main" id="{87420513-9602-400D-825E-7A24CF567D6E}"/>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24" name="Rectangle 23">
            <a:extLst>
              <a:ext uri="{FF2B5EF4-FFF2-40B4-BE49-F238E27FC236}">
                <a16:creationId xmlns:a16="http://schemas.microsoft.com/office/drawing/2014/main" id="{2E775BD4-D10F-4E5A-A574-E12136985AC5}"/>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lide Number">
            <a:extLst>
              <a:ext uri="{FF2B5EF4-FFF2-40B4-BE49-F238E27FC236}">
                <a16:creationId xmlns:a16="http://schemas.microsoft.com/office/drawing/2014/main" id="{22C023E1-951C-D145-A8C6-5CBA99670BB5}"/>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27" name="Footer">
            <a:extLst>
              <a:ext uri="{FF2B5EF4-FFF2-40B4-BE49-F238E27FC236}">
                <a16:creationId xmlns:a16="http://schemas.microsoft.com/office/drawing/2014/main" id="{318DFC5A-4D70-FD4C-B5C6-AFD8DAD788D3}"/>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lang="en-US" sz="1000" b="0" i="0" smtClean="0">
                <a:solidFill>
                  <a:schemeClr val="tx2">
                    <a:lumMod val="50000"/>
                    <a:lumOff val="50000"/>
                  </a:schemeClr>
                </a:solidFill>
                <a:effectLst/>
              </a:defRPr>
            </a:lvl1pPr>
          </a:lstStyle>
          <a:p>
            <a:r>
              <a:rPr lang="en-US"/>
              <a:t>Copyright © 2019, Oracle and/or its affiliates. All rights reserved.</a:t>
            </a:r>
          </a:p>
        </p:txBody>
      </p:sp>
      <p:pic>
        <p:nvPicPr>
          <p:cNvPr id="28" name="OTag">
            <a:extLst>
              <a:ext uri="{FF2B5EF4-FFF2-40B4-BE49-F238E27FC236}">
                <a16:creationId xmlns:a16="http://schemas.microsoft.com/office/drawing/2014/main" id="{FF7C9CC6-8573-B149-AFA6-B0D96FAADED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28247488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preserve="1" userDrawn="1">
  <p:cSld name="1_Light Thank you ">
    <p:spTree>
      <p:nvGrpSpPr>
        <p:cNvPr id="1" name=""/>
        <p:cNvGrpSpPr/>
        <p:nvPr/>
      </p:nvGrpSpPr>
      <p:grpSpPr>
        <a:xfrm>
          <a:off x="0" y="0"/>
          <a:ext cx="0" cy="0"/>
        </a:xfrm>
      </p:grpSpPr>
      <p:pic>
        <p:nvPicPr>
          <p:cNvPr id="17" name="Picture 16" descr="A picture containing building, clothing&#10;&#10;Description automatically generated">
            <a:extLst>
              <a:ext uri="{FF2B5EF4-FFF2-40B4-BE49-F238E27FC236}">
                <a16:creationId xmlns:a16="http://schemas.microsoft.com/office/drawing/2014/main" id="{B16600C8-A851-494D-A5DF-470343F874B0}"/>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18" name="Picture Placeholder 4">
            <a:extLst>
              <a:ext uri="{FF2B5EF4-FFF2-40B4-BE49-F238E27FC236}">
                <a16:creationId xmlns:a16="http://schemas.microsoft.com/office/drawing/2014/main" id="{2A2E959E-F30E-F643-947E-CE66F05DD800}"/>
              </a:ext>
            </a:extLst>
          </p:cNvPr>
          <p:cNvSpPr>
            <a:spLocks noGrp="1"/>
          </p:cNvSpPr>
          <p:nvPr>
            <p:ph type="pic" sz="quarter" idx="10"/>
          </p:nvPr>
        </p:nvSpPr>
        <p:spPr>
          <a:xfrm>
            <a:off x="6096000" y="0"/>
            <a:ext cx="6096000" cy="6858000"/>
          </a:xfrm>
        </p:spPr>
        <p:txBody>
          <a:bodyPr/>
          <a:lstStyle/>
          <a:p>
            <a:r>
              <a:rPr lang="en-US"/>
              <a:t>Click icon to add picture</a:t>
            </a:r>
          </a:p>
        </p:txBody>
      </p:sp>
      <p:sp>
        <p:nvSpPr>
          <p:cNvPr id="19" name="Text Placeholder 26">
            <a:extLst>
              <a:ext uri="{FF2B5EF4-FFF2-40B4-BE49-F238E27FC236}">
                <a16:creationId xmlns:a16="http://schemas.microsoft.com/office/drawing/2014/main" id="{2AFE612B-3DB1-C64D-BD3B-51ECDB8CE46C}"/>
              </a:ext>
            </a:extLst>
          </p:cNvPr>
          <p:cNvSpPr>
            <a:spLocks noGrp="1"/>
          </p:cNvSpPr>
          <p:nvPr>
            <p:ph type="body" sz="quarter" idx="13" hasCustomPrompt="1"/>
          </p:nvPr>
        </p:nvSpPr>
        <p:spPr>
          <a:xfrm>
            <a:off x="768095" y="2346183"/>
            <a:ext cx="4257726" cy="2242890"/>
          </a:xfrm>
        </p:spPr>
        <p:txBody>
          <a:bodyPr lIns="0" anchor="ctr">
            <a:noAutofit/>
          </a:bodyPr>
          <a:lstStyle>
            <a:lvl1pPr marL="0" indent="0" algn="l" fontAlgn="t">
              <a:lnSpc>
                <a:spcPct val="100000"/>
              </a:lnSpc>
              <a:spcBef>
                <a:spcPct val="0"/>
              </a:spcBef>
              <a:buNone/>
              <a:defRPr sz="4000" b="1" i="0">
                <a:solidFill>
                  <a:srgbClr val="4E3629"/>
                </a:solidFill>
                <a:latin typeface="Oracle Sans" panose="020b0503020204020204" pitchFamily="34" charset="0"/>
                <a:cs typeface="Oracle Sans" panose="020b0503020204020204" pitchFamily="34" charset="0"/>
              </a:defRPr>
            </a:lvl1pPr>
          </a:lstStyle>
          <a:p>
            <a:pPr lvl="0"/>
            <a:r>
              <a:rPr lang="en-US"/>
              <a:t>Thank you</a:t>
            </a:r>
          </a:p>
        </p:txBody>
      </p:sp>
      <p:sp>
        <p:nvSpPr>
          <p:cNvPr id="22" name="Rectangle 21">
            <a:extLst>
              <a:ext uri="{FF2B5EF4-FFF2-40B4-BE49-F238E27FC236}">
                <a16:creationId xmlns:a16="http://schemas.microsoft.com/office/drawing/2014/main" id="{CECAD913-B3D1-D145-A54B-58496F5971A5}"/>
              </a:ext>
            </a:extLst>
          </p:cNvPr>
          <p:cNvSpPr/>
          <p:nvPr/>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building, clothing&#10;&#10;Description automatically generated">
            <a:extLst>
              <a:ext uri="{FF2B5EF4-FFF2-40B4-BE49-F238E27FC236}">
                <a16:creationId xmlns:a16="http://schemas.microsoft.com/office/drawing/2014/main" id="{39D63364-768B-4110-82C8-D5C076833FD6}"/>
              </a:ext>
            </a:extLst>
          </p:cNvPr>
          <p:cNvPicPr>
            <a:picLocks noChangeAspect="1"/>
          </p:cNvPicPr>
          <p:nvPr/>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15" name="Rectangle 14">
            <a:extLst>
              <a:ext uri="{FF2B5EF4-FFF2-40B4-BE49-F238E27FC236}">
                <a16:creationId xmlns:a16="http://schemas.microsoft.com/office/drawing/2014/main" id="{8C07A746-80ED-42C3-BACF-92289158E10A}"/>
              </a:ext>
            </a:extLst>
          </p:cNvPr>
          <p:cNvSpPr/>
          <p:nvPr/>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building, clothing&#10;&#10;Description automatically generated">
            <a:extLst>
              <a:ext uri="{FF2B5EF4-FFF2-40B4-BE49-F238E27FC236}">
                <a16:creationId xmlns:a16="http://schemas.microsoft.com/office/drawing/2014/main" id="{87420513-9602-400D-825E-7A24CF567D6E}"/>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a:xfrm>
            <a:off x="6096000" y="0"/>
            <a:ext cx="6096000" cy="6858000"/>
          </a:xfrm>
          <a:prstGeom prst="rect">
            <a:avLst/>
          </a:prstGeom>
        </p:spPr>
      </p:pic>
      <p:sp>
        <p:nvSpPr>
          <p:cNvPr id="24" name="Rectangle 23">
            <a:extLst>
              <a:ext uri="{FF2B5EF4-FFF2-40B4-BE49-F238E27FC236}">
                <a16:creationId xmlns:a16="http://schemas.microsoft.com/office/drawing/2014/main" id="{2E775BD4-D10F-4E5A-A574-E12136985AC5}"/>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lide Number">
            <a:extLst>
              <a:ext uri="{FF2B5EF4-FFF2-40B4-BE49-F238E27FC236}">
                <a16:creationId xmlns:a16="http://schemas.microsoft.com/office/drawing/2014/main" id="{22C023E1-951C-D145-A8C6-5CBA99670BB5}"/>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27" name="Footer">
            <a:extLst>
              <a:ext uri="{FF2B5EF4-FFF2-40B4-BE49-F238E27FC236}">
                <a16:creationId xmlns:a16="http://schemas.microsoft.com/office/drawing/2014/main" id="{318DFC5A-4D70-FD4C-B5C6-AFD8DAD788D3}"/>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lang="en-US" sz="1000" b="0" i="0" smtClean="0">
                <a:solidFill>
                  <a:schemeClr val="tx2">
                    <a:lumMod val="50000"/>
                    <a:lumOff val="50000"/>
                  </a:schemeClr>
                </a:solidFill>
                <a:effectLst/>
              </a:defRPr>
            </a:lvl1pPr>
          </a:lstStyle>
          <a:p>
            <a:r>
              <a:rPr lang="en-US"/>
              <a:t>Copyright © 2019, Oracle and/or its affiliates. All rights reserved.</a:t>
            </a:r>
          </a:p>
        </p:txBody>
      </p:sp>
      <p:pic>
        <p:nvPicPr>
          <p:cNvPr id="28" name="OTag">
            <a:extLst>
              <a:ext uri="{FF2B5EF4-FFF2-40B4-BE49-F238E27FC236}">
                <a16:creationId xmlns:a16="http://schemas.microsoft.com/office/drawing/2014/main" id="{FF7C9CC6-8573-B149-AFA6-B0D96FAADED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12726188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emf"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slideLayout" Target="../slideLayouts/slideLayout11.xml" /><Relationship Id="rId3" Type="http://schemas.openxmlformats.org/officeDocument/2006/relationships/image" Target="../media/image2.emf" /><Relationship Id="rId4"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jpeg" /><Relationship Id="rId3" Type="http://schemas.openxmlformats.org/officeDocument/2006/relationships/image" Target="../media/image13.png" /><Relationship Id="rId4"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emf" /><Relationship Id="rId3" Type="http://schemas.openxmlformats.org/officeDocument/2006/relationships/theme" Target="../theme/theme4.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Title Placeholder 1">
            <a:extLst>
              <a:ext uri="{FF2B5EF4-FFF2-40B4-BE49-F238E27FC236}">
                <a16:creationId xmlns:a16="http://schemas.microsoft.com/office/drawing/2014/main" id="{8A70F255-3C2A-4AC7-8935-184146E3B6D6}"/>
              </a:ext>
            </a:extLst>
          </p:cNvPr>
          <p:cNvSpPr>
            <a:spLocks noGrp="1"/>
          </p:cNvSpPr>
          <p:nvPr>
            <p:ph type="title"/>
          </p:nvPr>
        </p:nvSpPr>
        <p:spPr>
          <a:xfrm>
            <a:off x="762000" y="508000"/>
            <a:ext cx="10671048" cy="822960"/>
          </a:xfrm>
          <a:prstGeom prst="rect">
            <a:avLst/>
          </a:prstGeom>
        </p:spPr>
        <p:txBody>
          <a:bodyPr vert="horz" lIns="0" tIns="0" rIns="0" bIns="0" rtlCol="0" anchor="b">
            <a:noAutofit/>
          </a:bodyPr>
          <a:lstStyle/>
          <a:p>
            <a:r>
              <a:rPr lang="en-US"/>
              <a:t>Headline</a:t>
            </a:r>
          </a:p>
        </p:txBody>
      </p:sp>
      <p:sp>
        <p:nvSpPr>
          <p:cNvPr id="17" name="Slide Number">
            <a:extLst>
              <a:ext uri="{FF2B5EF4-FFF2-40B4-BE49-F238E27FC236}">
                <a16:creationId xmlns:a16="http://schemas.microsoft.com/office/drawing/2014/main" id="{08A3F6CD-49F4-D74B-8C7F-D6CA71EFB13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chemeClr val="tx2">
                    <a:lumMod val="50000"/>
                    <a:lumOff val="50000"/>
                  </a:schemeClr>
                </a:solidFill>
              </a:defRPr>
            </a:lvl1pPr>
          </a:lstStyle>
          <a:p>
            <a:fld id="{345D60D9-5372-5F40-9443-0F9AE5BDC3C8}" type="slidenum">
              <a:rPr lang="en-US" smtClean="0"/>
              <a:t>‹#›</a:t>
            </a:fld>
            <a:endParaRPr lang="en-US"/>
          </a:p>
        </p:txBody>
      </p:sp>
      <p:sp>
        <p:nvSpPr>
          <p:cNvPr id="18" name="Footer">
            <a:extLst>
              <a:ext uri="{FF2B5EF4-FFF2-40B4-BE49-F238E27FC236}">
                <a16:creationId xmlns:a16="http://schemas.microsoft.com/office/drawing/2014/main" id="{8E003242-6B91-1949-A5CA-15BA57A045C9}"/>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lang="en-US" sz="1000" b="0" i="0" smtClean="0">
                <a:solidFill>
                  <a:schemeClr val="tx2">
                    <a:lumMod val="50000"/>
                    <a:lumOff val="50000"/>
                  </a:schemeClr>
                </a:solidFill>
                <a:effectLst/>
              </a:defRPr>
            </a:lvl1pPr>
          </a:lstStyle>
          <a:p>
            <a:r>
              <a:rPr lang="en-US"/>
              <a:t>Copyright © 2019, Oracle and/or its affiliates. All rights reserved.</a:t>
            </a:r>
          </a:p>
        </p:txBody>
      </p:sp>
      <p:sp>
        <p:nvSpPr>
          <p:cNvPr id="5" name="Text Placeholder 4">
            <a:extLst>
              <a:ext uri="{FF2B5EF4-FFF2-40B4-BE49-F238E27FC236}">
                <a16:creationId xmlns:a16="http://schemas.microsoft.com/office/drawing/2014/main" id="{2F704250-C0B4-A84F-9EB2-31C880A9C2D6}"/>
              </a:ext>
            </a:extLst>
          </p:cNvPr>
          <p:cNvSpPr>
            <a:spLocks noGrp="1"/>
          </p:cNvSpPr>
          <p:nvPr>
            <p:ph type="body" idx="1"/>
          </p:nvPr>
        </p:nvSpPr>
        <p:spPr>
          <a:xfrm>
            <a:off x="758952" y="1837944"/>
            <a:ext cx="10671048" cy="4261104"/>
          </a:xfrm>
          <a:prstGeom prst="rect">
            <a:avLst/>
          </a:prstGeom>
        </p:spPr>
        <p:txBody>
          <a:bodyPr vert="horz" lIns="0" tIns="0" rIns="0" bIns="0" rtlCol="0">
            <a:noAutofit/>
          </a:bodyPr>
          <a:lstStyle/>
          <a:p>
            <a:pPr lvl="0"/>
            <a:r>
              <a:rPr lang="en-US"/>
              <a:t>Click to edit Master text styles</a:t>
            </a:r>
          </a:p>
          <a:p>
            <a:pPr lvl="1"/>
            <a:r>
              <a:rPr lang="en-US"/>
              <a:t>First indent</a:t>
            </a:r>
          </a:p>
          <a:p>
            <a:pPr lvl="2"/>
            <a:r>
              <a:rPr lang="en-US"/>
              <a:t>Second indent</a:t>
            </a:r>
          </a:p>
          <a:p>
            <a:pPr lvl="3"/>
            <a:r>
              <a:rPr lang="en-US"/>
              <a:t>Third indent</a:t>
            </a:r>
          </a:p>
          <a:p>
            <a:pPr lvl="4"/>
            <a:r>
              <a:rPr lang="en-US"/>
              <a:t>Fourth indent</a:t>
            </a:r>
          </a:p>
          <a:p>
            <a:pPr lvl="5"/>
            <a:r>
              <a:rPr lang="en-US"/>
              <a:t>Fifth indent</a:t>
            </a:r>
          </a:p>
          <a:p>
            <a:pPr lvl="6"/>
            <a:r>
              <a:rPr lang="en-US"/>
              <a:t>Sixth indent</a:t>
            </a:r>
          </a:p>
        </p:txBody>
      </p:sp>
      <p:pic>
        <p:nvPicPr>
          <p:cNvPr id="9" name="OTag">
            <a:extLst>
              <a:ext uri="{FF2B5EF4-FFF2-40B4-BE49-F238E27FC236}">
                <a16:creationId xmlns:a16="http://schemas.microsoft.com/office/drawing/2014/main" id="{C09410CB-E946-664D-96B2-22B6FE8FA5C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3632300099"/>
      </p:ext>
    </p:extLst>
  </p:cSld>
  <p:clrMap bg1="lt1" tx1="dk1" bg2="lt2" tx2="dk2" accent1="accent1" accent2="accent2" accent3="accent3" accent4="accent4" accent5="accent5" accent6="accent6" hlink="hlink" folHlink="folHlink"/>
  <p:sldLayoutIdLst>
    <p:sldLayoutId id="2147483756" r:id="rId1"/>
    <p:sldLayoutId id="2147483754" r:id="rId2"/>
    <p:sldLayoutId id="2147483830" r:id="rId3"/>
    <p:sldLayoutId id="2147483811" r:id="rId4"/>
    <p:sldLayoutId id="2147483832" r:id="rId5"/>
    <p:sldLayoutId id="2147483840" r:id="rId6"/>
    <p:sldLayoutId id="2147483841" r:id="rId7"/>
    <p:sldLayoutId id="2147483844" r:id="rId8"/>
    <p:sldLayoutId id="2147483869" r:id="rId9"/>
  </p:sldLayoutIdLst>
  <p:transition/>
  <p:timing/>
  <p:hf hdr="0" dt="0"/>
  <p:txStyles>
    <p:titleStyle>
      <a:lvl1pPr algn="l" defTabSz="914400" rtl="0" eaLnBrk="1" latinLnBrk="0" hangingPunct="1">
        <a:lnSpc>
          <a:spcPct val="95000"/>
        </a:lnSpc>
        <a:spcBef>
          <a:spcPct val="0"/>
        </a:spcBef>
        <a:buNone/>
        <a:defRPr sz="2800" b="1" i="0" kern="1200">
          <a:solidFill>
            <a:schemeClr val="tx1"/>
          </a:solidFill>
          <a:latin typeface="Oracle Sans" panose="020b0503020204020204" pitchFamily="34" charset="0"/>
          <a:ea typeface="+mj-ea"/>
          <a:cs typeface="Oracle Sans" panose="020b0503020204020204" pitchFamily="34" charset="0"/>
        </a:defRPr>
      </a:lvl1pPr>
    </p:titleStyle>
    <p:bodyStyle>
      <a:lvl1pPr marL="0" marR="0" indent="0" algn="l" defTabSz="914400" rtl="0" eaLnBrk="1" fontAlgn="auto" latinLnBrk="0" hangingPunct="1">
        <a:lnSpc>
          <a:spcPct val="95000"/>
        </a:lnSpc>
        <a:spcBef>
          <a:spcPts val="600"/>
        </a:spcBef>
        <a:spcAft>
          <a:spcPct val="0"/>
        </a:spcAft>
        <a:buClrTx/>
        <a:buSzTx/>
        <a:buFont typeface="System Font Regular"/>
        <a:buNone/>
        <a:defRPr sz="1800" b="0" i="0" kern="1200">
          <a:solidFill>
            <a:schemeClr val="tx1"/>
          </a:solidFill>
          <a:latin typeface="Oracle Sans" panose="020b0503020204020204" pitchFamily="34" charset="0"/>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ct val="0"/>
        </a:spcAft>
        <a:buClrTx/>
        <a:buSzTx/>
        <a:buFont typeface="Arial" panose="020b0604020202020204" pitchFamily="34" charset="0"/>
        <a:buChar char="•"/>
        <a:defRPr sz="1800" b="0" i="0" kern="1200">
          <a:solidFill>
            <a:schemeClr val="tx1"/>
          </a:solidFill>
          <a:latin typeface="Oracle Sans" panose="020b0503020204020204" pitchFamily="34" charset="0"/>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ct val="0"/>
        </a:spcAft>
        <a:buClrTx/>
        <a:buSzPct val="120000"/>
        <a:buFont typeface="System Font Regular"/>
        <a:buChar char="-"/>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ct val="0"/>
        </a:spcAft>
        <a:buClrTx/>
        <a:buSzTx/>
        <a:buFont typeface="System Font Regular"/>
        <a:buChar char="◦"/>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ct val="0"/>
        </a:spcAft>
        <a:buClrTx/>
        <a:buSzTx/>
        <a:buFont typeface="System Font Regular"/>
        <a:buChar char="•"/>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ct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ct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6" userDrawn="1">
          <p15:clr>
            <a:srgbClr val="F26B43"/>
          </p15:clr>
        </p15:guide>
        <p15:guide id="2" orient="horz" pos="403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Title Placeholder 1">
            <a:extLst>
              <a:ext uri="{FF2B5EF4-FFF2-40B4-BE49-F238E27FC236}">
                <a16:creationId xmlns:a16="http://schemas.microsoft.com/office/drawing/2014/main" id="{8A70F255-3C2A-4AC7-8935-184146E3B6D6}"/>
              </a:ext>
            </a:extLst>
          </p:cNvPr>
          <p:cNvSpPr>
            <a:spLocks noGrp="1"/>
          </p:cNvSpPr>
          <p:nvPr>
            <p:ph type="title"/>
          </p:nvPr>
        </p:nvSpPr>
        <p:spPr>
          <a:xfrm>
            <a:off x="762000" y="508000"/>
            <a:ext cx="10671048" cy="822960"/>
          </a:xfrm>
          <a:prstGeom prst="rect">
            <a:avLst/>
          </a:prstGeom>
        </p:spPr>
        <p:txBody>
          <a:bodyPr vert="horz" lIns="0" tIns="0" rIns="0" bIns="0" rtlCol="0" anchor="b">
            <a:noAutofit/>
          </a:bodyPr>
          <a:lstStyle/>
          <a:p>
            <a:r>
              <a:rPr lang="en-US"/>
              <a:t>Headline</a:t>
            </a:r>
          </a:p>
        </p:txBody>
      </p:sp>
      <p:sp>
        <p:nvSpPr>
          <p:cNvPr id="5" name="Text Placeholder 4">
            <a:extLst>
              <a:ext uri="{FF2B5EF4-FFF2-40B4-BE49-F238E27FC236}">
                <a16:creationId xmlns:a16="http://schemas.microsoft.com/office/drawing/2014/main" id="{2F704250-C0B4-A84F-9EB2-31C880A9C2D6}"/>
              </a:ext>
            </a:extLst>
          </p:cNvPr>
          <p:cNvSpPr>
            <a:spLocks noGrp="1"/>
          </p:cNvSpPr>
          <p:nvPr>
            <p:ph type="body" idx="1"/>
          </p:nvPr>
        </p:nvSpPr>
        <p:spPr>
          <a:xfrm>
            <a:off x="758952" y="1837944"/>
            <a:ext cx="10671048" cy="4261104"/>
          </a:xfrm>
          <a:prstGeom prst="rect">
            <a:avLst/>
          </a:prstGeom>
        </p:spPr>
        <p:txBody>
          <a:bodyPr vert="horz" lIns="0" tIns="0" rIns="0" bIns="0" rtlCol="0">
            <a:noAutofit/>
          </a:bodyPr>
          <a:lstStyle/>
          <a:p>
            <a:pPr lvl="0"/>
            <a:r>
              <a:rPr lang="en-US"/>
              <a:t>Click to edit Master text styles</a:t>
            </a:r>
          </a:p>
          <a:p>
            <a:pPr lvl="1"/>
            <a:r>
              <a:rPr lang="en-US"/>
              <a:t>First indent</a:t>
            </a:r>
          </a:p>
          <a:p>
            <a:pPr lvl="2"/>
            <a:r>
              <a:rPr lang="en-US"/>
              <a:t>Second indent</a:t>
            </a:r>
          </a:p>
          <a:p>
            <a:pPr lvl="3"/>
            <a:r>
              <a:rPr lang="en-US"/>
              <a:t>Third indent</a:t>
            </a:r>
          </a:p>
          <a:p>
            <a:pPr lvl="4"/>
            <a:r>
              <a:rPr lang="en-US"/>
              <a:t>Fourth indent</a:t>
            </a:r>
          </a:p>
          <a:p>
            <a:pPr lvl="5"/>
            <a:r>
              <a:rPr lang="en-US"/>
              <a:t>Fifth indent</a:t>
            </a:r>
          </a:p>
          <a:p>
            <a:pPr lvl="6"/>
            <a:r>
              <a:rPr lang="en-US"/>
              <a:t>Sixth indent</a:t>
            </a:r>
          </a:p>
        </p:txBody>
      </p:sp>
      <p:sp>
        <p:nvSpPr>
          <p:cNvPr id="8" name="Slide Number">
            <a:extLst>
              <a:ext uri="{FF2B5EF4-FFF2-40B4-BE49-F238E27FC236}">
                <a16:creationId xmlns:a16="http://schemas.microsoft.com/office/drawing/2014/main" id="{C174EA89-E19D-6245-A011-4F7EB78FF170}"/>
              </a:ext>
            </a:extLst>
          </p:cNvPr>
          <p:cNvSpPr txBox="1"/>
          <p:nvPr userDrawn="1"/>
        </p:nvSpPr>
        <p:spPr>
          <a:xfrm>
            <a:off x="762000" y="6057900"/>
            <a:ext cx="234696" cy="365760"/>
          </a:xfrm>
          <a:prstGeom prst="rect">
            <a:avLst/>
          </a:prstGeom>
        </p:spPr>
        <p:txBody>
          <a:bodyPr vert="horz" lIns="0" tIns="0" rIns="0" bIns="0" rtlCol="0" anchor="ctr"/>
          <a:lstStyle>
            <a:defPPr>
              <a:defRPr lang="en-US"/>
            </a:defPPr>
            <a:lvl1pPr marL="0" algn="l" defTabSz="914400" rtl="0" eaLnBrk="1" latinLnBrk="0" hangingPunct="1">
              <a:defRPr sz="1000" kern="1200">
                <a:solidFill>
                  <a:srgbClr val="8B858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Slide Number">
            <a:extLst>
              <a:ext uri="{FF2B5EF4-FFF2-40B4-BE49-F238E27FC236}">
                <a16:creationId xmlns:a16="http://schemas.microsoft.com/office/drawing/2014/main" id="{C82D12DC-2AA5-FE41-906E-97AD855C52A0}"/>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11" name="Footer">
            <a:extLst>
              <a:ext uri="{FF2B5EF4-FFF2-40B4-BE49-F238E27FC236}">
                <a16:creationId xmlns:a16="http://schemas.microsoft.com/office/drawing/2014/main" id="{FBAC6942-A363-C147-B08E-369CF489E57B}"/>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lang="en-US" sz="1000" b="0" i="0" smtClean="0">
                <a:solidFill>
                  <a:schemeClr val="tx2">
                    <a:lumMod val="50000"/>
                    <a:lumOff val="50000"/>
                  </a:schemeClr>
                </a:solidFill>
                <a:effectLst/>
              </a:defRPr>
            </a:lvl1pPr>
          </a:lstStyle>
          <a:p>
            <a:r>
              <a:rPr lang="en-US"/>
              <a:t>Copyright © 2019, Oracle and/or its affiliates. All rights reserved.</a:t>
            </a:r>
          </a:p>
        </p:txBody>
      </p:sp>
      <p:pic>
        <p:nvPicPr>
          <p:cNvPr id="12" name="OTag">
            <a:extLst>
              <a:ext uri="{FF2B5EF4-FFF2-40B4-BE49-F238E27FC236}">
                <a16:creationId xmlns:a16="http://schemas.microsoft.com/office/drawing/2014/main" id="{46036EE5-4110-2D47-8112-A11709E1895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1541035552"/>
      </p:ext>
    </p:extLst>
  </p:cSld>
  <p:clrMap bg1="lt1" tx1="dk1" bg2="lt2" tx2="dk2" accent1="accent1" accent2="accent2" accent3="accent3" accent4="accent4" accent5="accent5" accent6="accent6" hlink="hlink" folHlink="folHlink"/>
  <p:sldLayoutIdLst>
    <p:sldLayoutId id="2147483868" r:id="rId1"/>
    <p:sldLayoutId id="2147483945" r:id="rId2"/>
  </p:sldLayoutIdLst>
  <p:transition/>
  <p:timing/>
  <p:hf hdr="0" dt="0"/>
  <p:txStyles>
    <p:titleStyle>
      <a:lvl1pPr algn="l" defTabSz="914400" rtl="0" eaLnBrk="1" latinLnBrk="0" hangingPunct="1">
        <a:lnSpc>
          <a:spcPct val="95000"/>
        </a:lnSpc>
        <a:spcBef>
          <a:spcPct val="0"/>
        </a:spcBef>
        <a:buNone/>
        <a:defRPr sz="2800" b="1" i="0" kern="1200">
          <a:solidFill>
            <a:schemeClr val="tx1"/>
          </a:solidFill>
          <a:latin typeface="Oracle Sans" panose="020b0503020204020204" pitchFamily="34" charset="0"/>
          <a:ea typeface="+mj-ea"/>
          <a:cs typeface="Oracle Sans" panose="020b0503020204020204" pitchFamily="34" charset="0"/>
        </a:defRPr>
      </a:lvl1pPr>
    </p:titleStyle>
    <p:bodyStyle>
      <a:lvl1pPr marL="0" marR="0" indent="0" algn="l" defTabSz="914400" rtl="0" eaLnBrk="1" fontAlgn="auto" latinLnBrk="0" hangingPunct="1">
        <a:lnSpc>
          <a:spcPct val="95000"/>
        </a:lnSpc>
        <a:spcBef>
          <a:spcPts val="600"/>
        </a:spcBef>
        <a:spcAft>
          <a:spcPct val="0"/>
        </a:spcAft>
        <a:buClrTx/>
        <a:buSzTx/>
        <a:buFont typeface="System Font Regular"/>
        <a:buNone/>
        <a:defRPr sz="1800" b="0" i="0" kern="1200">
          <a:solidFill>
            <a:schemeClr val="tx1"/>
          </a:solidFill>
          <a:latin typeface="Oracle Sans" panose="020b0503020204020204" pitchFamily="34" charset="0"/>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ct val="0"/>
        </a:spcAft>
        <a:buClrTx/>
        <a:buSzTx/>
        <a:buFont typeface="Arial" panose="020b0604020202020204" pitchFamily="34" charset="0"/>
        <a:buChar char="•"/>
        <a:defRPr sz="1800" b="0" i="0" kern="1200">
          <a:solidFill>
            <a:schemeClr val="tx1"/>
          </a:solidFill>
          <a:latin typeface="Oracle Sans" panose="020b0503020204020204" pitchFamily="34" charset="0"/>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ct val="0"/>
        </a:spcAft>
        <a:buClrTx/>
        <a:buSzPct val="120000"/>
        <a:buFont typeface="System Font Regular"/>
        <a:buChar char="-"/>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ct val="0"/>
        </a:spcAft>
        <a:buClrTx/>
        <a:buSzTx/>
        <a:buFont typeface="System Font Regular"/>
        <a:buChar char="◦"/>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ct val="0"/>
        </a:spcAft>
        <a:buClrTx/>
        <a:buSzTx/>
        <a:buFont typeface="System Font Regular"/>
        <a:buChar char="•"/>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ct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ct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6">
          <p15:clr>
            <a:srgbClr val="F26B43"/>
          </p15:clr>
        </p15:guide>
        <p15:guide id="2" orient="horz" pos="403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Title Placeholder 1">
            <a:extLst>
              <a:ext uri="{FF2B5EF4-FFF2-40B4-BE49-F238E27FC236}">
                <a16:creationId xmlns:a16="http://schemas.microsoft.com/office/drawing/2014/main" id="{8A70F255-3C2A-4AC7-8935-184146E3B6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Headline</a:t>
            </a:r>
          </a:p>
        </p:txBody>
      </p:sp>
      <p:sp>
        <p:nvSpPr>
          <p:cNvPr id="3" name="Text Placeholder 2">
            <a:extLst>
              <a:ext uri="{FF2B5EF4-FFF2-40B4-BE49-F238E27FC236}">
                <a16:creationId xmlns:a16="http://schemas.microsoft.com/office/drawing/2014/main" id="{4E57E2B0-E630-40F9-B86F-A996E5DBB3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Picture 6">
            <a:extLst>
              <a:ext uri="{FF2B5EF4-FFF2-40B4-BE49-F238E27FC236}">
                <a16:creationId xmlns:a16="http://schemas.microsoft.com/office/drawing/2014/main" id="{757CDA79-A57A-4F60-A7DE-BB68F1B7F54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8" name="Picture 7">
            <a:extLst>
              <a:ext uri="{FF2B5EF4-FFF2-40B4-BE49-F238E27FC236}">
                <a16:creationId xmlns:a16="http://schemas.microsoft.com/office/drawing/2014/main" id="{79F2125B-6AD9-4733-942D-69A78561AF4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13" name="Picture 12">
            <a:extLst>
              <a:ext uri="{FF2B5EF4-FFF2-40B4-BE49-F238E27FC236}">
                <a16:creationId xmlns:a16="http://schemas.microsoft.com/office/drawing/2014/main" id="{BC633818-5C41-42C4-A03A-37B8E8AAFAF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254000"/>
          </a:xfrm>
          <a:prstGeom prst="rect">
            <a:avLst/>
          </a:prstGeom>
        </p:spPr>
      </p:pic>
      <p:sp>
        <p:nvSpPr>
          <p:cNvPr id="17" name="Slide Number Placeholder 3">
            <a:extLst>
              <a:ext uri="{FF2B5EF4-FFF2-40B4-BE49-F238E27FC236}">
                <a16:creationId xmlns:a16="http://schemas.microsoft.com/office/drawing/2014/main" id="{08A3F6CD-49F4-D74B-8C7F-D6CA71EFB13B}"/>
              </a:ext>
            </a:extLst>
          </p:cNvPr>
          <p:cNvSpPr>
            <a:spLocks noGrp="1"/>
          </p:cNvSpPr>
          <p:nvPr>
            <p:ph type="sldNum" sz="quarter" idx="4"/>
          </p:nvPr>
        </p:nvSpPr>
        <p:spPr>
          <a:xfrm>
            <a:off x="672672" y="6406514"/>
            <a:ext cx="384048" cy="365125"/>
          </a:xfrm>
          <a:prstGeom prst="rect">
            <a:avLst/>
          </a:prstGeom>
        </p:spPr>
        <p:txBody>
          <a:bodyPr vert="horz" lIns="91440" tIns="45720" rIns="91440" bIns="45720" rtlCol="0" anchor="ctr"/>
          <a:lstStyle>
            <a:lvl1pPr algn="l">
              <a:defRPr sz="1000">
                <a:solidFill>
                  <a:srgbClr val="8B8580"/>
                </a:solidFill>
              </a:defRPr>
            </a:lvl1pPr>
          </a:lstStyle>
          <a:p>
            <a:fld id="{345D60D9-5372-5F40-9443-0F9AE5BDC3C8}" type="slidenum">
              <a:rPr lang="en-US" smtClean="0"/>
              <a:t>‹#›</a:t>
            </a:fld>
            <a:endParaRPr lang="en-US"/>
          </a:p>
        </p:txBody>
      </p:sp>
      <p:sp>
        <p:nvSpPr>
          <p:cNvPr id="18" name="Footer Placeholder 4">
            <a:extLst>
              <a:ext uri="{FF2B5EF4-FFF2-40B4-BE49-F238E27FC236}">
                <a16:creationId xmlns:a16="http://schemas.microsoft.com/office/drawing/2014/main" id="{8E003242-6B91-1949-A5CA-15BA57A045C9}"/>
              </a:ext>
            </a:extLst>
          </p:cNvPr>
          <p:cNvSpPr>
            <a:spLocks noGrp="1"/>
          </p:cNvSpPr>
          <p:nvPr>
            <p:ph type="ftr" sz="quarter" idx="3"/>
          </p:nvPr>
        </p:nvSpPr>
        <p:spPr>
          <a:xfrm>
            <a:off x="1056720" y="6406515"/>
            <a:ext cx="4114800" cy="365125"/>
          </a:xfrm>
          <a:prstGeom prst="rect">
            <a:avLst/>
          </a:prstGeom>
        </p:spPr>
        <p:txBody>
          <a:bodyPr vert="horz" lIns="91440" tIns="45720" rIns="91440" bIns="45720" rtlCol="0" anchor="ctr"/>
          <a:lstStyle>
            <a:lvl1pPr algn="ctr">
              <a:defRPr sz="1000">
                <a:solidFill>
                  <a:srgbClr val="8B8580"/>
                </a:solidFill>
              </a:defRPr>
            </a:lvl1pPr>
          </a:lstStyle>
          <a:p>
            <a:r>
              <a:rPr lang="en-US"/>
              <a:t>Copyright © 2019, Oracle and/or its affiliates. All rights reserved.</a:t>
            </a:r>
          </a:p>
        </p:txBody>
      </p:sp>
      <p:pic>
        <p:nvPicPr>
          <p:cNvPr id="15" name="Picture 14">
            <a:extLst>
              <a:ext uri="{FF2B5EF4-FFF2-40B4-BE49-F238E27FC236}">
                <a16:creationId xmlns:a16="http://schemas.microsoft.com/office/drawing/2014/main" id="{23AA7B22-CF7B-F54C-A610-7C7B27A354B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11" name="Picture 10">
            <a:extLst>
              <a:ext uri="{FF2B5EF4-FFF2-40B4-BE49-F238E27FC236}">
                <a16:creationId xmlns:a16="http://schemas.microsoft.com/office/drawing/2014/main" id="{E4912C25-11E0-444A-8377-132A2854BE7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254000"/>
          </a:xfrm>
          <a:prstGeom prst="rect">
            <a:avLst/>
          </a:prstGeom>
        </p:spPr>
      </p:pic>
      <p:pic>
        <p:nvPicPr>
          <p:cNvPr id="14" name="Picture 13">
            <a:extLst>
              <a:ext uri="{FF2B5EF4-FFF2-40B4-BE49-F238E27FC236}">
                <a16:creationId xmlns:a16="http://schemas.microsoft.com/office/drawing/2014/main" id="{E632C339-4778-3B44-8B21-386F46869F8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93379" y="6356350"/>
            <a:ext cx="502920" cy="502920"/>
          </a:xfrm>
          <a:prstGeom prst="rect">
            <a:avLst/>
          </a:prstGeom>
        </p:spPr>
      </p:pic>
    </p:spTree>
    <p:extLst>
      <p:ext uri="{BB962C8B-B14F-4D97-AF65-F5344CB8AC3E}">
        <p14:creationId xmlns:p14="http://schemas.microsoft.com/office/powerpoint/2010/main" val="3313164192"/>
      </p:ext>
    </p:extLst>
  </p:cSld>
  <p:clrMap bg1="lt1" tx1="dk1" bg2="lt2" tx2="dk2" accent1="accent1" accent2="accent2" accent3="accent3" accent4="accent4" accent5="accent5" accent6="accent6" hlink="hlink" folHlink="folHlink"/>
  <p:sldLayoutIdLst>
    <p:sldLayoutId id="2147483880" r:id="rId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39725" indent="-339725" algn="l" defTabSz="914400" rtl="0" eaLnBrk="1" latinLnBrk="0" hangingPunct="1">
        <a:lnSpc>
          <a:spcPct val="90000"/>
        </a:lnSpc>
        <a:spcBef>
          <a:spcPts val="1000"/>
        </a:spcBef>
        <a:buFont typeface="Arial" panose="020b0604020202020204" pitchFamily="34" charset="0"/>
        <a:buChar char="•"/>
        <a:defRPr sz="2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racle Sans Light" panose="020b0403020204020204" pitchFamily="34" charset="0"/>
          <a:ea typeface="+mn-ea"/>
          <a:cs typeface="Oracle Sans Light" panose="020b04030202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Oracle Sans Light" panose="020b0403020204020204" pitchFamily="34" charset="0"/>
          <a:ea typeface="+mn-ea"/>
          <a:cs typeface="Oracle Sans Light" panose="020b04030202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426">
          <p15:clr>
            <a:srgbClr val="F26B43"/>
          </p15:clr>
        </p15:guide>
        <p15:guide id="4" orient="horz" pos="403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Title Placeholder 1">
            <a:extLst>
              <a:ext uri="{FF2B5EF4-FFF2-40B4-BE49-F238E27FC236}">
                <a16:creationId xmlns:a16="http://schemas.microsoft.com/office/drawing/2014/main" id="{8A70F255-3C2A-4AC7-8935-184146E3B6D6}"/>
              </a:ext>
            </a:extLst>
          </p:cNvPr>
          <p:cNvSpPr>
            <a:spLocks noGrp="1"/>
          </p:cNvSpPr>
          <p:nvPr>
            <p:ph type="title"/>
          </p:nvPr>
        </p:nvSpPr>
        <p:spPr>
          <a:xfrm>
            <a:off x="762000" y="508000"/>
            <a:ext cx="10671048" cy="822960"/>
          </a:xfrm>
          <a:prstGeom prst="rect">
            <a:avLst/>
          </a:prstGeom>
        </p:spPr>
        <p:txBody>
          <a:bodyPr vert="horz" lIns="0" tIns="0" rIns="0" bIns="0" rtlCol="0" anchor="ctr">
            <a:noAutofit/>
          </a:bodyPr>
          <a:lstStyle/>
          <a:p>
            <a:r>
              <a:rPr lang="en-US"/>
              <a:t>Headline</a:t>
            </a:r>
          </a:p>
        </p:txBody>
      </p:sp>
      <p:sp>
        <p:nvSpPr>
          <p:cNvPr id="17" name="Slide Number">
            <a:extLst>
              <a:ext uri="{FF2B5EF4-FFF2-40B4-BE49-F238E27FC236}">
                <a16:creationId xmlns:a16="http://schemas.microsoft.com/office/drawing/2014/main" id="{08A3F6CD-49F4-D74B-8C7F-D6CA71EFB13B}"/>
              </a:ext>
            </a:extLst>
          </p:cNvPr>
          <p:cNvSpPr>
            <a:spLocks noGrp="1"/>
          </p:cNvSpPr>
          <p:nvPr>
            <p:ph type="sldNum" sz="quarter" idx="4"/>
          </p:nvPr>
        </p:nvSpPr>
        <p:spPr>
          <a:xfrm>
            <a:off x="762000" y="6423660"/>
            <a:ext cx="365760" cy="365760"/>
          </a:xfrm>
          <a:prstGeom prst="rect">
            <a:avLst/>
          </a:prstGeom>
        </p:spPr>
        <p:txBody>
          <a:bodyPr vert="horz" lIns="0" tIns="0" rIns="0" bIns="0" rtlCol="0" anchor="ctr"/>
          <a:lstStyle>
            <a:lvl1pPr algn="l">
              <a:defRPr sz="1000">
                <a:solidFill>
                  <a:srgbClr val="8B8580"/>
                </a:solidFill>
              </a:defRPr>
            </a:lvl1pPr>
          </a:lstStyle>
          <a:p>
            <a:fld id="{345D60D9-5372-5F40-9443-0F9AE5BDC3C8}" type="slidenum">
              <a:rPr lang="en-US" smtClean="0"/>
              <a:t>‹#›</a:t>
            </a:fld>
            <a:endParaRPr lang="en-US"/>
          </a:p>
        </p:txBody>
      </p:sp>
      <p:sp>
        <p:nvSpPr>
          <p:cNvPr id="18" name="Footer">
            <a:extLst>
              <a:ext uri="{FF2B5EF4-FFF2-40B4-BE49-F238E27FC236}">
                <a16:creationId xmlns:a16="http://schemas.microsoft.com/office/drawing/2014/main" id="{8E003242-6B91-1949-A5CA-15BA57A045C9}"/>
              </a:ext>
            </a:extLst>
          </p:cNvPr>
          <p:cNvSpPr>
            <a:spLocks noGrp="1"/>
          </p:cNvSpPr>
          <p:nvPr>
            <p:ph type="ftr" sz="quarter" idx="3"/>
          </p:nvPr>
        </p:nvSpPr>
        <p:spPr>
          <a:xfrm>
            <a:off x="1127760" y="6423978"/>
            <a:ext cx="4021122" cy="365125"/>
          </a:xfrm>
          <a:prstGeom prst="rect">
            <a:avLst/>
          </a:prstGeom>
        </p:spPr>
        <p:txBody>
          <a:bodyPr vert="horz" lIns="0" tIns="0" rIns="0" bIns="0" rtlCol="0" anchor="ctr"/>
          <a:lstStyle>
            <a:lvl1pPr algn="l">
              <a:defRPr sz="1000">
                <a:solidFill>
                  <a:srgbClr val="8B8580"/>
                </a:solidFill>
              </a:defRPr>
            </a:lvl1pPr>
          </a:lstStyle>
          <a:p>
            <a:r>
              <a:rPr lang="en-US"/>
              <a:t>Confidential – © 2019 Oracle Internal/Restricted/Highly Restricted</a:t>
            </a:r>
          </a:p>
        </p:txBody>
      </p:sp>
      <p:sp>
        <p:nvSpPr>
          <p:cNvPr id="5" name="Text Placeholder 4">
            <a:extLst>
              <a:ext uri="{FF2B5EF4-FFF2-40B4-BE49-F238E27FC236}">
                <a16:creationId xmlns:a16="http://schemas.microsoft.com/office/drawing/2014/main" id="{2F704250-C0B4-A84F-9EB2-31C880A9C2D6}"/>
              </a:ext>
            </a:extLst>
          </p:cNvPr>
          <p:cNvSpPr>
            <a:spLocks noGrp="1"/>
          </p:cNvSpPr>
          <p:nvPr>
            <p:ph type="body" idx="1"/>
          </p:nvPr>
        </p:nvSpPr>
        <p:spPr>
          <a:xfrm>
            <a:off x="758952" y="1837944"/>
            <a:ext cx="10671048" cy="4261104"/>
          </a:xfrm>
          <a:prstGeom prst="rect">
            <a:avLst/>
          </a:prstGeom>
        </p:spPr>
        <p:txBody>
          <a:bodyPr vert="horz" lIns="0" tIns="0" rIns="0" bIns="0" rtlCol="0">
            <a:noAutofit/>
          </a:bodyPr>
          <a:lstStyle/>
          <a:p>
            <a:pPr lvl="0"/>
            <a:r>
              <a:rPr lang="en-US"/>
              <a:t>Click to edit Master text styles</a:t>
            </a:r>
          </a:p>
          <a:p>
            <a:pPr lvl="1"/>
            <a:r>
              <a:rPr lang="en-US"/>
              <a:t>First indent</a:t>
            </a:r>
          </a:p>
          <a:p>
            <a:pPr lvl="2"/>
            <a:r>
              <a:rPr lang="en-US"/>
              <a:t>Second indent</a:t>
            </a:r>
          </a:p>
          <a:p>
            <a:pPr lvl="3"/>
            <a:r>
              <a:rPr lang="en-US"/>
              <a:t>Third indent</a:t>
            </a:r>
          </a:p>
          <a:p>
            <a:pPr lvl="4"/>
            <a:r>
              <a:rPr lang="en-US"/>
              <a:t>Fourth indent</a:t>
            </a:r>
          </a:p>
          <a:p>
            <a:pPr lvl="5"/>
            <a:r>
              <a:rPr lang="en-US"/>
              <a:t>Fifth indent</a:t>
            </a:r>
          </a:p>
          <a:p>
            <a:pPr lvl="6"/>
            <a:r>
              <a:rPr lang="en-US"/>
              <a:t>Sixth indent</a:t>
            </a:r>
          </a:p>
        </p:txBody>
      </p:sp>
      <p:sp>
        <p:nvSpPr>
          <p:cNvPr id="8" name="Slide Number">
            <a:extLst>
              <a:ext uri="{FF2B5EF4-FFF2-40B4-BE49-F238E27FC236}">
                <a16:creationId xmlns:a16="http://schemas.microsoft.com/office/drawing/2014/main" id="{C174EA89-E19D-6245-A011-4F7EB78FF170}"/>
              </a:ext>
            </a:extLst>
          </p:cNvPr>
          <p:cNvSpPr txBox="1"/>
          <p:nvPr userDrawn="1"/>
        </p:nvSpPr>
        <p:spPr>
          <a:xfrm>
            <a:off x="762000" y="6057900"/>
            <a:ext cx="234696" cy="365760"/>
          </a:xfrm>
          <a:prstGeom prst="rect">
            <a:avLst/>
          </a:prstGeom>
        </p:spPr>
        <p:txBody>
          <a:bodyPr vert="horz" lIns="0" tIns="0" rIns="0" bIns="0" rtlCol="0" anchor="ctr"/>
          <a:lstStyle>
            <a:defPPr>
              <a:defRPr lang="en-US"/>
            </a:defPPr>
            <a:lvl1pPr marL="0" algn="l" defTabSz="914400" rtl="0" eaLnBrk="1" latinLnBrk="0" hangingPunct="1">
              <a:defRPr sz="1000" kern="1200">
                <a:solidFill>
                  <a:srgbClr val="8B858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pic>
        <p:nvPicPr>
          <p:cNvPr id="9" name="OTag">
            <a:extLst>
              <a:ext uri="{FF2B5EF4-FFF2-40B4-BE49-F238E27FC236}">
                <a16:creationId xmlns:a16="http://schemas.microsoft.com/office/drawing/2014/main" id="{31B17AFD-D26F-6F49-9FDF-535EB457ABD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Tree>
    <p:extLst>
      <p:ext uri="{BB962C8B-B14F-4D97-AF65-F5344CB8AC3E}">
        <p14:creationId xmlns:p14="http://schemas.microsoft.com/office/powerpoint/2010/main" val="2262890141"/>
      </p:ext>
    </p:extLst>
  </p:cSld>
  <p:clrMap bg1="lt1" tx1="dk1" bg2="lt2" tx2="dk2" accent1="accent1" accent2="accent2" accent3="accent3" accent4="accent4" accent5="accent5" accent6="accent6" hlink="hlink" folHlink="folHlink"/>
  <p:sldLayoutIdLst>
    <p:sldLayoutId id="2147483944" r:id="rId1"/>
  </p:sldLayoutIdLst>
  <p:transition/>
  <p:timing/>
  <p:hf hdr="0" dt="0"/>
  <p:txStyles>
    <p:titleStyle>
      <a:lvl1pPr algn="l" defTabSz="914400" rtl="0" eaLnBrk="1" latinLnBrk="0" hangingPunct="1">
        <a:lnSpc>
          <a:spcPct val="95000"/>
        </a:lnSpc>
        <a:spcBef>
          <a:spcPct val="0"/>
        </a:spcBef>
        <a:buNone/>
        <a:defRPr sz="4000" kern="1200">
          <a:solidFill>
            <a:schemeClr val="tx1"/>
          </a:solidFill>
          <a:latin typeface="+mj-lt"/>
          <a:ea typeface="+mj-ea"/>
          <a:cs typeface="+mj-cs"/>
        </a:defRPr>
      </a:lvl1pPr>
    </p:titleStyle>
    <p:bodyStyle>
      <a:lvl1pPr marL="0" marR="0" indent="0" algn="l" defTabSz="914400" rtl="0" eaLnBrk="1" fontAlgn="auto" latinLnBrk="0" hangingPunct="1">
        <a:lnSpc>
          <a:spcPct val="95000"/>
        </a:lnSpc>
        <a:spcBef>
          <a:spcPts val="600"/>
        </a:spcBef>
        <a:spcAft>
          <a:spcPct val="0"/>
        </a:spcAft>
        <a:buClrTx/>
        <a:buSzTx/>
        <a:buFont typeface="System Font Regular"/>
        <a:buNone/>
        <a:defRPr sz="1800" b="0" i="0" kern="1200">
          <a:solidFill>
            <a:schemeClr val="tx1"/>
          </a:solidFill>
          <a:latin typeface="Oracle Sans" panose="020b0503020204020204" pitchFamily="34" charset="0"/>
          <a:ea typeface="+mn-ea"/>
          <a:cs typeface="Oracle Sans" panose="020b0503020204020204" pitchFamily="34" charset="0"/>
        </a:defRPr>
      </a:lvl1pPr>
      <a:lvl2pPr marL="365760" marR="0" indent="-182880" algn="l" defTabSz="914400" rtl="0" eaLnBrk="1" fontAlgn="auto" latinLnBrk="0" hangingPunct="1">
        <a:lnSpc>
          <a:spcPct val="95000"/>
        </a:lnSpc>
        <a:spcBef>
          <a:spcPts val="600"/>
        </a:spcBef>
        <a:spcAft>
          <a:spcPct val="0"/>
        </a:spcAft>
        <a:buClrTx/>
        <a:buSzTx/>
        <a:buFont typeface="Arial" panose="020b0604020202020204" pitchFamily="34" charset="0"/>
        <a:buChar char="•"/>
        <a:defRPr sz="1800" b="0" i="0" kern="1200">
          <a:solidFill>
            <a:schemeClr val="tx1"/>
          </a:solidFill>
          <a:latin typeface="Oracle Sans" panose="020b0503020204020204" pitchFamily="34" charset="0"/>
          <a:ea typeface="+mn-ea"/>
          <a:cs typeface="Oracle Sans" panose="020b0503020204020204" pitchFamily="34" charset="0"/>
        </a:defRPr>
      </a:lvl2pPr>
      <a:lvl3pPr marL="731520" marR="0" indent="-182880" algn="l" defTabSz="914400" rtl="0" eaLnBrk="1" fontAlgn="auto" latinLnBrk="0" hangingPunct="1">
        <a:lnSpc>
          <a:spcPct val="95000"/>
        </a:lnSpc>
        <a:spcBef>
          <a:spcPts val="400"/>
        </a:spcBef>
        <a:spcAft>
          <a:spcPct val="0"/>
        </a:spcAft>
        <a:buClrTx/>
        <a:buSzPct val="120000"/>
        <a:buFont typeface="System Font Regular"/>
        <a:buChar char="-"/>
        <a:defRPr sz="1600" kern="1200">
          <a:solidFill>
            <a:schemeClr val="tx1"/>
          </a:solidFill>
          <a:latin typeface="Oracle Sans Light" panose="020b0403020204020204" pitchFamily="34" charset="0"/>
          <a:ea typeface="+mn-ea"/>
          <a:cs typeface="Oracle Sans Light" panose="020b0403020204020204" pitchFamily="34" charset="0"/>
        </a:defRPr>
      </a:lvl3pPr>
      <a:lvl4pPr marL="1097280" marR="0" indent="-182880" algn="l" defTabSz="914400" rtl="0" eaLnBrk="1" fontAlgn="auto" latinLnBrk="0" hangingPunct="1">
        <a:lnSpc>
          <a:spcPct val="95000"/>
        </a:lnSpc>
        <a:spcBef>
          <a:spcPts val="400"/>
        </a:spcBef>
        <a:spcAft>
          <a:spcPct val="0"/>
        </a:spcAft>
        <a:buClrTx/>
        <a:buSzTx/>
        <a:buFont typeface="System Font Regular"/>
        <a:buChar char="◦"/>
        <a:defRPr sz="1400" kern="1200">
          <a:solidFill>
            <a:schemeClr val="tx1"/>
          </a:solidFill>
          <a:latin typeface="Oracle Sans Light" panose="020b0403020204020204" pitchFamily="34" charset="0"/>
          <a:ea typeface="+mn-ea"/>
          <a:cs typeface="Oracle Sans Light" panose="020b0403020204020204" pitchFamily="34" charset="0"/>
        </a:defRPr>
      </a:lvl4pPr>
      <a:lvl5pPr marL="1463040" marR="0" indent="-182880" algn="l" defTabSz="914400" rtl="0" eaLnBrk="1" fontAlgn="auto" latinLnBrk="0" hangingPunct="1">
        <a:lnSpc>
          <a:spcPct val="95000"/>
        </a:lnSpc>
        <a:spcBef>
          <a:spcPts val="400"/>
        </a:spcBef>
        <a:spcAft>
          <a:spcPct val="0"/>
        </a:spcAft>
        <a:buClrTx/>
        <a:buSzTx/>
        <a:buFont typeface="System Font Regular"/>
        <a:buChar char="•"/>
        <a:defRPr sz="1200" kern="1200">
          <a:solidFill>
            <a:schemeClr val="tx1"/>
          </a:solidFill>
          <a:latin typeface="Oracle Sans Light" panose="020b0403020204020204" pitchFamily="34" charset="0"/>
          <a:ea typeface="+mn-ea"/>
          <a:cs typeface="Oracle Sans Light" panose="020b0403020204020204" pitchFamily="34" charset="0"/>
        </a:defRPr>
      </a:lvl5pPr>
      <a:lvl6pPr marL="1828800" indent="-182880" algn="l" defTabSz="914400" rtl="0" eaLnBrk="1" latinLnBrk="0" hangingPunct="1">
        <a:lnSpc>
          <a:spcPct val="95000"/>
        </a:lnSpc>
        <a:spcBef>
          <a:spcPts val="400"/>
        </a:spcBef>
        <a:spcAft>
          <a:spcPct val="0"/>
        </a:spcAft>
        <a:buSzPct val="120000"/>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6pPr>
      <a:lvl7pPr marL="2194560" indent="-182880" algn="l" defTabSz="914400" rtl="0" eaLnBrk="1" latinLnBrk="0" hangingPunct="1">
        <a:lnSpc>
          <a:spcPct val="95000"/>
        </a:lnSpc>
        <a:spcBef>
          <a:spcPts val="400"/>
        </a:spcBef>
        <a:spcAft>
          <a:spcPct val="0"/>
        </a:spcAft>
        <a:buFont typeface="System Font Regular"/>
        <a:buChar char="◦"/>
        <a:defRPr sz="1200" b="0" i="0" kern="1200">
          <a:solidFill>
            <a:schemeClr val="tx1"/>
          </a:solidFill>
          <a:latin typeface="Oracle Sans Light" panose="020b0403020204020204" pitchFamily="34" charset="0"/>
          <a:ea typeface="+mn-ea"/>
          <a:cs typeface="Oracle Sans Light" panose="020b0403020204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6">
          <p15:clr>
            <a:srgbClr val="F26B43"/>
          </p15:clr>
        </p15:guide>
        <p15:guide id="2" orient="horz" pos="4032">
          <p15:clr>
            <a:srgbClr val="F26B43"/>
          </p15:clr>
        </p15:guide>
      </p15:sldGuideLst>
    </p:ext>
  </p:extLst>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23.png" /><Relationship Id="rId4" Type="http://schemas.openxmlformats.org/officeDocument/2006/relationships/image" Target="../media/image24.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25.png" /><Relationship Id="rId4" Type="http://schemas.openxmlformats.org/officeDocument/2006/relationships/image" Target="../media/image26.png" /><Relationship Id="rId5" Type="http://schemas.openxmlformats.org/officeDocument/2006/relationships/image" Target="../media/image2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28.png" /><Relationship Id="rId4" Type="http://schemas.openxmlformats.org/officeDocument/2006/relationships/image" Target="../media/image29.png" /><Relationship Id="rId5" Type="http://schemas.openxmlformats.org/officeDocument/2006/relationships/image" Target="../media/image3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3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32.png" /><Relationship Id="rId4" Type="http://schemas.openxmlformats.org/officeDocument/2006/relationships/image" Target="../media/image33.png" /><Relationship Id="rId5" Type="http://schemas.openxmlformats.org/officeDocument/2006/relationships/image" Target="../media/image34.png" /><Relationship Id="rId6" Type="http://schemas.openxmlformats.org/officeDocument/2006/relationships/image" Target="../media/image3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23.png" /><Relationship Id="rId4" Type="http://schemas.openxmlformats.org/officeDocument/2006/relationships/image" Target="../media/image3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diagramLayout" Target="../diagrams/layout2.xml" /><Relationship Id="rId11" Type="http://schemas.openxmlformats.org/officeDocument/2006/relationships/diagramQuickStyle" Target="../diagrams/quickStyle2.xml" /><Relationship Id="rId12" Type="http://schemas.openxmlformats.org/officeDocument/2006/relationships/diagramColors" Target="../diagrams/colors2.xml" /><Relationship Id="rId13" Type="http://schemas.openxmlformats.org/officeDocument/2006/relationships/image" Target="../media/image36.png" /><Relationship Id="rId2" Type="http://schemas.openxmlformats.org/officeDocument/2006/relationships/notesSlide" Target="../notesSlides/notesSlide14.xml" /><Relationship Id="rId3" Type="http://schemas.microsoft.com/office/2007/relationships/diagramDrawing" Target="../diagrams/drawing1.xml" /><Relationship Id="rId4" Type="http://schemas.openxmlformats.org/officeDocument/2006/relationships/diagramData" Target="../diagrams/data1.xml" /><Relationship Id="rId5" Type="http://schemas.openxmlformats.org/officeDocument/2006/relationships/diagramLayout" Target="../diagrams/layout1.xml" /><Relationship Id="rId6" Type="http://schemas.openxmlformats.org/officeDocument/2006/relationships/diagramQuickStyle" Target="../diagrams/quickStyle1.xml" /><Relationship Id="rId7" Type="http://schemas.openxmlformats.org/officeDocument/2006/relationships/diagramColors" Target="../diagrams/colors1.xml" /><Relationship Id="rId8" Type="http://schemas.microsoft.com/office/2007/relationships/diagramDrawing" Target="../diagrams/drawing2.xml" /><Relationship Id="rId9" Type="http://schemas.openxmlformats.org/officeDocument/2006/relationships/diagramData" Target="../diagrams/data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image" Target="../media/image3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37.png" /><Relationship Id="rId4" Type="http://schemas.openxmlformats.org/officeDocument/2006/relationships/image" Target="../media/image38.emf" /><Relationship Id="rId5" Type="http://schemas.openxmlformats.org/officeDocument/2006/relationships/image" Target="../media/image39.emf" /><Relationship Id="rId6" Type="http://schemas.openxmlformats.org/officeDocument/2006/relationships/image" Target="../media/image40.png" /><Relationship Id="rId7" Type="http://schemas.openxmlformats.org/officeDocument/2006/relationships/image" Target="../media/image41.png" /><Relationship Id="rId8" Type="http://schemas.openxmlformats.org/officeDocument/2006/relationships/image" Target="../media/image4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8.xml" /><Relationship Id="rId3" Type="http://schemas.openxmlformats.org/officeDocument/2006/relationships/image" Target="../media/image4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notesSlide" Target="../notesSlides/notesSlide2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4.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image" Target="../media/image45.png" /><Relationship Id="rId4" Type="http://schemas.openxmlformats.org/officeDocument/2006/relationships/image" Target="../media/image46.png" /><Relationship Id="rId5" Type="http://schemas.openxmlformats.org/officeDocument/2006/relationships/slide" Target="slide25.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47.tiff" /><Relationship Id="rId4" Type="http://schemas.openxmlformats.org/officeDocument/2006/relationships/image" Target="../media/image48.tiff"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image" Target="../media/image4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image" Target="../media/image50.tiff" /><Relationship Id="rId4" Type="http://schemas.openxmlformats.org/officeDocument/2006/relationships/image" Target="../media/image51.tiff" /><Relationship Id="rId5" Type="http://schemas.openxmlformats.org/officeDocument/2006/relationships/hyperlink" Target="https://apex.oracle.com/en/solutions/oracle-forms" TargetMode="Ex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image" Target="../media/image50.tiff" /><Relationship Id="rId4" Type="http://schemas.openxmlformats.org/officeDocument/2006/relationships/image" Target="../media/image51.tiff"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notesSlide" Target="../notesSlides/notesSlide2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notesSlide" Target="../notesSlides/notesSlide3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2.xml" /><Relationship Id="rId3" Type="http://schemas.openxmlformats.org/officeDocument/2006/relationships/image" Target="../media/image52.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3.xml" /><Relationship Id="rId3" Type="http://schemas.openxmlformats.org/officeDocument/2006/relationships/hyperlink" Target="https://www.gartner.com/reviews/customers-choice/enterprise-low-code-application-platform" TargetMode="External" /><Relationship Id="rId4" Type="http://schemas.openxmlformats.org/officeDocument/2006/relationships/image" Target="../media/image53.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4.png" /><Relationship Id="rId3" Type="http://schemas.openxmlformats.org/officeDocument/2006/relationships/image" Target="../media/image55.png" /><Relationship Id="rId4" Type="http://schemas.openxmlformats.org/officeDocument/2006/relationships/image" Target="../media/image56.png" /><Relationship Id="rId5" Type="http://schemas.openxmlformats.org/officeDocument/2006/relationships/hyperlink" Target="https://www.gartner.com/reviews/market/enterprise-low-code-application-platform/vendor/oracle/product/application-express-apex?pageNum=5" TargetMode="External" /><Relationship Id="rId6" Type="http://schemas.openxmlformats.org/officeDocument/2006/relationships/image" Target="../media/image57.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8.png" /><Relationship Id="rId3" Type="http://schemas.openxmlformats.org/officeDocument/2006/relationships/hyperlink" Target="https://www.trustradius.com/products/oracle-application-express/reviews" TargetMode="Ex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4.png" /><Relationship Id="rId4" Type="http://schemas.openxmlformats.org/officeDocument/2006/relationships/image" Target="../media/image15.png" /><Relationship Id="rId5" Type="http://schemas.openxmlformats.org/officeDocument/2006/relationships/hyperlink" Target="https://www.economist.com/news/leaders/21721656-data-economy-demands-new-approach-antitrust-rules-worlds-most-valuable-resource" TargetMode="Ex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66.jpeg" /><Relationship Id="rId11" Type="http://schemas.openxmlformats.org/officeDocument/2006/relationships/image" Target="../media/image67.png" /><Relationship Id="rId2" Type="http://schemas.openxmlformats.org/officeDocument/2006/relationships/notesSlide" Target="../notesSlides/notesSlide34.xml" /><Relationship Id="rId3" Type="http://schemas.openxmlformats.org/officeDocument/2006/relationships/image" Target="../media/image59.jpeg" /><Relationship Id="rId4" Type="http://schemas.openxmlformats.org/officeDocument/2006/relationships/image" Target="../media/image60.jpeg" /><Relationship Id="rId5" Type="http://schemas.openxmlformats.org/officeDocument/2006/relationships/image" Target="../media/image61.png" /><Relationship Id="rId6" Type="http://schemas.openxmlformats.org/officeDocument/2006/relationships/image" Target="../media/image62.png" /><Relationship Id="rId7" Type="http://schemas.openxmlformats.org/officeDocument/2006/relationships/image" Target="../media/image63.jpeg" /><Relationship Id="rId8" Type="http://schemas.openxmlformats.org/officeDocument/2006/relationships/image" Target="../media/image64.jpeg" /><Relationship Id="rId9" Type="http://schemas.openxmlformats.org/officeDocument/2006/relationships/image" Target="../media/image65.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35.xml" /><Relationship Id="rId3" Type="http://schemas.openxmlformats.org/officeDocument/2006/relationships/image" Target="../media/image68.png" /><Relationship Id="rId4" Type="http://schemas.microsoft.com/office/2007/relationships/hdphoto" Target="../media/hdphoto1.wdp" /><Relationship Id="rId5" Type="http://schemas.openxmlformats.org/officeDocument/2006/relationships/image" Target="../media/image2.emf" /><Relationship Id="rId6" Type="http://schemas.openxmlformats.org/officeDocument/2006/relationships/image" Target="../media/image69.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36.xml" /><Relationship Id="rId3" Type="http://schemas.openxmlformats.org/officeDocument/2006/relationships/image" Target="../media/image70.jpeg" /><Relationship Id="rId4" Type="http://schemas.openxmlformats.org/officeDocument/2006/relationships/image" Target="../media/image2.emf" /><Relationship Id="rId5" Type="http://schemas.openxmlformats.org/officeDocument/2006/relationships/image" Target="../media/image71.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37.xml" /><Relationship Id="rId3" Type="http://schemas.openxmlformats.org/officeDocument/2006/relationships/image" Target="../media/image72.jpeg" /><Relationship Id="rId4" Type="http://schemas.openxmlformats.org/officeDocument/2006/relationships/image" Target="../media/image2.emf" /><Relationship Id="rId5" Type="http://schemas.openxmlformats.org/officeDocument/2006/relationships/image" Target="../media/image73.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8.xml" /><Relationship Id="rId3" Type="http://schemas.openxmlformats.org/officeDocument/2006/relationships/image" Target="../media/image74.png" /><Relationship Id="rId4" Type="http://schemas.openxmlformats.org/officeDocument/2006/relationships/image" Target="../media/image75.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9.xml" /><Relationship Id="rId3" Type="http://schemas.openxmlformats.org/officeDocument/2006/relationships/image" Target="../media/image76.png" /><Relationship Id="rId4" Type="http://schemas.openxmlformats.org/officeDocument/2006/relationships/image" Target="../media/image74.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0.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13.png" /><Relationship Id="rId2" Type="http://schemas.openxmlformats.org/officeDocument/2006/relationships/notesSlide" Target="../notesSlides/notesSlide41.xml" /><Relationship Id="rId3" Type="http://schemas.openxmlformats.org/officeDocument/2006/relationships/image" Target="../media/image77.png" /><Relationship Id="rId4" Type="http://schemas.openxmlformats.org/officeDocument/2006/relationships/hyperlink" Target="https://www.oracle.com/database/autonomous-database.html" TargetMode="External" /><Relationship Id="rId5" Type="http://schemas.openxmlformats.org/officeDocument/2006/relationships/hyperlink" Target="https://www.oracle.com/database/technologies/appdev/apex.html" TargetMode="External" /><Relationship Id="rId6" Type="http://schemas.openxmlformats.org/officeDocument/2006/relationships/hyperlink" Target="https://blogs.oracle.com/apex/" TargetMode="External" /><Relationship Id="rId7" Type="http://schemas.openxmlformats.org/officeDocument/2006/relationships/hyperlink" Target="https://blogs.oracle.com/database/autonomous-database" TargetMode="External" /><Relationship Id="rId8" Type="http://schemas.openxmlformats.org/officeDocument/2006/relationships/hyperlink" Target="https://twitter.com/OracleAPEX" TargetMode="External" /><Relationship Id="rId9" Type="http://schemas.openxmlformats.org/officeDocument/2006/relationships/hyperlink" Target="https://twitter.com/OracleDatabase" TargetMode="Ex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chart" Target="../charts/chart1.xml" /><Relationship Id="rId4" Type="http://schemas.openxmlformats.org/officeDocument/2006/relationships/chart" Target="../charts/chart2.xml" /><Relationship Id="rId5" Type="http://schemas.openxmlformats.org/officeDocument/2006/relationships/chart" Target="../charts/chart3.xml" /><Relationship Id="rId6" Type="http://schemas.openxmlformats.org/officeDocument/2006/relationships/chart" Target="../charts/char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16.png" /><Relationship Id="rId4" Type="http://schemas.openxmlformats.org/officeDocument/2006/relationships/image" Target="../media/image17.svg" /><Relationship Id="rId5" Type="http://schemas.openxmlformats.org/officeDocument/2006/relationships/image" Target="../media/image18.svg" /><Relationship Id="rId6" Type="http://schemas.openxmlformats.org/officeDocument/2006/relationships/image" Target="../media/image19.svg" /><Relationship Id="rId7" Type="http://schemas.openxmlformats.org/officeDocument/2006/relationships/image" Target="../media/image20.svg" /><Relationship Id="rId8" Type="http://schemas.openxmlformats.org/officeDocument/2006/relationships/image" Target="../media/image21.svg" /><Relationship Id="rId9" Type="http://schemas.openxmlformats.org/officeDocument/2006/relationships/image" Target="../media/image22.sv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Text Placeholder 2"/>
          <p:cNvSpPr>
            <a:spLocks noGrp="1"/>
          </p:cNvSpPr>
          <p:nvPr>
            <p:ph type="body" sz="quarter" idx="13"/>
          </p:nvPr>
        </p:nvSpPr>
        <p:spPr/>
        <p:txBody>
          <a:bodyPr/>
          <a:lstStyle/>
          <a:p>
            <a:r>
              <a:rPr lang="en-US"/>
              <a:t>Manish Kapur</a:t>
            </a:r>
          </a:p>
          <a:p>
            <a:r>
              <a:rPr lang="en-US"/>
              <a:t>Kiran Makarla</a:t>
            </a:r>
          </a:p>
          <a:p>
            <a:r>
              <a:rPr lang="en-US"/>
              <a:t>Navita Sood</a:t>
            </a:r>
          </a:p>
          <a:p>
            <a:endParaRPr lang="en-US"/>
          </a:p>
          <a:p>
            <a:endParaRPr lang="en-US"/>
          </a:p>
          <a:p>
            <a:r>
              <a:rPr lang="en-US"/>
              <a:t>February 2020</a:t>
            </a:r>
            <a:endParaRPr lang="en-US"/>
          </a:p>
        </p:txBody>
      </p:sp>
      <p:sp>
        <p:nvSpPr>
          <p:cNvPr id="2" name="Title 1"/>
          <p:cNvSpPr>
            <a:spLocks noGrp="1"/>
          </p:cNvSpPr>
          <p:nvPr>
            <p:ph type="title"/>
          </p:nvPr>
        </p:nvSpPr>
        <p:spPr/>
        <p:txBody>
          <a:bodyPr/>
          <a:lstStyle/>
          <a:p>
            <a:pPr lvl="0"/>
            <a:r>
              <a:rPr lang="en-US"/>
              <a:t>Build Low Code Apps </a:t>
            </a:r>
            <a:br>
              <a:rPr lang="en-US"/>
            </a:br>
            <a:r>
              <a:rPr lang="en-US"/>
              <a:t>Using Oracle APEX on ATP</a:t>
            </a:r>
          </a:p>
        </p:txBody>
      </p:sp>
    </p:spTree>
    <p:extLst>
      <p:ext uri="{BB962C8B-B14F-4D97-AF65-F5344CB8AC3E}">
        <p14:creationId xmlns:p14="http://schemas.microsoft.com/office/powerpoint/2010/main" val="24915221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Slide Number Placeholder 3">
            <a:extLst>
              <a:ext uri="{FF2B5EF4-FFF2-40B4-BE49-F238E27FC236}">
                <a16:creationId xmlns:a16="http://schemas.microsoft.com/office/drawing/2014/main" id="{B898AD3E-D00C-6E44-9ED4-E91A818EE45C}"/>
              </a:ext>
            </a:extLst>
          </p:cNvPr>
          <p:cNvSpPr>
            <a:spLocks noGrp="1"/>
          </p:cNvSpPr>
          <p:nvPr>
            <p:ph type="sldNum" sz="quarter" idx="4"/>
          </p:nvPr>
        </p:nvSpPr>
        <p:spPr/>
        <p:txBody>
          <a:bodyPr/>
          <a:lstStyle/>
          <a:p>
            <a:fld id="{345D60D9-5372-5F40-9443-0F9AE5BDC3C8}" type="slidenum">
              <a:rPr lang="en-US" smtClean="0"/>
              <a:t>10</a:t>
            </a:fld>
            <a:endParaRPr lang="en-US"/>
          </a:p>
        </p:txBody>
      </p:sp>
      <p:sp>
        <p:nvSpPr>
          <p:cNvPr id="2" name="Text Placeholder 1">
            <a:extLst>
              <a:ext uri="{FF2B5EF4-FFF2-40B4-BE49-F238E27FC236}">
                <a16:creationId xmlns:a16="http://schemas.microsoft.com/office/drawing/2014/main" id="{5A456770-E2AC-6941-973E-5930CE8B922C}"/>
              </a:ext>
            </a:extLst>
          </p:cNvPr>
          <p:cNvSpPr>
            <a:spLocks noGrp="1"/>
          </p:cNvSpPr>
          <p:nvPr>
            <p:ph type="body" sz="quarter" idx="10"/>
          </p:nvPr>
        </p:nvSpPr>
        <p:spPr/>
        <p:txBody>
          <a:bodyPr/>
          <a:lstStyle/>
          <a:p>
            <a:r>
              <a:rPr lang="en-US"/>
              <a:t>What is Oracle APEX?</a:t>
            </a:r>
          </a:p>
        </p:txBody>
      </p:sp>
      <p:pic>
        <p:nvPicPr>
          <p:cNvPr id="29" name="apex-round-128.pdf" descr="apex-round-128.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0764" y="2803222"/>
            <a:ext cx="1768778" cy="1768778"/>
          </a:xfrm>
          <a:prstGeom prst="rect">
            <a:avLst/>
          </a:prstGeom>
          <a:ln w="12700">
            <a:miter lim="400000"/>
          </a:ln>
        </p:spPr>
      </p:pic>
      <p:grpSp>
        <p:nvGrpSpPr>
          <p:cNvPr id="15" name="Group 14"/>
          <p:cNvGrpSpPr/>
          <p:nvPr/>
        </p:nvGrpSpPr>
        <p:grpSpPr>
          <a:xfrm>
            <a:off x="2964083" y="2889993"/>
            <a:ext cx="7304375" cy="1709329"/>
            <a:chOff x="3239586" y="2898702"/>
            <a:chExt cx="7304375" cy="1709329"/>
          </a:xfrm>
        </p:grpSpPr>
        <p:sp>
          <p:nvSpPr>
            <p:cNvPr id="38" name="Oracle APEX is a low code development platform that enables you to build stunning, scalable, secure apps, with world-class features, that can be deployed anywhere.">
              <a:extLst>
                <a:ext uri="{FF2B5EF4-FFF2-40B4-BE49-F238E27FC236}">
                  <a16:creationId xmlns:a16="http://schemas.microsoft.com/office/drawing/2014/main" id="{68C5F11F-0307-7848-8929-6E1710BB8B78}"/>
                </a:ext>
              </a:extLst>
            </p:cNvPr>
            <p:cNvSpPr txBox="1"/>
            <p:nvPr/>
          </p:nvSpPr>
          <p:spPr>
            <a:xfrm>
              <a:off x="3304275" y="2996860"/>
              <a:ext cx="4754807" cy="1159263"/>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wrap="square" lIns="25386" tIns="25386" rIns="25386" bIns="25386" anchor="ctr">
              <a:spAutoFit/>
            </a:bodyPr>
            <a:lstStyle>
              <a:lvl1pPr algn="l">
                <a:defRPr sz="4800"/>
              </a:lvl1pPr>
            </a:lstStyle>
            <a:p>
              <a:r>
                <a:rPr lang="en-US" sz="1800"/>
                <a:t>A high-productivity, low code development platform for business analysts and low code developers </a:t>
              </a:r>
              <a:r>
                <a:rPr sz="1800"/>
                <a:t>to </a:t>
              </a:r>
              <a:r>
                <a:rPr lang="en-US" sz="1800"/>
                <a:t>easily </a:t>
              </a:r>
              <a:r>
                <a:rPr sz="1800"/>
                <a:t>build </a:t>
              </a:r>
              <a:r>
                <a:rPr lang="en-US" sz="1800"/>
                <a:t>scalable and secure modern web applications</a:t>
              </a:r>
              <a:endParaRPr sz="1800"/>
            </a:p>
          </p:txBody>
        </p:sp>
        <p:grpSp>
          <p:nvGrpSpPr>
            <p:cNvPr id="10" name="Group 9"/>
            <p:cNvGrpSpPr/>
            <p:nvPr/>
          </p:nvGrpSpPr>
          <p:grpSpPr>
            <a:xfrm>
              <a:off x="8751008" y="2898702"/>
              <a:ext cx="1792953" cy="1709329"/>
              <a:chOff x="8751008" y="2881284"/>
              <a:chExt cx="1792953" cy="1709329"/>
            </a:xfrm>
          </p:grpSpPr>
          <p:sp>
            <p:nvSpPr>
              <p:cNvPr id="18" name="Freeform 17"/>
              <p:cNvSpPr>
                <a:spLocks noChangeAspect="1" noChangeArrowheads="1"/>
              </p:cNvSpPr>
              <p:nvPr/>
            </p:nvSpPr>
            <p:spPr bwMode="auto">
              <a:xfrm flipH="1">
                <a:off x="8751008" y="2881284"/>
                <a:ext cx="1792953" cy="1709329"/>
              </a:xfrm>
              <a:custGeom>
                <a:gdLst>
                  <a:gd name="connsiteX0" fmla="*/ 1491525 w 1629957"/>
                  <a:gd name="connsiteY0" fmla="*/ 0 h 1553935"/>
                  <a:gd name="connsiteX1" fmla="*/ 137714 w 1629957"/>
                  <a:gd name="connsiteY1" fmla="*/ 0 h 1553935"/>
                  <a:gd name="connsiteX2" fmla="*/ 89795 w 1629957"/>
                  <a:gd name="connsiteY2" fmla="*/ 9405 h 1553935"/>
                  <a:gd name="connsiteX3" fmla="*/ 0 w 1629957"/>
                  <a:gd name="connsiteY3" fmla="*/ 146047 h 1553935"/>
                  <a:gd name="connsiteX4" fmla="*/ 0 w 1629957"/>
                  <a:gd name="connsiteY4" fmla="*/ 961646 h 1553935"/>
                  <a:gd name="connsiteX5" fmla="*/ 148033 w 1629957"/>
                  <a:gd name="connsiteY5" fmla="*/ 1109718 h 1553935"/>
                  <a:gd name="connsiteX6" fmla="*/ 740962 w 1629957"/>
                  <a:gd name="connsiteY6" fmla="*/ 1109718 h 1553935"/>
                  <a:gd name="connsiteX7" fmla="*/ 1185059 w 1629957"/>
                  <a:gd name="connsiteY7" fmla="*/ 1553935 h 1553935"/>
                  <a:gd name="connsiteX8" fmla="*/ 1185059 w 1629957"/>
                  <a:gd name="connsiteY8" fmla="*/ 1183354 h 1553935"/>
                  <a:gd name="connsiteX9" fmla="*/ 1259476 w 1629957"/>
                  <a:gd name="connsiteY9" fmla="*/ 1109718 h 1553935"/>
                  <a:gd name="connsiteX10" fmla="*/ 1481124 w 1629957"/>
                  <a:gd name="connsiteY10" fmla="*/ 1109718 h 1553935"/>
                  <a:gd name="connsiteX11" fmla="*/ 1629957 w 1629957"/>
                  <a:gd name="connsiteY11" fmla="*/ 961646 h 1553935"/>
                  <a:gd name="connsiteX12" fmla="*/ 1629957 w 1629957"/>
                  <a:gd name="connsiteY12" fmla="*/ 146047 h 1553935"/>
                  <a:gd name="connsiteX13" fmla="*/ 1539825 w 1629957"/>
                  <a:gd name="connsiteY13" fmla="*/ 9405 h 15539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9957" h="1553935">
                    <a:moveTo>
                      <a:pt x="1491525" y="0"/>
                    </a:moveTo>
                    <a:lnTo>
                      <a:pt x="137714" y="0"/>
                    </a:lnTo>
                    <a:lnTo>
                      <a:pt x="89795" y="9405"/>
                    </a:lnTo>
                    <a:cubicBezTo>
                      <a:pt x="36458" y="31541"/>
                      <a:pt x="0" y="83617"/>
                      <a:pt x="0" y="146047"/>
                    </a:cubicBezTo>
                    <a:cubicBezTo>
                      <a:pt x="0" y="961646"/>
                      <a:pt x="0" y="961646"/>
                      <a:pt x="0" y="961646"/>
                    </a:cubicBezTo>
                    <a:cubicBezTo>
                      <a:pt x="0" y="1044886"/>
                      <a:pt x="64814" y="1109718"/>
                      <a:pt x="148033" y="1109718"/>
                    </a:cubicBezTo>
                    <a:cubicBezTo>
                      <a:pt x="740962" y="1109718"/>
                      <a:pt x="740962" y="1109718"/>
                      <a:pt x="740962" y="1109718"/>
                    </a:cubicBezTo>
                    <a:cubicBezTo>
                      <a:pt x="1185059" y="1553935"/>
                      <a:pt x="1185059" y="1553935"/>
                      <a:pt x="1185059" y="1553935"/>
                    </a:cubicBezTo>
                    <a:cubicBezTo>
                      <a:pt x="1185059" y="1183354"/>
                      <a:pt x="1185059" y="1183354"/>
                      <a:pt x="1185059" y="1183354"/>
                    </a:cubicBezTo>
                    <a:cubicBezTo>
                      <a:pt x="1185059" y="1146536"/>
                      <a:pt x="1221867" y="1109718"/>
                      <a:pt x="1259476" y="1109718"/>
                    </a:cubicBezTo>
                    <a:cubicBezTo>
                      <a:pt x="1481124" y="1109718"/>
                      <a:pt x="1481124" y="1109718"/>
                      <a:pt x="1481124" y="1109718"/>
                    </a:cubicBezTo>
                    <a:cubicBezTo>
                      <a:pt x="1565143" y="1109718"/>
                      <a:pt x="1629957" y="1044886"/>
                      <a:pt x="1629957" y="961646"/>
                    </a:cubicBezTo>
                    <a:cubicBezTo>
                      <a:pt x="1629957" y="146047"/>
                      <a:pt x="1629957" y="146047"/>
                      <a:pt x="1629957" y="146047"/>
                    </a:cubicBezTo>
                    <a:cubicBezTo>
                      <a:pt x="1629957" y="83617"/>
                      <a:pt x="1593499" y="31541"/>
                      <a:pt x="1539825" y="9405"/>
                    </a:cubicBezTo>
                    <a:close/>
                  </a:path>
                </a:pathLst>
              </a:custGeom>
              <a:solidFill>
                <a:schemeClr val="accent3"/>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square" anchor="ctr">
                <a:noAutofit/>
              </a:bodyPr>
              <a:lstStyle/>
              <a:p>
                <a:endParaRPr lang="en-US"/>
              </a:p>
            </p:txBody>
          </p:sp>
          <p:pic>
            <p:nvPicPr>
              <p:cNvPr id="41" name="Image" descr="Image">
                <a:extLst>
                  <a:ext uri="{FF2B5EF4-FFF2-40B4-BE49-F238E27FC236}">
                    <a16:creationId xmlns:a16="http://schemas.microsoft.com/office/drawing/2014/main" id="{B3A5E271-4EDA-C948-9129-04E4F5B9F8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03262" y="3293841"/>
                <a:ext cx="1706645" cy="420278"/>
              </a:xfrm>
              <a:prstGeom prst="rect">
                <a:avLst/>
              </a:prstGeom>
              <a:ln w="12700" cap="flat">
                <a:noFill/>
                <a:miter lim="400000"/>
              </a:ln>
              <a:effectLst/>
            </p:spPr>
          </p:pic>
        </p:grpSp>
        <p:cxnSp>
          <p:nvCxnSpPr>
            <p:cNvPr id="9" name="Straight Connector 8"/>
            <p:cNvCxnSpPr/>
            <p:nvPr/>
          </p:nvCxnSpPr>
          <p:spPr>
            <a:xfrm>
              <a:off x="3239586" y="4608031"/>
              <a:ext cx="5778135" cy="0"/>
            </a:xfrm>
            <a:prstGeom prst="line">
              <a:avLst/>
            </a:prstGeom>
            <a:ln w="19050">
              <a:solidFill>
                <a:schemeClr val="accent2"/>
              </a:solidFill>
              <a:prstDash val="dash"/>
              <a:miter lim="800000"/>
            </a:ln>
          </p:spPr>
          <p:style>
            <a:lnRef idx="1">
              <a:schemeClr val="accent1"/>
            </a:lnRef>
            <a:fillRef idx="0">
              <a:schemeClr val="accent1"/>
            </a:fillRef>
            <a:effectRef idx="0">
              <a:schemeClr val="accent1"/>
            </a:effectRef>
            <a:fontRef idx="minor">
              <a:schemeClr val="tx1"/>
            </a:fontRef>
          </p:style>
        </p:cxnSp>
      </p:grpSp>
      <p:sp>
        <p:nvSpPr>
          <p:cNvPr id="12" name="Footer Placeholder 2">
            <a:extLst>
              <a:ext uri="{FF2B5EF4-FFF2-40B4-BE49-F238E27FC236}">
                <a16:creationId xmlns:a16="http://schemas.microsoft.com/office/drawing/2014/main" id="{FEF8F267-EDCD-6846-9D2D-C166AFEC0E69}"/>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35847030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Slide Number Placeholder 3">
            <a:extLst>
              <a:ext uri="{FF2B5EF4-FFF2-40B4-BE49-F238E27FC236}">
                <a16:creationId xmlns:a16="http://schemas.microsoft.com/office/drawing/2014/main" id="{AE68125B-8877-6144-BFED-03C129EC081A}"/>
              </a:ext>
            </a:extLst>
          </p:cNvPr>
          <p:cNvSpPr>
            <a:spLocks noGrp="1"/>
          </p:cNvSpPr>
          <p:nvPr>
            <p:ph type="sldNum" sz="quarter" idx="4"/>
          </p:nvPr>
        </p:nvSpPr>
        <p:spPr/>
        <p:txBody>
          <a:bodyPr/>
          <a:lstStyle/>
          <a:p>
            <a:fld id="{7C371504-33D9-B044-8C50-620C44A06CB1}" type="slidenum">
              <a:rPr lang="en-US" smtClean="0"/>
              <a:t>11</a:t>
            </a:fld>
            <a:endParaRPr lang="en-US"/>
          </a:p>
        </p:txBody>
      </p:sp>
      <p:sp>
        <p:nvSpPr>
          <p:cNvPr id="5" name="Text Placeholder 4">
            <a:extLst>
              <a:ext uri="{FF2B5EF4-FFF2-40B4-BE49-F238E27FC236}">
                <a16:creationId xmlns:a16="http://schemas.microsoft.com/office/drawing/2014/main" id="{B16EA2F6-95F3-4949-B404-60FB1BC143C1}"/>
              </a:ext>
            </a:extLst>
          </p:cNvPr>
          <p:cNvSpPr>
            <a:spLocks noGrp="1"/>
          </p:cNvSpPr>
          <p:nvPr>
            <p:ph type="body" sz="quarter" idx="10"/>
          </p:nvPr>
        </p:nvSpPr>
        <p:spPr/>
        <p:txBody>
          <a:bodyPr/>
          <a:lstStyle/>
          <a:p>
            <a:r>
              <a:rPr lang="en-US"/>
              <a:t>Address your business apps needs quickly using APEX</a:t>
            </a:r>
          </a:p>
        </p:txBody>
      </p:sp>
      <p:pic>
        <p:nvPicPr>
          <p:cNvPr id="6" name="Picture 5" descr="apex-apps-51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51319" y="2203075"/>
            <a:ext cx="2264440" cy="2264440"/>
          </a:xfrm>
          <a:prstGeom prst="rect">
            <a:avLst/>
          </a:prstGeom>
        </p:spPr>
      </p:pic>
      <p:pic>
        <p:nvPicPr>
          <p:cNvPr id="7" name="Picture 6" descr="extending-enterprise-apps-51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035446" y="2209961"/>
            <a:ext cx="2250668" cy="2250668"/>
          </a:xfrm>
          <a:prstGeom prst="rect">
            <a:avLst/>
          </a:prstGeom>
        </p:spPr>
      </p:pic>
      <p:pic>
        <p:nvPicPr>
          <p:cNvPr id="8" name="Picture 7" descr="migrate-web-apps-51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6296" y="2209961"/>
            <a:ext cx="2250668" cy="2250668"/>
          </a:xfrm>
          <a:prstGeom prst="rect">
            <a:avLst/>
          </a:prstGeom>
        </p:spPr>
      </p:pic>
      <p:sp>
        <p:nvSpPr>
          <p:cNvPr id="9" name="Rectangle 8"/>
          <p:cNvSpPr/>
          <p:nvPr/>
        </p:nvSpPr>
        <p:spPr>
          <a:xfrm>
            <a:off x="4790661" y="4580564"/>
            <a:ext cx="2385759" cy="984212"/>
          </a:xfrm>
          <a:prstGeom prst="rect">
            <a:avLst/>
          </a:prstGeom>
        </p:spPr>
        <p:txBody>
          <a:bodyPr wrap="square" lIns="0" tIns="0" rIns="0" bIns="0" anchor="t" anchorCtr="0">
            <a:noAutofit/>
          </a:bodyPr>
          <a:lstStyle/>
          <a:p>
            <a:pPr algn="ctr">
              <a:lnSpc>
                <a:spcPct val="90000"/>
              </a:lnSpc>
            </a:pPr>
            <a:r>
              <a:rPr lang="en-US"/>
              <a:t>Accelerating productivity using free self-service web apps</a:t>
            </a:r>
          </a:p>
        </p:txBody>
      </p:sp>
      <p:sp>
        <p:nvSpPr>
          <p:cNvPr id="10" name="Rectangle 9"/>
          <p:cNvSpPr/>
          <p:nvPr/>
        </p:nvSpPr>
        <p:spPr>
          <a:xfrm>
            <a:off x="9102164" y="4580564"/>
            <a:ext cx="2117232" cy="830524"/>
          </a:xfrm>
          <a:prstGeom prst="rect">
            <a:avLst/>
          </a:prstGeom>
        </p:spPr>
        <p:txBody>
          <a:bodyPr wrap="square" lIns="0" tIns="0" rIns="0" bIns="0" anchor="t" anchorCtr="0">
            <a:noAutofit/>
          </a:bodyPr>
          <a:lstStyle/>
          <a:p>
            <a:pPr algn="ctr">
              <a:lnSpc>
                <a:spcPct val="90000"/>
              </a:lnSpc>
            </a:pPr>
            <a:r>
              <a:rPr lang="en-US"/>
              <a:t>Complement existing enterprise applications</a:t>
            </a:r>
          </a:p>
        </p:txBody>
      </p:sp>
      <p:sp>
        <p:nvSpPr>
          <p:cNvPr id="11" name="Rectangle 10"/>
          <p:cNvSpPr/>
          <p:nvPr/>
        </p:nvSpPr>
        <p:spPr>
          <a:xfrm>
            <a:off x="541167" y="4580565"/>
            <a:ext cx="2600926" cy="866485"/>
          </a:xfrm>
          <a:prstGeom prst="rect">
            <a:avLst/>
          </a:prstGeom>
        </p:spPr>
        <p:txBody>
          <a:bodyPr wrap="square" lIns="0" tIns="0" rIns="0" bIns="0" anchor="t" anchorCtr="0">
            <a:noAutofit/>
          </a:bodyPr>
          <a:lstStyle/>
          <a:p>
            <a:pPr algn="ctr">
              <a:lnSpc>
                <a:spcPct val="90000"/>
              </a:lnSpc>
            </a:pPr>
            <a:r>
              <a:rPr lang="en-US"/>
              <a:t>Transform your spreadsheets to web apps in minutes </a:t>
            </a:r>
          </a:p>
        </p:txBody>
      </p:sp>
      <p:sp>
        <p:nvSpPr>
          <p:cNvPr id="12" name="Footer Placeholder 2">
            <a:extLst>
              <a:ext uri="{FF2B5EF4-FFF2-40B4-BE49-F238E27FC236}">
                <a16:creationId xmlns:a16="http://schemas.microsoft.com/office/drawing/2014/main" id="{E2D40C4A-95B0-6D4A-A523-145427B9CAD0}"/>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0116644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Slide Number Placeholder 2">
            <a:extLst>
              <a:ext uri="{FF2B5EF4-FFF2-40B4-BE49-F238E27FC236}">
                <a16:creationId xmlns:a16="http://schemas.microsoft.com/office/drawing/2014/main" id="{34061A9F-00C0-0747-B0D0-D72D4ECC7CE4}"/>
              </a:ext>
            </a:extLst>
          </p:cNvPr>
          <p:cNvSpPr>
            <a:spLocks noGrp="1"/>
          </p:cNvSpPr>
          <p:nvPr>
            <p:ph type="sldNum" sz="quarter" idx="4"/>
          </p:nvPr>
        </p:nvSpPr>
        <p:spPr/>
        <p:txBody>
          <a:bodyPr/>
          <a:lstStyle/>
          <a:p>
            <a:fld id="{345D60D9-5372-5F40-9443-0F9AE5BDC3C8}" type="slidenum">
              <a:rPr lang="en-US" smtClean="0"/>
              <a:t>12</a:t>
            </a:fld>
            <a:endParaRPr lang="en-US"/>
          </a:p>
        </p:txBody>
      </p:sp>
      <p:sp>
        <p:nvSpPr>
          <p:cNvPr id="8" name="Text Placeholder 7"/>
          <p:cNvSpPr>
            <a:spLocks noGrp="1"/>
          </p:cNvSpPr>
          <p:nvPr>
            <p:ph type="body" sz="quarter" idx="10"/>
          </p:nvPr>
        </p:nvSpPr>
        <p:spPr/>
        <p:txBody>
          <a:bodyPr>
            <a:noAutofit/>
          </a:bodyPr>
          <a:lstStyle/>
          <a:p>
            <a:r>
              <a:rPr lang="en-US"/>
              <a:t>What is Oracle APEX ?</a:t>
            </a:r>
            <a:endParaRPr lang="en-US" b="0"/>
          </a:p>
        </p:txBody>
      </p:sp>
      <p:pic>
        <p:nvPicPr>
          <p:cNvPr id="21" name="Picture 20" descr="browser-based-apps-51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3388" y="2897043"/>
            <a:ext cx="1860056" cy="1860056"/>
          </a:xfrm>
          <a:prstGeom prst="rect">
            <a:avLst/>
          </a:prstGeom>
        </p:spPr>
      </p:pic>
      <p:pic>
        <p:nvPicPr>
          <p:cNvPr id="22" name="Picture 21" descr="visualize-maintain-data-51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74828" y="2921468"/>
            <a:ext cx="1860994" cy="1860994"/>
          </a:xfrm>
          <a:prstGeom prst="rect">
            <a:avLst/>
          </a:prstGeom>
        </p:spPr>
      </p:pic>
      <p:pic>
        <p:nvPicPr>
          <p:cNvPr id="23" name="Picture 22" descr="sql-dev-51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252538" y="2897043"/>
            <a:ext cx="1860056" cy="1860056"/>
          </a:xfrm>
          <a:prstGeom prst="rect">
            <a:avLst/>
          </a:prstGeom>
        </p:spPr>
      </p:pic>
      <p:sp>
        <p:nvSpPr>
          <p:cNvPr id="18" name="Rectangle 17"/>
          <p:cNvSpPr/>
          <p:nvPr/>
        </p:nvSpPr>
        <p:spPr>
          <a:xfrm>
            <a:off x="4920889" y="4875513"/>
            <a:ext cx="2168872" cy="653286"/>
          </a:xfrm>
          <a:prstGeom prst="rect">
            <a:avLst/>
          </a:prstGeom>
        </p:spPr>
        <p:txBody>
          <a:bodyPr wrap="square" lIns="0" tIns="0" rIns="0" bIns="0" anchor="t" anchorCtr="0">
            <a:noAutofit/>
          </a:bodyPr>
          <a:lstStyle/>
          <a:p>
            <a:pPr algn="ctr">
              <a:lnSpc>
                <a:spcPct val="90000"/>
              </a:lnSpc>
            </a:pPr>
            <a:r>
              <a:rPr lang="en-US"/>
              <a:t>Visualize and manage data</a:t>
            </a:r>
          </a:p>
        </p:txBody>
      </p:sp>
      <p:sp>
        <p:nvSpPr>
          <p:cNvPr id="27" name="Rectangle 26"/>
          <p:cNvSpPr/>
          <p:nvPr/>
        </p:nvSpPr>
        <p:spPr>
          <a:xfrm>
            <a:off x="8477654" y="4875512"/>
            <a:ext cx="3409824" cy="830524"/>
          </a:xfrm>
          <a:prstGeom prst="rect">
            <a:avLst/>
          </a:prstGeom>
        </p:spPr>
        <p:txBody>
          <a:bodyPr wrap="square" lIns="0" tIns="0" rIns="0" bIns="0" anchor="t" anchorCtr="0">
            <a:noAutofit/>
          </a:bodyPr>
          <a:lstStyle/>
          <a:p>
            <a:pPr algn="ctr">
              <a:lnSpc>
                <a:spcPct val="90000"/>
              </a:lnSpc>
            </a:pPr>
            <a:r>
              <a:rPr lang="en-US"/>
              <a:t>Optionally leverage SQL skills and database capabilities</a:t>
            </a:r>
          </a:p>
        </p:txBody>
      </p:sp>
      <p:sp>
        <p:nvSpPr>
          <p:cNvPr id="28" name="Rectangle 27"/>
          <p:cNvSpPr/>
          <p:nvPr/>
        </p:nvSpPr>
        <p:spPr>
          <a:xfrm>
            <a:off x="562953" y="4875513"/>
            <a:ext cx="2600926" cy="653287"/>
          </a:xfrm>
          <a:prstGeom prst="rect">
            <a:avLst/>
          </a:prstGeom>
        </p:spPr>
        <p:txBody>
          <a:bodyPr wrap="square" lIns="0" tIns="0" rIns="0" bIns="0" anchor="t" anchorCtr="0">
            <a:noAutofit/>
          </a:bodyPr>
          <a:lstStyle/>
          <a:p>
            <a:pPr algn="ctr">
              <a:lnSpc>
                <a:spcPct val="90000"/>
              </a:lnSpc>
            </a:pPr>
            <a:r>
              <a:rPr lang="en-US"/>
              <a:t>Develop desktop and mobile web apps</a:t>
            </a:r>
          </a:p>
        </p:txBody>
      </p:sp>
      <p:sp>
        <p:nvSpPr>
          <p:cNvPr id="4" name="Rectangle 3">
            <a:extLst>
              <a:ext uri="{FF2B5EF4-FFF2-40B4-BE49-F238E27FC236}">
                <a16:creationId xmlns:a16="http://schemas.microsoft.com/office/drawing/2014/main" id="{9F5B9C8A-7B75-3D43-8FC8-E44ADFD25D44}"/>
              </a:ext>
            </a:extLst>
          </p:cNvPr>
          <p:cNvSpPr/>
          <p:nvPr/>
        </p:nvSpPr>
        <p:spPr>
          <a:xfrm>
            <a:off x="955964" y="2288416"/>
            <a:ext cx="10224654" cy="358624"/>
          </a:xfrm>
          <a:prstGeom prst="rect">
            <a:avLst/>
          </a:prstGeom>
        </p:spPr>
        <p:txBody>
          <a:bodyPr wrap="square">
            <a:spAutoFit/>
          </a:bodyPr>
          <a:lstStyle/>
          <a:p>
            <a:pPr lvl="0" algn="ctr">
              <a:lnSpc>
                <a:spcPct val="95000"/>
              </a:lnSpc>
              <a:spcBef>
                <a:spcPts val="600"/>
              </a:spcBef>
            </a:pPr>
            <a:r>
              <a:rPr lang="en-US">
                <a:solidFill>
                  <a:srgbClr val="312D2A"/>
                </a:solidFill>
                <a:latin typeface="Oracle Sans" panose="020b0503020204020204" pitchFamily="34" charset="0"/>
                <a:cs typeface="Oracle Sans" panose="020b0503020204020204" pitchFamily="34" charset="0"/>
              </a:rPr>
              <a:t>Low code web application development framework to build scalable and secure apps</a:t>
            </a:r>
          </a:p>
        </p:txBody>
      </p:sp>
      <p:sp>
        <p:nvSpPr>
          <p:cNvPr id="12" name="Footer Placeholder 2">
            <a:extLst>
              <a:ext uri="{FF2B5EF4-FFF2-40B4-BE49-F238E27FC236}">
                <a16:creationId xmlns:a16="http://schemas.microsoft.com/office/drawing/2014/main" id="{9970DEA3-67BE-A34A-867D-954BBFDC7A2F}"/>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7235980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Slide Number Placeholder 3">
            <a:extLst>
              <a:ext uri="{FF2B5EF4-FFF2-40B4-BE49-F238E27FC236}">
                <a16:creationId xmlns:a16="http://schemas.microsoft.com/office/drawing/2014/main" id="{01C47CDB-D79F-EC4E-8ED7-607BC5687B70}"/>
              </a:ext>
            </a:extLst>
          </p:cNvPr>
          <p:cNvSpPr>
            <a:spLocks noGrp="1"/>
          </p:cNvSpPr>
          <p:nvPr>
            <p:ph type="sldNum" sz="quarter" idx="4"/>
          </p:nvPr>
        </p:nvSpPr>
        <p:spPr/>
        <p:txBody>
          <a:bodyPr/>
          <a:lstStyle/>
          <a:p>
            <a:fld id="{7C371504-33D9-B044-8C50-620C44A06CB1}" type="slidenum">
              <a:rPr lang="en-US" smtClean="0"/>
              <a:t>13</a:t>
            </a:fld>
            <a:endParaRPr lang="en-US"/>
          </a:p>
        </p:txBody>
      </p:sp>
      <p:sp>
        <p:nvSpPr>
          <p:cNvPr id="5" name="Text Placeholder 4">
            <a:extLst>
              <a:ext uri="{FF2B5EF4-FFF2-40B4-BE49-F238E27FC236}">
                <a16:creationId xmlns:a16="http://schemas.microsoft.com/office/drawing/2014/main" id="{CE4E8084-92DB-104D-BE51-083D874B98B2}"/>
              </a:ext>
            </a:extLst>
          </p:cNvPr>
          <p:cNvSpPr>
            <a:spLocks noGrp="1"/>
          </p:cNvSpPr>
          <p:nvPr>
            <p:ph type="body" sz="quarter" idx="10"/>
          </p:nvPr>
        </p:nvSpPr>
        <p:spPr/>
        <p:txBody>
          <a:bodyPr/>
          <a:lstStyle/>
          <a:p>
            <a:r>
              <a:rPr lang="en-US"/>
              <a:t>User interface for any device</a:t>
            </a:r>
          </a:p>
        </p:txBody>
      </p:sp>
      <p:pic>
        <p:nvPicPr>
          <p:cNvPr id="3" name="Picture 2">
            <a:extLst>
              <a:ext uri="{FF2B5EF4-FFF2-40B4-BE49-F238E27FC236}">
                <a16:creationId xmlns:a16="http://schemas.microsoft.com/office/drawing/2014/main" id="{67DB0ADA-7A5B-4046-BB8A-E838249EFCD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75155" y="1997563"/>
            <a:ext cx="8641686" cy="3473618"/>
          </a:xfrm>
          <a:prstGeom prst="rect">
            <a:avLst/>
          </a:prstGeom>
          <a:noFill/>
          <a:ln>
            <a:noFill/>
          </a:ln>
        </p:spPr>
      </p:pic>
      <p:sp>
        <p:nvSpPr>
          <p:cNvPr id="10" name="Design Tables">
            <a:extLst>
              <a:ext uri="{FF2B5EF4-FFF2-40B4-BE49-F238E27FC236}">
                <a16:creationId xmlns:a16="http://schemas.microsoft.com/office/drawing/2014/main" id="{DC3149B4-57A1-014D-B51A-9442567C73D8}"/>
              </a:ext>
            </a:extLst>
          </p:cNvPr>
          <p:cNvSpPr txBox="1"/>
          <p:nvPr/>
        </p:nvSpPr>
        <p:spPr>
          <a:xfrm>
            <a:off x="3701735" y="5390261"/>
            <a:ext cx="4788526" cy="605266"/>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wrap="none" lIns="25386" tIns="25386" rIns="25386" bIns="25386" anchor="ctr">
            <a:spAutoFit/>
          </a:bodyPr>
          <a:lstStyle>
            <a:lvl1pPr algn="l">
              <a:spcBef>
                <a:spcPts val="5900"/>
              </a:spcBef>
              <a:defRPr sz="5200">
                <a:latin typeface="+mn-lt"/>
                <a:ea typeface="+mn-ea"/>
                <a:cs typeface="+mn-cs"/>
                <a:sym typeface="Helvetica Neue Light"/>
              </a:defRPr>
            </a:lvl1pPr>
          </a:lstStyle>
          <a:p>
            <a:pPr algn="ctr">
              <a:spcBef>
                <a:spcPct val="0"/>
              </a:spcBef>
            </a:pPr>
            <a:r>
              <a:rPr lang="en-US" sz="1800">
                <a:solidFill>
                  <a:schemeClr val="accent1"/>
                </a:solidFill>
              </a:rPr>
              <a:t>Modern, intuitive, accessible UI for any device</a:t>
            </a:r>
          </a:p>
          <a:p>
            <a:pPr algn="ctr">
              <a:spcBef>
                <a:spcPct val="0"/>
              </a:spcBef>
            </a:pPr>
            <a:r>
              <a:rPr lang="en-US" sz="1800">
                <a:solidFill>
                  <a:schemeClr val="accent1"/>
                </a:solidFill>
              </a:rPr>
              <a:t>fully customizable and responsive apps</a:t>
            </a:r>
          </a:p>
        </p:txBody>
      </p:sp>
      <p:sp>
        <p:nvSpPr>
          <p:cNvPr id="7" name="Footer Placeholder 2">
            <a:extLst>
              <a:ext uri="{FF2B5EF4-FFF2-40B4-BE49-F238E27FC236}">
                <a16:creationId xmlns:a16="http://schemas.microsoft.com/office/drawing/2014/main" id="{1D34A356-70A2-D242-966E-05125DE69C82}"/>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33926077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8" name="Text Placeholder 37"/>
          <p:cNvSpPr>
            <a:spLocks noGrp="1"/>
          </p:cNvSpPr>
          <p:nvPr>
            <p:ph type="body" sz="quarter" idx="10"/>
          </p:nvPr>
        </p:nvSpPr>
        <p:spPr/>
        <p:txBody>
          <a:bodyPr>
            <a:noAutofit/>
          </a:bodyPr>
          <a:lstStyle/>
          <a:p>
            <a:pPr marL="0" indent="0">
              <a:buNone/>
            </a:pPr>
            <a:r>
              <a:rPr lang="en-US"/>
              <a:t>Oracle APEX </a:t>
            </a:r>
          </a:p>
          <a:p>
            <a:pPr marL="0" indent="0">
              <a:buNone/>
            </a:pPr>
            <a:r>
              <a:rPr lang="en-US" b="0">
                <a:latin typeface="+mn-lt"/>
              </a:rPr>
              <a:t>Rapidly develop, customize, and deliver</a:t>
            </a:r>
          </a:p>
        </p:txBody>
      </p:sp>
      <p:grpSp>
        <p:nvGrpSpPr>
          <p:cNvPr id="33" name="Group 32"/>
          <p:cNvGrpSpPr/>
          <p:nvPr/>
        </p:nvGrpSpPr>
        <p:grpSpPr>
          <a:xfrm>
            <a:off x="2080274" y="4051142"/>
            <a:ext cx="8039894" cy="1546035"/>
            <a:chOff x="1677114" y="4038282"/>
            <a:chExt cx="8843883" cy="1700638"/>
          </a:xfrm>
        </p:grpSpPr>
        <p:pic>
          <p:nvPicPr>
            <p:cNvPr id="13" name="Picture 12" descr="cloud-51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69306" y="4114442"/>
              <a:ext cx="1142405" cy="1142405"/>
            </a:xfrm>
            <a:prstGeom prst="rect">
              <a:avLst/>
            </a:prstGeom>
          </p:spPr>
        </p:pic>
        <p:pic>
          <p:nvPicPr>
            <p:cNvPr id="14" name="Picture 13" descr="palette-51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61290" y="4114442"/>
              <a:ext cx="1142405" cy="1142405"/>
            </a:xfrm>
            <a:prstGeom prst="rect">
              <a:avLst/>
            </a:prstGeom>
          </p:spPr>
        </p:pic>
        <p:pic>
          <p:nvPicPr>
            <p:cNvPr id="15" name="Picture 14" descr="wrench-51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677114" y="4114442"/>
              <a:ext cx="1142405" cy="1142405"/>
            </a:xfrm>
            <a:prstGeom prst="rect">
              <a:avLst/>
            </a:prstGeom>
          </p:spPr>
        </p:pic>
        <p:pic>
          <p:nvPicPr>
            <p:cNvPr id="16" name="Picture 15" descr="arrow-arched-51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19519" y="4038282"/>
              <a:ext cx="2697927" cy="511131"/>
            </a:xfrm>
            <a:prstGeom prst="rect">
              <a:avLst/>
            </a:prstGeom>
          </p:spPr>
        </p:pic>
        <p:pic>
          <p:nvPicPr>
            <p:cNvPr id="18" name="Picture 17" descr="arrow-arched-512.png"/>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flipV="1">
              <a:off x="2819519" y="4799885"/>
              <a:ext cx="2697927" cy="511131"/>
            </a:xfrm>
            <a:prstGeom prst="rect">
              <a:avLst/>
            </a:prstGeom>
          </p:spPr>
        </p:pic>
        <p:pic>
          <p:nvPicPr>
            <p:cNvPr id="19" name="Picture 18" descr="arrow-arched-51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703695" y="4038282"/>
              <a:ext cx="2697927" cy="511131"/>
            </a:xfrm>
            <a:prstGeom prst="rect">
              <a:avLst/>
            </a:prstGeom>
          </p:spPr>
        </p:pic>
        <p:sp>
          <p:nvSpPr>
            <p:cNvPr id="20" name="Rectangle 19"/>
            <p:cNvSpPr/>
            <p:nvPr/>
          </p:nvSpPr>
          <p:spPr>
            <a:xfrm>
              <a:off x="1753274" y="5333007"/>
              <a:ext cx="1140435" cy="405913"/>
            </a:xfrm>
            <a:prstGeom prst="rect">
              <a:avLst/>
            </a:prstGeom>
          </p:spPr>
          <p:txBody>
            <a:bodyPr wrap="none">
              <a:spAutoFit/>
            </a:bodyPr>
            <a:lstStyle/>
            <a:p>
              <a:r>
                <a:rPr lang="en-US" sz="1798"/>
                <a:t>Develop</a:t>
              </a:r>
            </a:p>
          </p:txBody>
        </p:sp>
        <p:sp>
          <p:nvSpPr>
            <p:cNvPr id="21" name="Rectangle 20"/>
            <p:cNvSpPr/>
            <p:nvPr/>
          </p:nvSpPr>
          <p:spPr>
            <a:xfrm>
              <a:off x="5561290" y="5333007"/>
              <a:ext cx="1411983" cy="405913"/>
            </a:xfrm>
            <a:prstGeom prst="rect">
              <a:avLst/>
            </a:prstGeom>
          </p:spPr>
          <p:txBody>
            <a:bodyPr wrap="none">
              <a:spAutoFit/>
            </a:bodyPr>
            <a:lstStyle/>
            <a:p>
              <a:r>
                <a:rPr lang="en-US" sz="1798"/>
                <a:t>Customize</a:t>
              </a:r>
            </a:p>
          </p:txBody>
        </p:sp>
        <p:sp>
          <p:nvSpPr>
            <p:cNvPr id="22" name="Rectangle 21"/>
            <p:cNvSpPr/>
            <p:nvPr/>
          </p:nvSpPr>
          <p:spPr>
            <a:xfrm>
              <a:off x="9521627" y="5333007"/>
              <a:ext cx="999370" cy="405913"/>
            </a:xfrm>
            <a:prstGeom prst="rect">
              <a:avLst/>
            </a:prstGeom>
          </p:spPr>
          <p:txBody>
            <a:bodyPr wrap="none">
              <a:spAutoFit/>
            </a:bodyPr>
            <a:lstStyle/>
            <a:p>
              <a:r>
                <a:rPr lang="en-US" sz="1798"/>
                <a:t>Deliver</a:t>
              </a:r>
            </a:p>
          </p:txBody>
        </p:sp>
      </p:grpSp>
      <p:sp>
        <p:nvSpPr>
          <p:cNvPr id="17" name="Shape 708"/>
          <p:cNvSpPr/>
          <p:nvPr/>
        </p:nvSpPr>
        <p:spPr>
          <a:xfrm>
            <a:off x="3624047" y="2463682"/>
            <a:ext cx="4943909" cy="1277220"/>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wrap="square" lIns="0" tIns="0" rIns="0" bIns="0" anchor="ctr" anchorCtr="0">
            <a:noAutofit/>
          </a:bodyPr>
          <a:lstStyle>
            <a:lvl1pPr>
              <a:defRPr sz="2800">
                <a:solidFill>
                  <a:srgbClr val="808080"/>
                </a:solidFill>
              </a:defRPr>
            </a:lvl1pPr>
          </a:lstStyle>
          <a:p>
            <a:pPr algn="ctr">
              <a:lnSpc>
                <a:spcPct val="90000"/>
              </a:lnSpc>
              <a:spcBef>
                <a:spcPts val="600"/>
              </a:spcBef>
            </a:pPr>
            <a:r>
              <a:rPr lang="en-US" sz="1800">
                <a:solidFill>
                  <a:schemeClr val="tx1"/>
                </a:solidFill>
              </a:rPr>
              <a:t>Pre-built controls for security, authentication, database interaction, validation, session management and more…</a:t>
            </a:r>
          </a:p>
          <a:p>
            <a:pPr algn="ctr">
              <a:lnSpc>
                <a:spcPct val="90000"/>
              </a:lnSpc>
              <a:spcBef>
                <a:spcPts val="600"/>
              </a:spcBef>
            </a:pPr>
            <a:r>
              <a:rPr lang="en-US" sz="1800">
                <a:solidFill>
                  <a:schemeClr val="tx1"/>
                </a:solidFill>
              </a:rPr>
              <a:t>Go from prototype to production in minutes</a:t>
            </a:r>
          </a:p>
        </p:txBody>
      </p:sp>
      <p:grpSp>
        <p:nvGrpSpPr>
          <p:cNvPr id="37" name="Group 36"/>
          <p:cNvGrpSpPr/>
          <p:nvPr/>
        </p:nvGrpSpPr>
        <p:grpSpPr>
          <a:xfrm>
            <a:off x="3547173" y="2053577"/>
            <a:ext cx="5174528" cy="1897958"/>
            <a:chOff x="3290703" y="2018408"/>
            <a:chExt cx="5691980" cy="1897958"/>
          </a:xfrm>
        </p:grpSpPr>
        <p:cxnSp>
          <p:nvCxnSpPr>
            <p:cNvPr id="35" name="Straight Connector 34"/>
            <p:cNvCxnSpPr/>
            <p:nvPr/>
          </p:nvCxnSpPr>
          <p:spPr>
            <a:xfrm>
              <a:off x="3290703" y="2018408"/>
              <a:ext cx="5607419" cy="0"/>
            </a:xfrm>
            <a:prstGeom prst="line">
              <a:avLst/>
            </a:prstGeom>
            <a:ln w="19050">
              <a:solidFill>
                <a:schemeClr val="accent2">
                  <a:lumMod val="60000"/>
                  <a:lumOff val="40000"/>
                </a:schemeClr>
              </a:solidFill>
              <a:prstDash val="solid"/>
              <a:miter lim="800000"/>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375264" y="3916366"/>
              <a:ext cx="5607419" cy="0"/>
            </a:xfrm>
            <a:prstGeom prst="line">
              <a:avLst/>
            </a:prstGeom>
            <a:ln w="19050">
              <a:solidFill>
                <a:schemeClr val="accent2">
                  <a:lumMod val="60000"/>
                  <a:lumOff val="40000"/>
                </a:schemeClr>
              </a:solidFill>
              <a:prstDash val="solid"/>
              <a:miter lim="800000"/>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94124C8D-E660-BE40-98A4-9A47272BCDD9}"/>
              </a:ext>
            </a:extLst>
          </p:cNvPr>
          <p:cNvSpPr>
            <a:spLocks noGrp="1"/>
          </p:cNvSpPr>
          <p:nvPr>
            <p:ph type="sldNum" sz="quarter" idx="4"/>
          </p:nvPr>
        </p:nvSpPr>
        <p:spPr/>
        <p:txBody>
          <a:bodyPr/>
          <a:lstStyle/>
          <a:p>
            <a:fld id="{345D60D9-5372-5F40-9443-0F9AE5BDC3C8}" type="slidenum">
              <a:rPr lang="en-US" smtClean="0"/>
              <a:t>14</a:t>
            </a:fld>
            <a:endParaRPr lang="en-US"/>
          </a:p>
        </p:txBody>
      </p:sp>
      <p:sp>
        <p:nvSpPr>
          <p:cNvPr id="23" name="Footer Placeholder 2">
            <a:extLst>
              <a:ext uri="{FF2B5EF4-FFF2-40B4-BE49-F238E27FC236}">
                <a16:creationId xmlns:a16="http://schemas.microsoft.com/office/drawing/2014/main" id="{FD6879A6-EEF8-0246-BFA8-DFFE7A720C25}"/>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575183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Slide Number Placeholder 3">
            <a:extLst>
              <a:ext uri="{FF2B5EF4-FFF2-40B4-BE49-F238E27FC236}">
                <a16:creationId xmlns:a16="http://schemas.microsoft.com/office/drawing/2014/main" id="{E38C387A-4ED8-2E41-BB85-3A94D64021B9}"/>
              </a:ext>
            </a:extLst>
          </p:cNvPr>
          <p:cNvSpPr>
            <a:spLocks noGrp="1"/>
          </p:cNvSpPr>
          <p:nvPr>
            <p:ph type="sldNum" sz="quarter" idx="4"/>
          </p:nvPr>
        </p:nvSpPr>
        <p:spPr/>
        <p:txBody>
          <a:bodyPr/>
          <a:lstStyle/>
          <a:p>
            <a:pPr>
              <a:spcBef>
                <a:spcPct val="0"/>
              </a:spcBef>
              <a:spcAft>
                <a:spcPct val="0"/>
              </a:spcAft>
              <a:defRPr/>
            </a:pPr>
            <a:fld id="{C51EAA63-D034-42AE-91FA-B13B9518C7BE}" type="slidenum">
              <a:rPr lang="en-AU" sz="800">
                <a:solidFill>
                  <a:srgbClr val="4E5052"/>
                </a:solidFill>
                <a:latin typeface="Univers LT Std 55 Roman" panose="020b0603020202020204" pitchFamily="34" charset="77"/>
              </a:rPr>
              <a:pPr>
                <a:spcBef>
                  <a:spcPct val="0"/>
                </a:spcBef>
                <a:spcAft>
                  <a:spcPct val="0"/>
                </a:spcAft>
                <a:defRPr/>
              </a:pPr>
              <a:t>15</a:t>
            </a:fld>
            <a:endParaRPr lang="en-AU" sz="800">
              <a:solidFill>
                <a:srgbClr val="4E5052"/>
              </a:solidFill>
              <a:latin typeface="Univers LT Std 55 Roman" panose="020b0603020202020204" pitchFamily="34" charset="77"/>
            </a:endParaRPr>
          </a:p>
        </p:txBody>
      </p:sp>
      <p:sp>
        <p:nvSpPr>
          <p:cNvPr id="7" name="Text Placeholder 6">
            <a:extLst>
              <a:ext uri="{FF2B5EF4-FFF2-40B4-BE49-F238E27FC236}">
                <a16:creationId xmlns:a16="http://schemas.microsoft.com/office/drawing/2014/main" id="{79F41154-EE29-794F-B290-EB6A1F87E547}"/>
              </a:ext>
            </a:extLst>
          </p:cNvPr>
          <p:cNvSpPr>
            <a:spLocks noGrp="1"/>
          </p:cNvSpPr>
          <p:nvPr>
            <p:ph type="body" sz="quarter" idx="12"/>
          </p:nvPr>
        </p:nvSpPr>
        <p:spPr/>
        <p:txBody>
          <a:bodyPr/>
          <a:lstStyle/>
          <a:p>
            <a:pPr marL="457063" indent="-457063">
              <a:buFont typeface="Arial" panose="020b0604020202020204" pitchFamily="34" charset="0"/>
              <a:buChar char="•"/>
            </a:pPr>
            <a:r>
              <a:rPr lang="en-US" sz="2399"/>
              <a:t>Build Apps using just a browser, no software to install</a:t>
            </a:r>
          </a:p>
          <a:p>
            <a:pPr marL="457063" indent="-457063">
              <a:buFont typeface="Arial" panose="020b0604020202020204" pitchFamily="34" charset="0"/>
              <a:buChar char="•"/>
            </a:pPr>
            <a:r>
              <a:rPr lang="en-US" sz="2399"/>
              <a:t>Provide Rich Functionality with No or Low Code</a:t>
            </a:r>
          </a:p>
          <a:p>
            <a:pPr marL="457063" indent="-457063">
              <a:buFont typeface="Arial" panose="020b0604020202020204" pitchFamily="34" charset="0"/>
              <a:buChar char="•"/>
            </a:pPr>
            <a:r>
              <a:rPr lang="en-US" sz="2399"/>
              <a:t>Build Apps that are Scalable and Extensible</a:t>
            </a:r>
          </a:p>
          <a:p>
            <a:pPr marL="457063" indent="-457063">
              <a:buFont typeface="Arial" panose="020b0604020202020204" pitchFamily="34" charset="0"/>
              <a:buChar char="•"/>
            </a:pPr>
            <a:r>
              <a:rPr lang="en-US" sz="2399"/>
              <a:t>With quick iterative development, achieve high level of productivity</a:t>
            </a:r>
          </a:p>
          <a:p>
            <a:pPr marL="457063" indent="-457063">
              <a:buFont typeface="Arial" panose="020b0604020202020204" pitchFamily="34" charset="0"/>
              <a:buChar char="•"/>
            </a:pPr>
            <a:r>
              <a:rPr lang="en-US" sz="2399"/>
              <a:t>Build on Secure, Powerful and Proven Oracle Technology</a:t>
            </a:r>
          </a:p>
          <a:p>
            <a:pPr marL="457063" indent="-457063">
              <a:buFont typeface="Arial" panose="020b0604020202020204" pitchFamily="34" charset="0"/>
              <a:buChar char="•"/>
            </a:pPr>
            <a:r>
              <a:rPr lang="en-US" sz="2399"/>
              <a:t>Build apps that can connect to different data sources (DBs, ERP, HCM, etc.)</a:t>
            </a:r>
          </a:p>
          <a:p>
            <a:pPr marL="457063" indent="-457063">
              <a:buFont typeface="Arial" panose="020b0604020202020204" pitchFamily="34" charset="0"/>
              <a:buChar char="•"/>
            </a:pPr>
            <a:r>
              <a:rPr lang="en-US" sz="2399"/>
              <a:t>Build applications that easily portable across devices</a:t>
            </a:r>
          </a:p>
          <a:p>
            <a:pPr marL="457063" indent="-457063">
              <a:buFont typeface="Arial" panose="020b0604020202020204" pitchFamily="34" charset="0"/>
              <a:buChar char="•"/>
            </a:pPr>
            <a:r>
              <a:rPr lang="en-US" sz="2399"/>
              <a:t>Built-in support for multiple languages and locales</a:t>
            </a:r>
          </a:p>
        </p:txBody>
      </p:sp>
      <p:sp>
        <p:nvSpPr>
          <p:cNvPr id="2" name="Title 1">
            <a:extLst>
              <a:ext uri="{FF2B5EF4-FFF2-40B4-BE49-F238E27FC236}">
                <a16:creationId xmlns:a16="http://schemas.microsoft.com/office/drawing/2014/main" id="{6C35DF06-C6FE-0D49-A920-3B914EA7E0AC}"/>
              </a:ext>
            </a:extLst>
          </p:cNvPr>
          <p:cNvSpPr>
            <a:spLocks noGrp="1"/>
          </p:cNvSpPr>
          <p:nvPr>
            <p:ph type="title"/>
          </p:nvPr>
        </p:nvSpPr>
        <p:spPr/>
        <p:txBody>
          <a:bodyPr/>
          <a:lstStyle/>
          <a:p>
            <a:r>
              <a:rPr lang="en-US"/>
              <a:t>APEX Distinguishing Characteristics</a:t>
            </a:r>
          </a:p>
        </p:txBody>
      </p:sp>
      <p:sp>
        <p:nvSpPr>
          <p:cNvPr id="8" name="Footer Placeholder 1">
            <a:extLst>
              <a:ext uri="{FF2B5EF4-FFF2-40B4-BE49-F238E27FC236}">
                <a16:creationId xmlns:a16="http://schemas.microsoft.com/office/drawing/2014/main" id="{2B7F3714-9DDC-8B49-BA9F-3815C046E888}"/>
              </a:ext>
            </a:extLst>
          </p:cNvPr>
          <p:cNvSpPr>
            <a:spLocks noGrp="1"/>
          </p:cNvSpPr>
          <p:nvPr>
            <p:ph type="ftr" sz="quarter" idx="3"/>
          </p:nvPr>
        </p:nvSpPr>
        <p:spPr>
          <a:xfrm>
            <a:off x="1127760" y="6423978"/>
            <a:ext cx="4021122" cy="365125"/>
          </a:xfrm>
        </p:spPr>
        <p:txBody>
          <a:bodyPr/>
          <a:lstStyle/>
          <a:p>
            <a:r>
              <a:rPr lang="en-US"/>
              <a:t>Copyright © 2020, Oracle and/or its affiliates. All rights reserved.</a:t>
            </a:r>
          </a:p>
        </p:txBody>
      </p:sp>
    </p:spTree>
    <p:extLst>
      <p:ext uri="{BB962C8B-B14F-4D97-AF65-F5344CB8AC3E}">
        <p14:creationId xmlns:p14="http://schemas.microsoft.com/office/powerpoint/2010/main" val="23654147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pic>
        <p:nvPicPr>
          <p:cNvPr id="497" name="apex-round-128.pdf" descr="apex-round-128.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07791" y="1656230"/>
            <a:ext cx="1837336" cy="1837335"/>
          </a:xfrm>
          <a:prstGeom prst="rect">
            <a:avLst/>
          </a:prstGeom>
          <a:ln w="12700">
            <a:miter lim="400000"/>
          </a:ln>
        </p:spPr>
      </p:pic>
      <p:pic>
        <p:nvPicPr>
          <p:cNvPr id="498" name="autonomous_icon.png" descr="autonomous_icon.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198287" y="934454"/>
            <a:ext cx="3102359" cy="3102359"/>
          </a:xfrm>
          <a:prstGeom prst="rect">
            <a:avLst/>
          </a:prstGeom>
          <a:noFill/>
          <a:ln>
            <a:noFill/>
          </a:ln>
        </p:spPr>
      </p:pic>
      <p:sp>
        <p:nvSpPr>
          <p:cNvPr id="500" name="Oracle APEX"/>
          <p:cNvSpPr txBox="1"/>
          <p:nvPr/>
        </p:nvSpPr>
        <p:spPr>
          <a:xfrm>
            <a:off x="1064683" y="3650255"/>
            <a:ext cx="3123554" cy="1165390"/>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lIns="0" tIns="0" rIns="0" bIns="0" anchor="t" anchorCtr="0">
            <a:noAutofit/>
          </a:bodyPr>
          <a:lstStyle>
            <a:lvl1pPr>
              <a:defRPr sz="12800" b="1">
                <a:solidFill>
                  <a:srgbClr val="FFFFFF"/>
                </a:solidFill>
                <a:latin typeface="Helvetica"/>
                <a:ea typeface="Helvetica"/>
                <a:cs typeface="Helvetica"/>
                <a:sym typeface="Helvetica"/>
              </a:defRPr>
            </a:lvl1pPr>
          </a:lstStyle>
          <a:p>
            <a:pPr algn="ctr">
              <a:lnSpc>
                <a:spcPct val="90000"/>
              </a:lnSpc>
            </a:pPr>
            <a:r>
              <a:rPr sz="2400">
                <a:solidFill>
                  <a:schemeClr val="tx1"/>
                </a:solidFill>
                <a:latin typeface="+mn-lt"/>
              </a:rPr>
              <a:t>Oracle </a:t>
            </a:r>
            <a:br>
              <a:rPr lang="en-US" sz="2400">
                <a:solidFill>
                  <a:schemeClr val="tx1"/>
                </a:solidFill>
                <a:latin typeface="+mn-lt"/>
              </a:rPr>
            </a:br>
            <a:r>
              <a:rPr sz="2400">
                <a:solidFill>
                  <a:schemeClr val="tx1"/>
                </a:solidFill>
                <a:latin typeface="+mn-lt"/>
              </a:rPr>
              <a:t>APEX</a:t>
            </a:r>
          </a:p>
        </p:txBody>
      </p:sp>
      <p:sp>
        <p:nvSpPr>
          <p:cNvPr id="501" name="Oracle Autonomous Database"/>
          <p:cNvSpPr txBox="1"/>
          <p:nvPr/>
        </p:nvSpPr>
        <p:spPr>
          <a:xfrm>
            <a:off x="7000054" y="3650256"/>
            <a:ext cx="3498824" cy="1865725"/>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lIns="0" tIns="0" rIns="0" bIns="0" anchor="t" anchorCtr="0">
            <a:noAutofit/>
          </a:bodyPr>
          <a:lstStyle>
            <a:lvl1pPr>
              <a:defRPr sz="12800" b="1">
                <a:solidFill>
                  <a:srgbClr val="FFFFFF"/>
                </a:solidFill>
                <a:latin typeface="Helvetica"/>
                <a:ea typeface="Helvetica"/>
                <a:cs typeface="Helvetica"/>
                <a:sym typeface="Helvetica"/>
              </a:defRPr>
            </a:lvl1pPr>
          </a:lstStyle>
          <a:p>
            <a:pPr algn="ctr">
              <a:lnSpc>
                <a:spcPct val="90000"/>
              </a:lnSpc>
            </a:pPr>
            <a:r>
              <a:rPr sz="2400">
                <a:solidFill>
                  <a:schemeClr val="tx1"/>
                </a:solidFill>
                <a:latin typeface="+mn-lt"/>
              </a:rPr>
              <a:t>Oracle Autonomous Database</a:t>
            </a:r>
          </a:p>
        </p:txBody>
      </p:sp>
      <p:sp>
        <p:nvSpPr>
          <p:cNvPr id="9" name="Freeform 16"/>
          <p:cNvSpPr>
            <a:spLocks noChangeAspect="1" noChangeArrowheads="1"/>
          </p:cNvSpPr>
          <p:nvPr/>
        </p:nvSpPr>
        <p:spPr bwMode="auto">
          <a:xfrm>
            <a:off x="5167571" y="2496609"/>
            <a:ext cx="624548" cy="624548"/>
          </a:xfrm>
          <a:custGeom>
            <a:gdLst>
              <a:gd name="T0" fmla="*/ 2824 w 2964"/>
              <a:gd name="T1" fmla="*/ 1065 h 2964"/>
              <a:gd name="T2" fmla="*/ 2824 w 2964"/>
              <a:gd name="T3" fmla="*/ 1065 h 2964"/>
              <a:gd name="T4" fmla="*/ 1898 w 2964"/>
              <a:gd name="T5" fmla="*/ 1065 h 2964"/>
              <a:gd name="T6" fmla="*/ 1898 w 2964"/>
              <a:gd name="T7" fmla="*/ 139 h 2964"/>
              <a:gd name="T8" fmla="*/ 1759 w 2964"/>
              <a:gd name="T9" fmla="*/ 0 h 2964"/>
              <a:gd name="T10" fmla="*/ 1204 w 2964"/>
              <a:gd name="T11" fmla="*/ 0 h 2964"/>
              <a:gd name="T12" fmla="*/ 1065 w 2964"/>
              <a:gd name="T13" fmla="*/ 139 h 2964"/>
              <a:gd name="T14" fmla="*/ 1065 w 2964"/>
              <a:gd name="T15" fmla="*/ 1065 h 2964"/>
              <a:gd name="T16" fmla="*/ 139 w 2964"/>
              <a:gd name="T17" fmla="*/ 1065 h 2964"/>
              <a:gd name="T18" fmla="*/ 0 w 2964"/>
              <a:gd name="T19" fmla="*/ 1204 h 2964"/>
              <a:gd name="T20" fmla="*/ 0 w 2964"/>
              <a:gd name="T21" fmla="*/ 1759 h 2964"/>
              <a:gd name="T22" fmla="*/ 139 w 2964"/>
              <a:gd name="T23" fmla="*/ 1898 h 2964"/>
              <a:gd name="T24" fmla="*/ 1065 w 2964"/>
              <a:gd name="T25" fmla="*/ 1898 h 2964"/>
              <a:gd name="T26" fmla="*/ 1065 w 2964"/>
              <a:gd name="T27" fmla="*/ 2824 h 2964"/>
              <a:gd name="T28" fmla="*/ 1204 w 2964"/>
              <a:gd name="T29" fmla="*/ 2963 h 2964"/>
              <a:gd name="T30" fmla="*/ 1759 w 2964"/>
              <a:gd name="T31" fmla="*/ 2963 h 2964"/>
              <a:gd name="T32" fmla="*/ 1898 w 2964"/>
              <a:gd name="T33" fmla="*/ 2824 h 2964"/>
              <a:gd name="T34" fmla="*/ 1898 w 2964"/>
              <a:gd name="T35" fmla="*/ 1898 h 2964"/>
              <a:gd name="T36" fmla="*/ 2824 w 2964"/>
              <a:gd name="T37" fmla="*/ 1898 h 2964"/>
              <a:gd name="T38" fmla="*/ 2963 w 2964"/>
              <a:gd name="T39" fmla="*/ 1759 h 2964"/>
              <a:gd name="T40" fmla="*/ 2963 w 2964"/>
              <a:gd name="T41" fmla="*/ 1204 h 2964"/>
              <a:gd name="T42" fmla="*/ 2824 w 2964"/>
              <a:gd name="T43" fmla="*/ 1065 h 29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4" h="2964">
                <a:moveTo>
                  <a:pt x="2824" y="1065"/>
                </a:moveTo>
                <a:lnTo>
                  <a:pt x="2824" y="1065"/>
                </a:lnTo>
                <a:cubicBezTo>
                  <a:pt x="1898" y="1065"/>
                  <a:pt x="1898" y="1065"/>
                  <a:pt x="1898" y="1065"/>
                </a:cubicBezTo>
                <a:cubicBezTo>
                  <a:pt x="1898" y="139"/>
                  <a:pt x="1898" y="139"/>
                  <a:pt x="1898" y="139"/>
                </a:cubicBezTo>
                <a:cubicBezTo>
                  <a:pt x="1898" y="58"/>
                  <a:pt x="1840" y="0"/>
                  <a:pt x="1759" y="0"/>
                </a:cubicBezTo>
                <a:cubicBezTo>
                  <a:pt x="1204" y="0"/>
                  <a:pt x="1204" y="0"/>
                  <a:pt x="1204" y="0"/>
                </a:cubicBezTo>
                <a:cubicBezTo>
                  <a:pt x="1123" y="0"/>
                  <a:pt x="1065" y="58"/>
                  <a:pt x="1065" y="139"/>
                </a:cubicBezTo>
                <a:cubicBezTo>
                  <a:pt x="1065" y="1065"/>
                  <a:pt x="1065" y="1065"/>
                  <a:pt x="1065" y="1065"/>
                </a:cubicBezTo>
                <a:cubicBezTo>
                  <a:pt x="139" y="1065"/>
                  <a:pt x="139" y="1065"/>
                  <a:pt x="139" y="1065"/>
                </a:cubicBezTo>
                <a:cubicBezTo>
                  <a:pt x="58" y="1065"/>
                  <a:pt x="0" y="1123"/>
                  <a:pt x="0" y="1204"/>
                </a:cubicBezTo>
                <a:cubicBezTo>
                  <a:pt x="0" y="1759"/>
                  <a:pt x="0" y="1759"/>
                  <a:pt x="0" y="1759"/>
                </a:cubicBezTo>
                <a:cubicBezTo>
                  <a:pt x="0" y="1840"/>
                  <a:pt x="58" y="1898"/>
                  <a:pt x="139" y="1898"/>
                </a:cubicBezTo>
                <a:cubicBezTo>
                  <a:pt x="1065" y="1898"/>
                  <a:pt x="1065" y="1898"/>
                  <a:pt x="1065" y="1898"/>
                </a:cubicBezTo>
                <a:cubicBezTo>
                  <a:pt x="1065" y="2824"/>
                  <a:pt x="1065" y="2824"/>
                  <a:pt x="1065" y="2824"/>
                </a:cubicBezTo>
                <a:cubicBezTo>
                  <a:pt x="1065" y="2905"/>
                  <a:pt x="1123" y="2963"/>
                  <a:pt x="1204" y="2963"/>
                </a:cubicBezTo>
                <a:cubicBezTo>
                  <a:pt x="1759" y="2963"/>
                  <a:pt x="1759" y="2963"/>
                  <a:pt x="1759" y="2963"/>
                </a:cubicBezTo>
                <a:cubicBezTo>
                  <a:pt x="1840" y="2963"/>
                  <a:pt x="1898" y="2905"/>
                  <a:pt x="1898" y="2824"/>
                </a:cubicBezTo>
                <a:cubicBezTo>
                  <a:pt x="1898" y="1898"/>
                  <a:pt x="1898" y="1898"/>
                  <a:pt x="1898" y="1898"/>
                </a:cubicBezTo>
                <a:cubicBezTo>
                  <a:pt x="2824" y="1898"/>
                  <a:pt x="2824" y="1898"/>
                  <a:pt x="2824" y="1898"/>
                </a:cubicBezTo>
                <a:cubicBezTo>
                  <a:pt x="2905" y="1898"/>
                  <a:pt x="2963" y="1840"/>
                  <a:pt x="2963" y="1759"/>
                </a:cubicBezTo>
                <a:cubicBezTo>
                  <a:pt x="2963" y="1204"/>
                  <a:pt x="2963" y="1204"/>
                  <a:pt x="2963" y="1204"/>
                </a:cubicBezTo>
                <a:cubicBezTo>
                  <a:pt x="2963" y="1123"/>
                  <a:pt x="2905" y="1065"/>
                  <a:pt x="2824" y="1065"/>
                </a:cubicBezTo>
              </a:path>
            </a:pathLst>
          </a:custGeom>
          <a:solidFill>
            <a:schemeClr val="tx1"/>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 name="Oracle APEX">
            <a:extLst>
              <a:ext uri="{FF2B5EF4-FFF2-40B4-BE49-F238E27FC236}">
                <a16:creationId xmlns:a16="http://schemas.microsoft.com/office/drawing/2014/main" id="{2097F489-25E0-DD40-B9CC-036FB6ADDD06}"/>
              </a:ext>
            </a:extLst>
          </p:cNvPr>
          <p:cNvSpPr txBox="1"/>
          <p:nvPr/>
        </p:nvSpPr>
        <p:spPr>
          <a:xfrm>
            <a:off x="0" y="5296251"/>
            <a:ext cx="12192000" cy="644610"/>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lIns="0" tIns="0" rIns="0" bIns="0" anchor="t" anchorCtr="0">
            <a:noAutofit/>
          </a:bodyPr>
          <a:lstStyle>
            <a:lvl1pPr>
              <a:defRPr sz="12800" b="1">
                <a:solidFill>
                  <a:srgbClr val="FFFFFF"/>
                </a:solidFill>
                <a:latin typeface="Helvetica"/>
                <a:ea typeface="Helvetica"/>
                <a:cs typeface="Helvetica"/>
                <a:sym typeface="Helvetica"/>
              </a:defRPr>
            </a:lvl1pPr>
          </a:lstStyle>
          <a:p>
            <a:pPr algn="ctr">
              <a:lnSpc>
                <a:spcPct val="90000"/>
              </a:lnSpc>
            </a:pPr>
            <a:r>
              <a:rPr lang="en-US" sz="2400">
                <a:solidFill>
                  <a:schemeClr val="tx1"/>
                </a:solidFill>
                <a:latin typeface="+mn-lt"/>
              </a:rPr>
              <a:t>Included with new always free service</a:t>
            </a:r>
          </a:p>
        </p:txBody>
      </p:sp>
      <p:sp>
        <p:nvSpPr>
          <p:cNvPr id="4" name="Slide Number Placeholder 3">
            <a:extLst>
              <a:ext uri="{FF2B5EF4-FFF2-40B4-BE49-F238E27FC236}">
                <a16:creationId xmlns:a16="http://schemas.microsoft.com/office/drawing/2014/main" id="{C251ECB7-3DC4-7A44-9537-47BBA3E5BC36}"/>
              </a:ext>
            </a:extLst>
          </p:cNvPr>
          <p:cNvSpPr>
            <a:spLocks noGrp="1"/>
          </p:cNvSpPr>
          <p:nvPr>
            <p:ph type="sldNum" sz="quarter" idx="4"/>
          </p:nvPr>
        </p:nvSpPr>
        <p:spPr/>
        <p:txBody>
          <a:bodyPr/>
          <a:lstStyle/>
          <a:p>
            <a:fld id="{345D60D9-5372-5F40-9443-0F9AE5BDC3C8}" type="slidenum">
              <a:rPr lang="en-US" smtClean="0"/>
              <a:t>16</a:t>
            </a:fld>
            <a:endParaRPr lang="en-US"/>
          </a:p>
        </p:txBody>
      </p:sp>
      <p:sp>
        <p:nvSpPr>
          <p:cNvPr id="10" name="Footer Placeholder 2">
            <a:extLst>
              <a:ext uri="{FF2B5EF4-FFF2-40B4-BE49-F238E27FC236}">
                <a16:creationId xmlns:a16="http://schemas.microsoft.com/office/drawing/2014/main" id="{40EF67BA-D5A1-2B4A-88C6-6FDFF36A5EC8}"/>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3342202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iterate type="lt">
                                    <p:tmAbs val="100"/>
                                  </p:iterate>
                                  <p:childTnLst>
                                    <p:set>
                                      <p:cBhvr>
                                        <p:cTn id="6" fill="hold"/>
                                        <p:tgtEl>
                                          <p:spTgt spid="500"/>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iterate type="lt">
                                    <p:tmAbs val="100"/>
                                  </p:iterate>
                                  <p:childTnLst>
                                    <p:set>
                                      <p:cBhvr>
                                        <p:cTn id="9" fill="hold"/>
                                        <p:tgtEl>
                                          <p:spTgt spid="501"/>
                                        </p:tgtEl>
                                        <p:attrNameLst>
                                          <p:attrName>style.visibility</p:attrName>
                                        </p:attrNameLst>
                                      </p:cBhvr>
                                      <p:to>
                                        <p:strVal val="visible"/>
                                      </p:to>
                                    </p:se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iterate type="lt">
                                    <p:tmAbs val="100"/>
                                  </p:iterate>
                                  <p:childTnLst>
                                    <p:set>
                                      <p:cBhvr>
                                        <p:cTn id="13" fill="hold"/>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animBg="1" advAuto="0"/>
      <p:bldP spid="501" grpId="0" animBg="1" advAuto="0"/>
      <p:bldP spid="11" grpId="0" animBg="1" advAuto="0"/>
    </p:bldLst>
  </p:timing>
</p:sld>
</file>

<file path=ppt/slides/slide1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AE6B0D31-162D-1A41-8320-8FAB44C0107C}"/>
              </a:ext>
            </a:extLst>
          </p:cNvPr>
          <p:cNvSpPr>
            <a:spLocks noGrp="1"/>
          </p:cNvSpPr>
          <p:nvPr>
            <p:ph type="title"/>
          </p:nvPr>
        </p:nvSpPr>
        <p:spPr/>
        <p:txBody>
          <a:bodyPr>
            <a:normAutofit/>
          </a:bodyPr>
          <a:lstStyle/>
          <a:p>
            <a:r>
              <a:rPr lang="en-US">
                <a:latin typeface="+mn-lt"/>
              </a:rPr>
              <a:t>Oracle Autonomous Database</a:t>
            </a:r>
          </a:p>
        </p:txBody>
      </p:sp>
      <p:sp>
        <p:nvSpPr>
          <p:cNvPr id="8" name="Text Placeholder 2">
            <a:extLst>
              <a:ext uri="{FF2B5EF4-FFF2-40B4-BE49-F238E27FC236}">
                <a16:creationId xmlns:a16="http://schemas.microsoft.com/office/drawing/2014/main" id="{88AAA16C-54BF-174C-8527-B9D30E0F99EA}"/>
              </a:ext>
            </a:extLst>
          </p:cNvPr>
          <p:cNvSpPr txBox="1"/>
          <p:nvPr/>
        </p:nvSpPr>
        <p:spPr>
          <a:xfrm>
            <a:off x="1409628" y="2628904"/>
            <a:ext cx="9887835" cy="547631"/>
          </a:xfrm>
          <a:prstGeom prst="rect">
            <a:avLst/>
          </a:prstGeom>
        </p:spPr>
        <p:txBody>
          <a:bodyPr vert="horz" lIns="0" tIns="45720" rIns="0" bIns="45720" rtlCol="0">
            <a:noAutofit/>
          </a:bodyPr>
          <a:lstStyle>
            <a:lvl1pPr marL="0" indent="0" algn="l" defTabSz="914400" rtl="0" eaLnBrk="1" latinLnBrk="0" hangingPunct="1">
              <a:lnSpc>
                <a:spcPct val="100000"/>
              </a:lnSpc>
              <a:spcBef>
                <a:spcPct val="0"/>
              </a:spcBef>
              <a:buFont typeface="Arial" panose="020b0604020202020204" pitchFamily="34" charset="0"/>
              <a:buNone/>
              <a:defRPr sz="1800" b="0" i="0" kern="0" spc="0" baseline="0">
                <a:solidFill>
                  <a:srgbClr val="4A362B"/>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0" i="0" kern="1200">
                <a:solidFill>
                  <a:schemeClr val="tx1">
                    <a:tint val="75000"/>
                  </a:schemeClr>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a:t>Analytics = Autonomous Data Warehouse (ADW)</a:t>
            </a:r>
          </a:p>
        </p:txBody>
      </p:sp>
      <p:sp>
        <p:nvSpPr>
          <p:cNvPr id="9" name="Text Placeholder 2">
            <a:extLst>
              <a:ext uri="{FF2B5EF4-FFF2-40B4-BE49-F238E27FC236}">
                <a16:creationId xmlns:a16="http://schemas.microsoft.com/office/drawing/2014/main" id="{88AAA16C-54BF-174C-8527-B9D30E0F99EA}"/>
              </a:ext>
            </a:extLst>
          </p:cNvPr>
          <p:cNvSpPr txBox="1"/>
          <p:nvPr/>
        </p:nvSpPr>
        <p:spPr>
          <a:xfrm>
            <a:off x="1409627" y="3290341"/>
            <a:ext cx="9887835" cy="547631"/>
          </a:xfrm>
          <a:prstGeom prst="rect">
            <a:avLst/>
          </a:prstGeom>
        </p:spPr>
        <p:txBody>
          <a:bodyPr vert="horz" lIns="0" tIns="45720" rIns="0" bIns="45720" rtlCol="0">
            <a:noAutofit/>
          </a:bodyPr>
          <a:lstStyle>
            <a:lvl1pPr marL="0" indent="0" algn="l" defTabSz="914400" rtl="0" eaLnBrk="1" latinLnBrk="0" hangingPunct="1">
              <a:lnSpc>
                <a:spcPct val="100000"/>
              </a:lnSpc>
              <a:spcBef>
                <a:spcPct val="0"/>
              </a:spcBef>
              <a:buFont typeface="Arial" panose="020b0604020202020204" pitchFamily="34" charset="0"/>
              <a:buNone/>
              <a:defRPr sz="1800" b="0" i="0" kern="0" spc="0" baseline="0">
                <a:solidFill>
                  <a:srgbClr val="4A362B"/>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0" i="0" kern="1200">
                <a:solidFill>
                  <a:schemeClr val="tx1">
                    <a:tint val="75000"/>
                  </a:schemeClr>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a:t>Fully Managed</a:t>
            </a:r>
          </a:p>
        </p:txBody>
      </p:sp>
      <p:sp>
        <p:nvSpPr>
          <p:cNvPr id="10" name="Text Placeholder 2">
            <a:extLst>
              <a:ext uri="{FF2B5EF4-FFF2-40B4-BE49-F238E27FC236}">
                <a16:creationId xmlns:a16="http://schemas.microsoft.com/office/drawing/2014/main" id="{88AAA16C-54BF-174C-8527-B9D30E0F99EA}"/>
              </a:ext>
            </a:extLst>
          </p:cNvPr>
          <p:cNvSpPr txBox="1"/>
          <p:nvPr/>
        </p:nvSpPr>
        <p:spPr>
          <a:xfrm>
            <a:off x="1409632" y="3926398"/>
            <a:ext cx="9887835" cy="547631"/>
          </a:xfrm>
          <a:prstGeom prst="rect">
            <a:avLst/>
          </a:prstGeom>
        </p:spPr>
        <p:txBody>
          <a:bodyPr vert="horz" lIns="0" tIns="45720" rIns="0" bIns="45720" rtlCol="0">
            <a:noAutofit/>
          </a:bodyPr>
          <a:lstStyle>
            <a:lvl1pPr marL="0" indent="0" algn="l" defTabSz="914400" rtl="0" eaLnBrk="1" latinLnBrk="0" hangingPunct="1">
              <a:lnSpc>
                <a:spcPct val="100000"/>
              </a:lnSpc>
              <a:spcBef>
                <a:spcPct val="0"/>
              </a:spcBef>
              <a:buFont typeface="Arial" panose="020b0604020202020204" pitchFamily="34" charset="0"/>
              <a:buNone/>
              <a:defRPr sz="1800" b="0" i="0" kern="0" spc="0" baseline="0">
                <a:solidFill>
                  <a:srgbClr val="4A362B"/>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0" i="0" kern="1200">
                <a:solidFill>
                  <a:schemeClr val="tx1">
                    <a:tint val="75000"/>
                  </a:schemeClr>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a:t>Includes Oracle APEX at no additional cost</a:t>
            </a:r>
          </a:p>
        </p:txBody>
      </p:sp>
      <p:graphicFrame>
        <p:nvGraphicFramePr>
          <p:cNvPr id="14" name="Diagram 13">
            <a:extLst>
              <a:ext uri="{FF2B5EF4-FFF2-40B4-BE49-F238E27FC236}">
                <a16:creationId xmlns:a16="http://schemas.microsoft.com/office/drawing/2014/main" id="{88790A95-4D7D-F843-B79E-EBDD252E63C5}"/>
              </a:ext>
            </a:extLst>
          </p:cNvPr>
          <p:cNvGraphicFramePr/>
          <p:nvPr>
            <p:extLst>
              <p:ext uri="{D42A27DB-BD31-4B8C-83A1-F6EECF244321}">
                <p14:modId xmlns:p14="http://schemas.microsoft.com/office/powerpoint/2010/main" val="2887473387"/>
              </p:ext>
            </p:extLst>
          </p:nvPr>
        </p:nvGraphicFramePr>
        <p:xfrm>
          <a:off x="1122960" y="4607979"/>
          <a:ext cx="4016760" cy="1522018"/>
        </p:xfrm>
        <a:graphic>
          <a:graphicData uri="http://schemas.openxmlformats.org/drawingml/2006/diagram">
            <dgm:relIds xmlns:dgm="http://schemas.openxmlformats.org/drawingml/2006/diagram" r:dm="rId4" r:lo="rId5" r:qs="rId6" r:cs="rId7"/>
          </a:graphicData>
        </a:graphic>
      </p:graphicFrame>
      <p:graphicFrame>
        <p:nvGraphicFramePr>
          <p:cNvPr id="15" name="Diagram 14">
            <a:extLst>
              <a:ext uri="{FF2B5EF4-FFF2-40B4-BE49-F238E27FC236}">
                <a16:creationId xmlns:a16="http://schemas.microsoft.com/office/drawing/2014/main" id="{88790A95-4D7D-F843-B79E-EBDD252E63C5}"/>
              </a:ext>
            </a:extLst>
          </p:cNvPr>
          <p:cNvGraphicFramePr/>
          <p:nvPr>
            <p:extLst>
              <p:ext uri="{D42A27DB-BD31-4B8C-83A1-F6EECF244321}">
                <p14:modId xmlns:p14="http://schemas.microsoft.com/office/powerpoint/2010/main" val="3051238921"/>
              </p:ext>
            </p:extLst>
          </p:nvPr>
        </p:nvGraphicFramePr>
        <p:xfrm>
          <a:off x="6855183" y="4591798"/>
          <a:ext cx="3819444" cy="1468217"/>
        </p:xfrm>
        <a:graphic>
          <a:graphicData uri="http://schemas.openxmlformats.org/drawingml/2006/diagram">
            <dgm:relIds xmlns:dgm="http://schemas.openxmlformats.org/drawingml/2006/diagram" r:dm="rId9" r:lo="rId10" r:qs="rId11" r:cs="rId12"/>
          </a:graphicData>
        </a:graphic>
      </p:graphicFrame>
      <p:pic>
        <p:nvPicPr>
          <p:cNvPr id="16" name="autonomous_icon.png" descr="autonomous_icon.png">
            <a:extLst>
              <a:ext uri="{FF2B5EF4-FFF2-40B4-BE49-F238E27FC236}">
                <a16:creationId xmlns:a16="http://schemas.microsoft.com/office/drawing/2014/main" id="{8296D473-7FBB-BC4F-8A71-C15B23A2FE6F}"/>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4738346" y="4232649"/>
            <a:ext cx="2510339" cy="2370681"/>
          </a:xfrm>
          <a:prstGeom prst="rect">
            <a:avLst/>
          </a:prstGeom>
          <a:ln w="12700">
            <a:miter lim="400000"/>
          </a:ln>
        </p:spPr>
      </p:pic>
      <p:sp>
        <p:nvSpPr>
          <p:cNvPr id="17" name="Text Placeholder 2">
            <a:extLst>
              <a:ext uri="{FF2B5EF4-FFF2-40B4-BE49-F238E27FC236}">
                <a16:creationId xmlns:a16="http://schemas.microsoft.com/office/drawing/2014/main" id="{88AAA16C-54BF-174C-8527-B9D30E0F99EA}"/>
              </a:ext>
            </a:extLst>
          </p:cNvPr>
          <p:cNvSpPr txBox="1"/>
          <p:nvPr/>
        </p:nvSpPr>
        <p:spPr>
          <a:xfrm>
            <a:off x="1409632" y="1946749"/>
            <a:ext cx="9887835" cy="547631"/>
          </a:xfrm>
          <a:prstGeom prst="rect">
            <a:avLst/>
          </a:prstGeom>
        </p:spPr>
        <p:txBody>
          <a:bodyPr vert="horz" lIns="0" tIns="45720" rIns="0" bIns="45720" rtlCol="0">
            <a:noAutofit/>
          </a:bodyPr>
          <a:lstStyle>
            <a:lvl1pPr marL="0" indent="0" algn="l" defTabSz="914400" rtl="0" eaLnBrk="1" latinLnBrk="0" hangingPunct="1">
              <a:lnSpc>
                <a:spcPct val="100000"/>
              </a:lnSpc>
              <a:spcBef>
                <a:spcPct val="0"/>
              </a:spcBef>
              <a:buFont typeface="Arial" panose="020b0604020202020204" pitchFamily="34" charset="0"/>
              <a:buNone/>
              <a:defRPr sz="1800" b="0" i="0" kern="0" spc="0" baseline="0">
                <a:solidFill>
                  <a:srgbClr val="4A362B"/>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0" i="0" kern="1200">
                <a:solidFill>
                  <a:schemeClr val="tx1">
                    <a:tint val="75000"/>
                  </a:schemeClr>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0" i="0" kern="1200">
                <a:solidFill>
                  <a:schemeClr val="tx1">
                    <a:tint val="75000"/>
                  </a:schemeClr>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0" i="0" kern="1200">
                <a:solidFill>
                  <a:schemeClr val="tx1">
                    <a:tint val="75000"/>
                  </a:schemeClr>
                </a:solidFill>
                <a:latin typeface="Oracle Sans Light" panose="020b0403020204020204" pitchFamily="34" charset="0"/>
                <a:ea typeface="+mn-ea"/>
                <a:cs typeface="Oracle Sans Light" panose="020b04030202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a:t>OLTP = Autonomous Transaction Processing (ATP) </a:t>
            </a:r>
          </a:p>
        </p:txBody>
      </p:sp>
      <p:sp>
        <p:nvSpPr>
          <p:cNvPr id="4" name="Slide Number Placeholder 3">
            <a:extLst>
              <a:ext uri="{FF2B5EF4-FFF2-40B4-BE49-F238E27FC236}">
                <a16:creationId xmlns:a16="http://schemas.microsoft.com/office/drawing/2014/main" id="{0EAD0D32-2A2E-254E-8DD4-31B3741D2EC5}"/>
              </a:ext>
            </a:extLst>
          </p:cNvPr>
          <p:cNvSpPr>
            <a:spLocks noGrp="1"/>
          </p:cNvSpPr>
          <p:nvPr>
            <p:ph type="sldNum" sz="quarter" idx="4"/>
          </p:nvPr>
        </p:nvSpPr>
        <p:spPr/>
        <p:txBody>
          <a:bodyPr/>
          <a:lstStyle/>
          <a:p>
            <a:fld id="{345D60D9-5372-5F40-9443-0F9AE5BDC3C8}" type="slidenum">
              <a:rPr lang="en-US" smtClean="0"/>
              <a:t>17</a:t>
            </a:fld>
            <a:endParaRPr lang="en-US"/>
          </a:p>
        </p:txBody>
      </p:sp>
      <p:grpSp>
        <p:nvGrpSpPr>
          <p:cNvPr id="18" name="Group 17">
            <a:extLst>
              <a:ext uri="{FF2B5EF4-FFF2-40B4-BE49-F238E27FC236}">
                <a16:creationId xmlns:a16="http://schemas.microsoft.com/office/drawing/2014/main" id="{DED6AC6B-260D-8148-933F-CDE786A9C9C1}"/>
              </a:ext>
            </a:extLst>
          </p:cNvPr>
          <p:cNvGrpSpPr/>
          <p:nvPr/>
        </p:nvGrpSpPr>
        <p:grpSpPr>
          <a:xfrm>
            <a:off x="768096" y="1968542"/>
            <a:ext cx="368827" cy="365760"/>
            <a:chOff x="-505052" y="2116581"/>
            <a:chExt cx="368827" cy="365760"/>
          </a:xfrm>
        </p:grpSpPr>
        <p:sp>
          <p:nvSpPr>
            <p:cNvPr id="19" name="Oval 18">
              <a:extLst>
                <a:ext uri="{FF2B5EF4-FFF2-40B4-BE49-F238E27FC236}">
                  <a16:creationId xmlns:a16="http://schemas.microsoft.com/office/drawing/2014/main" id="{08ED39C1-1FBC-7449-9E93-648FE5103D76}"/>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20" name="Freeform 8">
              <a:extLst>
                <a:ext uri="{FF2B5EF4-FFF2-40B4-BE49-F238E27FC236}">
                  <a16:creationId xmlns:a16="http://schemas.microsoft.com/office/drawing/2014/main" id="{F3CD46A5-BC51-D040-AA7C-EA55CCB2659E}"/>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21" name="Group 20">
            <a:extLst>
              <a:ext uri="{FF2B5EF4-FFF2-40B4-BE49-F238E27FC236}">
                <a16:creationId xmlns:a16="http://schemas.microsoft.com/office/drawing/2014/main" id="{D9E6707B-0518-D940-952E-4053C49420D3}"/>
              </a:ext>
            </a:extLst>
          </p:cNvPr>
          <p:cNvGrpSpPr/>
          <p:nvPr/>
        </p:nvGrpSpPr>
        <p:grpSpPr>
          <a:xfrm>
            <a:off x="768096" y="2606964"/>
            <a:ext cx="368827" cy="365760"/>
            <a:chOff x="-505052" y="2116581"/>
            <a:chExt cx="368827" cy="365760"/>
          </a:xfrm>
        </p:grpSpPr>
        <p:sp>
          <p:nvSpPr>
            <p:cNvPr id="22" name="Oval 21">
              <a:extLst>
                <a:ext uri="{FF2B5EF4-FFF2-40B4-BE49-F238E27FC236}">
                  <a16:creationId xmlns:a16="http://schemas.microsoft.com/office/drawing/2014/main" id="{381F3606-E1C8-3140-B55F-584C6E96C785}"/>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23" name="Freeform 8">
              <a:extLst>
                <a:ext uri="{FF2B5EF4-FFF2-40B4-BE49-F238E27FC236}">
                  <a16:creationId xmlns:a16="http://schemas.microsoft.com/office/drawing/2014/main" id="{CF1D7109-B058-7943-90FD-ACAECD766666}"/>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24" name="Group 23">
            <a:extLst>
              <a:ext uri="{FF2B5EF4-FFF2-40B4-BE49-F238E27FC236}">
                <a16:creationId xmlns:a16="http://schemas.microsoft.com/office/drawing/2014/main" id="{3E6C7800-F96C-4044-8277-F8F99E6A2320}"/>
              </a:ext>
            </a:extLst>
          </p:cNvPr>
          <p:cNvGrpSpPr/>
          <p:nvPr/>
        </p:nvGrpSpPr>
        <p:grpSpPr>
          <a:xfrm>
            <a:off x="768096" y="3245386"/>
            <a:ext cx="368827" cy="365760"/>
            <a:chOff x="-505052" y="2116581"/>
            <a:chExt cx="368827" cy="365760"/>
          </a:xfrm>
        </p:grpSpPr>
        <p:sp>
          <p:nvSpPr>
            <p:cNvPr id="25" name="Oval 24">
              <a:extLst>
                <a:ext uri="{FF2B5EF4-FFF2-40B4-BE49-F238E27FC236}">
                  <a16:creationId xmlns:a16="http://schemas.microsoft.com/office/drawing/2014/main" id="{D3C5D227-76E1-9941-8403-596DE3E0E18F}"/>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26" name="Freeform 8">
              <a:extLst>
                <a:ext uri="{FF2B5EF4-FFF2-40B4-BE49-F238E27FC236}">
                  <a16:creationId xmlns:a16="http://schemas.microsoft.com/office/drawing/2014/main" id="{FDBA551E-0BE3-144D-85D2-7B57D615AA2E}"/>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27" name="Group 26">
            <a:extLst>
              <a:ext uri="{FF2B5EF4-FFF2-40B4-BE49-F238E27FC236}">
                <a16:creationId xmlns:a16="http://schemas.microsoft.com/office/drawing/2014/main" id="{5DE536DF-B8E6-6746-9A2B-79356B384287}"/>
              </a:ext>
            </a:extLst>
          </p:cNvPr>
          <p:cNvGrpSpPr/>
          <p:nvPr/>
        </p:nvGrpSpPr>
        <p:grpSpPr>
          <a:xfrm>
            <a:off x="768096" y="3883808"/>
            <a:ext cx="368827" cy="365760"/>
            <a:chOff x="-505052" y="2116581"/>
            <a:chExt cx="368827" cy="365760"/>
          </a:xfrm>
        </p:grpSpPr>
        <p:sp>
          <p:nvSpPr>
            <p:cNvPr id="28" name="Oval 27">
              <a:extLst>
                <a:ext uri="{FF2B5EF4-FFF2-40B4-BE49-F238E27FC236}">
                  <a16:creationId xmlns:a16="http://schemas.microsoft.com/office/drawing/2014/main" id="{861E011C-77BE-304B-BE2F-005227D0D4A1}"/>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29" name="Freeform 8">
              <a:extLst>
                <a:ext uri="{FF2B5EF4-FFF2-40B4-BE49-F238E27FC236}">
                  <a16:creationId xmlns:a16="http://schemas.microsoft.com/office/drawing/2014/main" id="{61D6BB42-632B-EF4D-B8C4-92ED6017AA19}"/>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sp>
        <p:nvSpPr>
          <p:cNvPr id="31" name="Footer Placeholder 2">
            <a:extLst>
              <a:ext uri="{FF2B5EF4-FFF2-40B4-BE49-F238E27FC236}">
                <a16:creationId xmlns:a16="http://schemas.microsoft.com/office/drawing/2014/main" id="{0FE0FFDC-E50C-6541-BC46-017DB86C89C3}"/>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25058331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 name="Slide Number Placeholder 4">
            <a:extLst>
              <a:ext uri="{FF2B5EF4-FFF2-40B4-BE49-F238E27FC236}">
                <a16:creationId xmlns:a16="http://schemas.microsoft.com/office/drawing/2014/main" id="{21DB8D55-C58D-F04B-825E-A3366C79A3B6}"/>
              </a:ext>
            </a:extLst>
          </p:cNvPr>
          <p:cNvSpPr>
            <a:spLocks noGrp="1"/>
          </p:cNvSpPr>
          <p:nvPr>
            <p:ph type="sldNum" sz="quarter" idx="4"/>
          </p:nvPr>
        </p:nvSpPr>
        <p:spPr/>
        <p:txBody>
          <a:bodyPr/>
          <a:lstStyle/>
          <a:p>
            <a:fld id="{345D60D9-5372-5F40-9443-0F9AE5BDC3C8}" type="slidenum">
              <a:rPr lang="en-US" smtClean="0"/>
              <a:t>18</a:t>
            </a:fld>
            <a:endParaRPr lang="en-US"/>
          </a:p>
        </p:txBody>
      </p:sp>
      <p:sp>
        <p:nvSpPr>
          <p:cNvPr id="635" name="OLTP = Autonomous Transaction Processing (ATP)…"/>
          <p:cNvSpPr txBox="1">
            <a:spLocks noGrp="1"/>
          </p:cNvSpPr>
          <p:nvPr>
            <p:ph type="body" sz="quarter" idx="12"/>
          </p:nvPr>
        </p:nvSpPr>
        <p:spPr/>
        <p:txBody>
          <a:bodyPr>
            <a:noAutofit/>
          </a:bodyPr>
          <a:lstStyle/>
          <a:p>
            <a:pPr marL="285750" indent="-285750">
              <a:lnSpc>
                <a:spcPct val="100000"/>
              </a:lnSpc>
              <a:buFont typeface="Wingdings" pitchFamily="2" charset="2"/>
              <a:buChar char="§"/>
            </a:pPr>
            <a:r>
              <a:rPr lang="en-US"/>
              <a:t>Highly Available</a:t>
            </a:r>
          </a:p>
          <a:p>
            <a:pPr marL="285750" indent="-285750">
              <a:lnSpc>
                <a:spcPct val="100000"/>
              </a:lnSpc>
              <a:buFont typeface="Wingdings" pitchFamily="2" charset="2"/>
              <a:buChar char="§"/>
            </a:pPr>
            <a:r>
              <a:rPr lang="en-US"/>
              <a:t>Industry Leading Performance</a:t>
            </a:r>
          </a:p>
          <a:p>
            <a:pPr marL="285750" indent="-285750">
              <a:lnSpc>
                <a:spcPct val="100000"/>
              </a:lnSpc>
              <a:buFont typeface="Wingdings" pitchFamily="2" charset="2"/>
              <a:buChar char="§"/>
            </a:pPr>
            <a:r>
              <a:rPr lang="en-US"/>
              <a:t>Self Securing</a:t>
            </a:r>
          </a:p>
          <a:p>
            <a:pPr marL="285750" indent="-285750">
              <a:lnSpc>
                <a:spcPct val="100000"/>
              </a:lnSpc>
              <a:buFont typeface="Wingdings" pitchFamily="2" charset="2"/>
              <a:buChar char="§"/>
            </a:pPr>
            <a:r>
              <a:rPr lang="en-US"/>
              <a:t>Self Updating</a:t>
            </a:r>
          </a:p>
          <a:p>
            <a:pPr marL="285750" indent="-285750">
              <a:lnSpc>
                <a:spcPct val="100000"/>
              </a:lnSpc>
              <a:buFont typeface="Wingdings" pitchFamily="2" charset="2"/>
              <a:buChar char="§"/>
            </a:pPr>
            <a:r>
              <a:rPr lang="en-US"/>
              <a:t>End-to-End Automation – Provisioning, Updates, Backups</a:t>
            </a:r>
          </a:p>
          <a:p>
            <a:pPr marL="285750" indent="-285750">
              <a:lnSpc>
                <a:spcPct val="100000"/>
              </a:lnSpc>
              <a:buFont typeface="Wingdings" pitchFamily="2" charset="2"/>
              <a:buChar char="§"/>
            </a:pPr>
            <a:r>
              <a:rPr lang="en-US"/>
              <a:t>Uses Machine Learning to Automate Tasks</a:t>
            </a:r>
          </a:p>
        </p:txBody>
      </p:sp>
      <p:sp>
        <p:nvSpPr>
          <p:cNvPr id="3" name="Title 2">
            <a:extLst>
              <a:ext uri="{FF2B5EF4-FFF2-40B4-BE49-F238E27FC236}">
                <a16:creationId xmlns:a16="http://schemas.microsoft.com/office/drawing/2014/main" id="{2219546E-52F2-8448-8195-280FC45C57B2}"/>
              </a:ext>
            </a:extLst>
          </p:cNvPr>
          <p:cNvSpPr>
            <a:spLocks noGrp="1"/>
          </p:cNvSpPr>
          <p:nvPr>
            <p:ph type="title"/>
          </p:nvPr>
        </p:nvSpPr>
        <p:spPr/>
        <p:txBody>
          <a:bodyPr/>
          <a:lstStyle/>
          <a:p>
            <a:r>
              <a:rPr lang="en-US"/>
              <a:t>Oracle Autonomous Database</a:t>
            </a:r>
          </a:p>
        </p:txBody>
      </p:sp>
      <p:pic>
        <p:nvPicPr>
          <p:cNvPr id="7" name="autonomous_icon.png" descr="autonomous_icon.png">
            <a:extLst>
              <a:ext uri="{FF2B5EF4-FFF2-40B4-BE49-F238E27FC236}">
                <a16:creationId xmlns:a16="http://schemas.microsoft.com/office/drawing/2014/main" id="{6B1406F3-9088-304A-9F83-EF38F0BC633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786791" y="1570146"/>
            <a:ext cx="3099816" cy="3099816"/>
          </a:xfrm>
          <a:prstGeom prst="rect">
            <a:avLst/>
          </a:prstGeom>
          <a:noFill/>
          <a:ln>
            <a:noFill/>
          </a:ln>
        </p:spPr>
      </p:pic>
      <p:sp>
        <p:nvSpPr>
          <p:cNvPr id="8" name="Footer Placeholder 2">
            <a:extLst>
              <a:ext uri="{FF2B5EF4-FFF2-40B4-BE49-F238E27FC236}">
                <a16:creationId xmlns:a16="http://schemas.microsoft.com/office/drawing/2014/main" id="{22BBAE61-4BC8-B44B-A9A9-376870784826}"/>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230555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5" name="Rectangle 14">
            <a:extLst>
              <a:ext uri="{FF2B5EF4-FFF2-40B4-BE49-F238E27FC236}">
                <a16:creationId xmlns:a16="http://schemas.microsoft.com/office/drawing/2014/main" id="{4E75075A-B842-514F-8F95-2407D878F6B0}"/>
              </a:ext>
            </a:extLst>
          </p:cNvPr>
          <p:cNvSpPr/>
          <p:nvPr/>
        </p:nvSpPr>
        <p:spPr>
          <a:xfrm>
            <a:off x="3818880" y="2703556"/>
            <a:ext cx="1534112" cy="331566"/>
          </a:xfrm>
          <a:prstGeom prst="rect">
            <a:avLst/>
          </a:prstGeom>
        </p:spPr>
        <p:txBody>
          <a:bodyPr wrap="square">
            <a:spAutoFit/>
          </a:bodyPr>
          <a:lstStyle/>
          <a:p>
            <a:pPr algn="ctr">
              <a:lnSpc>
                <a:spcPct val="80000"/>
              </a:lnSpc>
            </a:pPr>
            <a:endParaRPr lang="en-US" sz="1896">
              <a:solidFill>
                <a:srgbClr val="FFFFFF"/>
              </a:solidFill>
              <a:latin typeface="Calibri"/>
            </a:endParaRPr>
          </a:p>
        </p:txBody>
      </p:sp>
      <p:grpSp>
        <p:nvGrpSpPr>
          <p:cNvPr id="9" name="Group 8"/>
          <p:cNvGrpSpPr/>
          <p:nvPr/>
        </p:nvGrpSpPr>
        <p:grpSpPr>
          <a:xfrm>
            <a:off x="6979743" y="1763745"/>
            <a:ext cx="4093761" cy="4093761"/>
            <a:chOff x="6978154" y="1763744"/>
            <a:chExt cx="4093761" cy="4093761"/>
          </a:xfrm>
          <a:solidFill>
            <a:schemeClr val="tx2">
              <a:lumMod val="50000"/>
              <a:lumOff val="50000"/>
            </a:schemeClr>
          </a:solidFill>
        </p:grpSpPr>
        <p:sp>
          <p:nvSpPr>
            <p:cNvPr id="13" name="Freeform 12"/>
            <p:cNvSpPr/>
            <p:nvPr/>
          </p:nvSpPr>
          <p:spPr>
            <a:xfrm>
              <a:off x="6978154" y="1763744"/>
              <a:ext cx="4093761" cy="4093761"/>
            </a:xfrm>
            <a:custGeom>
              <a:gdLst>
                <a:gd name="connsiteX0" fmla="*/ 332078 w 4957323"/>
                <a:gd name="connsiteY0" fmla="*/ 3717992 h 4957323"/>
                <a:gd name="connsiteX1" fmla="*/ 332078 w 4957323"/>
                <a:gd name="connsiteY1" fmla="*/ 1239330 h 4957323"/>
                <a:gd name="connsiteX2" fmla="*/ 2478662 w 4957323"/>
                <a:gd name="connsiteY2" fmla="*/ -1 h 4957323"/>
                <a:gd name="connsiteX3" fmla="*/ 2478662 w 4957323"/>
                <a:gd name="connsiteY3" fmla="*/ 2478662 h 4957323"/>
                <a:gd name="connsiteX4" fmla="*/ 332078 w 4957323"/>
                <a:gd name="connsiteY4" fmla="*/ 3717992 h 4957323"/>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57323" h="4957323">
                  <a:moveTo>
                    <a:pt x="332078" y="3717992"/>
                  </a:moveTo>
                  <a:cubicBezTo>
                    <a:pt x="-110692" y="2951091"/>
                    <a:pt x="-110692" y="2006231"/>
                    <a:pt x="332078" y="1239330"/>
                  </a:cubicBezTo>
                  <a:cubicBezTo>
                    <a:pt x="774848" y="472429"/>
                    <a:pt x="1593122" y="-1"/>
                    <a:pt x="2478662" y="-1"/>
                  </a:cubicBezTo>
                  <a:lnTo>
                    <a:pt x="2478662" y="2478662"/>
                  </a:lnTo>
                  <a:lnTo>
                    <a:pt x="332078" y="3717992"/>
                  </a:lnTo>
                  <a:close/>
                </a:path>
              </a:pathLst>
            </a:custGeom>
            <a:solidFill>
              <a:schemeClr val="tx2">
                <a:lumMod val="25000"/>
                <a:lumOff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13212" tIns="1055485" rIns="2824574" bIns="2411787" numCol="1" spcCol="1270" anchor="ctr" anchorCtr="0">
              <a:noAutofit/>
            </a:bodyPr>
            <a:lstStyle/>
            <a:p>
              <a:pPr algn="ctr" defTabSz="2886650">
                <a:lnSpc>
                  <a:spcPct val="90000"/>
                </a:lnSpc>
                <a:spcBef>
                  <a:spcPct val="0"/>
                </a:spcBef>
                <a:spcAft>
                  <a:spcPct val="35000"/>
                </a:spcAft>
              </a:pPr>
              <a:r>
                <a:rPr lang="en-US" sz="6494">
                  <a:solidFill>
                    <a:srgbClr val="FFFFFF"/>
                  </a:solidFill>
                  <a:latin typeface="Calibri"/>
                </a:rPr>
                <a:t> </a:t>
              </a:r>
            </a:p>
          </p:txBody>
        </p:sp>
        <p:sp>
          <p:nvSpPr>
            <p:cNvPr id="18" name="TextBox 17">
              <a:extLst>
                <a:ext uri="{FF2B5EF4-FFF2-40B4-BE49-F238E27FC236}">
                  <a16:creationId xmlns:a16="http://schemas.microsoft.com/office/drawing/2014/main" id="{322DC927-272E-9E45-A700-820A15235DB7}"/>
                </a:ext>
              </a:extLst>
            </p:cNvPr>
            <p:cNvSpPr txBox="1"/>
            <p:nvPr/>
          </p:nvSpPr>
          <p:spPr>
            <a:xfrm>
              <a:off x="7072221" y="3278625"/>
              <a:ext cx="2001024" cy="877587"/>
            </a:xfrm>
            <a:prstGeom prst="rect">
              <a:avLst/>
            </a:prstGeom>
            <a:noFill/>
          </p:spPr>
          <p:txBody>
            <a:bodyPr wrap="square" lIns="0" tIns="0" rIns="0" bIns="0" rtlCol="0">
              <a:noAutofit/>
            </a:bodyPr>
            <a:lstStyle/>
            <a:p>
              <a:pPr algn="ctr">
                <a:lnSpc>
                  <a:spcPct val="90000"/>
                </a:lnSpc>
              </a:pPr>
              <a:r>
                <a:rPr lang="en-US" sz="1796"/>
                <a:t>Automated </a:t>
              </a:r>
              <a:br>
                <a:rPr lang="en-US" sz="1796"/>
              </a:br>
              <a:r>
                <a:rPr lang="en-US" sz="1796"/>
                <a:t>Database</a:t>
              </a:r>
              <a:br>
                <a:rPr lang="en-US" sz="1796"/>
              </a:br>
              <a:r>
                <a:rPr lang="en-US" sz="1796"/>
                <a:t>operations</a:t>
              </a:r>
            </a:p>
          </p:txBody>
        </p:sp>
        <p:pic>
          <p:nvPicPr>
            <p:cNvPr id="20" name="Picture 19">
              <a:extLst>
                <a:ext uri="{FF2B5EF4-FFF2-40B4-BE49-F238E27FC236}">
                  <a16:creationId xmlns:a16="http://schemas.microsoft.com/office/drawing/2014/main" id="{EF9BD3E7-BA8E-3A49-98AF-9C930D7A354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708799" y="2592549"/>
              <a:ext cx="674540" cy="674540"/>
            </a:xfrm>
            <a:prstGeom prst="rect">
              <a:avLst/>
            </a:prstGeom>
            <a:noFill/>
          </p:spPr>
        </p:pic>
      </p:grpSp>
      <p:grpSp>
        <p:nvGrpSpPr>
          <p:cNvPr id="19" name="Group 18"/>
          <p:cNvGrpSpPr/>
          <p:nvPr/>
        </p:nvGrpSpPr>
        <p:grpSpPr>
          <a:xfrm>
            <a:off x="7047145" y="1865459"/>
            <a:ext cx="4093761" cy="4093761"/>
            <a:chOff x="7045556" y="1865458"/>
            <a:chExt cx="4093761" cy="4093761"/>
          </a:xfrm>
          <a:solidFill>
            <a:schemeClr val="tx2">
              <a:lumMod val="25000"/>
              <a:lumOff val="75000"/>
            </a:schemeClr>
          </a:solidFill>
        </p:grpSpPr>
        <p:sp>
          <p:nvSpPr>
            <p:cNvPr id="12" name="Freeform 11"/>
            <p:cNvSpPr/>
            <p:nvPr/>
          </p:nvSpPr>
          <p:spPr>
            <a:xfrm>
              <a:off x="7045556" y="1865458"/>
              <a:ext cx="4093761" cy="4093761"/>
            </a:xfrm>
            <a:custGeom>
              <a:gdLst>
                <a:gd name="connsiteX0" fmla="*/ 4625245 w 4957323"/>
                <a:gd name="connsiteY0" fmla="*/ 3717992 h 4957323"/>
                <a:gd name="connsiteX1" fmla="*/ 2478661 w 4957323"/>
                <a:gd name="connsiteY1" fmla="*/ 4957323 h 4957323"/>
                <a:gd name="connsiteX2" fmla="*/ 332077 w 4957323"/>
                <a:gd name="connsiteY2" fmla="*/ 3717992 h 4957323"/>
                <a:gd name="connsiteX3" fmla="*/ 2478662 w 4957323"/>
                <a:gd name="connsiteY3" fmla="*/ 2478662 h 4957323"/>
                <a:gd name="connsiteX4" fmla="*/ 4625245 w 4957323"/>
                <a:gd name="connsiteY4" fmla="*/ 3717992 h 4957323"/>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57323" h="4957323">
                  <a:moveTo>
                    <a:pt x="4625245" y="3717992"/>
                  </a:moveTo>
                  <a:cubicBezTo>
                    <a:pt x="4182475" y="4484893"/>
                    <a:pt x="3364201" y="4957323"/>
                    <a:pt x="2478661" y="4957323"/>
                  </a:cubicBezTo>
                  <a:cubicBezTo>
                    <a:pt x="1593120" y="4957323"/>
                    <a:pt x="774847" y="4484893"/>
                    <a:pt x="332077" y="3717992"/>
                  </a:cubicBezTo>
                  <a:lnTo>
                    <a:pt x="2478662" y="2478662"/>
                  </a:lnTo>
                  <a:lnTo>
                    <a:pt x="4625245" y="3717992"/>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438788" tIns="3207878" rIns="1438787" bIns="377334" numCol="1" spcCol="1270" anchor="ctr" anchorCtr="0">
              <a:noAutofit/>
            </a:bodyPr>
            <a:lstStyle/>
            <a:p>
              <a:pPr algn="ctr" defTabSz="2886650">
                <a:lnSpc>
                  <a:spcPct val="90000"/>
                </a:lnSpc>
                <a:spcBef>
                  <a:spcPct val="0"/>
                </a:spcBef>
                <a:spcAft>
                  <a:spcPct val="35000"/>
                </a:spcAft>
              </a:pPr>
              <a:r>
                <a:rPr lang="en-US" sz="6494">
                  <a:solidFill>
                    <a:srgbClr val="FFFFFF"/>
                  </a:solidFill>
                  <a:latin typeface="Calibri"/>
                </a:rPr>
                <a:t> </a:t>
              </a:r>
            </a:p>
          </p:txBody>
        </p:sp>
        <p:sp>
          <p:nvSpPr>
            <p:cNvPr id="25" name="TextBox 24">
              <a:extLst>
                <a:ext uri="{FF2B5EF4-FFF2-40B4-BE49-F238E27FC236}">
                  <a16:creationId xmlns:a16="http://schemas.microsoft.com/office/drawing/2014/main" id="{322DC927-272E-9E45-A700-820A15235DB7}"/>
                </a:ext>
              </a:extLst>
            </p:cNvPr>
            <p:cNvSpPr txBox="1"/>
            <p:nvPr/>
          </p:nvSpPr>
          <p:spPr>
            <a:xfrm>
              <a:off x="8111245" y="4918594"/>
              <a:ext cx="2066812" cy="587775"/>
            </a:xfrm>
            <a:prstGeom prst="rect">
              <a:avLst/>
            </a:prstGeom>
            <a:grpFill/>
          </p:spPr>
          <p:txBody>
            <a:bodyPr wrap="square" lIns="0" tIns="0" rIns="0" bIns="0" rtlCol="0">
              <a:noAutofit/>
            </a:bodyPr>
            <a:lstStyle/>
            <a:p>
              <a:pPr algn="ctr">
                <a:lnSpc>
                  <a:spcPct val="90000"/>
                </a:lnSpc>
              </a:pPr>
              <a:r>
                <a:rPr lang="en-US" sz="1796"/>
                <a:t>Database</a:t>
              </a:r>
              <a:br>
                <a:rPr lang="en-US" sz="1796"/>
              </a:br>
              <a:r>
                <a:rPr lang="en-US" sz="1796"/>
                <a:t>optimized </a:t>
              </a:r>
              <a:br>
                <a:rPr lang="en-US" sz="1796"/>
              </a:br>
              <a:r>
                <a:rPr lang="en-US" sz="1796"/>
                <a:t>IaaS </a:t>
              </a:r>
            </a:p>
          </p:txBody>
        </p:sp>
        <p:pic>
          <p:nvPicPr>
            <p:cNvPr id="26" name="Picture 2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14816" y="4215177"/>
              <a:ext cx="601703" cy="601703"/>
            </a:xfrm>
            <a:prstGeom prst="rect">
              <a:avLst/>
            </a:prstGeom>
            <a:grpFill/>
          </p:spPr>
        </p:pic>
      </p:grpSp>
      <p:grpSp>
        <p:nvGrpSpPr>
          <p:cNvPr id="10" name="Group 9"/>
          <p:cNvGrpSpPr/>
          <p:nvPr/>
        </p:nvGrpSpPr>
        <p:grpSpPr>
          <a:xfrm>
            <a:off x="7114548" y="1763745"/>
            <a:ext cx="4093761" cy="4093761"/>
            <a:chOff x="7112959" y="1763744"/>
            <a:chExt cx="4093761" cy="4093761"/>
          </a:xfrm>
          <a:solidFill>
            <a:schemeClr val="tx2">
              <a:lumMod val="25000"/>
              <a:lumOff val="75000"/>
            </a:schemeClr>
          </a:solidFill>
        </p:grpSpPr>
        <p:sp>
          <p:nvSpPr>
            <p:cNvPr id="11" name="Freeform 10"/>
            <p:cNvSpPr/>
            <p:nvPr/>
          </p:nvSpPr>
          <p:spPr>
            <a:xfrm>
              <a:off x="7112959" y="1763744"/>
              <a:ext cx="4093761" cy="4093761"/>
            </a:xfrm>
            <a:custGeom>
              <a:gdLst>
                <a:gd name="connsiteX0" fmla="*/ 2478661 w 4957323"/>
                <a:gd name="connsiteY0" fmla="*/ 0 h 4957323"/>
                <a:gd name="connsiteX1" fmla="*/ 4625245 w 4957323"/>
                <a:gd name="connsiteY1" fmla="*/ 1239331 h 4957323"/>
                <a:gd name="connsiteX2" fmla="*/ 4625245 w 4957323"/>
                <a:gd name="connsiteY2" fmla="*/ 3717993 h 4957323"/>
                <a:gd name="connsiteX3" fmla="*/ 2478662 w 4957323"/>
                <a:gd name="connsiteY3" fmla="*/ 2478662 h 4957323"/>
                <a:gd name="connsiteX4" fmla="*/ 2478661 w 4957323"/>
                <a:gd name="connsiteY4" fmla="*/ 0 h 4957323"/>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57323" h="4957323">
                  <a:moveTo>
                    <a:pt x="2478661" y="0"/>
                  </a:moveTo>
                  <a:cubicBezTo>
                    <a:pt x="3364202" y="0"/>
                    <a:pt x="4182475" y="472430"/>
                    <a:pt x="4625245" y="1239331"/>
                  </a:cubicBezTo>
                  <a:cubicBezTo>
                    <a:pt x="5068015" y="2006232"/>
                    <a:pt x="5068015" y="2951092"/>
                    <a:pt x="4625245" y="3717993"/>
                  </a:cubicBezTo>
                  <a:lnTo>
                    <a:pt x="2478662" y="2478662"/>
                  </a:lnTo>
                  <a:cubicBezTo>
                    <a:pt x="2478662" y="1652441"/>
                    <a:pt x="2478661" y="826221"/>
                    <a:pt x="2478661" y="0"/>
                  </a:cubicBez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775630" tIns="996514" rIns="662157" bIns="2470756" numCol="1" spcCol="1270" anchor="ctr" anchorCtr="0">
              <a:noAutofit/>
            </a:bodyPr>
            <a:lstStyle/>
            <a:p>
              <a:pPr algn="ctr" defTabSz="2886650">
                <a:lnSpc>
                  <a:spcPct val="90000"/>
                </a:lnSpc>
                <a:spcBef>
                  <a:spcPct val="0"/>
                </a:spcBef>
                <a:spcAft>
                  <a:spcPct val="35000"/>
                </a:spcAft>
              </a:pPr>
              <a:r>
                <a:rPr lang="en-US" sz="6494">
                  <a:solidFill>
                    <a:srgbClr val="FFFFFF"/>
                  </a:solidFill>
                  <a:latin typeface="Calibri"/>
                </a:rPr>
                <a:t> </a:t>
              </a:r>
            </a:p>
          </p:txBody>
        </p:sp>
        <p:sp>
          <p:nvSpPr>
            <p:cNvPr id="29" name="TextBox 28">
              <a:extLst>
                <a:ext uri="{FF2B5EF4-FFF2-40B4-BE49-F238E27FC236}">
                  <a16:creationId xmlns:a16="http://schemas.microsoft.com/office/drawing/2014/main" id="{322DC927-272E-9E45-A700-820A15235DB7}"/>
                </a:ext>
              </a:extLst>
            </p:cNvPr>
            <p:cNvSpPr txBox="1"/>
            <p:nvPr/>
          </p:nvSpPr>
          <p:spPr>
            <a:xfrm>
              <a:off x="9208050" y="3350229"/>
              <a:ext cx="1900341" cy="587775"/>
            </a:xfrm>
            <a:prstGeom prst="rect">
              <a:avLst/>
            </a:prstGeom>
            <a:grpFill/>
          </p:spPr>
          <p:txBody>
            <a:bodyPr wrap="square" lIns="0" tIns="0" rIns="0" bIns="0" rtlCol="0">
              <a:noAutofit/>
            </a:bodyPr>
            <a:lstStyle/>
            <a:p>
              <a:pPr algn="ctr">
                <a:lnSpc>
                  <a:spcPct val="90000"/>
                </a:lnSpc>
              </a:pPr>
              <a:r>
                <a:rPr lang="en-US" sz="1796"/>
                <a:t>Policy-Driven </a:t>
              </a:r>
            </a:p>
            <a:p>
              <a:pPr algn="ctr">
                <a:lnSpc>
                  <a:spcPct val="90000"/>
                </a:lnSpc>
              </a:pPr>
              <a:r>
                <a:rPr lang="en-US" sz="1796"/>
                <a:t>optimization, ML</a:t>
              </a:r>
            </a:p>
          </p:txBody>
        </p:sp>
        <p:pic>
          <p:nvPicPr>
            <p:cNvPr id="31" name="Picture 3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797117" y="2692966"/>
              <a:ext cx="722207" cy="473705"/>
            </a:xfrm>
            <a:prstGeom prst="rect">
              <a:avLst/>
            </a:prstGeom>
            <a:grpFill/>
          </p:spPr>
        </p:pic>
      </p:grpSp>
      <p:grpSp>
        <p:nvGrpSpPr>
          <p:cNvPr id="6" name="Group 5"/>
          <p:cNvGrpSpPr/>
          <p:nvPr/>
        </p:nvGrpSpPr>
        <p:grpSpPr>
          <a:xfrm>
            <a:off x="871970" y="1763745"/>
            <a:ext cx="4093761" cy="4093761"/>
            <a:chOff x="870381" y="1763744"/>
            <a:chExt cx="4093761" cy="4093761"/>
          </a:xfrm>
          <a:solidFill>
            <a:schemeClr val="tx2">
              <a:lumMod val="25000"/>
              <a:lumOff val="75000"/>
            </a:schemeClr>
          </a:solidFill>
        </p:grpSpPr>
        <p:sp>
          <p:nvSpPr>
            <p:cNvPr id="32" name="Freeform 31"/>
            <p:cNvSpPr/>
            <p:nvPr/>
          </p:nvSpPr>
          <p:spPr>
            <a:xfrm>
              <a:off x="870381" y="1763744"/>
              <a:ext cx="4093761" cy="4093761"/>
            </a:xfrm>
            <a:custGeom>
              <a:gdLst>
                <a:gd name="connsiteX0" fmla="*/ 332078 w 4957323"/>
                <a:gd name="connsiteY0" fmla="*/ 3717992 h 4957323"/>
                <a:gd name="connsiteX1" fmla="*/ 332078 w 4957323"/>
                <a:gd name="connsiteY1" fmla="*/ 1239330 h 4957323"/>
                <a:gd name="connsiteX2" fmla="*/ 2478662 w 4957323"/>
                <a:gd name="connsiteY2" fmla="*/ -1 h 4957323"/>
                <a:gd name="connsiteX3" fmla="*/ 2478662 w 4957323"/>
                <a:gd name="connsiteY3" fmla="*/ 2478662 h 4957323"/>
                <a:gd name="connsiteX4" fmla="*/ 332078 w 4957323"/>
                <a:gd name="connsiteY4" fmla="*/ 3717992 h 4957323"/>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57323" h="4957323">
                  <a:moveTo>
                    <a:pt x="332078" y="3717992"/>
                  </a:moveTo>
                  <a:cubicBezTo>
                    <a:pt x="-110692" y="2951091"/>
                    <a:pt x="-110692" y="2006231"/>
                    <a:pt x="332078" y="1239330"/>
                  </a:cubicBezTo>
                  <a:cubicBezTo>
                    <a:pt x="774848" y="472429"/>
                    <a:pt x="1593122" y="-1"/>
                    <a:pt x="2478662" y="-1"/>
                  </a:cubicBezTo>
                  <a:lnTo>
                    <a:pt x="2478662" y="2478662"/>
                  </a:lnTo>
                  <a:lnTo>
                    <a:pt x="332078" y="3717992"/>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13212" tIns="1055485" rIns="2824574" bIns="2411787" numCol="1" spcCol="1270" anchor="ctr" anchorCtr="0">
              <a:noAutofit/>
            </a:bodyPr>
            <a:lstStyle/>
            <a:p>
              <a:pPr algn="ctr" defTabSz="2886650">
                <a:lnSpc>
                  <a:spcPct val="90000"/>
                </a:lnSpc>
                <a:spcBef>
                  <a:spcPct val="0"/>
                </a:spcBef>
                <a:spcAft>
                  <a:spcPct val="35000"/>
                </a:spcAft>
              </a:pPr>
              <a:r>
                <a:rPr lang="en-US" sz="6494">
                  <a:solidFill>
                    <a:srgbClr val="FFFFFF"/>
                  </a:solidFill>
                  <a:latin typeface="Calibri"/>
                </a:rPr>
                <a:t> </a:t>
              </a:r>
            </a:p>
          </p:txBody>
        </p:sp>
        <p:sp>
          <p:nvSpPr>
            <p:cNvPr id="34" name="TextBox 33">
              <a:extLst>
                <a:ext uri="{FF2B5EF4-FFF2-40B4-BE49-F238E27FC236}">
                  <a16:creationId xmlns:a16="http://schemas.microsoft.com/office/drawing/2014/main" id="{322DC927-272E-9E45-A700-820A15235DB7}"/>
                </a:ext>
              </a:extLst>
            </p:cNvPr>
            <p:cNvSpPr txBox="1"/>
            <p:nvPr/>
          </p:nvSpPr>
          <p:spPr>
            <a:xfrm>
              <a:off x="1051064" y="3380997"/>
              <a:ext cx="1703952" cy="587775"/>
            </a:xfrm>
            <a:prstGeom prst="rect">
              <a:avLst/>
            </a:prstGeom>
            <a:noFill/>
          </p:spPr>
          <p:txBody>
            <a:bodyPr wrap="square" lIns="0" tIns="0" rIns="0" bIns="0" rtlCol="0">
              <a:noAutofit/>
            </a:bodyPr>
            <a:lstStyle/>
            <a:p>
              <a:pPr algn="ctr">
                <a:lnSpc>
                  <a:spcPct val="90000"/>
                </a:lnSpc>
              </a:pPr>
              <a:r>
                <a:rPr lang="en-US" sz="1796"/>
                <a:t>Develop web and mobile apps </a:t>
              </a:r>
            </a:p>
          </p:txBody>
        </p:sp>
      </p:grpSp>
      <p:grpSp>
        <p:nvGrpSpPr>
          <p:cNvPr id="8" name="Group 7"/>
          <p:cNvGrpSpPr/>
          <p:nvPr/>
        </p:nvGrpSpPr>
        <p:grpSpPr>
          <a:xfrm>
            <a:off x="934244" y="1865459"/>
            <a:ext cx="4093761" cy="4093761"/>
            <a:chOff x="932655" y="1865458"/>
            <a:chExt cx="4093761" cy="4093761"/>
          </a:xfrm>
          <a:solidFill>
            <a:schemeClr val="tx2">
              <a:lumMod val="25000"/>
              <a:lumOff val="75000"/>
            </a:schemeClr>
          </a:solidFill>
        </p:grpSpPr>
        <p:sp>
          <p:nvSpPr>
            <p:cNvPr id="37" name="Freeform 36"/>
            <p:cNvSpPr/>
            <p:nvPr/>
          </p:nvSpPr>
          <p:spPr>
            <a:xfrm>
              <a:off x="932655" y="1865458"/>
              <a:ext cx="4093761" cy="4093761"/>
            </a:xfrm>
            <a:custGeom>
              <a:gdLst>
                <a:gd name="connsiteX0" fmla="*/ 4625245 w 4957323"/>
                <a:gd name="connsiteY0" fmla="*/ 3717992 h 4957323"/>
                <a:gd name="connsiteX1" fmla="*/ 2478661 w 4957323"/>
                <a:gd name="connsiteY1" fmla="*/ 4957323 h 4957323"/>
                <a:gd name="connsiteX2" fmla="*/ 332077 w 4957323"/>
                <a:gd name="connsiteY2" fmla="*/ 3717992 h 4957323"/>
                <a:gd name="connsiteX3" fmla="*/ 2478662 w 4957323"/>
                <a:gd name="connsiteY3" fmla="*/ 2478662 h 4957323"/>
                <a:gd name="connsiteX4" fmla="*/ 4625245 w 4957323"/>
                <a:gd name="connsiteY4" fmla="*/ 3717992 h 4957323"/>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57323" h="4957323">
                  <a:moveTo>
                    <a:pt x="4625245" y="3717992"/>
                  </a:moveTo>
                  <a:cubicBezTo>
                    <a:pt x="4182475" y="4484893"/>
                    <a:pt x="3364201" y="4957323"/>
                    <a:pt x="2478661" y="4957323"/>
                  </a:cubicBezTo>
                  <a:cubicBezTo>
                    <a:pt x="1593120" y="4957323"/>
                    <a:pt x="774847" y="4484893"/>
                    <a:pt x="332077" y="3717992"/>
                  </a:cubicBezTo>
                  <a:lnTo>
                    <a:pt x="2478662" y="2478662"/>
                  </a:lnTo>
                  <a:lnTo>
                    <a:pt x="4625245" y="3717992"/>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438788" tIns="3207878" rIns="1438787" bIns="377334" numCol="1" spcCol="1270" anchor="ctr" anchorCtr="0">
              <a:noAutofit/>
            </a:bodyPr>
            <a:lstStyle/>
            <a:p>
              <a:pPr algn="ctr" defTabSz="2886650">
                <a:lnSpc>
                  <a:spcPct val="90000"/>
                </a:lnSpc>
                <a:spcBef>
                  <a:spcPct val="0"/>
                </a:spcBef>
                <a:spcAft>
                  <a:spcPct val="35000"/>
                </a:spcAft>
              </a:pPr>
              <a:r>
                <a:rPr lang="en-US" sz="6494">
                  <a:solidFill>
                    <a:srgbClr val="FFFFFF"/>
                  </a:solidFill>
                  <a:latin typeface="Calibri"/>
                </a:rPr>
                <a:t> </a:t>
              </a:r>
            </a:p>
          </p:txBody>
        </p:sp>
        <p:sp>
          <p:nvSpPr>
            <p:cNvPr id="40" name="TextBox 39">
              <a:extLst>
                <a:ext uri="{FF2B5EF4-FFF2-40B4-BE49-F238E27FC236}">
                  <a16:creationId xmlns:a16="http://schemas.microsoft.com/office/drawing/2014/main" id="{322DC927-272E-9E45-A700-820A15235DB7}"/>
                </a:ext>
              </a:extLst>
            </p:cNvPr>
            <p:cNvSpPr txBox="1"/>
            <p:nvPr/>
          </p:nvSpPr>
          <p:spPr>
            <a:xfrm>
              <a:off x="2383859" y="5202990"/>
              <a:ext cx="1166661" cy="490426"/>
            </a:xfrm>
            <a:prstGeom prst="rect">
              <a:avLst/>
            </a:prstGeom>
            <a:grpFill/>
          </p:spPr>
          <p:txBody>
            <a:bodyPr wrap="square" lIns="0" tIns="0" rIns="0" bIns="0" rtlCol="0">
              <a:noAutofit/>
            </a:bodyPr>
            <a:lstStyle/>
            <a:p>
              <a:pPr algn="ctr">
                <a:lnSpc>
                  <a:spcPct val="90000"/>
                </a:lnSpc>
              </a:pPr>
              <a:r>
                <a:rPr lang="en-US" sz="1796"/>
                <a:t>Leverage SQL skills </a:t>
              </a:r>
            </a:p>
          </p:txBody>
        </p:sp>
      </p:grpSp>
      <p:grpSp>
        <p:nvGrpSpPr>
          <p:cNvPr id="7" name="Group 6"/>
          <p:cNvGrpSpPr/>
          <p:nvPr/>
        </p:nvGrpSpPr>
        <p:grpSpPr>
          <a:xfrm>
            <a:off x="996517" y="1763745"/>
            <a:ext cx="4093761" cy="4093761"/>
            <a:chOff x="994928" y="1763744"/>
            <a:chExt cx="4093761" cy="4093761"/>
          </a:xfrm>
          <a:solidFill>
            <a:schemeClr val="tx2">
              <a:lumMod val="50000"/>
              <a:lumOff val="50000"/>
            </a:schemeClr>
          </a:solidFill>
        </p:grpSpPr>
        <p:sp>
          <p:nvSpPr>
            <p:cNvPr id="43" name="Freeform 42"/>
            <p:cNvSpPr/>
            <p:nvPr/>
          </p:nvSpPr>
          <p:spPr>
            <a:xfrm>
              <a:off x="994928" y="1763744"/>
              <a:ext cx="4093761" cy="4093761"/>
            </a:xfrm>
            <a:custGeom>
              <a:gdLst>
                <a:gd name="connsiteX0" fmla="*/ 2478661 w 4957323"/>
                <a:gd name="connsiteY0" fmla="*/ 0 h 4957323"/>
                <a:gd name="connsiteX1" fmla="*/ 4625245 w 4957323"/>
                <a:gd name="connsiteY1" fmla="*/ 1239331 h 4957323"/>
                <a:gd name="connsiteX2" fmla="*/ 4625245 w 4957323"/>
                <a:gd name="connsiteY2" fmla="*/ 3717993 h 4957323"/>
                <a:gd name="connsiteX3" fmla="*/ 2478662 w 4957323"/>
                <a:gd name="connsiteY3" fmla="*/ 2478662 h 4957323"/>
                <a:gd name="connsiteX4" fmla="*/ 2478661 w 4957323"/>
                <a:gd name="connsiteY4" fmla="*/ 0 h 4957323"/>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57323" h="4957323">
                  <a:moveTo>
                    <a:pt x="2478661" y="0"/>
                  </a:moveTo>
                  <a:cubicBezTo>
                    <a:pt x="3364202" y="0"/>
                    <a:pt x="4182475" y="472430"/>
                    <a:pt x="4625245" y="1239331"/>
                  </a:cubicBezTo>
                  <a:cubicBezTo>
                    <a:pt x="5068015" y="2006232"/>
                    <a:pt x="5068015" y="2951092"/>
                    <a:pt x="4625245" y="3717993"/>
                  </a:cubicBezTo>
                  <a:lnTo>
                    <a:pt x="2478662" y="2478662"/>
                  </a:lnTo>
                  <a:cubicBezTo>
                    <a:pt x="2478662" y="1652441"/>
                    <a:pt x="2478661" y="826221"/>
                    <a:pt x="2478661" y="0"/>
                  </a:cubicBezTo>
                  <a:close/>
                </a:path>
              </a:pathLst>
            </a:custGeom>
            <a:solidFill>
              <a:schemeClr val="tx2">
                <a:lumMod val="25000"/>
                <a:lumOff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775630" tIns="996514" rIns="662157" bIns="2470756" numCol="1" spcCol="1270" anchor="ctr" anchorCtr="0">
              <a:noAutofit/>
            </a:bodyPr>
            <a:lstStyle/>
            <a:p>
              <a:pPr algn="ctr" defTabSz="2886650">
                <a:lnSpc>
                  <a:spcPct val="90000"/>
                </a:lnSpc>
                <a:spcBef>
                  <a:spcPct val="0"/>
                </a:spcBef>
                <a:spcAft>
                  <a:spcPct val="35000"/>
                </a:spcAft>
              </a:pPr>
              <a:r>
                <a:rPr lang="en-US" sz="6494">
                  <a:solidFill>
                    <a:srgbClr val="FFFFFF"/>
                  </a:solidFill>
                  <a:latin typeface="Calibri"/>
                </a:rPr>
                <a:t> </a:t>
              </a:r>
            </a:p>
          </p:txBody>
        </p:sp>
        <p:sp>
          <p:nvSpPr>
            <p:cNvPr id="45" name="TextBox 44">
              <a:extLst>
                <a:ext uri="{FF2B5EF4-FFF2-40B4-BE49-F238E27FC236}">
                  <a16:creationId xmlns:a16="http://schemas.microsoft.com/office/drawing/2014/main" id="{322DC927-272E-9E45-A700-820A15235DB7}"/>
                </a:ext>
              </a:extLst>
            </p:cNvPr>
            <p:cNvSpPr txBox="1"/>
            <p:nvPr/>
          </p:nvSpPr>
          <p:spPr>
            <a:xfrm>
              <a:off x="3088833" y="3380997"/>
              <a:ext cx="1900341" cy="587774"/>
            </a:xfrm>
            <a:prstGeom prst="rect">
              <a:avLst/>
            </a:prstGeom>
            <a:noFill/>
          </p:spPr>
          <p:txBody>
            <a:bodyPr wrap="square" lIns="0" tIns="0" rIns="0" bIns="0" rtlCol="0">
              <a:noAutofit/>
            </a:bodyPr>
            <a:lstStyle/>
            <a:p>
              <a:pPr algn="ctr">
                <a:lnSpc>
                  <a:spcPct val="90000"/>
                </a:lnSpc>
              </a:pPr>
              <a:r>
                <a:rPr lang="en-US" sz="1796"/>
                <a:t>Visualize and maintain data</a:t>
              </a:r>
            </a:p>
          </p:txBody>
        </p:sp>
      </p:grpSp>
      <p:pic>
        <p:nvPicPr>
          <p:cNvPr id="47" name="Picture 46" descr="browser-based-apps-51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543600" y="2431567"/>
            <a:ext cx="894896" cy="894896"/>
          </a:xfrm>
          <a:prstGeom prst="rect">
            <a:avLst/>
          </a:prstGeom>
        </p:spPr>
      </p:pic>
      <p:pic>
        <p:nvPicPr>
          <p:cNvPr id="48" name="Picture 47" descr="visualize-maintain-data-512.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485266" y="2372894"/>
            <a:ext cx="967417" cy="967417"/>
          </a:xfrm>
          <a:prstGeom prst="rect">
            <a:avLst/>
          </a:prstGeom>
        </p:spPr>
      </p:pic>
      <p:pic>
        <p:nvPicPr>
          <p:cNvPr id="49" name="Picture 48" descr="sql-dev-512.png"/>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515094" y="4188087"/>
            <a:ext cx="1005078" cy="1005078"/>
          </a:xfrm>
          <a:prstGeom prst="rect">
            <a:avLst/>
          </a:prstGeom>
        </p:spPr>
      </p:pic>
      <p:sp>
        <p:nvSpPr>
          <p:cNvPr id="2" name="Text Placeholder 1">
            <a:extLst>
              <a:ext uri="{FF2B5EF4-FFF2-40B4-BE49-F238E27FC236}">
                <a16:creationId xmlns:a16="http://schemas.microsoft.com/office/drawing/2014/main" id="{2D1899E5-8504-AC4C-961D-A48F1E5CDA59}"/>
              </a:ext>
            </a:extLst>
          </p:cNvPr>
          <p:cNvSpPr>
            <a:spLocks noGrp="1"/>
          </p:cNvSpPr>
          <p:nvPr>
            <p:ph type="body" sz="quarter" idx="10"/>
          </p:nvPr>
        </p:nvSpPr>
        <p:spPr/>
        <p:txBody>
          <a:bodyPr/>
          <a:lstStyle/>
          <a:p>
            <a:r>
              <a:rPr lang="en-US"/>
              <a:t>Low code meets autonomous</a:t>
            </a:r>
          </a:p>
        </p:txBody>
      </p:sp>
      <p:sp>
        <p:nvSpPr>
          <p:cNvPr id="41" name="Freeform 16"/>
          <p:cNvSpPr>
            <a:spLocks noChangeAspect="1" noChangeArrowheads="1"/>
          </p:cNvSpPr>
          <p:nvPr/>
        </p:nvSpPr>
        <p:spPr bwMode="auto">
          <a:xfrm>
            <a:off x="5679199" y="3542703"/>
            <a:ext cx="624548" cy="624548"/>
          </a:xfrm>
          <a:custGeom>
            <a:gdLst>
              <a:gd name="T0" fmla="*/ 2824 w 2964"/>
              <a:gd name="T1" fmla="*/ 1065 h 2964"/>
              <a:gd name="T2" fmla="*/ 2824 w 2964"/>
              <a:gd name="T3" fmla="*/ 1065 h 2964"/>
              <a:gd name="T4" fmla="*/ 1898 w 2964"/>
              <a:gd name="T5" fmla="*/ 1065 h 2964"/>
              <a:gd name="T6" fmla="*/ 1898 w 2964"/>
              <a:gd name="T7" fmla="*/ 139 h 2964"/>
              <a:gd name="T8" fmla="*/ 1759 w 2964"/>
              <a:gd name="T9" fmla="*/ 0 h 2964"/>
              <a:gd name="T10" fmla="*/ 1204 w 2964"/>
              <a:gd name="T11" fmla="*/ 0 h 2964"/>
              <a:gd name="T12" fmla="*/ 1065 w 2964"/>
              <a:gd name="T13" fmla="*/ 139 h 2964"/>
              <a:gd name="T14" fmla="*/ 1065 w 2964"/>
              <a:gd name="T15" fmla="*/ 1065 h 2964"/>
              <a:gd name="T16" fmla="*/ 139 w 2964"/>
              <a:gd name="T17" fmla="*/ 1065 h 2964"/>
              <a:gd name="T18" fmla="*/ 0 w 2964"/>
              <a:gd name="T19" fmla="*/ 1204 h 2964"/>
              <a:gd name="T20" fmla="*/ 0 w 2964"/>
              <a:gd name="T21" fmla="*/ 1759 h 2964"/>
              <a:gd name="T22" fmla="*/ 139 w 2964"/>
              <a:gd name="T23" fmla="*/ 1898 h 2964"/>
              <a:gd name="T24" fmla="*/ 1065 w 2964"/>
              <a:gd name="T25" fmla="*/ 1898 h 2964"/>
              <a:gd name="T26" fmla="*/ 1065 w 2964"/>
              <a:gd name="T27" fmla="*/ 2824 h 2964"/>
              <a:gd name="T28" fmla="*/ 1204 w 2964"/>
              <a:gd name="T29" fmla="*/ 2963 h 2964"/>
              <a:gd name="T30" fmla="*/ 1759 w 2964"/>
              <a:gd name="T31" fmla="*/ 2963 h 2964"/>
              <a:gd name="T32" fmla="*/ 1898 w 2964"/>
              <a:gd name="T33" fmla="*/ 2824 h 2964"/>
              <a:gd name="T34" fmla="*/ 1898 w 2964"/>
              <a:gd name="T35" fmla="*/ 1898 h 2964"/>
              <a:gd name="T36" fmla="*/ 2824 w 2964"/>
              <a:gd name="T37" fmla="*/ 1898 h 2964"/>
              <a:gd name="T38" fmla="*/ 2963 w 2964"/>
              <a:gd name="T39" fmla="*/ 1759 h 2964"/>
              <a:gd name="T40" fmla="*/ 2963 w 2964"/>
              <a:gd name="T41" fmla="*/ 1204 h 2964"/>
              <a:gd name="T42" fmla="*/ 2824 w 2964"/>
              <a:gd name="T43" fmla="*/ 1065 h 29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4" h="2964">
                <a:moveTo>
                  <a:pt x="2824" y="1065"/>
                </a:moveTo>
                <a:lnTo>
                  <a:pt x="2824" y="1065"/>
                </a:lnTo>
                <a:cubicBezTo>
                  <a:pt x="1898" y="1065"/>
                  <a:pt x="1898" y="1065"/>
                  <a:pt x="1898" y="1065"/>
                </a:cubicBezTo>
                <a:cubicBezTo>
                  <a:pt x="1898" y="139"/>
                  <a:pt x="1898" y="139"/>
                  <a:pt x="1898" y="139"/>
                </a:cubicBezTo>
                <a:cubicBezTo>
                  <a:pt x="1898" y="58"/>
                  <a:pt x="1840" y="0"/>
                  <a:pt x="1759" y="0"/>
                </a:cubicBezTo>
                <a:cubicBezTo>
                  <a:pt x="1204" y="0"/>
                  <a:pt x="1204" y="0"/>
                  <a:pt x="1204" y="0"/>
                </a:cubicBezTo>
                <a:cubicBezTo>
                  <a:pt x="1123" y="0"/>
                  <a:pt x="1065" y="58"/>
                  <a:pt x="1065" y="139"/>
                </a:cubicBezTo>
                <a:cubicBezTo>
                  <a:pt x="1065" y="1065"/>
                  <a:pt x="1065" y="1065"/>
                  <a:pt x="1065" y="1065"/>
                </a:cubicBezTo>
                <a:cubicBezTo>
                  <a:pt x="139" y="1065"/>
                  <a:pt x="139" y="1065"/>
                  <a:pt x="139" y="1065"/>
                </a:cubicBezTo>
                <a:cubicBezTo>
                  <a:pt x="58" y="1065"/>
                  <a:pt x="0" y="1123"/>
                  <a:pt x="0" y="1204"/>
                </a:cubicBezTo>
                <a:cubicBezTo>
                  <a:pt x="0" y="1759"/>
                  <a:pt x="0" y="1759"/>
                  <a:pt x="0" y="1759"/>
                </a:cubicBezTo>
                <a:cubicBezTo>
                  <a:pt x="0" y="1840"/>
                  <a:pt x="58" y="1898"/>
                  <a:pt x="139" y="1898"/>
                </a:cubicBezTo>
                <a:cubicBezTo>
                  <a:pt x="1065" y="1898"/>
                  <a:pt x="1065" y="1898"/>
                  <a:pt x="1065" y="1898"/>
                </a:cubicBezTo>
                <a:cubicBezTo>
                  <a:pt x="1065" y="2824"/>
                  <a:pt x="1065" y="2824"/>
                  <a:pt x="1065" y="2824"/>
                </a:cubicBezTo>
                <a:cubicBezTo>
                  <a:pt x="1065" y="2905"/>
                  <a:pt x="1123" y="2963"/>
                  <a:pt x="1204" y="2963"/>
                </a:cubicBezTo>
                <a:cubicBezTo>
                  <a:pt x="1759" y="2963"/>
                  <a:pt x="1759" y="2963"/>
                  <a:pt x="1759" y="2963"/>
                </a:cubicBezTo>
                <a:cubicBezTo>
                  <a:pt x="1840" y="2963"/>
                  <a:pt x="1898" y="2905"/>
                  <a:pt x="1898" y="2824"/>
                </a:cubicBezTo>
                <a:cubicBezTo>
                  <a:pt x="1898" y="1898"/>
                  <a:pt x="1898" y="1898"/>
                  <a:pt x="1898" y="1898"/>
                </a:cubicBezTo>
                <a:cubicBezTo>
                  <a:pt x="2824" y="1898"/>
                  <a:pt x="2824" y="1898"/>
                  <a:pt x="2824" y="1898"/>
                </a:cubicBezTo>
                <a:cubicBezTo>
                  <a:pt x="2905" y="1898"/>
                  <a:pt x="2963" y="1840"/>
                  <a:pt x="2963" y="1759"/>
                </a:cubicBezTo>
                <a:cubicBezTo>
                  <a:pt x="2963" y="1204"/>
                  <a:pt x="2963" y="1204"/>
                  <a:pt x="2963" y="1204"/>
                </a:cubicBezTo>
                <a:cubicBezTo>
                  <a:pt x="2963" y="1123"/>
                  <a:pt x="2905" y="1065"/>
                  <a:pt x="2824" y="1065"/>
                </a:cubicBezTo>
              </a:path>
            </a:pathLst>
          </a:custGeom>
          <a:solidFill>
            <a:schemeClr val="tx1"/>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 name="Slide Number Placeholder 3">
            <a:extLst>
              <a:ext uri="{FF2B5EF4-FFF2-40B4-BE49-F238E27FC236}">
                <a16:creationId xmlns:a16="http://schemas.microsoft.com/office/drawing/2014/main" id="{D322163D-F14D-F04E-81CF-4BDC4C8DA195}"/>
              </a:ext>
            </a:extLst>
          </p:cNvPr>
          <p:cNvSpPr>
            <a:spLocks noGrp="1"/>
          </p:cNvSpPr>
          <p:nvPr>
            <p:ph type="sldNum" sz="quarter" idx="4"/>
          </p:nvPr>
        </p:nvSpPr>
        <p:spPr/>
        <p:txBody>
          <a:bodyPr/>
          <a:lstStyle/>
          <a:p>
            <a:fld id="{345D60D9-5372-5F40-9443-0F9AE5BDC3C8}" type="slidenum">
              <a:rPr lang="en-US" smtClean="0"/>
              <a:t>19</a:t>
            </a:fld>
            <a:endParaRPr lang="en-US"/>
          </a:p>
        </p:txBody>
      </p:sp>
      <p:sp>
        <p:nvSpPr>
          <p:cNvPr id="33" name="Footer Placeholder 2">
            <a:extLst>
              <a:ext uri="{FF2B5EF4-FFF2-40B4-BE49-F238E27FC236}">
                <a16:creationId xmlns:a16="http://schemas.microsoft.com/office/drawing/2014/main" id="{9B009A71-2B88-5541-BB88-63081F2ABFAC}"/>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31415196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Slide Number Placeholder 1">
            <a:extLst>
              <a:ext uri="{FF2B5EF4-FFF2-40B4-BE49-F238E27FC236}">
                <a16:creationId xmlns:a16="http://schemas.microsoft.com/office/drawing/2014/main" id="{787658C5-9641-5544-B66E-AC3320F38A92}"/>
              </a:ext>
            </a:extLst>
          </p:cNvPr>
          <p:cNvSpPr>
            <a:spLocks noGrp="1"/>
          </p:cNvSpPr>
          <p:nvPr>
            <p:ph type="sldNum" sz="quarter" idx="4"/>
          </p:nvPr>
        </p:nvSpPr>
        <p:spPr>
          <a:xfrm>
            <a:off x="762000" y="6423660"/>
            <a:ext cx="365760" cy="365760"/>
          </a:xfrm>
        </p:spPr>
        <p:txBody>
          <a:bodyPr/>
          <a:lstStyle/>
          <a:p>
            <a:pPr lvl="0"/>
            <a:fld id="{345D60D9-5372-5F40-9443-0F9AE5BDC3C8}" type="slidenum">
              <a:rPr lang="en-US" noProof="0" smtClean="0"/>
              <a:pPr lvl="0"/>
              <a:t>2</a:t>
            </a:fld>
            <a:endParaRPr lang="en-US" noProof="0"/>
          </a:p>
        </p:txBody>
      </p:sp>
      <p:sp>
        <p:nvSpPr>
          <p:cNvPr id="3" name="Footer Placeholder 2">
            <a:extLst>
              <a:ext uri="{FF2B5EF4-FFF2-40B4-BE49-F238E27FC236}">
                <a16:creationId xmlns:a16="http://schemas.microsoft.com/office/drawing/2014/main" id="{1E05E283-F6A5-2A4B-A9F5-E6D8D41C5C41}"/>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
        <p:nvSpPr>
          <p:cNvPr id="6" name="Text Placeholder 5">
            <a:extLst>
              <a:ext uri="{FF2B5EF4-FFF2-40B4-BE49-F238E27FC236}">
                <a16:creationId xmlns:a16="http://schemas.microsoft.com/office/drawing/2014/main" id="{8CE33A9C-7275-4D42-B9C8-E5FD10C81D0A}"/>
              </a:ext>
            </a:extLst>
          </p:cNvPr>
          <p:cNvSpPr>
            <a:spLocks noGrp="1"/>
          </p:cNvSpPr>
          <p:nvPr>
            <p:ph type="body" sz="quarter" idx="10"/>
          </p:nvPr>
        </p:nvSpPr>
        <p:spPr/>
        <p:txBody>
          <a:bodyPr/>
          <a:lstStyle/>
          <a:p>
            <a:r>
              <a:rPr lang="en-US"/>
              <a:t>Safe harbor statement</a:t>
            </a:r>
          </a:p>
        </p:txBody>
      </p:sp>
    </p:spTree>
    <p:extLst>
      <p:ext uri="{BB962C8B-B14F-4D97-AF65-F5344CB8AC3E}">
        <p14:creationId xmlns:p14="http://schemas.microsoft.com/office/powerpoint/2010/main" val="23419105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Slide Number Placeholder 3">
            <a:extLst>
              <a:ext uri="{FF2B5EF4-FFF2-40B4-BE49-F238E27FC236}">
                <a16:creationId xmlns:a16="http://schemas.microsoft.com/office/drawing/2014/main" id="{E38C387A-4ED8-2E41-BB85-3A94D64021B9}"/>
              </a:ext>
            </a:extLst>
          </p:cNvPr>
          <p:cNvSpPr>
            <a:spLocks noGrp="1"/>
          </p:cNvSpPr>
          <p:nvPr>
            <p:ph type="sldNum" sz="quarter" idx="4"/>
          </p:nvPr>
        </p:nvSpPr>
        <p:spPr>
          <a:xfrm>
            <a:off x="576072" y="6423343"/>
            <a:ext cx="365760" cy="365760"/>
          </a:xfrm>
        </p:spPr>
        <p:txBody>
          <a:bodyPr/>
          <a:lstStyle/>
          <a:p>
            <a:pPr algn="r">
              <a:spcBef>
                <a:spcPct val="0"/>
              </a:spcBef>
              <a:spcAft>
                <a:spcPct val="0"/>
              </a:spcAft>
              <a:defRPr/>
            </a:pPr>
            <a:fld id="{C51EAA63-D034-42AE-91FA-B13B9518C7BE}" type="slidenum">
              <a:rPr lang="en-AU" sz="850">
                <a:solidFill>
                  <a:srgbClr val="4E5052"/>
                </a:solidFill>
                <a:latin typeface="Univers LT Std 55 Roman" panose="020b0603020202020204" pitchFamily="34" charset="77"/>
              </a:rPr>
              <a:pPr algn="r">
                <a:spcBef>
                  <a:spcPct val="0"/>
                </a:spcBef>
                <a:spcAft>
                  <a:spcPct val="0"/>
                </a:spcAft>
                <a:defRPr/>
              </a:pPr>
              <a:t>20</a:t>
            </a:fld>
            <a:endParaRPr lang="en-AU" sz="850">
              <a:solidFill>
                <a:srgbClr val="4E5052"/>
              </a:solidFill>
              <a:latin typeface="Univers LT Std 55 Roman" panose="020b0603020202020204" pitchFamily="34" charset="77"/>
            </a:endParaRPr>
          </a:p>
        </p:txBody>
      </p:sp>
      <p:sp>
        <p:nvSpPr>
          <p:cNvPr id="3" name="Content Placeholder 2">
            <a:extLst>
              <a:ext uri="{FF2B5EF4-FFF2-40B4-BE49-F238E27FC236}">
                <a16:creationId xmlns:a16="http://schemas.microsoft.com/office/drawing/2014/main" id="{7F883B52-85D1-2B4D-982B-40C1C9DE30B9}"/>
              </a:ext>
            </a:extLst>
          </p:cNvPr>
          <p:cNvSpPr>
            <a:spLocks noGrp="1"/>
          </p:cNvSpPr>
          <p:nvPr>
            <p:ph type="body" sz="quarter" idx="12"/>
          </p:nvPr>
        </p:nvSpPr>
        <p:spPr/>
        <p:txBody>
          <a:bodyPr/>
          <a:lstStyle/>
          <a:p>
            <a:pPr marL="342900" indent="-342900">
              <a:lnSpc>
                <a:spcPct val="150000"/>
              </a:lnSpc>
              <a:buFont typeface="Arial" panose="020b0604020202020204" pitchFamily="34" charset="0"/>
              <a:buChar char="•"/>
            </a:pPr>
            <a:r>
              <a:rPr lang="en-US" sz="2000"/>
              <a:t>Pre-installed, pre-configured, get started in minutes</a:t>
            </a:r>
          </a:p>
          <a:p>
            <a:pPr marL="342900" indent="-342900">
              <a:lnSpc>
                <a:spcPct val="150000"/>
              </a:lnSpc>
              <a:buFont typeface="Arial" panose="020b0604020202020204" pitchFamily="34" charset="0"/>
              <a:buChar char="•"/>
            </a:pPr>
            <a:r>
              <a:rPr lang="en-US" sz="2000"/>
              <a:t>No human labor – all administration automated and taken care of</a:t>
            </a:r>
          </a:p>
          <a:p>
            <a:pPr marL="342900" indent="-342900">
              <a:lnSpc>
                <a:spcPct val="150000"/>
              </a:lnSpc>
              <a:buFont typeface="Arial" panose="020b0604020202020204" pitchFamily="34" charset="0"/>
              <a:buChar char="•"/>
            </a:pPr>
            <a:r>
              <a:rPr lang="en-US" sz="2000"/>
              <a:t>Accelerates development of applications</a:t>
            </a:r>
          </a:p>
          <a:p>
            <a:pPr marL="342900" indent="-342900">
              <a:lnSpc>
                <a:spcPct val="150000"/>
              </a:lnSpc>
              <a:buFont typeface="Arial" panose="020b0604020202020204" pitchFamily="34" charset="0"/>
              <a:buChar char="•"/>
            </a:pPr>
            <a:r>
              <a:rPr lang="en-US" sz="2000"/>
              <a:t>Included with Autonomous Database at no additional cost</a:t>
            </a:r>
          </a:p>
          <a:p>
            <a:pPr marL="342900" indent="-342900">
              <a:lnSpc>
                <a:spcPct val="150000"/>
              </a:lnSpc>
              <a:buFont typeface="Arial" panose="020b0604020202020204" pitchFamily="34" charset="0"/>
              <a:buChar char="•"/>
            </a:pPr>
            <a:r>
              <a:rPr lang="en-US" sz="2000"/>
              <a:t>Focus on solving business data processes and needs rather than managing environments</a:t>
            </a:r>
          </a:p>
          <a:p>
            <a:pPr marL="342900" indent="-342900">
              <a:lnSpc>
                <a:spcPct val="150000"/>
              </a:lnSpc>
              <a:buFont typeface="Arial" panose="020b0604020202020204" pitchFamily="34" charset="0"/>
              <a:buChar char="•"/>
            </a:pPr>
            <a:r>
              <a:rPr lang="en-US" sz="2000"/>
              <a:t>Native access to all capabilities and benefits of Autonomous Database </a:t>
            </a:r>
          </a:p>
          <a:p>
            <a:endParaRPr lang="en-US" sz="2000"/>
          </a:p>
          <a:p>
            <a:endParaRPr lang="en-US" sz="2000"/>
          </a:p>
        </p:txBody>
      </p:sp>
      <p:sp>
        <p:nvSpPr>
          <p:cNvPr id="2" name="Title 1">
            <a:extLst>
              <a:ext uri="{FF2B5EF4-FFF2-40B4-BE49-F238E27FC236}">
                <a16:creationId xmlns:a16="http://schemas.microsoft.com/office/drawing/2014/main" id="{6C35DF06-C6FE-0D49-A920-3B914EA7E0AC}"/>
              </a:ext>
            </a:extLst>
          </p:cNvPr>
          <p:cNvSpPr>
            <a:spLocks noGrp="1"/>
          </p:cNvSpPr>
          <p:nvPr>
            <p:ph type="title"/>
          </p:nvPr>
        </p:nvSpPr>
        <p:spPr/>
        <p:txBody>
          <a:bodyPr/>
          <a:lstStyle/>
          <a:p>
            <a:r>
              <a:rPr lang="en-US"/>
              <a:t>Value of APEX on ATP</a:t>
            </a:r>
          </a:p>
        </p:txBody>
      </p:sp>
      <p:sp>
        <p:nvSpPr>
          <p:cNvPr id="7" name="Footer Placeholder 1">
            <a:extLst>
              <a:ext uri="{FF2B5EF4-FFF2-40B4-BE49-F238E27FC236}">
                <a16:creationId xmlns:a16="http://schemas.microsoft.com/office/drawing/2014/main" id="{F343CC42-E178-6A4A-857B-C0193698B137}"/>
              </a:ext>
            </a:extLst>
          </p:cNvPr>
          <p:cNvSpPr>
            <a:spLocks noGrp="1"/>
          </p:cNvSpPr>
          <p:nvPr>
            <p:ph type="ftr" sz="quarter" idx="3"/>
          </p:nvPr>
        </p:nvSpPr>
        <p:spPr>
          <a:xfrm>
            <a:off x="1127760" y="6423978"/>
            <a:ext cx="4021122" cy="365125"/>
          </a:xfrm>
        </p:spPr>
        <p:txBody>
          <a:bodyPr/>
          <a:lstStyle/>
          <a:p>
            <a:r>
              <a:rPr lang="en-US"/>
              <a:t>Copyright © 2020, Oracle and/or its affiliates. All rights reserved.</a:t>
            </a:r>
          </a:p>
        </p:txBody>
      </p:sp>
    </p:spTree>
    <p:extLst>
      <p:ext uri="{BB962C8B-B14F-4D97-AF65-F5344CB8AC3E}">
        <p14:creationId xmlns:p14="http://schemas.microsoft.com/office/powerpoint/2010/main" val="350668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a:extLst>
              <a:ext uri="{FF2B5EF4-FFF2-40B4-BE49-F238E27FC236}">
                <a16:creationId xmlns:a16="http://schemas.microsoft.com/office/drawing/2014/main" id="{9F82203F-E7AF-BA47-9966-CE2C8E1105A4}"/>
              </a:ext>
            </a:extLst>
          </p:cNvPr>
          <p:cNvSpPr txBox="1"/>
          <p:nvPr/>
        </p:nvSpPr>
        <p:spPr>
          <a:xfrm flipH="1">
            <a:off x="556759" y="4931229"/>
            <a:ext cx="0" cy="0"/>
          </a:xfrm>
          <a:prstGeom prst="rect">
            <a:avLst/>
          </a:prstGeom>
          <a:noFill/>
        </p:spPr>
        <p:txBody>
          <a:bodyPr wrap="none" lIns="0" tIns="0" rIns="0" bIns="0" rtlCol="0">
            <a:noAutofit/>
          </a:bodyPr>
          <a:lstStyle/>
          <a:p>
            <a:pPr>
              <a:lnSpc>
                <a:spcPct val="90000"/>
              </a:lnSpc>
            </a:pPr>
            <a:endParaRPr lang="en-US"/>
          </a:p>
        </p:txBody>
      </p:sp>
      <p:pic>
        <p:nvPicPr>
          <p:cNvPr id="5" name="Picture 4"/>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1496292" y="4629880"/>
            <a:ext cx="1879849" cy="513911"/>
          </a:xfrm>
          <a:prstGeom prst="rect">
            <a:avLst/>
          </a:prstGeom>
        </p:spPr>
      </p:pic>
      <p:sp>
        <p:nvSpPr>
          <p:cNvPr id="14" name="Text Placeholder 13">
            <a:extLst>
              <a:ext uri="{FF2B5EF4-FFF2-40B4-BE49-F238E27FC236}">
                <a16:creationId xmlns:a16="http://schemas.microsoft.com/office/drawing/2014/main" id="{27F42FDF-0E8B-4B48-9E1E-144C413CC996}"/>
              </a:ext>
            </a:extLst>
          </p:cNvPr>
          <p:cNvSpPr>
            <a:spLocks noGrp="1"/>
          </p:cNvSpPr>
          <p:nvPr>
            <p:ph type="body" sz="quarter" idx="13"/>
          </p:nvPr>
        </p:nvSpPr>
        <p:spPr/>
        <p:txBody>
          <a:bodyPr/>
          <a:lstStyle/>
          <a:p>
            <a:r>
              <a:rPr lang="en-US"/>
              <a:t>“Oracle is at the vanguard of a movement... using AI and machine learning to provide automation capability requiring little or no human intervention to manage the software.”</a:t>
            </a:r>
          </a:p>
        </p:txBody>
      </p:sp>
      <p:sp>
        <p:nvSpPr>
          <p:cNvPr id="13" name="Slide Number Placeholder 3">
            <a:extLst>
              <a:ext uri="{FF2B5EF4-FFF2-40B4-BE49-F238E27FC236}">
                <a16:creationId xmlns:a16="http://schemas.microsoft.com/office/drawing/2014/main" id="{E9C44660-FF23-684E-9D98-826B024B3605}"/>
              </a:ext>
            </a:extLst>
          </p:cNvPr>
          <p:cNvSpPr>
            <a:spLocks noGrp="1"/>
          </p:cNvSpPr>
          <p:nvPr>
            <p:ph type="sldNum" sz="quarter" idx="4"/>
          </p:nvPr>
        </p:nvSpPr>
        <p:spPr/>
        <p:txBody>
          <a:bodyPr/>
          <a:lstStyle/>
          <a:p>
            <a:fld id="{345D60D9-5372-5F40-9443-0F9AE5BDC3C8}" type="slidenum">
              <a:rPr lang="en-US" smtClean="0"/>
              <a:t>21</a:t>
            </a:fld>
            <a:endParaRPr lang="en-US"/>
          </a:p>
        </p:txBody>
      </p:sp>
      <p:sp>
        <p:nvSpPr>
          <p:cNvPr id="12" name="Footer Placeholder 2">
            <a:extLst>
              <a:ext uri="{FF2B5EF4-FFF2-40B4-BE49-F238E27FC236}">
                <a16:creationId xmlns:a16="http://schemas.microsoft.com/office/drawing/2014/main" id="{F360C771-2E0B-5C46-B930-414BD8089350}"/>
              </a:ext>
            </a:extLst>
          </p:cNvPr>
          <p:cNvSpPr>
            <a:spLocks noGrp="1"/>
          </p:cNvSpPr>
          <p:nvPr>
            <p:ph type="ftr" sz="quarter" idx="3"/>
          </p:nvPr>
        </p:nvSpPr>
        <p:spPr/>
        <p:txBody>
          <a:bodyPr/>
          <a:lstStyle/>
          <a:p>
            <a:r>
              <a:rPr lang="en-US"/>
              <a:t>Copyright © 2020, Oracle and/or its affiliates. All rights reserved.</a:t>
            </a:r>
          </a:p>
        </p:txBody>
      </p:sp>
    </p:spTree>
    <p:extLst>
      <p:ext uri="{BB962C8B-B14F-4D97-AF65-F5344CB8AC3E}">
        <p14:creationId xmlns:p14="http://schemas.microsoft.com/office/powerpoint/2010/main" val="719919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6" name="Text Placeholder 5">
            <a:extLst>
              <a:ext uri="{FF2B5EF4-FFF2-40B4-BE49-F238E27FC236}">
                <a16:creationId xmlns:a16="http://schemas.microsoft.com/office/drawing/2014/main" id="{A6A52210-2C89-D440-A6AB-46501CF227FA}"/>
              </a:ext>
            </a:extLst>
          </p:cNvPr>
          <p:cNvSpPr>
            <a:spLocks noGrp="1"/>
          </p:cNvSpPr>
          <p:nvPr>
            <p:ph type="body" sz="quarter" idx="10"/>
          </p:nvPr>
        </p:nvSpPr>
        <p:spPr/>
        <p:txBody>
          <a:bodyPr/>
          <a:lstStyle/>
          <a:p>
            <a:r>
              <a:rPr lang="en-US"/>
              <a:t>Oracle Autonomous Transaction Processing </a:t>
            </a:r>
          </a:p>
        </p:txBody>
      </p:sp>
      <p:sp>
        <p:nvSpPr>
          <p:cNvPr id="10" name="Oval 9"/>
          <p:cNvSpPr/>
          <p:nvPr/>
        </p:nvSpPr>
        <p:spPr>
          <a:xfrm>
            <a:off x="7945348" y="2038544"/>
            <a:ext cx="2946206" cy="2933466"/>
          </a:xfrm>
          <a:prstGeom prst="ellipse">
            <a:avLst/>
          </a:prstGeom>
          <a:solidFill>
            <a:schemeClr val="accent3">
              <a:lumMod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cs typeface="Arial" panose="020b0604020202020204" pitchFamily="34" charset="0"/>
            </a:endParaRPr>
          </a:p>
        </p:txBody>
      </p:sp>
      <p:sp>
        <p:nvSpPr>
          <p:cNvPr id="16" name="Oval 15"/>
          <p:cNvSpPr/>
          <p:nvPr/>
        </p:nvSpPr>
        <p:spPr>
          <a:xfrm>
            <a:off x="1143691" y="2038543"/>
            <a:ext cx="2946206" cy="2933466"/>
          </a:xfrm>
          <a:prstGeom prst="ellipse">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cs typeface="Arial" panose="020b0604020202020204" pitchFamily="34" charset="0"/>
            </a:endParaRPr>
          </a:p>
        </p:txBody>
      </p:sp>
      <p:sp>
        <p:nvSpPr>
          <p:cNvPr id="17" name="Oval 16"/>
          <p:cNvSpPr/>
          <p:nvPr/>
        </p:nvSpPr>
        <p:spPr>
          <a:xfrm>
            <a:off x="4544520" y="2038544"/>
            <a:ext cx="2946206" cy="2933466"/>
          </a:xfrm>
          <a:prstGeom prst="ellips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cs typeface="Arial" panose="020b0604020202020204" pitchFamily="34" charset="0"/>
            </a:endParaRPr>
          </a:p>
        </p:txBody>
      </p:sp>
      <p:sp>
        <p:nvSpPr>
          <p:cNvPr id="19" name="Freeform 11"/>
          <p:cNvSpPr>
            <a:spLocks noChangeAspect="1" noChangeArrowheads="1"/>
          </p:cNvSpPr>
          <p:nvPr/>
        </p:nvSpPr>
        <p:spPr bwMode="auto">
          <a:xfrm>
            <a:off x="9058164" y="2607226"/>
            <a:ext cx="720577" cy="630505"/>
          </a:xfrm>
          <a:custGeom>
            <a:gdLst>
              <a:gd name="T0" fmla="*/ 1482 w 2964"/>
              <a:gd name="T1" fmla="*/ 0 h 2593"/>
              <a:gd name="T2" fmla="*/ 498 w 2964"/>
              <a:gd name="T3" fmla="*/ 2592 h 2593"/>
              <a:gd name="T4" fmla="*/ 2963 w 2964"/>
              <a:gd name="T5" fmla="*/ 1481 h 2593"/>
              <a:gd name="T6" fmla="*/ 2396 w 2964"/>
              <a:gd name="T7" fmla="*/ 2407 h 2593"/>
              <a:gd name="T8" fmla="*/ 1482 w 2964"/>
              <a:gd name="T9" fmla="*/ 2025 h 2593"/>
              <a:gd name="T10" fmla="*/ 185 w 2964"/>
              <a:gd name="T11" fmla="*/ 1481 h 2593"/>
              <a:gd name="T12" fmla="*/ 2777 w 2964"/>
              <a:gd name="T13" fmla="*/ 1481 h 2593"/>
              <a:gd name="T14" fmla="*/ 1655 w 2964"/>
              <a:gd name="T15" fmla="*/ 1274 h 2593"/>
              <a:gd name="T16" fmla="*/ 1378 w 2964"/>
              <a:gd name="T17" fmla="*/ 1228 h 2593"/>
              <a:gd name="T18" fmla="*/ 1585 w 2964"/>
              <a:gd name="T19" fmla="*/ 1736 h 2593"/>
              <a:gd name="T20" fmla="*/ 2187 w 2964"/>
              <a:gd name="T21" fmla="*/ 1239 h 2593"/>
              <a:gd name="T22" fmla="*/ 1655 w 2964"/>
              <a:gd name="T23" fmla="*/ 1274 h 2593"/>
              <a:gd name="T24" fmla="*/ 567 w 2964"/>
              <a:gd name="T25" fmla="*/ 1481 h 2593"/>
              <a:gd name="T26" fmla="*/ 324 w 2964"/>
              <a:gd name="T27" fmla="*/ 1435 h 2593"/>
              <a:gd name="T28" fmla="*/ 324 w 2964"/>
              <a:gd name="T29" fmla="*/ 1527 h 2593"/>
              <a:gd name="T30" fmla="*/ 567 w 2964"/>
              <a:gd name="T31" fmla="*/ 1481 h 2593"/>
              <a:gd name="T32" fmla="*/ 1482 w 2964"/>
              <a:gd name="T33" fmla="*/ 556 h 2593"/>
              <a:gd name="T34" fmla="*/ 1527 w 2964"/>
              <a:gd name="T35" fmla="*/ 324 h 2593"/>
              <a:gd name="T36" fmla="*/ 1436 w 2964"/>
              <a:gd name="T37" fmla="*/ 324 h 2593"/>
              <a:gd name="T38" fmla="*/ 1482 w 2964"/>
              <a:gd name="T39" fmla="*/ 556 h 2593"/>
              <a:gd name="T40" fmla="*/ 579 w 2964"/>
              <a:gd name="T41" fmla="*/ 1805 h 2593"/>
              <a:gd name="T42" fmla="*/ 370 w 2964"/>
              <a:gd name="T43" fmla="*/ 1944 h 2593"/>
              <a:gd name="T44" fmla="*/ 428 w 2964"/>
              <a:gd name="T45" fmla="*/ 1967 h 2593"/>
              <a:gd name="T46" fmla="*/ 637 w 2964"/>
              <a:gd name="T47" fmla="*/ 1829 h 2593"/>
              <a:gd name="T48" fmla="*/ 2303 w 2964"/>
              <a:gd name="T49" fmla="*/ 1135 h 2593"/>
              <a:gd name="T50" fmla="*/ 2349 w 2964"/>
              <a:gd name="T51" fmla="*/ 1169 h 2593"/>
              <a:gd name="T52" fmla="*/ 2569 w 2964"/>
              <a:gd name="T53" fmla="*/ 1077 h 2593"/>
              <a:gd name="T54" fmla="*/ 2534 w 2964"/>
              <a:gd name="T55" fmla="*/ 996 h 2593"/>
              <a:gd name="T56" fmla="*/ 2303 w 2964"/>
              <a:gd name="T57" fmla="*/ 1135 h 2593"/>
              <a:gd name="T58" fmla="*/ 1840 w 2964"/>
              <a:gd name="T59" fmla="*/ 626 h 2593"/>
              <a:gd name="T60" fmla="*/ 1898 w 2964"/>
              <a:gd name="T61" fmla="*/ 602 h 2593"/>
              <a:gd name="T62" fmla="*/ 1944 w 2964"/>
              <a:gd name="T63" fmla="*/ 371 h 2593"/>
              <a:gd name="T64" fmla="*/ 1805 w 2964"/>
              <a:gd name="T65" fmla="*/ 567 h 2593"/>
              <a:gd name="T66" fmla="*/ 695 w 2964"/>
              <a:gd name="T67" fmla="*/ 626 h 2593"/>
              <a:gd name="T68" fmla="*/ 625 w 2964"/>
              <a:gd name="T69" fmla="*/ 626 h 2593"/>
              <a:gd name="T70" fmla="*/ 776 w 2964"/>
              <a:gd name="T71" fmla="*/ 834 h 2593"/>
              <a:gd name="T72" fmla="*/ 833 w 2964"/>
              <a:gd name="T73" fmla="*/ 834 h 2593"/>
              <a:gd name="T74" fmla="*/ 695 w 2964"/>
              <a:gd name="T75" fmla="*/ 626 h 2593"/>
              <a:gd name="T76" fmla="*/ 2569 w 2964"/>
              <a:gd name="T77" fmla="*/ 1886 h 2593"/>
              <a:gd name="T78" fmla="*/ 2303 w 2964"/>
              <a:gd name="T79" fmla="*/ 1829 h 2593"/>
              <a:gd name="T80" fmla="*/ 2534 w 2964"/>
              <a:gd name="T81" fmla="*/ 1967 h 2593"/>
              <a:gd name="T82" fmla="*/ 2592 w 2964"/>
              <a:gd name="T83" fmla="*/ 1944 h 2593"/>
              <a:gd name="T84" fmla="*/ 2639 w 2964"/>
              <a:gd name="T85" fmla="*/ 1435 h 2593"/>
              <a:gd name="T86" fmla="*/ 2418 w 2964"/>
              <a:gd name="T87" fmla="*/ 1435 h 2593"/>
              <a:gd name="T88" fmla="*/ 2418 w 2964"/>
              <a:gd name="T89" fmla="*/ 1527 h 2593"/>
              <a:gd name="T90" fmla="*/ 2685 w 2964"/>
              <a:gd name="T91" fmla="*/ 1481 h 2593"/>
              <a:gd name="T92" fmla="*/ 1077 w 2964"/>
              <a:gd name="T93" fmla="*/ 394 h 2593"/>
              <a:gd name="T94" fmla="*/ 1019 w 2964"/>
              <a:gd name="T95" fmla="*/ 371 h 2593"/>
              <a:gd name="T96" fmla="*/ 1065 w 2964"/>
              <a:gd name="T97" fmla="*/ 602 h 2593"/>
              <a:gd name="T98" fmla="*/ 1123 w 2964"/>
              <a:gd name="T99" fmla="*/ 626 h 2593"/>
              <a:gd name="T100" fmla="*/ 1077 w 2964"/>
              <a:gd name="T101" fmla="*/ 394 h 2593"/>
              <a:gd name="T102" fmla="*/ 2338 w 2964"/>
              <a:gd name="T103" fmla="*/ 626 h 2593"/>
              <a:gd name="T104" fmla="*/ 2141 w 2964"/>
              <a:gd name="T105" fmla="*/ 764 h 2593"/>
              <a:gd name="T106" fmla="*/ 2164 w 2964"/>
              <a:gd name="T107" fmla="*/ 845 h 2593"/>
              <a:gd name="T108" fmla="*/ 2338 w 2964"/>
              <a:gd name="T109" fmla="*/ 695 h 2593"/>
              <a:gd name="T110" fmla="*/ 613 w 2964"/>
              <a:gd name="T111" fmla="*/ 1077 h 2593"/>
              <a:gd name="T112" fmla="*/ 428 w 2964"/>
              <a:gd name="T113" fmla="*/ 996 h 2593"/>
              <a:gd name="T114" fmla="*/ 394 w 2964"/>
              <a:gd name="T115" fmla="*/ 1077 h 2593"/>
              <a:gd name="T116" fmla="*/ 602 w 2964"/>
              <a:gd name="T117" fmla="*/ 1158 h 2593"/>
              <a:gd name="T118" fmla="*/ 613 w 2964"/>
              <a:gd name="T119" fmla="*/ 1077 h 25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64" h="2593">
                <a:moveTo>
                  <a:pt x="1482" y="0"/>
                </a:moveTo>
                <a:lnTo>
                  <a:pt x="1482" y="0"/>
                </a:lnTo>
                <a:cubicBezTo>
                  <a:pt x="660" y="0"/>
                  <a:pt x="0" y="660"/>
                  <a:pt x="0" y="1481"/>
                </a:cubicBezTo>
                <a:cubicBezTo>
                  <a:pt x="0" y="1921"/>
                  <a:pt x="197" y="2326"/>
                  <a:pt x="498" y="2592"/>
                </a:cubicBezTo>
                <a:cubicBezTo>
                  <a:pt x="2465" y="2592"/>
                  <a:pt x="2465" y="2592"/>
                  <a:pt x="2465" y="2592"/>
                </a:cubicBezTo>
                <a:cubicBezTo>
                  <a:pt x="2766" y="2326"/>
                  <a:pt x="2963" y="1921"/>
                  <a:pt x="2963" y="1481"/>
                </a:cubicBezTo>
                <a:cubicBezTo>
                  <a:pt x="2963" y="660"/>
                  <a:pt x="2303" y="0"/>
                  <a:pt x="1482" y="0"/>
                </a:cubicBezTo>
                <a:close/>
                <a:moveTo>
                  <a:pt x="2396" y="2407"/>
                </a:moveTo>
                <a:lnTo>
                  <a:pt x="2396" y="2407"/>
                </a:lnTo>
                <a:cubicBezTo>
                  <a:pt x="1481" y="2025"/>
                  <a:pt x="1482" y="2025"/>
                  <a:pt x="1482" y="2025"/>
                </a:cubicBezTo>
                <a:cubicBezTo>
                  <a:pt x="1482" y="2025"/>
                  <a:pt x="1007" y="2222"/>
                  <a:pt x="567" y="2407"/>
                </a:cubicBezTo>
                <a:cubicBezTo>
                  <a:pt x="336" y="2164"/>
                  <a:pt x="185" y="1840"/>
                  <a:pt x="185" y="1481"/>
                </a:cubicBezTo>
                <a:cubicBezTo>
                  <a:pt x="185" y="764"/>
                  <a:pt x="764" y="185"/>
                  <a:pt x="1482" y="185"/>
                </a:cubicBezTo>
                <a:cubicBezTo>
                  <a:pt x="2199" y="185"/>
                  <a:pt x="2777" y="764"/>
                  <a:pt x="2777" y="1481"/>
                </a:cubicBezTo>
                <a:cubicBezTo>
                  <a:pt x="2777" y="1840"/>
                  <a:pt x="2627" y="2164"/>
                  <a:pt x="2396" y="2407"/>
                </a:cubicBezTo>
                <a:close/>
                <a:moveTo>
                  <a:pt x="1655" y="1274"/>
                </a:moveTo>
                <a:lnTo>
                  <a:pt x="1655" y="1274"/>
                </a:lnTo>
                <a:cubicBezTo>
                  <a:pt x="1585" y="1204"/>
                  <a:pt x="1470" y="1181"/>
                  <a:pt x="1378" y="1228"/>
                </a:cubicBezTo>
                <a:cubicBezTo>
                  <a:pt x="1239" y="1285"/>
                  <a:pt x="1169" y="1446"/>
                  <a:pt x="1227" y="1585"/>
                </a:cubicBezTo>
                <a:cubicBezTo>
                  <a:pt x="1285" y="1724"/>
                  <a:pt x="1447" y="1794"/>
                  <a:pt x="1585" y="1736"/>
                </a:cubicBezTo>
                <a:cubicBezTo>
                  <a:pt x="1689" y="1701"/>
                  <a:pt x="1747" y="1608"/>
                  <a:pt x="1759" y="1504"/>
                </a:cubicBezTo>
                <a:cubicBezTo>
                  <a:pt x="2187" y="1239"/>
                  <a:pt x="2187" y="1239"/>
                  <a:pt x="2187" y="1239"/>
                </a:cubicBezTo>
                <a:cubicBezTo>
                  <a:pt x="2152" y="1158"/>
                  <a:pt x="2152" y="1158"/>
                  <a:pt x="2152" y="1158"/>
                </a:cubicBezTo>
                <a:lnTo>
                  <a:pt x="1655" y="1274"/>
                </a:lnTo>
                <a:close/>
                <a:moveTo>
                  <a:pt x="567" y="1481"/>
                </a:moveTo>
                <a:lnTo>
                  <a:pt x="567" y="1481"/>
                </a:lnTo>
                <a:cubicBezTo>
                  <a:pt x="567" y="1458"/>
                  <a:pt x="556" y="1435"/>
                  <a:pt x="521" y="1435"/>
                </a:cubicBezTo>
                <a:cubicBezTo>
                  <a:pt x="324" y="1435"/>
                  <a:pt x="324" y="1435"/>
                  <a:pt x="324" y="1435"/>
                </a:cubicBezTo>
                <a:cubicBezTo>
                  <a:pt x="301" y="1435"/>
                  <a:pt x="278" y="1458"/>
                  <a:pt x="278" y="1481"/>
                </a:cubicBezTo>
                <a:cubicBezTo>
                  <a:pt x="278" y="1504"/>
                  <a:pt x="301" y="1527"/>
                  <a:pt x="324" y="1527"/>
                </a:cubicBezTo>
                <a:cubicBezTo>
                  <a:pt x="521" y="1527"/>
                  <a:pt x="521" y="1527"/>
                  <a:pt x="521" y="1527"/>
                </a:cubicBezTo>
                <a:cubicBezTo>
                  <a:pt x="556" y="1527"/>
                  <a:pt x="567" y="1504"/>
                  <a:pt x="567" y="1481"/>
                </a:cubicBezTo>
                <a:close/>
                <a:moveTo>
                  <a:pt x="1482" y="556"/>
                </a:moveTo>
                <a:lnTo>
                  <a:pt x="1482" y="556"/>
                </a:lnTo>
                <a:cubicBezTo>
                  <a:pt x="1504" y="556"/>
                  <a:pt x="1527" y="533"/>
                  <a:pt x="1527" y="510"/>
                </a:cubicBezTo>
                <a:cubicBezTo>
                  <a:pt x="1527" y="324"/>
                  <a:pt x="1527" y="324"/>
                  <a:pt x="1527" y="324"/>
                </a:cubicBezTo>
                <a:cubicBezTo>
                  <a:pt x="1527" y="301"/>
                  <a:pt x="1504" y="278"/>
                  <a:pt x="1482" y="278"/>
                </a:cubicBezTo>
                <a:cubicBezTo>
                  <a:pt x="1459" y="278"/>
                  <a:pt x="1436" y="301"/>
                  <a:pt x="1436" y="324"/>
                </a:cubicBezTo>
                <a:cubicBezTo>
                  <a:pt x="1436" y="510"/>
                  <a:pt x="1436" y="510"/>
                  <a:pt x="1436" y="510"/>
                </a:cubicBezTo>
                <a:cubicBezTo>
                  <a:pt x="1436" y="533"/>
                  <a:pt x="1459" y="556"/>
                  <a:pt x="1482" y="556"/>
                </a:cubicBezTo>
                <a:close/>
                <a:moveTo>
                  <a:pt x="579" y="1805"/>
                </a:moveTo>
                <a:lnTo>
                  <a:pt x="579" y="1805"/>
                </a:lnTo>
                <a:cubicBezTo>
                  <a:pt x="394" y="1886"/>
                  <a:pt x="394" y="1886"/>
                  <a:pt x="394" y="1886"/>
                </a:cubicBezTo>
                <a:cubicBezTo>
                  <a:pt x="370" y="1886"/>
                  <a:pt x="359" y="1921"/>
                  <a:pt x="370" y="1944"/>
                </a:cubicBezTo>
                <a:cubicBezTo>
                  <a:pt x="382" y="1956"/>
                  <a:pt x="394" y="1967"/>
                  <a:pt x="417" y="1967"/>
                </a:cubicBezTo>
                <a:lnTo>
                  <a:pt x="428" y="1967"/>
                </a:lnTo>
                <a:cubicBezTo>
                  <a:pt x="613" y="1886"/>
                  <a:pt x="613" y="1886"/>
                  <a:pt x="613" y="1886"/>
                </a:cubicBezTo>
                <a:cubicBezTo>
                  <a:pt x="637" y="1875"/>
                  <a:pt x="648" y="1852"/>
                  <a:pt x="637" y="1829"/>
                </a:cubicBezTo>
                <a:cubicBezTo>
                  <a:pt x="625" y="1805"/>
                  <a:pt x="602" y="1794"/>
                  <a:pt x="579" y="1805"/>
                </a:cubicBezTo>
                <a:close/>
                <a:moveTo>
                  <a:pt x="2303" y="1135"/>
                </a:moveTo>
                <a:lnTo>
                  <a:pt x="2303" y="1135"/>
                </a:lnTo>
                <a:cubicBezTo>
                  <a:pt x="2314" y="1158"/>
                  <a:pt x="2338" y="1169"/>
                  <a:pt x="2349" y="1169"/>
                </a:cubicBezTo>
                <a:cubicBezTo>
                  <a:pt x="2361" y="1169"/>
                  <a:pt x="2361" y="1169"/>
                  <a:pt x="2372" y="1169"/>
                </a:cubicBezTo>
                <a:cubicBezTo>
                  <a:pt x="2569" y="1077"/>
                  <a:pt x="2569" y="1077"/>
                  <a:pt x="2569" y="1077"/>
                </a:cubicBezTo>
                <a:cubicBezTo>
                  <a:pt x="2592" y="1077"/>
                  <a:pt x="2604" y="1042"/>
                  <a:pt x="2592" y="1019"/>
                </a:cubicBezTo>
                <a:cubicBezTo>
                  <a:pt x="2581" y="996"/>
                  <a:pt x="2557" y="984"/>
                  <a:pt x="2534" y="996"/>
                </a:cubicBezTo>
                <a:cubicBezTo>
                  <a:pt x="2338" y="1077"/>
                  <a:pt x="2338" y="1077"/>
                  <a:pt x="2338" y="1077"/>
                </a:cubicBezTo>
                <a:cubicBezTo>
                  <a:pt x="2314" y="1089"/>
                  <a:pt x="2303" y="1112"/>
                  <a:pt x="2303" y="1135"/>
                </a:cubicBezTo>
                <a:close/>
                <a:moveTo>
                  <a:pt x="1840" y="626"/>
                </a:moveTo>
                <a:lnTo>
                  <a:pt x="1840" y="626"/>
                </a:lnTo>
                <a:lnTo>
                  <a:pt x="1851" y="626"/>
                </a:lnTo>
                <a:cubicBezTo>
                  <a:pt x="1875" y="626"/>
                  <a:pt x="1886" y="614"/>
                  <a:pt x="1898" y="602"/>
                </a:cubicBezTo>
                <a:cubicBezTo>
                  <a:pt x="1967" y="428"/>
                  <a:pt x="1967" y="428"/>
                  <a:pt x="1967" y="428"/>
                </a:cubicBezTo>
                <a:cubicBezTo>
                  <a:pt x="1979" y="405"/>
                  <a:pt x="1967" y="382"/>
                  <a:pt x="1944" y="371"/>
                </a:cubicBezTo>
                <a:cubicBezTo>
                  <a:pt x="1921" y="359"/>
                  <a:pt x="1886" y="371"/>
                  <a:pt x="1886" y="394"/>
                </a:cubicBezTo>
                <a:cubicBezTo>
                  <a:pt x="1805" y="567"/>
                  <a:pt x="1805" y="567"/>
                  <a:pt x="1805" y="567"/>
                </a:cubicBezTo>
                <a:cubicBezTo>
                  <a:pt x="1805" y="591"/>
                  <a:pt x="1816" y="614"/>
                  <a:pt x="1840" y="626"/>
                </a:cubicBezTo>
                <a:close/>
                <a:moveTo>
                  <a:pt x="695" y="626"/>
                </a:moveTo>
                <a:lnTo>
                  <a:pt x="695" y="626"/>
                </a:lnTo>
                <a:cubicBezTo>
                  <a:pt x="683" y="614"/>
                  <a:pt x="648" y="614"/>
                  <a:pt x="625" y="626"/>
                </a:cubicBezTo>
                <a:cubicBezTo>
                  <a:pt x="613" y="648"/>
                  <a:pt x="613" y="683"/>
                  <a:pt x="625" y="695"/>
                </a:cubicBezTo>
                <a:cubicBezTo>
                  <a:pt x="776" y="834"/>
                  <a:pt x="776" y="834"/>
                  <a:pt x="776" y="834"/>
                </a:cubicBezTo>
                <a:cubicBezTo>
                  <a:pt x="776" y="845"/>
                  <a:pt x="799" y="857"/>
                  <a:pt x="811" y="857"/>
                </a:cubicBezTo>
                <a:cubicBezTo>
                  <a:pt x="822" y="857"/>
                  <a:pt x="833" y="845"/>
                  <a:pt x="833" y="834"/>
                </a:cubicBezTo>
                <a:cubicBezTo>
                  <a:pt x="857" y="822"/>
                  <a:pt x="857" y="787"/>
                  <a:pt x="833" y="776"/>
                </a:cubicBezTo>
                <a:lnTo>
                  <a:pt x="695" y="626"/>
                </a:lnTo>
                <a:close/>
                <a:moveTo>
                  <a:pt x="2569" y="1886"/>
                </a:moveTo>
                <a:lnTo>
                  <a:pt x="2569" y="1886"/>
                </a:lnTo>
                <a:cubicBezTo>
                  <a:pt x="2372" y="1794"/>
                  <a:pt x="2372" y="1794"/>
                  <a:pt x="2372" y="1794"/>
                </a:cubicBezTo>
                <a:cubicBezTo>
                  <a:pt x="2349" y="1794"/>
                  <a:pt x="2314" y="1805"/>
                  <a:pt x="2303" y="1829"/>
                </a:cubicBezTo>
                <a:cubicBezTo>
                  <a:pt x="2303" y="1852"/>
                  <a:pt x="2314" y="1875"/>
                  <a:pt x="2338" y="1886"/>
                </a:cubicBezTo>
                <a:cubicBezTo>
                  <a:pt x="2534" y="1967"/>
                  <a:pt x="2534" y="1967"/>
                  <a:pt x="2534" y="1967"/>
                </a:cubicBezTo>
                <a:lnTo>
                  <a:pt x="2546" y="1967"/>
                </a:lnTo>
                <a:cubicBezTo>
                  <a:pt x="2569" y="1967"/>
                  <a:pt x="2581" y="1956"/>
                  <a:pt x="2592" y="1944"/>
                </a:cubicBezTo>
                <a:cubicBezTo>
                  <a:pt x="2604" y="1921"/>
                  <a:pt x="2592" y="1886"/>
                  <a:pt x="2569" y="1886"/>
                </a:cubicBezTo>
                <a:close/>
                <a:moveTo>
                  <a:pt x="2639" y="1435"/>
                </a:moveTo>
                <a:lnTo>
                  <a:pt x="2639" y="1435"/>
                </a:lnTo>
                <a:cubicBezTo>
                  <a:pt x="2418" y="1435"/>
                  <a:pt x="2418" y="1435"/>
                  <a:pt x="2418" y="1435"/>
                </a:cubicBezTo>
                <a:cubicBezTo>
                  <a:pt x="2396" y="1435"/>
                  <a:pt x="2372" y="1458"/>
                  <a:pt x="2372" y="1481"/>
                </a:cubicBezTo>
                <a:cubicBezTo>
                  <a:pt x="2372" y="1504"/>
                  <a:pt x="2396" y="1527"/>
                  <a:pt x="2418" y="1527"/>
                </a:cubicBezTo>
                <a:cubicBezTo>
                  <a:pt x="2639" y="1527"/>
                  <a:pt x="2639" y="1527"/>
                  <a:pt x="2639" y="1527"/>
                </a:cubicBezTo>
                <a:cubicBezTo>
                  <a:pt x="2662" y="1527"/>
                  <a:pt x="2685" y="1504"/>
                  <a:pt x="2685" y="1481"/>
                </a:cubicBezTo>
                <a:cubicBezTo>
                  <a:pt x="2685" y="1458"/>
                  <a:pt x="2662" y="1435"/>
                  <a:pt x="2639" y="1435"/>
                </a:cubicBezTo>
                <a:close/>
                <a:moveTo>
                  <a:pt x="1077" y="394"/>
                </a:moveTo>
                <a:lnTo>
                  <a:pt x="1077" y="394"/>
                </a:lnTo>
                <a:cubicBezTo>
                  <a:pt x="1077" y="371"/>
                  <a:pt x="1042" y="359"/>
                  <a:pt x="1019" y="371"/>
                </a:cubicBezTo>
                <a:cubicBezTo>
                  <a:pt x="996" y="382"/>
                  <a:pt x="984" y="405"/>
                  <a:pt x="996" y="428"/>
                </a:cubicBezTo>
                <a:cubicBezTo>
                  <a:pt x="1065" y="602"/>
                  <a:pt x="1065" y="602"/>
                  <a:pt x="1065" y="602"/>
                </a:cubicBezTo>
                <a:cubicBezTo>
                  <a:pt x="1077" y="614"/>
                  <a:pt x="1088" y="626"/>
                  <a:pt x="1111" y="626"/>
                </a:cubicBezTo>
                <a:lnTo>
                  <a:pt x="1123" y="626"/>
                </a:lnTo>
                <a:cubicBezTo>
                  <a:pt x="1146" y="614"/>
                  <a:pt x="1158" y="591"/>
                  <a:pt x="1158" y="567"/>
                </a:cubicBezTo>
                <a:lnTo>
                  <a:pt x="1077" y="394"/>
                </a:lnTo>
                <a:close/>
                <a:moveTo>
                  <a:pt x="2338" y="626"/>
                </a:moveTo>
                <a:lnTo>
                  <a:pt x="2338" y="626"/>
                </a:lnTo>
                <a:cubicBezTo>
                  <a:pt x="2314" y="614"/>
                  <a:pt x="2280" y="614"/>
                  <a:pt x="2268" y="626"/>
                </a:cubicBezTo>
                <a:cubicBezTo>
                  <a:pt x="2141" y="764"/>
                  <a:pt x="2141" y="764"/>
                  <a:pt x="2141" y="764"/>
                </a:cubicBezTo>
                <a:cubicBezTo>
                  <a:pt x="2118" y="776"/>
                  <a:pt x="2118" y="811"/>
                  <a:pt x="2141" y="822"/>
                </a:cubicBezTo>
                <a:cubicBezTo>
                  <a:pt x="2141" y="834"/>
                  <a:pt x="2152" y="845"/>
                  <a:pt x="2164" y="845"/>
                </a:cubicBezTo>
                <a:cubicBezTo>
                  <a:pt x="2175" y="845"/>
                  <a:pt x="2187" y="834"/>
                  <a:pt x="2199" y="822"/>
                </a:cubicBezTo>
                <a:cubicBezTo>
                  <a:pt x="2338" y="695"/>
                  <a:pt x="2338" y="695"/>
                  <a:pt x="2338" y="695"/>
                </a:cubicBezTo>
                <a:cubicBezTo>
                  <a:pt x="2349" y="683"/>
                  <a:pt x="2349" y="648"/>
                  <a:pt x="2338" y="626"/>
                </a:cubicBezTo>
                <a:close/>
                <a:moveTo>
                  <a:pt x="613" y="1077"/>
                </a:moveTo>
                <a:lnTo>
                  <a:pt x="613" y="1077"/>
                </a:lnTo>
                <a:cubicBezTo>
                  <a:pt x="428" y="996"/>
                  <a:pt x="428" y="996"/>
                  <a:pt x="428" y="996"/>
                </a:cubicBezTo>
                <a:cubicBezTo>
                  <a:pt x="405" y="984"/>
                  <a:pt x="382" y="996"/>
                  <a:pt x="370" y="1019"/>
                </a:cubicBezTo>
                <a:cubicBezTo>
                  <a:pt x="359" y="1042"/>
                  <a:pt x="370" y="1077"/>
                  <a:pt x="394" y="1077"/>
                </a:cubicBezTo>
                <a:cubicBezTo>
                  <a:pt x="579" y="1158"/>
                  <a:pt x="579" y="1158"/>
                  <a:pt x="579" y="1158"/>
                </a:cubicBezTo>
                <a:cubicBezTo>
                  <a:pt x="590" y="1158"/>
                  <a:pt x="590" y="1158"/>
                  <a:pt x="602" y="1158"/>
                </a:cubicBezTo>
                <a:cubicBezTo>
                  <a:pt x="613" y="1158"/>
                  <a:pt x="637" y="1146"/>
                  <a:pt x="637" y="1135"/>
                </a:cubicBezTo>
                <a:cubicBezTo>
                  <a:pt x="648" y="1112"/>
                  <a:pt x="637" y="1089"/>
                  <a:pt x="613" y="1077"/>
                </a:cubicBezTo>
                <a:close/>
              </a:path>
            </a:pathLst>
          </a:custGeom>
          <a:solidFill>
            <a:schemeClr val="bg1"/>
          </a:solidFill>
          <a:ln>
            <a:noFill/>
          </a:ln>
          <a:effectLst/>
        </p:spPr>
        <p:txBody>
          <a:bodyPr wrap="none" anchor="ctr"/>
          <a:lstStyle/>
          <a:p>
            <a:pPr defTabSz="685389">
              <a:defRPr/>
            </a:pPr>
            <a:endParaRPr lang="en-US" sz="1349" kern="0">
              <a:solidFill>
                <a:srgbClr val="58595B"/>
              </a:solidFill>
              <a:latin typeface="Calibri"/>
            </a:endParaRPr>
          </a:p>
        </p:txBody>
      </p:sp>
      <p:sp>
        <p:nvSpPr>
          <p:cNvPr id="20" name="TextBox 19"/>
          <p:cNvSpPr txBox="1"/>
          <p:nvPr/>
        </p:nvSpPr>
        <p:spPr>
          <a:xfrm>
            <a:off x="8311687" y="3555714"/>
            <a:ext cx="2213528" cy="1068542"/>
          </a:xfrm>
          <a:prstGeom prst="rect">
            <a:avLst/>
          </a:prstGeom>
          <a:noFill/>
        </p:spPr>
        <p:txBody>
          <a:bodyPr wrap="square" lIns="0" tIns="0" rIns="0" bIns="0" rtlCol="0">
            <a:noAutofit/>
          </a:bodyPr>
          <a:lstStyle/>
          <a:p>
            <a:pPr algn="ctr">
              <a:lnSpc>
                <a:spcPct val="90000"/>
              </a:lnSpc>
            </a:pPr>
            <a:r>
              <a:rPr lang="en-US" sz="1799">
                <a:solidFill>
                  <a:schemeClr val="bg1"/>
                </a:solidFill>
                <a:cs typeface="Arial" panose="020b0604020202020204" pitchFamily="34" charset="0"/>
              </a:rPr>
              <a:t>Focus on getting </a:t>
            </a:r>
            <a:br>
              <a:rPr lang="en-US" sz="1799">
                <a:solidFill>
                  <a:schemeClr val="bg1"/>
                </a:solidFill>
                <a:cs typeface="Arial" panose="020b0604020202020204" pitchFamily="34" charset="0"/>
              </a:rPr>
            </a:br>
            <a:r>
              <a:rPr lang="en-US" sz="1799" b="1">
                <a:solidFill>
                  <a:schemeClr val="bg1"/>
                </a:solidFill>
                <a:cs typeface="Arial" panose="020b0604020202020204" pitchFamily="34" charset="0"/>
              </a:rPr>
              <a:t>more value from data</a:t>
            </a:r>
            <a:r>
              <a:rPr lang="en-US" sz="1799">
                <a:solidFill>
                  <a:schemeClr val="bg1"/>
                </a:solidFill>
                <a:cs typeface="Arial" panose="020b0604020202020204" pitchFamily="34" charset="0"/>
              </a:rPr>
              <a:t> with no database maintenance</a:t>
            </a:r>
          </a:p>
        </p:txBody>
      </p:sp>
      <p:sp>
        <p:nvSpPr>
          <p:cNvPr id="21" name="TextBox 20"/>
          <p:cNvSpPr txBox="1"/>
          <p:nvPr/>
        </p:nvSpPr>
        <p:spPr>
          <a:xfrm>
            <a:off x="1610646" y="3555715"/>
            <a:ext cx="2012299" cy="1068543"/>
          </a:xfrm>
          <a:prstGeom prst="rect">
            <a:avLst/>
          </a:prstGeom>
          <a:noFill/>
        </p:spPr>
        <p:txBody>
          <a:bodyPr wrap="square" lIns="0" tIns="0" rIns="0" bIns="0" rtlCol="0">
            <a:noAutofit/>
          </a:bodyPr>
          <a:lstStyle/>
          <a:p>
            <a:pPr algn="ctr">
              <a:lnSpc>
                <a:spcPct val="90000"/>
              </a:lnSpc>
            </a:pPr>
            <a:r>
              <a:rPr lang="en-US" sz="1799">
                <a:solidFill>
                  <a:srgbClr val="FFFFFF"/>
                </a:solidFill>
                <a:cs typeface="Arial" panose="020b0604020202020204" pitchFamily="34" charset="0"/>
              </a:rPr>
              <a:t>Complete automation cuts administrative cost by up to </a:t>
            </a:r>
            <a:r>
              <a:rPr lang="en-US" sz="1799" b="1">
                <a:solidFill>
                  <a:srgbClr val="FFFFFF"/>
                </a:solidFill>
                <a:cs typeface="Arial" panose="020b0604020202020204" pitchFamily="34" charset="0"/>
              </a:rPr>
              <a:t>80%</a:t>
            </a:r>
            <a:r>
              <a:rPr lang="en-US" sz="1799" b="1" baseline="30000">
                <a:solidFill>
                  <a:srgbClr val="FFFFFF"/>
                </a:solidFill>
                <a:cs typeface="Arial" panose="020b0604020202020204" pitchFamily="34" charset="0"/>
              </a:rPr>
              <a:t>1</a:t>
            </a:r>
          </a:p>
        </p:txBody>
      </p:sp>
      <p:sp>
        <p:nvSpPr>
          <p:cNvPr id="22" name="TextBox 21"/>
          <p:cNvSpPr txBox="1"/>
          <p:nvPr/>
        </p:nvSpPr>
        <p:spPr>
          <a:xfrm>
            <a:off x="4910859" y="3555715"/>
            <a:ext cx="2213528" cy="1021043"/>
          </a:xfrm>
          <a:prstGeom prst="rect">
            <a:avLst/>
          </a:prstGeom>
          <a:noFill/>
        </p:spPr>
        <p:txBody>
          <a:bodyPr wrap="square" lIns="0" tIns="0" rIns="0" bIns="0" rtlCol="0">
            <a:noAutofit/>
          </a:bodyPr>
          <a:lstStyle/>
          <a:p>
            <a:pPr algn="ctr">
              <a:lnSpc>
                <a:spcPct val="90000"/>
              </a:lnSpc>
            </a:pPr>
            <a:r>
              <a:rPr lang="en-US" sz="1799">
                <a:solidFill>
                  <a:srgbClr val="FFFFFF"/>
                </a:solidFill>
                <a:cs typeface="Arial" panose="020b0604020202020204" pitchFamily="34" charset="0"/>
              </a:rPr>
              <a:t>Automatic security updates </a:t>
            </a:r>
            <a:r>
              <a:rPr lang="en-US" sz="1799" b="1">
                <a:solidFill>
                  <a:srgbClr val="FFFFFF"/>
                </a:solidFill>
                <a:cs typeface="Arial" panose="020b0604020202020204" pitchFamily="34" charset="0"/>
              </a:rPr>
              <a:t>eliminates cyber-attack </a:t>
            </a:r>
            <a:r>
              <a:rPr lang="en-US" sz="1799">
                <a:solidFill>
                  <a:srgbClr val="FFFFFF"/>
                </a:solidFill>
                <a:cs typeface="Arial" panose="020b0604020202020204" pitchFamily="34" charset="0"/>
              </a:rPr>
              <a:t>vulnerability</a:t>
            </a:r>
          </a:p>
        </p:txBody>
      </p:sp>
      <p:sp>
        <p:nvSpPr>
          <p:cNvPr id="24" name="Freeform 11"/>
          <p:cNvSpPr>
            <a:spLocks noChangeAspect="1" noChangeArrowheads="1"/>
          </p:cNvSpPr>
          <p:nvPr/>
        </p:nvSpPr>
        <p:spPr bwMode="auto">
          <a:xfrm>
            <a:off x="5777884" y="2620208"/>
            <a:ext cx="479478" cy="681202"/>
          </a:xfrm>
          <a:custGeom>
            <a:gdLst>
              <a:gd name="T0" fmla="*/ 1760 w 2085"/>
              <a:gd name="T1" fmla="*/ 1111 h 2964"/>
              <a:gd name="T2" fmla="*/ 1760 w 2085"/>
              <a:gd name="T3" fmla="*/ 718 h 2964"/>
              <a:gd name="T4" fmla="*/ 1042 w 2085"/>
              <a:gd name="T5" fmla="*/ 0 h 2964"/>
              <a:gd name="T6" fmla="*/ 324 w 2085"/>
              <a:gd name="T7" fmla="*/ 718 h 2964"/>
              <a:gd name="T8" fmla="*/ 324 w 2085"/>
              <a:gd name="T9" fmla="*/ 1111 h 2964"/>
              <a:gd name="T10" fmla="*/ 0 w 2085"/>
              <a:gd name="T11" fmla="*/ 1111 h 2964"/>
              <a:gd name="T12" fmla="*/ 0 w 2085"/>
              <a:gd name="T13" fmla="*/ 2523 h 2964"/>
              <a:gd name="T14" fmla="*/ 1042 w 2085"/>
              <a:gd name="T15" fmla="*/ 2963 h 2964"/>
              <a:gd name="T16" fmla="*/ 2084 w 2085"/>
              <a:gd name="T17" fmla="*/ 2523 h 2964"/>
              <a:gd name="T18" fmla="*/ 2084 w 2085"/>
              <a:gd name="T19" fmla="*/ 1111 h 2964"/>
              <a:gd name="T20" fmla="*/ 1760 w 2085"/>
              <a:gd name="T21" fmla="*/ 1111 h 2964"/>
              <a:gd name="T22" fmla="*/ 1158 w 2085"/>
              <a:gd name="T23" fmla="*/ 1956 h 2964"/>
              <a:gd name="T24" fmla="*/ 1158 w 2085"/>
              <a:gd name="T25" fmla="*/ 2223 h 2964"/>
              <a:gd name="T26" fmla="*/ 1042 w 2085"/>
              <a:gd name="T27" fmla="*/ 2338 h 2964"/>
              <a:gd name="T28" fmla="*/ 926 w 2085"/>
              <a:gd name="T29" fmla="*/ 2223 h 2964"/>
              <a:gd name="T30" fmla="*/ 926 w 2085"/>
              <a:gd name="T31" fmla="*/ 1956 h 2964"/>
              <a:gd name="T32" fmla="*/ 810 w 2085"/>
              <a:gd name="T33" fmla="*/ 1760 h 2964"/>
              <a:gd name="T34" fmla="*/ 1042 w 2085"/>
              <a:gd name="T35" fmla="*/ 1528 h 2964"/>
              <a:gd name="T36" fmla="*/ 1273 w 2085"/>
              <a:gd name="T37" fmla="*/ 1760 h 2964"/>
              <a:gd name="T38" fmla="*/ 1158 w 2085"/>
              <a:gd name="T39" fmla="*/ 1956 h 2964"/>
              <a:gd name="T40" fmla="*/ 1436 w 2085"/>
              <a:gd name="T41" fmla="*/ 1111 h 2964"/>
              <a:gd name="T42" fmla="*/ 648 w 2085"/>
              <a:gd name="T43" fmla="*/ 1111 h 2964"/>
              <a:gd name="T44" fmla="*/ 648 w 2085"/>
              <a:gd name="T45" fmla="*/ 718 h 2964"/>
              <a:gd name="T46" fmla="*/ 1042 w 2085"/>
              <a:gd name="T47" fmla="*/ 324 h 2964"/>
              <a:gd name="T48" fmla="*/ 1436 w 2085"/>
              <a:gd name="T49" fmla="*/ 718 h 2964"/>
              <a:gd name="T50" fmla="*/ 1436 w 2085"/>
              <a:gd name="T51" fmla="*/ 1111 h 29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5" h="2964">
                <a:moveTo>
                  <a:pt x="1760" y="1111"/>
                </a:moveTo>
                <a:cubicBezTo>
                  <a:pt x="1760" y="718"/>
                  <a:pt x="1760" y="718"/>
                  <a:pt x="1760" y="718"/>
                </a:cubicBezTo>
                <a:cubicBezTo>
                  <a:pt x="1760" y="324"/>
                  <a:pt x="1436" y="0"/>
                  <a:pt x="1042" y="0"/>
                </a:cubicBezTo>
                <a:cubicBezTo>
                  <a:pt x="648" y="0"/>
                  <a:pt x="324" y="324"/>
                  <a:pt x="324" y="718"/>
                </a:cubicBezTo>
                <a:cubicBezTo>
                  <a:pt x="324" y="1111"/>
                  <a:pt x="324" y="1111"/>
                  <a:pt x="324" y="1111"/>
                </a:cubicBezTo>
                <a:cubicBezTo>
                  <a:pt x="0" y="1111"/>
                  <a:pt x="0" y="1111"/>
                  <a:pt x="0" y="1111"/>
                </a:cubicBezTo>
                <a:cubicBezTo>
                  <a:pt x="0" y="2523"/>
                  <a:pt x="0" y="2523"/>
                  <a:pt x="0" y="2523"/>
                </a:cubicBezTo>
                <a:cubicBezTo>
                  <a:pt x="1042" y="2963"/>
                  <a:pt x="1042" y="2963"/>
                  <a:pt x="1042" y="2963"/>
                </a:cubicBezTo>
                <a:cubicBezTo>
                  <a:pt x="2084" y="2523"/>
                  <a:pt x="2084" y="2523"/>
                  <a:pt x="2084" y="2523"/>
                </a:cubicBezTo>
                <a:cubicBezTo>
                  <a:pt x="2084" y="1111"/>
                  <a:pt x="2084" y="1111"/>
                  <a:pt x="2084" y="1111"/>
                </a:cubicBezTo>
                <a:lnTo>
                  <a:pt x="1760" y="1111"/>
                </a:lnTo>
                <a:close/>
                <a:moveTo>
                  <a:pt x="1158" y="1956"/>
                </a:moveTo>
                <a:cubicBezTo>
                  <a:pt x="1158" y="2222"/>
                  <a:pt x="1158" y="2223"/>
                  <a:pt x="1158" y="2223"/>
                </a:cubicBezTo>
                <a:cubicBezTo>
                  <a:pt x="1158" y="2291"/>
                  <a:pt x="1111" y="2338"/>
                  <a:pt x="1042" y="2338"/>
                </a:cubicBezTo>
                <a:cubicBezTo>
                  <a:pt x="973" y="2338"/>
                  <a:pt x="926" y="2291"/>
                  <a:pt x="926" y="2223"/>
                </a:cubicBezTo>
                <a:cubicBezTo>
                  <a:pt x="926" y="1956"/>
                  <a:pt x="926" y="1956"/>
                  <a:pt x="926" y="1956"/>
                </a:cubicBezTo>
                <a:cubicBezTo>
                  <a:pt x="857" y="1922"/>
                  <a:pt x="810" y="1841"/>
                  <a:pt x="810" y="1760"/>
                </a:cubicBezTo>
                <a:cubicBezTo>
                  <a:pt x="810" y="1632"/>
                  <a:pt x="914" y="1528"/>
                  <a:pt x="1042" y="1528"/>
                </a:cubicBezTo>
                <a:cubicBezTo>
                  <a:pt x="1169" y="1528"/>
                  <a:pt x="1273" y="1632"/>
                  <a:pt x="1273" y="1760"/>
                </a:cubicBezTo>
                <a:cubicBezTo>
                  <a:pt x="1273" y="1841"/>
                  <a:pt x="1227" y="1922"/>
                  <a:pt x="1158" y="1956"/>
                </a:cubicBezTo>
                <a:close/>
                <a:moveTo>
                  <a:pt x="1436" y="1111"/>
                </a:moveTo>
                <a:cubicBezTo>
                  <a:pt x="648" y="1111"/>
                  <a:pt x="648" y="1111"/>
                  <a:pt x="648" y="1111"/>
                </a:cubicBezTo>
                <a:cubicBezTo>
                  <a:pt x="648" y="718"/>
                  <a:pt x="648" y="718"/>
                  <a:pt x="648" y="718"/>
                </a:cubicBezTo>
                <a:cubicBezTo>
                  <a:pt x="648" y="498"/>
                  <a:pt x="822" y="324"/>
                  <a:pt x="1042" y="324"/>
                </a:cubicBezTo>
                <a:cubicBezTo>
                  <a:pt x="1262" y="324"/>
                  <a:pt x="1436" y="498"/>
                  <a:pt x="1436" y="718"/>
                </a:cubicBezTo>
                <a:lnTo>
                  <a:pt x="1436" y="1111"/>
                </a:lnTo>
                <a:close/>
              </a:path>
            </a:pathLst>
          </a:custGeom>
          <a:solidFill>
            <a:schemeClr val="bg1"/>
          </a:solidFill>
          <a:ln>
            <a:noFill/>
          </a:ln>
          <a:effectLst/>
        </p:spPr>
        <p:txBody>
          <a:bodyPr wrap="none" anchor="ctr"/>
          <a:lstStyle/>
          <a:p>
            <a:endParaRPr lang="en-US" sz="1799"/>
          </a:p>
        </p:txBody>
      </p:sp>
      <p:sp>
        <p:nvSpPr>
          <p:cNvPr id="25" name="Freeform 24"/>
          <p:cNvSpPr>
            <a:spLocks noChangeAspect="1" noChangeArrowheads="1"/>
          </p:cNvSpPr>
          <p:nvPr/>
        </p:nvSpPr>
        <p:spPr bwMode="auto">
          <a:xfrm>
            <a:off x="2159713" y="2572278"/>
            <a:ext cx="914162" cy="700403"/>
          </a:xfrm>
          <a:custGeom>
            <a:gdLst>
              <a:gd name="T0" fmla="*/ 10664 w 13294"/>
              <a:gd name="T1" fmla="*/ 2695 h 10186"/>
              <a:gd name="T2" fmla="*/ 5407 w 13294"/>
              <a:gd name="T3" fmla="*/ 0 h 10186"/>
              <a:gd name="T4" fmla="*/ 32 w 13294"/>
              <a:gd name="T5" fmla="*/ 4696 h 10186"/>
              <a:gd name="T6" fmla="*/ 4117 w 13294"/>
              <a:gd name="T7" fmla="*/ 7986 h 10186"/>
              <a:gd name="T8" fmla="*/ 9193 w 13294"/>
              <a:gd name="T9" fmla="*/ 6778 h 10186"/>
              <a:gd name="T10" fmla="*/ 4117 w 13294"/>
              <a:gd name="T11" fmla="*/ 6811 h 10186"/>
              <a:gd name="T12" fmla="*/ 2711 w 13294"/>
              <a:gd name="T13" fmla="*/ 2678 h 10186"/>
              <a:gd name="T14" fmla="*/ 3059 w 13294"/>
              <a:gd name="T15" fmla="*/ 2695 h 10186"/>
              <a:gd name="T16" fmla="*/ 5407 w 13294"/>
              <a:gd name="T17" fmla="*/ 611 h 10186"/>
              <a:gd name="T18" fmla="*/ 7572 w 13294"/>
              <a:gd name="T19" fmla="*/ 1835 h 10186"/>
              <a:gd name="T20" fmla="*/ 10085 w 13294"/>
              <a:gd name="T21" fmla="*/ 2877 h 10186"/>
              <a:gd name="T22" fmla="*/ 10730 w 13294"/>
              <a:gd name="T23" fmla="*/ 3307 h 10186"/>
              <a:gd name="T24" fmla="*/ 10879 w 13294"/>
              <a:gd name="T25" fmla="*/ 6811 h 10186"/>
              <a:gd name="T26" fmla="*/ 10830 w 13294"/>
              <a:gd name="T27" fmla="*/ 7440 h 10186"/>
              <a:gd name="T28" fmla="*/ 9193 w 13294"/>
              <a:gd name="T29" fmla="*/ 6365 h 10186"/>
              <a:gd name="T30" fmla="*/ 6647 w 13294"/>
              <a:gd name="T31" fmla="*/ 6861 h 10186"/>
              <a:gd name="T32" fmla="*/ 6647 w 13294"/>
              <a:gd name="T33" fmla="*/ 4580 h 10186"/>
              <a:gd name="T34" fmla="*/ 7539 w 13294"/>
              <a:gd name="T35" fmla="*/ 4960 h 10186"/>
              <a:gd name="T36" fmla="*/ 4431 w 13294"/>
              <a:gd name="T37" fmla="*/ 5240 h 10186"/>
              <a:gd name="T38" fmla="*/ 9193 w 13294"/>
              <a:gd name="T39" fmla="*/ 6365 h 10186"/>
              <a:gd name="T40" fmla="*/ 4117 w 13294"/>
              <a:gd name="T41" fmla="*/ 8349 h 10186"/>
              <a:gd name="T42" fmla="*/ 9193 w 13294"/>
              <a:gd name="T43" fmla="*/ 9738 h 10186"/>
              <a:gd name="T44" fmla="*/ 7770 w 13294"/>
              <a:gd name="T45" fmla="*/ 4696 h 10186"/>
              <a:gd name="T46" fmla="*/ 10614 w 13294"/>
              <a:gd name="T47" fmla="*/ 4696 h 10186"/>
              <a:gd name="T48" fmla="*/ 10119 w 13294"/>
              <a:gd name="T49" fmla="*/ 5076 h 10186"/>
              <a:gd name="T50" fmla="*/ 9755 w 13294"/>
              <a:gd name="T51" fmla="*/ 4663 h 10186"/>
              <a:gd name="T52" fmla="*/ 9854 w 13294"/>
              <a:gd name="T53" fmla="*/ 4613 h 10186"/>
              <a:gd name="T54" fmla="*/ 10069 w 13294"/>
              <a:gd name="T55" fmla="*/ 4696 h 10186"/>
              <a:gd name="T56" fmla="*/ 8498 w 13294"/>
              <a:gd name="T57" fmla="*/ 4183 h 10186"/>
              <a:gd name="T58" fmla="*/ 10168 w 13294"/>
              <a:gd name="T59" fmla="*/ 4448 h 10186"/>
              <a:gd name="T60" fmla="*/ 10383 w 13294"/>
              <a:gd name="T61" fmla="*/ 4613 h 10186"/>
              <a:gd name="T62" fmla="*/ 10499 w 13294"/>
              <a:gd name="T63" fmla="*/ 4679 h 10186"/>
              <a:gd name="T64" fmla="*/ 9606 w 13294"/>
              <a:gd name="T65" fmla="*/ 5174 h 10186"/>
              <a:gd name="T66" fmla="*/ 9391 w 13294"/>
              <a:gd name="T67" fmla="*/ 5158 h 10186"/>
              <a:gd name="T68" fmla="*/ 8978 w 13294"/>
              <a:gd name="T69" fmla="*/ 5158 h 10186"/>
              <a:gd name="T70" fmla="*/ 8746 w 13294"/>
              <a:gd name="T71" fmla="*/ 5125 h 10186"/>
              <a:gd name="T72" fmla="*/ 9275 w 13294"/>
              <a:gd name="T73" fmla="*/ 4233 h 10186"/>
              <a:gd name="T74" fmla="*/ 9606 w 13294"/>
              <a:gd name="T75" fmla="*/ 5174 h 10186"/>
              <a:gd name="T76" fmla="*/ 7886 w 13294"/>
              <a:gd name="T77" fmla="*/ 4729 h 10186"/>
              <a:gd name="T78" fmla="*/ 8630 w 13294"/>
              <a:gd name="T79" fmla="*/ 4696 h 10186"/>
              <a:gd name="T80" fmla="*/ 8597 w 13294"/>
              <a:gd name="T81" fmla="*/ 4795 h 10186"/>
              <a:gd name="T82" fmla="*/ 8333 w 13294"/>
              <a:gd name="T83" fmla="*/ 4663 h 10186"/>
              <a:gd name="T84" fmla="*/ 9193 w 13294"/>
              <a:gd name="T85" fmla="*/ 5571 h 10186"/>
              <a:gd name="T86" fmla="*/ 9193 w 13294"/>
              <a:gd name="T87" fmla="*/ 5720 h 10186"/>
              <a:gd name="T88" fmla="*/ 8184 w 13294"/>
              <a:gd name="T89" fmla="*/ 4630 h 10186"/>
              <a:gd name="T90" fmla="*/ 7902 w 13294"/>
              <a:gd name="T91" fmla="*/ 4746 h 10186"/>
              <a:gd name="T92" fmla="*/ 9291 w 13294"/>
              <a:gd name="T93" fmla="*/ 4845 h 10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94" h="10186">
                <a:moveTo>
                  <a:pt x="10879" y="2678"/>
                </a:moveTo>
                <a:lnTo>
                  <a:pt x="10879" y="2678"/>
                </a:lnTo>
                <a:cubicBezTo>
                  <a:pt x="10813" y="2678"/>
                  <a:pt x="10747" y="2678"/>
                  <a:pt x="10664" y="2695"/>
                </a:cubicBezTo>
                <a:cubicBezTo>
                  <a:pt x="10367" y="1719"/>
                  <a:pt x="9474" y="1025"/>
                  <a:pt x="8399" y="1025"/>
                </a:cubicBezTo>
                <a:cubicBezTo>
                  <a:pt x="8134" y="1025"/>
                  <a:pt x="7870" y="1074"/>
                  <a:pt x="7621" y="1157"/>
                </a:cubicBezTo>
                <a:cubicBezTo>
                  <a:pt x="7142" y="463"/>
                  <a:pt x="6333" y="0"/>
                  <a:pt x="5407" y="0"/>
                </a:cubicBezTo>
                <a:cubicBezTo>
                  <a:pt x="4133" y="0"/>
                  <a:pt x="3075" y="876"/>
                  <a:pt x="2794" y="2067"/>
                </a:cubicBezTo>
                <a:cubicBezTo>
                  <a:pt x="2761" y="2067"/>
                  <a:pt x="2744" y="2067"/>
                  <a:pt x="2711" y="2067"/>
                </a:cubicBezTo>
                <a:cubicBezTo>
                  <a:pt x="1256" y="2067"/>
                  <a:pt x="66" y="3241"/>
                  <a:pt x="32" y="4696"/>
                </a:cubicBezTo>
                <a:cubicBezTo>
                  <a:pt x="0" y="6200"/>
                  <a:pt x="1273" y="7440"/>
                  <a:pt x="2778" y="7440"/>
                </a:cubicBezTo>
                <a:cubicBezTo>
                  <a:pt x="4117" y="7440"/>
                  <a:pt x="4117" y="7440"/>
                  <a:pt x="4117" y="7440"/>
                </a:cubicBezTo>
                <a:cubicBezTo>
                  <a:pt x="4117" y="7986"/>
                  <a:pt x="4117" y="7986"/>
                  <a:pt x="4117" y="7986"/>
                </a:cubicBezTo>
                <a:cubicBezTo>
                  <a:pt x="4117" y="8233"/>
                  <a:pt x="5258" y="8432"/>
                  <a:pt x="6647" y="8432"/>
                </a:cubicBezTo>
                <a:cubicBezTo>
                  <a:pt x="8052" y="8432"/>
                  <a:pt x="9193" y="8233"/>
                  <a:pt x="9193" y="7986"/>
                </a:cubicBezTo>
                <a:cubicBezTo>
                  <a:pt x="9193" y="6778"/>
                  <a:pt x="9193" y="6778"/>
                  <a:pt x="9193" y="6778"/>
                </a:cubicBezTo>
                <a:cubicBezTo>
                  <a:pt x="9193" y="7010"/>
                  <a:pt x="8052" y="7208"/>
                  <a:pt x="6647" y="7208"/>
                </a:cubicBezTo>
                <a:cubicBezTo>
                  <a:pt x="5258" y="7208"/>
                  <a:pt x="4117" y="7010"/>
                  <a:pt x="4117" y="6778"/>
                </a:cubicBezTo>
                <a:cubicBezTo>
                  <a:pt x="4117" y="6811"/>
                  <a:pt x="4117" y="6811"/>
                  <a:pt x="4117" y="6811"/>
                </a:cubicBezTo>
                <a:cubicBezTo>
                  <a:pt x="2761" y="6811"/>
                  <a:pt x="2761" y="6811"/>
                  <a:pt x="2761" y="6811"/>
                </a:cubicBezTo>
                <a:cubicBezTo>
                  <a:pt x="1637" y="6811"/>
                  <a:pt x="694" y="5935"/>
                  <a:pt x="661" y="4812"/>
                </a:cubicBezTo>
                <a:cubicBezTo>
                  <a:pt x="611" y="3638"/>
                  <a:pt x="1554" y="2678"/>
                  <a:pt x="2711" y="2678"/>
                </a:cubicBezTo>
                <a:cubicBezTo>
                  <a:pt x="2728" y="2678"/>
                  <a:pt x="2744" y="2678"/>
                  <a:pt x="2744" y="2678"/>
                </a:cubicBezTo>
                <a:cubicBezTo>
                  <a:pt x="2778" y="2678"/>
                  <a:pt x="2778" y="2678"/>
                  <a:pt x="2778" y="2678"/>
                </a:cubicBezTo>
                <a:cubicBezTo>
                  <a:pt x="3059" y="2695"/>
                  <a:pt x="3059" y="2695"/>
                  <a:pt x="3059" y="2695"/>
                </a:cubicBezTo>
                <a:cubicBezTo>
                  <a:pt x="3191" y="2695"/>
                  <a:pt x="3307" y="2612"/>
                  <a:pt x="3323" y="2480"/>
                </a:cubicBezTo>
                <a:cubicBezTo>
                  <a:pt x="3389" y="2199"/>
                  <a:pt x="3389" y="2199"/>
                  <a:pt x="3389" y="2199"/>
                </a:cubicBezTo>
                <a:cubicBezTo>
                  <a:pt x="3621" y="1273"/>
                  <a:pt x="4448" y="611"/>
                  <a:pt x="5407" y="611"/>
                </a:cubicBezTo>
                <a:cubicBezTo>
                  <a:pt x="6085" y="611"/>
                  <a:pt x="6729" y="942"/>
                  <a:pt x="7109" y="1505"/>
                </a:cubicBezTo>
                <a:cubicBezTo>
                  <a:pt x="7258" y="1736"/>
                  <a:pt x="7258" y="1736"/>
                  <a:pt x="7258" y="1736"/>
                </a:cubicBezTo>
                <a:cubicBezTo>
                  <a:pt x="7324" y="1835"/>
                  <a:pt x="7456" y="1868"/>
                  <a:pt x="7572" y="1835"/>
                </a:cubicBezTo>
                <a:cubicBezTo>
                  <a:pt x="7804" y="1752"/>
                  <a:pt x="7804" y="1752"/>
                  <a:pt x="7804" y="1752"/>
                </a:cubicBezTo>
                <a:cubicBezTo>
                  <a:pt x="7936" y="1703"/>
                  <a:pt x="8052" y="1670"/>
                  <a:pt x="8184" y="1670"/>
                </a:cubicBezTo>
                <a:cubicBezTo>
                  <a:pt x="9044" y="1554"/>
                  <a:pt x="9821" y="2067"/>
                  <a:pt x="10085" y="2877"/>
                </a:cubicBezTo>
                <a:cubicBezTo>
                  <a:pt x="10168" y="3141"/>
                  <a:pt x="10168" y="3141"/>
                  <a:pt x="10168" y="3141"/>
                </a:cubicBezTo>
                <a:cubicBezTo>
                  <a:pt x="10201" y="3257"/>
                  <a:pt x="10317" y="3340"/>
                  <a:pt x="10449" y="3340"/>
                </a:cubicBezTo>
                <a:cubicBezTo>
                  <a:pt x="10730" y="3307"/>
                  <a:pt x="10730" y="3307"/>
                  <a:pt x="10730" y="3307"/>
                </a:cubicBezTo>
                <a:cubicBezTo>
                  <a:pt x="10830" y="3307"/>
                  <a:pt x="10929" y="3307"/>
                  <a:pt x="11011" y="3307"/>
                </a:cubicBezTo>
                <a:cubicBezTo>
                  <a:pt x="11871" y="3389"/>
                  <a:pt x="12566" y="4067"/>
                  <a:pt x="12632" y="4927"/>
                </a:cubicBezTo>
                <a:cubicBezTo>
                  <a:pt x="12715" y="5952"/>
                  <a:pt x="11888" y="6811"/>
                  <a:pt x="10879" y="6811"/>
                </a:cubicBezTo>
                <a:cubicBezTo>
                  <a:pt x="9738" y="6811"/>
                  <a:pt x="9738" y="6811"/>
                  <a:pt x="9738" y="6811"/>
                </a:cubicBezTo>
                <a:cubicBezTo>
                  <a:pt x="9738" y="7440"/>
                  <a:pt x="9738" y="7440"/>
                  <a:pt x="9738" y="7440"/>
                </a:cubicBezTo>
                <a:cubicBezTo>
                  <a:pt x="10830" y="7440"/>
                  <a:pt x="10830" y="7440"/>
                  <a:pt x="10830" y="7440"/>
                </a:cubicBezTo>
                <a:cubicBezTo>
                  <a:pt x="12169" y="7440"/>
                  <a:pt x="13293" y="6348"/>
                  <a:pt x="13260" y="5010"/>
                </a:cubicBezTo>
                <a:cubicBezTo>
                  <a:pt x="13227" y="3720"/>
                  <a:pt x="12185" y="2678"/>
                  <a:pt x="10879" y="2678"/>
                </a:cubicBezTo>
                <a:close/>
                <a:moveTo>
                  <a:pt x="9193" y="6365"/>
                </a:moveTo>
                <a:lnTo>
                  <a:pt x="9193" y="6365"/>
                </a:lnTo>
                <a:cubicBezTo>
                  <a:pt x="9193" y="6415"/>
                  <a:pt x="9193" y="6415"/>
                  <a:pt x="9193" y="6415"/>
                </a:cubicBezTo>
                <a:cubicBezTo>
                  <a:pt x="9193" y="6663"/>
                  <a:pt x="8052" y="6861"/>
                  <a:pt x="6647" y="6861"/>
                </a:cubicBezTo>
                <a:cubicBezTo>
                  <a:pt x="5258" y="6861"/>
                  <a:pt x="4117" y="6663"/>
                  <a:pt x="4117" y="6415"/>
                </a:cubicBezTo>
                <a:cubicBezTo>
                  <a:pt x="4117" y="5027"/>
                  <a:pt x="4117" y="5027"/>
                  <a:pt x="4117" y="5027"/>
                </a:cubicBezTo>
                <a:cubicBezTo>
                  <a:pt x="4117" y="4778"/>
                  <a:pt x="5258" y="4580"/>
                  <a:pt x="6647" y="4580"/>
                </a:cubicBezTo>
                <a:cubicBezTo>
                  <a:pt x="6960" y="4580"/>
                  <a:pt x="7258" y="4596"/>
                  <a:pt x="7523" y="4613"/>
                </a:cubicBezTo>
                <a:cubicBezTo>
                  <a:pt x="7523" y="4646"/>
                  <a:pt x="7523" y="4679"/>
                  <a:pt x="7523" y="4696"/>
                </a:cubicBezTo>
                <a:cubicBezTo>
                  <a:pt x="7523" y="4795"/>
                  <a:pt x="7539" y="4878"/>
                  <a:pt x="7539" y="4960"/>
                </a:cubicBezTo>
                <a:cubicBezTo>
                  <a:pt x="7274" y="4944"/>
                  <a:pt x="6960" y="4927"/>
                  <a:pt x="6647" y="4927"/>
                </a:cubicBezTo>
                <a:cubicBezTo>
                  <a:pt x="5704" y="4927"/>
                  <a:pt x="4878" y="5027"/>
                  <a:pt x="4431" y="5158"/>
                </a:cubicBezTo>
                <a:cubicBezTo>
                  <a:pt x="4398" y="5174"/>
                  <a:pt x="4398" y="5224"/>
                  <a:pt x="4431" y="5240"/>
                </a:cubicBezTo>
                <a:cubicBezTo>
                  <a:pt x="4878" y="5373"/>
                  <a:pt x="5704" y="5455"/>
                  <a:pt x="6647" y="5455"/>
                </a:cubicBezTo>
                <a:cubicBezTo>
                  <a:pt x="7026" y="5455"/>
                  <a:pt x="7373" y="5439"/>
                  <a:pt x="7688" y="5422"/>
                </a:cubicBezTo>
                <a:cubicBezTo>
                  <a:pt x="8002" y="6034"/>
                  <a:pt x="8548" y="6365"/>
                  <a:pt x="9193" y="6365"/>
                </a:cubicBezTo>
                <a:close/>
                <a:moveTo>
                  <a:pt x="6647" y="8779"/>
                </a:moveTo>
                <a:lnTo>
                  <a:pt x="6647" y="8779"/>
                </a:lnTo>
                <a:cubicBezTo>
                  <a:pt x="5258" y="8779"/>
                  <a:pt x="4117" y="8581"/>
                  <a:pt x="4117" y="8349"/>
                </a:cubicBezTo>
                <a:cubicBezTo>
                  <a:pt x="4117" y="9738"/>
                  <a:pt x="4117" y="9738"/>
                  <a:pt x="4117" y="9738"/>
                </a:cubicBezTo>
                <a:cubicBezTo>
                  <a:pt x="4117" y="9986"/>
                  <a:pt x="5258" y="10185"/>
                  <a:pt x="6647" y="10185"/>
                </a:cubicBezTo>
                <a:cubicBezTo>
                  <a:pt x="8052" y="10185"/>
                  <a:pt x="9193" y="9986"/>
                  <a:pt x="9193" y="9738"/>
                </a:cubicBezTo>
                <a:cubicBezTo>
                  <a:pt x="9193" y="8349"/>
                  <a:pt x="9193" y="8349"/>
                  <a:pt x="9193" y="8349"/>
                </a:cubicBezTo>
                <a:cubicBezTo>
                  <a:pt x="9193" y="8581"/>
                  <a:pt x="8052" y="8779"/>
                  <a:pt x="6647" y="8779"/>
                </a:cubicBezTo>
                <a:close/>
                <a:moveTo>
                  <a:pt x="7770" y="4696"/>
                </a:moveTo>
                <a:lnTo>
                  <a:pt x="7770" y="4696"/>
                </a:lnTo>
                <a:cubicBezTo>
                  <a:pt x="7770" y="5489"/>
                  <a:pt x="8399" y="6134"/>
                  <a:pt x="9193" y="6134"/>
                </a:cubicBezTo>
                <a:cubicBezTo>
                  <a:pt x="9986" y="6134"/>
                  <a:pt x="10614" y="5489"/>
                  <a:pt x="10614" y="4696"/>
                </a:cubicBezTo>
                <a:cubicBezTo>
                  <a:pt x="10614" y="3919"/>
                  <a:pt x="9986" y="3274"/>
                  <a:pt x="9193" y="3274"/>
                </a:cubicBezTo>
                <a:cubicBezTo>
                  <a:pt x="8399" y="3274"/>
                  <a:pt x="7770" y="3919"/>
                  <a:pt x="7770" y="4696"/>
                </a:cubicBezTo>
                <a:close/>
                <a:moveTo>
                  <a:pt x="10119" y="5076"/>
                </a:moveTo>
                <a:lnTo>
                  <a:pt x="10119" y="5076"/>
                </a:lnTo>
                <a:cubicBezTo>
                  <a:pt x="9755" y="4712"/>
                  <a:pt x="9755" y="4712"/>
                  <a:pt x="9755" y="4712"/>
                </a:cubicBezTo>
                <a:cubicBezTo>
                  <a:pt x="9738" y="4696"/>
                  <a:pt x="9738" y="4663"/>
                  <a:pt x="9755" y="4663"/>
                </a:cubicBezTo>
                <a:cubicBezTo>
                  <a:pt x="9804" y="4613"/>
                  <a:pt x="9804" y="4613"/>
                  <a:pt x="9804" y="4613"/>
                </a:cubicBezTo>
                <a:cubicBezTo>
                  <a:pt x="9804" y="4596"/>
                  <a:pt x="9821" y="4596"/>
                  <a:pt x="9821" y="4596"/>
                </a:cubicBezTo>
                <a:cubicBezTo>
                  <a:pt x="9838" y="4596"/>
                  <a:pt x="9838" y="4596"/>
                  <a:pt x="9854" y="4613"/>
                </a:cubicBezTo>
                <a:cubicBezTo>
                  <a:pt x="10052" y="4812"/>
                  <a:pt x="10052" y="4812"/>
                  <a:pt x="10052" y="4812"/>
                </a:cubicBezTo>
                <a:cubicBezTo>
                  <a:pt x="10069" y="4746"/>
                  <a:pt x="10069" y="4746"/>
                  <a:pt x="10069" y="4746"/>
                </a:cubicBezTo>
                <a:cubicBezTo>
                  <a:pt x="10069" y="4729"/>
                  <a:pt x="10069" y="4712"/>
                  <a:pt x="10069" y="4696"/>
                </a:cubicBezTo>
                <a:cubicBezTo>
                  <a:pt x="10069" y="4580"/>
                  <a:pt x="10036" y="4481"/>
                  <a:pt x="9986" y="4365"/>
                </a:cubicBezTo>
                <a:cubicBezTo>
                  <a:pt x="9854" y="4051"/>
                  <a:pt x="9540" y="3836"/>
                  <a:pt x="9193" y="3836"/>
                </a:cubicBezTo>
                <a:cubicBezTo>
                  <a:pt x="8928" y="3836"/>
                  <a:pt x="8663" y="3968"/>
                  <a:pt x="8498" y="4183"/>
                </a:cubicBezTo>
                <a:cubicBezTo>
                  <a:pt x="8399" y="4067"/>
                  <a:pt x="8399" y="4067"/>
                  <a:pt x="8399" y="4067"/>
                </a:cubicBezTo>
                <a:cubicBezTo>
                  <a:pt x="8597" y="3836"/>
                  <a:pt x="8878" y="3687"/>
                  <a:pt x="9193" y="3687"/>
                </a:cubicBezTo>
                <a:cubicBezTo>
                  <a:pt x="9656" y="3687"/>
                  <a:pt x="10052" y="4001"/>
                  <a:pt x="10168" y="4448"/>
                </a:cubicBezTo>
                <a:cubicBezTo>
                  <a:pt x="10201" y="4530"/>
                  <a:pt x="10201" y="4613"/>
                  <a:pt x="10201" y="4696"/>
                </a:cubicBezTo>
                <a:cubicBezTo>
                  <a:pt x="10201" y="4778"/>
                  <a:pt x="10201" y="4778"/>
                  <a:pt x="10201" y="4778"/>
                </a:cubicBezTo>
                <a:cubicBezTo>
                  <a:pt x="10383" y="4613"/>
                  <a:pt x="10383" y="4613"/>
                  <a:pt x="10383" y="4613"/>
                </a:cubicBezTo>
                <a:cubicBezTo>
                  <a:pt x="10400" y="4596"/>
                  <a:pt x="10416" y="4596"/>
                  <a:pt x="10433" y="4613"/>
                </a:cubicBezTo>
                <a:cubicBezTo>
                  <a:pt x="10482" y="4663"/>
                  <a:pt x="10482" y="4663"/>
                  <a:pt x="10482" y="4663"/>
                </a:cubicBezTo>
                <a:cubicBezTo>
                  <a:pt x="10499" y="4663"/>
                  <a:pt x="10499" y="4679"/>
                  <a:pt x="10499" y="4679"/>
                </a:cubicBezTo>
                <a:cubicBezTo>
                  <a:pt x="10499" y="4696"/>
                  <a:pt x="10499" y="4696"/>
                  <a:pt x="10482" y="4712"/>
                </a:cubicBezTo>
                <a:lnTo>
                  <a:pt x="10119" y="5076"/>
                </a:lnTo>
                <a:close/>
                <a:moveTo>
                  <a:pt x="9606" y="5174"/>
                </a:moveTo>
                <a:lnTo>
                  <a:pt x="9606" y="5174"/>
                </a:lnTo>
                <a:cubicBezTo>
                  <a:pt x="9424" y="5174"/>
                  <a:pt x="9424" y="5174"/>
                  <a:pt x="9424" y="5174"/>
                </a:cubicBezTo>
                <a:cubicBezTo>
                  <a:pt x="9407" y="5174"/>
                  <a:pt x="9407" y="5174"/>
                  <a:pt x="9391" y="5158"/>
                </a:cubicBezTo>
                <a:cubicBezTo>
                  <a:pt x="9341" y="5010"/>
                  <a:pt x="9341" y="5010"/>
                  <a:pt x="9341" y="5010"/>
                </a:cubicBezTo>
                <a:cubicBezTo>
                  <a:pt x="9027" y="5010"/>
                  <a:pt x="9027" y="5010"/>
                  <a:pt x="9027" y="5010"/>
                </a:cubicBezTo>
                <a:cubicBezTo>
                  <a:pt x="8978" y="5158"/>
                  <a:pt x="8978" y="5158"/>
                  <a:pt x="8978" y="5158"/>
                </a:cubicBezTo>
                <a:cubicBezTo>
                  <a:pt x="8978" y="5174"/>
                  <a:pt x="8961" y="5174"/>
                  <a:pt x="8944" y="5174"/>
                </a:cubicBezTo>
                <a:cubicBezTo>
                  <a:pt x="8779" y="5174"/>
                  <a:pt x="8779" y="5174"/>
                  <a:pt x="8779" y="5174"/>
                </a:cubicBezTo>
                <a:cubicBezTo>
                  <a:pt x="8762" y="5174"/>
                  <a:pt x="8746" y="5158"/>
                  <a:pt x="8746" y="5125"/>
                </a:cubicBezTo>
                <a:cubicBezTo>
                  <a:pt x="9110" y="4249"/>
                  <a:pt x="9110" y="4249"/>
                  <a:pt x="9110" y="4249"/>
                </a:cubicBezTo>
                <a:cubicBezTo>
                  <a:pt x="9126" y="4233"/>
                  <a:pt x="9143" y="4233"/>
                  <a:pt x="9143" y="4233"/>
                </a:cubicBezTo>
                <a:cubicBezTo>
                  <a:pt x="9275" y="4233"/>
                  <a:pt x="9275" y="4233"/>
                  <a:pt x="9275" y="4233"/>
                </a:cubicBezTo>
                <a:cubicBezTo>
                  <a:pt x="9291" y="4233"/>
                  <a:pt x="9308" y="4233"/>
                  <a:pt x="9308" y="4249"/>
                </a:cubicBezTo>
                <a:cubicBezTo>
                  <a:pt x="9639" y="5125"/>
                  <a:pt x="9639" y="5125"/>
                  <a:pt x="9639" y="5125"/>
                </a:cubicBezTo>
                <a:cubicBezTo>
                  <a:pt x="9639" y="5158"/>
                  <a:pt x="9622" y="5174"/>
                  <a:pt x="9606" y="5174"/>
                </a:cubicBezTo>
                <a:close/>
                <a:moveTo>
                  <a:pt x="7902" y="4746"/>
                </a:moveTo>
                <a:lnTo>
                  <a:pt x="7902" y="4746"/>
                </a:lnTo>
                <a:lnTo>
                  <a:pt x="7886" y="4729"/>
                </a:lnTo>
                <a:cubicBezTo>
                  <a:pt x="7886" y="4712"/>
                  <a:pt x="7902" y="4712"/>
                  <a:pt x="7902" y="4696"/>
                </a:cubicBezTo>
                <a:cubicBezTo>
                  <a:pt x="8267" y="4332"/>
                  <a:pt x="8267" y="4332"/>
                  <a:pt x="8267" y="4332"/>
                </a:cubicBezTo>
                <a:cubicBezTo>
                  <a:pt x="8630" y="4696"/>
                  <a:pt x="8630" y="4696"/>
                  <a:pt x="8630" y="4696"/>
                </a:cubicBezTo>
                <a:cubicBezTo>
                  <a:pt x="8647" y="4712"/>
                  <a:pt x="8647" y="4712"/>
                  <a:pt x="8647" y="4729"/>
                </a:cubicBezTo>
                <a:cubicBezTo>
                  <a:pt x="8647" y="4729"/>
                  <a:pt x="8647" y="4746"/>
                  <a:pt x="8630" y="4746"/>
                </a:cubicBezTo>
                <a:cubicBezTo>
                  <a:pt x="8597" y="4795"/>
                  <a:pt x="8597" y="4795"/>
                  <a:pt x="8597" y="4795"/>
                </a:cubicBezTo>
                <a:cubicBezTo>
                  <a:pt x="8581" y="4812"/>
                  <a:pt x="8548" y="4812"/>
                  <a:pt x="8531" y="4795"/>
                </a:cubicBezTo>
                <a:cubicBezTo>
                  <a:pt x="8333" y="4596"/>
                  <a:pt x="8333" y="4596"/>
                  <a:pt x="8333" y="4596"/>
                </a:cubicBezTo>
                <a:cubicBezTo>
                  <a:pt x="8333" y="4663"/>
                  <a:pt x="8333" y="4663"/>
                  <a:pt x="8333" y="4663"/>
                </a:cubicBezTo>
                <a:cubicBezTo>
                  <a:pt x="8333" y="4679"/>
                  <a:pt x="8333" y="4696"/>
                  <a:pt x="8333" y="4696"/>
                </a:cubicBezTo>
                <a:cubicBezTo>
                  <a:pt x="8333" y="4828"/>
                  <a:pt x="8349" y="4927"/>
                  <a:pt x="8399" y="5043"/>
                </a:cubicBezTo>
                <a:cubicBezTo>
                  <a:pt x="8531" y="5356"/>
                  <a:pt x="8845" y="5571"/>
                  <a:pt x="9193" y="5571"/>
                </a:cubicBezTo>
                <a:cubicBezTo>
                  <a:pt x="9457" y="5571"/>
                  <a:pt x="9722" y="5439"/>
                  <a:pt x="9887" y="5224"/>
                </a:cubicBezTo>
                <a:cubicBezTo>
                  <a:pt x="9986" y="5340"/>
                  <a:pt x="9986" y="5340"/>
                  <a:pt x="9986" y="5340"/>
                </a:cubicBezTo>
                <a:cubicBezTo>
                  <a:pt x="9788" y="5571"/>
                  <a:pt x="9507" y="5720"/>
                  <a:pt x="9193" y="5720"/>
                </a:cubicBezTo>
                <a:cubicBezTo>
                  <a:pt x="8730" y="5720"/>
                  <a:pt x="8333" y="5406"/>
                  <a:pt x="8217" y="4960"/>
                </a:cubicBezTo>
                <a:cubicBezTo>
                  <a:pt x="8184" y="4878"/>
                  <a:pt x="8184" y="4795"/>
                  <a:pt x="8184" y="4696"/>
                </a:cubicBezTo>
                <a:cubicBezTo>
                  <a:pt x="8184" y="4630"/>
                  <a:pt x="8184" y="4630"/>
                  <a:pt x="8184" y="4630"/>
                </a:cubicBezTo>
                <a:cubicBezTo>
                  <a:pt x="8002" y="4795"/>
                  <a:pt x="8002" y="4795"/>
                  <a:pt x="8002" y="4795"/>
                </a:cubicBezTo>
                <a:cubicBezTo>
                  <a:pt x="7986" y="4812"/>
                  <a:pt x="7969" y="4812"/>
                  <a:pt x="7952" y="4795"/>
                </a:cubicBezTo>
                <a:lnTo>
                  <a:pt x="7902" y="4746"/>
                </a:lnTo>
                <a:close/>
                <a:moveTo>
                  <a:pt x="9193" y="4564"/>
                </a:moveTo>
                <a:lnTo>
                  <a:pt x="9193" y="4564"/>
                </a:lnTo>
                <a:cubicBezTo>
                  <a:pt x="9291" y="4845"/>
                  <a:pt x="9291" y="4845"/>
                  <a:pt x="9291" y="4845"/>
                </a:cubicBezTo>
                <a:cubicBezTo>
                  <a:pt x="9093" y="4845"/>
                  <a:pt x="9093" y="4845"/>
                  <a:pt x="9093" y="4845"/>
                </a:cubicBezTo>
                <a:cubicBezTo>
                  <a:pt x="9193" y="4564"/>
                  <a:pt x="9193" y="4564"/>
                  <a:pt x="9193" y="4564"/>
                </a:cubicBezTo>
                <a:close/>
              </a:path>
            </a:pathLst>
          </a:custGeom>
          <a:solidFill>
            <a:schemeClr val="bg1"/>
          </a:solidFill>
          <a:ln>
            <a:noFill/>
          </a:ln>
          <a:effectLst/>
        </p:spPr>
        <p:txBody>
          <a:bodyPr wrap="none" anchor="ctr"/>
          <a:lstStyle/>
          <a:p>
            <a:endParaRPr lang="en-US" sz="1799">
              <a:solidFill>
                <a:srgbClr val="FFFFFF"/>
              </a:solidFill>
            </a:endParaRPr>
          </a:p>
        </p:txBody>
      </p:sp>
      <p:sp>
        <p:nvSpPr>
          <p:cNvPr id="5" name="TextBox 4">
            <a:extLst>
              <a:ext uri="{FF2B5EF4-FFF2-40B4-BE49-F238E27FC236}">
                <a16:creationId xmlns:a16="http://schemas.microsoft.com/office/drawing/2014/main" id="{02803802-FBCA-6747-8727-6BD4887E5F00}"/>
              </a:ext>
            </a:extLst>
          </p:cNvPr>
          <p:cNvSpPr txBox="1"/>
          <p:nvPr/>
        </p:nvSpPr>
        <p:spPr>
          <a:xfrm>
            <a:off x="1785268" y="5101387"/>
            <a:ext cx="1663055" cy="452287"/>
          </a:xfrm>
          <a:prstGeom prst="rect">
            <a:avLst/>
          </a:prstGeom>
          <a:noFill/>
        </p:spPr>
        <p:txBody>
          <a:bodyPr wrap="square" lIns="0" tIns="0" rIns="0" bIns="0" rtlCol="0">
            <a:noAutofit/>
          </a:bodyPr>
          <a:lstStyle/>
          <a:p>
            <a:pPr algn="ctr">
              <a:lnSpc>
                <a:spcPct val="90000"/>
              </a:lnSpc>
            </a:pPr>
            <a:r>
              <a:rPr lang="en-US" b="1"/>
              <a:t>Lower costs</a:t>
            </a:r>
          </a:p>
        </p:txBody>
      </p:sp>
      <p:sp>
        <p:nvSpPr>
          <p:cNvPr id="15" name="TextBox 14">
            <a:extLst>
              <a:ext uri="{FF2B5EF4-FFF2-40B4-BE49-F238E27FC236}">
                <a16:creationId xmlns:a16="http://schemas.microsoft.com/office/drawing/2014/main" id="{90952DC9-1C28-B54F-B36D-91A1626958DC}"/>
              </a:ext>
            </a:extLst>
          </p:cNvPr>
          <p:cNvSpPr txBox="1"/>
          <p:nvPr/>
        </p:nvSpPr>
        <p:spPr>
          <a:xfrm>
            <a:off x="7945350" y="5101386"/>
            <a:ext cx="2946205" cy="452288"/>
          </a:xfrm>
          <a:prstGeom prst="rect">
            <a:avLst/>
          </a:prstGeom>
          <a:noFill/>
        </p:spPr>
        <p:txBody>
          <a:bodyPr wrap="square" lIns="0" tIns="0" rIns="0" bIns="0" rtlCol="0">
            <a:noAutofit/>
          </a:bodyPr>
          <a:lstStyle/>
          <a:p>
            <a:pPr algn="ctr">
              <a:lnSpc>
                <a:spcPct val="90000"/>
              </a:lnSpc>
            </a:pPr>
            <a:r>
              <a:rPr lang="en-US" b="1"/>
              <a:t>Accelerate innovation</a:t>
            </a:r>
          </a:p>
        </p:txBody>
      </p:sp>
      <p:sp>
        <p:nvSpPr>
          <p:cNvPr id="18" name="TextBox 17">
            <a:extLst>
              <a:ext uri="{FF2B5EF4-FFF2-40B4-BE49-F238E27FC236}">
                <a16:creationId xmlns:a16="http://schemas.microsoft.com/office/drawing/2014/main" id="{90BCC060-C221-6944-8AEB-82D99BE995B8}"/>
              </a:ext>
            </a:extLst>
          </p:cNvPr>
          <p:cNvSpPr txBox="1"/>
          <p:nvPr/>
        </p:nvSpPr>
        <p:spPr>
          <a:xfrm>
            <a:off x="5011476" y="5101386"/>
            <a:ext cx="2012297" cy="452288"/>
          </a:xfrm>
          <a:prstGeom prst="rect">
            <a:avLst/>
          </a:prstGeom>
          <a:noFill/>
        </p:spPr>
        <p:txBody>
          <a:bodyPr wrap="square" lIns="0" tIns="0" rIns="0" bIns="0" rtlCol="0">
            <a:noAutofit/>
          </a:bodyPr>
          <a:lstStyle/>
          <a:p>
            <a:pPr algn="ctr">
              <a:lnSpc>
                <a:spcPct val="90000"/>
              </a:lnSpc>
            </a:pPr>
            <a:r>
              <a:rPr lang="en-US" b="1"/>
              <a:t>Reduce risk</a:t>
            </a:r>
          </a:p>
        </p:txBody>
      </p:sp>
      <p:sp>
        <p:nvSpPr>
          <p:cNvPr id="4" name="TextBox 3">
            <a:extLst>
              <a:ext uri="{FF2B5EF4-FFF2-40B4-BE49-F238E27FC236}">
                <a16:creationId xmlns:a16="http://schemas.microsoft.com/office/drawing/2014/main" id="{3C99E206-3CE9-4846-8F10-356B1E18E18A}"/>
              </a:ext>
            </a:extLst>
          </p:cNvPr>
          <p:cNvSpPr txBox="1"/>
          <p:nvPr/>
        </p:nvSpPr>
        <p:spPr>
          <a:xfrm>
            <a:off x="6335741" y="6075036"/>
            <a:ext cx="5321411" cy="181184"/>
          </a:xfrm>
          <a:prstGeom prst="rect">
            <a:avLst/>
          </a:prstGeom>
          <a:noFill/>
        </p:spPr>
        <p:txBody>
          <a:bodyPr wrap="none" lIns="0" tIns="0" rIns="0" bIns="0" rtlCol="0">
            <a:noAutofit/>
          </a:bodyPr>
          <a:lstStyle/>
          <a:p>
            <a:pPr algn="r">
              <a:lnSpc>
                <a:spcPct val="90000"/>
              </a:lnSpc>
            </a:pPr>
            <a:r>
              <a:rPr lang="en-US" sz="900" baseline="30000"/>
              <a:t>1</a:t>
            </a:r>
            <a:r>
              <a:rPr lang="en-US" sz="900"/>
              <a:t> Database and infrastructure operations</a:t>
            </a:r>
          </a:p>
          <a:p>
            <a:pPr algn="r">
              <a:lnSpc>
                <a:spcPct val="90000"/>
              </a:lnSpc>
            </a:pPr>
            <a:r>
              <a:rPr lang="en-US" sz="900"/>
              <a:t> </a:t>
            </a:r>
          </a:p>
        </p:txBody>
      </p:sp>
      <p:sp>
        <p:nvSpPr>
          <p:cNvPr id="7" name="Slide Number Placeholder 6">
            <a:extLst>
              <a:ext uri="{FF2B5EF4-FFF2-40B4-BE49-F238E27FC236}">
                <a16:creationId xmlns:a16="http://schemas.microsoft.com/office/drawing/2014/main" id="{6E565953-2AD6-104C-B019-0B669CCD7EA2}"/>
              </a:ext>
            </a:extLst>
          </p:cNvPr>
          <p:cNvSpPr>
            <a:spLocks noGrp="1"/>
          </p:cNvSpPr>
          <p:nvPr>
            <p:ph type="sldNum" sz="quarter" idx="4"/>
          </p:nvPr>
        </p:nvSpPr>
        <p:spPr/>
        <p:txBody>
          <a:bodyPr/>
          <a:lstStyle/>
          <a:p>
            <a:fld id="{345D60D9-5372-5F40-9443-0F9AE5BDC3C8}" type="slidenum">
              <a:rPr lang="en-US" smtClean="0"/>
              <a:t>22</a:t>
            </a:fld>
            <a:endParaRPr lang="en-US"/>
          </a:p>
        </p:txBody>
      </p:sp>
      <p:sp>
        <p:nvSpPr>
          <p:cNvPr id="23" name="Footer Placeholder 2">
            <a:extLst>
              <a:ext uri="{FF2B5EF4-FFF2-40B4-BE49-F238E27FC236}">
                <a16:creationId xmlns:a16="http://schemas.microsoft.com/office/drawing/2014/main" id="{225B2DBA-5BD7-A646-9E44-2C14372E11E3}"/>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29188154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Text Placeholder 1"/>
          <p:cNvSpPr>
            <a:spLocks noGrp="1"/>
          </p:cNvSpPr>
          <p:nvPr>
            <p:ph type="body" sz="quarter" idx="10"/>
          </p:nvPr>
        </p:nvSpPr>
        <p:spPr/>
        <p:txBody>
          <a:bodyPr>
            <a:normAutofit/>
          </a:bodyPr>
          <a:lstStyle/>
          <a:p>
            <a:r>
              <a:rPr lang="en-US"/>
              <a:t>Oracle choice advantage</a:t>
            </a:r>
          </a:p>
          <a:p>
            <a:r>
              <a:rPr lang="en-US" sz="2000" b="0"/>
              <a:t>Choice and control to choose the system that fits best</a:t>
            </a:r>
          </a:p>
        </p:txBody>
      </p:sp>
      <p:graphicFrame>
        <p:nvGraphicFramePr>
          <p:cNvPr id="40" name="Table 39">
            <a:extLst>
              <a:ext uri="{FF2B5EF4-FFF2-40B4-BE49-F238E27FC236}">
                <a16:creationId xmlns:a16="http://schemas.microsoft.com/office/drawing/2014/main" id="{F73BC79B-3C4C-6D41-B699-D319AEF87FC1}"/>
              </a:ext>
            </a:extLst>
          </p:cNvPr>
          <p:cNvGraphicFramePr>
            <a:graphicFrameLocks noGrp="1"/>
          </p:cNvGraphicFramePr>
          <p:nvPr>
            <p:extLst>
              <p:ext uri="{D42A27DB-BD31-4B8C-83A1-F6EECF244321}">
                <p14:modId xmlns:p14="http://schemas.microsoft.com/office/powerpoint/2010/main" val="2773731098"/>
              </p:ext>
            </p:extLst>
          </p:nvPr>
        </p:nvGraphicFramePr>
        <p:xfrm>
          <a:off x="531813" y="2389339"/>
          <a:ext cx="11126787" cy="3559144"/>
        </p:xfrm>
        <a:graphic>
          <a:graphicData uri="http://schemas.openxmlformats.org/drawingml/2006/table">
            <a:tbl>
              <a:tblPr firstRow="1" bandRow="1">
                <a:tableStyleId>{5A111915-BE36-4E01-A7E5-04B1672EAD32}</a:tableStyleId>
              </a:tblPr>
              <a:tblGrid>
                <a:gridCol w="3336382">
                  <a:extLst>
                    <a:ext uri="{9D8B030D-6E8A-4147-A177-3AD203B41FA5}">
                      <a16:colId xmlns:a16="http://schemas.microsoft.com/office/drawing/2014/main" val="131408386"/>
                    </a:ext>
                  </a:extLst>
                </a:gridCol>
                <a:gridCol w="2865120">
                  <a:extLst>
                    <a:ext uri="{9D8B030D-6E8A-4147-A177-3AD203B41FA5}">
                      <a16:colId xmlns:a16="http://schemas.microsoft.com/office/drawing/2014/main" val="1773155843"/>
                    </a:ext>
                  </a:extLst>
                </a:gridCol>
                <a:gridCol w="2246811">
                  <a:extLst>
                    <a:ext uri="{9D8B030D-6E8A-4147-A177-3AD203B41FA5}">
                      <a16:colId xmlns:a16="http://schemas.microsoft.com/office/drawing/2014/main" val="2187639210"/>
                    </a:ext>
                  </a:extLst>
                </a:gridCol>
                <a:gridCol w="2678474">
                  <a:extLst>
                    <a:ext uri="{9D8B030D-6E8A-4147-A177-3AD203B41FA5}">
                      <a16:colId xmlns:a16="http://schemas.microsoft.com/office/drawing/2014/main" val="1879641319"/>
                    </a:ext>
                  </a:extLst>
                </a:gridCol>
              </a:tblGrid>
              <a:tr h="431495">
                <a:tc>
                  <a:txBody>
                    <a:bodyPr vert="horz" wrap="square"/>
                    <a:lstStyle/>
                    <a:p>
                      <a:pPr>
                        <a:lnSpc>
                          <a:spcPct val="90000"/>
                        </a:lnSpc>
                      </a:pPr>
                      <a:endParaRPr lang="en-US" sz="1400" b="0">
                        <a:solidFill>
                          <a:srgbClr val="007395"/>
                        </a:solidFill>
                      </a:endParaRPr>
                    </a:p>
                  </a:txBody>
                  <a:tcPr marL="91392" marR="91392" marT="45696" marB="45696" anchor="ctr"/>
                </a:tc>
                <a:tc>
                  <a:txBody>
                    <a:bodyPr vert="horz" wrap="square"/>
                    <a:lstStyle/>
                    <a:p>
                      <a:pPr marL="0" marR="0" lvl="0" indent="0" algn="ctr" defTabSz="914400" rtl="0" eaLnBrk="1" fontAlgn="auto" latinLnBrk="0" hangingPunct="1">
                        <a:lnSpc>
                          <a:spcPct val="90000"/>
                        </a:lnSpc>
                        <a:spcBef>
                          <a:spcPct val="0"/>
                        </a:spcBef>
                        <a:spcAft>
                          <a:spcPct val="0"/>
                        </a:spcAft>
                        <a:buClrTx/>
                        <a:buSzTx/>
                        <a:buFontTx/>
                        <a:buNone/>
                        <a:defRPr/>
                      </a:pPr>
                      <a:r>
                        <a:rPr lang="en-US" sz="1600"/>
                        <a:t>On-Premises</a:t>
                      </a:r>
                      <a:endParaRPr lang="en-US" sz="1600" b="0">
                        <a:solidFill>
                          <a:srgbClr val="007395"/>
                        </a:solidFill>
                      </a:endParaRPr>
                    </a:p>
                  </a:txBody>
                  <a:tcPr marL="91392" marR="91392" marT="45696" marB="45696" anchor="ctr"/>
                </a:tc>
                <a:tc>
                  <a:txBody>
                    <a:bodyPr vert="horz" wrap="square"/>
                    <a:lstStyle/>
                    <a:p>
                      <a:pPr algn="ctr">
                        <a:lnSpc>
                          <a:spcPct val="90000"/>
                        </a:lnSpc>
                      </a:pPr>
                      <a:r>
                        <a:rPr lang="en-US" sz="1600"/>
                        <a:t>DBCS / EXACS </a:t>
                      </a:r>
                      <a:endParaRPr lang="en-US" sz="1600" b="0">
                        <a:solidFill>
                          <a:srgbClr val="007395"/>
                        </a:solidFill>
                      </a:endParaRPr>
                    </a:p>
                  </a:txBody>
                  <a:tcPr marL="91392" marR="91392" marT="45696" marB="45696" anchor="ctr"/>
                </a:tc>
                <a:tc>
                  <a:txBody>
                    <a:bodyPr vert="horz" wrap="square"/>
                    <a:lstStyle/>
                    <a:p>
                      <a:pPr marL="0" marR="0" lvl="0" indent="0" algn="ctr" defTabSz="914400" rtl="0" eaLnBrk="1" fontAlgn="auto" latinLnBrk="0" hangingPunct="1">
                        <a:lnSpc>
                          <a:spcPct val="90000"/>
                        </a:lnSpc>
                        <a:spcBef>
                          <a:spcPct val="0"/>
                        </a:spcBef>
                        <a:spcAft>
                          <a:spcPct val="0"/>
                        </a:spcAft>
                        <a:buClrTx/>
                        <a:buSzTx/>
                        <a:buFontTx/>
                        <a:buNone/>
                        <a:defRPr/>
                      </a:pPr>
                      <a:r>
                        <a:rPr lang="en-US" sz="1600"/>
                        <a:t>Autonomous TP</a:t>
                      </a:r>
                      <a:endParaRPr lang="en-US" sz="1600" b="0">
                        <a:solidFill>
                          <a:srgbClr val="007395"/>
                        </a:solidFill>
                      </a:endParaRPr>
                    </a:p>
                  </a:txBody>
                  <a:tcPr marL="91392" marR="91392" marT="45696" marB="45696" anchor="ctr"/>
                </a:tc>
                <a:extLst>
                  <a:ext uri="{0D108BD9-81ED-4DB2-BD59-A6C34878D82A}">
                    <a16:rowId xmlns:a16="http://schemas.microsoft.com/office/drawing/2014/main" val="525460745"/>
                  </a:ext>
                </a:extLst>
              </a:tr>
              <a:tr h="446807">
                <a:tc>
                  <a:txBody>
                    <a:bodyPr vert="horz" wrap="square"/>
                    <a:lstStyle/>
                    <a:p>
                      <a:pPr marL="0" marR="0" lvl="0" indent="0" algn="l" defTabSz="914400" rtl="0" eaLnBrk="1" fontAlgn="auto" latinLnBrk="0" hangingPunct="1">
                        <a:lnSpc>
                          <a:spcPct val="90000"/>
                        </a:lnSpc>
                        <a:spcBef>
                          <a:spcPct val="0"/>
                        </a:spcBef>
                        <a:spcAft>
                          <a:spcPct val="0"/>
                        </a:spcAft>
                        <a:buClrTx/>
                        <a:buSzTx/>
                        <a:buFontTx/>
                        <a:buNone/>
                        <a:defRPr/>
                      </a:pPr>
                      <a:r>
                        <a:rPr lang="en-US" sz="1600"/>
                        <a:t>Installation and configuration</a:t>
                      </a:r>
                      <a:endParaRPr lang="en-US" sz="1600" b="0">
                        <a:solidFill>
                          <a:schemeClr val="tx1"/>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extLst>
                  <a:ext uri="{0D108BD9-81ED-4DB2-BD59-A6C34878D82A}">
                    <a16:rowId xmlns:a16="http://schemas.microsoft.com/office/drawing/2014/main" val="3782114589"/>
                  </a:ext>
                </a:extLst>
              </a:tr>
              <a:tr h="446807">
                <a:tc>
                  <a:txBody>
                    <a:bodyPr vert="horz" wrap="square"/>
                    <a:lstStyle/>
                    <a:p>
                      <a:pPr algn="l">
                        <a:lnSpc>
                          <a:spcPct val="90000"/>
                        </a:lnSpc>
                      </a:pPr>
                      <a:r>
                        <a:rPr lang="en-US" sz="1600"/>
                        <a:t>Provisioning</a:t>
                      </a:r>
                      <a:endParaRPr lang="en-US" sz="1600" b="0">
                        <a:solidFill>
                          <a:schemeClr val="tx1"/>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extLst>
                  <a:ext uri="{0D108BD9-81ED-4DB2-BD59-A6C34878D82A}">
                    <a16:rowId xmlns:a16="http://schemas.microsoft.com/office/drawing/2014/main" val="3987629096"/>
                  </a:ext>
                </a:extLst>
              </a:tr>
              <a:tr h="446807">
                <a:tc>
                  <a:txBody>
                    <a:bodyPr vert="horz" wrap="square"/>
                    <a:lstStyle/>
                    <a:p>
                      <a:pPr marL="0" marR="0" lvl="0" indent="0" algn="l" defTabSz="914400" rtl="0" eaLnBrk="1" fontAlgn="auto" latinLnBrk="0" hangingPunct="1">
                        <a:lnSpc>
                          <a:spcPct val="90000"/>
                        </a:lnSpc>
                        <a:spcBef>
                          <a:spcPct val="0"/>
                        </a:spcBef>
                        <a:spcAft>
                          <a:spcPct val="0"/>
                        </a:spcAft>
                        <a:buClrTx/>
                        <a:buSzTx/>
                        <a:buFontTx/>
                        <a:buNone/>
                        <a:defRPr/>
                      </a:pPr>
                      <a:r>
                        <a:rPr lang="en-US" sz="1600"/>
                        <a:t>Database migration and loading</a:t>
                      </a:r>
                      <a:endParaRPr lang="en-US" sz="1600" b="0">
                        <a:solidFill>
                          <a:schemeClr val="tx1"/>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extLst>
                  <a:ext uri="{0D108BD9-81ED-4DB2-BD59-A6C34878D82A}">
                    <a16:rowId xmlns:a16="http://schemas.microsoft.com/office/drawing/2014/main" val="4243766868"/>
                  </a:ext>
                </a:extLst>
              </a:tr>
              <a:tr h="446807">
                <a:tc>
                  <a:txBody>
                    <a:bodyPr vert="horz" wrap="square"/>
                    <a:lstStyle/>
                    <a:p>
                      <a:pPr algn="l">
                        <a:lnSpc>
                          <a:spcPct val="90000"/>
                        </a:lnSpc>
                      </a:pPr>
                      <a:r>
                        <a:rPr lang="en-US" sz="1600"/>
                        <a:t>Securing the database</a:t>
                      </a:r>
                      <a:endParaRPr lang="en-US" sz="1600" b="0">
                        <a:solidFill>
                          <a:schemeClr val="tx1"/>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extLst>
                  <a:ext uri="{0D108BD9-81ED-4DB2-BD59-A6C34878D82A}">
                    <a16:rowId xmlns:a16="http://schemas.microsoft.com/office/drawing/2014/main" val="2629590418"/>
                  </a:ext>
                </a:extLst>
              </a:tr>
              <a:tr h="446807">
                <a:tc>
                  <a:txBody>
                    <a:bodyPr vert="horz" wrap="square"/>
                    <a:lstStyle/>
                    <a:p>
                      <a:pPr marL="0" marR="0" lvl="0" indent="0" algn="l" defTabSz="914400" rtl="0" eaLnBrk="1" fontAlgn="auto" latinLnBrk="0" hangingPunct="1">
                        <a:lnSpc>
                          <a:spcPct val="90000"/>
                        </a:lnSpc>
                        <a:spcBef>
                          <a:spcPct val="0"/>
                        </a:spcBef>
                        <a:spcAft>
                          <a:spcPct val="0"/>
                        </a:spcAft>
                        <a:buClrTx/>
                        <a:buSzTx/>
                        <a:buFontTx/>
                        <a:buNone/>
                        <a:defRPr/>
                      </a:pPr>
                      <a:r>
                        <a:rPr lang="en-US" sz="1600"/>
                        <a:t>Performance tuning</a:t>
                      </a:r>
                      <a:endParaRPr lang="en-US" sz="1600" b="0">
                        <a:solidFill>
                          <a:schemeClr val="tx1"/>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extLst>
                  <a:ext uri="{0D108BD9-81ED-4DB2-BD59-A6C34878D82A}">
                    <a16:rowId xmlns:a16="http://schemas.microsoft.com/office/drawing/2014/main" val="1030600029"/>
                  </a:ext>
                </a:extLst>
              </a:tr>
              <a:tr h="446807">
                <a:tc>
                  <a:txBody>
                    <a:bodyPr vert="horz" wrap="square"/>
                    <a:lstStyle/>
                    <a:p>
                      <a:pPr marL="0" marR="0" lvl="0" indent="0" algn="l" defTabSz="914400" rtl="0" eaLnBrk="1" fontAlgn="auto" latinLnBrk="0" hangingPunct="1">
                        <a:lnSpc>
                          <a:spcPct val="90000"/>
                        </a:lnSpc>
                        <a:spcBef>
                          <a:spcPct val="0"/>
                        </a:spcBef>
                        <a:spcAft>
                          <a:spcPct val="0"/>
                        </a:spcAft>
                        <a:buClrTx/>
                        <a:buSzTx/>
                        <a:buFontTx/>
                        <a:buNone/>
                        <a:defRPr/>
                      </a:pPr>
                      <a:r>
                        <a:rPr lang="en-US" sz="1600"/>
                        <a:t>Patching / backup / restore</a:t>
                      </a:r>
                      <a:endParaRPr lang="en-US" sz="1600" b="0">
                        <a:solidFill>
                          <a:schemeClr val="tx1"/>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extLst>
                  <a:ext uri="{0D108BD9-81ED-4DB2-BD59-A6C34878D82A}">
                    <a16:rowId xmlns:a16="http://schemas.microsoft.com/office/drawing/2014/main" val="839640461"/>
                  </a:ext>
                </a:extLst>
              </a:tr>
              <a:tr h="446807">
                <a:tc>
                  <a:txBody>
                    <a:bodyPr vert="horz" wrap="square"/>
                    <a:lstStyle/>
                    <a:p>
                      <a:pPr marL="0" marR="0" lvl="0" indent="0" algn="l" defTabSz="914400" rtl="0" eaLnBrk="1" fontAlgn="auto" latinLnBrk="0" hangingPunct="1">
                        <a:lnSpc>
                          <a:spcPct val="90000"/>
                        </a:lnSpc>
                        <a:spcBef>
                          <a:spcPct val="0"/>
                        </a:spcBef>
                        <a:spcAft>
                          <a:spcPct val="0"/>
                        </a:spcAft>
                        <a:buClrTx/>
                        <a:buSzTx/>
                        <a:buFontTx/>
                        <a:buNone/>
                        <a:defRPr/>
                      </a:pPr>
                      <a:r>
                        <a:rPr lang="en-US" sz="1600"/>
                        <a:t>Version upgrading</a:t>
                      </a:r>
                      <a:endParaRPr lang="en-US" sz="1600" b="0">
                        <a:solidFill>
                          <a:schemeClr val="tx1"/>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tc>
                  <a:txBody>
                    <a:bodyPr vert="horz" wrap="square"/>
                    <a:lstStyle/>
                    <a:p>
                      <a:pPr>
                        <a:lnSpc>
                          <a:spcPct val="90000"/>
                        </a:lnSpc>
                      </a:pPr>
                      <a:endParaRPr lang="en-US" sz="1400" b="0">
                        <a:solidFill>
                          <a:schemeClr val="tx2"/>
                        </a:solidFill>
                      </a:endParaRPr>
                    </a:p>
                  </a:txBody>
                  <a:tcPr marL="91392" marR="91392" marT="45696" marB="45696" anchor="ctr"/>
                </a:tc>
                <a:extLst>
                  <a:ext uri="{0D108BD9-81ED-4DB2-BD59-A6C34878D82A}">
                    <a16:rowId xmlns:a16="http://schemas.microsoft.com/office/drawing/2014/main" val="3701003262"/>
                  </a:ext>
                </a:extLst>
              </a:tr>
            </a:tbl>
          </a:graphicData>
        </a:graphic>
      </p:graphicFrame>
      <p:sp>
        <p:nvSpPr>
          <p:cNvPr id="42" name="Oval 41">
            <a:extLst>
              <a:ext uri="{FF2B5EF4-FFF2-40B4-BE49-F238E27FC236}">
                <a16:creationId xmlns:a16="http://schemas.microsoft.com/office/drawing/2014/main" id="{F2895C05-C2E5-024D-989E-84ADED07D41D}"/>
              </a:ext>
            </a:extLst>
          </p:cNvPr>
          <p:cNvSpPr>
            <a:spLocks noChangeAspect="1"/>
          </p:cNvSpPr>
          <p:nvPr/>
        </p:nvSpPr>
        <p:spPr bwMode="gray">
          <a:xfrm>
            <a:off x="5219851" y="2974441"/>
            <a:ext cx="179906" cy="17990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44" name="Oval 43">
            <a:extLst>
              <a:ext uri="{FF2B5EF4-FFF2-40B4-BE49-F238E27FC236}">
                <a16:creationId xmlns:a16="http://schemas.microsoft.com/office/drawing/2014/main" id="{55E0464D-ED08-9346-87AD-9B742773D592}"/>
              </a:ext>
            </a:extLst>
          </p:cNvPr>
          <p:cNvSpPr>
            <a:spLocks noChangeAspect="1"/>
          </p:cNvSpPr>
          <p:nvPr/>
        </p:nvSpPr>
        <p:spPr bwMode="gray">
          <a:xfrm>
            <a:off x="5219851" y="3855145"/>
            <a:ext cx="179906" cy="17990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45" name="Oval 44">
            <a:extLst>
              <a:ext uri="{FF2B5EF4-FFF2-40B4-BE49-F238E27FC236}">
                <a16:creationId xmlns:a16="http://schemas.microsoft.com/office/drawing/2014/main" id="{825D2CA2-EC17-D748-8BB4-D98D29AA7860}"/>
              </a:ext>
            </a:extLst>
          </p:cNvPr>
          <p:cNvSpPr>
            <a:spLocks noChangeAspect="1"/>
          </p:cNvSpPr>
          <p:nvPr/>
        </p:nvSpPr>
        <p:spPr bwMode="gray">
          <a:xfrm>
            <a:off x="5219851" y="4290246"/>
            <a:ext cx="179906" cy="17990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46" name="Oval 45">
            <a:extLst>
              <a:ext uri="{FF2B5EF4-FFF2-40B4-BE49-F238E27FC236}">
                <a16:creationId xmlns:a16="http://schemas.microsoft.com/office/drawing/2014/main" id="{1C414609-6437-8A48-97E0-583E5A967C9B}"/>
              </a:ext>
            </a:extLst>
          </p:cNvPr>
          <p:cNvSpPr>
            <a:spLocks noChangeAspect="1"/>
          </p:cNvSpPr>
          <p:nvPr/>
        </p:nvSpPr>
        <p:spPr bwMode="gray">
          <a:xfrm>
            <a:off x="5219851" y="4745148"/>
            <a:ext cx="179906" cy="17990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47" name="Oval 46">
            <a:extLst>
              <a:ext uri="{FF2B5EF4-FFF2-40B4-BE49-F238E27FC236}">
                <a16:creationId xmlns:a16="http://schemas.microsoft.com/office/drawing/2014/main" id="{B2667714-8E45-424C-B8F3-03EEDFC6940B}"/>
              </a:ext>
            </a:extLst>
          </p:cNvPr>
          <p:cNvSpPr>
            <a:spLocks noChangeAspect="1"/>
          </p:cNvSpPr>
          <p:nvPr/>
        </p:nvSpPr>
        <p:spPr bwMode="gray">
          <a:xfrm>
            <a:off x="5219851" y="5200051"/>
            <a:ext cx="179906" cy="17990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56" name="Oval 55">
            <a:extLst>
              <a:ext uri="{FF2B5EF4-FFF2-40B4-BE49-F238E27FC236}">
                <a16:creationId xmlns:a16="http://schemas.microsoft.com/office/drawing/2014/main" id="{72D45358-A8B9-3B4E-B5EB-E87D80C499AF}"/>
              </a:ext>
            </a:extLst>
          </p:cNvPr>
          <p:cNvSpPr>
            <a:spLocks noChangeAspect="1"/>
          </p:cNvSpPr>
          <p:nvPr/>
        </p:nvSpPr>
        <p:spPr bwMode="gray">
          <a:xfrm>
            <a:off x="5219851" y="5644785"/>
            <a:ext cx="179906" cy="17990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60" name="Oval 59">
            <a:extLst>
              <a:ext uri="{FF2B5EF4-FFF2-40B4-BE49-F238E27FC236}">
                <a16:creationId xmlns:a16="http://schemas.microsoft.com/office/drawing/2014/main" id="{BF167FB0-E0A1-5E4C-8C04-611178746D72}"/>
              </a:ext>
            </a:extLst>
          </p:cNvPr>
          <p:cNvSpPr>
            <a:spLocks noChangeAspect="1"/>
          </p:cNvSpPr>
          <p:nvPr/>
        </p:nvSpPr>
        <p:spPr bwMode="gray">
          <a:xfrm>
            <a:off x="7748667" y="3855145"/>
            <a:ext cx="179906" cy="17990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66" name="Oval 65">
            <a:extLst>
              <a:ext uri="{FF2B5EF4-FFF2-40B4-BE49-F238E27FC236}">
                <a16:creationId xmlns:a16="http://schemas.microsoft.com/office/drawing/2014/main" id="{1BF9DAE0-B795-F74F-84CC-09BE42027D4C}"/>
              </a:ext>
            </a:extLst>
          </p:cNvPr>
          <p:cNvSpPr>
            <a:spLocks noChangeAspect="1"/>
          </p:cNvSpPr>
          <p:nvPr/>
        </p:nvSpPr>
        <p:spPr bwMode="gray">
          <a:xfrm>
            <a:off x="10287068" y="2957083"/>
            <a:ext cx="179906" cy="179905"/>
          </a:xfrm>
          <a:prstGeom prst="ellipse">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90" name="Oval 89">
            <a:extLst>
              <a:ext uri="{FF2B5EF4-FFF2-40B4-BE49-F238E27FC236}">
                <a16:creationId xmlns:a16="http://schemas.microsoft.com/office/drawing/2014/main" id="{2E3CC2E3-5AB3-F243-925C-E1CB2996EA9D}"/>
              </a:ext>
            </a:extLst>
          </p:cNvPr>
          <p:cNvSpPr>
            <a:spLocks noChangeAspect="1"/>
          </p:cNvSpPr>
          <p:nvPr/>
        </p:nvSpPr>
        <p:spPr bwMode="gray">
          <a:xfrm>
            <a:off x="10287068" y="4290246"/>
            <a:ext cx="179906" cy="179905"/>
          </a:xfrm>
          <a:prstGeom prst="ellipse">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91" name="Oval 90">
            <a:extLst>
              <a:ext uri="{FF2B5EF4-FFF2-40B4-BE49-F238E27FC236}">
                <a16:creationId xmlns:a16="http://schemas.microsoft.com/office/drawing/2014/main" id="{5B195941-A2CC-C446-B4DE-6199165FCFCC}"/>
              </a:ext>
            </a:extLst>
          </p:cNvPr>
          <p:cNvSpPr>
            <a:spLocks noChangeAspect="1"/>
          </p:cNvSpPr>
          <p:nvPr/>
        </p:nvSpPr>
        <p:spPr bwMode="gray">
          <a:xfrm>
            <a:off x="10287068" y="4745148"/>
            <a:ext cx="179906" cy="179905"/>
          </a:xfrm>
          <a:prstGeom prst="ellipse">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92" name="Oval 91">
            <a:extLst>
              <a:ext uri="{FF2B5EF4-FFF2-40B4-BE49-F238E27FC236}">
                <a16:creationId xmlns:a16="http://schemas.microsoft.com/office/drawing/2014/main" id="{8B974F26-D0EE-B04F-94E0-1876314BF335}"/>
              </a:ext>
            </a:extLst>
          </p:cNvPr>
          <p:cNvSpPr>
            <a:spLocks noChangeAspect="1"/>
          </p:cNvSpPr>
          <p:nvPr/>
        </p:nvSpPr>
        <p:spPr bwMode="gray">
          <a:xfrm>
            <a:off x="10287068" y="5200051"/>
            <a:ext cx="179906" cy="179905"/>
          </a:xfrm>
          <a:prstGeom prst="ellipse">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93" name="Oval 92">
            <a:extLst>
              <a:ext uri="{FF2B5EF4-FFF2-40B4-BE49-F238E27FC236}">
                <a16:creationId xmlns:a16="http://schemas.microsoft.com/office/drawing/2014/main" id="{2117C865-2084-0F44-A5E7-71C0B7538339}"/>
              </a:ext>
            </a:extLst>
          </p:cNvPr>
          <p:cNvSpPr>
            <a:spLocks noChangeAspect="1"/>
          </p:cNvSpPr>
          <p:nvPr/>
        </p:nvSpPr>
        <p:spPr bwMode="gray">
          <a:xfrm>
            <a:off x="10287068" y="5644785"/>
            <a:ext cx="179906" cy="179905"/>
          </a:xfrm>
          <a:prstGeom prst="ellipse">
            <a:avLst/>
          </a:prstGeom>
          <a:solidFill>
            <a:schemeClr val="accent1"/>
          </a:solidFill>
          <a:ln w="1587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96" name="Rectangle 95">
            <a:extLst>
              <a:ext uri="{FF2B5EF4-FFF2-40B4-BE49-F238E27FC236}">
                <a16:creationId xmlns:a16="http://schemas.microsoft.com/office/drawing/2014/main" id="{CD713311-94F6-6645-AB41-0390E4D42699}"/>
              </a:ext>
            </a:extLst>
          </p:cNvPr>
          <p:cNvSpPr/>
          <p:nvPr/>
        </p:nvSpPr>
        <p:spPr>
          <a:xfrm>
            <a:off x="4811022" y="2000537"/>
            <a:ext cx="968535" cy="369332"/>
          </a:xfrm>
          <a:prstGeom prst="rect">
            <a:avLst/>
          </a:prstGeom>
        </p:spPr>
        <p:txBody>
          <a:bodyPr wrap="none">
            <a:spAutoFit/>
          </a:bodyPr>
          <a:lstStyle/>
          <a:p>
            <a:pPr algn="ctr">
              <a:defRPr/>
            </a:pPr>
            <a:r>
              <a:rPr lang="en-US"/>
              <a:t>Manual</a:t>
            </a:r>
          </a:p>
        </p:txBody>
      </p:sp>
      <p:sp>
        <p:nvSpPr>
          <p:cNvPr id="99" name="Rectangle 98">
            <a:extLst>
              <a:ext uri="{FF2B5EF4-FFF2-40B4-BE49-F238E27FC236}">
                <a16:creationId xmlns:a16="http://schemas.microsoft.com/office/drawing/2014/main" id="{2BACC169-8AC0-AA41-AE76-D955B885863A}"/>
              </a:ext>
            </a:extLst>
          </p:cNvPr>
          <p:cNvSpPr/>
          <p:nvPr/>
        </p:nvSpPr>
        <p:spPr>
          <a:xfrm>
            <a:off x="7194151" y="1998237"/>
            <a:ext cx="1355051" cy="369332"/>
          </a:xfrm>
          <a:prstGeom prst="rect">
            <a:avLst/>
          </a:prstGeom>
        </p:spPr>
        <p:txBody>
          <a:bodyPr wrap="none">
            <a:spAutoFit/>
          </a:bodyPr>
          <a:lstStyle/>
          <a:p>
            <a:pPr algn="ctr">
              <a:defRPr/>
            </a:pPr>
            <a:r>
              <a:rPr lang="en-US"/>
              <a:t>Automated</a:t>
            </a:r>
          </a:p>
        </p:txBody>
      </p:sp>
      <p:sp>
        <p:nvSpPr>
          <p:cNvPr id="102" name="Rectangle 101">
            <a:extLst>
              <a:ext uri="{FF2B5EF4-FFF2-40B4-BE49-F238E27FC236}">
                <a16:creationId xmlns:a16="http://schemas.microsoft.com/office/drawing/2014/main" id="{0119DF91-8082-DC40-B0D3-CE1BD454B21C}"/>
              </a:ext>
            </a:extLst>
          </p:cNvPr>
          <p:cNvSpPr/>
          <p:nvPr/>
        </p:nvSpPr>
        <p:spPr>
          <a:xfrm>
            <a:off x="9668390" y="2017639"/>
            <a:ext cx="1544205" cy="369332"/>
          </a:xfrm>
          <a:prstGeom prst="rect">
            <a:avLst/>
          </a:prstGeom>
        </p:spPr>
        <p:txBody>
          <a:bodyPr wrap="none">
            <a:spAutoFit/>
          </a:bodyPr>
          <a:lstStyle/>
          <a:p>
            <a:pPr algn="ctr">
              <a:defRPr/>
            </a:pPr>
            <a:r>
              <a:rPr lang="en-US"/>
              <a:t>Autonomous</a:t>
            </a:r>
          </a:p>
        </p:txBody>
      </p:sp>
      <p:sp>
        <p:nvSpPr>
          <p:cNvPr id="55" name="Oval 54">
            <a:extLst>
              <a:ext uri="{FF2B5EF4-FFF2-40B4-BE49-F238E27FC236}">
                <a16:creationId xmlns:a16="http://schemas.microsoft.com/office/drawing/2014/main" id="{DF6BF22E-5089-D642-8F14-54240F4A94E8}"/>
              </a:ext>
            </a:extLst>
          </p:cNvPr>
          <p:cNvSpPr>
            <a:spLocks noChangeAspect="1"/>
          </p:cNvSpPr>
          <p:nvPr/>
        </p:nvSpPr>
        <p:spPr bwMode="gray">
          <a:xfrm>
            <a:off x="7748667" y="3406113"/>
            <a:ext cx="179906" cy="17990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61" name="Freeform 60">
            <a:extLst>
              <a:ext uri="{FF2B5EF4-FFF2-40B4-BE49-F238E27FC236}">
                <a16:creationId xmlns:a16="http://schemas.microsoft.com/office/drawing/2014/main" id="{CCD58C56-B1EB-E449-84CE-1C6AE16B2CFD}"/>
              </a:ext>
            </a:extLst>
          </p:cNvPr>
          <p:cNvSpPr>
            <a:spLocks noChangeAspect="1"/>
          </p:cNvSpPr>
          <p:nvPr/>
        </p:nvSpPr>
        <p:spPr bwMode="gray">
          <a:xfrm>
            <a:off x="7748667" y="4290245"/>
            <a:ext cx="90198" cy="179906"/>
          </a:xfrm>
          <a:custGeom>
            <a:gdLst>
              <a:gd name="connsiteX0" fmla="*/ 89953 w 90198"/>
              <a:gd name="connsiteY0" fmla="*/ 0 h 179906"/>
              <a:gd name="connsiteX1" fmla="*/ 90198 w 90198"/>
              <a:gd name="connsiteY1" fmla="*/ 50 h 179906"/>
              <a:gd name="connsiteX2" fmla="*/ 90198 w 90198"/>
              <a:gd name="connsiteY2" fmla="*/ 179857 h 179906"/>
              <a:gd name="connsiteX3" fmla="*/ 89953 w 90198"/>
              <a:gd name="connsiteY3" fmla="*/ 179906 h 179906"/>
              <a:gd name="connsiteX4" fmla="*/ 0 w 90198"/>
              <a:gd name="connsiteY4" fmla="*/ 89953 h 179906"/>
              <a:gd name="connsiteX5" fmla="*/ 89953 w 90198"/>
              <a:gd name="connsiteY5" fmla="*/ 0 h 1799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98" h="179906">
                <a:moveTo>
                  <a:pt x="89953" y="0"/>
                </a:moveTo>
                <a:lnTo>
                  <a:pt x="90198" y="50"/>
                </a:lnTo>
                <a:lnTo>
                  <a:pt x="90198" y="179857"/>
                </a:lnTo>
                <a:lnTo>
                  <a:pt x="89953" y="179906"/>
                </a:lnTo>
                <a:cubicBezTo>
                  <a:pt x="40273" y="179906"/>
                  <a:pt x="0" y="139633"/>
                  <a:pt x="0" y="89953"/>
                </a:cubicBezTo>
                <a:cubicBezTo>
                  <a:pt x="0" y="40273"/>
                  <a:pt x="40273" y="0"/>
                  <a:pt x="89953" y="0"/>
                </a:cubicBezTo>
                <a:close/>
              </a:path>
            </a:pathLst>
          </a:cu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73" name="Oval 72">
            <a:extLst>
              <a:ext uri="{FF2B5EF4-FFF2-40B4-BE49-F238E27FC236}">
                <a16:creationId xmlns:a16="http://schemas.microsoft.com/office/drawing/2014/main" id="{4A36CE67-8BB8-E443-8486-3ED60A7CA8F9}"/>
              </a:ext>
            </a:extLst>
          </p:cNvPr>
          <p:cNvSpPr>
            <a:spLocks noChangeAspect="1"/>
          </p:cNvSpPr>
          <p:nvPr/>
        </p:nvSpPr>
        <p:spPr bwMode="gray">
          <a:xfrm>
            <a:off x="7748667" y="2974441"/>
            <a:ext cx="179906" cy="179905"/>
          </a:xfrm>
          <a:prstGeom prst="ellipse">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75" name="Oval 74">
            <a:extLst>
              <a:ext uri="{FF2B5EF4-FFF2-40B4-BE49-F238E27FC236}">
                <a16:creationId xmlns:a16="http://schemas.microsoft.com/office/drawing/2014/main" id="{CA476CE4-B609-A345-977A-E1249A328A67}"/>
              </a:ext>
            </a:extLst>
          </p:cNvPr>
          <p:cNvSpPr>
            <a:spLocks noChangeAspect="1"/>
          </p:cNvSpPr>
          <p:nvPr/>
        </p:nvSpPr>
        <p:spPr bwMode="gray">
          <a:xfrm>
            <a:off x="8145086" y="6066768"/>
            <a:ext cx="135166" cy="13516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76" name="TextBox 75">
            <a:extLst>
              <a:ext uri="{FF2B5EF4-FFF2-40B4-BE49-F238E27FC236}">
                <a16:creationId xmlns:a16="http://schemas.microsoft.com/office/drawing/2014/main" id="{BFEA7B77-8CE0-D844-AD6C-2578F61B5022}"/>
              </a:ext>
            </a:extLst>
          </p:cNvPr>
          <p:cNvSpPr txBox="1"/>
          <p:nvPr/>
        </p:nvSpPr>
        <p:spPr>
          <a:xfrm>
            <a:off x="8356522" y="6014176"/>
            <a:ext cx="1385125" cy="252392"/>
          </a:xfrm>
          <a:prstGeom prst="rect">
            <a:avLst/>
          </a:prstGeom>
          <a:noFill/>
        </p:spPr>
        <p:txBody>
          <a:bodyPr wrap="none" lIns="0" tIns="0" rIns="0" bIns="0" rtlCol="0" anchor="ctr">
            <a:noAutofit/>
          </a:bodyPr>
          <a:lstStyle/>
          <a:p>
            <a:pPr>
              <a:lnSpc>
                <a:spcPct val="90000"/>
              </a:lnSpc>
            </a:pPr>
            <a:r>
              <a:rPr lang="en-US" sz="1000"/>
              <a:t>Customer Responsibility</a:t>
            </a:r>
          </a:p>
        </p:txBody>
      </p:sp>
      <p:sp>
        <p:nvSpPr>
          <p:cNvPr id="59" name="Oval 58">
            <a:extLst>
              <a:ext uri="{FF2B5EF4-FFF2-40B4-BE49-F238E27FC236}">
                <a16:creationId xmlns:a16="http://schemas.microsoft.com/office/drawing/2014/main" id="{8E8F2341-EB4A-D940-A1CE-92AD25E3CA86}"/>
              </a:ext>
            </a:extLst>
          </p:cNvPr>
          <p:cNvSpPr>
            <a:spLocks noChangeAspect="1"/>
          </p:cNvSpPr>
          <p:nvPr/>
        </p:nvSpPr>
        <p:spPr bwMode="gray">
          <a:xfrm>
            <a:off x="5219851" y="3406113"/>
            <a:ext cx="179906" cy="179905"/>
          </a:xfrm>
          <a:prstGeom prst="ellipse">
            <a:avLst/>
          </a:prstGeom>
          <a:solidFill>
            <a:schemeClr val="tx1">
              <a:lumMod val="60000"/>
              <a:lumOff val="4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51" name="Oval 50">
            <a:extLst>
              <a:ext uri="{FF2B5EF4-FFF2-40B4-BE49-F238E27FC236}">
                <a16:creationId xmlns:a16="http://schemas.microsoft.com/office/drawing/2014/main" id="{F809B656-64B6-4346-86BA-018E5E28A674}"/>
              </a:ext>
            </a:extLst>
          </p:cNvPr>
          <p:cNvSpPr>
            <a:spLocks noChangeAspect="1"/>
          </p:cNvSpPr>
          <p:nvPr/>
        </p:nvSpPr>
        <p:spPr bwMode="gray">
          <a:xfrm>
            <a:off x="10317305" y="6054352"/>
            <a:ext cx="135166" cy="135165"/>
          </a:xfrm>
          <a:prstGeom prst="ellipse">
            <a:avLst/>
          </a:pr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53" name="TextBox 52">
            <a:extLst>
              <a:ext uri="{FF2B5EF4-FFF2-40B4-BE49-F238E27FC236}">
                <a16:creationId xmlns:a16="http://schemas.microsoft.com/office/drawing/2014/main" id="{2181967A-FE11-9845-AE38-8BC3A441240E}"/>
              </a:ext>
            </a:extLst>
          </p:cNvPr>
          <p:cNvSpPr txBox="1"/>
          <p:nvPr/>
        </p:nvSpPr>
        <p:spPr>
          <a:xfrm>
            <a:off x="10535477" y="5995737"/>
            <a:ext cx="1274933" cy="252392"/>
          </a:xfrm>
          <a:prstGeom prst="rect">
            <a:avLst/>
          </a:prstGeom>
          <a:noFill/>
        </p:spPr>
        <p:txBody>
          <a:bodyPr wrap="none" lIns="0" tIns="0" rIns="0" bIns="0" rtlCol="0" anchor="ctr">
            <a:noAutofit/>
          </a:bodyPr>
          <a:lstStyle/>
          <a:p>
            <a:pPr>
              <a:lnSpc>
                <a:spcPct val="90000"/>
              </a:lnSpc>
            </a:pPr>
            <a:r>
              <a:rPr lang="en-US" sz="1000"/>
              <a:t>Oracle Responsibility</a:t>
            </a:r>
          </a:p>
        </p:txBody>
      </p:sp>
      <p:sp>
        <p:nvSpPr>
          <p:cNvPr id="67" name="Freeform 66">
            <a:extLst>
              <a:ext uri="{FF2B5EF4-FFF2-40B4-BE49-F238E27FC236}">
                <a16:creationId xmlns:a16="http://schemas.microsoft.com/office/drawing/2014/main" id="{CCD58C56-B1EB-E449-84CE-1C6AE16B2CFD}"/>
              </a:ext>
            </a:extLst>
          </p:cNvPr>
          <p:cNvSpPr>
            <a:spLocks noChangeAspect="1"/>
          </p:cNvSpPr>
          <p:nvPr/>
        </p:nvSpPr>
        <p:spPr bwMode="gray">
          <a:xfrm>
            <a:off x="7748667" y="4745147"/>
            <a:ext cx="90198" cy="179906"/>
          </a:xfrm>
          <a:custGeom>
            <a:gdLst>
              <a:gd name="connsiteX0" fmla="*/ 89953 w 90198"/>
              <a:gd name="connsiteY0" fmla="*/ 0 h 179906"/>
              <a:gd name="connsiteX1" fmla="*/ 90198 w 90198"/>
              <a:gd name="connsiteY1" fmla="*/ 50 h 179906"/>
              <a:gd name="connsiteX2" fmla="*/ 90198 w 90198"/>
              <a:gd name="connsiteY2" fmla="*/ 179857 h 179906"/>
              <a:gd name="connsiteX3" fmla="*/ 89953 w 90198"/>
              <a:gd name="connsiteY3" fmla="*/ 179906 h 179906"/>
              <a:gd name="connsiteX4" fmla="*/ 0 w 90198"/>
              <a:gd name="connsiteY4" fmla="*/ 89953 h 179906"/>
              <a:gd name="connsiteX5" fmla="*/ 89953 w 90198"/>
              <a:gd name="connsiteY5" fmla="*/ 0 h 1799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98" h="179906">
                <a:moveTo>
                  <a:pt x="89953" y="0"/>
                </a:moveTo>
                <a:lnTo>
                  <a:pt x="90198" y="50"/>
                </a:lnTo>
                <a:lnTo>
                  <a:pt x="90198" y="179857"/>
                </a:lnTo>
                <a:lnTo>
                  <a:pt x="89953" y="179906"/>
                </a:lnTo>
                <a:cubicBezTo>
                  <a:pt x="40273" y="179906"/>
                  <a:pt x="0" y="139633"/>
                  <a:pt x="0" y="89953"/>
                </a:cubicBezTo>
                <a:cubicBezTo>
                  <a:pt x="0" y="40273"/>
                  <a:pt x="40273" y="0"/>
                  <a:pt x="89953" y="0"/>
                </a:cubicBezTo>
                <a:close/>
              </a:path>
            </a:pathLst>
          </a:cu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69" name="Freeform 68">
            <a:extLst>
              <a:ext uri="{FF2B5EF4-FFF2-40B4-BE49-F238E27FC236}">
                <a16:creationId xmlns:a16="http://schemas.microsoft.com/office/drawing/2014/main" id="{CCD58C56-B1EB-E449-84CE-1C6AE16B2CFD}"/>
              </a:ext>
            </a:extLst>
          </p:cNvPr>
          <p:cNvSpPr>
            <a:spLocks noChangeAspect="1"/>
          </p:cNvSpPr>
          <p:nvPr/>
        </p:nvSpPr>
        <p:spPr bwMode="gray">
          <a:xfrm>
            <a:off x="7748667" y="5200050"/>
            <a:ext cx="90198" cy="179906"/>
          </a:xfrm>
          <a:custGeom>
            <a:gdLst>
              <a:gd name="connsiteX0" fmla="*/ 89953 w 90198"/>
              <a:gd name="connsiteY0" fmla="*/ 0 h 179906"/>
              <a:gd name="connsiteX1" fmla="*/ 90198 w 90198"/>
              <a:gd name="connsiteY1" fmla="*/ 50 h 179906"/>
              <a:gd name="connsiteX2" fmla="*/ 90198 w 90198"/>
              <a:gd name="connsiteY2" fmla="*/ 179857 h 179906"/>
              <a:gd name="connsiteX3" fmla="*/ 89953 w 90198"/>
              <a:gd name="connsiteY3" fmla="*/ 179906 h 179906"/>
              <a:gd name="connsiteX4" fmla="*/ 0 w 90198"/>
              <a:gd name="connsiteY4" fmla="*/ 89953 h 179906"/>
              <a:gd name="connsiteX5" fmla="*/ 89953 w 90198"/>
              <a:gd name="connsiteY5" fmla="*/ 0 h 1799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98" h="179906">
                <a:moveTo>
                  <a:pt x="89953" y="0"/>
                </a:moveTo>
                <a:lnTo>
                  <a:pt x="90198" y="50"/>
                </a:lnTo>
                <a:lnTo>
                  <a:pt x="90198" y="179857"/>
                </a:lnTo>
                <a:lnTo>
                  <a:pt x="89953" y="179906"/>
                </a:lnTo>
                <a:cubicBezTo>
                  <a:pt x="40273" y="179906"/>
                  <a:pt x="0" y="139633"/>
                  <a:pt x="0" y="89953"/>
                </a:cubicBezTo>
                <a:cubicBezTo>
                  <a:pt x="0" y="40273"/>
                  <a:pt x="40273" y="0"/>
                  <a:pt x="89953" y="0"/>
                </a:cubicBezTo>
                <a:close/>
              </a:path>
            </a:pathLst>
          </a:cu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70" name="Freeform 69">
            <a:extLst>
              <a:ext uri="{FF2B5EF4-FFF2-40B4-BE49-F238E27FC236}">
                <a16:creationId xmlns:a16="http://schemas.microsoft.com/office/drawing/2014/main" id="{CCD58C56-B1EB-E449-84CE-1C6AE16B2CFD}"/>
              </a:ext>
            </a:extLst>
          </p:cNvPr>
          <p:cNvSpPr>
            <a:spLocks noChangeAspect="1"/>
          </p:cNvSpPr>
          <p:nvPr/>
        </p:nvSpPr>
        <p:spPr bwMode="gray">
          <a:xfrm>
            <a:off x="7748667" y="5644784"/>
            <a:ext cx="90198" cy="179906"/>
          </a:xfrm>
          <a:custGeom>
            <a:gdLst>
              <a:gd name="connsiteX0" fmla="*/ 89953 w 90198"/>
              <a:gd name="connsiteY0" fmla="*/ 0 h 179906"/>
              <a:gd name="connsiteX1" fmla="*/ 90198 w 90198"/>
              <a:gd name="connsiteY1" fmla="*/ 50 h 179906"/>
              <a:gd name="connsiteX2" fmla="*/ 90198 w 90198"/>
              <a:gd name="connsiteY2" fmla="*/ 179857 h 179906"/>
              <a:gd name="connsiteX3" fmla="*/ 89953 w 90198"/>
              <a:gd name="connsiteY3" fmla="*/ 179906 h 179906"/>
              <a:gd name="connsiteX4" fmla="*/ 0 w 90198"/>
              <a:gd name="connsiteY4" fmla="*/ 89953 h 179906"/>
              <a:gd name="connsiteX5" fmla="*/ 89953 w 90198"/>
              <a:gd name="connsiteY5" fmla="*/ 0 h 1799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98" h="179906">
                <a:moveTo>
                  <a:pt x="89953" y="0"/>
                </a:moveTo>
                <a:lnTo>
                  <a:pt x="90198" y="50"/>
                </a:lnTo>
                <a:lnTo>
                  <a:pt x="90198" y="179857"/>
                </a:lnTo>
                <a:lnTo>
                  <a:pt x="89953" y="179906"/>
                </a:lnTo>
                <a:cubicBezTo>
                  <a:pt x="40273" y="179906"/>
                  <a:pt x="0" y="139633"/>
                  <a:pt x="0" y="89953"/>
                </a:cubicBezTo>
                <a:cubicBezTo>
                  <a:pt x="0" y="40273"/>
                  <a:pt x="40273" y="0"/>
                  <a:pt x="89953" y="0"/>
                </a:cubicBezTo>
                <a:close/>
              </a:path>
            </a:pathLst>
          </a:cu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72" name="Freeform 71">
            <a:extLst>
              <a:ext uri="{FF2B5EF4-FFF2-40B4-BE49-F238E27FC236}">
                <a16:creationId xmlns:a16="http://schemas.microsoft.com/office/drawing/2014/main" id="{CCD58C56-B1EB-E449-84CE-1C6AE16B2CFD}"/>
              </a:ext>
            </a:extLst>
          </p:cNvPr>
          <p:cNvSpPr>
            <a:spLocks noChangeAspect="1"/>
          </p:cNvSpPr>
          <p:nvPr/>
        </p:nvSpPr>
        <p:spPr bwMode="gray">
          <a:xfrm>
            <a:off x="10287068" y="3404325"/>
            <a:ext cx="90198" cy="179906"/>
          </a:xfrm>
          <a:custGeom>
            <a:gdLst>
              <a:gd name="connsiteX0" fmla="*/ 89953 w 90198"/>
              <a:gd name="connsiteY0" fmla="*/ 0 h 179906"/>
              <a:gd name="connsiteX1" fmla="*/ 90198 w 90198"/>
              <a:gd name="connsiteY1" fmla="*/ 50 h 179906"/>
              <a:gd name="connsiteX2" fmla="*/ 90198 w 90198"/>
              <a:gd name="connsiteY2" fmla="*/ 179857 h 179906"/>
              <a:gd name="connsiteX3" fmla="*/ 89953 w 90198"/>
              <a:gd name="connsiteY3" fmla="*/ 179906 h 179906"/>
              <a:gd name="connsiteX4" fmla="*/ 0 w 90198"/>
              <a:gd name="connsiteY4" fmla="*/ 89953 h 179906"/>
              <a:gd name="connsiteX5" fmla="*/ 89953 w 90198"/>
              <a:gd name="connsiteY5" fmla="*/ 0 h 1799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98" h="179906">
                <a:moveTo>
                  <a:pt x="89953" y="0"/>
                </a:moveTo>
                <a:lnTo>
                  <a:pt x="90198" y="50"/>
                </a:lnTo>
                <a:lnTo>
                  <a:pt x="90198" y="179857"/>
                </a:lnTo>
                <a:lnTo>
                  <a:pt x="89953" y="179906"/>
                </a:lnTo>
                <a:cubicBezTo>
                  <a:pt x="40273" y="179906"/>
                  <a:pt x="0" y="139633"/>
                  <a:pt x="0" y="89953"/>
                </a:cubicBezTo>
                <a:cubicBezTo>
                  <a:pt x="0" y="40273"/>
                  <a:pt x="40273" y="0"/>
                  <a:pt x="89953" y="0"/>
                </a:cubicBezTo>
                <a:close/>
              </a:path>
            </a:pathLst>
          </a:cu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77" name="Freeform 76">
            <a:extLst>
              <a:ext uri="{FF2B5EF4-FFF2-40B4-BE49-F238E27FC236}">
                <a16:creationId xmlns:a16="http://schemas.microsoft.com/office/drawing/2014/main" id="{CCD58C56-B1EB-E449-84CE-1C6AE16B2CFD}"/>
              </a:ext>
            </a:extLst>
          </p:cNvPr>
          <p:cNvSpPr>
            <a:spLocks noChangeAspect="1"/>
          </p:cNvSpPr>
          <p:nvPr/>
        </p:nvSpPr>
        <p:spPr bwMode="gray">
          <a:xfrm>
            <a:off x="10287068" y="3859227"/>
            <a:ext cx="90198" cy="179906"/>
          </a:xfrm>
          <a:custGeom>
            <a:gdLst>
              <a:gd name="connsiteX0" fmla="*/ 89953 w 90198"/>
              <a:gd name="connsiteY0" fmla="*/ 0 h 179906"/>
              <a:gd name="connsiteX1" fmla="*/ 90198 w 90198"/>
              <a:gd name="connsiteY1" fmla="*/ 50 h 179906"/>
              <a:gd name="connsiteX2" fmla="*/ 90198 w 90198"/>
              <a:gd name="connsiteY2" fmla="*/ 179857 h 179906"/>
              <a:gd name="connsiteX3" fmla="*/ 89953 w 90198"/>
              <a:gd name="connsiteY3" fmla="*/ 179906 h 179906"/>
              <a:gd name="connsiteX4" fmla="*/ 0 w 90198"/>
              <a:gd name="connsiteY4" fmla="*/ 89953 h 179906"/>
              <a:gd name="connsiteX5" fmla="*/ 89953 w 90198"/>
              <a:gd name="connsiteY5" fmla="*/ 0 h 1799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98" h="179906">
                <a:moveTo>
                  <a:pt x="89953" y="0"/>
                </a:moveTo>
                <a:lnTo>
                  <a:pt x="90198" y="50"/>
                </a:lnTo>
                <a:lnTo>
                  <a:pt x="90198" y="179857"/>
                </a:lnTo>
                <a:lnTo>
                  <a:pt x="89953" y="179906"/>
                </a:lnTo>
                <a:cubicBezTo>
                  <a:pt x="40273" y="179906"/>
                  <a:pt x="0" y="139633"/>
                  <a:pt x="0" y="89953"/>
                </a:cubicBezTo>
                <a:cubicBezTo>
                  <a:pt x="0" y="40273"/>
                  <a:pt x="40273" y="0"/>
                  <a:pt x="89953" y="0"/>
                </a:cubicBezTo>
                <a:close/>
              </a:path>
            </a:pathLst>
          </a:custGeom>
          <a:solidFill>
            <a:schemeClr val="accent1"/>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defRPr/>
            </a:pPr>
            <a:endParaRPr lang="en-US" sz="1798">
              <a:solidFill>
                <a:srgbClr val="FFFFFF"/>
              </a:solidFill>
              <a:latin typeface="Calibri"/>
            </a:endParaRPr>
          </a:p>
        </p:txBody>
      </p:sp>
      <p:sp>
        <p:nvSpPr>
          <p:cNvPr id="5" name="Slide Number Placeholder 4">
            <a:extLst>
              <a:ext uri="{FF2B5EF4-FFF2-40B4-BE49-F238E27FC236}">
                <a16:creationId xmlns:a16="http://schemas.microsoft.com/office/drawing/2014/main" id="{A575F735-C44D-1246-9F91-C138A6F90C39}"/>
              </a:ext>
            </a:extLst>
          </p:cNvPr>
          <p:cNvSpPr>
            <a:spLocks noGrp="1"/>
          </p:cNvSpPr>
          <p:nvPr>
            <p:ph type="sldNum" sz="quarter" idx="4"/>
          </p:nvPr>
        </p:nvSpPr>
        <p:spPr/>
        <p:txBody>
          <a:bodyPr/>
          <a:lstStyle/>
          <a:p>
            <a:fld id="{345D60D9-5372-5F40-9443-0F9AE5BDC3C8}" type="slidenum">
              <a:rPr lang="en-US" smtClean="0"/>
              <a:t>23</a:t>
            </a:fld>
            <a:endParaRPr lang="en-US"/>
          </a:p>
        </p:txBody>
      </p:sp>
      <p:sp>
        <p:nvSpPr>
          <p:cNvPr id="34" name="Footer Placeholder 2">
            <a:extLst>
              <a:ext uri="{FF2B5EF4-FFF2-40B4-BE49-F238E27FC236}">
                <a16:creationId xmlns:a16="http://schemas.microsoft.com/office/drawing/2014/main" id="{37B7A854-9679-C741-BAA6-46D14F08386D}"/>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2452793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Text Placeholder 3">
            <a:extLst>
              <a:ext uri="{FF2B5EF4-FFF2-40B4-BE49-F238E27FC236}">
                <a16:creationId xmlns:a16="http://schemas.microsoft.com/office/drawing/2014/main" id="{01719E38-EDA0-8F4E-833D-3A9B64E53B89}"/>
              </a:ext>
            </a:extLst>
          </p:cNvPr>
          <p:cNvSpPr>
            <a:spLocks noGrp="1"/>
          </p:cNvSpPr>
          <p:nvPr>
            <p:ph type="body" sz="quarter" idx="13"/>
          </p:nvPr>
        </p:nvSpPr>
        <p:spPr/>
        <p:txBody>
          <a:bodyPr/>
          <a:lstStyle/>
          <a:p>
            <a:r>
              <a:rPr lang="en-US" b="0">
                <a:latin typeface="Georgia" panose="02040502050405020303" pitchFamily="18" charset="0"/>
              </a:rPr>
              <a:t>Use cases</a:t>
            </a:r>
          </a:p>
        </p:txBody>
      </p:sp>
      <p:sp>
        <p:nvSpPr>
          <p:cNvPr id="12" name="Slide Number Placeholder 11">
            <a:extLst>
              <a:ext uri="{FF2B5EF4-FFF2-40B4-BE49-F238E27FC236}">
                <a16:creationId xmlns:a16="http://schemas.microsoft.com/office/drawing/2014/main" id="{6DF43AE9-3409-4C4E-8771-19F1B56748C5}"/>
              </a:ext>
            </a:extLst>
          </p:cNvPr>
          <p:cNvSpPr>
            <a:spLocks noGrp="1"/>
          </p:cNvSpPr>
          <p:nvPr>
            <p:ph type="sldNum" sz="quarter" idx="4"/>
          </p:nvPr>
        </p:nvSpPr>
        <p:spPr/>
        <p:txBody>
          <a:bodyPr/>
          <a:lstStyle/>
          <a:p>
            <a:fld id="{345D60D9-5372-5F40-9443-0F9AE5BDC3C8}" type="slidenum">
              <a:rPr lang="en-US" smtClean="0"/>
              <a:t>24</a:t>
            </a:fld>
            <a:endParaRPr lang="en-US"/>
          </a:p>
        </p:txBody>
      </p:sp>
      <p:sp>
        <p:nvSpPr>
          <p:cNvPr id="5" name="Footer Placeholder 2">
            <a:extLst>
              <a:ext uri="{FF2B5EF4-FFF2-40B4-BE49-F238E27FC236}">
                <a16:creationId xmlns:a16="http://schemas.microsoft.com/office/drawing/2014/main" id="{F235F0E8-A2A7-0648-9DA6-BF9DC33B510C}"/>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42330693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Text Placeholder 2">
            <a:extLst>
              <a:ext uri="{FF2B5EF4-FFF2-40B4-BE49-F238E27FC236}">
                <a16:creationId xmlns:a16="http://schemas.microsoft.com/office/drawing/2014/main" id="{00540FA6-32C0-CA41-A132-B37228D33062}"/>
              </a:ext>
            </a:extLst>
          </p:cNvPr>
          <p:cNvSpPr>
            <a:spLocks noGrp="1"/>
          </p:cNvSpPr>
          <p:nvPr>
            <p:ph type="body" sz="quarter" idx="10"/>
          </p:nvPr>
        </p:nvSpPr>
        <p:spPr/>
        <p:txBody>
          <a:bodyPr/>
          <a:lstStyle/>
          <a:p>
            <a:r>
              <a:rPr lang="en-US"/>
              <a:t>What is APEX suitable for?</a:t>
            </a:r>
          </a:p>
        </p:txBody>
      </p:sp>
      <p:sp>
        <p:nvSpPr>
          <p:cNvPr id="6" name="Text Placeholder 3">
            <a:extLst>
              <a:ext uri="{FF2B5EF4-FFF2-40B4-BE49-F238E27FC236}">
                <a16:creationId xmlns:a16="http://schemas.microsoft.com/office/drawing/2014/main" id="{B3332F76-F310-1A41-A35A-B45864FAFF44}"/>
              </a:ext>
            </a:extLst>
          </p:cNvPr>
          <p:cNvSpPr txBox="1"/>
          <p:nvPr/>
        </p:nvSpPr>
        <p:spPr>
          <a:xfrm>
            <a:off x="1410717" y="3627806"/>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Oracle forms modernization</a:t>
            </a:r>
          </a:p>
        </p:txBody>
      </p:sp>
      <p:sp>
        <p:nvSpPr>
          <p:cNvPr id="7" name="Text Placeholder 3">
            <a:extLst>
              <a:ext uri="{FF2B5EF4-FFF2-40B4-BE49-F238E27FC236}">
                <a16:creationId xmlns:a16="http://schemas.microsoft.com/office/drawing/2014/main" id="{E0319DC1-D66B-1941-8D9B-47254C1FF440}"/>
              </a:ext>
            </a:extLst>
          </p:cNvPr>
          <p:cNvSpPr txBox="1"/>
          <p:nvPr/>
        </p:nvSpPr>
        <p:spPr>
          <a:xfrm>
            <a:off x="1410717" y="5000578"/>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Large, enterprise-scale apps</a:t>
            </a:r>
          </a:p>
        </p:txBody>
      </p:sp>
      <p:sp>
        <p:nvSpPr>
          <p:cNvPr id="8" name="Text Placeholder 3">
            <a:extLst>
              <a:ext uri="{FF2B5EF4-FFF2-40B4-BE49-F238E27FC236}">
                <a16:creationId xmlns:a16="http://schemas.microsoft.com/office/drawing/2014/main" id="{17C215A7-D684-AF44-9F69-690BC357D5CA}"/>
              </a:ext>
            </a:extLst>
          </p:cNvPr>
          <p:cNvSpPr txBox="1"/>
          <p:nvPr/>
        </p:nvSpPr>
        <p:spPr>
          <a:xfrm>
            <a:off x="1410717" y="4327647"/>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Bridging gaps in enterprise systems</a:t>
            </a:r>
          </a:p>
        </p:txBody>
      </p:sp>
      <p:sp>
        <p:nvSpPr>
          <p:cNvPr id="9" name="Text Placeholder 3">
            <a:extLst>
              <a:ext uri="{FF2B5EF4-FFF2-40B4-BE49-F238E27FC236}">
                <a16:creationId xmlns:a16="http://schemas.microsoft.com/office/drawing/2014/main" id="{5FD0E389-C0A5-794C-B776-F5BE5E2F66EF}"/>
              </a:ext>
            </a:extLst>
          </p:cNvPr>
          <p:cNvSpPr txBox="1"/>
          <p:nvPr/>
        </p:nvSpPr>
        <p:spPr>
          <a:xfrm>
            <a:off x="1410717" y="2927965"/>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Rapid application development</a:t>
            </a:r>
          </a:p>
        </p:txBody>
      </p:sp>
      <p:sp>
        <p:nvSpPr>
          <p:cNvPr id="25" name="Text Placeholder 3">
            <a:extLst>
              <a:ext uri="{FF2B5EF4-FFF2-40B4-BE49-F238E27FC236}">
                <a16:creationId xmlns:a16="http://schemas.microsoft.com/office/drawing/2014/main" id="{CD0D098A-FFC9-8240-962D-6083F4C46AF8}"/>
              </a:ext>
            </a:extLst>
          </p:cNvPr>
          <p:cNvSpPr txBox="1"/>
          <p:nvPr/>
        </p:nvSpPr>
        <p:spPr>
          <a:xfrm>
            <a:off x="1410717" y="2228124"/>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Spreadsheet replacement</a:t>
            </a:r>
          </a:p>
        </p:txBody>
      </p:sp>
      <p:sp>
        <p:nvSpPr>
          <p:cNvPr id="24" name="Left-Right Arrow 23">
            <a:extLst>
              <a:ext uri="{FF2B5EF4-FFF2-40B4-BE49-F238E27FC236}">
                <a16:creationId xmlns:a16="http://schemas.microsoft.com/office/drawing/2014/main" id="{E754A1F5-2C58-DA4D-9EA6-7002C4AACD44}"/>
              </a:ext>
            </a:extLst>
          </p:cNvPr>
          <p:cNvSpPr/>
          <p:nvPr/>
        </p:nvSpPr>
        <p:spPr>
          <a:xfrm>
            <a:off x="6300323" y="2895600"/>
            <a:ext cx="5287500" cy="838009"/>
          </a:xfrm>
          <a:prstGeom prst="leftRightArrow">
            <a:avLst>
              <a:gd name="adj1" fmla="val 50000"/>
              <a:gd name="adj2" fmla="val 45040"/>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a:t>Full spectrum of apps</a:t>
            </a:r>
          </a:p>
        </p:txBody>
      </p:sp>
      <p:sp>
        <p:nvSpPr>
          <p:cNvPr id="26" name="TextBox 25">
            <a:extLst>
              <a:ext uri="{FF2B5EF4-FFF2-40B4-BE49-F238E27FC236}">
                <a16:creationId xmlns:a16="http://schemas.microsoft.com/office/drawing/2014/main" id="{FC217414-236C-934C-BF61-889DA688F542}"/>
              </a:ext>
            </a:extLst>
          </p:cNvPr>
          <p:cNvSpPr txBox="1"/>
          <p:nvPr/>
        </p:nvSpPr>
        <p:spPr>
          <a:xfrm>
            <a:off x="6160468" y="3926990"/>
            <a:ext cx="914400" cy="332625"/>
          </a:xfrm>
          <a:prstGeom prst="rect">
            <a:avLst/>
          </a:prstGeom>
          <a:noFill/>
        </p:spPr>
        <p:txBody>
          <a:bodyPr wrap="none" lIns="0" tIns="0" rIns="0" bIns="0" rtlCol="0">
            <a:noAutofit/>
          </a:bodyPr>
          <a:lstStyle/>
          <a:p>
            <a:pPr>
              <a:lnSpc>
                <a:spcPct val="90000"/>
              </a:lnSpc>
            </a:pPr>
            <a:r>
              <a:rPr lang="en-US" b="1">
                <a:solidFill>
                  <a:schemeClr val="accent4"/>
                </a:solidFill>
              </a:rPr>
              <a:t>No Code</a:t>
            </a:r>
          </a:p>
        </p:txBody>
      </p:sp>
      <p:sp>
        <p:nvSpPr>
          <p:cNvPr id="27" name="TextBox 26">
            <a:extLst>
              <a:ext uri="{FF2B5EF4-FFF2-40B4-BE49-F238E27FC236}">
                <a16:creationId xmlns:a16="http://schemas.microsoft.com/office/drawing/2014/main" id="{9DEDEF06-2E54-F449-8929-8DDCC3798B76}"/>
              </a:ext>
            </a:extLst>
          </p:cNvPr>
          <p:cNvSpPr txBox="1"/>
          <p:nvPr/>
        </p:nvSpPr>
        <p:spPr>
          <a:xfrm>
            <a:off x="10758362" y="3926990"/>
            <a:ext cx="914400" cy="332625"/>
          </a:xfrm>
          <a:prstGeom prst="rect">
            <a:avLst/>
          </a:prstGeom>
          <a:noFill/>
        </p:spPr>
        <p:txBody>
          <a:bodyPr wrap="none" lIns="0" tIns="0" rIns="0" bIns="0" rtlCol="0">
            <a:noAutofit/>
          </a:bodyPr>
          <a:lstStyle/>
          <a:p>
            <a:pPr>
              <a:lnSpc>
                <a:spcPct val="90000"/>
              </a:lnSpc>
            </a:pPr>
            <a:r>
              <a:rPr lang="en-US" b="1">
                <a:solidFill>
                  <a:schemeClr val="accent4"/>
                </a:solidFill>
              </a:rPr>
              <a:t>High Code</a:t>
            </a:r>
          </a:p>
        </p:txBody>
      </p:sp>
      <p:sp>
        <p:nvSpPr>
          <p:cNvPr id="28" name="TextBox 27">
            <a:extLst>
              <a:ext uri="{FF2B5EF4-FFF2-40B4-BE49-F238E27FC236}">
                <a16:creationId xmlns:a16="http://schemas.microsoft.com/office/drawing/2014/main" id="{A7F7BDE2-0E27-2043-956F-163D9FADC08B}"/>
              </a:ext>
            </a:extLst>
          </p:cNvPr>
          <p:cNvSpPr txBox="1"/>
          <p:nvPr/>
        </p:nvSpPr>
        <p:spPr>
          <a:xfrm>
            <a:off x="8416945" y="3926990"/>
            <a:ext cx="914400" cy="332625"/>
          </a:xfrm>
          <a:prstGeom prst="rect">
            <a:avLst/>
          </a:prstGeom>
          <a:noFill/>
        </p:spPr>
        <p:txBody>
          <a:bodyPr wrap="none" lIns="0" tIns="0" rIns="0" bIns="0" rtlCol="0">
            <a:noAutofit/>
          </a:bodyPr>
          <a:lstStyle/>
          <a:p>
            <a:pPr>
              <a:lnSpc>
                <a:spcPct val="90000"/>
              </a:lnSpc>
            </a:pPr>
            <a:r>
              <a:rPr lang="en-US" b="1">
                <a:solidFill>
                  <a:schemeClr val="accent4"/>
                </a:solidFill>
              </a:rPr>
              <a:t>Low Code</a:t>
            </a:r>
          </a:p>
        </p:txBody>
      </p:sp>
      <p:sp>
        <p:nvSpPr>
          <p:cNvPr id="5" name="Slide Number Placeholder 4">
            <a:extLst>
              <a:ext uri="{FF2B5EF4-FFF2-40B4-BE49-F238E27FC236}">
                <a16:creationId xmlns:a16="http://schemas.microsoft.com/office/drawing/2014/main" id="{46942CBE-FA6F-7542-9EC8-DCC8D4066F08}"/>
              </a:ext>
            </a:extLst>
          </p:cNvPr>
          <p:cNvSpPr>
            <a:spLocks noGrp="1"/>
          </p:cNvSpPr>
          <p:nvPr>
            <p:ph type="sldNum" sz="quarter" idx="4"/>
          </p:nvPr>
        </p:nvSpPr>
        <p:spPr/>
        <p:txBody>
          <a:bodyPr/>
          <a:lstStyle/>
          <a:p>
            <a:fld id="{345D60D9-5372-5F40-9443-0F9AE5BDC3C8}" type="slidenum">
              <a:rPr lang="en-US" smtClean="0"/>
              <a:t>25</a:t>
            </a:fld>
            <a:endParaRPr lang="en-US"/>
          </a:p>
        </p:txBody>
      </p:sp>
      <p:grpSp>
        <p:nvGrpSpPr>
          <p:cNvPr id="30" name="Group 29">
            <a:extLst>
              <a:ext uri="{FF2B5EF4-FFF2-40B4-BE49-F238E27FC236}">
                <a16:creationId xmlns:a16="http://schemas.microsoft.com/office/drawing/2014/main" id="{EFA6B241-0576-9640-BA46-6634B8A31C62}"/>
              </a:ext>
            </a:extLst>
          </p:cNvPr>
          <p:cNvGrpSpPr/>
          <p:nvPr/>
        </p:nvGrpSpPr>
        <p:grpSpPr>
          <a:xfrm>
            <a:off x="768096" y="2314906"/>
            <a:ext cx="368827" cy="365760"/>
            <a:chOff x="-505052" y="2116581"/>
            <a:chExt cx="368827" cy="365760"/>
          </a:xfrm>
        </p:grpSpPr>
        <p:sp>
          <p:nvSpPr>
            <p:cNvPr id="32" name="Oval 31">
              <a:extLst>
                <a:ext uri="{FF2B5EF4-FFF2-40B4-BE49-F238E27FC236}">
                  <a16:creationId xmlns:a16="http://schemas.microsoft.com/office/drawing/2014/main" id="{66F1FE77-63C7-A145-8C23-0AA5C0E246C6}"/>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3" name="Freeform 8">
              <a:extLst>
                <a:ext uri="{FF2B5EF4-FFF2-40B4-BE49-F238E27FC236}">
                  <a16:creationId xmlns:a16="http://schemas.microsoft.com/office/drawing/2014/main" id="{2032588E-8AC1-FF47-8810-7AFCEBD8BC3D}"/>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34" name="Group 33">
            <a:extLst>
              <a:ext uri="{FF2B5EF4-FFF2-40B4-BE49-F238E27FC236}">
                <a16:creationId xmlns:a16="http://schemas.microsoft.com/office/drawing/2014/main" id="{FB16FFF9-971F-FC40-B899-9E6691532D63}"/>
              </a:ext>
            </a:extLst>
          </p:cNvPr>
          <p:cNvGrpSpPr/>
          <p:nvPr/>
        </p:nvGrpSpPr>
        <p:grpSpPr>
          <a:xfrm>
            <a:off x="768096" y="3009900"/>
            <a:ext cx="368827" cy="365760"/>
            <a:chOff x="-505052" y="2116581"/>
            <a:chExt cx="368827" cy="365760"/>
          </a:xfrm>
        </p:grpSpPr>
        <p:sp>
          <p:nvSpPr>
            <p:cNvPr id="35" name="Oval 34">
              <a:extLst>
                <a:ext uri="{FF2B5EF4-FFF2-40B4-BE49-F238E27FC236}">
                  <a16:creationId xmlns:a16="http://schemas.microsoft.com/office/drawing/2014/main" id="{6E13B413-5B28-FD4B-B7D8-5BB39925A634}"/>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6" name="Freeform 8">
              <a:extLst>
                <a:ext uri="{FF2B5EF4-FFF2-40B4-BE49-F238E27FC236}">
                  <a16:creationId xmlns:a16="http://schemas.microsoft.com/office/drawing/2014/main" id="{7E5BD633-5CBD-2547-9667-26A741521235}"/>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37" name="Group 36">
            <a:extLst>
              <a:ext uri="{FF2B5EF4-FFF2-40B4-BE49-F238E27FC236}">
                <a16:creationId xmlns:a16="http://schemas.microsoft.com/office/drawing/2014/main" id="{C22253FE-0869-8F4C-9A58-85A894755392}"/>
              </a:ext>
            </a:extLst>
          </p:cNvPr>
          <p:cNvGrpSpPr/>
          <p:nvPr/>
        </p:nvGrpSpPr>
        <p:grpSpPr>
          <a:xfrm>
            <a:off x="768096" y="3704894"/>
            <a:ext cx="368827" cy="365760"/>
            <a:chOff x="-505052" y="2116581"/>
            <a:chExt cx="368827" cy="365760"/>
          </a:xfrm>
        </p:grpSpPr>
        <p:sp>
          <p:nvSpPr>
            <p:cNvPr id="38" name="Oval 37">
              <a:extLst>
                <a:ext uri="{FF2B5EF4-FFF2-40B4-BE49-F238E27FC236}">
                  <a16:creationId xmlns:a16="http://schemas.microsoft.com/office/drawing/2014/main" id="{08D9CB1B-9073-3D43-AC0B-12EED42F1738}"/>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9" name="Freeform 8">
              <a:extLst>
                <a:ext uri="{FF2B5EF4-FFF2-40B4-BE49-F238E27FC236}">
                  <a16:creationId xmlns:a16="http://schemas.microsoft.com/office/drawing/2014/main" id="{4065FA5E-4DE9-134B-AB5B-C2B740974AD0}"/>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40" name="Group 39">
            <a:extLst>
              <a:ext uri="{FF2B5EF4-FFF2-40B4-BE49-F238E27FC236}">
                <a16:creationId xmlns:a16="http://schemas.microsoft.com/office/drawing/2014/main" id="{B9654CC2-8A05-5D42-B445-B5D5DCECFA13}"/>
              </a:ext>
            </a:extLst>
          </p:cNvPr>
          <p:cNvGrpSpPr/>
          <p:nvPr/>
        </p:nvGrpSpPr>
        <p:grpSpPr>
          <a:xfrm>
            <a:off x="768096" y="4399888"/>
            <a:ext cx="368827" cy="365760"/>
            <a:chOff x="-505052" y="2116581"/>
            <a:chExt cx="368827" cy="365760"/>
          </a:xfrm>
        </p:grpSpPr>
        <p:sp>
          <p:nvSpPr>
            <p:cNvPr id="41" name="Oval 40">
              <a:extLst>
                <a:ext uri="{FF2B5EF4-FFF2-40B4-BE49-F238E27FC236}">
                  <a16:creationId xmlns:a16="http://schemas.microsoft.com/office/drawing/2014/main" id="{71996FC2-ED62-E24F-935C-8AAE3FE9BB14}"/>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42" name="Freeform 8">
              <a:extLst>
                <a:ext uri="{FF2B5EF4-FFF2-40B4-BE49-F238E27FC236}">
                  <a16:creationId xmlns:a16="http://schemas.microsoft.com/office/drawing/2014/main" id="{03F29794-527B-8B44-9D1A-C4903CF0370D}"/>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43" name="Group 42">
            <a:extLst>
              <a:ext uri="{FF2B5EF4-FFF2-40B4-BE49-F238E27FC236}">
                <a16:creationId xmlns:a16="http://schemas.microsoft.com/office/drawing/2014/main" id="{55A76F71-EB56-B844-84FF-A2694A1183B4}"/>
              </a:ext>
            </a:extLst>
          </p:cNvPr>
          <p:cNvGrpSpPr/>
          <p:nvPr/>
        </p:nvGrpSpPr>
        <p:grpSpPr>
          <a:xfrm>
            <a:off x="768096" y="5094882"/>
            <a:ext cx="368827" cy="365760"/>
            <a:chOff x="-505052" y="2116581"/>
            <a:chExt cx="368827" cy="365760"/>
          </a:xfrm>
        </p:grpSpPr>
        <p:sp>
          <p:nvSpPr>
            <p:cNvPr id="44" name="Oval 43">
              <a:extLst>
                <a:ext uri="{FF2B5EF4-FFF2-40B4-BE49-F238E27FC236}">
                  <a16:creationId xmlns:a16="http://schemas.microsoft.com/office/drawing/2014/main" id="{2F36AEAE-5A21-9148-8AB7-0633AB117BEF}"/>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45" name="Freeform 8">
              <a:extLst>
                <a:ext uri="{FF2B5EF4-FFF2-40B4-BE49-F238E27FC236}">
                  <a16:creationId xmlns:a16="http://schemas.microsoft.com/office/drawing/2014/main" id="{6C1F2550-602B-BA4C-B486-5722EF09B59C}"/>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sp>
        <p:nvSpPr>
          <p:cNvPr id="29" name="Footer Placeholder 2">
            <a:extLst>
              <a:ext uri="{FF2B5EF4-FFF2-40B4-BE49-F238E27FC236}">
                <a16:creationId xmlns:a16="http://schemas.microsoft.com/office/drawing/2014/main" id="{BCB25638-72FF-7847-96A1-7D2366B99056}"/>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39222446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6" name="Rectangle 5"/>
          <p:cNvSpPr/>
          <p:nvPr/>
        </p:nvSpPr>
        <p:spPr>
          <a:xfrm>
            <a:off x="4302477" y="2230258"/>
            <a:ext cx="7357534" cy="2821611"/>
          </a:xfrm>
          <a:prstGeom prst="rect">
            <a:avLst/>
          </a:prstGeom>
          <a:solidFill>
            <a:schemeClr val="accent3">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7" name="Picture 6">
            <a:extLst>
              <a:ext uri="{FF2B5EF4-FFF2-40B4-BE49-F238E27FC236}">
                <a16:creationId xmlns:a16="http://schemas.microsoft.com/office/drawing/2014/main" id="{3AE50CA1-B271-BE42-830C-27149C0D221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19777" y="2354669"/>
            <a:ext cx="7120113" cy="2576458"/>
          </a:xfrm>
          <a:prstGeom prst="rect">
            <a:avLst/>
          </a:prstGeom>
        </p:spPr>
      </p:pic>
      <p:sp>
        <p:nvSpPr>
          <p:cNvPr id="8" name="TextBox 7">
            <a:extLst>
              <a:ext uri="{FF2B5EF4-FFF2-40B4-BE49-F238E27FC236}">
                <a16:creationId xmlns:a16="http://schemas.microsoft.com/office/drawing/2014/main" id="{EAC6EE9D-E6AA-1B47-8874-6840470EB848}"/>
              </a:ext>
            </a:extLst>
          </p:cNvPr>
          <p:cNvSpPr txBox="1"/>
          <p:nvPr/>
        </p:nvSpPr>
        <p:spPr>
          <a:xfrm>
            <a:off x="6067775" y="5337815"/>
            <a:ext cx="3886563" cy="344295"/>
          </a:xfrm>
          <a:prstGeom prst="rect">
            <a:avLst/>
          </a:prstGeom>
          <a:noFill/>
        </p:spPr>
        <p:txBody>
          <a:bodyPr wrap="none" lIns="0" tIns="0" rIns="0" bIns="0" rtlCol="0">
            <a:noAutofit/>
          </a:bodyPr>
          <a:lstStyle/>
          <a:p>
            <a:pPr algn="ctr">
              <a:lnSpc>
                <a:spcPct val="90000"/>
              </a:lnSpc>
            </a:pPr>
            <a:r>
              <a:rPr lang="en-US"/>
              <a:t>Over 20 pre-built apps included with APEX</a:t>
            </a:r>
          </a:p>
        </p:txBody>
      </p:sp>
      <p:sp>
        <p:nvSpPr>
          <p:cNvPr id="9" name="Text Placeholder 8">
            <a:extLst>
              <a:ext uri="{FF2B5EF4-FFF2-40B4-BE49-F238E27FC236}">
                <a16:creationId xmlns:a16="http://schemas.microsoft.com/office/drawing/2014/main" id="{C3F41816-BF4A-5D48-BB1B-8C21579CC434}"/>
              </a:ext>
            </a:extLst>
          </p:cNvPr>
          <p:cNvSpPr>
            <a:spLocks noGrp="1"/>
          </p:cNvSpPr>
          <p:nvPr>
            <p:ph type="body" sz="quarter" idx="10"/>
          </p:nvPr>
        </p:nvSpPr>
        <p:spPr/>
        <p:txBody>
          <a:bodyPr/>
          <a:lstStyle/>
          <a:p>
            <a:r>
              <a:rPr lang="en-US"/>
              <a:t>Productivity and departmental app examples</a:t>
            </a:r>
          </a:p>
        </p:txBody>
      </p:sp>
      <p:sp>
        <p:nvSpPr>
          <p:cNvPr id="11" name="Rectangle 10">
            <a:extLst>
              <a:ext uri="{FF2B5EF4-FFF2-40B4-BE49-F238E27FC236}">
                <a16:creationId xmlns:a16="http://schemas.microsoft.com/office/drawing/2014/main" id="{27A2C0FA-9737-3A47-AB73-56D1B439A635}"/>
              </a:ext>
            </a:extLst>
          </p:cNvPr>
          <p:cNvSpPr/>
          <p:nvPr/>
        </p:nvSpPr>
        <p:spPr>
          <a:xfrm>
            <a:off x="839177" y="2198494"/>
            <a:ext cx="3341768" cy="3524042"/>
          </a:xfrm>
          <a:prstGeom prst="rect">
            <a:avLst/>
          </a:prstGeom>
        </p:spPr>
        <p:txBody>
          <a:bodyPr wrap="square">
            <a:spAutoFit/>
          </a:bodyPr>
          <a:lstStyle/>
          <a:p>
            <a:pPr marL="285750" indent="-285750">
              <a:spcBef>
                <a:spcPts val="300"/>
              </a:spcBef>
              <a:buFont typeface="Wingdings" pitchFamily="2" charset="2"/>
              <a:buChar char="§"/>
            </a:pPr>
            <a:r>
              <a:rPr lang="en-US"/>
              <a:t>Project management </a:t>
            </a:r>
          </a:p>
          <a:p>
            <a:pPr marL="285750" indent="-285750">
              <a:spcBef>
                <a:spcPts val="300"/>
              </a:spcBef>
              <a:buFont typeface="Wingdings" pitchFamily="2" charset="2"/>
              <a:buChar char="§"/>
            </a:pPr>
            <a:r>
              <a:rPr lang="en-US"/>
              <a:t>Customer tracker</a:t>
            </a:r>
          </a:p>
          <a:p>
            <a:pPr marL="285750" indent="-285750">
              <a:spcBef>
                <a:spcPts val="300"/>
              </a:spcBef>
              <a:buFont typeface="Wingdings" pitchFamily="2" charset="2"/>
              <a:buChar char="§"/>
            </a:pPr>
            <a:r>
              <a:rPr lang="en-US"/>
              <a:t>Team calendar</a:t>
            </a:r>
          </a:p>
          <a:p>
            <a:pPr marL="285750" indent="-285750">
              <a:spcBef>
                <a:spcPts val="300"/>
              </a:spcBef>
              <a:buFont typeface="Wingdings" pitchFamily="2" charset="2"/>
              <a:buChar char="§"/>
            </a:pPr>
            <a:r>
              <a:rPr lang="en-US"/>
              <a:t>Opportunity tracker</a:t>
            </a:r>
          </a:p>
          <a:p>
            <a:pPr marL="285750" indent="-285750">
              <a:spcBef>
                <a:spcPts val="300"/>
              </a:spcBef>
              <a:buFont typeface="Wingdings" pitchFamily="2" charset="2"/>
              <a:buChar char="§"/>
            </a:pPr>
            <a:r>
              <a:rPr lang="en-US"/>
              <a:t>Checklist manager</a:t>
            </a:r>
          </a:p>
          <a:p>
            <a:pPr marL="285750" indent="-285750">
              <a:spcBef>
                <a:spcPts val="300"/>
              </a:spcBef>
              <a:buFont typeface="Wingdings" pitchFamily="2" charset="2"/>
              <a:buChar char="§"/>
            </a:pPr>
            <a:r>
              <a:rPr lang="en-US"/>
              <a:t>Incident tracking</a:t>
            </a:r>
          </a:p>
          <a:p>
            <a:pPr marL="285750" indent="-285750">
              <a:spcBef>
                <a:spcPts val="300"/>
              </a:spcBef>
              <a:buFont typeface="Wingdings" pitchFamily="2" charset="2"/>
              <a:buChar char="§"/>
            </a:pPr>
            <a:r>
              <a:rPr lang="en-US"/>
              <a:t>Survey builder</a:t>
            </a:r>
          </a:p>
          <a:p>
            <a:pPr marL="285750" indent="-285750">
              <a:spcBef>
                <a:spcPts val="300"/>
              </a:spcBef>
              <a:buFont typeface="Wingdings" pitchFamily="2" charset="2"/>
              <a:buChar char="§"/>
            </a:pPr>
            <a:r>
              <a:rPr lang="en-US"/>
              <a:t>Polling app</a:t>
            </a:r>
          </a:p>
          <a:p>
            <a:pPr marL="285750" indent="-285750">
              <a:spcBef>
                <a:spcPts val="300"/>
              </a:spcBef>
              <a:buFont typeface="Wingdings" pitchFamily="2" charset="2"/>
              <a:buChar char="§"/>
            </a:pPr>
            <a:r>
              <a:rPr lang="en-US"/>
              <a:t>Meeting minutes</a:t>
            </a:r>
          </a:p>
          <a:p>
            <a:pPr marL="285750" indent="-285750">
              <a:spcBef>
                <a:spcPts val="300"/>
              </a:spcBef>
              <a:buFont typeface="Wingdings" pitchFamily="2" charset="2"/>
              <a:buChar char="§"/>
            </a:pPr>
            <a:r>
              <a:rPr lang="en-US"/>
              <a:t>Data reporter and many more possibilities</a:t>
            </a:r>
          </a:p>
        </p:txBody>
      </p:sp>
      <p:sp>
        <p:nvSpPr>
          <p:cNvPr id="4" name="Slide Number Placeholder 3">
            <a:extLst>
              <a:ext uri="{FF2B5EF4-FFF2-40B4-BE49-F238E27FC236}">
                <a16:creationId xmlns:a16="http://schemas.microsoft.com/office/drawing/2014/main" id="{DE6FCC29-7337-4540-A172-8BFA5CF872CD}"/>
              </a:ext>
            </a:extLst>
          </p:cNvPr>
          <p:cNvSpPr>
            <a:spLocks noGrp="1"/>
          </p:cNvSpPr>
          <p:nvPr>
            <p:ph type="sldNum" sz="quarter" idx="4"/>
          </p:nvPr>
        </p:nvSpPr>
        <p:spPr/>
        <p:txBody>
          <a:bodyPr/>
          <a:lstStyle/>
          <a:p>
            <a:fld id="{345D60D9-5372-5F40-9443-0F9AE5BDC3C8}" type="slidenum">
              <a:rPr lang="en-US" smtClean="0"/>
              <a:t>26</a:t>
            </a:fld>
            <a:endParaRPr lang="en-US"/>
          </a:p>
        </p:txBody>
      </p:sp>
      <p:sp>
        <p:nvSpPr>
          <p:cNvPr id="10" name="Footer Placeholder 2">
            <a:extLst>
              <a:ext uri="{FF2B5EF4-FFF2-40B4-BE49-F238E27FC236}">
                <a16:creationId xmlns:a16="http://schemas.microsoft.com/office/drawing/2014/main" id="{A3BA9B8F-5B8B-4D40-9EB4-232A60123497}"/>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9887802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5" name="Text Placeholder 3">
            <a:extLst>
              <a:ext uri="{FF2B5EF4-FFF2-40B4-BE49-F238E27FC236}">
                <a16:creationId xmlns:a16="http://schemas.microsoft.com/office/drawing/2014/main" id="{539A1A2D-56A9-9342-A518-7116FCCC5CF3}"/>
              </a:ext>
            </a:extLst>
          </p:cNvPr>
          <p:cNvSpPr txBox="1"/>
          <p:nvPr/>
        </p:nvSpPr>
        <p:spPr>
          <a:xfrm>
            <a:off x="1366304" y="3759200"/>
            <a:ext cx="4183386" cy="2252114"/>
          </a:xfrm>
          <a:prstGeom prst="rect">
            <a:avLst/>
          </a:prstGeom>
        </p:spPr>
        <p:txBody>
          <a:bodyPr vert="horz" lIns="0" tIns="45720" rIns="0" bIns="45720" rtlCol="0">
            <a:noAutofit/>
          </a:bodyPr>
          <a:lstStyle>
            <a:lvl1pPr marL="193675" indent="-193675" algn="l" defTabSz="914400" rtl="0" eaLnBrk="1" latinLnBrk="0" hangingPunct="1">
              <a:lnSpc>
                <a:spcPct val="90000"/>
              </a:lnSpc>
              <a:spcBef>
                <a:spcPts val="1200"/>
              </a:spcBef>
              <a:buClr>
                <a:schemeClr val="tx1"/>
              </a:buClr>
              <a:buFont typeface="Arial" panose="020b0604020202020204" pitchFamily="34" charset="0"/>
              <a:buChar char="•"/>
              <a:defRPr sz="2400" b="0" i="0" kern="1200">
                <a:solidFill>
                  <a:srgbClr val="FFFFFF"/>
                </a:solidFill>
                <a:latin typeface="+mn-lt"/>
                <a:ea typeface="+mn-ea"/>
                <a:cs typeface="+mn-cs"/>
              </a:defRPr>
            </a:lvl1pPr>
            <a:lvl2pPr marL="411480" indent="-182880" algn="l" defTabSz="914400" rtl="0" eaLnBrk="1" latinLnBrk="0" hangingPunct="1">
              <a:lnSpc>
                <a:spcPct val="90000"/>
              </a:lnSpc>
              <a:spcBef>
                <a:spcPts val="1200"/>
              </a:spcBef>
              <a:buClr>
                <a:schemeClr val="tx1"/>
              </a:buClr>
              <a:buFont typeface="System Font Regular"/>
              <a:buChar char="–"/>
              <a:defRPr sz="2000" b="0" i="0" kern="1200">
                <a:solidFill>
                  <a:srgbClr val="FFFFFF"/>
                </a:solidFill>
                <a:latin typeface="+mn-lt"/>
                <a:ea typeface="+mn-ea"/>
                <a:cs typeface="+mn-cs"/>
              </a:defRPr>
            </a:lvl2pPr>
            <a:lvl3pPr marL="594360" indent="-182880" algn="l" defTabSz="914400" rtl="0" eaLnBrk="1" latinLnBrk="0" hangingPunct="1">
              <a:lnSpc>
                <a:spcPct val="90000"/>
              </a:lnSpc>
              <a:spcBef>
                <a:spcPts val="1200"/>
              </a:spcBef>
              <a:buClr>
                <a:schemeClr val="tx1"/>
              </a:buClr>
              <a:buSzPct val="110000"/>
              <a:buFont typeface="Arial" panose="020b0604020202020204" pitchFamily="34" charset="0"/>
              <a:buChar char="•"/>
              <a:defRPr lang="en-US" sz="2000" b="0" i="0" kern="1200">
                <a:solidFill>
                  <a:srgbClr val="FFFFFF"/>
                </a:solidFill>
                <a:latin typeface="+mn-lt"/>
                <a:ea typeface="+mn-ea"/>
                <a:cs typeface="+mn-cs"/>
              </a:defRPr>
            </a:lvl3pPr>
            <a:lvl4pPr marL="808038" indent="-185738" algn="l" defTabSz="914400" rtl="0" eaLnBrk="1" latinLnBrk="0" hangingPunct="1">
              <a:lnSpc>
                <a:spcPct val="90000"/>
              </a:lnSpc>
              <a:spcBef>
                <a:spcPts val="1200"/>
              </a:spcBef>
              <a:buClr>
                <a:schemeClr val="tx1"/>
              </a:buClr>
              <a:buFont typeface="Arial" panose="020b0604020202020204" pitchFamily="34" charset="0"/>
              <a:buChar char="–"/>
              <a:defRPr lang="en-US" sz="1800" b="0" i="0" kern="1200">
                <a:solidFill>
                  <a:srgbClr val="FFFFFF"/>
                </a:solidFill>
                <a:latin typeface="+mn-lt"/>
                <a:ea typeface="+mn-ea"/>
                <a:cs typeface="+mn-cs"/>
              </a:defRPr>
            </a:lvl4pPr>
            <a:lvl5pPr marL="982663" indent="-161925" algn="l" defTabSz="914400" rtl="0" eaLnBrk="1" latinLnBrk="0" hangingPunct="1">
              <a:lnSpc>
                <a:spcPct val="90000"/>
              </a:lnSpc>
              <a:spcBef>
                <a:spcPts val="1200"/>
              </a:spcBef>
              <a:buClr>
                <a:schemeClr val="tx1"/>
              </a:buClr>
              <a:buFont typeface="Arial" panose="020b0604020202020204" pitchFamily="34" charset="0"/>
              <a:buChar char="•"/>
              <a:defRPr lang="en-US" sz="1600" b="0" i="0" kern="1200">
                <a:solidFill>
                  <a:srgbClr val="FFFFFF"/>
                </a:solidFill>
                <a:latin typeface="+mn-lt"/>
                <a:ea typeface="+mn-ea"/>
                <a:cs typeface="+mn-cs"/>
              </a:defRPr>
            </a:lvl5pPr>
            <a:lvl6pPr marL="846138" indent="-1746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069975" indent="-1873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spcBef>
                <a:spcPts val="600"/>
              </a:spcBef>
              <a:buNone/>
            </a:pPr>
            <a:r>
              <a:rPr lang="en-US" sz="1800" b="1">
                <a:solidFill>
                  <a:schemeClr val="tx1"/>
                </a:solidFill>
              </a:rPr>
              <a:t>LOB / Business Analyst</a:t>
            </a:r>
          </a:p>
          <a:p>
            <a:pPr>
              <a:spcBef>
                <a:spcPts val="600"/>
              </a:spcBef>
              <a:buFont typeface="Wingdings" pitchFamily="2" charset="2"/>
              <a:buChar char="§"/>
            </a:pPr>
            <a:r>
              <a:rPr lang="en-US" sz="1800">
                <a:solidFill>
                  <a:schemeClr val="tx1"/>
                </a:solidFill>
              </a:rPr>
              <a:t>Resolve Excel based data entry issues</a:t>
            </a:r>
          </a:p>
          <a:p>
            <a:pPr>
              <a:spcBef>
                <a:spcPts val="600"/>
              </a:spcBef>
              <a:buFont typeface="Wingdings" pitchFamily="2" charset="2"/>
              <a:buChar char="§"/>
            </a:pPr>
            <a:r>
              <a:rPr lang="en-US" sz="1800">
                <a:solidFill>
                  <a:schemeClr val="tx1"/>
                </a:solidFill>
              </a:rPr>
              <a:t>Minimal dependence on IT for resources and access to systems</a:t>
            </a:r>
          </a:p>
          <a:p>
            <a:pPr>
              <a:spcBef>
                <a:spcPts val="600"/>
              </a:spcBef>
              <a:buFont typeface="Wingdings" pitchFamily="2" charset="2"/>
              <a:buChar char="§"/>
            </a:pPr>
            <a:r>
              <a:rPr lang="en-US" sz="1800">
                <a:solidFill>
                  <a:schemeClr val="tx1"/>
                </a:solidFill>
              </a:rPr>
              <a:t>Quickly and efficiently meet changing business requirements </a:t>
            </a:r>
          </a:p>
          <a:p>
            <a:pPr>
              <a:spcBef>
                <a:spcPts val="600"/>
              </a:spcBef>
              <a:buFont typeface="Wingdings" pitchFamily="2" charset="2"/>
              <a:buChar char="§"/>
            </a:pPr>
            <a:r>
              <a:rPr lang="en-US" sz="1800">
                <a:solidFill>
                  <a:schemeClr val="tx1"/>
                </a:solidFill>
              </a:rPr>
              <a:t>Build applications to meet business needs with minimal or NO code</a:t>
            </a:r>
          </a:p>
          <a:p>
            <a:pPr marL="180975" indent="-180975">
              <a:spcBef>
                <a:spcPts val="600"/>
              </a:spcBef>
            </a:pPr>
            <a:endParaRPr lang="en-US" sz="1800"/>
          </a:p>
        </p:txBody>
      </p:sp>
      <p:sp>
        <p:nvSpPr>
          <p:cNvPr id="2" name="Slide Number Placeholder 1">
            <a:extLst>
              <a:ext uri="{FF2B5EF4-FFF2-40B4-BE49-F238E27FC236}">
                <a16:creationId xmlns:a16="http://schemas.microsoft.com/office/drawing/2014/main" id="{27490FD3-D10E-7F4C-868A-CFD32E43E8ED}"/>
              </a:ext>
            </a:extLst>
          </p:cNvPr>
          <p:cNvSpPr>
            <a:spLocks noGrp="1"/>
          </p:cNvSpPr>
          <p:nvPr>
            <p:ph type="sldNum" sz="quarter" idx="4"/>
          </p:nvPr>
        </p:nvSpPr>
        <p:spPr/>
        <p:txBody>
          <a:bodyPr/>
          <a:lstStyle/>
          <a:p>
            <a:fld id="{C51EAA63-D034-42AE-91FA-B13B9518C7BE}" type="slidenum">
              <a:rPr lang="en-US"/>
              <a:t>27</a:t>
            </a:fld>
            <a:endParaRPr lang="en-US"/>
          </a:p>
        </p:txBody>
      </p:sp>
      <p:sp>
        <p:nvSpPr>
          <p:cNvPr id="4" name="Text Placeholder 3">
            <a:extLst>
              <a:ext uri="{FF2B5EF4-FFF2-40B4-BE49-F238E27FC236}">
                <a16:creationId xmlns:a16="http://schemas.microsoft.com/office/drawing/2014/main" id="{21C8E086-3E91-8A43-BE54-D117B930542D}"/>
              </a:ext>
            </a:extLst>
          </p:cNvPr>
          <p:cNvSpPr>
            <a:spLocks noGrp="1"/>
          </p:cNvSpPr>
          <p:nvPr>
            <p:ph type="body" sz="quarter" idx="10"/>
          </p:nvPr>
        </p:nvSpPr>
        <p:spPr/>
        <p:txBody>
          <a:bodyPr/>
          <a:lstStyle/>
          <a:p>
            <a:r>
              <a:rPr lang="en-US"/>
              <a:t>Personas</a:t>
            </a:r>
          </a:p>
        </p:txBody>
      </p:sp>
      <p:pic>
        <p:nvPicPr>
          <p:cNvPr id="10" name="Picture 9">
            <a:extLst>
              <a:ext uri="{FF2B5EF4-FFF2-40B4-BE49-F238E27FC236}">
                <a16:creationId xmlns:a16="http://schemas.microsoft.com/office/drawing/2014/main" id="{B15B653E-EC10-B742-A7A9-534D2B384D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8316" y="1839759"/>
            <a:ext cx="1861995" cy="1861995"/>
          </a:xfrm>
          <a:prstGeom prst="rect">
            <a:avLst/>
          </a:prstGeom>
        </p:spPr>
      </p:pic>
      <p:pic>
        <p:nvPicPr>
          <p:cNvPr id="12" name="Picture 11">
            <a:hlinkClick r:id="rId5" action="ppaction://hlinksldjump"/>
            <a:extLst>
              <a:ext uri="{FF2B5EF4-FFF2-40B4-BE49-F238E27FC236}">
                <a16:creationId xmlns:a16="http://schemas.microsoft.com/office/drawing/2014/main" id="{8530DB56-BEEF-9948-A581-FFAC43763C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6522" y="1877950"/>
            <a:ext cx="1861995" cy="1861995"/>
          </a:xfrm>
          <a:prstGeom prst="rect">
            <a:avLst/>
          </a:prstGeom>
        </p:spPr>
      </p:pic>
      <p:sp>
        <p:nvSpPr>
          <p:cNvPr id="3" name="Rectangle 2">
            <a:extLst>
              <a:ext uri="{FF2B5EF4-FFF2-40B4-BE49-F238E27FC236}">
                <a16:creationId xmlns:a16="http://schemas.microsoft.com/office/drawing/2014/main" id="{9279D983-E68C-544A-AD16-F78A3D0B2C7A}"/>
              </a:ext>
            </a:extLst>
          </p:cNvPr>
          <p:cNvSpPr/>
          <p:nvPr/>
        </p:nvSpPr>
        <p:spPr>
          <a:xfrm>
            <a:off x="5931112" y="3797391"/>
            <a:ext cx="4894810" cy="2262158"/>
          </a:xfrm>
          <a:prstGeom prst="rect">
            <a:avLst/>
          </a:prstGeom>
        </p:spPr>
        <p:txBody>
          <a:bodyPr wrap="square">
            <a:spAutoFit/>
          </a:bodyPr>
          <a:lstStyle/>
          <a:p>
            <a:pPr>
              <a:spcBef>
                <a:spcPts val="600"/>
              </a:spcBef>
            </a:pPr>
            <a:r>
              <a:rPr lang="en-US" b="1"/>
              <a:t>IT and Apps Development</a:t>
            </a:r>
          </a:p>
          <a:p>
            <a:pPr marL="285750" indent="-285750">
              <a:spcBef>
                <a:spcPts val="600"/>
              </a:spcBef>
              <a:buFont typeface="Wingdings" pitchFamily="2" charset="2"/>
              <a:buChar char="§"/>
            </a:pPr>
            <a:r>
              <a:rPr lang="en-US"/>
              <a:t>Focus on delivering value to business not on low-level coding and infrastructure needs</a:t>
            </a:r>
          </a:p>
          <a:p>
            <a:pPr marL="285750" indent="-285750">
              <a:spcBef>
                <a:spcPts val="600"/>
              </a:spcBef>
              <a:buFont typeface="Wingdings" pitchFamily="2" charset="2"/>
              <a:buChar char="§"/>
            </a:pPr>
            <a:r>
              <a:rPr lang="en-US"/>
              <a:t>Build applications faster with better quality</a:t>
            </a:r>
          </a:p>
          <a:p>
            <a:pPr marL="285750" indent="-285750">
              <a:spcBef>
                <a:spcPts val="600"/>
              </a:spcBef>
              <a:buFont typeface="Wingdings" pitchFamily="2" charset="2"/>
              <a:buChar char="§"/>
            </a:pPr>
            <a:r>
              <a:rPr lang="en-US"/>
              <a:t>Clear application requirement backlog in a timely fashion</a:t>
            </a:r>
          </a:p>
        </p:txBody>
      </p:sp>
      <p:sp>
        <p:nvSpPr>
          <p:cNvPr id="11" name="Footer Placeholder 1">
            <a:extLst>
              <a:ext uri="{FF2B5EF4-FFF2-40B4-BE49-F238E27FC236}">
                <a16:creationId xmlns:a16="http://schemas.microsoft.com/office/drawing/2014/main" id="{1066C943-1A8D-B94E-8278-BCB68CE7FFCD}"/>
              </a:ext>
            </a:extLst>
          </p:cNvPr>
          <p:cNvSpPr>
            <a:spLocks noGrp="1"/>
          </p:cNvSpPr>
          <p:nvPr>
            <p:ph type="ftr" sz="quarter" idx="3"/>
          </p:nvPr>
        </p:nvSpPr>
        <p:spPr>
          <a:xfrm>
            <a:off x="1127760" y="6423978"/>
            <a:ext cx="4021122" cy="365125"/>
          </a:xfrm>
        </p:spPr>
        <p:txBody>
          <a:bodyPr/>
          <a:lstStyle/>
          <a:p>
            <a:r>
              <a:rPr lang="en-US"/>
              <a:t>Copyright © 2020, Oracle and/or its affiliates. All rights reserved.</a:t>
            </a:r>
          </a:p>
        </p:txBody>
      </p:sp>
    </p:spTree>
    <p:extLst>
      <p:ext uri="{BB962C8B-B14F-4D97-AF65-F5344CB8AC3E}">
        <p14:creationId xmlns:p14="http://schemas.microsoft.com/office/powerpoint/2010/main" val="26659202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1" name="Text Placeholder 3">
            <a:extLst>
              <a:ext uri="{FF2B5EF4-FFF2-40B4-BE49-F238E27FC236}">
                <a16:creationId xmlns:a16="http://schemas.microsoft.com/office/drawing/2014/main" id="{21C8E086-3E91-8A43-BE54-D117B930542D}"/>
              </a:ext>
            </a:extLst>
          </p:cNvPr>
          <p:cNvSpPr>
            <a:spLocks noGrp="1"/>
          </p:cNvSpPr>
          <p:nvPr>
            <p:ph type="body" sz="quarter" idx="10"/>
          </p:nvPr>
        </p:nvSpPr>
        <p:spPr>
          <a:xfrm>
            <a:off x="762000" y="508000"/>
            <a:ext cx="10671048" cy="822960"/>
          </a:xfrm>
        </p:spPr>
        <p:txBody>
          <a:bodyPr/>
          <a:lstStyle/>
          <a:p>
            <a:pPr marL="180975" indent="-180975">
              <a:spcBef>
                <a:spcPts val="600"/>
              </a:spcBef>
            </a:pPr>
            <a:r>
              <a:rPr lang="en-US"/>
              <a:t>Transform your spreadsheets to web apps</a:t>
            </a:r>
          </a:p>
        </p:txBody>
      </p:sp>
      <p:pic>
        <p:nvPicPr>
          <p:cNvPr id="3" name="Picture 2">
            <a:extLst>
              <a:ext uri="{FF2B5EF4-FFF2-40B4-BE49-F238E27FC236}">
                <a16:creationId xmlns:a16="http://schemas.microsoft.com/office/drawing/2014/main" id="{A91E63B7-FC87-FB49-A163-6343E5C90A9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3730" y="1355253"/>
            <a:ext cx="2481599" cy="2481599"/>
          </a:xfrm>
          <a:prstGeom prst="rect">
            <a:avLst/>
          </a:prstGeom>
        </p:spPr>
      </p:pic>
      <p:pic>
        <p:nvPicPr>
          <p:cNvPr id="5" name="Picture 4">
            <a:extLst>
              <a:ext uri="{FF2B5EF4-FFF2-40B4-BE49-F238E27FC236}">
                <a16:creationId xmlns:a16="http://schemas.microsoft.com/office/drawing/2014/main" id="{080826EA-5838-B646-BD7E-852083DA174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48803" y="3836851"/>
            <a:ext cx="2531450" cy="2531450"/>
          </a:xfrm>
          <a:prstGeom prst="rect">
            <a:avLst/>
          </a:prstGeom>
        </p:spPr>
      </p:pic>
      <p:sp>
        <p:nvSpPr>
          <p:cNvPr id="10" name="Down Arrow 9">
            <a:extLst>
              <a:ext uri="{FF2B5EF4-FFF2-40B4-BE49-F238E27FC236}">
                <a16:creationId xmlns:a16="http://schemas.microsoft.com/office/drawing/2014/main" id="{9A75A888-7DD5-F045-AC87-B1F2FF539EAE}"/>
              </a:ext>
            </a:extLst>
          </p:cNvPr>
          <p:cNvSpPr/>
          <p:nvPr/>
        </p:nvSpPr>
        <p:spPr bwMode="gray">
          <a:xfrm>
            <a:off x="1496413" y="3653613"/>
            <a:ext cx="436233" cy="384569"/>
          </a:xfrm>
          <a:prstGeom prst="downArrow">
            <a:avLst/>
          </a:prstGeom>
          <a:solidFill>
            <a:schemeClr val="accent2"/>
          </a:solidFill>
          <a:ln w="15875">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4998">
              <a:solidFill>
                <a:schemeClr val="bg1"/>
              </a:solidFill>
            </a:endParaRPr>
          </a:p>
        </p:txBody>
      </p:sp>
      <p:sp>
        <p:nvSpPr>
          <p:cNvPr id="12" name="Text Placeholder 3">
            <a:extLst>
              <a:ext uri="{FF2B5EF4-FFF2-40B4-BE49-F238E27FC236}">
                <a16:creationId xmlns:a16="http://schemas.microsoft.com/office/drawing/2014/main" id="{21C8E086-3E91-8A43-BE54-D117B930542D}"/>
              </a:ext>
            </a:extLst>
          </p:cNvPr>
          <p:cNvSpPr txBox="1"/>
          <p:nvPr/>
        </p:nvSpPr>
        <p:spPr>
          <a:xfrm>
            <a:off x="4194551" y="4235178"/>
            <a:ext cx="5860277" cy="1749145"/>
          </a:xfrm>
          <a:prstGeom prst="rect">
            <a:avLst/>
          </a:prstGeom>
        </p:spPr>
        <p:txBody>
          <a:bodyPr lIns="0">
            <a:spAutoFit/>
          </a:bodyPr>
          <a:lstStyle>
            <a:defPPr>
              <a:defRPr lang="en-US"/>
            </a:defPPr>
            <a:lvl1pPr marL="180975" indent="-180975">
              <a:spcBef>
                <a:spcPts val="600"/>
              </a:spcBef>
            </a:lvl1pPr>
            <a:lvl2pPr marL="411480" indent="-182880" algn="l" defTabSz="914400" rtl="0" eaLnBrk="1" latinLnBrk="0" hangingPunct="1">
              <a:lnSpc>
                <a:spcPct val="90000"/>
              </a:lnSpc>
              <a:spcBef>
                <a:spcPts val="1200"/>
              </a:spcBef>
              <a:buClr>
                <a:schemeClr val="tx1"/>
              </a:buClr>
              <a:buFont typeface="System Font Regular"/>
              <a:buChar char="–"/>
              <a:defRPr sz="2000" b="0" i="0" kern="1200">
                <a:solidFill>
                  <a:srgbClr val="FFFFFF"/>
                </a:solidFill>
                <a:latin typeface="+mn-lt"/>
                <a:ea typeface="+mn-ea"/>
                <a:cs typeface="+mn-cs"/>
              </a:defRPr>
            </a:lvl2pPr>
            <a:lvl3pPr marL="594360" indent="-182880" algn="l" defTabSz="914400" rtl="0" eaLnBrk="1" latinLnBrk="0" hangingPunct="1">
              <a:lnSpc>
                <a:spcPct val="90000"/>
              </a:lnSpc>
              <a:spcBef>
                <a:spcPts val="1200"/>
              </a:spcBef>
              <a:buClr>
                <a:schemeClr val="tx1"/>
              </a:buClr>
              <a:buSzPct val="110000"/>
              <a:buFont typeface="Arial" panose="020b0604020202020204" pitchFamily="34" charset="0"/>
              <a:buChar char="•"/>
              <a:defRPr lang="en-US" sz="2000" b="0" i="0" kern="1200">
                <a:solidFill>
                  <a:srgbClr val="FFFFFF"/>
                </a:solidFill>
                <a:latin typeface="+mn-lt"/>
                <a:ea typeface="+mn-ea"/>
                <a:cs typeface="+mn-cs"/>
              </a:defRPr>
            </a:lvl3pPr>
            <a:lvl4pPr marL="808038" indent="-185738" algn="l" defTabSz="914400" rtl="0" eaLnBrk="1" latinLnBrk="0" hangingPunct="1">
              <a:lnSpc>
                <a:spcPct val="90000"/>
              </a:lnSpc>
              <a:spcBef>
                <a:spcPts val="1200"/>
              </a:spcBef>
              <a:buClr>
                <a:schemeClr val="tx1"/>
              </a:buClr>
              <a:buFont typeface="Arial" panose="020b0604020202020204" pitchFamily="34" charset="0"/>
              <a:buChar char="–"/>
              <a:defRPr lang="en-US" sz="1800" b="0" i="0" kern="1200">
                <a:solidFill>
                  <a:srgbClr val="FFFFFF"/>
                </a:solidFill>
                <a:latin typeface="+mn-lt"/>
                <a:ea typeface="+mn-ea"/>
                <a:cs typeface="+mn-cs"/>
              </a:defRPr>
            </a:lvl4pPr>
            <a:lvl5pPr marL="982663" indent="-161925" algn="l" defTabSz="914400" rtl="0" eaLnBrk="1" latinLnBrk="0" hangingPunct="1">
              <a:lnSpc>
                <a:spcPct val="90000"/>
              </a:lnSpc>
              <a:spcBef>
                <a:spcPts val="1200"/>
              </a:spcBef>
              <a:buClr>
                <a:schemeClr val="tx1"/>
              </a:buClr>
              <a:buFont typeface="Arial" panose="020b0604020202020204" pitchFamily="34" charset="0"/>
              <a:buChar char="•"/>
              <a:defRPr lang="en-US" sz="1600" b="0" i="0" kern="1200">
                <a:solidFill>
                  <a:srgbClr val="FFFFFF"/>
                </a:solidFill>
                <a:latin typeface="+mn-lt"/>
                <a:ea typeface="+mn-ea"/>
                <a:cs typeface="+mn-cs"/>
              </a:defRPr>
            </a:lvl5pPr>
            <a:lvl6pPr marL="846138" indent="-1746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069975" indent="-1873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285750" indent="-285750">
              <a:buFont typeface="Wingdings" pitchFamily="2" charset="2"/>
              <a:buChar char="§"/>
            </a:pPr>
            <a:r>
              <a:rPr lang="en-US"/>
              <a:t>Move to a single source of truth</a:t>
            </a:r>
          </a:p>
          <a:p>
            <a:pPr marL="285750" indent="-285750">
              <a:buFont typeface="Wingdings" pitchFamily="2" charset="2"/>
              <a:buChar char="§"/>
            </a:pPr>
            <a:r>
              <a:rPr lang="en-US"/>
              <a:t>Send out a URL not a file</a:t>
            </a:r>
          </a:p>
          <a:p>
            <a:pPr marL="285750" indent="-285750">
              <a:buFont typeface="Wingdings" pitchFamily="2" charset="2"/>
              <a:buChar char="§"/>
            </a:pPr>
            <a:r>
              <a:rPr lang="en-US"/>
              <a:t>Secure, scalable, multi-user app</a:t>
            </a:r>
          </a:p>
          <a:p>
            <a:pPr marL="285750" indent="-285750">
              <a:buFont typeface="Wingdings" pitchFamily="2" charset="2"/>
              <a:buChar char="§"/>
            </a:pPr>
            <a:r>
              <a:rPr lang="en-US"/>
              <a:t>Add validations to improve data quality</a:t>
            </a:r>
          </a:p>
          <a:p>
            <a:pPr marL="285750" indent="-285750">
              <a:buFont typeface="Wingdings" pitchFamily="2" charset="2"/>
              <a:buChar char="§"/>
            </a:pPr>
            <a:r>
              <a:rPr lang="en-US"/>
              <a:t>Extend with charts, calendars, and more</a:t>
            </a:r>
          </a:p>
        </p:txBody>
      </p:sp>
      <p:sp>
        <p:nvSpPr>
          <p:cNvPr id="22" name="Left Brace 21"/>
          <p:cNvSpPr/>
          <p:nvPr/>
        </p:nvSpPr>
        <p:spPr>
          <a:xfrm>
            <a:off x="3641771" y="1714307"/>
            <a:ext cx="304800" cy="1763489"/>
          </a:xfrm>
          <a:prstGeom prst="leftBrace">
            <a:avLst>
              <a:gd name="adj1" fmla="val 36905"/>
              <a:gd name="adj2" fmla="val 49491"/>
            </a:avLst>
          </a:prstGeom>
          <a:ln w="19050">
            <a:solidFill>
              <a:schemeClr val="accent1">
                <a:lumMod val="75000"/>
              </a:schemeClr>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Left Brace 22"/>
          <p:cNvSpPr/>
          <p:nvPr/>
        </p:nvSpPr>
        <p:spPr>
          <a:xfrm>
            <a:off x="3641771" y="4228006"/>
            <a:ext cx="304800" cy="1763489"/>
          </a:xfrm>
          <a:prstGeom prst="leftBrace">
            <a:avLst>
              <a:gd name="adj1" fmla="val 36905"/>
              <a:gd name="adj2" fmla="val 49491"/>
            </a:avLst>
          </a:prstGeom>
          <a:ln w="19050">
            <a:solidFill>
              <a:schemeClr val="accent1">
                <a:lumMod val="75000"/>
              </a:schemeClr>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Rectangle 1">
            <a:extLst>
              <a:ext uri="{FF2B5EF4-FFF2-40B4-BE49-F238E27FC236}">
                <a16:creationId xmlns:a16="http://schemas.microsoft.com/office/drawing/2014/main" id="{F6E94E1C-388B-034B-B017-0A13AF76E376}"/>
              </a:ext>
            </a:extLst>
          </p:cNvPr>
          <p:cNvSpPr/>
          <p:nvPr/>
        </p:nvSpPr>
        <p:spPr>
          <a:xfrm>
            <a:off x="4194551" y="1735163"/>
            <a:ext cx="6096000" cy="1785104"/>
          </a:xfrm>
          <a:prstGeom prst="rect">
            <a:avLst/>
          </a:prstGeom>
        </p:spPr>
        <p:txBody>
          <a:bodyPr lIns="0">
            <a:spAutoFit/>
          </a:bodyPr>
          <a:lstStyle/>
          <a:p>
            <a:pPr marL="285750" indent="-285750">
              <a:spcBef>
                <a:spcPts val="600"/>
              </a:spcBef>
              <a:buFont typeface="Wingdings" pitchFamily="2" charset="2"/>
              <a:buChar char="§"/>
            </a:pPr>
            <a:r>
              <a:rPr lang="en-US"/>
              <a:t>Copy / paste or upload a spreadsheet file</a:t>
            </a:r>
          </a:p>
          <a:p>
            <a:pPr marL="285750" indent="-285750">
              <a:spcBef>
                <a:spcPts val="600"/>
              </a:spcBef>
              <a:buFont typeface="Wingdings" pitchFamily="2" charset="2"/>
              <a:buChar char="§"/>
            </a:pPr>
            <a:r>
              <a:rPr lang="en-US"/>
              <a:t>Creates table in oracle database</a:t>
            </a:r>
          </a:p>
          <a:p>
            <a:pPr marL="285750" indent="-285750">
              <a:spcBef>
                <a:spcPts val="600"/>
              </a:spcBef>
              <a:buFont typeface="Wingdings" pitchFamily="2" charset="2"/>
              <a:buChar char="§"/>
            </a:pPr>
            <a:r>
              <a:rPr lang="en-US"/>
              <a:t>Determines best-fit data types</a:t>
            </a:r>
          </a:p>
          <a:p>
            <a:pPr marL="285750" indent="-285750">
              <a:spcBef>
                <a:spcPts val="600"/>
              </a:spcBef>
              <a:buFont typeface="Wingdings" pitchFamily="2" charset="2"/>
              <a:buChar char="§"/>
            </a:pPr>
            <a:r>
              <a:rPr lang="en-US"/>
              <a:t>Uploads data into oracle table</a:t>
            </a:r>
          </a:p>
          <a:p>
            <a:pPr marL="285750" indent="-285750">
              <a:spcBef>
                <a:spcPts val="600"/>
              </a:spcBef>
              <a:buFont typeface="Wingdings" pitchFamily="2" charset="2"/>
              <a:buChar char="§"/>
            </a:pPr>
            <a:r>
              <a:rPr lang="en-US"/>
              <a:t>Creates first-cut of app</a:t>
            </a:r>
          </a:p>
        </p:txBody>
      </p:sp>
      <p:sp>
        <p:nvSpPr>
          <p:cNvPr id="6" name="Slide Number Placeholder 5">
            <a:extLst>
              <a:ext uri="{FF2B5EF4-FFF2-40B4-BE49-F238E27FC236}">
                <a16:creationId xmlns:a16="http://schemas.microsoft.com/office/drawing/2014/main" id="{979BA757-ABAF-FE4E-84B4-61F7784F9243}"/>
              </a:ext>
            </a:extLst>
          </p:cNvPr>
          <p:cNvSpPr>
            <a:spLocks noGrp="1"/>
          </p:cNvSpPr>
          <p:nvPr>
            <p:ph type="sldNum" sz="quarter" idx="4"/>
          </p:nvPr>
        </p:nvSpPr>
        <p:spPr/>
        <p:txBody>
          <a:bodyPr/>
          <a:lstStyle/>
          <a:p>
            <a:fld id="{345D60D9-5372-5F40-9443-0F9AE5BDC3C8}" type="slidenum">
              <a:rPr lang="en-US" smtClean="0"/>
              <a:t>28</a:t>
            </a:fld>
            <a:endParaRPr lang="en-US"/>
          </a:p>
        </p:txBody>
      </p:sp>
      <p:sp>
        <p:nvSpPr>
          <p:cNvPr id="13" name="Footer Placeholder 2">
            <a:extLst>
              <a:ext uri="{FF2B5EF4-FFF2-40B4-BE49-F238E27FC236}">
                <a16:creationId xmlns:a16="http://schemas.microsoft.com/office/drawing/2014/main" id="{47350BA2-F287-F84D-BD37-E3298E6F094A}"/>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5470782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1" name="Text Placeholder 3">
            <a:extLst>
              <a:ext uri="{FF2B5EF4-FFF2-40B4-BE49-F238E27FC236}">
                <a16:creationId xmlns:a16="http://schemas.microsoft.com/office/drawing/2014/main" id="{21C8E086-3E91-8A43-BE54-D117B930542D}"/>
              </a:ext>
            </a:extLst>
          </p:cNvPr>
          <p:cNvSpPr>
            <a:spLocks noGrp="1"/>
          </p:cNvSpPr>
          <p:nvPr>
            <p:ph type="body" sz="quarter" idx="10"/>
          </p:nvPr>
        </p:nvSpPr>
        <p:spPr>
          <a:xfrm>
            <a:off x="762000" y="508000"/>
            <a:ext cx="10671048" cy="822960"/>
          </a:xfrm>
        </p:spPr>
        <p:txBody>
          <a:bodyPr/>
          <a:lstStyle/>
          <a:p>
            <a:pPr marL="180975" indent="-180975">
              <a:spcBef>
                <a:spcPts val="600"/>
              </a:spcBef>
            </a:pPr>
            <a:r>
              <a:rPr lang="en-US"/>
              <a:t>Rapid application development</a:t>
            </a:r>
          </a:p>
        </p:txBody>
      </p:sp>
      <p:sp>
        <p:nvSpPr>
          <p:cNvPr id="22" name="Left Brace 21"/>
          <p:cNvSpPr/>
          <p:nvPr/>
        </p:nvSpPr>
        <p:spPr>
          <a:xfrm>
            <a:off x="3641771" y="1714307"/>
            <a:ext cx="304800" cy="1763489"/>
          </a:xfrm>
          <a:prstGeom prst="leftBrace">
            <a:avLst>
              <a:gd name="adj1" fmla="val 36905"/>
              <a:gd name="adj2" fmla="val 49491"/>
            </a:avLst>
          </a:prstGeom>
          <a:ln w="19050">
            <a:solidFill>
              <a:schemeClr val="accent1">
                <a:lumMod val="75000"/>
              </a:schemeClr>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Left Brace 22"/>
          <p:cNvSpPr/>
          <p:nvPr/>
        </p:nvSpPr>
        <p:spPr>
          <a:xfrm>
            <a:off x="3641771" y="4228006"/>
            <a:ext cx="304800" cy="1763489"/>
          </a:xfrm>
          <a:prstGeom prst="leftBrace">
            <a:avLst>
              <a:gd name="adj1" fmla="val 36905"/>
              <a:gd name="adj2" fmla="val 49491"/>
            </a:avLst>
          </a:prstGeom>
          <a:ln w="19050">
            <a:solidFill>
              <a:schemeClr val="accent1">
                <a:lumMod val="75000"/>
              </a:schemeClr>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3" name="Picture 12" descr="apex-apps-512.png">
            <a:extLst>
              <a:ext uri="{FF2B5EF4-FFF2-40B4-BE49-F238E27FC236}">
                <a16:creationId xmlns:a16="http://schemas.microsoft.com/office/drawing/2014/main" id="{69D46D3D-770F-B040-8394-4D732AD4C46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7719" y="2539899"/>
            <a:ext cx="3013969" cy="3013969"/>
          </a:xfrm>
          <a:prstGeom prst="rect">
            <a:avLst/>
          </a:prstGeom>
        </p:spPr>
      </p:pic>
      <p:sp>
        <p:nvSpPr>
          <p:cNvPr id="4" name="Slide Number Placeholder 3">
            <a:extLst>
              <a:ext uri="{FF2B5EF4-FFF2-40B4-BE49-F238E27FC236}">
                <a16:creationId xmlns:a16="http://schemas.microsoft.com/office/drawing/2014/main" id="{40EF771F-7E3F-0A44-B79E-F7C2FD0C84F9}"/>
              </a:ext>
            </a:extLst>
          </p:cNvPr>
          <p:cNvSpPr>
            <a:spLocks noGrp="1"/>
          </p:cNvSpPr>
          <p:nvPr>
            <p:ph type="sldNum" sz="quarter" idx="4"/>
          </p:nvPr>
        </p:nvSpPr>
        <p:spPr/>
        <p:txBody>
          <a:bodyPr/>
          <a:lstStyle/>
          <a:p>
            <a:fld id="{345D60D9-5372-5F40-9443-0F9AE5BDC3C8}" type="slidenum">
              <a:rPr lang="en-US" smtClean="0"/>
              <a:t>29</a:t>
            </a:fld>
            <a:endParaRPr lang="en-US"/>
          </a:p>
        </p:txBody>
      </p:sp>
      <p:sp>
        <p:nvSpPr>
          <p:cNvPr id="10" name="Text Placeholder 3">
            <a:extLst>
              <a:ext uri="{FF2B5EF4-FFF2-40B4-BE49-F238E27FC236}">
                <a16:creationId xmlns:a16="http://schemas.microsoft.com/office/drawing/2014/main" id="{54E284AD-40C5-A74A-A51A-9A702F61472A}"/>
              </a:ext>
            </a:extLst>
          </p:cNvPr>
          <p:cNvSpPr txBox="1"/>
          <p:nvPr/>
        </p:nvSpPr>
        <p:spPr>
          <a:xfrm>
            <a:off x="4194551" y="4442996"/>
            <a:ext cx="5860277" cy="1431161"/>
          </a:xfrm>
          <a:prstGeom prst="rect">
            <a:avLst/>
          </a:prstGeom>
        </p:spPr>
        <p:txBody>
          <a:bodyPr lIns="0">
            <a:spAutoFit/>
          </a:bodyPr>
          <a:lstStyle>
            <a:defPPr>
              <a:defRPr lang="en-US"/>
            </a:defPPr>
            <a:lvl1pPr marL="180975" indent="-180975">
              <a:spcBef>
                <a:spcPts val="600"/>
              </a:spcBef>
            </a:lvl1pPr>
            <a:lvl2pPr marL="411480" indent="-182880" algn="l" defTabSz="914400" rtl="0" eaLnBrk="1" latinLnBrk="0" hangingPunct="1">
              <a:lnSpc>
                <a:spcPct val="90000"/>
              </a:lnSpc>
              <a:spcBef>
                <a:spcPts val="1200"/>
              </a:spcBef>
              <a:buClr>
                <a:schemeClr val="tx1"/>
              </a:buClr>
              <a:buFont typeface="System Font Regular"/>
              <a:buChar char="–"/>
              <a:defRPr sz="2000" b="0" i="0" kern="1200">
                <a:solidFill>
                  <a:srgbClr val="FFFFFF"/>
                </a:solidFill>
                <a:latin typeface="+mn-lt"/>
                <a:ea typeface="+mn-ea"/>
                <a:cs typeface="+mn-cs"/>
              </a:defRPr>
            </a:lvl2pPr>
            <a:lvl3pPr marL="594360" indent="-182880" algn="l" defTabSz="914400" rtl="0" eaLnBrk="1" latinLnBrk="0" hangingPunct="1">
              <a:lnSpc>
                <a:spcPct val="90000"/>
              </a:lnSpc>
              <a:spcBef>
                <a:spcPts val="1200"/>
              </a:spcBef>
              <a:buClr>
                <a:schemeClr val="tx1"/>
              </a:buClr>
              <a:buSzPct val="110000"/>
              <a:buFont typeface="Arial" panose="020b0604020202020204" pitchFamily="34" charset="0"/>
              <a:buChar char="•"/>
              <a:defRPr lang="en-US" sz="2000" b="0" i="0" kern="1200">
                <a:solidFill>
                  <a:srgbClr val="FFFFFF"/>
                </a:solidFill>
                <a:latin typeface="+mn-lt"/>
                <a:ea typeface="+mn-ea"/>
                <a:cs typeface="+mn-cs"/>
              </a:defRPr>
            </a:lvl3pPr>
            <a:lvl4pPr marL="808038" indent="-185738" algn="l" defTabSz="914400" rtl="0" eaLnBrk="1" latinLnBrk="0" hangingPunct="1">
              <a:lnSpc>
                <a:spcPct val="90000"/>
              </a:lnSpc>
              <a:spcBef>
                <a:spcPts val="1200"/>
              </a:spcBef>
              <a:buClr>
                <a:schemeClr val="tx1"/>
              </a:buClr>
              <a:buFont typeface="Arial" panose="020b0604020202020204" pitchFamily="34" charset="0"/>
              <a:buChar char="–"/>
              <a:defRPr lang="en-US" sz="1800" b="0" i="0" kern="1200">
                <a:solidFill>
                  <a:srgbClr val="FFFFFF"/>
                </a:solidFill>
                <a:latin typeface="+mn-lt"/>
                <a:ea typeface="+mn-ea"/>
                <a:cs typeface="+mn-cs"/>
              </a:defRPr>
            </a:lvl4pPr>
            <a:lvl5pPr marL="982663" indent="-161925" algn="l" defTabSz="914400" rtl="0" eaLnBrk="1" latinLnBrk="0" hangingPunct="1">
              <a:lnSpc>
                <a:spcPct val="90000"/>
              </a:lnSpc>
              <a:spcBef>
                <a:spcPts val="1200"/>
              </a:spcBef>
              <a:buClr>
                <a:schemeClr val="tx1"/>
              </a:buClr>
              <a:buFont typeface="Arial" panose="020b0604020202020204" pitchFamily="34" charset="0"/>
              <a:buChar char="•"/>
              <a:defRPr lang="en-US" sz="1600" b="0" i="0" kern="1200">
                <a:solidFill>
                  <a:srgbClr val="FFFFFF"/>
                </a:solidFill>
                <a:latin typeface="+mn-lt"/>
                <a:ea typeface="+mn-ea"/>
                <a:cs typeface="+mn-cs"/>
              </a:defRPr>
            </a:lvl5pPr>
            <a:lvl6pPr marL="846138" indent="-1746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069975" indent="-1873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285750" indent="-285750">
              <a:buFont typeface="Wingdings" pitchFamily="2" charset="2"/>
              <a:buChar char="§"/>
            </a:pPr>
            <a:r>
              <a:rPr lang="en-US"/>
              <a:t>Opportunistic </a:t>
            </a:r>
          </a:p>
          <a:p>
            <a:pPr marL="285750" indent="-285750">
              <a:buFont typeface="Wingdings" pitchFamily="2" charset="2"/>
              <a:buChar char="§"/>
            </a:pPr>
            <a:r>
              <a:rPr lang="en-US"/>
              <a:t>Simplistic, tactical apps to meet immediate need</a:t>
            </a:r>
          </a:p>
          <a:p>
            <a:pPr marL="285750" indent="-285750">
              <a:buFont typeface="Wingdings" pitchFamily="2" charset="2"/>
              <a:buChar char="§"/>
            </a:pPr>
            <a:r>
              <a:rPr lang="en-US"/>
              <a:t>Webify paper processes</a:t>
            </a:r>
          </a:p>
          <a:p>
            <a:pPr marL="285750" indent="-285750">
              <a:buFont typeface="Wingdings" pitchFamily="2" charset="2"/>
              <a:buChar char="§"/>
            </a:pPr>
            <a:r>
              <a:rPr lang="en-US"/>
              <a:t>Generally developed by one or two people</a:t>
            </a:r>
          </a:p>
        </p:txBody>
      </p:sp>
      <p:sp>
        <p:nvSpPr>
          <p:cNvPr id="14" name="Rectangle 13">
            <a:extLst>
              <a:ext uri="{FF2B5EF4-FFF2-40B4-BE49-F238E27FC236}">
                <a16:creationId xmlns:a16="http://schemas.microsoft.com/office/drawing/2014/main" id="{B8210094-EC07-D742-A585-8E18A4500DA5}"/>
              </a:ext>
            </a:extLst>
          </p:cNvPr>
          <p:cNvSpPr/>
          <p:nvPr/>
        </p:nvSpPr>
        <p:spPr>
          <a:xfrm>
            <a:off x="4194551" y="1582763"/>
            <a:ext cx="6096000" cy="2062103"/>
          </a:xfrm>
          <a:prstGeom prst="rect">
            <a:avLst/>
          </a:prstGeom>
        </p:spPr>
        <p:txBody>
          <a:bodyPr lIns="0">
            <a:spAutoFit/>
          </a:bodyPr>
          <a:lstStyle/>
          <a:p>
            <a:pPr marL="285750" indent="-285750">
              <a:spcBef>
                <a:spcPts val="600"/>
              </a:spcBef>
              <a:buFont typeface="Wingdings" pitchFamily="2" charset="2"/>
              <a:buChar char="§"/>
            </a:pPr>
            <a:r>
              <a:rPr lang="en-US"/>
              <a:t>Build apps in days / weeks not months / years</a:t>
            </a:r>
          </a:p>
          <a:p>
            <a:pPr marL="285750" indent="-285750">
              <a:spcBef>
                <a:spcPts val="600"/>
              </a:spcBef>
              <a:buFont typeface="Wingdings" pitchFamily="2" charset="2"/>
              <a:buChar char="§"/>
            </a:pPr>
            <a:r>
              <a:rPr lang="en-US"/>
              <a:t>Use powerful wizards to create fully featured apps</a:t>
            </a:r>
          </a:p>
          <a:p>
            <a:pPr marL="285750" indent="-285750">
              <a:spcBef>
                <a:spcPts val="600"/>
              </a:spcBef>
              <a:buFont typeface="Wingdings" pitchFamily="2" charset="2"/>
              <a:buChar char="§"/>
            </a:pPr>
            <a:r>
              <a:rPr lang="en-US"/>
              <a:t>Low-code capabilities allow non-IT professionals to also build or help build apps</a:t>
            </a:r>
          </a:p>
          <a:p>
            <a:pPr marL="285750" indent="-285750">
              <a:spcBef>
                <a:spcPts val="600"/>
              </a:spcBef>
              <a:buFont typeface="Wingdings" pitchFamily="2" charset="2"/>
              <a:buChar char="§"/>
            </a:pPr>
            <a:r>
              <a:rPr lang="en-US"/>
              <a:t>Easily modify to meet changing requirements</a:t>
            </a:r>
          </a:p>
          <a:p>
            <a:pPr marL="285750" indent="-285750">
              <a:spcBef>
                <a:spcPts val="600"/>
              </a:spcBef>
              <a:buFont typeface="Wingdings" pitchFamily="2" charset="2"/>
              <a:buChar char="§"/>
            </a:pPr>
            <a:r>
              <a:rPr lang="en-US"/>
              <a:t>Rapidly iterate to production-ready app</a:t>
            </a:r>
          </a:p>
        </p:txBody>
      </p:sp>
      <p:sp>
        <p:nvSpPr>
          <p:cNvPr id="12" name="Footer Placeholder 2">
            <a:extLst>
              <a:ext uri="{FF2B5EF4-FFF2-40B4-BE49-F238E27FC236}">
                <a16:creationId xmlns:a16="http://schemas.microsoft.com/office/drawing/2014/main" id="{0AF66CE0-4CED-F24E-BBA0-B0AD0D622A29}"/>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21375929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Slide Number Placeholder 2">
            <a:extLst>
              <a:ext uri="{FF2B5EF4-FFF2-40B4-BE49-F238E27FC236}">
                <a16:creationId xmlns:a16="http://schemas.microsoft.com/office/drawing/2014/main" id="{D28491EC-EE49-431F-8CF1-CE3257F326FC}"/>
              </a:ext>
            </a:extLst>
          </p:cNvPr>
          <p:cNvSpPr>
            <a:spLocks noGrp="1"/>
          </p:cNvSpPr>
          <p:nvPr>
            <p:ph type="sldNum" sz="quarter" idx="12"/>
          </p:nvPr>
        </p:nvSpPr>
        <p:spPr/>
        <p:txBody>
          <a:bodyPr/>
          <a:lstStyle/>
          <a:p>
            <a:fld id="{C51EAA63-D034-42AE-91FA-B13B9518C7BE}" type="slidenum">
              <a:rPr lang="en-US" smtClean="0">
                <a:latin typeface="Calibri"/>
              </a:rPr>
              <a:t>3</a:t>
            </a:fld>
            <a:endParaRPr lang="en-US">
              <a:latin typeface="Calibri"/>
            </a:endParaRPr>
          </a:p>
        </p:txBody>
      </p:sp>
      <p:sp>
        <p:nvSpPr>
          <p:cNvPr id="6" name="Title 6">
            <a:extLst>
              <a:ext uri="{FF2B5EF4-FFF2-40B4-BE49-F238E27FC236}">
                <a16:creationId xmlns:a16="http://schemas.microsoft.com/office/drawing/2014/main" id="{950F8DB6-AC1B-4E78-A1AA-6872204AAA4A}"/>
              </a:ext>
            </a:extLst>
          </p:cNvPr>
          <p:cNvSpPr txBox="1"/>
          <p:nvPr/>
        </p:nvSpPr>
        <p:spPr>
          <a:xfrm>
            <a:off x="533400" y="548640"/>
            <a:ext cx="11125200" cy="889000"/>
          </a:xfrm>
          <a:prstGeom prst="rect">
            <a:avLst/>
          </a:prstGeom>
        </p:spPr>
        <p:txBody>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r>
              <a:rPr lang="en-US"/>
              <a:t>About this Presentation </a:t>
            </a:r>
            <a:endParaRPr lang="en-US" sz="3200" b="1">
              <a:solidFill>
                <a:srgbClr val="FF0000"/>
              </a:solidFill>
            </a:endParaRPr>
          </a:p>
        </p:txBody>
      </p:sp>
      <p:sp>
        <p:nvSpPr>
          <p:cNvPr id="7" name="Slide Number Placeholder 1">
            <a:extLst>
              <a:ext uri="{FF2B5EF4-FFF2-40B4-BE49-F238E27FC236}">
                <a16:creationId xmlns:a16="http://schemas.microsoft.com/office/drawing/2014/main" id="{84A5ADAD-AFC2-4EE1-B5CB-007E1DDB5449}"/>
              </a:ext>
            </a:extLst>
          </p:cNvPr>
          <p:cNvSpPr txBox="1"/>
          <p:nvPr/>
        </p:nvSpPr>
        <p:spPr>
          <a:xfrm>
            <a:off x="11277600" y="6556248"/>
            <a:ext cx="381661" cy="182880"/>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a:t>3</a:t>
            </a:fld>
            <a:endParaRPr lang="en-US"/>
          </a:p>
        </p:txBody>
      </p:sp>
      <p:sp>
        <p:nvSpPr>
          <p:cNvPr id="8" name="Text Placeholder 7">
            <a:extLst>
              <a:ext uri="{FF2B5EF4-FFF2-40B4-BE49-F238E27FC236}">
                <a16:creationId xmlns:a16="http://schemas.microsoft.com/office/drawing/2014/main" id="{A9094247-2A11-4947-9465-1425669797B8}"/>
              </a:ext>
            </a:extLst>
          </p:cNvPr>
          <p:cNvSpPr txBox="1"/>
          <p:nvPr/>
        </p:nvSpPr>
        <p:spPr>
          <a:xfrm>
            <a:off x="533401" y="1677433"/>
            <a:ext cx="5436000" cy="4381213"/>
          </a:xfrm>
          <a:prstGeom prst="rect">
            <a:avLst/>
          </a:prstGeom>
        </p:spPr>
        <p:txBody>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179388" indent="-179388">
              <a:lnSpc>
                <a:spcPct val="100000"/>
              </a:lnSpc>
              <a:buClr>
                <a:srgbClr val="58595B"/>
              </a:buClr>
              <a:buFont typeface="Arial"/>
              <a:buChar char="•"/>
              <a:defRPr/>
            </a:pPr>
            <a:r>
              <a:rPr lang="en-US" sz="1600">
                <a:solidFill>
                  <a:srgbClr val="58595B"/>
                </a:solidFill>
              </a:rPr>
              <a:t>Overview</a:t>
            </a:r>
          </a:p>
          <a:p>
            <a:pPr marL="358775" lvl="1" indent="-180975">
              <a:lnSpc>
                <a:spcPct val="100000"/>
              </a:lnSpc>
              <a:spcBef>
                <a:spcPts val="300"/>
              </a:spcBef>
              <a:buClr>
                <a:srgbClr val="58595B"/>
              </a:buClr>
              <a:buFont typeface="Lucida Grande"/>
              <a:buChar char="-"/>
              <a:defRPr/>
            </a:pPr>
            <a:r>
              <a:rPr lang="en-US" sz="1400">
                <a:solidFill>
                  <a:srgbClr val="58595B"/>
                </a:solidFill>
              </a:rPr>
              <a:t>This presentation starts with challenges associated with data management and application development. It then introduces low code style of development and Oracle Application Express (APEX) and benefits of running APEX on Autonomous Database.</a:t>
            </a:r>
          </a:p>
          <a:p>
            <a:pPr marL="179388" indent="-179388">
              <a:lnSpc>
                <a:spcPct val="100000"/>
              </a:lnSpc>
              <a:buClr>
                <a:srgbClr val="58595B"/>
              </a:buClr>
              <a:buFont typeface="Arial"/>
              <a:buChar char="•"/>
              <a:defRPr/>
            </a:pPr>
            <a:r>
              <a:rPr lang="en-US" sz="1600">
                <a:solidFill>
                  <a:srgbClr val="58595B"/>
                </a:solidFill>
              </a:rPr>
              <a:t>Target Audience</a:t>
            </a:r>
          </a:p>
          <a:p>
            <a:pPr marL="358775" lvl="1" indent="-180975">
              <a:lnSpc>
                <a:spcPct val="100000"/>
              </a:lnSpc>
              <a:spcBef>
                <a:spcPts val="300"/>
              </a:spcBef>
              <a:buClr>
                <a:srgbClr val="58595B"/>
              </a:buClr>
              <a:buFont typeface="Lucida Grande"/>
              <a:buChar char="-"/>
              <a:defRPr/>
            </a:pPr>
            <a:r>
              <a:rPr lang="en-US" sz="1400">
                <a:solidFill>
                  <a:srgbClr val="58595B"/>
                </a:solidFill>
              </a:rPr>
              <a:t>Lines of Business – users, influencers and decision makers of specific  Lines of Business within the organization</a:t>
            </a:r>
          </a:p>
          <a:p>
            <a:pPr marL="358775" lvl="1" indent="-180975">
              <a:lnSpc>
                <a:spcPct val="100000"/>
              </a:lnSpc>
              <a:spcBef>
                <a:spcPts val="300"/>
              </a:spcBef>
              <a:buClr>
                <a:srgbClr val="58595B"/>
              </a:buClr>
              <a:buFont typeface="Lucida Grande"/>
              <a:buChar char="-"/>
              <a:defRPr/>
            </a:pPr>
            <a:r>
              <a:rPr lang="en-US" sz="1400">
                <a:solidFill>
                  <a:srgbClr val="58595B"/>
                </a:solidFill>
              </a:rPr>
              <a:t>IT/Developers – Technical departments that are tasked with developing applications that support the business</a:t>
            </a:r>
          </a:p>
          <a:p>
            <a:pPr marL="179388" indent="-179388">
              <a:lnSpc>
                <a:spcPct val="100000"/>
              </a:lnSpc>
              <a:buClr>
                <a:srgbClr val="58595B"/>
              </a:buClr>
              <a:buFont typeface="Arial"/>
              <a:buChar char="•"/>
              <a:defRPr/>
            </a:pPr>
            <a:r>
              <a:rPr lang="en-US" sz="1600">
                <a:solidFill>
                  <a:srgbClr val="58595B"/>
                </a:solidFill>
              </a:rPr>
              <a:t>Purpose</a:t>
            </a:r>
          </a:p>
          <a:p>
            <a:pPr marL="358775" lvl="1" indent="-180975">
              <a:lnSpc>
                <a:spcPct val="100000"/>
              </a:lnSpc>
              <a:spcBef>
                <a:spcPts val="300"/>
              </a:spcBef>
              <a:buClr>
                <a:srgbClr val="58595B"/>
              </a:buClr>
              <a:buFont typeface="Lucida Grande"/>
              <a:buChar char="-"/>
              <a:defRPr/>
            </a:pPr>
            <a:r>
              <a:rPr lang="en-US" sz="1400">
                <a:solidFill>
                  <a:srgbClr val="58595B"/>
                </a:solidFill>
              </a:rPr>
              <a:t>Demonstrate Oracle’s category leadership in the Database and low code application development market. </a:t>
            </a:r>
          </a:p>
        </p:txBody>
      </p:sp>
      <p:sp>
        <p:nvSpPr>
          <p:cNvPr id="9" name="Text Placeholder 2">
            <a:extLst>
              <a:ext uri="{FF2B5EF4-FFF2-40B4-BE49-F238E27FC236}">
                <a16:creationId xmlns:a16="http://schemas.microsoft.com/office/drawing/2014/main" id="{AEDA8185-D314-404E-9A99-667D86E82569}"/>
              </a:ext>
            </a:extLst>
          </p:cNvPr>
          <p:cNvSpPr txBox="1"/>
          <p:nvPr/>
        </p:nvSpPr>
        <p:spPr>
          <a:xfrm>
            <a:off x="6222600" y="1677433"/>
            <a:ext cx="5436000" cy="4381213"/>
          </a:xfrm>
          <a:prstGeom prst="rect">
            <a:avLst/>
          </a:prstGeom>
        </p:spPr>
        <p:txBody>
          <a:bodyPr/>
          <a:lstStyle>
            <a:lvl1pPr marL="0" indent="0" algn="l" defTabSz="914400" rtl="0" eaLnBrk="1" latinLnBrk="0" hangingPunct="1">
              <a:lnSpc>
                <a:spcPct val="90000"/>
              </a:lnSpc>
              <a:spcBef>
                <a:spcPts val="1200"/>
              </a:spcBef>
              <a:buClr>
                <a:schemeClr val="tx1">
                  <a:lumMod val="60000"/>
                  <a:lumOff val="40000"/>
                </a:schemeClr>
              </a:buClr>
              <a:buFont typeface="Arial" panose="020b0604020202020204" pitchFamily="34" charset="0"/>
              <a:buNone/>
              <a:defRPr sz="1800" b="1" i="0" kern="1200">
                <a:solidFill>
                  <a:srgbClr val="4E5052"/>
                </a:solidFill>
                <a:latin typeface="+mn-lt"/>
                <a:ea typeface="+mn-ea"/>
                <a:cs typeface="+mn-cs"/>
              </a:defRPr>
            </a:lvl1pPr>
            <a:lvl2pPr marL="0" indent="0" algn="l" defTabSz="914400" rtl="0" eaLnBrk="1" latinLnBrk="0" hangingPunct="1">
              <a:lnSpc>
                <a:spcPct val="90000"/>
              </a:lnSpc>
              <a:spcBef>
                <a:spcPts val="1200"/>
              </a:spcBef>
              <a:buClr>
                <a:schemeClr val="tx1">
                  <a:lumMod val="60000"/>
                  <a:lumOff val="40000"/>
                </a:schemeClr>
              </a:buClr>
              <a:buFont typeface="Arial" panose="020b0604020202020204" pitchFamily="34" charset="0"/>
              <a:buNone/>
              <a:defRPr sz="1800" b="0" i="0" kern="1200">
                <a:solidFill>
                  <a:srgbClr val="4E5052"/>
                </a:solidFill>
                <a:latin typeface="+mn-lt"/>
                <a:ea typeface="+mn-ea"/>
                <a:cs typeface="+mn-cs"/>
              </a:defRPr>
            </a:lvl2pPr>
            <a:lvl3pPr marL="0" indent="-182880" algn="l" defTabSz="914400" rtl="0" eaLnBrk="1" latinLnBrk="0" hangingPunct="1">
              <a:lnSpc>
                <a:spcPct val="90000"/>
              </a:lnSpc>
              <a:spcBef>
                <a:spcPts val="1200"/>
              </a:spcBef>
              <a:buClr>
                <a:srgbClr val="4E5052"/>
              </a:buClr>
              <a:buSzPct val="110000"/>
              <a:buFont typeface="Arial" panose="020b0604020202020204" pitchFamily="34" charset="0"/>
              <a:buChar char="•"/>
              <a:defRPr sz="1800" b="0" i="0" kern="1200">
                <a:solidFill>
                  <a:srgbClr val="4E5052"/>
                </a:solidFill>
                <a:latin typeface="+mn-lt"/>
                <a:ea typeface="+mn-ea"/>
                <a:cs typeface="+mn-cs"/>
              </a:defRPr>
            </a:lvl3pPr>
            <a:lvl4pPr marL="411480" indent="-182880" algn="l" defTabSz="914400" rtl="0" eaLnBrk="1" latinLnBrk="0" hangingPunct="1">
              <a:lnSpc>
                <a:spcPct val="90000"/>
              </a:lnSpc>
              <a:spcBef>
                <a:spcPts val="1200"/>
              </a:spcBef>
              <a:buClr>
                <a:srgbClr val="4E5052"/>
              </a:buClr>
              <a:buFont typeface="Arial" panose="020b0604020202020204" pitchFamily="34" charset="0"/>
              <a:buChar char="–"/>
              <a:defRPr sz="1800" b="0" i="0" kern="1200">
                <a:solidFill>
                  <a:srgbClr val="4E5052"/>
                </a:solidFill>
                <a:latin typeface="+mn-lt"/>
                <a:ea typeface="+mn-ea"/>
                <a:cs typeface="+mn-cs"/>
              </a:defRPr>
            </a:lvl4pPr>
            <a:lvl5pPr marL="594360" indent="-182880" algn="l" defTabSz="914400" rtl="0" eaLnBrk="1" latinLnBrk="0" hangingPunct="1">
              <a:lnSpc>
                <a:spcPct val="90000"/>
              </a:lnSpc>
              <a:spcBef>
                <a:spcPts val="1200"/>
              </a:spcBef>
              <a:buClr>
                <a:srgbClr val="4E5052"/>
              </a:buClr>
              <a:buFont typeface="Arial" panose="020b0604020202020204" pitchFamily="34" charset="0"/>
              <a:buChar char="•"/>
              <a:defRPr sz="1800" b="0" i="0" kern="1200">
                <a:solidFill>
                  <a:srgbClr val="4E5052"/>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179388" indent="-179388">
              <a:lnSpc>
                <a:spcPct val="100000"/>
              </a:lnSpc>
              <a:buClr>
                <a:srgbClr val="58595B"/>
              </a:buClr>
              <a:buFont typeface="Arial"/>
              <a:buChar char="•"/>
              <a:defRPr/>
            </a:pPr>
            <a:r>
              <a:rPr lang="en-US" sz="1600" b="0">
                <a:solidFill>
                  <a:srgbClr val="58595B"/>
                </a:solidFill>
              </a:rPr>
              <a:t>When to Use</a:t>
            </a:r>
          </a:p>
          <a:p>
            <a:pPr marL="358775" lvl="1" indent="-180975">
              <a:lnSpc>
                <a:spcPct val="100000"/>
              </a:lnSpc>
              <a:spcBef>
                <a:spcPts val="300"/>
              </a:spcBef>
              <a:buClr>
                <a:srgbClr val="58595B"/>
              </a:buClr>
              <a:buFont typeface="Lucida Grande"/>
              <a:buChar char="-"/>
              <a:defRPr/>
            </a:pPr>
            <a:r>
              <a:rPr lang="en-US" sz="1400">
                <a:solidFill>
                  <a:srgbClr val="58595B"/>
                </a:solidFill>
              </a:rPr>
              <a:t>When presenting the solution to customers/prospects</a:t>
            </a:r>
          </a:p>
          <a:p>
            <a:pPr marL="179388" indent="-179388">
              <a:lnSpc>
                <a:spcPct val="100000"/>
              </a:lnSpc>
              <a:buClr>
                <a:srgbClr val="58595B"/>
              </a:buClr>
              <a:buFont typeface="Arial"/>
              <a:buChar char="•"/>
              <a:defRPr/>
            </a:pPr>
            <a:r>
              <a:rPr lang="en-US" sz="1600" b="0">
                <a:solidFill>
                  <a:srgbClr val="58595B"/>
                </a:solidFill>
              </a:rPr>
              <a:t>How to Use</a:t>
            </a:r>
          </a:p>
          <a:p>
            <a:pPr marL="358775" lvl="1" indent="-180975">
              <a:lnSpc>
                <a:spcPct val="100000"/>
              </a:lnSpc>
              <a:spcBef>
                <a:spcPts val="300"/>
              </a:spcBef>
              <a:buClr>
                <a:srgbClr val="58595B"/>
              </a:buClr>
              <a:buFont typeface="Lucida Grande"/>
              <a:buChar char="-"/>
              <a:defRPr/>
            </a:pPr>
            <a:r>
              <a:rPr lang="en-US" sz="1400">
                <a:solidFill>
                  <a:srgbClr val="58595B"/>
                </a:solidFill>
              </a:rPr>
              <a:t>Use it as an LOB / IT, (ideally face-to-face) presentation to introduce and convince them of the need for low code application development using APEX to help remove their top pain points </a:t>
            </a:r>
          </a:p>
          <a:p>
            <a:pPr marL="358775" lvl="1" indent="-180975">
              <a:lnSpc>
                <a:spcPct val="100000"/>
              </a:lnSpc>
              <a:spcBef>
                <a:spcPts val="300"/>
              </a:spcBef>
              <a:buClr>
                <a:srgbClr val="58595B"/>
              </a:buClr>
              <a:buFont typeface="Lucida Grande"/>
              <a:buChar char="-"/>
              <a:defRPr/>
            </a:pPr>
            <a:r>
              <a:rPr lang="en-US" sz="1400">
                <a:solidFill>
                  <a:srgbClr val="58595B"/>
                </a:solidFill>
              </a:rPr>
              <a:t>Use in conjunction with other related assets on Sales Central </a:t>
            </a:r>
          </a:p>
          <a:p>
            <a:pPr marL="179388" indent="-179388">
              <a:lnSpc>
                <a:spcPct val="100000"/>
              </a:lnSpc>
              <a:buClr>
                <a:srgbClr val="58595B"/>
              </a:buClr>
              <a:buFont typeface="Arial"/>
              <a:buChar char="•"/>
              <a:defRPr/>
            </a:pPr>
            <a:r>
              <a:rPr lang="en-US" sz="1600" b="0">
                <a:solidFill>
                  <a:srgbClr val="58595B"/>
                </a:solidFill>
              </a:rPr>
              <a:t>How Long</a:t>
            </a:r>
          </a:p>
          <a:p>
            <a:pPr marL="358775" lvl="1" indent="-180975">
              <a:lnSpc>
                <a:spcPct val="100000"/>
              </a:lnSpc>
              <a:spcBef>
                <a:spcPts val="300"/>
              </a:spcBef>
              <a:buClr>
                <a:srgbClr val="58595B"/>
              </a:buClr>
              <a:buFont typeface="Lucida Grande"/>
              <a:buChar char="-"/>
              <a:defRPr/>
            </a:pPr>
            <a:r>
              <a:rPr lang="en-US" sz="1400">
                <a:solidFill>
                  <a:srgbClr val="58595B"/>
                </a:solidFill>
              </a:rPr>
              <a:t>Recommend 30-35 minutes plus Q&amp;A</a:t>
            </a:r>
          </a:p>
          <a:p>
            <a:pPr marL="358775" lvl="1" indent="-180975">
              <a:lnSpc>
                <a:spcPct val="100000"/>
              </a:lnSpc>
              <a:spcBef>
                <a:spcPts val="300"/>
              </a:spcBef>
              <a:buClr>
                <a:srgbClr val="58595B"/>
              </a:buClr>
              <a:buFont typeface="Lucida Grande"/>
              <a:buChar char="-"/>
              <a:defRPr/>
            </a:pPr>
            <a:r>
              <a:rPr lang="en-US" sz="1400">
                <a:solidFill>
                  <a:srgbClr val="58595B"/>
                </a:solidFill>
              </a:rPr>
              <a:t>Remove slides as needed to fit the time duration.</a:t>
            </a:r>
          </a:p>
          <a:p>
            <a:pPr marL="358775" lvl="1" indent="-180975">
              <a:lnSpc>
                <a:spcPct val="100000"/>
              </a:lnSpc>
              <a:spcBef>
                <a:spcPts val="300"/>
              </a:spcBef>
              <a:buClr>
                <a:srgbClr val="58595B"/>
              </a:buClr>
              <a:buFont typeface="Lucida Grande"/>
              <a:buChar char="-"/>
              <a:defRPr/>
            </a:pPr>
            <a:endParaRPr lang="en-US" sz="1400">
              <a:solidFill>
                <a:srgbClr val="58595B"/>
              </a:solidFill>
            </a:endParaRPr>
          </a:p>
          <a:p>
            <a:pPr marL="358775" lvl="1" indent="-180975">
              <a:lnSpc>
                <a:spcPct val="100000"/>
              </a:lnSpc>
              <a:spcBef>
                <a:spcPts val="300"/>
              </a:spcBef>
              <a:buClr>
                <a:srgbClr val="58595B"/>
              </a:buClr>
              <a:buFont typeface="Lucida Grande"/>
              <a:buChar char="-"/>
              <a:defRPr/>
            </a:pPr>
            <a:endParaRPr lang="en-US" sz="1400">
              <a:solidFill>
                <a:srgbClr val="58595B"/>
              </a:solidFill>
            </a:endParaRPr>
          </a:p>
          <a:p>
            <a:pPr marL="358775" indent="-180975">
              <a:lnSpc>
                <a:spcPct val="100000"/>
              </a:lnSpc>
              <a:spcBef>
                <a:spcPts val="300"/>
              </a:spcBef>
              <a:buClr>
                <a:srgbClr val="58595B"/>
              </a:buClr>
              <a:buFont typeface="Lucida Grande"/>
              <a:buChar char="-"/>
              <a:defRPr/>
            </a:pPr>
            <a:endParaRPr lang="en-US" sz="1400">
              <a:solidFill>
                <a:srgbClr val="58595B"/>
              </a:solidFill>
            </a:endParaRPr>
          </a:p>
        </p:txBody>
      </p:sp>
      <p:sp>
        <p:nvSpPr>
          <p:cNvPr id="10" name="Rounded Rectangle 9">
            <a:extLst>
              <a:ext uri="{FF2B5EF4-FFF2-40B4-BE49-F238E27FC236}">
                <a16:creationId xmlns:a16="http://schemas.microsoft.com/office/drawing/2014/main" id="{F1024D1B-1F9B-4C57-B131-906251E39A82}"/>
              </a:ext>
            </a:extLst>
          </p:cNvPr>
          <p:cNvSpPr/>
          <p:nvPr/>
        </p:nvSpPr>
        <p:spPr>
          <a:xfrm>
            <a:off x="9513578" y="484629"/>
            <a:ext cx="2341756" cy="1103103"/>
          </a:xfrm>
          <a:prstGeom prst="roundRect">
            <a:avLst/>
          </a:prstGeom>
          <a:noFill/>
          <a:ln w="2857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b="1">
                <a:solidFill>
                  <a:srgbClr val="FF0000"/>
                </a:solidFill>
              </a:rPr>
              <a:t>DO NOT SHARE THIS SLIDE WITH CUSTOMERS</a:t>
            </a:r>
          </a:p>
        </p:txBody>
      </p:sp>
    </p:spTree>
    <p:extLst>
      <p:ext uri="{BB962C8B-B14F-4D97-AF65-F5344CB8AC3E}">
        <p14:creationId xmlns:p14="http://schemas.microsoft.com/office/powerpoint/2010/main" val="28786572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1" name="Text Placeholder 3">
            <a:extLst>
              <a:ext uri="{FF2B5EF4-FFF2-40B4-BE49-F238E27FC236}">
                <a16:creationId xmlns:a16="http://schemas.microsoft.com/office/drawing/2014/main" id="{21C8E086-3E91-8A43-BE54-D117B930542D}"/>
              </a:ext>
            </a:extLst>
          </p:cNvPr>
          <p:cNvSpPr>
            <a:spLocks noGrp="1"/>
          </p:cNvSpPr>
          <p:nvPr>
            <p:ph type="body" sz="quarter" idx="10"/>
          </p:nvPr>
        </p:nvSpPr>
        <p:spPr>
          <a:xfrm>
            <a:off x="762000" y="508000"/>
            <a:ext cx="10671048" cy="822960"/>
          </a:xfrm>
        </p:spPr>
        <p:txBody>
          <a:bodyPr/>
          <a:lstStyle/>
          <a:p>
            <a:pPr marL="180975" indent="-180975">
              <a:spcBef>
                <a:spcPts val="600"/>
              </a:spcBef>
            </a:pPr>
            <a:r>
              <a:rPr lang="en-US"/>
              <a:t>Modernizing Oracle Forms</a:t>
            </a:r>
          </a:p>
        </p:txBody>
      </p:sp>
      <p:sp>
        <p:nvSpPr>
          <p:cNvPr id="22" name="Left Brace 21"/>
          <p:cNvSpPr/>
          <p:nvPr/>
        </p:nvSpPr>
        <p:spPr>
          <a:xfrm>
            <a:off x="3641771" y="1714307"/>
            <a:ext cx="304800" cy="1763489"/>
          </a:xfrm>
          <a:prstGeom prst="leftBrace">
            <a:avLst>
              <a:gd name="adj1" fmla="val 36905"/>
              <a:gd name="adj2" fmla="val 49491"/>
            </a:avLst>
          </a:prstGeom>
          <a:ln w="19050">
            <a:solidFill>
              <a:schemeClr val="accent1">
                <a:lumMod val="75000"/>
              </a:schemeClr>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Left Brace 22"/>
          <p:cNvSpPr/>
          <p:nvPr/>
        </p:nvSpPr>
        <p:spPr>
          <a:xfrm>
            <a:off x="3641771" y="4228006"/>
            <a:ext cx="304800" cy="1763489"/>
          </a:xfrm>
          <a:prstGeom prst="leftBrace">
            <a:avLst>
              <a:gd name="adj1" fmla="val 36905"/>
              <a:gd name="adj2" fmla="val 49491"/>
            </a:avLst>
          </a:prstGeom>
          <a:ln w="19050">
            <a:solidFill>
              <a:schemeClr val="accent1">
                <a:lumMod val="75000"/>
              </a:schemeClr>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Down Arrow 8">
            <a:extLst>
              <a:ext uri="{FF2B5EF4-FFF2-40B4-BE49-F238E27FC236}">
                <a16:creationId xmlns:a16="http://schemas.microsoft.com/office/drawing/2014/main" id="{EC965D6E-E86F-544D-8535-3B9151BDB717}"/>
              </a:ext>
            </a:extLst>
          </p:cNvPr>
          <p:cNvSpPr/>
          <p:nvPr/>
        </p:nvSpPr>
        <p:spPr bwMode="gray">
          <a:xfrm>
            <a:off x="1683933" y="3736072"/>
            <a:ext cx="436233" cy="384569"/>
          </a:xfrm>
          <a:prstGeom prst="downArrow">
            <a:avLst/>
          </a:prstGeom>
          <a:solidFill>
            <a:schemeClr val="accent2"/>
          </a:solidFill>
          <a:ln w="15875">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4998">
              <a:solidFill>
                <a:srgbClr val="58595B"/>
              </a:solidFill>
            </a:endParaRPr>
          </a:p>
        </p:txBody>
      </p:sp>
      <p:pic>
        <p:nvPicPr>
          <p:cNvPr id="10" name="Picture 9">
            <a:extLst>
              <a:ext uri="{FF2B5EF4-FFF2-40B4-BE49-F238E27FC236}">
                <a16:creationId xmlns:a16="http://schemas.microsoft.com/office/drawing/2014/main" id="{6E89B1A5-182A-014C-A8A2-98B5E7AC60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1249" y="1437711"/>
            <a:ext cx="2480400" cy="2480400"/>
          </a:xfrm>
          <a:prstGeom prst="rect">
            <a:avLst/>
          </a:prstGeom>
        </p:spPr>
      </p:pic>
      <p:pic>
        <p:nvPicPr>
          <p:cNvPr id="14" name="Picture 13">
            <a:extLst>
              <a:ext uri="{FF2B5EF4-FFF2-40B4-BE49-F238E27FC236}">
                <a16:creationId xmlns:a16="http://schemas.microsoft.com/office/drawing/2014/main" id="{9F2BA4D3-53CD-554D-97C4-37D272F5725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9138" y="4284337"/>
            <a:ext cx="2238965" cy="1679224"/>
          </a:xfrm>
          <a:prstGeom prst="rect">
            <a:avLst/>
          </a:prstGeom>
        </p:spPr>
      </p:pic>
      <p:sp>
        <p:nvSpPr>
          <p:cNvPr id="19" name="Rectangle 18">
            <a:extLst>
              <a:ext uri="{FF2B5EF4-FFF2-40B4-BE49-F238E27FC236}">
                <a16:creationId xmlns:a16="http://schemas.microsoft.com/office/drawing/2014/main" id="{6651FBB2-23BE-F149-9C35-0499BEED0E1F}"/>
              </a:ext>
            </a:extLst>
          </p:cNvPr>
          <p:cNvSpPr/>
          <p:nvPr/>
        </p:nvSpPr>
        <p:spPr>
          <a:xfrm>
            <a:off x="770163" y="5989984"/>
            <a:ext cx="3544323" cy="470856"/>
          </a:xfrm>
          <a:prstGeom prst="rect">
            <a:avLst/>
          </a:prstGeom>
        </p:spPr>
        <p:txBody>
          <a:bodyPr wrap="square" lIns="0" tIns="0" rIns="0" bIns="0" anchor="ctr" anchorCtr="0">
            <a:noAutofit/>
          </a:bodyPr>
          <a:lstStyle/>
          <a:p>
            <a:r>
              <a:rPr lang="en-US" sz="1200">
                <a:hlinkClick r:id="rId5"/>
              </a:rPr>
              <a:t>https://apex.oracle.com/en/solutions/oracle-forms</a:t>
            </a:r>
            <a:endParaRPr lang="en-US" sz="1200"/>
          </a:p>
        </p:txBody>
      </p:sp>
      <p:sp>
        <p:nvSpPr>
          <p:cNvPr id="4" name="Slide Number Placeholder 3">
            <a:extLst>
              <a:ext uri="{FF2B5EF4-FFF2-40B4-BE49-F238E27FC236}">
                <a16:creationId xmlns:a16="http://schemas.microsoft.com/office/drawing/2014/main" id="{0BDF4418-33D1-754B-8B4F-9A3BF3DF4F28}"/>
              </a:ext>
            </a:extLst>
          </p:cNvPr>
          <p:cNvSpPr>
            <a:spLocks noGrp="1"/>
          </p:cNvSpPr>
          <p:nvPr>
            <p:ph type="sldNum" sz="quarter" idx="4"/>
          </p:nvPr>
        </p:nvSpPr>
        <p:spPr/>
        <p:txBody>
          <a:bodyPr/>
          <a:lstStyle/>
          <a:p>
            <a:fld id="{345D60D9-5372-5F40-9443-0F9AE5BDC3C8}" type="slidenum">
              <a:rPr lang="en-US" smtClean="0"/>
              <a:t>30</a:t>
            </a:fld>
            <a:endParaRPr lang="en-US"/>
          </a:p>
        </p:txBody>
      </p:sp>
      <p:sp>
        <p:nvSpPr>
          <p:cNvPr id="13" name="Text Placeholder 3">
            <a:extLst>
              <a:ext uri="{FF2B5EF4-FFF2-40B4-BE49-F238E27FC236}">
                <a16:creationId xmlns:a16="http://schemas.microsoft.com/office/drawing/2014/main" id="{31B09B82-3564-BC41-972C-738A06D7DD40}"/>
              </a:ext>
            </a:extLst>
          </p:cNvPr>
          <p:cNvSpPr txBox="1"/>
          <p:nvPr/>
        </p:nvSpPr>
        <p:spPr>
          <a:xfrm>
            <a:off x="4194551" y="4262887"/>
            <a:ext cx="5860277" cy="1785104"/>
          </a:xfrm>
          <a:prstGeom prst="rect">
            <a:avLst/>
          </a:prstGeom>
        </p:spPr>
        <p:txBody>
          <a:bodyPr lIns="0">
            <a:spAutoFit/>
          </a:bodyPr>
          <a:lstStyle>
            <a:defPPr>
              <a:defRPr lang="en-US"/>
            </a:defPPr>
            <a:lvl1pPr marL="180975" indent="-180975">
              <a:spcBef>
                <a:spcPts val="600"/>
              </a:spcBef>
            </a:lvl1pPr>
            <a:lvl2pPr marL="411480" indent="-182880" algn="l" defTabSz="914400" rtl="0" eaLnBrk="1" latinLnBrk="0" hangingPunct="1">
              <a:lnSpc>
                <a:spcPct val="90000"/>
              </a:lnSpc>
              <a:spcBef>
                <a:spcPts val="1200"/>
              </a:spcBef>
              <a:buClr>
                <a:schemeClr val="tx1"/>
              </a:buClr>
              <a:buFont typeface="System Font Regular"/>
              <a:buChar char="–"/>
              <a:defRPr sz="2000" b="0" i="0" kern="1200">
                <a:solidFill>
                  <a:srgbClr val="FFFFFF"/>
                </a:solidFill>
                <a:latin typeface="+mn-lt"/>
                <a:ea typeface="+mn-ea"/>
                <a:cs typeface="+mn-cs"/>
              </a:defRPr>
            </a:lvl2pPr>
            <a:lvl3pPr marL="594360" indent="-182880" algn="l" defTabSz="914400" rtl="0" eaLnBrk="1" latinLnBrk="0" hangingPunct="1">
              <a:lnSpc>
                <a:spcPct val="90000"/>
              </a:lnSpc>
              <a:spcBef>
                <a:spcPts val="1200"/>
              </a:spcBef>
              <a:buClr>
                <a:schemeClr val="tx1"/>
              </a:buClr>
              <a:buSzPct val="110000"/>
              <a:buFont typeface="Arial" panose="020b0604020202020204" pitchFamily="34" charset="0"/>
              <a:buChar char="•"/>
              <a:defRPr lang="en-US" sz="2000" b="0" i="0" kern="1200">
                <a:solidFill>
                  <a:srgbClr val="FFFFFF"/>
                </a:solidFill>
                <a:latin typeface="+mn-lt"/>
                <a:ea typeface="+mn-ea"/>
                <a:cs typeface="+mn-cs"/>
              </a:defRPr>
            </a:lvl3pPr>
            <a:lvl4pPr marL="808038" indent="-185738" algn="l" defTabSz="914400" rtl="0" eaLnBrk="1" latinLnBrk="0" hangingPunct="1">
              <a:lnSpc>
                <a:spcPct val="90000"/>
              </a:lnSpc>
              <a:spcBef>
                <a:spcPts val="1200"/>
              </a:spcBef>
              <a:buClr>
                <a:schemeClr val="tx1"/>
              </a:buClr>
              <a:buFont typeface="Arial" panose="020b0604020202020204" pitchFamily="34" charset="0"/>
              <a:buChar char="–"/>
              <a:defRPr lang="en-US" sz="1800" b="0" i="0" kern="1200">
                <a:solidFill>
                  <a:srgbClr val="FFFFFF"/>
                </a:solidFill>
                <a:latin typeface="+mn-lt"/>
                <a:ea typeface="+mn-ea"/>
                <a:cs typeface="+mn-cs"/>
              </a:defRPr>
            </a:lvl4pPr>
            <a:lvl5pPr marL="982663" indent="-161925" algn="l" defTabSz="914400" rtl="0" eaLnBrk="1" latinLnBrk="0" hangingPunct="1">
              <a:lnSpc>
                <a:spcPct val="90000"/>
              </a:lnSpc>
              <a:spcBef>
                <a:spcPts val="1200"/>
              </a:spcBef>
              <a:buClr>
                <a:schemeClr val="tx1"/>
              </a:buClr>
              <a:buFont typeface="Arial" panose="020b0604020202020204" pitchFamily="34" charset="0"/>
              <a:buChar char="•"/>
              <a:defRPr lang="en-US" sz="1600" b="0" i="0" kern="1200">
                <a:solidFill>
                  <a:srgbClr val="FFFFFF"/>
                </a:solidFill>
                <a:latin typeface="+mn-lt"/>
                <a:ea typeface="+mn-ea"/>
                <a:cs typeface="+mn-cs"/>
              </a:defRPr>
            </a:lvl5pPr>
            <a:lvl6pPr marL="846138" indent="-1746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069975" indent="-1873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285750" indent="-285750">
              <a:buFont typeface="Wingdings" pitchFamily="2" charset="2"/>
              <a:buChar char="§"/>
            </a:pPr>
            <a:r>
              <a:rPr lang="en-US"/>
              <a:t>Proof-of-concept using subset of Forms apps</a:t>
            </a:r>
          </a:p>
          <a:p>
            <a:pPr marL="285750" indent="-285750">
              <a:buFont typeface="Wingdings" pitchFamily="2" charset="2"/>
              <a:buChar char="§"/>
            </a:pPr>
            <a:r>
              <a:rPr lang="en-US"/>
              <a:t>Organization-wide apps, rather than back-office</a:t>
            </a:r>
          </a:p>
          <a:p>
            <a:pPr marL="285750" indent="-285750">
              <a:buFont typeface="Wingdings" pitchFamily="2" charset="2"/>
              <a:buChar char="§"/>
            </a:pPr>
            <a:r>
              <a:rPr lang="en-US"/>
              <a:t>External apps for customers / partners</a:t>
            </a:r>
          </a:p>
          <a:p>
            <a:pPr marL="285750" indent="-285750">
              <a:buFont typeface="Wingdings" pitchFamily="2" charset="2"/>
              <a:buChar char="§"/>
            </a:pPr>
            <a:r>
              <a:rPr lang="en-US"/>
              <a:t>Mobile-first apps</a:t>
            </a:r>
          </a:p>
          <a:p>
            <a:pPr marL="285750" indent="-285750">
              <a:buFont typeface="Wingdings" pitchFamily="2" charset="2"/>
              <a:buChar char="§"/>
            </a:pPr>
            <a:r>
              <a:rPr lang="en-US"/>
              <a:t>Net new requirements</a:t>
            </a:r>
          </a:p>
        </p:txBody>
      </p:sp>
      <p:sp>
        <p:nvSpPr>
          <p:cNvPr id="15" name="Rectangle 14">
            <a:extLst>
              <a:ext uri="{FF2B5EF4-FFF2-40B4-BE49-F238E27FC236}">
                <a16:creationId xmlns:a16="http://schemas.microsoft.com/office/drawing/2014/main" id="{901C2EF5-0B60-A645-BC7F-901B93722DAD}"/>
              </a:ext>
            </a:extLst>
          </p:cNvPr>
          <p:cNvSpPr/>
          <p:nvPr/>
        </p:nvSpPr>
        <p:spPr>
          <a:xfrm>
            <a:off x="4194551" y="1929127"/>
            <a:ext cx="6096000" cy="1431161"/>
          </a:xfrm>
          <a:prstGeom prst="rect">
            <a:avLst/>
          </a:prstGeom>
        </p:spPr>
        <p:txBody>
          <a:bodyPr lIns="0">
            <a:spAutoFit/>
          </a:bodyPr>
          <a:lstStyle/>
          <a:p>
            <a:pPr marL="285750" indent="-285750">
              <a:spcBef>
                <a:spcPts val="600"/>
              </a:spcBef>
              <a:buFont typeface="Wingdings" pitchFamily="2" charset="2"/>
              <a:buChar char="§"/>
            </a:pPr>
            <a:r>
              <a:rPr lang="en-US"/>
              <a:t>APEX is the natural evolution of forms</a:t>
            </a:r>
          </a:p>
          <a:p>
            <a:pPr marL="285750" indent="-285750">
              <a:spcBef>
                <a:spcPts val="600"/>
              </a:spcBef>
              <a:buFont typeface="Wingdings" pitchFamily="2" charset="2"/>
              <a:buChar char="§"/>
            </a:pPr>
            <a:r>
              <a:rPr lang="en-US"/>
              <a:t>Both based on SQL and PL / SQL</a:t>
            </a:r>
          </a:p>
          <a:p>
            <a:pPr marL="285750" indent="-285750">
              <a:spcBef>
                <a:spcPts val="600"/>
              </a:spcBef>
              <a:buFont typeface="Wingdings" pitchFamily="2" charset="2"/>
              <a:buChar char="§"/>
            </a:pPr>
            <a:r>
              <a:rPr lang="en-US"/>
              <a:t>Re-use DB packages, procedures, functions</a:t>
            </a:r>
          </a:p>
          <a:p>
            <a:pPr marL="285750" indent="-285750">
              <a:spcBef>
                <a:spcPts val="600"/>
              </a:spcBef>
              <a:buFont typeface="Wingdings" pitchFamily="2" charset="2"/>
              <a:buChar char="§"/>
            </a:pPr>
            <a:r>
              <a:rPr lang="en-US"/>
              <a:t>Easily train forms developers to develop APEX</a:t>
            </a:r>
          </a:p>
        </p:txBody>
      </p:sp>
      <p:sp>
        <p:nvSpPr>
          <p:cNvPr id="16" name="Footer Placeholder 2">
            <a:extLst>
              <a:ext uri="{FF2B5EF4-FFF2-40B4-BE49-F238E27FC236}">
                <a16:creationId xmlns:a16="http://schemas.microsoft.com/office/drawing/2014/main" id="{5FB6E4C0-5549-3D4E-9F47-2872BBAC32E3}"/>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5521571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1" name="Text Placeholder 3">
            <a:extLst>
              <a:ext uri="{FF2B5EF4-FFF2-40B4-BE49-F238E27FC236}">
                <a16:creationId xmlns:a16="http://schemas.microsoft.com/office/drawing/2014/main" id="{21C8E086-3E91-8A43-BE54-D117B930542D}"/>
              </a:ext>
            </a:extLst>
          </p:cNvPr>
          <p:cNvSpPr>
            <a:spLocks noGrp="1"/>
          </p:cNvSpPr>
          <p:nvPr>
            <p:ph type="body" sz="quarter" idx="10"/>
          </p:nvPr>
        </p:nvSpPr>
        <p:spPr>
          <a:xfrm>
            <a:off x="762000" y="508000"/>
            <a:ext cx="10671048" cy="822960"/>
          </a:xfrm>
        </p:spPr>
        <p:txBody>
          <a:bodyPr/>
          <a:lstStyle/>
          <a:p>
            <a:pPr marL="180975" indent="-180975">
              <a:spcBef>
                <a:spcPts val="600"/>
              </a:spcBef>
            </a:pPr>
            <a:r>
              <a:rPr lang="en-US"/>
              <a:t>Modernizing Oracle Forms</a:t>
            </a:r>
          </a:p>
        </p:txBody>
      </p:sp>
      <p:sp>
        <p:nvSpPr>
          <p:cNvPr id="22" name="Left Brace 21"/>
          <p:cNvSpPr/>
          <p:nvPr/>
        </p:nvSpPr>
        <p:spPr>
          <a:xfrm>
            <a:off x="3641771" y="1714307"/>
            <a:ext cx="304800" cy="1763489"/>
          </a:xfrm>
          <a:prstGeom prst="leftBrace">
            <a:avLst>
              <a:gd name="adj1" fmla="val 36905"/>
              <a:gd name="adj2" fmla="val 49491"/>
            </a:avLst>
          </a:prstGeom>
          <a:ln w="19050">
            <a:solidFill>
              <a:schemeClr val="accent1">
                <a:lumMod val="75000"/>
              </a:schemeClr>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Left Brace 22"/>
          <p:cNvSpPr/>
          <p:nvPr/>
        </p:nvSpPr>
        <p:spPr>
          <a:xfrm>
            <a:off x="3641771" y="4228006"/>
            <a:ext cx="304800" cy="1763489"/>
          </a:xfrm>
          <a:prstGeom prst="leftBrace">
            <a:avLst>
              <a:gd name="adj1" fmla="val 36905"/>
              <a:gd name="adj2" fmla="val 49491"/>
            </a:avLst>
          </a:prstGeom>
          <a:ln w="19050">
            <a:solidFill>
              <a:schemeClr val="accent1">
                <a:lumMod val="75000"/>
              </a:schemeClr>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Down Arrow 8">
            <a:extLst>
              <a:ext uri="{FF2B5EF4-FFF2-40B4-BE49-F238E27FC236}">
                <a16:creationId xmlns:a16="http://schemas.microsoft.com/office/drawing/2014/main" id="{EC965D6E-E86F-544D-8535-3B9151BDB717}"/>
              </a:ext>
            </a:extLst>
          </p:cNvPr>
          <p:cNvSpPr/>
          <p:nvPr/>
        </p:nvSpPr>
        <p:spPr bwMode="gray">
          <a:xfrm>
            <a:off x="1683933" y="3736072"/>
            <a:ext cx="436233" cy="384569"/>
          </a:xfrm>
          <a:prstGeom prst="downArrow">
            <a:avLst/>
          </a:prstGeom>
          <a:solidFill>
            <a:schemeClr val="accent2"/>
          </a:solidFill>
          <a:ln w="15875">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4998">
              <a:solidFill>
                <a:srgbClr val="58595B"/>
              </a:solidFill>
            </a:endParaRPr>
          </a:p>
        </p:txBody>
      </p:sp>
      <p:pic>
        <p:nvPicPr>
          <p:cNvPr id="10" name="Picture 9">
            <a:extLst>
              <a:ext uri="{FF2B5EF4-FFF2-40B4-BE49-F238E27FC236}">
                <a16:creationId xmlns:a16="http://schemas.microsoft.com/office/drawing/2014/main" id="{6E89B1A5-182A-014C-A8A2-98B5E7AC60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1249" y="1437711"/>
            <a:ext cx="2480400" cy="2480400"/>
          </a:xfrm>
          <a:prstGeom prst="rect">
            <a:avLst/>
          </a:prstGeom>
        </p:spPr>
      </p:pic>
      <p:pic>
        <p:nvPicPr>
          <p:cNvPr id="14" name="Picture 13">
            <a:extLst>
              <a:ext uri="{FF2B5EF4-FFF2-40B4-BE49-F238E27FC236}">
                <a16:creationId xmlns:a16="http://schemas.microsoft.com/office/drawing/2014/main" id="{9F2BA4D3-53CD-554D-97C4-37D272F5725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9138" y="4284337"/>
            <a:ext cx="2238965" cy="1679224"/>
          </a:xfrm>
          <a:prstGeom prst="rect">
            <a:avLst/>
          </a:prstGeom>
        </p:spPr>
      </p:pic>
      <p:sp>
        <p:nvSpPr>
          <p:cNvPr id="4" name="Slide Number Placeholder 3">
            <a:extLst>
              <a:ext uri="{FF2B5EF4-FFF2-40B4-BE49-F238E27FC236}">
                <a16:creationId xmlns:a16="http://schemas.microsoft.com/office/drawing/2014/main" id="{0BDF4418-33D1-754B-8B4F-9A3BF3DF4F28}"/>
              </a:ext>
            </a:extLst>
          </p:cNvPr>
          <p:cNvSpPr>
            <a:spLocks noGrp="1"/>
          </p:cNvSpPr>
          <p:nvPr>
            <p:ph type="sldNum" sz="quarter" idx="4"/>
          </p:nvPr>
        </p:nvSpPr>
        <p:spPr/>
        <p:txBody>
          <a:bodyPr/>
          <a:lstStyle/>
          <a:p>
            <a:fld id="{345D60D9-5372-5F40-9443-0F9AE5BDC3C8}" type="slidenum">
              <a:rPr lang="en-US" smtClean="0"/>
              <a:t>31</a:t>
            </a:fld>
            <a:endParaRPr lang="en-US"/>
          </a:p>
        </p:txBody>
      </p:sp>
      <p:sp>
        <p:nvSpPr>
          <p:cNvPr id="13" name="Text Placeholder 3">
            <a:extLst>
              <a:ext uri="{FF2B5EF4-FFF2-40B4-BE49-F238E27FC236}">
                <a16:creationId xmlns:a16="http://schemas.microsoft.com/office/drawing/2014/main" id="{31B09B82-3564-BC41-972C-738A06D7DD40}"/>
              </a:ext>
            </a:extLst>
          </p:cNvPr>
          <p:cNvSpPr txBox="1"/>
          <p:nvPr/>
        </p:nvSpPr>
        <p:spPr>
          <a:xfrm>
            <a:off x="4194551" y="4262887"/>
            <a:ext cx="5860277" cy="1785104"/>
          </a:xfrm>
          <a:prstGeom prst="rect">
            <a:avLst/>
          </a:prstGeom>
        </p:spPr>
        <p:txBody>
          <a:bodyPr lIns="0">
            <a:spAutoFit/>
          </a:bodyPr>
          <a:lstStyle>
            <a:defPPr>
              <a:defRPr lang="en-US"/>
            </a:defPPr>
            <a:lvl1pPr marL="180975" indent="-180975">
              <a:spcBef>
                <a:spcPts val="600"/>
              </a:spcBef>
            </a:lvl1pPr>
            <a:lvl2pPr marL="411480" indent="-182880" algn="l" defTabSz="914400" rtl="0" eaLnBrk="1" latinLnBrk="0" hangingPunct="1">
              <a:lnSpc>
                <a:spcPct val="90000"/>
              </a:lnSpc>
              <a:spcBef>
                <a:spcPts val="1200"/>
              </a:spcBef>
              <a:buClr>
                <a:schemeClr val="tx1"/>
              </a:buClr>
              <a:buFont typeface="System Font Regular"/>
              <a:buChar char="–"/>
              <a:defRPr sz="2000" b="0" i="0" kern="1200">
                <a:solidFill>
                  <a:srgbClr val="FFFFFF"/>
                </a:solidFill>
                <a:latin typeface="+mn-lt"/>
                <a:ea typeface="+mn-ea"/>
                <a:cs typeface="+mn-cs"/>
              </a:defRPr>
            </a:lvl2pPr>
            <a:lvl3pPr marL="594360" indent="-182880" algn="l" defTabSz="914400" rtl="0" eaLnBrk="1" latinLnBrk="0" hangingPunct="1">
              <a:lnSpc>
                <a:spcPct val="90000"/>
              </a:lnSpc>
              <a:spcBef>
                <a:spcPts val="1200"/>
              </a:spcBef>
              <a:buClr>
                <a:schemeClr val="tx1"/>
              </a:buClr>
              <a:buSzPct val="110000"/>
              <a:buFont typeface="Arial" panose="020b0604020202020204" pitchFamily="34" charset="0"/>
              <a:buChar char="•"/>
              <a:defRPr lang="en-US" sz="2000" b="0" i="0" kern="1200">
                <a:solidFill>
                  <a:srgbClr val="FFFFFF"/>
                </a:solidFill>
                <a:latin typeface="+mn-lt"/>
                <a:ea typeface="+mn-ea"/>
                <a:cs typeface="+mn-cs"/>
              </a:defRPr>
            </a:lvl3pPr>
            <a:lvl4pPr marL="808038" indent="-185738" algn="l" defTabSz="914400" rtl="0" eaLnBrk="1" latinLnBrk="0" hangingPunct="1">
              <a:lnSpc>
                <a:spcPct val="90000"/>
              </a:lnSpc>
              <a:spcBef>
                <a:spcPts val="1200"/>
              </a:spcBef>
              <a:buClr>
                <a:schemeClr val="tx1"/>
              </a:buClr>
              <a:buFont typeface="Arial" panose="020b0604020202020204" pitchFamily="34" charset="0"/>
              <a:buChar char="–"/>
              <a:defRPr lang="en-US" sz="1800" b="0" i="0" kern="1200">
                <a:solidFill>
                  <a:srgbClr val="FFFFFF"/>
                </a:solidFill>
                <a:latin typeface="+mn-lt"/>
                <a:ea typeface="+mn-ea"/>
                <a:cs typeface="+mn-cs"/>
              </a:defRPr>
            </a:lvl4pPr>
            <a:lvl5pPr marL="982663" indent="-161925" algn="l" defTabSz="914400" rtl="0" eaLnBrk="1" latinLnBrk="0" hangingPunct="1">
              <a:lnSpc>
                <a:spcPct val="90000"/>
              </a:lnSpc>
              <a:spcBef>
                <a:spcPts val="1200"/>
              </a:spcBef>
              <a:buClr>
                <a:schemeClr val="tx1"/>
              </a:buClr>
              <a:buFont typeface="Arial" panose="020b0604020202020204" pitchFamily="34" charset="0"/>
              <a:buChar char="•"/>
              <a:defRPr lang="en-US" sz="1600" b="0" i="0" kern="1200">
                <a:solidFill>
                  <a:srgbClr val="FFFFFF"/>
                </a:solidFill>
                <a:latin typeface="+mn-lt"/>
                <a:ea typeface="+mn-ea"/>
                <a:cs typeface="+mn-cs"/>
              </a:defRPr>
            </a:lvl5pPr>
            <a:lvl6pPr marL="846138" indent="-1746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069975" indent="-187325"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285750" indent="-285750">
              <a:buFont typeface="Wingdings" pitchFamily="2" charset="2"/>
              <a:buChar char="§"/>
            </a:pPr>
            <a:r>
              <a:rPr lang="en-US"/>
              <a:t>Proof-of-concept using subset of Forms apps</a:t>
            </a:r>
          </a:p>
          <a:p>
            <a:pPr marL="285750" indent="-285750">
              <a:buFont typeface="Wingdings" pitchFamily="2" charset="2"/>
              <a:buChar char="§"/>
            </a:pPr>
            <a:r>
              <a:rPr lang="en-US"/>
              <a:t>Organization-wide apps, rather than back-office</a:t>
            </a:r>
          </a:p>
          <a:p>
            <a:pPr marL="285750" indent="-285750">
              <a:buFont typeface="Wingdings" pitchFamily="2" charset="2"/>
              <a:buChar char="§"/>
            </a:pPr>
            <a:r>
              <a:rPr lang="en-US"/>
              <a:t>External apps for customers / partners</a:t>
            </a:r>
          </a:p>
          <a:p>
            <a:pPr marL="285750" indent="-285750">
              <a:buFont typeface="Wingdings" pitchFamily="2" charset="2"/>
              <a:buChar char="§"/>
            </a:pPr>
            <a:r>
              <a:rPr lang="en-US"/>
              <a:t>Mobile-first apps</a:t>
            </a:r>
          </a:p>
          <a:p>
            <a:pPr marL="285750" indent="-285750">
              <a:buFont typeface="Wingdings" pitchFamily="2" charset="2"/>
              <a:buChar char="§"/>
            </a:pPr>
            <a:r>
              <a:rPr lang="en-US"/>
              <a:t>Net new requirements</a:t>
            </a:r>
          </a:p>
        </p:txBody>
      </p:sp>
      <p:sp>
        <p:nvSpPr>
          <p:cNvPr id="15" name="Rectangle 14">
            <a:extLst>
              <a:ext uri="{FF2B5EF4-FFF2-40B4-BE49-F238E27FC236}">
                <a16:creationId xmlns:a16="http://schemas.microsoft.com/office/drawing/2014/main" id="{901C2EF5-0B60-A645-BC7F-901B93722DAD}"/>
              </a:ext>
            </a:extLst>
          </p:cNvPr>
          <p:cNvSpPr/>
          <p:nvPr/>
        </p:nvSpPr>
        <p:spPr>
          <a:xfrm>
            <a:off x="4194551" y="1929127"/>
            <a:ext cx="6096000" cy="1431161"/>
          </a:xfrm>
          <a:prstGeom prst="rect">
            <a:avLst/>
          </a:prstGeom>
        </p:spPr>
        <p:txBody>
          <a:bodyPr lIns="0">
            <a:spAutoFit/>
          </a:bodyPr>
          <a:lstStyle/>
          <a:p>
            <a:pPr marL="285750" indent="-285750">
              <a:spcBef>
                <a:spcPts val="600"/>
              </a:spcBef>
              <a:buFont typeface="Wingdings" pitchFamily="2" charset="2"/>
              <a:buChar char="§"/>
            </a:pPr>
            <a:r>
              <a:rPr lang="en-US"/>
              <a:t>APEX is the natural evolution of forms</a:t>
            </a:r>
          </a:p>
          <a:p>
            <a:pPr marL="285750" indent="-285750">
              <a:spcBef>
                <a:spcPts val="600"/>
              </a:spcBef>
              <a:buFont typeface="Wingdings" pitchFamily="2" charset="2"/>
              <a:buChar char="§"/>
            </a:pPr>
            <a:r>
              <a:rPr lang="en-US"/>
              <a:t>Both based on SQL and PL / SQL</a:t>
            </a:r>
          </a:p>
          <a:p>
            <a:pPr marL="285750" indent="-285750">
              <a:spcBef>
                <a:spcPts val="600"/>
              </a:spcBef>
              <a:buFont typeface="Wingdings" pitchFamily="2" charset="2"/>
              <a:buChar char="§"/>
            </a:pPr>
            <a:r>
              <a:rPr lang="en-US"/>
              <a:t>Re-use DB packages, procedures, functions</a:t>
            </a:r>
          </a:p>
          <a:p>
            <a:pPr marL="285750" indent="-285750">
              <a:spcBef>
                <a:spcPts val="600"/>
              </a:spcBef>
              <a:buFont typeface="Wingdings" pitchFamily="2" charset="2"/>
              <a:buChar char="§"/>
            </a:pPr>
            <a:r>
              <a:rPr lang="en-US"/>
              <a:t>Easily train forms developers to develop APEX</a:t>
            </a:r>
          </a:p>
        </p:txBody>
      </p:sp>
      <p:sp>
        <p:nvSpPr>
          <p:cNvPr id="12" name="Footer Placeholder 2">
            <a:extLst>
              <a:ext uri="{FF2B5EF4-FFF2-40B4-BE49-F238E27FC236}">
                <a16:creationId xmlns:a16="http://schemas.microsoft.com/office/drawing/2014/main" id="{037514DF-579F-CB4F-87AE-82D49BB43BF0}"/>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31146307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Text Placeholder 3">
            <a:extLst>
              <a:ext uri="{FF2B5EF4-FFF2-40B4-BE49-F238E27FC236}">
                <a16:creationId xmlns:a16="http://schemas.microsoft.com/office/drawing/2014/main" id="{01719E38-EDA0-8F4E-833D-3A9B64E53B89}"/>
              </a:ext>
            </a:extLst>
          </p:cNvPr>
          <p:cNvSpPr>
            <a:spLocks noGrp="1"/>
          </p:cNvSpPr>
          <p:nvPr>
            <p:ph type="body" sz="quarter" idx="13"/>
          </p:nvPr>
        </p:nvSpPr>
        <p:spPr/>
        <p:txBody>
          <a:bodyPr/>
          <a:lstStyle/>
          <a:p>
            <a:r>
              <a:rPr lang="en-US" b="0">
                <a:latin typeface="Georgia" panose="02040502050405020303" pitchFamily="18" charset="0"/>
              </a:rPr>
              <a:t>Competition</a:t>
            </a:r>
          </a:p>
        </p:txBody>
      </p:sp>
      <p:sp>
        <p:nvSpPr>
          <p:cNvPr id="12" name="Slide Number Placeholder 11">
            <a:extLst>
              <a:ext uri="{FF2B5EF4-FFF2-40B4-BE49-F238E27FC236}">
                <a16:creationId xmlns:a16="http://schemas.microsoft.com/office/drawing/2014/main" id="{6DF43AE9-3409-4C4E-8771-19F1B56748C5}"/>
              </a:ext>
            </a:extLst>
          </p:cNvPr>
          <p:cNvSpPr>
            <a:spLocks noGrp="1"/>
          </p:cNvSpPr>
          <p:nvPr>
            <p:ph type="sldNum" sz="quarter" idx="4"/>
          </p:nvPr>
        </p:nvSpPr>
        <p:spPr/>
        <p:txBody>
          <a:bodyPr/>
          <a:lstStyle/>
          <a:p>
            <a:fld id="{345D60D9-5372-5F40-9443-0F9AE5BDC3C8}" type="slidenum">
              <a:rPr lang="en-US" smtClean="0"/>
              <a:t>32</a:t>
            </a:fld>
            <a:endParaRPr lang="en-US"/>
          </a:p>
        </p:txBody>
      </p:sp>
      <p:sp>
        <p:nvSpPr>
          <p:cNvPr id="5" name="Footer Placeholder 2">
            <a:extLst>
              <a:ext uri="{FF2B5EF4-FFF2-40B4-BE49-F238E27FC236}">
                <a16:creationId xmlns:a16="http://schemas.microsoft.com/office/drawing/2014/main" id="{B5F3AC34-DE88-204C-98E0-1C0A31E05DB5}"/>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706521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 name="Slide Number Placeholder 4">
            <a:extLst>
              <a:ext uri="{FF2B5EF4-FFF2-40B4-BE49-F238E27FC236}">
                <a16:creationId xmlns:a16="http://schemas.microsoft.com/office/drawing/2014/main" id="{473DB03C-8802-5C43-B631-EE077E3AB83C}"/>
              </a:ext>
            </a:extLst>
          </p:cNvPr>
          <p:cNvSpPr>
            <a:spLocks noGrp="1"/>
          </p:cNvSpPr>
          <p:nvPr>
            <p:ph type="sldNum" sz="quarter" idx="4"/>
          </p:nvPr>
        </p:nvSpPr>
        <p:spPr/>
        <p:txBody>
          <a:bodyPr/>
          <a:lstStyle/>
          <a:p>
            <a:fld id="{345D60D9-5372-5F40-9443-0F9AE5BDC3C8}" type="slidenum">
              <a:rPr lang="en-US" smtClean="0"/>
              <a:t>33</a:t>
            </a:fld>
            <a:endParaRPr lang="en-US"/>
          </a:p>
        </p:txBody>
      </p:sp>
      <p:sp>
        <p:nvSpPr>
          <p:cNvPr id="3" name="Text Placeholder 2">
            <a:extLst>
              <a:ext uri="{FF2B5EF4-FFF2-40B4-BE49-F238E27FC236}">
                <a16:creationId xmlns:a16="http://schemas.microsoft.com/office/drawing/2014/main" id="{A3722C04-99FF-E943-ACFF-7F9494CA3EB0}"/>
              </a:ext>
            </a:extLst>
          </p:cNvPr>
          <p:cNvSpPr>
            <a:spLocks noGrp="1"/>
          </p:cNvSpPr>
          <p:nvPr>
            <p:ph type="body" sz="quarter" idx="10"/>
          </p:nvPr>
        </p:nvSpPr>
        <p:spPr/>
        <p:txBody>
          <a:bodyPr/>
          <a:lstStyle/>
          <a:p>
            <a:r>
              <a:rPr lang="en-US"/>
              <a:t>Enterprise low code offerings</a:t>
            </a:r>
          </a:p>
        </p:txBody>
      </p:sp>
      <p:graphicFrame>
        <p:nvGraphicFramePr>
          <p:cNvPr id="2" name="Table 1"/>
          <p:cNvGraphicFramePr>
            <a:graphicFrameLocks noGrp="1"/>
          </p:cNvGraphicFramePr>
          <p:nvPr>
            <p:extLst>
              <p:ext uri="{D42A27DB-BD31-4B8C-83A1-F6EECF244321}">
                <p14:modId xmlns:p14="http://schemas.microsoft.com/office/powerpoint/2010/main" val="3297524001"/>
              </p:ext>
            </p:extLst>
          </p:nvPr>
        </p:nvGraphicFramePr>
        <p:xfrm>
          <a:off x="534124" y="2495908"/>
          <a:ext cx="11123751" cy="2764500"/>
        </p:xfrm>
        <a:graphic>
          <a:graphicData uri="http://schemas.openxmlformats.org/drawingml/2006/table">
            <a:tbl>
              <a:tblPr firstRow="1" bandRow="1">
                <a:tableStyleId>{5A111915-BE36-4E01-A7E5-04B1672EAD32}</a:tableStyleId>
              </a:tblPr>
              <a:tblGrid>
                <a:gridCol w="1939973">
                  <a:extLst>
                    <a:ext uri="{9D8B030D-6E8A-4147-A177-3AD203B41FA5}">
                      <a16:colId xmlns:a16="http://schemas.microsoft.com/office/drawing/2014/main" val="20000"/>
                    </a:ext>
                  </a:extLst>
                </a:gridCol>
                <a:gridCol w="2682240">
                  <a:extLst>
                    <a:ext uri="{9D8B030D-6E8A-4147-A177-3AD203B41FA5}">
                      <a16:colId xmlns:a16="http://schemas.microsoft.com/office/drawing/2014/main" val="20001"/>
                    </a:ext>
                  </a:extLst>
                </a:gridCol>
                <a:gridCol w="1793966">
                  <a:extLst>
                    <a:ext uri="{9D8B030D-6E8A-4147-A177-3AD203B41FA5}">
                      <a16:colId xmlns:a16="http://schemas.microsoft.com/office/drawing/2014/main" val="20002"/>
                    </a:ext>
                  </a:extLst>
                </a:gridCol>
                <a:gridCol w="2185851">
                  <a:extLst>
                    <a:ext uri="{9D8B030D-6E8A-4147-A177-3AD203B41FA5}">
                      <a16:colId xmlns:a16="http://schemas.microsoft.com/office/drawing/2014/main" val="20003"/>
                    </a:ext>
                  </a:extLst>
                </a:gridCol>
                <a:gridCol w="2521721">
                  <a:extLst>
                    <a:ext uri="{9D8B030D-6E8A-4147-A177-3AD203B41FA5}">
                      <a16:colId xmlns:a16="http://schemas.microsoft.com/office/drawing/2014/main" val="3420232980"/>
                    </a:ext>
                  </a:extLst>
                </a:gridCol>
              </a:tblGrid>
              <a:tr h="552900">
                <a:tc>
                  <a:txBody>
                    <a:bodyPr vert="horz" wrap="square"/>
                    <a:lstStyle/>
                    <a:p>
                      <a:pPr algn="ctr"/>
                      <a:r>
                        <a:rPr lang="en-US" sz="1600"/>
                        <a:t>Oracle APEX</a:t>
                      </a:r>
                      <a:endParaRPr lang="en-US" sz="1600" b="1"/>
                    </a:p>
                  </a:txBody>
                  <a:tcPr marL="45696" marR="45696" marT="22848" marB="22848" anchor="ctr"/>
                </a:tc>
                <a:tc>
                  <a:txBody>
                    <a:bodyPr vert="horz" wrap="square"/>
                    <a:lstStyle/>
                    <a:p>
                      <a:pPr algn="ctr" hangingPunct="1"/>
                      <a:r>
                        <a:rPr lang="en-US" sz="1600"/>
                        <a:t>General purpose App Dev</a:t>
                      </a:r>
                      <a:endParaRPr lang="en-US" sz="1600" b="0">
                        <a:solidFill>
                          <a:schemeClr val="tx1">
                            <a:lumMod val="95000"/>
                          </a:schemeClr>
                        </a:solidFill>
                        <a:latin typeface="+mn-lt"/>
                        <a:ea typeface="+mn-ea"/>
                      </a:endParaRPr>
                    </a:p>
                  </a:txBody>
                  <a:tcPr marL="45696" marR="45696" marT="22848" marB="22848" anchor="ctr"/>
                </a:tc>
                <a:tc>
                  <a:txBody>
                    <a:bodyPr vert="horz" wrap="square"/>
                    <a:lstStyle/>
                    <a:p>
                      <a:pPr algn="ctr"/>
                      <a:r>
                        <a:rPr lang="en-US" sz="1600"/>
                        <a:t>Industry</a:t>
                      </a:r>
                      <a:r>
                        <a:rPr lang="en-US" sz="1600" baseline="0"/>
                        <a:t> leader</a:t>
                      </a:r>
                      <a:endParaRPr lang="en-US" sz="1600" b="0">
                        <a:solidFill>
                          <a:schemeClr val="tx1">
                            <a:lumMod val="95000"/>
                          </a:schemeClr>
                        </a:solidFill>
                        <a:latin typeface="+mn-lt"/>
                        <a:ea typeface="+mn-ea"/>
                        <a:cs typeface="Helvetica"/>
                      </a:endParaRPr>
                    </a:p>
                  </a:txBody>
                  <a:tcPr marL="45696" marR="45696" marT="22848" marB="22848" anchor="ctr"/>
                </a:tc>
                <a:tc>
                  <a:txBody>
                    <a:bodyPr vert="horz" wrap="square"/>
                    <a:lstStyle/>
                    <a:p>
                      <a:pPr algn="ctr"/>
                      <a:r>
                        <a:rPr lang="en-US" sz="1600"/>
                        <a:t>Model Interpreter</a:t>
                      </a:r>
                      <a:endParaRPr lang="en-US" sz="1600" b="0">
                        <a:solidFill>
                          <a:schemeClr val="tx1">
                            <a:lumMod val="95000"/>
                          </a:schemeClr>
                        </a:solidFill>
                        <a:latin typeface="+mn-lt"/>
                        <a:ea typeface="+mn-ea"/>
                        <a:cs typeface="Helvetica"/>
                      </a:endParaRPr>
                    </a:p>
                  </a:txBody>
                  <a:tcPr marL="45696" marR="45696" marT="22848" marB="22848" anchor="ctr"/>
                </a:tc>
                <a:tc>
                  <a:txBody>
                    <a:bodyPr vert="horz" wrap="square"/>
                    <a:lstStyle/>
                    <a:p>
                      <a:pPr algn="ctr"/>
                      <a:r>
                        <a:rPr lang="en-US" sz="1600"/>
                        <a:t>Autonomous (Included)</a:t>
                      </a:r>
                      <a:endParaRPr lang="en-US" sz="1600" b="0">
                        <a:solidFill>
                          <a:schemeClr val="tx1">
                            <a:lumMod val="95000"/>
                          </a:schemeClr>
                        </a:solidFill>
                        <a:latin typeface="+mn-lt"/>
                        <a:ea typeface="+mn-ea"/>
                        <a:cs typeface="Helvetica"/>
                      </a:endParaRPr>
                    </a:p>
                  </a:txBody>
                  <a:tcPr marL="45696" marR="45696" marT="22848" marB="22848" anchor="ctr"/>
                </a:tc>
                <a:extLst>
                  <a:ext uri="{0D108BD9-81ED-4DB2-BD59-A6C34878D82A}">
                    <a16:rowId xmlns:a16="http://schemas.microsoft.com/office/drawing/2014/main" val="10000"/>
                  </a:ext>
                </a:extLst>
              </a:tr>
              <a:tr h="552900">
                <a:tc>
                  <a:txBody>
                    <a:bodyPr vert="horz" wrap="square"/>
                    <a:lstStyle/>
                    <a:p>
                      <a:pPr algn="ctr"/>
                      <a:r>
                        <a:rPr lang="en-US" sz="1400"/>
                        <a:t>OutSystems</a:t>
                      </a:r>
                      <a:endParaRPr lang="en-US" sz="1400" b="1"/>
                    </a:p>
                  </a:txBody>
                  <a:tcPr marL="45696" marR="45696" marT="22848" marB="22848" anchor="ctr"/>
                </a:tc>
                <a:tc>
                  <a:txBody>
                    <a:bodyPr vert="horz" wrap="square"/>
                    <a:lstStyle/>
                    <a:p>
                      <a:pPr algn="ctr" hangingPunct="1"/>
                      <a:r>
                        <a:rPr lang="en-US" sz="1400"/>
                        <a:t>General purpose App Dev</a:t>
                      </a:r>
                      <a:endParaRPr lang="en-US" sz="1400">
                        <a:solidFill>
                          <a:schemeClr val="tx1">
                            <a:lumMod val="95000"/>
                          </a:schemeClr>
                        </a:solidFill>
                        <a:latin typeface="+mn-lt"/>
                        <a:ea typeface="+mn-ea"/>
                      </a:endParaRPr>
                    </a:p>
                  </a:txBody>
                  <a:tcPr marL="45696" marR="45696" marT="22848" marB="22848" anchor="ctr"/>
                </a:tc>
                <a:tc>
                  <a:txBody>
                    <a:bodyPr vert="horz" wrap="square"/>
                    <a:lstStyle/>
                    <a:p>
                      <a:pPr algn="ctr"/>
                      <a:r>
                        <a:rPr lang="en-US" sz="1400"/>
                        <a:t>Strong player</a:t>
                      </a:r>
                      <a:endParaRPr lang="en-US" sz="1400" b="0">
                        <a:solidFill>
                          <a:schemeClr val="tx1">
                            <a:lumMod val="95000"/>
                          </a:schemeClr>
                        </a:solidFill>
                        <a:latin typeface="+mn-lt"/>
                        <a:ea typeface="+mn-ea"/>
                        <a:cs typeface="Helvetica"/>
                      </a:endParaRPr>
                    </a:p>
                  </a:txBody>
                  <a:tcPr marL="45696" marR="45696" marT="22848" marB="22848" anchor="ctr"/>
                </a:tc>
                <a:tc>
                  <a:txBody>
                    <a:bodyPr vert="horz" wrap="square"/>
                    <a:lstStyle/>
                    <a:p>
                      <a:pPr algn="ctr"/>
                      <a:r>
                        <a:rPr lang="en-US" sz="1400"/>
                        <a:t>Code Generator</a:t>
                      </a:r>
                      <a:endParaRPr lang="en-US" sz="1400" b="0">
                        <a:solidFill>
                          <a:schemeClr val="tx1">
                            <a:lumMod val="95000"/>
                          </a:schemeClr>
                        </a:solidFill>
                        <a:latin typeface="+mn-lt"/>
                        <a:ea typeface="+mn-ea"/>
                        <a:cs typeface="Helvetica"/>
                      </a:endParaRPr>
                    </a:p>
                  </a:txBody>
                  <a:tcPr marL="45696" marR="45696" marT="22848" marB="22848" anchor="ctr"/>
                </a:tc>
                <a:tc>
                  <a:txBody>
                    <a:bodyPr vert="horz" wrap="square"/>
                    <a:lstStyle/>
                    <a:p>
                      <a:pPr algn="ctr"/>
                      <a:r>
                        <a:rPr lang="en-US" sz="1400"/>
                        <a:t>N/A</a:t>
                      </a:r>
                      <a:endParaRPr lang="en-US" sz="1400" b="0">
                        <a:solidFill>
                          <a:schemeClr val="tx1">
                            <a:lumMod val="95000"/>
                          </a:schemeClr>
                        </a:solidFill>
                        <a:latin typeface="+mn-lt"/>
                        <a:ea typeface="+mn-ea"/>
                        <a:cs typeface="Helvetica"/>
                      </a:endParaRPr>
                    </a:p>
                  </a:txBody>
                  <a:tcPr marL="45696" marR="45696" marT="22848" marB="22848" anchor="ctr"/>
                </a:tc>
                <a:extLst>
                  <a:ext uri="{0D108BD9-81ED-4DB2-BD59-A6C34878D82A}">
                    <a16:rowId xmlns:a16="http://schemas.microsoft.com/office/drawing/2014/main" val="10001"/>
                  </a:ext>
                </a:extLst>
              </a:tr>
              <a:tr h="552900">
                <a:tc>
                  <a:txBody>
                    <a:bodyPr vert="horz" wrap="square"/>
                    <a:lstStyle/>
                    <a:p>
                      <a:pPr algn="ctr"/>
                      <a:r>
                        <a:rPr lang="en-US" sz="1400"/>
                        <a:t>Mendix</a:t>
                      </a:r>
                      <a:endParaRPr lang="en-US" sz="1400" b="1"/>
                    </a:p>
                  </a:txBody>
                  <a:tcPr marL="45696" marR="45696" marT="22848" marB="22848" anchor="ctr"/>
                </a:tc>
                <a:tc>
                  <a:txBody>
                    <a:bodyPr vert="horz" wrap="square"/>
                    <a:lstStyle/>
                    <a:p>
                      <a:pPr marL="0" marR="0" indent="0" algn="ctr" defTabSz="825500" eaLnBrk="1" fontAlgn="auto" latinLnBrk="0" hangingPunct="1">
                        <a:lnSpc>
                          <a:spcPct val="100000"/>
                        </a:lnSpc>
                        <a:spcBef>
                          <a:spcPct val="0"/>
                        </a:spcBef>
                        <a:spcAft>
                          <a:spcPct val="0"/>
                        </a:spcAft>
                        <a:buClrTx/>
                        <a:buSzTx/>
                        <a:buFontTx/>
                        <a:buNone/>
                        <a:defRPr/>
                      </a:pPr>
                      <a:r>
                        <a:rPr lang="en-US" sz="1400"/>
                        <a:t>General purpose App Dev</a:t>
                      </a:r>
                      <a:endParaRPr lang="en-US" sz="1400">
                        <a:solidFill>
                          <a:schemeClr val="tx1">
                            <a:lumMod val="95000"/>
                          </a:schemeClr>
                        </a:solidFill>
                        <a:latin typeface="+mn-lt"/>
                        <a:ea typeface="+mn-ea"/>
                      </a:endParaRPr>
                    </a:p>
                  </a:txBody>
                  <a:tcPr marL="45696" marR="45696" marT="22848" marB="22848" anchor="ctr"/>
                </a:tc>
                <a:tc>
                  <a:txBody>
                    <a:bodyPr vert="horz" wrap="square"/>
                    <a:lstStyle/>
                    <a:p>
                      <a:pPr algn="ctr"/>
                      <a:r>
                        <a:rPr lang="en-US" sz="1400"/>
                        <a:t>Strong player</a:t>
                      </a:r>
                      <a:endParaRPr lang="en-US" sz="1400" b="0">
                        <a:solidFill>
                          <a:schemeClr val="tx1">
                            <a:lumMod val="95000"/>
                          </a:schemeClr>
                        </a:solidFill>
                        <a:latin typeface="+mn-lt"/>
                        <a:ea typeface="+mn-ea"/>
                        <a:cs typeface="Helvetica"/>
                      </a:endParaRPr>
                    </a:p>
                  </a:txBody>
                  <a:tcPr marL="45696" marR="45696" marT="22848" marB="22848" anchor="ctr"/>
                </a:tc>
                <a:tc>
                  <a:txBody>
                    <a:bodyPr vert="horz" wrap="square"/>
                    <a:lstStyle/>
                    <a:p>
                      <a:pPr marL="0" marR="0" indent="0" algn="ctr" defTabSz="825500" eaLnBrk="1" fontAlgn="auto" latinLnBrk="0" hangingPunct="1">
                        <a:lnSpc>
                          <a:spcPct val="100000"/>
                        </a:lnSpc>
                        <a:spcBef>
                          <a:spcPct val="0"/>
                        </a:spcBef>
                        <a:spcAft>
                          <a:spcPct val="0"/>
                        </a:spcAft>
                        <a:buClrTx/>
                        <a:buSzTx/>
                        <a:buFontTx/>
                        <a:buNone/>
                        <a:defRPr/>
                      </a:pPr>
                      <a:r>
                        <a:rPr lang="en-US" sz="1400"/>
                        <a:t>Code Generator</a:t>
                      </a:r>
                      <a:endParaRPr lang="en-US" sz="1400" b="0">
                        <a:solidFill>
                          <a:schemeClr val="tx1">
                            <a:lumMod val="95000"/>
                          </a:schemeClr>
                        </a:solidFill>
                        <a:latin typeface="+mn-lt"/>
                        <a:ea typeface="+mn-ea"/>
                        <a:cs typeface="Helvetica"/>
                      </a:endParaRPr>
                    </a:p>
                  </a:txBody>
                  <a:tcPr marL="45696" marR="45696" marT="22848" marB="22848" anchor="ctr"/>
                </a:tc>
                <a:tc>
                  <a:txBody>
                    <a:bodyPr vert="horz" wrap="square"/>
                    <a:lstStyle/>
                    <a:p>
                      <a:pPr marL="0" marR="0" indent="0" algn="ctr" defTabSz="825500" eaLnBrk="1" fontAlgn="auto" latinLnBrk="0" hangingPunct="1">
                        <a:lnSpc>
                          <a:spcPct val="100000"/>
                        </a:lnSpc>
                        <a:spcBef>
                          <a:spcPct val="0"/>
                        </a:spcBef>
                        <a:spcAft>
                          <a:spcPct val="0"/>
                        </a:spcAft>
                        <a:buClrTx/>
                        <a:buSzTx/>
                        <a:buFontTx/>
                        <a:buNone/>
                        <a:defRPr/>
                      </a:pPr>
                      <a:r>
                        <a:rPr lang="en-US" sz="1400"/>
                        <a:t>N/A</a:t>
                      </a:r>
                      <a:endParaRPr lang="en-US" sz="1400" b="0">
                        <a:solidFill>
                          <a:schemeClr val="tx1">
                            <a:lumMod val="95000"/>
                          </a:schemeClr>
                        </a:solidFill>
                        <a:latin typeface="+mn-lt"/>
                        <a:ea typeface="+mn-ea"/>
                        <a:cs typeface="Helvetica"/>
                      </a:endParaRPr>
                    </a:p>
                  </a:txBody>
                  <a:tcPr marL="45696" marR="45696" marT="22848" marB="22848" anchor="ctr"/>
                </a:tc>
                <a:extLst>
                  <a:ext uri="{0D108BD9-81ED-4DB2-BD59-A6C34878D82A}">
                    <a16:rowId xmlns:a16="http://schemas.microsoft.com/office/drawing/2014/main" val="10003"/>
                  </a:ext>
                </a:extLst>
              </a:tr>
              <a:tr h="552900">
                <a:tc>
                  <a:txBody>
                    <a:bodyPr vert="horz" wrap="square"/>
                    <a:lstStyle/>
                    <a:p>
                      <a:pPr algn="ctr"/>
                      <a:r>
                        <a:rPr lang="en-US" sz="1400"/>
                        <a:t>Microsoft PowerApps</a:t>
                      </a:r>
                      <a:endParaRPr lang="en-US" sz="1400" b="1"/>
                    </a:p>
                  </a:txBody>
                  <a:tcPr marL="45696" marR="45696" marT="22848" marB="22848" anchor="ctr"/>
                </a:tc>
                <a:tc>
                  <a:txBody>
                    <a:bodyPr vert="horz" wrap="square"/>
                    <a:lstStyle/>
                    <a:p>
                      <a:pPr algn="ctr"/>
                      <a:r>
                        <a:rPr lang="en-US" sz="1400"/>
                        <a:t>SharePoint and dynamics</a:t>
                      </a:r>
                      <a:endParaRPr lang="en-US" sz="1400" b="0">
                        <a:solidFill>
                          <a:schemeClr val="tx1">
                            <a:lumMod val="95000"/>
                          </a:schemeClr>
                        </a:solidFill>
                        <a:latin typeface="+mn-lt"/>
                        <a:ea typeface="+mn-ea"/>
                        <a:cs typeface="Helvetica"/>
                      </a:endParaRPr>
                    </a:p>
                  </a:txBody>
                  <a:tcPr marL="45696" marR="45696" marT="22848" marB="22848" anchor="ctr"/>
                </a:tc>
                <a:tc>
                  <a:txBody>
                    <a:bodyPr vert="horz" wrap="square"/>
                    <a:lstStyle/>
                    <a:p>
                      <a:pPr algn="ctr"/>
                      <a:r>
                        <a:rPr lang="en-US" sz="1400"/>
                        <a:t>Never see them</a:t>
                      </a:r>
                      <a:endParaRPr lang="en-US" sz="1400" b="0">
                        <a:solidFill>
                          <a:schemeClr val="tx1">
                            <a:lumMod val="95000"/>
                          </a:schemeClr>
                        </a:solidFill>
                        <a:latin typeface="+mn-lt"/>
                        <a:ea typeface="+mn-ea"/>
                        <a:cs typeface="Helvetica"/>
                      </a:endParaRPr>
                    </a:p>
                  </a:txBody>
                  <a:tcPr marL="45696" marR="45696" marT="22848" marB="22848" anchor="ctr"/>
                </a:tc>
                <a:tc>
                  <a:txBody>
                    <a:bodyPr vert="horz" wrap="square"/>
                    <a:lstStyle/>
                    <a:p>
                      <a:pPr marL="0" marR="0" indent="0" algn="ctr" defTabSz="825500" eaLnBrk="1" fontAlgn="auto" latinLnBrk="0" hangingPunct="1">
                        <a:lnSpc>
                          <a:spcPct val="100000"/>
                        </a:lnSpc>
                        <a:spcBef>
                          <a:spcPct val="0"/>
                        </a:spcBef>
                        <a:spcAft>
                          <a:spcPct val="0"/>
                        </a:spcAft>
                        <a:buClrTx/>
                        <a:buSzTx/>
                        <a:buFontTx/>
                        <a:buNone/>
                        <a:defRPr/>
                      </a:pPr>
                      <a:r>
                        <a:rPr lang="en-US" sz="1400"/>
                        <a:t>Code Generator</a:t>
                      </a:r>
                      <a:endParaRPr lang="en-US" sz="1400" b="0">
                        <a:solidFill>
                          <a:schemeClr val="tx1">
                            <a:lumMod val="95000"/>
                          </a:schemeClr>
                        </a:solidFill>
                        <a:latin typeface="+mn-lt"/>
                        <a:ea typeface="+mn-ea"/>
                        <a:cs typeface="Helvetica"/>
                      </a:endParaRPr>
                    </a:p>
                  </a:txBody>
                  <a:tcPr marL="45696" marR="45696" marT="22848" marB="22848" anchor="ctr"/>
                </a:tc>
                <a:tc>
                  <a:txBody>
                    <a:bodyPr vert="horz" wrap="square"/>
                    <a:lstStyle/>
                    <a:p>
                      <a:pPr marL="0" marR="0" indent="0" algn="ctr" defTabSz="825500" eaLnBrk="1" fontAlgn="auto" latinLnBrk="0" hangingPunct="1">
                        <a:lnSpc>
                          <a:spcPct val="100000"/>
                        </a:lnSpc>
                        <a:spcBef>
                          <a:spcPct val="0"/>
                        </a:spcBef>
                        <a:spcAft>
                          <a:spcPct val="0"/>
                        </a:spcAft>
                        <a:buClrTx/>
                        <a:buSzTx/>
                        <a:buFontTx/>
                        <a:buNone/>
                        <a:defRPr/>
                      </a:pPr>
                      <a:r>
                        <a:rPr lang="en-US" sz="1400"/>
                        <a:t>N/A</a:t>
                      </a:r>
                      <a:endParaRPr lang="en-US" sz="1400" b="0">
                        <a:solidFill>
                          <a:schemeClr val="tx1">
                            <a:lumMod val="95000"/>
                          </a:schemeClr>
                        </a:solidFill>
                        <a:latin typeface="+mn-lt"/>
                        <a:ea typeface="+mn-ea"/>
                        <a:cs typeface="Helvetica"/>
                      </a:endParaRPr>
                    </a:p>
                  </a:txBody>
                  <a:tcPr marL="45696" marR="45696" marT="22848" marB="22848" anchor="ctr"/>
                </a:tc>
                <a:extLst>
                  <a:ext uri="{0D108BD9-81ED-4DB2-BD59-A6C34878D82A}">
                    <a16:rowId xmlns:a16="http://schemas.microsoft.com/office/drawing/2014/main" val="10002"/>
                  </a:ext>
                </a:extLst>
              </a:tr>
              <a:tr h="552900">
                <a:tc>
                  <a:txBody>
                    <a:bodyPr vert="horz" wrap="square"/>
                    <a:lstStyle/>
                    <a:p>
                      <a:pPr algn="ctr"/>
                      <a:r>
                        <a:rPr lang="en-US" sz="1400"/>
                        <a:t>Salesforce Lightning</a:t>
                      </a:r>
                      <a:endParaRPr lang="en-US" sz="1400" b="1"/>
                    </a:p>
                  </a:txBody>
                  <a:tcPr marL="45696" marR="45696" marT="22848" marB="22848" anchor="ctr"/>
                </a:tc>
                <a:tc>
                  <a:txBody>
                    <a:bodyPr vert="horz" wrap="square"/>
                    <a:lstStyle/>
                    <a:p>
                      <a:pPr algn="ctr" hangingPunct="1"/>
                      <a:r>
                        <a:rPr lang="en-US" sz="1400"/>
                        <a:t>CRM extension</a:t>
                      </a:r>
                      <a:endParaRPr lang="en-US" sz="1400">
                        <a:solidFill>
                          <a:schemeClr val="tx1">
                            <a:lumMod val="95000"/>
                          </a:schemeClr>
                        </a:solidFill>
                        <a:latin typeface="+mn-lt"/>
                        <a:ea typeface="+mn-ea"/>
                      </a:endParaRPr>
                    </a:p>
                  </a:txBody>
                  <a:tcPr marL="45696" marR="45696" marT="22848" marB="22848" anchor="ctr"/>
                </a:tc>
                <a:tc>
                  <a:txBody>
                    <a:bodyPr vert="horz" wrap="square"/>
                    <a:lstStyle/>
                    <a:p>
                      <a:pPr algn="ctr"/>
                      <a:r>
                        <a:rPr lang="en-US" sz="1400"/>
                        <a:t>Strong in CRM</a:t>
                      </a:r>
                      <a:endParaRPr lang="en-US" sz="1400" b="0">
                        <a:solidFill>
                          <a:schemeClr val="tx1">
                            <a:lumMod val="95000"/>
                          </a:schemeClr>
                        </a:solidFill>
                        <a:latin typeface="+mn-lt"/>
                        <a:ea typeface="+mn-ea"/>
                        <a:cs typeface="Helvetica"/>
                      </a:endParaRPr>
                    </a:p>
                  </a:txBody>
                  <a:tcPr marL="45696" marR="45696" marT="22848" marB="22848" anchor="ctr"/>
                </a:tc>
                <a:tc>
                  <a:txBody>
                    <a:bodyPr vert="horz" wrap="square"/>
                    <a:lstStyle/>
                    <a:p>
                      <a:pPr marL="0" marR="0" indent="0" algn="ctr" defTabSz="825500" eaLnBrk="1" fontAlgn="auto" latinLnBrk="0" hangingPunct="1">
                        <a:lnSpc>
                          <a:spcPct val="100000"/>
                        </a:lnSpc>
                        <a:spcBef>
                          <a:spcPct val="0"/>
                        </a:spcBef>
                        <a:spcAft>
                          <a:spcPct val="0"/>
                        </a:spcAft>
                        <a:buClrTx/>
                        <a:buSzTx/>
                        <a:buFontTx/>
                        <a:buNone/>
                        <a:defRPr/>
                      </a:pPr>
                      <a:r>
                        <a:rPr lang="en-US" sz="1400"/>
                        <a:t>Model Interpreter</a:t>
                      </a:r>
                      <a:endParaRPr lang="en-US" sz="1400" b="0">
                        <a:solidFill>
                          <a:schemeClr val="tx1">
                            <a:lumMod val="95000"/>
                          </a:schemeClr>
                        </a:solidFill>
                        <a:latin typeface="+mn-lt"/>
                        <a:ea typeface="+mn-ea"/>
                        <a:cs typeface="Helvetica"/>
                      </a:endParaRPr>
                    </a:p>
                  </a:txBody>
                  <a:tcPr marL="45696" marR="45696" marT="22848" marB="22848" anchor="ctr"/>
                </a:tc>
                <a:tc>
                  <a:txBody>
                    <a:bodyPr vert="horz" wrap="square"/>
                    <a:lstStyle/>
                    <a:p>
                      <a:pPr marL="0" marR="0" indent="0" algn="ctr" defTabSz="825500" eaLnBrk="1" fontAlgn="auto" latinLnBrk="0" hangingPunct="1">
                        <a:lnSpc>
                          <a:spcPct val="100000"/>
                        </a:lnSpc>
                        <a:spcBef>
                          <a:spcPct val="0"/>
                        </a:spcBef>
                        <a:spcAft>
                          <a:spcPct val="0"/>
                        </a:spcAft>
                        <a:buClrTx/>
                        <a:buSzTx/>
                        <a:buFontTx/>
                        <a:buNone/>
                        <a:defRPr/>
                      </a:pPr>
                      <a:r>
                        <a:rPr lang="en-US" sz="1400"/>
                        <a:t>N/A</a:t>
                      </a:r>
                      <a:endParaRPr lang="en-US" sz="1400" b="0">
                        <a:solidFill>
                          <a:schemeClr val="tx1">
                            <a:lumMod val="95000"/>
                          </a:schemeClr>
                        </a:solidFill>
                        <a:latin typeface="+mn-lt"/>
                        <a:ea typeface="+mn-ea"/>
                        <a:cs typeface="Helvetica"/>
                      </a:endParaRPr>
                    </a:p>
                  </a:txBody>
                  <a:tcPr marL="45696" marR="45696" marT="22848" marB="22848" anchor="ctr"/>
                </a:tc>
                <a:extLst>
                  <a:ext uri="{0D108BD9-81ED-4DB2-BD59-A6C34878D82A}">
                    <a16:rowId xmlns:a16="http://schemas.microsoft.com/office/drawing/2014/main" val="10004"/>
                  </a:ext>
                </a:extLst>
              </a:tr>
            </a:tbl>
          </a:graphicData>
        </a:graphic>
      </p:graphicFrame>
      <p:sp>
        <p:nvSpPr>
          <p:cNvPr id="7" name="Rectangle 6"/>
          <p:cNvSpPr/>
          <p:nvPr/>
        </p:nvSpPr>
        <p:spPr>
          <a:xfrm>
            <a:off x="3076414" y="1907678"/>
            <a:ext cx="1522072" cy="369236"/>
          </a:xfrm>
          <a:prstGeom prst="rect">
            <a:avLst/>
          </a:prstGeom>
        </p:spPr>
        <p:txBody>
          <a:bodyPr wrap="square" lIns="0" tIns="0" rIns="0" bIns="0" anchor="ctr" anchorCtr="0">
            <a:noAutofit/>
          </a:bodyPr>
          <a:lstStyle/>
          <a:p>
            <a:pPr algn="ctr"/>
            <a:r>
              <a:rPr lang="en-US" sz="1600" b="1">
                <a:solidFill>
                  <a:schemeClr val="accent5"/>
                </a:solidFill>
              </a:rPr>
              <a:t>Top use cases</a:t>
            </a:r>
          </a:p>
        </p:txBody>
      </p:sp>
      <p:sp>
        <p:nvSpPr>
          <p:cNvPr id="12" name="Rectangle 11"/>
          <p:cNvSpPr/>
          <p:nvPr/>
        </p:nvSpPr>
        <p:spPr>
          <a:xfrm>
            <a:off x="5055874" y="1907678"/>
            <a:ext cx="1854361" cy="369236"/>
          </a:xfrm>
          <a:prstGeom prst="rect">
            <a:avLst/>
          </a:prstGeom>
        </p:spPr>
        <p:txBody>
          <a:bodyPr wrap="square" lIns="0" tIns="0" rIns="0" bIns="0" anchor="ctr" anchorCtr="0">
            <a:noAutofit/>
          </a:bodyPr>
          <a:lstStyle/>
          <a:p>
            <a:pPr algn="ctr"/>
            <a:r>
              <a:rPr lang="en-US" sz="1600" b="1">
                <a:solidFill>
                  <a:schemeClr val="accent5"/>
                </a:solidFill>
              </a:rPr>
              <a:t>Competitiveness</a:t>
            </a:r>
          </a:p>
        </p:txBody>
      </p:sp>
      <p:sp>
        <p:nvSpPr>
          <p:cNvPr id="13" name="Rectangle 12"/>
          <p:cNvSpPr/>
          <p:nvPr/>
        </p:nvSpPr>
        <p:spPr>
          <a:xfrm>
            <a:off x="7277269" y="1907678"/>
            <a:ext cx="1365082" cy="369236"/>
          </a:xfrm>
          <a:prstGeom prst="rect">
            <a:avLst/>
          </a:prstGeom>
        </p:spPr>
        <p:txBody>
          <a:bodyPr wrap="square" lIns="0" tIns="0" rIns="0" bIns="0" anchor="ctr" anchorCtr="0">
            <a:noAutofit/>
          </a:bodyPr>
          <a:lstStyle/>
          <a:p>
            <a:pPr algn="ctr"/>
            <a:r>
              <a:rPr lang="en-US" sz="1600" b="1">
                <a:solidFill>
                  <a:schemeClr val="accent5"/>
                </a:solidFill>
              </a:rPr>
              <a:t>Architecture</a:t>
            </a:r>
          </a:p>
        </p:txBody>
      </p:sp>
      <p:sp>
        <p:nvSpPr>
          <p:cNvPr id="10" name="Rectangle 9">
            <a:extLst>
              <a:ext uri="{FF2B5EF4-FFF2-40B4-BE49-F238E27FC236}">
                <a16:creationId xmlns:a16="http://schemas.microsoft.com/office/drawing/2014/main" id="{457AA9E0-671F-C945-8448-F998F285B7CE}"/>
              </a:ext>
            </a:extLst>
          </p:cNvPr>
          <p:cNvSpPr/>
          <p:nvPr/>
        </p:nvSpPr>
        <p:spPr>
          <a:xfrm>
            <a:off x="2616200" y="5370597"/>
            <a:ext cx="6959599" cy="714522"/>
          </a:xfrm>
          <a:prstGeom prst="rect">
            <a:avLst/>
          </a:prstGeom>
        </p:spPr>
        <p:txBody>
          <a:bodyPr wrap="square" lIns="0" tIns="0" rIns="0" bIns="0" anchor="ctr" anchorCtr="0">
            <a:noAutofit/>
          </a:bodyPr>
          <a:lstStyle/>
          <a:p>
            <a:pPr algn="ctr">
              <a:lnSpc>
                <a:spcPct val="90000"/>
              </a:lnSpc>
            </a:pPr>
            <a:r>
              <a:rPr lang="en-US" b="1">
                <a:solidFill>
                  <a:schemeClr val="accent4"/>
                </a:solidFill>
              </a:rPr>
              <a:t>All the above are “for cost” except for Oracle APEX</a:t>
            </a:r>
          </a:p>
          <a:p>
            <a:pPr algn="ctr">
              <a:lnSpc>
                <a:spcPct val="90000"/>
              </a:lnSpc>
            </a:pPr>
            <a:r>
              <a:rPr lang="en-US" b="1">
                <a:solidFill>
                  <a:schemeClr val="accent4"/>
                </a:solidFill>
              </a:rPr>
              <a:t>biggest competition to Oracle APEX is traditional coding</a:t>
            </a:r>
          </a:p>
        </p:txBody>
      </p:sp>
      <p:sp>
        <p:nvSpPr>
          <p:cNvPr id="14" name="Rectangle 13">
            <a:extLst>
              <a:ext uri="{FF2B5EF4-FFF2-40B4-BE49-F238E27FC236}">
                <a16:creationId xmlns:a16="http://schemas.microsoft.com/office/drawing/2014/main" id="{ECD87257-9456-4B41-B06C-8A6D4C6D72EF}"/>
              </a:ext>
            </a:extLst>
          </p:cNvPr>
          <p:cNvSpPr/>
          <p:nvPr/>
        </p:nvSpPr>
        <p:spPr>
          <a:xfrm>
            <a:off x="9837202" y="1907678"/>
            <a:ext cx="1077706" cy="369236"/>
          </a:xfrm>
          <a:prstGeom prst="rect">
            <a:avLst/>
          </a:prstGeom>
        </p:spPr>
        <p:txBody>
          <a:bodyPr wrap="square" lIns="0" tIns="0" rIns="0" bIns="0" anchor="ctr" anchorCtr="0">
            <a:noAutofit/>
          </a:bodyPr>
          <a:lstStyle/>
          <a:p>
            <a:pPr algn="ctr"/>
            <a:r>
              <a:rPr lang="en-US" sz="1600" b="1">
                <a:solidFill>
                  <a:schemeClr val="accent5"/>
                </a:solidFill>
              </a:rPr>
              <a:t>Database</a:t>
            </a:r>
          </a:p>
        </p:txBody>
      </p:sp>
      <p:sp>
        <p:nvSpPr>
          <p:cNvPr id="11" name="Footer Placeholder 2">
            <a:extLst>
              <a:ext uri="{FF2B5EF4-FFF2-40B4-BE49-F238E27FC236}">
                <a16:creationId xmlns:a16="http://schemas.microsoft.com/office/drawing/2014/main" id="{39C2B3FA-425C-954F-A3E4-B6794D080051}"/>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8530666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Text Placeholder 3">
            <a:extLst>
              <a:ext uri="{FF2B5EF4-FFF2-40B4-BE49-F238E27FC236}">
                <a16:creationId xmlns:a16="http://schemas.microsoft.com/office/drawing/2014/main" id="{01719E38-EDA0-8F4E-833D-3A9B64E53B89}"/>
              </a:ext>
            </a:extLst>
          </p:cNvPr>
          <p:cNvSpPr>
            <a:spLocks noGrp="1"/>
          </p:cNvSpPr>
          <p:nvPr>
            <p:ph type="body" sz="quarter" idx="13"/>
          </p:nvPr>
        </p:nvSpPr>
        <p:spPr/>
        <p:txBody>
          <a:bodyPr/>
          <a:lstStyle/>
          <a:p>
            <a:r>
              <a:rPr lang="en-US" b="0">
                <a:latin typeface="Georgia" panose="02040502050405020303" pitchFamily="18" charset="0"/>
              </a:rPr>
              <a:t>Customers</a:t>
            </a:r>
            <a:r>
              <a:rPr lang="en-US"/>
              <a:t> </a:t>
            </a:r>
          </a:p>
        </p:txBody>
      </p:sp>
      <p:sp>
        <p:nvSpPr>
          <p:cNvPr id="12" name="Slide Number Placeholder 11">
            <a:extLst>
              <a:ext uri="{FF2B5EF4-FFF2-40B4-BE49-F238E27FC236}">
                <a16:creationId xmlns:a16="http://schemas.microsoft.com/office/drawing/2014/main" id="{6DF43AE9-3409-4C4E-8771-19F1B56748C5}"/>
              </a:ext>
            </a:extLst>
          </p:cNvPr>
          <p:cNvSpPr>
            <a:spLocks noGrp="1"/>
          </p:cNvSpPr>
          <p:nvPr>
            <p:ph type="sldNum" sz="quarter" idx="4"/>
          </p:nvPr>
        </p:nvSpPr>
        <p:spPr/>
        <p:txBody>
          <a:bodyPr/>
          <a:lstStyle/>
          <a:p>
            <a:fld id="{345D60D9-5372-5F40-9443-0F9AE5BDC3C8}" type="slidenum">
              <a:rPr lang="en-US" smtClean="0"/>
              <a:t>34</a:t>
            </a:fld>
            <a:endParaRPr lang="en-US"/>
          </a:p>
        </p:txBody>
      </p:sp>
      <p:sp>
        <p:nvSpPr>
          <p:cNvPr id="5" name="Footer Placeholder 2">
            <a:extLst>
              <a:ext uri="{FF2B5EF4-FFF2-40B4-BE49-F238E27FC236}">
                <a16:creationId xmlns:a16="http://schemas.microsoft.com/office/drawing/2014/main" id="{BB1F0F3E-7DF6-3A48-8B3B-4C78025BD6FE}"/>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8475490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Content Placeholder 1"/>
          <p:cNvSpPr>
            <a:spLocks noGrp="1"/>
          </p:cNvSpPr>
          <p:nvPr>
            <p:ph type="body" sz="quarter" idx="10"/>
          </p:nvPr>
        </p:nvSpPr>
        <p:spPr/>
        <p:txBody>
          <a:bodyPr>
            <a:noAutofit/>
          </a:bodyPr>
          <a:lstStyle/>
          <a:p>
            <a:pPr marL="0" indent="0">
              <a:buNone/>
            </a:pPr>
            <a:r>
              <a:rPr lang="en-US"/>
              <a:t>Proven success</a:t>
            </a:r>
          </a:p>
        </p:txBody>
      </p:sp>
      <p:sp>
        <p:nvSpPr>
          <p:cNvPr id="3" name="TextBox 2">
            <a:extLst>
              <a:ext uri="{FF2B5EF4-FFF2-40B4-BE49-F238E27FC236}">
                <a16:creationId xmlns:a16="http://schemas.microsoft.com/office/drawing/2014/main" id="{C72E9543-CFF3-0844-8247-59A99EED3C21}"/>
              </a:ext>
            </a:extLst>
          </p:cNvPr>
          <p:cNvSpPr txBox="1"/>
          <p:nvPr/>
        </p:nvSpPr>
        <p:spPr>
          <a:xfrm flipH="1">
            <a:off x="11657434" y="6665205"/>
            <a:ext cx="0" cy="0"/>
          </a:xfrm>
          <a:prstGeom prst="rect">
            <a:avLst/>
          </a:prstGeom>
          <a:noFill/>
        </p:spPr>
        <p:txBody>
          <a:bodyPr wrap="none" lIns="0" tIns="0" rIns="0" bIns="0" rtlCol="0">
            <a:noAutofit/>
          </a:bodyPr>
          <a:lstStyle/>
          <a:p>
            <a:pPr>
              <a:lnSpc>
                <a:spcPct val="90000"/>
              </a:lnSpc>
            </a:pPr>
            <a:endParaRPr lang="en-US"/>
          </a:p>
        </p:txBody>
      </p:sp>
      <p:sp>
        <p:nvSpPr>
          <p:cNvPr id="4" name="Rectangle 3">
            <a:extLst>
              <a:ext uri="{FF2B5EF4-FFF2-40B4-BE49-F238E27FC236}">
                <a16:creationId xmlns:a16="http://schemas.microsoft.com/office/drawing/2014/main" id="{87656425-3170-A74E-BA90-F28B70D689E6}"/>
              </a:ext>
            </a:extLst>
          </p:cNvPr>
          <p:cNvSpPr/>
          <p:nvPr/>
        </p:nvSpPr>
        <p:spPr>
          <a:xfrm>
            <a:off x="762000" y="2066765"/>
            <a:ext cx="9060873" cy="2965877"/>
          </a:xfrm>
          <a:prstGeom prst="rect">
            <a:avLst/>
          </a:prstGeom>
        </p:spPr>
        <p:txBody>
          <a:bodyPr wrap="square">
            <a:spAutoFit/>
          </a:bodyPr>
          <a:lstStyle/>
          <a:p>
            <a:pPr marL="285750" indent="-285750">
              <a:lnSpc>
                <a:spcPct val="150000"/>
              </a:lnSpc>
              <a:buFont typeface="Wingdings" pitchFamily="2" charset="2"/>
              <a:buChar char="§"/>
            </a:pPr>
            <a:r>
              <a:rPr lang="en-US"/>
              <a:t>APEX has been solving business problems for more than 15 years</a:t>
            </a:r>
          </a:p>
          <a:p>
            <a:pPr marL="285750" indent="-285750">
              <a:lnSpc>
                <a:spcPct val="150000"/>
              </a:lnSpc>
              <a:buFont typeface="Wingdings" pitchFamily="2" charset="2"/>
              <a:buChar char="§"/>
            </a:pPr>
            <a:r>
              <a:rPr lang="en-US"/>
              <a:t>Cloud ready since day one</a:t>
            </a:r>
          </a:p>
          <a:p>
            <a:pPr marL="285750" indent="-285750">
              <a:lnSpc>
                <a:spcPct val="150000"/>
              </a:lnSpc>
              <a:buFont typeface="Wingdings" pitchFamily="2" charset="2"/>
              <a:buChar char="§"/>
            </a:pPr>
            <a:r>
              <a:rPr lang="en-US"/>
              <a:t>Hundreds of thousands of users have built millions of apps using APEX</a:t>
            </a:r>
          </a:p>
          <a:p>
            <a:pPr marL="285750" indent="-285750">
              <a:lnSpc>
                <a:spcPct val="150000"/>
              </a:lnSpc>
              <a:buFont typeface="Wingdings" pitchFamily="2" charset="2"/>
              <a:buChar char="§"/>
            </a:pPr>
            <a:r>
              <a:rPr lang="en-US"/>
              <a:t>APEX has a vibrant, global and growing community with apps developed in more than 175+ countries </a:t>
            </a:r>
          </a:p>
          <a:p>
            <a:pPr marL="285750" indent="-285750">
              <a:lnSpc>
                <a:spcPct val="150000"/>
              </a:lnSpc>
              <a:buFont typeface="Wingdings" pitchFamily="2" charset="2"/>
              <a:buChar char="§"/>
            </a:pPr>
            <a:r>
              <a:rPr lang="en-US"/>
              <a:t>Successfully applied to solve real business problems across industries and geographies</a:t>
            </a:r>
          </a:p>
        </p:txBody>
      </p:sp>
      <p:sp>
        <p:nvSpPr>
          <p:cNvPr id="6" name="Slide Number Placeholder 5">
            <a:extLst>
              <a:ext uri="{FF2B5EF4-FFF2-40B4-BE49-F238E27FC236}">
                <a16:creationId xmlns:a16="http://schemas.microsoft.com/office/drawing/2014/main" id="{9329B602-5F04-3842-8B27-9329973E2D91}"/>
              </a:ext>
            </a:extLst>
          </p:cNvPr>
          <p:cNvSpPr>
            <a:spLocks noGrp="1"/>
          </p:cNvSpPr>
          <p:nvPr>
            <p:ph type="sldNum" sz="quarter" idx="4"/>
          </p:nvPr>
        </p:nvSpPr>
        <p:spPr/>
        <p:txBody>
          <a:bodyPr/>
          <a:lstStyle/>
          <a:p>
            <a:fld id="{345D60D9-5372-5F40-9443-0F9AE5BDC3C8}" type="slidenum">
              <a:rPr lang="en-US" smtClean="0"/>
              <a:t>35</a:t>
            </a:fld>
            <a:endParaRPr lang="en-US"/>
          </a:p>
        </p:txBody>
      </p:sp>
      <p:sp>
        <p:nvSpPr>
          <p:cNvPr id="7" name="Footer Placeholder 2">
            <a:extLst>
              <a:ext uri="{FF2B5EF4-FFF2-40B4-BE49-F238E27FC236}">
                <a16:creationId xmlns:a16="http://schemas.microsoft.com/office/drawing/2014/main" id="{E6BCCE7B-1F92-1D42-9F45-B0BA068F101E}"/>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37457415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Text Placeholder 3">
            <a:extLst>
              <a:ext uri="{FF2B5EF4-FFF2-40B4-BE49-F238E27FC236}">
                <a16:creationId xmlns:a16="http://schemas.microsoft.com/office/drawing/2014/main" id="{97DEADA3-69D2-704F-9FA4-39D620BE07E2}"/>
              </a:ext>
            </a:extLst>
          </p:cNvPr>
          <p:cNvSpPr>
            <a:spLocks noGrp="1"/>
          </p:cNvSpPr>
          <p:nvPr>
            <p:ph type="body" sz="quarter" idx="10"/>
          </p:nvPr>
        </p:nvSpPr>
        <p:spPr/>
        <p:txBody>
          <a:bodyPr/>
          <a:lstStyle/>
          <a:p>
            <a:r>
              <a:rPr lang="en-US"/>
              <a:t>Everybody loves APEX!</a:t>
            </a:r>
          </a:p>
        </p:txBody>
      </p:sp>
      <p:grpSp>
        <p:nvGrpSpPr>
          <p:cNvPr id="38" name="Group 37"/>
          <p:cNvGrpSpPr/>
          <p:nvPr/>
        </p:nvGrpSpPr>
        <p:grpSpPr>
          <a:xfrm>
            <a:off x="762000" y="2230862"/>
            <a:ext cx="4095727" cy="3292895"/>
            <a:chOff x="531812" y="2252296"/>
            <a:chExt cx="4095727" cy="2993541"/>
          </a:xfrm>
        </p:grpSpPr>
        <p:sp>
          <p:nvSpPr>
            <p:cNvPr id="39" name="35.7K"/>
            <p:cNvSpPr txBox="1"/>
            <p:nvPr/>
          </p:nvSpPr>
          <p:spPr>
            <a:xfrm>
              <a:off x="3815162" y="2933337"/>
              <a:ext cx="812377" cy="251817"/>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spAutoFit/>
            </a:bodyPr>
            <a:lstStyle>
              <a:lvl1pPr algn="r" defTabSz="1828800">
                <a:defRPr sz="3200" b="1">
                  <a:solidFill>
                    <a:schemeClr val="accent5"/>
                  </a:solidFill>
                  <a:latin typeface="Helvetica Neue"/>
                  <a:ea typeface="Helvetica Neue"/>
                  <a:cs typeface="Helvetica Neue"/>
                  <a:sym typeface="Helvetica Neue"/>
                </a:defRPr>
              </a:lvl1pPr>
            </a:lstStyle>
            <a:p>
              <a:r>
                <a:rPr lang="en-US" sz="1800" b="0">
                  <a:solidFill>
                    <a:schemeClr val="accent4"/>
                  </a:solidFill>
                  <a:latin typeface="Georgia" panose="02040502050405020303" pitchFamily="18" charset="0"/>
                </a:rPr>
                <a:t>~5</a:t>
              </a:r>
              <a:r>
                <a:rPr sz="1800" b="0">
                  <a:solidFill>
                    <a:schemeClr val="accent4"/>
                  </a:solidFill>
                  <a:latin typeface="Georgia" panose="02040502050405020303" pitchFamily="18" charset="0"/>
                </a:rPr>
                <a:t>00K</a:t>
              </a:r>
            </a:p>
          </p:txBody>
        </p:sp>
        <p:sp>
          <p:nvSpPr>
            <p:cNvPr id="40" name="Active Workspaces on apex.oracle.com"/>
            <p:cNvSpPr txBox="1"/>
            <p:nvPr/>
          </p:nvSpPr>
          <p:spPr>
            <a:xfrm>
              <a:off x="531812" y="2931316"/>
              <a:ext cx="3808016" cy="251817"/>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nchor="ctr">
              <a:spAutoFit/>
            </a:bodyPr>
            <a:lstStyle>
              <a:lvl1pPr algn="l" defTabSz="1828800">
                <a:defRPr sz="3200">
                  <a:latin typeface="Helvetica Neue Medium"/>
                  <a:ea typeface="Helvetica Neue Medium"/>
                  <a:cs typeface="Helvetica Neue Medium"/>
                  <a:sym typeface="Helvetica Neue Medium"/>
                </a:defRPr>
              </a:lvl1pPr>
            </a:lstStyle>
            <a:p>
              <a:r>
                <a:rPr lang="en-US" sz="1800">
                  <a:latin typeface="+mn-lt"/>
                </a:rPr>
                <a:t>Developers</a:t>
              </a:r>
            </a:p>
          </p:txBody>
        </p:sp>
        <p:sp>
          <p:nvSpPr>
            <p:cNvPr id="41" name="35.7K"/>
            <p:cNvSpPr txBox="1"/>
            <p:nvPr/>
          </p:nvSpPr>
          <p:spPr>
            <a:xfrm>
              <a:off x="3815162" y="3632653"/>
              <a:ext cx="812377" cy="251817"/>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spAutoFit/>
            </a:bodyPr>
            <a:lstStyle>
              <a:lvl1pPr algn="r" defTabSz="1828800">
                <a:defRPr sz="3200" b="1">
                  <a:solidFill>
                    <a:schemeClr val="accent5"/>
                  </a:solidFill>
                  <a:latin typeface="Helvetica Neue"/>
                  <a:ea typeface="Helvetica Neue"/>
                  <a:cs typeface="Helvetica Neue"/>
                  <a:sym typeface="Helvetica Neue"/>
                </a:defRPr>
              </a:lvl1pPr>
            </a:lstStyle>
            <a:p>
              <a:r>
                <a:rPr sz="1800" b="0">
                  <a:solidFill>
                    <a:schemeClr val="accent4"/>
                  </a:solidFill>
                  <a:latin typeface="Georgia" panose="02040502050405020303" pitchFamily="18" charset="0"/>
                </a:rPr>
                <a:t>25K</a:t>
              </a:r>
            </a:p>
          </p:txBody>
        </p:sp>
        <p:sp>
          <p:nvSpPr>
            <p:cNvPr id="42" name="Rectangle 1"/>
            <p:cNvSpPr txBox="1"/>
            <p:nvPr/>
          </p:nvSpPr>
          <p:spPr>
            <a:xfrm>
              <a:off x="531812" y="3504724"/>
              <a:ext cx="3808016" cy="503635"/>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nchor="ctr">
              <a:spAutoFit/>
            </a:bodyPr>
            <a:lstStyle>
              <a:lvl1pPr algn="l" defTabSz="1828800">
                <a:defRPr sz="3200">
                  <a:latin typeface="Helvetica Neue Medium"/>
                  <a:ea typeface="Helvetica Neue Medium"/>
                  <a:cs typeface="Helvetica Neue Medium"/>
                  <a:sym typeface="Helvetica Neue Medium"/>
                </a:defRPr>
              </a:lvl1pPr>
            </a:lstStyle>
            <a:p>
              <a:r>
                <a:rPr lang="en-US" sz="1800">
                  <a:latin typeface="+mn-lt"/>
                </a:rPr>
                <a:t>New on-premises installs per quarter</a:t>
              </a:r>
            </a:p>
          </p:txBody>
        </p:sp>
        <p:sp>
          <p:nvSpPr>
            <p:cNvPr id="43" name="35.7K"/>
            <p:cNvSpPr txBox="1"/>
            <p:nvPr/>
          </p:nvSpPr>
          <p:spPr>
            <a:xfrm>
              <a:off x="3815162" y="4311673"/>
              <a:ext cx="812377" cy="251817"/>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spAutoFit/>
            </a:bodyPr>
            <a:lstStyle>
              <a:lvl1pPr algn="r" defTabSz="1828800">
                <a:defRPr sz="3200" b="1">
                  <a:solidFill>
                    <a:schemeClr val="accent5"/>
                  </a:solidFill>
                  <a:latin typeface="Helvetica Neue"/>
                  <a:ea typeface="Helvetica Neue"/>
                  <a:cs typeface="Helvetica Neue"/>
                  <a:sym typeface="Helvetica Neue"/>
                </a:defRPr>
              </a:lvl1pPr>
            </a:lstStyle>
            <a:p>
              <a:r>
                <a:rPr sz="1800" b="0">
                  <a:solidFill>
                    <a:schemeClr val="accent4"/>
                  </a:solidFill>
                  <a:latin typeface="Georgia" panose="02040502050405020303" pitchFamily="18" charset="0"/>
                </a:rPr>
                <a:t>280K</a:t>
              </a:r>
            </a:p>
          </p:txBody>
        </p:sp>
        <p:sp>
          <p:nvSpPr>
            <p:cNvPr id="44" name="Rectangle 39"/>
            <p:cNvSpPr txBox="1"/>
            <p:nvPr/>
          </p:nvSpPr>
          <p:spPr>
            <a:xfrm>
              <a:off x="531812" y="4309651"/>
              <a:ext cx="3808016" cy="251817"/>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nchor="ctr">
              <a:spAutoFit/>
            </a:bodyPr>
            <a:lstStyle>
              <a:lvl1pPr algn="l" defTabSz="1828800">
                <a:defRPr sz="3200">
                  <a:latin typeface="Helvetica Neue Medium"/>
                  <a:ea typeface="Helvetica Neue Medium"/>
                  <a:cs typeface="Helvetica Neue Medium"/>
                  <a:sym typeface="Helvetica Neue Medium"/>
                </a:defRPr>
              </a:lvl1pPr>
            </a:lstStyle>
            <a:p>
              <a:r>
                <a:rPr lang="en-US" sz="1800">
                  <a:latin typeface="+mn-lt"/>
                </a:rPr>
                <a:t>Active on-premises instances</a:t>
              </a:r>
            </a:p>
          </p:txBody>
        </p:sp>
        <p:sp>
          <p:nvSpPr>
            <p:cNvPr id="45" name="35.7K"/>
            <p:cNvSpPr txBox="1"/>
            <p:nvPr/>
          </p:nvSpPr>
          <p:spPr>
            <a:xfrm>
              <a:off x="3729857" y="2254317"/>
              <a:ext cx="897682" cy="251817"/>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wrap="none" lIns="0" tIns="0" rIns="0" bIns="0">
              <a:spAutoFit/>
            </a:bodyPr>
            <a:lstStyle>
              <a:lvl1pPr algn="r" defTabSz="1828800">
                <a:defRPr sz="3200" b="1">
                  <a:solidFill>
                    <a:schemeClr val="accent5"/>
                  </a:solidFill>
                  <a:latin typeface="Helvetica Neue"/>
                  <a:ea typeface="Helvetica Neue"/>
                  <a:cs typeface="Helvetica Neue"/>
                  <a:sym typeface="Helvetica Neue"/>
                </a:defRPr>
              </a:lvl1pPr>
            </a:lstStyle>
            <a:p>
              <a:r>
                <a:rPr sz="1800" b="0">
                  <a:solidFill>
                    <a:schemeClr val="accent4"/>
                  </a:solidFill>
                  <a:latin typeface="Georgia" panose="02040502050405020303" pitchFamily="18" charset="0"/>
                </a:rPr>
                <a:t> Millions</a:t>
              </a:r>
            </a:p>
          </p:txBody>
        </p:sp>
        <p:sp>
          <p:nvSpPr>
            <p:cNvPr id="46" name="Rectangle 41"/>
            <p:cNvSpPr txBox="1"/>
            <p:nvPr/>
          </p:nvSpPr>
          <p:spPr>
            <a:xfrm>
              <a:off x="531812" y="2252296"/>
              <a:ext cx="3808016" cy="251817"/>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nchor="ctr">
              <a:spAutoFit/>
            </a:bodyPr>
            <a:lstStyle>
              <a:lvl1pPr algn="l" defTabSz="1828800">
                <a:defRPr sz="3200">
                  <a:latin typeface="Helvetica Neue Medium"/>
                  <a:ea typeface="Helvetica Neue Medium"/>
                  <a:cs typeface="Helvetica Neue Medium"/>
                  <a:sym typeface="Helvetica Neue Medium"/>
                </a:defRPr>
              </a:lvl1pPr>
            </a:lstStyle>
            <a:p>
              <a:r>
                <a:rPr lang="en-US" sz="1800">
                  <a:latin typeface="+mn-lt"/>
                </a:rPr>
                <a:t>Daily end users</a:t>
              </a:r>
            </a:p>
          </p:txBody>
        </p:sp>
        <p:grpSp>
          <p:nvGrpSpPr>
            <p:cNvPr id="47" name="Group 46"/>
            <p:cNvGrpSpPr/>
            <p:nvPr/>
          </p:nvGrpSpPr>
          <p:grpSpPr>
            <a:xfrm>
              <a:off x="531812" y="2708295"/>
              <a:ext cx="4095727" cy="2091373"/>
              <a:chOff x="531812" y="2708295"/>
              <a:chExt cx="4569620" cy="2091373"/>
            </a:xfrm>
          </p:grpSpPr>
          <p:sp>
            <p:nvSpPr>
              <p:cNvPr id="50" name="Rectangle"/>
              <p:cNvSpPr/>
              <p:nvPr/>
            </p:nvSpPr>
            <p:spPr>
              <a:xfrm>
                <a:off x="531812" y="4086630"/>
                <a:ext cx="4569620" cy="12694"/>
              </a:xfrm>
              <a:prstGeom prst="rect">
                <a:avLst/>
              </a:prstGeom>
              <a:solidFill>
                <a:schemeClr val="accent2"/>
              </a:solidFill>
              <a:ln w="12700">
                <a:miter lim="400000"/>
              </a:ln>
            </p:spPr>
            <p:txBody>
              <a:bodyPr lIns="25386" tIns="25386" rIns="25386" bIns="25386" anchor="ctr"/>
              <a:lstStyle/>
              <a:p>
                <a:pPr>
                  <a:defRPr sz="3200">
                    <a:solidFill>
                      <a:srgbClr val="FFFFFF"/>
                    </a:solidFill>
                  </a:defRPr>
                </a:pPr>
                <a:endParaRPr/>
              </a:p>
            </p:txBody>
          </p:sp>
          <p:sp>
            <p:nvSpPr>
              <p:cNvPr id="51" name="Rectangle"/>
              <p:cNvSpPr/>
              <p:nvPr/>
            </p:nvSpPr>
            <p:spPr>
              <a:xfrm>
                <a:off x="531812" y="3407610"/>
                <a:ext cx="4569620" cy="12694"/>
              </a:xfrm>
              <a:prstGeom prst="rect">
                <a:avLst/>
              </a:prstGeom>
              <a:solidFill>
                <a:schemeClr val="accent2"/>
              </a:solidFill>
              <a:ln w="12700">
                <a:miter lim="400000"/>
              </a:ln>
            </p:spPr>
            <p:txBody>
              <a:bodyPr lIns="25386" tIns="25386" rIns="25386" bIns="25386" anchor="ctr"/>
              <a:lstStyle/>
              <a:p>
                <a:pPr>
                  <a:defRPr sz="3200">
                    <a:solidFill>
                      <a:srgbClr val="FFFFFF"/>
                    </a:solidFill>
                  </a:defRPr>
                </a:pPr>
                <a:endParaRPr/>
              </a:p>
            </p:txBody>
          </p:sp>
          <p:sp>
            <p:nvSpPr>
              <p:cNvPr id="52" name="Rectangle"/>
              <p:cNvSpPr/>
              <p:nvPr/>
            </p:nvSpPr>
            <p:spPr>
              <a:xfrm>
                <a:off x="531812" y="2708295"/>
                <a:ext cx="4569620" cy="12694"/>
              </a:xfrm>
              <a:prstGeom prst="rect">
                <a:avLst/>
              </a:prstGeom>
              <a:solidFill>
                <a:schemeClr val="accent2"/>
              </a:solidFill>
              <a:ln w="12700">
                <a:miter lim="400000"/>
              </a:ln>
            </p:spPr>
            <p:txBody>
              <a:bodyPr lIns="25386" tIns="25386" rIns="25386" bIns="25386" anchor="ctr"/>
              <a:lstStyle/>
              <a:p>
                <a:pPr>
                  <a:defRPr sz="3200">
                    <a:solidFill>
                      <a:srgbClr val="FFFFFF"/>
                    </a:solidFill>
                  </a:defRPr>
                </a:pPr>
                <a:endParaRPr/>
              </a:p>
            </p:txBody>
          </p:sp>
          <p:sp>
            <p:nvSpPr>
              <p:cNvPr id="53" name="Rectangle"/>
              <p:cNvSpPr/>
              <p:nvPr/>
            </p:nvSpPr>
            <p:spPr>
              <a:xfrm>
                <a:off x="531812" y="4786974"/>
                <a:ext cx="4569620" cy="12694"/>
              </a:xfrm>
              <a:prstGeom prst="rect">
                <a:avLst/>
              </a:prstGeom>
              <a:solidFill>
                <a:schemeClr val="accent2"/>
              </a:solidFill>
              <a:ln w="12700">
                <a:miter lim="400000"/>
              </a:ln>
            </p:spPr>
            <p:txBody>
              <a:bodyPr lIns="25386" tIns="25386" rIns="25386" bIns="25386" anchor="ctr"/>
              <a:lstStyle/>
              <a:p>
                <a:pPr>
                  <a:defRPr sz="3200">
                    <a:solidFill>
                      <a:srgbClr val="FFFFFF"/>
                    </a:solidFill>
                  </a:defRPr>
                </a:pPr>
                <a:endParaRPr/>
              </a:p>
            </p:txBody>
          </p:sp>
        </p:grpSp>
        <p:sp>
          <p:nvSpPr>
            <p:cNvPr id="48" name="35.7K"/>
            <p:cNvSpPr txBox="1"/>
            <p:nvPr/>
          </p:nvSpPr>
          <p:spPr>
            <a:xfrm>
              <a:off x="3815162" y="4994020"/>
              <a:ext cx="812377" cy="251817"/>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spAutoFit/>
            </a:bodyPr>
            <a:lstStyle>
              <a:lvl1pPr algn="r" defTabSz="1828800">
                <a:defRPr sz="3200" b="1">
                  <a:solidFill>
                    <a:schemeClr val="accent5"/>
                  </a:solidFill>
                  <a:latin typeface="Helvetica Neue"/>
                  <a:ea typeface="Helvetica Neue"/>
                  <a:cs typeface="Helvetica Neue"/>
                  <a:sym typeface="Helvetica Neue"/>
                </a:defRPr>
              </a:lvl1pPr>
            </a:lstStyle>
            <a:p>
              <a:r>
                <a:rPr sz="1800" b="0">
                  <a:solidFill>
                    <a:schemeClr val="accent4"/>
                  </a:solidFill>
                  <a:latin typeface="Georgia" panose="02040502050405020303" pitchFamily="18" charset="0"/>
                </a:rPr>
                <a:t>2</a:t>
              </a:r>
              <a:r>
                <a:rPr lang="en-US" sz="1800" b="0">
                  <a:solidFill>
                    <a:schemeClr val="accent4"/>
                  </a:solidFill>
                  <a:latin typeface="Georgia" panose="02040502050405020303" pitchFamily="18" charset="0"/>
                </a:rPr>
                <a:t>.5</a:t>
              </a:r>
              <a:r>
                <a:rPr sz="1800" b="0">
                  <a:solidFill>
                    <a:schemeClr val="accent4"/>
                  </a:solidFill>
                  <a:latin typeface="Georgia" panose="02040502050405020303" pitchFamily="18" charset="0"/>
                </a:rPr>
                <a:t>K</a:t>
              </a:r>
            </a:p>
          </p:txBody>
        </p:sp>
        <p:sp>
          <p:nvSpPr>
            <p:cNvPr id="49" name="Rectangle 39"/>
            <p:cNvSpPr txBox="1"/>
            <p:nvPr/>
          </p:nvSpPr>
          <p:spPr>
            <a:xfrm>
              <a:off x="531812" y="4991998"/>
              <a:ext cx="3808016" cy="251817"/>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nchor="ctr">
              <a:spAutoFit/>
            </a:bodyPr>
            <a:lstStyle>
              <a:lvl1pPr algn="l" defTabSz="1828800">
                <a:defRPr sz="3200">
                  <a:latin typeface="Helvetica Neue Medium"/>
                  <a:ea typeface="Helvetica Neue Medium"/>
                  <a:cs typeface="Helvetica Neue Medium"/>
                  <a:sym typeface="Helvetica Neue Medium"/>
                </a:defRPr>
              </a:lvl1pPr>
            </a:lstStyle>
            <a:p>
              <a:r>
                <a:rPr lang="en-US" sz="1800" b="1">
                  <a:latin typeface="+mn-lt"/>
                </a:rPr>
                <a:t>apex.oracle.com</a:t>
              </a:r>
              <a:r>
                <a:rPr lang="en-US" sz="1800">
                  <a:latin typeface="+mn-lt"/>
                </a:rPr>
                <a:t> weekly signups</a:t>
              </a:r>
            </a:p>
          </p:txBody>
        </p:sp>
      </p:grpSp>
      <p:sp>
        <p:nvSpPr>
          <p:cNvPr id="54" name="Rectangle 53"/>
          <p:cNvSpPr/>
          <p:nvPr/>
        </p:nvSpPr>
        <p:spPr>
          <a:xfrm>
            <a:off x="6776467" y="3344308"/>
            <a:ext cx="4487651" cy="2889687"/>
          </a:xfrm>
          <a:prstGeom prst="rect">
            <a:avLst/>
          </a:prstGeom>
          <a:solidFill>
            <a:schemeClr val="accent2">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6" name="APEX Dedicated Conference"/>
          <p:cNvSpPr txBox="1"/>
          <p:nvPr/>
        </p:nvSpPr>
        <p:spPr>
          <a:xfrm>
            <a:off x="7133627" y="1728173"/>
            <a:ext cx="3290327" cy="276999"/>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wrap="square" lIns="0" tIns="0" rIns="0" bIns="0">
            <a:spAutoFit/>
          </a:bodyPr>
          <a:lstStyle>
            <a:lvl1pPr algn="l">
              <a:defRPr sz="4800">
                <a:latin typeface="Helvetica Neue Medium"/>
                <a:ea typeface="Helvetica Neue Medium"/>
                <a:cs typeface="Helvetica Neue Medium"/>
                <a:sym typeface="Helvetica Neue Medium"/>
              </a:defRPr>
            </a:lvl1pPr>
          </a:lstStyle>
          <a:p>
            <a:r>
              <a:rPr lang="en-US" sz="1800" b="1">
                <a:latin typeface="+mn-lt"/>
              </a:rPr>
              <a:t>16 Global </a:t>
            </a:r>
            <a:r>
              <a:rPr sz="1800" b="1">
                <a:latin typeface="+mn-lt"/>
              </a:rPr>
              <a:t>APEX Conference</a:t>
            </a:r>
            <a:r>
              <a:rPr lang="en-US" sz="1800" b="1">
                <a:latin typeface="+mn-lt"/>
              </a:rPr>
              <a:t>s</a:t>
            </a:r>
            <a:endParaRPr sz="1800" b="1">
              <a:latin typeface="+mn-lt"/>
            </a:endParaRPr>
          </a:p>
        </p:txBody>
      </p:sp>
      <p:sp>
        <p:nvSpPr>
          <p:cNvPr id="57" name="Rectangle 56"/>
          <p:cNvSpPr/>
          <p:nvPr/>
        </p:nvSpPr>
        <p:spPr>
          <a:xfrm>
            <a:off x="7306692" y="6234075"/>
            <a:ext cx="2589922" cy="307777"/>
          </a:xfrm>
          <a:prstGeom prst="rect">
            <a:avLst/>
          </a:prstGeom>
        </p:spPr>
        <p:txBody>
          <a:bodyPr wrap="square">
            <a:spAutoFit/>
          </a:bodyPr>
          <a:lstStyle/>
          <a:p>
            <a:pPr algn="ctr"/>
            <a:r>
              <a:rPr lang="en-US" sz="1400" b="1"/>
              <a:t>Tenants on apex.oracle.com</a:t>
            </a:r>
            <a:endParaRPr lang="en-US" sz="1400" b="1"/>
          </a:p>
        </p:txBody>
      </p:sp>
      <p:sp>
        <p:nvSpPr>
          <p:cNvPr id="58" name="Rectangle 57"/>
          <p:cNvSpPr/>
          <p:nvPr/>
        </p:nvSpPr>
        <p:spPr>
          <a:xfrm>
            <a:off x="11360033" y="3480586"/>
            <a:ext cx="831967" cy="681945"/>
          </a:xfrm>
          <a:prstGeom prst="rect">
            <a:avLst/>
          </a:prstGeom>
          <a:solidFill>
            <a:schemeClr val="accent4"/>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pPr algn="ctr" defTabSz="412543" hangingPunct="0">
              <a:lnSpc>
                <a:spcPct val="90000"/>
              </a:lnSpc>
            </a:pPr>
            <a:r>
              <a:rPr lang="en-US" sz="2000">
                <a:solidFill>
                  <a:schemeClr val="accent4">
                    <a:lumMod val="20000"/>
                    <a:lumOff val="80000"/>
                  </a:schemeClr>
                </a:solidFill>
                <a:latin typeface="Georgia" panose="02040502050405020303" pitchFamily="18" charset="0"/>
              </a:rPr>
              <a:t>112K</a:t>
            </a:r>
          </a:p>
          <a:p>
            <a:pPr algn="ctr" defTabSz="412543" hangingPunct="0">
              <a:lnSpc>
                <a:spcPct val="90000"/>
              </a:lnSpc>
            </a:pPr>
            <a:r>
              <a:rPr lang="en-US" sz="2000">
                <a:solidFill>
                  <a:schemeClr val="accent4">
                    <a:lumMod val="20000"/>
                    <a:lumOff val="80000"/>
                  </a:schemeClr>
                </a:solidFill>
                <a:latin typeface="Georgia" panose="02040502050405020303" pitchFamily="18" charset="0"/>
                <a:sym typeface="Helvetica Light"/>
              </a:rPr>
              <a:t>2019</a:t>
            </a:r>
          </a:p>
        </p:txBody>
      </p:sp>
      <p:sp>
        <p:nvSpPr>
          <p:cNvPr id="59" name="Rectangle 58"/>
          <p:cNvSpPr/>
          <p:nvPr/>
        </p:nvSpPr>
        <p:spPr>
          <a:xfrm>
            <a:off x="5905293" y="5549498"/>
            <a:ext cx="775259" cy="582361"/>
          </a:xfrm>
          <a:prstGeom prst="rect">
            <a:avLst/>
          </a:prstGeom>
          <a:solidFill>
            <a:schemeClr val="accent4"/>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pPr algn="ctr" defTabSz="412543" hangingPunct="0">
              <a:lnSpc>
                <a:spcPct val="90000"/>
              </a:lnSpc>
            </a:pPr>
            <a:r>
              <a:rPr lang="en-US" sz="2000">
                <a:solidFill>
                  <a:schemeClr val="accent4">
                    <a:lumMod val="20000"/>
                    <a:lumOff val="80000"/>
                  </a:schemeClr>
                </a:solidFill>
                <a:latin typeface="Georgia" panose="02040502050405020303" pitchFamily="18" charset="0"/>
              </a:rPr>
              <a:t>19K</a:t>
            </a:r>
          </a:p>
          <a:p>
            <a:pPr algn="ctr" defTabSz="412543" hangingPunct="0">
              <a:lnSpc>
                <a:spcPct val="90000"/>
              </a:lnSpc>
            </a:pPr>
            <a:r>
              <a:rPr lang="en-US" sz="2000">
                <a:solidFill>
                  <a:schemeClr val="accent4">
                    <a:lumMod val="20000"/>
                    <a:lumOff val="80000"/>
                  </a:schemeClr>
                </a:solidFill>
                <a:latin typeface="Georgia" panose="02040502050405020303" pitchFamily="18" charset="0"/>
                <a:sym typeface="Helvetica Light"/>
              </a:rPr>
              <a:t>2010</a:t>
            </a:r>
          </a:p>
        </p:txBody>
      </p:sp>
      <p:sp>
        <p:nvSpPr>
          <p:cNvPr id="60" name="Rectangle 41"/>
          <p:cNvSpPr txBox="1"/>
          <p:nvPr/>
        </p:nvSpPr>
        <p:spPr>
          <a:xfrm>
            <a:off x="7133626" y="2119590"/>
            <a:ext cx="3808016" cy="1095611"/>
          </a:xfrm>
          <a:prstGeom prst="rect">
            <a:avLst/>
          </a:prstGeom>
          <a:ln w="12700">
            <a:miter lim="400000"/>
          </a:ln>
          <a:extLst>
            <a:ext uri="{C572A759-6A51-4108-AA02-DFA0A04FC94B}">
              <ma14:wrappingTextBoxFlag xmlns:ma14="http://schemas.microsoft.com/office/mac/drawingml/2011/main" xmlns:p15="http://schemas.microsoft.com/office/powerpoint/2012/main" xmlns:a14="http://schemas.microsoft.com/office/drawing/2010/main" xmlns:p14="http://schemas.microsoft.com/office/powerpoint/2010/main" xmlns="" val="1"/>
            </a:ext>
          </a:extLst>
        </p:spPr>
        <p:txBody>
          <a:bodyPr lIns="0" tIns="0" rIns="0" bIns="0" anchor="t">
            <a:noAutofit/>
          </a:bodyPr>
          <a:lstStyle>
            <a:lvl1pPr algn="l" defTabSz="1828800">
              <a:defRPr sz="3200">
                <a:latin typeface="Helvetica Neue Medium"/>
                <a:ea typeface="Helvetica Neue Medium"/>
                <a:cs typeface="Helvetica Neue Medium"/>
                <a:sym typeface="Helvetica Neue Medium"/>
              </a:defRPr>
            </a:lvl1pPr>
          </a:lstStyle>
          <a:p>
            <a:pPr marL="180975" indent="-180975">
              <a:buFont typeface="Arial"/>
              <a:buChar char="•"/>
            </a:pPr>
            <a:r>
              <a:rPr lang="en-US" sz="1600">
                <a:latin typeface="+mn-lt"/>
              </a:rPr>
              <a:t>APEX World </a:t>
            </a:r>
            <a:r>
              <a:rPr lang="en-US" sz="1600">
                <a:solidFill>
                  <a:schemeClr val="accent6"/>
                </a:solidFill>
                <a:latin typeface="+mn-lt"/>
              </a:rPr>
              <a:t>Rotterdam, Netherlands</a:t>
            </a:r>
          </a:p>
          <a:p>
            <a:pPr marL="180975" indent="-180975">
              <a:buFont typeface="Arial"/>
              <a:buChar char="•"/>
            </a:pPr>
            <a:r>
              <a:rPr lang="en-US" sz="1600">
                <a:latin typeface="+mn-lt"/>
              </a:rPr>
              <a:t>APEX Connect </a:t>
            </a:r>
            <a:r>
              <a:rPr lang="en-US" sz="1600">
                <a:solidFill>
                  <a:schemeClr val="accent6"/>
                </a:solidFill>
                <a:latin typeface="+mn-lt"/>
              </a:rPr>
              <a:t>Berlin, Germany</a:t>
            </a:r>
          </a:p>
          <a:p>
            <a:pPr marL="180975" indent="-180975">
              <a:buFont typeface="Arial"/>
              <a:buChar char="•"/>
            </a:pPr>
            <a:r>
              <a:rPr lang="en-US" sz="1600">
                <a:latin typeface="+mn-lt"/>
              </a:rPr>
              <a:t>SWEOUG APEX </a:t>
            </a:r>
            <a:r>
              <a:rPr lang="en-US" sz="1600">
                <a:solidFill>
                  <a:schemeClr val="accent6"/>
                </a:solidFill>
                <a:latin typeface="+mn-lt"/>
              </a:rPr>
              <a:t>Stockholm, Sweden</a:t>
            </a:r>
          </a:p>
          <a:p>
            <a:pPr marL="180975" indent="-180975">
              <a:buFont typeface="Arial"/>
              <a:buChar char="•"/>
            </a:pPr>
            <a:r>
              <a:rPr lang="en-US" sz="1600">
                <a:latin typeface="+mn-lt"/>
              </a:rPr>
              <a:t>APEX Alpe Adria </a:t>
            </a:r>
            <a:r>
              <a:rPr lang="en-US" sz="1600">
                <a:solidFill>
                  <a:schemeClr val="accent6"/>
                </a:solidFill>
                <a:latin typeface="+mn-lt"/>
              </a:rPr>
              <a:t>Graz, Austria</a:t>
            </a:r>
          </a:p>
        </p:txBody>
      </p:sp>
      <p:sp>
        <p:nvSpPr>
          <p:cNvPr id="5" name="Slide Number Placeholder 4">
            <a:extLst>
              <a:ext uri="{FF2B5EF4-FFF2-40B4-BE49-F238E27FC236}">
                <a16:creationId xmlns:a16="http://schemas.microsoft.com/office/drawing/2014/main" id="{57B40B4F-C183-B840-B22F-9C2231F904FC}"/>
              </a:ext>
            </a:extLst>
          </p:cNvPr>
          <p:cNvSpPr>
            <a:spLocks noGrp="1"/>
          </p:cNvSpPr>
          <p:nvPr>
            <p:ph type="sldNum" sz="quarter" idx="4"/>
          </p:nvPr>
        </p:nvSpPr>
        <p:spPr/>
        <p:txBody>
          <a:bodyPr/>
          <a:lstStyle/>
          <a:p>
            <a:fld id="{345D60D9-5372-5F40-9443-0F9AE5BDC3C8}" type="slidenum">
              <a:rPr lang="en-US" smtClean="0"/>
              <a:t>36</a:t>
            </a:fld>
            <a:endParaRPr lang="en-US"/>
          </a:p>
        </p:txBody>
      </p:sp>
      <p:pic>
        <p:nvPicPr>
          <p:cNvPr id="6" name="Picture 5">
            <a:extLst>
              <a:ext uri="{FF2B5EF4-FFF2-40B4-BE49-F238E27FC236}">
                <a16:creationId xmlns:a16="http://schemas.microsoft.com/office/drawing/2014/main" id="{E4C293EC-E663-9B4F-BB07-AC76A35ADE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2382" y="3484247"/>
            <a:ext cx="4264147" cy="2647612"/>
          </a:xfrm>
          <a:prstGeom prst="rect">
            <a:avLst/>
          </a:prstGeom>
        </p:spPr>
      </p:pic>
      <p:sp>
        <p:nvSpPr>
          <p:cNvPr id="28" name="Footer Placeholder 1">
            <a:extLst>
              <a:ext uri="{FF2B5EF4-FFF2-40B4-BE49-F238E27FC236}">
                <a16:creationId xmlns:a16="http://schemas.microsoft.com/office/drawing/2014/main" id="{E596C616-969D-FB43-B435-B29FB453AB8C}"/>
              </a:ext>
            </a:extLst>
          </p:cNvPr>
          <p:cNvSpPr>
            <a:spLocks noGrp="1"/>
          </p:cNvSpPr>
          <p:nvPr>
            <p:ph type="ftr" sz="quarter" idx="3"/>
          </p:nvPr>
        </p:nvSpPr>
        <p:spPr>
          <a:xfrm>
            <a:off x="1127760" y="6423978"/>
            <a:ext cx="4021122" cy="365125"/>
          </a:xfrm>
        </p:spPr>
        <p:txBody>
          <a:bodyPr/>
          <a:lstStyle/>
          <a:p>
            <a:r>
              <a:rPr lang="en-US"/>
              <a:t>Copyright © 2020, Oracle and/or its affiliates. All rights reserved.</a:t>
            </a:r>
          </a:p>
        </p:txBody>
      </p:sp>
    </p:spTree>
    <p:extLst>
      <p:ext uri="{BB962C8B-B14F-4D97-AF65-F5344CB8AC3E}">
        <p14:creationId xmlns:p14="http://schemas.microsoft.com/office/powerpoint/2010/main" val="6624786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6" name="Slide Number Placeholder 5">
            <a:extLst>
              <a:ext uri="{FF2B5EF4-FFF2-40B4-BE49-F238E27FC236}">
                <a16:creationId xmlns:a16="http://schemas.microsoft.com/office/drawing/2014/main" id="{635719AA-17FE-D14D-8E22-B450683B843C}"/>
              </a:ext>
            </a:extLst>
          </p:cNvPr>
          <p:cNvSpPr>
            <a:spLocks noGrp="1"/>
          </p:cNvSpPr>
          <p:nvPr>
            <p:ph type="sldNum" sz="quarter" idx="17"/>
          </p:nvPr>
        </p:nvSpPr>
        <p:spPr>
          <a:xfrm>
            <a:off x="757515" y="6356350"/>
            <a:ext cx="386443"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bg1"/>
                </a:solidFill>
                <a:latin typeface="+mn-lt"/>
                <a:ea typeface="+mn-ea"/>
                <a:cs typeface="Oracle Sans" panose="020b05030202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C371504-33D9-B044-8C50-620C44A06CB1}" type="slidenum">
              <a:rPr lang="en-US" smtClean="0"/>
              <a:t>37</a:t>
            </a:fld>
            <a:endParaRPr lang="en-US"/>
          </a:p>
        </p:txBody>
      </p:sp>
      <p:sp>
        <p:nvSpPr>
          <p:cNvPr id="2" name="Rectangle 1"/>
          <p:cNvSpPr/>
          <p:nvPr/>
        </p:nvSpPr>
        <p:spPr>
          <a:xfrm>
            <a:off x="1143958" y="5567524"/>
            <a:ext cx="9977929" cy="707886"/>
          </a:xfrm>
          <a:prstGeom prst="rect">
            <a:avLst/>
          </a:prstGeom>
        </p:spPr>
        <p:txBody>
          <a:bodyPr wrap="square">
            <a:spAutoFit/>
          </a:bodyPr>
          <a:lstStyle/>
          <a:p>
            <a:r>
              <a:rPr lang="en-US" sz="1000"/>
              <a:t>The Gartner Peer Insights Customers’ Choice badge and the Gartner Peer Insights logo are trademarks and service marks of Gartner, Inc., and/or its affiliates, and are used herein with permission. All rights reserved. Gartner Peer Insights Customers’ Choice constitute the subjective opinions of individual end-user reviews, ratings, and data applied against a documented methodology; they neither represent the view of, nor constitute an endorsement by, Gartner or its affiliates.</a:t>
            </a:r>
            <a:r>
              <a:rPr lang="en-US" sz="1000">
                <a:hlinkClick r:id="rId3"/>
              </a:rPr>
              <a:t> https://www.gartner.com/reviews/customers-choice/enterprise-low-code-application-platform</a:t>
            </a:r>
            <a:endParaRPr lang="en-US" sz="1000"/>
          </a:p>
        </p:txBody>
      </p:sp>
      <p:pic>
        <p:nvPicPr>
          <p:cNvPr id="4" name="Picture 3" descr="Oracle APEX Enterprise Low-Code Application Platform">
            <a:extLst>
              <a:ext uri="{FF2B5EF4-FFF2-40B4-BE49-F238E27FC236}">
                <a16:creationId xmlns:a16="http://schemas.microsoft.com/office/drawing/2014/main" id="{71CBE7AA-8F13-D147-9895-239540E103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958" y="1371416"/>
            <a:ext cx="10048461" cy="4115168"/>
          </a:xfrm>
          <a:prstGeom prst="rect">
            <a:avLst/>
          </a:prstGeom>
        </p:spPr>
      </p:pic>
      <p:sp>
        <p:nvSpPr>
          <p:cNvPr id="5" name="Footer Placeholder 2">
            <a:extLst>
              <a:ext uri="{FF2B5EF4-FFF2-40B4-BE49-F238E27FC236}">
                <a16:creationId xmlns:a16="http://schemas.microsoft.com/office/drawing/2014/main" id="{3138DB7B-1CBE-B847-81BF-D8B7E1B76A2A}"/>
              </a:ext>
            </a:extLst>
          </p:cNvPr>
          <p:cNvSpPr txBox="1"/>
          <p:nvPr/>
        </p:nvSpPr>
        <p:spPr>
          <a:xfrm>
            <a:off x="1127760" y="6423978"/>
            <a:ext cx="4021122"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a:solidFill>
                  <a:schemeClr val="bg1"/>
                </a:solidFill>
              </a:rPr>
              <a:t>Copyright © 2020, Oracle and/or its affiliates. All rights reserved.</a:t>
            </a:r>
            <a:endParaRPr lang="en-US" sz="900">
              <a:solidFill>
                <a:schemeClr val="bg1"/>
              </a:solidFill>
            </a:endParaRPr>
          </a:p>
        </p:txBody>
      </p:sp>
    </p:spTree>
    <p:extLst>
      <p:ext uri="{BB962C8B-B14F-4D97-AF65-F5344CB8AC3E}">
        <p14:creationId xmlns:p14="http://schemas.microsoft.com/office/powerpoint/2010/main" val="17642612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Text Placeholder 1">
            <a:extLst>
              <a:ext uri="{FF2B5EF4-FFF2-40B4-BE49-F238E27FC236}">
                <a16:creationId xmlns:a16="http://schemas.microsoft.com/office/drawing/2014/main" id="{DDB4241C-212D-8747-9493-E00C2BC1BC27}"/>
              </a:ext>
            </a:extLst>
          </p:cNvPr>
          <p:cNvSpPr>
            <a:spLocks noGrp="1"/>
          </p:cNvSpPr>
          <p:nvPr>
            <p:ph type="body" sz="quarter" idx="10"/>
          </p:nvPr>
        </p:nvSpPr>
        <p:spPr/>
        <p:txBody>
          <a:bodyPr/>
          <a:lstStyle/>
          <a:p>
            <a:r>
              <a:rPr lang="en-US"/>
              <a:t>Oracle APEX reviews on Gartner</a:t>
            </a:r>
          </a:p>
        </p:txBody>
      </p:sp>
      <p:pic>
        <p:nvPicPr>
          <p:cNvPr id="12" name="Picture 11">
            <a:extLst>
              <a:ext uri="{FF2B5EF4-FFF2-40B4-BE49-F238E27FC236}">
                <a16:creationId xmlns:a16="http://schemas.microsoft.com/office/drawing/2014/main" id="{1E110B50-AA43-A444-AD7E-839B8903702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9502" y="4044948"/>
            <a:ext cx="4125987" cy="2142680"/>
          </a:xfrm>
          <a:prstGeom prst="rect">
            <a:avLst/>
          </a:prstGeom>
          <a:noFill/>
          <a:ln>
            <a:noFill/>
          </a:ln>
        </p:spPr>
      </p:pic>
      <p:pic>
        <p:nvPicPr>
          <p:cNvPr id="14" name="Picture 13">
            <a:extLst>
              <a:ext uri="{FF2B5EF4-FFF2-40B4-BE49-F238E27FC236}">
                <a16:creationId xmlns:a16="http://schemas.microsoft.com/office/drawing/2014/main" id="{65329595-8389-804D-B0CF-EF313513CAC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4060" y="1691283"/>
            <a:ext cx="4031543" cy="2195805"/>
          </a:xfrm>
          <a:prstGeom prst="rect">
            <a:avLst/>
          </a:prstGeom>
          <a:noFill/>
          <a:ln>
            <a:noFill/>
          </a:ln>
        </p:spPr>
      </p:pic>
      <p:pic>
        <p:nvPicPr>
          <p:cNvPr id="17" name="Picture 16">
            <a:extLst>
              <a:ext uri="{FF2B5EF4-FFF2-40B4-BE49-F238E27FC236}">
                <a16:creationId xmlns:a16="http://schemas.microsoft.com/office/drawing/2014/main" id="{156271D2-3037-4345-BAE7-E5809E73436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995055" y="4325381"/>
            <a:ext cx="4928313" cy="1604229"/>
          </a:xfrm>
          <a:prstGeom prst="rect">
            <a:avLst/>
          </a:prstGeom>
          <a:noFill/>
          <a:ln>
            <a:noFill/>
          </a:ln>
        </p:spPr>
      </p:pic>
      <p:sp>
        <p:nvSpPr>
          <p:cNvPr id="18" name="Rectangle 17">
            <a:extLst>
              <a:ext uri="{FF2B5EF4-FFF2-40B4-BE49-F238E27FC236}">
                <a16:creationId xmlns:a16="http://schemas.microsoft.com/office/drawing/2014/main" id="{DA60479D-2BE2-B040-B413-1DE858C4221C}"/>
              </a:ext>
            </a:extLst>
          </p:cNvPr>
          <p:cNvSpPr/>
          <p:nvPr/>
        </p:nvSpPr>
        <p:spPr>
          <a:xfrm>
            <a:off x="984427" y="6272127"/>
            <a:ext cx="8186346" cy="65116"/>
          </a:xfrm>
          <a:prstGeom prst="rect">
            <a:avLst/>
          </a:prstGeom>
        </p:spPr>
        <p:txBody>
          <a:bodyPr wrap="square" lIns="0" tIns="0" rIns="0" bIns="0" anchor="ctr" anchorCtr="0">
            <a:noAutofit/>
          </a:bodyPr>
          <a:lstStyle/>
          <a:p>
            <a:pPr algn="r"/>
            <a:r>
              <a:rPr lang="en-US" sz="900" b="1"/>
              <a:t>Source</a:t>
            </a:r>
            <a:r>
              <a:rPr lang="en-US" sz="900"/>
              <a:t>: </a:t>
            </a:r>
            <a:r>
              <a:rPr lang="en-US" sz="900">
                <a:hlinkClick r:id="rId5"/>
              </a:rPr>
              <a:t>https://www.gartner.com/reviews/market/enterprise-low-code-application-platform/vendor/oracle/product/application-express-apex?pageNum=5</a:t>
            </a:r>
            <a:endParaRPr lang="en-US" sz="900"/>
          </a:p>
        </p:txBody>
      </p:sp>
      <p:cxnSp>
        <p:nvCxnSpPr>
          <p:cNvPr id="25" name="Straight Connector 24"/>
          <p:cNvCxnSpPr/>
          <p:nvPr/>
        </p:nvCxnSpPr>
        <p:spPr>
          <a:xfrm>
            <a:off x="602479" y="3956761"/>
            <a:ext cx="10741024" cy="39770"/>
          </a:xfrm>
          <a:prstGeom prst="line">
            <a:avLst/>
          </a:prstGeom>
          <a:ln w="19050">
            <a:solidFill>
              <a:schemeClr val="accent2">
                <a:lumMod val="60000"/>
                <a:lumOff val="4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609908" y="1663337"/>
            <a:ext cx="0" cy="4502332"/>
          </a:xfrm>
          <a:prstGeom prst="line">
            <a:avLst/>
          </a:prstGeom>
          <a:ln w="19050">
            <a:solidFill>
              <a:schemeClr val="accent2">
                <a:lumMod val="60000"/>
                <a:lumOff val="40000"/>
              </a:schemeClr>
            </a:solidFill>
            <a:miter lim="800000"/>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8D87659-6E2B-5E41-A8E9-89DF003AE83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712013" y="1861612"/>
            <a:ext cx="5541567" cy="1879800"/>
          </a:xfrm>
          <a:prstGeom prst="rect">
            <a:avLst/>
          </a:prstGeom>
        </p:spPr>
      </p:pic>
      <p:sp>
        <p:nvSpPr>
          <p:cNvPr id="5" name="Slide Number Placeholder 4">
            <a:extLst>
              <a:ext uri="{FF2B5EF4-FFF2-40B4-BE49-F238E27FC236}">
                <a16:creationId xmlns:a16="http://schemas.microsoft.com/office/drawing/2014/main" id="{D9F99861-F330-DB4C-B972-FA0A12F621B8}"/>
              </a:ext>
            </a:extLst>
          </p:cNvPr>
          <p:cNvSpPr>
            <a:spLocks noGrp="1"/>
          </p:cNvSpPr>
          <p:nvPr>
            <p:ph type="sldNum" sz="quarter" idx="4"/>
          </p:nvPr>
        </p:nvSpPr>
        <p:spPr/>
        <p:txBody>
          <a:bodyPr/>
          <a:lstStyle/>
          <a:p>
            <a:fld id="{345D60D9-5372-5F40-9443-0F9AE5BDC3C8}" type="slidenum">
              <a:rPr lang="en-US" smtClean="0"/>
              <a:t>38</a:t>
            </a:fld>
            <a:endParaRPr lang="en-US"/>
          </a:p>
        </p:txBody>
      </p:sp>
      <p:sp>
        <p:nvSpPr>
          <p:cNvPr id="15" name="Footer Placeholder 2">
            <a:extLst>
              <a:ext uri="{FF2B5EF4-FFF2-40B4-BE49-F238E27FC236}">
                <a16:creationId xmlns:a16="http://schemas.microsoft.com/office/drawing/2014/main" id="{A70CE4EE-7A2D-0D4C-ADF9-2F767E7E50B9}"/>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31201426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3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Text Placeholder 1">
            <a:extLst>
              <a:ext uri="{FF2B5EF4-FFF2-40B4-BE49-F238E27FC236}">
                <a16:creationId xmlns:a16="http://schemas.microsoft.com/office/drawing/2014/main" id="{84F0ABAB-118C-944B-AA67-FB351AF35CC2}"/>
              </a:ext>
            </a:extLst>
          </p:cNvPr>
          <p:cNvSpPr>
            <a:spLocks noGrp="1"/>
          </p:cNvSpPr>
          <p:nvPr>
            <p:ph type="body" sz="quarter" idx="10"/>
          </p:nvPr>
        </p:nvSpPr>
        <p:spPr/>
        <p:txBody>
          <a:bodyPr/>
          <a:lstStyle/>
          <a:p>
            <a:r>
              <a:rPr lang="en-US"/>
              <a:t>Oracle APEX reviews on Trust Radius</a:t>
            </a:r>
          </a:p>
        </p:txBody>
      </p:sp>
      <p:pic>
        <p:nvPicPr>
          <p:cNvPr id="4" name="Picture 3">
            <a:extLst>
              <a:ext uri="{FF2B5EF4-FFF2-40B4-BE49-F238E27FC236}">
                <a16:creationId xmlns:a16="http://schemas.microsoft.com/office/drawing/2014/main" id="{D2797ED1-A18A-D245-AA3E-258BD2E1C7A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02827" y="1710551"/>
            <a:ext cx="7578495" cy="4177074"/>
          </a:xfrm>
          <a:prstGeom prst="rect">
            <a:avLst/>
          </a:prstGeom>
        </p:spPr>
      </p:pic>
      <p:sp>
        <p:nvSpPr>
          <p:cNvPr id="5" name="Rectangle 4">
            <a:extLst>
              <a:ext uri="{FF2B5EF4-FFF2-40B4-BE49-F238E27FC236}">
                <a16:creationId xmlns:a16="http://schemas.microsoft.com/office/drawing/2014/main" id="{48C96ED1-734D-174C-BED9-B22A91031397}"/>
              </a:ext>
            </a:extLst>
          </p:cNvPr>
          <p:cNvSpPr/>
          <p:nvPr/>
        </p:nvSpPr>
        <p:spPr>
          <a:xfrm>
            <a:off x="2002827" y="6073001"/>
            <a:ext cx="8312426" cy="276999"/>
          </a:xfrm>
          <a:prstGeom prst="rect">
            <a:avLst/>
          </a:prstGeom>
        </p:spPr>
        <p:txBody>
          <a:bodyPr wrap="square">
            <a:spAutoFit/>
          </a:bodyPr>
          <a:lstStyle/>
          <a:p>
            <a:r>
              <a:rPr lang="en-US" sz="1200">
                <a:hlinkClick r:id="rId3"/>
              </a:rPr>
              <a:t>https://www.trustradius.com/products/oracle-application-express/reviews</a:t>
            </a:r>
            <a:endParaRPr lang="en-US" sz="1200"/>
          </a:p>
        </p:txBody>
      </p:sp>
      <p:sp>
        <p:nvSpPr>
          <p:cNvPr id="6" name="Slide Number Placeholder 5">
            <a:extLst>
              <a:ext uri="{FF2B5EF4-FFF2-40B4-BE49-F238E27FC236}">
                <a16:creationId xmlns:a16="http://schemas.microsoft.com/office/drawing/2014/main" id="{F7FB472F-06E3-DC4C-935D-3A44CC19FD1A}"/>
              </a:ext>
            </a:extLst>
          </p:cNvPr>
          <p:cNvSpPr>
            <a:spLocks noGrp="1"/>
          </p:cNvSpPr>
          <p:nvPr>
            <p:ph type="sldNum" sz="quarter" idx="4"/>
          </p:nvPr>
        </p:nvSpPr>
        <p:spPr/>
        <p:txBody>
          <a:bodyPr/>
          <a:lstStyle/>
          <a:p>
            <a:fld id="{345D60D9-5372-5F40-9443-0F9AE5BDC3C8}" type="slidenum">
              <a:rPr lang="en-US" smtClean="0"/>
              <a:t>39</a:t>
            </a:fld>
            <a:endParaRPr lang="en-US"/>
          </a:p>
        </p:txBody>
      </p:sp>
      <p:sp>
        <p:nvSpPr>
          <p:cNvPr id="7" name="Footer Placeholder 2">
            <a:extLst>
              <a:ext uri="{FF2B5EF4-FFF2-40B4-BE49-F238E27FC236}">
                <a16:creationId xmlns:a16="http://schemas.microsoft.com/office/drawing/2014/main" id="{539A0C14-9480-8748-A88F-1064768E2E2E}"/>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1932994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9" name="Rectangle 28">
            <a:extLst>
              <a:ext uri="{FF2B5EF4-FFF2-40B4-BE49-F238E27FC236}">
                <a16:creationId xmlns:a16="http://schemas.microsoft.com/office/drawing/2014/main" id="{29332BA7-3450-4121-A488-6662092B5CCF}"/>
              </a:ext>
            </a:extLst>
          </p:cNvPr>
          <p:cNvSpPr/>
          <p:nvPr/>
        </p:nvSpPr>
        <p:spPr bwMode="gray">
          <a:xfrm>
            <a:off x="1588" y="339250"/>
            <a:ext cx="12188825" cy="6858000"/>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a:lnSpc>
                <a:spcPct val="90000"/>
              </a:lnSpc>
            </a:pPr>
            <a:endParaRPr lang="en-US" sz="2800">
              <a:solidFill>
                <a:schemeClr val="bg1"/>
              </a:solidFill>
            </a:endParaRPr>
          </a:p>
        </p:txBody>
      </p:sp>
      <p:sp>
        <p:nvSpPr>
          <p:cNvPr id="5" name="Slide Number Placeholder 4">
            <a:extLst>
              <a:ext uri="{FF2B5EF4-FFF2-40B4-BE49-F238E27FC236}">
                <a16:creationId xmlns:a16="http://schemas.microsoft.com/office/drawing/2014/main" id="{8C2376F0-6AB2-B54E-BC8A-EE29B5B88C20}"/>
              </a:ext>
            </a:extLst>
          </p:cNvPr>
          <p:cNvSpPr>
            <a:spLocks noGrp="1"/>
          </p:cNvSpPr>
          <p:nvPr>
            <p:ph type="sldNum" sz="quarter" idx="4"/>
          </p:nvPr>
        </p:nvSpPr>
        <p:spPr/>
        <p:txBody>
          <a:bodyPr/>
          <a:lstStyle/>
          <a:p>
            <a:fld id="{345D60D9-5372-5F40-9443-0F9AE5BDC3C8}" type="slidenum">
              <a:rPr lang="en-US" smtClean="0"/>
              <a:t>4</a:t>
            </a:fld>
            <a:endParaRPr lang="en-US"/>
          </a:p>
        </p:txBody>
      </p:sp>
      <p:sp>
        <p:nvSpPr>
          <p:cNvPr id="3" name="Text Placeholder 2">
            <a:extLst>
              <a:ext uri="{FF2B5EF4-FFF2-40B4-BE49-F238E27FC236}">
                <a16:creationId xmlns:a16="http://schemas.microsoft.com/office/drawing/2014/main" id="{42D50C8E-6616-F746-8029-58A9C92895F5}"/>
              </a:ext>
            </a:extLst>
          </p:cNvPr>
          <p:cNvSpPr>
            <a:spLocks noGrp="1"/>
          </p:cNvSpPr>
          <p:nvPr>
            <p:ph type="body" sz="quarter" idx="10"/>
          </p:nvPr>
        </p:nvSpPr>
        <p:spPr/>
        <p:txBody>
          <a:bodyPr/>
          <a:lstStyle/>
          <a:p>
            <a:r>
              <a:rPr lang="en-US"/>
              <a:t>Data – the world’s most valuable resource</a:t>
            </a:r>
          </a:p>
        </p:txBody>
      </p:sp>
      <p:sp>
        <p:nvSpPr>
          <p:cNvPr id="34" name="Rectangle 33">
            <a:extLst>
              <a:ext uri="{FF2B5EF4-FFF2-40B4-BE49-F238E27FC236}">
                <a16:creationId xmlns:a16="http://schemas.microsoft.com/office/drawing/2014/main" id="{1D7A8F5C-5FBE-4F1C-A83D-93828578D4CF}"/>
              </a:ext>
            </a:extLst>
          </p:cNvPr>
          <p:cNvSpPr/>
          <p:nvPr/>
        </p:nvSpPr>
        <p:spPr>
          <a:xfrm>
            <a:off x="472481" y="4537380"/>
            <a:ext cx="3182828" cy="1323439"/>
          </a:xfrm>
          <a:prstGeom prst="rect">
            <a:avLst/>
          </a:prstGeom>
        </p:spPr>
        <p:txBody>
          <a:bodyPr wrap="square">
            <a:spAutoFit/>
          </a:bodyPr>
          <a:lstStyle/>
          <a:p>
            <a:r>
              <a:rPr lang="en-US" sz="1600">
                <a:solidFill>
                  <a:schemeClr val="accent1"/>
                </a:solidFill>
              </a:rPr>
              <a:t>Uber is worth </a:t>
            </a:r>
            <a:r>
              <a:rPr lang="en-US" sz="1600">
                <a:solidFill>
                  <a:schemeClr val="accent1"/>
                </a:solidFill>
                <a:latin typeface="Georgia" panose="02040502050405020303" pitchFamily="18" charset="0"/>
              </a:rPr>
              <a:t>70X</a:t>
            </a:r>
            <a:r>
              <a:rPr lang="en-US" sz="1600">
                <a:solidFill>
                  <a:schemeClr val="accent1"/>
                </a:solidFill>
              </a:rPr>
              <a:t> more than Hertz </a:t>
            </a:r>
            <a:r>
              <a:rPr lang="en-US" sz="1600">
                <a:solidFill>
                  <a:schemeClr val="tx2">
                    <a:lumMod val="90000"/>
                    <a:lumOff val="10000"/>
                  </a:schemeClr>
                </a:solidFill>
              </a:rPr>
              <a:t>– Uber is </a:t>
            </a:r>
            <a:r>
              <a:rPr lang="en-US" sz="1600">
                <a:solidFill>
                  <a:schemeClr val="tx2">
                    <a:lumMod val="90000"/>
                    <a:lumOff val="10000"/>
                  </a:schemeClr>
                </a:solidFill>
                <a:latin typeface="Georgia" panose="02040502050405020303" pitchFamily="18" charset="0"/>
              </a:rPr>
              <a:t>52% </a:t>
            </a:r>
            <a:r>
              <a:rPr lang="en-US" sz="1600">
                <a:solidFill>
                  <a:schemeClr val="tx2">
                    <a:lumMod val="90000"/>
                    <a:lumOff val="10000"/>
                  </a:schemeClr>
                </a:solidFill>
              </a:rPr>
              <a:t>corporate transport market share compared to rental cars total of </a:t>
            </a:r>
            <a:r>
              <a:rPr lang="en-US" sz="1600">
                <a:solidFill>
                  <a:schemeClr val="tx2">
                    <a:lumMod val="90000"/>
                    <a:lumOff val="10000"/>
                  </a:schemeClr>
                </a:solidFill>
                <a:latin typeface="Georgia" panose="02040502050405020303" pitchFamily="18" charset="0"/>
              </a:rPr>
              <a:t>33% </a:t>
            </a:r>
            <a:r>
              <a:rPr lang="en-US" sz="1600">
                <a:solidFill>
                  <a:schemeClr val="tx2">
                    <a:lumMod val="90000"/>
                    <a:lumOff val="10000"/>
                  </a:schemeClr>
                </a:solidFill>
              </a:rPr>
              <a:t>in </a:t>
            </a:r>
            <a:r>
              <a:rPr lang="en-US" sz="1600">
                <a:solidFill>
                  <a:schemeClr val="tx2">
                    <a:lumMod val="90000"/>
                    <a:lumOff val="10000"/>
                  </a:schemeClr>
                </a:solidFill>
                <a:latin typeface="Georgia" panose="02040502050405020303" pitchFamily="18" charset="0"/>
              </a:rPr>
              <a:t>Q4/16</a:t>
            </a:r>
            <a:r>
              <a:rPr lang="en-US" sz="1600" baseline="30000">
                <a:solidFill>
                  <a:schemeClr val="tx2">
                    <a:lumMod val="90000"/>
                    <a:lumOff val="10000"/>
                  </a:schemeClr>
                </a:solidFill>
              </a:rPr>
              <a:t>1 </a:t>
            </a:r>
          </a:p>
        </p:txBody>
      </p:sp>
      <p:sp>
        <p:nvSpPr>
          <p:cNvPr id="44" name="Rectangle 43">
            <a:extLst>
              <a:ext uri="{FF2B5EF4-FFF2-40B4-BE49-F238E27FC236}">
                <a16:creationId xmlns:a16="http://schemas.microsoft.com/office/drawing/2014/main" id="{45DFEADB-ED57-4A63-9A29-A377A3DE4070}"/>
              </a:ext>
            </a:extLst>
          </p:cNvPr>
          <p:cNvSpPr/>
          <p:nvPr/>
        </p:nvSpPr>
        <p:spPr>
          <a:xfrm>
            <a:off x="8656042" y="3768250"/>
            <a:ext cx="2916862" cy="584775"/>
          </a:xfrm>
          <a:prstGeom prst="rect">
            <a:avLst/>
          </a:prstGeom>
        </p:spPr>
        <p:txBody>
          <a:bodyPr wrap="square">
            <a:spAutoFit/>
          </a:bodyPr>
          <a:lstStyle/>
          <a:p>
            <a:r>
              <a:rPr lang="en-US" sz="1600">
                <a:solidFill>
                  <a:schemeClr val="accent1"/>
                </a:solidFill>
                <a:latin typeface="Georgia" panose="02040502050405020303" pitchFamily="18" charset="0"/>
              </a:rPr>
              <a:t>$430B </a:t>
            </a:r>
            <a:r>
              <a:rPr lang="en-US" sz="1600">
                <a:solidFill>
                  <a:schemeClr val="tx2">
                    <a:lumMod val="90000"/>
                    <a:lumOff val="10000"/>
                  </a:schemeClr>
                </a:solidFill>
              </a:rPr>
              <a:t>Advantage to Data Driven Organizations</a:t>
            </a:r>
            <a:r>
              <a:rPr lang="en-US" sz="1600" baseline="30000">
                <a:solidFill>
                  <a:schemeClr val="tx2">
                    <a:lumMod val="90000"/>
                    <a:lumOff val="10000"/>
                  </a:schemeClr>
                </a:solidFill>
              </a:rPr>
              <a:t>2</a:t>
            </a:r>
          </a:p>
        </p:txBody>
      </p:sp>
      <p:sp>
        <p:nvSpPr>
          <p:cNvPr id="46" name="Rectangle 45">
            <a:extLst>
              <a:ext uri="{FF2B5EF4-FFF2-40B4-BE49-F238E27FC236}">
                <a16:creationId xmlns:a16="http://schemas.microsoft.com/office/drawing/2014/main" id="{C0698E34-2587-4582-ABDA-2BC342057DF9}"/>
              </a:ext>
            </a:extLst>
          </p:cNvPr>
          <p:cNvSpPr/>
          <p:nvPr/>
        </p:nvSpPr>
        <p:spPr>
          <a:xfrm>
            <a:off x="8979161" y="5343323"/>
            <a:ext cx="2552181" cy="861774"/>
          </a:xfrm>
          <a:prstGeom prst="rect">
            <a:avLst/>
          </a:prstGeom>
        </p:spPr>
        <p:txBody>
          <a:bodyPr wrap="square">
            <a:spAutoFit/>
          </a:bodyPr>
          <a:lstStyle/>
          <a:p>
            <a:r>
              <a:rPr lang="en-US" sz="1000" b="1">
                <a:solidFill>
                  <a:schemeClr val="bg1">
                    <a:lumMod val="10000"/>
                  </a:schemeClr>
                </a:solidFill>
              </a:rPr>
              <a:t>Source:</a:t>
            </a:r>
          </a:p>
          <a:p>
            <a:pPr marL="96809" indent="-96809">
              <a:buFont typeface="+mj-lt"/>
              <a:buAutoNum type="arabicPeriod"/>
            </a:pPr>
            <a:r>
              <a:rPr lang="en-US" sz="1000">
                <a:solidFill>
                  <a:schemeClr val="bg1">
                    <a:lumMod val="10000"/>
                  </a:schemeClr>
                </a:solidFill>
              </a:rPr>
              <a:t> wolfstreet.com </a:t>
            </a:r>
          </a:p>
          <a:p>
            <a:pPr marL="96809" indent="-96809">
              <a:buFont typeface="+mj-lt"/>
              <a:buAutoNum type="arabicPeriod"/>
            </a:pPr>
            <a:r>
              <a:rPr lang="en-US" sz="1000">
                <a:solidFill>
                  <a:schemeClr val="bg1">
                    <a:lumMod val="10000"/>
                  </a:schemeClr>
                </a:solidFill>
              </a:rPr>
              <a:t> IDC </a:t>
            </a:r>
          </a:p>
          <a:p>
            <a:pPr marL="96809" indent="-96809">
              <a:buFont typeface="+mj-lt"/>
              <a:buAutoNum type="arabicPeriod"/>
            </a:pPr>
            <a:r>
              <a:rPr lang="en-US" sz="1000">
                <a:solidFill>
                  <a:schemeClr val="bg1">
                    <a:lumMod val="10000"/>
                  </a:schemeClr>
                </a:solidFill>
                <a:ea typeface="Calibri" charset="0"/>
                <a:cs typeface="Calibri" charset="0"/>
              </a:rPr>
              <a:t> McKinsey Global Institute</a:t>
            </a:r>
          </a:p>
          <a:p>
            <a:pPr marL="96809" indent="-96809">
              <a:buFont typeface="+mj-lt"/>
              <a:buAutoNum type="arabicPeriod"/>
            </a:pPr>
            <a:r>
              <a:rPr lang="en-US" sz="1000">
                <a:solidFill>
                  <a:schemeClr val="bg1">
                    <a:lumMod val="10000"/>
                  </a:schemeClr>
                </a:solidFill>
              </a:rPr>
              <a:t> Gartner</a:t>
            </a:r>
          </a:p>
        </p:txBody>
      </p:sp>
      <p:sp>
        <p:nvSpPr>
          <p:cNvPr id="47" name="Rectangle 46">
            <a:extLst>
              <a:ext uri="{FF2B5EF4-FFF2-40B4-BE49-F238E27FC236}">
                <a16:creationId xmlns:a16="http://schemas.microsoft.com/office/drawing/2014/main" id="{9C5DE845-5C3C-4C60-BDAE-62DC403215EA}"/>
              </a:ext>
            </a:extLst>
          </p:cNvPr>
          <p:cNvSpPr/>
          <p:nvPr/>
        </p:nvSpPr>
        <p:spPr>
          <a:xfrm>
            <a:off x="663885" y="1836616"/>
            <a:ext cx="3341902" cy="1569660"/>
          </a:xfrm>
          <a:prstGeom prst="rect">
            <a:avLst/>
          </a:prstGeom>
        </p:spPr>
        <p:txBody>
          <a:bodyPr wrap="square">
            <a:spAutoFit/>
          </a:bodyPr>
          <a:lstStyle/>
          <a:p>
            <a:r>
              <a:rPr lang="en-US" sz="1600">
                <a:solidFill>
                  <a:schemeClr val="tx2">
                    <a:lumMod val="90000"/>
                    <a:lumOff val="10000"/>
                  </a:schemeClr>
                </a:solidFill>
              </a:rPr>
              <a:t>Data driven organizations are </a:t>
            </a:r>
            <a:r>
              <a:rPr lang="en-US" sz="1600">
                <a:solidFill>
                  <a:schemeClr val="accent1"/>
                </a:solidFill>
                <a:latin typeface="Georgia" panose="02040502050405020303" pitchFamily="18" charset="0"/>
                <a:ea typeface="Calibri" charset="0"/>
                <a:cs typeface="Calibri" charset="0"/>
              </a:rPr>
              <a:t>23 times</a:t>
            </a:r>
            <a:r>
              <a:rPr lang="en-US" sz="1600" b="1">
                <a:solidFill>
                  <a:schemeClr val="tx2">
                    <a:lumMod val="90000"/>
                    <a:lumOff val="10000"/>
                  </a:schemeClr>
                </a:solidFill>
                <a:ea typeface="Calibri" charset="0"/>
                <a:cs typeface="Calibri" charset="0"/>
              </a:rPr>
              <a:t> </a:t>
            </a:r>
            <a:r>
              <a:rPr lang="en-US" sz="1600">
                <a:solidFill>
                  <a:schemeClr val="tx2">
                    <a:lumMod val="90000"/>
                    <a:lumOff val="10000"/>
                  </a:schemeClr>
                </a:solidFill>
                <a:ea typeface="Calibri" charset="0"/>
                <a:cs typeface="Calibri" charset="0"/>
              </a:rPr>
              <a:t>more </a:t>
            </a:r>
            <a:r>
              <a:rPr lang="en-US" sz="1600">
                <a:solidFill>
                  <a:schemeClr val="tx2">
                    <a:lumMod val="90000"/>
                    <a:lumOff val="10000"/>
                  </a:schemeClr>
                </a:solidFill>
              </a:rPr>
              <a:t>likely to acquire customers</a:t>
            </a:r>
            <a:r>
              <a:rPr lang="en-US" sz="1600">
                <a:solidFill>
                  <a:schemeClr val="tx2">
                    <a:lumMod val="90000"/>
                    <a:lumOff val="10000"/>
                  </a:schemeClr>
                </a:solidFill>
                <a:ea typeface="Calibri" charset="0"/>
                <a:cs typeface="Calibri" charset="0"/>
              </a:rPr>
              <a:t>,</a:t>
            </a:r>
            <a:r>
              <a:rPr lang="en-US" sz="1600" b="1">
                <a:solidFill>
                  <a:schemeClr val="tx2">
                    <a:lumMod val="90000"/>
                    <a:lumOff val="10000"/>
                  </a:schemeClr>
                </a:solidFill>
                <a:ea typeface="Calibri" charset="0"/>
                <a:cs typeface="Calibri" charset="0"/>
              </a:rPr>
              <a:t> </a:t>
            </a:r>
            <a:r>
              <a:rPr lang="en-US" sz="1600">
                <a:solidFill>
                  <a:schemeClr val="accent1"/>
                </a:solidFill>
                <a:latin typeface="Georgia" panose="02040502050405020303" pitchFamily="18" charset="0"/>
                <a:cs typeface="Calibri" charset="0"/>
              </a:rPr>
              <a:t>6x as likely </a:t>
            </a:r>
            <a:r>
              <a:rPr lang="en-US" sz="1600">
                <a:solidFill>
                  <a:schemeClr val="tx2">
                    <a:lumMod val="90000"/>
                    <a:lumOff val="10000"/>
                  </a:schemeClr>
                </a:solidFill>
              </a:rPr>
              <a:t>to retain those customers, and </a:t>
            </a:r>
            <a:r>
              <a:rPr lang="en-US" sz="1600">
                <a:solidFill>
                  <a:schemeClr val="accent1"/>
                </a:solidFill>
                <a:latin typeface="Georgia" panose="02040502050405020303" pitchFamily="18" charset="0"/>
                <a:cs typeface="Calibri" charset="0"/>
              </a:rPr>
              <a:t>19x as likely</a:t>
            </a:r>
            <a:r>
              <a:rPr lang="en-US" sz="1600" b="1">
                <a:solidFill>
                  <a:schemeClr val="tx2">
                    <a:lumMod val="90000"/>
                    <a:lumOff val="10000"/>
                  </a:schemeClr>
                </a:solidFill>
                <a:ea typeface="Calibri" charset="0"/>
                <a:cs typeface="Calibri" charset="0"/>
              </a:rPr>
              <a:t> </a:t>
            </a:r>
            <a:r>
              <a:rPr lang="en-US" sz="1600">
                <a:solidFill>
                  <a:schemeClr val="tx2">
                    <a:lumMod val="90000"/>
                    <a:lumOff val="10000"/>
                  </a:schemeClr>
                </a:solidFill>
              </a:rPr>
              <a:t>to be profitable as a result.</a:t>
            </a:r>
            <a:r>
              <a:rPr lang="en-US" sz="1600" baseline="30000">
                <a:solidFill>
                  <a:schemeClr val="tx2">
                    <a:lumMod val="90000"/>
                    <a:lumOff val="10000"/>
                  </a:schemeClr>
                </a:solidFill>
              </a:rPr>
              <a:t> 3</a:t>
            </a:r>
          </a:p>
          <a:p>
            <a:r>
              <a:rPr lang="en-US" sz="1600">
                <a:solidFill>
                  <a:schemeClr val="accent2"/>
                </a:solidFill>
              </a:rPr>
              <a:t> </a:t>
            </a:r>
          </a:p>
        </p:txBody>
      </p:sp>
      <p:sp>
        <p:nvSpPr>
          <p:cNvPr id="50" name="Rectangle 49">
            <a:extLst>
              <a:ext uri="{FF2B5EF4-FFF2-40B4-BE49-F238E27FC236}">
                <a16:creationId xmlns:a16="http://schemas.microsoft.com/office/drawing/2014/main" id="{BA3D42DC-B106-4270-B3B6-A38F39469443}"/>
              </a:ext>
            </a:extLst>
          </p:cNvPr>
          <p:cNvSpPr/>
          <p:nvPr/>
        </p:nvSpPr>
        <p:spPr>
          <a:xfrm>
            <a:off x="6709272" y="1617228"/>
            <a:ext cx="4708093" cy="1581651"/>
          </a:xfrm>
          <a:prstGeom prst="rect">
            <a:avLst/>
          </a:prstGeom>
        </p:spPr>
        <p:txBody>
          <a:bodyPr wrap="square">
            <a:spAutoFit/>
          </a:bodyPr>
          <a:lstStyle/>
          <a:p>
            <a:pPr marL="0" lvl="1" defTabSz="914049" fontAlgn="base">
              <a:lnSpc>
                <a:spcPct val="90000"/>
              </a:lnSpc>
              <a:spcBef>
                <a:spcPts val="1200"/>
              </a:spcBef>
              <a:spcAft>
                <a:spcPts val="1200"/>
              </a:spcAft>
              <a:defRPr/>
            </a:pPr>
            <a:r>
              <a:rPr lang="en-GB" sz="1600" b="1" kern="0" spc="-5">
                <a:solidFill>
                  <a:schemeClr val="tx2">
                    <a:lumMod val="90000"/>
                    <a:lumOff val="10000"/>
                  </a:schemeClr>
                </a:solidFill>
                <a:latin typeface="Georgia" panose="02040502050405020303" pitchFamily="18" charset="0"/>
                <a:cs typeface="Arial"/>
              </a:rPr>
              <a:t>“</a:t>
            </a:r>
            <a:r>
              <a:rPr lang="en-GB" sz="1600">
                <a:solidFill>
                  <a:schemeClr val="tx2">
                    <a:lumMod val="90000"/>
                    <a:lumOff val="10000"/>
                  </a:schemeClr>
                </a:solidFill>
                <a:latin typeface="Georgia" panose="02040502050405020303" pitchFamily="18" charset="0"/>
              </a:rPr>
              <a:t>Information has replaced technology as the central and </a:t>
            </a:r>
            <a:r>
              <a:rPr lang="en-GB" sz="1600">
                <a:solidFill>
                  <a:schemeClr val="accent1"/>
                </a:solidFill>
                <a:latin typeface="Georgia" panose="02040502050405020303" pitchFamily="18" charset="0"/>
                <a:ea typeface="Calibri" charset="0"/>
                <a:cs typeface="Calibri" charset="0"/>
              </a:rPr>
              <a:t>most critical asset </a:t>
            </a:r>
            <a:r>
              <a:rPr lang="en-GB" sz="1600">
                <a:solidFill>
                  <a:schemeClr val="tx2">
                    <a:lumMod val="90000"/>
                    <a:lumOff val="10000"/>
                  </a:schemeClr>
                </a:solidFill>
                <a:latin typeface="Georgia" panose="02040502050405020303" pitchFamily="18" charset="0"/>
              </a:rPr>
              <a:t>to be managed by organizations. As a result, business leaders must shift to using the value of information as basis for new planning &amp; funding models.” </a:t>
            </a:r>
          </a:p>
          <a:p>
            <a:pPr marL="0" lvl="1" defTabSz="914049" fontAlgn="base">
              <a:lnSpc>
                <a:spcPct val="90000"/>
              </a:lnSpc>
              <a:spcAft>
                <a:spcPts val="1200"/>
              </a:spcAft>
              <a:defRPr/>
            </a:pPr>
            <a:r>
              <a:rPr lang="en-GB" sz="1600">
                <a:solidFill>
                  <a:schemeClr val="tx2">
                    <a:lumMod val="90000"/>
                    <a:lumOff val="10000"/>
                  </a:schemeClr>
                </a:solidFill>
              </a:rPr>
              <a:t>- Doug Laney, Research Vice President, Gartner</a:t>
            </a:r>
            <a:r>
              <a:rPr lang="en-US" sz="1600" baseline="30000">
                <a:solidFill>
                  <a:schemeClr val="tx2">
                    <a:lumMod val="90000"/>
                    <a:lumOff val="10000"/>
                  </a:schemeClr>
                </a:solidFill>
              </a:rPr>
              <a:t> 4</a:t>
            </a:r>
            <a:endParaRPr lang="en-GB" sz="1600">
              <a:solidFill>
                <a:schemeClr val="tx2">
                  <a:lumMod val="90000"/>
                  <a:lumOff val="10000"/>
                </a:schemeClr>
              </a:solidFill>
            </a:endParaRPr>
          </a:p>
        </p:txBody>
      </p:sp>
      <p:grpSp>
        <p:nvGrpSpPr>
          <p:cNvPr id="57" name="Group 56">
            <a:extLst>
              <a:ext uri="{FF2B5EF4-FFF2-40B4-BE49-F238E27FC236}">
                <a16:creationId xmlns:a16="http://schemas.microsoft.com/office/drawing/2014/main" id="{379467EC-7403-4303-B535-3F1C78AAF509}"/>
              </a:ext>
            </a:extLst>
          </p:cNvPr>
          <p:cNvGrpSpPr/>
          <p:nvPr/>
        </p:nvGrpSpPr>
        <p:grpSpPr>
          <a:xfrm>
            <a:off x="3907241" y="2164976"/>
            <a:ext cx="914400" cy="914400"/>
            <a:chOff x="4399428" y="2189629"/>
            <a:chExt cx="914400" cy="914400"/>
          </a:xfrm>
        </p:grpSpPr>
        <p:sp>
          <p:nvSpPr>
            <p:cNvPr id="55" name="Oval 54">
              <a:extLst>
                <a:ext uri="{FF2B5EF4-FFF2-40B4-BE49-F238E27FC236}">
                  <a16:creationId xmlns:a16="http://schemas.microsoft.com/office/drawing/2014/main" id="{29E7156E-3872-4347-9809-D70A27BD7534}"/>
                </a:ext>
              </a:extLst>
            </p:cNvPr>
            <p:cNvSpPr/>
            <p:nvPr/>
          </p:nvSpPr>
          <p:spPr bwMode="gray">
            <a:xfrm>
              <a:off x="4399428" y="2189629"/>
              <a:ext cx="914400" cy="914400"/>
            </a:xfrm>
            <a:prstGeom prst="ellipse">
              <a:avLst/>
            </a:prstGeom>
            <a:solidFill>
              <a:schemeClr val="accent4">
                <a:lumMod val="5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chemeClr val="bg1"/>
                </a:solidFill>
              </a:endParaRPr>
            </a:p>
          </p:txBody>
        </p:sp>
        <p:sp>
          <p:nvSpPr>
            <p:cNvPr id="56" name="object 51">
              <a:extLst>
                <a:ext uri="{FF2B5EF4-FFF2-40B4-BE49-F238E27FC236}">
                  <a16:creationId xmlns:a16="http://schemas.microsoft.com/office/drawing/2014/main" id="{7DFDDA6A-F490-4680-A985-5D33DE29EB4D}"/>
                </a:ext>
              </a:extLst>
            </p:cNvPr>
            <p:cNvSpPr/>
            <p:nvPr/>
          </p:nvSpPr>
          <p:spPr bwMode="invGray">
            <a:xfrm>
              <a:off x="4629407" y="2438400"/>
              <a:ext cx="415712" cy="498782"/>
            </a:xfrm>
            <a:custGeom>
              <a:rect l="l" t="t" r="r" b="b"/>
              <a:pathLst>
                <a:path w="260591" h="288086">
                  <a:moveTo>
                    <a:pt x="161663" y="142670"/>
                  </a:moveTo>
                  <a:lnTo>
                    <a:pt x="176375" y="143823"/>
                  </a:lnTo>
                  <a:lnTo>
                    <a:pt x="187617" y="145883"/>
                  </a:lnTo>
                  <a:lnTo>
                    <a:pt x="195389" y="148851"/>
                  </a:lnTo>
                  <a:lnTo>
                    <a:pt x="198053" y="150675"/>
                  </a:lnTo>
                  <a:lnTo>
                    <a:pt x="204581" y="160470"/>
                  </a:lnTo>
                  <a:lnTo>
                    <a:pt x="206756" y="175559"/>
                  </a:lnTo>
                  <a:lnTo>
                    <a:pt x="204790" y="188653"/>
                  </a:lnTo>
                  <a:lnTo>
                    <a:pt x="198689" y="199127"/>
                  </a:lnTo>
                  <a:lnTo>
                    <a:pt x="188452" y="206607"/>
                  </a:lnTo>
                  <a:lnTo>
                    <a:pt x="174077" y="211096"/>
                  </a:lnTo>
                  <a:lnTo>
                    <a:pt x="158851" y="250730"/>
                  </a:lnTo>
                  <a:lnTo>
                    <a:pt x="165286" y="250673"/>
                  </a:lnTo>
                  <a:lnTo>
                    <a:pt x="181561" y="249946"/>
                  </a:lnTo>
                  <a:lnTo>
                    <a:pt x="196170" y="248384"/>
                  </a:lnTo>
                  <a:lnTo>
                    <a:pt x="209113" y="245986"/>
                  </a:lnTo>
                  <a:lnTo>
                    <a:pt x="220390" y="242751"/>
                  </a:lnTo>
                  <a:lnTo>
                    <a:pt x="230002" y="238681"/>
                  </a:lnTo>
                  <a:lnTo>
                    <a:pt x="237947" y="233776"/>
                  </a:lnTo>
                  <a:lnTo>
                    <a:pt x="245940" y="226190"/>
                  </a:lnTo>
                  <a:lnTo>
                    <a:pt x="252351" y="216389"/>
                  </a:lnTo>
                  <a:lnTo>
                    <a:pt x="256929" y="204560"/>
                  </a:lnTo>
                  <a:lnTo>
                    <a:pt x="259675" y="190704"/>
                  </a:lnTo>
                  <a:lnTo>
                    <a:pt x="260591" y="174822"/>
                  </a:lnTo>
                  <a:lnTo>
                    <a:pt x="260302" y="165956"/>
                  </a:lnTo>
                  <a:lnTo>
                    <a:pt x="258213" y="151185"/>
                  </a:lnTo>
                  <a:lnTo>
                    <a:pt x="254102" y="138787"/>
                  </a:lnTo>
                  <a:lnTo>
                    <a:pt x="247969" y="128763"/>
                  </a:lnTo>
                  <a:lnTo>
                    <a:pt x="239814" y="121114"/>
                  </a:lnTo>
                  <a:lnTo>
                    <a:pt x="228485" y="115116"/>
                  </a:lnTo>
                  <a:lnTo>
                    <a:pt x="218428" y="111692"/>
                  </a:lnTo>
                  <a:lnTo>
                    <a:pt x="206523" y="108838"/>
                  </a:lnTo>
                  <a:lnTo>
                    <a:pt x="192769" y="106556"/>
                  </a:lnTo>
                  <a:lnTo>
                    <a:pt x="177166" y="104844"/>
                  </a:lnTo>
                  <a:lnTo>
                    <a:pt x="161663" y="142670"/>
                  </a:lnTo>
                  <a:close/>
                </a:path>
                <a:path w="260591" h="288086">
                  <a:moveTo>
                    <a:pt x="3276" y="68142"/>
                  </a:moveTo>
                  <a:lnTo>
                    <a:pt x="3998" y="82198"/>
                  </a:lnTo>
                  <a:lnTo>
                    <a:pt x="6646" y="96400"/>
                  </a:lnTo>
                  <a:lnTo>
                    <a:pt x="11237" y="108343"/>
                  </a:lnTo>
                  <a:lnTo>
                    <a:pt x="17772" y="118029"/>
                  </a:lnTo>
                  <a:lnTo>
                    <a:pt x="26250" y="125457"/>
                  </a:lnTo>
                  <a:lnTo>
                    <a:pt x="32640" y="129050"/>
                  </a:lnTo>
                  <a:lnTo>
                    <a:pt x="41639" y="132623"/>
                  </a:lnTo>
                  <a:lnTo>
                    <a:pt x="52331" y="135547"/>
                  </a:lnTo>
                  <a:lnTo>
                    <a:pt x="57111" y="68511"/>
                  </a:lnTo>
                  <a:lnTo>
                    <a:pt x="57637" y="62217"/>
                  </a:lnTo>
                  <a:lnTo>
                    <a:pt x="66800" y="0"/>
                  </a:lnTo>
                  <a:lnTo>
                    <a:pt x="54162" y="2143"/>
                  </a:lnTo>
                  <a:lnTo>
                    <a:pt x="43211" y="4927"/>
                  </a:lnTo>
                  <a:lnTo>
                    <a:pt x="33945" y="8351"/>
                  </a:lnTo>
                  <a:lnTo>
                    <a:pt x="26365" y="12415"/>
                  </a:lnTo>
                  <a:lnTo>
                    <a:pt x="19651" y="17794"/>
                  </a:lnTo>
                  <a:lnTo>
                    <a:pt x="12487" y="26964"/>
                  </a:lnTo>
                  <a:lnTo>
                    <a:pt x="7370" y="38412"/>
                  </a:lnTo>
                  <a:lnTo>
                    <a:pt x="4300" y="52139"/>
                  </a:lnTo>
                  <a:lnTo>
                    <a:pt x="3276" y="68142"/>
                  </a:lnTo>
                  <a:close/>
                </a:path>
                <a:path w="260591" h="288086">
                  <a:moveTo>
                    <a:pt x="147904" y="-37356"/>
                  </a:moveTo>
                  <a:lnTo>
                    <a:pt x="112026" y="-37356"/>
                  </a:lnTo>
                  <a:lnTo>
                    <a:pt x="112026" y="-2596"/>
                  </a:lnTo>
                  <a:lnTo>
                    <a:pt x="97132" y="-2366"/>
                  </a:lnTo>
                  <a:lnTo>
                    <a:pt x="81123" y="-1503"/>
                  </a:lnTo>
                  <a:lnTo>
                    <a:pt x="66800" y="0"/>
                  </a:lnTo>
                  <a:lnTo>
                    <a:pt x="57637" y="62217"/>
                  </a:lnTo>
                  <a:lnTo>
                    <a:pt x="62227" y="51185"/>
                  </a:lnTo>
                  <a:lnTo>
                    <a:pt x="71544" y="43306"/>
                  </a:lnTo>
                  <a:lnTo>
                    <a:pt x="85587" y="38578"/>
                  </a:lnTo>
                  <a:lnTo>
                    <a:pt x="104355" y="37002"/>
                  </a:lnTo>
                  <a:lnTo>
                    <a:pt x="112026" y="36824"/>
                  </a:lnTo>
                  <a:lnTo>
                    <a:pt x="112026" y="101861"/>
                  </a:lnTo>
                  <a:lnTo>
                    <a:pt x="107061" y="101620"/>
                  </a:lnTo>
                  <a:lnTo>
                    <a:pt x="104152" y="101493"/>
                  </a:lnTo>
                  <a:lnTo>
                    <a:pt x="93888" y="101051"/>
                  </a:lnTo>
                  <a:lnTo>
                    <a:pt x="77796" y="97753"/>
                  </a:lnTo>
                  <a:lnTo>
                    <a:pt x="66303" y="91231"/>
                  </a:lnTo>
                  <a:lnTo>
                    <a:pt x="59409" y="81484"/>
                  </a:lnTo>
                  <a:lnTo>
                    <a:pt x="57111" y="68511"/>
                  </a:lnTo>
                  <a:lnTo>
                    <a:pt x="52331" y="135547"/>
                  </a:lnTo>
                  <a:lnTo>
                    <a:pt x="64716" y="137822"/>
                  </a:lnTo>
                  <a:lnTo>
                    <a:pt x="78793" y="139447"/>
                  </a:lnTo>
                  <a:lnTo>
                    <a:pt x="94563" y="140423"/>
                  </a:lnTo>
                  <a:lnTo>
                    <a:pt x="112026" y="140748"/>
                  </a:lnTo>
                  <a:lnTo>
                    <a:pt x="112026" y="212592"/>
                  </a:lnTo>
                  <a:lnTo>
                    <a:pt x="104152" y="212414"/>
                  </a:lnTo>
                  <a:lnTo>
                    <a:pt x="98269" y="212351"/>
                  </a:lnTo>
                  <a:lnTo>
                    <a:pt x="82240" y="211300"/>
                  </a:lnTo>
                  <a:lnTo>
                    <a:pt x="70376" y="208955"/>
                  </a:lnTo>
                  <a:lnTo>
                    <a:pt x="62674" y="205315"/>
                  </a:lnTo>
                  <a:lnTo>
                    <a:pt x="58911" y="201160"/>
                  </a:lnTo>
                  <a:lnTo>
                    <a:pt x="54763" y="190031"/>
                  </a:lnTo>
                  <a:lnTo>
                    <a:pt x="53378" y="173717"/>
                  </a:lnTo>
                  <a:lnTo>
                    <a:pt x="53378" y="169107"/>
                  </a:lnTo>
                  <a:lnTo>
                    <a:pt x="215" y="169107"/>
                  </a:lnTo>
                  <a:lnTo>
                    <a:pt x="0" y="178137"/>
                  </a:lnTo>
                  <a:lnTo>
                    <a:pt x="623" y="190745"/>
                  </a:lnTo>
                  <a:lnTo>
                    <a:pt x="3194" y="204817"/>
                  </a:lnTo>
                  <a:lnTo>
                    <a:pt x="7757" y="216804"/>
                  </a:lnTo>
                  <a:lnTo>
                    <a:pt x="14313" y="226707"/>
                  </a:lnTo>
                  <a:lnTo>
                    <a:pt x="22860" y="234525"/>
                  </a:lnTo>
                  <a:lnTo>
                    <a:pt x="34157" y="240706"/>
                  </a:lnTo>
                  <a:lnTo>
                    <a:pt x="44418" y="244313"/>
                  </a:lnTo>
                  <a:lnTo>
                    <a:pt x="56330" y="247120"/>
                  </a:lnTo>
                  <a:lnTo>
                    <a:pt x="69892" y="249125"/>
                  </a:lnTo>
                  <a:lnTo>
                    <a:pt x="85105" y="250329"/>
                  </a:lnTo>
                  <a:lnTo>
                    <a:pt x="101968" y="250730"/>
                  </a:lnTo>
                  <a:lnTo>
                    <a:pt x="112026" y="250921"/>
                  </a:lnTo>
                  <a:lnTo>
                    <a:pt x="112026" y="289529"/>
                  </a:lnTo>
                  <a:lnTo>
                    <a:pt x="147904" y="289529"/>
                  </a:lnTo>
                  <a:lnTo>
                    <a:pt x="147904" y="250921"/>
                  </a:lnTo>
                  <a:lnTo>
                    <a:pt x="158851" y="250730"/>
                  </a:lnTo>
                  <a:lnTo>
                    <a:pt x="174077" y="211096"/>
                  </a:lnTo>
                  <a:lnTo>
                    <a:pt x="155562" y="212592"/>
                  </a:lnTo>
                  <a:lnTo>
                    <a:pt x="147904" y="212592"/>
                  </a:lnTo>
                  <a:lnTo>
                    <a:pt x="147904" y="142399"/>
                  </a:lnTo>
                  <a:lnTo>
                    <a:pt x="161663" y="142670"/>
                  </a:lnTo>
                  <a:lnTo>
                    <a:pt x="177166" y="104844"/>
                  </a:lnTo>
                  <a:lnTo>
                    <a:pt x="159715" y="103702"/>
                  </a:lnTo>
                  <a:lnTo>
                    <a:pt x="147904" y="103347"/>
                  </a:lnTo>
                  <a:lnTo>
                    <a:pt x="147904" y="37002"/>
                  </a:lnTo>
                  <a:lnTo>
                    <a:pt x="159432" y="37043"/>
                  </a:lnTo>
                  <a:lnTo>
                    <a:pt x="177173" y="39282"/>
                  </a:lnTo>
                  <a:lnTo>
                    <a:pt x="189846" y="44936"/>
                  </a:lnTo>
                  <a:lnTo>
                    <a:pt x="197451" y="54006"/>
                  </a:lnTo>
                  <a:lnTo>
                    <a:pt x="199986" y="66491"/>
                  </a:lnTo>
                  <a:lnTo>
                    <a:pt x="200202" y="71279"/>
                  </a:lnTo>
                  <a:lnTo>
                    <a:pt x="251612" y="71279"/>
                  </a:lnTo>
                  <a:lnTo>
                    <a:pt x="251612" y="65196"/>
                  </a:lnTo>
                  <a:lnTo>
                    <a:pt x="251292" y="56126"/>
                  </a:lnTo>
                  <a:lnTo>
                    <a:pt x="249065" y="41458"/>
                  </a:lnTo>
                  <a:lnTo>
                    <a:pt x="244714" y="29174"/>
                  </a:lnTo>
                  <a:lnTo>
                    <a:pt x="238236" y="19276"/>
                  </a:lnTo>
                  <a:lnTo>
                    <a:pt x="229628" y="11767"/>
                  </a:lnTo>
                  <a:lnTo>
                    <a:pt x="225783" y="9514"/>
                  </a:lnTo>
                  <a:lnTo>
                    <a:pt x="217222" y="5810"/>
                  </a:lnTo>
                  <a:lnTo>
                    <a:pt x="206895" y="2781"/>
                  </a:lnTo>
                  <a:lnTo>
                    <a:pt x="194800" y="427"/>
                  </a:lnTo>
                  <a:lnTo>
                    <a:pt x="180938" y="-1252"/>
                  </a:lnTo>
                  <a:lnTo>
                    <a:pt x="165306" y="-2260"/>
                  </a:lnTo>
                  <a:lnTo>
                    <a:pt x="147904" y="-2596"/>
                  </a:lnTo>
                  <a:lnTo>
                    <a:pt x="147904" y="-37356"/>
                  </a:lnTo>
                  <a:close/>
                </a:path>
              </a:pathLst>
            </a:custGeom>
            <a:solidFill>
              <a:schemeClr val="bg1"/>
            </a:solidFill>
            <a:ln>
              <a:solidFill>
                <a:schemeClr val="bg1"/>
              </a:solidFill>
            </a:ln>
            <a:effectLst/>
          </p:spPr>
          <p:txBody>
            <a:bodyPr wrap="none" anchor="ctr"/>
            <a:lstStyle/>
            <a:p>
              <a:pPr defTabSz="914126">
                <a:defRPr/>
              </a:pPr>
              <a:endParaRPr sz="1799" kern="0">
                <a:solidFill>
                  <a:srgbClr val="FFFFFF"/>
                </a:solidFill>
              </a:endParaRPr>
            </a:p>
          </p:txBody>
        </p:sp>
      </p:grpSp>
      <p:grpSp>
        <p:nvGrpSpPr>
          <p:cNvPr id="67" name="Group 66">
            <a:extLst>
              <a:ext uri="{FF2B5EF4-FFF2-40B4-BE49-F238E27FC236}">
                <a16:creationId xmlns:a16="http://schemas.microsoft.com/office/drawing/2014/main" id="{CD81E544-988E-4B37-BF0D-1DF0B3370692}"/>
              </a:ext>
            </a:extLst>
          </p:cNvPr>
          <p:cNvGrpSpPr/>
          <p:nvPr/>
        </p:nvGrpSpPr>
        <p:grpSpPr>
          <a:xfrm>
            <a:off x="2047170" y="3496290"/>
            <a:ext cx="914400" cy="914400"/>
            <a:chOff x="2654201" y="3690904"/>
            <a:chExt cx="914400" cy="914400"/>
          </a:xfrm>
        </p:grpSpPr>
        <p:sp>
          <p:nvSpPr>
            <p:cNvPr id="59" name="Oval 58">
              <a:extLst>
                <a:ext uri="{FF2B5EF4-FFF2-40B4-BE49-F238E27FC236}">
                  <a16:creationId xmlns:a16="http://schemas.microsoft.com/office/drawing/2014/main" id="{8E1109E4-305C-4A0C-85A3-01CE9B9AE468}"/>
                </a:ext>
              </a:extLst>
            </p:cNvPr>
            <p:cNvSpPr/>
            <p:nvPr/>
          </p:nvSpPr>
          <p:spPr bwMode="gray">
            <a:xfrm>
              <a:off x="2654201" y="3690904"/>
              <a:ext cx="914400" cy="914400"/>
            </a:xfrm>
            <a:prstGeom prst="ellipse">
              <a:avLst/>
            </a:prstGeom>
            <a:solidFill>
              <a:schemeClr val="accent4">
                <a:lumMod val="5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chemeClr val="bg1"/>
                </a:solidFill>
              </a:endParaRPr>
            </a:p>
          </p:txBody>
        </p:sp>
        <p:grpSp>
          <p:nvGrpSpPr>
            <p:cNvPr id="61" name="Group 60">
              <a:extLst>
                <a:ext uri="{FF2B5EF4-FFF2-40B4-BE49-F238E27FC236}">
                  <a16:creationId xmlns:a16="http://schemas.microsoft.com/office/drawing/2014/main" id="{C8D7E0B7-9A9B-49F7-B08B-59DD8542BC35}"/>
                </a:ext>
              </a:extLst>
            </p:cNvPr>
            <p:cNvGrpSpPr/>
            <p:nvPr/>
          </p:nvGrpSpPr>
          <p:grpSpPr>
            <a:xfrm>
              <a:off x="2811182" y="3774141"/>
              <a:ext cx="641060" cy="683500"/>
              <a:chOff x="1451669" y="2681639"/>
              <a:chExt cx="693192" cy="739082"/>
            </a:xfrm>
            <a:solidFill>
              <a:schemeClr val="bg1"/>
            </a:solidFill>
          </p:grpSpPr>
          <p:grpSp>
            <p:nvGrpSpPr>
              <p:cNvPr id="62" name="Group 61">
                <a:extLst>
                  <a:ext uri="{FF2B5EF4-FFF2-40B4-BE49-F238E27FC236}">
                    <a16:creationId xmlns:a16="http://schemas.microsoft.com/office/drawing/2014/main" id="{EF7AF20E-76A4-47DB-AD64-C8F9E7544E43}"/>
                  </a:ext>
                </a:extLst>
              </p:cNvPr>
              <p:cNvGrpSpPr>
                <a:grpSpLocks noChangeAspect="1"/>
              </p:cNvGrpSpPr>
              <p:nvPr/>
            </p:nvGrpSpPr>
            <p:grpSpPr>
              <a:xfrm>
                <a:off x="1451669" y="2681639"/>
                <a:ext cx="480768" cy="739082"/>
                <a:chOff x="4427538" y="2778125"/>
                <a:chExt cx="1362075" cy="2093913"/>
              </a:xfrm>
              <a:grpFill/>
            </p:grpSpPr>
            <p:sp>
              <p:nvSpPr>
                <p:cNvPr id="64" name="Freeform 1">
                  <a:extLst>
                    <a:ext uri="{FF2B5EF4-FFF2-40B4-BE49-F238E27FC236}">
                      <a16:creationId xmlns:a16="http://schemas.microsoft.com/office/drawing/2014/main" id="{9114E24A-378E-4113-96A1-E19B7350B6D4}"/>
                    </a:ext>
                  </a:extLst>
                </p:cNvPr>
                <p:cNvSpPr>
                  <a:spLocks noChangeArrowheads="1"/>
                </p:cNvSpPr>
                <p:nvPr/>
              </p:nvSpPr>
              <p:spPr bwMode="auto">
                <a:xfrm>
                  <a:off x="4637088" y="2778125"/>
                  <a:ext cx="1152525" cy="741363"/>
                </a:xfrm>
                <a:custGeom>
                  <a:gdLst>
                    <a:gd name="T0" fmla="*/ 274 w 3200"/>
                    <a:gd name="T1" fmla="*/ 62 h 2059"/>
                    <a:gd name="T2" fmla="*/ 300 w 3200"/>
                    <a:gd name="T3" fmla="*/ 26 h 2059"/>
                    <a:gd name="T4" fmla="*/ 380 w 3200"/>
                    <a:gd name="T5" fmla="*/ 0 h 2059"/>
                    <a:gd name="T6" fmla="*/ 415 w 3200"/>
                    <a:gd name="T7" fmla="*/ 18 h 2059"/>
                    <a:gd name="T8" fmla="*/ 450 w 3200"/>
                    <a:gd name="T9" fmla="*/ 44 h 2059"/>
                    <a:gd name="T10" fmla="*/ 477 w 3200"/>
                    <a:gd name="T11" fmla="*/ 115 h 2059"/>
                    <a:gd name="T12" fmla="*/ 459 w 3200"/>
                    <a:gd name="T13" fmla="*/ 159 h 2059"/>
                    <a:gd name="T14" fmla="*/ 459 w 3200"/>
                    <a:gd name="T15" fmla="*/ 177 h 2059"/>
                    <a:gd name="T16" fmla="*/ 468 w 3200"/>
                    <a:gd name="T17" fmla="*/ 203 h 2059"/>
                    <a:gd name="T18" fmla="*/ 486 w 3200"/>
                    <a:gd name="T19" fmla="*/ 221 h 2059"/>
                    <a:gd name="T20" fmla="*/ 512 w 3200"/>
                    <a:gd name="T21" fmla="*/ 230 h 2059"/>
                    <a:gd name="T22" fmla="*/ 557 w 3200"/>
                    <a:gd name="T23" fmla="*/ 212 h 2059"/>
                    <a:gd name="T24" fmla="*/ 618 w 3200"/>
                    <a:gd name="T25" fmla="*/ 115 h 2059"/>
                    <a:gd name="T26" fmla="*/ 627 w 3200"/>
                    <a:gd name="T27" fmla="*/ 97 h 2059"/>
                    <a:gd name="T28" fmla="*/ 680 w 3200"/>
                    <a:gd name="T29" fmla="*/ 79 h 2059"/>
                    <a:gd name="T30" fmla="*/ 2863 w 3200"/>
                    <a:gd name="T31" fmla="*/ 1228 h 2059"/>
                    <a:gd name="T32" fmla="*/ 2881 w 3200"/>
                    <a:gd name="T33" fmla="*/ 1245 h 2059"/>
                    <a:gd name="T34" fmla="*/ 2898 w 3200"/>
                    <a:gd name="T35" fmla="*/ 1298 h 2059"/>
                    <a:gd name="T36" fmla="*/ 2854 w 3200"/>
                    <a:gd name="T37" fmla="*/ 1396 h 2059"/>
                    <a:gd name="T38" fmla="*/ 2845 w 3200"/>
                    <a:gd name="T39" fmla="*/ 1422 h 2059"/>
                    <a:gd name="T40" fmla="*/ 2863 w 3200"/>
                    <a:gd name="T41" fmla="*/ 1466 h 2059"/>
                    <a:gd name="T42" fmla="*/ 3164 w 3200"/>
                    <a:gd name="T43" fmla="*/ 1634 h 2059"/>
                    <a:gd name="T44" fmla="*/ 3190 w 3200"/>
                    <a:gd name="T45" fmla="*/ 1652 h 2059"/>
                    <a:gd name="T46" fmla="*/ 3199 w 3200"/>
                    <a:gd name="T47" fmla="*/ 1696 h 2059"/>
                    <a:gd name="T48" fmla="*/ 3040 w 3200"/>
                    <a:gd name="T49" fmla="*/ 2023 h 2059"/>
                    <a:gd name="T50" fmla="*/ 3022 w 3200"/>
                    <a:gd name="T51" fmla="*/ 2040 h 2059"/>
                    <a:gd name="T52" fmla="*/ 2969 w 3200"/>
                    <a:gd name="T53" fmla="*/ 2058 h 2059"/>
                    <a:gd name="T54" fmla="*/ 2660 w 3200"/>
                    <a:gd name="T55" fmla="*/ 1899 h 2059"/>
                    <a:gd name="T56" fmla="*/ 2633 w 3200"/>
                    <a:gd name="T57" fmla="*/ 1890 h 2059"/>
                    <a:gd name="T58" fmla="*/ 2589 w 3200"/>
                    <a:gd name="T59" fmla="*/ 1908 h 2059"/>
                    <a:gd name="T60" fmla="*/ 2536 w 3200"/>
                    <a:gd name="T61" fmla="*/ 1996 h 2059"/>
                    <a:gd name="T62" fmla="*/ 2518 w 3200"/>
                    <a:gd name="T63" fmla="*/ 2023 h 2059"/>
                    <a:gd name="T64" fmla="*/ 2465 w 3200"/>
                    <a:gd name="T65" fmla="*/ 2032 h 2059"/>
                    <a:gd name="T66" fmla="*/ 1652 w 3200"/>
                    <a:gd name="T67" fmla="*/ 1608 h 2059"/>
                    <a:gd name="T68" fmla="*/ 1634 w 3200"/>
                    <a:gd name="T69" fmla="*/ 1563 h 2059"/>
                    <a:gd name="T70" fmla="*/ 1581 w 3200"/>
                    <a:gd name="T71" fmla="*/ 1475 h 2059"/>
                    <a:gd name="T72" fmla="*/ 1546 w 3200"/>
                    <a:gd name="T73" fmla="*/ 1440 h 2059"/>
                    <a:gd name="T74" fmla="*/ 1448 w 3200"/>
                    <a:gd name="T75" fmla="*/ 1360 h 2059"/>
                    <a:gd name="T76" fmla="*/ 1342 w 3200"/>
                    <a:gd name="T77" fmla="*/ 1316 h 2059"/>
                    <a:gd name="T78" fmla="*/ 1228 w 3200"/>
                    <a:gd name="T79" fmla="*/ 1307 h 2059"/>
                    <a:gd name="T80" fmla="*/ 1105 w 3200"/>
                    <a:gd name="T81" fmla="*/ 1325 h 2059"/>
                    <a:gd name="T82" fmla="*/ 282 w 3200"/>
                    <a:gd name="T83" fmla="*/ 883 h 2059"/>
                    <a:gd name="T84" fmla="*/ 247 w 3200"/>
                    <a:gd name="T85" fmla="*/ 848 h 2059"/>
                    <a:gd name="T86" fmla="*/ 256 w 3200"/>
                    <a:gd name="T87" fmla="*/ 795 h 2059"/>
                    <a:gd name="T88" fmla="*/ 291 w 3200"/>
                    <a:gd name="T89" fmla="*/ 724 h 2059"/>
                    <a:gd name="T90" fmla="*/ 300 w 3200"/>
                    <a:gd name="T91" fmla="*/ 671 h 2059"/>
                    <a:gd name="T92" fmla="*/ 265 w 3200"/>
                    <a:gd name="T93" fmla="*/ 636 h 2059"/>
                    <a:gd name="T94" fmla="*/ 256 w 3200"/>
                    <a:gd name="T95" fmla="*/ 627 h 2059"/>
                    <a:gd name="T96" fmla="*/ 229 w 3200"/>
                    <a:gd name="T97" fmla="*/ 627 h 2059"/>
                    <a:gd name="T98" fmla="*/ 203 w 3200"/>
                    <a:gd name="T99" fmla="*/ 645 h 2059"/>
                    <a:gd name="T100" fmla="*/ 203 w 3200"/>
                    <a:gd name="T101" fmla="*/ 645 h 2059"/>
                    <a:gd name="T102" fmla="*/ 141 w 3200"/>
                    <a:gd name="T103" fmla="*/ 698 h 2059"/>
                    <a:gd name="T104" fmla="*/ 61 w 3200"/>
                    <a:gd name="T105" fmla="*/ 689 h 2059"/>
                    <a:gd name="T106" fmla="*/ 61 w 3200"/>
                    <a:gd name="T107" fmla="*/ 689 h 2059"/>
                    <a:gd name="T108" fmla="*/ 8 w 3200"/>
                    <a:gd name="T109" fmla="*/ 627 h 2059"/>
                    <a:gd name="T110" fmla="*/ 17 w 3200"/>
                    <a:gd name="T111" fmla="*/ 548 h 20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00" h="2059">
                      <a:moveTo>
                        <a:pt x="17" y="548"/>
                      </a:moveTo>
                      <a:lnTo>
                        <a:pt x="274" y="62"/>
                      </a:lnTo>
                      <a:lnTo>
                        <a:pt x="274" y="62"/>
                      </a:lnTo>
                      <a:lnTo>
                        <a:pt x="300" y="26"/>
                      </a:lnTo>
                      <a:lnTo>
                        <a:pt x="335" y="9"/>
                      </a:lnTo>
                      <a:lnTo>
                        <a:pt x="380" y="0"/>
                      </a:lnTo>
                      <a:lnTo>
                        <a:pt x="415" y="18"/>
                      </a:lnTo>
                      <a:lnTo>
                        <a:pt x="415" y="18"/>
                      </a:lnTo>
                      <a:lnTo>
                        <a:pt x="415" y="18"/>
                      </a:lnTo>
                      <a:lnTo>
                        <a:pt x="450" y="44"/>
                      </a:lnTo>
                      <a:lnTo>
                        <a:pt x="468" y="79"/>
                      </a:lnTo>
                      <a:lnTo>
                        <a:pt x="477" y="115"/>
                      </a:lnTo>
                      <a:lnTo>
                        <a:pt x="459" y="159"/>
                      </a:lnTo>
                      <a:lnTo>
                        <a:pt x="459" y="159"/>
                      </a:lnTo>
                      <a:lnTo>
                        <a:pt x="459" y="159"/>
                      </a:lnTo>
                      <a:lnTo>
                        <a:pt x="459" y="177"/>
                      </a:lnTo>
                      <a:lnTo>
                        <a:pt x="459" y="194"/>
                      </a:lnTo>
                      <a:lnTo>
                        <a:pt x="468" y="203"/>
                      </a:lnTo>
                      <a:lnTo>
                        <a:pt x="477" y="212"/>
                      </a:lnTo>
                      <a:lnTo>
                        <a:pt x="486" y="221"/>
                      </a:lnTo>
                      <a:lnTo>
                        <a:pt x="486" y="221"/>
                      </a:lnTo>
                      <a:lnTo>
                        <a:pt x="512" y="230"/>
                      </a:lnTo>
                      <a:lnTo>
                        <a:pt x="539" y="221"/>
                      </a:lnTo>
                      <a:lnTo>
                        <a:pt x="557" y="212"/>
                      </a:lnTo>
                      <a:lnTo>
                        <a:pt x="574" y="194"/>
                      </a:lnTo>
                      <a:lnTo>
                        <a:pt x="618" y="115"/>
                      </a:lnTo>
                      <a:lnTo>
                        <a:pt x="618" y="115"/>
                      </a:lnTo>
                      <a:lnTo>
                        <a:pt x="627" y="97"/>
                      </a:lnTo>
                      <a:lnTo>
                        <a:pt x="654" y="88"/>
                      </a:lnTo>
                      <a:lnTo>
                        <a:pt x="680" y="79"/>
                      </a:lnTo>
                      <a:lnTo>
                        <a:pt x="707" y="88"/>
                      </a:lnTo>
                      <a:lnTo>
                        <a:pt x="2863" y="1228"/>
                      </a:lnTo>
                      <a:lnTo>
                        <a:pt x="2863" y="1228"/>
                      </a:lnTo>
                      <a:lnTo>
                        <a:pt x="2881" y="1245"/>
                      </a:lnTo>
                      <a:lnTo>
                        <a:pt x="2898" y="1272"/>
                      </a:lnTo>
                      <a:lnTo>
                        <a:pt x="2898" y="1298"/>
                      </a:lnTo>
                      <a:lnTo>
                        <a:pt x="2890" y="1316"/>
                      </a:lnTo>
                      <a:lnTo>
                        <a:pt x="2854" y="1396"/>
                      </a:lnTo>
                      <a:lnTo>
                        <a:pt x="2854" y="1396"/>
                      </a:lnTo>
                      <a:lnTo>
                        <a:pt x="2845" y="1422"/>
                      </a:lnTo>
                      <a:lnTo>
                        <a:pt x="2845" y="1440"/>
                      </a:lnTo>
                      <a:lnTo>
                        <a:pt x="2863" y="1466"/>
                      </a:lnTo>
                      <a:lnTo>
                        <a:pt x="2881" y="1484"/>
                      </a:lnTo>
                      <a:lnTo>
                        <a:pt x="3164" y="1634"/>
                      </a:lnTo>
                      <a:lnTo>
                        <a:pt x="3164" y="1634"/>
                      </a:lnTo>
                      <a:lnTo>
                        <a:pt x="3190" y="1652"/>
                      </a:lnTo>
                      <a:lnTo>
                        <a:pt x="3199" y="1669"/>
                      </a:lnTo>
                      <a:lnTo>
                        <a:pt x="3199" y="1696"/>
                      </a:lnTo>
                      <a:lnTo>
                        <a:pt x="3199" y="1722"/>
                      </a:lnTo>
                      <a:lnTo>
                        <a:pt x="3040" y="2023"/>
                      </a:lnTo>
                      <a:lnTo>
                        <a:pt x="3040" y="2023"/>
                      </a:lnTo>
                      <a:lnTo>
                        <a:pt x="3022" y="2040"/>
                      </a:lnTo>
                      <a:lnTo>
                        <a:pt x="2996" y="2058"/>
                      </a:lnTo>
                      <a:lnTo>
                        <a:pt x="2969" y="2058"/>
                      </a:lnTo>
                      <a:lnTo>
                        <a:pt x="2951" y="2049"/>
                      </a:lnTo>
                      <a:lnTo>
                        <a:pt x="2660" y="1899"/>
                      </a:lnTo>
                      <a:lnTo>
                        <a:pt x="2660" y="1899"/>
                      </a:lnTo>
                      <a:lnTo>
                        <a:pt x="2633" y="1890"/>
                      </a:lnTo>
                      <a:lnTo>
                        <a:pt x="2607" y="1890"/>
                      </a:lnTo>
                      <a:lnTo>
                        <a:pt x="2589" y="1908"/>
                      </a:lnTo>
                      <a:lnTo>
                        <a:pt x="2571" y="1926"/>
                      </a:lnTo>
                      <a:lnTo>
                        <a:pt x="2536" y="1996"/>
                      </a:lnTo>
                      <a:lnTo>
                        <a:pt x="2536" y="1996"/>
                      </a:lnTo>
                      <a:lnTo>
                        <a:pt x="2518" y="2023"/>
                      </a:lnTo>
                      <a:lnTo>
                        <a:pt x="2492" y="2032"/>
                      </a:lnTo>
                      <a:lnTo>
                        <a:pt x="2465" y="2032"/>
                      </a:lnTo>
                      <a:lnTo>
                        <a:pt x="2448" y="2023"/>
                      </a:lnTo>
                      <a:lnTo>
                        <a:pt x="1652" y="1608"/>
                      </a:lnTo>
                      <a:lnTo>
                        <a:pt x="1652" y="1608"/>
                      </a:lnTo>
                      <a:lnTo>
                        <a:pt x="1634" y="1563"/>
                      </a:lnTo>
                      <a:lnTo>
                        <a:pt x="1608" y="1519"/>
                      </a:lnTo>
                      <a:lnTo>
                        <a:pt x="1581" y="1475"/>
                      </a:lnTo>
                      <a:lnTo>
                        <a:pt x="1546" y="1440"/>
                      </a:lnTo>
                      <a:lnTo>
                        <a:pt x="1546" y="1440"/>
                      </a:lnTo>
                      <a:lnTo>
                        <a:pt x="1502" y="1396"/>
                      </a:lnTo>
                      <a:lnTo>
                        <a:pt x="1448" y="1360"/>
                      </a:lnTo>
                      <a:lnTo>
                        <a:pt x="1395" y="1343"/>
                      </a:lnTo>
                      <a:lnTo>
                        <a:pt x="1342" y="1316"/>
                      </a:lnTo>
                      <a:lnTo>
                        <a:pt x="1281" y="1307"/>
                      </a:lnTo>
                      <a:lnTo>
                        <a:pt x="1228" y="1307"/>
                      </a:lnTo>
                      <a:lnTo>
                        <a:pt x="1167" y="1307"/>
                      </a:lnTo>
                      <a:lnTo>
                        <a:pt x="1105" y="1325"/>
                      </a:lnTo>
                      <a:lnTo>
                        <a:pt x="282" y="883"/>
                      </a:lnTo>
                      <a:lnTo>
                        <a:pt x="282" y="883"/>
                      </a:lnTo>
                      <a:lnTo>
                        <a:pt x="265" y="866"/>
                      </a:lnTo>
                      <a:lnTo>
                        <a:pt x="247" y="848"/>
                      </a:lnTo>
                      <a:lnTo>
                        <a:pt x="247" y="821"/>
                      </a:lnTo>
                      <a:lnTo>
                        <a:pt x="256" y="795"/>
                      </a:lnTo>
                      <a:lnTo>
                        <a:pt x="291" y="724"/>
                      </a:lnTo>
                      <a:lnTo>
                        <a:pt x="291" y="724"/>
                      </a:lnTo>
                      <a:lnTo>
                        <a:pt x="300" y="698"/>
                      </a:lnTo>
                      <a:lnTo>
                        <a:pt x="300" y="671"/>
                      </a:lnTo>
                      <a:lnTo>
                        <a:pt x="282" y="654"/>
                      </a:lnTo>
                      <a:lnTo>
                        <a:pt x="265" y="636"/>
                      </a:lnTo>
                      <a:lnTo>
                        <a:pt x="256" y="627"/>
                      </a:lnTo>
                      <a:lnTo>
                        <a:pt x="256" y="627"/>
                      </a:lnTo>
                      <a:lnTo>
                        <a:pt x="247" y="627"/>
                      </a:lnTo>
                      <a:lnTo>
                        <a:pt x="229" y="627"/>
                      </a:lnTo>
                      <a:lnTo>
                        <a:pt x="212" y="636"/>
                      </a:lnTo>
                      <a:lnTo>
                        <a:pt x="203" y="645"/>
                      </a:lnTo>
                      <a:lnTo>
                        <a:pt x="203" y="645"/>
                      </a:lnTo>
                      <a:lnTo>
                        <a:pt x="203" y="645"/>
                      </a:lnTo>
                      <a:lnTo>
                        <a:pt x="176" y="680"/>
                      </a:lnTo>
                      <a:lnTo>
                        <a:pt x="141" y="698"/>
                      </a:lnTo>
                      <a:lnTo>
                        <a:pt x="97" y="707"/>
                      </a:lnTo>
                      <a:lnTo>
                        <a:pt x="61" y="689"/>
                      </a:lnTo>
                      <a:lnTo>
                        <a:pt x="61" y="689"/>
                      </a:lnTo>
                      <a:lnTo>
                        <a:pt x="61" y="689"/>
                      </a:lnTo>
                      <a:lnTo>
                        <a:pt x="26" y="662"/>
                      </a:lnTo>
                      <a:lnTo>
                        <a:pt x="8" y="627"/>
                      </a:lnTo>
                      <a:lnTo>
                        <a:pt x="0" y="592"/>
                      </a:lnTo>
                      <a:lnTo>
                        <a:pt x="17" y="54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799"/>
                </a:p>
              </p:txBody>
            </p:sp>
            <p:sp>
              <p:nvSpPr>
                <p:cNvPr id="65" name="Freeform 2">
                  <a:extLst>
                    <a:ext uri="{FF2B5EF4-FFF2-40B4-BE49-F238E27FC236}">
                      <a16:creationId xmlns:a16="http://schemas.microsoft.com/office/drawing/2014/main" id="{0751C5EE-85A9-4A44-8F0C-D3D3C539FEC9}"/>
                    </a:ext>
                  </a:extLst>
                </p:cNvPr>
                <p:cNvSpPr>
                  <a:spLocks noChangeArrowheads="1"/>
                </p:cNvSpPr>
                <p:nvPr/>
              </p:nvSpPr>
              <p:spPr bwMode="auto">
                <a:xfrm>
                  <a:off x="4987925" y="3317875"/>
                  <a:ext cx="184150" cy="184150"/>
                </a:xfrm>
                <a:custGeom>
                  <a:gdLst>
                    <a:gd name="T0" fmla="*/ 71 w 513"/>
                    <a:gd name="T1" fmla="*/ 79 h 513"/>
                    <a:gd name="T2" fmla="*/ 71 w 513"/>
                    <a:gd name="T3" fmla="*/ 79 h 513"/>
                    <a:gd name="T4" fmla="*/ 115 w 513"/>
                    <a:gd name="T5" fmla="*/ 44 h 513"/>
                    <a:gd name="T6" fmla="*/ 159 w 513"/>
                    <a:gd name="T7" fmla="*/ 17 h 513"/>
                    <a:gd name="T8" fmla="*/ 203 w 513"/>
                    <a:gd name="T9" fmla="*/ 8 h 513"/>
                    <a:gd name="T10" fmla="*/ 256 w 513"/>
                    <a:gd name="T11" fmla="*/ 0 h 513"/>
                    <a:gd name="T12" fmla="*/ 301 w 513"/>
                    <a:gd name="T13" fmla="*/ 8 h 513"/>
                    <a:gd name="T14" fmla="*/ 353 w 513"/>
                    <a:gd name="T15" fmla="*/ 17 h 513"/>
                    <a:gd name="T16" fmla="*/ 397 w 513"/>
                    <a:gd name="T17" fmla="*/ 44 h 513"/>
                    <a:gd name="T18" fmla="*/ 432 w 513"/>
                    <a:gd name="T19" fmla="*/ 79 h 513"/>
                    <a:gd name="T20" fmla="*/ 432 w 513"/>
                    <a:gd name="T21" fmla="*/ 79 h 513"/>
                    <a:gd name="T22" fmla="*/ 468 w 513"/>
                    <a:gd name="T23" fmla="*/ 114 h 513"/>
                    <a:gd name="T24" fmla="*/ 494 w 513"/>
                    <a:gd name="T25" fmla="*/ 159 h 513"/>
                    <a:gd name="T26" fmla="*/ 503 w 513"/>
                    <a:gd name="T27" fmla="*/ 212 h 513"/>
                    <a:gd name="T28" fmla="*/ 512 w 513"/>
                    <a:gd name="T29" fmla="*/ 256 h 513"/>
                    <a:gd name="T30" fmla="*/ 503 w 513"/>
                    <a:gd name="T31" fmla="*/ 309 h 513"/>
                    <a:gd name="T32" fmla="*/ 494 w 513"/>
                    <a:gd name="T33" fmla="*/ 353 h 513"/>
                    <a:gd name="T34" fmla="*/ 468 w 513"/>
                    <a:gd name="T35" fmla="*/ 397 h 513"/>
                    <a:gd name="T36" fmla="*/ 432 w 513"/>
                    <a:gd name="T37" fmla="*/ 441 h 513"/>
                    <a:gd name="T38" fmla="*/ 432 w 513"/>
                    <a:gd name="T39" fmla="*/ 441 h 513"/>
                    <a:gd name="T40" fmla="*/ 397 w 513"/>
                    <a:gd name="T41" fmla="*/ 468 h 513"/>
                    <a:gd name="T42" fmla="*/ 353 w 513"/>
                    <a:gd name="T43" fmla="*/ 494 h 513"/>
                    <a:gd name="T44" fmla="*/ 301 w 513"/>
                    <a:gd name="T45" fmla="*/ 512 h 513"/>
                    <a:gd name="T46" fmla="*/ 256 w 513"/>
                    <a:gd name="T47" fmla="*/ 512 h 513"/>
                    <a:gd name="T48" fmla="*/ 203 w 513"/>
                    <a:gd name="T49" fmla="*/ 512 h 513"/>
                    <a:gd name="T50" fmla="*/ 159 w 513"/>
                    <a:gd name="T51" fmla="*/ 494 h 513"/>
                    <a:gd name="T52" fmla="*/ 115 w 513"/>
                    <a:gd name="T53" fmla="*/ 468 h 513"/>
                    <a:gd name="T54" fmla="*/ 71 w 513"/>
                    <a:gd name="T55" fmla="*/ 441 h 513"/>
                    <a:gd name="T56" fmla="*/ 71 w 513"/>
                    <a:gd name="T57" fmla="*/ 441 h 513"/>
                    <a:gd name="T58" fmla="*/ 44 w 513"/>
                    <a:gd name="T59" fmla="*/ 397 h 513"/>
                    <a:gd name="T60" fmla="*/ 18 w 513"/>
                    <a:gd name="T61" fmla="*/ 353 h 513"/>
                    <a:gd name="T62" fmla="*/ 0 w 513"/>
                    <a:gd name="T63" fmla="*/ 309 h 513"/>
                    <a:gd name="T64" fmla="*/ 0 w 513"/>
                    <a:gd name="T65" fmla="*/ 256 h 513"/>
                    <a:gd name="T66" fmla="*/ 0 w 513"/>
                    <a:gd name="T67" fmla="*/ 212 h 513"/>
                    <a:gd name="T68" fmla="*/ 18 w 513"/>
                    <a:gd name="T69" fmla="*/ 159 h 513"/>
                    <a:gd name="T70" fmla="*/ 44 w 513"/>
                    <a:gd name="T71" fmla="*/ 114 h 513"/>
                    <a:gd name="T72" fmla="*/ 71 w 513"/>
                    <a:gd name="T73" fmla="*/ 79 h 5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3" h="513">
                      <a:moveTo>
                        <a:pt x="71" y="79"/>
                      </a:moveTo>
                      <a:lnTo>
                        <a:pt x="71" y="79"/>
                      </a:lnTo>
                      <a:lnTo>
                        <a:pt x="115" y="44"/>
                      </a:lnTo>
                      <a:lnTo>
                        <a:pt x="159" y="17"/>
                      </a:lnTo>
                      <a:lnTo>
                        <a:pt x="203" y="8"/>
                      </a:lnTo>
                      <a:lnTo>
                        <a:pt x="256" y="0"/>
                      </a:lnTo>
                      <a:lnTo>
                        <a:pt x="301" y="8"/>
                      </a:lnTo>
                      <a:lnTo>
                        <a:pt x="353" y="17"/>
                      </a:lnTo>
                      <a:lnTo>
                        <a:pt x="397" y="44"/>
                      </a:lnTo>
                      <a:lnTo>
                        <a:pt x="432" y="79"/>
                      </a:lnTo>
                      <a:lnTo>
                        <a:pt x="432" y="79"/>
                      </a:lnTo>
                      <a:lnTo>
                        <a:pt x="468" y="114"/>
                      </a:lnTo>
                      <a:lnTo>
                        <a:pt x="494" y="159"/>
                      </a:lnTo>
                      <a:lnTo>
                        <a:pt x="503" y="212"/>
                      </a:lnTo>
                      <a:lnTo>
                        <a:pt x="512" y="256"/>
                      </a:lnTo>
                      <a:lnTo>
                        <a:pt x="503" y="309"/>
                      </a:lnTo>
                      <a:lnTo>
                        <a:pt x="494" y="353"/>
                      </a:lnTo>
                      <a:lnTo>
                        <a:pt x="468" y="397"/>
                      </a:lnTo>
                      <a:lnTo>
                        <a:pt x="432" y="441"/>
                      </a:lnTo>
                      <a:lnTo>
                        <a:pt x="432" y="441"/>
                      </a:lnTo>
                      <a:lnTo>
                        <a:pt x="397" y="468"/>
                      </a:lnTo>
                      <a:lnTo>
                        <a:pt x="353" y="494"/>
                      </a:lnTo>
                      <a:lnTo>
                        <a:pt x="301" y="512"/>
                      </a:lnTo>
                      <a:lnTo>
                        <a:pt x="256" y="512"/>
                      </a:lnTo>
                      <a:lnTo>
                        <a:pt x="203" y="512"/>
                      </a:lnTo>
                      <a:lnTo>
                        <a:pt x="159" y="494"/>
                      </a:lnTo>
                      <a:lnTo>
                        <a:pt x="115" y="468"/>
                      </a:lnTo>
                      <a:lnTo>
                        <a:pt x="71" y="441"/>
                      </a:lnTo>
                      <a:lnTo>
                        <a:pt x="71" y="441"/>
                      </a:lnTo>
                      <a:lnTo>
                        <a:pt x="44" y="397"/>
                      </a:lnTo>
                      <a:lnTo>
                        <a:pt x="18" y="353"/>
                      </a:lnTo>
                      <a:lnTo>
                        <a:pt x="0" y="309"/>
                      </a:lnTo>
                      <a:lnTo>
                        <a:pt x="0" y="256"/>
                      </a:lnTo>
                      <a:lnTo>
                        <a:pt x="0" y="212"/>
                      </a:lnTo>
                      <a:lnTo>
                        <a:pt x="18" y="159"/>
                      </a:lnTo>
                      <a:lnTo>
                        <a:pt x="44" y="114"/>
                      </a:lnTo>
                      <a:lnTo>
                        <a:pt x="71" y="7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799"/>
                </a:p>
              </p:txBody>
            </p:sp>
            <p:sp>
              <p:nvSpPr>
                <p:cNvPr id="66" name="Freeform 3">
                  <a:extLst>
                    <a:ext uri="{FF2B5EF4-FFF2-40B4-BE49-F238E27FC236}">
                      <a16:creationId xmlns:a16="http://schemas.microsoft.com/office/drawing/2014/main" id="{051FCCE9-623B-4F8B-B7DA-20C5D11BA94D}"/>
                    </a:ext>
                  </a:extLst>
                </p:cNvPr>
                <p:cNvSpPr>
                  <a:spLocks noChangeArrowheads="1"/>
                </p:cNvSpPr>
                <p:nvPr/>
              </p:nvSpPr>
              <p:spPr bwMode="auto">
                <a:xfrm>
                  <a:off x="4427538" y="3333750"/>
                  <a:ext cx="696912" cy="1538288"/>
                </a:xfrm>
                <a:custGeom>
                  <a:gdLst>
                    <a:gd name="T0" fmla="*/ 1238 w 1936"/>
                    <a:gd name="T1" fmla="*/ 3046 h 4275"/>
                    <a:gd name="T2" fmla="*/ 1026 w 1936"/>
                    <a:gd name="T3" fmla="*/ 2808 h 4275"/>
                    <a:gd name="T4" fmla="*/ 831 w 1936"/>
                    <a:gd name="T5" fmla="*/ 2375 h 4275"/>
                    <a:gd name="T6" fmla="*/ 805 w 1936"/>
                    <a:gd name="T7" fmla="*/ 1898 h 4275"/>
                    <a:gd name="T8" fmla="*/ 875 w 1936"/>
                    <a:gd name="T9" fmla="*/ 1589 h 4275"/>
                    <a:gd name="T10" fmla="*/ 1114 w 1936"/>
                    <a:gd name="T11" fmla="*/ 1183 h 4275"/>
                    <a:gd name="T12" fmla="*/ 1468 w 1936"/>
                    <a:gd name="T13" fmla="*/ 874 h 4275"/>
                    <a:gd name="T14" fmla="*/ 1768 w 1936"/>
                    <a:gd name="T15" fmla="*/ 689 h 4275"/>
                    <a:gd name="T16" fmla="*/ 1751 w 1936"/>
                    <a:gd name="T17" fmla="*/ 671 h 4275"/>
                    <a:gd name="T18" fmla="*/ 1591 w 1936"/>
                    <a:gd name="T19" fmla="*/ 627 h 4275"/>
                    <a:gd name="T20" fmla="*/ 1415 w 1936"/>
                    <a:gd name="T21" fmla="*/ 459 h 4275"/>
                    <a:gd name="T22" fmla="*/ 1344 w 1936"/>
                    <a:gd name="T23" fmla="*/ 221 h 4275"/>
                    <a:gd name="T24" fmla="*/ 1353 w 1936"/>
                    <a:gd name="T25" fmla="*/ 115 h 4275"/>
                    <a:gd name="T26" fmla="*/ 1388 w 1936"/>
                    <a:gd name="T27" fmla="*/ 17 h 4275"/>
                    <a:gd name="T28" fmla="*/ 1379 w 1936"/>
                    <a:gd name="T29" fmla="*/ 0 h 4275"/>
                    <a:gd name="T30" fmla="*/ 1061 w 1936"/>
                    <a:gd name="T31" fmla="*/ 194 h 4275"/>
                    <a:gd name="T32" fmla="*/ 743 w 1936"/>
                    <a:gd name="T33" fmla="*/ 433 h 4275"/>
                    <a:gd name="T34" fmla="*/ 477 w 1936"/>
                    <a:gd name="T35" fmla="*/ 715 h 4275"/>
                    <a:gd name="T36" fmla="*/ 265 w 1936"/>
                    <a:gd name="T37" fmla="*/ 1033 h 4275"/>
                    <a:gd name="T38" fmla="*/ 115 w 1936"/>
                    <a:gd name="T39" fmla="*/ 1386 h 4275"/>
                    <a:gd name="T40" fmla="*/ 27 w 1936"/>
                    <a:gd name="T41" fmla="*/ 1757 h 4275"/>
                    <a:gd name="T42" fmla="*/ 0 w 1936"/>
                    <a:gd name="T43" fmla="*/ 2013 h 4275"/>
                    <a:gd name="T44" fmla="*/ 27 w 1936"/>
                    <a:gd name="T45" fmla="*/ 2375 h 4275"/>
                    <a:gd name="T46" fmla="*/ 115 w 1936"/>
                    <a:gd name="T47" fmla="*/ 2728 h 4275"/>
                    <a:gd name="T48" fmla="*/ 256 w 1936"/>
                    <a:gd name="T49" fmla="*/ 3064 h 4275"/>
                    <a:gd name="T50" fmla="*/ 451 w 1936"/>
                    <a:gd name="T51" fmla="*/ 3364 h 4275"/>
                    <a:gd name="T52" fmla="*/ 707 w 1936"/>
                    <a:gd name="T53" fmla="*/ 3638 h 4275"/>
                    <a:gd name="T54" fmla="*/ 698 w 1936"/>
                    <a:gd name="T55" fmla="*/ 3665 h 4275"/>
                    <a:gd name="T56" fmla="*/ 734 w 1936"/>
                    <a:gd name="T57" fmla="*/ 3841 h 4275"/>
                    <a:gd name="T58" fmla="*/ 805 w 1936"/>
                    <a:gd name="T59" fmla="*/ 4009 h 4275"/>
                    <a:gd name="T60" fmla="*/ 928 w 1936"/>
                    <a:gd name="T61" fmla="*/ 4133 h 4275"/>
                    <a:gd name="T62" fmla="*/ 1079 w 1936"/>
                    <a:gd name="T63" fmla="*/ 4230 h 4275"/>
                    <a:gd name="T64" fmla="*/ 1255 w 1936"/>
                    <a:gd name="T65" fmla="*/ 4274 h 4275"/>
                    <a:gd name="T66" fmla="*/ 1379 w 1936"/>
                    <a:gd name="T67" fmla="*/ 4274 h 4275"/>
                    <a:gd name="T68" fmla="*/ 1565 w 1936"/>
                    <a:gd name="T69" fmla="*/ 4230 h 4275"/>
                    <a:gd name="T70" fmla="*/ 1715 w 1936"/>
                    <a:gd name="T71" fmla="*/ 4133 h 4275"/>
                    <a:gd name="T72" fmla="*/ 1830 w 1936"/>
                    <a:gd name="T73" fmla="*/ 4009 h 4275"/>
                    <a:gd name="T74" fmla="*/ 1909 w 1936"/>
                    <a:gd name="T75" fmla="*/ 3841 h 4275"/>
                    <a:gd name="T76" fmla="*/ 1935 w 1936"/>
                    <a:gd name="T77" fmla="*/ 3665 h 4275"/>
                    <a:gd name="T78" fmla="*/ 1926 w 1936"/>
                    <a:gd name="T79" fmla="*/ 3532 h 4275"/>
                    <a:gd name="T80" fmla="*/ 1865 w 1936"/>
                    <a:gd name="T81" fmla="*/ 3364 h 4275"/>
                    <a:gd name="T82" fmla="*/ 1759 w 1936"/>
                    <a:gd name="T83" fmla="*/ 3223 h 4275"/>
                    <a:gd name="T84" fmla="*/ 1618 w 1936"/>
                    <a:gd name="T85" fmla="*/ 3117 h 4275"/>
                    <a:gd name="T86" fmla="*/ 1441 w 1936"/>
                    <a:gd name="T87" fmla="*/ 3055 h 42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4275">
                      <a:moveTo>
                        <a:pt x="1317" y="3046"/>
                      </a:moveTo>
                      <a:lnTo>
                        <a:pt x="1317" y="3046"/>
                      </a:lnTo>
                      <a:lnTo>
                        <a:pt x="1238" y="3046"/>
                      </a:lnTo>
                      <a:lnTo>
                        <a:pt x="1238" y="3046"/>
                      </a:lnTo>
                      <a:lnTo>
                        <a:pt x="1123" y="2931"/>
                      </a:lnTo>
                      <a:lnTo>
                        <a:pt x="1026" y="2808"/>
                      </a:lnTo>
                      <a:lnTo>
                        <a:pt x="946" y="2666"/>
                      </a:lnTo>
                      <a:lnTo>
                        <a:pt x="884" y="2525"/>
                      </a:lnTo>
                      <a:lnTo>
                        <a:pt x="831" y="2375"/>
                      </a:lnTo>
                      <a:lnTo>
                        <a:pt x="805" y="2216"/>
                      </a:lnTo>
                      <a:lnTo>
                        <a:pt x="796" y="2057"/>
                      </a:lnTo>
                      <a:lnTo>
                        <a:pt x="805" y="1898"/>
                      </a:lnTo>
                      <a:lnTo>
                        <a:pt x="805" y="1898"/>
                      </a:lnTo>
                      <a:lnTo>
                        <a:pt x="831" y="1739"/>
                      </a:lnTo>
                      <a:lnTo>
                        <a:pt x="875" y="1589"/>
                      </a:lnTo>
                      <a:lnTo>
                        <a:pt x="937" y="1447"/>
                      </a:lnTo>
                      <a:lnTo>
                        <a:pt x="1017" y="1316"/>
                      </a:lnTo>
                      <a:lnTo>
                        <a:pt x="1114" y="1183"/>
                      </a:lnTo>
                      <a:lnTo>
                        <a:pt x="1220" y="1069"/>
                      </a:lnTo>
                      <a:lnTo>
                        <a:pt x="1335" y="971"/>
                      </a:lnTo>
                      <a:lnTo>
                        <a:pt x="1468" y="874"/>
                      </a:lnTo>
                      <a:lnTo>
                        <a:pt x="1759" y="698"/>
                      </a:lnTo>
                      <a:lnTo>
                        <a:pt x="1759" y="698"/>
                      </a:lnTo>
                      <a:lnTo>
                        <a:pt x="1768" y="689"/>
                      </a:lnTo>
                      <a:lnTo>
                        <a:pt x="1768" y="680"/>
                      </a:lnTo>
                      <a:lnTo>
                        <a:pt x="1759" y="671"/>
                      </a:lnTo>
                      <a:lnTo>
                        <a:pt x="1751" y="671"/>
                      </a:lnTo>
                      <a:lnTo>
                        <a:pt x="1751" y="671"/>
                      </a:lnTo>
                      <a:lnTo>
                        <a:pt x="1671" y="653"/>
                      </a:lnTo>
                      <a:lnTo>
                        <a:pt x="1591" y="627"/>
                      </a:lnTo>
                      <a:lnTo>
                        <a:pt x="1521" y="583"/>
                      </a:lnTo>
                      <a:lnTo>
                        <a:pt x="1459" y="521"/>
                      </a:lnTo>
                      <a:lnTo>
                        <a:pt x="1415" y="459"/>
                      </a:lnTo>
                      <a:lnTo>
                        <a:pt x="1379" y="388"/>
                      </a:lnTo>
                      <a:lnTo>
                        <a:pt x="1353" y="309"/>
                      </a:lnTo>
                      <a:lnTo>
                        <a:pt x="1344" y="221"/>
                      </a:lnTo>
                      <a:lnTo>
                        <a:pt x="1344" y="221"/>
                      </a:lnTo>
                      <a:lnTo>
                        <a:pt x="1344" y="168"/>
                      </a:lnTo>
                      <a:lnTo>
                        <a:pt x="1353" y="115"/>
                      </a:lnTo>
                      <a:lnTo>
                        <a:pt x="1370" y="70"/>
                      </a:lnTo>
                      <a:lnTo>
                        <a:pt x="1388" y="17"/>
                      </a:lnTo>
                      <a:lnTo>
                        <a:pt x="1388" y="17"/>
                      </a:lnTo>
                      <a:lnTo>
                        <a:pt x="1388" y="9"/>
                      </a:lnTo>
                      <a:lnTo>
                        <a:pt x="1388" y="9"/>
                      </a:lnTo>
                      <a:lnTo>
                        <a:pt x="1379" y="0"/>
                      </a:lnTo>
                      <a:lnTo>
                        <a:pt x="1370" y="0"/>
                      </a:lnTo>
                      <a:lnTo>
                        <a:pt x="1061" y="194"/>
                      </a:lnTo>
                      <a:lnTo>
                        <a:pt x="1061" y="194"/>
                      </a:lnTo>
                      <a:lnTo>
                        <a:pt x="946" y="274"/>
                      </a:lnTo>
                      <a:lnTo>
                        <a:pt x="840" y="344"/>
                      </a:lnTo>
                      <a:lnTo>
                        <a:pt x="743" y="433"/>
                      </a:lnTo>
                      <a:lnTo>
                        <a:pt x="654" y="521"/>
                      </a:lnTo>
                      <a:lnTo>
                        <a:pt x="566" y="609"/>
                      </a:lnTo>
                      <a:lnTo>
                        <a:pt x="477" y="715"/>
                      </a:lnTo>
                      <a:lnTo>
                        <a:pt x="398" y="812"/>
                      </a:lnTo>
                      <a:lnTo>
                        <a:pt x="327" y="918"/>
                      </a:lnTo>
                      <a:lnTo>
                        <a:pt x="265" y="1033"/>
                      </a:lnTo>
                      <a:lnTo>
                        <a:pt x="203" y="1148"/>
                      </a:lnTo>
                      <a:lnTo>
                        <a:pt x="159" y="1263"/>
                      </a:lnTo>
                      <a:lnTo>
                        <a:pt x="115" y="1386"/>
                      </a:lnTo>
                      <a:lnTo>
                        <a:pt x="71" y="1509"/>
                      </a:lnTo>
                      <a:lnTo>
                        <a:pt x="44" y="1633"/>
                      </a:lnTo>
                      <a:lnTo>
                        <a:pt x="27" y="1757"/>
                      </a:lnTo>
                      <a:lnTo>
                        <a:pt x="9" y="1889"/>
                      </a:lnTo>
                      <a:lnTo>
                        <a:pt x="9" y="1889"/>
                      </a:lnTo>
                      <a:lnTo>
                        <a:pt x="0" y="2013"/>
                      </a:lnTo>
                      <a:lnTo>
                        <a:pt x="9" y="2136"/>
                      </a:lnTo>
                      <a:lnTo>
                        <a:pt x="9" y="2260"/>
                      </a:lnTo>
                      <a:lnTo>
                        <a:pt x="27" y="2375"/>
                      </a:lnTo>
                      <a:lnTo>
                        <a:pt x="53" y="2499"/>
                      </a:lnTo>
                      <a:lnTo>
                        <a:pt x="80" y="2613"/>
                      </a:lnTo>
                      <a:lnTo>
                        <a:pt x="115" y="2728"/>
                      </a:lnTo>
                      <a:lnTo>
                        <a:pt x="150" y="2843"/>
                      </a:lnTo>
                      <a:lnTo>
                        <a:pt x="203" y="2949"/>
                      </a:lnTo>
                      <a:lnTo>
                        <a:pt x="256" y="3064"/>
                      </a:lnTo>
                      <a:lnTo>
                        <a:pt x="318" y="3170"/>
                      </a:lnTo>
                      <a:lnTo>
                        <a:pt x="380" y="3267"/>
                      </a:lnTo>
                      <a:lnTo>
                        <a:pt x="451" y="3364"/>
                      </a:lnTo>
                      <a:lnTo>
                        <a:pt x="530" y="3461"/>
                      </a:lnTo>
                      <a:lnTo>
                        <a:pt x="610" y="3550"/>
                      </a:lnTo>
                      <a:lnTo>
                        <a:pt x="707" y="3638"/>
                      </a:lnTo>
                      <a:lnTo>
                        <a:pt x="707" y="3638"/>
                      </a:lnTo>
                      <a:lnTo>
                        <a:pt x="698" y="3665"/>
                      </a:lnTo>
                      <a:lnTo>
                        <a:pt x="698" y="3665"/>
                      </a:lnTo>
                      <a:lnTo>
                        <a:pt x="707" y="3726"/>
                      </a:lnTo>
                      <a:lnTo>
                        <a:pt x="716" y="3788"/>
                      </a:lnTo>
                      <a:lnTo>
                        <a:pt x="734" y="3841"/>
                      </a:lnTo>
                      <a:lnTo>
                        <a:pt x="751" y="3903"/>
                      </a:lnTo>
                      <a:lnTo>
                        <a:pt x="778" y="3956"/>
                      </a:lnTo>
                      <a:lnTo>
                        <a:pt x="805" y="4009"/>
                      </a:lnTo>
                      <a:lnTo>
                        <a:pt x="840" y="4053"/>
                      </a:lnTo>
                      <a:lnTo>
                        <a:pt x="884" y="4097"/>
                      </a:lnTo>
                      <a:lnTo>
                        <a:pt x="928" y="4133"/>
                      </a:lnTo>
                      <a:lnTo>
                        <a:pt x="973" y="4168"/>
                      </a:lnTo>
                      <a:lnTo>
                        <a:pt x="1026" y="4203"/>
                      </a:lnTo>
                      <a:lnTo>
                        <a:pt x="1079" y="4230"/>
                      </a:lnTo>
                      <a:lnTo>
                        <a:pt x="1141" y="4248"/>
                      </a:lnTo>
                      <a:lnTo>
                        <a:pt x="1194" y="4265"/>
                      </a:lnTo>
                      <a:lnTo>
                        <a:pt x="1255" y="4274"/>
                      </a:lnTo>
                      <a:lnTo>
                        <a:pt x="1317" y="4274"/>
                      </a:lnTo>
                      <a:lnTo>
                        <a:pt x="1317" y="4274"/>
                      </a:lnTo>
                      <a:lnTo>
                        <a:pt x="1379" y="4274"/>
                      </a:lnTo>
                      <a:lnTo>
                        <a:pt x="1441" y="4265"/>
                      </a:lnTo>
                      <a:lnTo>
                        <a:pt x="1503" y="4248"/>
                      </a:lnTo>
                      <a:lnTo>
                        <a:pt x="1565" y="4230"/>
                      </a:lnTo>
                      <a:lnTo>
                        <a:pt x="1618" y="4203"/>
                      </a:lnTo>
                      <a:lnTo>
                        <a:pt x="1662" y="4168"/>
                      </a:lnTo>
                      <a:lnTo>
                        <a:pt x="1715" y="4133"/>
                      </a:lnTo>
                      <a:lnTo>
                        <a:pt x="1759" y="4097"/>
                      </a:lnTo>
                      <a:lnTo>
                        <a:pt x="1795" y="4053"/>
                      </a:lnTo>
                      <a:lnTo>
                        <a:pt x="1830" y="4009"/>
                      </a:lnTo>
                      <a:lnTo>
                        <a:pt x="1865" y="3956"/>
                      </a:lnTo>
                      <a:lnTo>
                        <a:pt x="1892" y="3903"/>
                      </a:lnTo>
                      <a:lnTo>
                        <a:pt x="1909" y="3841"/>
                      </a:lnTo>
                      <a:lnTo>
                        <a:pt x="1926" y="3788"/>
                      </a:lnTo>
                      <a:lnTo>
                        <a:pt x="1935" y="3726"/>
                      </a:lnTo>
                      <a:lnTo>
                        <a:pt x="1935" y="3665"/>
                      </a:lnTo>
                      <a:lnTo>
                        <a:pt x="1935" y="3665"/>
                      </a:lnTo>
                      <a:lnTo>
                        <a:pt x="1935" y="3594"/>
                      </a:lnTo>
                      <a:lnTo>
                        <a:pt x="1926" y="3532"/>
                      </a:lnTo>
                      <a:lnTo>
                        <a:pt x="1909" y="3479"/>
                      </a:lnTo>
                      <a:lnTo>
                        <a:pt x="1892" y="3417"/>
                      </a:lnTo>
                      <a:lnTo>
                        <a:pt x="1865" y="3364"/>
                      </a:lnTo>
                      <a:lnTo>
                        <a:pt x="1830" y="3311"/>
                      </a:lnTo>
                      <a:lnTo>
                        <a:pt x="1795" y="3267"/>
                      </a:lnTo>
                      <a:lnTo>
                        <a:pt x="1759" y="3223"/>
                      </a:lnTo>
                      <a:lnTo>
                        <a:pt x="1715" y="3188"/>
                      </a:lnTo>
                      <a:lnTo>
                        <a:pt x="1662" y="3152"/>
                      </a:lnTo>
                      <a:lnTo>
                        <a:pt x="1618" y="3117"/>
                      </a:lnTo>
                      <a:lnTo>
                        <a:pt x="1565" y="3090"/>
                      </a:lnTo>
                      <a:lnTo>
                        <a:pt x="1503" y="3073"/>
                      </a:lnTo>
                      <a:lnTo>
                        <a:pt x="1441" y="3055"/>
                      </a:lnTo>
                      <a:lnTo>
                        <a:pt x="1379" y="3046"/>
                      </a:lnTo>
                      <a:lnTo>
                        <a:pt x="1317" y="304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799"/>
                </a:p>
              </p:txBody>
            </p:sp>
          </p:grpSp>
          <p:sp>
            <p:nvSpPr>
              <p:cNvPr id="63" name="Freeform 2">
                <a:extLst>
                  <a:ext uri="{FF2B5EF4-FFF2-40B4-BE49-F238E27FC236}">
                    <a16:creationId xmlns:a16="http://schemas.microsoft.com/office/drawing/2014/main" id="{4FD0EEDB-A2BA-4630-AE74-DBC92E128F35}"/>
                  </a:ext>
                </a:extLst>
              </p:cNvPr>
              <p:cNvSpPr>
                <a:spLocks noChangeAspect="1" noChangeArrowheads="1"/>
              </p:cNvSpPr>
              <p:nvPr/>
            </p:nvSpPr>
            <p:spPr bwMode="auto">
              <a:xfrm>
                <a:off x="1730921" y="2951376"/>
                <a:ext cx="413940" cy="466034"/>
              </a:xfrm>
              <a:custGeom>
                <a:gdLst>
                  <a:gd name="T0" fmla="*/ 2592 w 2593"/>
                  <a:gd name="T1" fmla="*/ 649 h 2918"/>
                  <a:gd name="T2" fmla="*/ 2130 w 2593"/>
                  <a:gd name="T3" fmla="*/ 174 h 2918"/>
                  <a:gd name="T4" fmla="*/ 1482 w 2593"/>
                  <a:gd name="T5" fmla="*/ 0 h 2918"/>
                  <a:gd name="T6" fmla="*/ 1482 w 2593"/>
                  <a:gd name="T7" fmla="*/ 1297 h 2918"/>
                  <a:gd name="T8" fmla="*/ 2592 w 2593"/>
                  <a:gd name="T9" fmla="*/ 649 h 2918"/>
                  <a:gd name="T10" fmla="*/ 1297 w 2593"/>
                  <a:gd name="T11" fmla="*/ 1621 h 2918"/>
                  <a:gd name="T12" fmla="*/ 1297 w 2593"/>
                  <a:gd name="T13" fmla="*/ 324 h 2918"/>
                  <a:gd name="T14" fmla="*/ 648 w 2593"/>
                  <a:gd name="T15" fmla="*/ 498 h 2918"/>
                  <a:gd name="T16" fmla="*/ 174 w 2593"/>
                  <a:gd name="T17" fmla="*/ 973 h 2918"/>
                  <a:gd name="T18" fmla="*/ 0 w 2593"/>
                  <a:gd name="T19" fmla="*/ 1621 h 2918"/>
                  <a:gd name="T20" fmla="*/ 174 w 2593"/>
                  <a:gd name="T21" fmla="*/ 2268 h 2918"/>
                  <a:gd name="T22" fmla="*/ 648 w 2593"/>
                  <a:gd name="T23" fmla="*/ 2743 h 2918"/>
                  <a:gd name="T24" fmla="*/ 1297 w 2593"/>
                  <a:gd name="T25" fmla="*/ 2917 h 2918"/>
                  <a:gd name="T26" fmla="*/ 1945 w 2593"/>
                  <a:gd name="T27" fmla="*/ 2743 h 2918"/>
                  <a:gd name="T28" fmla="*/ 2407 w 2593"/>
                  <a:gd name="T29" fmla="*/ 2268 h 2918"/>
                  <a:gd name="T30" fmla="*/ 2592 w 2593"/>
                  <a:gd name="T31" fmla="*/ 1621 h 2918"/>
                  <a:gd name="T32" fmla="*/ 2407 w 2593"/>
                  <a:gd name="T33" fmla="*/ 973 h 2918"/>
                  <a:gd name="T34" fmla="*/ 1297 w 2593"/>
                  <a:gd name="T35" fmla="*/ 1621 h 2918"/>
                  <a:gd name="T36" fmla="*/ 799 w 2593"/>
                  <a:gd name="T37" fmla="*/ 2015 h 2918"/>
                  <a:gd name="T38" fmla="*/ 799 w 2593"/>
                  <a:gd name="T39" fmla="*/ 2119 h 2918"/>
                  <a:gd name="T40" fmla="*/ 776 w 2593"/>
                  <a:gd name="T41" fmla="*/ 2153 h 2918"/>
                  <a:gd name="T42" fmla="*/ 683 w 2593"/>
                  <a:gd name="T43" fmla="*/ 2153 h 2918"/>
                  <a:gd name="T44" fmla="*/ 648 w 2593"/>
                  <a:gd name="T45" fmla="*/ 2119 h 2918"/>
                  <a:gd name="T46" fmla="*/ 648 w 2593"/>
                  <a:gd name="T47" fmla="*/ 2015 h 2918"/>
                  <a:gd name="T48" fmla="*/ 428 w 2593"/>
                  <a:gd name="T49" fmla="*/ 1910 h 2918"/>
                  <a:gd name="T50" fmla="*/ 428 w 2593"/>
                  <a:gd name="T51" fmla="*/ 1864 h 2918"/>
                  <a:gd name="T52" fmla="*/ 510 w 2593"/>
                  <a:gd name="T53" fmla="*/ 1794 h 2918"/>
                  <a:gd name="T54" fmla="*/ 556 w 2593"/>
                  <a:gd name="T55" fmla="*/ 1794 h 2918"/>
                  <a:gd name="T56" fmla="*/ 706 w 2593"/>
                  <a:gd name="T57" fmla="*/ 1864 h 2918"/>
                  <a:gd name="T58" fmla="*/ 834 w 2593"/>
                  <a:gd name="T59" fmla="*/ 1783 h 2918"/>
                  <a:gd name="T60" fmla="*/ 648 w 2593"/>
                  <a:gd name="T61" fmla="*/ 1656 h 2918"/>
                  <a:gd name="T62" fmla="*/ 475 w 2593"/>
                  <a:gd name="T63" fmla="*/ 1447 h 2918"/>
                  <a:gd name="T64" fmla="*/ 648 w 2593"/>
                  <a:gd name="T65" fmla="*/ 1227 h 2918"/>
                  <a:gd name="T66" fmla="*/ 648 w 2593"/>
                  <a:gd name="T67" fmla="*/ 1123 h 2918"/>
                  <a:gd name="T68" fmla="*/ 683 w 2593"/>
                  <a:gd name="T69" fmla="*/ 1088 h 2918"/>
                  <a:gd name="T70" fmla="*/ 776 w 2593"/>
                  <a:gd name="T71" fmla="*/ 1088 h 2918"/>
                  <a:gd name="T72" fmla="*/ 799 w 2593"/>
                  <a:gd name="T73" fmla="*/ 1123 h 2918"/>
                  <a:gd name="T74" fmla="*/ 799 w 2593"/>
                  <a:gd name="T75" fmla="*/ 1216 h 2918"/>
                  <a:gd name="T76" fmla="*/ 984 w 2593"/>
                  <a:gd name="T77" fmla="*/ 1285 h 2918"/>
                  <a:gd name="T78" fmla="*/ 984 w 2593"/>
                  <a:gd name="T79" fmla="*/ 1331 h 2918"/>
                  <a:gd name="T80" fmla="*/ 926 w 2593"/>
                  <a:gd name="T81" fmla="*/ 1413 h 2918"/>
                  <a:gd name="T82" fmla="*/ 880 w 2593"/>
                  <a:gd name="T83" fmla="*/ 1424 h 2918"/>
                  <a:gd name="T84" fmla="*/ 741 w 2593"/>
                  <a:gd name="T85" fmla="*/ 1366 h 2918"/>
                  <a:gd name="T86" fmla="*/ 648 w 2593"/>
                  <a:gd name="T87" fmla="*/ 1436 h 2918"/>
                  <a:gd name="T88" fmla="*/ 834 w 2593"/>
                  <a:gd name="T89" fmla="*/ 1540 h 2918"/>
                  <a:gd name="T90" fmla="*/ 1030 w 2593"/>
                  <a:gd name="T91" fmla="*/ 1771 h 2918"/>
                  <a:gd name="T92" fmla="*/ 799 w 2593"/>
                  <a:gd name="T93" fmla="*/ 2015 h 29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93" h="2918">
                    <a:moveTo>
                      <a:pt x="2592" y="649"/>
                    </a:moveTo>
                    <a:cubicBezTo>
                      <a:pt x="2488" y="452"/>
                      <a:pt x="2315" y="290"/>
                      <a:pt x="2130" y="174"/>
                    </a:cubicBezTo>
                    <a:cubicBezTo>
                      <a:pt x="1934" y="58"/>
                      <a:pt x="1714" y="0"/>
                      <a:pt x="1482" y="0"/>
                    </a:cubicBezTo>
                    <a:lnTo>
                      <a:pt x="1482" y="1297"/>
                    </a:lnTo>
                    <a:lnTo>
                      <a:pt x="2592" y="649"/>
                    </a:lnTo>
                    <a:close/>
                    <a:moveTo>
                      <a:pt x="1297" y="1621"/>
                    </a:moveTo>
                    <a:lnTo>
                      <a:pt x="1297" y="324"/>
                    </a:lnTo>
                    <a:cubicBezTo>
                      <a:pt x="1054" y="324"/>
                      <a:pt x="834" y="382"/>
                      <a:pt x="648" y="498"/>
                    </a:cubicBezTo>
                    <a:cubicBezTo>
                      <a:pt x="452" y="614"/>
                      <a:pt x="278" y="776"/>
                      <a:pt x="174" y="973"/>
                    </a:cubicBezTo>
                    <a:cubicBezTo>
                      <a:pt x="58" y="1158"/>
                      <a:pt x="0" y="1390"/>
                      <a:pt x="0" y="1621"/>
                    </a:cubicBezTo>
                    <a:cubicBezTo>
                      <a:pt x="0" y="1853"/>
                      <a:pt x="58" y="2084"/>
                      <a:pt x="174" y="2268"/>
                    </a:cubicBezTo>
                    <a:cubicBezTo>
                      <a:pt x="278" y="2465"/>
                      <a:pt x="452" y="2627"/>
                      <a:pt x="648" y="2743"/>
                    </a:cubicBezTo>
                    <a:cubicBezTo>
                      <a:pt x="834" y="2859"/>
                      <a:pt x="1054" y="2917"/>
                      <a:pt x="1297" y="2917"/>
                    </a:cubicBezTo>
                    <a:cubicBezTo>
                      <a:pt x="1528" y="2917"/>
                      <a:pt x="1748" y="2859"/>
                      <a:pt x="1945" y="2743"/>
                    </a:cubicBezTo>
                    <a:cubicBezTo>
                      <a:pt x="2130" y="2627"/>
                      <a:pt x="2303" y="2465"/>
                      <a:pt x="2407" y="2268"/>
                    </a:cubicBezTo>
                    <a:cubicBezTo>
                      <a:pt x="2523" y="2084"/>
                      <a:pt x="2592" y="1853"/>
                      <a:pt x="2592" y="1621"/>
                    </a:cubicBezTo>
                    <a:cubicBezTo>
                      <a:pt x="2592" y="1390"/>
                      <a:pt x="2523" y="1158"/>
                      <a:pt x="2407" y="973"/>
                    </a:cubicBezTo>
                    <a:lnTo>
                      <a:pt x="1297" y="1621"/>
                    </a:lnTo>
                    <a:close/>
                    <a:moveTo>
                      <a:pt x="799" y="2015"/>
                    </a:moveTo>
                    <a:lnTo>
                      <a:pt x="799" y="2119"/>
                    </a:lnTo>
                    <a:cubicBezTo>
                      <a:pt x="799" y="2142"/>
                      <a:pt x="787" y="2153"/>
                      <a:pt x="776" y="2153"/>
                    </a:cubicBezTo>
                    <a:lnTo>
                      <a:pt x="683" y="2153"/>
                    </a:lnTo>
                    <a:cubicBezTo>
                      <a:pt x="672" y="2153"/>
                      <a:pt x="648" y="2142"/>
                      <a:pt x="648" y="2119"/>
                    </a:cubicBezTo>
                    <a:lnTo>
                      <a:pt x="648" y="2015"/>
                    </a:lnTo>
                    <a:cubicBezTo>
                      <a:pt x="567" y="2003"/>
                      <a:pt x="498" y="1968"/>
                      <a:pt x="428" y="1910"/>
                    </a:cubicBezTo>
                    <a:cubicBezTo>
                      <a:pt x="417" y="1899"/>
                      <a:pt x="417" y="1876"/>
                      <a:pt x="428" y="1864"/>
                    </a:cubicBezTo>
                    <a:lnTo>
                      <a:pt x="510" y="1794"/>
                    </a:lnTo>
                    <a:cubicBezTo>
                      <a:pt x="521" y="1783"/>
                      <a:pt x="544" y="1783"/>
                      <a:pt x="556" y="1794"/>
                    </a:cubicBezTo>
                    <a:cubicBezTo>
                      <a:pt x="591" y="1829"/>
                      <a:pt x="648" y="1864"/>
                      <a:pt x="706" y="1864"/>
                    </a:cubicBezTo>
                    <a:cubicBezTo>
                      <a:pt x="799" y="1864"/>
                      <a:pt x="834" y="1841"/>
                      <a:pt x="834" y="1783"/>
                    </a:cubicBezTo>
                    <a:cubicBezTo>
                      <a:pt x="834" y="1714"/>
                      <a:pt x="741" y="1690"/>
                      <a:pt x="648" y="1656"/>
                    </a:cubicBezTo>
                    <a:cubicBezTo>
                      <a:pt x="567" y="1633"/>
                      <a:pt x="475" y="1575"/>
                      <a:pt x="475" y="1447"/>
                    </a:cubicBezTo>
                    <a:cubicBezTo>
                      <a:pt x="475" y="1320"/>
                      <a:pt x="544" y="1251"/>
                      <a:pt x="648" y="1227"/>
                    </a:cubicBezTo>
                    <a:cubicBezTo>
                      <a:pt x="648" y="1123"/>
                      <a:pt x="648" y="1157"/>
                      <a:pt x="648" y="1123"/>
                    </a:cubicBezTo>
                    <a:cubicBezTo>
                      <a:pt x="648" y="1100"/>
                      <a:pt x="672" y="1088"/>
                      <a:pt x="683" y="1088"/>
                    </a:cubicBezTo>
                    <a:lnTo>
                      <a:pt x="776" y="1088"/>
                    </a:lnTo>
                    <a:cubicBezTo>
                      <a:pt x="787" y="1088"/>
                      <a:pt x="799" y="1100"/>
                      <a:pt x="799" y="1123"/>
                    </a:cubicBezTo>
                    <a:cubicBezTo>
                      <a:pt x="799" y="1216"/>
                      <a:pt x="799" y="1185"/>
                      <a:pt x="799" y="1216"/>
                    </a:cubicBezTo>
                    <a:cubicBezTo>
                      <a:pt x="869" y="1227"/>
                      <a:pt x="926" y="1251"/>
                      <a:pt x="984" y="1285"/>
                    </a:cubicBezTo>
                    <a:cubicBezTo>
                      <a:pt x="996" y="1297"/>
                      <a:pt x="996" y="1320"/>
                      <a:pt x="984" y="1331"/>
                    </a:cubicBezTo>
                    <a:lnTo>
                      <a:pt x="926" y="1413"/>
                    </a:lnTo>
                    <a:cubicBezTo>
                      <a:pt x="915" y="1424"/>
                      <a:pt x="892" y="1424"/>
                      <a:pt x="880" y="1424"/>
                    </a:cubicBezTo>
                    <a:cubicBezTo>
                      <a:pt x="834" y="1390"/>
                      <a:pt x="787" y="1366"/>
                      <a:pt x="741" y="1366"/>
                    </a:cubicBezTo>
                    <a:cubicBezTo>
                      <a:pt x="695" y="1366"/>
                      <a:pt x="648" y="1390"/>
                      <a:pt x="648" y="1436"/>
                    </a:cubicBezTo>
                    <a:cubicBezTo>
                      <a:pt x="648" y="1494"/>
                      <a:pt x="741" y="1505"/>
                      <a:pt x="834" y="1540"/>
                    </a:cubicBezTo>
                    <a:cubicBezTo>
                      <a:pt x="938" y="1575"/>
                      <a:pt x="1030" y="1633"/>
                      <a:pt x="1030" y="1771"/>
                    </a:cubicBezTo>
                    <a:cubicBezTo>
                      <a:pt x="1030" y="1910"/>
                      <a:pt x="926" y="1992"/>
                      <a:pt x="799" y="2015"/>
                    </a:cubicBezTo>
                    <a:close/>
                  </a:path>
                </a:pathLst>
              </a:custGeom>
              <a:grpFill/>
              <a:ln>
                <a:noFill/>
              </a:ln>
              <a:effectLst/>
            </p:spPr>
            <p:txBody>
              <a:bodyPr wrap="none" anchor="ctr"/>
              <a:lstStyle/>
              <a:p>
                <a:endParaRPr lang="en-US" sz="1799"/>
              </a:p>
            </p:txBody>
          </p:sp>
        </p:grpSp>
      </p:grpSp>
      <p:grpSp>
        <p:nvGrpSpPr>
          <p:cNvPr id="72" name="Group 71">
            <a:extLst>
              <a:ext uri="{FF2B5EF4-FFF2-40B4-BE49-F238E27FC236}">
                <a16:creationId xmlns:a16="http://schemas.microsoft.com/office/drawing/2014/main" id="{F6ED12AB-8A86-4026-9482-9EE99C988907}"/>
              </a:ext>
            </a:extLst>
          </p:cNvPr>
          <p:cNvGrpSpPr/>
          <p:nvPr/>
        </p:nvGrpSpPr>
        <p:grpSpPr>
          <a:xfrm>
            <a:off x="7767031" y="3637571"/>
            <a:ext cx="914400" cy="914400"/>
            <a:chOff x="7609619" y="3640016"/>
            <a:chExt cx="914400" cy="914400"/>
          </a:xfrm>
        </p:grpSpPr>
        <p:sp>
          <p:nvSpPr>
            <p:cNvPr id="69" name="Oval 68">
              <a:extLst>
                <a:ext uri="{FF2B5EF4-FFF2-40B4-BE49-F238E27FC236}">
                  <a16:creationId xmlns:a16="http://schemas.microsoft.com/office/drawing/2014/main" id="{43840BBA-492A-4A31-B204-CCF036032A46}"/>
                </a:ext>
              </a:extLst>
            </p:cNvPr>
            <p:cNvSpPr/>
            <p:nvPr/>
          </p:nvSpPr>
          <p:spPr bwMode="gray">
            <a:xfrm>
              <a:off x="7609619" y="3640016"/>
              <a:ext cx="914400" cy="914400"/>
            </a:xfrm>
            <a:prstGeom prst="ellipse">
              <a:avLst/>
            </a:prstGeom>
            <a:solidFill>
              <a:schemeClr val="accent4">
                <a:lumMod val="50000"/>
              </a:schemeClr>
            </a:solid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chemeClr val="bg1"/>
                </a:solidFill>
              </a:endParaRPr>
            </a:p>
          </p:txBody>
        </p:sp>
        <p:sp>
          <p:nvSpPr>
            <p:cNvPr id="71" name="Freeform 17">
              <a:extLst>
                <a:ext uri="{FF2B5EF4-FFF2-40B4-BE49-F238E27FC236}">
                  <a16:creationId xmlns:a16="http://schemas.microsoft.com/office/drawing/2014/main" id="{C1A3C5CA-A618-4284-8A4F-6F359688FF6B}"/>
                </a:ext>
              </a:extLst>
            </p:cNvPr>
            <p:cNvSpPr>
              <a:spLocks noChangeAspect="1" noChangeArrowheads="1"/>
            </p:cNvSpPr>
            <p:nvPr/>
          </p:nvSpPr>
          <p:spPr bwMode="auto">
            <a:xfrm>
              <a:off x="7735126" y="3756211"/>
              <a:ext cx="726171" cy="550815"/>
            </a:xfrm>
            <a:custGeom>
              <a:gdLst>
                <a:gd name="T0" fmla="*/ 695 w 2975"/>
                <a:gd name="T1" fmla="*/ 647 h 2258"/>
                <a:gd name="T2" fmla="*/ 185 w 2975"/>
                <a:gd name="T3" fmla="*/ 647 h 2258"/>
                <a:gd name="T4" fmla="*/ 185 w 2975"/>
                <a:gd name="T5" fmla="*/ 555 h 2258"/>
                <a:gd name="T6" fmla="*/ 695 w 2975"/>
                <a:gd name="T7" fmla="*/ 555 h 2258"/>
                <a:gd name="T8" fmla="*/ 695 w 2975"/>
                <a:gd name="T9" fmla="*/ 647 h 2258"/>
                <a:gd name="T10" fmla="*/ 602 w 2975"/>
                <a:gd name="T11" fmla="*/ 833 h 2258"/>
                <a:gd name="T12" fmla="*/ 185 w 2975"/>
                <a:gd name="T13" fmla="*/ 833 h 2258"/>
                <a:gd name="T14" fmla="*/ 185 w 2975"/>
                <a:gd name="T15" fmla="*/ 740 h 2258"/>
                <a:gd name="T16" fmla="*/ 602 w 2975"/>
                <a:gd name="T17" fmla="*/ 740 h 2258"/>
                <a:gd name="T18" fmla="*/ 602 w 2975"/>
                <a:gd name="T19" fmla="*/ 833 h 2258"/>
                <a:gd name="T20" fmla="*/ 938 w 2975"/>
                <a:gd name="T21" fmla="*/ 1562 h 2258"/>
                <a:gd name="T22" fmla="*/ 1030 w 2975"/>
                <a:gd name="T23" fmla="*/ 1412 h 2258"/>
                <a:gd name="T24" fmla="*/ 926 w 2975"/>
                <a:gd name="T25" fmla="*/ 1319 h 2258"/>
                <a:gd name="T26" fmla="*/ 741 w 2975"/>
                <a:gd name="T27" fmla="*/ 1029 h 2258"/>
                <a:gd name="T28" fmla="*/ 672 w 2975"/>
                <a:gd name="T29" fmla="*/ 995 h 2258"/>
                <a:gd name="T30" fmla="*/ 185 w 2975"/>
                <a:gd name="T31" fmla="*/ 1331 h 2258"/>
                <a:gd name="T32" fmla="*/ 185 w 2975"/>
                <a:gd name="T33" fmla="*/ 1597 h 2258"/>
                <a:gd name="T34" fmla="*/ 672 w 2975"/>
                <a:gd name="T35" fmla="*/ 1412 h 2258"/>
                <a:gd name="T36" fmla="*/ 938 w 2975"/>
                <a:gd name="T37" fmla="*/ 1562 h 2258"/>
                <a:gd name="T38" fmla="*/ 93 w 2975"/>
                <a:gd name="T39" fmla="*/ 578 h 2258"/>
                <a:gd name="T40" fmla="*/ 0 w 2975"/>
                <a:gd name="T41" fmla="*/ 578 h 2258"/>
                <a:gd name="T42" fmla="*/ 0 w 2975"/>
                <a:gd name="T43" fmla="*/ 2060 h 2258"/>
                <a:gd name="T44" fmla="*/ 1991 w 2975"/>
                <a:gd name="T45" fmla="*/ 2060 h 2258"/>
                <a:gd name="T46" fmla="*/ 1991 w 2975"/>
                <a:gd name="T47" fmla="*/ 1967 h 2258"/>
                <a:gd name="T48" fmla="*/ 93 w 2975"/>
                <a:gd name="T49" fmla="*/ 1967 h 2258"/>
                <a:gd name="T50" fmla="*/ 93 w 2975"/>
                <a:gd name="T51" fmla="*/ 578 h 2258"/>
                <a:gd name="T52" fmla="*/ 1482 w 2975"/>
                <a:gd name="T53" fmla="*/ 1551 h 2258"/>
                <a:gd name="T54" fmla="*/ 1088 w 2975"/>
                <a:gd name="T55" fmla="*/ 1446 h 2258"/>
                <a:gd name="T56" fmla="*/ 961 w 2975"/>
                <a:gd name="T57" fmla="*/ 1643 h 2258"/>
                <a:gd name="T58" fmla="*/ 672 w 2975"/>
                <a:gd name="T59" fmla="*/ 1481 h 2258"/>
                <a:gd name="T60" fmla="*/ 185 w 2975"/>
                <a:gd name="T61" fmla="*/ 1666 h 2258"/>
                <a:gd name="T62" fmla="*/ 185 w 2975"/>
                <a:gd name="T63" fmla="*/ 1875 h 2258"/>
                <a:gd name="T64" fmla="*/ 1991 w 2975"/>
                <a:gd name="T65" fmla="*/ 1875 h 2258"/>
                <a:gd name="T66" fmla="*/ 1991 w 2975"/>
                <a:gd name="T67" fmla="*/ 1539 h 2258"/>
                <a:gd name="T68" fmla="*/ 1887 w 2975"/>
                <a:gd name="T69" fmla="*/ 1435 h 2258"/>
                <a:gd name="T70" fmla="*/ 1482 w 2975"/>
                <a:gd name="T71" fmla="*/ 1551 h 2258"/>
                <a:gd name="T72" fmla="*/ 2916 w 2975"/>
                <a:gd name="T73" fmla="*/ 1944 h 2258"/>
                <a:gd name="T74" fmla="*/ 2338 w 2975"/>
                <a:gd name="T75" fmla="*/ 1412 h 2258"/>
                <a:gd name="T76" fmla="*/ 2245 w 2975"/>
                <a:gd name="T77" fmla="*/ 1400 h 2258"/>
                <a:gd name="T78" fmla="*/ 2038 w 2975"/>
                <a:gd name="T79" fmla="*/ 1180 h 2258"/>
                <a:gd name="T80" fmla="*/ 1968 w 2975"/>
                <a:gd name="T81" fmla="*/ 277 h 2258"/>
                <a:gd name="T82" fmla="*/ 996 w 2975"/>
                <a:gd name="T83" fmla="*/ 277 h 2258"/>
                <a:gd name="T84" fmla="*/ 996 w 2975"/>
                <a:gd name="T85" fmla="*/ 1249 h 2258"/>
                <a:gd name="T86" fmla="*/ 1899 w 2975"/>
                <a:gd name="T87" fmla="*/ 1319 h 2258"/>
                <a:gd name="T88" fmla="*/ 2119 w 2975"/>
                <a:gd name="T89" fmla="*/ 1527 h 2258"/>
                <a:gd name="T90" fmla="*/ 2130 w 2975"/>
                <a:gd name="T91" fmla="*/ 1620 h 2258"/>
                <a:gd name="T92" fmla="*/ 2662 w 2975"/>
                <a:gd name="T93" fmla="*/ 2199 h 2258"/>
                <a:gd name="T94" fmla="*/ 2859 w 2975"/>
                <a:gd name="T95" fmla="*/ 2199 h 2258"/>
                <a:gd name="T96" fmla="*/ 2916 w 2975"/>
                <a:gd name="T97" fmla="*/ 2141 h 2258"/>
                <a:gd name="T98" fmla="*/ 2916 w 2975"/>
                <a:gd name="T99" fmla="*/ 1944 h 2258"/>
                <a:gd name="T100" fmla="*/ 1088 w 2975"/>
                <a:gd name="T101" fmla="*/ 370 h 2258"/>
                <a:gd name="T102" fmla="*/ 1876 w 2975"/>
                <a:gd name="T103" fmla="*/ 370 h 2258"/>
                <a:gd name="T104" fmla="*/ 2003 w 2975"/>
                <a:gd name="T105" fmla="*/ 578 h 2258"/>
                <a:gd name="T106" fmla="*/ 1493 w 2975"/>
                <a:gd name="T107" fmla="*/ 925 h 2258"/>
                <a:gd name="T108" fmla="*/ 1042 w 2975"/>
                <a:gd name="T109" fmla="*/ 427 h 2258"/>
                <a:gd name="T110" fmla="*/ 1088 w 2975"/>
                <a:gd name="T111" fmla="*/ 370 h 2258"/>
                <a:gd name="T112" fmla="*/ 1876 w 2975"/>
                <a:gd name="T113" fmla="*/ 1157 h 2258"/>
                <a:gd name="T114" fmla="*/ 1088 w 2975"/>
                <a:gd name="T115" fmla="*/ 1157 h 2258"/>
                <a:gd name="T116" fmla="*/ 972 w 2975"/>
                <a:gd name="T117" fmla="*/ 555 h 2258"/>
                <a:gd name="T118" fmla="*/ 1470 w 2975"/>
                <a:gd name="T119" fmla="*/ 1111 h 2258"/>
                <a:gd name="T120" fmla="*/ 2038 w 2975"/>
                <a:gd name="T121" fmla="*/ 717 h 2258"/>
                <a:gd name="T122" fmla="*/ 1876 w 2975"/>
                <a:gd name="T123" fmla="*/ 1157 h 22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75" h="2258">
                  <a:moveTo>
                    <a:pt x="695" y="647"/>
                  </a:moveTo>
                  <a:lnTo>
                    <a:pt x="185" y="647"/>
                  </a:lnTo>
                  <a:lnTo>
                    <a:pt x="185" y="555"/>
                  </a:lnTo>
                  <a:lnTo>
                    <a:pt x="695" y="555"/>
                  </a:lnTo>
                  <a:lnTo>
                    <a:pt x="695" y="647"/>
                  </a:lnTo>
                  <a:close/>
                  <a:moveTo>
                    <a:pt x="602" y="833"/>
                  </a:moveTo>
                  <a:lnTo>
                    <a:pt x="185" y="833"/>
                  </a:lnTo>
                  <a:lnTo>
                    <a:pt x="185" y="740"/>
                  </a:lnTo>
                  <a:lnTo>
                    <a:pt x="602" y="740"/>
                  </a:lnTo>
                  <a:lnTo>
                    <a:pt x="602" y="833"/>
                  </a:lnTo>
                  <a:close/>
                  <a:moveTo>
                    <a:pt x="938" y="1562"/>
                  </a:moveTo>
                  <a:lnTo>
                    <a:pt x="1030" y="1412"/>
                  </a:lnTo>
                  <a:cubicBezTo>
                    <a:pt x="996" y="1388"/>
                    <a:pt x="961" y="1354"/>
                    <a:pt x="926" y="1319"/>
                  </a:cubicBezTo>
                  <a:cubicBezTo>
                    <a:pt x="845" y="1238"/>
                    <a:pt x="776" y="1134"/>
                    <a:pt x="741" y="1029"/>
                  </a:cubicBezTo>
                  <a:lnTo>
                    <a:pt x="672" y="995"/>
                  </a:lnTo>
                  <a:lnTo>
                    <a:pt x="185" y="1331"/>
                  </a:lnTo>
                  <a:lnTo>
                    <a:pt x="185" y="1597"/>
                  </a:lnTo>
                  <a:lnTo>
                    <a:pt x="672" y="1412"/>
                  </a:lnTo>
                  <a:lnTo>
                    <a:pt x="938" y="1562"/>
                  </a:lnTo>
                  <a:close/>
                  <a:moveTo>
                    <a:pt x="93" y="578"/>
                  </a:moveTo>
                  <a:cubicBezTo>
                    <a:pt x="0" y="578"/>
                    <a:pt x="31" y="578"/>
                    <a:pt x="0" y="578"/>
                  </a:cubicBezTo>
                  <a:lnTo>
                    <a:pt x="0" y="2060"/>
                  </a:lnTo>
                  <a:lnTo>
                    <a:pt x="1991" y="2060"/>
                  </a:lnTo>
                  <a:cubicBezTo>
                    <a:pt x="1991" y="1967"/>
                    <a:pt x="1991" y="1998"/>
                    <a:pt x="1991" y="1967"/>
                  </a:cubicBezTo>
                  <a:lnTo>
                    <a:pt x="93" y="1967"/>
                  </a:lnTo>
                  <a:lnTo>
                    <a:pt x="93" y="578"/>
                  </a:lnTo>
                  <a:close/>
                  <a:moveTo>
                    <a:pt x="1482" y="1551"/>
                  </a:moveTo>
                  <a:cubicBezTo>
                    <a:pt x="1343" y="1551"/>
                    <a:pt x="1204" y="1516"/>
                    <a:pt x="1088" y="1446"/>
                  </a:cubicBezTo>
                  <a:lnTo>
                    <a:pt x="961" y="1643"/>
                  </a:lnTo>
                  <a:lnTo>
                    <a:pt x="672" y="1481"/>
                  </a:lnTo>
                  <a:lnTo>
                    <a:pt x="185" y="1666"/>
                  </a:lnTo>
                  <a:lnTo>
                    <a:pt x="185" y="1875"/>
                  </a:lnTo>
                  <a:lnTo>
                    <a:pt x="1991" y="1875"/>
                  </a:lnTo>
                  <a:lnTo>
                    <a:pt x="1991" y="1539"/>
                  </a:lnTo>
                  <a:lnTo>
                    <a:pt x="1887" y="1435"/>
                  </a:lnTo>
                  <a:cubicBezTo>
                    <a:pt x="1771" y="1516"/>
                    <a:pt x="1621" y="1551"/>
                    <a:pt x="1482" y="1551"/>
                  </a:cubicBezTo>
                  <a:close/>
                  <a:moveTo>
                    <a:pt x="2916" y="1944"/>
                  </a:moveTo>
                  <a:lnTo>
                    <a:pt x="2338" y="1412"/>
                  </a:lnTo>
                  <a:cubicBezTo>
                    <a:pt x="2314" y="1400"/>
                    <a:pt x="2280" y="1388"/>
                    <a:pt x="2245" y="1400"/>
                  </a:cubicBezTo>
                  <a:lnTo>
                    <a:pt x="2038" y="1180"/>
                  </a:lnTo>
                  <a:cubicBezTo>
                    <a:pt x="2245" y="914"/>
                    <a:pt x="2222" y="520"/>
                    <a:pt x="1968" y="277"/>
                  </a:cubicBezTo>
                  <a:cubicBezTo>
                    <a:pt x="1702" y="0"/>
                    <a:pt x="1262" y="0"/>
                    <a:pt x="996" y="277"/>
                  </a:cubicBezTo>
                  <a:cubicBezTo>
                    <a:pt x="718" y="543"/>
                    <a:pt x="718" y="983"/>
                    <a:pt x="996" y="1249"/>
                  </a:cubicBezTo>
                  <a:cubicBezTo>
                    <a:pt x="1239" y="1504"/>
                    <a:pt x="1632" y="1527"/>
                    <a:pt x="1899" y="1319"/>
                  </a:cubicBezTo>
                  <a:lnTo>
                    <a:pt x="2119" y="1527"/>
                  </a:lnTo>
                  <a:cubicBezTo>
                    <a:pt x="2107" y="1562"/>
                    <a:pt x="2119" y="1597"/>
                    <a:pt x="2130" y="1620"/>
                  </a:cubicBezTo>
                  <a:lnTo>
                    <a:pt x="2662" y="2199"/>
                  </a:lnTo>
                  <a:cubicBezTo>
                    <a:pt x="2720" y="2257"/>
                    <a:pt x="2812" y="2257"/>
                    <a:pt x="2859" y="2199"/>
                  </a:cubicBezTo>
                  <a:lnTo>
                    <a:pt x="2916" y="2141"/>
                  </a:lnTo>
                  <a:cubicBezTo>
                    <a:pt x="2974" y="2094"/>
                    <a:pt x="2974" y="2002"/>
                    <a:pt x="2916" y="1944"/>
                  </a:cubicBezTo>
                  <a:close/>
                  <a:moveTo>
                    <a:pt x="1088" y="370"/>
                  </a:moveTo>
                  <a:cubicBezTo>
                    <a:pt x="1308" y="150"/>
                    <a:pt x="1656" y="150"/>
                    <a:pt x="1876" y="370"/>
                  </a:cubicBezTo>
                  <a:cubicBezTo>
                    <a:pt x="1933" y="427"/>
                    <a:pt x="1980" y="497"/>
                    <a:pt x="2003" y="578"/>
                  </a:cubicBezTo>
                  <a:lnTo>
                    <a:pt x="1493" y="925"/>
                  </a:lnTo>
                  <a:lnTo>
                    <a:pt x="1042" y="427"/>
                  </a:lnTo>
                  <a:cubicBezTo>
                    <a:pt x="1054" y="404"/>
                    <a:pt x="1077" y="393"/>
                    <a:pt x="1088" y="370"/>
                  </a:cubicBezTo>
                  <a:close/>
                  <a:moveTo>
                    <a:pt x="1876" y="1157"/>
                  </a:moveTo>
                  <a:cubicBezTo>
                    <a:pt x="1656" y="1377"/>
                    <a:pt x="1308" y="1377"/>
                    <a:pt x="1088" y="1157"/>
                  </a:cubicBezTo>
                  <a:cubicBezTo>
                    <a:pt x="926" y="995"/>
                    <a:pt x="880" y="752"/>
                    <a:pt x="972" y="555"/>
                  </a:cubicBezTo>
                  <a:lnTo>
                    <a:pt x="1470" y="1111"/>
                  </a:lnTo>
                  <a:lnTo>
                    <a:pt x="2038" y="717"/>
                  </a:lnTo>
                  <a:cubicBezTo>
                    <a:pt x="2049" y="879"/>
                    <a:pt x="1991" y="1041"/>
                    <a:pt x="1876" y="1157"/>
                  </a:cubicBezTo>
                  <a:close/>
                </a:path>
              </a:pathLst>
            </a:custGeom>
            <a:solidFill>
              <a:schemeClr val="bg1"/>
            </a:solidFill>
            <a:ln>
              <a:noFill/>
            </a:ln>
            <a:effectLst/>
          </p:spPr>
          <p:txBody>
            <a:bodyPr wrap="none" anchor="ctr"/>
            <a:lstStyle/>
            <a:p>
              <a:endParaRPr lang="en-US" sz="1799"/>
            </a:p>
          </p:txBody>
        </p:sp>
      </p:grpSp>
      <p:pic>
        <p:nvPicPr>
          <p:cNvPr id="75" name="Picture 5" descr="3-D rendered cloud art here can be used in Cloud Campaign layouts">
            <a:extLst>
              <a:ext uri="{FF2B5EF4-FFF2-40B4-BE49-F238E27FC236}">
                <a16:creationId xmlns:a16="http://schemas.microsoft.com/office/drawing/2014/main" id="{A6679D04-62CE-403D-B6DE-BA01FE50B94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3716958" y="3703513"/>
            <a:ext cx="4314432" cy="3045481"/>
          </a:xfrm>
          <a:prstGeom prst="rect">
            <a:avLst/>
          </a:prstGeom>
          <a:noFill/>
          <a:ln w="9525">
            <a:noFill/>
            <a:miter lim="800000"/>
          </a:ln>
        </p:spPr>
      </p:pic>
      <p:cxnSp>
        <p:nvCxnSpPr>
          <p:cNvPr id="82" name="Connector: Elbow 81">
            <a:extLst>
              <a:ext uri="{FF2B5EF4-FFF2-40B4-BE49-F238E27FC236}">
                <a16:creationId xmlns:a16="http://schemas.microsoft.com/office/drawing/2014/main" id="{9624B08B-8F9A-48D1-815C-6AE5FD6B87FB}"/>
              </a:ext>
            </a:extLst>
          </p:cNvPr>
          <p:cNvCxnSpPr/>
          <p:nvPr/>
        </p:nvCxnSpPr>
        <p:spPr>
          <a:xfrm>
            <a:off x="3060474" y="3886201"/>
            <a:ext cx="1284514" cy="555171"/>
          </a:xfrm>
          <a:prstGeom prst="bentConnector3">
            <a:avLst>
              <a:gd name="adj1" fmla="val 102542"/>
            </a:avLst>
          </a:prstGeom>
          <a:ln w="19050">
            <a:solidFill>
              <a:schemeClr val="accent2"/>
            </a:solidFill>
            <a:prstDash val="sysDash"/>
            <a:miter lim="800000"/>
            <a:tailEnd type="none"/>
          </a:ln>
        </p:spPr>
        <p:style>
          <a:lnRef idx="1">
            <a:schemeClr val="accent1"/>
          </a:lnRef>
          <a:fillRef idx="0">
            <a:schemeClr val="accent1"/>
          </a:fillRef>
          <a:effectRef idx="0">
            <a:schemeClr val="accent1"/>
          </a:effectRef>
          <a:fontRef idx="minor">
            <a:schemeClr val="tx1"/>
          </a:fontRef>
        </p:style>
      </p:cxnSp>
      <p:cxnSp>
        <p:nvCxnSpPr>
          <p:cNvPr id="84" name="Connector: Elbow 83">
            <a:extLst>
              <a:ext uri="{FF2B5EF4-FFF2-40B4-BE49-F238E27FC236}">
                <a16:creationId xmlns:a16="http://schemas.microsoft.com/office/drawing/2014/main" id="{AC11DD7D-112A-4BC4-BA32-884968F15E46}"/>
              </a:ext>
            </a:extLst>
          </p:cNvPr>
          <p:cNvCxnSpPr/>
          <p:nvPr/>
        </p:nvCxnSpPr>
        <p:spPr>
          <a:xfrm rot="16200000" flipH="1">
            <a:off x="4557259" y="2824843"/>
            <a:ext cx="1426030" cy="870856"/>
          </a:xfrm>
          <a:prstGeom prst="bentConnector3">
            <a:avLst>
              <a:gd name="adj1" fmla="val 1145"/>
            </a:avLst>
          </a:prstGeom>
          <a:ln w="19050">
            <a:solidFill>
              <a:schemeClr val="accent2"/>
            </a:solidFill>
            <a:prstDash val="sysDash"/>
            <a:miter lim="800000"/>
            <a:tailEnd type="none"/>
          </a:ln>
        </p:spPr>
        <p:style>
          <a:lnRef idx="1">
            <a:schemeClr val="accent1"/>
          </a:lnRef>
          <a:fillRef idx="0">
            <a:schemeClr val="accent1"/>
          </a:fillRef>
          <a:effectRef idx="0">
            <a:schemeClr val="accent1"/>
          </a:effectRef>
          <a:fontRef idx="minor">
            <a:schemeClr val="tx1"/>
          </a:fontRef>
        </p:style>
      </p:cxnSp>
      <p:cxnSp>
        <p:nvCxnSpPr>
          <p:cNvPr id="89" name="Connector: Elbow 88">
            <a:extLst>
              <a:ext uri="{FF2B5EF4-FFF2-40B4-BE49-F238E27FC236}">
                <a16:creationId xmlns:a16="http://schemas.microsoft.com/office/drawing/2014/main" id="{52E951F8-BD55-434C-B145-822B9AAFDEB5}"/>
              </a:ext>
            </a:extLst>
          </p:cNvPr>
          <p:cNvCxnSpPr/>
          <p:nvPr/>
        </p:nvCxnSpPr>
        <p:spPr>
          <a:xfrm rot="5400000">
            <a:off x="6658203" y="3630387"/>
            <a:ext cx="1175661" cy="468087"/>
          </a:xfrm>
          <a:prstGeom prst="bentConnector3">
            <a:avLst>
              <a:gd name="adj1" fmla="val 50000"/>
            </a:avLst>
          </a:prstGeom>
          <a:ln w="19050">
            <a:solidFill>
              <a:schemeClr val="accent2"/>
            </a:solidFill>
            <a:prstDash val="sysDash"/>
            <a:miter lim="800000"/>
            <a:tailEnd type="none"/>
          </a:ln>
        </p:spPr>
        <p:style>
          <a:lnRef idx="1">
            <a:schemeClr val="accent1"/>
          </a:lnRef>
          <a:fillRef idx="0">
            <a:schemeClr val="accent1"/>
          </a:fillRef>
          <a:effectRef idx="0">
            <a:schemeClr val="accent1"/>
          </a:effectRef>
          <a:fontRef idx="minor">
            <a:schemeClr val="tx1"/>
          </a:fontRef>
        </p:style>
      </p:cxnSp>
      <p:cxnSp>
        <p:nvCxnSpPr>
          <p:cNvPr id="92" name="Connector: Elbow 91">
            <a:extLst>
              <a:ext uri="{FF2B5EF4-FFF2-40B4-BE49-F238E27FC236}">
                <a16:creationId xmlns:a16="http://schemas.microsoft.com/office/drawing/2014/main" id="{978318F2-0FE6-4C08-9954-2FDB9D809B2C}"/>
              </a:ext>
            </a:extLst>
          </p:cNvPr>
          <p:cNvCxnSpPr/>
          <p:nvPr/>
        </p:nvCxnSpPr>
        <p:spPr>
          <a:xfrm rot="10800000" flipV="1">
            <a:off x="8111447" y="4539343"/>
            <a:ext cx="1110345" cy="696686"/>
          </a:xfrm>
          <a:prstGeom prst="bentConnector3">
            <a:avLst>
              <a:gd name="adj1" fmla="val 0"/>
            </a:avLst>
          </a:prstGeom>
          <a:ln w="19050">
            <a:solidFill>
              <a:schemeClr val="accent2"/>
            </a:solidFill>
            <a:prstDash val="sysDash"/>
            <a:miter lim="800000"/>
            <a:tailEnd type="none"/>
          </a:ln>
        </p:spPr>
        <p:style>
          <a:lnRef idx="1">
            <a:schemeClr val="accent1"/>
          </a:lnRef>
          <a:fillRef idx="0">
            <a:schemeClr val="accent1"/>
          </a:fillRef>
          <a:effectRef idx="0">
            <a:schemeClr val="accent1"/>
          </a:effectRef>
          <a:fontRef idx="minor">
            <a:schemeClr val="tx1"/>
          </a:fontRef>
        </p:style>
      </p:cxnSp>
      <p:pic>
        <p:nvPicPr>
          <p:cNvPr id="76" name="Picture 75">
            <a:hlinkClick r:id="rId5"/>
            <a:extLst>
              <a:ext uri="{FF2B5EF4-FFF2-40B4-BE49-F238E27FC236}">
                <a16:creationId xmlns:a16="http://schemas.microsoft.com/office/drawing/2014/main" id="{74623D85-E312-45E9-9506-F5A19EF64FE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gray">
          <a:xfrm>
            <a:off x="4781458" y="3751745"/>
            <a:ext cx="1889321" cy="2492559"/>
          </a:xfrm>
          <a:prstGeom prst="rect">
            <a:avLst/>
          </a:prstGeom>
          <a:ln w="12700">
            <a:solidFill>
              <a:schemeClr val="bg1"/>
            </a:solidFill>
          </a:ln>
          <a:effectLst/>
        </p:spPr>
      </p:pic>
      <p:sp>
        <p:nvSpPr>
          <p:cNvPr id="30" name="Slide Number">
            <a:extLst>
              <a:ext uri="{FF2B5EF4-FFF2-40B4-BE49-F238E27FC236}">
                <a16:creationId xmlns:a16="http://schemas.microsoft.com/office/drawing/2014/main" id="{362ACC88-A7BC-7542-8609-8514EEE00F58}"/>
              </a:ext>
            </a:extLst>
          </p:cNvPr>
          <p:cNvSpPr txBox="1"/>
          <p:nvPr/>
        </p:nvSpPr>
        <p:spPr>
          <a:xfrm>
            <a:off x="762000" y="6423660"/>
            <a:ext cx="365760" cy="365760"/>
          </a:xfrm>
          <a:prstGeom prst="rect">
            <a:avLst/>
          </a:prstGeom>
        </p:spPr>
        <p:txBody>
          <a:bodyPr vert="horz" lIns="0" tIns="0" rIns="0" bIns="0" rtlCol="0" anchor="ctr"/>
          <a:lstStyle>
            <a:defPPr>
              <a:defRPr lang="en-US"/>
            </a:defPPr>
            <a:lvl1pPr marL="0" algn="l" defTabSz="914400" rtl="0" eaLnBrk="1" latinLnBrk="0" hangingPunct="1">
              <a:defRPr sz="1000" kern="1200">
                <a:solidFill>
                  <a:srgbClr val="8B858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45D60D9-5372-5F40-9443-0F9AE5BDC3C8}" type="slidenum">
              <a:rPr lang="en-US" smtClean="0"/>
              <a:t>4</a:t>
            </a:fld>
            <a:endParaRPr lang="en-US"/>
          </a:p>
        </p:txBody>
      </p:sp>
      <p:sp>
        <p:nvSpPr>
          <p:cNvPr id="32" name="Footer Placeholder 2">
            <a:extLst>
              <a:ext uri="{FF2B5EF4-FFF2-40B4-BE49-F238E27FC236}">
                <a16:creationId xmlns:a16="http://schemas.microsoft.com/office/drawing/2014/main" id="{19077A14-52F2-1747-A869-8206557FFE32}"/>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9227908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56756" y="1547036"/>
            <a:ext cx="1356705" cy="645791"/>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76808" y="1728274"/>
            <a:ext cx="1798261" cy="28331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614447" y="4892258"/>
            <a:ext cx="1665452" cy="551995"/>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251346" y="3004853"/>
            <a:ext cx="1049182" cy="1049182"/>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436319" y="3247358"/>
            <a:ext cx="1597579" cy="472191"/>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8117584" y="3207879"/>
            <a:ext cx="2659181" cy="472191"/>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109369" y="4866096"/>
            <a:ext cx="1955848" cy="756261"/>
          </a:xfrm>
          <a:prstGeom prst="rect">
            <a:avLst/>
          </a:prstGeom>
        </p:spPr>
      </p:pic>
      <p:pic>
        <p:nvPicPr>
          <p:cNvPr id="15" name="Picture 14"/>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8888207" y="1422312"/>
            <a:ext cx="1117935" cy="895239"/>
          </a:xfrm>
          <a:prstGeom prst="rect">
            <a:avLst/>
          </a:prstGeom>
        </p:spPr>
      </p:pic>
      <p:cxnSp>
        <p:nvCxnSpPr>
          <p:cNvPr id="17" name="Straight Connector 16"/>
          <p:cNvCxnSpPr/>
          <p:nvPr/>
        </p:nvCxnSpPr>
        <p:spPr>
          <a:xfrm>
            <a:off x="514026" y="4386835"/>
            <a:ext cx="10485120" cy="0"/>
          </a:xfrm>
          <a:prstGeom prst="line">
            <a:avLst/>
          </a:prstGeom>
          <a:ln w="19050">
            <a:solidFill>
              <a:schemeClr val="accent2">
                <a:lumMod val="60000"/>
                <a:lumOff val="4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3937863" y="957271"/>
            <a:ext cx="0" cy="5144346"/>
          </a:xfrm>
          <a:prstGeom prst="line">
            <a:avLst/>
          </a:prstGeom>
          <a:ln w="19050">
            <a:solidFill>
              <a:schemeClr val="accent2">
                <a:lumMod val="60000"/>
                <a:lumOff val="4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4026" y="2672053"/>
            <a:ext cx="10485120" cy="0"/>
          </a:xfrm>
          <a:prstGeom prst="line">
            <a:avLst/>
          </a:prstGeom>
          <a:ln w="19050">
            <a:solidFill>
              <a:schemeClr val="accent2">
                <a:lumMod val="60000"/>
                <a:lumOff val="4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7639005" y="957271"/>
            <a:ext cx="0" cy="5144346"/>
          </a:xfrm>
          <a:prstGeom prst="line">
            <a:avLst/>
          </a:prstGeom>
          <a:ln w="19050">
            <a:solidFill>
              <a:schemeClr val="accent2">
                <a:lumMod val="60000"/>
                <a:lumOff val="40000"/>
              </a:schemeClr>
            </a:solidFill>
            <a:miter lim="800000"/>
          </a:ln>
        </p:spPr>
        <p:style>
          <a:lnRef idx="1">
            <a:schemeClr val="accent1"/>
          </a:lnRef>
          <a:fillRef idx="0">
            <a:schemeClr val="accent1"/>
          </a:fillRef>
          <a:effectRef idx="0">
            <a:schemeClr val="accent1"/>
          </a:effectRef>
          <a:fontRef idx="minor">
            <a:schemeClr val="tx1"/>
          </a:fontRef>
        </p:style>
      </p:cxnSp>
      <p:pic>
        <p:nvPicPr>
          <p:cNvPr id="18" name="Picture Placeholder 12">
            <a:extLst>
              <a:ext uri="{FF2B5EF4-FFF2-40B4-BE49-F238E27FC236}">
                <a16:creationId xmlns:a16="http://schemas.microsoft.com/office/drawing/2014/main" id="{47933FD8-4F0E-4244-B28A-9719A0863AF4}"/>
              </a:ext>
            </a:extLst>
          </p:cNvPr>
          <p:cNvPicPr>
            <a:picLocks noChangeAspect="1"/>
          </p:cNvPicPr>
          <p:nvPr/>
        </p:nvPicPr>
        <p:blipFill>
          <a:blip r:embed="rId11">
            <a:extLst>
              <a:ext uri="{28A0092B-C50C-407E-A947-70E740481C1C}">
                <a14:useLocalDpi xmlns:a14="http://schemas.microsoft.com/office/drawing/2010/main"/>
              </a:ext>
            </a:extLst>
          </a:blip>
          <a:srcRect l="5960" r="5960"/>
          <a:stretch>
            <a:fillRect/>
          </a:stretch>
        </p:blipFill>
        <p:spPr>
          <a:xfrm>
            <a:off x="5007173" y="4552470"/>
            <a:ext cx="1667896" cy="1316986"/>
          </a:xfrm>
          <a:prstGeom prst="rect">
            <a:avLst/>
          </a:prstGeom>
        </p:spPr>
      </p:pic>
      <p:sp>
        <p:nvSpPr>
          <p:cNvPr id="3" name="Slide Number Placeholder 2">
            <a:extLst>
              <a:ext uri="{FF2B5EF4-FFF2-40B4-BE49-F238E27FC236}">
                <a16:creationId xmlns:a16="http://schemas.microsoft.com/office/drawing/2014/main" id="{E0969A25-DEC6-3A40-9B61-3C9EDB2C799A}"/>
              </a:ext>
            </a:extLst>
          </p:cNvPr>
          <p:cNvSpPr>
            <a:spLocks noGrp="1"/>
          </p:cNvSpPr>
          <p:nvPr>
            <p:ph type="sldNum" sz="quarter" idx="4"/>
          </p:nvPr>
        </p:nvSpPr>
        <p:spPr/>
        <p:txBody>
          <a:bodyPr/>
          <a:lstStyle/>
          <a:p>
            <a:fld id="{345D60D9-5372-5F40-9443-0F9AE5BDC3C8}" type="slidenum">
              <a:rPr lang="en-US" smtClean="0"/>
              <a:t>40</a:t>
            </a:fld>
            <a:endParaRPr lang="en-US"/>
          </a:p>
        </p:txBody>
      </p:sp>
      <p:sp>
        <p:nvSpPr>
          <p:cNvPr id="21" name="Footer Placeholder 2">
            <a:extLst>
              <a:ext uri="{FF2B5EF4-FFF2-40B4-BE49-F238E27FC236}">
                <a16:creationId xmlns:a16="http://schemas.microsoft.com/office/drawing/2014/main" id="{5257F8DC-67AE-7041-BA16-B24F0F5BFFB8}"/>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42620054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pic>
        <p:nvPicPr>
          <p:cNvPr id="14" name="Picture Placeholder 13">
            <a:extLst>
              <a:ext uri="{FF2B5EF4-FFF2-40B4-BE49-F238E27FC236}">
                <a16:creationId xmlns:a16="http://schemas.microsoft.com/office/drawing/2014/main" id="{F281B79F-7AD6-0F44-BE5E-75F14FED57EE}"/>
              </a:ext>
            </a:extLst>
          </p:cNvPr>
          <p:cNvPicPr>
            <a:picLocks noGrp="1" noChangeAspect="1"/>
          </p:cNvPicPr>
          <p:nvPr>
            <p:ph type="pic" sz="quarter" idx="25"/>
          </p:nvPr>
        </p:nvPicPr>
        <p:blipFill>
          <a:blip r:embed="rId3">
            <a:extLst>
              <a:ext uri="{BEBA8EAE-BF5A-486C-A8C5-ECC9F3942E4B}">
                <a14:imgProps xmlns:a14="http://schemas.microsoft.com/office/drawing/2010/main">
                  <a14:imgLayer r:embed="rId4">
                    <a14:imgEffect>
                      <a14:brightnessContrast bright="-6000"/>
                    </a14:imgEffect>
                  </a14:imgLayer>
                </a14:imgProps>
              </a:ext>
              <a:ext uri="{28A0092B-C50C-407E-A947-70E740481C1C}">
                <a14:useLocalDpi xmlns:a14="http://schemas.microsoft.com/office/drawing/2010/main"/>
              </a:ext>
            </a:extLst>
          </a:blip>
          <a:srcRect l="10108" t="2300" r="30593" b="1414"/>
          <a:stretch>
            <a:fillRect/>
          </a:stretch>
        </p:blipFill>
        <p:spPr>
          <a:xfrm>
            <a:off x="6095998" y="254000"/>
            <a:ext cx="6096002" cy="6604000"/>
          </a:xfrm>
        </p:spPr>
      </p:pic>
      <p:sp>
        <p:nvSpPr>
          <p:cNvPr id="15" name="Slide Number Placeholder 14">
            <a:extLst>
              <a:ext uri="{FF2B5EF4-FFF2-40B4-BE49-F238E27FC236}">
                <a16:creationId xmlns:a16="http://schemas.microsoft.com/office/drawing/2014/main" id="{11E3E10A-29E3-2349-9287-34D5D4078269}"/>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7C371504-33D9-B044-8C50-620C44A06CB1}"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41</a:t>
            </a:fld>
            <a:endParaRPr kumimoji="0" lang="en-US" sz="1000" b="0" i="0" u="none" strike="noStrike" kern="1200" cap="none" spc="0" normalizeH="0" baseline="0" noProof="0">
              <a:ln>
                <a:noFill/>
              </a:ln>
              <a:solidFill>
                <a:srgbClr val="8B8580"/>
              </a:solidFill>
              <a:effectLst/>
              <a:uLnTx/>
              <a:uFillTx/>
              <a:latin typeface="Oracle Sans"/>
              <a:ea typeface="+mn-ea"/>
              <a:cs typeface="+mn-cs"/>
            </a:endParaRPr>
          </a:p>
        </p:txBody>
      </p:sp>
      <p:sp>
        <p:nvSpPr>
          <p:cNvPr id="3" name="Title 2">
            <a:extLst>
              <a:ext uri="{FF2B5EF4-FFF2-40B4-BE49-F238E27FC236}">
                <a16:creationId xmlns:a16="http://schemas.microsoft.com/office/drawing/2014/main" id="{76E364FB-801A-4785-95C8-8CF440D130ED}"/>
              </a:ext>
            </a:extLst>
          </p:cNvPr>
          <p:cNvSpPr>
            <a:spLocks noGrp="1"/>
          </p:cNvSpPr>
          <p:nvPr>
            <p:ph type="title"/>
          </p:nvPr>
        </p:nvSpPr>
        <p:spPr>
          <a:xfrm>
            <a:off x="762001" y="1325760"/>
            <a:ext cx="4762526" cy="447430"/>
          </a:xfrm>
        </p:spPr>
        <p:txBody>
          <a:bodyPr/>
          <a:lstStyle/>
          <a:p>
            <a:r>
              <a:rPr lang="en-US"/>
              <a:t>Vodafone Group</a:t>
            </a:r>
          </a:p>
        </p:txBody>
      </p:sp>
      <p:sp>
        <p:nvSpPr>
          <p:cNvPr id="16" name="Text Placeholder 15">
            <a:extLst>
              <a:ext uri="{FF2B5EF4-FFF2-40B4-BE49-F238E27FC236}">
                <a16:creationId xmlns:a16="http://schemas.microsoft.com/office/drawing/2014/main" id="{72A48CD8-0021-A740-BE3D-52DE71EBE5B1}"/>
              </a:ext>
            </a:extLst>
          </p:cNvPr>
          <p:cNvSpPr>
            <a:spLocks noGrp="1"/>
          </p:cNvSpPr>
          <p:nvPr>
            <p:ph type="body" sz="quarter" idx="14"/>
          </p:nvPr>
        </p:nvSpPr>
        <p:spPr/>
        <p:txBody>
          <a:bodyPr/>
          <a:lstStyle/>
          <a:p>
            <a:pPr marL="285750" indent="-285750">
              <a:spcBef>
                <a:spcPts val="1200"/>
              </a:spcBef>
              <a:buFont typeface="Wingdings" pitchFamily="2" charset="2"/>
              <a:buChar char="§"/>
            </a:pPr>
            <a:r>
              <a:rPr lang="en-US"/>
              <a:t>British communications company, providing mobile, fixed, broadband and TV</a:t>
            </a:r>
          </a:p>
          <a:p>
            <a:pPr marL="285750" indent="-285750">
              <a:spcBef>
                <a:spcPts val="1200"/>
              </a:spcBef>
              <a:buFont typeface="Wingdings" pitchFamily="2" charset="2"/>
              <a:buChar char="§"/>
            </a:pPr>
            <a:r>
              <a:rPr lang="en-US"/>
              <a:t>Uses APEX to manage entire infrastructure lifecycle from provisioning to retirement</a:t>
            </a:r>
          </a:p>
        </p:txBody>
      </p:sp>
      <p:pic>
        <p:nvPicPr>
          <p:cNvPr id="10" name="OTag">
            <a:extLst>
              <a:ext uri="{FF2B5EF4-FFF2-40B4-BE49-F238E27FC236}">
                <a16:creationId xmlns:a16="http://schemas.microsoft.com/office/drawing/2014/main" id="{A8D997BD-9ACD-DD49-B87C-FDDD214E64E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
        <p:nvSpPr>
          <p:cNvPr id="9" name="TextBox 8">
            <a:extLst>
              <a:ext uri="{FF2B5EF4-FFF2-40B4-BE49-F238E27FC236}">
                <a16:creationId xmlns:a16="http://schemas.microsoft.com/office/drawing/2014/main" id="{E9D2E0BA-8855-45B6-B951-664B49BA7AB0}"/>
              </a:ext>
            </a:extLst>
          </p:cNvPr>
          <p:cNvSpPr txBox="1"/>
          <p:nvPr/>
        </p:nvSpPr>
        <p:spPr>
          <a:xfrm>
            <a:off x="12582939" y="1043609"/>
            <a:ext cx="1451113" cy="138499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rgbClr val="312D2A"/>
                </a:solidFill>
                <a:effectLst/>
                <a:uLnTx/>
                <a:uFillTx/>
                <a:latin typeface="Oracle Sans"/>
                <a:ea typeface="+mn-ea"/>
                <a:cs typeface="+mn-cs"/>
              </a:rPr>
              <a:t>This design works well when you have general benefits that are not quantified with measurable metrics.</a:t>
            </a:r>
          </a:p>
        </p:txBody>
      </p:sp>
      <p:pic>
        <p:nvPicPr>
          <p:cNvPr id="6" name="Picture Placeholder 5">
            <a:extLst>
              <a:ext uri="{FF2B5EF4-FFF2-40B4-BE49-F238E27FC236}">
                <a16:creationId xmlns:a16="http://schemas.microsoft.com/office/drawing/2014/main" id="{CAA6FE6B-8C7D-3E47-A1E6-FE2AD7672D6E}"/>
              </a:ext>
            </a:extLst>
          </p:cNvPr>
          <p:cNvPicPr>
            <a:picLocks noGrp="1" noChangeAspect="1"/>
          </p:cNvPicPr>
          <p:nvPr>
            <p:ph type="pic" sz="quarter" idx="24"/>
          </p:nvPr>
        </p:nvPicPr>
        <p:blipFill>
          <a:blip r:embed="rId6">
            <a:extLst>
              <a:ext uri="{28A0092B-C50C-407E-A947-70E740481C1C}">
                <a14:useLocalDpi xmlns:a14="http://schemas.microsoft.com/office/drawing/2010/main"/>
              </a:ext>
            </a:extLst>
          </a:blip>
          <a:srcRect l="-48240" r="-48240"/>
          <a:stretch>
            <a:fillRect/>
          </a:stretch>
        </p:blipFill>
        <p:spPr/>
      </p:pic>
      <p:sp>
        <p:nvSpPr>
          <p:cNvPr id="19" name="TextBox 18">
            <a:extLst>
              <a:ext uri="{FF2B5EF4-FFF2-40B4-BE49-F238E27FC236}">
                <a16:creationId xmlns:a16="http://schemas.microsoft.com/office/drawing/2014/main" id="{B719241B-7856-E24E-8238-030411A9B9E0}"/>
              </a:ext>
            </a:extLst>
          </p:cNvPr>
          <p:cNvSpPr txBox="1"/>
          <p:nvPr/>
        </p:nvSpPr>
        <p:spPr>
          <a:xfrm>
            <a:off x="950736" y="6079351"/>
            <a:ext cx="3864428" cy="276999"/>
          </a:xfrm>
          <a:prstGeom prst="rect">
            <a:avLst/>
          </a:prstGeom>
          <a:noFill/>
        </p:spPr>
        <p:txBody>
          <a:bodyPr wrap="square" rtlCol="0">
            <a:spAutoFit/>
          </a:bodyPr>
          <a:lstStyle/>
          <a:p>
            <a:r>
              <a:rPr lang="en-US" sz="1200" i="1"/>
              <a:t>Approved customer reference</a:t>
            </a:r>
          </a:p>
        </p:txBody>
      </p:sp>
      <p:sp>
        <p:nvSpPr>
          <p:cNvPr id="12" name="Footer Placeholder 2">
            <a:extLst>
              <a:ext uri="{FF2B5EF4-FFF2-40B4-BE49-F238E27FC236}">
                <a16:creationId xmlns:a16="http://schemas.microsoft.com/office/drawing/2014/main" id="{B3901E28-F5FE-E546-835D-900ECECDEE6A}"/>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6680944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pic>
        <p:nvPicPr>
          <p:cNvPr id="17" name="Picture Placeholder 16">
            <a:extLst>
              <a:ext uri="{FF2B5EF4-FFF2-40B4-BE49-F238E27FC236}">
                <a16:creationId xmlns:a16="http://schemas.microsoft.com/office/drawing/2014/main" id="{3757AA95-755B-F642-A562-59DC410536D3}"/>
              </a:ext>
            </a:extLst>
          </p:cNvPr>
          <p:cNvPicPr>
            <a:picLocks noGrp="1" noChangeAspect="1"/>
          </p:cNvPicPr>
          <p:nvPr>
            <p:ph type="pic" sz="quarter" idx="25"/>
          </p:nvPr>
        </p:nvPicPr>
        <p:blipFill>
          <a:blip r:embed="rId3">
            <a:extLst>
              <a:ext uri="{28A0092B-C50C-407E-A947-70E740481C1C}">
                <a14:useLocalDpi xmlns:a14="http://schemas.microsoft.com/office/drawing/2010/main"/>
              </a:ext>
            </a:extLst>
          </a:blip>
          <a:srcRect l="19390" t="831" r="18560" b="-1"/>
          <a:stretch>
            <a:fillRect/>
          </a:stretch>
        </p:blipFill>
        <p:spPr>
          <a:xfrm>
            <a:off x="6095998" y="254000"/>
            <a:ext cx="6096002" cy="6604000"/>
          </a:xfrm>
        </p:spPr>
      </p:pic>
      <p:sp>
        <p:nvSpPr>
          <p:cNvPr id="15" name="Slide Number Placeholder 14">
            <a:extLst>
              <a:ext uri="{FF2B5EF4-FFF2-40B4-BE49-F238E27FC236}">
                <a16:creationId xmlns:a16="http://schemas.microsoft.com/office/drawing/2014/main" id="{11E3E10A-29E3-2349-9287-34D5D4078269}"/>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7C371504-33D9-B044-8C50-620C44A06CB1}"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42</a:t>
            </a:fld>
            <a:endParaRPr kumimoji="0" lang="en-US" sz="1000" b="0" i="0" u="none" strike="noStrike" kern="1200" cap="none" spc="0" normalizeH="0" baseline="0" noProof="0">
              <a:ln>
                <a:noFill/>
              </a:ln>
              <a:solidFill>
                <a:srgbClr val="8B8580"/>
              </a:solidFill>
              <a:effectLst/>
              <a:uLnTx/>
              <a:uFillTx/>
              <a:latin typeface="Oracle Sans"/>
              <a:ea typeface="+mn-ea"/>
              <a:cs typeface="+mn-cs"/>
            </a:endParaRPr>
          </a:p>
        </p:txBody>
      </p:sp>
      <p:sp>
        <p:nvSpPr>
          <p:cNvPr id="3" name="Title 2">
            <a:extLst>
              <a:ext uri="{FF2B5EF4-FFF2-40B4-BE49-F238E27FC236}">
                <a16:creationId xmlns:a16="http://schemas.microsoft.com/office/drawing/2014/main" id="{76E364FB-801A-4785-95C8-8CF440D130ED}"/>
              </a:ext>
            </a:extLst>
          </p:cNvPr>
          <p:cNvSpPr>
            <a:spLocks noGrp="1"/>
          </p:cNvSpPr>
          <p:nvPr>
            <p:ph type="title"/>
          </p:nvPr>
        </p:nvSpPr>
        <p:spPr>
          <a:xfrm>
            <a:off x="762001" y="1325760"/>
            <a:ext cx="4762526" cy="447430"/>
          </a:xfrm>
        </p:spPr>
        <p:txBody>
          <a:bodyPr/>
          <a:lstStyle/>
          <a:p>
            <a:r>
              <a:rPr lang="en-US"/>
              <a:t>Essilor</a:t>
            </a:r>
          </a:p>
        </p:txBody>
      </p:sp>
      <p:sp>
        <p:nvSpPr>
          <p:cNvPr id="16" name="Text Placeholder 15">
            <a:extLst>
              <a:ext uri="{FF2B5EF4-FFF2-40B4-BE49-F238E27FC236}">
                <a16:creationId xmlns:a16="http://schemas.microsoft.com/office/drawing/2014/main" id="{72A48CD8-0021-A740-BE3D-52DE71EBE5B1}"/>
              </a:ext>
            </a:extLst>
          </p:cNvPr>
          <p:cNvSpPr>
            <a:spLocks noGrp="1"/>
          </p:cNvSpPr>
          <p:nvPr>
            <p:ph type="body" sz="quarter" idx="14"/>
          </p:nvPr>
        </p:nvSpPr>
        <p:spPr>
          <a:xfrm>
            <a:off x="758951" y="2161501"/>
            <a:ext cx="4672032" cy="3782089"/>
          </a:xfrm>
        </p:spPr>
        <p:txBody>
          <a:bodyPr/>
          <a:lstStyle/>
          <a:p>
            <a:pPr marL="285750" indent="-285750">
              <a:spcBef>
                <a:spcPts val="1200"/>
              </a:spcBef>
              <a:buFont typeface="Wingdings" pitchFamily="2" charset="2"/>
              <a:buChar char="§"/>
            </a:pPr>
            <a:r>
              <a:rPr lang="en-US"/>
              <a:t>Essilor is a French-based international optic company that designs, manufactures and markets lenses, and owns almost </a:t>
            </a:r>
            <a:r>
              <a:rPr lang="en-US">
                <a:latin typeface="Georgia" panose="02040502050405020303" pitchFamily="18" charset="0"/>
              </a:rPr>
              <a:t>50% </a:t>
            </a:r>
            <a:r>
              <a:rPr lang="en-US"/>
              <a:t>of corrective lens market share</a:t>
            </a:r>
          </a:p>
          <a:p>
            <a:pPr marL="285750" indent="-285750">
              <a:spcBef>
                <a:spcPts val="1200"/>
              </a:spcBef>
              <a:buFont typeface="Wingdings" pitchFamily="2" charset="2"/>
              <a:buChar char="§"/>
            </a:pPr>
            <a:r>
              <a:rPr lang="en-US"/>
              <a:t>Uses APEX to build mobile applications</a:t>
            </a:r>
          </a:p>
        </p:txBody>
      </p:sp>
      <p:pic>
        <p:nvPicPr>
          <p:cNvPr id="10" name="OTag">
            <a:extLst>
              <a:ext uri="{FF2B5EF4-FFF2-40B4-BE49-F238E27FC236}">
                <a16:creationId xmlns:a16="http://schemas.microsoft.com/office/drawing/2014/main" id="{A8D997BD-9ACD-DD49-B87C-FDDD214E64E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
        <p:nvSpPr>
          <p:cNvPr id="9" name="TextBox 8">
            <a:extLst>
              <a:ext uri="{FF2B5EF4-FFF2-40B4-BE49-F238E27FC236}">
                <a16:creationId xmlns:a16="http://schemas.microsoft.com/office/drawing/2014/main" id="{E9D2E0BA-8855-45B6-B951-664B49BA7AB0}"/>
              </a:ext>
            </a:extLst>
          </p:cNvPr>
          <p:cNvSpPr txBox="1"/>
          <p:nvPr/>
        </p:nvSpPr>
        <p:spPr>
          <a:xfrm>
            <a:off x="12582939" y="1043609"/>
            <a:ext cx="1451113" cy="138499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rgbClr val="312D2A"/>
                </a:solidFill>
                <a:effectLst/>
                <a:uLnTx/>
                <a:uFillTx/>
                <a:latin typeface="Oracle Sans"/>
                <a:ea typeface="+mn-ea"/>
                <a:cs typeface="+mn-cs"/>
              </a:rPr>
              <a:t>This design works well when you have general benefits that are not quantified with measurable metrics.</a:t>
            </a:r>
          </a:p>
        </p:txBody>
      </p:sp>
      <p:sp>
        <p:nvSpPr>
          <p:cNvPr id="19" name="TextBox 18">
            <a:extLst>
              <a:ext uri="{FF2B5EF4-FFF2-40B4-BE49-F238E27FC236}">
                <a16:creationId xmlns:a16="http://schemas.microsoft.com/office/drawing/2014/main" id="{B719241B-7856-E24E-8238-030411A9B9E0}"/>
              </a:ext>
            </a:extLst>
          </p:cNvPr>
          <p:cNvSpPr txBox="1"/>
          <p:nvPr/>
        </p:nvSpPr>
        <p:spPr>
          <a:xfrm>
            <a:off x="950736" y="6079351"/>
            <a:ext cx="3864428" cy="276999"/>
          </a:xfrm>
          <a:prstGeom prst="rect">
            <a:avLst/>
          </a:prstGeom>
          <a:noFill/>
        </p:spPr>
        <p:txBody>
          <a:bodyPr wrap="square" rtlCol="0">
            <a:spAutoFit/>
          </a:bodyPr>
          <a:lstStyle/>
          <a:p>
            <a:r>
              <a:rPr lang="en-US" sz="1200" i="1"/>
              <a:t>Approved customer reference</a:t>
            </a:r>
          </a:p>
        </p:txBody>
      </p:sp>
      <p:pic>
        <p:nvPicPr>
          <p:cNvPr id="7" name="Picture Placeholder 6">
            <a:extLst>
              <a:ext uri="{FF2B5EF4-FFF2-40B4-BE49-F238E27FC236}">
                <a16:creationId xmlns:a16="http://schemas.microsoft.com/office/drawing/2014/main" id="{39E362F1-481B-7C41-80F1-B942EA1341EA}"/>
              </a:ext>
            </a:extLst>
          </p:cNvPr>
          <p:cNvPicPr>
            <a:picLocks noGrp="1" noChangeAspect="1"/>
          </p:cNvPicPr>
          <p:nvPr>
            <p:ph type="pic" sz="quarter" idx="24"/>
          </p:nvPr>
        </p:nvPicPr>
        <p:blipFill>
          <a:blip r:embed="rId5">
            <a:extLst>
              <a:ext uri="{28A0092B-C50C-407E-A947-70E740481C1C}">
                <a14:useLocalDpi xmlns:a14="http://schemas.microsoft.com/office/drawing/2010/main"/>
              </a:ext>
            </a:extLst>
          </a:blip>
          <a:srcRect l="-49745" r="-49745"/>
          <a:stretch>
            <a:fillRect/>
          </a:stretch>
        </p:blipFill>
        <p:spPr/>
      </p:pic>
      <p:sp>
        <p:nvSpPr>
          <p:cNvPr id="12" name="Footer Placeholder 2">
            <a:extLst>
              <a:ext uri="{FF2B5EF4-FFF2-40B4-BE49-F238E27FC236}">
                <a16:creationId xmlns:a16="http://schemas.microsoft.com/office/drawing/2014/main" id="{2B3A3551-629F-FA4E-9444-1048B294BDB0}"/>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5753301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pic>
        <p:nvPicPr>
          <p:cNvPr id="17" name="Picture Placeholder 16">
            <a:extLst>
              <a:ext uri="{FF2B5EF4-FFF2-40B4-BE49-F238E27FC236}">
                <a16:creationId xmlns:a16="http://schemas.microsoft.com/office/drawing/2014/main" id="{33349E5A-5E18-DB4D-B644-E6002F486CA3}"/>
              </a:ext>
            </a:extLst>
          </p:cNvPr>
          <p:cNvPicPr>
            <a:picLocks noGrp="1" noChangeAspect="1"/>
          </p:cNvPicPr>
          <p:nvPr>
            <p:ph type="pic" sz="quarter" idx="25"/>
          </p:nvPr>
        </p:nvPicPr>
        <p:blipFill>
          <a:blip r:embed="rId3">
            <a:extLst>
              <a:ext uri="{28A0092B-C50C-407E-A947-70E740481C1C}">
                <a14:useLocalDpi xmlns:a14="http://schemas.microsoft.com/office/drawing/2010/main"/>
              </a:ext>
            </a:extLst>
          </a:blip>
          <a:srcRect l="2886" r="35600"/>
          <a:stretch>
            <a:fillRect/>
          </a:stretch>
        </p:blipFill>
        <p:spPr>
          <a:xfrm>
            <a:off x="6095998" y="254000"/>
            <a:ext cx="6096002" cy="6604000"/>
          </a:xfrm>
        </p:spPr>
      </p:pic>
      <p:sp>
        <p:nvSpPr>
          <p:cNvPr id="15" name="Slide Number Placeholder 14">
            <a:extLst>
              <a:ext uri="{FF2B5EF4-FFF2-40B4-BE49-F238E27FC236}">
                <a16:creationId xmlns:a16="http://schemas.microsoft.com/office/drawing/2014/main" id="{11E3E10A-29E3-2349-9287-34D5D4078269}"/>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7C371504-33D9-B044-8C50-620C44A06CB1}"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43</a:t>
            </a:fld>
            <a:endParaRPr kumimoji="0" lang="en-US" sz="1000" b="0" i="0" u="none" strike="noStrike" kern="1200" cap="none" spc="0" normalizeH="0" baseline="0" noProof="0">
              <a:ln>
                <a:noFill/>
              </a:ln>
              <a:solidFill>
                <a:srgbClr val="8B8580"/>
              </a:solidFill>
              <a:effectLst/>
              <a:uLnTx/>
              <a:uFillTx/>
              <a:latin typeface="Oracle Sans"/>
              <a:ea typeface="+mn-ea"/>
              <a:cs typeface="+mn-cs"/>
            </a:endParaRPr>
          </a:p>
        </p:txBody>
      </p:sp>
      <p:sp>
        <p:nvSpPr>
          <p:cNvPr id="3" name="Title 2">
            <a:extLst>
              <a:ext uri="{FF2B5EF4-FFF2-40B4-BE49-F238E27FC236}">
                <a16:creationId xmlns:a16="http://schemas.microsoft.com/office/drawing/2014/main" id="{76E364FB-801A-4785-95C8-8CF440D130ED}"/>
              </a:ext>
            </a:extLst>
          </p:cNvPr>
          <p:cNvSpPr>
            <a:spLocks noGrp="1"/>
          </p:cNvSpPr>
          <p:nvPr>
            <p:ph type="title"/>
          </p:nvPr>
        </p:nvSpPr>
        <p:spPr>
          <a:xfrm>
            <a:off x="762001" y="1325760"/>
            <a:ext cx="4762526" cy="447430"/>
          </a:xfrm>
        </p:spPr>
        <p:txBody>
          <a:bodyPr/>
          <a:lstStyle/>
          <a:p>
            <a:r>
              <a:rPr lang="en-US"/>
              <a:t>British Telecom (BT) Group</a:t>
            </a:r>
          </a:p>
        </p:txBody>
      </p:sp>
      <p:sp>
        <p:nvSpPr>
          <p:cNvPr id="16" name="Text Placeholder 15">
            <a:extLst>
              <a:ext uri="{FF2B5EF4-FFF2-40B4-BE49-F238E27FC236}">
                <a16:creationId xmlns:a16="http://schemas.microsoft.com/office/drawing/2014/main" id="{72A48CD8-0021-A740-BE3D-52DE71EBE5B1}"/>
              </a:ext>
            </a:extLst>
          </p:cNvPr>
          <p:cNvSpPr>
            <a:spLocks noGrp="1"/>
          </p:cNvSpPr>
          <p:nvPr>
            <p:ph type="body" sz="quarter" idx="14"/>
          </p:nvPr>
        </p:nvSpPr>
        <p:spPr>
          <a:xfrm>
            <a:off x="758950" y="2161501"/>
            <a:ext cx="4436505" cy="3782089"/>
          </a:xfrm>
        </p:spPr>
        <p:txBody>
          <a:bodyPr/>
          <a:lstStyle/>
          <a:p>
            <a:pPr marL="285750" indent="-285750">
              <a:buFont typeface="Wingdings" pitchFamily="2" charset="2"/>
              <a:buChar char="§"/>
            </a:pPr>
            <a:r>
              <a:rPr lang="en-US"/>
              <a:t>BT Group is the largest provider of fixed-line, broadband and mobile services in the UK</a:t>
            </a:r>
          </a:p>
          <a:p>
            <a:pPr marL="285750" indent="-285750">
              <a:buFont typeface="Wingdings" pitchFamily="2" charset="2"/>
              <a:buChar char="§"/>
            </a:pPr>
            <a:endParaRPr lang="en-US"/>
          </a:p>
          <a:p>
            <a:pPr marL="285750" indent="-285750">
              <a:buFont typeface="Wingdings" pitchFamily="2" charset="2"/>
              <a:buChar char="§"/>
            </a:pPr>
            <a:r>
              <a:rPr lang="en-US"/>
              <a:t>Uses APEX to display a single source of truth in a dashboard and a customer service application</a:t>
            </a:r>
          </a:p>
        </p:txBody>
      </p:sp>
      <p:pic>
        <p:nvPicPr>
          <p:cNvPr id="10" name="OTag">
            <a:extLst>
              <a:ext uri="{FF2B5EF4-FFF2-40B4-BE49-F238E27FC236}">
                <a16:creationId xmlns:a16="http://schemas.microsoft.com/office/drawing/2014/main" id="{A8D997BD-9ACD-DD49-B87C-FDDD214E64E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183112" y="6355080"/>
            <a:ext cx="502920" cy="502920"/>
          </a:xfrm>
          <a:prstGeom prst="rect">
            <a:avLst/>
          </a:prstGeom>
        </p:spPr>
      </p:pic>
      <p:sp>
        <p:nvSpPr>
          <p:cNvPr id="9" name="TextBox 8">
            <a:extLst>
              <a:ext uri="{FF2B5EF4-FFF2-40B4-BE49-F238E27FC236}">
                <a16:creationId xmlns:a16="http://schemas.microsoft.com/office/drawing/2014/main" id="{E9D2E0BA-8855-45B6-B951-664B49BA7AB0}"/>
              </a:ext>
            </a:extLst>
          </p:cNvPr>
          <p:cNvSpPr txBox="1"/>
          <p:nvPr/>
        </p:nvSpPr>
        <p:spPr>
          <a:xfrm>
            <a:off x="12582939" y="1043609"/>
            <a:ext cx="1451113" cy="138499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rgbClr val="312D2A"/>
                </a:solidFill>
                <a:effectLst/>
                <a:uLnTx/>
                <a:uFillTx/>
                <a:latin typeface="Oracle Sans"/>
                <a:ea typeface="+mn-ea"/>
                <a:cs typeface="+mn-cs"/>
              </a:rPr>
              <a:t>This design works well when you have general benefits that are not quantified with measurable metrics.</a:t>
            </a:r>
          </a:p>
        </p:txBody>
      </p:sp>
      <p:sp>
        <p:nvSpPr>
          <p:cNvPr id="19" name="TextBox 18">
            <a:extLst>
              <a:ext uri="{FF2B5EF4-FFF2-40B4-BE49-F238E27FC236}">
                <a16:creationId xmlns:a16="http://schemas.microsoft.com/office/drawing/2014/main" id="{B719241B-7856-E24E-8238-030411A9B9E0}"/>
              </a:ext>
            </a:extLst>
          </p:cNvPr>
          <p:cNvSpPr txBox="1"/>
          <p:nvPr/>
        </p:nvSpPr>
        <p:spPr>
          <a:xfrm>
            <a:off x="950736" y="6079351"/>
            <a:ext cx="3864428" cy="276999"/>
          </a:xfrm>
          <a:prstGeom prst="rect">
            <a:avLst/>
          </a:prstGeom>
          <a:noFill/>
        </p:spPr>
        <p:txBody>
          <a:bodyPr wrap="square" rtlCol="0">
            <a:spAutoFit/>
          </a:bodyPr>
          <a:lstStyle/>
          <a:p>
            <a:r>
              <a:rPr lang="en-US" sz="1200" i="1"/>
              <a:t>Approved customer reference</a:t>
            </a:r>
          </a:p>
        </p:txBody>
      </p:sp>
      <p:pic>
        <p:nvPicPr>
          <p:cNvPr id="7" name="Picture Placeholder 6">
            <a:extLst>
              <a:ext uri="{FF2B5EF4-FFF2-40B4-BE49-F238E27FC236}">
                <a16:creationId xmlns:a16="http://schemas.microsoft.com/office/drawing/2014/main" id="{8D1DB3E2-284C-F84A-B28A-F4597EE8E529}"/>
              </a:ext>
            </a:extLst>
          </p:cNvPr>
          <p:cNvPicPr>
            <a:picLocks noGrp="1" noChangeAspect="1"/>
          </p:cNvPicPr>
          <p:nvPr>
            <p:ph type="pic" sz="quarter" idx="24"/>
          </p:nvPr>
        </p:nvPicPr>
        <p:blipFill>
          <a:blip r:embed="rId5">
            <a:extLst>
              <a:ext uri="{28A0092B-C50C-407E-A947-70E740481C1C}">
                <a14:useLocalDpi xmlns:a14="http://schemas.microsoft.com/office/drawing/2010/main"/>
              </a:ext>
            </a:extLst>
          </a:blip>
          <a:srcRect l="-9442" r="-9442"/>
          <a:stretch>
            <a:fillRect/>
          </a:stretch>
        </p:blipFill>
        <p:spPr/>
      </p:pic>
      <p:sp>
        <p:nvSpPr>
          <p:cNvPr id="12" name="Footer Placeholder 2">
            <a:extLst>
              <a:ext uri="{FF2B5EF4-FFF2-40B4-BE49-F238E27FC236}">
                <a16:creationId xmlns:a16="http://schemas.microsoft.com/office/drawing/2014/main" id="{8B948A52-905C-624D-9C24-A93456B531E3}"/>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27754012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2" name="Group 1"/>
          <p:cNvGrpSpPr/>
          <p:nvPr/>
        </p:nvGrpSpPr>
        <p:grpSpPr>
          <a:xfrm>
            <a:off x="516573" y="546013"/>
            <a:ext cx="10612986" cy="5765973"/>
            <a:chOff x="-248636" y="-1531519"/>
            <a:chExt cx="12686096" cy="7059012"/>
          </a:xfrm>
        </p:grpSpPr>
        <p:pic>
          <p:nvPicPr>
            <p:cNvPr id="7" name="Picture 6" descr="laptop.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8636" y="-1531519"/>
              <a:ext cx="12686096" cy="7059012"/>
            </a:xfrm>
            <a:prstGeom prst="rect">
              <a:avLst/>
            </a:prstGeom>
          </p:spPr>
        </p:pic>
        <p:pic>
          <p:nvPicPr>
            <p:cNvPr id="4" name="Picture 3">
              <a:extLst>
                <a:ext uri="{FF2B5EF4-FFF2-40B4-BE49-F238E27FC236}">
                  <a16:creationId xmlns:a16="http://schemas.microsoft.com/office/drawing/2014/main" id="{4DFA913B-59E0-374F-BEA8-A85E7A16E51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00797" y="-642174"/>
              <a:ext cx="9387232" cy="5280318"/>
            </a:xfrm>
            <a:prstGeom prst="rect">
              <a:avLst/>
            </a:prstGeom>
            <a:noFill/>
            <a:ln>
              <a:noFill/>
            </a:ln>
          </p:spPr>
        </p:pic>
      </p:grpSp>
      <p:sp>
        <p:nvSpPr>
          <p:cNvPr id="5" name="Slide Number Placeholder 4">
            <a:extLst>
              <a:ext uri="{FF2B5EF4-FFF2-40B4-BE49-F238E27FC236}">
                <a16:creationId xmlns:a16="http://schemas.microsoft.com/office/drawing/2014/main" id="{05785963-A448-924C-92F4-EF020CD1B42F}"/>
              </a:ext>
            </a:extLst>
          </p:cNvPr>
          <p:cNvSpPr>
            <a:spLocks noGrp="1"/>
          </p:cNvSpPr>
          <p:nvPr>
            <p:ph type="sldNum" sz="quarter" idx="4"/>
          </p:nvPr>
        </p:nvSpPr>
        <p:spPr>
          <a:xfrm>
            <a:off x="762000" y="6423660"/>
            <a:ext cx="365760" cy="365760"/>
          </a:xfrm>
        </p:spPr>
        <p:txBody>
          <a:bodyPr/>
          <a:lstStyle/>
          <a:p>
            <a:fld id="{345D60D9-5372-5F40-9443-0F9AE5BDC3C8}" type="slidenum">
              <a:rPr lang="en-US" smtClean="0"/>
              <a:t>44</a:t>
            </a:fld>
            <a:endParaRPr lang="en-US"/>
          </a:p>
        </p:txBody>
      </p:sp>
      <p:sp>
        <p:nvSpPr>
          <p:cNvPr id="8" name="Footer Placeholder 2">
            <a:extLst>
              <a:ext uri="{FF2B5EF4-FFF2-40B4-BE49-F238E27FC236}">
                <a16:creationId xmlns:a16="http://schemas.microsoft.com/office/drawing/2014/main" id="{20800766-5EB3-E745-B593-05643F9A74F7}"/>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7583946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pic>
        <p:nvPicPr>
          <p:cNvPr id="6" name="Picture 5">
            <a:extLst>
              <a:ext uri="{FF2B5EF4-FFF2-40B4-BE49-F238E27FC236}">
                <a16:creationId xmlns:a16="http://schemas.microsoft.com/office/drawing/2014/main" id="{33CEFD27-C8E5-BF45-9F98-26B64383981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59334" y="1167983"/>
            <a:ext cx="5752488" cy="4636333"/>
          </a:xfrm>
          <a:prstGeom prst="rect">
            <a:avLst/>
          </a:prstGeom>
        </p:spPr>
      </p:pic>
      <p:pic>
        <p:nvPicPr>
          <p:cNvPr id="8" name="Picture 7" descr="laptop.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2672" y="517778"/>
            <a:ext cx="10582935" cy="5888736"/>
          </a:xfrm>
          <a:prstGeom prst="rect">
            <a:avLst/>
          </a:prstGeom>
        </p:spPr>
      </p:pic>
      <p:sp>
        <p:nvSpPr>
          <p:cNvPr id="3" name="Slide Number Placeholder 2">
            <a:extLst>
              <a:ext uri="{FF2B5EF4-FFF2-40B4-BE49-F238E27FC236}">
                <a16:creationId xmlns:a16="http://schemas.microsoft.com/office/drawing/2014/main" id="{F588A116-741E-1F48-925C-5C14AF8E9D16}"/>
              </a:ext>
            </a:extLst>
          </p:cNvPr>
          <p:cNvSpPr>
            <a:spLocks noGrp="1"/>
          </p:cNvSpPr>
          <p:nvPr>
            <p:ph type="sldNum" sz="quarter" idx="4"/>
          </p:nvPr>
        </p:nvSpPr>
        <p:spPr>
          <a:xfrm>
            <a:off x="762000" y="6423660"/>
            <a:ext cx="365760" cy="365760"/>
          </a:xfrm>
        </p:spPr>
        <p:txBody>
          <a:bodyPr/>
          <a:lstStyle/>
          <a:p>
            <a:fld id="{345D60D9-5372-5F40-9443-0F9AE5BDC3C8}" type="slidenum">
              <a:rPr lang="en-US" smtClean="0"/>
              <a:t>45</a:t>
            </a:fld>
            <a:endParaRPr lang="en-US"/>
          </a:p>
        </p:txBody>
      </p:sp>
      <p:sp>
        <p:nvSpPr>
          <p:cNvPr id="7" name="Footer Placeholder 2">
            <a:extLst>
              <a:ext uri="{FF2B5EF4-FFF2-40B4-BE49-F238E27FC236}">
                <a16:creationId xmlns:a16="http://schemas.microsoft.com/office/drawing/2014/main" id="{B3F7C488-183B-4B47-9203-188637EA9402}"/>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62542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3" name="Text Placeholder 12">
            <a:extLst>
              <a:ext uri="{FF2B5EF4-FFF2-40B4-BE49-F238E27FC236}">
                <a16:creationId xmlns:a16="http://schemas.microsoft.com/office/drawing/2014/main" id="{A744926F-38B5-4D4E-AB52-DA96E80E5629}"/>
              </a:ext>
            </a:extLst>
          </p:cNvPr>
          <p:cNvSpPr>
            <a:spLocks noGrp="1"/>
          </p:cNvSpPr>
          <p:nvPr>
            <p:ph type="body" sz="quarter" idx="10"/>
          </p:nvPr>
        </p:nvSpPr>
        <p:spPr/>
        <p:txBody>
          <a:bodyPr/>
          <a:lstStyle/>
          <a:p>
            <a:r>
              <a:rPr lang="en-US">
                <a:solidFill>
                  <a:schemeClr val="bg1">
                    <a:lumMod val="10000"/>
                  </a:schemeClr>
                </a:solidFill>
              </a:rPr>
              <a:t>Takeaways</a:t>
            </a:r>
            <a:endParaRPr lang="en-US"/>
          </a:p>
        </p:txBody>
      </p:sp>
      <p:sp>
        <p:nvSpPr>
          <p:cNvPr id="15" name="Slide Number Placeholder 14">
            <a:extLst>
              <a:ext uri="{FF2B5EF4-FFF2-40B4-BE49-F238E27FC236}">
                <a16:creationId xmlns:a16="http://schemas.microsoft.com/office/drawing/2014/main" id="{F5A7F734-10BD-C749-93D5-7D90C4CAAE97}"/>
              </a:ext>
            </a:extLst>
          </p:cNvPr>
          <p:cNvSpPr>
            <a:spLocks noGrp="1"/>
          </p:cNvSpPr>
          <p:nvPr>
            <p:ph type="sldNum" sz="quarter" idx="4"/>
          </p:nvPr>
        </p:nvSpPr>
        <p:spPr/>
        <p:txBody>
          <a:bodyPr/>
          <a:lstStyle/>
          <a:p>
            <a:fld id="{345D60D9-5372-5F40-9443-0F9AE5BDC3C8}" type="slidenum">
              <a:rPr lang="en-US" smtClean="0"/>
              <a:t>46</a:t>
            </a:fld>
            <a:endParaRPr lang="en-US"/>
          </a:p>
        </p:txBody>
      </p:sp>
      <p:grpSp>
        <p:nvGrpSpPr>
          <p:cNvPr id="14" name="Group 13">
            <a:extLst>
              <a:ext uri="{FF2B5EF4-FFF2-40B4-BE49-F238E27FC236}">
                <a16:creationId xmlns:a16="http://schemas.microsoft.com/office/drawing/2014/main" id="{4042BA3A-C332-504E-91E4-950E63072FD7}"/>
              </a:ext>
            </a:extLst>
          </p:cNvPr>
          <p:cNvGrpSpPr/>
          <p:nvPr/>
        </p:nvGrpSpPr>
        <p:grpSpPr>
          <a:xfrm>
            <a:off x="768096" y="2085437"/>
            <a:ext cx="11119104" cy="577235"/>
            <a:chOff x="768096" y="2085437"/>
            <a:chExt cx="11119104" cy="577235"/>
          </a:xfrm>
        </p:grpSpPr>
        <p:sp>
          <p:nvSpPr>
            <p:cNvPr id="25" name="Text Placeholder 3">
              <a:extLst>
                <a:ext uri="{FF2B5EF4-FFF2-40B4-BE49-F238E27FC236}">
                  <a16:creationId xmlns:a16="http://schemas.microsoft.com/office/drawing/2014/main" id="{CD0D098A-FFC9-8240-962D-6083F4C46AF8}"/>
                </a:ext>
              </a:extLst>
            </p:cNvPr>
            <p:cNvSpPr txBox="1"/>
            <p:nvPr/>
          </p:nvSpPr>
          <p:spPr>
            <a:xfrm>
              <a:off x="1404621" y="2085437"/>
              <a:ext cx="10482579"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Industry’s most popular enterprise low-code dev tool</a:t>
              </a:r>
            </a:p>
          </p:txBody>
        </p:sp>
        <p:grpSp>
          <p:nvGrpSpPr>
            <p:cNvPr id="34" name="Group 33">
              <a:extLst>
                <a:ext uri="{FF2B5EF4-FFF2-40B4-BE49-F238E27FC236}">
                  <a16:creationId xmlns:a16="http://schemas.microsoft.com/office/drawing/2014/main" id="{A1088C1F-EE4E-5846-B5B4-EA94FC2331D0}"/>
                </a:ext>
              </a:extLst>
            </p:cNvPr>
            <p:cNvGrpSpPr/>
            <p:nvPr/>
          </p:nvGrpSpPr>
          <p:grpSpPr>
            <a:xfrm>
              <a:off x="768096" y="2190211"/>
              <a:ext cx="368827" cy="365760"/>
              <a:chOff x="-505052" y="2116581"/>
              <a:chExt cx="368827" cy="365760"/>
            </a:xfrm>
          </p:grpSpPr>
          <p:sp>
            <p:nvSpPr>
              <p:cNvPr id="35" name="Oval 34">
                <a:extLst>
                  <a:ext uri="{FF2B5EF4-FFF2-40B4-BE49-F238E27FC236}">
                    <a16:creationId xmlns:a16="http://schemas.microsoft.com/office/drawing/2014/main" id="{C7ABAE2C-25AC-4446-88B5-A39548476EC2}"/>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6" name="Freeform 8">
                <a:extLst>
                  <a:ext uri="{FF2B5EF4-FFF2-40B4-BE49-F238E27FC236}">
                    <a16:creationId xmlns:a16="http://schemas.microsoft.com/office/drawing/2014/main" id="{1127944B-4B3B-5648-B239-5B4E13E81A3C}"/>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grpSp>
        <p:nvGrpSpPr>
          <p:cNvPr id="16" name="Group 15">
            <a:extLst>
              <a:ext uri="{FF2B5EF4-FFF2-40B4-BE49-F238E27FC236}">
                <a16:creationId xmlns:a16="http://schemas.microsoft.com/office/drawing/2014/main" id="{6E34DAC5-9E16-A84F-B493-2DDA0B6691FD}"/>
              </a:ext>
            </a:extLst>
          </p:cNvPr>
          <p:cNvGrpSpPr/>
          <p:nvPr/>
        </p:nvGrpSpPr>
        <p:grpSpPr>
          <a:xfrm>
            <a:off x="768096" y="2785278"/>
            <a:ext cx="11119104" cy="577235"/>
            <a:chOff x="768096" y="2785278"/>
            <a:chExt cx="11119104" cy="577235"/>
          </a:xfrm>
        </p:grpSpPr>
        <p:sp>
          <p:nvSpPr>
            <p:cNvPr id="9" name="Text Placeholder 3">
              <a:extLst>
                <a:ext uri="{FF2B5EF4-FFF2-40B4-BE49-F238E27FC236}">
                  <a16:creationId xmlns:a16="http://schemas.microsoft.com/office/drawing/2014/main" id="{5FD0E389-C0A5-794C-B776-F5BE5E2F66EF}"/>
                </a:ext>
              </a:extLst>
            </p:cNvPr>
            <p:cNvSpPr txBox="1"/>
            <p:nvPr/>
          </p:nvSpPr>
          <p:spPr>
            <a:xfrm>
              <a:off x="1404621" y="2785278"/>
              <a:ext cx="10482579"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Apps built across the organization by all skill levels</a:t>
              </a:r>
            </a:p>
          </p:txBody>
        </p:sp>
        <p:grpSp>
          <p:nvGrpSpPr>
            <p:cNvPr id="37" name="Group 36">
              <a:extLst>
                <a:ext uri="{FF2B5EF4-FFF2-40B4-BE49-F238E27FC236}">
                  <a16:creationId xmlns:a16="http://schemas.microsoft.com/office/drawing/2014/main" id="{60361BAA-BD7E-924E-851F-A75EF2357BFD}"/>
                </a:ext>
              </a:extLst>
            </p:cNvPr>
            <p:cNvGrpSpPr/>
            <p:nvPr/>
          </p:nvGrpSpPr>
          <p:grpSpPr>
            <a:xfrm>
              <a:off x="768096" y="2895600"/>
              <a:ext cx="368827" cy="365760"/>
              <a:chOff x="-505052" y="2116581"/>
              <a:chExt cx="368827" cy="365760"/>
            </a:xfrm>
          </p:grpSpPr>
          <p:sp>
            <p:nvSpPr>
              <p:cNvPr id="38" name="Oval 37">
                <a:extLst>
                  <a:ext uri="{FF2B5EF4-FFF2-40B4-BE49-F238E27FC236}">
                    <a16:creationId xmlns:a16="http://schemas.microsoft.com/office/drawing/2014/main" id="{4049C537-CD2A-E844-973D-15C8515EBA35}"/>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9" name="Freeform 8">
                <a:extLst>
                  <a:ext uri="{FF2B5EF4-FFF2-40B4-BE49-F238E27FC236}">
                    <a16:creationId xmlns:a16="http://schemas.microsoft.com/office/drawing/2014/main" id="{786C66C3-3423-0D44-825E-E0EA42220C31}"/>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grpSp>
        <p:nvGrpSpPr>
          <p:cNvPr id="17" name="Group 16">
            <a:extLst>
              <a:ext uri="{FF2B5EF4-FFF2-40B4-BE49-F238E27FC236}">
                <a16:creationId xmlns:a16="http://schemas.microsoft.com/office/drawing/2014/main" id="{B92DCE54-F903-5244-89D5-3CA58FC03315}"/>
              </a:ext>
            </a:extLst>
          </p:cNvPr>
          <p:cNvGrpSpPr/>
          <p:nvPr/>
        </p:nvGrpSpPr>
        <p:grpSpPr>
          <a:xfrm>
            <a:off x="768096" y="3485119"/>
            <a:ext cx="11119104" cy="577235"/>
            <a:chOff x="768096" y="3485119"/>
            <a:chExt cx="11119104" cy="577235"/>
          </a:xfrm>
        </p:grpSpPr>
        <p:sp>
          <p:nvSpPr>
            <p:cNvPr id="6" name="Text Placeholder 3">
              <a:extLst>
                <a:ext uri="{FF2B5EF4-FFF2-40B4-BE49-F238E27FC236}">
                  <a16:creationId xmlns:a16="http://schemas.microsoft.com/office/drawing/2014/main" id="{B3332F76-F310-1A41-A35A-B45864FAFF44}"/>
                </a:ext>
              </a:extLst>
            </p:cNvPr>
            <p:cNvSpPr txBox="1"/>
            <p:nvPr/>
          </p:nvSpPr>
          <p:spPr>
            <a:xfrm>
              <a:off x="1404621" y="3485119"/>
              <a:ext cx="10482579"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Apps delivered quickly with quality</a:t>
              </a:r>
            </a:p>
          </p:txBody>
        </p:sp>
        <p:grpSp>
          <p:nvGrpSpPr>
            <p:cNvPr id="40" name="Group 39">
              <a:extLst>
                <a:ext uri="{FF2B5EF4-FFF2-40B4-BE49-F238E27FC236}">
                  <a16:creationId xmlns:a16="http://schemas.microsoft.com/office/drawing/2014/main" id="{F757246E-0497-E14F-9E83-3D0990EDA786}"/>
                </a:ext>
              </a:extLst>
            </p:cNvPr>
            <p:cNvGrpSpPr/>
            <p:nvPr/>
          </p:nvGrpSpPr>
          <p:grpSpPr>
            <a:xfrm>
              <a:off x="768096" y="3600989"/>
              <a:ext cx="368827" cy="365760"/>
              <a:chOff x="-505052" y="2116581"/>
              <a:chExt cx="368827" cy="365760"/>
            </a:xfrm>
          </p:grpSpPr>
          <p:sp>
            <p:nvSpPr>
              <p:cNvPr id="41" name="Oval 40">
                <a:extLst>
                  <a:ext uri="{FF2B5EF4-FFF2-40B4-BE49-F238E27FC236}">
                    <a16:creationId xmlns:a16="http://schemas.microsoft.com/office/drawing/2014/main" id="{E6A66709-5BC3-AE4E-B73F-D0EC36163938}"/>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42" name="Freeform 8">
                <a:extLst>
                  <a:ext uri="{FF2B5EF4-FFF2-40B4-BE49-F238E27FC236}">
                    <a16:creationId xmlns:a16="http://schemas.microsoft.com/office/drawing/2014/main" id="{A4805ECB-F92C-C245-BB85-74F21C1B6CDD}"/>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grpSp>
        <p:nvGrpSpPr>
          <p:cNvPr id="18" name="Group 17">
            <a:extLst>
              <a:ext uri="{FF2B5EF4-FFF2-40B4-BE49-F238E27FC236}">
                <a16:creationId xmlns:a16="http://schemas.microsoft.com/office/drawing/2014/main" id="{FB304EA6-738B-E24D-ABB6-2A50FB32A95D}"/>
              </a:ext>
            </a:extLst>
          </p:cNvPr>
          <p:cNvGrpSpPr/>
          <p:nvPr/>
        </p:nvGrpSpPr>
        <p:grpSpPr>
          <a:xfrm>
            <a:off x="768096" y="4184960"/>
            <a:ext cx="11119104" cy="577235"/>
            <a:chOff x="768096" y="4184960"/>
            <a:chExt cx="11119104" cy="577235"/>
          </a:xfrm>
        </p:grpSpPr>
        <p:sp>
          <p:nvSpPr>
            <p:cNvPr id="8" name="Text Placeholder 3">
              <a:extLst>
                <a:ext uri="{FF2B5EF4-FFF2-40B4-BE49-F238E27FC236}">
                  <a16:creationId xmlns:a16="http://schemas.microsoft.com/office/drawing/2014/main" id="{17C215A7-D684-AF44-9F69-690BC357D5CA}"/>
                </a:ext>
              </a:extLst>
            </p:cNvPr>
            <p:cNvSpPr txBox="1"/>
            <p:nvPr/>
          </p:nvSpPr>
          <p:spPr>
            <a:xfrm>
              <a:off x="1404621" y="4184960"/>
              <a:ext cx="10482579"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APEX runs best on ATP (server less and dedicated) but can run everywhere Oracle Database runs</a:t>
              </a:r>
            </a:p>
          </p:txBody>
        </p:sp>
        <p:grpSp>
          <p:nvGrpSpPr>
            <p:cNvPr id="43" name="Group 42">
              <a:extLst>
                <a:ext uri="{FF2B5EF4-FFF2-40B4-BE49-F238E27FC236}">
                  <a16:creationId xmlns:a16="http://schemas.microsoft.com/office/drawing/2014/main" id="{D9F73F05-3DF1-A046-B6C1-4016C3A4E800}"/>
                </a:ext>
              </a:extLst>
            </p:cNvPr>
            <p:cNvGrpSpPr/>
            <p:nvPr/>
          </p:nvGrpSpPr>
          <p:grpSpPr>
            <a:xfrm>
              <a:off x="768096" y="4306378"/>
              <a:ext cx="368827" cy="365760"/>
              <a:chOff x="-505052" y="2116581"/>
              <a:chExt cx="368827" cy="365760"/>
            </a:xfrm>
          </p:grpSpPr>
          <p:sp>
            <p:nvSpPr>
              <p:cNvPr id="44" name="Oval 43">
                <a:extLst>
                  <a:ext uri="{FF2B5EF4-FFF2-40B4-BE49-F238E27FC236}">
                    <a16:creationId xmlns:a16="http://schemas.microsoft.com/office/drawing/2014/main" id="{135E769E-F9F2-5340-916A-8F19CD838B27}"/>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45" name="Freeform 8">
                <a:extLst>
                  <a:ext uri="{FF2B5EF4-FFF2-40B4-BE49-F238E27FC236}">
                    <a16:creationId xmlns:a16="http://schemas.microsoft.com/office/drawing/2014/main" id="{803F64F6-4883-C942-808B-F149800720A0}"/>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grpSp>
        <p:nvGrpSpPr>
          <p:cNvPr id="19" name="Group 18">
            <a:extLst>
              <a:ext uri="{FF2B5EF4-FFF2-40B4-BE49-F238E27FC236}">
                <a16:creationId xmlns:a16="http://schemas.microsoft.com/office/drawing/2014/main" id="{1D995F01-9A6C-3147-82F6-D358807B5C7A}"/>
              </a:ext>
            </a:extLst>
          </p:cNvPr>
          <p:cNvGrpSpPr/>
          <p:nvPr/>
        </p:nvGrpSpPr>
        <p:grpSpPr>
          <a:xfrm>
            <a:off x="768096" y="4884801"/>
            <a:ext cx="11119104" cy="577235"/>
            <a:chOff x="768096" y="4884801"/>
            <a:chExt cx="11119104" cy="577235"/>
          </a:xfrm>
        </p:grpSpPr>
        <p:sp>
          <p:nvSpPr>
            <p:cNvPr id="7" name="Text Placeholder 3">
              <a:extLst>
                <a:ext uri="{FF2B5EF4-FFF2-40B4-BE49-F238E27FC236}">
                  <a16:creationId xmlns:a16="http://schemas.microsoft.com/office/drawing/2014/main" id="{E0319DC1-D66B-1941-8D9B-47254C1FF440}"/>
                </a:ext>
              </a:extLst>
            </p:cNvPr>
            <p:cNvSpPr txBox="1"/>
            <p:nvPr/>
          </p:nvSpPr>
          <p:spPr>
            <a:xfrm>
              <a:off x="1404621" y="4884801"/>
              <a:ext cx="10482579"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If you license Oracle DB (on-premises / cloud) license APEX</a:t>
              </a:r>
            </a:p>
          </p:txBody>
        </p:sp>
        <p:grpSp>
          <p:nvGrpSpPr>
            <p:cNvPr id="48" name="Group 47">
              <a:extLst>
                <a:ext uri="{FF2B5EF4-FFF2-40B4-BE49-F238E27FC236}">
                  <a16:creationId xmlns:a16="http://schemas.microsoft.com/office/drawing/2014/main" id="{6BB26C83-E94E-C648-8D39-38169750A62A}"/>
                </a:ext>
              </a:extLst>
            </p:cNvPr>
            <p:cNvGrpSpPr/>
            <p:nvPr/>
          </p:nvGrpSpPr>
          <p:grpSpPr>
            <a:xfrm>
              <a:off x="768096" y="4997912"/>
              <a:ext cx="368827" cy="365760"/>
              <a:chOff x="-505052" y="2116581"/>
              <a:chExt cx="368827" cy="365760"/>
            </a:xfrm>
          </p:grpSpPr>
          <p:sp>
            <p:nvSpPr>
              <p:cNvPr id="59" name="Oval 58">
                <a:extLst>
                  <a:ext uri="{FF2B5EF4-FFF2-40B4-BE49-F238E27FC236}">
                    <a16:creationId xmlns:a16="http://schemas.microsoft.com/office/drawing/2014/main" id="{D9E18D24-4FED-0B45-B72B-54DE8CC0C91F}"/>
                  </a:ext>
                </a:extLst>
              </p:cNvPr>
              <p:cNvSpPr/>
              <p:nvPr/>
            </p:nvSpPr>
            <p:spPr>
              <a:xfrm>
                <a:off x="-505052" y="2116581"/>
                <a:ext cx="368827" cy="365760"/>
              </a:xfrm>
              <a:prstGeom prst="ellipse">
                <a:avLst/>
              </a:prstGeom>
              <a:solidFill>
                <a:schemeClr val="accent4"/>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60" name="Freeform 8">
                <a:extLst>
                  <a:ext uri="{FF2B5EF4-FFF2-40B4-BE49-F238E27FC236}">
                    <a16:creationId xmlns:a16="http://schemas.microsoft.com/office/drawing/2014/main" id="{DDEEF863-7273-5A42-94F2-30067E36D003}"/>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sp>
        <p:nvSpPr>
          <p:cNvPr id="30" name="Footer Placeholder 2">
            <a:extLst>
              <a:ext uri="{FF2B5EF4-FFF2-40B4-BE49-F238E27FC236}">
                <a16:creationId xmlns:a16="http://schemas.microsoft.com/office/drawing/2014/main" id="{EF7C2CDE-52BB-EB49-B603-1D8CC4818C40}"/>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9877119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pic>
        <p:nvPicPr>
          <p:cNvPr id="35" name="Picture 34">
            <a:extLst>
              <a:ext uri="{FF2B5EF4-FFF2-40B4-BE49-F238E27FC236}">
                <a16:creationId xmlns:a16="http://schemas.microsoft.com/office/drawing/2014/main" id="{DA4ACD06-8572-8641-908C-E005EFC99BBC}"/>
              </a:ext>
            </a:extLst>
          </p:cNvPr>
          <p:cNvPicPr>
            <a:picLocks noChangeAspect="1"/>
          </p:cNvPicPr>
          <p:nvPr/>
        </p:nvPicPr>
        <p:blipFill>
          <a:blip r:embed="rId3">
            <a:extLst>
              <a:ext uri="{28A0092B-C50C-407E-A947-70E740481C1C}">
                <a14:useLocalDpi xmlns:a14="http://schemas.microsoft.com/office/drawing/2010/main"/>
              </a:ext>
            </a:extLst>
          </a:blip>
          <a:srcRect l="33265" t="196" r="22268" b="-196"/>
          <a:stretch>
            <a:fillRect/>
          </a:stretch>
        </p:blipFill>
        <p:spPr>
          <a:xfrm>
            <a:off x="6092952" y="0"/>
            <a:ext cx="6115056" cy="6876000"/>
          </a:xfrm>
          <a:prstGeom prst="rect">
            <a:avLst/>
          </a:prstGeom>
        </p:spPr>
      </p:pic>
      <p:sp>
        <p:nvSpPr>
          <p:cNvPr id="20" name="Text Placeholder 15">
            <a:extLst>
              <a:ext uri="{FF2B5EF4-FFF2-40B4-BE49-F238E27FC236}">
                <a16:creationId xmlns:a16="http://schemas.microsoft.com/office/drawing/2014/main" id="{93396EA0-548D-490D-8226-D5A06879E885}"/>
              </a:ext>
            </a:extLst>
          </p:cNvPr>
          <p:cNvSpPr>
            <a:spLocks noGrp="1"/>
          </p:cNvSpPr>
          <p:nvPr>
            <p:ph type="body" sz="quarter" idx="19"/>
          </p:nvPr>
        </p:nvSpPr>
        <p:spPr>
          <a:xfrm>
            <a:off x="768095" y="2158620"/>
            <a:ext cx="5050814" cy="4242179"/>
          </a:xfrm>
        </p:spPr>
        <p:txBody>
          <a:bodyPr/>
          <a:lstStyle/>
          <a:p>
            <a:r>
              <a:rPr lang="en-US"/>
              <a:t>Autonomous Database:</a:t>
            </a:r>
          </a:p>
          <a:p>
            <a:pPr marL="0" lvl="1" indent="0">
              <a:buNone/>
            </a:pPr>
            <a:r>
              <a:rPr lang="en-US" sz="1400">
                <a:hlinkClick r:id="rId4">
                  <a:extLst>
                    <a:ext uri="{A12FA001-AC4F-418D-AE19-62706E023703}">
                      <ahyp:hlinkClr xmlns:ahyp="http://schemas.microsoft.com/office/drawing/2018/hyperlinkcolor" val="tx"/>
                    </a:ext>
                  </a:extLst>
                </a:hlinkClick>
              </a:rPr>
              <a:t>https://www.oracle.com/database/autonomous-database.html</a:t>
            </a:r>
            <a:endParaRPr lang="en-US" sz="1400"/>
          </a:p>
          <a:p>
            <a:r>
              <a:rPr lang="en-US"/>
              <a:t>Oracle APEX </a:t>
            </a:r>
          </a:p>
          <a:p>
            <a:pPr marL="0" lvl="1" indent="0">
              <a:buNone/>
            </a:pPr>
            <a:r>
              <a:rPr lang="en-US" sz="1400">
                <a:hlinkClick r:id="rId5">
                  <a:extLst>
                    <a:ext uri="{A12FA001-AC4F-418D-AE19-62706E023703}">
                      <ahyp:hlinkClr xmlns:ahyp="http://schemas.microsoft.com/office/drawing/2018/hyperlinkcolor" val="tx"/>
                    </a:ext>
                  </a:extLst>
                </a:hlinkClick>
              </a:rPr>
              <a:t>https://www.oracle.com/database/technologies/</a:t>
            </a:r>
            <a:br>
              <a:rPr lang="en-US" sz="1400">
                <a:hlinkClick r:id="rId5">
                  <a:extLst>
                    <a:ext uri="{A12FA001-AC4F-418D-AE19-62706E023703}">
                      <ahyp:hlinkClr xmlns:ahyp="http://schemas.microsoft.com/office/drawing/2018/hyperlinkcolor" val="tx"/>
                    </a:ext>
                  </a:extLst>
                </a:hlinkClick>
              </a:rPr>
            </a:br>
            <a:r>
              <a:rPr lang="en-US" sz="1400">
                <a:hlinkClick r:id="rId5">
                  <a:extLst>
                    <a:ext uri="{A12FA001-AC4F-418D-AE19-62706E023703}">
                      <ahyp:hlinkClr xmlns:ahyp="http://schemas.microsoft.com/office/drawing/2018/hyperlinkcolor" val="tx"/>
                    </a:ext>
                  </a:extLst>
                </a:hlinkClick>
              </a:rPr>
              <a:t>appdev/apex.html</a:t>
            </a:r>
            <a:endParaRPr lang="en-US" sz="1400"/>
          </a:p>
          <a:p>
            <a:r>
              <a:rPr lang="en-US"/>
              <a:t>Blogs</a:t>
            </a:r>
          </a:p>
          <a:p>
            <a:pPr marL="0" lvl="1" indent="0">
              <a:buNone/>
            </a:pPr>
            <a:r>
              <a:rPr lang="en-US" sz="1400">
                <a:hlinkClick r:id="rId6">
                  <a:extLst>
                    <a:ext uri="{A12FA001-AC4F-418D-AE19-62706E023703}">
                      <ahyp:hlinkClr xmlns:ahyp="http://schemas.microsoft.com/office/drawing/2018/hyperlinkcolor" val="tx"/>
                    </a:ext>
                  </a:extLst>
                </a:hlinkClick>
              </a:rPr>
              <a:t>https://blogs.oracle.com/apex/</a:t>
            </a:r>
            <a:r>
              <a:rPr lang="en-US" sz="1400"/>
              <a:t> 	</a:t>
            </a:r>
          </a:p>
          <a:p>
            <a:pPr marL="0" lvl="1" indent="0">
              <a:buNone/>
            </a:pPr>
            <a:r>
              <a:rPr lang="en-US" sz="1400">
                <a:hlinkClick r:id="rId7">
                  <a:extLst>
                    <a:ext uri="{A12FA001-AC4F-418D-AE19-62706E023703}">
                      <ahyp:hlinkClr xmlns:ahyp="http://schemas.microsoft.com/office/drawing/2018/hyperlinkcolor" val="tx"/>
                    </a:ext>
                  </a:extLst>
                </a:hlinkClick>
              </a:rPr>
              <a:t>https://blogs.oracle.com/database/autonomous-database</a:t>
            </a:r>
            <a:endParaRPr lang="en-US" sz="1400"/>
          </a:p>
          <a:p>
            <a:r>
              <a:rPr lang="en-US"/>
              <a:t>Social Media</a:t>
            </a:r>
          </a:p>
          <a:p>
            <a:pPr marL="0" lvl="1" indent="0">
              <a:buNone/>
            </a:pPr>
            <a:r>
              <a:rPr lang="en-US">
                <a:hlinkClick r:id="rId8">
                  <a:extLst>
                    <a:ext uri="{A12FA001-AC4F-418D-AE19-62706E023703}">
                      <ahyp:hlinkClr xmlns:ahyp="http://schemas.microsoft.com/office/drawing/2018/hyperlinkcolor" val="tx"/>
                    </a:ext>
                  </a:extLst>
                </a:hlinkClick>
              </a:rPr>
              <a:t>@OracleAPEX</a:t>
            </a:r>
            <a:r>
              <a:rPr lang="en-US"/>
              <a:t>	</a:t>
            </a:r>
          </a:p>
          <a:p>
            <a:pPr marL="0" lvl="1" indent="0">
              <a:buNone/>
            </a:pPr>
            <a:r>
              <a:rPr lang="en-US">
                <a:hlinkClick r:id="rId9">
                  <a:extLst>
                    <a:ext uri="{A12FA001-AC4F-418D-AE19-62706E023703}">
                      <ahyp:hlinkClr xmlns:ahyp="http://schemas.microsoft.com/office/drawing/2018/hyperlinkcolor" val="tx"/>
                    </a:ext>
                  </a:extLst>
                </a:hlinkClick>
              </a:rPr>
              <a:t>@OracleDatabase</a:t>
            </a:r>
            <a:endParaRPr lang="en-US"/>
          </a:p>
        </p:txBody>
      </p:sp>
      <p:sp>
        <p:nvSpPr>
          <p:cNvPr id="30" name="Title 29">
            <a:extLst>
              <a:ext uri="{FF2B5EF4-FFF2-40B4-BE49-F238E27FC236}">
                <a16:creationId xmlns:a16="http://schemas.microsoft.com/office/drawing/2014/main" id="{188A9E9B-D4DF-2A45-98CD-A7EC448B2120}"/>
              </a:ext>
            </a:extLst>
          </p:cNvPr>
          <p:cNvSpPr>
            <a:spLocks noGrp="1"/>
          </p:cNvSpPr>
          <p:nvPr>
            <p:ph type="title"/>
          </p:nvPr>
        </p:nvSpPr>
        <p:spPr>
          <a:xfrm>
            <a:off x="768096" y="783026"/>
            <a:ext cx="9887834" cy="844095"/>
          </a:xfrm>
        </p:spPr>
        <p:txBody>
          <a:bodyPr anchor="b"/>
          <a:lstStyle/>
          <a:p>
            <a:r>
              <a:rPr lang="en-US"/>
              <a:t>Additional resources</a:t>
            </a:r>
          </a:p>
        </p:txBody>
      </p:sp>
      <p:pic>
        <p:nvPicPr>
          <p:cNvPr id="9" name="Picture 8">
            <a:extLst>
              <a:ext uri="{FF2B5EF4-FFF2-40B4-BE49-F238E27FC236}">
                <a16:creationId xmlns:a16="http://schemas.microsoft.com/office/drawing/2014/main" id="{F8DC76B8-58D6-554A-B5F9-63ECA430244C}"/>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1193379" y="6356350"/>
            <a:ext cx="502920" cy="502920"/>
          </a:xfrm>
          <a:prstGeom prst="rect">
            <a:avLst/>
          </a:prstGeom>
        </p:spPr>
      </p:pic>
      <p:sp>
        <p:nvSpPr>
          <p:cNvPr id="13" name="Slide Number Placeholder 14">
            <a:extLst>
              <a:ext uri="{FF2B5EF4-FFF2-40B4-BE49-F238E27FC236}">
                <a16:creationId xmlns:a16="http://schemas.microsoft.com/office/drawing/2014/main" id="{521DB739-5791-3741-B8E7-14814C63019E}"/>
              </a:ext>
            </a:extLst>
          </p:cNvPr>
          <p:cNvSpPr txBox="1"/>
          <p:nvPr/>
        </p:nvSpPr>
        <p:spPr>
          <a:xfrm>
            <a:off x="762000" y="6423660"/>
            <a:ext cx="365760" cy="365760"/>
          </a:xfrm>
          <a:prstGeom prst="rect">
            <a:avLst/>
          </a:prstGeom>
        </p:spPr>
        <p:txBody>
          <a:bodyPr vert="horz" lIns="0" tIns="0" rIns="0" bIns="0" rtlCol="0" anchor="ctr"/>
          <a:lstStyle>
            <a:defPPr>
              <a:defRPr lang="en-US"/>
            </a:defPPr>
            <a:lvl1pPr marL="0" algn="l" defTabSz="914400" rtl="0" eaLnBrk="1" latinLnBrk="0" hangingPunct="1">
              <a:defRPr sz="1000" kern="1200">
                <a:solidFill>
                  <a:srgbClr val="8B858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fld id="{345D60D9-5372-5F40-9443-0F9AE5BDC3C8}" type="slidenum">
              <a:rPr kumimoji="0" lang="en-US" sz="1000" b="0" i="0" u="none" strike="noStrike" kern="1200" cap="none" spc="0" normalizeH="0" baseline="0" noProof="0" smtClean="0">
                <a:ln>
                  <a:noFill/>
                </a:ln>
                <a:solidFill>
                  <a:srgbClr val="8B8580"/>
                </a:solidFill>
                <a:effectLst/>
                <a:uLnTx/>
                <a:uFillTx/>
                <a:latin typeface="Oracle Sans"/>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47</a:t>
            </a:fld>
            <a:endParaRPr kumimoji="0" lang="en-US" sz="1000" b="0" i="0" u="none" strike="noStrike" kern="1200" cap="none" spc="0" normalizeH="0" baseline="0" noProof="0">
              <a:ln>
                <a:noFill/>
              </a:ln>
              <a:solidFill>
                <a:srgbClr val="8B8580"/>
              </a:solidFill>
              <a:effectLst/>
              <a:uLnTx/>
              <a:uFillTx/>
              <a:latin typeface="Oracle Sans"/>
              <a:ea typeface="+mn-ea"/>
              <a:cs typeface="+mn-cs"/>
            </a:endParaRPr>
          </a:p>
        </p:txBody>
      </p:sp>
      <p:sp>
        <p:nvSpPr>
          <p:cNvPr id="8" name="Footer Placeholder 2">
            <a:extLst>
              <a:ext uri="{FF2B5EF4-FFF2-40B4-BE49-F238E27FC236}">
                <a16:creationId xmlns:a16="http://schemas.microsoft.com/office/drawing/2014/main" id="{4A4AF9D0-9A07-6E46-B85D-880B8DEFC0F0}"/>
              </a:ext>
            </a:extLst>
          </p:cNvPr>
          <p:cNvSpPr txBox="1"/>
          <p:nvPr/>
        </p:nvSpPr>
        <p:spPr>
          <a:xfrm>
            <a:off x="1127760" y="6423978"/>
            <a:ext cx="4021122"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a:t>Copyright © 2020, Oracle and/or its affiliates. All rights reserved.</a:t>
            </a:r>
            <a:endParaRPr lang="en-US" sz="900"/>
          </a:p>
        </p:txBody>
      </p:sp>
    </p:spTree>
    <p:extLst>
      <p:ext uri="{BB962C8B-B14F-4D97-AF65-F5344CB8AC3E}">
        <p14:creationId xmlns:p14="http://schemas.microsoft.com/office/powerpoint/2010/main" val="11777256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Text Placeholder 2">
            <a:extLst>
              <a:ext uri="{FF2B5EF4-FFF2-40B4-BE49-F238E27FC236}">
                <a16:creationId xmlns:a16="http://schemas.microsoft.com/office/drawing/2014/main" id="{04BC42E9-5DD9-D941-B19C-83A98606C93F}"/>
              </a:ext>
            </a:extLst>
          </p:cNvPr>
          <p:cNvSpPr>
            <a:spLocks noGrp="1"/>
          </p:cNvSpPr>
          <p:nvPr>
            <p:ph type="body" sz="quarter" idx="13"/>
          </p:nvPr>
        </p:nvSpPr>
        <p:spPr/>
        <p:txBody>
          <a:bodyPr/>
          <a:lstStyle/>
          <a:p>
            <a:r>
              <a:rPr lang="en-US"/>
              <a:t>Thank you</a:t>
            </a:r>
          </a:p>
        </p:txBody>
      </p:sp>
      <p:sp>
        <p:nvSpPr>
          <p:cNvPr id="4" name="Text Placeholder 3">
            <a:extLst>
              <a:ext uri="{FF2B5EF4-FFF2-40B4-BE49-F238E27FC236}">
                <a16:creationId xmlns:a16="http://schemas.microsoft.com/office/drawing/2014/main" id="{A24C9D01-C312-3E4D-9ADA-9A513F189D4C}"/>
              </a:ext>
            </a:extLst>
          </p:cNvPr>
          <p:cNvSpPr>
            <a:spLocks noGrp="1"/>
          </p:cNvSpPr>
          <p:nvPr>
            <p:ph type="body" sz="quarter" idx="14"/>
          </p:nvPr>
        </p:nvSpPr>
        <p:spPr>
          <a:xfrm>
            <a:off x="768095" y="5239646"/>
            <a:ext cx="4257726" cy="634380"/>
          </a:xfrm>
        </p:spPr>
        <p:txBody>
          <a:bodyPr/>
          <a:lstStyle/>
          <a:p>
            <a:r>
              <a:rPr lang="en-US"/>
              <a:t>Manish Kapur</a:t>
            </a:r>
          </a:p>
          <a:p>
            <a:r>
              <a:rPr lang="en-US"/>
              <a:t>Kiran Makarla</a:t>
            </a:r>
          </a:p>
          <a:p>
            <a:r>
              <a:rPr lang="en-US"/>
              <a:t>Navita Sood</a:t>
            </a:r>
          </a:p>
          <a:p>
            <a:endParaRPr lang="en-US"/>
          </a:p>
          <a:p>
            <a:endParaRPr lang="en-US"/>
          </a:p>
        </p:txBody>
      </p:sp>
      <p:sp>
        <p:nvSpPr>
          <p:cNvPr id="5" name="Slide Number Placeholder 4">
            <a:extLst>
              <a:ext uri="{FF2B5EF4-FFF2-40B4-BE49-F238E27FC236}">
                <a16:creationId xmlns:a16="http://schemas.microsoft.com/office/drawing/2014/main" id="{5107945D-428F-2E4E-BE95-1137F8496506}"/>
              </a:ext>
            </a:extLst>
          </p:cNvPr>
          <p:cNvSpPr>
            <a:spLocks noGrp="1"/>
          </p:cNvSpPr>
          <p:nvPr>
            <p:ph type="sldNum" sz="quarter" idx="4"/>
          </p:nvPr>
        </p:nvSpPr>
        <p:spPr>
          <a:xfrm>
            <a:off x="762000" y="6423660"/>
            <a:ext cx="365760" cy="365760"/>
          </a:xfrm>
        </p:spPr>
        <p:txBody>
          <a:bodyPr/>
          <a:lstStyle/>
          <a:p>
            <a:fld id="{345D60D9-5372-5F40-9443-0F9AE5BDC3C8}" type="slidenum">
              <a:rPr lang="en-US" smtClean="0"/>
              <a:t>48</a:t>
            </a:fld>
            <a:endParaRPr lang="en-US"/>
          </a:p>
        </p:txBody>
      </p:sp>
      <p:sp>
        <p:nvSpPr>
          <p:cNvPr id="6" name="Footer Placeholder 2">
            <a:extLst>
              <a:ext uri="{FF2B5EF4-FFF2-40B4-BE49-F238E27FC236}">
                <a16:creationId xmlns:a16="http://schemas.microsoft.com/office/drawing/2014/main" id="{711F9696-56D1-9F41-BC4B-EDB845A0A40C}"/>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20218113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4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Tree>
    <p:extLst>
      <p:ext uri="{BB962C8B-B14F-4D97-AF65-F5344CB8AC3E}">
        <p14:creationId xmlns:p14="http://schemas.microsoft.com/office/powerpoint/2010/main" val="7259727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 name="Slide Number Placeholder 3">
            <a:extLst>
              <a:ext uri="{FF2B5EF4-FFF2-40B4-BE49-F238E27FC236}">
                <a16:creationId xmlns:a16="http://schemas.microsoft.com/office/drawing/2014/main" id="{432B0045-CF0F-044F-B6CC-B36EB6BC717C}"/>
              </a:ext>
            </a:extLst>
          </p:cNvPr>
          <p:cNvSpPr>
            <a:spLocks noGrp="1"/>
          </p:cNvSpPr>
          <p:nvPr>
            <p:ph type="sldNum" sz="quarter" idx="4"/>
          </p:nvPr>
        </p:nvSpPr>
        <p:spPr/>
        <p:txBody>
          <a:bodyPr/>
          <a:lstStyle/>
          <a:p>
            <a:fld id="{7C371504-33D9-B044-8C50-620C44A06CB1}" type="slidenum">
              <a:rPr lang="en-US" smtClean="0"/>
              <a:t>5</a:t>
            </a:fld>
            <a:endParaRPr lang="en-US"/>
          </a:p>
        </p:txBody>
      </p:sp>
      <p:sp>
        <p:nvSpPr>
          <p:cNvPr id="3" name="Text Placeholder 2">
            <a:extLst>
              <a:ext uri="{FF2B5EF4-FFF2-40B4-BE49-F238E27FC236}">
                <a16:creationId xmlns:a16="http://schemas.microsoft.com/office/drawing/2014/main" id="{39AF64F2-BDF2-F847-8F5B-ED740FC8258F}"/>
              </a:ext>
            </a:extLst>
          </p:cNvPr>
          <p:cNvSpPr>
            <a:spLocks noGrp="1"/>
          </p:cNvSpPr>
          <p:nvPr>
            <p:ph type="body" sz="quarter" idx="10"/>
          </p:nvPr>
        </p:nvSpPr>
        <p:spPr/>
        <p:txBody>
          <a:bodyPr/>
          <a:lstStyle/>
          <a:p>
            <a:r>
              <a:rPr lang="en-US"/>
              <a:t>Managing data in spreadsheets is challenging</a:t>
            </a:r>
          </a:p>
        </p:txBody>
      </p:sp>
      <p:sp>
        <p:nvSpPr>
          <p:cNvPr id="55" name="Rectangle 54">
            <a:extLst>
              <a:ext uri="{FF2B5EF4-FFF2-40B4-BE49-F238E27FC236}">
                <a16:creationId xmlns:a16="http://schemas.microsoft.com/office/drawing/2014/main" id="{528C9178-0140-BD4A-8851-CE8A1BCF41B7}"/>
              </a:ext>
            </a:extLst>
          </p:cNvPr>
          <p:cNvSpPr/>
          <p:nvPr/>
        </p:nvSpPr>
        <p:spPr bwMode="gray">
          <a:xfrm>
            <a:off x="1511781" y="4049715"/>
            <a:ext cx="5498553" cy="647831"/>
          </a:xfrm>
          <a:prstGeom prst="rect">
            <a:avLst/>
          </a:prstGeom>
          <a:no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90000"/>
              </a:lnSpc>
            </a:pPr>
            <a:r>
              <a:rPr lang="en-US">
                <a:solidFill>
                  <a:schemeClr val="bg1">
                    <a:lumMod val="10000"/>
                  </a:schemeClr>
                </a:solidFill>
              </a:rPr>
              <a:t>Data Security – Cell locking is ineffective</a:t>
            </a:r>
          </a:p>
        </p:txBody>
      </p:sp>
      <p:sp>
        <p:nvSpPr>
          <p:cNvPr id="71" name="Rectangle 70">
            <a:extLst>
              <a:ext uri="{FF2B5EF4-FFF2-40B4-BE49-F238E27FC236}">
                <a16:creationId xmlns:a16="http://schemas.microsoft.com/office/drawing/2014/main" id="{B403EC50-971B-054A-90CF-7085045E41A5}"/>
              </a:ext>
            </a:extLst>
          </p:cNvPr>
          <p:cNvSpPr/>
          <p:nvPr/>
        </p:nvSpPr>
        <p:spPr bwMode="gray">
          <a:xfrm>
            <a:off x="1511780" y="2242680"/>
            <a:ext cx="5388874" cy="647831"/>
          </a:xfrm>
          <a:prstGeom prst="rect">
            <a:avLst/>
          </a:prstGeom>
          <a:no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90000"/>
              </a:lnSpc>
              <a:defRPr/>
            </a:pPr>
            <a:r>
              <a:rPr lang="en-US">
                <a:solidFill>
                  <a:schemeClr val="bg1">
                    <a:lumMod val="10000"/>
                  </a:schemeClr>
                </a:solidFill>
              </a:rPr>
              <a:t>Data Validation – Manual and error prone</a:t>
            </a:r>
          </a:p>
        </p:txBody>
      </p:sp>
      <p:sp>
        <p:nvSpPr>
          <p:cNvPr id="74" name="Rectangle 73">
            <a:extLst>
              <a:ext uri="{FF2B5EF4-FFF2-40B4-BE49-F238E27FC236}">
                <a16:creationId xmlns:a16="http://schemas.microsoft.com/office/drawing/2014/main" id="{BBB96582-2821-604F-A826-8D2AFA31D5E1}"/>
              </a:ext>
            </a:extLst>
          </p:cNvPr>
          <p:cNvSpPr/>
          <p:nvPr/>
        </p:nvSpPr>
        <p:spPr bwMode="gray">
          <a:xfrm>
            <a:off x="1511780" y="4954018"/>
            <a:ext cx="5427498" cy="647831"/>
          </a:xfrm>
          <a:prstGeom prst="rect">
            <a:avLst/>
          </a:prstGeom>
          <a:no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90000"/>
              </a:lnSpc>
            </a:pPr>
            <a:r>
              <a:rPr lang="en-US">
                <a:solidFill>
                  <a:schemeClr val="bg1">
                    <a:lumMod val="10000"/>
                  </a:schemeClr>
                </a:solidFill>
              </a:rPr>
              <a:t>Data Sharing – Excel is sluggish and hard to share</a:t>
            </a:r>
          </a:p>
        </p:txBody>
      </p:sp>
      <p:sp>
        <p:nvSpPr>
          <p:cNvPr id="42" name="Rectangle 41">
            <a:extLst>
              <a:ext uri="{FF2B5EF4-FFF2-40B4-BE49-F238E27FC236}">
                <a16:creationId xmlns:a16="http://schemas.microsoft.com/office/drawing/2014/main" id="{B403EC50-971B-054A-90CF-7085045E41A5}"/>
              </a:ext>
            </a:extLst>
          </p:cNvPr>
          <p:cNvSpPr/>
          <p:nvPr/>
        </p:nvSpPr>
        <p:spPr bwMode="gray">
          <a:xfrm>
            <a:off x="1511781" y="3150438"/>
            <a:ext cx="4602948" cy="647831"/>
          </a:xfrm>
          <a:prstGeom prst="rect">
            <a:avLst/>
          </a:prstGeom>
          <a:noFill/>
          <a:ln w="15875">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90000"/>
              </a:lnSpc>
              <a:defRPr/>
            </a:pPr>
            <a:r>
              <a:rPr lang="en-US">
                <a:solidFill>
                  <a:schemeClr val="bg1">
                    <a:lumMod val="10000"/>
                  </a:schemeClr>
                </a:solidFill>
              </a:rPr>
              <a:t>Data Integrity – Cannot guarantee accuracy of data in multi-user environment</a:t>
            </a:r>
          </a:p>
        </p:txBody>
      </p:sp>
      <p:sp>
        <p:nvSpPr>
          <p:cNvPr id="49" name="Rectangle 48">
            <a:extLst>
              <a:ext uri="{FF2B5EF4-FFF2-40B4-BE49-F238E27FC236}">
                <a16:creationId xmlns:a16="http://schemas.microsoft.com/office/drawing/2014/main" id="{E1173204-3C6E-4CC7-8994-270097C23BEF}"/>
              </a:ext>
            </a:extLst>
          </p:cNvPr>
          <p:cNvSpPr/>
          <p:nvPr/>
        </p:nvSpPr>
        <p:spPr>
          <a:xfrm>
            <a:off x="675991" y="5835693"/>
            <a:ext cx="1685214" cy="253850"/>
          </a:xfrm>
          <a:prstGeom prst="rect">
            <a:avLst/>
          </a:prstGeom>
        </p:spPr>
        <p:txBody>
          <a:bodyPr wrap="square" lIns="0" tIns="0" rIns="0" bIns="0" anchor="ctr" anchorCtr="0">
            <a:noAutofit/>
          </a:bodyPr>
          <a:lstStyle/>
          <a:p>
            <a:pPr algn="r">
              <a:spcBef>
                <a:spcPts val="600"/>
              </a:spcBef>
              <a:defRPr/>
            </a:pPr>
            <a:r>
              <a:rPr lang="en-US" sz="900">
                <a:solidFill>
                  <a:schemeClr val="bg1">
                    <a:lumMod val="10000"/>
                  </a:schemeClr>
                </a:solidFill>
              </a:rPr>
              <a:t>Source: Oracle Internal Survey</a:t>
            </a:r>
            <a:endParaRPr lang="en-US" sz="900" kern="0">
              <a:solidFill>
                <a:schemeClr val="bg1">
                  <a:lumMod val="10000"/>
                </a:schemeClr>
              </a:solidFill>
            </a:endParaRPr>
          </a:p>
        </p:txBody>
      </p:sp>
      <p:sp>
        <p:nvSpPr>
          <p:cNvPr id="41" name="Freeform 40"/>
          <p:cNvSpPr>
            <a:spLocks noChangeAspect="1" noChangeArrowheads="1"/>
          </p:cNvSpPr>
          <p:nvPr/>
        </p:nvSpPr>
        <p:spPr bwMode="auto">
          <a:xfrm>
            <a:off x="787710" y="2360785"/>
            <a:ext cx="516996" cy="392152"/>
          </a:xfrm>
          <a:custGeom>
            <a:gdLst>
              <a:gd name="T0" fmla="*/ 695 w 2975"/>
              <a:gd name="T1" fmla="*/ 647 h 2258"/>
              <a:gd name="T2" fmla="*/ 185 w 2975"/>
              <a:gd name="T3" fmla="*/ 647 h 2258"/>
              <a:gd name="T4" fmla="*/ 185 w 2975"/>
              <a:gd name="T5" fmla="*/ 555 h 2258"/>
              <a:gd name="T6" fmla="*/ 695 w 2975"/>
              <a:gd name="T7" fmla="*/ 555 h 2258"/>
              <a:gd name="T8" fmla="*/ 695 w 2975"/>
              <a:gd name="T9" fmla="*/ 647 h 2258"/>
              <a:gd name="T10" fmla="*/ 602 w 2975"/>
              <a:gd name="T11" fmla="*/ 833 h 2258"/>
              <a:gd name="T12" fmla="*/ 185 w 2975"/>
              <a:gd name="T13" fmla="*/ 833 h 2258"/>
              <a:gd name="T14" fmla="*/ 185 w 2975"/>
              <a:gd name="T15" fmla="*/ 740 h 2258"/>
              <a:gd name="T16" fmla="*/ 602 w 2975"/>
              <a:gd name="T17" fmla="*/ 740 h 2258"/>
              <a:gd name="T18" fmla="*/ 602 w 2975"/>
              <a:gd name="T19" fmla="*/ 833 h 2258"/>
              <a:gd name="T20" fmla="*/ 938 w 2975"/>
              <a:gd name="T21" fmla="*/ 1562 h 2258"/>
              <a:gd name="T22" fmla="*/ 1030 w 2975"/>
              <a:gd name="T23" fmla="*/ 1412 h 2258"/>
              <a:gd name="T24" fmla="*/ 926 w 2975"/>
              <a:gd name="T25" fmla="*/ 1319 h 2258"/>
              <a:gd name="T26" fmla="*/ 741 w 2975"/>
              <a:gd name="T27" fmla="*/ 1029 h 2258"/>
              <a:gd name="T28" fmla="*/ 672 w 2975"/>
              <a:gd name="T29" fmla="*/ 995 h 2258"/>
              <a:gd name="T30" fmla="*/ 185 w 2975"/>
              <a:gd name="T31" fmla="*/ 1331 h 2258"/>
              <a:gd name="T32" fmla="*/ 185 w 2975"/>
              <a:gd name="T33" fmla="*/ 1597 h 2258"/>
              <a:gd name="T34" fmla="*/ 672 w 2975"/>
              <a:gd name="T35" fmla="*/ 1412 h 2258"/>
              <a:gd name="T36" fmla="*/ 938 w 2975"/>
              <a:gd name="T37" fmla="*/ 1562 h 2258"/>
              <a:gd name="T38" fmla="*/ 93 w 2975"/>
              <a:gd name="T39" fmla="*/ 578 h 2258"/>
              <a:gd name="T40" fmla="*/ 0 w 2975"/>
              <a:gd name="T41" fmla="*/ 578 h 2258"/>
              <a:gd name="T42" fmla="*/ 0 w 2975"/>
              <a:gd name="T43" fmla="*/ 2060 h 2258"/>
              <a:gd name="T44" fmla="*/ 1991 w 2975"/>
              <a:gd name="T45" fmla="*/ 2060 h 2258"/>
              <a:gd name="T46" fmla="*/ 1991 w 2975"/>
              <a:gd name="T47" fmla="*/ 1967 h 2258"/>
              <a:gd name="T48" fmla="*/ 93 w 2975"/>
              <a:gd name="T49" fmla="*/ 1967 h 2258"/>
              <a:gd name="T50" fmla="*/ 93 w 2975"/>
              <a:gd name="T51" fmla="*/ 578 h 2258"/>
              <a:gd name="T52" fmla="*/ 1482 w 2975"/>
              <a:gd name="T53" fmla="*/ 1551 h 2258"/>
              <a:gd name="T54" fmla="*/ 1088 w 2975"/>
              <a:gd name="T55" fmla="*/ 1446 h 2258"/>
              <a:gd name="T56" fmla="*/ 961 w 2975"/>
              <a:gd name="T57" fmla="*/ 1643 h 2258"/>
              <a:gd name="T58" fmla="*/ 672 w 2975"/>
              <a:gd name="T59" fmla="*/ 1481 h 2258"/>
              <a:gd name="T60" fmla="*/ 185 w 2975"/>
              <a:gd name="T61" fmla="*/ 1666 h 2258"/>
              <a:gd name="T62" fmla="*/ 185 w 2975"/>
              <a:gd name="T63" fmla="*/ 1875 h 2258"/>
              <a:gd name="T64" fmla="*/ 1991 w 2975"/>
              <a:gd name="T65" fmla="*/ 1875 h 2258"/>
              <a:gd name="T66" fmla="*/ 1991 w 2975"/>
              <a:gd name="T67" fmla="*/ 1539 h 2258"/>
              <a:gd name="T68" fmla="*/ 1887 w 2975"/>
              <a:gd name="T69" fmla="*/ 1435 h 2258"/>
              <a:gd name="T70" fmla="*/ 1482 w 2975"/>
              <a:gd name="T71" fmla="*/ 1551 h 2258"/>
              <a:gd name="T72" fmla="*/ 2916 w 2975"/>
              <a:gd name="T73" fmla="*/ 1944 h 2258"/>
              <a:gd name="T74" fmla="*/ 2338 w 2975"/>
              <a:gd name="T75" fmla="*/ 1412 h 2258"/>
              <a:gd name="T76" fmla="*/ 2245 w 2975"/>
              <a:gd name="T77" fmla="*/ 1400 h 2258"/>
              <a:gd name="T78" fmla="*/ 2038 w 2975"/>
              <a:gd name="T79" fmla="*/ 1180 h 2258"/>
              <a:gd name="T80" fmla="*/ 1968 w 2975"/>
              <a:gd name="T81" fmla="*/ 277 h 2258"/>
              <a:gd name="T82" fmla="*/ 996 w 2975"/>
              <a:gd name="T83" fmla="*/ 277 h 2258"/>
              <a:gd name="T84" fmla="*/ 996 w 2975"/>
              <a:gd name="T85" fmla="*/ 1249 h 2258"/>
              <a:gd name="T86" fmla="*/ 1899 w 2975"/>
              <a:gd name="T87" fmla="*/ 1319 h 2258"/>
              <a:gd name="T88" fmla="*/ 2119 w 2975"/>
              <a:gd name="T89" fmla="*/ 1527 h 2258"/>
              <a:gd name="T90" fmla="*/ 2130 w 2975"/>
              <a:gd name="T91" fmla="*/ 1620 h 2258"/>
              <a:gd name="T92" fmla="*/ 2662 w 2975"/>
              <a:gd name="T93" fmla="*/ 2199 h 2258"/>
              <a:gd name="T94" fmla="*/ 2859 w 2975"/>
              <a:gd name="T95" fmla="*/ 2199 h 2258"/>
              <a:gd name="T96" fmla="*/ 2916 w 2975"/>
              <a:gd name="T97" fmla="*/ 2141 h 2258"/>
              <a:gd name="T98" fmla="*/ 2916 w 2975"/>
              <a:gd name="T99" fmla="*/ 1944 h 2258"/>
              <a:gd name="T100" fmla="*/ 1088 w 2975"/>
              <a:gd name="T101" fmla="*/ 370 h 2258"/>
              <a:gd name="T102" fmla="*/ 1876 w 2975"/>
              <a:gd name="T103" fmla="*/ 370 h 2258"/>
              <a:gd name="T104" fmla="*/ 2003 w 2975"/>
              <a:gd name="T105" fmla="*/ 578 h 2258"/>
              <a:gd name="T106" fmla="*/ 1493 w 2975"/>
              <a:gd name="T107" fmla="*/ 925 h 2258"/>
              <a:gd name="T108" fmla="*/ 1042 w 2975"/>
              <a:gd name="T109" fmla="*/ 427 h 2258"/>
              <a:gd name="T110" fmla="*/ 1088 w 2975"/>
              <a:gd name="T111" fmla="*/ 370 h 2258"/>
              <a:gd name="T112" fmla="*/ 1876 w 2975"/>
              <a:gd name="T113" fmla="*/ 1157 h 2258"/>
              <a:gd name="T114" fmla="*/ 1088 w 2975"/>
              <a:gd name="T115" fmla="*/ 1157 h 2258"/>
              <a:gd name="T116" fmla="*/ 972 w 2975"/>
              <a:gd name="T117" fmla="*/ 555 h 2258"/>
              <a:gd name="T118" fmla="*/ 1470 w 2975"/>
              <a:gd name="T119" fmla="*/ 1111 h 2258"/>
              <a:gd name="T120" fmla="*/ 2038 w 2975"/>
              <a:gd name="T121" fmla="*/ 717 h 2258"/>
              <a:gd name="T122" fmla="*/ 1876 w 2975"/>
              <a:gd name="T123" fmla="*/ 1157 h 22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75" h="2258">
                <a:moveTo>
                  <a:pt x="695" y="647"/>
                </a:moveTo>
                <a:lnTo>
                  <a:pt x="185" y="647"/>
                </a:lnTo>
                <a:lnTo>
                  <a:pt x="185" y="555"/>
                </a:lnTo>
                <a:lnTo>
                  <a:pt x="695" y="555"/>
                </a:lnTo>
                <a:lnTo>
                  <a:pt x="695" y="647"/>
                </a:lnTo>
                <a:close/>
                <a:moveTo>
                  <a:pt x="602" y="833"/>
                </a:moveTo>
                <a:lnTo>
                  <a:pt x="185" y="833"/>
                </a:lnTo>
                <a:lnTo>
                  <a:pt x="185" y="740"/>
                </a:lnTo>
                <a:lnTo>
                  <a:pt x="602" y="740"/>
                </a:lnTo>
                <a:lnTo>
                  <a:pt x="602" y="833"/>
                </a:lnTo>
                <a:close/>
                <a:moveTo>
                  <a:pt x="938" y="1562"/>
                </a:moveTo>
                <a:lnTo>
                  <a:pt x="1030" y="1412"/>
                </a:lnTo>
                <a:cubicBezTo>
                  <a:pt x="996" y="1388"/>
                  <a:pt x="961" y="1354"/>
                  <a:pt x="926" y="1319"/>
                </a:cubicBezTo>
                <a:cubicBezTo>
                  <a:pt x="845" y="1238"/>
                  <a:pt x="776" y="1134"/>
                  <a:pt x="741" y="1029"/>
                </a:cubicBezTo>
                <a:lnTo>
                  <a:pt x="672" y="995"/>
                </a:lnTo>
                <a:lnTo>
                  <a:pt x="185" y="1331"/>
                </a:lnTo>
                <a:lnTo>
                  <a:pt x="185" y="1597"/>
                </a:lnTo>
                <a:lnTo>
                  <a:pt x="672" y="1412"/>
                </a:lnTo>
                <a:lnTo>
                  <a:pt x="938" y="1562"/>
                </a:lnTo>
                <a:close/>
                <a:moveTo>
                  <a:pt x="93" y="578"/>
                </a:moveTo>
                <a:cubicBezTo>
                  <a:pt x="0" y="578"/>
                  <a:pt x="31" y="578"/>
                  <a:pt x="0" y="578"/>
                </a:cubicBezTo>
                <a:lnTo>
                  <a:pt x="0" y="2060"/>
                </a:lnTo>
                <a:lnTo>
                  <a:pt x="1991" y="2060"/>
                </a:lnTo>
                <a:cubicBezTo>
                  <a:pt x="1991" y="1967"/>
                  <a:pt x="1991" y="1998"/>
                  <a:pt x="1991" y="1967"/>
                </a:cubicBezTo>
                <a:lnTo>
                  <a:pt x="93" y="1967"/>
                </a:lnTo>
                <a:lnTo>
                  <a:pt x="93" y="578"/>
                </a:lnTo>
                <a:close/>
                <a:moveTo>
                  <a:pt x="1482" y="1551"/>
                </a:moveTo>
                <a:cubicBezTo>
                  <a:pt x="1343" y="1551"/>
                  <a:pt x="1204" y="1516"/>
                  <a:pt x="1088" y="1446"/>
                </a:cubicBezTo>
                <a:lnTo>
                  <a:pt x="961" y="1643"/>
                </a:lnTo>
                <a:lnTo>
                  <a:pt x="672" y="1481"/>
                </a:lnTo>
                <a:lnTo>
                  <a:pt x="185" y="1666"/>
                </a:lnTo>
                <a:lnTo>
                  <a:pt x="185" y="1875"/>
                </a:lnTo>
                <a:lnTo>
                  <a:pt x="1991" y="1875"/>
                </a:lnTo>
                <a:lnTo>
                  <a:pt x="1991" y="1539"/>
                </a:lnTo>
                <a:lnTo>
                  <a:pt x="1887" y="1435"/>
                </a:lnTo>
                <a:cubicBezTo>
                  <a:pt x="1771" y="1516"/>
                  <a:pt x="1621" y="1551"/>
                  <a:pt x="1482" y="1551"/>
                </a:cubicBezTo>
                <a:close/>
                <a:moveTo>
                  <a:pt x="2916" y="1944"/>
                </a:moveTo>
                <a:lnTo>
                  <a:pt x="2338" y="1412"/>
                </a:lnTo>
                <a:cubicBezTo>
                  <a:pt x="2314" y="1400"/>
                  <a:pt x="2280" y="1388"/>
                  <a:pt x="2245" y="1400"/>
                </a:cubicBezTo>
                <a:lnTo>
                  <a:pt x="2038" y="1180"/>
                </a:lnTo>
                <a:cubicBezTo>
                  <a:pt x="2245" y="914"/>
                  <a:pt x="2222" y="520"/>
                  <a:pt x="1968" y="277"/>
                </a:cubicBezTo>
                <a:cubicBezTo>
                  <a:pt x="1702" y="0"/>
                  <a:pt x="1262" y="0"/>
                  <a:pt x="996" y="277"/>
                </a:cubicBezTo>
                <a:cubicBezTo>
                  <a:pt x="718" y="543"/>
                  <a:pt x="718" y="983"/>
                  <a:pt x="996" y="1249"/>
                </a:cubicBezTo>
                <a:cubicBezTo>
                  <a:pt x="1239" y="1504"/>
                  <a:pt x="1632" y="1527"/>
                  <a:pt x="1899" y="1319"/>
                </a:cubicBezTo>
                <a:lnTo>
                  <a:pt x="2119" y="1527"/>
                </a:lnTo>
                <a:cubicBezTo>
                  <a:pt x="2107" y="1562"/>
                  <a:pt x="2119" y="1597"/>
                  <a:pt x="2130" y="1620"/>
                </a:cubicBezTo>
                <a:lnTo>
                  <a:pt x="2662" y="2199"/>
                </a:lnTo>
                <a:cubicBezTo>
                  <a:pt x="2720" y="2257"/>
                  <a:pt x="2812" y="2257"/>
                  <a:pt x="2859" y="2199"/>
                </a:cubicBezTo>
                <a:lnTo>
                  <a:pt x="2916" y="2141"/>
                </a:lnTo>
                <a:cubicBezTo>
                  <a:pt x="2974" y="2094"/>
                  <a:pt x="2974" y="2002"/>
                  <a:pt x="2916" y="1944"/>
                </a:cubicBezTo>
                <a:close/>
                <a:moveTo>
                  <a:pt x="1088" y="370"/>
                </a:moveTo>
                <a:cubicBezTo>
                  <a:pt x="1308" y="150"/>
                  <a:pt x="1656" y="150"/>
                  <a:pt x="1876" y="370"/>
                </a:cubicBezTo>
                <a:cubicBezTo>
                  <a:pt x="1933" y="427"/>
                  <a:pt x="1980" y="497"/>
                  <a:pt x="2003" y="578"/>
                </a:cubicBezTo>
                <a:lnTo>
                  <a:pt x="1493" y="925"/>
                </a:lnTo>
                <a:lnTo>
                  <a:pt x="1042" y="427"/>
                </a:lnTo>
                <a:cubicBezTo>
                  <a:pt x="1054" y="404"/>
                  <a:pt x="1077" y="393"/>
                  <a:pt x="1088" y="370"/>
                </a:cubicBezTo>
                <a:close/>
                <a:moveTo>
                  <a:pt x="1876" y="1157"/>
                </a:moveTo>
                <a:cubicBezTo>
                  <a:pt x="1656" y="1377"/>
                  <a:pt x="1308" y="1377"/>
                  <a:pt x="1088" y="1157"/>
                </a:cubicBezTo>
                <a:cubicBezTo>
                  <a:pt x="926" y="995"/>
                  <a:pt x="880" y="752"/>
                  <a:pt x="972" y="555"/>
                </a:cubicBezTo>
                <a:lnTo>
                  <a:pt x="1470" y="1111"/>
                </a:lnTo>
                <a:lnTo>
                  <a:pt x="2038" y="717"/>
                </a:lnTo>
                <a:cubicBezTo>
                  <a:pt x="2049" y="879"/>
                  <a:pt x="1991" y="1041"/>
                  <a:pt x="1876" y="1157"/>
                </a:cubicBezTo>
                <a:close/>
              </a:path>
            </a:pathLst>
          </a:custGeom>
          <a:solidFill>
            <a:schemeClr val="tx1"/>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5"/>
          <p:cNvSpPr>
            <a:spLocks noChangeAspect="1" noChangeArrowheads="1"/>
          </p:cNvSpPr>
          <p:nvPr/>
        </p:nvSpPr>
        <p:spPr bwMode="auto">
          <a:xfrm>
            <a:off x="777865" y="3235211"/>
            <a:ext cx="423227" cy="423227"/>
          </a:xfrm>
          <a:custGeom>
            <a:gdLst>
              <a:gd name="T0" fmla="*/ 1771 w 2964"/>
              <a:gd name="T1" fmla="*/ 741 h 2964"/>
              <a:gd name="T2" fmla="*/ 1713 w 2964"/>
              <a:gd name="T3" fmla="*/ 868 h 2964"/>
              <a:gd name="T4" fmla="*/ 2361 w 2964"/>
              <a:gd name="T5" fmla="*/ 926 h 2964"/>
              <a:gd name="T6" fmla="*/ 2303 w 2964"/>
              <a:gd name="T7" fmla="*/ 278 h 2964"/>
              <a:gd name="T8" fmla="*/ 2176 w 2964"/>
              <a:gd name="T9" fmla="*/ 336 h 2964"/>
              <a:gd name="T10" fmla="*/ 1771 w 2964"/>
              <a:gd name="T11" fmla="*/ 209 h 2964"/>
              <a:gd name="T12" fmla="*/ 1644 w 2964"/>
              <a:gd name="T13" fmla="*/ 243 h 2964"/>
              <a:gd name="T14" fmla="*/ 2049 w 2964"/>
              <a:gd name="T15" fmla="*/ 741 h 2964"/>
              <a:gd name="T16" fmla="*/ 1192 w 2964"/>
              <a:gd name="T17" fmla="*/ 2223 h 2964"/>
              <a:gd name="T18" fmla="*/ 1250 w 2964"/>
              <a:gd name="T19" fmla="*/ 2095 h 2964"/>
              <a:gd name="T20" fmla="*/ 602 w 2964"/>
              <a:gd name="T21" fmla="*/ 2038 h 2964"/>
              <a:gd name="T22" fmla="*/ 660 w 2964"/>
              <a:gd name="T23" fmla="*/ 2685 h 2964"/>
              <a:gd name="T24" fmla="*/ 787 w 2964"/>
              <a:gd name="T25" fmla="*/ 2627 h 2964"/>
              <a:gd name="T26" fmla="*/ 1192 w 2964"/>
              <a:gd name="T27" fmla="*/ 2754 h 2964"/>
              <a:gd name="T28" fmla="*/ 1320 w 2964"/>
              <a:gd name="T29" fmla="*/ 2720 h 2964"/>
              <a:gd name="T30" fmla="*/ 915 w 2964"/>
              <a:gd name="T31" fmla="*/ 2223 h 2964"/>
              <a:gd name="T32" fmla="*/ 1621 w 2964"/>
              <a:gd name="T33" fmla="*/ 1528 h 2964"/>
              <a:gd name="T34" fmla="*/ 2963 w 2964"/>
              <a:gd name="T35" fmla="*/ 2963 h 2964"/>
              <a:gd name="T36" fmla="*/ 1945 w 2964"/>
              <a:gd name="T37" fmla="*/ 1204 h 2964"/>
              <a:gd name="T38" fmla="*/ 2200 w 2964"/>
              <a:gd name="T39" fmla="*/ 2396 h 2964"/>
              <a:gd name="T40" fmla="*/ 1899 w 2964"/>
              <a:gd name="T41" fmla="*/ 2003 h 2964"/>
              <a:gd name="T42" fmla="*/ 2026 w 2964"/>
              <a:gd name="T43" fmla="*/ 1956 h 2964"/>
              <a:gd name="T44" fmla="*/ 2557 w 2964"/>
              <a:gd name="T45" fmla="*/ 1783 h 2964"/>
              <a:gd name="T46" fmla="*/ 2685 w 2964"/>
              <a:gd name="T47" fmla="*/ 1829 h 2964"/>
              <a:gd name="T48" fmla="*/ 1343 w 2964"/>
              <a:gd name="T49" fmla="*/ 0 h 2964"/>
              <a:gd name="T50" fmla="*/ 0 w 2964"/>
              <a:gd name="T51" fmla="*/ 324 h 2964"/>
              <a:gd name="T52" fmla="*/ 1343 w 2964"/>
              <a:gd name="T53" fmla="*/ 1760 h 2964"/>
              <a:gd name="T54" fmla="*/ 1019 w 2964"/>
              <a:gd name="T55" fmla="*/ 1100 h 2964"/>
              <a:gd name="T56" fmla="*/ 972 w 2964"/>
              <a:gd name="T57" fmla="*/ 1227 h 2964"/>
              <a:gd name="T58" fmla="*/ 672 w 2964"/>
              <a:gd name="T59" fmla="*/ 1007 h 2964"/>
              <a:gd name="T60" fmla="*/ 370 w 2964"/>
              <a:gd name="T61" fmla="*/ 1227 h 2964"/>
              <a:gd name="T62" fmla="*/ 324 w 2964"/>
              <a:gd name="T63" fmla="*/ 1100 h 2964"/>
              <a:gd name="T64" fmla="*/ 324 w 2964"/>
              <a:gd name="T65" fmla="*/ 660 h 2964"/>
              <a:gd name="T66" fmla="*/ 370 w 2964"/>
              <a:gd name="T67" fmla="*/ 533 h 2964"/>
              <a:gd name="T68" fmla="*/ 672 w 2964"/>
              <a:gd name="T69" fmla="*/ 752 h 2964"/>
              <a:gd name="T70" fmla="*/ 972 w 2964"/>
              <a:gd name="T71" fmla="*/ 533 h 2964"/>
              <a:gd name="T72" fmla="*/ 1019 w 2964"/>
              <a:gd name="T73" fmla="*/ 660 h 2964"/>
              <a:gd name="T74" fmla="*/ 1019 w 2964"/>
              <a:gd name="T75" fmla="*/ 1100 h 29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64" h="2964">
                <a:moveTo>
                  <a:pt x="2049" y="741"/>
                </a:moveTo>
                <a:cubicBezTo>
                  <a:pt x="1771" y="741"/>
                  <a:pt x="1771" y="741"/>
                  <a:pt x="1771" y="741"/>
                </a:cubicBezTo>
                <a:cubicBezTo>
                  <a:pt x="1737" y="741"/>
                  <a:pt x="1713" y="764"/>
                  <a:pt x="1713" y="799"/>
                </a:cubicBezTo>
                <a:cubicBezTo>
                  <a:pt x="1713" y="868"/>
                  <a:pt x="1713" y="868"/>
                  <a:pt x="1713" y="868"/>
                </a:cubicBezTo>
                <a:cubicBezTo>
                  <a:pt x="1713" y="903"/>
                  <a:pt x="1737" y="926"/>
                  <a:pt x="1771" y="926"/>
                </a:cubicBezTo>
                <a:cubicBezTo>
                  <a:pt x="2361" y="926"/>
                  <a:pt x="2361" y="926"/>
                  <a:pt x="2361" y="926"/>
                </a:cubicBezTo>
                <a:cubicBezTo>
                  <a:pt x="2361" y="336"/>
                  <a:pt x="2361" y="336"/>
                  <a:pt x="2361" y="336"/>
                </a:cubicBezTo>
                <a:cubicBezTo>
                  <a:pt x="2361" y="301"/>
                  <a:pt x="2338" y="278"/>
                  <a:pt x="2303" y="278"/>
                </a:cubicBezTo>
                <a:cubicBezTo>
                  <a:pt x="2233" y="278"/>
                  <a:pt x="2233" y="278"/>
                  <a:pt x="2233" y="278"/>
                </a:cubicBezTo>
                <a:cubicBezTo>
                  <a:pt x="2200" y="278"/>
                  <a:pt x="2176" y="301"/>
                  <a:pt x="2176" y="336"/>
                </a:cubicBezTo>
                <a:cubicBezTo>
                  <a:pt x="2176" y="613"/>
                  <a:pt x="2176" y="613"/>
                  <a:pt x="2176" y="613"/>
                </a:cubicBezTo>
                <a:cubicBezTo>
                  <a:pt x="1771" y="209"/>
                  <a:pt x="1771" y="209"/>
                  <a:pt x="1771" y="209"/>
                </a:cubicBezTo>
                <a:cubicBezTo>
                  <a:pt x="1748" y="174"/>
                  <a:pt x="1702" y="174"/>
                  <a:pt x="1679" y="209"/>
                </a:cubicBezTo>
                <a:cubicBezTo>
                  <a:pt x="1644" y="243"/>
                  <a:pt x="1644" y="243"/>
                  <a:pt x="1644" y="243"/>
                </a:cubicBezTo>
                <a:cubicBezTo>
                  <a:pt x="1609" y="266"/>
                  <a:pt x="1609" y="313"/>
                  <a:pt x="1644" y="336"/>
                </a:cubicBezTo>
                <a:lnTo>
                  <a:pt x="2049" y="741"/>
                </a:lnTo>
                <a:close/>
                <a:moveTo>
                  <a:pt x="915" y="2223"/>
                </a:moveTo>
                <a:cubicBezTo>
                  <a:pt x="1192" y="2223"/>
                  <a:pt x="1192" y="2223"/>
                  <a:pt x="1192" y="2223"/>
                </a:cubicBezTo>
                <a:cubicBezTo>
                  <a:pt x="1227" y="2223"/>
                  <a:pt x="1250" y="2200"/>
                  <a:pt x="1250" y="2165"/>
                </a:cubicBezTo>
                <a:cubicBezTo>
                  <a:pt x="1250" y="2095"/>
                  <a:pt x="1250" y="2095"/>
                  <a:pt x="1250" y="2095"/>
                </a:cubicBezTo>
                <a:cubicBezTo>
                  <a:pt x="1250" y="2061"/>
                  <a:pt x="1227" y="2038"/>
                  <a:pt x="1192" y="2038"/>
                </a:cubicBezTo>
                <a:cubicBezTo>
                  <a:pt x="602" y="2038"/>
                  <a:pt x="602" y="2038"/>
                  <a:pt x="602" y="2038"/>
                </a:cubicBezTo>
                <a:cubicBezTo>
                  <a:pt x="602" y="2627"/>
                  <a:pt x="602" y="2627"/>
                  <a:pt x="602" y="2627"/>
                </a:cubicBezTo>
                <a:cubicBezTo>
                  <a:pt x="602" y="2662"/>
                  <a:pt x="625" y="2685"/>
                  <a:pt x="660" y="2685"/>
                </a:cubicBezTo>
                <a:cubicBezTo>
                  <a:pt x="729" y="2685"/>
                  <a:pt x="729" y="2685"/>
                  <a:pt x="729" y="2685"/>
                </a:cubicBezTo>
                <a:cubicBezTo>
                  <a:pt x="764" y="2685"/>
                  <a:pt x="787" y="2662"/>
                  <a:pt x="787" y="2627"/>
                </a:cubicBezTo>
                <a:cubicBezTo>
                  <a:pt x="787" y="2349"/>
                  <a:pt x="787" y="2349"/>
                  <a:pt x="787" y="2349"/>
                </a:cubicBezTo>
                <a:cubicBezTo>
                  <a:pt x="1192" y="2754"/>
                  <a:pt x="1192" y="2754"/>
                  <a:pt x="1192" y="2754"/>
                </a:cubicBezTo>
                <a:cubicBezTo>
                  <a:pt x="1215" y="2789"/>
                  <a:pt x="1262" y="2789"/>
                  <a:pt x="1285" y="2754"/>
                </a:cubicBezTo>
                <a:cubicBezTo>
                  <a:pt x="1320" y="2720"/>
                  <a:pt x="1320" y="2720"/>
                  <a:pt x="1320" y="2720"/>
                </a:cubicBezTo>
                <a:cubicBezTo>
                  <a:pt x="1354" y="2696"/>
                  <a:pt x="1354" y="2650"/>
                  <a:pt x="1320" y="2627"/>
                </a:cubicBezTo>
                <a:lnTo>
                  <a:pt x="915" y="2223"/>
                </a:lnTo>
                <a:close/>
                <a:moveTo>
                  <a:pt x="1945" y="1204"/>
                </a:moveTo>
                <a:cubicBezTo>
                  <a:pt x="1621" y="1528"/>
                  <a:pt x="1621" y="1528"/>
                  <a:pt x="1621" y="1528"/>
                </a:cubicBezTo>
                <a:cubicBezTo>
                  <a:pt x="1621" y="2963"/>
                  <a:pt x="1621" y="2963"/>
                  <a:pt x="1621" y="2963"/>
                </a:cubicBezTo>
                <a:cubicBezTo>
                  <a:pt x="2963" y="2963"/>
                  <a:pt x="2963" y="2963"/>
                  <a:pt x="2963" y="2963"/>
                </a:cubicBezTo>
                <a:cubicBezTo>
                  <a:pt x="2963" y="1204"/>
                  <a:pt x="2963" y="1204"/>
                  <a:pt x="2963" y="1204"/>
                </a:cubicBezTo>
                <a:lnTo>
                  <a:pt x="1945" y="1204"/>
                </a:lnTo>
                <a:close/>
                <a:moveTo>
                  <a:pt x="2685" y="1922"/>
                </a:moveTo>
                <a:cubicBezTo>
                  <a:pt x="2200" y="2396"/>
                  <a:pt x="2200" y="2396"/>
                  <a:pt x="2200" y="2396"/>
                </a:cubicBezTo>
                <a:cubicBezTo>
                  <a:pt x="1899" y="2095"/>
                  <a:pt x="1899" y="2095"/>
                  <a:pt x="1899" y="2095"/>
                </a:cubicBezTo>
                <a:cubicBezTo>
                  <a:pt x="1876" y="2072"/>
                  <a:pt x="1876" y="2026"/>
                  <a:pt x="1899" y="2003"/>
                </a:cubicBezTo>
                <a:cubicBezTo>
                  <a:pt x="1945" y="1956"/>
                  <a:pt x="1945" y="1956"/>
                  <a:pt x="1945" y="1956"/>
                </a:cubicBezTo>
                <a:cubicBezTo>
                  <a:pt x="1968" y="1933"/>
                  <a:pt x="2003" y="1933"/>
                  <a:pt x="2026" y="1956"/>
                </a:cubicBezTo>
                <a:cubicBezTo>
                  <a:pt x="2200" y="2142"/>
                  <a:pt x="2200" y="2142"/>
                  <a:pt x="2200" y="2142"/>
                </a:cubicBezTo>
                <a:cubicBezTo>
                  <a:pt x="2557" y="1783"/>
                  <a:pt x="2557" y="1783"/>
                  <a:pt x="2557" y="1783"/>
                </a:cubicBezTo>
                <a:cubicBezTo>
                  <a:pt x="2581" y="1760"/>
                  <a:pt x="2616" y="1760"/>
                  <a:pt x="2639" y="1783"/>
                </a:cubicBezTo>
                <a:cubicBezTo>
                  <a:pt x="2685" y="1829"/>
                  <a:pt x="2685" y="1829"/>
                  <a:pt x="2685" y="1829"/>
                </a:cubicBezTo>
                <a:cubicBezTo>
                  <a:pt x="2708" y="1852"/>
                  <a:pt x="2708" y="1899"/>
                  <a:pt x="2685" y="1922"/>
                </a:cubicBezTo>
                <a:close/>
                <a:moveTo>
                  <a:pt x="1343" y="0"/>
                </a:moveTo>
                <a:cubicBezTo>
                  <a:pt x="324" y="0"/>
                  <a:pt x="324" y="0"/>
                  <a:pt x="324" y="0"/>
                </a:cubicBezTo>
                <a:cubicBezTo>
                  <a:pt x="0" y="324"/>
                  <a:pt x="0" y="324"/>
                  <a:pt x="0" y="324"/>
                </a:cubicBezTo>
                <a:cubicBezTo>
                  <a:pt x="0" y="1760"/>
                  <a:pt x="0" y="1760"/>
                  <a:pt x="0" y="1760"/>
                </a:cubicBezTo>
                <a:cubicBezTo>
                  <a:pt x="1343" y="1760"/>
                  <a:pt x="1343" y="1760"/>
                  <a:pt x="1343" y="1760"/>
                </a:cubicBezTo>
                <a:lnTo>
                  <a:pt x="1343" y="0"/>
                </a:lnTo>
                <a:close/>
                <a:moveTo>
                  <a:pt x="1019" y="1100"/>
                </a:moveTo>
                <a:cubicBezTo>
                  <a:pt x="1042" y="1123"/>
                  <a:pt x="1042" y="1158"/>
                  <a:pt x="1019" y="1181"/>
                </a:cubicBezTo>
                <a:cubicBezTo>
                  <a:pt x="972" y="1227"/>
                  <a:pt x="972" y="1227"/>
                  <a:pt x="972" y="1227"/>
                </a:cubicBezTo>
                <a:cubicBezTo>
                  <a:pt x="949" y="1250"/>
                  <a:pt x="915" y="1250"/>
                  <a:pt x="891" y="1227"/>
                </a:cubicBezTo>
                <a:cubicBezTo>
                  <a:pt x="672" y="1007"/>
                  <a:pt x="672" y="1007"/>
                  <a:pt x="672" y="1007"/>
                </a:cubicBezTo>
                <a:cubicBezTo>
                  <a:pt x="452" y="1227"/>
                  <a:pt x="452" y="1227"/>
                  <a:pt x="452" y="1227"/>
                </a:cubicBezTo>
                <a:cubicBezTo>
                  <a:pt x="428" y="1250"/>
                  <a:pt x="394" y="1250"/>
                  <a:pt x="370" y="1227"/>
                </a:cubicBezTo>
                <a:cubicBezTo>
                  <a:pt x="324" y="1181"/>
                  <a:pt x="324" y="1181"/>
                  <a:pt x="324" y="1181"/>
                </a:cubicBezTo>
                <a:cubicBezTo>
                  <a:pt x="301" y="1158"/>
                  <a:pt x="301" y="1123"/>
                  <a:pt x="324" y="1100"/>
                </a:cubicBezTo>
                <a:cubicBezTo>
                  <a:pt x="544" y="880"/>
                  <a:pt x="544" y="880"/>
                  <a:pt x="544" y="880"/>
                </a:cubicBezTo>
                <a:cubicBezTo>
                  <a:pt x="324" y="660"/>
                  <a:pt x="324" y="660"/>
                  <a:pt x="324" y="660"/>
                </a:cubicBezTo>
                <a:cubicBezTo>
                  <a:pt x="301" y="637"/>
                  <a:pt x="301" y="602"/>
                  <a:pt x="324" y="579"/>
                </a:cubicBezTo>
                <a:cubicBezTo>
                  <a:pt x="370" y="533"/>
                  <a:pt x="370" y="533"/>
                  <a:pt x="370" y="533"/>
                </a:cubicBezTo>
                <a:cubicBezTo>
                  <a:pt x="394" y="509"/>
                  <a:pt x="428" y="509"/>
                  <a:pt x="452" y="533"/>
                </a:cubicBezTo>
                <a:cubicBezTo>
                  <a:pt x="672" y="752"/>
                  <a:pt x="672" y="752"/>
                  <a:pt x="672" y="752"/>
                </a:cubicBezTo>
                <a:cubicBezTo>
                  <a:pt x="891" y="533"/>
                  <a:pt x="891" y="533"/>
                  <a:pt x="891" y="533"/>
                </a:cubicBezTo>
                <a:cubicBezTo>
                  <a:pt x="915" y="509"/>
                  <a:pt x="949" y="509"/>
                  <a:pt x="972" y="533"/>
                </a:cubicBezTo>
                <a:cubicBezTo>
                  <a:pt x="1019" y="579"/>
                  <a:pt x="1019" y="579"/>
                  <a:pt x="1019" y="579"/>
                </a:cubicBezTo>
                <a:cubicBezTo>
                  <a:pt x="1042" y="602"/>
                  <a:pt x="1042" y="637"/>
                  <a:pt x="1019" y="660"/>
                </a:cubicBezTo>
                <a:cubicBezTo>
                  <a:pt x="799" y="880"/>
                  <a:pt x="799" y="880"/>
                  <a:pt x="799" y="880"/>
                </a:cubicBezTo>
                <a:lnTo>
                  <a:pt x="1019" y="1100"/>
                </a:lnTo>
                <a:close/>
              </a:path>
            </a:pathLst>
          </a:custGeom>
          <a:solidFill>
            <a:schemeClr val="tx1"/>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5">
            <a:extLst>
              <a:ext uri="{FF2B5EF4-FFF2-40B4-BE49-F238E27FC236}">
                <a16:creationId xmlns:a16="http://schemas.microsoft.com/office/drawing/2014/main" id="{196E76AD-F544-CC4B-AEA1-427A2EED7E7D}"/>
              </a:ext>
            </a:extLst>
          </p:cNvPr>
          <p:cNvSpPr>
            <a:spLocks noChangeAspect="1" noChangeArrowheads="1"/>
          </p:cNvSpPr>
          <p:nvPr/>
        </p:nvSpPr>
        <p:spPr bwMode="auto">
          <a:xfrm>
            <a:off x="778216" y="4195078"/>
            <a:ext cx="426575" cy="346592"/>
          </a:xfrm>
          <a:custGeom>
            <a:gdLst>
              <a:gd name="T0" fmla="*/ 2453 w 2964"/>
              <a:gd name="T1" fmla="*/ 370 h 2408"/>
              <a:gd name="T2" fmla="*/ 2361 w 2964"/>
              <a:gd name="T3" fmla="*/ 278 h 2408"/>
              <a:gd name="T4" fmla="*/ 2268 w 2964"/>
              <a:gd name="T5" fmla="*/ 370 h 2408"/>
              <a:gd name="T6" fmla="*/ 2268 w 2964"/>
              <a:gd name="T7" fmla="*/ 463 h 2408"/>
              <a:gd name="T8" fmla="*/ 2453 w 2964"/>
              <a:gd name="T9" fmla="*/ 463 h 2408"/>
              <a:gd name="T10" fmla="*/ 2453 w 2964"/>
              <a:gd name="T11" fmla="*/ 370 h 2408"/>
              <a:gd name="T12" fmla="*/ 2384 w 2964"/>
              <a:gd name="T13" fmla="*/ 729 h 2408"/>
              <a:gd name="T14" fmla="*/ 2384 w 2964"/>
              <a:gd name="T15" fmla="*/ 671 h 2408"/>
              <a:gd name="T16" fmla="*/ 2418 w 2964"/>
              <a:gd name="T17" fmla="*/ 625 h 2408"/>
              <a:gd name="T18" fmla="*/ 2361 w 2964"/>
              <a:gd name="T19" fmla="*/ 567 h 2408"/>
              <a:gd name="T20" fmla="*/ 2303 w 2964"/>
              <a:gd name="T21" fmla="*/ 625 h 2408"/>
              <a:gd name="T22" fmla="*/ 2338 w 2964"/>
              <a:gd name="T23" fmla="*/ 671 h 2408"/>
              <a:gd name="T24" fmla="*/ 2338 w 2964"/>
              <a:gd name="T25" fmla="*/ 729 h 2408"/>
              <a:gd name="T26" fmla="*/ 2361 w 2964"/>
              <a:gd name="T27" fmla="*/ 752 h 2408"/>
              <a:gd name="T28" fmla="*/ 2384 w 2964"/>
              <a:gd name="T29" fmla="*/ 729 h 2408"/>
              <a:gd name="T30" fmla="*/ 2569 w 2964"/>
              <a:gd name="T31" fmla="*/ 1794 h 2408"/>
              <a:gd name="T32" fmla="*/ 2500 w 2964"/>
              <a:gd name="T33" fmla="*/ 1760 h 2408"/>
              <a:gd name="T34" fmla="*/ 2546 w 2964"/>
              <a:gd name="T35" fmla="*/ 1713 h 2408"/>
              <a:gd name="T36" fmla="*/ 2546 w 2964"/>
              <a:gd name="T37" fmla="*/ 1076 h 2408"/>
              <a:gd name="T38" fmla="*/ 2916 w 2964"/>
              <a:gd name="T39" fmla="*/ 555 h 2408"/>
              <a:gd name="T40" fmla="*/ 2361 w 2964"/>
              <a:gd name="T41" fmla="*/ 0 h 2408"/>
              <a:gd name="T42" fmla="*/ 1817 w 2964"/>
              <a:gd name="T43" fmla="*/ 463 h 2408"/>
              <a:gd name="T44" fmla="*/ 463 w 2964"/>
              <a:gd name="T45" fmla="*/ 463 h 2408"/>
              <a:gd name="T46" fmla="*/ 417 w 2964"/>
              <a:gd name="T47" fmla="*/ 509 h 2408"/>
              <a:gd name="T48" fmla="*/ 417 w 2964"/>
              <a:gd name="T49" fmla="*/ 1713 h 2408"/>
              <a:gd name="T50" fmla="*/ 463 w 2964"/>
              <a:gd name="T51" fmla="*/ 1760 h 2408"/>
              <a:gd name="T52" fmla="*/ 394 w 2964"/>
              <a:gd name="T53" fmla="*/ 1794 h 2408"/>
              <a:gd name="T54" fmla="*/ 0 w 2964"/>
              <a:gd name="T55" fmla="*/ 2314 h 2408"/>
              <a:gd name="T56" fmla="*/ 0 w 2964"/>
              <a:gd name="T57" fmla="*/ 2361 h 2408"/>
              <a:gd name="T58" fmla="*/ 46 w 2964"/>
              <a:gd name="T59" fmla="*/ 2407 h 2408"/>
              <a:gd name="T60" fmla="*/ 2916 w 2964"/>
              <a:gd name="T61" fmla="*/ 2407 h 2408"/>
              <a:gd name="T62" fmla="*/ 2963 w 2964"/>
              <a:gd name="T63" fmla="*/ 2361 h 2408"/>
              <a:gd name="T64" fmla="*/ 2963 w 2964"/>
              <a:gd name="T65" fmla="*/ 2314 h 2408"/>
              <a:gd name="T66" fmla="*/ 2569 w 2964"/>
              <a:gd name="T67" fmla="*/ 1794 h 2408"/>
              <a:gd name="T68" fmla="*/ 2107 w 2964"/>
              <a:gd name="T69" fmla="*/ 463 h 2408"/>
              <a:gd name="T70" fmla="*/ 2188 w 2964"/>
              <a:gd name="T71" fmla="*/ 463 h 2408"/>
              <a:gd name="T72" fmla="*/ 2188 w 2964"/>
              <a:gd name="T73" fmla="*/ 370 h 2408"/>
              <a:gd name="T74" fmla="*/ 2361 w 2964"/>
              <a:gd name="T75" fmla="*/ 197 h 2408"/>
              <a:gd name="T76" fmla="*/ 2534 w 2964"/>
              <a:gd name="T77" fmla="*/ 370 h 2408"/>
              <a:gd name="T78" fmla="*/ 2534 w 2964"/>
              <a:gd name="T79" fmla="*/ 463 h 2408"/>
              <a:gd name="T80" fmla="*/ 2616 w 2964"/>
              <a:gd name="T81" fmla="*/ 463 h 2408"/>
              <a:gd name="T82" fmla="*/ 2616 w 2964"/>
              <a:gd name="T83" fmla="*/ 810 h 2408"/>
              <a:gd name="T84" fmla="*/ 2361 w 2964"/>
              <a:gd name="T85" fmla="*/ 914 h 2408"/>
              <a:gd name="T86" fmla="*/ 2107 w 2964"/>
              <a:gd name="T87" fmla="*/ 810 h 2408"/>
              <a:gd name="T88" fmla="*/ 2107 w 2964"/>
              <a:gd name="T89" fmla="*/ 463 h 2408"/>
              <a:gd name="T90" fmla="*/ 1910 w 2964"/>
              <a:gd name="T91" fmla="*/ 2268 h 2408"/>
              <a:gd name="T92" fmla="*/ 1054 w 2964"/>
              <a:gd name="T93" fmla="*/ 2268 h 2408"/>
              <a:gd name="T94" fmla="*/ 1030 w 2964"/>
              <a:gd name="T95" fmla="*/ 2233 h 2408"/>
              <a:gd name="T96" fmla="*/ 1054 w 2964"/>
              <a:gd name="T97" fmla="*/ 2119 h 2408"/>
              <a:gd name="T98" fmla="*/ 1100 w 2964"/>
              <a:gd name="T99" fmla="*/ 2084 h 2408"/>
              <a:gd name="T100" fmla="*/ 1864 w 2964"/>
              <a:gd name="T101" fmla="*/ 2084 h 2408"/>
              <a:gd name="T102" fmla="*/ 1910 w 2964"/>
              <a:gd name="T103" fmla="*/ 2119 h 2408"/>
              <a:gd name="T104" fmla="*/ 1933 w 2964"/>
              <a:gd name="T105" fmla="*/ 2233 h 2408"/>
              <a:gd name="T106" fmla="*/ 1910 w 2964"/>
              <a:gd name="T107" fmla="*/ 2268 h 2408"/>
              <a:gd name="T108" fmla="*/ 2453 w 2964"/>
              <a:gd name="T109" fmla="*/ 1667 h 2408"/>
              <a:gd name="T110" fmla="*/ 509 w 2964"/>
              <a:gd name="T111" fmla="*/ 1667 h 2408"/>
              <a:gd name="T112" fmla="*/ 509 w 2964"/>
              <a:gd name="T113" fmla="*/ 555 h 2408"/>
              <a:gd name="T114" fmla="*/ 1806 w 2964"/>
              <a:gd name="T115" fmla="*/ 555 h 2408"/>
              <a:gd name="T116" fmla="*/ 2361 w 2964"/>
              <a:gd name="T117" fmla="*/ 1111 h 2408"/>
              <a:gd name="T118" fmla="*/ 2453 w 2964"/>
              <a:gd name="T119" fmla="*/ 1100 h 2408"/>
              <a:gd name="T120" fmla="*/ 2453 w 2964"/>
              <a:gd name="T121" fmla="*/ 1667 h 24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64" h="2408">
                <a:moveTo>
                  <a:pt x="2453" y="370"/>
                </a:moveTo>
                <a:cubicBezTo>
                  <a:pt x="2453" y="312"/>
                  <a:pt x="2407" y="278"/>
                  <a:pt x="2361" y="278"/>
                </a:cubicBezTo>
                <a:cubicBezTo>
                  <a:pt x="2314" y="278"/>
                  <a:pt x="2268" y="312"/>
                  <a:pt x="2268" y="370"/>
                </a:cubicBezTo>
                <a:cubicBezTo>
                  <a:pt x="2268" y="463"/>
                  <a:pt x="2268" y="463"/>
                  <a:pt x="2268" y="463"/>
                </a:cubicBezTo>
                <a:cubicBezTo>
                  <a:pt x="2453" y="463"/>
                  <a:pt x="2453" y="463"/>
                  <a:pt x="2453" y="463"/>
                </a:cubicBezTo>
                <a:lnTo>
                  <a:pt x="2453" y="370"/>
                </a:lnTo>
                <a:close/>
                <a:moveTo>
                  <a:pt x="2384" y="729"/>
                </a:moveTo>
                <a:cubicBezTo>
                  <a:pt x="2384" y="671"/>
                  <a:pt x="2384" y="671"/>
                  <a:pt x="2384" y="671"/>
                </a:cubicBezTo>
                <a:cubicBezTo>
                  <a:pt x="2407" y="660"/>
                  <a:pt x="2418" y="648"/>
                  <a:pt x="2418" y="625"/>
                </a:cubicBezTo>
                <a:cubicBezTo>
                  <a:pt x="2418" y="590"/>
                  <a:pt x="2396" y="567"/>
                  <a:pt x="2361" y="567"/>
                </a:cubicBezTo>
                <a:cubicBezTo>
                  <a:pt x="2326" y="567"/>
                  <a:pt x="2303" y="590"/>
                  <a:pt x="2303" y="625"/>
                </a:cubicBezTo>
                <a:cubicBezTo>
                  <a:pt x="2303" y="648"/>
                  <a:pt x="2314" y="660"/>
                  <a:pt x="2338" y="671"/>
                </a:cubicBezTo>
                <a:cubicBezTo>
                  <a:pt x="2338" y="729"/>
                  <a:pt x="2338" y="729"/>
                  <a:pt x="2338" y="729"/>
                </a:cubicBezTo>
                <a:cubicBezTo>
                  <a:pt x="2338" y="741"/>
                  <a:pt x="2349" y="752"/>
                  <a:pt x="2361" y="752"/>
                </a:cubicBezTo>
                <a:cubicBezTo>
                  <a:pt x="2372" y="752"/>
                  <a:pt x="2384" y="741"/>
                  <a:pt x="2384" y="729"/>
                </a:cubicBezTo>
                <a:close/>
                <a:moveTo>
                  <a:pt x="2569" y="1794"/>
                </a:moveTo>
                <a:cubicBezTo>
                  <a:pt x="2557" y="1771"/>
                  <a:pt x="2534" y="1760"/>
                  <a:pt x="2500" y="1760"/>
                </a:cubicBezTo>
                <a:cubicBezTo>
                  <a:pt x="2523" y="1760"/>
                  <a:pt x="2546" y="1737"/>
                  <a:pt x="2546" y="1713"/>
                </a:cubicBezTo>
                <a:cubicBezTo>
                  <a:pt x="2546" y="1076"/>
                  <a:pt x="2546" y="1076"/>
                  <a:pt x="2546" y="1076"/>
                </a:cubicBezTo>
                <a:cubicBezTo>
                  <a:pt x="2766" y="1007"/>
                  <a:pt x="2916" y="799"/>
                  <a:pt x="2916" y="555"/>
                </a:cubicBezTo>
                <a:cubicBezTo>
                  <a:pt x="2916" y="243"/>
                  <a:pt x="2673" y="0"/>
                  <a:pt x="2361" y="0"/>
                </a:cubicBezTo>
                <a:cubicBezTo>
                  <a:pt x="2084" y="0"/>
                  <a:pt x="1852" y="197"/>
                  <a:pt x="1817" y="463"/>
                </a:cubicBezTo>
                <a:cubicBezTo>
                  <a:pt x="463" y="463"/>
                  <a:pt x="463" y="463"/>
                  <a:pt x="463" y="463"/>
                </a:cubicBezTo>
                <a:cubicBezTo>
                  <a:pt x="440" y="463"/>
                  <a:pt x="417" y="486"/>
                  <a:pt x="417" y="509"/>
                </a:cubicBezTo>
                <a:cubicBezTo>
                  <a:pt x="417" y="1713"/>
                  <a:pt x="417" y="1713"/>
                  <a:pt x="417" y="1713"/>
                </a:cubicBezTo>
                <a:cubicBezTo>
                  <a:pt x="417" y="1737"/>
                  <a:pt x="440" y="1760"/>
                  <a:pt x="463" y="1760"/>
                </a:cubicBezTo>
                <a:cubicBezTo>
                  <a:pt x="428" y="1760"/>
                  <a:pt x="405" y="1771"/>
                  <a:pt x="394" y="1794"/>
                </a:cubicBezTo>
                <a:cubicBezTo>
                  <a:pt x="0" y="2314"/>
                  <a:pt x="0" y="2314"/>
                  <a:pt x="0" y="2314"/>
                </a:cubicBezTo>
                <a:cubicBezTo>
                  <a:pt x="0" y="2361"/>
                  <a:pt x="0" y="2361"/>
                  <a:pt x="0" y="2361"/>
                </a:cubicBezTo>
                <a:cubicBezTo>
                  <a:pt x="0" y="2384"/>
                  <a:pt x="23" y="2407"/>
                  <a:pt x="46" y="2407"/>
                </a:cubicBezTo>
                <a:cubicBezTo>
                  <a:pt x="2916" y="2407"/>
                  <a:pt x="2916" y="2407"/>
                  <a:pt x="2916" y="2407"/>
                </a:cubicBezTo>
                <a:cubicBezTo>
                  <a:pt x="2940" y="2407"/>
                  <a:pt x="2963" y="2384"/>
                  <a:pt x="2963" y="2361"/>
                </a:cubicBezTo>
                <a:cubicBezTo>
                  <a:pt x="2963" y="2314"/>
                  <a:pt x="2963" y="2314"/>
                  <a:pt x="2963" y="2314"/>
                </a:cubicBezTo>
                <a:lnTo>
                  <a:pt x="2569" y="1794"/>
                </a:lnTo>
                <a:close/>
                <a:moveTo>
                  <a:pt x="2107" y="463"/>
                </a:moveTo>
                <a:cubicBezTo>
                  <a:pt x="2188" y="463"/>
                  <a:pt x="2188" y="463"/>
                  <a:pt x="2188" y="463"/>
                </a:cubicBezTo>
                <a:cubicBezTo>
                  <a:pt x="2188" y="370"/>
                  <a:pt x="2188" y="370"/>
                  <a:pt x="2188" y="370"/>
                </a:cubicBezTo>
                <a:cubicBezTo>
                  <a:pt x="2188" y="266"/>
                  <a:pt x="2268" y="197"/>
                  <a:pt x="2361" y="197"/>
                </a:cubicBezTo>
                <a:cubicBezTo>
                  <a:pt x="2453" y="197"/>
                  <a:pt x="2534" y="266"/>
                  <a:pt x="2534" y="370"/>
                </a:cubicBezTo>
                <a:cubicBezTo>
                  <a:pt x="2534" y="463"/>
                  <a:pt x="2534" y="463"/>
                  <a:pt x="2534" y="463"/>
                </a:cubicBezTo>
                <a:cubicBezTo>
                  <a:pt x="2616" y="463"/>
                  <a:pt x="2616" y="463"/>
                  <a:pt x="2616" y="463"/>
                </a:cubicBezTo>
                <a:cubicBezTo>
                  <a:pt x="2616" y="810"/>
                  <a:pt x="2616" y="810"/>
                  <a:pt x="2616" y="810"/>
                </a:cubicBezTo>
                <a:cubicBezTo>
                  <a:pt x="2361" y="914"/>
                  <a:pt x="2361" y="914"/>
                  <a:pt x="2361" y="914"/>
                </a:cubicBezTo>
                <a:cubicBezTo>
                  <a:pt x="2107" y="810"/>
                  <a:pt x="2107" y="810"/>
                  <a:pt x="2107" y="810"/>
                </a:cubicBezTo>
                <a:lnTo>
                  <a:pt x="2107" y="463"/>
                </a:lnTo>
                <a:close/>
                <a:moveTo>
                  <a:pt x="1910" y="2268"/>
                </a:moveTo>
                <a:cubicBezTo>
                  <a:pt x="1054" y="2268"/>
                  <a:pt x="1054" y="2268"/>
                  <a:pt x="1054" y="2268"/>
                </a:cubicBezTo>
                <a:cubicBezTo>
                  <a:pt x="1030" y="2268"/>
                  <a:pt x="1019" y="2256"/>
                  <a:pt x="1030" y="2233"/>
                </a:cubicBezTo>
                <a:cubicBezTo>
                  <a:pt x="1054" y="2119"/>
                  <a:pt x="1054" y="2119"/>
                  <a:pt x="1054" y="2119"/>
                </a:cubicBezTo>
                <a:cubicBezTo>
                  <a:pt x="1065" y="2095"/>
                  <a:pt x="1077" y="2084"/>
                  <a:pt x="1100" y="2084"/>
                </a:cubicBezTo>
                <a:cubicBezTo>
                  <a:pt x="1864" y="2084"/>
                  <a:pt x="1864" y="2084"/>
                  <a:pt x="1864" y="2084"/>
                </a:cubicBezTo>
                <a:cubicBezTo>
                  <a:pt x="1887" y="2084"/>
                  <a:pt x="1899" y="2095"/>
                  <a:pt x="1910" y="2119"/>
                </a:cubicBezTo>
                <a:cubicBezTo>
                  <a:pt x="1933" y="2233"/>
                  <a:pt x="1933" y="2233"/>
                  <a:pt x="1933" y="2233"/>
                </a:cubicBezTo>
                <a:cubicBezTo>
                  <a:pt x="1945" y="2256"/>
                  <a:pt x="1933" y="2268"/>
                  <a:pt x="1910" y="2268"/>
                </a:cubicBezTo>
                <a:close/>
                <a:moveTo>
                  <a:pt x="2453" y="1667"/>
                </a:moveTo>
                <a:cubicBezTo>
                  <a:pt x="509" y="1667"/>
                  <a:pt x="509" y="1667"/>
                  <a:pt x="509" y="1667"/>
                </a:cubicBezTo>
                <a:cubicBezTo>
                  <a:pt x="509" y="555"/>
                  <a:pt x="509" y="555"/>
                  <a:pt x="509" y="555"/>
                </a:cubicBezTo>
                <a:cubicBezTo>
                  <a:pt x="1806" y="555"/>
                  <a:pt x="1806" y="555"/>
                  <a:pt x="1806" y="555"/>
                </a:cubicBezTo>
                <a:cubicBezTo>
                  <a:pt x="1806" y="868"/>
                  <a:pt x="2049" y="1111"/>
                  <a:pt x="2361" y="1111"/>
                </a:cubicBezTo>
                <a:cubicBezTo>
                  <a:pt x="2396" y="1111"/>
                  <a:pt x="2418" y="1111"/>
                  <a:pt x="2453" y="1100"/>
                </a:cubicBezTo>
                <a:lnTo>
                  <a:pt x="2453" y="1667"/>
                </a:lnTo>
                <a:close/>
              </a:path>
            </a:pathLst>
          </a:custGeom>
          <a:solidFill>
            <a:schemeClr val="tx1"/>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8"/>
          <p:cNvSpPr>
            <a:spLocks noChangeAspect="1" noChangeArrowheads="1"/>
          </p:cNvSpPr>
          <p:nvPr/>
        </p:nvSpPr>
        <p:spPr bwMode="auto">
          <a:xfrm>
            <a:off x="787703" y="5055193"/>
            <a:ext cx="516938" cy="387704"/>
          </a:xfrm>
          <a:custGeom>
            <a:gdLst>
              <a:gd name="T0" fmla="*/ 1551 w 2964"/>
              <a:gd name="T1" fmla="*/ 1112 h 2224"/>
              <a:gd name="T2" fmla="*/ 1378 w 2964"/>
              <a:gd name="T3" fmla="*/ 811 h 2224"/>
              <a:gd name="T4" fmla="*/ 2188 w 2964"/>
              <a:gd name="T5" fmla="*/ 660 h 2224"/>
              <a:gd name="T6" fmla="*/ 2511 w 2964"/>
              <a:gd name="T7" fmla="*/ 672 h 2224"/>
              <a:gd name="T8" fmla="*/ 2569 w 2964"/>
              <a:gd name="T9" fmla="*/ 568 h 2224"/>
              <a:gd name="T10" fmla="*/ 2396 w 2964"/>
              <a:gd name="T11" fmla="*/ 232 h 2224"/>
              <a:gd name="T12" fmla="*/ 2142 w 2964"/>
              <a:gd name="T13" fmla="*/ 406 h 2224"/>
              <a:gd name="T14" fmla="*/ 1366 w 2964"/>
              <a:gd name="T15" fmla="*/ 626 h 2224"/>
              <a:gd name="T16" fmla="*/ 1250 w 2964"/>
              <a:gd name="T17" fmla="*/ 417 h 2224"/>
              <a:gd name="T18" fmla="*/ 1389 w 2964"/>
              <a:gd name="T19" fmla="*/ 163 h 2224"/>
              <a:gd name="T20" fmla="*/ 1667 w 2964"/>
              <a:gd name="T21" fmla="*/ 406 h 2224"/>
              <a:gd name="T22" fmla="*/ 1794 w 2964"/>
              <a:gd name="T23" fmla="*/ 359 h 2224"/>
              <a:gd name="T24" fmla="*/ 1169 w 2964"/>
              <a:gd name="T25" fmla="*/ 336 h 2224"/>
              <a:gd name="T26" fmla="*/ 405 w 2964"/>
              <a:gd name="T27" fmla="*/ 626 h 2224"/>
              <a:gd name="T28" fmla="*/ 613 w 2964"/>
              <a:gd name="T29" fmla="*/ 834 h 2224"/>
              <a:gd name="T30" fmla="*/ 822 w 2964"/>
              <a:gd name="T31" fmla="*/ 626 h 2224"/>
              <a:gd name="T32" fmla="*/ 822 w 2964"/>
              <a:gd name="T33" fmla="*/ 394 h 2224"/>
              <a:gd name="T34" fmla="*/ 405 w 2964"/>
              <a:gd name="T35" fmla="*/ 382 h 2224"/>
              <a:gd name="T36" fmla="*/ 394 w 2964"/>
              <a:gd name="T37" fmla="*/ 568 h 2224"/>
              <a:gd name="T38" fmla="*/ 2801 w 2964"/>
              <a:gd name="T39" fmla="*/ 1019 h 2224"/>
              <a:gd name="T40" fmla="*/ 2418 w 2964"/>
              <a:gd name="T41" fmla="*/ 1019 h 2224"/>
              <a:gd name="T42" fmla="*/ 2176 w 2964"/>
              <a:gd name="T43" fmla="*/ 880 h 2224"/>
              <a:gd name="T44" fmla="*/ 1887 w 2964"/>
              <a:gd name="T45" fmla="*/ 869 h 2224"/>
              <a:gd name="T46" fmla="*/ 1748 w 2964"/>
              <a:gd name="T47" fmla="*/ 984 h 2224"/>
              <a:gd name="T48" fmla="*/ 2176 w 2964"/>
              <a:gd name="T49" fmla="*/ 1112 h 2224"/>
              <a:gd name="T50" fmla="*/ 2963 w 2964"/>
              <a:gd name="T51" fmla="*/ 1575 h 2224"/>
              <a:gd name="T52" fmla="*/ 567 w 2964"/>
              <a:gd name="T53" fmla="*/ 973 h 2224"/>
              <a:gd name="T54" fmla="*/ 463 w 2964"/>
              <a:gd name="T55" fmla="*/ 857 h 2224"/>
              <a:gd name="T56" fmla="*/ 0 w 2964"/>
              <a:gd name="T57" fmla="*/ 1575 h 2224"/>
              <a:gd name="T58" fmla="*/ 672 w 2964"/>
              <a:gd name="T59" fmla="*/ 1181 h 2224"/>
              <a:gd name="T60" fmla="*/ 2176 w 2964"/>
              <a:gd name="T61" fmla="*/ 1204 h 2224"/>
              <a:gd name="T62" fmla="*/ 741 w 2964"/>
              <a:gd name="T63" fmla="*/ 2177 h 2224"/>
              <a:gd name="T64" fmla="*/ 1505 w 2964"/>
              <a:gd name="T65" fmla="*/ 1830 h 2224"/>
              <a:gd name="T66" fmla="*/ 1598 w 2964"/>
              <a:gd name="T67" fmla="*/ 1436 h 2224"/>
              <a:gd name="T68" fmla="*/ 2084 w 2964"/>
              <a:gd name="T69" fmla="*/ 1343 h 2224"/>
              <a:gd name="T70" fmla="*/ 1991 w 2964"/>
              <a:gd name="T71" fmla="*/ 1830 h 2224"/>
              <a:gd name="T72" fmla="*/ 1505 w 2964"/>
              <a:gd name="T73" fmla="*/ 2027 h 2224"/>
              <a:gd name="T74" fmla="*/ 2176 w 2964"/>
              <a:gd name="T75" fmla="*/ 2223 h 2224"/>
              <a:gd name="T76" fmla="*/ 2176 w 2964"/>
              <a:gd name="T77" fmla="*/ 1204 h 2224"/>
              <a:gd name="T78" fmla="*/ 1215 w 2964"/>
              <a:gd name="T79" fmla="*/ 984 h 2224"/>
              <a:gd name="T80" fmla="*/ 1077 w 2964"/>
              <a:gd name="T81" fmla="*/ 869 h 2224"/>
              <a:gd name="T82" fmla="*/ 706 w 2964"/>
              <a:gd name="T83" fmla="*/ 1147 h 2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4" h="2224">
                <a:moveTo>
                  <a:pt x="1378" y="811"/>
                </a:moveTo>
                <a:cubicBezTo>
                  <a:pt x="1413" y="1112"/>
                  <a:pt x="1413" y="1112"/>
                  <a:pt x="1413" y="1112"/>
                </a:cubicBezTo>
                <a:cubicBezTo>
                  <a:pt x="1551" y="1112"/>
                  <a:pt x="1551" y="1112"/>
                  <a:pt x="1551" y="1112"/>
                </a:cubicBezTo>
                <a:cubicBezTo>
                  <a:pt x="1586" y="811"/>
                  <a:pt x="1586" y="811"/>
                  <a:pt x="1586" y="811"/>
                </a:cubicBezTo>
                <a:cubicBezTo>
                  <a:pt x="1563" y="822"/>
                  <a:pt x="1528" y="834"/>
                  <a:pt x="1482" y="834"/>
                </a:cubicBezTo>
                <a:cubicBezTo>
                  <a:pt x="1436" y="834"/>
                  <a:pt x="1401" y="822"/>
                  <a:pt x="1378" y="811"/>
                </a:cubicBezTo>
                <a:close/>
                <a:moveTo>
                  <a:pt x="2130" y="568"/>
                </a:moveTo>
                <a:cubicBezTo>
                  <a:pt x="2142" y="626"/>
                  <a:pt x="2142" y="626"/>
                  <a:pt x="2142" y="626"/>
                </a:cubicBezTo>
                <a:cubicBezTo>
                  <a:pt x="2142" y="649"/>
                  <a:pt x="2165" y="660"/>
                  <a:pt x="2188" y="660"/>
                </a:cubicBezTo>
                <a:cubicBezTo>
                  <a:pt x="2188" y="672"/>
                  <a:pt x="2188" y="672"/>
                  <a:pt x="2188" y="672"/>
                </a:cubicBezTo>
                <a:cubicBezTo>
                  <a:pt x="2211" y="822"/>
                  <a:pt x="2326" y="834"/>
                  <a:pt x="2349" y="834"/>
                </a:cubicBezTo>
                <a:cubicBezTo>
                  <a:pt x="2372" y="834"/>
                  <a:pt x="2488" y="822"/>
                  <a:pt x="2511" y="672"/>
                </a:cubicBezTo>
                <a:cubicBezTo>
                  <a:pt x="2511" y="660"/>
                  <a:pt x="2511" y="660"/>
                  <a:pt x="2511" y="660"/>
                </a:cubicBezTo>
                <a:cubicBezTo>
                  <a:pt x="2534" y="660"/>
                  <a:pt x="2557" y="649"/>
                  <a:pt x="2557" y="626"/>
                </a:cubicBezTo>
                <a:cubicBezTo>
                  <a:pt x="2569" y="568"/>
                  <a:pt x="2569" y="568"/>
                  <a:pt x="2569" y="568"/>
                </a:cubicBezTo>
                <a:cubicBezTo>
                  <a:pt x="2569" y="545"/>
                  <a:pt x="2557" y="521"/>
                  <a:pt x="2546" y="521"/>
                </a:cubicBezTo>
                <a:cubicBezTo>
                  <a:pt x="2546" y="487"/>
                  <a:pt x="2557" y="441"/>
                  <a:pt x="2557" y="394"/>
                </a:cubicBezTo>
                <a:cubicBezTo>
                  <a:pt x="2557" y="313"/>
                  <a:pt x="2488" y="232"/>
                  <a:pt x="2396" y="232"/>
                </a:cubicBezTo>
                <a:cubicBezTo>
                  <a:pt x="2361" y="186"/>
                  <a:pt x="2361" y="186"/>
                  <a:pt x="2361" y="186"/>
                </a:cubicBezTo>
                <a:cubicBezTo>
                  <a:pt x="2142" y="197"/>
                  <a:pt x="2142" y="382"/>
                  <a:pt x="2142" y="382"/>
                </a:cubicBezTo>
                <a:cubicBezTo>
                  <a:pt x="2142" y="406"/>
                  <a:pt x="2142" y="406"/>
                  <a:pt x="2142" y="406"/>
                </a:cubicBezTo>
                <a:cubicBezTo>
                  <a:pt x="2142" y="441"/>
                  <a:pt x="2153" y="498"/>
                  <a:pt x="2153" y="521"/>
                </a:cubicBezTo>
                <a:cubicBezTo>
                  <a:pt x="2142" y="533"/>
                  <a:pt x="2130" y="545"/>
                  <a:pt x="2130" y="568"/>
                </a:cubicBezTo>
                <a:close/>
                <a:moveTo>
                  <a:pt x="1366" y="626"/>
                </a:moveTo>
                <a:cubicBezTo>
                  <a:pt x="1343" y="602"/>
                  <a:pt x="1320" y="568"/>
                  <a:pt x="1320" y="521"/>
                </a:cubicBezTo>
                <a:cubicBezTo>
                  <a:pt x="1285" y="521"/>
                  <a:pt x="1262" y="498"/>
                  <a:pt x="1262" y="463"/>
                </a:cubicBezTo>
                <a:cubicBezTo>
                  <a:pt x="1250" y="417"/>
                  <a:pt x="1250" y="417"/>
                  <a:pt x="1250" y="417"/>
                </a:cubicBezTo>
                <a:cubicBezTo>
                  <a:pt x="1250" y="382"/>
                  <a:pt x="1262" y="359"/>
                  <a:pt x="1297" y="359"/>
                </a:cubicBezTo>
                <a:cubicBezTo>
                  <a:pt x="1285" y="336"/>
                  <a:pt x="1297" y="313"/>
                  <a:pt x="1297" y="313"/>
                </a:cubicBezTo>
                <a:cubicBezTo>
                  <a:pt x="1297" y="290"/>
                  <a:pt x="1297" y="197"/>
                  <a:pt x="1389" y="163"/>
                </a:cubicBezTo>
                <a:cubicBezTo>
                  <a:pt x="1389" y="267"/>
                  <a:pt x="1470" y="359"/>
                  <a:pt x="1586" y="359"/>
                </a:cubicBezTo>
                <a:cubicBezTo>
                  <a:pt x="1621" y="359"/>
                  <a:pt x="1621" y="359"/>
                  <a:pt x="1621" y="359"/>
                </a:cubicBezTo>
                <a:cubicBezTo>
                  <a:pt x="1644" y="359"/>
                  <a:pt x="1667" y="382"/>
                  <a:pt x="1667" y="406"/>
                </a:cubicBezTo>
                <a:cubicBezTo>
                  <a:pt x="1667" y="475"/>
                  <a:pt x="1656" y="614"/>
                  <a:pt x="1563" y="672"/>
                </a:cubicBezTo>
                <a:cubicBezTo>
                  <a:pt x="1725" y="672"/>
                  <a:pt x="1725" y="672"/>
                  <a:pt x="1725" y="672"/>
                </a:cubicBezTo>
                <a:cubicBezTo>
                  <a:pt x="1771" y="591"/>
                  <a:pt x="1794" y="452"/>
                  <a:pt x="1794" y="359"/>
                </a:cubicBezTo>
                <a:cubicBezTo>
                  <a:pt x="1794" y="139"/>
                  <a:pt x="1679" y="47"/>
                  <a:pt x="1528" y="47"/>
                </a:cubicBezTo>
                <a:cubicBezTo>
                  <a:pt x="1493" y="0"/>
                  <a:pt x="1493" y="0"/>
                  <a:pt x="1493" y="0"/>
                </a:cubicBezTo>
                <a:cubicBezTo>
                  <a:pt x="1343" y="0"/>
                  <a:pt x="1169" y="93"/>
                  <a:pt x="1169" y="336"/>
                </a:cubicBezTo>
                <a:cubicBezTo>
                  <a:pt x="1169" y="441"/>
                  <a:pt x="1215" y="579"/>
                  <a:pt x="1366" y="626"/>
                </a:cubicBezTo>
                <a:close/>
                <a:moveTo>
                  <a:pt x="394" y="568"/>
                </a:moveTo>
                <a:cubicBezTo>
                  <a:pt x="405" y="626"/>
                  <a:pt x="405" y="626"/>
                  <a:pt x="405" y="626"/>
                </a:cubicBezTo>
                <a:cubicBezTo>
                  <a:pt x="405" y="649"/>
                  <a:pt x="428" y="660"/>
                  <a:pt x="452" y="660"/>
                </a:cubicBezTo>
                <a:cubicBezTo>
                  <a:pt x="452" y="672"/>
                  <a:pt x="452" y="672"/>
                  <a:pt x="452" y="672"/>
                </a:cubicBezTo>
                <a:cubicBezTo>
                  <a:pt x="475" y="822"/>
                  <a:pt x="590" y="834"/>
                  <a:pt x="613" y="834"/>
                </a:cubicBezTo>
                <a:cubicBezTo>
                  <a:pt x="637" y="834"/>
                  <a:pt x="764" y="822"/>
                  <a:pt x="776" y="672"/>
                </a:cubicBezTo>
                <a:cubicBezTo>
                  <a:pt x="776" y="660"/>
                  <a:pt x="776" y="660"/>
                  <a:pt x="776" y="660"/>
                </a:cubicBezTo>
                <a:cubicBezTo>
                  <a:pt x="799" y="660"/>
                  <a:pt x="822" y="649"/>
                  <a:pt x="822" y="626"/>
                </a:cubicBezTo>
                <a:cubicBezTo>
                  <a:pt x="833" y="568"/>
                  <a:pt x="833" y="568"/>
                  <a:pt x="833" y="568"/>
                </a:cubicBezTo>
                <a:cubicBezTo>
                  <a:pt x="833" y="545"/>
                  <a:pt x="822" y="521"/>
                  <a:pt x="811" y="521"/>
                </a:cubicBezTo>
                <a:cubicBezTo>
                  <a:pt x="822" y="487"/>
                  <a:pt x="822" y="441"/>
                  <a:pt x="822" y="394"/>
                </a:cubicBezTo>
                <a:cubicBezTo>
                  <a:pt x="822" y="313"/>
                  <a:pt x="752" y="232"/>
                  <a:pt x="660" y="232"/>
                </a:cubicBezTo>
                <a:cubicBezTo>
                  <a:pt x="625" y="186"/>
                  <a:pt x="625" y="186"/>
                  <a:pt x="625" y="186"/>
                </a:cubicBezTo>
                <a:cubicBezTo>
                  <a:pt x="405" y="197"/>
                  <a:pt x="405" y="382"/>
                  <a:pt x="405" y="382"/>
                </a:cubicBezTo>
                <a:cubicBezTo>
                  <a:pt x="405" y="406"/>
                  <a:pt x="405" y="406"/>
                  <a:pt x="405" y="406"/>
                </a:cubicBezTo>
                <a:cubicBezTo>
                  <a:pt x="405" y="441"/>
                  <a:pt x="417" y="498"/>
                  <a:pt x="417" y="521"/>
                </a:cubicBezTo>
                <a:cubicBezTo>
                  <a:pt x="405" y="533"/>
                  <a:pt x="394" y="545"/>
                  <a:pt x="394" y="568"/>
                </a:cubicBezTo>
                <a:close/>
                <a:moveTo>
                  <a:pt x="2963" y="1575"/>
                </a:moveTo>
                <a:cubicBezTo>
                  <a:pt x="2905" y="1158"/>
                  <a:pt x="2905" y="1158"/>
                  <a:pt x="2905" y="1158"/>
                </a:cubicBezTo>
                <a:cubicBezTo>
                  <a:pt x="2893" y="1100"/>
                  <a:pt x="2859" y="1043"/>
                  <a:pt x="2801" y="1019"/>
                </a:cubicBezTo>
                <a:cubicBezTo>
                  <a:pt x="2604" y="927"/>
                  <a:pt x="2604" y="927"/>
                  <a:pt x="2604" y="927"/>
                </a:cubicBezTo>
                <a:cubicBezTo>
                  <a:pt x="2523" y="880"/>
                  <a:pt x="2523" y="880"/>
                  <a:pt x="2523" y="880"/>
                </a:cubicBezTo>
                <a:cubicBezTo>
                  <a:pt x="2418" y="1019"/>
                  <a:pt x="2418" y="1019"/>
                  <a:pt x="2418" y="1019"/>
                </a:cubicBezTo>
                <a:cubicBezTo>
                  <a:pt x="2349" y="904"/>
                  <a:pt x="2349" y="904"/>
                  <a:pt x="2349" y="904"/>
                </a:cubicBezTo>
                <a:cubicBezTo>
                  <a:pt x="2280" y="1019"/>
                  <a:pt x="2280" y="1019"/>
                  <a:pt x="2280" y="1019"/>
                </a:cubicBezTo>
                <a:cubicBezTo>
                  <a:pt x="2176" y="880"/>
                  <a:pt x="2176" y="880"/>
                  <a:pt x="2176" y="880"/>
                </a:cubicBezTo>
                <a:cubicBezTo>
                  <a:pt x="2084" y="927"/>
                  <a:pt x="2084" y="927"/>
                  <a:pt x="2084" y="927"/>
                </a:cubicBezTo>
                <a:cubicBezTo>
                  <a:pt x="1991" y="973"/>
                  <a:pt x="1991" y="973"/>
                  <a:pt x="1991" y="973"/>
                </a:cubicBezTo>
                <a:cubicBezTo>
                  <a:pt x="1968" y="927"/>
                  <a:pt x="1933" y="892"/>
                  <a:pt x="1887" y="869"/>
                </a:cubicBezTo>
                <a:cubicBezTo>
                  <a:pt x="1644" y="765"/>
                  <a:pt x="1644" y="765"/>
                  <a:pt x="1644" y="765"/>
                </a:cubicBezTo>
                <a:cubicBezTo>
                  <a:pt x="1644" y="753"/>
                  <a:pt x="1632" y="753"/>
                  <a:pt x="1632" y="753"/>
                </a:cubicBezTo>
                <a:cubicBezTo>
                  <a:pt x="1748" y="984"/>
                  <a:pt x="1748" y="984"/>
                  <a:pt x="1748" y="984"/>
                </a:cubicBezTo>
                <a:cubicBezTo>
                  <a:pt x="1679" y="984"/>
                  <a:pt x="1679" y="984"/>
                  <a:pt x="1679" y="984"/>
                </a:cubicBezTo>
                <a:cubicBezTo>
                  <a:pt x="1621" y="1112"/>
                  <a:pt x="1621" y="1112"/>
                  <a:pt x="1621" y="1112"/>
                </a:cubicBezTo>
                <a:cubicBezTo>
                  <a:pt x="2176" y="1112"/>
                  <a:pt x="2176" y="1112"/>
                  <a:pt x="2176" y="1112"/>
                </a:cubicBezTo>
                <a:cubicBezTo>
                  <a:pt x="2257" y="1112"/>
                  <a:pt x="2314" y="1170"/>
                  <a:pt x="2314" y="1251"/>
                </a:cubicBezTo>
                <a:cubicBezTo>
                  <a:pt x="2314" y="1575"/>
                  <a:pt x="2314" y="1575"/>
                  <a:pt x="2314" y="1575"/>
                </a:cubicBezTo>
                <a:lnTo>
                  <a:pt x="2963" y="1575"/>
                </a:lnTo>
                <a:close/>
                <a:moveTo>
                  <a:pt x="660" y="973"/>
                </a:moveTo>
                <a:cubicBezTo>
                  <a:pt x="613" y="904"/>
                  <a:pt x="613" y="904"/>
                  <a:pt x="613" y="904"/>
                </a:cubicBezTo>
                <a:cubicBezTo>
                  <a:pt x="567" y="973"/>
                  <a:pt x="567" y="973"/>
                  <a:pt x="567" y="973"/>
                </a:cubicBezTo>
                <a:cubicBezTo>
                  <a:pt x="590" y="1043"/>
                  <a:pt x="590" y="1043"/>
                  <a:pt x="590" y="1043"/>
                </a:cubicBezTo>
                <a:cubicBezTo>
                  <a:pt x="544" y="1239"/>
                  <a:pt x="544" y="1239"/>
                  <a:pt x="544" y="1239"/>
                </a:cubicBezTo>
                <a:cubicBezTo>
                  <a:pt x="463" y="857"/>
                  <a:pt x="463" y="857"/>
                  <a:pt x="463" y="857"/>
                </a:cubicBezTo>
                <a:cubicBezTo>
                  <a:pt x="150" y="1019"/>
                  <a:pt x="150" y="1019"/>
                  <a:pt x="150" y="1019"/>
                </a:cubicBezTo>
                <a:cubicBezTo>
                  <a:pt x="104" y="1043"/>
                  <a:pt x="70" y="1100"/>
                  <a:pt x="58" y="1158"/>
                </a:cubicBezTo>
                <a:cubicBezTo>
                  <a:pt x="0" y="1575"/>
                  <a:pt x="0" y="1575"/>
                  <a:pt x="0" y="1575"/>
                </a:cubicBezTo>
                <a:cubicBezTo>
                  <a:pt x="648" y="1575"/>
                  <a:pt x="648" y="1575"/>
                  <a:pt x="648" y="1575"/>
                </a:cubicBezTo>
                <a:cubicBezTo>
                  <a:pt x="648" y="1251"/>
                  <a:pt x="648" y="1251"/>
                  <a:pt x="648" y="1251"/>
                </a:cubicBezTo>
                <a:cubicBezTo>
                  <a:pt x="648" y="1228"/>
                  <a:pt x="660" y="1204"/>
                  <a:pt x="672" y="1181"/>
                </a:cubicBezTo>
                <a:cubicBezTo>
                  <a:pt x="637" y="1031"/>
                  <a:pt x="637" y="1031"/>
                  <a:pt x="637" y="1031"/>
                </a:cubicBezTo>
                <a:lnTo>
                  <a:pt x="660" y="973"/>
                </a:lnTo>
                <a:close/>
                <a:moveTo>
                  <a:pt x="2176" y="1204"/>
                </a:moveTo>
                <a:cubicBezTo>
                  <a:pt x="787" y="1204"/>
                  <a:pt x="787" y="1204"/>
                  <a:pt x="787" y="1204"/>
                </a:cubicBezTo>
                <a:cubicBezTo>
                  <a:pt x="764" y="1204"/>
                  <a:pt x="741" y="1228"/>
                  <a:pt x="741" y="1251"/>
                </a:cubicBezTo>
                <a:cubicBezTo>
                  <a:pt x="741" y="2177"/>
                  <a:pt x="741" y="2177"/>
                  <a:pt x="741" y="2177"/>
                </a:cubicBezTo>
                <a:lnTo>
                  <a:pt x="741" y="2188"/>
                </a:lnTo>
                <a:cubicBezTo>
                  <a:pt x="1297" y="1621"/>
                  <a:pt x="1297" y="1621"/>
                  <a:pt x="1297" y="1621"/>
                </a:cubicBezTo>
                <a:cubicBezTo>
                  <a:pt x="1505" y="1830"/>
                  <a:pt x="1505" y="1830"/>
                  <a:pt x="1505" y="1830"/>
                </a:cubicBezTo>
                <a:cubicBezTo>
                  <a:pt x="1852" y="1482"/>
                  <a:pt x="1852" y="1482"/>
                  <a:pt x="1852" y="1482"/>
                </a:cubicBezTo>
                <a:cubicBezTo>
                  <a:pt x="1644" y="1482"/>
                  <a:pt x="1644" y="1482"/>
                  <a:pt x="1644" y="1482"/>
                </a:cubicBezTo>
                <a:cubicBezTo>
                  <a:pt x="1621" y="1482"/>
                  <a:pt x="1598" y="1459"/>
                  <a:pt x="1598" y="1436"/>
                </a:cubicBezTo>
                <a:cubicBezTo>
                  <a:pt x="1598" y="1390"/>
                  <a:pt x="1598" y="1390"/>
                  <a:pt x="1598" y="1390"/>
                </a:cubicBezTo>
                <a:cubicBezTo>
                  <a:pt x="1598" y="1367"/>
                  <a:pt x="1621" y="1343"/>
                  <a:pt x="1644" y="1343"/>
                </a:cubicBezTo>
                <a:cubicBezTo>
                  <a:pt x="2084" y="1343"/>
                  <a:pt x="2084" y="1343"/>
                  <a:pt x="2084" y="1343"/>
                </a:cubicBezTo>
                <a:cubicBezTo>
                  <a:pt x="2084" y="1783"/>
                  <a:pt x="2084" y="1783"/>
                  <a:pt x="2084" y="1783"/>
                </a:cubicBezTo>
                <a:cubicBezTo>
                  <a:pt x="2084" y="1806"/>
                  <a:pt x="2061" y="1830"/>
                  <a:pt x="2038" y="1830"/>
                </a:cubicBezTo>
                <a:cubicBezTo>
                  <a:pt x="1991" y="1830"/>
                  <a:pt x="1991" y="1830"/>
                  <a:pt x="1991" y="1830"/>
                </a:cubicBezTo>
                <a:cubicBezTo>
                  <a:pt x="1968" y="1830"/>
                  <a:pt x="1945" y="1806"/>
                  <a:pt x="1945" y="1783"/>
                </a:cubicBezTo>
                <a:cubicBezTo>
                  <a:pt x="1945" y="1586"/>
                  <a:pt x="1945" y="1586"/>
                  <a:pt x="1945" y="1586"/>
                </a:cubicBezTo>
                <a:cubicBezTo>
                  <a:pt x="1505" y="2027"/>
                  <a:pt x="1505" y="2027"/>
                  <a:pt x="1505" y="2027"/>
                </a:cubicBezTo>
                <a:cubicBezTo>
                  <a:pt x="1297" y="1818"/>
                  <a:pt x="1297" y="1818"/>
                  <a:pt x="1297" y="1818"/>
                </a:cubicBezTo>
                <a:cubicBezTo>
                  <a:pt x="903" y="2222"/>
                  <a:pt x="903" y="2223"/>
                  <a:pt x="903" y="2223"/>
                </a:cubicBezTo>
                <a:cubicBezTo>
                  <a:pt x="2176" y="2223"/>
                  <a:pt x="2176" y="2223"/>
                  <a:pt x="2176" y="2223"/>
                </a:cubicBezTo>
                <a:cubicBezTo>
                  <a:pt x="2200" y="2223"/>
                  <a:pt x="2223" y="2200"/>
                  <a:pt x="2223" y="2177"/>
                </a:cubicBezTo>
                <a:cubicBezTo>
                  <a:pt x="2223" y="1251"/>
                  <a:pt x="2223" y="1251"/>
                  <a:pt x="2223" y="1251"/>
                </a:cubicBezTo>
                <a:cubicBezTo>
                  <a:pt x="2223" y="1228"/>
                  <a:pt x="2200" y="1204"/>
                  <a:pt x="2176" y="1204"/>
                </a:cubicBezTo>
                <a:close/>
                <a:moveTo>
                  <a:pt x="1343" y="1112"/>
                </a:moveTo>
                <a:cubicBezTo>
                  <a:pt x="1297" y="984"/>
                  <a:pt x="1297" y="984"/>
                  <a:pt x="1297" y="984"/>
                </a:cubicBezTo>
                <a:cubicBezTo>
                  <a:pt x="1215" y="984"/>
                  <a:pt x="1215" y="984"/>
                  <a:pt x="1215" y="984"/>
                </a:cubicBezTo>
                <a:cubicBezTo>
                  <a:pt x="1331" y="753"/>
                  <a:pt x="1331" y="753"/>
                  <a:pt x="1331" y="753"/>
                </a:cubicBezTo>
                <a:cubicBezTo>
                  <a:pt x="1331" y="753"/>
                  <a:pt x="1320" y="753"/>
                  <a:pt x="1320" y="765"/>
                </a:cubicBezTo>
                <a:cubicBezTo>
                  <a:pt x="1077" y="869"/>
                  <a:pt x="1077" y="869"/>
                  <a:pt x="1077" y="869"/>
                </a:cubicBezTo>
                <a:cubicBezTo>
                  <a:pt x="1030" y="880"/>
                  <a:pt x="996" y="927"/>
                  <a:pt x="972" y="973"/>
                </a:cubicBezTo>
                <a:cubicBezTo>
                  <a:pt x="764" y="857"/>
                  <a:pt x="764" y="857"/>
                  <a:pt x="764" y="857"/>
                </a:cubicBezTo>
                <a:cubicBezTo>
                  <a:pt x="706" y="1147"/>
                  <a:pt x="706" y="1147"/>
                  <a:pt x="706" y="1147"/>
                </a:cubicBezTo>
                <a:cubicBezTo>
                  <a:pt x="729" y="1123"/>
                  <a:pt x="752" y="1112"/>
                  <a:pt x="787" y="1112"/>
                </a:cubicBezTo>
                <a:lnTo>
                  <a:pt x="1343" y="1112"/>
                </a:lnTo>
                <a:close/>
              </a:path>
            </a:pathLst>
          </a:custGeom>
          <a:solidFill>
            <a:schemeClr val="tx1"/>
          </a:solidFill>
          <a:ln>
            <a:noFill/>
          </a:ln>
          <a:effectLst/>
          <a:extLst>
            <a:ext uri="{91240B29-F687-4f45-9708-019B960494DF}">
              <a14:hiddenLine xmlns="" xmlns:a14="http://schemas.microsoft.com/office/drawing/2010/main" xmlns:p15="http://schemas.microsoft.com/office/powerpoint/2012/main" xmlns:p14="http://schemas.microsoft.com/office/powerpoint/2010/main" w="9525" cap="flat">
                <a:solidFill>
                  <a:srgbClr val="808080"/>
                </a:solidFill>
                <a:bevel/>
                <a:headEnd/>
                <a:tailEnd/>
              </a14:hiddenLine>
            </a:ext>
            <a:ext uri="{AF507438-7753-43e0-B8FC-AC1667EBCBE1}">
              <a14:hiddenEffects xmlns="" xmlns:a14="http://schemas.microsoft.com/office/drawing/2010/main"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nvGrpSpPr>
          <p:cNvPr id="34" name="Group 33"/>
          <p:cNvGrpSpPr>
            <a:grpSpLocks noChangeAspect="1"/>
          </p:cNvGrpSpPr>
          <p:nvPr/>
        </p:nvGrpSpPr>
        <p:grpSpPr>
          <a:xfrm>
            <a:off x="8976023" y="3823912"/>
            <a:ext cx="2740273" cy="2323006"/>
            <a:chOff x="9210633" y="3593652"/>
            <a:chExt cx="3015085" cy="2555972"/>
          </a:xfrm>
        </p:grpSpPr>
        <p:grpSp>
          <p:nvGrpSpPr>
            <p:cNvPr id="35" name="Group 34">
              <a:extLst>
                <a:ext uri="{FF2B5EF4-FFF2-40B4-BE49-F238E27FC236}">
                  <a16:creationId xmlns:a16="http://schemas.microsoft.com/office/drawing/2014/main" id="{96BC20CC-8833-AE44-9683-12761081FA71}"/>
                </a:ext>
              </a:extLst>
            </p:cNvPr>
            <p:cNvGrpSpPr/>
            <p:nvPr/>
          </p:nvGrpSpPr>
          <p:grpSpPr>
            <a:xfrm>
              <a:off x="9210633" y="3593652"/>
              <a:ext cx="3015085" cy="2010057"/>
              <a:chOff x="8017275" y="1364567"/>
              <a:chExt cx="2444567" cy="1629712"/>
            </a:xfrm>
          </p:grpSpPr>
          <p:graphicFrame>
            <p:nvGraphicFramePr>
              <p:cNvPr id="37" name="Chart 36">
                <a:extLst>
                  <a:ext uri="{FF2B5EF4-FFF2-40B4-BE49-F238E27FC236}">
                    <a16:creationId xmlns:a16="http://schemas.microsoft.com/office/drawing/2014/main" id="{72523106-BAE5-7440-BB6A-52D37D66809D}"/>
                  </a:ext>
                </a:extLst>
              </p:cNvPr>
              <p:cNvGraphicFramePr/>
              <p:nvPr/>
            </p:nvGraphicFramePr>
            <p:xfrm>
              <a:off x="8017275" y="1364567"/>
              <a:ext cx="2444567" cy="1629712"/>
            </p:xfrm>
            <a:graphic>
              <a:graphicData uri="http://schemas.openxmlformats.org/drawingml/2006/chart">
                <c:chart xmlns:c="http://schemas.openxmlformats.org/drawingml/2006/chart" r:id="rId3"/>
              </a:graphicData>
            </a:graphic>
          </p:graphicFrame>
          <p:sp>
            <p:nvSpPr>
              <p:cNvPr id="38" name="Rectangle 37">
                <a:extLst>
                  <a:ext uri="{FF2B5EF4-FFF2-40B4-BE49-F238E27FC236}">
                    <a16:creationId xmlns:a16="http://schemas.microsoft.com/office/drawing/2014/main" id="{9B3AE902-6F0C-DD4B-B325-9AC4E73D2859}"/>
                  </a:ext>
                </a:extLst>
              </p:cNvPr>
              <p:cNvSpPr/>
              <p:nvPr/>
            </p:nvSpPr>
            <p:spPr>
              <a:xfrm>
                <a:off x="8924361" y="1985949"/>
                <a:ext cx="802870" cy="356819"/>
              </a:xfrm>
              <a:prstGeom prst="rect">
                <a:avLst/>
              </a:prstGeom>
              <a:noFill/>
            </p:spPr>
            <p:txBody>
              <a:bodyPr wrap="square" rIns="323916">
                <a:spAutoFit/>
              </a:bodyPr>
              <a:lstStyle/>
              <a:p>
                <a:pPr algn="ctr">
                  <a:defRPr/>
                </a:pPr>
                <a:r>
                  <a:rPr lang="en-US" sz="1999" b="1">
                    <a:solidFill>
                      <a:schemeClr val="bg1">
                        <a:lumMod val="10000"/>
                      </a:schemeClr>
                    </a:solidFill>
                    <a:sym typeface="Wingdings" pitchFamily="2" charset="2"/>
                  </a:rPr>
                  <a:t>33</a:t>
                </a:r>
                <a:r>
                  <a:rPr lang="en-US" sz="1400" b="1">
                    <a:solidFill>
                      <a:schemeClr val="bg1">
                        <a:lumMod val="10000"/>
                      </a:schemeClr>
                    </a:solidFill>
                    <a:sym typeface="Wingdings" pitchFamily="2" charset="2"/>
                  </a:rPr>
                  <a:t>% </a:t>
                </a:r>
              </a:p>
            </p:txBody>
          </p:sp>
        </p:grpSp>
        <p:sp>
          <p:nvSpPr>
            <p:cNvPr id="36" name="Rectangle 35"/>
            <p:cNvSpPr/>
            <p:nvPr/>
          </p:nvSpPr>
          <p:spPr>
            <a:xfrm>
              <a:off x="9557216" y="5506204"/>
              <a:ext cx="2381625" cy="643420"/>
            </a:xfrm>
            <a:prstGeom prst="rect">
              <a:avLst/>
            </a:prstGeom>
          </p:spPr>
          <p:txBody>
            <a:bodyPr wrap="square">
              <a:spAutoFit/>
            </a:bodyPr>
            <a:lstStyle/>
            <a:p>
              <a:pPr algn="ctr">
                <a:defRPr/>
              </a:pPr>
              <a:r>
                <a:rPr lang="en-US" sz="1600">
                  <a:solidFill>
                    <a:schemeClr val="bg1">
                      <a:lumMod val="10000"/>
                    </a:schemeClr>
                  </a:solidFill>
                  <a:sym typeface="Wingdings" pitchFamily="2" charset="2"/>
                </a:rPr>
                <a:t>Too Slow and Too </a:t>
              </a:r>
              <a:br>
                <a:rPr lang="en-US" sz="1600">
                  <a:solidFill>
                    <a:schemeClr val="bg1">
                      <a:lumMod val="10000"/>
                    </a:schemeClr>
                  </a:solidFill>
                  <a:sym typeface="Wingdings" pitchFamily="2" charset="2"/>
                </a:rPr>
              </a:br>
              <a:r>
                <a:rPr lang="en-US" sz="1600">
                  <a:solidFill>
                    <a:schemeClr val="bg1">
                      <a:lumMod val="10000"/>
                    </a:schemeClr>
                  </a:solidFill>
                  <a:sym typeface="Wingdings" pitchFamily="2" charset="2"/>
                </a:rPr>
                <a:t>Hard to Share</a:t>
              </a:r>
            </a:p>
          </p:txBody>
        </p:sp>
      </p:grpSp>
      <p:grpSp>
        <p:nvGrpSpPr>
          <p:cNvPr id="39" name="Group 38"/>
          <p:cNvGrpSpPr>
            <a:grpSpLocks noChangeAspect="1"/>
          </p:cNvGrpSpPr>
          <p:nvPr/>
        </p:nvGrpSpPr>
        <p:grpSpPr>
          <a:xfrm>
            <a:off x="6562632" y="3812725"/>
            <a:ext cx="2740272" cy="2323006"/>
            <a:chOff x="6625707" y="3593652"/>
            <a:chExt cx="3015084" cy="2555972"/>
          </a:xfrm>
          <a:effectLst/>
        </p:grpSpPr>
        <p:grpSp>
          <p:nvGrpSpPr>
            <p:cNvPr id="40" name="Group 39">
              <a:extLst>
                <a:ext uri="{FF2B5EF4-FFF2-40B4-BE49-F238E27FC236}">
                  <a16:creationId xmlns:a16="http://schemas.microsoft.com/office/drawing/2014/main" id="{396F2927-B050-B849-86DC-F39CBF5B8A67}"/>
                </a:ext>
              </a:extLst>
            </p:cNvPr>
            <p:cNvGrpSpPr/>
            <p:nvPr/>
          </p:nvGrpSpPr>
          <p:grpSpPr>
            <a:xfrm>
              <a:off x="6625707" y="3593652"/>
              <a:ext cx="3015084" cy="2010057"/>
              <a:chOff x="8017275" y="1364567"/>
              <a:chExt cx="2444567" cy="1629712"/>
            </a:xfrm>
          </p:grpSpPr>
          <p:graphicFrame>
            <p:nvGraphicFramePr>
              <p:cNvPr id="44" name="Chart 43">
                <a:extLst>
                  <a:ext uri="{FF2B5EF4-FFF2-40B4-BE49-F238E27FC236}">
                    <a16:creationId xmlns:a16="http://schemas.microsoft.com/office/drawing/2014/main" id="{7849D049-670E-2E48-A1E9-F00D4C0BD506}"/>
                  </a:ext>
                </a:extLst>
              </p:cNvPr>
              <p:cNvGraphicFramePr/>
              <p:nvPr>
                <p:extLst>
                  <p:ext uri="{D42A27DB-BD31-4B8C-83A1-F6EECF244321}">
                    <p14:modId xmlns:p14="http://schemas.microsoft.com/office/powerpoint/2010/main" val="347069512"/>
                  </p:ext>
                </p:extLst>
              </p:nvPr>
            </p:nvGraphicFramePr>
            <p:xfrm>
              <a:off x="8017275" y="1364567"/>
              <a:ext cx="2444567" cy="1629712"/>
            </p:xfrm>
            <a:graphic>
              <a:graphicData uri="http://schemas.openxmlformats.org/drawingml/2006/chart">
                <c:chart xmlns:c="http://schemas.openxmlformats.org/drawingml/2006/chart" r:id="rId4"/>
              </a:graphicData>
            </a:graphic>
          </p:graphicFrame>
          <p:sp>
            <p:nvSpPr>
              <p:cNvPr id="45" name="Rectangle 44">
                <a:extLst>
                  <a:ext uri="{FF2B5EF4-FFF2-40B4-BE49-F238E27FC236}">
                    <a16:creationId xmlns:a16="http://schemas.microsoft.com/office/drawing/2014/main" id="{172E6285-7E3D-714B-9DF4-E609668E4244}"/>
                  </a:ext>
                </a:extLst>
              </p:cNvPr>
              <p:cNvSpPr/>
              <p:nvPr/>
            </p:nvSpPr>
            <p:spPr>
              <a:xfrm>
                <a:off x="8035112" y="1985949"/>
                <a:ext cx="1639427" cy="356819"/>
              </a:xfrm>
              <a:prstGeom prst="rect">
                <a:avLst/>
              </a:prstGeom>
              <a:noFill/>
            </p:spPr>
            <p:txBody>
              <a:bodyPr wrap="square" rIns="323916">
                <a:spAutoFit/>
              </a:bodyPr>
              <a:lstStyle/>
              <a:p>
                <a:pPr algn="r">
                  <a:defRPr/>
                </a:pPr>
                <a:r>
                  <a:rPr lang="en-US" sz="1999" b="1">
                    <a:solidFill>
                      <a:schemeClr val="bg1">
                        <a:lumMod val="10000"/>
                      </a:schemeClr>
                    </a:solidFill>
                    <a:sym typeface="Wingdings" pitchFamily="2" charset="2"/>
                  </a:rPr>
                  <a:t>60</a:t>
                </a:r>
                <a:r>
                  <a:rPr lang="en-US" sz="1400" b="1">
                    <a:solidFill>
                      <a:schemeClr val="bg1">
                        <a:lumMod val="10000"/>
                      </a:schemeClr>
                    </a:solidFill>
                    <a:sym typeface="Wingdings" pitchFamily="2" charset="2"/>
                  </a:rPr>
                  <a:t>% </a:t>
                </a:r>
              </a:p>
            </p:txBody>
          </p:sp>
        </p:grpSp>
        <p:sp>
          <p:nvSpPr>
            <p:cNvPr id="43" name="Rectangle 42"/>
            <p:cNvSpPr/>
            <p:nvPr/>
          </p:nvSpPr>
          <p:spPr>
            <a:xfrm>
              <a:off x="6825451" y="5506204"/>
              <a:ext cx="2615595" cy="643420"/>
            </a:xfrm>
            <a:prstGeom prst="rect">
              <a:avLst/>
            </a:prstGeom>
          </p:spPr>
          <p:txBody>
            <a:bodyPr wrap="square">
              <a:spAutoFit/>
            </a:bodyPr>
            <a:lstStyle/>
            <a:p>
              <a:pPr algn="ctr">
                <a:defRPr/>
              </a:pPr>
              <a:r>
                <a:rPr lang="en-US" sz="1600">
                  <a:solidFill>
                    <a:schemeClr val="bg1">
                      <a:lumMod val="10000"/>
                    </a:schemeClr>
                  </a:solidFill>
                  <a:sym typeface="Wingdings" pitchFamily="2" charset="2"/>
                </a:rPr>
                <a:t>Ineffective Data Redaction</a:t>
              </a:r>
            </a:p>
          </p:txBody>
        </p:sp>
      </p:grpSp>
      <p:grpSp>
        <p:nvGrpSpPr>
          <p:cNvPr id="46" name="Group 45"/>
          <p:cNvGrpSpPr>
            <a:grpSpLocks noChangeAspect="1"/>
          </p:cNvGrpSpPr>
          <p:nvPr/>
        </p:nvGrpSpPr>
        <p:grpSpPr>
          <a:xfrm>
            <a:off x="8973487" y="1563948"/>
            <a:ext cx="2740272" cy="2070991"/>
            <a:chOff x="9202700" y="974365"/>
            <a:chExt cx="3015084" cy="2278684"/>
          </a:xfrm>
          <a:effectLst/>
        </p:grpSpPr>
        <p:grpSp>
          <p:nvGrpSpPr>
            <p:cNvPr id="48" name="Group 47">
              <a:extLst>
                <a:ext uri="{FF2B5EF4-FFF2-40B4-BE49-F238E27FC236}">
                  <a16:creationId xmlns:a16="http://schemas.microsoft.com/office/drawing/2014/main" id="{2C2D28E7-4675-914D-8D95-13771AD1FD89}"/>
                </a:ext>
              </a:extLst>
            </p:cNvPr>
            <p:cNvGrpSpPr/>
            <p:nvPr/>
          </p:nvGrpSpPr>
          <p:grpSpPr>
            <a:xfrm>
              <a:off x="9202700" y="974365"/>
              <a:ext cx="3015084" cy="2010057"/>
              <a:chOff x="8017275" y="1364567"/>
              <a:chExt cx="2444567" cy="1629712"/>
            </a:xfrm>
          </p:grpSpPr>
          <p:graphicFrame>
            <p:nvGraphicFramePr>
              <p:cNvPr id="53" name="Chart 52">
                <a:extLst>
                  <a:ext uri="{FF2B5EF4-FFF2-40B4-BE49-F238E27FC236}">
                    <a16:creationId xmlns:a16="http://schemas.microsoft.com/office/drawing/2014/main" id="{E1A04833-5A3D-C44A-8AAC-E0AF7600CB00}"/>
                  </a:ext>
                </a:extLst>
              </p:cNvPr>
              <p:cNvGraphicFramePr/>
              <p:nvPr>
                <p:extLst>
                  <p:ext uri="{D42A27DB-BD31-4B8C-83A1-F6EECF244321}">
                    <p14:modId xmlns:p14="http://schemas.microsoft.com/office/powerpoint/2010/main" val="3344807779"/>
                  </p:ext>
                </p:extLst>
              </p:nvPr>
            </p:nvGraphicFramePr>
            <p:xfrm>
              <a:off x="8017275" y="1364567"/>
              <a:ext cx="2444567" cy="1629712"/>
            </p:xfrm>
            <a:graphic>
              <a:graphicData uri="http://schemas.openxmlformats.org/drawingml/2006/chart">
                <c:chart xmlns:c="http://schemas.openxmlformats.org/drawingml/2006/chart" r:id="rId5"/>
              </a:graphicData>
            </a:graphic>
          </p:graphicFrame>
          <p:sp>
            <p:nvSpPr>
              <p:cNvPr id="54" name="Rectangle 53">
                <a:extLst>
                  <a:ext uri="{FF2B5EF4-FFF2-40B4-BE49-F238E27FC236}">
                    <a16:creationId xmlns:a16="http://schemas.microsoft.com/office/drawing/2014/main" id="{67A69393-C288-1447-9BFD-1EC96D9CA7A9}"/>
                  </a:ext>
                </a:extLst>
              </p:cNvPr>
              <p:cNvSpPr/>
              <p:nvPr/>
            </p:nvSpPr>
            <p:spPr>
              <a:xfrm>
                <a:off x="8926623" y="2005557"/>
                <a:ext cx="678803" cy="324401"/>
              </a:xfrm>
              <a:prstGeom prst="rect">
                <a:avLst/>
              </a:prstGeom>
              <a:noFill/>
            </p:spPr>
            <p:txBody>
              <a:bodyPr wrap="square" lIns="0" tIns="46800" rIns="0">
                <a:noAutofit/>
              </a:bodyPr>
              <a:lstStyle/>
              <a:p>
                <a:pPr algn="ctr">
                  <a:defRPr/>
                </a:pPr>
                <a:r>
                  <a:rPr lang="en-US" sz="1999" b="1">
                    <a:solidFill>
                      <a:schemeClr val="bg1">
                        <a:lumMod val="10000"/>
                      </a:schemeClr>
                    </a:solidFill>
                    <a:sym typeface="Wingdings" pitchFamily="2" charset="2"/>
                  </a:rPr>
                  <a:t>38</a:t>
                </a:r>
                <a:r>
                  <a:rPr lang="en-US" sz="1400" b="1">
                    <a:solidFill>
                      <a:schemeClr val="bg1">
                        <a:lumMod val="10000"/>
                      </a:schemeClr>
                    </a:solidFill>
                    <a:sym typeface="Wingdings" pitchFamily="2" charset="2"/>
                  </a:rPr>
                  <a:t>% </a:t>
                </a:r>
              </a:p>
            </p:txBody>
          </p:sp>
        </p:grpSp>
        <p:sp>
          <p:nvSpPr>
            <p:cNvPr id="50" name="Rectangle 49"/>
            <p:cNvSpPr/>
            <p:nvPr/>
          </p:nvSpPr>
          <p:spPr>
            <a:xfrm>
              <a:off x="9379421" y="2880543"/>
              <a:ext cx="2726926" cy="372506"/>
            </a:xfrm>
            <a:prstGeom prst="rect">
              <a:avLst/>
            </a:prstGeom>
          </p:spPr>
          <p:txBody>
            <a:bodyPr wrap="square">
              <a:spAutoFit/>
            </a:bodyPr>
            <a:lstStyle/>
            <a:p>
              <a:pPr algn="ctr">
                <a:defRPr/>
              </a:pPr>
              <a:r>
                <a:rPr lang="en-US" sz="1600">
                  <a:solidFill>
                    <a:schemeClr val="bg1">
                      <a:lumMod val="10000"/>
                    </a:schemeClr>
                  </a:solidFill>
                  <a:sym typeface="Wingdings" pitchFamily="2" charset="2"/>
                </a:rPr>
                <a:t>Outdated / Data Silo</a:t>
              </a:r>
            </a:p>
          </p:txBody>
        </p:sp>
      </p:grpSp>
      <p:grpSp>
        <p:nvGrpSpPr>
          <p:cNvPr id="67" name="Group 66"/>
          <p:cNvGrpSpPr>
            <a:grpSpLocks noChangeAspect="1"/>
          </p:cNvGrpSpPr>
          <p:nvPr/>
        </p:nvGrpSpPr>
        <p:grpSpPr>
          <a:xfrm>
            <a:off x="6395231" y="1573142"/>
            <a:ext cx="2961337" cy="2274122"/>
            <a:chOff x="6447205" y="974365"/>
            <a:chExt cx="3258320" cy="2502186"/>
          </a:xfrm>
          <a:effectLst/>
        </p:grpSpPr>
        <p:grpSp>
          <p:nvGrpSpPr>
            <p:cNvPr id="68" name="Group 67">
              <a:extLst>
                <a:ext uri="{FF2B5EF4-FFF2-40B4-BE49-F238E27FC236}">
                  <a16:creationId xmlns:a16="http://schemas.microsoft.com/office/drawing/2014/main" id="{D6E189D4-E3F3-F541-ABA9-4C44C3C8D776}"/>
                </a:ext>
              </a:extLst>
            </p:cNvPr>
            <p:cNvGrpSpPr/>
            <p:nvPr/>
          </p:nvGrpSpPr>
          <p:grpSpPr>
            <a:xfrm>
              <a:off x="6585559" y="974365"/>
              <a:ext cx="3015085" cy="2010057"/>
              <a:chOff x="8017275" y="1364567"/>
              <a:chExt cx="2444567" cy="1629712"/>
            </a:xfrm>
          </p:grpSpPr>
          <p:graphicFrame>
            <p:nvGraphicFramePr>
              <p:cNvPr id="70" name="Chart 69">
                <a:extLst>
                  <a:ext uri="{FF2B5EF4-FFF2-40B4-BE49-F238E27FC236}">
                    <a16:creationId xmlns:a16="http://schemas.microsoft.com/office/drawing/2014/main" id="{F52AEEE9-46CC-E041-B548-CD0EA1DC0F32}"/>
                  </a:ext>
                </a:extLst>
              </p:cNvPr>
              <p:cNvGraphicFramePr/>
              <p:nvPr>
                <p:extLst>
                  <p:ext uri="{D42A27DB-BD31-4B8C-83A1-F6EECF244321}">
                    <p14:modId xmlns:p14="http://schemas.microsoft.com/office/powerpoint/2010/main" val="1956581954"/>
                  </p:ext>
                </p:extLst>
              </p:nvPr>
            </p:nvGraphicFramePr>
            <p:xfrm>
              <a:off x="8017275" y="1364567"/>
              <a:ext cx="2444567" cy="1629712"/>
            </p:xfrm>
            <a:graphic>
              <a:graphicData uri="http://schemas.openxmlformats.org/drawingml/2006/chart">
                <c:chart xmlns:c="http://schemas.openxmlformats.org/drawingml/2006/chart" r:id="rId6"/>
              </a:graphicData>
            </a:graphic>
          </p:graphicFrame>
          <p:sp>
            <p:nvSpPr>
              <p:cNvPr id="72" name="Rectangle 71">
                <a:extLst>
                  <a:ext uri="{FF2B5EF4-FFF2-40B4-BE49-F238E27FC236}">
                    <a16:creationId xmlns:a16="http://schemas.microsoft.com/office/drawing/2014/main" id="{FB27BE1F-A073-E14E-8BC6-7BAC080695C9}"/>
                  </a:ext>
                </a:extLst>
              </p:cNvPr>
              <p:cNvSpPr/>
              <p:nvPr/>
            </p:nvSpPr>
            <p:spPr>
              <a:xfrm>
                <a:off x="8907526" y="2001275"/>
                <a:ext cx="695733" cy="549014"/>
              </a:xfrm>
              <a:prstGeom prst="rect">
                <a:avLst/>
              </a:prstGeom>
              <a:noFill/>
            </p:spPr>
            <p:txBody>
              <a:bodyPr wrap="square" lIns="0" rIns="0">
                <a:noAutofit/>
              </a:bodyPr>
              <a:lstStyle/>
              <a:p>
                <a:pPr algn="ctr">
                  <a:defRPr/>
                </a:pPr>
                <a:r>
                  <a:rPr lang="en-US" sz="1999" b="1">
                    <a:solidFill>
                      <a:schemeClr val="bg1">
                        <a:lumMod val="10000"/>
                      </a:schemeClr>
                    </a:solidFill>
                    <a:sym typeface="Wingdings" pitchFamily="2" charset="2"/>
                  </a:rPr>
                  <a:t>95</a:t>
                </a:r>
                <a:r>
                  <a:rPr lang="en-US" sz="1400" b="1">
                    <a:solidFill>
                      <a:schemeClr val="bg1">
                        <a:lumMod val="10000"/>
                      </a:schemeClr>
                    </a:solidFill>
                    <a:sym typeface="Wingdings" pitchFamily="2" charset="2"/>
                  </a:rPr>
                  <a:t>% </a:t>
                </a:r>
              </a:p>
            </p:txBody>
          </p:sp>
        </p:grpSp>
        <p:sp>
          <p:nvSpPr>
            <p:cNvPr id="69" name="Rectangle 68"/>
            <p:cNvSpPr/>
            <p:nvPr/>
          </p:nvSpPr>
          <p:spPr>
            <a:xfrm>
              <a:off x="6447205" y="2833131"/>
              <a:ext cx="3258320" cy="643420"/>
            </a:xfrm>
            <a:prstGeom prst="rect">
              <a:avLst/>
            </a:prstGeom>
          </p:spPr>
          <p:txBody>
            <a:bodyPr wrap="square">
              <a:spAutoFit/>
            </a:bodyPr>
            <a:lstStyle/>
            <a:p>
              <a:pPr algn="ctr">
                <a:defRPr/>
              </a:pPr>
              <a:r>
                <a:rPr lang="en-US" sz="1600">
                  <a:solidFill>
                    <a:schemeClr val="bg1">
                      <a:lumMod val="10000"/>
                    </a:schemeClr>
                  </a:solidFill>
                  <a:sym typeface="Wingdings" pitchFamily="2" charset="2"/>
                </a:rPr>
                <a:t>Error Prone</a:t>
              </a:r>
              <a:br>
                <a:rPr lang="en-US" sz="1600">
                  <a:solidFill>
                    <a:schemeClr val="bg1">
                      <a:lumMod val="10000"/>
                    </a:schemeClr>
                  </a:solidFill>
                  <a:sym typeface="Wingdings" pitchFamily="2" charset="2"/>
                </a:rPr>
              </a:br>
              <a:r>
                <a:rPr lang="en-US" sz="1600">
                  <a:solidFill>
                    <a:schemeClr val="bg1">
                      <a:lumMod val="10000"/>
                    </a:schemeClr>
                  </a:solidFill>
                  <a:sym typeface="Wingdings" pitchFamily="2" charset="2"/>
                </a:rPr>
                <a:t>Manual Involvement</a:t>
              </a:r>
            </a:p>
          </p:txBody>
        </p:sp>
      </p:grpSp>
      <p:sp>
        <p:nvSpPr>
          <p:cNvPr id="56" name="Footer Placeholder 2">
            <a:extLst>
              <a:ext uri="{FF2B5EF4-FFF2-40B4-BE49-F238E27FC236}">
                <a16:creationId xmlns:a16="http://schemas.microsoft.com/office/drawing/2014/main" id="{FFD715A6-66CE-AD41-B9A4-26A25DE6611D}"/>
              </a:ext>
            </a:extLst>
          </p:cNvPr>
          <p:cNvSpPr>
            <a:spLocks noGrp="1"/>
          </p:cNvSpPr>
          <p:nvPr>
            <p:ph type="ftr" sz="quarter" idx="3"/>
          </p:nvPr>
        </p:nvSpPr>
        <p:spPr>
          <a:xfrm>
            <a:off x="1127760" y="6423978"/>
            <a:ext cx="4021122" cy="365125"/>
          </a:xfrm>
        </p:spPr>
        <p:txBody>
          <a:bodyPr/>
          <a:lstStyle/>
          <a:p>
            <a:pPr lvl="0"/>
            <a:r>
              <a:rPr lang="en-US" noProof="0"/>
              <a:t>Copyright © 2020, Oracle and/or its affiliates. All rights reserved.</a:t>
            </a:r>
          </a:p>
        </p:txBody>
      </p:sp>
    </p:spTree>
    <p:extLst>
      <p:ext uri="{BB962C8B-B14F-4D97-AF65-F5344CB8AC3E}">
        <p14:creationId xmlns:p14="http://schemas.microsoft.com/office/powerpoint/2010/main" val="19921622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3" name="Group 2"/>
          <p:cNvGrpSpPr>
            <a:grpSpLocks noChangeAspect="1"/>
          </p:cNvGrpSpPr>
          <p:nvPr/>
        </p:nvGrpSpPr>
        <p:grpSpPr>
          <a:xfrm>
            <a:off x="768096" y="2104116"/>
            <a:ext cx="365760" cy="365760"/>
            <a:chOff x="556356" y="2001049"/>
            <a:chExt cx="486825" cy="486826"/>
          </a:xfrm>
        </p:grpSpPr>
        <p:sp>
          <p:nvSpPr>
            <p:cNvPr id="46" name="Oval 45">
              <a:extLst>
                <a:ext uri="{FF2B5EF4-FFF2-40B4-BE49-F238E27FC236}">
                  <a16:creationId xmlns:a16="http://schemas.microsoft.com/office/drawing/2014/main" id="{28458B90-6EC0-A64F-A48A-B3BB8AE2066A}"/>
                </a:ext>
              </a:extLst>
            </p:cNvPr>
            <p:cNvSpPr/>
            <p:nvPr/>
          </p:nvSpPr>
          <p:spPr>
            <a:xfrm>
              <a:off x="556356" y="2001049"/>
              <a:ext cx="486825" cy="486826"/>
            </a:xfrm>
            <a:prstGeom prst="ellipse">
              <a:avLst/>
            </a:prstGeom>
            <a:solidFill>
              <a:schemeClr val="accent1"/>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386" tIns="25386" rIns="25386" bIns="25386" numCol="1" spcCol="38100" rtlCol="0" anchor="ctr">
              <a:spAutoFit/>
            </a:bodyPr>
            <a:lstStyle/>
            <a:p>
              <a:pPr algn="ctr" defTabSz="412543" hangingPunct="0"/>
              <a:endParaRPr lang="en-US" sz="1600">
                <a:solidFill>
                  <a:srgbClr val="FFFFFF"/>
                </a:solidFill>
                <a:latin typeface="Helvetica Light"/>
                <a:ea typeface="Helvetica Light" charset="0"/>
                <a:cs typeface="Helvetica Light" charset="0"/>
                <a:sym typeface="Helvetica Light"/>
              </a:endParaRPr>
            </a:p>
          </p:txBody>
        </p:sp>
        <p:pic>
          <p:nvPicPr>
            <p:cNvPr id="45" name="Graphic 44" descr="Close">
              <a:extLst>
                <a:ext uri="{FF2B5EF4-FFF2-40B4-BE49-F238E27FC236}">
                  <a16:creationId xmlns:a16="http://schemas.microsoft.com/office/drawing/2014/main" id="{B662AF81-FDB0-FB4F-AEDC-D51947E71B1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48895" y="2091755"/>
              <a:ext cx="305835" cy="305835"/>
            </a:xfrm>
            <a:prstGeom prst="rect">
              <a:avLst/>
            </a:prstGeom>
          </p:spPr>
        </p:pic>
      </p:grpSp>
      <p:sp>
        <p:nvSpPr>
          <p:cNvPr id="2" name="Text Placeholder 1">
            <a:extLst>
              <a:ext uri="{FF2B5EF4-FFF2-40B4-BE49-F238E27FC236}">
                <a16:creationId xmlns:a16="http://schemas.microsoft.com/office/drawing/2014/main" id="{A72E7BF0-8F45-D74D-B257-B168698A06C6}"/>
              </a:ext>
            </a:extLst>
          </p:cNvPr>
          <p:cNvSpPr>
            <a:spLocks noGrp="1"/>
          </p:cNvSpPr>
          <p:nvPr>
            <p:ph type="body" sz="quarter" idx="10"/>
          </p:nvPr>
        </p:nvSpPr>
        <p:spPr/>
        <p:txBody>
          <a:bodyPr/>
          <a:lstStyle/>
          <a:p>
            <a:r>
              <a:rPr lang="en-US"/>
              <a:t>Application development in the enterprise</a:t>
            </a:r>
          </a:p>
        </p:txBody>
      </p:sp>
      <p:sp>
        <p:nvSpPr>
          <p:cNvPr id="6" name="Text Placeholder 3">
            <a:extLst>
              <a:ext uri="{FF2B5EF4-FFF2-40B4-BE49-F238E27FC236}">
                <a16:creationId xmlns:a16="http://schemas.microsoft.com/office/drawing/2014/main" id="{B3332F76-F310-1A41-A35A-B45864FAFF44}"/>
              </a:ext>
            </a:extLst>
          </p:cNvPr>
          <p:cNvSpPr txBox="1"/>
          <p:nvPr/>
        </p:nvSpPr>
        <p:spPr>
          <a:xfrm>
            <a:off x="1410717" y="3398218"/>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Expensive</a:t>
            </a:r>
          </a:p>
        </p:txBody>
      </p:sp>
      <p:sp>
        <p:nvSpPr>
          <p:cNvPr id="7" name="Text Placeholder 3">
            <a:extLst>
              <a:ext uri="{FF2B5EF4-FFF2-40B4-BE49-F238E27FC236}">
                <a16:creationId xmlns:a16="http://schemas.microsoft.com/office/drawing/2014/main" id="{E0319DC1-D66B-1941-8D9B-47254C1FF440}"/>
              </a:ext>
            </a:extLst>
          </p:cNvPr>
          <p:cNvSpPr txBox="1"/>
          <p:nvPr/>
        </p:nvSpPr>
        <p:spPr>
          <a:xfrm>
            <a:off x="1410717" y="4797900"/>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Minimal collaboration</a:t>
            </a:r>
          </a:p>
        </p:txBody>
      </p:sp>
      <p:sp>
        <p:nvSpPr>
          <p:cNvPr id="8" name="Text Placeholder 3">
            <a:extLst>
              <a:ext uri="{FF2B5EF4-FFF2-40B4-BE49-F238E27FC236}">
                <a16:creationId xmlns:a16="http://schemas.microsoft.com/office/drawing/2014/main" id="{17C215A7-D684-AF44-9F69-690BC357D5CA}"/>
              </a:ext>
            </a:extLst>
          </p:cNvPr>
          <p:cNvSpPr txBox="1"/>
          <p:nvPr/>
        </p:nvSpPr>
        <p:spPr>
          <a:xfrm>
            <a:off x="1410717" y="4098059"/>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Large backlog</a:t>
            </a:r>
          </a:p>
        </p:txBody>
      </p:sp>
      <p:sp>
        <p:nvSpPr>
          <p:cNvPr id="9" name="Text Placeholder 3">
            <a:extLst>
              <a:ext uri="{FF2B5EF4-FFF2-40B4-BE49-F238E27FC236}">
                <a16:creationId xmlns:a16="http://schemas.microsoft.com/office/drawing/2014/main" id="{5FD0E389-C0A5-794C-B776-F5BE5E2F66EF}"/>
              </a:ext>
            </a:extLst>
          </p:cNvPr>
          <p:cNvSpPr txBox="1"/>
          <p:nvPr/>
        </p:nvSpPr>
        <p:spPr>
          <a:xfrm>
            <a:off x="1410717" y="2698377"/>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Long app dev cycles</a:t>
            </a:r>
          </a:p>
        </p:txBody>
      </p:sp>
      <p:sp>
        <p:nvSpPr>
          <p:cNvPr id="10" name="Text Placeholder 3">
            <a:extLst>
              <a:ext uri="{FF2B5EF4-FFF2-40B4-BE49-F238E27FC236}">
                <a16:creationId xmlns:a16="http://schemas.microsoft.com/office/drawing/2014/main" id="{F4ED1DF7-2757-2D42-AE0C-341AE2303F75}"/>
              </a:ext>
            </a:extLst>
          </p:cNvPr>
          <p:cNvSpPr txBox="1"/>
          <p:nvPr/>
        </p:nvSpPr>
        <p:spPr>
          <a:xfrm>
            <a:off x="1410717" y="5497739"/>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Business solves problems with wrong tools</a:t>
            </a:r>
          </a:p>
        </p:txBody>
      </p:sp>
      <p:sp>
        <p:nvSpPr>
          <p:cNvPr id="25" name="Text Placeholder 3">
            <a:extLst>
              <a:ext uri="{FF2B5EF4-FFF2-40B4-BE49-F238E27FC236}">
                <a16:creationId xmlns:a16="http://schemas.microsoft.com/office/drawing/2014/main" id="{CD0D098A-FFC9-8240-962D-6083F4C46AF8}"/>
              </a:ext>
            </a:extLst>
          </p:cNvPr>
          <p:cNvSpPr txBox="1"/>
          <p:nvPr/>
        </p:nvSpPr>
        <p:spPr>
          <a:xfrm>
            <a:off x="1410717" y="1998536"/>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Requires specialized and scarce development resources</a:t>
            </a:r>
          </a:p>
        </p:txBody>
      </p:sp>
      <p:sp>
        <p:nvSpPr>
          <p:cNvPr id="4" name="Footer Placeholder 3">
            <a:extLst>
              <a:ext uri="{FF2B5EF4-FFF2-40B4-BE49-F238E27FC236}">
                <a16:creationId xmlns:a16="http://schemas.microsoft.com/office/drawing/2014/main" id="{BAA6212E-29C1-544D-BD6D-95F7A12D83D6}"/>
              </a:ext>
            </a:extLst>
          </p:cNvPr>
          <p:cNvSpPr>
            <a:spLocks noGrp="1"/>
          </p:cNvSpPr>
          <p:nvPr>
            <p:ph type="ftr" sz="quarter" idx="3"/>
          </p:nvPr>
        </p:nvSpPr>
        <p:spPr/>
        <p:txBody>
          <a:bodyPr/>
          <a:lstStyle/>
          <a:p>
            <a:r>
              <a:rPr lang="en-US"/>
              <a:t>Copyright © 2020, Oracle and/or its affiliates. All rights reserved.</a:t>
            </a:r>
          </a:p>
        </p:txBody>
      </p:sp>
      <p:sp>
        <p:nvSpPr>
          <p:cNvPr id="5" name="Slide Number Placeholder 4">
            <a:extLst>
              <a:ext uri="{FF2B5EF4-FFF2-40B4-BE49-F238E27FC236}">
                <a16:creationId xmlns:a16="http://schemas.microsoft.com/office/drawing/2014/main" id="{3BEE2D49-ED0C-6E44-94B8-2F2BFA800931}"/>
              </a:ext>
            </a:extLst>
          </p:cNvPr>
          <p:cNvSpPr>
            <a:spLocks noGrp="1"/>
          </p:cNvSpPr>
          <p:nvPr>
            <p:ph type="sldNum" sz="quarter" idx="4"/>
          </p:nvPr>
        </p:nvSpPr>
        <p:spPr/>
        <p:txBody>
          <a:bodyPr/>
          <a:lstStyle/>
          <a:p>
            <a:fld id="{345D60D9-5372-5F40-9443-0F9AE5BDC3C8}" type="slidenum">
              <a:rPr lang="en-US" smtClean="0"/>
              <a:t>6</a:t>
            </a:fld>
            <a:endParaRPr lang="en-US"/>
          </a:p>
        </p:txBody>
      </p:sp>
      <p:grpSp>
        <p:nvGrpSpPr>
          <p:cNvPr id="47" name="Group 46">
            <a:extLst>
              <a:ext uri="{FF2B5EF4-FFF2-40B4-BE49-F238E27FC236}">
                <a16:creationId xmlns:a16="http://schemas.microsoft.com/office/drawing/2014/main" id="{B1EBE7B2-3BC7-9C4E-849C-CCBAB517883D}"/>
              </a:ext>
            </a:extLst>
          </p:cNvPr>
          <p:cNvGrpSpPr>
            <a:grpSpLocks noChangeAspect="1"/>
          </p:cNvGrpSpPr>
          <p:nvPr/>
        </p:nvGrpSpPr>
        <p:grpSpPr>
          <a:xfrm>
            <a:off x="768096" y="2802774"/>
            <a:ext cx="365760" cy="365760"/>
            <a:chOff x="556356" y="2001049"/>
            <a:chExt cx="486825" cy="486826"/>
          </a:xfrm>
        </p:grpSpPr>
        <p:sp>
          <p:nvSpPr>
            <p:cNvPr id="49" name="Oval 48">
              <a:extLst>
                <a:ext uri="{FF2B5EF4-FFF2-40B4-BE49-F238E27FC236}">
                  <a16:creationId xmlns:a16="http://schemas.microsoft.com/office/drawing/2014/main" id="{DC96E29A-6EFD-D540-99A6-DBF257FE1D8B}"/>
                </a:ext>
              </a:extLst>
            </p:cNvPr>
            <p:cNvSpPr/>
            <p:nvPr/>
          </p:nvSpPr>
          <p:spPr>
            <a:xfrm>
              <a:off x="556356" y="2001049"/>
              <a:ext cx="486825" cy="486826"/>
            </a:xfrm>
            <a:prstGeom prst="ellipse">
              <a:avLst/>
            </a:prstGeom>
            <a:solidFill>
              <a:schemeClr val="accent1"/>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386" tIns="25386" rIns="25386" bIns="25386" numCol="1" spcCol="38100" rtlCol="0" anchor="ctr">
              <a:spAutoFit/>
            </a:bodyPr>
            <a:lstStyle/>
            <a:p>
              <a:pPr algn="ctr" defTabSz="412543" hangingPunct="0"/>
              <a:endParaRPr lang="en-US" sz="1600">
                <a:solidFill>
                  <a:srgbClr val="FFFFFF"/>
                </a:solidFill>
                <a:latin typeface="Helvetica Light"/>
                <a:ea typeface="Helvetica Light" charset="0"/>
                <a:cs typeface="Helvetica Light" charset="0"/>
                <a:sym typeface="Helvetica Light"/>
              </a:endParaRPr>
            </a:p>
          </p:txBody>
        </p:sp>
        <p:pic>
          <p:nvPicPr>
            <p:cNvPr id="50" name="Graphic 49" descr="Close">
              <a:extLst>
                <a:ext uri="{FF2B5EF4-FFF2-40B4-BE49-F238E27FC236}">
                  <a16:creationId xmlns:a16="http://schemas.microsoft.com/office/drawing/2014/main" id="{DA2B303B-86A6-974B-8854-A324DA17E26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48895" y="2091755"/>
              <a:ext cx="305835" cy="305835"/>
            </a:xfrm>
            <a:prstGeom prst="rect">
              <a:avLst/>
            </a:prstGeom>
          </p:spPr>
        </p:pic>
      </p:grpSp>
      <p:grpSp>
        <p:nvGrpSpPr>
          <p:cNvPr id="51" name="Group 50">
            <a:extLst>
              <a:ext uri="{FF2B5EF4-FFF2-40B4-BE49-F238E27FC236}">
                <a16:creationId xmlns:a16="http://schemas.microsoft.com/office/drawing/2014/main" id="{F494EED8-FB9B-424F-AFE8-888CB3E54023}"/>
              </a:ext>
            </a:extLst>
          </p:cNvPr>
          <p:cNvGrpSpPr>
            <a:grpSpLocks noChangeAspect="1"/>
          </p:cNvGrpSpPr>
          <p:nvPr/>
        </p:nvGrpSpPr>
        <p:grpSpPr>
          <a:xfrm>
            <a:off x="768096" y="3501432"/>
            <a:ext cx="365760" cy="365760"/>
            <a:chOff x="556356" y="2001049"/>
            <a:chExt cx="486825" cy="486826"/>
          </a:xfrm>
        </p:grpSpPr>
        <p:sp>
          <p:nvSpPr>
            <p:cNvPr id="52" name="Oval 51">
              <a:extLst>
                <a:ext uri="{FF2B5EF4-FFF2-40B4-BE49-F238E27FC236}">
                  <a16:creationId xmlns:a16="http://schemas.microsoft.com/office/drawing/2014/main" id="{F7314B01-0BC5-8B40-9D0D-76DDB78C9F45}"/>
                </a:ext>
              </a:extLst>
            </p:cNvPr>
            <p:cNvSpPr/>
            <p:nvPr/>
          </p:nvSpPr>
          <p:spPr>
            <a:xfrm>
              <a:off x="556356" y="2001049"/>
              <a:ext cx="486825" cy="486826"/>
            </a:xfrm>
            <a:prstGeom prst="ellipse">
              <a:avLst/>
            </a:prstGeom>
            <a:solidFill>
              <a:schemeClr val="accent1"/>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386" tIns="25386" rIns="25386" bIns="25386" numCol="1" spcCol="38100" rtlCol="0" anchor="ctr">
              <a:spAutoFit/>
            </a:bodyPr>
            <a:lstStyle/>
            <a:p>
              <a:pPr algn="ctr" defTabSz="412543" hangingPunct="0"/>
              <a:endParaRPr lang="en-US" sz="1600">
                <a:solidFill>
                  <a:srgbClr val="FFFFFF"/>
                </a:solidFill>
                <a:latin typeface="Helvetica Light"/>
                <a:ea typeface="Helvetica Light" charset="0"/>
                <a:cs typeface="Helvetica Light" charset="0"/>
                <a:sym typeface="Helvetica Light"/>
              </a:endParaRPr>
            </a:p>
          </p:txBody>
        </p:sp>
        <p:pic>
          <p:nvPicPr>
            <p:cNvPr id="53" name="Graphic 52" descr="Close">
              <a:extLst>
                <a:ext uri="{FF2B5EF4-FFF2-40B4-BE49-F238E27FC236}">
                  <a16:creationId xmlns:a16="http://schemas.microsoft.com/office/drawing/2014/main" id="{5D416337-2B2D-A54B-B555-FF3D78A316F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48895" y="2091755"/>
              <a:ext cx="305835" cy="305835"/>
            </a:xfrm>
            <a:prstGeom prst="rect">
              <a:avLst/>
            </a:prstGeom>
          </p:spPr>
        </p:pic>
      </p:grpSp>
      <p:grpSp>
        <p:nvGrpSpPr>
          <p:cNvPr id="54" name="Group 53">
            <a:extLst>
              <a:ext uri="{FF2B5EF4-FFF2-40B4-BE49-F238E27FC236}">
                <a16:creationId xmlns:a16="http://schemas.microsoft.com/office/drawing/2014/main" id="{BE798664-F634-C74D-91E8-C69070013E6E}"/>
              </a:ext>
            </a:extLst>
          </p:cNvPr>
          <p:cNvGrpSpPr>
            <a:grpSpLocks noChangeAspect="1"/>
          </p:cNvGrpSpPr>
          <p:nvPr/>
        </p:nvGrpSpPr>
        <p:grpSpPr>
          <a:xfrm>
            <a:off x="768096" y="4200090"/>
            <a:ext cx="365760" cy="365760"/>
            <a:chOff x="556356" y="2001049"/>
            <a:chExt cx="486825" cy="486826"/>
          </a:xfrm>
        </p:grpSpPr>
        <p:sp>
          <p:nvSpPr>
            <p:cNvPr id="55" name="Oval 54">
              <a:extLst>
                <a:ext uri="{FF2B5EF4-FFF2-40B4-BE49-F238E27FC236}">
                  <a16:creationId xmlns:a16="http://schemas.microsoft.com/office/drawing/2014/main" id="{3E77564A-9217-304C-975A-C905AAC94761}"/>
                </a:ext>
              </a:extLst>
            </p:cNvPr>
            <p:cNvSpPr/>
            <p:nvPr/>
          </p:nvSpPr>
          <p:spPr>
            <a:xfrm>
              <a:off x="556356" y="2001049"/>
              <a:ext cx="486825" cy="486826"/>
            </a:xfrm>
            <a:prstGeom prst="ellipse">
              <a:avLst/>
            </a:prstGeom>
            <a:solidFill>
              <a:schemeClr val="accent1"/>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386" tIns="25386" rIns="25386" bIns="25386" numCol="1" spcCol="38100" rtlCol="0" anchor="ctr">
              <a:spAutoFit/>
            </a:bodyPr>
            <a:lstStyle/>
            <a:p>
              <a:pPr algn="ctr" defTabSz="412543" hangingPunct="0"/>
              <a:endParaRPr lang="en-US" sz="1600">
                <a:solidFill>
                  <a:srgbClr val="FFFFFF"/>
                </a:solidFill>
                <a:latin typeface="Helvetica Light"/>
                <a:ea typeface="Helvetica Light" charset="0"/>
                <a:cs typeface="Helvetica Light" charset="0"/>
                <a:sym typeface="Helvetica Light"/>
              </a:endParaRPr>
            </a:p>
          </p:txBody>
        </p:sp>
        <p:pic>
          <p:nvPicPr>
            <p:cNvPr id="56" name="Graphic 55" descr="Close">
              <a:extLst>
                <a:ext uri="{FF2B5EF4-FFF2-40B4-BE49-F238E27FC236}">
                  <a16:creationId xmlns:a16="http://schemas.microsoft.com/office/drawing/2014/main" id="{84F1164F-0706-0D4E-A880-DC192F73F4E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48895" y="2091755"/>
              <a:ext cx="305835" cy="305835"/>
            </a:xfrm>
            <a:prstGeom prst="rect">
              <a:avLst/>
            </a:prstGeom>
          </p:spPr>
        </p:pic>
      </p:grpSp>
      <p:grpSp>
        <p:nvGrpSpPr>
          <p:cNvPr id="57" name="Group 56">
            <a:extLst>
              <a:ext uri="{FF2B5EF4-FFF2-40B4-BE49-F238E27FC236}">
                <a16:creationId xmlns:a16="http://schemas.microsoft.com/office/drawing/2014/main" id="{914DE28B-1618-7B46-83D3-3E0C8E6459E5}"/>
              </a:ext>
            </a:extLst>
          </p:cNvPr>
          <p:cNvGrpSpPr>
            <a:grpSpLocks noChangeAspect="1"/>
          </p:cNvGrpSpPr>
          <p:nvPr/>
        </p:nvGrpSpPr>
        <p:grpSpPr>
          <a:xfrm>
            <a:off x="768096" y="4898748"/>
            <a:ext cx="365760" cy="365760"/>
            <a:chOff x="556356" y="2001049"/>
            <a:chExt cx="486825" cy="486826"/>
          </a:xfrm>
        </p:grpSpPr>
        <p:sp>
          <p:nvSpPr>
            <p:cNvPr id="58" name="Oval 57">
              <a:extLst>
                <a:ext uri="{FF2B5EF4-FFF2-40B4-BE49-F238E27FC236}">
                  <a16:creationId xmlns:a16="http://schemas.microsoft.com/office/drawing/2014/main" id="{1386CD70-A640-DD44-AF3B-79439C4F8C48}"/>
                </a:ext>
              </a:extLst>
            </p:cNvPr>
            <p:cNvSpPr/>
            <p:nvPr/>
          </p:nvSpPr>
          <p:spPr>
            <a:xfrm>
              <a:off x="556356" y="2001049"/>
              <a:ext cx="486825" cy="486826"/>
            </a:xfrm>
            <a:prstGeom prst="ellipse">
              <a:avLst/>
            </a:prstGeom>
            <a:solidFill>
              <a:schemeClr val="accent1"/>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386" tIns="25386" rIns="25386" bIns="25386" numCol="1" spcCol="38100" rtlCol="0" anchor="ctr">
              <a:spAutoFit/>
            </a:bodyPr>
            <a:lstStyle/>
            <a:p>
              <a:pPr algn="ctr" defTabSz="412543" hangingPunct="0"/>
              <a:endParaRPr lang="en-US" sz="1600">
                <a:solidFill>
                  <a:srgbClr val="FFFFFF"/>
                </a:solidFill>
                <a:latin typeface="Helvetica Light"/>
                <a:ea typeface="Helvetica Light" charset="0"/>
                <a:cs typeface="Helvetica Light" charset="0"/>
                <a:sym typeface="Helvetica Light"/>
              </a:endParaRPr>
            </a:p>
          </p:txBody>
        </p:sp>
        <p:pic>
          <p:nvPicPr>
            <p:cNvPr id="59" name="Graphic 58" descr="Close">
              <a:extLst>
                <a:ext uri="{FF2B5EF4-FFF2-40B4-BE49-F238E27FC236}">
                  <a16:creationId xmlns:a16="http://schemas.microsoft.com/office/drawing/2014/main" id="{E2A92E39-D0C6-9348-8CB1-4175B829289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48895" y="2091755"/>
              <a:ext cx="305835" cy="305835"/>
            </a:xfrm>
            <a:prstGeom prst="rect">
              <a:avLst/>
            </a:prstGeom>
          </p:spPr>
        </p:pic>
      </p:grpSp>
      <p:grpSp>
        <p:nvGrpSpPr>
          <p:cNvPr id="60" name="Group 59">
            <a:extLst>
              <a:ext uri="{FF2B5EF4-FFF2-40B4-BE49-F238E27FC236}">
                <a16:creationId xmlns:a16="http://schemas.microsoft.com/office/drawing/2014/main" id="{5AEAAFA7-6CCD-8D4A-926D-2D551192462C}"/>
              </a:ext>
            </a:extLst>
          </p:cNvPr>
          <p:cNvGrpSpPr>
            <a:grpSpLocks noChangeAspect="1"/>
          </p:cNvGrpSpPr>
          <p:nvPr/>
        </p:nvGrpSpPr>
        <p:grpSpPr>
          <a:xfrm>
            <a:off x="768096" y="5597408"/>
            <a:ext cx="365760" cy="365760"/>
            <a:chOff x="556356" y="2001049"/>
            <a:chExt cx="486825" cy="486826"/>
          </a:xfrm>
        </p:grpSpPr>
        <p:sp>
          <p:nvSpPr>
            <p:cNvPr id="62" name="Oval 61">
              <a:extLst>
                <a:ext uri="{FF2B5EF4-FFF2-40B4-BE49-F238E27FC236}">
                  <a16:creationId xmlns:a16="http://schemas.microsoft.com/office/drawing/2014/main" id="{1E52B939-AB36-F14A-84A5-D4EEC20664E3}"/>
                </a:ext>
              </a:extLst>
            </p:cNvPr>
            <p:cNvSpPr/>
            <p:nvPr/>
          </p:nvSpPr>
          <p:spPr>
            <a:xfrm>
              <a:off x="556356" y="2001049"/>
              <a:ext cx="486825" cy="486826"/>
            </a:xfrm>
            <a:prstGeom prst="ellipse">
              <a:avLst/>
            </a:prstGeom>
            <a:solidFill>
              <a:schemeClr val="accent1"/>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386" tIns="25386" rIns="25386" bIns="25386" numCol="1" spcCol="38100" rtlCol="0" anchor="ctr">
              <a:spAutoFit/>
            </a:bodyPr>
            <a:lstStyle/>
            <a:p>
              <a:pPr algn="ctr" defTabSz="412543" hangingPunct="0"/>
              <a:endParaRPr lang="en-US" sz="1600">
                <a:solidFill>
                  <a:srgbClr val="FFFFFF"/>
                </a:solidFill>
                <a:latin typeface="Helvetica Light"/>
                <a:ea typeface="Helvetica Light" charset="0"/>
                <a:cs typeface="Helvetica Light" charset="0"/>
                <a:sym typeface="Helvetica Light"/>
              </a:endParaRPr>
            </a:p>
          </p:txBody>
        </p:sp>
        <p:pic>
          <p:nvPicPr>
            <p:cNvPr id="63" name="Graphic 62" descr="Close">
              <a:extLst>
                <a:ext uri="{FF2B5EF4-FFF2-40B4-BE49-F238E27FC236}">
                  <a16:creationId xmlns:a16="http://schemas.microsoft.com/office/drawing/2014/main" id="{B9DA8FA3-E17F-8B4C-8E66-42FC02AA7FB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48895" y="2091755"/>
              <a:ext cx="305835" cy="305835"/>
            </a:xfrm>
            <a:prstGeom prst="rect">
              <a:avLst/>
            </a:prstGeom>
          </p:spPr>
        </p:pic>
      </p:grpSp>
    </p:spTree>
    <p:extLst>
      <p:ext uri="{BB962C8B-B14F-4D97-AF65-F5344CB8AC3E}">
        <p14:creationId xmlns:p14="http://schemas.microsoft.com/office/powerpoint/2010/main" val="30214769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10" name="TextBox 9">
            <a:extLst>
              <a:ext uri="{FF2B5EF4-FFF2-40B4-BE49-F238E27FC236}">
                <a16:creationId xmlns:a16="http://schemas.microsoft.com/office/drawing/2014/main" id="{4CFCEBD1-E4DF-0D45-AB4A-F6A92B257CA2}"/>
              </a:ext>
            </a:extLst>
          </p:cNvPr>
          <p:cNvSpPr txBox="1"/>
          <p:nvPr/>
        </p:nvSpPr>
        <p:spPr>
          <a:xfrm>
            <a:off x="720436" y="2008909"/>
            <a:ext cx="8451273" cy="2554545"/>
          </a:xfrm>
          <a:prstGeom prst="rect">
            <a:avLst/>
          </a:prstGeom>
          <a:noFill/>
        </p:spPr>
        <p:txBody>
          <a:bodyPr wrap="square" rtlCol="0">
            <a:spAutoFit/>
          </a:bodyPr>
          <a:lstStyle/>
          <a:p>
            <a:r>
              <a:rPr lang="en-US" sz="4000">
                <a:latin typeface="+mj-lt"/>
              </a:rPr>
              <a:t>Did you know that </a:t>
            </a:r>
            <a:r>
              <a:rPr lang="en-US" sz="4000">
                <a:solidFill>
                  <a:schemeClr val="accent1"/>
                </a:solidFill>
                <a:latin typeface="+mj-lt"/>
              </a:rPr>
              <a:t>by 2024</a:t>
            </a:r>
            <a:r>
              <a:rPr lang="en-US" sz="4000">
                <a:latin typeface="+mj-lt"/>
              </a:rPr>
              <a:t>, </a:t>
            </a:r>
            <a:br>
              <a:rPr lang="en-US" sz="4000">
                <a:latin typeface="+mj-lt"/>
              </a:rPr>
            </a:br>
            <a:r>
              <a:rPr lang="en-US" sz="4000">
                <a:latin typeface="+mj-lt"/>
              </a:rPr>
              <a:t>low-code application development will be responsible for more than </a:t>
            </a:r>
            <a:r>
              <a:rPr lang="en-US" sz="4000">
                <a:solidFill>
                  <a:schemeClr val="accent1"/>
                </a:solidFill>
                <a:latin typeface="+mj-lt"/>
              </a:rPr>
              <a:t>65% </a:t>
            </a:r>
            <a:r>
              <a:rPr lang="en-US" sz="4000">
                <a:latin typeface="+mj-lt"/>
              </a:rPr>
              <a:t>of </a:t>
            </a:r>
            <a:r>
              <a:rPr lang="en-US" sz="4000">
                <a:solidFill>
                  <a:schemeClr val="accent1"/>
                </a:solidFill>
                <a:latin typeface="+mj-lt"/>
              </a:rPr>
              <a:t>app dev activity</a:t>
            </a:r>
            <a:r>
              <a:rPr lang="en-US" sz="4000">
                <a:latin typeface="+mj-lt"/>
              </a:rPr>
              <a:t>?</a:t>
            </a:r>
          </a:p>
        </p:txBody>
      </p:sp>
      <p:sp>
        <p:nvSpPr>
          <p:cNvPr id="11" name="TextBox 10">
            <a:extLst>
              <a:ext uri="{FF2B5EF4-FFF2-40B4-BE49-F238E27FC236}">
                <a16:creationId xmlns:a16="http://schemas.microsoft.com/office/drawing/2014/main" id="{B382615E-D47D-324E-A930-DA3092C93556}"/>
              </a:ext>
            </a:extLst>
          </p:cNvPr>
          <p:cNvSpPr txBox="1"/>
          <p:nvPr/>
        </p:nvSpPr>
        <p:spPr>
          <a:xfrm>
            <a:off x="734291" y="4753058"/>
            <a:ext cx="1453026" cy="307777"/>
          </a:xfrm>
          <a:prstGeom prst="rect">
            <a:avLst/>
          </a:prstGeom>
          <a:noFill/>
        </p:spPr>
        <p:txBody>
          <a:bodyPr wrap="none" rtlCol="0">
            <a:spAutoFit/>
          </a:bodyPr>
          <a:lstStyle/>
          <a:p>
            <a:r>
              <a:rPr lang="en-US" sz="1400"/>
              <a:t>Source: Gartner</a:t>
            </a:r>
          </a:p>
        </p:txBody>
      </p:sp>
      <p:sp>
        <p:nvSpPr>
          <p:cNvPr id="6" name="Slide Number Placeholder 4">
            <a:extLst>
              <a:ext uri="{FF2B5EF4-FFF2-40B4-BE49-F238E27FC236}">
                <a16:creationId xmlns:a16="http://schemas.microsoft.com/office/drawing/2014/main" id="{227D2AFF-65A7-314F-9C99-94E33357DB32}"/>
              </a:ext>
            </a:extLst>
          </p:cNvPr>
          <p:cNvSpPr>
            <a:spLocks noGrp="1"/>
          </p:cNvSpPr>
          <p:nvPr>
            <p:ph type="sldNum" sz="quarter" idx="4"/>
          </p:nvPr>
        </p:nvSpPr>
        <p:spPr>
          <a:xfrm>
            <a:off x="762000" y="6423660"/>
            <a:ext cx="365760" cy="365760"/>
          </a:xfrm>
        </p:spPr>
        <p:txBody>
          <a:bodyPr/>
          <a:lstStyle/>
          <a:p>
            <a:fld id="{345D60D9-5372-5F40-9443-0F9AE5BDC3C8}" type="slidenum">
              <a:rPr lang="en-US" smtClean="0"/>
              <a:t>7</a:t>
            </a:fld>
            <a:endParaRPr lang="en-US"/>
          </a:p>
        </p:txBody>
      </p:sp>
      <p:sp>
        <p:nvSpPr>
          <p:cNvPr id="7" name="Footer Placeholder 3">
            <a:extLst>
              <a:ext uri="{FF2B5EF4-FFF2-40B4-BE49-F238E27FC236}">
                <a16:creationId xmlns:a16="http://schemas.microsoft.com/office/drawing/2014/main" id="{C67846B0-F211-8044-982D-68A02B9A34F3}"/>
              </a:ext>
            </a:extLst>
          </p:cNvPr>
          <p:cNvSpPr>
            <a:spLocks noGrp="1"/>
          </p:cNvSpPr>
          <p:nvPr>
            <p:ph type="ftr" sz="quarter" idx="3"/>
          </p:nvPr>
        </p:nvSpPr>
        <p:spPr>
          <a:xfrm>
            <a:off x="1127760" y="6423978"/>
            <a:ext cx="4021122" cy="365125"/>
          </a:xfrm>
        </p:spPr>
        <p:txBody>
          <a:bodyPr/>
          <a:lstStyle/>
          <a:p>
            <a:r>
              <a:rPr lang="en-US"/>
              <a:t>Copyright © 2020, Oracle and/or its affiliates. All rights reserved.</a:t>
            </a:r>
          </a:p>
        </p:txBody>
      </p:sp>
      <p:sp>
        <p:nvSpPr>
          <p:cNvPr id="8" name="Slide Number">
            <a:extLst>
              <a:ext uri="{FF2B5EF4-FFF2-40B4-BE49-F238E27FC236}">
                <a16:creationId xmlns:a16="http://schemas.microsoft.com/office/drawing/2014/main" id="{2F78757D-BFA4-8941-9196-541EC9BE998F}"/>
              </a:ext>
            </a:extLst>
          </p:cNvPr>
          <p:cNvSpPr txBox="1"/>
          <p:nvPr/>
        </p:nvSpPr>
        <p:spPr>
          <a:xfrm>
            <a:off x="762000" y="6423660"/>
            <a:ext cx="365760" cy="365760"/>
          </a:xfrm>
          <a:prstGeom prst="rect">
            <a:avLst/>
          </a:prstGeom>
        </p:spPr>
        <p:txBody>
          <a:bodyPr vert="horz" lIns="0" tIns="0" rIns="0" bIns="0" rtlCol="0" anchor="ctr"/>
          <a:lstStyle>
            <a:defPPr>
              <a:defRPr lang="en-US"/>
            </a:defPPr>
            <a:lvl1pPr marL="0" algn="l" defTabSz="914400" rtl="0" eaLnBrk="1" latinLnBrk="0" hangingPunct="1">
              <a:defRPr sz="1000" kern="1200">
                <a:solidFill>
                  <a:srgbClr val="8B858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45D60D9-5372-5F40-9443-0F9AE5BDC3C8}" type="slidenum">
              <a:rPr lang="en-US" smtClean="0"/>
              <a:t>7</a:t>
            </a:fld>
            <a:endParaRPr lang="en-US"/>
          </a:p>
        </p:txBody>
      </p:sp>
    </p:spTree>
    <p:extLst>
      <p:ext uri="{BB962C8B-B14F-4D97-AF65-F5344CB8AC3E}">
        <p14:creationId xmlns:p14="http://schemas.microsoft.com/office/powerpoint/2010/main" val="18662550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 name="Text Placeholder 1">
            <a:extLst>
              <a:ext uri="{FF2B5EF4-FFF2-40B4-BE49-F238E27FC236}">
                <a16:creationId xmlns:a16="http://schemas.microsoft.com/office/drawing/2014/main" id="{7084FBDA-7E23-E440-9204-04AEEA212CEA}"/>
              </a:ext>
            </a:extLst>
          </p:cNvPr>
          <p:cNvSpPr>
            <a:spLocks noGrp="1"/>
          </p:cNvSpPr>
          <p:nvPr>
            <p:ph type="body" sz="quarter" idx="10"/>
          </p:nvPr>
        </p:nvSpPr>
        <p:spPr/>
        <p:txBody>
          <a:bodyPr/>
          <a:lstStyle/>
          <a:p>
            <a:r>
              <a:rPr lang="en-US"/>
              <a:t>Why use low code frameworks?</a:t>
            </a:r>
          </a:p>
        </p:txBody>
      </p:sp>
      <p:sp>
        <p:nvSpPr>
          <p:cNvPr id="3" name="Footer Placeholder 2">
            <a:extLst>
              <a:ext uri="{FF2B5EF4-FFF2-40B4-BE49-F238E27FC236}">
                <a16:creationId xmlns:a16="http://schemas.microsoft.com/office/drawing/2014/main" id="{02DD7A70-D04D-1349-8725-7E2ED774276A}"/>
              </a:ext>
            </a:extLst>
          </p:cNvPr>
          <p:cNvSpPr>
            <a:spLocks noGrp="1"/>
          </p:cNvSpPr>
          <p:nvPr>
            <p:ph type="ftr" sz="quarter" idx="3"/>
          </p:nvPr>
        </p:nvSpPr>
        <p:spPr/>
        <p:txBody>
          <a:bodyPr/>
          <a:lstStyle/>
          <a:p>
            <a:r>
              <a:rPr lang="en-US"/>
              <a:t>Copyright © 2020, Oracle and/or its affiliates. All rights reserved.</a:t>
            </a:r>
          </a:p>
        </p:txBody>
      </p:sp>
      <p:sp>
        <p:nvSpPr>
          <p:cNvPr id="4" name="Slide Number Placeholder 3">
            <a:extLst>
              <a:ext uri="{FF2B5EF4-FFF2-40B4-BE49-F238E27FC236}">
                <a16:creationId xmlns:a16="http://schemas.microsoft.com/office/drawing/2014/main" id="{5E5264A3-0EC3-6140-9D60-643D4F0AFBDE}"/>
              </a:ext>
            </a:extLst>
          </p:cNvPr>
          <p:cNvSpPr>
            <a:spLocks noGrp="1"/>
          </p:cNvSpPr>
          <p:nvPr>
            <p:ph type="sldNum" sz="quarter" idx="4"/>
          </p:nvPr>
        </p:nvSpPr>
        <p:spPr/>
        <p:txBody>
          <a:bodyPr/>
          <a:lstStyle/>
          <a:p>
            <a:fld id="{345D60D9-5372-5F40-9443-0F9AE5BDC3C8}" type="slidenum">
              <a:rPr lang="en-US" smtClean="0"/>
              <a:t>8</a:t>
            </a:fld>
            <a:endParaRPr lang="en-US"/>
          </a:p>
        </p:txBody>
      </p:sp>
      <p:grpSp>
        <p:nvGrpSpPr>
          <p:cNvPr id="5" name="Group 4">
            <a:extLst>
              <a:ext uri="{FF2B5EF4-FFF2-40B4-BE49-F238E27FC236}">
                <a16:creationId xmlns:a16="http://schemas.microsoft.com/office/drawing/2014/main" id="{7F5D9A29-F66D-F14C-8B18-C5339454F430}"/>
              </a:ext>
            </a:extLst>
          </p:cNvPr>
          <p:cNvGrpSpPr/>
          <p:nvPr/>
        </p:nvGrpSpPr>
        <p:grpSpPr>
          <a:xfrm>
            <a:off x="768096" y="2134554"/>
            <a:ext cx="9189078" cy="577235"/>
            <a:chOff x="768096" y="2134554"/>
            <a:chExt cx="9189078" cy="577235"/>
          </a:xfrm>
        </p:grpSpPr>
        <p:sp>
          <p:nvSpPr>
            <p:cNvPr id="25" name="Text Placeholder 3">
              <a:extLst>
                <a:ext uri="{FF2B5EF4-FFF2-40B4-BE49-F238E27FC236}">
                  <a16:creationId xmlns:a16="http://schemas.microsoft.com/office/drawing/2014/main" id="{CD0D098A-FFC9-8240-962D-6083F4C46AF8}"/>
                </a:ext>
              </a:extLst>
            </p:cNvPr>
            <p:cNvSpPr txBox="1"/>
            <p:nvPr/>
          </p:nvSpPr>
          <p:spPr>
            <a:xfrm>
              <a:off x="1410717" y="2134554"/>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Low barrier of entry</a:t>
              </a:r>
            </a:p>
          </p:txBody>
        </p:sp>
        <p:grpSp>
          <p:nvGrpSpPr>
            <p:cNvPr id="30" name="Group 29">
              <a:extLst>
                <a:ext uri="{FF2B5EF4-FFF2-40B4-BE49-F238E27FC236}">
                  <a16:creationId xmlns:a16="http://schemas.microsoft.com/office/drawing/2014/main" id="{F5A92C83-0944-4145-8BBF-B696AF3ADEC3}"/>
                </a:ext>
              </a:extLst>
            </p:cNvPr>
            <p:cNvGrpSpPr/>
            <p:nvPr/>
          </p:nvGrpSpPr>
          <p:grpSpPr>
            <a:xfrm>
              <a:off x="768096" y="2231778"/>
              <a:ext cx="368827" cy="365760"/>
              <a:chOff x="-505052" y="2116581"/>
              <a:chExt cx="368827" cy="365760"/>
            </a:xfrm>
          </p:grpSpPr>
          <p:sp>
            <p:nvSpPr>
              <p:cNvPr id="32" name="Oval 31">
                <a:extLst>
                  <a:ext uri="{FF2B5EF4-FFF2-40B4-BE49-F238E27FC236}">
                    <a16:creationId xmlns:a16="http://schemas.microsoft.com/office/drawing/2014/main" id="{D39A81E3-B07C-D54F-A468-98E4A843C0F6}"/>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3" name="Freeform 8">
                <a:extLst>
                  <a:ext uri="{FF2B5EF4-FFF2-40B4-BE49-F238E27FC236}">
                    <a16:creationId xmlns:a16="http://schemas.microsoft.com/office/drawing/2014/main" id="{70FB03AB-A71C-E742-B604-966F001A6C49}"/>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grpSp>
        <p:nvGrpSpPr>
          <p:cNvPr id="10" name="Group 9">
            <a:extLst>
              <a:ext uri="{FF2B5EF4-FFF2-40B4-BE49-F238E27FC236}">
                <a16:creationId xmlns:a16="http://schemas.microsoft.com/office/drawing/2014/main" id="{CD7B49F3-FF29-4A4B-AEE4-A66BFA1D2E81}"/>
              </a:ext>
            </a:extLst>
          </p:cNvPr>
          <p:cNvGrpSpPr/>
          <p:nvPr/>
        </p:nvGrpSpPr>
        <p:grpSpPr>
          <a:xfrm>
            <a:off x="768096" y="2834395"/>
            <a:ext cx="9189078" cy="577235"/>
            <a:chOff x="768096" y="2834395"/>
            <a:chExt cx="9189078" cy="577235"/>
          </a:xfrm>
        </p:grpSpPr>
        <p:sp>
          <p:nvSpPr>
            <p:cNvPr id="9" name="Text Placeholder 3">
              <a:extLst>
                <a:ext uri="{FF2B5EF4-FFF2-40B4-BE49-F238E27FC236}">
                  <a16:creationId xmlns:a16="http://schemas.microsoft.com/office/drawing/2014/main" id="{5FD0E389-C0A5-794C-B776-F5BE5E2F66EF}"/>
                </a:ext>
              </a:extLst>
            </p:cNvPr>
            <p:cNvSpPr txBox="1"/>
            <p:nvPr/>
          </p:nvSpPr>
          <p:spPr>
            <a:xfrm>
              <a:off x="1410717" y="2834395"/>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Less coding</a:t>
              </a:r>
            </a:p>
          </p:txBody>
        </p:sp>
        <p:grpSp>
          <p:nvGrpSpPr>
            <p:cNvPr id="34" name="Group 33">
              <a:extLst>
                <a:ext uri="{FF2B5EF4-FFF2-40B4-BE49-F238E27FC236}">
                  <a16:creationId xmlns:a16="http://schemas.microsoft.com/office/drawing/2014/main" id="{8F6F731B-B1BB-B648-ACBE-7BF1DDFBFC27}"/>
                </a:ext>
              </a:extLst>
            </p:cNvPr>
            <p:cNvGrpSpPr/>
            <p:nvPr/>
          </p:nvGrpSpPr>
          <p:grpSpPr>
            <a:xfrm>
              <a:off x="768096" y="2933700"/>
              <a:ext cx="368827" cy="365760"/>
              <a:chOff x="-505052" y="2116581"/>
              <a:chExt cx="368827" cy="365760"/>
            </a:xfrm>
          </p:grpSpPr>
          <p:sp>
            <p:nvSpPr>
              <p:cNvPr id="35" name="Oval 34">
                <a:extLst>
                  <a:ext uri="{FF2B5EF4-FFF2-40B4-BE49-F238E27FC236}">
                    <a16:creationId xmlns:a16="http://schemas.microsoft.com/office/drawing/2014/main" id="{C0FCD958-7311-B041-AE9E-71ECA966E731}"/>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6" name="Freeform 8">
                <a:extLst>
                  <a:ext uri="{FF2B5EF4-FFF2-40B4-BE49-F238E27FC236}">
                    <a16:creationId xmlns:a16="http://schemas.microsoft.com/office/drawing/2014/main" id="{87192D1B-FE83-4842-9F0C-E0D6B23ECAC2}"/>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grpSp>
        <p:nvGrpSpPr>
          <p:cNvPr id="11" name="Group 10">
            <a:extLst>
              <a:ext uri="{FF2B5EF4-FFF2-40B4-BE49-F238E27FC236}">
                <a16:creationId xmlns:a16="http://schemas.microsoft.com/office/drawing/2014/main" id="{67639A5E-229B-BA44-97ED-A05E28F807AE}"/>
              </a:ext>
            </a:extLst>
          </p:cNvPr>
          <p:cNvGrpSpPr/>
          <p:nvPr/>
        </p:nvGrpSpPr>
        <p:grpSpPr>
          <a:xfrm>
            <a:off x="768096" y="3534236"/>
            <a:ext cx="9189078" cy="577235"/>
            <a:chOff x="768096" y="3534236"/>
            <a:chExt cx="9189078" cy="577235"/>
          </a:xfrm>
        </p:grpSpPr>
        <p:sp>
          <p:nvSpPr>
            <p:cNvPr id="6" name="Text Placeholder 3">
              <a:extLst>
                <a:ext uri="{FF2B5EF4-FFF2-40B4-BE49-F238E27FC236}">
                  <a16:creationId xmlns:a16="http://schemas.microsoft.com/office/drawing/2014/main" id="{B3332F76-F310-1A41-A35A-B45864FAFF44}"/>
                </a:ext>
              </a:extLst>
            </p:cNvPr>
            <p:cNvSpPr txBox="1"/>
            <p:nvPr/>
          </p:nvSpPr>
          <p:spPr>
            <a:xfrm>
              <a:off x="1410717" y="3534236"/>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High productivity</a:t>
              </a:r>
            </a:p>
          </p:txBody>
        </p:sp>
        <p:grpSp>
          <p:nvGrpSpPr>
            <p:cNvPr id="37" name="Group 36">
              <a:extLst>
                <a:ext uri="{FF2B5EF4-FFF2-40B4-BE49-F238E27FC236}">
                  <a16:creationId xmlns:a16="http://schemas.microsoft.com/office/drawing/2014/main" id="{BAE59445-D42C-F74E-84F4-CB7C7CEB5070}"/>
                </a:ext>
              </a:extLst>
            </p:cNvPr>
            <p:cNvGrpSpPr/>
            <p:nvPr/>
          </p:nvGrpSpPr>
          <p:grpSpPr>
            <a:xfrm>
              <a:off x="768096" y="3635622"/>
              <a:ext cx="368827" cy="365760"/>
              <a:chOff x="-505052" y="2116581"/>
              <a:chExt cx="368827" cy="365760"/>
            </a:xfrm>
          </p:grpSpPr>
          <p:sp>
            <p:nvSpPr>
              <p:cNvPr id="38" name="Oval 37">
                <a:extLst>
                  <a:ext uri="{FF2B5EF4-FFF2-40B4-BE49-F238E27FC236}">
                    <a16:creationId xmlns:a16="http://schemas.microsoft.com/office/drawing/2014/main" id="{9E96E042-A0DD-434E-8B3E-FBC27BA11FD5}"/>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9" name="Freeform 8">
                <a:extLst>
                  <a:ext uri="{FF2B5EF4-FFF2-40B4-BE49-F238E27FC236}">
                    <a16:creationId xmlns:a16="http://schemas.microsoft.com/office/drawing/2014/main" id="{216FA6C9-EE80-C849-AD3F-47E2EEBD9BF8}"/>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grpSp>
        <p:nvGrpSpPr>
          <p:cNvPr id="12" name="Group 11">
            <a:extLst>
              <a:ext uri="{FF2B5EF4-FFF2-40B4-BE49-F238E27FC236}">
                <a16:creationId xmlns:a16="http://schemas.microsoft.com/office/drawing/2014/main" id="{C661466A-5689-D24D-B4CB-1C28B672FC16}"/>
              </a:ext>
            </a:extLst>
          </p:cNvPr>
          <p:cNvGrpSpPr/>
          <p:nvPr/>
        </p:nvGrpSpPr>
        <p:grpSpPr>
          <a:xfrm>
            <a:off x="768096" y="4234077"/>
            <a:ext cx="9189078" cy="577235"/>
            <a:chOff x="768096" y="4234077"/>
            <a:chExt cx="9189078" cy="577235"/>
          </a:xfrm>
        </p:grpSpPr>
        <p:sp>
          <p:nvSpPr>
            <p:cNvPr id="8" name="Text Placeholder 3">
              <a:extLst>
                <a:ext uri="{FF2B5EF4-FFF2-40B4-BE49-F238E27FC236}">
                  <a16:creationId xmlns:a16="http://schemas.microsoft.com/office/drawing/2014/main" id="{17C215A7-D684-AF44-9F69-690BC357D5CA}"/>
                </a:ext>
              </a:extLst>
            </p:cNvPr>
            <p:cNvSpPr txBox="1"/>
            <p:nvPr/>
          </p:nvSpPr>
          <p:spPr>
            <a:xfrm>
              <a:off x="1410717" y="4234077"/>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Concentrate on business requirements</a:t>
              </a:r>
            </a:p>
          </p:txBody>
        </p:sp>
        <p:grpSp>
          <p:nvGrpSpPr>
            <p:cNvPr id="40" name="Group 39">
              <a:extLst>
                <a:ext uri="{FF2B5EF4-FFF2-40B4-BE49-F238E27FC236}">
                  <a16:creationId xmlns:a16="http://schemas.microsoft.com/office/drawing/2014/main" id="{10234977-8942-C24D-9B7F-D577239D6B62}"/>
                </a:ext>
              </a:extLst>
            </p:cNvPr>
            <p:cNvGrpSpPr/>
            <p:nvPr/>
          </p:nvGrpSpPr>
          <p:grpSpPr>
            <a:xfrm>
              <a:off x="768096" y="4337544"/>
              <a:ext cx="368827" cy="365760"/>
              <a:chOff x="-505052" y="2116581"/>
              <a:chExt cx="368827" cy="365760"/>
            </a:xfrm>
          </p:grpSpPr>
          <p:sp>
            <p:nvSpPr>
              <p:cNvPr id="41" name="Oval 40">
                <a:extLst>
                  <a:ext uri="{FF2B5EF4-FFF2-40B4-BE49-F238E27FC236}">
                    <a16:creationId xmlns:a16="http://schemas.microsoft.com/office/drawing/2014/main" id="{950BDB36-186D-1E49-9AE9-D443DB6479FD}"/>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42" name="Freeform 8">
                <a:extLst>
                  <a:ext uri="{FF2B5EF4-FFF2-40B4-BE49-F238E27FC236}">
                    <a16:creationId xmlns:a16="http://schemas.microsoft.com/office/drawing/2014/main" id="{776318F7-E5FB-9B4D-B427-B23D27F5DD11}"/>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grpSp>
        <p:nvGrpSpPr>
          <p:cNvPr id="13" name="Group 12">
            <a:extLst>
              <a:ext uri="{FF2B5EF4-FFF2-40B4-BE49-F238E27FC236}">
                <a16:creationId xmlns:a16="http://schemas.microsoft.com/office/drawing/2014/main" id="{7C2128B8-CC21-2549-B26E-B656A557876E}"/>
              </a:ext>
            </a:extLst>
          </p:cNvPr>
          <p:cNvGrpSpPr/>
          <p:nvPr/>
        </p:nvGrpSpPr>
        <p:grpSpPr>
          <a:xfrm>
            <a:off x="768096" y="4933918"/>
            <a:ext cx="9189078" cy="577235"/>
            <a:chOff x="768096" y="4933918"/>
            <a:chExt cx="9189078" cy="577235"/>
          </a:xfrm>
        </p:grpSpPr>
        <p:sp>
          <p:nvSpPr>
            <p:cNvPr id="7" name="Text Placeholder 3">
              <a:extLst>
                <a:ext uri="{FF2B5EF4-FFF2-40B4-BE49-F238E27FC236}">
                  <a16:creationId xmlns:a16="http://schemas.microsoft.com/office/drawing/2014/main" id="{E0319DC1-D66B-1941-8D9B-47254C1FF440}"/>
                </a:ext>
              </a:extLst>
            </p:cNvPr>
            <p:cNvSpPr txBox="1"/>
            <p:nvPr/>
          </p:nvSpPr>
          <p:spPr>
            <a:xfrm>
              <a:off x="1410717" y="4933918"/>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Release apps faster with minimal investment</a:t>
              </a:r>
            </a:p>
          </p:txBody>
        </p:sp>
        <p:grpSp>
          <p:nvGrpSpPr>
            <p:cNvPr id="43" name="Group 42">
              <a:extLst>
                <a:ext uri="{FF2B5EF4-FFF2-40B4-BE49-F238E27FC236}">
                  <a16:creationId xmlns:a16="http://schemas.microsoft.com/office/drawing/2014/main" id="{457B4717-900B-004E-B77A-A53C423D7709}"/>
                </a:ext>
              </a:extLst>
            </p:cNvPr>
            <p:cNvGrpSpPr/>
            <p:nvPr/>
          </p:nvGrpSpPr>
          <p:grpSpPr>
            <a:xfrm>
              <a:off x="768096" y="5039466"/>
              <a:ext cx="368827" cy="365760"/>
              <a:chOff x="-505052" y="2116581"/>
              <a:chExt cx="368827" cy="365760"/>
            </a:xfrm>
          </p:grpSpPr>
          <p:sp>
            <p:nvSpPr>
              <p:cNvPr id="45" name="Oval 44">
                <a:extLst>
                  <a:ext uri="{FF2B5EF4-FFF2-40B4-BE49-F238E27FC236}">
                    <a16:creationId xmlns:a16="http://schemas.microsoft.com/office/drawing/2014/main" id="{286E427F-050A-FB47-B0A8-08B4432A9F62}"/>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46" name="Freeform 8">
                <a:extLst>
                  <a:ext uri="{FF2B5EF4-FFF2-40B4-BE49-F238E27FC236}">
                    <a16:creationId xmlns:a16="http://schemas.microsoft.com/office/drawing/2014/main" id="{BCA290C4-0747-AE4E-9FE8-B945B002DD9A}"/>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spTree>
    <p:extLst>
      <p:ext uri="{BB962C8B-B14F-4D97-AF65-F5344CB8AC3E}">
        <p14:creationId xmlns:p14="http://schemas.microsoft.com/office/powerpoint/2010/main" val="13608712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 name="Group 4"/>
          <p:cNvGrpSpPr/>
          <p:nvPr/>
        </p:nvGrpSpPr>
        <p:grpSpPr>
          <a:xfrm>
            <a:off x="768096" y="2231778"/>
            <a:ext cx="368827" cy="365760"/>
            <a:chOff x="-505052" y="2116581"/>
            <a:chExt cx="368827" cy="365760"/>
          </a:xfrm>
        </p:grpSpPr>
        <p:sp>
          <p:nvSpPr>
            <p:cNvPr id="28" name="Oval 27">
              <a:extLst>
                <a:ext uri="{FF2B5EF4-FFF2-40B4-BE49-F238E27FC236}">
                  <a16:creationId xmlns:a16="http://schemas.microsoft.com/office/drawing/2014/main" id="{28458B90-6EC0-A64F-A48A-B3BB8AE2066A}"/>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29" name="Freeform 8"/>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sp>
        <p:nvSpPr>
          <p:cNvPr id="2" name="Text Placeholder 1">
            <a:extLst>
              <a:ext uri="{FF2B5EF4-FFF2-40B4-BE49-F238E27FC236}">
                <a16:creationId xmlns:a16="http://schemas.microsoft.com/office/drawing/2014/main" id="{D0298E0A-058D-9F48-970B-1FDC36145C25}"/>
              </a:ext>
            </a:extLst>
          </p:cNvPr>
          <p:cNvSpPr>
            <a:spLocks noGrp="1"/>
          </p:cNvSpPr>
          <p:nvPr>
            <p:ph type="body" sz="quarter" idx="10"/>
          </p:nvPr>
        </p:nvSpPr>
        <p:spPr/>
        <p:txBody>
          <a:bodyPr/>
          <a:lstStyle/>
          <a:p>
            <a:r>
              <a:rPr lang="en-US"/>
              <a:t>Who should use low code development?</a:t>
            </a:r>
          </a:p>
        </p:txBody>
      </p:sp>
      <p:sp>
        <p:nvSpPr>
          <p:cNvPr id="6" name="Text Placeholder 3">
            <a:extLst>
              <a:ext uri="{FF2B5EF4-FFF2-40B4-BE49-F238E27FC236}">
                <a16:creationId xmlns:a16="http://schemas.microsoft.com/office/drawing/2014/main" id="{B3332F76-F310-1A41-A35A-B45864FAFF44}"/>
              </a:ext>
            </a:extLst>
          </p:cNvPr>
          <p:cNvSpPr txBox="1"/>
          <p:nvPr/>
        </p:nvSpPr>
        <p:spPr>
          <a:xfrm>
            <a:off x="1410717" y="3530742"/>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Application developers</a:t>
            </a:r>
          </a:p>
        </p:txBody>
      </p:sp>
      <p:sp>
        <p:nvSpPr>
          <p:cNvPr id="7" name="Text Placeholder 3">
            <a:extLst>
              <a:ext uri="{FF2B5EF4-FFF2-40B4-BE49-F238E27FC236}">
                <a16:creationId xmlns:a16="http://schemas.microsoft.com/office/drawing/2014/main" id="{E0319DC1-D66B-1941-8D9B-47254C1FF440}"/>
              </a:ext>
            </a:extLst>
          </p:cNvPr>
          <p:cNvSpPr txBox="1"/>
          <p:nvPr/>
        </p:nvSpPr>
        <p:spPr>
          <a:xfrm>
            <a:off x="1410717" y="4930424"/>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You!</a:t>
            </a:r>
          </a:p>
        </p:txBody>
      </p:sp>
      <p:sp>
        <p:nvSpPr>
          <p:cNvPr id="8" name="Text Placeholder 3">
            <a:extLst>
              <a:ext uri="{FF2B5EF4-FFF2-40B4-BE49-F238E27FC236}">
                <a16:creationId xmlns:a16="http://schemas.microsoft.com/office/drawing/2014/main" id="{17C215A7-D684-AF44-9F69-690BC357D5CA}"/>
              </a:ext>
            </a:extLst>
          </p:cNvPr>
          <p:cNvSpPr txBox="1"/>
          <p:nvPr/>
        </p:nvSpPr>
        <p:spPr>
          <a:xfrm>
            <a:off x="1410717" y="4230583"/>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Database developers / DBAs / DevOps</a:t>
            </a:r>
          </a:p>
        </p:txBody>
      </p:sp>
      <p:sp>
        <p:nvSpPr>
          <p:cNvPr id="9" name="Text Placeholder 3">
            <a:extLst>
              <a:ext uri="{FF2B5EF4-FFF2-40B4-BE49-F238E27FC236}">
                <a16:creationId xmlns:a16="http://schemas.microsoft.com/office/drawing/2014/main" id="{5FD0E389-C0A5-794C-B776-F5BE5E2F66EF}"/>
              </a:ext>
            </a:extLst>
          </p:cNvPr>
          <p:cNvSpPr txBox="1"/>
          <p:nvPr/>
        </p:nvSpPr>
        <p:spPr>
          <a:xfrm>
            <a:off x="1410717" y="2830901"/>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IT professionals</a:t>
            </a:r>
          </a:p>
        </p:txBody>
      </p:sp>
      <p:sp>
        <p:nvSpPr>
          <p:cNvPr id="25" name="Text Placeholder 3">
            <a:extLst>
              <a:ext uri="{FF2B5EF4-FFF2-40B4-BE49-F238E27FC236}">
                <a16:creationId xmlns:a16="http://schemas.microsoft.com/office/drawing/2014/main" id="{CD0D098A-FFC9-8240-962D-6083F4C46AF8}"/>
              </a:ext>
            </a:extLst>
          </p:cNvPr>
          <p:cNvSpPr txBox="1"/>
          <p:nvPr/>
        </p:nvSpPr>
        <p:spPr>
          <a:xfrm>
            <a:off x="1410717" y="2131060"/>
            <a:ext cx="8546457" cy="577235"/>
          </a:xfrm>
          <a:prstGeom prst="rect">
            <a:avLst/>
          </a:prstGeom>
        </p:spPr>
        <p:txBody>
          <a:bodyPr lIns="0" tIns="0" rIns="0" bIns="0" anchor="ctr"/>
          <a:lstStyle>
            <a:lvl1pPr marL="63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1pPr>
            <a:lvl2pPr marL="127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2pPr>
            <a:lvl3pPr marL="190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3pPr>
            <a:lvl4pPr marL="254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4pPr>
            <a:lvl5pPr marL="317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5pPr>
            <a:lvl6pPr marL="381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6pPr>
            <a:lvl7pPr marL="444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7pPr>
            <a:lvl8pPr marL="5080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8pPr>
            <a:lvl9pPr marL="5715000" marR="0" indent="-635000" algn="l" defTabSz="825500" rtl="0" latinLnBrk="0">
              <a:lnSpc>
                <a:spcPct val="100000"/>
              </a:lnSpc>
              <a:spcBef>
                <a:spcPts val="5900"/>
              </a:spcBef>
              <a:spcAft>
                <a:spcPct val="0"/>
              </a:spcAft>
              <a:buClrTx/>
              <a:buSzPct val="75000"/>
              <a:buFontTx/>
              <a:buChar char="•"/>
              <a:defRPr sz="5200" b="0" i="0" u="none" strike="noStrike" cap="none" spc="0" baseline="0">
                <a:ln>
                  <a:noFill/>
                </a:ln>
                <a:solidFill>
                  <a:srgbClr val="000000"/>
                </a:solidFill>
                <a:uFillTx/>
                <a:latin typeface="+mn-lt"/>
                <a:ea typeface="+mn-ea"/>
                <a:cs typeface="+mn-cs"/>
                <a:sym typeface="Helvetica Neue Light"/>
              </a:defRPr>
            </a:lvl9pPr>
          </a:lstStyle>
          <a:p>
            <a:pPr marL="0" indent="0">
              <a:spcBef>
                <a:spcPts val="1749"/>
              </a:spcBef>
              <a:buNone/>
            </a:pPr>
            <a:r>
              <a:rPr lang="en-US" sz="1800">
                <a:solidFill>
                  <a:schemeClr val="tx1"/>
                </a:solidFill>
              </a:rPr>
              <a:t>Line of business / business analysts</a:t>
            </a:r>
          </a:p>
        </p:txBody>
      </p:sp>
      <p:sp>
        <p:nvSpPr>
          <p:cNvPr id="3" name="Footer Placeholder 2">
            <a:extLst>
              <a:ext uri="{FF2B5EF4-FFF2-40B4-BE49-F238E27FC236}">
                <a16:creationId xmlns:a16="http://schemas.microsoft.com/office/drawing/2014/main" id="{7A931043-C9ED-A941-849C-A515A31F1CC1}"/>
              </a:ext>
            </a:extLst>
          </p:cNvPr>
          <p:cNvSpPr>
            <a:spLocks noGrp="1"/>
          </p:cNvSpPr>
          <p:nvPr>
            <p:ph type="ftr" sz="quarter" idx="3"/>
          </p:nvPr>
        </p:nvSpPr>
        <p:spPr/>
        <p:txBody>
          <a:bodyPr/>
          <a:lstStyle/>
          <a:p>
            <a:r>
              <a:rPr lang="en-US"/>
              <a:t>Copyright © 2020, Oracle and/or its affiliates. All rights reserved.</a:t>
            </a:r>
          </a:p>
        </p:txBody>
      </p:sp>
      <p:sp>
        <p:nvSpPr>
          <p:cNvPr id="4" name="Slide Number Placeholder 3">
            <a:extLst>
              <a:ext uri="{FF2B5EF4-FFF2-40B4-BE49-F238E27FC236}">
                <a16:creationId xmlns:a16="http://schemas.microsoft.com/office/drawing/2014/main" id="{3EA2225A-D4BE-1540-B007-F12882FB9D82}"/>
              </a:ext>
            </a:extLst>
          </p:cNvPr>
          <p:cNvSpPr>
            <a:spLocks noGrp="1"/>
          </p:cNvSpPr>
          <p:nvPr>
            <p:ph type="sldNum" sz="quarter" idx="4"/>
          </p:nvPr>
        </p:nvSpPr>
        <p:spPr/>
        <p:txBody>
          <a:bodyPr/>
          <a:lstStyle/>
          <a:p>
            <a:fld id="{345D60D9-5372-5F40-9443-0F9AE5BDC3C8}" type="slidenum">
              <a:rPr lang="en-US" smtClean="0"/>
              <a:t>9</a:t>
            </a:fld>
            <a:endParaRPr lang="en-US"/>
          </a:p>
        </p:txBody>
      </p:sp>
      <p:grpSp>
        <p:nvGrpSpPr>
          <p:cNvPr id="26" name="Group 25">
            <a:extLst>
              <a:ext uri="{FF2B5EF4-FFF2-40B4-BE49-F238E27FC236}">
                <a16:creationId xmlns:a16="http://schemas.microsoft.com/office/drawing/2014/main" id="{7EC6534E-7D87-C24B-9D63-45EE07E6F507}"/>
              </a:ext>
            </a:extLst>
          </p:cNvPr>
          <p:cNvGrpSpPr/>
          <p:nvPr/>
        </p:nvGrpSpPr>
        <p:grpSpPr>
          <a:xfrm>
            <a:off x="768096" y="2933700"/>
            <a:ext cx="368827" cy="365760"/>
            <a:chOff x="-505052" y="2116581"/>
            <a:chExt cx="368827" cy="365760"/>
          </a:xfrm>
        </p:grpSpPr>
        <p:sp>
          <p:nvSpPr>
            <p:cNvPr id="27" name="Oval 26">
              <a:extLst>
                <a:ext uri="{FF2B5EF4-FFF2-40B4-BE49-F238E27FC236}">
                  <a16:creationId xmlns:a16="http://schemas.microsoft.com/office/drawing/2014/main" id="{51342CC8-94A7-4842-AE65-B5B14B8E70FB}"/>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0" name="Freeform 8">
              <a:extLst>
                <a:ext uri="{FF2B5EF4-FFF2-40B4-BE49-F238E27FC236}">
                  <a16:creationId xmlns:a16="http://schemas.microsoft.com/office/drawing/2014/main" id="{4FD6379A-10AD-5A47-9BE9-CF163C76924E}"/>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32" name="Group 31">
            <a:extLst>
              <a:ext uri="{FF2B5EF4-FFF2-40B4-BE49-F238E27FC236}">
                <a16:creationId xmlns:a16="http://schemas.microsoft.com/office/drawing/2014/main" id="{37BF937F-E49F-B649-BB09-4497CC602F0D}"/>
              </a:ext>
            </a:extLst>
          </p:cNvPr>
          <p:cNvGrpSpPr/>
          <p:nvPr/>
        </p:nvGrpSpPr>
        <p:grpSpPr>
          <a:xfrm>
            <a:off x="768096" y="3635622"/>
            <a:ext cx="368827" cy="365760"/>
            <a:chOff x="-505052" y="2116581"/>
            <a:chExt cx="368827" cy="365760"/>
          </a:xfrm>
        </p:grpSpPr>
        <p:sp>
          <p:nvSpPr>
            <p:cNvPr id="33" name="Oval 32">
              <a:extLst>
                <a:ext uri="{FF2B5EF4-FFF2-40B4-BE49-F238E27FC236}">
                  <a16:creationId xmlns:a16="http://schemas.microsoft.com/office/drawing/2014/main" id="{E3C011EB-9873-AF42-92B8-7F9015DFE75E}"/>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4" name="Freeform 8">
              <a:extLst>
                <a:ext uri="{FF2B5EF4-FFF2-40B4-BE49-F238E27FC236}">
                  <a16:creationId xmlns:a16="http://schemas.microsoft.com/office/drawing/2014/main" id="{969D36FD-AA49-AD48-BE54-CBFB2198B840}"/>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35" name="Group 34">
            <a:extLst>
              <a:ext uri="{FF2B5EF4-FFF2-40B4-BE49-F238E27FC236}">
                <a16:creationId xmlns:a16="http://schemas.microsoft.com/office/drawing/2014/main" id="{EFB8ECD7-A3A8-BC4F-B19C-869F54655C9F}"/>
              </a:ext>
            </a:extLst>
          </p:cNvPr>
          <p:cNvGrpSpPr/>
          <p:nvPr/>
        </p:nvGrpSpPr>
        <p:grpSpPr>
          <a:xfrm>
            <a:off x="768096" y="4337544"/>
            <a:ext cx="368827" cy="365760"/>
            <a:chOff x="-505052" y="2116581"/>
            <a:chExt cx="368827" cy="365760"/>
          </a:xfrm>
        </p:grpSpPr>
        <p:sp>
          <p:nvSpPr>
            <p:cNvPr id="36" name="Oval 35">
              <a:extLst>
                <a:ext uri="{FF2B5EF4-FFF2-40B4-BE49-F238E27FC236}">
                  <a16:creationId xmlns:a16="http://schemas.microsoft.com/office/drawing/2014/main" id="{6B61130D-1437-D748-A164-BB20EA99BE08}"/>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37" name="Freeform 8">
              <a:extLst>
                <a:ext uri="{FF2B5EF4-FFF2-40B4-BE49-F238E27FC236}">
                  <a16:creationId xmlns:a16="http://schemas.microsoft.com/office/drawing/2014/main" id="{273A7DC1-FB6A-FE42-BD59-3FF306FBF7F2}"/>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grpSp>
        <p:nvGrpSpPr>
          <p:cNvPr id="38" name="Group 37">
            <a:extLst>
              <a:ext uri="{FF2B5EF4-FFF2-40B4-BE49-F238E27FC236}">
                <a16:creationId xmlns:a16="http://schemas.microsoft.com/office/drawing/2014/main" id="{D83E5149-FB9B-4B45-A2F0-454FDA9EDFC8}"/>
              </a:ext>
            </a:extLst>
          </p:cNvPr>
          <p:cNvGrpSpPr/>
          <p:nvPr/>
        </p:nvGrpSpPr>
        <p:grpSpPr>
          <a:xfrm>
            <a:off x="768096" y="5039466"/>
            <a:ext cx="368827" cy="365760"/>
            <a:chOff x="-505052" y="2116581"/>
            <a:chExt cx="368827" cy="365760"/>
          </a:xfrm>
        </p:grpSpPr>
        <p:sp>
          <p:nvSpPr>
            <p:cNvPr id="39" name="Oval 38">
              <a:extLst>
                <a:ext uri="{FF2B5EF4-FFF2-40B4-BE49-F238E27FC236}">
                  <a16:creationId xmlns:a16="http://schemas.microsoft.com/office/drawing/2014/main" id="{B144FBF7-41F1-8345-9EF4-0645281AA345}"/>
                </a:ext>
              </a:extLst>
            </p:cNvPr>
            <p:cNvSpPr/>
            <p:nvPr/>
          </p:nvSpPr>
          <p:spPr>
            <a:xfrm>
              <a:off x="-505052" y="2116581"/>
              <a:ext cx="368827" cy="365760"/>
            </a:xfrm>
            <a:prstGeom prst="ellipse">
              <a:avLst/>
            </a:prstGeom>
            <a:solidFill>
              <a:schemeClr val="tx2"/>
            </a:solidFill>
            <a:ln w="12700" cap="flat">
              <a:noFill/>
              <a:miter lim="400000"/>
            </a:ln>
            <a:effectLst/>
          </p:spPr>
          <p:txBody>
            <a:bodyPr rot="0" spcFirstLastPara="1" vertOverflow="overflow" horzOverflow="overflow" vert="horz" wrap="square" lIns="25386" tIns="25386" rIns="25386" bIns="25386" numCol="1" spcCol="38100" rtlCol="0" anchor="ctr">
              <a:spAutoFit/>
            </a:bodyPr>
            <a:lstStyle/>
            <a:p>
              <a:pPr algn="ctr" defTabSz="412543" hangingPunct="0">
                <a:defRPr/>
              </a:pPr>
              <a:endParaRPr lang="en-US" sz="1600" kern="0">
                <a:solidFill>
                  <a:srgbClr val="FFFFFF"/>
                </a:solidFill>
                <a:latin typeface="Helvetica Light"/>
                <a:ea typeface="Helvetica Light" charset="0"/>
                <a:cs typeface="Helvetica Light" charset="0"/>
                <a:sym typeface="Helvetica Light"/>
              </a:endParaRPr>
            </a:p>
          </p:txBody>
        </p:sp>
        <p:sp>
          <p:nvSpPr>
            <p:cNvPr id="40" name="Freeform 8">
              <a:extLst>
                <a:ext uri="{FF2B5EF4-FFF2-40B4-BE49-F238E27FC236}">
                  <a16:creationId xmlns:a16="http://schemas.microsoft.com/office/drawing/2014/main" id="{83D89CEF-48D4-1545-B4D7-8B1E3450013F}"/>
                </a:ext>
              </a:extLst>
            </p:cNvPr>
            <p:cNvSpPr>
              <a:spLocks noChangeAspect="1" noChangeArrowheads="1"/>
            </p:cNvSpPr>
            <p:nvPr/>
          </p:nvSpPr>
          <p:spPr bwMode="auto">
            <a:xfrm>
              <a:off x="-420139" y="2228725"/>
              <a:ext cx="199000" cy="151508"/>
            </a:xfrm>
            <a:custGeom>
              <a:gdLst>
                <a:gd name="T0" fmla="*/ 717 w 3011"/>
                <a:gd name="T1" fmla="*/ 1817 h 2293"/>
                <a:gd name="T2" fmla="*/ 81 w 3011"/>
                <a:gd name="T3" fmla="*/ 1192 h 2293"/>
                <a:gd name="T4" fmla="*/ 81 w 3011"/>
                <a:gd name="T5" fmla="*/ 880 h 2293"/>
                <a:gd name="T6" fmla="*/ 242 w 3011"/>
                <a:gd name="T7" fmla="*/ 718 h 2293"/>
                <a:gd name="T8" fmla="*/ 555 w 3011"/>
                <a:gd name="T9" fmla="*/ 718 h 2293"/>
                <a:gd name="T10" fmla="*/ 1192 w 3011"/>
                <a:gd name="T11" fmla="*/ 1342 h 2293"/>
                <a:gd name="T12" fmla="*/ 2454 w 3011"/>
                <a:gd name="T13" fmla="*/ 81 h 2293"/>
                <a:gd name="T14" fmla="*/ 2766 w 3011"/>
                <a:gd name="T15" fmla="*/ 81 h 2293"/>
                <a:gd name="T16" fmla="*/ 2928 w 3011"/>
                <a:gd name="T17" fmla="*/ 243 h 2293"/>
                <a:gd name="T18" fmla="*/ 2928 w 3011"/>
                <a:gd name="T19" fmla="*/ 556 h 2293"/>
                <a:gd name="T20" fmla="*/ 1667 w 3011"/>
                <a:gd name="T21" fmla="*/ 1817 h 2293"/>
                <a:gd name="T22" fmla="*/ 1192 w 3011"/>
                <a:gd name="T23" fmla="*/ 2292 h 2293"/>
                <a:gd name="T24" fmla="*/ 717 w 3011"/>
                <a:gd name="T25" fmla="*/ 1817 h 2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2293">
                  <a:moveTo>
                    <a:pt x="717" y="1817"/>
                  </a:moveTo>
                  <a:cubicBezTo>
                    <a:pt x="81" y="1192"/>
                    <a:pt x="81" y="1192"/>
                    <a:pt x="81" y="1192"/>
                  </a:cubicBezTo>
                  <a:cubicBezTo>
                    <a:pt x="0" y="1100"/>
                    <a:pt x="0" y="961"/>
                    <a:pt x="81" y="880"/>
                  </a:cubicBezTo>
                  <a:cubicBezTo>
                    <a:pt x="242" y="718"/>
                    <a:pt x="242" y="718"/>
                    <a:pt x="242" y="718"/>
                  </a:cubicBezTo>
                  <a:cubicBezTo>
                    <a:pt x="324" y="625"/>
                    <a:pt x="474" y="625"/>
                    <a:pt x="555" y="718"/>
                  </a:cubicBezTo>
                  <a:cubicBezTo>
                    <a:pt x="1192" y="1342"/>
                    <a:pt x="1192" y="1342"/>
                    <a:pt x="1192" y="1342"/>
                  </a:cubicBezTo>
                  <a:cubicBezTo>
                    <a:pt x="2454" y="81"/>
                    <a:pt x="2454" y="81"/>
                    <a:pt x="2454" y="81"/>
                  </a:cubicBezTo>
                  <a:cubicBezTo>
                    <a:pt x="2535" y="0"/>
                    <a:pt x="2685" y="0"/>
                    <a:pt x="2766" y="81"/>
                  </a:cubicBezTo>
                  <a:cubicBezTo>
                    <a:pt x="2928" y="243"/>
                    <a:pt x="2928" y="243"/>
                    <a:pt x="2928" y="243"/>
                  </a:cubicBezTo>
                  <a:cubicBezTo>
                    <a:pt x="3010" y="324"/>
                    <a:pt x="3010" y="475"/>
                    <a:pt x="2928" y="556"/>
                  </a:cubicBezTo>
                  <a:cubicBezTo>
                    <a:pt x="1667" y="1817"/>
                    <a:pt x="1667" y="1817"/>
                    <a:pt x="1667" y="1817"/>
                  </a:cubicBezTo>
                  <a:cubicBezTo>
                    <a:pt x="1192" y="2292"/>
                    <a:pt x="1192" y="2292"/>
                    <a:pt x="1192" y="2292"/>
                  </a:cubicBezTo>
                  <a:lnTo>
                    <a:pt x="717" y="1817"/>
                  </a:lnTo>
                </a:path>
              </a:pathLst>
            </a:custGeom>
            <a:solidFill>
              <a:srgbClr val="FFFFFF"/>
            </a:solidFill>
            <a:ln>
              <a:noFill/>
            </a:ln>
            <a:effectLst/>
            <a:extLst>
              <a:ext uri="{91240B29-F687-4f45-9708-019B960494DF}">
                <a14:hiddenLine xmlns:a14="http://schemas.microsoft.com/office/drawing/2010/main" xmlns="" xmlns:p15="http://schemas.microsoft.com/office/powerpoint/2012/main" xmlns:p14="http://schemas.microsoft.com/office/powerpoint/2010/main" w="9525" cap="flat">
                  <a:solidFill>
                    <a:srgbClr val="808080"/>
                  </a:solidFill>
                  <a:bevel/>
                  <a:headEnd/>
                  <a:tailEnd/>
                </a14:hiddenLine>
              </a:ext>
              <a:ext uri="{AF507438-7753-43e0-B8FC-AC1667EBCBE1}">
                <a14:hiddenEffects xmlns:a14="http://schemas.microsoft.com/office/drawing/2010/main" xmlns="" xmlns:p15="http://schemas.microsoft.com/office/powerpoint/2012/main" xmlns:p14="http://schemas.microsoft.com/office/powerpoint/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a:solidFill>
                  <a:srgbClr val="58595B"/>
                </a:solidFill>
              </a:endParaRPr>
            </a:p>
          </p:txBody>
        </p:sp>
      </p:grpSp>
    </p:spTree>
    <p:extLst>
      <p:ext uri="{BB962C8B-B14F-4D97-AF65-F5344CB8AC3E}">
        <p14:creationId xmlns:p14="http://schemas.microsoft.com/office/powerpoint/2010/main" val="4127250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sld>
</file>

<file path=ppt/tags/tag1.xml><?xml version="1.0" encoding="utf-8"?>
<p:tagLst xmlns:p="http://schemas.openxmlformats.org/presentationml/2006/main">
  <p:tag name="AS_OS" val="Unix 4.14 unknown"/>
  <p:tag name="AS_RELEASE_DATE" val="2018.12.31"/>
  <p:tag name="AS_TITLE" val="Aspose.Slides for Java"/>
  <p:tag name="AS_VERSION" val="18.12"/>
</p:tagLst>
</file>

<file path=ppt/theme/theme1.xml><?xml version="1.0" encoding="utf-8"?>
<a:theme xmlns:r="http://schemas.openxmlformats.org/officeDocument/2006/relationships" xmlns:a="http://schemas.openxmlformats.org/drawingml/2006/main" name="Parent Master">
  <a:themeElements>
    <a:clrScheme name="Redwood">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2C5967"/>
      </a:folHlink>
    </a:clrScheme>
    <a:fontScheme name="Oracle">
      <a:majorFont>
        <a:latin typeface="Georgia"/>
        <a:ea typeface="Arial"/>
        <a:cs typeface="Arial"/>
      </a:majorFont>
      <a:minorFont>
        <a:latin typeface="Oracle Sans"/>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Oracle_Redwood_V.1.12 CBG.potx" id="{01A7707C-C6EF-48C2-B29A-092F32E059E4}" vid="{4DF95087-9B92-4100-9DA6-B5E2DF84AD0E}"/>
    </a:ext>
  </a:extLst>
</a:theme>
</file>

<file path=ppt/theme/theme2.xml><?xml version="1.0" encoding="utf-8"?>
<a:theme xmlns:r="http://schemas.openxmlformats.org/officeDocument/2006/relationships" xmlns:a="http://schemas.openxmlformats.org/drawingml/2006/main" name="1_Parent Master">
  <a:themeElements>
    <a:clrScheme name="Redwood">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2C5967"/>
      </a:folHlink>
    </a:clrScheme>
    <a:fontScheme name="Oracle">
      <a:majorFont>
        <a:latin typeface="Georgia"/>
        <a:ea typeface="Arial"/>
        <a:cs typeface="Arial"/>
      </a:majorFont>
      <a:minorFont>
        <a:latin typeface="Oracle Sans"/>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Oracle_Redwood_V.1.12 CBG.potx" id="{01A7707C-C6EF-48C2-B29A-092F32E059E4}" vid="{4DF95087-9B92-4100-9DA6-B5E2DF84AD0E}"/>
    </a:ext>
  </a:extLst>
</a:theme>
</file>

<file path=ppt/theme/theme3.xml><?xml version="1.0" encoding="utf-8"?>
<a:theme xmlns:r="http://schemas.openxmlformats.org/officeDocument/2006/relationships" xmlns:a="http://schemas.openxmlformats.org/drawingml/2006/main" name="WhiteThemeFIX1">
  <a:themeElements>
    <a:clrScheme name="Redwood v1_1">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FACD62"/>
      </a:folHlink>
    </a:clrScheme>
    <a:fontScheme name="Oracle">
      <a:majorFont>
        <a:latin typeface="Georgia"/>
        <a:ea typeface="Arial"/>
        <a:cs typeface="Arial"/>
      </a:majorFont>
      <a:minorFont>
        <a:latin typeface="Oracle Sans"/>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WhiteThemeFIX1" id="{25EF964E-041F-FF4E-8E7F-C21ECFA4FFD5}" vid="{B25D1EBC-4396-D74F-9473-FAF479CE8FA1}"/>
    </a:ext>
  </a:extLst>
</a:theme>
</file>

<file path=ppt/theme/theme4.xml><?xml version="1.0" encoding="utf-8"?>
<a:theme xmlns:r="http://schemas.openxmlformats.org/officeDocument/2006/relationships" xmlns:a="http://schemas.openxmlformats.org/drawingml/2006/main" name="2_Parent Master">
  <a:themeElements>
    <a:clrScheme name="Redwood">
      <a:dk1>
        <a:srgbClr val="312D2A"/>
      </a:dk1>
      <a:lt1>
        <a:srgbClr val="FCFBFA"/>
      </a:lt1>
      <a:dk2>
        <a:srgbClr val="312D2A"/>
      </a:dk2>
      <a:lt2>
        <a:srgbClr val="FCFBFA"/>
      </a:lt2>
      <a:accent1>
        <a:srgbClr val="C74634"/>
      </a:accent1>
      <a:accent2>
        <a:srgbClr val="FACD62"/>
      </a:accent2>
      <a:accent3>
        <a:srgbClr val="94AFAF"/>
      </a:accent3>
      <a:accent4>
        <a:srgbClr val="2B6242"/>
      </a:accent4>
      <a:accent5>
        <a:srgbClr val="AE562C"/>
      </a:accent5>
      <a:accent6>
        <a:srgbClr val="759C6C"/>
      </a:accent6>
      <a:hlink>
        <a:srgbClr val="2C5967"/>
      </a:hlink>
      <a:folHlink>
        <a:srgbClr val="2C5967"/>
      </a:folHlink>
    </a:clrScheme>
    <a:fontScheme name="Oracle">
      <a:majorFont>
        <a:latin typeface="Georgia"/>
        <a:ea typeface="Arial"/>
        <a:cs typeface="Arial"/>
      </a:majorFont>
      <a:minorFont>
        <a:latin typeface="Oracle Sans"/>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custClrLst>
    <a:custClr name="Ocean">
      <a:srgbClr val="2C5967"/>
    </a:custClr>
    <a:custClr name="Surf">
      <a:srgbClr val="41817E"/>
    </a:custClr>
    <a:custClr name="Sand">
      <a:srgbClr val="E5DBBE"/>
    </a:custClr>
    <a:custClr name="Pebble">
      <a:srgbClr val="8B8580"/>
    </a:custClr>
    <a:custClr name="Granite">
      <a:srgbClr val="67605B"/>
    </a:custClr>
  </a:custClrLst>
  <a:extLst>
    <a:ext uri="{05A4C25C-085E-4340-85A3-A5531E510DB2}">
      <thm15:themeFamily xmlns:thm15="http://schemas.microsoft.com/office/thememl/2012/main" name="Oracle_Redwood_V.1.12 CBG.potx" id="{01A7707C-C6EF-48C2-B29A-092F32E059E4}" vid="{4DF95087-9B92-4100-9DA6-B5E2DF84AD0E}"/>
    </a:ext>
  </a:extLst>
</a:theme>
</file>

<file path=ppt/theme/theme5.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Parent Master</Template>
  <Company/>
  <PresentationFormat>Widescreen</PresentationFormat>
  <Paragraphs>404</Paragraphs>
  <Slides>49</Slides>
  <Notes>41</Notes>
  <TotalTime>505</TotalTime>
  <HiddenSlides>0</HiddenSlides>
  <MMClips>0</MMClips>
  <ScaleCrop>0</ScaleCrop>
  <HeadingPairs>
    <vt:vector baseType="variant" size="4">
      <vt:variant>
        <vt:lpstr>Theme</vt:lpstr>
      </vt:variant>
      <vt:variant>
        <vt:i4>1</vt:i4>
      </vt:variant>
      <vt:variant>
        <vt:lpstr>Slide Titles</vt:lpstr>
      </vt:variant>
      <vt:variant>
        <vt:i4>49</vt:i4>
      </vt:variant>
    </vt:vector>
  </HeadingPairs>
  <TitlesOfParts>
    <vt:vector baseType="lpstr" size="50">
      <vt:lpstr>Parent Master</vt:lpstr>
      <vt:lpstr>Build Low Code Apps Using Oracle APEX on ATP</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APEX Distinguishing Characteristics</vt:lpstr>
      <vt:lpstr>Slide 16</vt:lpstr>
      <vt:lpstr>Oracle Autonomous Database</vt:lpstr>
      <vt:lpstr>Oracle Autonomous Database</vt:lpstr>
      <vt:lpstr>Slide 19</vt:lpstr>
      <vt:lpstr>Value of APEX on ATP</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Vodafone Group</vt:lpstr>
      <vt:lpstr>Essilor</vt:lpstr>
      <vt:lpstr>British Telecom (BT) Group</vt:lpstr>
      <vt:lpstr>Slide 44</vt:lpstr>
      <vt:lpstr>Slide 45</vt:lpstr>
      <vt:lpstr>Slide 46</vt:lpstr>
      <vt:lpstr>Additional resources</vt:lpstr>
      <vt:lpstr>Slide 48</vt:lpstr>
      <vt:lpstr>Slide 49</vt:lpstr>
    </vt:vector>
  </TitlesOfParts>
  <LinksUpToDate>0</LinksUpToDate>
  <SharedDoc>0</SharedDoc>
  <HyperlinksChanged>0</HyperlinksChanged>
  <Application>Aspose.Slides for Java</Application>
  <AppVersion>18.1200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APEX on ATP </dc:title>
  <dc:creator>Manish Kapur</dc:creator>
  <dc:description>Copyright © 2020, Oracle and/or its affiliates. All rights reserved.
</dc:description>
  <cp:lastModifiedBy>Manish Kapur</cp:lastModifiedBy>
  <cp:revision>92</cp:revision>
  <dcterms:created xsi:type="dcterms:W3CDTF">2019-11-25T18:55:00Z</dcterms:created>
  <dcterms:modified xsi:type="dcterms:W3CDTF">2020-02-28T10:40:36Z</dcterms:modified>
</cp:coreProperties>
</file>