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90" r:id="rId2"/>
    <p:sldId id="974" r:id="rId3"/>
    <p:sldId id="960" r:id="rId4"/>
    <p:sldId id="973" r:id="rId5"/>
    <p:sldId id="971" r:id="rId6"/>
    <p:sldId id="958" r:id="rId7"/>
    <p:sldId id="935" r:id="rId8"/>
    <p:sldId id="936" r:id="rId9"/>
    <p:sldId id="980" r:id="rId10"/>
    <p:sldId id="975" r:id="rId11"/>
    <p:sldId id="977" r:id="rId12"/>
    <p:sldId id="978" r:id="rId13"/>
    <p:sldId id="938" r:id="rId14"/>
    <p:sldId id="976" r:id="rId15"/>
    <p:sldId id="970" r:id="rId16"/>
    <p:sldId id="979" r:id="rId17"/>
  </p:sldIdLst>
  <p:sldSz cx="12188825" cy="6858000"/>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16B83148-1B42-42A5-BD47-262C2C6E636B}">
          <p14:sldIdLst>
            <p14:sldId id="390"/>
            <p14:sldId id="974"/>
            <p14:sldId id="960"/>
            <p14:sldId id="973"/>
            <p14:sldId id="971"/>
            <p14:sldId id="958"/>
            <p14:sldId id="935"/>
            <p14:sldId id="936"/>
            <p14:sldId id="980"/>
            <p14:sldId id="975"/>
            <p14:sldId id="977"/>
            <p14:sldId id="978"/>
            <p14:sldId id="938"/>
            <p14:sldId id="976"/>
            <p14:sldId id="970"/>
            <p14:sldId id="979"/>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 Reger" initials="DR" lastIdx="23" clrIdx="0">
    <p:extLst/>
  </p:cmAuthor>
  <p:cmAuthor id="2" name="Brooke Merriman" initials="BM" lastIdx="9"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A1AC"/>
    <a:srgbClr val="F80400"/>
    <a:srgbClr val="58595B"/>
    <a:srgbClr val="35923A"/>
    <a:srgbClr val="8AADBF"/>
    <a:srgbClr val="F80000"/>
    <a:srgbClr val="314B5B"/>
    <a:srgbClr val="493728"/>
    <a:srgbClr val="007590"/>
    <a:srgbClr val="F49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27102A9-8310-4765-A935-A1911B00CA5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02" autoAdjust="0"/>
    <p:restoredTop sz="96842" autoAdjust="0"/>
  </p:normalViewPr>
  <p:slideViewPr>
    <p:cSldViewPr snapToGrid="0">
      <p:cViewPr varScale="1">
        <p:scale>
          <a:sx n="95" d="100"/>
          <a:sy n="95" d="100"/>
        </p:scale>
        <p:origin x="936" y="176"/>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712"/>
    </p:cViewPr>
  </p:outlineViewPr>
  <p:notesTextViewPr>
    <p:cViewPr>
      <p:scale>
        <a:sx n="1" d="1"/>
        <a:sy n="1" d="1"/>
      </p:scale>
      <p:origin x="0" y="0"/>
    </p:cViewPr>
  </p:notesTextViewPr>
  <p:sorterViewPr>
    <p:cViewPr>
      <p:scale>
        <a:sx n="129" d="100"/>
        <a:sy n="129" d="100"/>
      </p:scale>
      <p:origin x="0" y="0"/>
    </p:cViewPr>
  </p:sorterViewPr>
  <p:notesViewPr>
    <p:cSldViewPr snapToGrid="0">
      <p:cViewPr varScale="1">
        <p:scale>
          <a:sx n="88" d="100"/>
          <a:sy n="88" d="100"/>
        </p:scale>
        <p:origin x="2496" y="20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gs" Target="tags/tag1.xml"/><Relationship Id="rId21" Type="http://schemas.openxmlformats.org/officeDocument/2006/relationships/commentAuthors" Target="commentAuthors.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10/3/18</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1375" cy="2616200"/>
          </a:xfrm>
        </p:spPr>
      </p:sp>
      <p:sp>
        <p:nvSpPr>
          <p:cNvPr id="3" name="Notes Placeholder 2"/>
          <p:cNvSpPr>
            <a:spLocks noGrp="1"/>
          </p:cNvSpPr>
          <p:nvPr>
            <p:ph type="body" idx="1"/>
          </p:nvPr>
        </p:nvSpPr>
        <p:spPr/>
        <p:txBody>
          <a:bodyPr/>
          <a:lstStyle/>
          <a:p>
            <a:endParaRPr lang="en-US" baseline="0" dirty="0">
              <a:solidFill>
                <a:srgbClr val="5F5F5F"/>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en-US" sz="1800" b="0" i="0" u="none" strike="noStrike" kern="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7959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92500" lnSpcReduction="20000"/>
          </a:bodyPr>
          <a:lstStyle/>
          <a:p>
            <a:r>
              <a:rPr lang="en-US" sz="800" kern="1200" dirty="0">
                <a:solidFill>
                  <a:schemeClr val="tx1"/>
                </a:solidFill>
                <a:effectLst/>
                <a:latin typeface="+mn-lt"/>
                <a:ea typeface="+mn-ea"/>
                <a:cs typeface="+mn-cs"/>
              </a:rPr>
              <a:t>FireEye Email Threat Prevention Cloud (ETP) is a cloud-based email security offering that provides projection from spam,</a:t>
            </a:r>
            <a:r>
              <a:rPr lang="en-US" sz="800" kern="1200" baseline="0" dirty="0">
                <a:solidFill>
                  <a:schemeClr val="tx1"/>
                </a:solidFill>
                <a:effectLst/>
                <a:latin typeface="+mn-lt"/>
                <a:ea typeface="+mn-ea"/>
                <a:cs typeface="+mn-cs"/>
              </a:rPr>
              <a:t> viruses, and </a:t>
            </a:r>
            <a:r>
              <a:rPr lang="en-US" sz="800" kern="1200" dirty="0">
                <a:solidFill>
                  <a:schemeClr val="tx1"/>
                </a:solidFill>
                <a:effectLst/>
                <a:latin typeface="+mn-lt"/>
                <a:ea typeface="+mn-ea"/>
                <a:cs typeface="+mn-cs"/>
              </a:rPr>
              <a:t>other email attacks. FireEye hosted customers on their own infrastructure for over a decade.  After looking closely at several cloud providers,</a:t>
            </a:r>
            <a:r>
              <a:rPr lang="en-US" sz="800" dirty="0">
                <a:effectLst/>
              </a:rPr>
              <a:t> they picked us.</a:t>
            </a:r>
            <a:endParaRPr lang="en-US" sz="800" kern="1200" dirty="0">
              <a:solidFill>
                <a:schemeClr val="tx1"/>
              </a:solidFill>
              <a:effectLst/>
              <a:latin typeface="+mn-lt"/>
              <a:ea typeface="+mn-ea"/>
              <a:cs typeface="+mn-cs"/>
            </a:endParaRP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When</a:t>
            </a:r>
            <a:r>
              <a:rPr lang="en-US" sz="800" kern="1200" baseline="0" dirty="0">
                <a:solidFill>
                  <a:schemeClr val="tx1"/>
                </a:solidFill>
                <a:effectLst/>
                <a:latin typeface="+mn-lt"/>
                <a:ea typeface="+mn-ea"/>
                <a:cs typeface="+mn-cs"/>
              </a:rPr>
              <a:t> their product analyzes email, they </a:t>
            </a:r>
            <a:r>
              <a:rPr lang="en-US" sz="800" baseline="0" dirty="0"/>
              <a:t>open them inside instrumented VMs and watch for things that shouldn’t happen.  That involves a custom version of CentOS – so they needed a cloud with compute instances they could truly control – they needed a bare metal solution.</a:t>
            </a:r>
            <a:endParaRPr lang="en-US" sz="800" dirty="0"/>
          </a:p>
          <a:p>
            <a:endParaRPr lang="en-US" sz="800" kern="1200" dirty="0">
              <a:solidFill>
                <a:schemeClr val="tx1"/>
              </a:solidFill>
              <a:effectLst/>
              <a:latin typeface="+mn-lt"/>
              <a:ea typeface="+mn-ea"/>
              <a:cs typeface="+mn-cs"/>
            </a:endParaRPr>
          </a:p>
          <a:p>
            <a:r>
              <a:rPr lang="en-US" sz="800" dirty="0"/>
              <a:t>They deployed</a:t>
            </a:r>
            <a:r>
              <a:rPr lang="en-US" sz="800" baseline="0" dirty="0"/>
              <a:t> several bare metal compute instances on Oracle Cloud Infrastructure and saw 2x the performance of their own datacenter.  They also reduced DR costs by 75%, because they can just add capacity and scale-up a secondary infrastructure, if needed, in the cloud.</a:t>
            </a:r>
            <a:endParaRPr lang="en-US" sz="800" dirty="0"/>
          </a:p>
          <a:p>
            <a:endParaRPr lang="en-US" sz="800" dirty="0"/>
          </a:p>
          <a:p>
            <a:r>
              <a:rPr lang="en-US" sz="800" dirty="0"/>
              <a:t>FireEye’s Security-</a:t>
            </a:r>
            <a:r>
              <a:rPr lang="en-US" sz="800" dirty="0" err="1"/>
              <a:t>aaS</a:t>
            </a:r>
            <a:r>
              <a:rPr lang="en-US" sz="800" dirty="0"/>
              <a:t> offering is a core part of their business, and our infrastructure is </a:t>
            </a:r>
            <a:r>
              <a:rPr lang="en-US" sz="800" u="sng" dirty="0"/>
              <a:t>reliable</a:t>
            </a:r>
            <a:r>
              <a:rPr lang="en-US" sz="800" dirty="0"/>
              <a:t> and </a:t>
            </a:r>
            <a:r>
              <a:rPr lang="en-US" sz="800" u="sng" dirty="0"/>
              <a:t>cost effective</a:t>
            </a:r>
            <a:r>
              <a:rPr lang="en-US" sz="800" dirty="0"/>
              <a:t> enough for them to </a:t>
            </a:r>
            <a:r>
              <a:rPr lang="en-US" sz="800" b="1" dirty="0"/>
              <a:t>bet that business on it</a:t>
            </a:r>
            <a:r>
              <a:rPr lang="en-US" sz="800" dirty="0"/>
              <a:t> rather than run their own datacenter.  </a:t>
            </a:r>
          </a:p>
          <a:p>
            <a:endParaRPr lang="en-US" sz="8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t>(Also, they couldn’t do on AWS what they’re doing on Oracle due to lack of bare metal.)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0" dirty="0">
              <a:ea typeface="MS PGothic" pitchFamily="34" charset="-128"/>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800" kern="0" dirty="0">
              <a:ea typeface="MS PGothic" pitchFamily="34" charset="-128"/>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800" kern="0" dirty="0">
                <a:ea typeface="MS PGothic" pitchFamily="34" charset="-128"/>
                <a:cs typeface="Arial" panose="020B0604020202020204" pitchFamily="34" charset="0"/>
              </a:rPr>
              <a:t>Details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800" kern="0" dirty="0">
              <a:ea typeface="MS PGothic" pitchFamily="34" charset="-128"/>
              <a:cs typeface="Arial" panose="020B0604020202020204" pitchFamily="34" charset="0"/>
            </a:endParaRPr>
          </a:p>
          <a:p>
            <a:pPr rtl="0"/>
            <a:r>
              <a:rPr lang="en-US" sz="400" b="0" i="0" u="none" strike="noStrike" kern="1200" baseline="0" dirty="0">
                <a:solidFill>
                  <a:srgbClr val="000000"/>
                </a:solidFill>
                <a:latin typeface="+mn-lt"/>
                <a:ea typeface="+mn-ea"/>
                <a:cs typeface="+mn-cs"/>
              </a:rPr>
              <a:t>FireEye is a Security-as-a-Service provider that believes technology alone isn’t enough to combat cyber attacks.   Their solution takes a three-pronged approach, combining intelligence, expertise, and technology to respond to threats.</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FireEye Email Threat Prevention Cloud (ETP) is a cloud email security offering that provides anti-spam, antivirus, and email attack protection, including email security for cloud mailboxes.  The ETP cloud analyzes emails for spam and known viruses first, then uses the signature-less FireEye Multi-Vector Virtual Execution (MVX) engine to analyze every attachment and URL to detect threats and stop attacks in real time.</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One benefit of ETP cloud protection is that it can identify and prevent new email attacks which are not yet known to the security community.  Messages are opened inside a secure VM, which is instrumented to watch for attempts to modify systems settings, like the registry, or access memory or software improperly.  </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FireEye is in the process of deploying the infrastructure for their cloud-based ETP and MVX services to Oracle Cloud Infrastructure bare metal instances.</a:t>
            </a:r>
          </a:p>
          <a:p>
            <a:pPr rtl="0"/>
            <a:r>
              <a:rPr lang="en-US" sz="400" b="0" i="0" u="none" strike="noStrike" kern="1200" baseline="0" dirty="0">
                <a:solidFill>
                  <a:srgbClr val="000000"/>
                </a:solidFill>
                <a:latin typeface="+mn-lt"/>
                <a:ea typeface="+mn-ea"/>
                <a:cs typeface="+mn-cs"/>
              </a:rPr>
              <a:t>Retiring datacenters, moving to bare metal in the cloud</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FireEye began evaluating the costs and benefits of maintaining their own datacenters in early 2017.  They opened discussions with several cloud providers, with an end goal of getting out of the datacenter business, across the globe.</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The nature of FireEye’s product mandated the use of bare metal servers, it simply cannot run in VMs. FireEye wanted an API-driven cloud, with access to bare metal compute instances and block storage with software defined networking – not another colocation vendor.</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After initial engineering discussions, performance testing, and a proof of concept, FireEye concluded Oracle Cloud Infrastructure provided these capabilities.  The bare metal design proved a perfect fit for their custom OS, enabling a solution they couldn’t otherwise run in the public cloud.</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The initial deployment was a pair of bare metal compute instances with 36 cores, 256 GB of RAM, and 2TB block volumes mounted via iSCSI.  During the proof of concept process, Oracle introduced variable-sized SSD block volumes.  FireEye has been using 1 TB block volumes on bare metal standard compute instances ever since.</a:t>
            </a:r>
          </a:p>
          <a:p>
            <a:pPr rtl="0"/>
            <a:r>
              <a:rPr lang="en-US" sz="400" b="0" i="0" u="none" strike="noStrike" kern="1200" baseline="0" dirty="0">
                <a:solidFill>
                  <a:srgbClr val="000000"/>
                </a:solidFill>
                <a:latin typeface="+mn-lt"/>
                <a:ea typeface="+mn-ea"/>
                <a:cs typeface="+mn-cs"/>
              </a:rPr>
              <a:t>Initially, new business will be deployed on the Oracle infrastructure.  As equipment ages and requires replacement, and as datacenter leases expire, additional existing deployments will be migrated.</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FastConnect was deployed between the two FireEye datacenters and Oracle datacenters in Arizona and Virginia during the transition period to speed data transfer.</a:t>
            </a:r>
          </a:p>
          <a:p>
            <a:pPr rtl="0"/>
            <a:r>
              <a:rPr lang="en-US" sz="400" b="0" i="0" u="none" strike="noStrike" kern="1200" baseline="0" dirty="0">
                <a:solidFill>
                  <a:srgbClr val="000000"/>
                </a:solidFill>
                <a:latin typeface="+mn-lt"/>
                <a:ea typeface="+mn-ea"/>
                <a:cs typeface="+mn-cs"/>
              </a:rPr>
              <a:t>Running a custom OS directly on the hardware – while reducing disaster recovery infrastructure by 80%</a:t>
            </a:r>
          </a:p>
          <a:p>
            <a:pPr rtl="0"/>
            <a:endParaRPr lang="en-US" sz="400" b="0" i="0" u="none" strike="noStrike" kern="1200" baseline="0" dirty="0">
              <a:solidFill>
                <a:srgbClr val="000000"/>
              </a:solidFill>
              <a:latin typeface="+mn-lt"/>
              <a:ea typeface="+mn-ea"/>
              <a:cs typeface="+mn-cs"/>
            </a:endParaRPr>
          </a:p>
          <a:p>
            <a:pPr rtl="0"/>
            <a:r>
              <a:rPr lang="en-US" sz="400" b="0" i="0" u="none" strike="noStrike" kern="1200" baseline="0" dirty="0">
                <a:solidFill>
                  <a:srgbClr val="000000"/>
                </a:solidFill>
                <a:latin typeface="+mn-lt"/>
                <a:ea typeface="+mn-ea"/>
                <a:cs typeface="+mn-cs"/>
              </a:rPr>
              <a:t>FireEye uses a custom version of CentOS which creates the instrumented VMs which are part of their solution. The OS was installed directly on the hardware to enable their solution.  FireEye engineers updated their boot process to use GRUB V2 and updated their existing boot scripts to leverage user data, enabling them to bring up an entire system with their application already deployed.</a:t>
            </a:r>
          </a:p>
        </p:txBody>
      </p:sp>
      <p:sp>
        <p:nvSpPr>
          <p:cNvPr id="4" name="Slide Number Placeholder 3"/>
          <p:cNvSpPr>
            <a:spLocks noGrp="1"/>
          </p:cNvSpPr>
          <p:nvPr>
            <p:ph type="sldNum" sz="quarter" idx="10"/>
          </p:nvPr>
        </p:nvSpPr>
        <p:spPr/>
        <p:txBody>
          <a:bodyPr/>
          <a:lstStyle/>
          <a:p>
            <a:fld id="{8C72D9AE-7182-4680-8F79-479C4181FF08}" type="slidenum">
              <a:rPr lang="en-US" smtClean="0"/>
              <a:pPr/>
              <a:t>13</a:t>
            </a:fld>
            <a:endParaRPr lang="en-US" dirty="0"/>
          </a:p>
        </p:txBody>
      </p:sp>
    </p:spTree>
    <p:extLst>
      <p:ext uri="{BB962C8B-B14F-4D97-AF65-F5344CB8AC3E}">
        <p14:creationId xmlns:p14="http://schemas.microsoft.com/office/powerpoint/2010/main" val="1742406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a:lnSpc>
                <a:spcPct val="90000"/>
              </a:lnSpc>
              <a:defRPr/>
            </a:pPr>
            <a:r>
              <a:rPr lang="en-US" sz="1800" b="1" kern="0" dirty="0" err="1">
                <a:solidFill>
                  <a:srgbClr val="FFFFFF"/>
                </a:solidFill>
                <a:ea typeface="Calibri" charset="0"/>
                <a:cs typeface="Calibri" charset="0"/>
                <a:sym typeface="Calibri"/>
              </a:rPr>
              <a:t>CMiC</a:t>
            </a:r>
            <a:endParaRPr lang="en-US" sz="1800" b="1" kern="0" dirty="0">
              <a:solidFill>
                <a:srgbClr val="FFFFFF"/>
              </a:solidFill>
              <a:ea typeface="Calibri" charset="0"/>
              <a:cs typeface="Calibri" charset="0"/>
              <a:sym typeface="Calibri"/>
            </a:endParaRPr>
          </a:p>
          <a:p>
            <a:pPr>
              <a:lnSpc>
                <a:spcPct val="90000"/>
              </a:lnSpc>
              <a:defRPr/>
            </a:pPr>
            <a:r>
              <a:rPr lang="en-US" sz="1100" dirty="0">
                <a:solidFill>
                  <a:schemeClr val="bg1"/>
                </a:solidFill>
              </a:rPr>
              <a:t>Computer Methods Incorporated, </a:t>
            </a:r>
            <a:r>
              <a:rPr lang="en-US" sz="1100" dirty="0" err="1">
                <a:solidFill>
                  <a:schemeClr val="bg1"/>
                </a:solidFill>
              </a:rPr>
              <a:t>CMiC</a:t>
            </a:r>
            <a:r>
              <a:rPr lang="en-US" sz="1100" dirty="0">
                <a:solidFill>
                  <a:schemeClr val="bg1"/>
                </a:solidFill>
              </a:rPr>
              <a:t> a provider of enterprise software solutions for the construction industry, is executing a long-term consolidation strategy on Oracle Cloud Infrastructure from a combination on-premise private cloud, AWS and OCI-Classic. </a:t>
            </a:r>
          </a:p>
          <a:p>
            <a:pPr>
              <a:lnSpc>
                <a:spcPct val="90000"/>
              </a:lnSpc>
              <a:defRPr/>
            </a:pPr>
            <a:endParaRPr lang="en-US" sz="1100" dirty="0">
              <a:solidFill>
                <a:schemeClr val="bg1"/>
              </a:solidFill>
            </a:endParaRPr>
          </a:p>
          <a:p>
            <a:pPr>
              <a:lnSpc>
                <a:spcPct val="90000"/>
              </a:lnSpc>
              <a:defRPr/>
            </a:pPr>
            <a:r>
              <a:rPr lang="en-US" sz="1600" b="1" kern="0" dirty="0">
                <a:solidFill>
                  <a:srgbClr val="FFFFFF"/>
                </a:solidFill>
                <a:ea typeface="Calibri" charset="0"/>
                <a:cs typeface="Calibri" charset="0"/>
                <a:sym typeface="Calibri"/>
              </a:rPr>
              <a:t>Oracle solution</a:t>
            </a:r>
            <a:endParaRPr lang="en-US" sz="1050" kern="0" dirty="0">
              <a:solidFill>
                <a:srgbClr val="FFFFFF"/>
              </a:solidFill>
              <a:ea typeface="Calibri" charset="0"/>
              <a:cs typeface="Calibri" charset="0"/>
              <a:sym typeface="Calibri"/>
            </a:endParaRPr>
          </a:p>
          <a:p>
            <a:pPr>
              <a:lnSpc>
                <a:spcPct val="90000"/>
              </a:lnSpc>
              <a:defRPr/>
            </a:pPr>
            <a:r>
              <a:rPr lang="de-DE" sz="1100" kern="0" dirty="0">
                <a:solidFill>
                  <a:srgbClr val="FFFFFF"/>
                </a:solidFill>
                <a:ea typeface="Calibri" charset="0"/>
                <a:cs typeface="Calibri" charset="0"/>
                <a:sym typeface="Calibri"/>
              </a:rPr>
              <a:t>Oracle Cloud Infrastructure Computer bare metal instances and virtual machines, Database, compartments,  Load Balancers, Block Volumes</a:t>
            </a:r>
          </a:p>
          <a:p>
            <a:pPr>
              <a:lnSpc>
                <a:spcPct val="90000"/>
              </a:lnSpc>
              <a:defRPr/>
            </a:pPr>
            <a:endParaRPr lang="en-US" sz="1100" b="1" kern="0" dirty="0">
              <a:solidFill>
                <a:schemeClr val="bg1"/>
              </a:solidFill>
              <a:ea typeface="Calibri" charset="0"/>
              <a:cs typeface="Calibri" charset="0"/>
              <a:sym typeface="Calibri"/>
            </a:endParaRPr>
          </a:p>
          <a:p>
            <a:pPr>
              <a:lnSpc>
                <a:spcPct val="90000"/>
              </a:lnSpc>
              <a:defRPr/>
            </a:pPr>
            <a:r>
              <a:rPr lang="en-US" sz="1600" b="1" kern="0" dirty="0">
                <a:solidFill>
                  <a:srgbClr val="FFFFFF"/>
                </a:solidFill>
                <a:ea typeface="Calibri" charset="0"/>
                <a:cs typeface="Calibri" charset="0"/>
                <a:sym typeface="Calibri"/>
              </a:rPr>
              <a:t>Oracle runs best on Oracle</a:t>
            </a:r>
            <a:endParaRPr lang="en-US" sz="1050" kern="0" dirty="0">
              <a:solidFill>
                <a:srgbClr val="FFFFFF"/>
              </a:solidFill>
              <a:ea typeface="Calibri" charset="0"/>
              <a:cs typeface="Calibri" charset="0"/>
              <a:sym typeface="Calibri"/>
            </a:endParaRPr>
          </a:p>
          <a:p>
            <a:pPr>
              <a:lnSpc>
                <a:spcPct val="90000"/>
              </a:lnSpc>
              <a:defRPr/>
            </a:pPr>
            <a:r>
              <a:rPr lang="de-DE" sz="1100" kern="0" dirty="0">
                <a:solidFill>
                  <a:srgbClr val="FFFFFF"/>
                </a:solidFill>
                <a:ea typeface="Calibri" charset="0"/>
                <a:cs typeface="Calibri" charset="0"/>
                <a:sym typeface="Calibri"/>
              </a:rPr>
              <a:t>CMIC concluded their Oracle ERP stack would run best on Oracle cloud.</a:t>
            </a:r>
            <a:endParaRPr lang="fr-FR" sz="1100" kern="0" dirty="0">
              <a:solidFill>
                <a:srgbClr val="FFFFFF"/>
              </a:solidFill>
              <a:ea typeface="Calibri" charset="0"/>
              <a:cs typeface="Calibri" charset="0"/>
              <a:sym typeface="Calibri"/>
            </a:endParaRPr>
          </a:p>
          <a:p>
            <a:pPr>
              <a:lnSpc>
                <a:spcPct val="90000"/>
              </a:lnSpc>
              <a:defRPr/>
            </a:pPr>
            <a:endParaRPr lang="en-US" sz="1100" b="1" kern="0" dirty="0">
              <a:solidFill>
                <a:srgbClr val="FFFFFF"/>
              </a:solidFill>
              <a:ea typeface="Calibri" charset="0"/>
              <a:cs typeface="Calibri" charset="0"/>
              <a:sym typeface="Calibri"/>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16</a:t>
            </a:fld>
            <a:endParaRPr lang="en-US" dirty="0"/>
          </a:p>
        </p:txBody>
      </p:sp>
    </p:spTree>
    <p:extLst>
      <p:ext uri="{BB962C8B-B14F-4D97-AF65-F5344CB8AC3E}">
        <p14:creationId xmlns:p14="http://schemas.microsoft.com/office/powerpoint/2010/main" val="1683558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3</a:t>
            </a:fld>
            <a:endParaRPr lang="uk-UA" dirty="0"/>
          </a:p>
        </p:txBody>
      </p:sp>
    </p:spTree>
    <p:extLst>
      <p:ext uri="{BB962C8B-B14F-4D97-AF65-F5344CB8AC3E}">
        <p14:creationId xmlns:p14="http://schemas.microsoft.com/office/powerpoint/2010/main" val="361031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4</a:t>
            </a:fld>
            <a:endParaRPr lang="uk-UA" dirty="0"/>
          </a:p>
        </p:txBody>
      </p:sp>
    </p:spTree>
    <p:extLst>
      <p:ext uri="{BB962C8B-B14F-4D97-AF65-F5344CB8AC3E}">
        <p14:creationId xmlns:p14="http://schemas.microsoft.com/office/powerpoint/2010/main" val="1934806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72D9AE-7182-4680-8F79-479C4181FF08}" type="slidenum">
              <a:rPr lang="uk-UA" smtClean="0"/>
              <a:t>5</a:t>
            </a:fld>
            <a:endParaRPr lang="uk-UA" dirty="0"/>
          </a:p>
        </p:txBody>
      </p:sp>
    </p:spTree>
    <p:extLst>
      <p:ext uri="{BB962C8B-B14F-4D97-AF65-F5344CB8AC3E}">
        <p14:creationId xmlns:p14="http://schemas.microsoft.com/office/powerpoint/2010/main" val="1540000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err="1"/>
              <a:t>TruGreen</a:t>
            </a:r>
            <a:r>
              <a:rPr lang="en-US" dirty="0"/>
              <a:t> is the largest lawn care company in the US, and they’ve been able to modernize an outdated solution stack in the cloud. They replaced an outdated JD Edwards, </a:t>
            </a:r>
            <a:r>
              <a:rPr lang="en-US" dirty="0" err="1"/>
              <a:t>Websphere</a:t>
            </a:r>
            <a:r>
              <a:rPr lang="en-US" dirty="0"/>
              <a:t>, DB2, AIX stack with up to date infrastructure and software - Oracle Cloud Infrastructure Compute, Load Balancers, Oracle Database Cloud Service – Bare Metal.</a:t>
            </a:r>
          </a:p>
          <a:p>
            <a:r>
              <a:rPr lang="en-US" dirty="0"/>
              <a:t>Our partner Velocity’s VCAMP orchestration tool uses Oracle Cloud APIs to automate deployment and management of the solution</a:t>
            </a:r>
          </a:p>
          <a:p>
            <a:endParaRPr lang="en-US" dirty="0"/>
          </a:p>
          <a:p>
            <a:r>
              <a:rPr lang="en-US" dirty="0"/>
              <a:t>And they’re experience average ERP query response times of 0.07 seconds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2D9AE-7182-4680-8F79-479C4181FF08}" type="slidenum">
              <a:rPr kumimoji="0" lang="en-US" sz="1200" b="0" i="0" u="none" strike="noStrike" kern="1200" cap="none" spc="0" normalizeH="0" baseline="0" noProof="0" smtClean="0">
                <a:ln>
                  <a:noFill/>
                </a:ln>
                <a:solidFill>
                  <a:srgbClr val="58595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58595B"/>
              </a:solidFill>
              <a:effectLst/>
              <a:uLnTx/>
              <a:uFillTx/>
              <a:latin typeface="Calibri"/>
              <a:ea typeface="+mn-ea"/>
              <a:cs typeface="+mn-cs"/>
            </a:endParaRPr>
          </a:p>
        </p:txBody>
      </p:sp>
    </p:spTree>
    <p:extLst>
      <p:ext uri="{BB962C8B-B14F-4D97-AF65-F5344CB8AC3E}">
        <p14:creationId xmlns:p14="http://schemas.microsoft.com/office/powerpoint/2010/main" val="154584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85000" lnSpcReduction="10000"/>
          </a:bodyPr>
          <a:lstStyle/>
          <a:p>
            <a:r>
              <a:rPr lang="en-US" sz="1100" kern="1200" dirty="0">
                <a:solidFill>
                  <a:srgbClr val="000000"/>
                </a:solidFill>
                <a:effectLst/>
                <a:latin typeface="+mn-lt"/>
                <a:ea typeface="+mn-ea"/>
                <a:cs typeface="+mn-cs"/>
              </a:rPr>
              <a:t>Alliance Data Systems has been a long-time Oracle customer. They leverage Oracle PeopleSoft to manage human resources for all 40,000 employees as well as the company’s financials. Oracle also enables Alliance Data Systems critical insight into the future with Oracle Hyperion Planning and Oracle Business Intelligence Enterprise Edition (OBIEE) for forecasting, planning and reporting. These applications, as well as their development environments, are trusted to run on Exadata; enabling maximum uptime and availability. They needed to keep running these mission-critical systems, but they wanted to do it in the cloud.</a:t>
            </a:r>
          </a:p>
          <a:p>
            <a:endParaRPr lang="en-US" sz="1100" kern="1200" dirty="0">
              <a:solidFill>
                <a:srgbClr val="000000"/>
              </a:solidFill>
              <a:effectLst/>
              <a:latin typeface="+mn-lt"/>
              <a:ea typeface="+mn-ea"/>
              <a:cs typeface="+mn-cs"/>
            </a:endParaRPr>
          </a:p>
          <a:p>
            <a:r>
              <a:rPr lang="en-US" sz="1100" kern="1200" dirty="0">
                <a:solidFill>
                  <a:srgbClr val="000000"/>
                </a:solidFill>
                <a:effectLst/>
                <a:latin typeface="+mn-lt"/>
                <a:ea typeface="+mn-ea"/>
                <a:cs typeface="+mn-cs"/>
              </a:rPr>
              <a:t>In the beginning, Alliance Data Systems had considered other cloud vendors, including Amazon Web Services (AWS). They compared each vendor’s offerings, cost, and the ability to keep their enterprise systems secure and available. However, Alliance Data Systems also knew from experience that their business had greatly benefited from the performance, scalability, and reliability of their Exadata database platform, and leaving that platform was risky and could affect the service they deliver to their customers.  Their experience had proven time and time again that their database portfolio runs best on Exadata, and only Oracle Cloud Infrastructure offered them the same Exadata platform.</a:t>
            </a:r>
          </a:p>
          <a:p>
            <a:endParaRPr lang="en-US" sz="1100" kern="1200" dirty="0">
              <a:solidFill>
                <a:srgbClr val="000000"/>
              </a:solidFill>
              <a:effectLst/>
              <a:latin typeface="+mn-lt"/>
              <a:ea typeface="+mn-ea"/>
              <a:cs typeface="+mn-cs"/>
            </a:endParaRPr>
          </a:p>
          <a:p>
            <a:r>
              <a:rPr lang="en-US" sz="1100" kern="1200" dirty="0">
                <a:solidFill>
                  <a:srgbClr val="000000"/>
                </a:solidFill>
                <a:effectLst/>
                <a:latin typeface="+mn-lt"/>
                <a:ea typeface="+mn-ea"/>
                <a:cs typeface="+mn-cs"/>
              </a:rPr>
              <a:t>The Oracle team worked closely with Alliance Data Systems and their partner L&amp;T Infotech to design and execute a migration plan. Six Terabytes of critical financial and HR data from three quarter racks of Exadata on-premises were transferred quickly and securely to Oracle Cloud Infrastructure, utilizing 1GB </a:t>
            </a:r>
            <a:r>
              <a:rPr lang="en-US" sz="1100" kern="1200" dirty="0" err="1">
                <a:solidFill>
                  <a:srgbClr val="000000"/>
                </a:solidFill>
                <a:effectLst/>
                <a:latin typeface="+mn-lt"/>
                <a:ea typeface="+mn-ea"/>
                <a:cs typeface="+mn-cs"/>
              </a:rPr>
              <a:t>FastConnect</a:t>
            </a:r>
            <a:r>
              <a:rPr lang="en-US" sz="1100" kern="1200" dirty="0">
                <a:solidFill>
                  <a:srgbClr val="000000"/>
                </a:solidFill>
                <a:effectLst/>
                <a:latin typeface="+mn-lt"/>
                <a:ea typeface="+mn-ea"/>
                <a:cs typeface="+mn-cs"/>
              </a:rPr>
              <a:t> via </a:t>
            </a:r>
            <a:r>
              <a:rPr lang="en-US" sz="1100" kern="1200" dirty="0" err="1">
                <a:solidFill>
                  <a:srgbClr val="000000"/>
                </a:solidFill>
                <a:effectLst/>
                <a:latin typeface="+mn-lt"/>
                <a:ea typeface="+mn-ea"/>
                <a:cs typeface="+mn-cs"/>
              </a:rPr>
              <a:t>Megaport</a:t>
            </a:r>
            <a:r>
              <a:rPr lang="en-US" sz="1100" kern="1200" dirty="0">
                <a:solidFill>
                  <a:srgbClr val="000000"/>
                </a:solidFill>
                <a:effectLst/>
                <a:latin typeface="+mn-lt"/>
                <a:ea typeface="+mn-ea"/>
                <a:cs typeface="+mn-cs"/>
              </a:rPr>
              <a:t> and private cloud networks accessible only to Alliance Data Systems and their partner. They also migrated PeopleSoft, Hyperion, OBIEE and their development environments. Alliance Data Systems now runs six environments for PeopleSoft - development, Q/A, user acceptance testing, disaster recovery, production, and certification – all in Oracle Cloud Infrastructure.</a:t>
            </a:r>
          </a:p>
          <a:p>
            <a:endParaRPr lang="en-US" sz="1100" kern="1200" dirty="0">
              <a:solidFill>
                <a:srgbClr val="000000"/>
              </a:solidFill>
              <a:effectLst/>
              <a:latin typeface="+mn-lt"/>
              <a:ea typeface="+mn-ea"/>
              <a:cs typeface="+mn-cs"/>
            </a:endParaRPr>
          </a:p>
          <a:p>
            <a:r>
              <a:rPr lang="en-US" sz="1100" kern="1200" dirty="0">
                <a:solidFill>
                  <a:srgbClr val="000000"/>
                </a:solidFill>
                <a:effectLst/>
                <a:latin typeface="+mn-lt"/>
                <a:ea typeface="+mn-ea"/>
                <a:cs typeface="+mn-cs"/>
              </a:rPr>
              <a:t>Since moving to the cloud, Alliance Data Systems can seamlessly add resources to support month-end reporting and heavy forecasting and planning seasons; on demand and when they need them. With Oracle’s Universal Credit Pricing program, they also have the flexibility to purchase the right compute resources that they need for each workload; Bare Metal Dense IO shapes for certain forecasting and planning workloads, and Virtual Machine Standard shapes for business intelligence needs. </a:t>
            </a:r>
          </a:p>
          <a:p>
            <a:endParaRPr lang="en-US" sz="1100" kern="1200" dirty="0">
              <a:solidFill>
                <a:srgbClr val="000000"/>
              </a:solidFill>
              <a:effectLst/>
              <a:latin typeface="+mn-lt"/>
              <a:ea typeface="+mn-ea"/>
              <a:cs typeface="+mn-cs"/>
            </a:endParaRPr>
          </a:p>
          <a:p>
            <a:r>
              <a:rPr lang="en-US" sz="1100" kern="1200" dirty="0">
                <a:solidFill>
                  <a:srgbClr val="000000"/>
                </a:solidFill>
                <a:effectLst/>
                <a:latin typeface="+mn-lt"/>
                <a:ea typeface="+mn-ea"/>
                <a:cs typeface="+mn-cs"/>
              </a:rPr>
              <a:t>In addition to agility and scalability benefits, Alliance Data Systems expects significant cost benefits. When they were comparing clouds, the cost to run Hyperion on AWS was nearly double what it would cost on Oracle Cloud Infrastructure. The migration to Oracle Cloud Infrastructure also allowed Alliance Data Systems to consolidate their three on-premises Exadata quarter racks down to two, further adding to the cost savings. Overall, they expect to save $1M in costs.</a:t>
            </a:r>
          </a:p>
          <a:p>
            <a:endParaRPr lang="en-US" sz="1100" kern="1200" dirty="0">
              <a:solidFill>
                <a:srgbClr val="000000"/>
              </a:solidFill>
              <a:effectLst/>
              <a:latin typeface="+mn-lt"/>
              <a:ea typeface="+mn-ea"/>
              <a:cs typeface="+mn-cs"/>
            </a:endParaRPr>
          </a:p>
          <a:p>
            <a:r>
              <a:rPr lang="en-US" sz="1100" kern="1200" dirty="0">
                <a:solidFill>
                  <a:srgbClr val="000000"/>
                </a:solidFill>
                <a:effectLst/>
                <a:latin typeface="+mn-lt"/>
                <a:ea typeface="+mn-ea"/>
                <a:cs typeface="+mn-cs"/>
              </a:rPr>
              <a:t>Finally, Alliance Data Systems was able to complete their entire enterprise applications lift and shift to the Oracle Cloud in less than five months. </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8595B"/>
                </a:solidFill>
              </a:rPr>
              <a:pPr/>
              <a:t>7</a:t>
            </a:fld>
            <a:endParaRPr lang="en-US" dirty="0">
              <a:solidFill>
                <a:srgbClr val="58595B"/>
              </a:solidFill>
            </a:endParaRPr>
          </a:p>
        </p:txBody>
      </p:sp>
    </p:spTree>
    <p:extLst>
      <p:ext uri="{BB962C8B-B14F-4D97-AF65-F5344CB8AC3E}">
        <p14:creationId xmlns:p14="http://schemas.microsoft.com/office/powerpoint/2010/main" val="10418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b="0" dirty="0"/>
              <a:t>Beeline is in the process of migrating their workloads to OCI. Their objective is to basically recreate their entire IT environment in the cloud. They have a very heterogenous environment that they are able to accommodate with OCI, </a:t>
            </a:r>
            <a:r>
              <a:rPr lang="en-US" sz="1100" kern="1200" dirty="0">
                <a:solidFill>
                  <a:srgbClr val="000000"/>
                </a:solidFill>
                <a:effectLst/>
                <a:latin typeface="+mn-lt"/>
                <a:ea typeface="+mn-ea"/>
                <a:cs typeface="+mn-cs"/>
              </a:rPr>
              <a:t>supporting everything from E-Business Suite to their own SaaS and to IT support services that they use microservices to build. </a:t>
            </a:r>
            <a:endParaRPr lang="en-US" b="0" dirty="0"/>
          </a:p>
          <a:p>
            <a:endParaRPr lang="en-US" b="0" dirty="0"/>
          </a:p>
          <a:p>
            <a:r>
              <a:rPr lang="en-US" b="0" dirty="0"/>
              <a:t>They are targeting to be live with DR for their application environment and Exadata CS by end of calendar year 2018. They would essentially decommission 2 of their data centers (Dallas and Michigan) that are being used for DR. They would reap substantial cost savings by shutting down these data centers</a:t>
            </a:r>
          </a:p>
          <a:p>
            <a:endParaRPr lang="en-US" b="0" dirty="0"/>
          </a:p>
          <a:p>
            <a:r>
              <a:rPr lang="en-US" b="0" dirty="0"/>
              <a:t>They still have workloads on-premises that they would have to their multiple VCNs to, so </a:t>
            </a:r>
            <a:r>
              <a:rPr lang="en-US" b="0" dirty="0" err="1"/>
              <a:t>FastConnect</a:t>
            </a:r>
            <a:r>
              <a:rPr lang="en-US" b="0" dirty="0"/>
              <a:t> was provisioned. They are also testing out our Transit VCN which is a roadmap item as this seems to be more in line with their networking needs.</a:t>
            </a:r>
          </a:p>
          <a:p>
            <a:endParaRPr lang="en-US" b="0" dirty="0"/>
          </a:p>
          <a:p>
            <a:r>
              <a:rPr lang="en-US" b="0" dirty="0"/>
              <a:t>Beeline workloads include not only their own VMS SaaS but also EBS that they are planning to migrate from on-</a:t>
            </a:r>
            <a:r>
              <a:rPr lang="en-US" b="0" dirty="0" err="1"/>
              <a:t>prem</a:t>
            </a:r>
            <a:r>
              <a:rPr lang="en-US" b="0" dirty="0"/>
              <a:t> to OCI. Bare metal compute and Exadata CS would deliver the performance needed at both app and database tiers</a:t>
            </a:r>
          </a:p>
          <a:p>
            <a:endParaRPr lang="en-US" b="0" dirty="0"/>
          </a:p>
          <a:p>
            <a:r>
              <a:rPr lang="en-US" b="0" dirty="0"/>
              <a:t>Beeline is also planning to move WebLogic </a:t>
            </a:r>
            <a:r>
              <a:rPr lang="en-US" b="0" dirty="0" smtClean="0"/>
              <a:t>on-premises </a:t>
            </a:r>
            <a:r>
              <a:rPr lang="en-US" b="0" dirty="0"/>
              <a:t>to Java Cloud Service</a:t>
            </a:r>
          </a:p>
          <a:p>
            <a:endParaRPr lang="en-US" b="0" dirty="0"/>
          </a:p>
          <a:p>
            <a:r>
              <a:rPr lang="en-US" b="0" dirty="0"/>
              <a:t>Beeline also built their own microservices using Kubernetes to run all their IT support services. Again because of their heterogenous environment they use microservices </a:t>
            </a:r>
            <a:r>
              <a:rPr lang="en-US" b="0" dirty="0" err="1"/>
              <a:t>whereever</a:t>
            </a:r>
            <a:r>
              <a:rPr lang="en-US" b="0" dirty="0"/>
              <a:t> possible to make it very portable. They learned about our open-standards based Oracle Kubernetes Engine and decided to move to ours. They are currently live with 1 cluster with Oracle Kubernetes Engine. Plan to go into production shortly.</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8595B"/>
                </a:solidFill>
              </a:rPr>
              <a:pPr/>
              <a:t>8</a:t>
            </a:fld>
            <a:endParaRPr lang="en-US" dirty="0">
              <a:solidFill>
                <a:srgbClr val="58595B"/>
              </a:solidFill>
            </a:endParaRPr>
          </a:p>
        </p:txBody>
      </p:sp>
    </p:spTree>
    <p:extLst>
      <p:ext uri="{BB962C8B-B14F-4D97-AF65-F5344CB8AC3E}">
        <p14:creationId xmlns:p14="http://schemas.microsoft.com/office/powerpoint/2010/main" val="293449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25000" lnSpcReduction="20000"/>
          </a:bodyPr>
          <a:lstStyle/>
          <a:p>
            <a:pPr marL="0" marR="0" indent="0" algn="l" defTabSz="914400" rtl="0" eaLnBrk="1" fontAlgn="auto" latinLnBrk="0" hangingPunct="1">
              <a:lnSpc>
                <a:spcPct val="100000"/>
              </a:lnSpc>
              <a:spcBef>
                <a:spcPts val="600"/>
              </a:spcBef>
              <a:spcAft>
                <a:spcPts val="0"/>
              </a:spcAft>
              <a:buClrTx/>
              <a:buSzTx/>
              <a:buFont typeface="Arial" charset="0"/>
              <a:buNone/>
              <a:tabLst/>
              <a:defRPr/>
            </a:pPr>
            <a:r>
              <a:rPr lang="en-US" sz="1100" b="0" dirty="0"/>
              <a:t>Mid-sized marketing company</a:t>
            </a:r>
          </a:p>
          <a:p>
            <a:pPr marL="0" marR="0" indent="0" algn="l" defTabSz="914400" rtl="0" eaLnBrk="1" fontAlgn="auto" latinLnBrk="0" hangingPunct="1">
              <a:lnSpc>
                <a:spcPct val="100000"/>
              </a:lnSpc>
              <a:spcBef>
                <a:spcPts val="600"/>
              </a:spcBef>
              <a:spcAft>
                <a:spcPts val="0"/>
              </a:spcAft>
              <a:buClrTx/>
              <a:buSzTx/>
              <a:buFont typeface="Arial" charset="0"/>
              <a:buNone/>
              <a:tabLst/>
              <a:defRPr/>
            </a:pPr>
            <a:r>
              <a:rPr lang="en-US" sz="1100" b="0" dirty="0"/>
              <a:t>Wanted to Improve performance and lower costs for their direct marketing platform</a:t>
            </a:r>
          </a:p>
          <a:p>
            <a:pPr marL="0" marR="0" indent="0" algn="l" defTabSz="914400" rtl="0" eaLnBrk="1" fontAlgn="auto" latinLnBrk="0" hangingPunct="1">
              <a:lnSpc>
                <a:spcPct val="100000"/>
              </a:lnSpc>
              <a:spcBef>
                <a:spcPts val="600"/>
              </a:spcBef>
              <a:spcAft>
                <a:spcPts val="0"/>
              </a:spcAft>
              <a:buClrTx/>
              <a:buSzTx/>
              <a:buFont typeface="Arial" charset="0"/>
              <a:buNone/>
              <a:tabLst/>
              <a:defRPr/>
            </a:pPr>
            <a:endParaRPr lang="en-US" sz="1100" b="0" dirty="0"/>
          </a:p>
          <a:p>
            <a:pPr marL="0" indent="0">
              <a:buNone/>
            </a:pPr>
            <a:r>
              <a:rPr lang="en-US" sz="1100" b="1" dirty="0"/>
              <a:t>SCENARIO</a:t>
            </a:r>
          </a:p>
          <a:p>
            <a:r>
              <a:rPr lang="en-US" sz="1100" dirty="0" err="1"/>
              <a:t>Guthy</a:t>
            </a:r>
            <a:r>
              <a:rPr lang="en-US" sz="1100" dirty="0"/>
              <a:t> </a:t>
            </a:r>
            <a:r>
              <a:rPr lang="en-US" sz="1100" dirty="0" err="1"/>
              <a:t>Renker</a:t>
            </a:r>
            <a:r>
              <a:rPr lang="en-US" sz="1100" dirty="0"/>
              <a:t> is a Direct Marketing company, their OceanX technology arm runs a “subscription platform” which they sell as a service to other marketing companies.</a:t>
            </a:r>
          </a:p>
          <a:p>
            <a:endParaRPr lang="en-US" sz="1100" dirty="0"/>
          </a:p>
          <a:p>
            <a:r>
              <a:rPr lang="en-US" sz="1100" dirty="0"/>
              <a:t>OceanX was an “All-in” AWS customer, running their Oracle database centric marketing business on AWS, using EC2 compute, RDS database, and EBS storage.</a:t>
            </a:r>
          </a:p>
          <a:p>
            <a:endParaRPr lang="en-US" sz="1100" dirty="0"/>
          </a:p>
          <a:p>
            <a:r>
              <a:rPr lang="en-US" sz="1100" dirty="0"/>
              <a:t>Customer needed Oracle 12c multi-tenancy and other advanced capabilities which AWS could not provide.</a:t>
            </a:r>
          </a:p>
          <a:p>
            <a:pPr marL="0" marR="0" indent="0" algn="l" defTabSz="914400" rtl="0" eaLnBrk="1" fontAlgn="auto" latinLnBrk="0" hangingPunct="1">
              <a:lnSpc>
                <a:spcPct val="100000"/>
              </a:lnSpc>
              <a:spcBef>
                <a:spcPts val="600"/>
              </a:spcBef>
              <a:spcAft>
                <a:spcPts val="0"/>
              </a:spcAft>
              <a:buClrTx/>
              <a:buSzTx/>
              <a:buFont typeface="Arial" charset="0"/>
              <a:buNone/>
              <a:tabLst/>
              <a:defRPr/>
            </a:pPr>
            <a:endParaRPr lang="en-US" sz="1100" b="0" dirty="0"/>
          </a:p>
          <a:p>
            <a:pPr marL="0" marR="0" indent="0" algn="l" defTabSz="914400" rtl="0" eaLnBrk="1" fontAlgn="auto" latinLnBrk="0" hangingPunct="1">
              <a:lnSpc>
                <a:spcPct val="100000"/>
              </a:lnSpc>
              <a:spcBef>
                <a:spcPts val="600"/>
              </a:spcBef>
              <a:spcAft>
                <a:spcPts val="0"/>
              </a:spcAft>
              <a:buClrTx/>
              <a:buSzTx/>
              <a:buFont typeface="Arial" charset="0"/>
              <a:buNone/>
              <a:tabLst/>
              <a:defRPr/>
            </a:pPr>
            <a:endParaRPr lang="en-US" sz="1100" b="0" dirty="0"/>
          </a:p>
          <a:p>
            <a:pPr marL="0" marR="0" indent="0" algn="l" defTabSz="914400" rtl="0" eaLnBrk="1" fontAlgn="auto" latinLnBrk="0" hangingPunct="1">
              <a:lnSpc>
                <a:spcPct val="100000"/>
              </a:lnSpc>
              <a:spcBef>
                <a:spcPts val="600"/>
              </a:spcBef>
              <a:spcAft>
                <a:spcPts val="0"/>
              </a:spcAft>
              <a:buClrTx/>
              <a:buSzTx/>
              <a:buFont typeface="Arial" charset="0"/>
              <a:buNone/>
              <a:tabLst/>
              <a:defRPr/>
            </a:pPr>
            <a:endParaRPr lang="en-US" sz="1100" b="0" dirty="0"/>
          </a:p>
          <a:p>
            <a:pPr marL="0" marR="0" indent="0" algn="l" defTabSz="914400" rtl="0" eaLnBrk="1" fontAlgn="auto" latinLnBrk="0" hangingPunct="1">
              <a:lnSpc>
                <a:spcPct val="100000"/>
              </a:lnSpc>
              <a:spcBef>
                <a:spcPts val="600"/>
              </a:spcBef>
              <a:spcAft>
                <a:spcPts val="0"/>
              </a:spcAft>
              <a:buClrTx/>
              <a:buSzTx/>
              <a:buFont typeface="Arial" charset="0"/>
              <a:buNone/>
              <a:tabLst/>
              <a:defRPr/>
            </a:pPr>
            <a:r>
              <a:rPr lang="en-US" sz="1100" b="1" dirty="0"/>
              <a:t>STORY</a:t>
            </a:r>
          </a:p>
          <a:p>
            <a:pPr marL="342900" indent="-342900">
              <a:buFont typeface="Arial" charset="0"/>
              <a:buChar char="•"/>
            </a:pPr>
            <a:r>
              <a:rPr lang="en-US" sz="1100" dirty="0"/>
              <a:t>Didn’t want the</a:t>
            </a:r>
            <a:r>
              <a:rPr lang="en-US" sz="1100" baseline="0" dirty="0"/>
              <a:t> costs of re-architecture to take advantage of advanced Oracle DB features</a:t>
            </a:r>
          </a:p>
          <a:p>
            <a:pPr marL="342900" indent="-342900">
              <a:buFont typeface="Arial" charset="0"/>
              <a:buChar char="•"/>
            </a:pPr>
            <a:r>
              <a:rPr lang="en-US" sz="1100" baseline="0" dirty="0"/>
              <a:t>Keeping custom application and leveraging Exadata performance and Oracle DB multi-tenancy on Oracle Cloud</a:t>
            </a:r>
            <a:endParaRPr lang="en-US" sz="1100" dirty="0"/>
          </a:p>
          <a:p>
            <a:pPr marL="342900" indent="-342900">
              <a:buFont typeface="Arial" charset="0"/>
              <a:buChar char="•"/>
            </a:pPr>
            <a:r>
              <a:rPr lang="en-US" sz="1100" dirty="0"/>
              <a:t>Moving BI tools like Cognos and Informatica</a:t>
            </a:r>
            <a:r>
              <a:rPr lang="en-US" sz="1100" baseline="0" dirty="0"/>
              <a:t> to the Cloud, seeing up to 10X performance improvement for some tasks</a:t>
            </a:r>
          </a:p>
          <a:p>
            <a:pPr marL="342900" indent="-342900">
              <a:buFont typeface="Arial" charset="0"/>
              <a:buChar char="•"/>
            </a:pPr>
            <a:r>
              <a:rPr lang="en-US" sz="1100" baseline="0" dirty="0"/>
              <a:t>Lower costs and more agility helps Ocean X (</a:t>
            </a:r>
            <a:r>
              <a:rPr lang="en-US" sz="1100" baseline="0" dirty="0" err="1"/>
              <a:t>Guthy</a:t>
            </a:r>
            <a:r>
              <a:rPr lang="en-US" sz="1100" baseline="0" dirty="0"/>
              <a:t> </a:t>
            </a:r>
            <a:r>
              <a:rPr lang="en-US" sz="1100" baseline="0" dirty="0" err="1"/>
              <a:t>Renker</a:t>
            </a:r>
            <a:r>
              <a:rPr lang="en-US" sz="1100" baseline="0" dirty="0"/>
              <a:t>) onboard new customers faster</a:t>
            </a:r>
            <a:endParaRPr lang="en-US" sz="1100" dirty="0"/>
          </a:p>
          <a:p>
            <a:endParaRPr lang="en-US" sz="1100" dirty="0"/>
          </a:p>
          <a:p>
            <a:r>
              <a:rPr lang="en-US" sz="1100" dirty="0"/>
              <a:t>---------------</a:t>
            </a:r>
          </a:p>
          <a:p>
            <a:endParaRPr lang="en-US" sz="1100" dirty="0"/>
          </a:p>
          <a:p>
            <a:r>
              <a:rPr lang="en-US" sz="1100" b="1" dirty="0"/>
              <a:t>BACKGROUND</a:t>
            </a:r>
          </a:p>
          <a:p>
            <a:r>
              <a:rPr lang="en-US" sz="1100" dirty="0"/>
              <a:t>Six month POC, using Exadata, FastConnect and </a:t>
            </a:r>
            <a:r>
              <a:rPr lang="en-US" sz="1100" dirty="0" err="1"/>
              <a:t>Megaport</a:t>
            </a:r>
            <a:endParaRPr lang="en-US" sz="1100" dirty="0"/>
          </a:p>
          <a:p>
            <a:r>
              <a:rPr lang="en-US" sz="1100" dirty="0"/>
              <a:t>Established FastConnect peering with AWS over </a:t>
            </a:r>
            <a:r>
              <a:rPr lang="en-US" sz="1100" dirty="0" err="1"/>
              <a:t>DirectConnect</a:t>
            </a:r>
            <a:r>
              <a:rPr lang="en-US" sz="1100" dirty="0"/>
              <a:t> via a 10Gb pipe to move 10 TB of sample data out of AWS and into OCI.</a:t>
            </a:r>
          </a:p>
          <a:p>
            <a:r>
              <a:rPr lang="en-US" sz="1100" dirty="0"/>
              <a:t>Exadata proved to be 10X faster than AWS RDS, and supported 12c multitenancy and other advanced features their business could leverage.</a:t>
            </a:r>
          </a:p>
          <a:p>
            <a:r>
              <a:rPr lang="en-US" sz="1100" dirty="0"/>
              <a:t>Decided to move their applications to be close to their data, sucking workloads out of AWS in into OCI including:</a:t>
            </a:r>
            <a:r>
              <a:rPr lang="en-US" sz="1100" baseline="0" dirty="0"/>
              <a:t> </a:t>
            </a:r>
            <a:r>
              <a:rPr lang="en-US" sz="1000" dirty="0"/>
              <a:t>Cognos, Informatica, Tableau</a:t>
            </a:r>
          </a:p>
          <a:p>
            <a:r>
              <a:rPr lang="en-US" sz="1100" dirty="0"/>
              <a:t>Using 12 VMs of various sizes and two ¼ racks of Exadata on OCI across two regions </a:t>
            </a:r>
          </a:p>
          <a:p>
            <a:endParaRPr lang="en-US" dirty="0"/>
          </a:p>
          <a:p>
            <a:r>
              <a:rPr lang="en-US" dirty="0"/>
              <a:t>Older, similar notes:</a:t>
            </a:r>
          </a:p>
          <a:p>
            <a:pPr marL="0" indent="0">
              <a:buNone/>
            </a:pPr>
            <a:r>
              <a:rPr lang="en-US" sz="2000" b="1" dirty="0"/>
              <a:t>SCENARIO</a:t>
            </a:r>
          </a:p>
          <a:p>
            <a:r>
              <a:rPr lang="en-US" sz="2000" dirty="0" err="1"/>
              <a:t>Guthy</a:t>
            </a:r>
            <a:r>
              <a:rPr lang="en-US" sz="2000" dirty="0"/>
              <a:t> </a:t>
            </a:r>
            <a:r>
              <a:rPr lang="en-US" sz="2000" dirty="0" err="1"/>
              <a:t>Renker</a:t>
            </a:r>
            <a:r>
              <a:rPr lang="en-US" sz="2000" dirty="0"/>
              <a:t> is a Direct Marketing company, their OceanX technology arm runs a “subscription platform” which they sell as a service to other marketing companies.</a:t>
            </a:r>
          </a:p>
          <a:p>
            <a:r>
              <a:rPr lang="en-US" sz="2000" dirty="0"/>
              <a:t>OceanX was an “All-in” AWS customer, running their Oracle database centric marketing business on AWS, using EC2 compute, RDS database, and EBS storage.</a:t>
            </a:r>
          </a:p>
          <a:p>
            <a:r>
              <a:rPr lang="en-US" sz="2000" dirty="0"/>
              <a:t>Customer needed Oracle 12c multi-tenancy and other advanced capabilities which AWS could not provide.</a:t>
            </a:r>
          </a:p>
          <a:p>
            <a:pPr marL="0" indent="0" defTabSz="1243517" eaLnBrk="1" hangingPunct="1">
              <a:spcBef>
                <a:spcPct val="10000"/>
              </a:spcBef>
              <a:buClr>
                <a:srgbClr val="4E84C4"/>
              </a:buClr>
              <a:buFont typeface="Arial" panose="020B0604020202020204" pitchFamily="34" charset="0"/>
              <a:buNone/>
              <a:defRPr/>
            </a:pPr>
            <a:endParaRPr lang="en-IN" sz="2000" kern="0" dirty="0">
              <a:ea typeface="MS PGothic" pitchFamily="34" charset="-128"/>
              <a:cs typeface="Arial" panose="020B0604020202020204" pitchFamily="34" charset="0"/>
            </a:endParaRPr>
          </a:p>
          <a:p>
            <a:pPr marL="0" indent="0">
              <a:buNone/>
            </a:pPr>
            <a:r>
              <a:rPr lang="en-US" sz="2000" b="1" dirty="0"/>
              <a:t>WHAT ORACLE DID</a:t>
            </a:r>
          </a:p>
          <a:p>
            <a:r>
              <a:rPr lang="en-US" sz="2000" dirty="0"/>
              <a:t>Six month POC, using Exadata, FastConnect and </a:t>
            </a:r>
            <a:r>
              <a:rPr lang="en-US" sz="2000" dirty="0" err="1"/>
              <a:t>Megaport</a:t>
            </a:r>
            <a:endParaRPr lang="en-US" sz="2000" dirty="0"/>
          </a:p>
          <a:p>
            <a:r>
              <a:rPr lang="en-US" sz="2000" dirty="0"/>
              <a:t>Established FastConnect peering with AWS over </a:t>
            </a:r>
            <a:r>
              <a:rPr lang="en-US" sz="2000" dirty="0" err="1"/>
              <a:t>DirectConnect</a:t>
            </a:r>
            <a:r>
              <a:rPr lang="en-US" sz="2000" dirty="0"/>
              <a:t> via a 10Gb pipe to move 10 TB of sample data out of AWS and into OCI.</a:t>
            </a:r>
          </a:p>
          <a:p>
            <a:r>
              <a:rPr lang="en-US" sz="2000" dirty="0"/>
              <a:t>Exadata proved to be 10X faster than AWS RDS, and supported 12c multitenancy and other advanced features their business could leverage.</a:t>
            </a:r>
          </a:p>
          <a:p>
            <a:pPr marL="0" indent="0" defTabSz="1243517" eaLnBrk="1" hangingPunct="1">
              <a:spcBef>
                <a:spcPct val="10000"/>
              </a:spcBef>
              <a:buClr>
                <a:srgbClr val="4E84C4"/>
              </a:buClr>
              <a:buFont typeface="Arial" panose="020B0604020202020204" pitchFamily="34" charset="0"/>
              <a:buNone/>
              <a:defRPr/>
            </a:pPr>
            <a:endParaRPr lang="en-IN" sz="2000" kern="0" dirty="0">
              <a:ea typeface="MS PGothic" pitchFamily="34" charset="-128"/>
              <a:cs typeface="Arial" panose="020B0604020202020204" pitchFamily="34" charset="0"/>
            </a:endParaRPr>
          </a:p>
          <a:p>
            <a:pPr marL="0" indent="0">
              <a:buNone/>
            </a:pPr>
            <a:r>
              <a:rPr lang="en-US" b="1" dirty="0"/>
              <a:t>END RESULT</a:t>
            </a:r>
          </a:p>
          <a:p>
            <a:r>
              <a:rPr lang="en-US" sz="2000" dirty="0"/>
              <a:t>Decided to move their applications to be close to their data, sucking workloads out of AWS in into OCI including:</a:t>
            </a:r>
          </a:p>
          <a:p>
            <a:pPr lvl="1"/>
            <a:r>
              <a:rPr lang="en-US" sz="1600" dirty="0"/>
              <a:t>EBS Dev, Test, and Production</a:t>
            </a:r>
          </a:p>
          <a:p>
            <a:pPr lvl="1"/>
            <a:r>
              <a:rPr lang="en-US" sz="1600" dirty="0"/>
              <a:t>Cognos, Informatica, Tableau</a:t>
            </a:r>
          </a:p>
          <a:p>
            <a:r>
              <a:rPr lang="en-US" sz="2000" dirty="0"/>
              <a:t>Using 12 VMs of various sizes and two ¼ racks of Exadata on OCI across two regions </a:t>
            </a:r>
          </a:p>
          <a:p>
            <a:r>
              <a:rPr lang="en-US" sz="2000" dirty="0"/>
              <a:t>Will be a customer reference for OCI over AWS, once we complete the production implementation</a:t>
            </a:r>
          </a:p>
          <a:p>
            <a:pPr marL="0" indent="0" defTabSz="1243517" eaLnBrk="1" hangingPunct="1">
              <a:spcBef>
                <a:spcPct val="10000"/>
              </a:spcBef>
              <a:buClr>
                <a:srgbClr val="4E84C4"/>
              </a:buClr>
              <a:buFont typeface="Arial" panose="020B0604020202020204" pitchFamily="34" charset="0"/>
              <a:buNone/>
              <a:defRPr/>
            </a:pPr>
            <a:endParaRPr lang="en-IN" sz="800" kern="0" dirty="0">
              <a:ea typeface="MS PGothic" pitchFamily="34" charset="-128"/>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8595B"/>
                </a:solidFill>
              </a:rPr>
              <a:pPr/>
              <a:t>9</a:t>
            </a:fld>
            <a:endParaRPr lang="en-US" dirty="0">
              <a:solidFill>
                <a:srgbClr val="58595B"/>
              </a:solidFill>
            </a:endParaRPr>
          </a:p>
        </p:txBody>
      </p:sp>
    </p:spTree>
    <p:extLst>
      <p:ext uri="{BB962C8B-B14F-4D97-AF65-F5344CB8AC3E}">
        <p14:creationId xmlns:p14="http://schemas.microsoft.com/office/powerpoint/2010/main" val="401982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defTabSz="914400">
              <a:spcBef>
                <a:spcPts val="0"/>
              </a:spcBef>
              <a:defRPr/>
            </a:pPr>
            <a:r>
              <a:rPr lang="en-US" kern="0" dirty="0">
                <a:ea typeface="Calibri" charset="0"/>
                <a:cs typeface="Calibri" charset="0"/>
                <a:sym typeface="Calibri"/>
              </a:rPr>
              <a:t>Cisco, a worldwide leader in network technology, is developing a SaaS-based version of their </a:t>
            </a:r>
            <a:r>
              <a:rPr lang="en-US" kern="0" dirty="0" err="1">
                <a:ea typeface="Calibri" charset="0"/>
                <a:cs typeface="Calibri" charset="0"/>
                <a:sym typeface="Calibri"/>
              </a:rPr>
              <a:t>Tetration</a:t>
            </a:r>
            <a:r>
              <a:rPr lang="en-US" kern="0" dirty="0">
                <a:ea typeface="Calibri" charset="0"/>
                <a:cs typeface="Calibri" charset="0"/>
                <a:sym typeface="Calibri"/>
              </a:rPr>
              <a:t> telemetry platform on Oracle Cloud Infrastructure</a:t>
            </a:r>
          </a:p>
          <a:p>
            <a:pPr defTabSz="914400">
              <a:spcBef>
                <a:spcPts val="0"/>
              </a:spcBef>
              <a:defRPr/>
            </a:pPr>
            <a:r>
              <a:rPr lang="en-US" kern="0" dirty="0">
                <a:latin typeface="Calibri" panose="020F0502020204030204" pitchFamily="34" charset="0"/>
                <a:ea typeface="Calibri" charset="0"/>
                <a:cs typeface="Calibri" panose="020F0502020204030204" pitchFamily="34" charset="0"/>
                <a:sym typeface="Calibri"/>
              </a:rPr>
              <a:t>Reduced provisioning time from six weeks to hours- Cisco can increase agility and rapidly meet demand</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kern="1200" dirty="0" err="1">
                <a:solidFill>
                  <a:schemeClr val="tx1"/>
                </a:solidFill>
                <a:effectLst/>
                <a:latin typeface="+mn-lt"/>
                <a:ea typeface="+mn-ea"/>
                <a:cs typeface="+mn-cs"/>
              </a:rPr>
              <a:t>Tetration</a:t>
            </a:r>
            <a:r>
              <a:rPr lang="en-US" sz="1100" kern="1200" dirty="0">
                <a:solidFill>
                  <a:schemeClr val="tx1"/>
                </a:solidFill>
                <a:effectLst/>
                <a:latin typeface="+mn-lt"/>
                <a:ea typeface="+mn-ea"/>
                <a:cs typeface="+mn-cs"/>
              </a:rPr>
              <a:t> is a security monitoring and analytics platform which is delivered in one of three ways: as an on-premises software offering, as a Cisco UCS based appliance, or as a SaaS service that will soon be delivered via OCI. Data fidelity is a foundational element of the application. Cisco has invested heavily in tuning KVM to optimally run the application stack. </a:t>
            </a:r>
            <a:r>
              <a:rPr lang="en-US" sz="1100" kern="1200" dirty="0" err="1">
                <a:solidFill>
                  <a:schemeClr val="tx1"/>
                </a:solidFill>
                <a:effectLst/>
                <a:latin typeface="+mn-lt"/>
                <a:ea typeface="+mn-ea"/>
                <a:cs typeface="+mn-cs"/>
              </a:rPr>
              <a:t>Tetration</a:t>
            </a:r>
            <a:r>
              <a:rPr lang="en-US" sz="1100" kern="1200" dirty="0">
                <a:solidFill>
                  <a:schemeClr val="tx1"/>
                </a:solidFill>
                <a:effectLst/>
                <a:latin typeface="+mn-lt"/>
                <a:ea typeface="+mn-ea"/>
                <a:cs typeface="+mn-cs"/>
              </a:rPr>
              <a:t> is intolerant to noisy neighbors requiring a truly independent operating environment. In fact, the </a:t>
            </a:r>
            <a:r>
              <a:rPr lang="en-US" sz="1100" kern="1200" dirty="0" err="1">
                <a:solidFill>
                  <a:schemeClr val="tx1"/>
                </a:solidFill>
                <a:effectLst/>
                <a:latin typeface="+mn-lt"/>
                <a:ea typeface="+mn-ea"/>
                <a:cs typeface="+mn-cs"/>
              </a:rPr>
              <a:t>Tetration</a:t>
            </a:r>
            <a:r>
              <a:rPr lang="en-US" sz="1100" kern="1200" dirty="0">
                <a:solidFill>
                  <a:schemeClr val="tx1"/>
                </a:solidFill>
                <a:effectLst/>
                <a:latin typeface="+mn-lt"/>
                <a:ea typeface="+mn-ea"/>
                <a:cs typeface="+mn-cs"/>
              </a:rPr>
              <a:t> team had already procured Cisco UCS servers to host the application and were in the process of building out capacity within Cisco's global datacenters. As infrastructure acquisition and deployment dragged on, they decided to re-evaluate a secondary set of cloud providers. OCI was an ideal fit, not only because Cisco could directly manage their custom KVM configurations, but because of the consistent performance inherent to the platform. For this use-case, consistent performance is more important than peak performance. OCI won this deal without the leverage of an existing Oracle install base. This is a true testament to the strength of the OCI architecture.</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12</a:t>
            </a:fld>
            <a:endParaRPr lang="en-US" dirty="0"/>
          </a:p>
        </p:txBody>
      </p:sp>
    </p:spTree>
    <p:extLst>
      <p:ext uri="{BB962C8B-B14F-4D97-AF65-F5344CB8AC3E}">
        <p14:creationId xmlns:p14="http://schemas.microsoft.com/office/powerpoint/2010/main" val="635273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microsoft.com/office/2007/relationships/hdphoto" Target="../media/hdphoto1.wdp"/></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0.emf"/></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0.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eg"/><Relationship Id="rId3" Type="http://schemas.openxmlformats.org/officeDocument/2006/relationships/image" Target="../media/image10.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0.em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emf"/><Relationship Id="rId3"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smtClean="0"/>
              <a:t>Oracle Confidential - 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2" name="Title 1"/>
          <p:cNvSpPr>
            <a:spLocks noGrp="1"/>
          </p:cNvSpPr>
          <p:nvPr>
            <p:ph type="title"/>
          </p:nvPr>
        </p:nvSpPr>
        <p:spPr/>
        <p:txBody>
          <a:bodyPr/>
          <a:lstStyle/>
          <a:p>
            <a:r>
              <a:rPr lang="en-US"/>
              <a:t>Click to edit Master title style</a:t>
            </a:r>
            <a:endParaRPr/>
          </a:p>
        </p:txBody>
      </p:sp>
      <p:sp>
        <p:nvSpPr>
          <p:cNvPr id="6" name="Content Placeholder 2"/>
          <p:cNvSpPr>
            <a:spLocks noGrp="1"/>
          </p:cNvSpPr>
          <p:nvPr>
            <p:ph sz="half" idx="1"/>
          </p:nvPr>
        </p:nvSpPr>
        <p:spPr>
          <a:xfrm>
            <a:off x="531811" y="1587260"/>
            <a:ext cx="11125201" cy="4421428"/>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_two_content_sidebar">
    <p:spTree>
      <p:nvGrpSpPr>
        <p:cNvPr id="1" name=""/>
        <p:cNvGrpSpPr/>
        <p:nvPr/>
      </p:nvGrpSpPr>
      <p:grpSpPr>
        <a:xfrm>
          <a:off x="0" y="0"/>
          <a:ext cx="0" cy="0"/>
          <a:chOff x="0" y="0"/>
          <a:chExt cx="0" cy="0"/>
        </a:xfrm>
      </p:grpSpPr>
      <p:sp>
        <p:nvSpPr>
          <p:cNvPr id="11" name="Content Placeholder 2"/>
          <p:cNvSpPr>
            <a:spLocks noGrp="1"/>
          </p:cNvSpPr>
          <p:nvPr>
            <p:ph sz="half" idx="1"/>
          </p:nvPr>
        </p:nvSpPr>
        <p:spPr>
          <a:xfrm>
            <a:off x="4289803" y="1804086"/>
            <a:ext cx="7367209" cy="4204602"/>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Oracle Confidential - 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13" name="Content Placeholder 3"/>
          <p:cNvSpPr>
            <a:spLocks noGrp="1"/>
          </p:cNvSpPr>
          <p:nvPr>
            <p:ph sz="half" idx="14"/>
          </p:nvPr>
        </p:nvSpPr>
        <p:spPr>
          <a:xfrm>
            <a:off x="531812" y="1804086"/>
            <a:ext cx="3382124" cy="4204602"/>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endParaRPr lang="en-US" dirty="0"/>
          </a:p>
        </p:txBody>
      </p:sp>
      <p:sp>
        <p:nvSpPr>
          <p:cNvPr id="10" name="Title 6"/>
          <p:cNvSpPr>
            <a:spLocks noGrp="1"/>
          </p:cNvSpPr>
          <p:nvPr>
            <p:ph type="title"/>
          </p:nvPr>
        </p:nvSpPr>
        <p:spPr>
          <a:xfrm>
            <a:off x="531812" y="406400"/>
            <a:ext cx="11125200" cy="889000"/>
          </a:xfrm>
        </p:spPr>
        <p:txBody>
          <a:bodyPr/>
          <a:lstStyle/>
          <a:p>
            <a:r>
              <a:rPr lang="en-US"/>
              <a:t>Click to edit Master title style</a:t>
            </a:r>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dirty="0"/>
          </a:p>
        </p:txBody>
      </p:sp>
      <p:sp>
        <p:nvSpPr>
          <p:cNvPr id="3" name="Footer Placeholder 2"/>
          <p:cNvSpPr>
            <a:spLocks noGrp="1"/>
          </p:cNvSpPr>
          <p:nvPr>
            <p:ph type="ftr" sz="quarter" idx="11"/>
          </p:nvPr>
        </p:nvSpPr>
        <p:spPr/>
        <p:txBody>
          <a:bodyPr/>
          <a:lstStyle/>
          <a:p>
            <a:r>
              <a:rPr lang="en-US" smtClean="0"/>
              <a:t>Oracle Confidential - 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extLst>
              <a:ext uri="{BEBA8EAE-BF5A-486C-A8C5-ECC9F3942E4B}">
                <a14:imgProps xmlns:a14="http://schemas.microsoft.com/office/drawing/2010/main">
                  <a14:imgLayer r:embed="rId3">
                    <a14:imgEffect>
                      <a14:brightnessContrast bright="-25000"/>
                    </a14:imgEffect>
                  </a14:imgLayer>
                </a14:imgProps>
              </a:ext>
            </a:extLst>
          </a:blip>
          <a:srcRect/>
          <a:stretch>
            <a:fillRect l="-16000" r="-16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dirty="0"/>
          </a:p>
        </p:txBody>
      </p:sp>
      <p:sp>
        <p:nvSpPr>
          <p:cNvPr id="3" name="Footer Placeholder 2"/>
          <p:cNvSpPr>
            <a:spLocks noGrp="1"/>
          </p:cNvSpPr>
          <p:nvPr>
            <p:ph type="ftr" sz="quarter" idx="11"/>
          </p:nvPr>
        </p:nvSpPr>
        <p:spPr/>
        <p:txBody>
          <a:bodyPr/>
          <a:lstStyle/>
          <a:p>
            <a:r>
              <a:rPr lang="en-US" smtClean="0"/>
              <a:t>Oracle Confidential - 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4" name="Date Placeholder 3"/>
          <p:cNvSpPr>
            <a:spLocks noGrp="1"/>
          </p:cNvSpPr>
          <p:nvPr>
            <p:ph type="dt" sz="half" idx="10"/>
          </p:nvPr>
        </p:nvSpPr>
        <p:spPr/>
        <p:txBody>
          <a:bodyPr/>
          <a:lstStyle/>
          <a:p>
            <a:endParaRPr dirty="0"/>
          </a:p>
        </p:txBody>
      </p:sp>
      <p:sp>
        <p:nvSpPr>
          <p:cNvPr id="5" name="Footer Placeholder 4"/>
          <p:cNvSpPr>
            <a:spLocks noGrp="1"/>
          </p:cNvSpPr>
          <p:nvPr>
            <p:ph type="ftr" sz="quarter" idx="11"/>
          </p:nvPr>
        </p:nvSpPr>
        <p:spPr/>
        <p:txBody>
          <a:bodyPr/>
          <a:lstStyle/>
          <a:p>
            <a:r>
              <a:rPr lang="en-US" smtClean="0"/>
              <a:t>Oracle Confidential - 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244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a:p>
        </p:txBody>
      </p:sp>
      <p:sp>
        <p:nvSpPr>
          <p:cNvPr id="3" name="Footer Placeholder 2"/>
          <p:cNvSpPr>
            <a:spLocks noGrp="1"/>
          </p:cNvSpPr>
          <p:nvPr>
            <p:ph type="ftr" sz="quarter" idx="11"/>
          </p:nvPr>
        </p:nvSpPr>
        <p:spPr/>
        <p:txBody>
          <a:bodyPr/>
          <a:lstStyle/>
          <a:p>
            <a:r>
              <a:rPr lang="en-US" smtClean="0"/>
              <a:t>Oracle Confidential - Highly Restricted</a:t>
            </a:r>
            <a:endParaRPr/>
          </a:p>
        </p:txBody>
      </p:sp>
      <p:sp>
        <p:nvSpPr>
          <p:cNvPr id="4" name="Slide Number Placeholder 3"/>
          <p:cNvSpPr>
            <a:spLocks noGrp="1"/>
          </p:cNvSpPr>
          <p:nvPr>
            <p:ph type="sldNum" sz="quarter" idx="12"/>
          </p:nvPr>
        </p:nvSpPr>
        <p:spPr/>
        <p:txBody>
          <a:bodyPr/>
          <a:lstStyle/>
          <a:p>
            <a:fld id="{C51EAA63-D034-42AE-91FA-B13B9518C7BE}" type="slidenum">
              <a:rPr/>
              <a:t>‹#›</a:t>
            </a:fld>
            <a:endParaRPr/>
          </a:p>
        </p:txBody>
      </p:sp>
      <p:sp>
        <p:nvSpPr>
          <p:cNvPr id="5" name="TextBox 4"/>
          <p:cNvSpPr txBox="1"/>
          <p:nvPr/>
        </p:nvSpPr>
        <p:spPr>
          <a:xfrm>
            <a:off x="902202" y="1371600"/>
            <a:ext cx="11125200" cy="889000"/>
          </a:xfrm>
          <a:prstGeom prst="rect">
            <a:avLst/>
          </a:prstGeom>
          <a:noFill/>
        </p:spPr>
        <p:txBody>
          <a:bodyPr wrap="none" lIns="0" tIns="0" rIns="0" bIns="0" rtlCol="0" anchor="b">
            <a:noAutofit/>
          </a:bodyPr>
          <a:lstStyle/>
          <a:p>
            <a:pPr>
              <a:lnSpc>
                <a:spcPct val="90000"/>
              </a:lnSpc>
            </a:pPr>
            <a:r>
              <a:rPr sz="3200" b="1" i="0" dirty="0">
                <a:solidFill>
                  <a:schemeClr val="accent1"/>
                </a:solidFill>
                <a:latin typeface="Calibri" panose="020F0502020204030204" pitchFamily="34" charset="0"/>
                <a:cs typeface="Calibri" panose="020F0502020204030204" pitchFamily="34" charset="0"/>
              </a:rPr>
              <a:t>Safe Harbor</a:t>
            </a:r>
            <a:r>
              <a:rPr sz="3200" b="1" i="0" baseline="0" dirty="0">
                <a:solidFill>
                  <a:schemeClr val="accent1"/>
                </a:solidFill>
                <a:latin typeface="Calibri" panose="020F0502020204030204" pitchFamily="34" charset="0"/>
                <a:cs typeface="Calibri" panose="020F0502020204030204" pitchFamily="34" charset="0"/>
              </a:rPr>
              <a:t> Statement</a:t>
            </a:r>
            <a:endParaRPr sz="3200" b="1" i="0" dirty="0">
              <a:solidFill>
                <a:schemeClr val="accent1"/>
              </a:solidFill>
              <a:latin typeface="Calibri" panose="020F0502020204030204" pitchFamily="34" charset="0"/>
              <a:cs typeface="Calibri" panose="020F0502020204030204" pitchFamily="34" charset="0"/>
            </a:endParaRPr>
          </a:p>
        </p:txBody>
      </p:sp>
      <p:sp>
        <p:nvSpPr>
          <p:cNvPr id="6" name="TextBox 5"/>
          <p:cNvSpPr txBox="1"/>
          <p:nvPr/>
        </p:nvSpPr>
        <p:spPr>
          <a:xfrm>
            <a:off x="902202" y="2514600"/>
            <a:ext cx="10359965"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black">
          <a:xfrm>
            <a:off x="3822128" y="2843826"/>
            <a:ext cx="4544568" cy="569547"/>
          </a:xfrm>
          <a:prstGeom prst="rect">
            <a:avLst/>
          </a:prstGeom>
        </p:spPr>
      </p:pic>
      <p:grpSp>
        <p:nvGrpSpPr>
          <p:cNvPr id="10" name="Group 9"/>
          <p:cNvGrpSpPr/>
          <p:nvPr/>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9_Custom Layout">
    <p:bg>
      <p:bgPr>
        <a:blipFill dpi="0" rotWithShape="1">
          <a:blip r:embed="rId2" cstate="screen">
            <a:alphaModFix amt="8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0519CF6D-8193-CE4F-ACFE-339A3749ED4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5027" r="8651"/>
          <a:stretch/>
        </p:blipFill>
        <p:spPr>
          <a:xfrm flipH="1">
            <a:off x="725" y="14094"/>
            <a:ext cx="12188099" cy="6843906"/>
          </a:xfrm>
          <a:prstGeom prst="rect">
            <a:avLst/>
          </a:prstGeom>
        </p:spPr>
      </p:pic>
      <p:sp>
        <p:nvSpPr>
          <p:cNvPr id="8" name="Rectangle 7"/>
          <p:cNvSpPr/>
          <p:nvPr userDrawn="1"/>
        </p:nvSpPr>
        <p:spPr>
          <a:xfrm>
            <a:off x="727" y="4343400"/>
            <a:ext cx="12188098" cy="16530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 name="Title 1"/>
          <p:cNvSpPr>
            <a:spLocks noGrp="1"/>
          </p:cNvSpPr>
          <p:nvPr>
            <p:ph type="title" hasCustomPrompt="1"/>
          </p:nvPr>
        </p:nvSpPr>
        <p:spPr>
          <a:xfrm>
            <a:off x="715616" y="4343400"/>
            <a:ext cx="10635227" cy="1653099"/>
          </a:xfrm>
          <a:prstGeom prst="rect">
            <a:avLst/>
          </a:prstGeom>
        </p:spPr>
        <p:txBody>
          <a:bodyPr anchor="ctr"/>
          <a:lstStyle>
            <a:lvl1pPr>
              <a:defRPr>
                <a:solidFill>
                  <a:schemeClr val="bg1"/>
                </a:solidFill>
              </a:defRPr>
            </a:lvl1pPr>
          </a:lstStyle>
          <a:p>
            <a:r>
              <a:rPr lang="en-US" dirty="0"/>
              <a:t>What is cloud 2.0?</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190570" y="224707"/>
            <a:ext cx="3693534" cy="1254307"/>
          </a:xfrm>
          <a:prstGeom prst="rect">
            <a:avLst/>
          </a:prstGeom>
        </p:spPr>
      </p:pic>
      <p:sp>
        <p:nvSpPr>
          <p:cNvPr id="6" name="TextBox 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bg1"/>
                </a:solidFill>
              </a:rPr>
              <a:t>Copyright © 2018, Oracle and/or its affiliates. All rights reserved.  |</a:t>
            </a:r>
          </a:p>
        </p:txBody>
      </p:sp>
      <p:pic>
        <p:nvPicPr>
          <p:cNvPr id="7" name="Picture 6" descr="Oracle logo in white on red staging background" title="Oracle red badge logo"/>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9" name="Footer Placeholder 2"/>
          <p:cNvSpPr>
            <a:spLocks noGrp="1"/>
          </p:cNvSpPr>
          <p:nvPr>
            <p:ph type="ftr" sz="quarter" idx="11"/>
          </p:nvPr>
        </p:nvSpPr>
        <p:spPr>
          <a:xfrm>
            <a:off x="8621422" y="6556248"/>
            <a:ext cx="2702495" cy="182880"/>
          </a:xfrm>
        </p:spPr>
        <p:txBody>
          <a:bodyPr/>
          <a:lstStyle>
            <a:lvl1pPr>
              <a:defRPr>
                <a:solidFill>
                  <a:schemeClr val="bg1"/>
                </a:solidFill>
              </a:defRPr>
            </a:lvl1pPr>
          </a:lstStyle>
          <a:p>
            <a:r>
              <a:rPr lang="en-US" smtClean="0"/>
              <a:t>Oracle Confidential - Highly Restricted</a:t>
            </a:r>
            <a:endParaRPr lang="en-US"/>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ED1DFA94-AEE7-A042-B83D-7A244399A095}"/>
              </a:ext>
            </a:extLst>
          </p:cNvPr>
          <p:cNvPicPr>
            <a:picLocks noChangeAspect="1"/>
          </p:cNvPicPr>
          <p:nvPr userDrawn="1"/>
        </p:nvPicPr>
        <p:blipFill rotWithShape="1">
          <a:blip r:embed="rId2" cstate="screen">
            <a:alphaModFix amt="85000"/>
            <a:extLst>
              <a:ext uri="{28A0092B-C50C-407E-A947-70E740481C1C}">
                <a14:useLocalDpi xmlns:a14="http://schemas.microsoft.com/office/drawing/2010/main"/>
              </a:ext>
            </a:extLst>
          </a:blip>
          <a:srcRect l="-76"/>
          <a:stretch/>
        </p:blipFill>
        <p:spPr>
          <a:xfrm>
            <a:off x="172279" y="1872164"/>
            <a:ext cx="11820938" cy="1828800"/>
          </a:xfrm>
          <a:prstGeom prst="rect">
            <a:avLst/>
          </a:prstGeom>
        </p:spPr>
      </p:pic>
      <p:sp>
        <p:nvSpPr>
          <p:cNvPr id="12" name="Title 1">
            <a:extLst>
              <a:ext uri="{FF2B5EF4-FFF2-40B4-BE49-F238E27FC236}">
                <a16:creationId xmlns="" xmlns:a16="http://schemas.microsoft.com/office/drawing/2014/main" id="{DD51BE91-6EE9-544A-958C-F26DD872D10D}"/>
              </a:ext>
            </a:extLst>
          </p:cNvPr>
          <p:cNvSpPr>
            <a:spLocks noGrp="1"/>
          </p:cNvSpPr>
          <p:nvPr>
            <p:ph type="title" hasCustomPrompt="1"/>
          </p:nvPr>
        </p:nvSpPr>
        <p:spPr>
          <a:xfrm>
            <a:off x="530064" y="365127"/>
            <a:ext cx="11122244" cy="992403"/>
          </a:xfrm>
          <a:prstGeom prst="rect">
            <a:avLst/>
          </a:prstGeom>
        </p:spPr>
        <p:txBody>
          <a:bodyPr vert="horz" lIns="0" tIns="0" rIns="0" bIns="0" rtlCol="0" anchor="b">
            <a:noAutofit/>
          </a:bodyPr>
          <a:lstStyle>
            <a:lvl1pPr>
              <a:defRPr lang="en-US" sz="3400" b="0" i="0" dirty="0">
                <a:solidFill>
                  <a:schemeClr val="tx1"/>
                </a:solidFill>
                <a:latin typeface="Calibri" charset="0"/>
                <a:ea typeface="Calibri" charset="0"/>
                <a:cs typeface="Calibri" charset="0"/>
              </a:defRPr>
            </a:lvl1pPr>
          </a:lstStyle>
          <a:p>
            <a:pPr lvl="0" defTabSz="914400">
              <a:lnSpc>
                <a:spcPct val="80000"/>
              </a:lnSpc>
            </a:pPr>
            <a:r>
              <a:rPr lang="en-US" dirty="0"/>
              <a:t>Header Calibri 34pt</a:t>
            </a:r>
          </a:p>
        </p:txBody>
      </p:sp>
      <p:sp>
        <p:nvSpPr>
          <p:cNvPr id="21" name="Footer Placeholder 3">
            <a:extLst>
              <a:ext uri="{FF2B5EF4-FFF2-40B4-BE49-F238E27FC236}">
                <a16:creationId xmlns="" xmlns:a16="http://schemas.microsoft.com/office/drawing/2014/main" id="{8FC4B79A-A646-49CB-A7CF-64B4A615A8F0}"/>
              </a:ext>
            </a:extLst>
          </p:cNvPr>
          <p:cNvSpPr>
            <a:spLocks noGrp="1"/>
          </p:cNvSpPr>
          <p:nvPr>
            <p:ph type="ftr" sz="quarter" idx="3"/>
          </p:nvPr>
        </p:nvSpPr>
        <p:spPr>
          <a:xfrm>
            <a:off x="8622792" y="6539688"/>
            <a:ext cx="2951712" cy="199440"/>
          </a:xfrm>
          <a:prstGeom prst="rect">
            <a:avLst/>
          </a:prstGeom>
        </p:spPr>
        <p:txBody>
          <a:bodyPr vert="horz" lIns="91440" tIns="45720" rIns="91440" bIns="45720" rtlCol="0" anchor="ctr"/>
          <a:lstStyle>
            <a:lvl1pPr algn="l">
              <a:defRPr sz="850">
                <a:solidFill>
                  <a:schemeClr val="tx1"/>
                </a:solidFill>
              </a:defRPr>
            </a:lvl1pPr>
          </a:lstStyle>
          <a:p>
            <a:r>
              <a:rPr lang="en-US" smtClean="0">
                <a:solidFill>
                  <a:prstClr val="black"/>
                </a:solidFill>
              </a:rPr>
              <a:t>Oracle Confidential - Highly Restricted</a:t>
            </a:r>
            <a:endParaRPr lang="en-US" dirty="0">
              <a:solidFill>
                <a:prstClr val="black"/>
              </a:solidFill>
            </a:endParaRPr>
          </a:p>
        </p:txBody>
      </p:sp>
      <p:pic>
        <p:nvPicPr>
          <p:cNvPr id="17" name="Picture 16">
            <a:extLst>
              <a:ext uri="{FF2B5EF4-FFF2-40B4-BE49-F238E27FC236}">
                <a16:creationId xmlns="" xmlns:a16="http://schemas.microsoft.com/office/drawing/2014/main" id="{E315AAD5-E5A8-0542-A776-98BE283E9663}"/>
              </a:ext>
            </a:extLst>
          </p:cNvPr>
          <p:cNvPicPr>
            <a:picLocks noChangeAspect="1"/>
          </p:cNvPicPr>
          <p:nvPr userDrawn="1"/>
        </p:nvPicPr>
        <p:blipFill rotWithShape="1">
          <a:blip r:embed="rId3"/>
          <a:srcRect t="21333" b="20747"/>
          <a:stretch/>
        </p:blipFill>
        <p:spPr>
          <a:xfrm>
            <a:off x="3431954" y="1872164"/>
            <a:ext cx="5329372" cy="1828800"/>
          </a:xfrm>
          <a:prstGeom prst="rect">
            <a:avLst/>
          </a:prstGeom>
        </p:spPr>
      </p:pic>
      <p:sp>
        <p:nvSpPr>
          <p:cNvPr id="24" name="Text Placeholder 14">
            <a:extLst>
              <a:ext uri="{FF2B5EF4-FFF2-40B4-BE49-F238E27FC236}">
                <a16:creationId xmlns="" xmlns:a16="http://schemas.microsoft.com/office/drawing/2014/main" id="{11ED50D0-681C-8A4E-A59D-DE5AF206296E}"/>
              </a:ext>
            </a:extLst>
          </p:cNvPr>
          <p:cNvSpPr>
            <a:spLocks noGrp="1"/>
          </p:cNvSpPr>
          <p:nvPr>
            <p:ph type="body" sz="quarter" idx="19" hasCustomPrompt="1"/>
          </p:nvPr>
        </p:nvSpPr>
        <p:spPr>
          <a:xfrm>
            <a:off x="3364979" y="4059672"/>
            <a:ext cx="2566177" cy="1426229"/>
          </a:xfrm>
          <a:prstGeom prst="rect">
            <a:avLst/>
          </a:prstGeom>
        </p:spPr>
        <p:txBody>
          <a:bodyPr>
            <a:normAutofit/>
          </a:bodyPr>
          <a:lstStyle>
            <a:lvl1pPr marL="0" indent="0">
              <a:buNone/>
              <a:defRPr sz="2000" b="0" i="0">
                <a:solidFill>
                  <a:schemeClr val="tx1"/>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25" name="Text Placeholder 14">
            <a:extLst>
              <a:ext uri="{FF2B5EF4-FFF2-40B4-BE49-F238E27FC236}">
                <a16:creationId xmlns="" xmlns:a16="http://schemas.microsoft.com/office/drawing/2014/main" id="{4CADE94A-BB87-444A-A503-73B83CD1D989}"/>
              </a:ext>
            </a:extLst>
          </p:cNvPr>
          <p:cNvSpPr>
            <a:spLocks noGrp="1"/>
          </p:cNvSpPr>
          <p:nvPr>
            <p:ph type="body" sz="quarter" idx="20" hasCustomPrompt="1"/>
          </p:nvPr>
        </p:nvSpPr>
        <p:spPr>
          <a:xfrm>
            <a:off x="6199894" y="4059672"/>
            <a:ext cx="2566177" cy="1426229"/>
          </a:xfrm>
          <a:prstGeom prst="rect">
            <a:avLst/>
          </a:prstGeom>
        </p:spPr>
        <p:txBody>
          <a:bodyPr>
            <a:normAutofit/>
          </a:bodyPr>
          <a:lstStyle>
            <a:lvl1pPr marL="0" indent="0">
              <a:buNone/>
              <a:defRPr sz="2000">
                <a:solidFill>
                  <a:schemeClr val="tx1"/>
                </a:solidFill>
              </a:defRPr>
            </a:lvl1pPr>
            <a:lvl2pPr marL="457063" indent="0">
              <a:buNone/>
              <a:defRPr/>
            </a:lvl2pPr>
          </a:lstStyle>
          <a:p>
            <a:pPr lvl="0"/>
            <a:r>
              <a:rPr lang="en-US" dirty="0"/>
              <a:t>Header Calibri 20pt</a:t>
            </a:r>
          </a:p>
        </p:txBody>
      </p:sp>
      <p:sp>
        <p:nvSpPr>
          <p:cNvPr id="26" name="Picture Placeholder 2">
            <a:extLst>
              <a:ext uri="{FF2B5EF4-FFF2-40B4-BE49-F238E27FC236}">
                <a16:creationId xmlns="" xmlns:a16="http://schemas.microsoft.com/office/drawing/2014/main" id="{1DF3234A-DA55-1F43-AFA9-F08AF1C9709E}"/>
              </a:ext>
            </a:extLst>
          </p:cNvPr>
          <p:cNvSpPr>
            <a:spLocks noGrp="1"/>
          </p:cNvSpPr>
          <p:nvPr>
            <p:ph type="pic" sz="quarter" idx="21"/>
          </p:nvPr>
        </p:nvSpPr>
        <p:spPr>
          <a:xfrm>
            <a:off x="3430990" y="1862901"/>
            <a:ext cx="5392564" cy="1828800"/>
          </a:xfrm>
          <a:prstGeom prst="rect">
            <a:avLst/>
          </a:prstGeom>
        </p:spPr>
        <p:txBody>
          <a:bodyPr/>
          <a:lstStyle/>
          <a:p>
            <a:endParaRPr lang="en-US" dirty="0"/>
          </a:p>
        </p:txBody>
      </p:sp>
      <p:sp>
        <p:nvSpPr>
          <p:cNvPr id="27" name="Text Placeholder 14">
            <a:extLst>
              <a:ext uri="{FF2B5EF4-FFF2-40B4-BE49-F238E27FC236}">
                <a16:creationId xmlns="" xmlns:a16="http://schemas.microsoft.com/office/drawing/2014/main" id="{B736E248-01B2-654C-8C07-4CF725FD67B5}"/>
              </a:ext>
            </a:extLst>
          </p:cNvPr>
          <p:cNvSpPr>
            <a:spLocks noGrp="1"/>
          </p:cNvSpPr>
          <p:nvPr>
            <p:ph type="body" sz="quarter" idx="22" hasCustomPrompt="1"/>
          </p:nvPr>
        </p:nvSpPr>
        <p:spPr>
          <a:xfrm>
            <a:off x="530064" y="4059672"/>
            <a:ext cx="2566177" cy="1426229"/>
          </a:xfrm>
          <a:prstGeom prst="rect">
            <a:avLst/>
          </a:prstGeom>
        </p:spPr>
        <p:txBody>
          <a:bodyPr>
            <a:normAutofit/>
          </a:bodyPr>
          <a:lstStyle>
            <a:lvl1pPr marL="0" indent="0">
              <a:buNone/>
              <a:defRPr sz="2000" b="0" i="0">
                <a:solidFill>
                  <a:schemeClr val="tx1"/>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28" name="Text Placeholder 14">
            <a:extLst>
              <a:ext uri="{FF2B5EF4-FFF2-40B4-BE49-F238E27FC236}">
                <a16:creationId xmlns="" xmlns:a16="http://schemas.microsoft.com/office/drawing/2014/main" id="{58937035-2363-9344-AE8B-6E491A9E6D55}"/>
              </a:ext>
            </a:extLst>
          </p:cNvPr>
          <p:cNvSpPr>
            <a:spLocks noGrp="1"/>
          </p:cNvSpPr>
          <p:nvPr>
            <p:ph type="body" sz="quarter" idx="23" hasCustomPrompt="1"/>
          </p:nvPr>
        </p:nvSpPr>
        <p:spPr>
          <a:xfrm>
            <a:off x="9034809" y="4059672"/>
            <a:ext cx="2566177" cy="1426229"/>
          </a:xfrm>
          <a:prstGeom prst="rect">
            <a:avLst/>
          </a:prstGeom>
        </p:spPr>
        <p:txBody>
          <a:bodyPr>
            <a:normAutofit/>
          </a:bodyPr>
          <a:lstStyle>
            <a:lvl1pPr marL="0" indent="0">
              <a:buNone/>
              <a:defRPr sz="2000">
                <a:solidFill>
                  <a:schemeClr val="tx1"/>
                </a:solidFill>
              </a:defRPr>
            </a:lvl1pPr>
            <a:lvl2pPr marL="457063" indent="0">
              <a:buNone/>
              <a:defRPr/>
            </a:lvl2pPr>
          </a:lstStyle>
          <a:p>
            <a:pPr lvl="0"/>
            <a:r>
              <a:rPr lang="en-US" dirty="0"/>
              <a:t>Header Calibri 20pt</a:t>
            </a:r>
          </a:p>
        </p:txBody>
      </p:sp>
    </p:spTree>
    <p:extLst>
      <p:ext uri="{BB962C8B-B14F-4D97-AF65-F5344CB8AC3E}">
        <p14:creationId xmlns:p14="http://schemas.microsoft.com/office/powerpoint/2010/main" val="8299310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ED1DFA94-AEE7-A042-B83D-7A244399A095}"/>
              </a:ext>
            </a:extLst>
          </p:cNvPr>
          <p:cNvPicPr>
            <a:picLocks noChangeAspect="1"/>
          </p:cNvPicPr>
          <p:nvPr userDrawn="1"/>
        </p:nvPicPr>
        <p:blipFill rotWithShape="1">
          <a:blip r:embed="rId2" cstate="screen">
            <a:alphaModFix amt="85000"/>
            <a:extLst>
              <a:ext uri="{28A0092B-C50C-407E-A947-70E740481C1C}">
                <a14:useLocalDpi xmlns:a14="http://schemas.microsoft.com/office/drawing/2010/main"/>
              </a:ext>
            </a:extLst>
          </a:blip>
          <a:srcRect/>
          <a:stretch/>
        </p:blipFill>
        <p:spPr>
          <a:xfrm>
            <a:off x="187343" y="1862902"/>
            <a:ext cx="11807686" cy="1828800"/>
          </a:xfrm>
          <a:prstGeom prst="rect">
            <a:avLst/>
          </a:prstGeom>
          <a:solidFill>
            <a:schemeClr val="accent1"/>
          </a:solidFill>
        </p:spPr>
      </p:pic>
      <p:pic>
        <p:nvPicPr>
          <p:cNvPr id="22" name="Picture 21">
            <a:extLst>
              <a:ext uri="{FF2B5EF4-FFF2-40B4-BE49-F238E27FC236}">
                <a16:creationId xmlns="" xmlns:a16="http://schemas.microsoft.com/office/drawing/2014/main" id="{6258F5C8-BB29-A343-BCAD-6C5183A8D080}"/>
              </a:ext>
            </a:extLst>
          </p:cNvPr>
          <p:cNvPicPr>
            <a:picLocks noChangeAspect="1"/>
          </p:cNvPicPr>
          <p:nvPr userDrawn="1"/>
        </p:nvPicPr>
        <p:blipFill>
          <a:blip r:embed="rId3"/>
          <a:stretch>
            <a:fillRect/>
          </a:stretch>
        </p:blipFill>
        <p:spPr>
          <a:xfrm>
            <a:off x="3431954" y="1198567"/>
            <a:ext cx="5329372" cy="3157468"/>
          </a:xfrm>
          <a:prstGeom prst="rect">
            <a:avLst/>
          </a:prstGeom>
        </p:spPr>
      </p:pic>
      <p:sp>
        <p:nvSpPr>
          <p:cNvPr id="12" name="Title 1">
            <a:extLst>
              <a:ext uri="{FF2B5EF4-FFF2-40B4-BE49-F238E27FC236}">
                <a16:creationId xmlns="" xmlns:a16="http://schemas.microsoft.com/office/drawing/2014/main" id="{DD51BE91-6EE9-544A-958C-F26DD872D10D}"/>
              </a:ext>
            </a:extLst>
          </p:cNvPr>
          <p:cNvSpPr>
            <a:spLocks noGrp="1"/>
          </p:cNvSpPr>
          <p:nvPr>
            <p:ph type="title" hasCustomPrompt="1"/>
          </p:nvPr>
        </p:nvSpPr>
        <p:spPr>
          <a:xfrm>
            <a:off x="530064" y="365127"/>
            <a:ext cx="11122244" cy="992403"/>
          </a:xfrm>
          <a:prstGeom prst="rect">
            <a:avLst/>
          </a:prstGeom>
        </p:spPr>
        <p:txBody>
          <a:bodyPr vert="horz" lIns="0" tIns="0" rIns="0" bIns="0" rtlCol="0" anchor="b">
            <a:noAutofit/>
          </a:bodyPr>
          <a:lstStyle>
            <a:lvl1pPr>
              <a:defRPr lang="en-US" sz="3400" b="0" i="0" dirty="0">
                <a:solidFill>
                  <a:schemeClr val="tx1"/>
                </a:solidFill>
                <a:latin typeface="Calibri" charset="0"/>
                <a:ea typeface="Calibri" charset="0"/>
                <a:cs typeface="Calibri" charset="0"/>
              </a:defRPr>
            </a:lvl1pPr>
          </a:lstStyle>
          <a:p>
            <a:pPr lvl="0" defTabSz="914400">
              <a:lnSpc>
                <a:spcPct val="80000"/>
              </a:lnSpc>
            </a:pPr>
            <a:r>
              <a:rPr lang="en-US" dirty="0"/>
              <a:t>Header Calibri 34pt</a:t>
            </a:r>
          </a:p>
        </p:txBody>
      </p:sp>
      <p:sp>
        <p:nvSpPr>
          <p:cNvPr id="16" name="Text Placeholder 14">
            <a:extLst>
              <a:ext uri="{FF2B5EF4-FFF2-40B4-BE49-F238E27FC236}">
                <a16:creationId xmlns="" xmlns:a16="http://schemas.microsoft.com/office/drawing/2014/main" id="{296796F1-434F-514A-83A5-3CE08D8B5E35}"/>
              </a:ext>
            </a:extLst>
          </p:cNvPr>
          <p:cNvSpPr>
            <a:spLocks noGrp="1"/>
          </p:cNvSpPr>
          <p:nvPr>
            <p:ph type="body" sz="quarter" idx="13" hasCustomPrompt="1"/>
          </p:nvPr>
        </p:nvSpPr>
        <p:spPr>
          <a:xfrm>
            <a:off x="3364979" y="4059672"/>
            <a:ext cx="2566177" cy="1426229"/>
          </a:xfrm>
          <a:prstGeom prst="rect">
            <a:avLst/>
          </a:prstGeom>
        </p:spPr>
        <p:txBody>
          <a:bodyPr>
            <a:normAutofit/>
          </a:bodyPr>
          <a:lstStyle>
            <a:lvl1pPr marL="0" indent="0">
              <a:buNone/>
              <a:defRPr sz="2000" b="0" i="0">
                <a:solidFill>
                  <a:schemeClr val="tx1"/>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18" name="Text Placeholder 14">
            <a:extLst>
              <a:ext uri="{FF2B5EF4-FFF2-40B4-BE49-F238E27FC236}">
                <a16:creationId xmlns="" xmlns:a16="http://schemas.microsoft.com/office/drawing/2014/main" id="{71A8C515-50AF-CD4A-98E6-71580DFC9006}"/>
              </a:ext>
            </a:extLst>
          </p:cNvPr>
          <p:cNvSpPr>
            <a:spLocks noGrp="1"/>
          </p:cNvSpPr>
          <p:nvPr>
            <p:ph type="body" sz="quarter" idx="15" hasCustomPrompt="1"/>
          </p:nvPr>
        </p:nvSpPr>
        <p:spPr>
          <a:xfrm>
            <a:off x="6199894" y="4059672"/>
            <a:ext cx="2566177" cy="1426229"/>
          </a:xfrm>
          <a:prstGeom prst="rect">
            <a:avLst/>
          </a:prstGeom>
        </p:spPr>
        <p:txBody>
          <a:bodyPr>
            <a:normAutofit/>
          </a:bodyPr>
          <a:lstStyle>
            <a:lvl1pPr marL="0" indent="0">
              <a:buNone/>
              <a:defRPr sz="2000">
                <a:solidFill>
                  <a:schemeClr val="tx1"/>
                </a:solidFill>
              </a:defRPr>
            </a:lvl1pPr>
            <a:lvl2pPr marL="457063" indent="0">
              <a:buNone/>
              <a:defRPr/>
            </a:lvl2pPr>
          </a:lstStyle>
          <a:p>
            <a:pPr lvl="0"/>
            <a:r>
              <a:rPr lang="en-US" dirty="0"/>
              <a:t>Header Calibri 20pt</a:t>
            </a:r>
          </a:p>
        </p:txBody>
      </p:sp>
      <p:sp>
        <p:nvSpPr>
          <p:cNvPr id="3" name="Picture Placeholder 2"/>
          <p:cNvSpPr>
            <a:spLocks noGrp="1"/>
          </p:cNvSpPr>
          <p:nvPr>
            <p:ph type="pic" sz="quarter" idx="18"/>
          </p:nvPr>
        </p:nvSpPr>
        <p:spPr>
          <a:xfrm>
            <a:off x="3394904" y="1862901"/>
            <a:ext cx="5392564" cy="1828800"/>
          </a:xfrm>
          <a:prstGeom prst="rect">
            <a:avLst/>
          </a:prstGeom>
        </p:spPr>
        <p:txBody>
          <a:bodyPr/>
          <a:lstStyle/>
          <a:p>
            <a:endParaRPr lang="en-US" dirty="0"/>
          </a:p>
        </p:txBody>
      </p:sp>
      <p:sp>
        <p:nvSpPr>
          <p:cNvPr id="14" name="Text Placeholder 14">
            <a:extLst>
              <a:ext uri="{FF2B5EF4-FFF2-40B4-BE49-F238E27FC236}">
                <a16:creationId xmlns="" xmlns:a16="http://schemas.microsoft.com/office/drawing/2014/main" id="{ECF221CF-D79D-CE42-89DF-FC1267CBB747}"/>
              </a:ext>
            </a:extLst>
          </p:cNvPr>
          <p:cNvSpPr>
            <a:spLocks noGrp="1"/>
          </p:cNvSpPr>
          <p:nvPr>
            <p:ph type="body" sz="quarter" idx="11" hasCustomPrompt="1"/>
          </p:nvPr>
        </p:nvSpPr>
        <p:spPr>
          <a:xfrm>
            <a:off x="530064" y="4059672"/>
            <a:ext cx="2566177" cy="1426229"/>
          </a:xfrm>
          <a:prstGeom prst="rect">
            <a:avLst/>
          </a:prstGeom>
        </p:spPr>
        <p:txBody>
          <a:bodyPr>
            <a:normAutofit/>
          </a:bodyPr>
          <a:lstStyle>
            <a:lvl1pPr marL="0" indent="0">
              <a:buNone/>
              <a:defRPr sz="2000" b="0" i="0">
                <a:solidFill>
                  <a:schemeClr val="tx1"/>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20" name="Text Placeholder 14">
            <a:extLst>
              <a:ext uri="{FF2B5EF4-FFF2-40B4-BE49-F238E27FC236}">
                <a16:creationId xmlns="" xmlns:a16="http://schemas.microsoft.com/office/drawing/2014/main" id="{AFBFDF8E-8175-8643-A443-BF5799D5776C}"/>
              </a:ext>
            </a:extLst>
          </p:cNvPr>
          <p:cNvSpPr>
            <a:spLocks noGrp="1"/>
          </p:cNvSpPr>
          <p:nvPr>
            <p:ph type="body" sz="quarter" idx="17" hasCustomPrompt="1"/>
          </p:nvPr>
        </p:nvSpPr>
        <p:spPr>
          <a:xfrm>
            <a:off x="9034809" y="4059672"/>
            <a:ext cx="2566177" cy="1426229"/>
          </a:xfrm>
          <a:prstGeom prst="rect">
            <a:avLst/>
          </a:prstGeom>
        </p:spPr>
        <p:txBody>
          <a:bodyPr>
            <a:normAutofit/>
          </a:bodyPr>
          <a:lstStyle>
            <a:lvl1pPr marL="0" indent="0">
              <a:buNone/>
              <a:defRPr sz="2000">
                <a:solidFill>
                  <a:schemeClr val="tx1"/>
                </a:solidFill>
              </a:defRPr>
            </a:lvl1pPr>
            <a:lvl2pPr marL="457063" indent="0">
              <a:buNone/>
              <a:defRPr/>
            </a:lvl2pPr>
          </a:lstStyle>
          <a:p>
            <a:pPr lvl="0"/>
            <a:r>
              <a:rPr lang="en-US" dirty="0"/>
              <a:t>Header Calibri 20pt</a:t>
            </a:r>
          </a:p>
        </p:txBody>
      </p:sp>
      <p:sp>
        <p:nvSpPr>
          <p:cNvPr id="21" name="Footer Placeholder 3">
            <a:extLst>
              <a:ext uri="{FF2B5EF4-FFF2-40B4-BE49-F238E27FC236}">
                <a16:creationId xmlns="" xmlns:a16="http://schemas.microsoft.com/office/drawing/2014/main" id="{8FC4B79A-A646-49CB-A7CF-64B4A615A8F0}"/>
              </a:ext>
            </a:extLst>
          </p:cNvPr>
          <p:cNvSpPr>
            <a:spLocks noGrp="1"/>
          </p:cNvSpPr>
          <p:nvPr>
            <p:ph type="ftr" sz="quarter" idx="3"/>
          </p:nvPr>
        </p:nvSpPr>
        <p:spPr>
          <a:xfrm>
            <a:off x="8622792" y="6539688"/>
            <a:ext cx="2951712" cy="199440"/>
          </a:xfrm>
          <a:prstGeom prst="rect">
            <a:avLst/>
          </a:prstGeom>
        </p:spPr>
        <p:txBody>
          <a:bodyPr vert="horz" lIns="91440" tIns="45720" rIns="91440" bIns="45720" rtlCol="0" anchor="ctr"/>
          <a:lstStyle>
            <a:lvl1pPr algn="l">
              <a:defRPr sz="850">
                <a:solidFill>
                  <a:schemeClr val="tx1"/>
                </a:solidFill>
              </a:defRPr>
            </a:lvl1pPr>
          </a:lstStyle>
          <a:p>
            <a:r>
              <a:rPr lang="en-US" smtClean="0">
                <a:solidFill>
                  <a:prstClr val="black"/>
                </a:solidFill>
              </a:rPr>
              <a:t>Oracle Confidential - Highly Restricted</a:t>
            </a:r>
            <a:endParaRPr lang="en-US" dirty="0">
              <a:solidFill>
                <a:prstClr val="black"/>
              </a:solidFill>
            </a:endParaRPr>
          </a:p>
        </p:txBody>
      </p:sp>
    </p:spTree>
    <p:extLst>
      <p:ext uri="{BB962C8B-B14F-4D97-AF65-F5344CB8AC3E}">
        <p14:creationId xmlns:p14="http://schemas.microsoft.com/office/powerpoint/2010/main" val="17475398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ED1DFA94-AEE7-A042-B83D-7A244399A095}"/>
              </a:ext>
            </a:extLst>
          </p:cNvPr>
          <p:cNvPicPr>
            <a:picLocks noChangeAspect="1"/>
          </p:cNvPicPr>
          <p:nvPr userDrawn="1"/>
        </p:nvPicPr>
        <p:blipFill rotWithShape="1">
          <a:blip r:embed="rId2" cstate="screen">
            <a:alphaModFix amt="85000"/>
            <a:extLst>
              <a:ext uri="{28A0092B-C50C-407E-A947-70E740481C1C}">
                <a14:useLocalDpi xmlns:a14="http://schemas.microsoft.com/office/drawing/2010/main"/>
              </a:ext>
            </a:extLst>
          </a:blip>
          <a:srcRect l="-115" r="-115"/>
          <a:stretch/>
        </p:blipFill>
        <p:spPr>
          <a:xfrm>
            <a:off x="159026" y="1862901"/>
            <a:ext cx="11847444" cy="1828800"/>
          </a:xfrm>
          <a:prstGeom prst="rect">
            <a:avLst/>
          </a:prstGeom>
        </p:spPr>
      </p:pic>
      <p:pic>
        <p:nvPicPr>
          <p:cNvPr id="22" name="Picture 21">
            <a:extLst>
              <a:ext uri="{FF2B5EF4-FFF2-40B4-BE49-F238E27FC236}">
                <a16:creationId xmlns="" xmlns:a16="http://schemas.microsoft.com/office/drawing/2014/main" id="{6258F5C8-BB29-A343-BCAD-6C5183A8D080}"/>
              </a:ext>
            </a:extLst>
          </p:cNvPr>
          <p:cNvPicPr>
            <a:picLocks noChangeAspect="1"/>
          </p:cNvPicPr>
          <p:nvPr userDrawn="1"/>
        </p:nvPicPr>
        <p:blipFill>
          <a:blip r:embed="rId3"/>
          <a:stretch>
            <a:fillRect/>
          </a:stretch>
        </p:blipFill>
        <p:spPr>
          <a:xfrm>
            <a:off x="3431954" y="1198567"/>
            <a:ext cx="5329372" cy="3157468"/>
          </a:xfrm>
          <a:prstGeom prst="rect">
            <a:avLst/>
          </a:prstGeom>
        </p:spPr>
      </p:pic>
      <p:sp>
        <p:nvSpPr>
          <p:cNvPr id="12" name="Title 1">
            <a:extLst>
              <a:ext uri="{FF2B5EF4-FFF2-40B4-BE49-F238E27FC236}">
                <a16:creationId xmlns="" xmlns:a16="http://schemas.microsoft.com/office/drawing/2014/main" id="{DD51BE91-6EE9-544A-958C-F26DD872D10D}"/>
              </a:ext>
            </a:extLst>
          </p:cNvPr>
          <p:cNvSpPr>
            <a:spLocks noGrp="1"/>
          </p:cNvSpPr>
          <p:nvPr>
            <p:ph type="title" hasCustomPrompt="1"/>
          </p:nvPr>
        </p:nvSpPr>
        <p:spPr>
          <a:xfrm>
            <a:off x="530064" y="365127"/>
            <a:ext cx="11122244" cy="992403"/>
          </a:xfrm>
          <a:prstGeom prst="rect">
            <a:avLst/>
          </a:prstGeom>
        </p:spPr>
        <p:txBody>
          <a:bodyPr vert="horz" lIns="0" tIns="0" rIns="0" bIns="0" rtlCol="0" anchor="b">
            <a:noAutofit/>
          </a:bodyPr>
          <a:lstStyle>
            <a:lvl1pPr>
              <a:defRPr lang="en-US" sz="3400" b="0" i="0" dirty="0">
                <a:solidFill>
                  <a:schemeClr val="tx1"/>
                </a:solidFill>
                <a:latin typeface="Calibri" charset="0"/>
                <a:ea typeface="Calibri" charset="0"/>
                <a:cs typeface="Calibri" charset="0"/>
              </a:defRPr>
            </a:lvl1pPr>
          </a:lstStyle>
          <a:p>
            <a:pPr lvl="0" defTabSz="914400">
              <a:lnSpc>
                <a:spcPct val="80000"/>
              </a:lnSpc>
            </a:pPr>
            <a:r>
              <a:rPr lang="en-US" dirty="0"/>
              <a:t>Header Calibri 34pt</a:t>
            </a:r>
          </a:p>
        </p:txBody>
      </p:sp>
      <p:sp>
        <p:nvSpPr>
          <p:cNvPr id="21" name="Footer Placeholder 3">
            <a:extLst>
              <a:ext uri="{FF2B5EF4-FFF2-40B4-BE49-F238E27FC236}">
                <a16:creationId xmlns="" xmlns:a16="http://schemas.microsoft.com/office/drawing/2014/main" id="{8FC4B79A-A646-49CB-A7CF-64B4A615A8F0}"/>
              </a:ext>
            </a:extLst>
          </p:cNvPr>
          <p:cNvSpPr>
            <a:spLocks noGrp="1"/>
          </p:cNvSpPr>
          <p:nvPr>
            <p:ph type="ftr" sz="quarter" idx="3"/>
          </p:nvPr>
        </p:nvSpPr>
        <p:spPr>
          <a:xfrm>
            <a:off x="8622792" y="6539688"/>
            <a:ext cx="2951712" cy="199440"/>
          </a:xfrm>
          <a:prstGeom prst="rect">
            <a:avLst/>
          </a:prstGeom>
        </p:spPr>
        <p:txBody>
          <a:bodyPr vert="horz" lIns="91440" tIns="45720" rIns="91440" bIns="45720" rtlCol="0" anchor="ctr"/>
          <a:lstStyle>
            <a:lvl1pPr algn="l">
              <a:defRPr sz="850">
                <a:solidFill>
                  <a:schemeClr val="tx1"/>
                </a:solidFill>
              </a:defRPr>
            </a:lvl1pPr>
          </a:lstStyle>
          <a:p>
            <a:r>
              <a:rPr lang="en-US" smtClean="0">
                <a:solidFill>
                  <a:prstClr val="black"/>
                </a:solidFill>
              </a:rPr>
              <a:t>Oracle Confidential - Highly Restricted</a:t>
            </a:r>
            <a:endParaRPr lang="en-US" dirty="0">
              <a:solidFill>
                <a:prstClr val="black"/>
              </a:solidFill>
            </a:endParaRPr>
          </a:p>
        </p:txBody>
      </p:sp>
      <p:sp>
        <p:nvSpPr>
          <p:cNvPr id="17" name="Text Placeholder 14">
            <a:extLst>
              <a:ext uri="{FF2B5EF4-FFF2-40B4-BE49-F238E27FC236}">
                <a16:creationId xmlns="" xmlns:a16="http://schemas.microsoft.com/office/drawing/2014/main" id="{7F7F1829-EADA-ED4C-B199-D9B1C465380B}"/>
              </a:ext>
            </a:extLst>
          </p:cNvPr>
          <p:cNvSpPr>
            <a:spLocks noGrp="1"/>
          </p:cNvSpPr>
          <p:nvPr>
            <p:ph type="body" sz="quarter" idx="13" hasCustomPrompt="1"/>
          </p:nvPr>
        </p:nvSpPr>
        <p:spPr>
          <a:xfrm>
            <a:off x="3364979" y="4059672"/>
            <a:ext cx="2566177" cy="1426229"/>
          </a:xfrm>
          <a:prstGeom prst="rect">
            <a:avLst/>
          </a:prstGeom>
        </p:spPr>
        <p:txBody>
          <a:bodyPr>
            <a:normAutofit/>
          </a:bodyPr>
          <a:lstStyle>
            <a:lvl1pPr marL="0" indent="0">
              <a:buNone/>
              <a:defRPr sz="2000" b="0" i="0">
                <a:solidFill>
                  <a:schemeClr val="tx1"/>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19" name="Text Placeholder 14">
            <a:extLst>
              <a:ext uri="{FF2B5EF4-FFF2-40B4-BE49-F238E27FC236}">
                <a16:creationId xmlns="" xmlns:a16="http://schemas.microsoft.com/office/drawing/2014/main" id="{A3B94750-1F44-E644-9ECD-9C1A62629963}"/>
              </a:ext>
            </a:extLst>
          </p:cNvPr>
          <p:cNvSpPr>
            <a:spLocks noGrp="1"/>
          </p:cNvSpPr>
          <p:nvPr>
            <p:ph type="body" sz="quarter" idx="15" hasCustomPrompt="1"/>
          </p:nvPr>
        </p:nvSpPr>
        <p:spPr>
          <a:xfrm>
            <a:off x="6199894" y="4059672"/>
            <a:ext cx="2566177" cy="1426229"/>
          </a:xfrm>
          <a:prstGeom prst="rect">
            <a:avLst/>
          </a:prstGeom>
        </p:spPr>
        <p:txBody>
          <a:bodyPr>
            <a:normAutofit/>
          </a:bodyPr>
          <a:lstStyle>
            <a:lvl1pPr marL="0" indent="0">
              <a:buNone/>
              <a:defRPr sz="2000">
                <a:solidFill>
                  <a:schemeClr val="tx1"/>
                </a:solidFill>
              </a:defRPr>
            </a:lvl1pPr>
            <a:lvl2pPr marL="457063" indent="0">
              <a:buNone/>
              <a:defRPr/>
            </a:lvl2pPr>
          </a:lstStyle>
          <a:p>
            <a:pPr lvl="0"/>
            <a:r>
              <a:rPr lang="en-US" dirty="0"/>
              <a:t>Header Calibri 20pt</a:t>
            </a:r>
          </a:p>
        </p:txBody>
      </p:sp>
      <p:sp>
        <p:nvSpPr>
          <p:cNvPr id="23" name="Picture Placeholder 2">
            <a:extLst>
              <a:ext uri="{FF2B5EF4-FFF2-40B4-BE49-F238E27FC236}">
                <a16:creationId xmlns="" xmlns:a16="http://schemas.microsoft.com/office/drawing/2014/main" id="{0E44D08E-52D4-1849-9244-4DC2E3CD1F86}"/>
              </a:ext>
            </a:extLst>
          </p:cNvPr>
          <p:cNvSpPr>
            <a:spLocks noGrp="1"/>
          </p:cNvSpPr>
          <p:nvPr>
            <p:ph type="pic" sz="quarter" idx="18"/>
          </p:nvPr>
        </p:nvSpPr>
        <p:spPr>
          <a:xfrm>
            <a:off x="3394904" y="1880281"/>
            <a:ext cx="5392564" cy="1828800"/>
          </a:xfrm>
          <a:prstGeom prst="rect">
            <a:avLst/>
          </a:prstGeom>
        </p:spPr>
        <p:txBody>
          <a:bodyPr/>
          <a:lstStyle/>
          <a:p>
            <a:endParaRPr lang="en-US" dirty="0"/>
          </a:p>
        </p:txBody>
      </p:sp>
      <p:sp>
        <p:nvSpPr>
          <p:cNvPr id="24" name="Text Placeholder 14">
            <a:extLst>
              <a:ext uri="{FF2B5EF4-FFF2-40B4-BE49-F238E27FC236}">
                <a16:creationId xmlns="" xmlns:a16="http://schemas.microsoft.com/office/drawing/2014/main" id="{820DE392-6BDC-4849-9817-86692BAF2727}"/>
              </a:ext>
            </a:extLst>
          </p:cNvPr>
          <p:cNvSpPr>
            <a:spLocks noGrp="1"/>
          </p:cNvSpPr>
          <p:nvPr>
            <p:ph type="body" sz="quarter" idx="11" hasCustomPrompt="1"/>
          </p:nvPr>
        </p:nvSpPr>
        <p:spPr>
          <a:xfrm>
            <a:off x="530064" y="4059672"/>
            <a:ext cx="2566177" cy="1426229"/>
          </a:xfrm>
          <a:prstGeom prst="rect">
            <a:avLst/>
          </a:prstGeom>
        </p:spPr>
        <p:txBody>
          <a:bodyPr>
            <a:normAutofit/>
          </a:bodyPr>
          <a:lstStyle>
            <a:lvl1pPr marL="0" indent="0">
              <a:buNone/>
              <a:defRPr sz="2000" b="0" i="0">
                <a:solidFill>
                  <a:schemeClr val="tx1"/>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25" name="Text Placeholder 14">
            <a:extLst>
              <a:ext uri="{FF2B5EF4-FFF2-40B4-BE49-F238E27FC236}">
                <a16:creationId xmlns="" xmlns:a16="http://schemas.microsoft.com/office/drawing/2014/main" id="{20872FAF-A9FD-C842-9B84-20D042EE2F17}"/>
              </a:ext>
            </a:extLst>
          </p:cNvPr>
          <p:cNvSpPr>
            <a:spLocks noGrp="1"/>
          </p:cNvSpPr>
          <p:nvPr>
            <p:ph type="body" sz="quarter" idx="17" hasCustomPrompt="1"/>
          </p:nvPr>
        </p:nvSpPr>
        <p:spPr>
          <a:xfrm>
            <a:off x="9034809" y="4059672"/>
            <a:ext cx="2566177" cy="1426229"/>
          </a:xfrm>
          <a:prstGeom prst="rect">
            <a:avLst/>
          </a:prstGeom>
        </p:spPr>
        <p:txBody>
          <a:bodyPr>
            <a:normAutofit/>
          </a:bodyPr>
          <a:lstStyle>
            <a:lvl1pPr marL="0" indent="0">
              <a:buNone/>
              <a:defRPr sz="2000">
                <a:solidFill>
                  <a:schemeClr val="tx1"/>
                </a:solidFill>
              </a:defRPr>
            </a:lvl1pPr>
            <a:lvl2pPr marL="457063" indent="0">
              <a:buNone/>
              <a:defRPr/>
            </a:lvl2pPr>
          </a:lstStyle>
          <a:p>
            <a:pPr lvl="0"/>
            <a:r>
              <a:rPr lang="en-US" dirty="0"/>
              <a:t>Header Calibri 20pt</a:t>
            </a:r>
          </a:p>
        </p:txBody>
      </p:sp>
    </p:spTree>
    <p:extLst>
      <p:ext uri="{BB962C8B-B14F-4D97-AF65-F5344CB8AC3E}">
        <p14:creationId xmlns:p14="http://schemas.microsoft.com/office/powerpoint/2010/main" val="1687773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smtClean="0"/>
              <a:t>Oracle Confidential - 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2" name="Title 1"/>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TextBox 6">
            <a:extLst>
              <a:ext uri="{FF2B5EF4-FFF2-40B4-BE49-F238E27FC236}">
                <a16:creationId xmlns="" xmlns:a16="http://schemas.microsoft.com/office/drawing/2014/main" id="{3AE2EAFB-4C31-A141-9D86-A77C922405DB}"/>
              </a:ext>
            </a:extLst>
          </p:cNvPr>
          <p:cNvSpPr txBox="1"/>
          <p:nvPr userDrawn="1"/>
        </p:nvSpPr>
        <p:spPr>
          <a:xfrm>
            <a:off x="1962807" y="6495393"/>
            <a:ext cx="0" cy="0"/>
          </a:xfrm>
          <a:prstGeom prst="rect">
            <a:avLst/>
          </a:prstGeom>
          <a:noFill/>
        </p:spPr>
        <p:txBody>
          <a:bodyPr wrap="none" lIns="0" tIns="0" rIns="0" bIns="0" rtlCol="0">
            <a:noAutofit/>
          </a:bodyPr>
          <a:lstStyle/>
          <a:p>
            <a:pPr>
              <a:lnSpc>
                <a:spcPct val="90000"/>
              </a:lnSpc>
            </a:pPr>
            <a:endParaRPr lang="en-US" dirty="0"/>
          </a:p>
        </p:txBody>
      </p:sp>
      <p:sp>
        <p:nvSpPr>
          <p:cNvPr id="8" name="TextBox 7">
            <a:extLst>
              <a:ext uri="{FF2B5EF4-FFF2-40B4-BE49-F238E27FC236}">
                <a16:creationId xmlns="" xmlns:a16="http://schemas.microsoft.com/office/drawing/2014/main" id="{98432A39-DC8E-B046-B5A2-6C59039DE437}"/>
              </a:ext>
            </a:extLst>
          </p:cNvPr>
          <p:cNvSpPr txBox="1"/>
          <p:nvPr userDrawn="1"/>
        </p:nvSpPr>
        <p:spPr>
          <a:xfrm>
            <a:off x="6776581" y="6638795"/>
            <a:ext cx="0" cy="0"/>
          </a:xfrm>
          <a:prstGeom prst="rect">
            <a:avLst/>
          </a:prstGeom>
          <a:noFill/>
        </p:spPr>
        <p:txBody>
          <a:bodyPr wrap="none" lIns="0" tIns="0" rIns="0" bIns="0" rtlCol="0">
            <a:noAutofit/>
          </a:bodyPr>
          <a:lstStyle/>
          <a:p>
            <a:pPr>
              <a:lnSpc>
                <a:spcPct val="90000"/>
              </a:lnSpc>
            </a:pPr>
            <a:endParaRPr lang="en-US" dirty="0"/>
          </a:p>
        </p:txBody>
      </p:sp>
      <p:pic>
        <p:nvPicPr>
          <p:cNvPr id="9" name="Picture 8" descr="Oracle logo in white on red staging background">
            <a:extLst>
              <a:ext uri="{FF2B5EF4-FFF2-40B4-BE49-F238E27FC236}">
                <a16:creationId xmlns="" xmlns:a16="http://schemas.microsoft.com/office/drawing/2014/main" id="{4C34F076-C004-0746-86A1-31E604A87E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6" name="TextBox 15">
            <a:extLst>
              <a:ext uri="{FF2B5EF4-FFF2-40B4-BE49-F238E27FC236}">
                <a16:creationId xmlns="" xmlns:a16="http://schemas.microsoft.com/office/drawing/2014/main" id="{DF8196DF-4144-F848-8081-1DD70BAFE019}"/>
              </a:ext>
            </a:extLst>
          </p:cNvPr>
          <p:cNvSpPr txBox="1"/>
          <p:nvPr userDrawn="1"/>
        </p:nvSpPr>
        <p:spPr>
          <a:xfrm>
            <a:off x="3657600" y="1648250"/>
            <a:ext cx="0" cy="0"/>
          </a:xfrm>
          <a:prstGeom prst="rect">
            <a:avLst/>
          </a:prstGeom>
          <a:noFill/>
        </p:spPr>
        <p:txBody>
          <a:bodyPr wrap="none" lIns="0" tIns="0" rIns="0" bIns="0" rtlCol="0">
            <a:noAutofit/>
          </a:bodyPr>
          <a:lstStyle/>
          <a:p>
            <a:pPr>
              <a:lnSpc>
                <a:spcPct val="90000"/>
              </a:lnSpc>
            </a:pPr>
            <a:endParaRPr lang="en-US" dirty="0"/>
          </a:p>
        </p:txBody>
      </p:sp>
      <p:sp>
        <p:nvSpPr>
          <p:cNvPr id="13" name="Content Placeholder 2">
            <a:extLst>
              <a:ext uri="{FF2B5EF4-FFF2-40B4-BE49-F238E27FC236}">
                <a16:creationId xmlns="" xmlns:a16="http://schemas.microsoft.com/office/drawing/2014/main" id="{6A071A17-441D-AB4F-8ABB-BEFC4B2CF69A}"/>
              </a:ext>
            </a:extLst>
          </p:cNvPr>
          <p:cNvSpPr>
            <a:spLocks noGrp="1"/>
          </p:cNvSpPr>
          <p:nvPr>
            <p:ph sz="half" idx="1" hasCustomPrompt="1"/>
          </p:nvPr>
        </p:nvSpPr>
        <p:spPr>
          <a:xfrm>
            <a:off x="530065" y="4760797"/>
            <a:ext cx="5208005" cy="1416166"/>
          </a:xfrm>
          <a:prstGeom prst="rect">
            <a:avLst/>
          </a:prstGeom>
        </p:spPr>
        <p:txBody>
          <a:bodyPr>
            <a:normAutofit/>
          </a:bodyPr>
          <a:lstStyle>
            <a:lvl1pPr marL="174625" indent="-174625">
              <a:tabLst/>
              <a:defRPr sz="1200"/>
            </a:lvl1pPr>
            <a:lvl2pPr marL="635000" indent="-177800">
              <a:tabLst/>
              <a:defRPr sz="1200"/>
            </a:lvl2pPr>
            <a:lvl3pPr marL="1085850" indent="-171450">
              <a:tabLst/>
              <a:defRPr sz="1200"/>
            </a:lvl3pPr>
            <a:lvl4pPr marL="1544638" indent="-173038">
              <a:tabLst/>
              <a:defRPr sz="1200"/>
            </a:lvl4pPr>
            <a:lvl5pPr marL="2005013" indent="-176213">
              <a:tabLst/>
              <a:defRPr sz="1200"/>
            </a:lvl5pPr>
          </a:lstStyle>
          <a:p>
            <a:pPr lvl="0"/>
            <a:r>
              <a:rPr lang="en-US" dirty="0"/>
              <a:t>Bullet copy 12pt </a:t>
            </a:r>
          </a:p>
          <a:p>
            <a:pPr lvl="1"/>
            <a:r>
              <a:rPr lang="en-US" dirty="0"/>
              <a:t>Second level</a:t>
            </a:r>
          </a:p>
        </p:txBody>
      </p:sp>
      <p:sp>
        <p:nvSpPr>
          <p:cNvPr id="14" name="Title 1">
            <a:extLst>
              <a:ext uri="{FF2B5EF4-FFF2-40B4-BE49-F238E27FC236}">
                <a16:creationId xmlns="" xmlns:a16="http://schemas.microsoft.com/office/drawing/2014/main" id="{7C1B626B-01BD-5946-BA78-783E008E2106}"/>
              </a:ext>
            </a:extLst>
          </p:cNvPr>
          <p:cNvSpPr>
            <a:spLocks noGrp="1"/>
          </p:cNvSpPr>
          <p:nvPr>
            <p:ph type="title" hasCustomPrompt="1"/>
          </p:nvPr>
        </p:nvSpPr>
        <p:spPr>
          <a:xfrm>
            <a:off x="530064" y="365127"/>
            <a:ext cx="11122244" cy="992403"/>
          </a:xfrm>
          <a:prstGeom prst="rect">
            <a:avLst/>
          </a:prstGeom>
        </p:spPr>
        <p:txBody>
          <a:bodyPr>
            <a:normAutofit/>
          </a:bodyPr>
          <a:lstStyle>
            <a:lvl1pPr>
              <a:defRPr sz="3400" b="1" i="0">
                <a:solidFill>
                  <a:srgbClr val="8AADBF"/>
                </a:solidFill>
                <a:latin typeface="Calibri" panose="020F0502020204030204" pitchFamily="34" charset="0"/>
                <a:cs typeface="Calibri" panose="020F0502020204030204" pitchFamily="34" charset="0"/>
              </a:defRPr>
            </a:lvl1pPr>
          </a:lstStyle>
          <a:p>
            <a:r>
              <a:rPr lang="en-US" dirty="0"/>
              <a:t>Header Calibri 34pt</a:t>
            </a:r>
          </a:p>
        </p:txBody>
      </p:sp>
      <p:sp>
        <p:nvSpPr>
          <p:cNvPr id="19" name="Content Placeholder 2">
            <a:extLst>
              <a:ext uri="{FF2B5EF4-FFF2-40B4-BE49-F238E27FC236}">
                <a16:creationId xmlns="" xmlns:a16="http://schemas.microsoft.com/office/drawing/2014/main" id="{2AE0C559-B39D-384D-A7EE-285DA215B925}"/>
              </a:ext>
            </a:extLst>
          </p:cNvPr>
          <p:cNvSpPr>
            <a:spLocks noGrp="1"/>
          </p:cNvSpPr>
          <p:nvPr>
            <p:ph sz="half" idx="10" hasCustomPrompt="1"/>
          </p:nvPr>
        </p:nvSpPr>
        <p:spPr>
          <a:xfrm>
            <a:off x="6332854" y="4760797"/>
            <a:ext cx="5208005" cy="1416166"/>
          </a:xfrm>
          <a:prstGeom prst="rect">
            <a:avLst/>
          </a:prstGeom>
        </p:spPr>
        <p:txBody>
          <a:bodyPr>
            <a:normAutofit/>
          </a:bodyPr>
          <a:lstStyle>
            <a:lvl1pPr marL="174625" indent="-174625">
              <a:tabLst/>
              <a:defRPr sz="1200"/>
            </a:lvl1pPr>
            <a:lvl2pPr marL="635000" indent="-177800">
              <a:tabLst/>
              <a:defRPr sz="1200"/>
            </a:lvl2pPr>
            <a:lvl3pPr marL="1085850" indent="-171450">
              <a:tabLst/>
              <a:defRPr sz="1200"/>
            </a:lvl3pPr>
            <a:lvl4pPr marL="1544638" indent="-173038">
              <a:tabLst/>
              <a:defRPr sz="1200"/>
            </a:lvl4pPr>
            <a:lvl5pPr marL="2005013" indent="-176213">
              <a:tabLst/>
              <a:defRPr sz="1200"/>
            </a:lvl5pPr>
          </a:lstStyle>
          <a:p>
            <a:pPr lvl="0"/>
            <a:r>
              <a:rPr lang="en-US" dirty="0"/>
              <a:t>Bullet copy 12pt </a:t>
            </a:r>
          </a:p>
          <a:p>
            <a:pPr lvl="1"/>
            <a:r>
              <a:rPr lang="en-US" dirty="0"/>
              <a:t>Second level</a:t>
            </a:r>
          </a:p>
        </p:txBody>
      </p:sp>
      <p:sp>
        <p:nvSpPr>
          <p:cNvPr id="20" name="Text Placeholder 14">
            <a:extLst>
              <a:ext uri="{FF2B5EF4-FFF2-40B4-BE49-F238E27FC236}">
                <a16:creationId xmlns="" xmlns:a16="http://schemas.microsoft.com/office/drawing/2014/main" id="{4B0004B3-B83B-E94C-B8AB-15B976BEDB81}"/>
              </a:ext>
            </a:extLst>
          </p:cNvPr>
          <p:cNvSpPr>
            <a:spLocks noGrp="1"/>
          </p:cNvSpPr>
          <p:nvPr>
            <p:ph type="body" sz="quarter" idx="11" hasCustomPrompt="1"/>
          </p:nvPr>
        </p:nvSpPr>
        <p:spPr>
          <a:xfrm>
            <a:off x="530064" y="3995246"/>
            <a:ext cx="5208749" cy="684213"/>
          </a:xfrm>
          <a:prstGeom prst="rect">
            <a:avLst/>
          </a:prstGeom>
        </p:spPr>
        <p:txBody>
          <a:bodyPr>
            <a:normAutofit/>
          </a:bodyPr>
          <a:lstStyle>
            <a:lvl1pPr marL="0" indent="0">
              <a:buNone/>
              <a:defRPr sz="2000" b="0" i="0">
                <a:solidFill>
                  <a:srgbClr val="8AADBF"/>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21" name="Text Placeholder 14">
            <a:extLst>
              <a:ext uri="{FF2B5EF4-FFF2-40B4-BE49-F238E27FC236}">
                <a16:creationId xmlns="" xmlns:a16="http://schemas.microsoft.com/office/drawing/2014/main" id="{4555C7CC-9C78-B845-A132-412F85567293}"/>
              </a:ext>
            </a:extLst>
          </p:cNvPr>
          <p:cNvSpPr>
            <a:spLocks noGrp="1"/>
          </p:cNvSpPr>
          <p:nvPr>
            <p:ph type="body" sz="quarter" idx="12" hasCustomPrompt="1"/>
          </p:nvPr>
        </p:nvSpPr>
        <p:spPr>
          <a:xfrm>
            <a:off x="6335245" y="3995246"/>
            <a:ext cx="5208749" cy="684213"/>
          </a:xfrm>
          <a:prstGeom prst="rect">
            <a:avLst/>
          </a:prstGeom>
        </p:spPr>
        <p:txBody>
          <a:bodyPr>
            <a:normAutofit/>
          </a:bodyPr>
          <a:lstStyle>
            <a:lvl1pPr marL="0" indent="0">
              <a:buNone/>
              <a:defRPr sz="2000">
                <a:solidFill>
                  <a:srgbClr val="8AADBF"/>
                </a:solidFill>
              </a:defRPr>
            </a:lvl1pPr>
            <a:lvl2pPr marL="457063" indent="0">
              <a:buNone/>
              <a:defRPr/>
            </a:lvl2pPr>
          </a:lstStyle>
          <a:p>
            <a:pPr lvl="0"/>
            <a:r>
              <a:rPr lang="en-US" dirty="0"/>
              <a:t>Header Calibri 20pt</a:t>
            </a:r>
          </a:p>
        </p:txBody>
      </p:sp>
      <p:pic>
        <p:nvPicPr>
          <p:cNvPr id="18" name="Picture 17">
            <a:extLst>
              <a:ext uri="{FF2B5EF4-FFF2-40B4-BE49-F238E27FC236}">
                <a16:creationId xmlns="" xmlns:a16="http://schemas.microsoft.com/office/drawing/2014/main" id="{7BBB3DDA-EE8F-E54A-ADA4-6B36F6106205}"/>
              </a:ext>
            </a:extLst>
          </p:cNvPr>
          <p:cNvPicPr>
            <a:picLocks noChangeAspect="1"/>
          </p:cNvPicPr>
          <p:nvPr userDrawn="1"/>
        </p:nvPicPr>
        <p:blipFill>
          <a:blip r:embed="rId3">
            <a:alphaModFix amt="65000"/>
          </a:blip>
          <a:stretch>
            <a:fillRect/>
          </a:stretch>
        </p:blipFill>
        <p:spPr>
          <a:xfrm>
            <a:off x="4233554" y="1479435"/>
            <a:ext cx="3726171" cy="2207629"/>
          </a:xfrm>
          <a:prstGeom prst="rect">
            <a:avLst/>
          </a:prstGeom>
        </p:spPr>
      </p:pic>
      <p:sp>
        <p:nvSpPr>
          <p:cNvPr id="12" name="Footer Placeholder 3">
            <a:extLst>
              <a:ext uri="{FF2B5EF4-FFF2-40B4-BE49-F238E27FC236}">
                <a16:creationId xmlns="" xmlns:a16="http://schemas.microsoft.com/office/drawing/2014/main" id="{E0A56C98-1C9D-49A2-BF77-D33DCBAF5A7F}"/>
              </a:ext>
            </a:extLst>
          </p:cNvPr>
          <p:cNvSpPr>
            <a:spLocks noGrp="1"/>
          </p:cNvSpPr>
          <p:nvPr>
            <p:ph type="ftr" sz="quarter" idx="3"/>
          </p:nvPr>
        </p:nvSpPr>
        <p:spPr>
          <a:xfrm>
            <a:off x="8622791" y="6511687"/>
            <a:ext cx="3017520" cy="182880"/>
          </a:xfrm>
          <a:prstGeom prst="rect">
            <a:avLst/>
          </a:prstGeom>
        </p:spPr>
        <p:txBody>
          <a:bodyPr vert="horz" lIns="91440" tIns="45720" rIns="91440" bIns="45720" rtlCol="0" anchor="ctr">
            <a:spAutoFit/>
          </a:bodyPr>
          <a:lstStyle>
            <a:lvl1pPr algn="l">
              <a:defRPr sz="1400" b="1" u="sng">
                <a:solidFill>
                  <a:srgbClr val="FF0000"/>
                </a:solidFill>
              </a:defRPr>
            </a:lvl1pPr>
          </a:lstStyle>
          <a:p>
            <a:r>
              <a:rPr lang="en-US" dirty="0"/>
              <a:t>Confidential – Oracle Highly Restricted</a:t>
            </a:r>
          </a:p>
        </p:txBody>
      </p:sp>
    </p:spTree>
    <p:extLst>
      <p:ext uri="{BB962C8B-B14F-4D97-AF65-F5344CB8AC3E}">
        <p14:creationId xmlns:p14="http://schemas.microsoft.com/office/powerpoint/2010/main" val="46639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C66D87F7-3FDD-0C4B-AA77-F0C47803E7AC}"/>
              </a:ext>
            </a:extLst>
          </p:cNvPr>
          <p:cNvPicPr>
            <a:picLocks noChangeAspect="1"/>
          </p:cNvPicPr>
          <p:nvPr userDrawn="1"/>
        </p:nvPicPr>
        <p:blipFill>
          <a:blip r:embed="rId2"/>
          <a:stretch>
            <a:fillRect/>
          </a:stretch>
        </p:blipFill>
        <p:spPr>
          <a:xfrm>
            <a:off x="4233555" y="1482725"/>
            <a:ext cx="3720618" cy="2204339"/>
          </a:xfrm>
          <a:prstGeom prst="rect">
            <a:avLst/>
          </a:prstGeom>
        </p:spPr>
      </p:pic>
      <p:sp>
        <p:nvSpPr>
          <p:cNvPr id="7" name="TextBox 6">
            <a:extLst>
              <a:ext uri="{FF2B5EF4-FFF2-40B4-BE49-F238E27FC236}">
                <a16:creationId xmlns="" xmlns:a16="http://schemas.microsoft.com/office/drawing/2014/main" id="{3AE2EAFB-4C31-A141-9D86-A77C922405DB}"/>
              </a:ext>
            </a:extLst>
          </p:cNvPr>
          <p:cNvSpPr txBox="1"/>
          <p:nvPr userDrawn="1"/>
        </p:nvSpPr>
        <p:spPr>
          <a:xfrm>
            <a:off x="1962807" y="6495393"/>
            <a:ext cx="0" cy="0"/>
          </a:xfrm>
          <a:prstGeom prst="rect">
            <a:avLst/>
          </a:prstGeom>
          <a:noFill/>
        </p:spPr>
        <p:txBody>
          <a:bodyPr wrap="none" lIns="0" tIns="0" rIns="0" bIns="0" rtlCol="0">
            <a:noAutofit/>
          </a:bodyPr>
          <a:lstStyle/>
          <a:p>
            <a:pPr>
              <a:lnSpc>
                <a:spcPct val="90000"/>
              </a:lnSpc>
            </a:pPr>
            <a:endParaRPr lang="en-US" dirty="0"/>
          </a:p>
        </p:txBody>
      </p:sp>
      <p:sp>
        <p:nvSpPr>
          <p:cNvPr id="8" name="TextBox 7">
            <a:extLst>
              <a:ext uri="{FF2B5EF4-FFF2-40B4-BE49-F238E27FC236}">
                <a16:creationId xmlns="" xmlns:a16="http://schemas.microsoft.com/office/drawing/2014/main" id="{98432A39-DC8E-B046-B5A2-6C59039DE437}"/>
              </a:ext>
            </a:extLst>
          </p:cNvPr>
          <p:cNvSpPr txBox="1"/>
          <p:nvPr userDrawn="1"/>
        </p:nvSpPr>
        <p:spPr>
          <a:xfrm>
            <a:off x="6776581" y="6638795"/>
            <a:ext cx="0" cy="0"/>
          </a:xfrm>
          <a:prstGeom prst="rect">
            <a:avLst/>
          </a:prstGeom>
          <a:noFill/>
        </p:spPr>
        <p:txBody>
          <a:bodyPr wrap="none" lIns="0" tIns="0" rIns="0" bIns="0" rtlCol="0">
            <a:noAutofit/>
          </a:bodyPr>
          <a:lstStyle/>
          <a:p>
            <a:pPr>
              <a:lnSpc>
                <a:spcPct val="90000"/>
              </a:lnSpc>
            </a:pPr>
            <a:endParaRPr lang="en-US" dirty="0"/>
          </a:p>
        </p:txBody>
      </p:sp>
      <p:pic>
        <p:nvPicPr>
          <p:cNvPr id="9" name="Picture 8" descr="Oracle logo in white on red staging background">
            <a:extLst>
              <a:ext uri="{FF2B5EF4-FFF2-40B4-BE49-F238E27FC236}">
                <a16:creationId xmlns="" xmlns:a16="http://schemas.microsoft.com/office/drawing/2014/main" id="{4C34F076-C004-0746-86A1-31E604A87E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6" name="TextBox 15">
            <a:extLst>
              <a:ext uri="{FF2B5EF4-FFF2-40B4-BE49-F238E27FC236}">
                <a16:creationId xmlns="" xmlns:a16="http://schemas.microsoft.com/office/drawing/2014/main" id="{DF8196DF-4144-F848-8081-1DD70BAFE019}"/>
              </a:ext>
            </a:extLst>
          </p:cNvPr>
          <p:cNvSpPr txBox="1"/>
          <p:nvPr userDrawn="1"/>
        </p:nvSpPr>
        <p:spPr>
          <a:xfrm>
            <a:off x="3657600" y="1648250"/>
            <a:ext cx="0" cy="0"/>
          </a:xfrm>
          <a:prstGeom prst="rect">
            <a:avLst/>
          </a:prstGeom>
          <a:noFill/>
        </p:spPr>
        <p:txBody>
          <a:bodyPr wrap="none" lIns="0" tIns="0" rIns="0" bIns="0" rtlCol="0">
            <a:noAutofit/>
          </a:bodyPr>
          <a:lstStyle/>
          <a:p>
            <a:pPr>
              <a:lnSpc>
                <a:spcPct val="90000"/>
              </a:lnSpc>
            </a:pPr>
            <a:endParaRPr lang="en-US" dirty="0"/>
          </a:p>
        </p:txBody>
      </p:sp>
      <p:sp>
        <p:nvSpPr>
          <p:cNvPr id="13" name="Content Placeholder 2">
            <a:extLst>
              <a:ext uri="{FF2B5EF4-FFF2-40B4-BE49-F238E27FC236}">
                <a16:creationId xmlns="" xmlns:a16="http://schemas.microsoft.com/office/drawing/2014/main" id="{6A071A17-441D-AB4F-8ABB-BEFC4B2CF69A}"/>
              </a:ext>
            </a:extLst>
          </p:cNvPr>
          <p:cNvSpPr>
            <a:spLocks noGrp="1"/>
          </p:cNvSpPr>
          <p:nvPr>
            <p:ph sz="half" idx="1" hasCustomPrompt="1"/>
          </p:nvPr>
        </p:nvSpPr>
        <p:spPr>
          <a:xfrm>
            <a:off x="530065" y="4760797"/>
            <a:ext cx="5208005" cy="1416166"/>
          </a:xfrm>
          <a:prstGeom prst="rect">
            <a:avLst/>
          </a:prstGeom>
        </p:spPr>
        <p:txBody>
          <a:bodyPr>
            <a:normAutofit/>
          </a:bodyPr>
          <a:lstStyle>
            <a:lvl1pPr marL="174625" indent="-174625">
              <a:tabLst/>
              <a:defRPr sz="1200"/>
            </a:lvl1pPr>
            <a:lvl2pPr marL="635000" indent="-177800">
              <a:tabLst/>
              <a:defRPr sz="1200"/>
            </a:lvl2pPr>
            <a:lvl3pPr marL="1085850" indent="-171450">
              <a:tabLst/>
              <a:defRPr sz="1200"/>
            </a:lvl3pPr>
            <a:lvl4pPr marL="1544638" indent="-173038">
              <a:tabLst/>
              <a:defRPr sz="1200"/>
            </a:lvl4pPr>
            <a:lvl5pPr marL="2005013" indent="-176213">
              <a:tabLst/>
              <a:defRPr sz="1200"/>
            </a:lvl5pPr>
          </a:lstStyle>
          <a:p>
            <a:pPr lvl="0"/>
            <a:r>
              <a:rPr lang="en-US" dirty="0"/>
              <a:t>Bullet copy 12pt </a:t>
            </a:r>
          </a:p>
          <a:p>
            <a:pPr lvl="1"/>
            <a:r>
              <a:rPr lang="en-US" dirty="0"/>
              <a:t>Second level</a:t>
            </a:r>
          </a:p>
        </p:txBody>
      </p:sp>
      <p:sp>
        <p:nvSpPr>
          <p:cNvPr id="14" name="Title 1">
            <a:extLst>
              <a:ext uri="{FF2B5EF4-FFF2-40B4-BE49-F238E27FC236}">
                <a16:creationId xmlns="" xmlns:a16="http://schemas.microsoft.com/office/drawing/2014/main" id="{7C1B626B-01BD-5946-BA78-783E008E2106}"/>
              </a:ext>
            </a:extLst>
          </p:cNvPr>
          <p:cNvSpPr>
            <a:spLocks noGrp="1"/>
          </p:cNvSpPr>
          <p:nvPr>
            <p:ph type="title" hasCustomPrompt="1"/>
          </p:nvPr>
        </p:nvSpPr>
        <p:spPr>
          <a:xfrm>
            <a:off x="530064" y="365127"/>
            <a:ext cx="11122244" cy="992403"/>
          </a:xfrm>
          <a:prstGeom prst="rect">
            <a:avLst/>
          </a:prstGeom>
        </p:spPr>
        <p:txBody>
          <a:bodyPr>
            <a:normAutofit/>
          </a:bodyPr>
          <a:lstStyle>
            <a:lvl1pPr>
              <a:defRPr sz="3400" b="1" i="0">
                <a:solidFill>
                  <a:srgbClr val="8AADBF"/>
                </a:solidFill>
                <a:latin typeface="Calibri" panose="020F0502020204030204" pitchFamily="34" charset="0"/>
                <a:cs typeface="Calibri" panose="020F0502020204030204" pitchFamily="34" charset="0"/>
              </a:defRPr>
            </a:lvl1pPr>
          </a:lstStyle>
          <a:p>
            <a:r>
              <a:rPr lang="en-US" dirty="0"/>
              <a:t>Header Calibri 34pt</a:t>
            </a:r>
          </a:p>
        </p:txBody>
      </p:sp>
      <p:sp>
        <p:nvSpPr>
          <p:cNvPr id="19" name="Content Placeholder 2">
            <a:extLst>
              <a:ext uri="{FF2B5EF4-FFF2-40B4-BE49-F238E27FC236}">
                <a16:creationId xmlns="" xmlns:a16="http://schemas.microsoft.com/office/drawing/2014/main" id="{2AE0C559-B39D-384D-A7EE-285DA215B925}"/>
              </a:ext>
            </a:extLst>
          </p:cNvPr>
          <p:cNvSpPr>
            <a:spLocks noGrp="1"/>
          </p:cNvSpPr>
          <p:nvPr>
            <p:ph sz="half" idx="10" hasCustomPrompt="1"/>
          </p:nvPr>
        </p:nvSpPr>
        <p:spPr>
          <a:xfrm>
            <a:off x="6332854" y="4760797"/>
            <a:ext cx="5208005" cy="1416166"/>
          </a:xfrm>
          <a:prstGeom prst="rect">
            <a:avLst/>
          </a:prstGeom>
        </p:spPr>
        <p:txBody>
          <a:bodyPr>
            <a:normAutofit/>
          </a:bodyPr>
          <a:lstStyle>
            <a:lvl1pPr marL="174625" indent="-174625">
              <a:tabLst/>
              <a:defRPr sz="1200"/>
            </a:lvl1pPr>
            <a:lvl2pPr marL="635000" indent="-177800">
              <a:tabLst/>
              <a:defRPr sz="1200"/>
            </a:lvl2pPr>
            <a:lvl3pPr marL="1085850" indent="-171450">
              <a:tabLst/>
              <a:defRPr sz="1200"/>
            </a:lvl3pPr>
            <a:lvl4pPr marL="1544638" indent="-173038">
              <a:tabLst/>
              <a:defRPr sz="1200"/>
            </a:lvl4pPr>
            <a:lvl5pPr marL="2005013" indent="-176213">
              <a:tabLst/>
              <a:defRPr sz="1200"/>
            </a:lvl5pPr>
          </a:lstStyle>
          <a:p>
            <a:pPr lvl="0"/>
            <a:r>
              <a:rPr lang="en-US" dirty="0"/>
              <a:t>Bullet copy 12pt </a:t>
            </a:r>
          </a:p>
          <a:p>
            <a:pPr lvl="1"/>
            <a:r>
              <a:rPr lang="en-US" dirty="0"/>
              <a:t>Second level</a:t>
            </a:r>
          </a:p>
        </p:txBody>
      </p:sp>
      <p:sp>
        <p:nvSpPr>
          <p:cNvPr id="20" name="Text Placeholder 14">
            <a:extLst>
              <a:ext uri="{FF2B5EF4-FFF2-40B4-BE49-F238E27FC236}">
                <a16:creationId xmlns="" xmlns:a16="http://schemas.microsoft.com/office/drawing/2014/main" id="{4B0004B3-B83B-E94C-B8AB-15B976BEDB81}"/>
              </a:ext>
            </a:extLst>
          </p:cNvPr>
          <p:cNvSpPr>
            <a:spLocks noGrp="1"/>
          </p:cNvSpPr>
          <p:nvPr>
            <p:ph type="body" sz="quarter" idx="11" hasCustomPrompt="1"/>
          </p:nvPr>
        </p:nvSpPr>
        <p:spPr>
          <a:xfrm>
            <a:off x="530064" y="3995246"/>
            <a:ext cx="5208749" cy="684213"/>
          </a:xfrm>
          <a:prstGeom prst="rect">
            <a:avLst/>
          </a:prstGeom>
        </p:spPr>
        <p:txBody>
          <a:bodyPr>
            <a:normAutofit/>
          </a:bodyPr>
          <a:lstStyle>
            <a:lvl1pPr marL="0" indent="0">
              <a:buNone/>
              <a:defRPr sz="2000" b="0" i="0">
                <a:solidFill>
                  <a:srgbClr val="8AADBF"/>
                </a:solidFill>
                <a:latin typeface="Calibri" panose="020F0502020204030204" pitchFamily="34" charset="0"/>
                <a:cs typeface="Calibri" panose="020F0502020204030204" pitchFamily="34" charset="0"/>
              </a:defRPr>
            </a:lvl1pPr>
            <a:lvl2pPr marL="457063" indent="0">
              <a:buNone/>
              <a:defRPr/>
            </a:lvl2pPr>
          </a:lstStyle>
          <a:p>
            <a:pPr lvl="0"/>
            <a:r>
              <a:rPr lang="en-US" dirty="0"/>
              <a:t>Header Calibri 20pt</a:t>
            </a:r>
          </a:p>
        </p:txBody>
      </p:sp>
      <p:sp>
        <p:nvSpPr>
          <p:cNvPr id="21" name="Text Placeholder 14">
            <a:extLst>
              <a:ext uri="{FF2B5EF4-FFF2-40B4-BE49-F238E27FC236}">
                <a16:creationId xmlns="" xmlns:a16="http://schemas.microsoft.com/office/drawing/2014/main" id="{4555C7CC-9C78-B845-A132-412F85567293}"/>
              </a:ext>
            </a:extLst>
          </p:cNvPr>
          <p:cNvSpPr>
            <a:spLocks noGrp="1"/>
          </p:cNvSpPr>
          <p:nvPr>
            <p:ph type="body" sz="quarter" idx="12" hasCustomPrompt="1"/>
          </p:nvPr>
        </p:nvSpPr>
        <p:spPr>
          <a:xfrm>
            <a:off x="6335245" y="3995246"/>
            <a:ext cx="5208749" cy="684213"/>
          </a:xfrm>
          <a:prstGeom prst="rect">
            <a:avLst/>
          </a:prstGeom>
        </p:spPr>
        <p:txBody>
          <a:bodyPr>
            <a:normAutofit/>
          </a:bodyPr>
          <a:lstStyle>
            <a:lvl1pPr marL="0" indent="0">
              <a:buNone/>
              <a:defRPr sz="2000">
                <a:solidFill>
                  <a:srgbClr val="8AADBF"/>
                </a:solidFill>
              </a:defRPr>
            </a:lvl1pPr>
            <a:lvl2pPr marL="457063" indent="0">
              <a:buNone/>
              <a:defRPr/>
            </a:lvl2pPr>
          </a:lstStyle>
          <a:p>
            <a:pPr lvl="0"/>
            <a:r>
              <a:rPr lang="en-US" dirty="0"/>
              <a:t>Header Calibri 20pt</a:t>
            </a:r>
          </a:p>
        </p:txBody>
      </p:sp>
      <p:sp>
        <p:nvSpPr>
          <p:cNvPr id="12" name="Footer Placeholder 3">
            <a:extLst>
              <a:ext uri="{FF2B5EF4-FFF2-40B4-BE49-F238E27FC236}">
                <a16:creationId xmlns="" xmlns:a16="http://schemas.microsoft.com/office/drawing/2014/main" id="{78E3B306-D442-4456-B0B0-8629CF9C2500}"/>
              </a:ext>
            </a:extLst>
          </p:cNvPr>
          <p:cNvSpPr>
            <a:spLocks noGrp="1"/>
          </p:cNvSpPr>
          <p:nvPr>
            <p:ph type="ftr" sz="quarter" idx="3"/>
          </p:nvPr>
        </p:nvSpPr>
        <p:spPr>
          <a:xfrm>
            <a:off x="8622791" y="6511687"/>
            <a:ext cx="3017520" cy="182880"/>
          </a:xfrm>
          <a:prstGeom prst="rect">
            <a:avLst/>
          </a:prstGeom>
        </p:spPr>
        <p:txBody>
          <a:bodyPr vert="horz" lIns="91440" tIns="45720" rIns="91440" bIns="45720" rtlCol="0" anchor="ctr">
            <a:spAutoFit/>
          </a:bodyPr>
          <a:lstStyle>
            <a:lvl1pPr algn="l">
              <a:defRPr sz="1400" b="1" u="sng">
                <a:solidFill>
                  <a:srgbClr val="FF0000"/>
                </a:solidFill>
              </a:defRPr>
            </a:lvl1pPr>
          </a:lstStyle>
          <a:p>
            <a:r>
              <a:rPr lang="en-US" dirty="0"/>
              <a:t>Confidential – Oracle Highly Restricted</a:t>
            </a:r>
          </a:p>
        </p:txBody>
      </p:sp>
    </p:spTree>
    <p:extLst>
      <p:ext uri="{BB962C8B-B14F-4D97-AF65-F5344CB8AC3E}">
        <p14:creationId xmlns:p14="http://schemas.microsoft.com/office/powerpoint/2010/main" val="1908404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smtClean="0"/>
              <a:t>Oracle Confidential - 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and Cont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smtClean="0"/>
              <a:t>Oracle Confidential - 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
        <p:nvSpPr>
          <p:cNvPr id="8" name="Content Placeholder 2"/>
          <p:cNvSpPr>
            <a:spLocks noGrp="1"/>
          </p:cNvSpPr>
          <p:nvPr>
            <p:ph sz="half" idx="1"/>
          </p:nvPr>
        </p:nvSpPr>
        <p:spPr>
          <a:xfrm>
            <a:off x="531811" y="2053086"/>
            <a:ext cx="11125201" cy="3955601"/>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ubtitle and 3-column">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r>
              <a:rPr lang="en-US" smtClean="0"/>
              <a:t>Oracle Confidential - Highly Restricted</a:t>
            </a:r>
            <a:endParaRPr/>
          </a:p>
        </p:txBody>
      </p:sp>
      <p:sp>
        <p:nvSpPr>
          <p:cNvPr id="5" name="Slide Number Placeholder 4"/>
          <p:cNvSpPr>
            <a:spLocks noGrp="1"/>
          </p:cNvSpPr>
          <p:nvPr>
            <p:ph type="sldNum" sz="quarter" idx="12"/>
          </p:nvPr>
        </p:nvSpPr>
        <p:spPr/>
        <p:txBody>
          <a:bodyPr/>
          <a:lstStyle/>
          <a:p>
            <a:fld id="{C51EAA63-D034-42AE-91FA-B13B9518C7BE}" type="slidenum">
              <a:rPr/>
              <a:t>‹#›</a:t>
            </a:fld>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subtitle</a:t>
            </a:r>
          </a:p>
        </p:txBody>
      </p:sp>
      <p:sp>
        <p:nvSpPr>
          <p:cNvPr id="7" name="Title 6"/>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531811" y="2053085"/>
            <a:ext cx="3474721" cy="3955601"/>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a:t>
            </a:r>
            <a:r>
              <a:rPr lang="en-US" dirty="0" smtClean="0"/>
              <a:t>level</a:t>
            </a:r>
            <a:endParaRPr lang="en-US" dirty="0"/>
          </a:p>
        </p:txBody>
      </p:sp>
      <p:sp>
        <p:nvSpPr>
          <p:cNvPr id="13" name="Content Placeholder 3"/>
          <p:cNvSpPr>
            <a:spLocks noGrp="1"/>
          </p:cNvSpPr>
          <p:nvPr>
            <p:ph sz="half" idx="15"/>
          </p:nvPr>
        </p:nvSpPr>
        <p:spPr>
          <a:xfrm>
            <a:off x="4357050" y="2053085"/>
            <a:ext cx="3459481" cy="3955601"/>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a:t>
            </a:r>
            <a:r>
              <a:rPr lang="en-US" dirty="0" smtClean="0"/>
              <a:t>level</a:t>
            </a:r>
            <a:endParaRPr lang="en-US" dirty="0"/>
          </a:p>
        </p:txBody>
      </p:sp>
      <p:sp>
        <p:nvSpPr>
          <p:cNvPr id="14" name="Content Placeholder 3"/>
          <p:cNvSpPr>
            <a:spLocks noGrp="1"/>
          </p:cNvSpPr>
          <p:nvPr>
            <p:ph sz="half" idx="16"/>
          </p:nvPr>
        </p:nvSpPr>
        <p:spPr>
          <a:xfrm>
            <a:off x="8182290" y="2053085"/>
            <a:ext cx="3459481" cy="3955601"/>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a:t>
            </a:r>
            <a:r>
              <a:rPr lang="en-US" dirty="0" smtClean="0"/>
              <a:t>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4419600"/>
          </a:xfrm>
        </p:spPr>
        <p:txBody>
          <a:bodyPr>
            <a:noAutofit/>
          </a:bodyPr>
          <a:lstStyle>
            <a:lvl1pPr>
              <a:buClr>
                <a:schemeClr val="accent1"/>
              </a:buClr>
              <a:defRPr sz="2800"/>
            </a:lvl1pPr>
            <a:lvl2pPr>
              <a:buClr>
                <a:schemeClr val="accent1"/>
              </a:buClr>
              <a:defRPr sz="2400"/>
            </a:lvl2pPr>
            <a:lvl3pPr>
              <a:buClr>
                <a:schemeClr val="accent1"/>
              </a:buClr>
              <a:defRPr sz="2000"/>
            </a:lvl3pPr>
            <a:lvl4pPr>
              <a:buClr>
                <a:schemeClr val="accent1"/>
              </a:buClr>
              <a:defRPr sz="1800"/>
            </a:lvl4pPr>
            <a:lvl5pPr>
              <a:buClr>
                <a:schemeClr val="accent1"/>
              </a:buCl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buClr>
                <a:schemeClr val="accent1"/>
              </a:buClr>
              <a:defRPr sz="2800"/>
            </a:lvl1pPr>
            <a:lvl2pPr>
              <a:buClr>
                <a:schemeClr val="accent1"/>
              </a:buClr>
              <a:defRPr sz="2400"/>
            </a:lvl2pPr>
            <a:lvl3pPr>
              <a:buClr>
                <a:schemeClr val="accent1"/>
              </a:buClr>
              <a:defRPr sz="2000"/>
            </a:lvl3pPr>
            <a:lvl4pPr>
              <a:buClr>
                <a:schemeClr val="accent1"/>
              </a:buClr>
              <a:defRPr sz="1800"/>
            </a:lvl4pPr>
            <a:lvl5pPr>
              <a:buClr>
                <a:schemeClr val="accent1"/>
              </a:buCl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r>
              <a:rPr lang="en-US" smtClean="0"/>
              <a:t>Oracle Confidential - 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a:t>Click to edit Master title style</a:t>
            </a:r>
            <a:endParaRPr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buClr>
                <a:schemeClr val="accent1"/>
              </a:buClr>
              <a:defRPr sz="2800"/>
            </a:lvl1pPr>
            <a:lvl2pPr>
              <a:buClr>
                <a:schemeClr val="accent1"/>
              </a:buClr>
              <a:defRPr sz="2400"/>
            </a:lvl2pPr>
            <a:lvl3pPr>
              <a:buClr>
                <a:schemeClr val="accent1"/>
              </a:buClr>
              <a:defRPr sz="2000"/>
            </a:lvl3pPr>
            <a:lvl4pPr>
              <a:buClr>
                <a:schemeClr val="accent1"/>
              </a:buClr>
              <a:defRPr sz="1800"/>
            </a:lvl4pPr>
            <a:lvl5pPr>
              <a:buClr>
                <a:schemeClr val="accent1"/>
              </a:buCl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buClr>
                <a:schemeClr val="accent1"/>
              </a:buClr>
              <a:defRPr sz="2800"/>
            </a:lvl1pPr>
            <a:lvl2pPr>
              <a:buClr>
                <a:schemeClr val="accent1"/>
              </a:buClr>
              <a:defRPr sz="2400"/>
            </a:lvl2pPr>
            <a:lvl3pPr>
              <a:buClr>
                <a:schemeClr val="accent1"/>
              </a:buClr>
              <a:defRPr sz="2000"/>
            </a:lvl3pPr>
            <a:lvl4pPr>
              <a:buClr>
                <a:schemeClr val="accent1"/>
              </a:buClr>
              <a:defRPr sz="1800"/>
            </a:lvl4pPr>
            <a:lvl5pPr>
              <a:buClr>
                <a:schemeClr val="accent1"/>
              </a:buCl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dirty="0"/>
          </a:p>
        </p:txBody>
      </p:sp>
      <p:sp>
        <p:nvSpPr>
          <p:cNvPr id="8" name="Footer Placeholder 7"/>
          <p:cNvSpPr>
            <a:spLocks noGrp="1"/>
          </p:cNvSpPr>
          <p:nvPr>
            <p:ph type="ftr" sz="quarter" idx="11"/>
          </p:nvPr>
        </p:nvSpPr>
        <p:spPr/>
        <p:txBody>
          <a:bodyPr/>
          <a:lstStyle/>
          <a:p>
            <a:r>
              <a:rPr lang="en-US" smtClean="0"/>
              <a:t>Oracle Confidential - Highly Restricted</a:t>
            </a:r>
            <a:endParaRPr dirty="0"/>
          </a:p>
        </p:txBody>
      </p:sp>
      <p:sp>
        <p:nvSpPr>
          <p:cNvPr id="9" name="Slide Number Placeholder 8"/>
          <p:cNvSpPr>
            <a:spLocks noGrp="1"/>
          </p:cNvSpPr>
          <p:nvPr>
            <p:ph type="sldNum" sz="quarter" idx="12"/>
          </p:nvPr>
        </p:nvSpPr>
        <p:spPr/>
        <p:txBody>
          <a:bodyPr/>
          <a:lstStyle/>
          <a:p>
            <a:fld id="{C51EAA63-D034-42AE-91FA-B13B9518C7BE}" type="slidenum">
              <a:rPr/>
              <a:t>‹#›</a:t>
            </a:fld>
            <a:endParaRPr dirty="0"/>
          </a:p>
        </p:txBody>
      </p:sp>
      <p:sp>
        <p:nvSpPr>
          <p:cNvPr id="11" name="Title 10"/>
          <p:cNvSpPr>
            <a:spLocks noGrp="1"/>
          </p:cNvSpPr>
          <p:nvPr>
            <p:ph type="title"/>
          </p:nvPr>
        </p:nvSpPr>
        <p:spPr/>
        <p:txBody>
          <a:bodyPr/>
          <a:lstStyle/>
          <a:p>
            <a:r>
              <a:rPr lang="en-US"/>
              <a:t>Click to edit Master title style</a:t>
            </a:r>
            <a:endParaRPr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2508046"/>
            <a:ext cx="0" cy="3435554"/>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2508046"/>
            <a:ext cx="0" cy="3435554"/>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userDrawn="1">
            <p:ph type="dt" sz="half" idx="10"/>
          </p:nvPr>
        </p:nvSpPr>
        <p:spPr/>
        <p:txBody>
          <a:bodyPr/>
          <a:lstStyle/>
          <a:p>
            <a:endParaRPr dirty="0"/>
          </a:p>
        </p:txBody>
      </p:sp>
      <p:sp>
        <p:nvSpPr>
          <p:cNvPr id="6" name="Footer Placeholder 5"/>
          <p:cNvSpPr>
            <a:spLocks noGrp="1"/>
          </p:cNvSpPr>
          <p:nvPr userDrawn="1">
            <p:ph type="ftr" sz="quarter" idx="11"/>
          </p:nvPr>
        </p:nvSpPr>
        <p:spPr/>
        <p:txBody>
          <a:bodyPr/>
          <a:lstStyle/>
          <a:p>
            <a:r>
              <a:rPr lang="en-US" smtClean="0"/>
              <a:t>Oracle Confidential - Highly Restricted</a:t>
            </a:r>
            <a:endParaRPr dirty="0"/>
          </a:p>
        </p:txBody>
      </p:sp>
      <p:sp>
        <p:nvSpPr>
          <p:cNvPr id="7" name="Slide Number Placeholder 6"/>
          <p:cNvSpPr>
            <a:spLocks noGrp="1"/>
          </p:cNvSpPr>
          <p:nvPr userDrawn="1">
            <p:ph type="sldNum" sz="quarter" idx="12"/>
          </p:nvPr>
        </p:nvSpPr>
        <p:spPr/>
        <p:txBody>
          <a:bodyPr/>
          <a:lstStyle/>
          <a:p>
            <a:fld id="{C51EAA63-D034-42AE-91FA-B13B9518C7BE}" type="slidenum">
              <a:rPr/>
              <a:t>‹#›</a:t>
            </a:fld>
            <a:endParaRPr dirty="0"/>
          </a:p>
        </p:txBody>
      </p:sp>
      <p:sp>
        <p:nvSpPr>
          <p:cNvPr id="11" name="Title 10"/>
          <p:cNvSpPr>
            <a:spLocks noGrp="1"/>
          </p:cNvSpPr>
          <p:nvPr userDrawn="1">
            <p:ph type="title"/>
          </p:nvPr>
        </p:nvSpPr>
        <p:spPr/>
        <p:txBody>
          <a:bodyPr/>
          <a:lstStyle/>
          <a:p>
            <a:r>
              <a:rPr lang="en-US"/>
              <a:t>Click to edit Master title style</a:t>
            </a:r>
            <a:endParaRPr dirty="0"/>
          </a:p>
        </p:txBody>
      </p:sp>
      <p:sp>
        <p:nvSpPr>
          <p:cNvPr id="12" name="Content Placeholder 2"/>
          <p:cNvSpPr>
            <a:spLocks noGrp="1"/>
          </p:cNvSpPr>
          <p:nvPr userDrawn="1">
            <p:ph sz="half" idx="14"/>
          </p:nvPr>
        </p:nvSpPr>
        <p:spPr>
          <a:xfrm>
            <a:off x="531811" y="2508046"/>
            <a:ext cx="3474721" cy="3435554"/>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3"/>
          <p:cNvSpPr>
            <a:spLocks noGrp="1"/>
          </p:cNvSpPr>
          <p:nvPr userDrawn="1">
            <p:ph sz="half" idx="15"/>
          </p:nvPr>
        </p:nvSpPr>
        <p:spPr>
          <a:xfrm>
            <a:off x="4357050" y="2508046"/>
            <a:ext cx="3459481" cy="3435554"/>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3"/>
          <p:cNvSpPr>
            <a:spLocks noGrp="1"/>
          </p:cNvSpPr>
          <p:nvPr userDrawn="1">
            <p:ph sz="half" idx="16"/>
          </p:nvPr>
        </p:nvSpPr>
        <p:spPr>
          <a:xfrm>
            <a:off x="8182290" y="2508046"/>
            <a:ext cx="3459481" cy="3435554"/>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7"/>
          <p:cNvSpPr>
            <a:spLocks noGrp="1"/>
          </p:cNvSpPr>
          <p:nvPr userDrawn="1">
            <p:ph type="body" sz="quarter" idx="17"/>
          </p:nvPr>
        </p:nvSpPr>
        <p:spPr>
          <a:xfrm>
            <a:off x="531811" y="1536495"/>
            <a:ext cx="3467099" cy="742950"/>
          </a:xfrm>
        </p:spPr>
        <p:txBody>
          <a:bodyPr>
            <a:noAutofit/>
          </a:bodyPr>
          <a:lstStyle>
            <a:lvl1pPr marL="0" indent="0">
              <a:buNone/>
              <a:defRPr sz="2399" b="1"/>
            </a:lvl1pPr>
          </a:lstStyle>
          <a:p>
            <a:pPr lvl="0"/>
            <a:r>
              <a:rPr lang="en-US" dirty="0"/>
              <a:t>Click to edit Master text styles</a:t>
            </a:r>
          </a:p>
        </p:txBody>
      </p:sp>
      <p:sp>
        <p:nvSpPr>
          <p:cNvPr id="16" name="Text Placeholder 7"/>
          <p:cNvSpPr>
            <a:spLocks noGrp="1"/>
          </p:cNvSpPr>
          <p:nvPr userDrawn="1">
            <p:ph type="body" sz="quarter" idx="18"/>
          </p:nvPr>
        </p:nvSpPr>
        <p:spPr>
          <a:xfrm>
            <a:off x="4349432" y="1536495"/>
            <a:ext cx="3467099" cy="742950"/>
          </a:xfrm>
        </p:spPr>
        <p:txBody>
          <a:bodyPr>
            <a:noAutofit/>
          </a:bodyPr>
          <a:lstStyle>
            <a:lvl1pPr marL="0" indent="0">
              <a:buNone/>
              <a:defRPr sz="2399" b="1"/>
            </a:lvl1pPr>
          </a:lstStyle>
          <a:p>
            <a:pPr lvl="0"/>
            <a:r>
              <a:rPr lang="en-US" dirty="0"/>
              <a:t>Click to edit Master text styles</a:t>
            </a:r>
          </a:p>
        </p:txBody>
      </p:sp>
      <p:sp>
        <p:nvSpPr>
          <p:cNvPr id="17" name="Text Placeholder 7"/>
          <p:cNvSpPr>
            <a:spLocks noGrp="1"/>
          </p:cNvSpPr>
          <p:nvPr userDrawn="1">
            <p:ph type="body" sz="quarter" idx="19"/>
          </p:nvPr>
        </p:nvSpPr>
        <p:spPr>
          <a:xfrm>
            <a:off x="8167053" y="1536495"/>
            <a:ext cx="3474718" cy="742950"/>
          </a:xfrm>
        </p:spPr>
        <p:txBody>
          <a:bodyPr>
            <a:noAutofit/>
          </a:bodyPr>
          <a:lstStyle>
            <a:lvl1pPr marL="0" indent="0">
              <a:buNone/>
              <a:defRPr sz="2399" b="1"/>
            </a:lvl1pPr>
          </a:lstStyle>
          <a:p>
            <a:pPr lvl="0"/>
            <a:r>
              <a:rPr lang="en-US" dirty="0"/>
              <a:t>Click to edit Master text styles</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_two_content_sidebar">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Oracle Confidential - 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a:t>
            </a:fld>
            <a:endParaRPr lang="en-US" dirty="0"/>
          </a:p>
        </p:txBody>
      </p:sp>
      <p:sp>
        <p:nvSpPr>
          <p:cNvPr id="11" name="Content Placeholder 2"/>
          <p:cNvSpPr>
            <a:spLocks noGrp="1"/>
          </p:cNvSpPr>
          <p:nvPr>
            <p:ph sz="half" idx="1"/>
          </p:nvPr>
        </p:nvSpPr>
        <p:spPr>
          <a:xfrm>
            <a:off x="531811" y="1804086"/>
            <a:ext cx="7367209" cy="4204602"/>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3"/>
          <p:cNvSpPr>
            <a:spLocks noGrp="1"/>
          </p:cNvSpPr>
          <p:nvPr>
            <p:ph sz="half" idx="14"/>
          </p:nvPr>
        </p:nvSpPr>
        <p:spPr>
          <a:xfrm>
            <a:off x="8274888" y="1804086"/>
            <a:ext cx="3382124" cy="4204602"/>
          </a:xfrm>
        </p:spPr>
        <p:txBody>
          <a:bodyPr>
            <a:noAutofit/>
          </a:bodyPr>
          <a:lstStyle>
            <a:lvl1pPr>
              <a:buClr>
                <a:schemeClr val="accent1"/>
              </a:buClr>
              <a:defRPr sz="2399"/>
            </a:lvl1pPr>
            <a:lvl2pPr>
              <a:buClr>
                <a:schemeClr val="accent1"/>
              </a:buClr>
              <a:defRPr sz="1999"/>
            </a:lvl2pPr>
            <a:lvl3pPr>
              <a:buClr>
                <a:schemeClr val="accent1"/>
              </a:buClr>
              <a:defRPr sz="1799"/>
            </a:lvl3pPr>
            <a:lvl4pPr>
              <a:buClr>
                <a:schemeClr val="accent1"/>
              </a:buClr>
              <a:defRPr sz="1600"/>
            </a:lvl4pPr>
            <a:lvl5pPr>
              <a:buClr>
                <a:schemeClr val="accent1"/>
              </a:buCl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6"/>
          <p:cNvSpPr>
            <a:spLocks noGrp="1"/>
          </p:cNvSpPr>
          <p:nvPr>
            <p:ph type="title"/>
          </p:nvPr>
        </p:nvSpPr>
        <p:spPr>
          <a:xfrm>
            <a:off x="531812" y="406400"/>
            <a:ext cx="11125200" cy="889000"/>
          </a:xfrm>
        </p:spPr>
        <p:txBody>
          <a:bodyPr/>
          <a:lstStyle/>
          <a:p>
            <a:r>
              <a:rPr lang="en-US"/>
              <a:t>Click to edit Master title style</a:t>
            </a:r>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23"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endParaRPr lang="en-US" dirty="0"/>
          </a:p>
        </p:txBody>
      </p:sp>
      <p:sp>
        <p:nvSpPr>
          <p:cNvPr id="5" name="Footer Placeholder 4"/>
          <p:cNvSpPr>
            <a:spLocks noGrp="1"/>
          </p:cNvSpPr>
          <p:nvPr>
            <p:ph type="ftr" sz="quarter" idx="3"/>
          </p:nvPr>
        </p:nvSpPr>
        <p:spPr>
          <a:xfrm>
            <a:off x="8621422" y="6556248"/>
            <a:ext cx="2702495"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Oracle Confidential - Highly Restricted</a:t>
            </a:r>
            <a:endParaRPr lang="en-US" dirty="0"/>
          </a:p>
        </p:txBody>
      </p:sp>
      <p:sp>
        <p:nvSpPr>
          <p:cNvPr id="6" name="Slide Number Placeholder 5"/>
          <p:cNvSpPr>
            <a:spLocks noGrp="1"/>
          </p:cNvSpPr>
          <p:nvPr>
            <p:ph type="sldNum" sz="quarter" idx="4"/>
          </p:nvPr>
        </p:nvSpPr>
        <p:spPr>
          <a:xfrm>
            <a:off x="11324205" y="6556248"/>
            <a:ext cx="333467"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lang="en-US" sz="850" dirty="0">
                <a:solidFill>
                  <a:schemeClr val="tx1"/>
                </a:solidFill>
              </a:rPr>
              <a:t>Copyright © 2018, Oracle and/or its affiliates. All rights reserved.  |</a:t>
            </a:r>
          </a:p>
        </p:txBody>
      </p:sp>
      <p:pic>
        <p:nvPicPr>
          <p:cNvPr id="16" name="Picture 15" descr="Oracle logo in white on red staging background" title="Oracle red badge logo"/>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871" r:id="rId1"/>
    <p:sldLayoutId id="2147483654" r:id="rId2"/>
    <p:sldLayoutId id="2147483666" r:id="rId3"/>
    <p:sldLayoutId id="2147483717" r:id="rId4"/>
    <p:sldLayoutId id="2147483869" r:id="rId5"/>
    <p:sldLayoutId id="2147483718" r:id="rId6"/>
    <p:sldLayoutId id="2147483719" r:id="rId7"/>
    <p:sldLayoutId id="2147483710" r:id="rId8"/>
    <p:sldLayoutId id="2147483714" r:id="rId9"/>
    <p:sldLayoutId id="2147483715" r:id="rId10"/>
    <p:sldLayoutId id="2147483720" r:id="rId11"/>
    <p:sldLayoutId id="2147483872" r:id="rId12"/>
    <p:sldLayoutId id="2147483797" r:id="rId13"/>
    <p:sldLayoutId id="2147483675" r:id="rId14"/>
    <p:sldLayoutId id="2147483661" r:id="rId15"/>
    <p:sldLayoutId id="2147483822" r:id="rId16"/>
    <p:sldLayoutId id="2147483848" r:id="rId17"/>
    <p:sldLayoutId id="2147483849" r:id="rId18"/>
    <p:sldLayoutId id="2147483850" r:id="rId19"/>
    <p:sldLayoutId id="2147483873" r:id="rId20"/>
    <p:sldLayoutId id="2147483874"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30.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tiff"/><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1" Type="http://schemas.openxmlformats.org/officeDocument/2006/relationships/image" Target="../media/image23.png"/><Relationship Id="rId12"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5.tiff"/><Relationship Id="rId4" Type="http://schemas.openxmlformats.org/officeDocument/2006/relationships/image" Target="../media/image16.tiff"/><Relationship Id="rId5" Type="http://schemas.openxmlformats.org/officeDocument/2006/relationships/image" Target="../media/image17.png"/><Relationship Id="rId6" Type="http://schemas.openxmlformats.org/officeDocument/2006/relationships/image" Target="../media/image18.jpg"/><Relationship Id="rId7" Type="http://schemas.openxmlformats.org/officeDocument/2006/relationships/image" Target="../media/image19.png"/><Relationship Id="rId8" Type="http://schemas.openxmlformats.org/officeDocument/2006/relationships/image" Target="../media/image20.jpeg"/><Relationship Id="rId9" Type="http://schemas.openxmlformats.org/officeDocument/2006/relationships/image" Target="../media/image21.png"/><Relationship Id="rId10"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nchor="ctr">
            <a:noAutofit/>
          </a:bodyPr>
          <a:lstStyle/>
          <a:p>
            <a:r>
              <a:rPr lang="en-US" sz="3600" dirty="0" smtClean="0">
                <a:solidFill>
                  <a:srgbClr val="FFFFFF"/>
                </a:solidFill>
                <a:latin typeface="Calibri"/>
                <a:ea typeface="Calibri" charset="0"/>
                <a:cs typeface="Calibri" charset="0"/>
              </a:rPr>
              <a:t>Winning Patterns</a:t>
            </a:r>
            <a:endParaRPr lang="en-US" sz="2800" dirty="0">
              <a:solidFill>
                <a:srgbClr val="FFFFFF"/>
              </a:solidFill>
              <a:latin typeface="Calibri"/>
              <a:ea typeface="Calibri" charset="0"/>
              <a:cs typeface="Calibri" charset="0"/>
            </a:endParaRPr>
          </a:p>
        </p:txBody>
      </p:sp>
      <p:sp>
        <p:nvSpPr>
          <p:cNvPr id="5" name="Title 3"/>
          <p:cNvSpPr txBox="1">
            <a:spLocks/>
          </p:cNvSpPr>
          <p:nvPr/>
        </p:nvSpPr>
        <p:spPr>
          <a:xfrm>
            <a:off x="5377758" y="4699376"/>
            <a:ext cx="6654297" cy="828675"/>
          </a:xfrm>
          <a:prstGeom prst="rect">
            <a:avLst/>
          </a:prstGeom>
        </p:spPr>
        <p:txBody>
          <a:bodyPr vert="horz" lIns="91440" tIns="91440" rIns="91440" bIns="45720" rtlCol="0" anchor="ctr" anchorCtr="0">
            <a:noAutofit/>
          </a:bodyPr>
          <a:lstStyle>
            <a:lvl1pPr algn="l" defTabSz="914126" rtl="0" eaLnBrk="1" latinLnBrk="0" hangingPunct="1">
              <a:lnSpc>
                <a:spcPct val="90000"/>
              </a:lnSpc>
              <a:spcBef>
                <a:spcPct val="0"/>
              </a:spcBef>
              <a:buNone/>
              <a:defRPr sz="3199" kern="1200">
                <a:solidFill>
                  <a:schemeClr val="bg1"/>
                </a:solidFill>
                <a:latin typeface="+mj-lt"/>
                <a:ea typeface="+mj-ea"/>
                <a:cs typeface="+mj-cs"/>
              </a:defRPr>
            </a:lvl1pPr>
          </a:lstStyle>
          <a:p>
            <a:pPr>
              <a:lnSpc>
                <a:spcPct val="120000"/>
              </a:lnSpc>
            </a:pPr>
            <a:r>
              <a:rPr lang="en-US" sz="2400" dirty="0" smtClean="0">
                <a:solidFill>
                  <a:srgbClr val="FFFFFF"/>
                </a:solidFill>
                <a:latin typeface="Calibri"/>
                <a:ea typeface="Calibri" charset="0"/>
                <a:cs typeface="Calibri" charset="0"/>
              </a:rPr>
              <a:t>Leo Leung</a:t>
            </a:r>
            <a:endParaRPr lang="en-US" sz="2400" dirty="0">
              <a:solidFill>
                <a:srgbClr val="FFFFFF"/>
              </a:solidFill>
              <a:latin typeface="Calibri"/>
              <a:ea typeface="Calibri" charset="0"/>
              <a:cs typeface="Calibri" charset="0"/>
            </a:endParaRPr>
          </a:p>
          <a:p>
            <a:pPr>
              <a:lnSpc>
                <a:spcPct val="120000"/>
              </a:lnSpc>
            </a:pPr>
            <a:r>
              <a:rPr lang="en-US" sz="2400" dirty="0" smtClean="0">
                <a:solidFill>
                  <a:srgbClr val="FFFFFF"/>
                </a:solidFill>
                <a:latin typeface="Calibri"/>
                <a:ea typeface="Calibri" charset="0"/>
                <a:cs typeface="Calibri" charset="0"/>
              </a:rPr>
              <a:t>Senior Director, Product Management</a:t>
            </a:r>
          </a:p>
          <a:p>
            <a:pPr>
              <a:lnSpc>
                <a:spcPct val="120000"/>
              </a:lnSpc>
            </a:pPr>
            <a:r>
              <a:rPr lang="en-US" sz="2400" dirty="0" err="1">
                <a:solidFill>
                  <a:srgbClr val="FFFFFF"/>
                </a:solidFill>
                <a:ea typeface="Calibri" charset="0"/>
                <a:cs typeface="Calibri" charset="0"/>
              </a:rPr>
              <a:t>leo.n.leung@oracle.com</a:t>
            </a:r>
            <a:r>
              <a:rPr lang="en-US" sz="2400" dirty="0">
                <a:solidFill>
                  <a:srgbClr val="FFFFFF"/>
                </a:solidFill>
                <a:ea typeface="Calibri" charset="0"/>
                <a:cs typeface="Calibri" charset="0"/>
              </a:rPr>
              <a:t>    @</a:t>
            </a:r>
            <a:r>
              <a:rPr lang="en-US" sz="2400" dirty="0" err="1">
                <a:solidFill>
                  <a:srgbClr val="FFFFFF"/>
                </a:solidFill>
                <a:ea typeface="Calibri" charset="0"/>
                <a:cs typeface="Calibri" charset="0"/>
              </a:rPr>
              <a:t>lleung</a:t>
            </a:r>
            <a:endParaRPr lang="en-US" sz="2400" dirty="0">
              <a:solidFill>
                <a:srgbClr val="FFFFFF"/>
              </a:solidFill>
              <a:latin typeface="Calibri"/>
              <a:ea typeface="Calibri" charset="0"/>
              <a:cs typeface="Calibri" charset="0"/>
            </a:endParaRPr>
          </a:p>
        </p:txBody>
      </p:sp>
      <p:sp>
        <p:nvSpPr>
          <p:cNvPr id="2" name="TextBox 1">
            <a:extLst>
              <a:ext uri="{FF2B5EF4-FFF2-40B4-BE49-F238E27FC236}">
                <a16:creationId xmlns="" xmlns:a16="http://schemas.microsoft.com/office/drawing/2014/main" id="{DBA64AFB-6F61-FB4B-B9DD-0F9B87A6B308}"/>
              </a:ext>
            </a:extLst>
          </p:cNvPr>
          <p:cNvSpPr txBox="1"/>
          <p:nvPr/>
        </p:nvSpPr>
        <p:spPr>
          <a:xfrm>
            <a:off x="6664411" y="2907957"/>
            <a:ext cx="0" cy="0"/>
          </a:xfrm>
          <a:prstGeom prst="rect">
            <a:avLst/>
          </a:prstGeom>
          <a:noFill/>
        </p:spPr>
        <p:txBody>
          <a:bodyPr wrap="none" lIns="0" tIns="0" rIns="0" bIns="0" rtlCol="0">
            <a:noAutofit/>
          </a:bodyPr>
          <a:lstStyle/>
          <a:p>
            <a:pPr>
              <a:lnSpc>
                <a:spcPct val="90000"/>
              </a:lnSpc>
            </a:pPr>
            <a:endParaRPr lang="en-US" dirty="0"/>
          </a:p>
        </p:txBody>
      </p:sp>
      <p:sp>
        <p:nvSpPr>
          <p:cNvPr id="3" name="Footer Placeholder 2"/>
          <p:cNvSpPr>
            <a:spLocks noGrp="1"/>
          </p:cNvSpPr>
          <p:nvPr>
            <p:ph type="ftr" sz="quarter" idx="11"/>
          </p:nvPr>
        </p:nvSpPr>
        <p:spPr/>
        <p:txBody>
          <a:bodyPr/>
          <a:lstStyle/>
          <a:p>
            <a:r>
              <a:rPr lang="en-US" smtClean="0"/>
              <a:t>Oracle Confidential - Highly Restricted</a:t>
            </a:r>
            <a:endParaRPr lang="en-US"/>
          </a:p>
        </p:txBody>
      </p:sp>
    </p:spTree>
    <p:extLst>
      <p:ext uri="{BB962C8B-B14F-4D97-AF65-F5344CB8AC3E}">
        <p14:creationId xmlns:p14="http://schemas.microsoft.com/office/powerpoint/2010/main" val="238866317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en-US" smtClean="0">
                <a:solidFill>
                  <a:prstClr val="black"/>
                </a:solidFill>
              </a:rPr>
              <a:t>Oracle Confidential - Highly Restricted</a:t>
            </a:r>
            <a:endParaRPr lang="en-US" dirty="0">
              <a:solidFill>
                <a:prstClr val="black"/>
              </a:solidFill>
            </a:endParaRPr>
          </a:p>
        </p:txBody>
      </p:sp>
      <p:pic>
        <p:nvPicPr>
          <p:cNvPr id="2050" name="Picture 2" descr="mage result for jon snow battle of bastar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81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93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en-US" smtClean="0">
                <a:solidFill>
                  <a:prstClr val="black"/>
                </a:solidFill>
              </a:rPr>
              <a:t>Oracle Confidential - Highly Restricted</a:t>
            </a:r>
            <a:endParaRPr lang="en-US" dirty="0">
              <a:solidFill>
                <a:prstClr val="black"/>
              </a:solidFill>
            </a:endParaRPr>
          </a:p>
        </p:txBody>
      </p:sp>
      <p:pic>
        <p:nvPicPr>
          <p:cNvPr id="4098" name="Picture 2" descr="mage result for jon snow giant tormund"/>
          <p:cNvPicPr>
            <a:picLocks noChangeAspect="1" noChangeArrowheads="1"/>
          </p:cNvPicPr>
          <p:nvPr/>
        </p:nvPicPr>
        <p:blipFill rotWithShape="1">
          <a:blip r:embed="rId2">
            <a:extLst>
              <a:ext uri="{28A0092B-C50C-407E-A947-70E740481C1C}">
                <a14:useLocalDpi xmlns:a14="http://schemas.microsoft.com/office/drawing/2010/main" val="0"/>
              </a:ext>
            </a:extLst>
          </a:blip>
          <a:srcRect l="1181"/>
          <a:stretch/>
        </p:blipFill>
        <p:spPr bwMode="auto">
          <a:xfrm>
            <a:off x="-1" y="0"/>
            <a:ext cx="12188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441858" y="3952568"/>
            <a:ext cx="1209368" cy="870155"/>
          </a:xfrm>
          <a:prstGeom prst="rect">
            <a:avLst/>
          </a:prstGeom>
          <a:noFill/>
        </p:spPr>
        <p:txBody>
          <a:bodyPr wrap="square" lIns="0" tIns="0" rIns="0" bIns="0" rtlCol="0">
            <a:noAutofit/>
          </a:bodyPr>
          <a:lstStyle/>
          <a:p>
            <a:pPr>
              <a:lnSpc>
                <a:spcPct val="90000"/>
              </a:lnSpc>
            </a:pPr>
            <a:r>
              <a:rPr lang="en-US" b="1" smtClean="0">
                <a:solidFill>
                  <a:schemeClr val="bg1"/>
                </a:solidFill>
              </a:rPr>
              <a:t>Seattle Cloud Experience</a:t>
            </a:r>
            <a:endParaRPr lang="en-US" b="1" dirty="0" smtClean="0">
              <a:solidFill>
                <a:schemeClr val="bg1"/>
              </a:solidFill>
            </a:endParaRPr>
          </a:p>
        </p:txBody>
      </p:sp>
      <p:sp>
        <p:nvSpPr>
          <p:cNvPr id="11" name="TextBox 10"/>
          <p:cNvSpPr txBox="1"/>
          <p:nvPr/>
        </p:nvSpPr>
        <p:spPr>
          <a:xfrm>
            <a:off x="403122" y="4822723"/>
            <a:ext cx="2915265" cy="870155"/>
          </a:xfrm>
          <a:prstGeom prst="rect">
            <a:avLst/>
          </a:prstGeom>
          <a:noFill/>
        </p:spPr>
        <p:txBody>
          <a:bodyPr wrap="square" lIns="0" tIns="0" rIns="0" bIns="0" rtlCol="0">
            <a:noAutofit/>
          </a:bodyPr>
          <a:lstStyle/>
          <a:p>
            <a:pPr>
              <a:lnSpc>
                <a:spcPct val="90000"/>
              </a:lnSpc>
            </a:pPr>
            <a:r>
              <a:rPr lang="en-US" b="1" dirty="0" smtClean="0">
                <a:solidFill>
                  <a:schemeClr val="bg1"/>
                </a:solidFill>
              </a:rPr>
              <a:t>Outbound Product Managers and Solution Architects</a:t>
            </a:r>
          </a:p>
          <a:p>
            <a:pPr>
              <a:lnSpc>
                <a:spcPct val="90000"/>
              </a:lnSpc>
            </a:pPr>
            <a:endParaRPr lang="en-US" b="1" dirty="0">
              <a:solidFill>
                <a:schemeClr val="bg1"/>
              </a:solidFill>
            </a:endParaRPr>
          </a:p>
          <a:p>
            <a:pPr>
              <a:lnSpc>
                <a:spcPct val="90000"/>
              </a:lnSpc>
            </a:pPr>
            <a:r>
              <a:rPr lang="en-US" b="1" dirty="0" smtClean="0">
                <a:solidFill>
                  <a:schemeClr val="bg1"/>
                </a:solidFill>
              </a:rPr>
              <a:t>Solution Product Managers</a:t>
            </a:r>
          </a:p>
        </p:txBody>
      </p:sp>
    </p:spTree>
    <p:extLst>
      <p:ext uri="{BB962C8B-B14F-4D97-AF65-F5344CB8AC3E}">
        <p14:creationId xmlns:p14="http://schemas.microsoft.com/office/powerpoint/2010/main" val="167829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01ACF3D-4511-2A4F-8EC0-5FCE3F455FBD}"/>
              </a:ext>
            </a:extLst>
          </p:cNvPr>
          <p:cNvSpPr>
            <a:spLocks noGrp="1"/>
          </p:cNvSpPr>
          <p:nvPr>
            <p:ph type="title"/>
          </p:nvPr>
        </p:nvSpPr>
        <p:spPr/>
        <p:txBody>
          <a:bodyPr>
            <a:normAutofit/>
          </a:bodyPr>
          <a:lstStyle/>
          <a:p>
            <a:pPr lvl="0" defTabSz="914400">
              <a:spcBef>
                <a:spcPts val="0"/>
              </a:spcBef>
              <a:defRPr/>
            </a:pPr>
            <a:r>
              <a:rPr lang="en-US" sz="3600" kern="0" dirty="0">
                <a:latin typeface="Calibri"/>
                <a:ea typeface="Calibri" charset="0"/>
                <a:cs typeface="Calibri" charset="0"/>
                <a:sym typeface="Calibri"/>
              </a:rPr>
              <a:t>Cisco SaaS telemetry platform avoids large, up-front CAPEX with Oracle Cloud Infrastructure</a:t>
            </a:r>
          </a:p>
        </p:txBody>
      </p:sp>
      <p:sp>
        <p:nvSpPr>
          <p:cNvPr id="4" name="Text Placeholder 3">
            <a:extLst>
              <a:ext uri="{FF2B5EF4-FFF2-40B4-BE49-F238E27FC236}">
                <a16:creationId xmlns="" xmlns:a16="http://schemas.microsoft.com/office/drawing/2014/main" id="{7E6E54D1-7934-814A-BC6A-7C6CE96D61CA}"/>
              </a:ext>
            </a:extLst>
          </p:cNvPr>
          <p:cNvSpPr>
            <a:spLocks noGrp="1"/>
          </p:cNvSpPr>
          <p:nvPr>
            <p:ph type="body" sz="quarter" idx="19"/>
          </p:nvPr>
        </p:nvSpPr>
        <p:spPr/>
        <p:txBody>
          <a:bodyPr>
            <a:noAutofit/>
          </a:bodyPr>
          <a:lstStyle/>
          <a:p>
            <a:pPr>
              <a:defRPr/>
            </a:pPr>
            <a:r>
              <a:rPr lang="en-US" kern="0" dirty="0">
                <a:ea typeface="Calibri" charset="0"/>
                <a:sym typeface="Calibri"/>
              </a:rPr>
              <a:t>Reduced provisioning time from six weeks to hours, enabling them to rapidly meet demand</a:t>
            </a:r>
          </a:p>
        </p:txBody>
      </p:sp>
      <p:sp>
        <p:nvSpPr>
          <p:cNvPr id="6" name="Text Placeholder 5">
            <a:extLst>
              <a:ext uri="{FF2B5EF4-FFF2-40B4-BE49-F238E27FC236}">
                <a16:creationId xmlns="" xmlns:a16="http://schemas.microsoft.com/office/drawing/2014/main" id="{10C63AA0-C0F5-FE47-95FF-66605775B93F}"/>
              </a:ext>
            </a:extLst>
          </p:cNvPr>
          <p:cNvSpPr>
            <a:spLocks noGrp="1"/>
          </p:cNvSpPr>
          <p:nvPr>
            <p:ph type="body" sz="quarter" idx="20"/>
          </p:nvPr>
        </p:nvSpPr>
        <p:spPr/>
        <p:txBody>
          <a:bodyPr/>
          <a:lstStyle/>
          <a:p>
            <a:pPr>
              <a:defRPr/>
            </a:pPr>
            <a:r>
              <a:rPr lang="en-US" kern="0" dirty="0">
                <a:latin typeface="Calibri" panose="020F0502020204030204" pitchFamily="34" charset="0"/>
                <a:ea typeface="Calibri" charset="0"/>
                <a:cs typeface="Calibri" panose="020F0502020204030204" pitchFamily="34" charset="0"/>
                <a:sym typeface="Calibri"/>
              </a:rPr>
              <a:t>Avoiding CAPEX and over-provisioning for planned future growth</a:t>
            </a:r>
          </a:p>
        </p:txBody>
      </p:sp>
      <p:sp>
        <p:nvSpPr>
          <p:cNvPr id="2" name="Content Placeholder 1">
            <a:extLst>
              <a:ext uri="{FF2B5EF4-FFF2-40B4-BE49-F238E27FC236}">
                <a16:creationId xmlns="" xmlns:a16="http://schemas.microsoft.com/office/drawing/2014/main" id="{99AEFA61-1AD1-7744-95AD-624D5853DC3B}"/>
              </a:ext>
            </a:extLst>
          </p:cNvPr>
          <p:cNvSpPr>
            <a:spLocks noGrp="1"/>
          </p:cNvSpPr>
          <p:nvPr>
            <p:ph type="body" sz="quarter" idx="22"/>
          </p:nvPr>
        </p:nvSpPr>
        <p:spPr/>
        <p:txBody>
          <a:bodyPr>
            <a:normAutofit/>
          </a:bodyPr>
          <a:lstStyle/>
          <a:p>
            <a:pPr defTabSz="914400">
              <a:spcBef>
                <a:spcPts val="0"/>
              </a:spcBef>
              <a:defRPr/>
            </a:pPr>
            <a:r>
              <a:rPr lang="en-US" kern="0" dirty="0" smtClean="0">
                <a:ea typeface="Calibri" charset="0"/>
                <a:cs typeface="Calibri" charset="0"/>
                <a:sym typeface="Calibri"/>
              </a:rPr>
              <a:t>SaaS-based </a:t>
            </a:r>
            <a:r>
              <a:rPr lang="en-US" kern="0" dirty="0">
                <a:ea typeface="Calibri" charset="0"/>
                <a:cs typeface="Calibri" charset="0"/>
                <a:sym typeface="Calibri"/>
              </a:rPr>
              <a:t>version of their </a:t>
            </a:r>
            <a:r>
              <a:rPr lang="en-US" kern="0" dirty="0" err="1">
                <a:ea typeface="Calibri" charset="0"/>
                <a:cs typeface="Calibri" charset="0"/>
                <a:sym typeface="Calibri"/>
              </a:rPr>
              <a:t>Tetration</a:t>
            </a:r>
            <a:r>
              <a:rPr lang="en-US" kern="0" dirty="0">
                <a:ea typeface="Calibri" charset="0"/>
                <a:cs typeface="Calibri" charset="0"/>
                <a:sym typeface="Calibri"/>
              </a:rPr>
              <a:t> telemetry platform </a:t>
            </a:r>
            <a:r>
              <a:rPr lang="en-US" kern="0" dirty="0" smtClean="0">
                <a:ea typeface="Calibri" charset="0"/>
                <a:cs typeface="Calibri" charset="0"/>
                <a:sym typeface="Calibri"/>
              </a:rPr>
              <a:t>to </a:t>
            </a:r>
            <a:r>
              <a:rPr lang="en-US" kern="0" dirty="0">
                <a:ea typeface="Calibri" charset="0"/>
                <a:cs typeface="Calibri" charset="0"/>
                <a:sym typeface="Calibri"/>
              </a:rPr>
              <a:t>provide enterprises with web-scale analytics</a:t>
            </a:r>
          </a:p>
          <a:p>
            <a:pPr defTabSz="914400">
              <a:spcBef>
                <a:spcPts val="0"/>
              </a:spcBef>
              <a:defRPr/>
            </a:pPr>
            <a:endParaRPr lang="en-US" kern="0" dirty="0">
              <a:latin typeface="Calibri" panose="020F0502020204030204" pitchFamily="34" charset="0"/>
              <a:ea typeface="Calibri" charset="0"/>
              <a:cs typeface="Calibri" panose="020F0502020204030204" pitchFamily="34" charset="0"/>
              <a:sym typeface="Calibri"/>
            </a:endParaRPr>
          </a:p>
          <a:p>
            <a:pPr marL="0" indent="0">
              <a:buNone/>
            </a:pPr>
            <a:endParaRPr lang="en-US" dirty="0"/>
          </a:p>
        </p:txBody>
      </p:sp>
      <p:sp>
        <p:nvSpPr>
          <p:cNvPr id="5" name="Content Placeholder 4">
            <a:extLst>
              <a:ext uri="{FF2B5EF4-FFF2-40B4-BE49-F238E27FC236}">
                <a16:creationId xmlns="" xmlns:a16="http://schemas.microsoft.com/office/drawing/2014/main" id="{DA74829C-6094-0443-B0F2-599BBAC895F1}"/>
              </a:ext>
            </a:extLst>
          </p:cNvPr>
          <p:cNvSpPr>
            <a:spLocks noGrp="1"/>
          </p:cNvSpPr>
          <p:nvPr>
            <p:ph type="body" sz="quarter" idx="23"/>
          </p:nvPr>
        </p:nvSpPr>
        <p:spPr/>
        <p:txBody>
          <a:bodyPr>
            <a:normAutofit/>
          </a:bodyPr>
          <a:lstStyle/>
          <a:p>
            <a:pPr defTabSz="914400">
              <a:spcBef>
                <a:spcPts val="0"/>
              </a:spcBef>
              <a:defRPr/>
            </a:pPr>
            <a:r>
              <a:rPr lang="en-US" kern="0" dirty="0" smtClean="0">
                <a:latin typeface="Calibri" panose="020F0502020204030204" pitchFamily="34" charset="0"/>
                <a:ea typeface="Calibri" charset="0"/>
                <a:cs typeface="Calibri" panose="020F0502020204030204" pitchFamily="34" charset="0"/>
                <a:sym typeface="Calibri"/>
              </a:rPr>
              <a:t>Bare </a:t>
            </a:r>
            <a:r>
              <a:rPr lang="en-US" kern="0" dirty="0">
                <a:latin typeface="Calibri" panose="020F0502020204030204" pitchFamily="34" charset="0"/>
                <a:ea typeface="Calibri" charset="0"/>
                <a:cs typeface="Calibri" panose="020F0502020204030204" pitchFamily="34" charset="0"/>
                <a:sym typeface="Calibri"/>
              </a:rPr>
              <a:t>metal instances, Object Storage, </a:t>
            </a:r>
            <a:r>
              <a:rPr lang="en-US" kern="0" dirty="0" err="1">
                <a:latin typeface="Calibri" panose="020F0502020204030204" pitchFamily="34" charset="0"/>
                <a:ea typeface="Calibri" charset="0"/>
                <a:cs typeface="Calibri" panose="020F0502020204030204" pitchFamily="34" charset="0"/>
                <a:sym typeface="Calibri"/>
              </a:rPr>
              <a:t>FastConnect</a:t>
            </a:r>
            <a:r>
              <a:rPr lang="en-US" kern="0" dirty="0">
                <a:latin typeface="Calibri" panose="020F0502020204030204" pitchFamily="34" charset="0"/>
                <a:ea typeface="Calibri" charset="0"/>
                <a:cs typeface="Calibri" panose="020F0502020204030204" pitchFamily="34" charset="0"/>
                <a:sym typeface="Calibri"/>
              </a:rPr>
              <a:t>, Cisco’s own tuned KVM hypervisor</a:t>
            </a:r>
          </a:p>
          <a:p>
            <a:pPr marL="184150" lvl="0" indent="-184150">
              <a:spcAft>
                <a:spcPts val="300"/>
              </a:spcAft>
              <a:buFont typeface="Arial"/>
              <a:buChar char="•"/>
              <a:defRPr/>
            </a:pPr>
            <a:endParaRPr lang="en-US" kern="0" dirty="0"/>
          </a:p>
        </p:txBody>
      </p:sp>
      <p:pic>
        <p:nvPicPr>
          <p:cNvPr id="9" name="Picture Placeholder 8">
            <a:extLst>
              <a:ext uri="{FF2B5EF4-FFF2-40B4-BE49-F238E27FC236}">
                <a16:creationId xmlns="" xmlns:a16="http://schemas.microsoft.com/office/drawing/2014/main" id="{FF6ABFF8-96E6-EC43-9A9A-2A0C4E94DA8D}"/>
              </a:ext>
            </a:extLst>
          </p:cNvPr>
          <p:cNvPicPr>
            <a:picLocks noGrp="1" noChangeAspect="1"/>
          </p:cNvPicPr>
          <p:nvPr>
            <p:ph type="pic" sz="quarter" idx="21"/>
          </p:nvPr>
        </p:nvPicPr>
        <p:blipFill rotWithShape="1">
          <a:blip r:embed="rId3" cstate="print">
            <a:extLst>
              <a:ext uri="{28A0092B-C50C-407E-A947-70E740481C1C}">
                <a14:useLocalDpi xmlns:a14="http://schemas.microsoft.com/office/drawing/2010/main" val="0"/>
              </a:ext>
            </a:extLst>
          </a:blip>
          <a:srcRect l="-41296" t="-8429" r="-41296" b="-8429"/>
          <a:stretch/>
        </p:blipFill>
        <p:spPr>
          <a:prstGeom prst="rect">
            <a:avLst/>
          </a:prstGeom>
        </p:spPr>
      </p:pic>
    </p:spTree>
    <p:extLst>
      <p:ext uri="{BB962C8B-B14F-4D97-AF65-F5344CB8AC3E}">
        <p14:creationId xmlns:p14="http://schemas.microsoft.com/office/powerpoint/2010/main" val="3019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FireEye runs email security SaaS on Oracle Cloud</a:t>
            </a:r>
          </a:p>
        </p:txBody>
      </p:sp>
      <p:sp>
        <p:nvSpPr>
          <p:cNvPr id="15" name="Text Placeholder 5">
            <a:extLst>
              <a:ext uri="{FF2B5EF4-FFF2-40B4-BE49-F238E27FC236}">
                <a16:creationId xmlns:a16="http://schemas.microsoft.com/office/drawing/2014/main" xmlns="" id="{1483F812-62AF-474F-B054-67819B14BF5E}"/>
              </a:ext>
            </a:extLst>
          </p:cNvPr>
          <p:cNvSpPr>
            <a:spLocks noGrp="1"/>
          </p:cNvSpPr>
          <p:nvPr>
            <p:ph type="body" sz="quarter" idx="11"/>
          </p:nvPr>
        </p:nvSpPr>
        <p:spPr/>
        <p:txBody>
          <a:bodyPr>
            <a:normAutofit/>
          </a:bodyPr>
          <a:lstStyle/>
          <a:p>
            <a:pPr marL="0" indent="0">
              <a:buNone/>
            </a:pPr>
            <a:r>
              <a:rPr lang="en-US" sz="2400" dirty="0">
                <a:latin typeface="Calibri" charset="0"/>
                <a:ea typeface="Calibri" charset="0"/>
                <a:cs typeface="Calibri" charset="0"/>
              </a:rPr>
              <a:t>Doubled performance vs. on premises</a:t>
            </a:r>
          </a:p>
        </p:txBody>
      </p:sp>
      <p:sp>
        <p:nvSpPr>
          <p:cNvPr id="16" name="Content Placeholder 6">
            <a:extLst>
              <a:ext uri="{FF2B5EF4-FFF2-40B4-BE49-F238E27FC236}">
                <a16:creationId xmlns:a16="http://schemas.microsoft.com/office/drawing/2014/main" xmlns="" id="{5B4085D9-E386-43AB-ADDB-24F45C3882E9}"/>
              </a:ext>
            </a:extLst>
          </p:cNvPr>
          <p:cNvSpPr>
            <a:spLocks noGrp="1"/>
          </p:cNvSpPr>
          <p:nvPr>
            <p:ph type="body" sz="quarter" idx="13"/>
          </p:nvPr>
        </p:nvSpPr>
        <p:spPr/>
        <p:txBody>
          <a:bodyPr>
            <a:normAutofit/>
          </a:bodyPr>
          <a:lstStyle/>
          <a:p>
            <a:r>
              <a:rPr lang="en-US" sz="2400" dirty="0">
                <a:latin typeface="Calibri" charset="0"/>
                <a:ea typeface="Calibri" charset="0"/>
                <a:cs typeface="Calibri" charset="0"/>
              </a:rPr>
              <a:t>Reduced DR costs by 75%</a:t>
            </a:r>
          </a:p>
        </p:txBody>
      </p:sp>
      <p:sp>
        <p:nvSpPr>
          <p:cNvPr id="13" name="Content Placeholder 2">
            <a:extLst>
              <a:ext uri="{FF2B5EF4-FFF2-40B4-BE49-F238E27FC236}">
                <a16:creationId xmlns:a16="http://schemas.microsoft.com/office/drawing/2014/main" xmlns="" id="{66E1D348-3028-4DBE-B97E-8214CFFEAF7E}"/>
              </a:ext>
            </a:extLst>
          </p:cNvPr>
          <p:cNvSpPr>
            <a:spLocks noGrp="1"/>
          </p:cNvSpPr>
          <p:nvPr>
            <p:ph type="body" sz="quarter" idx="15"/>
          </p:nvPr>
        </p:nvSpPr>
        <p:spPr>
          <a:prstGeom prst="rect">
            <a:avLst/>
          </a:prstGeom>
        </p:spPr>
        <p:txBody>
          <a:bodyPr>
            <a:noAutofit/>
          </a:bodyPr>
          <a:lstStyle/>
          <a:p>
            <a:pPr marL="0" indent="0">
              <a:buNone/>
            </a:pPr>
            <a:r>
              <a:rPr lang="en-US" sz="2400" dirty="0">
                <a:latin typeface="Calibri" charset="0"/>
                <a:ea typeface="Calibri" charset="0"/>
                <a:cs typeface="Calibri" charset="0"/>
              </a:rPr>
              <a:t>Unique operating system needed bare metal for compatibility</a:t>
            </a:r>
          </a:p>
        </p:txBody>
      </p:sp>
      <p:sp>
        <p:nvSpPr>
          <p:cNvPr id="18" name="Content Placeholder 2">
            <a:extLst>
              <a:ext uri="{FF2B5EF4-FFF2-40B4-BE49-F238E27FC236}">
                <a16:creationId xmlns:a16="http://schemas.microsoft.com/office/drawing/2014/main" xmlns="" id="{66E1D348-3028-4DBE-B97E-8214CFFEAF7E}"/>
              </a:ext>
            </a:extLst>
          </p:cNvPr>
          <p:cNvSpPr>
            <a:spLocks noGrp="1"/>
          </p:cNvSpPr>
          <p:nvPr>
            <p:ph type="body" sz="quarter" idx="17"/>
          </p:nvPr>
        </p:nvSpPr>
        <p:spPr>
          <a:prstGeom prst="rect">
            <a:avLst/>
          </a:prstGeom>
        </p:spPr>
        <p:txBody>
          <a:bodyPr>
            <a:normAutofit/>
          </a:bodyPr>
          <a:lstStyle/>
          <a:p>
            <a:pPr marL="0" indent="0">
              <a:buNone/>
            </a:pPr>
            <a:r>
              <a:rPr lang="en-US" sz="2400" dirty="0">
                <a:latin typeface="Calibri" charset="0"/>
                <a:ea typeface="Calibri" charset="0"/>
                <a:cs typeface="Calibri" charset="0"/>
              </a:rPr>
              <a:t>Reduced cost by 15%</a:t>
            </a:r>
          </a:p>
        </p:txBody>
      </p:sp>
      <p:pic>
        <p:nvPicPr>
          <p:cNvPr id="12" name="Picture Placeholder 11">
            <a:extLst>
              <a:ext uri="{FF2B5EF4-FFF2-40B4-BE49-F238E27FC236}">
                <a16:creationId xmlns:a16="http://schemas.microsoft.com/office/drawing/2014/main" xmlns="" id="{48C21CC1-37DB-1E49-A5A2-76A11DCCBA83}"/>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l="-21445" t="-33681" r="-21445" b="-33681"/>
          <a:stretch/>
        </p:blipFill>
        <p:spPr>
          <a:prstGeom prst="rect">
            <a:avLst/>
          </a:prstGeom>
        </p:spPr>
      </p:pic>
      <p:sp>
        <p:nvSpPr>
          <p:cNvPr id="2" name="Footer Placeholder 1"/>
          <p:cNvSpPr>
            <a:spLocks noGrp="1"/>
          </p:cNvSpPr>
          <p:nvPr>
            <p:ph type="ftr" sz="quarter" idx="3"/>
          </p:nvPr>
        </p:nvSpPr>
        <p:spPr/>
        <p:txBody>
          <a:bodyPr/>
          <a:lstStyle/>
          <a:p>
            <a:r>
              <a:rPr lang="en-US" smtClean="0">
                <a:solidFill>
                  <a:prstClr val="black"/>
                </a:solidFill>
              </a:rPr>
              <a:t>Oracle Confidential - Highly Restricted</a:t>
            </a:r>
            <a:endParaRPr lang="en-US" dirty="0">
              <a:solidFill>
                <a:prstClr val="black"/>
              </a:solidFill>
            </a:endParaRPr>
          </a:p>
        </p:txBody>
      </p:sp>
    </p:spTree>
    <p:extLst>
      <p:ext uri="{BB962C8B-B14F-4D97-AF65-F5344CB8AC3E}">
        <p14:creationId xmlns:p14="http://schemas.microsoft.com/office/powerpoint/2010/main" val="3321861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en-US" smtClean="0">
                <a:solidFill>
                  <a:prstClr val="black"/>
                </a:solidFill>
              </a:rPr>
              <a:t>Oracle Confidential - Highly Restricted</a:t>
            </a:r>
            <a:endParaRPr lang="en-US" dirty="0">
              <a:solidFill>
                <a:prstClr val="black"/>
              </a:solidFill>
            </a:endParaRPr>
          </a:p>
        </p:txBody>
      </p:sp>
      <p:pic>
        <p:nvPicPr>
          <p:cNvPr id="3076" name="Picture 4" desc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13851" t="-13851" b="13851"/>
          <a:stretch/>
        </p:blipFill>
        <p:spPr bwMode="auto">
          <a:xfrm>
            <a:off x="0" y="-1102659"/>
            <a:ext cx="12259289" cy="7960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87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13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E4F6458-30AE-4CBE-9A7D-CB98F4D6616F}"/>
              </a:ext>
            </a:extLst>
          </p:cNvPr>
          <p:cNvSpPr>
            <a:spLocks noGrp="1"/>
          </p:cNvSpPr>
          <p:nvPr>
            <p:ph type="title"/>
          </p:nvPr>
        </p:nvSpPr>
        <p:spPr/>
        <p:txBody>
          <a:bodyPr>
            <a:normAutofit/>
          </a:bodyPr>
          <a:lstStyle/>
          <a:p>
            <a:r>
              <a:rPr lang="en-US" dirty="0"/>
              <a:t>Construction industry ISV is consolidating private cloud and AWS workloads to Oracle Cloud Infrastructure</a:t>
            </a:r>
          </a:p>
        </p:txBody>
      </p:sp>
      <p:sp>
        <p:nvSpPr>
          <p:cNvPr id="8" name="Footer Placeholder 7">
            <a:extLst>
              <a:ext uri="{FF2B5EF4-FFF2-40B4-BE49-F238E27FC236}">
                <a16:creationId xmlns="" xmlns:a16="http://schemas.microsoft.com/office/drawing/2014/main" id="{188D371B-6F0E-49E8-9B07-D6779D28F2BD}"/>
              </a:ext>
            </a:extLst>
          </p:cNvPr>
          <p:cNvSpPr>
            <a:spLocks noGrp="1"/>
          </p:cNvSpPr>
          <p:nvPr>
            <p:ph type="ftr" sz="quarter" idx="3"/>
          </p:nvPr>
        </p:nvSpPr>
        <p:spPr/>
        <p:txBody>
          <a:bodyPr/>
          <a:lstStyle/>
          <a:p>
            <a:r>
              <a:rPr lang="en-US" sz="1600" b="1" u="sng" dirty="0">
                <a:solidFill>
                  <a:srgbClr val="FF0000"/>
                </a:solidFill>
              </a:rPr>
              <a:t>Confidential – Oracle Restricted</a:t>
            </a:r>
          </a:p>
        </p:txBody>
      </p:sp>
      <p:sp>
        <p:nvSpPr>
          <p:cNvPr id="5" name="Text Placeholder 4">
            <a:extLst>
              <a:ext uri="{FF2B5EF4-FFF2-40B4-BE49-F238E27FC236}">
                <a16:creationId xmlns="" xmlns:a16="http://schemas.microsoft.com/office/drawing/2014/main" id="{BFA15B6A-6DD3-4E12-999F-76425EDCD379}"/>
              </a:ext>
            </a:extLst>
          </p:cNvPr>
          <p:cNvSpPr>
            <a:spLocks noGrp="1"/>
          </p:cNvSpPr>
          <p:nvPr>
            <p:ph type="body" sz="quarter" idx="19"/>
          </p:nvPr>
        </p:nvSpPr>
        <p:spPr/>
        <p:txBody>
          <a:bodyPr/>
          <a:lstStyle/>
          <a:p>
            <a:r>
              <a:rPr lang="en-US" dirty="0"/>
              <a:t>Consolidating infrastructure to where their core business applications run best</a:t>
            </a:r>
          </a:p>
        </p:txBody>
      </p:sp>
      <p:sp>
        <p:nvSpPr>
          <p:cNvPr id="6" name="Text Placeholder 5">
            <a:extLst>
              <a:ext uri="{FF2B5EF4-FFF2-40B4-BE49-F238E27FC236}">
                <a16:creationId xmlns="" xmlns:a16="http://schemas.microsoft.com/office/drawing/2014/main" id="{D73D89D6-9670-42BE-9B28-928FE963A33E}"/>
              </a:ext>
            </a:extLst>
          </p:cNvPr>
          <p:cNvSpPr>
            <a:spLocks noGrp="1"/>
          </p:cNvSpPr>
          <p:nvPr>
            <p:ph type="body" sz="quarter" idx="20"/>
          </p:nvPr>
        </p:nvSpPr>
        <p:spPr/>
        <p:txBody>
          <a:bodyPr/>
          <a:lstStyle/>
          <a:p>
            <a:r>
              <a:rPr lang="en-US" dirty="0"/>
              <a:t>CMIC concluded their Oracle ERP stack would run best on Oracle Cloud Infrastructure</a:t>
            </a:r>
          </a:p>
        </p:txBody>
      </p:sp>
      <p:sp>
        <p:nvSpPr>
          <p:cNvPr id="2" name="Content Placeholder 1">
            <a:extLst>
              <a:ext uri="{FF2B5EF4-FFF2-40B4-BE49-F238E27FC236}">
                <a16:creationId xmlns="" xmlns:a16="http://schemas.microsoft.com/office/drawing/2014/main" id="{BEE81F04-777A-4449-AF1D-E4E3E576B150}"/>
              </a:ext>
            </a:extLst>
          </p:cNvPr>
          <p:cNvSpPr>
            <a:spLocks noGrp="1"/>
          </p:cNvSpPr>
          <p:nvPr>
            <p:ph type="body" sz="quarter" idx="22"/>
          </p:nvPr>
        </p:nvSpPr>
        <p:spPr/>
        <p:txBody>
          <a:bodyPr>
            <a:normAutofit fontScale="92500" lnSpcReduction="20000"/>
          </a:bodyPr>
          <a:lstStyle/>
          <a:p>
            <a:r>
              <a:rPr lang="de-DE" kern="0" dirty="0">
                <a:ea typeface="Calibri" charset="0"/>
                <a:cs typeface="Calibri" charset="0"/>
                <a:sym typeface="Calibri"/>
              </a:rPr>
              <a:t>Oracle Cloud Infrastructure Computer bare metal instances and virtual machines, Database, compartments,  Load Balancers, Block Volumes</a:t>
            </a:r>
          </a:p>
        </p:txBody>
      </p:sp>
      <p:sp>
        <p:nvSpPr>
          <p:cNvPr id="4" name="Content Placeholder 3">
            <a:extLst>
              <a:ext uri="{FF2B5EF4-FFF2-40B4-BE49-F238E27FC236}">
                <a16:creationId xmlns="" xmlns:a16="http://schemas.microsoft.com/office/drawing/2014/main" id="{8390A411-E787-41A4-8FB2-934B63B8B5F2}"/>
              </a:ext>
            </a:extLst>
          </p:cNvPr>
          <p:cNvSpPr>
            <a:spLocks noGrp="1"/>
          </p:cNvSpPr>
          <p:nvPr>
            <p:ph type="body" sz="quarter" idx="23"/>
          </p:nvPr>
        </p:nvSpPr>
        <p:spPr/>
        <p:txBody>
          <a:bodyPr/>
          <a:lstStyle/>
          <a:p>
            <a:r>
              <a:rPr lang="en-US" dirty="0"/>
              <a:t>Consolidating workloads from on-premises deployments and AWS</a:t>
            </a:r>
          </a:p>
        </p:txBody>
      </p:sp>
      <p:pic>
        <p:nvPicPr>
          <p:cNvPr id="10" name="Picture Placeholder 9">
            <a:extLst>
              <a:ext uri="{FF2B5EF4-FFF2-40B4-BE49-F238E27FC236}">
                <a16:creationId xmlns="" xmlns:a16="http://schemas.microsoft.com/office/drawing/2014/main" id="{E588BC0C-57E4-48CA-B276-3FF3ED3BFA05}"/>
              </a:ext>
            </a:extLst>
          </p:cNvPr>
          <p:cNvPicPr>
            <a:picLocks noGrp="1" noChangeAspect="1"/>
          </p:cNvPicPr>
          <p:nvPr>
            <p:ph type="pic" sz="quarter" idx="21"/>
          </p:nvPr>
        </p:nvPicPr>
        <p:blipFill rotWithShape="1">
          <a:blip r:embed="rId3"/>
          <a:srcRect l="-31550" t="-12121" r="-31550" b="-12121"/>
          <a:stretch/>
        </p:blipFill>
        <p:spPr>
          <a:prstGeom prst="rect">
            <a:avLst/>
          </a:prstGeom>
        </p:spPr>
      </p:pic>
    </p:spTree>
    <p:extLst>
      <p:ext uri="{BB962C8B-B14F-4D97-AF65-F5344CB8AC3E}">
        <p14:creationId xmlns:p14="http://schemas.microsoft.com/office/powerpoint/2010/main" val="188705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Oracle Confidential - Highly Restricted</a:t>
            </a:r>
            <a:endParaRPr lang="en-US"/>
          </a:p>
        </p:txBody>
      </p:sp>
      <p:pic>
        <p:nvPicPr>
          <p:cNvPr id="1026" name="Picture 2" descr="ame of Thrones - Battle of the Bastards"/>
          <p:cNvPicPr>
            <a:picLocks noChangeAspect="1" noChangeArrowheads="1"/>
          </p:cNvPicPr>
          <p:nvPr/>
        </p:nvPicPr>
        <p:blipFill rotWithShape="1">
          <a:blip r:embed="rId2">
            <a:extLst>
              <a:ext uri="{28A0092B-C50C-407E-A947-70E740481C1C}">
                <a14:useLocalDpi xmlns:a14="http://schemas.microsoft.com/office/drawing/2010/main" val="0"/>
              </a:ext>
            </a:extLst>
          </a:blip>
          <a:srcRect b="15701"/>
          <a:stretch/>
        </p:blipFill>
        <p:spPr bwMode="auto">
          <a:xfrm>
            <a:off x="-1" y="0"/>
            <a:ext cx="121888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97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Green light</a:t>
            </a:r>
            <a:endParaRPr lang="en-US" dirty="0"/>
          </a:p>
        </p:txBody>
      </p:sp>
      <p:sp>
        <p:nvSpPr>
          <p:cNvPr id="7" name="Content Placeholder 6"/>
          <p:cNvSpPr>
            <a:spLocks noGrp="1"/>
          </p:cNvSpPr>
          <p:nvPr>
            <p:ph sz="half" idx="2"/>
          </p:nvPr>
        </p:nvSpPr>
        <p:spPr/>
        <p:txBody>
          <a:bodyPr/>
          <a:lstStyle/>
          <a:p>
            <a:r>
              <a:rPr lang="en-US" sz="2000" dirty="0" smtClean="0"/>
              <a:t>Oracle Database or </a:t>
            </a:r>
            <a:r>
              <a:rPr lang="en-US" sz="2000" dirty="0" err="1" smtClean="0"/>
              <a:t>Exadata</a:t>
            </a:r>
            <a:r>
              <a:rPr lang="en-US" sz="2000" dirty="0" smtClean="0"/>
              <a:t> customer</a:t>
            </a:r>
          </a:p>
          <a:p>
            <a:pPr lvl="1"/>
            <a:r>
              <a:rPr lang="en-US" sz="1800" dirty="0" smtClean="0"/>
              <a:t>Oracle App, third party, or custom app</a:t>
            </a:r>
          </a:p>
          <a:p>
            <a:r>
              <a:rPr lang="en-US" sz="2000" dirty="0" smtClean="0"/>
              <a:t>Refresh </a:t>
            </a:r>
            <a:r>
              <a:rPr lang="en-US" sz="2000" dirty="0"/>
              <a:t>/ replacement cycle</a:t>
            </a:r>
          </a:p>
          <a:p>
            <a:pPr lvl="1"/>
            <a:r>
              <a:rPr lang="en-US" sz="1800" dirty="0" smtClean="0"/>
              <a:t>Hardware, converged appliance, </a:t>
            </a:r>
            <a:r>
              <a:rPr lang="en-US" sz="1800" dirty="0" err="1" smtClean="0"/>
              <a:t>Exadata</a:t>
            </a:r>
            <a:endParaRPr lang="en-US" sz="1800" dirty="0" smtClean="0"/>
          </a:p>
          <a:p>
            <a:pPr lvl="1"/>
            <a:r>
              <a:rPr lang="en-US" sz="1800" dirty="0" smtClean="0"/>
              <a:t>Datacenter consolidation</a:t>
            </a:r>
          </a:p>
          <a:p>
            <a:r>
              <a:rPr lang="en-US" sz="2000" dirty="0" smtClean="0"/>
              <a:t>Isolated public cloud usage</a:t>
            </a:r>
            <a:endParaRPr lang="en-US" sz="2000" dirty="0" smtClean="0"/>
          </a:p>
          <a:p>
            <a:r>
              <a:rPr lang="en-US" sz="2000" dirty="0" smtClean="0"/>
              <a:t>Considers Amazon </a:t>
            </a:r>
            <a:r>
              <a:rPr lang="en-US" sz="2000" dirty="0" smtClean="0"/>
              <a:t>competitive</a:t>
            </a:r>
          </a:p>
          <a:p>
            <a:r>
              <a:rPr lang="en-US" sz="2000" dirty="0" smtClean="0"/>
              <a:t>Clear HPC, Big Data</a:t>
            </a:r>
            <a:br>
              <a:rPr lang="en-US" sz="2000" dirty="0" smtClean="0"/>
            </a:br>
            <a:r>
              <a:rPr lang="en-US" sz="2000" dirty="0" smtClean="0"/>
              <a:t>use cases</a:t>
            </a:r>
            <a:endParaRPr lang="en-US" sz="2000" dirty="0" smtClean="0"/>
          </a:p>
        </p:txBody>
      </p:sp>
      <p:sp>
        <p:nvSpPr>
          <p:cNvPr id="8" name="Text Placeholder 7"/>
          <p:cNvSpPr>
            <a:spLocks noGrp="1"/>
          </p:cNvSpPr>
          <p:nvPr>
            <p:ph type="body" sz="quarter" idx="3"/>
          </p:nvPr>
        </p:nvSpPr>
        <p:spPr/>
        <p:txBody>
          <a:bodyPr/>
          <a:lstStyle/>
          <a:p>
            <a:r>
              <a:rPr lang="en-US" dirty="0" smtClean="0"/>
              <a:t>Red light</a:t>
            </a:r>
            <a:endParaRPr lang="en-US" dirty="0"/>
          </a:p>
        </p:txBody>
      </p:sp>
      <p:sp>
        <p:nvSpPr>
          <p:cNvPr id="9" name="Content Placeholder 8"/>
          <p:cNvSpPr>
            <a:spLocks noGrp="1"/>
          </p:cNvSpPr>
          <p:nvPr>
            <p:ph sz="quarter" idx="4"/>
          </p:nvPr>
        </p:nvSpPr>
        <p:spPr/>
        <p:txBody>
          <a:bodyPr/>
          <a:lstStyle/>
          <a:p>
            <a:r>
              <a:rPr lang="en-US" sz="2000" dirty="0" smtClean="0"/>
              <a:t>AWS customer with no “red stack”</a:t>
            </a:r>
          </a:p>
          <a:p>
            <a:pPr lvl="1"/>
            <a:r>
              <a:rPr lang="en-US" sz="1800" dirty="0" smtClean="0"/>
              <a:t>Completely cloud native app</a:t>
            </a:r>
          </a:p>
          <a:p>
            <a:pPr lvl="1"/>
            <a:r>
              <a:rPr lang="en-US" sz="1800" dirty="0" smtClean="0"/>
              <a:t>Heavy leverage of one or more proprietary AWS services (especially Dynamo, Lambda)</a:t>
            </a:r>
          </a:p>
          <a:p>
            <a:pPr lvl="1"/>
            <a:r>
              <a:rPr lang="en-US" sz="1800" dirty="0" smtClean="0"/>
              <a:t>Heavy usage of AWS auto-scaling and micro-services</a:t>
            </a:r>
          </a:p>
          <a:p>
            <a:r>
              <a:rPr lang="en-US" sz="2000" dirty="0" smtClean="0"/>
              <a:t>“Religious” Microsoft customer</a:t>
            </a:r>
            <a:endParaRPr lang="en-US" sz="2000" dirty="0"/>
          </a:p>
        </p:txBody>
      </p:sp>
      <p:sp>
        <p:nvSpPr>
          <p:cNvPr id="4" name="Footer Placeholder 3"/>
          <p:cNvSpPr>
            <a:spLocks noGrp="1"/>
          </p:cNvSpPr>
          <p:nvPr>
            <p:ph type="ftr" sz="quarter" idx="11"/>
          </p:nvPr>
        </p:nvSpPr>
        <p:spPr/>
        <p:txBody>
          <a:bodyPr/>
          <a:lstStyle/>
          <a:p>
            <a:r>
              <a:rPr lang="en-US" smtClean="0"/>
              <a:t>Oracle Confidential - Highly Restricted</a:t>
            </a:r>
            <a:endParaRPr lang="en-US" dirty="0"/>
          </a:p>
        </p:txBody>
      </p:sp>
      <p:sp>
        <p:nvSpPr>
          <p:cNvPr id="5" name="Title 4"/>
          <p:cNvSpPr>
            <a:spLocks noGrp="1"/>
          </p:cNvSpPr>
          <p:nvPr>
            <p:ph type="title"/>
          </p:nvPr>
        </p:nvSpPr>
        <p:spPr/>
        <p:txBody>
          <a:bodyPr/>
          <a:lstStyle/>
          <a:p>
            <a:r>
              <a:rPr lang="en-US" dirty="0" smtClean="0"/>
              <a:t>Green light, red light</a:t>
            </a:r>
            <a:endParaRPr lang="en-US" dirty="0"/>
          </a:p>
        </p:txBody>
      </p:sp>
      <p:sp>
        <p:nvSpPr>
          <p:cNvPr id="10" name="Content Placeholder 6"/>
          <p:cNvSpPr txBox="1">
            <a:spLocks/>
          </p:cNvSpPr>
          <p:nvPr/>
        </p:nvSpPr>
        <p:spPr>
          <a:xfrm>
            <a:off x="3238436" y="5235678"/>
            <a:ext cx="6657732" cy="955253"/>
          </a:xfrm>
          <a:prstGeom prst="leftRightArrow">
            <a:avLst>
              <a:gd name="adj1" fmla="val 100000"/>
              <a:gd name="adj2" fmla="val 50000"/>
            </a:avLst>
          </a:prstGeom>
          <a:solidFill>
            <a:srgbClr val="FFFF00"/>
          </a:solidFill>
          <a:ln>
            <a:solidFill>
              <a:schemeClr val="tx1"/>
            </a:solidFill>
          </a:ln>
        </p:spPr>
        <p:txBody>
          <a:bodyPr vert="horz" lIns="0" tIns="0" rIns="0" bIns="0" rtlCol="0" anchor="ctr">
            <a:noAutofit/>
          </a:bodyPr>
          <a:lst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None/>
            </a:pPr>
            <a:r>
              <a:rPr lang="en-US" sz="1600" dirty="0" smtClean="0"/>
              <a:t>Customer (</a:t>
            </a:r>
            <a:r>
              <a:rPr lang="en-US" sz="1600" dirty="0" err="1" smtClean="0"/>
              <a:t>inc.</a:t>
            </a:r>
            <a:r>
              <a:rPr lang="en-US" sz="1600" dirty="0" smtClean="0"/>
              <a:t> AWS customers) with </a:t>
            </a:r>
            <a:r>
              <a:rPr lang="en-US" sz="1600" b="1" u="sng" dirty="0" smtClean="0"/>
              <a:t>high performance</a:t>
            </a:r>
            <a:r>
              <a:rPr lang="en-US" sz="1600" b="1" dirty="0" smtClean="0"/>
              <a:t> </a:t>
            </a:r>
            <a:r>
              <a:rPr lang="en-US" sz="1600" dirty="0" smtClean="0"/>
              <a:t>requirements and clear understanding of their applications and costs, </a:t>
            </a:r>
            <a:r>
              <a:rPr lang="en-US" sz="1600" dirty="0" smtClean="0"/>
              <a:t>particularly </a:t>
            </a:r>
            <a:r>
              <a:rPr lang="en-US" sz="1600" dirty="0" smtClean="0"/>
              <a:t>ISVs and startups</a:t>
            </a:r>
          </a:p>
        </p:txBody>
      </p:sp>
      <p:pic>
        <p:nvPicPr>
          <p:cNvPr id="11" name="Picture 10"/>
          <p:cNvPicPr>
            <a:picLocks noChangeAspect="1"/>
          </p:cNvPicPr>
          <p:nvPr/>
        </p:nvPicPr>
        <p:blipFill>
          <a:blip r:embed="rId3"/>
          <a:stretch>
            <a:fillRect/>
          </a:stretch>
        </p:blipFill>
        <p:spPr>
          <a:xfrm>
            <a:off x="11150836" y="1080908"/>
            <a:ext cx="731140" cy="1654277"/>
          </a:xfrm>
          <a:prstGeom prst="rect">
            <a:avLst/>
          </a:prstGeom>
        </p:spPr>
      </p:pic>
      <p:pic>
        <p:nvPicPr>
          <p:cNvPr id="12" name="Picture 11"/>
          <p:cNvPicPr>
            <a:picLocks noChangeAspect="1"/>
          </p:cNvPicPr>
          <p:nvPr/>
        </p:nvPicPr>
        <p:blipFill>
          <a:blip r:embed="rId4"/>
          <a:stretch>
            <a:fillRect/>
          </a:stretch>
        </p:blipFill>
        <p:spPr>
          <a:xfrm>
            <a:off x="5213920" y="1080909"/>
            <a:ext cx="731140" cy="1654277"/>
          </a:xfrm>
          <a:prstGeom prst="rect">
            <a:avLst/>
          </a:prstGeom>
        </p:spPr>
      </p:pic>
      <p:sp>
        <p:nvSpPr>
          <p:cNvPr id="13" name="Text Placeholder 7"/>
          <p:cNvSpPr txBox="1">
            <a:spLocks/>
          </p:cNvSpPr>
          <p:nvPr/>
        </p:nvSpPr>
        <p:spPr>
          <a:xfrm>
            <a:off x="4595402" y="4703712"/>
            <a:ext cx="3634198" cy="513746"/>
          </a:xfrm>
          <a:prstGeom prst="rect">
            <a:avLst/>
          </a:prstGeom>
          <a:solidFill>
            <a:schemeClr val="bg1"/>
          </a:solidFill>
        </p:spPr>
        <p:txBody>
          <a:bodyPr vert="horz" lIns="0" tIns="0" rIns="0" bIns="0" rtlCol="0" anchor="ctr">
            <a:noAutofit/>
          </a:bodyPr>
          <a:lstStyle>
            <a:lvl1pPr marL="0" indent="0" algn="l" defTabSz="914400" rtl="0" eaLnBrk="1" latinLnBrk="0" hangingPunct="1">
              <a:lnSpc>
                <a:spcPct val="90000"/>
              </a:lnSpc>
              <a:spcBef>
                <a:spcPts val="0"/>
              </a:spcBef>
              <a:buClr>
                <a:schemeClr val="tx1">
                  <a:lumMod val="60000"/>
                  <a:lumOff val="40000"/>
                </a:schemeClr>
              </a:buClr>
              <a:buFont typeface="Arial" panose="020B0604020202020204" pitchFamily="34" charset="0"/>
              <a:buNone/>
              <a:defRPr sz="2800" b="1" kern="1200">
                <a:solidFill>
                  <a:schemeClr val="tx1"/>
                </a:solidFill>
                <a:latin typeface="+mn-lt"/>
                <a:ea typeface="+mn-ea"/>
                <a:cs typeface="+mn-cs"/>
              </a:defRPr>
            </a:lvl1pPr>
            <a:lvl2pPr marL="457200" indent="0" algn="l" defTabSz="914400" rtl="0" eaLnBrk="1" latinLnBrk="0" hangingPunct="1">
              <a:lnSpc>
                <a:spcPct val="90000"/>
              </a:lnSpc>
              <a:spcBef>
                <a:spcPts val="800"/>
              </a:spcBef>
              <a:buClr>
                <a:schemeClr val="tx1">
                  <a:lumMod val="60000"/>
                  <a:lumOff val="40000"/>
                </a:schemeClr>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9pPr>
          </a:lstStyle>
          <a:p>
            <a:pPr algn="ctr"/>
            <a:r>
              <a:rPr lang="en-US" smtClean="0"/>
              <a:t>Emerging</a:t>
            </a:r>
            <a:endParaRPr lang="en-US" dirty="0"/>
          </a:p>
        </p:txBody>
      </p:sp>
      <p:sp>
        <p:nvSpPr>
          <p:cNvPr id="14" name="Text Placeholder 7"/>
          <p:cNvSpPr txBox="1">
            <a:spLocks/>
          </p:cNvSpPr>
          <p:nvPr/>
        </p:nvSpPr>
        <p:spPr>
          <a:xfrm>
            <a:off x="2947040" y="7829636"/>
            <a:ext cx="3634198" cy="513746"/>
          </a:xfrm>
          <a:prstGeom prst="rect">
            <a:avLst/>
          </a:prstGeom>
          <a:solidFill>
            <a:schemeClr val="bg1"/>
          </a:solidFill>
        </p:spPr>
        <p:txBody>
          <a:bodyPr vert="horz" lIns="0" tIns="0" rIns="0" bIns="0" rtlCol="0" anchor="ctr">
            <a:noAutofit/>
          </a:bodyPr>
          <a:lstStyle>
            <a:lvl1pPr marL="0" indent="0" algn="l" defTabSz="914400" rtl="0" eaLnBrk="1" latinLnBrk="0" hangingPunct="1">
              <a:lnSpc>
                <a:spcPct val="90000"/>
              </a:lnSpc>
              <a:spcBef>
                <a:spcPts val="0"/>
              </a:spcBef>
              <a:buClr>
                <a:schemeClr val="tx1">
                  <a:lumMod val="60000"/>
                  <a:lumOff val="40000"/>
                </a:schemeClr>
              </a:buClr>
              <a:buFont typeface="Arial" panose="020B0604020202020204" pitchFamily="34" charset="0"/>
              <a:buNone/>
              <a:defRPr sz="2800" b="1" kern="1200">
                <a:solidFill>
                  <a:schemeClr val="tx1"/>
                </a:solidFill>
                <a:latin typeface="+mn-lt"/>
                <a:ea typeface="+mn-ea"/>
                <a:cs typeface="+mn-cs"/>
              </a:defRPr>
            </a:lvl1pPr>
            <a:lvl2pPr marL="457200" indent="0" algn="l" defTabSz="914400" rtl="0" eaLnBrk="1" latinLnBrk="0" hangingPunct="1">
              <a:lnSpc>
                <a:spcPct val="90000"/>
              </a:lnSpc>
              <a:spcBef>
                <a:spcPts val="800"/>
              </a:spcBef>
              <a:buClr>
                <a:schemeClr val="tx1">
                  <a:lumMod val="60000"/>
                  <a:lumOff val="40000"/>
                </a:schemeClr>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9pPr>
          </a:lstStyle>
          <a:p>
            <a:pPr algn="ctr"/>
            <a:r>
              <a:rPr lang="en-US" smtClean="0"/>
              <a:t>Emerging</a:t>
            </a:r>
            <a:endParaRPr lang="en-US" dirty="0"/>
          </a:p>
        </p:txBody>
      </p:sp>
    </p:spTree>
    <p:extLst>
      <p:ext uri="{BB962C8B-B14F-4D97-AF65-F5344CB8AC3E}">
        <p14:creationId xmlns:p14="http://schemas.microsoft.com/office/powerpoint/2010/main" val="72749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Oracle Confidential - Highly Restricted</a:t>
            </a:r>
            <a:endParaRPr lang="en-US" dirty="0"/>
          </a:p>
        </p:txBody>
      </p:sp>
      <p:sp>
        <p:nvSpPr>
          <p:cNvPr id="5" name="Title 4"/>
          <p:cNvSpPr>
            <a:spLocks noGrp="1"/>
          </p:cNvSpPr>
          <p:nvPr>
            <p:ph type="title"/>
          </p:nvPr>
        </p:nvSpPr>
        <p:spPr/>
        <p:txBody>
          <a:bodyPr/>
          <a:lstStyle/>
          <a:p>
            <a:r>
              <a:rPr lang="en-US" dirty="0" smtClean="0"/>
              <a:t>Green light, red light</a:t>
            </a:r>
            <a:endParaRPr lang="en-US" dirty="0"/>
          </a:p>
        </p:txBody>
      </p:sp>
      <p:pic>
        <p:nvPicPr>
          <p:cNvPr id="11" name="Picture 10"/>
          <p:cNvPicPr>
            <a:picLocks noChangeAspect="1"/>
          </p:cNvPicPr>
          <p:nvPr/>
        </p:nvPicPr>
        <p:blipFill>
          <a:blip r:embed="rId3"/>
          <a:stretch>
            <a:fillRect/>
          </a:stretch>
        </p:blipFill>
        <p:spPr>
          <a:xfrm>
            <a:off x="11150836" y="1080908"/>
            <a:ext cx="731140" cy="1654277"/>
          </a:xfrm>
          <a:prstGeom prst="rect">
            <a:avLst/>
          </a:prstGeom>
        </p:spPr>
      </p:pic>
      <p:pic>
        <p:nvPicPr>
          <p:cNvPr id="12" name="Picture 11"/>
          <p:cNvPicPr>
            <a:picLocks noChangeAspect="1"/>
          </p:cNvPicPr>
          <p:nvPr/>
        </p:nvPicPr>
        <p:blipFill>
          <a:blip r:embed="rId4"/>
          <a:stretch>
            <a:fillRect/>
          </a:stretch>
        </p:blipFill>
        <p:spPr>
          <a:xfrm>
            <a:off x="5213920" y="1080909"/>
            <a:ext cx="731140" cy="1654277"/>
          </a:xfrm>
          <a:prstGeom prst="rect">
            <a:avLst/>
          </a:prstGeom>
        </p:spPr>
      </p:pic>
      <p:graphicFrame>
        <p:nvGraphicFramePr>
          <p:cNvPr id="16" name="Content Placeholder 10"/>
          <p:cNvGraphicFramePr>
            <a:graphicFrameLocks noGrp="1"/>
          </p:cNvGraphicFramePr>
          <p:nvPr>
            <p:ph sz="half" idx="1"/>
            <p:extLst>
              <p:ext uri="{D42A27DB-BD31-4B8C-83A1-F6EECF244321}">
                <p14:modId xmlns:p14="http://schemas.microsoft.com/office/powerpoint/2010/main" val="1310281533"/>
              </p:ext>
            </p:extLst>
          </p:nvPr>
        </p:nvGraphicFramePr>
        <p:xfrm>
          <a:off x="531812" y="1908046"/>
          <a:ext cx="4212465" cy="853440"/>
        </p:xfrm>
        <a:graphic>
          <a:graphicData uri="http://schemas.openxmlformats.org/drawingml/2006/table">
            <a:tbl>
              <a:tblPr firstRow="1">
                <a:tableStyleId>{D27102A9-8310-4765-A935-A1911B00CA55}</a:tableStyleId>
              </a:tblPr>
              <a:tblGrid>
                <a:gridCol w="1404155"/>
                <a:gridCol w="1404155"/>
                <a:gridCol w="1404155"/>
              </a:tblGrid>
              <a:tr h="190500">
                <a:tc>
                  <a:txBody>
                    <a:bodyPr/>
                    <a:lstStyle/>
                    <a:p>
                      <a:pPr algn="ctr" fontAlgn="b"/>
                      <a:r>
                        <a:rPr lang="en-US" sz="1600" b="0" u="none" strike="noStrike" dirty="0">
                          <a:effectLst/>
                        </a:rPr>
                        <a:t>Oracle </a:t>
                      </a:r>
                      <a:r>
                        <a:rPr lang="en-US" sz="1600" b="0" u="none" strike="noStrike" dirty="0" smtClean="0">
                          <a:effectLst/>
                        </a:rPr>
                        <a:t>App on Oracle DB</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600" b="0" u="none" strike="noStrike" dirty="0">
                          <a:effectLst/>
                        </a:rPr>
                        <a:t>Custom on Oracle DB</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600" b="0" u="none" strike="noStrike" dirty="0">
                          <a:effectLst/>
                        </a:rPr>
                        <a:t>Third party on Oracle DB</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190500">
                <a:tc>
                  <a:txBody>
                    <a:bodyPr/>
                    <a:lstStyle/>
                    <a:p>
                      <a:pPr algn="ctr" fontAlgn="b"/>
                      <a:r>
                        <a:rPr lang="is-IS" sz="2400" b="1" i="0" u="none" strike="noStrike" dirty="0" smtClean="0">
                          <a:solidFill>
                            <a:schemeClr val="tx1"/>
                          </a:solidFill>
                          <a:effectLst/>
                          <a:latin typeface="+mn-lt"/>
                        </a:rPr>
                        <a:t>34</a:t>
                      </a:r>
                      <a:endParaRPr lang="is-I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is-IS" sz="2400" b="1" i="0" u="none" strike="noStrike" dirty="0" smtClean="0">
                          <a:solidFill>
                            <a:schemeClr val="tx1"/>
                          </a:solidFill>
                          <a:effectLst/>
                          <a:latin typeface="+mn-lt"/>
                        </a:rPr>
                        <a:t>9</a:t>
                      </a:r>
                      <a:endParaRPr lang="is-I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b="1" i="0" u="none" strike="noStrike" dirty="0" smtClean="0">
                          <a:solidFill>
                            <a:schemeClr val="tx1"/>
                          </a:solidFill>
                          <a:effectLst/>
                          <a:latin typeface="+mn-lt"/>
                        </a:rPr>
                        <a:t>9</a:t>
                      </a:r>
                      <a:endParaRPr lang="en-U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951347656"/>
              </p:ext>
            </p:extLst>
          </p:nvPr>
        </p:nvGraphicFramePr>
        <p:xfrm>
          <a:off x="531811" y="2935977"/>
          <a:ext cx="1404155" cy="853440"/>
        </p:xfrm>
        <a:graphic>
          <a:graphicData uri="http://schemas.openxmlformats.org/drawingml/2006/table">
            <a:tbl>
              <a:tblPr firstRow="1">
                <a:tableStyleId>{D27102A9-8310-4765-A935-A1911B00CA55}</a:tableStyleId>
              </a:tblPr>
              <a:tblGrid>
                <a:gridCol w="1404155"/>
              </a:tblGrid>
              <a:tr h="190500">
                <a:tc>
                  <a:txBody>
                    <a:bodyPr/>
                    <a:lstStyle/>
                    <a:p>
                      <a:pPr algn="ctr" fontAlgn="b"/>
                      <a:r>
                        <a:rPr lang="en-US" sz="1600" b="0" u="none" strike="noStrike" dirty="0">
                          <a:effectLst/>
                        </a:rPr>
                        <a:t>Custom on </a:t>
                      </a:r>
                      <a:r>
                        <a:rPr lang="en-US" sz="1600" b="0" u="none" strike="noStrike" dirty="0" err="1">
                          <a:effectLst/>
                        </a:rPr>
                        <a:t>Exadata</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190500">
                <a:tc>
                  <a:txBody>
                    <a:bodyPr/>
                    <a:lstStyle/>
                    <a:p>
                      <a:pPr algn="ctr" fontAlgn="b"/>
                      <a:r>
                        <a:rPr lang="is-IS" sz="2400" b="1" i="0" u="none" strike="noStrike" dirty="0">
                          <a:solidFill>
                            <a:schemeClr val="tx1"/>
                          </a:solidFill>
                          <a:effectLst/>
                          <a:latin typeface="+mn-lt"/>
                        </a:rPr>
                        <a:t>7</a:t>
                      </a:r>
                      <a:endParaRPr lang="is-I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992650166"/>
              </p:ext>
            </p:extLst>
          </p:nvPr>
        </p:nvGraphicFramePr>
        <p:xfrm>
          <a:off x="531811" y="3963908"/>
          <a:ext cx="1404155" cy="609600"/>
        </p:xfrm>
        <a:graphic>
          <a:graphicData uri="http://schemas.openxmlformats.org/drawingml/2006/table">
            <a:tbl>
              <a:tblPr firstRow="1">
                <a:tableStyleId>{D27102A9-8310-4765-A935-A1911B00CA55}</a:tableStyleId>
              </a:tblPr>
              <a:tblGrid>
                <a:gridCol w="1404155"/>
              </a:tblGrid>
              <a:tr h="190500">
                <a:tc>
                  <a:txBody>
                    <a:bodyPr/>
                    <a:lstStyle/>
                    <a:p>
                      <a:pPr algn="ctr" fontAlgn="b"/>
                      <a:r>
                        <a:rPr lang="en-US" sz="1600" b="0" u="none" strike="noStrike" dirty="0">
                          <a:effectLst/>
                        </a:rPr>
                        <a:t>SaaS on </a:t>
                      </a:r>
                      <a:r>
                        <a:rPr lang="en-US" sz="1600" b="0" u="none" strike="noStrike" dirty="0" err="1">
                          <a:effectLst/>
                        </a:rPr>
                        <a:t>Exadata</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190500">
                <a:tc>
                  <a:txBody>
                    <a:bodyPr/>
                    <a:lstStyle/>
                    <a:p>
                      <a:pPr algn="ctr" fontAlgn="b"/>
                      <a:r>
                        <a:rPr lang="is-IS" sz="2400" b="1" u="none" strike="noStrike" dirty="0">
                          <a:effectLst/>
                        </a:rPr>
                        <a:t>2</a:t>
                      </a:r>
                      <a:endParaRPr lang="is-I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613896020"/>
              </p:ext>
            </p:extLst>
          </p:nvPr>
        </p:nvGraphicFramePr>
        <p:xfrm>
          <a:off x="531810" y="4747998"/>
          <a:ext cx="2803060" cy="609600"/>
        </p:xfrm>
        <a:graphic>
          <a:graphicData uri="http://schemas.openxmlformats.org/drawingml/2006/table">
            <a:tbl>
              <a:tblPr firstRow="1">
                <a:tableStyleId>{D27102A9-8310-4765-A935-A1911B00CA55}</a:tableStyleId>
              </a:tblPr>
              <a:tblGrid>
                <a:gridCol w="1401530"/>
                <a:gridCol w="1401530"/>
              </a:tblGrid>
              <a:tr h="190500">
                <a:tc>
                  <a:txBody>
                    <a:bodyPr/>
                    <a:lstStyle/>
                    <a:p>
                      <a:pPr algn="ctr" fontAlgn="b"/>
                      <a:r>
                        <a:rPr lang="en-US" sz="1600" b="0" u="none" strike="noStrike" dirty="0" err="1">
                          <a:effectLst/>
                        </a:rPr>
                        <a:t>Ravello</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600" b="0" i="0" u="none" strike="noStrike" dirty="0" smtClean="0">
                          <a:solidFill>
                            <a:schemeClr val="tx1"/>
                          </a:solidFill>
                          <a:effectLst/>
                          <a:latin typeface="Calibri" charset="0"/>
                        </a:rPr>
                        <a:t>HPC</a:t>
                      </a:r>
                      <a:endParaRPr lang="en-US" sz="1600" b="0" i="0" u="none" strike="noStrike" dirty="0">
                        <a:solidFill>
                          <a:schemeClr val="tx1"/>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190500">
                <a:tc>
                  <a:txBody>
                    <a:bodyPr/>
                    <a:lstStyle/>
                    <a:p>
                      <a:pPr algn="ctr" fontAlgn="b"/>
                      <a:r>
                        <a:rPr lang="en-US" sz="2400" b="1" u="none" strike="noStrike" dirty="0">
                          <a:effectLst/>
                        </a:rPr>
                        <a:t>4</a:t>
                      </a:r>
                      <a:endParaRPr lang="en-U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b="1" i="0" u="none" strike="noStrike" dirty="0" smtClean="0">
                          <a:solidFill>
                            <a:schemeClr val="tx1"/>
                          </a:solidFill>
                          <a:effectLst/>
                          <a:latin typeface="Calibri" charset="0"/>
                        </a:rPr>
                        <a:t>13</a:t>
                      </a:r>
                      <a:endParaRPr lang="en-US" sz="2400" b="1" i="0" u="none" strike="noStrike" dirty="0">
                        <a:solidFill>
                          <a:schemeClr val="tx1"/>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4" name="Content Placeholder 6"/>
          <p:cNvSpPr txBox="1">
            <a:spLocks/>
          </p:cNvSpPr>
          <p:nvPr/>
        </p:nvSpPr>
        <p:spPr>
          <a:xfrm>
            <a:off x="3238436" y="5235678"/>
            <a:ext cx="6657732" cy="955253"/>
          </a:xfrm>
          <a:prstGeom prst="leftRightArrow">
            <a:avLst>
              <a:gd name="adj1" fmla="val 100000"/>
              <a:gd name="adj2" fmla="val 50000"/>
            </a:avLst>
          </a:prstGeom>
          <a:solidFill>
            <a:srgbClr val="FFFF00"/>
          </a:solidFill>
          <a:ln>
            <a:solidFill>
              <a:schemeClr val="tx1"/>
            </a:solidFill>
          </a:ln>
        </p:spPr>
        <p:txBody>
          <a:bodyPr vert="horz" lIns="0" tIns="0" rIns="0" bIns="0" rtlCol="0" anchor="ctr">
            <a:noAutofit/>
          </a:bodyPr>
          <a:lst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None/>
            </a:pPr>
            <a:endParaRPr lang="en-US" sz="1600" dirty="0" smtClean="0"/>
          </a:p>
        </p:txBody>
      </p:sp>
      <p:graphicFrame>
        <p:nvGraphicFramePr>
          <p:cNvPr id="15" name="Table 14"/>
          <p:cNvGraphicFramePr>
            <a:graphicFrameLocks noGrp="1"/>
          </p:cNvGraphicFramePr>
          <p:nvPr>
            <p:extLst>
              <p:ext uri="{D42A27DB-BD31-4B8C-83A1-F6EECF244321}">
                <p14:modId xmlns:p14="http://schemas.microsoft.com/office/powerpoint/2010/main" val="2118167407"/>
              </p:ext>
            </p:extLst>
          </p:nvPr>
        </p:nvGraphicFramePr>
        <p:xfrm>
          <a:off x="4052628" y="5408504"/>
          <a:ext cx="5158607" cy="609600"/>
        </p:xfrm>
        <a:graphic>
          <a:graphicData uri="http://schemas.openxmlformats.org/drawingml/2006/table">
            <a:tbl>
              <a:tblPr firstRow="1">
                <a:tableStyleId>{D27102A9-8310-4765-A935-A1911B00CA55}</a:tableStyleId>
              </a:tblPr>
              <a:tblGrid>
                <a:gridCol w="1161143"/>
                <a:gridCol w="1998732"/>
                <a:gridCol w="1998732"/>
              </a:tblGrid>
              <a:tr h="190500">
                <a:tc>
                  <a:txBody>
                    <a:bodyPr/>
                    <a:lstStyle/>
                    <a:p>
                      <a:pPr algn="ctr" fontAlgn="b"/>
                      <a:r>
                        <a:rPr lang="en-US" sz="1600" b="0" u="none" strike="noStrike" dirty="0" smtClean="0">
                          <a:effectLst/>
                        </a:rPr>
                        <a:t>Big Data</a:t>
                      </a:r>
                      <a:endParaRPr lang="en-US" sz="1600" b="0"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b="0" u="none" strike="noStrike" dirty="0" smtClean="0">
                          <a:effectLst/>
                        </a:rPr>
                        <a:t>SaaS no Oracle</a:t>
                      </a:r>
                      <a:endParaRPr lang="en-US" sz="1600" b="0" i="0" u="none" strike="noStrike" dirty="0">
                        <a:solidFill>
                          <a:schemeClr val="bg1"/>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b="0" i="0" u="none" strike="noStrike" dirty="0" err="1" smtClean="0">
                          <a:solidFill>
                            <a:schemeClr val="tx1"/>
                          </a:solidFill>
                          <a:effectLst/>
                          <a:latin typeface="Calibri" charset="0"/>
                        </a:rPr>
                        <a:t>Cust</a:t>
                      </a:r>
                      <a:r>
                        <a:rPr lang="en-US" sz="1600" b="0" i="0" u="none" strike="noStrike" dirty="0" smtClean="0">
                          <a:solidFill>
                            <a:schemeClr val="tx1"/>
                          </a:solidFill>
                          <a:effectLst/>
                          <a:latin typeface="Calibri" charset="0"/>
                        </a:rPr>
                        <a:t> App no Oracle</a:t>
                      </a:r>
                      <a:endParaRPr lang="en-US" sz="1600" b="0" i="0" u="none" strike="noStrike" dirty="0">
                        <a:solidFill>
                          <a:schemeClr val="tx1"/>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r>
              <a:tr h="190500">
                <a:tc>
                  <a:txBody>
                    <a:bodyPr/>
                    <a:lstStyle/>
                    <a:p>
                      <a:pPr algn="ctr" fontAlgn="b"/>
                      <a:r>
                        <a:rPr lang="en-US" sz="2400" b="1" u="none" strike="noStrike" dirty="0" smtClean="0">
                          <a:effectLst/>
                        </a:rPr>
                        <a:t>3</a:t>
                      </a:r>
                      <a:endParaRPr lang="en-U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2400" b="1" i="0" u="none" strike="noStrike" dirty="0" smtClean="0">
                          <a:solidFill>
                            <a:schemeClr val="tx1"/>
                          </a:solidFill>
                          <a:effectLst/>
                          <a:latin typeface="+mn-lt"/>
                        </a:rPr>
                        <a:t>9</a:t>
                      </a:r>
                      <a:endParaRPr lang="en-US" sz="2400" b="1" i="0" u="none" strike="noStrike" dirty="0">
                        <a:solidFill>
                          <a:srgbClr val="000000"/>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2400" b="1" i="0" u="none" strike="noStrike" dirty="0" smtClean="0">
                          <a:solidFill>
                            <a:schemeClr val="tx1"/>
                          </a:solidFill>
                          <a:effectLst/>
                          <a:latin typeface="Calibri" charset="0"/>
                        </a:rPr>
                        <a:t>5</a:t>
                      </a:r>
                      <a:endParaRPr lang="en-US" sz="2400" b="1" i="0" u="none" strike="noStrike" dirty="0">
                        <a:solidFill>
                          <a:schemeClr val="tx1"/>
                        </a:solidFill>
                        <a:effectLst/>
                        <a:latin typeface="Calibri"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Text Placeholder 7"/>
          <p:cNvSpPr txBox="1">
            <a:spLocks/>
          </p:cNvSpPr>
          <p:nvPr/>
        </p:nvSpPr>
        <p:spPr>
          <a:xfrm>
            <a:off x="4595402" y="4703712"/>
            <a:ext cx="3634198" cy="513746"/>
          </a:xfrm>
          <a:prstGeom prst="rect">
            <a:avLst/>
          </a:prstGeom>
          <a:solidFill>
            <a:schemeClr val="bg1"/>
          </a:solidFill>
        </p:spPr>
        <p:txBody>
          <a:bodyPr vert="horz" lIns="0" tIns="0" rIns="0" bIns="0" rtlCol="0" anchor="ctr">
            <a:noAutofit/>
          </a:bodyPr>
          <a:lstStyle>
            <a:lvl1pPr marL="0" indent="0" algn="l" defTabSz="914400" rtl="0" eaLnBrk="1" latinLnBrk="0" hangingPunct="1">
              <a:lnSpc>
                <a:spcPct val="90000"/>
              </a:lnSpc>
              <a:spcBef>
                <a:spcPts val="0"/>
              </a:spcBef>
              <a:buClr>
                <a:schemeClr val="tx1">
                  <a:lumMod val="60000"/>
                  <a:lumOff val="40000"/>
                </a:schemeClr>
              </a:buClr>
              <a:buFont typeface="Arial" panose="020B0604020202020204" pitchFamily="34" charset="0"/>
              <a:buNone/>
              <a:defRPr sz="2800" b="1" kern="1200">
                <a:solidFill>
                  <a:schemeClr val="tx1"/>
                </a:solidFill>
                <a:latin typeface="+mn-lt"/>
                <a:ea typeface="+mn-ea"/>
                <a:cs typeface="+mn-cs"/>
              </a:defRPr>
            </a:lvl1pPr>
            <a:lvl2pPr marL="457200" indent="0" algn="l" defTabSz="914400" rtl="0" eaLnBrk="1" latinLnBrk="0" hangingPunct="1">
              <a:lnSpc>
                <a:spcPct val="90000"/>
              </a:lnSpc>
              <a:spcBef>
                <a:spcPts val="800"/>
              </a:spcBef>
              <a:buClr>
                <a:schemeClr val="tx1">
                  <a:lumMod val="60000"/>
                  <a:lumOff val="40000"/>
                </a:schemeClr>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9pPr>
          </a:lstStyle>
          <a:p>
            <a:pPr algn="ctr"/>
            <a:r>
              <a:rPr lang="en-US" smtClean="0"/>
              <a:t>Emerging</a:t>
            </a:r>
            <a:endParaRPr lang="en-US" dirty="0"/>
          </a:p>
        </p:txBody>
      </p:sp>
    </p:spTree>
    <p:extLst>
      <p:ext uri="{BB962C8B-B14F-4D97-AF65-F5344CB8AC3E}">
        <p14:creationId xmlns:p14="http://schemas.microsoft.com/office/powerpoint/2010/main" val="641408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Oracle Confidential - Highly Restricted</a:t>
            </a:r>
            <a:endParaRPr lang="en-US" dirty="0"/>
          </a:p>
        </p:txBody>
      </p:sp>
      <p:sp>
        <p:nvSpPr>
          <p:cNvPr id="5" name="Title 4"/>
          <p:cNvSpPr>
            <a:spLocks noGrp="1"/>
          </p:cNvSpPr>
          <p:nvPr>
            <p:ph type="title"/>
          </p:nvPr>
        </p:nvSpPr>
        <p:spPr/>
        <p:txBody>
          <a:bodyPr/>
          <a:lstStyle/>
          <a:p>
            <a:r>
              <a:rPr lang="en-US" dirty="0" smtClean="0"/>
              <a:t>Green light, red light</a:t>
            </a:r>
            <a:endParaRPr lang="en-US" dirty="0"/>
          </a:p>
        </p:txBody>
      </p:sp>
      <p:pic>
        <p:nvPicPr>
          <p:cNvPr id="11" name="Picture 10"/>
          <p:cNvPicPr>
            <a:picLocks noChangeAspect="1"/>
          </p:cNvPicPr>
          <p:nvPr/>
        </p:nvPicPr>
        <p:blipFill>
          <a:blip r:embed="rId3"/>
          <a:stretch>
            <a:fillRect/>
          </a:stretch>
        </p:blipFill>
        <p:spPr>
          <a:xfrm>
            <a:off x="11150836" y="1080908"/>
            <a:ext cx="731140" cy="1654277"/>
          </a:xfrm>
          <a:prstGeom prst="rect">
            <a:avLst/>
          </a:prstGeom>
        </p:spPr>
      </p:pic>
      <p:pic>
        <p:nvPicPr>
          <p:cNvPr id="12" name="Picture 11"/>
          <p:cNvPicPr>
            <a:picLocks noChangeAspect="1"/>
          </p:cNvPicPr>
          <p:nvPr/>
        </p:nvPicPr>
        <p:blipFill>
          <a:blip r:embed="rId4"/>
          <a:stretch>
            <a:fillRect/>
          </a:stretch>
        </p:blipFill>
        <p:spPr>
          <a:xfrm>
            <a:off x="5213920" y="1080909"/>
            <a:ext cx="731140" cy="1654277"/>
          </a:xfrm>
          <a:prstGeom prst="rect">
            <a:avLst/>
          </a:prstGeom>
        </p:spPr>
      </p:pic>
      <p:grpSp>
        <p:nvGrpSpPr>
          <p:cNvPr id="23" name="Group 22"/>
          <p:cNvGrpSpPr/>
          <p:nvPr/>
        </p:nvGrpSpPr>
        <p:grpSpPr>
          <a:xfrm>
            <a:off x="772922" y="1924082"/>
            <a:ext cx="3974925" cy="1801381"/>
            <a:chOff x="557318" y="2059384"/>
            <a:chExt cx="5555592" cy="2517716"/>
          </a:xfrm>
        </p:grpSpPr>
        <p:sp>
          <p:nvSpPr>
            <p:cNvPr id="13" name="Rectangle 12"/>
            <p:cNvSpPr/>
            <p:nvPr/>
          </p:nvSpPr>
          <p:spPr>
            <a:xfrm>
              <a:off x="3369710" y="2059384"/>
              <a:ext cx="2743200" cy="72961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algn="ctr">
                <a:lnSpc>
                  <a:spcPct val="90000"/>
                </a:lnSpc>
              </a:pPr>
              <a:r>
                <a:rPr lang="en-US" sz="1400" b="1" dirty="0">
                  <a:solidFill>
                    <a:schemeClr val="tx1"/>
                  </a:solidFill>
                </a:rPr>
                <a:t>Custom &amp; </a:t>
              </a:r>
              <a:r>
                <a:rPr lang="en-US" sz="1400" b="1" dirty="0" smtClean="0">
                  <a:solidFill>
                    <a:schemeClr val="tx1"/>
                  </a:solidFill>
                </a:rPr>
                <a:t>Third Party Apps on </a:t>
              </a:r>
              <a:r>
                <a:rPr lang="en-US" sz="1400" b="1" dirty="0">
                  <a:solidFill>
                    <a:schemeClr val="tx1"/>
                  </a:solidFill>
                </a:rPr>
                <a:t>Oracle DB</a:t>
              </a:r>
            </a:p>
          </p:txBody>
        </p:sp>
        <p:sp>
          <p:nvSpPr>
            <p:cNvPr id="14" name="Rectangle 13"/>
            <p:cNvSpPr/>
            <p:nvPr/>
          </p:nvSpPr>
          <p:spPr>
            <a:xfrm>
              <a:off x="557318" y="2059384"/>
              <a:ext cx="2743200" cy="72961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algn="ctr">
                <a:lnSpc>
                  <a:spcPct val="90000"/>
                </a:lnSpc>
              </a:pPr>
              <a:r>
                <a:rPr lang="en-US" sz="1400" b="1" dirty="0">
                  <a:solidFill>
                    <a:srgbClr val="58595B"/>
                  </a:solidFill>
                </a:rPr>
                <a:t>Oracle Enterprise Applications</a:t>
              </a:r>
            </a:p>
          </p:txBody>
        </p:sp>
        <p:pic>
          <p:nvPicPr>
            <p:cNvPr id="15" name="Picture 14">
              <a:extLst>
                <a:ext uri="{FF2B5EF4-FFF2-40B4-BE49-F238E27FC236}">
                  <a16:creationId xmlns:a16="http://schemas.microsoft.com/office/drawing/2014/main" xmlns="" id="{083C3525-F0E7-4939-AAFD-04B8B4E8AE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024" y="3054558"/>
              <a:ext cx="2304335" cy="531770"/>
            </a:xfrm>
            <a:prstGeom prst="rect">
              <a:avLst/>
            </a:prstGeom>
          </p:spPr>
        </p:pic>
        <p:pic>
          <p:nvPicPr>
            <p:cNvPr id="16" name="Picture 15">
              <a:extLst>
                <a:ext uri="{FF2B5EF4-FFF2-40B4-BE49-F238E27FC236}">
                  <a16:creationId xmlns:a16="http://schemas.microsoft.com/office/drawing/2014/main" xmlns="" id="{296AD2B7-8623-471E-B52E-D900812E6AF1}"/>
                </a:ext>
              </a:extLst>
            </p:cNvPr>
            <p:cNvPicPr/>
            <p:nvPr/>
          </p:nvPicPr>
          <p:blipFill>
            <a:blip r:embed="rId6"/>
            <a:stretch>
              <a:fillRect/>
            </a:stretch>
          </p:blipFill>
          <p:spPr>
            <a:xfrm>
              <a:off x="3609178" y="2903408"/>
              <a:ext cx="2304335" cy="947615"/>
            </a:xfrm>
            <a:prstGeom prst="rect">
              <a:avLst/>
            </a:prstGeom>
          </p:spPr>
        </p:pic>
        <p:pic>
          <p:nvPicPr>
            <p:cNvPr id="17" name="Picture Placeholder 15">
              <a:extLst>
                <a:ext uri="{FF2B5EF4-FFF2-40B4-BE49-F238E27FC236}">
                  <a16:creationId xmlns:a16="http://schemas.microsoft.com/office/drawing/2014/main" xmlns="" id="{47EBEE56-0E29-434F-B721-E56ED7AFCBF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31" t="-104550" r="-6931" b="-104550"/>
            <a:stretch/>
          </p:blipFill>
          <p:spPr>
            <a:xfrm>
              <a:off x="3752287" y="3695369"/>
              <a:ext cx="2125561" cy="881731"/>
            </a:xfrm>
            <a:prstGeom prst="rect">
              <a:avLst/>
            </a:prstGeom>
          </p:spPr>
        </p:pic>
        <p:pic>
          <p:nvPicPr>
            <p:cNvPr id="18" name="Picture 17">
              <a:extLst>
                <a:ext uri="{FF2B5EF4-FFF2-40B4-BE49-F238E27FC236}">
                  <a16:creationId xmlns:a16="http://schemas.microsoft.com/office/drawing/2014/main" xmlns="" id="{05067385-0AAF-4FF6-9297-B25AFC3C526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8110" y="3879326"/>
              <a:ext cx="2092825" cy="609639"/>
            </a:xfrm>
            <a:prstGeom prst="rect">
              <a:avLst/>
            </a:prstGeom>
          </p:spPr>
        </p:pic>
      </p:grpSp>
      <p:sp>
        <p:nvSpPr>
          <p:cNvPr id="20" name="Content Placeholder 6"/>
          <p:cNvSpPr txBox="1">
            <a:spLocks/>
          </p:cNvSpPr>
          <p:nvPr/>
        </p:nvSpPr>
        <p:spPr>
          <a:xfrm>
            <a:off x="3238436" y="5235678"/>
            <a:ext cx="6657732" cy="955253"/>
          </a:xfrm>
          <a:prstGeom prst="leftRightArrow">
            <a:avLst>
              <a:gd name="adj1" fmla="val 100000"/>
              <a:gd name="adj2" fmla="val 50000"/>
            </a:avLst>
          </a:prstGeom>
          <a:solidFill>
            <a:srgbClr val="FFFF00"/>
          </a:solidFill>
          <a:ln>
            <a:solidFill>
              <a:schemeClr val="tx1"/>
            </a:solidFill>
          </a:ln>
        </p:spPr>
        <p:txBody>
          <a:bodyPr vert="horz" lIns="0" tIns="0" rIns="0" bIns="0" rtlCol="0" anchor="ctr">
            <a:noAutofit/>
          </a:bodyPr>
          <a:lst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buNone/>
            </a:pPr>
            <a:endParaRPr lang="en-US" sz="1600" dirty="0" smtClean="0"/>
          </a:p>
        </p:txBody>
      </p:sp>
      <p:grpSp>
        <p:nvGrpSpPr>
          <p:cNvPr id="2" name="Group 1"/>
          <p:cNvGrpSpPr/>
          <p:nvPr/>
        </p:nvGrpSpPr>
        <p:grpSpPr>
          <a:xfrm>
            <a:off x="3729139" y="5410924"/>
            <a:ext cx="5601641" cy="576883"/>
            <a:chOff x="3729139" y="5410924"/>
            <a:chExt cx="5601641" cy="576883"/>
          </a:xfrm>
        </p:grpSpPr>
        <p:pic>
          <p:nvPicPr>
            <p:cNvPr id="24" name="Picture Placeholder 11">
              <a:extLst>
                <a:ext uri="{FF2B5EF4-FFF2-40B4-BE49-F238E27FC236}">
                  <a16:creationId xmlns:a16="http://schemas.microsoft.com/office/drawing/2014/main" xmlns="" id="{48C21CC1-37DB-1E49-A5A2-76A11DCCBA8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1445" t="-33681" r="-21445" b="-33681"/>
            <a:stretch/>
          </p:blipFill>
          <p:spPr>
            <a:xfrm>
              <a:off x="3729139" y="5410924"/>
              <a:ext cx="1701049" cy="576883"/>
            </a:xfrm>
            <a:prstGeom prst="rect">
              <a:avLst/>
            </a:prstGeom>
          </p:spPr>
        </p:pic>
        <p:pic>
          <p:nvPicPr>
            <p:cNvPr id="26" name="Picture 25">
              <a:extLst>
                <a:ext uri="{FF2B5EF4-FFF2-40B4-BE49-F238E27FC236}">
                  <a16:creationId xmlns:a16="http://schemas.microsoft.com/office/drawing/2014/main" xmlns="" id="{4E9FEB79-CB84-4C9F-A9E6-D6F85D33E87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38957" y="5661058"/>
              <a:ext cx="1302085" cy="250401"/>
            </a:xfrm>
            <a:prstGeom prst="rect">
              <a:avLst/>
            </a:prstGeom>
          </p:spPr>
        </p:pic>
        <p:pic>
          <p:nvPicPr>
            <p:cNvPr id="31" name="Picture 30"/>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35969" y="5617526"/>
              <a:ext cx="994811" cy="245244"/>
            </a:xfrm>
            <a:prstGeom prst="rect">
              <a:avLst/>
            </a:prstGeom>
          </p:spPr>
        </p:pic>
        <p:pic>
          <p:nvPicPr>
            <p:cNvPr id="25" name="Picture Placeholder 8">
              <a:extLst>
                <a:ext uri="{FF2B5EF4-FFF2-40B4-BE49-F238E27FC236}">
                  <a16:creationId xmlns="" xmlns:a16="http://schemas.microsoft.com/office/drawing/2014/main" id="{FF6ABFF8-96E6-EC43-9A9A-2A0C4E94DA8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41296" t="-8429" r="-41296" b="-8429"/>
            <a:stretch/>
          </p:blipFill>
          <p:spPr>
            <a:xfrm>
              <a:off x="5243855" y="5498536"/>
              <a:ext cx="1392679" cy="472305"/>
            </a:xfrm>
            <a:prstGeom prst="rect">
              <a:avLst/>
            </a:prstGeom>
          </p:spPr>
        </p:pic>
      </p:grpSp>
      <p:sp>
        <p:nvSpPr>
          <p:cNvPr id="21" name="Text Placeholder 7"/>
          <p:cNvSpPr txBox="1">
            <a:spLocks/>
          </p:cNvSpPr>
          <p:nvPr/>
        </p:nvSpPr>
        <p:spPr>
          <a:xfrm>
            <a:off x="4595402" y="4703712"/>
            <a:ext cx="3634198" cy="513746"/>
          </a:xfrm>
          <a:prstGeom prst="rect">
            <a:avLst/>
          </a:prstGeom>
          <a:solidFill>
            <a:schemeClr val="bg1"/>
          </a:solidFill>
        </p:spPr>
        <p:txBody>
          <a:bodyPr vert="horz" lIns="0" tIns="0" rIns="0" bIns="0" rtlCol="0" anchor="ctr">
            <a:noAutofit/>
          </a:bodyPr>
          <a:lstStyle>
            <a:lvl1pPr marL="0" indent="0" algn="l" defTabSz="914400" rtl="0" eaLnBrk="1" latinLnBrk="0" hangingPunct="1">
              <a:lnSpc>
                <a:spcPct val="90000"/>
              </a:lnSpc>
              <a:spcBef>
                <a:spcPts val="0"/>
              </a:spcBef>
              <a:buClr>
                <a:schemeClr val="tx1">
                  <a:lumMod val="60000"/>
                  <a:lumOff val="40000"/>
                </a:schemeClr>
              </a:buClr>
              <a:buFont typeface="Arial" panose="020B0604020202020204" pitchFamily="34" charset="0"/>
              <a:buNone/>
              <a:defRPr sz="2800" b="1" kern="1200">
                <a:solidFill>
                  <a:schemeClr val="tx1"/>
                </a:solidFill>
                <a:latin typeface="+mn-lt"/>
                <a:ea typeface="+mn-ea"/>
                <a:cs typeface="+mn-cs"/>
              </a:defRPr>
            </a:lvl1pPr>
            <a:lvl2pPr marL="457200" indent="0" algn="l" defTabSz="914400" rtl="0" eaLnBrk="1" latinLnBrk="0" hangingPunct="1">
              <a:lnSpc>
                <a:spcPct val="90000"/>
              </a:lnSpc>
              <a:spcBef>
                <a:spcPts val="800"/>
              </a:spcBef>
              <a:buClr>
                <a:schemeClr val="tx1">
                  <a:lumMod val="60000"/>
                  <a:lumOff val="40000"/>
                </a:schemeClr>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600"/>
              </a:spcBef>
              <a:buClr>
                <a:schemeClr val="tx1">
                  <a:lumMod val="60000"/>
                  <a:lumOff val="40000"/>
                </a:schemeClr>
              </a:buClr>
              <a:buFont typeface="Arial" panose="020B0604020202020204" pitchFamily="34" charset="0"/>
              <a:buNone/>
              <a:defRPr sz="1600" b="1" kern="1200">
                <a:solidFill>
                  <a:schemeClr val="tx1"/>
                </a:solidFill>
                <a:latin typeface="+mn-lt"/>
                <a:ea typeface="+mn-ea"/>
                <a:cs typeface="+mn-cs"/>
              </a:defRPr>
            </a:lvl9pPr>
          </a:lstStyle>
          <a:p>
            <a:pPr algn="ctr"/>
            <a:r>
              <a:rPr lang="en-US" smtClean="0"/>
              <a:t>Emerging</a:t>
            </a:r>
            <a:endParaRPr lang="en-US" dirty="0"/>
          </a:p>
        </p:txBody>
      </p:sp>
    </p:spTree>
    <p:extLst>
      <p:ext uri="{BB962C8B-B14F-4D97-AF65-F5344CB8AC3E}">
        <p14:creationId xmlns:p14="http://schemas.microsoft.com/office/powerpoint/2010/main" val="201392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DBAB9F3-1B7E-434B-A0DA-85E67F1C63AE}"/>
              </a:ext>
            </a:extLst>
          </p:cNvPr>
          <p:cNvSpPr>
            <a:spLocks noGrp="1"/>
          </p:cNvSpPr>
          <p:nvPr>
            <p:ph type="title"/>
          </p:nvPr>
        </p:nvSpPr>
        <p:spPr/>
        <p:txBody>
          <a:bodyPr>
            <a:normAutofit/>
          </a:bodyPr>
          <a:lstStyle/>
          <a:p>
            <a:r>
              <a:rPr lang="en-US" dirty="0" err="1"/>
              <a:t>TruGreen</a:t>
            </a:r>
            <a:r>
              <a:rPr lang="en-US" dirty="0"/>
              <a:t> saves 30-40% by moving JD Edwards</a:t>
            </a:r>
          </a:p>
        </p:txBody>
      </p:sp>
      <p:sp>
        <p:nvSpPr>
          <p:cNvPr id="12" name="Text Placeholder 11">
            <a:extLst>
              <a:ext uri="{FF2B5EF4-FFF2-40B4-BE49-F238E27FC236}">
                <a16:creationId xmlns:a16="http://schemas.microsoft.com/office/drawing/2014/main" xmlns="" id="{8483E600-B311-4525-84DE-30C35CEE53E5}"/>
              </a:ext>
            </a:extLst>
          </p:cNvPr>
          <p:cNvSpPr>
            <a:spLocks noGrp="1"/>
          </p:cNvSpPr>
          <p:nvPr>
            <p:ph type="body" sz="quarter" idx="13"/>
          </p:nvPr>
        </p:nvSpPr>
        <p:spPr>
          <a:prstGeom prst="rect">
            <a:avLst/>
          </a:prstGeom>
        </p:spPr>
        <p:txBody>
          <a:bodyPr>
            <a:normAutofit/>
          </a:bodyPr>
          <a:lstStyle/>
          <a:p>
            <a:r>
              <a:rPr lang="en-US" sz="2400" dirty="0"/>
              <a:t>Replaced outdated JD Edwards, </a:t>
            </a:r>
            <a:r>
              <a:rPr lang="en-US" sz="2400" dirty="0" err="1"/>
              <a:t>Websphere</a:t>
            </a:r>
            <a:r>
              <a:rPr lang="en-US" sz="2400" dirty="0"/>
              <a:t>, DB2, AIX stack</a:t>
            </a:r>
          </a:p>
        </p:txBody>
      </p:sp>
      <p:sp>
        <p:nvSpPr>
          <p:cNvPr id="10" name="Content Placeholder 9">
            <a:extLst>
              <a:ext uri="{FF2B5EF4-FFF2-40B4-BE49-F238E27FC236}">
                <a16:creationId xmlns:a16="http://schemas.microsoft.com/office/drawing/2014/main" xmlns="" id="{BC45B696-CD5B-416D-9FA1-2EAAE20A126B}"/>
              </a:ext>
            </a:extLst>
          </p:cNvPr>
          <p:cNvSpPr>
            <a:spLocks noGrp="1"/>
          </p:cNvSpPr>
          <p:nvPr>
            <p:ph type="body" sz="quarter" idx="15"/>
          </p:nvPr>
        </p:nvSpPr>
        <p:spPr>
          <a:prstGeom prst="rect">
            <a:avLst/>
          </a:prstGeom>
        </p:spPr>
        <p:txBody>
          <a:bodyPr>
            <a:normAutofit/>
          </a:bodyPr>
          <a:lstStyle/>
          <a:p>
            <a:r>
              <a:rPr lang="en-US" sz="2400" dirty="0"/>
              <a:t>Oracle Partner </a:t>
            </a:r>
            <a:r>
              <a:rPr lang="en-US" sz="2400" dirty="0" err="1" smtClean="0"/>
              <a:t>VelocityTech</a:t>
            </a:r>
            <a:r>
              <a:rPr lang="en-US" sz="2400" dirty="0" smtClean="0"/>
              <a:t> </a:t>
            </a:r>
            <a:r>
              <a:rPr lang="en-US" sz="2400" dirty="0"/>
              <a:t>providing solution</a:t>
            </a:r>
          </a:p>
          <a:p>
            <a:endParaRPr lang="en-US" sz="2400" dirty="0"/>
          </a:p>
        </p:txBody>
      </p:sp>
      <p:pic>
        <p:nvPicPr>
          <p:cNvPr id="13" name="Content Placeholder 8">
            <a:extLst>
              <a:ext uri="{FF2B5EF4-FFF2-40B4-BE49-F238E27FC236}">
                <a16:creationId xmlns:a16="http://schemas.microsoft.com/office/drawing/2014/main" xmlns="" id="{E55D405B-8B21-4D91-8496-5D73529F61DC}"/>
              </a:ext>
            </a:extLst>
          </p:cNvPr>
          <p:cNvPicPr>
            <a:picLocks noGrp="1" noChangeAspect="1"/>
          </p:cNvPicPr>
          <p:nvPr>
            <p:ph type="pic" sz="quarter" idx="18"/>
          </p:nvPr>
        </p:nvPicPr>
        <p:blipFill rotWithShape="1">
          <a:blip r:embed="rId3" cstate="print">
            <a:extLst>
              <a:ext uri="{28A0092B-C50C-407E-A947-70E740481C1C}">
                <a14:useLocalDpi xmlns:a14="http://schemas.microsoft.com/office/drawing/2010/main" val="0"/>
              </a:ext>
            </a:extLst>
          </a:blip>
          <a:srcRect l="-28639" t="-41671" r="-28639" b="-41671"/>
          <a:stretch/>
        </p:blipFill>
        <p:spPr>
          <a:prstGeom prst="rect">
            <a:avLst/>
          </a:prstGeom>
        </p:spPr>
      </p:pic>
      <p:sp>
        <p:nvSpPr>
          <p:cNvPr id="11" name="Text Placeholder 10">
            <a:extLst>
              <a:ext uri="{FF2B5EF4-FFF2-40B4-BE49-F238E27FC236}">
                <a16:creationId xmlns:a16="http://schemas.microsoft.com/office/drawing/2014/main" xmlns="" id="{817FEB47-C51B-4965-B9F6-37A09EF7609D}"/>
              </a:ext>
            </a:extLst>
          </p:cNvPr>
          <p:cNvSpPr>
            <a:spLocks noGrp="1"/>
          </p:cNvSpPr>
          <p:nvPr>
            <p:ph type="body" sz="quarter" idx="11"/>
          </p:nvPr>
        </p:nvSpPr>
        <p:spPr>
          <a:prstGeom prst="rect">
            <a:avLst/>
          </a:prstGeom>
        </p:spPr>
        <p:txBody>
          <a:bodyPr/>
          <a:lstStyle/>
          <a:p>
            <a:r>
              <a:rPr lang="en-US" sz="2400" dirty="0"/>
              <a:t>Long term service contract for out-of-support solution stack was ending</a:t>
            </a:r>
          </a:p>
        </p:txBody>
      </p:sp>
      <p:sp>
        <p:nvSpPr>
          <p:cNvPr id="2" name="Text Placeholder 1">
            <a:extLst>
              <a:ext uri="{FF2B5EF4-FFF2-40B4-BE49-F238E27FC236}">
                <a16:creationId xmlns:a16="http://schemas.microsoft.com/office/drawing/2014/main" xmlns="" id="{4718DF9D-AFE6-430D-9611-3AA4E69CF71D}"/>
              </a:ext>
            </a:extLst>
          </p:cNvPr>
          <p:cNvSpPr>
            <a:spLocks noGrp="1"/>
          </p:cNvSpPr>
          <p:nvPr>
            <p:ph type="body" sz="quarter" idx="17"/>
          </p:nvPr>
        </p:nvSpPr>
        <p:spPr>
          <a:prstGeom prst="rect">
            <a:avLst/>
          </a:prstGeom>
        </p:spPr>
        <p:txBody>
          <a:bodyPr>
            <a:noAutofit/>
          </a:bodyPr>
          <a:lstStyle/>
          <a:p>
            <a:r>
              <a:rPr lang="en-US" sz="2400" dirty="0"/>
              <a:t>Fastest average ERP query response time of all Velocity customers:   0.07 seconds</a:t>
            </a:r>
          </a:p>
          <a:p>
            <a:endParaRPr lang="en-US" sz="2400" dirty="0"/>
          </a:p>
          <a:p>
            <a:endParaRPr lang="en-US" sz="2400" dirty="0"/>
          </a:p>
        </p:txBody>
      </p:sp>
      <p:sp>
        <p:nvSpPr>
          <p:cNvPr id="7" name="Footer Placeholder 6">
            <a:extLst>
              <a:ext uri="{FF2B5EF4-FFF2-40B4-BE49-F238E27FC236}">
                <a16:creationId xmlns:a16="http://schemas.microsoft.com/office/drawing/2014/main" xmlns="" id="{C18F2BCF-88EE-4AA8-B176-F6D9E9BEF04A}"/>
              </a:ext>
            </a:extLst>
          </p:cNvPr>
          <p:cNvSpPr>
            <a:spLocks noGrp="1"/>
          </p:cNvSpPr>
          <p:nvPr>
            <p:ph type="ftr" sz="quarter" idx="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50" b="0" i="0" u="none" strike="noStrike" kern="1200" cap="none" spc="0" normalizeH="0" baseline="0" noProof="0" smtClean="0">
                <a:ln>
                  <a:noFill/>
                </a:ln>
                <a:solidFill>
                  <a:prstClr val="black"/>
                </a:solidFill>
                <a:effectLst/>
                <a:uLnTx/>
                <a:uFillTx/>
                <a:latin typeface="Calibri" panose="020F0502020204030204"/>
                <a:ea typeface="+mn-ea"/>
                <a:cs typeface="+mn-cs"/>
              </a:rPr>
              <a:t>Oracle Confidential - Highly Restricted</a:t>
            </a:r>
            <a:endParaRPr kumimoji="0" lang="en-US" sz="8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4176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Alliance Data Systems saves $1M running PeopleSoft, Hyperion, OBIEE and Exadata in Oracle Cloud Infrastructure</a:t>
            </a:r>
          </a:p>
        </p:txBody>
      </p:sp>
      <p:sp>
        <p:nvSpPr>
          <p:cNvPr id="20" name="Content Placeholder 6">
            <a:extLst>
              <a:ext uri="{FF2B5EF4-FFF2-40B4-BE49-F238E27FC236}">
                <a16:creationId xmlns:a16="http://schemas.microsoft.com/office/drawing/2014/main" xmlns="" id="{5B4085D9-E386-43AB-ADDB-24F45C3882E9}"/>
              </a:ext>
            </a:extLst>
          </p:cNvPr>
          <p:cNvSpPr>
            <a:spLocks noGrp="1"/>
          </p:cNvSpPr>
          <p:nvPr>
            <p:ph type="body" sz="quarter" idx="19"/>
          </p:nvPr>
        </p:nvSpPr>
        <p:spPr>
          <a:prstGeom prst="rect">
            <a:avLst/>
          </a:prstGeom>
        </p:spPr>
        <p:txBody>
          <a:bodyPr>
            <a:normAutofit/>
          </a:bodyPr>
          <a:lstStyle/>
          <a:p>
            <a:r>
              <a:rPr lang="en-US" sz="2400" dirty="0">
                <a:latin typeface="Calibri" charset="0"/>
                <a:ea typeface="Calibri" charset="0"/>
                <a:cs typeface="Calibri" charset="0"/>
              </a:rPr>
              <a:t>Running </a:t>
            </a:r>
            <a:r>
              <a:rPr lang="en-US" sz="2400" dirty="0" smtClean="0">
                <a:latin typeface="Calibri" charset="0"/>
                <a:ea typeface="Calibri" charset="0"/>
                <a:cs typeface="Calibri" charset="0"/>
              </a:rPr>
              <a:t>PeopleSoft Dev</a:t>
            </a:r>
            <a:r>
              <a:rPr lang="en-US" sz="2400" dirty="0">
                <a:latin typeface="Calibri" charset="0"/>
                <a:ea typeface="Calibri" charset="0"/>
                <a:cs typeface="Calibri" charset="0"/>
              </a:rPr>
              <a:t>, Q/A, DR, UAT, Production, Certification in OCI</a:t>
            </a:r>
          </a:p>
          <a:p>
            <a:endParaRPr lang="en-US" sz="2400" dirty="0">
              <a:latin typeface="Calibri" charset="0"/>
              <a:ea typeface="Calibri" charset="0"/>
              <a:cs typeface="Calibri" charset="0"/>
            </a:endParaRPr>
          </a:p>
        </p:txBody>
      </p:sp>
      <p:sp>
        <p:nvSpPr>
          <p:cNvPr id="22" name="Content Placeholder 2">
            <a:extLst>
              <a:ext uri="{FF2B5EF4-FFF2-40B4-BE49-F238E27FC236}">
                <a16:creationId xmlns:a16="http://schemas.microsoft.com/office/drawing/2014/main" xmlns="" id="{66E1D348-3028-4DBE-B97E-8214CFFEAF7E}"/>
              </a:ext>
            </a:extLst>
          </p:cNvPr>
          <p:cNvSpPr>
            <a:spLocks noGrp="1"/>
          </p:cNvSpPr>
          <p:nvPr>
            <p:ph type="body" sz="quarter" idx="20"/>
          </p:nvPr>
        </p:nvSpPr>
        <p:spPr>
          <a:prstGeom prst="rect">
            <a:avLst/>
          </a:prstGeom>
        </p:spPr>
        <p:txBody>
          <a:bodyPr>
            <a:normAutofit/>
          </a:bodyPr>
          <a:lstStyle/>
          <a:p>
            <a:r>
              <a:rPr lang="en-US" sz="2400" dirty="0">
                <a:latin typeface="Calibri" charset="0"/>
                <a:ea typeface="Calibri" charset="0"/>
                <a:cs typeface="Calibri" charset="0"/>
              </a:rPr>
              <a:t>Consolidated </a:t>
            </a:r>
            <a:r>
              <a:rPr lang="en-US" sz="2400" dirty="0" smtClean="0">
                <a:latin typeface="Calibri" charset="0"/>
                <a:ea typeface="Calibri" charset="0"/>
                <a:cs typeface="Calibri" charset="0"/>
              </a:rPr>
              <a:t>three </a:t>
            </a:r>
            <a:r>
              <a:rPr lang="en-US" sz="2400" dirty="0">
                <a:latin typeface="Calibri" charset="0"/>
                <a:ea typeface="Calibri" charset="0"/>
                <a:cs typeface="Calibri" charset="0"/>
              </a:rPr>
              <a:t>Exadata quarter racks to </a:t>
            </a:r>
            <a:r>
              <a:rPr lang="en-US" sz="2400" dirty="0" smtClean="0">
                <a:latin typeface="Calibri" charset="0"/>
                <a:ea typeface="Calibri" charset="0"/>
                <a:cs typeface="Calibri" charset="0"/>
              </a:rPr>
              <a:t>two</a:t>
            </a:r>
            <a:endParaRPr lang="en-US" sz="2400" dirty="0">
              <a:latin typeface="Calibri" charset="0"/>
              <a:ea typeface="Calibri" charset="0"/>
              <a:cs typeface="Calibri" charset="0"/>
            </a:endParaRPr>
          </a:p>
        </p:txBody>
      </p:sp>
      <p:pic>
        <p:nvPicPr>
          <p:cNvPr id="12" name="Picture Placeholder 11">
            <a:extLst>
              <a:ext uri="{FF2B5EF4-FFF2-40B4-BE49-F238E27FC236}">
                <a16:creationId xmlns:a16="http://schemas.microsoft.com/office/drawing/2014/main" xmlns="" id="{946B8091-2888-472C-A681-E43A087E4196}"/>
              </a:ext>
            </a:extLst>
          </p:cNvPr>
          <p:cNvPicPr>
            <a:picLocks noGrp="1" noChangeAspect="1"/>
          </p:cNvPicPr>
          <p:nvPr>
            <p:ph type="pic" sz="quarter" idx="21"/>
          </p:nvPr>
        </p:nvPicPr>
        <p:blipFill rotWithShape="1">
          <a:blip r:embed="rId3">
            <a:extLst>
              <a:ext uri="{28A0092B-C50C-407E-A947-70E740481C1C}">
                <a14:useLocalDpi xmlns:a14="http://schemas.microsoft.com/office/drawing/2010/main" val="0"/>
              </a:ext>
            </a:extLst>
          </a:blip>
          <a:srcRect l="-23987" t="-58535" r="-23987" b="-58535"/>
          <a:stretch/>
        </p:blipFill>
        <p:spPr>
          <a:prstGeom prst="rect">
            <a:avLst/>
          </a:prstGeom>
        </p:spPr>
      </p:pic>
      <p:sp>
        <p:nvSpPr>
          <p:cNvPr id="17" name="Content Placeholder 2">
            <a:extLst>
              <a:ext uri="{FF2B5EF4-FFF2-40B4-BE49-F238E27FC236}">
                <a16:creationId xmlns:a16="http://schemas.microsoft.com/office/drawing/2014/main" xmlns="" id="{66E1D348-3028-4DBE-B97E-8214CFFEAF7E}"/>
              </a:ext>
            </a:extLst>
          </p:cNvPr>
          <p:cNvSpPr>
            <a:spLocks noGrp="1"/>
          </p:cNvSpPr>
          <p:nvPr>
            <p:ph type="body" sz="quarter" idx="22"/>
          </p:nvPr>
        </p:nvSpPr>
        <p:spPr>
          <a:prstGeom prst="rect">
            <a:avLst/>
          </a:prstGeom>
        </p:spPr>
        <p:txBody>
          <a:bodyPr>
            <a:noAutofit/>
          </a:bodyPr>
          <a:lstStyle/>
          <a:p>
            <a:r>
              <a:rPr lang="en-US" sz="2400" dirty="0">
                <a:latin typeface="Calibri" charset="0"/>
                <a:ea typeface="Calibri" charset="0"/>
                <a:cs typeface="Calibri" charset="0"/>
              </a:rPr>
              <a:t>Half the cost to run Hyperion in Oracle vs AWS</a:t>
            </a:r>
          </a:p>
        </p:txBody>
      </p:sp>
      <p:sp>
        <p:nvSpPr>
          <p:cNvPr id="6" name="Text Placeholder 5"/>
          <p:cNvSpPr>
            <a:spLocks noGrp="1"/>
          </p:cNvSpPr>
          <p:nvPr>
            <p:ph type="body" sz="quarter" idx="23"/>
          </p:nvPr>
        </p:nvSpPr>
        <p:spPr>
          <a:prstGeom prst="rect">
            <a:avLst/>
          </a:prstGeom>
        </p:spPr>
        <p:txBody>
          <a:bodyPr>
            <a:noAutofit/>
          </a:bodyPr>
          <a:lstStyle/>
          <a:p>
            <a:r>
              <a:rPr lang="en-US" sz="2400" dirty="0">
                <a:latin typeface="Calibri" charset="0"/>
                <a:ea typeface="Calibri" charset="0"/>
                <a:cs typeface="Calibri" charset="0"/>
              </a:rPr>
              <a:t>$1M in overall savings</a:t>
            </a:r>
          </a:p>
        </p:txBody>
      </p:sp>
      <p:sp>
        <p:nvSpPr>
          <p:cNvPr id="3" name="Footer Placeholder 2"/>
          <p:cNvSpPr>
            <a:spLocks noGrp="1"/>
          </p:cNvSpPr>
          <p:nvPr>
            <p:ph type="ftr" sz="quarter" idx="3"/>
          </p:nvPr>
        </p:nvSpPr>
        <p:spPr/>
        <p:txBody>
          <a:bodyPr/>
          <a:lstStyle/>
          <a:p>
            <a:r>
              <a:rPr lang="en-US" dirty="0" smtClean="0">
                <a:solidFill>
                  <a:prstClr val="black"/>
                </a:solidFill>
              </a:rPr>
              <a:t>Oracle Confidential - Highly Restricted</a:t>
            </a:r>
            <a:endParaRPr lang="en-US" dirty="0">
              <a:solidFill>
                <a:prstClr val="black"/>
              </a:solidFill>
            </a:endParaRPr>
          </a:p>
        </p:txBody>
      </p:sp>
    </p:spTree>
    <p:extLst>
      <p:ext uri="{BB962C8B-B14F-4D97-AF65-F5344CB8AC3E}">
        <p14:creationId xmlns:p14="http://schemas.microsoft.com/office/powerpoint/2010/main" val="14766751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200" kern="0" dirty="0">
                <a:sym typeface="Calibri"/>
              </a:rPr>
              <a:t>Vendor management SaaS provider saves $1 million annually by consolidating infrastructure to Oracle Cloud</a:t>
            </a:r>
            <a:endParaRPr lang="en-US" dirty="0"/>
          </a:p>
        </p:txBody>
      </p:sp>
      <p:sp>
        <p:nvSpPr>
          <p:cNvPr id="28" name="Content Placeholder 2">
            <a:extLst>
              <a:ext uri="{FF2B5EF4-FFF2-40B4-BE49-F238E27FC236}">
                <a16:creationId xmlns:a16="http://schemas.microsoft.com/office/drawing/2014/main" xmlns="" id="{66E1D348-3028-4DBE-B97E-8214CFFEAF7E}"/>
              </a:ext>
            </a:extLst>
          </p:cNvPr>
          <p:cNvSpPr>
            <a:spLocks noGrp="1"/>
          </p:cNvSpPr>
          <p:nvPr>
            <p:ph type="body" sz="quarter" idx="13"/>
          </p:nvPr>
        </p:nvSpPr>
        <p:spPr/>
        <p:txBody>
          <a:bodyPr>
            <a:noAutofit/>
          </a:bodyPr>
          <a:lstStyle/>
          <a:p>
            <a:r>
              <a:rPr lang="en-US" sz="2400" dirty="0">
                <a:latin typeface="Calibri" charset="0"/>
                <a:ea typeface="Calibri" charset="0"/>
                <a:cs typeface="Calibri" charset="0"/>
              </a:rPr>
              <a:t>Consolidated </a:t>
            </a:r>
            <a:r>
              <a:rPr lang="en-US" sz="2400" dirty="0" smtClean="0">
                <a:latin typeface="Calibri" charset="0"/>
                <a:ea typeface="Calibri" charset="0"/>
                <a:cs typeface="Calibri" charset="0"/>
              </a:rPr>
              <a:t>four </a:t>
            </a:r>
            <a:r>
              <a:rPr lang="en-US" sz="2400" dirty="0">
                <a:latin typeface="Calibri" charset="0"/>
                <a:ea typeface="Calibri" charset="0"/>
                <a:cs typeface="Calibri" charset="0"/>
              </a:rPr>
              <a:t>data centers to </a:t>
            </a:r>
            <a:r>
              <a:rPr lang="en-US" sz="2400" dirty="0" smtClean="0">
                <a:latin typeface="Calibri" charset="0"/>
                <a:ea typeface="Calibri" charset="0"/>
                <a:cs typeface="Calibri" charset="0"/>
              </a:rPr>
              <a:t>two</a:t>
            </a:r>
            <a:endParaRPr lang="en-US" sz="2400" dirty="0">
              <a:latin typeface="Calibri" charset="0"/>
              <a:ea typeface="Calibri" charset="0"/>
              <a:cs typeface="Calibri" charset="0"/>
            </a:endParaRPr>
          </a:p>
          <a:p>
            <a:r>
              <a:rPr lang="en-US" sz="2400" dirty="0">
                <a:latin typeface="Calibri" charset="0"/>
                <a:ea typeface="Calibri" charset="0"/>
                <a:cs typeface="Calibri" charset="0"/>
              </a:rPr>
              <a:t>Saving $1M </a:t>
            </a:r>
            <a:r>
              <a:rPr lang="en-US" sz="2400" dirty="0" smtClean="0">
                <a:latin typeface="Calibri" charset="0"/>
                <a:ea typeface="Calibri" charset="0"/>
                <a:cs typeface="Calibri" charset="0"/>
              </a:rPr>
              <a:t>annually</a:t>
            </a:r>
            <a:endParaRPr lang="en-US" sz="2400" dirty="0">
              <a:latin typeface="Calibri" charset="0"/>
              <a:ea typeface="Calibri" charset="0"/>
              <a:cs typeface="Calibri" charset="0"/>
            </a:endParaRPr>
          </a:p>
        </p:txBody>
      </p:sp>
      <p:sp>
        <p:nvSpPr>
          <p:cNvPr id="26" name="Content Placeholder 6">
            <a:extLst>
              <a:ext uri="{FF2B5EF4-FFF2-40B4-BE49-F238E27FC236}">
                <a16:creationId xmlns:a16="http://schemas.microsoft.com/office/drawing/2014/main" xmlns="" id="{5B4085D9-E386-43AB-ADDB-24F45C3882E9}"/>
              </a:ext>
            </a:extLst>
          </p:cNvPr>
          <p:cNvSpPr>
            <a:spLocks noGrp="1"/>
          </p:cNvSpPr>
          <p:nvPr>
            <p:ph type="body" sz="quarter" idx="15"/>
          </p:nvPr>
        </p:nvSpPr>
        <p:spPr/>
        <p:txBody>
          <a:bodyPr>
            <a:normAutofit/>
          </a:bodyPr>
          <a:lstStyle/>
          <a:p>
            <a:r>
              <a:rPr lang="en-US" sz="2400" dirty="0">
                <a:latin typeface="Calibri" charset="0"/>
                <a:ea typeface="Calibri" charset="0"/>
                <a:cs typeface="Calibri" charset="0"/>
              </a:rPr>
              <a:t>Oracle Exadata and bare metal compute maximize performance</a:t>
            </a:r>
          </a:p>
        </p:txBody>
      </p:sp>
      <p:sp>
        <p:nvSpPr>
          <p:cNvPr id="2" name="Text Placeholder 1"/>
          <p:cNvSpPr>
            <a:spLocks noGrp="1"/>
          </p:cNvSpPr>
          <p:nvPr>
            <p:ph type="body" sz="quarter" idx="11"/>
          </p:nvPr>
        </p:nvSpPr>
        <p:spPr/>
        <p:txBody>
          <a:bodyPr>
            <a:noAutofit/>
          </a:bodyPr>
          <a:lstStyle/>
          <a:p>
            <a:r>
              <a:rPr lang="en-US" sz="2400" dirty="0">
                <a:latin typeface="Calibri" charset="0"/>
                <a:ea typeface="Calibri" charset="0"/>
                <a:cs typeface="Calibri" charset="0"/>
              </a:rPr>
              <a:t>Migrated DR, Dev, Q/A for core SaaS</a:t>
            </a:r>
          </a:p>
          <a:p>
            <a:r>
              <a:rPr lang="en-US" sz="2400" dirty="0">
                <a:latin typeface="Calibri" charset="0"/>
                <a:ea typeface="Calibri" charset="0"/>
                <a:cs typeface="Calibri" charset="0"/>
              </a:rPr>
              <a:t>Also moved E-Business Suite</a:t>
            </a:r>
          </a:p>
        </p:txBody>
      </p:sp>
      <p:sp>
        <p:nvSpPr>
          <p:cNvPr id="9" name="Text Placeholder 8"/>
          <p:cNvSpPr>
            <a:spLocks noGrp="1"/>
          </p:cNvSpPr>
          <p:nvPr>
            <p:ph type="body" sz="quarter" idx="17"/>
          </p:nvPr>
        </p:nvSpPr>
        <p:spPr/>
        <p:txBody>
          <a:bodyPr>
            <a:noAutofit/>
          </a:bodyPr>
          <a:lstStyle/>
          <a:p>
            <a:r>
              <a:rPr lang="en-US" sz="2400" dirty="0">
                <a:latin typeface="Calibri" charset="0"/>
                <a:ea typeface="Calibri" charset="0"/>
                <a:cs typeface="Calibri" charset="0"/>
              </a:rPr>
              <a:t>Leveraging open-standards based Oracle Containers Engine for Kubernetes</a:t>
            </a:r>
          </a:p>
        </p:txBody>
      </p:sp>
      <p:pic>
        <p:nvPicPr>
          <p:cNvPr id="11" name="Picture Placeholder 10">
            <a:extLst>
              <a:ext uri="{FF2B5EF4-FFF2-40B4-BE49-F238E27FC236}">
                <a16:creationId xmlns:a16="http://schemas.microsoft.com/office/drawing/2014/main" xmlns="" id="{DA12D435-2E91-49DE-87EC-B0A2B9C15064}"/>
              </a:ext>
            </a:extLst>
          </p:cNvPr>
          <p:cNvPicPr>
            <a:picLocks noGrp="1"/>
          </p:cNvPicPr>
          <p:nvPr>
            <p:ph type="pic" sz="quarter" idx="18"/>
          </p:nvPr>
        </p:nvPicPr>
        <p:blipFill rotWithShape="1">
          <a:blip r:embed="rId3"/>
          <a:srcRect l="-26857" t="-7764" r="-26857" b="-7764"/>
          <a:stretch/>
        </p:blipFill>
        <p:spPr>
          <a:prstGeom prst="rect">
            <a:avLst/>
          </a:prstGeom>
        </p:spPr>
      </p:pic>
      <p:sp>
        <p:nvSpPr>
          <p:cNvPr id="4" name="Footer Placeholder 3"/>
          <p:cNvSpPr>
            <a:spLocks noGrp="1"/>
          </p:cNvSpPr>
          <p:nvPr>
            <p:ph type="ftr" sz="quarter" idx="3"/>
          </p:nvPr>
        </p:nvSpPr>
        <p:spPr/>
        <p:txBody>
          <a:bodyPr/>
          <a:lstStyle/>
          <a:p>
            <a:r>
              <a:rPr lang="en-US" smtClean="0">
                <a:solidFill>
                  <a:prstClr val="black"/>
                </a:solidFill>
              </a:rPr>
              <a:t>Oracle Confidential - Highly Restricted</a:t>
            </a:r>
            <a:endParaRPr lang="en-US" dirty="0">
              <a:solidFill>
                <a:prstClr val="black"/>
              </a:solidFill>
            </a:endParaRPr>
          </a:p>
        </p:txBody>
      </p:sp>
    </p:spTree>
    <p:extLst>
      <p:ext uri="{BB962C8B-B14F-4D97-AF65-F5344CB8AC3E}">
        <p14:creationId xmlns:p14="http://schemas.microsoft.com/office/powerpoint/2010/main" val="11548313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b"/>
          <a:lstStyle/>
          <a:p>
            <a:r>
              <a:rPr lang="en-US" sz="3600" dirty="0" err="1"/>
              <a:t>OceanX</a:t>
            </a:r>
            <a:r>
              <a:rPr lang="en-US" sz="3600" dirty="0"/>
              <a:t> runs its SaaS marketing cloud on Oracle</a:t>
            </a:r>
          </a:p>
        </p:txBody>
      </p:sp>
      <p:sp>
        <p:nvSpPr>
          <p:cNvPr id="28" name="Content Placeholder 2">
            <a:extLst>
              <a:ext uri="{FF2B5EF4-FFF2-40B4-BE49-F238E27FC236}">
                <a16:creationId xmlns:a16="http://schemas.microsoft.com/office/drawing/2014/main" xmlns="" id="{66E1D348-3028-4DBE-B97E-8214CFFEAF7E}"/>
              </a:ext>
            </a:extLst>
          </p:cNvPr>
          <p:cNvSpPr>
            <a:spLocks noGrp="1"/>
          </p:cNvSpPr>
          <p:nvPr>
            <p:ph type="body" sz="quarter" idx="13"/>
          </p:nvPr>
        </p:nvSpPr>
        <p:spPr/>
        <p:txBody>
          <a:bodyPr>
            <a:noAutofit/>
          </a:bodyPr>
          <a:lstStyle/>
          <a:p>
            <a:r>
              <a:rPr lang="en-US" dirty="0">
                <a:latin typeface="Calibri" charset="0"/>
                <a:ea typeface="Calibri" charset="0"/>
                <a:cs typeface="Calibri" charset="0"/>
              </a:rPr>
              <a:t>Key functionality not available on AWS</a:t>
            </a:r>
          </a:p>
          <a:p>
            <a:r>
              <a:rPr lang="en-US" dirty="0">
                <a:latin typeface="Calibri" charset="0"/>
                <a:ea typeface="Calibri" charset="0"/>
                <a:cs typeface="Calibri" charset="0"/>
              </a:rPr>
              <a:t>Avoided risk and cost of application </a:t>
            </a:r>
            <a:br>
              <a:rPr lang="en-US" dirty="0">
                <a:latin typeface="Calibri" charset="0"/>
                <a:ea typeface="Calibri" charset="0"/>
                <a:cs typeface="Calibri" charset="0"/>
              </a:rPr>
            </a:br>
            <a:r>
              <a:rPr lang="en-US" dirty="0">
                <a:latin typeface="Calibri" charset="0"/>
                <a:ea typeface="Calibri" charset="0"/>
                <a:cs typeface="Calibri" charset="0"/>
              </a:rPr>
              <a:t>re-architecture</a:t>
            </a:r>
          </a:p>
          <a:p>
            <a:endParaRPr lang="en-US" sz="2400" dirty="0">
              <a:latin typeface="Calibri" charset="0"/>
              <a:ea typeface="Calibri" charset="0"/>
              <a:cs typeface="Calibri" charset="0"/>
            </a:endParaRPr>
          </a:p>
          <a:p>
            <a:pPr marL="0" indent="0">
              <a:buNone/>
            </a:pPr>
            <a:endParaRPr lang="en-US" sz="2400" dirty="0">
              <a:latin typeface="Calibri" charset="0"/>
              <a:ea typeface="Calibri" charset="0"/>
              <a:cs typeface="Calibri" charset="0"/>
            </a:endParaRPr>
          </a:p>
        </p:txBody>
      </p:sp>
      <p:sp>
        <p:nvSpPr>
          <p:cNvPr id="26" name="Content Placeholder 6">
            <a:extLst>
              <a:ext uri="{FF2B5EF4-FFF2-40B4-BE49-F238E27FC236}">
                <a16:creationId xmlns:a16="http://schemas.microsoft.com/office/drawing/2014/main" xmlns="" id="{5B4085D9-E386-43AB-ADDB-24F45C3882E9}"/>
              </a:ext>
            </a:extLst>
          </p:cNvPr>
          <p:cNvSpPr>
            <a:spLocks noGrp="1"/>
          </p:cNvSpPr>
          <p:nvPr>
            <p:ph type="body" sz="quarter" idx="15"/>
          </p:nvPr>
        </p:nvSpPr>
        <p:spPr/>
        <p:txBody>
          <a:bodyPr>
            <a:normAutofit/>
          </a:bodyPr>
          <a:lstStyle/>
          <a:p>
            <a:r>
              <a:rPr lang="en-US" dirty="0">
                <a:latin typeface="Calibri" charset="0"/>
                <a:ea typeface="Calibri" charset="0"/>
                <a:cs typeface="Calibri" charset="0"/>
              </a:rPr>
              <a:t>10X performance boost vs. AWS with </a:t>
            </a:r>
            <a:r>
              <a:rPr lang="en-US" dirty="0" err="1">
                <a:latin typeface="Calibri" charset="0"/>
                <a:ea typeface="Calibri" charset="0"/>
                <a:cs typeface="Calibri" charset="0"/>
              </a:rPr>
              <a:t>Exadata</a:t>
            </a:r>
            <a:r>
              <a:rPr lang="en-US" dirty="0">
                <a:latin typeface="Calibri" charset="0"/>
                <a:ea typeface="Calibri" charset="0"/>
                <a:cs typeface="Calibri" charset="0"/>
              </a:rPr>
              <a:t> Cloud Svc</a:t>
            </a:r>
          </a:p>
        </p:txBody>
      </p:sp>
      <p:pic>
        <p:nvPicPr>
          <p:cNvPr id="16" name="Picture Placeholder 15">
            <a:extLst>
              <a:ext uri="{FF2B5EF4-FFF2-40B4-BE49-F238E27FC236}">
                <a16:creationId xmlns:a16="http://schemas.microsoft.com/office/drawing/2014/main" xmlns="" id="{92764116-6277-427F-A6EA-32E475CD816F}"/>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l="-1007" r="-176"/>
          <a:stretch/>
        </p:blipFill>
        <p:spPr>
          <a:xfrm>
            <a:off x="4439170" y="2549457"/>
            <a:ext cx="3304032" cy="490448"/>
          </a:xfrm>
          <a:prstGeom prst="rect">
            <a:avLst/>
          </a:prstGeom>
        </p:spPr>
      </p:pic>
      <p:sp>
        <p:nvSpPr>
          <p:cNvPr id="2" name="Text Placeholder 1"/>
          <p:cNvSpPr>
            <a:spLocks noGrp="1"/>
          </p:cNvSpPr>
          <p:nvPr>
            <p:ph type="body" sz="quarter" idx="11"/>
          </p:nvPr>
        </p:nvSpPr>
        <p:spPr/>
        <p:txBody>
          <a:bodyPr>
            <a:noAutofit/>
          </a:bodyPr>
          <a:lstStyle/>
          <a:p>
            <a:r>
              <a:rPr lang="en-US" dirty="0">
                <a:latin typeface="Calibri" charset="0"/>
                <a:ea typeface="Calibri" charset="0"/>
                <a:cs typeface="Calibri" charset="0"/>
              </a:rPr>
              <a:t>Migrated custom app on Oracle DB to cloud</a:t>
            </a:r>
          </a:p>
          <a:p>
            <a:r>
              <a:rPr lang="en-US" dirty="0">
                <a:latin typeface="Calibri" charset="0"/>
                <a:ea typeface="Calibri" charset="0"/>
                <a:cs typeface="Calibri" charset="0"/>
              </a:rPr>
              <a:t>Also moved adjacent analytics</a:t>
            </a:r>
          </a:p>
        </p:txBody>
      </p:sp>
      <p:sp>
        <p:nvSpPr>
          <p:cNvPr id="9" name="Text Placeholder 8"/>
          <p:cNvSpPr>
            <a:spLocks noGrp="1"/>
          </p:cNvSpPr>
          <p:nvPr>
            <p:ph type="body" sz="quarter" idx="17"/>
          </p:nvPr>
        </p:nvSpPr>
        <p:spPr>
          <a:xfrm>
            <a:off x="9034809" y="4059672"/>
            <a:ext cx="2776191" cy="1426229"/>
          </a:xfrm>
        </p:spPr>
        <p:txBody>
          <a:bodyPr>
            <a:normAutofit/>
          </a:bodyPr>
          <a:lstStyle/>
          <a:p>
            <a:r>
              <a:rPr lang="en-US" dirty="0">
                <a:latin typeface="Calibri" charset="0"/>
                <a:ea typeface="Calibri" charset="0"/>
                <a:cs typeface="Calibri" charset="0"/>
              </a:rPr>
              <a:t>Better customer experience, reduced cost</a:t>
            </a:r>
          </a:p>
        </p:txBody>
      </p:sp>
    </p:spTree>
    <p:extLst>
      <p:ext uri="{BB962C8B-B14F-4D97-AF65-F5344CB8AC3E}">
        <p14:creationId xmlns:p14="http://schemas.microsoft.com/office/powerpoint/2010/main" val="15458237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7">
  <a:themeElements>
    <a:clrScheme name="Oracle 2017">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16x9-2017-170717.potx" id="{5F8EF313-73E7-8949-998F-B56DC147001D}" vid="{500031CF-43E1-5C42-B3F8-E14A18A1E182}"/>
    </a:ext>
  </a:extLst>
</a:theme>
</file>

<file path=ppt/theme/theme2.xml><?xml version="1.0" encoding="utf-8"?>
<a:theme xmlns:a="http://schemas.openxmlformats.org/drawingml/2006/main" name="Office Theme">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Oracle-16x9-2017-170717</Template>
  <TotalTime>57342</TotalTime>
  <Words>2167</Words>
  <Application>Microsoft Macintosh PowerPoint</Application>
  <PresentationFormat>Custom</PresentationFormat>
  <Paragraphs>233</Paragraphs>
  <Slides>16</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Calibri</vt:lpstr>
      <vt:lpstr>MS PGothic</vt:lpstr>
      <vt:lpstr>Arial</vt:lpstr>
      <vt:lpstr>Oracle_16x9_2017</vt:lpstr>
      <vt:lpstr>Winning Patterns</vt:lpstr>
      <vt:lpstr>PowerPoint Presentation</vt:lpstr>
      <vt:lpstr>Green light, red light</vt:lpstr>
      <vt:lpstr>Green light, red light</vt:lpstr>
      <vt:lpstr>Green light, red light</vt:lpstr>
      <vt:lpstr>TruGreen saves 30-40% by moving JD Edwards</vt:lpstr>
      <vt:lpstr>Alliance Data Systems saves $1M running PeopleSoft, Hyperion, OBIEE and Exadata in Oracle Cloud Infrastructure</vt:lpstr>
      <vt:lpstr>Vendor management SaaS provider saves $1 million annually by consolidating infrastructure to Oracle Cloud</vt:lpstr>
      <vt:lpstr>OceanX runs its SaaS marketing cloud on Oracle</vt:lpstr>
      <vt:lpstr>PowerPoint Presentation</vt:lpstr>
      <vt:lpstr>PowerPoint Presentation</vt:lpstr>
      <vt:lpstr>Cisco SaaS telemetry platform avoids large, up-front CAPEX with Oracle Cloud Infrastructure</vt:lpstr>
      <vt:lpstr>FireEye runs email security SaaS on Oracle Cloud</vt:lpstr>
      <vt:lpstr>PowerPoint Presentation</vt:lpstr>
      <vt:lpstr>PowerPoint Presentation</vt:lpstr>
      <vt:lpstr>Construction industry ISV is consolidating private cloud and AWS workloads to Oracle Cloud Infrastructure</vt:lpstr>
    </vt:vector>
  </TitlesOfParts>
  <Manager/>
  <Company/>
  <LinksUpToDate>false</LinksUpToDate>
  <SharedDoc>false</SharedDoc>
  <HyperlinkBase/>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with Picture</dc:title>
  <dc:subject/>
  <dc:creator>Tina Liu</dc:creator>
  <cp:keywords/>
  <dc:description/>
  <cp:lastModifiedBy>Leo Leung</cp:lastModifiedBy>
  <cp:revision>883</cp:revision>
  <cp:lastPrinted>2014-07-16T02:22:57Z</cp:lastPrinted>
  <dcterms:created xsi:type="dcterms:W3CDTF">2017-09-06T17:53:33Z</dcterms:created>
  <dcterms:modified xsi:type="dcterms:W3CDTF">2018-10-03T23:23:39Z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4753136</vt:lpwstr>
  </property>
  <property fmtid="{D5CDD505-2E9C-101B-9397-08002B2CF9AE}" pid="3" name="NXPowerLiteSettings">
    <vt:lpwstr>F98007B004F000</vt:lpwstr>
  </property>
  <property fmtid="{D5CDD505-2E9C-101B-9397-08002B2CF9AE}" pid="4" name="NXPowerLiteVersion">
    <vt:lpwstr>D6.2.10</vt:lpwstr>
  </property>
</Properties>
</file>