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5" r:id="rId2"/>
  </p:sldMasterIdLst>
  <p:notesMasterIdLst>
    <p:notesMasterId r:id="rId24"/>
  </p:notesMasterIdLst>
  <p:handoutMasterIdLst>
    <p:handoutMasterId r:id="rId25"/>
  </p:handoutMasterIdLst>
  <p:sldIdLst>
    <p:sldId id="408" r:id="rId3"/>
    <p:sldId id="409" r:id="rId4"/>
    <p:sldId id="410" r:id="rId5"/>
    <p:sldId id="411" r:id="rId6"/>
    <p:sldId id="412" r:id="rId7"/>
    <p:sldId id="413" r:id="rId8"/>
    <p:sldId id="436" r:id="rId9"/>
    <p:sldId id="415" r:id="rId10"/>
    <p:sldId id="416" r:id="rId11"/>
    <p:sldId id="417" r:id="rId12"/>
    <p:sldId id="429" r:id="rId13"/>
    <p:sldId id="430" r:id="rId14"/>
    <p:sldId id="431" r:id="rId15"/>
    <p:sldId id="432" r:id="rId16"/>
    <p:sldId id="433" r:id="rId17"/>
    <p:sldId id="434" r:id="rId18"/>
    <p:sldId id="435" r:id="rId19"/>
    <p:sldId id="425" r:id="rId20"/>
    <p:sldId id="426" r:id="rId21"/>
    <p:sldId id="427" r:id="rId22"/>
    <p:sldId id="428" r:id="rId23"/>
  </p:sldIdLst>
  <p:sldSz cx="12188825" cy="6858000"/>
  <p:notesSz cx="6858000" cy="91440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guide id="8" pos="453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575E"/>
    <a:srgbClr val="D8E1E6"/>
    <a:srgbClr val="8A8C8E"/>
    <a:srgbClr val="FF8E14"/>
    <a:srgbClr val="D3DFE6"/>
    <a:srgbClr val="FFBB73"/>
    <a:srgbClr val="CF6B00"/>
    <a:srgbClr val="EE8A00"/>
    <a:srgbClr val="8A4700"/>
    <a:srgbClr val="F5CE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588" autoAdjust="0"/>
    <p:restoredTop sz="86691" autoAdjust="0"/>
  </p:normalViewPr>
  <p:slideViewPr>
    <p:cSldViewPr snapToGrid="0">
      <p:cViewPr>
        <p:scale>
          <a:sx n="91" d="100"/>
          <a:sy n="91" d="100"/>
        </p:scale>
        <p:origin x="1296" y="-192"/>
      </p:cViewPr>
      <p:guideLst>
        <p:guide orient="horz" pos="2160"/>
        <p:guide orient="horz" pos="3744"/>
        <p:guide orient="horz" pos="960"/>
        <p:guide orient="horz" pos="1248"/>
        <p:guide pos="3839"/>
        <p:guide pos="7343"/>
        <p:guide pos="335"/>
        <p:guide pos="4534"/>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7512"/>
    </p:cViewPr>
  </p:sorterViewPr>
  <p:notesViewPr>
    <p:cSldViewPr snapToGrid="0">
      <p:cViewPr varScale="1">
        <p:scale>
          <a:sx n="103" d="100"/>
          <a:sy n="103" d="100"/>
        </p:scale>
        <p:origin x="-4320"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notesMaster" Target="notesMasters/notesMaster1.xml"/><Relationship Id="rId25" Type="http://schemas.openxmlformats.org/officeDocument/2006/relationships/handoutMaster" Target="handoutMasters/handoutMaster1.xml"/><Relationship Id="rId26" Type="http://schemas.openxmlformats.org/officeDocument/2006/relationships/tags" Target="tags/tag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t>10/10/16</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Bef>
        <a:spcPts val="600"/>
      </a:spcBef>
      <a:defRPr sz="1100" kern="1200">
        <a:solidFill>
          <a:srgbClr val="000000"/>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rgbClr val="000000"/>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mailto:Revrec-americasiebc_us@oracle.com" TargetMode="External"/><Relationship Id="rId4" Type="http://schemas.openxmlformats.org/officeDocument/2006/relationships/hyperlink" Target="http://my.oracle.com/site/fin/gfo/GlobalProcesses/cnt452504.pdf"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a:t>
            </a:fld>
            <a:endParaRPr lang="en-US" dirty="0"/>
          </a:p>
        </p:txBody>
      </p:sp>
    </p:spTree>
    <p:extLst>
      <p:ext uri="{BB962C8B-B14F-4D97-AF65-F5344CB8AC3E}">
        <p14:creationId xmlns:p14="http://schemas.microsoft.com/office/powerpoint/2010/main" val="2471618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To deliver </a:t>
            </a:r>
            <a:r>
              <a:rPr lang="en-US" dirty="0" err="1" smtClean="0"/>
              <a:t>IoT</a:t>
            </a:r>
            <a:r>
              <a:rPr lang="en-US" dirty="0" smtClean="0"/>
              <a:t> is a complex thing; It</a:t>
            </a:r>
            <a:r>
              <a:rPr lang="en-US" baseline="0" dirty="0" smtClean="0"/>
              <a:t> requires platform, device sensors, connectivity , </a:t>
            </a:r>
            <a:r>
              <a:rPr lang="en-US" baseline="0" dirty="0" err="1" smtClean="0"/>
              <a:t>IoT</a:t>
            </a:r>
            <a:r>
              <a:rPr lang="en-US" baseline="0" dirty="0" smtClean="0"/>
              <a:t> Application, Machine learning/Analytics and Insights capabilities and Domain Knowledge.</a:t>
            </a:r>
            <a:endParaRPr lang="en-US" dirty="0"/>
          </a:p>
        </p:txBody>
      </p:sp>
      <p:sp>
        <p:nvSpPr>
          <p:cNvPr id="4" name="Slide Number Placeholder 3"/>
          <p:cNvSpPr>
            <a:spLocks noGrp="1"/>
          </p:cNvSpPr>
          <p:nvPr>
            <p:ph type="sldNum" sz="quarter" idx="10"/>
          </p:nvPr>
        </p:nvSpPr>
        <p:spPr/>
        <p:txBody>
          <a:bodyPr/>
          <a:lstStyle/>
          <a:p>
            <a:fld id="{5AAF69A3-287C-49A4-AE76-ED2DB35F105A}" type="slidenum">
              <a:rPr lang="en-US" smtClean="0"/>
              <a:t>12</a:t>
            </a:fld>
            <a:endParaRPr lang="en-US" dirty="0"/>
          </a:p>
        </p:txBody>
      </p:sp>
    </p:spTree>
    <p:extLst>
      <p:ext uri="{BB962C8B-B14F-4D97-AF65-F5344CB8AC3E}">
        <p14:creationId xmlns:p14="http://schemas.microsoft.com/office/powerpoint/2010/main" val="1524385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latin typeface="Calibri" panose="020F0502020204030204" pitchFamily="34" charset="0"/>
              </a:rPr>
              <a:t>This solution leverages the capabilities of Oracle Internet of Things Cloud Service (IOTCS) and integrate it with the front-end CX applications to </a:t>
            </a:r>
            <a:r>
              <a:rPr lang="en-IN" sz="800" dirty="0" smtClean="0">
                <a:latin typeface="Calibri" panose="020F0502020204030204" pitchFamily="34" charset="0"/>
              </a:rPr>
              <a:t>manage and enhance customer’s service experience. The DFS solution also addresses diverse requirements, such as predictive maintenance, inventory management, access control, location tracking, and remote monitoring.</a:t>
            </a:r>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pPr>
                <a:defRPr/>
              </a:pPr>
              <a:t>13</a:t>
            </a:fld>
            <a:endParaRPr lang="en-US" dirty="0"/>
          </a:p>
        </p:txBody>
      </p:sp>
    </p:spTree>
    <p:extLst>
      <p:ext uri="{BB962C8B-B14F-4D97-AF65-F5344CB8AC3E}">
        <p14:creationId xmlns:p14="http://schemas.microsoft.com/office/powerpoint/2010/main" val="1225032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Rapid</a:t>
            </a:r>
            <a:r>
              <a:rPr lang="en-US" baseline="0" dirty="0" smtClean="0"/>
              <a:t> Deployment with readily available components and </a:t>
            </a:r>
            <a:endParaRPr lang="en-US"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pPr>
                <a:defRPr/>
              </a:pPr>
              <a:t>18</a:t>
            </a:fld>
            <a:endParaRPr lang="en-US" dirty="0"/>
          </a:p>
        </p:txBody>
      </p:sp>
    </p:spTree>
    <p:extLst>
      <p:ext uri="{BB962C8B-B14F-4D97-AF65-F5344CB8AC3E}">
        <p14:creationId xmlns:p14="http://schemas.microsoft.com/office/powerpoint/2010/main" val="36500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20</a:t>
            </a:fld>
            <a:endParaRPr lang="en-US" dirty="0"/>
          </a:p>
        </p:txBody>
      </p:sp>
    </p:spTree>
    <p:extLst>
      <p:ext uri="{BB962C8B-B14F-4D97-AF65-F5344CB8AC3E}">
        <p14:creationId xmlns:p14="http://schemas.microsoft.com/office/powerpoint/2010/main" val="41889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21</a:t>
            </a:fld>
            <a:endParaRPr lang="en-US" dirty="0"/>
          </a:p>
        </p:txBody>
      </p:sp>
    </p:spTree>
    <p:extLst>
      <p:ext uri="{BB962C8B-B14F-4D97-AF65-F5344CB8AC3E}">
        <p14:creationId xmlns:p14="http://schemas.microsoft.com/office/powerpoint/2010/main" val="1378915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This</a:t>
            </a:r>
            <a:r>
              <a:rPr lang="en-US" baseline="0" dirty="0" smtClean="0"/>
              <a:t> is a </a:t>
            </a:r>
            <a:r>
              <a:rPr lang="en-US" b="1" baseline="0" dirty="0" smtClean="0"/>
              <a:t>Safe Harbor Front </a:t>
            </a:r>
            <a:r>
              <a:rPr lang="en-US" baseline="0" dirty="0" smtClean="0"/>
              <a:t>slide, one of two Safe Harbor Statement slides included in this template. </a:t>
            </a:r>
          </a:p>
          <a:p>
            <a:endParaRPr lang="en-US" baseline="0" dirty="0" smtClean="0"/>
          </a:p>
          <a:p>
            <a:r>
              <a:rPr lang="en-US" dirty="0" smtClean="0"/>
              <a:t>One of the Safe Harbor slides must be used if your presentation covers material affected by Oracle’s Revenue Recognition Policy </a:t>
            </a:r>
          </a:p>
          <a:p>
            <a:endParaRPr lang="en-US" dirty="0" smtClean="0"/>
          </a:p>
          <a:p>
            <a:r>
              <a:rPr lang="en-US" dirty="0" smtClean="0"/>
              <a:t>To learn more about this policy, e-mail: </a:t>
            </a:r>
            <a:r>
              <a:rPr lang="en-US" dirty="0" smtClean="0">
                <a:hlinkClick r:id="rId3"/>
              </a:rPr>
              <a:t>Revrec-americasiebc_us@oracle.com </a:t>
            </a:r>
            <a:endParaRPr lang="en-US" dirty="0" smtClean="0"/>
          </a:p>
          <a:p>
            <a:endParaRPr lang="en-US" dirty="0" smtClean="0"/>
          </a:p>
          <a:p>
            <a:r>
              <a:rPr lang="en-US" sz="1100" kern="1200" dirty="0" smtClean="0">
                <a:latin typeface="+mn-lt"/>
                <a:ea typeface="+mn-ea"/>
                <a:cs typeface="+mn-cs"/>
              </a:rPr>
              <a:t>For internal communication, Safe Harbor Statements are not required. However, there is an applicable disclaimer (Exhibit E) that should be used, found in the Oracle Revenue Recognition Policy for Future Product Communications. Copy and paste this link into a web browser, to find out more information.  </a:t>
            </a:r>
          </a:p>
          <a:p>
            <a:endParaRPr lang="en-US" sz="1100" kern="1200" dirty="0" smtClean="0">
              <a:latin typeface="+mn-lt"/>
              <a:ea typeface="+mn-ea"/>
              <a:cs typeface="+mn-cs"/>
            </a:endParaRPr>
          </a:p>
          <a:p>
            <a:r>
              <a:rPr lang="en-US" sz="1100" u="sng" kern="1200" dirty="0" smtClean="0">
                <a:latin typeface="+mn-lt"/>
                <a:ea typeface="+mn-ea"/>
                <a:cs typeface="+mn-cs"/>
                <a:hlinkClick r:id="rId4"/>
              </a:rPr>
              <a:t>http://my.oracle.com/site/fin/gfo/GlobalProcesses/cnt452504.pdf</a:t>
            </a:r>
            <a:endParaRPr lang="en-US" sz="1100" u="sng" kern="1200" dirty="0" smtClean="0">
              <a:latin typeface="+mn-lt"/>
              <a:ea typeface="+mn-ea"/>
              <a:cs typeface="+mn-cs"/>
            </a:endParaRPr>
          </a:p>
          <a:p>
            <a:endParaRPr lang="en-US" sz="1100" u="sng" kern="1200" dirty="0" smtClean="0">
              <a:latin typeface="+mn-lt"/>
              <a:ea typeface="+mn-ea"/>
              <a:cs typeface="+mn-cs"/>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100" kern="1200" dirty="0" smtClean="0"/>
              <a:t>For all external communications such as press release, roadmaps, PowerPoint presentations, Safe Harbor Statements are required. You can refer to the link mentioned above to find out additional information/disclaimers required depending on your audience.</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2</a:t>
            </a:fld>
            <a:endParaRPr lang="en-US" dirty="0"/>
          </a:p>
        </p:txBody>
      </p:sp>
    </p:spTree>
    <p:extLst>
      <p:ext uri="{BB962C8B-B14F-4D97-AF65-F5344CB8AC3E}">
        <p14:creationId xmlns:p14="http://schemas.microsoft.com/office/powerpoint/2010/main" val="300743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r>
              <a:rPr lang="en-US" dirty="0" smtClean="0"/>
              <a:t>This is a </a:t>
            </a:r>
            <a:r>
              <a:rPr lang="en-US" b="1" dirty="0" smtClean="0"/>
              <a:t>Title Slide with Partner Logo </a:t>
            </a:r>
            <a:r>
              <a:rPr lang="en-US" b="0" dirty="0" smtClean="0"/>
              <a:t>slide</a:t>
            </a:r>
            <a:r>
              <a:rPr lang="en-US" b="1" dirty="0" smtClean="0"/>
              <a:t> </a:t>
            </a:r>
            <a:r>
              <a:rPr lang="en-US" baseline="0" dirty="0" smtClean="0"/>
              <a:t>ideal for including a picture with a brief title, subtitle and presenter information.</a:t>
            </a:r>
          </a:p>
          <a:p>
            <a:endParaRPr lang="en-US" baseline="0" dirty="0" smtClean="0"/>
          </a:p>
          <a:p>
            <a:r>
              <a:rPr lang="en-US" baseline="0" dirty="0" smtClean="0"/>
              <a:t>Do not customize this slide with your own picture.</a:t>
            </a:r>
          </a:p>
          <a:p>
            <a:endParaRPr lang="en-US" baseline="0" dirty="0" smtClean="0"/>
          </a:p>
          <a:p>
            <a:r>
              <a:rPr lang="en-US" dirty="0" smtClean="0"/>
              <a:t>To </a:t>
            </a:r>
            <a:r>
              <a:rPr lang="en-US" b="1" dirty="0" smtClean="0"/>
              <a:t>Replace the LOGO </a:t>
            </a:r>
            <a:r>
              <a:rPr lang="en-US" dirty="0" smtClean="0"/>
              <a:t>on this sample slide:</a:t>
            </a:r>
          </a:p>
          <a:p>
            <a:endParaRPr lang="en-US" b="1" dirty="0" smtClean="0"/>
          </a:p>
          <a:p>
            <a:r>
              <a:rPr lang="en-US" b="1" dirty="0" smtClean="0"/>
              <a:t>Right-click </a:t>
            </a:r>
            <a:r>
              <a:rPr lang="en-US" dirty="0" smtClean="0"/>
              <a:t>a sample LOGO and choose Change Picture. Navigate to the location where the new logo is stored, select desired logo</a:t>
            </a:r>
            <a:r>
              <a:rPr lang="en-US" baseline="0" dirty="0" smtClean="0"/>
              <a:t> file </a:t>
            </a:r>
            <a:r>
              <a:rPr lang="en-US" dirty="0" smtClean="0"/>
              <a:t>and click on the Open button to replace the sample</a:t>
            </a:r>
            <a:r>
              <a:rPr lang="en-US" baseline="0" dirty="0" smtClean="0"/>
              <a:t> logo.</a:t>
            </a:r>
          </a:p>
          <a:p>
            <a:endParaRPr lang="en-US" baseline="0" dirty="0" smtClean="0"/>
          </a:p>
        </p:txBody>
      </p:sp>
      <p:sp>
        <p:nvSpPr>
          <p:cNvPr id="4" name="Slide Number Placeholder 3"/>
          <p:cNvSpPr>
            <a:spLocks noGrp="1"/>
          </p:cNvSpPr>
          <p:nvPr>
            <p:ph type="sldNum" sz="quarter" idx="10"/>
          </p:nvPr>
        </p:nvSpPr>
        <p:spPr/>
        <p:txBody>
          <a:bodyPr/>
          <a:lstStyle/>
          <a:p>
            <a:fld id="{8C72D9AE-7182-4680-8F79-479C4181FF08}" type="slidenum">
              <a:rPr lang="en-US" smtClean="0"/>
              <a:t>3</a:t>
            </a:fld>
            <a:endParaRPr lang="en-US" dirty="0"/>
          </a:p>
        </p:txBody>
      </p:sp>
    </p:spTree>
    <p:extLst>
      <p:ext uri="{BB962C8B-B14F-4D97-AF65-F5344CB8AC3E}">
        <p14:creationId xmlns:p14="http://schemas.microsoft.com/office/powerpoint/2010/main" val="702437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a:spcBef>
                <a:spcPts val="600"/>
              </a:spcBef>
            </a:pPr>
            <a:endParaRPr lang="en-US" sz="1200" dirty="0"/>
          </a:p>
          <a:p>
            <a:r>
              <a:rPr lang="en-GB" sz="1050" dirty="0"/>
              <a:t>INTRO SLIDE 1:</a:t>
            </a:r>
            <a:endParaRPr lang="en-US" sz="1050" dirty="0"/>
          </a:p>
          <a:p>
            <a:r>
              <a:rPr lang="en-GB" sz="1050" dirty="0"/>
              <a:t>A vast portion of the world’s business is service focused.</a:t>
            </a:r>
            <a:endParaRPr lang="en-US" sz="1050" dirty="0"/>
          </a:p>
          <a:p>
            <a:r>
              <a:rPr lang="en-GB" sz="1050" dirty="0"/>
              <a:t> </a:t>
            </a:r>
            <a:endParaRPr lang="en-US" sz="1050" dirty="0"/>
          </a:p>
          <a:p>
            <a:r>
              <a:rPr lang="en-GB" sz="1050" dirty="0"/>
              <a:t>In a world where customer’s increasingly have choice of equipment provider, service has become a vital differentiator in winning and retaining business.  And if the service is not good enough, the customer will vote with their feet and move to the competition.</a:t>
            </a:r>
            <a:endParaRPr lang="en-US" sz="1050" dirty="0"/>
          </a:p>
          <a:p>
            <a:r>
              <a:rPr lang="en-GB" sz="1050" dirty="0"/>
              <a:t> </a:t>
            </a:r>
            <a:endParaRPr lang="en-US" sz="1050" dirty="0"/>
          </a:p>
          <a:p>
            <a:r>
              <a:rPr lang="en-GB" sz="1050" dirty="0"/>
              <a:t>It is also important to note that in many asset intensive organisations – that provide equipment to customers in the field – 25% or more of revenues are earned from service.  </a:t>
            </a:r>
            <a:endParaRPr lang="en-US" sz="1050" dirty="0"/>
          </a:p>
          <a:p>
            <a:r>
              <a:rPr lang="en-GB" sz="1050" dirty="0"/>
              <a:t> </a:t>
            </a:r>
            <a:endParaRPr lang="en-US" sz="1050" dirty="0"/>
          </a:p>
          <a:p>
            <a:r>
              <a:rPr lang="en-GB" sz="1050" dirty="0"/>
              <a:t>Therefore any solution that helps organisations manage their distributed customers assets – faster at a lower cost and providing greater visibility of what is happening – in real-time -=  will be highly prized</a:t>
            </a:r>
            <a:r>
              <a:rPr lang="en-GB" sz="1050" dirty="0" smtClean="0"/>
              <a:t>.</a:t>
            </a:r>
          </a:p>
          <a:p>
            <a:endParaRPr lang="en-GB" sz="1050" dirty="0"/>
          </a:p>
          <a:p>
            <a:r>
              <a:rPr lang="en-GB" sz="1050" dirty="0"/>
              <a:t>Digital Field Service – or DFS -  is such a solution and in its initial phase represents a logical evolution of the well described mobile work and asset management </a:t>
            </a:r>
            <a:r>
              <a:rPr lang="en-GB" sz="1050" dirty="0" smtClean="0"/>
              <a:t>market.</a:t>
            </a:r>
            <a:endParaRPr lang="en-US" sz="1050" dirty="0"/>
          </a:p>
          <a:p>
            <a:endParaRPr lang="en-US" sz="800" dirty="0"/>
          </a:p>
          <a:p>
            <a:pPr>
              <a:spcBef>
                <a:spcPts val="600"/>
              </a:spcBef>
            </a:pPr>
            <a:endParaRPr lang="en-US" sz="1200" dirty="0" smtClean="0"/>
          </a:p>
          <a:p>
            <a:pPr>
              <a:spcBef>
                <a:spcPts val="600"/>
              </a:spcBef>
            </a:pPr>
            <a:endParaRPr lang="en-US" sz="1600" b="1" dirty="0" smtClean="0"/>
          </a:p>
          <a:p>
            <a:pPr>
              <a:spcBef>
                <a:spcPts val="0"/>
              </a:spcBef>
            </a:pPr>
            <a:endParaRPr lang="en-US" sz="1200" b="1"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762529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xfrm>
            <a:off x="382588" y="381000"/>
            <a:ext cx="4572000" cy="25733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http://fieldservicenews.com/six-field-service-trends-for-2016/</a:t>
            </a:r>
          </a:p>
          <a:p>
            <a:r>
              <a:rPr lang="en-US" altLang="en-US"/>
              <a:t>http://www.tmcnet.com/tmc/whitepapers/documents/whitepapers/2014/10697-field-service-20-improving-first-time-fix-rate.pdf</a:t>
            </a:r>
          </a:p>
          <a:p>
            <a:r>
              <a:rPr lang="en-US" altLang="en-US"/>
              <a:t>http://lp.servicemax.com/rs/servicemax/images/ServiceMax_Aberdeen_Report_2015.pdf</a:t>
            </a:r>
          </a:p>
          <a:p>
            <a:endParaRPr lang="en-US" altLang="en-US"/>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Arial"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AD0B8391-D985-EE41-ACAD-CE1ABCA1756A}" type="slidenum">
              <a:rPr lang="en-US" altLang="en-US">
                <a:latin typeface="Calibri" charset="0"/>
              </a:rPr>
              <a:pPr eaLnBrk="1" hangingPunct="1"/>
              <a:t>5</a:t>
            </a:fld>
            <a:endParaRPr lang="en-US" altLang="en-US">
              <a:latin typeface="Calibri" charset="0"/>
            </a:endParaRPr>
          </a:p>
        </p:txBody>
      </p:sp>
    </p:spTree>
    <p:extLst>
      <p:ext uri="{BB962C8B-B14F-4D97-AF65-F5344CB8AC3E}">
        <p14:creationId xmlns:p14="http://schemas.microsoft.com/office/powerpoint/2010/main" val="785347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r>
              <a:rPr lang="en-US" baseline="0" dirty="0" smtClean="0"/>
              <a:t>I’ve said that </a:t>
            </a:r>
            <a:r>
              <a:rPr lang="en-US" baseline="0" dirty="0" err="1" smtClean="0"/>
              <a:t>IoT</a:t>
            </a:r>
            <a:r>
              <a:rPr lang="en-US" baseline="0" dirty="0" smtClean="0"/>
              <a:t> is a </a:t>
            </a:r>
            <a:r>
              <a:rPr lang="en-US" baseline="0" dirty="0" err="1" smtClean="0"/>
              <a:t>verticalized</a:t>
            </a:r>
            <a:r>
              <a:rPr lang="en-US" baseline="0" dirty="0" smtClean="0"/>
              <a:t> market. However, from a technical perspective the high-level challenges are the same regardless of industry. You can break it down as follows:</a:t>
            </a:r>
          </a:p>
          <a:p>
            <a:pPr marL="171450" indent="-171450">
              <a:buFont typeface="Arial"/>
              <a:buChar char="•"/>
            </a:pPr>
            <a:r>
              <a:rPr lang="en-US" baseline="0" dirty="0" smtClean="0"/>
              <a:t>First, how do you collect data from devices. This includes the devices themselves, how they are connected, managed and how the data is structured. For example, capturing data about equipment status.</a:t>
            </a:r>
          </a:p>
          <a:p>
            <a:pPr marL="171450" indent="-171450">
              <a:buFont typeface="Arial"/>
              <a:buChar char="•"/>
            </a:pPr>
            <a:r>
              <a:rPr lang="en-US" baseline="0" dirty="0" smtClean="0"/>
              <a:t>Second, how you derive insights from the captured data through real-time and historical analytics. For example, analyzing equipment status to conclude that service is needed.</a:t>
            </a:r>
          </a:p>
          <a:p>
            <a:pPr marL="171450" indent="-171450">
              <a:buFont typeface="Arial"/>
              <a:buChar char="•"/>
            </a:pPr>
            <a:r>
              <a:rPr lang="en-US" baseline="0" dirty="0" smtClean="0"/>
              <a:t>And third, how you integrate with business applications to trigger actions based on those insights, for instance creating a service ticket.</a:t>
            </a:r>
            <a:endParaRPr lang="en-US" dirty="0"/>
          </a:p>
        </p:txBody>
      </p:sp>
      <p:sp>
        <p:nvSpPr>
          <p:cNvPr id="4" name="Slide Number Placeholder 3"/>
          <p:cNvSpPr>
            <a:spLocks noGrp="1"/>
          </p:cNvSpPr>
          <p:nvPr>
            <p:ph type="sldNum" sz="quarter" idx="10"/>
          </p:nvPr>
        </p:nvSpPr>
        <p:spPr/>
        <p:txBody>
          <a:bodyPr/>
          <a:lstStyle/>
          <a:p>
            <a:fld id="{64348D95-4CC3-2E45-A03F-E4B35103FCCC}" type="slidenum">
              <a:rPr lang="en-US" smtClean="0"/>
              <a:pPr/>
              <a:t>6</a:t>
            </a:fld>
            <a:endParaRPr lang="en-US" dirty="0"/>
          </a:p>
        </p:txBody>
      </p:sp>
    </p:spTree>
    <p:extLst>
      <p:ext uri="{BB962C8B-B14F-4D97-AF65-F5344CB8AC3E}">
        <p14:creationId xmlns:p14="http://schemas.microsoft.com/office/powerpoint/2010/main" val="6830548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The</a:t>
            </a:r>
            <a:r>
              <a:rPr lang="en-US" baseline="0" dirty="0" smtClean="0"/>
              <a:t> IOT Cloud service delivers the IOT Apps </a:t>
            </a:r>
          </a:p>
          <a:p>
            <a:endParaRPr lang="en-US" baseline="0" dirty="0" smtClean="0"/>
          </a:p>
          <a:p>
            <a:r>
              <a:rPr lang="en-US" baseline="0" dirty="0" smtClean="0"/>
              <a:t>There are 3 pillars: Engage, Execute and Extend</a:t>
            </a:r>
          </a:p>
          <a:p>
            <a:endParaRPr lang="en-US" baseline="0" dirty="0" smtClean="0"/>
          </a:p>
          <a:p>
            <a:r>
              <a:rPr lang="en-US" baseline="0" dirty="0" smtClean="0"/>
              <a:t>These are built on the IOT platform – which has 3 pillars of it’s own: connect, Analyze and Integrate</a:t>
            </a:r>
          </a:p>
          <a:p>
            <a:endParaRPr lang="en-US" dirty="0"/>
          </a:p>
        </p:txBody>
      </p:sp>
      <p:sp>
        <p:nvSpPr>
          <p:cNvPr id="4" name="Slide Number Placeholder 3"/>
          <p:cNvSpPr>
            <a:spLocks noGrp="1"/>
          </p:cNvSpPr>
          <p:nvPr>
            <p:ph type="sldNum" sz="quarter" idx="10"/>
          </p:nvPr>
        </p:nvSpPr>
        <p:spPr/>
        <p:txBody>
          <a:bodyPr/>
          <a:lstStyle/>
          <a:p>
            <a:fld id="{64348D95-4CC3-2E45-A03F-E4B35103FCCC}"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91835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8</a:t>
            </a:fld>
            <a:endParaRPr lang="en-US" dirty="0"/>
          </a:p>
        </p:txBody>
      </p:sp>
    </p:spTree>
    <p:extLst>
      <p:ext uri="{BB962C8B-B14F-4D97-AF65-F5344CB8AC3E}">
        <p14:creationId xmlns:p14="http://schemas.microsoft.com/office/powerpoint/2010/main" val="1864246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That’s where </a:t>
            </a:r>
            <a:r>
              <a:rPr lang="en-US" dirty="0" err="1" smtClean="0"/>
              <a:t>IoT</a:t>
            </a:r>
            <a:r>
              <a:rPr lang="en-US" baseline="0" dirty="0" smtClean="0"/>
              <a:t> could help drive business disruption which impacts customer experience heavily; that’s what trends we are seeing;</a:t>
            </a:r>
          </a:p>
          <a:p>
            <a:r>
              <a:rPr lang="en-US" baseline="0" dirty="0" smtClean="0"/>
              <a:t>With Advent of new Internet protocols technologies, which can help billions of devices identified uniquely; fueling manufacturing of Lower costs smart devices, </a:t>
            </a:r>
            <a:r>
              <a:rPr lang="en-US" sz="800" dirty="0" smtClean="0"/>
              <a:t>Reduced Internet of Things connectivity costs as providers charge less for data connections</a:t>
            </a:r>
          </a:p>
          <a:p>
            <a:pPr marL="0" indent="0">
              <a:spcBef>
                <a:spcPts val="0"/>
              </a:spcBef>
            </a:pPr>
            <a:r>
              <a:rPr lang="en-US" sz="800" dirty="0" smtClean="0"/>
              <a:t>More-efficient wired and wireless communications , Expanded cellular networks etc.</a:t>
            </a:r>
            <a:r>
              <a:rPr lang="en-US" sz="800" baseline="0" dirty="0" smtClean="0"/>
              <a:t> Fueling </a:t>
            </a:r>
            <a:r>
              <a:rPr lang="en-US" sz="800" baseline="0" dirty="0" err="1" smtClean="0"/>
              <a:t>IoT</a:t>
            </a:r>
            <a:r>
              <a:rPr lang="en-US" sz="800" baseline="0" dirty="0" smtClean="0"/>
              <a:t> innovation; that is where OEMS and Services companies targeting to leverage </a:t>
            </a:r>
            <a:r>
              <a:rPr lang="en-US" sz="800" baseline="0" dirty="0" err="1" smtClean="0"/>
              <a:t>IoT</a:t>
            </a:r>
            <a:r>
              <a:rPr lang="en-US" sz="800" baseline="0" dirty="0" smtClean="0"/>
              <a:t> innovations to expand their existing Business operating systems to machine learning and advanced analytics to get the insights into assets/</a:t>
            </a:r>
            <a:r>
              <a:rPr lang="en-US" sz="800" baseline="0" dirty="0" err="1" smtClean="0"/>
              <a:t>equipments</a:t>
            </a:r>
            <a:r>
              <a:rPr lang="en-US" sz="800" baseline="0" dirty="0" smtClean="0"/>
              <a:t> to have foresight to translate into optimize operations, risk reduction and find new service innovation, by conditioned based monitoring</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Top</a:t>
            </a:r>
            <a:r>
              <a:rPr lang="en-US" baseline="0" dirty="0" smtClean="0"/>
              <a:t> 3 reasons being Optimization of operations…thereby resources; second being risk reduction; Fear of equipment break down could halt operations leading to revenue loss and additional costs towards wastages; third being attributed to find new products or services streams…to bring in innovation quickly in the market </a:t>
            </a:r>
            <a:endParaRPr lang="en-US" dirty="0" smtClean="0"/>
          </a:p>
          <a:p>
            <a:endParaRPr lang="en-US" dirty="0"/>
          </a:p>
        </p:txBody>
      </p:sp>
      <p:sp>
        <p:nvSpPr>
          <p:cNvPr id="4" name="Slide Number Placeholder 3"/>
          <p:cNvSpPr>
            <a:spLocks noGrp="1"/>
          </p:cNvSpPr>
          <p:nvPr>
            <p:ph type="sldNum" sz="quarter" idx="10"/>
          </p:nvPr>
        </p:nvSpPr>
        <p:spPr/>
        <p:txBody>
          <a:bodyPr/>
          <a:lstStyle/>
          <a:p>
            <a:fld id="{5AAF69A3-287C-49A4-AE76-ED2DB35F105A}" type="slidenum">
              <a:rPr lang="en-US" smtClean="0"/>
              <a:t>11</a:t>
            </a:fld>
            <a:endParaRPr lang="en-US" dirty="0"/>
          </a:p>
        </p:txBody>
      </p:sp>
    </p:spTree>
    <p:extLst>
      <p:ext uri="{BB962C8B-B14F-4D97-AF65-F5344CB8AC3E}">
        <p14:creationId xmlns:p14="http://schemas.microsoft.com/office/powerpoint/2010/main" val="330031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png"/><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png"/><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eg"/><Relationship Id="rId3"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7.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18.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3.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2.xml"/><Relationship Id="rId3" Type="http://schemas.openxmlformats.org/officeDocument/2006/relationships/image" Target="../media/image2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png"/><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png"/><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fld id="{DB0592DB-01ED-A44A-830D-2A57CD1AF06B}" type="datetime1">
              <a:rPr lang="en-US" smtClean="0"/>
              <a:t>10/10/16</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9" name="Picture 8" descr="Oracle logo in white on red staging background" title="Oracle red badg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99320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5190EDF2-7744-3443-B3CB-57655E386FA4}" type="datetime1">
              <a:rPr lang="en-US" smtClean="0"/>
              <a:t>10/10/16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6" name="Picture 15"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8926090-F7DD-7C47-A7A5-57C7ADACE0E5}" type="datetime1">
              <a:rPr lang="en-US" smtClean="0"/>
              <a:t>10/10/16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20752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996FA26-999E-144A-B9D6-0275E6EB9A15}" type="datetime1">
              <a:rPr lang="en-US" smtClean="0"/>
              <a:t>10/10/16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337176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4" name="Date Placeholder 3"/>
          <p:cNvSpPr>
            <a:spLocks noGrp="1"/>
          </p:cNvSpPr>
          <p:nvPr>
            <p:ph type="dt" sz="half" idx="10"/>
          </p:nvPr>
        </p:nvSpPr>
        <p:spPr/>
        <p:txBody>
          <a:bodyPr/>
          <a:lstStyle/>
          <a:p>
            <a:fld id="{C154D1DD-7A94-3A44-A2B9-66FA7B1686B1}" type="datetime1">
              <a:rPr lang="en-US" smtClean="0"/>
              <a:t>10/10/16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68122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ustom Section Header with Picture and Proclama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4975" y="-5855"/>
            <a:ext cx="11649456" cy="6554760"/>
          </a:xfrm>
          <a:prstGeom prst="rect">
            <a:avLst/>
          </a:prstGeom>
        </p:spPr>
      </p:pic>
      <p:grpSp>
        <p:nvGrpSpPr>
          <p:cNvPr id="7" name="Group 6"/>
          <p:cNvGrpSpPr/>
          <p:nvPr userDrawn="1"/>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4" name="Date Placeholder 3"/>
          <p:cNvSpPr>
            <a:spLocks noGrp="1"/>
          </p:cNvSpPr>
          <p:nvPr>
            <p:ph type="dt" sz="half" idx="10"/>
          </p:nvPr>
        </p:nvSpPr>
        <p:spPr/>
        <p:txBody>
          <a:bodyPr/>
          <a:lstStyle>
            <a:lvl1pPr>
              <a:defRPr>
                <a:solidFill>
                  <a:srgbClr val="5F5F5F"/>
                </a:solidFill>
              </a:defRPr>
            </a:lvl1pPr>
          </a:lstStyle>
          <a:p>
            <a:fld id="{5E93B6AA-E2AA-5745-8131-720DFC68D31C}" type="datetime1">
              <a:rPr lang="en-US" smtClean="0"/>
              <a:t>10/10/16</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6" name="Picture 15" descr="Oracle logo in white on red staging background" title="Oracle red badge logo"/>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4604013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Custom Section Header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descr="Full bleed 4-color photo can be inserted here" title="Section Header with Picture"/>
          <p:cNvSpPr/>
          <p:nvPr userDrawn="1"/>
        </p:nvSpPr>
        <p:spPr bwMode="hidden">
          <a:xfrm>
            <a:off x="285"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6028" y="219001"/>
            <a:ext cx="11535344" cy="6488631"/>
          </a:xfrm>
          <a:prstGeom prst="rect">
            <a:avLst/>
          </a:prstGeom>
        </p:spPr>
      </p:pic>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5E93B6AA-E2AA-5745-8131-720DFC68D31C}" type="datetime1">
              <a:rPr lang="en-US" smtClean="0"/>
              <a:t>10/10/16</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6" name="Picture 15" descr="Oracle logo in white on red staging background" title="Oracle red badge logo"/>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7474501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F7589B-9BD6-8B45-A3F1-2069890F0F33}" type="datetime1">
              <a:rPr lang="en-US" smtClean="0"/>
              <a:t>10/10/16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151385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title="Section Header with Pictu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5E93B6AA-E2AA-5745-8131-720DFC68D31C}" type="datetime1">
              <a:rPr lang="en-US" smtClean="0"/>
              <a:t>10/10/16</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6" name="Picture 15"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216978-AAC9-904E-ABF1-80828AE7CA12}"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267037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605984-D551-B648-83CC-28ABAB9E27F3}"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907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fld id="{4D813C46-5AAA-0045-A784-1D6C400A7C04}" type="datetime1">
              <a:rPr lang="en-US" smtClean="0"/>
              <a:t>10/10/16</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0" name="Picture 9" descr="Oracle logo in white on red staging background" title="Oracle red badg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0415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765FA284-DFBA-B546-A779-7827ED570E32}"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94509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5CFA18C-E322-D848-90AE-048444F05653}"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102776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D23F527-3A46-1444-AC47-E74332FAE46E}"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52016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E1F5459C-11CD-4246-BAA2-A0CD8B7930CF}"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5337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B793641-39FE-9941-B493-4C6CA22258AD}"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122633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E6E0838-3E10-424A-93AC-472DD16011EC}"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242812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2A62B-A9A1-BD4B-8067-86DD35117CEE}"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2"/>
                </a:solidFill>
              </a:defRPr>
            </a:lvl1pPr>
          </a:lstStyle>
          <a:p>
            <a:r>
              <a:rPr lang="en-US" dirty="0" smtClean="0"/>
              <a:t>XX</a:t>
            </a:r>
            <a:endParaRPr lang="en-US" dirty="0"/>
          </a:p>
        </p:txBody>
      </p:sp>
    </p:spTree>
    <p:extLst>
      <p:ext uri="{BB962C8B-B14F-4D97-AF65-F5344CB8AC3E}">
        <p14:creationId xmlns:p14="http://schemas.microsoft.com/office/powerpoint/2010/main" val="373938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lstStyle/>
          <a:p>
            <a:fld id="{3CFFFFBC-830B-BE48-A60F-3A3B7341FF90}" type="datetime1">
              <a:rPr lang="en-US" smtClean="0"/>
              <a:t>10/10/16</a:t>
            </a:fld>
            <a:endParaRPr dirty="0"/>
          </a:p>
        </p:txBody>
      </p:sp>
      <p:sp>
        <p:nvSpPr>
          <p:cNvPr id="8" name="Footer Placeholder 7"/>
          <p:cNvSpPr>
            <a:spLocks noGrp="1"/>
          </p:cNvSpPr>
          <p:nvPr>
            <p:ph type="ftr" sz="quarter" idx="11"/>
          </p:nvPr>
        </p:nvSpPr>
        <p:spPr/>
        <p:txBody>
          <a:bodyPr/>
          <a:lstStyle/>
          <a:p>
            <a:r>
              <a:rPr lang="en-US" smtClean="0"/>
              <a:t>Confidential – Oracle Internal/Restricted/Highly Restricted</a:t>
            </a:r>
            <a:endParaRPr dirty="0"/>
          </a:p>
        </p:txBody>
      </p:sp>
      <p:sp>
        <p:nvSpPr>
          <p:cNvPr id="9" name="Slide Number Placeholder 8"/>
          <p:cNvSpPr>
            <a:spLocks noGrp="1"/>
          </p:cNvSpPr>
          <p:nvPr>
            <p:ph type="sldNum" sz="quarter" idx="12"/>
          </p:nvPr>
        </p:nvSpPr>
        <p:spPr/>
        <p:txBody>
          <a:bodyPr/>
          <a:lstStyle/>
          <a:p>
            <a:fld id="{C51EAA63-D034-42AE-91FA-B13B9518C7BE}" type="slidenum">
              <a:rPr/>
              <a:t>‹#›</a:t>
            </a:fld>
            <a:endParaRPr dirty="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78700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39A174-1ADF-1E48-B6DD-36515CA54732}" type="datetime1">
              <a:rPr lang="en-US" smtClean="0"/>
              <a:t>10/10/16</a:t>
            </a:fld>
            <a:endParaRPr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dirty="0"/>
          </a:p>
        </p:txBody>
      </p:sp>
      <p:sp>
        <p:nvSpPr>
          <p:cNvPr id="5" name="Slide Number Placeholder 4"/>
          <p:cNvSpPr>
            <a:spLocks noGrp="1"/>
          </p:cNvSpPr>
          <p:nvPr>
            <p:ph type="sldNum" sz="quarter" idx="12"/>
          </p:nvPr>
        </p:nvSpPr>
        <p:spPr/>
        <p:txBody>
          <a:bodyPr/>
          <a:lstStyle/>
          <a:p>
            <a:fld id="{C51EAA63-D034-42AE-91FA-B13B9518C7BE}" type="slidenum">
              <a:rPr/>
              <a:t>‹#›</a:t>
            </a:fld>
            <a:endParaRPr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t>10/10/16</a:t>
            </a:fld>
            <a:endParaRPr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dirty="0"/>
          </a:p>
        </p:txBody>
      </p:sp>
      <p:sp>
        <p:nvSpPr>
          <p:cNvPr id="5" name="Slide Number Placeholder 4"/>
          <p:cNvSpPr>
            <a:spLocks noGrp="1"/>
          </p:cNvSpPr>
          <p:nvPr>
            <p:ph type="sldNum" sz="quarter" idx="12"/>
          </p:nvPr>
        </p:nvSpPr>
        <p:spPr/>
        <p:txBody>
          <a:bodyPr/>
          <a:lstStyle/>
          <a:p>
            <a:fld id="{C51EAA63-D034-42AE-91FA-B13B9518C7BE}" type="slidenum">
              <a:rPr/>
              <a:t>‹#›</a:t>
            </a:fld>
            <a:endParaRPr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416362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ustom Title Slide: Grey Graphic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4" y="739775"/>
            <a:ext cx="8187695"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8187695"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4682443"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28EA2FC9-FB8E-5643-A6BA-BB418325CE56}" type="datetime1">
              <a:rPr lang="en-US" smtClean="0"/>
              <a:t>10/10/16</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1" name="Picture 10"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2" name="Picture 11"/>
          <p:cNvPicPr>
            <a:picLocks noChangeAspect="1"/>
          </p:cNvPicPr>
          <p:nvPr userDrawn="1"/>
        </p:nvPicPr>
        <p:blipFill rotWithShape="1">
          <a:blip r:embed="rId4">
            <a:extLst>
              <a:ext uri="{28A0092B-C50C-407E-A947-70E740481C1C}">
                <a14:useLocalDpi xmlns:a14="http://schemas.microsoft.com/office/drawing/2010/main" val="0"/>
              </a:ext>
            </a:extLst>
          </a:blip>
          <a:srcRect l="77941" b="56685"/>
          <a:stretch/>
        </p:blipFill>
        <p:spPr>
          <a:xfrm>
            <a:off x="9500050" y="0"/>
            <a:ext cx="2688775" cy="2969777"/>
          </a:xfrm>
          <a:prstGeom prst="rect">
            <a:avLst/>
          </a:prstGeom>
        </p:spPr>
      </p:pic>
    </p:spTree>
    <p:extLst>
      <p:ext uri="{BB962C8B-B14F-4D97-AF65-F5344CB8AC3E}">
        <p14:creationId xmlns:p14="http://schemas.microsoft.com/office/powerpoint/2010/main" val="821633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t>10/10/16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360822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0AF893-3E10-FD41-AEC9-8B3D0A4A1856}"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457850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325C25-20DE-A84C-A42C-F77161DB4A96}"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05827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5EB4F4-FDFD-ED43-860C-BD557FEEC804}"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90898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40CA68-5E1D-2648-A796-3AC679BBE128}"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2790854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title="iOS Smartphone and Tablet: Horizontal Layou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5" name="Date Placeholder 4"/>
          <p:cNvSpPr>
            <a:spLocks noGrp="1"/>
          </p:cNvSpPr>
          <p:nvPr>
            <p:ph type="dt" sz="half" idx="10"/>
          </p:nvPr>
        </p:nvSpPr>
        <p:spPr/>
        <p:txBody>
          <a:bodyPr/>
          <a:lstStyle/>
          <a:p>
            <a:fld id="{DA38B655-5B37-774F-952B-2EF42A453626}"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532312" y="1850231"/>
            <a:ext cx="5246688" cy="3969544"/>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74544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E63E8679-970F-0E44-9FB8-4B88F38302EF}"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6747673" y="1013144"/>
            <a:ext cx="3962137" cy="5252348"/>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pic>
        <p:nvPicPr>
          <p:cNvPr id="13" name="Picture 12" descr="Photos, screen captures, graphics can be inserted in a white mobile phone and tablet" title="iOS Smartphone and Tablet: Vertical Layou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Tree>
    <p:extLst>
      <p:ext uri="{BB962C8B-B14F-4D97-AF65-F5344CB8AC3E}">
        <p14:creationId xmlns:p14="http://schemas.microsoft.com/office/powerpoint/2010/main" val="272063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5" name="Date Placeholder 4"/>
          <p:cNvSpPr>
            <a:spLocks noGrp="1"/>
          </p:cNvSpPr>
          <p:nvPr>
            <p:ph type="dt" sz="half" idx="10"/>
          </p:nvPr>
        </p:nvSpPr>
        <p:spPr/>
        <p:txBody>
          <a:bodyPr/>
          <a:lstStyle/>
          <a:p>
            <a:fld id="{8B482C15-144D-5047-A5F1-7D99D84BBFB0}"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532312" y="1975104"/>
            <a:ext cx="5248656" cy="3328416"/>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62906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t>10/10/16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7061703" y="1013144"/>
            <a:ext cx="3313567" cy="5252348"/>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Tree>
    <p:extLst>
      <p:ext uri="{BB962C8B-B14F-4D97-AF65-F5344CB8AC3E}">
        <p14:creationId xmlns:p14="http://schemas.microsoft.com/office/powerpoint/2010/main" val="39645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title="Large metric with 4-color photo"/>
          <p:cNvSpPr/>
          <p:nvPr/>
        </p:nvSpPr>
        <p:spPr bwMode="hidden">
          <a:xfrm>
            <a:off x="0" y="0"/>
            <a:ext cx="12188825" cy="6858000"/>
          </a:xfrm>
          <a:prstGeom prst="rect">
            <a:avLst/>
          </a:prstGeom>
          <a:gradFill>
            <a:gsLst>
              <a:gs pos="34000">
                <a:srgbClr val="46575E">
                  <a:alpha val="50000"/>
                </a:srgbClr>
              </a:gs>
              <a:gs pos="52000">
                <a:srgbClr val="46575E">
                  <a:alpha val="40000"/>
                </a:srgbClr>
              </a:gs>
              <a:gs pos="100000">
                <a:srgbClr val="46575E">
                  <a:alpha val="4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15" name="Group 14"/>
          <p:cNvGrpSpPr/>
          <p:nvPr userDrawn="1"/>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1" name="Rectangle 20"/>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pic>
        <p:nvPicPr>
          <p:cNvPr id="23" name="Picture 22"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5" name="Date Placeholder 4"/>
          <p:cNvSpPr>
            <a:spLocks noGrp="1"/>
          </p:cNvSpPr>
          <p:nvPr>
            <p:ph type="dt" sz="half" idx="10"/>
          </p:nvPr>
        </p:nvSpPr>
        <p:spPr/>
        <p:txBody>
          <a:bodyPr/>
          <a:lstStyle>
            <a:lvl1pPr>
              <a:defRPr>
                <a:solidFill>
                  <a:srgbClr val="5F5F5F"/>
                </a:solidFill>
              </a:defRPr>
            </a:lvl1pPr>
          </a:lstStyle>
          <a:p>
            <a:fld id="{D061FBC3-B3BC-0343-8C44-083187317F83}" type="datetime1">
              <a:rPr lang="en-US" smtClean="0"/>
              <a:t>10/10/16</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smtClean="0"/>
              <a:t>XX</a:t>
            </a:r>
            <a:endParaRPr lang="en-US" dirty="0"/>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spTree>
    <p:extLst>
      <p:ext uri="{BB962C8B-B14F-4D97-AF65-F5344CB8AC3E}">
        <p14:creationId xmlns:p14="http://schemas.microsoft.com/office/powerpoint/2010/main"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ustom Title Slide: Red Graphic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4" y="739775"/>
            <a:ext cx="8187695"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8187695"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4682443"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28EA2FC9-FB8E-5643-A6BA-BB418325CE56}" type="datetime1">
              <a:rPr lang="en-US" smtClean="0"/>
              <a:t>10/10/16</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1" name="Picture 10"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0" name="Picture 9"/>
          <p:cNvPicPr>
            <a:picLocks noChangeAspect="1"/>
          </p:cNvPicPr>
          <p:nvPr userDrawn="1"/>
        </p:nvPicPr>
        <p:blipFill rotWithShape="1">
          <a:blip r:embed="rId4">
            <a:extLst>
              <a:ext uri="{28A0092B-C50C-407E-A947-70E740481C1C}">
                <a14:useLocalDpi xmlns:a14="http://schemas.microsoft.com/office/drawing/2010/main" val="0"/>
              </a:ext>
            </a:extLst>
          </a:blip>
          <a:srcRect l="77943" b="56226"/>
          <a:stretch/>
        </p:blipFill>
        <p:spPr>
          <a:xfrm>
            <a:off x="9500050" y="1016"/>
            <a:ext cx="2688339" cy="3001129"/>
          </a:xfrm>
          <a:prstGeom prst="rect">
            <a:avLst/>
          </a:prstGeom>
        </p:spPr>
      </p:pic>
    </p:spTree>
    <p:extLst>
      <p:ext uri="{BB962C8B-B14F-4D97-AF65-F5344CB8AC3E}">
        <p14:creationId xmlns:p14="http://schemas.microsoft.com/office/powerpoint/2010/main" val="12300629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E3EDE-07F9-F543-A57F-B068A6C6C2E7}" type="datetime1">
              <a:rPr lang="en-US" smtClean="0"/>
              <a:t>10/10/16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59788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AF0846-A068-BC48-8252-2B37F39F59F8}" type="datetime1">
              <a:rPr lang="en-US" smtClean="0"/>
              <a:t>10/10/16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35887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title="Oracle corporate Tagline in colo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68BD323E-1AA8-9945-A9F0-CB54A017EE50}" type="datetime1">
              <a:rPr lang="en-US" smtClean="0"/>
              <a:t>10/10/16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370913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title="Oracle Logo Slid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rgbClr val="D8E1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rgbClr val="D8E1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rgbClr val="D8E1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rgbClr val="D8E1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Tree>
    <p:extLst>
      <p:ext uri="{BB962C8B-B14F-4D97-AF65-F5344CB8AC3E}">
        <p14:creationId xmlns:p14="http://schemas.microsoft.com/office/powerpoint/2010/main" val="106575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47FD4AC-A98F-AB42-882B-C012365E1081}" type="datetime1">
              <a:rPr lang="en-US" smtClean="0"/>
              <a:t>10/10/16</a:t>
            </a:fld>
            <a:endParaRPr lang="en-US"/>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lang="en-US"/>
          </a:p>
        </p:txBody>
      </p:sp>
      <p:sp>
        <p:nvSpPr>
          <p:cNvPr id="6" name="Slide Number Placeholder 5"/>
          <p:cNvSpPr>
            <a:spLocks noGrp="1"/>
          </p:cNvSpPr>
          <p:nvPr>
            <p:ph type="sldNum" sz="quarter" idx="12"/>
          </p:nvPr>
        </p:nvSpPr>
        <p:spPr/>
        <p:txBody>
          <a:bodyPr/>
          <a:lstStyle/>
          <a:p>
            <a:fld id="{D4EAF17A-378C-49D5-A479-C71FF9D7F1E7}" type="slidenum">
              <a:rPr lang="en-US" smtClean="0"/>
              <a:t>‹#›</a:t>
            </a:fld>
            <a:endParaRPr lang="en-US"/>
          </a:p>
        </p:txBody>
      </p:sp>
    </p:spTree>
    <p:extLst>
      <p:ext uri="{BB962C8B-B14F-4D97-AF65-F5344CB8AC3E}">
        <p14:creationId xmlns:p14="http://schemas.microsoft.com/office/powerpoint/2010/main" val="386218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F6276A67-317E-FC4B-BB72-4636858DDF23}" type="datetime1">
              <a:rPr lang="en-US" smtClean="0"/>
              <a:t>10/10/16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217345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p:nvPr>
        </p:nvSpPr>
        <p:spPr>
          <a:xfrm>
            <a:off x="4875530" y="2133600"/>
            <a:ext cx="6602280" cy="1447800"/>
          </a:xfrm>
        </p:spPr>
        <p:txBody>
          <a:bodyPr anchor="t">
            <a:normAutofit/>
          </a:bodyPr>
          <a:lstStyle>
            <a:lvl1pPr marL="304724" marR="0" indent="-304724" algn="l" defTabSz="1218895" rtl="0" eaLnBrk="0" fontAlgn="base" latinLnBrk="0" hangingPunct="0">
              <a:lnSpc>
                <a:spcPct val="100000"/>
              </a:lnSpc>
              <a:spcBef>
                <a:spcPct val="20000"/>
              </a:spcBef>
              <a:spcAft>
                <a:spcPct val="0"/>
              </a:spcAft>
              <a:buClrTx/>
              <a:buSzTx/>
              <a:buFontTx/>
              <a:buNone/>
              <a:tabLst>
                <a:tab pos="463435" algn="l"/>
              </a:tabLst>
              <a:defRPr kumimoji="0" lang="en-US" sz="5065" b="1" i="0" u="none" strike="noStrike" kern="1200" cap="none" spc="0" normalizeH="0" baseline="0" noProof="0">
                <a:ln>
                  <a:noFill/>
                </a:ln>
                <a:solidFill>
                  <a:schemeClr val="bg1"/>
                </a:solidFill>
                <a:effectLst/>
                <a:uLnTx/>
                <a:uFillTx/>
                <a:ea typeface="Calibri" pitchFamily="34" charset="0"/>
                <a:cs typeface="Calibri" pitchFamily="34" charset="0"/>
              </a:defRPr>
            </a:lvl1pPr>
          </a:lstStyle>
          <a:p>
            <a:pPr lvl="0"/>
            <a:r>
              <a:rPr lang="en-US" dirty="0" smtClean="0"/>
              <a:t>Click to edit Master title style</a:t>
            </a:r>
            <a:endParaRPr lang="en-US" dirty="0"/>
          </a:p>
        </p:txBody>
      </p:sp>
      <p:sp>
        <p:nvSpPr>
          <p:cNvPr id="9" name="Subtitle 2"/>
          <p:cNvSpPr>
            <a:spLocks noGrp="1"/>
          </p:cNvSpPr>
          <p:nvPr>
            <p:ph type="subTitle" idx="1"/>
          </p:nvPr>
        </p:nvSpPr>
        <p:spPr>
          <a:xfrm>
            <a:off x="4875530" y="3505200"/>
            <a:ext cx="6399133" cy="609600"/>
          </a:xfrm>
        </p:spPr>
        <p:txBody>
          <a:bodyPr>
            <a:noAutofit/>
          </a:bodyPr>
          <a:lstStyle>
            <a:lvl1pPr marL="0" indent="0" algn="l">
              <a:buNone/>
              <a:defRPr sz="4532" b="0">
                <a:solidFill>
                  <a:schemeClr val="bg1"/>
                </a:solidFill>
              </a:defRPr>
            </a:lvl1pPr>
            <a:lvl2pPr marL="609448" indent="0" algn="ctr">
              <a:buNone/>
              <a:defRPr>
                <a:solidFill>
                  <a:schemeClr val="tx1">
                    <a:tint val="75000"/>
                  </a:schemeClr>
                </a:solidFill>
              </a:defRPr>
            </a:lvl2pPr>
            <a:lvl3pPr marL="1218895" indent="0" algn="ctr">
              <a:buNone/>
              <a:defRPr>
                <a:solidFill>
                  <a:schemeClr val="tx1">
                    <a:tint val="75000"/>
                  </a:schemeClr>
                </a:solidFill>
              </a:defRPr>
            </a:lvl3pPr>
            <a:lvl4pPr marL="1828343" indent="0" algn="ctr">
              <a:buNone/>
              <a:defRPr>
                <a:solidFill>
                  <a:schemeClr val="tx1">
                    <a:tint val="75000"/>
                  </a:schemeClr>
                </a:solidFill>
              </a:defRPr>
            </a:lvl4pPr>
            <a:lvl5pPr marL="2437790" indent="0" algn="ctr">
              <a:buNone/>
              <a:defRPr>
                <a:solidFill>
                  <a:schemeClr val="tx1">
                    <a:tint val="75000"/>
                  </a:schemeClr>
                </a:solidFill>
              </a:defRPr>
            </a:lvl5pPr>
            <a:lvl6pPr marL="3047238" indent="0" algn="ctr">
              <a:buNone/>
              <a:defRPr>
                <a:solidFill>
                  <a:schemeClr val="tx1">
                    <a:tint val="75000"/>
                  </a:schemeClr>
                </a:solidFill>
              </a:defRPr>
            </a:lvl6pPr>
            <a:lvl7pPr marL="3656686" indent="0" algn="ctr">
              <a:buNone/>
              <a:defRPr>
                <a:solidFill>
                  <a:schemeClr val="tx1">
                    <a:tint val="75000"/>
                  </a:schemeClr>
                </a:solidFill>
              </a:defRPr>
            </a:lvl7pPr>
            <a:lvl8pPr marL="4266133" indent="0" algn="ctr">
              <a:buNone/>
              <a:defRPr>
                <a:solidFill>
                  <a:schemeClr val="tx1">
                    <a:tint val="75000"/>
                  </a:schemeClr>
                </a:solidFill>
              </a:defRPr>
            </a:lvl8pPr>
            <a:lvl9pPr marL="4875581" indent="0" algn="ctr">
              <a:buNone/>
              <a:defRPr>
                <a:solidFill>
                  <a:schemeClr val="tx1">
                    <a:tint val="75000"/>
                  </a:schemeClr>
                </a:solidFill>
              </a:defRPr>
            </a:lvl9pPr>
          </a:lstStyle>
          <a:p>
            <a:r>
              <a:rPr lang="en-US" dirty="0" smtClean="0"/>
              <a:t>Click to edit Master subtitle style</a:t>
            </a:r>
            <a:endParaRPr lang="en-US" dirty="0"/>
          </a:p>
        </p:txBody>
      </p:sp>
      <p:pic>
        <p:nvPicPr>
          <p:cNvPr id="5" name="Picture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auto">
          <a:xfrm>
            <a:off x="1847" y="1"/>
            <a:ext cx="12208413" cy="68706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5508714"/>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5" name="Title 1"/>
          <p:cNvSpPr>
            <a:spLocks noGrp="1"/>
          </p:cNvSpPr>
          <p:nvPr>
            <p:ph type="ctrTitle"/>
          </p:nvPr>
        </p:nvSpPr>
        <p:spPr>
          <a:xfrm>
            <a:off x="609441" y="2362200"/>
            <a:ext cx="6602280" cy="1371600"/>
          </a:xfrm>
          <a:prstGeom prst="rect">
            <a:avLst/>
          </a:prstGeom>
        </p:spPr>
        <p:txBody>
          <a:bodyPr>
            <a:noAutofit/>
          </a:bodyPr>
          <a:lstStyle>
            <a:lvl1pPr algn="l">
              <a:defRPr sz="4799" b="1">
                <a:solidFill>
                  <a:schemeClr val="bg1"/>
                </a:solidFill>
              </a:defRPr>
            </a:lvl1pPr>
          </a:lstStyle>
          <a:p>
            <a:r>
              <a:rPr lang="en-US" dirty="0" smtClean="0"/>
              <a:t>Click to edit Master title style</a:t>
            </a:r>
            <a:endParaRPr lang="en-US" dirty="0"/>
          </a:p>
        </p:txBody>
      </p:sp>
      <p:pic>
        <p:nvPicPr>
          <p:cNvPr id="4"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847" y="1"/>
            <a:ext cx="12208413" cy="68706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2982818"/>
      </p:ext>
    </p:extLst>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lvl3pPr>
              <a:defRPr/>
            </a:lvl3pPr>
            <a:lvl4pPr>
              <a:defRPr sz="2133"/>
            </a:lvl4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14267439"/>
      </p:ext>
    </p:extLst>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Tree>
    <p:extLst>
      <p:ext uri="{BB962C8B-B14F-4D97-AF65-F5344CB8AC3E}">
        <p14:creationId xmlns:p14="http://schemas.microsoft.com/office/powerpoint/2010/main" val="1098854046"/>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Custom Title Slide with Primary Event Impress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descr="Full slide 4-color photo can be inserted here. Customer/Partner and secondary logo can be included" title="Title Slide with Picture and customer/partner logo"/>
          <p:cNvSpPr/>
          <p:nvPr userDrawn="1"/>
        </p:nvSpPr>
        <p:spPr bwMode="hidden">
          <a:xfrm>
            <a:off x="0" y="451"/>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804531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804531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804531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28EA2FC9-FB8E-5643-A6BA-BB418325CE56}" type="datetime1">
              <a:rPr lang="en-US" smtClean="0"/>
              <a:t>10/10/16</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1" name="Picture 10"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6" name="Picture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016"/>
            <a:ext cx="12188389" cy="6855968"/>
          </a:xfrm>
          <a:prstGeom prst="rect">
            <a:avLst/>
          </a:prstGeom>
        </p:spPr>
      </p:pic>
    </p:spTree>
    <p:extLst>
      <p:ext uri="{BB962C8B-B14F-4D97-AF65-F5344CB8AC3E}">
        <p14:creationId xmlns:p14="http://schemas.microsoft.com/office/powerpoint/2010/main" val="90001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70747" y="1028701"/>
            <a:ext cx="5383398" cy="4525963"/>
          </a:xfrm>
        </p:spPr>
        <p:txBody>
          <a:bodyPr>
            <a:noAutofit/>
          </a:bodyPr>
          <a:lstStyle>
            <a:lvl1pPr>
              <a:defRPr sz="2933"/>
            </a:lvl1pPr>
            <a:lvl2pPr>
              <a:defRPr sz="2399"/>
            </a:lvl2pPr>
            <a:lvl3pPr>
              <a:defRPr sz="2399"/>
            </a:lvl3pPr>
            <a:lvl4pPr>
              <a:defRPr sz="2399"/>
            </a:lvl4pPr>
            <a:lvl5pPr>
              <a:defRPr sz="2399"/>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8" name="Content Placeholder 2"/>
          <p:cNvSpPr>
            <a:spLocks noGrp="1"/>
          </p:cNvSpPr>
          <p:nvPr>
            <p:ph sz="half" idx="13"/>
          </p:nvPr>
        </p:nvSpPr>
        <p:spPr>
          <a:xfrm>
            <a:off x="6370109" y="1028701"/>
            <a:ext cx="5383398" cy="4525963"/>
          </a:xfrm>
        </p:spPr>
        <p:txBody>
          <a:bodyPr>
            <a:noAutofit/>
          </a:bodyPr>
          <a:lstStyle>
            <a:lvl1pPr>
              <a:defRPr sz="2933"/>
            </a:lvl1pPr>
            <a:lvl2pPr>
              <a:defRPr sz="2399"/>
            </a:lvl2pPr>
            <a:lvl3pPr>
              <a:defRPr sz="2399"/>
            </a:lvl3pPr>
            <a:lvl4pPr>
              <a:defRPr sz="2399"/>
            </a:lvl4pPr>
            <a:lvl5pPr>
              <a:defRPr sz="2399"/>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09700444"/>
      </p:ext>
    </p:extLst>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70748" y="1039813"/>
            <a:ext cx="5385514" cy="712787"/>
          </a:xfrm>
        </p:spPr>
        <p:txBody>
          <a:bodyPr anchor="b">
            <a:noAutofit/>
          </a:bodyPr>
          <a:lstStyle>
            <a:lvl1pPr marL="0" indent="0">
              <a:buNone/>
              <a:defRPr sz="3199" b="1"/>
            </a:lvl1pPr>
            <a:lvl2pPr marL="609448" indent="0">
              <a:buNone/>
              <a:defRPr sz="2666" b="1"/>
            </a:lvl2pPr>
            <a:lvl3pPr marL="1218895" indent="0">
              <a:buNone/>
              <a:defRPr sz="2399" b="1"/>
            </a:lvl3pPr>
            <a:lvl4pPr marL="1828343" indent="0">
              <a:buNone/>
              <a:defRPr sz="2133" b="1"/>
            </a:lvl4pPr>
            <a:lvl5pPr marL="2437790" indent="0">
              <a:buNone/>
              <a:defRPr sz="2133" b="1"/>
            </a:lvl5pPr>
            <a:lvl6pPr marL="3047238" indent="0">
              <a:buNone/>
              <a:defRPr sz="2133" b="1"/>
            </a:lvl6pPr>
            <a:lvl7pPr marL="3656686" indent="0">
              <a:buNone/>
              <a:defRPr sz="2133" b="1"/>
            </a:lvl7pPr>
            <a:lvl8pPr marL="4266133" indent="0">
              <a:buNone/>
              <a:defRPr sz="2133" b="1"/>
            </a:lvl8pPr>
            <a:lvl9pPr marL="4875581" indent="0">
              <a:buNone/>
              <a:defRPr sz="2133" b="1"/>
            </a:lvl9pPr>
          </a:lstStyle>
          <a:p>
            <a:pPr lvl="0"/>
            <a:r>
              <a:rPr lang="en-US" smtClean="0"/>
              <a:t>Click to edit Master text styles</a:t>
            </a:r>
          </a:p>
        </p:txBody>
      </p:sp>
      <p:sp>
        <p:nvSpPr>
          <p:cNvPr id="4" name="Content Placeholder 3"/>
          <p:cNvSpPr>
            <a:spLocks noGrp="1"/>
          </p:cNvSpPr>
          <p:nvPr>
            <p:ph sz="half" idx="2"/>
          </p:nvPr>
        </p:nvSpPr>
        <p:spPr>
          <a:xfrm>
            <a:off x="570748" y="1768475"/>
            <a:ext cx="5385514" cy="3951288"/>
          </a:xfrm>
        </p:spPr>
        <p:txBody>
          <a:bodyPr>
            <a:noAutofit/>
          </a:bodyPr>
          <a:lstStyle>
            <a:lvl1pPr>
              <a:defRPr sz="2933" b="0">
                <a:solidFill>
                  <a:schemeClr val="bg2"/>
                </a:solidFill>
              </a:defRPr>
            </a:lvl1pPr>
            <a:lvl2pPr>
              <a:defRPr sz="2666"/>
            </a:lvl2pPr>
            <a:lvl3pPr>
              <a:defRPr sz="2399"/>
            </a:lvl3pPr>
            <a:lvl4pPr>
              <a:defRPr sz="2133"/>
            </a:lvl4pPr>
            <a:lvl5pPr>
              <a:defRPr sz="2133"/>
            </a:lvl5pPr>
            <a:lvl6pPr>
              <a:defRPr sz="2133"/>
            </a:lvl6pPr>
            <a:lvl7pPr>
              <a:defRPr sz="2133"/>
            </a:lvl7pPr>
            <a:lvl8pPr>
              <a:defRPr sz="2133"/>
            </a:lvl8pPr>
            <a:lvl9pPr>
              <a:defRPr sz="2133"/>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Text Placeholder 4"/>
          <p:cNvSpPr>
            <a:spLocks noGrp="1"/>
          </p:cNvSpPr>
          <p:nvPr>
            <p:ph type="body" sz="quarter" idx="3"/>
          </p:nvPr>
        </p:nvSpPr>
        <p:spPr>
          <a:xfrm>
            <a:off x="6346531" y="1039813"/>
            <a:ext cx="5387630" cy="712787"/>
          </a:xfrm>
        </p:spPr>
        <p:txBody>
          <a:bodyPr anchor="b">
            <a:noAutofit/>
          </a:bodyPr>
          <a:lstStyle>
            <a:lvl1pPr marL="0" indent="0">
              <a:buNone/>
              <a:defRPr sz="3199" b="1"/>
            </a:lvl1pPr>
            <a:lvl2pPr marL="609448" indent="0">
              <a:buNone/>
              <a:defRPr sz="2666" b="1"/>
            </a:lvl2pPr>
            <a:lvl3pPr marL="1218895" indent="0">
              <a:buNone/>
              <a:defRPr sz="2399" b="1"/>
            </a:lvl3pPr>
            <a:lvl4pPr marL="1828343" indent="0">
              <a:buNone/>
              <a:defRPr sz="2133" b="1"/>
            </a:lvl4pPr>
            <a:lvl5pPr marL="2437790" indent="0">
              <a:buNone/>
              <a:defRPr sz="2133" b="1"/>
            </a:lvl5pPr>
            <a:lvl6pPr marL="3047238" indent="0">
              <a:buNone/>
              <a:defRPr sz="2133" b="1"/>
            </a:lvl6pPr>
            <a:lvl7pPr marL="3656686" indent="0">
              <a:buNone/>
              <a:defRPr sz="2133" b="1"/>
            </a:lvl7pPr>
            <a:lvl8pPr marL="4266133" indent="0">
              <a:buNone/>
              <a:defRPr sz="2133" b="1"/>
            </a:lvl8pPr>
            <a:lvl9pPr marL="4875581" indent="0">
              <a:buNone/>
              <a:defRPr sz="2133" b="1"/>
            </a:lvl9pPr>
          </a:lstStyle>
          <a:p>
            <a:pPr lvl="0"/>
            <a:r>
              <a:rPr lang="en-US" smtClean="0"/>
              <a:t>Click to edit Master text styles</a:t>
            </a:r>
          </a:p>
        </p:txBody>
      </p:sp>
      <p:sp>
        <p:nvSpPr>
          <p:cNvPr id="6" name="Content Placeholder 5"/>
          <p:cNvSpPr>
            <a:spLocks noGrp="1"/>
          </p:cNvSpPr>
          <p:nvPr>
            <p:ph sz="quarter" idx="4"/>
          </p:nvPr>
        </p:nvSpPr>
        <p:spPr>
          <a:xfrm>
            <a:off x="6346531" y="1768475"/>
            <a:ext cx="5387630" cy="3951288"/>
          </a:xfrm>
        </p:spPr>
        <p:txBody>
          <a:bodyPr>
            <a:noAutofit/>
          </a:bodyPr>
          <a:lstStyle>
            <a:lvl1pPr>
              <a:defRPr sz="2933" b="0">
                <a:solidFill>
                  <a:srgbClr val="474847"/>
                </a:solidFill>
              </a:defRPr>
            </a:lvl1pPr>
            <a:lvl2pPr>
              <a:defRPr sz="2666"/>
            </a:lvl2pPr>
            <a:lvl3pPr>
              <a:defRPr sz="2399"/>
            </a:lvl3pPr>
            <a:lvl4pPr>
              <a:defRPr sz="2133"/>
            </a:lvl4pPr>
            <a:lvl5pPr>
              <a:defRPr sz="2133"/>
            </a:lvl5pPr>
            <a:lvl6pPr>
              <a:defRPr sz="2133"/>
            </a:lvl6pPr>
            <a:lvl7pPr>
              <a:defRPr sz="2133"/>
            </a:lvl7pPr>
            <a:lvl8pPr>
              <a:defRPr sz="2133"/>
            </a:lvl8pPr>
            <a:lvl9pPr>
              <a:defRPr sz="2133"/>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itle 6"/>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9000477"/>
      </p:ext>
    </p:extLst>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0750" y="927102"/>
            <a:ext cx="4010039" cy="787399"/>
          </a:xfrm>
          <a:prstGeom prst="rect">
            <a:avLst/>
          </a:prstGeom>
        </p:spPr>
        <p:txBody>
          <a:bodyPr anchor="b">
            <a:noAutofit/>
          </a:bodyPr>
          <a:lstStyle>
            <a:lvl1pPr algn="l">
              <a:defRPr sz="2933" b="1">
                <a:solidFill>
                  <a:srgbClr val="7F7F7F"/>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804186" y="927102"/>
            <a:ext cx="6813892" cy="5199063"/>
          </a:xfrm>
        </p:spPr>
        <p:txBody>
          <a:bodyPr>
            <a:noAutofit/>
          </a:bodyPr>
          <a:lstStyle>
            <a:lvl1pPr>
              <a:defRPr sz="2933"/>
            </a:lvl1pPr>
            <a:lvl2pPr>
              <a:defRPr sz="2666"/>
            </a:lvl2pPr>
            <a:lvl3pPr>
              <a:defRPr sz="2399"/>
            </a:lvl3pPr>
            <a:lvl4pPr>
              <a:defRPr sz="2133"/>
            </a:lvl4pPr>
            <a:lvl5pPr>
              <a:defRPr sz="2666"/>
            </a:lvl5pPr>
            <a:lvl6pPr>
              <a:defRPr sz="2666"/>
            </a:lvl6pPr>
            <a:lvl7pPr>
              <a:defRPr sz="2666"/>
            </a:lvl7pPr>
            <a:lvl8pPr>
              <a:defRPr sz="2666"/>
            </a:lvl8pPr>
            <a:lvl9pPr>
              <a:defRPr sz="26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Text Placeholder 3"/>
          <p:cNvSpPr>
            <a:spLocks noGrp="1"/>
          </p:cNvSpPr>
          <p:nvPr>
            <p:ph type="body" sz="half" idx="2"/>
          </p:nvPr>
        </p:nvSpPr>
        <p:spPr>
          <a:xfrm>
            <a:off x="570750" y="1752600"/>
            <a:ext cx="4010039" cy="4373563"/>
          </a:xfrm>
        </p:spPr>
        <p:txBody>
          <a:bodyPr>
            <a:noAutofit/>
          </a:bodyPr>
          <a:lstStyle>
            <a:lvl1pPr marL="0" indent="0">
              <a:buNone/>
              <a:defRPr sz="2933"/>
            </a:lvl1pPr>
            <a:lvl2pPr marL="609448" indent="0">
              <a:buNone/>
              <a:defRPr sz="1600"/>
            </a:lvl2pPr>
            <a:lvl3pPr marL="1218895" indent="0">
              <a:buNone/>
              <a:defRPr sz="1333"/>
            </a:lvl3pPr>
            <a:lvl4pPr marL="1828343" indent="0">
              <a:buNone/>
              <a:defRPr sz="1200"/>
            </a:lvl4pPr>
            <a:lvl5pPr marL="2437790" indent="0">
              <a:buNone/>
              <a:defRPr sz="1200"/>
            </a:lvl5pPr>
            <a:lvl6pPr marL="3047238" indent="0">
              <a:buNone/>
              <a:defRPr sz="1200"/>
            </a:lvl6pPr>
            <a:lvl7pPr marL="3656686" indent="0">
              <a:buNone/>
              <a:defRPr sz="1200"/>
            </a:lvl7pPr>
            <a:lvl8pPr marL="4266133" indent="0">
              <a:buNone/>
              <a:defRPr sz="1200"/>
            </a:lvl8pPr>
            <a:lvl9pPr marL="4875581" indent="0">
              <a:buNone/>
              <a:defRPr sz="1200"/>
            </a:lvl9pPr>
          </a:lstStyle>
          <a:p>
            <a:pPr lvl="0"/>
            <a:r>
              <a:rPr lang="en-US" smtClean="0"/>
              <a:t>Click to edit Master text styles</a:t>
            </a:r>
          </a:p>
        </p:txBody>
      </p:sp>
    </p:spTree>
    <p:extLst>
      <p:ext uri="{BB962C8B-B14F-4D97-AF65-F5344CB8AC3E}">
        <p14:creationId xmlns:p14="http://schemas.microsoft.com/office/powerpoint/2010/main" val="1729776523"/>
      </p:ext>
    </p:extLst>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095" y="4800600"/>
            <a:ext cx="7313295" cy="566739"/>
          </a:xfrm>
          <a:prstGeom prst="rect">
            <a:avLst/>
          </a:prstGeom>
        </p:spPr>
        <p:txBody>
          <a:bodyPr anchor="b">
            <a:noAutofit/>
          </a:bodyPr>
          <a:lstStyle>
            <a:lvl1pPr algn="l">
              <a:defRPr sz="2666" b="1"/>
            </a:lvl1pPr>
          </a:lstStyle>
          <a:p>
            <a:r>
              <a:rPr lang="en-US" smtClean="0"/>
              <a:t>Click to edit Master title style</a:t>
            </a:r>
            <a:endParaRPr lang="en-US"/>
          </a:p>
        </p:txBody>
      </p:sp>
      <p:sp>
        <p:nvSpPr>
          <p:cNvPr id="3" name="Picture Placeholder 2"/>
          <p:cNvSpPr>
            <a:spLocks noGrp="1"/>
          </p:cNvSpPr>
          <p:nvPr>
            <p:ph type="pic" idx="1"/>
          </p:nvPr>
        </p:nvSpPr>
        <p:spPr>
          <a:xfrm>
            <a:off x="2389095" y="1066801"/>
            <a:ext cx="7313295" cy="3660775"/>
          </a:xfrm>
        </p:spPr>
        <p:txBody>
          <a:bodyPr rtlCol="0">
            <a:noAutofit/>
          </a:bodyPr>
          <a:lstStyle>
            <a:lvl1pPr marL="0" indent="0">
              <a:buNone/>
              <a:defRPr sz="4266"/>
            </a:lvl1pPr>
            <a:lvl2pPr marL="609448" indent="0">
              <a:buNone/>
              <a:defRPr sz="3732"/>
            </a:lvl2pPr>
            <a:lvl3pPr marL="1218895" indent="0">
              <a:buNone/>
              <a:defRPr sz="3199"/>
            </a:lvl3pPr>
            <a:lvl4pPr marL="1828343" indent="0">
              <a:buNone/>
              <a:defRPr sz="2666"/>
            </a:lvl4pPr>
            <a:lvl5pPr marL="2437790" indent="0">
              <a:buNone/>
              <a:defRPr sz="2666"/>
            </a:lvl5pPr>
            <a:lvl6pPr marL="3047238" indent="0">
              <a:buNone/>
              <a:defRPr sz="2666"/>
            </a:lvl6pPr>
            <a:lvl7pPr marL="3656686" indent="0">
              <a:buNone/>
              <a:defRPr sz="2666"/>
            </a:lvl7pPr>
            <a:lvl8pPr marL="4266133" indent="0">
              <a:buNone/>
              <a:defRPr sz="2666"/>
            </a:lvl8pPr>
            <a:lvl9pPr marL="4875581" indent="0">
              <a:buNone/>
              <a:defRPr sz="2666"/>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2389095" y="5367338"/>
            <a:ext cx="7313295" cy="804863"/>
          </a:xfrm>
        </p:spPr>
        <p:txBody>
          <a:bodyPr>
            <a:noAutofit/>
          </a:bodyPr>
          <a:lstStyle>
            <a:lvl1pPr marL="0" indent="0">
              <a:buNone/>
              <a:defRPr sz="1866"/>
            </a:lvl1pPr>
            <a:lvl2pPr marL="609448" indent="0">
              <a:buNone/>
              <a:defRPr sz="1600"/>
            </a:lvl2pPr>
            <a:lvl3pPr marL="1218895" indent="0">
              <a:buNone/>
              <a:defRPr sz="1333"/>
            </a:lvl3pPr>
            <a:lvl4pPr marL="1828343" indent="0">
              <a:buNone/>
              <a:defRPr sz="1200"/>
            </a:lvl4pPr>
            <a:lvl5pPr marL="2437790" indent="0">
              <a:buNone/>
              <a:defRPr sz="1200"/>
            </a:lvl5pPr>
            <a:lvl6pPr marL="3047238" indent="0">
              <a:buNone/>
              <a:defRPr sz="1200"/>
            </a:lvl6pPr>
            <a:lvl7pPr marL="3656686" indent="0">
              <a:buNone/>
              <a:defRPr sz="1200"/>
            </a:lvl7pPr>
            <a:lvl8pPr marL="4266133" indent="0">
              <a:buNone/>
              <a:defRPr sz="1200"/>
            </a:lvl8pPr>
            <a:lvl9pPr marL="4875581" indent="0">
              <a:buNone/>
              <a:defRPr sz="1200"/>
            </a:lvl9pPr>
          </a:lstStyle>
          <a:p>
            <a:pPr lvl="0"/>
            <a:r>
              <a:rPr lang="en-US" smtClean="0"/>
              <a:t>Click to edit Master text styles</a:t>
            </a:r>
          </a:p>
        </p:txBody>
      </p:sp>
    </p:spTree>
    <p:extLst>
      <p:ext uri="{BB962C8B-B14F-4D97-AF65-F5344CB8AC3E}">
        <p14:creationId xmlns:p14="http://schemas.microsoft.com/office/powerpoint/2010/main" val="1755346108"/>
      </p:ext>
    </p:extLst>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7982" y="6356354"/>
            <a:ext cx="2742486" cy="365125"/>
          </a:xfrm>
          <a:prstGeom prst="rect">
            <a:avLst/>
          </a:prstGeom>
        </p:spPr>
        <p:txBody>
          <a:bodyPr/>
          <a:lstStyle/>
          <a:p>
            <a:fld id="{3EE3AA4B-E206-424C-AF7A-13886C36A2D1}" type="datetime1">
              <a:rPr lang="en-US" smtClean="0"/>
              <a:t>10/10/16</a:t>
            </a:fld>
            <a:endParaRPr lang="en-US" dirty="0"/>
          </a:p>
        </p:txBody>
      </p:sp>
      <p:sp>
        <p:nvSpPr>
          <p:cNvPr id="3" name="Footer Placeholder 2"/>
          <p:cNvSpPr>
            <a:spLocks noGrp="1"/>
          </p:cNvSpPr>
          <p:nvPr>
            <p:ph type="ftr" sz="quarter" idx="11"/>
          </p:nvPr>
        </p:nvSpPr>
        <p:spPr>
          <a:xfrm>
            <a:off x="4037549" y="6356354"/>
            <a:ext cx="4113728"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8608357" y="6356354"/>
            <a:ext cx="2742486" cy="365125"/>
          </a:xfrm>
          <a:prstGeom prst="rect">
            <a:avLst/>
          </a:prstGeom>
        </p:spPr>
        <p:txBody>
          <a:bodyPr/>
          <a:lstStyle/>
          <a:p>
            <a:fld id="{184F4B58-FB5F-4E82-BCEB-21740209DAE0}" type="slidenum">
              <a:rPr lang="en-US" smtClean="0"/>
              <a:t>‹#›</a:t>
            </a:fld>
            <a:endParaRPr lang="en-US" dirty="0"/>
          </a:p>
        </p:txBody>
      </p:sp>
    </p:spTree>
    <p:extLst>
      <p:ext uri="{BB962C8B-B14F-4D97-AF65-F5344CB8AC3E}">
        <p14:creationId xmlns:p14="http://schemas.microsoft.com/office/powerpoint/2010/main" val="101368832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2_Title and Content">
    <p:bg>
      <p:bgPr>
        <a:solidFill>
          <a:srgbClr val="E8E8E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a:normAutofit/>
          </a:bodyPr>
          <a:lstStyle/>
          <a:p>
            <a:r>
              <a:rPr lang="en-US" smtClean="0"/>
              <a:t>Click to edit Master title style</a:t>
            </a:r>
            <a:endParaRPr lang="en-US" dirty="0"/>
          </a:p>
        </p:txBody>
      </p:sp>
    </p:spTree>
    <p:extLst>
      <p:ext uri="{BB962C8B-B14F-4D97-AF65-F5344CB8AC3E}">
        <p14:creationId xmlns:p14="http://schemas.microsoft.com/office/powerpoint/2010/main" val="11839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Custom Title Slide with Picture and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17" descr="Full slide 4-color photo can be inserted here. Customer/Partner and secondary logo can be included" title="Title Slide with Picture and customer/partner logo"/>
          <p:cNvSpPr/>
          <p:nvPr userDrawn="1"/>
        </p:nvSpPr>
        <p:spPr bwMode="hidden">
          <a:xfrm>
            <a:off x="0" y="451"/>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lvl1pPr>
              <a:defRPr>
                <a:solidFill>
                  <a:schemeClr val="tx1"/>
                </a:solidFill>
              </a:defRPr>
            </a:lvl1pPr>
          </a:lstStyle>
          <a:p>
            <a:fld id="{FE9D4F83-0EF6-4A4D-9FC0-F03FA2077ACD}" type="datetime1">
              <a:rPr lang="en-US" smtClean="0"/>
              <a:t>10/10/16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5" name="Picture 14" descr="Oracle logo in white on red staging background" title="Oracle red badge logo"/>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4" name="Rectangle 13"/>
          <p:cNvSpPr/>
          <p:nvPr userDrawn="1"/>
        </p:nvSpPr>
        <p:spPr bwMode="white">
          <a:xfrm>
            <a:off x="9984628" y="4608094"/>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10056441" y="4815117"/>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Tree>
    <p:extLst>
      <p:ext uri="{BB962C8B-B14F-4D97-AF65-F5344CB8AC3E}">
        <p14:creationId xmlns:p14="http://schemas.microsoft.com/office/powerpoint/2010/main" val="2958600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ustom Title Slide with Picture and 2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 name="Rectangle 20" descr="Full slide 4-color photo can be inserted here" title="Title Slide with Pictu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85904" cy="6858000"/>
          </a:xfrm>
          <a:prstGeom prst="rect">
            <a:avLst/>
          </a:prstGeom>
        </p:spPr>
      </p:pic>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FE9D4F83-0EF6-4A4D-9FC0-F03FA2077ACD}" type="datetime1">
              <a:rPr lang="en-US" smtClean="0"/>
              <a:t>10/10/16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5" name="Picture 14" descr="Oracle logo in white on red staging background" title="Oracle red badge logo"/>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7" name="Rectangle 16"/>
          <p:cNvSpPr/>
          <p:nvPr userDrawn="1"/>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19"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20" name="Rectangle 19"/>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Tree>
    <p:extLst>
      <p:ext uri="{BB962C8B-B14F-4D97-AF65-F5344CB8AC3E}">
        <p14:creationId xmlns:p14="http://schemas.microsoft.com/office/powerpoint/2010/main" val="20177802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title="Title Slide with Picture"/>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28EA2FC9-FB8E-5643-A6BA-BB418325CE56}" type="datetime1">
              <a:rPr lang="en-US" smtClean="0"/>
              <a:t>10/10/16</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1" name="Picture 10"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451"/>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FE9D4F83-0EF6-4A4D-9FC0-F03FA2077ACD}" type="datetime1">
              <a:rPr lang="en-US" smtClean="0"/>
              <a:t>10/10/16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5" name="Picture 14"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image" Target="../media/image1.png"/><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slideLayout" Target="../slideLayouts/slideLayout44.xml"/><Relationship Id="rId45" Type="http://schemas.openxmlformats.org/officeDocument/2006/relationships/slideLayout" Target="../slideLayouts/slideLayout45.xml"/></Relationships>
</file>

<file path=ppt/slideMasters/_rels/slideMaster2.xml.rels><?xml version="1.0" encoding="UTF-8" standalone="yes"?>
<Relationships xmlns="http://schemas.openxmlformats.org/package/2006/relationships"><Relationship Id="rId11" Type="http://schemas.openxmlformats.org/officeDocument/2006/relationships/theme" Target="../theme/theme2.xml"/><Relationship Id="rId12" Type="http://schemas.openxmlformats.org/officeDocument/2006/relationships/image" Target="../media/image24.png"/><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Group 13"/>
          <p:cNvGrpSpPr/>
          <p:nvPr userDrawn="1"/>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2FEA922B-34CC-A746-ABF0-D1ED97CD7A6C}" type="datetime1">
              <a:rPr lang="en-US" smtClean="0"/>
              <a:t>10/10/16</a:t>
            </a:fld>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6" name="Picture 15" descr="Oracle logo in white on red staging background" title="Oracle red badge logo"/>
          <p:cNvPicPr>
            <a:picLocks noChangeAspect="1"/>
          </p:cNvPicPr>
          <p:nvPr userDrawn="1"/>
        </p:nvPicPr>
        <p:blipFill>
          <a:blip r:embed="rId47">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93" r:id="rId3"/>
    <p:sldLayoutId id="2147483694" r:id="rId4"/>
    <p:sldLayoutId id="2147483696" r:id="rId5"/>
    <p:sldLayoutId id="2147483697" r:id="rId6"/>
    <p:sldLayoutId id="2147483702" r:id="rId7"/>
    <p:sldLayoutId id="2147483662" r:id="rId8"/>
    <p:sldLayoutId id="2147483664" r:id="rId9"/>
    <p:sldLayoutId id="2147483689" r:id="rId10"/>
    <p:sldLayoutId id="2147483650" r:id="rId11"/>
    <p:sldLayoutId id="2147483663" r:id="rId12"/>
    <p:sldLayoutId id="2147483686" r:id="rId13"/>
    <p:sldLayoutId id="2147483704" r:id="rId14"/>
    <p:sldLayoutId id="2147483703" r:id="rId15"/>
    <p:sldLayoutId id="2147483651" r:id="rId16"/>
    <p:sldLayoutId id="2147483665" r:id="rId17"/>
    <p:sldLayoutId id="2147483669" r:id="rId18"/>
    <p:sldLayoutId id="2147483692" r:id="rId19"/>
    <p:sldLayoutId id="2147483683" r:id="rId20"/>
    <p:sldLayoutId id="2147483670" r:id="rId21"/>
    <p:sldLayoutId id="2147483652" r:id="rId22"/>
    <p:sldLayoutId id="2147483671" r:id="rId23"/>
    <p:sldLayoutId id="2147483672" r:id="rId24"/>
    <p:sldLayoutId id="2147483679" r:id="rId25"/>
    <p:sldLayoutId id="2147483685" r:id="rId26"/>
    <p:sldLayoutId id="2147483688" r:id="rId27"/>
    <p:sldLayoutId id="2147483654" r:id="rId28"/>
    <p:sldLayoutId id="2147483666" r:id="rId29"/>
    <p:sldLayoutId id="2147483655" r:id="rId30"/>
    <p:sldLayoutId id="2147483656" r:id="rId31"/>
    <p:sldLayoutId id="2147483657" r:id="rId32"/>
    <p:sldLayoutId id="2147483673" r:id="rId33"/>
    <p:sldLayoutId id="2147483674" r:id="rId34"/>
    <p:sldLayoutId id="2147483682" r:id="rId35"/>
    <p:sldLayoutId id="2147483684" r:id="rId36"/>
    <p:sldLayoutId id="2147483690" r:id="rId37"/>
    <p:sldLayoutId id="2147483691" r:id="rId38"/>
    <p:sldLayoutId id="2147483668" r:id="rId39"/>
    <p:sldLayoutId id="2147483675" r:id="rId40"/>
    <p:sldLayoutId id="2147483676" r:id="rId41"/>
    <p:sldLayoutId id="2147483667" r:id="rId42"/>
    <p:sldLayoutId id="2147483661" r:id="rId43"/>
    <p:sldLayoutId id="2147483687" r:id="rId44"/>
    <p:sldLayoutId id="214748365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3" pos="38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bwMode="auto">
          <a:xfrm>
            <a:off x="1489" y="0"/>
            <a:ext cx="12185848"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7" name="Text Placeholder 2"/>
          <p:cNvSpPr>
            <a:spLocks noGrp="1"/>
          </p:cNvSpPr>
          <p:nvPr>
            <p:ph type="body" idx="1"/>
          </p:nvPr>
        </p:nvSpPr>
        <p:spPr bwMode="auto">
          <a:xfrm>
            <a:off x="507868" y="990600"/>
            <a:ext cx="11376237"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3"/>
            <a:endParaRPr lang="en-US" dirty="0" smtClean="0"/>
          </a:p>
        </p:txBody>
      </p:sp>
      <p:sp>
        <p:nvSpPr>
          <p:cNvPr id="9" name="Rectangle 71"/>
          <p:cNvSpPr txBox="1">
            <a:spLocks noChangeArrowheads="1"/>
          </p:cNvSpPr>
          <p:nvPr/>
        </p:nvSpPr>
        <p:spPr bwMode="auto">
          <a:xfrm>
            <a:off x="10969945" y="6311901"/>
            <a:ext cx="884536" cy="360363"/>
          </a:xfrm>
          <a:prstGeom prst="rect">
            <a:avLst/>
          </a:prstGeom>
          <a:noFill/>
          <a:ln w="9525">
            <a:noFill/>
            <a:miter lim="800000"/>
            <a:headEnd/>
            <a:tailEnd/>
          </a:ln>
          <a:effectLst/>
        </p:spPr>
        <p:txBody>
          <a:bodyPr anchor="ctr"/>
          <a:lstStyle>
            <a:lvl1pPr eaLnBrk="0" hangingPunct="0">
              <a:defRPr sz="1600">
                <a:solidFill>
                  <a:schemeClr val="tx1"/>
                </a:solidFill>
                <a:latin typeface="Arial" pitchFamily="34" charset="0"/>
                <a:ea typeface="ＭＳ Ｐゴシック" pitchFamily="34" charset="-128"/>
              </a:defRPr>
            </a:lvl1pPr>
            <a:lvl2pPr marL="742950" indent="-285750" eaLnBrk="0" hangingPunct="0">
              <a:defRPr sz="1600">
                <a:solidFill>
                  <a:schemeClr val="tx1"/>
                </a:solidFill>
                <a:latin typeface="Arial" pitchFamily="34" charset="0"/>
                <a:ea typeface="ＭＳ Ｐゴシック" pitchFamily="34" charset="-128"/>
              </a:defRPr>
            </a:lvl2pPr>
            <a:lvl3pPr marL="1143000" indent="-228600" eaLnBrk="0" hangingPunct="0">
              <a:defRPr sz="1600">
                <a:solidFill>
                  <a:schemeClr val="tx1"/>
                </a:solidFill>
                <a:latin typeface="Arial" pitchFamily="34" charset="0"/>
                <a:ea typeface="ＭＳ Ｐゴシック" pitchFamily="34" charset="-128"/>
              </a:defRPr>
            </a:lvl3pPr>
            <a:lvl4pPr marL="1600200" indent="-228600" eaLnBrk="0" hangingPunct="0">
              <a:defRPr sz="1600">
                <a:solidFill>
                  <a:schemeClr val="tx1"/>
                </a:solidFill>
                <a:latin typeface="Arial" pitchFamily="34" charset="0"/>
                <a:ea typeface="ＭＳ Ｐゴシック" pitchFamily="34" charset="-128"/>
              </a:defRPr>
            </a:lvl4pPr>
            <a:lvl5pPr marL="2057400" indent="-228600" eaLnBrk="0" hangingPunct="0">
              <a:defRPr sz="16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6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6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6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600">
                <a:solidFill>
                  <a:schemeClr val="tx1"/>
                </a:solidFill>
                <a:latin typeface="Arial" pitchFamily="34" charset="0"/>
                <a:ea typeface="ＭＳ Ｐゴシック" pitchFamily="34" charset="-128"/>
              </a:defRPr>
            </a:lvl9pPr>
          </a:lstStyle>
          <a:p>
            <a:pPr algn="r" eaLnBrk="1" hangingPunct="1"/>
            <a:fld id="{7D4D2874-4989-4003-97C2-540FB9294C60}" type="slidenum">
              <a:rPr lang="en-US" sz="1466">
                <a:solidFill>
                  <a:srgbClr val="757679"/>
                </a:solidFill>
                <a:latin typeface="Calibri" pitchFamily="34" charset="0"/>
              </a:rPr>
              <a:pPr algn="r" eaLnBrk="1" hangingPunct="1"/>
              <a:t>‹#›</a:t>
            </a:fld>
            <a:r>
              <a:rPr lang="en-US" sz="1866">
                <a:solidFill>
                  <a:srgbClr val="000000"/>
                </a:solidFill>
                <a:latin typeface="Calibri" pitchFamily="34" charset="0"/>
              </a:rPr>
              <a:t> </a:t>
            </a:r>
          </a:p>
        </p:txBody>
      </p:sp>
      <p:sp>
        <p:nvSpPr>
          <p:cNvPr id="1029" name="Title Placeholder 7"/>
          <p:cNvSpPr>
            <a:spLocks noGrp="1"/>
          </p:cNvSpPr>
          <p:nvPr>
            <p:ph type="title"/>
          </p:nvPr>
        </p:nvSpPr>
        <p:spPr bwMode="auto">
          <a:xfrm>
            <a:off x="1726750" y="0"/>
            <a:ext cx="10462075"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extLst>
      <p:ext uri="{BB962C8B-B14F-4D97-AF65-F5344CB8AC3E}">
        <p14:creationId xmlns:p14="http://schemas.microsoft.com/office/powerpoint/2010/main" val="996936585"/>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Lst>
  <p:transition spd="med">
    <p:fade/>
  </p:transition>
  <p:timing>
    <p:tnLst>
      <p:par>
        <p:cTn id="1" dur="indefinite" restart="never" nodeType="tmRoot"/>
      </p:par>
    </p:tnLst>
  </p:timing>
  <p:txStyles>
    <p:titleStyle>
      <a:lvl1pPr algn="l" rtl="0" eaLnBrk="0" fontAlgn="base" hangingPunct="0">
        <a:spcBef>
          <a:spcPct val="0"/>
        </a:spcBef>
        <a:spcAft>
          <a:spcPct val="0"/>
        </a:spcAft>
        <a:defRPr sz="3199" b="1" kern="1200">
          <a:solidFill>
            <a:schemeClr val="bg1"/>
          </a:solidFill>
          <a:latin typeface="+mj-lt"/>
          <a:ea typeface="Calibri" pitchFamily="34" charset="0"/>
          <a:cs typeface="Calibri" pitchFamily="34" charset="0"/>
        </a:defRPr>
      </a:lvl1pPr>
      <a:lvl2pPr algn="l" rtl="0" eaLnBrk="0" fontAlgn="base" hangingPunct="0">
        <a:spcBef>
          <a:spcPct val="0"/>
        </a:spcBef>
        <a:spcAft>
          <a:spcPct val="0"/>
        </a:spcAft>
        <a:defRPr sz="3199" b="1">
          <a:solidFill>
            <a:schemeClr val="bg1"/>
          </a:solidFill>
          <a:latin typeface="Arial" pitchFamily="34" charset="0"/>
          <a:ea typeface="Calibri" pitchFamily="34" charset="0"/>
          <a:cs typeface="Calibri" pitchFamily="34" charset="0"/>
        </a:defRPr>
      </a:lvl2pPr>
      <a:lvl3pPr algn="l" rtl="0" eaLnBrk="0" fontAlgn="base" hangingPunct="0">
        <a:spcBef>
          <a:spcPct val="0"/>
        </a:spcBef>
        <a:spcAft>
          <a:spcPct val="0"/>
        </a:spcAft>
        <a:defRPr sz="3199" b="1">
          <a:solidFill>
            <a:schemeClr val="bg1"/>
          </a:solidFill>
          <a:latin typeface="Arial" pitchFamily="34" charset="0"/>
          <a:ea typeface="Calibri" pitchFamily="34" charset="0"/>
          <a:cs typeface="Calibri" pitchFamily="34" charset="0"/>
        </a:defRPr>
      </a:lvl3pPr>
      <a:lvl4pPr algn="l" rtl="0" eaLnBrk="0" fontAlgn="base" hangingPunct="0">
        <a:spcBef>
          <a:spcPct val="0"/>
        </a:spcBef>
        <a:spcAft>
          <a:spcPct val="0"/>
        </a:spcAft>
        <a:defRPr sz="3199" b="1">
          <a:solidFill>
            <a:schemeClr val="bg1"/>
          </a:solidFill>
          <a:latin typeface="Arial" pitchFamily="34" charset="0"/>
          <a:ea typeface="Calibri" pitchFamily="34" charset="0"/>
          <a:cs typeface="Calibri" pitchFamily="34" charset="0"/>
        </a:defRPr>
      </a:lvl4pPr>
      <a:lvl5pPr algn="l" rtl="0" eaLnBrk="0" fontAlgn="base" hangingPunct="0">
        <a:spcBef>
          <a:spcPct val="0"/>
        </a:spcBef>
        <a:spcAft>
          <a:spcPct val="0"/>
        </a:spcAft>
        <a:defRPr sz="3199" b="1">
          <a:solidFill>
            <a:schemeClr val="bg1"/>
          </a:solidFill>
          <a:latin typeface="Arial" pitchFamily="34" charset="0"/>
          <a:ea typeface="Calibri" pitchFamily="34" charset="0"/>
          <a:cs typeface="Calibri" pitchFamily="34" charset="0"/>
        </a:defRPr>
      </a:lvl5pPr>
      <a:lvl6pPr marL="609448" algn="l" rtl="0" fontAlgn="base">
        <a:spcBef>
          <a:spcPct val="0"/>
        </a:spcBef>
        <a:spcAft>
          <a:spcPct val="0"/>
        </a:spcAft>
        <a:defRPr sz="3732">
          <a:solidFill>
            <a:schemeClr val="bg1"/>
          </a:solidFill>
          <a:latin typeface="Calibri" pitchFamily="34" charset="0"/>
          <a:cs typeface="Calibri" pitchFamily="34" charset="0"/>
        </a:defRPr>
      </a:lvl6pPr>
      <a:lvl7pPr marL="1218895" algn="l" rtl="0" fontAlgn="base">
        <a:spcBef>
          <a:spcPct val="0"/>
        </a:spcBef>
        <a:spcAft>
          <a:spcPct val="0"/>
        </a:spcAft>
        <a:defRPr sz="3732">
          <a:solidFill>
            <a:schemeClr val="bg1"/>
          </a:solidFill>
          <a:latin typeface="Calibri" pitchFamily="34" charset="0"/>
          <a:cs typeface="Calibri" pitchFamily="34" charset="0"/>
        </a:defRPr>
      </a:lvl7pPr>
      <a:lvl8pPr marL="1828343" algn="l" rtl="0" fontAlgn="base">
        <a:spcBef>
          <a:spcPct val="0"/>
        </a:spcBef>
        <a:spcAft>
          <a:spcPct val="0"/>
        </a:spcAft>
        <a:defRPr sz="3732">
          <a:solidFill>
            <a:schemeClr val="bg1"/>
          </a:solidFill>
          <a:latin typeface="Calibri" pitchFamily="34" charset="0"/>
          <a:cs typeface="Calibri" pitchFamily="34" charset="0"/>
        </a:defRPr>
      </a:lvl8pPr>
      <a:lvl9pPr marL="2437790" algn="l" rtl="0" fontAlgn="base">
        <a:spcBef>
          <a:spcPct val="0"/>
        </a:spcBef>
        <a:spcAft>
          <a:spcPct val="0"/>
        </a:spcAft>
        <a:defRPr sz="3732">
          <a:solidFill>
            <a:schemeClr val="bg1"/>
          </a:solidFill>
          <a:latin typeface="Calibri" pitchFamily="34" charset="0"/>
          <a:cs typeface="Calibri" pitchFamily="34" charset="0"/>
        </a:defRPr>
      </a:lvl9pPr>
    </p:titleStyle>
    <p:bodyStyle>
      <a:lvl1pPr marL="457086" indent="-457086" algn="l" rtl="0" eaLnBrk="0" fontAlgn="base" hangingPunct="0">
        <a:spcBef>
          <a:spcPct val="20000"/>
        </a:spcBef>
        <a:spcAft>
          <a:spcPct val="0"/>
        </a:spcAft>
        <a:buClr>
          <a:schemeClr val="bg2"/>
        </a:buClr>
        <a:buSzPct val="90000"/>
        <a:buFont typeface="Arial" pitchFamily="34" charset="0"/>
        <a:defRPr sz="2933" b="1" kern="1200">
          <a:solidFill>
            <a:srgbClr val="3D85C6"/>
          </a:solidFill>
          <a:latin typeface="Arial"/>
          <a:ea typeface="Calibri" pitchFamily="34" charset="0"/>
          <a:cs typeface="Arial"/>
        </a:defRPr>
      </a:lvl1pPr>
      <a:lvl2pPr indent="-380905" algn="l" rtl="0" eaLnBrk="0" fontAlgn="base" hangingPunct="0">
        <a:spcBef>
          <a:spcPts val="800"/>
        </a:spcBef>
        <a:spcAft>
          <a:spcPct val="0"/>
        </a:spcAft>
        <a:buClr>
          <a:srgbClr val="909290"/>
        </a:buClr>
        <a:buSzPct val="90000"/>
        <a:buFont typeface="Wingdings" pitchFamily="2" charset="2"/>
        <a:buChar char="§"/>
        <a:defRPr sz="2666" kern="1200">
          <a:solidFill>
            <a:srgbClr val="757679"/>
          </a:solidFill>
          <a:latin typeface="Arial"/>
          <a:ea typeface="Calibri" pitchFamily="34" charset="0"/>
          <a:cs typeface="Arial"/>
        </a:defRPr>
      </a:lvl2pPr>
      <a:lvl3pPr marL="668699" indent="-304724" algn="l" rtl="0" eaLnBrk="0" fontAlgn="base" hangingPunct="0">
        <a:spcBef>
          <a:spcPts val="800"/>
        </a:spcBef>
        <a:spcAft>
          <a:spcPct val="0"/>
        </a:spcAft>
        <a:buClr>
          <a:srgbClr val="909290"/>
        </a:buClr>
        <a:buSzPct val="90000"/>
        <a:buFont typeface="Wingdings" pitchFamily="2" charset="2"/>
        <a:buChar char="§"/>
        <a:defRPr kern="1200">
          <a:solidFill>
            <a:srgbClr val="757679"/>
          </a:solidFill>
          <a:latin typeface="Arial"/>
          <a:ea typeface="Calibri" pitchFamily="34" charset="0"/>
          <a:cs typeface="Arial"/>
        </a:defRPr>
      </a:lvl3pPr>
      <a:lvl4pPr marL="1034792" indent="-304724" algn="l" rtl="0" eaLnBrk="0" fontAlgn="base" hangingPunct="0">
        <a:spcBef>
          <a:spcPts val="800"/>
        </a:spcBef>
        <a:spcAft>
          <a:spcPct val="0"/>
        </a:spcAft>
        <a:buClr>
          <a:srgbClr val="909290"/>
        </a:buClr>
        <a:buSzPct val="90000"/>
        <a:buFont typeface="Wingdings" pitchFamily="2" charset="2"/>
        <a:buChar char="§"/>
        <a:defRPr kern="1200">
          <a:solidFill>
            <a:srgbClr val="7F7F7F"/>
          </a:solidFill>
          <a:latin typeface="Arial"/>
          <a:ea typeface="Calibri" pitchFamily="34" charset="0"/>
          <a:cs typeface="Arial"/>
        </a:defRPr>
      </a:lvl4pPr>
      <a:lvl5pPr marL="1400883" indent="-304724" algn="l" rtl="0" eaLnBrk="0" fontAlgn="base" hangingPunct="0">
        <a:spcBef>
          <a:spcPts val="800"/>
        </a:spcBef>
        <a:spcAft>
          <a:spcPct val="0"/>
        </a:spcAft>
        <a:buClr>
          <a:srgbClr val="909290"/>
        </a:buClr>
        <a:buSzPct val="90000"/>
        <a:buFont typeface="Wingdings" pitchFamily="2" charset="2"/>
        <a:buChar char="§"/>
        <a:defRPr kern="1200">
          <a:solidFill>
            <a:srgbClr val="7F7F7F"/>
          </a:solidFill>
          <a:latin typeface="Arial"/>
          <a:ea typeface="Calibri" pitchFamily="34" charset="0"/>
          <a:cs typeface="Arial"/>
        </a:defRPr>
      </a:lvl5pPr>
      <a:lvl6pPr marL="3351962"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409"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857"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0305"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9pPr>
    </p:bodyStyle>
    <p:otherStyle>
      <a:defPPr>
        <a:defRPr lang="en-US"/>
      </a:defPPr>
      <a:lvl1pPr marL="0" algn="l" defTabSz="1218895" rtl="0" eaLnBrk="1" latinLnBrk="0" hangingPunct="1">
        <a:defRPr sz="2399" kern="1200">
          <a:solidFill>
            <a:schemeClr val="tx1"/>
          </a:solidFill>
          <a:latin typeface="+mn-lt"/>
          <a:ea typeface="+mn-ea"/>
          <a:cs typeface="+mn-cs"/>
        </a:defRPr>
      </a:lvl1pPr>
      <a:lvl2pPr marL="609448" algn="l" defTabSz="1218895" rtl="0" eaLnBrk="1" latinLnBrk="0" hangingPunct="1">
        <a:defRPr sz="2399" kern="1200">
          <a:solidFill>
            <a:schemeClr val="tx1"/>
          </a:solidFill>
          <a:latin typeface="+mn-lt"/>
          <a:ea typeface="+mn-ea"/>
          <a:cs typeface="+mn-cs"/>
        </a:defRPr>
      </a:lvl2pPr>
      <a:lvl3pPr marL="1218895" algn="l" defTabSz="1218895" rtl="0" eaLnBrk="1" latinLnBrk="0" hangingPunct="1">
        <a:defRPr sz="2399" kern="1200">
          <a:solidFill>
            <a:schemeClr val="tx1"/>
          </a:solidFill>
          <a:latin typeface="+mn-lt"/>
          <a:ea typeface="+mn-ea"/>
          <a:cs typeface="+mn-cs"/>
        </a:defRPr>
      </a:lvl3pPr>
      <a:lvl4pPr marL="1828343" algn="l" defTabSz="1218895" rtl="0" eaLnBrk="1" latinLnBrk="0" hangingPunct="1">
        <a:defRPr sz="2399" kern="1200">
          <a:solidFill>
            <a:schemeClr val="tx1"/>
          </a:solidFill>
          <a:latin typeface="+mn-lt"/>
          <a:ea typeface="+mn-ea"/>
          <a:cs typeface="+mn-cs"/>
        </a:defRPr>
      </a:lvl4pPr>
      <a:lvl5pPr marL="2437790" algn="l" defTabSz="1218895" rtl="0" eaLnBrk="1" latinLnBrk="0" hangingPunct="1">
        <a:defRPr sz="2399" kern="1200">
          <a:solidFill>
            <a:schemeClr val="tx1"/>
          </a:solidFill>
          <a:latin typeface="+mn-lt"/>
          <a:ea typeface="+mn-ea"/>
          <a:cs typeface="+mn-cs"/>
        </a:defRPr>
      </a:lvl5pPr>
      <a:lvl6pPr marL="3047238" algn="l" defTabSz="1218895" rtl="0" eaLnBrk="1" latinLnBrk="0" hangingPunct="1">
        <a:defRPr sz="2399" kern="1200">
          <a:solidFill>
            <a:schemeClr val="tx1"/>
          </a:solidFill>
          <a:latin typeface="+mn-lt"/>
          <a:ea typeface="+mn-ea"/>
          <a:cs typeface="+mn-cs"/>
        </a:defRPr>
      </a:lvl6pPr>
      <a:lvl7pPr marL="3656686" algn="l" defTabSz="1218895" rtl="0" eaLnBrk="1" latinLnBrk="0" hangingPunct="1">
        <a:defRPr sz="2399" kern="1200">
          <a:solidFill>
            <a:schemeClr val="tx1"/>
          </a:solidFill>
          <a:latin typeface="+mn-lt"/>
          <a:ea typeface="+mn-ea"/>
          <a:cs typeface="+mn-cs"/>
        </a:defRPr>
      </a:lvl7pPr>
      <a:lvl8pPr marL="4266133" algn="l" defTabSz="1218895" rtl="0" eaLnBrk="1" latinLnBrk="0" hangingPunct="1">
        <a:defRPr sz="2399" kern="1200">
          <a:solidFill>
            <a:schemeClr val="tx1"/>
          </a:solidFill>
          <a:latin typeface="+mn-lt"/>
          <a:ea typeface="+mn-ea"/>
          <a:cs typeface="+mn-cs"/>
        </a:defRPr>
      </a:lvl8pPr>
      <a:lvl9pPr marL="4875581" algn="l" defTabSz="1218895" rtl="0" eaLnBrk="1" latinLnBrk="0" hangingPunct="1">
        <a:defRPr sz="23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7" Type="http://schemas.openxmlformats.org/officeDocument/2006/relationships/image" Target="../media/image42.png"/><Relationship Id="rId8" Type="http://schemas.openxmlformats.org/officeDocument/2006/relationships/image" Target="../media/image43.png"/><Relationship Id="rId1" Type="http://schemas.openxmlformats.org/officeDocument/2006/relationships/slideLayout" Target="../slideLayouts/slideLayout48.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gif"/><Relationship Id="rId6" Type="http://schemas.openxmlformats.org/officeDocument/2006/relationships/image" Target="../media/image47.png"/><Relationship Id="rId7" Type="http://schemas.openxmlformats.org/officeDocument/2006/relationships/image" Target="../media/image48.png"/><Relationship Id="rId8" Type="http://schemas.openxmlformats.org/officeDocument/2006/relationships/image" Target="../media/image49.png"/><Relationship Id="rId9" Type="http://schemas.openxmlformats.org/officeDocument/2006/relationships/image" Target="../media/image50.png"/><Relationship Id="rId1" Type="http://schemas.openxmlformats.org/officeDocument/2006/relationships/slideLayout" Target="../slideLayouts/slideLayout48.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54.png"/><Relationship Id="rId1" Type="http://schemas.openxmlformats.org/officeDocument/2006/relationships/slideLayout" Target="../slideLayouts/slideLayout48.xml"/><Relationship Id="rId2"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56.emf"/><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9.png"/><Relationship Id="rId7" Type="http://schemas.openxmlformats.org/officeDocument/2006/relationships/image" Target="../media/image60.png"/><Relationship Id="rId1" Type="http://schemas.openxmlformats.org/officeDocument/2006/relationships/slideLayout" Target="../slideLayouts/slideLayout48.xml"/><Relationship Id="rId2" Type="http://schemas.openxmlformats.org/officeDocument/2006/relationships/image" Target="../media/image55.png"/></Relationships>
</file>

<file path=ppt/slides/_rels/slide16.xml.rels><?xml version="1.0" encoding="UTF-8" standalone="yes"?>
<Relationships xmlns="http://schemas.openxmlformats.org/package/2006/relationships"><Relationship Id="rId9" Type="http://schemas.openxmlformats.org/officeDocument/2006/relationships/hyperlink" Target="http://www.tcs.com/SiteCollectionDocuments/Brochures/CX-Discrete-Manufacturing-0913-1.pdf" TargetMode="External"/><Relationship Id="rId20" Type="http://schemas.openxmlformats.org/officeDocument/2006/relationships/image" Target="../media/image70.png"/><Relationship Id="rId10" Type="http://schemas.openxmlformats.org/officeDocument/2006/relationships/hyperlink" Target="http://www.tcs.com/offerings/enterprise_solutions/Pages/Citizen-Services-Solution.aspx" TargetMode="External"/><Relationship Id="rId11" Type="http://schemas.openxmlformats.org/officeDocument/2006/relationships/image" Target="../media/image61.png"/><Relationship Id="rId12" Type="http://schemas.openxmlformats.org/officeDocument/2006/relationships/image" Target="../media/image62.png"/><Relationship Id="rId13" Type="http://schemas.openxmlformats.org/officeDocument/2006/relationships/image" Target="../media/image63.png"/><Relationship Id="rId14" Type="http://schemas.openxmlformats.org/officeDocument/2006/relationships/image" Target="../media/image64.png"/><Relationship Id="rId15" Type="http://schemas.openxmlformats.org/officeDocument/2006/relationships/image" Target="../media/image65.png"/><Relationship Id="rId16" Type="http://schemas.openxmlformats.org/officeDocument/2006/relationships/image" Target="../media/image66.png"/><Relationship Id="rId17" Type="http://schemas.openxmlformats.org/officeDocument/2006/relationships/image" Target="../media/image67.png"/><Relationship Id="rId18" Type="http://schemas.openxmlformats.org/officeDocument/2006/relationships/image" Target="../media/image68.png"/><Relationship Id="rId19" Type="http://schemas.openxmlformats.org/officeDocument/2006/relationships/image" Target="../media/image69.png"/><Relationship Id="rId1" Type="http://schemas.openxmlformats.org/officeDocument/2006/relationships/slideLayout" Target="../slideLayouts/slideLayout48.xml"/><Relationship Id="rId2" Type="http://schemas.openxmlformats.org/officeDocument/2006/relationships/hyperlink" Target="http://www.tcs.com/resources/white_papers/Pages/airline-profitability-customer-experiences.aspx" TargetMode="External"/><Relationship Id="rId3" Type="http://schemas.openxmlformats.org/officeDocument/2006/relationships/hyperlink" Target="http://www.tcs.com/resources/white_papers/Pages/Retail-Customer-Experience.aspx" TargetMode="External"/><Relationship Id="rId4" Type="http://schemas.openxmlformats.org/officeDocument/2006/relationships/hyperlink" Target="https://go.oracle.com/LP=1186?elqCampaignId=2388" TargetMode="External"/><Relationship Id="rId5" Type="http://schemas.openxmlformats.org/officeDocument/2006/relationships/hyperlink" Target="http://www.tcs.com/enterprise-solutions/Pages/TCS-B2B-Digital-Commerce-Solution.aspx" TargetMode="External"/><Relationship Id="rId6" Type="http://schemas.openxmlformats.org/officeDocument/2006/relationships/hyperlink" Target="http://www.tcs.com/offerings/enterprise_solutions/Pages/TCS-Omni-Channel-Retail-Customer-Experience-Solution-Oracle.aspx" TargetMode="External"/><Relationship Id="rId7" Type="http://schemas.openxmlformats.org/officeDocument/2006/relationships/hyperlink" Target="http://www.tcs.com/enterprise-solutions/Pages/TCS-Retail-Analytics-Consumer-Insights-Solution.aspx" TargetMode="External"/><Relationship Id="rId8" Type="http://schemas.openxmlformats.org/officeDocument/2006/relationships/hyperlink" Target="http://www.tcs.com/offerings/enterprise_solutions/Pages/TCS-Airlines-Customer-Experience-Solution.asp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6" Type="http://schemas.openxmlformats.org/officeDocument/2006/relationships/image" Target="../media/image75.png"/><Relationship Id="rId7" Type="http://schemas.openxmlformats.org/officeDocument/2006/relationships/image" Target="../media/image76.png"/><Relationship Id="rId1" Type="http://schemas.openxmlformats.org/officeDocument/2006/relationships/slideLayout" Target="../slideLayouts/slideLayout48.xml"/><Relationship Id="rId2" Type="http://schemas.openxmlformats.org/officeDocument/2006/relationships/image" Target="../media/image7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2.xml"/><Relationship Id="rId3" Type="http://schemas.openxmlformats.org/officeDocument/2006/relationships/image" Target="../media/image77.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4.xml"/><Relationship Id="rId3"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jpeg"/><Relationship Id="rId7" Type="http://schemas.openxmlformats.org/officeDocument/2006/relationships/image" Target="../media/image33.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36.png"/><Relationship Id="rId3"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167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nchor="ctr">
            <a:noAutofit/>
          </a:bodyPr>
          <a:lstStyle/>
          <a:p>
            <a:pPr>
              <a:spcBef>
                <a:spcPts val="0"/>
              </a:spcBef>
            </a:pPr>
            <a:r>
              <a:rPr lang="en-US" sz="4000" dirty="0" smtClean="0">
                <a:ea typeface="Myriad Pro" pitchFamily="2" charset="0"/>
                <a:cs typeface="Arial" pitchFamily="34" charset="0"/>
              </a:rPr>
              <a:t>TCS Digital Field Service</a:t>
            </a:r>
            <a:endParaRPr sz="3200" dirty="0">
              <a:latin typeface="Myriad Pro" pitchFamily="2" charset="0"/>
              <a:ea typeface="Myriad Pro" pitchFamily="2" charset="0"/>
              <a:cs typeface="Myriad Pro" pitchFamily="2" charset="0"/>
            </a:endParaRPr>
          </a:p>
        </p:txBody>
      </p:sp>
      <p:sp>
        <p:nvSpPr>
          <p:cNvPr id="5" name="Subtitle 5"/>
          <p:cNvSpPr>
            <a:spLocks noGrp="1"/>
          </p:cNvSpPr>
          <p:nvPr>
            <p:ph type="subTitle" idx="1"/>
          </p:nvPr>
        </p:nvSpPr>
        <p:spPr/>
        <p:txBody>
          <a:bodyPr/>
          <a:lstStyle/>
          <a:p>
            <a:r>
              <a:rPr lang="en-US" sz="3200" dirty="0">
                <a:latin typeface="Arial" pitchFamily="34" charset="0"/>
              </a:rPr>
              <a:t>Manufacturing &amp; High-Technology</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77941" b="56685"/>
          <a:stretch/>
        </p:blipFill>
        <p:spPr>
          <a:xfrm>
            <a:off x="9603799" y="3841331"/>
            <a:ext cx="2688775" cy="2969777"/>
          </a:xfrm>
          <a:prstGeom prst="rect">
            <a:avLst/>
          </a:prstGeom>
        </p:spPr>
      </p:pic>
    </p:spTree>
    <p:extLst>
      <p:ext uri="{BB962C8B-B14F-4D97-AF65-F5344CB8AC3E}">
        <p14:creationId xmlns:p14="http://schemas.microsoft.com/office/powerpoint/2010/main" val="1865765739"/>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vert="horz" wrap="square" lIns="121888" tIns="60944" rIns="121888" bIns="60944" numCol="1" anchor="ctr" anchorCtr="0" compatLnSpc="1">
            <a:prstTxWarp prst="textNoShape">
              <a:avLst/>
            </a:prstTxWarp>
          </a:bodyPr>
          <a:lstStyle/>
          <a:p>
            <a:r>
              <a:rPr lang="en-US" sz="2399" dirty="0"/>
              <a:t>Trends and challenges observed in different Manufacturing/Service segments</a:t>
            </a:r>
          </a:p>
        </p:txBody>
      </p:sp>
      <p:pic>
        <p:nvPicPr>
          <p:cNvPr id="66" name="Picture 65" descr="Balanc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00442" y="2170600"/>
            <a:ext cx="3957730" cy="1192007"/>
          </a:xfrm>
          <a:prstGeom prst="rect">
            <a:avLst/>
          </a:prstGeom>
        </p:spPr>
      </p:pic>
      <p:sp>
        <p:nvSpPr>
          <p:cNvPr id="68" name="TextBox 67"/>
          <p:cNvSpPr txBox="1"/>
          <p:nvPr/>
        </p:nvSpPr>
        <p:spPr>
          <a:xfrm>
            <a:off x="1101820" y="3027207"/>
            <a:ext cx="5533072" cy="355480"/>
          </a:xfrm>
          <a:prstGeom prst="rect">
            <a:avLst/>
          </a:prstGeom>
          <a:noFill/>
        </p:spPr>
        <p:txBody>
          <a:bodyPr wrap="square" lIns="121856" tIns="60927" rIns="121856" bIns="60927" rtlCol="0">
            <a:spAutoFit/>
          </a:bodyPr>
          <a:lstStyle/>
          <a:p>
            <a:endParaRPr lang="en-US" sz="2266" baseline="30000" dirty="0">
              <a:solidFill>
                <a:srgbClr val="FFFFFF"/>
              </a:solidFill>
            </a:endParaRPr>
          </a:p>
        </p:txBody>
      </p:sp>
      <p:sp>
        <p:nvSpPr>
          <p:cNvPr id="69" name="TextBox 68"/>
          <p:cNvSpPr txBox="1"/>
          <p:nvPr/>
        </p:nvSpPr>
        <p:spPr>
          <a:xfrm rot="21092352">
            <a:off x="7954739" y="2417432"/>
            <a:ext cx="1887014" cy="615486"/>
          </a:xfrm>
          <a:prstGeom prst="rect">
            <a:avLst/>
          </a:prstGeom>
          <a:noFill/>
        </p:spPr>
        <p:txBody>
          <a:bodyPr wrap="square" lIns="121856" tIns="60927" rIns="121856" bIns="60927" rtlCol="0">
            <a:spAutoFit/>
          </a:bodyPr>
          <a:lstStyle/>
          <a:p>
            <a:pPr marL="365561" indent="-365561" algn="ctr">
              <a:buClr>
                <a:schemeClr val="tx2"/>
              </a:buClr>
            </a:pPr>
            <a:r>
              <a:rPr lang="en-US" sz="1600" b="1" dirty="0">
                <a:solidFill>
                  <a:schemeClr val="accent6">
                    <a:lumMod val="60000"/>
                    <a:lumOff val="40000"/>
                  </a:schemeClr>
                </a:solidFill>
              </a:rPr>
              <a:t>Intelligent </a:t>
            </a:r>
          </a:p>
          <a:p>
            <a:pPr marL="365561" indent="-365561" algn="ctr">
              <a:buClr>
                <a:schemeClr val="tx2"/>
              </a:buClr>
            </a:pPr>
            <a:r>
              <a:rPr lang="en-US" sz="1600" b="1" dirty="0">
                <a:solidFill>
                  <a:schemeClr val="accent6">
                    <a:lumMod val="60000"/>
                    <a:lumOff val="40000"/>
                  </a:schemeClr>
                </a:solidFill>
              </a:rPr>
              <a:t>Insights</a:t>
            </a:r>
          </a:p>
        </p:txBody>
      </p:sp>
      <p:sp>
        <p:nvSpPr>
          <p:cNvPr id="70" name="TextBox 69"/>
          <p:cNvSpPr txBox="1"/>
          <p:nvPr/>
        </p:nvSpPr>
        <p:spPr>
          <a:xfrm rot="21154313">
            <a:off x="10155104" y="2160094"/>
            <a:ext cx="1769082" cy="615486"/>
          </a:xfrm>
          <a:prstGeom prst="rect">
            <a:avLst/>
          </a:prstGeom>
          <a:noFill/>
        </p:spPr>
        <p:txBody>
          <a:bodyPr wrap="square" lIns="121856" tIns="60927" rIns="121856" bIns="60927" rtlCol="0">
            <a:spAutoFit/>
          </a:bodyPr>
          <a:lstStyle/>
          <a:p>
            <a:pPr marL="365561" indent="-365561" algn="ctr">
              <a:buClr>
                <a:schemeClr val="tx2"/>
              </a:buClr>
            </a:pPr>
            <a:r>
              <a:rPr lang="en-US" sz="1600" b="1" dirty="0">
                <a:solidFill>
                  <a:schemeClr val="accent4">
                    <a:lumMod val="75000"/>
                  </a:schemeClr>
                </a:solidFill>
              </a:rPr>
              <a:t>Connectivity</a:t>
            </a:r>
          </a:p>
          <a:p>
            <a:pPr marL="365561" indent="-365561" algn="ctr">
              <a:buClr>
                <a:schemeClr val="tx2"/>
              </a:buClr>
            </a:pPr>
            <a:r>
              <a:rPr lang="en-US" sz="1600" b="1" dirty="0">
                <a:solidFill>
                  <a:schemeClr val="accent4">
                    <a:lumMod val="75000"/>
                  </a:schemeClr>
                </a:solidFill>
              </a:rPr>
              <a:t> of Devices</a:t>
            </a:r>
          </a:p>
        </p:txBody>
      </p:sp>
      <p:sp>
        <p:nvSpPr>
          <p:cNvPr id="71" name="Rounded Rectangle 70"/>
          <p:cNvSpPr/>
          <p:nvPr/>
        </p:nvSpPr>
        <p:spPr>
          <a:xfrm>
            <a:off x="1399157" y="1580139"/>
            <a:ext cx="6474282" cy="677874"/>
          </a:xfrm>
          <a:prstGeom prst="roundRect">
            <a:avLst>
              <a:gd name="adj" fmla="val 5611"/>
            </a:avLst>
          </a:prstGeom>
          <a:gradFill flip="none" rotWithShape="1">
            <a:gsLst>
              <a:gs pos="0">
                <a:srgbClr val="30A96B"/>
              </a:gs>
              <a:gs pos="100000">
                <a:srgbClr val="2E5512"/>
              </a:gs>
            </a:gsLst>
            <a:lin ang="5160000" scaled="0"/>
            <a:tileRect/>
          </a:gradFill>
          <a:ln w="9525">
            <a:noFill/>
          </a:ln>
          <a:effectLst>
            <a:reflection stA="50000" endPos="1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121856" tIns="60927" rIns="121856" bIns="60927" rtlCol="0" anchor="ctr"/>
          <a:lstStyle/>
          <a:p>
            <a:r>
              <a:rPr lang="en-US" sz="1866" dirty="0">
                <a:solidFill>
                  <a:srgbClr val="FFFFFF"/>
                </a:solidFill>
              </a:rPr>
              <a:t>  </a:t>
            </a:r>
            <a:r>
              <a:rPr lang="en-US" sz="1866" dirty="0" err="1">
                <a:solidFill>
                  <a:srgbClr val="FFFFFF"/>
                </a:solidFill>
              </a:rPr>
              <a:t>IoT</a:t>
            </a:r>
            <a:r>
              <a:rPr lang="en-US" sz="1866" dirty="0">
                <a:solidFill>
                  <a:srgbClr val="FFFFFF"/>
                </a:solidFill>
              </a:rPr>
              <a:t> driven business disruption, customer experience</a:t>
            </a:r>
          </a:p>
        </p:txBody>
      </p:sp>
      <p:sp>
        <p:nvSpPr>
          <p:cNvPr id="82" name="Rounded Rectangle 81"/>
          <p:cNvSpPr/>
          <p:nvPr/>
        </p:nvSpPr>
        <p:spPr>
          <a:xfrm>
            <a:off x="1366129" y="2723777"/>
            <a:ext cx="6507313" cy="677874"/>
          </a:xfrm>
          <a:prstGeom prst="roundRect">
            <a:avLst>
              <a:gd name="adj" fmla="val 5611"/>
            </a:avLst>
          </a:prstGeom>
          <a:gradFill flip="none" rotWithShape="1">
            <a:gsLst>
              <a:gs pos="0">
                <a:srgbClr val="CD4549"/>
              </a:gs>
              <a:gs pos="100000">
                <a:srgbClr val="A92123"/>
              </a:gs>
            </a:gsLst>
            <a:lin ang="5160000" scaled="0"/>
            <a:tileRect/>
          </a:gradFill>
          <a:ln w="9525">
            <a:noFill/>
          </a:ln>
          <a:effectLst>
            <a:reflection stA="50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121856" tIns="60927" rIns="121856" bIns="60927" rtlCol="0" anchor="ctr"/>
          <a:lstStyle/>
          <a:p>
            <a:r>
              <a:rPr lang="en-US" sz="1866" dirty="0">
                <a:solidFill>
                  <a:srgbClr val="FFFFFF"/>
                </a:solidFill>
              </a:rPr>
              <a:t>  Shift towards Insights than just connectivity</a:t>
            </a:r>
          </a:p>
        </p:txBody>
      </p:sp>
      <p:sp>
        <p:nvSpPr>
          <p:cNvPr id="83" name="Rounded Rectangle 82"/>
          <p:cNvSpPr/>
          <p:nvPr/>
        </p:nvSpPr>
        <p:spPr>
          <a:xfrm>
            <a:off x="1308321" y="3825874"/>
            <a:ext cx="6565119" cy="677874"/>
          </a:xfrm>
          <a:prstGeom prst="roundRect">
            <a:avLst>
              <a:gd name="adj" fmla="val 3601"/>
            </a:avLst>
          </a:prstGeom>
          <a:gradFill flip="none" rotWithShape="1">
            <a:gsLst>
              <a:gs pos="0">
                <a:srgbClr val="D8531F"/>
              </a:gs>
              <a:gs pos="100000">
                <a:srgbClr val="A03914"/>
              </a:gs>
            </a:gsLst>
            <a:lin ang="5160000" scaled="0"/>
            <a:tileRect/>
          </a:gradFill>
          <a:ln w="9525">
            <a:noFill/>
          </a:ln>
          <a:effectLst>
            <a:reflection stA="50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121856" tIns="60927" rIns="121856" bIns="60927" rtlCol="0" anchor="ctr"/>
          <a:lstStyle/>
          <a:p>
            <a:r>
              <a:rPr lang="en-US" sz="1866" dirty="0">
                <a:solidFill>
                  <a:srgbClr val="FFFFFF"/>
                </a:solidFill>
              </a:rPr>
              <a:t>    Machine learning/ AI and ability to act on insights</a:t>
            </a:r>
          </a:p>
        </p:txBody>
      </p:sp>
      <p:sp>
        <p:nvSpPr>
          <p:cNvPr id="84" name="Rounded Rectangle 83"/>
          <p:cNvSpPr/>
          <p:nvPr/>
        </p:nvSpPr>
        <p:spPr>
          <a:xfrm>
            <a:off x="1393890" y="5012789"/>
            <a:ext cx="6479554" cy="677874"/>
          </a:xfrm>
          <a:prstGeom prst="roundRect">
            <a:avLst>
              <a:gd name="adj" fmla="val 3601"/>
            </a:avLst>
          </a:prstGeom>
          <a:gradFill flip="none" rotWithShape="1">
            <a:gsLst>
              <a:gs pos="0">
                <a:srgbClr val="D19533"/>
              </a:gs>
              <a:gs pos="100000">
                <a:srgbClr val="8F6420"/>
              </a:gs>
            </a:gsLst>
            <a:lin ang="5160000" scaled="0"/>
            <a:tileRect/>
          </a:gradFill>
          <a:ln w="9525">
            <a:noFill/>
          </a:ln>
          <a:effectLst>
            <a:reflection stA="50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121856" tIns="60927" rIns="121856" bIns="60927" rtlCol="0" anchor="ctr"/>
          <a:lstStyle/>
          <a:p>
            <a:r>
              <a:rPr lang="en-US" sz="1866" dirty="0">
                <a:solidFill>
                  <a:srgbClr val="FFFFFF"/>
                </a:solidFill>
              </a:rPr>
              <a:t> Optimize Operations, Risk Reduction, new service development  top reasons for IoT projects</a:t>
            </a:r>
            <a:endParaRPr lang="en-US" sz="1866" baseline="30000" dirty="0">
              <a:solidFill>
                <a:srgbClr val="FFFFFF"/>
              </a:solidFill>
            </a:endParaRPr>
          </a:p>
        </p:txBody>
      </p:sp>
      <p:sp>
        <p:nvSpPr>
          <p:cNvPr id="85" name="Oval 84"/>
          <p:cNvSpPr/>
          <p:nvPr/>
        </p:nvSpPr>
        <p:spPr>
          <a:xfrm>
            <a:off x="634147" y="1429766"/>
            <a:ext cx="944309" cy="944309"/>
          </a:xfrm>
          <a:prstGeom prst="ellipse">
            <a:avLst/>
          </a:prstGeom>
          <a:gradFill flip="none" rotWithShape="1">
            <a:gsLst>
              <a:gs pos="0">
                <a:srgbClr val="30A96B"/>
              </a:gs>
              <a:gs pos="100000">
                <a:srgbClr val="2E5512"/>
              </a:gs>
            </a:gsLst>
            <a:lin ang="5160000" scaled="0"/>
            <a:tileRect/>
          </a:gradFill>
          <a:ln w="19050" cmpd="sng">
            <a:solidFill>
              <a:srgbClr val="FFFFFF"/>
            </a:solidFill>
          </a:ln>
          <a:effectLst>
            <a:outerShdw blurRad="50800" dist="381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56" tIns="60927" rIns="121856" bIns="60927" rtlCol="0" anchor="ctr"/>
          <a:lstStyle/>
          <a:p>
            <a:endParaRPr lang="en-US" sz="1866">
              <a:solidFill>
                <a:srgbClr val="FFFFFF"/>
              </a:solidFill>
            </a:endParaRPr>
          </a:p>
        </p:txBody>
      </p:sp>
      <p:sp>
        <p:nvSpPr>
          <p:cNvPr id="86" name="Oval 85"/>
          <p:cNvSpPr/>
          <p:nvPr/>
        </p:nvSpPr>
        <p:spPr>
          <a:xfrm>
            <a:off x="573451" y="2590420"/>
            <a:ext cx="944309" cy="944309"/>
          </a:xfrm>
          <a:prstGeom prst="ellipse">
            <a:avLst/>
          </a:prstGeom>
          <a:gradFill flip="none" rotWithShape="1">
            <a:gsLst>
              <a:gs pos="0">
                <a:srgbClr val="CD4549"/>
              </a:gs>
              <a:gs pos="100000">
                <a:srgbClr val="A92123"/>
              </a:gs>
            </a:gsLst>
            <a:lin ang="5160000" scaled="0"/>
            <a:tileRect/>
          </a:gradFill>
          <a:ln w="19050" cmpd="sng">
            <a:solidFill>
              <a:srgbClr val="FFFFFF"/>
            </a:solidFill>
          </a:ln>
          <a:effectLst>
            <a:outerShdw blurRad="50800" dist="381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56" tIns="60927" rIns="121856" bIns="60927" rtlCol="0" anchor="ctr"/>
          <a:lstStyle/>
          <a:p>
            <a:endParaRPr lang="en-US" sz="1866">
              <a:solidFill>
                <a:srgbClr val="FFFFFF"/>
              </a:solidFill>
            </a:endParaRPr>
          </a:p>
        </p:txBody>
      </p:sp>
      <p:pic>
        <p:nvPicPr>
          <p:cNvPr id="87" name="Picture 86" descr="image1.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1437" y="1394442"/>
            <a:ext cx="1019768" cy="1019768"/>
          </a:xfrm>
          <a:prstGeom prst="rect">
            <a:avLst/>
          </a:prstGeom>
        </p:spPr>
      </p:pic>
      <p:pic>
        <p:nvPicPr>
          <p:cNvPr id="88" name="Picture 87" descr="image2.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8906" y="2562268"/>
            <a:ext cx="988896" cy="988896"/>
          </a:xfrm>
          <a:prstGeom prst="rect">
            <a:avLst/>
          </a:prstGeom>
        </p:spPr>
      </p:pic>
      <p:sp>
        <p:nvSpPr>
          <p:cNvPr id="89" name="Oval 88"/>
          <p:cNvSpPr/>
          <p:nvPr/>
        </p:nvSpPr>
        <p:spPr>
          <a:xfrm>
            <a:off x="606071" y="3722185"/>
            <a:ext cx="944309" cy="944309"/>
          </a:xfrm>
          <a:prstGeom prst="ellipse">
            <a:avLst/>
          </a:prstGeom>
          <a:gradFill flip="none" rotWithShape="1">
            <a:gsLst>
              <a:gs pos="0">
                <a:srgbClr val="D8531F"/>
              </a:gs>
              <a:gs pos="100000">
                <a:srgbClr val="A03914"/>
              </a:gs>
            </a:gsLst>
            <a:lin ang="5160000" scaled="0"/>
            <a:tileRect/>
          </a:gradFill>
          <a:ln w="19050" cmpd="sng">
            <a:solidFill>
              <a:schemeClr val="bg1"/>
            </a:solidFill>
          </a:ln>
          <a:effectLst>
            <a:outerShdw blurRad="50800" dist="381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56" tIns="60927" rIns="121856" bIns="60927" rtlCol="0" anchor="ctr"/>
          <a:lstStyle/>
          <a:p>
            <a:endParaRPr lang="en-US" sz="1866">
              <a:solidFill>
                <a:srgbClr val="FFFFFF"/>
              </a:solidFill>
            </a:endParaRPr>
          </a:p>
        </p:txBody>
      </p:sp>
      <p:sp>
        <p:nvSpPr>
          <p:cNvPr id="91" name="Oval 90"/>
          <p:cNvSpPr/>
          <p:nvPr/>
        </p:nvSpPr>
        <p:spPr>
          <a:xfrm>
            <a:off x="561478" y="4875001"/>
            <a:ext cx="944309" cy="944309"/>
          </a:xfrm>
          <a:prstGeom prst="ellipse">
            <a:avLst/>
          </a:prstGeom>
          <a:gradFill flip="none" rotWithShape="1">
            <a:gsLst>
              <a:gs pos="0">
                <a:srgbClr val="D19533"/>
              </a:gs>
              <a:gs pos="100000">
                <a:srgbClr val="8F6420"/>
              </a:gs>
            </a:gsLst>
            <a:lin ang="5160000" scaled="0"/>
            <a:tileRect/>
          </a:gradFill>
          <a:ln w="19050" cmpd="sng">
            <a:solidFill>
              <a:srgbClr val="FFFFFF"/>
            </a:solidFill>
          </a:ln>
          <a:effectLst>
            <a:outerShdw blurRad="50800" dist="381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56" tIns="60927" rIns="121856" bIns="60927" rtlCol="0" anchor="ctr"/>
          <a:lstStyle/>
          <a:p>
            <a:endParaRPr lang="en-US" sz="1866">
              <a:solidFill>
                <a:srgbClr val="FFFFFF"/>
              </a:solidFill>
            </a:endParaRPr>
          </a:p>
        </p:txBody>
      </p:sp>
      <p:pic>
        <p:nvPicPr>
          <p:cNvPr id="94" name="Picture 93" descr="laptop_hat_iPad_0.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32822" y="5030582"/>
            <a:ext cx="847530" cy="670961"/>
          </a:xfrm>
          <a:prstGeom prst="rect">
            <a:avLst/>
          </a:prstGeom>
        </p:spPr>
      </p:pic>
      <p:pic>
        <p:nvPicPr>
          <p:cNvPr id="96" name="Picture 95" descr="image3.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83684" y="3692789"/>
            <a:ext cx="1006241" cy="1006241"/>
          </a:xfrm>
          <a:prstGeom prst="rect">
            <a:avLst/>
          </a:prstGeom>
        </p:spPr>
      </p:pic>
      <p:pic>
        <p:nvPicPr>
          <p:cNvPr id="98" name="Picture 97" descr="Balanc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38058" y="4873768"/>
            <a:ext cx="3957730" cy="1192007"/>
          </a:xfrm>
          <a:prstGeom prst="rect">
            <a:avLst/>
          </a:prstGeom>
        </p:spPr>
      </p:pic>
      <p:sp>
        <p:nvSpPr>
          <p:cNvPr id="99" name="TextBox 98"/>
          <p:cNvSpPr txBox="1"/>
          <p:nvPr/>
        </p:nvSpPr>
        <p:spPr>
          <a:xfrm rot="21154313">
            <a:off x="10292720" y="4863262"/>
            <a:ext cx="1769082" cy="615486"/>
          </a:xfrm>
          <a:prstGeom prst="rect">
            <a:avLst/>
          </a:prstGeom>
          <a:noFill/>
        </p:spPr>
        <p:txBody>
          <a:bodyPr wrap="square" lIns="121856" tIns="60927" rIns="121856" bIns="60927" rtlCol="0">
            <a:spAutoFit/>
          </a:bodyPr>
          <a:lstStyle/>
          <a:p>
            <a:pPr marL="365561" indent="-365561" algn="ctr">
              <a:buClr>
                <a:schemeClr val="tx2"/>
              </a:buClr>
            </a:pPr>
            <a:r>
              <a:rPr lang="en-US" sz="1600" b="1" dirty="0">
                <a:solidFill>
                  <a:schemeClr val="accent4">
                    <a:lumMod val="75000"/>
                  </a:schemeClr>
                </a:solidFill>
              </a:rPr>
              <a:t>Reactive wait for revenue</a:t>
            </a:r>
          </a:p>
        </p:txBody>
      </p:sp>
      <p:sp>
        <p:nvSpPr>
          <p:cNvPr id="100" name="TextBox 99"/>
          <p:cNvSpPr txBox="1"/>
          <p:nvPr/>
        </p:nvSpPr>
        <p:spPr>
          <a:xfrm rot="21092352">
            <a:off x="8121074" y="4697138"/>
            <a:ext cx="1887014" cy="1107929"/>
          </a:xfrm>
          <a:prstGeom prst="rect">
            <a:avLst/>
          </a:prstGeom>
          <a:noFill/>
        </p:spPr>
        <p:txBody>
          <a:bodyPr wrap="square" lIns="121856" tIns="60927" rIns="121856" bIns="60927" rtlCol="0">
            <a:spAutoFit/>
          </a:bodyPr>
          <a:lstStyle/>
          <a:p>
            <a:pPr marL="365561" indent="-365561" algn="ctr">
              <a:buClr>
                <a:schemeClr val="tx2"/>
              </a:buClr>
            </a:pPr>
            <a:r>
              <a:rPr lang="en-US" sz="1600" b="1" dirty="0">
                <a:solidFill>
                  <a:schemeClr val="accent6">
                    <a:lumMod val="60000"/>
                    <a:lumOff val="40000"/>
                  </a:schemeClr>
                </a:solidFill>
              </a:rPr>
              <a:t>Proactive</a:t>
            </a:r>
          </a:p>
          <a:p>
            <a:pPr marL="365561" indent="-365561" algn="ctr">
              <a:buClr>
                <a:schemeClr val="tx2"/>
              </a:buClr>
            </a:pPr>
            <a:r>
              <a:rPr lang="en-US" sz="1600" b="1" dirty="0">
                <a:solidFill>
                  <a:schemeClr val="accent6">
                    <a:lumMod val="60000"/>
                    <a:lumOff val="40000"/>
                  </a:schemeClr>
                </a:solidFill>
              </a:rPr>
              <a:t>Service contracts</a:t>
            </a:r>
          </a:p>
          <a:p>
            <a:pPr marL="365561" indent="-365561" algn="ctr">
              <a:buClr>
                <a:schemeClr val="tx2"/>
              </a:buClr>
            </a:pPr>
            <a:r>
              <a:rPr lang="en-US" sz="1600" b="1" dirty="0">
                <a:solidFill>
                  <a:schemeClr val="accent6">
                    <a:lumMod val="60000"/>
                    <a:lumOff val="40000"/>
                  </a:schemeClr>
                </a:solidFill>
              </a:rPr>
              <a:t>[Monetize]</a:t>
            </a:r>
          </a:p>
        </p:txBody>
      </p:sp>
      <p:pic>
        <p:nvPicPr>
          <p:cNvPr id="101" name="Picture 100" descr="Balance.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flipH="1">
            <a:off x="8238058" y="3753248"/>
            <a:ext cx="3718482" cy="811226"/>
          </a:xfrm>
          <a:prstGeom prst="rect">
            <a:avLst/>
          </a:prstGeom>
        </p:spPr>
      </p:pic>
      <p:sp>
        <p:nvSpPr>
          <p:cNvPr id="102" name="TextBox 101"/>
          <p:cNvSpPr txBox="1"/>
          <p:nvPr/>
        </p:nvSpPr>
        <p:spPr>
          <a:xfrm rot="21092352">
            <a:off x="10264716" y="3517648"/>
            <a:ext cx="1887014" cy="1354150"/>
          </a:xfrm>
          <a:prstGeom prst="rect">
            <a:avLst/>
          </a:prstGeom>
          <a:noFill/>
        </p:spPr>
        <p:txBody>
          <a:bodyPr wrap="square" lIns="121856" tIns="60927" rIns="121856" bIns="60927" rtlCol="0">
            <a:spAutoFit/>
          </a:bodyPr>
          <a:lstStyle/>
          <a:p>
            <a:pPr marL="365561" indent="-365561" algn="ctr">
              <a:buClr>
                <a:schemeClr val="tx2"/>
              </a:buClr>
            </a:pPr>
            <a:r>
              <a:rPr lang="en-US" sz="1600" b="1" dirty="0">
                <a:solidFill>
                  <a:schemeClr val="accent6">
                    <a:lumMod val="60000"/>
                    <a:lumOff val="40000"/>
                  </a:schemeClr>
                </a:solidFill>
              </a:rPr>
              <a:t>Proactive monitor &amp; fix [Optimize Costs] service</a:t>
            </a:r>
          </a:p>
        </p:txBody>
      </p:sp>
      <p:sp>
        <p:nvSpPr>
          <p:cNvPr id="103" name="TextBox 102"/>
          <p:cNvSpPr txBox="1"/>
          <p:nvPr/>
        </p:nvSpPr>
        <p:spPr>
          <a:xfrm rot="21154313">
            <a:off x="8218655" y="3600140"/>
            <a:ext cx="1769082" cy="615486"/>
          </a:xfrm>
          <a:prstGeom prst="rect">
            <a:avLst/>
          </a:prstGeom>
          <a:noFill/>
        </p:spPr>
        <p:txBody>
          <a:bodyPr wrap="square" lIns="121856" tIns="60927" rIns="121856" bIns="60927" rtlCol="0">
            <a:spAutoFit/>
          </a:bodyPr>
          <a:lstStyle/>
          <a:p>
            <a:pPr marL="365561" indent="-365561" algn="ctr">
              <a:buClr>
                <a:schemeClr val="tx2"/>
              </a:buClr>
            </a:pPr>
            <a:r>
              <a:rPr lang="en-US" sz="1600" b="1" dirty="0">
                <a:solidFill>
                  <a:schemeClr val="accent4">
                    <a:lumMod val="75000"/>
                  </a:schemeClr>
                </a:solidFill>
              </a:rPr>
              <a:t>Emergency Break-fix</a:t>
            </a:r>
          </a:p>
        </p:txBody>
      </p:sp>
    </p:spTree>
    <p:extLst>
      <p:ext uri="{BB962C8B-B14F-4D97-AF65-F5344CB8AC3E}">
        <p14:creationId xmlns:p14="http://schemas.microsoft.com/office/powerpoint/2010/main" val="1887357112"/>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vert="horz" wrap="square" lIns="121888" tIns="60944" rIns="121888" bIns="60944" numCol="1" anchor="ctr" anchorCtr="0" compatLnSpc="1">
            <a:prstTxWarp prst="textNoShape">
              <a:avLst/>
            </a:prstTxWarp>
          </a:bodyPr>
          <a:lstStyle/>
          <a:p>
            <a:r>
              <a:rPr lang="en-US" sz="2399" dirty="0"/>
              <a:t>What TCS Brings on to the Table across </a:t>
            </a:r>
            <a:r>
              <a:rPr lang="en-US" sz="2399" dirty="0" err="1"/>
              <a:t>IoT</a:t>
            </a:r>
            <a:r>
              <a:rPr lang="en-US" sz="2399" dirty="0"/>
              <a:t> Value Chain</a:t>
            </a:r>
          </a:p>
        </p:txBody>
      </p:sp>
      <p:grpSp>
        <p:nvGrpSpPr>
          <p:cNvPr id="6" name="Group 5"/>
          <p:cNvGrpSpPr/>
          <p:nvPr/>
        </p:nvGrpSpPr>
        <p:grpSpPr>
          <a:xfrm>
            <a:off x="2726200" y="2887929"/>
            <a:ext cx="6217263" cy="2764235"/>
            <a:chOff x="2045183" y="2177870"/>
            <a:chExt cx="4664162" cy="2073716"/>
          </a:xfrm>
        </p:grpSpPr>
        <p:sp>
          <p:nvSpPr>
            <p:cNvPr id="104" name="Rectangle 103"/>
            <p:cNvSpPr/>
            <p:nvPr/>
          </p:nvSpPr>
          <p:spPr>
            <a:xfrm>
              <a:off x="3265652" y="2645321"/>
              <a:ext cx="1043723" cy="481631"/>
            </a:xfrm>
            <a:prstGeom prst="rect">
              <a:avLst/>
            </a:prstGeom>
            <a:solidFill>
              <a:srgbClr val="FF0000"/>
            </a:solidFill>
            <a:ln w="19050">
              <a:noFill/>
              <a:miter lim="800000"/>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*Authentication </a:t>
              </a:r>
            </a:p>
            <a:p>
              <a:pPr algn="ctr">
                <a:lnSpc>
                  <a:spcPct val="90000"/>
                </a:lnSpc>
              </a:pPr>
              <a:r>
                <a:rPr lang="en-US" sz="1066" dirty="0">
                  <a:solidFill>
                    <a:srgbClr val="FFFFFF"/>
                  </a:solidFill>
                </a:rPr>
                <a:t>&amp; Security</a:t>
              </a:r>
            </a:p>
            <a:p>
              <a:pPr algn="ctr">
                <a:lnSpc>
                  <a:spcPct val="90000"/>
                </a:lnSpc>
              </a:pPr>
              <a:r>
                <a:rPr lang="en-US" sz="1066" dirty="0">
                  <a:solidFill>
                    <a:srgbClr val="FFFFFF"/>
                  </a:solidFill>
                </a:rPr>
                <a:t>(Network)</a:t>
              </a:r>
            </a:p>
          </p:txBody>
        </p:sp>
        <p:sp>
          <p:nvSpPr>
            <p:cNvPr id="105" name="Rectangle 104"/>
            <p:cNvSpPr/>
            <p:nvPr/>
          </p:nvSpPr>
          <p:spPr>
            <a:xfrm>
              <a:off x="2052693" y="2717824"/>
              <a:ext cx="1043723" cy="481631"/>
            </a:xfrm>
            <a:prstGeom prst="rect">
              <a:avLst/>
            </a:prstGeom>
            <a:solidFill>
              <a:srgbClr val="FF0000"/>
            </a:solidFill>
            <a:ln w="19050">
              <a:noFill/>
              <a:miter lim="800000"/>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Revenue Management</a:t>
              </a:r>
            </a:p>
          </p:txBody>
        </p:sp>
        <p:sp>
          <p:nvSpPr>
            <p:cNvPr id="110" name="Rectangle 109"/>
            <p:cNvSpPr/>
            <p:nvPr/>
          </p:nvSpPr>
          <p:spPr>
            <a:xfrm>
              <a:off x="2045183" y="2177870"/>
              <a:ext cx="1043723" cy="481632"/>
            </a:xfrm>
            <a:prstGeom prst="rect">
              <a:avLst/>
            </a:prstGeom>
            <a:solidFill>
              <a:srgbClr val="FF0000"/>
            </a:solidFill>
            <a:ln w="19050">
              <a:noFill/>
              <a:miter lim="800000"/>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Service Enablement &amp; Delivery</a:t>
              </a:r>
            </a:p>
          </p:txBody>
        </p:sp>
        <p:sp>
          <p:nvSpPr>
            <p:cNvPr id="111" name="Rectangle 110"/>
            <p:cNvSpPr/>
            <p:nvPr/>
          </p:nvSpPr>
          <p:spPr>
            <a:xfrm>
              <a:off x="2052689" y="3769955"/>
              <a:ext cx="1043723" cy="481631"/>
            </a:xfrm>
            <a:prstGeom prst="rect">
              <a:avLst/>
            </a:prstGeom>
            <a:solidFill>
              <a:srgbClr val="00B0F0"/>
            </a:solidFill>
            <a:ln w="19050">
              <a:noFill/>
              <a:miter lim="800000"/>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Customer &amp; Partner Care</a:t>
              </a:r>
            </a:p>
          </p:txBody>
        </p:sp>
        <p:sp>
          <p:nvSpPr>
            <p:cNvPr id="115" name="Rectangle 114"/>
            <p:cNvSpPr/>
            <p:nvPr/>
          </p:nvSpPr>
          <p:spPr>
            <a:xfrm>
              <a:off x="2052693" y="3248905"/>
              <a:ext cx="1043723" cy="481631"/>
            </a:xfrm>
            <a:prstGeom prst="rect">
              <a:avLst/>
            </a:prstGeom>
            <a:solidFill>
              <a:srgbClr val="00B0F0"/>
            </a:solidFill>
            <a:ln w="19050">
              <a:noFill/>
              <a:miter lim="800000"/>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Offer &amp; Order Management</a:t>
              </a:r>
            </a:p>
          </p:txBody>
        </p:sp>
        <p:sp>
          <p:nvSpPr>
            <p:cNvPr id="118" name="Rectangle 117"/>
            <p:cNvSpPr/>
            <p:nvPr/>
          </p:nvSpPr>
          <p:spPr>
            <a:xfrm>
              <a:off x="5665622" y="2695678"/>
              <a:ext cx="1043723" cy="481631"/>
            </a:xfrm>
            <a:prstGeom prst="rect">
              <a:avLst/>
            </a:prstGeom>
            <a:ln/>
            <a:scene3d>
              <a:camera prst="orthographicFront"/>
              <a:lightRig rig="threePt" dir="t"/>
            </a:scene3d>
            <a:sp3d>
              <a:bevelT w="114300" prst="hardEdge"/>
            </a:sp3d>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HW &amp; SW Infrastructures</a:t>
              </a:r>
            </a:p>
          </p:txBody>
        </p:sp>
        <p:sp>
          <p:nvSpPr>
            <p:cNvPr id="120" name="Rectangle 119"/>
            <p:cNvSpPr/>
            <p:nvPr/>
          </p:nvSpPr>
          <p:spPr>
            <a:xfrm>
              <a:off x="4415406" y="3189334"/>
              <a:ext cx="1043723" cy="481631"/>
            </a:xfrm>
            <a:prstGeom prst="rect">
              <a:avLst/>
            </a:prstGeom>
            <a:solidFill>
              <a:srgbClr val="FF0000"/>
            </a:solidFill>
            <a:ln w="19050">
              <a:noFill/>
              <a:miter lim="800000"/>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*Device SCM Capability</a:t>
              </a:r>
            </a:p>
          </p:txBody>
        </p:sp>
        <p:sp>
          <p:nvSpPr>
            <p:cNvPr id="121" name="Rectangle 120"/>
            <p:cNvSpPr/>
            <p:nvPr/>
          </p:nvSpPr>
          <p:spPr>
            <a:xfrm>
              <a:off x="5661999" y="3250848"/>
              <a:ext cx="1043723" cy="481631"/>
            </a:xfrm>
            <a:prstGeom prst="rect">
              <a:avLst/>
            </a:prstGeom>
            <a:solidFill>
              <a:srgbClr val="00B0F0"/>
            </a:solidFill>
            <a:ln w="19050">
              <a:noFill/>
              <a:miter lim="800000"/>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Operational Monitoring &amp; Reporting</a:t>
              </a:r>
            </a:p>
          </p:txBody>
        </p:sp>
      </p:grpSp>
      <p:grpSp>
        <p:nvGrpSpPr>
          <p:cNvPr id="7" name="Group 6"/>
          <p:cNvGrpSpPr/>
          <p:nvPr/>
        </p:nvGrpSpPr>
        <p:grpSpPr>
          <a:xfrm>
            <a:off x="875813" y="562293"/>
            <a:ext cx="11173092" cy="4558307"/>
            <a:chOff x="657031" y="421159"/>
            <a:chExt cx="8382002" cy="3419621"/>
          </a:xfrm>
        </p:grpSpPr>
        <p:sp>
          <p:nvSpPr>
            <p:cNvPr id="73" name="Pentagon 72"/>
            <p:cNvSpPr/>
            <p:nvPr/>
          </p:nvSpPr>
          <p:spPr>
            <a:xfrm>
              <a:off x="6679768" y="644022"/>
              <a:ext cx="1419423" cy="382565"/>
            </a:xfrm>
            <a:prstGeom prst="homePlate">
              <a:avLst/>
            </a:prstGeom>
            <a:solidFill>
              <a:schemeClr val="tx1"/>
            </a:solidFill>
            <a:ln w="19050">
              <a:solidFill>
                <a:schemeClr val="bg1">
                  <a:lumMod val="6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200" dirty="0">
                  <a:solidFill>
                    <a:srgbClr val="FFFFFF"/>
                  </a:solidFill>
                </a:rPr>
                <a:t>Customer</a:t>
              </a:r>
            </a:p>
          </p:txBody>
        </p:sp>
        <p:sp>
          <p:nvSpPr>
            <p:cNvPr id="74" name="Rectangle 73"/>
            <p:cNvSpPr/>
            <p:nvPr/>
          </p:nvSpPr>
          <p:spPr>
            <a:xfrm>
              <a:off x="5674357" y="1597109"/>
              <a:ext cx="1043723" cy="481631"/>
            </a:xfrm>
            <a:prstGeom prst="rect">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Solution Analytics</a:t>
              </a:r>
            </a:p>
          </p:txBody>
        </p:sp>
        <p:sp>
          <p:nvSpPr>
            <p:cNvPr id="75" name="Pentagon 74"/>
            <p:cNvSpPr/>
            <p:nvPr/>
          </p:nvSpPr>
          <p:spPr>
            <a:xfrm>
              <a:off x="5467821" y="631665"/>
              <a:ext cx="1419423" cy="382565"/>
            </a:xfrm>
            <a:prstGeom prst="homePlate">
              <a:avLst/>
            </a:prstGeom>
            <a:solidFill>
              <a:schemeClr val="accent1">
                <a:lumMod val="50000"/>
              </a:schemeClr>
            </a:solidFill>
            <a:ln w="19050">
              <a:solidFill>
                <a:schemeClr val="bg1">
                  <a:lumMod val="6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200" dirty="0">
                  <a:solidFill>
                    <a:srgbClr val="FFFFFF"/>
                  </a:solidFill>
                </a:rPr>
                <a:t>    Integrated Solution</a:t>
              </a:r>
            </a:p>
          </p:txBody>
        </p:sp>
        <p:sp>
          <p:nvSpPr>
            <p:cNvPr id="76" name="Pentagon 75"/>
            <p:cNvSpPr/>
            <p:nvPr/>
          </p:nvSpPr>
          <p:spPr>
            <a:xfrm>
              <a:off x="4231885" y="631665"/>
              <a:ext cx="1419423" cy="382565"/>
            </a:xfrm>
            <a:prstGeom prst="homePlate">
              <a:avLst/>
            </a:prstGeom>
            <a:solidFill>
              <a:schemeClr val="accent1">
                <a:lumMod val="50000"/>
              </a:schemeClr>
            </a:solidFill>
            <a:ln w="19050">
              <a:solidFill>
                <a:schemeClr val="bg1">
                  <a:lumMod val="6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200" dirty="0">
                  <a:solidFill>
                    <a:srgbClr val="FFFFFF"/>
                  </a:solidFill>
                </a:rPr>
                <a:t>Device</a:t>
              </a:r>
            </a:p>
          </p:txBody>
        </p:sp>
        <p:sp>
          <p:nvSpPr>
            <p:cNvPr id="77" name="Pentagon 76"/>
            <p:cNvSpPr/>
            <p:nvPr/>
          </p:nvSpPr>
          <p:spPr>
            <a:xfrm>
              <a:off x="3105561" y="631665"/>
              <a:ext cx="1419423" cy="382565"/>
            </a:xfrm>
            <a:prstGeom prst="homePlate">
              <a:avLst/>
            </a:prstGeom>
            <a:solidFill>
              <a:schemeClr val="accent1">
                <a:lumMod val="50000"/>
              </a:schemeClr>
            </a:solidFill>
            <a:ln w="19050">
              <a:solidFill>
                <a:schemeClr val="bg1">
                  <a:lumMod val="6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200" dirty="0">
                  <a:solidFill>
                    <a:srgbClr val="FFFFFF"/>
                  </a:solidFill>
                </a:rPr>
                <a:t>Application</a:t>
              </a:r>
            </a:p>
          </p:txBody>
        </p:sp>
        <p:sp>
          <p:nvSpPr>
            <p:cNvPr id="78" name="Pentagon 77"/>
            <p:cNvSpPr/>
            <p:nvPr/>
          </p:nvSpPr>
          <p:spPr>
            <a:xfrm>
              <a:off x="1881296" y="631665"/>
              <a:ext cx="1419423" cy="382565"/>
            </a:xfrm>
            <a:prstGeom prst="homePlate">
              <a:avLst/>
            </a:prstGeom>
            <a:solidFill>
              <a:schemeClr val="accent1">
                <a:lumMod val="50000"/>
              </a:schemeClr>
            </a:solidFill>
            <a:ln w="19050">
              <a:solidFill>
                <a:schemeClr val="bg1">
                  <a:lumMod val="6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200" dirty="0">
                  <a:solidFill>
                    <a:srgbClr val="FFFFFF"/>
                  </a:solidFill>
                </a:rPr>
                <a:t>Platform</a:t>
              </a:r>
            </a:p>
          </p:txBody>
        </p:sp>
        <p:grpSp>
          <p:nvGrpSpPr>
            <p:cNvPr id="79" name="Group 66"/>
            <p:cNvGrpSpPr/>
            <p:nvPr/>
          </p:nvGrpSpPr>
          <p:grpSpPr>
            <a:xfrm>
              <a:off x="1948813" y="1036421"/>
              <a:ext cx="4902999" cy="2763786"/>
              <a:chOff x="3016890" y="2719762"/>
              <a:chExt cx="6004498" cy="614874"/>
            </a:xfrm>
          </p:grpSpPr>
          <p:cxnSp>
            <p:nvCxnSpPr>
              <p:cNvPr id="81" name="Straight Connector 80"/>
              <p:cNvCxnSpPr/>
              <p:nvPr/>
            </p:nvCxnSpPr>
            <p:spPr>
              <a:xfrm flipH="1">
                <a:off x="7402136" y="2721450"/>
                <a:ext cx="7272" cy="613186"/>
              </a:xfrm>
              <a:prstGeom prst="line">
                <a:avLst/>
              </a:prstGeom>
              <a:ln w="19050">
                <a:solidFill>
                  <a:schemeClr val="tx1"/>
                </a:solidFill>
                <a:prstDash val="lgDash"/>
                <a:miter lim="800000"/>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5989780" y="2721450"/>
                <a:ext cx="7272" cy="613186"/>
              </a:xfrm>
              <a:prstGeom prst="line">
                <a:avLst/>
              </a:prstGeom>
              <a:ln w="19050">
                <a:solidFill>
                  <a:schemeClr val="tx1"/>
                </a:solidFill>
                <a:prstDash val="lgDash"/>
                <a:miter lim="800000"/>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a:off x="4506344" y="2721450"/>
                <a:ext cx="7272" cy="613186"/>
              </a:xfrm>
              <a:prstGeom prst="line">
                <a:avLst/>
              </a:prstGeom>
              <a:ln w="19050">
                <a:solidFill>
                  <a:schemeClr val="tx1"/>
                </a:solidFill>
                <a:prstDash val="lgDash"/>
                <a:miter lim="800000"/>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a:off x="3016890" y="2721450"/>
                <a:ext cx="7272" cy="613186"/>
              </a:xfrm>
              <a:prstGeom prst="line">
                <a:avLst/>
              </a:prstGeom>
              <a:ln w="19050">
                <a:solidFill>
                  <a:schemeClr val="tx1"/>
                </a:solidFill>
                <a:prstDash val="lgDash"/>
                <a:miter lim="800000"/>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a:off x="9014116" y="2719762"/>
                <a:ext cx="7272" cy="613186"/>
              </a:xfrm>
              <a:prstGeom prst="line">
                <a:avLst/>
              </a:prstGeom>
              <a:ln w="19050">
                <a:solidFill>
                  <a:schemeClr val="tx1"/>
                </a:solidFill>
                <a:prstDash val="lgDash"/>
                <a:miter lim="800000"/>
              </a:ln>
            </p:spPr>
            <p:style>
              <a:lnRef idx="1">
                <a:schemeClr val="accent1"/>
              </a:lnRef>
              <a:fillRef idx="0">
                <a:schemeClr val="accent1"/>
              </a:fillRef>
              <a:effectRef idx="0">
                <a:schemeClr val="accent1"/>
              </a:effectRef>
              <a:fontRef idx="minor">
                <a:schemeClr val="tx1"/>
              </a:fontRef>
            </p:style>
          </p:cxnSp>
        </p:grpSp>
        <p:sp>
          <p:nvSpPr>
            <p:cNvPr id="95" name="Rectangle 94"/>
            <p:cNvSpPr/>
            <p:nvPr/>
          </p:nvSpPr>
          <p:spPr>
            <a:xfrm>
              <a:off x="5674357" y="2138692"/>
              <a:ext cx="1043723" cy="481631"/>
            </a:xfrm>
            <a:prstGeom prst="rect">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Support</a:t>
              </a:r>
            </a:p>
          </p:txBody>
        </p:sp>
        <p:sp>
          <p:nvSpPr>
            <p:cNvPr id="97" name="Rectangle 96"/>
            <p:cNvSpPr/>
            <p:nvPr/>
          </p:nvSpPr>
          <p:spPr>
            <a:xfrm>
              <a:off x="2027979" y="1619062"/>
              <a:ext cx="1043723" cy="481631"/>
            </a:xfrm>
            <a:prstGeom prst="rect">
              <a:avLst/>
            </a:prstGeom>
            <a:solidFill>
              <a:srgbClr val="FF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Service Cloud</a:t>
              </a:r>
            </a:p>
            <a:p>
              <a:pPr algn="ctr">
                <a:lnSpc>
                  <a:spcPct val="90000"/>
                </a:lnSpc>
              </a:pPr>
              <a:r>
                <a:rPr lang="en-US" sz="1066" dirty="0">
                  <a:solidFill>
                    <a:srgbClr val="FFFFFF"/>
                  </a:solidFill>
                </a:rPr>
                <a:t>Field Service</a:t>
              </a:r>
            </a:p>
            <a:p>
              <a:pPr algn="ctr">
                <a:lnSpc>
                  <a:spcPct val="90000"/>
                </a:lnSpc>
              </a:pPr>
              <a:endParaRPr lang="en-US" sz="1066" dirty="0">
                <a:solidFill>
                  <a:srgbClr val="FFFFFF"/>
                </a:solidFill>
              </a:endParaRPr>
            </a:p>
          </p:txBody>
        </p:sp>
        <p:sp>
          <p:nvSpPr>
            <p:cNvPr id="107" name="Rectangle 106"/>
            <p:cNvSpPr/>
            <p:nvPr/>
          </p:nvSpPr>
          <p:spPr>
            <a:xfrm>
              <a:off x="5674357" y="1068177"/>
              <a:ext cx="1043723" cy="481631"/>
            </a:xfrm>
            <a:prstGeom prst="rect">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E2E Solution Integration</a:t>
              </a:r>
            </a:p>
          </p:txBody>
        </p:sp>
        <p:sp>
          <p:nvSpPr>
            <p:cNvPr id="108" name="Rectangle 107"/>
            <p:cNvSpPr/>
            <p:nvPr/>
          </p:nvSpPr>
          <p:spPr>
            <a:xfrm>
              <a:off x="3265652" y="1068177"/>
              <a:ext cx="1043723" cy="481631"/>
            </a:xfrm>
            <a:prstGeom prst="rect">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IoT Application</a:t>
              </a:r>
            </a:p>
          </p:txBody>
        </p:sp>
        <p:sp>
          <p:nvSpPr>
            <p:cNvPr id="109" name="Rectangle 108"/>
            <p:cNvSpPr/>
            <p:nvPr/>
          </p:nvSpPr>
          <p:spPr>
            <a:xfrm>
              <a:off x="4427767" y="1068177"/>
              <a:ext cx="1043723" cy="481631"/>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Device/Gateway Manufacturing</a:t>
              </a:r>
            </a:p>
          </p:txBody>
        </p:sp>
        <p:sp>
          <p:nvSpPr>
            <p:cNvPr id="112" name="Rectangle 111"/>
            <p:cNvSpPr/>
            <p:nvPr/>
          </p:nvSpPr>
          <p:spPr>
            <a:xfrm>
              <a:off x="3265652" y="2116095"/>
              <a:ext cx="1043723" cy="481631"/>
            </a:xfrm>
            <a:prstGeom prst="rect">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Account Management Portal</a:t>
              </a:r>
            </a:p>
          </p:txBody>
        </p:sp>
        <p:sp>
          <p:nvSpPr>
            <p:cNvPr id="113" name="Rectangle 112"/>
            <p:cNvSpPr/>
            <p:nvPr/>
          </p:nvSpPr>
          <p:spPr>
            <a:xfrm>
              <a:off x="4427767" y="2657375"/>
              <a:ext cx="1043723" cy="481631"/>
            </a:xfrm>
            <a:prstGeom prst="rect">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Device Management</a:t>
              </a:r>
            </a:p>
          </p:txBody>
        </p:sp>
        <p:sp>
          <p:nvSpPr>
            <p:cNvPr id="114" name="Rectangle 113"/>
            <p:cNvSpPr/>
            <p:nvPr/>
          </p:nvSpPr>
          <p:spPr>
            <a:xfrm>
              <a:off x="3265652" y="1595311"/>
              <a:ext cx="1043723" cy="481631"/>
            </a:xfrm>
            <a:prstGeom prst="rect">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Machine Learning/</a:t>
              </a:r>
            </a:p>
            <a:p>
              <a:pPr algn="ctr">
                <a:lnSpc>
                  <a:spcPct val="90000"/>
                </a:lnSpc>
              </a:pPr>
              <a:r>
                <a:rPr lang="en-US" sz="1066" dirty="0">
                  <a:solidFill>
                    <a:srgbClr val="FFFFFF"/>
                  </a:solidFill>
                </a:rPr>
                <a:t>Application Analytics</a:t>
              </a:r>
            </a:p>
          </p:txBody>
        </p:sp>
        <p:sp>
          <p:nvSpPr>
            <p:cNvPr id="116" name="Rectangle 115"/>
            <p:cNvSpPr/>
            <p:nvPr/>
          </p:nvSpPr>
          <p:spPr>
            <a:xfrm>
              <a:off x="4427767" y="2131642"/>
              <a:ext cx="1043723" cy="481631"/>
            </a:xfrm>
            <a:prstGeom prst="rect">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Device Data Acquisition &amp; Aggregation</a:t>
              </a:r>
            </a:p>
          </p:txBody>
        </p:sp>
        <p:sp>
          <p:nvSpPr>
            <p:cNvPr id="119" name="Rectangle 118"/>
            <p:cNvSpPr/>
            <p:nvPr/>
          </p:nvSpPr>
          <p:spPr>
            <a:xfrm>
              <a:off x="4427767" y="1609461"/>
              <a:ext cx="1043723" cy="481631"/>
            </a:xfrm>
            <a:prstGeom prst="rect">
              <a:avLst/>
            </a:prstGeom>
            <a:solidFill>
              <a:srgbClr val="00B0F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Device Software Integration</a:t>
              </a:r>
            </a:p>
          </p:txBody>
        </p:sp>
        <p:sp>
          <p:nvSpPr>
            <p:cNvPr id="122" name="Pentagon 121"/>
            <p:cNvSpPr/>
            <p:nvPr/>
          </p:nvSpPr>
          <p:spPr>
            <a:xfrm>
              <a:off x="657031" y="631665"/>
              <a:ext cx="1419423" cy="382565"/>
            </a:xfrm>
            <a:prstGeom prst="homePlate">
              <a:avLst/>
            </a:prstGeom>
            <a:solidFill>
              <a:schemeClr val="tx1">
                <a:lumMod val="50000"/>
              </a:schemeClr>
            </a:solidFill>
            <a:ln w="19050">
              <a:solidFill>
                <a:schemeClr val="bg1">
                  <a:lumMod val="6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200" dirty="0">
                  <a:solidFill>
                    <a:srgbClr val="FFFFFF"/>
                  </a:solidFill>
                </a:rPr>
                <a:t>Connectivity</a:t>
              </a:r>
            </a:p>
          </p:txBody>
        </p:sp>
        <p:grpSp>
          <p:nvGrpSpPr>
            <p:cNvPr id="123" name="Group 122"/>
            <p:cNvGrpSpPr/>
            <p:nvPr/>
          </p:nvGrpSpPr>
          <p:grpSpPr>
            <a:xfrm>
              <a:off x="7795982" y="3046314"/>
              <a:ext cx="1180051" cy="458326"/>
              <a:chOff x="10615087" y="4997715"/>
              <a:chExt cx="1735186" cy="519651"/>
            </a:xfrm>
          </p:grpSpPr>
          <p:sp>
            <p:nvSpPr>
              <p:cNvPr id="124" name="Oval 123"/>
              <p:cNvSpPr/>
              <p:nvPr/>
            </p:nvSpPr>
            <p:spPr>
              <a:xfrm>
                <a:off x="10615087" y="4997715"/>
                <a:ext cx="235402" cy="231615"/>
              </a:xfrm>
              <a:prstGeom prst="ellipse">
                <a:avLst/>
              </a:prstGeom>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133"/>
              </a:p>
            </p:txBody>
          </p:sp>
          <p:sp>
            <p:nvSpPr>
              <p:cNvPr id="125" name="TextBox 124"/>
              <p:cNvSpPr txBox="1"/>
              <p:nvPr/>
            </p:nvSpPr>
            <p:spPr>
              <a:xfrm>
                <a:off x="11047134" y="5013301"/>
                <a:ext cx="1303139" cy="216029"/>
              </a:xfrm>
              <a:prstGeom prst="rect">
                <a:avLst/>
              </a:prstGeom>
              <a:noFill/>
            </p:spPr>
            <p:txBody>
              <a:bodyPr wrap="square" lIns="0" tIns="0" rIns="0" bIns="0" rtlCol="0">
                <a:noAutofit/>
              </a:bodyPr>
              <a:lstStyle/>
              <a:p>
                <a:pPr>
                  <a:lnSpc>
                    <a:spcPct val="90000"/>
                  </a:lnSpc>
                </a:pPr>
                <a:r>
                  <a:rPr lang="en-US" sz="1200" b="1" dirty="0">
                    <a:solidFill>
                      <a:schemeClr val="tx1">
                        <a:lumMod val="50000"/>
                      </a:schemeClr>
                    </a:solidFill>
                  </a:rPr>
                  <a:t>TCS and Oracle</a:t>
                </a:r>
              </a:p>
            </p:txBody>
          </p:sp>
          <p:sp>
            <p:nvSpPr>
              <p:cNvPr id="126" name="Oval 125"/>
              <p:cNvSpPr/>
              <p:nvPr/>
            </p:nvSpPr>
            <p:spPr>
              <a:xfrm>
                <a:off x="10615103" y="5285755"/>
                <a:ext cx="235402" cy="231611"/>
              </a:xfrm>
              <a:prstGeom prst="ellipse">
                <a:avLst/>
              </a:prstGeom>
              <a:solidFill>
                <a:srgbClr val="00B0F0"/>
              </a:solidFill>
              <a:ln w="19050">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133"/>
              </a:p>
            </p:txBody>
          </p:sp>
          <p:sp>
            <p:nvSpPr>
              <p:cNvPr id="127" name="TextBox 126"/>
              <p:cNvSpPr txBox="1"/>
              <p:nvPr/>
            </p:nvSpPr>
            <p:spPr>
              <a:xfrm>
                <a:off x="11047153" y="5301339"/>
                <a:ext cx="972099" cy="216024"/>
              </a:xfrm>
              <a:prstGeom prst="rect">
                <a:avLst/>
              </a:prstGeom>
              <a:noFill/>
            </p:spPr>
            <p:txBody>
              <a:bodyPr wrap="square" lIns="0" tIns="0" rIns="0" bIns="0" rtlCol="0">
                <a:noAutofit/>
              </a:bodyPr>
              <a:lstStyle>
                <a:defPPr>
                  <a:defRPr lang="en-US"/>
                </a:defPPr>
                <a:lvl1pPr>
                  <a:lnSpc>
                    <a:spcPct val="90000"/>
                  </a:lnSpc>
                  <a:defRPr sz="900" b="1">
                    <a:solidFill>
                      <a:schemeClr val="tx1">
                        <a:lumMod val="50000"/>
                      </a:schemeClr>
                    </a:solidFill>
                  </a:defRPr>
                </a:lvl1pPr>
              </a:lstStyle>
              <a:p>
                <a:r>
                  <a:rPr lang="en-US" sz="1200" dirty="0"/>
                  <a:t>TCS</a:t>
                </a:r>
              </a:p>
            </p:txBody>
          </p:sp>
        </p:grpSp>
        <p:sp>
          <p:nvSpPr>
            <p:cNvPr id="128" name="Rectangle 127"/>
            <p:cNvSpPr/>
            <p:nvPr/>
          </p:nvSpPr>
          <p:spPr>
            <a:xfrm>
              <a:off x="2029684" y="1046748"/>
              <a:ext cx="1043724" cy="548564"/>
            </a:xfrm>
            <a:prstGeom prst="rect">
              <a:avLst/>
            </a:prstGeom>
            <a:solidFill>
              <a:srgbClr val="FF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err="1">
                  <a:solidFill>
                    <a:srgbClr val="FFFFFF"/>
                  </a:solidFill>
                </a:rPr>
                <a:t>PaaS</a:t>
              </a:r>
              <a:r>
                <a:rPr lang="en-US" sz="1066" dirty="0">
                  <a:solidFill>
                    <a:srgbClr val="FFFFFF"/>
                  </a:solidFill>
                </a:rPr>
                <a:t> Technologies</a:t>
              </a:r>
            </a:p>
            <a:p>
              <a:pPr algn="ctr">
                <a:lnSpc>
                  <a:spcPct val="90000"/>
                </a:lnSpc>
              </a:pPr>
              <a:r>
                <a:rPr lang="en-US" sz="1066" dirty="0">
                  <a:solidFill>
                    <a:srgbClr val="FFFFFF"/>
                  </a:solidFill>
                </a:rPr>
                <a:t>[</a:t>
              </a:r>
              <a:r>
                <a:rPr lang="en-US" sz="1066" dirty="0" err="1">
                  <a:solidFill>
                    <a:srgbClr val="FFFFFF"/>
                  </a:solidFill>
                </a:rPr>
                <a:t>IoT</a:t>
              </a:r>
              <a:r>
                <a:rPr lang="en-US" sz="1066" dirty="0">
                  <a:solidFill>
                    <a:srgbClr val="FFFFFF"/>
                  </a:solidFill>
                </a:rPr>
                <a:t>, Big Data/ BI, Java, Database, ICS]</a:t>
              </a:r>
            </a:p>
          </p:txBody>
        </p:sp>
        <p:sp>
          <p:nvSpPr>
            <p:cNvPr id="129" name="Oval 128"/>
            <p:cNvSpPr/>
            <p:nvPr/>
          </p:nvSpPr>
          <p:spPr>
            <a:xfrm>
              <a:off x="7809356" y="3566379"/>
              <a:ext cx="160090" cy="204280"/>
            </a:xfrm>
            <a:prstGeom prst="ellipse">
              <a:avLst/>
            </a:prstGeom>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133"/>
            </a:p>
          </p:txBody>
        </p:sp>
        <p:sp>
          <p:nvSpPr>
            <p:cNvPr id="130" name="TextBox 129"/>
            <p:cNvSpPr txBox="1"/>
            <p:nvPr/>
          </p:nvSpPr>
          <p:spPr>
            <a:xfrm>
              <a:off x="8073087" y="3554113"/>
              <a:ext cx="965946" cy="134496"/>
            </a:xfrm>
            <a:prstGeom prst="rect">
              <a:avLst/>
            </a:prstGeom>
            <a:noFill/>
          </p:spPr>
          <p:txBody>
            <a:bodyPr wrap="square" lIns="0" tIns="0" rIns="0" bIns="0" rtlCol="0">
              <a:noAutofit/>
            </a:bodyPr>
            <a:lstStyle>
              <a:defPPr>
                <a:defRPr lang="en-US"/>
              </a:defPPr>
              <a:lvl1pPr>
                <a:lnSpc>
                  <a:spcPct val="90000"/>
                </a:lnSpc>
                <a:defRPr sz="900" b="1">
                  <a:solidFill>
                    <a:schemeClr val="tx1">
                      <a:lumMod val="50000"/>
                    </a:schemeClr>
                  </a:solidFill>
                </a:defRPr>
              </a:lvl1pPr>
            </a:lstStyle>
            <a:p>
              <a:r>
                <a:rPr lang="en-US" sz="1200" dirty="0"/>
                <a:t>Partner/Customer Supplied</a:t>
              </a:r>
            </a:p>
          </p:txBody>
        </p:sp>
        <p:sp>
          <p:nvSpPr>
            <p:cNvPr id="131" name="Rounded Rectangle 130"/>
            <p:cNvSpPr/>
            <p:nvPr/>
          </p:nvSpPr>
          <p:spPr>
            <a:xfrm>
              <a:off x="5580996" y="421159"/>
              <a:ext cx="1247055" cy="3419621"/>
            </a:xfrm>
            <a:prstGeom prst="round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a:p>
          </p:txBody>
        </p:sp>
      </p:grpSp>
      <p:sp>
        <p:nvSpPr>
          <p:cNvPr id="132" name="Oval 131"/>
          <p:cNvSpPr/>
          <p:nvPr/>
        </p:nvSpPr>
        <p:spPr>
          <a:xfrm>
            <a:off x="10376750" y="3722549"/>
            <a:ext cx="213398" cy="272304"/>
          </a:xfrm>
          <a:prstGeom prst="ellipse">
            <a:avLst/>
          </a:prstGeom>
          <a:solidFill>
            <a:srgbClr val="FF0000"/>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133"/>
          </a:p>
        </p:txBody>
      </p:sp>
      <p:sp>
        <p:nvSpPr>
          <p:cNvPr id="133" name="TextBox 132"/>
          <p:cNvSpPr txBox="1"/>
          <p:nvPr/>
        </p:nvSpPr>
        <p:spPr>
          <a:xfrm>
            <a:off x="10767957" y="3774735"/>
            <a:ext cx="881230" cy="253975"/>
          </a:xfrm>
          <a:prstGeom prst="rect">
            <a:avLst/>
          </a:prstGeom>
          <a:noFill/>
        </p:spPr>
        <p:txBody>
          <a:bodyPr wrap="square" lIns="0" tIns="0" rIns="0" bIns="0" rtlCol="0">
            <a:noAutofit/>
          </a:bodyPr>
          <a:lstStyle>
            <a:defPPr>
              <a:defRPr lang="en-US"/>
            </a:defPPr>
            <a:lvl1pPr>
              <a:lnSpc>
                <a:spcPct val="90000"/>
              </a:lnSpc>
              <a:defRPr sz="900" b="1">
                <a:solidFill>
                  <a:schemeClr val="tx1">
                    <a:lumMod val="50000"/>
                  </a:schemeClr>
                </a:solidFill>
              </a:defRPr>
            </a:lvl1pPr>
          </a:lstStyle>
          <a:p>
            <a:r>
              <a:rPr lang="en-US" sz="1200" dirty="0"/>
              <a:t>Oracle</a:t>
            </a:r>
          </a:p>
        </p:txBody>
      </p:sp>
      <p:sp>
        <p:nvSpPr>
          <p:cNvPr id="5" name="Rounded Rectangle 4"/>
          <p:cNvSpPr/>
          <p:nvPr/>
        </p:nvSpPr>
        <p:spPr>
          <a:xfrm>
            <a:off x="3283740" y="5717956"/>
            <a:ext cx="7894696" cy="970754"/>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399" dirty="0">
                <a:solidFill>
                  <a:srgbClr val="FFC000"/>
                </a:solidFill>
              </a:rPr>
              <a:t>Complete Capability to Help your organization Optimize operations and / Monetize </a:t>
            </a:r>
            <a:r>
              <a:rPr lang="en-US" sz="2399" dirty="0" err="1">
                <a:solidFill>
                  <a:srgbClr val="FFC000"/>
                </a:solidFill>
              </a:rPr>
              <a:t>IoT</a:t>
            </a:r>
            <a:r>
              <a:rPr lang="en-US" sz="2399" dirty="0">
                <a:solidFill>
                  <a:srgbClr val="FFC000"/>
                </a:solidFill>
              </a:rPr>
              <a:t> Services to earn extra revenue</a:t>
            </a:r>
          </a:p>
        </p:txBody>
      </p:sp>
      <p:sp>
        <p:nvSpPr>
          <p:cNvPr id="53" name="Rectangle 52"/>
          <p:cNvSpPr/>
          <p:nvPr/>
        </p:nvSpPr>
        <p:spPr>
          <a:xfrm>
            <a:off x="9216658" y="1467522"/>
            <a:ext cx="1391268" cy="642007"/>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B 2 C</a:t>
            </a:r>
          </a:p>
        </p:txBody>
      </p:sp>
      <p:sp>
        <p:nvSpPr>
          <p:cNvPr id="54" name="Rectangle 53"/>
          <p:cNvSpPr/>
          <p:nvPr/>
        </p:nvSpPr>
        <p:spPr>
          <a:xfrm>
            <a:off x="9243386" y="2199926"/>
            <a:ext cx="1391268" cy="642007"/>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B 2 B</a:t>
            </a:r>
          </a:p>
        </p:txBody>
      </p:sp>
      <p:sp>
        <p:nvSpPr>
          <p:cNvPr id="55" name="Rectangle 54"/>
          <p:cNvSpPr/>
          <p:nvPr/>
        </p:nvSpPr>
        <p:spPr>
          <a:xfrm>
            <a:off x="9238039" y="2916289"/>
            <a:ext cx="1391268" cy="642007"/>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r>
              <a:rPr lang="en-US" sz="1066" dirty="0">
                <a:solidFill>
                  <a:srgbClr val="FFFFFF"/>
                </a:solidFill>
              </a:rPr>
              <a:t>B2B2C</a:t>
            </a:r>
          </a:p>
        </p:txBody>
      </p:sp>
    </p:spTree>
    <p:extLst>
      <p:ext uri="{BB962C8B-B14F-4D97-AF65-F5344CB8AC3E}">
        <p14:creationId xmlns:p14="http://schemas.microsoft.com/office/powerpoint/2010/main" val="203743387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ppt_x"/>
                                          </p:val>
                                        </p:tav>
                                        <p:tav tm="100000">
                                          <p:val>
                                            <p:strVal val="#ppt_x"/>
                                          </p:val>
                                        </p:tav>
                                      </p:tavLst>
                                    </p:anim>
                                    <p:anim calcmode="lin" valueType="num">
                                      <p:cBhvr additive="base">
                                        <p:cTn id="16"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4" grpId="0" animBg="1"/>
      <p:bldP spid="5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58768" y="1639588"/>
            <a:ext cx="7655431" cy="3904270"/>
          </a:xfrm>
          <a:prstGeom prst="rect">
            <a:avLst/>
          </a:prstGeom>
        </p:spPr>
      </p:pic>
      <p:sp>
        <p:nvSpPr>
          <p:cNvPr id="2" name="Title 1"/>
          <p:cNvSpPr>
            <a:spLocks noGrp="1"/>
          </p:cNvSpPr>
          <p:nvPr>
            <p:ph type="title"/>
          </p:nvPr>
        </p:nvSpPr>
        <p:spPr>
          <a:noFill/>
          <a:ln>
            <a:noFill/>
          </a:ln>
        </p:spPr>
        <p:txBody>
          <a:bodyPr vert="horz" wrap="square" lIns="121888" tIns="60944" rIns="121888" bIns="60944" numCol="1" anchor="ctr" anchorCtr="0" compatLnSpc="1">
            <a:prstTxWarp prst="textNoShape">
              <a:avLst/>
            </a:prstTxWarp>
            <a:normAutofit fontScale="90000"/>
          </a:bodyPr>
          <a:lstStyle/>
          <a:p>
            <a:r>
              <a:rPr lang="en-US" sz="2399" dirty="0"/>
              <a:t>TCS DFS Solution enabled by Oracle Products for OEMs/After Market Service</a:t>
            </a:r>
          </a:p>
        </p:txBody>
      </p:sp>
      <p:sp>
        <p:nvSpPr>
          <p:cNvPr id="3" name="Cloud"/>
          <p:cNvSpPr>
            <a:spLocks noChangeAspect="1" noEditPoints="1" noChangeArrowheads="1"/>
          </p:cNvSpPr>
          <p:nvPr/>
        </p:nvSpPr>
        <p:spPr bwMode="auto">
          <a:xfrm>
            <a:off x="4045020" y="3077948"/>
            <a:ext cx="2060785" cy="1304126"/>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2">
              <a:lumMod val="60000"/>
              <a:lumOff val="40000"/>
            </a:schemeClr>
          </a:solidFill>
          <a:ln w="9525">
            <a:solidFill>
              <a:srgbClr val="000000"/>
            </a:solidFill>
            <a:miter lim="800000"/>
            <a:headEnd/>
            <a:tailEnd/>
          </a:ln>
          <a:effectLst>
            <a:outerShdw dist="107763" dir="2700000" algn="ctr" rotWithShape="0">
              <a:srgbClr val="808080"/>
            </a:outerShdw>
          </a:effectLst>
        </p:spPr>
        <p:txBody>
          <a:bodyPr vert="horz" wrap="square" lIns="91416" tIns="45708" rIns="91416" bIns="45708" numCol="1" anchor="t" anchorCtr="0" compatLnSpc="1">
            <a:prstTxWarp prst="textNoShape">
              <a:avLst/>
            </a:prstTxWarp>
          </a:bodyPr>
          <a:lstStyle/>
          <a:p>
            <a:pPr algn="ctr"/>
            <a:endParaRPr lang="en-US" sz="1400" dirty="0"/>
          </a:p>
          <a:p>
            <a:pPr algn="ctr"/>
            <a:r>
              <a:rPr lang="en-US" sz="1400" dirty="0"/>
              <a:t>Oracle IoT Cloud Service</a:t>
            </a:r>
            <a:endParaRPr lang="en-IN" sz="1400" dirty="0"/>
          </a:p>
        </p:txBody>
      </p:sp>
      <p:sp>
        <p:nvSpPr>
          <p:cNvPr id="4" name="Cloud 3"/>
          <p:cNvSpPr/>
          <p:nvPr/>
        </p:nvSpPr>
        <p:spPr>
          <a:xfrm>
            <a:off x="3104514" y="3667273"/>
            <a:ext cx="1203045" cy="589325"/>
          </a:xfrm>
          <a:prstGeom prst="cloud">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rgbClr val="FF0000"/>
                </a:solidFill>
              </a:rPr>
              <a:t>Gateway</a:t>
            </a:r>
          </a:p>
        </p:txBody>
      </p:sp>
      <p:sp>
        <p:nvSpPr>
          <p:cNvPr id="6" name="TextBox 5"/>
          <p:cNvSpPr txBox="1"/>
          <p:nvPr/>
        </p:nvSpPr>
        <p:spPr>
          <a:xfrm>
            <a:off x="819094" y="4562228"/>
            <a:ext cx="739305" cy="276999"/>
          </a:xfrm>
          <a:prstGeom prst="rect">
            <a:avLst/>
          </a:prstGeom>
          <a:noFill/>
        </p:spPr>
        <p:txBody>
          <a:bodyPr wrap="none" rtlCol="0">
            <a:spAutoFit/>
          </a:bodyPr>
          <a:lstStyle/>
          <a:p>
            <a:r>
              <a:rPr lang="en-US" sz="1200" dirty="0"/>
              <a:t>Security</a:t>
            </a:r>
            <a:endParaRPr lang="en-IN" sz="1200" dirty="0"/>
          </a:p>
        </p:txBody>
      </p:sp>
      <p:sp>
        <p:nvSpPr>
          <p:cNvPr id="7" name="TextBox 6"/>
          <p:cNvSpPr txBox="1"/>
          <p:nvPr/>
        </p:nvSpPr>
        <p:spPr>
          <a:xfrm>
            <a:off x="314214" y="5917298"/>
            <a:ext cx="2613199" cy="276999"/>
          </a:xfrm>
          <a:prstGeom prst="rect">
            <a:avLst/>
          </a:prstGeom>
          <a:noFill/>
        </p:spPr>
        <p:txBody>
          <a:bodyPr wrap="square" rtlCol="0">
            <a:spAutoFit/>
          </a:bodyPr>
          <a:lstStyle/>
          <a:p>
            <a:r>
              <a:rPr lang="en-US" sz="1200" dirty="0"/>
              <a:t>Building Management Systems</a:t>
            </a:r>
            <a:endParaRPr lang="en-IN" sz="1200" dirty="0"/>
          </a:p>
        </p:txBody>
      </p:sp>
      <p:sp>
        <p:nvSpPr>
          <p:cNvPr id="8" name="TextBox 7"/>
          <p:cNvSpPr txBox="1"/>
          <p:nvPr/>
        </p:nvSpPr>
        <p:spPr>
          <a:xfrm>
            <a:off x="704881" y="2327121"/>
            <a:ext cx="1232838" cy="276999"/>
          </a:xfrm>
          <a:prstGeom prst="rect">
            <a:avLst/>
          </a:prstGeom>
          <a:noFill/>
        </p:spPr>
        <p:txBody>
          <a:bodyPr wrap="none" rtlCol="0">
            <a:spAutoFit/>
          </a:bodyPr>
          <a:lstStyle/>
          <a:p>
            <a:r>
              <a:rPr lang="en-US" sz="1200" dirty="0"/>
              <a:t>HVAC Systems</a:t>
            </a:r>
            <a:endParaRPr lang="en-IN" sz="1200" dirty="0"/>
          </a:p>
        </p:txBody>
      </p:sp>
      <p:cxnSp>
        <p:nvCxnSpPr>
          <p:cNvPr id="9" name="Elbow Connector 8"/>
          <p:cNvCxnSpPr/>
          <p:nvPr/>
        </p:nvCxnSpPr>
        <p:spPr>
          <a:xfrm>
            <a:off x="1949453" y="2359708"/>
            <a:ext cx="1421332" cy="140133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Elbow Connector 9"/>
          <p:cNvCxnSpPr>
            <a:stCxn id="22" idx="3"/>
          </p:cNvCxnSpPr>
          <p:nvPr/>
        </p:nvCxnSpPr>
        <p:spPr>
          <a:xfrm>
            <a:off x="1949452" y="3127227"/>
            <a:ext cx="1335047" cy="633815"/>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Elbow Connector 10"/>
          <p:cNvCxnSpPr>
            <a:endCxn id="4" idx="2"/>
          </p:cNvCxnSpPr>
          <p:nvPr/>
        </p:nvCxnSpPr>
        <p:spPr>
          <a:xfrm flipV="1">
            <a:off x="1949453" y="3961936"/>
            <a:ext cx="1158791" cy="180468"/>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flipV="1">
            <a:off x="2073603" y="4256598"/>
            <a:ext cx="1210895" cy="906425"/>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98905" y="1148762"/>
            <a:ext cx="2249334" cy="338554"/>
          </a:xfrm>
          <a:prstGeom prst="rect">
            <a:avLst/>
          </a:prstGeom>
          <a:solidFill>
            <a:schemeClr val="accent6">
              <a:lumMod val="60000"/>
              <a:lumOff val="40000"/>
            </a:schemeClr>
          </a:solidFill>
        </p:spPr>
        <p:txBody>
          <a:bodyPr wrap="none" rtlCol="0">
            <a:spAutoFit/>
          </a:bodyPr>
          <a:lstStyle/>
          <a:p>
            <a:r>
              <a:rPr lang="en-US" sz="1600" dirty="0"/>
              <a:t>Real time data capture</a:t>
            </a:r>
            <a:endParaRPr lang="en-IN" sz="1600" dirty="0"/>
          </a:p>
        </p:txBody>
      </p:sp>
      <p:sp>
        <p:nvSpPr>
          <p:cNvPr id="14" name="TextBox 13"/>
          <p:cNvSpPr txBox="1"/>
          <p:nvPr/>
        </p:nvSpPr>
        <p:spPr>
          <a:xfrm>
            <a:off x="6808947" y="1327533"/>
            <a:ext cx="4456541" cy="338554"/>
          </a:xfrm>
          <a:prstGeom prst="rect">
            <a:avLst/>
          </a:prstGeom>
          <a:solidFill>
            <a:schemeClr val="accent6">
              <a:lumMod val="60000"/>
              <a:lumOff val="40000"/>
            </a:schemeClr>
          </a:solidFill>
        </p:spPr>
        <p:txBody>
          <a:bodyPr wrap="none" rtlCol="0">
            <a:spAutoFit/>
          </a:bodyPr>
          <a:lstStyle/>
          <a:p>
            <a:r>
              <a:rPr lang="en-US" sz="1600" dirty="0"/>
              <a:t>Real Time connect with Oracle CX Applications</a:t>
            </a:r>
            <a:endParaRPr lang="en-IN" sz="1600" dirty="0"/>
          </a:p>
        </p:txBody>
      </p:sp>
      <p:pic>
        <p:nvPicPr>
          <p:cNvPr id="21"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9093" y="3848812"/>
            <a:ext cx="1134898" cy="778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descr="C:\Users\149926\AppData\Local\Microsoft\Windows\Temporary Internet Files\Content.IE5\ALA9VXA5\MM900336681[1].gif"/>
          <p:cNvPicPr>
            <a:picLocks noChangeAspect="1" noChangeArrowheads="1" noCrop="1"/>
          </p:cNvPicPr>
          <p:nvPr/>
        </p:nvPicPr>
        <p:blipFill>
          <a:blip r:embed="rId5">
            <a:extLst>
              <a:ext uri="{28A0092B-C50C-407E-A947-70E740481C1C}">
                <a14:useLocalDpi xmlns:a14="http://schemas.microsoft.com/office/drawing/2010/main"/>
              </a:ext>
            </a:extLst>
          </a:blip>
          <a:srcRect/>
          <a:stretch>
            <a:fillRect/>
          </a:stretch>
        </p:blipFill>
        <p:spPr bwMode="auto">
          <a:xfrm>
            <a:off x="814553" y="2786542"/>
            <a:ext cx="1134899" cy="681369"/>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742805" y="3510762"/>
            <a:ext cx="1873783" cy="276999"/>
          </a:xfrm>
          <a:prstGeom prst="rect">
            <a:avLst/>
          </a:prstGeom>
          <a:noFill/>
        </p:spPr>
        <p:txBody>
          <a:bodyPr wrap="none" rtlCol="0">
            <a:spAutoFit/>
          </a:bodyPr>
          <a:lstStyle/>
          <a:p>
            <a:r>
              <a:rPr lang="en-US" sz="1200" dirty="0"/>
              <a:t>Fire Detection and Alarm</a:t>
            </a:r>
            <a:endParaRPr lang="en-IN" sz="1200" dirty="0"/>
          </a:p>
        </p:txBody>
      </p:sp>
      <p:pic>
        <p:nvPicPr>
          <p:cNvPr id="24"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34514" y="1639588"/>
            <a:ext cx="1200703" cy="734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92515" y="4940989"/>
            <a:ext cx="1247450" cy="954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10"/>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668994" y="5267635"/>
            <a:ext cx="976827" cy="1001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2585663" y="6210397"/>
            <a:ext cx="1635384" cy="276999"/>
          </a:xfrm>
          <a:prstGeom prst="rect">
            <a:avLst/>
          </a:prstGeom>
          <a:noFill/>
        </p:spPr>
        <p:txBody>
          <a:bodyPr wrap="none" rtlCol="0">
            <a:spAutoFit/>
          </a:bodyPr>
          <a:lstStyle/>
          <a:p>
            <a:r>
              <a:rPr lang="en-US" sz="1200" dirty="0"/>
              <a:t>Backup Power (UPS)</a:t>
            </a:r>
            <a:endParaRPr lang="en-IN" sz="1200" dirty="0"/>
          </a:p>
        </p:txBody>
      </p:sp>
      <p:cxnSp>
        <p:nvCxnSpPr>
          <p:cNvPr id="28" name="Elbow Connector 27"/>
          <p:cNvCxnSpPr>
            <a:stCxn id="26" idx="0"/>
          </p:cNvCxnSpPr>
          <p:nvPr/>
        </p:nvCxnSpPr>
        <p:spPr>
          <a:xfrm rot="5400000" flipH="1" flipV="1">
            <a:off x="2802595" y="4611412"/>
            <a:ext cx="1011038" cy="301412"/>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pic>
        <p:nvPicPr>
          <p:cNvPr id="29" name="Picture 1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856521" y="1621040"/>
            <a:ext cx="1204598" cy="933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0" name="Elbow Connector 29"/>
          <p:cNvCxnSpPr/>
          <p:nvPr/>
        </p:nvCxnSpPr>
        <p:spPr>
          <a:xfrm rot="16200000" flipH="1">
            <a:off x="2646726" y="2855180"/>
            <a:ext cx="1113025" cy="511164"/>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022242" y="2616032"/>
            <a:ext cx="1796389" cy="276999"/>
          </a:xfrm>
          <a:prstGeom prst="rect">
            <a:avLst/>
          </a:prstGeom>
          <a:noFill/>
        </p:spPr>
        <p:txBody>
          <a:bodyPr wrap="none" rtlCol="0">
            <a:spAutoFit/>
          </a:bodyPr>
          <a:lstStyle/>
          <a:p>
            <a:r>
              <a:rPr lang="en-US" sz="1200" dirty="0"/>
              <a:t>Chiller, Air compressors</a:t>
            </a:r>
            <a:endParaRPr lang="en-IN" sz="1200" dirty="0"/>
          </a:p>
        </p:txBody>
      </p:sp>
    </p:spTree>
    <p:extLst>
      <p:ext uri="{BB962C8B-B14F-4D97-AF65-F5344CB8AC3E}">
        <p14:creationId xmlns:p14="http://schemas.microsoft.com/office/powerpoint/2010/main" val="870719260"/>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953" y="3560478"/>
            <a:ext cx="5850636" cy="2687599"/>
          </a:xfrm>
          <a:prstGeom prst="rect">
            <a:avLst/>
          </a:prstGeom>
          <a:solidFill>
            <a:schemeClr val="bg1">
              <a:lumMod val="95000"/>
            </a:schemeClr>
          </a:solidFill>
        </p:spPr>
      </p:pic>
      <p:sp>
        <p:nvSpPr>
          <p:cNvPr id="3" name="Title 2"/>
          <p:cNvSpPr>
            <a:spLocks noGrp="1"/>
          </p:cNvSpPr>
          <p:nvPr>
            <p:ph type="title"/>
          </p:nvPr>
        </p:nvSpPr>
        <p:spPr>
          <a:noFill/>
          <a:ln>
            <a:noFill/>
          </a:ln>
        </p:spPr>
        <p:txBody>
          <a:bodyPr vert="horz" wrap="square" lIns="121888" tIns="60944" rIns="121888" bIns="60944" numCol="1" anchor="ctr" anchorCtr="0" compatLnSpc="1">
            <a:prstTxWarp prst="textNoShape">
              <a:avLst/>
            </a:prstTxWarp>
          </a:bodyPr>
          <a:lstStyle/>
          <a:p>
            <a:r>
              <a:rPr lang="en-US" sz="2399" dirty="0"/>
              <a:t>TCS DFS Solution - Demo for HVAC [Chiller] systems</a:t>
            </a:r>
          </a:p>
        </p:txBody>
      </p:sp>
      <p:pic>
        <p:nvPicPr>
          <p:cNvPr id="18" name="Picture 1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7953" y="762695"/>
            <a:ext cx="5850636" cy="2583347"/>
          </a:xfrm>
          <a:prstGeom prst="rect">
            <a:avLst/>
          </a:prstGeom>
          <a:solidFill>
            <a:schemeClr val="bg1">
              <a:lumMod val="95000"/>
            </a:schemeClr>
          </a:solidFill>
        </p:spPr>
      </p:pic>
      <p:pic>
        <p:nvPicPr>
          <p:cNvPr id="19" name="Picture 1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212365" y="762695"/>
            <a:ext cx="5850636" cy="2717912"/>
          </a:xfrm>
          <a:prstGeom prst="rect">
            <a:avLst/>
          </a:prstGeom>
          <a:solidFill>
            <a:schemeClr val="bg1">
              <a:lumMod val="95000"/>
            </a:schemeClr>
          </a:solidFill>
        </p:spPr>
      </p:pic>
      <p:pic>
        <p:nvPicPr>
          <p:cNvPr id="21" name="Picture 2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98522" y="3594113"/>
            <a:ext cx="5850636" cy="2900015"/>
          </a:xfrm>
          <a:prstGeom prst="rect">
            <a:avLst/>
          </a:prstGeom>
          <a:solidFill>
            <a:schemeClr val="bg1">
              <a:lumMod val="95000"/>
            </a:schemeClr>
          </a:solidFill>
        </p:spPr>
      </p:pic>
    </p:spTree>
    <p:extLst>
      <p:ext uri="{BB962C8B-B14F-4D97-AF65-F5344CB8AC3E}">
        <p14:creationId xmlns:p14="http://schemas.microsoft.com/office/powerpoint/2010/main" val="1189822945"/>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a:off x="4543475" y="3627074"/>
            <a:ext cx="2743453" cy="426248"/>
          </a:xfrm>
          <a:prstGeom prst="round2SameRect">
            <a:avLst>
              <a:gd name="adj1" fmla="val 35211"/>
              <a:gd name="adj2" fmla="val 0"/>
            </a:avLst>
          </a:prstGeom>
          <a:solidFill>
            <a:srgbClr val="4E84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0" rIns="91416" bIns="45708" numCol="1" spcCol="0" rtlCol="0" fromWordArt="0" anchor="ctr" anchorCtr="0" forceAA="0" compatLnSpc="1">
            <a:prstTxWarp prst="textNoShape">
              <a:avLst/>
            </a:prstTxWarp>
            <a:noAutofit/>
          </a:bodyPr>
          <a:lstStyle/>
          <a:p>
            <a:pPr algn="ctr"/>
            <a:r>
              <a:rPr lang="en-US" sz="1200" b="1" dirty="0">
                <a:solidFill>
                  <a:schemeClr val="bg1"/>
                </a:solidFill>
              </a:rPr>
              <a:t>Wall-to-Wall Process Flows</a:t>
            </a:r>
          </a:p>
        </p:txBody>
      </p:sp>
      <p:sp>
        <p:nvSpPr>
          <p:cNvPr id="6" name="Round Same Side Corner Rectangle 5"/>
          <p:cNvSpPr/>
          <p:nvPr/>
        </p:nvSpPr>
        <p:spPr>
          <a:xfrm>
            <a:off x="8505314" y="3702665"/>
            <a:ext cx="2743453" cy="426248"/>
          </a:xfrm>
          <a:prstGeom prst="round2SameRect">
            <a:avLst>
              <a:gd name="adj1" fmla="val 35211"/>
              <a:gd name="adj2" fmla="val 0"/>
            </a:avLst>
          </a:prstGeom>
          <a:solidFill>
            <a:srgbClr val="4E84C4"/>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algn="ctr"/>
            <a:r>
              <a:rPr lang="en-US" sz="1200" b="1" dirty="0">
                <a:solidFill>
                  <a:schemeClr val="bg1"/>
                </a:solidFill>
              </a:rPr>
              <a:t>Process Navigators / Blueprint</a:t>
            </a:r>
          </a:p>
        </p:txBody>
      </p:sp>
      <p:sp>
        <p:nvSpPr>
          <p:cNvPr id="7" name="Round Same Side Corner Rectangle 6"/>
          <p:cNvSpPr/>
          <p:nvPr/>
        </p:nvSpPr>
        <p:spPr>
          <a:xfrm>
            <a:off x="517142" y="3655577"/>
            <a:ext cx="2743453" cy="426248"/>
          </a:xfrm>
          <a:prstGeom prst="round2SameRect">
            <a:avLst>
              <a:gd name="adj1" fmla="val 35211"/>
              <a:gd name="adj2" fmla="val 0"/>
            </a:avLst>
          </a:prstGeom>
          <a:solidFill>
            <a:srgbClr val="4E84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0" rIns="91416" bIns="45708" numCol="1" spcCol="0" rtlCol="0" fromWordArt="0" anchor="ctr" anchorCtr="0" forceAA="0" compatLnSpc="1">
            <a:prstTxWarp prst="textNoShape">
              <a:avLst/>
            </a:prstTxWarp>
            <a:noAutofit/>
          </a:bodyPr>
          <a:lstStyle/>
          <a:p>
            <a:pPr algn="ctr"/>
            <a:r>
              <a:rPr lang="en-US" sz="1200" b="1" dirty="0">
                <a:solidFill>
                  <a:schemeClr val="bg1"/>
                </a:solidFill>
              </a:rPr>
              <a:t>Business Scenarios / Use Cases</a:t>
            </a:r>
          </a:p>
        </p:txBody>
      </p:sp>
      <p:sp>
        <p:nvSpPr>
          <p:cNvPr id="8" name="Round Same Side Corner Rectangle 7"/>
          <p:cNvSpPr/>
          <p:nvPr/>
        </p:nvSpPr>
        <p:spPr>
          <a:xfrm>
            <a:off x="2586757" y="749163"/>
            <a:ext cx="2743453" cy="426248"/>
          </a:xfrm>
          <a:prstGeom prst="round2SameRect">
            <a:avLst>
              <a:gd name="adj1" fmla="val 35211"/>
              <a:gd name="adj2" fmla="val 0"/>
            </a:avLst>
          </a:prstGeom>
          <a:solidFill>
            <a:srgbClr val="4E84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0" rIns="91416" bIns="45708" numCol="1" spcCol="0" rtlCol="0" fromWordArt="0" anchor="ctr" anchorCtr="0" forceAA="0" compatLnSpc="1">
            <a:prstTxWarp prst="textNoShape">
              <a:avLst/>
            </a:prstTxWarp>
            <a:noAutofit/>
          </a:bodyPr>
          <a:lstStyle/>
          <a:p>
            <a:pPr algn="ctr"/>
            <a:r>
              <a:rPr lang="en-US" sz="1200" b="1" dirty="0">
                <a:solidFill>
                  <a:schemeClr val="bg1"/>
                </a:solidFill>
              </a:rPr>
              <a:t>Preconfigured and Integrated application</a:t>
            </a:r>
          </a:p>
        </p:txBody>
      </p:sp>
      <p:sp>
        <p:nvSpPr>
          <p:cNvPr id="14" name="Round Same Side Corner Rectangle 13"/>
          <p:cNvSpPr/>
          <p:nvPr/>
        </p:nvSpPr>
        <p:spPr>
          <a:xfrm>
            <a:off x="8864031" y="1100125"/>
            <a:ext cx="2193434" cy="442241"/>
          </a:xfrm>
          <a:prstGeom prst="round2SameRect">
            <a:avLst>
              <a:gd name="adj1" fmla="val 35211"/>
              <a:gd name="adj2" fmla="val 0"/>
            </a:avLst>
          </a:prstGeom>
          <a:solidFill>
            <a:srgbClr val="4E84C4"/>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algn="ctr"/>
            <a:r>
              <a:rPr lang="en-US" sz="1200" b="1" dirty="0">
                <a:solidFill>
                  <a:schemeClr val="bg1"/>
                </a:solidFill>
              </a:rPr>
              <a:t>CX</a:t>
            </a:r>
            <a:r>
              <a:rPr lang="en-US" sz="1200" b="1" baseline="30000" dirty="0">
                <a:solidFill>
                  <a:schemeClr val="bg1"/>
                </a:solidFill>
              </a:rPr>
              <a:t>TM </a:t>
            </a:r>
            <a:r>
              <a:rPr lang="en-US" sz="1200" b="1" dirty="0">
                <a:solidFill>
                  <a:schemeClr val="bg1"/>
                </a:solidFill>
              </a:rPr>
              <a:t>Design for Manufacturing</a:t>
            </a:r>
            <a:endParaRPr lang="en-US" sz="1200" b="1" baseline="30000" dirty="0">
              <a:solidFill>
                <a:schemeClr val="bg1"/>
              </a:solidFill>
            </a:endParaRPr>
          </a:p>
        </p:txBody>
      </p:sp>
      <p:pic>
        <p:nvPicPr>
          <p:cNvPr id="27"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5233" y="4271892"/>
            <a:ext cx="3207271" cy="195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28771" y="4134821"/>
            <a:ext cx="3172863" cy="1950212"/>
          </a:xfrm>
          <a:prstGeom prst="rect">
            <a:avLst/>
          </a:prstGeom>
        </p:spPr>
      </p:pic>
      <p:sp>
        <p:nvSpPr>
          <p:cNvPr id="4" name="Title 3"/>
          <p:cNvSpPr>
            <a:spLocks noGrp="1"/>
          </p:cNvSpPr>
          <p:nvPr>
            <p:ph type="title"/>
          </p:nvPr>
        </p:nvSpPr>
        <p:spPr>
          <a:noFill/>
          <a:ln>
            <a:noFill/>
          </a:ln>
        </p:spPr>
        <p:txBody>
          <a:bodyPr vert="horz" wrap="square" lIns="121888" tIns="60944" rIns="121888" bIns="60944" numCol="1" anchor="ctr" anchorCtr="0" compatLnSpc="1">
            <a:prstTxWarp prst="textNoShape">
              <a:avLst/>
            </a:prstTxWarp>
          </a:bodyPr>
          <a:lstStyle/>
          <a:p>
            <a:r>
              <a:rPr lang="en-US" sz="2399" dirty="0"/>
              <a:t>TCS DFS Solution Accelerators and Assets</a:t>
            </a:r>
          </a:p>
        </p:txBody>
      </p:sp>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37900" y="4217227"/>
            <a:ext cx="3078281" cy="1950212"/>
          </a:xfrm>
          <a:prstGeom prst="rect">
            <a:avLst/>
          </a:prstGeom>
        </p:spPr>
      </p:pic>
      <p:pic>
        <p:nvPicPr>
          <p:cNvPr id="17" name="Picture 1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156261" y="1557820"/>
            <a:ext cx="3462993" cy="2069254"/>
          </a:xfrm>
          <a:prstGeom prst="rect">
            <a:avLst/>
          </a:prstGeom>
          <a:ln>
            <a:solidFill>
              <a:schemeClr val="bg1">
                <a:lumMod val="75000"/>
              </a:schemeClr>
            </a:solidFill>
          </a:ln>
        </p:spPr>
      </p:pic>
      <p:pic>
        <p:nvPicPr>
          <p:cNvPr id="9" name="Picture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6867" y="1175410"/>
            <a:ext cx="3412871" cy="2213037"/>
          </a:xfrm>
          <a:prstGeom prst="rect">
            <a:avLst/>
          </a:prstGeom>
        </p:spPr>
      </p:pic>
      <p:pic>
        <p:nvPicPr>
          <p:cNvPr id="10" name="Picture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569738" y="1311664"/>
            <a:ext cx="3412871" cy="2282357"/>
          </a:xfrm>
          <a:prstGeom prst="rect">
            <a:avLst/>
          </a:prstGeom>
        </p:spPr>
      </p:pic>
    </p:spTree>
    <p:extLst>
      <p:ext uri="{BB962C8B-B14F-4D97-AF65-F5344CB8AC3E}">
        <p14:creationId xmlns:p14="http://schemas.microsoft.com/office/powerpoint/2010/main" val="2133999398"/>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1" y="5812540"/>
            <a:ext cx="12188825" cy="104456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p>
        </p:txBody>
      </p:sp>
      <p:sp>
        <p:nvSpPr>
          <p:cNvPr id="2" name="Title 1"/>
          <p:cNvSpPr>
            <a:spLocks noGrp="1"/>
          </p:cNvSpPr>
          <p:nvPr>
            <p:ph type="title"/>
          </p:nvPr>
        </p:nvSpPr>
        <p:spPr/>
        <p:txBody>
          <a:bodyPr/>
          <a:lstStyle/>
          <a:p>
            <a:r>
              <a:rPr lang="en-US" sz="2399" dirty="0"/>
              <a:t>TCS Oracle CX Practice</a:t>
            </a:r>
          </a:p>
        </p:txBody>
      </p:sp>
      <p:sp>
        <p:nvSpPr>
          <p:cNvPr id="3" name="TextBox 2"/>
          <p:cNvSpPr txBox="1"/>
          <p:nvPr/>
        </p:nvSpPr>
        <p:spPr>
          <a:xfrm>
            <a:off x="231288" y="3052392"/>
            <a:ext cx="2971045" cy="2726636"/>
          </a:xfrm>
          <a:prstGeom prst="rect">
            <a:avLst/>
          </a:prstGeom>
          <a:solidFill>
            <a:sysClr val="window" lastClr="FFFFFF"/>
          </a:solidFill>
          <a:effectLst>
            <a:outerShdw blurRad="38100" dist="25400" dir="2700000" algn="tl" rotWithShape="0">
              <a:srgbClr val="000000">
                <a:lumMod val="75000"/>
                <a:lumOff val="25000"/>
                <a:alpha val="40000"/>
              </a:srgbClr>
            </a:outerShdw>
          </a:effectLst>
        </p:spPr>
        <p:txBody>
          <a:bodyPr wrap="square" lIns="121888" rIns="121888" rtlCol="0">
            <a:noAutofit/>
          </a:bodyPr>
          <a:lstStyle>
            <a:defPPr>
              <a:defRPr lang="en-US"/>
            </a:defPPr>
            <a:lvl1pPr marL="171450" indent="-171450">
              <a:buClr>
                <a:srgbClr val="FC3F3A"/>
              </a:buClr>
              <a:buFont typeface="Segoe UI Symbol" panose="020B0502040204020203" pitchFamily="34" charset="0"/>
              <a:buChar char="❯"/>
              <a:defRPr sz="1100">
                <a:solidFill>
                  <a:schemeClr val="tx1">
                    <a:lumMod val="75000"/>
                    <a:lumOff val="25000"/>
                  </a:schemeClr>
                </a:solidFill>
                <a:latin typeface="Calibri" panose="020F0502020204030204" pitchFamily="34" charset="0"/>
              </a:defRPr>
            </a:lvl1pPr>
          </a:lstStyle>
          <a:p>
            <a:pPr marL="0" indent="0" defTabSz="914149" fontAlgn="base">
              <a:spcBef>
                <a:spcPct val="0"/>
              </a:spcBef>
              <a:spcAft>
                <a:spcPct val="0"/>
              </a:spcAft>
              <a:buNone/>
              <a:defRPr/>
            </a:pPr>
            <a:r>
              <a:rPr lang="en-US" sz="1400" b="1" kern="0" dirty="0">
                <a:solidFill>
                  <a:srgbClr val="147BBB"/>
                </a:solidFill>
                <a:ea typeface="ＭＳ Ｐゴシック" pitchFamily="34" charset="-128"/>
              </a:rPr>
              <a:t>Joint Global GTM</a:t>
            </a:r>
          </a:p>
          <a:p>
            <a:pPr defTabSz="914149" fontAlgn="base">
              <a:spcBef>
                <a:spcPct val="0"/>
              </a:spcBef>
              <a:spcAft>
                <a:spcPct val="0"/>
              </a:spcAft>
              <a:buClr>
                <a:srgbClr val="FF4343"/>
              </a:buClr>
              <a:defRPr/>
            </a:pPr>
            <a:r>
              <a:rPr lang="en-US" sz="1200" kern="0" dirty="0">
                <a:ea typeface="ＭＳ Ｐゴシック" pitchFamily="34" charset="-128"/>
              </a:rPr>
              <a:t>GTM for industry specific CX Solutions (Manufacturing, Retail, Airline, Telecom, Banking &amp; FS )</a:t>
            </a:r>
          </a:p>
          <a:p>
            <a:pPr defTabSz="914149" fontAlgn="base">
              <a:spcBef>
                <a:spcPct val="0"/>
              </a:spcBef>
              <a:spcAft>
                <a:spcPct val="0"/>
              </a:spcAft>
              <a:buClr>
                <a:srgbClr val="FF4343"/>
              </a:buClr>
              <a:defRPr/>
            </a:pPr>
            <a:r>
              <a:rPr lang="en-US" sz="1200" kern="0" dirty="0">
                <a:ea typeface="ＭＳ Ｐゴシック" pitchFamily="34" charset="-128"/>
              </a:rPr>
              <a:t>Joint Solution Development &amp;</a:t>
            </a:r>
          </a:p>
          <a:p>
            <a:pPr defTabSz="914149" fontAlgn="base">
              <a:spcBef>
                <a:spcPct val="0"/>
              </a:spcBef>
              <a:spcAft>
                <a:spcPct val="0"/>
              </a:spcAft>
              <a:buClr>
                <a:srgbClr val="FF4343"/>
              </a:buClr>
              <a:defRPr/>
            </a:pPr>
            <a:r>
              <a:rPr lang="en-US" sz="1200" kern="0" dirty="0">
                <a:ea typeface="ＭＳ Ｐゴシック" pitchFamily="34" charset="-128"/>
              </a:rPr>
              <a:t>Joint Target Customers</a:t>
            </a:r>
          </a:p>
          <a:p>
            <a:pPr defTabSz="914149" fontAlgn="base">
              <a:spcBef>
                <a:spcPct val="0"/>
              </a:spcBef>
              <a:spcAft>
                <a:spcPct val="0"/>
              </a:spcAft>
              <a:buClr>
                <a:srgbClr val="000000">
                  <a:lumMod val="75000"/>
                  <a:lumOff val="25000"/>
                </a:srgbClr>
              </a:buClr>
              <a:defRPr/>
            </a:pPr>
            <a:endParaRPr lang="en-US" sz="533" kern="0" dirty="0">
              <a:solidFill>
                <a:srgbClr val="000000">
                  <a:lumMod val="65000"/>
                  <a:lumOff val="35000"/>
                </a:srgbClr>
              </a:solidFill>
              <a:ea typeface="ＭＳ Ｐゴシック" pitchFamily="34" charset="-128"/>
            </a:endParaRPr>
          </a:p>
          <a:p>
            <a:pPr marL="0" indent="0" defTabSz="914149" fontAlgn="base">
              <a:spcBef>
                <a:spcPct val="0"/>
              </a:spcBef>
              <a:spcAft>
                <a:spcPct val="0"/>
              </a:spcAft>
              <a:buNone/>
              <a:defRPr/>
            </a:pPr>
            <a:r>
              <a:rPr lang="en-US" sz="1400" b="1" kern="0" dirty="0">
                <a:solidFill>
                  <a:srgbClr val="147BBB"/>
                </a:solidFill>
                <a:ea typeface="ＭＳ Ｐゴシック" pitchFamily="34" charset="-128"/>
              </a:rPr>
              <a:t>Joint Thought Leadership</a:t>
            </a:r>
          </a:p>
          <a:p>
            <a:pPr defTabSz="914149" fontAlgn="base">
              <a:spcBef>
                <a:spcPct val="0"/>
              </a:spcBef>
              <a:spcAft>
                <a:spcPct val="0"/>
              </a:spcAft>
              <a:defRPr/>
            </a:pPr>
            <a:r>
              <a:rPr lang="en-US" sz="1200" kern="0" dirty="0">
                <a:solidFill>
                  <a:srgbClr val="000000">
                    <a:lumMod val="75000"/>
                    <a:lumOff val="25000"/>
                  </a:srgbClr>
                </a:solidFill>
                <a:ea typeface="ＭＳ Ｐゴシック" pitchFamily="34" charset="-128"/>
              </a:rPr>
              <a:t>Airlines CX PoV Paper (</a:t>
            </a:r>
            <a:r>
              <a:rPr lang="en-US" sz="1200" kern="0" dirty="0">
                <a:solidFill>
                  <a:srgbClr val="000000">
                    <a:lumMod val="75000"/>
                    <a:lumOff val="25000"/>
                  </a:srgbClr>
                </a:solidFill>
                <a:ea typeface="ＭＳ Ｐゴシック" pitchFamily="34" charset="-128"/>
                <a:hlinkClick r:id="rId2"/>
              </a:rPr>
              <a:t>Link</a:t>
            </a:r>
            <a:r>
              <a:rPr lang="en-US" sz="1200" kern="0" dirty="0">
                <a:solidFill>
                  <a:srgbClr val="000000">
                    <a:lumMod val="75000"/>
                    <a:lumOff val="25000"/>
                  </a:srgbClr>
                </a:solidFill>
                <a:ea typeface="ＭＳ Ｐゴシック" pitchFamily="34" charset="-128"/>
              </a:rPr>
              <a:t>)</a:t>
            </a:r>
          </a:p>
          <a:p>
            <a:pPr defTabSz="914149" fontAlgn="base">
              <a:spcBef>
                <a:spcPct val="0"/>
              </a:spcBef>
              <a:spcAft>
                <a:spcPct val="0"/>
              </a:spcAft>
              <a:defRPr/>
            </a:pPr>
            <a:r>
              <a:rPr lang="en-US" sz="1200" kern="0" dirty="0">
                <a:solidFill>
                  <a:srgbClr val="000000">
                    <a:lumMod val="75000"/>
                    <a:lumOff val="25000"/>
                  </a:srgbClr>
                </a:solidFill>
                <a:ea typeface="ＭＳ Ｐゴシック" pitchFamily="34" charset="-128"/>
              </a:rPr>
              <a:t>Retail CX PoV Paper (</a:t>
            </a:r>
            <a:r>
              <a:rPr lang="en-US" sz="1200" kern="0" dirty="0">
                <a:solidFill>
                  <a:srgbClr val="000000">
                    <a:lumMod val="75000"/>
                    <a:lumOff val="25000"/>
                  </a:srgbClr>
                </a:solidFill>
                <a:ea typeface="ＭＳ Ｐゴシック" pitchFamily="34" charset="-128"/>
                <a:hlinkClick r:id="rId3"/>
              </a:rPr>
              <a:t>Link</a:t>
            </a:r>
            <a:r>
              <a:rPr lang="en-US" sz="1200" kern="0" dirty="0">
                <a:solidFill>
                  <a:srgbClr val="000000">
                    <a:lumMod val="75000"/>
                    <a:lumOff val="25000"/>
                  </a:srgbClr>
                </a:solidFill>
                <a:ea typeface="ＭＳ Ｐゴシック" pitchFamily="34" charset="-128"/>
              </a:rPr>
              <a:t>)</a:t>
            </a:r>
          </a:p>
          <a:p>
            <a:pPr defTabSz="914149" fontAlgn="base">
              <a:spcBef>
                <a:spcPct val="0"/>
              </a:spcBef>
              <a:spcAft>
                <a:spcPct val="0"/>
              </a:spcAft>
              <a:defRPr/>
            </a:pPr>
            <a:r>
              <a:rPr lang="en-US" sz="1200" kern="0" dirty="0">
                <a:solidFill>
                  <a:srgbClr val="000000">
                    <a:lumMod val="75000"/>
                    <a:lumOff val="25000"/>
                  </a:srgbClr>
                </a:solidFill>
                <a:ea typeface="ＭＳ Ｐゴシック" pitchFamily="34" charset="-128"/>
              </a:rPr>
              <a:t>Warranty Management Research (</a:t>
            </a:r>
            <a:r>
              <a:rPr lang="en-US" sz="1200" kern="0" dirty="0">
                <a:solidFill>
                  <a:srgbClr val="000000">
                    <a:lumMod val="75000"/>
                    <a:lumOff val="25000"/>
                  </a:srgbClr>
                </a:solidFill>
                <a:ea typeface="ＭＳ Ｐゴシック" pitchFamily="34" charset="-128"/>
                <a:hlinkClick r:id="rId4"/>
              </a:rPr>
              <a:t>Link</a:t>
            </a:r>
            <a:r>
              <a:rPr lang="en-US" sz="1200" kern="0" dirty="0">
                <a:solidFill>
                  <a:srgbClr val="000000">
                    <a:lumMod val="75000"/>
                    <a:lumOff val="25000"/>
                  </a:srgbClr>
                </a:solidFill>
                <a:ea typeface="ＭＳ Ｐゴシック" pitchFamily="34" charset="-128"/>
              </a:rPr>
              <a:t>)</a:t>
            </a:r>
          </a:p>
        </p:txBody>
      </p:sp>
      <p:graphicFrame>
        <p:nvGraphicFramePr>
          <p:cNvPr id="4" name="Table 3"/>
          <p:cNvGraphicFramePr>
            <a:graphicFrameLocks noGrp="1"/>
          </p:cNvGraphicFramePr>
          <p:nvPr>
            <p:extLst/>
          </p:nvPr>
        </p:nvGraphicFramePr>
        <p:xfrm>
          <a:off x="231288" y="1179190"/>
          <a:ext cx="2991134" cy="1508660"/>
        </p:xfrm>
        <a:graphic>
          <a:graphicData uri="http://schemas.openxmlformats.org/drawingml/2006/table">
            <a:tbl>
              <a:tblPr firstRow="1" bandRow="1"/>
              <a:tblGrid>
                <a:gridCol w="671448"/>
                <a:gridCol w="2319686"/>
              </a:tblGrid>
              <a:tr h="301673">
                <a:tc>
                  <a:txBody>
                    <a:bodyPr/>
                    <a:lstStyle>
                      <a:lvl1pPr marL="0" algn="l" defTabSz="685800" rtl="0" eaLnBrk="1" latinLnBrk="0" hangingPunct="1">
                        <a:defRPr sz="1400" kern="1200">
                          <a:solidFill>
                            <a:schemeClr val="tx1"/>
                          </a:solidFill>
                          <a:latin typeface="Myriad Pro"/>
                        </a:defRPr>
                      </a:lvl1pPr>
                      <a:lvl2pPr marL="342900" algn="l" defTabSz="685800" rtl="0" eaLnBrk="1" latinLnBrk="0" hangingPunct="1">
                        <a:defRPr sz="1400" kern="1200">
                          <a:solidFill>
                            <a:schemeClr val="tx1"/>
                          </a:solidFill>
                          <a:latin typeface="Myriad Pro"/>
                        </a:defRPr>
                      </a:lvl2pPr>
                      <a:lvl3pPr marL="685800" algn="l" defTabSz="685800" rtl="0" eaLnBrk="1" latinLnBrk="0" hangingPunct="1">
                        <a:defRPr sz="1400" kern="1200">
                          <a:solidFill>
                            <a:schemeClr val="tx1"/>
                          </a:solidFill>
                          <a:latin typeface="Myriad Pro"/>
                        </a:defRPr>
                      </a:lvl3pPr>
                      <a:lvl4pPr marL="1028700" algn="l" defTabSz="685800" rtl="0" eaLnBrk="1" latinLnBrk="0" hangingPunct="1">
                        <a:defRPr sz="1400" kern="1200">
                          <a:solidFill>
                            <a:schemeClr val="tx1"/>
                          </a:solidFill>
                          <a:latin typeface="Myriad Pro"/>
                        </a:defRPr>
                      </a:lvl4pPr>
                      <a:lvl5pPr marL="1371600" algn="l" defTabSz="685800" rtl="0" eaLnBrk="1" latinLnBrk="0" hangingPunct="1">
                        <a:defRPr sz="1400" kern="1200">
                          <a:solidFill>
                            <a:schemeClr val="tx1"/>
                          </a:solidFill>
                          <a:latin typeface="Myriad Pro"/>
                        </a:defRPr>
                      </a:lvl5pPr>
                      <a:lvl6pPr marL="1714500" algn="l" defTabSz="685800" rtl="0" eaLnBrk="1" latinLnBrk="0" hangingPunct="1">
                        <a:defRPr sz="1400" kern="1200">
                          <a:solidFill>
                            <a:schemeClr val="tx1"/>
                          </a:solidFill>
                          <a:latin typeface="Myriad Pro"/>
                        </a:defRPr>
                      </a:lvl6pPr>
                      <a:lvl7pPr marL="2057400" algn="l" defTabSz="685800" rtl="0" eaLnBrk="1" latinLnBrk="0" hangingPunct="1">
                        <a:defRPr sz="1400" kern="1200">
                          <a:solidFill>
                            <a:schemeClr val="tx1"/>
                          </a:solidFill>
                          <a:latin typeface="Myriad Pro"/>
                        </a:defRPr>
                      </a:lvl7pPr>
                      <a:lvl8pPr marL="2400300" algn="l" defTabSz="685800" rtl="0" eaLnBrk="1" latinLnBrk="0" hangingPunct="1">
                        <a:defRPr sz="1400" kern="1200">
                          <a:solidFill>
                            <a:schemeClr val="tx1"/>
                          </a:solidFill>
                          <a:latin typeface="Myriad Pro"/>
                        </a:defRPr>
                      </a:lvl8pPr>
                      <a:lvl9pPr marL="2743200" algn="l" defTabSz="685800" rtl="0" eaLnBrk="1" latinLnBrk="0" hangingPunct="1">
                        <a:defRPr sz="1400" kern="1200">
                          <a:solidFill>
                            <a:schemeClr val="tx1"/>
                          </a:solidFill>
                          <a:latin typeface="Myriad Pro"/>
                        </a:defRPr>
                      </a:lvl9pPr>
                    </a:lstStyle>
                    <a:p>
                      <a:pPr marL="0" lvl="0" indent="0"/>
                      <a:r>
                        <a:rPr lang="en-US" sz="1500" b="1" dirty="0" smtClean="0">
                          <a:solidFill>
                            <a:schemeClr val="bg1"/>
                          </a:solidFill>
                          <a:effectLst>
                            <a:outerShdw blurRad="38100" dist="25400" dir="2700000" algn="tl" rotWithShape="0">
                              <a:prstClr val="black">
                                <a:alpha val="40000"/>
                              </a:prstClr>
                            </a:outerShdw>
                          </a:effectLst>
                          <a:latin typeface="Calibri" panose="020F0502020204030204" pitchFamily="34" charset="0"/>
                          <a:ea typeface="Verdana" panose="020B0604030504040204" pitchFamily="34" charset="0"/>
                          <a:cs typeface="Verdana" panose="020B0604030504040204" pitchFamily="34" charset="0"/>
                        </a:rPr>
                        <a:t>17</a:t>
                      </a:r>
                      <a:endParaRPr lang="en-US" sz="1500" b="1" dirty="0">
                        <a:solidFill>
                          <a:schemeClr val="bg1"/>
                        </a:solidFill>
                        <a:effectLst>
                          <a:outerShdw blurRad="38100" dist="25400" dir="2700000" algn="tl" rotWithShape="0">
                            <a:prstClr val="black">
                              <a:alpha val="40000"/>
                            </a:prstClr>
                          </a:outerShdw>
                        </a:effectLst>
                        <a:latin typeface="Calibri" panose="020F0502020204030204" pitchFamily="34" charset="0"/>
                        <a:ea typeface="Verdana" panose="020B0604030504040204" pitchFamily="34" charset="0"/>
                        <a:cs typeface="Verdana" panose="020B0604030504040204" pitchFamily="34" charset="0"/>
                      </a:endParaRPr>
                    </a:p>
                  </a:txBody>
                  <a:tcPr marL="60944" marR="121888" marT="36566" marB="36566"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00C559"/>
                    </a:solidFill>
                  </a:tcPr>
                </a:tc>
                <a:tc>
                  <a:txBody>
                    <a:bodyPr/>
                    <a:lstStyle>
                      <a:lvl1pPr marL="0" algn="l" defTabSz="685800" rtl="0" eaLnBrk="1" latinLnBrk="0" hangingPunct="1">
                        <a:defRPr sz="1400" kern="1200">
                          <a:solidFill>
                            <a:schemeClr val="tx1"/>
                          </a:solidFill>
                          <a:latin typeface="Myriad Pro"/>
                        </a:defRPr>
                      </a:lvl1pPr>
                      <a:lvl2pPr marL="342900" algn="l" defTabSz="685800" rtl="0" eaLnBrk="1" latinLnBrk="0" hangingPunct="1">
                        <a:defRPr sz="1400" kern="1200">
                          <a:solidFill>
                            <a:schemeClr val="tx1"/>
                          </a:solidFill>
                          <a:latin typeface="Myriad Pro"/>
                        </a:defRPr>
                      </a:lvl2pPr>
                      <a:lvl3pPr marL="685800" algn="l" defTabSz="685800" rtl="0" eaLnBrk="1" latinLnBrk="0" hangingPunct="1">
                        <a:defRPr sz="1400" kern="1200">
                          <a:solidFill>
                            <a:schemeClr val="tx1"/>
                          </a:solidFill>
                          <a:latin typeface="Myriad Pro"/>
                        </a:defRPr>
                      </a:lvl3pPr>
                      <a:lvl4pPr marL="1028700" algn="l" defTabSz="685800" rtl="0" eaLnBrk="1" latinLnBrk="0" hangingPunct="1">
                        <a:defRPr sz="1400" kern="1200">
                          <a:solidFill>
                            <a:schemeClr val="tx1"/>
                          </a:solidFill>
                          <a:latin typeface="Myriad Pro"/>
                        </a:defRPr>
                      </a:lvl4pPr>
                      <a:lvl5pPr marL="1371600" algn="l" defTabSz="685800" rtl="0" eaLnBrk="1" latinLnBrk="0" hangingPunct="1">
                        <a:defRPr sz="1400" kern="1200">
                          <a:solidFill>
                            <a:schemeClr val="tx1"/>
                          </a:solidFill>
                          <a:latin typeface="Myriad Pro"/>
                        </a:defRPr>
                      </a:lvl5pPr>
                      <a:lvl6pPr marL="1714500" algn="l" defTabSz="685800" rtl="0" eaLnBrk="1" latinLnBrk="0" hangingPunct="1">
                        <a:defRPr sz="1400" kern="1200">
                          <a:solidFill>
                            <a:schemeClr val="tx1"/>
                          </a:solidFill>
                          <a:latin typeface="Myriad Pro"/>
                        </a:defRPr>
                      </a:lvl6pPr>
                      <a:lvl7pPr marL="2057400" algn="l" defTabSz="685800" rtl="0" eaLnBrk="1" latinLnBrk="0" hangingPunct="1">
                        <a:defRPr sz="1400" kern="1200">
                          <a:solidFill>
                            <a:schemeClr val="tx1"/>
                          </a:solidFill>
                          <a:latin typeface="Myriad Pro"/>
                        </a:defRPr>
                      </a:lvl7pPr>
                      <a:lvl8pPr marL="2400300" algn="l" defTabSz="685800" rtl="0" eaLnBrk="1" latinLnBrk="0" hangingPunct="1">
                        <a:defRPr sz="1400" kern="1200">
                          <a:solidFill>
                            <a:schemeClr val="tx1"/>
                          </a:solidFill>
                          <a:latin typeface="Myriad Pro"/>
                        </a:defRPr>
                      </a:lvl8pPr>
                      <a:lvl9pPr marL="2743200" algn="l" defTabSz="685800" rtl="0" eaLnBrk="1" latinLnBrk="0" hangingPunct="1">
                        <a:defRPr sz="1400" kern="1200">
                          <a:solidFill>
                            <a:schemeClr val="tx1"/>
                          </a:solidFill>
                          <a:latin typeface="Myriad Pro"/>
                        </a:defRPr>
                      </a:lvl9pPr>
                    </a:lstStyle>
                    <a:p>
                      <a:r>
                        <a:rPr lang="en-US" sz="1200" dirty="0" smtClean="0">
                          <a:solidFill>
                            <a:schemeClr val="tx1">
                              <a:lumMod val="75000"/>
                              <a:lumOff val="25000"/>
                            </a:schemeClr>
                          </a:solidFill>
                          <a:latin typeface="Calibri" panose="020F0502020204030204" pitchFamily="34" charset="0"/>
                        </a:rPr>
                        <a:t>Years of</a:t>
                      </a:r>
                      <a:r>
                        <a:rPr lang="en-US" sz="1200" baseline="0" dirty="0" smtClean="0">
                          <a:solidFill>
                            <a:schemeClr val="tx1">
                              <a:lumMod val="75000"/>
                              <a:lumOff val="25000"/>
                            </a:schemeClr>
                          </a:solidFill>
                          <a:latin typeface="Calibri" panose="020F0502020204030204" pitchFamily="34" charset="0"/>
                        </a:rPr>
                        <a:t> </a:t>
                      </a:r>
                      <a:r>
                        <a:rPr lang="en-US" sz="1200" dirty="0" smtClean="0">
                          <a:solidFill>
                            <a:schemeClr val="tx1">
                              <a:lumMod val="75000"/>
                              <a:lumOff val="25000"/>
                            </a:schemeClr>
                          </a:solidFill>
                          <a:latin typeface="Calibri" panose="020F0502020204030204" pitchFamily="34" charset="0"/>
                        </a:rPr>
                        <a:t>CX &amp; CRM</a:t>
                      </a:r>
                      <a:r>
                        <a:rPr lang="en-US" sz="1200" baseline="0" dirty="0" smtClean="0">
                          <a:solidFill>
                            <a:schemeClr val="tx1">
                              <a:lumMod val="75000"/>
                              <a:lumOff val="25000"/>
                            </a:schemeClr>
                          </a:solidFill>
                          <a:latin typeface="Calibri" panose="020F0502020204030204" pitchFamily="34" charset="0"/>
                        </a:rPr>
                        <a:t> experience</a:t>
                      </a:r>
                      <a:endParaRPr lang="en-US" sz="1200" dirty="0">
                        <a:solidFill>
                          <a:schemeClr val="tx1">
                            <a:lumMod val="75000"/>
                            <a:lumOff val="25000"/>
                          </a:schemeClr>
                        </a:solidFill>
                        <a:latin typeface="Calibri" panose="020F0502020204030204" pitchFamily="34" charset="0"/>
                      </a:endParaRPr>
                    </a:p>
                  </a:txBody>
                  <a:tcPr marL="60944" marR="121888" marT="36566" marB="36566" anchor="ctr">
                    <a:lnL w="19050" cap="flat" cmpd="sng" algn="ctr">
                      <a:noFill/>
                      <a:prstDash val="solid"/>
                      <a:round/>
                      <a:headEnd type="none" w="med" len="med"/>
                      <a:tailEnd type="none" w="med" len="med"/>
                    </a:lnL>
                    <a:lnR w="12700" cap="flat" cmpd="sng" algn="ctr">
                      <a:solidFill>
                        <a:sysClr val="window" lastClr="FFFFFF">
                          <a:lumMod val="50000"/>
                        </a:sys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301673">
                <a:tc>
                  <a:txBody>
                    <a:bodyPr/>
                    <a:lstStyle>
                      <a:lvl1pPr marL="0" algn="l" defTabSz="685800" rtl="0" eaLnBrk="1" latinLnBrk="0" hangingPunct="1">
                        <a:defRPr sz="1400" kern="1200">
                          <a:solidFill>
                            <a:schemeClr val="tx1"/>
                          </a:solidFill>
                          <a:latin typeface="Myriad Pro"/>
                        </a:defRPr>
                      </a:lvl1pPr>
                      <a:lvl2pPr marL="342900" algn="l" defTabSz="685800" rtl="0" eaLnBrk="1" latinLnBrk="0" hangingPunct="1">
                        <a:defRPr sz="1400" kern="1200">
                          <a:solidFill>
                            <a:schemeClr val="tx1"/>
                          </a:solidFill>
                          <a:latin typeface="Myriad Pro"/>
                        </a:defRPr>
                      </a:lvl2pPr>
                      <a:lvl3pPr marL="685800" algn="l" defTabSz="685800" rtl="0" eaLnBrk="1" latinLnBrk="0" hangingPunct="1">
                        <a:defRPr sz="1400" kern="1200">
                          <a:solidFill>
                            <a:schemeClr val="tx1"/>
                          </a:solidFill>
                          <a:latin typeface="Myriad Pro"/>
                        </a:defRPr>
                      </a:lvl3pPr>
                      <a:lvl4pPr marL="1028700" algn="l" defTabSz="685800" rtl="0" eaLnBrk="1" latinLnBrk="0" hangingPunct="1">
                        <a:defRPr sz="1400" kern="1200">
                          <a:solidFill>
                            <a:schemeClr val="tx1"/>
                          </a:solidFill>
                          <a:latin typeface="Myriad Pro"/>
                        </a:defRPr>
                      </a:lvl4pPr>
                      <a:lvl5pPr marL="1371600" algn="l" defTabSz="685800" rtl="0" eaLnBrk="1" latinLnBrk="0" hangingPunct="1">
                        <a:defRPr sz="1400" kern="1200">
                          <a:solidFill>
                            <a:schemeClr val="tx1"/>
                          </a:solidFill>
                          <a:latin typeface="Myriad Pro"/>
                        </a:defRPr>
                      </a:lvl5pPr>
                      <a:lvl6pPr marL="1714500" algn="l" defTabSz="685800" rtl="0" eaLnBrk="1" latinLnBrk="0" hangingPunct="1">
                        <a:defRPr sz="1400" kern="1200">
                          <a:solidFill>
                            <a:schemeClr val="tx1"/>
                          </a:solidFill>
                          <a:latin typeface="Myriad Pro"/>
                        </a:defRPr>
                      </a:lvl6pPr>
                      <a:lvl7pPr marL="2057400" algn="l" defTabSz="685800" rtl="0" eaLnBrk="1" latinLnBrk="0" hangingPunct="1">
                        <a:defRPr sz="1400" kern="1200">
                          <a:solidFill>
                            <a:schemeClr val="tx1"/>
                          </a:solidFill>
                          <a:latin typeface="Myriad Pro"/>
                        </a:defRPr>
                      </a:lvl7pPr>
                      <a:lvl8pPr marL="2400300" algn="l" defTabSz="685800" rtl="0" eaLnBrk="1" latinLnBrk="0" hangingPunct="1">
                        <a:defRPr sz="1400" kern="1200">
                          <a:solidFill>
                            <a:schemeClr val="tx1"/>
                          </a:solidFill>
                          <a:latin typeface="Myriad Pro"/>
                        </a:defRPr>
                      </a:lvl8pPr>
                      <a:lvl9pPr marL="2743200" algn="l" defTabSz="685800" rtl="0" eaLnBrk="1" latinLnBrk="0" hangingPunct="1">
                        <a:defRPr sz="1400" kern="1200">
                          <a:solidFill>
                            <a:schemeClr val="tx1"/>
                          </a:solidFill>
                          <a:latin typeface="Myriad Pro"/>
                        </a:defRPr>
                      </a:lvl9pPr>
                    </a:lstStyle>
                    <a:p>
                      <a:pPr marL="0" lvl="0" indent="0"/>
                      <a:r>
                        <a:rPr lang="en-US" sz="1500" b="1" dirty="0" smtClean="0">
                          <a:solidFill>
                            <a:schemeClr val="bg1"/>
                          </a:solidFill>
                          <a:effectLst>
                            <a:outerShdw blurRad="38100" dist="25400" dir="2700000" algn="tl" rotWithShape="0">
                              <a:prstClr val="black">
                                <a:alpha val="40000"/>
                              </a:prstClr>
                            </a:outerShdw>
                          </a:effectLst>
                          <a:latin typeface="Calibri" panose="020F0502020204030204" pitchFamily="34" charset="0"/>
                          <a:ea typeface="Verdana" panose="020B0604030504040204" pitchFamily="34" charset="0"/>
                          <a:cs typeface="Verdana" panose="020B0604030504040204" pitchFamily="34" charset="0"/>
                        </a:rPr>
                        <a:t>125+</a:t>
                      </a:r>
                      <a:endParaRPr lang="en-US" sz="1500" b="1" dirty="0">
                        <a:solidFill>
                          <a:schemeClr val="bg1"/>
                        </a:solidFill>
                        <a:effectLst>
                          <a:outerShdw blurRad="38100" dist="25400" dir="2700000" algn="tl" rotWithShape="0">
                            <a:prstClr val="black">
                              <a:alpha val="40000"/>
                            </a:prstClr>
                          </a:outerShdw>
                        </a:effectLst>
                        <a:latin typeface="Calibri" panose="020F0502020204030204" pitchFamily="34" charset="0"/>
                        <a:ea typeface="Verdana" panose="020B0604030504040204" pitchFamily="34" charset="0"/>
                        <a:cs typeface="Verdana" panose="020B0604030504040204" pitchFamily="34" charset="0"/>
                      </a:endParaRPr>
                    </a:p>
                  </a:txBody>
                  <a:tcPr marL="60944" marR="121888" marT="36566" marB="36566"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00C559"/>
                    </a:solidFill>
                  </a:tcPr>
                </a:tc>
                <a:tc>
                  <a:txBody>
                    <a:bodyPr/>
                    <a:lstStyle>
                      <a:lvl1pPr marL="0" algn="l" defTabSz="685800" rtl="0" eaLnBrk="1" latinLnBrk="0" hangingPunct="1">
                        <a:defRPr sz="1400" kern="1200">
                          <a:solidFill>
                            <a:schemeClr val="tx1"/>
                          </a:solidFill>
                          <a:latin typeface="Myriad Pro"/>
                        </a:defRPr>
                      </a:lvl1pPr>
                      <a:lvl2pPr marL="342900" algn="l" defTabSz="685800" rtl="0" eaLnBrk="1" latinLnBrk="0" hangingPunct="1">
                        <a:defRPr sz="1400" kern="1200">
                          <a:solidFill>
                            <a:schemeClr val="tx1"/>
                          </a:solidFill>
                          <a:latin typeface="Myriad Pro"/>
                        </a:defRPr>
                      </a:lvl2pPr>
                      <a:lvl3pPr marL="685800" algn="l" defTabSz="685800" rtl="0" eaLnBrk="1" latinLnBrk="0" hangingPunct="1">
                        <a:defRPr sz="1400" kern="1200">
                          <a:solidFill>
                            <a:schemeClr val="tx1"/>
                          </a:solidFill>
                          <a:latin typeface="Myriad Pro"/>
                        </a:defRPr>
                      </a:lvl3pPr>
                      <a:lvl4pPr marL="1028700" algn="l" defTabSz="685800" rtl="0" eaLnBrk="1" latinLnBrk="0" hangingPunct="1">
                        <a:defRPr sz="1400" kern="1200">
                          <a:solidFill>
                            <a:schemeClr val="tx1"/>
                          </a:solidFill>
                          <a:latin typeface="Myriad Pro"/>
                        </a:defRPr>
                      </a:lvl4pPr>
                      <a:lvl5pPr marL="1371600" algn="l" defTabSz="685800" rtl="0" eaLnBrk="1" latinLnBrk="0" hangingPunct="1">
                        <a:defRPr sz="1400" kern="1200">
                          <a:solidFill>
                            <a:schemeClr val="tx1"/>
                          </a:solidFill>
                          <a:latin typeface="Myriad Pro"/>
                        </a:defRPr>
                      </a:lvl5pPr>
                      <a:lvl6pPr marL="1714500" algn="l" defTabSz="685800" rtl="0" eaLnBrk="1" latinLnBrk="0" hangingPunct="1">
                        <a:defRPr sz="1400" kern="1200">
                          <a:solidFill>
                            <a:schemeClr val="tx1"/>
                          </a:solidFill>
                          <a:latin typeface="Myriad Pro"/>
                        </a:defRPr>
                      </a:lvl6pPr>
                      <a:lvl7pPr marL="2057400" algn="l" defTabSz="685800" rtl="0" eaLnBrk="1" latinLnBrk="0" hangingPunct="1">
                        <a:defRPr sz="1400" kern="1200">
                          <a:solidFill>
                            <a:schemeClr val="tx1"/>
                          </a:solidFill>
                          <a:latin typeface="Myriad Pro"/>
                        </a:defRPr>
                      </a:lvl7pPr>
                      <a:lvl8pPr marL="2400300" algn="l" defTabSz="685800" rtl="0" eaLnBrk="1" latinLnBrk="0" hangingPunct="1">
                        <a:defRPr sz="1400" kern="1200">
                          <a:solidFill>
                            <a:schemeClr val="tx1"/>
                          </a:solidFill>
                          <a:latin typeface="Myriad Pro"/>
                        </a:defRPr>
                      </a:lvl8pPr>
                      <a:lvl9pPr marL="2743200" algn="l" defTabSz="685800" rtl="0" eaLnBrk="1" latinLnBrk="0" hangingPunct="1">
                        <a:defRPr sz="1400" kern="1200">
                          <a:solidFill>
                            <a:schemeClr val="tx1"/>
                          </a:solidFill>
                          <a:latin typeface="Myriad Pro"/>
                        </a:defRPr>
                      </a:lvl9pPr>
                    </a:lstStyle>
                    <a:p>
                      <a:r>
                        <a:rPr lang="en-US" sz="1200" dirty="0" smtClean="0">
                          <a:solidFill>
                            <a:schemeClr val="tx1">
                              <a:lumMod val="75000"/>
                              <a:lumOff val="25000"/>
                            </a:schemeClr>
                          </a:solidFill>
                          <a:latin typeface="Calibri" panose="020F0502020204030204" pitchFamily="34" charset="0"/>
                        </a:rPr>
                        <a:t>Clients around</a:t>
                      </a:r>
                      <a:r>
                        <a:rPr lang="en-US" sz="1200" baseline="0" dirty="0" smtClean="0">
                          <a:solidFill>
                            <a:schemeClr val="tx1">
                              <a:lumMod val="75000"/>
                              <a:lumOff val="25000"/>
                            </a:schemeClr>
                          </a:solidFill>
                          <a:latin typeface="Calibri" panose="020F0502020204030204" pitchFamily="34" charset="0"/>
                        </a:rPr>
                        <a:t> the world</a:t>
                      </a:r>
                      <a:endParaRPr lang="en-US" sz="1200" dirty="0">
                        <a:solidFill>
                          <a:schemeClr val="tx1">
                            <a:lumMod val="75000"/>
                            <a:lumOff val="25000"/>
                          </a:schemeClr>
                        </a:solidFill>
                        <a:latin typeface="Calibri" panose="020F0502020204030204" pitchFamily="34" charset="0"/>
                      </a:endParaRPr>
                    </a:p>
                  </a:txBody>
                  <a:tcPr marL="60944" marR="121888" marT="36566" marB="36566" anchor="ctr">
                    <a:lnL w="19050" cap="flat" cmpd="sng" algn="ctr">
                      <a:noFill/>
                      <a:prstDash val="solid"/>
                      <a:round/>
                      <a:headEnd type="none" w="med" len="med"/>
                      <a:tailEnd type="none" w="med" len="med"/>
                    </a:lnL>
                    <a:lnR w="12700" cap="flat" cmpd="sng" algn="ctr">
                      <a:solidFill>
                        <a:sysClr val="window" lastClr="FFFFFF">
                          <a:lumMod val="50000"/>
                        </a:sysClr>
                      </a:solid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301673">
                <a:tc>
                  <a:txBody>
                    <a:bodyPr/>
                    <a:lstStyle>
                      <a:lvl1pPr marL="0" algn="l" defTabSz="685800" rtl="0" eaLnBrk="1" latinLnBrk="0" hangingPunct="1">
                        <a:defRPr sz="1400" kern="1200">
                          <a:solidFill>
                            <a:schemeClr val="tx1"/>
                          </a:solidFill>
                          <a:latin typeface="Myriad Pro"/>
                        </a:defRPr>
                      </a:lvl1pPr>
                      <a:lvl2pPr marL="342900" algn="l" defTabSz="685800" rtl="0" eaLnBrk="1" latinLnBrk="0" hangingPunct="1">
                        <a:defRPr sz="1400" kern="1200">
                          <a:solidFill>
                            <a:schemeClr val="tx1"/>
                          </a:solidFill>
                          <a:latin typeface="Myriad Pro"/>
                        </a:defRPr>
                      </a:lvl2pPr>
                      <a:lvl3pPr marL="685800" algn="l" defTabSz="685800" rtl="0" eaLnBrk="1" latinLnBrk="0" hangingPunct="1">
                        <a:defRPr sz="1400" kern="1200">
                          <a:solidFill>
                            <a:schemeClr val="tx1"/>
                          </a:solidFill>
                          <a:latin typeface="Myriad Pro"/>
                        </a:defRPr>
                      </a:lvl3pPr>
                      <a:lvl4pPr marL="1028700" algn="l" defTabSz="685800" rtl="0" eaLnBrk="1" latinLnBrk="0" hangingPunct="1">
                        <a:defRPr sz="1400" kern="1200">
                          <a:solidFill>
                            <a:schemeClr val="tx1"/>
                          </a:solidFill>
                          <a:latin typeface="Myriad Pro"/>
                        </a:defRPr>
                      </a:lvl4pPr>
                      <a:lvl5pPr marL="1371600" algn="l" defTabSz="685800" rtl="0" eaLnBrk="1" latinLnBrk="0" hangingPunct="1">
                        <a:defRPr sz="1400" kern="1200">
                          <a:solidFill>
                            <a:schemeClr val="tx1"/>
                          </a:solidFill>
                          <a:latin typeface="Myriad Pro"/>
                        </a:defRPr>
                      </a:lvl5pPr>
                      <a:lvl6pPr marL="1714500" algn="l" defTabSz="685800" rtl="0" eaLnBrk="1" latinLnBrk="0" hangingPunct="1">
                        <a:defRPr sz="1400" kern="1200">
                          <a:solidFill>
                            <a:schemeClr val="tx1"/>
                          </a:solidFill>
                          <a:latin typeface="Myriad Pro"/>
                        </a:defRPr>
                      </a:lvl6pPr>
                      <a:lvl7pPr marL="2057400" algn="l" defTabSz="685800" rtl="0" eaLnBrk="1" latinLnBrk="0" hangingPunct="1">
                        <a:defRPr sz="1400" kern="1200">
                          <a:solidFill>
                            <a:schemeClr val="tx1"/>
                          </a:solidFill>
                          <a:latin typeface="Myriad Pro"/>
                        </a:defRPr>
                      </a:lvl7pPr>
                      <a:lvl8pPr marL="2400300" algn="l" defTabSz="685800" rtl="0" eaLnBrk="1" latinLnBrk="0" hangingPunct="1">
                        <a:defRPr sz="1400" kern="1200">
                          <a:solidFill>
                            <a:schemeClr val="tx1"/>
                          </a:solidFill>
                          <a:latin typeface="Myriad Pro"/>
                        </a:defRPr>
                      </a:lvl8pPr>
                      <a:lvl9pPr marL="2743200" algn="l" defTabSz="685800" rtl="0" eaLnBrk="1" latinLnBrk="0" hangingPunct="1">
                        <a:defRPr sz="1400" kern="1200">
                          <a:solidFill>
                            <a:schemeClr val="tx1"/>
                          </a:solidFill>
                          <a:latin typeface="Myriad Pro"/>
                        </a:defRPr>
                      </a:lvl9pPr>
                    </a:lstStyle>
                    <a:p>
                      <a:pPr marL="0" lvl="0" indent="0"/>
                      <a:r>
                        <a:rPr lang="en-US" sz="1500" b="1" dirty="0" smtClean="0">
                          <a:solidFill>
                            <a:schemeClr val="bg1"/>
                          </a:solidFill>
                          <a:effectLst>
                            <a:outerShdw blurRad="38100" dist="25400" dir="2700000" algn="tl" rotWithShape="0">
                              <a:prstClr val="black">
                                <a:alpha val="40000"/>
                              </a:prstClr>
                            </a:outerShdw>
                          </a:effectLst>
                          <a:latin typeface="Calibri" panose="020F0502020204030204" pitchFamily="34" charset="0"/>
                          <a:ea typeface="Verdana" panose="020B0604030504040204" pitchFamily="34" charset="0"/>
                          <a:cs typeface="Verdana" panose="020B0604030504040204" pitchFamily="34" charset="0"/>
                        </a:rPr>
                        <a:t>260+</a:t>
                      </a:r>
                      <a:endParaRPr lang="en-US" sz="1500" b="1" dirty="0">
                        <a:solidFill>
                          <a:schemeClr val="bg1"/>
                        </a:solidFill>
                        <a:effectLst>
                          <a:outerShdw blurRad="38100" dist="25400" dir="2700000" algn="tl" rotWithShape="0">
                            <a:prstClr val="black">
                              <a:alpha val="40000"/>
                            </a:prstClr>
                          </a:outerShdw>
                        </a:effectLst>
                        <a:latin typeface="Calibri" panose="020F0502020204030204" pitchFamily="34" charset="0"/>
                        <a:ea typeface="Verdana" panose="020B0604030504040204" pitchFamily="34" charset="0"/>
                        <a:cs typeface="Verdana" panose="020B0604030504040204" pitchFamily="34" charset="0"/>
                      </a:endParaRPr>
                    </a:p>
                  </a:txBody>
                  <a:tcPr marL="60944" marR="121888" marT="36566" marB="36566"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00C559"/>
                    </a:solidFill>
                  </a:tcPr>
                </a:tc>
                <a:tc>
                  <a:txBody>
                    <a:bodyPr/>
                    <a:lstStyle>
                      <a:lvl1pPr marL="0" algn="l" defTabSz="685800" rtl="0" eaLnBrk="1" latinLnBrk="0" hangingPunct="1">
                        <a:defRPr sz="1400" kern="1200">
                          <a:solidFill>
                            <a:schemeClr val="tx1"/>
                          </a:solidFill>
                          <a:latin typeface="Myriad Pro"/>
                        </a:defRPr>
                      </a:lvl1pPr>
                      <a:lvl2pPr marL="342900" algn="l" defTabSz="685800" rtl="0" eaLnBrk="1" latinLnBrk="0" hangingPunct="1">
                        <a:defRPr sz="1400" kern="1200">
                          <a:solidFill>
                            <a:schemeClr val="tx1"/>
                          </a:solidFill>
                          <a:latin typeface="Myriad Pro"/>
                        </a:defRPr>
                      </a:lvl2pPr>
                      <a:lvl3pPr marL="685800" algn="l" defTabSz="685800" rtl="0" eaLnBrk="1" latinLnBrk="0" hangingPunct="1">
                        <a:defRPr sz="1400" kern="1200">
                          <a:solidFill>
                            <a:schemeClr val="tx1"/>
                          </a:solidFill>
                          <a:latin typeface="Myriad Pro"/>
                        </a:defRPr>
                      </a:lvl3pPr>
                      <a:lvl4pPr marL="1028700" algn="l" defTabSz="685800" rtl="0" eaLnBrk="1" latinLnBrk="0" hangingPunct="1">
                        <a:defRPr sz="1400" kern="1200">
                          <a:solidFill>
                            <a:schemeClr val="tx1"/>
                          </a:solidFill>
                          <a:latin typeface="Myriad Pro"/>
                        </a:defRPr>
                      </a:lvl4pPr>
                      <a:lvl5pPr marL="1371600" algn="l" defTabSz="685800" rtl="0" eaLnBrk="1" latinLnBrk="0" hangingPunct="1">
                        <a:defRPr sz="1400" kern="1200">
                          <a:solidFill>
                            <a:schemeClr val="tx1"/>
                          </a:solidFill>
                          <a:latin typeface="Myriad Pro"/>
                        </a:defRPr>
                      </a:lvl5pPr>
                      <a:lvl6pPr marL="1714500" algn="l" defTabSz="685800" rtl="0" eaLnBrk="1" latinLnBrk="0" hangingPunct="1">
                        <a:defRPr sz="1400" kern="1200">
                          <a:solidFill>
                            <a:schemeClr val="tx1"/>
                          </a:solidFill>
                          <a:latin typeface="Myriad Pro"/>
                        </a:defRPr>
                      </a:lvl6pPr>
                      <a:lvl7pPr marL="2057400" algn="l" defTabSz="685800" rtl="0" eaLnBrk="1" latinLnBrk="0" hangingPunct="1">
                        <a:defRPr sz="1400" kern="1200">
                          <a:solidFill>
                            <a:schemeClr val="tx1"/>
                          </a:solidFill>
                          <a:latin typeface="Myriad Pro"/>
                        </a:defRPr>
                      </a:lvl7pPr>
                      <a:lvl8pPr marL="2400300" algn="l" defTabSz="685800" rtl="0" eaLnBrk="1" latinLnBrk="0" hangingPunct="1">
                        <a:defRPr sz="1400" kern="1200">
                          <a:solidFill>
                            <a:schemeClr val="tx1"/>
                          </a:solidFill>
                          <a:latin typeface="Myriad Pro"/>
                        </a:defRPr>
                      </a:lvl8pPr>
                      <a:lvl9pPr marL="2743200" algn="l" defTabSz="685800" rtl="0" eaLnBrk="1" latinLnBrk="0" hangingPunct="1">
                        <a:defRPr sz="1400" kern="1200">
                          <a:solidFill>
                            <a:schemeClr val="tx1"/>
                          </a:solidFill>
                          <a:latin typeface="Myriad Pro"/>
                        </a:defRPr>
                      </a:lvl9pPr>
                    </a:lstStyle>
                    <a:p>
                      <a:r>
                        <a:rPr lang="en-US" sz="1200" dirty="0" smtClean="0">
                          <a:solidFill>
                            <a:schemeClr val="tx1">
                              <a:lumMod val="75000"/>
                              <a:lumOff val="25000"/>
                            </a:schemeClr>
                          </a:solidFill>
                          <a:latin typeface="Calibri" panose="020F0502020204030204" pitchFamily="34" charset="0"/>
                        </a:rPr>
                        <a:t>Projects executed</a:t>
                      </a:r>
                      <a:endParaRPr lang="en-US" sz="1200" dirty="0">
                        <a:solidFill>
                          <a:schemeClr val="tx1">
                            <a:lumMod val="75000"/>
                            <a:lumOff val="25000"/>
                          </a:schemeClr>
                        </a:solidFill>
                        <a:latin typeface="Calibri" panose="020F0502020204030204" pitchFamily="34" charset="0"/>
                      </a:endParaRPr>
                    </a:p>
                  </a:txBody>
                  <a:tcPr marL="60944" marR="121888" marT="36566" marB="36566" anchor="ctr">
                    <a:lnL w="19050" cap="flat" cmpd="sng" algn="ctr">
                      <a:noFill/>
                      <a:prstDash val="solid"/>
                      <a:round/>
                      <a:headEnd type="none" w="med" len="med"/>
                      <a:tailEnd type="none" w="med" len="med"/>
                    </a:lnL>
                    <a:lnR w="12700" cap="flat" cmpd="sng" algn="ctr">
                      <a:solidFill>
                        <a:sysClr val="window" lastClr="FFFFFF">
                          <a:lumMod val="50000"/>
                        </a:sysClr>
                      </a:solid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301673">
                <a:tc>
                  <a:txBody>
                    <a:bodyPr/>
                    <a:lstStyle>
                      <a:lvl1pPr marL="0" algn="l" defTabSz="685800" rtl="0" eaLnBrk="1" latinLnBrk="0" hangingPunct="1">
                        <a:defRPr sz="1400" kern="1200">
                          <a:solidFill>
                            <a:schemeClr val="tx1"/>
                          </a:solidFill>
                          <a:latin typeface="Myriad Pro"/>
                        </a:defRPr>
                      </a:lvl1pPr>
                      <a:lvl2pPr marL="342900" algn="l" defTabSz="685800" rtl="0" eaLnBrk="1" latinLnBrk="0" hangingPunct="1">
                        <a:defRPr sz="1400" kern="1200">
                          <a:solidFill>
                            <a:schemeClr val="tx1"/>
                          </a:solidFill>
                          <a:latin typeface="Myriad Pro"/>
                        </a:defRPr>
                      </a:lvl2pPr>
                      <a:lvl3pPr marL="685800" algn="l" defTabSz="685800" rtl="0" eaLnBrk="1" latinLnBrk="0" hangingPunct="1">
                        <a:defRPr sz="1400" kern="1200">
                          <a:solidFill>
                            <a:schemeClr val="tx1"/>
                          </a:solidFill>
                          <a:latin typeface="Myriad Pro"/>
                        </a:defRPr>
                      </a:lvl3pPr>
                      <a:lvl4pPr marL="1028700" algn="l" defTabSz="685800" rtl="0" eaLnBrk="1" latinLnBrk="0" hangingPunct="1">
                        <a:defRPr sz="1400" kern="1200">
                          <a:solidFill>
                            <a:schemeClr val="tx1"/>
                          </a:solidFill>
                          <a:latin typeface="Myriad Pro"/>
                        </a:defRPr>
                      </a:lvl4pPr>
                      <a:lvl5pPr marL="1371600" algn="l" defTabSz="685800" rtl="0" eaLnBrk="1" latinLnBrk="0" hangingPunct="1">
                        <a:defRPr sz="1400" kern="1200">
                          <a:solidFill>
                            <a:schemeClr val="tx1"/>
                          </a:solidFill>
                          <a:latin typeface="Myriad Pro"/>
                        </a:defRPr>
                      </a:lvl5pPr>
                      <a:lvl6pPr marL="1714500" algn="l" defTabSz="685800" rtl="0" eaLnBrk="1" latinLnBrk="0" hangingPunct="1">
                        <a:defRPr sz="1400" kern="1200">
                          <a:solidFill>
                            <a:schemeClr val="tx1"/>
                          </a:solidFill>
                          <a:latin typeface="Myriad Pro"/>
                        </a:defRPr>
                      </a:lvl6pPr>
                      <a:lvl7pPr marL="2057400" algn="l" defTabSz="685800" rtl="0" eaLnBrk="1" latinLnBrk="0" hangingPunct="1">
                        <a:defRPr sz="1400" kern="1200">
                          <a:solidFill>
                            <a:schemeClr val="tx1"/>
                          </a:solidFill>
                          <a:latin typeface="Myriad Pro"/>
                        </a:defRPr>
                      </a:lvl7pPr>
                      <a:lvl8pPr marL="2400300" algn="l" defTabSz="685800" rtl="0" eaLnBrk="1" latinLnBrk="0" hangingPunct="1">
                        <a:defRPr sz="1400" kern="1200">
                          <a:solidFill>
                            <a:schemeClr val="tx1"/>
                          </a:solidFill>
                          <a:latin typeface="Myriad Pro"/>
                        </a:defRPr>
                      </a:lvl8pPr>
                      <a:lvl9pPr marL="2743200" algn="l" defTabSz="685800" rtl="0" eaLnBrk="1" latinLnBrk="0" hangingPunct="1">
                        <a:defRPr sz="1400" kern="1200">
                          <a:solidFill>
                            <a:schemeClr val="tx1"/>
                          </a:solidFill>
                          <a:latin typeface="Myriad Pro"/>
                        </a:defRPr>
                      </a:lvl9pPr>
                    </a:lstStyle>
                    <a:p>
                      <a:pPr marL="0" lvl="0" indent="0"/>
                      <a:r>
                        <a:rPr lang="en-US" sz="1500" b="1" dirty="0" smtClean="0">
                          <a:solidFill>
                            <a:schemeClr val="bg1"/>
                          </a:solidFill>
                          <a:effectLst>
                            <a:outerShdw blurRad="38100" dist="25400" dir="2700000" algn="tl" rotWithShape="0">
                              <a:prstClr val="black">
                                <a:alpha val="40000"/>
                              </a:prstClr>
                            </a:outerShdw>
                          </a:effectLst>
                          <a:latin typeface="Calibri" panose="020F0502020204030204" pitchFamily="34" charset="0"/>
                          <a:ea typeface="Verdana" panose="020B0604030504040204" pitchFamily="34" charset="0"/>
                          <a:cs typeface="Verdana" panose="020B0604030504040204" pitchFamily="34" charset="0"/>
                        </a:rPr>
                        <a:t>2200+</a:t>
                      </a:r>
                      <a:endParaRPr lang="en-US" sz="1500" b="1" dirty="0">
                        <a:solidFill>
                          <a:schemeClr val="bg1"/>
                        </a:solidFill>
                        <a:effectLst>
                          <a:outerShdw blurRad="38100" dist="25400" dir="2700000" algn="tl" rotWithShape="0">
                            <a:prstClr val="black">
                              <a:alpha val="40000"/>
                            </a:prstClr>
                          </a:outerShdw>
                        </a:effectLst>
                        <a:latin typeface="Calibri" panose="020F0502020204030204" pitchFamily="34" charset="0"/>
                        <a:ea typeface="Verdana" panose="020B0604030504040204" pitchFamily="34" charset="0"/>
                        <a:cs typeface="Verdana" panose="020B0604030504040204" pitchFamily="34" charset="0"/>
                      </a:endParaRPr>
                    </a:p>
                  </a:txBody>
                  <a:tcPr marL="60944" marR="121888" marT="36566" marB="36566"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00C559"/>
                    </a:solidFill>
                  </a:tcPr>
                </a:tc>
                <a:tc>
                  <a:txBody>
                    <a:bodyPr/>
                    <a:lstStyle>
                      <a:lvl1pPr marL="0" algn="l" defTabSz="685800" rtl="0" eaLnBrk="1" latinLnBrk="0" hangingPunct="1">
                        <a:defRPr sz="1400" kern="1200">
                          <a:solidFill>
                            <a:schemeClr val="tx1"/>
                          </a:solidFill>
                          <a:latin typeface="Myriad Pro"/>
                        </a:defRPr>
                      </a:lvl1pPr>
                      <a:lvl2pPr marL="342900" algn="l" defTabSz="685800" rtl="0" eaLnBrk="1" latinLnBrk="0" hangingPunct="1">
                        <a:defRPr sz="1400" kern="1200">
                          <a:solidFill>
                            <a:schemeClr val="tx1"/>
                          </a:solidFill>
                          <a:latin typeface="Myriad Pro"/>
                        </a:defRPr>
                      </a:lvl2pPr>
                      <a:lvl3pPr marL="685800" algn="l" defTabSz="685800" rtl="0" eaLnBrk="1" latinLnBrk="0" hangingPunct="1">
                        <a:defRPr sz="1400" kern="1200">
                          <a:solidFill>
                            <a:schemeClr val="tx1"/>
                          </a:solidFill>
                          <a:latin typeface="Myriad Pro"/>
                        </a:defRPr>
                      </a:lvl3pPr>
                      <a:lvl4pPr marL="1028700" algn="l" defTabSz="685800" rtl="0" eaLnBrk="1" latinLnBrk="0" hangingPunct="1">
                        <a:defRPr sz="1400" kern="1200">
                          <a:solidFill>
                            <a:schemeClr val="tx1"/>
                          </a:solidFill>
                          <a:latin typeface="Myriad Pro"/>
                        </a:defRPr>
                      </a:lvl4pPr>
                      <a:lvl5pPr marL="1371600" algn="l" defTabSz="685800" rtl="0" eaLnBrk="1" latinLnBrk="0" hangingPunct="1">
                        <a:defRPr sz="1400" kern="1200">
                          <a:solidFill>
                            <a:schemeClr val="tx1"/>
                          </a:solidFill>
                          <a:latin typeface="Myriad Pro"/>
                        </a:defRPr>
                      </a:lvl5pPr>
                      <a:lvl6pPr marL="1714500" algn="l" defTabSz="685800" rtl="0" eaLnBrk="1" latinLnBrk="0" hangingPunct="1">
                        <a:defRPr sz="1400" kern="1200">
                          <a:solidFill>
                            <a:schemeClr val="tx1"/>
                          </a:solidFill>
                          <a:latin typeface="Myriad Pro"/>
                        </a:defRPr>
                      </a:lvl6pPr>
                      <a:lvl7pPr marL="2057400" algn="l" defTabSz="685800" rtl="0" eaLnBrk="1" latinLnBrk="0" hangingPunct="1">
                        <a:defRPr sz="1400" kern="1200">
                          <a:solidFill>
                            <a:schemeClr val="tx1"/>
                          </a:solidFill>
                          <a:latin typeface="Myriad Pro"/>
                        </a:defRPr>
                      </a:lvl7pPr>
                      <a:lvl8pPr marL="2400300" algn="l" defTabSz="685800" rtl="0" eaLnBrk="1" latinLnBrk="0" hangingPunct="1">
                        <a:defRPr sz="1400" kern="1200">
                          <a:solidFill>
                            <a:schemeClr val="tx1"/>
                          </a:solidFill>
                          <a:latin typeface="Myriad Pro"/>
                        </a:defRPr>
                      </a:lvl8pPr>
                      <a:lvl9pPr marL="2743200" algn="l" defTabSz="685800" rtl="0" eaLnBrk="1" latinLnBrk="0" hangingPunct="1">
                        <a:defRPr sz="1400" kern="1200">
                          <a:solidFill>
                            <a:schemeClr val="tx1"/>
                          </a:solidFill>
                          <a:latin typeface="Myriad Pro"/>
                        </a:defRPr>
                      </a:lvl9pPr>
                    </a:lstStyle>
                    <a:p>
                      <a:r>
                        <a:rPr lang="en-US" sz="1200" dirty="0" smtClean="0">
                          <a:solidFill>
                            <a:schemeClr val="tx1">
                              <a:lumMod val="75000"/>
                              <a:lumOff val="25000"/>
                            </a:schemeClr>
                          </a:solidFill>
                          <a:latin typeface="Calibri" panose="020F0502020204030204" pitchFamily="34" charset="0"/>
                        </a:rPr>
                        <a:t>CRM/CX consultants</a:t>
                      </a:r>
                      <a:endParaRPr lang="en-US" sz="1200" dirty="0">
                        <a:solidFill>
                          <a:schemeClr val="tx1">
                            <a:lumMod val="75000"/>
                            <a:lumOff val="25000"/>
                          </a:schemeClr>
                        </a:solidFill>
                        <a:latin typeface="Calibri" panose="020F0502020204030204" pitchFamily="34" charset="0"/>
                      </a:endParaRPr>
                    </a:p>
                  </a:txBody>
                  <a:tcPr marL="60944" marR="121888" marT="36566" marB="36566" anchor="ctr">
                    <a:lnL w="19050" cap="flat" cmpd="sng" algn="ctr">
                      <a:noFill/>
                      <a:prstDash val="solid"/>
                      <a:round/>
                      <a:headEnd type="none" w="med" len="med"/>
                      <a:tailEnd type="none" w="med" len="med"/>
                    </a:lnL>
                    <a:lnR w="12700" cap="flat" cmpd="sng" algn="ctr">
                      <a:solidFill>
                        <a:sysClr val="window" lastClr="FFFFFF">
                          <a:lumMod val="50000"/>
                        </a:sysClr>
                      </a:solid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301673">
                <a:tc>
                  <a:txBody>
                    <a:bodyPr/>
                    <a:lstStyle>
                      <a:lvl1pPr marL="0" algn="l" defTabSz="685800" rtl="0" eaLnBrk="1" latinLnBrk="0" hangingPunct="1">
                        <a:defRPr sz="1400" kern="1200">
                          <a:solidFill>
                            <a:schemeClr val="tx1"/>
                          </a:solidFill>
                          <a:latin typeface="Myriad Pro"/>
                        </a:defRPr>
                      </a:lvl1pPr>
                      <a:lvl2pPr marL="342900" algn="l" defTabSz="685800" rtl="0" eaLnBrk="1" latinLnBrk="0" hangingPunct="1">
                        <a:defRPr sz="1400" kern="1200">
                          <a:solidFill>
                            <a:schemeClr val="tx1"/>
                          </a:solidFill>
                          <a:latin typeface="Myriad Pro"/>
                        </a:defRPr>
                      </a:lvl2pPr>
                      <a:lvl3pPr marL="685800" algn="l" defTabSz="685800" rtl="0" eaLnBrk="1" latinLnBrk="0" hangingPunct="1">
                        <a:defRPr sz="1400" kern="1200">
                          <a:solidFill>
                            <a:schemeClr val="tx1"/>
                          </a:solidFill>
                          <a:latin typeface="Myriad Pro"/>
                        </a:defRPr>
                      </a:lvl3pPr>
                      <a:lvl4pPr marL="1028700" algn="l" defTabSz="685800" rtl="0" eaLnBrk="1" latinLnBrk="0" hangingPunct="1">
                        <a:defRPr sz="1400" kern="1200">
                          <a:solidFill>
                            <a:schemeClr val="tx1"/>
                          </a:solidFill>
                          <a:latin typeface="Myriad Pro"/>
                        </a:defRPr>
                      </a:lvl4pPr>
                      <a:lvl5pPr marL="1371600" algn="l" defTabSz="685800" rtl="0" eaLnBrk="1" latinLnBrk="0" hangingPunct="1">
                        <a:defRPr sz="1400" kern="1200">
                          <a:solidFill>
                            <a:schemeClr val="tx1"/>
                          </a:solidFill>
                          <a:latin typeface="Myriad Pro"/>
                        </a:defRPr>
                      </a:lvl5pPr>
                      <a:lvl6pPr marL="1714500" algn="l" defTabSz="685800" rtl="0" eaLnBrk="1" latinLnBrk="0" hangingPunct="1">
                        <a:defRPr sz="1400" kern="1200">
                          <a:solidFill>
                            <a:schemeClr val="tx1"/>
                          </a:solidFill>
                          <a:latin typeface="Myriad Pro"/>
                        </a:defRPr>
                      </a:lvl6pPr>
                      <a:lvl7pPr marL="2057400" algn="l" defTabSz="685800" rtl="0" eaLnBrk="1" latinLnBrk="0" hangingPunct="1">
                        <a:defRPr sz="1400" kern="1200">
                          <a:solidFill>
                            <a:schemeClr val="tx1"/>
                          </a:solidFill>
                          <a:latin typeface="Myriad Pro"/>
                        </a:defRPr>
                      </a:lvl7pPr>
                      <a:lvl8pPr marL="2400300" algn="l" defTabSz="685800" rtl="0" eaLnBrk="1" latinLnBrk="0" hangingPunct="1">
                        <a:defRPr sz="1400" kern="1200">
                          <a:solidFill>
                            <a:schemeClr val="tx1"/>
                          </a:solidFill>
                          <a:latin typeface="Myriad Pro"/>
                        </a:defRPr>
                      </a:lvl8pPr>
                      <a:lvl9pPr marL="2743200" algn="l" defTabSz="685800" rtl="0" eaLnBrk="1" latinLnBrk="0" hangingPunct="1">
                        <a:defRPr sz="1400" kern="1200">
                          <a:solidFill>
                            <a:schemeClr val="tx1"/>
                          </a:solidFill>
                          <a:latin typeface="Myriad Pro"/>
                        </a:defRPr>
                      </a:lvl9pPr>
                    </a:lstStyle>
                    <a:p>
                      <a:pPr marL="0" lvl="0" indent="0"/>
                      <a:r>
                        <a:rPr lang="en-US" sz="1500" b="1" dirty="0" smtClean="0">
                          <a:solidFill>
                            <a:schemeClr val="bg1"/>
                          </a:solidFill>
                          <a:effectLst>
                            <a:outerShdw blurRad="38100" dist="25400" dir="2700000" algn="tl" rotWithShape="0">
                              <a:prstClr val="black">
                                <a:alpha val="40000"/>
                              </a:prstClr>
                            </a:outerShdw>
                          </a:effectLst>
                          <a:latin typeface="Calibri" panose="020F0502020204030204" pitchFamily="34" charset="0"/>
                          <a:ea typeface="Verdana" panose="020B0604030504040204" pitchFamily="34" charset="0"/>
                          <a:cs typeface="Verdana" panose="020B0604030504040204" pitchFamily="34" charset="0"/>
                        </a:rPr>
                        <a:t>700+</a:t>
                      </a:r>
                      <a:endParaRPr lang="en-US" sz="1500" b="1" dirty="0">
                        <a:solidFill>
                          <a:schemeClr val="bg1"/>
                        </a:solidFill>
                        <a:effectLst>
                          <a:outerShdw blurRad="38100" dist="25400" dir="2700000" algn="tl" rotWithShape="0">
                            <a:prstClr val="black">
                              <a:alpha val="40000"/>
                            </a:prstClr>
                          </a:outerShdw>
                        </a:effectLst>
                        <a:latin typeface="Calibri" panose="020F0502020204030204" pitchFamily="34" charset="0"/>
                        <a:ea typeface="Verdana" panose="020B0604030504040204" pitchFamily="34" charset="0"/>
                        <a:cs typeface="Verdana" panose="020B0604030504040204" pitchFamily="34" charset="0"/>
                      </a:endParaRPr>
                    </a:p>
                  </a:txBody>
                  <a:tcPr marL="60944" marR="121888" marT="36566" marB="36566"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00C559"/>
                    </a:solidFill>
                  </a:tcPr>
                </a:tc>
                <a:tc>
                  <a:txBody>
                    <a:bodyPr/>
                    <a:lstStyle>
                      <a:lvl1pPr marL="0" algn="l" defTabSz="685800" rtl="0" eaLnBrk="1" latinLnBrk="0" hangingPunct="1">
                        <a:defRPr sz="1400" kern="1200">
                          <a:solidFill>
                            <a:schemeClr val="tx1"/>
                          </a:solidFill>
                          <a:latin typeface="Myriad Pro"/>
                        </a:defRPr>
                      </a:lvl1pPr>
                      <a:lvl2pPr marL="342900" algn="l" defTabSz="685800" rtl="0" eaLnBrk="1" latinLnBrk="0" hangingPunct="1">
                        <a:defRPr sz="1400" kern="1200">
                          <a:solidFill>
                            <a:schemeClr val="tx1"/>
                          </a:solidFill>
                          <a:latin typeface="Myriad Pro"/>
                        </a:defRPr>
                      </a:lvl2pPr>
                      <a:lvl3pPr marL="685800" algn="l" defTabSz="685800" rtl="0" eaLnBrk="1" latinLnBrk="0" hangingPunct="1">
                        <a:defRPr sz="1400" kern="1200">
                          <a:solidFill>
                            <a:schemeClr val="tx1"/>
                          </a:solidFill>
                          <a:latin typeface="Myriad Pro"/>
                        </a:defRPr>
                      </a:lvl3pPr>
                      <a:lvl4pPr marL="1028700" algn="l" defTabSz="685800" rtl="0" eaLnBrk="1" latinLnBrk="0" hangingPunct="1">
                        <a:defRPr sz="1400" kern="1200">
                          <a:solidFill>
                            <a:schemeClr val="tx1"/>
                          </a:solidFill>
                          <a:latin typeface="Myriad Pro"/>
                        </a:defRPr>
                      </a:lvl4pPr>
                      <a:lvl5pPr marL="1371600" algn="l" defTabSz="685800" rtl="0" eaLnBrk="1" latinLnBrk="0" hangingPunct="1">
                        <a:defRPr sz="1400" kern="1200">
                          <a:solidFill>
                            <a:schemeClr val="tx1"/>
                          </a:solidFill>
                          <a:latin typeface="Myriad Pro"/>
                        </a:defRPr>
                      </a:lvl5pPr>
                      <a:lvl6pPr marL="1714500" algn="l" defTabSz="685800" rtl="0" eaLnBrk="1" latinLnBrk="0" hangingPunct="1">
                        <a:defRPr sz="1400" kern="1200">
                          <a:solidFill>
                            <a:schemeClr val="tx1"/>
                          </a:solidFill>
                          <a:latin typeface="Myriad Pro"/>
                        </a:defRPr>
                      </a:lvl6pPr>
                      <a:lvl7pPr marL="2057400" algn="l" defTabSz="685800" rtl="0" eaLnBrk="1" latinLnBrk="0" hangingPunct="1">
                        <a:defRPr sz="1400" kern="1200">
                          <a:solidFill>
                            <a:schemeClr val="tx1"/>
                          </a:solidFill>
                          <a:latin typeface="Myriad Pro"/>
                        </a:defRPr>
                      </a:lvl7pPr>
                      <a:lvl8pPr marL="2400300" algn="l" defTabSz="685800" rtl="0" eaLnBrk="1" latinLnBrk="0" hangingPunct="1">
                        <a:defRPr sz="1400" kern="1200">
                          <a:solidFill>
                            <a:schemeClr val="tx1"/>
                          </a:solidFill>
                          <a:latin typeface="Myriad Pro"/>
                        </a:defRPr>
                      </a:lvl8pPr>
                      <a:lvl9pPr marL="2743200" algn="l" defTabSz="685800" rtl="0" eaLnBrk="1" latinLnBrk="0" hangingPunct="1">
                        <a:defRPr sz="1400" kern="1200">
                          <a:solidFill>
                            <a:schemeClr val="tx1"/>
                          </a:solidFill>
                          <a:latin typeface="Myriad Pro"/>
                        </a:defRPr>
                      </a:lvl9pPr>
                    </a:lstStyle>
                    <a:p>
                      <a:r>
                        <a:rPr lang="en-US" sz="1200" dirty="0" smtClean="0">
                          <a:solidFill>
                            <a:schemeClr val="tx1">
                              <a:lumMod val="75000"/>
                              <a:lumOff val="25000"/>
                            </a:schemeClr>
                          </a:solidFill>
                          <a:latin typeface="Calibri" panose="020F0502020204030204" pitchFamily="34" charset="0"/>
                        </a:rPr>
                        <a:t>CX Cloud Specializations</a:t>
                      </a:r>
                      <a:endParaRPr lang="en-US" sz="1200" dirty="0">
                        <a:solidFill>
                          <a:schemeClr val="tx1">
                            <a:lumMod val="75000"/>
                            <a:lumOff val="25000"/>
                          </a:schemeClr>
                        </a:solidFill>
                        <a:latin typeface="Calibri" panose="020F0502020204030204" pitchFamily="34" charset="0"/>
                      </a:endParaRPr>
                    </a:p>
                  </a:txBody>
                  <a:tcPr marL="60944" marR="121888" marT="36566" marB="36566" anchor="ctr">
                    <a:lnL w="19050" cap="flat" cmpd="sng" algn="ctr">
                      <a:noFill/>
                      <a:prstDash val="solid"/>
                      <a:round/>
                      <a:headEnd type="none" w="med" len="med"/>
                      <a:tailEnd type="none" w="med" len="med"/>
                    </a:lnL>
                    <a:lnR w="12700" cap="flat" cmpd="sng" algn="ctr">
                      <a:solidFill>
                        <a:sysClr val="window" lastClr="FFFFFF">
                          <a:lumMod val="50000"/>
                        </a:sysClr>
                      </a:solid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bl>
          </a:graphicData>
        </a:graphic>
      </p:graphicFrame>
      <p:sp>
        <p:nvSpPr>
          <p:cNvPr id="5" name="TextBox 4"/>
          <p:cNvSpPr txBox="1"/>
          <p:nvPr/>
        </p:nvSpPr>
        <p:spPr>
          <a:xfrm>
            <a:off x="3484485" y="807505"/>
            <a:ext cx="2674682" cy="338554"/>
          </a:xfrm>
          <a:prstGeom prst="rect">
            <a:avLst/>
          </a:prstGeom>
          <a:solidFill>
            <a:schemeClr val="accent3"/>
          </a:solidFill>
          <a:effectLst/>
        </p:spPr>
        <p:txBody>
          <a:bodyPr wrap="square" lIns="60944" rIns="60944" rtlCol="0">
            <a:spAutoFit/>
          </a:bodyPr>
          <a:lstStyle>
            <a:defPPr>
              <a:defRPr lang="en-US"/>
            </a:defPPr>
            <a:lvl1pPr defTabSz="685783">
              <a:defRPr sz="1200" b="1">
                <a:solidFill>
                  <a:schemeClr val="tx1">
                    <a:lumMod val="50000"/>
                    <a:lumOff val="50000"/>
                  </a:schemeClr>
                </a:solidFill>
                <a:latin typeface="Calibri" panose="020F0502020204030204" pitchFamily="34" charset="0"/>
              </a:defRPr>
            </a:lvl1pPr>
          </a:lstStyle>
          <a:p>
            <a:r>
              <a:rPr lang="en-US" sz="1600" dirty="0">
                <a:solidFill>
                  <a:schemeClr val="bg1"/>
                </a:solidFill>
              </a:rPr>
              <a:t>Service Offerings</a:t>
            </a:r>
          </a:p>
        </p:txBody>
      </p:sp>
      <p:sp>
        <p:nvSpPr>
          <p:cNvPr id="6" name="TextBox 5"/>
          <p:cNvSpPr txBox="1"/>
          <p:nvPr/>
        </p:nvSpPr>
        <p:spPr>
          <a:xfrm>
            <a:off x="3484484" y="1179189"/>
            <a:ext cx="2674682" cy="2623237"/>
          </a:xfrm>
          <a:prstGeom prst="rect">
            <a:avLst/>
          </a:prstGeom>
          <a:solidFill>
            <a:sysClr val="window" lastClr="FFFFFF"/>
          </a:solidFill>
          <a:effectLst>
            <a:outerShdw blurRad="38100" dist="25400" dir="2700000" algn="tl" rotWithShape="0">
              <a:srgbClr val="000000">
                <a:lumMod val="75000"/>
                <a:lumOff val="25000"/>
                <a:alpha val="40000"/>
              </a:srgbClr>
            </a:outerShdw>
          </a:effectLst>
        </p:spPr>
        <p:txBody>
          <a:bodyPr wrap="square" lIns="121888" rIns="121888" rtlCol="0">
            <a:noAutofit/>
          </a:bodyPr>
          <a:lstStyle/>
          <a:p>
            <a:pPr defTabSz="914149" fontAlgn="base">
              <a:spcBef>
                <a:spcPct val="0"/>
              </a:spcBef>
              <a:spcAft>
                <a:spcPct val="0"/>
              </a:spcAft>
              <a:defRPr/>
            </a:pPr>
            <a:r>
              <a:rPr lang="en-US" sz="1400" b="1" kern="0" dirty="0">
                <a:solidFill>
                  <a:srgbClr val="0070C0"/>
                </a:solidFill>
                <a:latin typeface="Calibri" panose="020F0502020204030204" pitchFamily="34" charset="0"/>
                <a:ea typeface="ＭＳ Ｐゴシック" pitchFamily="34" charset="-128"/>
              </a:rPr>
              <a:t>Advisory</a:t>
            </a:r>
          </a:p>
          <a:p>
            <a:pPr marL="228532" indent="-228532" defTabSz="914149" fontAlgn="base">
              <a:spcBef>
                <a:spcPct val="0"/>
              </a:spcBef>
              <a:spcAft>
                <a:spcPct val="0"/>
              </a:spcAft>
              <a:buClr>
                <a:srgbClr val="0070C0"/>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CX Strategy &amp; Roadmap</a:t>
            </a:r>
          </a:p>
          <a:p>
            <a:pPr marL="228532" indent="-228532" defTabSz="914149" fontAlgn="base">
              <a:spcBef>
                <a:spcPct val="0"/>
              </a:spcBef>
              <a:spcAft>
                <a:spcPct val="0"/>
              </a:spcAft>
              <a:buClr>
                <a:srgbClr val="0070C0"/>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CX Journey Mapping</a:t>
            </a:r>
          </a:p>
          <a:p>
            <a:pPr marL="228532" indent="-228532" defTabSz="914149" fontAlgn="base">
              <a:spcBef>
                <a:spcPct val="0"/>
              </a:spcBef>
              <a:spcAft>
                <a:spcPct val="0"/>
              </a:spcAft>
              <a:buClr>
                <a:srgbClr val="0070C0"/>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CX/CRM Product Evaluation</a:t>
            </a:r>
          </a:p>
          <a:p>
            <a:pPr defTabSz="914149" fontAlgn="base">
              <a:spcBef>
                <a:spcPct val="0"/>
              </a:spcBef>
              <a:spcAft>
                <a:spcPct val="0"/>
              </a:spcAft>
              <a:defRPr/>
            </a:pPr>
            <a:endParaRPr lang="en-US" sz="667" b="1" kern="0" dirty="0">
              <a:solidFill>
                <a:srgbClr val="0070C0"/>
              </a:solidFill>
              <a:latin typeface="Calibri" panose="020F0502020204030204" pitchFamily="34" charset="0"/>
              <a:ea typeface="ＭＳ Ｐゴシック" pitchFamily="34" charset="-128"/>
            </a:endParaRPr>
          </a:p>
          <a:p>
            <a:pPr defTabSz="914149" fontAlgn="base">
              <a:spcBef>
                <a:spcPct val="0"/>
              </a:spcBef>
              <a:spcAft>
                <a:spcPct val="0"/>
              </a:spcAft>
              <a:defRPr/>
            </a:pPr>
            <a:r>
              <a:rPr lang="en-US" sz="1400" b="1" kern="0" dirty="0">
                <a:solidFill>
                  <a:srgbClr val="0070C0"/>
                </a:solidFill>
                <a:latin typeface="Calibri" panose="020F0502020204030204" pitchFamily="34" charset="0"/>
                <a:ea typeface="ＭＳ Ｐゴシック" pitchFamily="34" charset="-128"/>
              </a:rPr>
              <a:t>Transformation</a:t>
            </a:r>
          </a:p>
          <a:p>
            <a:pPr marL="228532" indent="-228532" defTabSz="914149" fontAlgn="base">
              <a:spcBef>
                <a:spcPct val="0"/>
              </a:spcBef>
              <a:spcAft>
                <a:spcPct val="0"/>
              </a:spcAft>
              <a:buClr>
                <a:srgbClr val="0070C0"/>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CX Modernization</a:t>
            </a:r>
          </a:p>
          <a:p>
            <a:pPr marL="228532" indent="-228532" defTabSz="914149" fontAlgn="base">
              <a:spcBef>
                <a:spcPct val="0"/>
              </a:spcBef>
              <a:spcAft>
                <a:spcPct val="0"/>
              </a:spcAft>
              <a:buClr>
                <a:srgbClr val="0070C0"/>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Sales | Service | Marketing | Commerce Transformation</a:t>
            </a:r>
          </a:p>
          <a:p>
            <a:pPr marL="228532" indent="-228532" defTabSz="914149" fontAlgn="base">
              <a:spcBef>
                <a:spcPct val="0"/>
              </a:spcBef>
              <a:spcAft>
                <a:spcPct val="0"/>
              </a:spcAft>
              <a:buClr>
                <a:srgbClr val="0070C0"/>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CX | CRM Big Data Analytics</a:t>
            </a:r>
          </a:p>
          <a:p>
            <a:pPr marL="228532" indent="-228532" defTabSz="914149" fontAlgn="base">
              <a:spcBef>
                <a:spcPct val="0"/>
              </a:spcBef>
              <a:spcAft>
                <a:spcPct val="0"/>
              </a:spcAft>
              <a:buClr>
                <a:srgbClr val="0070C0"/>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Customer Data Management</a:t>
            </a:r>
          </a:p>
          <a:p>
            <a:pPr defTabSz="914149" fontAlgn="base">
              <a:spcBef>
                <a:spcPct val="0"/>
              </a:spcBef>
              <a:spcAft>
                <a:spcPct val="0"/>
              </a:spcAft>
              <a:defRPr/>
            </a:pPr>
            <a:endParaRPr lang="en-US" sz="533" kern="0" dirty="0">
              <a:solidFill>
                <a:srgbClr val="0070C0"/>
              </a:solidFill>
              <a:latin typeface="Calibri" panose="020F0502020204030204" pitchFamily="34" charset="0"/>
              <a:ea typeface="ＭＳ Ｐゴシック" pitchFamily="34" charset="-128"/>
            </a:endParaRPr>
          </a:p>
          <a:p>
            <a:pPr defTabSz="914149" fontAlgn="base">
              <a:spcBef>
                <a:spcPct val="0"/>
              </a:spcBef>
              <a:spcAft>
                <a:spcPct val="0"/>
              </a:spcAft>
              <a:defRPr/>
            </a:pPr>
            <a:r>
              <a:rPr lang="en-US" sz="1400" b="1" kern="0" dirty="0">
                <a:solidFill>
                  <a:srgbClr val="0070C0"/>
                </a:solidFill>
                <a:latin typeface="Calibri" panose="020F0502020204030204" pitchFamily="34" charset="0"/>
                <a:ea typeface="ＭＳ Ｐゴシック" pitchFamily="34" charset="-128"/>
              </a:rPr>
              <a:t>Optimization</a:t>
            </a:r>
            <a:endParaRPr lang="en-US" sz="267" b="1" kern="0" dirty="0">
              <a:solidFill>
                <a:srgbClr val="0070C0"/>
              </a:solidFill>
              <a:latin typeface="Calibri" panose="020F0502020204030204" pitchFamily="34" charset="0"/>
              <a:ea typeface="ＭＳ Ｐゴシック" pitchFamily="34" charset="-128"/>
            </a:endParaRPr>
          </a:p>
          <a:p>
            <a:pPr marL="228532" indent="-228532" defTabSz="914149" fontAlgn="base">
              <a:spcBef>
                <a:spcPct val="0"/>
              </a:spcBef>
              <a:spcAft>
                <a:spcPct val="0"/>
              </a:spcAft>
              <a:buClr>
                <a:srgbClr val="0070C0"/>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CX Process optimization</a:t>
            </a:r>
          </a:p>
        </p:txBody>
      </p:sp>
      <p:sp>
        <p:nvSpPr>
          <p:cNvPr id="7" name="TextBox 6"/>
          <p:cNvSpPr txBox="1"/>
          <p:nvPr/>
        </p:nvSpPr>
        <p:spPr>
          <a:xfrm>
            <a:off x="3484483" y="3849866"/>
            <a:ext cx="2674683" cy="338554"/>
          </a:xfrm>
          <a:prstGeom prst="rect">
            <a:avLst/>
          </a:prstGeom>
          <a:solidFill>
            <a:schemeClr val="accent3"/>
          </a:solidFill>
          <a:effectLst/>
        </p:spPr>
        <p:txBody>
          <a:bodyPr wrap="square" lIns="60944" rIns="60944" rtlCol="0">
            <a:spAutoFit/>
          </a:bodyPr>
          <a:lstStyle>
            <a:defPPr>
              <a:defRPr lang="en-US"/>
            </a:defPPr>
            <a:lvl1pPr defTabSz="685783">
              <a:defRPr sz="1200" b="1">
                <a:solidFill>
                  <a:schemeClr val="tx1">
                    <a:lumMod val="50000"/>
                    <a:lumOff val="50000"/>
                  </a:schemeClr>
                </a:solidFill>
                <a:latin typeface="Calibri" panose="020F0502020204030204" pitchFamily="34" charset="0"/>
              </a:defRPr>
            </a:lvl1pPr>
          </a:lstStyle>
          <a:p>
            <a:r>
              <a:rPr lang="en-US" sz="1600" dirty="0">
                <a:solidFill>
                  <a:schemeClr val="bg1"/>
                </a:solidFill>
              </a:rPr>
              <a:t>Solution Offerings</a:t>
            </a:r>
          </a:p>
        </p:txBody>
      </p:sp>
      <p:sp>
        <p:nvSpPr>
          <p:cNvPr id="8" name="TextBox 7"/>
          <p:cNvSpPr txBox="1"/>
          <p:nvPr/>
        </p:nvSpPr>
        <p:spPr>
          <a:xfrm>
            <a:off x="3484484" y="4219103"/>
            <a:ext cx="2674682" cy="1559926"/>
          </a:xfrm>
          <a:prstGeom prst="rect">
            <a:avLst/>
          </a:prstGeom>
          <a:solidFill>
            <a:sysClr val="window" lastClr="FFFFFF"/>
          </a:solidFill>
          <a:effectLst>
            <a:outerShdw blurRad="38100" dist="25400" dir="2700000" algn="tl" rotWithShape="0">
              <a:srgbClr val="000000">
                <a:lumMod val="75000"/>
                <a:lumOff val="25000"/>
                <a:alpha val="40000"/>
              </a:srgbClr>
            </a:outerShdw>
          </a:effectLst>
        </p:spPr>
        <p:txBody>
          <a:bodyPr wrap="square" lIns="121888" rIns="121888" rtlCol="0">
            <a:noAutofit/>
          </a:bodyPr>
          <a:lstStyle/>
          <a:p>
            <a:pPr marL="228532" indent="-228532" defTabSz="914149" fontAlgn="base">
              <a:spcBef>
                <a:spcPct val="0"/>
              </a:spcBef>
              <a:spcAft>
                <a:spcPct val="0"/>
              </a:spcAft>
              <a:buClr>
                <a:srgbClr val="FC3F3A"/>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B2B Commerce (</a:t>
            </a:r>
            <a:r>
              <a:rPr lang="en-US" sz="1200" kern="0" dirty="0">
                <a:solidFill>
                  <a:schemeClr val="tx1">
                    <a:lumMod val="75000"/>
                    <a:lumOff val="25000"/>
                  </a:schemeClr>
                </a:solidFill>
                <a:latin typeface="Calibri" panose="020F0502020204030204" pitchFamily="34" charset="0"/>
                <a:ea typeface="ＭＳ Ｐゴシック" pitchFamily="34" charset="-128"/>
                <a:hlinkClick r:id="rId5"/>
              </a:rPr>
              <a:t>Link</a:t>
            </a:r>
            <a:r>
              <a:rPr lang="en-US" sz="1200" kern="0" dirty="0">
                <a:solidFill>
                  <a:schemeClr val="tx1">
                    <a:lumMod val="75000"/>
                    <a:lumOff val="25000"/>
                  </a:schemeClr>
                </a:solidFill>
                <a:latin typeface="Calibri" panose="020F0502020204030204" pitchFamily="34" charset="0"/>
                <a:ea typeface="ＭＳ Ｐゴシック" pitchFamily="34" charset="-128"/>
              </a:rPr>
              <a:t>)</a:t>
            </a:r>
          </a:p>
          <a:p>
            <a:pPr marL="228532" indent="-228532" defTabSz="914149" fontAlgn="base">
              <a:spcBef>
                <a:spcPct val="0"/>
              </a:spcBef>
              <a:spcAft>
                <a:spcPct val="0"/>
              </a:spcAft>
              <a:buClr>
                <a:srgbClr val="FC3F3A"/>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Retail Omni-Channel CX (</a:t>
            </a:r>
            <a:r>
              <a:rPr lang="en-US" sz="1200" kern="0" dirty="0">
                <a:solidFill>
                  <a:schemeClr val="tx1">
                    <a:lumMod val="75000"/>
                    <a:lumOff val="25000"/>
                  </a:schemeClr>
                </a:solidFill>
                <a:latin typeface="Calibri" panose="020F0502020204030204" pitchFamily="34" charset="0"/>
                <a:ea typeface="ＭＳ Ｐゴシック" pitchFamily="34" charset="-128"/>
                <a:hlinkClick r:id="rId6"/>
              </a:rPr>
              <a:t>Link</a:t>
            </a:r>
            <a:r>
              <a:rPr lang="en-US" sz="1200" kern="0" dirty="0">
                <a:solidFill>
                  <a:schemeClr val="tx1">
                    <a:lumMod val="75000"/>
                    <a:lumOff val="25000"/>
                  </a:schemeClr>
                </a:solidFill>
                <a:latin typeface="Calibri" panose="020F0502020204030204" pitchFamily="34" charset="0"/>
                <a:ea typeface="ＭＳ Ｐゴシック" pitchFamily="34" charset="-128"/>
              </a:rPr>
              <a:t>)</a:t>
            </a:r>
          </a:p>
          <a:p>
            <a:pPr marL="228532" indent="-228532" defTabSz="914149" fontAlgn="base">
              <a:spcBef>
                <a:spcPct val="0"/>
              </a:spcBef>
              <a:spcAft>
                <a:spcPct val="0"/>
              </a:spcAft>
              <a:buClr>
                <a:srgbClr val="FC3F3A"/>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Retail Consumer Insights (</a:t>
            </a:r>
            <a:r>
              <a:rPr lang="en-US" sz="1200" kern="0" dirty="0">
                <a:solidFill>
                  <a:schemeClr val="tx1">
                    <a:lumMod val="75000"/>
                    <a:lumOff val="25000"/>
                  </a:schemeClr>
                </a:solidFill>
                <a:latin typeface="Calibri" panose="020F0502020204030204" pitchFamily="34" charset="0"/>
                <a:ea typeface="ＭＳ Ｐゴシック" pitchFamily="34" charset="-128"/>
                <a:hlinkClick r:id="rId7"/>
              </a:rPr>
              <a:t>Link</a:t>
            </a:r>
            <a:r>
              <a:rPr lang="en-US" sz="1200" kern="0" dirty="0">
                <a:solidFill>
                  <a:schemeClr val="tx1">
                    <a:lumMod val="75000"/>
                    <a:lumOff val="25000"/>
                  </a:schemeClr>
                </a:solidFill>
                <a:latin typeface="Calibri" panose="020F0502020204030204" pitchFamily="34" charset="0"/>
                <a:ea typeface="ＭＳ Ｐゴシック" pitchFamily="34" charset="-128"/>
              </a:rPr>
              <a:t>)</a:t>
            </a:r>
          </a:p>
          <a:p>
            <a:pPr marL="228532" indent="-228532" defTabSz="914149" fontAlgn="base">
              <a:spcBef>
                <a:spcPct val="0"/>
              </a:spcBef>
              <a:spcAft>
                <a:spcPct val="0"/>
              </a:spcAft>
              <a:buClr>
                <a:srgbClr val="FC3F3A"/>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Airlines CX (</a:t>
            </a:r>
            <a:r>
              <a:rPr lang="en-US" sz="1200" kern="0" dirty="0">
                <a:solidFill>
                  <a:schemeClr val="tx1">
                    <a:lumMod val="75000"/>
                    <a:lumOff val="25000"/>
                  </a:schemeClr>
                </a:solidFill>
                <a:latin typeface="Calibri" panose="020F0502020204030204" pitchFamily="34" charset="0"/>
                <a:ea typeface="ＭＳ Ｐゴシック" pitchFamily="34" charset="-128"/>
                <a:hlinkClick r:id="rId8"/>
              </a:rPr>
              <a:t>Link</a:t>
            </a:r>
            <a:r>
              <a:rPr lang="en-US" sz="1200" kern="0" dirty="0">
                <a:solidFill>
                  <a:schemeClr val="tx1">
                    <a:lumMod val="75000"/>
                    <a:lumOff val="25000"/>
                  </a:schemeClr>
                </a:solidFill>
                <a:latin typeface="Calibri" panose="020F0502020204030204" pitchFamily="34" charset="0"/>
                <a:ea typeface="ＭＳ Ｐゴシック" pitchFamily="34" charset="-128"/>
              </a:rPr>
              <a:t>)</a:t>
            </a:r>
          </a:p>
          <a:p>
            <a:pPr marL="228532" indent="-228532" defTabSz="914149" fontAlgn="base">
              <a:spcBef>
                <a:spcPct val="0"/>
              </a:spcBef>
              <a:spcAft>
                <a:spcPct val="0"/>
              </a:spcAft>
              <a:buClr>
                <a:srgbClr val="FC3F3A"/>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Mfg. Service Experience </a:t>
            </a:r>
            <a:r>
              <a:rPr lang="en-US" sz="1100" kern="0" dirty="0">
                <a:solidFill>
                  <a:schemeClr val="tx1">
                    <a:lumMod val="75000"/>
                    <a:lumOff val="25000"/>
                  </a:schemeClr>
                </a:solidFill>
                <a:latin typeface="Calibri" panose="020F0502020204030204" pitchFamily="34" charset="0"/>
                <a:ea typeface="ＭＳ Ｐゴシック" pitchFamily="34" charset="-128"/>
              </a:rPr>
              <a:t>(</a:t>
            </a:r>
            <a:r>
              <a:rPr lang="en-US" sz="1100" kern="0" dirty="0">
                <a:solidFill>
                  <a:schemeClr val="tx1">
                    <a:lumMod val="75000"/>
                    <a:lumOff val="25000"/>
                  </a:schemeClr>
                </a:solidFill>
                <a:latin typeface="Calibri" panose="020F0502020204030204" pitchFamily="34" charset="0"/>
                <a:ea typeface="ＭＳ Ｐゴシック" pitchFamily="34" charset="-128"/>
                <a:hlinkClick r:id="rId9"/>
              </a:rPr>
              <a:t>Link</a:t>
            </a:r>
            <a:r>
              <a:rPr lang="en-US" sz="1100" kern="0" dirty="0">
                <a:solidFill>
                  <a:schemeClr val="tx1">
                    <a:lumMod val="75000"/>
                    <a:lumOff val="25000"/>
                  </a:schemeClr>
                </a:solidFill>
                <a:latin typeface="Calibri" panose="020F0502020204030204" pitchFamily="34" charset="0"/>
                <a:ea typeface="ＭＳ Ｐゴシック" pitchFamily="34" charset="-128"/>
              </a:rPr>
              <a:t>)</a:t>
            </a:r>
            <a:endParaRPr lang="en-US" sz="1200" kern="0" dirty="0">
              <a:solidFill>
                <a:schemeClr val="tx1">
                  <a:lumMod val="75000"/>
                  <a:lumOff val="25000"/>
                </a:schemeClr>
              </a:solidFill>
              <a:latin typeface="Calibri" panose="020F0502020204030204" pitchFamily="34" charset="0"/>
              <a:ea typeface="ＭＳ Ｐゴシック" pitchFamily="34" charset="-128"/>
              <a:hlinkClick r:id="rId6"/>
            </a:endParaRPr>
          </a:p>
          <a:p>
            <a:pPr marL="228532" indent="-228532" defTabSz="914149" fontAlgn="base">
              <a:spcBef>
                <a:spcPct val="0"/>
              </a:spcBef>
              <a:spcAft>
                <a:spcPct val="0"/>
              </a:spcAft>
              <a:buClr>
                <a:srgbClr val="FF4343"/>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Telecom CX</a:t>
            </a:r>
          </a:p>
          <a:p>
            <a:pPr marL="228532" indent="-228532" defTabSz="914149" fontAlgn="base">
              <a:spcBef>
                <a:spcPct val="0"/>
              </a:spcBef>
              <a:spcAft>
                <a:spcPct val="0"/>
              </a:spcAft>
              <a:buClr>
                <a:srgbClr val="FF4343"/>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Banking and Financial Services CX</a:t>
            </a:r>
          </a:p>
          <a:p>
            <a:pPr marL="228532" indent="-228532" defTabSz="914149" fontAlgn="base">
              <a:spcBef>
                <a:spcPct val="0"/>
              </a:spcBef>
              <a:spcAft>
                <a:spcPct val="0"/>
              </a:spcAft>
              <a:buClr>
                <a:srgbClr val="FC3F3A"/>
              </a:buClr>
              <a:buFont typeface="Segoe UI Symbol" panose="020B0502040204020203" pitchFamily="34" charset="0"/>
              <a:buChar char="❯"/>
              <a:defRPr/>
            </a:pPr>
            <a:r>
              <a:rPr lang="en-US" sz="1200" kern="0" dirty="0">
                <a:solidFill>
                  <a:schemeClr val="tx1">
                    <a:lumMod val="75000"/>
                    <a:lumOff val="25000"/>
                  </a:schemeClr>
                </a:solidFill>
                <a:latin typeface="Calibri" panose="020F0502020204030204" pitchFamily="34" charset="0"/>
                <a:ea typeface="ＭＳ Ｐゴシック" pitchFamily="34" charset="-128"/>
              </a:rPr>
              <a:t>Citizen Services (</a:t>
            </a:r>
            <a:r>
              <a:rPr lang="en-US" sz="1200" kern="0" dirty="0">
                <a:solidFill>
                  <a:schemeClr val="tx1">
                    <a:lumMod val="75000"/>
                    <a:lumOff val="25000"/>
                  </a:schemeClr>
                </a:solidFill>
                <a:latin typeface="Calibri" panose="020F0502020204030204" pitchFamily="34" charset="0"/>
                <a:ea typeface="ＭＳ Ｐゴシック" pitchFamily="34" charset="-128"/>
                <a:hlinkClick r:id="rId10"/>
              </a:rPr>
              <a:t>Link</a:t>
            </a:r>
            <a:r>
              <a:rPr lang="en-US" sz="1200" kern="0" dirty="0">
                <a:solidFill>
                  <a:schemeClr val="tx1">
                    <a:lumMod val="75000"/>
                    <a:lumOff val="25000"/>
                  </a:schemeClr>
                </a:solidFill>
                <a:latin typeface="Calibri" panose="020F0502020204030204" pitchFamily="34" charset="0"/>
                <a:ea typeface="ＭＳ Ｐゴシック" pitchFamily="34" charset="-128"/>
              </a:rPr>
              <a:t>)</a:t>
            </a:r>
          </a:p>
        </p:txBody>
      </p:sp>
      <p:sp>
        <p:nvSpPr>
          <p:cNvPr id="9" name="TextBox 8"/>
          <p:cNvSpPr txBox="1"/>
          <p:nvPr/>
        </p:nvSpPr>
        <p:spPr>
          <a:xfrm>
            <a:off x="217513" y="794029"/>
            <a:ext cx="2994016" cy="338554"/>
          </a:xfrm>
          <a:prstGeom prst="rect">
            <a:avLst/>
          </a:prstGeom>
          <a:solidFill>
            <a:schemeClr val="accent3"/>
          </a:solidFill>
          <a:effectLst/>
        </p:spPr>
        <p:txBody>
          <a:bodyPr wrap="square" lIns="60944" rIns="60944" rtlCol="0">
            <a:spAutoFit/>
          </a:bodyPr>
          <a:lstStyle/>
          <a:p>
            <a:pPr defTabSz="914149" fontAlgn="base">
              <a:spcBef>
                <a:spcPct val="0"/>
              </a:spcBef>
              <a:spcAft>
                <a:spcPct val="0"/>
              </a:spcAft>
            </a:pPr>
            <a:r>
              <a:rPr lang="en-US" sz="1600" b="1" dirty="0">
                <a:solidFill>
                  <a:schemeClr val="bg1"/>
                </a:solidFill>
                <a:latin typeface="Calibri" panose="020F0502020204030204" pitchFamily="34" charset="0"/>
                <a:ea typeface="ＭＳ Ｐゴシック" pitchFamily="34" charset="-128"/>
              </a:rPr>
              <a:t>Practice Overview</a:t>
            </a:r>
          </a:p>
        </p:txBody>
      </p:sp>
      <p:sp>
        <p:nvSpPr>
          <p:cNvPr id="10" name="TextBox 9"/>
          <p:cNvSpPr txBox="1"/>
          <p:nvPr/>
        </p:nvSpPr>
        <p:spPr>
          <a:xfrm>
            <a:off x="231290" y="2737032"/>
            <a:ext cx="2981489" cy="338554"/>
          </a:xfrm>
          <a:prstGeom prst="rect">
            <a:avLst/>
          </a:prstGeom>
          <a:solidFill>
            <a:schemeClr val="accent3"/>
          </a:solidFill>
          <a:effectLst/>
        </p:spPr>
        <p:txBody>
          <a:bodyPr wrap="square" lIns="60944" rIns="60944" rtlCol="0">
            <a:spAutoFit/>
          </a:bodyPr>
          <a:lstStyle>
            <a:defPPr>
              <a:defRPr lang="en-US"/>
            </a:defPPr>
            <a:lvl1pPr defTabSz="685783">
              <a:defRPr sz="1200" b="1">
                <a:solidFill>
                  <a:schemeClr val="bg1"/>
                </a:solidFill>
                <a:latin typeface="Calibri" panose="020F0502020204030204" pitchFamily="34" charset="0"/>
              </a:defRPr>
            </a:lvl1pPr>
          </a:lstStyle>
          <a:p>
            <a:r>
              <a:rPr lang="en-US" sz="1600" dirty="0"/>
              <a:t>TCS – Oracle Partnership</a:t>
            </a:r>
          </a:p>
        </p:txBody>
      </p:sp>
      <p:sp>
        <p:nvSpPr>
          <p:cNvPr id="11" name="TextBox 10"/>
          <p:cNvSpPr txBox="1"/>
          <p:nvPr/>
        </p:nvSpPr>
        <p:spPr>
          <a:xfrm>
            <a:off x="9300567" y="809955"/>
            <a:ext cx="2765318" cy="338554"/>
          </a:xfrm>
          <a:prstGeom prst="rect">
            <a:avLst/>
          </a:prstGeom>
          <a:solidFill>
            <a:schemeClr val="accent3"/>
          </a:solidFill>
          <a:effectLst/>
        </p:spPr>
        <p:txBody>
          <a:bodyPr wrap="square" lIns="60944" rIns="60944" rtlCol="0">
            <a:spAutoFit/>
          </a:bodyPr>
          <a:lstStyle>
            <a:defPPr>
              <a:defRPr lang="en-US"/>
            </a:defPPr>
            <a:lvl1pPr defTabSz="685783">
              <a:defRPr sz="1200" b="1">
                <a:solidFill>
                  <a:schemeClr val="tx1">
                    <a:lumMod val="50000"/>
                    <a:lumOff val="50000"/>
                  </a:schemeClr>
                </a:solidFill>
                <a:latin typeface="Calibri" panose="020F0502020204030204" pitchFamily="34" charset="0"/>
              </a:defRPr>
            </a:lvl1pPr>
          </a:lstStyle>
          <a:p>
            <a:r>
              <a:rPr lang="en-US" sz="1600" dirty="0">
                <a:solidFill>
                  <a:schemeClr val="bg1"/>
                </a:solidFill>
              </a:rPr>
              <a:t>Call to Action</a:t>
            </a:r>
          </a:p>
        </p:txBody>
      </p:sp>
      <p:sp>
        <p:nvSpPr>
          <p:cNvPr id="12" name="TextBox 11"/>
          <p:cNvSpPr txBox="1"/>
          <p:nvPr/>
        </p:nvSpPr>
        <p:spPr>
          <a:xfrm>
            <a:off x="9300567" y="1179189"/>
            <a:ext cx="2765318" cy="4016602"/>
          </a:xfrm>
          <a:prstGeom prst="rect">
            <a:avLst/>
          </a:prstGeom>
          <a:solidFill>
            <a:sysClr val="window" lastClr="FFFFFF"/>
          </a:solidFill>
          <a:effectLst>
            <a:outerShdw blurRad="38100" dist="25400" dir="2700000" algn="tl" rotWithShape="0">
              <a:srgbClr val="000000">
                <a:lumMod val="75000"/>
                <a:lumOff val="25000"/>
                <a:alpha val="40000"/>
              </a:srgbClr>
            </a:outerShdw>
          </a:effectLst>
        </p:spPr>
        <p:txBody>
          <a:bodyPr wrap="square" lIns="121888" rIns="121888" rtlCol="0">
            <a:noAutofit/>
          </a:bodyPr>
          <a:lstStyle/>
          <a:p>
            <a:pPr defTabSz="914149" fontAlgn="base">
              <a:spcBef>
                <a:spcPct val="0"/>
              </a:spcBef>
              <a:spcAft>
                <a:spcPct val="0"/>
              </a:spcAft>
              <a:defRPr/>
            </a:pPr>
            <a:r>
              <a:rPr lang="en-US" sz="1400" b="1" kern="0" dirty="0">
                <a:solidFill>
                  <a:srgbClr val="0070C0"/>
                </a:solidFill>
                <a:latin typeface="Calibri" panose="020F0502020204030204" pitchFamily="34" charset="0"/>
                <a:ea typeface="ＭＳ Ｐゴシック" pitchFamily="34" charset="-128"/>
              </a:rPr>
              <a:t>CX Day</a:t>
            </a:r>
          </a:p>
          <a:p>
            <a:pPr defTabSz="914149" fontAlgn="base">
              <a:spcBef>
                <a:spcPct val="0"/>
              </a:spcBef>
              <a:spcAft>
                <a:spcPct val="0"/>
              </a:spcAft>
              <a:defRPr/>
            </a:pPr>
            <a:r>
              <a:rPr lang="en-US" sz="1200" kern="0" dirty="0">
                <a:solidFill>
                  <a:schemeClr val="tx1">
                    <a:lumMod val="75000"/>
                    <a:lumOff val="25000"/>
                  </a:schemeClr>
                </a:solidFill>
                <a:latin typeface="Calibri" panose="020F0502020204030204" pitchFamily="34" charset="0"/>
                <a:ea typeface="ＭＳ Ｐゴシック" pitchFamily="34" charset="-128"/>
              </a:rPr>
              <a:t>Hear from us about CX trends across industries, best practices from leaders, learnings from laggards, a CX design framework and a business case for CX initiatives</a:t>
            </a:r>
          </a:p>
          <a:p>
            <a:pPr defTabSz="914149" fontAlgn="base">
              <a:spcBef>
                <a:spcPct val="0"/>
              </a:spcBef>
              <a:spcAft>
                <a:spcPct val="0"/>
              </a:spcAft>
              <a:defRPr/>
            </a:pPr>
            <a:endParaRPr lang="en-US" sz="1400" b="1" kern="0" dirty="0">
              <a:solidFill>
                <a:srgbClr val="000000">
                  <a:lumMod val="75000"/>
                  <a:lumOff val="25000"/>
                </a:srgbClr>
              </a:solidFill>
              <a:latin typeface="Calibri" panose="020F0502020204030204" pitchFamily="34" charset="0"/>
              <a:ea typeface="ＭＳ Ｐゴシック" pitchFamily="34" charset="-128"/>
            </a:endParaRPr>
          </a:p>
          <a:p>
            <a:pPr defTabSz="914149" fontAlgn="base">
              <a:spcBef>
                <a:spcPct val="0"/>
              </a:spcBef>
              <a:spcAft>
                <a:spcPct val="0"/>
              </a:spcAft>
              <a:defRPr/>
            </a:pPr>
            <a:r>
              <a:rPr lang="en-US" sz="1400" b="1" kern="0" dirty="0">
                <a:solidFill>
                  <a:srgbClr val="0070C0"/>
                </a:solidFill>
                <a:latin typeface="Calibri" panose="020F0502020204030204" pitchFamily="34" charset="0"/>
                <a:ea typeface="ＭＳ Ｐゴシック" pitchFamily="34" charset="-128"/>
              </a:rPr>
              <a:t>CX Journey Mapping Workshop</a:t>
            </a:r>
          </a:p>
          <a:p>
            <a:pPr defTabSz="914149" fontAlgn="base">
              <a:spcBef>
                <a:spcPct val="0"/>
              </a:spcBef>
              <a:spcAft>
                <a:spcPct val="0"/>
              </a:spcAft>
              <a:defRPr/>
            </a:pPr>
            <a:r>
              <a:rPr lang="en-US" sz="1200" kern="0" dirty="0">
                <a:solidFill>
                  <a:schemeClr val="tx1">
                    <a:lumMod val="75000"/>
                    <a:lumOff val="25000"/>
                  </a:schemeClr>
                </a:solidFill>
                <a:latin typeface="Calibri" panose="020F0502020204030204" pitchFamily="34" charset="0"/>
                <a:ea typeface="ＭＳ Ｐゴシック" pitchFamily="34" charset="-128"/>
              </a:rPr>
              <a:t>Identify moments that matter across customer journey and touchpoints, evaluate current business, technology capabilities and design customer centric CX capabilities that meet business goals</a:t>
            </a:r>
          </a:p>
          <a:p>
            <a:pPr defTabSz="914149" fontAlgn="base">
              <a:spcBef>
                <a:spcPct val="0"/>
              </a:spcBef>
              <a:spcAft>
                <a:spcPct val="0"/>
              </a:spcAft>
              <a:defRPr/>
            </a:pPr>
            <a:endParaRPr lang="en-US" sz="1400" b="1" kern="0" dirty="0">
              <a:solidFill>
                <a:srgbClr val="000000">
                  <a:lumMod val="75000"/>
                  <a:lumOff val="25000"/>
                </a:srgbClr>
              </a:solidFill>
              <a:latin typeface="Calibri" panose="020F0502020204030204" pitchFamily="34" charset="0"/>
              <a:ea typeface="ＭＳ Ｐゴシック" pitchFamily="34" charset="-128"/>
            </a:endParaRPr>
          </a:p>
          <a:p>
            <a:pPr defTabSz="914149" fontAlgn="base">
              <a:spcBef>
                <a:spcPct val="0"/>
              </a:spcBef>
              <a:spcAft>
                <a:spcPct val="0"/>
              </a:spcAft>
              <a:defRPr/>
            </a:pPr>
            <a:r>
              <a:rPr lang="en-US" sz="1400" b="1" kern="0" dirty="0">
                <a:solidFill>
                  <a:srgbClr val="0070C0"/>
                </a:solidFill>
                <a:latin typeface="Calibri" panose="020F0502020204030204" pitchFamily="34" charset="0"/>
                <a:ea typeface="ＭＳ Ｐゴシック" pitchFamily="34" charset="-128"/>
              </a:rPr>
              <a:t>Customer 2 Cloud Workshop</a:t>
            </a:r>
            <a:endParaRPr lang="en-US" sz="267" b="1" kern="0" dirty="0">
              <a:solidFill>
                <a:srgbClr val="0070C0"/>
              </a:solidFill>
              <a:latin typeface="Calibri" panose="020F0502020204030204" pitchFamily="34" charset="0"/>
              <a:ea typeface="ＭＳ Ｐゴシック" pitchFamily="34" charset="-128"/>
            </a:endParaRPr>
          </a:p>
          <a:p>
            <a:pPr defTabSz="914149" fontAlgn="base">
              <a:spcBef>
                <a:spcPct val="0"/>
              </a:spcBef>
              <a:spcAft>
                <a:spcPct val="0"/>
              </a:spcAft>
              <a:defRPr/>
            </a:pPr>
            <a:r>
              <a:rPr lang="en-US" sz="1200" kern="0" dirty="0">
                <a:solidFill>
                  <a:schemeClr val="tx1">
                    <a:lumMod val="75000"/>
                    <a:lumOff val="25000"/>
                  </a:schemeClr>
                </a:solidFill>
                <a:latin typeface="Calibri" panose="020F0502020204030204" pitchFamily="34" charset="0"/>
                <a:ea typeface="ＭＳ Ｐゴシック" pitchFamily="34" charset="-128"/>
              </a:rPr>
              <a:t>Learn how agile technologies can help reimagine traditional business process, improve overall responsiveness and enhance productivity for engaging modern customers</a:t>
            </a:r>
          </a:p>
        </p:txBody>
      </p:sp>
      <p:grpSp>
        <p:nvGrpSpPr>
          <p:cNvPr id="13" name="Group 12"/>
          <p:cNvGrpSpPr/>
          <p:nvPr/>
        </p:nvGrpSpPr>
        <p:grpSpPr>
          <a:xfrm>
            <a:off x="9300746" y="5267255"/>
            <a:ext cx="2765138" cy="511773"/>
            <a:chOff x="6233734" y="3669332"/>
            <a:chExt cx="2074393" cy="383930"/>
          </a:xfrm>
        </p:grpSpPr>
        <p:sp>
          <p:nvSpPr>
            <p:cNvPr id="14" name="TextBox 13"/>
            <p:cNvSpPr txBox="1"/>
            <p:nvPr/>
          </p:nvSpPr>
          <p:spPr>
            <a:xfrm>
              <a:off x="6233734" y="3669332"/>
              <a:ext cx="356761" cy="383930"/>
            </a:xfrm>
            <a:prstGeom prst="rect">
              <a:avLst/>
            </a:prstGeom>
            <a:solidFill>
              <a:srgbClr val="FB0000"/>
            </a:solidFill>
            <a:effectLst>
              <a:outerShdw blurRad="38100" dist="25400" dir="2700000" algn="tl" rotWithShape="0">
                <a:srgbClr val="000000">
                  <a:lumMod val="75000"/>
                  <a:lumOff val="25000"/>
                  <a:alpha val="40000"/>
                </a:srgbClr>
              </a:outerShdw>
            </a:effectLst>
          </p:spPr>
          <p:txBody>
            <a:bodyPr wrap="square" lIns="0" tIns="0" rIns="0" bIns="0" rtlCol="0" anchor="ctr" anchorCtr="0">
              <a:noAutofit/>
            </a:bodyPr>
            <a:lstStyle/>
            <a:p>
              <a:pPr algn="ctr" defTabSz="914149" fontAlgn="base">
                <a:spcBef>
                  <a:spcPct val="0"/>
                </a:spcBef>
                <a:spcAft>
                  <a:spcPct val="0"/>
                </a:spcAft>
                <a:defRPr/>
              </a:pPr>
              <a:r>
                <a:rPr lang="en-US" sz="2666" kern="0" dirty="0">
                  <a:solidFill>
                    <a:prstClr val="white"/>
                  </a:solidFill>
                  <a:effectLst>
                    <a:outerShdw blurRad="25400" dist="12700" dir="2700000" algn="tl" rotWithShape="0">
                      <a:prstClr val="black">
                        <a:alpha val="40000"/>
                      </a:prstClr>
                    </a:outerShdw>
                  </a:effectLst>
                  <a:latin typeface="Calibri Light" panose="020F0302020204030204" pitchFamily="34" charset="0"/>
                  <a:ea typeface="ＭＳ Ｐゴシック" pitchFamily="34" charset="-128"/>
                </a:rPr>
                <a:t>@</a:t>
              </a:r>
              <a:endParaRPr lang="en-US" sz="1600" kern="0" dirty="0">
                <a:solidFill>
                  <a:prstClr val="white"/>
                </a:solidFill>
                <a:effectLst>
                  <a:outerShdw blurRad="25400" dist="12700" dir="2700000" algn="tl" rotWithShape="0">
                    <a:prstClr val="black">
                      <a:alpha val="40000"/>
                    </a:prstClr>
                  </a:outerShdw>
                </a:effectLst>
                <a:latin typeface="Calibri Light" panose="020F0302020204030204" pitchFamily="34" charset="0"/>
                <a:ea typeface="ＭＳ Ｐゴシック" pitchFamily="34" charset="-128"/>
              </a:endParaRPr>
            </a:p>
          </p:txBody>
        </p:sp>
        <p:sp>
          <p:nvSpPr>
            <p:cNvPr id="15" name="TextBox 14"/>
            <p:cNvSpPr txBox="1"/>
            <p:nvPr/>
          </p:nvSpPr>
          <p:spPr>
            <a:xfrm>
              <a:off x="6590495" y="3669332"/>
              <a:ext cx="1717632" cy="383930"/>
            </a:xfrm>
            <a:prstGeom prst="rect">
              <a:avLst/>
            </a:prstGeom>
            <a:solidFill>
              <a:sysClr val="window" lastClr="FFFFFF"/>
            </a:solidFill>
            <a:effectLst>
              <a:outerShdw blurRad="38100" dist="25400" dir="2700000" algn="tl" rotWithShape="0">
                <a:srgbClr val="000000">
                  <a:lumMod val="75000"/>
                  <a:lumOff val="25000"/>
                  <a:alpha val="40000"/>
                </a:srgbClr>
              </a:outerShdw>
            </a:effectLst>
          </p:spPr>
          <p:txBody>
            <a:bodyPr wrap="square" lIns="0" tIns="0" rIns="0" bIns="0" rtlCol="0" anchor="ctr" anchorCtr="0">
              <a:noAutofit/>
            </a:bodyPr>
            <a:lstStyle/>
            <a:p>
              <a:pPr algn="ctr" defTabSz="914149" fontAlgn="base">
                <a:spcBef>
                  <a:spcPct val="0"/>
                </a:spcBef>
                <a:spcAft>
                  <a:spcPct val="0"/>
                </a:spcAft>
                <a:defRPr/>
              </a:pPr>
              <a:r>
                <a:rPr lang="en-US" sz="1600" b="1" kern="0" dirty="0">
                  <a:solidFill>
                    <a:srgbClr val="FB0000"/>
                  </a:solidFill>
                  <a:latin typeface="Calibri" panose="020F0502020204030204" pitchFamily="34" charset="0"/>
                  <a:ea typeface="ＭＳ Ｐゴシック" pitchFamily="34" charset="-128"/>
                </a:rPr>
                <a:t>OracleCX.Cloud@tcs.com</a:t>
              </a:r>
            </a:p>
            <a:p>
              <a:pPr algn="ctr" defTabSz="914149" fontAlgn="base">
                <a:spcBef>
                  <a:spcPct val="0"/>
                </a:spcBef>
                <a:spcAft>
                  <a:spcPct val="0"/>
                </a:spcAft>
                <a:defRPr/>
              </a:pPr>
              <a:r>
                <a:rPr lang="en-US" sz="1200" kern="0" dirty="0">
                  <a:solidFill>
                    <a:srgbClr val="000000">
                      <a:lumMod val="75000"/>
                      <a:lumOff val="25000"/>
                    </a:srgbClr>
                  </a:solidFill>
                  <a:latin typeface="Calibri" panose="020F0502020204030204" pitchFamily="34" charset="0"/>
                  <a:ea typeface="ＭＳ Ｐゴシック" pitchFamily="34" charset="-128"/>
                </a:rPr>
                <a:t>Experience | Engage | Empower</a:t>
              </a:r>
            </a:p>
          </p:txBody>
        </p:sp>
      </p:grpSp>
      <p:sp>
        <p:nvSpPr>
          <p:cNvPr id="16" name="Freeform 15"/>
          <p:cNvSpPr/>
          <p:nvPr/>
        </p:nvSpPr>
        <p:spPr>
          <a:xfrm>
            <a:off x="6181161" y="3052389"/>
            <a:ext cx="3847098" cy="634843"/>
          </a:xfrm>
          <a:custGeom>
            <a:avLst/>
            <a:gdLst>
              <a:gd name="connsiteX0" fmla="*/ 2886075 w 2886075"/>
              <a:gd name="connsiteY0" fmla="*/ 476256 h 476256"/>
              <a:gd name="connsiteX1" fmla="*/ 2886075 w 2886075"/>
              <a:gd name="connsiteY1" fmla="*/ 476256 h 476256"/>
              <a:gd name="connsiteX2" fmla="*/ 2828925 w 2886075"/>
              <a:gd name="connsiteY2" fmla="*/ 466731 h 476256"/>
              <a:gd name="connsiteX3" fmla="*/ 2809875 w 2886075"/>
              <a:gd name="connsiteY3" fmla="*/ 457206 h 476256"/>
              <a:gd name="connsiteX4" fmla="*/ 2714625 w 2886075"/>
              <a:gd name="connsiteY4" fmla="*/ 438156 h 476256"/>
              <a:gd name="connsiteX5" fmla="*/ 2657475 w 2886075"/>
              <a:gd name="connsiteY5" fmla="*/ 419106 h 476256"/>
              <a:gd name="connsiteX6" fmla="*/ 2609850 w 2886075"/>
              <a:gd name="connsiteY6" fmla="*/ 409581 h 476256"/>
              <a:gd name="connsiteX7" fmla="*/ 2547938 w 2886075"/>
              <a:gd name="connsiteY7" fmla="*/ 395294 h 476256"/>
              <a:gd name="connsiteX8" fmla="*/ 2495550 w 2886075"/>
              <a:gd name="connsiteY8" fmla="*/ 385769 h 476256"/>
              <a:gd name="connsiteX9" fmla="*/ 2405063 w 2886075"/>
              <a:gd name="connsiteY9" fmla="*/ 366719 h 476256"/>
              <a:gd name="connsiteX10" fmla="*/ 2271713 w 2886075"/>
              <a:gd name="connsiteY10" fmla="*/ 342906 h 476256"/>
              <a:gd name="connsiteX11" fmla="*/ 2081213 w 2886075"/>
              <a:gd name="connsiteY11" fmla="*/ 333381 h 476256"/>
              <a:gd name="connsiteX12" fmla="*/ 1990725 w 2886075"/>
              <a:gd name="connsiteY12" fmla="*/ 323856 h 476256"/>
              <a:gd name="connsiteX13" fmla="*/ 1957388 w 2886075"/>
              <a:gd name="connsiteY13" fmla="*/ 319094 h 476256"/>
              <a:gd name="connsiteX14" fmla="*/ 1938338 w 2886075"/>
              <a:gd name="connsiteY14" fmla="*/ 309569 h 476256"/>
              <a:gd name="connsiteX15" fmla="*/ 1890713 w 2886075"/>
              <a:gd name="connsiteY15" fmla="*/ 295281 h 476256"/>
              <a:gd name="connsiteX16" fmla="*/ 1871663 w 2886075"/>
              <a:gd name="connsiteY16" fmla="*/ 280994 h 476256"/>
              <a:gd name="connsiteX17" fmla="*/ 1819275 w 2886075"/>
              <a:gd name="connsiteY17" fmla="*/ 266706 h 476256"/>
              <a:gd name="connsiteX18" fmla="*/ 1785938 w 2886075"/>
              <a:gd name="connsiteY18" fmla="*/ 257181 h 476256"/>
              <a:gd name="connsiteX19" fmla="*/ 1757363 w 2886075"/>
              <a:gd name="connsiteY19" fmla="*/ 238131 h 476256"/>
              <a:gd name="connsiteX20" fmla="*/ 1695450 w 2886075"/>
              <a:gd name="connsiteY20" fmla="*/ 219081 h 476256"/>
              <a:gd name="connsiteX21" fmla="*/ 1657350 w 2886075"/>
              <a:gd name="connsiteY21" fmla="*/ 200031 h 476256"/>
              <a:gd name="connsiteX22" fmla="*/ 1633538 w 2886075"/>
              <a:gd name="connsiteY22" fmla="*/ 195269 h 476256"/>
              <a:gd name="connsiteX23" fmla="*/ 1604963 w 2886075"/>
              <a:gd name="connsiteY23" fmla="*/ 185744 h 476256"/>
              <a:gd name="connsiteX24" fmla="*/ 1581150 w 2886075"/>
              <a:gd name="connsiteY24" fmla="*/ 180981 h 476256"/>
              <a:gd name="connsiteX25" fmla="*/ 1552575 w 2886075"/>
              <a:gd name="connsiteY25" fmla="*/ 171456 h 476256"/>
              <a:gd name="connsiteX26" fmla="*/ 1533525 w 2886075"/>
              <a:gd name="connsiteY26" fmla="*/ 161931 h 476256"/>
              <a:gd name="connsiteX27" fmla="*/ 1509713 w 2886075"/>
              <a:gd name="connsiteY27" fmla="*/ 157169 h 476256"/>
              <a:gd name="connsiteX28" fmla="*/ 1462088 w 2886075"/>
              <a:gd name="connsiteY28" fmla="*/ 147644 h 476256"/>
              <a:gd name="connsiteX29" fmla="*/ 1419225 w 2886075"/>
              <a:gd name="connsiteY29" fmla="*/ 133356 h 476256"/>
              <a:gd name="connsiteX30" fmla="*/ 1404938 w 2886075"/>
              <a:gd name="connsiteY30" fmla="*/ 123831 h 476256"/>
              <a:gd name="connsiteX31" fmla="*/ 1376363 w 2886075"/>
              <a:gd name="connsiteY31" fmla="*/ 114306 h 476256"/>
              <a:gd name="connsiteX32" fmla="*/ 1323975 w 2886075"/>
              <a:gd name="connsiteY32" fmla="*/ 100019 h 476256"/>
              <a:gd name="connsiteX33" fmla="*/ 1252538 w 2886075"/>
              <a:gd name="connsiteY33" fmla="*/ 95256 h 476256"/>
              <a:gd name="connsiteX34" fmla="*/ 1171575 w 2886075"/>
              <a:gd name="connsiteY34" fmla="*/ 85731 h 476256"/>
              <a:gd name="connsiteX35" fmla="*/ 747713 w 2886075"/>
              <a:gd name="connsiteY35" fmla="*/ 71444 h 476256"/>
              <a:gd name="connsiteX36" fmla="*/ 657225 w 2886075"/>
              <a:gd name="connsiteY36" fmla="*/ 47631 h 476256"/>
              <a:gd name="connsiteX37" fmla="*/ 609600 w 2886075"/>
              <a:gd name="connsiteY37" fmla="*/ 28581 h 476256"/>
              <a:gd name="connsiteX38" fmla="*/ 585788 w 2886075"/>
              <a:gd name="connsiteY38" fmla="*/ 19056 h 476256"/>
              <a:gd name="connsiteX39" fmla="*/ 85725 w 2886075"/>
              <a:gd name="connsiteY39" fmla="*/ 14294 h 476256"/>
              <a:gd name="connsiteX40" fmla="*/ 57150 w 2886075"/>
              <a:gd name="connsiteY40" fmla="*/ 9531 h 476256"/>
              <a:gd name="connsiteX41" fmla="*/ 23813 w 2886075"/>
              <a:gd name="connsiteY41" fmla="*/ 4769 h 476256"/>
              <a:gd name="connsiteX42" fmla="*/ 0 w 2886075"/>
              <a:gd name="connsiteY42" fmla="*/ 6 h 476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86075" h="476256">
                <a:moveTo>
                  <a:pt x="2886075" y="476256"/>
                </a:moveTo>
                <a:lnTo>
                  <a:pt x="2886075" y="476256"/>
                </a:lnTo>
                <a:cubicBezTo>
                  <a:pt x="2867025" y="473081"/>
                  <a:pt x="2847661" y="471415"/>
                  <a:pt x="2828925" y="466731"/>
                </a:cubicBezTo>
                <a:cubicBezTo>
                  <a:pt x="2822037" y="465009"/>
                  <a:pt x="2816763" y="458928"/>
                  <a:pt x="2809875" y="457206"/>
                </a:cubicBezTo>
                <a:cubicBezTo>
                  <a:pt x="2778463" y="449353"/>
                  <a:pt x="2746375" y="444506"/>
                  <a:pt x="2714625" y="438156"/>
                </a:cubicBezTo>
                <a:cubicBezTo>
                  <a:pt x="2694934" y="434218"/>
                  <a:pt x="2676848" y="424390"/>
                  <a:pt x="2657475" y="419106"/>
                </a:cubicBezTo>
                <a:cubicBezTo>
                  <a:pt x="2641856" y="414846"/>
                  <a:pt x="2625670" y="413020"/>
                  <a:pt x="2609850" y="409581"/>
                </a:cubicBezTo>
                <a:cubicBezTo>
                  <a:pt x="2589154" y="405082"/>
                  <a:pt x="2568673" y="399614"/>
                  <a:pt x="2547938" y="395294"/>
                </a:cubicBezTo>
                <a:cubicBezTo>
                  <a:pt x="2530562" y="391674"/>
                  <a:pt x="2512816" y="389880"/>
                  <a:pt x="2495550" y="385769"/>
                </a:cubicBezTo>
                <a:cubicBezTo>
                  <a:pt x="2404227" y="364025"/>
                  <a:pt x="2490357" y="376195"/>
                  <a:pt x="2405063" y="366719"/>
                </a:cubicBezTo>
                <a:cubicBezTo>
                  <a:pt x="2350992" y="354241"/>
                  <a:pt x="2328700" y="347050"/>
                  <a:pt x="2271713" y="342906"/>
                </a:cubicBezTo>
                <a:cubicBezTo>
                  <a:pt x="2208301" y="338294"/>
                  <a:pt x="2081213" y="333381"/>
                  <a:pt x="2081213" y="333381"/>
                </a:cubicBezTo>
                <a:lnTo>
                  <a:pt x="1990725" y="323856"/>
                </a:lnTo>
                <a:cubicBezTo>
                  <a:pt x="1979587" y="322464"/>
                  <a:pt x="1968500" y="320681"/>
                  <a:pt x="1957388" y="319094"/>
                </a:cubicBezTo>
                <a:cubicBezTo>
                  <a:pt x="1951038" y="315919"/>
                  <a:pt x="1944930" y="312206"/>
                  <a:pt x="1938338" y="309569"/>
                </a:cubicBezTo>
                <a:cubicBezTo>
                  <a:pt x="1919016" y="301840"/>
                  <a:pt x="1909423" y="299959"/>
                  <a:pt x="1890713" y="295281"/>
                </a:cubicBezTo>
                <a:cubicBezTo>
                  <a:pt x="1884363" y="290519"/>
                  <a:pt x="1878602" y="284849"/>
                  <a:pt x="1871663" y="280994"/>
                </a:cubicBezTo>
                <a:cubicBezTo>
                  <a:pt x="1848118" y="267914"/>
                  <a:pt x="1845854" y="272840"/>
                  <a:pt x="1819275" y="266706"/>
                </a:cubicBezTo>
                <a:cubicBezTo>
                  <a:pt x="1808014" y="264107"/>
                  <a:pt x="1797050" y="260356"/>
                  <a:pt x="1785938" y="257181"/>
                </a:cubicBezTo>
                <a:cubicBezTo>
                  <a:pt x="1776413" y="250831"/>
                  <a:pt x="1767602" y="243251"/>
                  <a:pt x="1757363" y="238131"/>
                </a:cubicBezTo>
                <a:cubicBezTo>
                  <a:pt x="1741037" y="229968"/>
                  <a:pt x="1711721" y="225589"/>
                  <a:pt x="1695450" y="219081"/>
                </a:cubicBezTo>
                <a:cubicBezTo>
                  <a:pt x="1682267" y="213808"/>
                  <a:pt x="1670603" y="205128"/>
                  <a:pt x="1657350" y="200031"/>
                </a:cubicBezTo>
                <a:cubicBezTo>
                  <a:pt x="1649795" y="197125"/>
                  <a:pt x="1641347" y="197399"/>
                  <a:pt x="1633538" y="195269"/>
                </a:cubicBezTo>
                <a:cubicBezTo>
                  <a:pt x="1623852" y="192627"/>
                  <a:pt x="1614649" y="188386"/>
                  <a:pt x="1604963" y="185744"/>
                </a:cubicBezTo>
                <a:cubicBezTo>
                  <a:pt x="1597153" y="183614"/>
                  <a:pt x="1588960" y="183111"/>
                  <a:pt x="1581150" y="180981"/>
                </a:cubicBezTo>
                <a:cubicBezTo>
                  <a:pt x="1571464" y="178339"/>
                  <a:pt x="1561897" y="175185"/>
                  <a:pt x="1552575" y="171456"/>
                </a:cubicBezTo>
                <a:cubicBezTo>
                  <a:pt x="1545983" y="168819"/>
                  <a:pt x="1540260" y="164176"/>
                  <a:pt x="1533525" y="161931"/>
                </a:cubicBezTo>
                <a:cubicBezTo>
                  <a:pt x="1525846" y="159371"/>
                  <a:pt x="1517615" y="158925"/>
                  <a:pt x="1509713" y="157169"/>
                </a:cubicBezTo>
                <a:cubicBezTo>
                  <a:pt x="1467079" y="147695"/>
                  <a:pt x="1518092" y="156977"/>
                  <a:pt x="1462088" y="147644"/>
                </a:cubicBezTo>
                <a:cubicBezTo>
                  <a:pt x="1429622" y="126001"/>
                  <a:pt x="1470558" y="150468"/>
                  <a:pt x="1419225" y="133356"/>
                </a:cubicBezTo>
                <a:cubicBezTo>
                  <a:pt x="1413795" y="131546"/>
                  <a:pt x="1410168" y="126156"/>
                  <a:pt x="1404938" y="123831"/>
                </a:cubicBezTo>
                <a:cubicBezTo>
                  <a:pt x="1395763" y="119753"/>
                  <a:pt x="1385888" y="117481"/>
                  <a:pt x="1376363" y="114306"/>
                </a:cubicBezTo>
                <a:cubicBezTo>
                  <a:pt x="1357996" y="108184"/>
                  <a:pt x="1343212" y="101943"/>
                  <a:pt x="1323975" y="100019"/>
                </a:cubicBezTo>
                <a:cubicBezTo>
                  <a:pt x="1300228" y="97644"/>
                  <a:pt x="1276350" y="96844"/>
                  <a:pt x="1252538" y="95256"/>
                </a:cubicBezTo>
                <a:cubicBezTo>
                  <a:pt x="1220395" y="89899"/>
                  <a:pt x="1208651" y="87214"/>
                  <a:pt x="1171575" y="85731"/>
                </a:cubicBezTo>
                <a:lnTo>
                  <a:pt x="747713" y="71444"/>
                </a:lnTo>
                <a:cubicBezTo>
                  <a:pt x="707130" y="65646"/>
                  <a:pt x="702425" y="67002"/>
                  <a:pt x="657225" y="47631"/>
                </a:cubicBezTo>
                <a:cubicBezTo>
                  <a:pt x="571022" y="10687"/>
                  <a:pt x="655394" y="45754"/>
                  <a:pt x="609600" y="28581"/>
                </a:cubicBezTo>
                <a:cubicBezTo>
                  <a:pt x="601596" y="25579"/>
                  <a:pt x="594334" y="19289"/>
                  <a:pt x="585788" y="19056"/>
                </a:cubicBezTo>
                <a:cubicBezTo>
                  <a:pt x="419155" y="14512"/>
                  <a:pt x="252413" y="15881"/>
                  <a:pt x="85725" y="14294"/>
                </a:cubicBezTo>
                <a:lnTo>
                  <a:pt x="57150" y="9531"/>
                </a:lnTo>
                <a:cubicBezTo>
                  <a:pt x="46055" y="7824"/>
                  <a:pt x="34857" y="6777"/>
                  <a:pt x="23813" y="4769"/>
                </a:cubicBezTo>
                <a:cubicBezTo>
                  <a:pt x="-4501" y="-379"/>
                  <a:pt x="13182" y="6"/>
                  <a:pt x="0" y="6"/>
                </a:cubicBezTo>
              </a:path>
            </a:pathLst>
          </a:cu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49" fontAlgn="base">
              <a:spcBef>
                <a:spcPct val="0"/>
              </a:spcBef>
              <a:spcAft>
                <a:spcPct val="0"/>
              </a:spcAft>
            </a:pPr>
            <a:endParaRPr lang="en-US" sz="2133" dirty="0">
              <a:solidFill>
                <a:prstClr val="white"/>
              </a:solidFill>
            </a:endParaRPr>
          </a:p>
        </p:txBody>
      </p:sp>
      <p:sp>
        <p:nvSpPr>
          <p:cNvPr id="17" name="TextBox 16"/>
          <p:cNvSpPr txBox="1"/>
          <p:nvPr/>
        </p:nvSpPr>
        <p:spPr>
          <a:xfrm>
            <a:off x="6441315" y="1179189"/>
            <a:ext cx="2586294" cy="4599838"/>
          </a:xfrm>
          <a:prstGeom prst="rect">
            <a:avLst/>
          </a:prstGeom>
          <a:solidFill>
            <a:schemeClr val="bg1">
              <a:lumMod val="85000"/>
            </a:schemeClr>
          </a:solidFill>
          <a:effectLst>
            <a:outerShdw blurRad="38100" dist="25400" dir="2700000" algn="tl" rotWithShape="0">
              <a:srgbClr val="000000">
                <a:lumMod val="75000"/>
                <a:lumOff val="25000"/>
                <a:alpha val="40000"/>
              </a:srgbClr>
            </a:outerShdw>
          </a:effectLst>
        </p:spPr>
        <p:txBody>
          <a:bodyPr wrap="square" lIns="121888" rIns="121888" rtlCol="0">
            <a:noAutofit/>
          </a:bodyPr>
          <a:lstStyle/>
          <a:p>
            <a:pPr defTabSz="914149" fontAlgn="base">
              <a:spcBef>
                <a:spcPct val="0"/>
              </a:spcBef>
              <a:spcAft>
                <a:spcPct val="0"/>
              </a:spcAft>
              <a:defRPr/>
            </a:pPr>
            <a:endParaRPr lang="en-US" sz="1200" kern="0" dirty="0">
              <a:solidFill>
                <a:srgbClr val="000000">
                  <a:lumMod val="65000"/>
                  <a:lumOff val="35000"/>
                </a:srgbClr>
              </a:solidFill>
              <a:latin typeface="Calibri" panose="020F0502020204030204" pitchFamily="34" charset="0"/>
              <a:ea typeface="ＭＳ Ｐゴシック" pitchFamily="34" charset="-128"/>
            </a:endParaRPr>
          </a:p>
        </p:txBody>
      </p:sp>
      <p:sp>
        <p:nvSpPr>
          <p:cNvPr id="18" name="TextBox 17"/>
          <p:cNvSpPr txBox="1"/>
          <p:nvPr/>
        </p:nvSpPr>
        <p:spPr>
          <a:xfrm>
            <a:off x="6443509" y="812600"/>
            <a:ext cx="2584100" cy="338554"/>
          </a:xfrm>
          <a:prstGeom prst="rect">
            <a:avLst/>
          </a:prstGeom>
          <a:solidFill>
            <a:schemeClr val="accent3"/>
          </a:solidFill>
          <a:effectLst/>
        </p:spPr>
        <p:txBody>
          <a:bodyPr wrap="square" lIns="60944" rIns="60944" rtlCol="0">
            <a:spAutoFit/>
          </a:bodyPr>
          <a:lstStyle>
            <a:defPPr>
              <a:defRPr lang="en-US"/>
            </a:defPPr>
            <a:lvl1pPr defTabSz="685783">
              <a:defRPr sz="1200" b="1">
                <a:solidFill>
                  <a:schemeClr val="tx1">
                    <a:lumMod val="50000"/>
                    <a:lumOff val="50000"/>
                  </a:schemeClr>
                </a:solidFill>
                <a:latin typeface="Calibri" panose="020F0502020204030204" pitchFamily="34" charset="0"/>
              </a:defRPr>
            </a:lvl1pPr>
          </a:lstStyle>
          <a:p>
            <a:r>
              <a:rPr lang="en-US" sz="1600" dirty="0">
                <a:solidFill>
                  <a:schemeClr val="bg1"/>
                </a:solidFill>
              </a:rPr>
              <a:t>Credentials</a:t>
            </a:r>
          </a:p>
        </p:txBody>
      </p:sp>
      <p:pic>
        <p:nvPicPr>
          <p:cNvPr id="19" name="Picture 1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484597" y="1226893"/>
            <a:ext cx="2543012" cy="544184"/>
          </a:xfrm>
          <a:prstGeom prst="rect">
            <a:avLst/>
          </a:prstGeom>
        </p:spPr>
      </p:pic>
      <p:pic>
        <p:nvPicPr>
          <p:cNvPr id="20" name="Picture 1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484597" y="1793161"/>
            <a:ext cx="2543012" cy="549416"/>
          </a:xfrm>
          <a:prstGeom prst="rect">
            <a:avLst/>
          </a:prstGeom>
        </p:spPr>
      </p:pic>
      <p:pic>
        <p:nvPicPr>
          <p:cNvPr id="21" name="Picture 20"/>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484597" y="2364660"/>
            <a:ext cx="2543012" cy="545306"/>
          </a:xfrm>
          <a:prstGeom prst="rect">
            <a:avLst/>
          </a:prstGeom>
        </p:spPr>
      </p:pic>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484597" y="2932050"/>
            <a:ext cx="2543012" cy="550549"/>
          </a:xfrm>
          <a:prstGeom prst="rect">
            <a:avLst/>
          </a:prstGeom>
        </p:spPr>
      </p:pic>
      <p:pic>
        <p:nvPicPr>
          <p:cNvPr id="23" name="Picture 22"/>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6484597" y="3504681"/>
            <a:ext cx="2543012" cy="543067"/>
          </a:xfrm>
          <a:prstGeom prst="rect">
            <a:avLst/>
          </a:prstGeom>
        </p:spPr>
      </p:pic>
      <p:pic>
        <p:nvPicPr>
          <p:cNvPr id="24" name="Picture 23"/>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6484597" y="4069832"/>
            <a:ext cx="2543012" cy="543067"/>
          </a:xfrm>
          <a:prstGeom prst="rect">
            <a:avLst/>
          </a:prstGeom>
        </p:spPr>
      </p:pic>
      <p:sp>
        <p:nvSpPr>
          <p:cNvPr id="25" name="Freeform 24"/>
          <p:cNvSpPr/>
          <p:nvPr/>
        </p:nvSpPr>
        <p:spPr>
          <a:xfrm>
            <a:off x="5542517" y="5867941"/>
            <a:ext cx="626048" cy="413438"/>
          </a:xfrm>
          <a:custGeom>
            <a:avLst/>
            <a:gdLst>
              <a:gd name="connsiteX0" fmla="*/ 856918 w 1176890"/>
              <a:gd name="connsiteY0" fmla="*/ 625755 h 777211"/>
              <a:gd name="connsiteX1" fmla="*/ 309745 w 1176890"/>
              <a:gd name="connsiteY1" fmla="*/ 625755 h 777211"/>
              <a:gd name="connsiteX2" fmla="*/ 309745 w 1176890"/>
              <a:gd name="connsiteY2" fmla="*/ 662351 h 777211"/>
              <a:gd name="connsiteX3" fmla="*/ 856918 w 1176890"/>
              <a:gd name="connsiteY3" fmla="*/ 662351 h 777211"/>
              <a:gd name="connsiteX4" fmla="*/ 506543 w 1176890"/>
              <a:gd name="connsiteY4" fmla="*/ 503842 h 777211"/>
              <a:gd name="connsiteX5" fmla="*/ 534938 w 1176890"/>
              <a:gd name="connsiteY5" fmla="*/ 532238 h 777211"/>
              <a:gd name="connsiteX6" fmla="*/ 506543 w 1176890"/>
              <a:gd name="connsiteY6" fmla="*/ 560633 h 777211"/>
              <a:gd name="connsiteX7" fmla="*/ 478148 w 1176890"/>
              <a:gd name="connsiteY7" fmla="*/ 532238 h 777211"/>
              <a:gd name="connsiteX8" fmla="*/ 660118 w 1176890"/>
              <a:gd name="connsiteY8" fmla="*/ 383383 h 777211"/>
              <a:gd name="connsiteX9" fmla="*/ 688513 w 1176890"/>
              <a:gd name="connsiteY9" fmla="*/ 411778 h 777211"/>
              <a:gd name="connsiteX10" fmla="*/ 660118 w 1176890"/>
              <a:gd name="connsiteY10" fmla="*/ 440173 h 777211"/>
              <a:gd name="connsiteX11" fmla="*/ 631723 w 1176890"/>
              <a:gd name="connsiteY11" fmla="*/ 411778 h 777211"/>
              <a:gd name="connsiteX12" fmla="*/ 352967 w 1176890"/>
              <a:gd name="connsiteY12" fmla="*/ 277365 h 777211"/>
              <a:gd name="connsiteX13" fmla="*/ 381362 w 1176890"/>
              <a:gd name="connsiteY13" fmla="*/ 305761 h 777211"/>
              <a:gd name="connsiteX14" fmla="*/ 352967 w 1176890"/>
              <a:gd name="connsiteY14" fmla="*/ 334155 h 777211"/>
              <a:gd name="connsiteX15" fmla="*/ 324572 w 1176890"/>
              <a:gd name="connsiteY15" fmla="*/ 305760 h 777211"/>
              <a:gd name="connsiteX16" fmla="*/ 814582 w 1176890"/>
              <a:gd name="connsiteY16" fmla="*/ 190101 h 777211"/>
              <a:gd name="connsiteX17" fmla="*/ 842977 w 1176890"/>
              <a:gd name="connsiteY17" fmla="*/ 218497 h 777211"/>
              <a:gd name="connsiteX18" fmla="*/ 814582 w 1176890"/>
              <a:gd name="connsiteY18" fmla="*/ 246891 h 777211"/>
              <a:gd name="connsiteX19" fmla="*/ 786186 w 1176890"/>
              <a:gd name="connsiteY19" fmla="*/ 218496 h 777211"/>
              <a:gd name="connsiteX20" fmla="*/ 770471 w 1176890"/>
              <a:gd name="connsiteY20" fmla="*/ 181878 h 777211"/>
              <a:gd name="connsiteX21" fmla="*/ 770471 w 1176890"/>
              <a:gd name="connsiteY21" fmla="*/ 260733 h 777211"/>
              <a:gd name="connsiteX22" fmla="*/ 693577 w 1176890"/>
              <a:gd name="connsiteY22" fmla="*/ 370819 h 777211"/>
              <a:gd name="connsiteX23" fmla="*/ 616895 w 1176890"/>
              <a:gd name="connsiteY23" fmla="*/ 370819 h 777211"/>
              <a:gd name="connsiteX24" fmla="*/ 616895 w 1176890"/>
              <a:gd name="connsiteY24" fmla="*/ 441070 h 777211"/>
              <a:gd name="connsiteX25" fmla="*/ 549107 w 1176890"/>
              <a:gd name="connsiteY25" fmla="*/ 491921 h 777211"/>
              <a:gd name="connsiteX26" fmla="*/ 481616 w 1176890"/>
              <a:gd name="connsiteY26" fmla="*/ 491921 h 777211"/>
              <a:gd name="connsiteX27" fmla="*/ 396191 w 1176890"/>
              <a:gd name="connsiteY27" fmla="*/ 351406 h 777211"/>
              <a:gd name="connsiteX28" fmla="*/ 396191 w 1176890"/>
              <a:gd name="connsiteY28" fmla="*/ 267046 h 777211"/>
              <a:gd name="connsiteX29" fmla="*/ 309744 w 1176890"/>
              <a:gd name="connsiteY29" fmla="*/ 267046 h 777211"/>
              <a:gd name="connsiteX30" fmla="*/ 309744 w 1176890"/>
              <a:gd name="connsiteY30" fmla="*/ 600379 h 777211"/>
              <a:gd name="connsiteX31" fmla="*/ 396191 w 1176890"/>
              <a:gd name="connsiteY31" fmla="*/ 600379 h 777211"/>
              <a:gd name="connsiteX32" fmla="*/ 396191 w 1176890"/>
              <a:gd name="connsiteY32" fmla="*/ 374014 h 777211"/>
              <a:gd name="connsiteX33" fmla="*/ 467871 w 1176890"/>
              <a:gd name="connsiteY33" fmla="*/ 491920 h 777211"/>
              <a:gd name="connsiteX34" fmla="*/ 463320 w 1176890"/>
              <a:gd name="connsiteY34" fmla="*/ 491920 h 777211"/>
              <a:gd name="connsiteX35" fmla="*/ 463320 w 1176890"/>
              <a:gd name="connsiteY35" fmla="*/ 600379 h 777211"/>
              <a:gd name="connsiteX36" fmla="*/ 549766 w 1176890"/>
              <a:gd name="connsiteY36" fmla="*/ 600379 h 777211"/>
              <a:gd name="connsiteX37" fmla="*/ 549766 w 1176890"/>
              <a:gd name="connsiteY37" fmla="*/ 506108 h 777211"/>
              <a:gd name="connsiteX38" fmla="*/ 616896 w 1176890"/>
              <a:gd name="connsiteY38" fmla="*/ 455752 h 777211"/>
              <a:gd name="connsiteX39" fmla="*/ 616895 w 1176890"/>
              <a:gd name="connsiteY39" fmla="*/ 600381 h 777211"/>
              <a:gd name="connsiteX40" fmla="*/ 703342 w 1176890"/>
              <a:gd name="connsiteY40" fmla="*/ 600381 h 777211"/>
              <a:gd name="connsiteX41" fmla="*/ 703342 w 1176890"/>
              <a:gd name="connsiteY41" fmla="*/ 377349 h 777211"/>
              <a:gd name="connsiteX42" fmla="*/ 770471 w 1176890"/>
              <a:gd name="connsiteY42" fmla="*/ 281244 h 777211"/>
              <a:gd name="connsiteX43" fmla="*/ 770471 w 1176890"/>
              <a:gd name="connsiteY43" fmla="*/ 600380 h 777211"/>
              <a:gd name="connsiteX44" fmla="*/ 856918 w 1176890"/>
              <a:gd name="connsiteY44" fmla="*/ 600380 h 777211"/>
              <a:gd name="connsiteX45" fmla="*/ 856917 w 1176890"/>
              <a:gd name="connsiteY45" fmla="*/ 181878 h 777211"/>
              <a:gd name="connsiteX46" fmla="*/ 664404 w 1176890"/>
              <a:gd name="connsiteY46" fmla="*/ 0 h 777211"/>
              <a:gd name="connsiteX47" fmla="*/ 957450 w 1176890"/>
              <a:gd name="connsiteY47" fmla="*/ 238839 h 777211"/>
              <a:gd name="connsiteX48" fmla="*/ 960575 w 1176890"/>
              <a:gd name="connsiteY48" fmla="*/ 269846 h 777211"/>
              <a:gd name="connsiteX49" fmla="*/ 973021 w 1176890"/>
              <a:gd name="connsiteY49" fmla="*/ 271746 h 777211"/>
              <a:gd name="connsiteX50" fmla="*/ 1176890 w 1176890"/>
              <a:gd name="connsiteY50" fmla="*/ 521885 h 777211"/>
              <a:gd name="connsiteX51" fmla="*/ 947669 w 1176890"/>
              <a:gd name="connsiteY51" fmla="*/ 775893 h 777211"/>
              <a:gd name="connsiteX52" fmla="*/ 929712 w 1176890"/>
              <a:gd name="connsiteY52" fmla="*/ 776800 h 777211"/>
              <a:gd name="connsiteX53" fmla="*/ 928720 w 1176890"/>
              <a:gd name="connsiteY53" fmla="*/ 777211 h 777211"/>
              <a:gd name="connsiteX54" fmla="*/ 921575 w 1176890"/>
              <a:gd name="connsiteY54" fmla="*/ 777211 h 777211"/>
              <a:gd name="connsiteX55" fmla="*/ 921564 w 1176890"/>
              <a:gd name="connsiteY55" fmla="*/ 777211 h 777211"/>
              <a:gd name="connsiteX56" fmla="*/ 921552 w 1176890"/>
              <a:gd name="connsiteY56" fmla="*/ 777211 h 777211"/>
              <a:gd name="connsiteX57" fmla="*/ 264640 w 1176890"/>
              <a:gd name="connsiteY57" fmla="*/ 777211 h 777211"/>
              <a:gd name="connsiteX58" fmla="*/ 264286 w 1176890"/>
              <a:gd name="connsiteY58" fmla="*/ 777064 h 777211"/>
              <a:gd name="connsiteX59" fmla="*/ 261382 w 1176890"/>
              <a:gd name="connsiteY59" fmla="*/ 777211 h 777211"/>
              <a:gd name="connsiteX60" fmla="*/ 0 w 1176890"/>
              <a:gd name="connsiteY60" fmla="*/ 515829 h 777211"/>
              <a:gd name="connsiteX61" fmla="*/ 183655 w 1176890"/>
              <a:gd name="connsiteY61" fmla="*/ 266198 h 777211"/>
              <a:gd name="connsiteX62" fmla="*/ 202405 w 1176890"/>
              <a:gd name="connsiteY62" fmla="*/ 261377 h 777211"/>
              <a:gd name="connsiteX63" fmla="*/ 204019 w 1176890"/>
              <a:gd name="connsiteY63" fmla="*/ 245369 h 777211"/>
              <a:gd name="connsiteX64" fmla="*/ 378306 w 1176890"/>
              <a:gd name="connsiteY64" fmla="*/ 103320 h 777211"/>
              <a:gd name="connsiteX65" fmla="*/ 414160 w 1176890"/>
              <a:gd name="connsiteY65" fmla="*/ 106935 h 777211"/>
              <a:gd name="connsiteX66" fmla="*/ 432302 w 1176890"/>
              <a:gd name="connsiteY66" fmla="*/ 112566 h 777211"/>
              <a:gd name="connsiteX67" fmla="*/ 452892 w 1176890"/>
              <a:gd name="connsiteY67" fmla="*/ 87611 h 777211"/>
              <a:gd name="connsiteX68" fmla="*/ 664404 w 1176890"/>
              <a:gd name="connsiteY68" fmla="*/ 0 h 77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176890" h="777211">
                <a:moveTo>
                  <a:pt x="856918" y="625755"/>
                </a:moveTo>
                <a:lnTo>
                  <a:pt x="309745" y="625755"/>
                </a:lnTo>
                <a:lnTo>
                  <a:pt x="309745" y="662351"/>
                </a:lnTo>
                <a:lnTo>
                  <a:pt x="856918" y="662351"/>
                </a:lnTo>
                <a:close/>
                <a:moveTo>
                  <a:pt x="506543" y="503842"/>
                </a:moveTo>
                <a:lnTo>
                  <a:pt x="534938" y="532238"/>
                </a:lnTo>
                <a:lnTo>
                  <a:pt x="506543" y="560633"/>
                </a:lnTo>
                <a:lnTo>
                  <a:pt x="478148" y="532238"/>
                </a:lnTo>
                <a:close/>
                <a:moveTo>
                  <a:pt x="660118" y="383383"/>
                </a:moveTo>
                <a:lnTo>
                  <a:pt x="688513" y="411778"/>
                </a:lnTo>
                <a:lnTo>
                  <a:pt x="660118" y="440173"/>
                </a:lnTo>
                <a:lnTo>
                  <a:pt x="631723" y="411778"/>
                </a:lnTo>
                <a:close/>
                <a:moveTo>
                  <a:pt x="352967" y="277365"/>
                </a:moveTo>
                <a:lnTo>
                  <a:pt x="381362" y="305761"/>
                </a:lnTo>
                <a:lnTo>
                  <a:pt x="352967" y="334155"/>
                </a:lnTo>
                <a:lnTo>
                  <a:pt x="324572" y="305760"/>
                </a:lnTo>
                <a:close/>
                <a:moveTo>
                  <a:pt x="814582" y="190101"/>
                </a:moveTo>
                <a:lnTo>
                  <a:pt x="842977" y="218497"/>
                </a:lnTo>
                <a:lnTo>
                  <a:pt x="814582" y="246891"/>
                </a:lnTo>
                <a:lnTo>
                  <a:pt x="786186" y="218496"/>
                </a:lnTo>
                <a:close/>
                <a:moveTo>
                  <a:pt x="770471" y="181878"/>
                </a:moveTo>
                <a:lnTo>
                  <a:pt x="770471" y="260733"/>
                </a:lnTo>
                <a:lnTo>
                  <a:pt x="693577" y="370819"/>
                </a:lnTo>
                <a:lnTo>
                  <a:pt x="616895" y="370819"/>
                </a:lnTo>
                <a:lnTo>
                  <a:pt x="616895" y="441070"/>
                </a:lnTo>
                <a:lnTo>
                  <a:pt x="549107" y="491921"/>
                </a:lnTo>
                <a:lnTo>
                  <a:pt x="481616" y="491921"/>
                </a:lnTo>
                <a:lnTo>
                  <a:pt x="396191" y="351406"/>
                </a:lnTo>
                <a:lnTo>
                  <a:pt x="396191" y="267046"/>
                </a:lnTo>
                <a:lnTo>
                  <a:pt x="309744" y="267046"/>
                </a:lnTo>
                <a:lnTo>
                  <a:pt x="309744" y="600379"/>
                </a:lnTo>
                <a:lnTo>
                  <a:pt x="396191" y="600379"/>
                </a:lnTo>
                <a:lnTo>
                  <a:pt x="396191" y="374014"/>
                </a:lnTo>
                <a:lnTo>
                  <a:pt x="467871" y="491920"/>
                </a:lnTo>
                <a:lnTo>
                  <a:pt x="463320" y="491920"/>
                </a:lnTo>
                <a:lnTo>
                  <a:pt x="463320" y="600379"/>
                </a:lnTo>
                <a:lnTo>
                  <a:pt x="549766" y="600379"/>
                </a:lnTo>
                <a:lnTo>
                  <a:pt x="549766" y="506108"/>
                </a:lnTo>
                <a:lnTo>
                  <a:pt x="616896" y="455752"/>
                </a:lnTo>
                <a:lnTo>
                  <a:pt x="616895" y="600381"/>
                </a:lnTo>
                <a:lnTo>
                  <a:pt x="703342" y="600381"/>
                </a:lnTo>
                <a:lnTo>
                  <a:pt x="703342" y="377349"/>
                </a:lnTo>
                <a:lnTo>
                  <a:pt x="770471" y="281244"/>
                </a:lnTo>
                <a:lnTo>
                  <a:pt x="770471" y="600380"/>
                </a:lnTo>
                <a:lnTo>
                  <a:pt x="856918" y="600380"/>
                </a:lnTo>
                <a:lnTo>
                  <a:pt x="856917" y="181878"/>
                </a:lnTo>
                <a:close/>
                <a:moveTo>
                  <a:pt x="664404" y="0"/>
                </a:moveTo>
                <a:cubicBezTo>
                  <a:pt x="808955" y="0"/>
                  <a:pt x="929557" y="102534"/>
                  <a:pt x="957450" y="238839"/>
                </a:cubicBezTo>
                <a:lnTo>
                  <a:pt x="960575" y="269846"/>
                </a:lnTo>
                <a:lnTo>
                  <a:pt x="973021" y="271746"/>
                </a:lnTo>
                <a:cubicBezTo>
                  <a:pt x="1089369" y="295554"/>
                  <a:pt x="1176890" y="398499"/>
                  <a:pt x="1176890" y="521885"/>
                </a:cubicBezTo>
                <a:cubicBezTo>
                  <a:pt x="1176890" y="654084"/>
                  <a:pt x="1076419" y="762818"/>
                  <a:pt x="947669" y="775893"/>
                </a:cubicBezTo>
                <a:lnTo>
                  <a:pt x="929712" y="776800"/>
                </a:lnTo>
                <a:lnTo>
                  <a:pt x="928720" y="777211"/>
                </a:lnTo>
                <a:lnTo>
                  <a:pt x="921575" y="777211"/>
                </a:lnTo>
                <a:lnTo>
                  <a:pt x="921564" y="777211"/>
                </a:lnTo>
                <a:lnTo>
                  <a:pt x="921552" y="777211"/>
                </a:lnTo>
                <a:lnTo>
                  <a:pt x="264640" y="777211"/>
                </a:lnTo>
                <a:lnTo>
                  <a:pt x="264286" y="777064"/>
                </a:lnTo>
                <a:lnTo>
                  <a:pt x="261382" y="777211"/>
                </a:lnTo>
                <a:cubicBezTo>
                  <a:pt x="117025" y="777211"/>
                  <a:pt x="0" y="660186"/>
                  <a:pt x="0" y="515829"/>
                </a:cubicBezTo>
                <a:cubicBezTo>
                  <a:pt x="0" y="398539"/>
                  <a:pt x="77255" y="299292"/>
                  <a:pt x="183655" y="266198"/>
                </a:cubicBezTo>
                <a:lnTo>
                  <a:pt x="202405" y="261377"/>
                </a:lnTo>
                <a:lnTo>
                  <a:pt x="204019" y="245369"/>
                </a:lnTo>
                <a:cubicBezTo>
                  <a:pt x="220608" y="164302"/>
                  <a:pt x="292335" y="103320"/>
                  <a:pt x="378306" y="103320"/>
                </a:cubicBezTo>
                <a:cubicBezTo>
                  <a:pt x="390588" y="103320"/>
                  <a:pt x="402579" y="104565"/>
                  <a:pt x="414160" y="106935"/>
                </a:cubicBezTo>
                <a:lnTo>
                  <a:pt x="432302" y="112566"/>
                </a:lnTo>
                <a:lnTo>
                  <a:pt x="452892" y="87611"/>
                </a:lnTo>
                <a:cubicBezTo>
                  <a:pt x="507022" y="33480"/>
                  <a:pt x="581803" y="0"/>
                  <a:pt x="664404"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Analytics</a:t>
            </a:r>
          </a:p>
          <a:p>
            <a:pPr algn="ctr"/>
            <a:r>
              <a:rPr lang="en-US" sz="1200" dirty="0">
                <a:solidFill>
                  <a:schemeClr val="tx1"/>
                </a:solidFill>
              </a:rPr>
              <a:t>Cloud</a:t>
            </a:r>
          </a:p>
        </p:txBody>
      </p:sp>
      <p:sp>
        <p:nvSpPr>
          <p:cNvPr id="26" name="Freeform 25"/>
          <p:cNvSpPr/>
          <p:nvPr/>
        </p:nvSpPr>
        <p:spPr>
          <a:xfrm flipH="1">
            <a:off x="1992514" y="5867941"/>
            <a:ext cx="626048" cy="413438"/>
          </a:xfrm>
          <a:custGeom>
            <a:avLst/>
            <a:gdLst>
              <a:gd name="connsiteX0" fmla="*/ 511992 w 1176890"/>
              <a:gd name="connsiteY0" fmla="*/ 329626 h 777211"/>
              <a:gd name="connsiteX1" fmla="*/ 507642 w 1176890"/>
              <a:gd name="connsiteY1" fmla="*/ 336406 h 777211"/>
              <a:gd name="connsiteX2" fmla="*/ 517758 w 1176890"/>
              <a:gd name="connsiteY2" fmla="*/ 502545 h 777211"/>
              <a:gd name="connsiteX3" fmla="*/ 647083 w 1176890"/>
              <a:gd name="connsiteY3" fmla="*/ 583523 h 777211"/>
              <a:gd name="connsiteX4" fmla="*/ 656596 w 1176890"/>
              <a:gd name="connsiteY4" fmla="*/ 584284 h 777211"/>
              <a:gd name="connsiteX5" fmla="*/ 668009 w 1176890"/>
              <a:gd name="connsiteY5" fmla="*/ 562381 h 777211"/>
              <a:gd name="connsiteX6" fmla="*/ 585753 w 1176890"/>
              <a:gd name="connsiteY6" fmla="*/ 352007 h 777211"/>
              <a:gd name="connsiteX7" fmla="*/ 525944 w 1176890"/>
              <a:gd name="connsiteY7" fmla="*/ 331040 h 777211"/>
              <a:gd name="connsiteX8" fmla="*/ 674107 w 1176890"/>
              <a:gd name="connsiteY8" fmla="*/ 235655 h 777211"/>
              <a:gd name="connsiteX9" fmla="*/ 816057 w 1176890"/>
              <a:gd name="connsiteY9" fmla="*/ 289719 h 777211"/>
              <a:gd name="connsiteX10" fmla="*/ 805227 w 1176890"/>
              <a:gd name="connsiteY10" fmla="*/ 541602 h 777211"/>
              <a:gd name="connsiteX11" fmla="*/ 831211 w 1176890"/>
              <a:gd name="connsiteY11" fmla="*/ 647486 h 777211"/>
              <a:gd name="connsiteX12" fmla="*/ 743086 w 1176890"/>
              <a:gd name="connsiteY12" fmla="*/ 575765 h 777211"/>
              <a:gd name="connsiteX13" fmla="*/ 678880 w 1176890"/>
              <a:gd name="connsiteY13" fmla="*/ 586065 h 777211"/>
              <a:gd name="connsiteX14" fmla="*/ 656597 w 1176890"/>
              <a:gd name="connsiteY14" fmla="*/ 584284 h 777211"/>
              <a:gd name="connsiteX15" fmla="*/ 651132 w 1176890"/>
              <a:gd name="connsiteY15" fmla="*/ 594771 h 777211"/>
              <a:gd name="connsiteX16" fmla="*/ 425804 w 1176890"/>
              <a:gd name="connsiteY16" fmla="*/ 667991 h 777211"/>
              <a:gd name="connsiteX17" fmla="*/ 337678 w 1176890"/>
              <a:gd name="connsiteY17" fmla="*/ 739712 h 777211"/>
              <a:gd name="connsiteX18" fmla="*/ 363662 w 1176890"/>
              <a:gd name="connsiteY18" fmla="*/ 633828 h 777211"/>
              <a:gd name="connsiteX19" fmla="*/ 352832 w 1176890"/>
              <a:gd name="connsiteY19" fmla="*/ 381945 h 777211"/>
              <a:gd name="connsiteX20" fmla="*/ 494782 w 1176890"/>
              <a:gd name="connsiteY20" fmla="*/ 327881 h 777211"/>
              <a:gd name="connsiteX21" fmla="*/ 511992 w 1176890"/>
              <a:gd name="connsiteY21" fmla="*/ 329626 h 777211"/>
              <a:gd name="connsiteX22" fmla="*/ 526549 w 1176890"/>
              <a:gd name="connsiteY22" fmla="*/ 306937 h 777211"/>
              <a:gd name="connsiteX23" fmla="*/ 583136 w 1176890"/>
              <a:gd name="connsiteY23" fmla="*/ 259781 h 777211"/>
              <a:gd name="connsiteX24" fmla="*/ 674107 w 1176890"/>
              <a:gd name="connsiteY24" fmla="*/ 235655 h 777211"/>
              <a:gd name="connsiteX25" fmla="*/ 512487 w 1176890"/>
              <a:gd name="connsiteY25" fmla="*/ 0 h 777211"/>
              <a:gd name="connsiteX26" fmla="*/ 219440 w 1176890"/>
              <a:gd name="connsiteY26" fmla="*/ 238839 h 777211"/>
              <a:gd name="connsiteX27" fmla="*/ 216315 w 1176890"/>
              <a:gd name="connsiteY27" fmla="*/ 269846 h 777211"/>
              <a:gd name="connsiteX28" fmla="*/ 203869 w 1176890"/>
              <a:gd name="connsiteY28" fmla="*/ 271746 h 777211"/>
              <a:gd name="connsiteX29" fmla="*/ 0 w 1176890"/>
              <a:gd name="connsiteY29" fmla="*/ 521885 h 777211"/>
              <a:gd name="connsiteX30" fmla="*/ 229221 w 1176890"/>
              <a:gd name="connsiteY30" fmla="*/ 775893 h 777211"/>
              <a:gd name="connsiteX31" fmla="*/ 247178 w 1176890"/>
              <a:gd name="connsiteY31" fmla="*/ 776800 h 777211"/>
              <a:gd name="connsiteX32" fmla="*/ 248170 w 1176890"/>
              <a:gd name="connsiteY32" fmla="*/ 777211 h 777211"/>
              <a:gd name="connsiteX33" fmla="*/ 255315 w 1176890"/>
              <a:gd name="connsiteY33" fmla="*/ 777211 h 777211"/>
              <a:gd name="connsiteX34" fmla="*/ 255326 w 1176890"/>
              <a:gd name="connsiteY34" fmla="*/ 777211 h 777211"/>
              <a:gd name="connsiteX35" fmla="*/ 255338 w 1176890"/>
              <a:gd name="connsiteY35" fmla="*/ 777211 h 777211"/>
              <a:gd name="connsiteX36" fmla="*/ 912251 w 1176890"/>
              <a:gd name="connsiteY36" fmla="*/ 777211 h 777211"/>
              <a:gd name="connsiteX37" fmla="*/ 912604 w 1176890"/>
              <a:gd name="connsiteY37" fmla="*/ 777064 h 777211"/>
              <a:gd name="connsiteX38" fmla="*/ 915508 w 1176890"/>
              <a:gd name="connsiteY38" fmla="*/ 777211 h 777211"/>
              <a:gd name="connsiteX39" fmla="*/ 1176890 w 1176890"/>
              <a:gd name="connsiteY39" fmla="*/ 515829 h 777211"/>
              <a:gd name="connsiteX40" fmla="*/ 993235 w 1176890"/>
              <a:gd name="connsiteY40" fmla="*/ 266198 h 777211"/>
              <a:gd name="connsiteX41" fmla="*/ 974485 w 1176890"/>
              <a:gd name="connsiteY41" fmla="*/ 261377 h 777211"/>
              <a:gd name="connsiteX42" fmla="*/ 972871 w 1176890"/>
              <a:gd name="connsiteY42" fmla="*/ 245369 h 777211"/>
              <a:gd name="connsiteX43" fmla="*/ 798584 w 1176890"/>
              <a:gd name="connsiteY43" fmla="*/ 103320 h 777211"/>
              <a:gd name="connsiteX44" fmla="*/ 762730 w 1176890"/>
              <a:gd name="connsiteY44" fmla="*/ 106935 h 777211"/>
              <a:gd name="connsiteX45" fmla="*/ 744588 w 1176890"/>
              <a:gd name="connsiteY45" fmla="*/ 112566 h 777211"/>
              <a:gd name="connsiteX46" fmla="*/ 723998 w 1176890"/>
              <a:gd name="connsiteY46" fmla="*/ 87611 h 777211"/>
              <a:gd name="connsiteX47" fmla="*/ 512487 w 1176890"/>
              <a:gd name="connsiteY47" fmla="*/ 0 h 77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76890" h="777211">
                <a:moveTo>
                  <a:pt x="511992" y="329626"/>
                </a:moveTo>
                <a:lnTo>
                  <a:pt x="507642" y="336406"/>
                </a:lnTo>
                <a:cubicBezTo>
                  <a:pt x="481568" y="387960"/>
                  <a:pt x="483064" y="450305"/>
                  <a:pt x="517758" y="502545"/>
                </a:cubicBezTo>
                <a:cubicBezTo>
                  <a:pt x="547083" y="546700"/>
                  <a:pt x="594812" y="575194"/>
                  <a:pt x="647083" y="583523"/>
                </a:cubicBezTo>
                <a:lnTo>
                  <a:pt x="656596" y="584284"/>
                </a:lnTo>
                <a:lnTo>
                  <a:pt x="668009" y="562381"/>
                </a:lnTo>
                <a:cubicBezTo>
                  <a:pt x="698306" y="484757"/>
                  <a:pt x="665740" y="395517"/>
                  <a:pt x="585753" y="352007"/>
                </a:cubicBezTo>
                <a:cubicBezTo>
                  <a:pt x="566816" y="341706"/>
                  <a:pt x="546586" y="334754"/>
                  <a:pt x="525944" y="331040"/>
                </a:cubicBezTo>
                <a:close/>
                <a:moveTo>
                  <a:pt x="674107" y="235655"/>
                </a:moveTo>
                <a:cubicBezTo>
                  <a:pt x="726192" y="234390"/>
                  <a:pt x="778098" y="253001"/>
                  <a:pt x="816057" y="289719"/>
                </a:cubicBezTo>
                <a:cubicBezTo>
                  <a:pt x="890150" y="361388"/>
                  <a:pt x="885240" y="475602"/>
                  <a:pt x="805227" y="541602"/>
                </a:cubicBezTo>
                <a:lnTo>
                  <a:pt x="831211" y="647486"/>
                </a:lnTo>
                <a:lnTo>
                  <a:pt x="743086" y="575765"/>
                </a:lnTo>
                <a:cubicBezTo>
                  <a:pt x="721991" y="582761"/>
                  <a:pt x="700294" y="586099"/>
                  <a:pt x="678880" y="586065"/>
                </a:cubicBezTo>
                <a:lnTo>
                  <a:pt x="656597" y="584284"/>
                </a:lnTo>
                <a:lnTo>
                  <a:pt x="651132" y="594771"/>
                </a:lnTo>
                <a:cubicBezTo>
                  <a:pt x="604211" y="665420"/>
                  <a:pt x="510181" y="695975"/>
                  <a:pt x="425804" y="667991"/>
                </a:cubicBezTo>
                <a:lnTo>
                  <a:pt x="337678" y="739712"/>
                </a:lnTo>
                <a:lnTo>
                  <a:pt x="363662" y="633828"/>
                </a:lnTo>
                <a:cubicBezTo>
                  <a:pt x="283649" y="567828"/>
                  <a:pt x="278739" y="453614"/>
                  <a:pt x="352832" y="381945"/>
                </a:cubicBezTo>
                <a:cubicBezTo>
                  <a:pt x="390792" y="345227"/>
                  <a:pt x="442698" y="326616"/>
                  <a:pt x="494782" y="327881"/>
                </a:cubicBezTo>
                <a:lnTo>
                  <a:pt x="511992" y="329626"/>
                </a:lnTo>
                <a:lnTo>
                  <a:pt x="526549" y="306937"/>
                </a:lnTo>
                <a:cubicBezTo>
                  <a:pt x="541301" y="288376"/>
                  <a:pt x="560282" y="272212"/>
                  <a:pt x="583136" y="259781"/>
                </a:cubicBezTo>
                <a:cubicBezTo>
                  <a:pt x="611541" y="244328"/>
                  <a:pt x="642856" y="236414"/>
                  <a:pt x="674107" y="235655"/>
                </a:cubicBezTo>
                <a:close/>
                <a:moveTo>
                  <a:pt x="512487" y="0"/>
                </a:moveTo>
                <a:cubicBezTo>
                  <a:pt x="367936" y="0"/>
                  <a:pt x="247333" y="102534"/>
                  <a:pt x="219440" y="238839"/>
                </a:cubicBezTo>
                <a:lnTo>
                  <a:pt x="216315" y="269846"/>
                </a:lnTo>
                <a:lnTo>
                  <a:pt x="203869" y="271746"/>
                </a:lnTo>
                <a:cubicBezTo>
                  <a:pt x="87521" y="295554"/>
                  <a:pt x="0" y="398499"/>
                  <a:pt x="0" y="521885"/>
                </a:cubicBezTo>
                <a:cubicBezTo>
                  <a:pt x="0" y="654084"/>
                  <a:pt x="100471" y="762818"/>
                  <a:pt x="229221" y="775893"/>
                </a:cubicBezTo>
                <a:lnTo>
                  <a:pt x="247178" y="776800"/>
                </a:lnTo>
                <a:lnTo>
                  <a:pt x="248170" y="777211"/>
                </a:lnTo>
                <a:lnTo>
                  <a:pt x="255315" y="777211"/>
                </a:lnTo>
                <a:lnTo>
                  <a:pt x="255326" y="777211"/>
                </a:lnTo>
                <a:lnTo>
                  <a:pt x="255338" y="777211"/>
                </a:lnTo>
                <a:lnTo>
                  <a:pt x="912251" y="777211"/>
                </a:lnTo>
                <a:lnTo>
                  <a:pt x="912604" y="777064"/>
                </a:lnTo>
                <a:lnTo>
                  <a:pt x="915508" y="777211"/>
                </a:lnTo>
                <a:cubicBezTo>
                  <a:pt x="1059865" y="777211"/>
                  <a:pt x="1176890" y="660186"/>
                  <a:pt x="1176890" y="515829"/>
                </a:cubicBezTo>
                <a:cubicBezTo>
                  <a:pt x="1176890" y="398539"/>
                  <a:pt x="1099636" y="299292"/>
                  <a:pt x="993235" y="266198"/>
                </a:cubicBezTo>
                <a:lnTo>
                  <a:pt x="974485" y="261377"/>
                </a:lnTo>
                <a:lnTo>
                  <a:pt x="972871" y="245369"/>
                </a:lnTo>
                <a:cubicBezTo>
                  <a:pt x="956283" y="164302"/>
                  <a:pt x="884555" y="103320"/>
                  <a:pt x="798584" y="103320"/>
                </a:cubicBezTo>
                <a:cubicBezTo>
                  <a:pt x="786302" y="103320"/>
                  <a:pt x="774311" y="104565"/>
                  <a:pt x="762730" y="106935"/>
                </a:cubicBezTo>
                <a:lnTo>
                  <a:pt x="744588" y="112566"/>
                </a:lnTo>
                <a:lnTo>
                  <a:pt x="723998" y="87611"/>
                </a:lnTo>
                <a:cubicBezTo>
                  <a:pt x="669868" y="33480"/>
                  <a:pt x="595087" y="0"/>
                  <a:pt x="512487"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Service</a:t>
            </a:r>
          </a:p>
          <a:p>
            <a:pPr algn="ctr"/>
            <a:r>
              <a:rPr lang="en-US" sz="1200" dirty="0">
                <a:solidFill>
                  <a:schemeClr val="tx1"/>
                </a:solidFill>
              </a:rPr>
              <a:t>Cloud</a:t>
            </a:r>
          </a:p>
        </p:txBody>
      </p:sp>
      <p:sp>
        <p:nvSpPr>
          <p:cNvPr id="27" name="Freeform 26"/>
          <p:cNvSpPr/>
          <p:nvPr/>
        </p:nvSpPr>
        <p:spPr>
          <a:xfrm>
            <a:off x="2880014" y="5867941"/>
            <a:ext cx="626048" cy="413438"/>
          </a:xfrm>
          <a:custGeom>
            <a:avLst/>
            <a:gdLst>
              <a:gd name="connsiteX0" fmla="*/ 678753 w 1176890"/>
              <a:gd name="connsiteY0" fmla="*/ 576509 h 777211"/>
              <a:gd name="connsiteX1" fmla="*/ 629245 w 1176890"/>
              <a:gd name="connsiteY1" fmla="*/ 626017 h 777211"/>
              <a:gd name="connsiteX2" fmla="*/ 678753 w 1176890"/>
              <a:gd name="connsiteY2" fmla="*/ 675525 h 777211"/>
              <a:gd name="connsiteX3" fmla="*/ 728260 w 1176890"/>
              <a:gd name="connsiteY3" fmla="*/ 626017 h 777211"/>
              <a:gd name="connsiteX4" fmla="*/ 678753 w 1176890"/>
              <a:gd name="connsiteY4" fmla="*/ 576509 h 777211"/>
              <a:gd name="connsiteX5" fmla="*/ 452449 w 1176890"/>
              <a:gd name="connsiteY5" fmla="*/ 576509 h 777211"/>
              <a:gd name="connsiteX6" fmla="*/ 402941 w 1176890"/>
              <a:gd name="connsiteY6" fmla="*/ 626017 h 777211"/>
              <a:gd name="connsiteX7" fmla="*/ 452449 w 1176890"/>
              <a:gd name="connsiteY7" fmla="*/ 675525 h 777211"/>
              <a:gd name="connsiteX8" fmla="*/ 501957 w 1176890"/>
              <a:gd name="connsiteY8" fmla="*/ 626017 h 777211"/>
              <a:gd name="connsiteX9" fmla="*/ 452449 w 1176890"/>
              <a:gd name="connsiteY9" fmla="*/ 576509 h 777211"/>
              <a:gd name="connsiteX10" fmla="*/ 345484 w 1176890"/>
              <a:gd name="connsiteY10" fmla="*/ 221483 h 777211"/>
              <a:gd name="connsiteX11" fmla="*/ 341808 w 1176890"/>
              <a:gd name="connsiteY11" fmla="*/ 221670 h 777211"/>
              <a:gd name="connsiteX12" fmla="*/ 332652 w 1176890"/>
              <a:gd name="connsiteY12" fmla="*/ 258199 h 777211"/>
              <a:gd name="connsiteX13" fmla="*/ 395216 w 1176890"/>
              <a:gd name="connsiteY13" fmla="*/ 277985 h 777211"/>
              <a:gd name="connsiteX14" fmla="*/ 454421 w 1176890"/>
              <a:gd name="connsiteY14" fmla="*/ 531258 h 777211"/>
              <a:gd name="connsiteX15" fmla="*/ 455944 w 1176890"/>
              <a:gd name="connsiteY15" fmla="*/ 540858 h 777211"/>
              <a:gd name="connsiteX16" fmla="*/ 557431 w 1176890"/>
              <a:gd name="connsiteY16" fmla="*/ 542293 h 777211"/>
              <a:gd name="connsiteX17" fmla="*/ 571166 w 1176890"/>
              <a:gd name="connsiteY17" fmla="*/ 542703 h 777211"/>
              <a:gd name="connsiteX18" fmla="*/ 787389 w 1176890"/>
              <a:gd name="connsiteY18" fmla="*/ 544338 h 777211"/>
              <a:gd name="connsiteX19" fmla="*/ 843850 w 1176890"/>
              <a:gd name="connsiteY19" fmla="*/ 349520 h 777211"/>
              <a:gd name="connsiteX20" fmla="*/ 444047 w 1176890"/>
              <a:gd name="connsiteY20" fmla="*/ 308425 h 777211"/>
              <a:gd name="connsiteX21" fmla="*/ 430314 w 1176890"/>
              <a:gd name="connsiteY21" fmla="*/ 244500 h 777211"/>
              <a:gd name="connsiteX22" fmla="*/ 345484 w 1176890"/>
              <a:gd name="connsiteY22" fmla="*/ 221483 h 777211"/>
              <a:gd name="connsiteX23" fmla="*/ 664404 w 1176890"/>
              <a:gd name="connsiteY23" fmla="*/ 0 h 777211"/>
              <a:gd name="connsiteX24" fmla="*/ 957450 w 1176890"/>
              <a:gd name="connsiteY24" fmla="*/ 238839 h 777211"/>
              <a:gd name="connsiteX25" fmla="*/ 960575 w 1176890"/>
              <a:gd name="connsiteY25" fmla="*/ 269846 h 777211"/>
              <a:gd name="connsiteX26" fmla="*/ 973021 w 1176890"/>
              <a:gd name="connsiteY26" fmla="*/ 271746 h 777211"/>
              <a:gd name="connsiteX27" fmla="*/ 1176890 w 1176890"/>
              <a:gd name="connsiteY27" fmla="*/ 521885 h 777211"/>
              <a:gd name="connsiteX28" fmla="*/ 947669 w 1176890"/>
              <a:gd name="connsiteY28" fmla="*/ 775893 h 777211"/>
              <a:gd name="connsiteX29" fmla="*/ 929712 w 1176890"/>
              <a:gd name="connsiteY29" fmla="*/ 776800 h 777211"/>
              <a:gd name="connsiteX30" fmla="*/ 928720 w 1176890"/>
              <a:gd name="connsiteY30" fmla="*/ 777211 h 777211"/>
              <a:gd name="connsiteX31" fmla="*/ 921575 w 1176890"/>
              <a:gd name="connsiteY31" fmla="*/ 777211 h 777211"/>
              <a:gd name="connsiteX32" fmla="*/ 921564 w 1176890"/>
              <a:gd name="connsiteY32" fmla="*/ 777211 h 777211"/>
              <a:gd name="connsiteX33" fmla="*/ 921552 w 1176890"/>
              <a:gd name="connsiteY33" fmla="*/ 777211 h 777211"/>
              <a:gd name="connsiteX34" fmla="*/ 264640 w 1176890"/>
              <a:gd name="connsiteY34" fmla="*/ 777211 h 777211"/>
              <a:gd name="connsiteX35" fmla="*/ 264286 w 1176890"/>
              <a:gd name="connsiteY35" fmla="*/ 777064 h 777211"/>
              <a:gd name="connsiteX36" fmla="*/ 261382 w 1176890"/>
              <a:gd name="connsiteY36" fmla="*/ 777211 h 777211"/>
              <a:gd name="connsiteX37" fmla="*/ 0 w 1176890"/>
              <a:gd name="connsiteY37" fmla="*/ 515829 h 777211"/>
              <a:gd name="connsiteX38" fmla="*/ 183655 w 1176890"/>
              <a:gd name="connsiteY38" fmla="*/ 266198 h 777211"/>
              <a:gd name="connsiteX39" fmla="*/ 202405 w 1176890"/>
              <a:gd name="connsiteY39" fmla="*/ 261377 h 777211"/>
              <a:gd name="connsiteX40" fmla="*/ 204019 w 1176890"/>
              <a:gd name="connsiteY40" fmla="*/ 245369 h 777211"/>
              <a:gd name="connsiteX41" fmla="*/ 378306 w 1176890"/>
              <a:gd name="connsiteY41" fmla="*/ 103320 h 777211"/>
              <a:gd name="connsiteX42" fmla="*/ 414160 w 1176890"/>
              <a:gd name="connsiteY42" fmla="*/ 106935 h 777211"/>
              <a:gd name="connsiteX43" fmla="*/ 432302 w 1176890"/>
              <a:gd name="connsiteY43" fmla="*/ 112566 h 777211"/>
              <a:gd name="connsiteX44" fmla="*/ 452892 w 1176890"/>
              <a:gd name="connsiteY44" fmla="*/ 87611 h 777211"/>
              <a:gd name="connsiteX45" fmla="*/ 664404 w 1176890"/>
              <a:gd name="connsiteY45" fmla="*/ 0 h 77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6890" h="777211">
                <a:moveTo>
                  <a:pt x="678753" y="576509"/>
                </a:moveTo>
                <a:cubicBezTo>
                  <a:pt x="651410" y="576509"/>
                  <a:pt x="629245" y="598675"/>
                  <a:pt x="629245" y="626017"/>
                </a:cubicBezTo>
                <a:cubicBezTo>
                  <a:pt x="629245" y="653360"/>
                  <a:pt x="651410" y="675525"/>
                  <a:pt x="678753" y="675525"/>
                </a:cubicBezTo>
                <a:cubicBezTo>
                  <a:pt x="706095" y="675525"/>
                  <a:pt x="728260" y="653360"/>
                  <a:pt x="728260" y="626017"/>
                </a:cubicBezTo>
                <a:cubicBezTo>
                  <a:pt x="728260" y="598675"/>
                  <a:pt x="706095" y="576509"/>
                  <a:pt x="678753" y="576509"/>
                </a:cubicBezTo>
                <a:close/>
                <a:moveTo>
                  <a:pt x="452449" y="576509"/>
                </a:moveTo>
                <a:cubicBezTo>
                  <a:pt x="425106" y="576509"/>
                  <a:pt x="402941" y="598675"/>
                  <a:pt x="402941" y="626017"/>
                </a:cubicBezTo>
                <a:cubicBezTo>
                  <a:pt x="402941" y="653360"/>
                  <a:pt x="425106" y="675525"/>
                  <a:pt x="452449" y="675525"/>
                </a:cubicBezTo>
                <a:cubicBezTo>
                  <a:pt x="479791" y="675525"/>
                  <a:pt x="501957" y="653360"/>
                  <a:pt x="501957" y="626017"/>
                </a:cubicBezTo>
                <a:cubicBezTo>
                  <a:pt x="501957" y="598675"/>
                  <a:pt x="479791" y="576509"/>
                  <a:pt x="452449" y="576509"/>
                </a:cubicBezTo>
                <a:close/>
                <a:moveTo>
                  <a:pt x="345484" y="221483"/>
                </a:moveTo>
                <a:cubicBezTo>
                  <a:pt x="344061" y="221468"/>
                  <a:pt x="342825" y="221527"/>
                  <a:pt x="341808" y="221670"/>
                </a:cubicBezTo>
                <a:lnTo>
                  <a:pt x="332652" y="258199"/>
                </a:lnTo>
                <a:cubicBezTo>
                  <a:pt x="341553" y="267584"/>
                  <a:pt x="385298" y="264033"/>
                  <a:pt x="395216" y="277985"/>
                </a:cubicBezTo>
                <a:cubicBezTo>
                  <a:pt x="404515" y="291065"/>
                  <a:pt x="443320" y="465784"/>
                  <a:pt x="454421" y="531258"/>
                </a:cubicBezTo>
                <a:lnTo>
                  <a:pt x="455944" y="540858"/>
                </a:lnTo>
                <a:lnTo>
                  <a:pt x="557431" y="542293"/>
                </a:lnTo>
                <a:lnTo>
                  <a:pt x="571166" y="542703"/>
                </a:lnTo>
                <a:cubicBezTo>
                  <a:pt x="655006" y="545646"/>
                  <a:pt x="780220" y="554104"/>
                  <a:pt x="787389" y="544338"/>
                </a:cubicBezTo>
                <a:cubicBezTo>
                  <a:pt x="797817" y="530132"/>
                  <a:pt x="849191" y="372096"/>
                  <a:pt x="843850" y="349520"/>
                </a:cubicBezTo>
                <a:cubicBezTo>
                  <a:pt x="838509" y="326943"/>
                  <a:pt x="512970" y="325928"/>
                  <a:pt x="444047" y="308425"/>
                </a:cubicBezTo>
                <a:cubicBezTo>
                  <a:pt x="439469" y="287117"/>
                  <a:pt x="430314" y="250588"/>
                  <a:pt x="430314" y="244500"/>
                </a:cubicBezTo>
                <a:cubicBezTo>
                  <a:pt x="430314" y="238793"/>
                  <a:pt x="366831" y="221714"/>
                  <a:pt x="345484" y="221483"/>
                </a:cubicBezTo>
                <a:close/>
                <a:moveTo>
                  <a:pt x="664404" y="0"/>
                </a:moveTo>
                <a:cubicBezTo>
                  <a:pt x="808955" y="0"/>
                  <a:pt x="929557" y="102534"/>
                  <a:pt x="957450" y="238839"/>
                </a:cubicBezTo>
                <a:lnTo>
                  <a:pt x="960575" y="269846"/>
                </a:lnTo>
                <a:lnTo>
                  <a:pt x="973021" y="271746"/>
                </a:lnTo>
                <a:cubicBezTo>
                  <a:pt x="1089369" y="295554"/>
                  <a:pt x="1176890" y="398499"/>
                  <a:pt x="1176890" y="521885"/>
                </a:cubicBezTo>
                <a:cubicBezTo>
                  <a:pt x="1176890" y="654084"/>
                  <a:pt x="1076419" y="762818"/>
                  <a:pt x="947669" y="775893"/>
                </a:cubicBezTo>
                <a:lnTo>
                  <a:pt x="929712" y="776800"/>
                </a:lnTo>
                <a:lnTo>
                  <a:pt x="928720" y="777211"/>
                </a:lnTo>
                <a:lnTo>
                  <a:pt x="921575" y="777211"/>
                </a:lnTo>
                <a:lnTo>
                  <a:pt x="921564" y="777211"/>
                </a:lnTo>
                <a:lnTo>
                  <a:pt x="921552" y="777211"/>
                </a:lnTo>
                <a:lnTo>
                  <a:pt x="264640" y="777211"/>
                </a:lnTo>
                <a:lnTo>
                  <a:pt x="264286" y="777064"/>
                </a:lnTo>
                <a:lnTo>
                  <a:pt x="261382" y="777211"/>
                </a:lnTo>
                <a:cubicBezTo>
                  <a:pt x="117025" y="777211"/>
                  <a:pt x="0" y="660186"/>
                  <a:pt x="0" y="515829"/>
                </a:cubicBezTo>
                <a:cubicBezTo>
                  <a:pt x="0" y="398539"/>
                  <a:pt x="77255" y="299292"/>
                  <a:pt x="183655" y="266198"/>
                </a:cubicBezTo>
                <a:lnTo>
                  <a:pt x="202405" y="261377"/>
                </a:lnTo>
                <a:lnTo>
                  <a:pt x="204019" y="245369"/>
                </a:lnTo>
                <a:cubicBezTo>
                  <a:pt x="220608" y="164302"/>
                  <a:pt x="292335" y="103320"/>
                  <a:pt x="378306" y="103320"/>
                </a:cubicBezTo>
                <a:cubicBezTo>
                  <a:pt x="390588" y="103320"/>
                  <a:pt x="402579" y="104565"/>
                  <a:pt x="414160" y="106935"/>
                </a:cubicBezTo>
                <a:lnTo>
                  <a:pt x="432302" y="112566"/>
                </a:lnTo>
                <a:lnTo>
                  <a:pt x="452892" y="87611"/>
                </a:lnTo>
                <a:cubicBezTo>
                  <a:pt x="507022" y="33480"/>
                  <a:pt x="581803" y="0"/>
                  <a:pt x="664404"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2799" dirty="0">
              <a:solidFill>
                <a:schemeClr val="tx1"/>
              </a:solidFill>
            </a:endParaRPr>
          </a:p>
          <a:p>
            <a:pPr algn="ctr"/>
            <a:endParaRPr lang="en-US" sz="1200" dirty="0">
              <a:solidFill>
                <a:schemeClr val="tx1"/>
              </a:solidFill>
            </a:endParaRPr>
          </a:p>
          <a:p>
            <a:pPr algn="ctr"/>
            <a:r>
              <a:rPr lang="en-US" sz="1200" b="1" dirty="0">
                <a:solidFill>
                  <a:schemeClr val="tx1"/>
                </a:solidFill>
              </a:rPr>
              <a:t>Commerce</a:t>
            </a:r>
          </a:p>
          <a:p>
            <a:pPr algn="ctr"/>
            <a:r>
              <a:rPr lang="en-US" sz="1200" b="1" dirty="0">
                <a:solidFill>
                  <a:schemeClr val="tx1"/>
                </a:solidFill>
              </a:rPr>
              <a:t>Cloud</a:t>
            </a:r>
            <a:endParaRPr lang="en-US" sz="1400" b="1" dirty="0">
              <a:solidFill>
                <a:schemeClr val="tx1"/>
              </a:solidFill>
            </a:endParaRPr>
          </a:p>
        </p:txBody>
      </p:sp>
      <p:sp>
        <p:nvSpPr>
          <p:cNvPr id="28" name="Freeform 27"/>
          <p:cNvSpPr/>
          <p:nvPr/>
        </p:nvSpPr>
        <p:spPr>
          <a:xfrm>
            <a:off x="217512" y="5867941"/>
            <a:ext cx="626048" cy="413438"/>
          </a:xfrm>
          <a:custGeom>
            <a:avLst/>
            <a:gdLst>
              <a:gd name="connsiteX0" fmla="*/ 596395 w 1176890"/>
              <a:gd name="connsiteY0" fmla="*/ 483305 h 777211"/>
              <a:gd name="connsiteX1" fmla="*/ 598452 w 1176890"/>
              <a:gd name="connsiteY1" fmla="*/ 483756 h 777211"/>
              <a:gd name="connsiteX2" fmla="*/ 614629 w 1176890"/>
              <a:gd name="connsiteY2" fmla="*/ 500808 h 777211"/>
              <a:gd name="connsiteX3" fmla="*/ 598167 w 1176890"/>
              <a:gd name="connsiteY3" fmla="*/ 517729 h 777211"/>
              <a:gd name="connsiteX4" fmla="*/ 596395 w 1176890"/>
              <a:gd name="connsiteY4" fmla="*/ 518103 h 777211"/>
              <a:gd name="connsiteX5" fmla="*/ 581471 w 1176890"/>
              <a:gd name="connsiteY5" fmla="*/ 427263 h 777211"/>
              <a:gd name="connsiteX6" fmla="*/ 581471 w 1176890"/>
              <a:gd name="connsiteY6" fmla="*/ 462485 h 777211"/>
              <a:gd name="connsiteX7" fmla="*/ 578312 w 1176890"/>
              <a:gd name="connsiteY7" fmla="*/ 461778 h 777211"/>
              <a:gd name="connsiteX8" fmla="*/ 562262 w 1176890"/>
              <a:gd name="connsiteY8" fmla="*/ 444696 h 777211"/>
              <a:gd name="connsiteX9" fmla="*/ 578781 w 1176890"/>
              <a:gd name="connsiteY9" fmla="*/ 427827 h 777211"/>
              <a:gd name="connsiteX10" fmla="*/ 581471 w 1176890"/>
              <a:gd name="connsiteY10" fmla="*/ 393801 h 777211"/>
              <a:gd name="connsiteX11" fmla="*/ 581471 w 1176890"/>
              <a:gd name="connsiteY11" fmla="*/ 408485 h 777211"/>
              <a:gd name="connsiteX12" fmla="*/ 578546 w 1176890"/>
              <a:gd name="connsiteY12" fmla="*/ 408677 h 777211"/>
              <a:gd name="connsiteX13" fmla="*/ 535457 w 1176890"/>
              <a:gd name="connsiteY13" fmla="*/ 444519 h 777211"/>
              <a:gd name="connsiteX14" fmla="*/ 577547 w 1176890"/>
              <a:gd name="connsiteY14" fmla="*/ 480920 h 777211"/>
              <a:gd name="connsiteX15" fmla="*/ 581471 w 1176890"/>
              <a:gd name="connsiteY15" fmla="*/ 481231 h 777211"/>
              <a:gd name="connsiteX16" fmla="*/ 581471 w 1176890"/>
              <a:gd name="connsiteY16" fmla="*/ 518578 h 777211"/>
              <a:gd name="connsiteX17" fmla="*/ 577336 w 1176890"/>
              <a:gd name="connsiteY17" fmla="*/ 517687 h 777211"/>
              <a:gd name="connsiteX18" fmla="*/ 561017 w 1176890"/>
              <a:gd name="connsiteY18" fmla="*/ 500700 h 777211"/>
              <a:gd name="connsiteX19" fmla="*/ 534211 w 1176890"/>
              <a:gd name="connsiteY19" fmla="*/ 500700 h 777211"/>
              <a:gd name="connsiteX20" fmla="*/ 576887 w 1176890"/>
              <a:gd name="connsiteY20" fmla="*/ 536836 h 777211"/>
              <a:gd name="connsiteX21" fmla="*/ 581471 w 1176890"/>
              <a:gd name="connsiteY21" fmla="*/ 537163 h 777211"/>
              <a:gd name="connsiteX22" fmla="*/ 581471 w 1176890"/>
              <a:gd name="connsiteY22" fmla="*/ 555308 h 777211"/>
              <a:gd name="connsiteX23" fmla="*/ 596395 w 1176890"/>
              <a:gd name="connsiteY23" fmla="*/ 555308 h 777211"/>
              <a:gd name="connsiteX24" fmla="*/ 596395 w 1176890"/>
              <a:gd name="connsiteY24" fmla="*/ 537017 h 777211"/>
              <a:gd name="connsiteX25" fmla="*/ 598455 w 1176890"/>
              <a:gd name="connsiteY25" fmla="*/ 536879 h 777211"/>
              <a:gd name="connsiteX26" fmla="*/ 641434 w 1176890"/>
              <a:gd name="connsiteY26" fmla="*/ 500914 h 777211"/>
              <a:gd name="connsiteX27" fmla="*/ 599062 w 1176890"/>
              <a:gd name="connsiteY27" fmla="*/ 464609 h 777211"/>
              <a:gd name="connsiteX28" fmla="*/ 596395 w 1176890"/>
              <a:gd name="connsiteY28" fmla="*/ 464409 h 777211"/>
              <a:gd name="connsiteX29" fmla="*/ 596395 w 1176890"/>
              <a:gd name="connsiteY29" fmla="*/ 427203 h 777211"/>
              <a:gd name="connsiteX30" fmla="*/ 599587 w 1176890"/>
              <a:gd name="connsiteY30" fmla="*/ 427895 h 777211"/>
              <a:gd name="connsiteX31" fmla="*/ 615873 w 1176890"/>
              <a:gd name="connsiteY31" fmla="*/ 444871 h 777211"/>
              <a:gd name="connsiteX32" fmla="*/ 642678 w 1176890"/>
              <a:gd name="connsiteY32" fmla="*/ 444871 h 777211"/>
              <a:gd name="connsiteX33" fmla="*/ 600087 w 1176890"/>
              <a:gd name="connsiteY33" fmla="*/ 408748 h 777211"/>
              <a:gd name="connsiteX34" fmla="*/ 596395 w 1176890"/>
              <a:gd name="connsiteY34" fmla="*/ 408481 h 777211"/>
              <a:gd name="connsiteX35" fmla="*/ 596395 w 1176890"/>
              <a:gd name="connsiteY35" fmla="*/ 393801 h 777211"/>
              <a:gd name="connsiteX36" fmla="*/ 588445 w 1176890"/>
              <a:gd name="connsiteY36" fmla="*/ 366875 h 777211"/>
              <a:gd name="connsiteX37" fmla="*/ 696124 w 1176890"/>
              <a:gd name="connsiteY37" fmla="*/ 474555 h 777211"/>
              <a:gd name="connsiteX38" fmla="*/ 588445 w 1176890"/>
              <a:gd name="connsiteY38" fmla="*/ 582234 h 777211"/>
              <a:gd name="connsiteX39" fmla="*/ 480765 w 1176890"/>
              <a:gd name="connsiteY39" fmla="*/ 474555 h 777211"/>
              <a:gd name="connsiteX40" fmla="*/ 588445 w 1176890"/>
              <a:gd name="connsiteY40" fmla="*/ 366875 h 777211"/>
              <a:gd name="connsiteX41" fmla="*/ 349092 w 1176890"/>
              <a:gd name="connsiteY41" fmla="*/ 346463 h 777211"/>
              <a:gd name="connsiteX42" fmla="*/ 324692 w 1176890"/>
              <a:gd name="connsiteY42" fmla="*/ 369455 h 777211"/>
              <a:gd name="connsiteX43" fmla="*/ 324692 w 1176890"/>
              <a:gd name="connsiteY43" fmla="*/ 579655 h 777211"/>
              <a:gd name="connsiteX44" fmla="*/ 349092 w 1176890"/>
              <a:gd name="connsiteY44" fmla="*/ 602647 h 777211"/>
              <a:gd name="connsiteX45" fmla="*/ 827798 w 1176890"/>
              <a:gd name="connsiteY45" fmla="*/ 602647 h 777211"/>
              <a:gd name="connsiteX46" fmla="*/ 852197 w 1176890"/>
              <a:gd name="connsiteY46" fmla="*/ 579655 h 777211"/>
              <a:gd name="connsiteX47" fmla="*/ 852197 w 1176890"/>
              <a:gd name="connsiteY47" fmla="*/ 369455 h 777211"/>
              <a:gd name="connsiteX48" fmla="*/ 827798 w 1176890"/>
              <a:gd name="connsiteY48" fmla="*/ 346463 h 777211"/>
              <a:gd name="connsiteX49" fmla="*/ 340822 w 1176890"/>
              <a:gd name="connsiteY49" fmla="*/ 340514 h 777211"/>
              <a:gd name="connsiteX50" fmla="*/ 836067 w 1176890"/>
              <a:gd name="connsiteY50" fmla="*/ 340514 h 777211"/>
              <a:gd name="connsiteX51" fmla="*/ 861600 w 1176890"/>
              <a:gd name="connsiteY51" fmla="*/ 364574 h 777211"/>
              <a:gd name="connsiteX52" fmla="*/ 861600 w 1176890"/>
              <a:gd name="connsiteY52" fmla="*/ 584535 h 777211"/>
              <a:gd name="connsiteX53" fmla="*/ 836067 w 1176890"/>
              <a:gd name="connsiteY53" fmla="*/ 608595 h 777211"/>
              <a:gd name="connsiteX54" fmla="*/ 340822 w 1176890"/>
              <a:gd name="connsiteY54" fmla="*/ 608595 h 777211"/>
              <a:gd name="connsiteX55" fmla="*/ 315289 w 1176890"/>
              <a:gd name="connsiteY55" fmla="*/ 584535 h 777211"/>
              <a:gd name="connsiteX56" fmla="*/ 315289 w 1176890"/>
              <a:gd name="connsiteY56" fmla="*/ 364574 h 777211"/>
              <a:gd name="connsiteX57" fmla="*/ 340822 w 1176890"/>
              <a:gd name="connsiteY57" fmla="*/ 340514 h 777211"/>
              <a:gd name="connsiteX58" fmla="*/ 328941 w 1176890"/>
              <a:gd name="connsiteY58" fmla="*/ 325486 h 777211"/>
              <a:gd name="connsiteX59" fmla="*/ 302183 w 1176890"/>
              <a:gd name="connsiteY59" fmla="*/ 352244 h 777211"/>
              <a:gd name="connsiteX60" fmla="*/ 302183 w 1176890"/>
              <a:gd name="connsiteY60" fmla="*/ 596866 h 777211"/>
              <a:gd name="connsiteX61" fmla="*/ 328941 w 1176890"/>
              <a:gd name="connsiteY61" fmla="*/ 623623 h 777211"/>
              <a:gd name="connsiteX62" fmla="*/ 847949 w 1176890"/>
              <a:gd name="connsiteY62" fmla="*/ 623623 h 777211"/>
              <a:gd name="connsiteX63" fmla="*/ 874706 w 1176890"/>
              <a:gd name="connsiteY63" fmla="*/ 596866 h 777211"/>
              <a:gd name="connsiteX64" fmla="*/ 874706 w 1176890"/>
              <a:gd name="connsiteY64" fmla="*/ 352244 h 777211"/>
              <a:gd name="connsiteX65" fmla="*/ 847949 w 1176890"/>
              <a:gd name="connsiteY65" fmla="*/ 325486 h 777211"/>
              <a:gd name="connsiteX66" fmla="*/ 664404 w 1176890"/>
              <a:gd name="connsiteY66" fmla="*/ 0 h 777211"/>
              <a:gd name="connsiteX67" fmla="*/ 957450 w 1176890"/>
              <a:gd name="connsiteY67" fmla="*/ 238839 h 777211"/>
              <a:gd name="connsiteX68" fmla="*/ 960575 w 1176890"/>
              <a:gd name="connsiteY68" fmla="*/ 269846 h 777211"/>
              <a:gd name="connsiteX69" fmla="*/ 973021 w 1176890"/>
              <a:gd name="connsiteY69" fmla="*/ 271746 h 777211"/>
              <a:gd name="connsiteX70" fmla="*/ 1176890 w 1176890"/>
              <a:gd name="connsiteY70" fmla="*/ 521885 h 777211"/>
              <a:gd name="connsiteX71" fmla="*/ 947669 w 1176890"/>
              <a:gd name="connsiteY71" fmla="*/ 775893 h 777211"/>
              <a:gd name="connsiteX72" fmla="*/ 929712 w 1176890"/>
              <a:gd name="connsiteY72" fmla="*/ 776800 h 777211"/>
              <a:gd name="connsiteX73" fmla="*/ 928720 w 1176890"/>
              <a:gd name="connsiteY73" fmla="*/ 777211 h 777211"/>
              <a:gd name="connsiteX74" fmla="*/ 921575 w 1176890"/>
              <a:gd name="connsiteY74" fmla="*/ 777211 h 777211"/>
              <a:gd name="connsiteX75" fmla="*/ 921564 w 1176890"/>
              <a:gd name="connsiteY75" fmla="*/ 777211 h 777211"/>
              <a:gd name="connsiteX76" fmla="*/ 921552 w 1176890"/>
              <a:gd name="connsiteY76" fmla="*/ 777211 h 777211"/>
              <a:gd name="connsiteX77" fmla="*/ 264639 w 1176890"/>
              <a:gd name="connsiteY77" fmla="*/ 777211 h 777211"/>
              <a:gd name="connsiteX78" fmla="*/ 264286 w 1176890"/>
              <a:gd name="connsiteY78" fmla="*/ 777064 h 777211"/>
              <a:gd name="connsiteX79" fmla="*/ 261382 w 1176890"/>
              <a:gd name="connsiteY79" fmla="*/ 777211 h 777211"/>
              <a:gd name="connsiteX80" fmla="*/ 0 w 1176890"/>
              <a:gd name="connsiteY80" fmla="*/ 515829 h 777211"/>
              <a:gd name="connsiteX81" fmla="*/ 183655 w 1176890"/>
              <a:gd name="connsiteY81" fmla="*/ 266198 h 777211"/>
              <a:gd name="connsiteX82" fmla="*/ 202405 w 1176890"/>
              <a:gd name="connsiteY82" fmla="*/ 261377 h 777211"/>
              <a:gd name="connsiteX83" fmla="*/ 204019 w 1176890"/>
              <a:gd name="connsiteY83" fmla="*/ 245369 h 777211"/>
              <a:gd name="connsiteX84" fmla="*/ 378307 w 1176890"/>
              <a:gd name="connsiteY84" fmla="*/ 103320 h 777211"/>
              <a:gd name="connsiteX85" fmla="*/ 414160 w 1176890"/>
              <a:gd name="connsiteY85" fmla="*/ 106935 h 777211"/>
              <a:gd name="connsiteX86" fmla="*/ 432302 w 1176890"/>
              <a:gd name="connsiteY86" fmla="*/ 112566 h 777211"/>
              <a:gd name="connsiteX87" fmla="*/ 452892 w 1176890"/>
              <a:gd name="connsiteY87" fmla="*/ 87611 h 777211"/>
              <a:gd name="connsiteX88" fmla="*/ 664404 w 1176890"/>
              <a:gd name="connsiteY88" fmla="*/ 0 h 77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176890" h="777211">
                <a:moveTo>
                  <a:pt x="596395" y="483305"/>
                </a:moveTo>
                <a:lnTo>
                  <a:pt x="598452" y="483756"/>
                </a:lnTo>
                <a:cubicBezTo>
                  <a:pt x="608023" y="486605"/>
                  <a:pt x="614692" y="493180"/>
                  <a:pt x="614629" y="500808"/>
                </a:cubicBezTo>
                <a:cubicBezTo>
                  <a:pt x="614564" y="508435"/>
                  <a:pt x="607785" y="514957"/>
                  <a:pt x="598167" y="517729"/>
                </a:cubicBezTo>
                <a:lnTo>
                  <a:pt x="596395" y="518103"/>
                </a:lnTo>
                <a:close/>
                <a:moveTo>
                  <a:pt x="581471" y="427263"/>
                </a:moveTo>
                <a:lnTo>
                  <a:pt x="581471" y="462485"/>
                </a:lnTo>
                <a:lnTo>
                  <a:pt x="578312" y="461778"/>
                </a:lnTo>
                <a:cubicBezTo>
                  <a:pt x="568772" y="458900"/>
                  <a:pt x="562156" y="452312"/>
                  <a:pt x="562262" y="444696"/>
                </a:cubicBezTo>
                <a:cubicBezTo>
                  <a:pt x="562367" y="437079"/>
                  <a:pt x="569165" y="430579"/>
                  <a:pt x="578781" y="427827"/>
                </a:cubicBezTo>
                <a:close/>
                <a:moveTo>
                  <a:pt x="581471" y="393801"/>
                </a:moveTo>
                <a:lnTo>
                  <a:pt x="581471" y="408485"/>
                </a:lnTo>
                <a:lnTo>
                  <a:pt x="578546" y="408677"/>
                </a:lnTo>
                <a:cubicBezTo>
                  <a:pt x="554166" y="412017"/>
                  <a:pt x="535703" y="426747"/>
                  <a:pt x="535457" y="444519"/>
                </a:cubicBezTo>
                <a:cubicBezTo>
                  <a:pt x="535211" y="462293"/>
                  <a:pt x="553263" y="477262"/>
                  <a:pt x="577547" y="480920"/>
                </a:cubicBezTo>
                <a:lnTo>
                  <a:pt x="581471" y="481231"/>
                </a:lnTo>
                <a:lnTo>
                  <a:pt x="581471" y="518578"/>
                </a:lnTo>
                <a:lnTo>
                  <a:pt x="577336" y="517687"/>
                </a:lnTo>
                <a:cubicBezTo>
                  <a:pt x="567741" y="514877"/>
                  <a:pt x="561017" y="508328"/>
                  <a:pt x="561017" y="500700"/>
                </a:cubicBezTo>
                <a:lnTo>
                  <a:pt x="534211" y="500700"/>
                </a:lnTo>
                <a:cubicBezTo>
                  <a:pt x="534211" y="518498"/>
                  <a:pt x="552516" y="533359"/>
                  <a:pt x="576887" y="536836"/>
                </a:cubicBezTo>
                <a:lnTo>
                  <a:pt x="581471" y="537163"/>
                </a:lnTo>
                <a:lnTo>
                  <a:pt x="581471" y="555308"/>
                </a:lnTo>
                <a:lnTo>
                  <a:pt x="596395" y="555308"/>
                </a:lnTo>
                <a:lnTo>
                  <a:pt x="596395" y="537017"/>
                </a:lnTo>
                <a:lnTo>
                  <a:pt x="598455" y="536879"/>
                </a:lnTo>
                <a:cubicBezTo>
                  <a:pt x="622855" y="533499"/>
                  <a:pt x="641284" y="518711"/>
                  <a:pt x="641434" y="500914"/>
                </a:cubicBezTo>
                <a:cubicBezTo>
                  <a:pt x="641584" y="483117"/>
                  <a:pt x="623404" y="468183"/>
                  <a:pt x="599062" y="464609"/>
                </a:cubicBezTo>
                <a:lnTo>
                  <a:pt x="596395" y="464409"/>
                </a:lnTo>
                <a:lnTo>
                  <a:pt x="596395" y="427203"/>
                </a:lnTo>
                <a:lnTo>
                  <a:pt x="599587" y="427895"/>
                </a:lnTo>
                <a:cubicBezTo>
                  <a:pt x="609166" y="430711"/>
                  <a:pt x="615873" y="437254"/>
                  <a:pt x="615873" y="444871"/>
                </a:cubicBezTo>
                <a:lnTo>
                  <a:pt x="642678" y="444871"/>
                </a:lnTo>
                <a:cubicBezTo>
                  <a:pt x="642678" y="427097"/>
                  <a:pt x="624420" y="412248"/>
                  <a:pt x="600087" y="408748"/>
                </a:cubicBezTo>
                <a:lnTo>
                  <a:pt x="596395" y="408481"/>
                </a:lnTo>
                <a:lnTo>
                  <a:pt x="596395" y="393801"/>
                </a:lnTo>
                <a:close/>
                <a:moveTo>
                  <a:pt x="588445" y="366875"/>
                </a:moveTo>
                <a:cubicBezTo>
                  <a:pt x="647914" y="366875"/>
                  <a:pt x="696124" y="415085"/>
                  <a:pt x="696124" y="474555"/>
                </a:cubicBezTo>
                <a:cubicBezTo>
                  <a:pt x="696124" y="534025"/>
                  <a:pt x="647914" y="582234"/>
                  <a:pt x="588445" y="582234"/>
                </a:cubicBezTo>
                <a:cubicBezTo>
                  <a:pt x="528975" y="582234"/>
                  <a:pt x="480765" y="534025"/>
                  <a:pt x="480765" y="474555"/>
                </a:cubicBezTo>
                <a:cubicBezTo>
                  <a:pt x="480765" y="415085"/>
                  <a:pt x="528975" y="366875"/>
                  <a:pt x="588445" y="366875"/>
                </a:cubicBezTo>
                <a:close/>
                <a:moveTo>
                  <a:pt x="349092" y="346463"/>
                </a:moveTo>
                <a:cubicBezTo>
                  <a:pt x="335616" y="346463"/>
                  <a:pt x="324692" y="356756"/>
                  <a:pt x="324692" y="369455"/>
                </a:cubicBezTo>
                <a:lnTo>
                  <a:pt x="324692" y="579655"/>
                </a:lnTo>
                <a:cubicBezTo>
                  <a:pt x="324692" y="592353"/>
                  <a:pt x="335616" y="602647"/>
                  <a:pt x="349092" y="602647"/>
                </a:cubicBezTo>
                <a:lnTo>
                  <a:pt x="827798" y="602647"/>
                </a:lnTo>
                <a:cubicBezTo>
                  <a:pt x="841273" y="602647"/>
                  <a:pt x="852197" y="592353"/>
                  <a:pt x="852197" y="579655"/>
                </a:cubicBezTo>
                <a:lnTo>
                  <a:pt x="852197" y="369455"/>
                </a:lnTo>
                <a:cubicBezTo>
                  <a:pt x="852197" y="356756"/>
                  <a:pt x="841273" y="346463"/>
                  <a:pt x="827798" y="346463"/>
                </a:cubicBezTo>
                <a:close/>
                <a:moveTo>
                  <a:pt x="340822" y="340514"/>
                </a:moveTo>
                <a:lnTo>
                  <a:pt x="836067" y="340514"/>
                </a:lnTo>
                <a:cubicBezTo>
                  <a:pt x="850169" y="340514"/>
                  <a:pt x="861600" y="351286"/>
                  <a:pt x="861600" y="364574"/>
                </a:cubicBezTo>
                <a:lnTo>
                  <a:pt x="861600" y="584535"/>
                </a:lnTo>
                <a:cubicBezTo>
                  <a:pt x="861600" y="597823"/>
                  <a:pt x="850169" y="608595"/>
                  <a:pt x="836067" y="608595"/>
                </a:cubicBezTo>
                <a:lnTo>
                  <a:pt x="340822" y="608595"/>
                </a:lnTo>
                <a:cubicBezTo>
                  <a:pt x="326721" y="608595"/>
                  <a:pt x="315289" y="597823"/>
                  <a:pt x="315289" y="584535"/>
                </a:cubicBezTo>
                <a:lnTo>
                  <a:pt x="315289" y="364574"/>
                </a:lnTo>
                <a:cubicBezTo>
                  <a:pt x="315289" y="351286"/>
                  <a:pt x="326721" y="340514"/>
                  <a:pt x="340822" y="340514"/>
                </a:cubicBezTo>
                <a:close/>
                <a:moveTo>
                  <a:pt x="328941" y="325486"/>
                </a:moveTo>
                <a:cubicBezTo>
                  <a:pt x="314163" y="325486"/>
                  <a:pt x="302183" y="337466"/>
                  <a:pt x="302183" y="352244"/>
                </a:cubicBezTo>
                <a:lnTo>
                  <a:pt x="302183" y="596866"/>
                </a:lnTo>
                <a:cubicBezTo>
                  <a:pt x="302183" y="611643"/>
                  <a:pt x="314163" y="623623"/>
                  <a:pt x="328941" y="623623"/>
                </a:cubicBezTo>
                <a:lnTo>
                  <a:pt x="847949" y="623623"/>
                </a:lnTo>
                <a:cubicBezTo>
                  <a:pt x="862726" y="623623"/>
                  <a:pt x="874706" y="611643"/>
                  <a:pt x="874706" y="596866"/>
                </a:cubicBezTo>
                <a:lnTo>
                  <a:pt x="874706" y="352244"/>
                </a:lnTo>
                <a:cubicBezTo>
                  <a:pt x="874706" y="337466"/>
                  <a:pt x="862726" y="325486"/>
                  <a:pt x="847949" y="325486"/>
                </a:cubicBezTo>
                <a:close/>
                <a:moveTo>
                  <a:pt x="664404" y="0"/>
                </a:moveTo>
                <a:cubicBezTo>
                  <a:pt x="808955" y="0"/>
                  <a:pt x="929557" y="102534"/>
                  <a:pt x="957450" y="238839"/>
                </a:cubicBezTo>
                <a:lnTo>
                  <a:pt x="960575" y="269846"/>
                </a:lnTo>
                <a:lnTo>
                  <a:pt x="973021" y="271746"/>
                </a:lnTo>
                <a:cubicBezTo>
                  <a:pt x="1089369" y="295554"/>
                  <a:pt x="1176890" y="398499"/>
                  <a:pt x="1176890" y="521885"/>
                </a:cubicBezTo>
                <a:cubicBezTo>
                  <a:pt x="1176890" y="654084"/>
                  <a:pt x="1076419" y="762818"/>
                  <a:pt x="947669" y="775893"/>
                </a:cubicBezTo>
                <a:lnTo>
                  <a:pt x="929712" y="776800"/>
                </a:lnTo>
                <a:lnTo>
                  <a:pt x="928720" y="777211"/>
                </a:lnTo>
                <a:lnTo>
                  <a:pt x="921575" y="777211"/>
                </a:lnTo>
                <a:lnTo>
                  <a:pt x="921564" y="777211"/>
                </a:lnTo>
                <a:lnTo>
                  <a:pt x="921552" y="777211"/>
                </a:lnTo>
                <a:lnTo>
                  <a:pt x="264639" y="777211"/>
                </a:lnTo>
                <a:lnTo>
                  <a:pt x="264286" y="777064"/>
                </a:lnTo>
                <a:lnTo>
                  <a:pt x="261382" y="777211"/>
                </a:lnTo>
                <a:cubicBezTo>
                  <a:pt x="117025" y="777211"/>
                  <a:pt x="0" y="660186"/>
                  <a:pt x="0" y="515829"/>
                </a:cubicBezTo>
                <a:cubicBezTo>
                  <a:pt x="0" y="398539"/>
                  <a:pt x="77255" y="299292"/>
                  <a:pt x="183655" y="266198"/>
                </a:cubicBezTo>
                <a:lnTo>
                  <a:pt x="202405" y="261377"/>
                </a:lnTo>
                <a:lnTo>
                  <a:pt x="204019" y="245369"/>
                </a:lnTo>
                <a:cubicBezTo>
                  <a:pt x="220607" y="164302"/>
                  <a:pt x="292335" y="103320"/>
                  <a:pt x="378307" y="103320"/>
                </a:cubicBezTo>
                <a:cubicBezTo>
                  <a:pt x="390588" y="103320"/>
                  <a:pt x="402579" y="104565"/>
                  <a:pt x="414160" y="106935"/>
                </a:cubicBezTo>
                <a:lnTo>
                  <a:pt x="432302" y="112566"/>
                </a:lnTo>
                <a:lnTo>
                  <a:pt x="452892" y="87611"/>
                </a:lnTo>
                <a:cubicBezTo>
                  <a:pt x="507023" y="33480"/>
                  <a:pt x="581803" y="0"/>
                  <a:pt x="664404"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Sales</a:t>
            </a:r>
          </a:p>
          <a:p>
            <a:pPr algn="ctr"/>
            <a:r>
              <a:rPr lang="en-US" sz="1200" dirty="0">
                <a:solidFill>
                  <a:schemeClr val="tx1"/>
                </a:solidFill>
              </a:rPr>
              <a:t>Cloud</a:t>
            </a:r>
          </a:p>
        </p:txBody>
      </p:sp>
      <p:sp>
        <p:nvSpPr>
          <p:cNvPr id="29" name="Freeform 28"/>
          <p:cNvSpPr/>
          <p:nvPr/>
        </p:nvSpPr>
        <p:spPr>
          <a:xfrm>
            <a:off x="1105013" y="5867941"/>
            <a:ext cx="626048" cy="413438"/>
          </a:xfrm>
          <a:custGeom>
            <a:avLst/>
            <a:gdLst>
              <a:gd name="connsiteX0" fmla="*/ 1744057 w 3429350"/>
              <a:gd name="connsiteY0" fmla="*/ 1347532 h 2264722"/>
              <a:gd name="connsiteX1" fmla="*/ 1744057 w 3429350"/>
              <a:gd name="connsiteY1" fmla="*/ 1476131 h 2264722"/>
              <a:gd name="connsiteX2" fmla="*/ 1750603 w 3429350"/>
              <a:gd name="connsiteY2" fmla="*/ 1474749 h 2264722"/>
              <a:gd name="connsiteX3" fmla="*/ 1811438 w 3429350"/>
              <a:gd name="connsiteY3" fmla="*/ 1412216 h 2264722"/>
              <a:gd name="connsiteX4" fmla="*/ 1751658 w 3429350"/>
              <a:gd name="connsiteY4" fmla="*/ 1349203 h 2264722"/>
              <a:gd name="connsiteX5" fmla="*/ 1688904 w 3429350"/>
              <a:gd name="connsiteY5" fmla="*/ 1140431 h 2264722"/>
              <a:gd name="connsiteX6" fmla="*/ 1678964 w 3429350"/>
              <a:gd name="connsiteY6" fmla="*/ 1142512 h 2264722"/>
              <a:gd name="connsiteX7" fmla="*/ 1617915 w 3429350"/>
              <a:gd name="connsiteY7" fmla="*/ 1204852 h 2264722"/>
              <a:gd name="connsiteX8" fmla="*/ 1677228 w 3429350"/>
              <a:gd name="connsiteY8" fmla="*/ 1267980 h 2264722"/>
              <a:gd name="connsiteX9" fmla="*/ 1688904 w 3429350"/>
              <a:gd name="connsiteY9" fmla="*/ 1270594 h 2264722"/>
              <a:gd name="connsiteX10" fmla="*/ 1688904 w 3429350"/>
              <a:gd name="connsiteY10" fmla="*/ 1016772 h 2264722"/>
              <a:gd name="connsiteX11" fmla="*/ 1744057 w 3429350"/>
              <a:gd name="connsiteY11" fmla="*/ 1016772 h 2264722"/>
              <a:gd name="connsiteX12" fmla="*/ 1744057 w 3429350"/>
              <a:gd name="connsiteY12" fmla="*/ 1071018 h 2264722"/>
              <a:gd name="connsiteX13" fmla="*/ 1757699 w 3429350"/>
              <a:gd name="connsiteY13" fmla="*/ 1072007 h 2264722"/>
              <a:gd name="connsiteX14" fmla="*/ 1915097 w 3429350"/>
              <a:gd name="connsiteY14" fmla="*/ 1205502 h 2264722"/>
              <a:gd name="connsiteX15" fmla="*/ 1816036 w 3429350"/>
              <a:gd name="connsiteY15" fmla="*/ 1205502 h 2264722"/>
              <a:gd name="connsiteX16" fmla="*/ 1755853 w 3429350"/>
              <a:gd name="connsiteY16" fmla="*/ 1142764 h 2264722"/>
              <a:gd name="connsiteX17" fmla="*/ 1744057 w 3429350"/>
              <a:gd name="connsiteY17" fmla="*/ 1140209 h 2264722"/>
              <a:gd name="connsiteX18" fmla="*/ 1744057 w 3429350"/>
              <a:gd name="connsiteY18" fmla="*/ 1277703 h 2264722"/>
              <a:gd name="connsiteX19" fmla="*/ 1753911 w 3429350"/>
              <a:gd name="connsiteY19" fmla="*/ 1278446 h 2264722"/>
              <a:gd name="connsiteX20" fmla="*/ 1910499 w 3429350"/>
              <a:gd name="connsiteY20" fmla="*/ 1412610 h 2264722"/>
              <a:gd name="connsiteX21" fmla="*/ 1751668 w 3429350"/>
              <a:gd name="connsiteY21" fmla="*/ 1545520 h 2264722"/>
              <a:gd name="connsiteX22" fmla="*/ 1744057 w 3429350"/>
              <a:gd name="connsiteY22" fmla="*/ 1546031 h 2264722"/>
              <a:gd name="connsiteX23" fmla="*/ 1744057 w 3429350"/>
              <a:gd name="connsiteY23" fmla="*/ 1613625 h 2264722"/>
              <a:gd name="connsiteX24" fmla="*/ 1688904 w 3429350"/>
              <a:gd name="connsiteY24" fmla="*/ 1613625 h 2264722"/>
              <a:gd name="connsiteX25" fmla="*/ 1688904 w 3429350"/>
              <a:gd name="connsiteY25" fmla="*/ 1546568 h 2264722"/>
              <a:gd name="connsiteX26" fmla="*/ 1671965 w 3429350"/>
              <a:gd name="connsiteY26" fmla="*/ 1545362 h 2264722"/>
              <a:gd name="connsiteX27" fmla="*/ 1514252 w 3429350"/>
              <a:gd name="connsiteY27" fmla="*/ 1411821 h 2264722"/>
              <a:gd name="connsiteX28" fmla="*/ 1613314 w 3429350"/>
              <a:gd name="connsiteY28" fmla="*/ 1411821 h 2264722"/>
              <a:gd name="connsiteX29" fmla="*/ 1673623 w 3429350"/>
              <a:gd name="connsiteY29" fmla="*/ 1474596 h 2264722"/>
              <a:gd name="connsiteX30" fmla="*/ 1688904 w 3429350"/>
              <a:gd name="connsiteY30" fmla="*/ 1477888 h 2264722"/>
              <a:gd name="connsiteX31" fmla="*/ 1688904 w 3429350"/>
              <a:gd name="connsiteY31" fmla="*/ 1339870 h 2264722"/>
              <a:gd name="connsiteX32" fmla="*/ 1674403 w 3429350"/>
              <a:gd name="connsiteY32" fmla="*/ 1338722 h 2264722"/>
              <a:gd name="connsiteX33" fmla="*/ 1518857 w 3429350"/>
              <a:gd name="connsiteY33" fmla="*/ 1204203 h 2264722"/>
              <a:gd name="connsiteX34" fmla="*/ 1678096 w 3429350"/>
              <a:gd name="connsiteY34" fmla="*/ 1071747 h 2264722"/>
              <a:gd name="connsiteX35" fmla="*/ 1688904 w 3429350"/>
              <a:gd name="connsiteY35" fmla="*/ 1071034 h 2264722"/>
              <a:gd name="connsiteX36" fmla="*/ 1714676 w 3429350"/>
              <a:gd name="connsiteY36" fmla="*/ 756605 h 2264722"/>
              <a:gd name="connsiteX37" fmla="*/ 1156082 w 3429350"/>
              <a:gd name="connsiteY37" fmla="*/ 1315199 h 2264722"/>
              <a:gd name="connsiteX38" fmla="*/ 1714676 w 3429350"/>
              <a:gd name="connsiteY38" fmla="*/ 1873792 h 2264722"/>
              <a:gd name="connsiteX39" fmla="*/ 2273269 w 3429350"/>
              <a:gd name="connsiteY39" fmla="*/ 1315199 h 2264722"/>
              <a:gd name="connsiteX40" fmla="*/ 1714676 w 3429350"/>
              <a:gd name="connsiteY40" fmla="*/ 756605 h 2264722"/>
              <a:gd name="connsiteX41" fmla="*/ 1714676 w 3429350"/>
              <a:gd name="connsiteY41" fmla="*/ 704287 h 2264722"/>
              <a:gd name="connsiteX42" fmla="*/ 2325587 w 3429350"/>
              <a:gd name="connsiteY42" fmla="*/ 1315199 h 2264722"/>
              <a:gd name="connsiteX43" fmla="*/ 1714676 w 3429350"/>
              <a:gd name="connsiteY43" fmla="*/ 1926110 h 2264722"/>
              <a:gd name="connsiteX44" fmla="*/ 1103764 w 3429350"/>
              <a:gd name="connsiteY44" fmla="*/ 1315199 h 2264722"/>
              <a:gd name="connsiteX45" fmla="*/ 1714676 w 3429350"/>
              <a:gd name="connsiteY45" fmla="*/ 704287 h 2264722"/>
              <a:gd name="connsiteX46" fmla="*/ 1578789 w 3429350"/>
              <a:gd name="connsiteY46" fmla="*/ 546863 h 2264722"/>
              <a:gd name="connsiteX47" fmla="*/ 1578789 w 3429350"/>
              <a:gd name="connsiteY47" fmla="*/ 653758 h 2264722"/>
              <a:gd name="connsiteX48" fmla="*/ 1578613 w 3429350"/>
              <a:gd name="connsiteY48" fmla="*/ 653784 h 2264722"/>
              <a:gd name="connsiteX49" fmla="*/ 1502071 w 3429350"/>
              <a:gd name="connsiteY49" fmla="*/ 675178 h 2264722"/>
              <a:gd name="connsiteX50" fmla="*/ 1448191 w 3429350"/>
              <a:gd name="connsiteY50" fmla="*/ 581856 h 2264722"/>
              <a:gd name="connsiteX51" fmla="*/ 1212828 w 3429350"/>
              <a:gd name="connsiteY51" fmla="*/ 717743 h 2264722"/>
              <a:gd name="connsiteX52" fmla="*/ 1266868 w 3429350"/>
              <a:gd name="connsiteY52" fmla="*/ 811344 h 2264722"/>
              <a:gd name="connsiteX53" fmla="*/ 1251816 w 3429350"/>
              <a:gd name="connsiteY53" fmla="*/ 823708 h 2264722"/>
              <a:gd name="connsiteX54" fmla="*/ 1211157 w 3429350"/>
              <a:gd name="connsiteY54" fmla="*/ 867581 h 2264722"/>
              <a:gd name="connsiteX55" fmla="*/ 1117221 w 3429350"/>
              <a:gd name="connsiteY55" fmla="*/ 813348 h 2264722"/>
              <a:gd name="connsiteX56" fmla="*/ 981333 w 3429350"/>
              <a:gd name="connsiteY56" fmla="*/ 1048710 h 2264722"/>
              <a:gd name="connsiteX57" fmla="*/ 1075258 w 3429350"/>
              <a:gd name="connsiteY57" fmla="*/ 1102938 h 2264722"/>
              <a:gd name="connsiteX58" fmla="*/ 1062931 w 3429350"/>
              <a:gd name="connsiteY58" fmla="*/ 1138401 h 2264722"/>
              <a:gd name="connsiteX59" fmla="*/ 1053762 w 3429350"/>
              <a:gd name="connsiteY59" fmla="*/ 1179311 h 2264722"/>
              <a:gd name="connsiteX60" fmla="*/ 946340 w 3429350"/>
              <a:gd name="connsiteY60" fmla="*/ 1179311 h 2264722"/>
              <a:gd name="connsiteX61" fmla="*/ 946340 w 3429350"/>
              <a:gd name="connsiteY61" fmla="*/ 1451085 h 2264722"/>
              <a:gd name="connsiteX62" fmla="*/ 1053763 w 3429350"/>
              <a:gd name="connsiteY62" fmla="*/ 1451085 h 2264722"/>
              <a:gd name="connsiteX63" fmla="*/ 1062931 w 3429350"/>
              <a:gd name="connsiteY63" fmla="*/ 1491991 h 2264722"/>
              <a:gd name="connsiteX64" fmla="*/ 1075258 w 3429350"/>
              <a:gd name="connsiteY64" fmla="*/ 1527455 h 2264722"/>
              <a:gd name="connsiteX65" fmla="*/ 981332 w 3429350"/>
              <a:gd name="connsiteY65" fmla="*/ 1581683 h 2264722"/>
              <a:gd name="connsiteX66" fmla="*/ 1117221 w 3429350"/>
              <a:gd name="connsiteY66" fmla="*/ 1817046 h 2264722"/>
              <a:gd name="connsiteX67" fmla="*/ 1211157 w 3429350"/>
              <a:gd name="connsiteY67" fmla="*/ 1762811 h 2264722"/>
              <a:gd name="connsiteX68" fmla="*/ 1251816 w 3429350"/>
              <a:gd name="connsiteY68" fmla="*/ 1806686 h 2264722"/>
              <a:gd name="connsiteX69" fmla="*/ 1266868 w 3429350"/>
              <a:gd name="connsiteY69" fmla="*/ 1819050 h 2264722"/>
              <a:gd name="connsiteX70" fmla="*/ 1212828 w 3429350"/>
              <a:gd name="connsiteY70" fmla="*/ 1912652 h 2264722"/>
              <a:gd name="connsiteX71" fmla="*/ 1448191 w 3429350"/>
              <a:gd name="connsiteY71" fmla="*/ 2048539 h 2264722"/>
              <a:gd name="connsiteX72" fmla="*/ 1502071 w 3429350"/>
              <a:gd name="connsiteY72" fmla="*/ 1955215 h 2264722"/>
              <a:gd name="connsiteX73" fmla="*/ 1578613 w 3429350"/>
              <a:gd name="connsiteY73" fmla="*/ 1976609 h 2264722"/>
              <a:gd name="connsiteX74" fmla="*/ 1578789 w 3429350"/>
              <a:gd name="connsiteY74" fmla="*/ 1976636 h 2264722"/>
              <a:gd name="connsiteX75" fmla="*/ 1578789 w 3429350"/>
              <a:gd name="connsiteY75" fmla="*/ 2083533 h 2264722"/>
              <a:gd name="connsiteX76" fmla="*/ 1850563 w 3429350"/>
              <a:gd name="connsiteY76" fmla="*/ 2083533 h 2264722"/>
              <a:gd name="connsiteX77" fmla="*/ 1850563 w 3429350"/>
              <a:gd name="connsiteY77" fmla="*/ 1976636 h 2264722"/>
              <a:gd name="connsiteX78" fmla="*/ 1850736 w 3429350"/>
              <a:gd name="connsiteY78" fmla="*/ 1976609 h 2264722"/>
              <a:gd name="connsiteX79" fmla="*/ 1927282 w 3429350"/>
              <a:gd name="connsiteY79" fmla="*/ 1955214 h 2264722"/>
              <a:gd name="connsiteX80" fmla="*/ 1981162 w 3429350"/>
              <a:gd name="connsiteY80" fmla="*/ 2048539 h 2264722"/>
              <a:gd name="connsiteX81" fmla="*/ 2216525 w 3429350"/>
              <a:gd name="connsiteY81" fmla="*/ 1912652 h 2264722"/>
              <a:gd name="connsiteX82" fmla="*/ 2162482 w 3429350"/>
              <a:gd name="connsiteY82" fmla="*/ 1819049 h 2264722"/>
              <a:gd name="connsiteX83" fmla="*/ 2177533 w 3429350"/>
              <a:gd name="connsiteY83" fmla="*/ 1806686 h 2264722"/>
              <a:gd name="connsiteX84" fmla="*/ 2218191 w 3429350"/>
              <a:gd name="connsiteY84" fmla="*/ 1762811 h 2264722"/>
              <a:gd name="connsiteX85" fmla="*/ 2312128 w 3429350"/>
              <a:gd name="connsiteY85" fmla="*/ 1817046 h 2264722"/>
              <a:gd name="connsiteX86" fmla="*/ 2448017 w 3429350"/>
              <a:gd name="connsiteY86" fmla="*/ 1581683 h 2264722"/>
              <a:gd name="connsiteX87" fmla="*/ 2354090 w 3429350"/>
              <a:gd name="connsiteY87" fmla="*/ 1527455 h 2264722"/>
              <a:gd name="connsiteX88" fmla="*/ 2366417 w 3429350"/>
              <a:gd name="connsiteY88" fmla="*/ 1491991 h 2264722"/>
              <a:gd name="connsiteX89" fmla="*/ 2375586 w 3429350"/>
              <a:gd name="connsiteY89" fmla="*/ 1451085 h 2264722"/>
              <a:gd name="connsiteX90" fmla="*/ 2483010 w 3429350"/>
              <a:gd name="connsiteY90" fmla="*/ 1451085 h 2264722"/>
              <a:gd name="connsiteX91" fmla="*/ 2483010 w 3429350"/>
              <a:gd name="connsiteY91" fmla="*/ 1179311 h 2264722"/>
              <a:gd name="connsiteX92" fmla="*/ 2375586 w 3429350"/>
              <a:gd name="connsiteY92" fmla="*/ 1179311 h 2264722"/>
              <a:gd name="connsiteX93" fmla="*/ 2366417 w 3429350"/>
              <a:gd name="connsiteY93" fmla="*/ 1138401 h 2264722"/>
              <a:gd name="connsiteX94" fmla="*/ 2354090 w 3429350"/>
              <a:gd name="connsiteY94" fmla="*/ 1102939 h 2264722"/>
              <a:gd name="connsiteX95" fmla="*/ 2448015 w 3429350"/>
              <a:gd name="connsiteY95" fmla="*/ 1048710 h 2264722"/>
              <a:gd name="connsiteX96" fmla="*/ 2312128 w 3429350"/>
              <a:gd name="connsiteY96" fmla="*/ 813348 h 2264722"/>
              <a:gd name="connsiteX97" fmla="*/ 2218191 w 3429350"/>
              <a:gd name="connsiteY97" fmla="*/ 867583 h 2264722"/>
              <a:gd name="connsiteX98" fmla="*/ 2177533 w 3429350"/>
              <a:gd name="connsiteY98" fmla="*/ 823708 h 2264722"/>
              <a:gd name="connsiteX99" fmla="*/ 2162482 w 3429350"/>
              <a:gd name="connsiteY99" fmla="*/ 811345 h 2264722"/>
              <a:gd name="connsiteX100" fmla="*/ 2216524 w 3429350"/>
              <a:gd name="connsiteY100" fmla="*/ 717743 h 2264722"/>
              <a:gd name="connsiteX101" fmla="*/ 1981162 w 3429350"/>
              <a:gd name="connsiteY101" fmla="*/ 581856 h 2264722"/>
              <a:gd name="connsiteX102" fmla="*/ 1927282 w 3429350"/>
              <a:gd name="connsiteY102" fmla="*/ 675178 h 2264722"/>
              <a:gd name="connsiteX103" fmla="*/ 1850736 w 3429350"/>
              <a:gd name="connsiteY103" fmla="*/ 653784 h 2264722"/>
              <a:gd name="connsiteX104" fmla="*/ 1850563 w 3429350"/>
              <a:gd name="connsiteY104" fmla="*/ 653758 h 2264722"/>
              <a:gd name="connsiteX105" fmla="*/ 1850563 w 3429350"/>
              <a:gd name="connsiteY105" fmla="*/ 546863 h 2264722"/>
              <a:gd name="connsiteX106" fmla="*/ 1936012 w 3429350"/>
              <a:gd name="connsiteY106" fmla="*/ 0 h 2264722"/>
              <a:gd name="connsiteX107" fmla="*/ 2789920 w 3429350"/>
              <a:gd name="connsiteY107" fmla="*/ 695955 h 2264722"/>
              <a:gd name="connsiteX108" fmla="*/ 2799028 w 3429350"/>
              <a:gd name="connsiteY108" fmla="*/ 786307 h 2264722"/>
              <a:gd name="connsiteX109" fmla="*/ 2835293 w 3429350"/>
              <a:gd name="connsiteY109" fmla="*/ 791842 h 2264722"/>
              <a:gd name="connsiteX110" fmla="*/ 3429350 w 3429350"/>
              <a:gd name="connsiteY110" fmla="*/ 1520724 h 2264722"/>
              <a:gd name="connsiteX111" fmla="*/ 2761421 w 3429350"/>
              <a:gd name="connsiteY111" fmla="*/ 2260881 h 2264722"/>
              <a:gd name="connsiteX112" fmla="*/ 2709095 w 3429350"/>
              <a:gd name="connsiteY112" fmla="*/ 2263524 h 2264722"/>
              <a:gd name="connsiteX113" fmla="*/ 2706204 w 3429350"/>
              <a:gd name="connsiteY113" fmla="*/ 2264720 h 2264722"/>
              <a:gd name="connsiteX114" fmla="*/ 2685385 w 3429350"/>
              <a:gd name="connsiteY114" fmla="*/ 2264720 h 2264722"/>
              <a:gd name="connsiteX115" fmla="*/ 2685352 w 3429350"/>
              <a:gd name="connsiteY115" fmla="*/ 2264722 h 2264722"/>
              <a:gd name="connsiteX116" fmla="*/ 2685319 w 3429350"/>
              <a:gd name="connsiteY116" fmla="*/ 2264720 h 2264722"/>
              <a:gd name="connsiteX117" fmla="*/ 771136 w 3429350"/>
              <a:gd name="connsiteY117" fmla="*/ 2264720 h 2264722"/>
              <a:gd name="connsiteX118" fmla="*/ 770106 w 3429350"/>
              <a:gd name="connsiteY118" fmla="*/ 2264294 h 2264722"/>
              <a:gd name="connsiteX119" fmla="*/ 761643 w 3429350"/>
              <a:gd name="connsiteY119" fmla="*/ 2264721 h 2264722"/>
              <a:gd name="connsiteX120" fmla="*/ 0 w 3429350"/>
              <a:gd name="connsiteY120" fmla="*/ 1503078 h 2264722"/>
              <a:gd name="connsiteX121" fmla="*/ 535153 w 3429350"/>
              <a:gd name="connsiteY121" fmla="*/ 775677 h 2264722"/>
              <a:gd name="connsiteX122" fmla="*/ 589790 w 3429350"/>
              <a:gd name="connsiteY122" fmla="*/ 761628 h 2264722"/>
              <a:gd name="connsiteX123" fmla="*/ 594493 w 3429350"/>
              <a:gd name="connsiteY123" fmla="*/ 714982 h 2264722"/>
              <a:gd name="connsiteX124" fmla="*/ 1102351 w 3429350"/>
              <a:gd name="connsiteY124" fmla="*/ 301066 h 2264722"/>
              <a:gd name="connsiteX125" fmla="*/ 1206824 w 3429350"/>
              <a:gd name="connsiteY125" fmla="*/ 311598 h 2264722"/>
              <a:gd name="connsiteX126" fmla="*/ 1259689 w 3429350"/>
              <a:gd name="connsiteY126" fmla="*/ 328007 h 2264722"/>
              <a:gd name="connsiteX127" fmla="*/ 1319686 w 3429350"/>
              <a:gd name="connsiteY127" fmla="*/ 255290 h 2264722"/>
              <a:gd name="connsiteX128" fmla="*/ 1936012 w 3429350"/>
              <a:gd name="connsiteY128" fmla="*/ 0 h 226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3429350" h="2264722">
                <a:moveTo>
                  <a:pt x="1744057" y="1347532"/>
                </a:moveTo>
                <a:lnTo>
                  <a:pt x="1744057" y="1476131"/>
                </a:lnTo>
                <a:lnTo>
                  <a:pt x="1750603" y="1474749"/>
                </a:lnTo>
                <a:cubicBezTo>
                  <a:pt x="1786148" y="1464505"/>
                  <a:pt x="1811201" y="1440403"/>
                  <a:pt x="1811438" y="1412216"/>
                </a:cubicBezTo>
                <a:cubicBezTo>
                  <a:pt x="1811675" y="1384029"/>
                  <a:pt x="1787029" y="1359728"/>
                  <a:pt x="1751658" y="1349203"/>
                </a:cubicBezTo>
                <a:close/>
                <a:moveTo>
                  <a:pt x="1688904" y="1140431"/>
                </a:moveTo>
                <a:lnTo>
                  <a:pt x="1678964" y="1142512"/>
                </a:lnTo>
                <a:cubicBezTo>
                  <a:pt x="1643425" y="1152686"/>
                  <a:pt x="1618305" y="1176702"/>
                  <a:pt x="1617915" y="1204852"/>
                </a:cubicBezTo>
                <a:cubicBezTo>
                  <a:pt x="1617525" y="1233001"/>
                  <a:pt x="1641976" y="1257343"/>
                  <a:pt x="1677228" y="1267980"/>
                </a:cubicBezTo>
                <a:lnTo>
                  <a:pt x="1688904" y="1270594"/>
                </a:lnTo>
                <a:close/>
                <a:moveTo>
                  <a:pt x="1688904" y="1016772"/>
                </a:moveTo>
                <a:lnTo>
                  <a:pt x="1744057" y="1016772"/>
                </a:lnTo>
                <a:lnTo>
                  <a:pt x="1744057" y="1071018"/>
                </a:lnTo>
                <a:lnTo>
                  <a:pt x="1757699" y="1072007"/>
                </a:lnTo>
                <a:cubicBezTo>
                  <a:pt x="1847624" y="1084940"/>
                  <a:pt x="1915097" y="1139817"/>
                  <a:pt x="1915097" y="1205502"/>
                </a:cubicBezTo>
                <a:lnTo>
                  <a:pt x="1816036" y="1205502"/>
                </a:lnTo>
                <a:cubicBezTo>
                  <a:pt x="1816036" y="1177352"/>
                  <a:pt x="1791249" y="1153170"/>
                  <a:pt x="1755853" y="1142764"/>
                </a:cubicBezTo>
                <a:lnTo>
                  <a:pt x="1744057" y="1140209"/>
                </a:lnTo>
                <a:lnTo>
                  <a:pt x="1744057" y="1277703"/>
                </a:lnTo>
                <a:lnTo>
                  <a:pt x="1753911" y="1278446"/>
                </a:lnTo>
                <a:cubicBezTo>
                  <a:pt x="1843867" y="1291651"/>
                  <a:pt x="1911051" y="1346841"/>
                  <a:pt x="1910499" y="1412610"/>
                </a:cubicBezTo>
                <a:cubicBezTo>
                  <a:pt x="1909947" y="1478380"/>
                  <a:pt x="1841840" y="1533031"/>
                  <a:pt x="1751668" y="1545520"/>
                </a:cubicBezTo>
                <a:lnTo>
                  <a:pt x="1744057" y="1546031"/>
                </a:lnTo>
                <a:lnTo>
                  <a:pt x="1744057" y="1613625"/>
                </a:lnTo>
                <a:lnTo>
                  <a:pt x="1688904" y="1613625"/>
                </a:lnTo>
                <a:lnTo>
                  <a:pt x="1688904" y="1546568"/>
                </a:lnTo>
                <a:lnTo>
                  <a:pt x="1671965" y="1545362"/>
                </a:lnTo>
                <a:cubicBezTo>
                  <a:pt x="1581899" y="1532513"/>
                  <a:pt x="1514252" y="1477593"/>
                  <a:pt x="1514252" y="1411821"/>
                </a:cubicBezTo>
                <a:lnTo>
                  <a:pt x="1613314" y="1411821"/>
                </a:lnTo>
                <a:cubicBezTo>
                  <a:pt x="1613314" y="1440009"/>
                  <a:pt x="1638165" y="1464210"/>
                  <a:pt x="1673623" y="1474596"/>
                </a:cubicBezTo>
                <a:lnTo>
                  <a:pt x="1688904" y="1477888"/>
                </a:lnTo>
                <a:lnTo>
                  <a:pt x="1688904" y="1339870"/>
                </a:lnTo>
                <a:lnTo>
                  <a:pt x="1674403" y="1338722"/>
                </a:lnTo>
                <a:cubicBezTo>
                  <a:pt x="1584661" y="1325202"/>
                  <a:pt x="1517948" y="1269883"/>
                  <a:pt x="1518857" y="1204203"/>
                </a:cubicBezTo>
                <a:cubicBezTo>
                  <a:pt x="1519767" y="1138522"/>
                  <a:pt x="1587997" y="1084089"/>
                  <a:pt x="1678096" y="1071747"/>
                </a:cubicBezTo>
                <a:lnTo>
                  <a:pt x="1688904" y="1071034"/>
                </a:lnTo>
                <a:close/>
                <a:moveTo>
                  <a:pt x="1714676" y="756605"/>
                </a:moveTo>
                <a:cubicBezTo>
                  <a:pt x="1406173" y="756605"/>
                  <a:pt x="1156082" y="1006696"/>
                  <a:pt x="1156082" y="1315199"/>
                </a:cubicBezTo>
                <a:cubicBezTo>
                  <a:pt x="1156082" y="1623701"/>
                  <a:pt x="1406173" y="1873792"/>
                  <a:pt x="1714676" y="1873792"/>
                </a:cubicBezTo>
                <a:cubicBezTo>
                  <a:pt x="2023178" y="1873792"/>
                  <a:pt x="2273269" y="1623701"/>
                  <a:pt x="2273269" y="1315199"/>
                </a:cubicBezTo>
                <a:cubicBezTo>
                  <a:pt x="2273269" y="1006696"/>
                  <a:pt x="2023178" y="756605"/>
                  <a:pt x="1714676" y="756605"/>
                </a:cubicBezTo>
                <a:close/>
                <a:moveTo>
                  <a:pt x="1714676" y="704287"/>
                </a:moveTo>
                <a:cubicBezTo>
                  <a:pt x="2052073" y="704287"/>
                  <a:pt x="2325587" y="977801"/>
                  <a:pt x="2325587" y="1315199"/>
                </a:cubicBezTo>
                <a:cubicBezTo>
                  <a:pt x="2325587" y="1652596"/>
                  <a:pt x="2052073" y="1926110"/>
                  <a:pt x="1714676" y="1926110"/>
                </a:cubicBezTo>
                <a:cubicBezTo>
                  <a:pt x="1377278" y="1926110"/>
                  <a:pt x="1103764" y="1652596"/>
                  <a:pt x="1103764" y="1315199"/>
                </a:cubicBezTo>
                <a:cubicBezTo>
                  <a:pt x="1103764" y="977801"/>
                  <a:pt x="1377278" y="704287"/>
                  <a:pt x="1714676" y="704287"/>
                </a:cubicBezTo>
                <a:close/>
                <a:moveTo>
                  <a:pt x="1578789" y="546863"/>
                </a:moveTo>
                <a:lnTo>
                  <a:pt x="1578789" y="653758"/>
                </a:lnTo>
                <a:lnTo>
                  <a:pt x="1578613" y="653784"/>
                </a:lnTo>
                <a:lnTo>
                  <a:pt x="1502071" y="675178"/>
                </a:lnTo>
                <a:lnTo>
                  <a:pt x="1448191" y="581856"/>
                </a:lnTo>
                <a:lnTo>
                  <a:pt x="1212828" y="717743"/>
                </a:lnTo>
                <a:lnTo>
                  <a:pt x="1266868" y="811344"/>
                </a:lnTo>
                <a:lnTo>
                  <a:pt x="1251816" y="823708"/>
                </a:lnTo>
                <a:lnTo>
                  <a:pt x="1211157" y="867581"/>
                </a:lnTo>
                <a:lnTo>
                  <a:pt x="1117221" y="813348"/>
                </a:lnTo>
                <a:lnTo>
                  <a:pt x="981333" y="1048710"/>
                </a:lnTo>
                <a:lnTo>
                  <a:pt x="1075258" y="1102938"/>
                </a:lnTo>
                <a:lnTo>
                  <a:pt x="1062931" y="1138401"/>
                </a:lnTo>
                <a:lnTo>
                  <a:pt x="1053762" y="1179311"/>
                </a:lnTo>
                <a:lnTo>
                  <a:pt x="946340" y="1179311"/>
                </a:lnTo>
                <a:lnTo>
                  <a:pt x="946340" y="1451085"/>
                </a:lnTo>
                <a:lnTo>
                  <a:pt x="1053763" y="1451085"/>
                </a:lnTo>
                <a:lnTo>
                  <a:pt x="1062931" y="1491991"/>
                </a:lnTo>
                <a:lnTo>
                  <a:pt x="1075258" y="1527455"/>
                </a:lnTo>
                <a:lnTo>
                  <a:pt x="981332" y="1581683"/>
                </a:lnTo>
                <a:lnTo>
                  <a:pt x="1117221" y="1817046"/>
                </a:lnTo>
                <a:lnTo>
                  <a:pt x="1211157" y="1762811"/>
                </a:lnTo>
                <a:lnTo>
                  <a:pt x="1251816" y="1806686"/>
                </a:lnTo>
                <a:lnTo>
                  <a:pt x="1266868" y="1819050"/>
                </a:lnTo>
                <a:lnTo>
                  <a:pt x="1212828" y="1912652"/>
                </a:lnTo>
                <a:lnTo>
                  <a:pt x="1448191" y="2048539"/>
                </a:lnTo>
                <a:lnTo>
                  <a:pt x="1502071" y="1955215"/>
                </a:lnTo>
                <a:lnTo>
                  <a:pt x="1578613" y="1976609"/>
                </a:lnTo>
                <a:lnTo>
                  <a:pt x="1578789" y="1976636"/>
                </a:lnTo>
                <a:lnTo>
                  <a:pt x="1578789" y="2083533"/>
                </a:lnTo>
                <a:lnTo>
                  <a:pt x="1850563" y="2083533"/>
                </a:lnTo>
                <a:lnTo>
                  <a:pt x="1850563" y="1976636"/>
                </a:lnTo>
                <a:lnTo>
                  <a:pt x="1850736" y="1976609"/>
                </a:lnTo>
                <a:lnTo>
                  <a:pt x="1927282" y="1955214"/>
                </a:lnTo>
                <a:lnTo>
                  <a:pt x="1981162" y="2048539"/>
                </a:lnTo>
                <a:lnTo>
                  <a:pt x="2216525" y="1912652"/>
                </a:lnTo>
                <a:lnTo>
                  <a:pt x="2162482" y="1819049"/>
                </a:lnTo>
                <a:lnTo>
                  <a:pt x="2177533" y="1806686"/>
                </a:lnTo>
                <a:lnTo>
                  <a:pt x="2218191" y="1762811"/>
                </a:lnTo>
                <a:lnTo>
                  <a:pt x="2312128" y="1817046"/>
                </a:lnTo>
                <a:lnTo>
                  <a:pt x="2448017" y="1581683"/>
                </a:lnTo>
                <a:lnTo>
                  <a:pt x="2354090" y="1527455"/>
                </a:lnTo>
                <a:lnTo>
                  <a:pt x="2366417" y="1491991"/>
                </a:lnTo>
                <a:lnTo>
                  <a:pt x="2375586" y="1451085"/>
                </a:lnTo>
                <a:lnTo>
                  <a:pt x="2483010" y="1451085"/>
                </a:lnTo>
                <a:lnTo>
                  <a:pt x="2483010" y="1179311"/>
                </a:lnTo>
                <a:lnTo>
                  <a:pt x="2375586" y="1179311"/>
                </a:lnTo>
                <a:lnTo>
                  <a:pt x="2366417" y="1138401"/>
                </a:lnTo>
                <a:lnTo>
                  <a:pt x="2354090" y="1102939"/>
                </a:lnTo>
                <a:lnTo>
                  <a:pt x="2448015" y="1048710"/>
                </a:lnTo>
                <a:lnTo>
                  <a:pt x="2312128" y="813348"/>
                </a:lnTo>
                <a:lnTo>
                  <a:pt x="2218191" y="867583"/>
                </a:lnTo>
                <a:lnTo>
                  <a:pt x="2177533" y="823708"/>
                </a:lnTo>
                <a:lnTo>
                  <a:pt x="2162482" y="811345"/>
                </a:lnTo>
                <a:lnTo>
                  <a:pt x="2216524" y="717743"/>
                </a:lnTo>
                <a:lnTo>
                  <a:pt x="1981162" y="581856"/>
                </a:lnTo>
                <a:lnTo>
                  <a:pt x="1927282" y="675178"/>
                </a:lnTo>
                <a:lnTo>
                  <a:pt x="1850736" y="653784"/>
                </a:lnTo>
                <a:lnTo>
                  <a:pt x="1850563" y="653758"/>
                </a:lnTo>
                <a:lnTo>
                  <a:pt x="1850563" y="546863"/>
                </a:lnTo>
                <a:close/>
                <a:moveTo>
                  <a:pt x="1936012" y="0"/>
                </a:moveTo>
                <a:cubicBezTo>
                  <a:pt x="2357220" y="0"/>
                  <a:pt x="2708645" y="298774"/>
                  <a:pt x="2789920" y="695955"/>
                </a:cubicBezTo>
                <a:lnTo>
                  <a:pt x="2799028" y="786307"/>
                </a:lnTo>
                <a:lnTo>
                  <a:pt x="2835293" y="791842"/>
                </a:lnTo>
                <a:cubicBezTo>
                  <a:pt x="3174321" y="861217"/>
                  <a:pt x="3429350" y="1161188"/>
                  <a:pt x="3429350" y="1520724"/>
                </a:cubicBezTo>
                <a:cubicBezTo>
                  <a:pt x="3429350" y="1905942"/>
                  <a:pt x="3136587" y="2222781"/>
                  <a:pt x="2761421" y="2260881"/>
                </a:cubicBezTo>
                <a:lnTo>
                  <a:pt x="2709095" y="2263524"/>
                </a:lnTo>
                <a:lnTo>
                  <a:pt x="2706204" y="2264720"/>
                </a:lnTo>
                <a:lnTo>
                  <a:pt x="2685385" y="2264720"/>
                </a:lnTo>
                <a:lnTo>
                  <a:pt x="2685352" y="2264722"/>
                </a:lnTo>
                <a:lnTo>
                  <a:pt x="2685319" y="2264720"/>
                </a:lnTo>
                <a:lnTo>
                  <a:pt x="771136" y="2264720"/>
                </a:lnTo>
                <a:lnTo>
                  <a:pt x="770106" y="2264294"/>
                </a:lnTo>
                <a:lnTo>
                  <a:pt x="761643" y="2264721"/>
                </a:lnTo>
                <a:cubicBezTo>
                  <a:pt x="340999" y="2264721"/>
                  <a:pt x="0" y="1923722"/>
                  <a:pt x="0" y="1503078"/>
                </a:cubicBezTo>
                <a:cubicBezTo>
                  <a:pt x="0" y="1161305"/>
                  <a:pt x="225113" y="872110"/>
                  <a:pt x="535153" y="775677"/>
                </a:cubicBezTo>
                <a:lnTo>
                  <a:pt x="589790" y="761628"/>
                </a:lnTo>
                <a:lnTo>
                  <a:pt x="594493" y="714982"/>
                </a:lnTo>
                <a:cubicBezTo>
                  <a:pt x="642830" y="478760"/>
                  <a:pt x="851838" y="301066"/>
                  <a:pt x="1102351" y="301066"/>
                </a:cubicBezTo>
                <a:cubicBezTo>
                  <a:pt x="1138138" y="301066"/>
                  <a:pt x="1173078" y="304692"/>
                  <a:pt x="1206824" y="311598"/>
                </a:cubicBezTo>
                <a:lnTo>
                  <a:pt x="1259689" y="328007"/>
                </a:lnTo>
                <a:lnTo>
                  <a:pt x="1319686" y="255290"/>
                </a:lnTo>
                <a:cubicBezTo>
                  <a:pt x="1477417" y="97559"/>
                  <a:pt x="1695321" y="0"/>
                  <a:pt x="1936012"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CPQ</a:t>
            </a:r>
          </a:p>
          <a:p>
            <a:pPr algn="ctr"/>
            <a:r>
              <a:rPr lang="en-US" sz="1200" dirty="0">
                <a:solidFill>
                  <a:schemeClr val="tx1"/>
                </a:solidFill>
              </a:rPr>
              <a:t>Cloud</a:t>
            </a:r>
          </a:p>
        </p:txBody>
      </p:sp>
      <p:sp>
        <p:nvSpPr>
          <p:cNvPr id="30" name="Freeform 29"/>
          <p:cNvSpPr/>
          <p:nvPr/>
        </p:nvSpPr>
        <p:spPr>
          <a:xfrm>
            <a:off x="3767515" y="5867941"/>
            <a:ext cx="626048" cy="413438"/>
          </a:xfrm>
          <a:custGeom>
            <a:avLst/>
            <a:gdLst>
              <a:gd name="connsiteX0" fmla="*/ 681476 w 1176890"/>
              <a:gd name="connsiteY0" fmla="*/ 307319 h 777211"/>
              <a:gd name="connsiteX1" fmla="*/ 664782 w 1176890"/>
              <a:gd name="connsiteY1" fmla="*/ 312403 h 777211"/>
              <a:gd name="connsiteX2" fmla="*/ 702846 w 1176890"/>
              <a:gd name="connsiteY2" fmla="*/ 390285 h 777211"/>
              <a:gd name="connsiteX3" fmla="*/ 728740 w 1176890"/>
              <a:gd name="connsiteY3" fmla="*/ 354134 h 777211"/>
              <a:gd name="connsiteX4" fmla="*/ 709214 w 1176890"/>
              <a:gd name="connsiteY4" fmla="*/ 314182 h 777211"/>
              <a:gd name="connsiteX5" fmla="*/ 698607 w 1176890"/>
              <a:gd name="connsiteY5" fmla="*/ 309155 h 777211"/>
              <a:gd name="connsiteX6" fmla="*/ 681476 w 1176890"/>
              <a:gd name="connsiteY6" fmla="*/ 307319 h 777211"/>
              <a:gd name="connsiteX7" fmla="*/ 691951 w 1176890"/>
              <a:gd name="connsiteY7" fmla="*/ 258302 h 777211"/>
              <a:gd name="connsiteX8" fmla="*/ 692060 w 1176890"/>
              <a:gd name="connsiteY8" fmla="*/ 269611 h 777211"/>
              <a:gd name="connsiteX9" fmla="*/ 762876 w 1176890"/>
              <a:gd name="connsiteY9" fmla="*/ 311295 h 777211"/>
              <a:gd name="connsiteX10" fmla="*/ 759231 w 1176890"/>
              <a:gd name="connsiteY10" fmla="*/ 393388 h 777211"/>
              <a:gd name="connsiteX11" fmla="*/ 768654 w 1176890"/>
              <a:gd name="connsiteY11" fmla="*/ 399642 h 777211"/>
              <a:gd name="connsiteX12" fmla="*/ 772816 w 1176890"/>
              <a:gd name="connsiteY12" fmla="*/ 305901 h 777211"/>
              <a:gd name="connsiteX13" fmla="*/ 716539 w 1176890"/>
              <a:gd name="connsiteY13" fmla="*/ 261440 h 777211"/>
              <a:gd name="connsiteX14" fmla="*/ 691951 w 1176890"/>
              <a:gd name="connsiteY14" fmla="*/ 258302 h 777211"/>
              <a:gd name="connsiteX15" fmla="*/ 592365 w 1176890"/>
              <a:gd name="connsiteY15" fmla="*/ 199558 h 777211"/>
              <a:gd name="connsiteX16" fmla="*/ 582714 w 1176890"/>
              <a:gd name="connsiteY16" fmla="*/ 200301 h 777211"/>
              <a:gd name="connsiteX17" fmla="*/ 565822 w 1176890"/>
              <a:gd name="connsiteY17" fmla="*/ 208873 h 777211"/>
              <a:gd name="connsiteX18" fmla="*/ 560268 w 1176890"/>
              <a:gd name="connsiteY18" fmla="*/ 225874 h 777211"/>
              <a:gd name="connsiteX19" fmla="*/ 561014 w 1176890"/>
              <a:gd name="connsiteY19" fmla="*/ 227341 h 777211"/>
              <a:gd name="connsiteX20" fmla="*/ 434658 w 1176890"/>
              <a:gd name="connsiteY20" fmla="*/ 372163 h 777211"/>
              <a:gd name="connsiteX21" fmla="*/ 361033 w 1176890"/>
              <a:gd name="connsiteY21" fmla="*/ 409347 h 777211"/>
              <a:gd name="connsiteX22" fmla="*/ 325001 w 1176890"/>
              <a:gd name="connsiteY22" fmla="*/ 534314 h 777211"/>
              <a:gd name="connsiteX23" fmla="*/ 430167 w 1176890"/>
              <a:gd name="connsiteY23" fmla="*/ 585804 h 777211"/>
              <a:gd name="connsiteX24" fmla="*/ 433382 w 1176890"/>
              <a:gd name="connsiteY24" fmla="*/ 584594 h 777211"/>
              <a:gd name="connsiteX25" fmla="*/ 502833 w 1176890"/>
              <a:gd name="connsiteY25" fmla="*/ 678150 h 777211"/>
              <a:gd name="connsiteX26" fmla="*/ 522572 w 1176890"/>
              <a:gd name="connsiteY26" fmla="*/ 681068 h 777211"/>
              <a:gd name="connsiteX27" fmla="*/ 552616 w 1176890"/>
              <a:gd name="connsiteY27" fmla="*/ 658766 h 777211"/>
              <a:gd name="connsiteX28" fmla="*/ 555535 w 1176890"/>
              <a:gd name="connsiteY28" fmla="*/ 639026 h 777211"/>
              <a:gd name="connsiteX29" fmla="*/ 493785 w 1176890"/>
              <a:gd name="connsiteY29" fmla="*/ 555844 h 777211"/>
              <a:gd name="connsiteX30" fmla="*/ 523934 w 1176890"/>
              <a:gd name="connsiteY30" fmla="*/ 540618 h 777211"/>
              <a:gd name="connsiteX31" fmla="*/ 711588 w 1176890"/>
              <a:gd name="connsiteY31" fmla="*/ 523419 h 777211"/>
              <a:gd name="connsiteX32" fmla="*/ 713821 w 1176890"/>
              <a:gd name="connsiteY32" fmla="*/ 526244 h 777211"/>
              <a:gd name="connsiteX33" fmla="*/ 727707 w 1176890"/>
              <a:gd name="connsiteY33" fmla="*/ 527857 h 777211"/>
              <a:gd name="connsiteX34" fmla="*/ 744599 w 1176890"/>
              <a:gd name="connsiteY34" fmla="*/ 519285 h 777211"/>
              <a:gd name="connsiteX35" fmla="*/ 750152 w 1176890"/>
              <a:gd name="connsiteY35" fmla="*/ 502286 h 777211"/>
              <a:gd name="connsiteX36" fmla="*/ 599714 w 1176890"/>
              <a:gd name="connsiteY36" fmla="*/ 205855 h 777211"/>
              <a:gd name="connsiteX37" fmla="*/ 592365 w 1176890"/>
              <a:gd name="connsiteY37" fmla="*/ 199558 h 777211"/>
              <a:gd name="connsiteX38" fmla="*/ 693539 w 1176890"/>
              <a:gd name="connsiteY38" fmla="*/ 196394 h 777211"/>
              <a:gd name="connsiteX39" fmla="*/ 693835 w 1176890"/>
              <a:gd name="connsiteY39" fmla="*/ 209598 h 777211"/>
              <a:gd name="connsiteX40" fmla="*/ 822612 w 1176890"/>
              <a:gd name="connsiteY40" fmla="*/ 286404 h 777211"/>
              <a:gd name="connsiteX41" fmla="*/ 809511 w 1176890"/>
              <a:gd name="connsiteY41" fmla="*/ 435772 h 777211"/>
              <a:gd name="connsiteX42" fmla="*/ 820044 w 1176890"/>
              <a:gd name="connsiteY42" fmla="*/ 443741 h 777211"/>
              <a:gd name="connsiteX43" fmla="*/ 834371 w 1176890"/>
              <a:gd name="connsiteY43" fmla="*/ 280390 h 777211"/>
              <a:gd name="connsiteX44" fmla="*/ 736716 w 1176890"/>
              <a:gd name="connsiteY44" fmla="*/ 201548 h 777211"/>
              <a:gd name="connsiteX45" fmla="*/ 693539 w 1176890"/>
              <a:gd name="connsiteY45" fmla="*/ 196394 h 777211"/>
              <a:gd name="connsiteX46" fmla="*/ 664404 w 1176890"/>
              <a:gd name="connsiteY46" fmla="*/ 0 h 777211"/>
              <a:gd name="connsiteX47" fmla="*/ 957450 w 1176890"/>
              <a:gd name="connsiteY47" fmla="*/ 238839 h 777211"/>
              <a:gd name="connsiteX48" fmla="*/ 960575 w 1176890"/>
              <a:gd name="connsiteY48" fmla="*/ 269846 h 777211"/>
              <a:gd name="connsiteX49" fmla="*/ 973021 w 1176890"/>
              <a:gd name="connsiteY49" fmla="*/ 271746 h 777211"/>
              <a:gd name="connsiteX50" fmla="*/ 1176890 w 1176890"/>
              <a:gd name="connsiteY50" fmla="*/ 521885 h 777211"/>
              <a:gd name="connsiteX51" fmla="*/ 947669 w 1176890"/>
              <a:gd name="connsiteY51" fmla="*/ 775893 h 777211"/>
              <a:gd name="connsiteX52" fmla="*/ 929712 w 1176890"/>
              <a:gd name="connsiteY52" fmla="*/ 776800 h 777211"/>
              <a:gd name="connsiteX53" fmla="*/ 928720 w 1176890"/>
              <a:gd name="connsiteY53" fmla="*/ 777211 h 777211"/>
              <a:gd name="connsiteX54" fmla="*/ 921575 w 1176890"/>
              <a:gd name="connsiteY54" fmla="*/ 777211 h 777211"/>
              <a:gd name="connsiteX55" fmla="*/ 921564 w 1176890"/>
              <a:gd name="connsiteY55" fmla="*/ 777211 h 777211"/>
              <a:gd name="connsiteX56" fmla="*/ 921552 w 1176890"/>
              <a:gd name="connsiteY56" fmla="*/ 777211 h 777211"/>
              <a:gd name="connsiteX57" fmla="*/ 264639 w 1176890"/>
              <a:gd name="connsiteY57" fmla="*/ 777211 h 777211"/>
              <a:gd name="connsiteX58" fmla="*/ 264286 w 1176890"/>
              <a:gd name="connsiteY58" fmla="*/ 777064 h 777211"/>
              <a:gd name="connsiteX59" fmla="*/ 261382 w 1176890"/>
              <a:gd name="connsiteY59" fmla="*/ 777211 h 777211"/>
              <a:gd name="connsiteX60" fmla="*/ 0 w 1176890"/>
              <a:gd name="connsiteY60" fmla="*/ 515829 h 777211"/>
              <a:gd name="connsiteX61" fmla="*/ 183655 w 1176890"/>
              <a:gd name="connsiteY61" fmla="*/ 266198 h 777211"/>
              <a:gd name="connsiteX62" fmla="*/ 202405 w 1176890"/>
              <a:gd name="connsiteY62" fmla="*/ 261377 h 777211"/>
              <a:gd name="connsiteX63" fmla="*/ 204019 w 1176890"/>
              <a:gd name="connsiteY63" fmla="*/ 245369 h 777211"/>
              <a:gd name="connsiteX64" fmla="*/ 378307 w 1176890"/>
              <a:gd name="connsiteY64" fmla="*/ 103320 h 777211"/>
              <a:gd name="connsiteX65" fmla="*/ 414160 w 1176890"/>
              <a:gd name="connsiteY65" fmla="*/ 106935 h 777211"/>
              <a:gd name="connsiteX66" fmla="*/ 432302 w 1176890"/>
              <a:gd name="connsiteY66" fmla="*/ 112566 h 777211"/>
              <a:gd name="connsiteX67" fmla="*/ 452892 w 1176890"/>
              <a:gd name="connsiteY67" fmla="*/ 87611 h 777211"/>
              <a:gd name="connsiteX68" fmla="*/ 664404 w 1176890"/>
              <a:gd name="connsiteY68" fmla="*/ 0 h 77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176890" h="777211">
                <a:moveTo>
                  <a:pt x="681476" y="307319"/>
                </a:moveTo>
                <a:cubicBezTo>
                  <a:pt x="675720" y="307856"/>
                  <a:pt x="670036" y="309545"/>
                  <a:pt x="664782" y="312403"/>
                </a:cubicBezTo>
                <a:lnTo>
                  <a:pt x="702846" y="390285"/>
                </a:lnTo>
                <a:cubicBezTo>
                  <a:pt x="717466" y="383910"/>
                  <a:pt x="727410" y="370028"/>
                  <a:pt x="728740" y="354134"/>
                </a:cubicBezTo>
                <a:cubicBezTo>
                  <a:pt x="730071" y="338240"/>
                  <a:pt x="722572" y="322897"/>
                  <a:pt x="709214" y="314182"/>
                </a:cubicBezTo>
                <a:cubicBezTo>
                  <a:pt x="705875" y="312003"/>
                  <a:pt x="702304" y="310327"/>
                  <a:pt x="698607" y="309155"/>
                </a:cubicBezTo>
                <a:cubicBezTo>
                  <a:pt x="693061" y="307399"/>
                  <a:pt x="687232" y="306783"/>
                  <a:pt x="681476" y="307319"/>
                </a:cubicBezTo>
                <a:close/>
                <a:moveTo>
                  <a:pt x="691951" y="258302"/>
                </a:moveTo>
                <a:lnTo>
                  <a:pt x="692060" y="269611"/>
                </a:lnTo>
                <a:cubicBezTo>
                  <a:pt x="721560" y="269329"/>
                  <a:pt x="748804" y="285365"/>
                  <a:pt x="762876" y="311295"/>
                </a:cubicBezTo>
                <a:cubicBezTo>
                  <a:pt x="776947" y="337225"/>
                  <a:pt x="775546" y="368808"/>
                  <a:pt x="759231" y="393388"/>
                </a:cubicBezTo>
                <a:lnTo>
                  <a:pt x="768654" y="399642"/>
                </a:lnTo>
                <a:cubicBezTo>
                  <a:pt x="787282" y="371573"/>
                  <a:pt x="788885" y="335509"/>
                  <a:pt x="772816" y="305901"/>
                </a:cubicBezTo>
                <a:cubicBezTo>
                  <a:pt x="760765" y="283695"/>
                  <a:pt x="740254" y="267842"/>
                  <a:pt x="716539" y="261440"/>
                </a:cubicBezTo>
                <a:cubicBezTo>
                  <a:pt x="708634" y="259306"/>
                  <a:pt x="700373" y="258221"/>
                  <a:pt x="691951" y="258302"/>
                </a:cubicBezTo>
                <a:close/>
                <a:moveTo>
                  <a:pt x="592365" y="199558"/>
                </a:moveTo>
                <a:cubicBezTo>
                  <a:pt x="589287" y="198552"/>
                  <a:pt x="585828" y="198720"/>
                  <a:pt x="582714" y="200301"/>
                </a:cubicBezTo>
                <a:lnTo>
                  <a:pt x="565822" y="208873"/>
                </a:lnTo>
                <a:cubicBezTo>
                  <a:pt x="559595" y="212034"/>
                  <a:pt x="557107" y="219645"/>
                  <a:pt x="560268" y="225874"/>
                </a:cubicBezTo>
                <a:lnTo>
                  <a:pt x="561014" y="227341"/>
                </a:lnTo>
                <a:lnTo>
                  <a:pt x="434658" y="372163"/>
                </a:lnTo>
                <a:lnTo>
                  <a:pt x="361033" y="409347"/>
                </a:lnTo>
                <a:cubicBezTo>
                  <a:pt x="317405" y="431379"/>
                  <a:pt x="301272" y="487329"/>
                  <a:pt x="325001" y="534314"/>
                </a:cubicBezTo>
                <a:cubicBezTo>
                  <a:pt x="345762" y="575425"/>
                  <a:pt x="390164" y="596050"/>
                  <a:pt x="430167" y="585804"/>
                </a:cubicBezTo>
                <a:lnTo>
                  <a:pt x="433382" y="584594"/>
                </a:lnTo>
                <a:lnTo>
                  <a:pt x="502833" y="678150"/>
                </a:lnTo>
                <a:cubicBezTo>
                  <a:pt x="507478" y="684407"/>
                  <a:pt x="516315" y="685714"/>
                  <a:pt x="522572" y="681068"/>
                </a:cubicBezTo>
                <a:lnTo>
                  <a:pt x="552616" y="658766"/>
                </a:lnTo>
                <a:cubicBezTo>
                  <a:pt x="558872" y="654121"/>
                  <a:pt x="560180" y="645283"/>
                  <a:pt x="555535" y="639026"/>
                </a:cubicBezTo>
                <a:lnTo>
                  <a:pt x="493785" y="555844"/>
                </a:lnTo>
                <a:lnTo>
                  <a:pt x="523934" y="540618"/>
                </a:lnTo>
                <a:lnTo>
                  <a:pt x="711588" y="523419"/>
                </a:lnTo>
                <a:lnTo>
                  <a:pt x="713821" y="526244"/>
                </a:lnTo>
                <a:cubicBezTo>
                  <a:pt x="717586" y="529422"/>
                  <a:pt x="723036" y="530228"/>
                  <a:pt x="727707" y="527857"/>
                </a:cubicBezTo>
                <a:lnTo>
                  <a:pt x="744599" y="519285"/>
                </a:lnTo>
                <a:cubicBezTo>
                  <a:pt x="750827" y="516125"/>
                  <a:pt x="753313" y="508513"/>
                  <a:pt x="750152" y="502286"/>
                </a:cubicBezTo>
                <a:lnTo>
                  <a:pt x="599714" y="205855"/>
                </a:lnTo>
                <a:cubicBezTo>
                  <a:pt x="598134" y="202741"/>
                  <a:pt x="595441" y="200562"/>
                  <a:pt x="592365" y="199558"/>
                </a:cubicBezTo>
                <a:close/>
                <a:moveTo>
                  <a:pt x="693539" y="196394"/>
                </a:moveTo>
                <a:lnTo>
                  <a:pt x="693835" y="209598"/>
                </a:lnTo>
                <a:cubicBezTo>
                  <a:pt x="747939" y="208383"/>
                  <a:pt x="797971" y="238222"/>
                  <a:pt x="822612" y="286404"/>
                </a:cubicBezTo>
                <a:cubicBezTo>
                  <a:pt x="847255" y="334585"/>
                  <a:pt x="842165" y="392617"/>
                  <a:pt x="809511" y="435772"/>
                </a:cubicBezTo>
                <a:lnTo>
                  <a:pt x="820044" y="443741"/>
                </a:lnTo>
                <a:cubicBezTo>
                  <a:pt x="855754" y="396546"/>
                  <a:pt x="861320" y="333082"/>
                  <a:pt x="834371" y="280390"/>
                </a:cubicBezTo>
                <a:cubicBezTo>
                  <a:pt x="814159" y="240871"/>
                  <a:pt x="778329" y="212635"/>
                  <a:pt x="736716" y="201548"/>
                </a:cubicBezTo>
                <a:cubicBezTo>
                  <a:pt x="722844" y="197853"/>
                  <a:pt x="708330" y="196062"/>
                  <a:pt x="693539" y="196394"/>
                </a:cubicBezTo>
                <a:close/>
                <a:moveTo>
                  <a:pt x="664404" y="0"/>
                </a:moveTo>
                <a:cubicBezTo>
                  <a:pt x="808955" y="0"/>
                  <a:pt x="929557" y="102534"/>
                  <a:pt x="957450" y="238839"/>
                </a:cubicBezTo>
                <a:lnTo>
                  <a:pt x="960575" y="269846"/>
                </a:lnTo>
                <a:lnTo>
                  <a:pt x="973021" y="271746"/>
                </a:lnTo>
                <a:cubicBezTo>
                  <a:pt x="1089369" y="295554"/>
                  <a:pt x="1176890" y="398499"/>
                  <a:pt x="1176890" y="521885"/>
                </a:cubicBezTo>
                <a:cubicBezTo>
                  <a:pt x="1176890" y="654084"/>
                  <a:pt x="1076419" y="762818"/>
                  <a:pt x="947669" y="775893"/>
                </a:cubicBezTo>
                <a:lnTo>
                  <a:pt x="929712" y="776800"/>
                </a:lnTo>
                <a:lnTo>
                  <a:pt x="928720" y="777211"/>
                </a:lnTo>
                <a:lnTo>
                  <a:pt x="921575" y="777211"/>
                </a:lnTo>
                <a:lnTo>
                  <a:pt x="921564" y="777211"/>
                </a:lnTo>
                <a:lnTo>
                  <a:pt x="921552" y="777211"/>
                </a:lnTo>
                <a:lnTo>
                  <a:pt x="264639" y="777211"/>
                </a:lnTo>
                <a:lnTo>
                  <a:pt x="264286" y="777064"/>
                </a:lnTo>
                <a:lnTo>
                  <a:pt x="261382" y="777211"/>
                </a:lnTo>
                <a:cubicBezTo>
                  <a:pt x="117025" y="777211"/>
                  <a:pt x="0" y="660186"/>
                  <a:pt x="0" y="515829"/>
                </a:cubicBezTo>
                <a:cubicBezTo>
                  <a:pt x="0" y="398539"/>
                  <a:pt x="77254" y="299292"/>
                  <a:pt x="183655" y="266198"/>
                </a:cubicBezTo>
                <a:lnTo>
                  <a:pt x="202405" y="261377"/>
                </a:lnTo>
                <a:lnTo>
                  <a:pt x="204019" y="245369"/>
                </a:lnTo>
                <a:cubicBezTo>
                  <a:pt x="220607" y="164302"/>
                  <a:pt x="292335" y="103320"/>
                  <a:pt x="378307" y="103320"/>
                </a:cubicBezTo>
                <a:cubicBezTo>
                  <a:pt x="390588" y="103320"/>
                  <a:pt x="402579" y="104565"/>
                  <a:pt x="414160" y="106935"/>
                </a:cubicBezTo>
                <a:lnTo>
                  <a:pt x="432302" y="112566"/>
                </a:lnTo>
                <a:lnTo>
                  <a:pt x="452892" y="87611"/>
                </a:lnTo>
                <a:cubicBezTo>
                  <a:pt x="507023" y="33480"/>
                  <a:pt x="581803" y="0"/>
                  <a:pt x="664404"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Marketing</a:t>
            </a:r>
          </a:p>
          <a:p>
            <a:pPr algn="ctr"/>
            <a:r>
              <a:rPr lang="en-US" sz="1200" dirty="0">
                <a:solidFill>
                  <a:schemeClr val="tx1"/>
                </a:solidFill>
              </a:rPr>
              <a:t>Cloud</a:t>
            </a:r>
          </a:p>
        </p:txBody>
      </p:sp>
      <p:sp>
        <p:nvSpPr>
          <p:cNvPr id="31" name="Freeform 30"/>
          <p:cNvSpPr/>
          <p:nvPr/>
        </p:nvSpPr>
        <p:spPr>
          <a:xfrm>
            <a:off x="4655016" y="5867941"/>
            <a:ext cx="626048" cy="413438"/>
          </a:xfrm>
          <a:custGeom>
            <a:avLst/>
            <a:gdLst>
              <a:gd name="connsiteX0" fmla="*/ 426250 w 1176890"/>
              <a:gd name="connsiteY0" fmla="*/ 606021 h 777211"/>
              <a:gd name="connsiteX1" fmla="*/ 436432 w 1176890"/>
              <a:gd name="connsiteY1" fmla="*/ 606535 h 777211"/>
              <a:gd name="connsiteX2" fmla="*/ 436431 w 1176890"/>
              <a:gd name="connsiteY2" fmla="*/ 606535 h 777211"/>
              <a:gd name="connsiteX3" fmla="*/ 599296 w 1176890"/>
              <a:gd name="connsiteY3" fmla="*/ 497418 h 777211"/>
              <a:gd name="connsiteX4" fmla="*/ 599298 w 1176890"/>
              <a:gd name="connsiteY4" fmla="*/ 497418 h 777211"/>
              <a:gd name="connsiteX5" fmla="*/ 599297 w 1176890"/>
              <a:gd name="connsiteY5" fmla="*/ 497418 h 777211"/>
              <a:gd name="connsiteX6" fmla="*/ 584963 w 1176890"/>
              <a:gd name="connsiteY6" fmla="*/ 493832 h 777211"/>
              <a:gd name="connsiteX7" fmla="*/ 599296 w 1176890"/>
              <a:gd name="connsiteY7" fmla="*/ 497418 h 777211"/>
              <a:gd name="connsiteX8" fmla="*/ 585946 w 1176890"/>
              <a:gd name="connsiteY8" fmla="*/ 494220 h 777211"/>
              <a:gd name="connsiteX9" fmla="*/ 580518 w 1176890"/>
              <a:gd name="connsiteY9" fmla="*/ 492076 h 777211"/>
              <a:gd name="connsiteX10" fmla="*/ 584963 w 1176890"/>
              <a:gd name="connsiteY10" fmla="*/ 493832 h 777211"/>
              <a:gd name="connsiteX11" fmla="*/ 584099 w 1176890"/>
              <a:gd name="connsiteY11" fmla="*/ 493615 h 777211"/>
              <a:gd name="connsiteX12" fmla="*/ 571543 w 1176890"/>
              <a:gd name="connsiteY12" fmla="*/ 488218 h 777211"/>
              <a:gd name="connsiteX13" fmla="*/ 580518 w 1176890"/>
              <a:gd name="connsiteY13" fmla="*/ 492076 h 777211"/>
              <a:gd name="connsiteX14" fmla="*/ 573378 w 1176890"/>
              <a:gd name="connsiteY14" fmla="*/ 489256 h 777211"/>
              <a:gd name="connsiteX15" fmla="*/ 566701 w 1176890"/>
              <a:gd name="connsiteY15" fmla="*/ 485479 h 777211"/>
              <a:gd name="connsiteX16" fmla="*/ 571543 w 1176890"/>
              <a:gd name="connsiteY16" fmla="*/ 488218 h 777211"/>
              <a:gd name="connsiteX17" fmla="*/ 569951 w 1176890"/>
              <a:gd name="connsiteY17" fmla="*/ 487534 h 777211"/>
              <a:gd name="connsiteX18" fmla="*/ 559201 w 1176890"/>
              <a:gd name="connsiteY18" fmla="*/ 480736 h 777211"/>
              <a:gd name="connsiteX19" fmla="*/ 566701 w 1176890"/>
              <a:gd name="connsiteY19" fmla="*/ 485479 h 777211"/>
              <a:gd name="connsiteX20" fmla="*/ 561735 w 1176890"/>
              <a:gd name="connsiteY20" fmla="*/ 482669 h 777211"/>
              <a:gd name="connsiteX21" fmla="*/ 554605 w 1176890"/>
              <a:gd name="connsiteY21" fmla="*/ 477229 h 777211"/>
              <a:gd name="connsiteX22" fmla="*/ 559201 w 1176890"/>
              <a:gd name="connsiteY22" fmla="*/ 480736 h 777211"/>
              <a:gd name="connsiteX23" fmla="*/ 557063 w 1176890"/>
              <a:gd name="connsiteY23" fmla="*/ 479384 h 777211"/>
              <a:gd name="connsiteX24" fmla="*/ 548093 w 1176890"/>
              <a:gd name="connsiteY24" fmla="*/ 471521 h 777211"/>
              <a:gd name="connsiteX25" fmla="*/ 554605 w 1176890"/>
              <a:gd name="connsiteY25" fmla="*/ 477229 h 777211"/>
              <a:gd name="connsiteX26" fmla="*/ 551158 w 1176890"/>
              <a:gd name="connsiteY26" fmla="*/ 474599 h 777211"/>
              <a:gd name="connsiteX27" fmla="*/ 544023 w 1176890"/>
              <a:gd name="connsiteY27" fmla="*/ 467432 h 777211"/>
              <a:gd name="connsiteX28" fmla="*/ 548093 w 1176890"/>
              <a:gd name="connsiteY28" fmla="*/ 471521 h 777211"/>
              <a:gd name="connsiteX29" fmla="*/ 545646 w 1176890"/>
              <a:gd name="connsiteY29" fmla="*/ 469375 h 777211"/>
              <a:gd name="connsiteX30" fmla="*/ 538355 w 1176890"/>
              <a:gd name="connsiteY30" fmla="*/ 460646 h 777211"/>
              <a:gd name="connsiteX31" fmla="*/ 544023 w 1176890"/>
              <a:gd name="connsiteY31" fmla="*/ 467432 h 777211"/>
              <a:gd name="connsiteX32" fmla="*/ 541787 w 1176890"/>
              <a:gd name="connsiteY32" fmla="*/ 465186 h 777211"/>
              <a:gd name="connsiteX33" fmla="*/ 535022 w 1176890"/>
              <a:gd name="connsiteY33" fmla="*/ 456237 h 777211"/>
              <a:gd name="connsiteX34" fmla="*/ 538355 w 1176890"/>
              <a:gd name="connsiteY34" fmla="*/ 460646 h 777211"/>
              <a:gd name="connsiteX35" fmla="*/ 535910 w 1176890"/>
              <a:gd name="connsiteY35" fmla="*/ 457718 h 777211"/>
              <a:gd name="connsiteX36" fmla="*/ 530043 w 1176890"/>
              <a:gd name="connsiteY36" fmla="*/ 447927 h 777211"/>
              <a:gd name="connsiteX37" fmla="*/ 535022 w 1176890"/>
              <a:gd name="connsiteY37" fmla="*/ 456237 h 777211"/>
              <a:gd name="connsiteX38" fmla="*/ 533763 w 1176890"/>
              <a:gd name="connsiteY38" fmla="*/ 454571 h 777211"/>
              <a:gd name="connsiteX39" fmla="*/ 527736 w 1176890"/>
              <a:gd name="connsiteY39" fmla="*/ 443804 h 777211"/>
              <a:gd name="connsiteX40" fmla="*/ 530043 w 1176890"/>
              <a:gd name="connsiteY40" fmla="*/ 447927 h 777211"/>
              <a:gd name="connsiteX41" fmla="*/ 528064 w 1176890"/>
              <a:gd name="connsiteY41" fmla="*/ 444623 h 777211"/>
              <a:gd name="connsiteX42" fmla="*/ 522323 w 1176890"/>
              <a:gd name="connsiteY42" fmla="*/ 430308 h 777211"/>
              <a:gd name="connsiteX43" fmla="*/ 527736 w 1176890"/>
              <a:gd name="connsiteY43" fmla="*/ 443804 h 777211"/>
              <a:gd name="connsiteX44" fmla="*/ 527227 w 1176890"/>
              <a:gd name="connsiteY44" fmla="*/ 442895 h 777211"/>
              <a:gd name="connsiteX45" fmla="*/ 821892 w 1176890"/>
              <a:gd name="connsiteY45" fmla="*/ 428935 h 777211"/>
              <a:gd name="connsiteX46" fmla="*/ 861551 w 1176890"/>
              <a:gd name="connsiteY46" fmla="*/ 584642 h 777211"/>
              <a:gd name="connsiteX47" fmla="*/ 861551 w 1176890"/>
              <a:gd name="connsiteY47" fmla="*/ 466008 h 777211"/>
              <a:gd name="connsiteX48" fmla="*/ 821892 w 1176890"/>
              <a:gd name="connsiteY48" fmla="*/ 428935 h 777211"/>
              <a:gd name="connsiteX49" fmla="*/ 615336 w 1176890"/>
              <a:gd name="connsiteY49" fmla="*/ 303941 h 777211"/>
              <a:gd name="connsiteX50" fmla="*/ 586374 w 1176890"/>
              <a:gd name="connsiteY50" fmla="*/ 308320 h 777211"/>
              <a:gd name="connsiteX51" fmla="*/ 580730 w 1176890"/>
              <a:gd name="connsiteY51" fmla="*/ 310385 h 777211"/>
              <a:gd name="connsiteX52" fmla="*/ 577426 w 1176890"/>
              <a:gd name="connsiteY52" fmla="*/ 311595 h 777211"/>
              <a:gd name="connsiteX53" fmla="*/ 569660 w 1176890"/>
              <a:gd name="connsiteY53" fmla="*/ 315336 h 777211"/>
              <a:gd name="connsiteX54" fmla="*/ 569483 w 1176890"/>
              <a:gd name="connsiteY54" fmla="*/ 315421 h 777211"/>
              <a:gd name="connsiteX55" fmla="*/ 568723 w 1176890"/>
              <a:gd name="connsiteY55" fmla="*/ 314959 h 777211"/>
              <a:gd name="connsiteX56" fmla="*/ 569247 w 1176890"/>
              <a:gd name="connsiteY56" fmla="*/ 315535 h 777211"/>
              <a:gd name="connsiteX57" fmla="*/ 568912 w 1176890"/>
              <a:gd name="connsiteY57" fmla="*/ 315696 h 777211"/>
              <a:gd name="connsiteX58" fmla="*/ 517941 w 1176890"/>
              <a:gd name="connsiteY58" fmla="*/ 401337 h 777211"/>
              <a:gd name="connsiteX59" fmla="*/ 519919 w 1176890"/>
              <a:gd name="connsiteY59" fmla="*/ 420965 h 777211"/>
              <a:gd name="connsiteX60" fmla="*/ 520739 w 1176890"/>
              <a:gd name="connsiteY60" fmla="*/ 424155 h 777211"/>
              <a:gd name="connsiteX61" fmla="*/ 508744 w 1176890"/>
              <a:gd name="connsiteY61" fmla="*/ 423549 h 777211"/>
              <a:gd name="connsiteX62" fmla="*/ 507839 w 1176890"/>
              <a:gd name="connsiteY62" fmla="*/ 423411 h 777211"/>
              <a:gd name="connsiteX63" fmla="*/ 501726 w 1176890"/>
              <a:gd name="connsiteY63" fmla="*/ 422478 h 777211"/>
              <a:gd name="connsiteX64" fmla="*/ 496710 w 1176890"/>
              <a:gd name="connsiteY64" fmla="*/ 421712 h 777211"/>
              <a:gd name="connsiteX65" fmla="*/ 491814 w 1176890"/>
              <a:gd name="connsiteY65" fmla="*/ 420965 h 777211"/>
              <a:gd name="connsiteX66" fmla="*/ 481271 w 1176890"/>
              <a:gd name="connsiteY66" fmla="*/ 419356 h 777211"/>
              <a:gd name="connsiteX67" fmla="*/ 456611 w 1176890"/>
              <a:gd name="connsiteY67" fmla="*/ 413015 h 777211"/>
              <a:gd name="connsiteX68" fmla="*/ 454753 w 1176890"/>
              <a:gd name="connsiteY68" fmla="*/ 412538 h 777211"/>
              <a:gd name="connsiteX69" fmla="*/ 433589 w 1176890"/>
              <a:gd name="connsiteY69" fmla="*/ 404791 h 777211"/>
              <a:gd name="connsiteX70" fmla="*/ 433751 w 1176890"/>
              <a:gd name="connsiteY70" fmla="*/ 404524 h 777211"/>
              <a:gd name="connsiteX71" fmla="*/ 432967 w 1176890"/>
              <a:gd name="connsiteY71" fmla="*/ 404564 h 777211"/>
              <a:gd name="connsiteX72" fmla="*/ 429331 w 1176890"/>
              <a:gd name="connsiteY72" fmla="*/ 403233 h 777211"/>
              <a:gd name="connsiteX73" fmla="*/ 361029 w 1176890"/>
              <a:gd name="connsiteY73" fmla="*/ 361793 h 777211"/>
              <a:gd name="connsiteX74" fmla="*/ 351325 w 1176890"/>
              <a:gd name="connsiteY74" fmla="*/ 352973 h 777211"/>
              <a:gd name="connsiteX75" fmla="*/ 341379 w 1176890"/>
              <a:gd name="connsiteY75" fmla="*/ 343934 h 777211"/>
              <a:gd name="connsiteX76" fmla="*/ 339317 w 1176890"/>
              <a:gd name="connsiteY76" fmla="*/ 341665 h 777211"/>
              <a:gd name="connsiteX77" fmla="*/ 323520 w 1176890"/>
              <a:gd name="connsiteY77" fmla="*/ 324285 h 777211"/>
              <a:gd name="connsiteX78" fmla="*/ 321365 w 1176890"/>
              <a:gd name="connsiteY78" fmla="*/ 321402 h 777211"/>
              <a:gd name="connsiteX79" fmla="*/ 320179 w 1176890"/>
              <a:gd name="connsiteY79" fmla="*/ 323354 h 777211"/>
              <a:gd name="connsiteX80" fmla="*/ 310034 w 1176890"/>
              <a:gd name="connsiteY80" fmla="*/ 351162 h 777211"/>
              <a:gd name="connsiteX81" fmla="*/ 309790 w 1176890"/>
              <a:gd name="connsiteY81" fmla="*/ 352759 h 777211"/>
              <a:gd name="connsiteX82" fmla="*/ 308502 w 1176890"/>
              <a:gd name="connsiteY82" fmla="*/ 361197 h 777211"/>
              <a:gd name="connsiteX83" fmla="*/ 307980 w 1176890"/>
              <a:gd name="connsiteY83" fmla="*/ 371531 h 777211"/>
              <a:gd name="connsiteX84" fmla="*/ 312524 w 1176890"/>
              <a:gd name="connsiteY84" fmla="*/ 401587 h 777211"/>
              <a:gd name="connsiteX85" fmla="*/ 312826 w 1176890"/>
              <a:gd name="connsiteY85" fmla="*/ 402413 h 777211"/>
              <a:gd name="connsiteX86" fmla="*/ 315923 w 1176890"/>
              <a:gd name="connsiteY86" fmla="*/ 410874 h 777211"/>
              <a:gd name="connsiteX87" fmla="*/ 344762 w 1176890"/>
              <a:gd name="connsiteY87" fmla="*/ 449525 h 777211"/>
              <a:gd name="connsiteX88" fmla="*/ 349512 w 1176890"/>
              <a:gd name="connsiteY88" fmla="*/ 453077 h 777211"/>
              <a:gd name="connsiteX89" fmla="*/ 347453 w 1176890"/>
              <a:gd name="connsiteY89" fmla="*/ 453181 h 777211"/>
              <a:gd name="connsiteX90" fmla="*/ 308110 w 1176890"/>
              <a:gd name="connsiteY90" fmla="*/ 445238 h 777211"/>
              <a:gd name="connsiteX91" fmla="*/ 307085 w 1176890"/>
              <a:gd name="connsiteY91" fmla="*/ 444744 h 777211"/>
              <a:gd name="connsiteX92" fmla="*/ 307207 w 1176890"/>
              <a:gd name="connsiteY92" fmla="*/ 447166 h 777211"/>
              <a:gd name="connsiteX93" fmla="*/ 329766 w 1176890"/>
              <a:gd name="connsiteY93" fmla="*/ 501124 h 777211"/>
              <a:gd name="connsiteX94" fmla="*/ 335455 w 1176890"/>
              <a:gd name="connsiteY94" fmla="*/ 507384 h 777211"/>
              <a:gd name="connsiteX95" fmla="*/ 336289 w 1176890"/>
              <a:gd name="connsiteY95" fmla="*/ 508302 h 777211"/>
              <a:gd name="connsiteX96" fmla="*/ 387389 w 1176890"/>
              <a:gd name="connsiteY96" fmla="*/ 535852 h 777211"/>
              <a:gd name="connsiteX97" fmla="*/ 391590 w 1176890"/>
              <a:gd name="connsiteY97" fmla="*/ 536493 h 777211"/>
              <a:gd name="connsiteX98" fmla="*/ 389533 w 1176890"/>
              <a:gd name="connsiteY98" fmla="*/ 537246 h 777211"/>
              <a:gd name="connsiteX99" fmla="*/ 359477 w 1176890"/>
              <a:gd name="connsiteY99" fmla="*/ 541790 h 777211"/>
              <a:gd name="connsiteX100" fmla="*/ 349143 w 1176890"/>
              <a:gd name="connsiteY100" fmla="*/ 541268 h 777211"/>
              <a:gd name="connsiteX101" fmla="*/ 341585 w 1176890"/>
              <a:gd name="connsiteY101" fmla="*/ 540115 h 777211"/>
              <a:gd name="connsiteX102" fmla="*/ 343301 w 1176890"/>
              <a:gd name="connsiteY102" fmla="*/ 544805 h 777211"/>
              <a:gd name="connsiteX103" fmla="*/ 426097 w 1176890"/>
              <a:gd name="connsiteY103" fmla="*/ 606014 h 777211"/>
              <a:gd name="connsiteX104" fmla="*/ 426250 w 1176890"/>
              <a:gd name="connsiteY104" fmla="*/ 606021 h 777211"/>
              <a:gd name="connsiteX105" fmla="*/ 414664 w 1176890"/>
              <a:gd name="connsiteY105" fmla="*/ 614685 h 777211"/>
              <a:gd name="connsiteX106" fmla="*/ 302049 w 1176890"/>
              <a:gd name="connsiteY106" fmla="*/ 649084 h 777211"/>
              <a:gd name="connsiteX107" fmla="*/ 289456 w 1176890"/>
              <a:gd name="connsiteY107" fmla="*/ 648448 h 777211"/>
              <a:gd name="connsiteX108" fmla="*/ 305445 w 1176890"/>
              <a:gd name="connsiteY108" fmla="*/ 658161 h 777211"/>
              <a:gd name="connsiteX109" fmla="*/ 437796 w 1176890"/>
              <a:gd name="connsiteY109" fmla="*/ 691674 h 777211"/>
              <a:gd name="connsiteX110" fmla="*/ 715462 w 1176890"/>
              <a:gd name="connsiteY110" fmla="*/ 414008 h 777211"/>
              <a:gd name="connsiteX111" fmla="*/ 714776 w 1176890"/>
              <a:gd name="connsiteY111" fmla="*/ 400414 h 777211"/>
              <a:gd name="connsiteX112" fmla="*/ 718418 w 1176890"/>
              <a:gd name="connsiteY112" fmla="*/ 398659 h 777211"/>
              <a:gd name="connsiteX113" fmla="*/ 759982 w 1176890"/>
              <a:gd name="connsiteY113" fmla="*/ 352862 h 777211"/>
              <a:gd name="connsiteX114" fmla="*/ 760877 w 1176890"/>
              <a:gd name="connsiteY114" fmla="*/ 350416 h 777211"/>
              <a:gd name="connsiteX115" fmla="*/ 754414 w 1176890"/>
              <a:gd name="connsiteY115" fmla="*/ 353530 h 777211"/>
              <a:gd name="connsiteX116" fmla="*/ 723052 w 1176890"/>
              <a:gd name="connsiteY116" fmla="*/ 363265 h 777211"/>
              <a:gd name="connsiteX117" fmla="*/ 710900 w 1176890"/>
              <a:gd name="connsiteY117" fmla="*/ 365120 h 777211"/>
              <a:gd name="connsiteX118" fmla="*/ 710784 w 1176890"/>
              <a:gd name="connsiteY118" fmla="*/ 364355 h 777211"/>
              <a:gd name="connsiteX119" fmla="*/ 710888 w 1176890"/>
              <a:gd name="connsiteY119" fmla="*/ 364292 h 777211"/>
              <a:gd name="connsiteX120" fmla="*/ 724718 w 1176890"/>
              <a:gd name="connsiteY120" fmla="*/ 352881 h 777211"/>
              <a:gd name="connsiteX121" fmla="*/ 730327 w 1176890"/>
              <a:gd name="connsiteY121" fmla="*/ 346083 h 777211"/>
              <a:gd name="connsiteX122" fmla="*/ 736130 w 1176890"/>
              <a:gd name="connsiteY122" fmla="*/ 339050 h 777211"/>
              <a:gd name="connsiteX123" fmla="*/ 747888 w 1176890"/>
              <a:gd name="connsiteY123" fmla="*/ 314590 h 777211"/>
              <a:gd name="connsiteX124" fmla="*/ 748202 w 1176890"/>
              <a:gd name="connsiteY124" fmla="*/ 313369 h 777211"/>
              <a:gd name="connsiteX125" fmla="*/ 736794 w 1176890"/>
              <a:gd name="connsiteY125" fmla="*/ 320299 h 777211"/>
              <a:gd name="connsiteX126" fmla="*/ 706839 w 1176890"/>
              <a:gd name="connsiteY126" fmla="*/ 332953 h 777211"/>
              <a:gd name="connsiteX127" fmla="*/ 703584 w 1176890"/>
              <a:gd name="connsiteY127" fmla="*/ 333790 h 777211"/>
              <a:gd name="connsiteX128" fmla="*/ 690826 w 1176890"/>
              <a:gd name="connsiteY128" fmla="*/ 337070 h 777211"/>
              <a:gd name="connsiteX129" fmla="*/ 688319 w 1176890"/>
              <a:gd name="connsiteY129" fmla="*/ 337453 h 777211"/>
              <a:gd name="connsiteX130" fmla="*/ 684206 w 1176890"/>
              <a:gd name="connsiteY130" fmla="*/ 332467 h 777211"/>
              <a:gd name="connsiteX131" fmla="*/ 615336 w 1176890"/>
              <a:gd name="connsiteY131" fmla="*/ 303941 h 777211"/>
              <a:gd name="connsiteX132" fmla="*/ 664404 w 1176890"/>
              <a:gd name="connsiteY132" fmla="*/ 0 h 777211"/>
              <a:gd name="connsiteX133" fmla="*/ 957450 w 1176890"/>
              <a:gd name="connsiteY133" fmla="*/ 238839 h 777211"/>
              <a:gd name="connsiteX134" fmla="*/ 960575 w 1176890"/>
              <a:gd name="connsiteY134" fmla="*/ 269846 h 777211"/>
              <a:gd name="connsiteX135" fmla="*/ 973021 w 1176890"/>
              <a:gd name="connsiteY135" fmla="*/ 271745 h 777211"/>
              <a:gd name="connsiteX136" fmla="*/ 1176890 w 1176890"/>
              <a:gd name="connsiteY136" fmla="*/ 521885 h 777211"/>
              <a:gd name="connsiteX137" fmla="*/ 947669 w 1176890"/>
              <a:gd name="connsiteY137" fmla="*/ 775893 h 777211"/>
              <a:gd name="connsiteX138" fmla="*/ 929712 w 1176890"/>
              <a:gd name="connsiteY138" fmla="*/ 776800 h 777211"/>
              <a:gd name="connsiteX139" fmla="*/ 928720 w 1176890"/>
              <a:gd name="connsiteY139" fmla="*/ 777211 h 777211"/>
              <a:gd name="connsiteX140" fmla="*/ 921575 w 1176890"/>
              <a:gd name="connsiteY140" fmla="*/ 777211 h 777211"/>
              <a:gd name="connsiteX141" fmla="*/ 921564 w 1176890"/>
              <a:gd name="connsiteY141" fmla="*/ 777211 h 777211"/>
              <a:gd name="connsiteX142" fmla="*/ 921552 w 1176890"/>
              <a:gd name="connsiteY142" fmla="*/ 777211 h 777211"/>
              <a:gd name="connsiteX143" fmla="*/ 264640 w 1176890"/>
              <a:gd name="connsiteY143" fmla="*/ 777211 h 777211"/>
              <a:gd name="connsiteX144" fmla="*/ 264286 w 1176890"/>
              <a:gd name="connsiteY144" fmla="*/ 777064 h 777211"/>
              <a:gd name="connsiteX145" fmla="*/ 261382 w 1176890"/>
              <a:gd name="connsiteY145" fmla="*/ 777211 h 777211"/>
              <a:gd name="connsiteX146" fmla="*/ 0 w 1176890"/>
              <a:gd name="connsiteY146" fmla="*/ 515829 h 777211"/>
              <a:gd name="connsiteX147" fmla="*/ 183655 w 1176890"/>
              <a:gd name="connsiteY147" fmla="*/ 266198 h 777211"/>
              <a:gd name="connsiteX148" fmla="*/ 202405 w 1176890"/>
              <a:gd name="connsiteY148" fmla="*/ 261377 h 777211"/>
              <a:gd name="connsiteX149" fmla="*/ 204019 w 1176890"/>
              <a:gd name="connsiteY149" fmla="*/ 245369 h 777211"/>
              <a:gd name="connsiteX150" fmla="*/ 378306 w 1176890"/>
              <a:gd name="connsiteY150" fmla="*/ 103320 h 777211"/>
              <a:gd name="connsiteX151" fmla="*/ 414160 w 1176890"/>
              <a:gd name="connsiteY151" fmla="*/ 106935 h 777211"/>
              <a:gd name="connsiteX152" fmla="*/ 432302 w 1176890"/>
              <a:gd name="connsiteY152" fmla="*/ 112566 h 777211"/>
              <a:gd name="connsiteX153" fmla="*/ 452892 w 1176890"/>
              <a:gd name="connsiteY153" fmla="*/ 87611 h 777211"/>
              <a:gd name="connsiteX154" fmla="*/ 664404 w 1176890"/>
              <a:gd name="connsiteY154" fmla="*/ 0 h 77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1176890" h="777211">
                <a:moveTo>
                  <a:pt x="426250" y="606021"/>
                </a:moveTo>
                <a:lnTo>
                  <a:pt x="436432" y="606535"/>
                </a:lnTo>
                <a:lnTo>
                  <a:pt x="436431" y="606535"/>
                </a:lnTo>
                <a:close/>
                <a:moveTo>
                  <a:pt x="599296" y="497418"/>
                </a:moveTo>
                <a:lnTo>
                  <a:pt x="599298" y="497418"/>
                </a:lnTo>
                <a:lnTo>
                  <a:pt x="599297" y="497418"/>
                </a:lnTo>
                <a:close/>
                <a:moveTo>
                  <a:pt x="584963" y="493832"/>
                </a:moveTo>
                <a:lnTo>
                  <a:pt x="599296" y="497418"/>
                </a:lnTo>
                <a:lnTo>
                  <a:pt x="585946" y="494220"/>
                </a:lnTo>
                <a:close/>
                <a:moveTo>
                  <a:pt x="580518" y="492076"/>
                </a:moveTo>
                <a:lnTo>
                  <a:pt x="584963" y="493832"/>
                </a:lnTo>
                <a:lnTo>
                  <a:pt x="584099" y="493615"/>
                </a:lnTo>
                <a:close/>
                <a:moveTo>
                  <a:pt x="571543" y="488218"/>
                </a:moveTo>
                <a:lnTo>
                  <a:pt x="580518" y="492076"/>
                </a:lnTo>
                <a:lnTo>
                  <a:pt x="573378" y="489256"/>
                </a:lnTo>
                <a:close/>
                <a:moveTo>
                  <a:pt x="566701" y="485479"/>
                </a:moveTo>
                <a:lnTo>
                  <a:pt x="571543" y="488218"/>
                </a:lnTo>
                <a:lnTo>
                  <a:pt x="569951" y="487534"/>
                </a:lnTo>
                <a:close/>
                <a:moveTo>
                  <a:pt x="559201" y="480736"/>
                </a:moveTo>
                <a:lnTo>
                  <a:pt x="566701" y="485479"/>
                </a:lnTo>
                <a:lnTo>
                  <a:pt x="561735" y="482669"/>
                </a:lnTo>
                <a:close/>
                <a:moveTo>
                  <a:pt x="554605" y="477229"/>
                </a:moveTo>
                <a:lnTo>
                  <a:pt x="559201" y="480736"/>
                </a:lnTo>
                <a:lnTo>
                  <a:pt x="557063" y="479384"/>
                </a:lnTo>
                <a:close/>
                <a:moveTo>
                  <a:pt x="548093" y="471521"/>
                </a:moveTo>
                <a:lnTo>
                  <a:pt x="554605" y="477229"/>
                </a:lnTo>
                <a:lnTo>
                  <a:pt x="551158" y="474599"/>
                </a:lnTo>
                <a:close/>
                <a:moveTo>
                  <a:pt x="544023" y="467432"/>
                </a:moveTo>
                <a:lnTo>
                  <a:pt x="548093" y="471521"/>
                </a:lnTo>
                <a:lnTo>
                  <a:pt x="545646" y="469375"/>
                </a:lnTo>
                <a:close/>
                <a:moveTo>
                  <a:pt x="538355" y="460646"/>
                </a:moveTo>
                <a:lnTo>
                  <a:pt x="544023" y="467432"/>
                </a:lnTo>
                <a:lnTo>
                  <a:pt x="541787" y="465186"/>
                </a:lnTo>
                <a:close/>
                <a:moveTo>
                  <a:pt x="535022" y="456237"/>
                </a:moveTo>
                <a:lnTo>
                  <a:pt x="538355" y="460646"/>
                </a:lnTo>
                <a:lnTo>
                  <a:pt x="535910" y="457718"/>
                </a:lnTo>
                <a:close/>
                <a:moveTo>
                  <a:pt x="530043" y="447927"/>
                </a:moveTo>
                <a:lnTo>
                  <a:pt x="535022" y="456237"/>
                </a:lnTo>
                <a:lnTo>
                  <a:pt x="533763" y="454571"/>
                </a:lnTo>
                <a:close/>
                <a:moveTo>
                  <a:pt x="527736" y="443804"/>
                </a:moveTo>
                <a:lnTo>
                  <a:pt x="530043" y="447927"/>
                </a:lnTo>
                <a:lnTo>
                  <a:pt x="528064" y="444623"/>
                </a:lnTo>
                <a:close/>
                <a:moveTo>
                  <a:pt x="522323" y="430308"/>
                </a:moveTo>
                <a:lnTo>
                  <a:pt x="527736" y="443804"/>
                </a:lnTo>
                <a:lnTo>
                  <a:pt x="527227" y="442895"/>
                </a:lnTo>
                <a:close/>
                <a:moveTo>
                  <a:pt x="821892" y="428935"/>
                </a:moveTo>
                <a:cubicBezTo>
                  <a:pt x="775874" y="421520"/>
                  <a:pt x="730358" y="495667"/>
                  <a:pt x="861551" y="584642"/>
                </a:cubicBezTo>
                <a:cubicBezTo>
                  <a:pt x="1036475" y="466008"/>
                  <a:pt x="897250" y="373737"/>
                  <a:pt x="861551" y="466008"/>
                </a:cubicBezTo>
                <a:cubicBezTo>
                  <a:pt x="852626" y="442940"/>
                  <a:pt x="837231" y="431407"/>
                  <a:pt x="821892" y="428935"/>
                </a:cubicBezTo>
                <a:close/>
                <a:moveTo>
                  <a:pt x="615336" y="303941"/>
                </a:moveTo>
                <a:cubicBezTo>
                  <a:pt x="605251" y="303941"/>
                  <a:pt x="595523" y="305474"/>
                  <a:pt x="586374" y="308320"/>
                </a:cubicBezTo>
                <a:lnTo>
                  <a:pt x="580730" y="310385"/>
                </a:lnTo>
                <a:lnTo>
                  <a:pt x="577426" y="311595"/>
                </a:lnTo>
                <a:lnTo>
                  <a:pt x="569660" y="315336"/>
                </a:lnTo>
                <a:lnTo>
                  <a:pt x="569483" y="315421"/>
                </a:lnTo>
                <a:lnTo>
                  <a:pt x="568723" y="314959"/>
                </a:lnTo>
                <a:lnTo>
                  <a:pt x="569247" y="315535"/>
                </a:lnTo>
                <a:lnTo>
                  <a:pt x="568912" y="315696"/>
                </a:lnTo>
                <a:cubicBezTo>
                  <a:pt x="538551" y="332189"/>
                  <a:pt x="517941" y="364356"/>
                  <a:pt x="517941" y="401337"/>
                </a:cubicBezTo>
                <a:cubicBezTo>
                  <a:pt x="517941" y="408060"/>
                  <a:pt x="518622" y="414625"/>
                  <a:pt x="519919" y="420965"/>
                </a:cubicBezTo>
                <a:lnTo>
                  <a:pt x="520739" y="424155"/>
                </a:lnTo>
                <a:lnTo>
                  <a:pt x="508744" y="423549"/>
                </a:lnTo>
                <a:lnTo>
                  <a:pt x="507839" y="423411"/>
                </a:lnTo>
                <a:lnTo>
                  <a:pt x="501726" y="422478"/>
                </a:lnTo>
                <a:lnTo>
                  <a:pt x="496710" y="421712"/>
                </a:lnTo>
                <a:lnTo>
                  <a:pt x="491814" y="420965"/>
                </a:lnTo>
                <a:lnTo>
                  <a:pt x="481271" y="419356"/>
                </a:lnTo>
                <a:lnTo>
                  <a:pt x="456611" y="413015"/>
                </a:lnTo>
                <a:lnTo>
                  <a:pt x="454753" y="412538"/>
                </a:lnTo>
                <a:lnTo>
                  <a:pt x="433589" y="404791"/>
                </a:lnTo>
                <a:lnTo>
                  <a:pt x="433751" y="404524"/>
                </a:lnTo>
                <a:lnTo>
                  <a:pt x="432967" y="404564"/>
                </a:lnTo>
                <a:lnTo>
                  <a:pt x="429331" y="403233"/>
                </a:lnTo>
                <a:cubicBezTo>
                  <a:pt x="404503" y="392732"/>
                  <a:pt x="381527" y="378710"/>
                  <a:pt x="361029" y="361793"/>
                </a:cubicBezTo>
                <a:lnTo>
                  <a:pt x="351325" y="352973"/>
                </a:lnTo>
                <a:lnTo>
                  <a:pt x="341379" y="343934"/>
                </a:lnTo>
                <a:lnTo>
                  <a:pt x="339317" y="341665"/>
                </a:lnTo>
                <a:lnTo>
                  <a:pt x="323520" y="324285"/>
                </a:lnTo>
                <a:lnTo>
                  <a:pt x="321365" y="321402"/>
                </a:lnTo>
                <a:lnTo>
                  <a:pt x="320179" y="323354"/>
                </a:lnTo>
                <a:cubicBezTo>
                  <a:pt x="315511" y="331947"/>
                  <a:pt x="312053" y="341292"/>
                  <a:pt x="310034" y="351162"/>
                </a:cubicBezTo>
                <a:lnTo>
                  <a:pt x="309790" y="352759"/>
                </a:lnTo>
                <a:lnTo>
                  <a:pt x="308502" y="361197"/>
                </a:lnTo>
                <a:cubicBezTo>
                  <a:pt x="308157" y="364595"/>
                  <a:pt x="307980" y="368043"/>
                  <a:pt x="307980" y="371531"/>
                </a:cubicBezTo>
                <a:cubicBezTo>
                  <a:pt x="307980" y="381998"/>
                  <a:pt x="309571" y="392093"/>
                  <a:pt x="312524" y="401587"/>
                </a:cubicBezTo>
                <a:lnTo>
                  <a:pt x="312826" y="402413"/>
                </a:lnTo>
                <a:lnTo>
                  <a:pt x="315923" y="410874"/>
                </a:lnTo>
                <a:cubicBezTo>
                  <a:pt x="322316" y="425989"/>
                  <a:pt x="332282" y="439226"/>
                  <a:pt x="344762" y="449525"/>
                </a:cubicBezTo>
                <a:lnTo>
                  <a:pt x="349512" y="453077"/>
                </a:lnTo>
                <a:lnTo>
                  <a:pt x="347453" y="453181"/>
                </a:lnTo>
                <a:cubicBezTo>
                  <a:pt x="333497" y="453181"/>
                  <a:pt x="320203" y="450353"/>
                  <a:pt x="308110" y="445238"/>
                </a:cubicBezTo>
                <a:lnTo>
                  <a:pt x="307085" y="444744"/>
                </a:lnTo>
                <a:lnTo>
                  <a:pt x="307207" y="447166"/>
                </a:lnTo>
                <a:cubicBezTo>
                  <a:pt x="309278" y="467553"/>
                  <a:pt x="317407" y="486149"/>
                  <a:pt x="329766" y="501124"/>
                </a:cubicBezTo>
                <a:lnTo>
                  <a:pt x="335455" y="507384"/>
                </a:lnTo>
                <a:lnTo>
                  <a:pt x="336289" y="508302"/>
                </a:lnTo>
                <a:cubicBezTo>
                  <a:pt x="350007" y="522019"/>
                  <a:pt x="367650" y="531813"/>
                  <a:pt x="387389" y="535852"/>
                </a:cubicBezTo>
                <a:lnTo>
                  <a:pt x="391590" y="536493"/>
                </a:lnTo>
                <a:lnTo>
                  <a:pt x="389533" y="537246"/>
                </a:lnTo>
                <a:cubicBezTo>
                  <a:pt x="380038" y="540199"/>
                  <a:pt x="369943" y="541790"/>
                  <a:pt x="359477" y="541790"/>
                </a:cubicBezTo>
                <a:cubicBezTo>
                  <a:pt x="355988" y="541790"/>
                  <a:pt x="352540" y="541613"/>
                  <a:pt x="349143" y="541268"/>
                </a:cubicBezTo>
                <a:lnTo>
                  <a:pt x="341585" y="540115"/>
                </a:lnTo>
                <a:lnTo>
                  <a:pt x="343301" y="544805"/>
                </a:lnTo>
                <a:cubicBezTo>
                  <a:pt x="357366" y="578058"/>
                  <a:pt x="388722" y="602218"/>
                  <a:pt x="426097" y="606014"/>
                </a:cubicBezTo>
                <a:lnTo>
                  <a:pt x="426250" y="606021"/>
                </a:lnTo>
                <a:lnTo>
                  <a:pt x="414664" y="614685"/>
                </a:lnTo>
                <a:cubicBezTo>
                  <a:pt x="382517" y="636403"/>
                  <a:pt x="343764" y="649084"/>
                  <a:pt x="302049" y="649084"/>
                </a:cubicBezTo>
                <a:lnTo>
                  <a:pt x="289456" y="648448"/>
                </a:lnTo>
                <a:lnTo>
                  <a:pt x="305445" y="658161"/>
                </a:lnTo>
                <a:cubicBezTo>
                  <a:pt x="344788" y="679534"/>
                  <a:pt x="389874" y="691674"/>
                  <a:pt x="437796" y="691674"/>
                </a:cubicBezTo>
                <a:cubicBezTo>
                  <a:pt x="591147" y="691674"/>
                  <a:pt x="715462" y="567359"/>
                  <a:pt x="715462" y="414008"/>
                </a:cubicBezTo>
                <a:lnTo>
                  <a:pt x="714776" y="400414"/>
                </a:lnTo>
                <a:lnTo>
                  <a:pt x="718418" y="398659"/>
                </a:lnTo>
                <a:cubicBezTo>
                  <a:pt x="736957" y="388589"/>
                  <a:pt x="751706" y="372428"/>
                  <a:pt x="759982" y="352862"/>
                </a:cubicBezTo>
                <a:lnTo>
                  <a:pt x="760877" y="350416"/>
                </a:lnTo>
                <a:lnTo>
                  <a:pt x="754414" y="353530"/>
                </a:lnTo>
                <a:cubicBezTo>
                  <a:pt x="744420" y="357757"/>
                  <a:pt x="733928" y="361039"/>
                  <a:pt x="723052" y="363265"/>
                </a:cubicBezTo>
                <a:lnTo>
                  <a:pt x="710900" y="365120"/>
                </a:lnTo>
                <a:lnTo>
                  <a:pt x="710784" y="364355"/>
                </a:lnTo>
                <a:lnTo>
                  <a:pt x="710888" y="364292"/>
                </a:lnTo>
                <a:cubicBezTo>
                  <a:pt x="715859" y="360933"/>
                  <a:pt x="720490" y="357109"/>
                  <a:pt x="724718" y="352881"/>
                </a:cubicBezTo>
                <a:lnTo>
                  <a:pt x="730327" y="346083"/>
                </a:lnTo>
                <a:lnTo>
                  <a:pt x="736130" y="339050"/>
                </a:lnTo>
                <a:cubicBezTo>
                  <a:pt x="741168" y="331593"/>
                  <a:pt x="745158" y="323369"/>
                  <a:pt x="747888" y="314590"/>
                </a:cubicBezTo>
                <a:lnTo>
                  <a:pt x="748202" y="313369"/>
                </a:lnTo>
                <a:lnTo>
                  <a:pt x="736794" y="320299"/>
                </a:lnTo>
                <a:cubicBezTo>
                  <a:pt x="727325" y="325443"/>
                  <a:pt x="717302" y="329699"/>
                  <a:pt x="706839" y="332953"/>
                </a:cubicBezTo>
                <a:lnTo>
                  <a:pt x="703584" y="333790"/>
                </a:lnTo>
                <a:lnTo>
                  <a:pt x="690826" y="337070"/>
                </a:lnTo>
                <a:lnTo>
                  <a:pt x="688319" y="337453"/>
                </a:lnTo>
                <a:lnTo>
                  <a:pt x="684206" y="332467"/>
                </a:lnTo>
                <a:cubicBezTo>
                  <a:pt x="666581" y="314842"/>
                  <a:pt x="642232" y="303941"/>
                  <a:pt x="615336" y="303941"/>
                </a:cubicBezTo>
                <a:close/>
                <a:moveTo>
                  <a:pt x="664404" y="0"/>
                </a:moveTo>
                <a:cubicBezTo>
                  <a:pt x="808955" y="0"/>
                  <a:pt x="929557" y="102534"/>
                  <a:pt x="957450" y="238839"/>
                </a:cubicBezTo>
                <a:lnTo>
                  <a:pt x="960575" y="269846"/>
                </a:lnTo>
                <a:lnTo>
                  <a:pt x="973021" y="271745"/>
                </a:lnTo>
                <a:cubicBezTo>
                  <a:pt x="1089369" y="295554"/>
                  <a:pt x="1176890" y="398498"/>
                  <a:pt x="1176890" y="521885"/>
                </a:cubicBezTo>
                <a:cubicBezTo>
                  <a:pt x="1176890" y="654084"/>
                  <a:pt x="1076419" y="762818"/>
                  <a:pt x="947669" y="775893"/>
                </a:cubicBezTo>
                <a:lnTo>
                  <a:pt x="929712" y="776800"/>
                </a:lnTo>
                <a:lnTo>
                  <a:pt x="928720" y="777211"/>
                </a:lnTo>
                <a:lnTo>
                  <a:pt x="921575" y="777211"/>
                </a:lnTo>
                <a:lnTo>
                  <a:pt x="921564" y="777211"/>
                </a:lnTo>
                <a:lnTo>
                  <a:pt x="921552" y="777211"/>
                </a:lnTo>
                <a:lnTo>
                  <a:pt x="264640" y="777211"/>
                </a:lnTo>
                <a:lnTo>
                  <a:pt x="264286" y="777064"/>
                </a:lnTo>
                <a:lnTo>
                  <a:pt x="261382" y="777211"/>
                </a:lnTo>
                <a:cubicBezTo>
                  <a:pt x="117025" y="777211"/>
                  <a:pt x="0" y="660186"/>
                  <a:pt x="0" y="515829"/>
                </a:cubicBezTo>
                <a:cubicBezTo>
                  <a:pt x="0" y="398538"/>
                  <a:pt x="77255" y="299292"/>
                  <a:pt x="183655" y="266198"/>
                </a:cubicBezTo>
                <a:lnTo>
                  <a:pt x="202405" y="261377"/>
                </a:lnTo>
                <a:lnTo>
                  <a:pt x="204019" y="245369"/>
                </a:lnTo>
                <a:cubicBezTo>
                  <a:pt x="220608" y="164302"/>
                  <a:pt x="292335" y="103320"/>
                  <a:pt x="378306" y="103320"/>
                </a:cubicBezTo>
                <a:cubicBezTo>
                  <a:pt x="390588" y="103320"/>
                  <a:pt x="402579" y="104565"/>
                  <a:pt x="414160" y="106935"/>
                </a:cubicBezTo>
                <a:lnTo>
                  <a:pt x="432302" y="112566"/>
                </a:lnTo>
                <a:lnTo>
                  <a:pt x="452892" y="87611"/>
                </a:lnTo>
                <a:cubicBezTo>
                  <a:pt x="507022" y="33480"/>
                  <a:pt x="581803" y="0"/>
                  <a:pt x="664404"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Social</a:t>
            </a:r>
          </a:p>
          <a:p>
            <a:pPr algn="ctr"/>
            <a:r>
              <a:rPr lang="en-US" sz="1200" dirty="0">
                <a:solidFill>
                  <a:schemeClr val="tx1"/>
                </a:solidFill>
              </a:rPr>
              <a:t>Cloud</a:t>
            </a:r>
          </a:p>
        </p:txBody>
      </p:sp>
      <p:sp>
        <p:nvSpPr>
          <p:cNvPr id="32" name="Freeform 31"/>
          <p:cNvSpPr/>
          <p:nvPr/>
        </p:nvSpPr>
        <p:spPr>
          <a:xfrm>
            <a:off x="6430019" y="5867939"/>
            <a:ext cx="730360" cy="418715"/>
          </a:xfrm>
          <a:custGeom>
            <a:avLst/>
            <a:gdLst>
              <a:gd name="connsiteX0" fmla="*/ 1125311 w 1952415"/>
              <a:gd name="connsiteY0" fmla="*/ 771006 h 1119318"/>
              <a:gd name="connsiteX1" fmla="*/ 1207051 w 1952415"/>
              <a:gd name="connsiteY1" fmla="*/ 852747 h 1119318"/>
              <a:gd name="connsiteX2" fmla="*/ 1125311 w 1952415"/>
              <a:gd name="connsiteY2" fmla="*/ 934488 h 1119318"/>
              <a:gd name="connsiteX3" fmla="*/ 1043570 w 1952415"/>
              <a:gd name="connsiteY3" fmla="*/ 852747 h 1119318"/>
              <a:gd name="connsiteX4" fmla="*/ 1125311 w 1952415"/>
              <a:gd name="connsiteY4" fmla="*/ 771006 h 1119318"/>
              <a:gd name="connsiteX5" fmla="*/ 751668 w 1952415"/>
              <a:gd name="connsiteY5" fmla="*/ 771006 h 1119318"/>
              <a:gd name="connsiteX6" fmla="*/ 833409 w 1952415"/>
              <a:gd name="connsiteY6" fmla="*/ 852747 h 1119318"/>
              <a:gd name="connsiteX7" fmla="*/ 751668 w 1952415"/>
              <a:gd name="connsiteY7" fmla="*/ 934488 h 1119318"/>
              <a:gd name="connsiteX8" fmla="*/ 669927 w 1952415"/>
              <a:gd name="connsiteY8" fmla="*/ 852747 h 1119318"/>
              <a:gd name="connsiteX9" fmla="*/ 751668 w 1952415"/>
              <a:gd name="connsiteY9" fmla="*/ 771006 h 1119318"/>
              <a:gd name="connsiteX10" fmla="*/ 575062 w 1952415"/>
              <a:gd name="connsiteY10" fmla="*/ 184834 h 1119318"/>
              <a:gd name="connsiteX11" fmla="*/ 715121 w 1952415"/>
              <a:gd name="connsiteY11" fmla="*/ 222837 h 1119318"/>
              <a:gd name="connsiteX12" fmla="*/ 737796 w 1952415"/>
              <a:gd name="connsiteY12" fmla="*/ 328380 h 1119318"/>
              <a:gd name="connsiteX13" fmla="*/ 1397898 w 1952415"/>
              <a:gd name="connsiteY13" fmla="*/ 396230 h 1119318"/>
              <a:gd name="connsiteX14" fmla="*/ 1304677 w 1952415"/>
              <a:gd name="connsiteY14" fmla="*/ 717889 h 1119318"/>
              <a:gd name="connsiteX15" fmla="*/ 947678 w 1952415"/>
              <a:gd name="connsiteY15" fmla="*/ 715189 h 1119318"/>
              <a:gd name="connsiteX16" fmla="*/ 925000 w 1952415"/>
              <a:gd name="connsiteY16" fmla="*/ 714513 h 1119318"/>
              <a:gd name="connsiteX17" fmla="*/ 757439 w 1952415"/>
              <a:gd name="connsiteY17" fmla="*/ 712144 h 1119318"/>
              <a:gd name="connsiteX18" fmla="*/ 754924 w 1952415"/>
              <a:gd name="connsiteY18" fmla="*/ 696293 h 1119318"/>
              <a:gd name="connsiteX19" fmla="*/ 657173 w 1952415"/>
              <a:gd name="connsiteY19" fmla="*/ 278121 h 1119318"/>
              <a:gd name="connsiteX20" fmla="*/ 553875 w 1952415"/>
              <a:gd name="connsiteY20" fmla="*/ 245453 h 1119318"/>
              <a:gd name="connsiteX21" fmla="*/ 568992 w 1952415"/>
              <a:gd name="connsiteY21" fmla="*/ 185142 h 1119318"/>
              <a:gd name="connsiteX22" fmla="*/ 575062 w 1952415"/>
              <a:gd name="connsiteY22" fmla="*/ 184834 h 1119318"/>
              <a:gd name="connsiteX23" fmla="*/ 255552 w 1952415"/>
              <a:gd name="connsiteY23" fmla="*/ 76666 h 1119318"/>
              <a:gd name="connsiteX24" fmla="*/ 255552 w 1952415"/>
              <a:gd name="connsiteY24" fmla="*/ 983875 h 1119318"/>
              <a:gd name="connsiteX25" fmla="*/ 1699419 w 1952415"/>
              <a:gd name="connsiteY25" fmla="*/ 983875 h 1119318"/>
              <a:gd name="connsiteX26" fmla="*/ 1699419 w 1952415"/>
              <a:gd name="connsiteY26" fmla="*/ 76666 h 1119318"/>
              <a:gd name="connsiteX27" fmla="*/ 239920 w 1952415"/>
              <a:gd name="connsiteY27" fmla="*/ 0 h 1119318"/>
              <a:gd name="connsiteX28" fmla="*/ 1717607 w 1952415"/>
              <a:gd name="connsiteY28" fmla="*/ 0 h 1119318"/>
              <a:gd name="connsiteX29" fmla="*/ 1778640 w 1952415"/>
              <a:gd name="connsiteY29" fmla="*/ 61034 h 1119318"/>
              <a:gd name="connsiteX30" fmla="*/ 1778640 w 1952415"/>
              <a:gd name="connsiteY30" fmla="*/ 1048062 h 1119318"/>
              <a:gd name="connsiteX31" fmla="*/ 1774057 w 1952415"/>
              <a:gd name="connsiteY31" fmla="*/ 1070763 h 1119318"/>
              <a:gd name="connsiteX32" fmla="*/ 1928137 w 1952415"/>
              <a:gd name="connsiteY32" fmla="*/ 1070763 h 1119318"/>
              <a:gd name="connsiteX33" fmla="*/ 1952415 w 1952415"/>
              <a:gd name="connsiteY33" fmla="*/ 1095040 h 1119318"/>
              <a:gd name="connsiteX34" fmla="*/ 1928137 w 1952415"/>
              <a:gd name="connsiteY34" fmla="*/ 1119318 h 1119318"/>
              <a:gd name="connsiteX35" fmla="*/ 24278 w 1952415"/>
              <a:gd name="connsiteY35" fmla="*/ 1119318 h 1119318"/>
              <a:gd name="connsiteX36" fmla="*/ 0 w 1952415"/>
              <a:gd name="connsiteY36" fmla="*/ 1095040 h 1119318"/>
              <a:gd name="connsiteX37" fmla="*/ 24278 w 1952415"/>
              <a:gd name="connsiteY37" fmla="*/ 1070763 h 1119318"/>
              <a:gd name="connsiteX38" fmla="*/ 183469 w 1952415"/>
              <a:gd name="connsiteY38" fmla="*/ 1070763 h 1119318"/>
              <a:gd name="connsiteX39" fmla="*/ 178886 w 1952415"/>
              <a:gd name="connsiteY39" fmla="*/ 1048062 h 1119318"/>
              <a:gd name="connsiteX40" fmla="*/ 178886 w 1952415"/>
              <a:gd name="connsiteY40" fmla="*/ 61034 h 1119318"/>
              <a:gd name="connsiteX41" fmla="*/ 239920 w 1952415"/>
              <a:gd name="connsiteY41" fmla="*/ 0 h 111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952415" h="1119318">
                <a:moveTo>
                  <a:pt x="1125311" y="771006"/>
                </a:moveTo>
                <a:cubicBezTo>
                  <a:pt x="1170455" y="771006"/>
                  <a:pt x="1207051" y="807603"/>
                  <a:pt x="1207051" y="852747"/>
                </a:cubicBezTo>
                <a:cubicBezTo>
                  <a:pt x="1207051" y="897891"/>
                  <a:pt x="1170455" y="934488"/>
                  <a:pt x="1125311" y="934488"/>
                </a:cubicBezTo>
                <a:cubicBezTo>
                  <a:pt x="1080166" y="934488"/>
                  <a:pt x="1043570" y="897891"/>
                  <a:pt x="1043570" y="852747"/>
                </a:cubicBezTo>
                <a:cubicBezTo>
                  <a:pt x="1043570" y="807603"/>
                  <a:pt x="1080166" y="771006"/>
                  <a:pt x="1125311" y="771006"/>
                </a:cubicBezTo>
                <a:close/>
                <a:moveTo>
                  <a:pt x="751668" y="771006"/>
                </a:moveTo>
                <a:cubicBezTo>
                  <a:pt x="796812" y="771006"/>
                  <a:pt x="833409" y="807603"/>
                  <a:pt x="833409" y="852747"/>
                </a:cubicBezTo>
                <a:cubicBezTo>
                  <a:pt x="833409" y="897891"/>
                  <a:pt x="796812" y="934488"/>
                  <a:pt x="751668" y="934488"/>
                </a:cubicBezTo>
                <a:cubicBezTo>
                  <a:pt x="706524" y="934488"/>
                  <a:pt x="669927" y="897891"/>
                  <a:pt x="669927" y="852747"/>
                </a:cubicBezTo>
                <a:cubicBezTo>
                  <a:pt x="669927" y="807603"/>
                  <a:pt x="706524" y="771006"/>
                  <a:pt x="751668" y="771006"/>
                </a:cubicBezTo>
                <a:close/>
                <a:moveTo>
                  <a:pt x="575062" y="184834"/>
                </a:moveTo>
                <a:cubicBezTo>
                  <a:pt x="610307" y="185215"/>
                  <a:pt x="715121" y="213413"/>
                  <a:pt x="715121" y="222837"/>
                </a:cubicBezTo>
                <a:cubicBezTo>
                  <a:pt x="715121" y="232888"/>
                  <a:pt x="730238" y="293199"/>
                  <a:pt x="737796" y="328380"/>
                </a:cubicBezTo>
                <a:cubicBezTo>
                  <a:pt x="851593" y="357279"/>
                  <a:pt x="1389079" y="358955"/>
                  <a:pt x="1397898" y="396230"/>
                </a:cubicBezTo>
                <a:cubicBezTo>
                  <a:pt x="1406716" y="433506"/>
                  <a:pt x="1321893" y="694435"/>
                  <a:pt x="1304677" y="717889"/>
                </a:cubicBezTo>
                <a:cubicBezTo>
                  <a:pt x="1292841" y="734013"/>
                  <a:pt x="1086103" y="720048"/>
                  <a:pt x="947678" y="715189"/>
                </a:cubicBezTo>
                <a:lnTo>
                  <a:pt x="925000" y="714513"/>
                </a:lnTo>
                <a:lnTo>
                  <a:pt x="757439" y="712144"/>
                </a:lnTo>
                <a:lnTo>
                  <a:pt x="754924" y="696293"/>
                </a:lnTo>
                <a:cubicBezTo>
                  <a:pt x="736596" y="588191"/>
                  <a:pt x="672526" y="299717"/>
                  <a:pt x="657173" y="278121"/>
                </a:cubicBezTo>
                <a:cubicBezTo>
                  <a:pt x="640797" y="255086"/>
                  <a:pt x="568572" y="260949"/>
                  <a:pt x="553875" y="245453"/>
                </a:cubicBezTo>
                <a:lnTo>
                  <a:pt x="568992" y="185142"/>
                </a:lnTo>
                <a:cubicBezTo>
                  <a:pt x="570672" y="184907"/>
                  <a:pt x="572712" y="184808"/>
                  <a:pt x="575062" y="184834"/>
                </a:cubicBezTo>
                <a:close/>
                <a:moveTo>
                  <a:pt x="255552" y="76666"/>
                </a:moveTo>
                <a:lnTo>
                  <a:pt x="255552" y="983875"/>
                </a:lnTo>
                <a:lnTo>
                  <a:pt x="1699419" y="983875"/>
                </a:lnTo>
                <a:lnTo>
                  <a:pt x="1699419" y="76666"/>
                </a:lnTo>
                <a:close/>
                <a:moveTo>
                  <a:pt x="239920" y="0"/>
                </a:moveTo>
                <a:lnTo>
                  <a:pt x="1717607" y="0"/>
                </a:lnTo>
                <a:cubicBezTo>
                  <a:pt x="1751314" y="0"/>
                  <a:pt x="1778640" y="27326"/>
                  <a:pt x="1778640" y="61034"/>
                </a:cubicBezTo>
                <a:lnTo>
                  <a:pt x="1778640" y="1048062"/>
                </a:lnTo>
                <a:lnTo>
                  <a:pt x="1774057" y="1070763"/>
                </a:lnTo>
                <a:lnTo>
                  <a:pt x="1928137" y="1070763"/>
                </a:lnTo>
                <a:cubicBezTo>
                  <a:pt x="1941546" y="1070763"/>
                  <a:pt x="1952415" y="1081632"/>
                  <a:pt x="1952415" y="1095040"/>
                </a:cubicBezTo>
                <a:cubicBezTo>
                  <a:pt x="1952415" y="1108449"/>
                  <a:pt x="1941546" y="1119318"/>
                  <a:pt x="1928137" y="1119318"/>
                </a:cubicBezTo>
                <a:lnTo>
                  <a:pt x="24278" y="1119318"/>
                </a:lnTo>
                <a:cubicBezTo>
                  <a:pt x="10869" y="1119318"/>
                  <a:pt x="0" y="1108449"/>
                  <a:pt x="0" y="1095040"/>
                </a:cubicBezTo>
                <a:cubicBezTo>
                  <a:pt x="0" y="1081632"/>
                  <a:pt x="10869" y="1070763"/>
                  <a:pt x="24278" y="1070763"/>
                </a:cubicBezTo>
                <a:lnTo>
                  <a:pt x="183469" y="1070763"/>
                </a:lnTo>
                <a:lnTo>
                  <a:pt x="178886" y="1048062"/>
                </a:lnTo>
                <a:lnTo>
                  <a:pt x="178886" y="61034"/>
                </a:lnTo>
                <a:cubicBezTo>
                  <a:pt x="178886" y="27326"/>
                  <a:pt x="206212" y="0"/>
                  <a:pt x="239920"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Commerce</a:t>
            </a:r>
          </a:p>
        </p:txBody>
      </p:sp>
      <p:sp>
        <p:nvSpPr>
          <p:cNvPr id="33" name="Freeform 32"/>
          <p:cNvSpPr/>
          <p:nvPr/>
        </p:nvSpPr>
        <p:spPr>
          <a:xfrm>
            <a:off x="8413649" y="5867939"/>
            <a:ext cx="730360" cy="418715"/>
          </a:xfrm>
          <a:custGeom>
            <a:avLst/>
            <a:gdLst>
              <a:gd name="connsiteX0" fmla="*/ 963460 w 1952415"/>
              <a:gd name="connsiteY0" fmla="*/ 544421 h 1119318"/>
              <a:gd name="connsiteX1" fmla="*/ 1056554 w 1952415"/>
              <a:gd name="connsiteY1" fmla="*/ 853928 h 1119318"/>
              <a:gd name="connsiteX2" fmla="*/ 1149647 w 1952415"/>
              <a:gd name="connsiteY2" fmla="*/ 544421 h 1119318"/>
              <a:gd name="connsiteX3" fmla="*/ 1056554 w 1952415"/>
              <a:gd name="connsiteY3" fmla="*/ 618405 h 1119318"/>
              <a:gd name="connsiteX4" fmla="*/ 963460 w 1952415"/>
              <a:gd name="connsiteY4" fmla="*/ 544421 h 1119318"/>
              <a:gd name="connsiteX5" fmla="*/ 705013 w 1952415"/>
              <a:gd name="connsiteY5" fmla="*/ 256866 h 1119318"/>
              <a:gd name="connsiteX6" fmla="*/ 645358 w 1952415"/>
              <a:gd name="connsiteY6" fmla="*/ 316522 h 1119318"/>
              <a:gd name="connsiteX7" fmla="*/ 705013 w 1952415"/>
              <a:gd name="connsiteY7" fmla="*/ 376179 h 1119318"/>
              <a:gd name="connsiteX8" fmla="*/ 764670 w 1952415"/>
              <a:gd name="connsiteY8" fmla="*/ 316522 h 1119318"/>
              <a:gd name="connsiteX9" fmla="*/ 705013 w 1952415"/>
              <a:gd name="connsiteY9" fmla="*/ 256866 h 1119318"/>
              <a:gd name="connsiteX10" fmla="*/ 781971 w 1952415"/>
              <a:gd name="connsiteY10" fmla="*/ 227446 h 1119318"/>
              <a:gd name="connsiteX11" fmla="*/ 981741 w 1952415"/>
              <a:gd name="connsiteY11" fmla="*/ 255149 h 1119318"/>
              <a:gd name="connsiteX12" fmla="*/ 983597 w 1952415"/>
              <a:gd name="connsiteY12" fmla="*/ 255889 h 1119318"/>
              <a:gd name="connsiteX13" fmla="*/ 994043 w 1952415"/>
              <a:gd name="connsiteY13" fmla="*/ 258563 h 1119318"/>
              <a:gd name="connsiteX14" fmla="*/ 1016865 w 1952415"/>
              <a:gd name="connsiteY14" fmla="*/ 269500 h 1119318"/>
              <a:gd name="connsiteX15" fmla="*/ 1023303 w 1952415"/>
              <a:gd name="connsiteY15" fmla="*/ 274368 h 1119318"/>
              <a:gd name="connsiteX16" fmla="*/ 1027999 w 1952415"/>
              <a:gd name="connsiteY16" fmla="*/ 277015 h 1119318"/>
              <a:gd name="connsiteX17" fmla="*/ 1035827 w 1952415"/>
              <a:gd name="connsiteY17" fmla="*/ 283837 h 1119318"/>
              <a:gd name="connsiteX18" fmla="*/ 1037669 w 1952415"/>
              <a:gd name="connsiteY18" fmla="*/ 285231 h 1119318"/>
              <a:gd name="connsiteX19" fmla="*/ 1041474 w 1952415"/>
              <a:gd name="connsiteY19" fmla="*/ 288761 h 1119318"/>
              <a:gd name="connsiteX20" fmla="*/ 1043292 w 1952415"/>
              <a:gd name="connsiteY20" fmla="*/ 290346 h 1119318"/>
              <a:gd name="connsiteX21" fmla="*/ 1043427 w 1952415"/>
              <a:gd name="connsiteY21" fmla="*/ 290572 h 1119318"/>
              <a:gd name="connsiteX22" fmla="*/ 1285937 w 1952415"/>
              <a:gd name="connsiteY22" fmla="*/ 515539 h 1119318"/>
              <a:gd name="connsiteX23" fmla="*/ 1292765 w 1952415"/>
              <a:gd name="connsiteY23" fmla="*/ 697505 h 1119318"/>
              <a:gd name="connsiteX24" fmla="*/ 1150671 w 1952415"/>
              <a:gd name="connsiteY24" fmla="*/ 850682 h 1119318"/>
              <a:gd name="connsiteX25" fmla="*/ 968703 w 1952415"/>
              <a:gd name="connsiteY25" fmla="*/ 857510 h 1119318"/>
              <a:gd name="connsiteX26" fmla="*/ 720435 w 1952415"/>
              <a:gd name="connsiteY26" fmla="*/ 627203 h 1119318"/>
              <a:gd name="connsiteX27" fmla="*/ 690573 w 1952415"/>
              <a:gd name="connsiteY27" fmla="*/ 585699 h 1119318"/>
              <a:gd name="connsiteX28" fmla="*/ 689800 w 1952415"/>
              <a:gd name="connsiteY28" fmla="*/ 583413 h 1119318"/>
              <a:gd name="connsiteX29" fmla="*/ 685071 w 1952415"/>
              <a:gd name="connsiteY29" fmla="*/ 575887 h 1119318"/>
              <a:gd name="connsiteX30" fmla="*/ 640970 w 1952415"/>
              <a:gd name="connsiteY30" fmla="*/ 255467 h 1119318"/>
              <a:gd name="connsiteX31" fmla="*/ 781971 w 1952415"/>
              <a:gd name="connsiteY31" fmla="*/ 227446 h 1119318"/>
              <a:gd name="connsiteX32" fmla="*/ 255551 w 1952415"/>
              <a:gd name="connsiteY32" fmla="*/ 76666 h 1119318"/>
              <a:gd name="connsiteX33" fmla="*/ 255551 w 1952415"/>
              <a:gd name="connsiteY33" fmla="*/ 983875 h 1119318"/>
              <a:gd name="connsiteX34" fmla="*/ 1699419 w 1952415"/>
              <a:gd name="connsiteY34" fmla="*/ 983875 h 1119318"/>
              <a:gd name="connsiteX35" fmla="*/ 1699419 w 1952415"/>
              <a:gd name="connsiteY35" fmla="*/ 76666 h 1119318"/>
              <a:gd name="connsiteX36" fmla="*/ 239919 w 1952415"/>
              <a:gd name="connsiteY36" fmla="*/ 0 h 1119318"/>
              <a:gd name="connsiteX37" fmla="*/ 1717607 w 1952415"/>
              <a:gd name="connsiteY37" fmla="*/ 0 h 1119318"/>
              <a:gd name="connsiteX38" fmla="*/ 1778640 w 1952415"/>
              <a:gd name="connsiteY38" fmla="*/ 61033 h 1119318"/>
              <a:gd name="connsiteX39" fmla="*/ 1778640 w 1952415"/>
              <a:gd name="connsiteY39" fmla="*/ 1048062 h 1119318"/>
              <a:gd name="connsiteX40" fmla="*/ 1774057 w 1952415"/>
              <a:gd name="connsiteY40" fmla="*/ 1070763 h 1119318"/>
              <a:gd name="connsiteX41" fmla="*/ 1928137 w 1952415"/>
              <a:gd name="connsiteY41" fmla="*/ 1070763 h 1119318"/>
              <a:gd name="connsiteX42" fmla="*/ 1952415 w 1952415"/>
              <a:gd name="connsiteY42" fmla="*/ 1095040 h 1119318"/>
              <a:gd name="connsiteX43" fmla="*/ 1928137 w 1952415"/>
              <a:gd name="connsiteY43" fmla="*/ 1119318 h 1119318"/>
              <a:gd name="connsiteX44" fmla="*/ 24278 w 1952415"/>
              <a:gd name="connsiteY44" fmla="*/ 1119318 h 1119318"/>
              <a:gd name="connsiteX45" fmla="*/ 0 w 1952415"/>
              <a:gd name="connsiteY45" fmla="*/ 1095040 h 1119318"/>
              <a:gd name="connsiteX46" fmla="*/ 24278 w 1952415"/>
              <a:gd name="connsiteY46" fmla="*/ 1070763 h 1119318"/>
              <a:gd name="connsiteX47" fmla="*/ 183469 w 1952415"/>
              <a:gd name="connsiteY47" fmla="*/ 1070763 h 1119318"/>
              <a:gd name="connsiteX48" fmla="*/ 178886 w 1952415"/>
              <a:gd name="connsiteY48" fmla="*/ 1048062 h 1119318"/>
              <a:gd name="connsiteX49" fmla="*/ 178886 w 1952415"/>
              <a:gd name="connsiteY49" fmla="*/ 61033 h 1119318"/>
              <a:gd name="connsiteX50" fmla="*/ 239919 w 1952415"/>
              <a:gd name="connsiteY50" fmla="*/ 0 h 111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952415" h="1119318">
                <a:moveTo>
                  <a:pt x="963460" y="544421"/>
                </a:moveTo>
                <a:cubicBezTo>
                  <a:pt x="888722" y="554821"/>
                  <a:pt x="837252" y="692005"/>
                  <a:pt x="1056554" y="853928"/>
                </a:cubicBezTo>
                <a:cubicBezTo>
                  <a:pt x="1275853" y="692005"/>
                  <a:pt x="1224385" y="554821"/>
                  <a:pt x="1149647" y="544421"/>
                </a:cubicBezTo>
                <a:cubicBezTo>
                  <a:pt x="1115676" y="539693"/>
                  <a:pt x="1076896" y="561159"/>
                  <a:pt x="1056554" y="618405"/>
                </a:cubicBezTo>
                <a:cubicBezTo>
                  <a:pt x="1036210" y="561159"/>
                  <a:pt x="997431" y="539693"/>
                  <a:pt x="963460" y="544421"/>
                </a:cubicBezTo>
                <a:close/>
                <a:moveTo>
                  <a:pt x="705013" y="256866"/>
                </a:moveTo>
                <a:cubicBezTo>
                  <a:pt x="672067" y="256866"/>
                  <a:pt x="645358" y="283574"/>
                  <a:pt x="645358" y="316522"/>
                </a:cubicBezTo>
                <a:cubicBezTo>
                  <a:pt x="645358" y="349471"/>
                  <a:pt x="672067" y="376179"/>
                  <a:pt x="705013" y="376179"/>
                </a:cubicBezTo>
                <a:cubicBezTo>
                  <a:pt x="737961" y="376179"/>
                  <a:pt x="764670" y="349471"/>
                  <a:pt x="764670" y="316522"/>
                </a:cubicBezTo>
                <a:cubicBezTo>
                  <a:pt x="764670" y="283574"/>
                  <a:pt x="737961" y="256866"/>
                  <a:pt x="705013" y="256866"/>
                </a:cubicBezTo>
                <a:close/>
                <a:moveTo>
                  <a:pt x="781971" y="227446"/>
                </a:moveTo>
                <a:cubicBezTo>
                  <a:pt x="849500" y="227313"/>
                  <a:pt x="926822" y="236469"/>
                  <a:pt x="981741" y="255149"/>
                </a:cubicBezTo>
                <a:lnTo>
                  <a:pt x="983597" y="255889"/>
                </a:lnTo>
                <a:lnTo>
                  <a:pt x="994043" y="258563"/>
                </a:lnTo>
                <a:cubicBezTo>
                  <a:pt x="1001906" y="261413"/>
                  <a:pt x="1009553" y="265057"/>
                  <a:pt x="1016865" y="269500"/>
                </a:cubicBezTo>
                <a:lnTo>
                  <a:pt x="1023303" y="274368"/>
                </a:lnTo>
                <a:lnTo>
                  <a:pt x="1027999" y="277015"/>
                </a:lnTo>
                <a:lnTo>
                  <a:pt x="1035827" y="283837"/>
                </a:lnTo>
                <a:lnTo>
                  <a:pt x="1037669" y="285231"/>
                </a:lnTo>
                <a:lnTo>
                  <a:pt x="1041474" y="288761"/>
                </a:lnTo>
                <a:lnTo>
                  <a:pt x="1043292" y="290346"/>
                </a:lnTo>
                <a:lnTo>
                  <a:pt x="1043427" y="290572"/>
                </a:lnTo>
                <a:lnTo>
                  <a:pt x="1285937" y="515539"/>
                </a:lnTo>
                <a:cubicBezTo>
                  <a:pt x="1338072" y="563902"/>
                  <a:pt x="1341129" y="645371"/>
                  <a:pt x="1292765" y="697505"/>
                </a:cubicBezTo>
                <a:lnTo>
                  <a:pt x="1150671" y="850682"/>
                </a:lnTo>
                <a:cubicBezTo>
                  <a:pt x="1102307" y="902817"/>
                  <a:pt x="1020838" y="905874"/>
                  <a:pt x="968703" y="857510"/>
                </a:cubicBezTo>
                <a:lnTo>
                  <a:pt x="720435" y="627203"/>
                </a:lnTo>
                <a:cubicBezTo>
                  <a:pt x="707403" y="615113"/>
                  <a:pt x="697435" y="600954"/>
                  <a:pt x="690573" y="585699"/>
                </a:cubicBezTo>
                <a:lnTo>
                  <a:pt x="689800" y="583413"/>
                </a:lnTo>
                <a:lnTo>
                  <a:pt x="685071" y="575887"/>
                </a:lnTo>
                <a:cubicBezTo>
                  <a:pt x="625997" y="469849"/>
                  <a:pt x="609488" y="292402"/>
                  <a:pt x="640970" y="255467"/>
                </a:cubicBezTo>
                <a:cubicBezTo>
                  <a:pt x="656711" y="236999"/>
                  <a:pt x="714444" y="227579"/>
                  <a:pt x="781971" y="227446"/>
                </a:cubicBezTo>
                <a:close/>
                <a:moveTo>
                  <a:pt x="255551" y="76666"/>
                </a:moveTo>
                <a:lnTo>
                  <a:pt x="255551" y="983875"/>
                </a:lnTo>
                <a:lnTo>
                  <a:pt x="1699419" y="983875"/>
                </a:lnTo>
                <a:lnTo>
                  <a:pt x="1699419" y="76666"/>
                </a:lnTo>
                <a:close/>
                <a:moveTo>
                  <a:pt x="239919" y="0"/>
                </a:moveTo>
                <a:lnTo>
                  <a:pt x="1717607" y="0"/>
                </a:lnTo>
                <a:cubicBezTo>
                  <a:pt x="1751314" y="0"/>
                  <a:pt x="1778640" y="27326"/>
                  <a:pt x="1778640" y="61033"/>
                </a:cubicBezTo>
                <a:lnTo>
                  <a:pt x="1778640" y="1048062"/>
                </a:lnTo>
                <a:lnTo>
                  <a:pt x="1774057" y="1070763"/>
                </a:lnTo>
                <a:lnTo>
                  <a:pt x="1928137" y="1070763"/>
                </a:lnTo>
                <a:cubicBezTo>
                  <a:pt x="1941546" y="1070763"/>
                  <a:pt x="1952415" y="1081632"/>
                  <a:pt x="1952415" y="1095040"/>
                </a:cubicBezTo>
                <a:cubicBezTo>
                  <a:pt x="1952415" y="1108449"/>
                  <a:pt x="1941546" y="1119318"/>
                  <a:pt x="1928137" y="1119318"/>
                </a:cubicBezTo>
                <a:lnTo>
                  <a:pt x="24278" y="1119318"/>
                </a:lnTo>
                <a:cubicBezTo>
                  <a:pt x="10869" y="1119318"/>
                  <a:pt x="0" y="1108449"/>
                  <a:pt x="0" y="1095040"/>
                </a:cubicBezTo>
                <a:cubicBezTo>
                  <a:pt x="0" y="1081632"/>
                  <a:pt x="10869" y="1070763"/>
                  <a:pt x="24278" y="1070763"/>
                </a:cubicBezTo>
                <a:lnTo>
                  <a:pt x="183469" y="1070763"/>
                </a:lnTo>
                <a:lnTo>
                  <a:pt x="178886" y="1048062"/>
                </a:lnTo>
                <a:lnTo>
                  <a:pt x="178886" y="61033"/>
                </a:lnTo>
                <a:cubicBezTo>
                  <a:pt x="178886" y="27326"/>
                  <a:pt x="206212" y="0"/>
                  <a:pt x="239919"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Loyalty</a:t>
            </a:r>
          </a:p>
        </p:txBody>
      </p:sp>
      <p:sp>
        <p:nvSpPr>
          <p:cNvPr id="34" name="Freeform 33"/>
          <p:cNvSpPr/>
          <p:nvPr/>
        </p:nvSpPr>
        <p:spPr>
          <a:xfrm>
            <a:off x="7421834" y="5867939"/>
            <a:ext cx="730360" cy="418715"/>
          </a:xfrm>
          <a:custGeom>
            <a:avLst/>
            <a:gdLst>
              <a:gd name="connsiteX0" fmla="*/ 333367 w 1952415"/>
              <a:gd name="connsiteY0" fmla="*/ 882788 h 1119318"/>
              <a:gd name="connsiteX1" fmla="*/ 1121600 w 1952415"/>
              <a:gd name="connsiteY1" fmla="*/ 882788 h 1119318"/>
              <a:gd name="connsiteX2" fmla="*/ 1121600 w 1952415"/>
              <a:gd name="connsiteY2" fmla="*/ 907601 h 1119318"/>
              <a:gd name="connsiteX3" fmla="*/ 333367 w 1952415"/>
              <a:gd name="connsiteY3" fmla="*/ 907601 h 1119318"/>
              <a:gd name="connsiteX4" fmla="*/ 636064 w 1952415"/>
              <a:gd name="connsiteY4" fmla="*/ 737645 h 1119318"/>
              <a:gd name="connsiteX5" fmla="*/ 602258 w 1952415"/>
              <a:gd name="connsiteY5" fmla="*/ 771452 h 1119318"/>
              <a:gd name="connsiteX6" fmla="*/ 636064 w 1952415"/>
              <a:gd name="connsiteY6" fmla="*/ 805257 h 1119318"/>
              <a:gd name="connsiteX7" fmla="*/ 669869 w 1952415"/>
              <a:gd name="connsiteY7" fmla="*/ 771452 h 1119318"/>
              <a:gd name="connsiteX8" fmla="*/ 818901 w 1952415"/>
              <a:gd name="connsiteY8" fmla="*/ 594234 h 1119318"/>
              <a:gd name="connsiteX9" fmla="*/ 785096 w 1952415"/>
              <a:gd name="connsiteY9" fmla="*/ 628039 h 1119318"/>
              <a:gd name="connsiteX10" fmla="*/ 818901 w 1952415"/>
              <a:gd name="connsiteY10" fmla="*/ 661845 h 1119318"/>
              <a:gd name="connsiteX11" fmla="*/ 852707 w 1952415"/>
              <a:gd name="connsiteY11" fmla="*/ 628039 h 1119318"/>
              <a:gd name="connsiteX12" fmla="*/ 453225 w 1952415"/>
              <a:gd name="connsiteY12" fmla="*/ 468015 h 1119318"/>
              <a:gd name="connsiteX13" fmla="*/ 419420 w 1952415"/>
              <a:gd name="connsiteY13" fmla="*/ 501821 h 1119318"/>
              <a:gd name="connsiteX14" fmla="*/ 453225 w 1952415"/>
              <a:gd name="connsiteY14" fmla="*/ 535626 h 1119318"/>
              <a:gd name="connsiteX15" fmla="*/ 487031 w 1952415"/>
              <a:gd name="connsiteY15" fmla="*/ 501822 h 1119318"/>
              <a:gd name="connsiteX16" fmla="*/ 1395648 w 1952415"/>
              <a:gd name="connsiteY16" fmla="*/ 430694 h 1119318"/>
              <a:gd name="connsiteX17" fmla="*/ 1395648 w 1952415"/>
              <a:gd name="connsiteY17" fmla="*/ 475058 h 1119318"/>
              <a:gd name="connsiteX18" fmla="*/ 1397906 w 1952415"/>
              <a:gd name="connsiteY18" fmla="*/ 474581 h 1119318"/>
              <a:gd name="connsiteX19" fmla="*/ 1418893 w 1952415"/>
              <a:gd name="connsiteY19" fmla="*/ 453009 h 1119318"/>
              <a:gd name="connsiteX20" fmla="*/ 1398270 w 1952415"/>
              <a:gd name="connsiteY20" fmla="*/ 431271 h 1119318"/>
              <a:gd name="connsiteX21" fmla="*/ 1002797 w 1952415"/>
              <a:gd name="connsiteY21" fmla="*/ 364124 h 1119318"/>
              <a:gd name="connsiteX22" fmla="*/ 968990 w 1952415"/>
              <a:gd name="connsiteY22" fmla="*/ 397929 h 1119318"/>
              <a:gd name="connsiteX23" fmla="*/ 1002797 w 1952415"/>
              <a:gd name="connsiteY23" fmla="*/ 431735 h 1119318"/>
              <a:gd name="connsiteX24" fmla="*/ 1036602 w 1952415"/>
              <a:gd name="connsiteY24" fmla="*/ 397930 h 1119318"/>
              <a:gd name="connsiteX25" fmla="*/ 1376621 w 1952415"/>
              <a:gd name="connsiteY25" fmla="*/ 359249 h 1119318"/>
              <a:gd name="connsiteX26" fmla="*/ 1373192 w 1952415"/>
              <a:gd name="connsiteY26" fmla="*/ 359967 h 1119318"/>
              <a:gd name="connsiteX27" fmla="*/ 1352132 w 1952415"/>
              <a:gd name="connsiteY27" fmla="*/ 381473 h 1119318"/>
              <a:gd name="connsiteX28" fmla="*/ 1372593 w 1952415"/>
              <a:gd name="connsiteY28" fmla="*/ 403251 h 1119318"/>
              <a:gd name="connsiteX29" fmla="*/ 1376621 w 1952415"/>
              <a:gd name="connsiteY29" fmla="*/ 404153 h 1119318"/>
              <a:gd name="connsiteX30" fmla="*/ 950281 w 1952415"/>
              <a:gd name="connsiteY30" fmla="*/ 354334 h 1119318"/>
              <a:gd name="connsiteX31" fmla="*/ 1053198 w 1952415"/>
              <a:gd name="connsiteY31" fmla="*/ 354334 h 1119318"/>
              <a:gd name="connsiteX32" fmla="*/ 1053200 w 1952415"/>
              <a:gd name="connsiteY32" fmla="*/ 852578 h 1119318"/>
              <a:gd name="connsiteX33" fmla="*/ 950281 w 1952415"/>
              <a:gd name="connsiteY33" fmla="*/ 852578 h 1119318"/>
              <a:gd name="connsiteX34" fmla="*/ 950281 w 1952415"/>
              <a:gd name="connsiteY34" fmla="*/ 472633 h 1119318"/>
              <a:gd name="connsiteX35" fmla="*/ 870361 w 1952415"/>
              <a:gd name="connsiteY35" fmla="*/ 587050 h 1119318"/>
              <a:gd name="connsiteX36" fmla="*/ 870361 w 1952415"/>
              <a:gd name="connsiteY36" fmla="*/ 852579 h 1119318"/>
              <a:gd name="connsiteX37" fmla="*/ 767442 w 1952415"/>
              <a:gd name="connsiteY37" fmla="*/ 852579 h 1119318"/>
              <a:gd name="connsiteX38" fmla="*/ 767444 w 1952415"/>
              <a:gd name="connsiteY38" fmla="*/ 680392 h 1119318"/>
              <a:gd name="connsiteX39" fmla="*/ 687523 w 1952415"/>
              <a:gd name="connsiteY39" fmla="*/ 740343 h 1119318"/>
              <a:gd name="connsiteX40" fmla="*/ 687523 w 1952415"/>
              <a:gd name="connsiteY40" fmla="*/ 852577 h 1119318"/>
              <a:gd name="connsiteX41" fmla="*/ 584605 w 1952415"/>
              <a:gd name="connsiteY41" fmla="*/ 852577 h 1119318"/>
              <a:gd name="connsiteX42" fmla="*/ 584605 w 1952415"/>
              <a:gd name="connsiteY42" fmla="*/ 723452 h 1119318"/>
              <a:gd name="connsiteX43" fmla="*/ 590023 w 1952415"/>
              <a:gd name="connsiteY43" fmla="*/ 723452 h 1119318"/>
              <a:gd name="connsiteX44" fmla="*/ 504685 w 1952415"/>
              <a:gd name="connsiteY44" fmla="*/ 583080 h 1119318"/>
              <a:gd name="connsiteX45" fmla="*/ 504685 w 1952415"/>
              <a:gd name="connsiteY45" fmla="*/ 852577 h 1119318"/>
              <a:gd name="connsiteX46" fmla="*/ 401766 w 1952415"/>
              <a:gd name="connsiteY46" fmla="*/ 852577 h 1119318"/>
              <a:gd name="connsiteX47" fmla="*/ 401766 w 1952415"/>
              <a:gd name="connsiteY47" fmla="*/ 455730 h 1119318"/>
              <a:gd name="connsiteX48" fmla="*/ 504685 w 1952415"/>
              <a:gd name="connsiteY48" fmla="*/ 455730 h 1119318"/>
              <a:gd name="connsiteX49" fmla="*/ 504685 w 1952415"/>
              <a:gd name="connsiteY49" fmla="*/ 556164 h 1119318"/>
              <a:gd name="connsiteX50" fmla="*/ 606387 w 1952415"/>
              <a:gd name="connsiteY50" fmla="*/ 723453 h 1119318"/>
              <a:gd name="connsiteX51" fmla="*/ 686738 w 1952415"/>
              <a:gd name="connsiteY51" fmla="*/ 723453 h 1119318"/>
              <a:gd name="connsiteX52" fmla="*/ 767442 w 1952415"/>
              <a:gd name="connsiteY52" fmla="*/ 662913 h 1119318"/>
              <a:gd name="connsiteX53" fmla="*/ 767442 w 1952415"/>
              <a:gd name="connsiteY53" fmla="*/ 579276 h 1119318"/>
              <a:gd name="connsiteX54" fmla="*/ 858735 w 1952415"/>
              <a:gd name="connsiteY54" fmla="*/ 579276 h 1119318"/>
              <a:gd name="connsiteX55" fmla="*/ 950281 w 1952415"/>
              <a:gd name="connsiteY55" fmla="*/ 448214 h 1119318"/>
              <a:gd name="connsiteX56" fmla="*/ 1376621 w 1952415"/>
              <a:gd name="connsiteY56" fmla="*/ 316590 h 1119318"/>
              <a:gd name="connsiteX57" fmla="*/ 1395648 w 1952415"/>
              <a:gd name="connsiteY57" fmla="*/ 316590 h 1119318"/>
              <a:gd name="connsiteX58" fmla="*/ 1395648 w 1952415"/>
              <a:gd name="connsiteY58" fmla="*/ 335303 h 1119318"/>
              <a:gd name="connsiteX59" fmla="*/ 1400354 w 1952415"/>
              <a:gd name="connsiteY59" fmla="*/ 335645 h 1119318"/>
              <a:gd name="connsiteX60" fmla="*/ 1454653 w 1952415"/>
              <a:gd name="connsiteY60" fmla="*/ 381697 h 1119318"/>
              <a:gd name="connsiteX61" fmla="*/ 1420479 w 1952415"/>
              <a:gd name="connsiteY61" fmla="*/ 381697 h 1119318"/>
              <a:gd name="connsiteX62" fmla="*/ 1399717 w 1952415"/>
              <a:gd name="connsiteY62" fmla="*/ 360054 h 1119318"/>
              <a:gd name="connsiteX63" fmla="*/ 1395648 w 1952415"/>
              <a:gd name="connsiteY63" fmla="*/ 359173 h 1119318"/>
              <a:gd name="connsiteX64" fmla="*/ 1395648 w 1952415"/>
              <a:gd name="connsiteY64" fmla="*/ 406605 h 1119318"/>
              <a:gd name="connsiteX65" fmla="*/ 1399047 w 1952415"/>
              <a:gd name="connsiteY65" fmla="*/ 406861 h 1119318"/>
              <a:gd name="connsiteX66" fmla="*/ 1453067 w 1952415"/>
              <a:gd name="connsiteY66" fmla="*/ 453145 h 1119318"/>
              <a:gd name="connsiteX67" fmla="*/ 1398274 w 1952415"/>
              <a:gd name="connsiteY67" fmla="*/ 498996 h 1119318"/>
              <a:gd name="connsiteX68" fmla="*/ 1395648 w 1952415"/>
              <a:gd name="connsiteY68" fmla="*/ 499172 h 1119318"/>
              <a:gd name="connsiteX69" fmla="*/ 1395648 w 1952415"/>
              <a:gd name="connsiteY69" fmla="*/ 522490 h 1119318"/>
              <a:gd name="connsiteX70" fmla="*/ 1376621 w 1952415"/>
              <a:gd name="connsiteY70" fmla="*/ 522490 h 1119318"/>
              <a:gd name="connsiteX71" fmla="*/ 1376621 w 1952415"/>
              <a:gd name="connsiteY71" fmla="*/ 499357 h 1119318"/>
              <a:gd name="connsiteX72" fmla="*/ 1370777 w 1952415"/>
              <a:gd name="connsiteY72" fmla="*/ 498941 h 1119318"/>
              <a:gd name="connsiteX73" fmla="*/ 1316370 w 1952415"/>
              <a:gd name="connsiteY73" fmla="*/ 452873 h 1119318"/>
              <a:gd name="connsiteX74" fmla="*/ 1350545 w 1952415"/>
              <a:gd name="connsiteY74" fmla="*/ 452873 h 1119318"/>
              <a:gd name="connsiteX75" fmla="*/ 1371350 w 1952415"/>
              <a:gd name="connsiteY75" fmla="*/ 474529 h 1119318"/>
              <a:gd name="connsiteX76" fmla="*/ 1376621 w 1952415"/>
              <a:gd name="connsiteY76" fmla="*/ 475664 h 1119318"/>
              <a:gd name="connsiteX77" fmla="*/ 1376621 w 1952415"/>
              <a:gd name="connsiteY77" fmla="*/ 428051 h 1119318"/>
              <a:gd name="connsiteX78" fmla="*/ 1371619 w 1952415"/>
              <a:gd name="connsiteY78" fmla="*/ 427655 h 1119318"/>
              <a:gd name="connsiteX79" fmla="*/ 1317959 w 1952415"/>
              <a:gd name="connsiteY79" fmla="*/ 381249 h 1119318"/>
              <a:gd name="connsiteX80" fmla="*/ 1372893 w 1952415"/>
              <a:gd name="connsiteY80" fmla="*/ 335555 h 1119318"/>
              <a:gd name="connsiteX81" fmla="*/ 1376621 w 1952415"/>
              <a:gd name="connsiteY81" fmla="*/ 335309 h 1119318"/>
              <a:gd name="connsiteX82" fmla="*/ 1635310 w 1952415"/>
              <a:gd name="connsiteY82" fmla="*/ 302261 h 1119318"/>
              <a:gd name="connsiteX83" fmla="*/ 1639745 w 1952415"/>
              <a:gd name="connsiteY83" fmla="*/ 311468 h 1119318"/>
              <a:gd name="connsiteX84" fmla="*/ 1661428 w 1952415"/>
              <a:gd name="connsiteY84" fmla="*/ 418867 h 1119318"/>
              <a:gd name="connsiteX85" fmla="*/ 1385512 w 1952415"/>
              <a:gd name="connsiteY85" fmla="*/ 694783 h 1119318"/>
              <a:gd name="connsiteX86" fmla="*/ 1303463 w 1952415"/>
              <a:gd name="connsiteY86" fmla="*/ 682378 h 1119318"/>
              <a:gd name="connsiteX87" fmla="*/ 1283592 w 1952415"/>
              <a:gd name="connsiteY87" fmla="*/ 675106 h 1119318"/>
              <a:gd name="connsiteX88" fmla="*/ 1335936 w 1952415"/>
              <a:gd name="connsiteY88" fmla="*/ 584444 h 1119318"/>
              <a:gd name="connsiteX89" fmla="*/ 1350671 w 1952415"/>
              <a:gd name="connsiteY89" fmla="*/ 588233 h 1119318"/>
              <a:gd name="connsiteX90" fmla="*/ 1385512 w 1952415"/>
              <a:gd name="connsiteY90" fmla="*/ 591745 h 1119318"/>
              <a:gd name="connsiteX91" fmla="*/ 1558390 w 1952415"/>
              <a:gd name="connsiteY91" fmla="*/ 418867 h 1119318"/>
              <a:gd name="connsiteX92" fmla="*/ 1550618 w 1952415"/>
              <a:gd name="connsiteY92" fmla="*/ 367458 h 1119318"/>
              <a:gd name="connsiteX93" fmla="*/ 1545693 w 1952415"/>
              <a:gd name="connsiteY93" fmla="*/ 354002 h 1119318"/>
              <a:gd name="connsiteX94" fmla="*/ 1412176 w 1952415"/>
              <a:gd name="connsiteY94" fmla="*/ 144297 h 1119318"/>
              <a:gd name="connsiteX95" fmla="*/ 1413723 w 1952415"/>
              <a:gd name="connsiteY95" fmla="*/ 144375 h 1119318"/>
              <a:gd name="connsiteX96" fmla="*/ 1598422 w 1952415"/>
              <a:gd name="connsiteY96" fmla="*/ 243359 h 1119318"/>
              <a:gd name="connsiteX97" fmla="*/ 1608148 w 1952415"/>
              <a:gd name="connsiteY97" fmla="*/ 256365 h 1119318"/>
              <a:gd name="connsiteX98" fmla="*/ 1517649 w 1952415"/>
              <a:gd name="connsiteY98" fmla="*/ 308615 h 1119318"/>
              <a:gd name="connsiteX99" fmla="*/ 1507755 w 1952415"/>
              <a:gd name="connsiteY99" fmla="*/ 296624 h 1119318"/>
              <a:gd name="connsiteX100" fmla="*/ 1420353 w 1952415"/>
              <a:gd name="connsiteY100" fmla="*/ 249501 h 1119318"/>
              <a:gd name="connsiteX101" fmla="*/ 1412176 w 1952415"/>
              <a:gd name="connsiteY101" fmla="*/ 248253 h 1119318"/>
              <a:gd name="connsiteX102" fmla="*/ 1358848 w 1952415"/>
              <a:gd name="connsiteY102" fmla="*/ 144297 h 1119318"/>
              <a:gd name="connsiteX103" fmla="*/ 1358848 w 1952415"/>
              <a:gd name="connsiteY103" fmla="*/ 248253 h 1119318"/>
              <a:gd name="connsiteX104" fmla="*/ 1350672 w 1952415"/>
              <a:gd name="connsiteY104" fmla="*/ 249501 h 1119318"/>
              <a:gd name="connsiteX105" fmla="*/ 1212634 w 1952415"/>
              <a:gd name="connsiteY105" fmla="*/ 418867 h 1119318"/>
              <a:gd name="connsiteX106" fmla="*/ 1263269 w 1952415"/>
              <a:gd name="connsiteY106" fmla="*/ 541110 h 1119318"/>
              <a:gd name="connsiteX107" fmla="*/ 1287726 w 1952415"/>
              <a:gd name="connsiteY107" fmla="*/ 561289 h 1119318"/>
              <a:gd name="connsiteX108" fmla="*/ 1236142 w 1952415"/>
              <a:gd name="connsiteY108" fmla="*/ 650636 h 1119318"/>
              <a:gd name="connsiteX109" fmla="*/ 1231245 w 1952415"/>
              <a:gd name="connsiteY109" fmla="*/ 647661 h 1119318"/>
              <a:gd name="connsiteX110" fmla="*/ 1109596 w 1952415"/>
              <a:gd name="connsiteY110" fmla="*/ 418867 h 1119318"/>
              <a:gd name="connsiteX111" fmla="*/ 1357301 w 1952415"/>
              <a:gd name="connsiteY111" fmla="*/ 144375 h 1119318"/>
              <a:gd name="connsiteX112" fmla="*/ 255552 w 1952415"/>
              <a:gd name="connsiteY112" fmla="*/ 76666 h 1119318"/>
              <a:gd name="connsiteX113" fmla="*/ 255552 w 1952415"/>
              <a:gd name="connsiteY113" fmla="*/ 983875 h 1119318"/>
              <a:gd name="connsiteX114" fmla="*/ 1699419 w 1952415"/>
              <a:gd name="connsiteY114" fmla="*/ 983875 h 1119318"/>
              <a:gd name="connsiteX115" fmla="*/ 1699419 w 1952415"/>
              <a:gd name="connsiteY115" fmla="*/ 76666 h 1119318"/>
              <a:gd name="connsiteX116" fmla="*/ 239920 w 1952415"/>
              <a:gd name="connsiteY116" fmla="*/ 0 h 1119318"/>
              <a:gd name="connsiteX117" fmla="*/ 1717607 w 1952415"/>
              <a:gd name="connsiteY117" fmla="*/ 0 h 1119318"/>
              <a:gd name="connsiteX118" fmla="*/ 1778640 w 1952415"/>
              <a:gd name="connsiteY118" fmla="*/ 61034 h 1119318"/>
              <a:gd name="connsiteX119" fmla="*/ 1778640 w 1952415"/>
              <a:gd name="connsiteY119" fmla="*/ 1048062 h 1119318"/>
              <a:gd name="connsiteX120" fmla="*/ 1774057 w 1952415"/>
              <a:gd name="connsiteY120" fmla="*/ 1070763 h 1119318"/>
              <a:gd name="connsiteX121" fmla="*/ 1928137 w 1952415"/>
              <a:gd name="connsiteY121" fmla="*/ 1070763 h 1119318"/>
              <a:gd name="connsiteX122" fmla="*/ 1952415 w 1952415"/>
              <a:gd name="connsiteY122" fmla="*/ 1095040 h 1119318"/>
              <a:gd name="connsiteX123" fmla="*/ 1928137 w 1952415"/>
              <a:gd name="connsiteY123" fmla="*/ 1119318 h 1119318"/>
              <a:gd name="connsiteX124" fmla="*/ 24278 w 1952415"/>
              <a:gd name="connsiteY124" fmla="*/ 1119318 h 1119318"/>
              <a:gd name="connsiteX125" fmla="*/ 0 w 1952415"/>
              <a:gd name="connsiteY125" fmla="*/ 1095040 h 1119318"/>
              <a:gd name="connsiteX126" fmla="*/ 24278 w 1952415"/>
              <a:gd name="connsiteY126" fmla="*/ 1070763 h 1119318"/>
              <a:gd name="connsiteX127" fmla="*/ 183469 w 1952415"/>
              <a:gd name="connsiteY127" fmla="*/ 1070763 h 1119318"/>
              <a:gd name="connsiteX128" fmla="*/ 178886 w 1952415"/>
              <a:gd name="connsiteY128" fmla="*/ 1048062 h 1119318"/>
              <a:gd name="connsiteX129" fmla="*/ 178886 w 1952415"/>
              <a:gd name="connsiteY129" fmla="*/ 61034 h 1119318"/>
              <a:gd name="connsiteX130" fmla="*/ 239920 w 1952415"/>
              <a:gd name="connsiteY130" fmla="*/ 0 h 111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1952415" h="1119318">
                <a:moveTo>
                  <a:pt x="333367" y="882788"/>
                </a:moveTo>
                <a:lnTo>
                  <a:pt x="1121600" y="882788"/>
                </a:lnTo>
                <a:lnTo>
                  <a:pt x="1121600" y="907601"/>
                </a:lnTo>
                <a:lnTo>
                  <a:pt x="333367" y="907601"/>
                </a:lnTo>
                <a:close/>
                <a:moveTo>
                  <a:pt x="636064" y="737645"/>
                </a:moveTo>
                <a:lnTo>
                  <a:pt x="602258" y="771452"/>
                </a:lnTo>
                <a:lnTo>
                  <a:pt x="636064" y="805257"/>
                </a:lnTo>
                <a:lnTo>
                  <a:pt x="669869" y="771452"/>
                </a:lnTo>
                <a:close/>
                <a:moveTo>
                  <a:pt x="818901" y="594234"/>
                </a:moveTo>
                <a:lnTo>
                  <a:pt x="785096" y="628039"/>
                </a:lnTo>
                <a:lnTo>
                  <a:pt x="818901" y="661845"/>
                </a:lnTo>
                <a:lnTo>
                  <a:pt x="852707" y="628039"/>
                </a:lnTo>
                <a:close/>
                <a:moveTo>
                  <a:pt x="453225" y="468015"/>
                </a:moveTo>
                <a:lnTo>
                  <a:pt x="419420" y="501821"/>
                </a:lnTo>
                <a:lnTo>
                  <a:pt x="453225" y="535626"/>
                </a:lnTo>
                <a:lnTo>
                  <a:pt x="487031" y="501822"/>
                </a:lnTo>
                <a:close/>
                <a:moveTo>
                  <a:pt x="1395648" y="430694"/>
                </a:moveTo>
                <a:lnTo>
                  <a:pt x="1395648" y="475058"/>
                </a:lnTo>
                <a:lnTo>
                  <a:pt x="1397906" y="474581"/>
                </a:lnTo>
                <a:cubicBezTo>
                  <a:pt x="1410168" y="471048"/>
                  <a:pt x="1418811" y="462733"/>
                  <a:pt x="1418893" y="453009"/>
                </a:cubicBezTo>
                <a:cubicBezTo>
                  <a:pt x="1418975" y="443285"/>
                  <a:pt x="1410472" y="434902"/>
                  <a:pt x="1398270" y="431271"/>
                </a:cubicBezTo>
                <a:close/>
                <a:moveTo>
                  <a:pt x="1002797" y="364124"/>
                </a:moveTo>
                <a:lnTo>
                  <a:pt x="968990" y="397929"/>
                </a:lnTo>
                <a:lnTo>
                  <a:pt x="1002797" y="431735"/>
                </a:lnTo>
                <a:lnTo>
                  <a:pt x="1036602" y="397930"/>
                </a:lnTo>
                <a:close/>
                <a:moveTo>
                  <a:pt x="1376621" y="359249"/>
                </a:moveTo>
                <a:lnTo>
                  <a:pt x="1373192" y="359967"/>
                </a:lnTo>
                <a:cubicBezTo>
                  <a:pt x="1360932" y="363477"/>
                  <a:pt x="1352266" y="371762"/>
                  <a:pt x="1352132" y="381473"/>
                </a:cubicBezTo>
                <a:cubicBezTo>
                  <a:pt x="1351997" y="391183"/>
                  <a:pt x="1360432" y="399581"/>
                  <a:pt x="1372593" y="403251"/>
                </a:cubicBezTo>
                <a:lnTo>
                  <a:pt x="1376621" y="404153"/>
                </a:lnTo>
                <a:close/>
                <a:moveTo>
                  <a:pt x="950281" y="354334"/>
                </a:moveTo>
                <a:lnTo>
                  <a:pt x="1053198" y="354334"/>
                </a:lnTo>
                <a:lnTo>
                  <a:pt x="1053200" y="852578"/>
                </a:lnTo>
                <a:lnTo>
                  <a:pt x="950281" y="852578"/>
                </a:lnTo>
                <a:lnTo>
                  <a:pt x="950281" y="472633"/>
                </a:lnTo>
                <a:lnTo>
                  <a:pt x="870361" y="587050"/>
                </a:lnTo>
                <a:lnTo>
                  <a:pt x="870361" y="852579"/>
                </a:lnTo>
                <a:lnTo>
                  <a:pt x="767442" y="852579"/>
                </a:lnTo>
                <a:lnTo>
                  <a:pt x="767444" y="680392"/>
                </a:lnTo>
                <a:lnTo>
                  <a:pt x="687523" y="740343"/>
                </a:lnTo>
                <a:lnTo>
                  <a:pt x="687523" y="852577"/>
                </a:lnTo>
                <a:lnTo>
                  <a:pt x="584605" y="852577"/>
                </a:lnTo>
                <a:lnTo>
                  <a:pt x="584605" y="723452"/>
                </a:lnTo>
                <a:lnTo>
                  <a:pt x="590023" y="723452"/>
                </a:lnTo>
                <a:lnTo>
                  <a:pt x="504685" y="583080"/>
                </a:lnTo>
                <a:lnTo>
                  <a:pt x="504685" y="852577"/>
                </a:lnTo>
                <a:lnTo>
                  <a:pt x="401766" y="852577"/>
                </a:lnTo>
                <a:lnTo>
                  <a:pt x="401766" y="455730"/>
                </a:lnTo>
                <a:lnTo>
                  <a:pt x="504685" y="455730"/>
                </a:lnTo>
                <a:lnTo>
                  <a:pt x="504685" y="556164"/>
                </a:lnTo>
                <a:lnTo>
                  <a:pt x="606387" y="723453"/>
                </a:lnTo>
                <a:lnTo>
                  <a:pt x="686738" y="723453"/>
                </a:lnTo>
                <a:lnTo>
                  <a:pt x="767442" y="662913"/>
                </a:lnTo>
                <a:lnTo>
                  <a:pt x="767442" y="579276"/>
                </a:lnTo>
                <a:lnTo>
                  <a:pt x="858735" y="579276"/>
                </a:lnTo>
                <a:lnTo>
                  <a:pt x="950281" y="448214"/>
                </a:lnTo>
                <a:close/>
                <a:moveTo>
                  <a:pt x="1376621" y="316590"/>
                </a:moveTo>
                <a:lnTo>
                  <a:pt x="1395648" y="316590"/>
                </a:lnTo>
                <a:lnTo>
                  <a:pt x="1395648" y="335303"/>
                </a:lnTo>
                <a:lnTo>
                  <a:pt x="1400354" y="335645"/>
                </a:lnTo>
                <a:cubicBezTo>
                  <a:pt x="1431376" y="340106"/>
                  <a:pt x="1454653" y="359038"/>
                  <a:pt x="1454653" y="381697"/>
                </a:cubicBezTo>
                <a:lnTo>
                  <a:pt x="1420479" y="381697"/>
                </a:lnTo>
                <a:cubicBezTo>
                  <a:pt x="1420479" y="371986"/>
                  <a:pt x="1411928" y="363644"/>
                  <a:pt x="1399717" y="360054"/>
                </a:cubicBezTo>
                <a:lnTo>
                  <a:pt x="1395648" y="359173"/>
                </a:lnTo>
                <a:lnTo>
                  <a:pt x="1395648" y="406605"/>
                </a:lnTo>
                <a:lnTo>
                  <a:pt x="1399047" y="406861"/>
                </a:lnTo>
                <a:cubicBezTo>
                  <a:pt x="1430080" y="411417"/>
                  <a:pt x="1453257" y="430456"/>
                  <a:pt x="1453067" y="453145"/>
                </a:cubicBezTo>
                <a:cubicBezTo>
                  <a:pt x="1452876" y="475834"/>
                  <a:pt x="1429381" y="494687"/>
                  <a:pt x="1398274" y="498996"/>
                </a:cubicBezTo>
                <a:lnTo>
                  <a:pt x="1395648" y="499172"/>
                </a:lnTo>
                <a:lnTo>
                  <a:pt x="1395648" y="522490"/>
                </a:lnTo>
                <a:lnTo>
                  <a:pt x="1376621" y="522490"/>
                </a:lnTo>
                <a:lnTo>
                  <a:pt x="1376621" y="499357"/>
                </a:lnTo>
                <a:lnTo>
                  <a:pt x="1370777" y="498941"/>
                </a:lnTo>
                <a:cubicBezTo>
                  <a:pt x="1339707" y="494509"/>
                  <a:pt x="1316370" y="475562"/>
                  <a:pt x="1316370" y="452873"/>
                </a:cubicBezTo>
                <a:lnTo>
                  <a:pt x="1350545" y="452873"/>
                </a:lnTo>
                <a:cubicBezTo>
                  <a:pt x="1350545" y="462597"/>
                  <a:pt x="1359118" y="470946"/>
                  <a:pt x="1371350" y="474529"/>
                </a:cubicBezTo>
                <a:lnTo>
                  <a:pt x="1376621" y="475664"/>
                </a:lnTo>
                <a:lnTo>
                  <a:pt x="1376621" y="428051"/>
                </a:lnTo>
                <a:lnTo>
                  <a:pt x="1371619" y="427655"/>
                </a:lnTo>
                <a:cubicBezTo>
                  <a:pt x="1340660" y="422991"/>
                  <a:pt x="1317645" y="403907"/>
                  <a:pt x="1317959" y="381249"/>
                </a:cubicBezTo>
                <a:cubicBezTo>
                  <a:pt x="1318273" y="358590"/>
                  <a:pt x="1341811" y="339813"/>
                  <a:pt x="1372893" y="335555"/>
                </a:cubicBezTo>
                <a:lnTo>
                  <a:pt x="1376621" y="335309"/>
                </a:lnTo>
                <a:close/>
                <a:moveTo>
                  <a:pt x="1635310" y="302261"/>
                </a:moveTo>
                <a:lnTo>
                  <a:pt x="1639745" y="311468"/>
                </a:lnTo>
                <a:cubicBezTo>
                  <a:pt x="1653707" y="344478"/>
                  <a:pt x="1661428" y="380771"/>
                  <a:pt x="1661428" y="418867"/>
                </a:cubicBezTo>
                <a:cubicBezTo>
                  <a:pt x="1661428" y="571251"/>
                  <a:pt x="1537896" y="694783"/>
                  <a:pt x="1385512" y="694783"/>
                </a:cubicBezTo>
                <a:cubicBezTo>
                  <a:pt x="1356940" y="694783"/>
                  <a:pt x="1329383" y="690440"/>
                  <a:pt x="1303463" y="682378"/>
                </a:cubicBezTo>
                <a:lnTo>
                  <a:pt x="1283592" y="675106"/>
                </a:lnTo>
                <a:lnTo>
                  <a:pt x="1335936" y="584444"/>
                </a:lnTo>
                <a:lnTo>
                  <a:pt x="1350671" y="588233"/>
                </a:lnTo>
                <a:cubicBezTo>
                  <a:pt x="1361925" y="590536"/>
                  <a:pt x="1373577" y="591745"/>
                  <a:pt x="1385512" y="591745"/>
                </a:cubicBezTo>
                <a:cubicBezTo>
                  <a:pt x="1480990" y="591745"/>
                  <a:pt x="1558390" y="514345"/>
                  <a:pt x="1558390" y="418867"/>
                </a:cubicBezTo>
                <a:cubicBezTo>
                  <a:pt x="1558390" y="400965"/>
                  <a:pt x="1555669" y="383698"/>
                  <a:pt x="1550618" y="367458"/>
                </a:cubicBezTo>
                <a:lnTo>
                  <a:pt x="1545693" y="354002"/>
                </a:lnTo>
                <a:close/>
                <a:moveTo>
                  <a:pt x="1412176" y="144297"/>
                </a:moveTo>
                <a:lnTo>
                  <a:pt x="1413723" y="144375"/>
                </a:lnTo>
                <a:cubicBezTo>
                  <a:pt x="1487927" y="151911"/>
                  <a:pt x="1553438" y="188850"/>
                  <a:pt x="1598422" y="243359"/>
                </a:cubicBezTo>
                <a:lnTo>
                  <a:pt x="1608148" y="256365"/>
                </a:lnTo>
                <a:lnTo>
                  <a:pt x="1517649" y="308615"/>
                </a:lnTo>
                <a:lnTo>
                  <a:pt x="1507755" y="296624"/>
                </a:lnTo>
                <a:cubicBezTo>
                  <a:pt x="1484292" y="273160"/>
                  <a:pt x="1454115" y="256410"/>
                  <a:pt x="1420353" y="249501"/>
                </a:cubicBezTo>
                <a:lnTo>
                  <a:pt x="1412176" y="248253"/>
                </a:lnTo>
                <a:close/>
                <a:moveTo>
                  <a:pt x="1358848" y="144297"/>
                </a:moveTo>
                <a:lnTo>
                  <a:pt x="1358848" y="248253"/>
                </a:lnTo>
                <a:lnTo>
                  <a:pt x="1350672" y="249501"/>
                </a:lnTo>
                <a:cubicBezTo>
                  <a:pt x="1271894" y="265621"/>
                  <a:pt x="1212634" y="335324"/>
                  <a:pt x="1212634" y="418867"/>
                </a:cubicBezTo>
                <a:cubicBezTo>
                  <a:pt x="1212634" y="466605"/>
                  <a:pt x="1231984" y="509825"/>
                  <a:pt x="1263269" y="541110"/>
                </a:cubicBezTo>
                <a:lnTo>
                  <a:pt x="1287726" y="561289"/>
                </a:lnTo>
                <a:lnTo>
                  <a:pt x="1236142" y="650636"/>
                </a:lnTo>
                <a:lnTo>
                  <a:pt x="1231245" y="647661"/>
                </a:lnTo>
                <a:cubicBezTo>
                  <a:pt x="1157851" y="598076"/>
                  <a:pt x="1109596" y="514107"/>
                  <a:pt x="1109596" y="418867"/>
                </a:cubicBezTo>
                <a:cubicBezTo>
                  <a:pt x="1109596" y="276006"/>
                  <a:pt x="1218169" y="158505"/>
                  <a:pt x="1357301" y="144375"/>
                </a:cubicBezTo>
                <a:close/>
                <a:moveTo>
                  <a:pt x="255552" y="76666"/>
                </a:moveTo>
                <a:lnTo>
                  <a:pt x="255552" y="983875"/>
                </a:lnTo>
                <a:lnTo>
                  <a:pt x="1699419" y="983875"/>
                </a:lnTo>
                <a:lnTo>
                  <a:pt x="1699419" y="76666"/>
                </a:lnTo>
                <a:close/>
                <a:moveTo>
                  <a:pt x="239920" y="0"/>
                </a:moveTo>
                <a:lnTo>
                  <a:pt x="1717607" y="0"/>
                </a:lnTo>
                <a:cubicBezTo>
                  <a:pt x="1751314" y="0"/>
                  <a:pt x="1778640" y="27326"/>
                  <a:pt x="1778640" y="61034"/>
                </a:cubicBezTo>
                <a:lnTo>
                  <a:pt x="1778640" y="1048062"/>
                </a:lnTo>
                <a:lnTo>
                  <a:pt x="1774057" y="1070763"/>
                </a:lnTo>
                <a:lnTo>
                  <a:pt x="1928137" y="1070763"/>
                </a:lnTo>
                <a:cubicBezTo>
                  <a:pt x="1941546" y="1070763"/>
                  <a:pt x="1952415" y="1081632"/>
                  <a:pt x="1952415" y="1095040"/>
                </a:cubicBezTo>
                <a:cubicBezTo>
                  <a:pt x="1952415" y="1108449"/>
                  <a:pt x="1941546" y="1119318"/>
                  <a:pt x="1928137" y="1119318"/>
                </a:cubicBezTo>
                <a:lnTo>
                  <a:pt x="24278" y="1119318"/>
                </a:lnTo>
                <a:cubicBezTo>
                  <a:pt x="10870" y="1119318"/>
                  <a:pt x="0" y="1108449"/>
                  <a:pt x="0" y="1095040"/>
                </a:cubicBezTo>
                <a:cubicBezTo>
                  <a:pt x="0" y="1081632"/>
                  <a:pt x="10870" y="1070763"/>
                  <a:pt x="24278" y="1070763"/>
                </a:cubicBezTo>
                <a:lnTo>
                  <a:pt x="183469" y="1070763"/>
                </a:lnTo>
                <a:lnTo>
                  <a:pt x="178886" y="1048062"/>
                </a:lnTo>
                <a:lnTo>
                  <a:pt x="178886" y="61034"/>
                </a:lnTo>
                <a:cubicBezTo>
                  <a:pt x="178886" y="27326"/>
                  <a:pt x="206212" y="0"/>
                  <a:pt x="239920"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Big Data</a:t>
            </a:r>
          </a:p>
          <a:p>
            <a:pPr algn="ctr"/>
            <a:r>
              <a:rPr lang="en-US" sz="1200" dirty="0">
                <a:solidFill>
                  <a:schemeClr val="tx1"/>
                </a:solidFill>
              </a:rPr>
              <a:t>Analytics</a:t>
            </a:r>
          </a:p>
        </p:txBody>
      </p:sp>
      <p:sp>
        <p:nvSpPr>
          <p:cNvPr id="35" name="Freeform 34"/>
          <p:cNvSpPr/>
          <p:nvPr/>
        </p:nvSpPr>
        <p:spPr>
          <a:xfrm>
            <a:off x="9405464" y="5867939"/>
            <a:ext cx="730360" cy="418715"/>
          </a:xfrm>
          <a:custGeom>
            <a:avLst/>
            <a:gdLst>
              <a:gd name="connsiteX0" fmla="*/ 625832 w 1952415"/>
              <a:gd name="connsiteY0" fmla="*/ 856663 h 1119318"/>
              <a:gd name="connsiteX1" fmla="*/ 625829 w 1952415"/>
              <a:gd name="connsiteY1" fmla="*/ 856664 h 1119318"/>
              <a:gd name="connsiteX2" fmla="*/ 649403 w 1952415"/>
              <a:gd name="connsiteY2" fmla="*/ 856664 h 1119318"/>
              <a:gd name="connsiteX3" fmla="*/ 649403 w 1952415"/>
              <a:gd name="connsiteY3" fmla="*/ 856663 h 1119318"/>
              <a:gd name="connsiteX4" fmla="*/ 1160345 w 1952415"/>
              <a:gd name="connsiteY4" fmla="*/ 716976 h 1119318"/>
              <a:gd name="connsiteX5" fmla="*/ 1143279 w 1952415"/>
              <a:gd name="connsiteY5" fmla="*/ 724284 h 1119318"/>
              <a:gd name="connsiteX6" fmla="*/ 1136379 w 1952415"/>
              <a:gd name="connsiteY6" fmla="*/ 741521 h 1119318"/>
              <a:gd name="connsiteX7" fmla="*/ 1143690 w 1952415"/>
              <a:gd name="connsiteY7" fmla="*/ 758588 h 1119318"/>
              <a:gd name="connsiteX8" fmla="*/ 1205921 w 1952415"/>
              <a:gd name="connsiteY8" fmla="*/ 819350 h 1119318"/>
              <a:gd name="connsiteX9" fmla="*/ 1240225 w 1952415"/>
              <a:gd name="connsiteY9" fmla="*/ 818940 h 1119318"/>
              <a:gd name="connsiteX10" fmla="*/ 1240226 w 1952415"/>
              <a:gd name="connsiteY10" fmla="*/ 818940 h 1119318"/>
              <a:gd name="connsiteX11" fmla="*/ 1239815 w 1952415"/>
              <a:gd name="connsiteY11" fmla="*/ 784636 h 1119318"/>
              <a:gd name="connsiteX12" fmla="*/ 1177582 w 1952415"/>
              <a:gd name="connsiteY12" fmla="*/ 723875 h 1119318"/>
              <a:gd name="connsiteX13" fmla="*/ 1160345 w 1952415"/>
              <a:gd name="connsiteY13" fmla="*/ 716976 h 1119318"/>
              <a:gd name="connsiteX14" fmla="*/ 1071159 w 1952415"/>
              <a:gd name="connsiteY14" fmla="*/ 536467 h 1119318"/>
              <a:gd name="connsiteX15" fmla="*/ 1101486 w 1952415"/>
              <a:gd name="connsiteY15" fmla="*/ 566794 h 1119318"/>
              <a:gd name="connsiteX16" fmla="*/ 984860 w 1952415"/>
              <a:gd name="connsiteY16" fmla="*/ 683419 h 1119318"/>
              <a:gd name="connsiteX17" fmla="*/ 924206 w 1952415"/>
              <a:gd name="connsiteY17" fmla="*/ 622765 h 1119318"/>
              <a:gd name="connsiteX18" fmla="*/ 954533 w 1952415"/>
              <a:gd name="connsiteY18" fmla="*/ 592438 h 1119318"/>
              <a:gd name="connsiteX19" fmla="*/ 984860 w 1952415"/>
              <a:gd name="connsiteY19" fmla="*/ 622765 h 1119318"/>
              <a:gd name="connsiteX20" fmla="*/ 1009801 w 1952415"/>
              <a:gd name="connsiteY20" fmla="*/ 443111 h 1119318"/>
              <a:gd name="connsiteX21" fmla="*/ 848735 w 1952415"/>
              <a:gd name="connsiteY21" fmla="*/ 604176 h 1119318"/>
              <a:gd name="connsiteX22" fmla="*/ 1009800 w 1952415"/>
              <a:gd name="connsiteY22" fmla="*/ 765241 h 1119318"/>
              <a:gd name="connsiteX23" fmla="*/ 1170865 w 1952415"/>
              <a:gd name="connsiteY23" fmla="*/ 604176 h 1119318"/>
              <a:gd name="connsiteX24" fmla="*/ 1009801 w 1952415"/>
              <a:gd name="connsiteY24" fmla="*/ 443111 h 1119318"/>
              <a:gd name="connsiteX25" fmla="*/ 720130 w 1952415"/>
              <a:gd name="connsiteY25" fmla="*/ 149403 h 1119318"/>
              <a:gd name="connsiteX26" fmla="*/ 1326584 w 1952415"/>
              <a:gd name="connsiteY26" fmla="*/ 149403 h 1119318"/>
              <a:gd name="connsiteX27" fmla="*/ 1373735 w 1952415"/>
              <a:gd name="connsiteY27" fmla="*/ 196554 h 1119318"/>
              <a:gd name="connsiteX28" fmla="*/ 1326584 w 1952415"/>
              <a:gd name="connsiteY28" fmla="*/ 243704 h 1119318"/>
              <a:gd name="connsiteX29" fmla="*/ 1279434 w 1952415"/>
              <a:gd name="connsiteY29" fmla="*/ 243704 h 1119318"/>
              <a:gd name="connsiteX30" fmla="*/ 1279434 w 1952415"/>
              <a:gd name="connsiteY30" fmla="*/ 856663 h 1119318"/>
              <a:gd name="connsiteX31" fmla="*/ 1232282 w 1952415"/>
              <a:gd name="connsiteY31" fmla="*/ 903813 h 1119318"/>
              <a:gd name="connsiteX32" fmla="*/ 625829 w 1952415"/>
              <a:gd name="connsiteY32" fmla="*/ 903813 h 1119318"/>
              <a:gd name="connsiteX33" fmla="*/ 578678 w 1952415"/>
              <a:gd name="connsiteY33" fmla="*/ 856663 h 1119318"/>
              <a:gd name="connsiteX34" fmla="*/ 625829 w 1952415"/>
              <a:gd name="connsiteY34" fmla="*/ 809512 h 1119318"/>
              <a:gd name="connsiteX35" fmla="*/ 625831 w 1952415"/>
              <a:gd name="connsiteY35" fmla="*/ 809512 h 1119318"/>
              <a:gd name="connsiteX36" fmla="*/ 625828 w 1952415"/>
              <a:gd name="connsiteY36" fmla="*/ 809511 h 1119318"/>
              <a:gd name="connsiteX37" fmla="*/ 672979 w 1952415"/>
              <a:gd name="connsiteY37" fmla="*/ 809512 h 1119318"/>
              <a:gd name="connsiteX38" fmla="*/ 672979 w 1952415"/>
              <a:gd name="connsiteY38" fmla="*/ 196554 h 1119318"/>
              <a:gd name="connsiteX39" fmla="*/ 720130 w 1952415"/>
              <a:gd name="connsiteY39" fmla="*/ 149403 h 1119318"/>
              <a:gd name="connsiteX40" fmla="*/ 255552 w 1952415"/>
              <a:gd name="connsiteY40" fmla="*/ 76666 h 1119318"/>
              <a:gd name="connsiteX41" fmla="*/ 255552 w 1952415"/>
              <a:gd name="connsiteY41" fmla="*/ 983875 h 1119318"/>
              <a:gd name="connsiteX42" fmla="*/ 1699419 w 1952415"/>
              <a:gd name="connsiteY42" fmla="*/ 983875 h 1119318"/>
              <a:gd name="connsiteX43" fmla="*/ 1699419 w 1952415"/>
              <a:gd name="connsiteY43" fmla="*/ 76666 h 1119318"/>
              <a:gd name="connsiteX44" fmla="*/ 239920 w 1952415"/>
              <a:gd name="connsiteY44" fmla="*/ 0 h 1119318"/>
              <a:gd name="connsiteX45" fmla="*/ 1717606 w 1952415"/>
              <a:gd name="connsiteY45" fmla="*/ 0 h 1119318"/>
              <a:gd name="connsiteX46" fmla="*/ 1778640 w 1952415"/>
              <a:gd name="connsiteY46" fmla="*/ 61034 h 1119318"/>
              <a:gd name="connsiteX47" fmla="*/ 1778640 w 1952415"/>
              <a:gd name="connsiteY47" fmla="*/ 1048062 h 1119318"/>
              <a:gd name="connsiteX48" fmla="*/ 1774057 w 1952415"/>
              <a:gd name="connsiteY48" fmla="*/ 1070763 h 1119318"/>
              <a:gd name="connsiteX49" fmla="*/ 1928137 w 1952415"/>
              <a:gd name="connsiteY49" fmla="*/ 1070763 h 1119318"/>
              <a:gd name="connsiteX50" fmla="*/ 1952415 w 1952415"/>
              <a:gd name="connsiteY50" fmla="*/ 1095040 h 1119318"/>
              <a:gd name="connsiteX51" fmla="*/ 1928137 w 1952415"/>
              <a:gd name="connsiteY51" fmla="*/ 1119318 h 1119318"/>
              <a:gd name="connsiteX52" fmla="*/ 24278 w 1952415"/>
              <a:gd name="connsiteY52" fmla="*/ 1119318 h 1119318"/>
              <a:gd name="connsiteX53" fmla="*/ 0 w 1952415"/>
              <a:gd name="connsiteY53" fmla="*/ 1095040 h 1119318"/>
              <a:gd name="connsiteX54" fmla="*/ 24278 w 1952415"/>
              <a:gd name="connsiteY54" fmla="*/ 1070763 h 1119318"/>
              <a:gd name="connsiteX55" fmla="*/ 183469 w 1952415"/>
              <a:gd name="connsiteY55" fmla="*/ 1070763 h 1119318"/>
              <a:gd name="connsiteX56" fmla="*/ 178886 w 1952415"/>
              <a:gd name="connsiteY56" fmla="*/ 1048062 h 1119318"/>
              <a:gd name="connsiteX57" fmla="*/ 178886 w 1952415"/>
              <a:gd name="connsiteY57" fmla="*/ 61034 h 1119318"/>
              <a:gd name="connsiteX58" fmla="*/ 239920 w 1952415"/>
              <a:gd name="connsiteY58" fmla="*/ 0 h 111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952415" h="1119318">
                <a:moveTo>
                  <a:pt x="625832" y="856663"/>
                </a:moveTo>
                <a:lnTo>
                  <a:pt x="625829" y="856664"/>
                </a:lnTo>
                <a:lnTo>
                  <a:pt x="649403" y="856664"/>
                </a:lnTo>
                <a:lnTo>
                  <a:pt x="649403" y="856663"/>
                </a:lnTo>
                <a:close/>
                <a:moveTo>
                  <a:pt x="1160345" y="716976"/>
                </a:moveTo>
                <a:lnTo>
                  <a:pt x="1143279" y="724284"/>
                </a:lnTo>
                <a:lnTo>
                  <a:pt x="1136379" y="741521"/>
                </a:lnTo>
                <a:cubicBezTo>
                  <a:pt x="1136454" y="747728"/>
                  <a:pt x="1138897" y="753909"/>
                  <a:pt x="1143690" y="758588"/>
                </a:cubicBezTo>
                <a:lnTo>
                  <a:pt x="1205921" y="819350"/>
                </a:lnTo>
                <a:cubicBezTo>
                  <a:pt x="1215507" y="828709"/>
                  <a:pt x="1230866" y="828526"/>
                  <a:pt x="1240225" y="818940"/>
                </a:cubicBezTo>
                <a:lnTo>
                  <a:pt x="1240226" y="818940"/>
                </a:lnTo>
                <a:cubicBezTo>
                  <a:pt x="1249586" y="809355"/>
                  <a:pt x="1249401" y="793996"/>
                  <a:pt x="1239815" y="784636"/>
                </a:cubicBezTo>
                <a:lnTo>
                  <a:pt x="1177582" y="723875"/>
                </a:lnTo>
                <a:cubicBezTo>
                  <a:pt x="1172788" y="719194"/>
                  <a:pt x="1166553" y="716901"/>
                  <a:pt x="1160345" y="716976"/>
                </a:cubicBezTo>
                <a:close/>
                <a:moveTo>
                  <a:pt x="1071159" y="536467"/>
                </a:moveTo>
                <a:lnTo>
                  <a:pt x="1101486" y="566794"/>
                </a:lnTo>
                <a:lnTo>
                  <a:pt x="984860" y="683419"/>
                </a:lnTo>
                <a:lnTo>
                  <a:pt x="924206" y="622765"/>
                </a:lnTo>
                <a:lnTo>
                  <a:pt x="954533" y="592438"/>
                </a:lnTo>
                <a:lnTo>
                  <a:pt x="984860" y="622765"/>
                </a:lnTo>
                <a:close/>
                <a:moveTo>
                  <a:pt x="1009801" y="443111"/>
                </a:moveTo>
                <a:cubicBezTo>
                  <a:pt x="920846" y="443112"/>
                  <a:pt x="848735" y="515222"/>
                  <a:pt x="848735" y="604176"/>
                </a:cubicBezTo>
                <a:cubicBezTo>
                  <a:pt x="848735" y="693131"/>
                  <a:pt x="920846" y="765240"/>
                  <a:pt x="1009800" y="765241"/>
                </a:cubicBezTo>
                <a:cubicBezTo>
                  <a:pt x="1098755" y="765241"/>
                  <a:pt x="1170865" y="693129"/>
                  <a:pt x="1170865" y="604176"/>
                </a:cubicBezTo>
                <a:cubicBezTo>
                  <a:pt x="1170866" y="515221"/>
                  <a:pt x="1098754" y="443111"/>
                  <a:pt x="1009801" y="443111"/>
                </a:cubicBezTo>
                <a:close/>
                <a:moveTo>
                  <a:pt x="720130" y="149403"/>
                </a:moveTo>
                <a:lnTo>
                  <a:pt x="1326584" y="149403"/>
                </a:lnTo>
                <a:cubicBezTo>
                  <a:pt x="1352624" y="149403"/>
                  <a:pt x="1373734" y="170513"/>
                  <a:pt x="1373735" y="196554"/>
                </a:cubicBezTo>
                <a:cubicBezTo>
                  <a:pt x="1373735" y="222595"/>
                  <a:pt x="1352625" y="243704"/>
                  <a:pt x="1326584" y="243704"/>
                </a:cubicBezTo>
                <a:lnTo>
                  <a:pt x="1279434" y="243704"/>
                </a:lnTo>
                <a:lnTo>
                  <a:pt x="1279434" y="856663"/>
                </a:lnTo>
                <a:cubicBezTo>
                  <a:pt x="1279434" y="882703"/>
                  <a:pt x="1258324" y="903813"/>
                  <a:pt x="1232282" y="903813"/>
                </a:cubicBezTo>
                <a:lnTo>
                  <a:pt x="625829" y="903813"/>
                </a:lnTo>
                <a:cubicBezTo>
                  <a:pt x="599788" y="903812"/>
                  <a:pt x="578678" y="882703"/>
                  <a:pt x="578678" y="856663"/>
                </a:cubicBezTo>
                <a:cubicBezTo>
                  <a:pt x="578678" y="830623"/>
                  <a:pt x="599788" y="809512"/>
                  <a:pt x="625829" y="809512"/>
                </a:cubicBezTo>
                <a:lnTo>
                  <a:pt x="625831" y="809512"/>
                </a:lnTo>
                <a:lnTo>
                  <a:pt x="625828" y="809511"/>
                </a:lnTo>
                <a:lnTo>
                  <a:pt x="672979" y="809512"/>
                </a:lnTo>
                <a:lnTo>
                  <a:pt x="672979" y="196554"/>
                </a:lnTo>
                <a:cubicBezTo>
                  <a:pt x="672978" y="170513"/>
                  <a:pt x="694088" y="149403"/>
                  <a:pt x="720130" y="149403"/>
                </a:cubicBezTo>
                <a:close/>
                <a:moveTo>
                  <a:pt x="255552" y="76666"/>
                </a:moveTo>
                <a:lnTo>
                  <a:pt x="255552" y="983875"/>
                </a:lnTo>
                <a:lnTo>
                  <a:pt x="1699419" y="983875"/>
                </a:lnTo>
                <a:lnTo>
                  <a:pt x="1699419" y="76666"/>
                </a:lnTo>
                <a:close/>
                <a:moveTo>
                  <a:pt x="239920" y="0"/>
                </a:moveTo>
                <a:lnTo>
                  <a:pt x="1717606" y="0"/>
                </a:lnTo>
                <a:cubicBezTo>
                  <a:pt x="1751314" y="0"/>
                  <a:pt x="1778640" y="27326"/>
                  <a:pt x="1778640" y="61034"/>
                </a:cubicBezTo>
                <a:lnTo>
                  <a:pt x="1778640" y="1048062"/>
                </a:lnTo>
                <a:lnTo>
                  <a:pt x="1774057" y="1070763"/>
                </a:lnTo>
                <a:lnTo>
                  <a:pt x="1928137" y="1070763"/>
                </a:lnTo>
                <a:cubicBezTo>
                  <a:pt x="1941546" y="1070763"/>
                  <a:pt x="1952415" y="1081632"/>
                  <a:pt x="1952415" y="1095040"/>
                </a:cubicBezTo>
                <a:cubicBezTo>
                  <a:pt x="1952415" y="1108449"/>
                  <a:pt x="1941546" y="1119318"/>
                  <a:pt x="1928137" y="1119318"/>
                </a:cubicBezTo>
                <a:lnTo>
                  <a:pt x="24278" y="1119318"/>
                </a:lnTo>
                <a:cubicBezTo>
                  <a:pt x="10870" y="1119318"/>
                  <a:pt x="0" y="1108449"/>
                  <a:pt x="0" y="1095040"/>
                </a:cubicBezTo>
                <a:cubicBezTo>
                  <a:pt x="0" y="1081632"/>
                  <a:pt x="10870" y="1070763"/>
                  <a:pt x="24278" y="1070763"/>
                </a:cubicBezTo>
                <a:lnTo>
                  <a:pt x="183469" y="1070763"/>
                </a:lnTo>
                <a:lnTo>
                  <a:pt x="178886" y="1048062"/>
                </a:lnTo>
                <a:lnTo>
                  <a:pt x="178886" y="61034"/>
                </a:lnTo>
                <a:cubicBezTo>
                  <a:pt x="178886" y="27326"/>
                  <a:pt x="206212" y="0"/>
                  <a:pt x="239920"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Knowledge</a:t>
            </a:r>
          </a:p>
        </p:txBody>
      </p:sp>
      <p:sp>
        <p:nvSpPr>
          <p:cNvPr id="36" name="Freeform 35"/>
          <p:cNvSpPr/>
          <p:nvPr/>
        </p:nvSpPr>
        <p:spPr>
          <a:xfrm>
            <a:off x="10397277" y="5867941"/>
            <a:ext cx="730359" cy="418714"/>
          </a:xfrm>
          <a:custGeom>
            <a:avLst/>
            <a:gdLst>
              <a:gd name="connsiteX0" fmla="*/ 1224949 w 7277099"/>
              <a:gd name="connsiteY0" fmla="*/ 3199500 h 4171952"/>
              <a:gd name="connsiteX1" fmla="*/ 2553085 w 7277099"/>
              <a:gd name="connsiteY1" fmla="*/ 3199500 h 4171952"/>
              <a:gd name="connsiteX2" fmla="*/ 2576410 w 7277099"/>
              <a:gd name="connsiteY2" fmla="*/ 3222825 h 4171952"/>
              <a:gd name="connsiteX3" fmla="*/ 2576410 w 7277099"/>
              <a:gd name="connsiteY3" fmla="*/ 3316120 h 4171952"/>
              <a:gd name="connsiteX4" fmla="*/ 2553085 w 7277099"/>
              <a:gd name="connsiteY4" fmla="*/ 3339445 h 4171952"/>
              <a:gd name="connsiteX5" fmla="*/ 1224949 w 7277099"/>
              <a:gd name="connsiteY5" fmla="*/ 3339445 h 4171952"/>
              <a:gd name="connsiteX6" fmla="*/ 1201624 w 7277099"/>
              <a:gd name="connsiteY6" fmla="*/ 3316120 h 4171952"/>
              <a:gd name="connsiteX7" fmla="*/ 1201624 w 7277099"/>
              <a:gd name="connsiteY7" fmla="*/ 3222825 h 4171952"/>
              <a:gd name="connsiteX8" fmla="*/ 1224949 w 7277099"/>
              <a:gd name="connsiteY8" fmla="*/ 3199500 h 4171952"/>
              <a:gd name="connsiteX9" fmla="*/ 5430921 w 7277099"/>
              <a:gd name="connsiteY9" fmla="*/ 2812786 h 4171952"/>
              <a:gd name="connsiteX10" fmla="*/ 5430921 w 7277099"/>
              <a:gd name="connsiteY10" fmla="*/ 2924549 h 4171952"/>
              <a:gd name="connsiteX11" fmla="*/ 5436610 w 7277099"/>
              <a:gd name="connsiteY11" fmla="*/ 2923348 h 4171952"/>
              <a:gd name="connsiteX12" fmla="*/ 5489481 w 7277099"/>
              <a:gd name="connsiteY12" fmla="*/ 2869002 h 4171952"/>
              <a:gd name="connsiteX13" fmla="*/ 5437526 w 7277099"/>
              <a:gd name="connsiteY13" fmla="*/ 2814237 h 4171952"/>
              <a:gd name="connsiteX14" fmla="*/ 1224949 w 7277099"/>
              <a:gd name="connsiteY14" fmla="*/ 2802882 h 4171952"/>
              <a:gd name="connsiteX15" fmla="*/ 3392405 w 7277099"/>
              <a:gd name="connsiteY15" fmla="*/ 2802882 h 4171952"/>
              <a:gd name="connsiteX16" fmla="*/ 3415730 w 7277099"/>
              <a:gd name="connsiteY16" fmla="*/ 2826207 h 4171952"/>
              <a:gd name="connsiteX17" fmla="*/ 3415730 w 7277099"/>
              <a:gd name="connsiteY17" fmla="*/ 2919502 h 4171952"/>
              <a:gd name="connsiteX18" fmla="*/ 3392405 w 7277099"/>
              <a:gd name="connsiteY18" fmla="*/ 2942827 h 4171952"/>
              <a:gd name="connsiteX19" fmla="*/ 1224949 w 7277099"/>
              <a:gd name="connsiteY19" fmla="*/ 2942827 h 4171952"/>
              <a:gd name="connsiteX20" fmla="*/ 1201624 w 7277099"/>
              <a:gd name="connsiteY20" fmla="*/ 2919502 h 4171952"/>
              <a:gd name="connsiteX21" fmla="*/ 1201624 w 7277099"/>
              <a:gd name="connsiteY21" fmla="*/ 2826207 h 4171952"/>
              <a:gd name="connsiteX22" fmla="*/ 1224949 w 7277099"/>
              <a:gd name="connsiteY22" fmla="*/ 2802882 h 4171952"/>
              <a:gd name="connsiteX23" fmla="*/ 5382988 w 7277099"/>
              <a:gd name="connsiteY23" fmla="*/ 2632797 h 4171952"/>
              <a:gd name="connsiteX24" fmla="*/ 5374349 w 7277099"/>
              <a:gd name="connsiteY24" fmla="*/ 2634606 h 4171952"/>
              <a:gd name="connsiteX25" fmla="*/ 5321293 w 7277099"/>
              <a:gd name="connsiteY25" fmla="*/ 2688785 h 4171952"/>
              <a:gd name="connsiteX26" fmla="*/ 5372840 w 7277099"/>
              <a:gd name="connsiteY26" fmla="*/ 2743649 h 4171952"/>
              <a:gd name="connsiteX27" fmla="*/ 5382988 w 7277099"/>
              <a:gd name="connsiteY27" fmla="*/ 2745920 h 4171952"/>
              <a:gd name="connsiteX28" fmla="*/ 5382988 w 7277099"/>
              <a:gd name="connsiteY28" fmla="*/ 2525328 h 4171952"/>
              <a:gd name="connsiteX29" fmla="*/ 5430921 w 7277099"/>
              <a:gd name="connsiteY29" fmla="*/ 2525328 h 4171952"/>
              <a:gd name="connsiteX30" fmla="*/ 5430921 w 7277099"/>
              <a:gd name="connsiteY30" fmla="*/ 2572472 h 4171952"/>
              <a:gd name="connsiteX31" fmla="*/ 5442777 w 7277099"/>
              <a:gd name="connsiteY31" fmla="*/ 2573332 h 4171952"/>
              <a:gd name="connsiteX32" fmla="*/ 5579569 w 7277099"/>
              <a:gd name="connsiteY32" fmla="*/ 2689349 h 4171952"/>
              <a:gd name="connsiteX33" fmla="*/ 5493476 w 7277099"/>
              <a:gd name="connsiteY33" fmla="*/ 2689349 h 4171952"/>
              <a:gd name="connsiteX34" fmla="*/ 5441172 w 7277099"/>
              <a:gd name="connsiteY34" fmla="*/ 2634826 h 4171952"/>
              <a:gd name="connsiteX35" fmla="*/ 5430921 w 7277099"/>
              <a:gd name="connsiteY35" fmla="*/ 2632605 h 4171952"/>
              <a:gd name="connsiteX36" fmla="*/ 5430921 w 7277099"/>
              <a:gd name="connsiteY36" fmla="*/ 2752099 h 4171952"/>
              <a:gd name="connsiteX37" fmla="*/ 5439485 w 7277099"/>
              <a:gd name="connsiteY37" fmla="*/ 2752744 h 4171952"/>
              <a:gd name="connsiteX38" fmla="*/ 5575572 w 7277099"/>
              <a:gd name="connsiteY38" fmla="*/ 2869344 h 4171952"/>
              <a:gd name="connsiteX39" fmla="*/ 5437535 w 7277099"/>
              <a:gd name="connsiteY39" fmla="*/ 2984854 h 4171952"/>
              <a:gd name="connsiteX40" fmla="*/ 5430921 w 7277099"/>
              <a:gd name="connsiteY40" fmla="*/ 2985298 h 4171952"/>
              <a:gd name="connsiteX41" fmla="*/ 5430921 w 7277099"/>
              <a:gd name="connsiteY41" fmla="*/ 3044042 h 4171952"/>
              <a:gd name="connsiteX42" fmla="*/ 5382988 w 7277099"/>
              <a:gd name="connsiteY42" fmla="*/ 3044042 h 4171952"/>
              <a:gd name="connsiteX43" fmla="*/ 5382988 w 7277099"/>
              <a:gd name="connsiteY43" fmla="*/ 2985765 h 4171952"/>
              <a:gd name="connsiteX44" fmla="*/ 5368266 w 7277099"/>
              <a:gd name="connsiteY44" fmla="*/ 2984716 h 4171952"/>
              <a:gd name="connsiteX45" fmla="*/ 5231201 w 7277099"/>
              <a:gd name="connsiteY45" fmla="*/ 2868658 h 4171952"/>
              <a:gd name="connsiteX46" fmla="*/ 5317294 w 7277099"/>
              <a:gd name="connsiteY46" fmla="*/ 2868658 h 4171952"/>
              <a:gd name="connsiteX47" fmla="*/ 5369707 w 7277099"/>
              <a:gd name="connsiteY47" fmla="*/ 2923215 h 4171952"/>
              <a:gd name="connsiteX48" fmla="*/ 5382988 w 7277099"/>
              <a:gd name="connsiteY48" fmla="*/ 2926076 h 4171952"/>
              <a:gd name="connsiteX49" fmla="*/ 5382988 w 7277099"/>
              <a:gd name="connsiteY49" fmla="*/ 2806127 h 4171952"/>
              <a:gd name="connsiteX50" fmla="*/ 5370385 w 7277099"/>
              <a:gd name="connsiteY50" fmla="*/ 2805129 h 4171952"/>
              <a:gd name="connsiteX51" fmla="*/ 5235203 w 7277099"/>
              <a:gd name="connsiteY51" fmla="*/ 2688221 h 4171952"/>
              <a:gd name="connsiteX52" fmla="*/ 5373595 w 7277099"/>
              <a:gd name="connsiteY52" fmla="*/ 2573105 h 4171952"/>
              <a:gd name="connsiteX53" fmla="*/ 5382988 w 7277099"/>
              <a:gd name="connsiteY53" fmla="*/ 2572487 h 4171952"/>
              <a:gd name="connsiteX54" fmla="*/ 6045271 w 7277099"/>
              <a:gd name="connsiteY54" fmla="*/ 2484262 h 4171952"/>
              <a:gd name="connsiteX55" fmla="*/ 6056632 w 7277099"/>
              <a:gd name="connsiteY55" fmla="*/ 2507846 h 4171952"/>
              <a:gd name="connsiteX56" fmla="*/ 6112175 w 7277099"/>
              <a:gd name="connsiteY56" fmla="*/ 2782960 h 4171952"/>
              <a:gd name="connsiteX57" fmla="*/ 5405385 w 7277099"/>
              <a:gd name="connsiteY57" fmla="*/ 3489750 h 4171952"/>
              <a:gd name="connsiteX58" fmla="*/ 5195208 w 7277099"/>
              <a:gd name="connsiteY58" fmla="*/ 3457974 h 4171952"/>
              <a:gd name="connsiteX59" fmla="*/ 5144307 w 7277099"/>
              <a:gd name="connsiteY59" fmla="*/ 3439344 h 4171952"/>
              <a:gd name="connsiteX60" fmla="*/ 5278391 w 7277099"/>
              <a:gd name="connsiteY60" fmla="*/ 3207104 h 4171952"/>
              <a:gd name="connsiteX61" fmla="*/ 5316137 w 7277099"/>
              <a:gd name="connsiteY61" fmla="*/ 3216810 h 4171952"/>
              <a:gd name="connsiteX62" fmla="*/ 5405385 w 7277099"/>
              <a:gd name="connsiteY62" fmla="*/ 3225806 h 4171952"/>
              <a:gd name="connsiteX63" fmla="*/ 5848231 w 7277099"/>
              <a:gd name="connsiteY63" fmla="*/ 2782960 h 4171952"/>
              <a:gd name="connsiteX64" fmla="*/ 5828322 w 7277099"/>
              <a:gd name="connsiteY64" fmla="*/ 2651271 h 4171952"/>
              <a:gd name="connsiteX65" fmla="*/ 5815707 w 7277099"/>
              <a:gd name="connsiteY65" fmla="*/ 2616802 h 4171952"/>
              <a:gd name="connsiteX66" fmla="*/ 1224949 w 7277099"/>
              <a:gd name="connsiteY66" fmla="*/ 2406265 h 4171952"/>
              <a:gd name="connsiteX67" fmla="*/ 2841791 w 7277099"/>
              <a:gd name="connsiteY67" fmla="*/ 2406265 h 4171952"/>
              <a:gd name="connsiteX68" fmla="*/ 2865115 w 7277099"/>
              <a:gd name="connsiteY68" fmla="*/ 2429590 h 4171952"/>
              <a:gd name="connsiteX69" fmla="*/ 2865115 w 7277099"/>
              <a:gd name="connsiteY69" fmla="*/ 2522885 h 4171952"/>
              <a:gd name="connsiteX70" fmla="*/ 2841791 w 7277099"/>
              <a:gd name="connsiteY70" fmla="*/ 2546210 h 4171952"/>
              <a:gd name="connsiteX71" fmla="*/ 1224949 w 7277099"/>
              <a:gd name="connsiteY71" fmla="*/ 2546210 h 4171952"/>
              <a:gd name="connsiteX72" fmla="*/ 1201624 w 7277099"/>
              <a:gd name="connsiteY72" fmla="*/ 2522885 h 4171952"/>
              <a:gd name="connsiteX73" fmla="*/ 1201624 w 7277099"/>
              <a:gd name="connsiteY73" fmla="*/ 2429590 h 4171952"/>
              <a:gd name="connsiteX74" fmla="*/ 1224949 w 7277099"/>
              <a:gd name="connsiteY74" fmla="*/ 2406265 h 4171952"/>
              <a:gd name="connsiteX75" fmla="*/ 5473688 w 7277099"/>
              <a:gd name="connsiteY75" fmla="*/ 2079621 h 4171952"/>
              <a:gd name="connsiteX76" fmla="*/ 5477651 w 7277099"/>
              <a:gd name="connsiteY76" fmla="*/ 2079821 h 4171952"/>
              <a:gd name="connsiteX77" fmla="*/ 5950778 w 7277099"/>
              <a:gd name="connsiteY77" fmla="*/ 2333378 h 4171952"/>
              <a:gd name="connsiteX78" fmla="*/ 5975692 w 7277099"/>
              <a:gd name="connsiteY78" fmla="*/ 2366695 h 4171952"/>
              <a:gd name="connsiteX79" fmla="*/ 5743869 w 7277099"/>
              <a:gd name="connsiteY79" fmla="*/ 2500539 h 4171952"/>
              <a:gd name="connsiteX80" fmla="*/ 5718525 w 7277099"/>
              <a:gd name="connsiteY80" fmla="*/ 2469822 h 4171952"/>
              <a:gd name="connsiteX81" fmla="*/ 5494634 w 7277099"/>
              <a:gd name="connsiteY81" fmla="*/ 2349112 h 4171952"/>
              <a:gd name="connsiteX82" fmla="*/ 5473688 w 7277099"/>
              <a:gd name="connsiteY82" fmla="*/ 2345915 h 4171952"/>
              <a:gd name="connsiteX83" fmla="*/ 5337082 w 7277099"/>
              <a:gd name="connsiteY83" fmla="*/ 2079620 h 4171952"/>
              <a:gd name="connsiteX84" fmla="*/ 5337082 w 7277099"/>
              <a:gd name="connsiteY84" fmla="*/ 2345915 h 4171952"/>
              <a:gd name="connsiteX85" fmla="*/ 5316137 w 7277099"/>
              <a:gd name="connsiteY85" fmla="*/ 2349111 h 4171952"/>
              <a:gd name="connsiteX86" fmla="*/ 4962540 w 7277099"/>
              <a:gd name="connsiteY86" fmla="*/ 2782960 h 4171952"/>
              <a:gd name="connsiteX87" fmla="*/ 5092247 w 7277099"/>
              <a:gd name="connsiteY87" fmla="*/ 3096099 h 4171952"/>
              <a:gd name="connsiteX88" fmla="*/ 5154896 w 7277099"/>
              <a:gd name="connsiteY88" fmla="*/ 3147790 h 4171952"/>
              <a:gd name="connsiteX89" fmla="*/ 5022758 w 7277099"/>
              <a:gd name="connsiteY89" fmla="*/ 3376662 h 4171952"/>
              <a:gd name="connsiteX90" fmla="*/ 5010213 w 7277099"/>
              <a:gd name="connsiteY90" fmla="*/ 3369041 h 4171952"/>
              <a:gd name="connsiteX91" fmla="*/ 4698596 w 7277099"/>
              <a:gd name="connsiteY91" fmla="*/ 2782960 h 4171952"/>
              <a:gd name="connsiteX92" fmla="*/ 5333120 w 7277099"/>
              <a:gd name="connsiteY92" fmla="*/ 2079820 h 4171952"/>
              <a:gd name="connsiteX93" fmla="*/ 1224950 w 7277099"/>
              <a:gd name="connsiteY93" fmla="*/ 2009648 h 4171952"/>
              <a:gd name="connsiteX94" fmla="*/ 3191124 w 7277099"/>
              <a:gd name="connsiteY94" fmla="*/ 2009648 h 4171952"/>
              <a:gd name="connsiteX95" fmla="*/ 3214449 w 7277099"/>
              <a:gd name="connsiteY95" fmla="*/ 2032973 h 4171952"/>
              <a:gd name="connsiteX96" fmla="*/ 3214449 w 7277099"/>
              <a:gd name="connsiteY96" fmla="*/ 2126268 h 4171952"/>
              <a:gd name="connsiteX97" fmla="*/ 3191124 w 7277099"/>
              <a:gd name="connsiteY97" fmla="*/ 2149593 h 4171952"/>
              <a:gd name="connsiteX98" fmla="*/ 1224950 w 7277099"/>
              <a:gd name="connsiteY98" fmla="*/ 2149593 h 4171952"/>
              <a:gd name="connsiteX99" fmla="*/ 1201625 w 7277099"/>
              <a:gd name="connsiteY99" fmla="*/ 2126268 h 4171952"/>
              <a:gd name="connsiteX100" fmla="*/ 1201625 w 7277099"/>
              <a:gd name="connsiteY100" fmla="*/ 2032973 h 4171952"/>
              <a:gd name="connsiteX101" fmla="*/ 1224950 w 7277099"/>
              <a:gd name="connsiteY101" fmla="*/ 2009648 h 4171952"/>
              <a:gd name="connsiteX102" fmla="*/ 4515658 w 7277099"/>
              <a:gd name="connsiteY102" fmla="*/ 1655817 h 4171952"/>
              <a:gd name="connsiteX103" fmla="*/ 6182731 w 7277099"/>
              <a:gd name="connsiteY103" fmla="*/ 1655817 h 4171952"/>
              <a:gd name="connsiteX104" fmla="*/ 6182731 w 7277099"/>
              <a:gd name="connsiteY104" fmla="*/ 1713032 h 4171952"/>
              <a:gd name="connsiteX105" fmla="*/ 4515658 w 7277099"/>
              <a:gd name="connsiteY105" fmla="*/ 1713032 h 4171952"/>
              <a:gd name="connsiteX106" fmla="*/ 5047015 w 7277099"/>
              <a:gd name="connsiteY106" fmla="*/ 1323945 h 4171952"/>
              <a:gd name="connsiteX107" fmla="*/ 5264681 w 7277099"/>
              <a:gd name="connsiteY107" fmla="*/ 1323945 h 4171952"/>
              <a:gd name="connsiteX108" fmla="*/ 5264681 w 7277099"/>
              <a:gd name="connsiteY108" fmla="*/ 1597035 h 4171952"/>
              <a:gd name="connsiteX109" fmla="*/ 5047015 w 7277099"/>
              <a:gd name="connsiteY109" fmla="*/ 1597035 h 4171952"/>
              <a:gd name="connsiteX110" fmla="*/ 3241028 w 7277099"/>
              <a:gd name="connsiteY110" fmla="*/ 1315788 h 4171952"/>
              <a:gd name="connsiteX111" fmla="*/ 3231136 w 7277099"/>
              <a:gd name="connsiteY111" fmla="*/ 1325680 h 4171952"/>
              <a:gd name="connsiteX112" fmla="*/ 3231136 w 7277099"/>
              <a:gd name="connsiteY112" fmla="*/ 1365247 h 4171952"/>
              <a:gd name="connsiteX113" fmla="*/ 3241028 w 7277099"/>
              <a:gd name="connsiteY113" fmla="*/ 1375139 h 4171952"/>
              <a:gd name="connsiteX114" fmla="*/ 3997274 w 7277099"/>
              <a:gd name="connsiteY114" fmla="*/ 1375139 h 4171952"/>
              <a:gd name="connsiteX115" fmla="*/ 4007166 w 7277099"/>
              <a:gd name="connsiteY115" fmla="*/ 1365247 h 4171952"/>
              <a:gd name="connsiteX116" fmla="*/ 4007166 w 7277099"/>
              <a:gd name="connsiteY116" fmla="*/ 1325680 h 4171952"/>
              <a:gd name="connsiteX117" fmla="*/ 3997274 w 7277099"/>
              <a:gd name="connsiteY117" fmla="*/ 1315788 h 4171952"/>
              <a:gd name="connsiteX118" fmla="*/ 3241028 w 7277099"/>
              <a:gd name="connsiteY118" fmla="*/ 1203891 h 4171952"/>
              <a:gd name="connsiteX119" fmla="*/ 3231136 w 7277099"/>
              <a:gd name="connsiteY119" fmla="*/ 1213783 h 4171952"/>
              <a:gd name="connsiteX120" fmla="*/ 3231136 w 7277099"/>
              <a:gd name="connsiteY120" fmla="*/ 1253350 h 4171952"/>
              <a:gd name="connsiteX121" fmla="*/ 3241028 w 7277099"/>
              <a:gd name="connsiteY121" fmla="*/ 1263242 h 4171952"/>
              <a:gd name="connsiteX122" fmla="*/ 3997274 w 7277099"/>
              <a:gd name="connsiteY122" fmla="*/ 1263242 h 4171952"/>
              <a:gd name="connsiteX123" fmla="*/ 4007166 w 7277099"/>
              <a:gd name="connsiteY123" fmla="*/ 1253350 h 4171952"/>
              <a:gd name="connsiteX124" fmla="*/ 4007166 w 7277099"/>
              <a:gd name="connsiteY124" fmla="*/ 1213783 h 4171952"/>
              <a:gd name="connsiteX125" fmla="*/ 3997274 w 7277099"/>
              <a:gd name="connsiteY125" fmla="*/ 1203891 h 4171952"/>
              <a:gd name="connsiteX126" fmla="*/ 4660321 w 7277099"/>
              <a:gd name="connsiteY126" fmla="*/ 1178280 h 4171952"/>
              <a:gd name="connsiteX127" fmla="*/ 4877987 w 7277099"/>
              <a:gd name="connsiteY127" fmla="*/ 1178280 h 4171952"/>
              <a:gd name="connsiteX128" fmla="*/ 4877987 w 7277099"/>
              <a:gd name="connsiteY128" fmla="*/ 1597038 h 4171952"/>
              <a:gd name="connsiteX129" fmla="*/ 4660321 w 7277099"/>
              <a:gd name="connsiteY129" fmla="*/ 1597038 h 4171952"/>
              <a:gd name="connsiteX130" fmla="*/ 1823662 w 7277099"/>
              <a:gd name="connsiteY130" fmla="*/ 1171276 h 4171952"/>
              <a:gd name="connsiteX131" fmla="*/ 1560102 w 7277099"/>
              <a:gd name="connsiteY131" fmla="*/ 1252986 h 4171952"/>
              <a:gd name="connsiteX132" fmla="*/ 1560102 w 7277099"/>
              <a:gd name="connsiteY132" fmla="*/ 1433574 h 4171952"/>
              <a:gd name="connsiteX133" fmla="*/ 1626244 w 7277099"/>
              <a:gd name="connsiteY133" fmla="*/ 1433574 h 4171952"/>
              <a:gd name="connsiteX134" fmla="*/ 1626244 w 7277099"/>
              <a:gd name="connsiteY134" fmla="*/ 1304645 h 4171952"/>
              <a:gd name="connsiteX135" fmla="*/ 1656441 w 7277099"/>
              <a:gd name="connsiteY135" fmla="*/ 1274446 h 4171952"/>
              <a:gd name="connsiteX136" fmla="*/ 1686640 w 7277099"/>
              <a:gd name="connsiteY136" fmla="*/ 1304645 h 4171952"/>
              <a:gd name="connsiteX137" fmla="*/ 1686640 w 7277099"/>
              <a:gd name="connsiteY137" fmla="*/ 1433574 h 4171952"/>
              <a:gd name="connsiteX138" fmla="*/ 1960686 w 7277099"/>
              <a:gd name="connsiteY138" fmla="*/ 1433574 h 4171952"/>
              <a:gd name="connsiteX139" fmla="*/ 1960686 w 7277099"/>
              <a:gd name="connsiteY139" fmla="*/ 1303590 h 4171952"/>
              <a:gd name="connsiteX140" fmla="*/ 1990883 w 7277099"/>
              <a:gd name="connsiteY140" fmla="*/ 1273391 h 4171952"/>
              <a:gd name="connsiteX141" fmla="*/ 2021082 w 7277099"/>
              <a:gd name="connsiteY141" fmla="*/ 1303590 h 4171952"/>
              <a:gd name="connsiteX142" fmla="*/ 2021082 w 7277099"/>
              <a:gd name="connsiteY142" fmla="*/ 1433574 h 4171952"/>
              <a:gd name="connsiteX143" fmla="*/ 2087218 w 7277099"/>
              <a:gd name="connsiteY143" fmla="*/ 1433574 h 4171952"/>
              <a:gd name="connsiteX144" fmla="*/ 2087218 w 7277099"/>
              <a:gd name="connsiteY144" fmla="*/ 1252986 h 4171952"/>
              <a:gd name="connsiteX145" fmla="*/ 1823662 w 7277099"/>
              <a:gd name="connsiteY145" fmla="*/ 1171276 h 4171952"/>
              <a:gd name="connsiteX146" fmla="*/ 3241028 w 7277099"/>
              <a:gd name="connsiteY146" fmla="*/ 1091994 h 4171952"/>
              <a:gd name="connsiteX147" fmla="*/ 3231136 w 7277099"/>
              <a:gd name="connsiteY147" fmla="*/ 1101886 h 4171952"/>
              <a:gd name="connsiteX148" fmla="*/ 3231136 w 7277099"/>
              <a:gd name="connsiteY148" fmla="*/ 1141453 h 4171952"/>
              <a:gd name="connsiteX149" fmla="*/ 3241028 w 7277099"/>
              <a:gd name="connsiteY149" fmla="*/ 1151345 h 4171952"/>
              <a:gd name="connsiteX150" fmla="*/ 3997274 w 7277099"/>
              <a:gd name="connsiteY150" fmla="*/ 1151345 h 4171952"/>
              <a:gd name="connsiteX151" fmla="*/ 4007166 w 7277099"/>
              <a:gd name="connsiteY151" fmla="*/ 1141453 h 4171952"/>
              <a:gd name="connsiteX152" fmla="*/ 4007166 w 7277099"/>
              <a:gd name="connsiteY152" fmla="*/ 1101886 h 4171952"/>
              <a:gd name="connsiteX153" fmla="*/ 3997274 w 7277099"/>
              <a:gd name="connsiteY153" fmla="*/ 1091994 h 4171952"/>
              <a:gd name="connsiteX154" fmla="*/ 5433707 w 7277099"/>
              <a:gd name="connsiteY154" fmla="*/ 1019018 h 4171952"/>
              <a:gd name="connsiteX155" fmla="*/ 5651373 w 7277099"/>
              <a:gd name="connsiteY155" fmla="*/ 1019018 h 4171952"/>
              <a:gd name="connsiteX156" fmla="*/ 5651373 w 7277099"/>
              <a:gd name="connsiteY156" fmla="*/ 1597040 h 4171952"/>
              <a:gd name="connsiteX157" fmla="*/ 5433707 w 7277099"/>
              <a:gd name="connsiteY157" fmla="*/ 1597040 h 4171952"/>
              <a:gd name="connsiteX158" fmla="*/ 1823660 w 7277099"/>
              <a:gd name="connsiteY158" fmla="*/ 846527 h 4171952"/>
              <a:gd name="connsiteX159" fmla="*/ 1686638 w 7277099"/>
              <a:gd name="connsiteY159" fmla="*/ 983550 h 4171952"/>
              <a:gd name="connsiteX160" fmla="*/ 1823660 w 7277099"/>
              <a:gd name="connsiteY160" fmla="*/ 1120572 h 4171952"/>
              <a:gd name="connsiteX161" fmla="*/ 1960683 w 7277099"/>
              <a:gd name="connsiteY161" fmla="*/ 983550 h 4171952"/>
              <a:gd name="connsiteX162" fmla="*/ 1823660 w 7277099"/>
              <a:gd name="connsiteY162" fmla="*/ 846527 h 4171952"/>
              <a:gd name="connsiteX163" fmla="*/ 3130426 w 7277099"/>
              <a:gd name="connsiteY163" fmla="*/ 838162 h 4171952"/>
              <a:gd name="connsiteX164" fmla="*/ 3146058 w 7277099"/>
              <a:gd name="connsiteY164" fmla="*/ 842074 h 4171952"/>
              <a:gd name="connsiteX165" fmla="*/ 3131498 w 7277099"/>
              <a:gd name="connsiteY165" fmla="*/ 838586 h 4171952"/>
              <a:gd name="connsiteX166" fmla="*/ 3125578 w 7277099"/>
              <a:gd name="connsiteY166" fmla="*/ 836248 h 4171952"/>
              <a:gd name="connsiteX167" fmla="*/ 3130426 w 7277099"/>
              <a:gd name="connsiteY167" fmla="*/ 838162 h 4171952"/>
              <a:gd name="connsiteX168" fmla="*/ 3129483 w 7277099"/>
              <a:gd name="connsiteY168" fmla="*/ 837926 h 4171952"/>
              <a:gd name="connsiteX169" fmla="*/ 3115790 w 7277099"/>
              <a:gd name="connsiteY169" fmla="*/ 832040 h 4171952"/>
              <a:gd name="connsiteX170" fmla="*/ 3125578 w 7277099"/>
              <a:gd name="connsiteY170" fmla="*/ 836248 h 4171952"/>
              <a:gd name="connsiteX171" fmla="*/ 3117791 w 7277099"/>
              <a:gd name="connsiteY171" fmla="*/ 833172 h 4171952"/>
              <a:gd name="connsiteX172" fmla="*/ 3110509 w 7277099"/>
              <a:gd name="connsiteY172" fmla="*/ 829053 h 4171952"/>
              <a:gd name="connsiteX173" fmla="*/ 3115790 w 7277099"/>
              <a:gd name="connsiteY173" fmla="*/ 832040 h 4171952"/>
              <a:gd name="connsiteX174" fmla="*/ 3114053 w 7277099"/>
              <a:gd name="connsiteY174" fmla="*/ 831294 h 4171952"/>
              <a:gd name="connsiteX175" fmla="*/ 4853416 w 7277099"/>
              <a:gd name="connsiteY175" fmla="*/ 826357 h 4171952"/>
              <a:gd name="connsiteX176" fmla="*/ 4890937 w 7277099"/>
              <a:gd name="connsiteY176" fmla="*/ 863878 h 4171952"/>
              <a:gd name="connsiteX177" fmla="*/ 4853416 w 7277099"/>
              <a:gd name="connsiteY177" fmla="*/ 901399 h 4171952"/>
              <a:gd name="connsiteX178" fmla="*/ 4815895 w 7277099"/>
              <a:gd name="connsiteY178" fmla="*/ 863878 h 4171952"/>
              <a:gd name="connsiteX179" fmla="*/ 4853416 w 7277099"/>
              <a:gd name="connsiteY179" fmla="*/ 826357 h 4171952"/>
              <a:gd name="connsiteX180" fmla="*/ 4681906 w 7277099"/>
              <a:gd name="connsiteY180" fmla="*/ 826357 h 4171952"/>
              <a:gd name="connsiteX181" fmla="*/ 4719427 w 7277099"/>
              <a:gd name="connsiteY181" fmla="*/ 863878 h 4171952"/>
              <a:gd name="connsiteX182" fmla="*/ 4681906 w 7277099"/>
              <a:gd name="connsiteY182" fmla="*/ 901399 h 4171952"/>
              <a:gd name="connsiteX183" fmla="*/ 4644385 w 7277099"/>
              <a:gd name="connsiteY183" fmla="*/ 863878 h 4171952"/>
              <a:gd name="connsiteX184" fmla="*/ 4681906 w 7277099"/>
              <a:gd name="connsiteY184" fmla="*/ 826357 h 4171952"/>
              <a:gd name="connsiteX185" fmla="*/ 3102330 w 7277099"/>
              <a:gd name="connsiteY185" fmla="*/ 823880 h 4171952"/>
              <a:gd name="connsiteX186" fmla="*/ 3110509 w 7277099"/>
              <a:gd name="connsiteY186" fmla="*/ 829053 h 4171952"/>
              <a:gd name="connsiteX187" fmla="*/ 3105093 w 7277099"/>
              <a:gd name="connsiteY187" fmla="*/ 825988 h 4171952"/>
              <a:gd name="connsiteX188" fmla="*/ 3097317 w 7277099"/>
              <a:gd name="connsiteY188" fmla="*/ 820055 h 4171952"/>
              <a:gd name="connsiteX189" fmla="*/ 3102330 w 7277099"/>
              <a:gd name="connsiteY189" fmla="*/ 823880 h 4171952"/>
              <a:gd name="connsiteX190" fmla="*/ 3099997 w 7277099"/>
              <a:gd name="connsiteY190" fmla="*/ 822405 h 4171952"/>
              <a:gd name="connsiteX191" fmla="*/ 3090215 w 7277099"/>
              <a:gd name="connsiteY191" fmla="*/ 813829 h 4171952"/>
              <a:gd name="connsiteX192" fmla="*/ 3097317 w 7277099"/>
              <a:gd name="connsiteY192" fmla="*/ 820055 h 4171952"/>
              <a:gd name="connsiteX193" fmla="*/ 3093557 w 7277099"/>
              <a:gd name="connsiteY193" fmla="*/ 817186 h 4171952"/>
              <a:gd name="connsiteX194" fmla="*/ 3085776 w 7277099"/>
              <a:gd name="connsiteY194" fmla="*/ 809370 h 4171952"/>
              <a:gd name="connsiteX195" fmla="*/ 3090215 w 7277099"/>
              <a:gd name="connsiteY195" fmla="*/ 813829 h 4171952"/>
              <a:gd name="connsiteX196" fmla="*/ 3087546 w 7277099"/>
              <a:gd name="connsiteY196" fmla="*/ 811489 h 4171952"/>
              <a:gd name="connsiteX197" fmla="*/ 3079594 w 7277099"/>
              <a:gd name="connsiteY197" fmla="*/ 801969 h 4171952"/>
              <a:gd name="connsiteX198" fmla="*/ 3085776 w 7277099"/>
              <a:gd name="connsiteY198" fmla="*/ 809370 h 4171952"/>
              <a:gd name="connsiteX199" fmla="*/ 3083337 w 7277099"/>
              <a:gd name="connsiteY199" fmla="*/ 806920 h 4171952"/>
              <a:gd name="connsiteX200" fmla="*/ 3075959 w 7277099"/>
              <a:gd name="connsiteY200" fmla="*/ 797160 h 4171952"/>
              <a:gd name="connsiteX201" fmla="*/ 3079594 w 7277099"/>
              <a:gd name="connsiteY201" fmla="*/ 801969 h 4171952"/>
              <a:gd name="connsiteX202" fmla="*/ 3076927 w 7277099"/>
              <a:gd name="connsiteY202" fmla="*/ 798776 h 4171952"/>
              <a:gd name="connsiteX203" fmla="*/ 3070529 w 7277099"/>
              <a:gd name="connsiteY203" fmla="*/ 788097 h 4171952"/>
              <a:gd name="connsiteX204" fmla="*/ 3075959 w 7277099"/>
              <a:gd name="connsiteY204" fmla="*/ 797160 h 4171952"/>
              <a:gd name="connsiteX205" fmla="*/ 3074586 w 7277099"/>
              <a:gd name="connsiteY205" fmla="*/ 795343 h 4171952"/>
              <a:gd name="connsiteX206" fmla="*/ 3068012 w 7277099"/>
              <a:gd name="connsiteY206" fmla="*/ 783601 h 4171952"/>
              <a:gd name="connsiteX207" fmla="*/ 3070529 w 7277099"/>
              <a:gd name="connsiteY207" fmla="*/ 788097 h 4171952"/>
              <a:gd name="connsiteX208" fmla="*/ 3068370 w 7277099"/>
              <a:gd name="connsiteY208" fmla="*/ 784494 h 4171952"/>
              <a:gd name="connsiteX209" fmla="*/ 3062109 w 7277099"/>
              <a:gd name="connsiteY209" fmla="*/ 768882 h 4171952"/>
              <a:gd name="connsiteX210" fmla="*/ 3068012 w 7277099"/>
              <a:gd name="connsiteY210" fmla="*/ 783601 h 4171952"/>
              <a:gd name="connsiteX211" fmla="*/ 3067457 w 7277099"/>
              <a:gd name="connsiteY211" fmla="*/ 782610 h 4171952"/>
              <a:gd name="connsiteX212" fmla="*/ 3163552 w 7277099"/>
              <a:gd name="connsiteY212" fmla="*/ 631062 h 4171952"/>
              <a:gd name="connsiteX213" fmla="*/ 3131965 w 7277099"/>
              <a:gd name="connsiteY213" fmla="*/ 635838 h 4171952"/>
              <a:gd name="connsiteX214" fmla="*/ 3125809 w 7277099"/>
              <a:gd name="connsiteY214" fmla="*/ 638091 h 4171952"/>
              <a:gd name="connsiteX215" fmla="*/ 3122206 w 7277099"/>
              <a:gd name="connsiteY215" fmla="*/ 639410 h 4171952"/>
              <a:gd name="connsiteX216" fmla="*/ 3113736 w 7277099"/>
              <a:gd name="connsiteY216" fmla="*/ 643490 h 4171952"/>
              <a:gd name="connsiteX217" fmla="*/ 3113543 w 7277099"/>
              <a:gd name="connsiteY217" fmla="*/ 643582 h 4171952"/>
              <a:gd name="connsiteX218" fmla="*/ 3112715 w 7277099"/>
              <a:gd name="connsiteY218" fmla="*/ 643079 h 4171952"/>
              <a:gd name="connsiteX219" fmla="*/ 3113285 w 7277099"/>
              <a:gd name="connsiteY219" fmla="*/ 643707 h 4171952"/>
              <a:gd name="connsiteX220" fmla="*/ 3112920 w 7277099"/>
              <a:gd name="connsiteY220" fmla="*/ 643883 h 4171952"/>
              <a:gd name="connsiteX221" fmla="*/ 3057329 w 7277099"/>
              <a:gd name="connsiteY221" fmla="*/ 737285 h 4171952"/>
              <a:gd name="connsiteX222" fmla="*/ 3059488 w 7277099"/>
              <a:gd name="connsiteY222" fmla="*/ 758692 h 4171952"/>
              <a:gd name="connsiteX223" fmla="*/ 3060382 w 7277099"/>
              <a:gd name="connsiteY223" fmla="*/ 762171 h 4171952"/>
              <a:gd name="connsiteX224" fmla="*/ 3047300 w 7277099"/>
              <a:gd name="connsiteY224" fmla="*/ 761510 h 4171952"/>
              <a:gd name="connsiteX225" fmla="*/ 3046312 w 7277099"/>
              <a:gd name="connsiteY225" fmla="*/ 761359 h 4171952"/>
              <a:gd name="connsiteX226" fmla="*/ 3039645 w 7277099"/>
              <a:gd name="connsiteY226" fmla="*/ 760342 h 4171952"/>
              <a:gd name="connsiteX227" fmla="*/ 3034175 w 7277099"/>
              <a:gd name="connsiteY227" fmla="*/ 759507 h 4171952"/>
              <a:gd name="connsiteX228" fmla="*/ 3028835 w 7277099"/>
              <a:gd name="connsiteY228" fmla="*/ 758692 h 4171952"/>
              <a:gd name="connsiteX229" fmla="*/ 3017336 w 7277099"/>
              <a:gd name="connsiteY229" fmla="*/ 756937 h 4171952"/>
              <a:gd name="connsiteX230" fmla="*/ 2990442 w 7277099"/>
              <a:gd name="connsiteY230" fmla="*/ 750022 h 4171952"/>
              <a:gd name="connsiteX231" fmla="*/ 2988415 w 7277099"/>
              <a:gd name="connsiteY231" fmla="*/ 749501 h 4171952"/>
              <a:gd name="connsiteX232" fmla="*/ 2965333 w 7277099"/>
              <a:gd name="connsiteY232" fmla="*/ 741053 h 4171952"/>
              <a:gd name="connsiteX233" fmla="*/ 2965510 w 7277099"/>
              <a:gd name="connsiteY233" fmla="*/ 740761 h 4171952"/>
              <a:gd name="connsiteX234" fmla="*/ 2964655 w 7277099"/>
              <a:gd name="connsiteY234" fmla="*/ 740805 h 4171952"/>
              <a:gd name="connsiteX235" fmla="*/ 2960689 w 7277099"/>
              <a:gd name="connsiteY235" fmla="*/ 739353 h 4171952"/>
              <a:gd name="connsiteX236" fmla="*/ 2886196 w 7277099"/>
              <a:gd name="connsiteY236" fmla="*/ 694157 h 4171952"/>
              <a:gd name="connsiteX237" fmla="*/ 2875613 w 7277099"/>
              <a:gd name="connsiteY237" fmla="*/ 684538 h 4171952"/>
              <a:gd name="connsiteX238" fmla="*/ 2864766 w 7277099"/>
              <a:gd name="connsiteY238" fmla="*/ 674680 h 4171952"/>
              <a:gd name="connsiteX239" fmla="*/ 2862517 w 7277099"/>
              <a:gd name="connsiteY239" fmla="*/ 672205 h 4171952"/>
              <a:gd name="connsiteX240" fmla="*/ 2845289 w 7277099"/>
              <a:gd name="connsiteY240" fmla="*/ 653249 h 4171952"/>
              <a:gd name="connsiteX241" fmla="*/ 2842938 w 7277099"/>
              <a:gd name="connsiteY241" fmla="*/ 650106 h 4171952"/>
              <a:gd name="connsiteX242" fmla="*/ 2841645 w 7277099"/>
              <a:gd name="connsiteY242" fmla="*/ 652235 h 4171952"/>
              <a:gd name="connsiteX243" fmla="*/ 2830580 w 7277099"/>
              <a:gd name="connsiteY243" fmla="*/ 682562 h 4171952"/>
              <a:gd name="connsiteX244" fmla="*/ 2830314 w 7277099"/>
              <a:gd name="connsiteY244" fmla="*/ 684305 h 4171952"/>
              <a:gd name="connsiteX245" fmla="*/ 2828910 w 7277099"/>
              <a:gd name="connsiteY245" fmla="*/ 693507 h 4171952"/>
              <a:gd name="connsiteX246" fmla="*/ 2828340 w 7277099"/>
              <a:gd name="connsiteY246" fmla="*/ 704778 h 4171952"/>
              <a:gd name="connsiteX247" fmla="*/ 2833296 w 7277099"/>
              <a:gd name="connsiteY247" fmla="*/ 737558 h 4171952"/>
              <a:gd name="connsiteX248" fmla="*/ 2833626 w 7277099"/>
              <a:gd name="connsiteY248" fmla="*/ 738458 h 4171952"/>
              <a:gd name="connsiteX249" fmla="*/ 2837003 w 7277099"/>
              <a:gd name="connsiteY249" fmla="*/ 747686 h 4171952"/>
              <a:gd name="connsiteX250" fmla="*/ 2868455 w 7277099"/>
              <a:gd name="connsiteY250" fmla="*/ 789840 h 4171952"/>
              <a:gd name="connsiteX251" fmla="*/ 2873636 w 7277099"/>
              <a:gd name="connsiteY251" fmla="*/ 793714 h 4171952"/>
              <a:gd name="connsiteX252" fmla="*/ 2871390 w 7277099"/>
              <a:gd name="connsiteY252" fmla="*/ 793828 h 4171952"/>
              <a:gd name="connsiteX253" fmla="*/ 2828482 w 7277099"/>
              <a:gd name="connsiteY253" fmla="*/ 785165 h 4171952"/>
              <a:gd name="connsiteX254" fmla="*/ 2827364 w 7277099"/>
              <a:gd name="connsiteY254" fmla="*/ 784626 h 4171952"/>
              <a:gd name="connsiteX255" fmla="*/ 2827497 w 7277099"/>
              <a:gd name="connsiteY255" fmla="*/ 787268 h 4171952"/>
              <a:gd name="connsiteX256" fmla="*/ 2852100 w 7277099"/>
              <a:gd name="connsiteY256" fmla="*/ 846115 h 4171952"/>
              <a:gd name="connsiteX257" fmla="*/ 2858306 w 7277099"/>
              <a:gd name="connsiteY257" fmla="*/ 852943 h 4171952"/>
              <a:gd name="connsiteX258" fmla="*/ 2859215 w 7277099"/>
              <a:gd name="connsiteY258" fmla="*/ 853944 h 4171952"/>
              <a:gd name="connsiteX259" fmla="*/ 2914946 w 7277099"/>
              <a:gd name="connsiteY259" fmla="*/ 883991 h 4171952"/>
              <a:gd name="connsiteX260" fmla="*/ 2919528 w 7277099"/>
              <a:gd name="connsiteY260" fmla="*/ 884690 h 4171952"/>
              <a:gd name="connsiteX261" fmla="*/ 2917284 w 7277099"/>
              <a:gd name="connsiteY261" fmla="*/ 885511 h 4171952"/>
              <a:gd name="connsiteX262" fmla="*/ 2884504 w 7277099"/>
              <a:gd name="connsiteY262" fmla="*/ 890467 h 4171952"/>
              <a:gd name="connsiteX263" fmla="*/ 2873233 w 7277099"/>
              <a:gd name="connsiteY263" fmla="*/ 889898 h 4171952"/>
              <a:gd name="connsiteX264" fmla="*/ 2864990 w 7277099"/>
              <a:gd name="connsiteY264" fmla="*/ 888640 h 4171952"/>
              <a:gd name="connsiteX265" fmla="*/ 2866862 w 7277099"/>
              <a:gd name="connsiteY265" fmla="*/ 893755 h 4171952"/>
              <a:gd name="connsiteX266" fmla="*/ 2957162 w 7277099"/>
              <a:gd name="connsiteY266" fmla="*/ 960511 h 4171952"/>
              <a:gd name="connsiteX267" fmla="*/ 2957328 w 7277099"/>
              <a:gd name="connsiteY267" fmla="*/ 960520 h 4171952"/>
              <a:gd name="connsiteX268" fmla="*/ 2944693 w 7277099"/>
              <a:gd name="connsiteY268" fmla="*/ 969969 h 4171952"/>
              <a:gd name="connsiteX269" fmla="*/ 2821872 w 7277099"/>
              <a:gd name="connsiteY269" fmla="*/ 1007485 h 4171952"/>
              <a:gd name="connsiteX270" fmla="*/ 2808137 w 7277099"/>
              <a:gd name="connsiteY270" fmla="*/ 1006792 h 4171952"/>
              <a:gd name="connsiteX271" fmla="*/ 2825575 w 7277099"/>
              <a:gd name="connsiteY271" fmla="*/ 1017385 h 4171952"/>
              <a:gd name="connsiteX272" fmla="*/ 2969922 w 7277099"/>
              <a:gd name="connsiteY272" fmla="*/ 1053935 h 4171952"/>
              <a:gd name="connsiteX273" fmla="*/ 3272752 w 7277099"/>
              <a:gd name="connsiteY273" fmla="*/ 751105 h 4171952"/>
              <a:gd name="connsiteX274" fmla="*/ 3272004 w 7277099"/>
              <a:gd name="connsiteY274" fmla="*/ 736279 h 4171952"/>
              <a:gd name="connsiteX275" fmla="*/ 3275977 w 7277099"/>
              <a:gd name="connsiteY275" fmla="*/ 734365 h 4171952"/>
              <a:gd name="connsiteX276" fmla="*/ 3321307 w 7277099"/>
              <a:gd name="connsiteY276" fmla="*/ 684417 h 4171952"/>
              <a:gd name="connsiteX277" fmla="*/ 3322283 w 7277099"/>
              <a:gd name="connsiteY277" fmla="*/ 681750 h 4171952"/>
              <a:gd name="connsiteX278" fmla="*/ 3315235 w 7277099"/>
              <a:gd name="connsiteY278" fmla="*/ 685145 h 4171952"/>
              <a:gd name="connsiteX279" fmla="*/ 3281030 w 7277099"/>
              <a:gd name="connsiteY279" fmla="*/ 695763 h 4171952"/>
              <a:gd name="connsiteX280" fmla="*/ 3267777 w 7277099"/>
              <a:gd name="connsiteY280" fmla="*/ 697785 h 4171952"/>
              <a:gd name="connsiteX281" fmla="*/ 3267650 w 7277099"/>
              <a:gd name="connsiteY281" fmla="*/ 696952 h 4171952"/>
              <a:gd name="connsiteX282" fmla="*/ 3267763 w 7277099"/>
              <a:gd name="connsiteY282" fmla="*/ 696883 h 4171952"/>
              <a:gd name="connsiteX283" fmla="*/ 3282847 w 7277099"/>
              <a:gd name="connsiteY283" fmla="*/ 684438 h 4171952"/>
              <a:gd name="connsiteX284" fmla="*/ 3288964 w 7277099"/>
              <a:gd name="connsiteY284" fmla="*/ 677024 h 4171952"/>
              <a:gd name="connsiteX285" fmla="*/ 3295293 w 7277099"/>
              <a:gd name="connsiteY285" fmla="*/ 669353 h 4171952"/>
              <a:gd name="connsiteX286" fmla="*/ 3308117 w 7277099"/>
              <a:gd name="connsiteY286" fmla="*/ 642676 h 4171952"/>
              <a:gd name="connsiteX287" fmla="*/ 3308460 w 7277099"/>
              <a:gd name="connsiteY287" fmla="*/ 641344 h 4171952"/>
              <a:gd name="connsiteX288" fmla="*/ 3296018 w 7277099"/>
              <a:gd name="connsiteY288" fmla="*/ 648903 h 4171952"/>
              <a:gd name="connsiteX289" fmla="*/ 3263347 w 7277099"/>
              <a:gd name="connsiteY289" fmla="*/ 662704 h 4171952"/>
              <a:gd name="connsiteX290" fmla="*/ 3259797 w 7277099"/>
              <a:gd name="connsiteY290" fmla="*/ 663617 h 4171952"/>
              <a:gd name="connsiteX291" fmla="*/ 3245884 w 7277099"/>
              <a:gd name="connsiteY291" fmla="*/ 667194 h 4171952"/>
              <a:gd name="connsiteX292" fmla="*/ 3243149 w 7277099"/>
              <a:gd name="connsiteY292" fmla="*/ 667611 h 4171952"/>
              <a:gd name="connsiteX293" fmla="*/ 3238663 w 7277099"/>
              <a:gd name="connsiteY293" fmla="*/ 662174 h 4171952"/>
              <a:gd name="connsiteX294" fmla="*/ 3163552 w 7277099"/>
              <a:gd name="connsiteY294" fmla="*/ 631062 h 4171952"/>
              <a:gd name="connsiteX295" fmla="*/ 4600840 w 7277099"/>
              <a:gd name="connsiteY295" fmla="*/ 557292 h 4171952"/>
              <a:gd name="connsiteX296" fmla="*/ 4665130 w 7277099"/>
              <a:gd name="connsiteY296" fmla="*/ 574738 h 4171952"/>
              <a:gd name="connsiteX297" fmla="*/ 4675539 w 7277099"/>
              <a:gd name="connsiteY297" fmla="*/ 623184 h 4171952"/>
              <a:gd name="connsiteX298" fmla="*/ 4978539 w 7277099"/>
              <a:gd name="connsiteY298" fmla="*/ 654327 h 4171952"/>
              <a:gd name="connsiteX299" fmla="*/ 4935749 w 7277099"/>
              <a:gd name="connsiteY299" fmla="*/ 801975 h 4171952"/>
              <a:gd name="connsiteX300" fmla="*/ 4771879 w 7277099"/>
              <a:gd name="connsiteY300" fmla="*/ 800736 h 4171952"/>
              <a:gd name="connsiteX301" fmla="*/ 4761469 w 7277099"/>
              <a:gd name="connsiteY301" fmla="*/ 800426 h 4171952"/>
              <a:gd name="connsiteX302" fmla="*/ 4684555 w 7277099"/>
              <a:gd name="connsiteY302" fmla="*/ 799338 h 4171952"/>
              <a:gd name="connsiteX303" fmla="*/ 4683401 w 7277099"/>
              <a:gd name="connsiteY303" fmla="*/ 792063 h 4171952"/>
              <a:gd name="connsiteX304" fmla="*/ 4638531 w 7277099"/>
              <a:gd name="connsiteY304" fmla="*/ 600114 h 4171952"/>
              <a:gd name="connsiteX305" fmla="*/ 4591115 w 7277099"/>
              <a:gd name="connsiteY305" fmla="*/ 585117 h 4171952"/>
              <a:gd name="connsiteX306" fmla="*/ 4598054 w 7277099"/>
              <a:gd name="connsiteY306" fmla="*/ 557433 h 4171952"/>
              <a:gd name="connsiteX307" fmla="*/ 4600840 w 7277099"/>
              <a:gd name="connsiteY307" fmla="*/ 557292 h 4171952"/>
              <a:gd name="connsiteX308" fmla="*/ 5820401 w 7277099"/>
              <a:gd name="connsiteY308" fmla="*/ 557290 h 4171952"/>
              <a:gd name="connsiteX309" fmla="*/ 6038067 w 7277099"/>
              <a:gd name="connsiteY309" fmla="*/ 557290 h 4171952"/>
              <a:gd name="connsiteX310" fmla="*/ 6038067 w 7277099"/>
              <a:gd name="connsiteY310" fmla="*/ 1597040 h 4171952"/>
              <a:gd name="connsiteX311" fmla="*/ 5820401 w 7277099"/>
              <a:gd name="connsiteY311" fmla="*/ 1597040 h 4171952"/>
              <a:gd name="connsiteX312" fmla="*/ 2783895 w 7277099"/>
              <a:gd name="connsiteY312" fmla="*/ 543279 h 4171952"/>
              <a:gd name="connsiteX313" fmla="*/ 4122546 w 7277099"/>
              <a:gd name="connsiteY313" fmla="*/ 543279 h 4171952"/>
              <a:gd name="connsiteX314" fmla="*/ 4237798 w 7277099"/>
              <a:gd name="connsiteY314" fmla="*/ 658531 h 4171952"/>
              <a:gd name="connsiteX315" fmla="*/ 4237798 w 7277099"/>
              <a:gd name="connsiteY315" fmla="*/ 1590783 h 4171952"/>
              <a:gd name="connsiteX316" fmla="*/ 4122546 w 7277099"/>
              <a:gd name="connsiteY316" fmla="*/ 1706035 h 4171952"/>
              <a:gd name="connsiteX317" fmla="*/ 2783895 w 7277099"/>
              <a:gd name="connsiteY317" fmla="*/ 1706035 h 4171952"/>
              <a:gd name="connsiteX318" fmla="*/ 2668643 w 7277099"/>
              <a:gd name="connsiteY318" fmla="*/ 1590783 h 4171952"/>
              <a:gd name="connsiteX319" fmla="*/ 2668643 w 7277099"/>
              <a:gd name="connsiteY319" fmla="*/ 658531 h 4171952"/>
              <a:gd name="connsiteX320" fmla="*/ 2783895 w 7277099"/>
              <a:gd name="connsiteY320" fmla="*/ 543279 h 4171952"/>
              <a:gd name="connsiteX321" fmla="*/ 1306167 w 7277099"/>
              <a:gd name="connsiteY321" fmla="*/ 534079 h 4171952"/>
              <a:gd name="connsiteX322" fmla="*/ 2341153 w 7277099"/>
              <a:gd name="connsiteY322" fmla="*/ 534079 h 4171952"/>
              <a:gd name="connsiteX323" fmla="*/ 2445695 w 7277099"/>
              <a:gd name="connsiteY323" fmla="*/ 638622 h 4171952"/>
              <a:gd name="connsiteX324" fmla="*/ 2445695 w 7277099"/>
              <a:gd name="connsiteY324" fmla="*/ 1598648 h 4171952"/>
              <a:gd name="connsiteX325" fmla="*/ 2341153 w 7277099"/>
              <a:gd name="connsiteY325" fmla="*/ 1703190 h 4171952"/>
              <a:gd name="connsiteX326" fmla="*/ 1306167 w 7277099"/>
              <a:gd name="connsiteY326" fmla="*/ 1703190 h 4171952"/>
              <a:gd name="connsiteX327" fmla="*/ 1201625 w 7277099"/>
              <a:gd name="connsiteY327" fmla="*/ 1598648 h 4171952"/>
              <a:gd name="connsiteX328" fmla="*/ 1201625 w 7277099"/>
              <a:gd name="connsiteY328" fmla="*/ 638622 h 4171952"/>
              <a:gd name="connsiteX329" fmla="*/ 1306167 w 7277099"/>
              <a:gd name="connsiteY329" fmla="*/ 534079 h 4171952"/>
              <a:gd name="connsiteX330" fmla="*/ 952501 w 7277099"/>
              <a:gd name="connsiteY330" fmla="*/ 285753 h 4171952"/>
              <a:gd name="connsiteX331" fmla="*/ 952501 w 7277099"/>
              <a:gd name="connsiteY331" fmla="*/ 3667126 h 4171952"/>
              <a:gd name="connsiteX332" fmla="*/ 6334124 w 7277099"/>
              <a:gd name="connsiteY332" fmla="*/ 3667126 h 4171952"/>
              <a:gd name="connsiteX333" fmla="*/ 6334124 w 7277099"/>
              <a:gd name="connsiteY333" fmla="*/ 285753 h 4171952"/>
              <a:gd name="connsiteX334" fmla="*/ 894236 w 7277099"/>
              <a:gd name="connsiteY334" fmla="*/ 0 h 4171952"/>
              <a:gd name="connsiteX335" fmla="*/ 6401913 w 7277099"/>
              <a:gd name="connsiteY335" fmla="*/ 0 h 4171952"/>
              <a:gd name="connsiteX336" fmla="*/ 6629399 w 7277099"/>
              <a:gd name="connsiteY336" fmla="*/ 227486 h 4171952"/>
              <a:gd name="connsiteX337" fmla="*/ 6629399 w 7277099"/>
              <a:gd name="connsiteY337" fmla="*/ 3906365 h 4171952"/>
              <a:gd name="connsiteX338" fmla="*/ 6612317 w 7277099"/>
              <a:gd name="connsiteY338" fmla="*/ 3990974 h 4171952"/>
              <a:gd name="connsiteX339" fmla="*/ 7186610 w 7277099"/>
              <a:gd name="connsiteY339" fmla="*/ 3990974 h 4171952"/>
              <a:gd name="connsiteX340" fmla="*/ 7277099 w 7277099"/>
              <a:gd name="connsiteY340" fmla="*/ 4081463 h 4171952"/>
              <a:gd name="connsiteX341" fmla="*/ 7186610 w 7277099"/>
              <a:gd name="connsiteY341" fmla="*/ 4171952 h 4171952"/>
              <a:gd name="connsiteX342" fmla="*/ 90489 w 7277099"/>
              <a:gd name="connsiteY342" fmla="*/ 4171952 h 4171952"/>
              <a:gd name="connsiteX343" fmla="*/ 0 w 7277099"/>
              <a:gd name="connsiteY343" fmla="*/ 4081463 h 4171952"/>
              <a:gd name="connsiteX344" fmla="*/ 90489 w 7277099"/>
              <a:gd name="connsiteY344" fmla="*/ 3990974 h 4171952"/>
              <a:gd name="connsiteX345" fmla="*/ 683832 w 7277099"/>
              <a:gd name="connsiteY345" fmla="*/ 3990974 h 4171952"/>
              <a:gd name="connsiteX346" fmla="*/ 666750 w 7277099"/>
              <a:gd name="connsiteY346" fmla="*/ 3906365 h 4171952"/>
              <a:gd name="connsiteX347" fmla="*/ 666750 w 7277099"/>
              <a:gd name="connsiteY347" fmla="*/ 227486 h 4171952"/>
              <a:gd name="connsiteX348" fmla="*/ 894236 w 7277099"/>
              <a:gd name="connsiteY348" fmla="*/ 0 h 417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Lst>
            <a:rect l="l" t="t" r="r" b="b"/>
            <a:pathLst>
              <a:path w="7277099" h="4171952">
                <a:moveTo>
                  <a:pt x="1224949" y="3199500"/>
                </a:moveTo>
                <a:lnTo>
                  <a:pt x="2553085" y="3199500"/>
                </a:lnTo>
                <a:cubicBezTo>
                  <a:pt x="2565967" y="3199500"/>
                  <a:pt x="2576410" y="3209943"/>
                  <a:pt x="2576410" y="3222825"/>
                </a:cubicBezTo>
                <a:lnTo>
                  <a:pt x="2576410" y="3316120"/>
                </a:lnTo>
                <a:cubicBezTo>
                  <a:pt x="2576410" y="3329002"/>
                  <a:pt x="2565967" y="3339445"/>
                  <a:pt x="2553085" y="3339445"/>
                </a:cubicBezTo>
                <a:lnTo>
                  <a:pt x="1224949" y="3339445"/>
                </a:lnTo>
                <a:cubicBezTo>
                  <a:pt x="1212067" y="3339445"/>
                  <a:pt x="1201624" y="3329002"/>
                  <a:pt x="1201624" y="3316120"/>
                </a:cubicBezTo>
                <a:lnTo>
                  <a:pt x="1201624" y="3222825"/>
                </a:lnTo>
                <a:cubicBezTo>
                  <a:pt x="1201624" y="3209943"/>
                  <a:pt x="1212067" y="3199500"/>
                  <a:pt x="1224949" y="3199500"/>
                </a:cubicBezTo>
                <a:close/>
                <a:moveTo>
                  <a:pt x="5430921" y="2812786"/>
                </a:moveTo>
                <a:lnTo>
                  <a:pt x="5430921" y="2924549"/>
                </a:lnTo>
                <a:lnTo>
                  <a:pt x="5436610" y="2923348"/>
                </a:lnTo>
                <a:cubicBezTo>
                  <a:pt x="5467501" y="2914445"/>
                  <a:pt x="5489275" y="2893498"/>
                  <a:pt x="5489481" y="2869002"/>
                </a:cubicBezTo>
                <a:cubicBezTo>
                  <a:pt x="5489686" y="2844505"/>
                  <a:pt x="5468267" y="2823385"/>
                  <a:pt x="5437526" y="2814237"/>
                </a:cubicBezTo>
                <a:close/>
                <a:moveTo>
                  <a:pt x="1224949" y="2802882"/>
                </a:moveTo>
                <a:lnTo>
                  <a:pt x="3392405" y="2802882"/>
                </a:lnTo>
                <a:cubicBezTo>
                  <a:pt x="3405287" y="2802882"/>
                  <a:pt x="3415730" y="2813325"/>
                  <a:pt x="3415730" y="2826207"/>
                </a:cubicBezTo>
                <a:lnTo>
                  <a:pt x="3415730" y="2919502"/>
                </a:lnTo>
                <a:cubicBezTo>
                  <a:pt x="3415730" y="2932384"/>
                  <a:pt x="3405287" y="2942827"/>
                  <a:pt x="3392405" y="2942827"/>
                </a:cubicBezTo>
                <a:lnTo>
                  <a:pt x="1224949" y="2942827"/>
                </a:lnTo>
                <a:cubicBezTo>
                  <a:pt x="1212067" y="2942827"/>
                  <a:pt x="1201624" y="2932384"/>
                  <a:pt x="1201624" y="2919502"/>
                </a:cubicBezTo>
                <a:lnTo>
                  <a:pt x="1201624" y="2826207"/>
                </a:lnTo>
                <a:cubicBezTo>
                  <a:pt x="1201624" y="2813325"/>
                  <a:pt x="1212067" y="2802882"/>
                  <a:pt x="1224949" y="2802882"/>
                </a:cubicBezTo>
                <a:close/>
                <a:moveTo>
                  <a:pt x="5382988" y="2632797"/>
                </a:moveTo>
                <a:lnTo>
                  <a:pt x="5374349" y="2634606"/>
                </a:lnTo>
                <a:cubicBezTo>
                  <a:pt x="5343463" y="2643449"/>
                  <a:pt x="5321631" y="2664321"/>
                  <a:pt x="5321293" y="2688785"/>
                </a:cubicBezTo>
                <a:cubicBezTo>
                  <a:pt x="5320954" y="2713248"/>
                  <a:pt x="5342204" y="2734404"/>
                  <a:pt x="5372840" y="2743649"/>
                </a:cubicBezTo>
                <a:lnTo>
                  <a:pt x="5382988" y="2745920"/>
                </a:lnTo>
                <a:close/>
                <a:moveTo>
                  <a:pt x="5382988" y="2525328"/>
                </a:moveTo>
                <a:lnTo>
                  <a:pt x="5430921" y="2525328"/>
                </a:lnTo>
                <a:lnTo>
                  <a:pt x="5430921" y="2572472"/>
                </a:lnTo>
                <a:lnTo>
                  <a:pt x="5442777" y="2573332"/>
                </a:lnTo>
                <a:cubicBezTo>
                  <a:pt x="5520929" y="2584571"/>
                  <a:pt x="5579569" y="2632265"/>
                  <a:pt x="5579569" y="2689349"/>
                </a:cubicBezTo>
                <a:lnTo>
                  <a:pt x="5493476" y="2689349"/>
                </a:lnTo>
                <a:cubicBezTo>
                  <a:pt x="5493476" y="2664885"/>
                  <a:pt x="5471935" y="2643870"/>
                  <a:pt x="5441172" y="2634826"/>
                </a:cubicBezTo>
                <a:lnTo>
                  <a:pt x="5430921" y="2632605"/>
                </a:lnTo>
                <a:lnTo>
                  <a:pt x="5430921" y="2752099"/>
                </a:lnTo>
                <a:lnTo>
                  <a:pt x="5439485" y="2752744"/>
                </a:lnTo>
                <a:cubicBezTo>
                  <a:pt x="5517664" y="2764221"/>
                  <a:pt x="5576053" y="2812185"/>
                  <a:pt x="5575572" y="2869344"/>
                </a:cubicBezTo>
                <a:cubicBezTo>
                  <a:pt x="5575092" y="2926503"/>
                  <a:pt x="5515902" y="2973999"/>
                  <a:pt x="5437535" y="2984854"/>
                </a:cubicBezTo>
                <a:lnTo>
                  <a:pt x="5430921" y="2985298"/>
                </a:lnTo>
                <a:lnTo>
                  <a:pt x="5430921" y="3044042"/>
                </a:lnTo>
                <a:lnTo>
                  <a:pt x="5382988" y="3044042"/>
                </a:lnTo>
                <a:lnTo>
                  <a:pt x="5382988" y="2985765"/>
                </a:lnTo>
                <a:lnTo>
                  <a:pt x="5368266" y="2984716"/>
                </a:lnTo>
                <a:cubicBezTo>
                  <a:pt x="5289992" y="2973549"/>
                  <a:pt x="5231201" y="2925819"/>
                  <a:pt x="5231201" y="2868658"/>
                </a:cubicBezTo>
                <a:lnTo>
                  <a:pt x="5317294" y="2868658"/>
                </a:lnTo>
                <a:cubicBezTo>
                  <a:pt x="5317294" y="2893156"/>
                  <a:pt x="5338892" y="2914189"/>
                  <a:pt x="5369707" y="2923215"/>
                </a:cubicBezTo>
                <a:lnTo>
                  <a:pt x="5382988" y="2926076"/>
                </a:lnTo>
                <a:lnTo>
                  <a:pt x="5382988" y="2806127"/>
                </a:lnTo>
                <a:lnTo>
                  <a:pt x="5370385" y="2805129"/>
                </a:lnTo>
                <a:cubicBezTo>
                  <a:pt x="5292392" y="2793378"/>
                  <a:pt x="5234414" y="2745302"/>
                  <a:pt x="5235203" y="2688221"/>
                </a:cubicBezTo>
                <a:cubicBezTo>
                  <a:pt x="5235994" y="2631138"/>
                  <a:pt x="5295291" y="2583832"/>
                  <a:pt x="5373595" y="2573105"/>
                </a:cubicBezTo>
                <a:lnTo>
                  <a:pt x="5382988" y="2572487"/>
                </a:lnTo>
                <a:close/>
                <a:moveTo>
                  <a:pt x="6045271" y="2484262"/>
                </a:moveTo>
                <a:lnTo>
                  <a:pt x="6056632" y="2507846"/>
                </a:lnTo>
                <a:cubicBezTo>
                  <a:pt x="6092397" y="2592405"/>
                  <a:pt x="6112175" y="2685373"/>
                  <a:pt x="6112175" y="2782960"/>
                </a:cubicBezTo>
                <a:cubicBezTo>
                  <a:pt x="6112175" y="3173309"/>
                  <a:pt x="5795734" y="3489750"/>
                  <a:pt x="5405385" y="3489750"/>
                </a:cubicBezTo>
                <a:cubicBezTo>
                  <a:pt x="5332196" y="3489749"/>
                  <a:pt x="5261603" y="3478624"/>
                  <a:pt x="5195208" y="3457974"/>
                </a:cubicBezTo>
                <a:lnTo>
                  <a:pt x="5144307" y="3439344"/>
                </a:lnTo>
                <a:lnTo>
                  <a:pt x="5278391" y="3207104"/>
                </a:lnTo>
                <a:lnTo>
                  <a:pt x="5316137" y="3216810"/>
                </a:lnTo>
                <a:cubicBezTo>
                  <a:pt x="5344964" y="3222709"/>
                  <a:pt x="5374813" y="3225806"/>
                  <a:pt x="5405385" y="3225806"/>
                </a:cubicBezTo>
                <a:cubicBezTo>
                  <a:pt x="5649963" y="3225806"/>
                  <a:pt x="5848231" y="3027538"/>
                  <a:pt x="5848231" y="2782960"/>
                </a:cubicBezTo>
                <a:cubicBezTo>
                  <a:pt x="5848232" y="2737102"/>
                  <a:pt x="5841261" y="2692872"/>
                  <a:pt x="5828322" y="2651271"/>
                </a:cubicBezTo>
                <a:lnTo>
                  <a:pt x="5815707" y="2616802"/>
                </a:lnTo>
                <a:close/>
                <a:moveTo>
                  <a:pt x="1224949" y="2406265"/>
                </a:moveTo>
                <a:lnTo>
                  <a:pt x="2841791" y="2406265"/>
                </a:lnTo>
                <a:cubicBezTo>
                  <a:pt x="2854673" y="2406265"/>
                  <a:pt x="2865115" y="2416708"/>
                  <a:pt x="2865115" y="2429590"/>
                </a:cubicBezTo>
                <a:lnTo>
                  <a:pt x="2865115" y="2522885"/>
                </a:lnTo>
                <a:cubicBezTo>
                  <a:pt x="2865115" y="2535767"/>
                  <a:pt x="2854673" y="2546210"/>
                  <a:pt x="2841791" y="2546210"/>
                </a:cubicBezTo>
                <a:lnTo>
                  <a:pt x="1224949" y="2546210"/>
                </a:lnTo>
                <a:cubicBezTo>
                  <a:pt x="1212067" y="2546210"/>
                  <a:pt x="1201624" y="2535767"/>
                  <a:pt x="1201624" y="2522885"/>
                </a:cubicBezTo>
                <a:lnTo>
                  <a:pt x="1201624" y="2429590"/>
                </a:lnTo>
                <a:cubicBezTo>
                  <a:pt x="1201624" y="2416708"/>
                  <a:pt x="1212067" y="2406265"/>
                  <a:pt x="1224949" y="2406265"/>
                </a:cubicBezTo>
                <a:close/>
                <a:moveTo>
                  <a:pt x="5473688" y="2079621"/>
                </a:moveTo>
                <a:lnTo>
                  <a:pt x="5477651" y="2079821"/>
                </a:lnTo>
                <a:cubicBezTo>
                  <a:pt x="5667731" y="2099125"/>
                  <a:pt x="5835546" y="2193749"/>
                  <a:pt x="5950778" y="2333378"/>
                </a:cubicBezTo>
                <a:lnTo>
                  <a:pt x="5975692" y="2366695"/>
                </a:lnTo>
                <a:lnTo>
                  <a:pt x="5743869" y="2500539"/>
                </a:lnTo>
                <a:lnTo>
                  <a:pt x="5718525" y="2469822"/>
                </a:lnTo>
                <a:cubicBezTo>
                  <a:pt x="5658420" y="2409717"/>
                  <a:pt x="5581119" y="2366809"/>
                  <a:pt x="5494634" y="2349112"/>
                </a:cubicBezTo>
                <a:lnTo>
                  <a:pt x="5473688" y="2345915"/>
                </a:lnTo>
                <a:close/>
                <a:moveTo>
                  <a:pt x="5337082" y="2079620"/>
                </a:moveTo>
                <a:lnTo>
                  <a:pt x="5337082" y="2345915"/>
                </a:lnTo>
                <a:lnTo>
                  <a:pt x="5316137" y="2349111"/>
                </a:lnTo>
                <a:cubicBezTo>
                  <a:pt x="5114339" y="2390405"/>
                  <a:pt x="4962540" y="2568955"/>
                  <a:pt x="4962540" y="2782960"/>
                </a:cubicBezTo>
                <a:cubicBezTo>
                  <a:pt x="4962540" y="2905248"/>
                  <a:pt x="5012107" y="3015960"/>
                  <a:pt x="5092247" y="3096099"/>
                </a:cubicBezTo>
                <a:lnTo>
                  <a:pt x="5154896" y="3147790"/>
                </a:lnTo>
                <a:lnTo>
                  <a:pt x="5022758" y="3376662"/>
                </a:lnTo>
                <a:lnTo>
                  <a:pt x="5010213" y="3369041"/>
                </a:lnTo>
                <a:cubicBezTo>
                  <a:pt x="4822206" y="3242025"/>
                  <a:pt x="4698596" y="3026928"/>
                  <a:pt x="4698596" y="2782960"/>
                </a:cubicBezTo>
                <a:cubicBezTo>
                  <a:pt x="4698597" y="2417008"/>
                  <a:pt x="4976718" y="2116015"/>
                  <a:pt x="5333120" y="2079820"/>
                </a:cubicBezTo>
                <a:close/>
                <a:moveTo>
                  <a:pt x="1224950" y="2009648"/>
                </a:moveTo>
                <a:lnTo>
                  <a:pt x="3191124" y="2009648"/>
                </a:lnTo>
                <a:cubicBezTo>
                  <a:pt x="3204006" y="2009648"/>
                  <a:pt x="3214449" y="2020091"/>
                  <a:pt x="3214449" y="2032973"/>
                </a:cubicBezTo>
                <a:lnTo>
                  <a:pt x="3214449" y="2126268"/>
                </a:lnTo>
                <a:cubicBezTo>
                  <a:pt x="3214449" y="2139150"/>
                  <a:pt x="3204006" y="2149593"/>
                  <a:pt x="3191124" y="2149593"/>
                </a:cubicBezTo>
                <a:lnTo>
                  <a:pt x="1224950" y="2149593"/>
                </a:lnTo>
                <a:cubicBezTo>
                  <a:pt x="1212068" y="2149593"/>
                  <a:pt x="1201625" y="2139150"/>
                  <a:pt x="1201625" y="2126268"/>
                </a:cubicBezTo>
                <a:lnTo>
                  <a:pt x="1201625" y="2032973"/>
                </a:lnTo>
                <a:cubicBezTo>
                  <a:pt x="1201625" y="2020091"/>
                  <a:pt x="1212068" y="2009648"/>
                  <a:pt x="1224950" y="2009648"/>
                </a:cubicBezTo>
                <a:close/>
                <a:moveTo>
                  <a:pt x="4515658" y="1655817"/>
                </a:moveTo>
                <a:lnTo>
                  <a:pt x="6182731" y="1655817"/>
                </a:lnTo>
                <a:lnTo>
                  <a:pt x="6182731" y="1713032"/>
                </a:lnTo>
                <a:lnTo>
                  <a:pt x="4515658" y="1713032"/>
                </a:lnTo>
                <a:close/>
                <a:moveTo>
                  <a:pt x="5047015" y="1323945"/>
                </a:moveTo>
                <a:lnTo>
                  <a:pt x="5264681" y="1323945"/>
                </a:lnTo>
                <a:lnTo>
                  <a:pt x="5264681" y="1597035"/>
                </a:lnTo>
                <a:lnTo>
                  <a:pt x="5047015" y="1597035"/>
                </a:lnTo>
                <a:close/>
                <a:moveTo>
                  <a:pt x="3241028" y="1315788"/>
                </a:moveTo>
                <a:cubicBezTo>
                  <a:pt x="3235565" y="1315788"/>
                  <a:pt x="3231136" y="1320217"/>
                  <a:pt x="3231136" y="1325680"/>
                </a:cubicBezTo>
                <a:lnTo>
                  <a:pt x="3231136" y="1365247"/>
                </a:lnTo>
                <a:cubicBezTo>
                  <a:pt x="3231136" y="1370710"/>
                  <a:pt x="3235565" y="1375139"/>
                  <a:pt x="3241028" y="1375139"/>
                </a:cubicBezTo>
                <a:lnTo>
                  <a:pt x="3997274" y="1375139"/>
                </a:lnTo>
                <a:cubicBezTo>
                  <a:pt x="4002737" y="1375139"/>
                  <a:pt x="4007166" y="1370710"/>
                  <a:pt x="4007166" y="1365247"/>
                </a:cubicBezTo>
                <a:lnTo>
                  <a:pt x="4007166" y="1325680"/>
                </a:lnTo>
                <a:cubicBezTo>
                  <a:pt x="4007166" y="1320217"/>
                  <a:pt x="4002737" y="1315788"/>
                  <a:pt x="3997274" y="1315788"/>
                </a:cubicBezTo>
                <a:close/>
                <a:moveTo>
                  <a:pt x="3241028" y="1203891"/>
                </a:moveTo>
                <a:cubicBezTo>
                  <a:pt x="3235565" y="1203891"/>
                  <a:pt x="3231136" y="1208320"/>
                  <a:pt x="3231136" y="1213783"/>
                </a:cubicBezTo>
                <a:lnTo>
                  <a:pt x="3231136" y="1253350"/>
                </a:lnTo>
                <a:cubicBezTo>
                  <a:pt x="3231136" y="1258813"/>
                  <a:pt x="3235565" y="1263242"/>
                  <a:pt x="3241028" y="1263242"/>
                </a:cubicBezTo>
                <a:lnTo>
                  <a:pt x="3997274" y="1263242"/>
                </a:lnTo>
                <a:cubicBezTo>
                  <a:pt x="4002737" y="1263242"/>
                  <a:pt x="4007166" y="1258813"/>
                  <a:pt x="4007166" y="1253350"/>
                </a:cubicBezTo>
                <a:lnTo>
                  <a:pt x="4007166" y="1213783"/>
                </a:lnTo>
                <a:cubicBezTo>
                  <a:pt x="4007166" y="1208320"/>
                  <a:pt x="4002737" y="1203891"/>
                  <a:pt x="3997274" y="1203891"/>
                </a:cubicBezTo>
                <a:close/>
                <a:moveTo>
                  <a:pt x="4660321" y="1178280"/>
                </a:moveTo>
                <a:lnTo>
                  <a:pt x="4877987" y="1178280"/>
                </a:lnTo>
                <a:lnTo>
                  <a:pt x="4877987" y="1597038"/>
                </a:lnTo>
                <a:lnTo>
                  <a:pt x="4660321" y="1597038"/>
                </a:lnTo>
                <a:close/>
                <a:moveTo>
                  <a:pt x="1823662" y="1171276"/>
                </a:moveTo>
                <a:cubicBezTo>
                  <a:pt x="1678124" y="1171276"/>
                  <a:pt x="1560102" y="1207842"/>
                  <a:pt x="1560102" y="1252986"/>
                </a:cubicBezTo>
                <a:lnTo>
                  <a:pt x="1560102" y="1433574"/>
                </a:lnTo>
                <a:lnTo>
                  <a:pt x="1626244" y="1433574"/>
                </a:lnTo>
                <a:lnTo>
                  <a:pt x="1626244" y="1304645"/>
                </a:lnTo>
                <a:cubicBezTo>
                  <a:pt x="1626244" y="1287968"/>
                  <a:pt x="1639764" y="1274446"/>
                  <a:pt x="1656441" y="1274446"/>
                </a:cubicBezTo>
                <a:cubicBezTo>
                  <a:pt x="1673118" y="1274446"/>
                  <a:pt x="1686640" y="1287968"/>
                  <a:pt x="1686640" y="1304645"/>
                </a:cubicBezTo>
                <a:lnTo>
                  <a:pt x="1686640" y="1433574"/>
                </a:lnTo>
                <a:lnTo>
                  <a:pt x="1960686" y="1433574"/>
                </a:lnTo>
                <a:lnTo>
                  <a:pt x="1960686" y="1303590"/>
                </a:lnTo>
                <a:cubicBezTo>
                  <a:pt x="1960686" y="1286912"/>
                  <a:pt x="1974204" y="1273391"/>
                  <a:pt x="1990883" y="1273391"/>
                </a:cubicBezTo>
                <a:cubicBezTo>
                  <a:pt x="2007559" y="1273391"/>
                  <a:pt x="2021082" y="1286912"/>
                  <a:pt x="2021082" y="1303590"/>
                </a:cubicBezTo>
                <a:lnTo>
                  <a:pt x="2021082" y="1433574"/>
                </a:lnTo>
                <a:lnTo>
                  <a:pt x="2087218" y="1433574"/>
                </a:lnTo>
                <a:lnTo>
                  <a:pt x="2087218" y="1252986"/>
                </a:lnTo>
                <a:cubicBezTo>
                  <a:pt x="2087218" y="1207842"/>
                  <a:pt x="1969197" y="1171276"/>
                  <a:pt x="1823662" y="1171276"/>
                </a:cubicBezTo>
                <a:close/>
                <a:moveTo>
                  <a:pt x="3241028" y="1091994"/>
                </a:moveTo>
                <a:cubicBezTo>
                  <a:pt x="3235565" y="1091994"/>
                  <a:pt x="3231136" y="1096423"/>
                  <a:pt x="3231136" y="1101886"/>
                </a:cubicBezTo>
                <a:lnTo>
                  <a:pt x="3231136" y="1141453"/>
                </a:lnTo>
                <a:cubicBezTo>
                  <a:pt x="3231136" y="1146916"/>
                  <a:pt x="3235565" y="1151345"/>
                  <a:pt x="3241028" y="1151345"/>
                </a:cubicBezTo>
                <a:lnTo>
                  <a:pt x="3997274" y="1151345"/>
                </a:lnTo>
                <a:cubicBezTo>
                  <a:pt x="4002737" y="1151345"/>
                  <a:pt x="4007166" y="1146916"/>
                  <a:pt x="4007166" y="1141453"/>
                </a:cubicBezTo>
                <a:lnTo>
                  <a:pt x="4007166" y="1101886"/>
                </a:lnTo>
                <a:cubicBezTo>
                  <a:pt x="4007166" y="1096423"/>
                  <a:pt x="4002737" y="1091994"/>
                  <a:pt x="3997274" y="1091994"/>
                </a:cubicBezTo>
                <a:close/>
                <a:moveTo>
                  <a:pt x="5433707" y="1019018"/>
                </a:moveTo>
                <a:lnTo>
                  <a:pt x="5651373" y="1019018"/>
                </a:lnTo>
                <a:lnTo>
                  <a:pt x="5651373" y="1597040"/>
                </a:lnTo>
                <a:lnTo>
                  <a:pt x="5433707" y="1597040"/>
                </a:lnTo>
                <a:close/>
                <a:moveTo>
                  <a:pt x="1823660" y="846527"/>
                </a:moveTo>
                <a:cubicBezTo>
                  <a:pt x="1747985" y="846527"/>
                  <a:pt x="1686638" y="907873"/>
                  <a:pt x="1686638" y="983550"/>
                </a:cubicBezTo>
                <a:cubicBezTo>
                  <a:pt x="1686638" y="1059225"/>
                  <a:pt x="1747985" y="1120572"/>
                  <a:pt x="1823660" y="1120572"/>
                </a:cubicBezTo>
                <a:cubicBezTo>
                  <a:pt x="1899337" y="1120572"/>
                  <a:pt x="1960683" y="1059225"/>
                  <a:pt x="1960683" y="983550"/>
                </a:cubicBezTo>
                <a:cubicBezTo>
                  <a:pt x="1960683" y="907873"/>
                  <a:pt x="1899337" y="846527"/>
                  <a:pt x="1823660" y="846527"/>
                </a:cubicBezTo>
                <a:close/>
                <a:moveTo>
                  <a:pt x="3130426" y="838162"/>
                </a:moveTo>
                <a:lnTo>
                  <a:pt x="3146058" y="842074"/>
                </a:lnTo>
                <a:lnTo>
                  <a:pt x="3131498" y="838586"/>
                </a:lnTo>
                <a:close/>
                <a:moveTo>
                  <a:pt x="3125578" y="836248"/>
                </a:moveTo>
                <a:lnTo>
                  <a:pt x="3130426" y="838162"/>
                </a:lnTo>
                <a:lnTo>
                  <a:pt x="3129483" y="837926"/>
                </a:lnTo>
                <a:close/>
                <a:moveTo>
                  <a:pt x="3115790" y="832040"/>
                </a:moveTo>
                <a:lnTo>
                  <a:pt x="3125578" y="836248"/>
                </a:lnTo>
                <a:lnTo>
                  <a:pt x="3117791" y="833172"/>
                </a:lnTo>
                <a:close/>
                <a:moveTo>
                  <a:pt x="3110509" y="829053"/>
                </a:moveTo>
                <a:lnTo>
                  <a:pt x="3115790" y="832040"/>
                </a:lnTo>
                <a:lnTo>
                  <a:pt x="3114053" y="831294"/>
                </a:lnTo>
                <a:close/>
                <a:moveTo>
                  <a:pt x="4853416" y="826357"/>
                </a:moveTo>
                <a:cubicBezTo>
                  <a:pt x="4874138" y="826357"/>
                  <a:pt x="4890937" y="843156"/>
                  <a:pt x="4890937" y="863878"/>
                </a:cubicBezTo>
                <a:cubicBezTo>
                  <a:pt x="4890937" y="884600"/>
                  <a:pt x="4874138" y="901399"/>
                  <a:pt x="4853416" y="901399"/>
                </a:cubicBezTo>
                <a:cubicBezTo>
                  <a:pt x="4832694" y="901399"/>
                  <a:pt x="4815895" y="884600"/>
                  <a:pt x="4815895" y="863878"/>
                </a:cubicBezTo>
                <a:cubicBezTo>
                  <a:pt x="4815895" y="843156"/>
                  <a:pt x="4832694" y="826357"/>
                  <a:pt x="4853416" y="826357"/>
                </a:cubicBezTo>
                <a:close/>
                <a:moveTo>
                  <a:pt x="4681906" y="826357"/>
                </a:moveTo>
                <a:cubicBezTo>
                  <a:pt x="4702628" y="826357"/>
                  <a:pt x="4719427" y="843156"/>
                  <a:pt x="4719427" y="863878"/>
                </a:cubicBezTo>
                <a:cubicBezTo>
                  <a:pt x="4719427" y="884600"/>
                  <a:pt x="4702628" y="901399"/>
                  <a:pt x="4681906" y="901399"/>
                </a:cubicBezTo>
                <a:cubicBezTo>
                  <a:pt x="4661184" y="901399"/>
                  <a:pt x="4644385" y="884600"/>
                  <a:pt x="4644385" y="863878"/>
                </a:cubicBezTo>
                <a:cubicBezTo>
                  <a:pt x="4644385" y="843156"/>
                  <a:pt x="4661184" y="826357"/>
                  <a:pt x="4681906" y="826357"/>
                </a:cubicBezTo>
                <a:close/>
                <a:moveTo>
                  <a:pt x="3102330" y="823880"/>
                </a:moveTo>
                <a:lnTo>
                  <a:pt x="3110509" y="829053"/>
                </a:lnTo>
                <a:lnTo>
                  <a:pt x="3105093" y="825988"/>
                </a:lnTo>
                <a:close/>
                <a:moveTo>
                  <a:pt x="3097317" y="820055"/>
                </a:moveTo>
                <a:lnTo>
                  <a:pt x="3102330" y="823880"/>
                </a:lnTo>
                <a:lnTo>
                  <a:pt x="3099997" y="822405"/>
                </a:lnTo>
                <a:close/>
                <a:moveTo>
                  <a:pt x="3090215" y="813829"/>
                </a:moveTo>
                <a:lnTo>
                  <a:pt x="3097317" y="820055"/>
                </a:lnTo>
                <a:lnTo>
                  <a:pt x="3093557" y="817186"/>
                </a:lnTo>
                <a:close/>
                <a:moveTo>
                  <a:pt x="3085776" y="809370"/>
                </a:moveTo>
                <a:lnTo>
                  <a:pt x="3090215" y="813829"/>
                </a:lnTo>
                <a:lnTo>
                  <a:pt x="3087546" y="811489"/>
                </a:lnTo>
                <a:close/>
                <a:moveTo>
                  <a:pt x="3079594" y="801969"/>
                </a:moveTo>
                <a:lnTo>
                  <a:pt x="3085776" y="809370"/>
                </a:lnTo>
                <a:lnTo>
                  <a:pt x="3083337" y="806920"/>
                </a:lnTo>
                <a:close/>
                <a:moveTo>
                  <a:pt x="3075959" y="797160"/>
                </a:moveTo>
                <a:lnTo>
                  <a:pt x="3079594" y="801969"/>
                </a:lnTo>
                <a:lnTo>
                  <a:pt x="3076927" y="798776"/>
                </a:lnTo>
                <a:close/>
                <a:moveTo>
                  <a:pt x="3070529" y="788097"/>
                </a:moveTo>
                <a:lnTo>
                  <a:pt x="3075959" y="797160"/>
                </a:lnTo>
                <a:lnTo>
                  <a:pt x="3074586" y="795343"/>
                </a:lnTo>
                <a:close/>
                <a:moveTo>
                  <a:pt x="3068012" y="783601"/>
                </a:moveTo>
                <a:lnTo>
                  <a:pt x="3070529" y="788097"/>
                </a:lnTo>
                <a:lnTo>
                  <a:pt x="3068370" y="784494"/>
                </a:lnTo>
                <a:close/>
                <a:moveTo>
                  <a:pt x="3062109" y="768882"/>
                </a:moveTo>
                <a:lnTo>
                  <a:pt x="3068012" y="783601"/>
                </a:lnTo>
                <a:lnTo>
                  <a:pt x="3067457" y="782610"/>
                </a:lnTo>
                <a:close/>
                <a:moveTo>
                  <a:pt x="3163552" y="631062"/>
                </a:moveTo>
                <a:cubicBezTo>
                  <a:pt x="3152553" y="631062"/>
                  <a:pt x="3141943" y="632734"/>
                  <a:pt x="3131965" y="635838"/>
                </a:cubicBezTo>
                <a:lnTo>
                  <a:pt x="3125809" y="638091"/>
                </a:lnTo>
                <a:lnTo>
                  <a:pt x="3122206" y="639410"/>
                </a:lnTo>
                <a:lnTo>
                  <a:pt x="3113736" y="643490"/>
                </a:lnTo>
                <a:lnTo>
                  <a:pt x="3113543" y="643582"/>
                </a:lnTo>
                <a:lnTo>
                  <a:pt x="3112715" y="643079"/>
                </a:lnTo>
                <a:lnTo>
                  <a:pt x="3113285" y="643707"/>
                </a:lnTo>
                <a:lnTo>
                  <a:pt x="3112920" y="643883"/>
                </a:lnTo>
                <a:cubicBezTo>
                  <a:pt x="3079808" y="661870"/>
                  <a:pt x="3057329" y="696952"/>
                  <a:pt x="3057329" y="737285"/>
                </a:cubicBezTo>
                <a:cubicBezTo>
                  <a:pt x="3057329" y="744618"/>
                  <a:pt x="3058073" y="751778"/>
                  <a:pt x="3059488" y="758692"/>
                </a:cubicBezTo>
                <a:lnTo>
                  <a:pt x="3060382" y="762171"/>
                </a:lnTo>
                <a:lnTo>
                  <a:pt x="3047300" y="761510"/>
                </a:lnTo>
                <a:lnTo>
                  <a:pt x="3046312" y="761359"/>
                </a:lnTo>
                <a:lnTo>
                  <a:pt x="3039645" y="760342"/>
                </a:lnTo>
                <a:lnTo>
                  <a:pt x="3034175" y="759507"/>
                </a:lnTo>
                <a:lnTo>
                  <a:pt x="3028835" y="758692"/>
                </a:lnTo>
                <a:lnTo>
                  <a:pt x="3017336" y="756937"/>
                </a:lnTo>
                <a:lnTo>
                  <a:pt x="2990442" y="750022"/>
                </a:lnTo>
                <a:lnTo>
                  <a:pt x="2988415" y="749501"/>
                </a:lnTo>
                <a:lnTo>
                  <a:pt x="2965333" y="741053"/>
                </a:lnTo>
                <a:lnTo>
                  <a:pt x="2965510" y="740761"/>
                </a:lnTo>
                <a:lnTo>
                  <a:pt x="2964655" y="740805"/>
                </a:lnTo>
                <a:lnTo>
                  <a:pt x="2960689" y="739353"/>
                </a:lnTo>
                <a:cubicBezTo>
                  <a:pt x="2933611" y="727900"/>
                  <a:pt x="2908553" y="712607"/>
                  <a:pt x="2886196" y="694157"/>
                </a:cubicBezTo>
                <a:lnTo>
                  <a:pt x="2875613" y="684538"/>
                </a:lnTo>
                <a:lnTo>
                  <a:pt x="2864766" y="674680"/>
                </a:lnTo>
                <a:lnTo>
                  <a:pt x="2862517" y="672205"/>
                </a:lnTo>
                <a:lnTo>
                  <a:pt x="2845289" y="653249"/>
                </a:lnTo>
                <a:lnTo>
                  <a:pt x="2842938" y="650106"/>
                </a:lnTo>
                <a:lnTo>
                  <a:pt x="2841645" y="652235"/>
                </a:lnTo>
                <a:cubicBezTo>
                  <a:pt x="2836554" y="661606"/>
                  <a:pt x="2832783" y="671798"/>
                  <a:pt x="2830580" y="682562"/>
                </a:cubicBezTo>
                <a:lnTo>
                  <a:pt x="2830314" y="684305"/>
                </a:lnTo>
                <a:lnTo>
                  <a:pt x="2828910" y="693507"/>
                </a:lnTo>
                <a:cubicBezTo>
                  <a:pt x="2828533" y="697213"/>
                  <a:pt x="2828340" y="700973"/>
                  <a:pt x="2828340" y="704778"/>
                </a:cubicBezTo>
                <a:cubicBezTo>
                  <a:pt x="2828340" y="716193"/>
                  <a:pt x="2830075" y="727203"/>
                  <a:pt x="2833296" y="737558"/>
                </a:cubicBezTo>
                <a:lnTo>
                  <a:pt x="2833626" y="738458"/>
                </a:lnTo>
                <a:lnTo>
                  <a:pt x="2837003" y="747686"/>
                </a:lnTo>
                <a:cubicBezTo>
                  <a:pt x="2843976" y="764171"/>
                  <a:pt x="2854844" y="778607"/>
                  <a:pt x="2868455" y="789840"/>
                </a:cubicBezTo>
                <a:lnTo>
                  <a:pt x="2873636" y="793714"/>
                </a:lnTo>
                <a:lnTo>
                  <a:pt x="2871390" y="793828"/>
                </a:lnTo>
                <a:cubicBezTo>
                  <a:pt x="2856170" y="793828"/>
                  <a:pt x="2841670" y="790743"/>
                  <a:pt x="2828482" y="785165"/>
                </a:cubicBezTo>
                <a:lnTo>
                  <a:pt x="2827364" y="784626"/>
                </a:lnTo>
                <a:lnTo>
                  <a:pt x="2827497" y="787268"/>
                </a:lnTo>
                <a:cubicBezTo>
                  <a:pt x="2829755" y="809502"/>
                  <a:pt x="2838621" y="829783"/>
                  <a:pt x="2852100" y="846115"/>
                </a:cubicBezTo>
                <a:lnTo>
                  <a:pt x="2858306" y="852943"/>
                </a:lnTo>
                <a:lnTo>
                  <a:pt x="2859215" y="853944"/>
                </a:lnTo>
                <a:cubicBezTo>
                  <a:pt x="2874176" y="868905"/>
                  <a:pt x="2893418" y="879585"/>
                  <a:pt x="2914946" y="883991"/>
                </a:cubicBezTo>
                <a:lnTo>
                  <a:pt x="2919528" y="884690"/>
                </a:lnTo>
                <a:lnTo>
                  <a:pt x="2917284" y="885511"/>
                </a:lnTo>
                <a:cubicBezTo>
                  <a:pt x="2906929" y="888732"/>
                  <a:pt x="2895919" y="890467"/>
                  <a:pt x="2884504" y="890467"/>
                </a:cubicBezTo>
                <a:cubicBezTo>
                  <a:pt x="2880699" y="890467"/>
                  <a:pt x="2876939" y="890274"/>
                  <a:pt x="2873233" y="889898"/>
                </a:cubicBezTo>
                <a:lnTo>
                  <a:pt x="2864990" y="888640"/>
                </a:lnTo>
                <a:lnTo>
                  <a:pt x="2866862" y="893755"/>
                </a:lnTo>
                <a:cubicBezTo>
                  <a:pt x="2882202" y="930022"/>
                  <a:pt x="2916399" y="956372"/>
                  <a:pt x="2957162" y="960511"/>
                </a:cubicBezTo>
                <a:lnTo>
                  <a:pt x="2957328" y="960520"/>
                </a:lnTo>
                <a:lnTo>
                  <a:pt x="2944693" y="969969"/>
                </a:lnTo>
                <a:cubicBezTo>
                  <a:pt x="2909633" y="993655"/>
                  <a:pt x="2867367" y="1007485"/>
                  <a:pt x="2821872" y="1007485"/>
                </a:cubicBezTo>
                <a:lnTo>
                  <a:pt x="2808137" y="1006792"/>
                </a:lnTo>
                <a:lnTo>
                  <a:pt x="2825575" y="1017385"/>
                </a:lnTo>
                <a:cubicBezTo>
                  <a:pt x="2868484" y="1040695"/>
                  <a:pt x="2917656" y="1053935"/>
                  <a:pt x="2969922" y="1053935"/>
                </a:cubicBezTo>
                <a:cubicBezTo>
                  <a:pt x="3137170" y="1053935"/>
                  <a:pt x="3272752" y="918353"/>
                  <a:pt x="3272752" y="751105"/>
                </a:cubicBezTo>
                <a:lnTo>
                  <a:pt x="3272004" y="736279"/>
                </a:lnTo>
                <a:lnTo>
                  <a:pt x="3275977" y="734365"/>
                </a:lnTo>
                <a:cubicBezTo>
                  <a:pt x="3296195" y="723382"/>
                  <a:pt x="3312281" y="705756"/>
                  <a:pt x="3321307" y="684417"/>
                </a:cubicBezTo>
                <a:lnTo>
                  <a:pt x="3322283" y="681750"/>
                </a:lnTo>
                <a:lnTo>
                  <a:pt x="3315235" y="685145"/>
                </a:lnTo>
                <a:cubicBezTo>
                  <a:pt x="3304334" y="689755"/>
                  <a:pt x="3292892" y="693335"/>
                  <a:pt x="3281030" y="695763"/>
                </a:cubicBezTo>
                <a:lnTo>
                  <a:pt x="3267777" y="697785"/>
                </a:lnTo>
                <a:lnTo>
                  <a:pt x="3267650" y="696952"/>
                </a:lnTo>
                <a:lnTo>
                  <a:pt x="3267763" y="696883"/>
                </a:lnTo>
                <a:cubicBezTo>
                  <a:pt x="3273185" y="693220"/>
                  <a:pt x="3278236" y="689049"/>
                  <a:pt x="3282847" y="684438"/>
                </a:cubicBezTo>
                <a:lnTo>
                  <a:pt x="3288964" y="677024"/>
                </a:lnTo>
                <a:lnTo>
                  <a:pt x="3295293" y="669353"/>
                </a:lnTo>
                <a:cubicBezTo>
                  <a:pt x="3300788" y="661220"/>
                  <a:pt x="3305139" y="652251"/>
                  <a:pt x="3308117" y="642676"/>
                </a:cubicBezTo>
                <a:lnTo>
                  <a:pt x="3308460" y="641344"/>
                </a:lnTo>
                <a:lnTo>
                  <a:pt x="3296018" y="648903"/>
                </a:lnTo>
                <a:cubicBezTo>
                  <a:pt x="3285690" y="654513"/>
                  <a:pt x="3274759" y="659154"/>
                  <a:pt x="3263347" y="662704"/>
                </a:cubicBezTo>
                <a:lnTo>
                  <a:pt x="3259797" y="663617"/>
                </a:lnTo>
                <a:lnTo>
                  <a:pt x="3245884" y="667194"/>
                </a:lnTo>
                <a:lnTo>
                  <a:pt x="3243149" y="667611"/>
                </a:lnTo>
                <a:lnTo>
                  <a:pt x="3238663" y="662174"/>
                </a:lnTo>
                <a:cubicBezTo>
                  <a:pt x="3219441" y="642951"/>
                  <a:pt x="3192885" y="631062"/>
                  <a:pt x="3163552" y="631062"/>
                </a:cubicBezTo>
                <a:close/>
                <a:moveTo>
                  <a:pt x="4600840" y="557292"/>
                </a:moveTo>
                <a:cubicBezTo>
                  <a:pt x="4617019" y="557467"/>
                  <a:pt x="4665130" y="570412"/>
                  <a:pt x="4665130" y="574738"/>
                </a:cubicBezTo>
                <a:cubicBezTo>
                  <a:pt x="4665130" y="579350"/>
                  <a:pt x="4672069" y="607034"/>
                  <a:pt x="4675539" y="623184"/>
                </a:cubicBezTo>
                <a:cubicBezTo>
                  <a:pt x="4727774" y="636450"/>
                  <a:pt x="4974491" y="637219"/>
                  <a:pt x="4978539" y="654327"/>
                </a:cubicBezTo>
                <a:cubicBezTo>
                  <a:pt x="4982587" y="671438"/>
                  <a:pt x="4943652" y="791209"/>
                  <a:pt x="4935749" y="801975"/>
                </a:cubicBezTo>
                <a:cubicBezTo>
                  <a:pt x="4930316" y="809379"/>
                  <a:pt x="4835419" y="802967"/>
                  <a:pt x="4771879" y="800736"/>
                </a:cubicBezTo>
                <a:lnTo>
                  <a:pt x="4761469" y="800426"/>
                </a:lnTo>
                <a:lnTo>
                  <a:pt x="4684555" y="799338"/>
                </a:lnTo>
                <a:lnTo>
                  <a:pt x="4683401" y="792063"/>
                </a:lnTo>
                <a:cubicBezTo>
                  <a:pt x="4674988" y="742443"/>
                  <a:pt x="4645578" y="610027"/>
                  <a:pt x="4638531" y="600114"/>
                </a:cubicBezTo>
                <a:cubicBezTo>
                  <a:pt x="4631014" y="589539"/>
                  <a:pt x="4597861" y="592230"/>
                  <a:pt x="4591115" y="585117"/>
                </a:cubicBezTo>
                <a:lnTo>
                  <a:pt x="4598054" y="557433"/>
                </a:lnTo>
                <a:cubicBezTo>
                  <a:pt x="4598825" y="557325"/>
                  <a:pt x="4599762" y="557280"/>
                  <a:pt x="4600840" y="557292"/>
                </a:cubicBezTo>
                <a:close/>
                <a:moveTo>
                  <a:pt x="5820401" y="557290"/>
                </a:moveTo>
                <a:lnTo>
                  <a:pt x="6038067" y="557290"/>
                </a:lnTo>
                <a:lnTo>
                  <a:pt x="6038067" y="1597040"/>
                </a:lnTo>
                <a:lnTo>
                  <a:pt x="5820401" y="1597040"/>
                </a:lnTo>
                <a:close/>
                <a:moveTo>
                  <a:pt x="2783895" y="543279"/>
                </a:moveTo>
                <a:lnTo>
                  <a:pt x="4122546" y="543279"/>
                </a:lnTo>
                <a:cubicBezTo>
                  <a:pt x="4186198" y="543279"/>
                  <a:pt x="4237798" y="594879"/>
                  <a:pt x="4237798" y="658531"/>
                </a:cubicBezTo>
                <a:lnTo>
                  <a:pt x="4237798" y="1590783"/>
                </a:lnTo>
                <a:cubicBezTo>
                  <a:pt x="4237798" y="1654435"/>
                  <a:pt x="4186198" y="1706035"/>
                  <a:pt x="4122546" y="1706035"/>
                </a:cubicBezTo>
                <a:lnTo>
                  <a:pt x="2783895" y="1706035"/>
                </a:lnTo>
                <a:cubicBezTo>
                  <a:pt x="2720243" y="1706035"/>
                  <a:pt x="2668643" y="1654435"/>
                  <a:pt x="2668643" y="1590783"/>
                </a:cubicBezTo>
                <a:lnTo>
                  <a:pt x="2668643" y="658531"/>
                </a:lnTo>
                <a:cubicBezTo>
                  <a:pt x="2668643" y="594879"/>
                  <a:pt x="2720243" y="543279"/>
                  <a:pt x="2783895" y="543279"/>
                </a:cubicBezTo>
                <a:close/>
                <a:moveTo>
                  <a:pt x="1306167" y="534079"/>
                </a:moveTo>
                <a:lnTo>
                  <a:pt x="2341153" y="534079"/>
                </a:lnTo>
                <a:cubicBezTo>
                  <a:pt x="2398890" y="534079"/>
                  <a:pt x="2445695" y="580885"/>
                  <a:pt x="2445695" y="638622"/>
                </a:cubicBezTo>
                <a:lnTo>
                  <a:pt x="2445695" y="1598648"/>
                </a:lnTo>
                <a:cubicBezTo>
                  <a:pt x="2445695" y="1656385"/>
                  <a:pt x="2398890" y="1703190"/>
                  <a:pt x="2341153" y="1703190"/>
                </a:cubicBezTo>
                <a:lnTo>
                  <a:pt x="1306167" y="1703190"/>
                </a:lnTo>
                <a:cubicBezTo>
                  <a:pt x="1248430" y="1703190"/>
                  <a:pt x="1201625" y="1656385"/>
                  <a:pt x="1201625" y="1598648"/>
                </a:cubicBezTo>
                <a:lnTo>
                  <a:pt x="1201625" y="638622"/>
                </a:lnTo>
                <a:cubicBezTo>
                  <a:pt x="1201625" y="580885"/>
                  <a:pt x="1248430" y="534079"/>
                  <a:pt x="1306167" y="534079"/>
                </a:cubicBezTo>
                <a:close/>
                <a:moveTo>
                  <a:pt x="952501" y="285753"/>
                </a:moveTo>
                <a:lnTo>
                  <a:pt x="952501" y="3667126"/>
                </a:lnTo>
                <a:lnTo>
                  <a:pt x="6334124" y="3667126"/>
                </a:lnTo>
                <a:lnTo>
                  <a:pt x="6334124" y="285753"/>
                </a:lnTo>
                <a:close/>
                <a:moveTo>
                  <a:pt x="894236" y="0"/>
                </a:moveTo>
                <a:lnTo>
                  <a:pt x="6401913" y="0"/>
                </a:lnTo>
                <a:cubicBezTo>
                  <a:pt x="6527550" y="0"/>
                  <a:pt x="6629399" y="101849"/>
                  <a:pt x="6629399" y="227486"/>
                </a:cubicBezTo>
                <a:lnTo>
                  <a:pt x="6629399" y="3906365"/>
                </a:lnTo>
                <a:lnTo>
                  <a:pt x="6612317" y="3990974"/>
                </a:lnTo>
                <a:lnTo>
                  <a:pt x="7186610" y="3990974"/>
                </a:lnTo>
                <a:cubicBezTo>
                  <a:pt x="7236586" y="3990974"/>
                  <a:pt x="7277099" y="4031487"/>
                  <a:pt x="7277099" y="4081463"/>
                </a:cubicBezTo>
                <a:cubicBezTo>
                  <a:pt x="7277099" y="4131439"/>
                  <a:pt x="7236586" y="4171952"/>
                  <a:pt x="7186610" y="4171952"/>
                </a:cubicBezTo>
                <a:lnTo>
                  <a:pt x="90489" y="4171952"/>
                </a:lnTo>
                <a:cubicBezTo>
                  <a:pt x="40513" y="4171952"/>
                  <a:pt x="0" y="4131439"/>
                  <a:pt x="0" y="4081463"/>
                </a:cubicBezTo>
                <a:cubicBezTo>
                  <a:pt x="0" y="4031487"/>
                  <a:pt x="40513" y="3990974"/>
                  <a:pt x="90489" y="3990974"/>
                </a:cubicBezTo>
                <a:lnTo>
                  <a:pt x="683832" y="3990974"/>
                </a:lnTo>
                <a:lnTo>
                  <a:pt x="666750" y="3906365"/>
                </a:lnTo>
                <a:lnTo>
                  <a:pt x="666750" y="227486"/>
                </a:lnTo>
                <a:cubicBezTo>
                  <a:pt x="666750" y="101849"/>
                  <a:pt x="768599" y="0"/>
                  <a:pt x="894236"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Siebel</a:t>
            </a:r>
          </a:p>
        </p:txBody>
      </p:sp>
      <p:sp>
        <p:nvSpPr>
          <p:cNvPr id="37" name="Freeform 36"/>
          <p:cNvSpPr/>
          <p:nvPr/>
        </p:nvSpPr>
        <p:spPr>
          <a:xfrm>
            <a:off x="11389093" y="5867941"/>
            <a:ext cx="490111" cy="418714"/>
          </a:xfrm>
          <a:custGeom>
            <a:avLst/>
            <a:gdLst>
              <a:gd name="connsiteX0" fmla="*/ 800176 w 1611924"/>
              <a:gd name="connsiteY0" fmla="*/ 723582 h 1377109"/>
              <a:gd name="connsiteX1" fmla="*/ 504523 w 1611924"/>
              <a:gd name="connsiteY1" fmla="*/ 815242 h 1377109"/>
              <a:gd name="connsiteX2" fmla="*/ 504523 w 1611924"/>
              <a:gd name="connsiteY2" fmla="*/ 1017820 h 1377109"/>
              <a:gd name="connsiteX3" fmla="*/ 578719 w 1611924"/>
              <a:gd name="connsiteY3" fmla="*/ 1017820 h 1377109"/>
              <a:gd name="connsiteX4" fmla="*/ 578719 w 1611924"/>
              <a:gd name="connsiteY4" fmla="*/ 873192 h 1377109"/>
              <a:gd name="connsiteX5" fmla="*/ 612593 w 1611924"/>
              <a:gd name="connsiteY5" fmla="*/ 839315 h 1377109"/>
              <a:gd name="connsiteX6" fmla="*/ 646469 w 1611924"/>
              <a:gd name="connsiteY6" fmla="*/ 873192 h 1377109"/>
              <a:gd name="connsiteX7" fmla="*/ 646469 w 1611924"/>
              <a:gd name="connsiteY7" fmla="*/ 1017820 h 1377109"/>
              <a:gd name="connsiteX8" fmla="*/ 953886 w 1611924"/>
              <a:gd name="connsiteY8" fmla="*/ 1017820 h 1377109"/>
              <a:gd name="connsiteX9" fmla="*/ 953886 w 1611924"/>
              <a:gd name="connsiteY9" fmla="*/ 872008 h 1377109"/>
              <a:gd name="connsiteX10" fmla="*/ 987760 w 1611924"/>
              <a:gd name="connsiteY10" fmla="*/ 838132 h 1377109"/>
              <a:gd name="connsiteX11" fmla="*/ 1021636 w 1611924"/>
              <a:gd name="connsiteY11" fmla="*/ 872008 h 1377109"/>
              <a:gd name="connsiteX12" fmla="*/ 1021636 w 1611924"/>
              <a:gd name="connsiteY12" fmla="*/ 1017820 h 1377109"/>
              <a:gd name="connsiteX13" fmla="*/ 1095826 w 1611924"/>
              <a:gd name="connsiteY13" fmla="*/ 1017820 h 1377109"/>
              <a:gd name="connsiteX14" fmla="*/ 1095826 w 1611924"/>
              <a:gd name="connsiteY14" fmla="*/ 815242 h 1377109"/>
              <a:gd name="connsiteX15" fmla="*/ 800176 w 1611924"/>
              <a:gd name="connsiteY15" fmla="*/ 723582 h 1377109"/>
              <a:gd name="connsiteX16" fmla="*/ 800175 w 1611924"/>
              <a:gd name="connsiteY16" fmla="*/ 359288 h 1377109"/>
              <a:gd name="connsiteX17" fmla="*/ 646468 w 1611924"/>
              <a:gd name="connsiteY17" fmla="*/ 512996 h 1377109"/>
              <a:gd name="connsiteX18" fmla="*/ 800175 w 1611924"/>
              <a:gd name="connsiteY18" fmla="*/ 666703 h 1377109"/>
              <a:gd name="connsiteX19" fmla="*/ 953883 w 1611924"/>
              <a:gd name="connsiteY19" fmla="*/ 512996 h 1377109"/>
              <a:gd name="connsiteX20" fmla="*/ 800175 w 1611924"/>
              <a:gd name="connsiteY20" fmla="*/ 359288 h 1377109"/>
              <a:gd name="connsiteX21" fmla="*/ 805962 w 1611924"/>
              <a:gd name="connsiteY21" fmla="*/ 0 h 1377109"/>
              <a:gd name="connsiteX22" fmla="*/ 1611924 w 1611924"/>
              <a:gd name="connsiteY22" fmla="*/ 229564 h 1377109"/>
              <a:gd name="connsiteX23" fmla="*/ 1611924 w 1611924"/>
              <a:gd name="connsiteY23" fmla="*/ 1147545 h 1377109"/>
              <a:gd name="connsiteX24" fmla="*/ 805962 w 1611924"/>
              <a:gd name="connsiteY24" fmla="*/ 1377109 h 1377109"/>
              <a:gd name="connsiteX25" fmla="*/ 0 w 1611924"/>
              <a:gd name="connsiteY25" fmla="*/ 1147545 h 1377109"/>
              <a:gd name="connsiteX26" fmla="*/ 0 w 1611924"/>
              <a:gd name="connsiteY26" fmla="*/ 229564 h 1377109"/>
              <a:gd name="connsiteX27" fmla="*/ 805962 w 1611924"/>
              <a:gd name="connsiteY27" fmla="*/ 0 h 137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11924" h="1377109">
                <a:moveTo>
                  <a:pt x="800176" y="723582"/>
                </a:moveTo>
                <a:cubicBezTo>
                  <a:pt x="636916" y="723582"/>
                  <a:pt x="504523" y="764600"/>
                  <a:pt x="504523" y="815242"/>
                </a:cubicBezTo>
                <a:lnTo>
                  <a:pt x="504523" y="1017820"/>
                </a:lnTo>
                <a:lnTo>
                  <a:pt x="578719" y="1017820"/>
                </a:lnTo>
                <a:lnTo>
                  <a:pt x="578719" y="873192"/>
                </a:lnTo>
                <a:cubicBezTo>
                  <a:pt x="578719" y="854484"/>
                  <a:pt x="593886" y="839315"/>
                  <a:pt x="612593" y="839315"/>
                </a:cubicBezTo>
                <a:cubicBezTo>
                  <a:pt x="631302" y="839315"/>
                  <a:pt x="646469" y="854484"/>
                  <a:pt x="646469" y="873192"/>
                </a:cubicBezTo>
                <a:lnTo>
                  <a:pt x="646469" y="1017820"/>
                </a:lnTo>
                <a:lnTo>
                  <a:pt x="953886" y="1017820"/>
                </a:lnTo>
                <a:lnTo>
                  <a:pt x="953886" y="872008"/>
                </a:lnTo>
                <a:cubicBezTo>
                  <a:pt x="953886" y="853299"/>
                  <a:pt x="969051" y="838132"/>
                  <a:pt x="987760" y="838132"/>
                </a:cubicBezTo>
                <a:cubicBezTo>
                  <a:pt x="1006467" y="838132"/>
                  <a:pt x="1021636" y="853299"/>
                  <a:pt x="1021636" y="872008"/>
                </a:cubicBezTo>
                <a:lnTo>
                  <a:pt x="1021636" y="1017820"/>
                </a:lnTo>
                <a:lnTo>
                  <a:pt x="1095826" y="1017820"/>
                </a:lnTo>
                <a:lnTo>
                  <a:pt x="1095826" y="815242"/>
                </a:lnTo>
                <a:cubicBezTo>
                  <a:pt x="1095826" y="764600"/>
                  <a:pt x="963433" y="723582"/>
                  <a:pt x="800176" y="723582"/>
                </a:cubicBezTo>
                <a:close/>
                <a:moveTo>
                  <a:pt x="800175" y="359288"/>
                </a:moveTo>
                <a:cubicBezTo>
                  <a:pt x="715284" y="359288"/>
                  <a:pt x="646468" y="428104"/>
                  <a:pt x="646468" y="512996"/>
                </a:cubicBezTo>
                <a:cubicBezTo>
                  <a:pt x="646468" y="597887"/>
                  <a:pt x="715284" y="666703"/>
                  <a:pt x="800175" y="666703"/>
                </a:cubicBezTo>
                <a:cubicBezTo>
                  <a:pt x="885067" y="666703"/>
                  <a:pt x="953883" y="597887"/>
                  <a:pt x="953883" y="512996"/>
                </a:cubicBezTo>
                <a:cubicBezTo>
                  <a:pt x="953883" y="428104"/>
                  <a:pt x="885067" y="359288"/>
                  <a:pt x="800175" y="359288"/>
                </a:cubicBezTo>
                <a:close/>
                <a:moveTo>
                  <a:pt x="805962" y="0"/>
                </a:moveTo>
                <a:cubicBezTo>
                  <a:pt x="1251014" y="0"/>
                  <a:pt x="1611924" y="102732"/>
                  <a:pt x="1611924" y="229564"/>
                </a:cubicBezTo>
                <a:lnTo>
                  <a:pt x="1611924" y="1147545"/>
                </a:lnTo>
                <a:cubicBezTo>
                  <a:pt x="1611924" y="1274377"/>
                  <a:pt x="1251014" y="1377109"/>
                  <a:pt x="805962" y="1377109"/>
                </a:cubicBezTo>
                <a:cubicBezTo>
                  <a:pt x="360910" y="1377109"/>
                  <a:pt x="0" y="1274377"/>
                  <a:pt x="0" y="1147545"/>
                </a:cubicBezTo>
                <a:lnTo>
                  <a:pt x="0" y="229564"/>
                </a:lnTo>
                <a:cubicBezTo>
                  <a:pt x="0" y="102732"/>
                  <a:pt x="360910" y="0"/>
                  <a:pt x="805962" y="0"/>
                </a:cubicBezTo>
                <a:close/>
              </a:path>
            </a:pathLst>
          </a:cu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Customer</a:t>
            </a:r>
          </a:p>
          <a:p>
            <a:pPr algn="ctr"/>
            <a:r>
              <a:rPr lang="en-US" sz="1200" dirty="0">
                <a:solidFill>
                  <a:schemeClr val="tx1"/>
                </a:solidFill>
              </a:rPr>
              <a:t>Hub</a:t>
            </a:r>
          </a:p>
        </p:txBody>
      </p:sp>
      <p:pic>
        <p:nvPicPr>
          <p:cNvPr id="38" name="Picture 37"/>
          <p:cNvPicPr>
            <a:picLocks noChangeAspect="1"/>
          </p:cNvPicPr>
          <p:nvPr/>
        </p:nvPicPr>
        <p:blipFill rotWithShape="1">
          <a:blip r:embed="rId17" cstate="email">
            <a:extLst>
              <a:ext uri="{28A0092B-C50C-407E-A947-70E740481C1C}">
                <a14:useLocalDpi xmlns:a14="http://schemas.microsoft.com/office/drawing/2010/main"/>
              </a:ext>
            </a:extLst>
          </a:blip>
          <a:srcRect t="23859" r="26174" b="50976"/>
          <a:stretch/>
        </p:blipFill>
        <p:spPr>
          <a:xfrm>
            <a:off x="284345" y="5332239"/>
            <a:ext cx="1412491" cy="288887"/>
          </a:xfrm>
          <a:prstGeom prst="rect">
            <a:avLst/>
          </a:prstGeom>
        </p:spPr>
      </p:pic>
      <p:pic>
        <p:nvPicPr>
          <p:cNvPr id="39" name="Picture 38"/>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6484599" y="4634982"/>
            <a:ext cx="2543011" cy="543067"/>
          </a:xfrm>
          <a:prstGeom prst="rect">
            <a:avLst/>
          </a:prstGeom>
        </p:spPr>
      </p:pic>
      <p:pic>
        <p:nvPicPr>
          <p:cNvPr id="40" name="Picture 39"/>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6484598" y="5200129"/>
            <a:ext cx="2543011" cy="543067"/>
          </a:xfrm>
          <a:prstGeom prst="rect">
            <a:avLst/>
          </a:prstGeom>
        </p:spPr>
      </p:pic>
      <p:pic>
        <p:nvPicPr>
          <p:cNvPr id="41" name="Picture 40"/>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1700077" y="5332700"/>
            <a:ext cx="1431091" cy="357772"/>
          </a:xfrm>
          <a:prstGeom prst="rect">
            <a:avLst/>
          </a:prstGeom>
        </p:spPr>
      </p:pic>
    </p:spTree>
    <p:extLst>
      <p:ext uri="{BB962C8B-B14F-4D97-AF65-F5344CB8AC3E}">
        <p14:creationId xmlns:p14="http://schemas.microsoft.com/office/powerpoint/2010/main" val="1003493639"/>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noFill/>
          <a:ln>
            <a:noFill/>
          </a:ln>
        </p:spPr>
        <p:txBody>
          <a:bodyPr vert="horz" wrap="square" lIns="121888" tIns="60944" rIns="121888" bIns="60944" numCol="1" anchor="ctr" anchorCtr="0" compatLnSpc="1">
            <a:prstTxWarp prst="textNoShape">
              <a:avLst/>
            </a:prstTxWarp>
          </a:bodyPr>
          <a:lstStyle/>
          <a:p>
            <a:r>
              <a:rPr lang="en-US" sz="2399" dirty="0"/>
              <a:t>TCS DFS Sample Experience</a:t>
            </a:r>
          </a:p>
        </p:txBody>
      </p:sp>
      <p:sp>
        <p:nvSpPr>
          <p:cNvPr id="11" name="AutoShape 2"/>
          <p:cNvSpPr>
            <a:spLocks noChangeArrowheads="1"/>
          </p:cNvSpPr>
          <p:nvPr/>
        </p:nvSpPr>
        <p:spPr bwMode="auto">
          <a:xfrm>
            <a:off x="1586454" y="2401415"/>
            <a:ext cx="4144201" cy="1898645"/>
          </a:xfrm>
          <a:prstGeom prst="roundRect">
            <a:avLst>
              <a:gd name="adj" fmla="val 0"/>
            </a:avLst>
          </a:prstGeom>
          <a:noFill/>
          <a:ln w="22320">
            <a:noFill/>
            <a:round/>
            <a:headEnd/>
            <a:tailEnd/>
          </a:ln>
          <a:extLst>
            <a:ext uri="{909E8E84-426E-40dd-AFC4-6F175D3DCCD1}">
              <a14:hiddenFill xmlns="" xmlns:a14="http://schemas.microsoft.com/office/drawing/2010/main">
                <a:solidFill>
                  <a:srgbClr val="FFFFFF"/>
                </a:solidFill>
              </a14:hiddenFill>
            </a:ext>
          </a:extLst>
        </p:spPr>
        <p:txBody>
          <a:bodyPr lIns="90097" tIns="45050" rIns="90097" bIns="45050" anchor="ctr"/>
          <a:lstStyle/>
          <a:p>
            <a:pPr>
              <a:tabLst>
                <a:tab pos="724664" algn="l"/>
                <a:tab pos="1449328" algn="l"/>
                <a:tab pos="2173992" algn="l"/>
                <a:tab pos="2898656" algn="l"/>
              </a:tabLst>
            </a:pPr>
            <a:r>
              <a:rPr lang="en-US" sz="1400" b="1" dirty="0">
                <a:solidFill>
                  <a:srgbClr val="000000"/>
                </a:solidFill>
              </a:rPr>
              <a:t>Manufacturing Shop Floor </a:t>
            </a:r>
            <a:r>
              <a:rPr lang="en-US" sz="1400" dirty="0">
                <a:solidFill>
                  <a:srgbClr val="000000"/>
                </a:solidFill>
              </a:rPr>
              <a:t>: Predictive Maintenance</a:t>
            </a:r>
          </a:p>
          <a:p>
            <a:pPr>
              <a:tabLst>
                <a:tab pos="724664" algn="l"/>
                <a:tab pos="1449328" algn="l"/>
                <a:tab pos="2173992" algn="l"/>
                <a:tab pos="2898656" algn="l"/>
              </a:tabLst>
            </a:pPr>
            <a:r>
              <a:rPr lang="en-US" sz="1400" dirty="0">
                <a:solidFill>
                  <a:srgbClr val="000000"/>
                </a:solidFill>
              </a:rPr>
              <a:t>Implemented Predictive Maintenance in manufacturing plant to analyze failure using </a:t>
            </a:r>
            <a:r>
              <a:rPr lang="en-US" sz="1400" u="sng" dirty="0">
                <a:solidFill>
                  <a:srgbClr val="000000"/>
                </a:solidFill>
              </a:rPr>
              <a:t>Machine Learning Library</a:t>
            </a:r>
            <a:r>
              <a:rPr lang="en-US" sz="1400" dirty="0">
                <a:solidFill>
                  <a:srgbClr val="000000"/>
                </a:solidFill>
              </a:rPr>
              <a:t>. Near real-time data collected from sensors for around 15 parameters (15 seconds for 24 months) is analyzed using regression and  advanced statistical method.</a:t>
            </a:r>
          </a:p>
        </p:txBody>
      </p:sp>
      <p:pic>
        <p:nvPicPr>
          <p:cNvPr id="12"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0516" y="2520903"/>
            <a:ext cx="1312917" cy="975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3" name="AutoShape 7"/>
          <p:cNvSpPr>
            <a:spLocks noChangeArrowheads="1"/>
          </p:cNvSpPr>
          <p:nvPr/>
        </p:nvSpPr>
        <p:spPr bwMode="auto">
          <a:xfrm>
            <a:off x="1586454" y="836280"/>
            <a:ext cx="4144201" cy="1565135"/>
          </a:xfrm>
          <a:prstGeom prst="roundRect">
            <a:avLst>
              <a:gd name="adj" fmla="val 0"/>
            </a:avLst>
          </a:prstGeom>
          <a:noFill/>
          <a:ln w="22320">
            <a:noFill/>
            <a:round/>
            <a:headEnd/>
            <a:tailEnd/>
          </a:ln>
          <a:extLst>
            <a:ext uri="{909E8E84-426E-40dd-AFC4-6F175D3DCCD1}">
              <a14:hiddenFill xmlns="" xmlns:a14="http://schemas.microsoft.com/office/drawing/2010/main">
                <a:solidFill>
                  <a:srgbClr val="FFFFFF"/>
                </a:solidFill>
              </a14:hiddenFill>
            </a:ext>
          </a:extLst>
        </p:spPr>
        <p:txBody>
          <a:bodyPr lIns="90097" tIns="45050" rIns="90097" bIns="45050" anchor="ctr"/>
          <a:lstStyle/>
          <a:p>
            <a:pPr>
              <a:tabLst>
                <a:tab pos="724664" algn="l"/>
                <a:tab pos="1449328" algn="l"/>
                <a:tab pos="2173992" algn="l"/>
                <a:tab pos="2898656" algn="l"/>
              </a:tabLst>
            </a:pPr>
            <a:r>
              <a:rPr lang="en-US" sz="1400" b="1" dirty="0">
                <a:solidFill>
                  <a:srgbClr val="000000"/>
                </a:solidFill>
              </a:rPr>
              <a:t>High-Tech Equipment manufacturer </a:t>
            </a:r>
            <a:r>
              <a:rPr lang="en-US" sz="1400" dirty="0">
                <a:solidFill>
                  <a:srgbClr val="000000"/>
                </a:solidFill>
              </a:rPr>
              <a:t>: Failure Detection Model</a:t>
            </a:r>
          </a:p>
          <a:p>
            <a:pPr>
              <a:tabLst>
                <a:tab pos="724664" algn="l"/>
                <a:tab pos="1449328" algn="l"/>
                <a:tab pos="2173992" algn="l"/>
                <a:tab pos="2898656" algn="l"/>
              </a:tabLst>
            </a:pPr>
            <a:endParaRPr lang="en-US" sz="1400" dirty="0">
              <a:solidFill>
                <a:srgbClr val="000000"/>
              </a:solidFill>
            </a:endParaRPr>
          </a:p>
          <a:p>
            <a:pPr>
              <a:tabLst>
                <a:tab pos="724664" algn="l"/>
                <a:tab pos="1449328" algn="l"/>
                <a:tab pos="2173992" algn="l"/>
                <a:tab pos="2898656" algn="l"/>
              </a:tabLst>
            </a:pPr>
            <a:r>
              <a:rPr lang="en-US" sz="1400" u="sng" dirty="0">
                <a:solidFill>
                  <a:srgbClr val="000000"/>
                </a:solidFill>
              </a:rPr>
              <a:t>Analytics</a:t>
            </a:r>
            <a:r>
              <a:rPr lang="en-US" sz="1400" dirty="0">
                <a:solidFill>
                  <a:srgbClr val="000000"/>
                </a:solidFill>
              </a:rPr>
              <a:t> based Failure Prediction  to maintain adequate spare levels(inventory) . The quality of </a:t>
            </a:r>
            <a:r>
              <a:rPr lang="en-US" sz="1400" b="1" dirty="0">
                <a:solidFill>
                  <a:srgbClr val="000000"/>
                </a:solidFill>
              </a:rPr>
              <a:t>after sales service  </a:t>
            </a:r>
            <a:r>
              <a:rPr lang="en-US" sz="1400" dirty="0">
                <a:solidFill>
                  <a:srgbClr val="000000"/>
                </a:solidFill>
              </a:rPr>
              <a:t>increased. </a:t>
            </a:r>
          </a:p>
        </p:txBody>
      </p:sp>
      <p:pic>
        <p:nvPicPr>
          <p:cNvPr id="14"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0516" y="820534"/>
            <a:ext cx="1143297" cy="975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5" name="AutoShape 4"/>
          <p:cNvSpPr>
            <a:spLocks noChangeArrowheads="1"/>
          </p:cNvSpPr>
          <p:nvPr/>
        </p:nvSpPr>
        <p:spPr bwMode="auto">
          <a:xfrm>
            <a:off x="7017694" y="820535"/>
            <a:ext cx="4266089" cy="1580880"/>
          </a:xfrm>
          <a:prstGeom prst="roundRect">
            <a:avLst>
              <a:gd name="adj" fmla="val 0"/>
            </a:avLst>
          </a:prstGeom>
          <a:noFill/>
          <a:ln w="22320">
            <a:noFill/>
            <a:round/>
            <a:headEnd/>
            <a:tailEnd/>
          </a:ln>
          <a:extLst>
            <a:ext uri="{909E8E84-426E-40dd-AFC4-6F175D3DCCD1}">
              <a14:hiddenFill xmlns="" xmlns:a14="http://schemas.microsoft.com/office/drawing/2010/main">
                <a:solidFill>
                  <a:srgbClr val="FFFFFF"/>
                </a:solidFill>
              </a14:hiddenFill>
            </a:ext>
          </a:extLst>
        </p:spPr>
        <p:txBody>
          <a:bodyPr lIns="90097" tIns="45050" rIns="90097" bIns="45050" anchor="t"/>
          <a:lstStyle/>
          <a:p>
            <a:pPr>
              <a:tabLst>
                <a:tab pos="724664" algn="l"/>
                <a:tab pos="1449328" algn="l"/>
                <a:tab pos="2173992" algn="l"/>
                <a:tab pos="2898656" algn="l"/>
              </a:tabLst>
            </a:pPr>
            <a:r>
              <a:rPr lang="en-US" sz="1400" b="1" dirty="0">
                <a:solidFill>
                  <a:srgbClr val="000000"/>
                </a:solidFill>
              </a:rPr>
              <a:t>HVAC</a:t>
            </a:r>
            <a:r>
              <a:rPr lang="en-US" sz="1400" dirty="0">
                <a:solidFill>
                  <a:srgbClr val="000000"/>
                </a:solidFill>
              </a:rPr>
              <a:t>: Remote monitoring &amp; diagnostics of asset performance.</a:t>
            </a:r>
          </a:p>
          <a:p>
            <a:pPr>
              <a:tabLst>
                <a:tab pos="724664" algn="l"/>
                <a:tab pos="1449328" algn="l"/>
                <a:tab pos="2173992" algn="l"/>
                <a:tab pos="2898656" algn="l"/>
              </a:tabLst>
            </a:pPr>
            <a:endParaRPr lang="en-US" sz="1400" dirty="0">
              <a:solidFill>
                <a:srgbClr val="000000"/>
              </a:solidFill>
            </a:endParaRPr>
          </a:p>
          <a:p>
            <a:pPr>
              <a:tabLst>
                <a:tab pos="724664" algn="l"/>
                <a:tab pos="1449328" algn="l"/>
                <a:tab pos="2173992" algn="l"/>
                <a:tab pos="2898656" algn="l"/>
              </a:tabLst>
            </a:pPr>
            <a:r>
              <a:rPr lang="en-US" sz="1400" dirty="0">
                <a:solidFill>
                  <a:srgbClr val="000000"/>
                </a:solidFill>
              </a:rPr>
              <a:t>Using continuous monitoring of Chillers ensured Energy Saving, asset utilization and desired asset performance. </a:t>
            </a:r>
          </a:p>
          <a:p>
            <a:pPr>
              <a:tabLst>
                <a:tab pos="724664" algn="l"/>
                <a:tab pos="1449328" algn="l"/>
                <a:tab pos="2173992" algn="l"/>
                <a:tab pos="2898656" algn="l"/>
              </a:tabLst>
            </a:pPr>
            <a:r>
              <a:rPr lang="en-US" sz="1400" dirty="0">
                <a:solidFill>
                  <a:srgbClr val="000000"/>
                </a:solidFill>
              </a:rPr>
              <a:t>Utilized proven SDAF and T-CUP Platforms.</a:t>
            </a:r>
          </a:p>
          <a:p>
            <a:pPr>
              <a:tabLst>
                <a:tab pos="724664" algn="l"/>
                <a:tab pos="1449328" algn="l"/>
                <a:tab pos="2173992" algn="l"/>
                <a:tab pos="2898656" algn="l"/>
              </a:tabLst>
            </a:pPr>
            <a:endParaRPr lang="en-US" sz="1400" dirty="0">
              <a:solidFill>
                <a:srgbClr val="000000"/>
              </a:solidFill>
            </a:endParaRPr>
          </a:p>
        </p:txBody>
      </p:sp>
      <p:pic>
        <p:nvPicPr>
          <p:cNvPr id="16" name="Picture 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20069" y="928302"/>
            <a:ext cx="1253945" cy="975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8" name="AutoShape 7"/>
          <p:cNvSpPr>
            <a:spLocks noChangeArrowheads="1"/>
          </p:cNvSpPr>
          <p:nvPr/>
        </p:nvSpPr>
        <p:spPr bwMode="auto">
          <a:xfrm>
            <a:off x="7017694" y="2520903"/>
            <a:ext cx="4266089" cy="1482235"/>
          </a:xfrm>
          <a:prstGeom prst="roundRect">
            <a:avLst>
              <a:gd name="adj" fmla="val 0"/>
            </a:avLst>
          </a:prstGeom>
          <a:noFill/>
          <a:ln w="22320">
            <a:noFill/>
            <a:round/>
            <a:headEnd/>
            <a:tailEnd/>
          </a:ln>
          <a:extLst>
            <a:ext uri="{909E8E84-426E-40dd-AFC4-6F175D3DCCD1}">
              <a14:hiddenFill xmlns="" xmlns:a14="http://schemas.microsoft.com/office/drawing/2010/main">
                <a:solidFill>
                  <a:srgbClr val="FFFFFF"/>
                </a:solidFill>
              </a14:hiddenFill>
            </a:ext>
          </a:extLst>
        </p:spPr>
        <p:txBody>
          <a:bodyPr lIns="90097" tIns="45050" rIns="90097" bIns="45050" anchor="t"/>
          <a:lstStyle/>
          <a:p>
            <a:pPr>
              <a:tabLst>
                <a:tab pos="724664" algn="l"/>
                <a:tab pos="1449328" algn="l"/>
                <a:tab pos="2173992" algn="l"/>
                <a:tab pos="2898656" algn="l"/>
              </a:tabLst>
            </a:pPr>
            <a:r>
              <a:rPr lang="en-US" sz="1400" b="1" dirty="0">
                <a:solidFill>
                  <a:srgbClr val="000000"/>
                </a:solidFill>
              </a:rPr>
              <a:t>Automobile</a:t>
            </a:r>
            <a:r>
              <a:rPr lang="en-US" sz="1400" dirty="0">
                <a:solidFill>
                  <a:srgbClr val="000000"/>
                </a:solidFill>
              </a:rPr>
              <a:t>  : Predictive Maintenance.</a:t>
            </a:r>
          </a:p>
          <a:p>
            <a:pPr>
              <a:tabLst>
                <a:tab pos="724664" algn="l"/>
                <a:tab pos="1449328" algn="l"/>
                <a:tab pos="2173992" algn="l"/>
                <a:tab pos="2898656" algn="l"/>
              </a:tabLst>
            </a:pPr>
            <a:endParaRPr lang="en-US" sz="1400" dirty="0">
              <a:solidFill>
                <a:srgbClr val="000000"/>
              </a:solidFill>
            </a:endParaRPr>
          </a:p>
          <a:p>
            <a:pPr>
              <a:tabLst>
                <a:tab pos="724664" algn="l"/>
                <a:tab pos="1449328" algn="l"/>
                <a:tab pos="2173992" algn="l"/>
                <a:tab pos="2898656" algn="l"/>
              </a:tabLst>
            </a:pPr>
            <a:r>
              <a:rPr lang="en-US" sz="1400" dirty="0">
                <a:solidFill>
                  <a:srgbClr val="000000"/>
                </a:solidFill>
              </a:rPr>
              <a:t>Gathered and </a:t>
            </a:r>
            <a:r>
              <a:rPr lang="en-US" sz="1400" dirty="0" err="1">
                <a:solidFill>
                  <a:srgbClr val="000000"/>
                </a:solidFill>
              </a:rPr>
              <a:t>analysed</a:t>
            </a:r>
            <a:r>
              <a:rPr lang="en-US" sz="1400" dirty="0">
                <a:solidFill>
                  <a:srgbClr val="000000"/>
                </a:solidFill>
              </a:rPr>
              <a:t> Vehicle Diagnostics Trouble Code (DTC) and failure mode information to predict service schedule, to improve quality of service and to reduce waiting time. </a:t>
            </a:r>
          </a:p>
        </p:txBody>
      </p:sp>
      <p:pic>
        <p:nvPicPr>
          <p:cNvPr id="19"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22762" y="2520903"/>
            <a:ext cx="1151252" cy="975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20" name="AutoShape 7"/>
          <p:cNvSpPr>
            <a:spLocks noChangeArrowheads="1"/>
          </p:cNvSpPr>
          <p:nvPr/>
        </p:nvSpPr>
        <p:spPr bwMode="auto">
          <a:xfrm>
            <a:off x="1586454" y="4481027"/>
            <a:ext cx="4144201" cy="1638720"/>
          </a:xfrm>
          <a:prstGeom prst="rect">
            <a:avLst/>
          </a:prstGeom>
          <a:noFill/>
          <a:ln w="22320">
            <a:noFill/>
            <a:round/>
            <a:headEnd/>
            <a:tailEnd/>
          </a:ln>
          <a:extLst>
            <a:ext uri="{909E8E84-426E-40dd-AFC4-6F175D3DCCD1}">
              <a14:hiddenFill xmlns="" xmlns:a14="http://schemas.microsoft.com/office/drawing/2010/main">
                <a:solidFill>
                  <a:srgbClr val="FFFFFF"/>
                </a:solidFill>
              </a14:hiddenFill>
            </a:ext>
          </a:extLst>
        </p:spPr>
        <p:txBody>
          <a:bodyPr lIns="90097" tIns="45050" rIns="90097" bIns="45050" anchor="ctr"/>
          <a:lstStyle/>
          <a:p>
            <a:pPr>
              <a:tabLst>
                <a:tab pos="724664" algn="l"/>
                <a:tab pos="1449328" algn="l"/>
                <a:tab pos="2173992" algn="l"/>
                <a:tab pos="2898656" algn="l"/>
              </a:tabLst>
            </a:pPr>
            <a:r>
              <a:rPr lang="en-US" sz="1400" b="1" dirty="0">
                <a:solidFill>
                  <a:srgbClr val="000000"/>
                </a:solidFill>
              </a:rPr>
              <a:t>High-Tech Printer Manufacturer</a:t>
            </a:r>
            <a:r>
              <a:rPr lang="en-US" sz="1400" dirty="0">
                <a:solidFill>
                  <a:srgbClr val="000000"/>
                </a:solidFill>
              </a:rPr>
              <a:t> : Forecast Analysis</a:t>
            </a:r>
          </a:p>
          <a:p>
            <a:pPr>
              <a:tabLst>
                <a:tab pos="724664" algn="l"/>
                <a:tab pos="1449328" algn="l"/>
                <a:tab pos="2173992" algn="l"/>
                <a:tab pos="2898656" algn="l"/>
              </a:tabLst>
            </a:pPr>
            <a:endParaRPr lang="en-US" sz="1400" dirty="0">
              <a:solidFill>
                <a:srgbClr val="000000"/>
              </a:solidFill>
            </a:endParaRPr>
          </a:p>
          <a:p>
            <a:pPr>
              <a:tabLst>
                <a:tab pos="724664" algn="l"/>
                <a:tab pos="1449328" algn="l"/>
                <a:tab pos="2173992" algn="l"/>
                <a:tab pos="2898656" algn="l"/>
              </a:tabLst>
            </a:pPr>
            <a:r>
              <a:rPr lang="en-US" sz="1400" dirty="0">
                <a:solidFill>
                  <a:srgbClr val="000000"/>
                </a:solidFill>
              </a:rPr>
              <a:t>Gathered and analyzed printer data  to analyze and predict accessories usage. It provides geography wise forecast analysis. It has ability to scale to higher volume requirements</a:t>
            </a:r>
          </a:p>
        </p:txBody>
      </p:sp>
      <p:pic>
        <p:nvPicPr>
          <p:cNvPr id="21" name="Picture 2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993" y="4481027"/>
            <a:ext cx="1308343" cy="1096994"/>
          </a:xfrm>
          <a:prstGeom prst="rect">
            <a:avLst/>
          </a:prstGeom>
        </p:spPr>
      </p:pic>
      <p:sp>
        <p:nvSpPr>
          <p:cNvPr id="22" name="AutoShape 3"/>
          <p:cNvSpPr>
            <a:spLocks noChangeArrowheads="1"/>
          </p:cNvSpPr>
          <p:nvPr/>
        </p:nvSpPr>
        <p:spPr bwMode="auto">
          <a:xfrm>
            <a:off x="7017694" y="4474236"/>
            <a:ext cx="4266089" cy="1949456"/>
          </a:xfrm>
          <a:prstGeom prst="roundRect">
            <a:avLst>
              <a:gd name="adj" fmla="val 16667"/>
            </a:avLst>
          </a:prstGeom>
          <a:noFill/>
          <a:ln w="22320">
            <a:noFill/>
            <a:round/>
            <a:headEnd/>
            <a:tailEnd/>
          </a:ln>
          <a:extLst>
            <a:ext uri="{909E8E84-426E-40dd-AFC4-6F175D3DCCD1}">
              <a14:hiddenFill xmlns="" xmlns:a14="http://schemas.microsoft.com/office/drawing/2010/main">
                <a:solidFill>
                  <a:srgbClr val="FFFFFF"/>
                </a:solidFill>
              </a14:hiddenFill>
            </a:ext>
          </a:extLst>
        </p:spPr>
        <p:txBody>
          <a:bodyPr lIns="90097" tIns="45050" rIns="90097" bIns="45050" anchor="t"/>
          <a:lstStyle/>
          <a:p>
            <a:pPr>
              <a:tabLst>
                <a:tab pos="724664" algn="l"/>
                <a:tab pos="1449328" algn="l"/>
                <a:tab pos="2173992" algn="l"/>
                <a:tab pos="2898656" algn="l"/>
              </a:tabLst>
            </a:pPr>
            <a:r>
              <a:rPr lang="en-US" sz="1400" b="1" dirty="0">
                <a:solidFill>
                  <a:srgbClr val="000000"/>
                </a:solidFill>
              </a:rPr>
              <a:t>Engine Manufacturer</a:t>
            </a:r>
            <a:r>
              <a:rPr lang="en-US" sz="1400" dirty="0">
                <a:solidFill>
                  <a:srgbClr val="000000"/>
                </a:solidFill>
              </a:rPr>
              <a:t> : Telematics analysis</a:t>
            </a:r>
          </a:p>
          <a:p>
            <a:pPr>
              <a:tabLst>
                <a:tab pos="724664" algn="l"/>
                <a:tab pos="1449328" algn="l"/>
                <a:tab pos="2173992" algn="l"/>
                <a:tab pos="2898656" algn="l"/>
              </a:tabLst>
            </a:pPr>
            <a:endParaRPr lang="en-US" sz="1400" dirty="0">
              <a:solidFill>
                <a:srgbClr val="000000"/>
              </a:solidFill>
            </a:endParaRPr>
          </a:p>
          <a:p>
            <a:pPr>
              <a:tabLst>
                <a:tab pos="724664" algn="l"/>
                <a:tab pos="1449328" algn="l"/>
                <a:tab pos="2173992" algn="l"/>
                <a:tab pos="2898656" algn="l"/>
              </a:tabLst>
            </a:pPr>
            <a:r>
              <a:rPr lang="en-US" sz="1400" dirty="0">
                <a:solidFill>
                  <a:srgbClr val="000000"/>
                </a:solidFill>
              </a:rPr>
              <a:t>Sensor based real time data feed. Real Time Alerts for Engine Faults. Continuous Relation with End Customer enabling New Business Models for more Revenue Streams</a:t>
            </a:r>
          </a:p>
        </p:txBody>
      </p:sp>
      <p:pic>
        <p:nvPicPr>
          <p:cNvPr id="23" name="Picture 2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22763" y="4481027"/>
            <a:ext cx="1291428" cy="1096994"/>
          </a:xfrm>
          <a:prstGeom prst="rect">
            <a:avLst/>
          </a:prstGeom>
        </p:spPr>
      </p:pic>
    </p:spTree>
    <p:extLst>
      <p:ext uri="{BB962C8B-B14F-4D97-AF65-F5344CB8AC3E}">
        <p14:creationId xmlns:p14="http://schemas.microsoft.com/office/powerpoint/2010/main" val="1528510782"/>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noFill/>
          <a:ln>
            <a:noFill/>
          </a:ln>
        </p:spPr>
        <p:txBody>
          <a:bodyPr vert="horz" wrap="square" lIns="121888" tIns="60944" rIns="121888" bIns="60944" numCol="1" rtlCol="0" anchor="ctr" anchorCtr="0" compatLnSpc="1">
            <a:prstTxWarp prst="textNoShape">
              <a:avLst/>
            </a:prstTxWarp>
            <a:noAutofit/>
          </a:bodyPr>
          <a:lstStyle/>
          <a:p>
            <a:r>
              <a:rPr lang="en-US" sz="2399" dirty="0"/>
              <a:t>Why TCS DFS Solution with Oracle Technologies?</a:t>
            </a:r>
          </a:p>
        </p:txBody>
      </p:sp>
      <p:sp>
        <p:nvSpPr>
          <p:cNvPr id="4" name="Slide Number Placeholder 8"/>
          <p:cNvSpPr txBox="1">
            <a:spLocks/>
          </p:cNvSpPr>
          <p:nvPr/>
        </p:nvSpPr>
        <p:spPr>
          <a:xfrm>
            <a:off x="9085177" y="5644022"/>
            <a:ext cx="2815856" cy="442449"/>
          </a:xfrm>
          <a:prstGeom prst="rect">
            <a:avLst/>
          </a:prstGeom>
        </p:spPr>
        <p:txBody>
          <a:bodyPr/>
          <a:lstStyle>
            <a:defPPr>
              <a:defRPr lang="en-US"/>
            </a:defPPr>
            <a:lvl1pPr algn="l" rtl="0" fontAlgn="base">
              <a:spcBef>
                <a:spcPct val="0"/>
              </a:spcBef>
              <a:spcAft>
                <a:spcPct val="0"/>
              </a:spcAft>
              <a:defRPr sz="700" kern="1200">
                <a:solidFill>
                  <a:schemeClr val="tx1"/>
                </a:solidFill>
                <a:latin typeface="Arial" pitchFamily="34" charset="0"/>
                <a:ea typeface="ＭＳ Ｐゴシック" pitchFamily="34" charset="-128"/>
                <a:cs typeface="Arial" pitchFamily="34" charset="0"/>
              </a:defRPr>
            </a:lvl1pPr>
            <a:lvl2pPr marL="169863" indent="114300" algn="l" rtl="0" fontAlgn="base">
              <a:spcBef>
                <a:spcPct val="0"/>
              </a:spcBef>
              <a:spcAft>
                <a:spcPct val="0"/>
              </a:spcAft>
              <a:defRPr sz="700" kern="1200">
                <a:solidFill>
                  <a:schemeClr val="tx1"/>
                </a:solidFill>
                <a:latin typeface="Arial" pitchFamily="34" charset="0"/>
                <a:ea typeface="ＭＳ Ｐゴシック" pitchFamily="34" charset="-128"/>
                <a:cs typeface="Arial" pitchFamily="34" charset="0"/>
              </a:defRPr>
            </a:lvl2pPr>
            <a:lvl3pPr marL="341313" indent="228600" algn="l" rtl="0" fontAlgn="base">
              <a:spcBef>
                <a:spcPct val="0"/>
              </a:spcBef>
              <a:spcAft>
                <a:spcPct val="0"/>
              </a:spcAft>
              <a:defRPr sz="700" kern="1200">
                <a:solidFill>
                  <a:schemeClr val="tx1"/>
                </a:solidFill>
                <a:latin typeface="Arial" pitchFamily="34" charset="0"/>
                <a:ea typeface="ＭＳ Ｐゴシック" pitchFamily="34" charset="-128"/>
                <a:cs typeface="Arial" pitchFamily="34" charset="0"/>
              </a:defRPr>
            </a:lvl3pPr>
            <a:lvl4pPr marL="512763" indent="342900" algn="l" rtl="0" fontAlgn="base">
              <a:spcBef>
                <a:spcPct val="0"/>
              </a:spcBef>
              <a:spcAft>
                <a:spcPct val="0"/>
              </a:spcAft>
              <a:defRPr sz="700" kern="1200">
                <a:solidFill>
                  <a:schemeClr val="tx1"/>
                </a:solidFill>
                <a:latin typeface="Arial" pitchFamily="34" charset="0"/>
                <a:ea typeface="ＭＳ Ｐゴシック" pitchFamily="34" charset="-128"/>
                <a:cs typeface="Arial" pitchFamily="34" charset="0"/>
              </a:defRPr>
            </a:lvl4pPr>
            <a:lvl5pPr marL="684213" indent="455613" algn="l" rtl="0" fontAlgn="base">
              <a:spcBef>
                <a:spcPct val="0"/>
              </a:spcBef>
              <a:spcAft>
                <a:spcPct val="0"/>
              </a:spcAft>
              <a:defRPr sz="7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7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7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7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700" kern="1200">
                <a:solidFill>
                  <a:schemeClr val="tx1"/>
                </a:solidFill>
                <a:latin typeface="Arial" pitchFamily="34" charset="0"/>
                <a:ea typeface="ＭＳ Ｐゴシック" pitchFamily="34" charset="-128"/>
                <a:cs typeface="Arial" pitchFamily="34" charset="0"/>
              </a:defRPr>
            </a:lvl9pPr>
          </a:lstStyle>
          <a:p>
            <a:fld id="{184F4B58-FB5F-4E82-BCEB-21740209DAE0}" type="slidenum">
              <a:rPr lang="en-US" sz="533"/>
              <a:pPr/>
              <a:t>18</a:t>
            </a:fld>
            <a:endParaRPr lang="en-US" sz="533" dirty="0"/>
          </a:p>
        </p:txBody>
      </p:sp>
      <p:sp>
        <p:nvSpPr>
          <p:cNvPr id="6" name="Rectangle 5"/>
          <p:cNvSpPr/>
          <p:nvPr/>
        </p:nvSpPr>
        <p:spPr bwMode="gray">
          <a:xfrm>
            <a:off x="905208" y="1283170"/>
            <a:ext cx="6650625" cy="817844"/>
          </a:xfrm>
          <a:prstGeom prst="rect">
            <a:avLst/>
          </a:prstGeom>
          <a:solidFill>
            <a:srgbClr val="ECF1F2"/>
          </a:solidFill>
          <a:ln w="25400" cap="flat" cmpd="sng" algn="ctr">
            <a:noFill/>
            <a:prstDash val="solid"/>
          </a:ln>
          <a:effectLst/>
        </p:spPr>
        <p:txBody>
          <a:bodyPr lIns="780079" tIns="97509" rIns="195020" bIns="97509" rtlCol="0" anchor="ctr"/>
          <a:lstStyle/>
          <a:p>
            <a:pPr defTabSz="1203738">
              <a:defRPr/>
            </a:pPr>
            <a:r>
              <a:rPr lang="en-US" sz="1866" kern="0" dirty="0">
                <a:solidFill>
                  <a:srgbClr val="5E5F60"/>
                </a:solidFill>
                <a:latin typeface="Calibri"/>
                <a:cs typeface="Calibri" pitchFamily="34" charset="0"/>
              </a:rPr>
              <a:t>Rapidly deploy innovation to market with </a:t>
            </a:r>
            <a:r>
              <a:rPr lang="en-US" sz="1866" kern="0" dirty="0" err="1">
                <a:solidFill>
                  <a:srgbClr val="5E5F60"/>
                </a:solidFill>
                <a:latin typeface="Calibri"/>
                <a:cs typeface="Calibri" pitchFamily="34" charset="0"/>
              </a:rPr>
              <a:t>IoT</a:t>
            </a:r>
            <a:r>
              <a:rPr lang="en-US" sz="1866" kern="0" dirty="0">
                <a:solidFill>
                  <a:srgbClr val="5E5F60"/>
                </a:solidFill>
                <a:latin typeface="Calibri"/>
                <a:cs typeface="Calibri" pitchFamily="34" charset="0"/>
              </a:rPr>
              <a:t> services, tailored for you</a:t>
            </a:r>
          </a:p>
        </p:txBody>
      </p:sp>
      <p:sp>
        <p:nvSpPr>
          <p:cNvPr id="7" name="Pentagon 6"/>
          <p:cNvSpPr/>
          <p:nvPr/>
        </p:nvSpPr>
        <p:spPr>
          <a:xfrm>
            <a:off x="694085" y="1461528"/>
            <a:ext cx="486823" cy="442805"/>
          </a:xfrm>
          <a:prstGeom prst="homePlate">
            <a:avLst/>
          </a:prstGeom>
          <a:solidFill>
            <a:srgbClr val="FF7700"/>
          </a:solidFill>
          <a:ln w="19050" cap="flat" cmpd="sng" algn="ctr">
            <a:noFill/>
            <a:prstDash val="solid"/>
            <a:miter lim="800000"/>
          </a:ln>
          <a:effectLst/>
        </p:spPr>
        <p:txBody>
          <a:bodyPr rot="0" spcFirstLastPara="0" vertOverflow="overflow" horzOverflow="overflow" vert="horz" wrap="square" lIns="121707" tIns="60840" rIns="121707" bIns="60840" numCol="1" spcCol="0" rtlCol="0" fromWordArt="0" anchor="ctr" anchorCtr="0" forceAA="0" compatLnSpc="1">
            <a:prstTxWarp prst="textNoShape">
              <a:avLst/>
            </a:prstTxWarp>
            <a:noAutofit/>
          </a:bodyPr>
          <a:lstStyle/>
          <a:p>
            <a:pPr algn="ctr" defTabSz="1203738">
              <a:lnSpc>
                <a:spcPct val="90000"/>
              </a:lnSpc>
              <a:defRPr/>
            </a:pPr>
            <a:r>
              <a:rPr lang="en-US" sz="1866" b="1" kern="0" dirty="0">
                <a:solidFill>
                  <a:srgbClr val="FFFFFF"/>
                </a:solidFill>
                <a:latin typeface="Calibri"/>
              </a:rPr>
              <a:t>1</a:t>
            </a:r>
          </a:p>
        </p:txBody>
      </p:sp>
      <p:sp>
        <p:nvSpPr>
          <p:cNvPr id="9" name="Rectangle 8"/>
          <p:cNvSpPr/>
          <p:nvPr/>
        </p:nvSpPr>
        <p:spPr bwMode="gray">
          <a:xfrm>
            <a:off x="905208" y="3144964"/>
            <a:ext cx="6650625" cy="817844"/>
          </a:xfrm>
          <a:prstGeom prst="rect">
            <a:avLst/>
          </a:prstGeom>
          <a:solidFill>
            <a:srgbClr val="ECF1F2"/>
          </a:solidFill>
          <a:ln w="25400" cap="flat" cmpd="sng" algn="ctr">
            <a:noFill/>
            <a:prstDash val="solid"/>
          </a:ln>
          <a:effectLst/>
        </p:spPr>
        <p:txBody>
          <a:bodyPr lIns="780079" tIns="97509" rIns="195020" bIns="97509" rtlCol="0" anchor="ctr"/>
          <a:lstStyle/>
          <a:p>
            <a:pPr defTabSz="1203738"/>
            <a:r>
              <a:rPr lang="en-US" sz="1866" kern="0" dirty="0">
                <a:solidFill>
                  <a:srgbClr val="5E5F60"/>
                </a:solidFill>
                <a:cs typeface="Calibri" pitchFamily="34" charset="0"/>
              </a:rPr>
              <a:t>Monetize emerging service opportunities with the flexibility of IoT-fit revenue and customer management</a:t>
            </a:r>
          </a:p>
        </p:txBody>
      </p:sp>
      <p:sp>
        <p:nvSpPr>
          <p:cNvPr id="10" name="Pentagon 9"/>
          <p:cNvSpPr/>
          <p:nvPr/>
        </p:nvSpPr>
        <p:spPr>
          <a:xfrm>
            <a:off x="694085" y="3329094"/>
            <a:ext cx="486823" cy="442805"/>
          </a:xfrm>
          <a:prstGeom prst="homePlate">
            <a:avLst/>
          </a:prstGeom>
          <a:solidFill>
            <a:srgbClr val="FF7700"/>
          </a:solidFill>
          <a:ln w="19050" cap="flat" cmpd="sng" algn="ctr">
            <a:noFill/>
            <a:prstDash val="solid"/>
            <a:miter lim="800000"/>
          </a:ln>
          <a:effectLst/>
        </p:spPr>
        <p:txBody>
          <a:bodyPr rot="0" spcFirstLastPara="0" vertOverflow="overflow" horzOverflow="overflow" vert="horz" wrap="square" lIns="121707" tIns="60840" rIns="121707" bIns="60840" numCol="1" spcCol="0" rtlCol="0" fromWordArt="0" anchor="ctr" anchorCtr="0" forceAA="0" compatLnSpc="1">
            <a:prstTxWarp prst="textNoShape">
              <a:avLst/>
            </a:prstTxWarp>
            <a:noAutofit/>
          </a:bodyPr>
          <a:lstStyle/>
          <a:p>
            <a:pPr algn="ctr" defTabSz="1203738">
              <a:lnSpc>
                <a:spcPct val="90000"/>
              </a:lnSpc>
              <a:defRPr/>
            </a:pPr>
            <a:r>
              <a:rPr lang="en-US" sz="1866" b="1" kern="0" dirty="0">
                <a:solidFill>
                  <a:srgbClr val="FFFFFF"/>
                </a:solidFill>
                <a:latin typeface="Calibri"/>
              </a:rPr>
              <a:t>3</a:t>
            </a:r>
          </a:p>
        </p:txBody>
      </p:sp>
      <p:sp>
        <p:nvSpPr>
          <p:cNvPr id="12" name="Rectangle 11"/>
          <p:cNvSpPr/>
          <p:nvPr/>
        </p:nvSpPr>
        <p:spPr bwMode="gray">
          <a:xfrm>
            <a:off x="905208" y="4075858"/>
            <a:ext cx="6650625" cy="817844"/>
          </a:xfrm>
          <a:prstGeom prst="rect">
            <a:avLst/>
          </a:prstGeom>
          <a:solidFill>
            <a:srgbClr val="ECF1F2"/>
          </a:solidFill>
          <a:ln w="25400" cap="flat" cmpd="sng" algn="ctr">
            <a:noFill/>
            <a:prstDash val="solid"/>
          </a:ln>
          <a:effectLst/>
        </p:spPr>
        <p:txBody>
          <a:bodyPr lIns="780079" tIns="97509" rIns="195020" bIns="97509" rtlCol="0" anchor="ctr"/>
          <a:lstStyle/>
          <a:p>
            <a:pPr defTabSz="1203738">
              <a:defRPr/>
            </a:pPr>
            <a:r>
              <a:rPr lang="en-US" sz="1866" kern="0" dirty="0">
                <a:solidFill>
                  <a:srgbClr val="5E5F60"/>
                </a:solidFill>
                <a:cs typeface="Calibri" pitchFamily="34" charset="0"/>
              </a:rPr>
              <a:t>Built on market-proven solutions and technologies from Oracle and Tata Consultancy Services</a:t>
            </a:r>
          </a:p>
        </p:txBody>
      </p:sp>
      <p:sp>
        <p:nvSpPr>
          <p:cNvPr id="13" name="Pentagon 12"/>
          <p:cNvSpPr/>
          <p:nvPr/>
        </p:nvSpPr>
        <p:spPr>
          <a:xfrm>
            <a:off x="694085" y="4262873"/>
            <a:ext cx="486823" cy="442805"/>
          </a:xfrm>
          <a:prstGeom prst="homePlate">
            <a:avLst/>
          </a:prstGeom>
          <a:solidFill>
            <a:srgbClr val="FF7700"/>
          </a:solidFill>
          <a:ln w="19050" cap="flat" cmpd="sng" algn="ctr">
            <a:noFill/>
            <a:prstDash val="solid"/>
            <a:miter lim="800000"/>
          </a:ln>
          <a:effectLst/>
        </p:spPr>
        <p:txBody>
          <a:bodyPr rot="0" spcFirstLastPara="0" vertOverflow="overflow" horzOverflow="overflow" vert="horz" wrap="square" lIns="121707" tIns="60840" rIns="121707" bIns="60840" numCol="1" spcCol="0" rtlCol="0" fromWordArt="0" anchor="ctr" anchorCtr="0" forceAA="0" compatLnSpc="1">
            <a:prstTxWarp prst="textNoShape">
              <a:avLst/>
            </a:prstTxWarp>
            <a:noAutofit/>
          </a:bodyPr>
          <a:lstStyle/>
          <a:p>
            <a:pPr algn="ctr" defTabSz="1203738">
              <a:lnSpc>
                <a:spcPct val="90000"/>
              </a:lnSpc>
              <a:defRPr/>
            </a:pPr>
            <a:r>
              <a:rPr lang="en-US" sz="1866" b="1" kern="0" dirty="0">
                <a:solidFill>
                  <a:srgbClr val="FFFFFF"/>
                </a:solidFill>
                <a:latin typeface="Calibri"/>
              </a:rPr>
              <a:t>4</a:t>
            </a:r>
          </a:p>
        </p:txBody>
      </p:sp>
      <p:sp>
        <p:nvSpPr>
          <p:cNvPr id="15" name="Rectangle 14"/>
          <p:cNvSpPr/>
          <p:nvPr/>
        </p:nvSpPr>
        <p:spPr bwMode="gray">
          <a:xfrm>
            <a:off x="881750" y="2214069"/>
            <a:ext cx="6650625" cy="817844"/>
          </a:xfrm>
          <a:prstGeom prst="rect">
            <a:avLst/>
          </a:prstGeom>
          <a:solidFill>
            <a:srgbClr val="ECF1F2"/>
          </a:solidFill>
          <a:ln w="25400" cap="flat" cmpd="sng" algn="ctr">
            <a:noFill/>
            <a:prstDash val="solid"/>
          </a:ln>
          <a:effectLst/>
        </p:spPr>
        <p:txBody>
          <a:bodyPr lIns="780079" tIns="97509" rIns="195020" bIns="97509" rtlCol="0" anchor="ctr"/>
          <a:lstStyle/>
          <a:p>
            <a:pPr defTabSz="1203738"/>
            <a:r>
              <a:rPr lang="en-US" sz="1866" kern="0" dirty="0">
                <a:solidFill>
                  <a:srgbClr val="5E5F60"/>
                </a:solidFill>
                <a:cs typeface="Calibri" pitchFamily="34" charset="0"/>
              </a:rPr>
              <a:t>Reduce complexity, risk and cost with SaaS model</a:t>
            </a:r>
            <a:endParaRPr lang="en-US" sz="1866" kern="0" dirty="0">
              <a:solidFill>
                <a:srgbClr val="5E5F60"/>
              </a:solidFill>
              <a:latin typeface="Calibri"/>
              <a:cs typeface="Calibri" pitchFamily="34" charset="0"/>
            </a:endParaRPr>
          </a:p>
        </p:txBody>
      </p:sp>
      <p:sp>
        <p:nvSpPr>
          <p:cNvPr id="16" name="Pentagon 15"/>
          <p:cNvSpPr/>
          <p:nvPr/>
        </p:nvSpPr>
        <p:spPr>
          <a:xfrm>
            <a:off x="694088" y="2432501"/>
            <a:ext cx="486823" cy="442805"/>
          </a:xfrm>
          <a:prstGeom prst="homePlate">
            <a:avLst/>
          </a:prstGeom>
          <a:solidFill>
            <a:srgbClr val="FF7700"/>
          </a:solidFill>
          <a:ln w="19050" cap="flat" cmpd="sng" algn="ctr">
            <a:noFill/>
            <a:prstDash val="solid"/>
            <a:miter lim="800000"/>
          </a:ln>
          <a:effectLst/>
        </p:spPr>
        <p:txBody>
          <a:bodyPr rot="0" spcFirstLastPara="0" vertOverflow="overflow" horzOverflow="overflow" vert="horz" wrap="square" lIns="121707" tIns="60840" rIns="121707" bIns="60840" numCol="1" spcCol="0" rtlCol="0" fromWordArt="0" anchor="ctr" anchorCtr="0" forceAA="0" compatLnSpc="1">
            <a:prstTxWarp prst="textNoShape">
              <a:avLst/>
            </a:prstTxWarp>
            <a:noAutofit/>
          </a:bodyPr>
          <a:lstStyle/>
          <a:p>
            <a:pPr algn="ctr" defTabSz="1203738">
              <a:lnSpc>
                <a:spcPct val="90000"/>
              </a:lnSpc>
              <a:defRPr/>
            </a:pPr>
            <a:r>
              <a:rPr lang="en-US" sz="1866" b="1" kern="0" dirty="0">
                <a:solidFill>
                  <a:srgbClr val="FFFFFF"/>
                </a:solidFill>
                <a:latin typeface="Calibri"/>
              </a:rPr>
              <a:t>2</a:t>
            </a:r>
          </a:p>
        </p:txBody>
      </p:sp>
      <p:pic>
        <p:nvPicPr>
          <p:cNvPr id="19" name="Picture 1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03665" y="1168989"/>
            <a:ext cx="3622843" cy="4621937"/>
          </a:xfrm>
          <a:prstGeom prst="rect">
            <a:avLst/>
          </a:prstGeom>
        </p:spPr>
      </p:pic>
    </p:spTree>
    <p:extLst>
      <p:ext uri="{BB962C8B-B14F-4D97-AF65-F5344CB8AC3E}">
        <p14:creationId xmlns:p14="http://schemas.microsoft.com/office/powerpoint/2010/main" val="745303065"/>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TCS &amp; Oracle </a:t>
            </a:r>
            <a:r>
              <a:rPr lang="en-US" dirty="0" err="1" smtClean="0"/>
              <a:t>IoT</a:t>
            </a:r>
            <a:r>
              <a:rPr lang="en-US" dirty="0" smtClean="0"/>
              <a:t> Solutions Demo’s</a:t>
            </a:r>
            <a:endParaRPr lang="en-US" b="0" dirty="0"/>
          </a:p>
        </p:txBody>
      </p:sp>
      <p:sp>
        <p:nvSpPr>
          <p:cNvPr id="5" name="TextBox 4"/>
          <p:cNvSpPr txBox="1"/>
          <p:nvPr/>
        </p:nvSpPr>
        <p:spPr>
          <a:xfrm>
            <a:off x="207600" y="1379255"/>
            <a:ext cx="11339706" cy="4030719"/>
          </a:xfrm>
          <a:prstGeom prst="rect">
            <a:avLst/>
          </a:prstGeom>
          <a:noFill/>
        </p:spPr>
        <p:txBody>
          <a:bodyPr wrap="square" rtlCol="0">
            <a:spAutoFit/>
          </a:bodyPr>
          <a:lstStyle/>
          <a:p>
            <a:endParaRPr lang="en-US" sz="3199" dirty="0"/>
          </a:p>
          <a:p>
            <a:r>
              <a:rPr lang="en-US" sz="3199" dirty="0"/>
              <a:t>Please visit </a:t>
            </a:r>
          </a:p>
          <a:p>
            <a:endParaRPr lang="en-US" sz="3199" dirty="0"/>
          </a:p>
          <a:p>
            <a:pPr marL="457086" indent="-457086">
              <a:buFont typeface="Wingdings" charset="2"/>
              <a:buChar char="Ø"/>
            </a:pPr>
            <a:r>
              <a:rPr lang="en-US" sz="2666" dirty="0">
                <a:solidFill>
                  <a:srgbClr val="FF0000"/>
                </a:solidFill>
              </a:rPr>
              <a:t>Oracle Demo Pod</a:t>
            </a:r>
          </a:p>
          <a:p>
            <a:r>
              <a:rPr lang="en-US" sz="2666" dirty="0">
                <a:solidFill>
                  <a:srgbClr val="FF0000"/>
                </a:solidFill>
              </a:rPr>
              <a:t>	</a:t>
            </a:r>
            <a:r>
              <a:rPr lang="en-US" sz="2666" dirty="0" err="1"/>
              <a:t>Moscone</a:t>
            </a:r>
            <a:r>
              <a:rPr lang="en-US" sz="2666" dirty="0"/>
              <a:t> South, Booth 122, SMW022</a:t>
            </a:r>
          </a:p>
          <a:p>
            <a:endParaRPr lang="en-US" sz="2666" dirty="0"/>
          </a:p>
          <a:p>
            <a:pPr marL="457086" indent="-457086">
              <a:buFont typeface="Wingdings" charset="2"/>
              <a:buChar char="Ø"/>
            </a:pPr>
            <a:r>
              <a:rPr lang="en-US" sz="2666" dirty="0">
                <a:solidFill>
                  <a:schemeClr val="accent6">
                    <a:lumMod val="60000"/>
                    <a:lumOff val="40000"/>
                  </a:schemeClr>
                </a:solidFill>
              </a:rPr>
              <a:t>TCS Networking kiosk</a:t>
            </a:r>
          </a:p>
          <a:p>
            <a:pPr lvl="1"/>
            <a:r>
              <a:rPr lang="en-US" sz="2666" dirty="0"/>
              <a:t>	</a:t>
            </a:r>
            <a:r>
              <a:rPr lang="en-US" sz="2666" dirty="0" err="1"/>
              <a:t>Moscone</a:t>
            </a:r>
            <a:r>
              <a:rPr lang="en-US" sz="2666" dirty="0"/>
              <a:t> West, CX Central- Commerce # WL2 -012</a:t>
            </a:r>
          </a:p>
          <a:p>
            <a:r>
              <a:rPr lang="en-US" sz="2666" dirty="0"/>
              <a:t>	Contact : </a:t>
            </a:r>
            <a:r>
              <a:rPr lang="en-US" sz="2666" dirty="0" err="1"/>
              <a:t>Hariharan</a:t>
            </a:r>
            <a:r>
              <a:rPr lang="en-US" sz="2666" dirty="0"/>
              <a:t> J, </a:t>
            </a:r>
            <a:r>
              <a:rPr lang="en-US" sz="2666" dirty="0" err="1"/>
              <a:t>Rajarshi</a:t>
            </a:r>
            <a:r>
              <a:rPr lang="en-US" sz="2666" dirty="0"/>
              <a:t> Ray </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77941" b="56685"/>
          <a:stretch/>
        </p:blipFill>
        <p:spPr>
          <a:xfrm>
            <a:off x="9181769" y="1002323"/>
            <a:ext cx="2688775" cy="2969777"/>
          </a:xfrm>
          <a:prstGeom prst="rect">
            <a:avLst/>
          </a:prstGeom>
        </p:spPr>
      </p:pic>
    </p:spTree>
    <p:extLst>
      <p:ext uri="{BB962C8B-B14F-4D97-AF65-F5344CB8AC3E}">
        <p14:creationId xmlns:p14="http://schemas.microsoft.com/office/powerpoint/2010/main" val="1431131333"/>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Confidential – Oracle Internal/Restricted/Highly Restricted</a:t>
            </a:r>
            <a:endParaRPr lang="en-US" dirty="0"/>
          </a:p>
        </p:txBody>
      </p:sp>
      <p:sp>
        <p:nvSpPr>
          <p:cNvPr id="2" name="Slide Number Placeholder 1"/>
          <p:cNvSpPr>
            <a:spLocks noGrp="1"/>
          </p:cNvSpPr>
          <p:nvPr>
            <p:ph type="sldNum" sz="quarter" idx="12"/>
          </p:nvPr>
        </p:nvSpPr>
        <p:spPr/>
        <p:txBody>
          <a:bodyPr/>
          <a:lstStyle/>
          <a:p>
            <a:fld id="{C51EAA63-D034-42AE-91FA-B13B9518C7BE}" type="slidenum">
              <a:rPr lang="en-US" smtClean="0"/>
              <a:t>2</a:t>
            </a:fld>
            <a:endParaRPr lang="en-US" dirty="0"/>
          </a:p>
        </p:txBody>
      </p:sp>
    </p:spTree>
    <p:extLst>
      <p:ext uri="{BB962C8B-B14F-4D97-AF65-F5344CB8AC3E}">
        <p14:creationId xmlns:p14="http://schemas.microsoft.com/office/powerpoint/2010/main" val="81636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Confidential – Oracle Internal/Restricted/Highly Restricted</a:t>
            </a:r>
            <a:endParaRPr lang="en-US" dirty="0"/>
          </a:p>
        </p:txBody>
      </p:sp>
      <p:sp>
        <p:nvSpPr>
          <p:cNvPr id="2" name="Slide Number Placeholder 1"/>
          <p:cNvSpPr>
            <a:spLocks noGrp="1"/>
          </p:cNvSpPr>
          <p:nvPr>
            <p:ph type="sldNum" sz="quarter" idx="12"/>
          </p:nvPr>
        </p:nvSpPr>
        <p:spPr/>
        <p:txBody>
          <a:bodyPr/>
          <a:lstStyle/>
          <a:p>
            <a:fld id="{C51EAA63-D034-42AE-91FA-B13B9518C7BE}" type="slidenum">
              <a:rPr lang="en-US" smtClean="0"/>
              <a:t>20</a:t>
            </a:fld>
            <a:endParaRPr lang="en-US" dirty="0"/>
          </a:p>
        </p:txBody>
      </p:sp>
    </p:spTree>
    <p:extLst>
      <p:ext uri="{BB962C8B-B14F-4D97-AF65-F5344CB8AC3E}">
        <p14:creationId xmlns:p14="http://schemas.microsoft.com/office/powerpoint/2010/main" val="460880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2194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p:txBody>
          <a:bodyPr/>
          <a:lstStyle/>
          <a:p>
            <a:r>
              <a:rPr lang="en-US" dirty="0"/>
              <a:t>Digital Field </a:t>
            </a:r>
            <a:r>
              <a:rPr lang="en-US" dirty="0" smtClean="0"/>
              <a:t>Service</a:t>
            </a:r>
            <a:r>
              <a:rPr lang="en-US" dirty="0"/>
              <a:t>  </a:t>
            </a:r>
          </a:p>
        </p:txBody>
      </p:sp>
      <p:sp>
        <p:nvSpPr>
          <p:cNvPr id="11" name="Subtitle 10"/>
          <p:cNvSpPr>
            <a:spLocks noGrp="1"/>
          </p:cNvSpPr>
          <p:nvPr>
            <p:ph type="subTitle" idx="1"/>
          </p:nvPr>
        </p:nvSpPr>
        <p:spPr/>
        <p:txBody>
          <a:bodyPr/>
          <a:lstStyle/>
          <a:p>
            <a:r>
              <a:rPr lang="en-US" dirty="0" smtClean="0"/>
              <a:t>Manufacturing &amp; High-Technology</a:t>
            </a:r>
            <a:endParaRPr lang="en-US" dirty="0"/>
          </a:p>
        </p:txBody>
      </p:sp>
      <p:sp>
        <p:nvSpPr>
          <p:cNvPr id="8" name="Footer Placeholder 7"/>
          <p:cNvSpPr>
            <a:spLocks noGrp="1"/>
          </p:cNvSpPr>
          <p:nvPr>
            <p:ph type="ftr" sz="quarter" idx="11"/>
          </p:nvPr>
        </p:nvSpPr>
        <p:spPr/>
        <p:txBody>
          <a:bodyPr/>
          <a:lstStyle/>
          <a:p>
            <a:r>
              <a:rPr lang="en-US" smtClean="0"/>
              <a:t>Confidential – Oracle Internal/Restricted/Highly Restricted</a:t>
            </a:r>
            <a:endParaRPr lang="en-US" dirty="0"/>
          </a:p>
        </p:txBody>
      </p:sp>
      <p:sp>
        <p:nvSpPr>
          <p:cNvPr id="12" name="Text Placeholder 11"/>
          <p:cNvSpPr>
            <a:spLocks noGrp="1"/>
          </p:cNvSpPr>
          <p:nvPr>
            <p:ph type="body" sz="quarter" idx="13"/>
          </p:nvPr>
        </p:nvSpPr>
        <p:spPr/>
        <p:txBody>
          <a:bodyPr/>
          <a:lstStyle/>
          <a:p>
            <a:r>
              <a:rPr lang="en-US" dirty="0" smtClean="0"/>
              <a:t>Nigel Clark</a:t>
            </a:r>
          </a:p>
          <a:p>
            <a:r>
              <a:rPr lang="en-US" dirty="0" smtClean="0"/>
              <a:t>Senior Director, </a:t>
            </a:r>
            <a:r>
              <a:rPr lang="en-US" dirty="0" err="1" smtClean="0"/>
              <a:t>IoT</a:t>
            </a:r>
            <a:r>
              <a:rPr lang="en-US" dirty="0" smtClean="0"/>
              <a:t> / Digital</a:t>
            </a:r>
          </a:p>
          <a:p>
            <a:r>
              <a:rPr lang="en-US" dirty="0" smtClean="0"/>
              <a:t>Industry Solutions Group</a:t>
            </a:r>
          </a:p>
          <a:p>
            <a:endParaRPr lang="en-US" dirty="0"/>
          </a:p>
        </p:txBody>
      </p:sp>
      <p:sp>
        <p:nvSpPr>
          <p:cNvPr id="2" name="Text Placeholder 1"/>
          <p:cNvSpPr>
            <a:spLocks noGrp="1"/>
          </p:cNvSpPr>
          <p:nvPr>
            <p:ph type="body" sz="quarter" idx="15"/>
          </p:nvPr>
        </p:nvSpPr>
        <p:spPr/>
        <p:txBody>
          <a:bodyPr>
            <a:normAutofit/>
          </a:bodyPr>
          <a:lstStyle/>
          <a:p>
            <a:r>
              <a:rPr lang="en-US" sz="1100" dirty="0"/>
              <a:t>Presented with</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1403" y="5206487"/>
            <a:ext cx="1786476" cy="737113"/>
          </a:xfrm>
          <a:prstGeom prst="rect">
            <a:avLst/>
          </a:prstGeom>
        </p:spPr>
      </p:pic>
    </p:spTree>
    <p:extLst>
      <p:ext uri="{BB962C8B-B14F-4D97-AF65-F5344CB8AC3E}">
        <p14:creationId xmlns:p14="http://schemas.microsoft.com/office/powerpoint/2010/main" val="1561941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gray">
          <a:xfrm>
            <a:off x="146717" y="175038"/>
            <a:ext cx="11884104" cy="6246773"/>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ctr" defTabSz="914057">
              <a:lnSpc>
                <a:spcPct val="90000"/>
              </a:lnSpc>
            </a:pPr>
            <a:endParaRPr lang="en-US" sz="1900" dirty="0">
              <a:solidFill>
                <a:srgbClr val="FFFFFF"/>
              </a:solidFill>
            </a:endParaRPr>
          </a:p>
        </p:txBody>
      </p:sp>
      <p:sp>
        <p:nvSpPr>
          <p:cNvPr id="5" name="Slide Number Placeholder 4"/>
          <p:cNvSpPr>
            <a:spLocks noGrp="1"/>
          </p:cNvSpPr>
          <p:nvPr>
            <p:ph type="sldNum" sz="quarter" idx="4294967295"/>
          </p:nvPr>
        </p:nvSpPr>
        <p:spPr bwMode="gray">
          <a:xfrm>
            <a:off x="11274663" y="6555434"/>
            <a:ext cx="381562" cy="182832"/>
          </a:xfrm>
          <a:prstGeom prst="rect">
            <a:avLst/>
          </a:prstGeom>
        </p:spPr>
        <p:txBody>
          <a:bodyPr/>
          <a:lstStyle/>
          <a:p>
            <a:fld id="{C51EAA63-D034-42AE-91FA-B13B9518C7BE}" type="slidenum">
              <a:rPr lang="en-US" smtClean="0">
                <a:solidFill>
                  <a:srgbClr val="5F5F5F"/>
                </a:solidFill>
              </a:rPr>
              <a:pPr/>
              <a:t>4</a:t>
            </a:fld>
            <a:endParaRPr lang="en-US" dirty="0">
              <a:solidFill>
                <a:srgbClr val="5F5F5F"/>
              </a:solidFill>
            </a:endParaRPr>
          </a:p>
        </p:txBody>
      </p:sp>
      <p:sp>
        <p:nvSpPr>
          <p:cNvPr id="30" name="TextBox 29"/>
          <p:cNvSpPr txBox="1"/>
          <p:nvPr/>
        </p:nvSpPr>
        <p:spPr bwMode="gray">
          <a:xfrm>
            <a:off x="5083591" y="2431525"/>
            <a:ext cx="4189909" cy="3184425"/>
          </a:xfrm>
          <a:prstGeom prst="rect">
            <a:avLst/>
          </a:prstGeom>
          <a:noFill/>
        </p:spPr>
        <p:txBody>
          <a:bodyPr wrap="none" lIns="0" tIns="0" rIns="0" bIns="0" rtlCol="0">
            <a:noAutofit/>
          </a:bodyPr>
          <a:lstStyle/>
          <a:p>
            <a:pPr defTabSz="914057">
              <a:lnSpc>
                <a:spcPct val="90000"/>
              </a:lnSpc>
            </a:pPr>
            <a:r>
              <a:rPr lang="en-US" sz="3732" dirty="0">
                <a:solidFill>
                  <a:srgbClr val="4D686F"/>
                </a:solidFill>
                <a:latin typeface="Nimbus Sans L"/>
                <a:ea typeface="Times New Roman"/>
                <a:cs typeface="Nimbus Sans L"/>
              </a:rPr>
              <a:t>Digital Field Service</a:t>
            </a:r>
          </a:p>
          <a:p>
            <a:pPr defTabSz="914057">
              <a:lnSpc>
                <a:spcPct val="90000"/>
              </a:lnSpc>
            </a:pPr>
            <a:endParaRPr lang="en-US" sz="3732" dirty="0">
              <a:solidFill>
                <a:srgbClr val="4D686F"/>
              </a:solidFill>
              <a:latin typeface="Nimbus Sans L"/>
              <a:ea typeface="Times New Roman"/>
              <a:cs typeface="Nimbus Sans L"/>
            </a:endParaRPr>
          </a:p>
          <a:p>
            <a:pPr defTabSz="914057">
              <a:lnSpc>
                <a:spcPct val="90000"/>
              </a:lnSpc>
            </a:pPr>
            <a:r>
              <a:rPr lang="en-US" sz="1866" dirty="0">
                <a:solidFill>
                  <a:srgbClr val="4D686F"/>
                </a:solidFill>
                <a:latin typeface="Nimbus Sans L"/>
                <a:ea typeface="Times New Roman"/>
                <a:cs typeface="Nimbus Sans L"/>
              </a:rPr>
              <a:t>Scale, Speed, Growth, Revenue</a:t>
            </a:r>
          </a:p>
          <a:p>
            <a:pPr defTabSz="914057">
              <a:lnSpc>
                <a:spcPct val="90000"/>
              </a:lnSpc>
            </a:pPr>
            <a:endParaRPr lang="en-US" sz="3732" dirty="0">
              <a:solidFill>
                <a:srgbClr val="4D686F"/>
              </a:solidFill>
              <a:latin typeface="Nimbus Sans L"/>
              <a:ea typeface="Times New Roman"/>
              <a:cs typeface="Nimbus Sans L"/>
            </a:endParaRPr>
          </a:p>
          <a:p>
            <a:pPr defTabSz="914057">
              <a:lnSpc>
                <a:spcPct val="90000"/>
              </a:lnSpc>
            </a:pPr>
            <a:r>
              <a:rPr lang="en-US" sz="2666" dirty="0">
                <a:solidFill>
                  <a:srgbClr val="4D686F"/>
                </a:solidFill>
                <a:latin typeface="Nimbus Sans L"/>
                <a:ea typeface="Times New Roman"/>
                <a:cs typeface="Nimbus Sans L"/>
              </a:rPr>
              <a:t>A natural evolution </a:t>
            </a:r>
          </a:p>
          <a:p>
            <a:pPr defTabSz="914057">
              <a:lnSpc>
                <a:spcPct val="90000"/>
              </a:lnSpc>
            </a:pPr>
            <a:r>
              <a:rPr lang="en-US" sz="2666" dirty="0">
                <a:solidFill>
                  <a:srgbClr val="4D686F"/>
                </a:solidFill>
                <a:latin typeface="Nimbus Sans L"/>
                <a:ea typeface="Times New Roman"/>
                <a:cs typeface="Nimbus Sans L"/>
              </a:rPr>
              <a:t>from mobile work &amp;</a:t>
            </a:r>
          </a:p>
          <a:p>
            <a:pPr defTabSz="914057">
              <a:lnSpc>
                <a:spcPct val="90000"/>
              </a:lnSpc>
            </a:pPr>
            <a:r>
              <a:rPr lang="en-US" sz="2666" dirty="0">
                <a:solidFill>
                  <a:srgbClr val="4D686F"/>
                </a:solidFill>
                <a:latin typeface="Nimbus Sans L"/>
                <a:ea typeface="Times New Roman"/>
                <a:cs typeface="Nimbus Sans L"/>
              </a:rPr>
              <a:t>asset management</a:t>
            </a:r>
          </a:p>
        </p:txBody>
      </p:sp>
      <p:sp>
        <p:nvSpPr>
          <p:cNvPr id="68" name="Rectangle 67"/>
          <p:cNvSpPr/>
          <p:nvPr/>
        </p:nvSpPr>
        <p:spPr bwMode="gray">
          <a:xfrm>
            <a:off x="562542" y="2442667"/>
            <a:ext cx="2133044" cy="1752144"/>
          </a:xfrm>
          <a:prstGeom prst="rect">
            <a:avLst/>
          </a:prstGeom>
          <a:solidFill>
            <a:srgbClr val="46575E"/>
          </a:solidFill>
          <a:ln w="28575"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ctr" defTabSz="914057">
              <a:lnSpc>
                <a:spcPct val="90000"/>
              </a:lnSpc>
            </a:pPr>
            <a:endParaRPr lang="en-US" sz="1900" dirty="0">
              <a:solidFill>
                <a:srgbClr val="FFFFFF"/>
              </a:solidFill>
            </a:endParaRPr>
          </a:p>
        </p:txBody>
      </p:sp>
      <p:sp>
        <p:nvSpPr>
          <p:cNvPr id="69" name="Rectangle 68"/>
          <p:cNvSpPr/>
          <p:nvPr/>
        </p:nvSpPr>
        <p:spPr bwMode="gray">
          <a:xfrm>
            <a:off x="562542" y="4266982"/>
            <a:ext cx="2133044" cy="1752144"/>
          </a:xfrm>
          <a:prstGeom prst="rect">
            <a:avLst/>
          </a:prstGeom>
          <a:solidFill>
            <a:schemeClr val="accent1"/>
          </a:solidFill>
          <a:ln w="28575"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ctr" defTabSz="914057">
              <a:lnSpc>
                <a:spcPct val="90000"/>
              </a:lnSpc>
            </a:pPr>
            <a:endParaRPr lang="en-US" sz="1900" dirty="0">
              <a:solidFill>
                <a:srgbClr val="FFFFFF"/>
              </a:solidFill>
            </a:endParaRPr>
          </a:p>
        </p:txBody>
      </p:sp>
      <p:sp>
        <p:nvSpPr>
          <p:cNvPr id="70" name="Rectangle 69"/>
          <p:cNvSpPr/>
          <p:nvPr/>
        </p:nvSpPr>
        <p:spPr bwMode="gray">
          <a:xfrm>
            <a:off x="2764450" y="618355"/>
            <a:ext cx="2133044" cy="1752144"/>
          </a:xfrm>
          <a:prstGeom prst="rect">
            <a:avLst/>
          </a:prstGeom>
          <a:solidFill>
            <a:schemeClr val="accent1"/>
          </a:solidFill>
          <a:ln w="28575"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ctr" defTabSz="914057">
              <a:lnSpc>
                <a:spcPct val="90000"/>
              </a:lnSpc>
            </a:pPr>
            <a:endParaRPr lang="en-US" sz="1900" dirty="0">
              <a:solidFill>
                <a:srgbClr val="FFFFFF"/>
              </a:solidFill>
            </a:endParaRPr>
          </a:p>
        </p:txBody>
      </p:sp>
      <p:sp>
        <p:nvSpPr>
          <p:cNvPr id="71" name="Rectangle 70"/>
          <p:cNvSpPr/>
          <p:nvPr/>
        </p:nvSpPr>
        <p:spPr bwMode="gray">
          <a:xfrm>
            <a:off x="2754425" y="2442667"/>
            <a:ext cx="2133044" cy="1752144"/>
          </a:xfrm>
          <a:prstGeom prst="rect">
            <a:avLst/>
          </a:prstGeom>
          <a:solidFill>
            <a:schemeClr val="accent5">
              <a:lumMod val="75000"/>
            </a:schemeClr>
          </a:solidFill>
          <a:ln w="28575"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ctr" defTabSz="914057">
              <a:lnSpc>
                <a:spcPct val="90000"/>
              </a:lnSpc>
            </a:pPr>
            <a:endParaRPr lang="en-US" sz="1900" dirty="0">
              <a:solidFill>
                <a:srgbClr val="FFFFFF"/>
              </a:solidFill>
            </a:endParaRPr>
          </a:p>
        </p:txBody>
      </p:sp>
      <p:sp>
        <p:nvSpPr>
          <p:cNvPr id="72" name="Rectangle 71"/>
          <p:cNvSpPr/>
          <p:nvPr/>
        </p:nvSpPr>
        <p:spPr bwMode="gray">
          <a:xfrm>
            <a:off x="2778487" y="4266980"/>
            <a:ext cx="2133044" cy="1752144"/>
          </a:xfrm>
          <a:prstGeom prst="rect">
            <a:avLst/>
          </a:prstGeom>
          <a:solidFill>
            <a:schemeClr val="bg2">
              <a:lumMod val="50000"/>
            </a:schemeClr>
          </a:solidFill>
          <a:ln w="28575"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ctr" defTabSz="914057">
              <a:lnSpc>
                <a:spcPct val="90000"/>
              </a:lnSpc>
            </a:pPr>
            <a:endParaRPr lang="en-US" sz="5865" dirty="0">
              <a:solidFill>
                <a:srgbClr val="FFFFFF"/>
              </a:solidFill>
            </a:endParaRPr>
          </a:p>
        </p:txBody>
      </p:sp>
      <p:sp>
        <p:nvSpPr>
          <p:cNvPr id="73" name="Rectangle 72"/>
          <p:cNvSpPr/>
          <p:nvPr/>
        </p:nvSpPr>
        <p:spPr bwMode="gray">
          <a:xfrm>
            <a:off x="4966353" y="618355"/>
            <a:ext cx="2133044" cy="1752144"/>
          </a:xfrm>
          <a:prstGeom prst="rect">
            <a:avLst/>
          </a:prstGeom>
          <a:solidFill>
            <a:schemeClr val="accent4"/>
          </a:solidFill>
          <a:ln w="28575"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ctr" defTabSz="914057">
              <a:lnSpc>
                <a:spcPct val="90000"/>
              </a:lnSpc>
            </a:pPr>
            <a:endParaRPr lang="en-US" sz="1900" dirty="0">
              <a:solidFill>
                <a:srgbClr val="FFFFFF"/>
              </a:solidFill>
            </a:endParaRPr>
          </a:p>
        </p:txBody>
      </p:sp>
      <p:sp>
        <p:nvSpPr>
          <p:cNvPr id="74" name="Rectangle 73"/>
          <p:cNvSpPr/>
          <p:nvPr/>
        </p:nvSpPr>
        <p:spPr bwMode="gray">
          <a:xfrm>
            <a:off x="7168256" y="618355"/>
            <a:ext cx="2133044" cy="1752144"/>
          </a:xfrm>
          <a:prstGeom prst="rect">
            <a:avLst/>
          </a:prstGeom>
          <a:solidFill>
            <a:srgbClr val="889EA6"/>
          </a:solidFill>
          <a:ln w="28575"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ctr" defTabSz="914057">
              <a:lnSpc>
                <a:spcPct val="90000"/>
              </a:lnSpc>
            </a:pPr>
            <a:endParaRPr lang="en-US" sz="1900" dirty="0">
              <a:solidFill>
                <a:srgbClr val="FFFFFF"/>
              </a:solidFill>
            </a:endParaRPr>
          </a:p>
        </p:txBody>
      </p:sp>
      <p:sp>
        <p:nvSpPr>
          <p:cNvPr id="75" name="Rectangle 74"/>
          <p:cNvSpPr/>
          <p:nvPr/>
        </p:nvSpPr>
        <p:spPr bwMode="gray">
          <a:xfrm>
            <a:off x="9448541" y="625195"/>
            <a:ext cx="2133044" cy="1752144"/>
          </a:xfrm>
          <a:prstGeom prst="rect">
            <a:avLst/>
          </a:prstGeom>
          <a:solidFill>
            <a:schemeClr val="accent5">
              <a:lumMod val="75000"/>
            </a:schemeClr>
          </a:solidFill>
          <a:ln w="28575"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r" defTabSz="914057">
              <a:lnSpc>
                <a:spcPct val="90000"/>
              </a:lnSpc>
            </a:pPr>
            <a:endParaRPr lang="en-US" sz="1900" dirty="0">
              <a:solidFill>
                <a:srgbClr val="FFFFFF"/>
              </a:solidFill>
            </a:endParaRPr>
          </a:p>
        </p:txBody>
      </p:sp>
      <p:sp>
        <p:nvSpPr>
          <p:cNvPr id="76" name="Rectangle 75"/>
          <p:cNvSpPr/>
          <p:nvPr/>
        </p:nvSpPr>
        <p:spPr bwMode="gray">
          <a:xfrm>
            <a:off x="9466570" y="2422353"/>
            <a:ext cx="2133044" cy="1752144"/>
          </a:xfrm>
          <a:prstGeom prst="rect">
            <a:avLst/>
          </a:prstGeom>
          <a:solidFill>
            <a:schemeClr val="accent1"/>
          </a:solidFill>
          <a:ln w="28575"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r" defTabSz="914057">
              <a:lnSpc>
                <a:spcPct val="90000"/>
              </a:lnSpc>
            </a:pPr>
            <a:endParaRPr lang="en-US" sz="1900" dirty="0">
              <a:solidFill>
                <a:srgbClr val="FFFFFF"/>
              </a:solidFill>
            </a:endParaRPr>
          </a:p>
        </p:txBody>
      </p:sp>
      <p:sp>
        <p:nvSpPr>
          <p:cNvPr id="77" name="Rectangle 76"/>
          <p:cNvSpPr/>
          <p:nvPr/>
        </p:nvSpPr>
        <p:spPr bwMode="gray">
          <a:xfrm>
            <a:off x="9484600" y="4236921"/>
            <a:ext cx="2133044" cy="1752144"/>
          </a:xfrm>
          <a:prstGeom prst="rect">
            <a:avLst/>
          </a:prstGeom>
          <a:solidFill>
            <a:schemeClr val="accent4"/>
          </a:solidFill>
          <a:ln w="28575"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r" defTabSz="914057">
              <a:lnSpc>
                <a:spcPct val="90000"/>
              </a:lnSpc>
            </a:pPr>
            <a:endParaRPr lang="en-US" sz="1900" dirty="0">
              <a:solidFill>
                <a:srgbClr val="FFFFFF"/>
              </a:solidFill>
            </a:endParaRPr>
          </a:p>
        </p:txBody>
      </p:sp>
      <p:sp>
        <p:nvSpPr>
          <p:cNvPr id="85" name="Rectangle 84"/>
          <p:cNvSpPr/>
          <p:nvPr/>
        </p:nvSpPr>
        <p:spPr bwMode="gray">
          <a:xfrm>
            <a:off x="562542" y="601883"/>
            <a:ext cx="2133044" cy="1752144"/>
          </a:xfrm>
          <a:prstGeom prst="rect">
            <a:avLst/>
          </a:prstGeom>
          <a:solidFill>
            <a:schemeClr val="bg2">
              <a:lumMod val="50000"/>
            </a:schemeClr>
          </a:solidFill>
          <a:ln w="28575" cmpd="sng">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algn="ctr" defTabSz="914057">
              <a:lnSpc>
                <a:spcPct val="90000"/>
              </a:lnSpc>
            </a:pPr>
            <a:endParaRPr lang="en-US" sz="1900" dirty="0">
              <a:solidFill>
                <a:srgbClr val="FFFFFF"/>
              </a:solidFill>
            </a:endParaRPr>
          </a:p>
        </p:txBody>
      </p:sp>
      <p:pic>
        <p:nvPicPr>
          <p:cNvPr id="86" name="Picture 85" descr="1.5X red tab for PP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gray">
          <a:xfrm>
            <a:off x="533263" y="6267523"/>
            <a:ext cx="1609835" cy="589589"/>
          </a:xfrm>
          <a:prstGeom prst="rect">
            <a:avLst/>
          </a:prstGeom>
        </p:spPr>
      </p:pic>
      <p:sp>
        <p:nvSpPr>
          <p:cNvPr id="87" name="Freeform 1807"/>
          <p:cNvSpPr>
            <a:spLocks noEditPoints="1"/>
          </p:cNvSpPr>
          <p:nvPr/>
        </p:nvSpPr>
        <p:spPr bwMode="gray">
          <a:xfrm>
            <a:off x="5544430" y="-977868"/>
            <a:ext cx="677962" cy="672257"/>
          </a:xfrm>
          <a:custGeom>
            <a:avLst/>
            <a:gdLst/>
            <a:ahLst/>
            <a:cxnLst>
              <a:cxn ang="0">
                <a:pos x="1" y="177"/>
              </a:cxn>
              <a:cxn ang="0">
                <a:pos x="179" y="1"/>
              </a:cxn>
              <a:cxn ang="0">
                <a:pos x="355" y="180"/>
              </a:cxn>
              <a:cxn ang="0">
                <a:pos x="175" y="355"/>
              </a:cxn>
              <a:cxn ang="0">
                <a:pos x="1" y="177"/>
              </a:cxn>
              <a:cxn ang="0">
                <a:pos x="178" y="202"/>
              </a:cxn>
              <a:cxn ang="0">
                <a:pos x="202" y="174"/>
              </a:cxn>
              <a:cxn ang="0">
                <a:pos x="206" y="164"/>
              </a:cxn>
              <a:cxn ang="0">
                <a:pos x="260" y="124"/>
              </a:cxn>
              <a:cxn ang="0">
                <a:pos x="291" y="101"/>
              </a:cxn>
              <a:cxn ang="0">
                <a:pos x="296" y="90"/>
              </a:cxn>
              <a:cxn ang="0">
                <a:pos x="285" y="91"/>
              </a:cxn>
              <a:cxn ang="0">
                <a:pos x="281" y="94"/>
              </a:cxn>
              <a:cxn ang="0">
                <a:pos x="199" y="155"/>
              </a:cxn>
              <a:cxn ang="0">
                <a:pos x="188" y="156"/>
              </a:cxn>
              <a:cxn ang="0">
                <a:pos x="168" y="155"/>
              </a:cxn>
              <a:cxn ang="0">
                <a:pos x="158" y="155"/>
              </a:cxn>
              <a:cxn ang="0">
                <a:pos x="114" y="130"/>
              </a:cxn>
              <a:cxn ang="0">
                <a:pos x="88" y="116"/>
              </a:cxn>
              <a:cxn ang="0">
                <a:pos x="71" y="120"/>
              </a:cxn>
              <a:cxn ang="0">
                <a:pos x="77" y="136"/>
              </a:cxn>
              <a:cxn ang="0">
                <a:pos x="81" y="138"/>
              </a:cxn>
              <a:cxn ang="0">
                <a:pos x="145" y="173"/>
              </a:cxn>
              <a:cxn ang="0">
                <a:pos x="155" y="185"/>
              </a:cxn>
              <a:cxn ang="0">
                <a:pos x="178" y="202"/>
              </a:cxn>
              <a:cxn ang="0">
                <a:pos x="190" y="31"/>
              </a:cxn>
              <a:cxn ang="0">
                <a:pos x="178" y="17"/>
              </a:cxn>
              <a:cxn ang="0">
                <a:pos x="164" y="30"/>
              </a:cxn>
              <a:cxn ang="0">
                <a:pos x="177" y="43"/>
              </a:cxn>
              <a:cxn ang="0">
                <a:pos x="190" y="31"/>
              </a:cxn>
              <a:cxn ang="0">
                <a:pos x="44" y="177"/>
              </a:cxn>
              <a:cxn ang="0">
                <a:pos x="32" y="165"/>
              </a:cxn>
              <a:cxn ang="0">
                <a:pos x="18" y="177"/>
              </a:cxn>
              <a:cxn ang="0">
                <a:pos x="30" y="190"/>
              </a:cxn>
              <a:cxn ang="0">
                <a:pos x="44" y="177"/>
              </a:cxn>
              <a:cxn ang="0">
                <a:pos x="324" y="190"/>
              </a:cxn>
              <a:cxn ang="0">
                <a:pos x="338" y="177"/>
              </a:cxn>
              <a:cxn ang="0">
                <a:pos x="325" y="165"/>
              </a:cxn>
              <a:cxn ang="0">
                <a:pos x="311" y="176"/>
              </a:cxn>
              <a:cxn ang="0">
                <a:pos x="324" y="190"/>
              </a:cxn>
              <a:cxn ang="0">
                <a:pos x="177" y="311"/>
              </a:cxn>
              <a:cxn ang="0">
                <a:pos x="164" y="325"/>
              </a:cxn>
              <a:cxn ang="0">
                <a:pos x="178" y="337"/>
              </a:cxn>
              <a:cxn ang="0">
                <a:pos x="190" y="323"/>
              </a:cxn>
              <a:cxn ang="0">
                <a:pos x="177" y="311"/>
              </a:cxn>
            </a:cxnLst>
            <a:rect l="0" t="0" r="r" b="b"/>
            <a:pathLst>
              <a:path w="356" h="355">
                <a:moveTo>
                  <a:pt x="1" y="177"/>
                </a:moveTo>
                <a:cubicBezTo>
                  <a:pt x="2" y="78"/>
                  <a:pt x="79" y="0"/>
                  <a:pt x="179" y="1"/>
                </a:cubicBezTo>
                <a:cubicBezTo>
                  <a:pt x="281" y="1"/>
                  <a:pt x="356" y="82"/>
                  <a:pt x="355" y="180"/>
                </a:cubicBezTo>
                <a:cubicBezTo>
                  <a:pt x="354" y="279"/>
                  <a:pt x="273" y="355"/>
                  <a:pt x="175" y="355"/>
                </a:cubicBezTo>
                <a:cubicBezTo>
                  <a:pt x="79" y="354"/>
                  <a:pt x="0" y="273"/>
                  <a:pt x="1" y="177"/>
                </a:cubicBezTo>
                <a:close/>
                <a:moveTo>
                  <a:pt x="178" y="202"/>
                </a:moveTo>
                <a:cubicBezTo>
                  <a:pt x="192" y="202"/>
                  <a:pt x="203" y="189"/>
                  <a:pt x="202" y="174"/>
                </a:cubicBezTo>
                <a:cubicBezTo>
                  <a:pt x="202" y="171"/>
                  <a:pt x="203" y="166"/>
                  <a:pt x="206" y="164"/>
                </a:cubicBezTo>
                <a:cubicBezTo>
                  <a:pt x="223" y="151"/>
                  <a:pt x="242" y="138"/>
                  <a:pt x="260" y="124"/>
                </a:cubicBezTo>
                <a:cubicBezTo>
                  <a:pt x="270" y="116"/>
                  <a:pt x="281" y="109"/>
                  <a:pt x="291" y="101"/>
                </a:cubicBezTo>
                <a:cubicBezTo>
                  <a:pt x="295" y="98"/>
                  <a:pt x="300" y="95"/>
                  <a:pt x="296" y="90"/>
                </a:cubicBezTo>
                <a:cubicBezTo>
                  <a:pt x="295" y="88"/>
                  <a:pt x="289" y="90"/>
                  <a:pt x="285" y="91"/>
                </a:cubicBezTo>
                <a:cubicBezTo>
                  <a:pt x="284" y="92"/>
                  <a:pt x="282" y="93"/>
                  <a:pt x="281" y="94"/>
                </a:cubicBezTo>
                <a:cubicBezTo>
                  <a:pt x="254" y="114"/>
                  <a:pt x="226" y="134"/>
                  <a:pt x="199" y="155"/>
                </a:cubicBezTo>
                <a:cubicBezTo>
                  <a:pt x="195" y="158"/>
                  <a:pt x="193" y="158"/>
                  <a:pt x="188" y="156"/>
                </a:cubicBezTo>
                <a:cubicBezTo>
                  <a:pt x="182" y="154"/>
                  <a:pt x="175" y="155"/>
                  <a:pt x="168" y="155"/>
                </a:cubicBezTo>
                <a:cubicBezTo>
                  <a:pt x="165" y="155"/>
                  <a:pt x="161" y="156"/>
                  <a:pt x="158" y="155"/>
                </a:cubicBezTo>
                <a:cubicBezTo>
                  <a:pt x="143" y="147"/>
                  <a:pt x="129" y="139"/>
                  <a:pt x="114" y="130"/>
                </a:cubicBezTo>
                <a:cubicBezTo>
                  <a:pt x="105" y="126"/>
                  <a:pt x="97" y="121"/>
                  <a:pt x="88" y="116"/>
                </a:cubicBezTo>
                <a:cubicBezTo>
                  <a:pt x="82" y="113"/>
                  <a:pt x="76" y="113"/>
                  <a:pt x="71" y="120"/>
                </a:cubicBezTo>
                <a:cubicBezTo>
                  <a:pt x="67" y="127"/>
                  <a:pt x="71" y="132"/>
                  <a:pt x="77" y="136"/>
                </a:cubicBezTo>
                <a:cubicBezTo>
                  <a:pt x="78" y="137"/>
                  <a:pt x="79" y="137"/>
                  <a:pt x="81" y="138"/>
                </a:cubicBezTo>
                <a:cubicBezTo>
                  <a:pt x="102" y="150"/>
                  <a:pt x="123" y="161"/>
                  <a:pt x="145" y="173"/>
                </a:cubicBezTo>
                <a:cubicBezTo>
                  <a:pt x="150" y="176"/>
                  <a:pt x="153" y="179"/>
                  <a:pt x="155" y="185"/>
                </a:cubicBezTo>
                <a:cubicBezTo>
                  <a:pt x="157" y="195"/>
                  <a:pt x="168" y="202"/>
                  <a:pt x="178" y="202"/>
                </a:cubicBezTo>
                <a:close/>
                <a:moveTo>
                  <a:pt x="190" y="31"/>
                </a:moveTo>
                <a:cubicBezTo>
                  <a:pt x="190" y="23"/>
                  <a:pt x="185" y="17"/>
                  <a:pt x="178" y="17"/>
                </a:cubicBezTo>
                <a:cubicBezTo>
                  <a:pt x="171" y="17"/>
                  <a:pt x="165" y="23"/>
                  <a:pt x="164" y="30"/>
                </a:cubicBezTo>
                <a:cubicBezTo>
                  <a:pt x="164" y="37"/>
                  <a:pt x="170" y="43"/>
                  <a:pt x="177" y="43"/>
                </a:cubicBezTo>
                <a:cubicBezTo>
                  <a:pt x="185" y="44"/>
                  <a:pt x="190" y="38"/>
                  <a:pt x="190" y="31"/>
                </a:cubicBezTo>
                <a:close/>
                <a:moveTo>
                  <a:pt x="44" y="177"/>
                </a:moveTo>
                <a:cubicBezTo>
                  <a:pt x="44" y="170"/>
                  <a:pt x="39" y="165"/>
                  <a:pt x="32" y="165"/>
                </a:cubicBezTo>
                <a:cubicBezTo>
                  <a:pt x="24" y="164"/>
                  <a:pt x="18" y="170"/>
                  <a:pt x="18" y="177"/>
                </a:cubicBezTo>
                <a:cubicBezTo>
                  <a:pt x="18" y="184"/>
                  <a:pt x="24" y="190"/>
                  <a:pt x="30" y="190"/>
                </a:cubicBezTo>
                <a:cubicBezTo>
                  <a:pt x="37" y="191"/>
                  <a:pt x="44" y="184"/>
                  <a:pt x="44" y="177"/>
                </a:cubicBezTo>
                <a:close/>
                <a:moveTo>
                  <a:pt x="324" y="190"/>
                </a:moveTo>
                <a:cubicBezTo>
                  <a:pt x="331" y="191"/>
                  <a:pt x="337" y="184"/>
                  <a:pt x="338" y="177"/>
                </a:cubicBezTo>
                <a:cubicBezTo>
                  <a:pt x="338" y="170"/>
                  <a:pt x="332" y="165"/>
                  <a:pt x="325" y="165"/>
                </a:cubicBezTo>
                <a:cubicBezTo>
                  <a:pt x="317" y="164"/>
                  <a:pt x="312" y="169"/>
                  <a:pt x="311" y="176"/>
                </a:cubicBezTo>
                <a:cubicBezTo>
                  <a:pt x="311" y="184"/>
                  <a:pt x="317" y="190"/>
                  <a:pt x="324" y="190"/>
                </a:cubicBezTo>
                <a:close/>
                <a:moveTo>
                  <a:pt x="177" y="311"/>
                </a:moveTo>
                <a:cubicBezTo>
                  <a:pt x="170" y="311"/>
                  <a:pt x="164" y="318"/>
                  <a:pt x="164" y="325"/>
                </a:cubicBezTo>
                <a:cubicBezTo>
                  <a:pt x="165" y="331"/>
                  <a:pt x="171" y="337"/>
                  <a:pt x="178" y="337"/>
                </a:cubicBezTo>
                <a:cubicBezTo>
                  <a:pt x="185" y="337"/>
                  <a:pt x="191" y="331"/>
                  <a:pt x="190" y="323"/>
                </a:cubicBezTo>
                <a:cubicBezTo>
                  <a:pt x="190" y="316"/>
                  <a:pt x="185" y="311"/>
                  <a:pt x="177" y="311"/>
                </a:cubicBezTo>
                <a:close/>
              </a:path>
            </a:pathLst>
          </a:custGeom>
          <a:solidFill>
            <a:schemeClr val="bg1"/>
          </a:solidFill>
          <a:ln w="9525">
            <a:noFill/>
            <a:round/>
            <a:headEnd/>
            <a:tailEnd/>
          </a:ln>
        </p:spPr>
        <p:txBody>
          <a:bodyPr vert="horz" wrap="square" lIns="91404" tIns="45703" rIns="91404" bIns="45703" numCol="1" anchor="t" anchorCtr="0" compatLnSpc="1">
            <a:prstTxWarp prst="textNoShape">
              <a:avLst/>
            </a:prstTxWarp>
          </a:bodyPr>
          <a:lstStyle/>
          <a:p>
            <a:pPr defTabSz="914057"/>
            <a:endParaRPr lang="en-US" sz="1900" dirty="0">
              <a:solidFill>
                <a:srgbClr val="5F5F5F"/>
              </a:solidFill>
            </a:endParaRPr>
          </a:p>
        </p:txBody>
      </p:sp>
      <p:sp>
        <p:nvSpPr>
          <p:cNvPr id="88" name="Rectangle 87"/>
          <p:cNvSpPr/>
          <p:nvPr/>
        </p:nvSpPr>
        <p:spPr bwMode="gray">
          <a:xfrm>
            <a:off x="1279698" y="1789553"/>
            <a:ext cx="787322" cy="338520"/>
          </a:xfrm>
          <a:prstGeom prst="rect">
            <a:avLst/>
          </a:prstGeom>
        </p:spPr>
        <p:txBody>
          <a:bodyPr wrap="none" lIns="91404" tIns="45703" rIns="91404" bIns="45703">
            <a:spAutoFit/>
          </a:bodyPr>
          <a:lstStyle/>
          <a:p>
            <a:pPr algn="ctr" defTabSz="914057"/>
            <a:r>
              <a:rPr lang="en-US" sz="1600" b="1" dirty="0">
                <a:solidFill>
                  <a:srgbClr val="FFFFFF"/>
                </a:solidFill>
                <a:ea typeface="Times New Roman"/>
                <a:cs typeface="Calibri"/>
              </a:rPr>
              <a:t>Mobile</a:t>
            </a:r>
            <a:endParaRPr lang="en-US" sz="1600" b="1" dirty="0">
              <a:solidFill>
                <a:srgbClr val="FFFFFF"/>
              </a:solidFill>
              <a:cs typeface="Calibri"/>
            </a:endParaRPr>
          </a:p>
        </p:txBody>
      </p:sp>
      <p:sp>
        <p:nvSpPr>
          <p:cNvPr id="92" name="Rectangle 91"/>
          <p:cNvSpPr/>
          <p:nvPr/>
        </p:nvSpPr>
        <p:spPr bwMode="gray">
          <a:xfrm>
            <a:off x="3306052" y="1676858"/>
            <a:ext cx="1035788" cy="584741"/>
          </a:xfrm>
          <a:prstGeom prst="rect">
            <a:avLst/>
          </a:prstGeom>
        </p:spPr>
        <p:txBody>
          <a:bodyPr wrap="none" lIns="91404" tIns="45703" rIns="91404" bIns="45703">
            <a:spAutoFit/>
          </a:bodyPr>
          <a:lstStyle/>
          <a:p>
            <a:pPr algn="ctr" defTabSz="914057"/>
            <a:r>
              <a:rPr lang="en-US" sz="1600" b="1" dirty="0">
                <a:solidFill>
                  <a:srgbClr val="FFFFFF"/>
                </a:solidFill>
                <a:ea typeface="Times New Roman"/>
                <a:cs typeface="Calibri"/>
              </a:rPr>
              <a:t>Born in </a:t>
            </a:r>
          </a:p>
          <a:p>
            <a:pPr algn="ctr" defTabSz="914057"/>
            <a:r>
              <a:rPr lang="en-US" sz="1600" b="1" dirty="0">
                <a:solidFill>
                  <a:srgbClr val="FFFFFF"/>
                </a:solidFill>
                <a:ea typeface="Times New Roman"/>
                <a:cs typeface="Calibri"/>
              </a:rPr>
              <a:t>The Cloud</a:t>
            </a:r>
          </a:p>
        </p:txBody>
      </p:sp>
      <p:sp>
        <p:nvSpPr>
          <p:cNvPr id="102" name="Rectangle 101"/>
          <p:cNvSpPr/>
          <p:nvPr/>
        </p:nvSpPr>
        <p:spPr bwMode="gray">
          <a:xfrm>
            <a:off x="5761823" y="1755815"/>
            <a:ext cx="475250" cy="338520"/>
          </a:xfrm>
          <a:prstGeom prst="rect">
            <a:avLst/>
          </a:prstGeom>
        </p:spPr>
        <p:txBody>
          <a:bodyPr wrap="none" lIns="91404" tIns="45703" rIns="91404" bIns="45703">
            <a:spAutoFit/>
          </a:bodyPr>
          <a:lstStyle/>
          <a:p>
            <a:pPr algn="ctr" defTabSz="914057"/>
            <a:r>
              <a:rPr lang="en-US" sz="1600" b="1" dirty="0">
                <a:solidFill>
                  <a:srgbClr val="FFFFFF"/>
                </a:solidFill>
                <a:ea typeface="Times New Roman"/>
                <a:cs typeface="Calibri"/>
              </a:rPr>
              <a:t>IOT</a:t>
            </a:r>
          </a:p>
        </p:txBody>
      </p:sp>
      <p:sp>
        <p:nvSpPr>
          <p:cNvPr id="111" name="Freeform 321"/>
          <p:cNvSpPr>
            <a:spLocks/>
          </p:cNvSpPr>
          <p:nvPr/>
        </p:nvSpPr>
        <p:spPr bwMode="gray">
          <a:xfrm>
            <a:off x="7770378" y="1067415"/>
            <a:ext cx="953750" cy="457081"/>
          </a:xfrm>
          <a:custGeom>
            <a:avLst/>
            <a:gdLst/>
            <a:ahLst/>
            <a:cxnLst>
              <a:cxn ang="0">
                <a:pos x="445" y="206"/>
              </a:cxn>
              <a:cxn ang="0">
                <a:pos x="485" y="252"/>
              </a:cxn>
              <a:cxn ang="0">
                <a:pos x="558" y="308"/>
              </a:cxn>
              <a:cxn ang="0">
                <a:pos x="736" y="219"/>
              </a:cxn>
              <a:cxn ang="0">
                <a:pos x="700" y="92"/>
              </a:cxn>
              <a:cxn ang="0">
                <a:pos x="566" y="64"/>
              </a:cxn>
              <a:cxn ang="0">
                <a:pos x="497" y="109"/>
              </a:cxn>
              <a:cxn ang="0">
                <a:pos x="426" y="195"/>
              </a:cxn>
              <a:cxn ang="0">
                <a:pos x="354" y="287"/>
              </a:cxn>
              <a:cxn ang="0">
                <a:pos x="281" y="347"/>
              </a:cxn>
              <a:cxn ang="0">
                <a:pos x="199" y="369"/>
              </a:cxn>
              <a:cxn ang="0">
                <a:pos x="122" y="361"/>
              </a:cxn>
              <a:cxn ang="0">
                <a:pos x="16" y="245"/>
              </a:cxn>
              <a:cxn ang="0">
                <a:pos x="38" y="82"/>
              </a:cxn>
              <a:cxn ang="0">
                <a:pos x="155" y="9"/>
              </a:cxn>
              <a:cxn ang="0">
                <a:pos x="334" y="71"/>
              </a:cxn>
              <a:cxn ang="0">
                <a:pos x="380" y="119"/>
              </a:cxn>
              <a:cxn ang="0">
                <a:pos x="339" y="172"/>
              </a:cxn>
              <a:cxn ang="0">
                <a:pos x="318" y="146"/>
              </a:cxn>
              <a:cxn ang="0">
                <a:pos x="254" y="84"/>
              </a:cxn>
              <a:cxn ang="0">
                <a:pos x="188" y="57"/>
              </a:cxn>
              <a:cxn ang="0">
                <a:pos x="78" y="100"/>
              </a:cxn>
              <a:cxn ang="0">
                <a:pos x="47" y="183"/>
              </a:cxn>
              <a:cxn ang="0">
                <a:pos x="103" y="299"/>
              </a:cxn>
              <a:cxn ang="0">
                <a:pos x="223" y="312"/>
              </a:cxn>
              <a:cxn ang="0">
                <a:pos x="295" y="261"/>
              </a:cxn>
              <a:cxn ang="0">
                <a:pos x="363" y="176"/>
              </a:cxn>
              <a:cxn ang="0">
                <a:pos x="436" y="87"/>
              </a:cxn>
              <a:cxn ang="0">
                <a:pos x="524" y="22"/>
              </a:cxn>
              <a:cxn ang="0">
                <a:pos x="671" y="19"/>
              </a:cxn>
              <a:cxn ang="0">
                <a:pos x="770" y="133"/>
              </a:cxn>
              <a:cxn ang="0">
                <a:pos x="749" y="294"/>
              </a:cxn>
              <a:cxn ang="0">
                <a:pos x="633" y="368"/>
              </a:cxn>
              <a:cxn ang="0">
                <a:pos x="455" y="309"/>
              </a:cxn>
              <a:cxn ang="0">
                <a:pos x="409" y="261"/>
              </a:cxn>
              <a:cxn ang="0">
                <a:pos x="409" y="255"/>
              </a:cxn>
              <a:cxn ang="0">
                <a:pos x="444" y="207"/>
              </a:cxn>
              <a:cxn ang="0">
                <a:pos x="445" y="206"/>
              </a:cxn>
            </a:cxnLst>
            <a:rect l="0" t="0" r="r" b="b"/>
            <a:pathLst>
              <a:path w="785" h="376">
                <a:moveTo>
                  <a:pt x="445" y="206"/>
                </a:moveTo>
                <a:cubicBezTo>
                  <a:pt x="458" y="222"/>
                  <a:pt x="471" y="237"/>
                  <a:pt x="485" y="252"/>
                </a:cubicBezTo>
                <a:cubicBezTo>
                  <a:pt x="506" y="275"/>
                  <a:pt x="530" y="295"/>
                  <a:pt x="558" y="308"/>
                </a:cubicBezTo>
                <a:cubicBezTo>
                  <a:pt x="635" y="345"/>
                  <a:pt x="718" y="301"/>
                  <a:pt x="736" y="219"/>
                </a:cubicBezTo>
                <a:cubicBezTo>
                  <a:pt x="746" y="171"/>
                  <a:pt x="735" y="127"/>
                  <a:pt x="700" y="92"/>
                </a:cubicBezTo>
                <a:cubicBezTo>
                  <a:pt x="662" y="54"/>
                  <a:pt x="616" y="47"/>
                  <a:pt x="566" y="64"/>
                </a:cubicBezTo>
                <a:cubicBezTo>
                  <a:pt x="539" y="73"/>
                  <a:pt x="517" y="90"/>
                  <a:pt x="497" y="109"/>
                </a:cubicBezTo>
                <a:cubicBezTo>
                  <a:pt x="470" y="135"/>
                  <a:pt x="448" y="165"/>
                  <a:pt x="426" y="195"/>
                </a:cubicBezTo>
                <a:cubicBezTo>
                  <a:pt x="403" y="227"/>
                  <a:pt x="381" y="258"/>
                  <a:pt x="354" y="287"/>
                </a:cubicBezTo>
                <a:cubicBezTo>
                  <a:pt x="333" y="311"/>
                  <a:pt x="309" y="332"/>
                  <a:pt x="281" y="347"/>
                </a:cubicBezTo>
                <a:cubicBezTo>
                  <a:pt x="255" y="360"/>
                  <a:pt x="228" y="367"/>
                  <a:pt x="199" y="369"/>
                </a:cubicBezTo>
                <a:cubicBezTo>
                  <a:pt x="173" y="371"/>
                  <a:pt x="147" y="370"/>
                  <a:pt x="122" y="361"/>
                </a:cubicBezTo>
                <a:cubicBezTo>
                  <a:pt x="66" y="341"/>
                  <a:pt x="31" y="301"/>
                  <a:pt x="16" y="245"/>
                </a:cubicBezTo>
                <a:cubicBezTo>
                  <a:pt x="0" y="188"/>
                  <a:pt x="6" y="133"/>
                  <a:pt x="38" y="82"/>
                </a:cubicBezTo>
                <a:cubicBezTo>
                  <a:pt x="65" y="39"/>
                  <a:pt x="105" y="15"/>
                  <a:pt x="155" y="9"/>
                </a:cubicBezTo>
                <a:cubicBezTo>
                  <a:pt x="224" y="1"/>
                  <a:pt x="285" y="21"/>
                  <a:pt x="334" y="71"/>
                </a:cubicBezTo>
                <a:cubicBezTo>
                  <a:pt x="350" y="86"/>
                  <a:pt x="365" y="103"/>
                  <a:pt x="380" y="119"/>
                </a:cubicBezTo>
                <a:cubicBezTo>
                  <a:pt x="366" y="137"/>
                  <a:pt x="353" y="154"/>
                  <a:pt x="339" y="172"/>
                </a:cubicBezTo>
                <a:cubicBezTo>
                  <a:pt x="332" y="163"/>
                  <a:pt x="325" y="155"/>
                  <a:pt x="318" y="146"/>
                </a:cubicBezTo>
                <a:cubicBezTo>
                  <a:pt x="299" y="123"/>
                  <a:pt x="278" y="102"/>
                  <a:pt x="254" y="84"/>
                </a:cubicBezTo>
                <a:cubicBezTo>
                  <a:pt x="234" y="70"/>
                  <a:pt x="213" y="60"/>
                  <a:pt x="188" y="57"/>
                </a:cubicBezTo>
                <a:cubicBezTo>
                  <a:pt x="144" y="51"/>
                  <a:pt x="107" y="66"/>
                  <a:pt x="78" y="100"/>
                </a:cubicBezTo>
                <a:cubicBezTo>
                  <a:pt x="58" y="124"/>
                  <a:pt x="48" y="152"/>
                  <a:pt x="47" y="183"/>
                </a:cubicBezTo>
                <a:cubicBezTo>
                  <a:pt x="46" y="231"/>
                  <a:pt x="63" y="271"/>
                  <a:pt x="103" y="299"/>
                </a:cubicBezTo>
                <a:cubicBezTo>
                  <a:pt x="140" y="326"/>
                  <a:pt x="181" y="327"/>
                  <a:pt x="223" y="312"/>
                </a:cubicBezTo>
                <a:cubicBezTo>
                  <a:pt x="251" y="301"/>
                  <a:pt x="274" y="282"/>
                  <a:pt x="295" y="261"/>
                </a:cubicBezTo>
                <a:cubicBezTo>
                  <a:pt x="320" y="235"/>
                  <a:pt x="341" y="205"/>
                  <a:pt x="363" y="176"/>
                </a:cubicBezTo>
                <a:cubicBezTo>
                  <a:pt x="387" y="146"/>
                  <a:pt x="410" y="116"/>
                  <a:pt x="436" y="87"/>
                </a:cubicBezTo>
                <a:cubicBezTo>
                  <a:pt x="460" y="59"/>
                  <a:pt x="489" y="35"/>
                  <a:pt x="524" y="22"/>
                </a:cubicBezTo>
                <a:cubicBezTo>
                  <a:pt x="573" y="4"/>
                  <a:pt x="622" y="0"/>
                  <a:pt x="671" y="19"/>
                </a:cubicBezTo>
                <a:cubicBezTo>
                  <a:pt x="724" y="40"/>
                  <a:pt x="756" y="80"/>
                  <a:pt x="770" y="133"/>
                </a:cubicBezTo>
                <a:cubicBezTo>
                  <a:pt x="785" y="189"/>
                  <a:pt x="780" y="244"/>
                  <a:pt x="749" y="294"/>
                </a:cubicBezTo>
                <a:cubicBezTo>
                  <a:pt x="722" y="336"/>
                  <a:pt x="683" y="362"/>
                  <a:pt x="633" y="368"/>
                </a:cubicBezTo>
                <a:cubicBezTo>
                  <a:pt x="565" y="376"/>
                  <a:pt x="505" y="357"/>
                  <a:pt x="455" y="309"/>
                </a:cubicBezTo>
                <a:cubicBezTo>
                  <a:pt x="439" y="294"/>
                  <a:pt x="424" y="277"/>
                  <a:pt x="409" y="261"/>
                </a:cubicBezTo>
                <a:cubicBezTo>
                  <a:pt x="408" y="259"/>
                  <a:pt x="407" y="257"/>
                  <a:pt x="409" y="255"/>
                </a:cubicBezTo>
                <a:cubicBezTo>
                  <a:pt x="421" y="239"/>
                  <a:pt x="432" y="223"/>
                  <a:pt x="444" y="207"/>
                </a:cubicBezTo>
                <a:cubicBezTo>
                  <a:pt x="444" y="207"/>
                  <a:pt x="445" y="206"/>
                  <a:pt x="445" y="206"/>
                </a:cubicBezTo>
                <a:close/>
              </a:path>
            </a:pathLst>
          </a:custGeom>
          <a:solidFill>
            <a:srgbClr val="FFFFFF"/>
          </a:solidFill>
          <a:ln w="9525">
            <a:noFill/>
            <a:round/>
            <a:headEnd/>
            <a:tailEnd/>
          </a:ln>
        </p:spPr>
        <p:txBody>
          <a:bodyPr vert="horz" wrap="square" lIns="91404" tIns="45703" rIns="91404" bIns="45703" numCol="1" anchor="t" anchorCtr="0" compatLnSpc="1">
            <a:prstTxWarp prst="textNoShape">
              <a:avLst/>
            </a:prstTxWarp>
          </a:bodyPr>
          <a:lstStyle/>
          <a:p>
            <a:pPr defTabSz="914057"/>
            <a:endParaRPr lang="en-US" sz="1900" dirty="0">
              <a:solidFill>
                <a:srgbClr val="5F5F5F"/>
              </a:solidFill>
            </a:endParaRPr>
          </a:p>
        </p:txBody>
      </p:sp>
      <p:sp>
        <p:nvSpPr>
          <p:cNvPr id="112" name="Rectangle 111"/>
          <p:cNvSpPr/>
          <p:nvPr/>
        </p:nvSpPr>
        <p:spPr bwMode="gray">
          <a:xfrm>
            <a:off x="7665190" y="1676857"/>
            <a:ext cx="1250654" cy="338520"/>
          </a:xfrm>
          <a:prstGeom prst="rect">
            <a:avLst/>
          </a:prstGeom>
        </p:spPr>
        <p:txBody>
          <a:bodyPr wrap="none" lIns="91404" tIns="45703" rIns="91404" bIns="45703">
            <a:spAutoFit/>
          </a:bodyPr>
          <a:lstStyle/>
          <a:p>
            <a:pPr algn="ctr" defTabSz="914057"/>
            <a:r>
              <a:rPr lang="en-US" sz="1600" b="1" dirty="0">
                <a:solidFill>
                  <a:srgbClr val="FFFFFF"/>
                </a:solidFill>
                <a:ea typeface="Times New Roman"/>
                <a:cs typeface="Calibri"/>
              </a:rPr>
              <a:t>Field Service</a:t>
            </a:r>
          </a:p>
        </p:txBody>
      </p:sp>
      <p:sp>
        <p:nvSpPr>
          <p:cNvPr id="116" name="Rectangle 115"/>
          <p:cNvSpPr/>
          <p:nvPr/>
        </p:nvSpPr>
        <p:spPr bwMode="gray">
          <a:xfrm>
            <a:off x="2822905" y="2577193"/>
            <a:ext cx="2019009" cy="1158873"/>
          </a:xfrm>
          <a:prstGeom prst="rect">
            <a:avLst/>
          </a:prstGeom>
        </p:spPr>
        <p:txBody>
          <a:bodyPr wrap="square" lIns="91404" tIns="45703" rIns="91404" bIns="45703">
            <a:spAutoFit/>
          </a:bodyPr>
          <a:lstStyle/>
          <a:p>
            <a:pPr algn="ctr" defTabSz="914057"/>
            <a:r>
              <a:rPr lang="en-US" sz="4799" b="1" dirty="0">
                <a:solidFill>
                  <a:srgbClr val="FFFFFF"/>
                </a:solidFill>
                <a:ea typeface="Times New Roman"/>
                <a:cs typeface="Calibri"/>
              </a:rPr>
              <a:t>23</a:t>
            </a:r>
            <a:r>
              <a:rPr lang="en-US" sz="2133" b="1" dirty="0">
                <a:solidFill>
                  <a:srgbClr val="FFFFFF"/>
                </a:solidFill>
                <a:ea typeface="Times New Roman"/>
                <a:cs typeface="Calibri"/>
              </a:rPr>
              <a:t>Bn</a:t>
            </a:r>
            <a:endParaRPr lang="en-US" sz="4799" b="1" dirty="0">
              <a:solidFill>
                <a:srgbClr val="FFFFFF"/>
              </a:solidFill>
              <a:ea typeface="Times New Roman"/>
              <a:cs typeface="Calibri"/>
            </a:endParaRPr>
          </a:p>
          <a:p>
            <a:pPr algn="ctr" defTabSz="914057"/>
            <a:r>
              <a:rPr lang="en-US" sz="1066" b="1" dirty="0">
                <a:solidFill>
                  <a:srgbClr val="FFFFFF"/>
                </a:solidFill>
                <a:ea typeface="Times New Roman"/>
                <a:cs typeface="Calibri"/>
              </a:rPr>
              <a:t>Number of </a:t>
            </a:r>
            <a:r>
              <a:rPr lang="en-US" sz="1066" b="1" dirty="0" err="1">
                <a:solidFill>
                  <a:srgbClr val="FFFFFF"/>
                </a:solidFill>
                <a:ea typeface="Times New Roman"/>
                <a:cs typeface="Calibri"/>
              </a:rPr>
              <a:t>IoT</a:t>
            </a:r>
            <a:r>
              <a:rPr lang="en-US" sz="1066" b="1" dirty="0">
                <a:solidFill>
                  <a:srgbClr val="FFFFFF"/>
                </a:solidFill>
                <a:ea typeface="Times New Roman"/>
                <a:cs typeface="Calibri"/>
              </a:rPr>
              <a:t> enabled “things” by 2020</a:t>
            </a:r>
          </a:p>
        </p:txBody>
      </p:sp>
      <p:sp>
        <p:nvSpPr>
          <p:cNvPr id="122" name="Rectangle 121"/>
          <p:cNvSpPr/>
          <p:nvPr/>
        </p:nvSpPr>
        <p:spPr bwMode="gray">
          <a:xfrm>
            <a:off x="654054" y="2523203"/>
            <a:ext cx="2034727" cy="994853"/>
          </a:xfrm>
          <a:prstGeom prst="rect">
            <a:avLst/>
          </a:prstGeom>
        </p:spPr>
        <p:txBody>
          <a:bodyPr wrap="square" lIns="91404" tIns="45703" rIns="91404" bIns="45703">
            <a:spAutoFit/>
          </a:bodyPr>
          <a:lstStyle/>
          <a:p>
            <a:pPr algn="ctr" defTabSz="914057"/>
            <a:r>
              <a:rPr lang="en-US" sz="4799" b="1" dirty="0">
                <a:solidFill>
                  <a:srgbClr val="FFFFFF"/>
                </a:solidFill>
                <a:ea typeface="Times New Roman"/>
                <a:cs typeface="Calibri"/>
              </a:rPr>
              <a:t>$1.3</a:t>
            </a:r>
            <a:r>
              <a:rPr lang="en-US" sz="2133" b="1" dirty="0">
                <a:solidFill>
                  <a:srgbClr val="FFFFFF"/>
                </a:solidFill>
                <a:ea typeface="Times New Roman"/>
                <a:cs typeface="Calibri"/>
              </a:rPr>
              <a:t>Tn</a:t>
            </a:r>
            <a:endParaRPr lang="en-US" sz="1333" b="1" dirty="0">
              <a:solidFill>
                <a:srgbClr val="FFFFFF"/>
              </a:solidFill>
              <a:ea typeface="Times New Roman"/>
              <a:cs typeface="Calibri"/>
            </a:endParaRPr>
          </a:p>
          <a:p>
            <a:pPr algn="ctr" defTabSz="914057"/>
            <a:r>
              <a:rPr lang="en-US" sz="1066" b="1" dirty="0">
                <a:solidFill>
                  <a:srgbClr val="FFFFFF"/>
                </a:solidFill>
                <a:ea typeface="Times New Roman"/>
                <a:cs typeface="Calibri"/>
              </a:rPr>
              <a:t>Worldwide </a:t>
            </a:r>
            <a:r>
              <a:rPr lang="en-US" sz="1066" b="1" dirty="0" err="1">
                <a:solidFill>
                  <a:srgbClr val="FFFFFF"/>
                </a:solidFill>
                <a:ea typeface="Times New Roman"/>
                <a:cs typeface="Calibri"/>
              </a:rPr>
              <a:t>IoT</a:t>
            </a:r>
            <a:r>
              <a:rPr lang="en-US" sz="1066" b="1" dirty="0">
                <a:solidFill>
                  <a:srgbClr val="FFFFFF"/>
                </a:solidFill>
                <a:ea typeface="Times New Roman"/>
                <a:cs typeface="Calibri"/>
              </a:rPr>
              <a:t> market by 2020</a:t>
            </a:r>
          </a:p>
        </p:txBody>
      </p:sp>
      <p:sp>
        <p:nvSpPr>
          <p:cNvPr id="126" name="Rectangle 125"/>
          <p:cNvSpPr/>
          <p:nvPr/>
        </p:nvSpPr>
        <p:spPr bwMode="gray">
          <a:xfrm>
            <a:off x="830263" y="4398825"/>
            <a:ext cx="1711010" cy="1486911"/>
          </a:xfrm>
          <a:prstGeom prst="rect">
            <a:avLst/>
          </a:prstGeom>
        </p:spPr>
        <p:txBody>
          <a:bodyPr wrap="square" lIns="91404" tIns="45703" rIns="91404" bIns="45703">
            <a:spAutoFit/>
          </a:bodyPr>
          <a:lstStyle/>
          <a:p>
            <a:pPr algn="ctr" defTabSz="914057"/>
            <a:r>
              <a:rPr lang="en-US" sz="4799" b="1" dirty="0">
                <a:solidFill>
                  <a:srgbClr val="FFFFFF"/>
                </a:solidFill>
                <a:ea typeface="Times New Roman"/>
                <a:cs typeface="Calibri"/>
              </a:rPr>
              <a:t>25%</a:t>
            </a:r>
          </a:p>
          <a:p>
            <a:pPr algn="ctr" defTabSz="914057"/>
            <a:r>
              <a:rPr lang="en-US" sz="1066" b="1" dirty="0">
                <a:solidFill>
                  <a:srgbClr val="FFFFFF"/>
                </a:solidFill>
                <a:ea typeface="Times New Roman"/>
                <a:cs typeface="Calibri"/>
              </a:rPr>
              <a:t>Reduction in asset maintenance costs due to </a:t>
            </a:r>
            <a:r>
              <a:rPr lang="en-US" sz="1066" b="1" dirty="0" err="1">
                <a:solidFill>
                  <a:srgbClr val="FFFFFF"/>
                </a:solidFill>
                <a:ea typeface="Times New Roman"/>
                <a:cs typeface="Calibri"/>
              </a:rPr>
              <a:t>IoT</a:t>
            </a:r>
            <a:r>
              <a:rPr lang="en-US" sz="1066" b="1" dirty="0">
                <a:solidFill>
                  <a:srgbClr val="FFFFFF"/>
                </a:solidFill>
                <a:ea typeface="Times New Roman"/>
                <a:cs typeface="Calibri"/>
              </a:rPr>
              <a:t> &amp; 35% reduction in downtime</a:t>
            </a:r>
          </a:p>
        </p:txBody>
      </p:sp>
      <p:grpSp>
        <p:nvGrpSpPr>
          <p:cNvPr id="6" name="Group 133"/>
          <p:cNvGrpSpPr/>
          <p:nvPr/>
        </p:nvGrpSpPr>
        <p:grpSpPr bwMode="gray">
          <a:xfrm>
            <a:off x="10107021" y="868730"/>
            <a:ext cx="761802" cy="829367"/>
            <a:chOff x="8800048" y="2372656"/>
            <a:chExt cx="801163" cy="872219"/>
          </a:xfrm>
          <a:solidFill>
            <a:srgbClr val="FFFFFF"/>
          </a:solidFill>
        </p:grpSpPr>
        <p:sp>
          <p:nvSpPr>
            <p:cNvPr id="136" name="Freeform 842"/>
            <p:cNvSpPr>
              <a:spLocks/>
            </p:cNvSpPr>
            <p:nvPr/>
          </p:nvSpPr>
          <p:spPr bwMode="gray">
            <a:xfrm>
              <a:off x="8993877" y="2547098"/>
              <a:ext cx="419962" cy="529792"/>
            </a:xfrm>
            <a:custGeom>
              <a:avLst/>
              <a:gdLst/>
              <a:ahLst/>
              <a:cxnLst>
                <a:cxn ang="0">
                  <a:pos x="96" y="244"/>
                </a:cxn>
                <a:cxn ang="0">
                  <a:pos x="61" y="244"/>
                </a:cxn>
                <a:cxn ang="0">
                  <a:pos x="51" y="234"/>
                </a:cxn>
                <a:cxn ang="0">
                  <a:pos x="43" y="203"/>
                </a:cxn>
                <a:cxn ang="0">
                  <a:pos x="17" y="156"/>
                </a:cxn>
                <a:cxn ang="0">
                  <a:pos x="1" y="99"/>
                </a:cxn>
                <a:cxn ang="0">
                  <a:pos x="77" y="10"/>
                </a:cxn>
                <a:cxn ang="0">
                  <a:pos x="189" y="81"/>
                </a:cxn>
                <a:cxn ang="0">
                  <a:pos x="175" y="156"/>
                </a:cxn>
                <a:cxn ang="0">
                  <a:pos x="147" y="205"/>
                </a:cxn>
                <a:cxn ang="0">
                  <a:pos x="141" y="235"/>
                </a:cxn>
                <a:cxn ang="0">
                  <a:pos x="131" y="244"/>
                </a:cxn>
                <a:cxn ang="0">
                  <a:pos x="96" y="244"/>
                </a:cxn>
              </a:cxnLst>
              <a:rect l="0" t="0" r="r" b="b"/>
              <a:pathLst>
                <a:path w="195" h="244">
                  <a:moveTo>
                    <a:pt x="96" y="244"/>
                  </a:moveTo>
                  <a:cubicBezTo>
                    <a:pt x="84" y="244"/>
                    <a:pt x="73" y="244"/>
                    <a:pt x="61" y="244"/>
                  </a:cubicBezTo>
                  <a:cubicBezTo>
                    <a:pt x="54" y="244"/>
                    <a:pt x="50" y="241"/>
                    <a:pt x="51" y="234"/>
                  </a:cubicBezTo>
                  <a:cubicBezTo>
                    <a:pt x="51" y="223"/>
                    <a:pt x="47" y="213"/>
                    <a:pt x="43" y="203"/>
                  </a:cubicBezTo>
                  <a:cubicBezTo>
                    <a:pt x="35" y="187"/>
                    <a:pt x="26" y="171"/>
                    <a:pt x="17" y="156"/>
                  </a:cubicBezTo>
                  <a:cubicBezTo>
                    <a:pt x="5" y="139"/>
                    <a:pt x="0" y="120"/>
                    <a:pt x="1" y="99"/>
                  </a:cubicBezTo>
                  <a:cubicBezTo>
                    <a:pt x="2" y="56"/>
                    <a:pt x="34" y="18"/>
                    <a:pt x="77" y="10"/>
                  </a:cubicBezTo>
                  <a:cubicBezTo>
                    <a:pt x="128" y="0"/>
                    <a:pt x="177" y="31"/>
                    <a:pt x="189" y="81"/>
                  </a:cubicBezTo>
                  <a:cubicBezTo>
                    <a:pt x="195" y="108"/>
                    <a:pt x="190" y="133"/>
                    <a:pt x="175" y="156"/>
                  </a:cubicBezTo>
                  <a:cubicBezTo>
                    <a:pt x="165" y="172"/>
                    <a:pt x="155" y="188"/>
                    <a:pt x="147" y="205"/>
                  </a:cubicBezTo>
                  <a:cubicBezTo>
                    <a:pt x="143" y="215"/>
                    <a:pt x="140" y="224"/>
                    <a:pt x="141" y="235"/>
                  </a:cubicBezTo>
                  <a:cubicBezTo>
                    <a:pt x="141" y="241"/>
                    <a:pt x="137" y="244"/>
                    <a:pt x="131" y="244"/>
                  </a:cubicBezTo>
                  <a:cubicBezTo>
                    <a:pt x="119" y="244"/>
                    <a:pt x="108" y="244"/>
                    <a:pt x="96" y="244"/>
                  </a:cubicBez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defTabSz="914057"/>
              <a:endParaRPr lang="en-US" sz="1900" dirty="0">
                <a:solidFill>
                  <a:srgbClr val="5F5F5F"/>
                </a:solidFill>
              </a:endParaRPr>
            </a:p>
          </p:txBody>
        </p:sp>
        <p:sp>
          <p:nvSpPr>
            <p:cNvPr id="137" name="Freeform 843"/>
            <p:cNvSpPr>
              <a:spLocks/>
            </p:cNvSpPr>
            <p:nvPr/>
          </p:nvSpPr>
          <p:spPr bwMode="gray">
            <a:xfrm>
              <a:off x="9097251" y="3096274"/>
              <a:ext cx="193829" cy="148601"/>
            </a:xfrm>
            <a:custGeom>
              <a:avLst/>
              <a:gdLst/>
              <a:ahLst/>
              <a:cxnLst>
                <a:cxn ang="0">
                  <a:pos x="45" y="0"/>
                </a:cxn>
                <a:cxn ang="0">
                  <a:pos x="82" y="0"/>
                </a:cxn>
                <a:cxn ang="0">
                  <a:pos x="89" y="7"/>
                </a:cxn>
                <a:cxn ang="0">
                  <a:pos x="82" y="14"/>
                </a:cxn>
                <a:cxn ang="0">
                  <a:pos x="78" y="14"/>
                </a:cxn>
                <a:cxn ang="0">
                  <a:pos x="73" y="19"/>
                </a:cxn>
                <a:cxn ang="0">
                  <a:pos x="78" y="23"/>
                </a:cxn>
                <a:cxn ang="0">
                  <a:pos x="82" y="23"/>
                </a:cxn>
                <a:cxn ang="0">
                  <a:pos x="89" y="30"/>
                </a:cxn>
                <a:cxn ang="0">
                  <a:pos x="83" y="37"/>
                </a:cxn>
                <a:cxn ang="0">
                  <a:pos x="78" y="37"/>
                </a:cxn>
                <a:cxn ang="0">
                  <a:pos x="73" y="42"/>
                </a:cxn>
                <a:cxn ang="0">
                  <a:pos x="78" y="46"/>
                </a:cxn>
                <a:cxn ang="0">
                  <a:pos x="83" y="46"/>
                </a:cxn>
                <a:cxn ang="0">
                  <a:pos x="89" y="53"/>
                </a:cxn>
                <a:cxn ang="0">
                  <a:pos x="83" y="60"/>
                </a:cxn>
                <a:cxn ang="0">
                  <a:pos x="75" y="60"/>
                </a:cxn>
                <a:cxn ang="0">
                  <a:pos x="72" y="62"/>
                </a:cxn>
                <a:cxn ang="0">
                  <a:pos x="59" y="69"/>
                </a:cxn>
                <a:cxn ang="0">
                  <a:pos x="33" y="69"/>
                </a:cxn>
                <a:cxn ang="0">
                  <a:pos x="20" y="62"/>
                </a:cxn>
                <a:cxn ang="0">
                  <a:pos x="16" y="60"/>
                </a:cxn>
                <a:cxn ang="0">
                  <a:pos x="7" y="60"/>
                </a:cxn>
                <a:cxn ang="0">
                  <a:pos x="0" y="53"/>
                </a:cxn>
                <a:cxn ang="0">
                  <a:pos x="7" y="46"/>
                </a:cxn>
                <a:cxn ang="0">
                  <a:pos x="52" y="46"/>
                </a:cxn>
                <a:cxn ang="0">
                  <a:pos x="54" y="46"/>
                </a:cxn>
                <a:cxn ang="0">
                  <a:pos x="58" y="42"/>
                </a:cxn>
                <a:cxn ang="0">
                  <a:pos x="54" y="37"/>
                </a:cxn>
                <a:cxn ang="0">
                  <a:pos x="51" y="37"/>
                </a:cxn>
                <a:cxn ang="0">
                  <a:pos x="7" y="37"/>
                </a:cxn>
                <a:cxn ang="0">
                  <a:pos x="0" y="29"/>
                </a:cxn>
                <a:cxn ang="0">
                  <a:pos x="8" y="23"/>
                </a:cxn>
                <a:cxn ang="0">
                  <a:pos x="37" y="23"/>
                </a:cxn>
                <a:cxn ang="0">
                  <a:pos x="39" y="23"/>
                </a:cxn>
                <a:cxn ang="0">
                  <a:pos x="44" y="19"/>
                </a:cxn>
                <a:cxn ang="0">
                  <a:pos x="39" y="14"/>
                </a:cxn>
                <a:cxn ang="0">
                  <a:pos x="32" y="14"/>
                </a:cxn>
                <a:cxn ang="0">
                  <a:pos x="7" y="14"/>
                </a:cxn>
                <a:cxn ang="0">
                  <a:pos x="0" y="7"/>
                </a:cxn>
                <a:cxn ang="0">
                  <a:pos x="7" y="0"/>
                </a:cxn>
                <a:cxn ang="0">
                  <a:pos x="45" y="0"/>
                </a:cxn>
              </a:cxnLst>
              <a:rect l="0" t="0" r="r" b="b"/>
              <a:pathLst>
                <a:path w="90" h="69">
                  <a:moveTo>
                    <a:pt x="45" y="0"/>
                  </a:moveTo>
                  <a:cubicBezTo>
                    <a:pt x="57" y="0"/>
                    <a:pt x="70" y="0"/>
                    <a:pt x="82" y="0"/>
                  </a:cubicBezTo>
                  <a:cubicBezTo>
                    <a:pt x="87" y="0"/>
                    <a:pt x="89" y="3"/>
                    <a:pt x="89" y="7"/>
                  </a:cubicBezTo>
                  <a:cubicBezTo>
                    <a:pt x="90" y="11"/>
                    <a:pt x="87" y="14"/>
                    <a:pt x="82" y="14"/>
                  </a:cubicBezTo>
                  <a:cubicBezTo>
                    <a:pt x="81" y="14"/>
                    <a:pt x="79" y="14"/>
                    <a:pt x="78" y="14"/>
                  </a:cubicBezTo>
                  <a:cubicBezTo>
                    <a:pt x="75" y="14"/>
                    <a:pt x="73" y="16"/>
                    <a:pt x="73" y="19"/>
                  </a:cubicBezTo>
                  <a:cubicBezTo>
                    <a:pt x="73" y="21"/>
                    <a:pt x="75" y="23"/>
                    <a:pt x="78" y="23"/>
                  </a:cubicBezTo>
                  <a:cubicBezTo>
                    <a:pt x="80" y="23"/>
                    <a:pt x="81" y="23"/>
                    <a:pt x="82" y="23"/>
                  </a:cubicBezTo>
                  <a:cubicBezTo>
                    <a:pt x="87" y="23"/>
                    <a:pt x="89" y="26"/>
                    <a:pt x="89" y="30"/>
                  </a:cubicBezTo>
                  <a:cubicBezTo>
                    <a:pt x="89" y="34"/>
                    <a:pt x="87" y="37"/>
                    <a:pt x="83" y="37"/>
                  </a:cubicBezTo>
                  <a:cubicBezTo>
                    <a:pt x="81" y="37"/>
                    <a:pt x="80" y="37"/>
                    <a:pt x="78" y="37"/>
                  </a:cubicBezTo>
                  <a:cubicBezTo>
                    <a:pt x="75" y="37"/>
                    <a:pt x="73" y="39"/>
                    <a:pt x="73" y="42"/>
                  </a:cubicBezTo>
                  <a:cubicBezTo>
                    <a:pt x="73" y="44"/>
                    <a:pt x="75" y="46"/>
                    <a:pt x="78" y="46"/>
                  </a:cubicBezTo>
                  <a:cubicBezTo>
                    <a:pt x="80" y="46"/>
                    <a:pt x="82" y="46"/>
                    <a:pt x="83" y="46"/>
                  </a:cubicBezTo>
                  <a:cubicBezTo>
                    <a:pt x="87" y="47"/>
                    <a:pt x="89" y="49"/>
                    <a:pt x="89" y="53"/>
                  </a:cubicBezTo>
                  <a:cubicBezTo>
                    <a:pt x="89" y="57"/>
                    <a:pt x="87" y="60"/>
                    <a:pt x="83" y="60"/>
                  </a:cubicBezTo>
                  <a:cubicBezTo>
                    <a:pt x="80" y="60"/>
                    <a:pt x="78" y="60"/>
                    <a:pt x="75" y="60"/>
                  </a:cubicBezTo>
                  <a:cubicBezTo>
                    <a:pt x="74" y="60"/>
                    <a:pt x="73" y="60"/>
                    <a:pt x="72" y="62"/>
                  </a:cubicBezTo>
                  <a:cubicBezTo>
                    <a:pt x="69" y="67"/>
                    <a:pt x="65" y="69"/>
                    <a:pt x="59" y="69"/>
                  </a:cubicBezTo>
                  <a:cubicBezTo>
                    <a:pt x="50" y="69"/>
                    <a:pt x="42" y="69"/>
                    <a:pt x="33" y="69"/>
                  </a:cubicBezTo>
                  <a:cubicBezTo>
                    <a:pt x="27" y="69"/>
                    <a:pt x="23" y="67"/>
                    <a:pt x="20" y="62"/>
                  </a:cubicBezTo>
                  <a:cubicBezTo>
                    <a:pt x="19" y="60"/>
                    <a:pt x="18" y="60"/>
                    <a:pt x="16" y="60"/>
                  </a:cubicBezTo>
                  <a:cubicBezTo>
                    <a:pt x="13" y="60"/>
                    <a:pt x="10" y="60"/>
                    <a:pt x="7" y="60"/>
                  </a:cubicBezTo>
                  <a:cubicBezTo>
                    <a:pt x="3" y="60"/>
                    <a:pt x="0" y="57"/>
                    <a:pt x="0" y="53"/>
                  </a:cubicBezTo>
                  <a:cubicBezTo>
                    <a:pt x="0" y="49"/>
                    <a:pt x="3" y="46"/>
                    <a:pt x="7" y="46"/>
                  </a:cubicBezTo>
                  <a:cubicBezTo>
                    <a:pt x="22" y="46"/>
                    <a:pt x="37" y="46"/>
                    <a:pt x="52" y="46"/>
                  </a:cubicBezTo>
                  <a:cubicBezTo>
                    <a:pt x="53" y="46"/>
                    <a:pt x="54" y="46"/>
                    <a:pt x="54" y="46"/>
                  </a:cubicBezTo>
                  <a:cubicBezTo>
                    <a:pt x="57" y="46"/>
                    <a:pt x="58" y="44"/>
                    <a:pt x="58" y="42"/>
                  </a:cubicBezTo>
                  <a:cubicBezTo>
                    <a:pt x="58" y="39"/>
                    <a:pt x="57" y="38"/>
                    <a:pt x="54" y="37"/>
                  </a:cubicBezTo>
                  <a:cubicBezTo>
                    <a:pt x="54" y="37"/>
                    <a:pt x="52" y="37"/>
                    <a:pt x="51" y="37"/>
                  </a:cubicBezTo>
                  <a:cubicBezTo>
                    <a:pt x="37" y="37"/>
                    <a:pt x="22" y="37"/>
                    <a:pt x="7" y="37"/>
                  </a:cubicBezTo>
                  <a:cubicBezTo>
                    <a:pt x="3" y="37"/>
                    <a:pt x="0" y="34"/>
                    <a:pt x="0" y="29"/>
                  </a:cubicBezTo>
                  <a:cubicBezTo>
                    <a:pt x="0" y="26"/>
                    <a:pt x="3" y="23"/>
                    <a:pt x="8" y="23"/>
                  </a:cubicBezTo>
                  <a:cubicBezTo>
                    <a:pt x="17" y="23"/>
                    <a:pt x="27" y="23"/>
                    <a:pt x="37" y="23"/>
                  </a:cubicBezTo>
                  <a:cubicBezTo>
                    <a:pt x="38" y="23"/>
                    <a:pt x="38" y="23"/>
                    <a:pt x="39" y="23"/>
                  </a:cubicBezTo>
                  <a:cubicBezTo>
                    <a:pt x="42" y="23"/>
                    <a:pt x="44" y="21"/>
                    <a:pt x="44" y="19"/>
                  </a:cubicBezTo>
                  <a:cubicBezTo>
                    <a:pt x="44" y="16"/>
                    <a:pt x="42" y="14"/>
                    <a:pt x="39" y="14"/>
                  </a:cubicBezTo>
                  <a:cubicBezTo>
                    <a:pt x="37" y="14"/>
                    <a:pt x="35" y="14"/>
                    <a:pt x="32" y="14"/>
                  </a:cubicBezTo>
                  <a:cubicBezTo>
                    <a:pt x="24" y="14"/>
                    <a:pt x="16" y="14"/>
                    <a:pt x="7" y="14"/>
                  </a:cubicBezTo>
                  <a:cubicBezTo>
                    <a:pt x="3" y="14"/>
                    <a:pt x="0" y="11"/>
                    <a:pt x="0" y="7"/>
                  </a:cubicBezTo>
                  <a:cubicBezTo>
                    <a:pt x="0" y="3"/>
                    <a:pt x="3" y="0"/>
                    <a:pt x="7" y="0"/>
                  </a:cubicBezTo>
                  <a:cubicBezTo>
                    <a:pt x="20" y="0"/>
                    <a:pt x="32" y="0"/>
                    <a:pt x="45" y="0"/>
                  </a:cubicBez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defTabSz="914057"/>
              <a:endParaRPr lang="en-US" sz="1900" dirty="0">
                <a:solidFill>
                  <a:srgbClr val="5F5F5F"/>
                </a:solidFill>
              </a:endParaRPr>
            </a:p>
          </p:txBody>
        </p:sp>
        <p:sp>
          <p:nvSpPr>
            <p:cNvPr id="138" name="Freeform 844"/>
            <p:cNvSpPr>
              <a:spLocks/>
            </p:cNvSpPr>
            <p:nvPr/>
          </p:nvSpPr>
          <p:spPr bwMode="gray">
            <a:xfrm>
              <a:off x="9407382" y="2553561"/>
              <a:ext cx="135680" cy="90452"/>
            </a:xfrm>
            <a:custGeom>
              <a:avLst/>
              <a:gdLst/>
              <a:ahLst/>
              <a:cxnLst>
                <a:cxn ang="0">
                  <a:pos x="57" y="0"/>
                </a:cxn>
                <a:cxn ang="0">
                  <a:pos x="63" y="5"/>
                </a:cxn>
                <a:cxn ang="0">
                  <a:pos x="60" y="12"/>
                </a:cxn>
                <a:cxn ang="0">
                  <a:pos x="42" y="23"/>
                </a:cxn>
                <a:cxn ang="0">
                  <a:pos x="10" y="41"/>
                </a:cxn>
                <a:cxn ang="0">
                  <a:pos x="3" y="42"/>
                </a:cxn>
                <a:cxn ang="0">
                  <a:pos x="0" y="37"/>
                </a:cxn>
                <a:cxn ang="0">
                  <a:pos x="3" y="31"/>
                </a:cxn>
                <a:cxn ang="0">
                  <a:pos x="27" y="17"/>
                </a:cxn>
                <a:cxn ang="0">
                  <a:pos x="53" y="2"/>
                </a:cxn>
                <a:cxn ang="0">
                  <a:pos x="57" y="0"/>
                </a:cxn>
              </a:cxnLst>
              <a:rect l="0" t="0" r="r" b="b"/>
              <a:pathLst>
                <a:path w="64" h="43">
                  <a:moveTo>
                    <a:pt x="57" y="0"/>
                  </a:moveTo>
                  <a:cubicBezTo>
                    <a:pt x="60" y="1"/>
                    <a:pt x="62" y="2"/>
                    <a:pt x="63" y="5"/>
                  </a:cubicBezTo>
                  <a:cubicBezTo>
                    <a:pt x="64" y="8"/>
                    <a:pt x="63" y="11"/>
                    <a:pt x="60" y="12"/>
                  </a:cubicBezTo>
                  <a:cubicBezTo>
                    <a:pt x="54" y="16"/>
                    <a:pt x="48" y="19"/>
                    <a:pt x="42" y="23"/>
                  </a:cubicBezTo>
                  <a:cubicBezTo>
                    <a:pt x="32" y="29"/>
                    <a:pt x="21" y="35"/>
                    <a:pt x="10" y="41"/>
                  </a:cubicBezTo>
                  <a:cubicBezTo>
                    <a:pt x="8" y="43"/>
                    <a:pt x="5" y="43"/>
                    <a:pt x="3" y="42"/>
                  </a:cubicBezTo>
                  <a:cubicBezTo>
                    <a:pt x="1" y="41"/>
                    <a:pt x="0" y="39"/>
                    <a:pt x="0" y="37"/>
                  </a:cubicBezTo>
                  <a:cubicBezTo>
                    <a:pt x="0" y="34"/>
                    <a:pt x="1" y="32"/>
                    <a:pt x="3" y="31"/>
                  </a:cubicBezTo>
                  <a:cubicBezTo>
                    <a:pt x="11" y="26"/>
                    <a:pt x="19" y="22"/>
                    <a:pt x="27" y="17"/>
                  </a:cubicBezTo>
                  <a:cubicBezTo>
                    <a:pt x="35" y="12"/>
                    <a:pt x="44" y="7"/>
                    <a:pt x="53" y="2"/>
                  </a:cubicBezTo>
                  <a:cubicBezTo>
                    <a:pt x="54" y="1"/>
                    <a:pt x="55" y="1"/>
                    <a:pt x="57" y="0"/>
                  </a:cubicBez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defTabSz="914057"/>
              <a:endParaRPr lang="en-US" sz="1900" dirty="0">
                <a:solidFill>
                  <a:srgbClr val="5F5F5F"/>
                </a:solidFill>
              </a:endParaRPr>
            </a:p>
          </p:txBody>
        </p:sp>
        <p:sp>
          <p:nvSpPr>
            <p:cNvPr id="139" name="Freeform 845"/>
            <p:cNvSpPr>
              <a:spLocks/>
            </p:cNvSpPr>
            <p:nvPr/>
          </p:nvSpPr>
          <p:spPr bwMode="gray">
            <a:xfrm>
              <a:off x="8993877" y="2417881"/>
              <a:ext cx="96916" cy="142138"/>
            </a:xfrm>
            <a:custGeom>
              <a:avLst/>
              <a:gdLst/>
              <a:ahLst/>
              <a:cxnLst>
                <a:cxn ang="0">
                  <a:pos x="8" y="0"/>
                </a:cxn>
                <a:cxn ang="0">
                  <a:pos x="14" y="5"/>
                </a:cxn>
                <a:cxn ang="0">
                  <a:pos x="36" y="43"/>
                </a:cxn>
                <a:cxn ang="0">
                  <a:pos x="42" y="54"/>
                </a:cxn>
                <a:cxn ang="0">
                  <a:pos x="40" y="63"/>
                </a:cxn>
                <a:cxn ang="0">
                  <a:pos x="31" y="60"/>
                </a:cxn>
                <a:cxn ang="0">
                  <a:pos x="3" y="10"/>
                </a:cxn>
                <a:cxn ang="0">
                  <a:pos x="8" y="0"/>
                </a:cxn>
              </a:cxnLst>
              <a:rect l="0" t="0" r="r" b="b"/>
              <a:pathLst>
                <a:path w="44" h="65">
                  <a:moveTo>
                    <a:pt x="8" y="0"/>
                  </a:moveTo>
                  <a:cubicBezTo>
                    <a:pt x="11" y="0"/>
                    <a:pt x="13" y="2"/>
                    <a:pt x="14" y="5"/>
                  </a:cubicBezTo>
                  <a:cubicBezTo>
                    <a:pt x="21" y="17"/>
                    <a:pt x="29" y="30"/>
                    <a:pt x="36" y="43"/>
                  </a:cubicBezTo>
                  <a:cubicBezTo>
                    <a:pt x="38" y="46"/>
                    <a:pt x="40" y="50"/>
                    <a:pt x="42" y="54"/>
                  </a:cubicBezTo>
                  <a:cubicBezTo>
                    <a:pt x="44" y="57"/>
                    <a:pt x="44" y="61"/>
                    <a:pt x="40" y="63"/>
                  </a:cubicBezTo>
                  <a:cubicBezTo>
                    <a:pt x="37" y="65"/>
                    <a:pt x="34" y="64"/>
                    <a:pt x="31" y="60"/>
                  </a:cubicBezTo>
                  <a:cubicBezTo>
                    <a:pt x="22" y="44"/>
                    <a:pt x="12" y="27"/>
                    <a:pt x="3" y="10"/>
                  </a:cubicBezTo>
                  <a:cubicBezTo>
                    <a:pt x="0" y="6"/>
                    <a:pt x="3" y="0"/>
                    <a:pt x="8" y="0"/>
                  </a:cubicBez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defTabSz="914057"/>
              <a:endParaRPr lang="en-US" sz="1900" dirty="0">
                <a:solidFill>
                  <a:srgbClr val="5F5F5F"/>
                </a:solidFill>
              </a:endParaRPr>
            </a:p>
          </p:txBody>
        </p:sp>
        <p:sp>
          <p:nvSpPr>
            <p:cNvPr id="140" name="Freeform 846"/>
            <p:cNvSpPr>
              <a:spLocks/>
            </p:cNvSpPr>
            <p:nvPr/>
          </p:nvSpPr>
          <p:spPr bwMode="gray">
            <a:xfrm>
              <a:off x="9310466" y="2417881"/>
              <a:ext cx="96916" cy="135680"/>
            </a:xfrm>
            <a:custGeom>
              <a:avLst/>
              <a:gdLst/>
              <a:ahLst/>
              <a:cxnLst>
                <a:cxn ang="0">
                  <a:pos x="9" y="65"/>
                </a:cxn>
                <a:cxn ang="0">
                  <a:pos x="3" y="55"/>
                </a:cxn>
                <a:cxn ang="0">
                  <a:pos x="16" y="32"/>
                </a:cxn>
                <a:cxn ang="0">
                  <a:pos x="31" y="5"/>
                </a:cxn>
                <a:cxn ang="0">
                  <a:pos x="41" y="2"/>
                </a:cxn>
                <a:cxn ang="0">
                  <a:pos x="42" y="12"/>
                </a:cxn>
                <a:cxn ang="0">
                  <a:pos x="14" y="61"/>
                </a:cxn>
                <a:cxn ang="0">
                  <a:pos x="9" y="65"/>
                </a:cxn>
              </a:cxnLst>
              <a:rect l="0" t="0" r="r" b="b"/>
              <a:pathLst>
                <a:path w="45" h="65">
                  <a:moveTo>
                    <a:pt x="9" y="65"/>
                  </a:moveTo>
                  <a:cubicBezTo>
                    <a:pt x="3" y="65"/>
                    <a:pt x="0" y="60"/>
                    <a:pt x="3" y="55"/>
                  </a:cubicBezTo>
                  <a:cubicBezTo>
                    <a:pt x="7" y="47"/>
                    <a:pt x="12" y="40"/>
                    <a:pt x="16" y="32"/>
                  </a:cubicBezTo>
                  <a:cubicBezTo>
                    <a:pt x="21" y="23"/>
                    <a:pt x="26" y="14"/>
                    <a:pt x="31" y="5"/>
                  </a:cubicBezTo>
                  <a:cubicBezTo>
                    <a:pt x="34" y="1"/>
                    <a:pt x="37" y="0"/>
                    <a:pt x="41" y="2"/>
                  </a:cubicBezTo>
                  <a:cubicBezTo>
                    <a:pt x="44" y="4"/>
                    <a:pt x="45" y="8"/>
                    <a:pt x="42" y="12"/>
                  </a:cubicBezTo>
                  <a:cubicBezTo>
                    <a:pt x="33" y="28"/>
                    <a:pt x="24" y="44"/>
                    <a:pt x="14" y="61"/>
                  </a:cubicBezTo>
                  <a:cubicBezTo>
                    <a:pt x="13" y="63"/>
                    <a:pt x="11" y="65"/>
                    <a:pt x="9" y="65"/>
                  </a:cubicBez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defTabSz="914057"/>
              <a:endParaRPr lang="en-US" sz="1900" dirty="0">
                <a:solidFill>
                  <a:srgbClr val="5F5F5F"/>
                </a:solidFill>
              </a:endParaRPr>
            </a:p>
          </p:txBody>
        </p:sp>
        <p:sp>
          <p:nvSpPr>
            <p:cNvPr id="141" name="Freeform 847"/>
            <p:cNvSpPr>
              <a:spLocks/>
            </p:cNvSpPr>
            <p:nvPr/>
          </p:nvSpPr>
          <p:spPr bwMode="gray">
            <a:xfrm>
              <a:off x="8851739" y="2553561"/>
              <a:ext cx="142144" cy="90452"/>
            </a:xfrm>
            <a:custGeom>
              <a:avLst/>
              <a:gdLst/>
              <a:ahLst/>
              <a:cxnLst>
                <a:cxn ang="0">
                  <a:pos x="8" y="0"/>
                </a:cxn>
                <a:cxn ang="0">
                  <a:pos x="11" y="1"/>
                </a:cxn>
                <a:cxn ang="0">
                  <a:pos x="61" y="30"/>
                </a:cxn>
                <a:cxn ang="0">
                  <a:pos x="64" y="39"/>
                </a:cxn>
                <a:cxn ang="0">
                  <a:pos x="55" y="41"/>
                </a:cxn>
                <a:cxn ang="0">
                  <a:pos x="4" y="12"/>
                </a:cxn>
                <a:cxn ang="0">
                  <a:pos x="1" y="4"/>
                </a:cxn>
                <a:cxn ang="0">
                  <a:pos x="8" y="0"/>
                </a:cxn>
              </a:cxnLst>
              <a:rect l="0" t="0" r="r" b="b"/>
              <a:pathLst>
                <a:path w="66" h="43">
                  <a:moveTo>
                    <a:pt x="8" y="0"/>
                  </a:moveTo>
                  <a:cubicBezTo>
                    <a:pt x="9" y="0"/>
                    <a:pt x="10" y="0"/>
                    <a:pt x="11" y="1"/>
                  </a:cubicBezTo>
                  <a:cubicBezTo>
                    <a:pt x="28" y="10"/>
                    <a:pt x="44" y="20"/>
                    <a:pt x="61" y="30"/>
                  </a:cubicBezTo>
                  <a:cubicBezTo>
                    <a:pt x="65" y="32"/>
                    <a:pt x="66" y="35"/>
                    <a:pt x="64" y="39"/>
                  </a:cubicBezTo>
                  <a:cubicBezTo>
                    <a:pt x="62" y="42"/>
                    <a:pt x="58" y="43"/>
                    <a:pt x="55" y="41"/>
                  </a:cubicBezTo>
                  <a:cubicBezTo>
                    <a:pt x="38" y="31"/>
                    <a:pt x="21" y="21"/>
                    <a:pt x="4" y="12"/>
                  </a:cubicBezTo>
                  <a:cubicBezTo>
                    <a:pt x="2" y="10"/>
                    <a:pt x="0" y="7"/>
                    <a:pt x="1" y="4"/>
                  </a:cubicBezTo>
                  <a:cubicBezTo>
                    <a:pt x="2" y="2"/>
                    <a:pt x="4" y="0"/>
                    <a:pt x="8" y="0"/>
                  </a:cubicBez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defTabSz="914057"/>
              <a:endParaRPr lang="en-US" sz="1900" dirty="0">
                <a:solidFill>
                  <a:srgbClr val="5F5F5F"/>
                </a:solidFill>
              </a:endParaRPr>
            </a:p>
          </p:txBody>
        </p:sp>
        <p:sp>
          <p:nvSpPr>
            <p:cNvPr id="142" name="Freeform 848"/>
            <p:cNvSpPr>
              <a:spLocks/>
            </p:cNvSpPr>
            <p:nvPr/>
          </p:nvSpPr>
          <p:spPr bwMode="gray">
            <a:xfrm>
              <a:off x="8800048" y="2740924"/>
              <a:ext cx="155065" cy="25844"/>
            </a:xfrm>
            <a:custGeom>
              <a:avLst/>
              <a:gdLst/>
              <a:ahLst/>
              <a:cxnLst>
                <a:cxn ang="0">
                  <a:pos x="35" y="0"/>
                </a:cxn>
                <a:cxn ang="0">
                  <a:pos x="64" y="0"/>
                </a:cxn>
                <a:cxn ang="0">
                  <a:pos x="71" y="6"/>
                </a:cxn>
                <a:cxn ang="0">
                  <a:pos x="64" y="12"/>
                </a:cxn>
                <a:cxn ang="0">
                  <a:pos x="6" y="12"/>
                </a:cxn>
                <a:cxn ang="0">
                  <a:pos x="0" y="5"/>
                </a:cxn>
                <a:cxn ang="0">
                  <a:pos x="6" y="0"/>
                </a:cxn>
                <a:cxn ang="0">
                  <a:pos x="35" y="0"/>
                </a:cxn>
              </a:cxnLst>
              <a:rect l="0" t="0" r="r" b="b"/>
              <a:pathLst>
                <a:path w="71" h="12">
                  <a:moveTo>
                    <a:pt x="35" y="0"/>
                  </a:moveTo>
                  <a:cubicBezTo>
                    <a:pt x="45" y="0"/>
                    <a:pt x="55" y="0"/>
                    <a:pt x="64" y="0"/>
                  </a:cubicBezTo>
                  <a:cubicBezTo>
                    <a:pt x="68" y="0"/>
                    <a:pt x="71" y="2"/>
                    <a:pt x="71" y="6"/>
                  </a:cubicBezTo>
                  <a:cubicBezTo>
                    <a:pt x="71" y="9"/>
                    <a:pt x="68" y="12"/>
                    <a:pt x="64" y="12"/>
                  </a:cubicBezTo>
                  <a:cubicBezTo>
                    <a:pt x="45" y="12"/>
                    <a:pt x="26" y="12"/>
                    <a:pt x="6" y="12"/>
                  </a:cubicBezTo>
                  <a:cubicBezTo>
                    <a:pt x="2" y="12"/>
                    <a:pt x="0" y="9"/>
                    <a:pt x="0" y="5"/>
                  </a:cubicBezTo>
                  <a:cubicBezTo>
                    <a:pt x="0" y="2"/>
                    <a:pt x="2" y="0"/>
                    <a:pt x="6" y="0"/>
                  </a:cubicBezTo>
                  <a:cubicBezTo>
                    <a:pt x="16" y="0"/>
                    <a:pt x="26" y="0"/>
                    <a:pt x="35" y="0"/>
                  </a:cubicBez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defTabSz="914057"/>
              <a:endParaRPr lang="en-US" sz="1900" dirty="0">
                <a:solidFill>
                  <a:srgbClr val="5F5F5F"/>
                </a:solidFill>
              </a:endParaRPr>
            </a:p>
          </p:txBody>
        </p:sp>
        <p:sp>
          <p:nvSpPr>
            <p:cNvPr id="143" name="Freeform 849"/>
            <p:cNvSpPr>
              <a:spLocks/>
            </p:cNvSpPr>
            <p:nvPr/>
          </p:nvSpPr>
          <p:spPr bwMode="gray">
            <a:xfrm>
              <a:off x="9446146" y="2740924"/>
              <a:ext cx="155065" cy="25844"/>
            </a:xfrm>
            <a:custGeom>
              <a:avLst/>
              <a:gdLst/>
              <a:ahLst/>
              <a:cxnLst>
                <a:cxn ang="0">
                  <a:pos x="36" y="0"/>
                </a:cxn>
                <a:cxn ang="0">
                  <a:pos x="65" y="0"/>
                </a:cxn>
                <a:cxn ang="0">
                  <a:pos x="72" y="6"/>
                </a:cxn>
                <a:cxn ang="0">
                  <a:pos x="65" y="12"/>
                </a:cxn>
                <a:cxn ang="0">
                  <a:pos x="7" y="12"/>
                </a:cxn>
                <a:cxn ang="0">
                  <a:pos x="0" y="6"/>
                </a:cxn>
                <a:cxn ang="0">
                  <a:pos x="7" y="0"/>
                </a:cxn>
                <a:cxn ang="0">
                  <a:pos x="36" y="0"/>
                </a:cxn>
              </a:cxnLst>
              <a:rect l="0" t="0" r="r" b="b"/>
              <a:pathLst>
                <a:path w="72" h="12">
                  <a:moveTo>
                    <a:pt x="36" y="0"/>
                  </a:moveTo>
                  <a:cubicBezTo>
                    <a:pt x="46" y="0"/>
                    <a:pt x="55" y="0"/>
                    <a:pt x="65" y="0"/>
                  </a:cubicBezTo>
                  <a:cubicBezTo>
                    <a:pt x="69" y="0"/>
                    <a:pt x="72" y="2"/>
                    <a:pt x="72" y="6"/>
                  </a:cubicBezTo>
                  <a:cubicBezTo>
                    <a:pt x="72" y="10"/>
                    <a:pt x="69" y="12"/>
                    <a:pt x="65" y="12"/>
                  </a:cubicBezTo>
                  <a:cubicBezTo>
                    <a:pt x="46" y="12"/>
                    <a:pt x="26" y="12"/>
                    <a:pt x="7" y="12"/>
                  </a:cubicBezTo>
                  <a:cubicBezTo>
                    <a:pt x="3" y="12"/>
                    <a:pt x="0" y="9"/>
                    <a:pt x="0" y="6"/>
                  </a:cubicBezTo>
                  <a:cubicBezTo>
                    <a:pt x="0" y="2"/>
                    <a:pt x="3" y="0"/>
                    <a:pt x="7" y="0"/>
                  </a:cubicBezTo>
                  <a:cubicBezTo>
                    <a:pt x="17" y="0"/>
                    <a:pt x="26" y="0"/>
                    <a:pt x="36" y="0"/>
                  </a:cubicBez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defTabSz="914057"/>
              <a:endParaRPr lang="en-US" sz="1900" dirty="0">
                <a:solidFill>
                  <a:srgbClr val="5F5F5F"/>
                </a:solidFill>
              </a:endParaRPr>
            </a:p>
          </p:txBody>
        </p:sp>
        <p:sp>
          <p:nvSpPr>
            <p:cNvPr id="144" name="Freeform 850"/>
            <p:cNvSpPr>
              <a:spLocks/>
            </p:cNvSpPr>
            <p:nvPr/>
          </p:nvSpPr>
          <p:spPr bwMode="gray">
            <a:xfrm>
              <a:off x="9187707" y="2372656"/>
              <a:ext cx="25844" cy="155061"/>
            </a:xfrm>
            <a:custGeom>
              <a:avLst/>
              <a:gdLst/>
              <a:ahLst/>
              <a:cxnLst>
                <a:cxn ang="0">
                  <a:pos x="0" y="35"/>
                </a:cxn>
                <a:cxn ang="0">
                  <a:pos x="0" y="7"/>
                </a:cxn>
                <a:cxn ang="0">
                  <a:pos x="4" y="1"/>
                </a:cxn>
                <a:cxn ang="0">
                  <a:pos x="10" y="1"/>
                </a:cxn>
                <a:cxn ang="0">
                  <a:pos x="13" y="7"/>
                </a:cxn>
                <a:cxn ang="0">
                  <a:pos x="13" y="65"/>
                </a:cxn>
                <a:cxn ang="0">
                  <a:pos x="7" y="71"/>
                </a:cxn>
                <a:cxn ang="0">
                  <a:pos x="0" y="65"/>
                </a:cxn>
                <a:cxn ang="0">
                  <a:pos x="0" y="35"/>
                </a:cxn>
              </a:cxnLst>
              <a:rect l="0" t="0" r="r" b="b"/>
              <a:pathLst>
                <a:path w="13" h="72">
                  <a:moveTo>
                    <a:pt x="0" y="35"/>
                  </a:moveTo>
                  <a:cubicBezTo>
                    <a:pt x="0" y="26"/>
                    <a:pt x="0" y="16"/>
                    <a:pt x="0" y="7"/>
                  </a:cubicBezTo>
                  <a:cubicBezTo>
                    <a:pt x="0" y="4"/>
                    <a:pt x="1" y="2"/>
                    <a:pt x="4" y="1"/>
                  </a:cubicBezTo>
                  <a:cubicBezTo>
                    <a:pt x="6" y="0"/>
                    <a:pt x="9" y="0"/>
                    <a:pt x="10" y="1"/>
                  </a:cubicBezTo>
                  <a:cubicBezTo>
                    <a:pt x="12" y="3"/>
                    <a:pt x="13" y="5"/>
                    <a:pt x="13" y="7"/>
                  </a:cubicBezTo>
                  <a:cubicBezTo>
                    <a:pt x="13" y="26"/>
                    <a:pt x="13" y="45"/>
                    <a:pt x="13" y="65"/>
                  </a:cubicBezTo>
                  <a:cubicBezTo>
                    <a:pt x="13" y="69"/>
                    <a:pt x="10" y="72"/>
                    <a:pt x="7" y="71"/>
                  </a:cubicBezTo>
                  <a:cubicBezTo>
                    <a:pt x="3" y="71"/>
                    <a:pt x="0" y="69"/>
                    <a:pt x="0" y="65"/>
                  </a:cubicBezTo>
                  <a:cubicBezTo>
                    <a:pt x="0" y="55"/>
                    <a:pt x="0" y="45"/>
                    <a:pt x="0" y="35"/>
                  </a:cubicBez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defTabSz="914057"/>
              <a:endParaRPr lang="en-US" sz="1900" dirty="0">
                <a:solidFill>
                  <a:srgbClr val="5F5F5F"/>
                </a:solidFill>
              </a:endParaRPr>
            </a:p>
          </p:txBody>
        </p:sp>
      </p:grpSp>
      <p:sp>
        <p:nvSpPr>
          <p:cNvPr id="135" name="Rectangle 134"/>
          <p:cNvSpPr/>
          <p:nvPr/>
        </p:nvSpPr>
        <p:spPr bwMode="gray">
          <a:xfrm>
            <a:off x="9988063" y="1756350"/>
            <a:ext cx="958074" cy="584741"/>
          </a:xfrm>
          <a:prstGeom prst="rect">
            <a:avLst/>
          </a:prstGeom>
        </p:spPr>
        <p:txBody>
          <a:bodyPr wrap="none" lIns="91404" tIns="45703" rIns="91404" bIns="45703">
            <a:spAutoFit/>
          </a:bodyPr>
          <a:lstStyle/>
          <a:p>
            <a:pPr algn="ctr" defTabSz="914057"/>
            <a:r>
              <a:rPr lang="en-US" sz="1600" b="1" dirty="0">
                <a:solidFill>
                  <a:srgbClr val="FFFFFF"/>
                </a:solidFill>
                <a:ea typeface="Times New Roman"/>
                <a:cs typeface="Calibri"/>
              </a:rPr>
              <a:t>Analytics</a:t>
            </a:r>
          </a:p>
          <a:p>
            <a:pPr algn="ctr" defTabSz="914057"/>
            <a:endParaRPr lang="en-US" sz="1600" b="1" dirty="0">
              <a:solidFill>
                <a:srgbClr val="FFFFFF"/>
              </a:solidFill>
              <a:ea typeface="Times New Roman"/>
              <a:cs typeface="Calibri"/>
            </a:endParaRPr>
          </a:p>
        </p:txBody>
      </p:sp>
      <p:sp>
        <p:nvSpPr>
          <p:cNvPr id="146" name="Rectangle 145"/>
          <p:cNvSpPr/>
          <p:nvPr/>
        </p:nvSpPr>
        <p:spPr bwMode="gray">
          <a:xfrm>
            <a:off x="2876777" y="4392372"/>
            <a:ext cx="1965136" cy="1486911"/>
          </a:xfrm>
          <a:prstGeom prst="rect">
            <a:avLst/>
          </a:prstGeom>
        </p:spPr>
        <p:txBody>
          <a:bodyPr wrap="square" lIns="91404" tIns="45703" rIns="91404" bIns="45703">
            <a:spAutoFit/>
          </a:bodyPr>
          <a:lstStyle/>
          <a:p>
            <a:pPr algn="ctr" defTabSz="914057"/>
            <a:r>
              <a:rPr lang="en-US" sz="4799" b="1" dirty="0">
                <a:solidFill>
                  <a:srgbClr val="FFFFFF"/>
                </a:solidFill>
                <a:ea typeface="Times New Roman"/>
                <a:cs typeface="Calibri"/>
              </a:rPr>
              <a:t>69%</a:t>
            </a:r>
          </a:p>
          <a:p>
            <a:pPr algn="ctr" defTabSz="914057"/>
            <a:r>
              <a:rPr lang="en-US" sz="1066" b="1" dirty="0">
                <a:solidFill>
                  <a:srgbClr val="FFFFFF"/>
                </a:solidFill>
                <a:ea typeface="Times New Roman"/>
                <a:cs typeface="Calibri"/>
              </a:rPr>
              <a:t>Of those using an </a:t>
            </a:r>
          </a:p>
          <a:p>
            <a:pPr algn="ctr" defTabSz="914057"/>
            <a:r>
              <a:rPr lang="en-US" sz="1066" b="1" dirty="0" err="1">
                <a:solidFill>
                  <a:srgbClr val="FFFFFF"/>
                </a:solidFill>
                <a:ea typeface="Times New Roman"/>
                <a:cs typeface="Calibri"/>
              </a:rPr>
              <a:t>on-premise</a:t>
            </a:r>
            <a:r>
              <a:rPr lang="en-US" sz="1066" b="1" dirty="0">
                <a:solidFill>
                  <a:srgbClr val="FFFFFF"/>
                </a:solidFill>
                <a:ea typeface="Times New Roman"/>
                <a:cs typeface="Calibri"/>
              </a:rPr>
              <a:t> field service solution will consider the cloud when they upgrade</a:t>
            </a:r>
          </a:p>
        </p:txBody>
      </p:sp>
      <p:sp>
        <p:nvSpPr>
          <p:cNvPr id="150" name="Rectangle 149"/>
          <p:cNvSpPr/>
          <p:nvPr/>
        </p:nvSpPr>
        <p:spPr bwMode="gray">
          <a:xfrm>
            <a:off x="9597858" y="2642630"/>
            <a:ext cx="1906527" cy="1158873"/>
          </a:xfrm>
          <a:prstGeom prst="rect">
            <a:avLst/>
          </a:prstGeom>
        </p:spPr>
        <p:txBody>
          <a:bodyPr wrap="square" lIns="91404" tIns="45703" rIns="91404" bIns="45703">
            <a:spAutoFit/>
          </a:bodyPr>
          <a:lstStyle/>
          <a:p>
            <a:pPr algn="ctr" defTabSz="914057"/>
            <a:r>
              <a:rPr lang="en-US" sz="4799" b="1" dirty="0">
                <a:solidFill>
                  <a:srgbClr val="FFFFFF"/>
                </a:solidFill>
                <a:ea typeface="Times New Roman"/>
                <a:cs typeface="Calibri"/>
              </a:rPr>
              <a:t>40%</a:t>
            </a:r>
          </a:p>
          <a:p>
            <a:pPr algn="ctr" defTabSz="914057"/>
            <a:r>
              <a:rPr lang="en-US" sz="1066" b="1" dirty="0">
                <a:solidFill>
                  <a:srgbClr val="FFFFFF"/>
                </a:solidFill>
                <a:ea typeface="Times New Roman"/>
                <a:cs typeface="Calibri"/>
              </a:rPr>
              <a:t>Of all data generated by 2020 will come from sensors</a:t>
            </a:r>
          </a:p>
        </p:txBody>
      </p:sp>
      <p:sp>
        <p:nvSpPr>
          <p:cNvPr id="156" name="Rectangle 155"/>
          <p:cNvSpPr/>
          <p:nvPr/>
        </p:nvSpPr>
        <p:spPr bwMode="gray">
          <a:xfrm>
            <a:off x="9484599" y="4374846"/>
            <a:ext cx="2096986" cy="1486911"/>
          </a:xfrm>
          <a:prstGeom prst="rect">
            <a:avLst/>
          </a:prstGeom>
        </p:spPr>
        <p:txBody>
          <a:bodyPr wrap="square" lIns="91404" tIns="45703" rIns="91404" bIns="45703">
            <a:spAutoFit/>
          </a:bodyPr>
          <a:lstStyle/>
          <a:p>
            <a:pPr algn="ctr" defTabSz="914057"/>
            <a:r>
              <a:rPr lang="en-US" sz="4799" b="1" dirty="0">
                <a:solidFill>
                  <a:srgbClr val="FFFFFF"/>
                </a:solidFill>
                <a:ea typeface="Times New Roman"/>
                <a:cs typeface="Calibri"/>
              </a:rPr>
              <a:t>100%</a:t>
            </a:r>
          </a:p>
          <a:p>
            <a:pPr algn="ctr" defTabSz="914057"/>
            <a:r>
              <a:rPr lang="en-US" sz="1066" b="1" dirty="0">
                <a:solidFill>
                  <a:srgbClr val="FFFFFF"/>
                </a:solidFill>
                <a:ea typeface="Times New Roman"/>
                <a:cs typeface="Calibri"/>
              </a:rPr>
              <a:t>Of those using a cloud based field service solution would recommend it over </a:t>
            </a:r>
          </a:p>
          <a:p>
            <a:pPr algn="ctr" defTabSz="914057"/>
            <a:r>
              <a:rPr lang="en-US" sz="1066" b="1" dirty="0" err="1">
                <a:solidFill>
                  <a:srgbClr val="FFFFFF"/>
                </a:solidFill>
                <a:ea typeface="Times New Roman"/>
                <a:cs typeface="Calibri"/>
              </a:rPr>
              <a:t>on-premise</a:t>
            </a:r>
            <a:endParaRPr lang="en-US" sz="1066" b="1" dirty="0">
              <a:solidFill>
                <a:srgbClr val="FFFFFF"/>
              </a:solidFill>
              <a:ea typeface="Times New Roman"/>
              <a:cs typeface="Calibri"/>
            </a:endParaRPr>
          </a:p>
        </p:txBody>
      </p:sp>
      <p:pic>
        <p:nvPicPr>
          <p:cNvPr id="80" name="Picture 79" descr="Oracle logo in white on red staging background"/>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gray">
          <a:xfrm>
            <a:off x="533264" y="6262902"/>
            <a:ext cx="1622439" cy="594205"/>
          </a:xfrm>
          <a:prstGeom prst="rect">
            <a:avLst/>
          </a:prstGeom>
        </p:spPr>
      </p:pic>
      <p:grpSp>
        <p:nvGrpSpPr>
          <p:cNvPr id="78" name="Group 137"/>
          <p:cNvGrpSpPr>
            <a:grpSpLocks noChangeAspect="1"/>
          </p:cNvGrpSpPr>
          <p:nvPr/>
        </p:nvGrpSpPr>
        <p:grpSpPr bwMode="gray">
          <a:xfrm>
            <a:off x="3218133" y="914202"/>
            <a:ext cx="1225679" cy="682786"/>
            <a:chOff x="3600" y="864"/>
            <a:chExt cx="519" cy="303"/>
          </a:xfrm>
        </p:grpSpPr>
        <p:sp>
          <p:nvSpPr>
            <p:cNvPr id="79" name="AutoShape 136"/>
            <p:cNvSpPr>
              <a:spLocks noChangeAspect="1" noChangeArrowheads="1" noTextEdit="1"/>
            </p:cNvSpPr>
            <p:nvPr/>
          </p:nvSpPr>
          <p:spPr bwMode="gray">
            <a:xfrm>
              <a:off x="3600" y="864"/>
              <a:ext cx="519" cy="303"/>
            </a:xfrm>
            <a:prstGeom prst="rect">
              <a:avLst/>
            </a:prstGeom>
            <a:noFill/>
            <a:ln w="9525">
              <a:noFill/>
              <a:miter lim="800000"/>
              <a:headEnd/>
              <a:tailEnd/>
            </a:ln>
          </p:spPr>
          <p:txBody>
            <a:bodyPr vert="horz" wrap="square" lIns="91416" tIns="45708" rIns="91416" bIns="45708" numCol="1" anchor="t" anchorCtr="0" compatLnSpc="1">
              <a:prstTxWarp prst="textNoShape">
                <a:avLst/>
              </a:prstTxWarp>
            </a:bodyPr>
            <a:lstStyle/>
            <a:p>
              <a:endParaRPr lang="en-US" sz="700" dirty="0">
                <a:solidFill>
                  <a:srgbClr val="5F5F5F"/>
                </a:solidFill>
              </a:endParaRPr>
            </a:p>
          </p:txBody>
        </p:sp>
        <p:sp>
          <p:nvSpPr>
            <p:cNvPr id="81" name="Freeform 138"/>
            <p:cNvSpPr>
              <a:spLocks noEditPoints="1"/>
            </p:cNvSpPr>
            <p:nvPr/>
          </p:nvSpPr>
          <p:spPr bwMode="gray">
            <a:xfrm>
              <a:off x="3591" y="857"/>
              <a:ext cx="531" cy="31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9525">
              <a:noFill/>
              <a:round/>
              <a:headEnd/>
              <a:tailEnd/>
            </a:ln>
          </p:spPr>
          <p:txBody>
            <a:bodyPr vert="horz" wrap="square" lIns="91416" tIns="45708" rIns="91416" bIns="45708" numCol="1" anchor="t" anchorCtr="0" compatLnSpc="1">
              <a:prstTxWarp prst="textNoShape">
                <a:avLst/>
              </a:prstTxWarp>
            </a:bodyPr>
            <a:lstStyle/>
            <a:p>
              <a:endParaRPr lang="en-US" sz="700" dirty="0">
                <a:solidFill>
                  <a:srgbClr val="5F5F5F"/>
                </a:solidFill>
              </a:endParaRPr>
            </a:p>
          </p:txBody>
        </p:sp>
        <p:sp>
          <p:nvSpPr>
            <p:cNvPr id="82" name="Freeform 139"/>
            <p:cNvSpPr>
              <a:spLocks/>
            </p:cNvSpPr>
            <p:nvPr/>
          </p:nvSpPr>
          <p:spPr bwMode="gray">
            <a:xfrm>
              <a:off x="3616" y="870"/>
              <a:ext cx="482" cy="275"/>
            </a:xfrm>
            <a:custGeom>
              <a:avLst/>
              <a:gdLst/>
              <a:ahLst/>
              <a:cxnLst>
                <a:cxn ang="0">
                  <a:pos x="183" y="185"/>
                </a:cxn>
                <a:cxn ang="0">
                  <a:pos x="178" y="163"/>
                </a:cxn>
                <a:cxn ang="0">
                  <a:pos x="201" y="76"/>
                </a:cxn>
                <a:cxn ang="0">
                  <a:pos x="419" y="83"/>
                </a:cxn>
                <a:cxn ang="0">
                  <a:pos x="422" y="88"/>
                </a:cxn>
                <a:cxn ang="0">
                  <a:pos x="373" y="121"/>
                </a:cxn>
                <a:cxn ang="0">
                  <a:pos x="401" y="134"/>
                </a:cxn>
                <a:cxn ang="0">
                  <a:pos x="404" y="134"/>
                </a:cxn>
                <a:cxn ang="0">
                  <a:pos x="501" y="116"/>
                </a:cxn>
                <a:cxn ang="0">
                  <a:pos x="583" y="181"/>
                </a:cxn>
                <a:cxn ang="0">
                  <a:pos x="593" y="186"/>
                </a:cxn>
                <a:cxn ang="0">
                  <a:pos x="666" y="203"/>
                </a:cxn>
                <a:cxn ang="0">
                  <a:pos x="711" y="284"/>
                </a:cxn>
                <a:cxn ang="0">
                  <a:pos x="681" y="375"/>
                </a:cxn>
                <a:cxn ang="0">
                  <a:pos x="609" y="406"/>
                </a:cxn>
                <a:cxn ang="0">
                  <a:pos x="144" y="406"/>
                </a:cxn>
                <a:cxn ang="0">
                  <a:pos x="12" y="293"/>
                </a:cxn>
                <a:cxn ang="0">
                  <a:pos x="123" y="136"/>
                </a:cxn>
                <a:cxn ang="0">
                  <a:pos x="141" y="134"/>
                </a:cxn>
                <a:cxn ang="0">
                  <a:pos x="146" y="139"/>
                </a:cxn>
                <a:cxn ang="0">
                  <a:pos x="149" y="170"/>
                </a:cxn>
                <a:cxn ang="0">
                  <a:pos x="154" y="176"/>
                </a:cxn>
                <a:cxn ang="0">
                  <a:pos x="183" y="185"/>
                </a:cxn>
              </a:cxnLst>
              <a:rect l="0" t="0" r="r" b="b"/>
              <a:pathLst>
                <a:path w="714" h="406">
                  <a:moveTo>
                    <a:pt x="183" y="185"/>
                  </a:moveTo>
                  <a:cubicBezTo>
                    <a:pt x="181" y="177"/>
                    <a:pt x="180" y="170"/>
                    <a:pt x="178" y="163"/>
                  </a:cubicBezTo>
                  <a:cubicBezTo>
                    <a:pt x="173" y="131"/>
                    <a:pt x="182" y="102"/>
                    <a:pt x="201" y="76"/>
                  </a:cubicBezTo>
                  <a:cubicBezTo>
                    <a:pt x="255" y="0"/>
                    <a:pt x="370" y="4"/>
                    <a:pt x="419" y="83"/>
                  </a:cubicBezTo>
                  <a:cubicBezTo>
                    <a:pt x="420" y="85"/>
                    <a:pt x="421" y="86"/>
                    <a:pt x="422" y="88"/>
                  </a:cubicBezTo>
                  <a:cubicBezTo>
                    <a:pt x="403" y="96"/>
                    <a:pt x="387" y="106"/>
                    <a:pt x="373" y="121"/>
                  </a:cubicBezTo>
                  <a:cubicBezTo>
                    <a:pt x="382" y="126"/>
                    <a:pt x="391" y="130"/>
                    <a:pt x="401" y="134"/>
                  </a:cubicBezTo>
                  <a:cubicBezTo>
                    <a:pt x="402" y="135"/>
                    <a:pt x="403" y="134"/>
                    <a:pt x="404" y="134"/>
                  </a:cubicBezTo>
                  <a:cubicBezTo>
                    <a:pt x="433" y="109"/>
                    <a:pt x="466" y="107"/>
                    <a:pt x="501" y="116"/>
                  </a:cubicBezTo>
                  <a:cubicBezTo>
                    <a:pt x="537" y="126"/>
                    <a:pt x="564" y="148"/>
                    <a:pt x="583" y="181"/>
                  </a:cubicBezTo>
                  <a:cubicBezTo>
                    <a:pt x="585" y="185"/>
                    <a:pt x="588" y="187"/>
                    <a:pt x="593" y="186"/>
                  </a:cubicBezTo>
                  <a:cubicBezTo>
                    <a:pt x="619" y="183"/>
                    <a:pt x="644" y="188"/>
                    <a:pt x="666" y="203"/>
                  </a:cubicBezTo>
                  <a:cubicBezTo>
                    <a:pt x="694" y="223"/>
                    <a:pt x="709" y="250"/>
                    <a:pt x="711" y="284"/>
                  </a:cubicBezTo>
                  <a:cubicBezTo>
                    <a:pt x="714" y="318"/>
                    <a:pt x="705" y="349"/>
                    <a:pt x="681" y="375"/>
                  </a:cubicBezTo>
                  <a:cubicBezTo>
                    <a:pt x="662" y="395"/>
                    <a:pt x="637" y="406"/>
                    <a:pt x="609" y="406"/>
                  </a:cubicBezTo>
                  <a:cubicBezTo>
                    <a:pt x="454" y="406"/>
                    <a:pt x="299" y="406"/>
                    <a:pt x="144" y="406"/>
                  </a:cubicBezTo>
                  <a:cubicBezTo>
                    <a:pt x="79" y="406"/>
                    <a:pt x="22" y="357"/>
                    <a:pt x="12" y="293"/>
                  </a:cubicBezTo>
                  <a:cubicBezTo>
                    <a:pt x="0" y="218"/>
                    <a:pt x="49" y="150"/>
                    <a:pt x="123" y="136"/>
                  </a:cubicBezTo>
                  <a:cubicBezTo>
                    <a:pt x="129" y="135"/>
                    <a:pt x="135" y="135"/>
                    <a:pt x="141" y="134"/>
                  </a:cubicBezTo>
                  <a:cubicBezTo>
                    <a:pt x="145" y="134"/>
                    <a:pt x="145" y="136"/>
                    <a:pt x="146" y="139"/>
                  </a:cubicBezTo>
                  <a:cubicBezTo>
                    <a:pt x="146" y="150"/>
                    <a:pt x="148" y="160"/>
                    <a:pt x="149" y="170"/>
                  </a:cubicBezTo>
                  <a:cubicBezTo>
                    <a:pt x="149" y="173"/>
                    <a:pt x="151" y="175"/>
                    <a:pt x="154" y="176"/>
                  </a:cubicBezTo>
                  <a:cubicBezTo>
                    <a:pt x="163" y="179"/>
                    <a:pt x="173" y="182"/>
                    <a:pt x="183" y="185"/>
                  </a:cubicBezTo>
                  <a:close/>
                </a:path>
              </a:pathLst>
            </a:custGeom>
            <a:solidFill>
              <a:schemeClr val="bg1"/>
            </a:solidFill>
            <a:ln w="9525">
              <a:noFill/>
              <a:round/>
              <a:headEnd/>
              <a:tailEnd/>
            </a:ln>
          </p:spPr>
          <p:txBody>
            <a:bodyPr vert="horz" wrap="square" lIns="91416" tIns="45708" rIns="91416" bIns="45708" numCol="1" anchor="t" anchorCtr="0" compatLnSpc="1">
              <a:prstTxWarp prst="textNoShape">
                <a:avLst/>
              </a:prstTxWarp>
            </a:bodyPr>
            <a:lstStyle/>
            <a:p>
              <a:endParaRPr lang="en-US" sz="700" dirty="0">
                <a:solidFill>
                  <a:srgbClr val="5F5F5F"/>
                </a:solidFill>
              </a:endParaRPr>
            </a:p>
          </p:txBody>
        </p:sp>
      </p:grpSp>
      <p:sp>
        <p:nvSpPr>
          <p:cNvPr id="113" name="Freeform 19"/>
          <p:cNvSpPr>
            <a:spLocks noEditPoints="1"/>
          </p:cNvSpPr>
          <p:nvPr/>
        </p:nvSpPr>
        <p:spPr bwMode="auto">
          <a:xfrm>
            <a:off x="5889255" y="928626"/>
            <a:ext cx="246264" cy="43410"/>
          </a:xfrm>
          <a:custGeom>
            <a:avLst/>
            <a:gdLst>
              <a:gd name="T0" fmla="*/ 125 w 125"/>
              <a:gd name="T1" fmla="*/ 10 h 22"/>
              <a:gd name="T2" fmla="*/ 114 w 125"/>
              <a:gd name="T3" fmla="*/ 0 h 22"/>
              <a:gd name="T4" fmla="*/ 10 w 125"/>
              <a:gd name="T5" fmla="*/ 0 h 22"/>
              <a:gd name="T6" fmla="*/ 0 w 125"/>
              <a:gd name="T7" fmla="*/ 10 h 22"/>
              <a:gd name="T8" fmla="*/ 0 w 125"/>
              <a:gd name="T9" fmla="*/ 22 h 22"/>
              <a:gd name="T10" fmla="*/ 125 w 125"/>
              <a:gd name="T11" fmla="*/ 22 h 22"/>
              <a:gd name="T12" fmla="*/ 125 w 125"/>
              <a:gd name="T13" fmla="*/ 10 h 22"/>
              <a:gd name="T14" fmla="*/ 17 w 125"/>
              <a:gd name="T15" fmla="*/ 14 h 22"/>
              <a:gd name="T16" fmla="*/ 17 w 125"/>
              <a:gd name="T17" fmla="*/ 15 h 22"/>
              <a:gd name="T18" fmla="*/ 11 w 125"/>
              <a:gd name="T19" fmla="*/ 15 h 22"/>
              <a:gd name="T20" fmla="*/ 10 w 125"/>
              <a:gd name="T21" fmla="*/ 14 h 22"/>
              <a:gd name="T22" fmla="*/ 10 w 125"/>
              <a:gd name="T23" fmla="*/ 8 h 22"/>
              <a:gd name="T24" fmla="*/ 11 w 125"/>
              <a:gd name="T25" fmla="*/ 7 h 22"/>
              <a:gd name="T26" fmla="*/ 17 w 125"/>
              <a:gd name="T27" fmla="*/ 7 h 22"/>
              <a:gd name="T28" fmla="*/ 17 w 125"/>
              <a:gd name="T29" fmla="*/ 8 h 22"/>
              <a:gd name="T30" fmla="*/ 17 w 125"/>
              <a:gd name="T31" fmla="*/ 14 h 22"/>
              <a:gd name="T32" fmla="*/ 31 w 125"/>
              <a:gd name="T33" fmla="*/ 14 h 22"/>
              <a:gd name="T34" fmla="*/ 30 w 125"/>
              <a:gd name="T35" fmla="*/ 15 h 22"/>
              <a:gd name="T36" fmla="*/ 25 w 125"/>
              <a:gd name="T37" fmla="*/ 15 h 22"/>
              <a:gd name="T38" fmla="*/ 24 w 125"/>
              <a:gd name="T39" fmla="*/ 14 h 22"/>
              <a:gd name="T40" fmla="*/ 24 w 125"/>
              <a:gd name="T41" fmla="*/ 8 h 22"/>
              <a:gd name="T42" fmla="*/ 25 w 125"/>
              <a:gd name="T43" fmla="*/ 7 h 22"/>
              <a:gd name="T44" fmla="*/ 30 w 125"/>
              <a:gd name="T45" fmla="*/ 7 h 22"/>
              <a:gd name="T46" fmla="*/ 31 w 125"/>
              <a:gd name="T47" fmla="*/ 8 h 22"/>
              <a:gd name="T48" fmla="*/ 31 w 125"/>
              <a:gd name="T49" fmla="*/ 14 h 22"/>
              <a:gd name="T50" fmla="*/ 55 w 125"/>
              <a:gd name="T51" fmla="*/ 14 h 22"/>
              <a:gd name="T52" fmla="*/ 55 w 125"/>
              <a:gd name="T53" fmla="*/ 15 h 22"/>
              <a:gd name="T54" fmla="*/ 38 w 125"/>
              <a:gd name="T55" fmla="*/ 15 h 22"/>
              <a:gd name="T56" fmla="*/ 38 w 125"/>
              <a:gd name="T57" fmla="*/ 14 h 22"/>
              <a:gd name="T58" fmla="*/ 38 w 125"/>
              <a:gd name="T59" fmla="*/ 8 h 22"/>
              <a:gd name="T60" fmla="*/ 38 w 125"/>
              <a:gd name="T61" fmla="*/ 7 h 22"/>
              <a:gd name="T62" fmla="*/ 55 w 125"/>
              <a:gd name="T63" fmla="*/ 7 h 22"/>
              <a:gd name="T64" fmla="*/ 55 w 125"/>
              <a:gd name="T65" fmla="*/ 8 h 22"/>
              <a:gd name="T66" fmla="*/ 55 w 125"/>
              <a:gd name="T67"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 h="22">
                <a:moveTo>
                  <a:pt x="125" y="10"/>
                </a:moveTo>
                <a:cubicBezTo>
                  <a:pt x="125" y="4"/>
                  <a:pt x="120" y="0"/>
                  <a:pt x="114" y="0"/>
                </a:cubicBezTo>
                <a:cubicBezTo>
                  <a:pt x="10" y="0"/>
                  <a:pt x="10" y="0"/>
                  <a:pt x="10" y="0"/>
                </a:cubicBezTo>
                <a:cubicBezTo>
                  <a:pt x="5" y="0"/>
                  <a:pt x="0" y="4"/>
                  <a:pt x="0" y="10"/>
                </a:cubicBezTo>
                <a:cubicBezTo>
                  <a:pt x="0" y="22"/>
                  <a:pt x="0" y="22"/>
                  <a:pt x="0" y="22"/>
                </a:cubicBezTo>
                <a:cubicBezTo>
                  <a:pt x="125" y="22"/>
                  <a:pt x="125" y="22"/>
                  <a:pt x="125" y="22"/>
                </a:cubicBezTo>
                <a:lnTo>
                  <a:pt x="125" y="10"/>
                </a:lnTo>
                <a:close/>
                <a:moveTo>
                  <a:pt x="17" y="14"/>
                </a:moveTo>
                <a:cubicBezTo>
                  <a:pt x="17" y="14"/>
                  <a:pt x="17" y="15"/>
                  <a:pt x="17" y="15"/>
                </a:cubicBezTo>
                <a:cubicBezTo>
                  <a:pt x="11" y="15"/>
                  <a:pt x="11" y="15"/>
                  <a:pt x="11" y="15"/>
                </a:cubicBezTo>
                <a:cubicBezTo>
                  <a:pt x="10" y="15"/>
                  <a:pt x="10" y="14"/>
                  <a:pt x="10" y="14"/>
                </a:cubicBezTo>
                <a:cubicBezTo>
                  <a:pt x="10" y="8"/>
                  <a:pt x="10" y="8"/>
                  <a:pt x="10" y="8"/>
                </a:cubicBezTo>
                <a:cubicBezTo>
                  <a:pt x="10" y="8"/>
                  <a:pt x="10" y="7"/>
                  <a:pt x="11" y="7"/>
                </a:cubicBezTo>
                <a:cubicBezTo>
                  <a:pt x="17" y="7"/>
                  <a:pt x="17" y="7"/>
                  <a:pt x="17" y="7"/>
                </a:cubicBezTo>
                <a:cubicBezTo>
                  <a:pt x="17" y="7"/>
                  <a:pt x="17" y="8"/>
                  <a:pt x="17" y="8"/>
                </a:cubicBezTo>
                <a:lnTo>
                  <a:pt x="17" y="14"/>
                </a:lnTo>
                <a:close/>
                <a:moveTo>
                  <a:pt x="31" y="14"/>
                </a:moveTo>
                <a:cubicBezTo>
                  <a:pt x="31" y="14"/>
                  <a:pt x="31" y="15"/>
                  <a:pt x="30" y="15"/>
                </a:cubicBezTo>
                <a:cubicBezTo>
                  <a:pt x="25" y="15"/>
                  <a:pt x="25" y="15"/>
                  <a:pt x="25" y="15"/>
                </a:cubicBezTo>
                <a:cubicBezTo>
                  <a:pt x="24" y="15"/>
                  <a:pt x="24" y="14"/>
                  <a:pt x="24" y="14"/>
                </a:cubicBezTo>
                <a:cubicBezTo>
                  <a:pt x="24" y="8"/>
                  <a:pt x="24" y="8"/>
                  <a:pt x="24" y="8"/>
                </a:cubicBezTo>
                <a:cubicBezTo>
                  <a:pt x="24" y="8"/>
                  <a:pt x="24" y="7"/>
                  <a:pt x="25" y="7"/>
                </a:cubicBezTo>
                <a:cubicBezTo>
                  <a:pt x="30" y="7"/>
                  <a:pt x="30" y="7"/>
                  <a:pt x="30" y="7"/>
                </a:cubicBezTo>
                <a:cubicBezTo>
                  <a:pt x="31" y="7"/>
                  <a:pt x="31" y="8"/>
                  <a:pt x="31" y="8"/>
                </a:cubicBezTo>
                <a:lnTo>
                  <a:pt x="31" y="14"/>
                </a:lnTo>
                <a:close/>
                <a:moveTo>
                  <a:pt x="55" y="14"/>
                </a:moveTo>
                <a:cubicBezTo>
                  <a:pt x="55" y="14"/>
                  <a:pt x="55" y="15"/>
                  <a:pt x="55" y="15"/>
                </a:cubicBezTo>
                <a:cubicBezTo>
                  <a:pt x="38" y="15"/>
                  <a:pt x="38" y="15"/>
                  <a:pt x="38" y="15"/>
                </a:cubicBezTo>
                <a:cubicBezTo>
                  <a:pt x="38" y="15"/>
                  <a:pt x="38" y="14"/>
                  <a:pt x="38" y="14"/>
                </a:cubicBezTo>
                <a:cubicBezTo>
                  <a:pt x="38" y="8"/>
                  <a:pt x="38" y="8"/>
                  <a:pt x="38" y="8"/>
                </a:cubicBezTo>
                <a:cubicBezTo>
                  <a:pt x="38" y="8"/>
                  <a:pt x="38" y="7"/>
                  <a:pt x="38" y="7"/>
                </a:cubicBezTo>
                <a:cubicBezTo>
                  <a:pt x="55" y="7"/>
                  <a:pt x="55" y="7"/>
                  <a:pt x="55" y="7"/>
                </a:cubicBezTo>
                <a:cubicBezTo>
                  <a:pt x="55" y="7"/>
                  <a:pt x="55" y="8"/>
                  <a:pt x="55" y="8"/>
                </a:cubicBezTo>
                <a:lnTo>
                  <a:pt x="55"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700">
              <a:solidFill>
                <a:srgbClr val="5F5F5F"/>
              </a:solidFill>
            </a:endParaRPr>
          </a:p>
        </p:txBody>
      </p:sp>
      <p:sp>
        <p:nvSpPr>
          <p:cNvPr id="114" name="Freeform 20"/>
          <p:cNvSpPr>
            <a:spLocks noEditPoints="1"/>
          </p:cNvSpPr>
          <p:nvPr/>
        </p:nvSpPr>
        <p:spPr bwMode="auto">
          <a:xfrm>
            <a:off x="5889255" y="993739"/>
            <a:ext cx="246264" cy="227064"/>
          </a:xfrm>
          <a:custGeom>
            <a:avLst/>
            <a:gdLst>
              <a:gd name="T0" fmla="*/ 114 w 125"/>
              <a:gd name="T1" fmla="*/ 115 h 115"/>
              <a:gd name="T2" fmla="*/ 125 w 125"/>
              <a:gd name="T3" fmla="*/ 105 h 115"/>
              <a:gd name="T4" fmla="*/ 125 w 125"/>
              <a:gd name="T5" fmla="*/ 0 h 115"/>
              <a:gd name="T6" fmla="*/ 0 w 125"/>
              <a:gd name="T7" fmla="*/ 0 h 115"/>
              <a:gd name="T8" fmla="*/ 0 w 125"/>
              <a:gd name="T9" fmla="*/ 105 h 115"/>
              <a:gd name="T10" fmla="*/ 10 w 125"/>
              <a:gd name="T11" fmla="*/ 115 h 115"/>
              <a:gd name="T12" fmla="*/ 114 w 125"/>
              <a:gd name="T13" fmla="*/ 115 h 115"/>
              <a:gd name="T14" fmla="*/ 62 w 125"/>
              <a:gd name="T15" fmla="*/ 15 h 115"/>
              <a:gd name="T16" fmla="*/ 104 w 125"/>
              <a:gd name="T17" fmla="*/ 57 h 115"/>
              <a:gd name="T18" fmla="*/ 62 w 125"/>
              <a:gd name="T19" fmla="*/ 99 h 115"/>
              <a:gd name="T20" fmla="*/ 20 w 125"/>
              <a:gd name="T21" fmla="*/ 57 h 115"/>
              <a:gd name="T22" fmla="*/ 62 w 125"/>
              <a:gd name="T23"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15">
                <a:moveTo>
                  <a:pt x="114" y="115"/>
                </a:moveTo>
                <a:cubicBezTo>
                  <a:pt x="120" y="115"/>
                  <a:pt x="125" y="110"/>
                  <a:pt x="125" y="105"/>
                </a:cubicBezTo>
                <a:cubicBezTo>
                  <a:pt x="125" y="0"/>
                  <a:pt x="125" y="0"/>
                  <a:pt x="125" y="0"/>
                </a:cubicBezTo>
                <a:cubicBezTo>
                  <a:pt x="0" y="0"/>
                  <a:pt x="0" y="0"/>
                  <a:pt x="0" y="0"/>
                </a:cubicBezTo>
                <a:cubicBezTo>
                  <a:pt x="0" y="105"/>
                  <a:pt x="0" y="105"/>
                  <a:pt x="0" y="105"/>
                </a:cubicBezTo>
                <a:cubicBezTo>
                  <a:pt x="0" y="110"/>
                  <a:pt x="5" y="115"/>
                  <a:pt x="10" y="115"/>
                </a:cubicBezTo>
                <a:lnTo>
                  <a:pt x="114" y="115"/>
                </a:lnTo>
                <a:close/>
                <a:moveTo>
                  <a:pt x="62" y="15"/>
                </a:moveTo>
                <a:cubicBezTo>
                  <a:pt x="85" y="15"/>
                  <a:pt x="104" y="34"/>
                  <a:pt x="104" y="57"/>
                </a:cubicBezTo>
                <a:cubicBezTo>
                  <a:pt x="104" y="80"/>
                  <a:pt x="85" y="99"/>
                  <a:pt x="62" y="99"/>
                </a:cubicBezTo>
                <a:cubicBezTo>
                  <a:pt x="39" y="99"/>
                  <a:pt x="20" y="80"/>
                  <a:pt x="20" y="57"/>
                </a:cubicBezTo>
                <a:cubicBezTo>
                  <a:pt x="20" y="34"/>
                  <a:pt x="39" y="15"/>
                  <a:pt x="62"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700">
              <a:solidFill>
                <a:srgbClr val="5F5F5F"/>
              </a:solidFill>
            </a:endParaRPr>
          </a:p>
        </p:txBody>
      </p:sp>
      <p:sp>
        <p:nvSpPr>
          <p:cNvPr id="115" name="Freeform 21"/>
          <p:cNvSpPr>
            <a:spLocks noEditPoints="1"/>
          </p:cNvSpPr>
          <p:nvPr/>
        </p:nvSpPr>
        <p:spPr bwMode="auto">
          <a:xfrm>
            <a:off x="5946856" y="1041324"/>
            <a:ext cx="131898" cy="131898"/>
          </a:xfrm>
          <a:custGeom>
            <a:avLst/>
            <a:gdLst>
              <a:gd name="T0" fmla="*/ 33 w 67"/>
              <a:gd name="T1" fmla="*/ 67 h 67"/>
              <a:gd name="T2" fmla="*/ 67 w 67"/>
              <a:gd name="T3" fmla="*/ 33 h 67"/>
              <a:gd name="T4" fmla="*/ 33 w 67"/>
              <a:gd name="T5" fmla="*/ 0 h 67"/>
              <a:gd name="T6" fmla="*/ 0 w 67"/>
              <a:gd name="T7" fmla="*/ 33 h 67"/>
              <a:gd name="T8" fmla="*/ 33 w 67"/>
              <a:gd name="T9" fmla="*/ 67 h 67"/>
              <a:gd name="T10" fmla="*/ 37 w 67"/>
              <a:gd name="T11" fmla="*/ 26 h 67"/>
              <a:gd name="T12" fmla="*/ 38 w 67"/>
              <a:gd name="T13" fmla="*/ 25 h 67"/>
              <a:gd name="T14" fmla="*/ 58 w 67"/>
              <a:gd name="T15" fmla="*/ 25 h 67"/>
              <a:gd name="T16" fmla="*/ 60 w 67"/>
              <a:gd name="T17" fmla="*/ 26 h 67"/>
              <a:gd name="T18" fmla="*/ 60 w 67"/>
              <a:gd name="T19" fmla="*/ 36 h 67"/>
              <a:gd name="T20" fmla="*/ 58 w 67"/>
              <a:gd name="T21" fmla="*/ 37 h 67"/>
              <a:gd name="T22" fmla="*/ 38 w 67"/>
              <a:gd name="T23" fmla="*/ 37 h 67"/>
              <a:gd name="T24" fmla="*/ 37 w 67"/>
              <a:gd name="T25" fmla="*/ 36 h 67"/>
              <a:gd name="T26" fmla="*/ 37 w 67"/>
              <a:gd name="T27"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3" y="67"/>
                </a:moveTo>
                <a:cubicBezTo>
                  <a:pt x="52" y="67"/>
                  <a:pt x="67" y="52"/>
                  <a:pt x="67" y="33"/>
                </a:cubicBezTo>
                <a:cubicBezTo>
                  <a:pt x="67" y="15"/>
                  <a:pt x="52" y="0"/>
                  <a:pt x="33" y="0"/>
                </a:cubicBezTo>
                <a:cubicBezTo>
                  <a:pt x="15" y="0"/>
                  <a:pt x="0" y="15"/>
                  <a:pt x="0" y="33"/>
                </a:cubicBezTo>
                <a:cubicBezTo>
                  <a:pt x="0" y="52"/>
                  <a:pt x="15" y="67"/>
                  <a:pt x="33" y="67"/>
                </a:cubicBezTo>
                <a:close/>
                <a:moveTo>
                  <a:pt x="37" y="26"/>
                </a:moveTo>
                <a:cubicBezTo>
                  <a:pt x="37" y="26"/>
                  <a:pt x="37" y="25"/>
                  <a:pt x="38" y="25"/>
                </a:cubicBezTo>
                <a:cubicBezTo>
                  <a:pt x="58" y="25"/>
                  <a:pt x="58" y="25"/>
                  <a:pt x="58" y="25"/>
                </a:cubicBezTo>
                <a:cubicBezTo>
                  <a:pt x="59" y="25"/>
                  <a:pt x="60" y="26"/>
                  <a:pt x="60" y="26"/>
                </a:cubicBezTo>
                <a:cubicBezTo>
                  <a:pt x="60" y="36"/>
                  <a:pt x="60" y="36"/>
                  <a:pt x="60" y="36"/>
                </a:cubicBezTo>
                <a:cubicBezTo>
                  <a:pt x="60" y="36"/>
                  <a:pt x="59" y="37"/>
                  <a:pt x="58" y="37"/>
                </a:cubicBezTo>
                <a:cubicBezTo>
                  <a:pt x="38" y="37"/>
                  <a:pt x="38" y="37"/>
                  <a:pt x="38" y="37"/>
                </a:cubicBezTo>
                <a:cubicBezTo>
                  <a:pt x="37" y="37"/>
                  <a:pt x="37" y="36"/>
                  <a:pt x="37" y="36"/>
                </a:cubicBezTo>
                <a:lnTo>
                  <a:pt x="37"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700">
              <a:solidFill>
                <a:srgbClr val="5F5F5F"/>
              </a:solidFill>
            </a:endParaRPr>
          </a:p>
        </p:txBody>
      </p:sp>
      <p:sp>
        <p:nvSpPr>
          <p:cNvPr id="119" name="Freeform 23"/>
          <p:cNvSpPr>
            <a:spLocks/>
          </p:cNvSpPr>
          <p:nvPr/>
        </p:nvSpPr>
        <p:spPr bwMode="auto">
          <a:xfrm>
            <a:off x="5997779" y="1283414"/>
            <a:ext cx="33391" cy="124385"/>
          </a:xfrm>
          <a:custGeom>
            <a:avLst/>
            <a:gdLst>
              <a:gd name="T0" fmla="*/ 9 w 17"/>
              <a:gd name="T1" fmla="*/ 0 h 63"/>
              <a:gd name="T2" fmla="*/ 0 w 17"/>
              <a:gd name="T3" fmla="*/ 8 h 63"/>
              <a:gd name="T4" fmla="*/ 0 w 17"/>
              <a:gd name="T5" fmla="*/ 55 h 63"/>
              <a:gd name="T6" fmla="*/ 9 w 17"/>
              <a:gd name="T7" fmla="*/ 63 h 63"/>
              <a:gd name="T8" fmla="*/ 17 w 17"/>
              <a:gd name="T9" fmla="*/ 55 h 63"/>
              <a:gd name="T10" fmla="*/ 17 w 17"/>
              <a:gd name="T11" fmla="*/ 8 h 63"/>
              <a:gd name="T12" fmla="*/ 9 w 17"/>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17" h="63">
                <a:moveTo>
                  <a:pt x="9" y="0"/>
                </a:moveTo>
                <a:cubicBezTo>
                  <a:pt x="4" y="0"/>
                  <a:pt x="0" y="4"/>
                  <a:pt x="0" y="8"/>
                </a:cubicBezTo>
                <a:cubicBezTo>
                  <a:pt x="0" y="55"/>
                  <a:pt x="0" y="55"/>
                  <a:pt x="0" y="55"/>
                </a:cubicBezTo>
                <a:cubicBezTo>
                  <a:pt x="0" y="60"/>
                  <a:pt x="4" y="63"/>
                  <a:pt x="9" y="63"/>
                </a:cubicBezTo>
                <a:cubicBezTo>
                  <a:pt x="13" y="63"/>
                  <a:pt x="17" y="60"/>
                  <a:pt x="17" y="55"/>
                </a:cubicBezTo>
                <a:cubicBezTo>
                  <a:pt x="17" y="8"/>
                  <a:pt x="17" y="8"/>
                  <a:pt x="17" y="8"/>
                </a:cubicBezTo>
                <a:cubicBezTo>
                  <a:pt x="17" y="4"/>
                  <a:pt x="13" y="0"/>
                  <a:pt x="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700">
              <a:solidFill>
                <a:srgbClr val="5F5F5F"/>
              </a:solidFill>
            </a:endParaRPr>
          </a:p>
        </p:txBody>
      </p:sp>
      <p:sp>
        <p:nvSpPr>
          <p:cNvPr id="120" name="Freeform 24"/>
          <p:cNvSpPr>
            <a:spLocks/>
          </p:cNvSpPr>
          <p:nvPr/>
        </p:nvSpPr>
        <p:spPr bwMode="auto">
          <a:xfrm>
            <a:off x="5883413" y="1426999"/>
            <a:ext cx="116036" cy="85148"/>
          </a:xfrm>
          <a:custGeom>
            <a:avLst/>
            <a:gdLst>
              <a:gd name="T0" fmla="*/ 46 w 59"/>
              <a:gd name="T1" fmla="*/ 3 h 43"/>
              <a:gd name="T2" fmla="*/ 5 w 59"/>
              <a:gd name="T3" fmla="*/ 26 h 43"/>
              <a:gd name="T4" fmla="*/ 2 w 59"/>
              <a:gd name="T5" fmla="*/ 38 h 43"/>
              <a:gd name="T6" fmla="*/ 13 w 59"/>
              <a:gd name="T7" fmla="*/ 41 h 43"/>
              <a:gd name="T8" fmla="*/ 54 w 59"/>
              <a:gd name="T9" fmla="*/ 17 h 43"/>
              <a:gd name="T10" fmla="*/ 57 w 59"/>
              <a:gd name="T11" fmla="*/ 6 h 43"/>
              <a:gd name="T12" fmla="*/ 46 w 59"/>
              <a:gd name="T13" fmla="*/ 3 h 43"/>
            </a:gdLst>
            <a:ahLst/>
            <a:cxnLst>
              <a:cxn ang="0">
                <a:pos x="T0" y="T1"/>
              </a:cxn>
              <a:cxn ang="0">
                <a:pos x="T2" y="T3"/>
              </a:cxn>
              <a:cxn ang="0">
                <a:pos x="T4" y="T5"/>
              </a:cxn>
              <a:cxn ang="0">
                <a:pos x="T6" y="T7"/>
              </a:cxn>
              <a:cxn ang="0">
                <a:pos x="T8" y="T9"/>
              </a:cxn>
              <a:cxn ang="0">
                <a:pos x="T10" y="T11"/>
              </a:cxn>
              <a:cxn ang="0">
                <a:pos x="T12" y="T13"/>
              </a:cxn>
            </a:cxnLst>
            <a:rect l="0" t="0" r="r" b="b"/>
            <a:pathLst>
              <a:path w="59" h="43">
                <a:moveTo>
                  <a:pt x="46" y="3"/>
                </a:moveTo>
                <a:cubicBezTo>
                  <a:pt x="5" y="26"/>
                  <a:pt x="5" y="26"/>
                  <a:pt x="5" y="26"/>
                </a:cubicBezTo>
                <a:cubicBezTo>
                  <a:pt x="1" y="29"/>
                  <a:pt x="0" y="34"/>
                  <a:pt x="2" y="38"/>
                </a:cubicBezTo>
                <a:cubicBezTo>
                  <a:pt x="4" y="42"/>
                  <a:pt x="9" y="43"/>
                  <a:pt x="13" y="41"/>
                </a:cubicBezTo>
                <a:cubicBezTo>
                  <a:pt x="54" y="17"/>
                  <a:pt x="54" y="17"/>
                  <a:pt x="54" y="17"/>
                </a:cubicBezTo>
                <a:cubicBezTo>
                  <a:pt x="58" y="15"/>
                  <a:pt x="59" y="10"/>
                  <a:pt x="57" y="6"/>
                </a:cubicBezTo>
                <a:cubicBezTo>
                  <a:pt x="55" y="2"/>
                  <a:pt x="50" y="0"/>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700">
              <a:solidFill>
                <a:srgbClr val="5F5F5F"/>
              </a:solidFill>
            </a:endParaRPr>
          </a:p>
        </p:txBody>
      </p:sp>
      <p:sp>
        <p:nvSpPr>
          <p:cNvPr id="123" name="Freeform 25"/>
          <p:cNvSpPr>
            <a:spLocks/>
          </p:cNvSpPr>
          <p:nvPr/>
        </p:nvSpPr>
        <p:spPr bwMode="auto">
          <a:xfrm>
            <a:off x="6029500" y="1426998"/>
            <a:ext cx="118541" cy="82645"/>
          </a:xfrm>
          <a:custGeom>
            <a:avLst/>
            <a:gdLst>
              <a:gd name="T0" fmla="*/ 58 w 60"/>
              <a:gd name="T1" fmla="*/ 37 h 42"/>
              <a:gd name="T2" fmla="*/ 54 w 60"/>
              <a:gd name="T3" fmla="*/ 25 h 42"/>
              <a:gd name="T4" fmla="*/ 14 w 60"/>
              <a:gd name="T5" fmla="*/ 2 h 42"/>
              <a:gd name="T6" fmla="*/ 2 w 60"/>
              <a:gd name="T7" fmla="*/ 5 h 42"/>
              <a:gd name="T8" fmla="*/ 5 w 60"/>
              <a:gd name="T9" fmla="*/ 16 h 42"/>
              <a:gd name="T10" fmla="*/ 46 w 60"/>
              <a:gd name="T11" fmla="*/ 40 h 42"/>
              <a:gd name="T12" fmla="*/ 58 w 60"/>
              <a:gd name="T13" fmla="*/ 37 h 42"/>
            </a:gdLst>
            <a:ahLst/>
            <a:cxnLst>
              <a:cxn ang="0">
                <a:pos x="T0" y="T1"/>
              </a:cxn>
              <a:cxn ang="0">
                <a:pos x="T2" y="T3"/>
              </a:cxn>
              <a:cxn ang="0">
                <a:pos x="T4" y="T5"/>
              </a:cxn>
              <a:cxn ang="0">
                <a:pos x="T6" y="T7"/>
              </a:cxn>
              <a:cxn ang="0">
                <a:pos x="T8" y="T9"/>
              </a:cxn>
              <a:cxn ang="0">
                <a:pos x="T10" y="T11"/>
              </a:cxn>
              <a:cxn ang="0">
                <a:pos x="T12" y="T13"/>
              </a:cxn>
            </a:cxnLst>
            <a:rect l="0" t="0" r="r" b="b"/>
            <a:pathLst>
              <a:path w="60" h="42">
                <a:moveTo>
                  <a:pt x="58" y="37"/>
                </a:moveTo>
                <a:cubicBezTo>
                  <a:pt x="60" y="33"/>
                  <a:pt x="58" y="28"/>
                  <a:pt x="54" y="25"/>
                </a:cubicBezTo>
                <a:cubicBezTo>
                  <a:pt x="14" y="2"/>
                  <a:pt x="14" y="2"/>
                  <a:pt x="14" y="2"/>
                </a:cubicBezTo>
                <a:cubicBezTo>
                  <a:pt x="10" y="0"/>
                  <a:pt x="5" y="1"/>
                  <a:pt x="2" y="5"/>
                </a:cubicBezTo>
                <a:cubicBezTo>
                  <a:pt x="0" y="9"/>
                  <a:pt x="1" y="14"/>
                  <a:pt x="5" y="16"/>
                </a:cubicBezTo>
                <a:cubicBezTo>
                  <a:pt x="46" y="40"/>
                  <a:pt x="46" y="40"/>
                  <a:pt x="46" y="40"/>
                </a:cubicBezTo>
                <a:cubicBezTo>
                  <a:pt x="50" y="42"/>
                  <a:pt x="55" y="41"/>
                  <a:pt x="58"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700">
              <a:solidFill>
                <a:srgbClr val="5F5F5F"/>
              </a:solidFill>
            </a:endParaRPr>
          </a:p>
        </p:txBody>
      </p:sp>
      <p:sp>
        <p:nvSpPr>
          <p:cNvPr id="124" name="Freeform 228"/>
          <p:cNvSpPr>
            <a:spLocks noChangeAspect="1" noEditPoints="1"/>
          </p:cNvSpPr>
          <p:nvPr/>
        </p:nvSpPr>
        <p:spPr bwMode="auto">
          <a:xfrm>
            <a:off x="6140092" y="1525383"/>
            <a:ext cx="460000" cy="197129"/>
          </a:xfrm>
          <a:custGeom>
            <a:avLst/>
            <a:gdLst>
              <a:gd name="T0" fmla="*/ 1867 w 1869"/>
              <a:gd name="T1" fmla="*/ 526 h 801"/>
              <a:gd name="T2" fmla="*/ 1851 w 1869"/>
              <a:gd name="T3" fmla="*/ 503 h 801"/>
              <a:gd name="T4" fmla="*/ 1825 w 1869"/>
              <a:gd name="T5" fmla="*/ 408 h 801"/>
              <a:gd name="T6" fmla="*/ 1435 w 1869"/>
              <a:gd name="T7" fmla="*/ 232 h 801"/>
              <a:gd name="T8" fmla="*/ 1064 w 1869"/>
              <a:gd name="T9" fmla="*/ 30 h 801"/>
              <a:gd name="T10" fmla="*/ 747 w 1869"/>
              <a:gd name="T11" fmla="*/ 0 h 801"/>
              <a:gd name="T12" fmla="*/ 153 w 1869"/>
              <a:gd name="T13" fmla="*/ 46 h 801"/>
              <a:gd name="T14" fmla="*/ 146 w 1869"/>
              <a:gd name="T15" fmla="*/ 95 h 801"/>
              <a:gd name="T16" fmla="*/ 60 w 1869"/>
              <a:gd name="T17" fmla="*/ 443 h 801"/>
              <a:gd name="T18" fmla="*/ 57 w 1869"/>
              <a:gd name="T19" fmla="*/ 625 h 801"/>
              <a:gd name="T20" fmla="*/ 118 w 1869"/>
              <a:gd name="T21" fmla="*/ 625 h 801"/>
              <a:gd name="T22" fmla="*/ 294 w 1869"/>
              <a:gd name="T23" fmla="*/ 801 h 801"/>
              <a:gd name="T24" fmla="*/ 457 w 1869"/>
              <a:gd name="T25" fmla="*/ 692 h 801"/>
              <a:gd name="T26" fmla="*/ 1439 w 1869"/>
              <a:gd name="T27" fmla="*/ 692 h 801"/>
              <a:gd name="T28" fmla="*/ 1602 w 1869"/>
              <a:gd name="T29" fmla="*/ 801 h 801"/>
              <a:gd name="T30" fmla="*/ 1764 w 1869"/>
              <a:gd name="T31" fmla="*/ 692 h 801"/>
              <a:gd name="T32" fmla="*/ 1848 w 1869"/>
              <a:gd name="T33" fmla="*/ 692 h 801"/>
              <a:gd name="T34" fmla="*/ 1867 w 1869"/>
              <a:gd name="T35" fmla="*/ 526 h 801"/>
              <a:gd name="T36" fmla="*/ 1295 w 1869"/>
              <a:gd name="T37" fmla="*/ 209 h 801"/>
              <a:gd name="T38" fmla="*/ 1272 w 1869"/>
              <a:gd name="T39" fmla="*/ 273 h 801"/>
              <a:gd name="T40" fmla="*/ 892 w 1869"/>
              <a:gd name="T41" fmla="*/ 248 h 801"/>
              <a:gd name="T42" fmla="*/ 869 w 1869"/>
              <a:gd name="T43" fmla="*/ 50 h 801"/>
              <a:gd name="T44" fmla="*/ 1016 w 1869"/>
              <a:gd name="T45" fmla="*/ 67 h 801"/>
              <a:gd name="T46" fmla="*/ 1295 w 1869"/>
              <a:gd name="T47" fmla="*/ 209 h 801"/>
              <a:gd name="T48" fmla="*/ 392 w 1869"/>
              <a:gd name="T49" fmla="*/ 212 h 801"/>
              <a:gd name="T50" fmla="*/ 329 w 1869"/>
              <a:gd name="T51" fmla="*/ 177 h 801"/>
              <a:gd name="T52" fmla="*/ 290 w 1869"/>
              <a:gd name="T53" fmla="*/ 74 h 801"/>
              <a:gd name="T54" fmla="*/ 430 w 1869"/>
              <a:gd name="T55" fmla="*/ 61 h 801"/>
              <a:gd name="T56" fmla="*/ 392 w 1869"/>
              <a:gd name="T57" fmla="*/ 212 h 801"/>
              <a:gd name="T58" fmla="*/ 792 w 1869"/>
              <a:gd name="T59" fmla="*/ 48 h 801"/>
              <a:gd name="T60" fmla="*/ 815 w 1869"/>
              <a:gd name="T61" fmla="*/ 243 h 801"/>
              <a:gd name="T62" fmla="*/ 431 w 1869"/>
              <a:gd name="T63" fmla="*/ 215 h 801"/>
              <a:gd name="T64" fmla="*/ 470 w 1869"/>
              <a:gd name="T65" fmla="*/ 58 h 801"/>
              <a:gd name="T66" fmla="*/ 747 w 1869"/>
              <a:gd name="T67" fmla="*/ 47 h 801"/>
              <a:gd name="T68" fmla="*/ 792 w 1869"/>
              <a:gd name="T69" fmla="*/ 48 h 801"/>
              <a:gd name="T70" fmla="*/ 294 w 1869"/>
              <a:gd name="T71" fmla="*/ 725 h 801"/>
              <a:gd name="T72" fmla="*/ 194 w 1869"/>
              <a:gd name="T73" fmla="*/ 625 h 801"/>
              <a:gd name="T74" fmla="*/ 294 w 1869"/>
              <a:gd name="T75" fmla="*/ 525 h 801"/>
              <a:gd name="T76" fmla="*/ 394 w 1869"/>
              <a:gd name="T77" fmla="*/ 625 h 801"/>
              <a:gd name="T78" fmla="*/ 294 w 1869"/>
              <a:gd name="T79" fmla="*/ 725 h 801"/>
              <a:gd name="T80" fmla="*/ 1602 w 1869"/>
              <a:gd name="T81" fmla="*/ 725 h 801"/>
              <a:gd name="T82" fmla="*/ 1502 w 1869"/>
              <a:gd name="T83" fmla="*/ 625 h 801"/>
              <a:gd name="T84" fmla="*/ 1602 w 1869"/>
              <a:gd name="T85" fmla="*/ 525 h 801"/>
              <a:gd name="T86" fmla="*/ 1701 w 1869"/>
              <a:gd name="T87" fmla="*/ 625 h 801"/>
              <a:gd name="T88" fmla="*/ 1602 w 1869"/>
              <a:gd name="T89" fmla="*/ 725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69" h="801">
                <a:moveTo>
                  <a:pt x="1867" y="526"/>
                </a:moveTo>
                <a:cubicBezTo>
                  <a:pt x="1869" y="506"/>
                  <a:pt x="1851" y="503"/>
                  <a:pt x="1851" y="503"/>
                </a:cubicBezTo>
                <a:cubicBezTo>
                  <a:pt x="1851" y="440"/>
                  <a:pt x="1825" y="408"/>
                  <a:pt x="1825" y="408"/>
                </a:cubicBezTo>
                <a:cubicBezTo>
                  <a:pt x="1640" y="308"/>
                  <a:pt x="1435" y="232"/>
                  <a:pt x="1435" y="232"/>
                </a:cubicBezTo>
                <a:cubicBezTo>
                  <a:pt x="1366" y="184"/>
                  <a:pt x="1118" y="46"/>
                  <a:pt x="1064" y="30"/>
                </a:cubicBezTo>
                <a:cubicBezTo>
                  <a:pt x="988" y="8"/>
                  <a:pt x="872" y="0"/>
                  <a:pt x="747" y="0"/>
                </a:cubicBezTo>
                <a:cubicBezTo>
                  <a:pt x="484" y="0"/>
                  <a:pt x="186" y="35"/>
                  <a:pt x="153" y="46"/>
                </a:cubicBezTo>
                <a:cubicBezTo>
                  <a:pt x="122" y="57"/>
                  <a:pt x="146" y="95"/>
                  <a:pt x="146" y="95"/>
                </a:cubicBezTo>
                <a:cubicBezTo>
                  <a:pt x="58" y="228"/>
                  <a:pt x="60" y="443"/>
                  <a:pt x="60" y="443"/>
                </a:cubicBezTo>
                <a:cubicBezTo>
                  <a:pt x="0" y="555"/>
                  <a:pt x="57" y="625"/>
                  <a:pt x="57" y="625"/>
                </a:cubicBezTo>
                <a:cubicBezTo>
                  <a:pt x="118" y="625"/>
                  <a:pt x="118" y="625"/>
                  <a:pt x="118" y="625"/>
                </a:cubicBezTo>
                <a:cubicBezTo>
                  <a:pt x="118" y="722"/>
                  <a:pt x="197" y="801"/>
                  <a:pt x="294" y="801"/>
                </a:cubicBezTo>
                <a:cubicBezTo>
                  <a:pt x="367" y="801"/>
                  <a:pt x="430" y="756"/>
                  <a:pt x="457" y="692"/>
                </a:cubicBezTo>
                <a:cubicBezTo>
                  <a:pt x="1439" y="692"/>
                  <a:pt x="1439" y="692"/>
                  <a:pt x="1439" y="692"/>
                </a:cubicBezTo>
                <a:cubicBezTo>
                  <a:pt x="1465" y="756"/>
                  <a:pt x="1528" y="801"/>
                  <a:pt x="1602" y="801"/>
                </a:cubicBezTo>
                <a:cubicBezTo>
                  <a:pt x="1675" y="801"/>
                  <a:pt x="1738" y="756"/>
                  <a:pt x="1764" y="692"/>
                </a:cubicBezTo>
                <a:cubicBezTo>
                  <a:pt x="1848" y="692"/>
                  <a:pt x="1848" y="692"/>
                  <a:pt x="1848" y="692"/>
                </a:cubicBezTo>
                <a:cubicBezTo>
                  <a:pt x="1848" y="692"/>
                  <a:pt x="1865" y="546"/>
                  <a:pt x="1867" y="526"/>
                </a:cubicBezTo>
                <a:moveTo>
                  <a:pt x="1295" y="209"/>
                </a:moveTo>
                <a:cubicBezTo>
                  <a:pt x="1272" y="273"/>
                  <a:pt x="1272" y="273"/>
                  <a:pt x="1272" y="273"/>
                </a:cubicBezTo>
                <a:cubicBezTo>
                  <a:pt x="1272" y="273"/>
                  <a:pt x="1091" y="262"/>
                  <a:pt x="892" y="248"/>
                </a:cubicBezTo>
                <a:cubicBezTo>
                  <a:pt x="869" y="50"/>
                  <a:pt x="869" y="50"/>
                  <a:pt x="869" y="50"/>
                </a:cubicBezTo>
                <a:cubicBezTo>
                  <a:pt x="928" y="54"/>
                  <a:pt x="977" y="59"/>
                  <a:pt x="1016" y="67"/>
                </a:cubicBezTo>
                <a:cubicBezTo>
                  <a:pt x="1137" y="112"/>
                  <a:pt x="1295" y="209"/>
                  <a:pt x="1295" y="209"/>
                </a:cubicBezTo>
                <a:moveTo>
                  <a:pt x="392" y="212"/>
                </a:moveTo>
                <a:cubicBezTo>
                  <a:pt x="371" y="211"/>
                  <a:pt x="345" y="208"/>
                  <a:pt x="329" y="177"/>
                </a:cubicBezTo>
                <a:cubicBezTo>
                  <a:pt x="318" y="156"/>
                  <a:pt x="300" y="103"/>
                  <a:pt x="290" y="74"/>
                </a:cubicBezTo>
                <a:cubicBezTo>
                  <a:pt x="330" y="70"/>
                  <a:pt x="378" y="65"/>
                  <a:pt x="430" y="61"/>
                </a:cubicBezTo>
                <a:lnTo>
                  <a:pt x="392" y="212"/>
                </a:lnTo>
                <a:close/>
                <a:moveTo>
                  <a:pt x="792" y="48"/>
                </a:moveTo>
                <a:cubicBezTo>
                  <a:pt x="815" y="243"/>
                  <a:pt x="815" y="243"/>
                  <a:pt x="815" y="243"/>
                </a:cubicBezTo>
                <a:cubicBezTo>
                  <a:pt x="656" y="232"/>
                  <a:pt x="501" y="221"/>
                  <a:pt x="431" y="215"/>
                </a:cubicBezTo>
                <a:cubicBezTo>
                  <a:pt x="470" y="58"/>
                  <a:pt x="470" y="58"/>
                  <a:pt x="470" y="58"/>
                </a:cubicBezTo>
                <a:cubicBezTo>
                  <a:pt x="557" y="52"/>
                  <a:pt x="654" y="47"/>
                  <a:pt x="747" y="47"/>
                </a:cubicBezTo>
                <a:cubicBezTo>
                  <a:pt x="763" y="47"/>
                  <a:pt x="778" y="47"/>
                  <a:pt x="792" y="48"/>
                </a:cubicBezTo>
                <a:moveTo>
                  <a:pt x="294" y="725"/>
                </a:moveTo>
                <a:cubicBezTo>
                  <a:pt x="239" y="725"/>
                  <a:pt x="194" y="680"/>
                  <a:pt x="194" y="625"/>
                </a:cubicBezTo>
                <a:cubicBezTo>
                  <a:pt x="194" y="570"/>
                  <a:pt x="239" y="525"/>
                  <a:pt x="294" y="525"/>
                </a:cubicBezTo>
                <a:cubicBezTo>
                  <a:pt x="349" y="525"/>
                  <a:pt x="394" y="570"/>
                  <a:pt x="394" y="625"/>
                </a:cubicBezTo>
                <a:cubicBezTo>
                  <a:pt x="394" y="680"/>
                  <a:pt x="349" y="725"/>
                  <a:pt x="294" y="725"/>
                </a:cubicBezTo>
                <a:moveTo>
                  <a:pt x="1602" y="725"/>
                </a:moveTo>
                <a:cubicBezTo>
                  <a:pt x="1547" y="725"/>
                  <a:pt x="1502" y="680"/>
                  <a:pt x="1502" y="625"/>
                </a:cubicBezTo>
                <a:cubicBezTo>
                  <a:pt x="1502" y="570"/>
                  <a:pt x="1547" y="525"/>
                  <a:pt x="1602" y="525"/>
                </a:cubicBezTo>
                <a:cubicBezTo>
                  <a:pt x="1657" y="525"/>
                  <a:pt x="1701" y="570"/>
                  <a:pt x="1701" y="625"/>
                </a:cubicBezTo>
                <a:cubicBezTo>
                  <a:pt x="1701" y="680"/>
                  <a:pt x="1657" y="725"/>
                  <a:pt x="1602" y="725"/>
                </a:cubicBezTo>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en-US" sz="700">
              <a:solidFill>
                <a:srgbClr val="5F5F5F"/>
              </a:solidFill>
            </a:endParaRPr>
          </a:p>
        </p:txBody>
      </p:sp>
      <p:sp>
        <p:nvSpPr>
          <p:cNvPr id="125" name="Freeform 121"/>
          <p:cNvSpPr>
            <a:spLocks noEditPoints="1"/>
          </p:cNvSpPr>
          <p:nvPr/>
        </p:nvSpPr>
        <p:spPr bwMode="auto">
          <a:xfrm>
            <a:off x="5497709" y="1503120"/>
            <a:ext cx="347581" cy="236954"/>
          </a:xfrm>
          <a:custGeom>
            <a:avLst/>
            <a:gdLst>
              <a:gd name="T0" fmla="*/ 1782 w 1809"/>
              <a:gd name="T1" fmla="*/ 0 h 1233"/>
              <a:gd name="T2" fmla="*/ 27 w 1809"/>
              <a:gd name="T3" fmla="*/ 0 h 1233"/>
              <a:gd name="T4" fmla="*/ 0 w 1809"/>
              <a:gd name="T5" fmla="*/ 27 h 1233"/>
              <a:gd name="T6" fmla="*/ 0 w 1809"/>
              <a:gd name="T7" fmla="*/ 1013 h 1233"/>
              <a:gd name="T8" fmla="*/ 27 w 1809"/>
              <a:gd name="T9" fmla="*/ 1043 h 1233"/>
              <a:gd name="T10" fmla="*/ 832 w 1809"/>
              <a:gd name="T11" fmla="*/ 1073 h 1233"/>
              <a:gd name="T12" fmla="*/ 829 w 1809"/>
              <a:gd name="T13" fmla="*/ 1124 h 1233"/>
              <a:gd name="T14" fmla="*/ 789 w 1809"/>
              <a:gd name="T15" fmla="*/ 1148 h 1233"/>
              <a:gd name="T16" fmla="*/ 386 w 1809"/>
              <a:gd name="T17" fmla="*/ 1212 h 1233"/>
              <a:gd name="T18" fmla="*/ 447 w 1809"/>
              <a:gd name="T19" fmla="*/ 1233 h 1233"/>
              <a:gd name="T20" fmla="*/ 1371 w 1809"/>
              <a:gd name="T21" fmla="*/ 1232 h 1233"/>
              <a:gd name="T22" fmla="*/ 1425 w 1809"/>
              <a:gd name="T23" fmla="*/ 1212 h 1233"/>
              <a:gd name="T24" fmla="*/ 1020 w 1809"/>
              <a:gd name="T25" fmla="*/ 1148 h 1233"/>
              <a:gd name="T26" fmla="*/ 980 w 1809"/>
              <a:gd name="T27" fmla="*/ 1120 h 1233"/>
              <a:gd name="T28" fmla="*/ 977 w 1809"/>
              <a:gd name="T29" fmla="*/ 1073 h 1233"/>
              <a:gd name="T30" fmla="*/ 1782 w 1809"/>
              <a:gd name="T31" fmla="*/ 1043 h 1233"/>
              <a:gd name="T32" fmla="*/ 1809 w 1809"/>
              <a:gd name="T33" fmla="*/ 1013 h 1233"/>
              <a:gd name="T34" fmla="*/ 1809 w 1809"/>
              <a:gd name="T35" fmla="*/ 27 h 1233"/>
              <a:gd name="T36" fmla="*/ 1782 w 1809"/>
              <a:gd name="T37" fmla="*/ 0 h 1233"/>
              <a:gd name="T38" fmla="*/ 1589 w 1809"/>
              <a:gd name="T39" fmla="*/ 988 h 1233"/>
              <a:gd name="T40" fmla="*/ 1564 w 1809"/>
              <a:gd name="T41" fmla="*/ 964 h 1233"/>
              <a:gd name="T42" fmla="*/ 1589 w 1809"/>
              <a:gd name="T43" fmla="*/ 939 h 1233"/>
              <a:gd name="T44" fmla="*/ 1614 w 1809"/>
              <a:gd name="T45" fmla="*/ 964 h 1233"/>
              <a:gd name="T46" fmla="*/ 1589 w 1809"/>
              <a:gd name="T47" fmla="*/ 988 h 1233"/>
              <a:gd name="T48" fmla="*/ 1680 w 1809"/>
              <a:gd name="T49" fmla="*/ 988 h 1233"/>
              <a:gd name="T50" fmla="*/ 1655 w 1809"/>
              <a:gd name="T51" fmla="*/ 964 h 1233"/>
              <a:gd name="T52" fmla="*/ 1680 w 1809"/>
              <a:gd name="T53" fmla="*/ 939 h 1233"/>
              <a:gd name="T54" fmla="*/ 1705 w 1809"/>
              <a:gd name="T55" fmla="*/ 964 h 1233"/>
              <a:gd name="T56" fmla="*/ 1680 w 1809"/>
              <a:gd name="T57" fmla="*/ 988 h 1233"/>
              <a:gd name="T58" fmla="*/ 1733 w 1809"/>
              <a:gd name="T59" fmla="*/ 882 h 1233"/>
              <a:gd name="T60" fmla="*/ 76 w 1809"/>
              <a:gd name="T61" fmla="*/ 882 h 1233"/>
              <a:gd name="T62" fmla="*/ 76 w 1809"/>
              <a:gd name="T63" fmla="*/ 77 h 1233"/>
              <a:gd name="T64" fmla="*/ 1733 w 1809"/>
              <a:gd name="T65" fmla="*/ 77 h 1233"/>
              <a:gd name="T66" fmla="*/ 1733 w 1809"/>
              <a:gd name="T67" fmla="*/ 882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09" h="1233">
                <a:moveTo>
                  <a:pt x="1782" y="0"/>
                </a:moveTo>
                <a:cubicBezTo>
                  <a:pt x="27" y="0"/>
                  <a:pt x="27" y="0"/>
                  <a:pt x="27" y="0"/>
                </a:cubicBezTo>
                <a:cubicBezTo>
                  <a:pt x="12" y="0"/>
                  <a:pt x="0" y="13"/>
                  <a:pt x="0" y="27"/>
                </a:cubicBezTo>
                <a:cubicBezTo>
                  <a:pt x="0" y="1013"/>
                  <a:pt x="0" y="1013"/>
                  <a:pt x="0" y="1013"/>
                </a:cubicBezTo>
                <a:cubicBezTo>
                  <a:pt x="0" y="1028"/>
                  <a:pt x="12" y="1041"/>
                  <a:pt x="27" y="1043"/>
                </a:cubicBezTo>
                <a:cubicBezTo>
                  <a:pt x="27" y="1043"/>
                  <a:pt x="280" y="1070"/>
                  <a:pt x="832" y="1073"/>
                </a:cubicBezTo>
                <a:cubicBezTo>
                  <a:pt x="831" y="1087"/>
                  <a:pt x="830" y="1113"/>
                  <a:pt x="829" y="1124"/>
                </a:cubicBezTo>
                <a:cubicBezTo>
                  <a:pt x="827" y="1139"/>
                  <a:pt x="801" y="1148"/>
                  <a:pt x="789" y="1148"/>
                </a:cubicBezTo>
                <a:cubicBezTo>
                  <a:pt x="558" y="1156"/>
                  <a:pt x="386" y="1185"/>
                  <a:pt x="386" y="1212"/>
                </a:cubicBezTo>
                <a:cubicBezTo>
                  <a:pt x="386" y="1223"/>
                  <a:pt x="396" y="1229"/>
                  <a:pt x="447" y="1233"/>
                </a:cubicBezTo>
                <a:cubicBezTo>
                  <a:pt x="1371" y="1232"/>
                  <a:pt x="1371" y="1232"/>
                  <a:pt x="1371" y="1232"/>
                </a:cubicBezTo>
                <a:cubicBezTo>
                  <a:pt x="1417" y="1229"/>
                  <a:pt x="1425" y="1223"/>
                  <a:pt x="1425" y="1212"/>
                </a:cubicBezTo>
                <a:cubicBezTo>
                  <a:pt x="1425" y="1185"/>
                  <a:pt x="1252" y="1155"/>
                  <a:pt x="1020" y="1148"/>
                </a:cubicBezTo>
                <a:cubicBezTo>
                  <a:pt x="1008" y="1148"/>
                  <a:pt x="982" y="1140"/>
                  <a:pt x="980" y="1120"/>
                </a:cubicBezTo>
                <a:cubicBezTo>
                  <a:pt x="979" y="1107"/>
                  <a:pt x="977" y="1085"/>
                  <a:pt x="977" y="1073"/>
                </a:cubicBezTo>
                <a:cubicBezTo>
                  <a:pt x="1539" y="1071"/>
                  <a:pt x="1782" y="1043"/>
                  <a:pt x="1782" y="1043"/>
                </a:cubicBezTo>
                <a:cubicBezTo>
                  <a:pt x="1797" y="1041"/>
                  <a:pt x="1809" y="1028"/>
                  <a:pt x="1809" y="1013"/>
                </a:cubicBezTo>
                <a:cubicBezTo>
                  <a:pt x="1809" y="27"/>
                  <a:pt x="1809" y="27"/>
                  <a:pt x="1809" y="27"/>
                </a:cubicBezTo>
                <a:cubicBezTo>
                  <a:pt x="1809" y="13"/>
                  <a:pt x="1797" y="0"/>
                  <a:pt x="1782" y="0"/>
                </a:cubicBezTo>
                <a:moveTo>
                  <a:pt x="1589" y="988"/>
                </a:moveTo>
                <a:cubicBezTo>
                  <a:pt x="1575" y="988"/>
                  <a:pt x="1564" y="977"/>
                  <a:pt x="1564" y="964"/>
                </a:cubicBezTo>
                <a:cubicBezTo>
                  <a:pt x="1564" y="950"/>
                  <a:pt x="1575" y="939"/>
                  <a:pt x="1589" y="939"/>
                </a:cubicBezTo>
                <a:cubicBezTo>
                  <a:pt x="1603" y="939"/>
                  <a:pt x="1614" y="950"/>
                  <a:pt x="1614" y="964"/>
                </a:cubicBezTo>
                <a:cubicBezTo>
                  <a:pt x="1614" y="977"/>
                  <a:pt x="1603" y="988"/>
                  <a:pt x="1589" y="988"/>
                </a:cubicBezTo>
                <a:moveTo>
                  <a:pt x="1680" y="988"/>
                </a:moveTo>
                <a:cubicBezTo>
                  <a:pt x="1666" y="988"/>
                  <a:pt x="1655" y="977"/>
                  <a:pt x="1655" y="964"/>
                </a:cubicBezTo>
                <a:cubicBezTo>
                  <a:pt x="1655" y="950"/>
                  <a:pt x="1666" y="939"/>
                  <a:pt x="1680" y="939"/>
                </a:cubicBezTo>
                <a:cubicBezTo>
                  <a:pt x="1694" y="939"/>
                  <a:pt x="1705" y="950"/>
                  <a:pt x="1705" y="964"/>
                </a:cubicBezTo>
                <a:cubicBezTo>
                  <a:pt x="1705" y="977"/>
                  <a:pt x="1694" y="988"/>
                  <a:pt x="1680" y="988"/>
                </a:cubicBezTo>
                <a:moveTo>
                  <a:pt x="1733" y="882"/>
                </a:moveTo>
                <a:cubicBezTo>
                  <a:pt x="76" y="882"/>
                  <a:pt x="76" y="882"/>
                  <a:pt x="76" y="882"/>
                </a:cubicBezTo>
                <a:cubicBezTo>
                  <a:pt x="76" y="77"/>
                  <a:pt x="76" y="77"/>
                  <a:pt x="76" y="77"/>
                </a:cubicBezTo>
                <a:cubicBezTo>
                  <a:pt x="1733" y="77"/>
                  <a:pt x="1733" y="77"/>
                  <a:pt x="1733" y="77"/>
                </a:cubicBezTo>
                <a:lnTo>
                  <a:pt x="1733" y="882"/>
                </a:lnTo>
                <a:close/>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en-US" sz="600">
              <a:solidFill>
                <a:srgbClr val="5F5F5F"/>
              </a:solidFill>
            </a:endParaRPr>
          </a:p>
        </p:txBody>
      </p:sp>
      <p:grpSp>
        <p:nvGrpSpPr>
          <p:cNvPr id="132" name="Group 120"/>
          <p:cNvGrpSpPr/>
          <p:nvPr/>
        </p:nvGrpSpPr>
        <p:grpSpPr>
          <a:xfrm>
            <a:off x="1209751" y="819976"/>
            <a:ext cx="871597" cy="926876"/>
            <a:chOff x="8956999" y="884397"/>
            <a:chExt cx="968693" cy="1030130"/>
          </a:xfrm>
          <a:solidFill>
            <a:srgbClr val="FFFFFF"/>
          </a:solidFill>
        </p:grpSpPr>
        <p:sp>
          <p:nvSpPr>
            <p:cNvPr id="133" name="Freeform 159"/>
            <p:cNvSpPr>
              <a:spLocks/>
            </p:cNvSpPr>
            <p:nvPr/>
          </p:nvSpPr>
          <p:spPr bwMode="auto">
            <a:xfrm>
              <a:off x="9332284" y="1444706"/>
              <a:ext cx="62865" cy="62389"/>
            </a:xfrm>
            <a:custGeom>
              <a:avLst/>
              <a:gdLst>
                <a:gd name="T0" fmla="*/ 96 w 112"/>
                <a:gd name="T1" fmla="*/ 0 h 111"/>
                <a:gd name="T2" fmla="*/ 112 w 112"/>
                <a:gd name="T3" fmla="*/ 15 h 111"/>
                <a:gd name="T4" fmla="*/ 112 w 112"/>
                <a:gd name="T5" fmla="*/ 95 h 111"/>
                <a:gd name="T6" fmla="*/ 96 w 112"/>
                <a:gd name="T7" fmla="*/ 111 h 111"/>
                <a:gd name="T8" fmla="*/ 16 w 112"/>
                <a:gd name="T9" fmla="*/ 111 h 111"/>
                <a:gd name="T10" fmla="*/ 0 w 112"/>
                <a:gd name="T11" fmla="*/ 95 h 111"/>
                <a:gd name="T12" fmla="*/ 0 w 112"/>
                <a:gd name="T13" fmla="*/ 15 h 111"/>
                <a:gd name="T14" fmla="*/ 16 w 112"/>
                <a:gd name="T15" fmla="*/ 0 h 111"/>
                <a:gd name="T16" fmla="*/ 96 w 112"/>
                <a:gd name="T1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1">
                  <a:moveTo>
                    <a:pt x="96" y="0"/>
                  </a:moveTo>
                  <a:cubicBezTo>
                    <a:pt x="105" y="0"/>
                    <a:pt x="112" y="7"/>
                    <a:pt x="112" y="15"/>
                  </a:cubicBezTo>
                  <a:cubicBezTo>
                    <a:pt x="112" y="95"/>
                    <a:pt x="112" y="95"/>
                    <a:pt x="112" y="95"/>
                  </a:cubicBezTo>
                  <a:cubicBezTo>
                    <a:pt x="112" y="104"/>
                    <a:pt x="105" y="111"/>
                    <a:pt x="96" y="111"/>
                  </a:cubicBezTo>
                  <a:cubicBezTo>
                    <a:pt x="16" y="111"/>
                    <a:pt x="16" y="111"/>
                    <a:pt x="16" y="111"/>
                  </a:cubicBezTo>
                  <a:cubicBezTo>
                    <a:pt x="7" y="111"/>
                    <a:pt x="0" y="104"/>
                    <a:pt x="0" y="95"/>
                  </a:cubicBezTo>
                  <a:cubicBezTo>
                    <a:pt x="0" y="15"/>
                    <a:pt x="0" y="15"/>
                    <a:pt x="0" y="15"/>
                  </a:cubicBezTo>
                  <a:cubicBezTo>
                    <a:pt x="0" y="7"/>
                    <a:pt x="7" y="0"/>
                    <a:pt x="16" y="0"/>
                  </a:cubicBezTo>
                  <a:cubicBezTo>
                    <a:pt x="96" y="0"/>
                    <a:pt x="96" y="0"/>
                    <a:pt x="96" y="0"/>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34" name="Freeform 160"/>
            <p:cNvSpPr>
              <a:spLocks/>
            </p:cNvSpPr>
            <p:nvPr/>
          </p:nvSpPr>
          <p:spPr bwMode="auto">
            <a:xfrm>
              <a:off x="9422772" y="1444706"/>
              <a:ext cx="63103" cy="62389"/>
            </a:xfrm>
            <a:custGeom>
              <a:avLst/>
              <a:gdLst>
                <a:gd name="T0" fmla="*/ 96 w 112"/>
                <a:gd name="T1" fmla="*/ 0 h 111"/>
                <a:gd name="T2" fmla="*/ 112 w 112"/>
                <a:gd name="T3" fmla="*/ 15 h 111"/>
                <a:gd name="T4" fmla="*/ 112 w 112"/>
                <a:gd name="T5" fmla="*/ 95 h 111"/>
                <a:gd name="T6" fmla="*/ 96 w 112"/>
                <a:gd name="T7" fmla="*/ 111 h 111"/>
                <a:gd name="T8" fmla="*/ 16 w 112"/>
                <a:gd name="T9" fmla="*/ 111 h 111"/>
                <a:gd name="T10" fmla="*/ 0 w 112"/>
                <a:gd name="T11" fmla="*/ 95 h 111"/>
                <a:gd name="T12" fmla="*/ 0 w 112"/>
                <a:gd name="T13" fmla="*/ 15 h 111"/>
                <a:gd name="T14" fmla="*/ 16 w 112"/>
                <a:gd name="T15" fmla="*/ 0 h 111"/>
                <a:gd name="T16" fmla="*/ 96 w 112"/>
                <a:gd name="T1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1">
                  <a:moveTo>
                    <a:pt x="96" y="0"/>
                  </a:moveTo>
                  <a:cubicBezTo>
                    <a:pt x="104" y="0"/>
                    <a:pt x="112" y="7"/>
                    <a:pt x="112" y="15"/>
                  </a:cubicBezTo>
                  <a:cubicBezTo>
                    <a:pt x="112" y="95"/>
                    <a:pt x="112" y="95"/>
                    <a:pt x="112" y="95"/>
                  </a:cubicBezTo>
                  <a:cubicBezTo>
                    <a:pt x="112" y="104"/>
                    <a:pt x="104" y="111"/>
                    <a:pt x="96" y="111"/>
                  </a:cubicBezTo>
                  <a:cubicBezTo>
                    <a:pt x="16" y="111"/>
                    <a:pt x="16" y="111"/>
                    <a:pt x="16" y="111"/>
                  </a:cubicBezTo>
                  <a:cubicBezTo>
                    <a:pt x="7" y="111"/>
                    <a:pt x="0" y="104"/>
                    <a:pt x="0" y="95"/>
                  </a:cubicBezTo>
                  <a:cubicBezTo>
                    <a:pt x="0" y="15"/>
                    <a:pt x="0" y="15"/>
                    <a:pt x="0" y="15"/>
                  </a:cubicBezTo>
                  <a:cubicBezTo>
                    <a:pt x="0" y="7"/>
                    <a:pt x="7" y="0"/>
                    <a:pt x="16" y="0"/>
                  </a:cubicBezTo>
                  <a:cubicBezTo>
                    <a:pt x="96" y="0"/>
                    <a:pt x="96" y="0"/>
                    <a:pt x="96" y="0"/>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47" name="Freeform 161"/>
            <p:cNvSpPr>
              <a:spLocks/>
            </p:cNvSpPr>
            <p:nvPr/>
          </p:nvSpPr>
          <p:spPr bwMode="auto">
            <a:xfrm>
              <a:off x="9332284" y="1534717"/>
              <a:ext cx="62865" cy="63103"/>
            </a:xfrm>
            <a:custGeom>
              <a:avLst/>
              <a:gdLst>
                <a:gd name="T0" fmla="*/ 96 w 112"/>
                <a:gd name="T1" fmla="*/ 0 h 112"/>
                <a:gd name="T2" fmla="*/ 112 w 112"/>
                <a:gd name="T3" fmla="*/ 16 h 112"/>
                <a:gd name="T4" fmla="*/ 112 w 112"/>
                <a:gd name="T5" fmla="*/ 96 h 112"/>
                <a:gd name="T6" fmla="*/ 96 w 112"/>
                <a:gd name="T7" fmla="*/ 112 h 112"/>
                <a:gd name="T8" fmla="*/ 16 w 112"/>
                <a:gd name="T9" fmla="*/ 112 h 112"/>
                <a:gd name="T10" fmla="*/ 0 w 112"/>
                <a:gd name="T11" fmla="*/ 96 h 112"/>
                <a:gd name="T12" fmla="*/ 0 w 112"/>
                <a:gd name="T13" fmla="*/ 16 h 112"/>
                <a:gd name="T14" fmla="*/ 16 w 112"/>
                <a:gd name="T15" fmla="*/ 0 h 112"/>
                <a:gd name="T16" fmla="*/ 96 w 112"/>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2">
                  <a:moveTo>
                    <a:pt x="96" y="0"/>
                  </a:moveTo>
                  <a:cubicBezTo>
                    <a:pt x="105" y="0"/>
                    <a:pt x="112" y="8"/>
                    <a:pt x="112" y="16"/>
                  </a:cubicBezTo>
                  <a:cubicBezTo>
                    <a:pt x="112" y="96"/>
                    <a:pt x="112" y="96"/>
                    <a:pt x="112" y="96"/>
                  </a:cubicBezTo>
                  <a:cubicBezTo>
                    <a:pt x="112" y="105"/>
                    <a:pt x="105" y="112"/>
                    <a:pt x="96" y="112"/>
                  </a:cubicBezTo>
                  <a:cubicBezTo>
                    <a:pt x="16" y="112"/>
                    <a:pt x="16" y="112"/>
                    <a:pt x="16" y="112"/>
                  </a:cubicBezTo>
                  <a:cubicBezTo>
                    <a:pt x="7" y="112"/>
                    <a:pt x="0" y="105"/>
                    <a:pt x="0" y="96"/>
                  </a:cubicBezTo>
                  <a:cubicBezTo>
                    <a:pt x="0" y="16"/>
                    <a:pt x="0" y="16"/>
                    <a:pt x="0" y="16"/>
                  </a:cubicBezTo>
                  <a:cubicBezTo>
                    <a:pt x="0" y="8"/>
                    <a:pt x="7" y="0"/>
                    <a:pt x="16" y="0"/>
                  </a:cubicBezTo>
                  <a:cubicBezTo>
                    <a:pt x="96" y="0"/>
                    <a:pt x="96" y="0"/>
                    <a:pt x="96" y="0"/>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48" name="Freeform 162"/>
            <p:cNvSpPr>
              <a:spLocks/>
            </p:cNvSpPr>
            <p:nvPr/>
          </p:nvSpPr>
          <p:spPr bwMode="auto">
            <a:xfrm>
              <a:off x="9422772" y="1534717"/>
              <a:ext cx="63103" cy="63103"/>
            </a:xfrm>
            <a:custGeom>
              <a:avLst/>
              <a:gdLst>
                <a:gd name="T0" fmla="*/ 96 w 112"/>
                <a:gd name="T1" fmla="*/ 0 h 112"/>
                <a:gd name="T2" fmla="*/ 112 w 112"/>
                <a:gd name="T3" fmla="*/ 16 h 112"/>
                <a:gd name="T4" fmla="*/ 112 w 112"/>
                <a:gd name="T5" fmla="*/ 96 h 112"/>
                <a:gd name="T6" fmla="*/ 96 w 112"/>
                <a:gd name="T7" fmla="*/ 112 h 112"/>
                <a:gd name="T8" fmla="*/ 16 w 112"/>
                <a:gd name="T9" fmla="*/ 112 h 112"/>
                <a:gd name="T10" fmla="*/ 0 w 112"/>
                <a:gd name="T11" fmla="*/ 96 h 112"/>
                <a:gd name="T12" fmla="*/ 0 w 112"/>
                <a:gd name="T13" fmla="*/ 16 h 112"/>
                <a:gd name="T14" fmla="*/ 16 w 112"/>
                <a:gd name="T15" fmla="*/ 0 h 112"/>
                <a:gd name="T16" fmla="*/ 96 w 112"/>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2">
                  <a:moveTo>
                    <a:pt x="96" y="0"/>
                  </a:moveTo>
                  <a:cubicBezTo>
                    <a:pt x="104" y="0"/>
                    <a:pt x="112" y="8"/>
                    <a:pt x="112" y="16"/>
                  </a:cubicBezTo>
                  <a:cubicBezTo>
                    <a:pt x="112" y="96"/>
                    <a:pt x="112" y="96"/>
                    <a:pt x="112" y="96"/>
                  </a:cubicBezTo>
                  <a:cubicBezTo>
                    <a:pt x="112" y="105"/>
                    <a:pt x="104" y="112"/>
                    <a:pt x="96" y="112"/>
                  </a:cubicBezTo>
                  <a:cubicBezTo>
                    <a:pt x="16" y="112"/>
                    <a:pt x="16" y="112"/>
                    <a:pt x="16" y="112"/>
                  </a:cubicBezTo>
                  <a:cubicBezTo>
                    <a:pt x="7" y="112"/>
                    <a:pt x="0" y="105"/>
                    <a:pt x="0" y="96"/>
                  </a:cubicBezTo>
                  <a:cubicBezTo>
                    <a:pt x="0" y="16"/>
                    <a:pt x="0" y="16"/>
                    <a:pt x="0" y="16"/>
                  </a:cubicBezTo>
                  <a:cubicBezTo>
                    <a:pt x="0" y="8"/>
                    <a:pt x="7" y="0"/>
                    <a:pt x="16" y="0"/>
                  </a:cubicBezTo>
                  <a:cubicBezTo>
                    <a:pt x="96" y="0"/>
                    <a:pt x="96" y="0"/>
                    <a:pt x="96" y="0"/>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49" name="Freeform 163"/>
            <p:cNvSpPr>
              <a:spLocks/>
            </p:cNvSpPr>
            <p:nvPr/>
          </p:nvSpPr>
          <p:spPr bwMode="auto">
            <a:xfrm>
              <a:off x="9512783" y="1444706"/>
              <a:ext cx="62389" cy="62389"/>
            </a:xfrm>
            <a:custGeom>
              <a:avLst/>
              <a:gdLst>
                <a:gd name="T0" fmla="*/ 95 w 111"/>
                <a:gd name="T1" fmla="*/ 0 h 111"/>
                <a:gd name="T2" fmla="*/ 111 w 111"/>
                <a:gd name="T3" fmla="*/ 15 h 111"/>
                <a:gd name="T4" fmla="*/ 111 w 111"/>
                <a:gd name="T5" fmla="*/ 95 h 111"/>
                <a:gd name="T6" fmla="*/ 95 w 111"/>
                <a:gd name="T7" fmla="*/ 111 h 111"/>
                <a:gd name="T8" fmla="*/ 15 w 111"/>
                <a:gd name="T9" fmla="*/ 111 h 111"/>
                <a:gd name="T10" fmla="*/ 0 w 111"/>
                <a:gd name="T11" fmla="*/ 95 h 111"/>
                <a:gd name="T12" fmla="*/ 0 w 111"/>
                <a:gd name="T13" fmla="*/ 15 h 111"/>
                <a:gd name="T14" fmla="*/ 15 w 111"/>
                <a:gd name="T15" fmla="*/ 0 h 111"/>
                <a:gd name="T16" fmla="*/ 95 w 111"/>
                <a:gd name="T1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11">
                  <a:moveTo>
                    <a:pt x="95" y="0"/>
                  </a:moveTo>
                  <a:cubicBezTo>
                    <a:pt x="104" y="0"/>
                    <a:pt x="111" y="7"/>
                    <a:pt x="111" y="15"/>
                  </a:cubicBezTo>
                  <a:cubicBezTo>
                    <a:pt x="111" y="95"/>
                    <a:pt x="111" y="95"/>
                    <a:pt x="111" y="95"/>
                  </a:cubicBezTo>
                  <a:cubicBezTo>
                    <a:pt x="111" y="104"/>
                    <a:pt x="104" y="111"/>
                    <a:pt x="95" y="111"/>
                  </a:cubicBezTo>
                  <a:cubicBezTo>
                    <a:pt x="15" y="111"/>
                    <a:pt x="15" y="111"/>
                    <a:pt x="15" y="111"/>
                  </a:cubicBezTo>
                  <a:cubicBezTo>
                    <a:pt x="7" y="111"/>
                    <a:pt x="0" y="104"/>
                    <a:pt x="0" y="95"/>
                  </a:cubicBezTo>
                  <a:cubicBezTo>
                    <a:pt x="0" y="15"/>
                    <a:pt x="0" y="15"/>
                    <a:pt x="0" y="15"/>
                  </a:cubicBezTo>
                  <a:cubicBezTo>
                    <a:pt x="0" y="7"/>
                    <a:pt x="7" y="0"/>
                    <a:pt x="15" y="0"/>
                  </a:cubicBezTo>
                  <a:cubicBezTo>
                    <a:pt x="95" y="0"/>
                    <a:pt x="95" y="0"/>
                    <a:pt x="95" y="0"/>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53" name="Freeform 164"/>
            <p:cNvSpPr>
              <a:spLocks/>
            </p:cNvSpPr>
            <p:nvPr/>
          </p:nvSpPr>
          <p:spPr bwMode="auto">
            <a:xfrm>
              <a:off x="9422772" y="1625205"/>
              <a:ext cx="63103" cy="62627"/>
            </a:xfrm>
            <a:custGeom>
              <a:avLst/>
              <a:gdLst>
                <a:gd name="T0" fmla="*/ 96 w 112"/>
                <a:gd name="T1" fmla="*/ 0 h 111"/>
                <a:gd name="T2" fmla="*/ 112 w 112"/>
                <a:gd name="T3" fmla="*/ 15 h 111"/>
                <a:gd name="T4" fmla="*/ 112 w 112"/>
                <a:gd name="T5" fmla="*/ 95 h 111"/>
                <a:gd name="T6" fmla="*/ 96 w 112"/>
                <a:gd name="T7" fmla="*/ 111 h 111"/>
                <a:gd name="T8" fmla="*/ 16 w 112"/>
                <a:gd name="T9" fmla="*/ 111 h 111"/>
                <a:gd name="T10" fmla="*/ 0 w 112"/>
                <a:gd name="T11" fmla="*/ 95 h 111"/>
                <a:gd name="T12" fmla="*/ 0 w 112"/>
                <a:gd name="T13" fmla="*/ 15 h 111"/>
                <a:gd name="T14" fmla="*/ 16 w 112"/>
                <a:gd name="T15" fmla="*/ 0 h 111"/>
                <a:gd name="T16" fmla="*/ 96 w 112"/>
                <a:gd name="T1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1">
                  <a:moveTo>
                    <a:pt x="96" y="0"/>
                  </a:moveTo>
                  <a:cubicBezTo>
                    <a:pt x="104" y="0"/>
                    <a:pt x="112" y="7"/>
                    <a:pt x="112" y="15"/>
                  </a:cubicBezTo>
                  <a:cubicBezTo>
                    <a:pt x="112" y="95"/>
                    <a:pt x="112" y="95"/>
                    <a:pt x="112" y="95"/>
                  </a:cubicBezTo>
                  <a:cubicBezTo>
                    <a:pt x="112" y="104"/>
                    <a:pt x="104" y="111"/>
                    <a:pt x="96" y="111"/>
                  </a:cubicBezTo>
                  <a:cubicBezTo>
                    <a:pt x="16" y="111"/>
                    <a:pt x="16" y="111"/>
                    <a:pt x="16" y="111"/>
                  </a:cubicBezTo>
                  <a:cubicBezTo>
                    <a:pt x="7" y="111"/>
                    <a:pt x="0" y="104"/>
                    <a:pt x="0" y="95"/>
                  </a:cubicBezTo>
                  <a:cubicBezTo>
                    <a:pt x="0" y="15"/>
                    <a:pt x="0" y="15"/>
                    <a:pt x="0" y="15"/>
                  </a:cubicBezTo>
                  <a:cubicBezTo>
                    <a:pt x="0" y="7"/>
                    <a:pt x="7" y="0"/>
                    <a:pt x="16" y="0"/>
                  </a:cubicBezTo>
                  <a:cubicBezTo>
                    <a:pt x="96" y="0"/>
                    <a:pt x="96" y="0"/>
                    <a:pt x="96" y="0"/>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54" name="Freeform 165"/>
            <p:cNvSpPr>
              <a:spLocks/>
            </p:cNvSpPr>
            <p:nvPr/>
          </p:nvSpPr>
          <p:spPr bwMode="auto">
            <a:xfrm>
              <a:off x="9512783" y="1625205"/>
              <a:ext cx="62389" cy="62627"/>
            </a:xfrm>
            <a:custGeom>
              <a:avLst/>
              <a:gdLst>
                <a:gd name="T0" fmla="*/ 95 w 111"/>
                <a:gd name="T1" fmla="*/ 0 h 111"/>
                <a:gd name="T2" fmla="*/ 111 w 111"/>
                <a:gd name="T3" fmla="*/ 15 h 111"/>
                <a:gd name="T4" fmla="*/ 111 w 111"/>
                <a:gd name="T5" fmla="*/ 95 h 111"/>
                <a:gd name="T6" fmla="*/ 95 w 111"/>
                <a:gd name="T7" fmla="*/ 111 h 111"/>
                <a:gd name="T8" fmla="*/ 15 w 111"/>
                <a:gd name="T9" fmla="*/ 111 h 111"/>
                <a:gd name="T10" fmla="*/ 0 w 111"/>
                <a:gd name="T11" fmla="*/ 95 h 111"/>
                <a:gd name="T12" fmla="*/ 0 w 111"/>
                <a:gd name="T13" fmla="*/ 15 h 111"/>
                <a:gd name="T14" fmla="*/ 15 w 111"/>
                <a:gd name="T15" fmla="*/ 0 h 111"/>
                <a:gd name="T16" fmla="*/ 95 w 111"/>
                <a:gd name="T1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11">
                  <a:moveTo>
                    <a:pt x="95" y="0"/>
                  </a:moveTo>
                  <a:cubicBezTo>
                    <a:pt x="104" y="0"/>
                    <a:pt x="111" y="7"/>
                    <a:pt x="111" y="15"/>
                  </a:cubicBezTo>
                  <a:cubicBezTo>
                    <a:pt x="111" y="95"/>
                    <a:pt x="111" y="95"/>
                    <a:pt x="111" y="95"/>
                  </a:cubicBezTo>
                  <a:cubicBezTo>
                    <a:pt x="111" y="104"/>
                    <a:pt x="104" y="111"/>
                    <a:pt x="95" y="111"/>
                  </a:cubicBezTo>
                  <a:cubicBezTo>
                    <a:pt x="15" y="111"/>
                    <a:pt x="15" y="111"/>
                    <a:pt x="15" y="111"/>
                  </a:cubicBezTo>
                  <a:cubicBezTo>
                    <a:pt x="7" y="111"/>
                    <a:pt x="0" y="104"/>
                    <a:pt x="0" y="95"/>
                  </a:cubicBezTo>
                  <a:cubicBezTo>
                    <a:pt x="0" y="15"/>
                    <a:pt x="0" y="15"/>
                    <a:pt x="0" y="15"/>
                  </a:cubicBezTo>
                  <a:cubicBezTo>
                    <a:pt x="0" y="7"/>
                    <a:pt x="7" y="0"/>
                    <a:pt x="15" y="0"/>
                  </a:cubicBezTo>
                  <a:cubicBezTo>
                    <a:pt x="95" y="0"/>
                    <a:pt x="95" y="0"/>
                    <a:pt x="95" y="0"/>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57" name="Freeform 166"/>
            <p:cNvSpPr>
              <a:spLocks/>
            </p:cNvSpPr>
            <p:nvPr/>
          </p:nvSpPr>
          <p:spPr bwMode="auto">
            <a:xfrm>
              <a:off x="9332284" y="1715216"/>
              <a:ext cx="62865" cy="62627"/>
            </a:xfrm>
            <a:custGeom>
              <a:avLst/>
              <a:gdLst>
                <a:gd name="T0" fmla="*/ 96 w 112"/>
                <a:gd name="T1" fmla="*/ 0 h 111"/>
                <a:gd name="T2" fmla="*/ 112 w 112"/>
                <a:gd name="T3" fmla="*/ 15 h 111"/>
                <a:gd name="T4" fmla="*/ 112 w 112"/>
                <a:gd name="T5" fmla="*/ 96 h 111"/>
                <a:gd name="T6" fmla="*/ 96 w 112"/>
                <a:gd name="T7" fmla="*/ 111 h 111"/>
                <a:gd name="T8" fmla="*/ 16 w 112"/>
                <a:gd name="T9" fmla="*/ 111 h 111"/>
                <a:gd name="T10" fmla="*/ 0 w 112"/>
                <a:gd name="T11" fmla="*/ 96 h 111"/>
                <a:gd name="T12" fmla="*/ 0 w 112"/>
                <a:gd name="T13" fmla="*/ 15 h 111"/>
                <a:gd name="T14" fmla="*/ 16 w 112"/>
                <a:gd name="T15" fmla="*/ 0 h 111"/>
                <a:gd name="T16" fmla="*/ 96 w 112"/>
                <a:gd name="T1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1">
                  <a:moveTo>
                    <a:pt x="96" y="0"/>
                  </a:moveTo>
                  <a:cubicBezTo>
                    <a:pt x="105" y="0"/>
                    <a:pt x="112" y="7"/>
                    <a:pt x="112" y="15"/>
                  </a:cubicBezTo>
                  <a:cubicBezTo>
                    <a:pt x="112" y="96"/>
                    <a:pt x="112" y="96"/>
                    <a:pt x="112" y="96"/>
                  </a:cubicBezTo>
                  <a:cubicBezTo>
                    <a:pt x="112" y="104"/>
                    <a:pt x="105" y="111"/>
                    <a:pt x="96" y="111"/>
                  </a:cubicBezTo>
                  <a:cubicBezTo>
                    <a:pt x="16" y="111"/>
                    <a:pt x="16" y="111"/>
                    <a:pt x="16" y="111"/>
                  </a:cubicBezTo>
                  <a:cubicBezTo>
                    <a:pt x="7" y="111"/>
                    <a:pt x="0" y="104"/>
                    <a:pt x="0" y="96"/>
                  </a:cubicBezTo>
                  <a:cubicBezTo>
                    <a:pt x="0" y="15"/>
                    <a:pt x="0" y="15"/>
                    <a:pt x="0" y="15"/>
                  </a:cubicBezTo>
                  <a:cubicBezTo>
                    <a:pt x="0" y="7"/>
                    <a:pt x="7" y="0"/>
                    <a:pt x="16" y="0"/>
                  </a:cubicBezTo>
                  <a:cubicBezTo>
                    <a:pt x="96" y="0"/>
                    <a:pt x="96" y="0"/>
                    <a:pt x="96" y="0"/>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63" name="Freeform 167"/>
            <p:cNvSpPr>
              <a:spLocks/>
            </p:cNvSpPr>
            <p:nvPr/>
          </p:nvSpPr>
          <p:spPr bwMode="auto">
            <a:xfrm>
              <a:off x="9422772" y="1715216"/>
              <a:ext cx="63103" cy="62627"/>
            </a:xfrm>
            <a:custGeom>
              <a:avLst/>
              <a:gdLst>
                <a:gd name="T0" fmla="*/ 96 w 112"/>
                <a:gd name="T1" fmla="*/ 0 h 111"/>
                <a:gd name="T2" fmla="*/ 112 w 112"/>
                <a:gd name="T3" fmla="*/ 15 h 111"/>
                <a:gd name="T4" fmla="*/ 112 w 112"/>
                <a:gd name="T5" fmla="*/ 96 h 111"/>
                <a:gd name="T6" fmla="*/ 96 w 112"/>
                <a:gd name="T7" fmla="*/ 111 h 111"/>
                <a:gd name="T8" fmla="*/ 16 w 112"/>
                <a:gd name="T9" fmla="*/ 111 h 111"/>
                <a:gd name="T10" fmla="*/ 0 w 112"/>
                <a:gd name="T11" fmla="*/ 96 h 111"/>
                <a:gd name="T12" fmla="*/ 0 w 112"/>
                <a:gd name="T13" fmla="*/ 15 h 111"/>
                <a:gd name="T14" fmla="*/ 16 w 112"/>
                <a:gd name="T15" fmla="*/ 0 h 111"/>
                <a:gd name="T16" fmla="*/ 96 w 112"/>
                <a:gd name="T1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1">
                  <a:moveTo>
                    <a:pt x="96" y="0"/>
                  </a:moveTo>
                  <a:cubicBezTo>
                    <a:pt x="104" y="0"/>
                    <a:pt x="112" y="7"/>
                    <a:pt x="112" y="15"/>
                  </a:cubicBezTo>
                  <a:cubicBezTo>
                    <a:pt x="112" y="96"/>
                    <a:pt x="112" y="96"/>
                    <a:pt x="112" y="96"/>
                  </a:cubicBezTo>
                  <a:cubicBezTo>
                    <a:pt x="112" y="104"/>
                    <a:pt x="104" y="111"/>
                    <a:pt x="96" y="111"/>
                  </a:cubicBezTo>
                  <a:cubicBezTo>
                    <a:pt x="16" y="111"/>
                    <a:pt x="16" y="111"/>
                    <a:pt x="16" y="111"/>
                  </a:cubicBezTo>
                  <a:cubicBezTo>
                    <a:pt x="7" y="111"/>
                    <a:pt x="0" y="104"/>
                    <a:pt x="0" y="96"/>
                  </a:cubicBezTo>
                  <a:cubicBezTo>
                    <a:pt x="0" y="15"/>
                    <a:pt x="0" y="15"/>
                    <a:pt x="0" y="15"/>
                  </a:cubicBezTo>
                  <a:cubicBezTo>
                    <a:pt x="0" y="7"/>
                    <a:pt x="7" y="0"/>
                    <a:pt x="16" y="0"/>
                  </a:cubicBezTo>
                  <a:cubicBezTo>
                    <a:pt x="96" y="0"/>
                    <a:pt x="96" y="0"/>
                    <a:pt x="96" y="0"/>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64" name="Freeform 168"/>
            <p:cNvSpPr>
              <a:spLocks/>
            </p:cNvSpPr>
            <p:nvPr/>
          </p:nvSpPr>
          <p:spPr bwMode="auto">
            <a:xfrm>
              <a:off x="9512783" y="1715216"/>
              <a:ext cx="62389" cy="62627"/>
            </a:xfrm>
            <a:custGeom>
              <a:avLst/>
              <a:gdLst>
                <a:gd name="T0" fmla="*/ 95 w 111"/>
                <a:gd name="T1" fmla="*/ 0 h 111"/>
                <a:gd name="T2" fmla="*/ 111 w 111"/>
                <a:gd name="T3" fmla="*/ 15 h 111"/>
                <a:gd name="T4" fmla="*/ 111 w 111"/>
                <a:gd name="T5" fmla="*/ 96 h 111"/>
                <a:gd name="T6" fmla="*/ 95 w 111"/>
                <a:gd name="T7" fmla="*/ 111 h 111"/>
                <a:gd name="T8" fmla="*/ 15 w 111"/>
                <a:gd name="T9" fmla="*/ 111 h 111"/>
                <a:gd name="T10" fmla="*/ 0 w 111"/>
                <a:gd name="T11" fmla="*/ 96 h 111"/>
                <a:gd name="T12" fmla="*/ 0 w 111"/>
                <a:gd name="T13" fmla="*/ 15 h 111"/>
                <a:gd name="T14" fmla="*/ 15 w 111"/>
                <a:gd name="T15" fmla="*/ 0 h 111"/>
                <a:gd name="T16" fmla="*/ 95 w 111"/>
                <a:gd name="T1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11">
                  <a:moveTo>
                    <a:pt x="95" y="0"/>
                  </a:moveTo>
                  <a:cubicBezTo>
                    <a:pt x="104" y="0"/>
                    <a:pt x="111" y="7"/>
                    <a:pt x="111" y="15"/>
                  </a:cubicBezTo>
                  <a:cubicBezTo>
                    <a:pt x="111" y="96"/>
                    <a:pt x="111" y="96"/>
                    <a:pt x="111" y="96"/>
                  </a:cubicBezTo>
                  <a:cubicBezTo>
                    <a:pt x="111" y="104"/>
                    <a:pt x="104" y="111"/>
                    <a:pt x="95" y="111"/>
                  </a:cubicBezTo>
                  <a:cubicBezTo>
                    <a:pt x="15" y="111"/>
                    <a:pt x="15" y="111"/>
                    <a:pt x="15" y="111"/>
                  </a:cubicBezTo>
                  <a:cubicBezTo>
                    <a:pt x="7" y="111"/>
                    <a:pt x="0" y="104"/>
                    <a:pt x="0" y="96"/>
                  </a:cubicBezTo>
                  <a:cubicBezTo>
                    <a:pt x="0" y="15"/>
                    <a:pt x="0" y="15"/>
                    <a:pt x="0" y="15"/>
                  </a:cubicBezTo>
                  <a:cubicBezTo>
                    <a:pt x="0" y="7"/>
                    <a:pt x="7" y="0"/>
                    <a:pt x="15" y="0"/>
                  </a:cubicBezTo>
                  <a:cubicBezTo>
                    <a:pt x="95" y="0"/>
                    <a:pt x="95" y="0"/>
                    <a:pt x="95" y="0"/>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65" name="Freeform 169"/>
            <p:cNvSpPr>
              <a:spLocks/>
            </p:cNvSpPr>
            <p:nvPr/>
          </p:nvSpPr>
          <p:spPr bwMode="auto">
            <a:xfrm>
              <a:off x="9151071" y="957740"/>
              <a:ext cx="59531" cy="59531"/>
            </a:xfrm>
            <a:custGeom>
              <a:avLst/>
              <a:gdLst>
                <a:gd name="T0" fmla="*/ 106 w 106"/>
                <a:gd name="T1" fmla="*/ 91 h 106"/>
                <a:gd name="T2" fmla="*/ 91 w 106"/>
                <a:gd name="T3" fmla="*/ 106 h 106"/>
                <a:gd name="T4" fmla="*/ 15 w 106"/>
                <a:gd name="T5" fmla="*/ 106 h 106"/>
                <a:gd name="T6" fmla="*/ 0 w 106"/>
                <a:gd name="T7" fmla="*/ 91 h 106"/>
                <a:gd name="T8" fmla="*/ 0 w 106"/>
                <a:gd name="T9" fmla="*/ 15 h 106"/>
                <a:gd name="T10" fmla="*/ 15 w 106"/>
                <a:gd name="T11" fmla="*/ 0 h 106"/>
                <a:gd name="T12" fmla="*/ 91 w 106"/>
                <a:gd name="T13" fmla="*/ 0 h 106"/>
                <a:gd name="T14" fmla="*/ 106 w 106"/>
                <a:gd name="T15" fmla="*/ 15 h 106"/>
                <a:gd name="T16" fmla="*/ 106 w 106"/>
                <a:gd name="T17" fmla="*/ 9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06">
                  <a:moveTo>
                    <a:pt x="106" y="91"/>
                  </a:moveTo>
                  <a:cubicBezTo>
                    <a:pt x="106" y="99"/>
                    <a:pt x="99" y="106"/>
                    <a:pt x="91" y="106"/>
                  </a:cubicBezTo>
                  <a:cubicBezTo>
                    <a:pt x="15" y="106"/>
                    <a:pt x="15" y="106"/>
                    <a:pt x="15" y="106"/>
                  </a:cubicBezTo>
                  <a:cubicBezTo>
                    <a:pt x="7" y="106"/>
                    <a:pt x="0" y="99"/>
                    <a:pt x="0" y="91"/>
                  </a:cubicBezTo>
                  <a:cubicBezTo>
                    <a:pt x="0" y="15"/>
                    <a:pt x="0" y="15"/>
                    <a:pt x="0" y="15"/>
                  </a:cubicBezTo>
                  <a:cubicBezTo>
                    <a:pt x="0" y="7"/>
                    <a:pt x="7" y="0"/>
                    <a:pt x="15" y="0"/>
                  </a:cubicBezTo>
                  <a:cubicBezTo>
                    <a:pt x="91" y="0"/>
                    <a:pt x="91" y="0"/>
                    <a:pt x="91" y="0"/>
                  </a:cubicBezTo>
                  <a:cubicBezTo>
                    <a:pt x="99" y="0"/>
                    <a:pt x="106" y="7"/>
                    <a:pt x="106" y="15"/>
                  </a:cubicBezTo>
                  <a:lnTo>
                    <a:pt x="106" y="91"/>
                  </a:lnTo>
                  <a:close/>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66" name="Freeform 170"/>
            <p:cNvSpPr>
              <a:spLocks/>
            </p:cNvSpPr>
            <p:nvPr/>
          </p:nvSpPr>
          <p:spPr bwMode="auto">
            <a:xfrm>
              <a:off x="9212984" y="1061801"/>
              <a:ext cx="119301" cy="119063"/>
            </a:xfrm>
            <a:custGeom>
              <a:avLst/>
              <a:gdLst>
                <a:gd name="T0" fmla="*/ 212 w 212"/>
                <a:gd name="T1" fmla="*/ 182 h 212"/>
                <a:gd name="T2" fmla="*/ 182 w 212"/>
                <a:gd name="T3" fmla="*/ 212 h 212"/>
                <a:gd name="T4" fmla="*/ 30 w 212"/>
                <a:gd name="T5" fmla="*/ 212 h 212"/>
                <a:gd name="T6" fmla="*/ 0 w 212"/>
                <a:gd name="T7" fmla="*/ 182 h 212"/>
                <a:gd name="T8" fmla="*/ 0 w 212"/>
                <a:gd name="T9" fmla="*/ 30 h 212"/>
                <a:gd name="T10" fmla="*/ 30 w 212"/>
                <a:gd name="T11" fmla="*/ 0 h 212"/>
                <a:gd name="T12" fmla="*/ 182 w 212"/>
                <a:gd name="T13" fmla="*/ 0 h 212"/>
                <a:gd name="T14" fmla="*/ 212 w 212"/>
                <a:gd name="T15" fmla="*/ 30 h 212"/>
                <a:gd name="T16" fmla="*/ 212 w 212"/>
                <a:gd name="T17" fmla="*/ 18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212">
                  <a:moveTo>
                    <a:pt x="212" y="182"/>
                  </a:moveTo>
                  <a:cubicBezTo>
                    <a:pt x="212" y="199"/>
                    <a:pt x="199" y="212"/>
                    <a:pt x="182" y="212"/>
                  </a:cubicBezTo>
                  <a:cubicBezTo>
                    <a:pt x="30" y="212"/>
                    <a:pt x="30" y="212"/>
                    <a:pt x="30" y="212"/>
                  </a:cubicBezTo>
                  <a:cubicBezTo>
                    <a:pt x="14" y="212"/>
                    <a:pt x="0" y="199"/>
                    <a:pt x="0" y="182"/>
                  </a:cubicBezTo>
                  <a:cubicBezTo>
                    <a:pt x="0" y="30"/>
                    <a:pt x="0" y="30"/>
                    <a:pt x="0" y="30"/>
                  </a:cubicBezTo>
                  <a:cubicBezTo>
                    <a:pt x="0" y="14"/>
                    <a:pt x="14" y="0"/>
                    <a:pt x="30" y="0"/>
                  </a:cubicBezTo>
                  <a:cubicBezTo>
                    <a:pt x="182" y="0"/>
                    <a:pt x="182" y="0"/>
                    <a:pt x="182" y="0"/>
                  </a:cubicBezTo>
                  <a:cubicBezTo>
                    <a:pt x="199" y="0"/>
                    <a:pt x="212" y="14"/>
                    <a:pt x="212" y="30"/>
                  </a:cubicBezTo>
                  <a:lnTo>
                    <a:pt x="212" y="182"/>
                  </a:lnTo>
                  <a:close/>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67" name="Freeform 171"/>
            <p:cNvSpPr>
              <a:spLocks/>
            </p:cNvSpPr>
            <p:nvPr/>
          </p:nvSpPr>
          <p:spPr bwMode="auto">
            <a:xfrm>
              <a:off x="9806391" y="1105616"/>
              <a:ext cx="119301" cy="119301"/>
            </a:xfrm>
            <a:custGeom>
              <a:avLst/>
              <a:gdLst>
                <a:gd name="T0" fmla="*/ 212 w 212"/>
                <a:gd name="T1" fmla="*/ 182 h 212"/>
                <a:gd name="T2" fmla="*/ 182 w 212"/>
                <a:gd name="T3" fmla="*/ 212 h 212"/>
                <a:gd name="T4" fmla="*/ 30 w 212"/>
                <a:gd name="T5" fmla="*/ 212 h 212"/>
                <a:gd name="T6" fmla="*/ 0 w 212"/>
                <a:gd name="T7" fmla="*/ 182 h 212"/>
                <a:gd name="T8" fmla="*/ 0 w 212"/>
                <a:gd name="T9" fmla="*/ 30 h 212"/>
                <a:gd name="T10" fmla="*/ 30 w 212"/>
                <a:gd name="T11" fmla="*/ 0 h 212"/>
                <a:gd name="T12" fmla="*/ 182 w 212"/>
                <a:gd name="T13" fmla="*/ 0 h 212"/>
                <a:gd name="T14" fmla="*/ 212 w 212"/>
                <a:gd name="T15" fmla="*/ 30 h 212"/>
                <a:gd name="T16" fmla="*/ 212 w 212"/>
                <a:gd name="T17" fmla="*/ 18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212">
                  <a:moveTo>
                    <a:pt x="212" y="182"/>
                  </a:moveTo>
                  <a:cubicBezTo>
                    <a:pt x="212" y="199"/>
                    <a:pt x="199" y="212"/>
                    <a:pt x="182" y="212"/>
                  </a:cubicBezTo>
                  <a:cubicBezTo>
                    <a:pt x="30" y="212"/>
                    <a:pt x="30" y="212"/>
                    <a:pt x="30" y="212"/>
                  </a:cubicBezTo>
                  <a:cubicBezTo>
                    <a:pt x="14" y="212"/>
                    <a:pt x="0" y="199"/>
                    <a:pt x="0" y="182"/>
                  </a:cubicBezTo>
                  <a:cubicBezTo>
                    <a:pt x="0" y="30"/>
                    <a:pt x="0" y="30"/>
                    <a:pt x="0" y="30"/>
                  </a:cubicBezTo>
                  <a:cubicBezTo>
                    <a:pt x="0" y="14"/>
                    <a:pt x="14" y="0"/>
                    <a:pt x="30" y="0"/>
                  </a:cubicBezTo>
                  <a:cubicBezTo>
                    <a:pt x="182" y="0"/>
                    <a:pt x="182" y="0"/>
                    <a:pt x="182" y="0"/>
                  </a:cubicBezTo>
                  <a:cubicBezTo>
                    <a:pt x="199" y="0"/>
                    <a:pt x="212" y="14"/>
                    <a:pt x="212" y="30"/>
                  </a:cubicBezTo>
                  <a:lnTo>
                    <a:pt x="212" y="182"/>
                  </a:lnTo>
                  <a:close/>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68" name="Freeform 172"/>
            <p:cNvSpPr>
              <a:spLocks/>
            </p:cNvSpPr>
            <p:nvPr/>
          </p:nvSpPr>
          <p:spPr bwMode="auto">
            <a:xfrm>
              <a:off x="9453728" y="1191579"/>
              <a:ext cx="59531" cy="59769"/>
            </a:xfrm>
            <a:custGeom>
              <a:avLst/>
              <a:gdLst>
                <a:gd name="T0" fmla="*/ 106 w 106"/>
                <a:gd name="T1" fmla="*/ 91 h 106"/>
                <a:gd name="T2" fmla="*/ 91 w 106"/>
                <a:gd name="T3" fmla="*/ 106 h 106"/>
                <a:gd name="T4" fmla="*/ 15 w 106"/>
                <a:gd name="T5" fmla="*/ 106 h 106"/>
                <a:gd name="T6" fmla="*/ 0 w 106"/>
                <a:gd name="T7" fmla="*/ 91 h 106"/>
                <a:gd name="T8" fmla="*/ 0 w 106"/>
                <a:gd name="T9" fmla="*/ 15 h 106"/>
                <a:gd name="T10" fmla="*/ 15 w 106"/>
                <a:gd name="T11" fmla="*/ 0 h 106"/>
                <a:gd name="T12" fmla="*/ 91 w 106"/>
                <a:gd name="T13" fmla="*/ 0 h 106"/>
                <a:gd name="T14" fmla="*/ 106 w 106"/>
                <a:gd name="T15" fmla="*/ 15 h 106"/>
                <a:gd name="T16" fmla="*/ 106 w 106"/>
                <a:gd name="T17" fmla="*/ 9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06">
                  <a:moveTo>
                    <a:pt x="106" y="91"/>
                  </a:moveTo>
                  <a:cubicBezTo>
                    <a:pt x="106" y="99"/>
                    <a:pt x="99" y="106"/>
                    <a:pt x="91" y="106"/>
                  </a:cubicBezTo>
                  <a:cubicBezTo>
                    <a:pt x="15" y="106"/>
                    <a:pt x="15" y="106"/>
                    <a:pt x="15" y="106"/>
                  </a:cubicBezTo>
                  <a:cubicBezTo>
                    <a:pt x="7" y="106"/>
                    <a:pt x="0" y="99"/>
                    <a:pt x="0" y="91"/>
                  </a:cubicBezTo>
                  <a:cubicBezTo>
                    <a:pt x="0" y="15"/>
                    <a:pt x="0" y="15"/>
                    <a:pt x="0" y="15"/>
                  </a:cubicBezTo>
                  <a:cubicBezTo>
                    <a:pt x="0" y="7"/>
                    <a:pt x="7" y="0"/>
                    <a:pt x="15" y="0"/>
                  </a:cubicBezTo>
                  <a:cubicBezTo>
                    <a:pt x="91" y="0"/>
                    <a:pt x="91" y="0"/>
                    <a:pt x="91" y="0"/>
                  </a:cubicBezTo>
                  <a:cubicBezTo>
                    <a:pt x="99" y="0"/>
                    <a:pt x="106" y="7"/>
                    <a:pt x="106" y="15"/>
                  </a:cubicBezTo>
                  <a:lnTo>
                    <a:pt x="106" y="91"/>
                  </a:lnTo>
                  <a:close/>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69" name="Freeform 173"/>
            <p:cNvSpPr>
              <a:spLocks/>
            </p:cNvSpPr>
            <p:nvPr/>
          </p:nvSpPr>
          <p:spPr bwMode="auto">
            <a:xfrm>
              <a:off x="9453728" y="884397"/>
              <a:ext cx="237887" cy="238125"/>
            </a:xfrm>
            <a:custGeom>
              <a:avLst/>
              <a:gdLst>
                <a:gd name="T0" fmla="*/ 423 w 423"/>
                <a:gd name="T1" fmla="*/ 363 h 423"/>
                <a:gd name="T2" fmla="*/ 364 w 423"/>
                <a:gd name="T3" fmla="*/ 423 h 423"/>
                <a:gd name="T4" fmla="*/ 60 w 423"/>
                <a:gd name="T5" fmla="*/ 423 h 423"/>
                <a:gd name="T6" fmla="*/ 0 w 423"/>
                <a:gd name="T7" fmla="*/ 363 h 423"/>
                <a:gd name="T8" fmla="*/ 0 w 423"/>
                <a:gd name="T9" fmla="*/ 60 h 423"/>
                <a:gd name="T10" fmla="*/ 60 w 423"/>
                <a:gd name="T11" fmla="*/ 0 h 423"/>
                <a:gd name="T12" fmla="*/ 364 w 423"/>
                <a:gd name="T13" fmla="*/ 0 h 423"/>
                <a:gd name="T14" fmla="*/ 423 w 423"/>
                <a:gd name="T15" fmla="*/ 60 h 423"/>
                <a:gd name="T16" fmla="*/ 423 w 423"/>
                <a:gd name="T17" fmla="*/ 36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423">
                  <a:moveTo>
                    <a:pt x="423" y="363"/>
                  </a:moveTo>
                  <a:cubicBezTo>
                    <a:pt x="423" y="396"/>
                    <a:pt x="396" y="423"/>
                    <a:pt x="364" y="423"/>
                  </a:cubicBezTo>
                  <a:cubicBezTo>
                    <a:pt x="60" y="423"/>
                    <a:pt x="60" y="423"/>
                    <a:pt x="60" y="423"/>
                  </a:cubicBezTo>
                  <a:cubicBezTo>
                    <a:pt x="27" y="423"/>
                    <a:pt x="0" y="396"/>
                    <a:pt x="0" y="363"/>
                  </a:cubicBezTo>
                  <a:cubicBezTo>
                    <a:pt x="0" y="60"/>
                    <a:pt x="0" y="60"/>
                    <a:pt x="0" y="60"/>
                  </a:cubicBezTo>
                  <a:cubicBezTo>
                    <a:pt x="0" y="27"/>
                    <a:pt x="27" y="0"/>
                    <a:pt x="60" y="0"/>
                  </a:cubicBezTo>
                  <a:cubicBezTo>
                    <a:pt x="364" y="0"/>
                    <a:pt x="364" y="0"/>
                    <a:pt x="364" y="0"/>
                  </a:cubicBezTo>
                  <a:cubicBezTo>
                    <a:pt x="396" y="0"/>
                    <a:pt x="423" y="27"/>
                    <a:pt x="423" y="60"/>
                  </a:cubicBezTo>
                  <a:lnTo>
                    <a:pt x="423" y="363"/>
                  </a:lnTo>
                  <a:close/>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70" name="Freeform 174"/>
            <p:cNvSpPr>
              <a:spLocks/>
            </p:cNvSpPr>
            <p:nvPr/>
          </p:nvSpPr>
          <p:spPr bwMode="auto">
            <a:xfrm>
              <a:off x="9045820" y="1500427"/>
              <a:ext cx="119301" cy="119301"/>
            </a:xfrm>
            <a:custGeom>
              <a:avLst/>
              <a:gdLst>
                <a:gd name="T0" fmla="*/ 212 w 212"/>
                <a:gd name="T1" fmla="*/ 182 h 212"/>
                <a:gd name="T2" fmla="*/ 182 w 212"/>
                <a:gd name="T3" fmla="*/ 212 h 212"/>
                <a:gd name="T4" fmla="*/ 30 w 212"/>
                <a:gd name="T5" fmla="*/ 212 h 212"/>
                <a:gd name="T6" fmla="*/ 0 w 212"/>
                <a:gd name="T7" fmla="*/ 182 h 212"/>
                <a:gd name="T8" fmla="*/ 0 w 212"/>
                <a:gd name="T9" fmla="*/ 30 h 212"/>
                <a:gd name="T10" fmla="*/ 30 w 212"/>
                <a:gd name="T11" fmla="*/ 0 h 212"/>
                <a:gd name="T12" fmla="*/ 182 w 212"/>
                <a:gd name="T13" fmla="*/ 0 h 212"/>
                <a:gd name="T14" fmla="*/ 212 w 212"/>
                <a:gd name="T15" fmla="*/ 30 h 212"/>
                <a:gd name="T16" fmla="*/ 212 w 212"/>
                <a:gd name="T17" fmla="*/ 18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212">
                  <a:moveTo>
                    <a:pt x="212" y="182"/>
                  </a:moveTo>
                  <a:cubicBezTo>
                    <a:pt x="212" y="199"/>
                    <a:pt x="198" y="212"/>
                    <a:pt x="182" y="212"/>
                  </a:cubicBezTo>
                  <a:cubicBezTo>
                    <a:pt x="30" y="212"/>
                    <a:pt x="30" y="212"/>
                    <a:pt x="30" y="212"/>
                  </a:cubicBezTo>
                  <a:cubicBezTo>
                    <a:pt x="13" y="212"/>
                    <a:pt x="0" y="199"/>
                    <a:pt x="0" y="182"/>
                  </a:cubicBezTo>
                  <a:cubicBezTo>
                    <a:pt x="0" y="30"/>
                    <a:pt x="0" y="30"/>
                    <a:pt x="0" y="30"/>
                  </a:cubicBezTo>
                  <a:cubicBezTo>
                    <a:pt x="0" y="14"/>
                    <a:pt x="13" y="0"/>
                    <a:pt x="30" y="0"/>
                  </a:cubicBezTo>
                  <a:cubicBezTo>
                    <a:pt x="182" y="0"/>
                    <a:pt x="182" y="0"/>
                    <a:pt x="182" y="0"/>
                  </a:cubicBezTo>
                  <a:cubicBezTo>
                    <a:pt x="198" y="0"/>
                    <a:pt x="212" y="14"/>
                    <a:pt x="212" y="30"/>
                  </a:cubicBezTo>
                  <a:lnTo>
                    <a:pt x="212" y="182"/>
                  </a:lnTo>
                  <a:close/>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71" name="Freeform 175"/>
            <p:cNvSpPr>
              <a:spLocks/>
            </p:cNvSpPr>
            <p:nvPr/>
          </p:nvSpPr>
          <p:spPr bwMode="auto">
            <a:xfrm>
              <a:off x="8956999" y="1116331"/>
              <a:ext cx="178832" cy="178356"/>
            </a:xfrm>
            <a:custGeom>
              <a:avLst/>
              <a:gdLst>
                <a:gd name="T0" fmla="*/ 318 w 318"/>
                <a:gd name="T1" fmla="*/ 272 h 317"/>
                <a:gd name="T2" fmla="*/ 273 w 318"/>
                <a:gd name="T3" fmla="*/ 317 h 317"/>
                <a:gd name="T4" fmla="*/ 45 w 318"/>
                <a:gd name="T5" fmla="*/ 317 h 317"/>
                <a:gd name="T6" fmla="*/ 0 w 318"/>
                <a:gd name="T7" fmla="*/ 272 h 317"/>
                <a:gd name="T8" fmla="*/ 0 w 318"/>
                <a:gd name="T9" fmla="*/ 45 h 317"/>
                <a:gd name="T10" fmla="*/ 45 w 318"/>
                <a:gd name="T11" fmla="*/ 0 h 317"/>
                <a:gd name="T12" fmla="*/ 273 w 318"/>
                <a:gd name="T13" fmla="*/ 0 h 317"/>
                <a:gd name="T14" fmla="*/ 318 w 318"/>
                <a:gd name="T15" fmla="*/ 45 h 317"/>
                <a:gd name="T16" fmla="*/ 318 w 318"/>
                <a:gd name="T17" fmla="*/ 27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8" h="317">
                  <a:moveTo>
                    <a:pt x="318" y="272"/>
                  </a:moveTo>
                  <a:cubicBezTo>
                    <a:pt x="318" y="297"/>
                    <a:pt x="298" y="317"/>
                    <a:pt x="273" y="317"/>
                  </a:cubicBezTo>
                  <a:cubicBezTo>
                    <a:pt x="45" y="317"/>
                    <a:pt x="45" y="317"/>
                    <a:pt x="45" y="317"/>
                  </a:cubicBezTo>
                  <a:cubicBezTo>
                    <a:pt x="21" y="317"/>
                    <a:pt x="0" y="297"/>
                    <a:pt x="0" y="272"/>
                  </a:cubicBezTo>
                  <a:cubicBezTo>
                    <a:pt x="0" y="45"/>
                    <a:pt x="0" y="45"/>
                    <a:pt x="0" y="45"/>
                  </a:cubicBezTo>
                  <a:cubicBezTo>
                    <a:pt x="0" y="20"/>
                    <a:pt x="21" y="0"/>
                    <a:pt x="45" y="0"/>
                  </a:cubicBezTo>
                  <a:cubicBezTo>
                    <a:pt x="273" y="0"/>
                    <a:pt x="273" y="0"/>
                    <a:pt x="273" y="0"/>
                  </a:cubicBezTo>
                  <a:cubicBezTo>
                    <a:pt x="298" y="0"/>
                    <a:pt x="318" y="20"/>
                    <a:pt x="318" y="45"/>
                  </a:cubicBezTo>
                  <a:lnTo>
                    <a:pt x="318" y="272"/>
                  </a:lnTo>
                  <a:close/>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72" name="Freeform 176"/>
            <p:cNvSpPr>
              <a:spLocks/>
            </p:cNvSpPr>
            <p:nvPr/>
          </p:nvSpPr>
          <p:spPr bwMode="auto">
            <a:xfrm>
              <a:off x="9602794" y="1264683"/>
              <a:ext cx="178356" cy="178832"/>
            </a:xfrm>
            <a:custGeom>
              <a:avLst/>
              <a:gdLst>
                <a:gd name="T0" fmla="*/ 272 w 317"/>
                <a:gd name="T1" fmla="*/ 0 h 318"/>
                <a:gd name="T2" fmla="*/ 317 w 317"/>
                <a:gd name="T3" fmla="*/ 45 h 318"/>
                <a:gd name="T4" fmla="*/ 317 w 317"/>
                <a:gd name="T5" fmla="*/ 273 h 318"/>
                <a:gd name="T6" fmla="*/ 272 w 317"/>
                <a:gd name="T7" fmla="*/ 318 h 318"/>
                <a:gd name="T8" fmla="*/ 44 w 317"/>
                <a:gd name="T9" fmla="*/ 318 h 318"/>
                <a:gd name="T10" fmla="*/ 0 w 317"/>
                <a:gd name="T11" fmla="*/ 273 h 318"/>
                <a:gd name="T12" fmla="*/ 0 w 317"/>
                <a:gd name="T13" fmla="*/ 45 h 318"/>
                <a:gd name="T14" fmla="*/ 44 w 317"/>
                <a:gd name="T15" fmla="*/ 0 h 318"/>
                <a:gd name="T16" fmla="*/ 272 w 317"/>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18">
                  <a:moveTo>
                    <a:pt x="272" y="0"/>
                  </a:moveTo>
                  <a:cubicBezTo>
                    <a:pt x="297" y="0"/>
                    <a:pt x="317" y="20"/>
                    <a:pt x="317" y="45"/>
                  </a:cubicBezTo>
                  <a:cubicBezTo>
                    <a:pt x="317" y="273"/>
                    <a:pt x="317" y="273"/>
                    <a:pt x="317" y="273"/>
                  </a:cubicBezTo>
                  <a:cubicBezTo>
                    <a:pt x="317" y="298"/>
                    <a:pt x="297" y="318"/>
                    <a:pt x="272" y="318"/>
                  </a:cubicBezTo>
                  <a:cubicBezTo>
                    <a:pt x="44" y="318"/>
                    <a:pt x="44" y="318"/>
                    <a:pt x="44" y="318"/>
                  </a:cubicBezTo>
                  <a:cubicBezTo>
                    <a:pt x="20" y="318"/>
                    <a:pt x="0" y="298"/>
                    <a:pt x="0" y="273"/>
                  </a:cubicBezTo>
                  <a:cubicBezTo>
                    <a:pt x="0" y="45"/>
                    <a:pt x="0" y="45"/>
                    <a:pt x="0" y="45"/>
                  </a:cubicBezTo>
                  <a:cubicBezTo>
                    <a:pt x="0" y="20"/>
                    <a:pt x="20" y="0"/>
                    <a:pt x="44" y="0"/>
                  </a:cubicBezTo>
                  <a:cubicBezTo>
                    <a:pt x="272" y="0"/>
                    <a:pt x="272" y="0"/>
                    <a:pt x="272" y="0"/>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73" name="Freeform 177"/>
            <p:cNvSpPr>
              <a:spLocks/>
            </p:cNvSpPr>
            <p:nvPr/>
          </p:nvSpPr>
          <p:spPr bwMode="auto">
            <a:xfrm>
              <a:off x="9105589" y="1354218"/>
              <a:ext cx="59531" cy="59531"/>
            </a:xfrm>
            <a:custGeom>
              <a:avLst/>
              <a:gdLst>
                <a:gd name="T0" fmla="*/ 106 w 106"/>
                <a:gd name="T1" fmla="*/ 91 h 106"/>
                <a:gd name="T2" fmla="*/ 91 w 106"/>
                <a:gd name="T3" fmla="*/ 106 h 106"/>
                <a:gd name="T4" fmla="*/ 15 w 106"/>
                <a:gd name="T5" fmla="*/ 106 h 106"/>
                <a:gd name="T6" fmla="*/ 0 w 106"/>
                <a:gd name="T7" fmla="*/ 91 h 106"/>
                <a:gd name="T8" fmla="*/ 0 w 106"/>
                <a:gd name="T9" fmla="*/ 15 h 106"/>
                <a:gd name="T10" fmla="*/ 15 w 106"/>
                <a:gd name="T11" fmla="*/ 0 h 106"/>
                <a:gd name="T12" fmla="*/ 91 w 106"/>
                <a:gd name="T13" fmla="*/ 0 h 106"/>
                <a:gd name="T14" fmla="*/ 106 w 106"/>
                <a:gd name="T15" fmla="*/ 15 h 106"/>
                <a:gd name="T16" fmla="*/ 106 w 106"/>
                <a:gd name="T17" fmla="*/ 9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06">
                  <a:moveTo>
                    <a:pt x="106" y="91"/>
                  </a:moveTo>
                  <a:cubicBezTo>
                    <a:pt x="106" y="99"/>
                    <a:pt x="99" y="106"/>
                    <a:pt x="91" y="106"/>
                  </a:cubicBezTo>
                  <a:cubicBezTo>
                    <a:pt x="15" y="106"/>
                    <a:pt x="15" y="106"/>
                    <a:pt x="15" y="106"/>
                  </a:cubicBezTo>
                  <a:cubicBezTo>
                    <a:pt x="7" y="106"/>
                    <a:pt x="0" y="99"/>
                    <a:pt x="0" y="91"/>
                  </a:cubicBezTo>
                  <a:cubicBezTo>
                    <a:pt x="0" y="15"/>
                    <a:pt x="0" y="15"/>
                    <a:pt x="0" y="15"/>
                  </a:cubicBezTo>
                  <a:cubicBezTo>
                    <a:pt x="0" y="7"/>
                    <a:pt x="7" y="0"/>
                    <a:pt x="15" y="0"/>
                  </a:cubicBezTo>
                  <a:cubicBezTo>
                    <a:pt x="91" y="0"/>
                    <a:pt x="91" y="0"/>
                    <a:pt x="91" y="0"/>
                  </a:cubicBezTo>
                  <a:cubicBezTo>
                    <a:pt x="99" y="0"/>
                    <a:pt x="106" y="7"/>
                    <a:pt x="106" y="15"/>
                  </a:cubicBezTo>
                  <a:lnTo>
                    <a:pt x="106" y="91"/>
                  </a:lnTo>
                  <a:close/>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74" name="Freeform 178"/>
            <p:cNvSpPr>
              <a:spLocks/>
            </p:cNvSpPr>
            <p:nvPr/>
          </p:nvSpPr>
          <p:spPr bwMode="auto">
            <a:xfrm>
              <a:off x="9782817" y="1488045"/>
              <a:ext cx="59055" cy="59531"/>
            </a:xfrm>
            <a:custGeom>
              <a:avLst/>
              <a:gdLst>
                <a:gd name="T0" fmla="*/ 105 w 105"/>
                <a:gd name="T1" fmla="*/ 91 h 106"/>
                <a:gd name="T2" fmla="*/ 91 w 105"/>
                <a:gd name="T3" fmla="*/ 106 h 106"/>
                <a:gd name="T4" fmla="*/ 15 w 105"/>
                <a:gd name="T5" fmla="*/ 106 h 106"/>
                <a:gd name="T6" fmla="*/ 0 w 105"/>
                <a:gd name="T7" fmla="*/ 91 h 106"/>
                <a:gd name="T8" fmla="*/ 0 w 105"/>
                <a:gd name="T9" fmla="*/ 15 h 106"/>
                <a:gd name="T10" fmla="*/ 15 w 105"/>
                <a:gd name="T11" fmla="*/ 0 h 106"/>
                <a:gd name="T12" fmla="*/ 91 w 105"/>
                <a:gd name="T13" fmla="*/ 0 h 106"/>
                <a:gd name="T14" fmla="*/ 105 w 105"/>
                <a:gd name="T15" fmla="*/ 15 h 106"/>
                <a:gd name="T16" fmla="*/ 105 w 105"/>
                <a:gd name="T17" fmla="*/ 9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06">
                  <a:moveTo>
                    <a:pt x="105" y="91"/>
                  </a:moveTo>
                  <a:cubicBezTo>
                    <a:pt x="105" y="99"/>
                    <a:pt x="99" y="106"/>
                    <a:pt x="91" y="106"/>
                  </a:cubicBezTo>
                  <a:cubicBezTo>
                    <a:pt x="15" y="106"/>
                    <a:pt x="15" y="106"/>
                    <a:pt x="15" y="106"/>
                  </a:cubicBezTo>
                  <a:cubicBezTo>
                    <a:pt x="6" y="106"/>
                    <a:pt x="0" y="99"/>
                    <a:pt x="0" y="91"/>
                  </a:cubicBezTo>
                  <a:cubicBezTo>
                    <a:pt x="0" y="15"/>
                    <a:pt x="0" y="15"/>
                    <a:pt x="0" y="15"/>
                  </a:cubicBezTo>
                  <a:cubicBezTo>
                    <a:pt x="0" y="7"/>
                    <a:pt x="6" y="0"/>
                    <a:pt x="15" y="0"/>
                  </a:cubicBezTo>
                  <a:cubicBezTo>
                    <a:pt x="91" y="0"/>
                    <a:pt x="91" y="0"/>
                    <a:pt x="91" y="0"/>
                  </a:cubicBezTo>
                  <a:cubicBezTo>
                    <a:pt x="99" y="0"/>
                    <a:pt x="105" y="7"/>
                    <a:pt x="105" y="15"/>
                  </a:cubicBezTo>
                  <a:lnTo>
                    <a:pt x="105" y="91"/>
                  </a:lnTo>
                  <a:close/>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sp>
          <p:nvSpPr>
            <p:cNvPr id="175" name="Freeform 179"/>
            <p:cNvSpPr>
              <a:spLocks noEditPoints="1"/>
            </p:cNvSpPr>
            <p:nvPr/>
          </p:nvSpPr>
          <p:spPr bwMode="auto">
            <a:xfrm>
              <a:off x="9215841" y="1318738"/>
              <a:ext cx="475774" cy="595789"/>
            </a:xfrm>
            <a:custGeom>
              <a:avLst/>
              <a:gdLst>
                <a:gd name="T0" fmla="*/ 741 w 846"/>
                <a:gd name="T1" fmla="*/ 921 h 1059"/>
                <a:gd name="T2" fmla="*/ 106 w 846"/>
                <a:gd name="T3" fmla="*/ 921 h 1059"/>
                <a:gd name="T4" fmla="*/ 106 w 846"/>
                <a:gd name="T5" fmla="*/ 106 h 1059"/>
                <a:gd name="T6" fmla="*/ 649 w 846"/>
                <a:gd name="T7" fmla="*/ 106 h 1059"/>
                <a:gd name="T8" fmla="*/ 649 w 846"/>
                <a:gd name="T9" fmla="*/ 0 h 1059"/>
                <a:gd name="T10" fmla="*/ 100 w 846"/>
                <a:gd name="T11" fmla="*/ 0 h 1059"/>
                <a:gd name="T12" fmla="*/ 0 w 846"/>
                <a:gd name="T13" fmla="*/ 89 h 1059"/>
                <a:gd name="T14" fmla="*/ 0 w 846"/>
                <a:gd name="T15" fmla="*/ 970 h 1059"/>
                <a:gd name="T16" fmla="*/ 100 w 846"/>
                <a:gd name="T17" fmla="*/ 1059 h 1059"/>
                <a:gd name="T18" fmla="*/ 746 w 846"/>
                <a:gd name="T19" fmla="*/ 1059 h 1059"/>
                <a:gd name="T20" fmla="*/ 846 w 846"/>
                <a:gd name="T21" fmla="*/ 970 h 1059"/>
                <a:gd name="T22" fmla="*/ 846 w 846"/>
                <a:gd name="T23" fmla="*/ 260 h 1059"/>
                <a:gd name="T24" fmla="*/ 741 w 846"/>
                <a:gd name="T25" fmla="*/ 260 h 1059"/>
                <a:gd name="T26" fmla="*/ 741 w 846"/>
                <a:gd name="T27" fmla="*/ 921 h 1059"/>
                <a:gd name="T28" fmla="*/ 445 w 846"/>
                <a:gd name="T29" fmla="*/ 1003 h 1059"/>
                <a:gd name="T30" fmla="*/ 410 w 846"/>
                <a:gd name="T31" fmla="*/ 1003 h 1059"/>
                <a:gd name="T32" fmla="*/ 390 w 846"/>
                <a:gd name="T33" fmla="*/ 983 h 1059"/>
                <a:gd name="T34" fmla="*/ 410 w 846"/>
                <a:gd name="T35" fmla="*/ 963 h 1059"/>
                <a:gd name="T36" fmla="*/ 445 w 846"/>
                <a:gd name="T37" fmla="*/ 963 h 1059"/>
                <a:gd name="T38" fmla="*/ 465 w 846"/>
                <a:gd name="T39" fmla="*/ 983 h 1059"/>
                <a:gd name="T40" fmla="*/ 445 w 846"/>
                <a:gd name="T41" fmla="*/ 1003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6" h="1059">
                  <a:moveTo>
                    <a:pt x="741" y="921"/>
                  </a:moveTo>
                  <a:cubicBezTo>
                    <a:pt x="106" y="921"/>
                    <a:pt x="106" y="921"/>
                    <a:pt x="106" y="921"/>
                  </a:cubicBezTo>
                  <a:cubicBezTo>
                    <a:pt x="106" y="106"/>
                    <a:pt x="106" y="106"/>
                    <a:pt x="106" y="106"/>
                  </a:cubicBezTo>
                  <a:cubicBezTo>
                    <a:pt x="649" y="106"/>
                    <a:pt x="649" y="106"/>
                    <a:pt x="649" y="106"/>
                  </a:cubicBezTo>
                  <a:cubicBezTo>
                    <a:pt x="649" y="0"/>
                    <a:pt x="649" y="0"/>
                    <a:pt x="649" y="0"/>
                  </a:cubicBezTo>
                  <a:cubicBezTo>
                    <a:pt x="100" y="0"/>
                    <a:pt x="100" y="0"/>
                    <a:pt x="100" y="0"/>
                  </a:cubicBezTo>
                  <a:cubicBezTo>
                    <a:pt x="45" y="0"/>
                    <a:pt x="0" y="40"/>
                    <a:pt x="0" y="89"/>
                  </a:cubicBezTo>
                  <a:cubicBezTo>
                    <a:pt x="0" y="970"/>
                    <a:pt x="0" y="970"/>
                    <a:pt x="0" y="970"/>
                  </a:cubicBezTo>
                  <a:cubicBezTo>
                    <a:pt x="0" y="1019"/>
                    <a:pt x="45" y="1059"/>
                    <a:pt x="100" y="1059"/>
                  </a:cubicBezTo>
                  <a:cubicBezTo>
                    <a:pt x="746" y="1059"/>
                    <a:pt x="746" y="1059"/>
                    <a:pt x="746" y="1059"/>
                  </a:cubicBezTo>
                  <a:cubicBezTo>
                    <a:pt x="801" y="1059"/>
                    <a:pt x="846" y="1019"/>
                    <a:pt x="846" y="970"/>
                  </a:cubicBezTo>
                  <a:cubicBezTo>
                    <a:pt x="846" y="260"/>
                    <a:pt x="846" y="260"/>
                    <a:pt x="846" y="260"/>
                  </a:cubicBezTo>
                  <a:cubicBezTo>
                    <a:pt x="741" y="260"/>
                    <a:pt x="741" y="260"/>
                    <a:pt x="741" y="260"/>
                  </a:cubicBezTo>
                  <a:lnTo>
                    <a:pt x="741" y="921"/>
                  </a:lnTo>
                  <a:close/>
                  <a:moveTo>
                    <a:pt x="445" y="1003"/>
                  </a:moveTo>
                  <a:cubicBezTo>
                    <a:pt x="410" y="1003"/>
                    <a:pt x="410" y="1003"/>
                    <a:pt x="410" y="1003"/>
                  </a:cubicBezTo>
                  <a:cubicBezTo>
                    <a:pt x="399" y="1003"/>
                    <a:pt x="390" y="994"/>
                    <a:pt x="390" y="983"/>
                  </a:cubicBezTo>
                  <a:cubicBezTo>
                    <a:pt x="390" y="972"/>
                    <a:pt x="399" y="963"/>
                    <a:pt x="410" y="963"/>
                  </a:cubicBezTo>
                  <a:cubicBezTo>
                    <a:pt x="445" y="963"/>
                    <a:pt x="445" y="963"/>
                    <a:pt x="445" y="963"/>
                  </a:cubicBezTo>
                  <a:cubicBezTo>
                    <a:pt x="456" y="963"/>
                    <a:pt x="465" y="972"/>
                    <a:pt x="465" y="983"/>
                  </a:cubicBezTo>
                  <a:cubicBezTo>
                    <a:pt x="465" y="994"/>
                    <a:pt x="456" y="1003"/>
                    <a:pt x="445" y="1003"/>
                  </a:cubicBezTo>
                </a:path>
              </a:pathLst>
            </a:custGeom>
            <a:grpFill/>
            <a:ln>
              <a:noFill/>
            </a:ln>
          </p:spPr>
          <p:txBody>
            <a:bodyPr vert="horz" wrap="square" lIns="91416" tIns="45708" rIns="91416" bIns="45708" numCol="1" anchor="t" anchorCtr="0" compatLnSpc="1">
              <a:prstTxWarp prst="textNoShape">
                <a:avLst/>
              </a:prstTxWarp>
            </a:bodyPr>
            <a:lstStyle/>
            <a:p>
              <a:endParaRPr lang="en-US" sz="500" kern="0">
                <a:solidFill>
                  <a:srgbClr val="5F5F5F"/>
                </a:solidFill>
              </a:endParaRPr>
            </a:p>
          </p:txBody>
        </p:sp>
      </p:grpSp>
      <p:sp>
        <p:nvSpPr>
          <p:cNvPr id="2" name="TextBox 1"/>
          <p:cNvSpPr txBox="1"/>
          <p:nvPr/>
        </p:nvSpPr>
        <p:spPr>
          <a:xfrm>
            <a:off x="4573505" y="6738266"/>
            <a:ext cx="1218883" cy="1218883"/>
          </a:xfrm>
          <a:prstGeom prst="rect">
            <a:avLst/>
          </a:prstGeom>
          <a:noFill/>
        </p:spPr>
        <p:txBody>
          <a:bodyPr wrap="none" lIns="0" tIns="0" rIns="0" bIns="0" rtlCol="0">
            <a:noAutofit/>
          </a:bodyPr>
          <a:lstStyle/>
          <a:p>
            <a:pPr>
              <a:lnSpc>
                <a:spcPct val="90000"/>
              </a:lnSpc>
            </a:pPr>
            <a:endParaRPr lang="en-US" sz="2399" dirty="0"/>
          </a:p>
        </p:txBody>
      </p:sp>
      <p:sp>
        <p:nvSpPr>
          <p:cNvPr id="8" name="TextBox 7"/>
          <p:cNvSpPr txBox="1"/>
          <p:nvPr/>
        </p:nvSpPr>
        <p:spPr>
          <a:xfrm>
            <a:off x="4321122" y="2501352"/>
            <a:ext cx="1218883" cy="1218883"/>
          </a:xfrm>
          <a:prstGeom prst="rect">
            <a:avLst/>
          </a:prstGeom>
          <a:noFill/>
        </p:spPr>
        <p:txBody>
          <a:bodyPr wrap="none" lIns="0" tIns="0" rIns="0" bIns="0" rtlCol="0">
            <a:noAutofit/>
          </a:bodyPr>
          <a:lstStyle/>
          <a:p>
            <a:pPr>
              <a:lnSpc>
                <a:spcPct val="90000"/>
              </a:lnSpc>
            </a:pPr>
            <a:r>
              <a:rPr lang="en-US" sz="1100" i="1" dirty="0">
                <a:solidFill>
                  <a:schemeClr val="bg2"/>
                </a:solidFill>
              </a:rPr>
              <a:t>-Gartner</a:t>
            </a:r>
          </a:p>
        </p:txBody>
      </p:sp>
      <p:sp>
        <p:nvSpPr>
          <p:cNvPr id="93" name="TextBox 92"/>
          <p:cNvSpPr txBox="1"/>
          <p:nvPr/>
        </p:nvSpPr>
        <p:spPr>
          <a:xfrm>
            <a:off x="9537720" y="2469490"/>
            <a:ext cx="1218883" cy="1218883"/>
          </a:xfrm>
          <a:prstGeom prst="rect">
            <a:avLst/>
          </a:prstGeom>
          <a:noFill/>
        </p:spPr>
        <p:txBody>
          <a:bodyPr wrap="none" lIns="0" tIns="0" rIns="0" bIns="0" rtlCol="0">
            <a:noAutofit/>
          </a:bodyPr>
          <a:lstStyle/>
          <a:p>
            <a:pPr>
              <a:lnSpc>
                <a:spcPct val="90000"/>
              </a:lnSpc>
            </a:pPr>
            <a:r>
              <a:rPr lang="en-US" sz="1100" i="1" dirty="0">
                <a:solidFill>
                  <a:schemeClr val="bg2"/>
                </a:solidFill>
              </a:rPr>
              <a:t>- Frost &amp; Sullivan</a:t>
            </a:r>
          </a:p>
        </p:txBody>
      </p:sp>
      <p:sp>
        <p:nvSpPr>
          <p:cNvPr id="94" name="TextBox 93"/>
          <p:cNvSpPr txBox="1"/>
          <p:nvPr/>
        </p:nvSpPr>
        <p:spPr>
          <a:xfrm>
            <a:off x="10398761" y="4297286"/>
            <a:ext cx="1218883" cy="1218883"/>
          </a:xfrm>
          <a:prstGeom prst="rect">
            <a:avLst/>
          </a:prstGeom>
          <a:noFill/>
        </p:spPr>
        <p:txBody>
          <a:bodyPr wrap="none" lIns="0" tIns="0" rIns="0" bIns="0" rtlCol="0">
            <a:noAutofit/>
          </a:bodyPr>
          <a:lstStyle/>
          <a:p>
            <a:pPr>
              <a:lnSpc>
                <a:spcPct val="90000"/>
              </a:lnSpc>
            </a:pPr>
            <a:r>
              <a:rPr lang="en-US" sz="1100" i="1" dirty="0">
                <a:solidFill>
                  <a:schemeClr val="bg2"/>
                </a:solidFill>
              </a:rPr>
              <a:t>- Field Service News</a:t>
            </a:r>
          </a:p>
        </p:txBody>
      </p:sp>
      <p:sp>
        <p:nvSpPr>
          <p:cNvPr id="95" name="TextBox 94"/>
          <p:cNvSpPr txBox="1"/>
          <p:nvPr/>
        </p:nvSpPr>
        <p:spPr>
          <a:xfrm>
            <a:off x="2855365" y="4316122"/>
            <a:ext cx="1218883" cy="1218883"/>
          </a:xfrm>
          <a:prstGeom prst="rect">
            <a:avLst/>
          </a:prstGeom>
          <a:noFill/>
        </p:spPr>
        <p:txBody>
          <a:bodyPr wrap="none" lIns="0" tIns="0" rIns="0" bIns="0" rtlCol="0">
            <a:noAutofit/>
          </a:bodyPr>
          <a:lstStyle/>
          <a:p>
            <a:pPr>
              <a:lnSpc>
                <a:spcPct val="90000"/>
              </a:lnSpc>
            </a:pPr>
            <a:r>
              <a:rPr lang="en-US" sz="1100" i="1" dirty="0">
                <a:solidFill>
                  <a:schemeClr val="bg2"/>
                </a:solidFill>
              </a:rPr>
              <a:t>- Field Service News</a:t>
            </a:r>
            <a:endParaRPr lang="en-US" sz="2399" i="1" dirty="0">
              <a:solidFill>
                <a:schemeClr val="bg2"/>
              </a:solidFill>
            </a:endParaRPr>
          </a:p>
        </p:txBody>
      </p:sp>
      <p:sp>
        <p:nvSpPr>
          <p:cNvPr id="96" name="TextBox 95"/>
          <p:cNvSpPr txBox="1"/>
          <p:nvPr/>
        </p:nvSpPr>
        <p:spPr>
          <a:xfrm>
            <a:off x="642890" y="2492881"/>
            <a:ext cx="1218883" cy="1218883"/>
          </a:xfrm>
          <a:prstGeom prst="rect">
            <a:avLst/>
          </a:prstGeom>
          <a:noFill/>
        </p:spPr>
        <p:txBody>
          <a:bodyPr wrap="none" lIns="0" tIns="0" rIns="0" bIns="0" rtlCol="0">
            <a:noAutofit/>
          </a:bodyPr>
          <a:lstStyle/>
          <a:p>
            <a:pPr>
              <a:lnSpc>
                <a:spcPct val="90000"/>
              </a:lnSpc>
            </a:pPr>
            <a:r>
              <a:rPr lang="en-US" sz="1100" i="1" dirty="0">
                <a:solidFill>
                  <a:schemeClr val="bg2"/>
                </a:solidFill>
              </a:rPr>
              <a:t>- IDC</a:t>
            </a:r>
          </a:p>
        </p:txBody>
      </p:sp>
      <p:sp>
        <p:nvSpPr>
          <p:cNvPr id="97" name="TextBox 96"/>
          <p:cNvSpPr txBox="1"/>
          <p:nvPr/>
        </p:nvSpPr>
        <p:spPr>
          <a:xfrm>
            <a:off x="1181374" y="4306339"/>
            <a:ext cx="1218883" cy="1218883"/>
          </a:xfrm>
          <a:prstGeom prst="rect">
            <a:avLst/>
          </a:prstGeom>
          <a:noFill/>
        </p:spPr>
        <p:txBody>
          <a:bodyPr wrap="none" lIns="0" tIns="0" rIns="0" bIns="0" rtlCol="0">
            <a:noAutofit/>
          </a:bodyPr>
          <a:lstStyle/>
          <a:p>
            <a:pPr>
              <a:lnSpc>
                <a:spcPct val="90000"/>
              </a:lnSpc>
            </a:pPr>
            <a:r>
              <a:rPr lang="en-US" sz="1100" i="1" dirty="0">
                <a:solidFill>
                  <a:schemeClr val="bg2"/>
                </a:solidFill>
              </a:rPr>
              <a:t>- US Department of Energy</a:t>
            </a:r>
          </a:p>
        </p:txBody>
      </p:sp>
    </p:spTree>
    <p:extLst>
      <p:ext uri="{BB962C8B-B14F-4D97-AF65-F5344CB8AC3E}">
        <p14:creationId xmlns:p14="http://schemas.microsoft.com/office/powerpoint/2010/main" val="1146681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8777289" y="6555434"/>
            <a:ext cx="2498722" cy="182832"/>
          </a:xfrm>
          <a:prstGeom prst="rect">
            <a:avLst/>
          </a:prstGeom>
        </p:spPr>
        <p:txBody>
          <a:bodyPr/>
          <a:lstStyle/>
          <a:p>
            <a:pPr>
              <a:defRPr/>
            </a:pPr>
            <a:r>
              <a:rPr lang="en-US" smtClean="0"/>
              <a:t>Confidential – Oracle Internal/Restricted/Highly Restricted</a:t>
            </a:r>
            <a:endParaRPr lang="en-US" dirty="0"/>
          </a:p>
        </p:txBody>
      </p:sp>
      <p:sp>
        <p:nvSpPr>
          <p:cNvPr id="7" name="Rectangle 6"/>
          <p:cNvSpPr/>
          <p:nvPr/>
        </p:nvSpPr>
        <p:spPr>
          <a:xfrm>
            <a:off x="7175218" y="5719167"/>
            <a:ext cx="5012020" cy="658640"/>
          </a:xfrm>
          <a:custGeom>
            <a:avLst/>
            <a:gdLst>
              <a:gd name="connsiteX0" fmla="*/ 0 w 5014077"/>
              <a:gd name="connsiteY0" fmla="*/ 0 h 659738"/>
              <a:gd name="connsiteX1" fmla="*/ 5014077 w 5014077"/>
              <a:gd name="connsiteY1" fmla="*/ 0 h 659738"/>
              <a:gd name="connsiteX2" fmla="*/ 5014077 w 5014077"/>
              <a:gd name="connsiteY2" fmla="*/ 659738 h 659738"/>
              <a:gd name="connsiteX3" fmla="*/ 0 w 5014077"/>
              <a:gd name="connsiteY3" fmla="*/ 659738 h 659738"/>
              <a:gd name="connsiteX4" fmla="*/ 0 w 5014077"/>
              <a:gd name="connsiteY4" fmla="*/ 0 h 659738"/>
              <a:gd name="connsiteX0" fmla="*/ 758709 w 5014077"/>
              <a:gd name="connsiteY0" fmla="*/ 0 h 659738"/>
              <a:gd name="connsiteX1" fmla="*/ 5014077 w 5014077"/>
              <a:gd name="connsiteY1" fmla="*/ 0 h 659738"/>
              <a:gd name="connsiteX2" fmla="*/ 5014077 w 5014077"/>
              <a:gd name="connsiteY2" fmla="*/ 659738 h 659738"/>
              <a:gd name="connsiteX3" fmla="*/ 0 w 5014077"/>
              <a:gd name="connsiteY3" fmla="*/ 659738 h 659738"/>
              <a:gd name="connsiteX4" fmla="*/ 758709 w 5014077"/>
              <a:gd name="connsiteY4" fmla="*/ 0 h 65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4077" h="659738">
                <a:moveTo>
                  <a:pt x="758709" y="0"/>
                </a:moveTo>
                <a:lnTo>
                  <a:pt x="5014077" y="0"/>
                </a:lnTo>
                <a:lnTo>
                  <a:pt x="5014077" y="659738"/>
                </a:lnTo>
                <a:lnTo>
                  <a:pt x="0" y="659738"/>
                </a:lnTo>
                <a:lnTo>
                  <a:pt x="758709" y="0"/>
                </a:lnTo>
                <a:close/>
              </a:path>
            </a:pathLst>
          </a:cu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defRPr/>
            </a:pPr>
            <a:endParaRPr lang="en-US" sz="700"/>
          </a:p>
        </p:txBody>
      </p:sp>
      <p:sp>
        <p:nvSpPr>
          <p:cNvPr id="8" name="Rectangle 6"/>
          <p:cNvSpPr/>
          <p:nvPr/>
        </p:nvSpPr>
        <p:spPr>
          <a:xfrm>
            <a:off x="7998917" y="4927210"/>
            <a:ext cx="4185147" cy="660228"/>
          </a:xfrm>
          <a:custGeom>
            <a:avLst/>
            <a:gdLst>
              <a:gd name="connsiteX0" fmla="*/ 0 w 5014077"/>
              <a:gd name="connsiteY0" fmla="*/ 0 h 659738"/>
              <a:gd name="connsiteX1" fmla="*/ 5014077 w 5014077"/>
              <a:gd name="connsiteY1" fmla="*/ 0 h 659738"/>
              <a:gd name="connsiteX2" fmla="*/ 5014077 w 5014077"/>
              <a:gd name="connsiteY2" fmla="*/ 659738 h 659738"/>
              <a:gd name="connsiteX3" fmla="*/ 0 w 5014077"/>
              <a:gd name="connsiteY3" fmla="*/ 659738 h 659738"/>
              <a:gd name="connsiteX4" fmla="*/ 0 w 5014077"/>
              <a:gd name="connsiteY4" fmla="*/ 0 h 659738"/>
              <a:gd name="connsiteX0" fmla="*/ 758709 w 5014077"/>
              <a:gd name="connsiteY0" fmla="*/ 0 h 659738"/>
              <a:gd name="connsiteX1" fmla="*/ 5014077 w 5014077"/>
              <a:gd name="connsiteY1" fmla="*/ 0 h 659738"/>
              <a:gd name="connsiteX2" fmla="*/ 5014077 w 5014077"/>
              <a:gd name="connsiteY2" fmla="*/ 659738 h 659738"/>
              <a:gd name="connsiteX3" fmla="*/ 0 w 5014077"/>
              <a:gd name="connsiteY3" fmla="*/ 659738 h 659738"/>
              <a:gd name="connsiteX4" fmla="*/ 758709 w 5014077"/>
              <a:gd name="connsiteY4" fmla="*/ 0 h 659738"/>
              <a:gd name="connsiteX0" fmla="*/ 758709 w 5014077"/>
              <a:gd name="connsiteY0" fmla="*/ 0 h 659738"/>
              <a:gd name="connsiteX1" fmla="*/ 5014077 w 5014077"/>
              <a:gd name="connsiteY1" fmla="*/ 0 h 659738"/>
              <a:gd name="connsiteX2" fmla="*/ 4186700 w 5014077"/>
              <a:gd name="connsiteY2" fmla="*/ 659738 h 659738"/>
              <a:gd name="connsiteX3" fmla="*/ 0 w 5014077"/>
              <a:gd name="connsiteY3" fmla="*/ 659738 h 659738"/>
              <a:gd name="connsiteX4" fmla="*/ 758709 w 5014077"/>
              <a:gd name="connsiteY4" fmla="*/ 0 h 659738"/>
              <a:gd name="connsiteX0" fmla="*/ 758709 w 4190837"/>
              <a:gd name="connsiteY0" fmla="*/ 0 h 659738"/>
              <a:gd name="connsiteX1" fmla="*/ 4190837 w 4190837"/>
              <a:gd name="connsiteY1" fmla="*/ 4137 h 659738"/>
              <a:gd name="connsiteX2" fmla="*/ 4186700 w 4190837"/>
              <a:gd name="connsiteY2" fmla="*/ 659738 h 659738"/>
              <a:gd name="connsiteX3" fmla="*/ 0 w 4190837"/>
              <a:gd name="connsiteY3" fmla="*/ 659738 h 659738"/>
              <a:gd name="connsiteX4" fmla="*/ 758709 w 4190837"/>
              <a:gd name="connsiteY4" fmla="*/ 0 h 659738"/>
              <a:gd name="connsiteX0" fmla="*/ 758709 w 4186700"/>
              <a:gd name="connsiteY0" fmla="*/ 0 h 659738"/>
              <a:gd name="connsiteX1" fmla="*/ 4186700 w 4186700"/>
              <a:gd name="connsiteY1" fmla="*/ 4137 h 659738"/>
              <a:gd name="connsiteX2" fmla="*/ 4186700 w 4186700"/>
              <a:gd name="connsiteY2" fmla="*/ 659738 h 659738"/>
              <a:gd name="connsiteX3" fmla="*/ 0 w 4186700"/>
              <a:gd name="connsiteY3" fmla="*/ 659738 h 659738"/>
              <a:gd name="connsiteX4" fmla="*/ 758709 w 4186700"/>
              <a:gd name="connsiteY4" fmla="*/ 0 h 65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6700" h="659738">
                <a:moveTo>
                  <a:pt x="758709" y="0"/>
                </a:moveTo>
                <a:lnTo>
                  <a:pt x="4186700" y="4137"/>
                </a:lnTo>
                <a:lnTo>
                  <a:pt x="4186700" y="659738"/>
                </a:lnTo>
                <a:lnTo>
                  <a:pt x="0" y="659738"/>
                </a:lnTo>
                <a:lnTo>
                  <a:pt x="758709" y="0"/>
                </a:lnTo>
                <a:close/>
              </a:path>
            </a:pathLst>
          </a:cu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defRPr/>
            </a:pPr>
            <a:endParaRPr lang="en-US" sz="700"/>
          </a:p>
        </p:txBody>
      </p:sp>
      <p:sp>
        <p:nvSpPr>
          <p:cNvPr id="9" name="Rectangle 6"/>
          <p:cNvSpPr/>
          <p:nvPr/>
        </p:nvSpPr>
        <p:spPr>
          <a:xfrm>
            <a:off x="8840073" y="4152711"/>
            <a:ext cx="3347165" cy="658642"/>
          </a:xfrm>
          <a:custGeom>
            <a:avLst/>
            <a:gdLst>
              <a:gd name="connsiteX0" fmla="*/ 0 w 5014077"/>
              <a:gd name="connsiteY0" fmla="*/ 0 h 659738"/>
              <a:gd name="connsiteX1" fmla="*/ 5014077 w 5014077"/>
              <a:gd name="connsiteY1" fmla="*/ 0 h 659738"/>
              <a:gd name="connsiteX2" fmla="*/ 5014077 w 5014077"/>
              <a:gd name="connsiteY2" fmla="*/ 659738 h 659738"/>
              <a:gd name="connsiteX3" fmla="*/ 0 w 5014077"/>
              <a:gd name="connsiteY3" fmla="*/ 659738 h 659738"/>
              <a:gd name="connsiteX4" fmla="*/ 0 w 5014077"/>
              <a:gd name="connsiteY4" fmla="*/ 0 h 659738"/>
              <a:gd name="connsiteX0" fmla="*/ 758709 w 5014077"/>
              <a:gd name="connsiteY0" fmla="*/ 0 h 659738"/>
              <a:gd name="connsiteX1" fmla="*/ 5014077 w 5014077"/>
              <a:gd name="connsiteY1" fmla="*/ 0 h 659738"/>
              <a:gd name="connsiteX2" fmla="*/ 5014077 w 5014077"/>
              <a:gd name="connsiteY2" fmla="*/ 659738 h 659738"/>
              <a:gd name="connsiteX3" fmla="*/ 0 w 5014077"/>
              <a:gd name="connsiteY3" fmla="*/ 659738 h 659738"/>
              <a:gd name="connsiteX4" fmla="*/ 758709 w 5014077"/>
              <a:gd name="connsiteY4" fmla="*/ 0 h 659738"/>
              <a:gd name="connsiteX0" fmla="*/ 758709 w 5014077"/>
              <a:gd name="connsiteY0" fmla="*/ 0 h 659738"/>
              <a:gd name="connsiteX1" fmla="*/ 5014077 w 5014077"/>
              <a:gd name="connsiteY1" fmla="*/ 0 h 659738"/>
              <a:gd name="connsiteX2" fmla="*/ 3348216 w 5014077"/>
              <a:gd name="connsiteY2" fmla="*/ 659738 h 659738"/>
              <a:gd name="connsiteX3" fmla="*/ 0 w 5014077"/>
              <a:gd name="connsiteY3" fmla="*/ 659738 h 659738"/>
              <a:gd name="connsiteX4" fmla="*/ 758709 w 5014077"/>
              <a:gd name="connsiteY4" fmla="*/ 0 h 659738"/>
              <a:gd name="connsiteX0" fmla="*/ 758709 w 3348216"/>
              <a:gd name="connsiteY0" fmla="*/ 0 h 659738"/>
              <a:gd name="connsiteX1" fmla="*/ 3348216 w 3348216"/>
              <a:gd name="connsiteY1" fmla="*/ 16496 h 659738"/>
              <a:gd name="connsiteX2" fmla="*/ 3348216 w 3348216"/>
              <a:gd name="connsiteY2" fmla="*/ 659738 h 659738"/>
              <a:gd name="connsiteX3" fmla="*/ 0 w 3348216"/>
              <a:gd name="connsiteY3" fmla="*/ 659738 h 659738"/>
              <a:gd name="connsiteX4" fmla="*/ 758709 w 3348216"/>
              <a:gd name="connsiteY4" fmla="*/ 0 h 659738"/>
              <a:gd name="connsiteX0" fmla="*/ 758709 w 3348216"/>
              <a:gd name="connsiteY0" fmla="*/ 0 h 659738"/>
              <a:gd name="connsiteX1" fmla="*/ 3348216 w 3348216"/>
              <a:gd name="connsiteY1" fmla="*/ 4086 h 659738"/>
              <a:gd name="connsiteX2" fmla="*/ 3348216 w 3348216"/>
              <a:gd name="connsiteY2" fmla="*/ 659738 h 659738"/>
              <a:gd name="connsiteX3" fmla="*/ 0 w 3348216"/>
              <a:gd name="connsiteY3" fmla="*/ 659738 h 659738"/>
              <a:gd name="connsiteX4" fmla="*/ 758709 w 3348216"/>
              <a:gd name="connsiteY4" fmla="*/ 0 h 659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8216" h="659738">
                <a:moveTo>
                  <a:pt x="758709" y="0"/>
                </a:moveTo>
                <a:lnTo>
                  <a:pt x="3348216" y="4086"/>
                </a:lnTo>
                <a:lnTo>
                  <a:pt x="3348216" y="659738"/>
                </a:lnTo>
                <a:lnTo>
                  <a:pt x="0" y="659738"/>
                </a:lnTo>
                <a:lnTo>
                  <a:pt x="758709" y="0"/>
                </a:lnTo>
                <a:close/>
              </a:path>
            </a:pathLst>
          </a:cu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defRPr/>
            </a:pPr>
            <a:endParaRPr lang="en-US" sz="700"/>
          </a:p>
        </p:txBody>
      </p:sp>
      <p:sp>
        <p:nvSpPr>
          <p:cNvPr id="6" name="Freeform 74"/>
          <p:cNvSpPr>
            <a:spLocks noChangeArrowheads="1"/>
          </p:cNvSpPr>
          <p:nvPr/>
        </p:nvSpPr>
        <p:spPr bwMode="auto">
          <a:xfrm flipH="1">
            <a:off x="7833860" y="3640083"/>
            <a:ext cx="3997871" cy="2556797"/>
          </a:xfrm>
          <a:custGeom>
            <a:avLst/>
            <a:gdLst>
              <a:gd name="T0" fmla="*/ 2483 w 3414"/>
              <a:gd name="T1" fmla="*/ 1742 h 2181"/>
              <a:gd name="T2" fmla="*/ 2509 w 3414"/>
              <a:gd name="T3" fmla="*/ 1822 h 2181"/>
              <a:gd name="T4" fmla="*/ 2557 w 3414"/>
              <a:gd name="T5" fmla="*/ 1964 h 2181"/>
              <a:gd name="T6" fmla="*/ 2489 w 3414"/>
              <a:gd name="T7" fmla="*/ 1984 h 2181"/>
              <a:gd name="T8" fmla="*/ 2415 w 3414"/>
              <a:gd name="T9" fmla="*/ 1984 h 2181"/>
              <a:gd name="T10" fmla="*/ 2347 w 3414"/>
              <a:gd name="T11" fmla="*/ 1984 h 2181"/>
              <a:gd name="T12" fmla="*/ 2158 w 3414"/>
              <a:gd name="T13" fmla="*/ 1951 h 2181"/>
              <a:gd name="T14" fmla="*/ 1315 w 3414"/>
              <a:gd name="T15" fmla="*/ 1181 h 2181"/>
              <a:gd name="T16" fmla="*/ 1315 w 3414"/>
              <a:gd name="T17" fmla="*/ 1181 h 2181"/>
              <a:gd name="T18" fmla="*/ 3137 w 3414"/>
              <a:gd name="T19" fmla="*/ 2051 h 2181"/>
              <a:gd name="T20" fmla="*/ 3076 w 3414"/>
              <a:gd name="T21" fmla="*/ 2051 h 2181"/>
              <a:gd name="T22" fmla="*/ 2995 w 3414"/>
              <a:gd name="T23" fmla="*/ 2032 h 2181"/>
              <a:gd name="T24" fmla="*/ 2915 w 3414"/>
              <a:gd name="T25" fmla="*/ 2025 h 2181"/>
              <a:gd name="T26" fmla="*/ 2887 w 3414"/>
              <a:gd name="T27" fmla="*/ 1924 h 2181"/>
              <a:gd name="T28" fmla="*/ 2867 w 3414"/>
              <a:gd name="T29" fmla="*/ 1856 h 2181"/>
              <a:gd name="T30" fmla="*/ 2739 w 3414"/>
              <a:gd name="T31" fmla="*/ 1957 h 2181"/>
              <a:gd name="T32" fmla="*/ 2840 w 3414"/>
              <a:gd name="T33" fmla="*/ 1681 h 2181"/>
              <a:gd name="T34" fmla="*/ 2772 w 3414"/>
              <a:gd name="T35" fmla="*/ 1586 h 2181"/>
              <a:gd name="T36" fmla="*/ 2631 w 3414"/>
              <a:gd name="T37" fmla="*/ 1580 h 2181"/>
              <a:gd name="T38" fmla="*/ 2193 w 3414"/>
              <a:gd name="T39" fmla="*/ 1417 h 2181"/>
              <a:gd name="T40" fmla="*/ 1875 w 3414"/>
              <a:gd name="T41" fmla="*/ 1289 h 2181"/>
              <a:gd name="T42" fmla="*/ 1895 w 3414"/>
              <a:gd name="T43" fmla="*/ 925 h 2181"/>
              <a:gd name="T44" fmla="*/ 1949 w 3414"/>
              <a:gd name="T45" fmla="*/ 500 h 2181"/>
              <a:gd name="T46" fmla="*/ 1787 w 3414"/>
              <a:gd name="T47" fmla="*/ 88 h 2181"/>
              <a:gd name="T48" fmla="*/ 1160 w 3414"/>
              <a:gd name="T49" fmla="*/ 135 h 2181"/>
              <a:gd name="T50" fmla="*/ 600 w 3414"/>
              <a:gd name="T51" fmla="*/ 284 h 2181"/>
              <a:gd name="T52" fmla="*/ 498 w 3414"/>
              <a:gd name="T53" fmla="*/ 155 h 2181"/>
              <a:gd name="T54" fmla="*/ 323 w 3414"/>
              <a:gd name="T55" fmla="*/ 0 h 2181"/>
              <a:gd name="T56" fmla="*/ 20 w 3414"/>
              <a:gd name="T57" fmla="*/ 169 h 2181"/>
              <a:gd name="T58" fmla="*/ 74 w 3414"/>
              <a:gd name="T59" fmla="*/ 452 h 2181"/>
              <a:gd name="T60" fmla="*/ 80 w 3414"/>
              <a:gd name="T61" fmla="*/ 533 h 2181"/>
              <a:gd name="T62" fmla="*/ 127 w 3414"/>
              <a:gd name="T63" fmla="*/ 588 h 2181"/>
              <a:gd name="T64" fmla="*/ 182 w 3414"/>
              <a:gd name="T65" fmla="*/ 642 h 2181"/>
              <a:gd name="T66" fmla="*/ 391 w 3414"/>
              <a:gd name="T67" fmla="*/ 581 h 2181"/>
              <a:gd name="T68" fmla="*/ 505 w 3414"/>
              <a:gd name="T69" fmla="*/ 776 h 2181"/>
              <a:gd name="T70" fmla="*/ 479 w 3414"/>
              <a:gd name="T71" fmla="*/ 1276 h 2181"/>
              <a:gd name="T72" fmla="*/ 472 w 3414"/>
              <a:gd name="T73" fmla="*/ 1802 h 2181"/>
              <a:gd name="T74" fmla="*/ 357 w 3414"/>
              <a:gd name="T75" fmla="*/ 1984 h 2181"/>
              <a:gd name="T76" fmla="*/ 350 w 3414"/>
              <a:gd name="T77" fmla="*/ 2139 h 2181"/>
              <a:gd name="T78" fmla="*/ 424 w 3414"/>
              <a:gd name="T79" fmla="*/ 2146 h 2181"/>
              <a:gd name="T80" fmla="*/ 472 w 3414"/>
              <a:gd name="T81" fmla="*/ 2153 h 2181"/>
              <a:gd name="T82" fmla="*/ 492 w 3414"/>
              <a:gd name="T83" fmla="*/ 2058 h 2181"/>
              <a:gd name="T84" fmla="*/ 546 w 3414"/>
              <a:gd name="T85" fmla="*/ 2072 h 2181"/>
              <a:gd name="T86" fmla="*/ 593 w 3414"/>
              <a:gd name="T87" fmla="*/ 1903 h 2181"/>
              <a:gd name="T88" fmla="*/ 613 w 3414"/>
              <a:gd name="T89" fmla="*/ 1944 h 2181"/>
              <a:gd name="T90" fmla="*/ 749 w 3414"/>
              <a:gd name="T91" fmla="*/ 1924 h 2181"/>
              <a:gd name="T92" fmla="*/ 749 w 3414"/>
              <a:gd name="T93" fmla="*/ 1903 h 2181"/>
              <a:gd name="T94" fmla="*/ 755 w 3414"/>
              <a:gd name="T95" fmla="*/ 1627 h 2181"/>
              <a:gd name="T96" fmla="*/ 802 w 3414"/>
              <a:gd name="T97" fmla="*/ 958 h 2181"/>
              <a:gd name="T98" fmla="*/ 1126 w 3414"/>
              <a:gd name="T99" fmla="*/ 729 h 2181"/>
              <a:gd name="T100" fmla="*/ 1045 w 3414"/>
              <a:gd name="T101" fmla="*/ 1053 h 2181"/>
              <a:gd name="T102" fmla="*/ 1072 w 3414"/>
              <a:gd name="T103" fmla="*/ 1323 h 2181"/>
              <a:gd name="T104" fmla="*/ 1356 w 3414"/>
              <a:gd name="T105" fmla="*/ 1478 h 2181"/>
              <a:gd name="T106" fmla="*/ 1747 w 3414"/>
              <a:gd name="T107" fmla="*/ 1613 h 2181"/>
              <a:gd name="T108" fmla="*/ 1861 w 3414"/>
              <a:gd name="T109" fmla="*/ 1883 h 2181"/>
              <a:gd name="T110" fmla="*/ 1612 w 3414"/>
              <a:gd name="T111" fmla="*/ 2085 h 2181"/>
              <a:gd name="T112" fmla="*/ 2523 w 3414"/>
              <a:gd name="T113" fmla="*/ 2092 h 2181"/>
              <a:gd name="T114" fmla="*/ 2583 w 3414"/>
              <a:gd name="T115" fmla="*/ 2133 h 2181"/>
              <a:gd name="T116" fmla="*/ 3029 w 3414"/>
              <a:gd name="T117" fmla="*/ 2120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14" h="2181">
                <a:moveTo>
                  <a:pt x="2206" y="1654"/>
                </a:moveTo>
                <a:lnTo>
                  <a:pt x="2206" y="1654"/>
                </a:lnTo>
                <a:lnTo>
                  <a:pt x="2239" y="1661"/>
                </a:lnTo>
                <a:lnTo>
                  <a:pt x="2280" y="1668"/>
                </a:lnTo>
                <a:lnTo>
                  <a:pt x="2354" y="1687"/>
                </a:lnTo>
                <a:lnTo>
                  <a:pt x="2354" y="1687"/>
                </a:lnTo>
                <a:lnTo>
                  <a:pt x="2428" y="1707"/>
                </a:lnTo>
                <a:lnTo>
                  <a:pt x="2462" y="1721"/>
                </a:lnTo>
                <a:lnTo>
                  <a:pt x="2483" y="1742"/>
                </a:lnTo>
                <a:lnTo>
                  <a:pt x="2483" y="1742"/>
                </a:lnTo>
                <a:lnTo>
                  <a:pt x="2483" y="1742"/>
                </a:lnTo>
                <a:lnTo>
                  <a:pt x="2476" y="1755"/>
                </a:lnTo>
                <a:lnTo>
                  <a:pt x="2476" y="1755"/>
                </a:lnTo>
                <a:lnTo>
                  <a:pt x="2483" y="1775"/>
                </a:lnTo>
                <a:lnTo>
                  <a:pt x="2496" y="1788"/>
                </a:lnTo>
                <a:lnTo>
                  <a:pt x="2509" y="1802"/>
                </a:lnTo>
                <a:lnTo>
                  <a:pt x="2509" y="1822"/>
                </a:lnTo>
                <a:lnTo>
                  <a:pt x="2509" y="1822"/>
                </a:lnTo>
                <a:lnTo>
                  <a:pt x="2502" y="1869"/>
                </a:lnTo>
                <a:lnTo>
                  <a:pt x="2502" y="1896"/>
                </a:lnTo>
                <a:lnTo>
                  <a:pt x="2502" y="1931"/>
                </a:lnTo>
                <a:lnTo>
                  <a:pt x="2502" y="1931"/>
                </a:lnTo>
                <a:lnTo>
                  <a:pt x="2516" y="1951"/>
                </a:lnTo>
                <a:lnTo>
                  <a:pt x="2523" y="1957"/>
                </a:lnTo>
                <a:lnTo>
                  <a:pt x="2530" y="1964"/>
                </a:lnTo>
                <a:lnTo>
                  <a:pt x="2530" y="1964"/>
                </a:lnTo>
                <a:lnTo>
                  <a:pt x="2557" y="1964"/>
                </a:lnTo>
                <a:lnTo>
                  <a:pt x="2557" y="1971"/>
                </a:lnTo>
                <a:lnTo>
                  <a:pt x="2564" y="1991"/>
                </a:lnTo>
                <a:lnTo>
                  <a:pt x="2537" y="1991"/>
                </a:lnTo>
                <a:lnTo>
                  <a:pt x="2557" y="2032"/>
                </a:lnTo>
                <a:lnTo>
                  <a:pt x="2557" y="2032"/>
                </a:lnTo>
                <a:lnTo>
                  <a:pt x="2543" y="2025"/>
                </a:lnTo>
                <a:lnTo>
                  <a:pt x="2530" y="2018"/>
                </a:lnTo>
                <a:lnTo>
                  <a:pt x="2516" y="1991"/>
                </a:lnTo>
                <a:lnTo>
                  <a:pt x="2489" y="1984"/>
                </a:lnTo>
                <a:lnTo>
                  <a:pt x="2476" y="1984"/>
                </a:lnTo>
                <a:lnTo>
                  <a:pt x="2476" y="1984"/>
                </a:lnTo>
                <a:lnTo>
                  <a:pt x="2489" y="2018"/>
                </a:lnTo>
                <a:lnTo>
                  <a:pt x="2489" y="2018"/>
                </a:lnTo>
                <a:lnTo>
                  <a:pt x="2489" y="2032"/>
                </a:lnTo>
                <a:lnTo>
                  <a:pt x="2483" y="2032"/>
                </a:lnTo>
                <a:lnTo>
                  <a:pt x="2449" y="1991"/>
                </a:lnTo>
                <a:lnTo>
                  <a:pt x="2415" y="1984"/>
                </a:lnTo>
                <a:lnTo>
                  <a:pt x="2415" y="1984"/>
                </a:lnTo>
                <a:lnTo>
                  <a:pt x="2415" y="1998"/>
                </a:lnTo>
                <a:lnTo>
                  <a:pt x="2422" y="2018"/>
                </a:lnTo>
                <a:lnTo>
                  <a:pt x="2422" y="2025"/>
                </a:lnTo>
                <a:lnTo>
                  <a:pt x="2422" y="2025"/>
                </a:lnTo>
                <a:lnTo>
                  <a:pt x="2408" y="2018"/>
                </a:lnTo>
                <a:lnTo>
                  <a:pt x="2401" y="2005"/>
                </a:lnTo>
                <a:lnTo>
                  <a:pt x="2388" y="1991"/>
                </a:lnTo>
                <a:lnTo>
                  <a:pt x="2382" y="1984"/>
                </a:lnTo>
                <a:lnTo>
                  <a:pt x="2347" y="1984"/>
                </a:lnTo>
                <a:lnTo>
                  <a:pt x="2361" y="2018"/>
                </a:lnTo>
                <a:lnTo>
                  <a:pt x="2361" y="2018"/>
                </a:lnTo>
                <a:lnTo>
                  <a:pt x="2354" y="2018"/>
                </a:lnTo>
                <a:lnTo>
                  <a:pt x="2341" y="2018"/>
                </a:lnTo>
                <a:lnTo>
                  <a:pt x="2334" y="2005"/>
                </a:lnTo>
                <a:lnTo>
                  <a:pt x="2327" y="1991"/>
                </a:lnTo>
                <a:lnTo>
                  <a:pt x="2313" y="1977"/>
                </a:lnTo>
                <a:lnTo>
                  <a:pt x="2313" y="1964"/>
                </a:lnTo>
                <a:lnTo>
                  <a:pt x="2158" y="1951"/>
                </a:lnTo>
                <a:lnTo>
                  <a:pt x="2158" y="1951"/>
                </a:lnTo>
                <a:lnTo>
                  <a:pt x="2152" y="1924"/>
                </a:lnTo>
                <a:lnTo>
                  <a:pt x="2145" y="1890"/>
                </a:lnTo>
                <a:lnTo>
                  <a:pt x="2158" y="1795"/>
                </a:lnTo>
                <a:lnTo>
                  <a:pt x="2179" y="1707"/>
                </a:lnTo>
                <a:lnTo>
                  <a:pt x="2193" y="1674"/>
                </a:lnTo>
                <a:lnTo>
                  <a:pt x="2206" y="1654"/>
                </a:lnTo>
                <a:close/>
                <a:moveTo>
                  <a:pt x="1315" y="1181"/>
                </a:moveTo>
                <a:lnTo>
                  <a:pt x="1315" y="1181"/>
                </a:lnTo>
                <a:lnTo>
                  <a:pt x="1328" y="1161"/>
                </a:lnTo>
                <a:lnTo>
                  <a:pt x="1342" y="1147"/>
                </a:lnTo>
                <a:lnTo>
                  <a:pt x="1383" y="1121"/>
                </a:lnTo>
                <a:lnTo>
                  <a:pt x="1383" y="1121"/>
                </a:lnTo>
                <a:lnTo>
                  <a:pt x="1416" y="1094"/>
                </a:lnTo>
                <a:lnTo>
                  <a:pt x="1437" y="1080"/>
                </a:lnTo>
                <a:lnTo>
                  <a:pt x="1450" y="1073"/>
                </a:lnTo>
                <a:lnTo>
                  <a:pt x="1477" y="1235"/>
                </a:lnTo>
                <a:lnTo>
                  <a:pt x="1315" y="1181"/>
                </a:lnTo>
                <a:close/>
                <a:moveTo>
                  <a:pt x="3413" y="2180"/>
                </a:moveTo>
                <a:lnTo>
                  <a:pt x="3413" y="2025"/>
                </a:lnTo>
                <a:lnTo>
                  <a:pt x="3184" y="2018"/>
                </a:lnTo>
                <a:lnTo>
                  <a:pt x="3191" y="2038"/>
                </a:lnTo>
                <a:lnTo>
                  <a:pt x="3171" y="2038"/>
                </a:lnTo>
                <a:lnTo>
                  <a:pt x="3164" y="2018"/>
                </a:lnTo>
                <a:lnTo>
                  <a:pt x="3124" y="2018"/>
                </a:lnTo>
                <a:lnTo>
                  <a:pt x="3137" y="2051"/>
                </a:lnTo>
                <a:lnTo>
                  <a:pt x="3137" y="2051"/>
                </a:lnTo>
                <a:lnTo>
                  <a:pt x="3130" y="2045"/>
                </a:lnTo>
                <a:lnTo>
                  <a:pt x="3124" y="2038"/>
                </a:lnTo>
                <a:lnTo>
                  <a:pt x="3124" y="2032"/>
                </a:lnTo>
                <a:lnTo>
                  <a:pt x="3104" y="2032"/>
                </a:lnTo>
                <a:lnTo>
                  <a:pt x="3104" y="2032"/>
                </a:lnTo>
                <a:lnTo>
                  <a:pt x="3104" y="2018"/>
                </a:lnTo>
                <a:lnTo>
                  <a:pt x="3090" y="2018"/>
                </a:lnTo>
                <a:lnTo>
                  <a:pt x="3056" y="2018"/>
                </a:lnTo>
                <a:lnTo>
                  <a:pt x="3076" y="2051"/>
                </a:lnTo>
                <a:lnTo>
                  <a:pt x="3063" y="2051"/>
                </a:lnTo>
                <a:lnTo>
                  <a:pt x="3056" y="2032"/>
                </a:lnTo>
                <a:lnTo>
                  <a:pt x="3056" y="2032"/>
                </a:lnTo>
                <a:lnTo>
                  <a:pt x="3042" y="2032"/>
                </a:lnTo>
                <a:lnTo>
                  <a:pt x="3036" y="2025"/>
                </a:lnTo>
                <a:lnTo>
                  <a:pt x="3036" y="2011"/>
                </a:lnTo>
                <a:lnTo>
                  <a:pt x="3029" y="2011"/>
                </a:lnTo>
                <a:lnTo>
                  <a:pt x="2995" y="2011"/>
                </a:lnTo>
                <a:lnTo>
                  <a:pt x="2995" y="2032"/>
                </a:lnTo>
                <a:lnTo>
                  <a:pt x="2995" y="2032"/>
                </a:lnTo>
                <a:lnTo>
                  <a:pt x="2982" y="2032"/>
                </a:lnTo>
                <a:lnTo>
                  <a:pt x="2975" y="2025"/>
                </a:lnTo>
                <a:lnTo>
                  <a:pt x="2975" y="2025"/>
                </a:lnTo>
                <a:lnTo>
                  <a:pt x="2968" y="2011"/>
                </a:lnTo>
                <a:lnTo>
                  <a:pt x="2961" y="2005"/>
                </a:lnTo>
                <a:lnTo>
                  <a:pt x="2928" y="2005"/>
                </a:lnTo>
                <a:lnTo>
                  <a:pt x="2935" y="2025"/>
                </a:lnTo>
                <a:lnTo>
                  <a:pt x="2915" y="2025"/>
                </a:lnTo>
                <a:lnTo>
                  <a:pt x="2908" y="2005"/>
                </a:lnTo>
                <a:lnTo>
                  <a:pt x="2880" y="2005"/>
                </a:lnTo>
                <a:lnTo>
                  <a:pt x="2880" y="2005"/>
                </a:lnTo>
                <a:lnTo>
                  <a:pt x="2867" y="1991"/>
                </a:lnTo>
                <a:lnTo>
                  <a:pt x="2867" y="1964"/>
                </a:lnTo>
                <a:lnTo>
                  <a:pt x="2867" y="1944"/>
                </a:lnTo>
                <a:lnTo>
                  <a:pt x="2874" y="1937"/>
                </a:lnTo>
                <a:lnTo>
                  <a:pt x="2887" y="1937"/>
                </a:lnTo>
                <a:lnTo>
                  <a:pt x="2887" y="1924"/>
                </a:lnTo>
                <a:lnTo>
                  <a:pt x="2887" y="1924"/>
                </a:lnTo>
                <a:lnTo>
                  <a:pt x="2887" y="1917"/>
                </a:lnTo>
                <a:lnTo>
                  <a:pt x="2894" y="1910"/>
                </a:lnTo>
                <a:lnTo>
                  <a:pt x="2901" y="1903"/>
                </a:lnTo>
                <a:lnTo>
                  <a:pt x="2901" y="1896"/>
                </a:lnTo>
                <a:lnTo>
                  <a:pt x="2901" y="1896"/>
                </a:lnTo>
                <a:lnTo>
                  <a:pt x="2901" y="1896"/>
                </a:lnTo>
                <a:lnTo>
                  <a:pt x="2887" y="1869"/>
                </a:lnTo>
                <a:lnTo>
                  <a:pt x="2867" y="1856"/>
                </a:lnTo>
                <a:lnTo>
                  <a:pt x="2860" y="1850"/>
                </a:lnTo>
                <a:lnTo>
                  <a:pt x="2847" y="1850"/>
                </a:lnTo>
                <a:lnTo>
                  <a:pt x="2847" y="1850"/>
                </a:lnTo>
                <a:lnTo>
                  <a:pt x="2827" y="1876"/>
                </a:lnTo>
                <a:lnTo>
                  <a:pt x="2793" y="1924"/>
                </a:lnTo>
                <a:lnTo>
                  <a:pt x="2753" y="1964"/>
                </a:lnTo>
                <a:lnTo>
                  <a:pt x="2746" y="1971"/>
                </a:lnTo>
                <a:lnTo>
                  <a:pt x="2739" y="1964"/>
                </a:lnTo>
                <a:lnTo>
                  <a:pt x="2739" y="1957"/>
                </a:lnTo>
                <a:lnTo>
                  <a:pt x="2753" y="1957"/>
                </a:lnTo>
                <a:lnTo>
                  <a:pt x="2746" y="1944"/>
                </a:lnTo>
                <a:lnTo>
                  <a:pt x="2746" y="1944"/>
                </a:lnTo>
                <a:lnTo>
                  <a:pt x="2759" y="1917"/>
                </a:lnTo>
                <a:lnTo>
                  <a:pt x="2766" y="1883"/>
                </a:lnTo>
                <a:lnTo>
                  <a:pt x="2793" y="1816"/>
                </a:lnTo>
                <a:lnTo>
                  <a:pt x="2793" y="1816"/>
                </a:lnTo>
                <a:lnTo>
                  <a:pt x="2820" y="1748"/>
                </a:lnTo>
                <a:lnTo>
                  <a:pt x="2840" y="1681"/>
                </a:lnTo>
                <a:lnTo>
                  <a:pt x="2840" y="1681"/>
                </a:lnTo>
                <a:lnTo>
                  <a:pt x="2840" y="1640"/>
                </a:lnTo>
                <a:lnTo>
                  <a:pt x="2840" y="1640"/>
                </a:lnTo>
                <a:lnTo>
                  <a:pt x="2847" y="1620"/>
                </a:lnTo>
                <a:lnTo>
                  <a:pt x="2827" y="1613"/>
                </a:lnTo>
                <a:lnTo>
                  <a:pt x="2827" y="1613"/>
                </a:lnTo>
                <a:lnTo>
                  <a:pt x="2800" y="1599"/>
                </a:lnTo>
                <a:lnTo>
                  <a:pt x="2772" y="1586"/>
                </a:lnTo>
                <a:lnTo>
                  <a:pt x="2772" y="1586"/>
                </a:lnTo>
                <a:lnTo>
                  <a:pt x="2739" y="1573"/>
                </a:lnTo>
                <a:lnTo>
                  <a:pt x="2698" y="1566"/>
                </a:lnTo>
                <a:lnTo>
                  <a:pt x="2698" y="1566"/>
                </a:lnTo>
                <a:lnTo>
                  <a:pt x="2678" y="1566"/>
                </a:lnTo>
                <a:lnTo>
                  <a:pt x="2658" y="1566"/>
                </a:lnTo>
                <a:lnTo>
                  <a:pt x="2658" y="1566"/>
                </a:lnTo>
                <a:lnTo>
                  <a:pt x="2645" y="1573"/>
                </a:lnTo>
                <a:lnTo>
                  <a:pt x="2631" y="1580"/>
                </a:lnTo>
                <a:lnTo>
                  <a:pt x="2631" y="1580"/>
                </a:lnTo>
                <a:lnTo>
                  <a:pt x="2516" y="1546"/>
                </a:lnTo>
                <a:lnTo>
                  <a:pt x="2516" y="1546"/>
                </a:lnTo>
                <a:lnTo>
                  <a:pt x="2408" y="1505"/>
                </a:lnTo>
                <a:lnTo>
                  <a:pt x="2408" y="1505"/>
                </a:lnTo>
                <a:lnTo>
                  <a:pt x="2354" y="1485"/>
                </a:lnTo>
                <a:lnTo>
                  <a:pt x="2300" y="1465"/>
                </a:lnTo>
                <a:lnTo>
                  <a:pt x="2300" y="1465"/>
                </a:lnTo>
                <a:lnTo>
                  <a:pt x="2193" y="1417"/>
                </a:lnTo>
                <a:lnTo>
                  <a:pt x="2193" y="1417"/>
                </a:lnTo>
                <a:lnTo>
                  <a:pt x="2145" y="1398"/>
                </a:lnTo>
                <a:lnTo>
                  <a:pt x="2098" y="1370"/>
                </a:lnTo>
                <a:lnTo>
                  <a:pt x="2098" y="1370"/>
                </a:lnTo>
                <a:lnTo>
                  <a:pt x="2050" y="1343"/>
                </a:lnTo>
                <a:lnTo>
                  <a:pt x="1997" y="1316"/>
                </a:lnTo>
                <a:lnTo>
                  <a:pt x="1997" y="1316"/>
                </a:lnTo>
                <a:lnTo>
                  <a:pt x="1943" y="1303"/>
                </a:lnTo>
                <a:lnTo>
                  <a:pt x="1875" y="1289"/>
                </a:lnTo>
                <a:lnTo>
                  <a:pt x="1875" y="1289"/>
                </a:lnTo>
                <a:lnTo>
                  <a:pt x="1815" y="1283"/>
                </a:lnTo>
                <a:lnTo>
                  <a:pt x="1815" y="1283"/>
                </a:lnTo>
                <a:lnTo>
                  <a:pt x="1794" y="1276"/>
                </a:lnTo>
                <a:lnTo>
                  <a:pt x="1787" y="1269"/>
                </a:lnTo>
                <a:lnTo>
                  <a:pt x="1787" y="1228"/>
                </a:lnTo>
                <a:lnTo>
                  <a:pt x="1787" y="1228"/>
                </a:lnTo>
                <a:lnTo>
                  <a:pt x="1842" y="1073"/>
                </a:lnTo>
                <a:lnTo>
                  <a:pt x="1895" y="925"/>
                </a:lnTo>
                <a:lnTo>
                  <a:pt x="1895" y="925"/>
                </a:lnTo>
                <a:lnTo>
                  <a:pt x="1902" y="871"/>
                </a:lnTo>
                <a:lnTo>
                  <a:pt x="1916" y="810"/>
                </a:lnTo>
                <a:lnTo>
                  <a:pt x="1916" y="810"/>
                </a:lnTo>
                <a:lnTo>
                  <a:pt x="1930" y="750"/>
                </a:lnTo>
                <a:lnTo>
                  <a:pt x="1936" y="688"/>
                </a:lnTo>
                <a:lnTo>
                  <a:pt x="1936" y="688"/>
                </a:lnTo>
                <a:lnTo>
                  <a:pt x="1943" y="561"/>
                </a:lnTo>
                <a:lnTo>
                  <a:pt x="1943" y="561"/>
                </a:lnTo>
                <a:lnTo>
                  <a:pt x="1949" y="500"/>
                </a:lnTo>
                <a:lnTo>
                  <a:pt x="1956" y="439"/>
                </a:lnTo>
                <a:lnTo>
                  <a:pt x="1956" y="439"/>
                </a:lnTo>
                <a:lnTo>
                  <a:pt x="1936" y="284"/>
                </a:lnTo>
                <a:lnTo>
                  <a:pt x="1936" y="284"/>
                </a:lnTo>
                <a:lnTo>
                  <a:pt x="1909" y="230"/>
                </a:lnTo>
                <a:lnTo>
                  <a:pt x="1875" y="176"/>
                </a:lnTo>
                <a:lnTo>
                  <a:pt x="1875" y="176"/>
                </a:lnTo>
                <a:lnTo>
                  <a:pt x="1835" y="129"/>
                </a:lnTo>
                <a:lnTo>
                  <a:pt x="1787" y="88"/>
                </a:lnTo>
                <a:lnTo>
                  <a:pt x="1787" y="88"/>
                </a:lnTo>
                <a:lnTo>
                  <a:pt x="1741" y="68"/>
                </a:lnTo>
                <a:lnTo>
                  <a:pt x="1700" y="54"/>
                </a:lnTo>
                <a:lnTo>
                  <a:pt x="1660" y="47"/>
                </a:lnTo>
                <a:lnTo>
                  <a:pt x="1612" y="41"/>
                </a:lnTo>
                <a:lnTo>
                  <a:pt x="1524" y="54"/>
                </a:lnTo>
                <a:lnTo>
                  <a:pt x="1437" y="74"/>
                </a:lnTo>
                <a:lnTo>
                  <a:pt x="1437" y="74"/>
                </a:lnTo>
                <a:lnTo>
                  <a:pt x="1160" y="135"/>
                </a:lnTo>
                <a:lnTo>
                  <a:pt x="1019" y="169"/>
                </a:lnTo>
                <a:lnTo>
                  <a:pt x="883" y="203"/>
                </a:lnTo>
                <a:lnTo>
                  <a:pt x="883" y="203"/>
                </a:lnTo>
                <a:lnTo>
                  <a:pt x="789" y="236"/>
                </a:lnTo>
                <a:lnTo>
                  <a:pt x="789" y="236"/>
                </a:lnTo>
                <a:lnTo>
                  <a:pt x="694" y="263"/>
                </a:lnTo>
                <a:lnTo>
                  <a:pt x="641" y="277"/>
                </a:lnTo>
                <a:lnTo>
                  <a:pt x="600" y="284"/>
                </a:lnTo>
                <a:lnTo>
                  <a:pt x="600" y="284"/>
                </a:lnTo>
                <a:lnTo>
                  <a:pt x="593" y="250"/>
                </a:lnTo>
                <a:lnTo>
                  <a:pt x="573" y="217"/>
                </a:lnTo>
                <a:lnTo>
                  <a:pt x="553" y="189"/>
                </a:lnTo>
                <a:lnTo>
                  <a:pt x="526" y="169"/>
                </a:lnTo>
                <a:lnTo>
                  <a:pt x="526" y="169"/>
                </a:lnTo>
                <a:lnTo>
                  <a:pt x="505" y="169"/>
                </a:lnTo>
                <a:lnTo>
                  <a:pt x="498" y="162"/>
                </a:lnTo>
                <a:lnTo>
                  <a:pt x="498" y="155"/>
                </a:lnTo>
                <a:lnTo>
                  <a:pt x="498" y="155"/>
                </a:lnTo>
                <a:lnTo>
                  <a:pt x="479" y="122"/>
                </a:lnTo>
                <a:lnTo>
                  <a:pt x="479" y="122"/>
                </a:lnTo>
                <a:lnTo>
                  <a:pt x="458" y="95"/>
                </a:lnTo>
                <a:lnTo>
                  <a:pt x="438" y="68"/>
                </a:lnTo>
                <a:lnTo>
                  <a:pt x="438" y="68"/>
                </a:lnTo>
                <a:lnTo>
                  <a:pt x="384" y="34"/>
                </a:lnTo>
                <a:lnTo>
                  <a:pt x="350" y="14"/>
                </a:lnTo>
                <a:lnTo>
                  <a:pt x="323" y="0"/>
                </a:lnTo>
                <a:lnTo>
                  <a:pt x="323" y="0"/>
                </a:lnTo>
                <a:lnTo>
                  <a:pt x="296" y="0"/>
                </a:lnTo>
                <a:lnTo>
                  <a:pt x="263" y="7"/>
                </a:lnTo>
                <a:lnTo>
                  <a:pt x="189" y="28"/>
                </a:lnTo>
                <a:lnTo>
                  <a:pt x="127" y="54"/>
                </a:lnTo>
                <a:lnTo>
                  <a:pt x="101" y="74"/>
                </a:lnTo>
                <a:lnTo>
                  <a:pt x="74" y="88"/>
                </a:lnTo>
                <a:lnTo>
                  <a:pt x="74" y="88"/>
                </a:lnTo>
                <a:lnTo>
                  <a:pt x="40" y="129"/>
                </a:lnTo>
                <a:lnTo>
                  <a:pt x="20" y="169"/>
                </a:lnTo>
                <a:lnTo>
                  <a:pt x="20" y="169"/>
                </a:lnTo>
                <a:lnTo>
                  <a:pt x="0" y="284"/>
                </a:lnTo>
                <a:lnTo>
                  <a:pt x="0" y="338"/>
                </a:lnTo>
                <a:lnTo>
                  <a:pt x="6" y="365"/>
                </a:lnTo>
                <a:lnTo>
                  <a:pt x="20" y="385"/>
                </a:lnTo>
                <a:lnTo>
                  <a:pt x="20" y="385"/>
                </a:lnTo>
                <a:lnTo>
                  <a:pt x="46" y="418"/>
                </a:lnTo>
                <a:lnTo>
                  <a:pt x="67" y="439"/>
                </a:lnTo>
                <a:lnTo>
                  <a:pt x="74" y="452"/>
                </a:lnTo>
                <a:lnTo>
                  <a:pt x="74" y="473"/>
                </a:lnTo>
                <a:lnTo>
                  <a:pt x="74" y="473"/>
                </a:lnTo>
                <a:lnTo>
                  <a:pt x="67" y="487"/>
                </a:lnTo>
                <a:lnTo>
                  <a:pt x="67" y="506"/>
                </a:lnTo>
                <a:lnTo>
                  <a:pt x="67" y="513"/>
                </a:lnTo>
                <a:lnTo>
                  <a:pt x="67" y="513"/>
                </a:lnTo>
                <a:lnTo>
                  <a:pt x="67" y="527"/>
                </a:lnTo>
                <a:lnTo>
                  <a:pt x="80" y="533"/>
                </a:lnTo>
                <a:lnTo>
                  <a:pt x="80" y="533"/>
                </a:lnTo>
                <a:lnTo>
                  <a:pt x="101" y="533"/>
                </a:lnTo>
                <a:lnTo>
                  <a:pt x="101" y="540"/>
                </a:lnTo>
                <a:lnTo>
                  <a:pt x="101" y="567"/>
                </a:lnTo>
                <a:lnTo>
                  <a:pt x="101" y="567"/>
                </a:lnTo>
                <a:lnTo>
                  <a:pt x="101" y="581"/>
                </a:lnTo>
                <a:lnTo>
                  <a:pt x="101" y="581"/>
                </a:lnTo>
                <a:lnTo>
                  <a:pt x="121" y="588"/>
                </a:lnTo>
                <a:lnTo>
                  <a:pt x="127" y="588"/>
                </a:lnTo>
                <a:lnTo>
                  <a:pt x="127" y="588"/>
                </a:lnTo>
                <a:lnTo>
                  <a:pt x="127" y="594"/>
                </a:lnTo>
                <a:lnTo>
                  <a:pt x="121" y="614"/>
                </a:lnTo>
                <a:lnTo>
                  <a:pt x="121" y="614"/>
                </a:lnTo>
                <a:lnTo>
                  <a:pt x="127" y="621"/>
                </a:lnTo>
                <a:lnTo>
                  <a:pt x="134" y="628"/>
                </a:lnTo>
                <a:lnTo>
                  <a:pt x="168" y="621"/>
                </a:lnTo>
                <a:lnTo>
                  <a:pt x="168" y="621"/>
                </a:lnTo>
                <a:lnTo>
                  <a:pt x="175" y="628"/>
                </a:lnTo>
                <a:lnTo>
                  <a:pt x="182" y="642"/>
                </a:lnTo>
                <a:lnTo>
                  <a:pt x="195" y="655"/>
                </a:lnTo>
                <a:lnTo>
                  <a:pt x="215" y="662"/>
                </a:lnTo>
                <a:lnTo>
                  <a:pt x="215" y="662"/>
                </a:lnTo>
                <a:lnTo>
                  <a:pt x="242" y="648"/>
                </a:lnTo>
                <a:lnTo>
                  <a:pt x="269" y="635"/>
                </a:lnTo>
                <a:lnTo>
                  <a:pt x="323" y="594"/>
                </a:lnTo>
                <a:lnTo>
                  <a:pt x="323" y="594"/>
                </a:lnTo>
                <a:lnTo>
                  <a:pt x="357" y="581"/>
                </a:lnTo>
                <a:lnTo>
                  <a:pt x="391" y="581"/>
                </a:lnTo>
                <a:lnTo>
                  <a:pt x="479" y="588"/>
                </a:lnTo>
                <a:lnTo>
                  <a:pt x="498" y="588"/>
                </a:lnTo>
                <a:lnTo>
                  <a:pt x="498" y="588"/>
                </a:lnTo>
                <a:lnTo>
                  <a:pt x="492" y="614"/>
                </a:lnTo>
                <a:lnTo>
                  <a:pt x="485" y="642"/>
                </a:lnTo>
                <a:lnTo>
                  <a:pt x="485" y="675"/>
                </a:lnTo>
                <a:lnTo>
                  <a:pt x="485" y="675"/>
                </a:lnTo>
                <a:lnTo>
                  <a:pt x="492" y="722"/>
                </a:lnTo>
                <a:lnTo>
                  <a:pt x="505" y="776"/>
                </a:lnTo>
                <a:lnTo>
                  <a:pt x="519" y="824"/>
                </a:lnTo>
                <a:lnTo>
                  <a:pt x="526" y="858"/>
                </a:lnTo>
                <a:lnTo>
                  <a:pt x="526" y="1053"/>
                </a:lnTo>
                <a:lnTo>
                  <a:pt x="526" y="1053"/>
                </a:lnTo>
                <a:lnTo>
                  <a:pt x="519" y="1114"/>
                </a:lnTo>
                <a:lnTo>
                  <a:pt x="498" y="1161"/>
                </a:lnTo>
                <a:lnTo>
                  <a:pt x="498" y="1161"/>
                </a:lnTo>
                <a:lnTo>
                  <a:pt x="485" y="1215"/>
                </a:lnTo>
                <a:lnTo>
                  <a:pt x="479" y="1276"/>
                </a:lnTo>
                <a:lnTo>
                  <a:pt x="479" y="1276"/>
                </a:lnTo>
                <a:lnTo>
                  <a:pt x="479" y="1329"/>
                </a:lnTo>
                <a:lnTo>
                  <a:pt x="485" y="1398"/>
                </a:lnTo>
                <a:lnTo>
                  <a:pt x="492" y="1465"/>
                </a:lnTo>
                <a:lnTo>
                  <a:pt x="492" y="1525"/>
                </a:lnTo>
                <a:lnTo>
                  <a:pt x="492" y="1525"/>
                </a:lnTo>
                <a:lnTo>
                  <a:pt x="485" y="1681"/>
                </a:lnTo>
                <a:lnTo>
                  <a:pt x="479" y="1762"/>
                </a:lnTo>
                <a:lnTo>
                  <a:pt x="472" y="1802"/>
                </a:lnTo>
                <a:lnTo>
                  <a:pt x="465" y="1829"/>
                </a:lnTo>
                <a:lnTo>
                  <a:pt x="465" y="1829"/>
                </a:lnTo>
                <a:lnTo>
                  <a:pt x="445" y="1876"/>
                </a:lnTo>
                <a:lnTo>
                  <a:pt x="445" y="1876"/>
                </a:lnTo>
                <a:lnTo>
                  <a:pt x="424" y="1896"/>
                </a:lnTo>
                <a:lnTo>
                  <a:pt x="411" y="1910"/>
                </a:lnTo>
                <a:lnTo>
                  <a:pt x="411" y="1910"/>
                </a:lnTo>
                <a:lnTo>
                  <a:pt x="357" y="1984"/>
                </a:lnTo>
                <a:lnTo>
                  <a:pt x="357" y="1984"/>
                </a:lnTo>
                <a:lnTo>
                  <a:pt x="343" y="2038"/>
                </a:lnTo>
                <a:lnTo>
                  <a:pt x="343" y="2038"/>
                </a:lnTo>
                <a:lnTo>
                  <a:pt x="330" y="2085"/>
                </a:lnTo>
                <a:lnTo>
                  <a:pt x="330" y="2126"/>
                </a:lnTo>
                <a:lnTo>
                  <a:pt x="330" y="2126"/>
                </a:lnTo>
                <a:lnTo>
                  <a:pt x="330" y="2133"/>
                </a:lnTo>
                <a:lnTo>
                  <a:pt x="337" y="2139"/>
                </a:lnTo>
                <a:lnTo>
                  <a:pt x="350" y="2139"/>
                </a:lnTo>
                <a:lnTo>
                  <a:pt x="350" y="2139"/>
                </a:lnTo>
                <a:lnTo>
                  <a:pt x="364" y="2133"/>
                </a:lnTo>
                <a:lnTo>
                  <a:pt x="371" y="2106"/>
                </a:lnTo>
                <a:lnTo>
                  <a:pt x="371" y="2106"/>
                </a:lnTo>
                <a:lnTo>
                  <a:pt x="384" y="2139"/>
                </a:lnTo>
                <a:lnTo>
                  <a:pt x="391" y="2146"/>
                </a:lnTo>
                <a:lnTo>
                  <a:pt x="397" y="2153"/>
                </a:lnTo>
                <a:lnTo>
                  <a:pt x="397" y="2153"/>
                </a:lnTo>
                <a:lnTo>
                  <a:pt x="418" y="2153"/>
                </a:lnTo>
                <a:lnTo>
                  <a:pt x="424" y="2146"/>
                </a:lnTo>
                <a:lnTo>
                  <a:pt x="424" y="2139"/>
                </a:lnTo>
                <a:lnTo>
                  <a:pt x="424" y="2139"/>
                </a:lnTo>
                <a:lnTo>
                  <a:pt x="418" y="2092"/>
                </a:lnTo>
                <a:lnTo>
                  <a:pt x="418" y="2092"/>
                </a:lnTo>
                <a:lnTo>
                  <a:pt x="438" y="2099"/>
                </a:lnTo>
                <a:lnTo>
                  <a:pt x="452" y="2099"/>
                </a:lnTo>
                <a:lnTo>
                  <a:pt x="452" y="2099"/>
                </a:lnTo>
                <a:lnTo>
                  <a:pt x="458" y="2126"/>
                </a:lnTo>
                <a:lnTo>
                  <a:pt x="472" y="2153"/>
                </a:lnTo>
                <a:lnTo>
                  <a:pt x="498" y="2153"/>
                </a:lnTo>
                <a:lnTo>
                  <a:pt x="498" y="2153"/>
                </a:lnTo>
                <a:lnTo>
                  <a:pt x="498" y="2153"/>
                </a:lnTo>
                <a:lnTo>
                  <a:pt x="505" y="2139"/>
                </a:lnTo>
                <a:lnTo>
                  <a:pt x="505" y="2139"/>
                </a:lnTo>
                <a:lnTo>
                  <a:pt x="492" y="2099"/>
                </a:lnTo>
                <a:lnTo>
                  <a:pt x="479" y="2051"/>
                </a:lnTo>
                <a:lnTo>
                  <a:pt x="479" y="2051"/>
                </a:lnTo>
                <a:lnTo>
                  <a:pt x="492" y="2058"/>
                </a:lnTo>
                <a:lnTo>
                  <a:pt x="505" y="2072"/>
                </a:lnTo>
                <a:lnTo>
                  <a:pt x="519" y="2099"/>
                </a:lnTo>
                <a:lnTo>
                  <a:pt x="539" y="2133"/>
                </a:lnTo>
                <a:lnTo>
                  <a:pt x="553" y="2139"/>
                </a:lnTo>
                <a:lnTo>
                  <a:pt x="566" y="2146"/>
                </a:lnTo>
                <a:lnTo>
                  <a:pt x="586" y="2146"/>
                </a:lnTo>
                <a:lnTo>
                  <a:pt x="586" y="2133"/>
                </a:lnTo>
                <a:lnTo>
                  <a:pt x="586" y="2133"/>
                </a:lnTo>
                <a:lnTo>
                  <a:pt x="546" y="2072"/>
                </a:lnTo>
                <a:lnTo>
                  <a:pt x="546" y="2072"/>
                </a:lnTo>
                <a:lnTo>
                  <a:pt x="526" y="2038"/>
                </a:lnTo>
                <a:lnTo>
                  <a:pt x="519" y="1991"/>
                </a:lnTo>
                <a:lnTo>
                  <a:pt x="519" y="1991"/>
                </a:lnTo>
                <a:lnTo>
                  <a:pt x="553" y="1951"/>
                </a:lnTo>
                <a:lnTo>
                  <a:pt x="573" y="1924"/>
                </a:lnTo>
                <a:lnTo>
                  <a:pt x="579" y="1896"/>
                </a:lnTo>
                <a:lnTo>
                  <a:pt x="579" y="1896"/>
                </a:lnTo>
                <a:lnTo>
                  <a:pt x="593" y="1903"/>
                </a:lnTo>
                <a:lnTo>
                  <a:pt x="593" y="1917"/>
                </a:lnTo>
                <a:lnTo>
                  <a:pt x="593" y="1917"/>
                </a:lnTo>
                <a:lnTo>
                  <a:pt x="586" y="1924"/>
                </a:lnTo>
                <a:lnTo>
                  <a:pt x="586" y="1937"/>
                </a:lnTo>
                <a:lnTo>
                  <a:pt x="586" y="1937"/>
                </a:lnTo>
                <a:lnTo>
                  <a:pt x="586" y="1944"/>
                </a:lnTo>
                <a:lnTo>
                  <a:pt x="593" y="1944"/>
                </a:lnTo>
                <a:lnTo>
                  <a:pt x="593" y="1944"/>
                </a:lnTo>
                <a:lnTo>
                  <a:pt x="613" y="1944"/>
                </a:lnTo>
                <a:lnTo>
                  <a:pt x="627" y="1944"/>
                </a:lnTo>
                <a:lnTo>
                  <a:pt x="641" y="1931"/>
                </a:lnTo>
                <a:lnTo>
                  <a:pt x="641" y="1910"/>
                </a:lnTo>
                <a:lnTo>
                  <a:pt x="641" y="1910"/>
                </a:lnTo>
                <a:lnTo>
                  <a:pt x="661" y="1910"/>
                </a:lnTo>
                <a:lnTo>
                  <a:pt x="681" y="1903"/>
                </a:lnTo>
                <a:lnTo>
                  <a:pt x="681" y="1903"/>
                </a:lnTo>
                <a:lnTo>
                  <a:pt x="715" y="1917"/>
                </a:lnTo>
                <a:lnTo>
                  <a:pt x="749" y="1924"/>
                </a:lnTo>
                <a:lnTo>
                  <a:pt x="768" y="1924"/>
                </a:lnTo>
                <a:lnTo>
                  <a:pt x="768" y="1924"/>
                </a:lnTo>
                <a:lnTo>
                  <a:pt x="775" y="1924"/>
                </a:lnTo>
                <a:lnTo>
                  <a:pt x="775" y="1917"/>
                </a:lnTo>
                <a:lnTo>
                  <a:pt x="775" y="1917"/>
                </a:lnTo>
                <a:lnTo>
                  <a:pt x="775" y="1910"/>
                </a:lnTo>
                <a:lnTo>
                  <a:pt x="768" y="1910"/>
                </a:lnTo>
                <a:lnTo>
                  <a:pt x="749" y="1903"/>
                </a:lnTo>
                <a:lnTo>
                  <a:pt x="749" y="1903"/>
                </a:lnTo>
                <a:lnTo>
                  <a:pt x="742" y="1890"/>
                </a:lnTo>
                <a:lnTo>
                  <a:pt x="735" y="1876"/>
                </a:lnTo>
                <a:lnTo>
                  <a:pt x="735" y="1876"/>
                </a:lnTo>
                <a:lnTo>
                  <a:pt x="721" y="1829"/>
                </a:lnTo>
                <a:lnTo>
                  <a:pt x="721" y="1788"/>
                </a:lnTo>
                <a:lnTo>
                  <a:pt x="742" y="1707"/>
                </a:lnTo>
                <a:lnTo>
                  <a:pt x="742" y="1707"/>
                </a:lnTo>
                <a:lnTo>
                  <a:pt x="755" y="1627"/>
                </a:lnTo>
                <a:lnTo>
                  <a:pt x="755" y="1627"/>
                </a:lnTo>
                <a:lnTo>
                  <a:pt x="768" y="1546"/>
                </a:lnTo>
                <a:lnTo>
                  <a:pt x="775" y="1458"/>
                </a:lnTo>
                <a:lnTo>
                  <a:pt x="775" y="1458"/>
                </a:lnTo>
                <a:lnTo>
                  <a:pt x="789" y="1370"/>
                </a:lnTo>
                <a:lnTo>
                  <a:pt x="789" y="1289"/>
                </a:lnTo>
                <a:lnTo>
                  <a:pt x="789" y="1107"/>
                </a:lnTo>
                <a:lnTo>
                  <a:pt x="789" y="1107"/>
                </a:lnTo>
                <a:lnTo>
                  <a:pt x="796" y="1033"/>
                </a:lnTo>
                <a:lnTo>
                  <a:pt x="802" y="958"/>
                </a:lnTo>
                <a:lnTo>
                  <a:pt x="816" y="891"/>
                </a:lnTo>
                <a:lnTo>
                  <a:pt x="816" y="817"/>
                </a:lnTo>
                <a:lnTo>
                  <a:pt x="816" y="817"/>
                </a:lnTo>
                <a:lnTo>
                  <a:pt x="863" y="810"/>
                </a:lnTo>
                <a:lnTo>
                  <a:pt x="924" y="796"/>
                </a:lnTo>
                <a:lnTo>
                  <a:pt x="1025" y="763"/>
                </a:lnTo>
                <a:lnTo>
                  <a:pt x="1025" y="763"/>
                </a:lnTo>
                <a:lnTo>
                  <a:pt x="1126" y="729"/>
                </a:lnTo>
                <a:lnTo>
                  <a:pt x="1126" y="729"/>
                </a:lnTo>
                <a:lnTo>
                  <a:pt x="1180" y="709"/>
                </a:lnTo>
                <a:lnTo>
                  <a:pt x="1227" y="688"/>
                </a:lnTo>
                <a:lnTo>
                  <a:pt x="1227" y="688"/>
                </a:lnTo>
                <a:lnTo>
                  <a:pt x="1201" y="750"/>
                </a:lnTo>
                <a:lnTo>
                  <a:pt x="1160" y="810"/>
                </a:lnTo>
                <a:lnTo>
                  <a:pt x="1160" y="810"/>
                </a:lnTo>
                <a:lnTo>
                  <a:pt x="1100" y="932"/>
                </a:lnTo>
                <a:lnTo>
                  <a:pt x="1100" y="932"/>
                </a:lnTo>
                <a:lnTo>
                  <a:pt x="1045" y="1053"/>
                </a:lnTo>
                <a:lnTo>
                  <a:pt x="1025" y="1128"/>
                </a:lnTo>
                <a:lnTo>
                  <a:pt x="1012" y="1168"/>
                </a:lnTo>
                <a:lnTo>
                  <a:pt x="1012" y="1202"/>
                </a:lnTo>
                <a:lnTo>
                  <a:pt x="1012" y="1202"/>
                </a:lnTo>
                <a:lnTo>
                  <a:pt x="1012" y="1228"/>
                </a:lnTo>
                <a:lnTo>
                  <a:pt x="1019" y="1249"/>
                </a:lnTo>
                <a:lnTo>
                  <a:pt x="1032" y="1269"/>
                </a:lnTo>
                <a:lnTo>
                  <a:pt x="1045" y="1289"/>
                </a:lnTo>
                <a:lnTo>
                  <a:pt x="1072" y="1323"/>
                </a:lnTo>
                <a:lnTo>
                  <a:pt x="1119" y="1357"/>
                </a:lnTo>
                <a:lnTo>
                  <a:pt x="1119" y="1357"/>
                </a:lnTo>
                <a:lnTo>
                  <a:pt x="1139" y="1370"/>
                </a:lnTo>
                <a:lnTo>
                  <a:pt x="1167" y="1377"/>
                </a:lnTo>
                <a:lnTo>
                  <a:pt x="1214" y="1404"/>
                </a:lnTo>
                <a:lnTo>
                  <a:pt x="1214" y="1404"/>
                </a:lnTo>
                <a:lnTo>
                  <a:pt x="1254" y="1431"/>
                </a:lnTo>
                <a:lnTo>
                  <a:pt x="1308" y="1458"/>
                </a:lnTo>
                <a:lnTo>
                  <a:pt x="1356" y="1478"/>
                </a:lnTo>
                <a:lnTo>
                  <a:pt x="1409" y="1498"/>
                </a:lnTo>
                <a:lnTo>
                  <a:pt x="1409" y="1498"/>
                </a:lnTo>
                <a:lnTo>
                  <a:pt x="1471" y="1518"/>
                </a:lnTo>
                <a:lnTo>
                  <a:pt x="1524" y="1532"/>
                </a:lnTo>
                <a:lnTo>
                  <a:pt x="1524" y="1532"/>
                </a:lnTo>
                <a:lnTo>
                  <a:pt x="1578" y="1553"/>
                </a:lnTo>
                <a:lnTo>
                  <a:pt x="1632" y="1573"/>
                </a:lnTo>
                <a:lnTo>
                  <a:pt x="1632" y="1573"/>
                </a:lnTo>
                <a:lnTo>
                  <a:pt x="1747" y="1613"/>
                </a:lnTo>
                <a:lnTo>
                  <a:pt x="1808" y="1640"/>
                </a:lnTo>
                <a:lnTo>
                  <a:pt x="1821" y="1654"/>
                </a:lnTo>
                <a:lnTo>
                  <a:pt x="1828" y="1674"/>
                </a:lnTo>
                <a:lnTo>
                  <a:pt x="1828" y="1674"/>
                </a:lnTo>
                <a:lnTo>
                  <a:pt x="1842" y="1735"/>
                </a:lnTo>
                <a:lnTo>
                  <a:pt x="1855" y="1788"/>
                </a:lnTo>
                <a:lnTo>
                  <a:pt x="1861" y="1816"/>
                </a:lnTo>
                <a:lnTo>
                  <a:pt x="1868" y="1843"/>
                </a:lnTo>
                <a:lnTo>
                  <a:pt x="1861" y="1883"/>
                </a:lnTo>
                <a:lnTo>
                  <a:pt x="1855" y="1931"/>
                </a:lnTo>
                <a:lnTo>
                  <a:pt x="1848" y="1951"/>
                </a:lnTo>
                <a:lnTo>
                  <a:pt x="1713" y="1944"/>
                </a:lnTo>
                <a:lnTo>
                  <a:pt x="1706" y="2032"/>
                </a:lnTo>
                <a:lnTo>
                  <a:pt x="1578" y="2025"/>
                </a:lnTo>
                <a:lnTo>
                  <a:pt x="1572" y="2058"/>
                </a:lnTo>
                <a:lnTo>
                  <a:pt x="1605" y="2058"/>
                </a:lnTo>
                <a:lnTo>
                  <a:pt x="1605" y="2085"/>
                </a:lnTo>
                <a:lnTo>
                  <a:pt x="1612" y="2085"/>
                </a:lnTo>
                <a:lnTo>
                  <a:pt x="1612" y="2058"/>
                </a:lnTo>
                <a:lnTo>
                  <a:pt x="1632" y="2058"/>
                </a:lnTo>
                <a:lnTo>
                  <a:pt x="1760" y="2065"/>
                </a:lnTo>
                <a:lnTo>
                  <a:pt x="1787" y="2065"/>
                </a:lnTo>
                <a:lnTo>
                  <a:pt x="1787" y="2058"/>
                </a:lnTo>
                <a:lnTo>
                  <a:pt x="1801" y="2058"/>
                </a:lnTo>
                <a:lnTo>
                  <a:pt x="2469" y="2092"/>
                </a:lnTo>
                <a:lnTo>
                  <a:pt x="2523" y="2092"/>
                </a:lnTo>
                <a:lnTo>
                  <a:pt x="2523" y="2092"/>
                </a:lnTo>
                <a:lnTo>
                  <a:pt x="2516" y="2113"/>
                </a:lnTo>
                <a:lnTo>
                  <a:pt x="2516" y="2113"/>
                </a:lnTo>
                <a:lnTo>
                  <a:pt x="2523" y="2126"/>
                </a:lnTo>
                <a:lnTo>
                  <a:pt x="2543" y="2139"/>
                </a:lnTo>
                <a:lnTo>
                  <a:pt x="2557" y="2153"/>
                </a:lnTo>
                <a:lnTo>
                  <a:pt x="2577" y="2153"/>
                </a:lnTo>
                <a:lnTo>
                  <a:pt x="2577" y="2153"/>
                </a:lnTo>
                <a:lnTo>
                  <a:pt x="2583" y="2146"/>
                </a:lnTo>
                <a:lnTo>
                  <a:pt x="2583" y="2133"/>
                </a:lnTo>
                <a:lnTo>
                  <a:pt x="2583" y="2133"/>
                </a:lnTo>
                <a:lnTo>
                  <a:pt x="2604" y="2133"/>
                </a:lnTo>
                <a:lnTo>
                  <a:pt x="2604" y="2133"/>
                </a:lnTo>
                <a:lnTo>
                  <a:pt x="2604" y="2133"/>
                </a:lnTo>
                <a:lnTo>
                  <a:pt x="2611" y="2126"/>
                </a:lnTo>
                <a:lnTo>
                  <a:pt x="2624" y="2126"/>
                </a:lnTo>
                <a:lnTo>
                  <a:pt x="2631" y="2160"/>
                </a:lnTo>
                <a:lnTo>
                  <a:pt x="3029" y="2160"/>
                </a:lnTo>
                <a:lnTo>
                  <a:pt x="3029" y="2120"/>
                </a:lnTo>
                <a:lnTo>
                  <a:pt x="3272" y="2133"/>
                </a:lnTo>
                <a:lnTo>
                  <a:pt x="3272" y="2133"/>
                </a:lnTo>
                <a:lnTo>
                  <a:pt x="3306" y="2160"/>
                </a:lnTo>
                <a:lnTo>
                  <a:pt x="3319" y="2173"/>
                </a:lnTo>
                <a:lnTo>
                  <a:pt x="3346" y="2173"/>
                </a:lnTo>
                <a:lnTo>
                  <a:pt x="3413" y="2180"/>
                </a:lnTo>
                <a:close/>
              </a:path>
            </a:pathLst>
          </a:custGeom>
          <a:solidFill>
            <a:schemeClr val="accent4"/>
          </a:solidFill>
          <a:ln>
            <a:noFill/>
          </a:ln>
          <a:effectLst/>
        </p:spPr>
        <p:txBody>
          <a:bodyPr wrap="none" anchor="ctr"/>
          <a:lstStyle/>
          <a:p>
            <a:pPr>
              <a:defRPr/>
            </a:pPr>
            <a:endParaRPr lang="en-US" sz="700"/>
          </a:p>
        </p:txBody>
      </p:sp>
      <p:sp>
        <p:nvSpPr>
          <p:cNvPr id="12" name="Title 1"/>
          <p:cNvSpPr txBox="1">
            <a:spLocks/>
          </p:cNvSpPr>
          <p:nvPr/>
        </p:nvSpPr>
        <p:spPr bwMode="auto">
          <a:xfrm>
            <a:off x="524533" y="153254"/>
            <a:ext cx="11219116" cy="645945"/>
          </a:xfrm>
          <a:prstGeom prst="rect">
            <a:avLst/>
          </a:prstGeom>
          <a:noFill/>
          <a:ln w="9525">
            <a:noFill/>
            <a:miter lim="800000"/>
            <a:headEnd/>
            <a:tailEnd/>
          </a:ln>
        </p:spPr>
        <p:txBody>
          <a:bodyPr lIns="0" tIns="0" rIns="0" bIns="0" anchor="b"/>
          <a:lstStyle/>
          <a:p>
            <a:pPr defTabSz="1217309" eaLnBrk="0" hangingPunct="0">
              <a:lnSpc>
                <a:spcPct val="80000"/>
              </a:lnSpc>
              <a:defRPr/>
            </a:pPr>
            <a:r>
              <a:rPr lang="en-US" sz="3599" dirty="0">
                <a:latin typeface="+mj-lt"/>
                <a:ea typeface="+mj-ea"/>
                <a:cs typeface="+mj-cs"/>
              </a:rPr>
              <a:t>FSOs Must Shift Service from Reactive to Proactive with </a:t>
            </a:r>
            <a:r>
              <a:rPr lang="en-US" sz="3599" dirty="0" err="1">
                <a:latin typeface="+mj-lt"/>
                <a:ea typeface="+mj-ea"/>
                <a:cs typeface="+mj-cs"/>
              </a:rPr>
              <a:t>IoT</a:t>
            </a:r>
            <a:endParaRPr lang="en-US" sz="3599" dirty="0">
              <a:latin typeface="+mj-lt"/>
              <a:ea typeface="+mj-ea"/>
              <a:cs typeface="+mj-cs"/>
            </a:endParaRPr>
          </a:p>
        </p:txBody>
      </p:sp>
      <p:grpSp>
        <p:nvGrpSpPr>
          <p:cNvPr id="29704" name="Group 328"/>
          <p:cNvGrpSpPr>
            <a:grpSpLocks/>
          </p:cNvGrpSpPr>
          <p:nvPr/>
        </p:nvGrpSpPr>
        <p:grpSpPr bwMode="auto">
          <a:xfrm>
            <a:off x="698320" y="1508626"/>
            <a:ext cx="1820388" cy="1672790"/>
            <a:chOff x="1448842" y="845128"/>
            <a:chExt cx="1961802" cy="1825724"/>
          </a:xfrm>
        </p:grpSpPr>
        <p:pic>
          <p:nvPicPr>
            <p:cNvPr id="29725" name="Picture 329"/>
            <p:cNvPicPr>
              <a:picLocks noChangeAspect="1"/>
            </p:cNvPicPr>
            <p:nvPr/>
          </p:nvPicPr>
          <p:blipFill>
            <a:blip r:embed="rId3">
              <a:extLst>
                <a:ext uri="{28A0092B-C50C-407E-A947-70E740481C1C}">
                  <a14:useLocalDpi xmlns:a14="http://schemas.microsoft.com/office/drawing/2010/main" val="0"/>
                </a:ext>
              </a:extLst>
            </a:blip>
            <a:srcRect t="30345" r="3310" b="32138"/>
            <a:stretch>
              <a:fillRect/>
            </a:stretch>
          </p:blipFill>
          <p:spPr bwMode="auto">
            <a:xfrm>
              <a:off x="1448842" y="2126417"/>
              <a:ext cx="1961802" cy="54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7" name="Oval 576"/>
            <p:cNvSpPr/>
            <p:nvPr/>
          </p:nvSpPr>
          <p:spPr>
            <a:xfrm>
              <a:off x="1651217" y="845128"/>
              <a:ext cx="1636607" cy="1637470"/>
            </a:xfrm>
            <a:prstGeom prst="ellipse">
              <a:avLst/>
            </a:prstGeom>
            <a:blipFill>
              <a:blip r:embed="rId4" cstate="print"/>
              <a:stretch>
                <a:fillRect/>
              </a:stretch>
            </a:blipFill>
            <a:ln>
              <a:solidFill>
                <a:schemeClr val="bg1">
                  <a:lumMod val="95000"/>
                </a:schemeClr>
              </a:solidFill>
            </a:ln>
            <a:effectLst>
              <a:innerShdw blurRad="203200" dist="50800" dir="5400000">
                <a:prstClr val="black">
                  <a:alpha val="5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700" dirty="0"/>
            </a:p>
          </p:txBody>
        </p:sp>
        <p:sp>
          <p:nvSpPr>
            <p:cNvPr id="578" name="Oval 7"/>
            <p:cNvSpPr/>
            <p:nvPr/>
          </p:nvSpPr>
          <p:spPr>
            <a:xfrm>
              <a:off x="1751578" y="865914"/>
              <a:ext cx="1429875" cy="713661"/>
            </a:xfrm>
            <a:custGeom>
              <a:avLst/>
              <a:gdLst>
                <a:gd name="connsiteX0" fmla="*/ 0 w 1875335"/>
                <a:gd name="connsiteY0" fmla="*/ 937668 h 1875335"/>
                <a:gd name="connsiteX1" fmla="*/ 937668 w 1875335"/>
                <a:gd name="connsiteY1" fmla="*/ 0 h 1875335"/>
                <a:gd name="connsiteX2" fmla="*/ 1875336 w 1875335"/>
                <a:gd name="connsiteY2" fmla="*/ 937668 h 1875335"/>
                <a:gd name="connsiteX3" fmla="*/ 937668 w 1875335"/>
                <a:gd name="connsiteY3" fmla="*/ 1875336 h 1875335"/>
                <a:gd name="connsiteX4" fmla="*/ 0 w 1875335"/>
                <a:gd name="connsiteY4" fmla="*/ 937668 h 1875335"/>
                <a:gd name="connsiteX0" fmla="*/ 0 w 1875336"/>
                <a:gd name="connsiteY0" fmla="*/ 937668 h 937668"/>
                <a:gd name="connsiteX1" fmla="*/ 937668 w 1875336"/>
                <a:gd name="connsiteY1" fmla="*/ 0 h 937668"/>
                <a:gd name="connsiteX2" fmla="*/ 1875336 w 1875336"/>
                <a:gd name="connsiteY2" fmla="*/ 937668 h 937668"/>
                <a:gd name="connsiteX3" fmla="*/ 0 w 1875336"/>
                <a:gd name="connsiteY3" fmla="*/ 937668 h 937668"/>
              </a:gdLst>
              <a:ahLst/>
              <a:cxnLst>
                <a:cxn ang="0">
                  <a:pos x="connsiteX0" y="connsiteY0"/>
                </a:cxn>
                <a:cxn ang="0">
                  <a:pos x="connsiteX1" y="connsiteY1"/>
                </a:cxn>
                <a:cxn ang="0">
                  <a:pos x="connsiteX2" y="connsiteY2"/>
                </a:cxn>
                <a:cxn ang="0">
                  <a:pos x="connsiteX3" y="connsiteY3"/>
                </a:cxn>
              </a:cxnLst>
              <a:rect l="l" t="t" r="r" b="b"/>
              <a:pathLst>
                <a:path w="1875336" h="937668">
                  <a:moveTo>
                    <a:pt x="0" y="937668"/>
                  </a:moveTo>
                  <a:cubicBezTo>
                    <a:pt x="0" y="419808"/>
                    <a:pt x="419808" y="0"/>
                    <a:pt x="937668" y="0"/>
                  </a:cubicBezTo>
                  <a:cubicBezTo>
                    <a:pt x="1455528" y="0"/>
                    <a:pt x="1875336" y="419808"/>
                    <a:pt x="1875336" y="937668"/>
                  </a:cubicBezTo>
                  <a:cubicBezTo>
                    <a:pt x="1719058" y="1093946"/>
                    <a:pt x="156278" y="1093946"/>
                    <a:pt x="0" y="937668"/>
                  </a:cubicBezTo>
                  <a:close/>
                </a:path>
              </a:pathLst>
            </a:custGeom>
            <a:gradFill>
              <a:gsLst>
                <a:gs pos="0">
                  <a:schemeClr val="bg1"/>
                </a:gs>
                <a:gs pos="89000">
                  <a:schemeClr val="bg1">
                    <a:lumMod val="95000"/>
                    <a:alpha val="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700" dirty="0"/>
            </a:p>
          </p:txBody>
        </p:sp>
      </p:grpSp>
      <p:sp>
        <p:nvSpPr>
          <p:cNvPr id="29705" name="TextBox 578"/>
          <p:cNvSpPr txBox="1">
            <a:spLocks noChangeArrowheads="1"/>
          </p:cNvSpPr>
          <p:nvPr/>
        </p:nvSpPr>
        <p:spPr bwMode="auto">
          <a:xfrm>
            <a:off x="3110691" y="3897192"/>
            <a:ext cx="2542512"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Arial"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altLang="en-US" sz="1600" b="1" dirty="0"/>
              <a:t>Low 1</a:t>
            </a:r>
            <a:r>
              <a:rPr lang="en-US" altLang="en-US" sz="1600" b="1" baseline="30000" dirty="0"/>
              <a:t>st</a:t>
            </a:r>
            <a:r>
              <a:rPr lang="en-US" altLang="en-US" sz="1600" b="1" dirty="0"/>
              <a:t> Time </a:t>
            </a:r>
          </a:p>
          <a:p>
            <a:pPr algn="ctr" eaLnBrk="1" hangingPunct="1"/>
            <a:r>
              <a:rPr lang="en-US" altLang="en-US" sz="1600" b="1" dirty="0"/>
              <a:t>Fix Rates</a:t>
            </a:r>
          </a:p>
          <a:p>
            <a:pPr algn="ctr" eaLnBrk="1" hangingPunct="1"/>
            <a:r>
              <a:rPr lang="en-US" altLang="en-US" sz="1600" dirty="0"/>
              <a:t>Average first-time fix rate hovers at 77%. This means that 23% of service visits require some type of field service follow-up</a:t>
            </a:r>
            <a:r>
              <a:rPr lang="en-US" altLang="en-US" sz="700" dirty="0"/>
              <a:t>.</a:t>
            </a:r>
          </a:p>
        </p:txBody>
      </p:sp>
      <p:sp>
        <p:nvSpPr>
          <p:cNvPr id="29706" name="TextBox 579"/>
          <p:cNvSpPr txBox="1">
            <a:spLocks noChangeArrowheads="1"/>
          </p:cNvSpPr>
          <p:nvPr/>
        </p:nvSpPr>
        <p:spPr bwMode="auto">
          <a:xfrm>
            <a:off x="261870" y="3886081"/>
            <a:ext cx="274248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Arial"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altLang="en-US" sz="1600" b="1" dirty="0"/>
              <a:t>Low </a:t>
            </a:r>
          </a:p>
          <a:p>
            <a:pPr algn="ctr" eaLnBrk="1" hangingPunct="1"/>
            <a:r>
              <a:rPr lang="en-US" altLang="en-US" sz="1600" b="1" dirty="0"/>
              <a:t>Revenue</a:t>
            </a:r>
          </a:p>
          <a:p>
            <a:pPr algn="ctr" eaLnBrk="1" hangingPunct="1"/>
            <a:r>
              <a:rPr lang="en-US" altLang="en-US" sz="1600" dirty="0"/>
              <a:t>of FSOs are struggling to achieve profitable revenue.</a:t>
            </a:r>
          </a:p>
          <a:p>
            <a:pPr algn="ctr" eaLnBrk="1" hangingPunct="1"/>
            <a:endParaRPr lang="en-US" altLang="en-US" sz="1600" dirty="0"/>
          </a:p>
        </p:txBody>
      </p:sp>
      <p:grpSp>
        <p:nvGrpSpPr>
          <p:cNvPr id="29707" name="Group 352"/>
          <p:cNvGrpSpPr>
            <a:grpSpLocks/>
          </p:cNvGrpSpPr>
          <p:nvPr/>
        </p:nvGrpSpPr>
        <p:grpSpPr bwMode="auto">
          <a:xfrm>
            <a:off x="9044806" y="961083"/>
            <a:ext cx="2950394" cy="2299943"/>
            <a:chOff x="6473477" y="1142930"/>
            <a:chExt cx="2724401" cy="2298420"/>
          </a:xfrm>
        </p:grpSpPr>
        <p:sp>
          <p:nvSpPr>
            <p:cNvPr id="582" name="Rounded Rectangle 581"/>
            <p:cNvSpPr/>
            <p:nvPr/>
          </p:nvSpPr>
          <p:spPr>
            <a:xfrm>
              <a:off x="6473477" y="1142930"/>
              <a:ext cx="2720004" cy="478983"/>
            </a:xfrm>
            <a:prstGeom prst="roundRect">
              <a:avLst>
                <a:gd name="adj" fmla="val 0"/>
              </a:avLst>
            </a:prstGeom>
            <a:solidFill>
              <a:schemeClr val="accent4"/>
            </a:solidFill>
            <a:ln w="25400" cap="flat" cmpd="sng" algn="ctr">
              <a:noFill/>
              <a:prstDash val="solid"/>
            </a:ln>
            <a:effectLst/>
          </p:spPr>
          <p:txBody>
            <a:bodyPr anchor="ctr"/>
            <a:lstStyle/>
            <a:p>
              <a:pPr algn="r">
                <a:defRPr/>
              </a:pPr>
              <a:r>
                <a:rPr lang="en-US" sz="2399" b="1" dirty="0">
                  <a:solidFill>
                    <a:schemeClr val="bg1"/>
                  </a:solidFill>
                  <a:latin typeface="Calibri" pitchFamily="34" charset="0"/>
                </a:rPr>
                <a:t>Gartner predicts…</a:t>
              </a:r>
            </a:p>
          </p:txBody>
        </p:sp>
        <p:sp>
          <p:nvSpPr>
            <p:cNvPr id="584" name="Rectangle 583"/>
            <p:cNvSpPr/>
            <p:nvPr/>
          </p:nvSpPr>
          <p:spPr>
            <a:xfrm>
              <a:off x="6473477" y="1626670"/>
              <a:ext cx="2724401" cy="1814680"/>
            </a:xfrm>
            <a:prstGeom prst="rect">
              <a:avLst/>
            </a:prstGeom>
            <a:solidFill>
              <a:schemeClr val="accent4"/>
            </a:solidFill>
          </p:spPr>
          <p:txBody>
            <a:bodyPr wrap="square">
              <a:spAutoFit/>
            </a:bodyPr>
            <a:lstStyle/>
            <a:p>
              <a:pPr algn="r">
                <a:defRPr/>
              </a:pPr>
              <a:r>
                <a:rPr lang="en-US" sz="1600" dirty="0">
                  <a:solidFill>
                    <a:schemeClr val="bg1"/>
                  </a:solidFill>
                </a:rPr>
                <a:t>By </a:t>
              </a:r>
              <a:r>
                <a:rPr lang="en-US" sz="1600" b="1" dirty="0">
                  <a:solidFill>
                    <a:schemeClr val="bg1"/>
                  </a:solidFill>
                </a:rPr>
                <a:t>2020</a:t>
              </a:r>
              <a:r>
                <a:rPr lang="en-US" sz="1600" dirty="0">
                  <a:solidFill>
                    <a:schemeClr val="bg1"/>
                  </a:solidFill>
                </a:rPr>
                <a:t>, </a:t>
              </a:r>
              <a:r>
                <a:rPr lang="en-US" sz="1600" dirty="0" smtClean="0">
                  <a:solidFill>
                    <a:schemeClr val="bg1"/>
                  </a:solidFill>
                </a:rPr>
                <a:t>&gt;20 billion </a:t>
              </a:r>
              <a:r>
                <a:rPr lang="en-US" sz="1600" dirty="0">
                  <a:solidFill>
                    <a:schemeClr val="bg1"/>
                  </a:solidFill>
                </a:rPr>
                <a:t>devices will be connected via </a:t>
              </a:r>
              <a:r>
                <a:rPr lang="en-US" sz="1600" dirty="0" err="1">
                  <a:solidFill>
                    <a:schemeClr val="bg1"/>
                  </a:solidFill>
                </a:rPr>
                <a:t>IoT</a:t>
              </a:r>
              <a:r>
                <a:rPr lang="en-US" sz="1600" dirty="0">
                  <a:solidFill>
                    <a:schemeClr val="bg1"/>
                  </a:solidFill>
                </a:rPr>
                <a:t>. For FSOs, connecting equipment with techs’ mobile devices and the back-office in real-time is a necessity for preventative maintenance.</a:t>
              </a:r>
              <a:endParaRPr lang="en-US" sz="1600" kern="0" dirty="0">
                <a:solidFill>
                  <a:schemeClr val="bg1"/>
                </a:solidFill>
              </a:endParaRPr>
            </a:p>
          </p:txBody>
        </p:sp>
      </p:grpSp>
      <p:grpSp>
        <p:nvGrpSpPr>
          <p:cNvPr id="29708" name="Group 312"/>
          <p:cNvGrpSpPr>
            <a:grpSpLocks/>
          </p:cNvGrpSpPr>
          <p:nvPr/>
        </p:nvGrpSpPr>
        <p:grpSpPr bwMode="auto">
          <a:xfrm>
            <a:off x="6134091" y="1624484"/>
            <a:ext cx="1818801" cy="1672790"/>
            <a:chOff x="1448842" y="845128"/>
            <a:chExt cx="1961802" cy="1825724"/>
          </a:xfrm>
        </p:grpSpPr>
        <p:pic>
          <p:nvPicPr>
            <p:cNvPr id="29718" name="Picture 313"/>
            <p:cNvPicPr>
              <a:picLocks noChangeAspect="1"/>
            </p:cNvPicPr>
            <p:nvPr/>
          </p:nvPicPr>
          <p:blipFill>
            <a:blip r:embed="rId3">
              <a:extLst>
                <a:ext uri="{28A0092B-C50C-407E-A947-70E740481C1C}">
                  <a14:useLocalDpi xmlns:a14="http://schemas.microsoft.com/office/drawing/2010/main" val="0"/>
                </a:ext>
              </a:extLst>
            </a:blip>
            <a:srcRect t="30345" r="3310" b="32138"/>
            <a:stretch>
              <a:fillRect/>
            </a:stretch>
          </p:blipFill>
          <p:spPr bwMode="auto">
            <a:xfrm>
              <a:off x="1448842" y="2126417"/>
              <a:ext cx="1961802" cy="54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8" name="Oval 587"/>
            <p:cNvSpPr/>
            <p:nvPr/>
          </p:nvSpPr>
          <p:spPr>
            <a:xfrm>
              <a:off x="1651218" y="845128"/>
              <a:ext cx="1636608" cy="1637469"/>
            </a:xfrm>
            <a:prstGeom prst="ellipse">
              <a:avLst/>
            </a:prstGeom>
            <a:blipFill dpi="0" rotWithShape="1">
              <a:blip r:embed="rId5" cstate="print"/>
              <a:srcRect/>
              <a:stretch>
                <a:fillRect l="-5000" t="2000" b="-4000"/>
              </a:stretch>
            </a:blipFill>
            <a:ln>
              <a:solidFill>
                <a:schemeClr val="bg1">
                  <a:lumMod val="95000"/>
                </a:schemeClr>
              </a:solidFill>
            </a:ln>
            <a:effectLst>
              <a:innerShdw blurRad="203200" dist="50800" dir="5400000">
                <a:prstClr val="black">
                  <a:alpha val="5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700" dirty="0"/>
            </a:p>
          </p:txBody>
        </p:sp>
        <p:sp>
          <p:nvSpPr>
            <p:cNvPr id="589" name="Oval 7"/>
            <p:cNvSpPr/>
            <p:nvPr/>
          </p:nvSpPr>
          <p:spPr>
            <a:xfrm>
              <a:off x="1750131" y="865914"/>
              <a:ext cx="1431123" cy="713661"/>
            </a:xfrm>
            <a:custGeom>
              <a:avLst/>
              <a:gdLst>
                <a:gd name="connsiteX0" fmla="*/ 0 w 1875335"/>
                <a:gd name="connsiteY0" fmla="*/ 937668 h 1875335"/>
                <a:gd name="connsiteX1" fmla="*/ 937668 w 1875335"/>
                <a:gd name="connsiteY1" fmla="*/ 0 h 1875335"/>
                <a:gd name="connsiteX2" fmla="*/ 1875336 w 1875335"/>
                <a:gd name="connsiteY2" fmla="*/ 937668 h 1875335"/>
                <a:gd name="connsiteX3" fmla="*/ 937668 w 1875335"/>
                <a:gd name="connsiteY3" fmla="*/ 1875336 h 1875335"/>
                <a:gd name="connsiteX4" fmla="*/ 0 w 1875335"/>
                <a:gd name="connsiteY4" fmla="*/ 937668 h 1875335"/>
                <a:gd name="connsiteX0" fmla="*/ 0 w 1875336"/>
                <a:gd name="connsiteY0" fmla="*/ 937668 h 937668"/>
                <a:gd name="connsiteX1" fmla="*/ 937668 w 1875336"/>
                <a:gd name="connsiteY1" fmla="*/ 0 h 937668"/>
                <a:gd name="connsiteX2" fmla="*/ 1875336 w 1875336"/>
                <a:gd name="connsiteY2" fmla="*/ 937668 h 937668"/>
                <a:gd name="connsiteX3" fmla="*/ 0 w 1875336"/>
                <a:gd name="connsiteY3" fmla="*/ 937668 h 937668"/>
              </a:gdLst>
              <a:ahLst/>
              <a:cxnLst>
                <a:cxn ang="0">
                  <a:pos x="connsiteX0" y="connsiteY0"/>
                </a:cxn>
                <a:cxn ang="0">
                  <a:pos x="connsiteX1" y="connsiteY1"/>
                </a:cxn>
                <a:cxn ang="0">
                  <a:pos x="connsiteX2" y="connsiteY2"/>
                </a:cxn>
                <a:cxn ang="0">
                  <a:pos x="connsiteX3" y="connsiteY3"/>
                </a:cxn>
              </a:cxnLst>
              <a:rect l="l" t="t" r="r" b="b"/>
              <a:pathLst>
                <a:path w="1875336" h="937668">
                  <a:moveTo>
                    <a:pt x="0" y="937668"/>
                  </a:moveTo>
                  <a:cubicBezTo>
                    <a:pt x="0" y="419808"/>
                    <a:pt x="419808" y="0"/>
                    <a:pt x="937668" y="0"/>
                  </a:cubicBezTo>
                  <a:cubicBezTo>
                    <a:pt x="1455528" y="0"/>
                    <a:pt x="1875336" y="419808"/>
                    <a:pt x="1875336" y="937668"/>
                  </a:cubicBezTo>
                  <a:cubicBezTo>
                    <a:pt x="1719058" y="1093946"/>
                    <a:pt x="156278" y="1093946"/>
                    <a:pt x="0" y="937668"/>
                  </a:cubicBezTo>
                  <a:close/>
                </a:path>
              </a:pathLst>
            </a:custGeom>
            <a:gradFill>
              <a:gsLst>
                <a:gs pos="0">
                  <a:schemeClr val="bg1"/>
                </a:gs>
                <a:gs pos="89000">
                  <a:schemeClr val="bg1">
                    <a:lumMod val="95000"/>
                    <a:alpha val="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700" dirty="0"/>
            </a:p>
          </p:txBody>
        </p:sp>
      </p:grpSp>
      <p:sp>
        <p:nvSpPr>
          <p:cNvPr id="29709" name="TextBox 351"/>
          <p:cNvSpPr txBox="1">
            <a:spLocks noChangeArrowheads="1"/>
          </p:cNvSpPr>
          <p:nvPr/>
        </p:nvSpPr>
        <p:spPr bwMode="auto">
          <a:xfrm>
            <a:off x="5856352" y="3922585"/>
            <a:ext cx="260440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Arial"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altLang="en-US" sz="1600" b="1" dirty="0"/>
              <a:t>Dissatisfied Customers</a:t>
            </a:r>
          </a:p>
          <a:p>
            <a:pPr algn="ctr" eaLnBrk="1" hangingPunct="1"/>
            <a:r>
              <a:rPr lang="en-US" altLang="en-US" sz="1600" dirty="0"/>
              <a:t>Of customers demand predictive and proactive service versus simple break/fix</a:t>
            </a:r>
            <a:r>
              <a:rPr lang="en-US" altLang="en-US" sz="700" dirty="0"/>
              <a:t>. </a:t>
            </a:r>
          </a:p>
        </p:txBody>
      </p:sp>
      <p:pic>
        <p:nvPicPr>
          <p:cNvPr id="105474" name="Picture 2" descr="https://pbs.twimg.com/media/CiMNcvnUgAAo6kH.jpg"/>
          <p:cNvPicPr>
            <a:picLocks noChangeAspect="1" noChangeArrowheads="1"/>
          </p:cNvPicPr>
          <p:nvPr/>
        </p:nvPicPr>
        <p:blipFill>
          <a:blip r:embed="rId6" cstate="print"/>
          <a:srcRect l="52833"/>
          <a:stretch>
            <a:fillRect/>
          </a:stretch>
        </p:blipFill>
        <p:spPr bwMode="auto">
          <a:xfrm>
            <a:off x="3485922" y="1524593"/>
            <a:ext cx="1632600" cy="1712782"/>
          </a:xfrm>
          <a:prstGeom prst="ellipse">
            <a:avLst/>
          </a:prstGeom>
          <a:ln w="38100">
            <a:solidFill>
              <a:schemeClr val="bg1"/>
            </a:solidFill>
          </a:ln>
          <a:effectLst>
            <a:softEdge rad="112500"/>
          </a:effectLst>
        </p:spPr>
      </p:pic>
      <p:grpSp>
        <p:nvGrpSpPr>
          <p:cNvPr id="29711" name="Group 594"/>
          <p:cNvGrpSpPr>
            <a:grpSpLocks/>
          </p:cNvGrpSpPr>
          <p:nvPr/>
        </p:nvGrpSpPr>
        <p:grpSpPr bwMode="auto">
          <a:xfrm>
            <a:off x="1085569" y="3297272"/>
            <a:ext cx="6654653" cy="526913"/>
            <a:chOff x="2077058" y="2638527"/>
            <a:chExt cx="7979754" cy="702847"/>
          </a:xfrm>
        </p:grpSpPr>
        <p:sp>
          <p:nvSpPr>
            <p:cNvPr id="598" name="Text Placeholder 2"/>
            <p:cNvSpPr txBox="1">
              <a:spLocks/>
            </p:cNvSpPr>
            <p:nvPr/>
          </p:nvSpPr>
          <p:spPr bwMode="gray">
            <a:xfrm>
              <a:off x="8836917" y="2640643"/>
              <a:ext cx="1219895" cy="622401"/>
            </a:xfrm>
            <a:prstGeom prst="rect">
              <a:avLst/>
            </a:prstGeom>
          </p:spPr>
          <p:txBody>
            <a:bodyPr lIns="0" tIns="0" rIns="0" bIns="0"/>
            <a:lstStyle/>
            <a:p>
              <a:pPr fontAlgn="auto">
                <a:defRPr/>
              </a:pPr>
              <a:r>
                <a:rPr lang="en-US" sz="3199" b="1" dirty="0">
                  <a:solidFill>
                    <a:schemeClr val="accent3"/>
                  </a:solidFill>
                </a:rPr>
                <a:t>29</a:t>
              </a:r>
              <a:r>
                <a:rPr lang="en-US" sz="3599" b="1" dirty="0">
                  <a:solidFill>
                    <a:schemeClr val="accent3"/>
                  </a:solidFill>
                </a:rPr>
                <a:t>%</a:t>
              </a:r>
            </a:p>
          </p:txBody>
        </p:sp>
        <p:sp>
          <p:nvSpPr>
            <p:cNvPr id="601" name="Title 21"/>
            <p:cNvSpPr txBox="1">
              <a:spLocks/>
            </p:cNvSpPr>
            <p:nvPr/>
          </p:nvSpPr>
          <p:spPr bwMode="gray">
            <a:xfrm>
              <a:off x="2077058" y="2638527"/>
              <a:ext cx="1332179" cy="702847"/>
            </a:xfrm>
            <a:prstGeom prst="rect">
              <a:avLst/>
            </a:prstGeom>
          </p:spPr>
          <p:txBody>
            <a:bodyPr lIns="0" tIns="0" rIns="0" bIns="0"/>
            <a:lstStyle/>
            <a:p>
              <a:pPr algn="ctr" fontAlgn="auto">
                <a:defRPr/>
              </a:pPr>
              <a:r>
                <a:rPr lang="en-US" sz="3199" b="1" dirty="0">
                  <a:solidFill>
                    <a:srgbClr val="FF7700"/>
                  </a:solidFill>
                  <a:ea typeface="+mj-ea"/>
                </a:rPr>
                <a:t>76%</a:t>
              </a:r>
            </a:p>
          </p:txBody>
        </p:sp>
      </p:grpSp>
      <p:cxnSp>
        <p:nvCxnSpPr>
          <p:cNvPr id="602" name="Straight Connector 601"/>
          <p:cNvCxnSpPr/>
          <p:nvPr/>
        </p:nvCxnSpPr>
        <p:spPr bwMode="gray">
          <a:xfrm>
            <a:off x="2980550" y="3032229"/>
            <a:ext cx="0" cy="3164650"/>
          </a:xfrm>
          <a:prstGeom prst="line">
            <a:avLst/>
          </a:prstGeom>
          <a:ln>
            <a:solidFill>
              <a:srgbClr val="9E9E9E"/>
            </a:solidFill>
          </a:ln>
        </p:spPr>
        <p:style>
          <a:lnRef idx="1">
            <a:schemeClr val="accent1"/>
          </a:lnRef>
          <a:fillRef idx="0">
            <a:schemeClr val="accent1"/>
          </a:fillRef>
          <a:effectRef idx="0">
            <a:schemeClr val="accent1"/>
          </a:effectRef>
          <a:fontRef idx="minor">
            <a:schemeClr val="tx1"/>
          </a:fontRef>
        </p:style>
      </p:cxnSp>
      <p:cxnSp>
        <p:nvCxnSpPr>
          <p:cNvPr id="603" name="Straight Connector 602"/>
          <p:cNvCxnSpPr/>
          <p:nvPr/>
        </p:nvCxnSpPr>
        <p:spPr bwMode="gray">
          <a:xfrm>
            <a:off x="5832543" y="3032229"/>
            <a:ext cx="0" cy="3164650"/>
          </a:xfrm>
          <a:prstGeom prst="line">
            <a:avLst/>
          </a:prstGeom>
          <a:ln>
            <a:solidFill>
              <a:srgbClr val="9E9E9E"/>
            </a:solidFill>
          </a:ln>
        </p:spPr>
        <p:style>
          <a:lnRef idx="1">
            <a:schemeClr val="accent1"/>
          </a:lnRef>
          <a:fillRef idx="0">
            <a:schemeClr val="accent1"/>
          </a:fillRef>
          <a:effectRef idx="0">
            <a:schemeClr val="accent1"/>
          </a:effectRef>
          <a:fontRef idx="minor">
            <a:schemeClr val="tx1"/>
          </a:fontRef>
        </p:style>
      </p:cxnSp>
      <p:sp>
        <p:nvSpPr>
          <p:cNvPr id="604" name="Title 21"/>
          <p:cNvSpPr txBox="1">
            <a:spLocks/>
          </p:cNvSpPr>
          <p:nvPr/>
        </p:nvSpPr>
        <p:spPr bwMode="gray">
          <a:xfrm>
            <a:off x="3229721" y="3282988"/>
            <a:ext cx="2090194" cy="526913"/>
          </a:xfrm>
          <a:prstGeom prst="rect">
            <a:avLst/>
          </a:prstGeom>
        </p:spPr>
        <p:txBody>
          <a:bodyPr lIns="0" tIns="0" rIns="0" bIns="0"/>
          <a:lstStyle/>
          <a:p>
            <a:pPr algn="ctr" fontAlgn="auto">
              <a:defRPr/>
            </a:pPr>
            <a:r>
              <a:rPr lang="en-US" sz="3199" b="1" dirty="0">
                <a:solidFill>
                  <a:srgbClr val="FF7700"/>
                </a:solidFill>
                <a:ea typeface="+mj-ea"/>
              </a:rPr>
              <a:t>only 76%</a:t>
            </a:r>
          </a:p>
        </p:txBody>
      </p:sp>
      <p:pic>
        <p:nvPicPr>
          <p:cNvPr id="105476" name="Picture 4" descr="http://saleshq.monster.com/nfs/saleshq/attachment_images/0005/2366/Displeased_MAIN_crop380w.jpg?1249058843"/>
          <p:cNvPicPr>
            <a:picLocks noChangeAspect="1" noChangeArrowheads="1"/>
          </p:cNvPicPr>
          <p:nvPr/>
        </p:nvPicPr>
        <p:blipFill>
          <a:blip r:embed="rId7" cstate="print"/>
          <a:srcRect/>
          <a:stretch>
            <a:fillRect/>
          </a:stretch>
        </p:blipFill>
        <p:spPr bwMode="auto">
          <a:xfrm>
            <a:off x="6197510" y="1524270"/>
            <a:ext cx="1825171" cy="1711452"/>
          </a:xfrm>
          <a:prstGeom prst="ellipse">
            <a:avLst/>
          </a:prstGeom>
          <a:ln>
            <a:noFill/>
          </a:ln>
          <a:effectLst>
            <a:softEdge rad="112500"/>
          </a:effectLst>
        </p:spPr>
      </p:pic>
    </p:spTree>
    <p:extLst>
      <p:ext uri="{BB962C8B-B14F-4D97-AF65-F5344CB8AC3E}">
        <p14:creationId xmlns:p14="http://schemas.microsoft.com/office/powerpoint/2010/main" val="1792065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021646" y="1401549"/>
            <a:ext cx="9978315" cy="45708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140363" rIns="91416" bIns="0" numCol="1" spcCol="0" rtlCol="0" fromWordArt="0" anchor="t" anchorCtr="0" forceAA="0" compatLnSpc="1">
            <a:prstTxWarp prst="textNoShape">
              <a:avLst/>
            </a:prstTxWarp>
            <a:noAutofit/>
          </a:bodyPr>
          <a:lstStyle/>
          <a:p>
            <a:pPr>
              <a:lnSpc>
                <a:spcPct val="90000"/>
              </a:lnSpc>
            </a:pPr>
            <a:r>
              <a:rPr lang="en-US" sz="2399" b="1" dirty="0">
                <a:solidFill>
                  <a:schemeClr val="accent1"/>
                </a:solidFill>
              </a:rPr>
              <a:t>How do I collect data from intelligent devices?</a:t>
            </a:r>
            <a:endParaRPr lang="en-US" sz="2399" dirty="0">
              <a:solidFill>
                <a:schemeClr val="accent1"/>
              </a:solidFill>
            </a:endParaRPr>
          </a:p>
        </p:txBody>
      </p:sp>
      <p:sp>
        <p:nvSpPr>
          <p:cNvPr id="4" name="Slide Number Placeholder 3"/>
          <p:cNvSpPr>
            <a:spLocks noGrp="1"/>
          </p:cNvSpPr>
          <p:nvPr>
            <p:ph type="sldNum" sz="quarter" idx="4294967295"/>
          </p:nvPr>
        </p:nvSpPr>
        <p:spPr>
          <a:xfrm>
            <a:off x="11274663" y="6555434"/>
            <a:ext cx="381562" cy="182832"/>
          </a:xfrm>
          <a:prstGeom prst="rect">
            <a:avLst/>
          </a:prstGeom>
        </p:spPr>
        <p:txBody>
          <a:bodyPr/>
          <a:lstStyle/>
          <a:p>
            <a:fld id="{C51EAA63-D034-42AE-91FA-B13B9518C7BE}" type="slidenum">
              <a:rPr lang="en-US" smtClean="0"/>
              <a:pPr/>
              <a:t>6</a:t>
            </a:fld>
            <a:endParaRPr lang="en-US" dirty="0"/>
          </a:p>
        </p:txBody>
      </p:sp>
      <p:sp>
        <p:nvSpPr>
          <p:cNvPr id="25" name="Content Placeholder 28"/>
          <p:cNvSpPr txBox="1">
            <a:spLocks/>
          </p:cNvSpPr>
          <p:nvPr/>
        </p:nvSpPr>
        <p:spPr>
          <a:xfrm>
            <a:off x="2174007" y="1876815"/>
            <a:ext cx="6973698" cy="533192"/>
          </a:xfrm>
          <a:prstGeom prst="rect">
            <a:avLst/>
          </a:prstGeom>
        </p:spPr>
        <p:txBody>
          <a:bodyPr lIns="0" rIns="0"/>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800" b="1" dirty="0"/>
              <a:t>Abstract complexity associated with device connectivity</a:t>
            </a:r>
          </a:p>
          <a:p>
            <a:pPr marL="0" indent="0">
              <a:lnSpc>
                <a:spcPct val="100000"/>
              </a:lnSpc>
              <a:spcBef>
                <a:spcPts val="300"/>
              </a:spcBef>
              <a:spcAft>
                <a:spcPts val="300"/>
              </a:spcAft>
              <a:buNone/>
            </a:pPr>
            <a:r>
              <a:rPr lang="en-US" sz="1800" b="1" dirty="0"/>
              <a:t>Standardize integration of devices with enterprise</a:t>
            </a:r>
          </a:p>
          <a:p>
            <a:pPr marL="0" indent="0">
              <a:lnSpc>
                <a:spcPct val="100000"/>
              </a:lnSpc>
              <a:spcBef>
                <a:spcPts val="300"/>
              </a:spcBef>
              <a:spcAft>
                <a:spcPts val="300"/>
              </a:spcAft>
              <a:buNone/>
            </a:pPr>
            <a:endParaRPr lang="en-US" sz="1800" b="1" dirty="0"/>
          </a:p>
          <a:p>
            <a:pPr marL="0" indent="0">
              <a:lnSpc>
                <a:spcPct val="100000"/>
              </a:lnSpc>
              <a:spcBef>
                <a:spcPts val="300"/>
              </a:spcBef>
              <a:spcAft>
                <a:spcPts val="300"/>
              </a:spcAft>
              <a:buNone/>
            </a:pPr>
            <a:endParaRPr lang="en-US" sz="1800" b="1" dirty="0"/>
          </a:p>
          <a:p>
            <a:pPr marL="0" indent="0">
              <a:lnSpc>
                <a:spcPct val="100000"/>
              </a:lnSpc>
              <a:spcBef>
                <a:spcPts val="300"/>
              </a:spcBef>
              <a:spcAft>
                <a:spcPts val="300"/>
              </a:spcAft>
              <a:buNone/>
            </a:pPr>
            <a:endParaRPr lang="en-US" sz="1800" b="1" dirty="0"/>
          </a:p>
          <a:p>
            <a:pPr marL="0" indent="0">
              <a:lnSpc>
                <a:spcPct val="100000"/>
              </a:lnSpc>
              <a:spcBef>
                <a:spcPts val="300"/>
              </a:spcBef>
              <a:spcAft>
                <a:spcPts val="300"/>
              </a:spcAft>
              <a:buNone/>
            </a:pPr>
            <a:endParaRPr lang="en-US" sz="1400" dirty="0"/>
          </a:p>
        </p:txBody>
      </p:sp>
      <p:sp>
        <p:nvSpPr>
          <p:cNvPr id="33" name="Title 5"/>
          <p:cNvSpPr txBox="1">
            <a:spLocks/>
          </p:cNvSpPr>
          <p:nvPr/>
        </p:nvSpPr>
        <p:spPr>
          <a:xfrm>
            <a:off x="533261" y="391774"/>
            <a:ext cx="11122303" cy="888768"/>
          </a:xfrm>
          <a:prstGeom prst="rect">
            <a:avLst/>
          </a:prstGeom>
        </p:spPr>
        <p:txBody>
          <a:bodyPr vert="horz" lIns="0" tIns="0" rIns="0" bIns="0" rtlCol="0" anchor="b">
            <a:noAutofit/>
          </a:bodyPr>
          <a:lstStyle/>
          <a:p>
            <a:pPr defTabSz="914171">
              <a:lnSpc>
                <a:spcPct val="80000"/>
              </a:lnSpc>
              <a:defRPr/>
            </a:pPr>
            <a:r>
              <a:rPr lang="en-US" sz="3599" dirty="0">
                <a:solidFill>
                  <a:srgbClr val="5F5F5F"/>
                </a:solidFill>
                <a:latin typeface="+mj-lt"/>
                <a:ea typeface="+mj-ea"/>
                <a:cs typeface="+mj-cs"/>
              </a:rPr>
              <a:t>Building an IoT application: Key Challenges</a:t>
            </a:r>
          </a:p>
        </p:txBody>
      </p:sp>
      <p:grpSp>
        <p:nvGrpSpPr>
          <p:cNvPr id="27" name="Group 26"/>
          <p:cNvGrpSpPr/>
          <p:nvPr/>
        </p:nvGrpSpPr>
        <p:grpSpPr>
          <a:xfrm>
            <a:off x="1025779" y="1375959"/>
            <a:ext cx="753721" cy="731332"/>
            <a:chOff x="1373229" y="1370524"/>
            <a:chExt cx="3473602" cy="3331612"/>
          </a:xfrm>
          <a:solidFill>
            <a:schemeClr val="accent4"/>
          </a:solidFill>
          <a:effectLst/>
        </p:grpSpPr>
        <p:sp>
          <p:nvSpPr>
            <p:cNvPr id="35" name="Right Arrow 34"/>
            <p:cNvSpPr/>
            <p:nvPr/>
          </p:nvSpPr>
          <p:spPr>
            <a:xfrm rot="18677778">
              <a:off x="1478727" y="3479284"/>
              <a:ext cx="1533488" cy="912215"/>
            </a:xfrm>
            <a:prstGeom prst="rightArrow">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400"/>
            </a:p>
          </p:txBody>
        </p:sp>
        <p:sp>
          <p:nvSpPr>
            <p:cNvPr id="36" name="Right Arrow 35"/>
            <p:cNvSpPr/>
            <p:nvPr/>
          </p:nvSpPr>
          <p:spPr>
            <a:xfrm rot="7877778">
              <a:off x="3205554" y="1681160"/>
              <a:ext cx="1533488" cy="912215"/>
            </a:xfrm>
            <a:prstGeom prst="rightArrow">
              <a:avLst/>
            </a:prstGeom>
            <a:gr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400"/>
            </a:p>
          </p:txBody>
        </p:sp>
        <p:sp>
          <p:nvSpPr>
            <p:cNvPr id="37" name="Freeform 2"/>
            <p:cNvSpPr>
              <a:spLocks noChangeArrowheads="1"/>
            </p:cNvSpPr>
            <p:nvPr/>
          </p:nvSpPr>
          <p:spPr bwMode="auto">
            <a:xfrm>
              <a:off x="2562795" y="2571451"/>
              <a:ext cx="1096423" cy="926860"/>
            </a:xfrm>
            <a:custGeom>
              <a:avLst/>
              <a:gdLst>
                <a:gd name="T0" fmla="*/ 1874 w 2063"/>
                <a:gd name="T1" fmla="*/ 438 h 2064"/>
                <a:gd name="T2" fmla="*/ 1750 w 2063"/>
                <a:gd name="T3" fmla="*/ 625 h 2064"/>
                <a:gd name="T4" fmla="*/ 1781 w 2063"/>
                <a:gd name="T5" fmla="*/ 750 h 2064"/>
                <a:gd name="T6" fmla="*/ 2031 w 2063"/>
                <a:gd name="T7" fmla="*/ 813 h 2064"/>
                <a:gd name="T8" fmla="*/ 2062 w 2063"/>
                <a:gd name="T9" fmla="*/ 1156 h 2064"/>
                <a:gd name="T10" fmla="*/ 1812 w 2063"/>
                <a:gd name="T11" fmla="*/ 1250 h 2064"/>
                <a:gd name="T12" fmla="*/ 1750 w 2063"/>
                <a:gd name="T13" fmla="*/ 1313 h 2064"/>
                <a:gd name="T14" fmla="*/ 1874 w 2063"/>
                <a:gd name="T15" fmla="*/ 1563 h 2064"/>
                <a:gd name="T16" fmla="*/ 1656 w 2063"/>
                <a:gd name="T17" fmla="*/ 1844 h 2064"/>
                <a:gd name="T18" fmla="*/ 1406 w 2063"/>
                <a:gd name="T19" fmla="*/ 1719 h 2064"/>
                <a:gd name="T20" fmla="*/ 1312 w 2063"/>
                <a:gd name="T21" fmla="*/ 1750 h 2064"/>
                <a:gd name="T22" fmla="*/ 1250 w 2063"/>
                <a:gd name="T23" fmla="*/ 2000 h 2064"/>
                <a:gd name="T24" fmla="*/ 906 w 2063"/>
                <a:gd name="T25" fmla="*/ 2063 h 2064"/>
                <a:gd name="T26" fmla="*/ 812 w 2063"/>
                <a:gd name="T27" fmla="*/ 1813 h 2064"/>
                <a:gd name="T28" fmla="*/ 593 w 2063"/>
                <a:gd name="T29" fmla="*/ 1781 h 2064"/>
                <a:gd name="T30" fmla="*/ 406 w 2063"/>
                <a:gd name="T31" fmla="*/ 1875 h 2064"/>
                <a:gd name="T32" fmla="*/ 218 w 2063"/>
                <a:gd name="T33" fmla="*/ 1563 h 2064"/>
                <a:gd name="T34" fmla="*/ 312 w 2063"/>
                <a:gd name="T35" fmla="*/ 1375 h 2064"/>
                <a:gd name="T36" fmla="*/ 187 w 2063"/>
                <a:gd name="T37" fmla="*/ 1250 h 2064"/>
                <a:gd name="T38" fmla="*/ 0 w 2063"/>
                <a:gd name="T39" fmla="*/ 1156 h 2064"/>
                <a:gd name="T40" fmla="*/ 31 w 2063"/>
                <a:gd name="T41" fmla="*/ 813 h 2064"/>
                <a:gd name="T42" fmla="*/ 281 w 2063"/>
                <a:gd name="T43" fmla="*/ 750 h 2064"/>
                <a:gd name="T44" fmla="*/ 312 w 2063"/>
                <a:gd name="T45" fmla="*/ 594 h 2064"/>
                <a:gd name="T46" fmla="*/ 187 w 2063"/>
                <a:gd name="T47" fmla="*/ 406 h 2064"/>
                <a:gd name="T48" fmla="*/ 500 w 2063"/>
                <a:gd name="T49" fmla="*/ 188 h 2064"/>
                <a:gd name="T50" fmla="*/ 687 w 2063"/>
                <a:gd name="T51" fmla="*/ 313 h 2064"/>
                <a:gd name="T52" fmla="*/ 812 w 2063"/>
                <a:gd name="T53" fmla="*/ 156 h 2064"/>
                <a:gd name="T54" fmla="*/ 875 w 2063"/>
                <a:gd name="T55" fmla="*/ 0 h 2064"/>
                <a:gd name="T56" fmla="*/ 1250 w 2063"/>
                <a:gd name="T57" fmla="*/ 31 h 2064"/>
                <a:gd name="T58" fmla="*/ 1312 w 2063"/>
                <a:gd name="T59" fmla="*/ 281 h 2064"/>
                <a:gd name="T60" fmla="*/ 1468 w 2063"/>
                <a:gd name="T61" fmla="*/ 281 h 2064"/>
                <a:gd name="T62" fmla="*/ 1656 w 2063"/>
                <a:gd name="T63" fmla="*/ 188 h 2064"/>
                <a:gd name="T64" fmla="*/ 1874 w 2063"/>
                <a:gd name="T65" fmla="*/ 438 h 2064"/>
                <a:gd name="T66" fmla="*/ 1031 w 2063"/>
                <a:gd name="T67" fmla="*/ 1375 h 2064"/>
                <a:gd name="T68" fmla="*/ 1031 w 2063"/>
                <a:gd name="T69" fmla="*/ 688 h 2064"/>
                <a:gd name="T70" fmla="*/ 1031 w 2063"/>
                <a:gd name="T71" fmla="*/ 1375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63" h="2064">
                  <a:moveTo>
                    <a:pt x="1874" y="438"/>
                  </a:moveTo>
                  <a:lnTo>
                    <a:pt x="1874" y="438"/>
                  </a:lnTo>
                  <a:cubicBezTo>
                    <a:pt x="1874" y="469"/>
                    <a:pt x="1874" y="469"/>
                    <a:pt x="1874" y="469"/>
                  </a:cubicBezTo>
                  <a:cubicBezTo>
                    <a:pt x="1812" y="531"/>
                    <a:pt x="1781" y="594"/>
                    <a:pt x="1750" y="625"/>
                  </a:cubicBezTo>
                  <a:cubicBezTo>
                    <a:pt x="1750" y="656"/>
                    <a:pt x="1750" y="656"/>
                    <a:pt x="1750" y="688"/>
                  </a:cubicBezTo>
                  <a:cubicBezTo>
                    <a:pt x="1750" y="719"/>
                    <a:pt x="1750" y="750"/>
                    <a:pt x="1781" y="750"/>
                  </a:cubicBezTo>
                  <a:cubicBezTo>
                    <a:pt x="1781" y="781"/>
                    <a:pt x="1812" y="781"/>
                    <a:pt x="1812" y="781"/>
                  </a:cubicBezTo>
                  <a:cubicBezTo>
                    <a:pt x="1874" y="813"/>
                    <a:pt x="1937" y="813"/>
                    <a:pt x="2031" y="813"/>
                  </a:cubicBezTo>
                  <a:cubicBezTo>
                    <a:pt x="2062" y="844"/>
                    <a:pt x="2062" y="844"/>
                    <a:pt x="2062" y="875"/>
                  </a:cubicBezTo>
                  <a:cubicBezTo>
                    <a:pt x="2062" y="969"/>
                    <a:pt x="2062" y="1063"/>
                    <a:pt x="2062" y="1156"/>
                  </a:cubicBezTo>
                  <a:cubicBezTo>
                    <a:pt x="2062" y="1188"/>
                    <a:pt x="2062" y="1219"/>
                    <a:pt x="2031" y="1219"/>
                  </a:cubicBezTo>
                  <a:cubicBezTo>
                    <a:pt x="1937" y="1250"/>
                    <a:pt x="1874" y="1250"/>
                    <a:pt x="1812" y="1250"/>
                  </a:cubicBezTo>
                  <a:cubicBezTo>
                    <a:pt x="1781" y="1250"/>
                    <a:pt x="1781" y="1281"/>
                    <a:pt x="1781" y="1281"/>
                  </a:cubicBezTo>
                  <a:cubicBezTo>
                    <a:pt x="1781" y="1281"/>
                    <a:pt x="1781" y="1313"/>
                    <a:pt x="1750" y="1313"/>
                  </a:cubicBezTo>
                  <a:cubicBezTo>
                    <a:pt x="1718" y="1375"/>
                    <a:pt x="1750" y="1406"/>
                    <a:pt x="1781" y="1438"/>
                  </a:cubicBezTo>
                  <a:cubicBezTo>
                    <a:pt x="1812" y="1500"/>
                    <a:pt x="1843" y="1531"/>
                    <a:pt x="1874" y="1563"/>
                  </a:cubicBezTo>
                  <a:cubicBezTo>
                    <a:pt x="1906" y="1594"/>
                    <a:pt x="1906" y="1625"/>
                    <a:pt x="1874" y="1656"/>
                  </a:cubicBezTo>
                  <a:cubicBezTo>
                    <a:pt x="1812" y="1719"/>
                    <a:pt x="1750" y="1781"/>
                    <a:pt x="1656" y="1844"/>
                  </a:cubicBezTo>
                  <a:cubicBezTo>
                    <a:pt x="1625" y="1875"/>
                    <a:pt x="1593" y="1875"/>
                    <a:pt x="1562" y="1844"/>
                  </a:cubicBezTo>
                  <a:cubicBezTo>
                    <a:pt x="1500" y="1813"/>
                    <a:pt x="1468" y="1781"/>
                    <a:pt x="1406" y="1719"/>
                  </a:cubicBezTo>
                  <a:lnTo>
                    <a:pt x="1375" y="1719"/>
                  </a:lnTo>
                  <a:cubicBezTo>
                    <a:pt x="1343" y="1750"/>
                    <a:pt x="1343" y="1750"/>
                    <a:pt x="1312" y="1750"/>
                  </a:cubicBezTo>
                  <a:cubicBezTo>
                    <a:pt x="1281" y="1750"/>
                    <a:pt x="1281" y="1781"/>
                    <a:pt x="1250" y="1813"/>
                  </a:cubicBezTo>
                  <a:cubicBezTo>
                    <a:pt x="1250" y="1875"/>
                    <a:pt x="1250" y="1938"/>
                    <a:pt x="1250" y="2000"/>
                  </a:cubicBezTo>
                  <a:cubicBezTo>
                    <a:pt x="1218" y="2031"/>
                    <a:pt x="1218" y="2063"/>
                    <a:pt x="1187" y="2063"/>
                  </a:cubicBezTo>
                  <a:cubicBezTo>
                    <a:pt x="1093" y="2063"/>
                    <a:pt x="999" y="2063"/>
                    <a:pt x="906" y="2063"/>
                  </a:cubicBezTo>
                  <a:cubicBezTo>
                    <a:pt x="843" y="2063"/>
                    <a:pt x="843" y="2031"/>
                    <a:pt x="843" y="2000"/>
                  </a:cubicBezTo>
                  <a:cubicBezTo>
                    <a:pt x="812" y="1938"/>
                    <a:pt x="812" y="1875"/>
                    <a:pt x="812" y="1813"/>
                  </a:cubicBezTo>
                  <a:cubicBezTo>
                    <a:pt x="812" y="1781"/>
                    <a:pt x="781" y="1781"/>
                    <a:pt x="781" y="1750"/>
                  </a:cubicBezTo>
                  <a:cubicBezTo>
                    <a:pt x="687" y="1719"/>
                    <a:pt x="656" y="1719"/>
                    <a:pt x="593" y="1781"/>
                  </a:cubicBezTo>
                  <a:cubicBezTo>
                    <a:pt x="562" y="1813"/>
                    <a:pt x="531" y="1844"/>
                    <a:pt x="500" y="1875"/>
                  </a:cubicBezTo>
                  <a:cubicBezTo>
                    <a:pt x="468" y="1875"/>
                    <a:pt x="437" y="1875"/>
                    <a:pt x="406" y="1875"/>
                  </a:cubicBezTo>
                  <a:cubicBezTo>
                    <a:pt x="343" y="1781"/>
                    <a:pt x="281" y="1719"/>
                    <a:pt x="218" y="1656"/>
                  </a:cubicBezTo>
                  <a:cubicBezTo>
                    <a:pt x="187" y="1625"/>
                    <a:pt x="187" y="1594"/>
                    <a:pt x="218" y="1563"/>
                  </a:cubicBezTo>
                  <a:cubicBezTo>
                    <a:pt x="250" y="1500"/>
                    <a:pt x="281" y="1469"/>
                    <a:pt x="312" y="1406"/>
                  </a:cubicBezTo>
                  <a:cubicBezTo>
                    <a:pt x="343" y="1406"/>
                    <a:pt x="312" y="1375"/>
                    <a:pt x="312" y="1375"/>
                  </a:cubicBezTo>
                  <a:cubicBezTo>
                    <a:pt x="312" y="1344"/>
                    <a:pt x="312" y="1344"/>
                    <a:pt x="312" y="1344"/>
                  </a:cubicBezTo>
                  <a:cubicBezTo>
                    <a:pt x="312" y="1250"/>
                    <a:pt x="250" y="1250"/>
                    <a:pt x="187" y="1250"/>
                  </a:cubicBezTo>
                  <a:cubicBezTo>
                    <a:pt x="124" y="1219"/>
                    <a:pt x="93" y="1219"/>
                    <a:pt x="31" y="1219"/>
                  </a:cubicBezTo>
                  <a:cubicBezTo>
                    <a:pt x="0" y="1219"/>
                    <a:pt x="0" y="1188"/>
                    <a:pt x="0" y="1156"/>
                  </a:cubicBezTo>
                  <a:cubicBezTo>
                    <a:pt x="0" y="1063"/>
                    <a:pt x="0" y="969"/>
                    <a:pt x="0" y="875"/>
                  </a:cubicBezTo>
                  <a:cubicBezTo>
                    <a:pt x="0" y="844"/>
                    <a:pt x="0" y="813"/>
                    <a:pt x="31" y="813"/>
                  </a:cubicBezTo>
                  <a:cubicBezTo>
                    <a:pt x="124" y="813"/>
                    <a:pt x="187" y="813"/>
                    <a:pt x="250" y="781"/>
                  </a:cubicBezTo>
                  <a:cubicBezTo>
                    <a:pt x="281" y="781"/>
                    <a:pt x="281" y="781"/>
                    <a:pt x="281" y="750"/>
                  </a:cubicBezTo>
                  <a:cubicBezTo>
                    <a:pt x="312" y="750"/>
                    <a:pt x="312" y="719"/>
                    <a:pt x="312" y="719"/>
                  </a:cubicBezTo>
                  <a:cubicBezTo>
                    <a:pt x="343" y="688"/>
                    <a:pt x="343" y="656"/>
                    <a:pt x="312" y="594"/>
                  </a:cubicBezTo>
                  <a:cubicBezTo>
                    <a:pt x="250" y="563"/>
                    <a:pt x="218" y="531"/>
                    <a:pt x="187" y="469"/>
                  </a:cubicBezTo>
                  <a:cubicBezTo>
                    <a:pt x="187" y="438"/>
                    <a:pt x="187" y="438"/>
                    <a:pt x="187" y="406"/>
                  </a:cubicBezTo>
                  <a:cubicBezTo>
                    <a:pt x="281" y="344"/>
                    <a:pt x="343" y="250"/>
                    <a:pt x="406" y="188"/>
                  </a:cubicBezTo>
                  <a:cubicBezTo>
                    <a:pt x="437" y="156"/>
                    <a:pt x="468" y="156"/>
                    <a:pt x="500" y="188"/>
                  </a:cubicBezTo>
                  <a:cubicBezTo>
                    <a:pt x="562" y="219"/>
                    <a:pt x="593" y="281"/>
                    <a:pt x="656" y="313"/>
                  </a:cubicBezTo>
                  <a:lnTo>
                    <a:pt x="687" y="313"/>
                  </a:lnTo>
                  <a:lnTo>
                    <a:pt x="718" y="313"/>
                  </a:lnTo>
                  <a:cubicBezTo>
                    <a:pt x="781" y="281"/>
                    <a:pt x="812" y="250"/>
                    <a:pt x="812" y="156"/>
                  </a:cubicBezTo>
                  <a:cubicBezTo>
                    <a:pt x="812" y="125"/>
                    <a:pt x="812" y="94"/>
                    <a:pt x="843" y="31"/>
                  </a:cubicBezTo>
                  <a:cubicBezTo>
                    <a:pt x="843" y="0"/>
                    <a:pt x="843" y="0"/>
                    <a:pt x="875" y="0"/>
                  </a:cubicBezTo>
                  <a:cubicBezTo>
                    <a:pt x="999" y="0"/>
                    <a:pt x="1093" y="0"/>
                    <a:pt x="1187" y="0"/>
                  </a:cubicBezTo>
                  <a:cubicBezTo>
                    <a:pt x="1218" y="0"/>
                    <a:pt x="1218" y="0"/>
                    <a:pt x="1250" y="31"/>
                  </a:cubicBezTo>
                  <a:cubicBezTo>
                    <a:pt x="1250" y="94"/>
                    <a:pt x="1250" y="188"/>
                    <a:pt x="1281" y="250"/>
                  </a:cubicBezTo>
                  <a:cubicBezTo>
                    <a:pt x="1281" y="250"/>
                    <a:pt x="1281" y="281"/>
                    <a:pt x="1312" y="281"/>
                  </a:cubicBezTo>
                  <a:lnTo>
                    <a:pt x="1312" y="281"/>
                  </a:lnTo>
                  <a:cubicBezTo>
                    <a:pt x="1375" y="344"/>
                    <a:pt x="1406" y="313"/>
                    <a:pt x="1468" y="281"/>
                  </a:cubicBezTo>
                  <a:cubicBezTo>
                    <a:pt x="1500" y="250"/>
                    <a:pt x="1531" y="219"/>
                    <a:pt x="1593" y="188"/>
                  </a:cubicBezTo>
                  <a:cubicBezTo>
                    <a:pt x="1593" y="156"/>
                    <a:pt x="1625" y="156"/>
                    <a:pt x="1656" y="188"/>
                  </a:cubicBezTo>
                  <a:cubicBezTo>
                    <a:pt x="1718" y="250"/>
                    <a:pt x="1781" y="313"/>
                    <a:pt x="1874" y="406"/>
                  </a:cubicBezTo>
                  <a:lnTo>
                    <a:pt x="1874" y="438"/>
                  </a:lnTo>
                  <a:close/>
                  <a:moveTo>
                    <a:pt x="1031" y="1375"/>
                  </a:moveTo>
                  <a:lnTo>
                    <a:pt x="1031" y="1375"/>
                  </a:lnTo>
                  <a:cubicBezTo>
                    <a:pt x="1218" y="1375"/>
                    <a:pt x="1375" y="1219"/>
                    <a:pt x="1375" y="1031"/>
                  </a:cubicBezTo>
                  <a:cubicBezTo>
                    <a:pt x="1375" y="844"/>
                    <a:pt x="1218" y="688"/>
                    <a:pt x="1031" y="688"/>
                  </a:cubicBezTo>
                  <a:cubicBezTo>
                    <a:pt x="843" y="688"/>
                    <a:pt x="687" y="844"/>
                    <a:pt x="687" y="1031"/>
                  </a:cubicBezTo>
                  <a:cubicBezTo>
                    <a:pt x="687" y="1219"/>
                    <a:pt x="843" y="1375"/>
                    <a:pt x="1031" y="1375"/>
                  </a:cubicBezTo>
                  <a:close/>
                </a:path>
              </a:pathLst>
            </a:custGeom>
            <a:grpFill/>
            <a:ln>
              <a:noFill/>
            </a:ln>
            <a:effectLst/>
          </p:spPr>
          <p:txBody>
            <a:bodyPr wrap="none" anchor="ctr"/>
            <a:lstStyle/>
            <a:p>
              <a:endParaRPr lang="en-US" sz="1400" dirty="0"/>
            </a:p>
          </p:txBody>
        </p:sp>
        <p:sp>
          <p:nvSpPr>
            <p:cNvPr id="38" name="Right Arrow 37"/>
            <p:cNvSpPr/>
            <p:nvPr/>
          </p:nvSpPr>
          <p:spPr>
            <a:xfrm rot="2477778">
              <a:off x="1373229" y="1761260"/>
              <a:ext cx="1533488" cy="912215"/>
            </a:xfrm>
            <a:prstGeom prst="rightArrow">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400"/>
            </a:p>
          </p:txBody>
        </p:sp>
        <p:sp>
          <p:nvSpPr>
            <p:cNvPr id="40" name="Right Arrow 39"/>
            <p:cNvSpPr/>
            <p:nvPr/>
          </p:nvSpPr>
          <p:spPr>
            <a:xfrm rot="13277778">
              <a:off x="3313343" y="3401523"/>
              <a:ext cx="1533488" cy="912215"/>
            </a:xfrm>
            <a:prstGeom prst="rightArrow">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400"/>
            </a:p>
          </p:txBody>
        </p:sp>
      </p:grpSp>
      <p:pic>
        <p:nvPicPr>
          <p:cNvPr id="50" name="Picture 49" descr="ic-Analytics-red.png"/>
          <p:cNvPicPr>
            <a:picLocks noChangeAspect="1"/>
          </p:cNvPicPr>
          <p:nvPr/>
        </p:nvPicPr>
        <p:blipFill>
          <a:blip r:embed="rId3" cstate="print">
            <a:alphaModFix/>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59793" y="2969721"/>
            <a:ext cx="1524026" cy="1524026"/>
          </a:xfrm>
          <a:prstGeom prst="rect">
            <a:avLst/>
          </a:prstGeom>
        </p:spPr>
      </p:pic>
      <p:pic>
        <p:nvPicPr>
          <p:cNvPr id="55" name="Picture 54" descr="ic-DataIntegration-red.png"/>
          <p:cNvPicPr>
            <a:picLocks noChangeAspect="1"/>
          </p:cNvPicPr>
          <p:nvPr/>
        </p:nvPicPr>
        <p:blipFill>
          <a:blip r:embed="rId4" cstate="print">
            <a:alphaModFix/>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54532" y="4787547"/>
            <a:ext cx="1291889" cy="1291889"/>
          </a:xfrm>
          <a:prstGeom prst="rect">
            <a:avLst/>
          </a:prstGeom>
        </p:spPr>
      </p:pic>
      <p:sp>
        <p:nvSpPr>
          <p:cNvPr id="56" name="Rectangle 55"/>
          <p:cNvSpPr/>
          <p:nvPr/>
        </p:nvSpPr>
        <p:spPr>
          <a:xfrm>
            <a:off x="2046420" y="3231355"/>
            <a:ext cx="9978315" cy="45708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140363" rIns="91416" bIns="0" numCol="1" spcCol="0" rtlCol="0" fromWordArt="0" anchor="t" anchorCtr="0" forceAA="0" compatLnSpc="1">
            <a:prstTxWarp prst="textNoShape">
              <a:avLst/>
            </a:prstTxWarp>
            <a:noAutofit/>
          </a:bodyPr>
          <a:lstStyle/>
          <a:p>
            <a:pPr>
              <a:lnSpc>
                <a:spcPct val="90000"/>
              </a:lnSpc>
            </a:pPr>
            <a:r>
              <a:rPr lang="en-US" sz="2399" b="1" dirty="0">
                <a:solidFill>
                  <a:schemeClr val="accent1"/>
                </a:solidFill>
              </a:rPr>
              <a:t>How do I analyze IoT Data?</a:t>
            </a:r>
            <a:endParaRPr lang="en-US" sz="2399" dirty="0">
              <a:solidFill>
                <a:schemeClr val="accent1"/>
              </a:solidFill>
            </a:endParaRPr>
          </a:p>
        </p:txBody>
      </p:sp>
      <p:sp>
        <p:nvSpPr>
          <p:cNvPr id="57" name="Content Placeholder 28"/>
          <p:cNvSpPr txBox="1">
            <a:spLocks/>
          </p:cNvSpPr>
          <p:nvPr/>
        </p:nvSpPr>
        <p:spPr>
          <a:xfrm>
            <a:off x="2198780" y="3706621"/>
            <a:ext cx="6973698" cy="533192"/>
          </a:xfrm>
          <a:prstGeom prst="rect">
            <a:avLst/>
          </a:prstGeom>
        </p:spPr>
        <p:txBody>
          <a:bodyPr lIns="0" rIns="0"/>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800" b="1" dirty="0"/>
              <a:t>Reduce noise and detect business events at real-time</a:t>
            </a:r>
          </a:p>
          <a:p>
            <a:pPr marL="0" indent="0">
              <a:lnSpc>
                <a:spcPct val="100000"/>
              </a:lnSpc>
              <a:spcBef>
                <a:spcPts val="300"/>
              </a:spcBef>
              <a:spcAft>
                <a:spcPts val="300"/>
              </a:spcAft>
              <a:buNone/>
            </a:pPr>
            <a:r>
              <a:rPr lang="en-US" sz="1800" b="1" dirty="0"/>
              <a:t>Enable historical big-data analysis</a:t>
            </a:r>
          </a:p>
          <a:p>
            <a:pPr marL="0" indent="0">
              <a:lnSpc>
                <a:spcPct val="100000"/>
              </a:lnSpc>
              <a:spcBef>
                <a:spcPts val="300"/>
              </a:spcBef>
              <a:spcAft>
                <a:spcPts val="300"/>
              </a:spcAft>
              <a:buNone/>
            </a:pPr>
            <a:endParaRPr lang="en-US" sz="1800" b="1" dirty="0"/>
          </a:p>
          <a:p>
            <a:pPr marL="0" indent="0">
              <a:lnSpc>
                <a:spcPct val="100000"/>
              </a:lnSpc>
              <a:spcBef>
                <a:spcPts val="300"/>
              </a:spcBef>
              <a:spcAft>
                <a:spcPts val="300"/>
              </a:spcAft>
              <a:buNone/>
            </a:pPr>
            <a:endParaRPr lang="en-US" sz="1800" b="1" dirty="0"/>
          </a:p>
          <a:p>
            <a:pPr marL="0" indent="0">
              <a:lnSpc>
                <a:spcPct val="100000"/>
              </a:lnSpc>
              <a:spcBef>
                <a:spcPts val="300"/>
              </a:spcBef>
              <a:spcAft>
                <a:spcPts val="300"/>
              </a:spcAft>
              <a:buNone/>
            </a:pPr>
            <a:endParaRPr lang="en-US" sz="1800" b="1" dirty="0"/>
          </a:p>
          <a:p>
            <a:pPr marL="0" indent="0">
              <a:lnSpc>
                <a:spcPct val="100000"/>
              </a:lnSpc>
              <a:spcBef>
                <a:spcPts val="300"/>
              </a:spcBef>
              <a:spcAft>
                <a:spcPts val="300"/>
              </a:spcAft>
              <a:buNone/>
            </a:pPr>
            <a:endParaRPr lang="en-US" sz="1400" dirty="0"/>
          </a:p>
        </p:txBody>
      </p:sp>
      <p:sp>
        <p:nvSpPr>
          <p:cNvPr id="58" name="Rectangle 57"/>
          <p:cNvSpPr/>
          <p:nvPr/>
        </p:nvSpPr>
        <p:spPr>
          <a:xfrm>
            <a:off x="2131458" y="5083640"/>
            <a:ext cx="9978315" cy="45708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140363" rIns="91416" bIns="0" numCol="1" spcCol="0" rtlCol="0" fromWordArt="0" anchor="t" anchorCtr="0" forceAA="0" compatLnSpc="1">
            <a:prstTxWarp prst="textNoShape">
              <a:avLst/>
            </a:prstTxWarp>
            <a:noAutofit/>
          </a:bodyPr>
          <a:lstStyle/>
          <a:p>
            <a:pPr>
              <a:lnSpc>
                <a:spcPct val="90000"/>
              </a:lnSpc>
            </a:pPr>
            <a:r>
              <a:rPr lang="en-US" sz="2399" b="1" dirty="0">
                <a:solidFill>
                  <a:schemeClr val="accent1"/>
                </a:solidFill>
              </a:rPr>
              <a:t>How do I integrate IoT data &amp; events with enterprise infrastructure?</a:t>
            </a:r>
            <a:endParaRPr lang="en-US" sz="2399" dirty="0">
              <a:solidFill>
                <a:schemeClr val="accent1"/>
              </a:solidFill>
            </a:endParaRPr>
          </a:p>
        </p:txBody>
      </p:sp>
      <p:sp>
        <p:nvSpPr>
          <p:cNvPr id="59" name="Content Placeholder 28"/>
          <p:cNvSpPr txBox="1">
            <a:spLocks/>
          </p:cNvSpPr>
          <p:nvPr/>
        </p:nvSpPr>
        <p:spPr>
          <a:xfrm>
            <a:off x="2283818" y="5558905"/>
            <a:ext cx="6973698" cy="533192"/>
          </a:xfrm>
          <a:prstGeom prst="rect">
            <a:avLst/>
          </a:prstGeom>
        </p:spPr>
        <p:txBody>
          <a:bodyPr lIns="0" rIns="0"/>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800" b="1" dirty="0"/>
              <a:t>Make enterprise processes IoT friendly</a:t>
            </a:r>
          </a:p>
          <a:p>
            <a:pPr marL="0" indent="0">
              <a:lnSpc>
                <a:spcPct val="100000"/>
              </a:lnSpc>
              <a:spcBef>
                <a:spcPts val="300"/>
              </a:spcBef>
              <a:spcAft>
                <a:spcPts val="300"/>
              </a:spcAft>
              <a:buNone/>
            </a:pPr>
            <a:r>
              <a:rPr lang="en-US" sz="1800" b="1" dirty="0"/>
              <a:t>Allow enterprise &amp; mobile applications to control devices</a:t>
            </a:r>
          </a:p>
          <a:p>
            <a:pPr marL="0" indent="0">
              <a:lnSpc>
                <a:spcPct val="100000"/>
              </a:lnSpc>
              <a:spcBef>
                <a:spcPts val="300"/>
              </a:spcBef>
              <a:spcAft>
                <a:spcPts val="300"/>
              </a:spcAft>
              <a:buNone/>
            </a:pPr>
            <a:endParaRPr lang="en-US" sz="1800" b="1" dirty="0"/>
          </a:p>
          <a:p>
            <a:pPr marL="0" indent="0">
              <a:lnSpc>
                <a:spcPct val="100000"/>
              </a:lnSpc>
              <a:spcBef>
                <a:spcPts val="300"/>
              </a:spcBef>
              <a:spcAft>
                <a:spcPts val="300"/>
              </a:spcAft>
              <a:buNone/>
            </a:pPr>
            <a:endParaRPr lang="en-US" sz="1800" b="1" dirty="0"/>
          </a:p>
          <a:p>
            <a:pPr marL="0" indent="0">
              <a:lnSpc>
                <a:spcPct val="100000"/>
              </a:lnSpc>
              <a:spcBef>
                <a:spcPts val="300"/>
              </a:spcBef>
              <a:spcAft>
                <a:spcPts val="300"/>
              </a:spcAft>
              <a:buNone/>
            </a:pPr>
            <a:endParaRPr lang="en-US" sz="1800" b="1" dirty="0"/>
          </a:p>
          <a:p>
            <a:pPr marL="0" indent="0">
              <a:lnSpc>
                <a:spcPct val="100000"/>
              </a:lnSpc>
              <a:spcBef>
                <a:spcPts val="300"/>
              </a:spcBef>
              <a:spcAft>
                <a:spcPts val="300"/>
              </a:spcAft>
              <a:buNone/>
            </a:pPr>
            <a:endParaRPr lang="en-US" sz="1400" dirty="0"/>
          </a:p>
        </p:txBody>
      </p:sp>
    </p:spTree>
    <p:extLst>
      <p:ext uri="{BB962C8B-B14F-4D97-AF65-F5344CB8AC3E}">
        <p14:creationId xmlns:p14="http://schemas.microsoft.com/office/powerpoint/2010/main" val="908635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bwMode="gray"/>
        <p:txBody>
          <a:bodyPr/>
          <a:lstStyle/>
          <a:p>
            <a:r>
              <a:rPr lang="en-US" dirty="0" smtClean="0"/>
              <a:t>Oracle </a:t>
            </a:r>
            <a:r>
              <a:rPr lang="en-US" dirty="0" err="1" smtClean="0"/>
              <a:t>IoT</a:t>
            </a:r>
            <a:r>
              <a:rPr lang="en-US" dirty="0" smtClean="0"/>
              <a:t> – A Complete Solution</a:t>
            </a:r>
            <a:br>
              <a:rPr lang="en-US" dirty="0" smtClean="0"/>
            </a:br>
            <a:endParaRPr lang="en-US" dirty="0"/>
          </a:p>
        </p:txBody>
      </p:sp>
      <p:sp>
        <p:nvSpPr>
          <p:cNvPr id="657" name="TextBox 656"/>
          <p:cNvSpPr txBox="1"/>
          <p:nvPr/>
        </p:nvSpPr>
        <p:spPr bwMode="gray">
          <a:xfrm rot="16200000">
            <a:off x="2113604" y="5115266"/>
            <a:ext cx="810731" cy="253916"/>
          </a:xfrm>
          <a:prstGeom prst="rect">
            <a:avLst/>
          </a:prstGeom>
          <a:noFill/>
        </p:spPr>
        <p:txBody>
          <a:bodyPr wrap="none" lIns="0" tIns="0" rIns="0" bIns="0" rtlCol="0">
            <a:spAutoFit/>
          </a:bodyPr>
          <a:lstStyle/>
          <a:p>
            <a:pPr algn="ctr">
              <a:lnSpc>
                <a:spcPct val="90000"/>
              </a:lnSpc>
            </a:pPr>
            <a:r>
              <a:rPr lang="en-US" dirty="0" smtClean="0"/>
              <a:t>Platform</a:t>
            </a:r>
          </a:p>
        </p:txBody>
      </p:sp>
      <p:grpSp>
        <p:nvGrpSpPr>
          <p:cNvPr id="9" name="Group 8"/>
          <p:cNvGrpSpPr/>
          <p:nvPr/>
        </p:nvGrpSpPr>
        <p:grpSpPr bwMode="gray">
          <a:xfrm>
            <a:off x="9111382" y="406400"/>
            <a:ext cx="2808883" cy="5677230"/>
            <a:chOff x="9124342" y="406400"/>
            <a:chExt cx="2808883" cy="5677230"/>
          </a:xfrm>
        </p:grpSpPr>
        <p:sp>
          <p:nvSpPr>
            <p:cNvPr id="8" name="Rectangle 7"/>
            <p:cNvSpPr/>
            <p:nvPr/>
          </p:nvSpPr>
          <p:spPr bwMode="gray">
            <a:xfrm>
              <a:off x="9124342" y="406400"/>
              <a:ext cx="2808883" cy="5677230"/>
            </a:xfrm>
            <a:prstGeom prst="rect">
              <a:avLst/>
            </a:prstGeom>
            <a:solidFill>
              <a:schemeClr val="bg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solidFill>
                    <a:schemeClr val="bg1"/>
                  </a:solidFill>
                </a:rPr>
                <a:t> </a:t>
              </a:r>
            </a:p>
          </p:txBody>
        </p:sp>
        <p:sp>
          <p:nvSpPr>
            <p:cNvPr id="263" name="TextBox 262"/>
            <p:cNvSpPr txBox="1"/>
            <p:nvPr/>
          </p:nvSpPr>
          <p:spPr bwMode="gray">
            <a:xfrm>
              <a:off x="9176184" y="2269674"/>
              <a:ext cx="2403460" cy="282129"/>
            </a:xfrm>
            <a:prstGeom prst="rect">
              <a:avLst/>
            </a:prstGeom>
          </p:spPr>
          <p:txBody>
            <a:bodyPr vert="horz" lIns="0" tIns="0" rIns="0" bIns="0" rtlCol="0">
              <a:spAutoFit/>
            </a:bodyPr>
            <a:lstStyle>
              <a:defPPr>
                <a:defRPr lang="en-US"/>
              </a:defPPr>
              <a:lvl1pPr indent="0" algn="ctr">
                <a:lnSpc>
                  <a:spcPct val="90000"/>
                </a:lnSpc>
                <a:spcBef>
                  <a:spcPts val="1200"/>
                </a:spcBef>
                <a:buClr>
                  <a:srgbClr val="5F5F5F">
                    <a:lumMod val="60000"/>
                    <a:lumOff val="40000"/>
                  </a:srgbClr>
                </a:buClr>
                <a:buFont typeface="Arial" panose="020B0604020202020204" pitchFamily="34" charset="0"/>
                <a:buNone/>
                <a:defRPr sz="2000">
                  <a:solidFill>
                    <a:srgbClr val="5F5F5F"/>
                  </a:solidFill>
                  <a:latin typeface="Calibri"/>
                </a:defRPr>
              </a:lvl1pPr>
              <a:lvl2pPr marL="502920" indent="-228600">
                <a:lnSpc>
                  <a:spcPct val="90000"/>
                </a:lnSpc>
                <a:spcBef>
                  <a:spcPts val="800"/>
                </a:spcBef>
                <a:buClr>
                  <a:schemeClr val="tx1">
                    <a:lumMod val="60000"/>
                    <a:lumOff val="40000"/>
                  </a:schemeClr>
                </a:buClr>
                <a:buFont typeface="Arial" panose="020B0604020202020204" pitchFamily="34" charset="0"/>
                <a:buChar char="–"/>
                <a:defRPr sz="2400"/>
              </a:lvl2pPr>
              <a:lvl3pPr marL="731520" indent="-182880">
                <a:lnSpc>
                  <a:spcPct val="90000"/>
                </a:lnSpc>
                <a:spcBef>
                  <a:spcPts val="600"/>
                </a:spcBef>
                <a:buClr>
                  <a:schemeClr val="tx1">
                    <a:lumMod val="60000"/>
                    <a:lumOff val="40000"/>
                  </a:schemeClr>
                </a:buClr>
                <a:buFont typeface="Arial" panose="020B0604020202020204" pitchFamily="34" charset="0"/>
                <a:buChar char="•"/>
                <a:defRPr sz="2000"/>
              </a:lvl3pPr>
              <a:lvl4pPr marL="960120" indent="-182880">
                <a:lnSpc>
                  <a:spcPct val="90000"/>
                </a:lnSpc>
                <a:spcBef>
                  <a:spcPts val="600"/>
                </a:spcBef>
                <a:buClr>
                  <a:schemeClr val="tx1">
                    <a:lumMod val="60000"/>
                    <a:lumOff val="40000"/>
                  </a:schemeClr>
                </a:buClr>
                <a:buFont typeface="Arial" panose="020B0604020202020204" pitchFamily="34" charset="0"/>
                <a:buChar char="–"/>
              </a:lvl4pPr>
              <a:lvl5pPr marL="1188720" indent="-182880">
                <a:lnSpc>
                  <a:spcPct val="90000"/>
                </a:lnSpc>
                <a:spcBef>
                  <a:spcPts val="600"/>
                </a:spcBef>
                <a:buClr>
                  <a:schemeClr val="tx1">
                    <a:lumMod val="60000"/>
                    <a:lumOff val="40000"/>
                  </a:schemeClr>
                </a:buClr>
                <a:buFont typeface="Arial" panose="020B0604020202020204" pitchFamily="34" charset="0"/>
                <a:buChar char="•"/>
                <a:defRPr sz="1600"/>
              </a:lvl5pPr>
              <a:lvl6pPr marL="1417320" indent="-182880">
                <a:lnSpc>
                  <a:spcPct val="90000"/>
                </a:lnSpc>
                <a:spcBef>
                  <a:spcPts val="600"/>
                </a:spcBef>
                <a:buClr>
                  <a:schemeClr val="tx1">
                    <a:lumMod val="60000"/>
                    <a:lumOff val="40000"/>
                  </a:schemeClr>
                </a:buClr>
                <a:buFont typeface="Arial" panose="020B0604020202020204" pitchFamily="34" charset="0"/>
                <a:buChar char="–"/>
                <a:defRPr sz="1600"/>
              </a:lvl6pPr>
              <a:lvl7pPr marL="1645920" indent="-182880">
                <a:lnSpc>
                  <a:spcPct val="90000"/>
                </a:lnSpc>
                <a:spcBef>
                  <a:spcPts val="600"/>
                </a:spcBef>
                <a:buClr>
                  <a:schemeClr val="tx1">
                    <a:lumMod val="60000"/>
                    <a:lumOff val="40000"/>
                  </a:schemeClr>
                </a:buClr>
                <a:buFont typeface="Arial" panose="020B0604020202020204" pitchFamily="34" charset="0"/>
                <a:buChar char="•"/>
                <a:defRPr sz="1600"/>
              </a:lvl7pPr>
              <a:lvl8pPr marL="1874520" indent="-182880">
                <a:lnSpc>
                  <a:spcPct val="90000"/>
                </a:lnSpc>
                <a:spcBef>
                  <a:spcPts val="600"/>
                </a:spcBef>
                <a:buClr>
                  <a:schemeClr val="tx1">
                    <a:lumMod val="60000"/>
                    <a:lumOff val="40000"/>
                  </a:schemeClr>
                </a:buClr>
                <a:buFont typeface="Arial" panose="020B0604020202020204" pitchFamily="34" charset="0"/>
                <a:buChar char="–"/>
                <a:defRPr sz="1600"/>
              </a:lvl8pPr>
              <a:lvl9pPr marL="2103120" indent="-182880">
                <a:lnSpc>
                  <a:spcPct val="90000"/>
                </a:lnSpc>
                <a:spcBef>
                  <a:spcPts val="600"/>
                </a:spcBef>
                <a:buClr>
                  <a:schemeClr val="tx1">
                    <a:lumMod val="60000"/>
                    <a:lumOff val="40000"/>
                  </a:schemeClr>
                </a:buClr>
                <a:buFont typeface="Arial" panose="020B0604020202020204" pitchFamily="34" charset="0"/>
                <a:buChar char="•"/>
                <a:defRPr sz="1600"/>
              </a:lvl9pPr>
            </a:lstStyle>
            <a:p>
              <a:pPr algn="l"/>
              <a:r>
                <a:rPr lang="en-US" dirty="0" smtClean="0"/>
                <a:t>Business Applications</a:t>
              </a:r>
              <a:endParaRPr lang="en-US" dirty="0"/>
            </a:p>
          </p:txBody>
        </p:sp>
        <p:sp>
          <p:nvSpPr>
            <p:cNvPr id="307" name="TextBox 306"/>
            <p:cNvSpPr txBox="1"/>
            <p:nvPr/>
          </p:nvSpPr>
          <p:spPr bwMode="gray">
            <a:xfrm>
              <a:off x="9176184" y="3518888"/>
              <a:ext cx="2411179" cy="155171"/>
            </a:xfrm>
            <a:prstGeom prst="rect">
              <a:avLst/>
            </a:prstGeom>
            <a:noFill/>
          </p:spPr>
          <p:txBody>
            <a:bodyPr wrap="none" lIns="0" tIns="0" rIns="0" bIns="0" rtlCol="0">
              <a:spAutoFit/>
            </a:bodyPr>
            <a:lstStyle/>
            <a:p>
              <a:pPr defTabSz="913984">
                <a:lnSpc>
                  <a:spcPct val="90000"/>
                </a:lnSpc>
              </a:pPr>
              <a:r>
                <a:rPr lang="en-US" sz="1100" dirty="0" smtClean="0">
                  <a:solidFill>
                    <a:srgbClr val="474747"/>
                  </a:solidFill>
                </a:rPr>
                <a:t>Manufacturing, Supply Chain, Asset Mgmt</a:t>
              </a:r>
              <a:endParaRPr lang="en-US" sz="1100" dirty="0">
                <a:solidFill>
                  <a:srgbClr val="474747"/>
                </a:solidFill>
              </a:endParaRPr>
            </a:p>
          </p:txBody>
        </p:sp>
        <p:sp>
          <p:nvSpPr>
            <p:cNvPr id="308" name="TextBox 307"/>
            <p:cNvSpPr txBox="1"/>
            <p:nvPr/>
          </p:nvSpPr>
          <p:spPr bwMode="gray">
            <a:xfrm>
              <a:off x="9176184" y="4622783"/>
              <a:ext cx="2544805" cy="155171"/>
            </a:xfrm>
            <a:prstGeom prst="rect">
              <a:avLst/>
            </a:prstGeom>
            <a:noFill/>
          </p:spPr>
          <p:txBody>
            <a:bodyPr wrap="none" lIns="0" tIns="0" rIns="0" bIns="0" rtlCol="0">
              <a:spAutoFit/>
            </a:bodyPr>
            <a:lstStyle/>
            <a:p>
              <a:pPr defTabSz="913984">
                <a:lnSpc>
                  <a:spcPct val="90000"/>
                </a:lnSpc>
              </a:pPr>
              <a:r>
                <a:rPr lang="en-US" sz="1100" dirty="0" smtClean="0">
                  <a:solidFill>
                    <a:srgbClr val="474747"/>
                  </a:solidFill>
                </a:rPr>
                <a:t>Customer Relationship Mgmt,  Sales, Service</a:t>
              </a:r>
              <a:endParaRPr lang="en-US" sz="1100" dirty="0">
                <a:solidFill>
                  <a:srgbClr val="474747"/>
                </a:solidFill>
              </a:endParaRPr>
            </a:p>
          </p:txBody>
        </p:sp>
        <p:sp>
          <p:nvSpPr>
            <p:cNvPr id="309" name="TextBox 308"/>
            <p:cNvSpPr txBox="1"/>
            <p:nvPr/>
          </p:nvSpPr>
          <p:spPr bwMode="gray">
            <a:xfrm>
              <a:off x="9176184" y="5717537"/>
              <a:ext cx="2425656" cy="155171"/>
            </a:xfrm>
            <a:prstGeom prst="rect">
              <a:avLst/>
            </a:prstGeom>
            <a:noFill/>
          </p:spPr>
          <p:txBody>
            <a:bodyPr wrap="none" lIns="0" tIns="0" rIns="0" bIns="0" rtlCol="0">
              <a:spAutoFit/>
            </a:bodyPr>
            <a:lstStyle/>
            <a:p>
              <a:pPr defTabSz="913984">
                <a:lnSpc>
                  <a:spcPct val="90000"/>
                </a:lnSpc>
              </a:pPr>
              <a:r>
                <a:rPr lang="en-US" sz="1100" dirty="0" smtClean="0">
                  <a:solidFill>
                    <a:srgbClr val="474747"/>
                  </a:solidFill>
                </a:rPr>
                <a:t>Vertical Apps – Utilities, Healthcare, Retail</a:t>
              </a:r>
              <a:endParaRPr lang="en-US" sz="1100" dirty="0">
                <a:solidFill>
                  <a:srgbClr val="474747"/>
                </a:solidFill>
              </a:endParaRPr>
            </a:p>
          </p:txBody>
        </p:sp>
        <p:sp>
          <p:nvSpPr>
            <p:cNvPr id="20" name="Rectangle 19"/>
            <p:cNvSpPr>
              <a:spLocks noChangeAspect="1"/>
            </p:cNvSpPr>
            <p:nvPr/>
          </p:nvSpPr>
          <p:spPr bwMode="gray">
            <a:xfrm>
              <a:off x="9176183" y="2743548"/>
              <a:ext cx="720000" cy="720000"/>
            </a:xfrm>
            <a:prstGeom prst="rect">
              <a:avLst/>
            </a:prstGeom>
            <a:noFill/>
            <a:ln w="6350" cmpd="sng">
              <a:solidFill>
                <a:schemeClr val="bg2"/>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464" name="Rectangle 463"/>
            <p:cNvSpPr>
              <a:spLocks noChangeAspect="1"/>
            </p:cNvSpPr>
            <p:nvPr/>
          </p:nvSpPr>
          <p:spPr bwMode="gray">
            <a:xfrm>
              <a:off x="10051836" y="2743548"/>
              <a:ext cx="720000" cy="720000"/>
            </a:xfrm>
            <a:prstGeom prst="rect">
              <a:avLst/>
            </a:prstGeom>
            <a:noFill/>
            <a:ln w="6350" cmpd="sng">
              <a:solidFill>
                <a:schemeClr val="bg2"/>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465" name="Rectangle 464"/>
            <p:cNvSpPr>
              <a:spLocks noChangeAspect="1"/>
            </p:cNvSpPr>
            <p:nvPr/>
          </p:nvSpPr>
          <p:spPr bwMode="gray">
            <a:xfrm>
              <a:off x="10927488" y="2743548"/>
              <a:ext cx="720000" cy="720000"/>
            </a:xfrm>
            <a:prstGeom prst="rect">
              <a:avLst/>
            </a:prstGeom>
            <a:noFill/>
            <a:ln w="6350" cmpd="sng">
              <a:solidFill>
                <a:schemeClr val="bg2"/>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466" name="Rectangle 465"/>
            <p:cNvSpPr>
              <a:spLocks noChangeAspect="1"/>
            </p:cNvSpPr>
            <p:nvPr/>
          </p:nvSpPr>
          <p:spPr bwMode="gray">
            <a:xfrm>
              <a:off x="9176183" y="3842358"/>
              <a:ext cx="720000" cy="720000"/>
            </a:xfrm>
            <a:prstGeom prst="rect">
              <a:avLst/>
            </a:prstGeom>
            <a:noFill/>
            <a:ln w="6350" cmpd="sng">
              <a:solidFill>
                <a:schemeClr val="bg2"/>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467" name="Rectangle 466"/>
            <p:cNvSpPr>
              <a:spLocks noChangeAspect="1"/>
            </p:cNvSpPr>
            <p:nvPr/>
          </p:nvSpPr>
          <p:spPr bwMode="gray">
            <a:xfrm>
              <a:off x="10051836" y="3842358"/>
              <a:ext cx="720000" cy="720000"/>
            </a:xfrm>
            <a:prstGeom prst="rect">
              <a:avLst/>
            </a:prstGeom>
            <a:noFill/>
            <a:ln w="6350" cmpd="sng">
              <a:solidFill>
                <a:schemeClr val="bg2"/>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468" name="Rectangle 467"/>
            <p:cNvSpPr>
              <a:spLocks noChangeAspect="1"/>
            </p:cNvSpPr>
            <p:nvPr/>
          </p:nvSpPr>
          <p:spPr bwMode="gray">
            <a:xfrm>
              <a:off x="10927488" y="3842358"/>
              <a:ext cx="720000" cy="720000"/>
            </a:xfrm>
            <a:prstGeom prst="rect">
              <a:avLst/>
            </a:prstGeom>
            <a:noFill/>
            <a:ln w="6350" cmpd="sng">
              <a:solidFill>
                <a:schemeClr val="bg2"/>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469" name="Rectangle 468"/>
            <p:cNvSpPr>
              <a:spLocks noChangeAspect="1"/>
            </p:cNvSpPr>
            <p:nvPr/>
          </p:nvSpPr>
          <p:spPr bwMode="gray">
            <a:xfrm>
              <a:off x="9176183" y="4941168"/>
              <a:ext cx="720000" cy="720000"/>
            </a:xfrm>
            <a:prstGeom prst="rect">
              <a:avLst/>
            </a:prstGeom>
            <a:noFill/>
            <a:ln w="6350" cmpd="sng">
              <a:solidFill>
                <a:schemeClr val="bg2"/>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480" name="Rectangle 479"/>
            <p:cNvSpPr>
              <a:spLocks noChangeAspect="1"/>
            </p:cNvSpPr>
            <p:nvPr/>
          </p:nvSpPr>
          <p:spPr bwMode="gray">
            <a:xfrm>
              <a:off x="10051836" y="4941168"/>
              <a:ext cx="720000" cy="720000"/>
            </a:xfrm>
            <a:prstGeom prst="rect">
              <a:avLst/>
            </a:prstGeom>
            <a:noFill/>
            <a:ln w="6350" cmpd="sng">
              <a:solidFill>
                <a:schemeClr val="bg2"/>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485" name="Rectangle 484"/>
            <p:cNvSpPr>
              <a:spLocks noChangeAspect="1"/>
            </p:cNvSpPr>
            <p:nvPr/>
          </p:nvSpPr>
          <p:spPr bwMode="gray">
            <a:xfrm>
              <a:off x="10927488" y="4941168"/>
              <a:ext cx="720000" cy="720000"/>
            </a:xfrm>
            <a:prstGeom prst="rect">
              <a:avLst/>
            </a:prstGeom>
            <a:noFill/>
            <a:ln w="6350" cmpd="sng">
              <a:solidFill>
                <a:schemeClr val="bg2"/>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grpSp>
          <p:nvGrpSpPr>
            <p:cNvPr id="21" name="Group 20"/>
            <p:cNvGrpSpPr/>
            <p:nvPr/>
          </p:nvGrpSpPr>
          <p:grpSpPr bwMode="gray">
            <a:xfrm>
              <a:off x="9314216" y="2853262"/>
              <a:ext cx="487515" cy="491613"/>
              <a:chOff x="1149781" y="2596550"/>
              <a:chExt cx="1265519" cy="1276156"/>
            </a:xfrm>
            <a:solidFill>
              <a:schemeClr val="bg2">
                <a:lumMod val="75000"/>
              </a:schemeClr>
            </a:solidFill>
          </p:grpSpPr>
          <p:sp>
            <p:nvSpPr>
              <p:cNvPr id="486" name="object 40"/>
              <p:cNvSpPr/>
              <p:nvPr/>
            </p:nvSpPr>
            <p:spPr bwMode="gray">
              <a:xfrm>
                <a:off x="2171154" y="3169220"/>
                <a:ext cx="122093" cy="212306"/>
              </a:xfrm>
              <a:custGeom>
                <a:avLst/>
                <a:gdLst/>
                <a:ahLst/>
                <a:cxnLst/>
                <a:rect l="l" t="t" r="r" b="b"/>
                <a:pathLst>
                  <a:path w="134302" h="240614">
                    <a:moveTo>
                      <a:pt x="10744" y="239128"/>
                    </a:moveTo>
                    <a:lnTo>
                      <a:pt x="15087" y="240614"/>
                    </a:lnTo>
                    <a:lnTo>
                      <a:pt x="22948" y="240614"/>
                    </a:lnTo>
                    <a:lnTo>
                      <a:pt x="28371" y="237439"/>
                    </a:lnTo>
                    <a:lnTo>
                      <a:pt x="30975" y="232003"/>
                    </a:lnTo>
                    <a:lnTo>
                      <a:pt x="130683" y="23850"/>
                    </a:lnTo>
                    <a:lnTo>
                      <a:pt x="134302" y="16294"/>
                    </a:lnTo>
                    <a:lnTo>
                      <a:pt x="131102" y="7239"/>
                    </a:lnTo>
                    <a:lnTo>
                      <a:pt x="123545" y="3619"/>
                    </a:lnTo>
                    <a:lnTo>
                      <a:pt x="116001" y="0"/>
                    </a:lnTo>
                    <a:lnTo>
                      <a:pt x="106946" y="3187"/>
                    </a:lnTo>
                    <a:lnTo>
                      <a:pt x="103314" y="10756"/>
                    </a:lnTo>
                    <a:lnTo>
                      <a:pt x="3619" y="218897"/>
                    </a:lnTo>
                    <a:lnTo>
                      <a:pt x="0" y="226441"/>
                    </a:lnTo>
                    <a:lnTo>
                      <a:pt x="3187" y="235508"/>
                    </a:lnTo>
                    <a:lnTo>
                      <a:pt x="10744" y="239128"/>
                    </a:lnTo>
                    <a:close/>
                  </a:path>
                </a:pathLst>
              </a:custGeom>
              <a:grpFill/>
            </p:spPr>
            <p:txBody>
              <a:bodyPr wrap="square" lIns="0" tIns="0" rIns="0" bIns="0" rtlCol="0">
                <a:noAutofit/>
              </a:bodyPr>
              <a:lstStyle/>
              <a:p>
                <a:endParaRPr>
                  <a:latin typeface="+mj-lt"/>
                </a:endParaRPr>
              </a:p>
            </p:txBody>
          </p:sp>
          <p:sp>
            <p:nvSpPr>
              <p:cNvPr id="488" name="object 41"/>
              <p:cNvSpPr/>
              <p:nvPr/>
            </p:nvSpPr>
            <p:spPr bwMode="gray">
              <a:xfrm>
                <a:off x="2221372" y="3348742"/>
                <a:ext cx="193928" cy="81758"/>
              </a:xfrm>
              <a:custGeom>
                <a:avLst/>
                <a:gdLst/>
                <a:ahLst/>
                <a:cxnLst/>
                <a:rect l="l" t="t" r="r" b="b"/>
                <a:pathLst>
                  <a:path w="213321" h="92659">
                    <a:moveTo>
                      <a:pt x="210654" y="12217"/>
                    </a:moveTo>
                    <a:lnTo>
                      <a:pt x="207975" y="4279"/>
                    </a:lnTo>
                    <a:lnTo>
                      <a:pt x="199389" y="0"/>
                    </a:lnTo>
                    <a:lnTo>
                      <a:pt x="191439" y="2679"/>
                    </a:lnTo>
                    <a:lnTo>
                      <a:pt x="12204" y="63106"/>
                    </a:lnTo>
                    <a:lnTo>
                      <a:pt x="4267" y="65785"/>
                    </a:lnTo>
                    <a:lnTo>
                      <a:pt x="0" y="74383"/>
                    </a:lnTo>
                    <a:lnTo>
                      <a:pt x="2679" y="82321"/>
                    </a:lnTo>
                    <a:lnTo>
                      <a:pt x="4813" y="88658"/>
                    </a:lnTo>
                    <a:lnTo>
                      <a:pt x="10718" y="92659"/>
                    </a:lnTo>
                    <a:lnTo>
                      <a:pt x="17043" y="92659"/>
                    </a:lnTo>
                    <a:lnTo>
                      <a:pt x="20281" y="92392"/>
                    </a:lnTo>
                    <a:lnTo>
                      <a:pt x="21894" y="91859"/>
                    </a:lnTo>
                    <a:lnTo>
                      <a:pt x="201117" y="31432"/>
                    </a:lnTo>
                    <a:lnTo>
                      <a:pt x="209067" y="28752"/>
                    </a:lnTo>
                    <a:lnTo>
                      <a:pt x="213321" y="20154"/>
                    </a:lnTo>
                    <a:lnTo>
                      <a:pt x="210654" y="12217"/>
                    </a:lnTo>
                    <a:close/>
                  </a:path>
                </a:pathLst>
              </a:custGeom>
              <a:grpFill/>
            </p:spPr>
            <p:txBody>
              <a:bodyPr wrap="square" lIns="0" tIns="0" rIns="0" bIns="0" rtlCol="0">
                <a:noAutofit/>
              </a:bodyPr>
              <a:lstStyle/>
              <a:p>
                <a:endParaRPr>
                  <a:latin typeface="+mj-lt"/>
                </a:endParaRPr>
              </a:p>
            </p:txBody>
          </p:sp>
          <p:sp>
            <p:nvSpPr>
              <p:cNvPr id="489" name="object 42"/>
              <p:cNvSpPr/>
              <p:nvPr/>
            </p:nvSpPr>
            <p:spPr bwMode="gray">
              <a:xfrm>
                <a:off x="1913935" y="3377095"/>
                <a:ext cx="174452" cy="53081"/>
              </a:xfrm>
              <a:custGeom>
                <a:avLst/>
                <a:gdLst/>
                <a:ahLst/>
                <a:cxnLst/>
                <a:rect l="l" t="t" r="r" b="b"/>
                <a:pathLst>
                  <a:path w="191897" h="60159">
                    <a:moveTo>
                      <a:pt x="1473" y="13728"/>
                    </a:moveTo>
                    <a:lnTo>
                      <a:pt x="0" y="21970"/>
                    </a:lnTo>
                    <a:lnTo>
                      <a:pt x="5473" y="29857"/>
                    </a:lnTo>
                    <a:lnTo>
                      <a:pt x="13728" y="31343"/>
                    </a:lnTo>
                    <a:lnTo>
                      <a:pt x="172808" y="59931"/>
                    </a:lnTo>
                    <a:lnTo>
                      <a:pt x="175501" y="60159"/>
                    </a:lnTo>
                    <a:lnTo>
                      <a:pt x="182702" y="60159"/>
                    </a:lnTo>
                    <a:lnTo>
                      <a:pt x="189102" y="55016"/>
                    </a:lnTo>
                    <a:lnTo>
                      <a:pt x="190423" y="47675"/>
                    </a:lnTo>
                    <a:lnTo>
                      <a:pt x="191896" y="39433"/>
                    </a:lnTo>
                    <a:lnTo>
                      <a:pt x="186423" y="31546"/>
                    </a:lnTo>
                    <a:lnTo>
                      <a:pt x="178168" y="30073"/>
                    </a:lnTo>
                    <a:lnTo>
                      <a:pt x="19088" y="1473"/>
                    </a:lnTo>
                    <a:lnTo>
                      <a:pt x="10833" y="0"/>
                    </a:lnTo>
                    <a:lnTo>
                      <a:pt x="2959" y="5473"/>
                    </a:lnTo>
                    <a:lnTo>
                      <a:pt x="1473" y="13728"/>
                    </a:lnTo>
                    <a:close/>
                  </a:path>
                </a:pathLst>
              </a:custGeom>
              <a:grpFill/>
            </p:spPr>
            <p:txBody>
              <a:bodyPr wrap="square" lIns="0" tIns="0" rIns="0" bIns="0" rtlCol="0">
                <a:noAutofit/>
              </a:bodyPr>
              <a:lstStyle/>
              <a:p>
                <a:endParaRPr>
                  <a:latin typeface="+mj-lt"/>
                </a:endParaRPr>
              </a:p>
            </p:txBody>
          </p:sp>
          <p:sp>
            <p:nvSpPr>
              <p:cNvPr id="490" name="object 43"/>
              <p:cNvSpPr/>
              <p:nvPr/>
            </p:nvSpPr>
            <p:spPr bwMode="gray">
              <a:xfrm>
                <a:off x="1149781" y="2596550"/>
                <a:ext cx="1179067" cy="1276156"/>
              </a:xfrm>
              <a:custGeom>
                <a:avLst/>
                <a:gdLst/>
                <a:ahLst/>
                <a:cxnLst/>
                <a:rect l="l" t="t" r="r" b="b"/>
                <a:pathLst>
                  <a:path w="1296974" h="1446310">
                    <a:moveTo>
                      <a:pt x="1143266" y="970009"/>
                    </a:moveTo>
                    <a:lnTo>
                      <a:pt x="1140534" y="955988"/>
                    </a:lnTo>
                    <a:lnTo>
                      <a:pt x="1133056" y="944404"/>
                    </a:lnTo>
                    <a:lnTo>
                      <a:pt x="1121911" y="936334"/>
                    </a:lnTo>
                    <a:lnTo>
                      <a:pt x="1108179" y="932857"/>
                    </a:lnTo>
                    <a:lnTo>
                      <a:pt x="1106068" y="932798"/>
                    </a:lnTo>
                    <a:lnTo>
                      <a:pt x="1092049" y="935530"/>
                    </a:lnTo>
                    <a:lnTo>
                      <a:pt x="1080466" y="943007"/>
                    </a:lnTo>
                    <a:lnTo>
                      <a:pt x="1072396" y="954151"/>
                    </a:lnTo>
                    <a:lnTo>
                      <a:pt x="1068916" y="967886"/>
                    </a:lnTo>
                    <a:lnTo>
                      <a:pt x="1068857" y="985300"/>
                    </a:lnTo>
                    <a:lnTo>
                      <a:pt x="1001598" y="985300"/>
                    </a:lnTo>
                    <a:lnTo>
                      <a:pt x="1001598" y="1294430"/>
                    </a:lnTo>
                    <a:lnTo>
                      <a:pt x="582980" y="1294430"/>
                    </a:lnTo>
                    <a:lnTo>
                      <a:pt x="582980" y="1120948"/>
                    </a:lnTo>
                    <a:lnTo>
                      <a:pt x="527608" y="1120948"/>
                    </a:lnTo>
                    <a:lnTo>
                      <a:pt x="356556" y="541254"/>
                    </a:lnTo>
                    <a:lnTo>
                      <a:pt x="342928" y="545110"/>
                    </a:lnTo>
                    <a:lnTo>
                      <a:pt x="328537" y="546832"/>
                    </a:lnTo>
                    <a:lnTo>
                      <a:pt x="310207" y="545759"/>
                    </a:lnTo>
                    <a:lnTo>
                      <a:pt x="296367" y="542431"/>
                    </a:lnTo>
                    <a:lnTo>
                      <a:pt x="283422" y="537099"/>
                    </a:lnTo>
                    <a:lnTo>
                      <a:pt x="271549" y="529943"/>
                    </a:lnTo>
                    <a:lnTo>
                      <a:pt x="260925" y="521138"/>
                    </a:lnTo>
                    <a:lnTo>
                      <a:pt x="251727" y="510862"/>
                    </a:lnTo>
                    <a:lnTo>
                      <a:pt x="244133" y="499292"/>
                    </a:lnTo>
                    <a:lnTo>
                      <a:pt x="238318" y="486606"/>
                    </a:lnTo>
                    <a:lnTo>
                      <a:pt x="234462" y="472981"/>
                    </a:lnTo>
                    <a:lnTo>
                      <a:pt x="232740" y="458593"/>
                    </a:lnTo>
                    <a:lnTo>
                      <a:pt x="232664" y="454821"/>
                    </a:lnTo>
                    <a:lnTo>
                      <a:pt x="233812" y="440265"/>
                    </a:lnTo>
                    <a:lnTo>
                      <a:pt x="237140" y="426426"/>
                    </a:lnTo>
                    <a:lnTo>
                      <a:pt x="242470" y="413481"/>
                    </a:lnTo>
                    <a:lnTo>
                      <a:pt x="251868" y="282253"/>
                    </a:lnTo>
                    <a:lnTo>
                      <a:pt x="238701" y="288440"/>
                    </a:lnTo>
                    <a:lnTo>
                      <a:pt x="226116" y="295595"/>
                    </a:lnTo>
                    <a:lnTo>
                      <a:pt x="214162" y="303671"/>
                    </a:lnTo>
                    <a:lnTo>
                      <a:pt x="202888" y="312619"/>
                    </a:lnTo>
                    <a:lnTo>
                      <a:pt x="192341" y="322391"/>
                    </a:lnTo>
                    <a:lnTo>
                      <a:pt x="182570" y="332939"/>
                    </a:lnTo>
                    <a:lnTo>
                      <a:pt x="173623" y="344214"/>
                    </a:lnTo>
                    <a:lnTo>
                      <a:pt x="165548" y="356169"/>
                    </a:lnTo>
                    <a:lnTo>
                      <a:pt x="158393" y="368755"/>
                    </a:lnTo>
                    <a:lnTo>
                      <a:pt x="152207" y="381923"/>
                    </a:lnTo>
                    <a:lnTo>
                      <a:pt x="147037" y="395626"/>
                    </a:lnTo>
                    <a:lnTo>
                      <a:pt x="142932" y="409816"/>
                    </a:lnTo>
                    <a:lnTo>
                      <a:pt x="139941" y="424443"/>
                    </a:lnTo>
                    <a:lnTo>
                      <a:pt x="138111" y="439461"/>
                    </a:lnTo>
                    <a:lnTo>
                      <a:pt x="137490" y="454821"/>
                    </a:lnTo>
                    <a:lnTo>
                      <a:pt x="137981" y="468474"/>
                    </a:lnTo>
                    <a:lnTo>
                      <a:pt x="139431" y="481861"/>
                    </a:lnTo>
                    <a:lnTo>
                      <a:pt x="141806" y="494947"/>
                    </a:lnTo>
                    <a:lnTo>
                      <a:pt x="145073" y="507701"/>
                    </a:lnTo>
                    <a:lnTo>
                      <a:pt x="149197" y="520087"/>
                    </a:lnTo>
                    <a:lnTo>
                      <a:pt x="154144" y="532072"/>
                    </a:lnTo>
                    <a:lnTo>
                      <a:pt x="159881" y="543623"/>
                    </a:lnTo>
                    <a:lnTo>
                      <a:pt x="166372" y="554707"/>
                    </a:lnTo>
                    <a:lnTo>
                      <a:pt x="173585" y="565290"/>
                    </a:lnTo>
                    <a:lnTo>
                      <a:pt x="181484" y="575337"/>
                    </a:lnTo>
                    <a:lnTo>
                      <a:pt x="190037" y="584817"/>
                    </a:lnTo>
                    <a:lnTo>
                      <a:pt x="195160" y="589923"/>
                    </a:lnTo>
                    <a:lnTo>
                      <a:pt x="195160" y="856026"/>
                    </a:lnTo>
                    <a:lnTo>
                      <a:pt x="121920" y="1120948"/>
                    </a:lnTo>
                    <a:lnTo>
                      <a:pt x="66560" y="1120948"/>
                    </a:lnTo>
                    <a:lnTo>
                      <a:pt x="66560" y="1294430"/>
                    </a:lnTo>
                    <a:lnTo>
                      <a:pt x="0" y="1294430"/>
                    </a:lnTo>
                    <a:lnTo>
                      <a:pt x="0" y="1446310"/>
                    </a:lnTo>
                    <a:lnTo>
                      <a:pt x="1296974" y="1446310"/>
                    </a:lnTo>
                    <a:lnTo>
                      <a:pt x="1296974" y="1294430"/>
                    </a:lnTo>
                    <a:lnTo>
                      <a:pt x="1210538" y="1294430"/>
                    </a:lnTo>
                    <a:lnTo>
                      <a:pt x="1210538" y="985300"/>
                    </a:lnTo>
                    <a:lnTo>
                      <a:pt x="1143266" y="985300"/>
                    </a:lnTo>
                    <a:lnTo>
                      <a:pt x="1143266" y="970009"/>
                    </a:lnTo>
                    <a:close/>
                  </a:path>
                  <a:path w="1296974" h="1446310">
                    <a:moveTo>
                      <a:pt x="614381" y="143370"/>
                    </a:moveTo>
                    <a:lnTo>
                      <a:pt x="617599" y="131700"/>
                    </a:lnTo>
                    <a:lnTo>
                      <a:pt x="622638" y="120420"/>
                    </a:lnTo>
                    <a:lnTo>
                      <a:pt x="627682" y="14568"/>
                    </a:lnTo>
                    <a:lnTo>
                      <a:pt x="616710" y="20141"/>
                    </a:lnTo>
                    <a:lnTo>
                      <a:pt x="606152" y="26580"/>
                    </a:lnTo>
                    <a:lnTo>
                      <a:pt x="596064" y="33875"/>
                    </a:lnTo>
                    <a:lnTo>
                      <a:pt x="586504" y="42015"/>
                    </a:lnTo>
                    <a:lnTo>
                      <a:pt x="615258" y="178745"/>
                    </a:lnTo>
                    <a:lnTo>
                      <a:pt x="613250" y="167089"/>
                    </a:lnTo>
                    <a:lnTo>
                      <a:pt x="612945" y="155231"/>
                    </a:lnTo>
                    <a:lnTo>
                      <a:pt x="614381" y="143370"/>
                    </a:lnTo>
                    <a:close/>
                  </a:path>
                  <a:path w="1296974" h="1446310">
                    <a:moveTo>
                      <a:pt x="1012939" y="685364"/>
                    </a:moveTo>
                    <a:lnTo>
                      <a:pt x="1018120" y="679661"/>
                    </a:lnTo>
                    <a:lnTo>
                      <a:pt x="1022553" y="673159"/>
                    </a:lnTo>
                    <a:lnTo>
                      <a:pt x="1028948" y="662319"/>
                    </a:lnTo>
                    <a:lnTo>
                      <a:pt x="1033760" y="651001"/>
                    </a:lnTo>
                    <a:lnTo>
                      <a:pt x="1037016" y="639351"/>
                    </a:lnTo>
                    <a:lnTo>
                      <a:pt x="1038744" y="627515"/>
                    </a:lnTo>
                    <a:lnTo>
                      <a:pt x="1038972" y="615637"/>
                    </a:lnTo>
                    <a:lnTo>
                      <a:pt x="1037726" y="603865"/>
                    </a:lnTo>
                    <a:lnTo>
                      <a:pt x="1035034" y="592343"/>
                    </a:lnTo>
                    <a:lnTo>
                      <a:pt x="1030925" y="581216"/>
                    </a:lnTo>
                    <a:lnTo>
                      <a:pt x="1025424" y="570631"/>
                    </a:lnTo>
                    <a:lnTo>
                      <a:pt x="1018561" y="560732"/>
                    </a:lnTo>
                    <a:lnTo>
                      <a:pt x="1010363" y="551666"/>
                    </a:lnTo>
                    <a:lnTo>
                      <a:pt x="1000856" y="543577"/>
                    </a:lnTo>
                    <a:lnTo>
                      <a:pt x="986358" y="534685"/>
                    </a:lnTo>
                    <a:lnTo>
                      <a:pt x="974609" y="529829"/>
                    </a:lnTo>
                    <a:lnTo>
                      <a:pt x="964831" y="527096"/>
                    </a:lnTo>
                    <a:lnTo>
                      <a:pt x="835520" y="232761"/>
                    </a:lnTo>
                    <a:lnTo>
                      <a:pt x="840894" y="221417"/>
                    </a:lnTo>
                    <a:lnTo>
                      <a:pt x="845305" y="209829"/>
                    </a:lnTo>
                    <a:lnTo>
                      <a:pt x="848765" y="198050"/>
                    </a:lnTo>
                    <a:lnTo>
                      <a:pt x="851283" y="186135"/>
                    </a:lnTo>
                    <a:lnTo>
                      <a:pt x="852871" y="174137"/>
                    </a:lnTo>
                    <a:lnTo>
                      <a:pt x="853539" y="162108"/>
                    </a:lnTo>
                    <a:lnTo>
                      <a:pt x="853299" y="150103"/>
                    </a:lnTo>
                    <a:lnTo>
                      <a:pt x="852162" y="138174"/>
                    </a:lnTo>
                    <a:lnTo>
                      <a:pt x="850137" y="126375"/>
                    </a:lnTo>
                    <a:lnTo>
                      <a:pt x="847237" y="114759"/>
                    </a:lnTo>
                    <a:lnTo>
                      <a:pt x="843472" y="103380"/>
                    </a:lnTo>
                    <a:lnTo>
                      <a:pt x="838853" y="92290"/>
                    </a:lnTo>
                    <a:lnTo>
                      <a:pt x="833391" y="81545"/>
                    </a:lnTo>
                    <a:lnTo>
                      <a:pt x="827097" y="71196"/>
                    </a:lnTo>
                    <a:lnTo>
                      <a:pt x="819982" y="61297"/>
                    </a:lnTo>
                    <a:lnTo>
                      <a:pt x="812056" y="51901"/>
                    </a:lnTo>
                    <a:lnTo>
                      <a:pt x="803330" y="43062"/>
                    </a:lnTo>
                    <a:lnTo>
                      <a:pt x="793816" y="34833"/>
                    </a:lnTo>
                    <a:lnTo>
                      <a:pt x="783524" y="27268"/>
                    </a:lnTo>
                    <a:lnTo>
                      <a:pt x="770946" y="19577"/>
                    </a:lnTo>
                    <a:lnTo>
                      <a:pt x="759439" y="13836"/>
                    </a:lnTo>
                    <a:lnTo>
                      <a:pt x="747664" y="9102"/>
                    </a:lnTo>
                    <a:lnTo>
                      <a:pt x="735678" y="5363"/>
                    </a:lnTo>
                    <a:lnTo>
                      <a:pt x="723538" y="2608"/>
                    </a:lnTo>
                    <a:lnTo>
                      <a:pt x="711301" y="824"/>
                    </a:lnTo>
                    <a:lnTo>
                      <a:pt x="699022" y="0"/>
                    </a:lnTo>
                    <a:lnTo>
                      <a:pt x="686761" y="124"/>
                    </a:lnTo>
                    <a:lnTo>
                      <a:pt x="674572" y="1185"/>
                    </a:lnTo>
                    <a:lnTo>
                      <a:pt x="662512" y="3172"/>
                    </a:lnTo>
                    <a:lnTo>
                      <a:pt x="650640" y="6073"/>
                    </a:lnTo>
                    <a:lnTo>
                      <a:pt x="639011" y="9875"/>
                    </a:lnTo>
                    <a:lnTo>
                      <a:pt x="627682" y="14568"/>
                    </a:lnTo>
                    <a:lnTo>
                      <a:pt x="622638" y="120420"/>
                    </a:lnTo>
                    <a:lnTo>
                      <a:pt x="626364" y="114207"/>
                    </a:lnTo>
                    <a:lnTo>
                      <a:pt x="634061" y="104287"/>
                    </a:lnTo>
                    <a:lnTo>
                      <a:pt x="642944" y="95870"/>
                    </a:lnTo>
                    <a:lnTo>
                      <a:pt x="652814" y="88994"/>
                    </a:lnTo>
                    <a:lnTo>
                      <a:pt x="663477" y="83699"/>
                    </a:lnTo>
                    <a:lnTo>
                      <a:pt x="674734" y="80026"/>
                    </a:lnTo>
                    <a:lnTo>
                      <a:pt x="686388" y="78015"/>
                    </a:lnTo>
                    <a:lnTo>
                      <a:pt x="698245" y="77706"/>
                    </a:lnTo>
                    <a:lnTo>
                      <a:pt x="710105" y="79139"/>
                    </a:lnTo>
                    <a:lnTo>
                      <a:pt x="721773" y="82353"/>
                    </a:lnTo>
                    <a:lnTo>
                      <a:pt x="733053" y="87390"/>
                    </a:lnTo>
                    <a:lnTo>
                      <a:pt x="739292" y="91131"/>
                    </a:lnTo>
                    <a:lnTo>
                      <a:pt x="749211" y="98829"/>
                    </a:lnTo>
                    <a:lnTo>
                      <a:pt x="757628" y="107711"/>
                    </a:lnTo>
                    <a:lnTo>
                      <a:pt x="764503" y="117583"/>
                    </a:lnTo>
                    <a:lnTo>
                      <a:pt x="769797" y="128246"/>
                    </a:lnTo>
                    <a:lnTo>
                      <a:pt x="773468" y="139503"/>
                    </a:lnTo>
                    <a:lnTo>
                      <a:pt x="775478" y="151160"/>
                    </a:lnTo>
                    <a:lnTo>
                      <a:pt x="775787" y="163017"/>
                    </a:lnTo>
                    <a:lnTo>
                      <a:pt x="774354" y="174880"/>
                    </a:lnTo>
                    <a:lnTo>
                      <a:pt x="771140" y="186551"/>
                    </a:lnTo>
                    <a:lnTo>
                      <a:pt x="766106" y="197833"/>
                    </a:lnTo>
                    <a:lnTo>
                      <a:pt x="762368" y="204072"/>
                    </a:lnTo>
                    <a:lnTo>
                      <a:pt x="754667" y="213985"/>
                    </a:lnTo>
                    <a:lnTo>
                      <a:pt x="745782" y="222397"/>
                    </a:lnTo>
                    <a:lnTo>
                      <a:pt x="735910" y="229269"/>
                    </a:lnTo>
                    <a:lnTo>
                      <a:pt x="725247" y="234561"/>
                    </a:lnTo>
                    <a:lnTo>
                      <a:pt x="713990" y="238231"/>
                    </a:lnTo>
                    <a:lnTo>
                      <a:pt x="702335" y="240240"/>
                    </a:lnTo>
                    <a:lnTo>
                      <a:pt x="690478" y="240548"/>
                    </a:lnTo>
                    <a:lnTo>
                      <a:pt x="678617" y="239115"/>
                    </a:lnTo>
                    <a:lnTo>
                      <a:pt x="666947" y="235899"/>
                    </a:lnTo>
                    <a:lnTo>
                      <a:pt x="655665" y="230862"/>
                    </a:lnTo>
                    <a:lnTo>
                      <a:pt x="649427" y="227122"/>
                    </a:lnTo>
                    <a:lnTo>
                      <a:pt x="639509" y="219423"/>
                    </a:lnTo>
                    <a:lnTo>
                      <a:pt x="631093" y="210539"/>
                    </a:lnTo>
                    <a:lnTo>
                      <a:pt x="624220" y="200667"/>
                    </a:lnTo>
                    <a:lnTo>
                      <a:pt x="618928" y="190003"/>
                    </a:lnTo>
                    <a:lnTo>
                      <a:pt x="615258" y="178745"/>
                    </a:lnTo>
                    <a:lnTo>
                      <a:pt x="586504" y="42015"/>
                    </a:lnTo>
                    <a:lnTo>
                      <a:pt x="577528" y="50987"/>
                    </a:lnTo>
                    <a:lnTo>
                      <a:pt x="569193" y="60780"/>
                    </a:lnTo>
                    <a:lnTo>
                      <a:pt x="561555" y="71382"/>
                    </a:lnTo>
                    <a:lnTo>
                      <a:pt x="554700" y="82759"/>
                    </a:lnTo>
                    <a:lnTo>
                      <a:pt x="548908" y="94469"/>
                    </a:lnTo>
                    <a:lnTo>
                      <a:pt x="544165" y="106454"/>
                    </a:lnTo>
                    <a:lnTo>
                      <a:pt x="540454" y="118654"/>
                    </a:lnTo>
                    <a:lnTo>
                      <a:pt x="537760" y="131009"/>
                    </a:lnTo>
                    <a:lnTo>
                      <a:pt x="536068" y="143461"/>
                    </a:lnTo>
                    <a:lnTo>
                      <a:pt x="535362" y="155949"/>
                    </a:lnTo>
                    <a:lnTo>
                      <a:pt x="535626" y="168416"/>
                    </a:lnTo>
                    <a:lnTo>
                      <a:pt x="535711" y="169744"/>
                    </a:lnTo>
                    <a:lnTo>
                      <a:pt x="398894" y="282812"/>
                    </a:lnTo>
                    <a:lnTo>
                      <a:pt x="387259" y="278243"/>
                    </a:lnTo>
                    <a:lnTo>
                      <a:pt x="375261" y="274442"/>
                    </a:lnTo>
                    <a:lnTo>
                      <a:pt x="362930" y="271439"/>
                    </a:lnTo>
                    <a:lnTo>
                      <a:pt x="350294" y="269266"/>
                    </a:lnTo>
                    <a:lnTo>
                      <a:pt x="337384" y="267954"/>
                    </a:lnTo>
                    <a:lnTo>
                      <a:pt x="324764" y="267534"/>
                    </a:lnTo>
                    <a:lnTo>
                      <a:pt x="309404" y="268155"/>
                    </a:lnTo>
                    <a:lnTo>
                      <a:pt x="294387" y="269985"/>
                    </a:lnTo>
                    <a:lnTo>
                      <a:pt x="279760" y="272977"/>
                    </a:lnTo>
                    <a:lnTo>
                      <a:pt x="265571" y="277082"/>
                    </a:lnTo>
                    <a:lnTo>
                      <a:pt x="251868" y="282253"/>
                    </a:lnTo>
                    <a:lnTo>
                      <a:pt x="242470" y="413481"/>
                    </a:lnTo>
                    <a:lnTo>
                      <a:pt x="249625" y="401608"/>
                    </a:lnTo>
                    <a:lnTo>
                      <a:pt x="258429" y="390983"/>
                    </a:lnTo>
                    <a:lnTo>
                      <a:pt x="268703" y="381783"/>
                    </a:lnTo>
                    <a:lnTo>
                      <a:pt x="280272" y="374186"/>
                    </a:lnTo>
                    <a:lnTo>
                      <a:pt x="292957" y="368369"/>
                    </a:lnTo>
                    <a:lnTo>
                      <a:pt x="306582" y="364510"/>
                    </a:lnTo>
                    <a:lnTo>
                      <a:pt x="320971" y="362785"/>
                    </a:lnTo>
                    <a:lnTo>
                      <a:pt x="324764" y="362708"/>
                    </a:lnTo>
                    <a:lnTo>
                      <a:pt x="339319" y="363857"/>
                    </a:lnTo>
                    <a:lnTo>
                      <a:pt x="353157" y="367185"/>
                    </a:lnTo>
                    <a:lnTo>
                      <a:pt x="366101" y="372517"/>
                    </a:lnTo>
                    <a:lnTo>
                      <a:pt x="377973" y="379674"/>
                    </a:lnTo>
                    <a:lnTo>
                      <a:pt x="388596" y="388479"/>
                    </a:lnTo>
                    <a:lnTo>
                      <a:pt x="397794" y="398755"/>
                    </a:lnTo>
                    <a:lnTo>
                      <a:pt x="405389" y="410326"/>
                    </a:lnTo>
                    <a:lnTo>
                      <a:pt x="411204" y="423012"/>
                    </a:lnTo>
                    <a:lnTo>
                      <a:pt x="415063" y="436639"/>
                    </a:lnTo>
                    <a:lnTo>
                      <a:pt x="416787" y="451027"/>
                    </a:lnTo>
                    <a:lnTo>
                      <a:pt x="416864" y="454821"/>
                    </a:lnTo>
                    <a:lnTo>
                      <a:pt x="415715" y="469375"/>
                    </a:lnTo>
                    <a:lnTo>
                      <a:pt x="412387" y="483212"/>
                    </a:lnTo>
                    <a:lnTo>
                      <a:pt x="407055" y="496154"/>
                    </a:lnTo>
                    <a:lnTo>
                      <a:pt x="399898" y="508026"/>
                    </a:lnTo>
                    <a:lnTo>
                      <a:pt x="391092" y="518649"/>
                    </a:lnTo>
                    <a:lnTo>
                      <a:pt x="380815" y="527846"/>
                    </a:lnTo>
                    <a:lnTo>
                      <a:pt x="369244" y="535440"/>
                    </a:lnTo>
                    <a:lnTo>
                      <a:pt x="356556" y="541254"/>
                    </a:lnTo>
                    <a:lnTo>
                      <a:pt x="527608" y="1120948"/>
                    </a:lnTo>
                    <a:lnTo>
                      <a:pt x="454380" y="856014"/>
                    </a:lnTo>
                    <a:lnTo>
                      <a:pt x="454380" y="589911"/>
                    </a:lnTo>
                    <a:lnTo>
                      <a:pt x="463286" y="580767"/>
                    </a:lnTo>
                    <a:lnTo>
                      <a:pt x="471558" y="571036"/>
                    </a:lnTo>
                    <a:lnTo>
                      <a:pt x="479163" y="560751"/>
                    </a:lnTo>
                    <a:lnTo>
                      <a:pt x="486066" y="549947"/>
                    </a:lnTo>
                    <a:lnTo>
                      <a:pt x="492233" y="538655"/>
                    </a:lnTo>
                    <a:lnTo>
                      <a:pt x="497631" y="526911"/>
                    </a:lnTo>
                    <a:lnTo>
                      <a:pt x="502225" y="514747"/>
                    </a:lnTo>
                    <a:lnTo>
                      <a:pt x="505981" y="502197"/>
                    </a:lnTo>
                    <a:lnTo>
                      <a:pt x="508865" y="489295"/>
                    </a:lnTo>
                    <a:lnTo>
                      <a:pt x="510843" y="476075"/>
                    </a:lnTo>
                    <a:lnTo>
                      <a:pt x="511880" y="462569"/>
                    </a:lnTo>
                    <a:lnTo>
                      <a:pt x="512038" y="454821"/>
                    </a:lnTo>
                    <a:lnTo>
                      <a:pt x="511599" y="441943"/>
                    </a:lnTo>
                    <a:lnTo>
                      <a:pt x="510307" y="429306"/>
                    </a:lnTo>
                    <a:lnTo>
                      <a:pt x="508342" y="417648"/>
                    </a:lnTo>
                    <a:lnTo>
                      <a:pt x="640092" y="308758"/>
                    </a:lnTo>
                    <a:lnTo>
                      <a:pt x="652390" y="312662"/>
                    </a:lnTo>
                    <a:lnTo>
                      <a:pt x="664855" y="315531"/>
                    </a:lnTo>
                    <a:lnTo>
                      <a:pt x="677425" y="317377"/>
                    </a:lnTo>
                    <a:lnTo>
                      <a:pt x="690038" y="318211"/>
                    </a:lnTo>
                    <a:lnTo>
                      <a:pt x="697471" y="318232"/>
                    </a:lnTo>
                    <a:lnTo>
                      <a:pt x="852538" y="595067"/>
                    </a:lnTo>
                    <a:lnTo>
                      <a:pt x="850093" y="607360"/>
                    </a:lnTo>
                    <a:lnTo>
                      <a:pt x="849288" y="619756"/>
                    </a:lnTo>
                    <a:lnTo>
                      <a:pt x="850095" y="632091"/>
                    </a:lnTo>
                    <a:lnTo>
                      <a:pt x="852482" y="644200"/>
                    </a:lnTo>
                    <a:lnTo>
                      <a:pt x="856421" y="655917"/>
                    </a:lnTo>
                    <a:lnTo>
                      <a:pt x="861882" y="667078"/>
                    </a:lnTo>
                    <a:lnTo>
                      <a:pt x="868834" y="677517"/>
                    </a:lnTo>
                    <a:lnTo>
                      <a:pt x="877248" y="687070"/>
                    </a:lnTo>
                    <a:lnTo>
                      <a:pt x="887095" y="695571"/>
                    </a:lnTo>
                    <a:lnTo>
                      <a:pt x="890651" y="698115"/>
                    </a:lnTo>
                    <a:lnTo>
                      <a:pt x="902017" y="704771"/>
                    </a:lnTo>
                    <a:lnTo>
                      <a:pt x="913902" y="709680"/>
                    </a:lnTo>
                    <a:lnTo>
                      <a:pt x="926137" y="712881"/>
                    </a:lnTo>
                    <a:lnTo>
                      <a:pt x="938555" y="714408"/>
                    </a:lnTo>
                    <a:lnTo>
                      <a:pt x="950989" y="714300"/>
                    </a:lnTo>
                    <a:lnTo>
                      <a:pt x="954379" y="713990"/>
                    </a:lnTo>
                    <a:lnTo>
                      <a:pt x="1056373" y="889300"/>
                    </a:lnTo>
                    <a:lnTo>
                      <a:pt x="1059827" y="895879"/>
                    </a:lnTo>
                    <a:lnTo>
                      <a:pt x="1066520" y="899625"/>
                    </a:lnTo>
                    <a:lnTo>
                      <a:pt x="1076426" y="899587"/>
                    </a:lnTo>
                    <a:lnTo>
                      <a:pt x="1079436" y="898876"/>
                    </a:lnTo>
                    <a:lnTo>
                      <a:pt x="1082243" y="897403"/>
                    </a:lnTo>
                    <a:lnTo>
                      <a:pt x="1090608" y="888785"/>
                    </a:lnTo>
                    <a:lnTo>
                      <a:pt x="1092260" y="877144"/>
                    </a:lnTo>
                    <a:lnTo>
                      <a:pt x="1090358" y="871546"/>
                    </a:lnTo>
                    <a:lnTo>
                      <a:pt x="1007325" y="690393"/>
                    </a:lnTo>
                    <a:lnTo>
                      <a:pt x="1012939" y="685364"/>
                    </a:lnTo>
                    <a:close/>
                  </a:path>
                </a:pathLst>
              </a:custGeom>
              <a:grpFill/>
            </p:spPr>
            <p:txBody>
              <a:bodyPr wrap="square" lIns="0" tIns="0" rIns="0" bIns="0" rtlCol="0">
                <a:noAutofit/>
              </a:bodyPr>
              <a:lstStyle/>
              <a:p>
                <a:endParaRPr>
                  <a:latin typeface="+mj-lt"/>
                </a:endParaRPr>
              </a:p>
            </p:txBody>
          </p:sp>
        </p:grpSp>
        <p:grpSp>
          <p:nvGrpSpPr>
            <p:cNvPr id="22" name="Group 21"/>
            <p:cNvGrpSpPr/>
            <p:nvPr/>
          </p:nvGrpSpPr>
          <p:grpSpPr bwMode="gray">
            <a:xfrm>
              <a:off x="10125383" y="2827508"/>
              <a:ext cx="572905" cy="552080"/>
              <a:chOff x="9965139" y="1019360"/>
              <a:chExt cx="572905" cy="552080"/>
            </a:xfrm>
          </p:grpSpPr>
          <p:sp>
            <p:nvSpPr>
              <p:cNvPr id="492" name="object 55"/>
              <p:cNvSpPr/>
              <p:nvPr/>
            </p:nvSpPr>
            <p:spPr bwMode="gray">
              <a:xfrm>
                <a:off x="10041799" y="1079279"/>
                <a:ext cx="264253" cy="135201"/>
              </a:xfrm>
              <a:custGeom>
                <a:avLst/>
                <a:gdLst/>
                <a:ahLst/>
                <a:cxnLst/>
                <a:rect l="l" t="t" r="r" b="b"/>
                <a:pathLst>
                  <a:path w="664463" h="350265">
                    <a:moveTo>
                      <a:pt x="49593" y="350266"/>
                    </a:moveTo>
                    <a:lnTo>
                      <a:pt x="62531" y="323754"/>
                    </a:lnTo>
                    <a:lnTo>
                      <a:pt x="76907" y="298110"/>
                    </a:lnTo>
                    <a:lnTo>
                      <a:pt x="92668" y="273387"/>
                    </a:lnTo>
                    <a:lnTo>
                      <a:pt x="109761" y="249637"/>
                    </a:lnTo>
                    <a:lnTo>
                      <a:pt x="128134" y="226914"/>
                    </a:lnTo>
                    <a:lnTo>
                      <a:pt x="147732" y="205271"/>
                    </a:lnTo>
                    <a:lnTo>
                      <a:pt x="168504" y="184762"/>
                    </a:lnTo>
                    <a:lnTo>
                      <a:pt x="190397" y="165439"/>
                    </a:lnTo>
                    <a:lnTo>
                      <a:pt x="213356" y="147356"/>
                    </a:lnTo>
                    <a:lnTo>
                      <a:pt x="237331" y="130567"/>
                    </a:lnTo>
                    <a:lnTo>
                      <a:pt x="262267" y="115123"/>
                    </a:lnTo>
                    <a:lnTo>
                      <a:pt x="288111" y="101080"/>
                    </a:lnTo>
                    <a:lnTo>
                      <a:pt x="314812" y="88489"/>
                    </a:lnTo>
                    <a:lnTo>
                      <a:pt x="342315" y="77404"/>
                    </a:lnTo>
                    <a:lnTo>
                      <a:pt x="370569" y="67878"/>
                    </a:lnTo>
                    <a:lnTo>
                      <a:pt x="399519" y="59965"/>
                    </a:lnTo>
                    <a:lnTo>
                      <a:pt x="429114" y="53718"/>
                    </a:lnTo>
                    <a:lnTo>
                      <a:pt x="459300" y="49190"/>
                    </a:lnTo>
                    <a:lnTo>
                      <a:pt x="490024" y="46434"/>
                    </a:lnTo>
                    <a:lnTo>
                      <a:pt x="521233" y="45504"/>
                    </a:lnTo>
                    <a:lnTo>
                      <a:pt x="534239" y="45666"/>
                    </a:lnTo>
                    <a:lnTo>
                      <a:pt x="560009" y="46951"/>
                    </a:lnTo>
                    <a:lnTo>
                      <a:pt x="585435" y="49488"/>
                    </a:lnTo>
                    <a:lnTo>
                      <a:pt x="610487" y="53242"/>
                    </a:lnTo>
                    <a:lnTo>
                      <a:pt x="635138" y="58177"/>
                    </a:lnTo>
                    <a:lnTo>
                      <a:pt x="648449" y="61366"/>
                    </a:lnTo>
                    <a:lnTo>
                      <a:pt x="664464" y="18503"/>
                    </a:lnTo>
                    <a:lnTo>
                      <a:pt x="640117" y="12673"/>
                    </a:lnTo>
                    <a:lnTo>
                      <a:pt x="615380" y="7907"/>
                    </a:lnTo>
                    <a:lnTo>
                      <a:pt x="590278" y="4233"/>
                    </a:lnTo>
                    <a:lnTo>
                      <a:pt x="564833" y="1681"/>
                    </a:lnTo>
                    <a:lnTo>
                      <a:pt x="539072" y="280"/>
                    </a:lnTo>
                    <a:lnTo>
                      <a:pt x="521233" y="0"/>
                    </a:lnTo>
                    <a:lnTo>
                      <a:pt x="486213" y="1076"/>
                    </a:lnTo>
                    <a:lnTo>
                      <a:pt x="451756" y="4265"/>
                    </a:lnTo>
                    <a:lnTo>
                      <a:pt x="417925" y="9501"/>
                    </a:lnTo>
                    <a:lnTo>
                      <a:pt x="384783" y="16721"/>
                    </a:lnTo>
                    <a:lnTo>
                      <a:pt x="352395" y="25862"/>
                    </a:lnTo>
                    <a:lnTo>
                      <a:pt x="320824" y="36861"/>
                    </a:lnTo>
                    <a:lnTo>
                      <a:pt x="290131" y="49653"/>
                    </a:lnTo>
                    <a:lnTo>
                      <a:pt x="260382" y="64175"/>
                    </a:lnTo>
                    <a:lnTo>
                      <a:pt x="231639" y="80364"/>
                    </a:lnTo>
                    <a:lnTo>
                      <a:pt x="203966" y="98156"/>
                    </a:lnTo>
                    <a:lnTo>
                      <a:pt x="177426" y="117488"/>
                    </a:lnTo>
                    <a:lnTo>
                      <a:pt x="152082" y="138295"/>
                    </a:lnTo>
                    <a:lnTo>
                      <a:pt x="127998" y="160515"/>
                    </a:lnTo>
                    <a:lnTo>
                      <a:pt x="105237" y="184084"/>
                    </a:lnTo>
                    <a:lnTo>
                      <a:pt x="83862" y="208938"/>
                    </a:lnTo>
                    <a:lnTo>
                      <a:pt x="63937" y="235014"/>
                    </a:lnTo>
                    <a:lnTo>
                      <a:pt x="45525" y="262248"/>
                    </a:lnTo>
                    <a:lnTo>
                      <a:pt x="28689" y="290577"/>
                    </a:lnTo>
                    <a:lnTo>
                      <a:pt x="13493" y="319938"/>
                    </a:lnTo>
                    <a:lnTo>
                      <a:pt x="0" y="350266"/>
                    </a:lnTo>
                    <a:lnTo>
                      <a:pt x="49593" y="350266"/>
                    </a:lnTo>
                    <a:close/>
                  </a:path>
                </a:pathLst>
              </a:custGeom>
              <a:solidFill>
                <a:srgbClr val="86ABB6"/>
              </a:solidFill>
            </p:spPr>
            <p:txBody>
              <a:bodyPr wrap="square" lIns="0" tIns="0" rIns="0" bIns="0" rtlCol="0">
                <a:noAutofit/>
              </a:bodyPr>
              <a:lstStyle/>
              <a:p>
                <a:endParaRPr>
                  <a:latin typeface="+mj-lt"/>
                </a:endParaRPr>
              </a:p>
            </p:txBody>
          </p:sp>
          <p:sp>
            <p:nvSpPr>
              <p:cNvPr id="493" name="object 56"/>
              <p:cNvSpPr/>
              <p:nvPr/>
            </p:nvSpPr>
            <p:spPr bwMode="gray">
              <a:xfrm>
                <a:off x="10033574" y="1355601"/>
                <a:ext cx="154289" cy="150079"/>
              </a:xfrm>
              <a:custGeom>
                <a:avLst/>
                <a:gdLst/>
                <a:ahLst/>
                <a:cxnLst/>
                <a:rect l="l" t="t" r="r" b="b"/>
                <a:pathLst>
                  <a:path w="387959" h="388810">
                    <a:moveTo>
                      <a:pt x="47307" y="0"/>
                    </a:moveTo>
                    <a:lnTo>
                      <a:pt x="0" y="0"/>
                    </a:lnTo>
                    <a:lnTo>
                      <a:pt x="8641" y="27816"/>
                    </a:lnTo>
                    <a:lnTo>
                      <a:pt x="18663" y="54999"/>
                    </a:lnTo>
                    <a:lnTo>
                      <a:pt x="30023" y="81507"/>
                    </a:lnTo>
                    <a:lnTo>
                      <a:pt x="42680" y="107299"/>
                    </a:lnTo>
                    <a:lnTo>
                      <a:pt x="56593" y="132333"/>
                    </a:lnTo>
                    <a:lnTo>
                      <a:pt x="71720" y="156568"/>
                    </a:lnTo>
                    <a:lnTo>
                      <a:pt x="88021" y="179963"/>
                    </a:lnTo>
                    <a:lnTo>
                      <a:pt x="105453" y="202476"/>
                    </a:lnTo>
                    <a:lnTo>
                      <a:pt x="123976" y="224066"/>
                    </a:lnTo>
                    <a:lnTo>
                      <a:pt x="143548" y="244692"/>
                    </a:lnTo>
                    <a:lnTo>
                      <a:pt x="164127" y="264312"/>
                    </a:lnTo>
                    <a:lnTo>
                      <a:pt x="185673" y="282885"/>
                    </a:lnTo>
                    <a:lnTo>
                      <a:pt x="208144" y="300369"/>
                    </a:lnTo>
                    <a:lnTo>
                      <a:pt x="231499" y="316724"/>
                    </a:lnTo>
                    <a:lnTo>
                      <a:pt x="255696" y="331907"/>
                    </a:lnTo>
                    <a:lnTo>
                      <a:pt x="280694" y="345878"/>
                    </a:lnTo>
                    <a:lnTo>
                      <a:pt x="306452" y="358595"/>
                    </a:lnTo>
                    <a:lnTo>
                      <a:pt x="332928" y="370017"/>
                    </a:lnTo>
                    <a:lnTo>
                      <a:pt x="360081" y="380102"/>
                    </a:lnTo>
                    <a:lnTo>
                      <a:pt x="387870" y="388810"/>
                    </a:lnTo>
                    <a:lnTo>
                      <a:pt x="387959" y="341515"/>
                    </a:lnTo>
                    <a:lnTo>
                      <a:pt x="363887" y="333342"/>
                    </a:lnTo>
                    <a:lnTo>
                      <a:pt x="340359" y="324033"/>
                    </a:lnTo>
                    <a:lnTo>
                      <a:pt x="317407" y="313623"/>
                    </a:lnTo>
                    <a:lnTo>
                      <a:pt x="295064" y="302144"/>
                    </a:lnTo>
                    <a:lnTo>
                      <a:pt x="273364" y="289629"/>
                    </a:lnTo>
                    <a:lnTo>
                      <a:pt x="252338" y="276110"/>
                    </a:lnTo>
                    <a:lnTo>
                      <a:pt x="232021" y="261622"/>
                    </a:lnTo>
                    <a:lnTo>
                      <a:pt x="212445" y="246197"/>
                    </a:lnTo>
                    <a:lnTo>
                      <a:pt x="193642" y="229868"/>
                    </a:lnTo>
                    <a:lnTo>
                      <a:pt x="175647" y="212667"/>
                    </a:lnTo>
                    <a:lnTo>
                      <a:pt x="158491" y="194629"/>
                    </a:lnTo>
                    <a:lnTo>
                      <a:pt x="142208" y="175785"/>
                    </a:lnTo>
                    <a:lnTo>
                      <a:pt x="126830" y="156169"/>
                    </a:lnTo>
                    <a:lnTo>
                      <a:pt x="112391" y="135813"/>
                    </a:lnTo>
                    <a:lnTo>
                      <a:pt x="98923" y="114751"/>
                    </a:lnTo>
                    <a:lnTo>
                      <a:pt x="86459" y="93016"/>
                    </a:lnTo>
                    <a:lnTo>
                      <a:pt x="75033" y="70640"/>
                    </a:lnTo>
                    <a:lnTo>
                      <a:pt x="64677" y="47657"/>
                    </a:lnTo>
                    <a:lnTo>
                      <a:pt x="55424" y="24099"/>
                    </a:lnTo>
                    <a:lnTo>
                      <a:pt x="47307" y="0"/>
                    </a:lnTo>
                    <a:close/>
                  </a:path>
                </a:pathLst>
              </a:custGeom>
              <a:solidFill>
                <a:srgbClr val="86ABB6"/>
              </a:solidFill>
            </p:spPr>
            <p:txBody>
              <a:bodyPr wrap="square" lIns="0" tIns="0" rIns="0" bIns="0" rtlCol="0">
                <a:noAutofit/>
              </a:bodyPr>
              <a:lstStyle/>
              <a:p>
                <a:endParaRPr>
                  <a:latin typeface="+mj-lt"/>
                </a:endParaRPr>
              </a:p>
            </p:txBody>
          </p:sp>
          <p:sp>
            <p:nvSpPr>
              <p:cNvPr id="495" name="object 57"/>
              <p:cNvSpPr/>
              <p:nvPr/>
            </p:nvSpPr>
            <p:spPr bwMode="gray">
              <a:xfrm>
                <a:off x="10409301" y="1222154"/>
                <a:ext cx="63745" cy="208940"/>
              </a:xfrm>
              <a:custGeom>
                <a:avLst/>
                <a:gdLst/>
                <a:ahLst/>
                <a:cxnLst/>
                <a:rect l="l" t="t" r="r" b="b"/>
                <a:pathLst>
                  <a:path w="160286" h="541299">
                    <a:moveTo>
                      <a:pt x="39476" y="461433"/>
                    </a:moveTo>
                    <a:lnTo>
                      <a:pt x="30290" y="475956"/>
                    </a:lnTo>
                    <a:lnTo>
                      <a:pt x="20641" y="490151"/>
                    </a:lnTo>
                    <a:lnTo>
                      <a:pt x="10540" y="504006"/>
                    </a:lnTo>
                    <a:lnTo>
                      <a:pt x="0" y="517512"/>
                    </a:lnTo>
                    <a:lnTo>
                      <a:pt x="12158" y="523814"/>
                    </a:lnTo>
                    <a:lnTo>
                      <a:pt x="23309" y="530405"/>
                    </a:lnTo>
                    <a:lnTo>
                      <a:pt x="33463" y="537166"/>
                    </a:lnTo>
                    <a:lnTo>
                      <a:pt x="39141" y="541299"/>
                    </a:lnTo>
                    <a:lnTo>
                      <a:pt x="50276" y="526726"/>
                    </a:lnTo>
                    <a:lnTo>
                      <a:pt x="60945" y="511789"/>
                    </a:lnTo>
                    <a:lnTo>
                      <a:pt x="71135" y="496497"/>
                    </a:lnTo>
                    <a:lnTo>
                      <a:pt x="80835" y="480863"/>
                    </a:lnTo>
                    <a:lnTo>
                      <a:pt x="90035" y="464896"/>
                    </a:lnTo>
                    <a:lnTo>
                      <a:pt x="98722" y="448608"/>
                    </a:lnTo>
                    <a:lnTo>
                      <a:pt x="106886" y="432010"/>
                    </a:lnTo>
                    <a:lnTo>
                      <a:pt x="114516" y="415113"/>
                    </a:lnTo>
                    <a:lnTo>
                      <a:pt x="121600" y="397927"/>
                    </a:lnTo>
                    <a:lnTo>
                      <a:pt x="128127" y="380465"/>
                    </a:lnTo>
                    <a:lnTo>
                      <a:pt x="134085" y="362735"/>
                    </a:lnTo>
                    <a:lnTo>
                      <a:pt x="139464" y="344750"/>
                    </a:lnTo>
                    <a:lnTo>
                      <a:pt x="144253" y="326521"/>
                    </a:lnTo>
                    <a:lnTo>
                      <a:pt x="148439" y="308058"/>
                    </a:lnTo>
                    <a:lnTo>
                      <a:pt x="152012" y="289373"/>
                    </a:lnTo>
                    <a:lnTo>
                      <a:pt x="154961" y="270476"/>
                    </a:lnTo>
                    <a:lnTo>
                      <a:pt x="157274" y="251378"/>
                    </a:lnTo>
                    <a:lnTo>
                      <a:pt x="158940" y="232090"/>
                    </a:lnTo>
                    <a:lnTo>
                      <a:pt x="159948" y="212623"/>
                    </a:lnTo>
                    <a:lnTo>
                      <a:pt x="160286" y="192989"/>
                    </a:lnTo>
                    <a:lnTo>
                      <a:pt x="160135" y="179849"/>
                    </a:lnTo>
                    <a:lnTo>
                      <a:pt x="158936" y="153793"/>
                    </a:lnTo>
                    <a:lnTo>
                      <a:pt x="156564" y="128055"/>
                    </a:lnTo>
                    <a:lnTo>
                      <a:pt x="153044" y="102661"/>
                    </a:lnTo>
                    <a:lnTo>
                      <a:pt x="148405" y="77639"/>
                    </a:lnTo>
                    <a:lnTo>
                      <a:pt x="142673" y="53013"/>
                    </a:lnTo>
                    <a:lnTo>
                      <a:pt x="135874" y="28810"/>
                    </a:lnTo>
                    <a:lnTo>
                      <a:pt x="128035" y="5057"/>
                    </a:lnTo>
                    <a:lnTo>
                      <a:pt x="126212" y="0"/>
                    </a:lnTo>
                    <a:lnTo>
                      <a:pt x="77317" y="0"/>
                    </a:lnTo>
                    <a:lnTo>
                      <a:pt x="81849" y="11635"/>
                    </a:lnTo>
                    <a:lnTo>
                      <a:pt x="86109" y="23402"/>
                    </a:lnTo>
                    <a:lnTo>
                      <a:pt x="93795" y="47316"/>
                    </a:lnTo>
                    <a:lnTo>
                      <a:pt x="100340" y="71712"/>
                    </a:lnTo>
                    <a:lnTo>
                      <a:pt x="105710" y="96560"/>
                    </a:lnTo>
                    <a:lnTo>
                      <a:pt x="109869" y="121830"/>
                    </a:lnTo>
                    <a:lnTo>
                      <a:pt x="112783" y="147493"/>
                    </a:lnTo>
                    <a:lnTo>
                      <a:pt x="114418" y="173518"/>
                    </a:lnTo>
                    <a:lnTo>
                      <a:pt x="114782" y="192989"/>
                    </a:lnTo>
                    <a:lnTo>
                      <a:pt x="114461" y="211334"/>
                    </a:lnTo>
                    <a:lnTo>
                      <a:pt x="113505" y="229519"/>
                    </a:lnTo>
                    <a:lnTo>
                      <a:pt x="111924" y="247534"/>
                    </a:lnTo>
                    <a:lnTo>
                      <a:pt x="109730" y="265368"/>
                    </a:lnTo>
                    <a:lnTo>
                      <a:pt x="106933" y="283011"/>
                    </a:lnTo>
                    <a:lnTo>
                      <a:pt x="103544" y="300452"/>
                    </a:lnTo>
                    <a:lnTo>
                      <a:pt x="99573" y="317680"/>
                    </a:lnTo>
                    <a:lnTo>
                      <a:pt x="95033" y="334686"/>
                    </a:lnTo>
                    <a:lnTo>
                      <a:pt x="89933" y="351458"/>
                    </a:lnTo>
                    <a:lnTo>
                      <a:pt x="84285" y="367985"/>
                    </a:lnTo>
                    <a:lnTo>
                      <a:pt x="78098" y="384258"/>
                    </a:lnTo>
                    <a:lnTo>
                      <a:pt x="71385" y="400266"/>
                    </a:lnTo>
                    <a:lnTo>
                      <a:pt x="64155" y="415998"/>
                    </a:lnTo>
                    <a:lnTo>
                      <a:pt x="56420" y="431443"/>
                    </a:lnTo>
                    <a:lnTo>
                      <a:pt x="48190" y="446592"/>
                    </a:lnTo>
                    <a:lnTo>
                      <a:pt x="39476" y="461433"/>
                    </a:lnTo>
                    <a:close/>
                  </a:path>
                </a:pathLst>
              </a:custGeom>
              <a:solidFill>
                <a:srgbClr val="86ABB6"/>
              </a:solidFill>
            </p:spPr>
            <p:txBody>
              <a:bodyPr wrap="square" lIns="0" tIns="0" rIns="0" bIns="0" rtlCol="0">
                <a:noAutofit/>
              </a:bodyPr>
              <a:lstStyle/>
              <a:p>
                <a:endParaRPr>
                  <a:latin typeface="+mj-lt"/>
                </a:endParaRPr>
              </a:p>
            </p:txBody>
          </p:sp>
          <p:sp>
            <p:nvSpPr>
              <p:cNvPr id="496" name="object 58"/>
              <p:cNvSpPr/>
              <p:nvPr/>
            </p:nvSpPr>
            <p:spPr bwMode="gray">
              <a:xfrm>
                <a:off x="10199807" y="1397222"/>
                <a:ext cx="312209" cy="174218"/>
              </a:xfrm>
              <a:custGeom>
                <a:avLst/>
                <a:gdLst/>
                <a:ahLst/>
                <a:cxnLst/>
                <a:rect l="l" t="t" r="r" b="b"/>
                <a:pathLst>
                  <a:path w="785050" h="451345">
                    <a:moveTo>
                      <a:pt x="308990" y="398348"/>
                    </a:moveTo>
                    <a:lnTo>
                      <a:pt x="484758" y="398348"/>
                    </a:lnTo>
                    <a:lnTo>
                      <a:pt x="488053" y="412017"/>
                    </a:lnTo>
                    <a:lnTo>
                      <a:pt x="494257" y="424270"/>
                    </a:lnTo>
                    <a:lnTo>
                      <a:pt x="502977" y="434711"/>
                    </a:lnTo>
                    <a:lnTo>
                      <a:pt x="513820" y="442944"/>
                    </a:lnTo>
                    <a:lnTo>
                      <a:pt x="526392" y="448573"/>
                    </a:lnTo>
                    <a:lnTo>
                      <a:pt x="540299" y="451201"/>
                    </a:lnTo>
                    <a:lnTo>
                      <a:pt x="544499" y="451345"/>
                    </a:lnTo>
                    <a:lnTo>
                      <a:pt x="558716" y="449654"/>
                    </a:lnTo>
                    <a:lnTo>
                      <a:pt x="571712" y="444848"/>
                    </a:lnTo>
                    <a:lnTo>
                      <a:pt x="583092" y="437322"/>
                    </a:lnTo>
                    <a:lnTo>
                      <a:pt x="592461" y="427472"/>
                    </a:lnTo>
                    <a:lnTo>
                      <a:pt x="599426" y="415696"/>
                    </a:lnTo>
                    <a:lnTo>
                      <a:pt x="603592" y="402389"/>
                    </a:lnTo>
                    <a:lnTo>
                      <a:pt x="604215" y="398348"/>
                    </a:lnTo>
                    <a:lnTo>
                      <a:pt x="621563" y="398348"/>
                    </a:lnTo>
                    <a:lnTo>
                      <a:pt x="624854" y="412021"/>
                    </a:lnTo>
                    <a:lnTo>
                      <a:pt x="631057" y="424278"/>
                    </a:lnTo>
                    <a:lnTo>
                      <a:pt x="639779" y="434721"/>
                    </a:lnTo>
                    <a:lnTo>
                      <a:pt x="650623" y="442954"/>
                    </a:lnTo>
                    <a:lnTo>
                      <a:pt x="663194" y="448580"/>
                    </a:lnTo>
                    <a:lnTo>
                      <a:pt x="677099" y="451203"/>
                    </a:lnTo>
                    <a:lnTo>
                      <a:pt x="681266" y="451345"/>
                    </a:lnTo>
                    <a:lnTo>
                      <a:pt x="695487" y="449655"/>
                    </a:lnTo>
                    <a:lnTo>
                      <a:pt x="708487" y="444849"/>
                    </a:lnTo>
                    <a:lnTo>
                      <a:pt x="719870" y="437325"/>
                    </a:lnTo>
                    <a:lnTo>
                      <a:pt x="729242" y="427477"/>
                    </a:lnTo>
                    <a:lnTo>
                      <a:pt x="736207" y="415703"/>
                    </a:lnTo>
                    <a:lnTo>
                      <a:pt x="740371" y="402399"/>
                    </a:lnTo>
                    <a:lnTo>
                      <a:pt x="740994" y="398348"/>
                    </a:lnTo>
                    <a:lnTo>
                      <a:pt x="785050" y="398348"/>
                    </a:lnTo>
                    <a:lnTo>
                      <a:pt x="785050" y="358965"/>
                    </a:lnTo>
                    <a:lnTo>
                      <a:pt x="774128" y="358965"/>
                    </a:lnTo>
                    <a:lnTo>
                      <a:pt x="774128" y="283235"/>
                    </a:lnTo>
                    <a:lnTo>
                      <a:pt x="769746" y="276212"/>
                    </a:lnTo>
                    <a:lnTo>
                      <a:pt x="764413" y="273557"/>
                    </a:lnTo>
                    <a:lnTo>
                      <a:pt x="636587" y="235965"/>
                    </a:lnTo>
                    <a:lnTo>
                      <a:pt x="630897" y="234226"/>
                    </a:lnTo>
                    <a:lnTo>
                      <a:pt x="625132" y="228028"/>
                    </a:lnTo>
                    <a:lnTo>
                      <a:pt x="623773" y="222237"/>
                    </a:lnTo>
                    <a:lnTo>
                      <a:pt x="607910" y="154241"/>
                    </a:lnTo>
                    <a:lnTo>
                      <a:pt x="606564" y="148437"/>
                    </a:lnTo>
                    <a:lnTo>
                      <a:pt x="600570" y="143687"/>
                    </a:lnTo>
                    <a:lnTo>
                      <a:pt x="594626" y="143687"/>
                    </a:lnTo>
                    <a:lnTo>
                      <a:pt x="588606" y="164909"/>
                    </a:lnTo>
                    <a:lnTo>
                      <a:pt x="605916" y="235153"/>
                    </a:lnTo>
                    <a:lnTo>
                      <a:pt x="500875" y="235153"/>
                    </a:lnTo>
                    <a:lnTo>
                      <a:pt x="500875" y="164909"/>
                    </a:lnTo>
                    <a:lnTo>
                      <a:pt x="511345" y="90239"/>
                    </a:lnTo>
                    <a:lnTo>
                      <a:pt x="496326" y="83888"/>
                    </a:lnTo>
                    <a:lnTo>
                      <a:pt x="479808" y="78373"/>
                    </a:lnTo>
                    <a:lnTo>
                      <a:pt x="461765" y="73924"/>
                    </a:lnTo>
                    <a:lnTo>
                      <a:pt x="455637" y="72758"/>
                    </a:lnTo>
                    <a:lnTo>
                      <a:pt x="455637" y="235559"/>
                    </a:lnTo>
                    <a:lnTo>
                      <a:pt x="415594" y="235559"/>
                    </a:lnTo>
                    <a:lnTo>
                      <a:pt x="415594" y="38188"/>
                    </a:lnTo>
                    <a:lnTo>
                      <a:pt x="377393" y="0"/>
                    </a:lnTo>
                    <a:lnTo>
                      <a:pt x="357593" y="19799"/>
                    </a:lnTo>
                    <a:lnTo>
                      <a:pt x="390004" y="52235"/>
                    </a:lnTo>
                    <a:lnTo>
                      <a:pt x="390004" y="79273"/>
                    </a:lnTo>
                    <a:lnTo>
                      <a:pt x="596" y="79273"/>
                    </a:lnTo>
                    <a:lnTo>
                      <a:pt x="0" y="397827"/>
                    </a:lnTo>
                    <a:lnTo>
                      <a:pt x="596" y="398348"/>
                    </a:lnTo>
                    <a:lnTo>
                      <a:pt x="52781" y="398348"/>
                    </a:lnTo>
                    <a:lnTo>
                      <a:pt x="56071" y="412018"/>
                    </a:lnTo>
                    <a:lnTo>
                      <a:pt x="62275" y="424272"/>
                    </a:lnTo>
                    <a:lnTo>
                      <a:pt x="70997" y="434714"/>
                    </a:lnTo>
                    <a:lnTo>
                      <a:pt x="81841" y="442947"/>
                    </a:lnTo>
                    <a:lnTo>
                      <a:pt x="94414" y="448575"/>
                    </a:lnTo>
                    <a:lnTo>
                      <a:pt x="108320" y="451201"/>
                    </a:lnTo>
                    <a:lnTo>
                      <a:pt x="112509" y="451345"/>
                    </a:lnTo>
                    <a:lnTo>
                      <a:pt x="126726" y="449654"/>
                    </a:lnTo>
                    <a:lnTo>
                      <a:pt x="139722" y="444848"/>
                    </a:lnTo>
                    <a:lnTo>
                      <a:pt x="151101" y="437322"/>
                    </a:lnTo>
                    <a:lnTo>
                      <a:pt x="160471" y="427472"/>
                    </a:lnTo>
                    <a:lnTo>
                      <a:pt x="167436" y="415696"/>
                    </a:lnTo>
                    <a:lnTo>
                      <a:pt x="171602" y="402389"/>
                    </a:lnTo>
                    <a:lnTo>
                      <a:pt x="172224" y="398348"/>
                    </a:lnTo>
                    <a:lnTo>
                      <a:pt x="189547" y="398348"/>
                    </a:lnTo>
                    <a:lnTo>
                      <a:pt x="192839" y="412017"/>
                    </a:lnTo>
                    <a:lnTo>
                      <a:pt x="199045" y="424270"/>
                    </a:lnTo>
                    <a:lnTo>
                      <a:pt x="207770" y="434711"/>
                    </a:lnTo>
                    <a:lnTo>
                      <a:pt x="218616" y="442944"/>
                    </a:lnTo>
                    <a:lnTo>
                      <a:pt x="231189" y="448573"/>
                    </a:lnTo>
                    <a:lnTo>
                      <a:pt x="245091" y="451201"/>
                    </a:lnTo>
                    <a:lnTo>
                      <a:pt x="249288" y="451345"/>
                    </a:lnTo>
                    <a:lnTo>
                      <a:pt x="263507" y="449654"/>
                    </a:lnTo>
                    <a:lnTo>
                      <a:pt x="276503" y="444846"/>
                    </a:lnTo>
                    <a:lnTo>
                      <a:pt x="287883" y="437318"/>
                    </a:lnTo>
                    <a:lnTo>
                      <a:pt x="297251" y="427467"/>
                    </a:lnTo>
                    <a:lnTo>
                      <a:pt x="304212" y="415688"/>
                    </a:lnTo>
                    <a:lnTo>
                      <a:pt x="308371" y="402379"/>
                    </a:lnTo>
                    <a:lnTo>
                      <a:pt x="308990" y="398348"/>
                    </a:lnTo>
                    <a:close/>
                  </a:path>
                  <a:path w="785050" h="451345">
                    <a:moveTo>
                      <a:pt x="588606" y="164909"/>
                    </a:moveTo>
                    <a:lnTo>
                      <a:pt x="594626" y="143687"/>
                    </a:lnTo>
                    <a:lnTo>
                      <a:pt x="580707" y="143687"/>
                    </a:lnTo>
                    <a:lnTo>
                      <a:pt x="576730" y="138887"/>
                    </a:lnTo>
                    <a:lnTo>
                      <a:pt x="571464" y="133091"/>
                    </a:lnTo>
                    <a:lnTo>
                      <a:pt x="564884" y="126529"/>
                    </a:lnTo>
                    <a:lnTo>
                      <a:pt x="556963" y="119430"/>
                    </a:lnTo>
                    <a:lnTo>
                      <a:pt x="547675" y="112022"/>
                    </a:lnTo>
                    <a:lnTo>
                      <a:pt x="536993" y="104535"/>
                    </a:lnTo>
                    <a:lnTo>
                      <a:pt x="524892" y="97198"/>
                    </a:lnTo>
                    <a:lnTo>
                      <a:pt x="511345" y="90239"/>
                    </a:lnTo>
                    <a:lnTo>
                      <a:pt x="500875" y="164909"/>
                    </a:lnTo>
                    <a:lnTo>
                      <a:pt x="588606" y="164909"/>
                    </a:lnTo>
                    <a:close/>
                  </a:path>
                </a:pathLst>
              </a:custGeom>
              <a:solidFill>
                <a:srgbClr val="86ABB6"/>
              </a:solidFill>
            </p:spPr>
            <p:txBody>
              <a:bodyPr wrap="square" lIns="0" tIns="0" rIns="0" bIns="0" rtlCol="0">
                <a:noAutofit/>
              </a:bodyPr>
              <a:lstStyle/>
              <a:p>
                <a:endParaRPr>
                  <a:latin typeface="+mj-lt"/>
                </a:endParaRPr>
              </a:p>
            </p:txBody>
          </p:sp>
          <p:sp>
            <p:nvSpPr>
              <p:cNvPr id="514" name="object 59"/>
              <p:cNvSpPr/>
              <p:nvPr/>
            </p:nvSpPr>
            <p:spPr bwMode="gray">
              <a:xfrm>
                <a:off x="9965139" y="1166067"/>
                <a:ext cx="220978" cy="178002"/>
              </a:xfrm>
              <a:custGeom>
                <a:avLst/>
                <a:gdLst/>
                <a:ahLst/>
                <a:cxnLst/>
                <a:rect l="l" t="t" r="r" b="b"/>
                <a:pathLst>
                  <a:path w="555650" h="461149">
                    <a:moveTo>
                      <a:pt x="239941" y="267233"/>
                    </a:moveTo>
                    <a:lnTo>
                      <a:pt x="239941" y="219379"/>
                    </a:lnTo>
                    <a:lnTo>
                      <a:pt x="456057" y="219379"/>
                    </a:lnTo>
                    <a:lnTo>
                      <a:pt x="456057" y="267233"/>
                    </a:lnTo>
                    <a:lnTo>
                      <a:pt x="523760" y="416890"/>
                    </a:lnTo>
                    <a:lnTo>
                      <a:pt x="523760" y="82219"/>
                    </a:lnTo>
                    <a:lnTo>
                      <a:pt x="397408" y="138671"/>
                    </a:lnTo>
                    <a:lnTo>
                      <a:pt x="397408" y="82219"/>
                    </a:lnTo>
                    <a:lnTo>
                      <a:pt x="232867" y="156565"/>
                    </a:lnTo>
                    <a:lnTo>
                      <a:pt x="172631" y="156565"/>
                    </a:lnTo>
                    <a:lnTo>
                      <a:pt x="168846" y="0"/>
                    </a:lnTo>
                    <a:lnTo>
                      <a:pt x="102679" y="219379"/>
                    </a:lnTo>
                    <a:lnTo>
                      <a:pt x="181546" y="219379"/>
                    </a:lnTo>
                    <a:lnTo>
                      <a:pt x="181546" y="267233"/>
                    </a:lnTo>
                    <a:lnTo>
                      <a:pt x="555650" y="461149"/>
                    </a:lnTo>
                    <a:lnTo>
                      <a:pt x="318808" y="267233"/>
                    </a:lnTo>
                    <a:lnTo>
                      <a:pt x="239941" y="267233"/>
                    </a:lnTo>
                    <a:close/>
                  </a:path>
                  <a:path w="555650" h="461149">
                    <a:moveTo>
                      <a:pt x="102679" y="267233"/>
                    </a:moveTo>
                    <a:lnTo>
                      <a:pt x="102679" y="219379"/>
                    </a:lnTo>
                    <a:lnTo>
                      <a:pt x="168846" y="0"/>
                    </a:lnTo>
                    <a:lnTo>
                      <a:pt x="97713" y="0"/>
                    </a:lnTo>
                    <a:lnTo>
                      <a:pt x="93916" y="156565"/>
                    </a:lnTo>
                    <a:lnTo>
                      <a:pt x="31902" y="156565"/>
                    </a:lnTo>
                    <a:lnTo>
                      <a:pt x="31902" y="416890"/>
                    </a:lnTo>
                    <a:lnTo>
                      <a:pt x="0" y="416890"/>
                    </a:lnTo>
                    <a:lnTo>
                      <a:pt x="0" y="461149"/>
                    </a:lnTo>
                    <a:lnTo>
                      <a:pt x="555650" y="461149"/>
                    </a:lnTo>
                    <a:lnTo>
                      <a:pt x="181546" y="267233"/>
                    </a:lnTo>
                    <a:lnTo>
                      <a:pt x="102679" y="267233"/>
                    </a:lnTo>
                    <a:close/>
                  </a:path>
                  <a:path w="555650" h="461149">
                    <a:moveTo>
                      <a:pt x="377202" y="267233"/>
                    </a:moveTo>
                    <a:lnTo>
                      <a:pt x="377202" y="219379"/>
                    </a:lnTo>
                    <a:lnTo>
                      <a:pt x="318808" y="219379"/>
                    </a:lnTo>
                    <a:lnTo>
                      <a:pt x="318808" y="267233"/>
                    </a:lnTo>
                    <a:lnTo>
                      <a:pt x="555650" y="461149"/>
                    </a:lnTo>
                    <a:lnTo>
                      <a:pt x="555650" y="416890"/>
                    </a:lnTo>
                    <a:lnTo>
                      <a:pt x="523760" y="416890"/>
                    </a:lnTo>
                    <a:lnTo>
                      <a:pt x="456057" y="267233"/>
                    </a:lnTo>
                    <a:lnTo>
                      <a:pt x="377202" y="267233"/>
                    </a:lnTo>
                    <a:close/>
                  </a:path>
                </a:pathLst>
              </a:custGeom>
              <a:solidFill>
                <a:srgbClr val="86ABB6"/>
              </a:solidFill>
            </p:spPr>
            <p:txBody>
              <a:bodyPr wrap="square" lIns="0" tIns="0" rIns="0" bIns="0" rtlCol="0">
                <a:noAutofit/>
              </a:bodyPr>
              <a:lstStyle/>
              <a:p>
                <a:endParaRPr>
                  <a:latin typeface="+mj-lt"/>
                </a:endParaRPr>
              </a:p>
            </p:txBody>
          </p:sp>
          <p:sp>
            <p:nvSpPr>
              <p:cNvPr id="515" name="object 63"/>
              <p:cNvSpPr/>
              <p:nvPr/>
            </p:nvSpPr>
            <p:spPr bwMode="gray">
              <a:xfrm>
                <a:off x="10308732" y="1019360"/>
                <a:ext cx="229312" cy="191860"/>
              </a:xfrm>
              <a:custGeom>
                <a:avLst/>
                <a:gdLst/>
                <a:ahLst/>
                <a:cxnLst/>
                <a:rect l="l" t="t" r="r" b="b"/>
                <a:pathLst>
                  <a:path w="576605" h="497052">
                    <a:moveTo>
                      <a:pt x="354339" y="97247"/>
                    </a:moveTo>
                    <a:lnTo>
                      <a:pt x="342924" y="104359"/>
                    </a:lnTo>
                    <a:lnTo>
                      <a:pt x="329163" y="110007"/>
                    </a:lnTo>
                    <a:lnTo>
                      <a:pt x="313467" y="113958"/>
                    </a:lnTo>
                    <a:lnTo>
                      <a:pt x="296246" y="115976"/>
                    </a:lnTo>
                    <a:lnTo>
                      <a:pt x="288302" y="116192"/>
                    </a:lnTo>
                    <a:lnTo>
                      <a:pt x="270547" y="115096"/>
                    </a:lnTo>
                    <a:lnTo>
                      <a:pt x="254134" y="111966"/>
                    </a:lnTo>
                    <a:lnTo>
                      <a:pt x="239473" y="107035"/>
                    </a:lnTo>
                    <a:lnTo>
                      <a:pt x="226975" y="100537"/>
                    </a:lnTo>
                    <a:lnTo>
                      <a:pt x="217050" y="92706"/>
                    </a:lnTo>
                    <a:lnTo>
                      <a:pt x="227143" y="126623"/>
                    </a:lnTo>
                    <a:lnTo>
                      <a:pt x="237782" y="130898"/>
                    </a:lnTo>
                    <a:lnTo>
                      <a:pt x="224129" y="244208"/>
                    </a:lnTo>
                    <a:lnTo>
                      <a:pt x="293382" y="292874"/>
                    </a:lnTo>
                    <a:lnTo>
                      <a:pt x="293382" y="402704"/>
                    </a:lnTo>
                    <a:lnTo>
                      <a:pt x="120434" y="402704"/>
                    </a:lnTo>
                    <a:lnTo>
                      <a:pt x="120434" y="292874"/>
                    </a:lnTo>
                    <a:lnTo>
                      <a:pt x="90119" y="63639"/>
                    </a:lnTo>
                    <a:lnTo>
                      <a:pt x="76802" y="66543"/>
                    </a:lnTo>
                    <a:lnTo>
                      <a:pt x="66139" y="74278"/>
                    </a:lnTo>
                    <a:lnTo>
                      <a:pt x="58287" y="85378"/>
                    </a:lnTo>
                    <a:lnTo>
                      <a:pt x="54483" y="94576"/>
                    </a:lnTo>
                    <a:lnTo>
                      <a:pt x="0" y="244208"/>
                    </a:lnTo>
                    <a:lnTo>
                      <a:pt x="53441" y="244208"/>
                    </a:lnTo>
                    <a:lnTo>
                      <a:pt x="53441" y="451942"/>
                    </a:lnTo>
                    <a:lnTo>
                      <a:pt x="29146" y="451942"/>
                    </a:lnTo>
                    <a:lnTo>
                      <a:pt x="29146" y="497052"/>
                    </a:lnTo>
                    <a:lnTo>
                      <a:pt x="547471" y="497052"/>
                    </a:lnTo>
                    <a:lnTo>
                      <a:pt x="360857" y="454583"/>
                    </a:lnTo>
                    <a:lnTo>
                      <a:pt x="360870" y="347903"/>
                    </a:lnTo>
                    <a:lnTo>
                      <a:pt x="363090" y="333689"/>
                    </a:lnTo>
                    <a:lnTo>
                      <a:pt x="369186" y="321200"/>
                    </a:lnTo>
                    <a:lnTo>
                      <a:pt x="378502" y="311091"/>
                    </a:lnTo>
                    <a:lnTo>
                      <a:pt x="352501" y="244208"/>
                    </a:lnTo>
                    <a:lnTo>
                      <a:pt x="338836" y="130898"/>
                    </a:lnTo>
                    <a:lnTo>
                      <a:pt x="352190" y="125322"/>
                    </a:lnTo>
                    <a:lnTo>
                      <a:pt x="363952" y="118480"/>
                    </a:lnTo>
                    <a:lnTo>
                      <a:pt x="363000" y="88905"/>
                    </a:lnTo>
                    <a:lnTo>
                      <a:pt x="354339" y="97247"/>
                    </a:lnTo>
                    <a:close/>
                  </a:path>
                  <a:path w="576605" h="497052">
                    <a:moveTo>
                      <a:pt x="522376" y="94767"/>
                    </a:moveTo>
                    <a:lnTo>
                      <a:pt x="516644" y="81435"/>
                    </a:lnTo>
                    <a:lnTo>
                      <a:pt x="508032" y="71232"/>
                    </a:lnTo>
                    <a:lnTo>
                      <a:pt x="496655" y="65067"/>
                    </a:lnTo>
                    <a:lnTo>
                      <a:pt x="486702" y="63639"/>
                    </a:lnTo>
                    <a:lnTo>
                      <a:pt x="392772" y="63639"/>
                    </a:lnTo>
                    <a:lnTo>
                      <a:pt x="390220" y="52555"/>
                    </a:lnTo>
                    <a:lnTo>
                      <a:pt x="385303" y="42213"/>
                    </a:lnTo>
                    <a:lnTo>
                      <a:pt x="378198" y="32728"/>
                    </a:lnTo>
                    <a:lnTo>
                      <a:pt x="369076" y="24217"/>
                    </a:lnTo>
                    <a:lnTo>
                      <a:pt x="358112" y="16797"/>
                    </a:lnTo>
                    <a:lnTo>
                      <a:pt x="345479" y="10583"/>
                    </a:lnTo>
                    <a:lnTo>
                      <a:pt x="331351" y="5692"/>
                    </a:lnTo>
                    <a:lnTo>
                      <a:pt x="315902" y="2240"/>
                    </a:lnTo>
                    <a:lnTo>
                      <a:pt x="299306" y="343"/>
                    </a:lnTo>
                    <a:lnTo>
                      <a:pt x="288302" y="0"/>
                    </a:lnTo>
                    <a:lnTo>
                      <a:pt x="271072" y="853"/>
                    </a:lnTo>
                    <a:lnTo>
                      <a:pt x="254878" y="3336"/>
                    </a:lnTo>
                    <a:lnTo>
                      <a:pt x="239895" y="7331"/>
                    </a:lnTo>
                    <a:lnTo>
                      <a:pt x="226297" y="12724"/>
                    </a:lnTo>
                    <a:lnTo>
                      <a:pt x="214257" y="19396"/>
                    </a:lnTo>
                    <a:lnTo>
                      <a:pt x="203951" y="27232"/>
                    </a:lnTo>
                    <a:lnTo>
                      <a:pt x="195551" y="36117"/>
                    </a:lnTo>
                    <a:lnTo>
                      <a:pt x="189233" y="45932"/>
                    </a:lnTo>
                    <a:lnTo>
                      <a:pt x="185170" y="56562"/>
                    </a:lnTo>
                    <a:lnTo>
                      <a:pt x="183845" y="63639"/>
                    </a:lnTo>
                    <a:lnTo>
                      <a:pt x="90119" y="63639"/>
                    </a:lnTo>
                    <a:lnTo>
                      <a:pt x="120434" y="292874"/>
                    </a:lnTo>
                    <a:lnTo>
                      <a:pt x="293382" y="292874"/>
                    </a:lnTo>
                    <a:lnTo>
                      <a:pt x="224129" y="244208"/>
                    </a:lnTo>
                    <a:lnTo>
                      <a:pt x="125031" y="244208"/>
                    </a:lnTo>
                    <a:lnTo>
                      <a:pt x="155219" y="93751"/>
                    </a:lnTo>
                    <a:lnTo>
                      <a:pt x="189661" y="93751"/>
                    </a:lnTo>
                    <a:lnTo>
                      <a:pt x="196121" y="103488"/>
                    </a:lnTo>
                    <a:lnTo>
                      <a:pt x="204629" y="112292"/>
                    </a:lnTo>
                    <a:lnTo>
                      <a:pt x="215024" y="120043"/>
                    </a:lnTo>
                    <a:lnTo>
                      <a:pt x="227143" y="126623"/>
                    </a:lnTo>
                    <a:lnTo>
                      <a:pt x="217050" y="92706"/>
                    </a:lnTo>
                    <a:lnTo>
                      <a:pt x="210109" y="83778"/>
                    </a:lnTo>
                    <a:lnTo>
                      <a:pt x="206563" y="73984"/>
                    </a:lnTo>
                    <a:lnTo>
                      <a:pt x="208109" y="59366"/>
                    </a:lnTo>
                    <a:lnTo>
                      <a:pt x="213609" y="50028"/>
                    </a:lnTo>
                    <a:lnTo>
                      <a:pt x="222275" y="41688"/>
                    </a:lnTo>
                    <a:lnTo>
                      <a:pt x="233694" y="34579"/>
                    </a:lnTo>
                    <a:lnTo>
                      <a:pt x="247457" y="28935"/>
                    </a:lnTo>
                    <a:lnTo>
                      <a:pt x="263153" y="24988"/>
                    </a:lnTo>
                    <a:lnTo>
                      <a:pt x="280371" y="22973"/>
                    </a:lnTo>
                    <a:lnTo>
                      <a:pt x="288302" y="22758"/>
                    </a:lnTo>
                    <a:lnTo>
                      <a:pt x="306066" y="23852"/>
                    </a:lnTo>
                    <a:lnTo>
                      <a:pt x="322483" y="26980"/>
                    </a:lnTo>
                    <a:lnTo>
                      <a:pt x="337145" y="31908"/>
                    </a:lnTo>
                    <a:lnTo>
                      <a:pt x="349642" y="38403"/>
                    </a:lnTo>
                    <a:lnTo>
                      <a:pt x="359563" y="46231"/>
                    </a:lnTo>
                    <a:lnTo>
                      <a:pt x="366500" y="55160"/>
                    </a:lnTo>
                    <a:lnTo>
                      <a:pt x="370043" y="64955"/>
                    </a:lnTo>
                    <a:lnTo>
                      <a:pt x="370420" y="69469"/>
                    </a:lnTo>
                    <a:lnTo>
                      <a:pt x="368497" y="79567"/>
                    </a:lnTo>
                    <a:lnTo>
                      <a:pt x="363000" y="88905"/>
                    </a:lnTo>
                    <a:lnTo>
                      <a:pt x="363952" y="118480"/>
                    </a:lnTo>
                    <a:lnTo>
                      <a:pt x="373958" y="110492"/>
                    </a:lnTo>
                    <a:lnTo>
                      <a:pt x="382047" y="101481"/>
                    </a:lnTo>
                    <a:lnTo>
                      <a:pt x="386956" y="93751"/>
                    </a:lnTo>
                    <a:lnTo>
                      <a:pt x="421398" y="93751"/>
                    </a:lnTo>
                    <a:lnTo>
                      <a:pt x="451586" y="244208"/>
                    </a:lnTo>
                    <a:lnTo>
                      <a:pt x="352501" y="244208"/>
                    </a:lnTo>
                    <a:lnTo>
                      <a:pt x="378502" y="311091"/>
                    </a:lnTo>
                    <a:lnTo>
                      <a:pt x="390383" y="304018"/>
                    </a:lnTo>
                    <a:lnTo>
                      <a:pt x="404175" y="300639"/>
                    </a:lnTo>
                    <a:lnTo>
                      <a:pt x="408520" y="300443"/>
                    </a:lnTo>
                    <a:lnTo>
                      <a:pt x="422753" y="302606"/>
                    </a:lnTo>
                    <a:lnTo>
                      <a:pt x="435269" y="308655"/>
                    </a:lnTo>
                    <a:lnTo>
                      <a:pt x="445413" y="317935"/>
                    </a:lnTo>
                    <a:lnTo>
                      <a:pt x="452528" y="329789"/>
                    </a:lnTo>
                    <a:lnTo>
                      <a:pt x="455959" y="343562"/>
                    </a:lnTo>
                    <a:lnTo>
                      <a:pt x="456171" y="347903"/>
                    </a:lnTo>
                    <a:lnTo>
                      <a:pt x="456171" y="454583"/>
                    </a:lnTo>
                    <a:lnTo>
                      <a:pt x="360857" y="454583"/>
                    </a:lnTo>
                    <a:lnTo>
                      <a:pt x="547471" y="497052"/>
                    </a:lnTo>
                    <a:lnTo>
                      <a:pt x="547471" y="451942"/>
                    </a:lnTo>
                    <a:lnTo>
                      <a:pt x="523176" y="451942"/>
                    </a:lnTo>
                    <a:lnTo>
                      <a:pt x="523176" y="244208"/>
                    </a:lnTo>
                    <a:lnTo>
                      <a:pt x="576605" y="244208"/>
                    </a:lnTo>
                    <a:lnTo>
                      <a:pt x="522376" y="94767"/>
                    </a:lnTo>
                    <a:close/>
                  </a:path>
                </a:pathLst>
              </a:custGeom>
              <a:solidFill>
                <a:srgbClr val="86ABB6"/>
              </a:solidFill>
            </p:spPr>
            <p:txBody>
              <a:bodyPr wrap="square" lIns="0" tIns="0" rIns="0" bIns="0" rtlCol="0">
                <a:noAutofit/>
              </a:bodyPr>
              <a:lstStyle/>
              <a:p>
                <a:endParaRPr>
                  <a:latin typeface="+mj-lt"/>
                </a:endParaRPr>
              </a:p>
            </p:txBody>
          </p:sp>
        </p:grpSp>
        <p:sp>
          <p:nvSpPr>
            <p:cNvPr id="517" name="Freeform 238"/>
            <p:cNvSpPr>
              <a:spLocks noEditPoints="1"/>
            </p:cNvSpPr>
            <p:nvPr/>
          </p:nvSpPr>
          <p:spPr bwMode="gray">
            <a:xfrm>
              <a:off x="9298976" y="4017550"/>
              <a:ext cx="474415" cy="369616"/>
            </a:xfrm>
            <a:custGeom>
              <a:avLst/>
              <a:gdLst/>
              <a:ahLst/>
              <a:cxnLst>
                <a:cxn ang="0">
                  <a:pos x="6" y="0"/>
                </a:cxn>
                <a:cxn ang="0">
                  <a:pos x="254" y="4"/>
                </a:cxn>
                <a:cxn ang="0">
                  <a:pos x="295" y="68"/>
                </a:cxn>
                <a:cxn ang="0">
                  <a:pos x="695" y="68"/>
                </a:cxn>
                <a:cxn ang="0">
                  <a:pos x="765" y="606"/>
                </a:cxn>
                <a:cxn ang="0">
                  <a:pos x="7" y="613"/>
                </a:cxn>
                <a:cxn ang="0">
                  <a:pos x="0" y="6"/>
                </a:cxn>
                <a:cxn ang="0">
                  <a:pos x="569" y="135"/>
                </a:cxn>
                <a:cxn ang="0">
                  <a:pos x="489" y="206"/>
                </a:cxn>
                <a:cxn ang="0">
                  <a:pos x="410" y="202"/>
                </a:cxn>
                <a:cxn ang="0">
                  <a:pos x="257" y="238"/>
                </a:cxn>
                <a:cxn ang="0">
                  <a:pos x="296" y="278"/>
                </a:cxn>
                <a:cxn ang="0">
                  <a:pos x="428" y="293"/>
                </a:cxn>
                <a:cxn ang="0">
                  <a:pos x="531" y="390"/>
                </a:cxn>
                <a:cxn ang="0">
                  <a:pos x="616" y="311"/>
                </a:cxn>
                <a:cxn ang="0">
                  <a:pos x="656" y="219"/>
                </a:cxn>
                <a:cxn ang="0">
                  <a:pos x="569" y="135"/>
                </a:cxn>
                <a:cxn ang="0">
                  <a:pos x="544" y="409"/>
                </a:cxn>
                <a:cxn ang="0">
                  <a:pos x="504" y="442"/>
                </a:cxn>
                <a:cxn ang="0">
                  <a:pos x="424" y="366"/>
                </a:cxn>
                <a:cxn ang="0">
                  <a:pos x="418" y="383"/>
                </a:cxn>
                <a:cxn ang="0">
                  <a:pos x="483" y="451"/>
                </a:cxn>
                <a:cxn ang="0">
                  <a:pos x="450" y="471"/>
                </a:cxn>
                <a:cxn ang="0">
                  <a:pos x="389" y="425"/>
                </a:cxn>
                <a:cxn ang="0">
                  <a:pos x="407" y="454"/>
                </a:cxn>
                <a:cxn ang="0">
                  <a:pos x="424" y="498"/>
                </a:cxn>
                <a:cxn ang="0">
                  <a:pos x="385" y="480"/>
                </a:cxn>
                <a:cxn ang="0">
                  <a:pos x="372" y="492"/>
                </a:cxn>
                <a:cxn ang="0">
                  <a:pos x="374" y="519"/>
                </a:cxn>
                <a:cxn ang="0">
                  <a:pos x="340" y="503"/>
                </a:cxn>
                <a:cxn ang="0">
                  <a:pos x="312" y="436"/>
                </a:cxn>
                <a:cxn ang="0">
                  <a:pos x="253" y="385"/>
                </a:cxn>
                <a:cxn ang="0">
                  <a:pos x="247" y="350"/>
                </a:cxn>
                <a:cxn ang="0">
                  <a:pos x="168" y="383"/>
                </a:cxn>
                <a:cxn ang="0">
                  <a:pos x="180" y="428"/>
                </a:cxn>
                <a:cxn ang="0">
                  <a:pos x="197" y="460"/>
                </a:cxn>
                <a:cxn ang="0">
                  <a:pos x="229" y="502"/>
                </a:cxn>
                <a:cxn ang="0">
                  <a:pos x="267" y="508"/>
                </a:cxn>
                <a:cxn ang="0">
                  <a:pos x="283" y="530"/>
                </a:cxn>
                <a:cxn ang="0">
                  <a:pos x="315" y="521"/>
                </a:cxn>
                <a:cxn ang="0">
                  <a:pos x="335" y="536"/>
                </a:cxn>
                <a:cxn ang="0">
                  <a:pos x="400" y="525"/>
                </a:cxn>
                <a:cxn ang="0">
                  <a:pos x="448" y="502"/>
                </a:cxn>
                <a:cxn ang="0">
                  <a:pos x="539" y="471"/>
                </a:cxn>
                <a:cxn ang="0">
                  <a:pos x="555" y="390"/>
                </a:cxn>
                <a:cxn ang="0">
                  <a:pos x="101" y="257"/>
                </a:cxn>
                <a:cxn ang="0">
                  <a:pos x="200" y="338"/>
                </a:cxn>
                <a:cxn ang="0">
                  <a:pos x="252" y="160"/>
                </a:cxn>
                <a:cxn ang="0">
                  <a:pos x="289" y="202"/>
                </a:cxn>
                <a:cxn ang="0">
                  <a:pos x="317" y="197"/>
                </a:cxn>
                <a:cxn ang="0">
                  <a:pos x="101" y="257"/>
                </a:cxn>
              </a:cxnLst>
              <a:rect l="0" t="0" r="r" b="b"/>
              <a:pathLst>
                <a:path w="765" h="613">
                  <a:moveTo>
                    <a:pt x="0" y="0"/>
                  </a:moveTo>
                  <a:cubicBezTo>
                    <a:pt x="2" y="0"/>
                    <a:pt x="4" y="0"/>
                    <a:pt x="6" y="0"/>
                  </a:cubicBezTo>
                  <a:cubicBezTo>
                    <a:pt x="86" y="0"/>
                    <a:pt x="167" y="0"/>
                    <a:pt x="247" y="0"/>
                  </a:cubicBezTo>
                  <a:cubicBezTo>
                    <a:pt x="251" y="0"/>
                    <a:pt x="252" y="1"/>
                    <a:pt x="254" y="4"/>
                  </a:cubicBezTo>
                  <a:cubicBezTo>
                    <a:pt x="265" y="24"/>
                    <a:pt x="277" y="44"/>
                    <a:pt x="288" y="64"/>
                  </a:cubicBezTo>
                  <a:cubicBezTo>
                    <a:pt x="289" y="67"/>
                    <a:pt x="291" y="68"/>
                    <a:pt x="295" y="68"/>
                  </a:cubicBezTo>
                  <a:cubicBezTo>
                    <a:pt x="344" y="68"/>
                    <a:pt x="393" y="68"/>
                    <a:pt x="443" y="68"/>
                  </a:cubicBezTo>
                  <a:cubicBezTo>
                    <a:pt x="527" y="68"/>
                    <a:pt x="611" y="68"/>
                    <a:pt x="695" y="68"/>
                  </a:cubicBezTo>
                  <a:cubicBezTo>
                    <a:pt x="734" y="68"/>
                    <a:pt x="765" y="99"/>
                    <a:pt x="765" y="138"/>
                  </a:cubicBezTo>
                  <a:cubicBezTo>
                    <a:pt x="765" y="294"/>
                    <a:pt x="765" y="450"/>
                    <a:pt x="765" y="606"/>
                  </a:cubicBezTo>
                  <a:cubicBezTo>
                    <a:pt x="765" y="613"/>
                    <a:pt x="765" y="613"/>
                    <a:pt x="758" y="613"/>
                  </a:cubicBezTo>
                  <a:cubicBezTo>
                    <a:pt x="508" y="613"/>
                    <a:pt x="257" y="613"/>
                    <a:pt x="7" y="613"/>
                  </a:cubicBezTo>
                  <a:cubicBezTo>
                    <a:pt x="0" y="613"/>
                    <a:pt x="0" y="613"/>
                    <a:pt x="0" y="606"/>
                  </a:cubicBezTo>
                  <a:cubicBezTo>
                    <a:pt x="0" y="406"/>
                    <a:pt x="0" y="206"/>
                    <a:pt x="0" y="6"/>
                  </a:cubicBezTo>
                  <a:cubicBezTo>
                    <a:pt x="0" y="4"/>
                    <a:pt x="0" y="2"/>
                    <a:pt x="0" y="0"/>
                  </a:cubicBezTo>
                  <a:close/>
                  <a:moveTo>
                    <a:pt x="569" y="135"/>
                  </a:moveTo>
                  <a:cubicBezTo>
                    <a:pt x="559" y="144"/>
                    <a:pt x="550" y="152"/>
                    <a:pt x="541" y="160"/>
                  </a:cubicBezTo>
                  <a:cubicBezTo>
                    <a:pt x="524" y="175"/>
                    <a:pt x="506" y="190"/>
                    <a:pt x="489" y="206"/>
                  </a:cubicBezTo>
                  <a:cubicBezTo>
                    <a:pt x="473" y="219"/>
                    <a:pt x="456" y="222"/>
                    <a:pt x="437" y="213"/>
                  </a:cubicBezTo>
                  <a:cubicBezTo>
                    <a:pt x="428" y="208"/>
                    <a:pt x="419" y="205"/>
                    <a:pt x="410" y="202"/>
                  </a:cubicBezTo>
                  <a:cubicBezTo>
                    <a:pt x="395" y="196"/>
                    <a:pt x="379" y="194"/>
                    <a:pt x="363" y="199"/>
                  </a:cubicBezTo>
                  <a:cubicBezTo>
                    <a:pt x="327" y="210"/>
                    <a:pt x="292" y="223"/>
                    <a:pt x="257" y="238"/>
                  </a:cubicBezTo>
                  <a:cubicBezTo>
                    <a:pt x="250" y="241"/>
                    <a:pt x="249" y="245"/>
                    <a:pt x="253" y="252"/>
                  </a:cubicBezTo>
                  <a:cubicBezTo>
                    <a:pt x="262" y="269"/>
                    <a:pt x="277" y="276"/>
                    <a:pt x="296" y="278"/>
                  </a:cubicBezTo>
                  <a:cubicBezTo>
                    <a:pt x="313" y="280"/>
                    <a:pt x="329" y="277"/>
                    <a:pt x="345" y="272"/>
                  </a:cubicBezTo>
                  <a:cubicBezTo>
                    <a:pt x="377" y="262"/>
                    <a:pt x="404" y="269"/>
                    <a:pt x="428" y="293"/>
                  </a:cubicBezTo>
                  <a:cubicBezTo>
                    <a:pt x="458" y="324"/>
                    <a:pt x="490" y="353"/>
                    <a:pt x="522" y="382"/>
                  </a:cubicBezTo>
                  <a:cubicBezTo>
                    <a:pt x="524" y="385"/>
                    <a:pt x="527" y="388"/>
                    <a:pt x="531" y="390"/>
                  </a:cubicBezTo>
                  <a:cubicBezTo>
                    <a:pt x="533" y="389"/>
                    <a:pt x="534" y="387"/>
                    <a:pt x="536" y="386"/>
                  </a:cubicBezTo>
                  <a:cubicBezTo>
                    <a:pt x="562" y="361"/>
                    <a:pt x="589" y="336"/>
                    <a:pt x="616" y="311"/>
                  </a:cubicBezTo>
                  <a:cubicBezTo>
                    <a:pt x="630" y="298"/>
                    <a:pt x="643" y="285"/>
                    <a:pt x="657" y="272"/>
                  </a:cubicBezTo>
                  <a:cubicBezTo>
                    <a:pt x="674" y="256"/>
                    <a:pt x="672" y="233"/>
                    <a:pt x="656" y="219"/>
                  </a:cubicBezTo>
                  <a:cubicBezTo>
                    <a:pt x="644" y="209"/>
                    <a:pt x="633" y="197"/>
                    <a:pt x="621" y="186"/>
                  </a:cubicBezTo>
                  <a:cubicBezTo>
                    <a:pt x="604" y="169"/>
                    <a:pt x="586" y="152"/>
                    <a:pt x="569" y="135"/>
                  </a:cubicBezTo>
                  <a:close/>
                  <a:moveTo>
                    <a:pt x="540" y="404"/>
                  </a:moveTo>
                  <a:cubicBezTo>
                    <a:pt x="542" y="406"/>
                    <a:pt x="543" y="407"/>
                    <a:pt x="544" y="409"/>
                  </a:cubicBezTo>
                  <a:cubicBezTo>
                    <a:pt x="550" y="416"/>
                    <a:pt x="550" y="423"/>
                    <a:pt x="548" y="432"/>
                  </a:cubicBezTo>
                  <a:cubicBezTo>
                    <a:pt x="545" y="446"/>
                    <a:pt x="520" y="458"/>
                    <a:pt x="504" y="442"/>
                  </a:cubicBezTo>
                  <a:cubicBezTo>
                    <a:pt x="480" y="418"/>
                    <a:pt x="455" y="394"/>
                    <a:pt x="430" y="370"/>
                  </a:cubicBezTo>
                  <a:cubicBezTo>
                    <a:pt x="428" y="368"/>
                    <a:pt x="426" y="367"/>
                    <a:pt x="424" y="366"/>
                  </a:cubicBezTo>
                  <a:cubicBezTo>
                    <a:pt x="420" y="365"/>
                    <a:pt x="417" y="367"/>
                    <a:pt x="415" y="371"/>
                  </a:cubicBezTo>
                  <a:cubicBezTo>
                    <a:pt x="412" y="375"/>
                    <a:pt x="413" y="379"/>
                    <a:pt x="418" y="383"/>
                  </a:cubicBezTo>
                  <a:cubicBezTo>
                    <a:pt x="436" y="401"/>
                    <a:pt x="455" y="419"/>
                    <a:pt x="473" y="437"/>
                  </a:cubicBezTo>
                  <a:cubicBezTo>
                    <a:pt x="477" y="441"/>
                    <a:pt x="480" y="446"/>
                    <a:pt x="483" y="451"/>
                  </a:cubicBezTo>
                  <a:cubicBezTo>
                    <a:pt x="486" y="458"/>
                    <a:pt x="485" y="465"/>
                    <a:pt x="480" y="471"/>
                  </a:cubicBezTo>
                  <a:cubicBezTo>
                    <a:pt x="472" y="480"/>
                    <a:pt x="459" y="481"/>
                    <a:pt x="450" y="471"/>
                  </a:cubicBezTo>
                  <a:cubicBezTo>
                    <a:pt x="434" y="456"/>
                    <a:pt x="418" y="441"/>
                    <a:pt x="403" y="425"/>
                  </a:cubicBezTo>
                  <a:cubicBezTo>
                    <a:pt x="398" y="421"/>
                    <a:pt x="393" y="421"/>
                    <a:pt x="389" y="425"/>
                  </a:cubicBezTo>
                  <a:cubicBezTo>
                    <a:pt x="386" y="429"/>
                    <a:pt x="386" y="434"/>
                    <a:pt x="390" y="438"/>
                  </a:cubicBezTo>
                  <a:cubicBezTo>
                    <a:pt x="396" y="444"/>
                    <a:pt x="401" y="449"/>
                    <a:pt x="407" y="454"/>
                  </a:cubicBezTo>
                  <a:cubicBezTo>
                    <a:pt x="414" y="461"/>
                    <a:pt x="421" y="468"/>
                    <a:pt x="427" y="476"/>
                  </a:cubicBezTo>
                  <a:cubicBezTo>
                    <a:pt x="433" y="483"/>
                    <a:pt x="431" y="492"/>
                    <a:pt x="424" y="498"/>
                  </a:cubicBezTo>
                  <a:cubicBezTo>
                    <a:pt x="416" y="503"/>
                    <a:pt x="409" y="503"/>
                    <a:pt x="402" y="496"/>
                  </a:cubicBezTo>
                  <a:cubicBezTo>
                    <a:pt x="396" y="491"/>
                    <a:pt x="391" y="485"/>
                    <a:pt x="385" y="480"/>
                  </a:cubicBezTo>
                  <a:cubicBezTo>
                    <a:pt x="381" y="476"/>
                    <a:pt x="377" y="476"/>
                    <a:pt x="373" y="479"/>
                  </a:cubicBezTo>
                  <a:cubicBezTo>
                    <a:pt x="369" y="482"/>
                    <a:pt x="369" y="487"/>
                    <a:pt x="372" y="492"/>
                  </a:cubicBezTo>
                  <a:cubicBezTo>
                    <a:pt x="374" y="495"/>
                    <a:pt x="376" y="497"/>
                    <a:pt x="378" y="500"/>
                  </a:cubicBezTo>
                  <a:cubicBezTo>
                    <a:pt x="382" y="507"/>
                    <a:pt x="380" y="513"/>
                    <a:pt x="374" y="519"/>
                  </a:cubicBezTo>
                  <a:cubicBezTo>
                    <a:pt x="369" y="523"/>
                    <a:pt x="362" y="523"/>
                    <a:pt x="356" y="518"/>
                  </a:cubicBezTo>
                  <a:cubicBezTo>
                    <a:pt x="351" y="513"/>
                    <a:pt x="345" y="508"/>
                    <a:pt x="340" y="503"/>
                  </a:cubicBezTo>
                  <a:cubicBezTo>
                    <a:pt x="353" y="485"/>
                    <a:pt x="340" y="464"/>
                    <a:pt x="318" y="464"/>
                  </a:cubicBezTo>
                  <a:cubicBezTo>
                    <a:pt x="322" y="453"/>
                    <a:pt x="320" y="444"/>
                    <a:pt x="312" y="436"/>
                  </a:cubicBezTo>
                  <a:cubicBezTo>
                    <a:pt x="305" y="428"/>
                    <a:pt x="295" y="425"/>
                    <a:pt x="284" y="427"/>
                  </a:cubicBezTo>
                  <a:cubicBezTo>
                    <a:pt x="294" y="400"/>
                    <a:pt x="283" y="386"/>
                    <a:pt x="253" y="385"/>
                  </a:cubicBezTo>
                  <a:cubicBezTo>
                    <a:pt x="253" y="384"/>
                    <a:pt x="253" y="384"/>
                    <a:pt x="253" y="383"/>
                  </a:cubicBezTo>
                  <a:cubicBezTo>
                    <a:pt x="259" y="371"/>
                    <a:pt x="257" y="359"/>
                    <a:pt x="247" y="350"/>
                  </a:cubicBezTo>
                  <a:cubicBezTo>
                    <a:pt x="236" y="342"/>
                    <a:pt x="222" y="341"/>
                    <a:pt x="212" y="349"/>
                  </a:cubicBezTo>
                  <a:cubicBezTo>
                    <a:pt x="197" y="360"/>
                    <a:pt x="182" y="372"/>
                    <a:pt x="168" y="383"/>
                  </a:cubicBezTo>
                  <a:cubicBezTo>
                    <a:pt x="165" y="386"/>
                    <a:pt x="162" y="391"/>
                    <a:pt x="160" y="395"/>
                  </a:cubicBezTo>
                  <a:cubicBezTo>
                    <a:pt x="156" y="409"/>
                    <a:pt x="165" y="424"/>
                    <a:pt x="180" y="428"/>
                  </a:cubicBezTo>
                  <a:cubicBezTo>
                    <a:pt x="184" y="429"/>
                    <a:pt x="189" y="429"/>
                    <a:pt x="195" y="429"/>
                  </a:cubicBezTo>
                  <a:cubicBezTo>
                    <a:pt x="189" y="440"/>
                    <a:pt x="189" y="450"/>
                    <a:pt x="197" y="460"/>
                  </a:cubicBezTo>
                  <a:cubicBezTo>
                    <a:pt x="204" y="469"/>
                    <a:pt x="215" y="472"/>
                    <a:pt x="227" y="470"/>
                  </a:cubicBezTo>
                  <a:cubicBezTo>
                    <a:pt x="220" y="482"/>
                    <a:pt x="220" y="493"/>
                    <a:pt x="229" y="502"/>
                  </a:cubicBezTo>
                  <a:cubicBezTo>
                    <a:pt x="240" y="514"/>
                    <a:pt x="253" y="515"/>
                    <a:pt x="267" y="508"/>
                  </a:cubicBezTo>
                  <a:cubicBezTo>
                    <a:pt x="267" y="508"/>
                    <a:pt x="267" y="508"/>
                    <a:pt x="267" y="508"/>
                  </a:cubicBezTo>
                  <a:cubicBezTo>
                    <a:pt x="267" y="509"/>
                    <a:pt x="267" y="509"/>
                    <a:pt x="267" y="510"/>
                  </a:cubicBezTo>
                  <a:cubicBezTo>
                    <a:pt x="269" y="520"/>
                    <a:pt x="274" y="526"/>
                    <a:pt x="283" y="530"/>
                  </a:cubicBezTo>
                  <a:cubicBezTo>
                    <a:pt x="292" y="533"/>
                    <a:pt x="301" y="532"/>
                    <a:pt x="309" y="526"/>
                  </a:cubicBezTo>
                  <a:cubicBezTo>
                    <a:pt x="311" y="524"/>
                    <a:pt x="313" y="523"/>
                    <a:pt x="315" y="521"/>
                  </a:cubicBezTo>
                  <a:cubicBezTo>
                    <a:pt x="317" y="519"/>
                    <a:pt x="319" y="520"/>
                    <a:pt x="321" y="522"/>
                  </a:cubicBezTo>
                  <a:cubicBezTo>
                    <a:pt x="326" y="527"/>
                    <a:pt x="330" y="532"/>
                    <a:pt x="335" y="536"/>
                  </a:cubicBezTo>
                  <a:cubicBezTo>
                    <a:pt x="354" y="553"/>
                    <a:pt x="381" y="549"/>
                    <a:pt x="394" y="528"/>
                  </a:cubicBezTo>
                  <a:cubicBezTo>
                    <a:pt x="395" y="525"/>
                    <a:pt x="397" y="525"/>
                    <a:pt x="400" y="525"/>
                  </a:cubicBezTo>
                  <a:cubicBezTo>
                    <a:pt x="414" y="529"/>
                    <a:pt x="427" y="526"/>
                    <a:pt x="437" y="516"/>
                  </a:cubicBezTo>
                  <a:cubicBezTo>
                    <a:pt x="441" y="512"/>
                    <a:pt x="444" y="507"/>
                    <a:pt x="448" y="502"/>
                  </a:cubicBezTo>
                  <a:cubicBezTo>
                    <a:pt x="471" y="509"/>
                    <a:pt x="493" y="498"/>
                    <a:pt x="503" y="474"/>
                  </a:cubicBezTo>
                  <a:cubicBezTo>
                    <a:pt x="524" y="476"/>
                    <a:pt x="528" y="476"/>
                    <a:pt x="539" y="471"/>
                  </a:cubicBezTo>
                  <a:cubicBezTo>
                    <a:pt x="551" y="466"/>
                    <a:pt x="560" y="457"/>
                    <a:pt x="565" y="445"/>
                  </a:cubicBezTo>
                  <a:cubicBezTo>
                    <a:pt x="574" y="426"/>
                    <a:pt x="569" y="404"/>
                    <a:pt x="555" y="390"/>
                  </a:cubicBezTo>
                  <a:cubicBezTo>
                    <a:pt x="550" y="395"/>
                    <a:pt x="545" y="399"/>
                    <a:pt x="540" y="404"/>
                  </a:cubicBezTo>
                  <a:close/>
                  <a:moveTo>
                    <a:pt x="101" y="257"/>
                  </a:moveTo>
                  <a:cubicBezTo>
                    <a:pt x="128" y="289"/>
                    <a:pt x="154" y="321"/>
                    <a:pt x="181" y="353"/>
                  </a:cubicBezTo>
                  <a:cubicBezTo>
                    <a:pt x="187" y="347"/>
                    <a:pt x="193" y="343"/>
                    <a:pt x="200" y="338"/>
                  </a:cubicBezTo>
                  <a:cubicBezTo>
                    <a:pt x="178" y="312"/>
                    <a:pt x="156" y="286"/>
                    <a:pt x="135" y="260"/>
                  </a:cubicBezTo>
                  <a:cubicBezTo>
                    <a:pt x="174" y="226"/>
                    <a:pt x="212" y="193"/>
                    <a:pt x="252" y="160"/>
                  </a:cubicBezTo>
                  <a:cubicBezTo>
                    <a:pt x="253" y="161"/>
                    <a:pt x="253" y="162"/>
                    <a:pt x="253" y="162"/>
                  </a:cubicBezTo>
                  <a:cubicBezTo>
                    <a:pt x="265" y="176"/>
                    <a:pt x="277" y="189"/>
                    <a:pt x="289" y="202"/>
                  </a:cubicBezTo>
                  <a:cubicBezTo>
                    <a:pt x="291" y="203"/>
                    <a:pt x="293" y="205"/>
                    <a:pt x="294" y="205"/>
                  </a:cubicBezTo>
                  <a:cubicBezTo>
                    <a:pt x="302" y="203"/>
                    <a:pt x="310" y="199"/>
                    <a:pt x="317" y="197"/>
                  </a:cubicBezTo>
                  <a:cubicBezTo>
                    <a:pt x="296" y="173"/>
                    <a:pt x="275" y="150"/>
                    <a:pt x="253" y="127"/>
                  </a:cubicBezTo>
                  <a:cubicBezTo>
                    <a:pt x="202" y="170"/>
                    <a:pt x="152" y="213"/>
                    <a:pt x="101" y="257"/>
                  </a:cubicBezTo>
                  <a:close/>
                </a:path>
              </a:pathLst>
            </a:custGeom>
            <a:solidFill>
              <a:srgbClr val="86ABB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521" name="Group 520"/>
            <p:cNvGrpSpPr>
              <a:grpSpLocks noChangeAspect="1"/>
            </p:cNvGrpSpPr>
            <p:nvPr/>
          </p:nvGrpSpPr>
          <p:grpSpPr bwMode="gray">
            <a:xfrm>
              <a:off x="10227727" y="3973287"/>
              <a:ext cx="470097" cy="433100"/>
              <a:chOff x="1095138" y="2616431"/>
              <a:chExt cx="1322058" cy="1218011"/>
            </a:xfrm>
            <a:solidFill>
              <a:srgbClr val="86ABB6"/>
            </a:solidFill>
          </p:grpSpPr>
          <p:sp>
            <p:nvSpPr>
              <p:cNvPr id="522" name="object 55"/>
              <p:cNvSpPr/>
              <p:nvPr/>
            </p:nvSpPr>
            <p:spPr bwMode="gray">
              <a:xfrm>
                <a:off x="1433972" y="3162934"/>
                <a:ext cx="120835" cy="138874"/>
              </a:xfrm>
              <a:custGeom>
                <a:avLst/>
                <a:gdLst/>
                <a:ahLst/>
                <a:cxnLst/>
                <a:rect l="l" t="t" r="r" b="b"/>
                <a:pathLst>
                  <a:path w="132918" h="157391">
                    <a:moveTo>
                      <a:pt x="0" y="76695"/>
                    </a:moveTo>
                    <a:lnTo>
                      <a:pt x="949" y="90610"/>
                    </a:lnTo>
                    <a:lnTo>
                      <a:pt x="3798" y="103193"/>
                    </a:lnTo>
                    <a:lnTo>
                      <a:pt x="8547" y="114444"/>
                    </a:lnTo>
                    <a:lnTo>
                      <a:pt x="15195" y="124364"/>
                    </a:lnTo>
                    <a:lnTo>
                      <a:pt x="23743" y="132952"/>
                    </a:lnTo>
                    <a:lnTo>
                      <a:pt x="34191" y="140208"/>
                    </a:lnTo>
                    <a:lnTo>
                      <a:pt x="46538" y="146132"/>
                    </a:lnTo>
                    <a:lnTo>
                      <a:pt x="60785" y="150725"/>
                    </a:lnTo>
                    <a:lnTo>
                      <a:pt x="76932" y="153986"/>
                    </a:lnTo>
                    <a:lnTo>
                      <a:pt x="94979" y="155915"/>
                    </a:lnTo>
                    <a:lnTo>
                      <a:pt x="113855" y="156514"/>
                    </a:lnTo>
                    <a:lnTo>
                      <a:pt x="114554" y="156514"/>
                    </a:lnTo>
                    <a:lnTo>
                      <a:pt x="120904" y="156819"/>
                    </a:lnTo>
                    <a:lnTo>
                      <a:pt x="132918" y="157391"/>
                    </a:lnTo>
                    <a:lnTo>
                      <a:pt x="132918" y="0"/>
                    </a:lnTo>
                    <a:lnTo>
                      <a:pt x="114376" y="444"/>
                    </a:lnTo>
                    <a:lnTo>
                      <a:pt x="94218" y="1095"/>
                    </a:lnTo>
                    <a:lnTo>
                      <a:pt x="76013" y="3048"/>
                    </a:lnTo>
                    <a:lnTo>
                      <a:pt x="59760" y="6303"/>
                    </a:lnTo>
                    <a:lnTo>
                      <a:pt x="45460" y="10860"/>
                    </a:lnTo>
                    <a:lnTo>
                      <a:pt x="33112" y="16718"/>
                    </a:lnTo>
                    <a:lnTo>
                      <a:pt x="22717" y="23878"/>
                    </a:lnTo>
                    <a:lnTo>
                      <a:pt x="14274" y="32339"/>
                    </a:lnTo>
                    <a:lnTo>
                      <a:pt x="7785" y="42102"/>
                    </a:lnTo>
                    <a:lnTo>
                      <a:pt x="3247" y="53166"/>
                    </a:lnTo>
                    <a:lnTo>
                      <a:pt x="662" y="65530"/>
                    </a:lnTo>
                    <a:lnTo>
                      <a:pt x="0" y="76695"/>
                    </a:lnTo>
                    <a:close/>
                  </a:path>
                </a:pathLst>
              </a:custGeom>
              <a:grpFill/>
            </p:spPr>
            <p:txBody>
              <a:bodyPr wrap="square" lIns="0" tIns="0" rIns="0" bIns="0" rtlCol="0">
                <a:noAutofit/>
              </a:bodyPr>
              <a:lstStyle/>
              <a:p>
                <a:endParaRPr>
                  <a:latin typeface="+mj-lt"/>
                </a:endParaRPr>
              </a:p>
            </p:txBody>
          </p:sp>
          <p:sp>
            <p:nvSpPr>
              <p:cNvPr id="523" name="object 56"/>
              <p:cNvSpPr/>
              <p:nvPr/>
            </p:nvSpPr>
            <p:spPr bwMode="gray">
              <a:xfrm>
                <a:off x="1633747" y="3388369"/>
                <a:ext cx="129494" cy="149900"/>
              </a:xfrm>
              <a:custGeom>
                <a:avLst/>
                <a:gdLst/>
                <a:ahLst/>
                <a:cxnLst/>
                <a:rect l="l" t="t" r="r" b="b"/>
                <a:pathLst>
                  <a:path w="142443" h="169887">
                    <a:moveTo>
                      <a:pt x="0" y="169887"/>
                    </a:moveTo>
                    <a:lnTo>
                      <a:pt x="18529" y="169887"/>
                    </a:lnTo>
                    <a:lnTo>
                      <a:pt x="38255" y="169269"/>
                    </a:lnTo>
                    <a:lnTo>
                      <a:pt x="56272" y="167415"/>
                    </a:lnTo>
                    <a:lnTo>
                      <a:pt x="72580" y="164324"/>
                    </a:lnTo>
                    <a:lnTo>
                      <a:pt x="87179" y="159997"/>
                    </a:lnTo>
                    <a:lnTo>
                      <a:pt x="100068" y="154433"/>
                    </a:lnTo>
                    <a:lnTo>
                      <a:pt x="111248" y="147633"/>
                    </a:lnTo>
                    <a:lnTo>
                      <a:pt x="120720" y="139598"/>
                    </a:lnTo>
                    <a:lnTo>
                      <a:pt x="128482" y="130326"/>
                    </a:lnTo>
                    <a:lnTo>
                      <a:pt x="134535" y="119818"/>
                    </a:lnTo>
                    <a:lnTo>
                      <a:pt x="138879" y="108074"/>
                    </a:lnTo>
                    <a:lnTo>
                      <a:pt x="141515" y="95094"/>
                    </a:lnTo>
                    <a:lnTo>
                      <a:pt x="142441" y="80878"/>
                    </a:lnTo>
                    <a:lnTo>
                      <a:pt x="142443" y="80251"/>
                    </a:lnTo>
                    <a:lnTo>
                      <a:pt x="141543" y="63614"/>
                    </a:lnTo>
                    <a:lnTo>
                      <a:pt x="138845" y="49164"/>
                    </a:lnTo>
                    <a:lnTo>
                      <a:pt x="134348" y="36899"/>
                    </a:lnTo>
                    <a:lnTo>
                      <a:pt x="128053" y="26817"/>
                    </a:lnTo>
                    <a:lnTo>
                      <a:pt x="119961" y="18917"/>
                    </a:lnTo>
                    <a:lnTo>
                      <a:pt x="114909" y="15595"/>
                    </a:lnTo>
                    <a:lnTo>
                      <a:pt x="108158" y="12368"/>
                    </a:lnTo>
                    <a:lnTo>
                      <a:pt x="99974" y="9515"/>
                    </a:lnTo>
                    <a:lnTo>
                      <a:pt x="90354" y="7034"/>
                    </a:lnTo>
                    <a:lnTo>
                      <a:pt x="79300" y="4928"/>
                    </a:lnTo>
                    <a:lnTo>
                      <a:pt x="66810" y="3194"/>
                    </a:lnTo>
                    <a:lnTo>
                      <a:pt x="52885" y="1835"/>
                    </a:lnTo>
                    <a:lnTo>
                      <a:pt x="37524" y="850"/>
                    </a:lnTo>
                    <a:lnTo>
                      <a:pt x="20727" y="239"/>
                    </a:lnTo>
                    <a:lnTo>
                      <a:pt x="2494" y="3"/>
                    </a:lnTo>
                    <a:lnTo>
                      <a:pt x="0" y="0"/>
                    </a:lnTo>
                    <a:lnTo>
                      <a:pt x="0" y="169887"/>
                    </a:lnTo>
                    <a:close/>
                  </a:path>
                </a:pathLst>
              </a:custGeom>
              <a:grpFill/>
            </p:spPr>
            <p:txBody>
              <a:bodyPr wrap="square" lIns="0" tIns="0" rIns="0" bIns="0" rtlCol="0">
                <a:noAutofit/>
              </a:bodyPr>
              <a:lstStyle/>
              <a:p>
                <a:endParaRPr>
                  <a:latin typeface="+mj-lt"/>
                </a:endParaRPr>
              </a:p>
            </p:txBody>
          </p:sp>
          <p:sp>
            <p:nvSpPr>
              <p:cNvPr id="524" name="object 57"/>
              <p:cNvSpPr/>
              <p:nvPr/>
            </p:nvSpPr>
            <p:spPr bwMode="gray">
              <a:xfrm>
                <a:off x="1095138" y="2616431"/>
                <a:ext cx="1322058" cy="1218011"/>
              </a:xfrm>
              <a:custGeom>
                <a:avLst/>
                <a:gdLst/>
                <a:ahLst/>
                <a:cxnLst/>
                <a:rect l="l" t="t" r="r" b="b"/>
                <a:pathLst>
                  <a:path w="1454264" h="1380413">
                    <a:moveTo>
                      <a:pt x="843457" y="702754"/>
                    </a:moveTo>
                    <a:lnTo>
                      <a:pt x="788568" y="702754"/>
                    </a:lnTo>
                    <a:lnTo>
                      <a:pt x="698474" y="787819"/>
                    </a:lnTo>
                    <a:lnTo>
                      <a:pt x="714898" y="790210"/>
                    </a:lnTo>
                    <a:lnTo>
                      <a:pt x="730326" y="792908"/>
                    </a:lnTo>
                    <a:lnTo>
                      <a:pt x="744758" y="795913"/>
                    </a:lnTo>
                    <a:lnTo>
                      <a:pt x="758194" y="799224"/>
                    </a:lnTo>
                    <a:lnTo>
                      <a:pt x="770633" y="802843"/>
                    </a:lnTo>
                    <a:lnTo>
                      <a:pt x="782074" y="806770"/>
                    </a:lnTo>
                    <a:lnTo>
                      <a:pt x="801962" y="815546"/>
                    </a:lnTo>
                    <a:lnTo>
                      <a:pt x="814870" y="823366"/>
                    </a:lnTo>
                    <a:lnTo>
                      <a:pt x="831532" y="838245"/>
                    </a:lnTo>
                    <a:lnTo>
                      <a:pt x="844855" y="857052"/>
                    </a:lnTo>
                    <a:lnTo>
                      <a:pt x="850264" y="867928"/>
                    </a:lnTo>
                    <a:lnTo>
                      <a:pt x="854837" y="879785"/>
                    </a:lnTo>
                    <a:lnTo>
                      <a:pt x="858576" y="892624"/>
                    </a:lnTo>
                    <a:lnTo>
                      <a:pt x="861479" y="906444"/>
                    </a:lnTo>
                    <a:lnTo>
                      <a:pt x="863546" y="921245"/>
                    </a:lnTo>
                    <a:lnTo>
                      <a:pt x="864778" y="937027"/>
                    </a:lnTo>
                    <a:lnTo>
                      <a:pt x="865174" y="953338"/>
                    </a:lnTo>
                    <a:lnTo>
                      <a:pt x="864796" y="969815"/>
                    </a:lnTo>
                    <a:lnTo>
                      <a:pt x="863660" y="985455"/>
                    </a:lnTo>
                    <a:lnTo>
                      <a:pt x="861768" y="1000257"/>
                    </a:lnTo>
                    <a:lnTo>
                      <a:pt x="859118" y="1014222"/>
                    </a:lnTo>
                    <a:lnTo>
                      <a:pt x="855711" y="1027348"/>
                    </a:lnTo>
                    <a:lnTo>
                      <a:pt x="851548" y="1039637"/>
                    </a:lnTo>
                    <a:lnTo>
                      <a:pt x="846628" y="1051088"/>
                    </a:lnTo>
                    <a:lnTo>
                      <a:pt x="840951" y="1061701"/>
                    </a:lnTo>
                    <a:lnTo>
                      <a:pt x="834517" y="1071476"/>
                    </a:lnTo>
                    <a:lnTo>
                      <a:pt x="819379" y="1088513"/>
                    </a:lnTo>
                    <a:lnTo>
                      <a:pt x="810361" y="1096009"/>
                    </a:lnTo>
                    <a:lnTo>
                      <a:pt x="794766" y="1105963"/>
                    </a:lnTo>
                    <a:lnTo>
                      <a:pt x="776416" y="1114537"/>
                    </a:lnTo>
                    <a:lnTo>
                      <a:pt x="755310" y="1121731"/>
                    </a:lnTo>
                    <a:lnTo>
                      <a:pt x="743723" y="1124811"/>
                    </a:lnTo>
                    <a:lnTo>
                      <a:pt x="731448" y="1127545"/>
                    </a:lnTo>
                    <a:lnTo>
                      <a:pt x="718484" y="1129934"/>
                    </a:lnTo>
                    <a:lnTo>
                      <a:pt x="704831" y="1131977"/>
                    </a:lnTo>
                    <a:lnTo>
                      <a:pt x="690490" y="1133676"/>
                    </a:lnTo>
                    <a:lnTo>
                      <a:pt x="675459" y="1135028"/>
                    </a:lnTo>
                    <a:lnTo>
                      <a:pt x="659740" y="1136036"/>
                    </a:lnTo>
                    <a:lnTo>
                      <a:pt x="643331" y="1136697"/>
                    </a:lnTo>
                    <a:lnTo>
                      <a:pt x="626234" y="1137014"/>
                    </a:lnTo>
                    <a:lnTo>
                      <a:pt x="618947" y="1137043"/>
                    </a:lnTo>
                    <a:lnTo>
                      <a:pt x="592467" y="1137475"/>
                    </a:lnTo>
                    <a:lnTo>
                      <a:pt x="592467" y="1230960"/>
                    </a:lnTo>
                    <a:lnTo>
                      <a:pt x="505625" y="1230960"/>
                    </a:lnTo>
                    <a:lnTo>
                      <a:pt x="505625" y="1137475"/>
                    </a:lnTo>
                    <a:lnTo>
                      <a:pt x="481279" y="1137043"/>
                    </a:lnTo>
                    <a:lnTo>
                      <a:pt x="463930" y="1136877"/>
                    </a:lnTo>
                    <a:lnTo>
                      <a:pt x="447263" y="1136380"/>
                    </a:lnTo>
                    <a:lnTo>
                      <a:pt x="431278" y="1135551"/>
                    </a:lnTo>
                    <a:lnTo>
                      <a:pt x="415976" y="1134391"/>
                    </a:lnTo>
                    <a:lnTo>
                      <a:pt x="401355" y="1132899"/>
                    </a:lnTo>
                    <a:lnTo>
                      <a:pt x="387417" y="1131076"/>
                    </a:lnTo>
                    <a:lnTo>
                      <a:pt x="374161" y="1128921"/>
                    </a:lnTo>
                    <a:lnTo>
                      <a:pt x="361588" y="1126434"/>
                    </a:lnTo>
                    <a:lnTo>
                      <a:pt x="349696" y="1123616"/>
                    </a:lnTo>
                    <a:lnTo>
                      <a:pt x="338488" y="1120467"/>
                    </a:lnTo>
                    <a:lnTo>
                      <a:pt x="327961" y="1116986"/>
                    </a:lnTo>
                    <a:lnTo>
                      <a:pt x="318118" y="1113174"/>
                    </a:lnTo>
                    <a:lnTo>
                      <a:pt x="308956" y="1109029"/>
                    </a:lnTo>
                    <a:lnTo>
                      <a:pt x="300478" y="1104554"/>
                    </a:lnTo>
                    <a:lnTo>
                      <a:pt x="292682" y="1099747"/>
                    </a:lnTo>
                    <a:lnTo>
                      <a:pt x="280716" y="1090602"/>
                    </a:lnTo>
                    <a:lnTo>
                      <a:pt x="272404" y="1082541"/>
                    </a:lnTo>
                    <a:lnTo>
                      <a:pt x="264915" y="1073617"/>
                    </a:lnTo>
                    <a:lnTo>
                      <a:pt x="258250" y="1063830"/>
                    </a:lnTo>
                    <a:lnTo>
                      <a:pt x="252408" y="1053181"/>
                    </a:lnTo>
                    <a:lnTo>
                      <a:pt x="247389" y="1041668"/>
                    </a:lnTo>
                    <a:lnTo>
                      <a:pt x="243194" y="1029293"/>
                    </a:lnTo>
                    <a:lnTo>
                      <a:pt x="239823" y="1016054"/>
                    </a:lnTo>
                    <a:lnTo>
                      <a:pt x="237275" y="1001953"/>
                    </a:lnTo>
                    <a:lnTo>
                      <a:pt x="235551" y="986989"/>
                    </a:lnTo>
                    <a:lnTo>
                      <a:pt x="234650" y="971162"/>
                    </a:lnTo>
                    <a:lnTo>
                      <a:pt x="234505" y="961364"/>
                    </a:lnTo>
                    <a:lnTo>
                      <a:pt x="235038" y="939520"/>
                    </a:lnTo>
                    <a:lnTo>
                      <a:pt x="363715" y="939520"/>
                    </a:lnTo>
                    <a:lnTo>
                      <a:pt x="363715" y="950658"/>
                    </a:lnTo>
                    <a:lnTo>
                      <a:pt x="364285" y="968488"/>
                    </a:lnTo>
                    <a:lnTo>
                      <a:pt x="365997" y="984178"/>
                    </a:lnTo>
                    <a:lnTo>
                      <a:pt x="368852" y="997727"/>
                    </a:lnTo>
                    <a:lnTo>
                      <a:pt x="372849" y="1009137"/>
                    </a:lnTo>
                    <a:lnTo>
                      <a:pt x="377989" y="1018408"/>
                    </a:lnTo>
                    <a:lnTo>
                      <a:pt x="384274" y="1025539"/>
                    </a:lnTo>
                    <a:lnTo>
                      <a:pt x="392697" y="1031152"/>
                    </a:lnTo>
                    <a:lnTo>
                      <a:pt x="400896" y="1034632"/>
                    </a:lnTo>
                    <a:lnTo>
                      <a:pt x="410816" y="1037578"/>
                    </a:lnTo>
                    <a:lnTo>
                      <a:pt x="422458" y="1039989"/>
                    </a:lnTo>
                    <a:lnTo>
                      <a:pt x="435822" y="1041867"/>
                    </a:lnTo>
                    <a:lnTo>
                      <a:pt x="450908" y="1043210"/>
                    </a:lnTo>
                    <a:lnTo>
                      <a:pt x="467718" y="1044019"/>
                    </a:lnTo>
                    <a:lnTo>
                      <a:pt x="486251" y="1044295"/>
                    </a:lnTo>
                    <a:lnTo>
                      <a:pt x="486575" y="1044295"/>
                    </a:lnTo>
                    <a:lnTo>
                      <a:pt x="505625" y="1044752"/>
                    </a:lnTo>
                    <a:lnTo>
                      <a:pt x="505625" y="870851"/>
                    </a:lnTo>
                    <a:lnTo>
                      <a:pt x="487665" y="870717"/>
                    </a:lnTo>
                    <a:lnTo>
                      <a:pt x="470406" y="870314"/>
                    </a:lnTo>
                    <a:lnTo>
                      <a:pt x="453846" y="869643"/>
                    </a:lnTo>
                    <a:lnTo>
                      <a:pt x="437986" y="868703"/>
                    </a:lnTo>
                    <a:lnTo>
                      <a:pt x="422825" y="867495"/>
                    </a:lnTo>
                    <a:lnTo>
                      <a:pt x="408364" y="866018"/>
                    </a:lnTo>
                    <a:lnTo>
                      <a:pt x="394602" y="864273"/>
                    </a:lnTo>
                    <a:lnTo>
                      <a:pt x="381540" y="862259"/>
                    </a:lnTo>
                    <a:lnTo>
                      <a:pt x="369177" y="859977"/>
                    </a:lnTo>
                    <a:lnTo>
                      <a:pt x="357513" y="857426"/>
                    </a:lnTo>
                    <a:lnTo>
                      <a:pt x="336283" y="851518"/>
                    </a:lnTo>
                    <a:lnTo>
                      <a:pt x="317850" y="844535"/>
                    </a:lnTo>
                    <a:lnTo>
                      <a:pt x="302213" y="836478"/>
                    </a:lnTo>
                    <a:lnTo>
                      <a:pt x="289004" y="827084"/>
                    </a:lnTo>
                    <a:lnTo>
                      <a:pt x="273312" y="810762"/>
                    </a:lnTo>
                    <a:lnTo>
                      <a:pt x="266671" y="801201"/>
                    </a:lnTo>
                    <a:lnTo>
                      <a:pt x="260835" y="790705"/>
                    </a:lnTo>
                    <a:lnTo>
                      <a:pt x="255802" y="779274"/>
                    </a:lnTo>
                    <a:lnTo>
                      <a:pt x="251572" y="766909"/>
                    </a:lnTo>
                    <a:lnTo>
                      <a:pt x="248146" y="753610"/>
                    </a:lnTo>
                    <a:lnTo>
                      <a:pt x="245524" y="739376"/>
                    </a:lnTo>
                    <a:lnTo>
                      <a:pt x="243705" y="724208"/>
                    </a:lnTo>
                    <a:lnTo>
                      <a:pt x="242690" y="708105"/>
                    </a:lnTo>
                    <a:lnTo>
                      <a:pt x="242455" y="695172"/>
                    </a:lnTo>
                    <a:lnTo>
                      <a:pt x="242878" y="678497"/>
                    </a:lnTo>
                    <a:lnTo>
                      <a:pt x="244146" y="662765"/>
                    </a:lnTo>
                    <a:lnTo>
                      <a:pt x="246260" y="647974"/>
                    </a:lnTo>
                    <a:lnTo>
                      <a:pt x="249219" y="634126"/>
                    </a:lnTo>
                    <a:lnTo>
                      <a:pt x="253024" y="621219"/>
                    </a:lnTo>
                    <a:lnTo>
                      <a:pt x="257674" y="609253"/>
                    </a:lnTo>
                    <a:lnTo>
                      <a:pt x="263171" y="598229"/>
                    </a:lnTo>
                    <a:lnTo>
                      <a:pt x="269513" y="588146"/>
                    </a:lnTo>
                    <a:lnTo>
                      <a:pt x="276701" y="579005"/>
                    </a:lnTo>
                    <a:lnTo>
                      <a:pt x="293614" y="563544"/>
                    </a:lnTo>
                    <a:lnTo>
                      <a:pt x="305411" y="556044"/>
                    </a:lnTo>
                    <a:lnTo>
                      <a:pt x="321678" y="548329"/>
                    </a:lnTo>
                    <a:lnTo>
                      <a:pt x="340729" y="541674"/>
                    </a:lnTo>
                    <a:lnTo>
                      <a:pt x="362564" y="536077"/>
                    </a:lnTo>
                    <a:lnTo>
                      <a:pt x="374526" y="533676"/>
                    </a:lnTo>
                    <a:lnTo>
                      <a:pt x="387184" y="531539"/>
                    </a:lnTo>
                    <a:lnTo>
                      <a:pt x="400539" y="529667"/>
                    </a:lnTo>
                    <a:lnTo>
                      <a:pt x="414589" y="528060"/>
                    </a:lnTo>
                    <a:lnTo>
                      <a:pt x="429336" y="526717"/>
                    </a:lnTo>
                    <a:lnTo>
                      <a:pt x="444778" y="525639"/>
                    </a:lnTo>
                    <a:lnTo>
                      <a:pt x="460917" y="524826"/>
                    </a:lnTo>
                    <a:lnTo>
                      <a:pt x="477752" y="524278"/>
                    </a:lnTo>
                    <a:lnTo>
                      <a:pt x="495284" y="523994"/>
                    </a:lnTo>
                    <a:lnTo>
                      <a:pt x="505625" y="523951"/>
                    </a:lnTo>
                    <a:lnTo>
                      <a:pt x="505625" y="439851"/>
                    </a:lnTo>
                    <a:lnTo>
                      <a:pt x="592467" y="439851"/>
                    </a:lnTo>
                    <a:lnTo>
                      <a:pt x="592467" y="523951"/>
                    </a:lnTo>
                    <a:lnTo>
                      <a:pt x="610055" y="524085"/>
                    </a:lnTo>
                    <a:lnTo>
                      <a:pt x="626938" y="524488"/>
                    </a:lnTo>
                    <a:lnTo>
                      <a:pt x="643117" y="525159"/>
                    </a:lnTo>
                    <a:lnTo>
                      <a:pt x="658591" y="526098"/>
                    </a:lnTo>
                    <a:lnTo>
                      <a:pt x="673362" y="527306"/>
                    </a:lnTo>
                    <a:lnTo>
                      <a:pt x="687429" y="528781"/>
                    </a:lnTo>
                    <a:lnTo>
                      <a:pt x="700792" y="530525"/>
                    </a:lnTo>
                    <a:lnTo>
                      <a:pt x="713451" y="532536"/>
                    </a:lnTo>
                    <a:lnTo>
                      <a:pt x="725406" y="534816"/>
                    </a:lnTo>
                    <a:lnTo>
                      <a:pt x="736659" y="537363"/>
                    </a:lnTo>
                    <a:lnTo>
                      <a:pt x="747208" y="540178"/>
                    </a:lnTo>
                    <a:lnTo>
                      <a:pt x="757053" y="543260"/>
                    </a:lnTo>
                    <a:lnTo>
                      <a:pt x="766196" y="546611"/>
                    </a:lnTo>
                    <a:lnTo>
                      <a:pt x="774636" y="550228"/>
                    </a:lnTo>
                    <a:lnTo>
                      <a:pt x="782373" y="554113"/>
                    </a:lnTo>
                    <a:lnTo>
                      <a:pt x="785025" y="555599"/>
                    </a:lnTo>
                    <a:lnTo>
                      <a:pt x="695375" y="640257"/>
                    </a:lnTo>
                    <a:lnTo>
                      <a:pt x="686868" y="634634"/>
                    </a:lnTo>
                    <a:lnTo>
                      <a:pt x="677028" y="629908"/>
                    </a:lnTo>
                    <a:lnTo>
                      <a:pt x="665853" y="626084"/>
                    </a:lnTo>
                    <a:lnTo>
                      <a:pt x="653338" y="623164"/>
                    </a:lnTo>
                    <a:lnTo>
                      <a:pt x="639480" y="621149"/>
                    </a:lnTo>
                    <a:lnTo>
                      <a:pt x="624276" y="620043"/>
                    </a:lnTo>
                    <a:lnTo>
                      <a:pt x="612597" y="619810"/>
                    </a:lnTo>
                    <a:lnTo>
                      <a:pt x="592467" y="619810"/>
                    </a:lnTo>
                    <a:lnTo>
                      <a:pt x="592467" y="737438"/>
                    </a:lnTo>
                    <a:lnTo>
                      <a:pt x="547281" y="780110"/>
                    </a:lnTo>
                    <a:lnTo>
                      <a:pt x="540300" y="790338"/>
                    </a:lnTo>
                    <a:lnTo>
                      <a:pt x="538231" y="802123"/>
                    </a:lnTo>
                    <a:lnTo>
                      <a:pt x="541125" y="813798"/>
                    </a:lnTo>
                    <a:lnTo>
                      <a:pt x="546099" y="820978"/>
                    </a:lnTo>
                    <a:lnTo>
                      <a:pt x="551802" y="826998"/>
                    </a:lnTo>
                    <a:lnTo>
                      <a:pt x="559460" y="830046"/>
                    </a:lnTo>
                    <a:lnTo>
                      <a:pt x="574255" y="830046"/>
                    </a:lnTo>
                    <a:lnTo>
                      <a:pt x="581405" y="827417"/>
                    </a:lnTo>
                    <a:lnTo>
                      <a:pt x="586981" y="822147"/>
                    </a:lnTo>
                    <a:lnTo>
                      <a:pt x="1199210" y="244017"/>
                    </a:lnTo>
                    <a:lnTo>
                      <a:pt x="1336789" y="276466"/>
                    </a:lnTo>
                    <a:lnTo>
                      <a:pt x="1215224" y="391807"/>
                    </a:lnTo>
                    <a:lnTo>
                      <a:pt x="1137310" y="373430"/>
                    </a:lnTo>
                    <a:lnTo>
                      <a:pt x="1086954" y="420979"/>
                    </a:lnTo>
                    <a:lnTo>
                      <a:pt x="1217167" y="451675"/>
                    </a:lnTo>
                    <a:lnTo>
                      <a:pt x="1221587" y="452450"/>
                    </a:lnTo>
                    <a:lnTo>
                      <a:pt x="1231112" y="452450"/>
                    </a:lnTo>
                    <a:lnTo>
                      <a:pt x="1238275" y="449656"/>
                    </a:lnTo>
                    <a:lnTo>
                      <a:pt x="1243698" y="444512"/>
                    </a:lnTo>
                    <a:lnTo>
                      <a:pt x="1454264" y="244741"/>
                    </a:lnTo>
                    <a:lnTo>
                      <a:pt x="1244739" y="195338"/>
                    </a:lnTo>
                    <a:lnTo>
                      <a:pt x="1244739" y="0"/>
                    </a:lnTo>
                    <a:lnTo>
                      <a:pt x="1027988" y="205612"/>
                    </a:lnTo>
                    <a:lnTo>
                      <a:pt x="1017857" y="214590"/>
                    </a:lnTo>
                    <a:lnTo>
                      <a:pt x="1011428" y="222149"/>
                    </a:lnTo>
                    <a:lnTo>
                      <a:pt x="1007860" y="230767"/>
                    </a:lnTo>
                    <a:lnTo>
                      <a:pt x="1006311" y="242920"/>
                    </a:lnTo>
                    <a:lnTo>
                      <a:pt x="1005937" y="261088"/>
                    </a:lnTo>
                    <a:lnTo>
                      <a:pt x="1005928" y="347002"/>
                    </a:lnTo>
                    <a:lnTo>
                      <a:pt x="927646" y="420928"/>
                    </a:lnTo>
                    <a:lnTo>
                      <a:pt x="897120" y="394747"/>
                    </a:lnTo>
                    <a:lnTo>
                      <a:pt x="864731" y="370806"/>
                    </a:lnTo>
                    <a:lnTo>
                      <a:pt x="830598" y="349226"/>
                    </a:lnTo>
                    <a:lnTo>
                      <a:pt x="794844" y="330129"/>
                    </a:lnTo>
                    <a:lnTo>
                      <a:pt x="757586" y="313637"/>
                    </a:lnTo>
                    <a:lnTo>
                      <a:pt x="718947" y="299871"/>
                    </a:lnTo>
                    <a:lnTo>
                      <a:pt x="679045" y="288952"/>
                    </a:lnTo>
                    <a:lnTo>
                      <a:pt x="638001" y="281003"/>
                    </a:lnTo>
                    <a:lnTo>
                      <a:pt x="595936" y="276144"/>
                    </a:lnTo>
                    <a:lnTo>
                      <a:pt x="552970" y="274497"/>
                    </a:lnTo>
                    <a:lnTo>
                      <a:pt x="507620" y="276330"/>
                    </a:lnTo>
                    <a:lnTo>
                      <a:pt x="463279" y="281734"/>
                    </a:lnTo>
                    <a:lnTo>
                      <a:pt x="420089" y="290567"/>
                    </a:lnTo>
                    <a:lnTo>
                      <a:pt x="378194" y="302687"/>
                    </a:lnTo>
                    <a:lnTo>
                      <a:pt x="337735" y="317950"/>
                    </a:lnTo>
                    <a:lnTo>
                      <a:pt x="298854" y="336216"/>
                    </a:lnTo>
                    <a:lnTo>
                      <a:pt x="261695" y="357341"/>
                    </a:lnTo>
                    <a:lnTo>
                      <a:pt x="226399" y="381183"/>
                    </a:lnTo>
                    <a:lnTo>
                      <a:pt x="193108" y="407601"/>
                    </a:lnTo>
                    <a:lnTo>
                      <a:pt x="161966" y="436451"/>
                    </a:lnTo>
                    <a:lnTo>
                      <a:pt x="133114" y="467591"/>
                    </a:lnTo>
                    <a:lnTo>
                      <a:pt x="106695" y="500880"/>
                    </a:lnTo>
                    <a:lnTo>
                      <a:pt x="82850" y="536174"/>
                    </a:lnTo>
                    <a:lnTo>
                      <a:pt x="61724" y="573332"/>
                    </a:lnTo>
                    <a:lnTo>
                      <a:pt x="43457" y="612211"/>
                    </a:lnTo>
                    <a:lnTo>
                      <a:pt x="28192" y="652669"/>
                    </a:lnTo>
                    <a:lnTo>
                      <a:pt x="16071" y="694563"/>
                    </a:lnTo>
                    <a:lnTo>
                      <a:pt x="7237" y="737752"/>
                    </a:lnTo>
                    <a:lnTo>
                      <a:pt x="1833" y="782092"/>
                    </a:lnTo>
                    <a:lnTo>
                      <a:pt x="0" y="827443"/>
                    </a:lnTo>
                    <a:lnTo>
                      <a:pt x="1833" y="872796"/>
                    </a:lnTo>
                    <a:lnTo>
                      <a:pt x="7237" y="917140"/>
                    </a:lnTo>
                    <a:lnTo>
                      <a:pt x="16071" y="960332"/>
                    </a:lnTo>
                    <a:lnTo>
                      <a:pt x="28192" y="1002229"/>
                    </a:lnTo>
                    <a:lnTo>
                      <a:pt x="43457" y="1042689"/>
                    </a:lnTo>
                    <a:lnTo>
                      <a:pt x="61724" y="1081570"/>
                    </a:lnTo>
                    <a:lnTo>
                      <a:pt x="82850" y="1118729"/>
                    </a:lnTo>
                    <a:lnTo>
                      <a:pt x="106695" y="1154025"/>
                    </a:lnTo>
                    <a:lnTo>
                      <a:pt x="133114" y="1187315"/>
                    </a:lnTo>
                    <a:lnTo>
                      <a:pt x="161966" y="1218457"/>
                    </a:lnTo>
                    <a:lnTo>
                      <a:pt x="193108" y="1247307"/>
                    </a:lnTo>
                    <a:lnTo>
                      <a:pt x="226399" y="1273726"/>
                    </a:lnTo>
                    <a:lnTo>
                      <a:pt x="261695" y="1297569"/>
                    </a:lnTo>
                    <a:lnTo>
                      <a:pt x="298854" y="1318694"/>
                    </a:lnTo>
                    <a:lnTo>
                      <a:pt x="337735" y="1336960"/>
                    </a:lnTo>
                    <a:lnTo>
                      <a:pt x="378194" y="1352224"/>
                    </a:lnTo>
                    <a:lnTo>
                      <a:pt x="420089" y="1364343"/>
                    </a:lnTo>
                    <a:lnTo>
                      <a:pt x="463279" y="1373176"/>
                    </a:lnTo>
                    <a:lnTo>
                      <a:pt x="507620" y="1378580"/>
                    </a:lnTo>
                    <a:lnTo>
                      <a:pt x="552970" y="1380413"/>
                    </a:lnTo>
                    <a:lnTo>
                      <a:pt x="598320" y="1378580"/>
                    </a:lnTo>
                    <a:lnTo>
                      <a:pt x="642660" y="1373176"/>
                    </a:lnTo>
                    <a:lnTo>
                      <a:pt x="685848" y="1364343"/>
                    </a:lnTo>
                    <a:lnTo>
                      <a:pt x="727741" y="1352224"/>
                    </a:lnTo>
                    <a:lnTo>
                      <a:pt x="768198" y="1336960"/>
                    </a:lnTo>
                    <a:lnTo>
                      <a:pt x="807075" y="1318694"/>
                    </a:lnTo>
                    <a:lnTo>
                      <a:pt x="844231" y="1297569"/>
                    </a:lnTo>
                    <a:lnTo>
                      <a:pt x="879524" y="1273726"/>
                    </a:lnTo>
                    <a:lnTo>
                      <a:pt x="912811" y="1247307"/>
                    </a:lnTo>
                    <a:lnTo>
                      <a:pt x="943949" y="1218457"/>
                    </a:lnTo>
                    <a:lnTo>
                      <a:pt x="972797" y="1187315"/>
                    </a:lnTo>
                    <a:lnTo>
                      <a:pt x="999213" y="1154025"/>
                    </a:lnTo>
                    <a:lnTo>
                      <a:pt x="1023054" y="1118729"/>
                    </a:lnTo>
                    <a:lnTo>
                      <a:pt x="1044177" y="1081570"/>
                    </a:lnTo>
                    <a:lnTo>
                      <a:pt x="1062441" y="1042689"/>
                    </a:lnTo>
                    <a:lnTo>
                      <a:pt x="1077703" y="1002229"/>
                    </a:lnTo>
                    <a:lnTo>
                      <a:pt x="1089822" y="960332"/>
                    </a:lnTo>
                    <a:lnTo>
                      <a:pt x="1098654" y="917140"/>
                    </a:lnTo>
                    <a:lnTo>
                      <a:pt x="1104057" y="872796"/>
                    </a:lnTo>
                    <a:lnTo>
                      <a:pt x="1105890" y="827443"/>
                    </a:lnTo>
                    <a:lnTo>
                      <a:pt x="1105598" y="809309"/>
                    </a:lnTo>
                    <a:lnTo>
                      <a:pt x="1101282" y="755825"/>
                    </a:lnTo>
                    <a:lnTo>
                      <a:pt x="1092002" y="703901"/>
                    </a:lnTo>
                    <a:lnTo>
                      <a:pt x="1078001" y="653775"/>
                    </a:lnTo>
                    <a:lnTo>
                      <a:pt x="1059525" y="605685"/>
                    </a:lnTo>
                    <a:lnTo>
                      <a:pt x="1036820" y="559869"/>
                    </a:lnTo>
                    <a:lnTo>
                      <a:pt x="1010131" y="516564"/>
                    </a:lnTo>
                    <a:lnTo>
                      <a:pt x="841336" y="652919"/>
                    </a:lnTo>
                    <a:lnTo>
                      <a:pt x="842584" y="665058"/>
                    </a:lnTo>
                    <a:lnTo>
                      <a:pt x="843291" y="677800"/>
                    </a:lnTo>
                    <a:lnTo>
                      <a:pt x="843457" y="688035"/>
                    </a:lnTo>
                    <a:lnTo>
                      <a:pt x="843457" y="702754"/>
                    </a:lnTo>
                    <a:close/>
                  </a:path>
                </a:pathLst>
              </a:custGeom>
              <a:grpFill/>
            </p:spPr>
            <p:txBody>
              <a:bodyPr wrap="square" lIns="0" tIns="0" rIns="0" bIns="0" rtlCol="0">
                <a:noAutofit/>
              </a:bodyPr>
              <a:lstStyle/>
              <a:p>
                <a:endParaRPr>
                  <a:latin typeface="+mj-lt"/>
                </a:endParaRPr>
              </a:p>
            </p:txBody>
          </p:sp>
        </p:grpSp>
        <p:grpSp>
          <p:nvGrpSpPr>
            <p:cNvPr id="23" name="Group 22"/>
            <p:cNvGrpSpPr/>
            <p:nvPr/>
          </p:nvGrpSpPr>
          <p:grpSpPr bwMode="gray">
            <a:xfrm>
              <a:off x="11116570" y="4005080"/>
              <a:ext cx="341837" cy="394556"/>
              <a:chOff x="6832695" y="524096"/>
              <a:chExt cx="1112715" cy="1284322"/>
            </a:xfrm>
            <a:solidFill>
              <a:srgbClr val="86ABB6"/>
            </a:solidFill>
          </p:grpSpPr>
          <p:sp>
            <p:nvSpPr>
              <p:cNvPr id="525" name="object 36"/>
              <p:cNvSpPr/>
              <p:nvPr/>
            </p:nvSpPr>
            <p:spPr bwMode="gray">
              <a:xfrm>
                <a:off x="6832695" y="1153345"/>
                <a:ext cx="1112715" cy="655073"/>
              </a:xfrm>
              <a:custGeom>
                <a:avLst/>
                <a:gdLst/>
                <a:ahLst/>
                <a:cxnLst/>
                <a:rect l="l" t="t" r="r" b="b"/>
                <a:pathLst>
                  <a:path w="1223987" h="742416">
                    <a:moveTo>
                      <a:pt x="108508" y="126022"/>
                    </a:moveTo>
                    <a:lnTo>
                      <a:pt x="78507" y="150684"/>
                    </a:lnTo>
                    <a:lnTo>
                      <a:pt x="61550" y="186103"/>
                    </a:lnTo>
                    <a:lnTo>
                      <a:pt x="0" y="742416"/>
                    </a:lnTo>
                    <a:lnTo>
                      <a:pt x="1223987" y="741083"/>
                    </a:lnTo>
                    <a:lnTo>
                      <a:pt x="1163751" y="204901"/>
                    </a:lnTo>
                    <a:lnTo>
                      <a:pt x="1162621" y="190781"/>
                    </a:lnTo>
                    <a:lnTo>
                      <a:pt x="1159381" y="177381"/>
                    </a:lnTo>
                    <a:lnTo>
                      <a:pt x="1154206" y="164861"/>
                    </a:lnTo>
                    <a:lnTo>
                      <a:pt x="1147269" y="153383"/>
                    </a:lnTo>
                    <a:lnTo>
                      <a:pt x="1138741" y="143106"/>
                    </a:lnTo>
                    <a:lnTo>
                      <a:pt x="1128798" y="134191"/>
                    </a:lnTo>
                    <a:lnTo>
                      <a:pt x="1117612" y="126799"/>
                    </a:lnTo>
                    <a:lnTo>
                      <a:pt x="1105356" y="121089"/>
                    </a:lnTo>
                    <a:lnTo>
                      <a:pt x="1100772" y="119494"/>
                    </a:lnTo>
                    <a:lnTo>
                      <a:pt x="790892" y="0"/>
                    </a:lnTo>
                    <a:lnTo>
                      <a:pt x="606577" y="406895"/>
                    </a:lnTo>
                    <a:lnTo>
                      <a:pt x="426618" y="2463"/>
                    </a:lnTo>
                    <a:lnTo>
                      <a:pt x="108508" y="126022"/>
                    </a:lnTo>
                    <a:close/>
                  </a:path>
                </a:pathLst>
              </a:custGeom>
              <a:grpFill/>
            </p:spPr>
            <p:txBody>
              <a:bodyPr wrap="square" lIns="0" tIns="0" rIns="0" bIns="0" rtlCol="0">
                <a:noAutofit/>
              </a:bodyPr>
              <a:lstStyle/>
              <a:p>
                <a:endParaRPr>
                  <a:latin typeface="+mj-lt"/>
                </a:endParaRPr>
              </a:p>
            </p:txBody>
          </p:sp>
          <p:sp>
            <p:nvSpPr>
              <p:cNvPr id="526" name="object 37"/>
              <p:cNvSpPr/>
              <p:nvPr/>
            </p:nvSpPr>
            <p:spPr bwMode="gray">
              <a:xfrm>
                <a:off x="7070233" y="524096"/>
                <a:ext cx="637632" cy="604879"/>
              </a:xfrm>
              <a:custGeom>
                <a:avLst/>
                <a:gdLst/>
                <a:ahLst/>
                <a:cxnLst/>
                <a:rect l="l" t="t" r="r" b="b"/>
                <a:pathLst>
                  <a:path w="701395" h="685530">
                    <a:moveTo>
                      <a:pt x="360806" y="554913"/>
                    </a:moveTo>
                    <a:lnTo>
                      <a:pt x="363127" y="542652"/>
                    </a:lnTo>
                    <a:lnTo>
                      <a:pt x="369641" y="531771"/>
                    </a:lnTo>
                    <a:lnTo>
                      <a:pt x="379682" y="522783"/>
                    </a:lnTo>
                    <a:lnTo>
                      <a:pt x="392581" y="516198"/>
                    </a:lnTo>
                    <a:lnTo>
                      <a:pt x="407669" y="512528"/>
                    </a:lnTo>
                    <a:lnTo>
                      <a:pt x="417017" y="511936"/>
                    </a:lnTo>
                    <a:lnTo>
                      <a:pt x="431494" y="513376"/>
                    </a:lnTo>
                    <a:lnTo>
                      <a:pt x="444562" y="517447"/>
                    </a:lnTo>
                    <a:lnTo>
                      <a:pt x="455742" y="523779"/>
                    </a:lnTo>
                    <a:lnTo>
                      <a:pt x="464556" y="532001"/>
                    </a:lnTo>
                    <a:lnTo>
                      <a:pt x="466775" y="534936"/>
                    </a:lnTo>
                    <a:lnTo>
                      <a:pt x="479975" y="531953"/>
                    </a:lnTo>
                    <a:lnTo>
                      <a:pt x="492502" y="528213"/>
                    </a:lnTo>
                    <a:lnTo>
                      <a:pt x="504366" y="523770"/>
                    </a:lnTo>
                    <a:lnTo>
                      <a:pt x="515574" y="518677"/>
                    </a:lnTo>
                    <a:lnTo>
                      <a:pt x="523913" y="514261"/>
                    </a:lnTo>
                    <a:lnTo>
                      <a:pt x="524459" y="510768"/>
                    </a:lnTo>
                    <a:lnTo>
                      <a:pt x="525043" y="507352"/>
                    </a:lnTo>
                    <a:lnTo>
                      <a:pt x="525500" y="503707"/>
                    </a:lnTo>
                    <a:lnTo>
                      <a:pt x="526008" y="502869"/>
                    </a:lnTo>
                    <a:lnTo>
                      <a:pt x="526008" y="470026"/>
                    </a:lnTo>
                    <a:lnTo>
                      <a:pt x="573519" y="429234"/>
                    </a:lnTo>
                    <a:lnTo>
                      <a:pt x="573519" y="281851"/>
                    </a:lnTo>
                    <a:lnTo>
                      <a:pt x="571219" y="256529"/>
                    </a:lnTo>
                    <a:lnTo>
                      <a:pt x="564328" y="229750"/>
                    </a:lnTo>
                    <a:lnTo>
                      <a:pt x="552854" y="202486"/>
                    </a:lnTo>
                    <a:lnTo>
                      <a:pt x="545402" y="188975"/>
                    </a:lnTo>
                    <a:lnTo>
                      <a:pt x="536809" y="175707"/>
                    </a:lnTo>
                    <a:lnTo>
                      <a:pt x="527075" y="162802"/>
                    </a:lnTo>
                    <a:lnTo>
                      <a:pt x="516202" y="150383"/>
                    </a:lnTo>
                    <a:lnTo>
                      <a:pt x="504192" y="138571"/>
                    </a:lnTo>
                    <a:lnTo>
                      <a:pt x="491044" y="127487"/>
                    </a:lnTo>
                    <a:lnTo>
                      <a:pt x="476762" y="117252"/>
                    </a:lnTo>
                    <a:lnTo>
                      <a:pt x="461346" y="107989"/>
                    </a:lnTo>
                    <a:lnTo>
                      <a:pt x="444797" y="99817"/>
                    </a:lnTo>
                    <a:lnTo>
                      <a:pt x="427117" y="92859"/>
                    </a:lnTo>
                    <a:lnTo>
                      <a:pt x="408307" y="87236"/>
                    </a:lnTo>
                    <a:lnTo>
                      <a:pt x="388368" y="83069"/>
                    </a:lnTo>
                    <a:lnTo>
                      <a:pt x="367302" y="80480"/>
                    </a:lnTo>
                    <a:lnTo>
                      <a:pt x="345109" y="79590"/>
                    </a:lnTo>
                    <a:lnTo>
                      <a:pt x="322006" y="80623"/>
                    </a:lnTo>
                    <a:lnTo>
                      <a:pt x="300451" y="83600"/>
                    </a:lnTo>
                    <a:lnTo>
                      <a:pt x="280401" y="88346"/>
                    </a:lnTo>
                    <a:lnTo>
                      <a:pt x="261812" y="94680"/>
                    </a:lnTo>
                    <a:lnTo>
                      <a:pt x="244639" y="102425"/>
                    </a:lnTo>
                    <a:lnTo>
                      <a:pt x="228838" y="111403"/>
                    </a:lnTo>
                    <a:lnTo>
                      <a:pt x="214364" y="121435"/>
                    </a:lnTo>
                    <a:lnTo>
                      <a:pt x="201175" y="132343"/>
                    </a:lnTo>
                    <a:lnTo>
                      <a:pt x="189225" y="143949"/>
                    </a:lnTo>
                    <a:lnTo>
                      <a:pt x="178471" y="156075"/>
                    </a:lnTo>
                    <a:lnTo>
                      <a:pt x="168868" y="168541"/>
                    </a:lnTo>
                    <a:lnTo>
                      <a:pt x="160372" y="181171"/>
                    </a:lnTo>
                    <a:lnTo>
                      <a:pt x="146525" y="206207"/>
                    </a:lnTo>
                    <a:lnTo>
                      <a:pt x="136577" y="229755"/>
                    </a:lnTo>
                    <a:lnTo>
                      <a:pt x="130173" y="250391"/>
                    </a:lnTo>
                    <a:lnTo>
                      <a:pt x="126961" y="266687"/>
                    </a:lnTo>
                    <a:lnTo>
                      <a:pt x="126961" y="426580"/>
                    </a:lnTo>
                    <a:lnTo>
                      <a:pt x="177520" y="470026"/>
                    </a:lnTo>
                    <a:lnTo>
                      <a:pt x="177520" y="508012"/>
                    </a:lnTo>
                    <a:lnTo>
                      <a:pt x="182251" y="534270"/>
                    </a:lnTo>
                    <a:lnTo>
                      <a:pt x="188612" y="557805"/>
                    </a:lnTo>
                    <a:lnTo>
                      <a:pt x="196401" y="578767"/>
                    </a:lnTo>
                    <a:lnTo>
                      <a:pt x="205416" y="597304"/>
                    </a:lnTo>
                    <a:lnTo>
                      <a:pt x="215454" y="613565"/>
                    </a:lnTo>
                    <a:lnTo>
                      <a:pt x="226312" y="627698"/>
                    </a:lnTo>
                    <a:lnTo>
                      <a:pt x="237789" y="639854"/>
                    </a:lnTo>
                    <a:lnTo>
                      <a:pt x="249682" y="650179"/>
                    </a:lnTo>
                    <a:lnTo>
                      <a:pt x="261788" y="658824"/>
                    </a:lnTo>
                    <a:lnTo>
                      <a:pt x="273905" y="665937"/>
                    </a:lnTo>
                    <a:lnTo>
                      <a:pt x="285831" y="671666"/>
                    </a:lnTo>
                    <a:lnTo>
                      <a:pt x="297363" y="676160"/>
                    </a:lnTo>
                    <a:lnTo>
                      <a:pt x="308299" y="679569"/>
                    </a:lnTo>
                    <a:lnTo>
                      <a:pt x="327573" y="683723"/>
                    </a:lnTo>
                    <a:lnTo>
                      <a:pt x="342033" y="685320"/>
                    </a:lnTo>
                    <a:lnTo>
                      <a:pt x="346951" y="685530"/>
                    </a:lnTo>
                    <a:lnTo>
                      <a:pt x="356531" y="685508"/>
                    </a:lnTo>
                    <a:lnTo>
                      <a:pt x="370949" y="684309"/>
                    </a:lnTo>
                    <a:lnTo>
                      <a:pt x="392042" y="680180"/>
                    </a:lnTo>
                    <a:lnTo>
                      <a:pt x="404353" y="676473"/>
                    </a:lnTo>
                    <a:lnTo>
                      <a:pt x="417446" y="671380"/>
                    </a:lnTo>
                    <a:lnTo>
                      <a:pt x="431026" y="664683"/>
                    </a:lnTo>
                    <a:lnTo>
                      <a:pt x="444796" y="656165"/>
                    </a:lnTo>
                    <a:lnTo>
                      <a:pt x="458462" y="645607"/>
                    </a:lnTo>
                    <a:lnTo>
                      <a:pt x="471727" y="632792"/>
                    </a:lnTo>
                    <a:lnTo>
                      <a:pt x="484297" y="617501"/>
                    </a:lnTo>
                    <a:lnTo>
                      <a:pt x="495874" y="599518"/>
                    </a:lnTo>
                    <a:lnTo>
                      <a:pt x="501853" y="588111"/>
                    </a:lnTo>
                    <a:lnTo>
                      <a:pt x="516306" y="582640"/>
                    </a:lnTo>
                    <a:lnTo>
                      <a:pt x="530009" y="576315"/>
                    </a:lnTo>
                    <a:lnTo>
                      <a:pt x="542957" y="569203"/>
                    </a:lnTo>
                    <a:lnTo>
                      <a:pt x="555146" y="561371"/>
                    </a:lnTo>
                    <a:lnTo>
                      <a:pt x="566572" y="552887"/>
                    </a:lnTo>
                    <a:lnTo>
                      <a:pt x="577230" y="543816"/>
                    </a:lnTo>
                    <a:lnTo>
                      <a:pt x="587117" y="534226"/>
                    </a:lnTo>
                    <a:lnTo>
                      <a:pt x="596227" y="524184"/>
                    </a:lnTo>
                    <a:lnTo>
                      <a:pt x="604556" y="513756"/>
                    </a:lnTo>
                    <a:lnTo>
                      <a:pt x="612101" y="503011"/>
                    </a:lnTo>
                    <a:lnTo>
                      <a:pt x="618858" y="492014"/>
                    </a:lnTo>
                    <a:lnTo>
                      <a:pt x="624820" y="480833"/>
                    </a:lnTo>
                    <a:lnTo>
                      <a:pt x="629986" y="469535"/>
                    </a:lnTo>
                    <a:lnTo>
                      <a:pt x="634349" y="458186"/>
                    </a:lnTo>
                    <a:lnTo>
                      <a:pt x="637907" y="446854"/>
                    </a:lnTo>
                    <a:lnTo>
                      <a:pt x="640654" y="435605"/>
                    </a:lnTo>
                    <a:lnTo>
                      <a:pt x="642543" y="424814"/>
                    </a:lnTo>
                    <a:lnTo>
                      <a:pt x="643966" y="424345"/>
                    </a:lnTo>
                    <a:lnTo>
                      <a:pt x="657698" y="421203"/>
                    </a:lnTo>
                    <a:lnTo>
                      <a:pt x="670154" y="415333"/>
                    </a:lnTo>
                    <a:lnTo>
                      <a:pt x="680991" y="407072"/>
                    </a:lnTo>
                    <a:lnTo>
                      <a:pt x="689868" y="396759"/>
                    </a:lnTo>
                    <a:lnTo>
                      <a:pt x="696445" y="384732"/>
                    </a:lnTo>
                    <a:lnTo>
                      <a:pt x="700379" y="371330"/>
                    </a:lnTo>
                    <a:lnTo>
                      <a:pt x="701395" y="359829"/>
                    </a:lnTo>
                    <a:lnTo>
                      <a:pt x="701395" y="284276"/>
                    </a:lnTo>
                    <a:lnTo>
                      <a:pt x="699793" y="269895"/>
                    </a:lnTo>
                    <a:lnTo>
                      <a:pt x="695222" y="256639"/>
                    </a:lnTo>
                    <a:lnTo>
                      <a:pt x="688033" y="244858"/>
                    </a:lnTo>
                    <a:lnTo>
                      <a:pt x="678578" y="234901"/>
                    </a:lnTo>
                    <a:lnTo>
                      <a:pt x="667206" y="227119"/>
                    </a:lnTo>
                    <a:lnTo>
                      <a:pt x="654271" y="221860"/>
                    </a:lnTo>
                    <a:lnTo>
                      <a:pt x="640122" y="219475"/>
                    </a:lnTo>
                    <a:lnTo>
                      <a:pt x="638124" y="219392"/>
                    </a:lnTo>
                    <a:lnTo>
                      <a:pt x="633906" y="203764"/>
                    </a:lnTo>
                    <a:lnTo>
                      <a:pt x="622061" y="172350"/>
                    </a:lnTo>
                    <a:lnTo>
                      <a:pt x="605710" y="141365"/>
                    </a:lnTo>
                    <a:lnTo>
                      <a:pt x="584900" y="111576"/>
                    </a:lnTo>
                    <a:lnTo>
                      <a:pt x="559681" y="83749"/>
                    </a:lnTo>
                    <a:lnTo>
                      <a:pt x="545433" y="70810"/>
                    </a:lnTo>
                    <a:lnTo>
                      <a:pt x="530100" y="58649"/>
                    </a:lnTo>
                    <a:lnTo>
                      <a:pt x="513689" y="47361"/>
                    </a:lnTo>
                    <a:lnTo>
                      <a:pt x="496206" y="37043"/>
                    </a:lnTo>
                    <a:lnTo>
                      <a:pt x="477657" y="27790"/>
                    </a:lnTo>
                    <a:lnTo>
                      <a:pt x="458048" y="19697"/>
                    </a:lnTo>
                    <a:lnTo>
                      <a:pt x="437384" y="12862"/>
                    </a:lnTo>
                    <a:lnTo>
                      <a:pt x="415672" y="7378"/>
                    </a:lnTo>
                    <a:lnTo>
                      <a:pt x="392919" y="3343"/>
                    </a:lnTo>
                    <a:lnTo>
                      <a:pt x="369129" y="851"/>
                    </a:lnTo>
                    <a:lnTo>
                      <a:pt x="344309" y="0"/>
                    </a:lnTo>
                    <a:lnTo>
                      <a:pt x="317490" y="1040"/>
                    </a:lnTo>
                    <a:lnTo>
                      <a:pt x="292251" y="4056"/>
                    </a:lnTo>
                    <a:lnTo>
                      <a:pt x="268553" y="8894"/>
                    </a:lnTo>
                    <a:lnTo>
                      <a:pt x="246356" y="15399"/>
                    </a:lnTo>
                    <a:lnTo>
                      <a:pt x="225621" y="23414"/>
                    </a:lnTo>
                    <a:lnTo>
                      <a:pt x="206308" y="32785"/>
                    </a:lnTo>
                    <a:lnTo>
                      <a:pt x="188377" y="43357"/>
                    </a:lnTo>
                    <a:lnTo>
                      <a:pt x="171790" y="54974"/>
                    </a:lnTo>
                    <a:lnTo>
                      <a:pt x="156506" y="67481"/>
                    </a:lnTo>
                    <a:lnTo>
                      <a:pt x="142486" y="80722"/>
                    </a:lnTo>
                    <a:lnTo>
                      <a:pt x="118079" y="108789"/>
                    </a:lnTo>
                    <a:lnTo>
                      <a:pt x="98255" y="137933"/>
                    </a:lnTo>
                    <a:lnTo>
                      <a:pt x="82695" y="166911"/>
                    </a:lnTo>
                    <a:lnTo>
                      <a:pt x="71084" y="194482"/>
                    </a:lnTo>
                    <a:lnTo>
                      <a:pt x="63106" y="219405"/>
                    </a:lnTo>
                    <a:lnTo>
                      <a:pt x="48833" y="221407"/>
                    </a:lnTo>
                    <a:lnTo>
                      <a:pt x="35729" y="226324"/>
                    </a:lnTo>
                    <a:lnTo>
                      <a:pt x="24145" y="233808"/>
                    </a:lnTo>
                    <a:lnTo>
                      <a:pt x="14431" y="243508"/>
                    </a:lnTo>
                    <a:lnTo>
                      <a:pt x="6940" y="255075"/>
                    </a:lnTo>
                    <a:lnTo>
                      <a:pt x="2021" y="268160"/>
                    </a:lnTo>
                    <a:lnTo>
                      <a:pt x="26" y="282412"/>
                    </a:lnTo>
                    <a:lnTo>
                      <a:pt x="0" y="359829"/>
                    </a:lnTo>
                    <a:lnTo>
                      <a:pt x="1571" y="374090"/>
                    </a:lnTo>
                    <a:lnTo>
                      <a:pt x="6059" y="387247"/>
                    </a:lnTo>
                    <a:lnTo>
                      <a:pt x="13121" y="398961"/>
                    </a:lnTo>
                    <a:lnTo>
                      <a:pt x="22416" y="408893"/>
                    </a:lnTo>
                    <a:lnTo>
                      <a:pt x="33601" y="416705"/>
                    </a:lnTo>
                    <a:lnTo>
                      <a:pt x="46336" y="422059"/>
                    </a:lnTo>
                    <a:lnTo>
                      <a:pt x="57416" y="424345"/>
                    </a:lnTo>
                    <a:lnTo>
                      <a:pt x="57416" y="424814"/>
                    </a:lnTo>
                    <a:lnTo>
                      <a:pt x="87756" y="424814"/>
                    </a:lnTo>
                    <a:lnTo>
                      <a:pt x="87756" y="249173"/>
                    </a:lnTo>
                    <a:lnTo>
                      <a:pt x="89349" y="239759"/>
                    </a:lnTo>
                    <a:lnTo>
                      <a:pt x="95220" y="217080"/>
                    </a:lnTo>
                    <a:lnTo>
                      <a:pt x="105011" y="190587"/>
                    </a:lnTo>
                    <a:lnTo>
                      <a:pt x="119128" y="161865"/>
                    </a:lnTo>
                    <a:lnTo>
                      <a:pt x="137976" y="132501"/>
                    </a:lnTo>
                    <a:lnTo>
                      <a:pt x="149301" y="118073"/>
                    </a:lnTo>
                    <a:lnTo>
                      <a:pt x="161960" y="104079"/>
                    </a:lnTo>
                    <a:lnTo>
                      <a:pt x="176004" y="90716"/>
                    </a:lnTo>
                    <a:lnTo>
                      <a:pt x="191485" y="78184"/>
                    </a:lnTo>
                    <a:lnTo>
                      <a:pt x="208452" y="66679"/>
                    </a:lnTo>
                    <a:lnTo>
                      <a:pt x="226956" y="56401"/>
                    </a:lnTo>
                    <a:lnTo>
                      <a:pt x="247048" y="47547"/>
                    </a:lnTo>
                    <a:lnTo>
                      <a:pt x="268779" y="40316"/>
                    </a:lnTo>
                    <a:lnTo>
                      <a:pt x="292199" y="34906"/>
                    </a:lnTo>
                    <a:lnTo>
                      <a:pt x="317359" y="31514"/>
                    </a:lnTo>
                    <a:lnTo>
                      <a:pt x="344309" y="30340"/>
                    </a:lnTo>
                    <a:lnTo>
                      <a:pt x="370051" y="31349"/>
                    </a:lnTo>
                    <a:lnTo>
                      <a:pt x="394553" y="34289"/>
                    </a:lnTo>
                    <a:lnTo>
                      <a:pt x="417805" y="39027"/>
                    </a:lnTo>
                    <a:lnTo>
                      <a:pt x="439800" y="45433"/>
                    </a:lnTo>
                    <a:lnTo>
                      <a:pt x="460528" y="53374"/>
                    </a:lnTo>
                    <a:lnTo>
                      <a:pt x="479981" y="62718"/>
                    </a:lnTo>
                    <a:lnTo>
                      <a:pt x="498151" y="73334"/>
                    </a:lnTo>
                    <a:lnTo>
                      <a:pt x="515028" y="85089"/>
                    </a:lnTo>
                    <a:lnTo>
                      <a:pt x="530605" y="97853"/>
                    </a:lnTo>
                    <a:lnTo>
                      <a:pt x="544872" y="111493"/>
                    </a:lnTo>
                    <a:lnTo>
                      <a:pt x="557822" y="125877"/>
                    </a:lnTo>
                    <a:lnTo>
                      <a:pt x="569445" y="140874"/>
                    </a:lnTo>
                    <a:lnTo>
                      <a:pt x="579732" y="156352"/>
                    </a:lnTo>
                    <a:lnTo>
                      <a:pt x="588676" y="172179"/>
                    </a:lnTo>
                    <a:lnTo>
                      <a:pt x="602498" y="204354"/>
                    </a:lnTo>
                    <a:lnTo>
                      <a:pt x="610842" y="236343"/>
                    </a:lnTo>
                    <a:lnTo>
                      <a:pt x="613638" y="267093"/>
                    </a:lnTo>
                    <a:lnTo>
                      <a:pt x="613638" y="406323"/>
                    </a:lnTo>
                    <a:lnTo>
                      <a:pt x="611482" y="425919"/>
                    </a:lnTo>
                    <a:lnTo>
                      <a:pt x="605595" y="447567"/>
                    </a:lnTo>
                    <a:lnTo>
                      <a:pt x="595827" y="470222"/>
                    </a:lnTo>
                    <a:lnTo>
                      <a:pt x="582029" y="492840"/>
                    </a:lnTo>
                    <a:lnTo>
                      <a:pt x="564052" y="514377"/>
                    </a:lnTo>
                    <a:lnTo>
                      <a:pt x="541748" y="533788"/>
                    </a:lnTo>
                    <a:lnTo>
                      <a:pt x="514968" y="550030"/>
                    </a:lnTo>
                    <a:lnTo>
                      <a:pt x="483561" y="562058"/>
                    </a:lnTo>
                    <a:lnTo>
                      <a:pt x="471665" y="564794"/>
                    </a:lnTo>
                    <a:lnTo>
                      <a:pt x="469988" y="569328"/>
                    </a:lnTo>
                    <a:lnTo>
                      <a:pt x="466712" y="574738"/>
                    </a:lnTo>
                    <a:lnTo>
                      <a:pt x="461594" y="580847"/>
                    </a:lnTo>
                    <a:lnTo>
                      <a:pt x="458685" y="583628"/>
                    </a:lnTo>
                    <a:lnTo>
                      <a:pt x="455637" y="585939"/>
                    </a:lnTo>
                    <a:lnTo>
                      <a:pt x="452348" y="588200"/>
                    </a:lnTo>
                    <a:lnTo>
                      <a:pt x="448830" y="590207"/>
                    </a:lnTo>
                    <a:lnTo>
                      <a:pt x="445211" y="591972"/>
                    </a:lnTo>
                    <a:lnTo>
                      <a:pt x="438937" y="594347"/>
                    </a:lnTo>
                    <a:lnTo>
                      <a:pt x="433031" y="596023"/>
                    </a:lnTo>
                    <a:lnTo>
                      <a:pt x="428967" y="596772"/>
                    </a:lnTo>
                    <a:lnTo>
                      <a:pt x="425373" y="597344"/>
                    </a:lnTo>
                    <a:lnTo>
                      <a:pt x="419861" y="597890"/>
                    </a:lnTo>
                    <a:lnTo>
                      <a:pt x="417017" y="597890"/>
                    </a:lnTo>
                    <a:lnTo>
                      <a:pt x="400978" y="596116"/>
                    </a:lnTo>
                    <a:lnTo>
                      <a:pt x="386746" y="591134"/>
                    </a:lnTo>
                    <a:lnTo>
                      <a:pt x="374990" y="583456"/>
                    </a:lnTo>
                    <a:lnTo>
                      <a:pt x="366379" y="573594"/>
                    </a:lnTo>
                    <a:lnTo>
                      <a:pt x="361580" y="562059"/>
                    </a:lnTo>
                    <a:lnTo>
                      <a:pt x="360806" y="554913"/>
                    </a:lnTo>
                    <a:close/>
                  </a:path>
                </a:pathLst>
              </a:custGeom>
              <a:grpFill/>
            </p:spPr>
            <p:txBody>
              <a:bodyPr wrap="square" lIns="0" tIns="0" rIns="0" bIns="0" rtlCol="0">
                <a:noAutofit/>
              </a:bodyPr>
              <a:lstStyle/>
              <a:p>
                <a:endParaRPr>
                  <a:latin typeface="+mj-lt"/>
                </a:endParaRPr>
              </a:p>
            </p:txBody>
          </p:sp>
        </p:grpSp>
        <p:grpSp>
          <p:nvGrpSpPr>
            <p:cNvPr id="24" name="Group 23"/>
            <p:cNvGrpSpPr>
              <a:grpSpLocks noChangeAspect="1"/>
            </p:cNvGrpSpPr>
            <p:nvPr/>
          </p:nvGrpSpPr>
          <p:grpSpPr bwMode="gray">
            <a:xfrm>
              <a:off x="9314066" y="5085168"/>
              <a:ext cx="444233" cy="432000"/>
              <a:chOff x="11016236" y="1477430"/>
              <a:chExt cx="671102" cy="652621"/>
            </a:xfrm>
          </p:grpSpPr>
          <p:sp>
            <p:nvSpPr>
              <p:cNvPr id="528" name="Freeform 52"/>
              <p:cNvSpPr>
                <a:spLocks noEditPoints="1"/>
              </p:cNvSpPr>
              <p:nvPr/>
            </p:nvSpPr>
            <p:spPr bwMode="gray">
              <a:xfrm>
                <a:off x="11016236" y="1477430"/>
                <a:ext cx="671102" cy="652621"/>
              </a:xfrm>
              <a:custGeom>
                <a:avLst/>
                <a:gdLst/>
                <a:ahLst/>
                <a:cxnLst>
                  <a:cxn ang="0">
                    <a:pos x="767" y="385"/>
                  </a:cxn>
                  <a:cxn ang="0">
                    <a:pos x="380" y="767"/>
                  </a:cxn>
                  <a:cxn ang="0">
                    <a:pos x="3" y="379"/>
                  </a:cxn>
                  <a:cxn ang="0">
                    <a:pos x="392" y="3"/>
                  </a:cxn>
                  <a:cxn ang="0">
                    <a:pos x="767" y="385"/>
                  </a:cxn>
                  <a:cxn ang="0">
                    <a:pos x="719" y="386"/>
                  </a:cxn>
                  <a:cxn ang="0">
                    <a:pos x="391" y="51"/>
                  </a:cxn>
                  <a:cxn ang="0">
                    <a:pos x="51" y="381"/>
                  </a:cxn>
                  <a:cxn ang="0">
                    <a:pos x="380" y="719"/>
                  </a:cxn>
                  <a:cxn ang="0">
                    <a:pos x="719" y="386"/>
                  </a:cxn>
                </a:cxnLst>
                <a:rect l="0" t="0" r="r" b="b"/>
                <a:pathLst>
                  <a:path w="768" h="770">
                    <a:moveTo>
                      <a:pt x="767" y="385"/>
                    </a:moveTo>
                    <a:cubicBezTo>
                      <a:pt x="768" y="596"/>
                      <a:pt x="595" y="770"/>
                      <a:pt x="380" y="767"/>
                    </a:cubicBezTo>
                    <a:cubicBezTo>
                      <a:pt x="174" y="765"/>
                      <a:pt x="0" y="596"/>
                      <a:pt x="3" y="379"/>
                    </a:cubicBezTo>
                    <a:cubicBezTo>
                      <a:pt x="6" y="170"/>
                      <a:pt x="178" y="0"/>
                      <a:pt x="392" y="3"/>
                    </a:cubicBezTo>
                    <a:cubicBezTo>
                      <a:pt x="602" y="7"/>
                      <a:pt x="768" y="179"/>
                      <a:pt x="767" y="385"/>
                    </a:cubicBezTo>
                    <a:close/>
                    <a:moveTo>
                      <a:pt x="719" y="386"/>
                    </a:moveTo>
                    <a:cubicBezTo>
                      <a:pt x="720" y="206"/>
                      <a:pt x="575" y="54"/>
                      <a:pt x="391" y="51"/>
                    </a:cubicBezTo>
                    <a:cubicBezTo>
                      <a:pt x="204" y="48"/>
                      <a:pt x="53" y="198"/>
                      <a:pt x="51" y="381"/>
                    </a:cubicBezTo>
                    <a:cubicBezTo>
                      <a:pt x="49" y="569"/>
                      <a:pt x="201" y="717"/>
                      <a:pt x="380" y="719"/>
                    </a:cubicBezTo>
                    <a:cubicBezTo>
                      <a:pt x="568" y="722"/>
                      <a:pt x="720" y="569"/>
                      <a:pt x="719" y="386"/>
                    </a:cubicBezTo>
                    <a:close/>
                  </a:path>
                </a:pathLst>
              </a:custGeom>
              <a:solidFill>
                <a:srgbClr val="86ABB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 name="Freeform 54"/>
              <p:cNvSpPr>
                <a:spLocks noEditPoints="1"/>
              </p:cNvSpPr>
              <p:nvPr/>
            </p:nvSpPr>
            <p:spPr bwMode="gray">
              <a:xfrm>
                <a:off x="11077127" y="1536531"/>
                <a:ext cx="542841" cy="518073"/>
              </a:xfrm>
              <a:custGeom>
                <a:avLst/>
                <a:gdLst/>
                <a:ahLst/>
                <a:cxnLst>
                  <a:cxn ang="0">
                    <a:pos x="620" y="305"/>
                  </a:cxn>
                  <a:cxn ang="0">
                    <a:pos x="243" y="611"/>
                  </a:cxn>
                  <a:cxn ang="0">
                    <a:pos x="11" y="293"/>
                  </a:cxn>
                  <a:cxn ang="0">
                    <a:pos x="334" y="11"/>
                  </a:cxn>
                  <a:cxn ang="0">
                    <a:pos x="620" y="305"/>
                  </a:cxn>
                  <a:cxn ang="0">
                    <a:pos x="524" y="306"/>
                  </a:cxn>
                  <a:cxn ang="0">
                    <a:pos x="524" y="164"/>
                  </a:cxn>
                  <a:cxn ang="0">
                    <a:pos x="519" y="164"/>
                  </a:cxn>
                  <a:cxn ang="0">
                    <a:pos x="109" y="163"/>
                  </a:cxn>
                  <a:cxn ang="0">
                    <a:pos x="103" y="169"/>
                  </a:cxn>
                  <a:cxn ang="0">
                    <a:pos x="103" y="300"/>
                  </a:cxn>
                  <a:cxn ang="0">
                    <a:pos x="103" y="306"/>
                  </a:cxn>
                  <a:cxn ang="0">
                    <a:pos x="524" y="306"/>
                  </a:cxn>
                </a:cxnLst>
                <a:rect l="0" t="0" r="r" b="b"/>
                <a:pathLst>
                  <a:path w="620" h="611">
                    <a:moveTo>
                      <a:pt x="620" y="305"/>
                    </a:moveTo>
                    <a:cubicBezTo>
                      <a:pt x="447" y="349"/>
                      <a:pt x="323" y="454"/>
                      <a:pt x="243" y="611"/>
                    </a:cubicBezTo>
                    <a:cubicBezTo>
                      <a:pt x="107" y="579"/>
                      <a:pt x="0" y="449"/>
                      <a:pt x="11" y="293"/>
                    </a:cubicBezTo>
                    <a:cubicBezTo>
                      <a:pt x="23" y="129"/>
                      <a:pt x="164" y="0"/>
                      <a:pt x="334" y="11"/>
                    </a:cubicBezTo>
                    <a:cubicBezTo>
                      <a:pt x="497" y="21"/>
                      <a:pt x="615" y="154"/>
                      <a:pt x="620" y="305"/>
                    </a:cubicBezTo>
                    <a:close/>
                    <a:moveTo>
                      <a:pt x="524" y="306"/>
                    </a:moveTo>
                    <a:cubicBezTo>
                      <a:pt x="524" y="258"/>
                      <a:pt x="524" y="211"/>
                      <a:pt x="524" y="164"/>
                    </a:cubicBezTo>
                    <a:cubicBezTo>
                      <a:pt x="522" y="164"/>
                      <a:pt x="521" y="164"/>
                      <a:pt x="519" y="164"/>
                    </a:cubicBezTo>
                    <a:cubicBezTo>
                      <a:pt x="382" y="164"/>
                      <a:pt x="246" y="164"/>
                      <a:pt x="109" y="163"/>
                    </a:cubicBezTo>
                    <a:cubicBezTo>
                      <a:pt x="104" y="163"/>
                      <a:pt x="103" y="165"/>
                      <a:pt x="103" y="169"/>
                    </a:cubicBezTo>
                    <a:cubicBezTo>
                      <a:pt x="103" y="213"/>
                      <a:pt x="103" y="257"/>
                      <a:pt x="103" y="300"/>
                    </a:cubicBezTo>
                    <a:cubicBezTo>
                      <a:pt x="103" y="302"/>
                      <a:pt x="103" y="304"/>
                      <a:pt x="103" y="306"/>
                    </a:cubicBezTo>
                    <a:cubicBezTo>
                      <a:pt x="244" y="306"/>
                      <a:pt x="384" y="306"/>
                      <a:pt x="524" y="306"/>
                    </a:cubicBezTo>
                    <a:close/>
                  </a:path>
                </a:pathLst>
              </a:custGeom>
              <a:solidFill>
                <a:srgbClr val="86ABB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 name="Freeform 55"/>
              <p:cNvSpPr>
                <a:spLocks noEditPoints="1"/>
              </p:cNvSpPr>
              <p:nvPr/>
            </p:nvSpPr>
            <p:spPr bwMode="gray">
              <a:xfrm>
                <a:off x="11415270" y="1892391"/>
                <a:ext cx="134739" cy="109399"/>
              </a:xfrm>
              <a:custGeom>
                <a:avLst/>
                <a:gdLst/>
                <a:ahLst/>
                <a:cxnLst>
                  <a:cxn ang="0">
                    <a:pos x="78" y="130"/>
                  </a:cxn>
                  <a:cxn ang="0">
                    <a:pos x="30" y="130"/>
                  </a:cxn>
                  <a:cxn ang="0">
                    <a:pos x="23" y="127"/>
                  </a:cxn>
                  <a:cxn ang="0">
                    <a:pos x="9" y="54"/>
                  </a:cxn>
                  <a:cxn ang="0">
                    <a:pos x="65" y="7"/>
                  </a:cxn>
                  <a:cxn ang="0">
                    <a:pos x="150" y="68"/>
                  </a:cxn>
                  <a:cxn ang="0">
                    <a:pos x="132" y="128"/>
                  </a:cxn>
                  <a:cxn ang="0">
                    <a:pos x="126" y="130"/>
                  </a:cxn>
                  <a:cxn ang="0">
                    <a:pos x="78" y="130"/>
                  </a:cxn>
                  <a:cxn ang="0">
                    <a:pos x="105" y="67"/>
                  </a:cxn>
                  <a:cxn ang="0">
                    <a:pos x="89" y="82"/>
                  </a:cxn>
                  <a:cxn ang="0">
                    <a:pos x="105" y="98"/>
                  </a:cxn>
                  <a:cxn ang="0">
                    <a:pos x="121" y="82"/>
                  </a:cxn>
                  <a:cxn ang="0">
                    <a:pos x="105" y="67"/>
                  </a:cxn>
                  <a:cxn ang="0">
                    <a:pos x="35" y="82"/>
                  </a:cxn>
                  <a:cxn ang="0">
                    <a:pos x="51" y="98"/>
                  </a:cxn>
                  <a:cxn ang="0">
                    <a:pos x="66" y="82"/>
                  </a:cxn>
                  <a:cxn ang="0">
                    <a:pos x="50" y="67"/>
                  </a:cxn>
                  <a:cxn ang="0">
                    <a:pos x="35" y="82"/>
                  </a:cxn>
                </a:cxnLst>
                <a:rect l="0" t="0" r="r" b="b"/>
                <a:pathLst>
                  <a:path w="154" h="130">
                    <a:moveTo>
                      <a:pt x="78" y="130"/>
                    </a:moveTo>
                    <a:cubicBezTo>
                      <a:pt x="62" y="130"/>
                      <a:pt x="46" y="130"/>
                      <a:pt x="30" y="130"/>
                    </a:cubicBezTo>
                    <a:cubicBezTo>
                      <a:pt x="28" y="130"/>
                      <a:pt x="25" y="129"/>
                      <a:pt x="23" y="127"/>
                    </a:cubicBezTo>
                    <a:cubicBezTo>
                      <a:pt x="5" y="106"/>
                      <a:pt x="0" y="81"/>
                      <a:pt x="9" y="54"/>
                    </a:cubicBezTo>
                    <a:cubicBezTo>
                      <a:pt x="18" y="28"/>
                      <a:pt x="38" y="11"/>
                      <a:pt x="65" y="7"/>
                    </a:cubicBezTo>
                    <a:cubicBezTo>
                      <a:pt x="107" y="0"/>
                      <a:pt x="143" y="26"/>
                      <a:pt x="150" y="68"/>
                    </a:cubicBezTo>
                    <a:cubicBezTo>
                      <a:pt x="154" y="90"/>
                      <a:pt x="147" y="111"/>
                      <a:pt x="132" y="128"/>
                    </a:cubicBezTo>
                    <a:cubicBezTo>
                      <a:pt x="130" y="129"/>
                      <a:pt x="128" y="130"/>
                      <a:pt x="126" y="130"/>
                    </a:cubicBezTo>
                    <a:cubicBezTo>
                      <a:pt x="110" y="130"/>
                      <a:pt x="94" y="130"/>
                      <a:pt x="78" y="130"/>
                    </a:cubicBezTo>
                    <a:close/>
                    <a:moveTo>
                      <a:pt x="105" y="67"/>
                    </a:moveTo>
                    <a:cubicBezTo>
                      <a:pt x="96" y="67"/>
                      <a:pt x="89" y="74"/>
                      <a:pt x="89" y="82"/>
                    </a:cubicBezTo>
                    <a:cubicBezTo>
                      <a:pt x="89" y="91"/>
                      <a:pt x="97" y="98"/>
                      <a:pt x="105" y="98"/>
                    </a:cubicBezTo>
                    <a:cubicBezTo>
                      <a:pt x="114" y="98"/>
                      <a:pt x="121" y="90"/>
                      <a:pt x="121" y="82"/>
                    </a:cubicBezTo>
                    <a:cubicBezTo>
                      <a:pt x="120" y="73"/>
                      <a:pt x="114" y="66"/>
                      <a:pt x="105" y="67"/>
                    </a:cubicBezTo>
                    <a:close/>
                    <a:moveTo>
                      <a:pt x="35" y="82"/>
                    </a:moveTo>
                    <a:cubicBezTo>
                      <a:pt x="35" y="91"/>
                      <a:pt x="42" y="98"/>
                      <a:pt x="51" y="98"/>
                    </a:cubicBezTo>
                    <a:cubicBezTo>
                      <a:pt x="59" y="98"/>
                      <a:pt x="66" y="90"/>
                      <a:pt x="66" y="82"/>
                    </a:cubicBezTo>
                    <a:cubicBezTo>
                      <a:pt x="66" y="73"/>
                      <a:pt x="59" y="66"/>
                      <a:pt x="50" y="67"/>
                    </a:cubicBezTo>
                    <a:cubicBezTo>
                      <a:pt x="42" y="67"/>
                      <a:pt x="35" y="73"/>
                      <a:pt x="35" y="82"/>
                    </a:cubicBezTo>
                    <a:close/>
                  </a:path>
                </a:pathLst>
              </a:custGeom>
              <a:solidFill>
                <a:srgbClr val="86ABB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 name="Freeform 59"/>
              <p:cNvSpPr>
                <a:spLocks noEditPoints="1"/>
              </p:cNvSpPr>
              <p:nvPr/>
            </p:nvSpPr>
            <p:spPr bwMode="gray">
              <a:xfrm>
                <a:off x="11364743" y="1696228"/>
                <a:ext cx="55709" cy="82992"/>
              </a:xfrm>
              <a:custGeom>
                <a:avLst/>
                <a:gdLst/>
                <a:ahLst/>
                <a:cxnLst>
                  <a:cxn ang="0">
                    <a:pos x="64" y="50"/>
                  </a:cxn>
                  <a:cxn ang="0">
                    <a:pos x="64" y="83"/>
                  </a:cxn>
                  <a:cxn ang="0">
                    <a:pos x="49" y="98"/>
                  </a:cxn>
                  <a:cxn ang="0">
                    <a:pos x="16" y="98"/>
                  </a:cxn>
                  <a:cxn ang="0">
                    <a:pos x="0" y="83"/>
                  </a:cxn>
                  <a:cxn ang="0">
                    <a:pos x="0" y="16"/>
                  </a:cxn>
                  <a:cxn ang="0">
                    <a:pos x="14" y="1"/>
                  </a:cxn>
                  <a:cxn ang="0">
                    <a:pos x="50" y="1"/>
                  </a:cxn>
                  <a:cxn ang="0">
                    <a:pos x="64" y="16"/>
                  </a:cxn>
                  <a:cxn ang="0">
                    <a:pos x="64" y="50"/>
                  </a:cxn>
                  <a:cxn ang="0">
                    <a:pos x="47" y="17"/>
                  </a:cxn>
                  <a:cxn ang="0">
                    <a:pos x="17" y="17"/>
                  </a:cxn>
                  <a:cxn ang="0">
                    <a:pos x="17" y="82"/>
                  </a:cxn>
                  <a:cxn ang="0">
                    <a:pos x="47" y="82"/>
                  </a:cxn>
                  <a:cxn ang="0">
                    <a:pos x="47" y="17"/>
                  </a:cxn>
                </a:cxnLst>
                <a:rect l="0" t="0" r="r" b="b"/>
                <a:pathLst>
                  <a:path w="64" h="98">
                    <a:moveTo>
                      <a:pt x="64" y="50"/>
                    </a:moveTo>
                    <a:cubicBezTo>
                      <a:pt x="64" y="61"/>
                      <a:pt x="64" y="72"/>
                      <a:pt x="64" y="83"/>
                    </a:cubicBezTo>
                    <a:cubicBezTo>
                      <a:pt x="64" y="93"/>
                      <a:pt x="58" y="98"/>
                      <a:pt x="49" y="98"/>
                    </a:cubicBezTo>
                    <a:cubicBezTo>
                      <a:pt x="38" y="98"/>
                      <a:pt x="27" y="98"/>
                      <a:pt x="16" y="98"/>
                    </a:cubicBezTo>
                    <a:cubicBezTo>
                      <a:pt x="6" y="98"/>
                      <a:pt x="1" y="93"/>
                      <a:pt x="0" y="83"/>
                    </a:cubicBezTo>
                    <a:cubicBezTo>
                      <a:pt x="0" y="61"/>
                      <a:pt x="0" y="38"/>
                      <a:pt x="0" y="16"/>
                    </a:cubicBezTo>
                    <a:cubicBezTo>
                      <a:pt x="1" y="7"/>
                      <a:pt x="5" y="1"/>
                      <a:pt x="14" y="1"/>
                    </a:cubicBezTo>
                    <a:cubicBezTo>
                      <a:pt x="26" y="0"/>
                      <a:pt x="38" y="0"/>
                      <a:pt x="50" y="1"/>
                    </a:cubicBezTo>
                    <a:cubicBezTo>
                      <a:pt x="59" y="1"/>
                      <a:pt x="64" y="7"/>
                      <a:pt x="64" y="16"/>
                    </a:cubicBezTo>
                    <a:cubicBezTo>
                      <a:pt x="64" y="27"/>
                      <a:pt x="64" y="38"/>
                      <a:pt x="64" y="50"/>
                    </a:cubicBezTo>
                    <a:close/>
                    <a:moveTo>
                      <a:pt x="47" y="17"/>
                    </a:moveTo>
                    <a:cubicBezTo>
                      <a:pt x="37" y="17"/>
                      <a:pt x="27" y="17"/>
                      <a:pt x="17" y="17"/>
                    </a:cubicBezTo>
                    <a:cubicBezTo>
                      <a:pt x="17" y="39"/>
                      <a:pt x="17" y="60"/>
                      <a:pt x="17" y="82"/>
                    </a:cubicBezTo>
                    <a:cubicBezTo>
                      <a:pt x="27" y="82"/>
                      <a:pt x="37" y="82"/>
                      <a:pt x="47" y="82"/>
                    </a:cubicBezTo>
                    <a:cubicBezTo>
                      <a:pt x="47" y="60"/>
                      <a:pt x="47" y="39"/>
                      <a:pt x="47" y="17"/>
                    </a:cubicBezTo>
                    <a:close/>
                  </a:path>
                </a:pathLst>
              </a:custGeom>
              <a:solidFill>
                <a:srgbClr val="86ABB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 name="Freeform 60"/>
              <p:cNvSpPr>
                <a:spLocks noEditPoints="1"/>
              </p:cNvSpPr>
              <p:nvPr/>
            </p:nvSpPr>
            <p:spPr bwMode="gray">
              <a:xfrm>
                <a:off x="11284418" y="1696228"/>
                <a:ext cx="55709" cy="82992"/>
              </a:xfrm>
              <a:custGeom>
                <a:avLst/>
                <a:gdLst/>
                <a:ahLst/>
                <a:cxnLst>
                  <a:cxn ang="0">
                    <a:pos x="0" y="49"/>
                  </a:cxn>
                  <a:cxn ang="0">
                    <a:pos x="0" y="16"/>
                  </a:cxn>
                  <a:cxn ang="0">
                    <a:pos x="14" y="1"/>
                  </a:cxn>
                  <a:cxn ang="0">
                    <a:pos x="50" y="1"/>
                  </a:cxn>
                  <a:cxn ang="0">
                    <a:pos x="63" y="16"/>
                  </a:cxn>
                  <a:cxn ang="0">
                    <a:pos x="63" y="83"/>
                  </a:cxn>
                  <a:cxn ang="0">
                    <a:pos x="48" y="98"/>
                  </a:cxn>
                  <a:cxn ang="0">
                    <a:pos x="16" y="98"/>
                  </a:cxn>
                  <a:cxn ang="0">
                    <a:pos x="0" y="83"/>
                  </a:cxn>
                  <a:cxn ang="0">
                    <a:pos x="0" y="49"/>
                  </a:cxn>
                  <a:cxn ang="0">
                    <a:pos x="47" y="17"/>
                  </a:cxn>
                  <a:cxn ang="0">
                    <a:pos x="17" y="17"/>
                  </a:cxn>
                  <a:cxn ang="0">
                    <a:pos x="17" y="82"/>
                  </a:cxn>
                  <a:cxn ang="0">
                    <a:pos x="47" y="82"/>
                  </a:cxn>
                  <a:cxn ang="0">
                    <a:pos x="47" y="17"/>
                  </a:cxn>
                </a:cxnLst>
                <a:rect l="0" t="0" r="r" b="b"/>
                <a:pathLst>
                  <a:path w="63" h="98">
                    <a:moveTo>
                      <a:pt x="0" y="49"/>
                    </a:moveTo>
                    <a:cubicBezTo>
                      <a:pt x="0" y="38"/>
                      <a:pt x="0" y="27"/>
                      <a:pt x="0" y="16"/>
                    </a:cubicBezTo>
                    <a:cubicBezTo>
                      <a:pt x="0" y="7"/>
                      <a:pt x="5" y="1"/>
                      <a:pt x="14" y="1"/>
                    </a:cubicBezTo>
                    <a:cubicBezTo>
                      <a:pt x="26" y="0"/>
                      <a:pt x="38" y="0"/>
                      <a:pt x="50" y="1"/>
                    </a:cubicBezTo>
                    <a:cubicBezTo>
                      <a:pt x="59" y="1"/>
                      <a:pt x="63" y="7"/>
                      <a:pt x="63" y="16"/>
                    </a:cubicBezTo>
                    <a:cubicBezTo>
                      <a:pt x="63" y="38"/>
                      <a:pt x="63" y="61"/>
                      <a:pt x="63" y="83"/>
                    </a:cubicBezTo>
                    <a:cubicBezTo>
                      <a:pt x="63" y="93"/>
                      <a:pt x="58" y="98"/>
                      <a:pt x="48" y="98"/>
                    </a:cubicBezTo>
                    <a:cubicBezTo>
                      <a:pt x="37" y="98"/>
                      <a:pt x="26" y="98"/>
                      <a:pt x="16" y="98"/>
                    </a:cubicBezTo>
                    <a:cubicBezTo>
                      <a:pt x="6" y="98"/>
                      <a:pt x="0" y="93"/>
                      <a:pt x="0" y="83"/>
                    </a:cubicBezTo>
                    <a:cubicBezTo>
                      <a:pt x="0" y="72"/>
                      <a:pt x="0" y="61"/>
                      <a:pt x="0" y="49"/>
                    </a:cubicBezTo>
                    <a:close/>
                    <a:moveTo>
                      <a:pt x="47" y="17"/>
                    </a:moveTo>
                    <a:cubicBezTo>
                      <a:pt x="37" y="17"/>
                      <a:pt x="27" y="17"/>
                      <a:pt x="17" y="17"/>
                    </a:cubicBezTo>
                    <a:cubicBezTo>
                      <a:pt x="17" y="39"/>
                      <a:pt x="17" y="60"/>
                      <a:pt x="17" y="82"/>
                    </a:cubicBezTo>
                    <a:cubicBezTo>
                      <a:pt x="27" y="82"/>
                      <a:pt x="37" y="82"/>
                      <a:pt x="47" y="82"/>
                    </a:cubicBezTo>
                    <a:cubicBezTo>
                      <a:pt x="47" y="60"/>
                      <a:pt x="47" y="39"/>
                      <a:pt x="47" y="17"/>
                    </a:cubicBezTo>
                    <a:close/>
                  </a:path>
                </a:pathLst>
              </a:custGeom>
              <a:solidFill>
                <a:srgbClr val="86ABB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 name="Freeform 61"/>
              <p:cNvSpPr>
                <a:spLocks noEditPoints="1"/>
              </p:cNvSpPr>
              <p:nvPr/>
            </p:nvSpPr>
            <p:spPr bwMode="gray">
              <a:xfrm>
                <a:off x="11447659" y="1696228"/>
                <a:ext cx="57005" cy="82992"/>
              </a:xfrm>
              <a:custGeom>
                <a:avLst/>
                <a:gdLst/>
                <a:ahLst/>
                <a:cxnLst>
                  <a:cxn ang="0">
                    <a:pos x="64" y="49"/>
                  </a:cxn>
                  <a:cxn ang="0">
                    <a:pos x="64" y="83"/>
                  </a:cxn>
                  <a:cxn ang="0">
                    <a:pos x="48" y="98"/>
                  </a:cxn>
                  <a:cxn ang="0">
                    <a:pos x="16" y="98"/>
                  </a:cxn>
                  <a:cxn ang="0">
                    <a:pos x="0" y="83"/>
                  </a:cxn>
                  <a:cxn ang="0">
                    <a:pos x="0" y="16"/>
                  </a:cxn>
                  <a:cxn ang="0">
                    <a:pos x="14" y="1"/>
                  </a:cxn>
                  <a:cxn ang="0">
                    <a:pos x="50" y="1"/>
                  </a:cxn>
                  <a:cxn ang="0">
                    <a:pos x="64" y="16"/>
                  </a:cxn>
                  <a:cxn ang="0">
                    <a:pos x="64" y="49"/>
                  </a:cxn>
                  <a:cxn ang="0">
                    <a:pos x="47" y="82"/>
                  </a:cxn>
                  <a:cxn ang="0">
                    <a:pos x="47" y="17"/>
                  </a:cxn>
                  <a:cxn ang="0">
                    <a:pos x="17" y="17"/>
                  </a:cxn>
                  <a:cxn ang="0">
                    <a:pos x="17" y="82"/>
                  </a:cxn>
                  <a:cxn ang="0">
                    <a:pos x="47" y="82"/>
                  </a:cxn>
                </a:cxnLst>
                <a:rect l="0" t="0" r="r" b="b"/>
                <a:pathLst>
                  <a:path w="64" h="98">
                    <a:moveTo>
                      <a:pt x="64" y="49"/>
                    </a:moveTo>
                    <a:cubicBezTo>
                      <a:pt x="64" y="60"/>
                      <a:pt x="64" y="72"/>
                      <a:pt x="64" y="83"/>
                    </a:cubicBezTo>
                    <a:cubicBezTo>
                      <a:pt x="64" y="93"/>
                      <a:pt x="58" y="98"/>
                      <a:pt x="48" y="98"/>
                    </a:cubicBezTo>
                    <a:cubicBezTo>
                      <a:pt x="37" y="98"/>
                      <a:pt x="27" y="98"/>
                      <a:pt x="16" y="98"/>
                    </a:cubicBezTo>
                    <a:cubicBezTo>
                      <a:pt x="6" y="98"/>
                      <a:pt x="0" y="93"/>
                      <a:pt x="0" y="83"/>
                    </a:cubicBezTo>
                    <a:cubicBezTo>
                      <a:pt x="0" y="61"/>
                      <a:pt x="0" y="38"/>
                      <a:pt x="0" y="16"/>
                    </a:cubicBezTo>
                    <a:cubicBezTo>
                      <a:pt x="0" y="7"/>
                      <a:pt x="5" y="1"/>
                      <a:pt x="14" y="1"/>
                    </a:cubicBezTo>
                    <a:cubicBezTo>
                      <a:pt x="26" y="0"/>
                      <a:pt x="38" y="0"/>
                      <a:pt x="50" y="1"/>
                    </a:cubicBezTo>
                    <a:cubicBezTo>
                      <a:pt x="59" y="1"/>
                      <a:pt x="64" y="7"/>
                      <a:pt x="64" y="16"/>
                    </a:cubicBezTo>
                    <a:cubicBezTo>
                      <a:pt x="64" y="27"/>
                      <a:pt x="64" y="38"/>
                      <a:pt x="64" y="49"/>
                    </a:cubicBezTo>
                    <a:close/>
                    <a:moveTo>
                      <a:pt x="47" y="82"/>
                    </a:moveTo>
                    <a:cubicBezTo>
                      <a:pt x="47" y="60"/>
                      <a:pt x="47" y="38"/>
                      <a:pt x="47" y="17"/>
                    </a:cubicBezTo>
                    <a:cubicBezTo>
                      <a:pt x="37" y="17"/>
                      <a:pt x="27" y="17"/>
                      <a:pt x="17" y="17"/>
                    </a:cubicBezTo>
                    <a:cubicBezTo>
                      <a:pt x="17" y="39"/>
                      <a:pt x="17" y="60"/>
                      <a:pt x="17" y="82"/>
                    </a:cubicBezTo>
                    <a:cubicBezTo>
                      <a:pt x="27" y="82"/>
                      <a:pt x="37" y="82"/>
                      <a:pt x="47" y="82"/>
                    </a:cubicBezTo>
                    <a:close/>
                  </a:path>
                </a:pathLst>
              </a:custGeom>
              <a:solidFill>
                <a:srgbClr val="86ABB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 name="Freeform 62"/>
              <p:cNvSpPr>
                <a:spLocks noEditPoints="1"/>
              </p:cNvSpPr>
              <p:nvPr/>
            </p:nvSpPr>
            <p:spPr bwMode="gray">
              <a:xfrm>
                <a:off x="11204093" y="1696228"/>
                <a:ext cx="55709" cy="82992"/>
              </a:xfrm>
              <a:custGeom>
                <a:avLst/>
                <a:gdLst/>
                <a:ahLst/>
                <a:cxnLst>
                  <a:cxn ang="0">
                    <a:pos x="63" y="49"/>
                  </a:cxn>
                  <a:cxn ang="0">
                    <a:pos x="63" y="82"/>
                  </a:cxn>
                  <a:cxn ang="0">
                    <a:pos x="47" y="98"/>
                  </a:cxn>
                  <a:cxn ang="0">
                    <a:pos x="15" y="98"/>
                  </a:cxn>
                  <a:cxn ang="0">
                    <a:pos x="0" y="84"/>
                  </a:cxn>
                  <a:cxn ang="0">
                    <a:pos x="0" y="15"/>
                  </a:cxn>
                  <a:cxn ang="0">
                    <a:pos x="13" y="1"/>
                  </a:cxn>
                  <a:cxn ang="0">
                    <a:pos x="49" y="1"/>
                  </a:cxn>
                  <a:cxn ang="0">
                    <a:pos x="63" y="16"/>
                  </a:cxn>
                  <a:cxn ang="0">
                    <a:pos x="63" y="49"/>
                  </a:cxn>
                  <a:cxn ang="0">
                    <a:pos x="47" y="82"/>
                  </a:cxn>
                  <a:cxn ang="0">
                    <a:pos x="47" y="17"/>
                  </a:cxn>
                  <a:cxn ang="0">
                    <a:pos x="20" y="16"/>
                  </a:cxn>
                  <a:cxn ang="0">
                    <a:pos x="16" y="21"/>
                  </a:cxn>
                  <a:cxn ang="0">
                    <a:pos x="16" y="77"/>
                  </a:cxn>
                  <a:cxn ang="0">
                    <a:pos x="16" y="82"/>
                  </a:cxn>
                  <a:cxn ang="0">
                    <a:pos x="47" y="82"/>
                  </a:cxn>
                </a:cxnLst>
                <a:rect l="0" t="0" r="r" b="b"/>
                <a:pathLst>
                  <a:path w="63" h="98">
                    <a:moveTo>
                      <a:pt x="63" y="49"/>
                    </a:moveTo>
                    <a:cubicBezTo>
                      <a:pt x="63" y="60"/>
                      <a:pt x="63" y="71"/>
                      <a:pt x="63" y="82"/>
                    </a:cubicBezTo>
                    <a:cubicBezTo>
                      <a:pt x="63" y="93"/>
                      <a:pt x="58" y="98"/>
                      <a:pt x="47" y="98"/>
                    </a:cubicBezTo>
                    <a:cubicBezTo>
                      <a:pt x="36" y="98"/>
                      <a:pt x="26" y="98"/>
                      <a:pt x="15" y="98"/>
                    </a:cubicBezTo>
                    <a:cubicBezTo>
                      <a:pt x="5" y="98"/>
                      <a:pt x="0" y="93"/>
                      <a:pt x="0" y="84"/>
                    </a:cubicBezTo>
                    <a:cubicBezTo>
                      <a:pt x="0" y="61"/>
                      <a:pt x="0" y="38"/>
                      <a:pt x="0" y="15"/>
                    </a:cubicBezTo>
                    <a:cubicBezTo>
                      <a:pt x="0" y="7"/>
                      <a:pt x="4" y="1"/>
                      <a:pt x="13" y="1"/>
                    </a:cubicBezTo>
                    <a:cubicBezTo>
                      <a:pt x="25" y="0"/>
                      <a:pt x="37" y="0"/>
                      <a:pt x="49" y="1"/>
                    </a:cubicBezTo>
                    <a:cubicBezTo>
                      <a:pt x="59" y="1"/>
                      <a:pt x="63" y="7"/>
                      <a:pt x="63" y="16"/>
                    </a:cubicBezTo>
                    <a:cubicBezTo>
                      <a:pt x="63" y="27"/>
                      <a:pt x="63" y="38"/>
                      <a:pt x="63" y="49"/>
                    </a:cubicBezTo>
                    <a:close/>
                    <a:moveTo>
                      <a:pt x="47" y="82"/>
                    </a:moveTo>
                    <a:cubicBezTo>
                      <a:pt x="47" y="60"/>
                      <a:pt x="47" y="38"/>
                      <a:pt x="47" y="17"/>
                    </a:cubicBezTo>
                    <a:cubicBezTo>
                      <a:pt x="38" y="17"/>
                      <a:pt x="29" y="17"/>
                      <a:pt x="20" y="16"/>
                    </a:cubicBezTo>
                    <a:cubicBezTo>
                      <a:pt x="16" y="16"/>
                      <a:pt x="15" y="18"/>
                      <a:pt x="16" y="21"/>
                    </a:cubicBezTo>
                    <a:cubicBezTo>
                      <a:pt x="16" y="40"/>
                      <a:pt x="16" y="59"/>
                      <a:pt x="16" y="77"/>
                    </a:cubicBezTo>
                    <a:cubicBezTo>
                      <a:pt x="16" y="79"/>
                      <a:pt x="16" y="80"/>
                      <a:pt x="16" y="82"/>
                    </a:cubicBezTo>
                    <a:cubicBezTo>
                      <a:pt x="26" y="82"/>
                      <a:pt x="36" y="82"/>
                      <a:pt x="47" y="82"/>
                    </a:cubicBezTo>
                    <a:close/>
                  </a:path>
                </a:pathLst>
              </a:custGeom>
              <a:solidFill>
                <a:srgbClr val="86ABB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46" name="object 96"/>
            <p:cNvSpPr>
              <a:spLocks noChangeAspect="1"/>
            </p:cNvSpPr>
            <p:nvPr/>
          </p:nvSpPr>
          <p:spPr bwMode="gray">
            <a:xfrm>
              <a:off x="10213837" y="5108430"/>
              <a:ext cx="395998" cy="385476"/>
            </a:xfrm>
            <a:custGeom>
              <a:avLst/>
              <a:gdLst/>
              <a:ahLst/>
              <a:cxnLst/>
              <a:rect l="l" t="t" r="r" b="b"/>
              <a:pathLst>
                <a:path w="1442593" h="1446809">
                  <a:moveTo>
                    <a:pt x="616193" y="926776"/>
                  </a:moveTo>
                  <a:lnTo>
                    <a:pt x="624292" y="916252"/>
                  </a:lnTo>
                  <a:lnTo>
                    <a:pt x="633337" y="906256"/>
                  </a:lnTo>
                  <a:lnTo>
                    <a:pt x="643167" y="896815"/>
                  </a:lnTo>
                  <a:lnTo>
                    <a:pt x="653623" y="887954"/>
                  </a:lnTo>
                  <a:lnTo>
                    <a:pt x="664547" y="879697"/>
                  </a:lnTo>
                  <a:lnTo>
                    <a:pt x="675779" y="872070"/>
                  </a:lnTo>
                  <a:lnTo>
                    <a:pt x="675779" y="738327"/>
                  </a:lnTo>
                  <a:lnTo>
                    <a:pt x="661264" y="731793"/>
                  </a:lnTo>
                  <a:lnTo>
                    <a:pt x="649553" y="725890"/>
                  </a:lnTo>
                  <a:lnTo>
                    <a:pt x="638005" y="719390"/>
                  </a:lnTo>
                  <a:lnTo>
                    <a:pt x="626760" y="712256"/>
                  </a:lnTo>
                  <a:lnTo>
                    <a:pt x="615964" y="704454"/>
                  </a:lnTo>
                  <a:lnTo>
                    <a:pt x="605757" y="695949"/>
                  </a:lnTo>
                  <a:lnTo>
                    <a:pt x="596283" y="686707"/>
                  </a:lnTo>
                  <a:lnTo>
                    <a:pt x="587684" y="676692"/>
                  </a:lnTo>
                  <a:lnTo>
                    <a:pt x="580103" y="665869"/>
                  </a:lnTo>
                  <a:lnTo>
                    <a:pt x="573683" y="654204"/>
                  </a:lnTo>
                  <a:lnTo>
                    <a:pt x="568566" y="641661"/>
                  </a:lnTo>
                  <a:lnTo>
                    <a:pt x="564895" y="628206"/>
                  </a:lnTo>
                  <a:lnTo>
                    <a:pt x="562813" y="613803"/>
                  </a:lnTo>
                  <a:lnTo>
                    <a:pt x="562264" y="604745"/>
                  </a:lnTo>
                  <a:lnTo>
                    <a:pt x="562523" y="586320"/>
                  </a:lnTo>
                  <a:lnTo>
                    <a:pt x="564590" y="569551"/>
                  </a:lnTo>
                  <a:lnTo>
                    <a:pt x="568247" y="554361"/>
                  </a:lnTo>
                  <a:lnTo>
                    <a:pt x="573271" y="540674"/>
                  </a:lnTo>
                  <a:lnTo>
                    <a:pt x="579444" y="528411"/>
                  </a:lnTo>
                  <a:lnTo>
                    <a:pt x="586544" y="517495"/>
                  </a:lnTo>
                  <a:lnTo>
                    <a:pt x="594352" y="507850"/>
                  </a:lnTo>
                  <a:lnTo>
                    <a:pt x="602647" y="499398"/>
                  </a:lnTo>
                  <a:lnTo>
                    <a:pt x="611209" y="492061"/>
                  </a:lnTo>
                  <a:lnTo>
                    <a:pt x="619818" y="485763"/>
                  </a:lnTo>
                  <a:lnTo>
                    <a:pt x="628254" y="480425"/>
                  </a:lnTo>
                  <a:lnTo>
                    <a:pt x="643724" y="472325"/>
                  </a:lnTo>
                  <a:lnTo>
                    <a:pt x="663388" y="464848"/>
                  </a:lnTo>
                  <a:lnTo>
                    <a:pt x="675779" y="461492"/>
                  </a:lnTo>
                  <a:lnTo>
                    <a:pt x="675790" y="358926"/>
                  </a:lnTo>
                  <a:lnTo>
                    <a:pt x="678351" y="344827"/>
                  </a:lnTo>
                  <a:lnTo>
                    <a:pt x="684902" y="332607"/>
                  </a:lnTo>
                  <a:lnTo>
                    <a:pt x="694723" y="322987"/>
                  </a:lnTo>
                  <a:lnTo>
                    <a:pt x="707095" y="316686"/>
                  </a:lnTo>
                  <a:lnTo>
                    <a:pt x="721296" y="314426"/>
                  </a:lnTo>
                  <a:lnTo>
                    <a:pt x="722303" y="314437"/>
                  </a:lnTo>
                  <a:lnTo>
                    <a:pt x="736403" y="316995"/>
                  </a:lnTo>
                  <a:lnTo>
                    <a:pt x="748622" y="323545"/>
                  </a:lnTo>
                  <a:lnTo>
                    <a:pt x="758241" y="333367"/>
                  </a:lnTo>
                  <a:lnTo>
                    <a:pt x="764541" y="345740"/>
                  </a:lnTo>
                  <a:lnTo>
                    <a:pt x="766800" y="359943"/>
                  </a:lnTo>
                  <a:lnTo>
                    <a:pt x="766800" y="459397"/>
                  </a:lnTo>
                  <a:lnTo>
                    <a:pt x="776838" y="461280"/>
                  </a:lnTo>
                  <a:lnTo>
                    <a:pt x="790526" y="464539"/>
                  </a:lnTo>
                  <a:lnTo>
                    <a:pt x="803758" y="468501"/>
                  </a:lnTo>
                  <a:lnTo>
                    <a:pt x="816429" y="473132"/>
                  </a:lnTo>
                  <a:lnTo>
                    <a:pt x="828431" y="478397"/>
                  </a:lnTo>
                  <a:lnTo>
                    <a:pt x="839659" y="484260"/>
                  </a:lnTo>
                  <a:lnTo>
                    <a:pt x="850007" y="490687"/>
                  </a:lnTo>
                  <a:lnTo>
                    <a:pt x="859369" y="497643"/>
                  </a:lnTo>
                  <a:lnTo>
                    <a:pt x="867638" y="505091"/>
                  </a:lnTo>
                  <a:lnTo>
                    <a:pt x="870593" y="508155"/>
                  </a:lnTo>
                  <a:lnTo>
                    <a:pt x="878215" y="517118"/>
                  </a:lnTo>
                  <a:lnTo>
                    <a:pt x="885334" y="527234"/>
                  </a:lnTo>
                  <a:lnTo>
                    <a:pt x="891281" y="538004"/>
                  </a:lnTo>
                  <a:lnTo>
                    <a:pt x="895391" y="548926"/>
                  </a:lnTo>
                  <a:lnTo>
                    <a:pt x="896997" y="559501"/>
                  </a:lnTo>
                  <a:lnTo>
                    <a:pt x="895431" y="569229"/>
                  </a:lnTo>
                  <a:lnTo>
                    <a:pt x="890028" y="577608"/>
                  </a:lnTo>
                  <a:lnTo>
                    <a:pt x="881804" y="583448"/>
                  </a:lnTo>
                  <a:lnTo>
                    <a:pt x="872234" y="586608"/>
                  </a:lnTo>
                  <a:lnTo>
                    <a:pt x="861407" y="587524"/>
                  </a:lnTo>
                  <a:lnTo>
                    <a:pt x="849695" y="586354"/>
                  </a:lnTo>
                  <a:lnTo>
                    <a:pt x="837468" y="583259"/>
                  </a:lnTo>
                  <a:lnTo>
                    <a:pt x="825095" y="578398"/>
                  </a:lnTo>
                  <a:lnTo>
                    <a:pt x="812947" y="571931"/>
                  </a:lnTo>
                  <a:lnTo>
                    <a:pt x="801395" y="564019"/>
                  </a:lnTo>
                  <a:lnTo>
                    <a:pt x="796298" y="560184"/>
                  </a:lnTo>
                  <a:lnTo>
                    <a:pt x="789115" y="555175"/>
                  </a:lnTo>
                  <a:lnTo>
                    <a:pt x="780484" y="549802"/>
                  </a:lnTo>
                  <a:lnTo>
                    <a:pt x="770580" y="544522"/>
                  </a:lnTo>
                  <a:lnTo>
                    <a:pt x="759582" y="539790"/>
                  </a:lnTo>
                  <a:lnTo>
                    <a:pt x="747666" y="536063"/>
                  </a:lnTo>
                  <a:lnTo>
                    <a:pt x="735011" y="533798"/>
                  </a:lnTo>
                  <a:lnTo>
                    <a:pt x="721795" y="533450"/>
                  </a:lnTo>
                  <a:lnTo>
                    <a:pt x="708193" y="535477"/>
                  </a:lnTo>
                  <a:lnTo>
                    <a:pt x="694385" y="540334"/>
                  </a:lnTo>
                  <a:lnTo>
                    <a:pt x="689611" y="542716"/>
                  </a:lnTo>
                  <a:lnTo>
                    <a:pt x="680670" y="548086"/>
                  </a:lnTo>
                  <a:lnTo>
                    <a:pt x="671093" y="555456"/>
                  </a:lnTo>
                  <a:lnTo>
                    <a:pt x="662007" y="564911"/>
                  </a:lnTo>
                  <a:lnTo>
                    <a:pt x="654538" y="576533"/>
                  </a:lnTo>
                  <a:lnTo>
                    <a:pt x="649813" y="590406"/>
                  </a:lnTo>
                  <a:lnTo>
                    <a:pt x="648957" y="606615"/>
                  </a:lnTo>
                  <a:lnTo>
                    <a:pt x="649967" y="612193"/>
                  </a:lnTo>
                  <a:lnTo>
                    <a:pt x="654928" y="622688"/>
                  </a:lnTo>
                  <a:lnTo>
                    <a:pt x="663621" y="632721"/>
                  </a:lnTo>
                  <a:lnTo>
                    <a:pt x="675779" y="642289"/>
                  </a:lnTo>
                  <a:lnTo>
                    <a:pt x="675779" y="617410"/>
                  </a:lnTo>
                  <a:lnTo>
                    <a:pt x="677921" y="610522"/>
                  </a:lnTo>
                  <a:lnTo>
                    <a:pt x="685355" y="598417"/>
                  </a:lnTo>
                  <a:lnTo>
                    <a:pt x="694817" y="590194"/>
                  </a:lnTo>
                  <a:lnTo>
                    <a:pt x="704443" y="584466"/>
                  </a:lnTo>
                  <a:lnTo>
                    <a:pt x="720887" y="578410"/>
                  </a:lnTo>
                  <a:lnTo>
                    <a:pt x="733210" y="577217"/>
                  </a:lnTo>
                  <a:lnTo>
                    <a:pt x="745111" y="578431"/>
                  </a:lnTo>
                  <a:lnTo>
                    <a:pt x="756379" y="581549"/>
                  </a:lnTo>
                  <a:lnTo>
                    <a:pt x="766800" y="586066"/>
                  </a:lnTo>
                  <a:lnTo>
                    <a:pt x="766800" y="830313"/>
                  </a:lnTo>
                  <a:lnTo>
                    <a:pt x="771085" y="828282"/>
                  </a:lnTo>
                  <a:lnTo>
                    <a:pt x="784416" y="820767"/>
                  </a:lnTo>
                  <a:lnTo>
                    <a:pt x="794281" y="812456"/>
                  </a:lnTo>
                  <a:lnTo>
                    <a:pt x="798842" y="803452"/>
                  </a:lnTo>
                  <a:lnTo>
                    <a:pt x="799058" y="801827"/>
                  </a:lnTo>
                  <a:lnTo>
                    <a:pt x="799058" y="694944"/>
                  </a:lnTo>
                  <a:lnTo>
                    <a:pt x="806340" y="698909"/>
                  </a:lnTo>
                  <a:lnTo>
                    <a:pt x="817951" y="705983"/>
                  </a:lnTo>
                  <a:lnTo>
                    <a:pt x="828911" y="713737"/>
                  </a:lnTo>
                  <a:lnTo>
                    <a:pt x="839086" y="722208"/>
                  </a:lnTo>
                  <a:lnTo>
                    <a:pt x="848340" y="731434"/>
                  </a:lnTo>
                  <a:lnTo>
                    <a:pt x="856540" y="741454"/>
                  </a:lnTo>
                  <a:lnTo>
                    <a:pt x="863551" y="752304"/>
                  </a:lnTo>
                  <a:lnTo>
                    <a:pt x="869238" y="764023"/>
                  </a:lnTo>
                  <a:lnTo>
                    <a:pt x="873466" y="776649"/>
                  </a:lnTo>
                  <a:lnTo>
                    <a:pt x="876102" y="790220"/>
                  </a:lnTo>
                  <a:lnTo>
                    <a:pt x="877011" y="804773"/>
                  </a:lnTo>
                  <a:lnTo>
                    <a:pt x="876261" y="817182"/>
                  </a:lnTo>
                  <a:lnTo>
                    <a:pt x="873166" y="832045"/>
                  </a:lnTo>
                  <a:lnTo>
                    <a:pt x="867932" y="845451"/>
                  </a:lnTo>
                  <a:lnTo>
                    <a:pt x="860837" y="857494"/>
                  </a:lnTo>
                  <a:lnTo>
                    <a:pt x="852161" y="868271"/>
                  </a:lnTo>
                  <a:lnTo>
                    <a:pt x="842184" y="877876"/>
                  </a:lnTo>
                  <a:lnTo>
                    <a:pt x="831186" y="886403"/>
                  </a:lnTo>
                  <a:lnTo>
                    <a:pt x="819445" y="893947"/>
                  </a:lnTo>
                  <a:lnTo>
                    <a:pt x="807242" y="900604"/>
                  </a:lnTo>
                  <a:lnTo>
                    <a:pt x="794856" y="906469"/>
                  </a:lnTo>
                  <a:lnTo>
                    <a:pt x="797280" y="1088961"/>
                  </a:lnTo>
                  <a:lnTo>
                    <a:pt x="802620" y="1091412"/>
                  </a:lnTo>
                  <a:lnTo>
                    <a:pt x="818199" y="1099006"/>
                  </a:lnTo>
                  <a:lnTo>
                    <a:pt x="830651" y="1106182"/>
                  </a:lnTo>
                  <a:lnTo>
                    <a:pt x="839120" y="1112983"/>
                  </a:lnTo>
                  <a:lnTo>
                    <a:pt x="842746" y="1119454"/>
                  </a:lnTo>
                  <a:lnTo>
                    <a:pt x="843451" y="1125893"/>
                  </a:lnTo>
                  <a:lnTo>
                    <a:pt x="842340" y="1140245"/>
                  </a:lnTo>
                  <a:lnTo>
                    <a:pt x="835874" y="1149951"/>
                  </a:lnTo>
                  <a:lnTo>
                    <a:pt x="822705" y="1153795"/>
                  </a:lnTo>
                  <a:lnTo>
                    <a:pt x="822525" y="1153800"/>
                  </a:lnTo>
                  <a:lnTo>
                    <a:pt x="811112" y="1153215"/>
                  </a:lnTo>
                  <a:lnTo>
                    <a:pt x="910907" y="1446809"/>
                  </a:lnTo>
                  <a:lnTo>
                    <a:pt x="910907" y="1051826"/>
                  </a:lnTo>
                  <a:lnTo>
                    <a:pt x="1252981" y="1249311"/>
                  </a:lnTo>
                  <a:lnTo>
                    <a:pt x="1442592" y="920889"/>
                  </a:lnTo>
                  <a:lnTo>
                    <a:pt x="1100531" y="723404"/>
                  </a:lnTo>
                  <a:lnTo>
                    <a:pt x="1442592" y="525907"/>
                  </a:lnTo>
                  <a:lnTo>
                    <a:pt x="1252981" y="197472"/>
                  </a:lnTo>
                  <a:lnTo>
                    <a:pt x="910907" y="394970"/>
                  </a:lnTo>
                  <a:lnTo>
                    <a:pt x="910907" y="0"/>
                  </a:lnTo>
                  <a:lnTo>
                    <a:pt x="531672" y="0"/>
                  </a:lnTo>
                  <a:lnTo>
                    <a:pt x="531672" y="394970"/>
                  </a:lnTo>
                  <a:lnTo>
                    <a:pt x="189610" y="197485"/>
                  </a:lnTo>
                  <a:lnTo>
                    <a:pt x="0" y="525919"/>
                  </a:lnTo>
                  <a:lnTo>
                    <a:pt x="342049" y="723404"/>
                  </a:lnTo>
                  <a:lnTo>
                    <a:pt x="0" y="920889"/>
                  </a:lnTo>
                  <a:lnTo>
                    <a:pt x="189610" y="1249311"/>
                  </a:lnTo>
                  <a:lnTo>
                    <a:pt x="531672" y="1051826"/>
                  </a:lnTo>
                  <a:lnTo>
                    <a:pt x="684340" y="1209456"/>
                  </a:lnTo>
                  <a:lnTo>
                    <a:pt x="678039" y="1197084"/>
                  </a:lnTo>
                  <a:lnTo>
                    <a:pt x="675779" y="1182878"/>
                  </a:lnTo>
                  <a:lnTo>
                    <a:pt x="675779" y="1098981"/>
                  </a:lnTo>
                  <a:lnTo>
                    <a:pt x="665427" y="1091895"/>
                  </a:lnTo>
                  <a:lnTo>
                    <a:pt x="653887" y="1083209"/>
                  </a:lnTo>
                  <a:lnTo>
                    <a:pt x="643009" y="1074064"/>
                  </a:lnTo>
                  <a:lnTo>
                    <a:pt x="632923" y="1064482"/>
                  </a:lnTo>
                  <a:lnTo>
                    <a:pt x="623759" y="1054482"/>
                  </a:lnTo>
                  <a:lnTo>
                    <a:pt x="615648" y="1044086"/>
                  </a:lnTo>
                  <a:lnTo>
                    <a:pt x="608720" y="1033313"/>
                  </a:lnTo>
                  <a:lnTo>
                    <a:pt x="603105" y="1022186"/>
                  </a:lnTo>
                  <a:lnTo>
                    <a:pt x="598933" y="1010724"/>
                  </a:lnTo>
                  <a:lnTo>
                    <a:pt x="596334" y="998948"/>
                  </a:lnTo>
                  <a:lnTo>
                    <a:pt x="595439" y="986878"/>
                  </a:lnTo>
                  <a:lnTo>
                    <a:pt x="595440" y="986442"/>
                  </a:lnTo>
                  <a:lnTo>
                    <a:pt x="596427" y="973654"/>
                  </a:lnTo>
                  <a:lnTo>
                    <a:pt x="599156" y="961267"/>
                  </a:lnTo>
                  <a:lnTo>
                    <a:pt x="603465" y="949309"/>
                  </a:lnTo>
                  <a:lnTo>
                    <a:pt x="609197" y="937803"/>
                  </a:lnTo>
                  <a:lnTo>
                    <a:pt x="616193" y="926776"/>
                  </a:lnTo>
                  <a:close/>
                </a:path>
                <a:path w="1442593" h="1446809">
                  <a:moveTo>
                    <a:pt x="664227" y="1003864"/>
                  </a:moveTo>
                  <a:lnTo>
                    <a:pt x="675779" y="1012024"/>
                  </a:lnTo>
                  <a:lnTo>
                    <a:pt x="677005" y="1009814"/>
                  </a:lnTo>
                  <a:lnTo>
                    <a:pt x="681978" y="1003982"/>
                  </a:lnTo>
                  <a:lnTo>
                    <a:pt x="689527" y="997952"/>
                  </a:lnTo>
                  <a:lnTo>
                    <a:pt x="699641" y="991642"/>
                  </a:lnTo>
                  <a:lnTo>
                    <a:pt x="712308" y="984971"/>
                  </a:lnTo>
                  <a:lnTo>
                    <a:pt x="727518" y="977856"/>
                  </a:lnTo>
                  <a:lnTo>
                    <a:pt x="745261" y="970216"/>
                  </a:lnTo>
                  <a:lnTo>
                    <a:pt x="751839" y="967473"/>
                  </a:lnTo>
                  <a:lnTo>
                    <a:pt x="759167" y="964323"/>
                  </a:lnTo>
                  <a:lnTo>
                    <a:pt x="766800" y="960678"/>
                  </a:lnTo>
                  <a:lnTo>
                    <a:pt x="766789" y="1183885"/>
                  </a:lnTo>
                  <a:lnTo>
                    <a:pt x="764233" y="1197991"/>
                  </a:lnTo>
                  <a:lnTo>
                    <a:pt x="757686" y="1210214"/>
                  </a:lnTo>
                  <a:lnTo>
                    <a:pt x="747868" y="1219835"/>
                  </a:lnTo>
                  <a:lnTo>
                    <a:pt x="735498" y="1226135"/>
                  </a:lnTo>
                  <a:lnTo>
                    <a:pt x="721296" y="1228394"/>
                  </a:lnTo>
                  <a:lnTo>
                    <a:pt x="720279" y="1228383"/>
                  </a:lnTo>
                  <a:lnTo>
                    <a:pt x="706180" y="1225824"/>
                  </a:lnTo>
                  <a:lnTo>
                    <a:pt x="693960" y="1219276"/>
                  </a:lnTo>
                  <a:lnTo>
                    <a:pt x="684340" y="1209456"/>
                  </a:lnTo>
                  <a:lnTo>
                    <a:pt x="531672" y="1051826"/>
                  </a:lnTo>
                  <a:lnTo>
                    <a:pt x="531672" y="1446809"/>
                  </a:lnTo>
                  <a:lnTo>
                    <a:pt x="910907" y="1446809"/>
                  </a:lnTo>
                  <a:lnTo>
                    <a:pt x="811112" y="1153215"/>
                  </a:lnTo>
                  <a:lnTo>
                    <a:pt x="797280" y="1150975"/>
                  </a:lnTo>
                  <a:lnTo>
                    <a:pt x="797280" y="1088961"/>
                  </a:lnTo>
                  <a:lnTo>
                    <a:pt x="794856" y="906469"/>
                  </a:lnTo>
                  <a:lnTo>
                    <a:pt x="782566" y="911636"/>
                  </a:lnTo>
                  <a:lnTo>
                    <a:pt x="770652" y="916200"/>
                  </a:lnTo>
                  <a:lnTo>
                    <a:pt x="759394" y="920256"/>
                  </a:lnTo>
                  <a:lnTo>
                    <a:pt x="749071" y="923899"/>
                  </a:lnTo>
                  <a:lnTo>
                    <a:pt x="740494" y="927025"/>
                  </a:lnTo>
                  <a:lnTo>
                    <a:pt x="722789" y="934115"/>
                  </a:lnTo>
                  <a:lnTo>
                    <a:pt x="707298" y="941301"/>
                  </a:lnTo>
                  <a:lnTo>
                    <a:pt x="694048" y="948595"/>
                  </a:lnTo>
                  <a:lnTo>
                    <a:pt x="683071" y="956011"/>
                  </a:lnTo>
                  <a:lnTo>
                    <a:pt x="674394" y="963560"/>
                  </a:lnTo>
                  <a:lnTo>
                    <a:pt x="668046" y="971258"/>
                  </a:lnTo>
                  <a:lnTo>
                    <a:pt x="664058" y="979115"/>
                  </a:lnTo>
                  <a:lnTo>
                    <a:pt x="662457" y="987145"/>
                  </a:lnTo>
                  <a:lnTo>
                    <a:pt x="662216" y="992652"/>
                  </a:lnTo>
                  <a:lnTo>
                    <a:pt x="664227" y="1003864"/>
                  </a:lnTo>
                  <a:close/>
                </a:path>
              </a:pathLst>
            </a:custGeom>
            <a:solidFill>
              <a:srgbClr val="86ABB6"/>
            </a:solidFill>
          </p:spPr>
          <p:txBody>
            <a:bodyPr wrap="square" lIns="0" tIns="0" rIns="0" bIns="0" rtlCol="0">
              <a:noAutofit/>
            </a:bodyPr>
            <a:lstStyle/>
            <a:p>
              <a:endParaRPr>
                <a:latin typeface="+mj-lt"/>
              </a:endParaRPr>
            </a:p>
          </p:txBody>
        </p:sp>
        <p:grpSp>
          <p:nvGrpSpPr>
            <p:cNvPr id="25" name="Group 24"/>
            <p:cNvGrpSpPr/>
            <p:nvPr/>
          </p:nvGrpSpPr>
          <p:grpSpPr bwMode="gray">
            <a:xfrm>
              <a:off x="11121223" y="5050705"/>
              <a:ext cx="332529" cy="500927"/>
              <a:chOff x="10154371" y="755148"/>
              <a:chExt cx="856037" cy="1289547"/>
            </a:xfrm>
          </p:grpSpPr>
          <p:sp>
            <p:nvSpPr>
              <p:cNvPr id="551" name="object 41"/>
              <p:cNvSpPr/>
              <p:nvPr/>
            </p:nvSpPr>
            <p:spPr bwMode="gray">
              <a:xfrm>
                <a:off x="10189983" y="755148"/>
                <a:ext cx="786234" cy="241766"/>
              </a:xfrm>
              <a:custGeom>
                <a:avLst/>
                <a:gdLst/>
                <a:ahLst/>
                <a:cxnLst/>
                <a:rect l="l" t="t" r="r" b="b"/>
                <a:pathLst>
                  <a:path w="864857" h="274002">
                    <a:moveTo>
                      <a:pt x="588378" y="41325"/>
                    </a:moveTo>
                    <a:lnTo>
                      <a:pt x="817079" y="140893"/>
                    </a:lnTo>
                    <a:lnTo>
                      <a:pt x="864857" y="120345"/>
                    </a:lnTo>
                    <a:lnTo>
                      <a:pt x="588467" y="0"/>
                    </a:lnTo>
                    <a:lnTo>
                      <a:pt x="0" y="253237"/>
                    </a:lnTo>
                    <a:lnTo>
                      <a:pt x="47675" y="274002"/>
                    </a:lnTo>
                    <a:lnTo>
                      <a:pt x="588378" y="41325"/>
                    </a:lnTo>
                    <a:close/>
                  </a:path>
                </a:pathLst>
              </a:custGeom>
              <a:solidFill>
                <a:srgbClr val="86ABB6"/>
              </a:solidFill>
            </p:spPr>
            <p:txBody>
              <a:bodyPr wrap="square" lIns="0" tIns="0" rIns="0" bIns="0" rtlCol="0">
                <a:noAutofit/>
              </a:bodyPr>
              <a:lstStyle/>
              <a:p>
                <a:endParaRPr>
                  <a:latin typeface="+mj-lt"/>
                </a:endParaRPr>
              </a:p>
            </p:txBody>
          </p:sp>
          <p:sp>
            <p:nvSpPr>
              <p:cNvPr id="552" name="object 42"/>
              <p:cNvSpPr/>
              <p:nvPr/>
            </p:nvSpPr>
            <p:spPr bwMode="gray">
              <a:xfrm>
                <a:off x="10392067" y="908261"/>
                <a:ext cx="238252" cy="157655"/>
              </a:xfrm>
              <a:custGeom>
                <a:avLst/>
                <a:gdLst/>
                <a:ahLst/>
                <a:cxnLst/>
                <a:rect l="l" t="t" r="r" b="b"/>
                <a:pathLst>
                  <a:path w="262077" h="178676">
                    <a:moveTo>
                      <a:pt x="262077" y="32629"/>
                    </a:moveTo>
                    <a:lnTo>
                      <a:pt x="261167" y="23743"/>
                    </a:lnTo>
                    <a:lnTo>
                      <a:pt x="256729" y="12523"/>
                    </a:lnTo>
                    <a:lnTo>
                      <a:pt x="249104" y="4607"/>
                    </a:lnTo>
                    <a:lnTo>
                      <a:pt x="238857" y="323"/>
                    </a:lnTo>
                    <a:lnTo>
                      <a:pt x="226551" y="0"/>
                    </a:lnTo>
                    <a:lnTo>
                      <a:pt x="212750" y="3965"/>
                    </a:lnTo>
                    <a:lnTo>
                      <a:pt x="48577" y="74983"/>
                    </a:lnTo>
                    <a:lnTo>
                      <a:pt x="39321" y="79885"/>
                    </a:lnTo>
                    <a:lnTo>
                      <a:pt x="28556" y="88026"/>
                    </a:lnTo>
                    <a:lnTo>
                      <a:pt x="19050" y="97941"/>
                    </a:lnTo>
                    <a:lnTo>
                      <a:pt x="11122" y="109165"/>
                    </a:lnTo>
                    <a:lnTo>
                      <a:pt x="5092" y="121230"/>
                    </a:lnTo>
                    <a:lnTo>
                      <a:pt x="1278" y="133673"/>
                    </a:lnTo>
                    <a:lnTo>
                      <a:pt x="0" y="146027"/>
                    </a:lnTo>
                    <a:lnTo>
                      <a:pt x="910" y="154924"/>
                    </a:lnTo>
                    <a:lnTo>
                      <a:pt x="5351" y="166146"/>
                    </a:lnTo>
                    <a:lnTo>
                      <a:pt x="12977" y="174064"/>
                    </a:lnTo>
                    <a:lnTo>
                      <a:pt x="23225" y="178349"/>
                    </a:lnTo>
                    <a:lnTo>
                      <a:pt x="35534" y="178676"/>
                    </a:lnTo>
                    <a:lnTo>
                      <a:pt x="49339" y="174716"/>
                    </a:lnTo>
                    <a:lnTo>
                      <a:pt x="213499" y="103685"/>
                    </a:lnTo>
                    <a:lnTo>
                      <a:pt x="222763" y="98778"/>
                    </a:lnTo>
                    <a:lnTo>
                      <a:pt x="233526" y="90637"/>
                    </a:lnTo>
                    <a:lnTo>
                      <a:pt x="243030" y="80721"/>
                    </a:lnTo>
                    <a:lnTo>
                      <a:pt x="250956" y="69498"/>
                    </a:lnTo>
                    <a:lnTo>
                      <a:pt x="256985" y="57431"/>
                    </a:lnTo>
                    <a:lnTo>
                      <a:pt x="260798" y="44986"/>
                    </a:lnTo>
                    <a:lnTo>
                      <a:pt x="262077" y="32629"/>
                    </a:lnTo>
                    <a:close/>
                  </a:path>
                </a:pathLst>
              </a:custGeom>
              <a:solidFill>
                <a:srgbClr val="86ABB6"/>
              </a:solidFill>
            </p:spPr>
            <p:txBody>
              <a:bodyPr wrap="square" lIns="0" tIns="0" rIns="0" bIns="0" rtlCol="0">
                <a:noAutofit/>
              </a:bodyPr>
              <a:lstStyle/>
              <a:p>
                <a:endParaRPr>
                  <a:latin typeface="+mj-lt"/>
                </a:endParaRPr>
              </a:p>
            </p:txBody>
          </p:sp>
          <p:sp>
            <p:nvSpPr>
              <p:cNvPr id="553" name="object 43"/>
              <p:cNvSpPr/>
              <p:nvPr/>
            </p:nvSpPr>
            <p:spPr bwMode="gray">
              <a:xfrm>
                <a:off x="10154371" y="883474"/>
                <a:ext cx="856037" cy="1161221"/>
              </a:xfrm>
              <a:custGeom>
                <a:avLst/>
                <a:gdLst/>
                <a:ahLst/>
                <a:cxnLst/>
                <a:rect l="l" t="t" r="r" b="b"/>
                <a:pathLst>
                  <a:path w="941641" h="1316050">
                    <a:moveTo>
                      <a:pt x="941641" y="1046594"/>
                    </a:moveTo>
                    <a:lnTo>
                      <a:pt x="941641" y="0"/>
                    </a:lnTo>
                    <a:lnTo>
                      <a:pt x="790346" y="201041"/>
                    </a:lnTo>
                    <a:lnTo>
                      <a:pt x="789062" y="213399"/>
                    </a:lnTo>
                    <a:lnTo>
                      <a:pt x="785245" y="225845"/>
                    </a:lnTo>
                    <a:lnTo>
                      <a:pt x="779213" y="237912"/>
                    </a:lnTo>
                    <a:lnTo>
                      <a:pt x="771285" y="249137"/>
                    </a:lnTo>
                    <a:lnTo>
                      <a:pt x="761779" y="259052"/>
                    </a:lnTo>
                    <a:lnTo>
                      <a:pt x="751014" y="267194"/>
                    </a:lnTo>
                    <a:lnTo>
                      <a:pt x="741756" y="272097"/>
                    </a:lnTo>
                    <a:lnTo>
                      <a:pt x="577583" y="343128"/>
                    </a:lnTo>
                    <a:lnTo>
                      <a:pt x="563782" y="347088"/>
                    </a:lnTo>
                    <a:lnTo>
                      <a:pt x="551476" y="346760"/>
                    </a:lnTo>
                    <a:lnTo>
                      <a:pt x="541228" y="342473"/>
                    </a:lnTo>
                    <a:lnTo>
                      <a:pt x="533604" y="334553"/>
                    </a:lnTo>
                    <a:lnTo>
                      <a:pt x="529165" y="323328"/>
                    </a:lnTo>
                    <a:lnTo>
                      <a:pt x="528256" y="314439"/>
                    </a:lnTo>
                    <a:lnTo>
                      <a:pt x="529539" y="302082"/>
                    </a:lnTo>
                    <a:lnTo>
                      <a:pt x="533357" y="289637"/>
                    </a:lnTo>
                    <a:lnTo>
                      <a:pt x="539390" y="277570"/>
                    </a:lnTo>
                    <a:lnTo>
                      <a:pt x="547320" y="266347"/>
                    </a:lnTo>
                    <a:lnTo>
                      <a:pt x="556830" y="256434"/>
                    </a:lnTo>
                    <a:lnTo>
                      <a:pt x="567601" y="248297"/>
                    </a:lnTo>
                    <a:lnTo>
                      <a:pt x="315468" y="269468"/>
                    </a:lnTo>
                    <a:lnTo>
                      <a:pt x="0" y="132118"/>
                    </a:lnTo>
                    <a:lnTo>
                      <a:pt x="0" y="1178699"/>
                    </a:lnTo>
                    <a:lnTo>
                      <a:pt x="315468" y="1316050"/>
                    </a:lnTo>
                    <a:lnTo>
                      <a:pt x="941641" y="1046594"/>
                    </a:lnTo>
                    <a:close/>
                  </a:path>
                  <a:path w="941641" h="1316050">
                    <a:moveTo>
                      <a:pt x="941641" y="0"/>
                    </a:moveTo>
                    <a:lnTo>
                      <a:pt x="315468" y="269468"/>
                    </a:lnTo>
                    <a:lnTo>
                      <a:pt x="567601" y="248297"/>
                    </a:lnTo>
                    <a:lnTo>
                      <a:pt x="576846" y="243408"/>
                    </a:lnTo>
                    <a:lnTo>
                      <a:pt x="741019" y="172377"/>
                    </a:lnTo>
                    <a:lnTo>
                      <a:pt x="754820" y="168411"/>
                    </a:lnTo>
                    <a:lnTo>
                      <a:pt x="767126" y="168734"/>
                    </a:lnTo>
                    <a:lnTo>
                      <a:pt x="777373" y="173018"/>
                    </a:lnTo>
                    <a:lnTo>
                      <a:pt x="784998" y="180934"/>
                    </a:lnTo>
                    <a:lnTo>
                      <a:pt x="789437" y="192155"/>
                    </a:lnTo>
                    <a:lnTo>
                      <a:pt x="790346" y="201041"/>
                    </a:lnTo>
                    <a:lnTo>
                      <a:pt x="941641" y="0"/>
                    </a:lnTo>
                    <a:close/>
                  </a:path>
                </a:pathLst>
              </a:custGeom>
              <a:solidFill>
                <a:srgbClr val="86ABB6"/>
              </a:solidFill>
            </p:spPr>
            <p:txBody>
              <a:bodyPr wrap="square" lIns="0" tIns="0" rIns="0" bIns="0" rtlCol="0">
                <a:noAutofit/>
              </a:bodyPr>
              <a:lstStyle/>
              <a:p>
                <a:endParaRPr>
                  <a:latin typeface="+mj-lt"/>
                </a:endParaRPr>
              </a:p>
            </p:txBody>
          </p:sp>
        </p:grpSp>
        <p:grpSp>
          <p:nvGrpSpPr>
            <p:cNvPr id="554" name="Group 553"/>
            <p:cNvGrpSpPr/>
            <p:nvPr/>
          </p:nvGrpSpPr>
          <p:grpSpPr bwMode="gray">
            <a:xfrm>
              <a:off x="11104060" y="2953840"/>
              <a:ext cx="366855" cy="299415"/>
              <a:chOff x="4528470" y="5377179"/>
              <a:chExt cx="742170" cy="624090"/>
            </a:xfrm>
            <a:solidFill>
              <a:srgbClr val="86ABB6"/>
            </a:solidFill>
          </p:grpSpPr>
          <p:sp>
            <p:nvSpPr>
              <p:cNvPr id="555" name="Freeform 737"/>
              <p:cNvSpPr>
                <a:spLocks noEditPoints="1"/>
              </p:cNvSpPr>
              <p:nvPr/>
            </p:nvSpPr>
            <p:spPr bwMode="gray">
              <a:xfrm>
                <a:off x="4528470" y="5484006"/>
                <a:ext cx="646588" cy="517263"/>
              </a:xfrm>
              <a:custGeom>
                <a:avLst/>
                <a:gdLst/>
                <a:ahLst/>
                <a:cxnLst>
                  <a:cxn ang="0">
                    <a:pos x="0" y="1"/>
                  </a:cxn>
                  <a:cxn ang="0">
                    <a:pos x="2" y="1"/>
                  </a:cxn>
                  <a:cxn ang="0">
                    <a:pos x="109" y="0"/>
                  </a:cxn>
                  <a:cxn ang="0">
                    <a:pos x="113" y="3"/>
                  </a:cxn>
                  <a:cxn ang="0">
                    <a:pos x="128" y="29"/>
                  </a:cxn>
                  <a:cxn ang="0">
                    <a:pos x="132" y="31"/>
                  </a:cxn>
                  <a:cxn ang="0">
                    <a:pos x="310" y="31"/>
                  </a:cxn>
                  <a:cxn ang="0">
                    <a:pos x="342" y="63"/>
                  </a:cxn>
                  <a:cxn ang="0">
                    <a:pos x="342" y="272"/>
                  </a:cxn>
                  <a:cxn ang="0">
                    <a:pos x="342" y="275"/>
                  </a:cxn>
                  <a:cxn ang="0">
                    <a:pos x="0" y="275"/>
                  </a:cxn>
                  <a:cxn ang="0">
                    <a:pos x="0" y="1"/>
                  </a:cxn>
                  <a:cxn ang="0">
                    <a:pos x="164" y="82"/>
                  </a:cxn>
                  <a:cxn ang="0">
                    <a:pos x="159" y="82"/>
                  </a:cxn>
                  <a:cxn ang="0">
                    <a:pos x="126" y="86"/>
                  </a:cxn>
                  <a:cxn ang="0">
                    <a:pos x="106" y="108"/>
                  </a:cxn>
                  <a:cxn ang="0">
                    <a:pos x="106" y="134"/>
                  </a:cxn>
                  <a:cxn ang="0">
                    <a:pos x="128" y="158"/>
                  </a:cxn>
                  <a:cxn ang="0">
                    <a:pos x="155" y="161"/>
                  </a:cxn>
                  <a:cxn ang="0">
                    <a:pos x="164" y="161"/>
                  </a:cxn>
                  <a:cxn ang="0">
                    <a:pos x="164" y="201"/>
                  </a:cxn>
                  <a:cxn ang="0">
                    <a:pos x="146" y="200"/>
                  </a:cxn>
                  <a:cxn ang="0">
                    <a:pos x="132" y="185"/>
                  </a:cxn>
                  <a:cxn ang="0">
                    <a:pos x="132" y="177"/>
                  </a:cxn>
                  <a:cxn ang="0">
                    <a:pos x="102" y="177"/>
                  </a:cxn>
                  <a:cxn ang="0">
                    <a:pos x="103" y="191"/>
                  </a:cxn>
                  <a:cxn ang="0">
                    <a:pos x="125" y="218"/>
                  </a:cxn>
                  <a:cxn ang="0">
                    <a:pos x="149" y="222"/>
                  </a:cxn>
                  <a:cxn ang="0">
                    <a:pos x="164" y="222"/>
                  </a:cxn>
                  <a:cxn ang="0">
                    <a:pos x="164" y="243"/>
                  </a:cxn>
                  <a:cxn ang="0">
                    <a:pos x="184" y="243"/>
                  </a:cxn>
                  <a:cxn ang="0">
                    <a:pos x="184" y="222"/>
                  </a:cxn>
                  <a:cxn ang="0">
                    <a:pos x="197" y="222"/>
                  </a:cxn>
                  <a:cxn ang="0">
                    <a:pos x="222" y="218"/>
                  </a:cxn>
                  <a:cxn ang="0">
                    <a:pos x="244" y="198"/>
                  </a:cxn>
                  <a:cxn ang="0">
                    <a:pos x="246" y="171"/>
                  </a:cxn>
                  <a:cxn ang="0">
                    <a:pos x="222" y="145"/>
                  </a:cxn>
                  <a:cxn ang="0">
                    <a:pos x="190" y="141"/>
                  </a:cxn>
                  <a:cxn ang="0">
                    <a:pos x="184" y="141"/>
                  </a:cxn>
                  <a:cxn ang="0">
                    <a:pos x="184" y="104"/>
                  </a:cxn>
                  <a:cxn ang="0">
                    <a:pos x="204" y="107"/>
                  </a:cxn>
                  <a:cxn ang="0">
                    <a:pos x="213" y="119"/>
                  </a:cxn>
                  <a:cxn ang="0">
                    <a:pos x="213" y="123"/>
                  </a:cxn>
                  <a:cxn ang="0">
                    <a:pos x="214" y="123"/>
                  </a:cxn>
                  <a:cxn ang="0">
                    <a:pos x="240" y="123"/>
                  </a:cxn>
                  <a:cxn ang="0">
                    <a:pos x="241" y="121"/>
                  </a:cxn>
                  <a:cxn ang="0">
                    <a:pos x="240" y="109"/>
                  </a:cxn>
                  <a:cxn ang="0">
                    <a:pos x="224" y="87"/>
                  </a:cxn>
                  <a:cxn ang="0">
                    <a:pos x="200" y="83"/>
                  </a:cxn>
                  <a:cxn ang="0">
                    <a:pos x="184" y="82"/>
                  </a:cxn>
                  <a:cxn ang="0">
                    <a:pos x="184" y="63"/>
                  </a:cxn>
                  <a:cxn ang="0">
                    <a:pos x="164" y="63"/>
                  </a:cxn>
                  <a:cxn ang="0">
                    <a:pos x="164" y="82"/>
                  </a:cxn>
                </a:cxnLst>
                <a:rect l="0" t="0" r="r" b="b"/>
                <a:pathLst>
                  <a:path w="342" h="275">
                    <a:moveTo>
                      <a:pt x="0" y="1"/>
                    </a:moveTo>
                    <a:cubicBezTo>
                      <a:pt x="1" y="1"/>
                      <a:pt x="1" y="1"/>
                      <a:pt x="2" y="1"/>
                    </a:cubicBezTo>
                    <a:cubicBezTo>
                      <a:pt x="38" y="1"/>
                      <a:pt x="74" y="1"/>
                      <a:pt x="109" y="0"/>
                    </a:cubicBezTo>
                    <a:cubicBezTo>
                      <a:pt x="111" y="0"/>
                      <a:pt x="112" y="1"/>
                      <a:pt x="113" y="3"/>
                    </a:cubicBezTo>
                    <a:cubicBezTo>
                      <a:pt x="118" y="11"/>
                      <a:pt x="123" y="20"/>
                      <a:pt x="128" y="29"/>
                    </a:cubicBezTo>
                    <a:cubicBezTo>
                      <a:pt x="129" y="31"/>
                      <a:pt x="130" y="31"/>
                      <a:pt x="132" y="31"/>
                    </a:cubicBezTo>
                    <a:cubicBezTo>
                      <a:pt x="191" y="31"/>
                      <a:pt x="250" y="31"/>
                      <a:pt x="310" y="31"/>
                    </a:cubicBezTo>
                    <a:cubicBezTo>
                      <a:pt x="326" y="31"/>
                      <a:pt x="342" y="44"/>
                      <a:pt x="342" y="63"/>
                    </a:cubicBezTo>
                    <a:cubicBezTo>
                      <a:pt x="342" y="133"/>
                      <a:pt x="342" y="203"/>
                      <a:pt x="342" y="272"/>
                    </a:cubicBezTo>
                    <a:cubicBezTo>
                      <a:pt x="342" y="273"/>
                      <a:pt x="342" y="274"/>
                      <a:pt x="342" y="275"/>
                    </a:cubicBezTo>
                    <a:cubicBezTo>
                      <a:pt x="228" y="275"/>
                      <a:pt x="114" y="275"/>
                      <a:pt x="0" y="275"/>
                    </a:cubicBezTo>
                    <a:cubicBezTo>
                      <a:pt x="0" y="184"/>
                      <a:pt x="0" y="92"/>
                      <a:pt x="0" y="1"/>
                    </a:cubicBezTo>
                    <a:close/>
                    <a:moveTo>
                      <a:pt x="164" y="82"/>
                    </a:moveTo>
                    <a:cubicBezTo>
                      <a:pt x="162" y="82"/>
                      <a:pt x="161" y="82"/>
                      <a:pt x="159" y="82"/>
                    </a:cubicBezTo>
                    <a:cubicBezTo>
                      <a:pt x="148" y="83"/>
                      <a:pt x="137" y="83"/>
                      <a:pt x="126" y="86"/>
                    </a:cubicBezTo>
                    <a:cubicBezTo>
                      <a:pt x="115" y="90"/>
                      <a:pt x="108" y="97"/>
                      <a:pt x="106" y="108"/>
                    </a:cubicBezTo>
                    <a:cubicBezTo>
                      <a:pt x="104" y="117"/>
                      <a:pt x="104" y="125"/>
                      <a:pt x="106" y="134"/>
                    </a:cubicBezTo>
                    <a:cubicBezTo>
                      <a:pt x="108" y="146"/>
                      <a:pt x="115" y="154"/>
                      <a:pt x="128" y="158"/>
                    </a:cubicBezTo>
                    <a:cubicBezTo>
                      <a:pt x="137" y="160"/>
                      <a:pt x="146" y="161"/>
                      <a:pt x="155" y="161"/>
                    </a:cubicBezTo>
                    <a:cubicBezTo>
                      <a:pt x="158" y="161"/>
                      <a:pt x="161" y="161"/>
                      <a:pt x="164" y="161"/>
                    </a:cubicBezTo>
                    <a:cubicBezTo>
                      <a:pt x="164" y="175"/>
                      <a:pt x="164" y="188"/>
                      <a:pt x="164" y="201"/>
                    </a:cubicBezTo>
                    <a:cubicBezTo>
                      <a:pt x="158" y="201"/>
                      <a:pt x="152" y="201"/>
                      <a:pt x="146" y="200"/>
                    </a:cubicBezTo>
                    <a:cubicBezTo>
                      <a:pt x="136" y="198"/>
                      <a:pt x="134" y="196"/>
                      <a:pt x="132" y="185"/>
                    </a:cubicBezTo>
                    <a:cubicBezTo>
                      <a:pt x="132" y="183"/>
                      <a:pt x="132" y="180"/>
                      <a:pt x="132" y="177"/>
                    </a:cubicBezTo>
                    <a:cubicBezTo>
                      <a:pt x="122" y="177"/>
                      <a:pt x="112" y="177"/>
                      <a:pt x="102" y="177"/>
                    </a:cubicBezTo>
                    <a:cubicBezTo>
                      <a:pt x="103" y="182"/>
                      <a:pt x="103" y="187"/>
                      <a:pt x="103" y="191"/>
                    </a:cubicBezTo>
                    <a:cubicBezTo>
                      <a:pt x="105" y="205"/>
                      <a:pt x="112" y="214"/>
                      <a:pt x="125" y="218"/>
                    </a:cubicBezTo>
                    <a:cubicBezTo>
                      <a:pt x="133" y="220"/>
                      <a:pt x="141" y="221"/>
                      <a:pt x="149" y="222"/>
                    </a:cubicBezTo>
                    <a:cubicBezTo>
                      <a:pt x="154" y="222"/>
                      <a:pt x="159" y="222"/>
                      <a:pt x="164" y="222"/>
                    </a:cubicBezTo>
                    <a:cubicBezTo>
                      <a:pt x="164" y="229"/>
                      <a:pt x="164" y="236"/>
                      <a:pt x="164" y="243"/>
                    </a:cubicBezTo>
                    <a:cubicBezTo>
                      <a:pt x="171" y="243"/>
                      <a:pt x="177" y="243"/>
                      <a:pt x="184" y="243"/>
                    </a:cubicBezTo>
                    <a:cubicBezTo>
                      <a:pt x="184" y="236"/>
                      <a:pt x="184" y="229"/>
                      <a:pt x="184" y="222"/>
                    </a:cubicBezTo>
                    <a:cubicBezTo>
                      <a:pt x="189" y="222"/>
                      <a:pt x="193" y="222"/>
                      <a:pt x="197" y="222"/>
                    </a:cubicBezTo>
                    <a:cubicBezTo>
                      <a:pt x="206" y="222"/>
                      <a:pt x="214" y="221"/>
                      <a:pt x="222" y="218"/>
                    </a:cubicBezTo>
                    <a:cubicBezTo>
                      <a:pt x="233" y="215"/>
                      <a:pt x="240" y="209"/>
                      <a:pt x="244" y="198"/>
                    </a:cubicBezTo>
                    <a:cubicBezTo>
                      <a:pt x="247" y="189"/>
                      <a:pt x="247" y="180"/>
                      <a:pt x="246" y="171"/>
                    </a:cubicBezTo>
                    <a:cubicBezTo>
                      <a:pt x="244" y="157"/>
                      <a:pt x="236" y="148"/>
                      <a:pt x="222" y="145"/>
                    </a:cubicBezTo>
                    <a:cubicBezTo>
                      <a:pt x="212" y="143"/>
                      <a:pt x="201" y="141"/>
                      <a:pt x="190" y="141"/>
                    </a:cubicBezTo>
                    <a:cubicBezTo>
                      <a:pt x="188" y="141"/>
                      <a:pt x="186" y="141"/>
                      <a:pt x="184" y="141"/>
                    </a:cubicBezTo>
                    <a:cubicBezTo>
                      <a:pt x="184" y="128"/>
                      <a:pt x="184" y="116"/>
                      <a:pt x="184" y="104"/>
                    </a:cubicBezTo>
                    <a:cubicBezTo>
                      <a:pt x="191" y="104"/>
                      <a:pt x="198" y="104"/>
                      <a:pt x="204" y="107"/>
                    </a:cubicBezTo>
                    <a:cubicBezTo>
                      <a:pt x="209" y="109"/>
                      <a:pt x="212" y="113"/>
                      <a:pt x="213" y="119"/>
                    </a:cubicBezTo>
                    <a:cubicBezTo>
                      <a:pt x="213" y="120"/>
                      <a:pt x="213" y="122"/>
                      <a:pt x="213" y="123"/>
                    </a:cubicBezTo>
                    <a:cubicBezTo>
                      <a:pt x="213" y="123"/>
                      <a:pt x="214" y="123"/>
                      <a:pt x="214" y="123"/>
                    </a:cubicBezTo>
                    <a:cubicBezTo>
                      <a:pt x="222" y="123"/>
                      <a:pt x="231" y="123"/>
                      <a:pt x="240" y="123"/>
                    </a:cubicBezTo>
                    <a:cubicBezTo>
                      <a:pt x="241" y="123"/>
                      <a:pt x="241" y="122"/>
                      <a:pt x="241" y="121"/>
                    </a:cubicBezTo>
                    <a:cubicBezTo>
                      <a:pt x="241" y="117"/>
                      <a:pt x="241" y="113"/>
                      <a:pt x="240" y="109"/>
                    </a:cubicBezTo>
                    <a:cubicBezTo>
                      <a:pt x="239" y="99"/>
                      <a:pt x="234" y="91"/>
                      <a:pt x="224" y="87"/>
                    </a:cubicBezTo>
                    <a:cubicBezTo>
                      <a:pt x="216" y="85"/>
                      <a:pt x="208" y="84"/>
                      <a:pt x="200" y="83"/>
                    </a:cubicBezTo>
                    <a:cubicBezTo>
                      <a:pt x="195" y="83"/>
                      <a:pt x="190" y="82"/>
                      <a:pt x="184" y="82"/>
                    </a:cubicBezTo>
                    <a:cubicBezTo>
                      <a:pt x="184" y="76"/>
                      <a:pt x="184" y="70"/>
                      <a:pt x="184" y="63"/>
                    </a:cubicBezTo>
                    <a:cubicBezTo>
                      <a:pt x="177" y="63"/>
                      <a:pt x="171" y="63"/>
                      <a:pt x="164" y="63"/>
                    </a:cubicBezTo>
                    <a:cubicBezTo>
                      <a:pt x="164" y="70"/>
                      <a:pt x="164" y="76"/>
                      <a:pt x="164" y="8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 name="Freeform 738"/>
              <p:cNvSpPr>
                <a:spLocks/>
              </p:cNvSpPr>
              <p:nvPr/>
            </p:nvSpPr>
            <p:spPr bwMode="gray">
              <a:xfrm>
                <a:off x="4629674" y="5377179"/>
                <a:ext cx="640966" cy="517263"/>
              </a:xfrm>
              <a:custGeom>
                <a:avLst/>
                <a:gdLst/>
                <a:ahLst/>
                <a:cxnLst>
                  <a:cxn ang="0">
                    <a:pos x="342" y="274"/>
                  </a:cxn>
                  <a:cxn ang="0">
                    <a:pos x="316" y="274"/>
                  </a:cxn>
                  <a:cxn ang="0">
                    <a:pos x="316" y="271"/>
                  </a:cxn>
                  <a:cxn ang="0">
                    <a:pos x="316" y="91"/>
                  </a:cxn>
                  <a:cxn ang="0">
                    <a:pos x="284" y="59"/>
                  </a:cxn>
                  <a:cxn ang="0">
                    <a:pos x="106" y="59"/>
                  </a:cxn>
                  <a:cxn ang="0">
                    <a:pos x="101" y="56"/>
                  </a:cxn>
                  <a:cxn ang="0">
                    <a:pos x="87" y="31"/>
                  </a:cxn>
                  <a:cxn ang="0">
                    <a:pos x="84" y="29"/>
                  </a:cxn>
                  <a:cxn ang="0">
                    <a:pos x="3" y="29"/>
                  </a:cxn>
                  <a:cxn ang="0">
                    <a:pos x="0" y="29"/>
                  </a:cxn>
                  <a:cxn ang="0">
                    <a:pos x="0" y="0"/>
                  </a:cxn>
                  <a:cxn ang="0">
                    <a:pos x="2" y="0"/>
                  </a:cxn>
                  <a:cxn ang="0">
                    <a:pos x="110" y="0"/>
                  </a:cxn>
                  <a:cxn ang="0">
                    <a:pos x="114" y="2"/>
                  </a:cxn>
                  <a:cxn ang="0">
                    <a:pos x="128" y="28"/>
                  </a:cxn>
                  <a:cxn ang="0">
                    <a:pos x="132" y="30"/>
                  </a:cxn>
                  <a:cxn ang="0">
                    <a:pos x="310" y="30"/>
                  </a:cxn>
                  <a:cxn ang="0">
                    <a:pos x="342" y="57"/>
                  </a:cxn>
                  <a:cxn ang="0">
                    <a:pos x="342" y="61"/>
                  </a:cxn>
                  <a:cxn ang="0">
                    <a:pos x="342" y="271"/>
                  </a:cxn>
                  <a:cxn ang="0">
                    <a:pos x="342" y="274"/>
                  </a:cxn>
                </a:cxnLst>
                <a:rect l="0" t="0" r="r" b="b"/>
                <a:pathLst>
                  <a:path w="342" h="274">
                    <a:moveTo>
                      <a:pt x="342" y="274"/>
                    </a:moveTo>
                    <a:cubicBezTo>
                      <a:pt x="333" y="274"/>
                      <a:pt x="325" y="274"/>
                      <a:pt x="316" y="274"/>
                    </a:cubicBezTo>
                    <a:cubicBezTo>
                      <a:pt x="316" y="273"/>
                      <a:pt x="316" y="272"/>
                      <a:pt x="316" y="271"/>
                    </a:cubicBezTo>
                    <a:cubicBezTo>
                      <a:pt x="316" y="211"/>
                      <a:pt x="316" y="151"/>
                      <a:pt x="316" y="91"/>
                    </a:cubicBezTo>
                    <a:cubicBezTo>
                      <a:pt x="316" y="75"/>
                      <a:pt x="304" y="59"/>
                      <a:pt x="284" y="59"/>
                    </a:cubicBezTo>
                    <a:cubicBezTo>
                      <a:pt x="225" y="59"/>
                      <a:pt x="166" y="59"/>
                      <a:pt x="106" y="59"/>
                    </a:cubicBezTo>
                    <a:cubicBezTo>
                      <a:pt x="104" y="59"/>
                      <a:pt x="103" y="58"/>
                      <a:pt x="101" y="56"/>
                    </a:cubicBezTo>
                    <a:cubicBezTo>
                      <a:pt x="97" y="48"/>
                      <a:pt x="92" y="39"/>
                      <a:pt x="87" y="31"/>
                    </a:cubicBezTo>
                    <a:cubicBezTo>
                      <a:pt x="86" y="29"/>
                      <a:pt x="85" y="29"/>
                      <a:pt x="84" y="29"/>
                    </a:cubicBezTo>
                    <a:cubicBezTo>
                      <a:pt x="57" y="29"/>
                      <a:pt x="30" y="29"/>
                      <a:pt x="3" y="29"/>
                    </a:cubicBezTo>
                    <a:cubicBezTo>
                      <a:pt x="2" y="29"/>
                      <a:pt x="1" y="29"/>
                      <a:pt x="0" y="29"/>
                    </a:cubicBezTo>
                    <a:cubicBezTo>
                      <a:pt x="0" y="19"/>
                      <a:pt x="0" y="10"/>
                      <a:pt x="0" y="0"/>
                    </a:cubicBezTo>
                    <a:cubicBezTo>
                      <a:pt x="1" y="0"/>
                      <a:pt x="2" y="0"/>
                      <a:pt x="2" y="0"/>
                    </a:cubicBezTo>
                    <a:cubicBezTo>
                      <a:pt x="38" y="0"/>
                      <a:pt x="74" y="0"/>
                      <a:pt x="110" y="0"/>
                    </a:cubicBezTo>
                    <a:cubicBezTo>
                      <a:pt x="112" y="0"/>
                      <a:pt x="113" y="0"/>
                      <a:pt x="114" y="2"/>
                    </a:cubicBezTo>
                    <a:cubicBezTo>
                      <a:pt x="118" y="11"/>
                      <a:pt x="123" y="19"/>
                      <a:pt x="128" y="28"/>
                    </a:cubicBezTo>
                    <a:cubicBezTo>
                      <a:pt x="129" y="30"/>
                      <a:pt x="130" y="30"/>
                      <a:pt x="132" y="30"/>
                    </a:cubicBezTo>
                    <a:cubicBezTo>
                      <a:pt x="191" y="30"/>
                      <a:pt x="251" y="30"/>
                      <a:pt x="310" y="30"/>
                    </a:cubicBezTo>
                    <a:cubicBezTo>
                      <a:pt x="326" y="30"/>
                      <a:pt x="339" y="41"/>
                      <a:pt x="342" y="57"/>
                    </a:cubicBezTo>
                    <a:cubicBezTo>
                      <a:pt x="342" y="58"/>
                      <a:pt x="342" y="60"/>
                      <a:pt x="342" y="61"/>
                    </a:cubicBezTo>
                    <a:cubicBezTo>
                      <a:pt x="342" y="131"/>
                      <a:pt x="342" y="201"/>
                      <a:pt x="342" y="271"/>
                    </a:cubicBezTo>
                    <a:cubicBezTo>
                      <a:pt x="342" y="272"/>
                      <a:pt x="342" y="273"/>
                      <a:pt x="342" y="2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 name="Freeform 740"/>
              <p:cNvSpPr>
                <a:spLocks/>
              </p:cNvSpPr>
              <p:nvPr/>
            </p:nvSpPr>
            <p:spPr bwMode="gray">
              <a:xfrm>
                <a:off x="4877064" y="5787616"/>
                <a:ext cx="61849" cy="73093"/>
              </a:xfrm>
              <a:custGeom>
                <a:avLst/>
                <a:gdLst/>
                <a:ahLst/>
                <a:cxnLst>
                  <a:cxn ang="0">
                    <a:pos x="0" y="0"/>
                  </a:cxn>
                  <a:cxn ang="0">
                    <a:pos x="24" y="3"/>
                  </a:cxn>
                  <a:cxn ang="0">
                    <a:pos x="32" y="16"/>
                  </a:cxn>
                  <a:cxn ang="0">
                    <a:pos x="14" y="38"/>
                  </a:cxn>
                  <a:cxn ang="0">
                    <a:pos x="0" y="39"/>
                  </a:cxn>
                  <a:cxn ang="0">
                    <a:pos x="0" y="0"/>
                  </a:cxn>
                </a:cxnLst>
                <a:rect l="0" t="0" r="r" b="b"/>
                <a:pathLst>
                  <a:path w="33" h="39">
                    <a:moveTo>
                      <a:pt x="0" y="0"/>
                    </a:moveTo>
                    <a:cubicBezTo>
                      <a:pt x="8" y="0"/>
                      <a:pt x="16" y="0"/>
                      <a:pt x="24" y="3"/>
                    </a:cubicBezTo>
                    <a:cubicBezTo>
                      <a:pt x="30" y="5"/>
                      <a:pt x="32" y="10"/>
                      <a:pt x="32" y="16"/>
                    </a:cubicBezTo>
                    <a:cubicBezTo>
                      <a:pt x="33" y="29"/>
                      <a:pt x="27" y="36"/>
                      <a:pt x="14" y="38"/>
                    </a:cubicBezTo>
                    <a:cubicBezTo>
                      <a:pt x="10" y="39"/>
                      <a:pt x="5" y="39"/>
                      <a:pt x="0" y="39"/>
                    </a:cubicBezTo>
                    <a:cubicBezTo>
                      <a:pt x="0" y="26"/>
                      <a:pt x="0" y="13"/>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 name="Freeform 741"/>
              <p:cNvSpPr>
                <a:spLocks/>
              </p:cNvSpPr>
              <p:nvPr/>
            </p:nvSpPr>
            <p:spPr bwMode="gray">
              <a:xfrm>
                <a:off x="4781481" y="5680789"/>
                <a:ext cx="56224" cy="67468"/>
              </a:xfrm>
              <a:custGeom>
                <a:avLst/>
                <a:gdLst/>
                <a:ahLst/>
                <a:cxnLst>
                  <a:cxn ang="0">
                    <a:pos x="30" y="0"/>
                  </a:cxn>
                  <a:cxn ang="0">
                    <a:pos x="30" y="36"/>
                  </a:cxn>
                  <a:cxn ang="0">
                    <a:pos x="10" y="33"/>
                  </a:cxn>
                  <a:cxn ang="0">
                    <a:pos x="0" y="17"/>
                  </a:cxn>
                  <a:cxn ang="0">
                    <a:pos x="10" y="3"/>
                  </a:cxn>
                  <a:cxn ang="0">
                    <a:pos x="30" y="0"/>
                  </a:cxn>
                </a:cxnLst>
                <a:rect l="0" t="0" r="r" b="b"/>
                <a:pathLst>
                  <a:path w="30" h="36">
                    <a:moveTo>
                      <a:pt x="30" y="0"/>
                    </a:moveTo>
                    <a:cubicBezTo>
                      <a:pt x="30" y="12"/>
                      <a:pt x="30" y="24"/>
                      <a:pt x="30" y="36"/>
                    </a:cubicBezTo>
                    <a:cubicBezTo>
                      <a:pt x="23" y="36"/>
                      <a:pt x="16" y="36"/>
                      <a:pt x="10" y="33"/>
                    </a:cubicBezTo>
                    <a:cubicBezTo>
                      <a:pt x="3" y="30"/>
                      <a:pt x="0" y="25"/>
                      <a:pt x="0" y="17"/>
                    </a:cubicBezTo>
                    <a:cubicBezTo>
                      <a:pt x="0" y="10"/>
                      <a:pt x="3" y="6"/>
                      <a:pt x="10" y="3"/>
                    </a:cubicBezTo>
                    <a:cubicBezTo>
                      <a:pt x="15" y="1"/>
                      <a:pt x="24" y="0"/>
                      <a:pt x="3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612" name="Rectangle 611"/>
          <p:cNvSpPr/>
          <p:nvPr/>
        </p:nvSpPr>
        <p:spPr bwMode="gray">
          <a:xfrm>
            <a:off x="1838034" y="1988840"/>
            <a:ext cx="7193742" cy="4086840"/>
          </a:xfrm>
          <a:prstGeom prst="rect">
            <a:avLst/>
          </a:prstGeom>
          <a:noFill/>
          <a:ln w="9525" cmpd="sng">
            <a:solidFill>
              <a:srgbClr val="374A58"/>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613" name="TextBox 612"/>
          <p:cNvSpPr txBox="1"/>
          <p:nvPr/>
        </p:nvSpPr>
        <p:spPr bwMode="gray">
          <a:xfrm>
            <a:off x="539224" y="2269674"/>
            <a:ext cx="676968" cy="225703"/>
          </a:xfrm>
          <a:prstGeom prst="rect">
            <a:avLst/>
          </a:prstGeom>
        </p:spPr>
        <p:txBody>
          <a:bodyPr vert="horz" lIns="0" tIns="0" rIns="0" bIns="0" rtlCol="0">
            <a:spAutoFit/>
          </a:bodyPr>
          <a:lstStyle>
            <a:defPPr>
              <a:defRPr lang="en-US"/>
            </a:defPPr>
            <a:lvl1pPr indent="0" algn="ctr">
              <a:lnSpc>
                <a:spcPct val="90000"/>
              </a:lnSpc>
              <a:spcBef>
                <a:spcPts val="1200"/>
              </a:spcBef>
              <a:buClr>
                <a:srgbClr val="5F5F5F">
                  <a:lumMod val="60000"/>
                  <a:lumOff val="40000"/>
                </a:srgbClr>
              </a:buClr>
              <a:buFont typeface="Arial" panose="020B0604020202020204" pitchFamily="34" charset="0"/>
              <a:buNone/>
              <a:defRPr sz="2000">
                <a:solidFill>
                  <a:srgbClr val="5F5F5F"/>
                </a:solidFill>
                <a:latin typeface="Calibri"/>
              </a:defRPr>
            </a:lvl1pPr>
            <a:lvl2pPr marL="502920" indent="-228600">
              <a:lnSpc>
                <a:spcPct val="90000"/>
              </a:lnSpc>
              <a:spcBef>
                <a:spcPts val="800"/>
              </a:spcBef>
              <a:buClr>
                <a:schemeClr val="tx1">
                  <a:lumMod val="60000"/>
                  <a:lumOff val="40000"/>
                </a:schemeClr>
              </a:buClr>
              <a:buFont typeface="Arial" panose="020B0604020202020204" pitchFamily="34" charset="0"/>
              <a:buChar char="–"/>
              <a:defRPr sz="2400"/>
            </a:lvl2pPr>
            <a:lvl3pPr marL="731520" indent="-182880">
              <a:lnSpc>
                <a:spcPct val="90000"/>
              </a:lnSpc>
              <a:spcBef>
                <a:spcPts val="600"/>
              </a:spcBef>
              <a:buClr>
                <a:schemeClr val="tx1">
                  <a:lumMod val="60000"/>
                  <a:lumOff val="40000"/>
                </a:schemeClr>
              </a:buClr>
              <a:buFont typeface="Arial" panose="020B0604020202020204" pitchFamily="34" charset="0"/>
              <a:buChar char="•"/>
              <a:defRPr sz="2000"/>
            </a:lvl3pPr>
            <a:lvl4pPr marL="960120" indent="-182880">
              <a:lnSpc>
                <a:spcPct val="90000"/>
              </a:lnSpc>
              <a:spcBef>
                <a:spcPts val="600"/>
              </a:spcBef>
              <a:buClr>
                <a:schemeClr val="tx1">
                  <a:lumMod val="60000"/>
                  <a:lumOff val="40000"/>
                </a:schemeClr>
              </a:buClr>
              <a:buFont typeface="Arial" panose="020B0604020202020204" pitchFamily="34" charset="0"/>
              <a:buChar char="–"/>
            </a:lvl4pPr>
            <a:lvl5pPr marL="1188720" indent="-182880">
              <a:lnSpc>
                <a:spcPct val="90000"/>
              </a:lnSpc>
              <a:spcBef>
                <a:spcPts val="600"/>
              </a:spcBef>
              <a:buClr>
                <a:schemeClr val="tx1">
                  <a:lumMod val="60000"/>
                  <a:lumOff val="40000"/>
                </a:schemeClr>
              </a:buClr>
              <a:buFont typeface="Arial" panose="020B0604020202020204" pitchFamily="34" charset="0"/>
              <a:buChar char="•"/>
              <a:defRPr sz="1600"/>
            </a:lvl5pPr>
            <a:lvl6pPr marL="1417320" indent="-182880">
              <a:lnSpc>
                <a:spcPct val="90000"/>
              </a:lnSpc>
              <a:spcBef>
                <a:spcPts val="600"/>
              </a:spcBef>
              <a:buClr>
                <a:schemeClr val="tx1">
                  <a:lumMod val="60000"/>
                  <a:lumOff val="40000"/>
                </a:schemeClr>
              </a:buClr>
              <a:buFont typeface="Arial" panose="020B0604020202020204" pitchFamily="34" charset="0"/>
              <a:buChar char="–"/>
              <a:defRPr sz="1600"/>
            </a:lvl6pPr>
            <a:lvl7pPr marL="1645920" indent="-182880">
              <a:lnSpc>
                <a:spcPct val="90000"/>
              </a:lnSpc>
              <a:spcBef>
                <a:spcPts val="600"/>
              </a:spcBef>
              <a:buClr>
                <a:schemeClr val="tx1">
                  <a:lumMod val="60000"/>
                  <a:lumOff val="40000"/>
                </a:schemeClr>
              </a:buClr>
              <a:buFont typeface="Arial" panose="020B0604020202020204" pitchFamily="34" charset="0"/>
              <a:buChar char="•"/>
              <a:defRPr sz="1600"/>
            </a:lvl7pPr>
            <a:lvl8pPr marL="1874520" indent="-182880">
              <a:lnSpc>
                <a:spcPct val="90000"/>
              </a:lnSpc>
              <a:spcBef>
                <a:spcPts val="600"/>
              </a:spcBef>
              <a:buClr>
                <a:schemeClr val="tx1">
                  <a:lumMod val="60000"/>
                  <a:lumOff val="40000"/>
                </a:schemeClr>
              </a:buClr>
              <a:buFont typeface="Arial" panose="020B0604020202020204" pitchFamily="34" charset="0"/>
              <a:buChar char="–"/>
              <a:defRPr sz="1600"/>
            </a:lvl8pPr>
            <a:lvl9pPr marL="2103120" indent="-182880">
              <a:lnSpc>
                <a:spcPct val="90000"/>
              </a:lnSpc>
              <a:spcBef>
                <a:spcPts val="600"/>
              </a:spcBef>
              <a:buClr>
                <a:schemeClr val="tx1">
                  <a:lumMod val="60000"/>
                  <a:lumOff val="40000"/>
                </a:schemeClr>
              </a:buClr>
              <a:buFont typeface="Arial" panose="020B0604020202020204" pitchFamily="34" charset="0"/>
              <a:buChar char="•"/>
              <a:defRPr sz="1600"/>
            </a:lvl9pPr>
          </a:lstStyle>
          <a:p>
            <a:pPr algn="l"/>
            <a:r>
              <a:rPr lang="en-US" sz="1600" dirty="0" smtClean="0"/>
              <a:t>Devices</a:t>
            </a:r>
            <a:endParaRPr lang="en-US" sz="1600" dirty="0"/>
          </a:p>
        </p:txBody>
      </p:sp>
      <p:sp>
        <p:nvSpPr>
          <p:cNvPr id="614" name="TextBox 613"/>
          <p:cNvSpPr txBox="1"/>
          <p:nvPr/>
        </p:nvSpPr>
        <p:spPr bwMode="gray">
          <a:xfrm>
            <a:off x="1270599" y="2269674"/>
            <a:ext cx="270193" cy="3813955"/>
          </a:xfrm>
          <a:prstGeom prst="rect">
            <a:avLst/>
          </a:prstGeom>
          <a:noFill/>
          <a:ln w="6350" cmpd="sng">
            <a:solidFill>
              <a:schemeClr val="bg2"/>
            </a:solidFill>
            <a:prstDash val="sysDash"/>
          </a:ln>
        </p:spPr>
        <p:txBody>
          <a:bodyPr vert="vert270" wrap="square" lIns="36000" tIns="0" rIns="36000" bIns="0" rtlCol="0" anchor="ctr" anchorCtr="0">
            <a:spAutoFit/>
          </a:bodyPr>
          <a:lstStyle/>
          <a:p>
            <a:pPr algn="ctr">
              <a:lnSpc>
                <a:spcPct val="90000"/>
              </a:lnSpc>
            </a:pPr>
            <a:r>
              <a:rPr lang="en-US" sz="1400" b="1" dirty="0" smtClean="0"/>
              <a:t>Client Libraries and Gateway Software</a:t>
            </a:r>
          </a:p>
        </p:txBody>
      </p:sp>
      <p:grpSp>
        <p:nvGrpSpPr>
          <p:cNvPr id="615" name="Group 614"/>
          <p:cNvGrpSpPr>
            <a:grpSpLocks noChangeAspect="1"/>
          </p:cNvGrpSpPr>
          <p:nvPr/>
        </p:nvGrpSpPr>
        <p:grpSpPr bwMode="gray">
          <a:xfrm flipH="1">
            <a:off x="608241" y="5541260"/>
            <a:ext cx="468000" cy="467996"/>
            <a:chOff x="5587047" y="1509097"/>
            <a:chExt cx="763310" cy="763303"/>
          </a:xfrm>
          <a:solidFill>
            <a:schemeClr val="tx1"/>
          </a:solidFill>
        </p:grpSpPr>
        <p:sp>
          <p:nvSpPr>
            <p:cNvPr id="616" name="Freeform 467"/>
            <p:cNvSpPr>
              <a:spLocks noEditPoints="1"/>
            </p:cNvSpPr>
            <p:nvPr/>
          </p:nvSpPr>
          <p:spPr bwMode="gray">
            <a:xfrm>
              <a:off x="5875409" y="1639142"/>
              <a:ext cx="474948" cy="633258"/>
            </a:xfrm>
            <a:custGeom>
              <a:avLst/>
              <a:gdLst/>
              <a:ahLst/>
              <a:cxnLst>
                <a:cxn ang="0">
                  <a:pos x="137" y="95"/>
                </a:cxn>
                <a:cxn ang="0">
                  <a:pos x="0" y="45"/>
                </a:cxn>
                <a:cxn ang="0">
                  <a:pos x="25" y="0"/>
                </a:cxn>
                <a:cxn ang="0">
                  <a:pos x="250" y="82"/>
                </a:cxn>
                <a:cxn ang="0">
                  <a:pos x="250" y="136"/>
                </a:cxn>
                <a:cxn ang="0">
                  <a:pos x="182" y="112"/>
                </a:cxn>
                <a:cxn ang="0">
                  <a:pos x="185" y="127"/>
                </a:cxn>
                <a:cxn ang="0">
                  <a:pos x="213" y="251"/>
                </a:cxn>
                <a:cxn ang="0">
                  <a:pos x="225" y="307"/>
                </a:cxn>
                <a:cxn ang="0">
                  <a:pos x="228" y="309"/>
                </a:cxn>
                <a:cxn ang="0">
                  <a:pos x="250" y="309"/>
                </a:cxn>
                <a:cxn ang="0">
                  <a:pos x="250" y="337"/>
                </a:cxn>
                <a:cxn ang="0">
                  <a:pos x="66" y="337"/>
                </a:cxn>
                <a:cxn ang="0">
                  <a:pos x="66" y="309"/>
                </a:cxn>
                <a:cxn ang="0">
                  <a:pos x="69" y="309"/>
                </a:cxn>
                <a:cxn ang="0">
                  <a:pos x="88" y="309"/>
                </a:cxn>
                <a:cxn ang="0">
                  <a:pos x="91" y="306"/>
                </a:cxn>
                <a:cxn ang="0">
                  <a:pos x="120" y="172"/>
                </a:cxn>
                <a:cxn ang="0">
                  <a:pos x="137" y="96"/>
                </a:cxn>
                <a:cxn ang="0">
                  <a:pos x="137" y="95"/>
                </a:cxn>
                <a:cxn ang="0">
                  <a:pos x="158" y="103"/>
                </a:cxn>
                <a:cxn ang="0">
                  <a:pos x="157" y="103"/>
                </a:cxn>
                <a:cxn ang="0">
                  <a:pos x="136" y="199"/>
                </a:cxn>
                <a:cxn ang="0">
                  <a:pos x="180" y="199"/>
                </a:cxn>
                <a:cxn ang="0">
                  <a:pos x="158" y="103"/>
                </a:cxn>
                <a:cxn ang="0">
                  <a:pos x="128" y="236"/>
                </a:cxn>
                <a:cxn ang="0">
                  <a:pos x="112" y="308"/>
                </a:cxn>
                <a:cxn ang="0">
                  <a:pos x="113" y="309"/>
                </a:cxn>
                <a:cxn ang="0">
                  <a:pos x="114" y="307"/>
                </a:cxn>
                <a:cxn ang="0">
                  <a:pos x="145" y="264"/>
                </a:cxn>
                <a:cxn ang="0">
                  <a:pos x="144" y="260"/>
                </a:cxn>
                <a:cxn ang="0">
                  <a:pos x="131" y="241"/>
                </a:cxn>
                <a:cxn ang="0">
                  <a:pos x="128" y="236"/>
                </a:cxn>
                <a:cxn ang="0">
                  <a:pos x="203" y="308"/>
                </a:cxn>
                <a:cxn ang="0">
                  <a:pos x="203" y="307"/>
                </a:cxn>
                <a:cxn ang="0">
                  <a:pos x="188" y="238"/>
                </a:cxn>
                <a:cxn ang="0">
                  <a:pos x="186" y="241"/>
                </a:cxn>
                <a:cxn ang="0">
                  <a:pos x="173" y="260"/>
                </a:cxn>
                <a:cxn ang="0">
                  <a:pos x="173" y="264"/>
                </a:cxn>
                <a:cxn ang="0">
                  <a:pos x="194" y="295"/>
                </a:cxn>
                <a:cxn ang="0">
                  <a:pos x="203" y="308"/>
                </a:cxn>
                <a:cxn ang="0">
                  <a:pos x="139" y="309"/>
                </a:cxn>
                <a:cxn ang="0">
                  <a:pos x="178" y="309"/>
                </a:cxn>
                <a:cxn ang="0">
                  <a:pos x="159" y="281"/>
                </a:cxn>
                <a:cxn ang="0">
                  <a:pos x="139" y="309"/>
                </a:cxn>
                <a:cxn ang="0">
                  <a:pos x="144" y="221"/>
                </a:cxn>
                <a:cxn ang="0">
                  <a:pos x="159" y="243"/>
                </a:cxn>
                <a:cxn ang="0">
                  <a:pos x="174" y="221"/>
                </a:cxn>
                <a:cxn ang="0">
                  <a:pos x="144" y="221"/>
                </a:cxn>
              </a:cxnLst>
              <a:rect l="0" t="0" r="r" b="b"/>
              <a:pathLst>
                <a:path w="250" h="337">
                  <a:moveTo>
                    <a:pt x="137" y="95"/>
                  </a:moveTo>
                  <a:cubicBezTo>
                    <a:pt x="91" y="79"/>
                    <a:pt x="46" y="62"/>
                    <a:pt x="0" y="45"/>
                  </a:cubicBezTo>
                  <a:cubicBezTo>
                    <a:pt x="9" y="30"/>
                    <a:pt x="17" y="15"/>
                    <a:pt x="25" y="0"/>
                  </a:cubicBezTo>
                  <a:cubicBezTo>
                    <a:pt x="100" y="27"/>
                    <a:pt x="175" y="55"/>
                    <a:pt x="250" y="82"/>
                  </a:cubicBezTo>
                  <a:cubicBezTo>
                    <a:pt x="250" y="100"/>
                    <a:pt x="250" y="118"/>
                    <a:pt x="250" y="136"/>
                  </a:cubicBezTo>
                  <a:cubicBezTo>
                    <a:pt x="227" y="128"/>
                    <a:pt x="205" y="120"/>
                    <a:pt x="182" y="112"/>
                  </a:cubicBezTo>
                  <a:cubicBezTo>
                    <a:pt x="183" y="117"/>
                    <a:pt x="184" y="122"/>
                    <a:pt x="185" y="127"/>
                  </a:cubicBezTo>
                  <a:cubicBezTo>
                    <a:pt x="195" y="168"/>
                    <a:pt x="204" y="210"/>
                    <a:pt x="213" y="251"/>
                  </a:cubicBezTo>
                  <a:cubicBezTo>
                    <a:pt x="217" y="270"/>
                    <a:pt x="221" y="288"/>
                    <a:pt x="225" y="307"/>
                  </a:cubicBezTo>
                  <a:cubicBezTo>
                    <a:pt x="225" y="308"/>
                    <a:pt x="226" y="309"/>
                    <a:pt x="228" y="309"/>
                  </a:cubicBezTo>
                  <a:cubicBezTo>
                    <a:pt x="235" y="309"/>
                    <a:pt x="242" y="309"/>
                    <a:pt x="250" y="309"/>
                  </a:cubicBezTo>
                  <a:cubicBezTo>
                    <a:pt x="250" y="318"/>
                    <a:pt x="250" y="328"/>
                    <a:pt x="250" y="337"/>
                  </a:cubicBezTo>
                  <a:cubicBezTo>
                    <a:pt x="188" y="337"/>
                    <a:pt x="127" y="337"/>
                    <a:pt x="66" y="337"/>
                  </a:cubicBezTo>
                  <a:cubicBezTo>
                    <a:pt x="66" y="328"/>
                    <a:pt x="66" y="318"/>
                    <a:pt x="66" y="309"/>
                  </a:cubicBezTo>
                  <a:cubicBezTo>
                    <a:pt x="67" y="309"/>
                    <a:pt x="68" y="309"/>
                    <a:pt x="69" y="309"/>
                  </a:cubicBezTo>
                  <a:cubicBezTo>
                    <a:pt x="75" y="309"/>
                    <a:pt x="81" y="309"/>
                    <a:pt x="88" y="309"/>
                  </a:cubicBezTo>
                  <a:cubicBezTo>
                    <a:pt x="90" y="309"/>
                    <a:pt x="90" y="308"/>
                    <a:pt x="91" y="306"/>
                  </a:cubicBezTo>
                  <a:cubicBezTo>
                    <a:pt x="100" y="261"/>
                    <a:pt x="110" y="217"/>
                    <a:pt x="120" y="172"/>
                  </a:cubicBezTo>
                  <a:cubicBezTo>
                    <a:pt x="126" y="147"/>
                    <a:pt x="131" y="122"/>
                    <a:pt x="137" y="96"/>
                  </a:cubicBezTo>
                  <a:cubicBezTo>
                    <a:pt x="137" y="96"/>
                    <a:pt x="137" y="96"/>
                    <a:pt x="137" y="95"/>
                  </a:cubicBezTo>
                  <a:close/>
                  <a:moveTo>
                    <a:pt x="158" y="103"/>
                  </a:moveTo>
                  <a:cubicBezTo>
                    <a:pt x="158" y="103"/>
                    <a:pt x="158" y="103"/>
                    <a:pt x="157" y="103"/>
                  </a:cubicBezTo>
                  <a:cubicBezTo>
                    <a:pt x="150" y="135"/>
                    <a:pt x="143" y="167"/>
                    <a:pt x="136" y="199"/>
                  </a:cubicBezTo>
                  <a:cubicBezTo>
                    <a:pt x="151" y="199"/>
                    <a:pt x="165" y="199"/>
                    <a:pt x="180" y="199"/>
                  </a:cubicBezTo>
                  <a:cubicBezTo>
                    <a:pt x="172" y="167"/>
                    <a:pt x="165" y="135"/>
                    <a:pt x="158" y="103"/>
                  </a:cubicBezTo>
                  <a:close/>
                  <a:moveTo>
                    <a:pt x="128" y="236"/>
                  </a:moveTo>
                  <a:cubicBezTo>
                    <a:pt x="123" y="260"/>
                    <a:pt x="117" y="284"/>
                    <a:pt x="112" y="308"/>
                  </a:cubicBezTo>
                  <a:cubicBezTo>
                    <a:pt x="112" y="309"/>
                    <a:pt x="113" y="309"/>
                    <a:pt x="113" y="309"/>
                  </a:cubicBezTo>
                  <a:cubicBezTo>
                    <a:pt x="113" y="308"/>
                    <a:pt x="114" y="308"/>
                    <a:pt x="114" y="307"/>
                  </a:cubicBezTo>
                  <a:cubicBezTo>
                    <a:pt x="124" y="293"/>
                    <a:pt x="134" y="278"/>
                    <a:pt x="145" y="264"/>
                  </a:cubicBezTo>
                  <a:cubicBezTo>
                    <a:pt x="146" y="262"/>
                    <a:pt x="145" y="261"/>
                    <a:pt x="144" y="260"/>
                  </a:cubicBezTo>
                  <a:cubicBezTo>
                    <a:pt x="140" y="253"/>
                    <a:pt x="136" y="247"/>
                    <a:pt x="131" y="241"/>
                  </a:cubicBezTo>
                  <a:cubicBezTo>
                    <a:pt x="130" y="239"/>
                    <a:pt x="129" y="238"/>
                    <a:pt x="128" y="236"/>
                  </a:cubicBezTo>
                  <a:close/>
                  <a:moveTo>
                    <a:pt x="203" y="308"/>
                  </a:moveTo>
                  <a:cubicBezTo>
                    <a:pt x="203" y="307"/>
                    <a:pt x="203" y="307"/>
                    <a:pt x="203" y="307"/>
                  </a:cubicBezTo>
                  <a:cubicBezTo>
                    <a:pt x="198" y="284"/>
                    <a:pt x="193" y="262"/>
                    <a:pt x="188" y="238"/>
                  </a:cubicBezTo>
                  <a:cubicBezTo>
                    <a:pt x="187" y="239"/>
                    <a:pt x="187" y="240"/>
                    <a:pt x="186" y="241"/>
                  </a:cubicBezTo>
                  <a:cubicBezTo>
                    <a:pt x="182" y="247"/>
                    <a:pt x="178" y="253"/>
                    <a:pt x="173" y="260"/>
                  </a:cubicBezTo>
                  <a:cubicBezTo>
                    <a:pt x="172" y="261"/>
                    <a:pt x="172" y="262"/>
                    <a:pt x="173" y="264"/>
                  </a:cubicBezTo>
                  <a:cubicBezTo>
                    <a:pt x="180" y="274"/>
                    <a:pt x="187" y="285"/>
                    <a:pt x="194" y="295"/>
                  </a:cubicBezTo>
                  <a:cubicBezTo>
                    <a:pt x="197" y="299"/>
                    <a:pt x="200" y="303"/>
                    <a:pt x="203" y="308"/>
                  </a:cubicBezTo>
                  <a:close/>
                  <a:moveTo>
                    <a:pt x="139" y="309"/>
                  </a:moveTo>
                  <a:cubicBezTo>
                    <a:pt x="152" y="309"/>
                    <a:pt x="165" y="309"/>
                    <a:pt x="178" y="309"/>
                  </a:cubicBezTo>
                  <a:cubicBezTo>
                    <a:pt x="171" y="299"/>
                    <a:pt x="165" y="290"/>
                    <a:pt x="159" y="281"/>
                  </a:cubicBezTo>
                  <a:cubicBezTo>
                    <a:pt x="152" y="290"/>
                    <a:pt x="146" y="299"/>
                    <a:pt x="139" y="309"/>
                  </a:cubicBezTo>
                  <a:close/>
                  <a:moveTo>
                    <a:pt x="144" y="221"/>
                  </a:moveTo>
                  <a:cubicBezTo>
                    <a:pt x="149" y="228"/>
                    <a:pt x="154" y="235"/>
                    <a:pt x="159" y="243"/>
                  </a:cubicBezTo>
                  <a:cubicBezTo>
                    <a:pt x="164" y="235"/>
                    <a:pt x="169" y="228"/>
                    <a:pt x="174" y="221"/>
                  </a:cubicBezTo>
                  <a:cubicBezTo>
                    <a:pt x="164" y="221"/>
                    <a:pt x="154" y="221"/>
                    <a:pt x="144" y="22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 name="Freeform 468"/>
            <p:cNvSpPr>
              <a:spLocks noEditPoints="1"/>
            </p:cNvSpPr>
            <p:nvPr/>
          </p:nvSpPr>
          <p:spPr bwMode="gray">
            <a:xfrm>
              <a:off x="5587047" y="1509097"/>
              <a:ext cx="316630" cy="610642"/>
            </a:xfrm>
            <a:custGeom>
              <a:avLst/>
              <a:gdLst/>
              <a:ahLst/>
              <a:cxnLst>
                <a:cxn ang="0">
                  <a:pos x="63" y="259"/>
                </a:cxn>
                <a:cxn ang="0">
                  <a:pos x="60" y="209"/>
                </a:cxn>
                <a:cxn ang="0">
                  <a:pos x="51" y="204"/>
                </a:cxn>
                <a:cxn ang="0">
                  <a:pos x="76" y="76"/>
                </a:cxn>
                <a:cxn ang="0">
                  <a:pos x="82" y="48"/>
                </a:cxn>
                <a:cxn ang="0">
                  <a:pos x="115" y="1"/>
                </a:cxn>
                <a:cxn ang="0">
                  <a:pos x="167" y="20"/>
                </a:cxn>
                <a:cxn ang="0">
                  <a:pos x="160" y="75"/>
                </a:cxn>
                <a:cxn ang="0">
                  <a:pos x="84" y="215"/>
                </a:cxn>
                <a:cxn ang="0">
                  <a:pos x="71" y="213"/>
                </a:cxn>
                <a:cxn ang="0">
                  <a:pos x="81" y="262"/>
                </a:cxn>
                <a:cxn ang="0">
                  <a:pos x="129" y="272"/>
                </a:cxn>
                <a:cxn ang="0">
                  <a:pos x="133" y="304"/>
                </a:cxn>
                <a:cxn ang="0">
                  <a:pos x="111" y="318"/>
                </a:cxn>
                <a:cxn ang="0">
                  <a:pos x="7" y="313"/>
                </a:cxn>
                <a:cxn ang="0">
                  <a:pos x="1" y="279"/>
                </a:cxn>
                <a:cxn ang="0">
                  <a:pos x="22" y="266"/>
                </a:cxn>
                <a:cxn ang="0">
                  <a:pos x="63" y="262"/>
                </a:cxn>
                <a:cxn ang="0">
                  <a:pos x="7" y="278"/>
                </a:cxn>
                <a:cxn ang="0">
                  <a:pos x="63" y="286"/>
                </a:cxn>
                <a:cxn ang="0">
                  <a:pos x="122" y="280"/>
                </a:cxn>
                <a:cxn ang="0">
                  <a:pos x="127" y="276"/>
                </a:cxn>
                <a:cxn ang="0">
                  <a:pos x="71" y="275"/>
                </a:cxn>
                <a:cxn ang="0">
                  <a:pos x="63" y="268"/>
                </a:cxn>
                <a:cxn ang="0">
                  <a:pos x="14" y="274"/>
                </a:cxn>
                <a:cxn ang="0">
                  <a:pos x="97" y="74"/>
                </a:cxn>
                <a:cxn ang="0">
                  <a:pos x="136" y="75"/>
                </a:cxn>
                <a:cxn ang="0">
                  <a:pos x="97" y="74"/>
                </a:cxn>
                <a:cxn ang="0">
                  <a:pos x="103" y="300"/>
                </a:cxn>
                <a:cxn ang="0">
                  <a:pos x="124" y="292"/>
                </a:cxn>
                <a:cxn ang="0">
                  <a:pos x="91" y="295"/>
                </a:cxn>
                <a:cxn ang="0">
                  <a:pos x="92" y="301"/>
                </a:cxn>
              </a:cxnLst>
              <a:rect l="0" t="0" r="r" b="b"/>
              <a:pathLst>
                <a:path w="167" h="322">
                  <a:moveTo>
                    <a:pt x="63" y="262"/>
                  </a:moveTo>
                  <a:cubicBezTo>
                    <a:pt x="63" y="261"/>
                    <a:pt x="63" y="260"/>
                    <a:pt x="63" y="259"/>
                  </a:cubicBezTo>
                  <a:cubicBezTo>
                    <a:pt x="63" y="244"/>
                    <a:pt x="63" y="228"/>
                    <a:pt x="63" y="213"/>
                  </a:cubicBezTo>
                  <a:cubicBezTo>
                    <a:pt x="63" y="211"/>
                    <a:pt x="62" y="210"/>
                    <a:pt x="60" y="209"/>
                  </a:cubicBezTo>
                  <a:cubicBezTo>
                    <a:pt x="58" y="209"/>
                    <a:pt x="55" y="207"/>
                    <a:pt x="53" y="207"/>
                  </a:cubicBezTo>
                  <a:cubicBezTo>
                    <a:pt x="51" y="206"/>
                    <a:pt x="51" y="205"/>
                    <a:pt x="51" y="204"/>
                  </a:cubicBezTo>
                  <a:cubicBezTo>
                    <a:pt x="54" y="190"/>
                    <a:pt x="57" y="175"/>
                    <a:pt x="59" y="161"/>
                  </a:cubicBezTo>
                  <a:cubicBezTo>
                    <a:pt x="65" y="133"/>
                    <a:pt x="70" y="104"/>
                    <a:pt x="76" y="76"/>
                  </a:cubicBezTo>
                  <a:cubicBezTo>
                    <a:pt x="78" y="68"/>
                    <a:pt x="79" y="59"/>
                    <a:pt x="81" y="51"/>
                  </a:cubicBezTo>
                  <a:cubicBezTo>
                    <a:pt x="81" y="50"/>
                    <a:pt x="82" y="49"/>
                    <a:pt x="82" y="48"/>
                  </a:cubicBezTo>
                  <a:cubicBezTo>
                    <a:pt x="92" y="33"/>
                    <a:pt x="102" y="18"/>
                    <a:pt x="112" y="3"/>
                  </a:cubicBezTo>
                  <a:cubicBezTo>
                    <a:pt x="113" y="1"/>
                    <a:pt x="113" y="0"/>
                    <a:pt x="115" y="1"/>
                  </a:cubicBezTo>
                  <a:cubicBezTo>
                    <a:pt x="132" y="7"/>
                    <a:pt x="149" y="14"/>
                    <a:pt x="166" y="20"/>
                  </a:cubicBezTo>
                  <a:cubicBezTo>
                    <a:pt x="166" y="20"/>
                    <a:pt x="167" y="20"/>
                    <a:pt x="167" y="20"/>
                  </a:cubicBezTo>
                  <a:cubicBezTo>
                    <a:pt x="166" y="28"/>
                    <a:pt x="165" y="36"/>
                    <a:pt x="164" y="43"/>
                  </a:cubicBezTo>
                  <a:cubicBezTo>
                    <a:pt x="163" y="54"/>
                    <a:pt x="162" y="64"/>
                    <a:pt x="160" y="75"/>
                  </a:cubicBezTo>
                  <a:cubicBezTo>
                    <a:pt x="160" y="77"/>
                    <a:pt x="160" y="79"/>
                    <a:pt x="159" y="81"/>
                  </a:cubicBezTo>
                  <a:cubicBezTo>
                    <a:pt x="134" y="126"/>
                    <a:pt x="109" y="170"/>
                    <a:pt x="84" y="215"/>
                  </a:cubicBezTo>
                  <a:cubicBezTo>
                    <a:pt x="83" y="217"/>
                    <a:pt x="82" y="218"/>
                    <a:pt x="80" y="217"/>
                  </a:cubicBezTo>
                  <a:cubicBezTo>
                    <a:pt x="77" y="215"/>
                    <a:pt x="74" y="215"/>
                    <a:pt x="71" y="213"/>
                  </a:cubicBezTo>
                  <a:cubicBezTo>
                    <a:pt x="71" y="230"/>
                    <a:pt x="71" y="246"/>
                    <a:pt x="71" y="262"/>
                  </a:cubicBezTo>
                  <a:cubicBezTo>
                    <a:pt x="74" y="262"/>
                    <a:pt x="78" y="262"/>
                    <a:pt x="81" y="262"/>
                  </a:cubicBezTo>
                  <a:cubicBezTo>
                    <a:pt x="94" y="263"/>
                    <a:pt x="107" y="264"/>
                    <a:pt x="119" y="267"/>
                  </a:cubicBezTo>
                  <a:cubicBezTo>
                    <a:pt x="123" y="268"/>
                    <a:pt x="126" y="270"/>
                    <a:pt x="129" y="272"/>
                  </a:cubicBezTo>
                  <a:cubicBezTo>
                    <a:pt x="132" y="273"/>
                    <a:pt x="133" y="275"/>
                    <a:pt x="133" y="279"/>
                  </a:cubicBezTo>
                  <a:cubicBezTo>
                    <a:pt x="133" y="287"/>
                    <a:pt x="133" y="295"/>
                    <a:pt x="133" y="304"/>
                  </a:cubicBezTo>
                  <a:cubicBezTo>
                    <a:pt x="133" y="308"/>
                    <a:pt x="132" y="310"/>
                    <a:pt x="128" y="312"/>
                  </a:cubicBezTo>
                  <a:cubicBezTo>
                    <a:pt x="123" y="315"/>
                    <a:pt x="117" y="317"/>
                    <a:pt x="111" y="318"/>
                  </a:cubicBezTo>
                  <a:cubicBezTo>
                    <a:pt x="81" y="322"/>
                    <a:pt x="52" y="322"/>
                    <a:pt x="23" y="318"/>
                  </a:cubicBezTo>
                  <a:cubicBezTo>
                    <a:pt x="18" y="317"/>
                    <a:pt x="12" y="315"/>
                    <a:pt x="7" y="313"/>
                  </a:cubicBezTo>
                  <a:cubicBezTo>
                    <a:pt x="3" y="311"/>
                    <a:pt x="0" y="308"/>
                    <a:pt x="0" y="303"/>
                  </a:cubicBezTo>
                  <a:cubicBezTo>
                    <a:pt x="1" y="295"/>
                    <a:pt x="1" y="287"/>
                    <a:pt x="1" y="279"/>
                  </a:cubicBezTo>
                  <a:cubicBezTo>
                    <a:pt x="0" y="275"/>
                    <a:pt x="2" y="272"/>
                    <a:pt x="6" y="271"/>
                  </a:cubicBezTo>
                  <a:cubicBezTo>
                    <a:pt x="11" y="269"/>
                    <a:pt x="16" y="266"/>
                    <a:pt x="22" y="266"/>
                  </a:cubicBezTo>
                  <a:cubicBezTo>
                    <a:pt x="34" y="264"/>
                    <a:pt x="47" y="263"/>
                    <a:pt x="60" y="262"/>
                  </a:cubicBezTo>
                  <a:cubicBezTo>
                    <a:pt x="61" y="262"/>
                    <a:pt x="61" y="262"/>
                    <a:pt x="63" y="262"/>
                  </a:cubicBezTo>
                  <a:close/>
                  <a:moveTo>
                    <a:pt x="7" y="277"/>
                  </a:moveTo>
                  <a:cubicBezTo>
                    <a:pt x="7" y="277"/>
                    <a:pt x="7" y="277"/>
                    <a:pt x="7" y="278"/>
                  </a:cubicBezTo>
                  <a:cubicBezTo>
                    <a:pt x="9" y="279"/>
                    <a:pt x="12" y="280"/>
                    <a:pt x="15" y="281"/>
                  </a:cubicBezTo>
                  <a:cubicBezTo>
                    <a:pt x="31" y="285"/>
                    <a:pt x="47" y="286"/>
                    <a:pt x="63" y="286"/>
                  </a:cubicBezTo>
                  <a:cubicBezTo>
                    <a:pt x="76" y="286"/>
                    <a:pt x="88" y="286"/>
                    <a:pt x="100" y="284"/>
                  </a:cubicBezTo>
                  <a:cubicBezTo>
                    <a:pt x="108" y="284"/>
                    <a:pt x="115" y="282"/>
                    <a:pt x="122" y="280"/>
                  </a:cubicBezTo>
                  <a:cubicBezTo>
                    <a:pt x="124" y="279"/>
                    <a:pt x="125" y="278"/>
                    <a:pt x="127" y="278"/>
                  </a:cubicBezTo>
                  <a:cubicBezTo>
                    <a:pt x="127" y="277"/>
                    <a:pt x="127" y="277"/>
                    <a:pt x="127" y="276"/>
                  </a:cubicBezTo>
                  <a:cubicBezTo>
                    <a:pt x="109" y="269"/>
                    <a:pt x="90" y="269"/>
                    <a:pt x="71" y="268"/>
                  </a:cubicBezTo>
                  <a:cubicBezTo>
                    <a:pt x="71" y="271"/>
                    <a:pt x="71" y="273"/>
                    <a:pt x="71" y="275"/>
                  </a:cubicBezTo>
                  <a:cubicBezTo>
                    <a:pt x="68" y="275"/>
                    <a:pt x="65" y="275"/>
                    <a:pt x="63" y="275"/>
                  </a:cubicBezTo>
                  <a:cubicBezTo>
                    <a:pt x="63" y="273"/>
                    <a:pt x="63" y="271"/>
                    <a:pt x="63" y="268"/>
                  </a:cubicBezTo>
                  <a:cubicBezTo>
                    <a:pt x="58" y="268"/>
                    <a:pt x="55" y="268"/>
                    <a:pt x="51" y="268"/>
                  </a:cubicBezTo>
                  <a:cubicBezTo>
                    <a:pt x="38" y="269"/>
                    <a:pt x="26" y="270"/>
                    <a:pt x="14" y="274"/>
                  </a:cubicBezTo>
                  <a:cubicBezTo>
                    <a:pt x="11" y="274"/>
                    <a:pt x="9" y="276"/>
                    <a:pt x="7" y="277"/>
                  </a:cubicBezTo>
                  <a:close/>
                  <a:moveTo>
                    <a:pt x="97" y="74"/>
                  </a:moveTo>
                  <a:cubicBezTo>
                    <a:pt x="97" y="85"/>
                    <a:pt x="106" y="94"/>
                    <a:pt x="116" y="94"/>
                  </a:cubicBezTo>
                  <a:cubicBezTo>
                    <a:pt x="127" y="94"/>
                    <a:pt x="136" y="86"/>
                    <a:pt x="136" y="75"/>
                  </a:cubicBezTo>
                  <a:cubicBezTo>
                    <a:pt x="137" y="65"/>
                    <a:pt x="128" y="55"/>
                    <a:pt x="118" y="55"/>
                  </a:cubicBezTo>
                  <a:cubicBezTo>
                    <a:pt x="106" y="55"/>
                    <a:pt x="97" y="63"/>
                    <a:pt x="97" y="74"/>
                  </a:cubicBezTo>
                  <a:close/>
                  <a:moveTo>
                    <a:pt x="92" y="301"/>
                  </a:moveTo>
                  <a:cubicBezTo>
                    <a:pt x="95" y="301"/>
                    <a:pt x="99" y="301"/>
                    <a:pt x="103" y="300"/>
                  </a:cubicBezTo>
                  <a:cubicBezTo>
                    <a:pt x="109" y="299"/>
                    <a:pt x="116" y="297"/>
                    <a:pt x="122" y="296"/>
                  </a:cubicBezTo>
                  <a:cubicBezTo>
                    <a:pt x="124" y="295"/>
                    <a:pt x="125" y="294"/>
                    <a:pt x="124" y="292"/>
                  </a:cubicBezTo>
                  <a:cubicBezTo>
                    <a:pt x="124" y="290"/>
                    <a:pt x="122" y="289"/>
                    <a:pt x="120" y="290"/>
                  </a:cubicBezTo>
                  <a:cubicBezTo>
                    <a:pt x="111" y="293"/>
                    <a:pt x="101" y="294"/>
                    <a:pt x="91" y="295"/>
                  </a:cubicBezTo>
                  <a:cubicBezTo>
                    <a:pt x="87" y="295"/>
                    <a:pt x="86" y="296"/>
                    <a:pt x="86" y="298"/>
                  </a:cubicBezTo>
                  <a:cubicBezTo>
                    <a:pt x="86" y="300"/>
                    <a:pt x="88" y="301"/>
                    <a:pt x="92" y="30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 name="Freeform 469"/>
            <p:cNvSpPr>
              <a:spLocks noEditPoints="1"/>
            </p:cNvSpPr>
            <p:nvPr/>
          </p:nvSpPr>
          <p:spPr bwMode="gray">
            <a:xfrm>
              <a:off x="5587047" y="2108431"/>
              <a:ext cx="254438" cy="90464"/>
            </a:xfrm>
            <a:custGeom>
              <a:avLst/>
              <a:gdLst/>
              <a:ahLst/>
              <a:cxnLst>
                <a:cxn ang="0">
                  <a:pos x="1" y="0"/>
                </a:cxn>
                <a:cxn ang="0">
                  <a:pos x="25" y="9"/>
                </a:cxn>
                <a:cxn ang="0">
                  <a:pos x="74" y="12"/>
                </a:cxn>
                <a:cxn ang="0">
                  <a:pos x="120" y="6"/>
                </a:cxn>
                <a:cxn ang="0">
                  <a:pos x="133" y="0"/>
                </a:cxn>
                <a:cxn ang="0">
                  <a:pos x="133" y="2"/>
                </a:cxn>
                <a:cxn ang="0">
                  <a:pos x="133" y="30"/>
                </a:cxn>
                <a:cxn ang="0">
                  <a:pos x="129" y="37"/>
                </a:cxn>
                <a:cxn ang="0">
                  <a:pos x="113" y="42"/>
                </a:cxn>
                <a:cxn ang="0">
                  <a:pos x="49" y="45"/>
                </a:cxn>
                <a:cxn ang="0">
                  <a:pos x="14" y="41"/>
                </a:cxn>
                <a:cxn ang="0">
                  <a:pos x="4" y="36"/>
                </a:cxn>
                <a:cxn ang="0">
                  <a:pos x="1" y="30"/>
                </a:cxn>
                <a:cxn ang="0">
                  <a:pos x="1" y="3"/>
                </a:cxn>
                <a:cxn ang="0">
                  <a:pos x="1" y="0"/>
                </a:cxn>
                <a:cxn ang="0">
                  <a:pos x="92" y="26"/>
                </a:cxn>
                <a:cxn ang="0">
                  <a:pos x="103" y="25"/>
                </a:cxn>
                <a:cxn ang="0">
                  <a:pos x="122" y="21"/>
                </a:cxn>
                <a:cxn ang="0">
                  <a:pos x="124" y="17"/>
                </a:cxn>
                <a:cxn ang="0">
                  <a:pos x="120" y="15"/>
                </a:cxn>
                <a:cxn ang="0">
                  <a:pos x="91" y="20"/>
                </a:cxn>
                <a:cxn ang="0">
                  <a:pos x="86" y="23"/>
                </a:cxn>
                <a:cxn ang="0">
                  <a:pos x="92" y="26"/>
                </a:cxn>
              </a:cxnLst>
              <a:rect l="0" t="0" r="r" b="b"/>
              <a:pathLst>
                <a:path w="133" h="47">
                  <a:moveTo>
                    <a:pt x="1" y="0"/>
                  </a:moveTo>
                  <a:cubicBezTo>
                    <a:pt x="8" y="6"/>
                    <a:pt x="17" y="8"/>
                    <a:pt x="25" y="9"/>
                  </a:cubicBezTo>
                  <a:cubicBezTo>
                    <a:pt x="42" y="12"/>
                    <a:pt x="58" y="12"/>
                    <a:pt x="74" y="12"/>
                  </a:cubicBezTo>
                  <a:cubicBezTo>
                    <a:pt x="90" y="11"/>
                    <a:pt x="105" y="11"/>
                    <a:pt x="120" y="6"/>
                  </a:cubicBezTo>
                  <a:cubicBezTo>
                    <a:pt x="125" y="5"/>
                    <a:pt x="129" y="4"/>
                    <a:pt x="133" y="0"/>
                  </a:cubicBezTo>
                  <a:cubicBezTo>
                    <a:pt x="133" y="1"/>
                    <a:pt x="133" y="2"/>
                    <a:pt x="133" y="2"/>
                  </a:cubicBezTo>
                  <a:cubicBezTo>
                    <a:pt x="133" y="11"/>
                    <a:pt x="133" y="21"/>
                    <a:pt x="133" y="30"/>
                  </a:cubicBezTo>
                  <a:cubicBezTo>
                    <a:pt x="133" y="33"/>
                    <a:pt x="132" y="36"/>
                    <a:pt x="129" y="37"/>
                  </a:cubicBezTo>
                  <a:cubicBezTo>
                    <a:pt x="124" y="39"/>
                    <a:pt x="119" y="41"/>
                    <a:pt x="113" y="42"/>
                  </a:cubicBezTo>
                  <a:cubicBezTo>
                    <a:pt x="92" y="46"/>
                    <a:pt x="71" y="47"/>
                    <a:pt x="49" y="45"/>
                  </a:cubicBezTo>
                  <a:cubicBezTo>
                    <a:pt x="38" y="45"/>
                    <a:pt x="26" y="44"/>
                    <a:pt x="14" y="41"/>
                  </a:cubicBezTo>
                  <a:cubicBezTo>
                    <a:pt x="11" y="40"/>
                    <a:pt x="7" y="38"/>
                    <a:pt x="4" y="36"/>
                  </a:cubicBezTo>
                  <a:cubicBezTo>
                    <a:pt x="2" y="35"/>
                    <a:pt x="0" y="33"/>
                    <a:pt x="1" y="30"/>
                  </a:cubicBezTo>
                  <a:cubicBezTo>
                    <a:pt x="1" y="21"/>
                    <a:pt x="1" y="12"/>
                    <a:pt x="1" y="3"/>
                  </a:cubicBezTo>
                  <a:cubicBezTo>
                    <a:pt x="1" y="2"/>
                    <a:pt x="1" y="2"/>
                    <a:pt x="1" y="0"/>
                  </a:cubicBezTo>
                  <a:close/>
                  <a:moveTo>
                    <a:pt x="92" y="26"/>
                  </a:moveTo>
                  <a:cubicBezTo>
                    <a:pt x="95" y="26"/>
                    <a:pt x="99" y="26"/>
                    <a:pt x="103" y="25"/>
                  </a:cubicBezTo>
                  <a:cubicBezTo>
                    <a:pt x="109" y="24"/>
                    <a:pt x="116" y="22"/>
                    <a:pt x="122" y="21"/>
                  </a:cubicBezTo>
                  <a:cubicBezTo>
                    <a:pt x="124" y="20"/>
                    <a:pt x="125" y="19"/>
                    <a:pt x="124" y="17"/>
                  </a:cubicBezTo>
                  <a:cubicBezTo>
                    <a:pt x="124" y="15"/>
                    <a:pt x="122" y="14"/>
                    <a:pt x="120" y="15"/>
                  </a:cubicBezTo>
                  <a:cubicBezTo>
                    <a:pt x="111" y="18"/>
                    <a:pt x="101" y="19"/>
                    <a:pt x="91" y="20"/>
                  </a:cubicBezTo>
                  <a:cubicBezTo>
                    <a:pt x="87" y="20"/>
                    <a:pt x="86" y="21"/>
                    <a:pt x="86" y="23"/>
                  </a:cubicBezTo>
                  <a:cubicBezTo>
                    <a:pt x="86" y="25"/>
                    <a:pt x="88" y="26"/>
                    <a:pt x="92"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 name="Freeform 470"/>
            <p:cNvSpPr>
              <a:spLocks noEditPoints="1"/>
            </p:cNvSpPr>
            <p:nvPr/>
          </p:nvSpPr>
          <p:spPr bwMode="gray">
            <a:xfrm>
              <a:off x="5587047" y="2187587"/>
              <a:ext cx="254438" cy="84813"/>
            </a:xfrm>
            <a:custGeom>
              <a:avLst/>
              <a:gdLst/>
              <a:ahLst/>
              <a:cxnLst>
                <a:cxn ang="0">
                  <a:pos x="133" y="0"/>
                </a:cxn>
                <a:cxn ang="0">
                  <a:pos x="133" y="31"/>
                </a:cxn>
                <a:cxn ang="0">
                  <a:pos x="128" y="37"/>
                </a:cxn>
                <a:cxn ang="0">
                  <a:pos x="113" y="42"/>
                </a:cxn>
                <a:cxn ang="0">
                  <a:pos x="61" y="46"/>
                </a:cxn>
                <a:cxn ang="0">
                  <a:pos x="21" y="42"/>
                </a:cxn>
                <a:cxn ang="0">
                  <a:pos x="6" y="38"/>
                </a:cxn>
                <a:cxn ang="0">
                  <a:pos x="1" y="29"/>
                </a:cxn>
                <a:cxn ang="0">
                  <a:pos x="1" y="3"/>
                </a:cxn>
                <a:cxn ang="0">
                  <a:pos x="1" y="0"/>
                </a:cxn>
                <a:cxn ang="0">
                  <a:pos x="33" y="10"/>
                </a:cxn>
                <a:cxn ang="0">
                  <a:pos x="73" y="12"/>
                </a:cxn>
                <a:cxn ang="0">
                  <a:pos x="120" y="7"/>
                </a:cxn>
                <a:cxn ang="0">
                  <a:pos x="133" y="0"/>
                </a:cxn>
                <a:cxn ang="0">
                  <a:pos x="91" y="26"/>
                </a:cxn>
                <a:cxn ang="0">
                  <a:pos x="98" y="25"/>
                </a:cxn>
                <a:cxn ang="0">
                  <a:pos x="122" y="21"/>
                </a:cxn>
                <a:cxn ang="0">
                  <a:pos x="125" y="17"/>
                </a:cxn>
                <a:cxn ang="0">
                  <a:pos x="120" y="15"/>
                </a:cxn>
                <a:cxn ang="0">
                  <a:pos x="102" y="19"/>
                </a:cxn>
                <a:cxn ang="0">
                  <a:pos x="89" y="20"/>
                </a:cxn>
                <a:cxn ang="0">
                  <a:pos x="86" y="23"/>
                </a:cxn>
                <a:cxn ang="0">
                  <a:pos x="89" y="26"/>
                </a:cxn>
                <a:cxn ang="0">
                  <a:pos x="91" y="26"/>
                </a:cxn>
              </a:cxnLst>
              <a:rect l="0" t="0" r="r" b="b"/>
              <a:pathLst>
                <a:path w="133" h="46">
                  <a:moveTo>
                    <a:pt x="133" y="0"/>
                  </a:moveTo>
                  <a:cubicBezTo>
                    <a:pt x="133" y="11"/>
                    <a:pt x="133" y="21"/>
                    <a:pt x="133" y="31"/>
                  </a:cubicBezTo>
                  <a:cubicBezTo>
                    <a:pt x="133" y="34"/>
                    <a:pt x="131" y="36"/>
                    <a:pt x="128" y="37"/>
                  </a:cubicBezTo>
                  <a:cubicBezTo>
                    <a:pt x="123" y="39"/>
                    <a:pt x="118" y="41"/>
                    <a:pt x="113" y="42"/>
                  </a:cubicBezTo>
                  <a:cubicBezTo>
                    <a:pt x="96" y="46"/>
                    <a:pt x="78" y="46"/>
                    <a:pt x="61" y="46"/>
                  </a:cubicBezTo>
                  <a:cubicBezTo>
                    <a:pt x="47" y="46"/>
                    <a:pt x="34" y="45"/>
                    <a:pt x="21" y="42"/>
                  </a:cubicBezTo>
                  <a:cubicBezTo>
                    <a:pt x="16" y="41"/>
                    <a:pt x="11" y="39"/>
                    <a:pt x="6" y="38"/>
                  </a:cubicBezTo>
                  <a:cubicBezTo>
                    <a:pt x="2" y="36"/>
                    <a:pt x="0" y="33"/>
                    <a:pt x="1" y="29"/>
                  </a:cubicBezTo>
                  <a:cubicBezTo>
                    <a:pt x="1" y="20"/>
                    <a:pt x="1" y="12"/>
                    <a:pt x="1" y="3"/>
                  </a:cubicBezTo>
                  <a:cubicBezTo>
                    <a:pt x="1" y="2"/>
                    <a:pt x="1" y="2"/>
                    <a:pt x="1" y="0"/>
                  </a:cubicBezTo>
                  <a:cubicBezTo>
                    <a:pt x="10" y="7"/>
                    <a:pt x="22" y="9"/>
                    <a:pt x="33" y="10"/>
                  </a:cubicBezTo>
                  <a:cubicBezTo>
                    <a:pt x="46" y="11"/>
                    <a:pt x="60" y="12"/>
                    <a:pt x="73" y="12"/>
                  </a:cubicBezTo>
                  <a:cubicBezTo>
                    <a:pt x="89" y="12"/>
                    <a:pt x="105" y="11"/>
                    <a:pt x="120" y="7"/>
                  </a:cubicBezTo>
                  <a:cubicBezTo>
                    <a:pt x="125" y="5"/>
                    <a:pt x="129" y="4"/>
                    <a:pt x="133" y="0"/>
                  </a:cubicBezTo>
                  <a:close/>
                  <a:moveTo>
                    <a:pt x="91" y="26"/>
                  </a:moveTo>
                  <a:cubicBezTo>
                    <a:pt x="93" y="26"/>
                    <a:pt x="96" y="26"/>
                    <a:pt x="98" y="25"/>
                  </a:cubicBezTo>
                  <a:cubicBezTo>
                    <a:pt x="106" y="24"/>
                    <a:pt x="114" y="22"/>
                    <a:pt x="122" y="21"/>
                  </a:cubicBezTo>
                  <a:cubicBezTo>
                    <a:pt x="124" y="20"/>
                    <a:pt x="125" y="18"/>
                    <a:pt x="125" y="17"/>
                  </a:cubicBezTo>
                  <a:cubicBezTo>
                    <a:pt x="124" y="15"/>
                    <a:pt x="122" y="14"/>
                    <a:pt x="120" y="15"/>
                  </a:cubicBezTo>
                  <a:cubicBezTo>
                    <a:pt x="114" y="16"/>
                    <a:pt x="108" y="18"/>
                    <a:pt x="102" y="19"/>
                  </a:cubicBezTo>
                  <a:cubicBezTo>
                    <a:pt x="98" y="19"/>
                    <a:pt x="93" y="19"/>
                    <a:pt x="89" y="20"/>
                  </a:cubicBezTo>
                  <a:cubicBezTo>
                    <a:pt x="87" y="20"/>
                    <a:pt x="86" y="21"/>
                    <a:pt x="86" y="23"/>
                  </a:cubicBezTo>
                  <a:cubicBezTo>
                    <a:pt x="86" y="25"/>
                    <a:pt x="87" y="26"/>
                    <a:pt x="89" y="26"/>
                  </a:cubicBezTo>
                  <a:cubicBezTo>
                    <a:pt x="90" y="26"/>
                    <a:pt x="91" y="26"/>
                    <a:pt x="91"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20" name="Group 619"/>
          <p:cNvGrpSpPr/>
          <p:nvPr/>
        </p:nvGrpSpPr>
        <p:grpSpPr bwMode="gray">
          <a:xfrm>
            <a:off x="606871" y="4214664"/>
            <a:ext cx="470740" cy="397848"/>
            <a:chOff x="511848" y="3858754"/>
            <a:chExt cx="585673" cy="494985"/>
          </a:xfrm>
          <a:solidFill>
            <a:srgbClr val="58595B"/>
          </a:solidFill>
        </p:grpSpPr>
        <p:sp>
          <p:nvSpPr>
            <p:cNvPr id="621" name="Freeform 147"/>
            <p:cNvSpPr>
              <a:spLocks noEditPoints="1"/>
            </p:cNvSpPr>
            <p:nvPr/>
          </p:nvSpPr>
          <p:spPr bwMode="gray">
            <a:xfrm>
              <a:off x="511848" y="3900318"/>
              <a:ext cx="585673" cy="453421"/>
            </a:xfrm>
            <a:custGeom>
              <a:avLst/>
              <a:gdLst/>
              <a:ahLst/>
              <a:cxnLst>
                <a:cxn ang="0">
                  <a:pos x="101" y="0"/>
                </a:cxn>
                <a:cxn ang="0">
                  <a:pos x="152" y="145"/>
                </a:cxn>
                <a:cxn ang="0">
                  <a:pos x="201" y="145"/>
                </a:cxn>
                <a:cxn ang="0">
                  <a:pos x="207" y="54"/>
                </a:cxn>
                <a:cxn ang="0">
                  <a:pos x="210" y="0"/>
                </a:cxn>
                <a:cxn ang="0">
                  <a:pos x="259" y="145"/>
                </a:cxn>
                <a:cxn ang="0">
                  <a:pos x="317" y="0"/>
                </a:cxn>
                <a:cxn ang="0">
                  <a:pos x="367" y="145"/>
                </a:cxn>
                <a:cxn ang="0">
                  <a:pos x="421" y="145"/>
                </a:cxn>
                <a:cxn ang="0">
                  <a:pos x="448" y="173"/>
                </a:cxn>
                <a:cxn ang="0">
                  <a:pos x="448" y="329"/>
                </a:cxn>
                <a:cxn ang="0">
                  <a:pos x="464" y="359"/>
                </a:cxn>
                <a:cxn ang="0">
                  <a:pos x="0" y="329"/>
                </a:cxn>
                <a:cxn ang="0">
                  <a:pos x="16" y="325"/>
                </a:cxn>
                <a:cxn ang="0">
                  <a:pos x="27" y="150"/>
                </a:cxn>
                <a:cxn ang="0">
                  <a:pos x="92" y="145"/>
                </a:cxn>
                <a:cxn ang="0">
                  <a:pos x="102" y="228"/>
                </a:cxn>
                <a:cxn ang="0">
                  <a:pos x="60" y="186"/>
                </a:cxn>
                <a:cxn ang="0">
                  <a:pos x="102" y="228"/>
                </a:cxn>
                <a:cxn ang="0">
                  <a:pos x="179" y="186"/>
                </a:cxn>
                <a:cxn ang="0">
                  <a:pos x="136" y="228"/>
                </a:cxn>
                <a:cxn ang="0">
                  <a:pos x="213" y="185"/>
                </a:cxn>
                <a:cxn ang="0">
                  <a:pos x="255" y="228"/>
                </a:cxn>
                <a:cxn ang="0">
                  <a:pos x="213" y="185"/>
                </a:cxn>
                <a:cxn ang="0">
                  <a:pos x="332" y="228"/>
                </a:cxn>
                <a:cxn ang="0">
                  <a:pos x="290" y="186"/>
                </a:cxn>
                <a:cxn ang="0">
                  <a:pos x="367" y="185"/>
                </a:cxn>
                <a:cxn ang="0">
                  <a:pos x="409" y="228"/>
                </a:cxn>
                <a:cxn ang="0">
                  <a:pos x="367" y="185"/>
                </a:cxn>
                <a:cxn ang="0">
                  <a:pos x="102" y="252"/>
                </a:cxn>
                <a:cxn ang="0">
                  <a:pos x="60" y="295"/>
                </a:cxn>
                <a:cxn ang="0">
                  <a:pos x="136" y="252"/>
                </a:cxn>
                <a:cxn ang="0">
                  <a:pos x="179" y="295"/>
                </a:cxn>
                <a:cxn ang="0">
                  <a:pos x="136" y="252"/>
                </a:cxn>
                <a:cxn ang="0">
                  <a:pos x="213" y="252"/>
                </a:cxn>
                <a:cxn ang="0">
                  <a:pos x="255" y="295"/>
                </a:cxn>
                <a:cxn ang="0">
                  <a:pos x="332" y="295"/>
                </a:cxn>
                <a:cxn ang="0">
                  <a:pos x="290" y="252"/>
                </a:cxn>
                <a:cxn ang="0">
                  <a:pos x="332" y="295"/>
                </a:cxn>
                <a:cxn ang="0">
                  <a:pos x="409" y="295"/>
                </a:cxn>
                <a:cxn ang="0">
                  <a:pos x="366" y="252"/>
                </a:cxn>
              </a:cxnLst>
              <a:rect l="0" t="0" r="r" b="b"/>
              <a:pathLst>
                <a:path w="464" h="359">
                  <a:moveTo>
                    <a:pt x="96" y="145"/>
                  </a:moveTo>
                  <a:cubicBezTo>
                    <a:pt x="98" y="97"/>
                    <a:pt x="100" y="48"/>
                    <a:pt x="101" y="0"/>
                  </a:cubicBezTo>
                  <a:cubicBezTo>
                    <a:pt x="116" y="0"/>
                    <a:pt x="131" y="0"/>
                    <a:pt x="146" y="0"/>
                  </a:cubicBezTo>
                  <a:cubicBezTo>
                    <a:pt x="148" y="48"/>
                    <a:pt x="150" y="97"/>
                    <a:pt x="152" y="145"/>
                  </a:cubicBezTo>
                  <a:cubicBezTo>
                    <a:pt x="153" y="145"/>
                    <a:pt x="153" y="145"/>
                    <a:pt x="154" y="145"/>
                  </a:cubicBezTo>
                  <a:cubicBezTo>
                    <a:pt x="170" y="145"/>
                    <a:pt x="186" y="145"/>
                    <a:pt x="201" y="145"/>
                  </a:cubicBezTo>
                  <a:cubicBezTo>
                    <a:pt x="204" y="145"/>
                    <a:pt x="204" y="145"/>
                    <a:pt x="204" y="142"/>
                  </a:cubicBezTo>
                  <a:cubicBezTo>
                    <a:pt x="205" y="113"/>
                    <a:pt x="206" y="83"/>
                    <a:pt x="207" y="54"/>
                  </a:cubicBezTo>
                  <a:cubicBezTo>
                    <a:pt x="208" y="38"/>
                    <a:pt x="209" y="21"/>
                    <a:pt x="209" y="5"/>
                  </a:cubicBezTo>
                  <a:cubicBezTo>
                    <a:pt x="209" y="3"/>
                    <a:pt x="209" y="2"/>
                    <a:pt x="210" y="0"/>
                  </a:cubicBezTo>
                  <a:cubicBezTo>
                    <a:pt x="224" y="0"/>
                    <a:pt x="239" y="0"/>
                    <a:pt x="254" y="0"/>
                  </a:cubicBezTo>
                  <a:cubicBezTo>
                    <a:pt x="256" y="48"/>
                    <a:pt x="258" y="97"/>
                    <a:pt x="259" y="145"/>
                  </a:cubicBezTo>
                  <a:cubicBezTo>
                    <a:pt x="277" y="145"/>
                    <a:pt x="294" y="145"/>
                    <a:pt x="312" y="145"/>
                  </a:cubicBezTo>
                  <a:cubicBezTo>
                    <a:pt x="314" y="97"/>
                    <a:pt x="316" y="49"/>
                    <a:pt x="317" y="0"/>
                  </a:cubicBezTo>
                  <a:cubicBezTo>
                    <a:pt x="332" y="0"/>
                    <a:pt x="347" y="0"/>
                    <a:pt x="362" y="0"/>
                  </a:cubicBezTo>
                  <a:cubicBezTo>
                    <a:pt x="364" y="48"/>
                    <a:pt x="366" y="97"/>
                    <a:pt x="367" y="145"/>
                  </a:cubicBezTo>
                  <a:cubicBezTo>
                    <a:pt x="369" y="145"/>
                    <a:pt x="370" y="145"/>
                    <a:pt x="371" y="145"/>
                  </a:cubicBezTo>
                  <a:cubicBezTo>
                    <a:pt x="388" y="145"/>
                    <a:pt x="404" y="145"/>
                    <a:pt x="421" y="145"/>
                  </a:cubicBezTo>
                  <a:cubicBezTo>
                    <a:pt x="434" y="145"/>
                    <a:pt x="445" y="154"/>
                    <a:pt x="448" y="168"/>
                  </a:cubicBezTo>
                  <a:cubicBezTo>
                    <a:pt x="448" y="169"/>
                    <a:pt x="448" y="171"/>
                    <a:pt x="448" y="173"/>
                  </a:cubicBezTo>
                  <a:cubicBezTo>
                    <a:pt x="448" y="224"/>
                    <a:pt x="448" y="274"/>
                    <a:pt x="448" y="325"/>
                  </a:cubicBezTo>
                  <a:cubicBezTo>
                    <a:pt x="448" y="326"/>
                    <a:pt x="448" y="328"/>
                    <a:pt x="448" y="329"/>
                  </a:cubicBezTo>
                  <a:cubicBezTo>
                    <a:pt x="453" y="329"/>
                    <a:pt x="459" y="329"/>
                    <a:pt x="464" y="329"/>
                  </a:cubicBezTo>
                  <a:cubicBezTo>
                    <a:pt x="464" y="339"/>
                    <a:pt x="464" y="349"/>
                    <a:pt x="464" y="359"/>
                  </a:cubicBezTo>
                  <a:cubicBezTo>
                    <a:pt x="309" y="359"/>
                    <a:pt x="155" y="359"/>
                    <a:pt x="0" y="359"/>
                  </a:cubicBezTo>
                  <a:cubicBezTo>
                    <a:pt x="0" y="349"/>
                    <a:pt x="0" y="339"/>
                    <a:pt x="0" y="329"/>
                  </a:cubicBezTo>
                  <a:cubicBezTo>
                    <a:pt x="5" y="329"/>
                    <a:pt x="10" y="329"/>
                    <a:pt x="16" y="329"/>
                  </a:cubicBezTo>
                  <a:cubicBezTo>
                    <a:pt x="16" y="328"/>
                    <a:pt x="16" y="326"/>
                    <a:pt x="16" y="325"/>
                  </a:cubicBezTo>
                  <a:cubicBezTo>
                    <a:pt x="16" y="275"/>
                    <a:pt x="16" y="224"/>
                    <a:pt x="16" y="174"/>
                  </a:cubicBezTo>
                  <a:cubicBezTo>
                    <a:pt x="16" y="164"/>
                    <a:pt x="19" y="156"/>
                    <a:pt x="27" y="150"/>
                  </a:cubicBezTo>
                  <a:cubicBezTo>
                    <a:pt x="32" y="147"/>
                    <a:pt x="38" y="145"/>
                    <a:pt x="44" y="145"/>
                  </a:cubicBezTo>
                  <a:cubicBezTo>
                    <a:pt x="60" y="145"/>
                    <a:pt x="76" y="145"/>
                    <a:pt x="92" y="145"/>
                  </a:cubicBezTo>
                  <a:cubicBezTo>
                    <a:pt x="93" y="145"/>
                    <a:pt x="95" y="145"/>
                    <a:pt x="96" y="145"/>
                  </a:cubicBezTo>
                  <a:close/>
                  <a:moveTo>
                    <a:pt x="102" y="228"/>
                  </a:moveTo>
                  <a:cubicBezTo>
                    <a:pt x="102" y="214"/>
                    <a:pt x="102" y="200"/>
                    <a:pt x="102" y="186"/>
                  </a:cubicBezTo>
                  <a:cubicBezTo>
                    <a:pt x="88" y="186"/>
                    <a:pt x="74" y="186"/>
                    <a:pt x="60" y="186"/>
                  </a:cubicBezTo>
                  <a:cubicBezTo>
                    <a:pt x="60" y="200"/>
                    <a:pt x="60" y="214"/>
                    <a:pt x="60" y="228"/>
                  </a:cubicBezTo>
                  <a:cubicBezTo>
                    <a:pt x="74" y="228"/>
                    <a:pt x="88" y="228"/>
                    <a:pt x="102" y="228"/>
                  </a:cubicBezTo>
                  <a:close/>
                  <a:moveTo>
                    <a:pt x="179" y="228"/>
                  </a:moveTo>
                  <a:cubicBezTo>
                    <a:pt x="179" y="214"/>
                    <a:pt x="179" y="200"/>
                    <a:pt x="179" y="186"/>
                  </a:cubicBezTo>
                  <a:cubicBezTo>
                    <a:pt x="164" y="186"/>
                    <a:pt x="150" y="186"/>
                    <a:pt x="136" y="186"/>
                  </a:cubicBezTo>
                  <a:cubicBezTo>
                    <a:pt x="136" y="200"/>
                    <a:pt x="136" y="214"/>
                    <a:pt x="136" y="228"/>
                  </a:cubicBezTo>
                  <a:cubicBezTo>
                    <a:pt x="151" y="228"/>
                    <a:pt x="164" y="228"/>
                    <a:pt x="179" y="228"/>
                  </a:cubicBezTo>
                  <a:close/>
                  <a:moveTo>
                    <a:pt x="213" y="185"/>
                  </a:moveTo>
                  <a:cubicBezTo>
                    <a:pt x="213" y="200"/>
                    <a:pt x="213" y="214"/>
                    <a:pt x="213" y="228"/>
                  </a:cubicBezTo>
                  <a:cubicBezTo>
                    <a:pt x="227" y="228"/>
                    <a:pt x="241" y="228"/>
                    <a:pt x="255" y="228"/>
                  </a:cubicBezTo>
                  <a:cubicBezTo>
                    <a:pt x="255" y="214"/>
                    <a:pt x="255" y="200"/>
                    <a:pt x="255" y="185"/>
                  </a:cubicBezTo>
                  <a:cubicBezTo>
                    <a:pt x="241" y="185"/>
                    <a:pt x="227" y="185"/>
                    <a:pt x="213" y="185"/>
                  </a:cubicBezTo>
                  <a:close/>
                  <a:moveTo>
                    <a:pt x="290" y="228"/>
                  </a:moveTo>
                  <a:cubicBezTo>
                    <a:pt x="304" y="228"/>
                    <a:pt x="318" y="228"/>
                    <a:pt x="332" y="228"/>
                  </a:cubicBezTo>
                  <a:cubicBezTo>
                    <a:pt x="332" y="214"/>
                    <a:pt x="332" y="200"/>
                    <a:pt x="332" y="186"/>
                  </a:cubicBezTo>
                  <a:cubicBezTo>
                    <a:pt x="318" y="186"/>
                    <a:pt x="304" y="186"/>
                    <a:pt x="290" y="186"/>
                  </a:cubicBezTo>
                  <a:cubicBezTo>
                    <a:pt x="290" y="200"/>
                    <a:pt x="290" y="214"/>
                    <a:pt x="290" y="228"/>
                  </a:cubicBezTo>
                  <a:close/>
                  <a:moveTo>
                    <a:pt x="367" y="185"/>
                  </a:moveTo>
                  <a:cubicBezTo>
                    <a:pt x="367" y="200"/>
                    <a:pt x="367" y="214"/>
                    <a:pt x="367" y="228"/>
                  </a:cubicBezTo>
                  <a:cubicBezTo>
                    <a:pt x="381" y="228"/>
                    <a:pt x="395" y="228"/>
                    <a:pt x="409" y="228"/>
                  </a:cubicBezTo>
                  <a:cubicBezTo>
                    <a:pt x="409" y="214"/>
                    <a:pt x="409" y="200"/>
                    <a:pt x="409" y="185"/>
                  </a:cubicBezTo>
                  <a:cubicBezTo>
                    <a:pt x="395" y="185"/>
                    <a:pt x="381" y="185"/>
                    <a:pt x="367" y="185"/>
                  </a:cubicBezTo>
                  <a:close/>
                  <a:moveTo>
                    <a:pt x="102" y="295"/>
                  </a:moveTo>
                  <a:cubicBezTo>
                    <a:pt x="102" y="280"/>
                    <a:pt x="102" y="266"/>
                    <a:pt x="102" y="252"/>
                  </a:cubicBezTo>
                  <a:cubicBezTo>
                    <a:pt x="88" y="252"/>
                    <a:pt x="74" y="252"/>
                    <a:pt x="60" y="252"/>
                  </a:cubicBezTo>
                  <a:cubicBezTo>
                    <a:pt x="60" y="267"/>
                    <a:pt x="60" y="281"/>
                    <a:pt x="60" y="295"/>
                  </a:cubicBezTo>
                  <a:cubicBezTo>
                    <a:pt x="74" y="295"/>
                    <a:pt x="88" y="295"/>
                    <a:pt x="102" y="295"/>
                  </a:cubicBezTo>
                  <a:close/>
                  <a:moveTo>
                    <a:pt x="136" y="252"/>
                  </a:moveTo>
                  <a:cubicBezTo>
                    <a:pt x="136" y="267"/>
                    <a:pt x="136" y="281"/>
                    <a:pt x="136" y="295"/>
                  </a:cubicBezTo>
                  <a:cubicBezTo>
                    <a:pt x="151" y="295"/>
                    <a:pt x="165" y="295"/>
                    <a:pt x="179" y="295"/>
                  </a:cubicBezTo>
                  <a:cubicBezTo>
                    <a:pt x="179" y="280"/>
                    <a:pt x="179" y="266"/>
                    <a:pt x="179" y="252"/>
                  </a:cubicBezTo>
                  <a:cubicBezTo>
                    <a:pt x="164" y="252"/>
                    <a:pt x="150" y="252"/>
                    <a:pt x="136" y="252"/>
                  </a:cubicBezTo>
                  <a:close/>
                  <a:moveTo>
                    <a:pt x="255" y="252"/>
                  </a:moveTo>
                  <a:cubicBezTo>
                    <a:pt x="241" y="252"/>
                    <a:pt x="227" y="252"/>
                    <a:pt x="213" y="252"/>
                  </a:cubicBezTo>
                  <a:cubicBezTo>
                    <a:pt x="213" y="267"/>
                    <a:pt x="213" y="281"/>
                    <a:pt x="213" y="295"/>
                  </a:cubicBezTo>
                  <a:cubicBezTo>
                    <a:pt x="227" y="295"/>
                    <a:pt x="241" y="295"/>
                    <a:pt x="255" y="295"/>
                  </a:cubicBezTo>
                  <a:cubicBezTo>
                    <a:pt x="255" y="280"/>
                    <a:pt x="255" y="267"/>
                    <a:pt x="255" y="252"/>
                  </a:cubicBezTo>
                  <a:close/>
                  <a:moveTo>
                    <a:pt x="332" y="295"/>
                  </a:moveTo>
                  <a:cubicBezTo>
                    <a:pt x="332" y="280"/>
                    <a:pt x="332" y="266"/>
                    <a:pt x="332" y="252"/>
                  </a:cubicBezTo>
                  <a:cubicBezTo>
                    <a:pt x="318" y="252"/>
                    <a:pt x="304" y="252"/>
                    <a:pt x="290" y="252"/>
                  </a:cubicBezTo>
                  <a:cubicBezTo>
                    <a:pt x="290" y="267"/>
                    <a:pt x="290" y="281"/>
                    <a:pt x="290" y="295"/>
                  </a:cubicBezTo>
                  <a:cubicBezTo>
                    <a:pt x="304" y="295"/>
                    <a:pt x="318" y="295"/>
                    <a:pt x="332" y="295"/>
                  </a:cubicBezTo>
                  <a:close/>
                  <a:moveTo>
                    <a:pt x="366" y="295"/>
                  </a:moveTo>
                  <a:cubicBezTo>
                    <a:pt x="381" y="295"/>
                    <a:pt x="395" y="295"/>
                    <a:pt x="409" y="295"/>
                  </a:cubicBezTo>
                  <a:cubicBezTo>
                    <a:pt x="409" y="280"/>
                    <a:pt x="409" y="266"/>
                    <a:pt x="409" y="252"/>
                  </a:cubicBezTo>
                  <a:cubicBezTo>
                    <a:pt x="395" y="252"/>
                    <a:pt x="381" y="252"/>
                    <a:pt x="366" y="252"/>
                  </a:cubicBezTo>
                  <a:cubicBezTo>
                    <a:pt x="366" y="267"/>
                    <a:pt x="366" y="281"/>
                    <a:pt x="366" y="2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 name="Freeform 148"/>
            <p:cNvSpPr>
              <a:spLocks/>
            </p:cNvSpPr>
            <p:nvPr/>
          </p:nvSpPr>
          <p:spPr bwMode="gray">
            <a:xfrm>
              <a:off x="640319" y="3858754"/>
              <a:ext cx="109577" cy="26450"/>
            </a:xfrm>
            <a:custGeom>
              <a:avLst/>
              <a:gdLst/>
              <a:ahLst/>
              <a:cxnLst>
                <a:cxn ang="0">
                  <a:pos x="0" y="20"/>
                </a:cxn>
                <a:cxn ang="0">
                  <a:pos x="28" y="1"/>
                </a:cxn>
                <a:cxn ang="0">
                  <a:pos x="36" y="0"/>
                </a:cxn>
                <a:cxn ang="0">
                  <a:pos x="83" y="0"/>
                </a:cxn>
                <a:cxn ang="0">
                  <a:pos x="86" y="0"/>
                </a:cxn>
                <a:cxn ang="0">
                  <a:pos x="87" y="1"/>
                </a:cxn>
                <a:cxn ang="0">
                  <a:pos x="79" y="10"/>
                </a:cxn>
                <a:cxn ang="0">
                  <a:pos x="54" y="21"/>
                </a:cxn>
                <a:cxn ang="0">
                  <a:pos x="2" y="21"/>
                </a:cxn>
                <a:cxn ang="0">
                  <a:pos x="0" y="20"/>
                </a:cxn>
              </a:cxnLst>
              <a:rect l="0" t="0" r="r" b="b"/>
              <a:pathLst>
                <a:path w="87" h="21">
                  <a:moveTo>
                    <a:pt x="0" y="20"/>
                  </a:moveTo>
                  <a:cubicBezTo>
                    <a:pt x="7" y="9"/>
                    <a:pt x="16" y="3"/>
                    <a:pt x="28" y="1"/>
                  </a:cubicBezTo>
                  <a:cubicBezTo>
                    <a:pt x="31" y="0"/>
                    <a:pt x="34" y="0"/>
                    <a:pt x="36" y="0"/>
                  </a:cubicBezTo>
                  <a:cubicBezTo>
                    <a:pt x="52" y="0"/>
                    <a:pt x="67" y="0"/>
                    <a:pt x="83" y="0"/>
                  </a:cubicBezTo>
                  <a:cubicBezTo>
                    <a:pt x="84" y="0"/>
                    <a:pt x="85" y="0"/>
                    <a:pt x="86" y="0"/>
                  </a:cubicBezTo>
                  <a:cubicBezTo>
                    <a:pt x="86" y="0"/>
                    <a:pt x="86" y="0"/>
                    <a:pt x="87" y="1"/>
                  </a:cubicBezTo>
                  <a:cubicBezTo>
                    <a:pt x="84" y="4"/>
                    <a:pt x="82" y="7"/>
                    <a:pt x="79" y="10"/>
                  </a:cubicBezTo>
                  <a:cubicBezTo>
                    <a:pt x="72" y="17"/>
                    <a:pt x="64" y="21"/>
                    <a:pt x="54" y="21"/>
                  </a:cubicBezTo>
                  <a:cubicBezTo>
                    <a:pt x="37" y="21"/>
                    <a:pt x="20" y="21"/>
                    <a:pt x="2" y="21"/>
                  </a:cubicBezTo>
                  <a:cubicBezTo>
                    <a:pt x="2" y="21"/>
                    <a:pt x="2" y="21"/>
                    <a:pt x="0"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 name="Freeform 149"/>
            <p:cNvSpPr>
              <a:spLocks/>
            </p:cNvSpPr>
            <p:nvPr/>
          </p:nvSpPr>
          <p:spPr bwMode="gray">
            <a:xfrm>
              <a:off x="912374" y="3858754"/>
              <a:ext cx="105800" cy="26450"/>
            </a:xfrm>
            <a:custGeom>
              <a:avLst/>
              <a:gdLst/>
              <a:ahLst/>
              <a:cxnLst>
                <a:cxn ang="0">
                  <a:pos x="85" y="0"/>
                </a:cxn>
                <a:cxn ang="0">
                  <a:pos x="65" y="18"/>
                </a:cxn>
                <a:cxn ang="0">
                  <a:pos x="53" y="21"/>
                </a:cxn>
                <a:cxn ang="0">
                  <a:pos x="1" y="21"/>
                </a:cxn>
                <a:cxn ang="0">
                  <a:pos x="0" y="21"/>
                </a:cxn>
                <a:cxn ang="0">
                  <a:pos x="1" y="18"/>
                </a:cxn>
                <a:cxn ang="0">
                  <a:pos x="31" y="0"/>
                </a:cxn>
                <a:cxn ang="0">
                  <a:pos x="85" y="0"/>
                </a:cxn>
              </a:cxnLst>
              <a:rect l="0" t="0" r="r" b="b"/>
              <a:pathLst>
                <a:path w="85" h="21">
                  <a:moveTo>
                    <a:pt x="85" y="0"/>
                  </a:moveTo>
                  <a:cubicBezTo>
                    <a:pt x="81" y="9"/>
                    <a:pt x="74" y="15"/>
                    <a:pt x="65" y="18"/>
                  </a:cubicBezTo>
                  <a:cubicBezTo>
                    <a:pt x="61" y="20"/>
                    <a:pt x="57" y="21"/>
                    <a:pt x="53" y="21"/>
                  </a:cubicBezTo>
                  <a:cubicBezTo>
                    <a:pt x="36" y="21"/>
                    <a:pt x="18" y="21"/>
                    <a:pt x="1" y="21"/>
                  </a:cubicBezTo>
                  <a:cubicBezTo>
                    <a:pt x="1" y="21"/>
                    <a:pt x="0" y="21"/>
                    <a:pt x="0" y="21"/>
                  </a:cubicBezTo>
                  <a:cubicBezTo>
                    <a:pt x="0" y="19"/>
                    <a:pt x="1" y="19"/>
                    <a:pt x="1" y="18"/>
                  </a:cubicBezTo>
                  <a:cubicBezTo>
                    <a:pt x="8" y="7"/>
                    <a:pt x="18" y="1"/>
                    <a:pt x="31" y="0"/>
                  </a:cubicBezTo>
                  <a:cubicBezTo>
                    <a:pt x="49" y="0"/>
                    <a:pt x="67" y="0"/>
                    <a:pt x="8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 name="Freeform 150"/>
            <p:cNvSpPr>
              <a:spLocks/>
            </p:cNvSpPr>
            <p:nvPr/>
          </p:nvSpPr>
          <p:spPr bwMode="gray">
            <a:xfrm>
              <a:off x="776346" y="3858754"/>
              <a:ext cx="109577" cy="26450"/>
            </a:xfrm>
            <a:custGeom>
              <a:avLst/>
              <a:gdLst/>
              <a:ahLst/>
              <a:cxnLst>
                <a:cxn ang="0">
                  <a:pos x="0" y="20"/>
                </a:cxn>
                <a:cxn ang="0">
                  <a:pos x="33" y="0"/>
                </a:cxn>
                <a:cxn ang="0">
                  <a:pos x="85" y="0"/>
                </a:cxn>
                <a:cxn ang="0">
                  <a:pos x="86" y="0"/>
                </a:cxn>
                <a:cxn ang="0">
                  <a:pos x="76" y="13"/>
                </a:cxn>
                <a:cxn ang="0">
                  <a:pos x="54" y="21"/>
                </a:cxn>
                <a:cxn ang="0">
                  <a:pos x="3" y="21"/>
                </a:cxn>
                <a:cxn ang="0">
                  <a:pos x="0" y="20"/>
                </a:cxn>
              </a:cxnLst>
              <a:rect l="0" t="0" r="r" b="b"/>
              <a:pathLst>
                <a:path w="86" h="21">
                  <a:moveTo>
                    <a:pt x="0" y="20"/>
                  </a:moveTo>
                  <a:cubicBezTo>
                    <a:pt x="8" y="7"/>
                    <a:pt x="19" y="0"/>
                    <a:pt x="33" y="0"/>
                  </a:cubicBezTo>
                  <a:cubicBezTo>
                    <a:pt x="51" y="0"/>
                    <a:pt x="68" y="0"/>
                    <a:pt x="85" y="0"/>
                  </a:cubicBezTo>
                  <a:cubicBezTo>
                    <a:pt x="85" y="0"/>
                    <a:pt x="86" y="0"/>
                    <a:pt x="86" y="0"/>
                  </a:cubicBezTo>
                  <a:cubicBezTo>
                    <a:pt x="84" y="5"/>
                    <a:pt x="80" y="9"/>
                    <a:pt x="76" y="13"/>
                  </a:cubicBezTo>
                  <a:cubicBezTo>
                    <a:pt x="70" y="18"/>
                    <a:pt x="62" y="21"/>
                    <a:pt x="54" y="21"/>
                  </a:cubicBezTo>
                  <a:cubicBezTo>
                    <a:pt x="37" y="21"/>
                    <a:pt x="20" y="21"/>
                    <a:pt x="3" y="21"/>
                  </a:cubicBezTo>
                  <a:cubicBezTo>
                    <a:pt x="2" y="21"/>
                    <a:pt x="2" y="21"/>
                    <a:pt x="0"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25" name="Freeform 162"/>
          <p:cNvSpPr>
            <a:spLocks noEditPoints="1"/>
          </p:cNvSpPr>
          <p:nvPr/>
        </p:nvSpPr>
        <p:spPr bwMode="gray">
          <a:xfrm>
            <a:off x="624450" y="4863308"/>
            <a:ext cx="435582" cy="475738"/>
          </a:xfrm>
          <a:custGeom>
            <a:avLst/>
            <a:gdLst/>
            <a:ahLst/>
            <a:cxnLst>
              <a:cxn ang="0">
                <a:pos x="25" y="436"/>
              </a:cxn>
              <a:cxn ang="0">
                <a:pos x="197" y="196"/>
              </a:cxn>
              <a:cxn ang="0">
                <a:pos x="200" y="436"/>
              </a:cxn>
              <a:cxn ang="0">
                <a:pos x="223" y="78"/>
              </a:cxn>
              <a:cxn ang="0">
                <a:pos x="398" y="0"/>
              </a:cxn>
              <a:cxn ang="0">
                <a:pos x="422" y="462"/>
              </a:cxn>
              <a:cxn ang="0">
                <a:pos x="58" y="310"/>
              </a:cxn>
              <a:cxn ang="0">
                <a:pos x="58" y="280"/>
              </a:cxn>
              <a:cxn ang="0">
                <a:pos x="367" y="93"/>
              </a:cxn>
              <a:cxn ang="0">
                <a:pos x="324" y="95"/>
              </a:cxn>
              <a:cxn ang="0">
                <a:pos x="169" y="310"/>
              </a:cxn>
              <a:cxn ang="0">
                <a:pos x="166" y="280"/>
              </a:cxn>
              <a:cxn ang="0">
                <a:pos x="126" y="310"/>
              </a:cxn>
              <a:cxn ang="0">
                <a:pos x="366" y="280"/>
              </a:cxn>
              <a:cxn ang="0">
                <a:pos x="324" y="307"/>
              </a:cxn>
              <a:cxn ang="0">
                <a:pos x="367" y="310"/>
              </a:cxn>
              <a:cxn ang="0">
                <a:pos x="256" y="93"/>
              </a:cxn>
              <a:cxn ang="0">
                <a:pos x="298" y="93"/>
              </a:cxn>
              <a:cxn ang="0">
                <a:pos x="299" y="281"/>
              </a:cxn>
              <a:cxn ang="0">
                <a:pos x="256" y="282"/>
              </a:cxn>
              <a:cxn ang="0">
                <a:pos x="367" y="155"/>
              </a:cxn>
              <a:cxn ang="0">
                <a:pos x="367" y="185"/>
              </a:cxn>
              <a:cxn ang="0">
                <a:pos x="58" y="218"/>
              </a:cxn>
              <a:cxn ang="0">
                <a:pos x="101" y="218"/>
              </a:cxn>
              <a:cxn ang="0">
                <a:pos x="169" y="244"/>
              </a:cxn>
              <a:cxn ang="0">
                <a:pos x="126" y="217"/>
              </a:cxn>
              <a:cxn ang="0">
                <a:pos x="324" y="218"/>
              </a:cxn>
              <a:cxn ang="0">
                <a:pos x="367" y="218"/>
              </a:cxn>
              <a:cxn ang="0">
                <a:pos x="58" y="372"/>
              </a:cxn>
              <a:cxn ang="0">
                <a:pos x="169" y="342"/>
              </a:cxn>
              <a:cxn ang="0">
                <a:pos x="169" y="372"/>
              </a:cxn>
              <a:cxn ang="0">
                <a:pos x="367" y="342"/>
              </a:cxn>
              <a:cxn ang="0">
                <a:pos x="367" y="372"/>
              </a:cxn>
              <a:cxn ang="0">
                <a:pos x="58" y="405"/>
              </a:cxn>
              <a:cxn ang="0">
                <a:pos x="169" y="434"/>
              </a:cxn>
              <a:cxn ang="0">
                <a:pos x="126" y="434"/>
              </a:cxn>
              <a:cxn ang="0">
                <a:pos x="324" y="405"/>
              </a:cxn>
              <a:cxn ang="0">
                <a:pos x="367" y="405"/>
              </a:cxn>
              <a:cxn ang="0">
                <a:pos x="256" y="185"/>
              </a:cxn>
              <a:cxn ang="0">
                <a:pos x="256" y="217"/>
              </a:cxn>
              <a:cxn ang="0">
                <a:pos x="298" y="217"/>
              </a:cxn>
              <a:cxn ang="0">
                <a:pos x="256" y="342"/>
              </a:cxn>
              <a:cxn ang="0">
                <a:pos x="298" y="342"/>
              </a:cxn>
              <a:cxn ang="0">
                <a:pos x="256" y="434"/>
              </a:cxn>
            </a:cxnLst>
            <a:rect l="0" t="0" r="r" b="b"/>
            <a:pathLst>
              <a:path w="422" h="462">
                <a:moveTo>
                  <a:pt x="0" y="462"/>
                </a:moveTo>
                <a:cubicBezTo>
                  <a:pt x="0" y="454"/>
                  <a:pt x="0" y="445"/>
                  <a:pt x="0" y="436"/>
                </a:cubicBezTo>
                <a:cubicBezTo>
                  <a:pt x="8" y="436"/>
                  <a:pt x="16" y="436"/>
                  <a:pt x="25" y="436"/>
                </a:cubicBezTo>
                <a:cubicBezTo>
                  <a:pt x="25" y="331"/>
                  <a:pt x="25" y="227"/>
                  <a:pt x="25" y="122"/>
                </a:cubicBezTo>
                <a:cubicBezTo>
                  <a:pt x="30" y="125"/>
                  <a:pt x="36" y="127"/>
                  <a:pt x="41" y="129"/>
                </a:cubicBezTo>
                <a:cubicBezTo>
                  <a:pt x="93" y="152"/>
                  <a:pt x="145" y="174"/>
                  <a:pt x="197" y="196"/>
                </a:cubicBezTo>
                <a:cubicBezTo>
                  <a:pt x="200" y="197"/>
                  <a:pt x="200" y="199"/>
                  <a:pt x="200" y="201"/>
                </a:cubicBezTo>
                <a:cubicBezTo>
                  <a:pt x="200" y="278"/>
                  <a:pt x="200" y="355"/>
                  <a:pt x="200" y="432"/>
                </a:cubicBezTo>
                <a:cubicBezTo>
                  <a:pt x="200" y="433"/>
                  <a:pt x="200" y="434"/>
                  <a:pt x="200" y="436"/>
                </a:cubicBezTo>
                <a:cubicBezTo>
                  <a:pt x="208" y="436"/>
                  <a:pt x="215" y="436"/>
                  <a:pt x="223" y="436"/>
                </a:cubicBezTo>
                <a:cubicBezTo>
                  <a:pt x="223" y="435"/>
                  <a:pt x="223" y="433"/>
                  <a:pt x="223" y="432"/>
                </a:cubicBezTo>
                <a:cubicBezTo>
                  <a:pt x="223" y="314"/>
                  <a:pt x="223" y="196"/>
                  <a:pt x="223" y="78"/>
                </a:cubicBezTo>
                <a:cubicBezTo>
                  <a:pt x="223" y="76"/>
                  <a:pt x="224" y="75"/>
                  <a:pt x="226" y="74"/>
                </a:cubicBezTo>
                <a:cubicBezTo>
                  <a:pt x="282" y="49"/>
                  <a:pt x="339" y="25"/>
                  <a:pt x="395" y="1"/>
                </a:cubicBezTo>
                <a:cubicBezTo>
                  <a:pt x="396" y="1"/>
                  <a:pt x="397" y="0"/>
                  <a:pt x="398" y="0"/>
                </a:cubicBezTo>
                <a:cubicBezTo>
                  <a:pt x="398" y="145"/>
                  <a:pt x="398" y="290"/>
                  <a:pt x="398" y="436"/>
                </a:cubicBezTo>
                <a:cubicBezTo>
                  <a:pt x="406" y="436"/>
                  <a:pt x="414" y="436"/>
                  <a:pt x="422" y="436"/>
                </a:cubicBezTo>
                <a:cubicBezTo>
                  <a:pt x="422" y="445"/>
                  <a:pt x="422" y="454"/>
                  <a:pt x="422" y="462"/>
                </a:cubicBezTo>
                <a:cubicBezTo>
                  <a:pt x="282" y="462"/>
                  <a:pt x="141" y="462"/>
                  <a:pt x="0" y="462"/>
                </a:cubicBezTo>
                <a:close/>
                <a:moveTo>
                  <a:pt x="58" y="280"/>
                </a:moveTo>
                <a:cubicBezTo>
                  <a:pt x="58" y="290"/>
                  <a:pt x="58" y="300"/>
                  <a:pt x="58" y="310"/>
                </a:cubicBezTo>
                <a:cubicBezTo>
                  <a:pt x="72" y="310"/>
                  <a:pt x="86" y="310"/>
                  <a:pt x="101" y="310"/>
                </a:cubicBezTo>
                <a:cubicBezTo>
                  <a:pt x="101" y="300"/>
                  <a:pt x="101" y="290"/>
                  <a:pt x="101" y="280"/>
                </a:cubicBezTo>
                <a:cubicBezTo>
                  <a:pt x="86" y="280"/>
                  <a:pt x="72" y="280"/>
                  <a:pt x="58" y="280"/>
                </a:cubicBezTo>
                <a:close/>
                <a:moveTo>
                  <a:pt x="324" y="122"/>
                </a:moveTo>
                <a:cubicBezTo>
                  <a:pt x="339" y="122"/>
                  <a:pt x="353" y="122"/>
                  <a:pt x="367" y="122"/>
                </a:cubicBezTo>
                <a:cubicBezTo>
                  <a:pt x="367" y="112"/>
                  <a:pt x="367" y="103"/>
                  <a:pt x="367" y="93"/>
                </a:cubicBezTo>
                <a:cubicBezTo>
                  <a:pt x="367" y="93"/>
                  <a:pt x="366" y="93"/>
                  <a:pt x="366" y="93"/>
                </a:cubicBezTo>
                <a:cubicBezTo>
                  <a:pt x="353" y="92"/>
                  <a:pt x="339" y="92"/>
                  <a:pt x="326" y="92"/>
                </a:cubicBezTo>
                <a:cubicBezTo>
                  <a:pt x="324" y="92"/>
                  <a:pt x="324" y="93"/>
                  <a:pt x="324" y="95"/>
                </a:cubicBezTo>
                <a:cubicBezTo>
                  <a:pt x="324" y="101"/>
                  <a:pt x="324" y="106"/>
                  <a:pt x="324" y="112"/>
                </a:cubicBezTo>
                <a:cubicBezTo>
                  <a:pt x="324" y="115"/>
                  <a:pt x="324" y="119"/>
                  <a:pt x="324" y="122"/>
                </a:cubicBezTo>
                <a:close/>
                <a:moveTo>
                  <a:pt x="169" y="310"/>
                </a:moveTo>
                <a:cubicBezTo>
                  <a:pt x="169" y="309"/>
                  <a:pt x="169" y="308"/>
                  <a:pt x="169" y="307"/>
                </a:cubicBezTo>
                <a:cubicBezTo>
                  <a:pt x="169" y="299"/>
                  <a:pt x="169" y="291"/>
                  <a:pt x="169" y="283"/>
                </a:cubicBezTo>
                <a:cubicBezTo>
                  <a:pt x="169" y="280"/>
                  <a:pt x="169" y="280"/>
                  <a:pt x="166" y="280"/>
                </a:cubicBezTo>
                <a:cubicBezTo>
                  <a:pt x="154" y="280"/>
                  <a:pt x="142" y="280"/>
                  <a:pt x="129" y="280"/>
                </a:cubicBezTo>
                <a:cubicBezTo>
                  <a:pt x="128" y="280"/>
                  <a:pt x="127" y="280"/>
                  <a:pt x="126" y="280"/>
                </a:cubicBezTo>
                <a:cubicBezTo>
                  <a:pt x="126" y="290"/>
                  <a:pt x="126" y="300"/>
                  <a:pt x="126" y="310"/>
                </a:cubicBezTo>
                <a:cubicBezTo>
                  <a:pt x="141" y="310"/>
                  <a:pt x="155" y="310"/>
                  <a:pt x="169" y="310"/>
                </a:cubicBezTo>
                <a:close/>
                <a:moveTo>
                  <a:pt x="367" y="280"/>
                </a:moveTo>
                <a:cubicBezTo>
                  <a:pt x="366" y="280"/>
                  <a:pt x="366" y="280"/>
                  <a:pt x="366" y="280"/>
                </a:cubicBezTo>
                <a:cubicBezTo>
                  <a:pt x="352" y="280"/>
                  <a:pt x="339" y="280"/>
                  <a:pt x="326" y="280"/>
                </a:cubicBezTo>
                <a:cubicBezTo>
                  <a:pt x="324" y="280"/>
                  <a:pt x="324" y="281"/>
                  <a:pt x="324" y="282"/>
                </a:cubicBezTo>
                <a:cubicBezTo>
                  <a:pt x="324" y="291"/>
                  <a:pt x="324" y="299"/>
                  <a:pt x="324" y="307"/>
                </a:cubicBezTo>
                <a:cubicBezTo>
                  <a:pt x="324" y="309"/>
                  <a:pt x="325" y="310"/>
                  <a:pt x="327" y="310"/>
                </a:cubicBezTo>
                <a:cubicBezTo>
                  <a:pt x="340" y="310"/>
                  <a:pt x="352" y="310"/>
                  <a:pt x="364" y="310"/>
                </a:cubicBezTo>
                <a:cubicBezTo>
                  <a:pt x="365" y="310"/>
                  <a:pt x="366" y="310"/>
                  <a:pt x="367" y="310"/>
                </a:cubicBezTo>
                <a:cubicBezTo>
                  <a:pt x="367" y="300"/>
                  <a:pt x="367" y="290"/>
                  <a:pt x="367" y="280"/>
                </a:cubicBezTo>
                <a:close/>
                <a:moveTo>
                  <a:pt x="298" y="93"/>
                </a:moveTo>
                <a:cubicBezTo>
                  <a:pt x="284" y="93"/>
                  <a:pt x="270" y="93"/>
                  <a:pt x="256" y="93"/>
                </a:cubicBezTo>
                <a:cubicBezTo>
                  <a:pt x="256" y="103"/>
                  <a:pt x="256" y="112"/>
                  <a:pt x="256" y="122"/>
                </a:cubicBezTo>
                <a:cubicBezTo>
                  <a:pt x="270" y="122"/>
                  <a:pt x="284" y="122"/>
                  <a:pt x="298" y="122"/>
                </a:cubicBezTo>
                <a:cubicBezTo>
                  <a:pt x="298" y="112"/>
                  <a:pt x="298" y="103"/>
                  <a:pt x="298" y="93"/>
                </a:cubicBezTo>
                <a:close/>
                <a:moveTo>
                  <a:pt x="256" y="310"/>
                </a:moveTo>
                <a:cubicBezTo>
                  <a:pt x="270" y="310"/>
                  <a:pt x="284" y="310"/>
                  <a:pt x="299" y="310"/>
                </a:cubicBezTo>
                <a:cubicBezTo>
                  <a:pt x="299" y="300"/>
                  <a:pt x="299" y="291"/>
                  <a:pt x="299" y="281"/>
                </a:cubicBezTo>
                <a:cubicBezTo>
                  <a:pt x="299" y="281"/>
                  <a:pt x="297" y="280"/>
                  <a:pt x="297" y="280"/>
                </a:cubicBezTo>
                <a:cubicBezTo>
                  <a:pt x="284" y="280"/>
                  <a:pt x="271" y="280"/>
                  <a:pt x="258" y="280"/>
                </a:cubicBezTo>
                <a:cubicBezTo>
                  <a:pt x="256" y="280"/>
                  <a:pt x="256" y="280"/>
                  <a:pt x="256" y="282"/>
                </a:cubicBezTo>
                <a:cubicBezTo>
                  <a:pt x="256" y="286"/>
                  <a:pt x="256" y="291"/>
                  <a:pt x="256" y="295"/>
                </a:cubicBezTo>
                <a:cubicBezTo>
                  <a:pt x="256" y="300"/>
                  <a:pt x="256" y="305"/>
                  <a:pt x="256" y="310"/>
                </a:cubicBezTo>
                <a:close/>
                <a:moveTo>
                  <a:pt x="367" y="155"/>
                </a:moveTo>
                <a:cubicBezTo>
                  <a:pt x="353" y="155"/>
                  <a:pt x="339" y="155"/>
                  <a:pt x="324" y="155"/>
                </a:cubicBezTo>
                <a:cubicBezTo>
                  <a:pt x="324" y="165"/>
                  <a:pt x="324" y="175"/>
                  <a:pt x="324" y="185"/>
                </a:cubicBezTo>
                <a:cubicBezTo>
                  <a:pt x="339" y="185"/>
                  <a:pt x="353" y="185"/>
                  <a:pt x="367" y="185"/>
                </a:cubicBezTo>
                <a:cubicBezTo>
                  <a:pt x="367" y="175"/>
                  <a:pt x="367" y="165"/>
                  <a:pt x="367" y="155"/>
                </a:cubicBezTo>
                <a:close/>
                <a:moveTo>
                  <a:pt x="101" y="218"/>
                </a:moveTo>
                <a:cubicBezTo>
                  <a:pt x="86" y="218"/>
                  <a:pt x="72" y="218"/>
                  <a:pt x="58" y="218"/>
                </a:cubicBezTo>
                <a:cubicBezTo>
                  <a:pt x="58" y="228"/>
                  <a:pt x="58" y="237"/>
                  <a:pt x="58" y="247"/>
                </a:cubicBezTo>
                <a:cubicBezTo>
                  <a:pt x="72" y="247"/>
                  <a:pt x="86" y="247"/>
                  <a:pt x="101" y="247"/>
                </a:cubicBezTo>
                <a:cubicBezTo>
                  <a:pt x="101" y="237"/>
                  <a:pt x="101" y="227"/>
                  <a:pt x="101" y="218"/>
                </a:cubicBezTo>
                <a:close/>
                <a:moveTo>
                  <a:pt x="126" y="247"/>
                </a:moveTo>
                <a:cubicBezTo>
                  <a:pt x="140" y="247"/>
                  <a:pt x="154" y="247"/>
                  <a:pt x="167" y="247"/>
                </a:cubicBezTo>
                <a:cubicBezTo>
                  <a:pt x="169" y="247"/>
                  <a:pt x="169" y="246"/>
                  <a:pt x="169" y="244"/>
                </a:cubicBezTo>
                <a:cubicBezTo>
                  <a:pt x="169" y="236"/>
                  <a:pt x="169" y="228"/>
                  <a:pt x="169" y="220"/>
                </a:cubicBezTo>
                <a:cubicBezTo>
                  <a:pt x="169" y="219"/>
                  <a:pt x="169" y="218"/>
                  <a:pt x="169" y="217"/>
                </a:cubicBezTo>
                <a:cubicBezTo>
                  <a:pt x="155" y="217"/>
                  <a:pt x="141" y="217"/>
                  <a:pt x="126" y="217"/>
                </a:cubicBezTo>
                <a:cubicBezTo>
                  <a:pt x="126" y="227"/>
                  <a:pt x="126" y="237"/>
                  <a:pt x="126" y="247"/>
                </a:cubicBezTo>
                <a:close/>
                <a:moveTo>
                  <a:pt x="367" y="218"/>
                </a:moveTo>
                <a:cubicBezTo>
                  <a:pt x="353" y="218"/>
                  <a:pt x="339" y="218"/>
                  <a:pt x="324" y="218"/>
                </a:cubicBezTo>
                <a:cubicBezTo>
                  <a:pt x="324" y="228"/>
                  <a:pt x="324" y="237"/>
                  <a:pt x="324" y="247"/>
                </a:cubicBezTo>
                <a:cubicBezTo>
                  <a:pt x="339" y="247"/>
                  <a:pt x="353" y="247"/>
                  <a:pt x="367" y="247"/>
                </a:cubicBezTo>
                <a:cubicBezTo>
                  <a:pt x="367" y="237"/>
                  <a:pt x="367" y="227"/>
                  <a:pt x="367" y="218"/>
                </a:cubicBezTo>
                <a:close/>
                <a:moveTo>
                  <a:pt x="101" y="343"/>
                </a:moveTo>
                <a:cubicBezTo>
                  <a:pt x="86" y="343"/>
                  <a:pt x="72" y="343"/>
                  <a:pt x="58" y="343"/>
                </a:cubicBezTo>
                <a:cubicBezTo>
                  <a:pt x="58" y="352"/>
                  <a:pt x="58" y="362"/>
                  <a:pt x="58" y="372"/>
                </a:cubicBezTo>
                <a:cubicBezTo>
                  <a:pt x="72" y="372"/>
                  <a:pt x="86" y="372"/>
                  <a:pt x="101" y="372"/>
                </a:cubicBezTo>
                <a:cubicBezTo>
                  <a:pt x="101" y="362"/>
                  <a:pt x="101" y="352"/>
                  <a:pt x="101" y="343"/>
                </a:cubicBezTo>
                <a:close/>
                <a:moveTo>
                  <a:pt x="169" y="342"/>
                </a:moveTo>
                <a:cubicBezTo>
                  <a:pt x="155" y="342"/>
                  <a:pt x="141" y="342"/>
                  <a:pt x="126" y="342"/>
                </a:cubicBezTo>
                <a:cubicBezTo>
                  <a:pt x="126" y="352"/>
                  <a:pt x="126" y="362"/>
                  <a:pt x="126" y="372"/>
                </a:cubicBezTo>
                <a:cubicBezTo>
                  <a:pt x="141" y="372"/>
                  <a:pt x="155" y="372"/>
                  <a:pt x="169" y="372"/>
                </a:cubicBezTo>
                <a:cubicBezTo>
                  <a:pt x="169" y="362"/>
                  <a:pt x="169" y="352"/>
                  <a:pt x="169" y="342"/>
                </a:cubicBezTo>
                <a:close/>
                <a:moveTo>
                  <a:pt x="367" y="372"/>
                </a:moveTo>
                <a:cubicBezTo>
                  <a:pt x="367" y="362"/>
                  <a:pt x="367" y="352"/>
                  <a:pt x="367" y="342"/>
                </a:cubicBezTo>
                <a:cubicBezTo>
                  <a:pt x="353" y="342"/>
                  <a:pt x="339" y="342"/>
                  <a:pt x="324" y="342"/>
                </a:cubicBezTo>
                <a:cubicBezTo>
                  <a:pt x="324" y="352"/>
                  <a:pt x="324" y="362"/>
                  <a:pt x="324" y="372"/>
                </a:cubicBezTo>
                <a:cubicBezTo>
                  <a:pt x="339" y="372"/>
                  <a:pt x="353" y="372"/>
                  <a:pt x="367" y="372"/>
                </a:cubicBezTo>
                <a:close/>
                <a:moveTo>
                  <a:pt x="100" y="434"/>
                </a:moveTo>
                <a:cubicBezTo>
                  <a:pt x="100" y="424"/>
                  <a:pt x="100" y="414"/>
                  <a:pt x="100" y="405"/>
                </a:cubicBezTo>
                <a:cubicBezTo>
                  <a:pt x="86" y="405"/>
                  <a:pt x="72" y="405"/>
                  <a:pt x="58" y="405"/>
                </a:cubicBezTo>
                <a:cubicBezTo>
                  <a:pt x="58" y="415"/>
                  <a:pt x="58" y="424"/>
                  <a:pt x="58" y="434"/>
                </a:cubicBezTo>
                <a:cubicBezTo>
                  <a:pt x="72" y="434"/>
                  <a:pt x="86" y="434"/>
                  <a:pt x="100" y="434"/>
                </a:cubicBezTo>
                <a:close/>
                <a:moveTo>
                  <a:pt x="169" y="434"/>
                </a:moveTo>
                <a:cubicBezTo>
                  <a:pt x="169" y="424"/>
                  <a:pt x="169" y="414"/>
                  <a:pt x="169" y="405"/>
                </a:cubicBezTo>
                <a:cubicBezTo>
                  <a:pt x="154" y="405"/>
                  <a:pt x="140" y="405"/>
                  <a:pt x="126" y="405"/>
                </a:cubicBezTo>
                <a:cubicBezTo>
                  <a:pt x="126" y="415"/>
                  <a:pt x="126" y="424"/>
                  <a:pt x="126" y="434"/>
                </a:cubicBezTo>
                <a:cubicBezTo>
                  <a:pt x="141" y="434"/>
                  <a:pt x="155" y="434"/>
                  <a:pt x="169" y="434"/>
                </a:cubicBezTo>
                <a:close/>
                <a:moveTo>
                  <a:pt x="367" y="405"/>
                </a:moveTo>
                <a:cubicBezTo>
                  <a:pt x="353" y="405"/>
                  <a:pt x="339" y="405"/>
                  <a:pt x="324" y="405"/>
                </a:cubicBezTo>
                <a:cubicBezTo>
                  <a:pt x="324" y="415"/>
                  <a:pt x="324" y="424"/>
                  <a:pt x="324" y="434"/>
                </a:cubicBezTo>
                <a:cubicBezTo>
                  <a:pt x="339" y="434"/>
                  <a:pt x="353" y="434"/>
                  <a:pt x="367" y="434"/>
                </a:cubicBezTo>
                <a:cubicBezTo>
                  <a:pt x="367" y="424"/>
                  <a:pt x="367" y="415"/>
                  <a:pt x="367" y="405"/>
                </a:cubicBezTo>
                <a:close/>
                <a:moveTo>
                  <a:pt x="298" y="155"/>
                </a:moveTo>
                <a:cubicBezTo>
                  <a:pt x="284" y="155"/>
                  <a:pt x="270" y="155"/>
                  <a:pt x="256" y="155"/>
                </a:cubicBezTo>
                <a:cubicBezTo>
                  <a:pt x="256" y="165"/>
                  <a:pt x="256" y="175"/>
                  <a:pt x="256" y="185"/>
                </a:cubicBezTo>
                <a:cubicBezTo>
                  <a:pt x="270" y="185"/>
                  <a:pt x="284" y="185"/>
                  <a:pt x="298" y="185"/>
                </a:cubicBezTo>
                <a:cubicBezTo>
                  <a:pt x="298" y="175"/>
                  <a:pt x="298" y="165"/>
                  <a:pt x="298" y="155"/>
                </a:cubicBezTo>
                <a:close/>
                <a:moveTo>
                  <a:pt x="256" y="217"/>
                </a:moveTo>
                <a:cubicBezTo>
                  <a:pt x="256" y="227"/>
                  <a:pt x="256" y="237"/>
                  <a:pt x="256" y="247"/>
                </a:cubicBezTo>
                <a:cubicBezTo>
                  <a:pt x="270" y="247"/>
                  <a:pt x="284" y="247"/>
                  <a:pt x="298" y="247"/>
                </a:cubicBezTo>
                <a:cubicBezTo>
                  <a:pt x="298" y="237"/>
                  <a:pt x="298" y="227"/>
                  <a:pt x="298" y="217"/>
                </a:cubicBezTo>
                <a:cubicBezTo>
                  <a:pt x="284" y="217"/>
                  <a:pt x="270" y="217"/>
                  <a:pt x="256" y="217"/>
                </a:cubicBezTo>
                <a:close/>
                <a:moveTo>
                  <a:pt x="298" y="342"/>
                </a:moveTo>
                <a:cubicBezTo>
                  <a:pt x="284" y="342"/>
                  <a:pt x="270" y="342"/>
                  <a:pt x="256" y="342"/>
                </a:cubicBezTo>
                <a:cubicBezTo>
                  <a:pt x="256" y="352"/>
                  <a:pt x="256" y="362"/>
                  <a:pt x="256" y="372"/>
                </a:cubicBezTo>
                <a:cubicBezTo>
                  <a:pt x="270" y="372"/>
                  <a:pt x="284" y="372"/>
                  <a:pt x="298" y="372"/>
                </a:cubicBezTo>
                <a:cubicBezTo>
                  <a:pt x="298" y="362"/>
                  <a:pt x="298" y="352"/>
                  <a:pt x="298" y="342"/>
                </a:cubicBezTo>
                <a:close/>
                <a:moveTo>
                  <a:pt x="298" y="405"/>
                </a:moveTo>
                <a:cubicBezTo>
                  <a:pt x="284" y="405"/>
                  <a:pt x="270" y="405"/>
                  <a:pt x="256" y="405"/>
                </a:cubicBezTo>
                <a:cubicBezTo>
                  <a:pt x="256" y="415"/>
                  <a:pt x="256" y="424"/>
                  <a:pt x="256" y="434"/>
                </a:cubicBezTo>
                <a:cubicBezTo>
                  <a:pt x="270" y="434"/>
                  <a:pt x="284" y="434"/>
                  <a:pt x="298" y="434"/>
                </a:cubicBezTo>
                <a:cubicBezTo>
                  <a:pt x="298" y="424"/>
                  <a:pt x="298" y="415"/>
                  <a:pt x="298" y="405"/>
                </a:cubicBezTo>
                <a:close/>
              </a:path>
            </a:pathLst>
          </a:custGeom>
          <a:solidFill>
            <a:srgbClr val="58595B"/>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 name="Freeform 1306"/>
          <p:cNvSpPr>
            <a:spLocks noChangeAspect="1" noEditPoints="1"/>
          </p:cNvSpPr>
          <p:nvPr/>
        </p:nvSpPr>
        <p:spPr bwMode="gray">
          <a:xfrm flipH="1">
            <a:off x="554241" y="2900566"/>
            <a:ext cx="576000" cy="275688"/>
          </a:xfrm>
          <a:custGeom>
            <a:avLst/>
            <a:gdLst/>
            <a:ahLst/>
            <a:cxnLst>
              <a:cxn ang="0">
                <a:pos x="272" y="166"/>
              </a:cxn>
              <a:cxn ang="0">
                <a:pos x="205" y="147"/>
              </a:cxn>
              <a:cxn ang="0">
                <a:pos x="164" y="147"/>
              </a:cxn>
              <a:cxn ang="0">
                <a:pos x="158" y="150"/>
              </a:cxn>
              <a:cxn ang="0">
                <a:pos x="118" y="148"/>
              </a:cxn>
              <a:cxn ang="0">
                <a:pos x="58" y="146"/>
              </a:cxn>
              <a:cxn ang="0">
                <a:pos x="36" y="166"/>
              </a:cxn>
              <a:cxn ang="0">
                <a:pos x="0" y="146"/>
              </a:cxn>
              <a:cxn ang="0">
                <a:pos x="4" y="132"/>
              </a:cxn>
              <a:cxn ang="0">
                <a:pos x="4" y="106"/>
              </a:cxn>
              <a:cxn ang="0">
                <a:pos x="54" y="86"/>
              </a:cxn>
              <a:cxn ang="0">
                <a:pos x="66" y="56"/>
              </a:cxn>
              <a:cxn ang="0">
                <a:pos x="79" y="48"/>
              </a:cxn>
              <a:cxn ang="0">
                <a:pos x="126" y="24"/>
              </a:cxn>
              <a:cxn ang="0">
                <a:pos x="134" y="85"/>
              </a:cxn>
              <a:cxn ang="0">
                <a:pos x="134" y="17"/>
              </a:cxn>
              <a:cxn ang="0">
                <a:pos x="148" y="0"/>
              </a:cxn>
              <a:cxn ang="0">
                <a:pos x="145" y="13"/>
              </a:cxn>
              <a:cxn ang="0">
                <a:pos x="352" y="27"/>
              </a:cxn>
              <a:cxn ang="0">
                <a:pos x="339" y="146"/>
              </a:cxn>
              <a:cxn ang="0">
                <a:pos x="318" y="166"/>
              </a:cxn>
              <a:cxn ang="0">
                <a:pos x="297" y="146"/>
              </a:cxn>
              <a:cxn ang="0">
                <a:pos x="84" y="85"/>
              </a:cxn>
              <a:cxn ang="0">
                <a:pos x="78" y="72"/>
              </a:cxn>
              <a:cxn ang="0">
                <a:pos x="89" y="84"/>
              </a:cxn>
              <a:cxn ang="0">
                <a:pos x="106" y="85"/>
              </a:cxn>
              <a:cxn ang="0">
                <a:pos x="74" y="59"/>
              </a:cxn>
              <a:cxn ang="0">
                <a:pos x="67" y="85"/>
              </a:cxn>
              <a:cxn ang="0">
                <a:pos x="319" y="155"/>
              </a:cxn>
              <a:cxn ang="0">
                <a:pos x="319" y="137"/>
              </a:cxn>
              <a:cxn ang="0">
                <a:pos x="319" y="155"/>
              </a:cxn>
              <a:cxn ang="0">
                <a:pos x="185" y="137"/>
              </a:cxn>
              <a:cxn ang="0">
                <a:pos x="184" y="155"/>
              </a:cxn>
              <a:cxn ang="0">
                <a:pos x="273" y="155"/>
              </a:cxn>
              <a:cxn ang="0">
                <a:pos x="273" y="137"/>
              </a:cxn>
              <a:cxn ang="0">
                <a:pos x="273" y="155"/>
              </a:cxn>
              <a:cxn ang="0">
                <a:pos x="36" y="137"/>
              </a:cxn>
              <a:cxn ang="0">
                <a:pos x="36" y="155"/>
              </a:cxn>
              <a:cxn ang="0">
                <a:pos x="138" y="155"/>
              </a:cxn>
              <a:cxn ang="0">
                <a:pos x="138" y="137"/>
              </a:cxn>
              <a:cxn ang="0">
                <a:pos x="138" y="155"/>
              </a:cxn>
            </a:cxnLst>
            <a:rect l="0" t="0" r="r" b="b"/>
            <a:pathLst>
              <a:path w="352" h="167">
                <a:moveTo>
                  <a:pt x="293" y="146"/>
                </a:moveTo>
                <a:cubicBezTo>
                  <a:pt x="291" y="159"/>
                  <a:pt x="283" y="166"/>
                  <a:pt x="272" y="166"/>
                </a:cubicBezTo>
                <a:cubicBezTo>
                  <a:pt x="262" y="166"/>
                  <a:pt x="254" y="159"/>
                  <a:pt x="252" y="147"/>
                </a:cubicBezTo>
                <a:cubicBezTo>
                  <a:pt x="236" y="147"/>
                  <a:pt x="221" y="147"/>
                  <a:pt x="205" y="147"/>
                </a:cubicBezTo>
                <a:cubicBezTo>
                  <a:pt x="203" y="159"/>
                  <a:pt x="196" y="166"/>
                  <a:pt x="185" y="166"/>
                </a:cubicBezTo>
                <a:cubicBezTo>
                  <a:pt x="174" y="167"/>
                  <a:pt x="167" y="160"/>
                  <a:pt x="164" y="147"/>
                </a:cubicBezTo>
                <a:cubicBezTo>
                  <a:pt x="164" y="146"/>
                  <a:pt x="163" y="146"/>
                  <a:pt x="163" y="146"/>
                </a:cubicBezTo>
                <a:cubicBezTo>
                  <a:pt x="159" y="146"/>
                  <a:pt x="159" y="146"/>
                  <a:pt x="158" y="150"/>
                </a:cubicBezTo>
                <a:cubicBezTo>
                  <a:pt x="156" y="160"/>
                  <a:pt x="147" y="167"/>
                  <a:pt x="137" y="166"/>
                </a:cubicBezTo>
                <a:cubicBezTo>
                  <a:pt x="127" y="166"/>
                  <a:pt x="119" y="158"/>
                  <a:pt x="118" y="148"/>
                </a:cubicBezTo>
                <a:cubicBezTo>
                  <a:pt x="118" y="147"/>
                  <a:pt x="117" y="146"/>
                  <a:pt x="116" y="146"/>
                </a:cubicBezTo>
                <a:cubicBezTo>
                  <a:pt x="97" y="146"/>
                  <a:pt x="77" y="146"/>
                  <a:pt x="58" y="146"/>
                </a:cubicBezTo>
                <a:cubicBezTo>
                  <a:pt x="58" y="146"/>
                  <a:pt x="57" y="146"/>
                  <a:pt x="57" y="147"/>
                </a:cubicBezTo>
                <a:cubicBezTo>
                  <a:pt x="54" y="159"/>
                  <a:pt x="47" y="166"/>
                  <a:pt x="36" y="166"/>
                </a:cubicBezTo>
                <a:cubicBezTo>
                  <a:pt x="25" y="166"/>
                  <a:pt x="18" y="160"/>
                  <a:pt x="15" y="146"/>
                </a:cubicBezTo>
                <a:cubicBezTo>
                  <a:pt x="10" y="146"/>
                  <a:pt x="5" y="146"/>
                  <a:pt x="0" y="146"/>
                </a:cubicBezTo>
                <a:cubicBezTo>
                  <a:pt x="0" y="141"/>
                  <a:pt x="0" y="137"/>
                  <a:pt x="0" y="132"/>
                </a:cubicBezTo>
                <a:cubicBezTo>
                  <a:pt x="1" y="132"/>
                  <a:pt x="2" y="132"/>
                  <a:pt x="4" y="132"/>
                </a:cubicBezTo>
                <a:cubicBezTo>
                  <a:pt x="4" y="131"/>
                  <a:pt x="4" y="130"/>
                  <a:pt x="4" y="129"/>
                </a:cubicBezTo>
                <a:cubicBezTo>
                  <a:pt x="4" y="122"/>
                  <a:pt x="4" y="114"/>
                  <a:pt x="4" y="106"/>
                </a:cubicBezTo>
                <a:cubicBezTo>
                  <a:pt x="4" y="102"/>
                  <a:pt x="5" y="100"/>
                  <a:pt x="9" y="99"/>
                </a:cubicBezTo>
                <a:cubicBezTo>
                  <a:pt x="24" y="95"/>
                  <a:pt x="39" y="90"/>
                  <a:pt x="54" y="86"/>
                </a:cubicBezTo>
                <a:cubicBezTo>
                  <a:pt x="57" y="85"/>
                  <a:pt x="59" y="83"/>
                  <a:pt x="60" y="79"/>
                </a:cubicBezTo>
                <a:cubicBezTo>
                  <a:pt x="62" y="71"/>
                  <a:pt x="64" y="64"/>
                  <a:pt x="66" y="56"/>
                </a:cubicBezTo>
                <a:cubicBezTo>
                  <a:pt x="66" y="52"/>
                  <a:pt x="68" y="51"/>
                  <a:pt x="72" y="51"/>
                </a:cubicBezTo>
                <a:cubicBezTo>
                  <a:pt x="75" y="51"/>
                  <a:pt x="77" y="50"/>
                  <a:pt x="79" y="48"/>
                </a:cubicBezTo>
                <a:cubicBezTo>
                  <a:pt x="91" y="34"/>
                  <a:pt x="107" y="27"/>
                  <a:pt x="125" y="24"/>
                </a:cubicBezTo>
                <a:cubicBezTo>
                  <a:pt x="125" y="24"/>
                  <a:pt x="125" y="24"/>
                  <a:pt x="126" y="24"/>
                </a:cubicBezTo>
                <a:cubicBezTo>
                  <a:pt x="126" y="44"/>
                  <a:pt x="126" y="65"/>
                  <a:pt x="126" y="85"/>
                </a:cubicBezTo>
                <a:cubicBezTo>
                  <a:pt x="128" y="85"/>
                  <a:pt x="131" y="85"/>
                  <a:pt x="134" y="85"/>
                </a:cubicBezTo>
                <a:cubicBezTo>
                  <a:pt x="134" y="84"/>
                  <a:pt x="134" y="83"/>
                  <a:pt x="134" y="82"/>
                </a:cubicBezTo>
                <a:cubicBezTo>
                  <a:pt x="134" y="60"/>
                  <a:pt x="134" y="39"/>
                  <a:pt x="134" y="17"/>
                </a:cubicBezTo>
                <a:cubicBezTo>
                  <a:pt x="134" y="15"/>
                  <a:pt x="134" y="14"/>
                  <a:pt x="135" y="12"/>
                </a:cubicBezTo>
                <a:cubicBezTo>
                  <a:pt x="140" y="8"/>
                  <a:pt x="144" y="4"/>
                  <a:pt x="148" y="0"/>
                </a:cubicBezTo>
                <a:cubicBezTo>
                  <a:pt x="149" y="2"/>
                  <a:pt x="151" y="4"/>
                  <a:pt x="153" y="6"/>
                </a:cubicBezTo>
                <a:cubicBezTo>
                  <a:pt x="150" y="8"/>
                  <a:pt x="148" y="11"/>
                  <a:pt x="145" y="13"/>
                </a:cubicBezTo>
                <a:cubicBezTo>
                  <a:pt x="140" y="16"/>
                  <a:pt x="141" y="21"/>
                  <a:pt x="141" y="27"/>
                </a:cubicBezTo>
                <a:cubicBezTo>
                  <a:pt x="211" y="27"/>
                  <a:pt x="282" y="27"/>
                  <a:pt x="352" y="27"/>
                </a:cubicBezTo>
                <a:cubicBezTo>
                  <a:pt x="352" y="67"/>
                  <a:pt x="352" y="106"/>
                  <a:pt x="352" y="146"/>
                </a:cubicBezTo>
                <a:cubicBezTo>
                  <a:pt x="348" y="146"/>
                  <a:pt x="344" y="146"/>
                  <a:pt x="339" y="146"/>
                </a:cubicBezTo>
                <a:cubicBezTo>
                  <a:pt x="339" y="148"/>
                  <a:pt x="339" y="149"/>
                  <a:pt x="339" y="150"/>
                </a:cubicBezTo>
                <a:cubicBezTo>
                  <a:pt x="337" y="160"/>
                  <a:pt x="328" y="167"/>
                  <a:pt x="318" y="166"/>
                </a:cubicBezTo>
                <a:cubicBezTo>
                  <a:pt x="308" y="166"/>
                  <a:pt x="300" y="158"/>
                  <a:pt x="299" y="148"/>
                </a:cubicBezTo>
                <a:cubicBezTo>
                  <a:pt x="299" y="147"/>
                  <a:pt x="298" y="146"/>
                  <a:pt x="297" y="146"/>
                </a:cubicBezTo>
                <a:cubicBezTo>
                  <a:pt x="296" y="146"/>
                  <a:pt x="294" y="146"/>
                  <a:pt x="293" y="146"/>
                </a:cubicBezTo>
                <a:close/>
                <a:moveTo>
                  <a:pt x="84" y="85"/>
                </a:moveTo>
                <a:cubicBezTo>
                  <a:pt x="82" y="82"/>
                  <a:pt x="80" y="79"/>
                  <a:pt x="78" y="76"/>
                </a:cubicBezTo>
                <a:cubicBezTo>
                  <a:pt x="77" y="74"/>
                  <a:pt x="77" y="73"/>
                  <a:pt x="78" y="72"/>
                </a:cubicBezTo>
                <a:cubicBezTo>
                  <a:pt x="80" y="71"/>
                  <a:pt x="81" y="72"/>
                  <a:pt x="82" y="73"/>
                </a:cubicBezTo>
                <a:cubicBezTo>
                  <a:pt x="84" y="77"/>
                  <a:pt x="86" y="80"/>
                  <a:pt x="89" y="84"/>
                </a:cubicBezTo>
                <a:cubicBezTo>
                  <a:pt x="89" y="84"/>
                  <a:pt x="90" y="85"/>
                  <a:pt x="90" y="85"/>
                </a:cubicBezTo>
                <a:cubicBezTo>
                  <a:pt x="95" y="85"/>
                  <a:pt x="101" y="85"/>
                  <a:pt x="106" y="85"/>
                </a:cubicBezTo>
                <a:cubicBezTo>
                  <a:pt x="106" y="76"/>
                  <a:pt x="106" y="68"/>
                  <a:pt x="106" y="59"/>
                </a:cubicBezTo>
                <a:cubicBezTo>
                  <a:pt x="95" y="59"/>
                  <a:pt x="85" y="59"/>
                  <a:pt x="74" y="59"/>
                </a:cubicBezTo>
                <a:cubicBezTo>
                  <a:pt x="74" y="59"/>
                  <a:pt x="73" y="60"/>
                  <a:pt x="73" y="60"/>
                </a:cubicBezTo>
                <a:cubicBezTo>
                  <a:pt x="71" y="68"/>
                  <a:pt x="69" y="77"/>
                  <a:pt x="67" y="85"/>
                </a:cubicBezTo>
                <a:cubicBezTo>
                  <a:pt x="72" y="85"/>
                  <a:pt x="78" y="85"/>
                  <a:pt x="84" y="85"/>
                </a:cubicBezTo>
                <a:close/>
                <a:moveTo>
                  <a:pt x="319" y="155"/>
                </a:moveTo>
                <a:cubicBezTo>
                  <a:pt x="324" y="155"/>
                  <a:pt x="328" y="151"/>
                  <a:pt x="328" y="146"/>
                </a:cubicBezTo>
                <a:cubicBezTo>
                  <a:pt x="328" y="141"/>
                  <a:pt x="324" y="137"/>
                  <a:pt x="319" y="137"/>
                </a:cubicBezTo>
                <a:cubicBezTo>
                  <a:pt x="314" y="136"/>
                  <a:pt x="310" y="141"/>
                  <a:pt x="310" y="146"/>
                </a:cubicBezTo>
                <a:cubicBezTo>
                  <a:pt x="310" y="151"/>
                  <a:pt x="314" y="155"/>
                  <a:pt x="319" y="155"/>
                </a:cubicBezTo>
                <a:close/>
                <a:moveTo>
                  <a:pt x="194" y="146"/>
                </a:moveTo>
                <a:cubicBezTo>
                  <a:pt x="194" y="141"/>
                  <a:pt x="190" y="137"/>
                  <a:pt x="185" y="137"/>
                </a:cubicBezTo>
                <a:cubicBezTo>
                  <a:pt x="180" y="136"/>
                  <a:pt x="175" y="141"/>
                  <a:pt x="175" y="146"/>
                </a:cubicBezTo>
                <a:cubicBezTo>
                  <a:pt x="175" y="151"/>
                  <a:pt x="179" y="155"/>
                  <a:pt x="184" y="155"/>
                </a:cubicBezTo>
                <a:cubicBezTo>
                  <a:pt x="190" y="155"/>
                  <a:pt x="194" y="151"/>
                  <a:pt x="194" y="146"/>
                </a:cubicBezTo>
                <a:close/>
                <a:moveTo>
                  <a:pt x="273" y="155"/>
                </a:moveTo>
                <a:cubicBezTo>
                  <a:pt x="278" y="155"/>
                  <a:pt x="282" y="151"/>
                  <a:pt x="282" y="146"/>
                </a:cubicBezTo>
                <a:cubicBezTo>
                  <a:pt x="282" y="141"/>
                  <a:pt x="278" y="137"/>
                  <a:pt x="273" y="137"/>
                </a:cubicBezTo>
                <a:cubicBezTo>
                  <a:pt x="268" y="136"/>
                  <a:pt x="263" y="141"/>
                  <a:pt x="263" y="146"/>
                </a:cubicBezTo>
                <a:cubicBezTo>
                  <a:pt x="263" y="151"/>
                  <a:pt x="267" y="155"/>
                  <a:pt x="273" y="155"/>
                </a:cubicBezTo>
                <a:close/>
                <a:moveTo>
                  <a:pt x="45" y="146"/>
                </a:moveTo>
                <a:cubicBezTo>
                  <a:pt x="45" y="141"/>
                  <a:pt x="41" y="136"/>
                  <a:pt x="36" y="137"/>
                </a:cubicBezTo>
                <a:cubicBezTo>
                  <a:pt x="31" y="137"/>
                  <a:pt x="27" y="141"/>
                  <a:pt x="27" y="146"/>
                </a:cubicBezTo>
                <a:cubicBezTo>
                  <a:pt x="27" y="151"/>
                  <a:pt x="31" y="155"/>
                  <a:pt x="36" y="155"/>
                </a:cubicBezTo>
                <a:cubicBezTo>
                  <a:pt x="41" y="155"/>
                  <a:pt x="45" y="151"/>
                  <a:pt x="45" y="146"/>
                </a:cubicBezTo>
                <a:close/>
                <a:moveTo>
                  <a:pt x="138" y="155"/>
                </a:moveTo>
                <a:cubicBezTo>
                  <a:pt x="143" y="155"/>
                  <a:pt x="147" y="151"/>
                  <a:pt x="147" y="146"/>
                </a:cubicBezTo>
                <a:cubicBezTo>
                  <a:pt x="147" y="141"/>
                  <a:pt x="143" y="137"/>
                  <a:pt x="138" y="137"/>
                </a:cubicBezTo>
                <a:cubicBezTo>
                  <a:pt x="133" y="136"/>
                  <a:pt x="129" y="141"/>
                  <a:pt x="129" y="146"/>
                </a:cubicBezTo>
                <a:cubicBezTo>
                  <a:pt x="129" y="151"/>
                  <a:pt x="133" y="155"/>
                  <a:pt x="138" y="155"/>
                </a:cubicBezTo>
                <a:close/>
              </a:path>
            </a:pathLst>
          </a:custGeom>
          <a:solidFill>
            <a:srgbClr val="58595B"/>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27" name="Group 626"/>
          <p:cNvGrpSpPr/>
          <p:nvPr/>
        </p:nvGrpSpPr>
        <p:grpSpPr bwMode="gray">
          <a:xfrm>
            <a:off x="553134" y="3501390"/>
            <a:ext cx="578214" cy="449218"/>
            <a:chOff x="230367" y="3193553"/>
            <a:chExt cx="578214" cy="449218"/>
          </a:xfrm>
          <a:solidFill>
            <a:srgbClr val="58595B"/>
          </a:solidFill>
        </p:grpSpPr>
        <p:sp>
          <p:nvSpPr>
            <p:cNvPr id="628" name="Freeform 527"/>
            <p:cNvSpPr>
              <a:spLocks noEditPoints="1"/>
            </p:cNvSpPr>
            <p:nvPr/>
          </p:nvSpPr>
          <p:spPr bwMode="gray">
            <a:xfrm flipH="1">
              <a:off x="230367" y="3196014"/>
              <a:ext cx="543322" cy="446757"/>
            </a:xfrm>
            <a:custGeom>
              <a:avLst/>
              <a:gdLst/>
              <a:ahLst/>
              <a:cxnLst>
                <a:cxn ang="0">
                  <a:pos x="193" y="93"/>
                </a:cxn>
                <a:cxn ang="0">
                  <a:pos x="183" y="91"/>
                </a:cxn>
                <a:cxn ang="0">
                  <a:pos x="177" y="43"/>
                </a:cxn>
                <a:cxn ang="0">
                  <a:pos x="139" y="30"/>
                </a:cxn>
                <a:cxn ang="0">
                  <a:pos x="105" y="83"/>
                </a:cxn>
                <a:cxn ang="0">
                  <a:pos x="87" y="124"/>
                </a:cxn>
                <a:cxn ang="0">
                  <a:pos x="87" y="62"/>
                </a:cxn>
                <a:cxn ang="0">
                  <a:pos x="87" y="58"/>
                </a:cxn>
                <a:cxn ang="0">
                  <a:pos x="88" y="39"/>
                </a:cxn>
                <a:cxn ang="0">
                  <a:pos x="87" y="39"/>
                </a:cxn>
                <a:cxn ang="0">
                  <a:pos x="76" y="36"/>
                </a:cxn>
                <a:cxn ang="0">
                  <a:pos x="74" y="39"/>
                </a:cxn>
                <a:cxn ang="0">
                  <a:pos x="72" y="1"/>
                </a:cxn>
                <a:cxn ang="0">
                  <a:pos x="66" y="49"/>
                </a:cxn>
                <a:cxn ang="0">
                  <a:pos x="4" y="76"/>
                </a:cxn>
                <a:cxn ang="0">
                  <a:pos x="66" y="80"/>
                </a:cxn>
                <a:cxn ang="0">
                  <a:pos x="73" y="75"/>
                </a:cxn>
                <a:cxn ang="0">
                  <a:pos x="74" y="62"/>
                </a:cxn>
                <a:cxn ang="0">
                  <a:pos x="77" y="149"/>
                </a:cxn>
                <a:cxn ang="0">
                  <a:pos x="118" y="155"/>
                </a:cxn>
                <a:cxn ang="0">
                  <a:pos x="139" y="155"/>
                </a:cxn>
                <a:cxn ang="0">
                  <a:pos x="200" y="155"/>
                </a:cxn>
                <a:cxn ang="0">
                  <a:pos x="205" y="153"/>
                </a:cxn>
                <a:cxn ang="0">
                  <a:pos x="201" y="114"/>
                </a:cxn>
                <a:cxn ang="0">
                  <a:pos x="201" y="108"/>
                </a:cxn>
                <a:cxn ang="0">
                  <a:pos x="74" y="58"/>
                </a:cxn>
                <a:cxn ang="0">
                  <a:pos x="75" y="58"/>
                </a:cxn>
                <a:cxn ang="0">
                  <a:pos x="117" y="78"/>
                </a:cxn>
                <a:cxn ang="0">
                  <a:pos x="110" y="93"/>
                </a:cxn>
                <a:cxn ang="0">
                  <a:pos x="110" y="85"/>
                </a:cxn>
                <a:cxn ang="0">
                  <a:pos x="118" y="76"/>
                </a:cxn>
                <a:cxn ang="0">
                  <a:pos x="138" y="124"/>
                </a:cxn>
                <a:cxn ang="0">
                  <a:pos x="120" y="129"/>
                </a:cxn>
                <a:cxn ang="0">
                  <a:pos x="123" y="126"/>
                </a:cxn>
                <a:cxn ang="0">
                  <a:pos x="118" y="99"/>
                </a:cxn>
                <a:cxn ang="0">
                  <a:pos x="119" y="97"/>
                </a:cxn>
                <a:cxn ang="0">
                  <a:pos x="122" y="90"/>
                </a:cxn>
                <a:cxn ang="0">
                  <a:pos x="125" y="89"/>
                </a:cxn>
                <a:cxn ang="0">
                  <a:pos x="122" y="90"/>
                </a:cxn>
                <a:cxn ang="0">
                  <a:pos x="120" y="89"/>
                </a:cxn>
                <a:cxn ang="0">
                  <a:pos x="128" y="84"/>
                </a:cxn>
                <a:cxn ang="0">
                  <a:pos x="126" y="83"/>
                </a:cxn>
                <a:cxn ang="0">
                  <a:pos x="124" y="83"/>
                </a:cxn>
                <a:cxn ang="0">
                  <a:pos x="129" y="81"/>
                </a:cxn>
                <a:cxn ang="0">
                  <a:pos x="131" y="80"/>
                </a:cxn>
                <a:cxn ang="0">
                  <a:pos x="131" y="36"/>
                </a:cxn>
                <a:cxn ang="0">
                  <a:pos x="169" y="36"/>
                </a:cxn>
                <a:cxn ang="0">
                  <a:pos x="178" y="79"/>
                </a:cxn>
                <a:cxn ang="0">
                  <a:pos x="175" y="93"/>
                </a:cxn>
                <a:cxn ang="0">
                  <a:pos x="166" y="96"/>
                </a:cxn>
                <a:cxn ang="0">
                  <a:pos x="163" y="87"/>
                </a:cxn>
                <a:cxn ang="0">
                  <a:pos x="162" y="68"/>
                </a:cxn>
                <a:cxn ang="0">
                  <a:pos x="144" y="82"/>
                </a:cxn>
                <a:cxn ang="0">
                  <a:pos x="157" y="90"/>
                </a:cxn>
                <a:cxn ang="0">
                  <a:pos x="134" y="93"/>
                </a:cxn>
                <a:cxn ang="0">
                  <a:pos x="138" y="100"/>
                </a:cxn>
                <a:cxn ang="0">
                  <a:pos x="138" y="107"/>
                </a:cxn>
                <a:cxn ang="0">
                  <a:pos x="138" y="123"/>
                </a:cxn>
                <a:cxn ang="0">
                  <a:pos x="124" y="79"/>
                </a:cxn>
                <a:cxn ang="0">
                  <a:pos x="139" y="99"/>
                </a:cxn>
                <a:cxn ang="0">
                  <a:pos x="140" y="98"/>
                </a:cxn>
              </a:cxnLst>
              <a:rect l="0" t="0" r="r" b="b"/>
              <a:pathLst>
                <a:path w="205" h="171">
                  <a:moveTo>
                    <a:pt x="205" y="99"/>
                  </a:moveTo>
                  <a:cubicBezTo>
                    <a:pt x="205" y="96"/>
                    <a:pt x="205" y="96"/>
                    <a:pt x="205" y="96"/>
                  </a:cubicBezTo>
                  <a:cubicBezTo>
                    <a:pt x="193" y="93"/>
                    <a:pt x="193" y="93"/>
                    <a:pt x="193" y="93"/>
                  </a:cubicBezTo>
                  <a:cubicBezTo>
                    <a:pt x="184" y="93"/>
                    <a:pt x="184" y="93"/>
                    <a:pt x="184" y="93"/>
                  </a:cubicBezTo>
                  <a:cubicBezTo>
                    <a:pt x="184" y="91"/>
                    <a:pt x="184" y="91"/>
                    <a:pt x="184" y="91"/>
                  </a:cubicBezTo>
                  <a:cubicBezTo>
                    <a:pt x="183" y="91"/>
                    <a:pt x="183" y="91"/>
                    <a:pt x="183" y="91"/>
                  </a:cubicBezTo>
                  <a:cubicBezTo>
                    <a:pt x="183" y="78"/>
                    <a:pt x="183" y="78"/>
                    <a:pt x="183" y="78"/>
                  </a:cubicBezTo>
                  <a:cubicBezTo>
                    <a:pt x="183" y="78"/>
                    <a:pt x="183" y="78"/>
                    <a:pt x="183" y="78"/>
                  </a:cubicBezTo>
                  <a:cubicBezTo>
                    <a:pt x="183" y="78"/>
                    <a:pt x="180" y="55"/>
                    <a:pt x="177" y="43"/>
                  </a:cubicBezTo>
                  <a:cubicBezTo>
                    <a:pt x="176" y="37"/>
                    <a:pt x="174" y="34"/>
                    <a:pt x="172" y="32"/>
                  </a:cubicBezTo>
                  <a:cubicBezTo>
                    <a:pt x="170" y="30"/>
                    <a:pt x="167" y="30"/>
                    <a:pt x="165" y="30"/>
                  </a:cubicBezTo>
                  <a:cubicBezTo>
                    <a:pt x="139" y="30"/>
                    <a:pt x="139" y="30"/>
                    <a:pt x="139" y="30"/>
                  </a:cubicBezTo>
                  <a:cubicBezTo>
                    <a:pt x="134" y="30"/>
                    <a:pt x="131" y="30"/>
                    <a:pt x="128" y="32"/>
                  </a:cubicBezTo>
                  <a:cubicBezTo>
                    <a:pt x="125" y="34"/>
                    <a:pt x="123" y="37"/>
                    <a:pt x="121" y="41"/>
                  </a:cubicBezTo>
                  <a:cubicBezTo>
                    <a:pt x="120" y="45"/>
                    <a:pt x="112" y="64"/>
                    <a:pt x="105" y="83"/>
                  </a:cubicBezTo>
                  <a:cubicBezTo>
                    <a:pt x="99" y="101"/>
                    <a:pt x="92" y="117"/>
                    <a:pt x="91" y="120"/>
                  </a:cubicBezTo>
                  <a:cubicBezTo>
                    <a:pt x="88" y="120"/>
                    <a:pt x="88" y="120"/>
                    <a:pt x="88" y="120"/>
                  </a:cubicBezTo>
                  <a:cubicBezTo>
                    <a:pt x="88" y="120"/>
                    <a:pt x="87" y="123"/>
                    <a:pt x="87" y="124"/>
                  </a:cubicBezTo>
                  <a:cubicBezTo>
                    <a:pt x="87" y="124"/>
                    <a:pt x="87" y="124"/>
                    <a:pt x="87" y="124"/>
                  </a:cubicBezTo>
                  <a:cubicBezTo>
                    <a:pt x="85" y="124"/>
                    <a:pt x="85" y="124"/>
                    <a:pt x="85" y="124"/>
                  </a:cubicBezTo>
                  <a:cubicBezTo>
                    <a:pt x="87" y="62"/>
                    <a:pt x="87" y="62"/>
                    <a:pt x="87" y="62"/>
                  </a:cubicBezTo>
                  <a:cubicBezTo>
                    <a:pt x="88" y="62"/>
                    <a:pt x="88" y="62"/>
                    <a:pt x="88" y="62"/>
                  </a:cubicBezTo>
                  <a:cubicBezTo>
                    <a:pt x="88" y="58"/>
                    <a:pt x="88" y="58"/>
                    <a:pt x="88" y="58"/>
                  </a:cubicBezTo>
                  <a:cubicBezTo>
                    <a:pt x="87" y="58"/>
                    <a:pt x="87" y="58"/>
                    <a:pt x="87" y="58"/>
                  </a:cubicBezTo>
                  <a:cubicBezTo>
                    <a:pt x="87" y="43"/>
                    <a:pt x="87" y="43"/>
                    <a:pt x="87" y="43"/>
                  </a:cubicBezTo>
                  <a:cubicBezTo>
                    <a:pt x="88" y="43"/>
                    <a:pt x="88" y="43"/>
                    <a:pt x="88" y="43"/>
                  </a:cubicBezTo>
                  <a:cubicBezTo>
                    <a:pt x="88" y="39"/>
                    <a:pt x="88" y="39"/>
                    <a:pt x="88" y="39"/>
                  </a:cubicBezTo>
                  <a:cubicBezTo>
                    <a:pt x="88" y="39"/>
                    <a:pt x="88" y="39"/>
                    <a:pt x="88" y="39"/>
                  </a:cubicBezTo>
                  <a:cubicBezTo>
                    <a:pt x="88" y="39"/>
                    <a:pt x="88" y="39"/>
                    <a:pt x="88" y="39"/>
                  </a:cubicBezTo>
                  <a:cubicBezTo>
                    <a:pt x="87" y="39"/>
                    <a:pt x="87" y="39"/>
                    <a:pt x="87" y="39"/>
                  </a:cubicBezTo>
                  <a:cubicBezTo>
                    <a:pt x="87" y="35"/>
                    <a:pt x="87" y="35"/>
                    <a:pt x="87" y="35"/>
                  </a:cubicBezTo>
                  <a:cubicBezTo>
                    <a:pt x="87" y="35"/>
                    <a:pt x="77" y="35"/>
                    <a:pt x="76" y="35"/>
                  </a:cubicBezTo>
                  <a:cubicBezTo>
                    <a:pt x="76" y="35"/>
                    <a:pt x="76" y="36"/>
                    <a:pt x="76" y="36"/>
                  </a:cubicBezTo>
                  <a:cubicBezTo>
                    <a:pt x="75" y="36"/>
                    <a:pt x="75" y="38"/>
                    <a:pt x="75" y="38"/>
                  </a:cubicBezTo>
                  <a:cubicBezTo>
                    <a:pt x="75" y="39"/>
                    <a:pt x="75" y="39"/>
                    <a:pt x="75" y="39"/>
                  </a:cubicBezTo>
                  <a:cubicBezTo>
                    <a:pt x="74" y="39"/>
                    <a:pt x="74" y="39"/>
                    <a:pt x="74" y="39"/>
                  </a:cubicBezTo>
                  <a:cubicBezTo>
                    <a:pt x="74" y="24"/>
                    <a:pt x="74" y="24"/>
                    <a:pt x="74" y="24"/>
                  </a:cubicBezTo>
                  <a:cubicBezTo>
                    <a:pt x="72" y="21"/>
                    <a:pt x="72" y="21"/>
                    <a:pt x="72" y="21"/>
                  </a:cubicBezTo>
                  <a:cubicBezTo>
                    <a:pt x="72" y="1"/>
                    <a:pt x="72" y="1"/>
                    <a:pt x="72" y="1"/>
                  </a:cubicBezTo>
                  <a:cubicBezTo>
                    <a:pt x="68" y="0"/>
                    <a:pt x="68" y="0"/>
                    <a:pt x="68" y="0"/>
                  </a:cubicBezTo>
                  <a:cubicBezTo>
                    <a:pt x="67" y="49"/>
                    <a:pt x="67" y="49"/>
                    <a:pt x="67" y="49"/>
                  </a:cubicBezTo>
                  <a:cubicBezTo>
                    <a:pt x="66" y="49"/>
                    <a:pt x="66" y="49"/>
                    <a:pt x="66" y="49"/>
                  </a:cubicBezTo>
                  <a:cubicBezTo>
                    <a:pt x="66" y="74"/>
                    <a:pt x="66" y="74"/>
                    <a:pt x="66" y="74"/>
                  </a:cubicBezTo>
                  <a:cubicBezTo>
                    <a:pt x="2" y="74"/>
                    <a:pt x="2" y="74"/>
                    <a:pt x="2" y="74"/>
                  </a:cubicBezTo>
                  <a:cubicBezTo>
                    <a:pt x="2" y="74"/>
                    <a:pt x="0" y="75"/>
                    <a:pt x="4" y="76"/>
                  </a:cubicBezTo>
                  <a:cubicBezTo>
                    <a:pt x="4" y="76"/>
                    <a:pt x="3" y="78"/>
                    <a:pt x="10" y="78"/>
                  </a:cubicBezTo>
                  <a:cubicBezTo>
                    <a:pt x="12" y="78"/>
                    <a:pt x="24" y="80"/>
                    <a:pt x="31" y="80"/>
                  </a:cubicBezTo>
                  <a:cubicBezTo>
                    <a:pt x="31" y="80"/>
                    <a:pt x="64" y="80"/>
                    <a:pt x="66" y="80"/>
                  </a:cubicBezTo>
                  <a:cubicBezTo>
                    <a:pt x="68" y="80"/>
                    <a:pt x="71" y="80"/>
                    <a:pt x="71" y="77"/>
                  </a:cubicBezTo>
                  <a:cubicBezTo>
                    <a:pt x="73" y="77"/>
                    <a:pt x="73" y="77"/>
                    <a:pt x="73" y="77"/>
                  </a:cubicBezTo>
                  <a:cubicBezTo>
                    <a:pt x="73" y="75"/>
                    <a:pt x="73" y="75"/>
                    <a:pt x="73" y="75"/>
                  </a:cubicBezTo>
                  <a:cubicBezTo>
                    <a:pt x="74" y="75"/>
                    <a:pt x="74" y="75"/>
                    <a:pt x="74" y="75"/>
                  </a:cubicBezTo>
                  <a:cubicBezTo>
                    <a:pt x="74" y="62"/>
                    <a:pt x="74" y="62"/>
                    <a:pt x="74" y="62"/>
                  </a:cubicBezTo>
                  <a:cubicBezTo>
                    <a:pt x="74" y="62"/>
                    <a:pt x="74" y="62"/>
                    <a:pt x="74" y="62"/>
                  </a:cubicBezTo>
                  <a:cubicBezTo>
                    <a:pt x="72" y="146"/>
                    <a:pt x="72" y="146"/>
                    <a:pt x="72" y="146"/>
                  </a:cubicBezTo>
                  <a:cubicBezTo>
                    <a:pt x="74" y="146"/>
                    <a:pt x="74" y="146"/>
                    <a:pt x="74" y="146"/>
                  </a:cubicBezTo>
                  <a:cubicBezTo>
                    <a:pt x="77" y="149"/>
                    <a:pt x="77" y="149"/>
                    <a:pt x="77" y="149"/>
                  </a:cubicBezTo>
                  <a:cubicBezTo>
                    <a:pt x="77" y="149"/>
                    <a:pt x="77" y="149"/>
                    <a:pt x="77" y="149"/>
                  </a:cubicBezTo>
                  <a:cubicBezTo>
                    <a:pt x="77" y="161"/>
                    <a:pt x="86" y="171"/>
                    <a:pt x="98" y="171"/>
                  </a:cubicBezTo>
                  <a:cubicBezTo>
                    <a:pt x="108" y="171"/>
                    <a:pt x="116" y="164"/>
                    <a:pt x="118" y="155"/>
                  </a:cubicBezTo>
                  <a:cubicBezTo>
                    <a:pt x="126" y="155"/>
                    <a:pt x="126" y="155"/>
                    <a:pt x="126" y="155"/>
                  </a:cubicBezTo>
                  <a:cubicBezTo>
                    <a:pt x="127" y="157"/>
                    <a:pt x="127" y="157"/>
                    <a:pt x="127" y="157"/>
                  </a:cubicBezTo>
                  <a:cubicBezTo>
                    <a:pt x="141" y="157"/>
                    <a:pt x="139" y="155"/>
                    <a:pt x="139" y="155"/>
                  </a:cubicBezTo>
                  <a:cubicBezTo>
                    <a:pt x="164" y="155"/>
                    <a:pt x="164" y="155"/>
                    <a:pt x="164" y="155"/>
                  </a:cubicBezTo>
                  <a:cubicBezTo>
                    <a:pt x="165" y="164"/>
                    <a:pt x="173" y="171"/>
                    <a:pt x="182" y="171"/>
                  </a:cubicBezTo>
                  <a:cubicBezTo>
                    <a:pt x="191" y="171"/>
                    <a:pt x="199" y="164"/>
                    <a:pt x="200" y="155"/>
                  </a:cubicBezTo>
                  <a:cubicBezTo>
                    <a:pt x="203" y="155"/>
                    <a:pt x="203" y="155"/>
                    <a:pt x="203" y="155"/>
                  </a:cubicBezTo>
                  <a:cubicBezTo>
                    <a:pt x="203" y="153"/>
                    <a:pt x="203" y="153"/>
                    <a:pt x="203" y="153"/>
                  </a:cubicBezTo>
                  <a:cubicBezTo>
                    <a:pt x="205" y="153"/>
                    <a:pt x="205" y="153"/>
                    <a:pt x="205" y="153"/>
                  </a:cubicBezTo>
                  <a:cubicBezTo>
                    <a:pt x="205" y="122"/>
                    <a:pt x="205" y="122"/>
                    <a:pt x="205" y="122"/>
                  </a:cubicBezTo>
                  <a:cubicBezTo>
                    <a:pt x="201" y="122"/>
                    <a:pt x="201" y="122"/>
                    <a:pt x="201" y="122"/>
                  </a:cubicBezTo>
                  <a:cubicBezTo>
                    <a:pt x="201" y="114"/>
                    <a:pt x="201" y="114"/>
                    <a:pt x="201" y="114"/>
                  </a:cubicBezTo>
                  <a:cubicBezTo>
                    <a:pt x="205" y="114"/>
                    <a:pt x="205" y="114"/>
                    <a:pt x="205" y="114"/>
                  </a:cubicBezTo>
                  <a:cubicBezTo>
                    <a:pt x="205" y="108"/>
                    <a:pt x="205" y="108"/>
                    <a:pt x="205" y="108"/>
                  </a:cubicBezTo>
                  <a:cubicBezTo>
                    <a:pt x="201" y="108"/>
                    <a:pt x="201" y="108"/>
                    <a:pt x="201" y="108"/>
                  </a:cubicBezTo>
                  <a:cubicBezTo>
                    <a:pt x="201" y="99"/>
                    <a:pt x="201" y="99"/>
                    <a:pt x="201" y="99"/>
                  </a:cubicBezTo>
                  <a:lnTo>
                    <a:pt x="205" y="99"/>
                  </a:lnTo>
                  <a:close/>
                  <a:moveTo>
                    <a:pt x="74" y="58"/>
                  </a:moveTo>
                  <a:cubicBezTo>
                    <a:pt x="74" y="43"/>
                    <a:pt x="74" y="43"/>
                    <a:pt x="74" y="43"/>
                  </a:cubicBezTo>
                  <a:cubicBezTo>
                    <a:pt x="75" y="43"/>
                    <a:pt x="75" y="43"/>
                    <a:pt x="75" y="43"/>
                  </a:cubicBezTo>
                  <a:cubicBezTo>
                    <a:pt x="75" y="58"/>
                    <a:pt x="75" y="58"/>
                    <a:pt x="75" y="58"/>
                  </a:cubicBezTo>
                  <a:lnTo>
                    <a:pt x="74" y="58"/>
                  </a:lnTo>
                  <a:close/>
                  <a:moveTo>
                    <a:pt x="114" y="75"/>
                  </a:moveTo>
                  <a:cubicBezTo>
                    <a:pt x="117" y="78"/>
                    <a:pt x="117" y="78"/>
                    <a:pt x="117" y="78"/>
                  </a:cubicBezTo>
                  <a:cubicBezTo>
                    <a:pt x="116" y="80"/>
                    <a:pt x="116" y="80"/>
                    <a:pt x="116" y="80"/>
                  </a:cubicBezTo>
                  <a:cubicBezTo>
                    <a:pt x="115" y="79"/>
                    <a:pt x="115" y="79"/>
                    <a:pt x="115" y="79"/>
                  </a:cubicBezTo>
                  <a:cubicBezTo>
                    <a:pt x="110" y="93"/>
                    <a:pt x="110" y="93"/>
                    <a:pt x="110" y="93"/>
                  </a:cubicBezTo>
                  <a:cubicBezTo>
                    <a:pt x="110" y="93"/>
                    <a:pt x="110" y="93"/>
                    <a:pt x="110" y="93"/>
                  </a:cubicBezTo>
                  <a:cubicBezTo>
                    <a:pt x="107" y="92"/>
                    <a:pt x="107" y="92"/>
                    <a:pt x="107" y="92"/>
                  </a:cubicBezTo>
                  <a:cubicBezTo>
                    <a:pt x="108" y="90"/>
                    <a:pt x="109" y="87"/>
                    <a:pt x="110" y="85"/>
                  </a:cubicBezTo>
                  <a:cubicBezTo>
                    <a:pt x="111" y="82"/>
                    <a:pt x="113" y="78"/>
                    <a:pt x="114" y="75"/>
                  </a:cubicBezTo>
                  <a:close/>
                  <a:moveTo>
                    <a:pt x="115" y="75"/>
                  </a:moveTo>
                  <a:cubicBezTo>
                    <a:pt x="118" y="76"/>
                    <a:pt x="118" y="76"/>
                    <a:pt x="118" y="76"/>
                  </a:cubicBezTo>
                  <a:cubicBezTo>
                    <a:pt x="117" y="77"/>
                    <a:pt x="117" y="77"/>
                    <a:pt x="117" y="77"/>
                  </a:cubicBezTo>
                  <a:lnTo>
                    <a:pt x="115" y="75"/>
                  </a:lnTo>
                  <a:close/>
                  <a:moveTo>
                    <a:pt x="138" y="124"/>
                  </a:moveTo>
                  <a:cubicBezTo>
                    <a:pt x="138" y="128"/>
                    <a:pt x="138" y="128"/>
                    <a:pt x="138" y="128"/>
                  </a:cubicBezTo>
                  <a:cubicBezTo>
                    <a:pt x="136" y="129"/>
                    <a:pt x="136" y="129"/>
                    <a:pt x="136" y="129"/>
                  </a:cubicBezTo>
                  <a:cubicBezTo>
                    <a:pt x="120" y="129"/>
                    <a:pt x="120" y="129"/>
                    <a:pt x="120" y="129"/>
                  </a:cubicBezTo>
                  <a:cubicBezTo>
                    <a:pt x="119" y="128"/>
                    <a:pt x="119" y="128"/>
                    <a:pt x="119" y="128"/>
                  </a:cubicBezTo>
                  <a:cubicBezTo>
                    <a:pt x="119" y="126"/>
                    <a:pt x="119" y="126"/>
                    <a:pt x="119" y="126"/>
                  </a:cubicBezTo>
                  <a:cubicBezTo>
                    <a:pt x="123" y="126"/>
                    <a:pt x="123" y="126"/>
                    <a:pt x="123" y="126"/>
                  </a:cubicBezTo>
                  <a:cubicBezTo>
                    <a:pt x="123" y="125"/>
                    <a:pt x="123" y="125"/>
                    <a:pt x="123" y="125"/>
                  </a:cubicBezTo>
                  <a:cubicBezTo>
                    <a:pt x="118" y="122"/>
                    <a:pt x="118" y="122"/>
                    <a:pt x="118" y="122"/>
                  </a:cubicBezTo>
                  <a:cubicBezTo>
                    <a:pt x="118" y="99"/>
                    <a:pt x="118" y="99"/>
                    <a:pt x="118" y="99"/>
                  </a:cubicBezTo>
                  <a:cubicBezTo>
                    <a:pt x="116" y="99"/>
                    <a:pt x="116" y="99"/>
                    <a:pt x="116" y="99"/>
                  </a:cubicBezTo>
                  <a:cubicBezTo>
                    <a:pt x="116" y="99"/>
                    <a:pt x="116" y="99"/>
                    <a:pt x="116" y="99"/>
                  </a:cubicBezTo>
                  <a:cubicBezTo>
                    <a:pt x="119" y="97"/>
                    <a:pt x="119" y="97"/>
                    <a:pt x="119" y="97"/>
                  </a:cubicBezTo>
                  <a:cubicBezTo>
                    <a:pt x="116" y="96"/>
                    <a:pt x="116" y="96"/>
                    <a:pt x="116" y="96"/>
                  </a:cubicBezTo>
                  <a:cubicBezTo>
                    <a:pt x="118" y="92"/>
                    <a:pt x="118" y="92"/>
                    <a:pt x="118" y="92"/>
                  </a:cubicBezTo>
                  <a:cubicBezTo>
                    <a:pt x="122" y="90"/>
                    <a:pt x="122" y="90"/>
                    <a:pt x="122" y="90"/>
                  </a:cubicBezTo>
                  <a:cubicBezTo>
                    <a:pt x="123" y="90"/>
                    <a:pt x="123" y="90"/>
                    <a:pt x="123" y="90"/>
                  </a:cubicBezTo>
                  <a:cubicBezTo>
                    <a:pt x="124" y="90"/>
                    <a:pt x="124" y="90"/>
                    <a:pt x="124" y="90"/>
                  </a:cubicBezTo>
                  <a:cubicBezTo>
                    <a:pt x="125" y="89"/>
                    <a:pt x="125" y="89"/>
                    <a:pt x="125" y="89"/>
                  </a:cubicBezTo>
                  <a:cubicBezTo>
                    <a:pt x="124" y="88"/>
                    <a:pt x="124" y="88"/>
                    <a:pt x="124" y="88"/>
                  </a:cubicBezTo>
                  <a:cubicBezTo>
                    <a:pt x="122" y="89"/>
                    <a:pt x="122" y="89"/>
                    <a:pt x="122" y="89"/>
                  </a:cubicBezTo>
                  <a:cubicBezTo>
                    <a:pt x="122" y="90"/>
                    <a:pt x="122" y="90"/>
                    <a:pt x="122" y="90"/>
                  </a:cubicBezTo>
                  <a:cubicBezTo>
                    <a:pt x="119" y="91"/>
                    <a:pt x="119" y="91"/>
                    <a:pt x="119" y="91"/>
                  </a:cubicBezTo>
                  <a:cubicBezTo>
                    <a:pt x="120" y="89"/>
                    <a:pt x="120" y="89"/>
                    <a:pt x="120" y="89"/>
                  </a:cubicBezTo>
                  <a:cubicBezTo>
                    <a:pt x="120" y="89"/>
                    <a:pt x="120" y="89"/>
                    <a:pt x="120" y="89"/>
                  </a:cubicBezTo>
                  <a:cubicBezTo>
                    <a:pt x="126" y="85"/>
                    <a:pt x="126" y="85"/>
                    <a:pt x="126" y="85"/>
                  </a:cubicBezTo>
                  <a:cubicBezTo>
                    <a:pt x="127" y="85"/>
                    <a:pt x="127" y="85"/>
                    <a:pt x="127" y="85"/>
                  </a:cubicBezTo>
                  <a:cubicBezTo>
                    <a:pt x="128" y="84"/>
                    <a:pt x="128" y="84"/>
                    <a:pt x="128" y="84"/>
                  </a:cubicBezTo>
                  <a:cubicBezTo>
                    <a:pt x="128" y="83"/>
                    <a:pt x="128" y="83"/>
                    <a:pt x="128" y="83"/>
                  </a:cubicBezTo>
                  <a:cubicBezTo>
                    <a:pt x="127" y="83"/>
                    <a:pt x="127" y="83"/>
                    <a:pt x="127" y="83"/>
                  </a:cubicBezTo>
                  <a:cubicBezTo>
                    <a:pt x="126" y="83"/>
                    <a:pt x="126" y="83"/>
                    <a:pt x="126" y="83"/>
                  </a:cubicBezTo>
                  <a:cubicBezTo>
                    <a:pt x="126" y="84"/>
                    <a:pt x="126" y="84"/>
                    <a:pt x="126" y="84"/>
                  </a:cubicBezTo>
                  <a:cubicBezTo>
                    <a:pt x="121" y="88"/>
                    <a:pt x="121" y="88"/>
                    <a:pt x="121" y="88"/>
                  </a:cubicBezTo>
                  <a:cubicBezTo>
                    <a:pt x="124" y="83"/>
                    <a:pt x="124" y="83"/>
                    <a:pt x="124" y="83"/>
                  </a:cubicBezTo>
                  <a:cubicBezTo>
                    <a:pt x="122" y="83"/>
                    <a:pt x="122" y="83"/>
                    <a:pt x="122" y="83"/>
                  </a:cubicBezTo>
                  <a:cubicBezTo>
                    <a:pt x="123" y="81"/>
                    <a:pt x="123" y="81"/>
                    <a:pt x="123" y="81"/>
                  </a:cubicBezTo>
                  <a:cubicBezTo>
                    <a:pt x="129" y="81"/>
                    <a:pt x="129" y="81"/>
                    <a:pt x="129" y="81"/>
                  </a:cubicBezTo>
                  <a:cubicBezTo>
                    <a:pt x="130" y="82"/>
                    <a:pt x="130" y="82"/>
                    <a:pt x="130" y="82"/>
                  </a:cubicBezTo>
                  <a:cubicBezTo>
                    <a:pt x="131" y="82"/>
                    <a:pt x="131" y="82"/>
                    <a:pt x="131" y="81"/>
                  </a:cubicBezTo>
                  <a:cubicBezTo>
                    <a:pt x="132" y="81"/>
                    <a:pt x="131" y="80"/>
                    <a:pt x="131" y="80"/>
                  </a:cubicBezTo>
                  <a:cubicBezTo>
                    <a:pt x="115" y="72"/>
                    <a:pt x="115" y="72"/>
                    <a:pt x="115" y="72"/>
                  </a:cubicBezTo>
                  <a:cubicBezTo>
                    <a:pt x="120" y="58"/>
                    <a:pt x="125" y="46"/>
                    <a:pt x="126" y="43"/>
                  </a:cubicBezTo>
                  <a:cubicBezTo>
                    <a:pt x="128" y="40"/>
                    <a:pt x="129" y="38"/>
                    <a:pt x="131" y="36"/>
                  </a:cubicBezTo>
                  <a:cubicBezTo>
                    <a:pt x="132" y="35"/>
                    <a:pt x="135" y="35"/>
                    <a:pt x="139" y="35"/>
                  </a:cubicBezTo>
                  <a:cubicBezTo>
                    <a:pt x="165" y="35"/>
                    <a:pt x="165" y="35"/>
                    <a:pt x="165" y="35"/>
                  </a:cubicBezTo>
                  <a:cubicBezTo>
                    <a:pt x="166" y="35"/>
                    <a:pt x="167" y="35"/>
                    <a:pt x="169" y="36"/>
                  </a:cubicBezTo>
                  <a:cubicBezTo>
                    <a:pt x="170" y="37"/>
                    <a:pt x="172" y="39"/>
                    <a:pt x="172" y="43"/>
                  </a:cubicBezTo>
                  <a:cubicBezTo>
                    <a:pt x="173" y="49"/>
                    <a:pt x="175" y="58"/>
                    <a:pt x="176" y="66"/>
                  </a:cubicBezTo>
                  <a:cubicBezTo>
                    <a:pt x="177" y="72"/>
                    <a:pt x="177" y="78"/>
                    <a:pt x="178" y="79"/>
                  </a:cubicBezTo>
                  <a:cubicBezTo>
                    <a:pt x="178" y="91"/>
                    <a:pt x="178" y="91"/>
                    <a:pt x="178" y="91"/>
                  </a:cubicBezTo>
                  <a:cubicBezTo>
                    <a:pt x="175" y="91"/>
                    <a:pt x="175" y="91"/>
                    <a:pt x="175" y="91"/>
                  </a:cubicBezTo>
                  <a:cubicBezTo>
                    <a:pt x="175" y="93"/>
                    <a:pt x="175" y="93"/>
                    <a:pt x="175" y="93"/>
                  </a:cubicBezTo>
                  <a:cubicBezTo>
                    <a:pt x="170" y="93"/>
                    <a:pt x="170" y="93"/>
                    <a:pt x="170" y="93"/>
                  </a:cubicBezTo>
                  <a:cubicBezTo>
                    <a:pt x="169" y="95"/>
                    <a:pt x="169" y="95"/>
                    <a:pt x="169" y="95"/>
                  </a:cubicBezTo>
                  <a:cubicBezTo>
                    <a:pt x="167" y="95"/>
                    <a:pt x="166" y="96"/>
                    <a:pt x="166" y="96"/>
                  </a:cubicBezTo>
                  <a:cubicBezTo>
                    <a:pt x="160" y="96"/>
                    <a:pt x="160" y="96"/>
                    <a:pt x="160" y="96"/>
                  </a:cubicBezTo>
                  <a:cubicBezTo>
                    <a:pt x="161" y="95"/>
                    <a:pt x="161" y="93"/>
                    <a:pt x="160" y="92"/>
                  </a:cubicBezTo>
                  <a:cubicBezTo>
                    <a:pt x="160" y="92"/>
                    <a:pt x="162" y="91"/>
                    <a:pt x="163" y="87"/>
                  </a:cubicBezTo>
                  <a:cubicBezTo>
                    <a:pt x="163" y="87"/>
                    <a:pt x="167" y="70"/>
                    <a:pt x="167" y="68"/>
                  </a:cubicBezTo>
                  <a:cubicBezTo>
                    <a:pt x="167" y="67"/>
                    <a:pt x="167" y="65"/>
                    <a:pt x="164" y="65"/>
                  </a:cubicBezTo>
                  <a:cubicBezTo>
                    <a:pt x="164" y="65"/>
                    <a:pt x="162" y="64"/>
                    <a:pt x="162" y="68"/>
                  </a:cubicBezTo>
                  <a:cubicBezTo>
                    <a:pt x="161" y="70"/>
                    <a:pt x="158" y="76"/>
                    <a:pt x="157" y="81"/>
                  </a:cubicBezTo>
                  <a:cubicBezTo>
                    <a:pt x="145" y="81"/>
                    <a:pt x="145" y="81"/>
                    <a:pt x="145" y="81"/>
                  </a:cubicBezTo>
                  <a:cubicBezTo>
                    <a:pt x="145" y="81"/>
                    <a:pt x="144" y="81"/>
                    <a:pt x="144" y="82"/>
                  </a:cubicBezTo>
                  <a:cubicBezTo>
                    <a:pt x="144" y="84"/>
                    <a:pt x="151" y="85"/>
                    <a:pt x="156" y="85"/>
                  </a:cubicBezTo>
                  <a:cubicBezTo>
                    <a:pt x="156" y="86"/>
                    <a:pt x="156" y="86"/>
                    <a:pt x="156" y="86"/>
                  </a:cubicBezTo>
                  <a:cubicBezTo>
                    <a:pt x="156" y="89"/>
                    <a:pt x="157" y="90"/>
                    <a:pt x="157" y="90"/>
                  </a:cubicBezTo>
                  <a:cubicBezTo>
                    <a:pt x="158" y="91"/>
                    <a:pt x="158" y="91"/>
                    <a:pt x="158" y="91"/>
                  </a:cubicBezTo>
                  <a:cubicBezTo>
                    <a:pt x="158" y="91"/>
                    <a:pt x="146" y="89"/>
                    <a:pt x="137" y="89"/>
                  </a:cubicBezTo>
                  <a:cubicBezTo>
                    <a:pt x="135" y="89"/>
                    <a:pt x="134" y="91"/>
                    <a:pt x="134" y="93"/>
                  </a:cubicBezTo>
                  <a:cubicBezTo>
                    <a:pt x="134" y="93"/>
                    <a:pt x="134" y="98"/>
                    <a:pt x="136" y="98"/>
                  </a:cubicBezTo>
                  <a:cubicBezTo>
                    <a:pt x="137" y="98"/>
                    <a:pt x="137" y="98"/>
                    <a:pt x="137" y="98"/>
                  </a:cubicBezTo>
                  <a:cubicBezTo>
                    <a:pt x="138" y="100"/>
                    <a:pt x="138" y="100"/>
                    <a:pt x="138" y="100"/>
                  </a:cubicBezTo>
                  <a:cubicBezTo>
                    <a:pt x="137" y="101"/>
                    <a:pt x="137" y="101"/>
                    <a:pt x="137" y="101"/>
                  </a:cubicBezTo>
                  <a:cubicBezTo>
                    <a:pt x="137" y="106"/>
                    <a:pt x="137" y="106"/>
                    <a:pt x="137" y="106"/>
                  </a:cubicBezTo>
                  <a:cubicBezTo>
                    <a:pt x="138" y="107"/>
                    <a:pt x="138" y="107"/>
                    <a:pt x="138" y="107"/>
                  </a:cubicBezTo>
                  <a:cubicBezTo>
                    <a:pt x="137" y="108"/>
                    <a:pt x="137" y="108"/>
                    <a:pt x="137" y="108"/>
                  </a:cubicBezTo>
                  <a:cubicBezTo>
                    <a:pt x="137" y="122"/>
                    <a:pt x="137" y="122"/>
                    <a:pt x="137" y="122"/>
                  </a:cubicBezTo>
                  <a:cubicBezTo>
                    <a:pt x="138" y="123"/>
                    <a:pt x="138" y="123"/>
                    <a:pt x="138" y="123"/>
                  </a:cubicBezTo>
                  <a:lnTo>
                    <a:pt x="138" y="124"/>
                  </a:lnTo>
                  <a:close/>
                  <a:moveTo>
                    <a:pt x="124" y="80"/>
                  </a:moveTo>
                  <a:cubicBezTo>
                    <a:pt x="124" y="79"/>
                    <a:pt x="124" y="79"/>
                    <a:pt x="124" y="79"/>
                  </a:cubicBezTo>
                  <a:cubicBezTo>
                    <a:pt x="127" y="80"/>
                    <a:pt x="127" y="80"/>
                    <a:pt x="127" y="80"/>
                  </a:cubicBezTo>
                  <a:lnTo>
                    <a:pt x="124" y="80"/>
                  </a:lnTo>
                  <a:close/>
                  <a:moveTo>
                    <a:pt x="139" y="99"/>
                  </a:moveTo>
                  <a:cubicBezTo>
                    <a:pt x="138" y="98"/>
                    <a:pt x="138" y="98"/>
                    <a:pt x="138" y="98"/>
                  </a:cubicBezTo>
                  <a:cubicBezTo>
                    <a:pt x="141" y="98"/>
                    <a:pt x="141" y="98"/>
                    <a:pt x="141" y="98"/>
                  </a:cubicBezTo>
                  <a:cubicBezTo>
                    <a:pt x="140" y="98"/>
                    <a:pt x="140" y="98"/>
                    <a:pt x="140" y="98"/>
                  </a:cubicBezTo>
                  <a:lnTo>
                    <a:pt x="139" y="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sp>
          <p:nvSpPr>
            <p:cNvPr id="629" name="Freeform 528"/>
            <p:cNvSpPr>
              <a:spLocks/>
            </p:cNvSpPr>
            <p:nvPr/>
          </p:nvSpPr>
          <p:spPr bwMode="gray">
            <a:xfrm flipH="1">
              <a:off x="595489" y="3193553"/>
              <a:ext cx="213092" cy="193225"/>
            </a:xfrm>
            <a:custGeom>
              <a:avLst/>
              <a:gdLst/>
              <a:ahLst/>
              <a:cxnLst>
                <a:cxn ang="0">
                  <a:pos x="169" y="14"/>
                </a:cxn>
                <a:cxn ang="0">
                  <a:pos x="169" y="0"/>
                </a:cxn>
                <a:cxn ang="0">
                  <a:pos x="0" y="0"/>
                </a:cxn>
                <a:cxn ang="0">
                  <a:pos x="0" y="14"/>
                </a:cxn>
                <a:cxn ang="0">
                  <a:pos x="7" y="14"/>
                </a:cxn>
                <a:cxn ang="0">
                  <a:pos x="7" y="142"/>
                </a:cxn>
                <a:cxn ang="0">
                  <a:pos x="0" y="142"/>
                </a:cxn>
                <a:cxn ang="0">
                  <a:pos x="0" y="157"/>
                </a:cxn>
                <a:cxn ang="0">
                  <a:pos x="171" y="157"/>
                </a:cxn>
                <a:cxn ang="0">
                  <a:pos x="171" y="142"/>
                </a:cxn>
                <a:cxn ang="0">
                  <a:pos x="162" y="142"/>
                </a:cxn>
                <a:cxn ang="0">
                  <a:pos x="162" y="14"/>
                </a:cxn>
                <a:cxn ang="0">
                  <a:pos x="169" y="14"/>
                </a:cxn>
              </a:cxnLst>
              <a:rect l="0" t="0" r="r" b="b"/>
              <a:pathLst>
                <a:path w="171" h="157">
                  <a:moveTo>
                    <a:pt x="169" y="14"/>
                  </a:moveTo>
                  <a:lnTo>
                    <a:pt x="169" y="0"/>
                  </a:lnTo>
                  <a:lnTo>
                    <a:pt x="0" y="0"/>
                  </a:lnTo>
                  <a:lnTo>
                    <a:pt x="0" y="14"/>
                  </a:lnTo>
                  <a:lnTo>
                    <a:pt x="7" y="14"/>
                  </a:lnTo>
                  <a:lnTo>
                    <a:pt x="7" y="142"/>
                  </a:lnTo>
                  <a:lnTo>
                    <a:pt x="0" y="142"/>
                  </a:lnTo>
                  <a:lnTo>
                    <a:pt x="0" y="157"/>
                  </a:lnTo>
                  <a:lnTo>
                    <a:pt x="171" y="157"/>
                  </a:lnTo>
                  <a:lnTo>
                    <a:pt x="171" y="142"/>
                  </a:lnTo>
                  <a:lnTo>
                    <a:pt x="162" y="142"/>
                  </a:lnTo>
                  <a:lnTo>
                    <a:pt x="162" y="14"/>
                  </a:lnTo>
                  <a:lnTo>
                    <a:pt x="169"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5F5F5F"/>
                </a:solidFill>
              </a:endParaRPr>
            </a:p>
          </p:txBody>
        </p:sp>
      </p:grpSp>
      <p:grpSp>
        <p:nvGrpSpPr>
          <p:cNvPr id="630" name="Group 629"/>
          <p:cNvGrpSpPr/>
          <p:nvPr/>
        </p:nvGrpSpPr>
        <p:grpSpPr bwMode="gray">
          <a:xfrm>
            <a:off x="528638" y="2743548"/>
            <a:ext cx="741238" cy="3340082"/>
            <a:chOff x="528638" y="2743548"/>
            <a:chExt cx="860467" cy="3340082"/>
          </a:xfrm>
        </p:grpSpPr>
        <p:cxnSp>
          <p:nvCxnSpPr>
            <p:cNvPr id="631" name="Straight Connector 630"/>
            <p:cNvCxnSpPr/>
            <p:nvPr/>
          </p:nvCxnSpPr>
          <p:spPr bwMode="gray">
            <a:xfrm>
              <a:off x="528638" y="2743548"/>
              <a:ext cx="860467" cy="0"/>
            </a:xfrm>
            <a:prstGeom prst="line">
              <a:avLst/>
            </a:prstGeom>
            <a:ln w="6350" cmpd="sng">
              <a:solidFill>
                <a:schemeClr val="bg2"/>
              </a:solidFill>
              <a:prstDash val="sysDash"/>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632" name="Straight Connector 631"/>
            <p:cNvCxnSpPr/>
            <p:nvPr/>
          </p:nvCxnSpPr>
          <p:spPr bwMode="gray">
            <a:xfrm>
              <a:off x="528638" y="3384012"/>
              <a:ext cx="860467" cy="0"/>
            </a:xfrm>
            <a:prstGeom prst="line">
              <a:avLst/>
            </a:prstGeom>
            <a:ln w="6350" cmpd="sng">
              <a:solidFill>
                <a:schemeClr val="bg2"/>
              </a:solidFill>
              <a:prstDash val="sysDash"/>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633" name="Straight Connector 632"/>
            <p:cNvCxnSpPr/>
            <p:nvPr/>
          </p:nvCxnSpPr>
          <p:spPr bwMode="gray">
            <a:xfrm>
              <a:off x="528638" y="4063562"/>
              <a:ext cx="860467" cy="0"/>
            </a:xfrm>
            <a:prstGeom prst="line">
              <a:avLst/>
            </a:prstGeom>
            <a:ln w="6350" cmpd="sng">
              <a:solidFill>
                <a:schemeClr val="bg2"/>
              </a:solidFill>
              <a:prstDash val="sysDash"/>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634" name="Straight Connector 633"/>
            <p:cNvCxnSpPr/>
            <p:nvPr/>
          </p:nvCxnSpPr>
          <p:spPr bwMode="gray">
            <a:xfrm>
              <a:off x="528638" y="4758066"/>
              <a:ext cx="860467" cy="0"/>
            </a:xfrm>
            <a:prstGeom prst="line">
              <a:avLst/>
            </a:prstGeom>
            <a:ln w="6350" cmpd="sng">
              <a:solidFill>
                <a:schemeClr val="bg2"/>
              </a:solidFill>
              <a:prstDash val="sysDash"/>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635" name="Straight Connector 634"/>
            <p:cNvCxnSpPr/>
            <p:nvPr/>
          </p:nvCxnSpPr>
          <p:spPr bwMode="gray">
            <a:xfrm>
              <a:off x="528638" y="5449682"/>
              <a:ext cx="860467" cy="0"/>
            </a:xfrm>
            <a:prstGeom prst="line">
              <a:avLst/>
            </a:prstGeom>
            <a:ln w="6350" cmpd="sng">
              <a:solidFill>
                <a:schemeClr val="bg2"/>
              </a:solidFill>
              <a:prstDash val="sysDash"/>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636" name="Straight Connector 635"/>
            <p:cNvCxnSpPr/>
            <p:nvPr/>
          </p:nvCxnSpPr>
          <p:spPr bwMode="gray">
            <a:xfrm>
              <a:off x="528638" y="6083630"/>
              <a:ext cx="860467" cy="0"/>
            </a:xfrm>
            <a:prstGeom prst="line">
              <a:avLst/>
            </a:prstGeom>
            <a:ln w="6350" cmpd="sng">
              <a:solidFill>
                <a:schemeClr val="bg2"/>
              </a:solidFill>
              <a:prstDash val="sysDash"/>
              <a:miter lim="800000"/>
              <a:headEnd type="none"/>
              <a:tailEnd type="none"/>
            </a:ln>
          </p:spPr>
          <p:style>
            <a:lnRef idx="1">
              <a:schemeClr val="accent1"/>
            </a:lnRef>
            <a:fillRef idx="0">
              <a:schemeClr val="accent1"/>
            </a:fillRef>
            <a:effectRef idx="0">
              <a:schemeClr val="accent1"/>
            </a:effectRef>
            <a:fontRef idx="minor">
              <a:schemeClr val="tx1"/>
            </a:fontRef>
          </p:style>
        </p:cxnSp>
      </p:grpSp>
      <p:sp>
        <p:nvSpPr>
          <p:cNvPr id="637" name="Left-Right Arrow 636"/>
          <p:cNvSpPr/>
          <p:nvPr/>
        </p:nvSpPr>
        <p:spPr bwMode="gray">
          <a:xfrm>
            <a:off x="1572544" y="4093704"/>
            <a:ext cx="238664" cy="165896"/>
          </a:xfrm>
          <a:prstGeom prst="leftRightArrow">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9" tIns="45700" rIns="91399" bIns="45700" numCol="1" spcCol="0" rtlCol="0" fromWordArt="0" anchor="ctr" anchorCtr="0" forceAA="0" compatLnSpc="1">
            <a:prstTxWarp prst="textNoShape">
              <a:avLst/>
            </a:prstTxWarp>
            <a:noAutofit/>
          </a:bodyPr>
          <a:lstStyle/>
          <a:p>
            <a:pPr algn="ctr" defTabSz="913984">
              <a:lnSpc>
                <a:spcPct val="90000"/>
              </a:lnSpc>
            </a:pPr>
            <a:endParaRPr lang="en-US" dirty="0">
              <a:solidFill>
                <a:srgbClr val="FFFFFF"/>
              </a:solidFill>
            </a:endParaRPr>
          </a:p>
        </p:txBody>
      </p:sp>
      <p:sp>
        <p:nvSpPr>
          <p:cNvPr id="216" name="TextBox 215"/>
          <p:cNvSpPr txBox="1"/>
          <p:nvPr/>
        </p:nvSpPr>
        <p:spPr bwMode="gray">
          <a:xfrm rot="16200000">
            <a:off x="2102602" y="3211329"/>
            <a:ext cx="810957" cy="253916"/>
          </a:xfrm>
          <a:prstGeom prst="rect">
            <a:avLst/>
          </a:prstGeom>
          <a:noFill/>
        </p:spPr>
        <p:txBody>
          <a:bodyPr wrap="none" lIns="0" tIns="0" rIns="0" bIns="0" rtlCol="0">
            <a:spAutoFit/>
          </a:bodyPr>
          <a:lstStyle/>
          <a:p>
            <a:pPr algn="ctr">
              <a:lnSpc>
                <a:spcPct val="90000"/>
              </a:lnSpc>
            </a:pPr>
            <a:r>
              <a:rPr lang="en-US" dirty="0" smtClean="0"/>
              <a:t>IoT Apps</a:t>
            </a:r>
          </a:p>
        </p:txBody>
      </p:sp>
      <p:sp>
        <p:nvSpPr>
          <p:cNvPr id="256" name="TextBox 255"/>
          <p:cNvSpPr txBox="1"/>
          <p:nvPr/>
        </p:nvSpPr>
        <p:spPr bwMode="gray">
          <a:xfrm>
            <a:off x="4575984" y="2141475"/>
            <a:ext cx="2224675" cy="276999"/>
          </a:xfrm>
          <a:prstGeom prst="rect">
            <a:avLst/>
          </a:prstGeom>
          <a:noFill/>
        </p:spPr>
        <p:txBody>
          <a:bodyPr wrap="square" tIns="0" bIns="0" rtlCol="0">
            <a:spAutoFit/>
          </a:bodyPr>
          <a:lstStyle/>
          <a:p>
            <a:pPr algn="ctr"/>
            <a:r>
              <a:rPr lang="en-US" b="1" dirty="0" smtClean="0">
                <a:solidFill>
                  <a:srgbClr val="58595B"/>
                </a:solidFill>
                <a:latin typeface="Calibri"/>
                <a:cs typeface="Arial"/>
              </a:rPr>
              <a:t>IoT Cloud Service</a:t>
            </a:r>
            <a:endParaRPr lang="en-US" b="1" dirty="0">
              <a:solidFill>
                <a:srgbClr val="58595B"/>
              </a:solidFill>
              <a:latin typeface="Calibri"/>
              <a:cs typeface="Arial"/>
            </a:endParaRPr>
          </a:p>
        </p:txBody>
      </p:sp>
      <p:sp>
        <p:nvSpPr>
          <p:cNvPr id="2" name="Footer Placeholder 1"/>
          <p:cNvSpPr>
            <a:spLocks noGrp="1"/>
          </p:cNvSpPr>
          <p:nvPr>
            <p:ph type="ftr" sz="quarter" idx="11"/>
          </p:nvPr>
        </p:nvSpPr>
        <p:spPr/>
        <p:txBody>
          <a:bodyPr/>
          <a:lstStyle/>
          <a:p>
            <a:r>
              <a:rPr lang="en-US" dirty="0" smtClean="0"/>
              <a:t>Confidential – Oracle Internal/Restricted/Highly Restricted </a:t>
            </a:r>
            <a:endParaRPr lang="en-US" dirty="0"/>
          </a:p>
        </p:txBody>
      </p:sp>
      <p:sp>
        <p:nvSpPr>
          <p:cNvPr id="3" name="Slide Number Placeholder 2"/>
          <p:cNvSpPr>
            <a:spLocks noGrp="1"/>
          </p:cNvSpPr>
          <p:nvPr>
            <p:ph type="sldNum" sz="quarter" idx="12"/>
          </p:nvPr>
        </p:nvSpPr>
        <p:spPr/>
        <p:txBody>
          <a:bodyPr/>
          <a:lstStyle/>
          <a:p>
            <a:fld id="{C51EAA63-D034-42AE-91FA-B13B9518C7BE}" type="slidenum">
              <a:rPr lang="en-US" smtClean="0"/>
              <a:t>7</a:t>
            </a:fld>
            <a:endParaRPr lang="en-US" dirty="0"/>
          </a:p>
        </p:txBody>
      </p:sp>
      <p:grpSp>
        <p:nvGrpSpPr>
          <p:cNvPr id="12" name="Group 11"/>
          <p:cNvGrpSpPr/>
          <p:nvPr/>
        </p:nvGrpSpPr>
        <p:grpSpPr>
          <a:xfrm>
            <a:off x="2872939" y="2703287"/>
            <a:ext cx="5608196" cy="1270000"/>
            <a:chOff x="2872939" y="2703287"/>
            <a:chExt cx="5608196" cy="1270000"/>
          </a:xfrm>
        </p:grpSpPr>
        <p:sp>
          <p:nvSpPr>
            <p:cNvPr id="215" name="Rectangle 214"/>
            <p:cNvSpPr/>
            <p:nvPr/>
          </p:nvSpPr>
          <p:spPr bwMode="gray">
            <a:xfrm>
              <a:off x="2872939" y="2703287"/>
              <a:ext cx="5608196" cy="1270000"/>
            </a:xfrm>
            <a:prstGeom prst="rect">
              <a:avLst/>
            </a:prstGeom>
            <a:noFill/>
            <a:ln w="9525" cmpd="sng">
              <a:solidFill>
                <a:srgbClr val="374A58"/>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219" name="Content Placeholder 3"/>
            <p:cNvSpPr txBox="1">
              <a:spLocks/>
            </p:cNvSpPr>
            <p:nvPr/>
          </p:nvSpPr>
          <p:spPr bwMode="gray">
            <a:xfrm>
              <a:off x="3303910" y="3570761"/>
              <a:ext cx="970661" cy="253916"/>
            </a:xfrm>
            <a:prstGeom prst="rect">
              <a:avLst/>
            </a:prstGeom>
          </p:spPr>
          <p:txBody>
            <a:bodyPr vert="horz" lIns="0" tIns="0" rIns="0" bIns="0" rtlCol="0">
              <a:sp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gn="ctr">
                <a:buClr>
                  <a:srgbClr val="5F5F5F">
                    <a:lumMod val="60000"/>
                    <a:lumOff val="40000"/>
                  </a:srgbClr>
                </a:buClr>
                <a:buFont typeface="Arial" panose="020B0604020202020204" pitchFamily="34" charset="0"/>
                <a:buNone/>
              </a:pPr>
              <a:r>
                <a:rPr lang="en-US" sz="1800" b="1" dirty="0" smtClean="0">
                  <a:solidFill>
                    <a:srgbClr val="5F5F5F"/>
                  </a:solidFill>
                  <a:latin typeface="Calibri"/>
                </a:rPr>
                <a:t>Engage</a:t>
              </a:r>
            </a:p>
          </p:txBody>
        </p:sp>
        <p:sp>
          <p:nvSpPr>
            <p:cNvPr id="220" name="Content Placeholder 3"/>
            <p:cNvSpPr txBox="1">
              <a:spLocks/>
            </p:cNvSpPr>
            <p:nvPr/>
          </p:nvSpPr>
          <p:spPr bwMode="gray">
            <a:xfrm>
              <a:off x="5091924" y="3570761"/>
              <a:ext cx="1170227" cy="253916"/>
            </a:xfrm>
            <a:prstGeom prst="rect">
              <a:avLst/>
            </a:prstGeom>
          </p:spPr>
          <p:txBody>
            <a:bodyPr vert="horz" lIns="0" tIns="0" rIns="0" bIns="0" rtlCol="0">
              <a:sp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gn="ctr">
                <a:buClr>
                  <a:srgbClr val="5F5F5F">
                    <a:lumMod val="60000"/>
                    <a:lumOff val="40000"/>
                  </a:srgbClr>
                </a:buClr>
                <a:buFont typeface="Arial" panose="020B0604020202020204" pitchFamily="34" charset="0"/>
                <a:buNone/>
              </a:pPr>
              <a:r>
                <a:rPr lang="en-US" sz="1800" b="1" dirty="0" smtClean="0">
                  <a:solidFill>
                    <a:srgbClr val="5F5F5F"/>
                  </a:solidFill>
                  <a:latin typeface="Calibri"/>
                </a:rPr>
                <a:t>Execute</a:t>
              </a:r>
            </a:p>
          </p:txBody>
        </p:sp>
        <p:sp>
          <p:nvSpPr>
            <p:cNvPr id="221" name="Content Placeholder 3"/>
            <p:cNvSpPr txBox="1">
              <a:spLocks/>
            </p:cNvSpPr>
            <p:nvPr/>
          </p:nvSpPr>
          <p:spPr bwMode="gray">
            <a:xfrm>
              <a:off x="7003286" y="3570761"/>
              <a:ext cx="1123095" cy="253916"/>
            </a:xfrm>
            <a:prstGeom prst="rect">
              <a:avLst/>
            </a:prstGeom>
          </p:spPr>
          <p:txBody>
            <a:bodyPr vert="horz" lIns="0" tIns="0" rIns="0" bIns="0" rtlCol="0">
              <a:sp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gn="ctr">
                <a:buClr>
                  <a:srgbClr val="5F5F5F">
                    <a:lumMod val="60000"/>
                    <a:lumOff val="40000"/>
                  </a:srgbClr>
                </a:buClr>
                <a:buFont typeface="Arial" panose="020B0604020202020204" pitchFamily="34" charset="0"/>
                <a:buNone/>
              </a:pPr>
              <a:r>
                <a:rPr lang="en-US" sz="1800" b="1" dirty="0" smtClean="0">
                  <a:solidFill>
                    <a:srgbClr val="5F5F5F"/>
                  </a:solidFill>
                  <a:latin typeface="Calibri"/>
                </a:rPr>
                <a:t>Extend</a:t>
              </a:r>
            </a:p>
          </p:txBody>
        </p:sp>
        <p:sp>
          <p:nvSpPr>
            <p:cNvPr id="239" name="Freeform 322"/>
            <p:cNvSpPr>
              <a:spLocks/>
            </p:cNvSpPr>
            <p:nvPr/>
          </p:nvSpPr>
          <p:spPr bwMode="gray">
            <a:xfrm>
              <a:off x="5430216" y="2940756"/>
              <a:ext cx="508902" cy="493926"/>
            </a:xfrm>
            <a:custGeom>
              <a:avLst/>
              <a:gdLst/>
              <a:ahLst/>
              <a:cxnLst>
                <a:cxn ang="0">
                  <a:pos x="68" y="150"/>
                </a:cxn>
                <a:cxn ang="0">
                  <a:pos x="61" y="134"/>
                </a:cxn>
                <a:cxn ang="0">
                  <a:pos x="47" y="127"/>
                </a:cxn>
                <a:cxn ang="0">
                  <a:pos x="30" y="134"/>
                </a:cxn>
                <a:cxn ang="0">
                  <a:pos x="17" y="123"/>
                </a:cxn>
                <a:cxn ang="0">
                  <a:pos x="23" y="107"/>
                </a:cxn>
                <a:cxn ang="0">
                  <a:pos x="18" y="92"/>
                </a:cxn>
                <a:cxn ang="0">
                  <a:pos x="2" y="85"/>
                </a:cxn>
                <a:cxn ang="0">
                  <a:pos x="0" y="69"/>
                </a:cxn>
                <a:cxn ang="0">
                  <a:pos x="16" y="61"/>
                </a:cxn>
                <a:cxn ang="0">
                  <a:pos x="22" y="48"/>
                </a:cxn>
                <a:cxn ang="0">
                  <a:pos x="16" y="31"/>
                </a:cxn>
                <a:cxn ang="0">
                  <a:pos x="26" y="18"/>
                </a:cxn>
                <a:cxn ang="0">
                  <a:pos x="43" y="24"/>
                </a:cxn>
                <a:cxn ang="0">
                  <a:pos x="57" y="19"/>
                </a:cxn>
                <a:cxn ang="0">
                  <a:pos x="64" y="2"/>
                </a:cxn>
                <a:cxn ang="0">
                  <a:pos x="81" y="0"/>
                </a:cxn>
                <a:cxn ang="0">
                  <a:pos x="88" y="17"/>
                </a:cxn>
                <a:cxn ang="0">
                  <a:pos x="102" y="23"/>
                </a:cxn>
                <a:cxn ang="0">
                  <a:pos x="119" y="16"/>
                </a:cxn>
                <a:cxn ang="0">
                  <a:pos x="132" y="27"/>
                </a:cxn>
                <a:cxn ang="0">
                  <a:pos x="126" y="43"/>
                </a:cxn>
                <a:cxn ang="0">
                  <a:pos x="131" y="58"/>
                </a:cxn>
                <a:cxn ang="0">
                  <a:pos x="147" y="65"/>
                </a:cxn>
                <a:cxn ang="0">
                  <a:pos x="149" y="82"/>
                </a:cxn>
                <a:cxn ang="0">
                  <a:pos x="133" y="89"/>
                </a:cxn>
                <a:cxn ang="0">
                  <a:pos x="126" y="103"/>
                </a:cxn>
                <a:cxn ang="0">
                  <a:pos x="133" y="119"/>
                </a:cxn>
                <a:cxn ang="0">
                  <a:pos x="123" y="133"/>
                </a:cxn>
                <a:cxn ang="0">
                  <a:pos x="106" y="126"/>
                </a:cxn>
                <a:cxn ang="0">
                  <a:pos x="92" y="131"/>
                </a:cxn>
                <a:cxn ang="0">
                  <a:pos x="84" y="150"/>
                </a:cxn>
              </a:cxnLst>
              <a:rect l="0" t="0" r="r" b="b"/>
              <a:pathLst>
                <a:path w="149" h="150">
                  <a:moveTo>
                    <a:pt x="84" y="150"/>
                  </a:moveTo>
                  <a:cubicBezTo>
                    <a:pt x="79" y="150"/>
                    <a:pt x="73" y="150"/>
                    <a:pt x="68" y="150"/>
                  </a:cubicBezTo>
                  <a:cubicBezTo>
                    <a:pt x="67" y="150"/>
                    <a:pt x="66" y="149"/>
                    <a:pt x="66" y="148"/>
                  </a:cubicBezTo>
                  <a:cubicBezTo>
                    <a:pt x="64" y="143"/>
                    <a:pt x="62" y="139"/>
                    <a:pt x="61" y="134"/>
                  </a:cubicBezTo>
                  <a:cubicBezTo>
                    <a:pt x="60" y="133"/>
                    <a:pt x="60" y="132"/>
                    <a:pt x="59" y="132"/>
                  </a:cubicBezTo>
                  <a:cubicBezTo>
                    <a:pt x="55" y="130"/>
                    <a:pt x="51" y="129"/>
                    <a:pt x="47" y="127"/>
                  </a:cubicBezTo>
                  <a:cubicBezTo>
                    <a:pt x="46" y="127"/>
                    <a:pt x="45" y="127"/>
                    <a:pt x="44" y="127"/>
                  </a:cubicBezTo>
                  <a:cubicBezTo>
                    <a:pt x="40" y="129"/>
                    <a:pt x="35" y="132"/>
                    <a:pt x="30" y="134"/>
                  </a:cubicBezTo>
                  <a:cubicBezTo>
                    <a:pt x="29" y="134"/>
                    <a:pt x="28" y="135"/>
                    <a:pt x="28" y="134"/>
                  </a:cubicBezTo>
                  <a:cubicBezTo>
                    <a:pt x="24" y="130"/>
                    <a:pt x="20" y="127"/>
                    <a:pt x="17" y="123"/>
                  </a:cubicBezTo>
                  <a:cubicBezTo>
                    <a:pt x="17" y="123"/>
                    <a:pt x="16" y="122"/>
                    <a:pt x="17" y="121"/>
                  </a:cubicBezTo>
                  <a:cubicBezTo>
                    <a:pt x="19" y="116"/>
                    <a:pt x="21" y="111"/>
                    <a:pt x="23" y="107"/>
                  </a:cubicBezTo>
                  <a:cubicBezTo>
                    <a:pt x="24" y="106"/>
                    <a:pt x="23" y="105"/>
                    <a:pt x="23" y="104"/>
                  </a:cubicBezTo>
                  <a:cubicBezTo>
                    <a:pt x="22" y="100"/>
                    <a:pt x="20" y="96"/>
                    <a:pt x="18" y="92"/>
                  </a:cubicBezTo>
                  <a:cubicBezTo>
                    <a:pt x="18" y="91"/>
                    <a:pt x="17" y="91"/>
                    <a:pt x="16" y="90"/>
                  </a:cubicBezTo>
                  <a:cubicBezTo>
                    <a:pt x="11" y="89"/>
                    <a:pt x="6" y="87"/>
                    <a:pt x="2" y="85"/>
                  </a:cubicBezTo>
                  <a:cubicBezTo>
                    <a:pt x="1" y="85"/>
                    <a:pt x="0" y="84"/>
                    <a:pt x="0" y="84"/>
                  </a:cubicBezTo>
                  <a:cubicBezTo>
                    <a:pt x="0" y="79"/>
                    <a:pt x="0" y="74"/>
                    <a:pt x="0" y="69"/>
                  </a:cubicBezTo>
                  <a:cubicBezTo>
                    <a:pt x="0" y="67"/>
                    <a:pt x="0" y="67"/>
                    <a:pt x="1" y="67"/>
                  </a:cubicBezTo>
                  <a:cubicBezTo>
                    <a:pt x="6" y="65"/>
                    <a:pt x="11" y="63"/>
                    <a:pt x="16" y="61"/>
                  </a:cubicBezTo>
                  <a:cubicBezTo>
                    <a:pt x="17" y="61"/>
                    <a:pt x="17" y="60"/>
                    <a:pt x="18" y="59"/>
                  </a:cubicBezTo>
                  <a:cubicBezTo>
                    <a:pt x="19" y="55"/>
                    <a:pt x="21" y="52"/>
                    <a:pt x="22" y="48"/>
                  </a:cubicBezTo>
                  <a:cubicBezTo>
                    <a:pt x="23" y="47"/>
                    <a:pt x="23" y="46"/>
                    <a:pt x="22" y="44"/>
                  </a:cubicBezTo>
                  <a:cubicBezTo>
                    <a:pt x="20" y="40"/>
                    <a:pt x="18" y="35"/>
                    <a:pt x="16" y="31"/>
                  </a:cubicBezTo>
                  <a:cubicBezTo>
                    <a:pt x="15" y="30"/>
                    <a:pt x="15" y="29"/>
                    <a:pt x="16" y="28"/>
                  </a:cubicBezTo>
                  <a:cubicBezTo>
                    <a:pt x="19" y="25"/>
                    <a:pt x="23" y="21"/>
                    <a:pt x="26" y="18"/>
                  </a:cubicBezTo>
                  <a:cubicBezTo>
                    <a:pt x="27" y="17"/>
                    <a:pt x="28" y="17"/>
                    <a:pt x="29" y="17"/>
                  </a:cubicBezTo>
                  <a:cubicBezTo>
                    <a:pt x="34" y="20"/>
                    <a:pt x="38" y="22"/>
                    <a:pt x="43" y="24"/>
                  </a:cubicBezTo>
                  <a:cubicBezTo>
                    <a:pt x="44" y="24"/>
                    <a:pt x="45" y="24"/>
                    <a:pt x="46" y="24"/>
                  </a:cubicBezTo>
                  <a:cubicBezTo>
                    <a:pt x="49" y="22"/>
                    <a:pt x="53" y="21"/>
                    <a:pt x="57" y="19"/>
                  </a:cubicBezTo>
                  <a:cubicBezTo>
                    <a:pt x="58" y="19"/>
                    <a:pt x="59" y="18"/>
                    <a:pt x="59" y="17"/>
                  </a:cubicBezTo>
                  <a:cubicBezTo>
                    <a:pt x="61" y="12"/>
                    <a:pt x="63" y="7"/>
                    <a:pt x="64" y="2"/>
                  </a:cubicBezTo>
                  <a:cubicBezTo>
                    <a:pt x="65" y="1"/>
                    <a:pt x="65" y="1"/>
                    <a:pt x="66" y="1"/>
                  </a:cubicBezTo>
                  <a:cubicBezTo>
                    <a:pt x="71" y="1"/>
                    <a:pt x="76" y="1"/>
                    <a:pt x="81" y="0"/>
                  </a:cubicBezTo>
                  <a:cubicBezTo>
                    <a:pt x="82" y="0"/>
                    <a:pt x="83" y="1"/>
                    <a:pt x="83" y="2"/>
                  </a:cubicBezTo>
                  <a:cubicBezTo>
                    <a:pt x="85" y="7"/>
                    <a:pt x="87" y="12"/>
                    <a:pt x="88" y="17"/>
                  </a:cubicBezTo>
                  <a:cubicBezTo>
                    <a:pt x="89" y="18"/>
                    <a:pt x="89" y="18"/>
                    <a:pt x="90" y="19"/>
                  </a:cubicBezTo>
                  <a:cubicBezTo>
                    <a:pt x="94" y="20"/>
                    <a:pt x="98" y="22"/>
                    <a:pt x="102" y="23"/>
                  </a:cubicBezTo>
                  <a:cubicBezTo>
                    <a:pt x="103" y="23"/>
                    <a:pt x="104" y="24"/>
                    <a:pt x="105" y="23"/>
                  </a:cubicBezTo>
                  <a:cubicBezTo>
                    <a:pt x="109" y="21"/>
                    <a:pt x="114" y="19"/>
                    <a:pt x="119" y="16"/>
                  </a:cubicBezTo>
                  <a:cubicBezTo>
                    <a:pt x="120" y="16"/>
                    <a:pt x="120" y="16"/>
                    <a:pt x="121" y="17"/>
                  </a:cubicBezTo>
                  <a:cubicBezTo>
                    <a:pt x="125" y="20"/>
                    <a:pt x="128" y="23"/>
                    <a:pt x="132" y="27"/>
                  </a:cubicBezTo>
                  <a:cubicBezTo>
                    <a:pt x="133" y="28"/>
                    <a:pt x="133" y="28"/>
                    <a:pt x="132" y="29"/>
                  </a:cubicBezTo>
                  <a:cubicBezTo>
                    <a:pt x="130" y="34"/>
                    <a:pt x="128" y="39"/>
                    <a:pt x="126" y="43"/>
                  </a:cubicBezTo>
                  <a:cubicBezTo>
                    <a:pt x="125" y="44"/>
                    <a:pt x="125" y="45"/>
                    <a:pt x="126" y="46"/>
                  </a:cubicBezTo>
                  <a:cubicBezTo>
                    <a:pt x="128" y="50"/>
                    <a:pt x="129" y="54"/>
                    <a:pt x="131" y="58"/>
                  </a:cubicBezTo>
                  <a:cubicBezTo>
                    <a:pt x="131" y="59"/>
                    <a:pt x="132" y="60"/>
                    <a:pt x="133" y="60"/>
                  </a:cubicBezTo>
                  <a:cubicBezTo>
                    <a:pt x="138" y="62"/>
                    <a:pt x="142" y="63"/>
                    <a:pt x="147" y="65"/>
                  </a:cubicBezTo>
                  <a:cubicBezTo>
                    <a:pt x="148" y="65"/>
                    <a:pt x="149" y="66"/>
                    <a:pt x="149" y="67"/>
                  </a:cubicBezTo>
                  <a:cubicBezTo>
                    <a:pt x="149" y="72"/>
                    <a:pt x="149" y="77"/>
                    <a:pt x="149" y="82"/>
                  </a:cubicBezTo>
                  <a:cubicBezTo>
                    <a:pt x="149" y="83"/>
                    <a:pt x="149" y="83"/>
                    <a:pt x="148" y="84"/>
                  </a:cubicBezTo>
                  <a:cubicBezTo>
                    <a:pt x="143" y="85"/>
                    <a:pt x="138" y="87"/>
                    <a:pt x="133" y="89"/>
                  </a:cubicBezTo>
                  <a:cubicBezTo>
                    <a:pt x="132" y="89"/>
                    <a:pt x="131" y="90"/>
                    <a:pt x="131" y="91"/>
                  </a:cubicBezTo>
                  <a:cubicBezTo>
                    <a:pt x="130" y="95"/>
                    <a:pt x="128" y="99"/>
                    <a:pt x="126" y="103"/>
                  </a:cubicBezTo>
                  <a:cubicBezTo>
                    <a:pt x="126" y="104"/>
                    <a:pt x="126" y="105"/>
                    <a:pt x="126" y="105"/>
                  </a:cubicBezTo>
                  <a:cubicBezTo>
                    <a:pt x="129" y="110"/>
                    <a:pt x="131" y="115"/>
                    <a:pt x="133" y="119"/>
                  </a:cubicBezTo>
                  <a:cubicBezTo>
                    <a:pt x="134" y="120"/>
                    <a:pt x="134" y="121"/>
                    <a:pt x="133" y="122"/>
                  </a:cubicBezTo>
                  <a:cubicBezTo>
                    <a:pt x="130" y="125"/>
                    <a:pt x="126" y="129"/>
                    <a:pt x="123" y="133"/>
                  </a:cubicBezTo>
                  <a:cubicBezTo>
                    <a:pt x="122" y="133"/>
                    <a:pt x="121" y="133"/>
                    <a:pt x="120" y="133"/>
                  </a:cubicBezTo>
                  <a:cubicBezTo>
                    <a:pt x="116" y="131"/>
                    <a:pt x="111" y="129"/>
                    <a:pt x="106" y="126"/>
                  </a:cubicBezTo>
                  <a:cubicBezTo>
                    <a:pt x="105" y="126"/>
                    <a:pt x="104" y="126"/>
                    <a:pt x="103" y="127"/>
                  </a:cubicBezTo>
                  <a:cubicBezTo>
                    <a:pt x="99" y="128"/>
                    <a:pt x="95" y="130"/>
                    <a:pt x="92" y="131"/>
                  </a:cubicBezTo>
                  <a:cubicBezTo>
                    <a:pt x="91" y="132"/>
                    <a:pt x="90" y="132"/>
                    <a:pt x="90" y="133"/>
                  </a:cubicBezTo>
                  <a:cubicBezTo>
                    <a:pt x="88" y="139"/>
                    <a:pt x="86" y="144"/>
                    <a:pt x="84" y="150"/>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40" name="Group 239"/>
            <p:cNvGrpSpPr>
              <a:grpSpLocks noChangeAspect="1"/>
            </p:cNvGrpSpPr>
            <p:nvPr/>
          </p:nvGrpSpPr>
          <p:grpSpPr bwMode="gray">
            <a:xfrm>
              <a:off x="7348823" y="2967975"/>
              <a:ext cx="432022" cy="431898"/>
              <a:chOff x="6547362" y="3112131"/>
              <a:chExt cx="540022" cy="539868"/>
            </a:xfrm>
            <a:solidFill>
              <a:schemeClr val="accent1"/>
            </a:solidFill>
          </p:grpSpPr>
          <p:sp>
            <p:nvSpPr>
              <p:cNvPr id="241" name="Freeform 2"/>
              <p:cNvSpPr>
                <a:spLocks noChangeArrowheads="1"/>
              </p:cNvSpPr>
              <p:nvPr/>
            </p:nvSpPr>
            <p:spPr bwMode="gray">
              <a:xfrm>
                <a:off x="6547362" y="3213241"/>
                <a:ext cx="438758" cy="438758"/>
              </a:xfrm>
              <a:custGeom>
                <a:avLst/>
                <a:gdLst>
                  <a:gd name="T0" fmla="*/ 0 w 12572"/>
                  <a:gd name="T1" fmla="*/ 5617 h 12572"/>
                  <a:gd name="T2" fmla="*/ 0 w 12572"/>
                  <a:gd name="T3" fmla="*/ 5617 h 12572"/>
                  <a:gd name="T4" fmla="*/ 272 w 12572"/>
                  <a:gd name="T5" fmla="*/ 5119 h 12572"/>
                  <a:gd name="T6" fmla="*/ 974 w 12572"/>
                  <a:gd name="T7" fmla="*/ 4825 h 12572"/>
                  <a:gd name="T8" fmla="*/ 2650 w 12572"/>
                  <a:gd name="T9" fmla="*/ 4825 h 12572"/>
                  <a:gd name="T10" fmla="*/ 2899 w 12572"/>
                  <a:gd name="T11" fmla="*/ 4825 h 12572"/>
                  <a:gd name="T12" fmla="*/ 2899 w 12572"/>
                  <a:gd name="T13" fmla="*/ 3873 h 12572"/>
                  <a:gd name="T14" fmla="*/ 3874 w 12572"/>
                  <a:gd name="T15" fmla="*/ 3873 h 12572"/>
                  <a:gd name="T16" fmla="*/ 3874 w 12572"/>
                  <a:gd name="T17" fmla="*/ 4825 h 12572"/>
                  <a:gd name="T18" fmla="*/ 4032 w 12572"/>
                  <a:gd name="T19" fmla="*/ 4825 h 12572"/>
                  <a:gd name="T20" fmla="*/ 6274 w 12572"/>
                  <a:gd name="T21" fmla="*/ 4825 h 12572"/>
                  <a:gd name="T22" fmla="*/ 6433 w 12572"/>
                  <a:gd name="T23" fmla="*/ 4780 h 12572"/>
                  <a:gd name="T24" fmla="*/ 9196 w 12572"/>
                  <a:gd name="T25" fmla="*/ 1993 h 12572"/>
                  <a:gd name="T26" fmla="*/ 9263 w 12572"/>
                  <a:gd name="T27" fmla="*/ 1925 h 12572"/>
                  <a:gd name="T28" fmla="*/ 8244 w 12572"/>
                  <a:gd name="T29" fmla="*/ 1925 h 12572"/>
                  <a:gd name="T30" fmla="*/ 6772 w 12572"/>
                  <a:gd name="T31" fmla="*/ 1925 h 12572"/>
                  <a:gd name="T32" fmla="*/ 5799 w 12572"/>
                  <a:gd name="T33" fmla="*/ 975 h 12572"/>
                  <a:gd name="T34" fmla="*/ 6772 w 12572"/>
                  <a:gd name="T35" fmla="*/ 0 h 12572"/>
                  <a:gd name="T36" fmla="*/ 10487 w 12572"/>
                  <a:gd name="T37" fmla="*/ 0 h 12572"/>
                  <a:gd name="T38" fmla="*/ 11551 w 12572"/>
                  <a:gd name="T39" fmla="*/ 0 h 12572"/>
                  <a:gd name="T40" fmla="*/ 12571 w 12572"/>
                  <a:gd name="T41" fmla="*/ 997 h 12572"/>
                  <a:gd name="T42" fmla="*/ 12571 w 12572"/>
                  <a:gd name="T43" fmla="*/ 5686 h 12572"/>
                  <a:gd name="T44" fmla="*/ 11846 w 12572"/>
                  <a:gd name="T45" fmla="*/ 6727 h 12572"/>
                  <a:gd name="T46" fmla="*/ 10623 w 12572"/>
                  <a:gd name="T47" fmla="*/ 5844 h 12572"/>
                  <a:gd name="T48" fmla="*/ 10623 w 12572"/>
                  <a:gd name="T49" fmla="*/ 3624 h 12572"/>
                  <a:gd name="T50" fmla="*/ 10623 w 12572"/>
                  <a:gd name="T51" fmla="*/ 3308 h 12572"/>
                  <a:gd name="T52" fmla="*/ 10510 w 12572"/>
                  <a:gd name="T53" fmla="*/ 3420 h 12572"/>
                  <a:gd name="T54" fmla="*/ 7814 w 12572"/>
                  <a:gd name="T55" fmla="*/ 6116 h 12572"/>
                  <a:gd name="T56" fmla="*/ 7746 w 12572"/>
                  <a:gd name="T57" fmla="*/ 6252 h 12572"/>
                  <a:gd name="T58" fmla="*/ 7724 w 12572"/>
                  <a:gd name="T59" fmla="*/ 8697 h 12572"/>
                  <a:gd name="T60" fmla="*/ 8698 w 12572"/>
                  <a:gd name="T61" fmla="*/ 8697 h 12572"/>
                  <a:gd name="T62" fmla="*/ 8698 w 12572"/>
                  <a:gd name="T63" fmla="*/ 9649 h 12572"/>
                  <a:gd name="T64" fmla="*/ 7724 w 12572"/>
                  <a:gd name="T65" fmla="*/ 9649 h 12572"/>
                  <a:gd name="T66" fmla="*/ 7724 w 12572"/>
                  <a:gd name="T67" fmla="*/ 10057 h 12572"/>
                  <a:gd name="T68" fmla="*/ 7724 w 12572"/>
                  <a:gd name="T69" fmla="*/ 11529 h 12572"/>
                  <a:gd name="T70" fmla="*/ 7022 w 12572"/>
                  <a:gd name="T71" fmla="*/ 12525 h 12572"/>
                  <a:gd name="T72" fmla="*/ 6954 w 12572"/>
                  <a:gd name="T73" fmla="*/ 12571 h 12572"/>
                  <a:gd name="T74" fmla="*/ 793 w 12572"/>
                  <a:gd name="T75" fmla="*/ 12571 h 12572"/>
                  <a:gd name="T76" fmla="*/ 385 w 12572"/>
                  <a:gd name="T77" fmla="*/ 12368 h 12572"/>
                  <a:gd name="T78" fmla="*/ 0 w 12572"/>
                  <a:gd name="T79" fmla="*/ 11778 h 12572"/>
                  <a:gd name="T80" fmla="*/ 0 w 12572"/>
                  <a:gd name="T81" fmla="*/ 5617 h 12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72" h="12572">
                    <a:moveTo>
                      <a:pt x="0" y="5617"/>
                    </a:moveTo>
                    <a:lnTo>
                      <a:pt x="0" y="5617"/>
                    </a:lnTo>
                    <a:cubicBezTo>
                      <a:pt x="91" y="5459"/>
                      <a:pt x="158" y="5278"/>
                      <a:pt x="272" y="5119"/>
                    </a:cubicBezTo>
                    <a:cubicBezTo>
                      <a:pt x="453" y="4915"/>
                      <a:pt x="702" y="4825"/>
                      <a:pt x="974" y="4825"/>
                    </a:cubicBezTo>
                    <a:cubicBezTo>
                      <a:pt x="1518" y="4825"/>
                      <a:pt x="2084" y="4825"/>
                      <a:pt x="2650" y="4825"/>
                    </a:cubicBezTo>
                    <a:cubicBezTo>
                      <a:pt x="2718" y="4825"/>
                      <a:pt x="2808" y="4825"/>
                      <a:pt x="2899" y="4825"/>
                    </a:cubicBezTo>
                    <a:cubicBezTo>
                      <a:pt x="2899" y="4508"/>
                      <a:pt x="2899" y="4190"/>
                      <a:pt x="2899" y="3873"/>
                    </a:cubicBezTo>
                    <a:cubicBezTo>
                      <a:pt x="3216" y="3873"/>
                      <a:pt x="3533" y="3873"/>
                      <a:pt x="3874" y="3873"/>
                    </a:cubicBezTo>
                    <a:cubicBezTo>
                      <a:pt x="3874" y="4190"/>
                      <a:pt x="3874" y="4508"/>
                      <a:pt x="3874" y="4825"/>
                    </a:cubicBezTo>
                    <a:cubicBezTo>
                      <a:pt x="3919" y="4825"/>
                      <a:pt x="3986" y="4825"/>
                      <a:pt x="4032" y="4825"/>
                    </a:cubicBezTo>
                    <a:cubicBezTo>
                      <a:pt x="4779" y="4825"/>
                      <a:pt x="5527" y="4825"/>
                      <a:pt x="6274" y="4825"/>
                    </a:cubicBezTo>
                    <a:cubicBezTo>
                      <a:pt x="6319" y="4825"/>
                      <a:pt x="6388" y="4802"/>
                      <a:pt x="6433" y="4780"/>
                    </a:cubicBezTo>
                    <a:cubicBezTo>
                      <a:pt x="7361" y="3851"/>
                      <a:pt x="8290" y="2922"/>
                      <a:pt x="9196" y="1993"/>
                    </a:cubicBezTo>
                    <a:cubicBezTo>
                      <a:pt x="9218" y="1993"/>
                      <a:pt x="9218" y="1971"/>
                      <a:pt x="9263" y="1925"/>
                    </a:cubicBezTo>
                    <a:cubicBezTo>
                      <a:pt x="8902" y="1925"/>
                      <a:pt x="8585" y="1925"/>
                      <a:pt x="8244" y="1925"/>
                    </a:cubicBezTo>
                    <a:cubicBezTo>
                      <a:pt x="7769" y="1925"/>
                      <a:pt x="7271" y="1925"/>
                      <a:pt x="6772" y="1925"/>
                    </a:cubicBezTo>
                    <a:cubicBezTo>
                      <a:pt x="6229" y="1925"/>
                      <a:pt x="5799" y="1518"/>
                      <a:pt x="5799" y="975"/>
                    </a:cubicBezTo>
                    <a:cubicBezTo>
                      <a:pt x="5799" y="431"/>
                      <a:pt x="6229" y="0"/>
                      <a:pt x="6772" y="0"/>
                    </a:cubicBezTo>
                    <a:cubicBezTo>
                      <a:pt x="8018" y="0"/>
                      <a:pt x="9241" y="0"/>
                      <a:pt x="10487" y="0"/>
                    </a:cubicBezTo>
                    <a:cubicBezTo>
                      <a:pt x="10849" y="0"/>
                      <a:pt x="11189" y="0"/>
                      <a:pt x="11551" y="0"/>
                    </a:cubicBezTo>
                    <a:cubicBezTo>
                      <a:pt x="12140" y="0"/>
                      <a:pt x="12571" y="408"/>
                      <a:pt x="12571" y="997"/>
                    </a:cubicBezTo>
                    <a:cubicBezTo>
                      <a:pt x="12571" y="2559"/>
                      <a:pt x="12548" y="4123"/>
                      <a:pt x="12571" y="5686"/>
                    </a:cubicBezTo>
                    <a:cubicBezTo>
                      <a:pt x="12571" y="6274"/>
                      <a:pt x="12231" y="6614"/>
                      <a:pt x="11846" y="6727"/>
                    </a:cubicBezTo>
                    <a:cubicBezTo>
                      <a:pt x="11257" y="6908"/>
                      <a:pt x="10646" y="6455"/>
                      <a:pt x="10623" y="5844"/>
                    </a:cubicBezTo>
                    <a:cubicBezTo>
                      <a:pt x="10623" y="5096"/>
                      <a:pt x="10623" y="4349"/>
                      <a:pt x="10623" y="3624"/>
                    </a:cubicBezTo>
                    <a:cubicBezTo>
                      <a:pt x="10623" y="3534"/>
                      <a:pt x="10623" y="3443"/>
                      <a:pt x="10623" y="3308"/>
                    </a:cubicBezTo>
                    <a:cubicBezTo>
                      <a:pt x="10578" y="3353"/>
                      <a:pt x="10555" y="3375"/>
                      <a:pt x="10510" y="3420"/>
                    </a:cubicBezTo>
                    <a:cubicBezTo>
                      <a:pt x="9604" y="4304"/>
                      <a:pt x="8720" y="5210"/>
                      <a:pt x="7814" y="6116"/>
                    </a:cubicBezTo>
                    <a:cubicBezTo>
                      <a:pt x="7769" y="6138"/>
                      <a:pt x="7746" y="6207"/>
                      <a:pt x="7746" y="6252"/>
                    </a:cubicBezTo>
                    <a:cubicBezTo>
                      <a:pt x="7724" y="7044"/>
                      <a:pt x="7724" y="7860"/>
                      <a:pt x="7724" y="8697"/>
                    </a:cubicBezTo>
                    <a:cubicBezTo>
                      <a:pt x="8063" y="8697"/>
                      <a:pt x="8358" y="8697"/>
                      <a:pt x="8698" y="8697"/>
                    </a:cubicBezTo>
                    <a:cubicBezTo>
                      <a:pt x="8698" y="9015"/>
                      <a:pt x="8698" y="9332"/>
                      <a:pt x="8698" y="9649"/>
                    </a:cubicBezTo>
                    <a:cubicBezTo>
                      <a:pt x="8381" y="9649"/>
                      <a:pt x="8063" y="9649"/>
                      <a:pt x="7724" y="9649"/>
                    </a:cubicBezTo>
                    <a:cubicBezTo>
                      <a:pt x="7724" y="9808"/>
                      <a:pt x="7724" y="9921"/>
                      <a:pt x="7724" y="10057"/>
                    </a:cubicBezTo>
                    <a:cubicBezTo>
                      <a:pt x="7724" y="10555"/>
                      <a:pt x="7724" y="11053"/>
                      <a:pt x="7724" y="11529"/>
                    </a:cubicBezTo>
                    <a:cubicBezTo>
                      <a:pt x="7724" y="12050"/>
                      <a:pt x="7475" y="12390"/>
                      <a:pt x="7022" y="12525"/>
                    </a:cubicBezTo>
                    <a:cubicBezTo>
                      <a:pt x="6999" y="12549"/>
                      <a:pt x="6976" y="12549"/>
                      <a:pt x="6954" y="12571"/>
                    </a:cubicBezTo>
                    <a:cubicBezTo>
                      <a:pt x="4892" y="12571"/>
                      <a:pt x="2831" y="12571"/>
                      <a:pt x="793" y="12571"/>
                    </a:cubicBezTo>
                    <a:cubicBezTo>
                      <a:pt x="656" y="12503"/>
                      <a:pt x="521" y="12458"/>
                      <a:pt x="385" y="12368"/>
                    </a:cubicBezTo>
                    <a:cubicBezTo>
                      <a:pt x="181" y="12231"/>
                      <a:pt x="68" y="12005"/>
                      <a:pt x="0" y="11778"/>
                    </a:cubicBezTo>
                    <a:cubicBezTo>
                      <a:pt x="0" y="9717"/>
                      <a:pt x="0" y="7679"/>
                      <a:pt x="0" y="5617"/>
                    </a:cubicBezTo>
                  </a:path>
                </a:pathLst>
              </a:custGeom>
              <a:grpFill/>
              <a:ln>
                <a:noFill/>
              </a:ln>
              <a:effectLst/>
              <a:extLst/>
            </p:spPr>
            <p:txBody>
              <a:bodyPr wrap="none" anchor="ctr"/>
              <a:lstStyle/>
              <a:p>
                <a:endParaRPr lang="en-US"/>
              </a:p>
            </p:txBody>
          </p:sp>
          <p:sp>
            <p:nvSpPr>
              <p:cNvPr id="242" name="Freeform 3"/>
              <p:cNvSpPr>
                <a:spLocks noChangeArrowheads="1"/>
              </p:cNvSpPr>
              <p:nvPr/>
            </p:nvSpPr>
            <p:spPr bwMode="gray">
              <a:xfrm>
                <a:off x="6648626" y="3112131"/>
                <a:ext cx="101264" cy="101264"/>
              </a:xfrm>
              <a:custGeom>
                <a:avLst/>
                <a:gdLst>
                  <a:gd name="T0" fmla="*/ 2900 w 2901"/>
                  <a:gd name="T1" fmla="*/ 0 h 2900"/>
                  <a:gd name="T2" fmla="*/ 2900 w 2901"/>
                  <a:gd name="T3" fmla="*/ 0 h 2900"/>
                  <a:gd name="T4" fmla="*/ 2900 w 2901"/>
                  <a:gd name="T5" fmla="*/ 974 h 2900"/>
                  <a:gd name="T6" fmla="*/ 975 w 2901"/>
                  <a:gd name="T7" fmla="*/ 974 h 2900"/>
                  <a:gd name="T8" fmla="*/ 975 w 2901"/>
                  <a:gd name="T9" fmla="*/ 2899 h 2900"/>
                  <a:gd name="T10" fmla="*/ 0 w 2901"/>
                  <a:gd name="T11" fmla="*/ 2899 h 2900"/>
                  <a:gd name="T12" fmla="*/ 0 w 2901"/>
                  <a:gd name="T13" fmla="*/ 1971 h 2900"/>
                  <a:gd name="T14" fmla="*/ 0 w 2901"/>
                  <a:gd name="T15" fmla="*/ 997 h 2900"/>
                  <a:gd name="T16" fmla="*/ 725 w 2901"/>
                  <a:gd name="T17" fmla="*/ 22 h 2900"/>
                  <a:gd name="T18" fmla="*/ 793 w 2901"/>
                  <a:gd name="T19" fmla="*/ 0 h 2900"/>
                  <a:gd name="T20" fmla="*/ 2900 w 2901"/>
                  <a:gd name="T21" fmla="*/ 0 h 2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1" h="2900">
                    <a:moveTo>
                      <a:pt x="2900" y="0"/>
                    </a:moveTo>
                    <a:lnTo>
                      <a:pt x="2900" y="0"/>
                    </a:lnTo>
                    <a:cubicBezTo>
                      <a:pt x="2900" y="318"/>
                      <a:pt x="2900" y="634"/>
                      <a:pt x="2900" y="974"/>
                    </a:cubicBezTo>
                    <a:cubicBezTo>
                      <a:pt x="2242" y="974"/>
                      <a:pt x="1608" y="974"/>
                      <a:pt x="975" y="974"/>
                    </a:cubicBezTo>
                    <a:cubicBezTo>
                      <a:pt x="975" y="1608"/>
                      <a:pt x="975" y="2243"/>
                      <a:pt x="975" y="2899"/>
                    </a:cubicBezTo>
                    <a:cubicBezTo>
                      <a:pt x="634" y="2899"/>
                      <a:pt x="340" y="2899"/>
                      <a:pt x="0" y="2899"/>
                    </a:cubicBezTo>
                    <a:cubicBezTo>
                      <a:pt x="0" y="2582"/>
                      <a:pt x="0" y="2287"/>
                      <a:pt x="0" y="1971"/>
                    </a:cubicBezTo>
                    <a:cubicBezTo>
                      <a:pt x="0" y="1653"/>
                      <a:pt x="0" y="1336"/>
                      <a:pt x="0" y="997"/>
                    </a:cubicBezTo>
                    <a:cubicBezTo>
                      <a:pt x="0" y="521"/>
                      <a:pt x="250" y="181"/>
                      <a:pt x="725" y="22"/>
                    </a:cubicBezTo>
                    <a:cubicBezTo>
                      <a:pt x="748" y="22"/>
                      <a:pt x="771" y="0"/>
                      <a:pt x="793" y="0"/>
                    </a:cubicBezTo>
                    <a:cubicBezTo>
                      <a:pt x="1495" y="0"/>
                      <a:pt x="2197" y="0"/>
                      <a:pt x="2900" y="0"/>
                    </a:cubicBezTo>
                  </a:path>
                </a:pathLst>
              </a:custGeom>
              <a:grpFill/>
              <a:ln>
                <a:noFill/>
              </a:ln>
              <a:effectLst/>
              <a:extLst/>
            </p:spPr>
            <p:txBody>
              <a:bodyPr wrap="none" anchor="ctr"/>
              <a:lstStyle/>
              <a:p>
                <a:endParaRPr lang="en-US"/>
              </a:p>
            </p:txBody>
          </p:sp>
          <p:sp>
            <p:nvSpPr>
              <p:cNvPr id="243" name="Freeform 4"/>
              <p:cNvSpPr>
                <a:spLocks noChangeArrowheads="1"/>
              </p:cNvSpPr>
              <p:nvPr/>
            </p:nvSpPr>
            <p:spPr bwMode="gray">
              <a:xfrm>
                <a:off x="6986120" y="3112131"/>
                <a:ext cx="101264" cy="101264"/>
              </a:xfrm>
              <a:custGeom>
                <a:avLst/>
                <a:gdLst>
                  <a:gd name="T0" fmla="*/ 2899 w 2900"/>
                  <a:gd name="T1" fmla="*/ 2899 h 2900"/>
                  <a:gd name="T2" fmla="*/ 2899 w 2900"/>
                  <a:gd name="T3" fmla="*/ 2899 h 2900"/>
                  <a:gd name="T4" fmla="*/ 1925 w 2900"/>
                  <a:gd name="T5" fmla="*/ 2899 h 2900"/>
                  <a:gd name="T6" fmla="*/ 1925 w 2900"/>
                  <a:gd name="T7" fmla="*/ 974 h 2900"/>
                  <a:gd name="T8" fmla="*/ 0 w 2900"/>
                  <a:gd name="T9" fmla="*/ 974 h 2900"/>
                  <a:gd name="T10" fmla="*/ 0 w 2900"/>
                  <a:gd name="T11" fmla="*/ 0 h 2900"/>
                  <a:gd name="T12" fmla="*/ 2106 w 2900"/>
                  <a:gd name="T13" fmla="*/ 0 h 2900"/>
                  <a:gd name="T14" fmla="*/ 2355 w 2900"/>
                  <a:gd name="T15" fmla="*/ 91 h 2900"/>
                  <a:gd name="T16" fmla="*/ 2899 w 2900"/>
                  <a:gd name="T17" fmla="*/ 793 h 2900"/>
                  <a:gd name="T18" fmla="*/ 2899 w 2900"/>
                  <a:gd name="T19" fmla="*/ 2899 h 2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00" h="2900">
                    <a:moveTo>
                      <a:pt x="2899" y="2899"/>
                    </a:moveTo>
                    <a:lnTo>
                      <a:pt x="2899" y="2899"/>
                    </a:lnTo>
                    <a:cubicBezTo>
                      <a:pt x="2581" y="2899"/>
                      <a:pt x="2265" y="2899"/>
                      <a:pt x="1925" y="2899"/>
                    </a:cubicBezTo>
                    <a:cubicBezTo>
                      <a:pt x="1925" y="2243"/>
                      <a:pt x="1925" y="1608"/>
                      <a:pt x="1925" y="974"/>
                    </a:cubicBezTo>
                    <a:cubicBezTo>
                      <a:pt x="1268" y="974"/>
                      <a:pt x="656" y="974"/>
                      <a:pt x="0" y="974"/>
                    </a:cubicBezTo>
                    <a:cubicBezTo>
                      <a:pt x="0" y="634"/>
                      <a:pt x="0" y="318"/>
                      <a:pt x="0" y="0"/>
                    </a:cubicBezTo>
                    <a:cubicBezTo>
                      <a:pt x="702" y="0"/>
                      <a:pt x="1403" y="0"/>
                      <a:pt x="2106" y="0"/>
                    </a:cubicBezTo>
                    <a:cubicBezTo>
                      <a:pt x="2197" y="22"/>
                      <a:pt x="2265" y="68"/>
                      <a:pt x="2355" y="91"/>
                    </a:cubicBezTo>
                    <a:cubicBezTo>
                      <a:pt x="2650" y="249"/>
                      <a:pt x="2786" y="499"/>
                      <a:pt x="2899" y="793"/>
                    </a:cubicBezTo>
                    <a:cubicBezTo>
                      <a:pt x="2899" y="1496"/>
                      <a:pt x="2899" y="2197"/>
                      <a:pt x="2899" y="2899"/>
                    </a:cubicBezTo>
                  </a:path>
                </a:pathLst>
              </a:custGeom>
              <a:grpFill/>
              <a:ln>
                <a:noFill/>
              </a:ln>
              <a:effectLst/>
              <a:extLst/>
            </p:spPr>
            <p:txBody>
              <a:bodyPr wrap="none" anchor="ctr"/>
              <a:lstStyle/>
              <a:p>
                <a:endParaRPr lang="en-US"/>
              </a:p>
            </p:txBody>
          </p:sp>
          <p:sp>
            <p:nvSpPr>
              <p:cNvPr id="244" name="Freeform 5"/>
              <p:cNvSpPr>
                <a:spLocks noChangeArrowheads="1"/>
              </p:cNvSpPr>
              <p:nvPr/>
            </p:nvSpPr>
            <p:spPr bwMode="gray">
              <a:xfrm>
                <a:off x="6986120" y="3449625"/>
                <a:ext cx="101264" cy="101264"/>
              </a:xfrm>
              <a:custGeom>
                <a:avLst/>
                <a:gdLst>
                  <a:gd name="T0" fmla="*/ 2899 w 2900"/>
                  <a:gd name="T1" fmla="*/ 2107 h 2901"/>
                  <a:gd name="T2" fmla="*/ 2899 w 2900"/>
                  <a:gd name="T3" fmla="*/ 2107 h 2901"/>
                  <a:gd name="T4" fmla="*/ 2491 w 2900"/>
                  <a:gd name="T5" fmla="*/ 2696 h 2901"/>
                  <a:gd name="T6" fmla="*/ 2038 w 2900"/>
                  <a:gd name="T7" fmla="*/ 2877 h 2901"/>
                  <a:gd name="T8" fmla="*/ 0 w 2900"/>
                  <a:gd name="T9" fmla="*/ 2900 h 2901"/>
                  <a:gd name="T10" fmla="*/ 0 w 2900"/>
                  <a:gd name="T11" fmla="*/ 1925 h 2901"/>
                  <a:gd name="T12" fmla="*/ 1925 w 2900"/>
                  <a:gd name="T13" fmla="*/ 1925 h 2901"/>
                  <a:gd name="T14" fmla="*/ 1925 w 2900"/>
                  <a:gd name="T15" fmla="*/ 0 h 2901"/>
                  <a:gd name="T16" fmla="*/ 2899 w 2900"/>
                  <a:gd name="T17" fmla="*/ 0 h 2901"/>
                  <a:gd name="T18" fmla="*/ 2899 w 2900"/>
                  <a:gd name="T19" fmla="*/ 2107 h 2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00" h="2901">
                    <a:moveTo>
                      <a:pt x="2899" y="2107"/>
                    </a:moveTo>
                    <a:lnTo>
                      <a:pt x="2899" y="2107"/>
                    </a:lnTo>
                    <a:cubicBezTo>
                      <a:pt x="2808" y="2334"/>
                      <a:pt x="2718" y="2560"/>
                      <a:pt x="2491" y="2696"/>
                    </a:cubicBezTo>
                    <a:cubicBezTo>
                      <a:pt x="2355" y="2787"/>
                      <a:pt x="2197" y="2877"/>
                      <a:pt x="2038" y="2877"/>
                    </a:cubicBezTo>
                    <a:cubicBezTo>
                      <a:pt x="1359" y="2900"/>
                      <a:pt x="679" y="2900"/>
                      <a:pt x="0" y="2900"/>
                    </a:cubicBezTo>
                    <a:cubicBezTo>
                      <a:pt x="0" y="2560"/>
                      <a:pt x="0" y="2266"/>
                      <a:pt x="0" y="1925"/>
                    </a:cubicBezTo>
                    <a:cubicBezTo>
                      <a:pt x="634" y="1925"/>
                      <a:pt x="1268" y="1925"/>
                      <a:pt x="1925" y="1925"/>
                    </a:cubicBezTo>
                    <a:cubicBezTo>
                      <a:pt x="1925" y="1292"/>
                      <a:pt x="1925" y="658"/>
                      <a:pt x="1925" y="0"/>
                    </a:cubicBezTo>
                    <a:cubicBezTo>
                      <a:pt x="2243" y="0"/>
                      <a:pt x="2581" y="0"/>
                      <a:pt x="2899" y="0"/>
                    </a:cubicBezTo>
                    <a:cubicBezTo>
                      <a:pt x="2899" y="703"/>
                      <a:pt x="2899" y="1405"/>
                      <a:pt x="2899" y="2107"/>
                    </a:cubicBezTo>
                  </a:path>
                </a:pathLst>
              </a:custGeom>
              <a:grpFill/>
              <a:ln>
                <a:noFill/>
              </a:ln>
              <a:effectLst/>
              <a:extLst/>
            </p:spPr>
            <p:txBody>
              <a:bodyPr wrap="none" anchor="ctr"/>
              <a:lstStyle/>
              <a:p>
                <a:endParaRPr lang="en-US"/>
              </a:p>
            </p:txBody>
          </p:sp>
          <p:sp>
            <p:nvSpPr>
              <p:cNvPr id="245" name="Freeform 6"/>
              <p:cNvSpPr>
                <a:spLocks noChangeArrowheads="1"/>
              </p:cNvSpPr>
              <p:nvPr/>
            </p:nvSpPr>
            <p:spPr bwMode="gray">
              <a:xfrm>
                <a:off x="6783747" y="3112131"/>
                <a:ext cx="67253" cy="33242"/>
              </a:xfrm>
              <a:custGeom>
                <a:avLst/>
                <a:gdLst>
                  <a:gd name="T0" fmla="*/ 1926 w 1927"/>
                  <a:gd name="T1" fmla="*/ 0 h 953"/>
                  <a:gd name="T2" fmla="*/ 1926 w 1927"/>
                  <a:gd name="T3" fmla="*/ 0 h 953"/>
                  <a:gd name="T4" fmla="*/ 1926 w 1927"/>
                  <a:gd name="T5" fmla="*/ 952 h 953"/>
                  <a:gd name="T6" fmla="*/ 0 w 1927"/>
                  <a:gd name="T7" fmla="*/ 952 h 953"/>
                  <a:gd name="T8" fmla="*/ 0 w 1927"/>
                  <a:gd name="T9" fmla="*/ 0 h 953"/>
                  <a:gd name="T10" fmla="*/ 1926 w 1927"/>
                  <a:gd name="T11" fmla="*/ 0 h 953"/>
                </a:gdLst>
                <a:ahLst/>
                <a:cxnLst>
                  <a:cxn ang="0">
                    <a:pos x="T0" y="T1"/>
                  </a:cxn>
                  <a:cxn ang="0">
                    <a:pos x="T2" y="T3"/>
                  </a:cxn>
                  <a:cxn ang="0">
                    <a:pos x="T4" y="T5"/>
                  </a:cxn>
                  <a:cxn ang="0">
                    <a:pos x="T6" y="T7"/>
                  </a:cxn>
                  <a:cxn ang="0">
                    <a:pos x="T8" y="T9"/>
                  </a:cxn>
                  <a:cxn ang="0">
                    <a:pos x="T10" y="T11"/>
                  </a:cxn>
                </a:cxnLst>
                <a:rect l="0" t="0" r="r" b="b"/>
                <a:pathLst>
                  <a:path w="1927" h="953">
                    <a:moveTo>
                      <a:pt x="1926" y="0"/>
                    </a:moveTo>
                    <a:lnTo>
                      <a:pt x="1926" y="0"/>
                    </a:lnTo>
                    <a:cubicBezTo>
                      <a:pt x="1926" y="318"/>
                      <a:pt x="1926" y="634"/>
                      <a:pt x="1926" y="952"/>
                    </a:cubicBezTo>
                    <a:cubicBezTo>
                      <a:pt x="1291" y="952"/>
                      <a:pt x="657" y="952"/>
                      <a:pt x="0" y="952"/>
                    </a:cubicBezTo>
                    <a:cubicBezTo>
                      <a:pt x="0" y="634"/>
                      <a:pt x="0" y="318"/>
                      <a:pt x="0" y="0"/>
                    </a:cubicBezTo>
                    <a:cubicBezTo>
                      <a:pt x="635" y="0"/>
                      <a:pt x="1291" y="0"/>
                      <a:pt x="1926" y="0"/>
                    </a:cubicBezTo>
                  </a:path>
                </a:pathLst>
              </a:custGeom>
              <a:grpFill/>
              <a:ln>
                <a:noFill/>
              </a:ln>
              <a:effectLst/>
              <a:extLst/>
            </p:spPr>
            <p:txBody>
              <a:bodyPr wrap="none" anchor="ctr"/>
              <a:lstStyle/>
              <a:p>
                <a:endParaRPr lang="en-US"/>
              </a:p>
            </p:txBody>
          </p:sp>
          <p:sp>
            <p:nvSpPr>
              <p:cNvPr id="246" name="Freeform 7"/>
              <p:cNvSpPr>
                <a:spLocks noChangeArrowheads="1"/>
              </p:cNvSpPr>
              <p:nvPr/>
            </p:nvSpPr>
            <p:spPr bwMode="gray">
              <a:xfrm>
                <a:off x="6884857" y="3112131"/>
                <a:ext cx="67253" cy="33242"/>
              </a:xfrm>
              <a:custGeom>
                <a:avLst/>
                <a:gdLst>
                  <a:gd name="T0" fmla="*/ 1925 w 1926"/>
                  <a:gd name="T1" fmla="*/ 0 h 953"/>
                  <a:gd name="T2" fmla="*/ 1925 w 1926"/>
                  <a:gd name="T3" fmla="*/ 0 h 953"/>
                  <a:gd name="T4" fmla="*/ 1925 w 1926"/>
                  <a:gd name="T5" fmla="*/ 952 h 953"/>
                  <a:gd name="T6" fmla="*/ 0 w 1926"/>
                  <a:gd name="T7" fmla="*/ 952 h 953"/>
                  <a:gd name="T8" fmla="*/ 0 w 1926"/>
                  <a:gd name="T9" fmla="*/ 0 h 953"/>
                  <a:gd name="T10" fmla="*/ 1925 w 1926"/>
                  <a:gd name="T11" fmla="*/ 0 h 953"/>
                </a:gdLst>
                <a:ahLst/>
                <a:cxnLst>
                  <a:cxn ang="0">
                    <a:pos x="T0" y="T1"/>
                  </a:cxn>
                  <a:cxn ang="0">
                    <a:pos x="T2" y="T3"/>
                  </a:cxn>
                  <a:cxn ang="0">
                    <a:pos x="T4" y="T5"/>
                  </a:cxn>
                  <a:cxn ang="0">
                    <a:pos x="T6" y="T7"/>
                  </a:cxn>
                  <a:cxn ang="0">
                    <a:pos x="T8" y="T9"/>
                  </a:cxn>
                  <a:cxn ang="0">
                    <a:pos x="T10" y="T11"/>
                  </a:cxn>
                </a:cxnLst>
                <a:rect l="0" t="0" r="r" b="b"/>
                <a:pathLst>
                  <a:path w="1926" h="953">
                    <a:moveTo>
                      <a:pt x="1925" y="0"/>
                    </a:moveTo>
                    <a:lnTo>
                      <a:pt x="1925" y="0"/>
                    </a:lnTo>
                    <a:cubicBezTo>
                      <a:pt x="1925" y="318"/>
                      <a:pt x="1925" y="634"/>
                      <a:pt x="1925" y="952"/>
                    </a:cubicBezTo>
                    <a:cubicBezTo>
                      <a:pt x="1292" y="952"/>
                      <a:pt x="658" y="952"/>
                      <a:pt x="0" y="952"/>
                    </a:cubicBezTo>
                    <a:cubicBezTo>
                      <a:pt x="0" y="634"/>
                      <a:pt x="0" y="318"/>
                      <a:pt x="0" y="0"/>
                    </a:cubicBezTo>
                    <a:cubicBezTo>
                      <a:pt x="635" y="0"/>
                      <a:pt x="1292" y="0"/>
                      <a:pt x="1925" y="0"/>
                    </a:cubicBezTo>
                  </a:path>
                </a:pathLst>
              </a:custGeom>
              <a:grpFill/>
              <a:ln>
                <a:noFill/>
              </a:ln>
              <a:effectLst/>
              <a:extLst/>
            </p:spPr>
            <p:txBody>
              <a:bodyPr wrap="none" anchor="ctr"/>
              <a:lstStyle/>
              <a:p>
                <a:endParaRPr lang="en-US"/>
              </a:p>
            </p:txBody>
          </p:sp>
          <p:sp>
            <p:nvSpPr>
              <p:cNvPr id="247" name="Freeform 8"/>
              <p:cNvSpPr>
                <a:spLocks noChangeArrowheads="1"/>
              </p:cNvSpPr>
              <p:nvPr/>
            </p:nvSpPr>
            <p:spPr bwMode="gray">
              <a:xfrm>
                <a:off x="7053373" y="3247252"/>
                <a:ext cx="34011" cy="67253"/>
              </a:xfrm>
              <a:custGeom>
                <a:avLst/>
                <a:gdLst>
                  <a:gd name="T0" fmla="*/ 974 w 975"/>
                  <a:gd name="T1" fmla="*/ 1925 h 1926"/>
                  <a:gd name="T2" fmla="*/ 974 w 975"/>
                  <a:gd name="T3" fmla="*/ 1925 h 1926"/>
                  <a:gd name="T4" fmla="*/ 0 w 975"/>
                  <a:gd name="T5" fmla="*/ 1925 h 1926"/>
                  <a:gd name="T6" fmla="*/ 0 w 975"/>
                  <a:gd name="T7" fmla="*/ 0 h 1926"/>
                  <a:gd name="T8" fmla="*/ 974 w 975"/>
                  <a:gd name="T9" fmla="*/ 0 h 1926"/>
                  <a:gd name="T10" fmla="*/ 974 w 975"/>
                  <a:gd name="T11" fmla="*/ 1925 h 1926"/>
                </a:gdLst>
                <a:ahLst/>
                <a:cxnLst>
                  <a:cxn ang="0">
                    <a:pos x="T0" y="T1"/>
                  </a:cxn>
                  <a:cxn ang="0">
                    <a:pos x="T2" y="T3"/>
                  </a:cxn>
                  <a:cxn ang="0">
                    <a:pos x="T4" y="T5"/>
                  </a:cxn>
                  <a:cxn ang="0">
                    <a:pos x="T6" y="T7"/>
                  </a:cxn>
                  <a:cxn ang="0">
                    <a:pos x="T8" y="T9"/>
                  </a:cxn>
                  <a:cxn ang="0">
                    <a:pos x="T10" y="T11"/>
                  </a:cxn>
                </a:cxnLst>
                <a:rect l="0" t="0" r="r" b="b"/>
                <a:pathLst>
                  <a:path w="975" h="1926">
                    <a:moveTo>
                      <a:pt x="974" y="1925"/>
                    </a:moveTo>
                    <a:lnTo>
                      <a:pt x="974" y="1925"/>
                    </a:lnTo>
                    <a:cubicBezTo>
                      <a:pt x="656" y="1925"/>
                      <a:pt x="340" y="1925"/>
                      <a:pt x="0" y="1925"/>
                    </a:cubicBezTo>
                    <a:cubicBezTo>
                      <a:pt x="0" y="1290"/>
                      <a:pt x="0" y="656"/>
                      <a:pt x="0" y="0"/>
                    </a:cubicBezTo>
                    <a:cubicBezTo>
                      <a:pt x="318" y="0"/>
                      <a:pt x="656" y="0"/>
                      <a:pt x="974" y="0"/>
                    </a:cubicBezTo>
                    <a:cubicBezTo>
                      <a:pt x="974" y="633"/>
                      <a:pt x="974" y="1290"/>
                      <a:pt x="974" y="1925"/>
                    </a:cubicBezTo>
                  </a:path>
                </a:pathLst>
              </a:custGeom>
              <a:grpFill/>
              <a:ln>
                <a:noFill/>
              </a:ln>
              <a:effectLst/>
              <a:extLst/>
            </p:spPr>
            <p:txBody>
              <a:bodyPr wrap="none" anchor="ctr"/>
              <a:lstStyle/>
              <a:p>
                <a:endParaRPr lang="en-US"/>
              </a:p>
            </p:txBody>
          </p:sp>
          <p:sp>
            <p:nvSpPr>
              <p:cNvPr id="248" name="Freeform 9"/>
              <p:cNvSpPr>
                <a:spLocks noChangeArrowheads="1"/>
              </p:cNvSpPr>
              <p:nvPr/>
            </p:nvSpPr>
            <p:spPr bwMode="gray">
              <a:xfrm>
                <a:off x="7053373" y="3348362"/>
                <a:ext cx="34011" cy="67253"/>
              </a:xfrm>
              <a:custGeom>
                <a:avLst/>
                <a:gdLst>
                  <a:gd name="T0" fmla="*/ 974 w 975"/>
                  <a:gd name="T1" fmla="*/ 1926 h 1927"/>
                  <a:gd name="T2" fmla="*/ 974 w 975"/>
                  <a:gd name="T3" fmla="*/ 1926 h 1927"/>
                  <a:gd name="T4" fmla="*/ 0 w 975"/>
                  <a:gd name="T5" fmla="*/ 1926 h 1927"/>
                  <a:gd name="T6" fmla="*/ 0 w 975"/>
                  <a:gd name="T7" fmla="*/ 0 h 1927"/>
                  <a:gd name="T8" fmla="*/ 974 w 975"/>
                  <a:gd name="T9" fmla="*/ 0 h 1927"/>
                  <a:gd name="T10" fmla="*/ 974 w 975"/>
                  <a:gd name="T11" fmla="*/ 1926 h 1927"/>
                </a:gdLst>
                <a:ahLst/>
                <a:cxnLst>
                  <a:cxn ang="0">
                    <a:pos x="T0" y="T1"/>
                  </a:cxn>
                  <a:cxn ang="0">
                    <a:pos x="T2" y="T3"/>
                  </a:cxn>
                  <a:cxn ang="0">
                    <a:pos x="T4" y="T5"/>
                  </a:cxn>
                  <a:cxn ang="0">
                    <a:pos x="T6" y="T7"/>
                  </a:cxn>
                  <a:cxn ang="0">
                    <a:pos x="T8" y="T9"/>
                  </a:cxn>
                  <a:cxn ang="0">
                    <a:pos x="T10" y="T11"/>
                  </a:cxn>
                </a:cxnLst>
                <a:rect l="0" t="0" r="r" b="b"/>
                <a:pathLst>
                  <a:path w="975" h="1927">
                    <a:moveTo>
                      <a:pt x="974" y="1926"/>
                    </a:moveTo>
                    <a:lnTo>
                      <a:pt x="974" y="1926"/>
                    </a:lnTo>
                    <a:cubicBezTo>
                      <a:pt x="656" y="1926"/>
                      <a:pt x="340" y="1926"/>
                      <a:pt x="0" y="1926"/>
                    </a:cubicBezTo>
                    <a:cubicBezTo>
                      <a:pt x="0" y="1291"/>
                      <a:pt x="0" y="657"/>
                      <a:pt x="0" y="0"/>
                    </a:cubicBezTo>
                    <a:cubicBezTo>
                      <a:pt x="318" y="0"/>
                      <a:pt x="656" y="0"/>
                      <a:pt x="974" y="0"/>
                    </a:cubicBezTo>
                    <a:cubicBezTo>
                      <a:pt x="974" y="635"/>
                      <a:pt x="974" y="1291"/>
                      <a:pt x="974" y="1926"/>
                    </a:cubicBezTo>
                  </a:path>
                </a:pathLst>
              </a:custGeom>
              <a:grpFill/>
              <a:ln>
                <a:noFill/>
              </a:ln>
              <a:effectLst/>
              <a:extLst/>
            </p:spPr>
            <p:txBody>
              <a:bodyPr wrap="none" anchor="ctr"/>
              <a:lstStyle/>
              <a:p>
                <a:endParaRPr lang="en-US"/>
              </a:p>
            </p:txBody>
          </p:sp>
          <p:sp>
            <p:nvSpPr>
              <p:cNvPr id="249" name="Freeform 10"/>
              <p:cNvSpPr>
                <a:spLocks noChangeArrowheads="1"/>
              </p:cNvSpPr>
              <p:nvPr/>
            </p:nvSpPr>
            <p:spPr bwMode="gray">
              <a:xfrm>
                <a:off x="7059683" y="3112131"/>
                <a:ext cx="27701" cy="27701"/>
              </a:xfrm>
              <a:custGeom>
                <a:avLst/>
                <a:gdLst>
                  <a:gd name="T0" fmla="*/ 793 w 794"/>
                  <a:gd name="T1" fmla="*/ 793 h 794"/>
                  <a:gd name="T2" fmla="*/ 793 w 794"/>
                  <a:gd name="T3" fmla="*/ 793 h 794"/>
                  <a:gd name="T4" fmla="*/ 249 w 794"/>
                  <a:gd name="T5" fmla="*/ 91 h 794"/>
                  <a:gd name="T6" fmla="*/ 0 w 794"/>
                  <a:gd name="T7" fmla="*/ 0 h 794"/>
                  <a:gd name="T8" fmla="*/ 793 w 794"/>
                  <a:gd name="T9" fmla="*/ 0 h 794"/>
                  <a:gd name="T10" fmla="*/ 793 w 794"/>
                  <a:gd name="T11" fmla="*/ 793 h 794"/>
                </a:gdLst>
                <a:ahLst/>
                <a:cxnLst>
                  <a:cxn ang="0">
                    <a:pos x="T0" y="T1"/>
                  </a:cxn>
                  <a:cxn ang="0">
                    <a:pos x="T2" y="T3"/>
                  </a:cxn>
                  <a:cxn ang="0">
                    <a:pos x="T4" y="T5"/>
                  </a:cxn>
                  <a:cxn ang="0">
                    <a:pos x="T6" y="T7"/>
                  </a:cxn>
                  <a:cxn ang="0">
                    <a:pos x="T8" y="T9"/>
                  </a:cxn>
                  <a:cxn ang="0">
                    <a:pos x="T10" y="T11"/>
                  </a:cxn>
                </a:cxnLst>
                <a:rect l="0" t="0" r="r" b="b"/>
                <a:pathLst>
                  <a:path w="794" h="794">
                    <a:moveTo>
                      <a:pt x="793" y="793"/>
                    </a:moveTo>
                    <a:lnTo>
                      <a:pt x="793" y="793"/>
                    </a:lnTo>
                    <a:cubicBezTo>
                      <a:pt x="680" y="499"/>
                      <a:pt x="544" y="249"/>
                      <a:pt x="249" y="91"/>
                    </a:cubicBezTo>
                    <a:cubicBezTo>
                      <a:pt x="159" y="68"/>
                      <a:pt x="91" y="22"/>
                      <a:pt x="0" y="0"/>
                    </a:cubicBezTo>
                    <a:cubicBezTo>
                      <a:pt x="272" y="0"/>
                      <a:pt x="521" y="0"/>
                      <a:pt x="793" y="0"/>
                    </a:cubicBezTo>
                    <a:cubicBezTo>
                      <a:pt x="793" y="272"/>
                      <a:pt x="793" y="521"/>
                      <a:pt x="793" y="793"/>
                    </a:cubicBezTo>
                  </a:path>
                </a:pathLst>
              </a:custGeom>
              <a:grpFill/>
              <a:ln>
                <a:noFill/>
              </a:ln>
              <a:effectLst/>
              <a:extLst/>
            </p:spPr>
            <p:txBody>
              <a:bodyPr wrap="none" anchor="ctr"/>
              <a:lstStyle/>
              <a:p>
                <a:endParaRPr lang="en-US"/>
              </a:p>
            </p:txBody>
          </p:sp>
          <p:sp>
            <p:nvSpPr>
              <p:cNvPr id="250" name="Freeform 11"/>
              <p:cNvSpPr>
                <a:spLocks noChangeArrowheads="1"/>
              </p:cNvSpPr>
              <p:nvPr/>
            </p:nvSpPr>
            <p:spPr bwMode="gray">
              <a:xfrm>
                <a:off x="6547362" y="3624298"/>
                <a:ext cx="27701" cy="27701"/>
              </a:xfrm>
              <a:custGeom>
                <a:avLst/>
                <a:gdLst>
                  <a:gd name="T0" fmla="*/ 0 w 794"/>
                  <a:gd name="T1" fmla="*/ 0 h 794"/>
                  <a:gd name="T2" fmla="*/ 0 w 794"/>
                  <a:gd name="T3" fmla="*/ 0 h 794"/>
                  <a:gd name="T4" fmla="*/ 385 w 794"/>
                  <a:gd name="T5" fmla="*/ 590 h 794"/>
                  <a:gd name="T6" fmla="*/ 793 w 794"/>
                  <a:gd name="T7" fmla="*/ 793 h 794"/>
                  <a:gd name="T8" fmla="*/ 0 w 794"/>
                  <a:gd name="T9" fmla="*/ 793 h 794"/>
                  <a:gd name="T10" fmla="*/ 0 w 794"/>
                  <a:gd name="T11" fmla="*/ 0 h 794"/>
                </a:gdLst>
                <a:ahLst/>
                <a:cxnLst>
                  <a:cxn ang="0">
                    <a:pos x="T0" y="T1"/>
                  </a:cxn>
                  <a:cxn ang="0">
                    <a:pos x="T2" y="T3"/>
                  </a:cxn>
                  <a:cxn ang="0">
                    <a:pos x="T4" y="T5"/>
                  </a:cxn>
                  <a:cxn ang="0">
                    <a:pos x="T6" y="T7"/>
                  </a:cxn>
                  <a:cxn ang="0">
                    <a:pos x="T8" y="T9"/>
                  </a:cxn>
                  <a:cxn ang="0">
                    <a:pos x="T10" y="T11"/>
                  </a:cxn>
                </a:cxnLst>
                <a:rect l="0" t="0" r="r" b="b"/>
                <a:pathLst>
                  <a:path w="794" h="794">
                    <a:moveTo>
                      <a:pt x="0" y="0"/>
                    </a:moveTo>
                    <a:lnTo>
                      <a:pt x="0" y="0"/>
                    </a:lnTo>
                    <a:cubicBezTo>
                      <a:pt x="68" y="227"/>
                      <a:pt x="181" y="453"/>
                      <a:pt x="385" y="590"/>
                    </a:cubicBezTo>
                    <a:cubicBezTo>
                      <a:pt x="521" y="680"/>
                      <a:pt x="656" y="725"/>
                      <a:pt x="793" y="793"/>
                    </a:cubicBezTo>
                    <a:cubicBezTo>
                      <a:pt x="521" y="793"/>
                      <a:pt x="272" y="793"/>
                      <a:pt x="0" y="793"/>
                    </a:cubicBezTo>
                    <a:cubicBezTo>
                      <a:pt x="0" y="521"/>
                      <a:pt x="0" y="272"/>
                      <a:pt x="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1" name="Freeform 12"/>
              <p:cNvSpPr>
                <a:spLocks noChangeArrowheads="1"/>
              </p:cNvSpPr>
              <p:nvPr/>
            </p:nvSpPr>
            <p:spPr bwMode="gray">
              <a:xfrm>
                <a:off x="6648626" y="3247252"/>
                <a:ext cx="33242" cy="67253"/>
              </a:xfrm>
              <a:custGeom>
                <a:avLst/>
                <a:gdLst>
                  <a:gd name="T0" fmla="*/ 0 w 953"/>
                  <a:gd name="T1" fmla="*/ 0 h 1926"/>
                  <a:gd name="T2" fmla="*/ 0 w 953"/>
                  <a:gd name="T3" fmla="*/ 0 h 1926"/>
                  <a:gd name="T4" fmla="*/ 952 w 953"/>
                  <a:gd name="T5" fmla="*/ 0 h 1926"/>
                  <a:gd name="T6" fmla="*/ 952 w 953"/>
                  <a:gd name="T7" fmla="*/ 1925 h 1926"/>
                  <a:gd name="T8" fmla="*/ 0 w 953"/>
                  <a:gd name="T9" fmla="*/ 1925 h 1926"/>
                  <a:gd name="T10" fmla="*/ 0 w 953"/>
                  <a:gd name="T11" fmla="*/ 0 h 1926"/>
                </a:gdLst>
                <a:ahLst/>
                <a:cxnLst>
                  <a:cxn ang="0">
                    <a:pos x="T0" y="T1"/>
                  </a:cxn>
                  <a:cxn ang="0">
                    <a:pos x="T2" y="T3"/>
                  </a:cxn>
                  <a:cxn ang="0">
                    <a:pos x="T4" y="T5"/>
                  </a:cxn>
                  <a:cxn ang="0">
                    <a:pos x="T6" y="T7"/>
                  </a:cxn>
                  <a:cxn ang="0">
                    <a:pos x="T8" y="T9"/>
                  </a:cxn>
                  <a:cxn ang="0">
                    <a:pos x="T10" y="T11"/>
                  </a:cxn>
                </a:cxnLst>
                <a:rect l="0" t="0" r="r" b="b"/>
                <a:pathLst>
                  <a:path w="953" h="1926">
                    <a:moveTo>
                      <a:pt x="0" y="0"/>
                    </a:moveTo>
                    <a:lnTo>
                      <a:pt x="0" y="0"/>
                    </a:lnTo>
                    <a:cubicBezTo>
                      <a:pt x="340" y="0"/>
                      <a:pt x="634" y="0"/>
                      <a:pt x="952" y="0"/>
                    </a:cubicBezTo>
                    <a:cubicBezTo>
                      <a:pt x="952" y="633"/>
                      <a:pt x="952" y="1267"/>
                      <a:pt x="952" y="1925"/>
                    </a:cubicBezTo>
                    <a:cubicBezTo>
                      <a:pt x="657" y="1925"/>
                      <a:pt x="340" y="1925"/>
                      <a:pt x="0" y="1925"/>
                    </a:cubicBezTo>
                    <a:cubicBezTo>
                      <a:pt x="0" y="1290"/>
                      <a:pt x="0" y="656"/>
                      <a:pt x="0" y="0"/>
                    </a:cubicBezTo>
                  </a:path>
                </a:pathLst>
              </a:custGeom>
              <a:grpFill/>
              <a:ln>
                <a:noFill/>
              </a:ln>
              <a:effectLst/>
              <a:extLst/>
            </p:spPr>
            <p:txBody>
              <a:bodyPr wrap="none" anchor="ctr"/>
              <a:lstStyle/>
              <a:p>
                <a:endParaRPr lang="en-US"/>
              </a:p>
            </p:txBody>
          </p:sp>
          <p:sp>
            <p:nvSpPr>
              <p:cNvPr id="252" name="Freeform 13"/>
              <p:cNvSpPr>
                <a:spLocks noChangeArrowheads="1"/>
              </p:cNvSpPr>
              <p:nvPr/>
            </p:nvSpPr>
            <p:spPr bwMode="gray">
              <a:xfrm>
                <a:off x="6884857" y="3516724"/>
                <a:ext cx="67253" cy="33242"/>
              </a:xfrm>
              <a:custGeom>
                <a:avLst/>
                <a:gdLst>
                  <a:gd name="T0" fmla="*/ 1925 w 1926"/>
                  <a:gd name="T1" fmla="*/ 952 h 953"/>
                  <a:gd name="T2" fmla="*/ 1925 w 1926"/>
                  <a:gd name="T3" fmla="*/ 952 h 953"/>
                  <a:gd name="T4" fmla="*/ 0 w 1926"/>
                  <a:gd name="T5" fmla="*/ 952 h 953"/>
                  <a:gd name="T6" fmla="*/ 0 w 1926"/>
                  <a:gd name="T7" fmla="*/ 0 h 953"/>
                  <a:gd name="T8" fmla="*/ 1925 w 1926"/>
                  <a:gd name="T9" fmla="*/ 0 h 953"/>
                  <a:gd name="T10" fmla="*/ 1925 w 1926"/>
                  <a:gd name="T11" fmla="*/ 952 h 953"/>
                </a:gdLst>
                <a:ahLst/>
                <a:cxnLst>
                  <a:cxn ang="0">
                    <a:pos x="T0" y="T1"/>
                  </a:cxn>
                  <a:cxn ang="0">
                    <a:pos x="T2" y="T3"/>
                  </a:cxn>
                  <a:cxn ang="0">
                    <a:pos x="T4" y="T5"/>
                  </a:cxn>
                  <a:cxn ang="0">
                    <a:pos x="T6" y="T7"/>
                  </a:cxn>
                  <a:cxn ang="0">
                    <a:pos x="T8" y="T9"/>
                  </a:cxn>
                  <a:cxn ang="0">
                    <a:pos x="T10" y="T11"/>
                  </a:cxn>
                </a:cxnLst>
                <a:rect l="0" t="0" r="r" b="b"/>
                <a:pathLst>
                  <a:path w="1926" h="953">
                    <a:moveTo>
                      <a:pt x="1925" y="952"/>
                    </a:moveTo>
                    <a:lnTo>
                      <a:pt x="1925" y="952"/>
                    </a:lnTo>
                    <a:cubicBezTo>
                      <a:pt x="1269" y="952"/>
                      <a:pt x="635" y="952"/>
                      <a:pt x="0" y="952"/>
                    </a:cubicBezTo>
                    <a:cubicBezTo>
                      <a:pt x="0" y="635"/>
                      <a:pt x="0" y="318"/>
                      <a:pt x="0" y="0"/>
                    </a:cubicBezTo>
                    <a:cubicBezTo>
                      <a:pt x="635" y="0"/>
                      <a:pt x="1269" y="0"/>
                      <a:pt x="1925" y="0"/>
                    </a:cubicBezTo>
                    <a:cubicBezTo>
                      <a:pt x="1925" y="318"/>
                      <a:pt x="1925" y="635"/>
                      <a:pt x="1925" y="952"/>
                    </a:cubicBezTo>
                  </a:path>
                </a:pathLst>
              </a:custGeom>
              <a:grpFill/>
              <a:ln>
                <a:noFill/>
              </a:ln>
              <a:effectLst/>
              <a:extLst/>
            </p:spPr>
            <p:txBody>
              <a:bodyPr wrap="none" anchor="ctr"/>
              <a:lstStyle/>
              <a:p>
                <a:endParaRPr lang="en-US"/>
              </a:p>
            </p:txBody>
          </p:sp>
        </p:grpSp>
        <p:cxnSp>
          <p:nvCxnSpPr>
            <p:cNvPr id="254" name="Straight Connector 253"/>
            <p:cNvCxnSpPr/>
            <p:nvPr/>
          </p:nvCxnSpPr>
          <p:spPr bwMode="gray">
            <a:xfrm>
              <a:off x="4742338" y="2798287"/>
              <a:ext cx="0" cy="1080000"/>
            </a:xfrm>
            <a:prstGeom prst="line">
              <a:avLst/>
            </a:prstGeom>
            <a:ln w="6350" cmpd="sng">
              <a:solidFill>
                <a:schemeClr val="bg2"/>
              </a:solidFill>
              <a:prstDash val="sysDash"/>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bwMode="gray">
            <a:xfrm>
              <a:off x="6611737" y="2798287"/>
              <a:ext cx="0" cy="1080000"/>
            </a:xfrm>
            <a:prstGeom prst="line">
              <a:avLst/>
            </a:prstGeom>
            <a:ln w="6350" cmpd="sng">
              <a:solidFill>
                <a:schemeClr val="bg2"/>
              </a:solidFill>
              <a:prstDash val="sysDash"/>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5" name="Oval 4"/>
            <p:cNvSpPr/>
            <p:nvPr/>
          </p:nvSpPr>
          <p:spPr bwMode="gray">
            <a:xfrm>
              <a:off x="5553434" y="3056486"/>
              <a:ext cx="262467" cy="262467"/>
            </a:xfrm>
            <a:prstGeom prst="ellipse">
              <a:avLst/>
            </a:prstGeom>
            <a:solidFill>
              <a:schemeClr val="bg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369" name="Freeform 1857"/>
            <p:cNvSpPr>
              <a:spLocks/>
            </p:cNvSpPr>
            <p:nvPr/>
          </p:nvSpPr>
          <p:spPr bwMode="auto">
            <a:xfrm>
              <a:off x="5645385" y="3114116"/>
              <a:ext cx="129365" cy="147207"/>
            </a:xfrm>
            <a:custGeom>
              <a:avLst/>
              <a:gdLst/>
              <a:ahLst/>
              <a:cxnLst>
                <a:cxn ang="0">
                  <a:pos x="0" y="101"/>
                </a:cxn>
                <a:cxn ang="0">
                  <a:pos x="0" y="0"/>
                </a:cxn>
                <a:cxn ang="0">
                  <a:pos x="87" y="51"/>
                </a:cxn>
                <a:cxn ang="0">
                  <a:pos x="0" y="101"/>
                </a:cxn>
              </a:cxnLst>
              <a:rect l="0" t="0" r="r" b="b"/>
              <a:pathLst>
                <a:path w="87" h="101">
                  <a:moveTo>
                    <a:pt x="0" y="101"/>
                  </a:moveTo>
                  <a:cubicBezTo>
                    <a:pt x="0" y="67"/>
                    <a:pt x="0" y="34"/>
                    <a:pt x="0" y="0"/>
                  </a:cubicBezTo>
                  <a:cubicBezTo>
                    <a:pt x="29" y="17"/>
                    <a:pt x="58" y="34"/>
                    <a:pt x="87" y="51"/>
                  </a:cubicBezTo>
                  <a:cubicBezTo>
                    <a:pt x="58" y="68"/>
                    <a:pt x="29" y="84"/>
                    <a:pt x="0" y="101"/>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 name="Group 5"/>
            <p:cNvGrpSpPr/>
            <p:nvPr/>
          </p:nvGrpSpPr>
          <p:grpSpPr>
            <a:xfrm>
              <a:off x="3455702" y="2962720"/>
              <a:ext cx="481298" cy="545731"/>
              <a:chOff x="-997764" y="2889624"/>
              <a:chExt cx="560698" cy="635761"/>
            </a:xfrm>
          </p:grpSpPr>
          <p:sp>
            <p:nvSpPr>
              <p:cNvPr id="371" name="object 39"/>
              <p:cNvSpPr/>
              <p:nvPr/>
            </p:nvSpPr>
            <p:spPr>
              <a:xfrm>
                <a:off x="-997764" y="2889624"/>
                <a:ext cx="560698" cy="387981"/>
              </a:xfrm>
              <a:custGeom>
                <a:avLst/>
                <a:gdLst/>
                <a:ahLst/>
                <a:cxnLst/>
                <a:rect l="l" t="t" r="r" b="b"/>
                <a:pathLst>
                  <a:path w="1453197" h="1036027">
                    <a:moveTo>
                      <a:pt x="1453197" y="913041"/>
                    </a:moveTo>
                    <a:lnTo>
                      <a:pt x="1453197" y="122999"/>
                    </a:lnTo>
                    <a:lnTo>
                      <a:pt x="1452333" y="108343"/>
                    </a:lnTo>
                    <a:lnTo>
                      <a:pt x="1440160" y="67828"/>
                    </a:lnTo>
                    <a:lnTo>
                      <a:pt x="1415684" y="34560"/>
                    </a:lnTo>
                    <a:lnTo>
                      <a:pt x="1381564" y="11203"/>
                    </a:lnTo>
                    <a:lnTo>
                      <a:pt x="1368508" y="6080"/>
                    </a:lnTo>
                    <a:lnTo>
                      <a:pt x="1356904" y="481418"/>
                    </a:lnTo>
                    <a:lnTo>
                      <a:pt x="1366583" y="471772"/>
                    </a:lnTo>
                    <a:lnTo>
                      <a:pt x="1380070" y="468147"/>
                    </a:lnTo>
                    <a:lnTo>
                      <a:pt x="1393656" y="471840"/>
                    </a:lnTo>
                    <a:lnTo>
                      <a:pt x="1403296" y="481534"/>
                    </a:lnTo>
                    <a:lnTo>
                      <a:pt x="1406918" y="495007"/>
                    </a:lnTo>
                    <a:lnTo>
                      <a:pt x="1406918" y="541045"/>
                    </a:lnTo>
                    <a:lnTo>
                      <a:pt x="1403227" y="554634"/>
                    </a:lnTo>
                    <a:lnTo>
                      <a:pt x="1393535" y="564274"/>
                    </a:lnTo>
                    <a:lnTo>
                      <a:pt x="1380070" y="567893"/>
                    </a:lnTo>
                    <a:lnTo>
                      <a:pt x="1366465" y="564201"/>
                    </a:lnTo>
                    <a:lnTo>
                      <a:pt x="1372556" y="1028544"/>
                    </a:lnTo>
                    <a:lnTo>
                      <a:pt x="1385387" y="1022986"/>
                    </a:lnTo>
                    <a:lnTo>
                      <a:pt x="1397413" y="1016062"/>
                    </a:lnTo>
                    <a:lnTo>
                      <a:pt x="1408533" y="1007869"/>
                    </a:lnTo>
                    <a:lnTo>
                      <a:pt x="1418651" y="998505"/>
                    </a:lnTo>
                    <a:lnTo>
                      <a:pt x="1427667" y="988071"/>
                    </a:lnTo>
                    <a:lnTo>
                      <a:pt x="1435484" y="976664"/>
                    </a:lnTo>
                    <a:lnTo>
                      <a:pt x="1442001" y="964382"/>
                    </a:lnTo>
                    <a:lnTo>
                      <a:pt x="1447122" y="951326"/>
                    </a:lnTo>
                    <a:lnTo>
                      <a:pt x="1450746" y="937592"/>
                    </a:lnTo>
                    <a:lnTo>
                      <a:pt x="1452777" y="923280"/>
                    </a:lnTo>
                    <a:lnTo>
                      <a:pt x="1453197" y="913041"/>
                    </a:lnTo>
                    <a:close/>
                  </a:path>
                  <a:path w="1453197" h="1036027">
                    <a:moveTo>
                      <a:pt x="1366465" y="564201"/>
                    </a:moveTo>
                    <a:lnTo>
                      <a:pt x="1356833" y="554510"/>
                    </a:lnTo>
                    <a:lnTo>
                      <a:pt x="1353223" y="541045"/>
                    </a:lnTo>
                    <a:lnTo>
                      <a:pt x="1353223" y="495007"/>
                    </a:lnTo>
                    <a:lnTo>
                      <a:pt x="1356904" y="481418"/>
                    </a:lnTo>
                    <a:lnTo>
                      <a:pt x="1368508" y="6080"/>
                    </a:lnTo>
                    <a:lnTo>
                      <a:pt x="1354774" y="2453"/>
                    </a:lnTo>
                    <a:lnTo>
                      <a:pt x="1340461" y="421"/>
                    </a:lnTo>
                    <a:lnTo>
                      <a:pt x="1330210" y="0"/>
                    </a:lnTo>
                    <a:lnTo>
                      <a:pt x="1316139" y="137071"/>
                    </a:lnTo>
                    <a:lnTo>
                      <a:pt x="1316139" y="898969"/>
                    </a:lnTo>
                    <a:lnTo>
                      <a:pt x="1330210" y="1036027"/>
                    </a:lnTo>
                    <a:lnTo>
                      <a:pt x="1344869" y="1035163"/>
                    </a:lnTo>
                    <a:lnTo>
                      <a:pt x="1359017" y="1032636"/>
                    </a:lnTo>
                    <a:lnTo>
                      <a:pt x="1372556" y="1028544"/>
                    </a:lnTo>
                    <a:lnTo>
                      <a:pt x="1366465" y="564201"/>
                    </a:lnTo>
                    <a:close/>
                  </a:path>
                  <a:path w="1453197" h="1036027">
                    <a:moveTo>
                      <a:pt x="864" y="927696"/>
                    </a:moveTo>
                    <a:lnTo>
                      <a:pt x="13037" y="968209"/>
                    </a:lnTo>
                    <a:lnTo>
                      <a:pt x="37515" y="1001474"/>
                    </a:lnTo>
                    <a:lnTo>
                      <a:pt x="71637" y="1024827"/>
                    </a:lnTo>
                    <a:lnTo>
                      <a:pt x="112747" y="1035606"/>
                    </a:lnTo>
                    <a:lnTo>
                      <a:pt x="122999" y="1036027"/>
                    </a:lnTo>
                    <a:lnTo>
                      <a:pt x="1330210" y="1036027"/>
                    </a:lnTo>
                    <a:lnTo>
                      <a:pt x="1316139" y="898969"/>
                    </a:lnTo>
                    <a:lnTo>
                      <a:pt x="137071" y="898969"/>
                    </a:lnTo>
                    <a:lnTo>
                      <a:pt x="137071" y="137071"/>
                    </a:lnTo>
                    <a:lnTo>
                      <a:pt x="1316139" y="137071"/>
                    </a:lnTo>
                    <a:lnTo>
                      <a:pt x="1330210" y="0"/>
                    </a:lnTo>
                    <a:lnTo>
                      <a:pt x="122999" y="0"/>
                    </a:lnTo>
                    <a:lnTo>
                      <a:pt x="80651" y="7483"/>
                    </a:lnTo>
                    <a:lnTo>
                      <a:pt x="44672" y="28158"/>
                    </a:lnTo>
                    <a:lnTo>
                      <a:pt x="17720" y="59361"/>
                    </a:lnTo>
                    <a:lnTo>
                      <a:pt x="2454" y="98430"/>
                    </a:lnTo>
                    <a:lnTo>
                      <a:pt x="0" y="122999"/>
                    </a:lnTo>
                    <a:lnTo>
                      <a:pt x="0" y="913041"/>
                    </a:lnTo>
                    <a:lnTo>
                      <a:pt x="864" y="927696"/>
                    </a:lnTo>
                    <a:close/>
                  </a:path>
                </a:pathLst>
              </a:custGeom>
              <a:solidFill>
                <a:srgbClr val="ED1C24"/>
              </a:solidFill>
            </p:spPr>
            <p:txBody>
              <a:bodyPr wrap="square" lIns="0" tIns="0" rIns="0" bIns="0" rtlCol="0">
                <a:noAutofit/>
              </a:bodyPr>
              <a:lstStyle/>
              <a:p>
                <a:endParaRPr>
                  <a:latin typeface="+mj-lt"/>
                </a:endParaRPr>
              </a:p>
            </p:txBody>
          </p:sp>
          <p:sp>
            <p:nvSpPr>
              <p:cNvPr id="372" name="object 40"/>
              <p:cNvSpPr/>
              <p:nvPr/>
            </p:nvSpPr>
            <p:spPr>
              <a:xfrm>
                <a:off x="-851221" y="3078435"/>
                <a:ext cx="120524" cy="116974"/>
              </a:xfrm>
              <a:custGeom>
                <a:avLst/>
                <a:gdLst/>
                <a:ahLst/>
                <a:cxnLst/>
                <a:rect l="l" t="t" r="r" b="b"/>
                <a:pathLst>
                  <a:path w="312369" h="312356">
                    <a:moveTo>
                      <a:pt x="312369" y="156184"/>
                    </a:moveTo>
                    <a:lnTo>
                      <a:pt x="311685" y="170893"/>
                    </a:lnTo>
                    <a:lnTo>
                      <a:pt x="309676" y="185217"/>
                    </a:lnTo>
                    <a:lnTo>
                      <a:pt x="306403" y="199093"/>
                    </a:lnTo>
                    <a:lnTo>
                      <a:pt x="301925" y="212462"/>
                    </a:lnTo>
                    <a:lnTo>
                      <a:pt x="296305" y="225262"/>
                    </a:lnTo>
                    <a:lnTo>
                      <a:pt x="289604" y="237431"/>
                    </a:lnTo>
                    <a:lnTo>
                      <a:pt x="281882" y="248910"/>
                    </a:lnTo>
                    <a:lnTo>
                      <a:pt x="273200" y="259636"/>
                    </a:lnTo>
                    <a:lnTo>
                      <a:pt x="263621" y="269549"/>
                    </a:lnTo>
                    <a:lnTo>
                      <a:pt x="253205" y="278588"/>
                    </a:lnTo>
                    <a:lnTo>
                      <a:pt x="242012" y="286691"/>
                    </a:lnTo>
                    <a:lnTo>
                      <a:pt x="230105" y="293798"/>
                    </a:lnTo>
                    <a:lnTo>
                      <a:pt x="217543" y="299848"/>
                    </a:lnTo>
                    <a:lnTo>
                      <a:pt x="204389" y="304779"/>
                    </a:lnTo>
                    <a:lnTo>
                      <a:pt x="190704" y="308531"/>
                    </a:lnTo>
                    <a:lnTo>
                      <a:pt x="176548" y="311041"/>
                    </a:lnTo>
                    <a:lnTo>
                      <a:pt x="161982" y="312250"/>
                    </a:lnTo>
                    <a:lnTo>
                      <a:pt x="156184" y="312356"/>
                    </a:lnTo>
                    <a:lnTo>
                      <a:pt x="141475" y="311673"/>
                    </a:lnTo>
                    <a:lnTo>
                      <a:pt x="127151" y="309664"/>
                    </a:lnTo>
                    <a:lnTo>
                      <a:pt x="113274" y="306391"/>
                    </a:lnTo>
                    <a:lnTo>
                      <a:pt x="99905" y="301914"/>
                    </a:lnTo>
                    <a:lnTo>
                      <a:pt x="87104" y="296295"/>
                    </a:lnTo>
                    <a:lnTo>
                      <a:pt x="74934" y="289594"/>
                    </a:lnTo>
                    <a:lnTo>
                      <a:pt x="63454" y="281873"/>
                    </a:lnTo>
                    <a:lnTo>
                      <a:pt x="52727" y="273193"/>
                    </a:lnTo>
                    <a:lnTo>
                      <a:pt x="42812" y="263615"/>
                    </a:lnTo>
                    <a:lnTo>
                      <a:pt x="33773" y="253200"/>
                    </a:lnTo>
                    <a:lnTo>
                      <a:pt x="25668" y="242008"/>
                    </a:lnTo>
                    <a:lnTo>
                      <a:pt x="18560" y="230102"/>
                    </a:lnTo>
                    <a:lnTo>
                      <a:pt x="12510" y="217541"/>
                    </a:lnTo>
                    <a:lnTo>
                      <a:pt x="7578" y="204388"/>
                    </a:lnTo>
                    <a:lnTo>
                      <a:pt x="3826" y="190703"/>
                    </a:lnTo>
                    <a:lnTo>
                      <a:pt x="1314" y="176547"/>
                    </a:lnTo>
                    <a:lnTo>
                      <a:pt x="105" y="161982"/>
                    </a:lnTo>
                    <a:lnTo>
                      <a:pt x="0" y="156184"/>
                    </a:lnTo>
                    <a:lnTo>
                      <a:pt x="683" y="141475"/>
                    </a:lnTo>
                    <a:lnTo>
                      <a:pt x="2692" y="127152"/>
                    </a:lnTo>
                    <a:lnTo>
                      <a:pt x="5965" y="113276"/>
                    </a:lnTo>
                    <a:lnTo>
                      <a:pt x="10442" y="99907"/>
                    </a:lnTo>
                    <a:lnTo>
                      <a:pt x="16062" y="87107"/>
                    </a:lnTo>
                    <a:lnTo>
                      <a:pt x="22763" y="74936"/>
                    </a:lnTo>
                    <a:lnTo>
                      <a:pt x="30484" y="63457"/>
                    </a:lnTo>
                    <a:lnTo>
                      <a:pt x="39165" y="52730"/>
                    </a:lnTo>
                    <a:lnTo>
                      <a:pt x="48743" y="42816"/>
                    </a:lnTo>
                    <a:lnTo>
                      <a:pt x="59159" y="33776"/>
                    </a:lnTo>
                    <a:lnTo>
                      <a:pt x="70351" y="25671"/>
                    </a:lnTo>
                    <a:lnTo>
                      <a:pt x="82257" y="18563"/>
                    </a:lnTo>
                    <a:lnTo>
                      <a:pt x="94818" y="12512"/>
                    </a:lnTo>
                    <a:lnTo>
                      <a:pt x="107971" y="7580"/>
                    </a:lnTo>
                    <a:lnTo>
                      <a:pt x="121656" y="3828"/>
                    </a:lnTo>
                    <a:lnTo>
                      <a:pt x="135811" y="1316"/>
                    </a:lnTo>
                    <a:lnTo>
                      <a:pt x="150376" y="105"/>
                    </a:lnTo>
                    <a:lnTo>
                      <a:pt x="156184" y="0"/>
                    </a:lnTo>
                    <a:lnTo>
                      <a:pt x="170893" y="683"/>
                    </a:lnTo>
                    <a:lnTo>
                      <a:pt x="185216" y="2692"/>
                    </a:lnTo>
                    <a:lnTo>
                      <a:pt x="199093" y="5965"/>
                    </a:lnTo>
                    <a:lnTo>
                      <a:pt x="212462" y="10442"/>
                    </a:lnTo>
                    <a:lnTo>
                      <a:pt x="225262" y="16062"/>
                    </a:lnTo>
                    <a:lnTo>
                      <a:pt x="237432" y="22763"/>
                    </a:lnTo>
                    <a:lnTo>
                      <a:pt x="248911" y="30484"/>
                    </a:lnTo>
                    <a:lnTo>
                      <a:pt x="259638" y="39165"/>
                    </a:lnTo>
                    <a:lnTo>
                      <a:pt x="269552" y="48743"/>
                    </a:lnTo>
                    <a:lnTo>
                      <a:pt x="278592" y="59159"/>
                    </a:lnTo>
                    <a:lnTo>
                      <a:pt x="286697" y="70351"/>
                    </a:lnTo>
                    <a:lnTo>
                      <a:pt x="293805" y="82257"/>
                    </a:lnTo>
                    <a:lnTo>
                      <a:pt x="299856" y="94818"/>
                    </a:lnTo>
                    <a:lnTo>
                      <a:pt x="304788" y="107971"/>
                    </a:lnTo>
                    <a:lnTo>
                      <a:pt x="308541" y="121656"/>
                    </a:lnTo>
                    <a:lnTo>
                      <a:pt x="311053" y="135811"/>
                    </a:lnTo>
                    <a:lnTo>
                      <a:pt x="312263" y="150376"/>
                    </a:lnTo>
                    <a:lnTo>
                      <a:pt x="312369" y="156184"/>
                    </a:lnTo>
                    <a:close/>
                  </a:path>
                </a:pathLst>
              </a:custGeom>
              <a:ln w="6350" cmpd="sng">
                <a:solidFill>
                  <a:srgbClr val="ED1C24"/>
                </a:solidFill>
              </a:ln>
            </p:spPr>
            <p:txBody>
              <a:bodyPr wrap="square" lIns="0" tIns="0" rIns="0" bIns="0" rtlCol="0">
                <a:noAutofit/>
              </a:bodyPr>
              <a:lstStyle/>
              <a:p>
                <a:endParaRPr>
                  <a:latin typeface="+mj-lt"/>
                </a:endParaRPr>
              </a:p>
            </p:txBody>
          </p:sp>
          <p:sp>
            <p:nvSpPr>
              <p:cNvPr id="373" name="object 41"/>
              <p:cNvSpPr/>
              <p:nvPr/>
            </p:nvSpPr>
            <p:spPr>
              <a:xfrm>
                <a:off x="-827838" y="3101135"/>
                <a:ext cx="73757" cy="71573"/>
              </a:xfrm>
              <a:custGeom>
                <a:avLst/>
                <a:gdLst/>
                <a:ahLst/>
                <a:cxnLst/>
                <a:rect l="l" t="t" r="r" b="b"/>
                <a:pathLst>
                  <a:path w="191160" h="191122">
                    <a:moveTo>
                      <a:pt x="191160" y="95567"/>
                    </a:moveTo>
                    <a:lnTo>
                      <a:pt x="190054" y="110154"/>
                    </a:lnTo>
                    <a:lnTo>
                      <a:pt x="186844" y="124047"/>
                    </a:lnTo>
                    <a:lnTo>
                      <a:pt x="181694" y="137085"/>
                    </a:lnTo>
                    <a:lnTo>
                      <a:pt x="174766" y="149102"/>
                    </a:lnTo>
                    <a:lnTo>
                      <a:pt x="166225" y="159937"/>
                    </a:lnTo>
                    <a:lnTo>
                      <a:pt x="156232" y="169426"/>
                    </a:lnTo>
                    <a:lnTo>
                      <a:pt x="144952" y="177406"/>
                    </a:lnTo>
                    <a:lnTo>
                      <a:pt x="132547" y="183714"/>
                    </a:lnTo>
                    <a:lnTo>
                      <a:pt x="119181" y="188187"/>
                    </a:lnTo>
                    <a:lnTo>
                      <a:pt x="105017" y="190662"/>
                    </a:lnTo>
                    <a:lnTo>
                      <a:pt x="95580" y="191122"/>
                    </a:lnTo>
                    <a:lnTo>
                      <a:pt x="80989" y="190016"/>
                    </a:lnTo>
                    <a:lnTo>
                      <a:pt x="67092" y="186807"/>
                    </a:lnTo>
                    <a:lnTo>
                      <a:pt x="54052" y="181658"/>
                    </a:lnTo>
                    <a:lnTo>
                      <a:pt x="42031" y="174733"/>
                    </a:lnTo>
                    <a:lnTo>
                      <a:pt x="31193" y="166194"/>
                    </a:lnTo>
                    <a:lnTo>
                      <a:pt x="21701" y="156204"/>
                    </a:lnTo>
                    <a:lnTo>
                      <a:pt x="13719" y="144927"/>
                    </a:lnTo>
                    <a:lnTo>
                      <a:pt x="7409" y="132525"/>
                    </a:lnTo>
                    <a:lnTo>
                      <a:pt x="2935" y="119163"/>
                    </a:lnTo>
                    <a:lnTo>
                      <a:pt x="459" y="105002"/>
                    </a:lnTo>
                    <a:lnTo>
                      <a:pt x="0" y="95567"/>
                    </a:lnTo>
                    <a:lnTo>
                      <a:pt x="1106" y="80981"/>
                    </a:lnTo>
                    <a:lnTo>
                      <a:pt x="4315" y="67087"/>
                    </a:lnTo>
                    <a:lnTo>
                      <a:pt x="9465" y="54049"/>
                    </a:lnTo>
                    <a:lnTo>
                      <a:pt x="16391" y="42031"/>
                    </a:lnTo>
                    <a:lnTo>
                      <a:pt x="24932" y="31195"/>
                    </a:lnTo>
                    <a:lnTo>
                      <a:pt x="34923" y="21704"/>
                    </a:lnTo>
                    <a:lnTo>
                      <a:pt x="46202" y="13722"/>
                    </a:lnTo>
                    <a:lnTo>
                      <a:pt x="58605" y="7412"/>
                    </a:lnTo>
                    <a:lnTo>
                      <a:pt x="71970" y="2937"/>
                    </a:lnTo>
                    <a:lnTo>
                      <a:pt x="86132" y="460"/>
                    </a:lnTo>
                    <a:lnTo>
                      <a:pt x="95580" y="0"/>
                    </a:lnTo>
                    <a:lnTo>
                      <a:pt x="110169" y="1106"/>
                    </a:lnTo>
                    <a:lnTo>
                      <a:pt x="124065" y="4315"/>
                    </a:lnTo>
                    <a:lnTo>
                      <a:pt x="137105" y="9464"/>
                    </a:lnTo>
                    <a:lnTo>
                      <a:pt x="149125" y="16391"/>
                    </a:lnTo>
                    <a:lnTo>
                      <a:pt x="159963" y="24930"/>
                    </a:lnTo>
                    <a:lnTo>
                      <a:pt x="169455" y="34921"/>
                    </a:lnTo>
                    <a:lnTo>
                      <a:pt x="177437" y="46198"/>
                    </a:lnTo>
                    <a:lnTo>
                      <a:pt x="183748" y="58600"/>
                    </a:lnTo>
                    <a:lnTo>
                      <a:pt x="188223" y="71962"/>
                    </a:lnTo>
                    <a:lnTo>
                      <a:pt x="190699" y="86122"/>
                    </a:lnTo>
                    <a:lnTo>
                      <a:pt x="191160" y="95567"/>
                    </a:lnTo>
                    <a:close/>
                  </a:path>
                </a:pathLst>
              </a:custGeom>
              <a:ln w="6350" cmpd="sng">
                <a:solidFill>
                  <a:srgbClr val="ED1C24"/>
                </a:solidFill>
              </a:ln>
            </p:spPr>
            <p:txBody>
              <a:bodyPr wrap="square" lIns="0" tIns="0" rIns="0" bIns="0" rtlCol="0">
                <a:noAutofit/>
              </a:bodyPr>
              <a:lstStyle/>
              <a:p>
                <a:endParaRPr>
                  <a:latin typeface="+mj-lt"/>
                </a:endParaRPr>
              </a:p>
            </p:txBody>
          </p:sp>
          <p:sp>
            <p:nvSpPr>
              <p:cNvPr id="374" name="object 42"/>
              <p:cNvSpPr/>
              <p:nvPr/>
            </p:nvSpPr>
            <p:spPr>
              <a:xfrm>
                <a:off x="-944873" y="3124239"/>
                <a:ext cx="337343" cy="401146"/>
              </a:xfrm>
              <a:custGeom>
                <a:avLst/>
                <a:gdLst/>
                <a:ahLst/>
                <a:cxnLst/>
                <a:rect l="l" t="t" r="r" b="b"/>
                <a:pathLst>
                  <a:path w="874314" h="1071181">
                    <a:moveTo>
                      <a:pt x="873885" y="732431"/>
                    </a:moveTo>
                    <a:lnTo>
                      <a:pt x="872857" y="705080"/>
                    </a:lnTo>
                    <a:lnTo>
                      <a:pt x="871136" y="680226"/>
                    </a:lnTo>
                    <a:lnTo>
                      <a:pt x="868714" y="657724"/>
                    </a:lnTo>
                    <a:lnTo>
                      <a:pt x="865582" y="637434"/>
                    </a:lnTo>
                    <a:lnTo>
                      <a:pt x="861735" y="619212"/>
                    </a:lnTo>
                    <a:lnTo>
                      <a:pt x="857164" y="602917"/>
                    </a:lnTo>
                    <a:lnTo>
                      <a:pt x="851863" y="588405"/>
                    </a:lnTo>
                    <a:lnTo>
                      <a:pt x="845823" y="575536"/>
                    </a:lnTo>
                    <a:lnTo>
                      <a:pt x="839037" y="564165"/>
                    </a:lnTo>
                    <a:lnTo>
                      <a:pt x="831498" y="554152"/>
                    </a:lnTo>
                    <a:lnTo>
                      <a:pt x="823199" y="545354"/>
                    </a:lnTo>
                    <a:lnTo>
                      <a:pt x="814132" y="537628"/>
                    </a:lnTo>
                    <a:lnTo>
                      <a:pt x="804290" y="530832"/>
                    </a:lnTo>
                    <a:lnTo>
                      <a:pt x="793665" y="524825"/>
                    </a:lnTo>
                    <a:lnTo>
                      <a:pt x="782251" y="519463"/>
                    </a:lnTo>
                    <a:lnTo>
                      <a:pt x="770039" y="514604"/>
                    </a:lnTo>
                    <a:lnTo>
                      <a:pt x="757022" y="510106"/>
                    </a:lnTo>
                    <a:lnTo>
                      <a:pt x="743193" y="505827"/>
                    </a:lnTo>
                    <a:lnTo>
                      <a:pt x="728544" y="501624"/>
                    </a:lnTo>
                    <a:lnTo>
                      <a:pt x="709818" y="496442"/>
                    </a:lnTo>
                    <a:lnTo>
                      <a:pt x="693766" y="492088"/>
                    </a:lnTo>
                    <a:lnTo>
                      <a:pt x="679933" y="488411"/>
                    </a:lnTo>
                    <a:lnTo>
                      <a:pt x="667864" y="485261"/>
                    </a:lnTo>
                    <a:lnTo>
                      <a:pt x="657107" y="482489"/>
                    </a:lnTo>
                    <a:lnTo>
                      <a:pt x="647206" y="479943"/>
                    </a:lnTo>
                    <a:lnTo>
                      <a:pt x="637707" y="477475"/>
                    </a:lnTo>
                    <a:lnTo>
                      <a:pt x="618079" y="472160"/>
                    </a:lnTo>
                    <a:lnTo>
                      <a:pt x="601637" y="467526"/>
                    </a:lnTo>
                    <a:lnTo>
                      <a:pt x="587940" y="463613"/>
                    </a:lnTo>
                    <a:lnTo>
                      <a:pt x="572808" y="459226"/>
                    </a:lnTo>
                    <a:lnTo>
                      <a:pt x="557906" y="454806"/>
                    </a:lnTo>
                    <a:lnTo>
                      <a:pt x="544267" y="450596"/>
                    </a:lnTo>
                    <a:lnTo>
                      <a:pt x="525821" y="438546"/>
                    </a:lnTo>
                    <a:lnTo>
                      <a:pt x="514068" y="414692"/>
                    </a:lnTo>
                    <a:lnTo>
                      <a:pt x="509647" y="397967"/>
                    </a:lnTo>
                    <a:lnTo>
                      <a:pt x="506030" y="381322"/>
                    </a:lnTo>
                    <a:lnTo>
                      <a:pt x="502594" y="364275"/>
                    </a:lnTo>
                    <a:lnTo>
                      <a:pt x="499491" y="347988"/>
                    </a:lnTo>
                    <a:lnTo>
                      <a:pt x="496871" y="333624"/>
                    </a:lnTo>
                    <a:lnTo>
                      <a:pt x="493678" y="315320"/>
                    </a:lnTo>
                    <a:lnTo>
                      <a:pt x="454338" y="56921"/>
                    </a:lnTo>
                    <a:lnTo>
                      <a:pt x="451336" y="38639"/>
                    </a:lnTo>
                    <a:lnTo>
                      <a:pt x="445383" y="24308"/>
                    </a:lnTo>
                    <a:lnTo>
                      <a:pt x="436999" y="13607"/>
                    </a:lnTo>
                    <a:lnTo>
                      <a:pt x="426707" y="6213"/>
                    </a:lnTo>
                    <a:lnTo>
                      <a:pt x="415028" y="1803"/>
                    </a:lnTo>
                    <a:lnTo>
                      <a:pt x="402484" y="57"/>
                    </a:lnTo>
                    <a:lnTo>
                      <a:pt x="399195" y="0"/>
                    </a:lnTo>
                    <a:lnTo>
                      <a:pt x="385748" y="2068"/>
                    </a:lnTo>
                    <a:lnTo>
                      <a:pt x="374080" y="7867"/>
                    </a:lnTo>
                    <a:lnTo>
                      <a:pt x="364563" y="16884"/>
                    </a:lnTo>
                    <a:lnTo>
                      <a:pt x="357572" y="28603"/>
                    </a:lnTo>
                    <a:lnTo>
                      <a:pt x="353479" y="42512"/>
                    </a:lnTo>
                    <a:lnTo>
                      <a:pt x="352598" y="56921"/>
                    </a:lnTo>
                    <a:lnTo>
                      <a:pt x="352888" y="65051"/>
                    </a:lnTo>
                    <a:lnTo>
                      <a:pt x="353340" y="78950"/>
                    </a:lnTo>
                    <a:lnTo>
                      <a:pt x="354638" y="121538"/>
                    </a:lnTo>
                    <a:lnTo>
                      <a:pt x="355438" y="148967"/>
                    </a:lnTo>
                    <a:lnTo>
                      <a:pt x="356307" y="179645"/>
                    </a:lnTo>
                    <a:lnTo>
                      <a:pt x="357222" y="212944"/>
                    </a:lnTo>
                    <a:lnTo>
                      <a:pt x="358159" y="248232"/>
                    </a:lnTo>
                    <a:lnTo>
                      <a:pt x="359095" y="284881"/>
                    </a:lnTo>
                    <a:lnTo>
                      <a:pt x="360007" y="322259"/>
                    </a:lnTo>
                    <a:lnTo>
                      <a:pt x="360872" y="359737"/>
                    </a:lnTo>
                    <a:lnTo>
                      <a:pt x="361665" y="396685"/>
                    </a:lnTo>
                    <a:lnTo>
                      <a:pt x="362363" y="432474"/>
                    </a:lnTo>
                    <a:lnTo>
                      <a:pt x="362944" y="466472"/>
                    </a:lnTo>
                    <a:lnTo>
                      <a:pt x="363384" y="498051"/>
                    </a:lnTo>
                    <a:lnTo>
                      <a:pt x="363659" y="526580"/>
                    </a:lnTo>
                    <a:lnTo>
                      <a:pt x="363621" y="571968"/>
                    </a:lnTo>
                    <a:lnTo>
                      <a:pt x="362644" y="597598"/>
                    </a:lnTo>
                    <a:lnTo>
                      <a:pt x="354925" y="633690"/>
                    </a:lnTo>
                    <a:lnTo>
                      <a:pt x="341694" y="659151"/>
                    </a:lnTo>
                    <a:lnTo>
                      <a:pt x="324469" y="675455"/>
                    </a:lnTo>
                    <a:lnTo>
                      <a:pt x="304766" y="684074"/>
                    </a:lnTo>
                    <a:lnTo>
                      <a:pt x="284102" y="686482"/>
                    </a:lnTo>
                    <a:lnTo>
                      <a:pt x="273884" y="685817"/>
                    </a:lnTo>
                    <a:lnTo>
                      <a:pt x="245961" y="678560"/>
                    </a:lnTo>
                    <a:lnTo>
                      <a:pt x="226564" y="667639"/>
                    </a:lnTo>
                    <a:lnTo>
                      <a:pt x="115693" y="580237"/>
                    </a:lnTo>
                    <a:lnTo>
                      <a:pt x="104920" y="571839"/>
                    </a:lnTo>
                    <a:lnTo>
                      <a:pt x="92801" y="565220"/>
                    </a:lnTo>
                    <a:lnTo>
                      <a:pt x="79849" y="560350"/>
                    </a:lnTo>
                    <a:lnTo>
                      <a:pt x="66580" y="557199"/>
                    </a:lnTo>
                    <a:lnTo>
                      <a:pt x="53507" y="555734"/>
                    </a:lnTo>
                    <a:lnTo>
                      <a:pt x="41146" y="555927"/>
                    </a:lnTo>
                    <a:lnTo>
                      <a:pt x="20619" y="561161"/>
                    </a:lnTo>
                    <a:lnTo>
                      <a:pt x="8048" y="571109"/>
                    </a:lnTo>
                    <a:lnTo>
                      <a:pt x="0" y="587973"/>
                    </a:lnTo>
                    <a:lnTo>
                      <a:pt x="1767" y="599163"/>
                    </a:lnTo>
                    <a:lnTo>
                      <a:pt x="9063" y="612622"/>
                    </a:lnTo>
                    <a:lnTo>
                      <a:pt x="281847" y="914323"/>
                    </a:lnTo>
                    <a:lnTo>
                      <a:pt x="419756" y="1071181"/>
                    </a:lnTo>
                    <a:lnTo>
                      <a:pt x="874314" y="1071181"/>
                    </a:lnTo>
                    <a:lnTo>
                      <a:pt x="874226" y="762419"/>
                    </a:lnTo>
                    <a:lnTo>
                      <a:pt x="873885" y="732431"/>
                    </a:lnTo>
                    <a:close/>
                  </a:path>
                </a:pathLst>
              </a:custGeom>
              <a:solidFill>
                <a:srgbClr val="ED1C24"/>
              </a:solidFill>
            </p:spPr>
            <p:txBody>
              <a:bodyPr wrap="square" lIns="0" tIns="0" rIns="0" bIns="0" rtlCol="0">
                <a:noAutofit/>
              </a:bodyPr>
              <a:lstStyle/>
              <a:p>
                <a:endParaRPr>
                  <a:latin typeface="+mj-lt"/>
                </a:endParaRPr>
              </a:p>
            </p:txBody>
          </p:sp>
        </p:grpSp>
        <p:grpSp>
          <p:nvGrpSpPr>
            <p:cNvPr id="10" name="Group 9"/>
            <p:cNvGrpSpPr/>
            <p:nvPr/>
          </p:nvGrpSpPr>
          <p:grpSpPr>
            <a:xfrm>
              <a:off x="3713980" y="3028951"/>
              <a:ext cx="141963" cy="120649"/>
              <a:chOff x="1093886" y="612524"/>
              <a:chExt cx="1315846" cy="1118292"/>
            </a:xfrm>
          </p:grpSpPr>
          <p:sp>
            <p:nvSpPr>
              <p:cNvPr id="375" name="object 137"/>
              <p:cNvSpPr/>
              <p:nvPr/>
            </p:nvSpPr>
            <p:spPr>
              <a:xfrm>
                <a:off x="1093886" y="1098883"/>
                <a:ext cx="311150" cy="631933"/>
              </a:xfrm>
              <a:custGeom>
                <a:avLst/>
                <a:gdLst/>
                <a:ahLst/>
                <a:cxnLst/>
                <a:rect l="l" t="t" r="r" b="b"/>
                <a:pathLst>
                  <a:path w="342265" h="716191">
                    <a:moveTo>
                      <a:pt x="342265" y="716191"/>
                    </a:moveTo>
                    <a:lnTo>
                      <a:pt x="342265" y="0"/>
                    </a:lnTo>
                    <a:lnTo>
                      <a:pt x="0" y="0"/>
                    </a:lnTo>
                    <a:lnTo>
                      <a:pt x="0" y="716191"/>
                    </a:lnTo>
                    <a:lnTo>
                      <a:pt x="342265" y="716191"/>
                    </a:lnTo>
                    <a:close/>
                  </a:path>
                </a:pathLst>
              </a:custGeom>
              <a:solidFill>
                <a:srgbClr val="ED1C24"/>
              </a:solidFill>
            </p:spPr>
            <p:txBody>
              <a:bodyPr wrap="square" lIns="0" tIns="0" rIns="0" bIns="0" rtlCol="0">
                <a:noAutofit/>
              </a:bodyPr>
              <a:lstStyle/>
              <a:p>
                <a:endParaRPr>
                  <a:latin typeface="+mj-lt"/>
                </a:endParaRPr>
              </a:p>
            </p:txBody>
          </p:sp>
          <p:sp>
            <p:nvSpPr>
              <p:cNvPr id="376" name="object 136"/>
              <p:cNvSpPr/>
              <p:nvPr/>
            </p:nvSpPr>
            <p:spPr>
              <a:xfrm>
                <a:off x="1596194" y="859749"/>
                <a:ext cx="311219" cy="871067"/>
              </a:xfrm>
              <a:custGeom>
                <a:avLst/>
                <a:gdLst/>
                <a:ahLst/>
                <a:cxnLst/>
                <a:rect l="l" t="t" r="r" b="b"/>
                <a:pathLst>
                  <a:path w="342341" h="987209">
                    <a:moveTo>
                      <a:pt x="342341" y="987209"/>
                    </a:moveTo>
                    <a:lnTo>
                      <a:pt x="342341" y="0"/>
                    </a:lnTo>
                    <a:lnTo>
                      <a:pt x="0" y="0"/>
                    </a:lnTo>
                    <a:lnTo>
                      <a:pt x="0" y="987209"/>
                    </a:lnTo>
                    <a:lnTo>
                      <a:pt x="342341" y="987209"/>
                    </a:lnTo>
                    <a:close/>
                  </a:path>
                </a:pathLst>
              </a:custGeom>
              <a:solidFill>
                <a:srgbClr val="ED1C24"/>
              </a:solidFill>
            </p:spPr>
            <p:txBody>
              <a:bodyPr wrap="square" lIns="0" tIns="0" rIns="0" bIns="0" rtlCol="0">
                <a:noAutofit/>
              </a:bodyPr>
              <a:lstStyle/>
              <a:p>
                <a:endParaRPr>
                  <a:latin typeface="+mj-lt"/>
                </a:endParaRPr>
              </a:p>
            </p:txBody>
          </p:sp>
          <p:sp>
            <p:nvSpPr>
              <p:cNvPr id="377" name="object 135"/>
              <p:cNvSpPr/>
              <p:nvPr/>
            </p:nvSpPr>
            <p:spPr>
              <a:xfrm>
                <a:off x="2098559" y="612524"/>
                <a:ext cx="311173" cy="1118291"/>
              </a:xfrm>
              <a:custGeom>
                <a:avLst/>
                <a:gdLst/>
                <a:ahLst/>
                <a:cxnLst/>
                <a:rect l="l" t="t" r="r" b="b"/>
                <a:pathLst>
                  <a:path w="342290" h="1267396">
                    <a:moveTo>
                      <a:pt x="342290" y="1267396"/>
                    </a:moveTo>
                    <a:lnTo>
                      <a:pt x="342290" y="0"/>
                    </a:lnTo>
                    <a:lnTo>
                      <a:pt x="0" y="0"/>
                    </a:lnTo>
                    <a:lnTo>
                      <a:pt x="0" y="1267396"/>
                    </a:lnTo>
                    <a:lnTo>
                      <a:pt x="342290" y="1267396"/>
                    </a:lnTo>
                    <a:close/>
                  </a:path>
                </a:pathLst>
              </a:custGeom>
              <a:solidFill>
                <a:srgbClr val="ED1C24"/>
              </a:solidFill>
            </p:spPr>
            <p:txBody>
              <a:bodyPr wrap="square" lIns="0" tIns="0" rIns="0" bIns="0" rtlCol="0">
                <a:noAutofit/>
              </a:bodyPr>
              <a:lstStyle/>
              <a:p>
                <a:endParaRPr>
                  <a:latin typeface="+mj-lt"/>
                </a:endParaRPr>
              </a:p>
            </p:txBody>
          </p:sp>
          <p:sp>
            <p:nvSpPr>
              <p:cNvPr id="378" name="object 5"/>
              <p:cNvSpPr txBox="1"/>
              <p:nvPr/>
            </p:nvSpPr>
            <p:spPr>
              <a:xfrm>
                <a:off x="1093886" y="1098883"/>
                <a:ext cx="311150" cy="631933"/>
              </a:xfrm>
              <a:prstGeom prst="rect">
                <a:avLst/>
              </a:prstGeom>
            </p:spPr>
            <p:txBody>
              <a:bodyPr wrap="square" lIns="0" tIns="0" rIns="0" bIns="0" rtlCol="0">
                <a:noAutofit/>
              </a:bodyPr>
              <a:lstStyle/>
              <a:p>
                <a:pPr marL="22794">
                  <a:lnSpc>
                    <a:spcPts val="897"/>
                  </a:lnSpc>
                </a:pPr>
                <a:endParaRPr sz="900">
                  <a:latin typeface="+mj-lt"/>
                </a:endParaRPr>
              </a:p>
            </p:txBody>
          </p:sp>
          <p:sp>
            <p:nvSpPr>
              <p:cNvPr id="379" name="object 3"/>
              <p:cNvSpPr txBox="1"/>
              <p:nvPr/>
            </p:nvSpPr>
            <p:spPr>
              <a:xfrm>
                <a:off x="1596194" y="859749"/>
                <a:ext cx="311219" cy="871067"/>
              </a:xfrm>
              <a:prstGeom prst="rect">
                <a:avLst/>
              </a:prstGeom>
            </p:spPr>
            <p:txBody>
              <a:bodyPr wrap="square" lIns="0" tIns="0" rIns="0" bIns="0" rtlCol="0">
                <a:noAutofit/>
              </a:bodyPr>
              <a:lstStyle/>
              <a:p>
                <a:pPr marL="22794">
                  <a:lnSpc>
                    <a:spcPts val="897"/>
                  </a:lnSpc>
                </a:pPr>
                <a:endParaRPr sz="900">
                  <a:latin typeface="+mj-lt"/>
                </a:endParaRPr>
              </a:p>
            </p:txBody>
          </p:sp>
          <p:sp>
            <p:nvSpPr>
              <p:cNvPr id="380" name="object 2"/>
              <p:cNvSpPr txBox="1"/>
              <p:nvPr/>
            </p:nvSpPr>
            <p:spPr>
              <a:xfrm>
                <a:off x="2098559" y="612524"/>
                <a:ext cx="311173" cy="1118291"/>
              </a:xfrm>
              <a:prstGeom prst="rect">
                <a:avLst/>
              </a:prstGeom>
            </p:spPr>
            <p:txBody>
              <a:bodyPr wrap="square" lIns="0" tIns="0" rIns="0" bIns="0" rtlCol="0">
                <a:noAutofit/>
              </a:bodyPr>
              <a:lstStyle/>
              <a:p>
                <a:pPr marL="22794">
                  <a:lnSpc>
                    <a:spcPts val="897"/>
                  </a:lnSpc>
                </a:pPr>
                <a:endParaRPr sz="900">
                  <a:latin typeface="+mj-lt"/>
                </a:endParaRPr>
              </a:p>
            </p:txBody>
          </p:sp>
        </p:grpSp>
      </p:grpSp>
      <p:grpSp>
        <p:nvGrpSpPr>
          <p:cNvPr id="200" name="Group 199"/>
          <p:cNvGrpSpPr/>
          <p:nvPr/>
        </p:nvGrpSpPr>
        <p:grpSpPr>
          <a:xfrm>
            <a:off x="2858796" y="4607224"/>
            <a:ext cx="5636483" cy="1270000"/>
            <a:chOff x="2858796" y="4607224"/>
            <a:chExt cx="5636483" cy="1270000"/>
          </a:xfrm>
        </p:grpSpPr>
        <p:sp>
          <p:nvSpPr>
            <p:cNvPr id="651" name="Content Placeholder 3"/>
            <p:cNvSpPr txBox="1">
              <a:spLocks/>
            </p:cNvSpPr>
            <p:nvPr/>
          </p:nvSpPr>
          <p:spPr bwMode="gray">
            <a:xfrm>
              <a:off x="2858796" y="5474698"/>
              <a:ext cx="1860890" cy="253916"/>
            </a:xfrm>
            <a:prstGeom prst="rect">
              <a:avLst/>
            </a:prstGeom>
          </p:spPr>
          <p:txBody>
            <a:bodyPr vert="horz" lIns="0" tIns="0" rIns="0" bIns="0" rtlCol="0">
              <a:sp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gn="ctr">
                <a:buClr>
                  <a:srgbClr val="5F5F5F">
                    <a:lumMod val="60000"/>
                    <a:lumOff val="40000"/>
                  </a:srgbClr>
                </a:buClr>
                <a:buFont typeface="Arial" panose="020B0604020202020204" pitchFamily="34" charset="0"/>
                <a:buNone/>
              </a:pPr>
              <a:r>
                <a:rPr lang="en-US" sz="1800" b="1" dirty="0" smtClean="0">
                  <a:solidFill>
                    <a:srgbClr val="5F5F5F"/>
                  </a:solidFill>
                  <a:latin typeface="Calibri"/>
                </a:rPr>
                <a:t>Connect </a:t>
              </a:r>
            </a:p>
          </p:txBody>
        </p:sp>
        <p:sp>
          <p:nvSpPr>
            <p:cNvPr id="652" name="Content Placeholder 3"/>
            <p:cNvSpPr txBox="1">
              <a:spLocks/>
            </p:cNvSpPr>
            <p:nvPr/>
          </p:nvSpPr>
          <p:spPr bwMode="gray">
            <a:xfrm>
              <a:off x="4746592" y="5474698"/>
              <a:ext cx="1860890" cy="253916"/>
            </a:xfrm>
            <a:prstGeom prst="rect">
              <a:avLst/>
            </a:prstGeom>
          </p:spPr>
          <p:txBody>
            <a:bodyPr vert="horz" lIns="0" tIns="0" rIns="0" bIns="0" rtlCol="0">
              <a:sp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gn="ctr">
                <a:buClr>
                  <a:srgbClr val="5F5F5F">
                    <a:lumMod val="60000"/>
                    <a:lumOff val="40000"/>
                  </a:srgbClr>
                </a:buClr>
                <a:buFont typeface="Arial" panose="020B0604020202020204" pitchFamily="34" charset="0"/>
                <a:buNone/>
              </a:pPr>
              <a:r>
                <a:rPr lang="en-US" sz="1800" b="1" dirty="0" smtClean="0">
                  <a:solidFill>
                    <a:srgbClr val="5F5F5F"/>
                  </a:solidFill>
                  <a:latin typeface="Calibri"/>
                </a:rPr>
                <a:t>Analyze</a:t>
              </a:r>
            </a:p>
          </p:txBody>
        </p:sp>
        <p:sp>
          <p:nvSpPr>
            <p:cNvPr id="653" name="Content Placeholder 3"/>
            <p:cNvSpPr txBox="1">
              <a:spLocks/>
            </p:cNvSpPr>
            <p:nvPr/>
          </p:nvSpPr>
          <p:spPr bwMode="gray">
            <a:xfrm>
              <a:off x="6634389" y="5474698"/>
              <a:ext cx="1860890" cy="253916"/>
            </a:xfrm>
            <a:prstGeom prst="rect">
              <a:avLst/>
            </a:prstGeom>
          </p:spPr>
          <p:txBody>
            <a:bodyPr vert="horz" lIns="0" tIns="0" rIns="0" bIns="0" rtlCol="0">
              <a:sp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gn="ctr">
                <a:buClr>
                  <a:srgbClr val="5F5F5F">
                    <a:lumMod val="60000"/>
                    <a:lumOff val="40000"/>
                  </a:srgbClr>
                </a:buClr>
                <a:buFont typeface="Arial" panose="020B0604020202020204" pitchFamily="34" charset="0"/>
                <a:buNone/>
              </a:pPr>
              <a:r>
                <a:rPr lang="en-US" sz="1800" b="1" dirty="0" smtClean="0">
                  <a:solidFill>
                    <a:srgbClr val="5F5F5F"/>
                  </a:solidFill>
                  <a:latin typeface="Calibri"/>
                </a:rPr>
                <a:t>Integrate / Act</a:t>
              </a:r>
            </a:p>
          </p:txBody>
        </p:sp>
        <p:sp>
          <p:nvSpPr>
            <p:cNvPr id="655" name="Rectangle 654"/>
            <p:cNvSpPr/>
            <p:nvPr/>
          </p:nvSpPr>
          <p:spPr bwMode="gray">
            <a:xfrm>
              <a:off x="2876864" y="4607224"/>
              <a:ext cx="5608196" cy="1270000"/>
            </a:xfrm>
            <a:prstGeom prst="rect">
              <a:avLst/>
            </a:prstGeom>
            <a:noFill/>
            <a:ln w="9525" cmpd="sng">
              <a:solidFill>
                <a:schemeClr val="bg2">
                  <a:lumMod val="75000"/>
                </a:schemeClr>
              </a:solid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cxnSp>
          <p:nvCxnSpPr>
            <p:cNvPr id="458" name="Straight Connector 457"/>
            <p:cNvCxnSpPr/>
            <p:nvPr/>
          </p:nvCxnSpPr>
          <p:spPr bwMode="gray">
            <a:xfrm>
              <a:off x="4742338" y="4702224"/>
              <a:ext cx="0" cy="1080000"/>
            </a:xfrm>
            <a:prstGeom prst="line">
              <a:avLst/>
            </a:prstGeom>
            <a:ln w="6350" cmpd="sng">
              <a:solidFill>
                <a:schemeClr val="bg2"/>
              </a:solidFill>
              <a:prstDash val="sysDash"/>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460" name="Straight Connector 459"/>
            <p:cNvCxnSpPr/>
            <p:nvPr/>
          </p:nvCxnSpPr>
          <p:spPr bwMode="gray">
            <a:xfrm>
              <a:off x="6611737" y="4702224"/>
              <a:ext cx="0" cy="1080000"/>
            </a:xfrm>
            <a:prstGeom prst="line">
              <a:avLst/>
            </a:prstGeom>
            <a:ln w="6350" cmpd="sng">
              <a:solidFill>
                <a:schemeClr val="bg2"/>
              </a:solidFill>
              <a:prstDash val="sysDash"/>
              <a:miter lim="800000"/>
              <a:headEnd type="none"/>
              <a:tailEnd type="none"/>
            </a:ln>
          </p:spPr>
          <p:style>
            <a:lnRef idx="1">
              <a:schemeClr val="accent1"/>
            </a:lnRef>
            <a:fillRef idx="0">
              <a:schemeClr val="accent1"/>
            </a:fillRef>
            <a:effectRef idx="0">
              <a:schemeClr val="accent1"/>
            </a:effectRef>
            <a:fontRef idx="minor">
              <a:schemeClr val="tx1"/>
            </a:fontRef>
          </p:style>
        </p:cxnSp>
        <p:grpSp>
          <p:nvGrpSpPr>
            <p:cNvPr id="170" name="Group 169"/>
            <p:cNvGrpSpPr/>
            <p:nvPr/>
          </p:nvGrpSpPr>
          <p:grpSpPr>
            <a:xfrm flipH="1" flipV="1">
              <a:off x="5461942" y="4826589"/>
              <a:ext cx="560955" cy="515670"/>
              <a:chOff x="3915353" y="574986"/>
              <a:chExt cx="1314735" cy="1208599"/>
            </a:xfrm>
          </p:grpSpPr>
          <p:sp>
            <p:nvSpPr>
              <p:cNvPr id="171" name="object 82"/>
              <p:cNvSpPr/>
              <p:nvPr/>
            </p:nvSpPr>
            <p:spPr>
              <a:xfrm>
                <a:off x="4200298" y="930658"/>
                <a:ext cx="133673" cy="544247"/>
              </a:xfrm>
              <a:custGeom>
                <a:avLst/>
                <a:gdLst/>
                <a:ahLst/>
                <a:cxnLst/>
                <a:rect l="l" t="t" r="r" b="b"/>
                <a:pathLst>
                  <a:path w="147040" h="616813">
                    <a:moveTo>
                      <a:pt x="0" y="60121"/>
                    </a:moveTo>
                    <a:lnTo>
                      <a:pt x="0" y="564629"/>
                    </a:lnTo>
                    <a:lnTo>
                      <a:pt x="147040" y="616813"/>
                    </a:lnTo>
                    <a:lnTo>
                      <a:pt x="147040" y="0"/>
                    </a:lnTo>
                    <a:lnTo>
                      <a:pt x="0" y="60121"/>
                    </a:lnTo>
                    <a:close/>
                  </a:path>
                </a:pathLst>
              </a:custGeom>
              <a:solidFill>
                <a:srgbClr val="ED1C24"/>
              </a:solidFill>
            </p:spPr>
            <p:txBody>
              <a:bodyPr wrap="square" lIns="0" tIns="0" rIns="0" bIns="0" rtlCol="0">
                <a:noAutofit/>
              </a:bodyPr>
              <a:lstStyle/>
              <a:p>
                <a:endParaRPr>
                  <a:latin typeface="+mj-lt"/>
                </a:endParaRPr>
              </a:p>
            </p:txBody>
          </p:sp>
          <p:sp>
            <p:nvSpPr>
              <p:cNvPr id="172" name="object 81"/>
              <p:cNvSpPr/>
              <p:nvPr/>
            </p:nvSpPr>
            <p:spPr>
              <a:xfrm>
                <a:off x="4043392" y="1005599"/>
                <a:ext cx="101750" cy="404263"/>
              </a:xfrm>
              <a:custGeom>
                <a:avLst/>
                <a:gdLst/>
                <a:ahLst/>
                <a:cxnLst/>
                <a:rect l="l" t="t" r="r" b="b"/>
                <a:pathLst>
                  <a:path w="111925" h="458165">
                    <a:moveTo>
                      <a:pt x="0" y="45770"/>
                    </a:moveTo>
                    <a:lnTo>
                      <a:pt x="0" y="418439"/>
                    </a:lnTo>
                    <a:lnTo>
                      <a:pt x="111925" y="458165"/>
                    </a:lnTo>
                    <a:lnTo>
                      <a:pt x="111925" y="0"/>
                    </a:lnTo>
                    <a:lnTo>
                      <a:pt x="0" y="45770"/>
                    </a:lnTo>
                    <a:close/>
                  </a:path>
                </a:pathLst>
              </a:custGeom>
              <a:solidFill>
                <a:srgbClr val="ED1C24"/>
              </a:solidFill>
            </p:spPr>
            <p:txBody>
              <a:bodyPr wrap="square" lIns="0" tIns="0" rIns="0" bIns="0" rtlCol="0">
                <a:noAutofit/>
              </a:bodyPr>
              <a:lstStyle/>
              <a:p>
                <a:endParaRPr>
                  <a:latin typeface="+mj-lt"/>
                </a:endParaRPr>
              </a:p>
            </p:txBody>
          </p:sp>
          <p:sp>
            <p:nvSpPr>
              <p:cNvPr id="173" name="object 80"/>
              <p:cNvSpPr/>
              <p:nvPr/>
            </p:nvSpPr>
            <p:spPr>
              <a:xfrm>
                <a:off x="3915353" y="1062399"/>
                <a:ext cx="86671" cy="298166"/>
              </a:xfrm>
              <a:custGeom>
                <a:avLst/>
                <a:gdLst/>
                <a:ahLst/>
                <a:cxnLst/>
                <a:rect l="l" t="t" r="r" b="b"/>
                <a:pathLst>
                  <a:path w="95338" h="337921">
                    <a:moveTo>
                      <a:pt x="0" y="38989"/>
                    </a:moveTo>
                    <a:lnTo>
                      <a:pt x="0" y="304088"/>
                    </a:lnTo>
                    <a:lnTo>
                      <a:pt x="95338" y="337921"/>
                    </a:lnTo>
                    <a:lnTo>
                      <a:pt x="95338" y="0"/>
                    </a:lnTo>
                    <a:lnTo>
                      <a:pt x="0" y="38989"/>
                    </a:lnTo>
                    <a:close/>
                  </a:path>
                </a:pathLst>
              </a:custGeom>
              <a:solidFill>
                <a:srgbClr val="ED1C24"/>
              </a:solidFill>
            </p:spPr>
            <p:txBody>
              <a:bodyPr wrap="square" lIns="0" tIns="0" rIns="0" bIns="0" rtlCol="0">
                <a:noAutofit/>
              </a:bodyPr>
              <a:lstStyle/>
              <a:p>
                <a:endParaRPr>
                  <a:latin typeface="+mj-lt"/>
                </a:endParaRPr>
              </a:p>
            </p:txBody>
          </p:sp>
          <p:sp>
            <p:nvSpPr>
              <p:cNvPr id="174" name="object 79"/>
              <p:cNvSpPr/>
              <p:nvPr/>
            </p:nvSpPr>
            <p:spPr>
              <a:xfrm>
                <a:off x="4416711" y="574986"/>
                <a:ext cx="813377" cy="1208599"/>
              </a:xfrm>
              <a:custGeom>
                <a:avLst/>
                <a:gdLst/>
                <a:ahLst/>
                <a:cxnLst/>
                <a:rect l="l" t="t" r="r" b="b"/>
                <a:pathLst>
                  <a:path w="894714" h="1369745">
                    <a:moveTo>
                      <a:pt x="205765" y="703033"/>
                    </a:moveTo>
                    <a:lnTo>
                      <a:pt x="249021" y="1036726"/>
                    </a:lnTo>
                    <a:lnTo>
                      <a:pt x="249021" y="953795"/>
                    </a:lnTo>
                    <a:lnTo>
                      <a:pt x="434644" y="989495"/>
                    </a:lnTo>
                    <a:lnTo>
                      <a:pt x="434644" y="1085811"/>
                    </a:lnTo>
                    <a:lnTo>
                      <a:pt x="498195" y="1102626"/>
                    </a:lnTo>
                    <a:lnTo>
                      <a:pt x="434644" y="696798"/>
                    </a:lnTo>
                    <a:lnTo>
                      <a:pt x="434644" y="793102"/>
                    </a:lnTo>
                    <a:lnTo>
                      <a:pt x="249021" y="784745"/>
                    </a:lnTo>
                    <a:lnTo>
                      <a:pt x="434644" y="843165"/>
                    </a:lnTo>
                    <a:lnTo>
                      <a:pt x="434644" y="939444"/>
                    </a:lnTo>
                    <a:lnTo>
                      <a:pt x="249021" y="910780"/>
                    </a:lnTo>
                    <a:lnTo>
                      <a:pt x="249021" y="575894"/>
                    </a:lnTo>
                    <a:lnTo>
                      <a:pt x="75298" y="706602"/>
                    </a:lnTo>
                    <a:lnTo>
                      <a:pt x="205765" y="703033"/>
                    </a:lnTo>
                    <a:close/>
                  </a:path>
                  <a:path w="894714" h="1369745">
                    <a:moveTo>
                      <a:pt x="498195" y="848385"/>
                    </a:moveTo>
                    <a:lnTo>
                      <a:pt x="498195" y="1001737"/>
                    </a:lnTo>
                    <a:lnTo>
                      <a:pt x="783209" y="1056500"/>
                    </a:lnTo>
                    <a:lnTo>
                      <a:pt x="894715" y="1369745"/>
                    </a:lnTo>
                    <a:lnTo>
                      <a:pt x="894715" y="0"/>
                    </a:lnTo>
                    <a:lnTo>
                      <a:pt x="434644" y="550443"/>
                    </a:lnTo>
                    <a:lnTo>
                      <a:pt x="434644" y="646747"/>
                    </a:lnTo>
                    <a:lnTo>
                      <a:pt x="249021" y="658799"/>
                    </a:lnTo>
                    <a:lnTo>
                      <a:pt x="249021" y="575894"/>
                    </a:lnTo>
                    <a:lnTo>
                      <a:pt x="249021" y="827836"/>
                    </a:lnTo>
                    <a:lnTo>
                      <a:pt x="434644" y="843165"/>
                    </a:lnTo>
                    <a:lnTo>
                      <a:pt x="249021" y="784745"/>
                    </a:lnTo>
                    <a:lnTo>
                      <a:pt x="249021" y="701852"/>
                    </a:lnTo>
                    <a:lnTo>
                      <a:pt x="434644" y="696798"/>
                    </a:lnTo>
                    <a:lnTo>
                      <a:pt x="498195" y="1102626"/>
                    </a:lnTo>
                    <a:lnTo>
                      <a:pt x="498195" y="848385"/>
                    </a:lnTo>
                    <a:lnTo>
                      <a:pt x="783209" y="871905"/>
                    </a:lnTo>
                    <a:lnTo>
                      <a:pt x="783209" y="993381"/>
                    </a:lnTo>
                    <a:lnTo>
                      <a:pt x="498195" y="949286"/>
                    </a:lnTo>
                    <a:lnTo>
                      <a:pt x="498195" y="848385"/>
                    </a:lnTo>
                    <a:close/>
                  </a:path>
                  <a:path w="894714" h="1369745">
                    <a:moveTo>
                      <a:pt x="894715" y="1369745"/>
                    </a:moveTo>
                    <a:lnTo>
                      <a:pt x="783209" y="1056500"/>
                    </a:lnTo>
                    <a:lnTo>
                      <a:pt x="783209" y="1177975"/>
                    </a:lnTo>
                    <a:lnTo>
                      <a:pt x="498195" y="1102626"/>
                    </a:lnTo>
                    <a:lnTo>
                      <a:pt x="434644" y="1085811"/>
                    </a:lnTo>
                    <a:lnTo>
                      <a:pt x="249021" y="1036726"/>
                    </a:lnTo>
                    <a:lnTo>
                      <a:pt x="205765" y="1025270"/>
                    </a:lnTo>
                    <a:lnTo>
                      <a:pt x="75298" y="990777"/>
                    </a:lnTo>
                    <a:lnTo>
                      <a:pt x="0" y="1052207"/>
                    </a:lnTo>
                    <a:lnTo>
                      <a:pt x="894715" y="1369745"/>
                    </a:lnTo>
                    <a:close/>
                  </a:path>
                  <a:path w="894714" h="1369745">
                    <a:moveTo>
                      <a:pt x="498195" y="848385"/>
                    </a:moveTo>
                    <a:lnTo>
                      <a:pt x="498195" y="1102626"/>
                    </a:lnTo>
                    <a:lnTo>
                      <a:pt x="498195" y="848385"/>
                    </a:lnTo>
                    <a:close/>
                  </a:path>
                  <a:path w="894714" h="1369745">
                    <a:moveTo>
                      <a:pt x="0" y="365874"/>
                    </a:moveTo>
                    <a:lnTo>
                      <a:pt x="0" y="1052207"/>
                    </a:lnTo>
                    <a:lnTo>
                      <a:pt x="75298" y="990777"/>
                    </a:lnTo>
                    <a:lnTo>
                      <a:pt x="75298" y="920407"/>
                    </a:lnTo>
                    <a:lnTo>
                      <a:pt x="205765" y="945502"/>
                    </a:lnTo>
                    <a:lnTo>
                      <a:pt x="205765" y="1025270"/>
                    </a:lnTo>
                    <a:lnTo>
                      <a:pt x="249021" y="1036726"/>
                    </a:lnTo>
                    <a:lnTo>
                      <a:pt x="205765" y="703033"/>
                    </a:lnTo>
                    <a:lnTo>
                      <a:pt x="205765" y="782815"/>
                    </a:lnTo>
                    <a:lnTo>
                      <a:pt x="75298" y="776922"/>
                    </a:lnTo>
                    <a:lnTo>
                      <a:pt x="205765" y="824268"/>
                    </a:lnTo>
                    <a:lnTo>
                      <a:pt x="205765" y="904049"/>
                    </a:lnTo>
                    <a:lnTo>
                      <a:pt x="75298" y="883843"/>
                    </a:lnTo>
                    <a:lnTo>
                      <a:pt x="75298" y="706602"/>
                    </a:lnTo>
                    <a:lnTo>
                      <a:pt x="249021" y="575894"/>
                    </a:lnTo>
                    <a:lnTo>
                      <a:pt x="434644" y="550443"/>
                    </a:lnTo>
                    <a:lnTo>
                      <a:pt x="894715" y="0"/>
                    </a:lnTo>
                    <a:lnTo>
                      <a:pt x="0" y="365874"/>
                    </a:lnTo>
                    <a:close/>
                  </a:path>
                  <a:path w="894714" h="1369745">
                    <a:moveTo>
                      <a:pt x="75298" y="813523"/>
                    </a:moveTo>
                    <a:lnTo>
                      <a:pt x="205765" y="824268"/>
                    </a:lnTo>
                    <a:lnTo>
                      <a:pt x="75298" y="776922"/>
                    </a:lnTo>
                    <a:lnTo>
                      <a:pt x="75298" y="706602"/>
                    </a:lnTo>
                    <a:lnTo>
                      <a:pt x="75298" y="883843"/>
                    </a:lnTo>
                    <a:lnTo>
                      <a:pt x="75298" y="813523"/>
                    </a:lnTo>
                    <a:close/>
                  </a:path>
                </a:pathLst>
              </a:custGeom>
              <a:solidFill>
                <a:srgbClr val="ED1C24"/>
              </a:solidFill>
            </p:spPr>
            <p:txBody>
              <a:bodyPr wrap="square" lIns="0" tIns="0" rIns="0" bIns="0" rtlCol="0">
                <a:noAutofit/>
              </a:bodyPr>
              <a:lstStyle/>
              <a:p>
                <a:endParaRPr>
                  <a:latin typeface="+mj-lt"/>
                </a:endParaRPr>
              </a:p>
            </p:txBody>
          </p:sp>
        </p:grpSp>
        <p:grpSp>
          <p:nvGrpSpPr>
            <p:cNvPr id="13" name="Group 12"/>
            <p:cNvGrpSpPr/>
            <p:nvPr/>
          </p:nvGrpSpPr>
          <p:grpSpPr>
            <a:xfrm>
              <a:off x="7368111" y="4843036"/>
              <a:ext cx="452855" cy="517097"/>
              <a:chOff x="7959084" y="4703122"/>
              <a:chExt cx="641464" cy="732462"/>
            </a:xfrm>
          </p:grpSpPr>
          <p:grpSp>
            <p:nvGrpSpPr>
              <p:cNvPr id="7" name="Group 6"/>
              <p:cNvGrpSpPr/>
              <p:nvPr/>
            </p:nvGrpSpPr>
            <p:grpSpPr>
              <a:xfrm>
                <a:off x="7959084" y="4941658"/>
                <a:ext cx="508902" cy="493926"/>
                <a:chOff x="6626251" y="4627287"/>
                <a:chExt cx="508902" cy="493926"/>
              </a:xfrm>
            </p:grpSpPr>
            <p:sp>
              <p:nvSpPr>
                <p:cNvPr id="175" name="Freeform 322"/>
                <p:cNvSpPr>
                  <a:spLocks/>
                </p:cNvSpPr>
                <p:nvPr/>
              </p:nvSpPr>
              <p:spPr bwMode="gray">
                <a:xfrm>
                  <a:off x="6626251" y="4627287"/>
                  <a:ext cx="508902" cy="493926"/>
                </a:xfrm>
                <a:custGeom>
                  <a:avLst/>
                  <a:gdLst/>
                  <a:ahLst/>
                  <a:cxnLst>
                    <a:cxn ang="0">
                      <a:pos x="68" y="150"/>
                    </a:cxn>
                    <a:cxn ang="0">
                      <a:pos x="61" y="134"/>
                    </a:cxn>
                    <a:cxn ang="0">
                      <a:pos x="47" y="127"/>
                    </a:cxn>
                    <a:cxn ang="0">
                      <a:pos x="30" y="134"/>
                    </a:cxn>
                    <a:cxn ang="0">
                      <a:pos x="17" y="123"/>
                    </a:cxn>
                    <a:cxn ang="0">
                      <a:pos x="23" y="107"/>
                    </a:cxn>
                    <a:cxn ang="0">
                      <a:pos x="18" y="92"/>
                    </a:cxn>
                    <a:cxn ang="0">
                      <a:pos x="2" y="85"/>
                    </a:cxn>
                    <a:cxn ang="0">
                      <a:pos x="0" y="69"/>
                    </a:cxn>
                    <a:cxn ang="0">
                      <a:pos x="16" y="61"/>
                    </a:cxn>
                    <a:cxn ang="0">
                      <a:pos x="22" y="48"/>
                    </a:cxn>
                    <a:cxn ang="0">
                      <a:pos x="16" y="31"/>
                    </a:cxn>
                    <a:cxn ang="0">
                      <a:pos x="26" y="18"/>
                    </a:cxn>
                    <a:cxn ang="0">
                      <a:pos x="43" y="24"/>
                    </a:cxn>
                    <a:cxn ang="0">
                      <a:pos x="57" y="19"/>
                    </a:cxn>
                    <a:cxn ang="0">
                      <a:pos x="64" y="2"/>
                    </a:cxn>
                    <a:cxn ang="0">
                      <a:pos x="81" y="0"/>
                    </a:cxn>
                    <a:cxn ang="0">
                      <a:pos x="88" y="17"/>
                    </a:cxn>
                    <a:cxn ang="0">
                      <a:pos x="102" y="23"/>
                    </a:cxn>
                    <a:cxn ang="0">
                      <a:pos x="119" y="16"/>
                    </a:cxn>
                    <a:cxn ang="0">
                      <a:pos x="132" y="27"/>
                    </a:cxn>
                    <a:cxn ang="0">
                      <a:pos x="126" y="43"/>
                    </a:cxn>
                    <a:cxn ang="0">
                      <a:pos x="131" y="58"/>
                    </a:cxn>
                    <a:cxn ang="0">
                      <a:pos x="147" y="65"/>
                    </a:cxn>
                    <a:cxn ang="0">
                      <a:pos x="149" y="82"/>
                    </a:cxn>
                    <a:cxn ang="0">
                      <a:pos x="133" y="89"/>
                    </a:cxn>
                    <a:cxn ang="0">
                      <a:pos x="126" y="103"/>
                    </a:cxn>
                    <a:cxn ang="0">
                      <a:pos x="133" y="119"/>
                    </a:cxn>
                    <a:cxn ang="0">
                      <a:pos x="123" y="133"/>
                    </a:cxn>
                    <a:cxn ang="0">
                      <a:pos x="106" y="126"/>
                    </a:cxn>
                    <a:cxn ang="0">
                      <a:pos x="92" y="131"/>
                    </a:cxn>
                    <a:cxn ang="0">
                      <a:pos x="84" y="150"/>
                    </a:cxn>
                  </a:cxnLst>
                  <a:rect l="0" t="0" r="r" b="b"/>
                  <a:pathLst>
                    <a:path w="149" h="150">
                      <a:moveTo>
                        <a:pt x="84" y="150"/>
                      </a:moveTo>
                      <a:cubicBezTo>
                        <a:pt x="79" y="150"/>
                        <a:pt x="73" y="150"/>
                        <a:pt x="68" y="150"/>
                      </a:cubicBezTo>
                      <a:cubicBezTo>
                        <a:pt x="67" y="150"/>
                        <a:pt x="66" y="149"/>
                        <a:pt x="66" y="148"/>
                      </a:cubicBezTo>
                      <a:cubicBezTo>
                        <a:pt x="64" y="143"/>
                        <a:pt x="62" y="139"/>
                        <a:pt x="61" y="134"/>
                      </a:cubicBezTo>
                      <a:cubicBezTo>
                        <a:pt x="60" y="133"/>
                        <a:pt x="60" y="132"/>
                        <a:pt x="59" y="132"/>
                      </a:cubicBezTo>
                      <a:cubicBezTo>
                        <a:pt x="55" y="130"/>
                        <a:pt x="51" y="129"/>
                        <a:pt x="47" y="127"/>
                      </a:cubicBezTo>
                      <a:cubicBezTo>
                        <a:pt x="46" y="127"/>
                        <a:pt x="45" y="127"/>
                        <a:pt x="44" y="127"/>
                      </a:cubicBezTo>
                      <a:cubicBezTo>
                        <a:pt x="40" y="129"/>
                        <a:pt x="35" y="132"/>
                        <a:pt x="30" y="134"/>
                      </a:cubicBezTo>
                      <a:cubicBezTo>
                        <a:pt x="29" y="134"/>
                        <a:pt x="28" y="135"/>
                        <a:pt x="28" y="134"/>
                      </a:cubicBezTo>
                      <a:cubicBezTo>
                        <a:pt x="24" y="130"/>
                        <a:pt x="20" y="127"/>
                        <a:pt x="17" y="123"/>
                      </a:cubicBezTo>
                      <a:cubicBezTo>
                        <a:pt x="17" y="123"/>
                        <a:pt x="16" y="122"/>
                        <a:pt x="17" y="121"/>
                      </a:cubicBezTo>
                      <a:cubicBezTo>
                        <a:pt x="19" y="116"/>
                        <a:pt x="21" y="111"/>
                        <a:pt x="23" y="107"/>
                      </a:cubicBezTo>
                      <a:cubicBezTo>
                        <a:pt x="24" y="106"/>
                        <a:pt x="23" y="105"/>
                        <a:pt x="23" y="104"/>
                      </a:cubicBezTo>
                      <a:cubicBezTo>
                        <a:pt x="22" y="100"/>
                        <a:pt x="20" y="96"/>
                        <a:pt x="18" y="92"/>
                      </a:cubicBezTo>
                      <a:cubicBezTo>
                        <a:pt x="18" y="91"/>
                        <a:pt x="17" y="91"/>
                        <a:pt x="16" y="90"/>
                      </a:cubicBezTo>
                      <a:cubicBezTo>
                        <a:pt x="11" y="89"/>
                        <a:pt x="6" y="87"/>
                        <a:pt x="2" y="85"/>
                      </a:cubicBezTo>
                      <a:cubicBezTo>
                        <a:pt x="1" y="85"/>
                        <a:pt x="0" y="84"/>
                        <a:pt x="0" y="84"/>
                      </a:cubicBezTo>
                      <a:cubicBezTo>
                        <a:pt x="0" y="79"/>
                        <a:pt x="0" y="74"/>
                        <a:pt x="0" y="69"/>
                      </a:cubicBezTo>
                      <a:cubicBezTo>
                        <a:pt x="0" y="67"/>
                        <a:pt x="0" y="67"/>
                        <a:pt x="1" y="67"/>
                      </a:cubicBezTo>
                      <a:cubicBezTo>
                        <a:pt x="6" y="65"/>
                        <a:pt x="11" y="63"/>
                        <a:pt x="16" y="61"/>
                      </a:cubicBezTo>
                      <a:cubicBezTo>
                        <a:pt x="17" y="61"/>
                        <a:pt x="17" y="60"/>
                        <a:pt x="18" y="59"/>
                      </a:cubicBezTo>
                      <a:cubicBezTo>
                        <a:pt x="19" y="55"/>
                        <a:pt x="21" y="52"/>
                        <a:pt x="22" y="48"/>
                      </a:cubicBezTo>
                      <a:cubicBezTo>
                        <a:pt x="23" y="47"/>
                        <a:pt x="23" y="46"/>
                        <a:pt x="22" y="44"/>
                      </a:cubicBezTo>
                      <a:cubicBezTo>
                        <a:pt x="20" y="40"/>
                        <a:pt x="18" y="35"/>
                        <a:pt x="16" y="31"/>
                      </a:cubicBezTo>
                      <a:cubicBezTo>
                        <a:pt x="15" y="30"/>
                        <a:pt x="15" y="29"/>
                        <a:pt x="16" y="28"/>
                      </a:cubicBezTo>
                      <a:cubicBezTo>
                        <a:pt x="19" y="25"/>
                        <a:pt x="23" y="21"/>
                        <a:pt x="26" y="18"/>
                      </a:cubicBezTo>
                      <a:cubicBezTo>
                        <a:pt x="27" y="17"/>
                        <a:pt x="28" y="17"/>
                        <a:pt x="29" y="17"/>
                      </a:cubicBezTo>
                      <a:cubicBezTo>
                        <a:pt x="34" y="20"/>
                        <a:pt x="38" y="22"/>
                        <a:pt x="43" y="24"/>
                      </a:cubicBezTo>
                      <a:cubicBezTo>
                        <a:pt x="44" y="24"/>
                        <a:pt x="45" y="24"/>
                        <a:pt x="46" y="24"/>
                      </a:cubicBezTo>
                      <a:cubicBezTo>
                        <a:pt x="49" y="22"/>
                        <a:pt x="53" y="21"/>
                        <a:pt x="57" y="19"/>
                      </a:cubicBezTo>
                      <a:cubicBezTo>
                        <a:pt x="58" y="19"/>
                        <a:pt x="59" y="18"/>
                        <a:pt x="59" y="17"/>
                      </a:cubicBezTo>
                      <a:cubicBezTo>
                        <a:pt x="61" y="12"/>
                        <a:pt x="63" y="7"/>
                        <a:pt x="64" y="2"/>
                      </a:cubicBezTo>
                      <a:cubicBezTo>
                        <a:pt x="65" y="1"/>
                        <a:pt x="65" y="1"/>
                        <a:pt x="66" y="1"/>
                      </a:cubicBezTo>
                      <a:cubicBezTo>
                        <a:pt x="71" y="1"/>
                        <a:pt x="76" y="1"/>
                        <a:pt x="81" y="0"/>
                      </a:cubicBezTo>
                      <a:cubicBezTo>
                        <a:pt x="82" y="0"/>
                        <a:pt x="83" y="1"/>
                        <a:pt x="83" y="2"/>
                      </a:cubicBezTo>
                      <a:cubicBezTo>
                        <a:pt x="85" y="7"/>
                        <a:pt x="87" y="12"/>
                        <a:pt x="88" y="17"/>
                      </a:cubicBezTo>
                      <a:cubicBezTo>
                        <a:pt x="89" y="18"/>
                        <a:pt x="89" y="18"/>
                        <a:pt x="90" y="19"/>
                      </a:cubicBezTo>
                      <a:cubicBezTo>
                        <a:pt x="94" y="20"/>
                        <a:pt x="98" y="22"/>
                        <a:pt x="102" y="23"/>
                      </a:cubicBezTo>
                      <a:cubicBezTo>
                        <a:pt x="103" y="23"/>
                        <a:pt x="104" y="24"/>
                        <a:pt x="105" y="23"/>
                      </a:cubicBezTo>
                      <a:cubicBezTo>
                        <a:pt x="109" y="21"/>
                        <a:pt x="114" y="19"/>
                        <a:pt x="119" y="16"/>
                      </a:cubicBezTo>
                      <a:cubicBezTo>
                        <a:pt x="120" y="16"/>
                        <a:pt x="120" y="16"/>
                        <a:pt x="121" y="17"/>
                      </a:cubicBezTo>
                      <a:cubicBezTo>
                        <a:pt x="125" y="20"/>
                        <a:pt x="128" y="23"/>
                        <a:pt x="132" y="27"/>
                      </a:cubicBezTo>
                      <a:cubicBezTo>
                        <a:pt x="133" y="28"/>
                        <a:pt x="133" y="28"/>
                        <a:pt x="132" y="29"/>
                      </a:cubicBezTo>
                      <a:cubicBezTo>
                        <a:pt x="130" y="34"/>
                        <a:pt x="128" y="39"/>
                        <a:pt x="126" y="43"/>
                      </a:cubicBezTo>
                      <a:cubicBezTo>
                        <a:pt x="125" y="44"/>
                        <a:pt x="125" y="45"/>
                        <a:pt x="126" y="46"/>
                      </a:cubicBezTo>
                      <a:cubicBezTo>
                        <a:pt x="128" y="50"/>
                        <a:pt x="129" y="54"/>
                        <a:pt x="131" y="58"/>
                      </a:cubicBezTo>
                      <a:cubicBezTo>
                        <a:pt x="131" y="59"/>
                        <a:pt x="132" y="60"/>
                        <a:pt x="133" y="60"/>
                      </a:cubicBezTo>
                      <a:cubicBezTo>
                        <a:pt x="138" y="62"/>
                        <a:pt x="142" y="63"/>
                        <a:pt x="147" y="65"/>
                      </a:cubicBezTo>
                      <a:cubicBezTo>
                        <a:pt x="148" y="65"/>
                        <a:pt x="149" y="66"/>
                        <a:pt x="149" y="67"/>
                      </a:cubicBezTo>
                      <a:cubicBezTo>
                        <a:pt x="149" y="72"/>
                        <a:pt x="149" y="77"/>
                        <a:pt x="149" y="82"/>
                      </a:cubicBezTo>
                      <a:cubicBezTo>
                        <a:pt x="149" y="83"/>
                        <a:pt x="149" y="83"/>
                        <a:pt x="148" y="84"/>
                      </a:cubicBezTo>
                      <a:cubicBezTo>
                        <a:pt x="143" y="85"/>
                        <a:pt x="138" y="87"/>
                        <a:pt x="133" y="89"/>
                      </a:cubicBezTo>
                      <a:cubicBezTo>
                        <a:pt x="132" y="89"/>
                        <a:pt x="131" y="90"/>
                        <a:pt x="131" y="91"/>
                      </a:cubicBezTo>
                      <a:cubicBezTo>
                        <a:pt x="130" y="95"/>
                        <a:pt x="128" y="99"/>
                        <a:pt x="126" y="103"/>
                      </a:cubicBezTo>
                      <a:cubicBezTo>
                        <a:pt x="126" y="104"/>
                        <a:pt x="126" y="105"/>
                        <a:pt x="126" y="105"/>
                      </a:cubicBezTo>
                      <a:cubicBezTo>
                        <a:pt x="129" y="110"/>
                        <a:pt x="131" y="115"/>
                        <a:pt x="133" y="119"/>
                      </a:cubicBezTo>
                      <a:cubicBezTo>
                        <a:pt x="134" y="120"/>
                        <a:pt x="134" y="121"/>
                        <a:pt x="133" y="122"/>
                      </a:cubicBezTo>
                      <a:cubicBezTo>
                        <a:pt x="130" y="125"/>
                        <a:pt x="126" y="129"/>
                        <a:pt x="123" y="133"/>
                      </a:cubicBezTo>
                      <a:cubicBezTo>
                        <a:pt x="122" y="133"/>
                        <a:pt x="121" y="133"/>
                        <a:pt x="120" y="133"/>
                      </a:cubicBezTo>
                      <a:cubicBezTo>
                        <a:pt x="116" y="131"/>
                        <a:pt x="111" y="129"/>
                        <a:pt x="106" y="126"/>
                      </a:cubicBezTo>
                      <a:cubicBezTo>
                        <a:pt x="105" y="126"/>
                        <a:pt x="104" y="126"/>
                        <a:pt x="103" y="127"/>
                      </a:cubicBezTo>
                      <a:cubicBezTo>
                        <a:pt x="99" y="128"/>
                        <a:pt x="95" y="130"/>
                        <a:pt x="92" y="131"/>
                      </a:cubicBezTo>
                      <a:cubicBezTo>
                        <a:pt x="91" y="132"/>
                        <a:pt x="90" y="132"/>
                        <a:pt x="90" y="133"/>
                      </a:cubicBezTo>
                      <a:cubicBezTo>
                        <a:pt x="88" y="139"/>
                        <a:pt x="86" y="144"/>
                        <a:pt x="84" y="150"/>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Oval 175"/>
                <p:cNvSpPr/>
                <p:nvPr/>
              </p:nvSpPr>
              <p:spPr bwMode="gray">
                <a:xfrm>
                  <a:off x="6749468" y="4743016"/>
                  <a:ext cx="262467" cy="262467"/>
                </a:xfrm>
                <a:prstGeom prst="ellipse">
                  <a:avLst/>
                </a:prstGeom>
                <a:solidFill>
                  <a:schemeClr val="bg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grpSp>
          <p:grpSp>
            <p:nvGrpSpPr>
              <p:cNvPr id="178" name="Group 177"/>
              <p:cNvGrpSpPr/>
              <p:nvPr/>
            </p:nvGrpSpPr>
            <p:grpSpPr>
              <a:xfrm>
                <a:off x="8273431" y="4703122"/>
                <a:ext cx="327117" cy="317491"/>
                <a:chOff x="6626251" y="4627287"/>
                <a:chExt cx="508902" cy="493926"/>
              </a:xfrm>
            </p:grpSpPr>
            <p:sp>
              <p:nvSpPr>
                <p:cNvPr id="179" name="Freeform 322"/>
                <p:cNvSpPr>
                  <a:spLocks/>
                </p:cNvSpPr>
                <p:nvPr/>
              </p:nvSpPr>
              <p:spPr bwMode="gray">
                <a:xfrm>
                  <a:off x="6626251" y="4627287"/>
                  <a:ext cx="508902" cy="493926"/>
                </a:xfrm>
                <a:custGeom>
                  <a:avLst/>
                  <a:gdLst/>
                  <a:ahLst/>
                  <a:cxnLst>
                    <a:cxn ang="0">
                      <a:pos x="68" y="150"/>
                    </a:cxn>
                    <a:cxn ang="0">
                      <a:pos x="61" y="134"/>
                    </a:cxn>
                    <a:cxn ang="0">
                      <a:pos x="47" y="127"/>
                    </a:cxn>
                    <a:cxn ang="0">
                      <a:pos x="30" y="134"/>
                    </a:cxn>
                    <a:cxn ang="0">
                      <a:pos x="17" y="123"/>
                    </a:cxn>
                    <a:cxn ang="0">
                      <a:pos x="23" y="107"/>
                    </a:cxn>
                    <a:cxn ang="0">
                      <a:pos x="18" y="92"/>
                    </a:cxn>
                    <a:cxn ang="0">
                      <a:pos x="2" y="85"/>
                    </a:cxn>
                    <a:cxn ang="0">
                      <a:pos x="0" y="69"/>
                    </a:cxn>
                    <a:cxn ang="0">
                      <a:pos x="16" y="61"/>
                    </a:cxn>
                    <a:cxn ang="0">
                      <a:pos x="22" y="48"/>
                    </a:cxn>
                    <a:cxn ang="0">
                      <a:pos x="16" y="31"/>
                    </a:cxn>
                    <a:cxn ang="0">
                      <a:pos x="26" y="18"/>
                    </a:cxn>
                    <a:cxn ang="0">
                      <a:pos x="43" y="24"/>
                    </a:cxn>
                    <a:cxn ang="0">
                      <a:pos x="57" y="19"/>
                    </a:cxn>
                    <a:cxn ang="0">
                      <a:pos x="64" y="2"/>
                    </a:cxn>
                    <a:cxn ang="0">
                      <a:pos x="81" y="0"/>
                    </a:cxn>
                    <a:cxn ang="0">
                      <a:pos x="88" y="17"/>
                    </a:cxn>
                    <a:cxn ang="0">
                      <a:pos x="102" y="23"/>
                    </a:cxn>
                    <a:cxn ang="0">
                      <a:pos x="119" y="16"/>
                    </a:cxn>
                    <a:cxn ang="0">
                      <a:pos x="132" y="27"/>
                    </a:cxn>
                    <a:cxn ang="0">
                      <a:pos x="126" y="43"/>
                    </a:cxn>
                    <a:cxn ang="0">
                      <a:pos x="131" y="58"/>
                    </a:cxn>
                    <a:cxn ang="0">
                      <a:pos x="147" y="65"/>
                    </a:cxn>
                    <a:cxn ang="0">
                      <a:pos x="149" y="82"/>
                    </a:cxn>
                    <a:cxn ang="0">
                      <a:pos x="133" y="89"/>
                    </a:cxn>
                    <a:cxn ang="0">
                      <a:pos x="126" y="103"/>
                    </a:cxn>
                    <a:cxn ang="0">
                      <a:pos x="133" y="119"/>
                    </a:cxn>
                    <a:cxn ang="0">
                      <a:pos x="123" y="133"/>
                    </a:cxn>
                    <a:cxn ang="0">
                      <a:pos x="106" y="126"/>
                    </a:cxn>
                    <a:cxn ang="0">
                      <a:pos x="92" y="131"/>
                    </a:cxn>
                    <a:cxn ang="0">
                      <a:pos x="84" y="150"/>
                    </a:cxn>
                  </a:cxnLst>
                  <a:rect l="0" t="0" r="r" b="b"/>
                  <a:pathLst>
                    <a:path w="149" h="150">
                      <a:moveTo>
                        <a:pt x="84" y="150"/>
                      </a:moveTo>
                      <a:cubicBezTo>
                        <a:pt x="79" y="150"/>
                        <a:pt x="73" y="150"/>
                        <a:pt x="68" y="150"/>
                      </a:cubicBezTo>
                      <a:cubicBezTo>
                        <a:pt x="67" y="150"/>
                        <a:pt x="66" y="149"/>
                        <a:pt x="66" y="148"/>
                      </a:cubicBezTo>
                      <a:cubicBezTo>
                        <a:pt x="64" y="143"/>
                        <a:pt x="62" y="139"/>
                        <a:pt x="61" y="134"/>
                      </a:cubicBezTo>
                      <a:cubicBezTo>
                        <a:pt x="60" y="133"/>
                        <a:pt x="60" y="132"/>
                        <a:pt x="59" y="132"/>
                      </a:cubicBezTo>
                      <a:cubicBezTo>
                        <a:pt x="55" y="130"/>
                        <a:pt x="51" y="129"/>
                        <a:pt x="47" y="127"/>
                      </a:cubicBezTo>
                      <a:cubicBezTo>
                        <a:pt x="46" y="127"/>
                        <a:pt x="45" y="127"/>
                        <a:pt x="44" y="127"/>
                      </a:cubicBezTo>
                      <a:cubicBezTo>
                        <a:pt x="40" y="129"/>
                        <a:pt x="35" y="132"/>
                        <a:pt x="30" y="134"/>
                      </a:cubicBezTo>
                      <a:cubicBezTo>
                        <a:pt x="29" y="134"/>
                        <a:pt x="28" y="135"/>
                        <a:pt x="28" y="134"/>
                      </a:cubicBezTo>
                      <a:cubicBezTo>
                        <a:pt x="24" y="130"/>
                        <a:pt x="20" y="127"/>
                        <a:pt x="17" y="123"/>
                      </a:cubicBezTo>
                      <a:cubicBezTo>
                        <a:pt x="17" y="123"/>
                        <a:pt x="16" y="122"/>
                        <a:pt x="17" y="121"/>
                      </a:cubicBezTo>
                      <a:cubicBezTo>
                        <a:pt x="19" y="116"/>
                        <a:pt x="21" y="111"/>
                        <a:pt x="23" y="107"/>
                      </a:cubicBezTo>
                      <a:cubicBezTo>
                        <a:pt x="24" y="106"/>
                        <a:pt x="23" y="105"/>
                        <a:pt x="23" y="104"/>
                      </a:cubicBezTo>
                      <a:cubicBezTo>
                        <a:pt x="22" y="100"/>
                        <a:pt x="20" y="96"/>
                        <a:pt x="18" y="92"/>
                      </a:cubicBezTo>
                      <a:cubicBezTo>
                        <a:pt x="18" y="91"/>
                        <a:pt x="17" y="91"/>
                        <a:pt x="16" y="90"/>
                      </a:cubicBezTo>
                      <a:cubicBezTo>
                        <a:pt x="11" y="89"/>
                        <a:pt x="6" y="87"/>
                        <a:pt x="2" y="85"/>
                      </a:cubicBezTo>
                      <a:cubicBezTo>
                        <a:pt x="1" y="85"/>
                        <a:pt x="0" y="84"/>
                        <a:pt x="0" y="84"/>
                      </a:cubicBezTo>
                      <a:cubicBezTo>
                        <a:pt x="0" y="79"/>
                        <a:pt x="0" y="74"/>
                        <a:pt x="0" y="69"/>
                      </a:cubicBezTo>
                      <a:cubicBezTo>
                        <a:pt x="0" y="67"/>
                        <a:pt x="0" y="67"/>
                        <a:pt x="1" y="67"/>
                      </a:cubicBezTo>
                      <a:cubicBezTo>
                        <a:pt x="6" y="65"/>
                        <a:pt x="11" y="63"/>
                        <a:pt x="16" y="61"/>
                      </a:cubicBezTo>
                      <a:cubicBezTo>
                        <a:pt x="17" y="61"/>
                        <a:pt x="17" y="60"/>
                        <a:pt x="18" y="59"/>
                      </a:cubicBezTo>
                      <a:cubicBezTo>
                        <a:pt x="19" y="55"/>
                        <a:pt x="21" y="52"/>
                        <a:pt x="22" y="48"/>
                      </a:cubicBezTo>
                      <a:cubicBezTo>
                        <a:pt x="23" y="47"/>
                        <a:pt x="23" y="46"/>
                        <a:pt x="22" y="44"/>
                      </a:cubicBezTo>
                      <a:cubicBezTo>
                        <a:pt x="20" y="40"/>
                        <a:pt x="18" y="35"/>
                        <a:pt x="16" y="31"/>
                      </a:cubicBezTo>
                      <a:cubicBezTo>
                        <a:pt x="15" y="30"/>
                        <a:pt x="15" y="29"/>
                        <a:pt x="16" y="28"/>
                      </a:cubicBezTo>
                      <a:cubicBezTo>
                        <a:pt x="19" y="25"/>
                        <a:pt x="23" y="21"/>
                        <a:pt x="26" y="18"/>
                      </a:cubicBezTo>
                      <a:cubicBezTo>
                        <a:pt x="27" y="17"/>
                        <a:pt x="28" y="17"/>
                        <a:pt x="29" y="17"/>
                      </a:cubicBezTo>
                      <a:cubicBezTo>
                        <a:pt x="34" y="20"/>
                        <a:pt x="38" y="22"/>
                        <a:pt x="43" y="24"/>
                      </a:cubicBezTo>
                      <a:cubicBezTo>
                        <a:pt x="44" y="24"/>
                        <a:pt x="45" y="24"/>
                        <a:pt x="46" y="24"/>
                      </a:cubicBezTo>
                      <a:cubicBezTo>
                        <a:pt x="49" y="22"/>
                        <a:pt x="53" y="21"/>
                        <a:pt x="57" y="19"/>
                      </a:cubicBezTo>
                      <a:cubicBezTo>
                        <a:pt x="58" y="19"/>
                        <a:pt x="59" y="18"/>
                        <a:pt x="59" y="17"/>
                      </a:cubicBezTo>
                      <a:cubicBezTo>
                        <a:pt x="61" y="12"/>
                        <a:pt x="63" y="7"/>
                        <a:pt x="64" y="2"/>
                      </a:cubicBezTo>
                      <a:cubicBezTo>
                        <a:pt x="65" y="1"/>
                        <a:pt x="65" y="1"/>
                        <a:pt x="66" y="1"/>
                      </a:cubicBezTo>
                      <a:cubicBezTo>
                        <a:pt x="71" y="1"/>
                        <a:pt x="76" y="1"/>
                        <a:pt x="81" y="0"/>
                      </a:cubicBezTo>
                      <a:cubicBezTo>
                        <a:pt x="82" y="0"/>
                        <a:pt x="83" y="1"/>
                        <a:pt x="83" y="2"/>
                      </a:cubicBezTo>
                      <a:cubicBezTo>
                        <a:pt x="85" y="7"/>
                        <a:pt x="87" y="12"/>
                        <a:pt x="88" y="17"/>
                      </a:cubicBezTo>
                      <a:cubicBezTo>
                        <a:pt x="89" y="18"/>
                        <a:pt x="89" y="18"/>
                        <a:pt x="90" y="19"/>
                      </a:cubicBezTo>
                      <a:cubicBezTo>
                        <a:pt x="94" y="20"/>
                        <a:pt x="98" y="22"/>
                        <a:pt x="102" y="23"/>
                      </a:cubicBezTo>
                      <a:cubicBezTo>
                        <a:pt x="103" y="23"/>
                        <a:pt x="104" y="24"/>
                        <a:pt x="105" y="23"/>
                      </a:cubicBezTo>
                      <a:cubicBezTo>
                        <a:pt x="109" y="21"/>
                        <a:pt x="114" y="19"/>
                        <a:pt x="119" y="16"/>
                      </a:cubicBezTo>
                      <a:cubicBezTo>
                        <a:pt x="120" y="16"/>
                        <a:pt x="120" y="16"/>
                        <a:pt x="121" y="17"/>
                      </a:cubicBezTo>
                      <a:cubicBezTo>
                        <a:pt x="125" y="20"/>
                        <a:pt x="128" y="23"/>
                        <a:pt x="132" y="27"/>
                      </a:cubicBezTo>
                      <a:cubicBezTo>
                        <a:pt x="133" y="28"/>
                        <a:pt x="133" y="28"/>
                        <a:pt x="132" y="29"/>
                      </a:cubicBezTo>
                      <a:cubicBezTo>
                        <a:pt x="130" y="34"/>
                        <a:pt x="128" y="39"/>
                        <a:pt x="126" y="43"/>
                      </a:cubicBezTo>
                      <a:cubicBezTo>
                        <a:pt x="125" y="44"/>
                        <a:pt x="125" y="45"/>
                        <a:pt x="126" y="46"/>
                      </a:cubicBezTo>
                      <a:cubicBezTo>
                        <a:pt x="128" y="50"/>
                        <a:pt x="129" y="54"/>
                        <a:pt x="131" y="58"/>
                      </a:cubicBezTo>
                      <a:cubicBezTo>
                        <a:pt x="131" y="59"/>
                        <a:pt x="132" y="60"/>
                        <a:pt x="133" y="60"/>
                      </a:cubicBezTo>
                      <a:cubicBezTo>
                        <a:pt x="138" y="62"/>
                        <a:pt x="142" y="63"/>
                        <a:pt x="147" y="65"/>
                      </a:cubicBezTo>
                      <a:cubicBezTo>
                        <a:pt x="148" y="65"/>
                        <a:pt x="149" y="66"/>
                        <a:pt x="149" y="67"/>
                      </a:cubicBezTo>
                      <a:cubicBezTo>
                        <a:pt x="149" y="72"/>
                        <a:pt x="149" y="77"/>
                        <a:pt x="149" y="82"/>
                      </a:cubicBezTo>
                      <a:cubicBezTo>
                        <a:pt x="149" y="83"/>
                        <a:pt x="149" y="83"/>
                        <a:pt x="148" y="84"/>
                      </a:cubicBezTo>
                      <a:cubicBezTo>
                        <a:pt x="143" y="85"/>
                        <a:pt x="138" y="87"/>
                        <a:pt x="133" y="89"/>
                      </a:cubicBezTo>
                      <a:cubicBezTo>
                        <a:pt x="132" y="89"/>
                        <a:pt x="131" y="90"/>
                        <a:pt x="131" y="91"/>
                      </a:cubicBezTo>
                      <a:cubicBezTo>
                        <a:pt x="130" y="95"/>
                        <a:pt x="128" y="99"/>
                        <a:pt x="126" y="103"/>
                      </a:cubicBezTo>
                      <a:cubicBezTo>
                        <a:pt x="126" y="104"/>
                        <a:pt x="126" y="105"/>
                        <a:pt x="126" y="105"/>
                      </a:cubicBezTo>
                      <a:cubicBezTo>
                        <a:pt x="129" y="110"/>
                        <a:pt x="131" y="115"/>
                        <a:pt x="133" y="119"/>
                      </a:cubicBezTo>
                      <a:cubicBezTo>
                        <a:pt x="134" y="120"/>
                        <a:pt x="134" y="121"/>
                        <a:pt x="133" y="122"/>
                      </a:cubicBezTo>
                      <a:cubicBezTo>
                        <a:pt x="130" y="125"/>
                        <a:pt x="126" y="129"/>
                        <a:pt x="123" y="133"/>
                      </a:cubicBezTo>
                      <a:cubicBezTo>
                        <a:pt x="122" y="133"/>
                        <a:pt x="121" y="133"/>
                        <a:pt x="120" y="133"/>
                      </a:cubicBezTo>
                      <a:cubicBezTo>
                        <a:pt x="116" y="131"/>
                        <a:pt x="111" y="129"/>
                        <a:pt x="106" y="126"/>
                      </a:cubicBezTo>
                      <a:cubicBezTo>
                        <a:pt x="105" y="126"/>
                        <a:pt x="104" y="126"/>
                        <a:pt x="103" y="127"/>
                      </a:cubicBezTo>
                      <a:cubicBezTo>
                        <a:pt x="99" y="128"/>
                        <a:pt x="95" y="130"/>
                        <a:pt x="92" y="131"/>
                      </a:cubicBezTo>
                      <a:cubicBezTo>
                        <a:pt x="91" y="132"/>
                        <a:pt x="90" y="132"/>
                        <a:pt x="90" y="133"/>
                      </a:cubicBezTo>
                      <a:cubicBezTo>
                        <a:pt x="88" y="139"/>
                        <a:pt x="86" y="144"/>
                        <a:pt x="84" y="150"/>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Oval 179"/>
                <p:cNvSpPr/>
                <p:nvPr/>
              </p:nvSpPr>
              <p:spPr bwMode="gray">
                <a:xfrm>
                  <a:off x="6749468" y="4743016"/>
                  <a:ext cx="262467" cy="262467"/>
                </a:xfrm>
                <a:prstGeom prst="ellipse">
                  <a:avLst/>
                </a:prstGeom>
                <a:solidFill>
                  <a:schemeClr val="bg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grpSp>
        </p:grpSp>
        <p:grpSp>
          <p:nvGrpSpPr>
            <p:cNvPr id="222" name="Group 221"/>
            <p:cNvGrpSpPr>
              <a:grpSpLocks noChangeAspect="1"/>
            </p:cNvGrpSpPr>
            <p:nvPr/>
          </p:nvGrpSpPr>
          <p:grpSpPr>
            <a:xfrm>
              <a:off x="3522896" y="4856122"/>
              <a:ext cx="561070" cy="467999"/>
              <a:chOff x="3326349" y="6096211"/>
              <a:chExt cx="1080901" cy="901603"/>
            </a:xfrm>
          </p:grpSpPr>
          <p:sp>
            <p:nvSpPr>
              <p:cNvPr id="223" name="Rectangle 222"/>
              <p:cNvSpPr/>
              <p:nvPr/>
            </p:nvSpPr>
            <p:spPr bwMode="gray">
              <a:xfrm>
                <a:off x="3326349" y="6096211"/>
                <a:ext cx="1080901" cy="901603"/>
              </a:xfrm>
              <a:prstGeom prst="rect">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grpSp>
            <p:nvGrpSpPr>
              <p:cNvPr id="224" name="Group 223"/>
              <p:cNvGrpSpPr/>
              <p:nvPr/>
            </p:nvGrpSpPr>
            <p:grpSpPr>
              <a:xfrm>
                <a:off x="3547433" y="6173019"/>
                <a:ext cx="595136" cy="767134"/>
                <a:chOff x="3547433" y="6173019"/>
                <a:chExt cx="595136" cy="767134"/>
              </a:xfrm>
              <a:solidFill>
                <a:srgbClr val="FFFFFF"/>
              </a:solidFill>
            </p:grpSpPr>
            <p:sp>
              <p:nvSpPr>
                <p:cNvPr id="225" name="Oval 224"/>
                <p:cNvSpPr>
                  <a:spLocks noChangeAspect="1"/>
                </p:cNvSpPr>
                <p:nvPr/>
              </p:nvSpPr>
              <p:spPr bwMode="gray">
                <a:xfrm>
                  <a:off x="3788733" y="6796153"/>
                  <a:ext cx="144000" cy="144000"/>
                </a:xfrm>
                <a:prstGeom prst="ellipse">
                  <a:avLst/>
                </a:prstGeom>
                <a:grpFill/>
                <a:ln w="15875">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226" name="Oval 225"/>
                <p:cNvSpPr/>
                <p:nvPr/>
              </p:nvSpPr>
              <p:spPr bwMode="gray">
                <a:xfrm>
                  <a:off x="3966534" y="6476808"/>
                  <a:ext cx="176035" cy="176035"/>
                </a:xfrm>
                <a:prstGeom prst="ellipse">
                  <a:avLst/>
                </a:prstGeom>
                <a:grpFill/>
                <a:ln w="15875">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227" name="Oval 226"/>
                <p:cNvSpPr>
                  <a:spLocks noChangeAspect="1"/>
                </p:cNvSpPr>
                <p:nvPr/>
              </p:nvSpPr>
              <p:spPr bwMode="gray">
                <a:xfrm>
                  <a:off x="3788733" y="6173019"/>
                  <a:ext cx="144000" cy="144000"/>
                </a:xfrm>
                <a:prstGeom prst="ellipse">
                  <a:avLst/>
                </a:prstGeom>
                <a:grpFill/>
                <a:ln w="15875">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228" name="Oval 227"/>
                <p:cNvSpPr>
                  <a:spLocks noChangeAspect="1"/>
                </p:cNvSpPr>
                <p:nvPr/>
              </p:nvSpPr>
              <p:spPr bwMode="gray">
                <a:xfrm>
                  <a:off x="3617283" y="6324407"/>
                  <a:ext cx="144000" cy="144000"/>
                </a:xfrm>
                <a:prstGeom prst="ellipse">
                  <a:avLst/>
                </a:prstGeom>
                <a:grpFill/>
                <a:ln w="15875">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229" name="Oval 228"/>
                <p:cNvSpPr>
                  <a:spLocks noChangeAspect="1"/>
                </p:cNvSpPr>
                <p:nvPr/>
              </p:nvSpPr>
              <p:spPr bwMode="gray">
                <a:xfrm>
                  <a:off x="3547433" y="6492826"/>
                  <a:ext cx="144000" cy="144000"/>
                </a:xfrm>
                <a:prstGeom prst="ellipse">
                  <a:avLst/>
                </a:prstGeom>
                <a:grpFill/>
                <a:ln w="15875">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sp>
              <p:nvSpPr>
                <p:cNvPr id="230" name="Oval 229"/>
                <p:cNvSpPr>
                  <a:spLocks noChangeAspect="1"/>
                </p:cNvSpPr>
                <p:nvPr/>
              </p:nvSpPr>
              <p:spPr bwMode="gray">
                <a:xfrm>
                  <a:off x="3617283" y="6667500"/>
                  <a:ext cx="144000" cy="144000"/>
                </a:xfrm>
                <a:prstGeom prst="ellipse">
                  <a:avLst/>
                </a:prstGeom>
                <a:grpFill/>
                <a:ln w="15875">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smtClean="0">
                    <a:solidFill>
                      <a:schemeClr val="bg1"/>
                    </a:solidFill>
                  </a:endParaRPr>
                </a:p>
              </p:txBody>
            </p:sp>
            <p:cxnSp>
              <p:nvCxnSpPr>
                <p:cNvPr id="231" name="Straight Connector 230"/>
                <p:cNvCxnSpPr>
                  <a:stCxn id="226" idx="2"/>
                  <a:endCxn id="229" idx="6"/>
                </p:cNvCxnSpPr>
                <p:nvPr/>
              </p:nvCxnSpPr>
              <p:spPr>
                <a:xfrm flipH="1">
                  <a:off x="3691433" y="6564826"/>
                  <a:ext cx="275101" cy="0"/>
                </a:xfrm>
                <a:prstGeom prst="line">
                  <a:avLst/>
                </a:prstGeom>
                <a:grpFill/>
                <a:ln w="9525">
                  <a:solidFill>
                    <a:srgbClr val="FFFFFF"/>
                  </a:solidFill>
                  <a:miter lim="800000"/>
                  <a:tailEnd type="stealth" w="sm" len="sm"/>
                </a:ln>
              </p:spPr>
              <p:style>
                <a:lnRef idx="1">
                  <a:schemeClr val="accent1"/>
                </a:lnRef>
                <a:fillRef idx="0">
                  <a:schemeClr val="accent1"/>
                </a:fillRef>
                <a:effectRef idx="0">
                  <a:schemeClr val="accent1"/>
                </a:effectRef>
                <a:fontRef idx="minor">
                  <a:schemeClr val="tx1"/>
                </a:fontRef>
              </p:style>
            </p:cxnSp>
            <p:cxnSp>
              <p:nvCxnSpPr>
                <p:cNvPr id="232" name="Straight Connector 189"/>
                <p:cNvCxnSpPr>
                  <a:stCxn id="226" idx="0"/>
                  <a:endCxn id="227" idx="6"/>
                </p:cNvCxnSpPr>
                <p:nvPr/>
              </p:nvCxnSpPr>
              <p:spPr>
                <a:xfrm rot="16200000" flipV="1">
                  <a:off x="3877749" y="6300004"/>
                  <a:ext cx="231787" cy="121818"/>
                </a:xfrm>
                <a:prstGeom prst="curvedConnector2">
                  <a:avLst/>
                </a:prstGeom>
                <a:grpFill/>
                <a:ln w="9525">
                  <a:solidFill>
                    <a:srgbClr val="FFFFFF"/>
                  </a:solidFill>
                  <a:miter lim="800000"/>
                  <a:tailEnd type="stealth" w="sm" len="sm"/>
                </a:ln>
              </p:spPr>
              <p:style>
                <a:lnRef idx="1">
                  <a:schemeClr val="accent1"/>
                </a:lnRef>
                <a:fillRef idx="0">
                  <a:schemeClr val="accent1"/>
                </a:fillRef>
                <a:effectRef idx="0">
                  <a:schemeClr val="accent1"/>
                </a:effectRef>
                <a:fontRef idx="minor">
                  <a:schemeClr val="tx1"/>
                </a:fontRef>
              </p:style>
            </p:cxnSp>
            <p:cxnSp>
              <p:nvCxnSpPr>
                <p:cNvPr id="233" name="Straight Connector 193"/>
                <p:cNvCxnSpPr>
                  <a:stCxn id="226" idx="1"/>
                  <a:endCxn id="228" idx="6"/>
                </p:cNvCxnSpPr>
                <p:nvPr/>
              </p:nvCxnSpPr>
              <p:spPr>
                <a:xfrm rot="16200000" flipV="1">
                  <a:off x="3823709" y="6333982"/>
                  <a:ext cx="106181" cy="231031"/>
                </a:xfrm>
                <a:prstGeom prst="curvedConnector2">
                  <a:avLst/>
                </a:prstGeom>
                <a:grpFill/>
                <a:ln w="9525">
                  <a:solidFill>
                    <a:srgbClr val="FFFFFF"/>
                  </a:solidFill>
                  <a:miter lim="800000"/>
                  <a:tailEnd type="stealth" w="sm" len="sm"/>
                </a:ln>
              </p:spPr>
              <p:style>
                <a:lnRef idx="1">
                  <a:schemeClr val="accent1"/>
                </a:lnRef>
                <a:fillRef idx="0">
                  <a:schemeClr val="accent1"/>
                </a:fillRef>
                <a:effectRef idx="0">
                  <a:schemeClr val="accent1"/>
                </a:effectRef>
                <a:fontRef idx="minor">
                  <a:schemeClr val="tx1"/>
                </a:fontRef>
              </p:style>
            </p:cxnSp>
            <p:cxnSp>
              <p:nvCxnSpPr>
                <p:cNvPr id="234" name="Straight Connector 189"/>
                <p:cNvCxnSpPr>
                  <a:stCxn id="226" idx="4"/>
                  <a:endCxn id="225" idx="6"/>
                </p:cNvCxnSpPr>
                <p:nvPr/>
              </p:nvCxnSpPr>
              <p:spPr>
                <a:xfrm rot="5400000">
                  <a:off x="3885988" y="6699590"/>
                  <a:ext cx="215311" cy="121818"/>
                </a:xfrm>
                <a:prstGeom prst="curvedConnector2">
                  <a:avLst/>
                </a:prstGeom>
                <a:grpFill/>
                <a:ln w="9525">
                  <a:solidFill>
                    <a:srgbClr val="FFFFFF"/>
                  </a:solidFill>
                  <a:miter lim="800000"/>
                  <a:tailEnd type="stealth" w="sm" len="sm"/>
                </a:ln>
              </p:spPr>
              <p:style>
                <a:lnRef idx="1">
                  <a:schemeClr val="accent1"/>
                </a:lnRef>
                <a:fillRef idx="0">
                  <a:schemeClr val="accent1"/>
                </a:fillRef>
                <a:effectRef idx="0">
                  <a:schemeClr val="accent1"/>
                </a:effectRef>
                <a:fontRef idx="minor">
                  <a:schemeClr val="tx1"/>
                </a:fontRef>
              </p:style>
            </p:cxnSp>
            <p:cxnSp>
              <p:nvCxnSpPr>
                <p:cNvPr id="235" name="Straight Connector 193"/>
                <p:cNvCxnSpPr>
                  <a:stCxn id="226" idx="3"/>
                  <a:endCxn id="230" idx="6"/>
                </p:cNvCxnSpPr>
                <p:nvPr/>
              </p:nvCxnSpPr>
              <p:spPr>
                <a:xfrm rot="5400000">
                  <a:off x="3820581" y="6567766"/>
                  <a:ext cx="112437" cy="231031"/>
                </a:xfrm>
                <a:prstGeom prst="curvedConnector2">
                  <a:avLst/>
                </a:prstGeom>
                <a:grpFill/>
                <a:ln w="9525">
                  <a:solidFill>
                    <a:srgbClr val="FFFFFF"/>
                  </a:solidFill>
                  <a:miter lim="800000"/>
                  <a:tailEnd type="stealth" w="sm" len="sm"/>
                </a:ln>
              </p:spPr>
              <p:style>
                <a:lnRef idx="1">
                  <a:schemeClr val="accent1"/>
                </a:lnRef>
                <a:fillRef idx="0">
                  <a:schemeClr val="accent1"/>
                </a:fillRef>
                <a:effectRef idx="0">
                  <a:schemeClr val="accent1"/>
                </a:effectRef>
                <a:fontRef idx="minor">
                  <a:schemeClr val="tx1"/>
                </a:fontRef>
              </p:style>
            </p:cxnSp>
          </p:grpSp>
        </p:grpSp>
      </p:grpSp>
      <p:grpSp>
        <p:nvGrpSpPr>
          <p:cNvPr id="217" name="Group 216"/>
          <p:cNvGrpSpPr/>
          <p:nvPr/>
        </p:nvGrpSpPr>
        <p:grpSpPr>
          <a:xfrm>
            <a:off x="4056910" y="2034252"/>
            <a:ext cx="620184" cy="503947"/>
            <a:chOff x="4025901" y="2049158"/>
            <a:chExt cx="682202" cy="554342"/>
          </a:xfrm>
        </p:grpSpPr>
        <p:grpSp>
          <p:nvGrpSpPr>
            <p:cNvPr id="218" name="Group 217"/>
            <p:cNvGrpSpPr/>
            <p:nvPr/>
          </p:nvGrpSpPr>
          <p:grpSpPr>
            <a:xfrm>
              <a:off x="4025901" y="2049158"/>
              <a:ext cx="682202" cy="554342"/>
              <a:chOff x="4334206" y="3416622"/>
              <a:chExt cx="1628244" cy="1352855"/>
            </a:xfrm>
          </p:grpSpPr>
          <p:sp>
            <p:nvSpPr>
              <p:cNvPr id="237" name="Freeform 138"/>
              <p:cNvSpPr>
                <a:spLocks noEditPoints="1"/>
              </p:cNvSpPr>
              <p:nvPr/>
            </p:nvSpPr>
            <p:spPr bwMode="gray">
              <a:xfrm>
                <a:off x="4334206" y="3416622"/>
                <a:ext cx="1628244" cy="947878"/>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5F5F5F"/>
                  </a:solidFill>
                  <a:latin typeface="Calibri"/>
                </a:endParaRPr>
              </a:p>
            </p:txBody>
          </p:sp>
          <p:grpSp>
            <p:nvGrpSpPr>
              <p:cNvPr id="238" name="Group 237"/>
              <p:cNvGrpSpPr/>
              <p:nvPr/>
            </p:nvGrpSpPr>
            <p:grpSpPr>
              <a:xfrm>
                <a:off x="4727871" y="3978043"/>
                <a:ext cx="861908" cy="791434"/>
                <a:chOff x="1984429" y="6639882"/>
                <a:chExt cx="861908" cy="791434"/>
              </a:xfrm>
            </p:grpSpPr>
            <p:sp>
              <p:nvSpPr>
                <p:cNvPr id="253" name="Rectangle 252"/>
                <p:cNvSpPr/>
                <p:nvPr/>
              </p:nvSpPr>
              <p:spPr bwMode="gray">
                <a:xfrm>
                  <a:off x="1984429" y="6639882"/>
                  <a:ext cx="861908" cy="791434"/>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grpSp>
              <p:nvGrpSpPr>
                <p:cNvPr id="257" name="Group 256"/>
                <p:cNvGrpSpPr/>
                <p:nvPr/>
              </p:nvGrpSpPr>
              <p:grpSpPr bwMode="gray">
                <a:xfrm>
                  <a:off x="2044229" y="6693226"/>
                  <a:ext cx="740115" cy="698813"/>
                  <a:chOff x="5954246" y="6347204"/>
                  <a:chExt cx="643067" cy="606285"/>
                </a:xfrm>
              </p:grpSpPr>
              <p:sp>
                <p:nvSpPr>
                  <p:cNvPr id="258" name="Oval 257"/>
                  <p:cNvSpPr/>
                  <p:nvPr/>
                </p:nvSpPr>
                <p:spPr bwMode="gray">
                  <a:xfrm>
                    <a:off x="6351422" y="6347204"/>
                    <a:ext cx="227339" cy="219565"/>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259" name="Oval 258"/>
                  <p:cNvSpPr/>
                  <p:nvPr/>
                </p:nvSpPr>
                <p:spPr bwMode="gray">
                  <a:xfrm>
                    <a:off x="6424953" y="6776650"/>
                    <a:ext cx="172360" cy="164423"/>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260" name="Oval 259"/>
                  <p:cNvSpPr/>
                  <p:nvPr/>
                </p:nvSpPr>
                <p:spPr bwMode="gray">
                  <a:xfrm>
                    <a:off x="5954246" y="6651316"/>
                    <a:ext cx="184951" cy="176434"/>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261" name="Oval 260"/>
                  <p:cNvSpPr/>
                  <p:nvPr/>
                </p:nvSpPr>
                <p:spPr bwMode="gray">
                  <a:xfrm>
                    <a:off x="6013212" y="6398575"/>
                    <a:ext cx="153201" cy="146146"/>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262" name="Oval 261"/>
                  <p:cNvSpPr/>
                  <p:nvPr/>
                </p:nvSpPr>
                <p:spPr bwMode="gray">
                  <a:xfrm>
                    <a:off x="6191920" y="6817725"/>
                    <a:ext cx="142318" cy="135764"/>
                  </a:xfrm>
                  <a:prstGeom prst="ellipse">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264" name="Oval 263"/>
                  <p:cNvSpPr/>
                  <p:nvPr/>
                </p:nvSpPr>
                <p:spPr bwMode="gray">
                  <a:xfrm>
                    <a:off x="6214585" y="6576022"/>
                    <a:ext cx="196762" cy="187701"/>
                  </a:xfrm>
                  <a:prstGeom prst="ellipse">
                    <a:avLst/>
                  </a:prstGeom>
                  <a:solidFill>
                    <a:schemeClr val="bg1"/>
                  </a:solidFill>
                  <a:ln w="28575" cmpd="sng">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cxnSp>
                <p:nvCxnSpPr>
                  <p:cNvPr id="265" name="Straight Connector 264"/>
                  <p:cNvCxnSpPr/>
                  <p:nvPr/>
                </p:nvCxnSpPr>
                <p:spPr bwMode="gray">
                  <a:xfrm flipH="1" flipV="1">
                    <a:off x="6143977" y="6523318"/>
                    <a:ext cx="99423" cy="80192"/>
                  </a:xfrm>
                  <a:prstGeom prst="line">
                    <a:avLst/>
                  </a:prstGeom>
                  <a:ln w="12700" cmpd="sng">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bwMode="gray">
                  <a:xfrm flipH="1">
                    <a:off x="6367693" y="6504613"/>
                    <a:ext cx="57239" cy="89436"/>
                  </a:xfrm>
                  <a:prstGeom prst="line">
                    <a:avLst/>
                  </a:prstGeom>
                  <a:ln w="12700" cmpd="sng">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bwMode="gray">
                  <a:xfrm flipV="1">
                    <a:off x="6102961" y="6701373"/>
                    <a:ext cx="121633" cy="7155"/>
                  </a:xfrm>
                  <a:prstGeom prst="line">
                    <a:avLst/>
                  </a:prstGeom>
                  <a:ln w="12700" cmpd="sng">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bwMode="gray">
                  <a:xfrm>
                    <a:off x="6271101" y="6751457"/>
                    <a:ext cx="3577" cy="100169"/>
                  </a:xfrm>
                  <a:prstGeom prst="line">
                    <a:avLst/>
                  </a:prstGeom>
                  <a:ln w="12700" cmpd="sng">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p:nvPr/>
                </p:nvCxnSpPr>
                <p:spPr bwMode="gray">
                  <a:xfrm>
                    <a:off x="6378424" y="6737148"/>
                    <a:ext cx="71771" cy="63580"/>
                  </a:xfrm>
                  <a:prstGeom prst="line">
                    <a:avLst/>
                  </a:prstGeom>
                  <a:ln w="12700" cmpd="sng">
                    <a:solidFill>
                      <a:srgbClr val="FF0000"/>
                    </a:solidFill>
                    <a:miter lim="800000"/>
                  </a:ln>
                </p:spPr>
                <p:style>
                  <a:lnRef idx="1">
                    <a:schemeClr val="accent1"/>
                  </a:lnRef>
                  <a:fillRef idx="0">
                    <a:schemeClr val="accent1"/>
                  </a:fillRef>
                  <a:effectRef idx="0">
                    <a:schemeClr val="accent1"/>
                  </a:effectRef>
                  <a:fontRef idx="minor">
                    <a:schemeClr val="tx1"/>
                  </a:fontRef>
                </p:style>
              </p:cxnSp>
            </p:grpSp>
          </p:grpSp>
        </p:grpSp>
        <p:cxnSp>
          <p:nvCxnSpPr>
            <p:cNvPr id="236" name="Straight Connector 235"/>
            <p:cNvCxnSpPr/>
            <p:nvPr/>
          </p:nvCxnSpPr>
          <p:spPr bwMode="gray">
            <a:xfrm flipV="1">
              <a:off x="4271812" y="2383021"/>
              <a:ext cx="0" cy="79200"/>
            </a:xfrm>
            <a:prstGeom prst="line">
              <a:avLst/>
            </a:prstGeom>
            <a:ln w="12700" cmpd="sng">
              <a:solidFill>
                <a:srgbClr val="FF0000"/>
              </a:solidFill>
              <a:miter lim="800000"/>
            </a:ln>
          </p:spPr>
          <p:style>
            <a:lnRef idx="1">
              <a:schemeClr val="accent1"/>
            </a:lnRef>
            <a:fillRef idx="0">
              <a:schemeClr val="accent1"/>
            </a:fillRef>
            <a:effectRef idx="0">
              <a:schemeClr val="accent1"/>
            </a:effectRef>
            <a:fontRef idx="minor">
              <a:schemeClr val="tx1"/>
            </a:fontRef>
          </p:style>
        </p:cxnSp>
      </p:grpSp>
      <p:sp>
        <p:nvSpPr>
          <p:cNvPr id="177" name="Oval 176"/>
          <p:cNvSpPr/>
          <p:nvPr/>
        </p:nvSpPr>
        <p:spPr>
          <a:xfrm>
            <a:off x="10801576" y="3641184"/>
            <a:ext cx="1075689" cy="1112373"/>
          </a:xfrm>
          <a:prstGeom prst="ellipse">
            <a:avLst/>
          </a:prstGeom>
          <a:no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a:p>
        </p:txBody>
      </p:sp>
    </p:spTree>
    <p:extLst>
      <p:ext uri="{BB962C8B-B14F-4D97-AF65-F5344CB8AC3E}">
        <p14:creationId xmlns:p14="http://schemas.microsoft.com/office/powerpoint/2010/main" val="58024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002961" y="2573203"/>
            <a:ext cx="4402464" cy="418232"/>
          </a:xfrm>
          <a:ln>
            <a:noFill/>
          </a:ln>
        </p:spPr>
        <p:txBody>
          <a:bodyPr/>
          <a:lstStyle/>
          <a:p>
            <a:pPr marL="0" indent="0">
              <a:buNone/>
            </a:pPr>
            <a:r>
              <a:rPr lang="en-US" sz="1866" dirty="0"/>
              <a:t>Resolve service requests remotely?</a:t>
            </a:r>
          </a:p>
        </p:txBody>
      </p:sp>
      <p:sp>
        <p:nvSpPr>
          <p:cNvPr id="6" name="Title 5"/>
          <p:cNvSpPr>
            <a:spLocks noGrp="1"/>
          </p:cNvSpPr>
          <p:nvPr>
            <p:ph type="title"/>
          </p:nvPr>
        </p:nvSpPr>
        <p:spPr>
          <a:xfrm>
            <a:off x="533261" y="407188"/>
            <a:ext cx="11122303" cy="454174"/>
          </a:xfrm>
        </p:spPr>
        <p:txBody>
          <a:bodyPr/>
          <a:lstStyle/>
          <a:p>
            <a:r>
              <a:rPr lang="en-US" b="1" dirty="0" smtClean="0"/>
              <a:t>What If You Could…</a:t>
            </a:r>
            <a:endParaRPr lang="en-US" b="1" dirty="0"/>
          </a:p>
        </p:txBody>
      </p:sp>
      <p:sp>
        <p:nvSpPr>
          <p:cNvPr id="10" name="Content Placeholder 1"/>
          <p:cNvSpPr txBox="1">
            <a:spLocks/>
          </p:cNvSpPr>
          <p:nvPr/>
        </p:nvSpPr>
        <p:spPr>
          <a:xfrm>
            <a:off x="1087326" y="968983"/>
            <a:ext cx="4318099" cy="1016574"/>
          </a:xfrm>
          <a:prstGeom prst="rect">
            <a:avLst/>
          </a:prstGeom>
          <a:ln>
            <a:noFill/>
          </a:ln>
        </p:spPr>
        <p:txBody>
          <a:bodyPr vert="horz" lIns="0" tIns="0" rIns="0" bIns="0" rtlCol="0" anchor="t">
            <a:no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buNone/>
            </a:pPr>
            <a:r>
              <a:rPr lang="en-US" sz="1866" dirty="0"/>
              <a:t>Remotely monitor the operation of distributed assets?</a:t>
            </a:r>
          </a:p>
        </p:txBody>
      </p:sp>
      <p:sp>
        <p:nvSpPr>
          <p:cNvPr id="11" name="Content Placeholder 1"/>
          <p:cNvSpPr txBox="1">
            <a:spLocks/>
          </p:cNvSpPr>
          <p:nvPr/>
        </p:nvSpPr>
        <p:spPr>
          <a:xfrm>
            <a:off x="987751" y="3951458"/>
            <a:ext cx="4046061" cy="703514"/>
          </a:xfrm>
          <a:prstGeom prst="rect">
            <a:avLst/>
          </a:prstGeom>
          <a:ln>
            <a:noFill/>
          </a:ln>
        </p:spPr>
        <p:txBody>
          <a:bodyPr vert="horz" lIns="0" tIns="0" rIns="0" bIns="0" rtlCol="0" anchor="t">
            <a:no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buNone/>
            </a:pPr>
            <a:r>
              <a:rPr lang="en-US" sz="1866" dirty="0"/>
              <a:t>Predict machine faults before they occur through real-time analytics?</a:t>
            </a:r>
          </a:p>
        </p:txBody>
      </p:sp>
      <p:sp>
        <p:nvSpPr>
          <p:cNvPr id="14" name="Isosceles Triangle 13"/>
          <p:cNvSpPr/>
          <p:nvPr/>
        </p:nvSpPr>
        <p:spPr>
          <a:xfrm rot="5400000">
            <a:off x="5804937" y="3994698"/>
            <a:ext cx="641000" cy="533261"/>
          </a:xfrm>
          <a:prstGeom prst="triangle">
            <a:avLst/>
          </a:prstGeom>
          <a:solidFill>
            <a:schemeClr val="accent3">
              <a:lumMod val="60000"/>
              <a:lumOff val="4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7" rIns="91412" bIns="45707" numCol="1" spcCol="0" rtlCol="0" fromWordArt="0" anchor="ctr" anchorCtr="0" forceAA="0" compatLnSpc="1">
            <a:prstTxWarp prst="textNoShape">
              <a:avLst/>
            </a:prstTxWarp>
            <a:noAutofit/>
          </a:bodyPr>
          <a:lstStyle/>
          <a:p>
            <a:pPr algn="ctr">
              <a:lnSpc>
                <a:spcPct val="90000"/>
              </a:lnSpc>
            </a:pPr>
            <a:endParaRPr lang="en-US" sz="700" dirty="0"/>
          </a:p>
        </p:txBody>
      </p:sp>
      <p:sp>
        <p:nvSpPr>
          <p:cNvPr id="21" name="Isosceles Triangle 20"/>
          <p:cNvSpPr/>
          <p:nvPr/>
        </p:nvSpPr>
        <p:spPr>
          <a:xfrm rot="5400000">
            <a:off x="6185838" y="3994698"/>
            <a:ext cx="641000" cy="533261"/>
          </a:xfrm>
          <a:prstGeom prst="triangle">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7" rIns="91412" bIns="45707" numCol="1" spcCol="0" rtlCol="0" fromWordArt="0" anchor="ctr" anchorCtr="0" forceAA="0" compatLnSpc="1">
            <a:prstTxWarp prst="textNoShape">
              <a:avLst/>
            </a:prstTxWarp>
            <a:noAutofit/>
          </a:bodyPr>
          <a:lstStyle/>
          <a:p>
            <a:pPr algn="ctr">
              <a:lnSpc>
                <a:spcPct val="90000"/>
              </a:lnSpc>
            </a:pPr>
            <a:endParaRPr lang="en-US" sz="700" dirty="0"/>
          </a:p>
        </p:txBody>
      </p:sp>
      <p:sp>
        <p:nvSpPr>
          <p:cNvPr id="22" name="Isosceles Triangle 21"/>
          <p:cNvSpPr/>
          <p:nvPr/>
        </p:nvSpPr>
        <p:spPr>
          <a:xfrm rot="5400000">
            <a:off x="5792238" y="5441888"/>
            <a:ext cx="641000" cy="533261"/>
          </a:xfrm>
          <a:prstGeom prst="triangle">
            <a:avLst/>
          </a:prstGeom>
          <a:solidFill>
            <a:schemeClr val="accent3">
              <a:lumMod val="60000"/>
              <a:lumOff val="4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7" rIns="91412" bIns="45707" numCol="1" spcCol="0" rtlCol="0" fromWordArt="0" anchor="ctr" anchorCtr="0" forceAA="0" compatLnSpc="1">
            <a:prstTxWarp prst="textNoShape">
              <a:avLst/>
            </a:prstTxWarp>
            <a:noAutofit/>
          </a:bodyPr>
          <a:lstStyle/>
          <a:p>
            <a:pPr algn="ctr">
              <a:lnSpc>
                <a:spcPct val="90000"/>
              </a:lnSpc>
            </a:pPr>
            <a:endParaRPr lang="en-US" sz="700" dirty="0"/>
          </a:p>
        </p:txBody>
      </p:sp>
      <p:sp>
        <p:nvSpPr>
          <p:cNvPr id="23" name="Isosceles Triangle 22"/>
          <p:cNvSpPr/>
          <p:nvPr/>
        </p:nvSpPr>
        <p:spPr>
          <a:xfrm rot="5400000">
            <a:off x="6173139" y="5441888"/>
            <a:ext cx="641000" cy="533261"/>
          </a:xfrm>
          <a:prstGeom prst="triangle">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7" rIns="91412" bIns="45707" numCol="1" spcCol="0" rtlCol="0" fromWordArt="0" anchor="ctr" anchorCtr="0" forceAA="0" compatLnSpc="1">
            <a:prstTxWarp prst="textNoShape">
              <a:avLst/>
            </a:prstTxWarp>
            <a:noAutofit/>
          </a:bodyPr>
          <a:lstStyle/>
          <a:p>
            <a:pPr algn="ctr">
              <a:lnSpc>
                <a:spcPct val="90000"/>
              </a:lnSpc>
            </a:pPr>
            <a:endParaRPr lang="en-US" sz="700" dirty="0"/>
          </a:p>
        </p:txBody>
      </p:sp>
      <p:sp>
        <p:nvSpPr>
          <p:cNvPr id="24" name="Isosceles Triangle 23"/>
          <p:cNvSpPr/>
          <p:nvPr/>
        </p:nvSpPr>
        <p:spPr>
          <a:xfrm rot="5400000">
            <a:off x="5771078" y="2596117"/>
            <a:ext cx="641000" cy="533261"/>
          </a:xfrm>
          <a:prstGeom prst="triangle">
            <a:avLst/>
          </a:prstGeom>
          <a:solidFill>
            <a:schemeClr val="accent3">
              <a:lumMod val="60000"/>
              <a:lumOff val="4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7" rIns="91412" bIns="45707" numCol="1" spcCol="0" rtlCol="0" fromWordArt="0" anchor="ctr" anchorCtr="0" forceAA="0" compatLnSpc="1">
            <a:prstTxWarp prst="textNoShape">
              <a:avLst/>
            </a:prstTxWarp>
            <a:noAutofit/>
          </a:bodyPr>
          <a:lstStyle/>
          <a:p>
            <a:pPr algn="ctr">
              <a:lnSpc>
                <a:spcPct val="90000"/>
              </a:lnSpc>
            </a:pPr>
            <a:endParaRPr lang="en-US" sz="700" dirty="0"/>
          </a:p>
        </p:txBody>
      </p:sp>
      <p:sp>
        <p:nvSpPr>
          <p:cNvPr id="25" name="Isosceles Triangle 24"/>
          <p:cNvSpPr/>
          <p:nvPr/>
        </p:nvSpPr>
        <p:spPr>
          <a:xfrm rot="5400000">
            <a:off x="6151978" y="2596117"/>
            <a:ext cx="641000" cy="533261"/>
          </a:xfrm>
          <a:prstGeom prst="triangle">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7" rIns="91412" bIns="45707" numCol="1" spcCol="0" rtlCol="0" fromWordArt="0" anchor="ctr" anchorCtr="0" forceAA="0" compatLnSpc="1">
            <a:prstTxWarp prst="textNoShape">
              <a:avLst/>
            </a:prstTxWarp>
            <a:noAutofit/>
          </a:bodyPr>
          <a:lstStyle/>
          <a:p>
            <a:pPr algn="ctr">
              <a:lnSpc>
                <a:spcPct val="90000"/>
              </a:lnSpc>
            </a:pPr>
            <a:endParaRPr lang="en-US" sz="700" dirty="0"/>
          </a:p>
        </p:txBody>
      </p:sp>
      <p:sp>
        <p:nvSpPr>
          <p:cNvPr id="26" name="Isosceles Triangle 25"/>
          <p:cNvSpPr/>
          <p:nvPr/>
        </p:nvSpPr>
        <p:spPr>
          <a:xfrm rot="5400000">
            <a:off x="5749918" y="1171247"/>
            <a:ext cx="641000" cy="533261"/>
          </a:xfrm>
          <a:prstGeom prst="triangle">
            <a:avLst/>
          </a:prstGeom>
          <a:solidFill>
            <a:schemeClr val="accent3">
              <a:lumMod val="60000"/>
              <a:lumOff val="4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7" rIns="91412" bIns="45707" numCol="1" spcCol="0" rtlCol="0" fromWordArt="0" anchor="ctr" anchorCtr="0" forceAA="0" compatLnSpc="1">
            <a:prstTxWarp prst="textNoShape">
              <a:avLst/>
            </a:prstTxWarp>
            <a:noAutofit/>
          </a:bodyPr>
          <a:lstStyle/>
          <a:p>
            <a:pPr algn="ctr">
              <a:lnSpc>
                <a:spcPct val="90000"/>
              </a:lnSpc>
            </a:pPr>
            <a:endParaRPr lang="en-US" sz="700" dirty="0"/>
          </a:p>
        </p:txBody>
      </p:sp>
      <p:sp>
        <p:nvSpPr>
          <p:cNvPr id="27" name="Isosceles Triangle 26"/>
          <p:cNvSpPr/>
          <p:nvPr/>
        </p:nvSpPr>
        <p:spPr>
          <a:xfrm rot="5400000">
            <a:off x="6130816" y="1171247"/>
            <a:ext cx="641000" cy="533261"/>
          </a:xfrm>
          <a:prstGeom prst="triangle">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7" rIns="91412" bIns="45707" numCol="1" spcCol="0" rtlCol="0" fromWordArt="0" anchor="ctr" anchorCtr="0" forceAA="0" compatLnSpc="1">
            <a:prstTxWarp prst="textNoShape">
              <a:avLst/>
            </a:prstTxWarp>
            <a:noAutofit/>
          </a:bodyPr>
          <a:lstStyle/>
          <a:p>
            <a:pPr algn="ctr">
              <a:lnSpc>
                <a:spcPct val="90000"/>
              </a:lnSpc>
            </a:pPr>
            <a:endParaRPr lang="en-US" sz="700" dirty="0"/>
          </a:p>
        </p:txBody>
      </p:sp>
      <p:sp>
        <p:nvSpPr>
          <p:cNvPr id="28" name="Slide Number Placeholder 4"/>
          <p:cNvSpPr txBox="1">
            <a:spLocks/>
          </p:cNvSpPr>
          <p:nvPr/>
        </p:nvSpPr>
        <p:spPr>
          <a:xfrm>
            <a:off x="11296298" y="6555434"/>
            <a:ext cx="381562" cy="182832"/>
          </a:xfrm>
          <a:prstGeom prst="rect">
            <a:avLst/>
          </a:prstGeom>
        </p:spPr>
        <p:txBody>
          <a:bodyPr vert="horz" wrap="none" lIns="0" tIns="0" rIns="0" bIns="0" rtlCol="0" anchor="ctr" anchorCtr="0">
            <a:noAutofit/>
          </a:bodyPr>
          <a:lstStyle>
            <a:defPPr>
              <a:defRPr lang="en-US"/>
            </a:defPPr>
            <a:lvl1pPr marL="0" algn="r" defTabSz="914400" rtl="0" eaLnBrk="1" latinLnBrk="0" hangingPunct="1">
              <a:defRPr sz="8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51EAA63-D034-42AE-91FA-B13B9518C7BE}" type="slidenum">
              <a:rPr lang="en-US"/>
              <a:pPr/>
              <a:t>8</a:t>
            </a:fld>
            <a:endParaRPr lang="en-US" dirty="0"/>
          </a:p>
        </p:txBody>
      </p:sp>
      <p:sp>
        <p:nvSpPr>
          <p:cNvPr id="3" name="TextBox 2"/>
          <p:cNvSpPr txBox="1"/>
          <p:nvPr/>
        </p:nvSpPr>
        <p:spPr>
          <a:xfrm>
            <a:off x="7984064" y="831107"/>
            <a:ext cx="2387577" cy="1292020"/>
          </a:xfrm>
          <a:prstGeom prst="rect">
            <a:avLst/>
          </a:prstGeom>
          <a:noFill/>
        </p:spPr>
        <p:txBody>
          <a:bodyPr wrap="none" lIns="0" tIns="0" rIns="0" bIns="0" rtlCol="0">
            <a:spAutoFit/>
          </a:bodyPr>
          <a:lstStyle/>
          <a:p>
            <a:pPr marL="285679" indent="-285679">
              <a:lnSpc>
                <a:spcPct val="90000"/>
              </a:lnSpc>
              <a:buFont typeface="Arial" panose="020B0604020202020204" pitchFamily="34" charset="0"/>
              <a:buChar char="•"/>
            </a:pPr>
            <a:r>
              <a:rPr lang="en-US" sz="1866" dirty="0">
                <a:solidFill>
                  <a:schemeClr val="accent3"/>
                </a:solidFill>
              </a:rPr>
              <a:t>Machine Uptime</a:t>
            </a:r>
          </a:p>
          <a:p>
            <a:pPr marL="285679" indent="-285679">
              <a:lnSpc>
                <a:spcPct val="90000"/>
              </a:lnSpc>
              <a:buFont typeface="Arial" panose="020B0604020202020204" pitchFamily="34" charset="0"/>
              <a:buChar char="•"/>
            </a:pPr>
            <a:r>
              <a:rPr lang="en-US" sz="1866" dirty="0">
                <a:solidFill>
                  <a:schemeClr val="accent3"/>
                </a:solidFill>
              </a:rPr>
              <a:t>Service Levels</a:t>
            </a:r>
          </a:p>
          <a:p>
            <a:pPr marL="285679" indent="-285679">
              <a:lnSpc>
                <a:spcPct val="90000"/>
              </a:lnSpc>
              <a:buFont typeface="Arial" panose="020B0604020202020204" pitchFamily="34" charset="0"/>
              <a:buChar char="•"/>
            </a:pPr>
            <a:r>
              <a:rPr lang="en-US" sz="1866" dirty="0">
                <a:solidFill>
                  <a:schemeClr val="accent3"/>
                </a:solidFill>
              </a:rPr>
              <a:t>Product Quality</a:t>
            </a:r>
          </a:p>
          <a:p>
            <a:pPr marL="285679" indent="-285679">
              <a:lnSpc>
                <a:spcPct val="90000"/>
              </a:lnSpc>
              <a:buFont typeface="Arial" panose="020B0604020202020204" pitchFamily="34" charset="0"/>
              <a:buChar char="•"/>
            </a:pPr>
            <a:r>
              <a:rPr lang="en-US" sz="1866" dirty="0">
                <a:solidFill>
                  <a:schemeClr val="accent3"/>
                </a:solidFill>
              </a:rPr>
              <a:t>Sales</a:t>
            </a:r>
          </a:p>
          <a:p>
            <a:pPr marL="285679" indent="-285679">
              <a:lnSpc>
                <a:spcPct val="90000"/>
              </a:lnSpc>
              <a:buFont typeface="Arial" panose="020B0604020202020204" pitchFamily="34" charset="0"/>
              <a:buChar char="•"/>
            </a:pPr>
            <a:r>
              <a:rPr lang="en-US" sz="1866" dirty="0">
                <a:solidFill>
                  <a:schemeClr val="accent3"/>
                </a:solidFill>
              </a:rPr>
              <a:t>Customer satisfaction</a:t>
            </a:r>
          </a:p>
        </p:txBody>
      </p:sp>
      <p:sp>
        <p:nvSpPr>
          <p:cNvPr id="29" name="TextBox 28"/>
          <p:cNvSpPr txBox="1"/>
          <p:nvPr/>
        </p:nvSpPr>
        <p:spPr>
          <a:xfrm>
            <a:off x="8044524" y="5391393"/>
            <a:ext cx="2112951" cy="258404"/>
          </a:xfrm>
          <a:prstGeom prst="rect">
            <a:avLst/>
          </a:prstGeom>
          <a:noFill/>
        </p:spPr>
        <p:txBody>
          <a:bodyPr wrap="none" lIns="0" tIns="0" rIns="0" bIns="0" rtlCol="0">
            <a:spAutoFit/>
          </a:bodyPr>
          <a:lstStyle/>
          <a:p>
            <a:pPr marL="285679" indent="-285679">
              <a:lnSpc>
                <a:spcPct val="90000"/>
              </a:lnSpc>
              <a:buFont typeface="Arial" panose="020B0604020202020204" pitchFamily="34" charset="0"/>
              <a:buChar char="•"/>
            </a:pPr>
            <a:r>
              <a:rPr lang="en-US" sz="1866" dirty="0">
                <a:solidFill>
                  <a:schemeClr val="accent3"/>
                </a:solidFill>
              </a:rPr>
              <a:t>Time to Resolution</a:t>
            </a:r>
          </a:p>
        </p:txBody>
      </p:sp>
      <p:sp>
        <p:nvSpPr>
          <p:cNvPr id="30" name="TextBox 29"/>
          <p:cNvSpPr txBox="1"/>
          <p:nvPr/>
        </p:nvSpPr>
        <p:spPr>
          <a:xfrm>
            <a:off x="7985591" y="3887476"/>
            <a:ext cx="2205668" cy="775212"/>
          </a:xfrm>
          <a:prstGeom prst="rect">
            <a:avLst/>
          </a:prstGeom>
          <a:noFill/>
        </p:spPr>
        <p:txBody>
          <a:bodyPr wrap="none" lIns="0" tIns="0" rIns="0" bIns="0" rtlCol="0">
            <a:spAutoFit/>
          </a:bodyPr>
          <a:lstStyle/>
          <a:p>
            <a:pPr marL="285679" indent="-285679">
              <a:lnSpc>
                <a:spcPct val="90000"/>
              </a:lnSpc>
              <a:buFont typeface="Arial" panose="020B0604020202020204" pitchFamily="34" charset="0"/>
              <a:buChar char="•"/>
            </a:pPr>
            <a:r>
              <a:rPr lang="en-US" sz="1866" dirty="0">
                <a:solidFill>
                  <a:schemeClr val="accent3"/>
                </a:solidFill>
              </a:rPr>
              <a:t>Service Productivity</a:t>
            </a:r>
          </a:p>
          <a:p>
            <a:pPr marL="285679" indent="-285679">
              <a:lnSpc>
                <a:spcPct val="90000"/>
              </a:lnSpc>
              <a:buFont typeface="Arial" panose="020B0604020202020204" pitchFamily="34" charset="0"/>
              <a:buChar char="•"/>
            </a:pPr>
            <a:endParaRPr lang="en-US" sz="1866" dirty="0">
              <a:solidFill>
                <a:schemeClr val="accent3"/>
              </a:solidFill>
            </a:endParaRPr>
          </a:p>
          <a:p>
            <a:pPr marL="285679" indent="-285679">
              <a:lnSpc>
                <a:spcPct val="90000"/>
              </a:lnSpc>
              <a:buFont typeface="Arial" panose="020B0604020202020204" pitchFamily="34" charset="0"/>
              <a:buChar char="•"/>
            </a:pPr>
            <a:r>
              <a:rPr lang="en-US" sz="1866" dirty="0">
                <a:solidFill>
                  <a:schemeClr val="accent3"/>
                </a:solidFill>
              </a:rPr>
              <a:t>Failures</a:t>
            </a:r>
          </a:p>
        </p:txBody>
      </p:sp>
      <p:sp>
        <p:nvSpPr>
          <p:cNvPr id="31" name="TextBox 30"/>
          <p:cNvSpPr txBox="1"/>
          <p:nvPr/>
        </p:nvSpPr>
        <p:spPr>
          <a:xfrm>
            <a:off x="7984064" y="2427917"/>
            <a:ext cx="1557671" cy="775212"/>
          </a:xfrm>
          <a:prstGeom prst="rect">
            <a:avLst/>
          </a:prstGeom>
          <a:noFill/>
        </p:spPr>
        <p:txBody>
          <a:bodyPr wrap="none" lIns="0" tIns="0" rIns="0" bIns="0" rtlCol="0">
            <a:spAutoFit/>
          </a:bodyPr>
          <a:lstStyle/>
          <a:p>
            <a:pPr marL="285679" indent="-285679">
              <a:lnSpc>
                <a:spcPct val="90000"/>
              </a:lnSpc>
              <a:buFont typeface="Arial" panose="020B0604020202020204" pitchFamily="34" charset="0"/>
              <a:buChar char="•"/>
            </a:pPr>
            <a:r>
              <a:rPr lang="en-US" sz="1866" dirty="0">
                <a:solidFill>
                  <a:schemeClr val="accent3"/>
                </a:solidFill>
              </a:rPr>
              <a:t>Service Costs</a:t>
            </a:r>
          </a:p>
          <a:p>
            <a:pPr marL="285679" indent="-285679">
              <a:lnSpc>
                <a:spcPct val="90000"/>
              </a:lnSpc>
              <a:buFont typeface="Arial" panose="020B0604020202020204" pitchFamily="34" charset="0"/>
              <a:buChar char="•"/>
            </a:pPr>
            <a:endParaRPr lang="en-US" sz="1866" dirty="0">
              <a:solidFill>
                <a:schemeClr val="accent3"/>
              </a:solidFill>
            </a:endParaRPr>
          </a:p>
          <a:p>
            <a:pPr marL="285679" indent="-285679">
              <a:lnSpc>
                <a:spcPct val="90000"/>
              </a:lnSpc>
              <a:buFont typeface="Arial" panose="020B0604020202020204" pitchFamily="34" charset="0"/>
              <a:buChar char="•"/>
            </a:pPr>
            <a:r>
              <a:rPr lang="en-US" sz="1866" dirty="0">
                <a:solidFill>
                  <a:schemeClr val="accent3"/>
                </a:solidFill>
              </a:rPr>
              <a:t>Uptime</a:t>
            </a:r>
          </a:p>
        </p:txBody>
      </p:sp>
      <p:sp>
        <p:nvSpPr>
          <p:cNvPr id="4" name="Right Arrow 3"/>
          <p:cNvSpPr/>
          <p:nvPr/>
        </p:nvSpPr>
        <p:spPr>
          <a:xfrm rot="16200000">
            <a:off x="7121786" y="1195372"/>
            <a:ext cx="1131372" cy="402842"/>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700" dirty="0"/>
          </a:p>
        </p:txBody>
      </p:sp>
      <p:sp>
        <p:nvSpPr>
          <p:cNvPr id="32" name="Right Arrow 31"/>
          <p:cNvSpPr/>
          <p:nvPr/>
        </p:nvSpPr>
        <p:spPr>
          <a:xfrm rot="5400000">
            <a:off x="7318470" y="5387488"/>
            <a:ext cx="690303" cy="402842"/>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700" dirty="0"/>
          </a:p>
        </p:txBody>
      </p:sp>
      <p:sp>
        <p:nvSpPr>
          <p:cNvPr id="33" name="Right Arrow 32"/>
          <p:cNvSpPr/>
          <p:nvPr/>
        </p:nvSpPr>
        <p:spPr>
          <a:xfrm rot="16200000">
            <a:off x="7495989" y="3823941"/>
            <a:ext cx="380432" cy="402842"/>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700" dirty="0"/>
          </a:p>
        </p:txBody>
      </p:sp>
      <p:sp>
        <p:nvSpPr>
          <p:cNvPr id="34" name="Right Arrow 33"/>
          <p:cNvSpPr/>
          <p:nvPr/>
        </p:nvSpPr>
        <p:spPr>
          <a:xfrm rot="5400000">
            <a:off x="7495989" y="4301959"/>
            <a:ext cx="380432" cy="402842"/>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700" dirty="0"/>
          </a:p>
        </p:txBody>
      </p:sp>
      <p:sp>
        <p:nvSpPr>
          <p:cNvPr id="35" name="Right Arrow 34"/>
          <p:cNvSpPr/>
          <p:nvPr/>
        </p:nvSpPr>
        <p:spPr>
          <a:xfrm rot="16200000">
            <a:off x="7519649" y="2851138"/>
            <a:ext cx="380432" cy="402842"/>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700" dirty="0"/>
          </a:p>
        </p:txBody>
      </p:sp>
      <p:sp>
        <p:nvSpPr>
          <p:cNvPr id="36" name="Right Arrow 35"/>
          <p:cNvSpPr/>
          <p:nvPr/>
        </p:nvSpPr>
        <p:spPr>
          <a:xfrm rot="5400000">
            <a:off x="7495989" y="2358868"/>
            <a:ext cx="380432" cy="402842"/>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700" dirty="0"/>
          </a:p>
        </p:txBody>
      </p:sp>
      <p:sp>
        <p:nvSpPr>
          <p:cNvPr id="37" name="Content Placeholder 1"/>
          <p:cNvSpPr txBox="1">
            <a:spLocks/>
          </p:cNvSpPr>
          <p:nvPr/>
        </p:nvSpPr>
        <p:spPr>
          <a:xfrm>
            <a:off x="1034809" y="5396445"/>
            <a:ext cx="4477547" cy="682509"/>
          </a:xfrm>
          <a:prstGeom prst="rect">
            <a:avLst/>
          </a:prstGeom>
          <a:ln>
            <a:noFill/>
          </a:ln>
        </p:spPr>
        <p:txBody>
          <a:bodyPr vert="horz" lIns="0" tIns="0" rIns="0" bIns="0" rtlCol="0" anchor="t">
            <a:no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buNone/>
            </a:pPr>
            <a:r>
              <a:rPr lang="en-US" sz="1866" dirty="0"/>
              <a:t>Help service technicians prioritize and resolve alerts and exceptions?</a:t>
            </a:r>
          </a:p>
        </p:txBody>
      </p:sp>
    </p:spTree>
    <p:extLst>
      <p:ext uri="{BB962C8B-B14F-4D97-AF65-F5344CB8AC3E}">
        <p14:creationId xmlns:p14="http://schemas.microsoft.com/office/powerpoint/2010/main" val="2128045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4294967295"/>
          </p:nvPr>
        </p:nvPicPr>
        <p:blipFill>
          <a:blip r:embed="rId2">
            <a:extLst>
              <a:ext uri="{28A0092B-C50C-407E-A947-70E740481C1C}">
                <a14:useLocalDpi xmlns:a14="http://schemas.microsoft.com/office/drawing/2010/main" val="0"/>
              </a:ext>
            </a:extLst>
          </a:blip>
          <a:stretch>
            <a:fillRect/>
          </a:stretch>
        </p:blipFill>
        <p:spPr>
          <a:xfrm>
            <a:off x="442248" y="356738"/>
            <a:ext cx="6353289" cy="47755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1">
            <a:schemeClr val="dk1"/>
          </a:lnRef>
          <a:fillRef idx="2">
            <a:schemeClr val="dk1"/>
          </a:fillRef>
          <a:effectRef idx="1">
            <a:schemeClr val="dk1"/>
          </a:effectRef>
          <a:fontRef idx="minor">
            <a:schemeClr val="dk1"/>
          </a:fontRef>
        </p:style>
      </p:pic>
      <p:sp>
        <p:nvSpPr>
          <p:cNvPr id="2" name="TextBox 1"/>
          <p:cNvSpPr txBox="1"/>
          <p:nvPr/>
        </p:nvSpPr>
        <p:spPr>
          <a:xfrm>
            <a:off x="323596" y="1403147"/>
            <a:ext cx="1218883" cy="1218883"/>
          </a:xfrm>
          <a:prstGeom prst="rect">
            <a:avLst/>
          </a:prstGeom>
          <a:noFill/>
        </p:spPr>
        <p:txBody>
          <a:bodyPr wrap="none" lIns="0" tIns="0" rIns="0" bIns="0" rtlCol="0">
            <a:noAutofit/>
          </a:bodyPr>
          <a:lstStyle/>
          <a:p>
            <a:pPr>
              <a:lnSpc>
                <a:spcPct val="90000"/>
              </a:lnSpc>
            </a:pPr>
            <a:endParaRPr lang="en-US" sz="2399" dirty="0"/>
          </a:p>
        </p:txBody>
      </p:sp>
      <p:sp>
        <p:nvSpPr>
          <p:cNvPr id="3" name="TextBox 2"/>
          <p:cNvSpPr txBox="1"/>
          <p:nvPr/>
        </p:nvSpPr>
        <p:spPr>
          <a:xfrm>
            <a:off x="3958675" y="2272404"/>
            <a:ext cx="1218883" cy="1218883"/>
          </a:xfrm>
          <a:prstGeom prst="rect">
            <a:avLst/>
          </a:prstGeom>
          <a:noFill/>
        </p:spPr>
        <p:txBody>
          <a:bodyPr wrap="none" lIns="0" tIns="0" rIns="0" bIns="0" rtlCol="0">
            <a:noAutofit/>
          </a:bodyPr>
          <a:lstStyle/>
          <a:p>
            <a:pPr>
              <a:lnSpc>
                <a:spcPct val="90000"/>
              </a:lnSpc>
            </a:pPr>
            <a:r>
              <a:rPr lang="en-US" sz="800" b="1" dirty="0">
                <a:solidFill>
                  <a:schemeClr val="accent2"/>
                </a:solidFill>
              </a:rPr>
              <a:t>Trend Management</a:t>
            </a:r>
          </a:p>
        </p:txBody>
      </p:sp>
      <p:sp>
        <p:nvSpPr>
          <p:cNvPr id="6" name="TextBox 5"/>
          <p:cNvSpPr txBox="1"/>
          <p:nvPr/>
        </p:nvSpPr>
        <p:spPr>
          <a:xfrm>
            <a:off x="7119136" y="356738"/>
            <a:ext cx="4551933" cy="1883101"/>
          </a:xfrm>
          <a:prstGeom prst="rect">
            <a:avLst/>
          </a:prstGeom>
          <a:noFill/>
        </p:spPr>
        <p:txBody>
          <a:bodyPr wrap="square" lIns="0" tIns="0" rIns="0" bIns="0" rtlCol="0">
            <a:normAutofit/>
          </a:bodyPr>
          <a:lstStyle/>
          <a:p>
            <a:pPr>
              <a:lnSpc>
                <a:spcPct val="90000"/>
              </a:lnSpc>
            </a:pPr>
            <a:r>
              <a:rPr lang="en-US" sz="1866" b="1" dirty="0"/>
              <a:t>Digital Field Service:</a:t>
            </a:r>
          </a:p>
          <a:p>
            <a:pPr>
              <a:lnSpc>
                <a:spcPct val="90000"/>
              </a:lnSpc>
            </a:pPr>
            <a:endParaRPr lang="en-US" sz="1466" dirty="0"/>
          </a:p>
          <a:p>
            <a:pPr marL="228543" indent="-228543">
              <a:lnSpc>
                <a:spcPct val="90000"/>
              </a:lnSpc>
              <a:buFont typeface="Arial" charset="0"/>
              <a:buChar char="•"/>
            </a:pPr>
            <a:r>
              <a:rPr lang="en-US" sz="1466" dirty="0"/>
              <a:t>Digital dashboard streaming of real-time asset data</a:t>
            </a:r>
          </a:p>
          <a:p>
            <a:pPr marL="228543" indent="-228543">
              <a:lnSpc>
                <a:spcPct val="90000"/>
              </a:lnSpc>
              <a:buFont typeface="Arial" charset="0"/>
              <a:buChar char="•"/>
            </a:pPr>
            <a:r>
              <a:rPr lang="en-US" sz="1466" dirty="0"/>
              <a:t>Leveraging </a:t>
            </a:r>
            <a:r>
              <a:rPr lang="en-US" sz="1466" dirty="0" err="1">
                <a:solidFill>
                  <a:srgbClr val="FF0000"/>
                </a:solidFill>
              </a:rPr>
              <a:t>IoT</a:t>
            </a:r>
            <a:r>
              <a:rPr lang="en-US" sz="1466" dirty="0">
                <a:solidFill>
                  <a:srgbClr val="FF0000"/>
                </a:solidFill>
              </a:rPr>
              <a:t> CS &amp; PaaS </a:t>
            </a:r>
            <a:r>
              <a:rPr lang="en-US" sz="1466" dirty="0"/>
              <a:t>to drive higher service efficiency and reduce latency</a:t>
            </a:r>
          </a:p>
          <a:p>
            <a:pPr marL="228543" indent="-228543">
              <a:lnSpc>
                <a:spcPct val="90000"/>
              </a:lnSpc>
              <a:buFont typeface="Arial" charset="0"/>
              <a:buChar char="•"/>
            </a:pPr>
            <a:r>
              <a:rPr lang="en-US" sz="1466" dirty="0"/>
              <a:t>Real-time </a:t>
            </a:r>
            <a:r>
              <a:rPr lang="en-US" sz="1466" dirty="0">
                <a:solidFill>
                  <a:srgbClr val="FF0000"/>
                </a:solidFill>
              </a:rPr>
              <a:t>Predictive Analytics &amp; Policy Automation</a:t>
            </a:r>
          </a:p>
          <a:p>
            <a:pPr marL="228543" indent="-228543">
              <a:lnSpc>
                <a:spcPct val="90000"/>
              </a:lnSpc>
              <a:buFont typeface="Arial" charset="0"/>
              <a:buChar char="•"/>
            </a:pPr>
            <a:r>
              <a:rPr lang="en-US" sz="1466" dirty="0"/>
              <a:t>Oracle </a:t>
            </a:r>
            <a:r>
              <a:rPr lang="en-US" sz="1466" dirty="0">
                <a:solidFill>
                  <a:srgbClr val="FF0000"/>
                </a:solidFill>
              </a:rPr>
              <a:t>Service Cloud </a:t>
            </a:r>
            <a:r>
              <a:rPr lang="en-US" sz="1466" dirty="0"/>
              <a:t>incident alerts</a:t>
            </a:r>
          </a:p>
          <a:p>
            <a:pPr marL="228543" indent="-228543">
              <a:lnSpc>
                <a:spcPct val="90000"/>
              </a:lnSpc>
              <a:buFont typeface="Arial" charset="0"/>
              <a:buChar char="•"/>
            </a:pPr>
            <a:r>
              <a:rPr lang="en-US" sz="1466" dirty="0"/>
              <a:t>Dispatch through Oracle </a:t>
            </a:r>
            <a:r>
              <a:rPr lang="en-US" sz="1466" dirty="0">
                <a:solidFill>
                  <a:srgbClr val="FF0000"/>
                </a:solidFill>
              </a:rPr>
              <a:t>Field Service Cloud</a:t>
            </a:r>
          </a:p>
          <a:p>
            <a:pPr>
              <a:lnSpc>
                <a:spcPct val="90000"/>
              </a:lnSpc>
            </a:pPr>
            <a:endParaRPr lang="en-US" sz="1466" dirty="0"/>
          </a:p>
          <a:p>
            <a:pPr>
              <a:lnSpc>
                <a:spcPct val="90000"/>
              </a:lnSpc>
            </a:pPr>
            <a:endParaRPr lang="en-US" sz="1466"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7919" y="2163060"/>
            <a:ext cx="5453149" cy="40854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99019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16x9_2016">
  <a:themeElements>
    <a:clrScheme name="Oracle 2016 New Palett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8EADBF"/>
        </a:solidFill>
        <a:ln w="15875">
          <a:solidFill>
            <a:schemeClr val="accent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4"/>
          </a:solidFill>
          <a:miter lim="800000"/>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smtClean="0"/>
        </a:defPPr>
      </a:lstStyle>
    </a:txDef>
  </a:objectDefaults>
  <a:extraClrSchemeLst/>
  <a:extLst>
    <a:ext uri="{05A4C25C-085E-4340-85A3-A5531E510DB2}">
      <thm15:themeFamily xmlns:thm15="http://schemas.microsoft.com/office/thememl/2012/main" name="539923-OOW-SF2016-16x9-v11.potx" id="{352B1AB2-C04C-7E4F-95BC-D32FC2CA7BE8}" vid="{F04E717A-6848-1E49-9D1F-37959B9E287E}"/>
    </a:ext>
  </a:extLst>
</a:theme>
</file>

<file path=ppt/theme/theme2.xml><?xml version="1.0" encoding="utf-8"?>
<a:theme xmlns:a="http://schemas.openxmlformats.org/drawingml/2006/main" name="TCS_Presentation Template">
  <a:themeElements>
    <a:clrScheme name="Custom 2">
      <a:dk1>
        <a:srgbClr val="000000"/>
      </a:dk1>
      <a:lt1>
        <a:sysClr val="window" lastClr="FFFFFF"/>
      </a:lt1>
      <a:dk2>
        <a:srgbClr val="D15120"/>
      </a:dk2>
      <a:lt2>
        <a:srgbClr val="474847"/>
      </a:lt2>
      <a:accent1>
        <a:srgbClr val="FED946"/>
      </a:accent1>
      <a:accent2>
        <a:srgbClr val="59A131"/>
      </a:accent2>
      <a:accent3>
        <a:srgbClr val="864917"/>
      </a:accent3>
      <a:accent4>
        <a:srgbClr val="5C2870"/>
      </a:accent4>
      <a:accent5>
        <a:srgbClr val="A39B8C"/>
      </a:accent5>
      <a:accent6>
        <a:srgbClr val="005A9B"/>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DCFF6"/>
        </a:solidFill>
        <a:ln w="9525">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custClrLst>
    <a:custClr name="TCS Blue 100%">
      <a:srgbClr val="6DCFF6"/>
    </a:custClr>
    <a:custClr name="TCS Blue 70%">
      <a:srgbClr val="8ED2ED"/>
    </a:custClr>
    <a:custClr name="TCS Blue 50%">
      <a:srgbClr val="B0DFF3"/>
    </a:custClr>
    <a:custClr name="TCS Blue 30%">
      <a:srgbClr val="D1ECF9"/>
    </a:custClr>
    <a:custClr name="TCS Dark Blue 100%">
      <a:srgbClr val="0063BE"/>
    </a:custClr>
    <a:custClr name="TCS Dark Blue 70%">
      <a:srgbClr val="6D97D8"/>
    </a:custClr>
    <a:custClr name="TCS Dark Blue 50%">
      <a:srgbClr val="98B4E6"/>
    </a:custClr>
    <a:custClr name="TCS Dark Blue 30%">
      <a:srgbClr val="C1D2F1"/>
    </a:custClr>
    <a:custClr name="TCS Light Violet 100%">
      <a:srgbClr val="83389B"/>
    </a:custClr>
    <a:custClr name="TCS Light Violet 70%">
      <a:srgbClr val="B17AC6"/>
    </a:custClr>
    <a:custClr name="TCS Light Violet 50%">
      <a:srgbClr val="C69FD8"/>
    </a:custClr>
    <a:custClr name="TCS Light Violet 30%">
      <a:srgbClr val="DCC5E8"/>
    </a:custClr>
    <a:custClr name="TCS Green 100%">
      <a:srgbClr val="55A51C"/>
    </a:custClr>
    <a:custClr name="TCS Green 70%">
      <a:srgbClr val="89C35F"/>
    </a:custClr>
    <a:custClr name="TCS Green 50%">
      <a:srgbClr val="ABD38C"/>
    </a:custClr>
    <a:custClr name="TCS Green 30%">
      <a:srgbClr val="CCE5BA"/>
    </a:custClr>
    <a:custClr name="TCS Orange 100%">
      <a:srgbClr val="D6492A"/>
    </a:custClr>
    <a:custClr name="TCS Orange 70%">
      <a:srgbClr val="F1896C"/>
    </a:custClr>
    <a:custClr name="TCS Orange 50%">
      <a:srgbClr val="F7AC94"/>
    </a:custClr>
    <a:custClr name="TCS Orange 30%">
      <a:srgbClr val="FACDBF"/>
    </a:custClr>
    <a:custClr name="TCS Warm Grey 100%">
      <a:srgbClr val="B9AFA4"/>
    </a:custClr>
    <a:custClr name="TCS Warm Grey 70%">
      <a:srgbClr val="C9C3BC"/>
    </a:custClr>
    <a:custClr name="TCS Warm Grey 50%">
      <a:srgbClr val="D7D4CF"/>
    </a:custClr>
    <a:custClr name="TCS Warm Grey 30%">
      <a:srgbClr val="E4E6E3"/>
    </a:custClr>
    <a:custClr name="TCS Brown 100%">
      <a:srgbClr val="974807"/>
    </a:custClr>
    <a:custClr name="TCS Brown 70%">
      <a:srgbClr val="C07F51"/>
    </a:custClr>
    <a:custClr name="TCS Brown 50%">
      <a:srgbClr val="D5A380"/>
    </a:custClr>
    <a:custClr name="TCS Brown 30%">
      <a:srgbClr val="E6C8B3"/>
    </a:custClr>
    <a:custClr name="TCS Light Green 100%">
      <a:srgbClr val="CDCA2F"/>
    </a:custClr>
    <a:custClr name="TCS Light Green 70%">
      <a:srgbClr val="E4DD7B"/>
    </a:custClr>
    <a:custClr name="TCS Light Green 50%">
      <a:srgbClr val="EDE6A0"/>
    </a:custClr>
    <a:custClr name="TCS Light Green 30%">
      <a:srgbClr val="F5F0C8"/>
    </a:custClr>
    <a:custClr name="TCS Yellow 100%">
      <a:srgbClr val="FFDD3E"/>
    </a:custClr>
    <a:custClr name="TCS Yellow 70%">
      <a:srgbClr val="FDE97F"/>
    </a:custClr>
    <a:custClr name="TCS Yellow 50%">
      <a:srgbClr val="FCEFA4"/>
    </a:custClr>
    <a:custClr name="TCS Yellow 30%">
      <a:srgbClr val="FEF5CA"/>
    </a:custClr>
    <a:custClr name="TATA Blue 100%">
      <a:srgbClr val="4E84C4"/>
    </a:custClr>
    <a:custClr name="TATA Blue 70%">
      <a:srgbClr val="8BACE4"/>
    </a:custClr>
    <a:custClr name="TATA Blue 50%">
      <a:srgbClr val="ACC3EC"/>
    </a:custClr>
    <a:custClr name="TATA Blue 30%">
      <a:srgbClr val="CEDBF0"/>
    </a:custClr>
  </a:custClr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2">
    <a:dk1>
      <a:srgbClr val="000000"/>
    </a:dk1>
    <a:lt1>
      <a:sysClr val="window" lastClr="FFFFFF"/>
    </a:lt1>
    <a:dk2>
      <a:srgbClr val="D15120"/>
    </a:dk2>
    <a:lt2>
      <a:srgbClr val="474847"/>
    </a:lt2>
    <a:accent1>
      <a:srgbClr val="FED946"/>
    </a:accent1>
    <a:accent2>
      <a:srgbClr val="59A131"/>
    </a:accent2>
    <a:accent3>
      <a:srgbClr val="864917"/>
    </a:accent3>
    <a:accent4>
      <a:srgbClr val="5C2870"/>
    </a:accent4>
    <a:accent5>
      <a:srgbClr val="A39B8C"/>
    </a:accent5>
    <a:accent6>
      <a:srgbClr val="005A9B"/>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539923-OOW-SF2016-16x9-v11</Template>
  <TotalTime>608</TotalTime>
  <Words>2026</Words>
  <Application>Microsoft Macintosh PowerPoint</Application>
  <PresentationFormat>Custom</PresentationFormat>
  <Paragraphs>445</Paragraphs>
  <Slides>21</Slides>
  <Notes>14</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21</vt:i4>
      </vt:variant>
    </vt:vector>
  </HeadingPairs>
  <TitlesOfParts>
    <vt:vector size="33" baseType="lpstr">
      <vt:lpstr>Arial</vt:lpstr>
      <vt:lpstr>Calibri</vt:lpstr>
      <vt:lpstr>Calibri Light</vt:lpstr>
      <vt:lpstr>ＭＳ Ｐゴシック</vt:lpstr>
      <vt:lpstr>Myriad Pro</vt:lpstr>
      <vt:lpstr>Nimbus Sans L</vt:lpstr>
      <vt:lpstr>Segoe UI Symbol</vt:lpstr>
      <vt:lpstr>Times New Roman</vt:lpstr>
      <vt:lpstr>Verdana</vt:lpstr>
      <vt:lpstr>Wingdings</vt:lpstr>
      <vt:lpstr>Oracle_16x9_2016</vt:lpstr>
      <vt:lpstr>TCS_Presentation Template</vt:lpstr>
      <vt:lpstr>PowerPoint Presentation</vt:lpstr>
      <vt:lpstr>PowerPoint Presentation</vt:lpstr>
      <vt:lpstr>Digital Field Service  </vt:lpstr>
      <vt:lpstr>PowerPoint Presentation</vt:lpstr>
      <vt:lpstr>PowerPoint Presentation</vt:lpstr>
      <vt:lpstr>PowerPoint Presentation</vt:lpstr>
      <vt:lpstr>Oracle IoT – A Complete Solution </vt:lpstr>
      <vt:lpstr>What If You Could…</vt:lpstr>
      <vt:lpstr>PowerPoint Presentation</vt:lpstr>
      <vt:lpstr>TCS Digital Field Service</vt:lpstr>
      <vt:lpstr>Trends and challenges observed in different Manufacturing/Service segments</vt:lpstr>
      <vt:lpstr>What TCS Brings on to the Table across IoT Value Chain</vt:lpstr>
      <vt:lpstr>TCS DFS Solution enabled by Oracle Products for OEMs/After Market Service</vt:lpstr>
      <vt:lpstr>TCS DFS Solution - Demo for HVAC [Chiller] systems</vt:lpstr>
      <vt:lpstr>TCS DFS Solution Accelerators and Assets</vt:lpstr>
      <vt:lpstr>TCS Oracle CX Practice</vt:lpstr>
      <vt:lpstr>TCS DFS Sample Experience</vt:lpstr>
      <vt:lpstr>Why TCS DFS Solution with Oracle Technologies?</vt:lpstr>
      <vt:lpstr>TCS &amp; Oracle IoT Solutions Demo’s</vt:lpstr>
      <vt:lpstr>PowerPoint Presentation</vt:lpstr>
      <vt:lpstr>PowerPoint Presentation</vt:lpstr>
    </vt:vector>
  </TitlesOfParts>
  <Manager/>
  <Company/>
  <LinksUpToDate>false</LinksUpToDate>
  <SharedDoc>false</SharedDoc>
  <HyperlinkBase/>
  <HyperlinksChanged>false</HyperlinksChanged>
  <AppVersion>15.0022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the PowerPoint Template</dc:title>
  <dc:subject>Corproate Presentation Template</dc:subject>
  <dc:creator>production</dc:creator>
  <cp:keywords/>
  <dc:description/>
  <cp:lastModifiedBy>Microsoft Office User</cp:lastModifiedBy>
  <cp:revision>54</cp:revision>
  <cp:lastPrinted>2014-07-16T02:22:57Z</cp:lastPrinted>
  <dcterms:created xsi:type="dcterms:W3CDTF">2016-08-17T03:28:40Z</dcterms:created>
  <dcterms:modified xsi:type="dcterms:W3CDTF">2016-10-10T22:18:23Z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