
<file path=[Content_Types].xml><?xml version="1.0" encoding="utf-8"?>
<Types xmlns="http://schemas.openxmlformats.org/package/2006/content-types">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Override5.xml" ContentType="application/vnd.openxmlformats-officedocument.themeOverride+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heme/themeOverride2.xml" ContentType="application/vnd.openxmlformats-officedocument.themeOverride+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tiff" ContentType="image/tif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theme/themeOverride4.xml" ContentType="application/vnd.openxmlformats-officedocument.themeOverride+xml"/>
  <Override PartName="/ppt/slideLayouts/slideLayout63.xml" ContentType="application/vnd.openxmlformats-officedocument.presentationml.slideLayout+xml"/>
  <Override PartName="/ppt/slideLayouts/slideLayout8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89" r:id="rId1"/>
    <p:sldMasterId id="2147484135" r:id="rId2"/>
  </p:sldMasterIdLst>
  <p:notesMasterIdLst>
    <p:notesMasterId r:id="rId31"/>
  </p:notesMasterIdLst>
  <p:handoutMasterIdLst>
    <p:handoutMasterId r:id="rId32"/>
  </p:handoutMasterIdLst>
  <p:sldIdLst>
    <p:sldId id="592" r:id="rId3"/>
    <p:sldId id="593" r:id="rId4"/>
    <p:sldId id="606" r:id="rId5"/>
    <p:sldId id="598" r:id="rId6"/>
    <p:sldId id="608" r:id="rId7"/>
    <p:sldId id="600" r:id="rId8"/>
    <p:sldId id="603" r:id="rId9"/>
    <p:sldId id="604" r:id="rId10"/>
    <p:sldId id="609" r:id="rId11"/>
    <p:sldId id="602" r:id="rId12"/>
    <p:sldId id="605" r:id="rId13"/>
    <p:sldId id="596" r:id="rId14"/>
    <p:sldId id="607" r:id="rId15"/>
    <p:sldId id="578" r:id="rId16"/>
    <p:sldId id="589" r:id="rId17"/>
    <p:sldId id="584" r:id="rId18"/>
    <p:sldId id="582" r:id="rId19"/>
    <p:sldId id="591" r:id="rId20"/>
    <p:sldId id="585" r:id="rId21"/>
    <p:sldId id="586" r:id="rId22"/>
    <p:sldId id="587" r:id="rId23"/>
    <p:sldId id="557" r:id="rId24"/>
    <p:sldId id="558" r:id="rId25"/>
    <p:sldId id="559" r:id="rId26"/>
    <p:sldId id="555" r:id="rId27"/>
    <p:sldId id="577" r:id="rId28"/>
    <p:sldId id="546" r:id="rId29"/>
    <p:sldId id="549" r:id="rId30"/>
  </p:sldIdLst>
  <p:sldSz cx="12188825" cy="6858000"/>
  <p:notesSz cx="6858000" cy="9144000"/>
  <p:custDataLst>
    <p:tags r:id="rId33"/>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 xmlns:p15="http://schemas.microsoft.com/office/powerpoint/2012/main">
        <p15:guide id="1" orient="horz" pos="2160">
          <p15:clr>
            <a:srgbClr val="A4A3A4"/>
          </p15:clr>
        </p15:guide>
        <p15:guide id="2" pos="335">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B0C3C8"/>
    <a:srgbClr val="7F7F7F"/>
    <a:srgbClr val="8DA6B1"/>
    <a:srgbClr val="FF7700"/>
    <a:srgbClr val="8A133B"/>
    <a:srgbClr val="8BAAC3"/>
    <a:srgbClr val="46575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87" autoAdjust="0"/>
    <p:restoredTop sz="83353" autoAdjust="0"/>
  </p:normalViewPr>
  <p:slideViewPr>
    <p:cSldViewPr>
      <p:cViewPr>
        <p:scale>
          <a:sx n="75" d="100"/>
          <a:sy n="75" d="100"/>
        </p:scale>
        <p:origin x="-30" y="-438"/>
      </p:cViewPr>
      <p:guideLst>
        <p:guide orient="horz" pos="2160"/>
        <p:guide pos="335"/>
      </p:guideLst>
    </p:cSldViewPr>
  </p:slideViewPr>
  <p:outlineViewPr>
    <p:cViewPr>
      <p:scale>
        <a:sx n="33" d="100"/>
        <a:sy n="33" d="100"/>
      </p:scale>
      <p:origin x="0" y="-10368"/>
    </p:cViewPr>
    <p:sldLst>
      <p:sld r:id="rId1" collapse="1"/>
    </p:sldLst>
  </p:outlineViewPr>
  <p:notesTextViewPr>
    <p:cViewPr>
      <p:scale>
        <a:sx n="1" d="1"/>
        <a:sy n="1" d="1"/>
      </p:scale>
      <p:origin x="0" y="0"/>
    </p:cViewPr>
  </p:notesTextViewPr>
  <p:sorterViewPr>
    <p:cViewPr>
      <p:scale>
        <a:sx n="120" d="100"/>
        <a:sy n="120" d="100"/>
      </p:scale>
      <p:origin x="0" y="0"/>
    </p:cViewPr>
  </p:sorterViewPr>
  <p:notesViewPr>
    <p:cSldViewPr>
      <p:cViewPr varScale="1">
        <p:scale>
          <a:sx n="79" d="100"/>
          <a:sy n="79" d="100"/>
        </p:scale>
        <p:origin x="-1986"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1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13BE3C5-1092-4BAD-8CA6-FBF44F278133}" type="datetimeFigureOut">
              <a:rPr lang="en-US"/>
              <a:pPr>
                <a:defRPr/>
              </a:pPr>
              <a:t>2/26/2016</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4DA2D6F-B373-4009-B0DB-C63AD3FA8224}" type="slidenum">
              <a:rPr/>
              <a:pPr>
                <a:defRPr/>
              </a:pPr>
              <a:t>‹#›</a:t>
            </a:fld>
            <a:endParaRPr dirty="0"/>
          </a:p>
        </p:txBody>
      </p:sp>
    </p:spTree>
    <p:extLst>
      <p:ext uri="{BB962C8B-B14F-4D97-AF65-F5344CB8AC3E}">
        <p14:creationId xmlns="" xmlns:p14="http://schemas.microsoft.com/office/powerpoint/2010/main" val="24954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338"/>
          </a:xfrm>
          <a:prstGeom prst="rect">
            <a:avLst/>
          </a:prstGeom>
          <a:noFill/>
          <a:ln w="12700">
            <a:solidFill>
              <a:prstClr val="black"/>
            </a:solidFill>
          </a:ln>
        </p:spPr>
        <p:txBody>
          <a:bodyPr vert="horz" lIns="91440" tIns="45720" rIns="91440" bIns="45720" rtlCol="0" anchor="ctr"/>
          <a:lstStyle/>
          <a:p>
            <a:pPr lvl="0"/>
            <a:endParaRPr noProof="0"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noProof="0"/>
              <a:t>Click to edit Master text styles</a:t>
            </a:r>
          </a:p>
          <a:p>
            <a:pPr lvl="1"/>
            <a:r>
              <a:rPr noProof="0"/>
              <a:t>Second level</a:t>
            </a:r>
          </a:p>
          <a:p>
            <a:pPr lvl="2"/>
            <a:r>
              <a:rPr noProof="0"/>
              <a:t>Third level</a:t>
            </a:r>
          </a:p>
          <a:p>
            <a:pPr lvl="3"/>
            <a:r>
              <a:rPr noProof="0"/>
              <a:t>Fourth level</a:t>
            </a:r>
          </a:p>
          <a:p>
            <a:pPr lvl="4"/>
            <a:r>
              <a:rPr noProof="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B2455D1-80CD-47FF-B217-5F97999B9C5E}" type="slidenum">
              <a:rPr/>
              <a:pPr>
                <a:defRPr/>
              </a:pPr>
              <a:t>‹#›</a:t>
            </a:fld>
            <a:endParaRPr dirty="0"/>
          </a:p>
        </p:txBody>
      </p:sp>
    </p:spTree>
    <p:extLst>
      <p:ext uri="{BB962C8B-B14F-4D97-AF65-F5344CB8AC3E}">
        <p14:creationId xmlns="" xmlns:p14="http://schemas.microsoft.com/office/powerpoint/2010/main" val="2523196164"/>
      </p:ext>
    </p:extLst>
  </p:cSld>
  <p:clrMap bg1="lt1" tx1="dk1" bg2="lt2" tx2="dk2" accent1="accent1" accent2="accent2" accent3="accent3" accent4="accent4" accent5="accent5" accent6="accent6" hlink="hlink" folHlink="folHlink"/>
  <p:notesStyle>
    <a:lvl1pPr algn="l" rtl="0" eaLnBrk="0" fontAlgn="base" hangingPunct="0">
      <a:spcBef>
        <a:spcPts val="600"/>
      </a:spcBef>
      <a:spcAft>
        <a:spcPct val="0"/>
      </a:spcAft>
      <a:defRPr sz="1100" kern="1200">
        <a:solidFill>
          <a:schemeClr val="tx1"/>
        </a:solidFill>
        <a:latin typeface="+mn-lt"/>
        <a:ea typeface="+mn-ea"/>
        <a:cs typeface="+mn-cs"/>
      </a:defRPr>
    </a:lvl1pPr>
    <a:lvl2pPr marL="228600" indent="-114300" algn="l" rtl="0" eaLnBrk="0" fontAlgn="base" hangingPunct="0">
      <a:spcBef>
        <a:spcPts val="600"/>
      </a:spcBef>
      <a:spcAft>
        <a:spcPct val="0"/>
      </a:spcAft>
      <a:buFont typeface="Arial" pitchFamily="34" charset="0"/>
      <a:buChar char="•"/>
      <a:defRPr sz="1000" kern="1200">
        <a:solidFill>
          <a:schemeClr val="tx1"/>
        </a:solidFill>
        <a:latin typeface="+mn-lt"/>
        <a:ea typeface="+mn-ea"/>
        <a:cs typeface="+mn-cs"/>
      </a:defRPr>
    </a:lvl2pPr>
    <a:lvl3pPr marL="400050" indent="-114300" algn="l" rtl="0" eaLnBrk="0" fontAlgn="base" hangingPunct="0">
      <a:spcBef>
        <a:spcPts val="600"/>
      </a:spcBef>
      <a:spcAft>
        <a:spcPct val="0"/>
      </a:spcAft>
      <a:buFont typeface="Arial" pitchFamily="34" charset="0"/>
      <a:buChar char="–"/>
      <a:defRPr sz="900" kern="1200">
        <a:solidFill>
          <a:schemeClr val="tx1"/>
        </a:solidFill>
        <a:latin typeface="+mn-lt"/>
        <a:ea typeface="+mn-ea"/>
        <a:cs typeface="+mn-cs"/>
      </a:defRPr>
    </a:lvl3pPr>
    <a:lvl4pPr marL="571500" indent="-114300" algn="l" rtl="0" eaLnBrk="0" fontAlgn="base" hangingPunct="0">
      <a:spcBef>
        <a:spcPts val="600"/>
      </a:spcBef>
      <a:spcAft>
        <a:spcPct val="0"/>
      </a:spcAft>
      <a:buFont typeface="Arial" pitchFamily="34" charset="0"/>
      <a:buChar char="•"/>
      <a:defRPr sz="900" kern="1200">
        <a:solidFill>
          <a:schemeClr val="tx1"/>
        </a:solidFill>
        <a:latin typeface="+mn-lt"/>
        <a:ea typeface="+mn-ea"/>
        <a:cs typeface="+mn-cs"/>
      </a:defRPr>
    </a:lvl4pPr>
    <a:lvl5pPr marL="742950" indent="-114300" algn="l" rtl="0" eaLnBrk="0" fontAlgn="base" hangingPunct="0">
      <a:spcBef>
        <a:spcPts val="600"/>
      </a:spcBef>
      <a:spcAft>
        <a:spcPct val="0"/>
      </a:spcAft>
      <a:buFont typeface="Arial"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xfrm>
            <a:off x="501650" y="374650"/>
            <a:ext cx="4505325" cy="2535238"/>
          </a:xfrm>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1D6EB0-898F-4553-9969-1D8D34353DC2}" type="slidenum">
              <a:rPr lang="en-US" smtClean="0"/>
              <a:pPr fontAlgn="base">
                <a:spcBef>
                  <a:spcPct val="0"/>
                </a:spcBef>
                <a:spcAft>
                  <a:spcPct val="0"/>
                </a:spcAft>
                <a:defRPr/>
              </a:pPr>
              <a:t>1</a:t>
            </a:fld>
            <a:endParaRPr lang="en-US" smtClean="0"/>
          </a:p>
        </p:txBody>
      </p:sp>
    </p:spTree>
    <p:extLst>
      <p:ext uri="{BB962C8B-B14F-4D97-AF65-F5344CB8AC3E}">
        <p14:creationId xmlns="" xmlns:p14="http://schemas.microsoft.com/office/powerpoint/2010/main" val="2115171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97277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r>
              <a:rPr lang="en-US" sz="1100" b="1" u="sng" kern="1200" dirty="0" smtClean="0">
                <a:solidFill>
                  <a:srgbClr val="000000"/>
                </a:solidFill>
                <a:effectLst/>
                <a:latin typeface="+mn-lt"/>
                <a:ea typeface="+mn-ea"/>
                <a:cs typeface="+mn-cs"/>
              </a:rPr>
              <a:t>Webcast link with Calix: </a:t>
            </a:r>
            <a:r>
              <a:rPr lang="en-US" sz="800" b="1" u="sng" kern="1200" dirty="0" smtClean="0">
                <a:solidFill>
                  <a:srgbClr val="000000"/>
                </a:solidFill>
                <a:effectLst/>
                <a:latin typeface="+mn-lt"/>
                <a:ea typeface="+mn-ea"/>
                <a:cs typeface="+mn-cs"/>
              </a:rPr>
              <a:t>https://event.on24.com/</a:t>
            </a:r>
            <a:r>
              <a:rPr lang="en-US" sz="800" b="1" u="sng" kern="1200" dirty="0" err="1" smtClean="0">
                <a:solidFill>
                  <a:srgbClr val="000000"/>
                </a:solidFill>
                <a:effectLst/>
                <a:latin typeface="+mn-lt"/>
                <a:ea typeface="+mn-ea"/>
                <a:cs typeface="+mn-cs"/>
              </a:rPr>
              <a:t>eventRegistration</a:t>
            </a:r>
            <a:r>
              <a:rPr lang="en-US" sz="800" b="1" u="sng" kern="1200" dirty="0" smtClean="0">
                <a:solidFill>
                  <a:srgbClr val="000000"/>
                </a:solidFill>
                <a:effectLst/>
                <a:latin typeface="+mn-lt"/>
                <a:ea typeface="+mn-ea"/>
                <a:cs typeface="+mn-cs"/>
              </a:rPr>
              <a:t>/</a:t>
            </a:r>
            <a:r>
              <a:rPr lang="en-US" sz="800" b="1" u="sng" kern="1200" dirty="0" err="1" smtClean="0">
                <a:solidFill>
                  <a:srgbClr val="000000"/>
                </a:solidFill>
                <a:effectLst/>
                <a:latin typeface="+mn-lt"/>
                <a:ea typeface="+mn-ea"/>
                <a:cs typeface="+mn-cs"/>
              </a:rPr>
              <a:t>EventLobbyServlet?target</a:t>
            </a:r>
            <a:r>
              <a:rPr lang="en-US" sz="800" b="1" u="sng" kern="1200" dirty="0" smtClean="0">
                <a:solidFill>
                  <a:srgbClr val="000000"/>
                </a:solidFill>
                <a:effectLst/>
                <a:latin typeface="+mn-lt"/>
                <a:ea typeface="+mn-ea"/>
                <a:cs typeface="+mn-cs"/>
              </a:rPr>
              <a:t>=</a:t>
            </a:r>
            <a:r>
              <a:rPr lang="en-US" sz="800" b="1" u="sng" kern="1200" dirty="0" err="1" smtClean="0">
                <a:solidFill>
                  <a:srgbClr val="000000"/>
                </a:solidFill>
                <a:effectLst/>
                <a:latin typeface="+mn-lt"/>
                <a:ea typeface="+mn-ea"/>
                <a:cs typeface="+mn-cs"/>
              </a:rPr>
              <a:t>registration.jsp&amp;eventid</a:t>
            </a:r>
            <a:r>
              <a:rPr lang="en-US" sz="800" b="1" u="sng" kern="1200" dirty="0" smtClean="0">
                <a:solidFill>
                  <a:srgbClr val="000000"/>
                </a:solidFill>
                <a:effectLst/>
                <a:latin typeface="+mn-lt"/>
                <a:ea typeface="+mn-ea"/>
                <a:cs typeface="+mn-cs"/>
              </a:rPr>
              <a:t>=1016045&amp;sessionid=1&amp;key=4E7FC50A64AF927C3F4E6AB1E85C5ADE&amp;partnerref=</a:t>
            </a:r>
            <a:r>
              <a:rPr lang="en-US" sz="800" b="1" u="sng" kern="1200" dirty="0" err="1" smtClean="0">
                <a:solidFill>
                  <a:srgbClr val="000000"/>
                </a:solidFill>
                <a:effectLst/>
                <a:latin typeface="+mn-lt"/>
                <a:ea typeface="+mn-ea"/>
                <a:cs typeface="+mn-cs"/>
              </a:rPr>
              <a:t>CR&amp;sourcepage</a:t>
            </a:r>
            <a:r>
              <a:rPr lang="en-US" sz="800" b="1" u="sng" kern="1200" dirty="0" smtClean="0">
                <a:solidFill>
                  <a:srgbClr val="000000"/>
                </a:solidFill>
                <a:effectLst/>
                <a:latin typeface="+mn-lt"/>
                <a:ea typeface="+mn-ea"/>
                <a:cs typeface="+mn-cs"/>
              </a:rPr>
              <a:t>=register </a:t>
            </a:r>
            <a:endParaRPr lang="en-US" sz="1000" b="1" u="sng" kern="1200" dirty="0" smtClean="0">
              <a:solidFill>
                <a:srgbClr val="000000"/>
              </a:solidFill>
              <a:effectLst/>
              <a:latin typeface="+mn-lt"/>
              <a:ea typeface="+mn-ea"/>
              <a:cs typeface="+mn-cs"/>
            </a:endParaRPr>
          </a:p>
          <a:p>
            <a:endParaRPr lang="en-US" sz="1100" b="1" u="sng" kern="1200" dirty="0" smtClean="0">
              <a:solidFill>
                <a:srgbClr val="000000"/>
              </a:solidFill>
              <a:effectLst/>
              <a:latin typeface="+mn-lt"/>
              <a:ea typeface="+mn-ea"/>
              <a:cs typeface="+mn-cs"/>
            </a:endParaRPr>
          </a:p>
          <a:p>
            <a:r>
              <a:rPr lang="en-US" sz="1100" b="1" u="sng" kern="1200" dirty="0" smtClean="0">
                <a:solidFill>
                  <a:srgbClr val="000000"/>
                </a:solidFill>
                <a:effectLst/>
                <a:latin typeface="+mn-lt"/>
                <a:ea typeface="+mn-ea"/>
                <a:cs typeface="+mn-cs"/>
              </a:rPr>
              <a:t>Background</a:t>
            </a:r>
            <a:r>
              <a:rPr lang="en-US" sz="1100" kern="1200" dirty="0" smtClean="0">
                <a:solidFill>
                  <a:srgbClr val="000000"/>
                </a:solidFill>
                <a:effectLst/>
                <a:latin typeface="+mn-lt"/>
                <a:ea typeface="+mn-ea"/>
                <a:cs typeface="+mn-cs"/>
              </a:rPr>
              <a:t>: </a:t>
            </a:r>
            <a:r>
              <a:rPr lang="en-US" sz="1100" kern="1200" dirty="0" smtClean="0">
                <a:solidFill>
                  <a:srgbClr val="000000"/>
                </a:solidFill>
                <a:latin typeface="+mn-lt"/>
                <a:ea typeface="+mn-ea"/>
                <a:cs typeface="+mn-cs"/>
              </a:rPr>
              <a:t>Calix is a leading global provider of broadband communications access systems and software. The Calix Unified Access portfolio allows service providers to connect to their residential and business subscribers and deploy virtually any service over fiber- and copper-based network architectures. With a growing customer base whose networks serve over 100 million subscriber lines in total, Calix is at the forefront of enabling the innovative ways that communications service providers deliver advanced broadband services and value to their customers.</a:t>
            </a:r>
          </a:p>
          <a:p>
            <a:r>
              <a:rPr lang="en-US" sz="1100" kern="1200" dirty="0" smtClean="0">
                <a:solidFill>
                  <a:srgbClr val="000000"/>
                </a:solidFill>
                <a:latin typeface="+mn-lt"/>
                <a:ea typeface="+mn-ea"/>
                <a:cs typeface="+mn-cs"/>
              </a:rPr>
              <a:t>Some highlights of the Calix deployment profile:</a:t>
            </a:r>
          </a:p>
          <a:p>
            <a:pPr marL="171450" indent="-171450">
              <a:buFont typeface="Arial"/>
              <a:buChar char="•"/>
            </a:pPr>
            <a:r>
              <a:rPr lang="en-US" sz="1100" kern="1200" dirty="0" smtClean="0">
                <a:solidFill>
                  <a:srgbClr val="000000"/>
                </a:solidFill>
                <a:latin typeface="+mn-lt"/>
                <a:ea typeface="+mn-ea"/>
                <a:cs typeface="+mn-cs"/>
              </a:rPr>
              <a:t>Calix solutions deployed in over 80 countries globally, including 85% of U.S. local exchange carriers (JSI Capital)</a:t>
            </a:r>
          </a:p>
          <a:p>
            <a:pPr marL="171450" indent="-171450">
              <a:buFont typeface="Arial"/>
              <a:buChar char="•"/>
            </a:pPr>
            <a:r>
              <a:rPr lang="en-US" sz="1100" kern="1200" dirty="0" smtClean="0">
                <a:solidFill>
                  <a:srgbClr val="000000"/>
                </a:solidFill>
                <a:latin typeface="+mn-lt"/>
                <a:ea typeface="+mn-ea"/>
                <a:cs typeface="+mn-cs"/>
              </a:rPr>
              <a:t>18M+ ports shipped to many of the world's leading service providers</a:t>
            </a:r>
          </a:p>
          <a:p>
            <a:pPr marL="171450" indent="-171450">
              <a:buFont typeface="Arial"/>
              <a:buChar char="•"/>
            </a:pPr>
            <a:r>
              <a:rPr lang="en-US" sz="1100" kern="1200" dirty="0" smtClean="0">
                <a:solidFill>
                  <a:srgbClr val="000000"/>
                </a:solidFill>
                <a:latin typeface="+mn-lt"/>
                <a:ea typeface="+mn-ea"/>
                <a:cs typeface="+mn-cs"/>
              </a:rPr>
              <a:t>100,000 systems shipped worldwide</a:t>
            </a:r>
          </a:p>
          <a:p>
            <a:pPr marL="171450" indent="-171450">
              <a:buFont typeface="Arial"/>
              <a:buChar char="•"/>
            </a:pPr>
            <a:r>
              <a:rPr lang="en-US" sz="1100" kern="1200" dirty="0" smtClean="0">
                <a:solidFill>
                  <a:srgbClr val="000000"/>
                </a:solidFill>
                <a:latin typeface="+mn-lt"/>
                <a:ea typeface="+mn-ea"/>
                <a:cs typeface="+mn-cs"/>
              </a:rPr>
              <a:t>Over 900 fiber customers</a:t>
            </a:r>
          </a:p>
          <a:p>
            <a:pPr marL="171450" indent="-171450">
              <a:buFont typeface="Arial"/>
              <a:buChar char="•"/>
            </a:pPr>
            <a:r>
              <a:rPr lang="en-US" sz="1100" kern="1200" dirty="0" smtClean="0">
                <a:solidFill>
                  <a:srgbClr val="000000"/>
                </a:solidFill>
                <a:latin typeface="+mn-lt"/>
                <a:ea typeface="+mn-ea"/>
                <a:cs typeface="+mn-cs"/>
              </a:rPr>
              <a:t>Top 3 global vendor: Fiber access revenues (</a:t>
            </a:r>
            <a:r>
              <a:rPr lang="en-US" sz="1100" kern="1200" dirty="0" err="1" smtClean="0">
                <a:solidFill>
                  <a:srgbClr val="000000"/>
                </a:solidFill>
                <a:latin typeface="+mn-lt"/>
                <a:ea typeface="+mn-ea"/>
                <a:cs typeface="+mn-cs"/>
              </a:rPr>
              <a:t>Infonetics</a:t>
            </a:r>
            <a:r>
              <a:rPr lang="en-US" sz="1100" kern="1200" dirty="0" smtClean="0">
                <a:solidFill>
                  <a:srgbClr val="000000"/>
                </a:solidFill>
                <a:latin typeface="+mn-lt"/>
                <a:ea typeface="+mn-ea"/>
                <a:cs typeface="+mn-cs"/>
              </a:rPr>
              <a:t>)</a:t>
            </a:r>
          </a:p>
          <a:p>
            <a:pPr marL="171450" indent="-171450">
              <a:buFont typeface="Arial"/>
              <a:buChar char="•"/>
            </a:pPr>
            <a:r>
              <a:rPr lang="en-US" sz="1100" kern="1200" dirty="0" smtClean="0">
                <a:solidFill>
                  <a:srgbClr val="000000"/>
                </a:solidFill>
                <a:latin typeface="+mn-lt"/>
                <a:ea typeface="+mn-ea"/>
                <a:cs typeface="+mn-cs"/>
              </a:rPr>
              <a:t>Market leadership: North America fiber access OLT ports (</a:t>
            </a:r>
            <a:r>
              <a:rPr lang="en-US" sz="1100" kern="1200" dirty="0" err="1" smtClean="0">
                <a:solidFill>
                  <a:srgbClr val="000000"/>
                </a:solidFill>
                <a:latin typeface="+mn-lt"/>
                <a:ea typeface="+mn-ea"/>
                <a:cs typeface="+mn-cs"/>
              </a:rPr>
              <a:t>Infonetics</a:t>
            </a:r>
            <a:r>
              <a:rPr lang="en-US" sz="1100" kern="1200" dirty="0" smtClean="0">
                <a:solidFill>
                  <a:srgbClr val="000000"/>
                </a:solidFill>
                <a:latin typeface="+mn-lt"/>
                <a:ea typeface="+mn-ea"/>
                <a:cs typeface="+mn-cs"/>
              </a:rPr>
              <a:t>) and U.S. fiber access deployments (Broadband Communities)</a:t>
            </a:r>
            <a:endParaRPr lang="en-US" sz="1100" kern="1200" dirty="0" smtClean="0">
              <a:solidFill>
                <a:srgbClr val="000000"/>
              </a:solidFill>
              <a:effectLst/>
              <a:latin typeface="+mn-lt"/>
              <a:ea typeface="+mn-ea"/>
              <a:cs typeface="+mn-cs"/>
            </a:endParaRPr>
          </a:p>
          <a:p>
            <a:pPr lvl="0"/>
            <a:endParaRPr lang="en-US" sz="1100" kern="1200" dirty="0" smtClean="0">
              <a:solidFill>
                <a:srgbClr val="000000"/>
              </a:solidFill>
              <a:effectLst/>
              <a:latin typeface="+mn-lt"/>
              <a:ea typeface="+mn-ea"/>
              <a:cs typeface="+mn-cs"/>
            </a:endParaRPr>
          </a:p>
          <a:p>
            <a:pPr lvl="0"/>
            <a:r>
              <a:rPr lang="en-US" sz="1100" kern="1200" dirty="0" smtClean="0">
                <a:solidFill>
                  <a:srgbClr val="000000"/>
                </a:solidFill>
                <a:effectLst/>
                <a:latin typeface="+mn-lt"/>
                <a:ea typeface="+mn-ea"/>
                <a:cs typeface="+mn-cs"/>
              </a:rPr>
              <a:t>Leveraging Integration Cloud Service to integrate</a:t>
            </a:r>
            <a:r>
              <a:rPr lang="en-US" sz="1100" kern="1200" baseline="0" dirty="0" smtClean="0">
                <a:solidFill>
                  <a:srgbClr val="000000"/>
                </a:solidFill>
                <a:effectLst/>
                <a:latin typeface="+mn-lt"/>
                <a:ea typeface="+mn-ea"/>
                <a:cs typeface="+mn-cs"/>
              </a:rPr>
              <a:t> </a:t>
            </a:r>
            <a:r>
              <a:rPr lang="en-US" sz="1100" kern="1200" dirty="0" smtClean="0">
                <a:solidFill>
                  <a:srgbClr val="000000"/>
                </a:solidFill>
                <a:effectLst/>
                <a:latin typeface="+mn-lt"/>
                <a:ea typeface="+mn-ea"/>
                <a:cs typeface="+mn-cs"/>
              </a:rPr>
              <a:t>SFDC, EBS,</a:t>
            </a:r>
            <a:r>
              <a:rPr lang="en-US" sz="1100" kern="1200" baseline="0" dirty="0" smtClean="0">
                <a:solidFill>
                  <a:srgbClr val="000000"/>
                </a:solidFill>
                <a:effectLst/>
                <a:latin typeface="+mn-lt"/>
                <a:ea typeface="+mn-ea"/>
                <a:cs typeface="+mn-cs"/>
              </a:rPr>
              <a:t> </a:t>
            </a:r>
            <a:r>
              <a:rPr lang="en-US" sz="1100" kern="1200" dirty="0" smtClean="0">
                <a:solidFill>
                  <a:srgbClr val="000000"/>
                </a:solidFill>
                <a:effectLst/>
                <a:latin typeface="+mn-lt"/>
                <a:ea typeface="+mn-ea"/>
                <a:cs typeface="+mn-cs"/>
              </a:rPr>
              <a:t>Ecommerce, customer experience and more.  Integrating on-premise and cloud.  </a:t>
            </a:r>
          </a:p>
          <a:p>
            <a:pPr lvl="0"/>
            <a:r>
              <a:rPr lang="en-US" sz="1100" kern="1200" dirty="0" smtClean="0">
                <a:solidFill>
                  <a:srgbClr val="000000"/>
                </a:solidFill>
                <a:effectLst/>
                <a:latin typeface="+mn-lt"/>
                <a:ea typeface="+mn-ea"/>
                <a:cs typeface="+mn-cs"/>
              </a:rPr>
              <a:t>Ravi: “We have a rich strategy in terms of consolidating applications.  We have quite a few integration platforms, we use (Dell) Boomi, Informatica…</a:t>
            </a:r>
            <a:r>
              <a:rPr lang="en-US" sz="1100" kern="1200" dirty="0" err="1" smtClean="0">
                <a:solidFill>
                  <a:srgbClr val="000000"/>
                </a:solidFill>
                <a:effectLst/>
                <a:latin typeface="+mn-lt"/>
                <a:ea typeface="+mn-ea"/>
                <a:cs typeface="+mn-cs"/>
              </a:rPr>
              <a:t>shareplex</a:t>
            </a:r>
            <a:r>
              <a:rPr lang="en-US" sz="1100" kern="1200" dirty="0" smtClean="0">
                <a:solidFill>
                  <a:srgbClr val="000000"/>
                </a:solidFill>
                <a:effectLst/>
                <a:latin typeface="+mn-lt"/>
                <a:ea typeface="+mn-ea"/>
                <a:cs typeface="+mn-cs"/>
              </a:rPr>
              <a:t> (Dell) and all kinds of integration tools right now.  Our strategy is to consolidate all of these down to ICS.  90% of our requirements fit within ICS.  That’s where we got very excited and started engaging in the early adopter program…a really exciting time for us.”</a:t>
            </a:r>
          </a:p>
        </p:txBody>
      </p:sp>
      <p:sp>
        <p:nvSpPr>
          <p:cNvPr id="164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049A71D-DEB2-44BD-BDDA-10E7A79B1516}" type="slidenum">
              <a:rPr lang="en-US" smtClean="0">
                <a:solidFill>
                  <a:prstClr val="black"/>
                </a:solidFill>
              </a:rPr>
              <a:pPr>
                <a:defRPr/>
              </a:pPr>
              <a:t>18</a:t>
            </a:fld>
            <a:endParaRPr lang="en-US" smtClean="0">
              <a:solidFill>
                <a:prstClr val="black"/>
              </a:solidFill>
            </a:endParaRPr>
          </a:p>
        </p:txBody>
      </p:sp>
    </p:spTree>
    <p:extLst>
      <p:ext uri="{BB962C8B-B14F-4D97-AF65-F5344CB8AC3E}">
        <p14:creationId xmlns="" xmlns:p14="http://schemas.microsoft.com/office/powerpoint/2010/main" val="241845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52598E-3D7F-488E-970A-33203E1ED277}" type="slidenum">
              <a:rPr lang="en-US" smtClean="0">
                <a:solidFill>
                  <a:prstClr val="black"/>
                </a:solidFill>
              </a:rPr>
              <a:pPr/>
              <a:t>19</a:t>
            </a:fld>
            <a:endParaRPr lang="en-US" dirty="0">
              <a:solidFill>
                <a:prstClr val="black"/>
              </a:solidFill>
            </a:endParaRPr>
          </a:p>
        </p:txBody>
      </p:sp>
    </p:spTree>
    <p:extLst>
      <p:ext uri="{BB962C8B-B14F-4D97-AF65-F5344CB8AC3E}">
        <p14:creationId xmlns="" xmlns:p14="http://schemas.microsoft.com/office/powerpoint/2010/main" val="3211589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5180012" cy="2914650"/>
          </a:xfrm>
        </p:spPr>
      </p:sp>
      <p:sp>
        <p:nvSpPr>
          <p:cNvPr id="3" name="Notes Placeholder 2"/>
          <p:cNvSpPr>
            <a:spLocks noGrp="1"/>
          </p:cNvSpPr>
          <p:nvPr>
            <p:ph type="body" idx="1"/>
          </p:nvPr>
        </p:nvSpPr>
        <p:spPr>
          <a:xfrm>
            <a:off x="381000" y="3505200"/>
            <a:ext cx="6096000" cy="5257800"/>
          </a:xfrm>
        </p:spPr>
        <p:txBody>
          <a:bodyPr>
            <a:normAutofit/>
          </a:bodyPr>
          <a:lstStyle/>
          <a:p>
            <a:pPr marL="171450" indent="-171450">
              <a:buFontTx/>
              <a:buChar char="-"/>
            </a:pPr>
            <a:endParaRPr lang="en-US" baseline="0"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pPr/>
              <a:t>20</a:t>
            </a:fld>
            <a:endParaRPr lang="en-US" dirty="0"/>
          </a:p>
        </p:txBody>
      </p:sp>
    </p:spTree>
    <p:extLst>
      <p:ext uri="{BB962C8B-B14F-4D97-AF65-F5344CB8AC3E}">
        <p14:creationId xmlns="" xmlns:p14="http://schemas.microsoft.com/office/powerpoint/2010/main" val="94549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xfrm>
            <a:off x="501650" y="374650"/>
            <a:ext cx="4505325" cy="2535238"/>
          </a:xfrm>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1D6EB0-898F-4553-9969-1D8D34353DC2}" type="slidenum">
              <a:rPr lang="en-US" smtClean="0"/>
              <a:pPr fontAlgn="base">
                <a:spcBef>
                  <a:spcPct val="0"/>
                </a:spcBef>
                <a:spcAft>
                  <a:spcPct val="0"/>
                </a:spcAft>
                <a:defRPr/>
              </a:pPr>
              <a:t>21</a:t>
            </a:fld>
            <a:endParaRPr lang="en-US" smtClean="0"/>
          </a:p>
        </p:txBody>
      </p:sp>
    </p:spTree>
    <p:extLst>
      <p:ext uri="{BB962C8B-B14F-4D97-AF65-F5344CB8AC3E}">
        <p14:creationId xmlns="" xmlns:p14="http://schemas.microsoft.com/office/powerpoint/2010/main" val="854069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22</a:t>
            </a:fld>
            <a:endParaRPr lang="en-US" dirty="0"/>
          </a:p>
        </p:txBody>
      </p:sp>
    </p:spTree>
    <p:extLst>
      <p:ext uri="{BB962C8B-B14F-4D97-AF65-F5344CB8AC3E}">
        <p14:creationId xmlns="" xmlns:p14="http://schemas.microsoft.com/office/powerpoint/2010/main" val="1274999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2652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265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132A37-273A-4314-9E5E-81EA708F42CC}" type="slidenum">
              <a:rPr lang="en-US" smtClean="0">
                <a:solidFill>
                  <a:srgbClr val="000000"/>
                </a:solidFill>
              </a:rPr>
              <a:pPr fontAlgn="base">
                <a:spcBef>
                  <a:spcPct val="0"/>
                </a:spcBef>
                <a:spcAft>
                  <a:spcPct val="0"/>
                </a:spcAft>
              </a:pPr>
              <a:t>23</a:t>
            </a:fld>
            <a:endParaRPr lang="en-US" smtClean="0">
              <a:solidFill>
                <a:srgbClr val="000000"/>
              </a:solidFill>
            </a:endParaRPr>
          </a:p>
        </p:txBody>
      </p:sp>
    </p:spTree>
    <p:extLst>
      <p:ext uri="{BB962C8B-B14F-4D97-AF65-F5344CB8AC3E}">
        <p14:creationId xmlns="" xmlns:p14="http://schemas.microsoft.com/office/powerpoint/2010/main" val="1318010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24</a:t>
            </a:fld>
            <a:endParaRPr lang="en-US" dirty="0"/>
          </a:p>
        </p:txBody>
      </p:sp>
    </p:spTree>
    <p:extLst>
      <p:ext uri="{BB962C8B-B14F-4D97-AF65-F5344CB8AC3E}">
        <p14:creationId xmlns="" xmlns:p14="http://schemas.microsoft.com/office/powerpoint/2010/main" val="513733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marL="0" lvl="1" defTabSz="931863" eaLnBrk="1" hangingPunct="1">
              <a:spcBef>
                <a:spcPct val="0"/>
              </a:spcBef>
            </a:pPr>
            <a:endParaRPr lang="en-US" sz="1600" smtClean="0"/>
          </a:p>
        </p:txBody>
      </p:sp>
      <p:sp>
        <p:nvSpPr>
          <p:cNvPr id="2611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DF0E00-DE36-43B7-8403-709AFA31EF9A}" type="slidenum">
              <a:rPr lang="en-US" smtClean="0">
                <a:solidFill>
                  <a:srgbClr val="000000"/>
                </a:solidFill>
                <a:latin typeface="Calibri" pitchFamily="34" charset="0"/>
              </a:rPr>
              <a:pPr fontAlgn="base">
                <a:spcBef>
                  <a:spcPct val="0"/>
                </a:spcBef>
                <a:spcAft>
                  <a:spcPct val="0"/>
                </a:spcAft>
                <a:defRPr/>
              </a:pPr>
              <a:t>26</a:t>
            </a:fld>
            <a:endParaRPr lang="en-US" smtClean="0">
              <a:solidFill>
                <a:srgbClr val="000000"/>
              </a:solidFill>
              <a:latin typeface="Calibri" pitchFamily="34" charset="0"/>
            </a:endParaRPr>
          </a:p>
        </p:txBody>
      </p:sp>
    </p:spTree>
    <p:extLst>
      <p:ext uri="{BB962C8B-B14F-4D97-AF65-F5344CB8AC3E}">
        <p14:creationId xmlns="" xmlns:p14="http://schemas.microsoft.com/office/powerpoint/2010/main" val="1408537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xfrm>
            <a:off x="501650" y="374650"/>
            <a:ext cx="4505325" cy="2535238"/>
          </a:xfrm>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1D6EB0-898F-4553-9969-1D8D34353DC2}" type="slidenum">
              <a:rPr lang="en-US" smtClean="0"/>
              <a:pPr fontAlgn="base">
                <a:spcBef>
                  <a:spcPct val="0"/>
                </a:spcBef>
                <a:spcAft>
                  <a:spcPct val="0"/>
                </a:spcAft>
                <a:defRPr/>
              </a:pPr>
              <a:t>2</a:t>
            </a:fld>
            <a:endParaRPr lang="en-US" smtClean="0"/>
          </a:p>
        </p:txBody>
      </p:sp>
    </p:spTree>
    <p:extLst>
      <p:ext uri="{BB962C8B-B14F-4D97-AF65-F5344CB8AC3E}">
        <p14:creationId xmlns="" xmlns:p14="http://schemas.microsoft.com/office/powerpoint/2010/main" val="1629647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3587"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4</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3587"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3587"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10</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pPr>
              <a:defRPr/>
            </a:pPr>
            <a:fld id="{5B2455D1-80CD-47FF-B217-5F97999B9C5E}" type="slidenum">
              <a:rPr lang="en-US" smtClean="0"/>
              <a:pPr>
                <a:defRPr/>
              </a:pPr>
              <a:t>11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12</a:t>
            </a:fld>
            <a:endParaRPr lang="en-US" dirty="0">
              <a:solidFill>
                <a:prstClr val="black"/>
              </a:solidFill>
            </a:endParaRPr>
          </a:p>
        </p:txBody>
      </p:sp>
      <p:sp>
        <p:nvSpPr>
          <p:cNvPr id="5" name="Notes Placeholder 4"/>
          <p:cNvSpPr>
            <a:spLocks noGrp="1"/>
          </p:cNvSpPr>
          <p:nvPr>
            <p:ph type="body" sz="quarter" idx="1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14</a:t>
            </a:fld>
            <a:endParaRPr lang="en-US" dirty="0">
              <a:solidFill>
                <a:prstClr val="black"/>
              </a:solidFill>
            </a:endParaRPr>
          </a:p>
        </p:txBody>
      </p:sp>
    </p:spTree>
    <p:extLst>
      <p:ext uri="{BB962C8B-B14F-4D97-AF65-F5344CB8AC3E}">
        <p14:creationId xmlns="" xmlns:p14="http://schemas.microsoft.com/office/powerpoint/2010/main" val="474115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bwMode="auto">
          <a:xfrm>
            <a:off x="382588" y="381000"/>
            <a:ext cx="4572000" cy="2573338"/>
          </a:xfrm>
          <a:noFill/>
          <a:ln>
            <a:solidFill>
              <a:srgbClr val="000000"/>
            </a:solidFill>
            <a:miter lim="800000"/>
            <a:headEnd/>
            <a:tailEnd/>
          </a:ln>
        </p:spPr>
      </p:sp>
      <p:sp>
        <p:nvSpPr>
          <p:cNvPr id="87043"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charset="0"/>
            </a:endParaRPr>
          </a:p>
        </p:txBody>
      </p:sp>
    </p:spTree>
    <p:extLst>
      <p:ext uri="{BB962C8B-B14F-4D97-AF65-F5344CB8AC3E}">
        <p14:creationId xmlns="" xmlns:p14="http://schemas.microsoft.com/office/powerpoint/2010/main" val="39712367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1.xml"/><Relationship Id="rId1" Type="http://schemas.openxmlformats.org/officeDocument/2006/relationships/themeOverride" Target="../theme/themeOverride5.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pic>
        <p:nvPicPr>
          <p:cNvPr id="6" name="Oracle red badge logo" descr="Oracle logo in white on red staging background"/>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ltGray">
          <a:xfrm>
            <a:off x="531813" y="6264275"/>
            <a:ext cx="1622425" cy="59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extLst>
      <p:ext uri="{BB962C8B-B14F-4D97-AF65-F5344CB8AC3E}">
        <p14:creationId xmlns="" xmlns:p14="http://schemas.microsoft.com/office/powerpoint/2010/main" val="1638341550"/>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1" name="Oracle red badge logo"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ltGray">
          <a:xfrm>
            <a:off x="531813" y="6264275"/>
            <a:ext cx="1622425" cy="59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31813" y="2600324"/>
            <a:ext cx="11125200" cy="1371600"/>
          </a:xfrm>
        </p:spPr>
        <p:txBody>
          <a:bodyPr>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 xmlns:p14="http://schemas.microsoft.com/office/powerpoint/2010/main" val="2115634487"/>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descr="A photo of your product can be included here"/>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 xmlns:p14="http://schemas.microsoft.com/office/powerpoint/2010/main" val="399503127"/>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mote Speaker 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2" descr="If presenting remotely, you can insert your photo here"/>
          <p:cNvSpPr>
            <a:spLocks noGrp="1" noChangeAspect="1"/>
          </p:cNvSpPr>
          <p:nvPr>
            <p:ph type="pic" idx="1"/>
          </p:nvPr>
        </p:nvSpPr>
        <p:spPr>
          <a:xfrm>
            <a:off x="2285999" y="1828800"/>
            <a:ext cx="3474720" cy="3841445"/>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1" name="Text Placeholder 10"/>
          <p:cNvSpPr>
            <a:spLocks noGrp="1"/>
          </p:cNvSpPr>
          <p:nvPr>
            <p:ph type="body" sz="quarter" idx="14"/>
          </p:nvPr>
        </p:nvSpPr>
        <p:spPr>
          <a:xfrm>
            <a:off x="6035040" y="1828799"/>
            <a:ext cx="510235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Tree>
    <p:extLst>
      <p:ext uri="{BB962C8B-B14F-4D97-AF65-F5344CB8AC3E}">
        <p14:creationId xmlns="" xmlns:p14="http://schemas.microsoft.com/office/powerpoint/2010/main" val="1393352450"/>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091121157"/>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p:nvPr>
        </p:nvSpPr>
        <p:spPr>
          <a:xfrm>
            <a:off x="531812" y="1905000"/>
            <a:ext cx="2194560" cy="3072384"/>
          </a:xfrm>
          <a:no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2419296486"/>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 xmlns:p14="http://schemas.microsoft.com/office/powerpoint/2010/main" val="756585285"/>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 xmlns:p14="http://schemas.microsoft.com/office/powerpoint/2010/main" val="1424188305"/>
      </p:ext>
    </p:extLst>
  </p:cSld>
  <p:clrMapOvr>
    <a:masterClrMapping/>
  </p:clrMapOvr>
  <p:transition spd="med">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3688146660"/>
      </p:ext>
    </p:extLst>
  </p:cSld>
  <p:clrMapOvr>
    <a:masterClrMapping/>
  </p:clrMapOvr>
  <p:transition spd="med">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dirty="0"/>
          </a:p>
        </p:txBody>
      </p: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Tree>
    <p:extLst>
      <p:ext uri="{BB962C8B-B14F-4D97-AF65-F5344CB8AC3E}">
        <p14:creationId xmlns="" xmlns:p14="http://schemas.microsoft.com/office/powerpoint/2010/main" val="3096377142"/>
      </p:ext>
    </p:extLst>
  </p:cSld>
  <p:clrMapOvr>
    <a:masterClrMapping/>
  </p:clrMapOvr>
  <p:transition spd="med">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2" name="Title 1" descr="A large metric can be called out here in font size 166pt, Calibri"/>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12" name="Text Placeholder 11"/>
          <p:cNvSpPr>
            <a:spLocks noGrp="1"/>
          </p:cNvSpPr>
          <p:nvPr>
            <p:ph type="body" sz="quarter" idx="15"/>
          </p:nvPr>
        </p:nvSpPr>
        <p:spPr>
          <a:xfrm>
            <a:off x="5256213" y="1524000"/>
            <a:ext cx="50292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Tree>
    <p:extLst>
      <p:ext uri="{BB962C8B-B14F-4D97-AF65-F5344CB8AC3E}">
        <p14:creationId xmlns="" xmlns:p14="http://schemas.microsoft.com/office/powerpoint/2010/main" val="2555792647"/>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5" name="Oracle red badge logo" descr="Oracle logo in white on red staging background"/>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ltGray">
          <a:xfrm>
            <a:off x="531813" y="6264275"/>
            <a:ext cx="1622425" cy="59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Tree>
    <p:extLst>
      <p:ext uri="{BB962C8B-B14F-4D97-AF65-F5344CB8AC3E}">
        <p14:creationId xmlns="" xmlns:p14="http://schemas.microsoft.com/office/powerpoint/2010/main" val="2077203483"/>
      </p:ext>
    </p:extLst>
  </p:cSld>
  <p:clrMapOvr>
    <a:masterClrMapping/>
  </p:clrMapOvr>
  <p:transition spd="med">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 xmlns:p14="http://schemas.microsoft.com/office/powerpoint/2010/main" val="3901714436"/>
      </p:ext>
    </p:extLst>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 xmlns:p14="http://schemas.microsoft.com/office/powerpoint/2010/main" val="977265492"/>
      </p:ext>
    </p:extLst>
  </p:cSld>
  <p:clrMapOvr>
    <a:masterClrMapping/>
  </p:clrMapOvr>
  <p:transition spd="med">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dirty="0"/>
          </a:p>
        </p:txBody>
      </p:sp>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extLst>
      <p:ext uri="{BB962C8B-B14F-4D97-AF65-F5344CB8AC3E}">
        <p14:creationId xmlns="" xmlns:p14="http://schemas.microsoft.com/office/powerpoint/2010/main" val="775353105"/>
      </p:ext>
    </p:extLst>
  </p:cSld>
  <p:clrMapOvr>
    <a:masterClrMapping/>
  </p:clrMapOvr>
  <p:transition spd="med">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64820096"/>
      </p:ext>
    </p:extLst>
  </p:cSld>
  <p:clrMapOvr>
    <a:masterClrMapping/>
  </p:clrMapOvr>
  <p:transition spd="med">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descr="Chart using colors from the approved palette included here"/>
          <p:cNvSpPr>
            <a:spLocks noGrp="1"/>
          </p:cNvSpPr>
          <p:nvPr>
            <p:ph idx="1"/>
          </p:nvPr>
        </p:nvSpPr>
        <p:spPr>
          <a:xfrm>
            <a:off x="531662" y="1524000"/>
            <a:ext cx="758952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879725"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726088506"/>
      </p:ext>
    </p:extLst>
  </p:cSld>
  <p:clrMapOvr>
    <a:masterClrMapping/>
  </p:clrMapOvr>
  <p:transition spd="med">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4-color photo can be included here"/>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651572527"/>
      </p:ext>
    </p:extLst>
  </p:cSld>
  <p:clrMapOvr>
    <a:masterClrMapping/>
  </p:clrMapOvr>
  <p:transition spd="med">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Picture Placeholder 2" descr="Two 4-color photos can be included here"/>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822620501"/>
      </p:ext>
    </p:extLst>
  </p:cSld>
  <p:clrMapOvr>
    <a:masterClrMapping/>
  </p:clrMapOvr>
  <p:transition spd="med">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Three 4-color photos can be included here"/>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809669316"/>
      </p:ext>
    </p:extLst>
  </p:cSld>
  <p:clrMapOvr>
    <a:masterClrMapping/>
  </p:clrMapOvr>
  <p:transition spd="med">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16363" y="1522413"/>
            <a:ext cx="6496050" cy="4567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5" descr="Photos, screen captures, graphics can be inserted in a white mobile phone and tablet"/>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770063" y="1828800"/>
            <a:ext cx="1841500" cy="38877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r>
              <a:rPr lang="en-US" smtClean="0"/>
              <a:t>Click to edit Master title style</a:t>
            </a:r>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3" name="Picture Placeholder 2"/>
          <p:cNvSpPr>
            <a:spLocks noGrp="1"/>
          </p:cNvSpPr>
          <p:nvPr>
            <p:ph type="pic" idx="1"/>
          </p:nvPr>
        </p:nvSpPr>
        <p:spPr bwMode="gray">
          <a:xfrm>
            <a:off x="1888693" y="23726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 xmlns:p14="http://schemas.microsoft.com/office/powerpoint/2010/main" val="2569868955"/>
      </p:ext>
    </p:extLst>
  </p:cSld>
  <p:clrMapOvr>
    <a:masterClrMapping/>
  </p:clrMapOvr>
  <p:transition spd="med">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rtphone and Tablet: Vertic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60813" y="1905000"/>
            <a:ext cx="1841500" cy="38877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5" descr="Photos, screen captures, graphics can be inserted in a white mobile phone and tablet"/>
          <p:cNvPicPr>
            <a:picLocks noChangeAspect="1"/>
          </p:cNvPicPr>
          <p:nvPr/>
        </p:nvPicPr>
        <p:blipFill>
          <a:blip r:embed="rId3" cstate="print">
            <a:extLst>
              <a:ext uri="{28A0092B-C50C-407E-A947-70E740481C1C}">
                <a14:useLocalDpi xmlns="" xmlns:a14="http://schemas.microsoft.com/office/drawing/2010/main" val="0"/>
              </a:ext>
            </a:extLst>
          </a:blip>
          <a:srcRect b="7518"/>
          <a:stretch>
            <a:fillRect/>
          </a:stretch>
        </p:blipFill>
        <p:spPr bwMode="auto">
          <a:xfrm>
            <a:off x="6467475" y="393700"/>
            <a:ext cx="4568825" cy="600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31812" y="406400"/>
            <a:ext cx="5852160" cy="889000"/>
          </a:xfrm>
        </p:spPr>
        <p:txBody>
          <a:bodyPr>
            <a:noAutofit/>
          </a:bodyPr>
          <a:lstStyle>
            <a:lvl1pPr algn="l">
              <a:defRPr sz="3600" b="0"/>
            </a:lvl1pPr>
          </a:lstStyle>
          <a:p>
            <a:r>
              <a:rPr lang="en-US" smtClean="0"/>
              <a:t>Click to edit Master title style</a:t>
            </a:r>
            <a:endParaRPr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 xmlns:p14="http://schemas.microsoft.com/office/powerpoint/2010/main" val="3016724010"/>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7" name="Oracle red badge logo"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ltGray">
          <a:xfrm>
            <a:off x="531813" y="6264275"/>
            <a:ext cx="1622425" cy="59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extLst>
      <p:ext uri="{BB962C8B-B14F-4D97-AF65-F5344CB8AC3E}">
        <p14:creationId xmlns="" xmlns:p14="http://schemas.microsoft.com/office/powerpoint/2010/main" val="4254591249"/>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257675" y="1584325"/>
            <a:ext cx="5829300" cy="4110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5"/>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760538" y="1981200"/>
            <a:ext cx="1878012" cy="3635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r>
              <a:rPr lang="en-US" smtClean="0"/>
              <a:t>Click to edit Master title style</a:t>
            </a:r>
            <a:endParaRPr dirty="0"/>
          </a:p>
        </p:txBody>
      </p:sp>
      <p:sp>
        <p:nvSpPr>
          <p:cNvPr id="16" name="Picture Placeholder 2"/>
          <p:cNvSpPr>
            <a:spLocks noGrp="1"/>
          </p:cNvSpPr>
          <p:nvPr>
            <p:ph type="pic" idx="13"/>
          </p:nvPr>
        </p:nvSpPr>
        <p:spPr bwMode="gray">
          <a:xfrm>
            <a:off x="4532312" y="1971675"/>
            <a:ext cx="5246688" cy="33242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8" name="Picture Placeholder 2"/>
          <p:cNvSpPr>
            <a:spLocks noGrp="1"/>
          </p:cNvSpPr>
          <p:nvPr>
            <p:ph type="pic" idx="1"/>
          </p:nvPr>
        </p:nvSpPr>
        <p:spPr bwMode="gray">
          <a:xfrm>
            <a:off x="1885137" y="2363138"/>
            <a:ext cx="1631569"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 xmlns:p14="http://schemas.microsoft.com/office/powerpoint/2010/main" val="271507880"/>
      </p:ext>
    </p:extLst>
  </p:cSld>
  <p:clrMapOvr>
    <a:masterClrMapping/>
  </p:clrMapOvr>
  <p:transition spd="med">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extLst>
              <a:ext uri="{28A0092B-C50C-407E-A947-70E740481C1C}">
                <a14:useLocalDpi xmlns="" xmlns:a14="http://schemas.microsoft.com/office/drawing/2010/main" val="0"/>
              </a:ext>
            </a:extLst>
          </a:blip>
          <a:srcRect b="3674"/>
          <a:stretch>
            <a:fillRect/>
          </a:stretch>
        </p:blipFill>
        <p:spPr bwMode="auto">
          <a:xfrm>
            <a:off x="6589713" y="463550"/>
            <a:ext cx="4344987" cy="593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5"/>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3960813" y="2019300"/>
            <a:ext cx="1878012" cy="3635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31811" y="406400"/>
            <a:ext cx="5852160" cy="889000"/>
          </a:xfrm>
        </p:spPr>
        <p:txBody>
          <a:bodyPr>
            <a:noAutofit/>
          </a:bodyPr>
          <a:lstStyle>
            <a:lvl1pPr algn="l">
              <a:defRPr sz="3600" b="0"/>
            </a:lvl1pPr>
          </a:lstStyle>
          <a:p>
            <a:r>
              <a:rPr lang="en-US" smtClean="0"/>
              <a:t>Click to edit Master title style</a:t>
            </a:r>
            <a:endParaRPr dirty="0"/>
          </a:p>
        </p:txBody>
      </p:sp>
      <p:sp>
        <p:nvSpPr>
          <p:cNvPr id="11" name="Picture Placeholder 2"/>
          <p:cNvSpPr>
            <a:spLocks noGrp="1"/>
          </p:cNvSpPr>
          <p:nvPr>
            <p:ph type="pic" idx="13"/>
          </p:nvPr>
        </p:nvSpPr>
        <p:spPr bwMode="gray">
          <a:xfrm>
            <a:off x="7019925" y="771524"/>
            <a:ext cx="3486149" cy="55340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8" name="Picture Placeholder 2"/>
          <p:cNvSpPr>
            <a:spLocks noGrp="1"/>
          </p:cNvSpPr>
          <p:nvPr>
            <p:ph type="pic" idx="14"/>
          </p:nvPr>
        </p:nvSpPr>
        <p:spPr bwMode="gray">
          <a:xfrm>
            <a:off x="4088968" y="2401238"/>
            <a:ext cx="1618488"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Tree>
    <p:extLst>
      <p:ext uri="{BB962C8B-B14F-4D97-AF65-F5344CB8AC3E}">
        <p14:creationId xmlns="" xmlns:p14="http://schemas.microsoft.com/office/powerpoint/2010/main" val="1178592309"/>
      </p:ext>
    </p:extLst>
  </p:cSld>
  <p:clrMapOvr>
    <a:masterClrMapping/>
  </p:clrMapOvr>
  <p:transition spd="med">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1" name="Oracle red badge logo"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ltGray">
          <a:xfrm>
            <a:off x="531813" y="6264275"/>
            <a:ext cx="1622425" cy="59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760412" y="609600"/>
            <a:ext cx="4572000" cy="2044700"/>
          </a:xfrm>
        </p:spPr>
        <p:txBody>
          <a:bodyPr/>
          <a:lstStyle>
            <a:lvl1pPr>
              <a:defRPr sz="13800" b="1"/>
            </a:lvl1pPr>
          </a:lstStyle>
          <a:p>
            <a:r>
              <a:rPr lang="en-US" smtClean="0"/>
              <a:t>Click to edit Master title style</a:t>
            </a:r>
            <a:endParaRPr lang="en-US" dirty="0"/>
          </a:p>
        </p:txBody>
      </p:sp>
      <p:sp>
        <p:nvSpPr>
          <p:cNvPr id="22" name="Text Placeholder 12"/>
          <p:cNvSpPr>
            <a:spLocks noGrp="1"/>
          </p:cNvSpPr>
          <p:nvPr>
            <p:ph type="body" sz="quarter" idx="13"/>
          </p:nvPr>
        </p:nvSpPr>
        <p:spPr>
          <a:xfrm>
            <a:off x="760412"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Tree>
    <p:extLst>
      <p:ext uri="{BB962C8B-B14F-4D97-AF65-F5344CB8AC3E}">
        <p14:creationId xmlns="" xmlns:p14="http://schemas.microsoft.com/office/powerpoint/2010/main" val="3960268967"/>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31813" y="1371600"/>
            <a:ext cx="1112520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defRPr/>
            </a:pPr>
            <a:r>
              <a:rPr lang="en-US" sz="3200" dirty="0" smtClean="0">
                <a:solidFill>
                  <a:srgbClr val="5F5F5F"/>
                </a:solidFill>
                <a:latin typeface="Calibri" pitchFamily="34" charset="0"/>
              </a:rPr>
              <a:t>Safe Harbor Statement</a:t>
            </a:r>
          </a:p>
        </p:txBody>
      </p:sp>
      <p:sp>
        <p:nvSpPr>
          <p:cNvPr id="3" name="TextBox 2"/>
          <p:cNvSpPr txBox="1">
            <a:spLocks noChangeArrowheads="1"/>
          </p:cNvSpPr>
          <p:nvPr/>
        </p:nvSpPr>
        <p:spPr bwMode="auto">
          <a:xfrm>
            <a:off x="531813" y="2514600"/>
            <a:ext cx="11125200"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defRPr/>
            </a:pPr>
            <a:r>
              <a:rPr lang="en-US" sz="2400" dirty="0" smtClean="0">
                <a:solidFill>
                  <a:srgbClr val="5F5F5F"/>
                </a:solidFill>
                <a:latin typeface="Calibri" pitchFamily="34" charset="0"/>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 xmlns:p14="http://schemas.microsoft.com/office/powerpoint/2010/main" val="462729202"/>
      </p:ext>
    </p:extLst>
  </p:cSld>
  <p:clrMapOvr>
    <a:masterClrMapping/>
  </p:clrMapOvr>
  <p:transition spd="med">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31813" y="1371600"/>
            <a:ext cx="1112520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defRPr/>
            </a:pPr>
            <a:r>
              <a:rPr lang="en-US" sz="3200" dirty="0" smtClean="0">
                <a:solidFill>
                  <a:srgbClr val="5F5F5F"/>
                </a:solidFill>
                <a:latin typeface="Calibri" pitchFamily="34" charset="0"/>
              </a:rPr>
              <a:t>Safe Harbor Statement</a:t>
            </a:r>
          </a:p>
        </p:txBody>
      </p:sp>
      <p:sp>
        <p:nvSpPr>
          <p:cNvPr id="3" name="TextBox 2"/>
          <p:cNvSpPr txBox="1">
            <a:spLocks noChangeArrowheads="1"/>
          </p:cNvSpPr>
          <p:nvPr/>
        </p:nvSpPr>
        <p:spPr bwMode="auto">
          <a:xfrm>
            <a:off x="531813" y="2514600"/>
            <a:ext cx="11125200"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defRPr/>
            </a:pPr>
            <a:r>
              <a:rPr lang="en-US" sz="2400" dirty="0" smtClean="0">
                <a:solidFill>
                  <a:srgbClr val="5F5F5F"/>
                </a:solidFill>
                <a:latin typeface="Calibri" pitchFamily="34" charset="0"/>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 xmlns:p14="http://schemas.microsoft.com/office/powerpoint/2010/main" val="2855004292"/>
      </p:ext>
    </p:extLst>
  </p:cSld>
  <p:clrMapOvr>
    <a:masterClrMapping/>
  </p:clrMapOvr>
  <p:transition spd="med">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3" descr="&quot;Hardware and Software Engineered to work together&quot; tagline in red and black"/>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2820988" y="2312988"/>
            <a:ext cx="6546850" cy="1833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746872491"/>
      </p:ext>
    </p:extLst>
  </p:cSld>
  <p:clrMapOvr>
    <a:masterClrMapping/>
  </p:clrMapOvr>
  <p:transition spd="med">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hidden">
          <a:xfrm>
            <a:off x="138113" y="130175"/>
            <a:ext cx="11912600" cy="6546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3" name="Group 15"/>
          <p:cNvGrpSpPr>
            <a:grpSpLocks/>
          </p:cNvGrpSpPr>
          <p:nvPr userDrawn="1"/>
        </p:nvGrpSpPr>
        <p:grpSpPr bwMode="auto">
          <a:xfrm>
            <a:off x="0" y="0"/>
            <a:ext cx="12188825" cy="6858000"/>
            <a:chOff x="-287" y="0"/>
            <a:chExt cx="12189399" cy="6858000"/>
          </a:xfrm>
        </p:grpSpPr>
        <p:sp>
          <p:nvSpPr>
            <p:cNvPr id="4" name="Rectangle 3"/>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8" name="Picture 21"/>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black">
          <a:xfrm>
            <a:off x="3822700" y="2843213"/>
            <a:ext cx="4543425" cy="569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746435144"/>
      </p:ext>
    </p:extLst>
  </p:cSld>
  <p:clrMapOvr>
    <a:masterClrMapping/>
  </p:clrMapOvr>
  <p:transition spd="med">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316911830"/>
      </p:ext>
    </p:extLst>
  </p:cSld>
  <p:clrMapOvr>
    <a:masterClrMapping/>
  </p:clrMapOvr>
  <p:transition spd="med">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 xmlns:p14="http://schemas.microsoft.com/office/powerpoint/2010/main" val="1767262465"/>
      </p:ext>
    </p:extLst>
  </p:cSld>
  <p:clrMapOvr>
    <a:masterClrMapping/>
  </p:clrMapOvr>
  <p:transition spd="med">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New Template_Chart">
    <p:spTree>
      <p:nvGrpSpPr>
        <p:cNvPr id="1" name=""/>
        <p:cNvGrpSpPr/>
        <p:nvPr/>
      </p:nvGrpSpPr>
      <p:grpSpPr>
        <a:xfrm>
          <a:off x="0" y="0"/>
          <a:ext cx="0" cy="0"/>
          <a:chOff x="0" y="0"/>
          <a:chExt cx="0" cy="0"/>
        </a:xfrm>
      </p:grpSpPr>
      <p:sp>
        <p:nvSpPr>
          <p:cNvPr id="5" name="Rectangle 26"/>
          <p:cNvSpPr>
            <a:spLocks noChangeArrowheads="1"/>
          </p:cNvSpPr>
          <p:nvPr userDrawn="1"/>
        </p:nvSpPr>
        <p:spPr bwMode="auto">
          <a:xfrm flipH="1">
            <a:off x="4227513" y="1490663"/>
            <a:ext cx="36512" cy="4206875"/>
          </a:xfrm>
          <a:prstGeom prst="rect">
            <a:avLst/>
          </a:prstGeom>
          <a:gradFill rotWithShape="1">
            <a:gsLst>
              <a:gs pos="0">
                <a:schemeClr val="accent1"/>
              </a:gs>
              <a:gs pos="100000">
                <a:schemeClr val="accent1">
                  <a:lumMod val="75000"/>
                </a:schemeClr>
              </a:gs>
            </a:gsLst>
            <a:lin ang="5400000" scaled="1"/>
          </a:gradFill>
          <a:ln>
            <a:noFill/>
          </a:ln>
          <a:effectLst/>
          <a:extLst/>
        </p:spPr>
        <p:txBody>
          <a:bodyPr wrap="none" lIns="45700" tIns="22849" rIns="45700" bIns="22849" anchor="ctr"/>
          <a:lstStyle/>
          <a:p>
            <a:pPr>
              <a:defRPr/>
            </a:pPr>
            <a:endParaRPr lang="en-US" dirty="0">
              <a:solidFill>
                <a:srgbClr val="5F5F5F"/>
              </a:solidFill>
              <a:latin typeface="Arial" charset="0"/>
              <a:cs typeface="Arial" charset="0"/>
            </a:endParaRPr>
          </a:p>
        </p:txBody>
      </p:sp>
      <p:sp>
        <p:nvSpPr>
          <p:cNvPr id="12" name="Text Placeholder 22"/>
          <p:cNvSpPr>
            <a:spLocks noGrp="1"/>
          </p:cNvSpPr>
          <p:nvPr>
            <p:ph type="body" sz="quarter" idx="16"/>
          </p:nvPr>
        </p:nvSpPr>
        <p:spPr>
          <a:xfrm>
            <a:off x="609443" y="1501423"/>
            <a:ext cx="3475636" cy="4199467"/>
          </a:xfrm>
          <a:noFill/>
        </p:spPr>
        <p:txBody>
          <a:bodyPr anchor="ctr">
            <a:noAutofit/>
          </a:bodyPr>
          <a:lstStyle>
            <a:lvl1pPr marL="0" marR="0" indent="0" algn="l" defTabSz="304747" rtl="0" eaLnBrk="1" fontAlgn="auto" latinLnBrk="0" hangingPunct="1">
              <a:lnSpc>
                <a:spcPct val="100000"/>
              </a:lnSpc>
              <a:spcBef>
                <a:spcPts val="0"/>
              </a:spcBef>
              <a:spcAft>
                <a:spcPts val="800"/>
              </a:spcAft>
              <a:buClr>
                <a:srgbClr val="FF0000"/>
              </a:buClr>
              <a:buSzPct val="85000"/>
              <a:buFont typeface="Arial" pitchFamily="34" charset="0"/>
              <a:buNone/>
              <a:tabLst/>
              <a:defRPr sz="2400" b="0" cap="none" baseline="0">
                <a:solidFill>
                  <a:schemeClr val="tx1"/>
                </a:solidFill>
              </a:defRPr>
            </a:lvl1pPr>
            <a:lvl2pPr marL="226444" indent="-226444">
              <a:buClr>
                <a:schemeClr val="accent1"/>
              </a:buClr>
              <a:buFont typeface="Wingdings" charset="2"/>
              <a:buChar char="§"/>
              <a:defRPr sz="2100"/>
            </a:lvl2pPr>
          </a:lstStyle>
          <a:p>
            <a:pPr lvl="0"/>
            <a:r>
              <a:rPr lang="en-US" smtClean="0"/>
              <a:t>Click to edit Master text styles</a:t>
            </a:r>
          </a:p>
          <a:p>
            <a:pPr lvl="1"/>
            <a:r>
              <a:rPr lang="en-US" smtClean="0"/>
              <a:t>Second level</a:t>
            </a:r>
          </a:p>
        </p:txBody>
      </p:sp>
      <p:sp>
        <p:nvSpPr>
          <p:cNvPr id="3" name="Chart Placeholder 2"/>
          <p:cNvSpPr>
            <a:spLocks noGrp="1"/>
          </p:cNvSpPr>
          <p:nvPr>
            <p:ph type="chart" sz="quarter" idx="17"/>
          </p:nvPr>
        </p:nvSpPr>
        <p:spPr>
          <a:xfrm>
            <a:off x="4642759" y="1498601"/>
            <a:ext cx="6980262" cy="4202289"/>
          </a:xfrm>
        </p:spPr>
        <p:txBody>
          <a:bodyPr anchor="ctr" anchorCtr="1"/>
          <a:lstStyle>
            <a:lvl1pPr marL="80419" indent="0" algn="ctr">
              <a:buNone/>
              <a:defRPr/>
            </a:lvl1pPr>
          </a:lstStyle>
          <a:p>
            <a:pPr lvl="0"/>
            <a:r>
              <a:rPr lang="en-US" noProof="0" dirty="0" smtClean="0"/>
              <a:t>Click icon to add chart</a:t>
            </a:r>
            <a:endParaRPr lang="en-US" noProof="0" dirty="0"/>
          </a:p>
        </p:txBody>
      </p:sp>
      <p:sp>
        <p:nvSpPr>
          <p:cNvPr id="9" name="Title 1"/>
          <p:cNvSpPr>
            <a:spLocks noGrp="1"/>
          </p:cNvSpPr>
          <p:nvPr>
            <p:ph type="title"/>
          </p:nvPr>
        </p:nvSpPr>
        <p:spPr>
          <a:xfrm>
            <a:off x="1072183" y="327384"/>
            <a:ext cx="10969924" cy="1027283"/>
          </a:xfrm>
        </p:spPr>
        <p:txBody>
          <a:bodyPr anchor="t"/>
          <a:lstStyle>
            <a:lvl1pPr>
              <a:defRPr/>
            </a:lvl1pPr>
          </a:lstStyle>
          <a:p>
            <a:r>
              <a:rPr lang="en-US" smtClean="0"/>
              <a:t>Click to edit Master title style</a:t>
            </a:r>
            <a:endParaRPr lang="en-US" dirty="0"/>
          </a:p>
        </p:txBody>
      </p:sp>
    </p:spTree>
    <p:extLst>
      <p:ext uri="{BB962C8B-B14F-4D97-AF65-F5344CB8AC3E}">
        <p14:creationId xmlns="" xmlns:p14="http://schemas.microsoft.com/office/powerpoint/2010/main" val="2952444745"/>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Logo">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9" name="Oracle red badge logo"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ltGray">
          <a:xfrm>
            <a:off x="531813" y="6264275"/>
            <a:ext cx="1622425" cy="59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smtClean="0"/>
              <a:t>Click to edit Master text styles</a:t>
            </a:r>
          </a:p>
        </p:txBody>
      </p:sp>
    </p:spTree>
    <p:extLst>
      <p:ext uri="{BB962C8B-B14F-4D97-AF65-F5344CB8AC3E}">
        <p14:creationId xmlns="" xmlns:p14="http://schemas.microsoft.com/office/powerpoint/2010/main" val="630965912"/>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New Template_Content 1 Line Title">
    <p:spTree>
      <p:nvGrpSpPr>
        <p:cNvPr id="1" name=""/>
        <p:cNvGrpSpPr/>
        <p:nvPr/>
      </p:nvGrpSpPr>
      <p:grpSpPr>
        <a:xfrm>
          <a:off x="0" y="0"/>
          <a:ext cx="0" cy="0"/>
          <a:chOff x="0" y="0"/>
          <a:chExt cx="0" cy="0"/>
        </a:xfrm>
      </p:grpSpPr>
      <p:sp>
        <p:nvSpPr>
          <p:cNvPr id="3" name="Rectangle 2"/>
          <p:cNvSpPr/>
          <p:nvPr userDrawn="1"/>
        </p:nvSpPr>
        <p:spPr>
          <a:xfrm>
            <a:off x="0" y="0"/>
            <a:ext cx="768350" cy="742950"/>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a:defRPr/>
            </a:pPr>
            <a:endParaRPr lang="en-US" dirty="0">
              <a:solidFill>
                <a:srgbClr val="FFFFFF"/>
              </a:solidFill>
            </a:endParaRPr>
          </a:p>
        </p:txBody>
      </p:sp>
      <p:sp>
        <p:nvSpPr>
          <p:cNvPr id="2" name="Title 1"/>
          <p:cNvSpPr>
            <a:spLocks noGrp="1"/>
          </p:cNvSpPr>
          <p:nvPr>
            <p:ph type="title"/>
          </p:nvPr>
        </p:nvSpPr>
        <p:spPr>
          <a:xfrm>
            <a:off x="1072183" y="327385"/>
            <a:ext cx="10969924" cy="541860"/>
          </a:xfrm>
        </p:spPr>
        <p:txBody>
          <a:bodyPr anchor="t"/>
          <a:lstStyle/>
          <a:p>
            <a:r>
              <a:rPr lang="en-US" smtClean="0"/>
              <a:t>Click to edit Master title style</a:t>
            </a:r>
            <a:endParaRPr lang="en-US" dirty="0"/>
          </a:p>
        </p:txBody>
      </p:sp>
    </p:spTree>
    <p:extLst>
      <p:ext uri="{BB962C8B-B14F-4D97-AF65-F5344CB8AC3E}">
        <p14:creationId xmlns="" xmlns:p14="http://schemas.microsoft.com/office/powerpoint/2010/main" val="4232541800"/>
      </p:ext>
    </p:extLst>
  </p:cSld>
  <p:clrMapOvr>
    <a:masterClrMapping/>
  </p:clrMapOvr>
  <p:transition spd="med">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New Template_Closing Slide">
    <p:spTree>
      <p:nvGrpSpPr>
        <p:cNvPr id="1" name=""/>
        <p:cNvGrpSpPr/>
        <p:nvPr/>
      </p:nvGrpSpPr>
      <p:grpSpPr>
        <a:xfrm>
          <a:off x="0" y="0"/>
          <a:ext cx="0" cy="0"/>
          <a:chOff x="0" y="0"/>
          <a:chExt cx="0" cy="0"/>
        </a:xfrm>
      </p:grpSpPr>
      <p:pic>
        <p:nvPicPr>
          <p:cNvPr id="2" name="Picture 11"/>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2188825"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15" descr="O_signature_clr_rgb.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39825" y="1771650"/>
            <a:ext cx="9750425" cy="300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849065471"/>
      </p:ext>
    </p:extLst>
  </p:cSld>
  <p:clrMapOvr>
    <a:masterClrMapping/>
  </p:clrMapOvr>
  <p:transition spd="med">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700"/>
            </a:lvl1pPr>
          </a:lstStyle>
          <a:p>
            <a:r>
              <a:rPr lang="en-US" dirty="0" smtClean="0"/>
              <a:t>Click to edit Master title style</a:t>
            </a:r>
            <a:endParaRPr lang="en-US" dirty="0"/>
          </a:p>
        </p:txBody>
      </p:sp>
      <p:sp>
        <p:nvSpPr>
          <p:cNvPr id="3" name="Content Placeholder 2"/>
          <p:cNvSpPr>
            <a:spLocks noGrp="1"/>
          </p:cNvSpPr>
          <p:nvPr>
            <p:ph sz="half" idx="1"/>
          </p:nvPr>
        </p:nvSpPr>
        <p:spPr>
          <a:xfrm>
            <a:off x="1077103" y="1552222"/>
            <a:ext cx="10544603" cy="4396316"/>
          </a:xfrm>
        </p:spPr>
        <p:txBody>
          <a:bodyPr/>
          <a:lstStyle>
            <a:lvl1pPr>
              <a:defRPr sz="3200"/>
            </a:lvl1pPr>
            <a:lvl2pPr>
              <a:defRPr sz="2700"/>
            </a:lvl2pPr>
            <a:lvl3pPr>
              <a:defRPr sz="2400"/>
            </a:lvl3pPr>
            <a:lvl4pPr>
              <a:defRPr sz="2400"/>
            </a:lvl4pPr>
            <a:lvl5pPr>
              <a:defRPr sz="24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1077105" y="826009"/>
            <a:ext cx="10849323" cy="424921"/>
          </a:xfrm>
        </p:spPr>
        <p:txBody>
          <a:bodyPr/>
          <a:lstStyle>
            <a:lvl1pPr marL="0" indent="0">
              <a:buNone/>
              <a:defRPr sz="2700">
                <a:solidFill>
                  <a:srgbClr val="FF0000"/>
                </a:solidFill>
              </a:defRPr>
            </a:lvl1pPr>
            <a:lvl2pPr>
              <a:defRPr sz="2000"/>
            </a:lvl2pPr>
            <a:lvl3pPr>
              <a:defRPr sz="1600"/>
            </a:lvl3pPr>
            <a:lvl4pPr>
              <a:defRPr sz="1500"/>
            </a:lvl4pPr>
            <a:lvl5pPr>
              <a:defRPr sz="1500"/>
            </a:lvl5pPr>
            <a:lvl6pPr>
              <a:defRPr sz="1500"/>
            </a:lvl6pPr>
            <a:lvl7pPr>
              <a:defRPr sz="1500"/>
            </a:lvl7pPr>
            <a:lvl8pPr>
              <a:defRPr sz="1500"/>
            </a:lvl8pPr>
            <a:lvl9pPr>
              <a:defRPr sz="1500"/>
            </a:lvl9pPr>
          </a:lstStyle>
          <a:p>
            <a:pPr lvl="0"/>
            <a:r>
              <a:rPr lang="en-US" dirty="0" smtClean="0"/>
              <a:t>Click to Edit Master text styles</a:t>
            </a:r>
          </a:p>
        </p:txBody>
      </p:sp>
      <p:cxnSp>
        <p:nvCxnSpPr>
          <p:cNvPr id="7" name="Straight Connector 6"/>
          <p:cNvCxnSpPr/>
          <p:nvPr userDrawn="1"/>
        </p:nvCxnSpPr>
        <p:spPr>
          <a:xfrm flipH="1">
            <a:off x="796886" y="6581297"/>
            <a:ext cx="1456" cy="128831"/>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val="3188245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7"/>
            <a:ext cx="10969924" cy="541860"/>
          </a:xfrm>
        </p:spPr>
        <p:txBody>
          <a:bodyPr anchor="t"/>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9417" indent="0">
              <a:buFontTx/>
              <a:buNone/>
              <a:defRPr/>
            </a:lvl2pPr>
            <a:lvl3pPr marL="1218835" indent="0">
              <a:buFontTx/>
              <a:buNone/>
              <a:defRPr/>
            </a:lvl3pPr>
            <a:lvl4pPr marL="1828252" indent="0">
              <a:buFontTx/>
              <a:buNone/>
              <a:defRPr/>
            </a:lvl4pPr>
            <a:lvl5pPr marL="2437669" indent="0">
              <a:buFontTx/>
              <a:buNone/>
              <a:defRPr/>
            </a:lvl5pPr>
          </a:lstStyle>
          <a:p>
            <a:pPr lvl="0"/>
            <a:r>
              <a:rPr lang="en-US" dirty="0" smtClean="0"/>
              <a:t>Click to edit Master text styles</a:t>
            </a:r>
          </a:p>
        </p:txBody>
      </p:sp>
    </p:spTree>
    <p:extLst>
      <p:ext uri="{BB962C8B-B14F-4D97-AF65-F5344CB8AC3E}">
        <p14:creationId xmlns="" xmlns:p14="http://schemas.microsoft.com/office/powerpoint/2010/main" val="2570864525"/>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26" y="739788"/>
            <a:ext cx="11125199" cy="1470025"/>
          </a:xfrm>
        </p:spPr>
        <p:txBody>
          <a:bodyPr/>
          <a:lstStyle>
            <a:lvl1pPr>
              <a:lnSpc>
                <a:spcPct val="80000"/>
              </a:lnSpc>
              <a:defRPr sz="4800"/>
            </a:lvl1pPr>
          </a:lstStyle>
          <a:p>
            <a:r>
              <a:rPr lang="en-US" dirty="0"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smtClean="0"/>
              <a:t>Click to edit Master subtitle style</a:t>
            </a:r>
            <a:endParaRPr dirty="0"/>
          </a:p>
        </p:txBody>
      </p:sp>
      <p:sp>
        <p:nvSpPr>
          <p:cNvPr id="13" name="Text Placeholder 12"/>
          <p:cNvSpPr>
            <a:spLocks noGrp="1"/>
          </p:cNvSpPr>
          <p:nvPr>
            <p:ph type="body" sz="quarter" idx="13" hasCustomPrompt="1"/>
          </p:nvPr>
        </p:nvSpPr>
        <p:spPr>
          <a:xfrm>
            <a:off x="531826" y="3429464"/>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pPr>
              <a:defRPr/>
            </a:pPr>
            <a:fld id="{3E15CE72-056F-4B92-9886-BA43B5C2CFD0}" type="datetime1">
              <a:rPr lang="en-US" smtClean="0"/>
              <a:pPr>
                <a:defRPr/>
              </a:pPr>
              <a:t>2/26/2016</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pPr>
              <a:defRPr/>
            </a:pPr>
            <a:r>
              <a:rPr lang="en-US" smtClean="0"/>
              <a:t>Oracle Confidential – Internal/Restricted/Highly Restricted</a:t>
            </a:r>
            <a:endParaRPr lang="en-US" dirty="0"/>
          </a:p>
        </p:txBody>
      </p:sp>
      <p:sp>
        <p:nvSpPr>
          <p:cNvPr id="16" name="TextBox 15"/>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9" name="Picture 8" descr="Oracle logo in white on red staging background"/>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530353" y="6263640"/>
            <a:ext cx="1625138" cy="594360"/>
          </a:xfrm>
          <a:prstGeom prst="rect">
            <a:avLst/>
          </a:prstGeom>
        </p:spPr>
      </p:pic>
      <p:sp>
        <p:nvSpPr>
          <p:cNvPr id="10" name="TextBox 9"/>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11" name="Picture 10" descr="Oracle logo in white on red staging background"/>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30353" y="6263640"/>
            <a:ext cx="1625138" cy="594360"/>
          </a:xfrm>
          <a:prstGeom prst="rect">
            <a:avLst/>
          </a:prstGeom>
        </p:spPr>
      </p:pic>
      <p:pic>
        <p:nvPicPr>
          <p:cNvPr id="12" name="Picture 13" descr="Oracle logo in white on red staging background"/>
          <p:cNvPicPr>
            <a:picLocks noChangeAspect="1"/>
          </p:cNvPicPr>
          <p:nvPr userDrawn="1"/>
        </p:nvPicPr>
        <p:blipFill>
          <a:blip r:embed="rId3" cstate="print"/>
          <a:srcRect/>
          <a:stretch>
            <a:fillRect/>
          </a:stretch>
        </p:blipFill>
        <p:spPr bwMode="ltGray">
          <a:xfrm>
            <a:off x="531814" y="6264276"/>
            <a:ext cx="1622425" cy="593725"/>
          </a:xfrm>
          <a:prstGeom prst="rect">
            <a:avLst/>
          </a:prstGeom>
          <a:noFill/>
          <a:ln w="9525">
            <a:noFill/>
            <a:miter lim="800000"/>
            <a:headEnd/>
            <a:tailEnd/>
          </a:ln>
        </p:spPr>
      </p:pic>
      <p:sp>
        <p:nvSpPr>
          <p:cNvPr id="14" name="TextBox 13"/>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5F5F5F"/>
                </a:solidFill>
                <a:latin typeface="Calibri"/>
              </a:rPr>
              <a:t>Copyright © 2014</a:t>
            </a:r>
            <a:r>
              <a:rPr lang="en-US" sz="800" dirty="0">
                <a:solidFill>
                  <a:srgbClr val="5F5F5F"/>
                </a:solidFill>
                <a:latin typeface="Calibri"/>
              </a:rPr>
              <a:t>,</a:t>
            </a:r>
            <a:r>
              <a:rPr sz="800" dirty="0">
                <a:solidFill>
                  <a:srgbClr val="5F5F5F"/>
                </a:solidFill>
                <a:latin typeface="Calibri"/>
              </a:rPr>
              <a:t> Oracle and/or its affiliates. All rights reserved.  |</a:t>
            </a:r>
          </a:p>
        </p:txBody>
      </p:sp>
    </p:spTree>
    <p:extLst>
      <p:ext uri="{BB962C8B-B14F-4D97-AF65-F5344CB8AC3E}">
        <p14:creationId xmlns="" xmlns:p14="http://schemas.microsoft.com/office/powerpoint/2010/main" val="12057420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26" y="739788"/>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smtClean="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pPr>
              <a:defRPr/>
            </a:pPr>
            <a:fld id="{C5C98392-B6AD-4945-ADF0-C6F2640A9643}" type="datetime1">
              <a:rPr lang="en-US" smtClean="0"/>
              <a:pPr>
                <a:defRPr/>
              </a:pPr>
              <a:t>2/26/2016</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pPr>
              <a:defRPr/>
            </a:pPr>
            <a:r>
              <a:rPr lang="en-US" smtClean="0"/>
              <a:t>Oracle Confidential – Internal/Restricted/Highly Restricted</a:t>
            </a:r>
            <a:endParaRPr lang="en-US" dirty="0"/>
          </a:p>
        </p:txBody>
      </p:sp>
      <p:sp>
        <p:nvSpPr>
          <p:cNvPr id="15" name="TextBox 14"/>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10" name="Picture 9" descr="Oracle logo in white on red staging background"/>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530353" y="6263640"/>
            <a:ext cx="1625138" cy="594360"/>
          </a:xfrm>
          <a:prstGeom prst="rect">
            <a:avLst/>
          </a:prstGeom>
        </p:spPr>
      </p:pic>
      <p:sp>
        <p:nvSpPr>
          <p:cNvPr id="9" name="TextBox 8"/>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11" name="Picture 10" descr="Oracle logo in white on red staging background"/>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30353" y="6263640"/>
            <a:ext cx="1625138" cy="594360"/>
          </a:xfrm>
          <a:prstGeom prst="rect">
            <a:avLst/>
          </a:prstGeom>
        </p:spPr>
      </p:pic>
      <p:pic>
        <p:nvPicPr>
          <p:cNvPr id="12" name="Picture 13" descr="Oracle logo in white on red staging background"/>
          <p:cNvPicPr>
            <a:picLocks noChangeAspect="1"/>
          </p:cNvPicPr>
          <p:nvPr userDrawn="1"/>
        </p:nvPicPr>
        <p:blipFill>
          <a:blip r:embed="rId3" cstate="print"/>
          <a:srcRect/>
          <a:stretch>
            <a:fillRect/>
          </a:stretch>
        </p:blipFill>
        <p:spPr bwMode="ltGray">
          <a:xfrm>
            <a:off x="531814" y="6264276"/>
            <a:ext cx="1622425" cy="593725"/>
          </a:xfrm>
          <a:prstGeom prst="rect">
            <a:avLst/>
          </a:prstGeom>
          <a:noFill/>
          <a:ln w="9525">
            <a:noFill/>
            <a:miter lim="800000"/>
            <a:headEnd/>
            <a:tailEnd/>
          </a:ln>
        </p:spPr>
      </p:pic>
      <p:sp>
        <p:nvSpPr>
          <p:cNvPr id="13" name="TextBox 12"/>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5F5F5F"/>
                </a:solidFill>
                <a:latin typeface="Calibri"/>
              </a:rPr>
              <a:t>Copyright © 2014</a:t>
            </a:r>
            <a:r>
              <a:rPr lang="en-US" sz="800" dirty="0">
                <a:solidFill>
                  <a:srgbClr val="5F5F5F"/>
                </a:solidFill>
                <a:latin typeface="Calibri"/>
              </a:rPr>
              <a:t>,</a:t>
            </a:r>
            <a:r>
              <a:rPr sz="800" dirty="0">
                <a:solidFill>
                  <a:srgbClr val="5F5F5F"/>
                </a:solidFill>
                <a:latin typeface="Calibri"/>
              </a:rPr>
              <a:t> Oracle and/or its affiliates. All rights reserved.  |</a:t>
            </a:r>
          </a:p>
        </p:txBody>
      </p:sp>
    </p:spTree>
    <p:extLst>
      <p:ext uri="{BB962C8B-B14F-4D97-AF65-F5344CB8AC3E}">
        <p14:creationId xmlns="" xmlns:p14="http://schemas.microsoft.com/office/powerpoint/2010/main" val="18529279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12"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 name="Title 1"/>
          <p:cNvSpPr>
            <a:spLocks noGrp="1"/>
          </p:cNvSpPr>
          <p:nvPr>
            <p:ph type="ctrTitle"/>
          </p:nvPr>
        </p:nvSpPr>
        <p:spPr>
          <a:xfrm>
            <a:off x="531814" y="739788"/>
            <a:ext cx="9601200" cy="1470025"/>
          </a:xfrm>
        </p:spPr>
        <p:txBody>
          <a:bodyPr/>
          <a:lstStyle>
            <a:lvl1pPr>
              <a:lnSpc>
                <a:spcPct val="80000"/>
              </a:lnSpc>
              <a:defRPr sz="4800"/>
            </a:lvl1pPr>
          </a:lstStyle>
          <a:p>
            <a:r>
              <a:rPr lang="en-US" dirty="0"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smtClean="0"/>
              <a:t>Click to edit Master subtitle style</a:t>
            </a:r>
            <a:endParaRPr dirty="0"/>
          </a:p>
        </p:txBody>
      </p:sp>
      <p:sp>
        <p:nvSpPr>
          <p:cNvPr id="13" name="Text Placeholder 12"/>
          <p:cNvSpPr>
            <a:spLocks noGrp="1"/>
          </p:cNvSpPr>
          <p:nvPr>
            <p:ph type="body" sz="quarter" idx="13" hasCustomPrompt="1"/>
          </p:nvPr>
        </p:nvSpPr>
        <p:spPr>
          <a:xfrm>
            <a:off x="531814" y="3429464"/>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pPr>
              <a:defRPr/>
            </a:pPr>
            <a:fld id="{345A29FD-E51D-430A-AB82-32EFB8DD4365}" type="datetime1">
              <a:rPr lang="en-US" smtClean="0">
                <a:solidFill>
                  <a:srgbClr val="FFFFFF"/>
                </a:solidFill>
              </a:rPr>
              <a:pPr>
                <a:defRPr/>
              </a:pPr>
              <a:t>2/26/2016</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pPr>
              <a:defRPr/>
            </a:pPr>
            <a:r>
              <a:rPr lang="en-US" smtClean="0">
                <a:solidFill>
                  <a:srgbClr val="FFFFFF"/>
                </a:solidFill>
              </a:rPr>
              <a:t>Oracle Confidential – Internal/Restricted/Highly Restricted</a:t>
            </a:r>
            <a:endParaRPr lang="en-US" dirty="0">
              <a:solidFill>
                <a:srgbClr val="FFFFFF"/>
              </a:solidFill>
            </a:endParaRPr>
          </a:p>
        </p:txBody>
      </p:sp>
      <p:sp>
        <p:nvSpPr>
          <p:cNvPr id="14" name="TextBox 13"/>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FFFFFF"/>
                </a:solidFill>
              </a:rPr>
              <a:t>Copyright © </a:t>
            </a:r>
            <a:r>
              <a:rPr sz="900" dirty="0" smtClean="0">
                <a:solidFill>
                  <a:srgbClr val="FFFFFF"/>
                </a:solidFill>
              </a:rPr>
              <a:t>201</a:t>
            </a:r>
            <a:r>
              <a:rPr lang="en-US" sz="900" dirty="0" smtClean="0">
                <a:solidFill>
                  <a:srgbClr val="FFFFFF"/>
                </a:solidFill>
              </a:rPr>
              <a:t>5,</a:t>
            </a:r>
            <a:r>
              <a:rPr sz="900" dirty="0" smtClean="0">
                <a:solidFill>
                  <a:srgbClr val="FFFFFF"/>
                </a:solidFill>
              </a:rPr>
              <a:t> </a:t>
            </a:r>
            <a:r>
              <a:rPr sz="900" dirty="0">
                <a:solidFill>
                  <a:srgbClr val="FFFFFF"/>
                </a:solidFill>
              </a:rPr>
              <a:t>Oracle and/or its affiliates. All rights reserved.  </a:t>
            </a:r>
            <a:r>
              <a:rPr sz="900" dirty="0" smtClean="0">
                <a:solidFill>
                  <a:srgbClr val="FFFFFF"/>
                </a:solidFill>
              </a:rPr>
              <a:t>|</a:t>
            </a:r>
            <a:endParaRPr sz="900" dirty="0">
              <a:solidFill>
                <a:srgbClr val="FFFFFF"/>
              </a:solidFill>
            </a:endParaRPr>
          </a:p>
        </p:txBody>
      </p:sp>
      <p:pic>
        <p:nvPicPr>
          <p:cNvPr id="11" name="Picture 10" descr="Oracle logo in white on red staging background"/>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530353" y="6263640"/>
            <a:ext cx="1625138" cy="594360"/>
          </a:xfrm>
          <a:prstGeom prst="rect">
            <a:avLst/>
          </a:prstGeom>
        </p:spPr>
      </p:pic>
      <p:sp>
        <p:nvSpPr>
          <p:cNvPr id="12" name="TextBox 11"/>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FFFFFF"/>
                </a:solidFill>
                <a:latin typeface="Calibri"/>
              </a:rPr>
              <a:t>Copyright © </a:t>
            </a:r>
            <a:r>
              <a:rPr sz="900" dirty="0" smtClean="0">
                <a:solidFill>
                  <a:srgbClr val="FFFFFF"/>
                </a:solidFill>
                <a:latin typeface="Calibri"/>
              </a:rPr>
              <a:t>201</a:t>
            </a:r>
            <a:r>
              <a:rPr lang="en-US" sz="900" dirty="0" smtClean="0">
                <a:solidFill>
                  <a:srgbClr val="FFFFFF"/>
                </a:solidFill>
                <a:latin typeface="Calibri"/>
              </a:rPr>
              <a:t>5,</a:t>
            </a:r>
            <a:r>
              <a:rPr sz="900" dirty="0" smtClean="0">
                <a:solidFill>
                  <a:srgbClr val="FFFFFF"/>
                </a:solidFill>
                <a:latin typeface="Calibri"/>
              </a:rPr>
              <a:t> </a:t>
            </a:r>
            <a:r>
              <a:rPr sz="900" dirty="0">
                <a:solidFill>
                  <a:srgbClr val="FFFFFF"/>
                </a:solidFill>
                <a:latin typeface="Calibri"/>
              </a:rPr>
              <a:t>Oracle and/or its affiliates. All rights reserved.  </a:t>
            </a:r>
            <a:r>
              <a:rPr sz="900" dirty="0" smtClean="0">
                <a:solidFill>
                  <a:srgbClr val="FFFFFF"/>
                </a:solidFill>
                <a:latin typeface="Calibri"/>
              </a:rPr>
              <a:t>|</a:t>
            </a:r>
            <a:endParaRPr sz="900" dirty="0">
              <a:solidFill>
                <a:srgbClr val="FFFFFF"/>
              </a:solidFill>
              <a:latin typeface="Calibri"/>
            </a:endParaRPr>
          </a:p>
        </p:txBody>
      </p:sp>
      <p:pic>
        <p:nvPicPr>
          <p:cNvPr id="15" name="Picture 14" descr="Oracle logo in white on red staging background"/>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0353" y="6263640"/>
            <a:ext cx="1625138" cy="594360"/>
          </a:xfrm>
          <a:prstGeom prst="rect">
            <a:avLst/>
          </a:prstGeom>
        </p:spPr>
      </p:pic>
      <p:pic>
        <p:nvPicPr>
          <p:cNvPr id="16" name="Picture 15"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17" name="TextBox 16"/>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FFFFFF"/>
                </a:solidFill>
                <a:latin typeface="Calibri"/>
              </a:rPr>
              <a:t>Copyright © 2014</a:t>
            </a:r>
            <a:r>
              <a:rPr lang="en-US" sz="800" dirty="0">
                <a:solidFill>
                  <a:srgbClr val="FFFFFF"/>
                </a:solidFill>
                <a:latin typeface="Calibri"/>
              </a:rPr>
              <a:t>,</a:t>
            </a:r>
            <a:r>
              <a:rPr sz="800" dirty="0">
                <a:solidFill>
                  <a:srgbClr val="FFFFFF"/>
                </a:solidFill>
                <a:latin typeface="Calibri"/>
              </a:rPr>
              <a:t> Oracle and/or its affiliates. All rights reserved.  |</a:t>
            </a:r>
          </a:p>
        </p:txBody>
      </p:sp>
    </p:spTree>
    <p:extLst>
      <p:ext uri="{BB962C8B-B14F-4D97-AF65-F5344CB8AC3E}">
        <p14:creationId xmlns="" xmlns:p14="http://schemas.microsoft.com/office/powerpoint/2010/main" val="31836434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12"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 name="Title 1"/>
          <p:cNvSpPr>
            <a:spLocks noGrp="1"/>
          </p:cNvSpPr>
          <p:nvPr>
            <p:ph type="ctrTitle"/>
          </p:nvPr>
        </p:nvSpPr>
        <p:spPr>
          <a:xfrm>
            <a:off x="531815" y="739788"/>
            <a:ext cx="9143999"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9143999"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0B64BD24-B55C-4662-80AA-E3E2F0290E65}" type="datetime1">
              <a:rPr lang="en-US" smtClean="0">
                <a:solidFill>
                  <a:srgbClr val="FFFFFF"/>
                </a:solidFill>
              </a:rPr>
              <a:pPr>
                <a:defRPr/>
              </a:pPr>
              <a:t>2/26/2016</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5" y="3429464"/>
            <a:ext cx="91439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6" name="TextBox 15"/>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FFFFFF"/>
                </a:solidFill>
              </a:rPr>
              <a:t>Copyright © </a:t>
            </a:r>
            <a:r>
              <a:rPr sz="900" dirty="0" smtClean="0">
                <a:solidFill>
                  <a:srgbClr val="FFFFFF"/>
                </a:solidFill>
              </a:rPr>
              <a:t>201</a:t>
            </a:r>
            <a:r>
              <a:rPr lang="en-US" sz="900" dirty="0" smtClean="0">
                <a:solidFill>
                  <a:srgbClr val="FFFFFF"/>
                </a:solidFill>
              </a:rPr>
              <a:t>5,</a:t>
            </a:r>
            <a:r>
              <a:rPr sz="900" dirty="0" smtClean="0">
                <a:solidFill>
                  <a:srgbClr val="FFFFFF"/>
                </a:solidFill>
              </a:rPr>
              <a:t> </a:t>
            </a:r>
            <a:r>
              <a:rPr sz="900" dirty="0">
                <a:solidFill>
                  <a:srgbClr val="FFFFFF"/>
                </a:solidFill>
              </a:rPr>
              <a:t>Oracle and/or its affiliates. All rights reserved.  </a:t>
            </a:r>
            <a:r>
              <a:rPr sz="900" dirty="0" smtClean="0">
                <a:solidFill>
                  <a:srgbClr val="FFFFFF"/>
                </a:solidFill>
              </a:rPr>
              <a:t>|</a:t>
            </a:r>
            <a:endParaRPr sz="900" dirty="0">
              <a:solidFill>
                <a:srgbClr val="FFFFFF"/>
              </a:solidFill>
            </a:endParaRPr>
          </a:p>
        </p:txBody>
      </p:sp>
      <p:pic>
        <p:nvPicPr>
          <p:cNvPr id="15" name="Picture 14" descr="Oracle logo in white on red staging background"/>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530353" y="6263640"/>
            <a:ext cx="1625138" cy="594360"/>
          </a:xfrm>
          <a:prstGeom prst="rect">
            <a:avLst/>
          </a:prstGeom>
        </p:spPr>
      </p:pic>
      <p:sp>
        <p:nvSpPr>
          <p:cNvPr id="14" name="TextBox 13"/>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FFFFFF"/>
                </a:solidFill>
                <a:latin typeface="Calibri"/>
              </a:rPr>
              <a:t>Copyright © </a:t>
            </a:r>
            <a:r>
              <a:rPr sz="900" dirty="0" smtClean="0">
                <a:solidFill>
                  <a:srgbClr val="FFFFFF"/>
                </a:solidFill>
                <a:latin typeface="Calibri"/>
              </a:rPr>
              <a:t>201</a:t>
            </a:r>
            <a:r>
              <a:rPr lang="en-US" sz="900" dirty="0" smtClean="0">
                <a:solidFill>
                  <a:srgbClr val="FFFFFF"/>
                </a:solidFill>
                <a:latin typeface="Calibri"/>
              </a:rPr>
              <a:t>5,</a:t>
            </a:r>
            <a:r>
              <a:rPr sz="900" dirty="0" smtClean="0">
                <a:solidFill>
                  <a:srgbClr val="FFFFFF"/>
                </a:solidFill>
                <a:latin typeface="Calibri"/>
              </a:rPr>
              <a:t> </a:t>
            </a:r>
            <a:r>
              <a:rPr sz="900" dirty="0">
                <a:solidFill>
                  <a:srgbClr val="FFFFFF"/>
                </a:solidFill>
                <a:latin typeface="Calibri"/>
              </a:rPr>
              <a:t>Oracle and/or its affiliates. All rights reserved.  </a:t>
            </a:r>
            <a:r>
              <a:rPr sz="900" dirty="0" smtClean="0">
                <a:solidFill>
                  <a:srgbClr val="FFFFFF"/>
                </a:solidFill>
                <a:latin typeface="Calibri"/>
              </a:rPr>
              <a:t>|</a:t>
            </a:r>
            <a:endParaRPr sz="900" dirty="0">
              <a:solidFill>
                <a:srgbClr val="FFFFFF"/>
              </a:solidFill>
              <a:latin typeface="Calibri"/>
            </a:endParaRPr>
          </a:p>
        </p:txBody>
      </p:sp>
      <p:pic>
        <p:nvPicPr>
          <p:cNvPr id="17" name="Picture 16" descr="Oracle logo in white on red staging background"/>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0353" y="6263640"/>
            <a:ext cx="1625138" cy="594360"/>
          </a:xfrm>
          <a:prstGeom prst="rect">
            <a:avLst/>
          </a:prstGeom>
        </p:spPr>
      </p:pic>
      <p:pic>
        <p:nvPicPr>
          <p:cNvPr id="18" name="Picture 16"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19" name="TextBox 18"/>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FFFFFF"/>
                </a:solidFill>
                <a:latin typeface="Calibri"/>
              </a:rPr>
              <a:t>Copyright © 2014</a:t>
            </a:r>
            <a:r>
              <a:rPr lang="en-US" sz="800" dirty="0">
                <a:solidFill>
                  <a:srgbClr val="FFFFFF"/>
                </a:solidFill>
                <a:latin typeface="Calibri"/>
              </a:rPr>
              <a:t>,</a:t>
            </a:r>
            <a:r>
              <a:rPr sz="800" dirty="0">
                <a:solidFill>
                  <a:srgbClr val="FFFFFF"/>
                </a:solidFill>
                <a:latin typeface="Calibri"/>
              </a:rPr>
              <a:t> Oracle and/or its affiliates. All rights reserved.  |</a:t>
            </a:r>
          </a:p>
        </p:txBody>
      </p:sp>
    </p:spTree>
    <p:extLst>
      <p:ext uri="{BB962C8B-B14F-4D97-AF65-F5344CB8AC3E}">
        <p14:creationId xmlns="" xmlns:p14="http://schemas.microsoft.com/office/powerpoint/2010/main" val="20500467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12"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 name="Title 1"/>
          <p:cNvSpPr>
            <a:spLocks noGrp="1"/>
          </p:cNvSpPr>
          <p:nvPr>
            <p:ph type="ctrTitle"/>
          </p:nvPr>
        </p:nvSpPr>
        <p:spPr>
          <a:xfrm>
            <a:off x="531815" y="739788"/>
            <a:ext cx="9143999"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9143999"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8F953AA3-C1A7-4924-9307-CBB58EE23A68}" type="datetime1">
              <a:rPr lang="en-US" smtClean="0">
                <a:solidFill>
                  <a:srgbClr val="FFFFFF"/>
                </a:solidFill>
              </a:rPr>
              <a:pPr>
                <a:defRPr/>
              </a:pPr>
              <a:t>2/26/2016</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5" y="3429464"/>
            <a:ext cx="91439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5" name="Rectangle 14"/>
          <p:cNvSpPr/>
          <p:nvPr/>
        </p:nvSpPr>
        <p:spPr>
          <a:xfrm>
            <a:off x="9823444"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7" name="TextBox 16"/>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FFFFFF"/>
                </a:solidFill>
              </a:rPr>
              <a:t>Copyright © </a:t>
            </a:r>
            <a:r>
              <a:rPr sz="900" dirty="0" smtClean="0">
                <a:solidFill>
                  <a:srgbClr val="FFFFFF"/>
                </a:solidFill>
              </a:rPr>
              <a:t>201</a:t>
            </a:r>
            <a:r>
              <a:rPr lang="en-US" sz="900" dirty="0" smtClean="0">
                <a:solidFill>
                  <a:srgbClr val="FFFFFF"/>
                </a:solidFill>
              </a:rPr>
              <a:t>5,</a:t>
            </a:r>
            <a:r>
              <a:rPr sz="900" dirty="0" smtClean="0">
                <a:solidFill>
                  <a:srgbClr val="FFFFFF"/>
                </a:solidFill>
              </a:rPr>
              <a:t> </a:t>
            </a:r>
            <a:r>
              <a:rPr sz="900" dirty="0">
                <a:solidFill>
                  <a:srgbClr val="FFFFFF"/>
                </a:solidFill>
              </a:rPr>
              <a:t>Oracle and/or its affiliates. All rights reserved.  </a:t>
            </a:r>
            <a:r>
              <a:rPr sz="900" dirty="0" smtClean="0">
                <a:solidFill>
                  <a:srgbClr val="FFFFFF"/>
                </a:solidFill>
              </a:rPr>
              <a:t>|</a:t>
            </a:r>
            <a:endParaRPr sz="900" dirty="0">
              <a:solidFill>
                <a:srgbClr val="FFFFFF"/>
              </a:solidFill>
            </a:endParaRPr>
          </a:p>
        </p:txBody>
      </p:sp>
      <p:pic>
        <p:nvPicPr>
          <p:cNvPr id="16" name="Picture 15" descr="Oracle logo in white on red staging background"/>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530353" y="6263640"/>
            <a:ext cx="1625138" cy="594360"/>
          </a:xfrm>
          <a:prstGeom prst="rect">
            <a:avLst/>
          </a:prstGeom>
        </p:spPr>
      </p:pic>
      <p:sp>
        <p:nvSpPr>
          <p:cNvPr id="14" name="Rectangle 13"/>
          <p:cNvSpPr/>
          <p:nvPr/>
        </p:nvSpPr>
        <p:spPr>
          <a:xfrm>
            <a:off x="9823444"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defTabSz="914361" fontAlgn="auto">
              <a:lnSpc>
                <a:spcPct val="90000"/>
              </a:lnSpc>
              <a:spcBef>
                <a:spcPts val="0"/>
              </a:spcBef>
              <a:spcAft>
                <a:spcPts val="0"/>
              </a:spcAft>
            </a:pPr>
            <a:endParaRPr lang="en-US" dirty="0">
              <a:solidFill>
                <a:srgbClr val="FFFFFF"/>
              </a:solidFill>
            </a:endParaRPr>
          </a:p>
        </p:txBody>
      </p:sp>
      <p:sp>
        <p:nvSpPr>
          <p:cNvPr id="18" name="TextBox 17"/>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FFFFFF"/>
                </a:solidFill>
                <a:latin typeface="Calibri"/>
              </a:rPr>
              <a:t>Copyright © </a:t>
            </a:r>
            <a:r>
              <a:rPr sz="900" dirty="0" smtClean="0">
                <a:solidFill>
                  <a:srgbClr val="FFFFFF"/>
                </a:solidFill>
                <a:latin typeface="Calibri"/>
              </a:rPr>
              <a:t>201</a:t>
            </a:r>
            <a:r>
              <a:rPr lang="en-US" sz="900" dirty="0" smtClean="0">
                <a:solidFill>
                  <a:srgbClr val="FFFFFF"/>
                </a:solidFill>
                <a:latin typeface="Calibri"/>
              </a:rPr>
              <a:t>5,</a:t>
            </a:r>
            <a:r>
              <a:rPr sz="900" dirty="0" smtClean="0">
                <a:solidFill>
                  <a:srgbClr val="FFFFFF"/>
                </a:solidFill>
                <a:latin typeface="Calibri"/>
              </a:rPr>
              <a:t> </a:t>
            </a:r>
            <a:r>
              <a:rPr sz="900" dirty="0">
                <a:solidFill>
                  <a:srgbClr val="FFFFFF"/>
                </a:solidFill>
                <a:latin typeface="Calibri"/>
              </a:rPr>
              <a:t>Oracle and/or its affiliates. All rights reserved.  </a:t>
            </a:r>
            <a:r>
              <a:rPr sz="900" dirty="0" smtClean="0">
                <a:solidFill>
                  <a:srgbClr val="FFFFFF"/>
                </a:solidFill>
                <a:latin typeface="Calibri"/>
              </a:rPr>
              <a:t>|</a:t>
            </a:r>
            <a:endParaRPr sz="900" dirty="0">
              <a:solidFill>
                <a:srgbClr val="FFFFFF"/>
              </a:solidFill>
              <a:latin typeface="Calibri"/>
            </a:endParaRPr>
          </a:p>
        </p:txBody>
      </p:sp>
      <p:pic>
        <p:nvPicPr>
          <p:cNvPr id="19" name="Picture 18" descr="Oracle logo in white on red staging background"/>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0353" y="6263640"/>
            <a:ext cx="1625138" cy="594360"/>
          </a:xfrm>
          <a:prstGeom prst="rect">
            <a:avLst/>
          </a:prstGeom>
        </p:spPr>
      </p:pic>
      <p:pic>
        <p:nvPicPr>
          <p:cNvPr id="20" name="Picture 16"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23" name="Rectangle 22"/>
          <p:cNvSpPr/>
          <p:nvPr userDrawn="1"/>
        </p:nvSpPr>
        <p:spPr>
          <a:xfrm>
            <a:off x="9823451" y="5410201"/>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fontAlgn="auto">
              <a:lnSpc>
                <a:spcPct val="90000"/>
              </a:lnSpc>
              <a:spcBef>
                <a:spcPts val="0"/>
              </a:spcBef>
              <a:spcAft>
                <a:spcPts val="0"/>
              </a:spcAft>
              <a:defRPr/>
            </a:pPr>
            <a:endParaRPr lang="en-US" dirty="0">
              <a:solidFill>
                <a:srgbClr val="FFFFFF"/>
              </a:solidFill>
            </a:endParaRPr>
          </a:p>
        </p:txBody>
      </p:sp>
      <p:sp>
        <p:nvSpPr>
          <p:cNvPr id="24" name="TextBox 23"/>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FFFFFF"/>
                </a:solidFill>
                <a:latin typeface="Calibri"/>
              </a:rPr>
              <a:t>Copyright © 2014</a:t>
            </a:r>
            <a:r>
              <a:rPr lang="en-US" sz="800" dirty="0">
                <a:solidFill>
                  <a:srgbClr val="FFFFFF"/>
                </a:solidFill>
                <a:latin typeface="Calibri"/>
              </a:rPr>
              <a:t>,</a:t>
            </a:r>
            <a:r>
              <a:rPr sz="800" dirty="0">
                <a:solidFill>
                  <a:srgbClr val="FFFFFF"/>
                </a:solidFill>
                <a:latin typeface="Calibri"/>
              </a:rPr>
              <a:t> Oracle and/or its affiliates. All rights reserved.  |</a:t>
            </a:r>
          </a:p>
        </p:txBody>
      </p:sp>
    </p:spTree>
    <p:extLst>
      <p:ext uri="{BB962C8B-B14F-4D97-AF65-F5344CB8AC3E}">
        <p14:creationId xmlns="" xmlns:p14="http://schemas.microsoft.com/office/powerpoint/2010/main" val="41816645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3" name="Content Placeholder 2"/>
          <p:cNvSpPr>
            <a:spLocks noGrp="1"/>
          </p:cNvSpPr>
          <p:nvPr>
            <p:ph idx="1"/>
          </p:nvPr>
        </p:nvSpPr>
        <p:spPr>
          <a:xfrm>
            <a:off x="531152" y="1524001"/>
            <a:ext cx="11126522" cy="4419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pPr>
              <a:defRPr/>
            </a:pPr>
            <a:fld id="{9D2764AB-EDAD-480E-87A7-0CA48BB0D767}" type="datetime1">
              <a:rPr lang="en-US" smtClean="0">
                <a:solidFill>
                  <a:srgbClr val="5F5F5F"/>
                </a:solidFill>
              </a:rPr>
              <a:pPr>
                <a:defRPr/>
              </a:pPr>
              <a:t>2/26/2016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8B3640B6-D572-4395-B9C4-8BC68AC3D78C}"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 xmlns:p14="http://schemas.microsoft.com/office/powerpoint/2010/main" val="171537476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2 Logos">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white">
          <a:xfrm>
            <a:off x="9853393" y="15240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9" name="Oracle red badge logo"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ltGray">
          <a:xfrm>
            <a:off x="531813" y="6264275"/>
            <a:ext cx="1622425" cy="59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9"/>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dirty="0">
              <a:solidFill>
                <a:srgbClr val="FFFFFF"/>
              </a:solidFill>
            </a:endParaRP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823450" y="9144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smtClean="0"/>
              <a:t>Click to edit Master text styles</a:t>
            </a:r>
          </a:p>
        </p:txBody>
      </p:sp>
    </p:spTree>
    <p:extLst>
      <p:ext uri="{BB962C8B-B14F-4D97-AF65-F5344CB8AC3E}">
        <p14:creationId xmlns="" xmlns:p14="http://schemas.microsoft.com/office/powerpoint/2010/main" val="2157225160"/>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3" name="Content Placeholder 2"/>
          <p:cNvSpPr>
            <a:spLocks noGrp="1"/>
          </p:cNvSpPr>
          <p:nvPr>
            <p:ph idx="1"/>
          </p:nvPr>
        </p:nvSpPr>
        <p:spPr>
          <a:xfrm>
            <a:off x="531152" y="1981200"/>
            <a:ext cx="11126522" cy="3962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pPr>
              <a:defRPr/>
            </a:pPr>
            <a:fld id="{934AB2D6-4EAF-49A2-9CA8-E7EB24963B8C}" type="datetime1">
              <a:rPr lang="en-US" smtClean="0">
                <a:solidFill>
                  <a:srgbClr val="5F5F5F"/>
                </a:solidFill>
              </a:rPr>
              <a:pPr>
                <a:defRPr/>
              </a:pPr>
              <a:t>2/26/2016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8EA8260F-FABA-4E1E-923D-AF4CEE327D05}" type="slidenum">
              <a:rPr lang="en-US" smtClean="0">
                <a:solidFill>
                  <a:srgbClr val="5F5F5F"/>
                </a:solidFill>
              </a:rPr>
              <a:pPr>
                <a:def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26" y="1373753"/>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 xmlns:p14="http://schemas.microsoft.com/office/powerpoint/2010/main" val="40600487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4" name="Date Placeholder 3"/>
          <p:cNvSpPr>
            <a:spLocks noGrp="1"/>
          </p:cNvSpPr>
          <p:nvPr>
            <p:ph type="dt" sz="half" idx="10"/>
          </p:nvPr>
        </p:nvSpPr>
        <p:spPr/>
        <p:txBody>
          <a:bodyPr/>
          <a:lstStyle/>
          <a:p>
            <a:pPr>
              <a:defRPr/>
            </a:pPr>
            <a:fld id="{BBCB3508-B256-40CB-A5AC-2A6EA49BEF43}" type="datetime1">
              <a:rPr lang="en-US" smtClean="0">
                <a:solidFill>
                  <a:srgbClr val="5F5F5F"/>
                </a:solidFill>
              </a:rPr>
              <a:pPr>
                <a:defRPr/>
              </a:pPr>
              <a:t>2/26/2016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936A2620-D41B-4DDA-BCEA-605E38F124BF}" type="slidenum">
              <a:rPr lang="en-US" smtClean="0">
                <a:solidFill>
                  <a:srgbClr val="5F5F5F"/>
                </a:solidFill>
              </a:rPr>
              <a:pPr>
                <a:defRPr/>
              </a:pPr>
              <a:t>‹#›</a:t>
            </a:fld>
            <a:endParaRPr lang="en-US" dirty="0">
              <a:solidFill>
                <a:srgbClr val="5F5F5F"/>
              </a:solidFill>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 xmlns:p14="http://schemas.microsoft.com/office/powerpoint/2010/main" val="8431252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4" y="2600324"/>
            <a:ext cx="11125199"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4" y="4038599"/>
            <a:ext cx="11125199" cy="914400"/>
          </a:xfrm>
        </p:spPr>
        <p:txBody>
          <a:bodyPr anchor="t">
            <a:noAutofit/>
          </a:bodyPr>
          <a:lstStyle>
            <a:lvl1pPr marL="0" indent="0">
              <a:spcBef>
                <a:spcPts val="0"/>
              </a:spcBef>
              <a:buNone/>
              <a:defRPr sz="2400" b="1">
                <a:solidFill>
                  <a:schemeClr val="tx1"/>
                </a:solidFill>
              </a:defRPr>
            </a:lvl1pPr>
            <a:lvl2pPr marL="457181" indent="0">
              <a:buNone/>
              <a:defRPr sz="1900">
                <a:solidFill>
                  <a:schemeClr val="tx1">
                    <a:tint val="75000"/>
                  </a:schemeClr>
                </a:solidFill>
              </a:defRPr>
            </a:lvl2pPr>
            <a:lvl3pPr marL="914361" indent="0">
              <a:buNone/>
              <a:defRPr sz="1600">
                <a:solidFill>
                  <a:schemeClr val="tx1">
                    <a:tint val="75000"/>
                  </a:schemeClr>
                </a:solidFill>
              </a:defRPr>
            </a:lvl3pPr>
            <a:lvl4pPr marL="1371543" indent="0">
              <a:buNone/>
              <a:defRPr sz="1500">
                <a:solidFill>
                  <a:schemeClr val="tx1">
                    <a:tint val="75000"/>
                  </a:schemeClr>
                </a:solidFill>
              </a:defRPr>
            </a:lvl4pPr>
            <a:lvl5pPr marL="1828724" indent="0">
              <a:buNone/>
              <a:defRPr sz="1500">
                <a:solidFill>
                  <a:schemeClr val="tx1">
                    <a:tint val="75000"/>
                  </a:schemeClr>
                </a:solidFill>
              </a:defRPr>
            </a:lvl5pPr>
            <a:lvl6pPr marL="2285905" indent="0">
              <a:buNone/>
              <a:defRPr sz="1500">
                <a:solidFill>
                  <a:schemeClr val="tx1">
                    <a:tint val="75000"/>
                  </a:schemeClr>
                </a:solidFill>
              </a:defRPr>
            </a:lvl6pPr>
            <a:lvl7pPr marL="2743085" indent="0">
              <a:buNone/>
              <a:defRPr sz="1500">
                <a:solidFill>
                  <a:schemeClr val="tx1">
                    <a:tint val="75000"/>
                  </a:schemeClr>
                </a:solidFill>
              </a:defRPr>
            </a:lvl7pPr>
            <a:lvl8pPr marL="3200267" indent="0">
              <a:buNone/>
              <a:defRPr sz="1500">
                <a:solidFill>
                  <a:schemeClr val="tx1">
                    <a:tint val="75000"/>
                  </a:schemeClr>
                </a:solidFill>
              </a:defRPr>
            </a:lvl8pPr>
            <a:lvl9pPr marL="365744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3C4FE090-24C2-4085-9FAE-6FA17EB7BA83}" type="datetime1">
              <a:rPr lang="en-US" smtClean="0">
                <a:solidFill>
                  <a:srgbClr val="5F5F5F"/>
                </a:solidFill>
              </a:rPr>
              <a:pPr>
                <a:defRPr/>
              </a:pPr>
              <a:t>2/26/2016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EFB64FEE-6995-4B9E-ACFB-75C3E4EC600A}"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 xmlns:p14="http://schemas.microsoft.com/office/powerpoint/2010/main" val="197005540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p:nvSpPr>
        <p:spPr bwMode="hidden">
          <a:xfrm>
            <a:off x="12"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grpSp>
        <p:nvGrpSpPr>
          <p:cNvPr id="7" name="Group 6"/>
          <p:cNvGrpSpPr/>
          <p:nvPr/>
        </p:nvGrpSpPr>
        <p:grpSpPr bwMode="gray">
          <a:xfrm>
            <a:off x="-281" y="0"/>
            <a:ext cx="12189400"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1"/>
          <p:cNvSpPr>
            <a:spLocks noGrp="1"/>
          </p:cNvSpPr>
          <p:nvPr>
            <p:ph type="title"/>
          </p:nvPr>
        </p:nvSpPr>
        <p:spPr>
          <a:xfrm>
            <a:off x="531814" y="2600324"/>
            <a:ext cx="11125199"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4" y="4038599"/>
            <a:ext cx="11125199" cy="914400"/>
          </a:xfrm>
        </p:spPr>
        <p:txBody>
          <a:bodyPr anchor="t">
            <a:noAutofit/>
          </a:bodyPr>
          <a:lstStyle>
            <a:lvl1pPr marL="0" indent="0">
              <a:spcBef>
                <a:spcPts val="0"/>
              </a:spcBef>
              <a:buNone/>
              <a:defRPr sz="2400" b="1">
                <a:solidFill>
                  <a:schemeClr val="tx1"/>
                </a:solidFill>
              </a:defRPr>
            </a:lvl1pPr>
            <a:lvl2pPr marL="457181" indent="0">
              <a:buNone/>
              <a:defRPr sz="1900">
                <a:solidFill>
                  <a:schemeClr val="tx1">
                    <a:tint val="75000"/>
                  </a:schemeClr>
                </a:solidFill>
              </a:defRPr>
            </a:lvl2pPr>
            <a:lvl3pPr marL="914361" indent="0">
              <a:buNone/>
              <a:defRPr sz="1600">
                <a:solidFill>
                  <a:schemeClr val="tx1">
                    <a:tint val="75000"/>
                  </a:schemeClr>
                </a:solidFill>
              </a:defRPr>
            </a:lvl3pPr>
            <a:lvl4pPr marL="1371543" indent="0">
              <a:buNone/>
              <a:defRPr sz="1500">
                <a:solidFill>
                  <a:schemeClr val="tx1">
                    <a:tint val="75000"/>
                  </a:schemeClr>
                </a:solidFill>
              </a:defRPr>
            </a:lvl4pPr>
            <a:lvl5pPr marL="1828724" indent="0">
              <a:buNone/>
              <a:defRPr sz="1500">
                <a:solidFill>
                  <a:schemeClr val="tx1">
                    <a:tint val="75000"/>
                  </a:schemeClr>
                </a:solidFill>
              </a:defRPr>
            </a:lvl5pPr>
            <a:lvl6pPr marL="2285905" indent="0">
              <a:buNone/>
              <a:defRPr sz="1500">
                <a:solidFill>
                  <a:schemeClr val="tx1">
                    <a:tint val="75000"/>
                  </a:schemeClr>
                </a:solidFill>
              </a:defRPr>
            </a:lvl6pPr>
            <a:lvl7pPr marL="2743085" indent="0">
              <a:buNone/>
              <a:defRPr sz="1500">
                <a:solidFill>
                  <a:schemeClr val="tx1">
                    <a:tint val="75000"/>
                  </a:schemeClr>
                </a:solidFill>
              </a:defRPr>
            </a:lvl7pPr>
            <a:lvl8pPr marL="3200267" indent="0">
              <a:buNone/>
              <a:defRPr sz="1500">
                <a:solidFill>
                  <a:schemeClr val="tx1">
                    <a:tint val="75000"/>
                  </a:schemeClr>
                </a:solidFill>
              </a:defRPr>
            </a:lvl8pPr>
            <a:lvl9pPr marL="365744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pPr>
              <a:defRPr/>
            </a:pPr>
            <a:fld id="{A545DCB6-5831-4217-A19B-C99E060AB0C8}" type="datetime1">
              <a:rPr lang="en-US" smtClean="0"/>
              <a:pPr>
                <a:defRPr/>
              </a:pPr>
              <a:t>2/26/2016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pPr>
              <a:defRPr/>
            </a:pPr>
            <a:r>
              <a:rPr lang="en-US" smtClean="0"/>
              <a:t>Oracle Confidential –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pPr>
              <a:defRPr/>
            </a:pPr>
            <a:fld id="{C4152CBA-B059-4445-B1BB-CA3DE61EA290}" type="slidenum">
              <a:rPr lang="en-US" smtClean="0"/>
              <a:pPr>
                <a:defRPr/>
              </a:pPr>
              <a:t>‹#›</a:t>
            </a:fld>
            <a:endParaRPr lang="en-US" dirty="0"/>
          </a:p>
        </p:txBody>
      </p:sp>
      <p:sp>
        <p:nvSpPr>
          <p:cNvPr id="17" name="TextBox 16"/>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16" name="Picture 15" descr="Oracle logo in white on red staging background"/>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530353" y="6263640"/>
            <a:ext cx="1625138" cy="594360"/>
          </a:xfrm>
          <a:prstGeom prst="rect">
            <a:avLst/>
          </a:prstGeom>
        </p:spPr>
      </p:pic>
      <p:sp>
        <p:nvSpPr>
          <p:cNvPr id="15" name="Rectangle 14" descr="Full bleed 4-color photo can be inserted here"/>
          <p:cNvSpPr/>
          <p:nvPr/>
        </p:nvSpPr>
        <p:spPr bwMode="hidden">
          <a:xfrm>
            <a:off x="16"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defTabSz="914361" fontAlgn="auto">
              <a:spcBef>
                <a:spcPts val="0"/>
              </a:spcBef>
              <a:spcAft>
                <a:spcPts val="0"/>
              </a:spcAft>
            </a:pPr>
            <a:endParaRPr dirty="0">
              <a:solidFill>
                <a:srgbClr val="FFFFFF"/>
              </a:solidFill>
            </a:endParaRPr>
          </a:p>
        </p:txBody>
      </p:sp>
      <p:sp>
        <p:nvSpPr>
          <p:cNvPr id="19" name="TextBox 18"/>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20" name="Picture 19" descr="Oracle logo in white on red staging background"/>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0353" y="6263640"/>
            <a:ext cx="1625138" cy="594360"/>
          </a:xfrm>
          <a:prstGeom prst="rect">
            <a:avLst/>
          </a:prstGeom>
        </p:spPr>
      </p:pic>
      <p:sp>
        <p:nvSpPr>
          <p:cNvPr id="21" name="Rectangle 20"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fontAlgn="auto">
              <a:spcBef>
                <a:spcPts val="0"/>
              </a:spcBef>
              <a:spcAft>
                <a:spcPts val="0"/>
              </a:spcAft>
              <a:defRPr/>
            </a:pPr>
            <a:endParaRPr dirty="0">
              <a:solidFill>
                <a:srgbClr val="FFFFFF"/>
              </a:solidFill>
            </a:endParaRPr>
          </a:p>
        </p:txBody>
      </p:sp>
      <p:pic>
        <p:nvPicPr>
          <p:cNvPr id="22" name="Picture 21"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23" name="TextBox 22"/>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5F5F5F"/>
                </a:solidFill>
                <a:latin typeface="Calibri"/>
              </a:rPr>
              <a:t>Copyright © 2014</a:t>
            </a:r>
            <a:r>
              <a:rPr lang="en-US" sz="800" dirty="0">
                <a:solidFill>
                  <a:srgbClr val="5F5F5F"/>
                </a:solidFill>
                <a:latin typeface="Calibri"/>
              </a:rPr>
              <a:t>,</a:t>
            </a:r>
            <a:r>
              <a:rPr sz="800" dirty="0">
                <a:solidFill>
                  <a:srgbClr val="5F5F5F"/>
                </a:solidFill>
                <a:latin typeface="Calibri"/>
              </a:rPr>
              <a:t> Oracle and/or its affiliates. All rights reserved.  |</a:t>
            </a:r>
          </a:p>
        </p:txBody>
      </p:sp>
    </p:spTree>
    <p:extLst>
      <p:ext uri="{BB962C8B-B14F-4D97-AF65-F5344CB8AC3E}">
        <p14:creationId xmlns="" xmlns:p14="http://schemas.microsoft.com/office/powerpoint/2010/main" val="39211332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dirty="0"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531825" y="3657600"/>
            <a:ext cx="4800599" cy="1645920"/>
          </a:xfrm>
        </p:spPr>
        <p:txBody>
          <a:bodyPr>
            <a:noAutofit/>
          </a:bodyPr>
          <a:lstStyle>
            <a:lvl1pPr marL="0" indent="0">
              <a:spcBef>
                <a:spcPts val="0"/>
              </a:spcBef>
              <a:buNone/>
              <a:defRPr sz="2400" b="1"/>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66913661-C5E6-45E1-A87B-DC7D9CFD60F8}"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52EF263C-FCB5-4585-AB3E-10B5B3224C74}"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 xmlns:p14="http://schemas.microsoft.com/office/powerpoint/2010/main" val="237424156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fld id="{A3B6C8A3-78B1-4ECD-8F76-21152A095A8A}"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8D862552-C304-4545-9A7F-562598F09D40}" type="slidenum">
              <a:rPr lang="en-US" smtClean="0">
                <a:solidFill>
                  <a:srgbClr val="5F5F5F"/>
                </a:solidFill>
              </a:rPr>
              <a:pPr>
                <a:defRPr/>
              </a:pPr>
              <a:t>‹#›</a:t>
            </a:fld>
            <a:endParaRPr lang="en-US" dirty="0">
              <a:solidFill>
                <a:srgbClr val="5F5F5F"/>
              </a:solidFill>
            </a:endParaRPr>
          </a:p>
        </p:txBody>
      </p:sp>
      <p:sp>
        <p:nvSpPr>
          <p:cNvPr id="8" name="Picture Placeholder 15"/>
          <p:cNvSpPr>
            <a:spLocks noGrp="1"/>
          </p:cNvSpPr>
          <p:nvPr>
            <p:ph type="pic" sz="quarter" idx="14" hasCustomPrompt="1"/>
          </p:nvPr>
        </p:nvSpPr>
        <p:spPr>
          <a:xfrm>
            <a:off x="2286001" y="1828800"/>
            <a:ext cx="3474720" cy="3840480"/>
          </a:xfrm>
          <a:solidFill>
            <a:schemeClr val="bg2"/>
          </a:solidFill>
        </p:spPr>
        <p:txBody>
          <a:bodyPr tIns="91436">
            <a:noAutofit/>
          </a:bodyPr>
          <a:lstStyle>
            <a:lvl1pPr marL="0" indent="0" algn="ctr">
              <a:spcBef>
                <a:spcPts val="0"/>
              </a:spcBef>
              <a:buNone/>
              <a:defRPr sz="19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591">
              <a:spcBef>
                <a:spcPts val="0"/>
              </a:spcBef>
              <a:buClr>
                <a:schemeClr val="bg1"/>
              </a:buClr>
              <a:defRPr/>
            </a:lvl2pPr>
          </a:lstStyle>
          <a:p>
            <a:pPr lvl="0"/>
            <a:r>
              <a:rPr lang="en-US" dirty="0" smtClean="0"/>
              <a:t>Click to edit Master text styles</a:t>
            </a:r>
          </a:p>
          <a:p>
            <a:pPr lvl="1"/>
            <a:r>
              <a:rPr lang="en-US" dirty="0"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209053429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24" y="1905000"/>
            <a:ext cx="8456613" cy="2209800"/>
          </a:xfrm>
        </p:spPr>
        <p:txBody>
          <a:bodyPr anchor="t"/>
          <a:lstStyle>
            <a:lvl1pPr marL="228591" indent="-228591"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2" y="4191000"/>
            <a:ext cx="8151813" cy="762000"/>
          </a:xfrm>
        </p:spPr>
        <p:txBody>
          <a:bodyPr>
            <a:noAutofit/>
          </a:bodyPr>
          <a:lstStyle>
            <a:lvl1pPr marL="292088" indent="-292088">
              <a:spcBef>
                <a:spcPts val="0"/>
              </a:spcBef>
              <a:buClr>
                <a:schemeClr val="tx1"/>
              </a:buClr>
              <a:buFont typeface="Arial" panose="020B0604020202020204" pitchFamily="34" charset="0"/>
              <a:buChar char="–"/>
              <a:defRPr sz="24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pPr>
              <a:defRPr/>
            </a:pPr>
            <a:fld id="{475753A0-4E10-4AA9-AD7E-039E767132FA}"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539A5974-70FA-4EC1-8C92-5EF0905A0C25}"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 xmlns:p14="http://schemas.microsoft.com/office/powerpoint/2010/main" val="427971743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24" y="1905000"/>
            <a:ext cx="8456613" cy="2209800"/>
          </a:xfrm>
        </p:spPr>
        <p:txBody>
          <a:bodyPr anchor="t"/>
          <a:lstStyle>
            <a:lvl1pPr marL="228591" indent="-228591"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2" y="4191000"/>
            <a:ext cx="8151813" cy="762000"/>
          </a:xfrm>
        </p:spPr>
        <p:txBody>
          <a:bodyPr>
            <a:noAutofit/>
          </a:bodyPr>
          <a:lstStyle>
            <a:lvl1pPr marL="292088" indent="-292088">
              <a:spcBef>
                <a:spcPts val="0"/>
              </a:spcBef>
              <a:buClr>
                <a:schemeClr val="tx1"/>
              </a:buClr>
              <a:buFont typeface="Arial" panose="020B0604020202020204" pitchFamily="34" charset="0"/>
              <a:buChar char="–"/>
              <a:defRPr sz="24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pPr>
              <a:defRPr/>
            </a:pPr>
            <a:fld id="{64E98900-9E9E-4510-9108-8CE660BBB959}"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08C24AE6-32F2-4245-9E2C-8A68D642431B}" type="slidenum">
              <a:rPr lang="en-US" smtClean="0">
                <a:solidFill>
                  <a:srgbClr val="5F5F5F"/>
                </a:solidFill>
              </a:rPr>
              <a:pPr>
                <a:defRPr/>
              </a:pPr>
              <a:t>‹#›</a:t>
            </a:fld>
            <a:endParaRPr lang="en-US" dirty="0">
              <a:solidFill>
                <a:srgbClr val="5F5F5F"/>
              </a:solidFill>
            </a:endParaRPr>
          </a:p>
        </p:txBody>
      </p:sp>
      <p:sp>
        <p:nvSpPr>
          <p:cNvPr id="8" name="Picture Placeholder 15"/>
          <p:cNvSpPr>
            <a:spLocks noGrp="1" noChangeAspect="1"/>
          </p:cNvSpPr>
          <p:nvPr>
            <p:ph type="pic" sz="quarter" idx="14" hasCustomPrompt="1"/>
          </p:nvPr>
        </p:nvSpPr>
        <p:spPr>
          <a:xfrm>
            <a:off x="531813" y="1905000"/>
            <a:ext cx="2194560" cy="3072384"/>
          </a:xfrm>
          <a:solidFill>
            <a:schemeClr val="bg2"/>
          </a:solidFill>
        </p:spPr>
        <p:txBody>
          <a:bodyPr tIns="91436">
            <a:noAutofit/>
          </a:bodyPr>
          <a:lstStyle>
            <a:lvl1pPr marL="0" indent="0" algn="ctr">
              <a:spcBef>
                <a:spcPts val="0"/>
              </a:spcBef>
              <a:buNone/>
              <a:defRPr sz="1900" baseline="0">
                <a:solidFill>
                  <a:schemeClr val="tx1"/>
                </a:solidFill>
              </a:defRPr>
            </a:lvl1pPr>
          </a:lstStyle>
          <a:p>
            <a:r>
              <a:rPr dirty="0"/>
              <a:t>Click icon to insert picture</a:t>
            </a:r>
          </a:p>
        </p:txBody>
      </p:sp>
    </p:spTree>
    <p:extLst>
      <p:ext uri="{BB962C8B-B14F-4D97-AF65-F5344CB8AC3E}">
        <p14:creationId xmlns="" xmlns:p14="http://schemas.microsoft.com/office/powerpoint/2010/main" val="29170788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7" y="1524001"/>
            <a:ext cx="5410199"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6246815" y="1524001"/>
            <a:ext cx="5410197"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pPr>
              <a:defRPr/>
            </a:pPr>
            <a:fld id="{48FF5E93-7512-4631-81FC-923B343C9A68}"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960E3201-5328-4CBD-92F9-1431D091F165}" type="slidenum">
              <a:rPr lang="en-US" smtClean="0">
                <a:solidFill>
                  <a:srgbClr val="5F5F5F"/>
                </a:solidFill>
              </a:rPr>
              <a:pPr>
                <a:defRPr/>
              </a:pPr>
              <a:t>‹#›</a:t>
            </a:fld>
            <a:endParaRPr lang="en-US" dirty="0">
              <a:solidFill>
                <a:srgbClr val="5F5F5F"/>
              </a:solidFill>
            </a:endParaRP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316079904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1"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4357053"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pPr>
              <a:defRPr/>
            </a:pPr>
            <a:fld id="{AC80149B-6AB5-4B52-BEE2-4EECEB375AF0}"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96817D7D-881E-4822-BC17-602130F6262F}" type="slidenum">
              <a:rPr lang="en-US" smtClean="0">
                <a:solidFill>
                  <a:srgbClr val="5F5F5F"/>
                </a:solidFill>
              </a:rPr>
              <a:pPr>
                <a:defRPr/>
              </a:pPr>
              <a:t>‹#›</a:t>
            </a:fld>
            <a:endParaRPr lang="en-US"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1" name="Title 10"/>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218887621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 xmlns:p14="http://schemas.microsoft.com/office/powerpoint/2010/main" val="95715464"/>
      </p:ext>
    </p:extLst>
  </p:cSld>
  <p:clrMapOvr>
    <a:masterClrMapping/>
  </p:clrMapOvr>
  <p:transition spd="med">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7" y="1524014"/>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6246815" y="1524014"/>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pPr>
              <a:defRPr/>
            </a:pPr>
            <a:fld id="{825EAA83-F996-479C-98D1-0446F65907FF}"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AC3E368C-0EFF-4659-ABFA-95A41A38D08F}" type="slidenum">
              <a:rPr lang="en-US" smtClean="0">
                <a:solidFill>
                  <a:srgbClr val="5F5F5F"/>
                </a:solidFill>
              </a:rPr>
              <a:pPr>
                <a:defRPr/>
              </a:pPr>
              <a:t>‹#›</a:t>
            </a:fld>
            <a:endParaRPr lang="en-US" dirty="0">
              <a:solidFill>
                <a:srgbClr val="5F5F5F"/>
              </a:solidFill>
            </a:endParaRPr>
          </a:p>
        </p:txBody>
      </p:sp>
      <p:sp>
        <p:nvSpPr>
          <p:cNvPr id="8" name="Content Placeholder 2"/>
          <p:cNvSpPr>
            <a:spLocks noGrp="1"/>
          </p:cNvSpPr>
          <p:nvPr>
            <p:ph sz="half" idx="13"/>
          </p:nvPr>
        </p:nvSpPr>
        <p:spPr>
          <a:xfrm>
            <a:off x="531817" y="3810014"/>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9" name="Content Placeholder 3"/>
          <p:cNvSpPr>
            <a:spLocks noGrp="1"/>
          </p:cNvSpPr>
          <p:nvPr>
            <p:ph sz="half" idx="14"/>
          </p:nvPr>
        </p:nvSpPr>
        <p:spPr>
          <a:xfrm>
            <a:off x="6246815" y="3810014"/>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84560446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fld id="{4E60CB56-6501-4A37-A2A5-C035AF051C40}"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51918FB5-55E5-49BD-8F63-4629C87EBE02}" type="slidenum">
              <a:rPr lang="en-US" smtClean="0">
                <a:solidFill>
                  <a:srgbClr val="5F5F5F"/>
                </a:solidFill>
              </a:rPr>
              <a:pPr>
                <a:defRPr/>
              </a:pPr>
              <a:t>‹#›</a:t>
            </a:fld>
            <a:endParaRPr lang="en-US" dirty="0">
              <a:solidFill>
                <a:srgbClr val="5F5F5F"/>
              </a:solidFill>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21" y="1524001"/>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dirty="0" smtClean="0"/>
              <a:t>Click to edit Master text styles</a:t>
            </a:r>
          </a:p>
        </p:txBody>
      </p:sp>
      <p:cxnSp>
        <p:nvCxnSpPr>
          <p:cNvPr id="13" name="Straight Connector 12"/>
          <p:cNvCxnSpPr/>
          <p:nvPr/>
        </p:nvCxnSpPr>
        <p:spPr bwMode="ltGray">
          <a:xfrm flipH="1">
            <a:off x="531825"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24" y="1524001"/>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dirty="0" smtClean="0"/>
              <a:t>Click to edit Master text styles</a:t>
            </a:r>
          </a:p>
        </p:txBody>
      </p:sp>
      <p:sp>
        <p:nvSpPr>
          <p:cNvPr id="17" name="Text Placeholder 11"/>
          <p:cNvSpPr>
            <a:spLocks noGrp="1"/>
          </p:cNvSpPr>
          <p:nvPr>
            <p:ph type="body" sz="quarter" idx="17"/>
          </p:nvPr>
        </p:nvSpPr>
        <p:spPr>
          <a:xfrm>
            <a:off x="2436821" y="3931920"/>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24" y="3931920"/>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215478196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4" y="1524000"/>
            <a:ext cx="5486400" cy="2743200"/>
          </a:xfrm>
        </p:spPr>
        <p:txBody>
          <a:bodyPr anchor="ctr">
            <a:noAutofit/>
          </a:bodyPr>
          <a:lstStyle>
            <a:lvl1pPr marL="0" indent="0">
              <a:spcBef>
                <a:spcPts val="1200"/>
              </a:spcBef>
              <a:buFont typeface="Arial" panose="020B0604020202020204" pitchFamily="34" charset="0"/>
              <a:buNone/>
              <a:defRPr sz="28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C0A3E9C5-43D1-466E-9402-32FBA6762F42}"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35F2A72E-A60E-4D54-9940-99E25EC6FA05}" type="slidenum">
              <a:rPr lang="en-US" smtClean="0">
                <a:solidFill>
                  <a:srgbClr val="5F5F5F"/>
                </a:solidFill>
              </a:rPr>
              <a:pPr>
                <a:defRPr/>
              </a:pPr>
              <a:t>‹#›</a:t>
            </a:fld>
            <a:endParaRPr lang="en-US" dirty="0">
              <a:solidFill>
                <a:srgbClr val="5F5F5F"/>
              </a:solidFill>
            </a:endParaRPr>
          </a:p>
        </p:txBody>
      </p:sp>
      <p:sp>
        <p:nvSpPr>
          <p:cNvPr id="2" name="Title 1"/>
          <p:cNvSpPr>
            <a:spLocks noGrp="1"/>
          </p:cNvSpPr>
          <p:nvPr>
            <p:ph type="title" hasCustomPrompt="1"/>
          </p:nvPr>
        </p:nvSpPr>
        <p:spPr>
          <a:xfrm>
            <a:off x="760413" y="1524000"/>
            <a:ext cx="4076699" cy="2743200"/>
          </a:xfrm>
        </p:spPr>
        <p:txBody>
          <a:bodyPr anchor="ctr"/>
          <a:lstStyle>
            <a:lvl1pPr algn="r">
              <a:defRPr sz="16700" b="1">
                <a:solidFill>
                  <a:schemeClr val="accent5"/>
                </a:solidFill>
              </a:defRPr>
            </a:lvl1pPr>
          </a:lstStyle>
          <a:p>
            <a:r>
              <a:rPr lang="en-US" dirty="0" smtClean="0"/>
              <a:t>XX</a:t>
            </a:r>
            <a:endParaRPr lang="en-US" dirty="0"/>
          </a:p>
        </p:txBody>
      </p:sp>
    </p:spTree>
    <p:extLst>
      <p:ext uri="{BB962C8B-B14F-4D97-AF65-F5344CB8AC3E}">
        <p14:creationId xmlns="" xmlns:p14="http://schemas.microsoft.com/office/powerpoint/2010/main" val="374357647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9" cy="762000"/>
          </a:xfrm>
        </p:spPr>
        <p:txBody>
          <a:bodyPr anchor="ctr">
            <a:noAutofit/>
          </a:bodyPr>
          <a:lstStyle>
            <a:lvl1pPr marL="0" indent="0">
              <a:spcBef>
                <a:spcPts val="0"/>
              </a:spcBef>
              <a:buNone/>
              <a:defRPr sz="28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9" cy="35814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ext Placeholder 4"/>
          <p:cNvSpPr>
            <a:spLocks noGrp="1"/>
          </p:cNvSpPr>
          <p:nvPr>
            <p:ph type="body" sz="quarter" idx="3"/>
          </p:nvPr>
        </p:nvSpPr>
        <p:spPr>
          <a:xfrm>
            <a:off x="6243764" y="1524000"/>
            <a:ext cx="5413249" cy="762000"/>
          </a:xfrm>
        </p:spPr>
        <p:txBody>
          <a:bodyPr anchor="ctr">
            <a:noAutofit/>
          </a:bodyPr>
          <a:lstStyle>
            <a:lvl1pPr marL="0" indent="0">
              <a:spcBef>
                <a:spcPts val="0"/>
              </a:spcBef>
              <a:buNone/>
              <a:defRPr sz="28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243764" y="2362200"/>
            <a:ext cx="5413249" cy="35814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Date Placeholder 6"/>
          <p:cNvSpPr>
            <a:spLocks noGrp="1"/>
          </p:cNvSpPr>
          <p:nvPr>
            <p:ph type="dt" sz="half" idx="10"/>
          </p:nvPr>
        </p:nvSpPr>
        <p:spPr/>
        <p:txBody>
          <a:bodyPr/>
          <a:lstStyle/>
          <a:p>
            <a:pPr>
              <a:defRPr/>
            </a:pPr>
            <a:fld id="{475781CF-96C2-4354-A5DC-8CE09B40347F}" type="datetime1">
              <a:rPr lang="en-US" smtClean="0">
                <a:solidFill>
                  <a:srgbClr val="5F5F5F"/>
                </a:solidFill>
              </a:rPr>
              <a:pPr>
                <a:defRPr/>
              </a:pPr>
              <a:t>2/26/2016</a:t>
            </a:fld>
            <a:endParaRPr lang="en-US" dirty="0">
              <a:solidFill>
                <a:srgbClr val="5F5F5F"/>
              </a:solidFill>
            </a:endParaRPr>
          </a:p>
        </p:txBody>
      </p:sp>
      <p:sp>
        <p:nvSpPr>
          <p:cNvPr id="8" name="Footer Placeholder 7"/>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9" name="Slide Number Placeholder 8"/>
          <p:cNvSpPr>
            <a:spLocks noGrp="1"/>
          </p:cNvSpPr>
          <p:nvPr>
            <p:ph type="sldNum" sz="quarter" idx="12"/>
          </p:nvPr>
        </p:nvSpPr>
        <p:spPr/>
        <p:txBody>
          <a:bodyPr/>
          <a:lstStyle/>
          <a:p>
            <a:pPr>
              <a:defRPr/>
            </a:pPr>
            <a:fld id="{611E25A4-07C6-4742-8415-151CD6A35A1A}" type="slidenum">
              <a:rPr lang="en-US" smtClean="0">
                <a:solidFill>
                  <a:srgbClr val="5F5F5F"/>
                </a:solidFill>
              </a:rPr>
              <a:pPr>
                <a:defRPr/>
              </a:pPr>
              <a:t>‹#›</a:t>
            </a:fld>
            <a:endParaRPr lang="en-US" dirty="0">
              <a:solidFill>
                <a:srgbClr val="5F5F5F"/>
              </a:solidFill>
            </a:endParaRP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35075658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DA2CCF4D-051D-4576-8E99-1A9F5D873712}" type="datetime1">
              <a:rPr lang="en-US" smtClean="0">
                <a:solidFill>
                  <a:srgbClr val="5F5F5F"/>
                </a:solidFill>
              </a:rPr>
              <a:pPr>
                <a:defRPr/>
              </a:pPr>
              <a:t>2/26/2016</a:t>
            </a:fld>
            <a:endParaRPr lang="en-US" dirty="0">
              <a:solidFill>
                <a:srgbClr val="5F5F5F"/>
              </a:solidFill>
            </a:endParaRPr>
          </a:p>
        </p:txBody>
      </p:sp>
      <p:sp>
        <p:nvSpPr>
          <p:cNvPr id="4" name="Footer Placeholder 3"/>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5" name="Slide Number Placeholder 4"/>
          <p:cNvSpPr>
            <a:spLocks noGrp="1"/>
          </p:cNvSpPr>
          <p:nvPr>
            <p:ph type="sldNum" sz="quarter" idx="12"/>
          </p:nvPr>
        </p:nvSpPr>
        <p:spPr/>
        <p:txBody>
          <a:bodyPr/>
          <a:lstStyle/>
          <a:p>
            <a:pPr>
              <a:defRPr/>
            </a:pPr>
            <a:fld id="{5D01F1FC-0FEB-4D72-B9B7-DEDEB0BBF917}" type="slidenum">
              <a:rPr lang="en-US" smtClean="0">
                <a:solidFill>
                  <a:srgbClr val="5F5F5F"/>
                </a:solidFill>
              </a:rPr>
              <a:pPr>
                <a:defRPr/>
              </a:pPr>
              <a:t>‹#›</a:t>
            </a:fld>
            <a:endParaRPr lang="en-US" dirty="0">
              <a:solidFill>
                <a:srgbClr val="5F5F5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54047865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F68A7236-CC71-4D60-88E9-067BF355D70A}" type="datetime1">
              <a:rPr lang="en-US" smtClean="0">
                <a:solidFill>
                  <a:srgbClr val="5F5F5F"/>
                </a:solidFill>
              </a:rPr>
              <a:pPr>
                <a:defRPr/>
              </a:pPr>
              <a:t>2/26/2016</a:t>
            </a:fld>
            <a:endParaRPr lang="en-US" dirty="0">
              <a:solidFill>
                <a:srgbClr val="5F5F5F"/>
              </a:solidFill>
            </a:endParaRPr>
          </a:p>
        </p:txBody>
      </p:sp>
      <p:sp>
        <p:nvSpPr>
          <p:cNvPr id="4" name="Footer Placeholder 3"/>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5" name="Slide Number Placeholder 4"/>
          <p:cNvSpPr>
            <a:spLocks noGrp="1"/>
          </p:cNvSpPr>
          <p:nvPr>
            <p:ph type="sldNum" sz="quarter" idx="12"/>
          </p:nvPr>
        </p:nvSpPr>
        <p:spPr/>
        <p:txBody>
          <a:bodyPr/>
          <a:lstStyle/>
          <a:p>
            <a:pPr>
              <a:defRPr/>
            </a:pPr>
            <a:fld id="{2CF0BEE5-98F8-48A8-A4D6-19ED4CA9A1BB}" type="slidenum">
              <a:rPr lang="en-US" smtClean="0">
                <a:solidFill>
                  <a:srgbClr val="5F5F5F"/>
                </a:solidFill>
              </a:rPr>
              <a:pPr>
                <a:defRPr/>
              </a:pPr>
              <a:t>‹#›</a:t>
            </a:fld>
            <a:endParaRPr lang="en-US" dirty="0">
              <a:solidFill>
                <a:srgbClr val="5F5F5F"/>
              </a:solidFill>
            </a:endParaRPr>
          </a:p>
        </p:txBody>
      </p:sp>
      <p:sp>
        <p:nvSpPr>
          <p:cNvPr id="6" name="Text Placeholder 12"/>
          <p:cNvSpPr>
            <a:spLocks noGrp="1"/>
          </p:cNvSpPr>
          <p:nvPr>
            <p:ph type="body" sz="quarter" idx="13" hasCustomPrompt="1"/>
          </p:nvPr>
        </p:nvSpPr>
        <p:spPr>
          <a:xfrm>
            <a:off x="531814" y="1373753"/>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115755181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193BAFB-E766-4367-A731-C118CD2B4244}" type="datetime1">
              <a:rPr lang="en-US" smtClean="0">
                <a:solidFill>
                  <a:srgbClr val="5F5F5F"/>
                </a:solidFill>
              </a:rPr>
              <a:pPr>
                <a:defRPr/>
              </a:pPr>
              <a:t>2/26/2016</a:t>
            </a:fld>
            <a:endParaRPr lang="en-US" dirty="0">
              <a:solidFill>
                <a:srgbClr val="5F5F5F"/>
              </a:solidFill>
            </a:endParaRPr>
          </a:p>
        </p:txBody>
      </p:sp>
      <p:sp>
        <p:nvSpPr>
          <p:cNvPr id="3" name="Footer Placeholder 2"/>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4" name="Slide Number Placeholder 3"/>
          <p:cNvSpPr>
            <a:spLocks noGrp="1"/>
          </p:cNvSpPr>
          <p:nvPr>
            <p:ph type="sldNum" sz="quarter" idx="12"/>
          </p:nvPr>
        </p:nvSpPr>
        <p:spPr/>
        <p:txBody>
          <a:bodyPr/>
          <a:lstStyle/>
          <a:p>
            <a:pPr>
              <a:defRPr/>
            </a:pPr>
            <a:fld id="{895512E1-C2FB-4EF2-AD02-493A9EB5698B}"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 xmlns:p14="http://schemas.microsoft.com/office/powerpoint/2010/main" val="25787691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ext Placeholder 3"/>
          <p:cNvSpPr>
            <a:spLocks noGrp="1"/>
          </p:cNvSpPr>
          <p:nvPr>
            <p:ph type="body" sz="half" idx="2"/>
          </p:nvPr>
        </p:nvSpPr>
        <p:spPr>
          <a:xfrm>
            <a:off x="8777289" y="1524001"/>
            <a:ext cx="2971801" cy="4419600"/>
          </a:xfrm>
        </p:spPr>
        <p:txBody>
          <a:bodyPr>
            <a:noAutofit/>
          </a:bodyPr>
          <a:lstStyle>
            <a:lvl1pPr marL="0" indent="0">
              <a:buNone/>
              <a:defRPr sz="20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15142645-288A-4109-A164-A0CE6F07F6A7}"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3CB8DB69-C77C-4677-8FB4-7CC7B271BF8A}" type="slidenum">
              <a:rPr lang="en-US" smtClean="0">
                <a:solidFill>
                  <a:srgbClr val="5F5F5F"/>
                </a:solidFill>
              </a:rPr>
              <a:pPr>
                <a:defRPr/>
              </a:pPr>
              <a:t>‹#›</a:t>
            </a:fld>
            <a:endParaRPr lang="en-US" dirty="0">
              <a:solidFill>
                <a:srgbClr val="5F5F5F"/>
              </a:solidFill>
            </a:endParaRP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18421253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24" y="1524000"/>
            <a:ext cx="6095999" cy="4416725"/>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7008826" y="1524000"/>
            <a:ext cx="4648201" cy="4419600"/>
          </a:xfrm>
        </p:spPr>
        <p:txBody>
          <a:bodyPr>
            <a:noAutofit/>
          </a:bodyPr>
          <a:lstStyle>
            <a:lvl1pPr marL="0" indent="0">
              <a:buNone/>
              <a:defRPr sz="20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A705E7B1-96A3-4DCA-B026-150FC5440FC4}"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590191B7-E07C-4440-A16F-6E64D3BFBB34}" type="slidenum">
              <a:rPr lang="en-US" smtClean="0">
                <a:solidFill>
                  <a:srgbClr val="5F5F5F"/>
                </a:solidFill>
              </a:rPr>
              <a:pPr>
                <a:defRPr/>
              </a:pPr>
              <a:t>‹#›</a:t>
            </a:fld>
            <a:endParaRPr lang="en-US" dirty="0">
              <a:solidFill>
                <a:srgbClr val="5F5F5F"/>
              </a:solidFill>
            </a:endParaRP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277991191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2" y="1524000"/>
            <a:ext cx="5413249" cy="347472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3" y="5105400"/>
            <a:ext cx="5410200" cy="838200"/>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a:defRPr/>
            </a:pPr>
            <a:fld id="{F55B8E3A-14F6-4872-A73C-23EB5F719956}"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22801391-7DC2-4DB6-BEA6-B2EB4A370D13}"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6246811" y="1524000"/>
            <a:ext cx="5413249" cy="347472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2" y="5105400"/>
            <a:ext cx="5410200" cy="838200"/>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11" name="Title 10"/>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23089917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 xmlns:p14="http://schemas.microsoft.com/office/powerpoint/2010/main" val="1329031293"/>
      </p:ext>
    </p:extLst>
  </p:cSld>
  <p:clrMapOvr>
    <a:masterClrMapping/>
  </p:clrMapOvr>
  <p:transition spd="med">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1"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4"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3"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F49DA642-4C23-48DC-921C-CA3DF6467412}"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78670B16-76A9-4CE1-B5DF-6CD2AFC0F438}"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4357053"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3"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dirty="0" smtClean="0"/>
              <a:t>Click to edit Master text styles</a:t>
            </a: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201979564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 xmlns:a14="http://schemas.microsoft.com/office/drawing/2010/main"/>
              </a:ext>
            </a:extLst>
          </a:blip>
          <a:stretch>
            <a:fillRect/>
          </a:stretch>
        </p:blipFill>
        <p:spPr>
          <a:xfrm>
            <a:off x="3916718" y="1522831"/>
            <a:ext cx="6495365"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 xmlns:a14="http://schemas.microsoft.com/office/drawing/2010/main"/>
              </a:ext>
            </a:extLst>
          </a:blip>
          <a:srcRect/>
          <a:stretch/>
        </p:blipFill>
        <p:spPr>
          <a:xfrm>
            <a:off x="1770507" y="1827865"/>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pPr>
              <a:defRPr/>
            </a:pPr>
            <a:fld id="{864AD23F-4A86-411A-A600-1C6759AD116D}"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9B25488C-53C2-40F5-92B0-7B0507C144BA}"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 xmlns:p14="http://schemas.microsoft.com/office/powerpoint/2010/main" val="349717440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screen">
            <a:extLst>
              <a:ext uri="{28A0092B-C50C-407E-A947-70E740481C1C}">
                <a14:useLocalDpi xmlns="" xmlns:a14="http://schemas.microsoft.com/office/drawing/2010/main"/>
              </a:ext>
            </a:extLst>
          </a:blip>
          <a:srcRect r="7518"/>
          <a:stretch/>
        </p:blipFill>
        <p:spPr>
          <a:xfrm rot="5400000">
            <a:off x="5748390" y="1113579"/>
            <a:ext cx="6007047" cy="4567424"/>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smtClean="0"/>
              <a:t>Click to edit Master title style</a:t>
            </a:r>
            <a:endParaRPr dirty="0"/>
          </a:p>
        </p:txBody>
      </p:sp>
      <p:sp>
        <p:nvSpPr>
          <p:cNvPr id="5" name="Date Placeholder 4"/>
          <p:cNvSpPr>
            <a:spLocks noGrp="1"/>
          </p:cNvSpPr>
          <p:nvPr>
            <p:ph type="dt" sz="half" idx="10"/>
          </p:nvPr>
        </p:nvSpPr>
        <p:spPr/>
        <p:txBody>
          <a:bodyPr/>
          <a:lstStyle/>
          <a:p>
            <a:pPr>
              <a:defRPr/>
            </a:pPr>
            <a:fld id="{B6286DD8-F6C9-4AF7-9546-722785651F50}"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D5D584CF-5ECC-4FE0-8995-1F54F8F26D2E}"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6747686" y="1013145"/>
            <a:ext cx="3962137" cy="5252348"/>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 xmlns:a14="http://schemas.microsoft.com/office/drawing/2010/main"/>
              </a:ext>
            </a:extLst>
          </a:blip>
          <a:srcRect/>
          <a:stretch/>
        </p:blipFill>
        <p:spPr>
          <a:xfrm>
            <a:off x="3960824" y="1905006"/>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dirty="0" smtClean="0"/>
              <a:t>Click icon to add picture</a:t>
            </a:r>
            <a:endParaRPr dirty="0"/>
          </a:p>
        </p:txBody>
      </p:sp>
    </p:spTree>
    <p:extLst>
      <p:ext uri="{BB962C8B-B14F-4D97-AF65-F5344CB8AC3E}">
        <p14:creationId xmlns="" xmlns:p14="http://schemas.microsoft.com/office/powerpoint/2010/main" val="193405622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786729" y="2011151"/>
            <a:ext cx="1819655" cy="3522853"/>
          </a:xfrm>
          <a:prstGeom prst="rect">
            <a:avLst/>
          </a:prstGeom>
        </p:spPr>
      </p:pic>
      <p:pic>
        <p:nvPicPr>
          <p:cNvPr id="11" name="Picture 10" descr="Photos, screen captures, graphics can be inserted in a white mobile phone and tablet"/>
          <p:cNvPicPr>
            <a:picLocks noChangeAspect="1"/>
          </p:cNvPicPr>
          <p:nvPr/>
        </p:nvPicPr>
        <p:blipFill>
          <a:blip r:embed="rId3" cstate="print">
            <a:extLst>
              <a:ext uri="{28A0092B-C50C-407E-A947-70E740481C1C}">
                <a14:useLocalDpi xmlns="" xmlns:a14="http://schemas.microsoft.com/office/drawing/2010/main"/>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2" y="2364583"/>
            <a:ext cx="1572768" cy="2833684"/>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pPr>
              <a:defRPr/>
            </a:pPr>
            <a:fld id="{EEF5F54A-3A09-4721-B275-047B9C74167D}"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A825EF8F-C433-4E28-8DFE-845F11162878}"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4532314" y="1975104"/>
            <a:ext cx="5248655" cy="3328416"/>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dirty="0" smtClean="0"/>
              <a:t>Click to edit Master title style</a:t>
            </a:r>
            <a:endParaRPr dirty="0"/>
          </a:p>
        </p:txBody>
      </p:sp>
      <p:pic>
        <p:nvPicPr>
          <p:cNvPr id="10" name="Picture 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786729" y="2011151"/>
            <a:ext cx="1819655" cy="3522853"/>
          </a:xfrm>
          <a:prstGeom prst="rect">
            <a:avLst/>
          </a:prstGeom>
        </p:spPr>
      </p:pic>
      <p:pic>
        <p:nvPicPr>
          <p:cNvPr id="13" name="Picture 12" descr="Photos, screen captures, graphics can be inserted in a white mobile phone and tablet"/>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241990" y="1585325"/>
            <a:ext cx="5829300" cy="4107283"/>
          </a:xfrm>
          <a:prstGeom prst="rect">
            <a:avLst/>
          </a:prstGeom>
        </p:spPr>
      </p:pic>
      <p:pic>
        <p:nvPicPr>
          <p:cNvPr id="14" name="Picture 13"/>
          <p:cNvPicPr>
            <a:picLocks noChangeAspect="1"/>
          </p:cNvPicPr>
          <p:nvPr userDrawn="1"/>
        </p:nvPicPr>
        <p:blipFill>
          <a:blip r:embed="rId4" cstate="print"/>
          <a:srcRect/>
          <a:stretch>
            <a:fillRect/>
          </a:stretch>
        </p:blipFill>
        <p:spPr bwMode="auto">
          <a:xfrm>
            <a:off x="1785939" y="2011363"/>
            <a:ext cx="1820862" cy="3522663"/>
          </a:xfrm>
          <a:prstGeom prst="rect">
            <a:avLst/>
          </a:prstGeom>
          <a:noFill/>
          <a:ln w="9525">
            <a:noFill/>
            <a:miter lim="800000"/>
            <a:headEnd/>
            <a:tailEnd/>
          </a:ln>
        </p:spPr>
      </p:pic>
      <p:pic>
        <p:nvPicPr>
          <p:cNvPr id="15"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4241801" y="1585914"/>
            <a:ext cx="5829300" cy="4106863"/>
          </a:xfrm>
          <a:prstGeom prst="rect">
            <a:avLst/>
          </a:prstGeom>
          <a:noFill/>
          <a:ln w="9525">
            <a:noFill/>
            <a:miter lim="800000"/>
            <a:headEnd/>
            <a:tailEnd/>
          </a:ln>
        </p:spPr>
      </p:pic>
    </p:spTree>
    <p:extLst>
      <p:ext uri="{BB962C8B-B14F-4D97-AF65-F5344CB8AC3E}">
        <p14:creationId xmlns="" xmlns:p14="http://schemas.microsoft.com/office/powerpoint/2010/main" val="417887469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screen">
            <a:extLst>
              <a:ext uri="{28A0092B-C50C-407E-A947-70E740481C1C}">
                <a14:useLocalDpi xmlns="" xmlns:a14="http://schemas.microsoft.com/office/drawing/2010/main"/>
              </a:ext>
            </a:extLst>
          </a:blip>
          <a:srcRect r="2901"/>
          <a:stretch/>
        </p:blipFill>
        <p:spPr>
          <a:xfrm rot="5400000">
            <a:off x="5891738" y="1502672"/>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smtClean="0"/>
              <a:t>Click to edit Master title style</a:t>
            </a:r>
            <a:endParaRPr dirty="0"/>
          </a:p>
        </p:txBody>
      </p:sp>
      <p:sp>
        <p:nvSpPr>
          <p:cNvPr id="5" name="Date Placeholder 4"/>
          <p:cNvSpPr>
            <a:spLocks noGrp="1"/>
          </p:cNvSpPr>
          <p:nvPr>
            <p:ph type="dt" sz="half" idx="10"/>
          </p:nvPr>
        </p:nvSpPr>
        <p:spPr/>
        <p:txBody>
          <a:bodyPr/>
          <a:lstStyle/>
          <a:p>
            <a:pPr>
              <a:defRPr/>
            </a:pPr>
            <a:fld id="{8C344800-A71C-4791-8987-0CCD66A6E5A2}" type="datetime1">
              <a:rPr lang="en-US" smtClean="0">
                <a:solidFill>
                  <a:srgbClr val="5F5F5F"/>
                </a:solidFill>
              </a:rPr>
              <a:pPr>
                <a:defRPr/>
              </a:pPr>
              <a:t>2/26/2016</a:t>
            </a:fld>
            <a:endParaRPr lang="en-US" dirty="0">
              <a:solidFill>
                <a:srgbClr val="5F5F5F"/>
              </a:solidFill>
            </a:endParaRPr>
          </a:p>
        </p:txBody>
      </p:sp>
      <p:sp>
        <p:nvSpPr>
          <p:cNvPr id="6" name="Footer Placeholder 5"/>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7" name="Slide Number Placeholder 6"/>
          <p:cNvSpPr>
            <a:spLocks noGrp="1"/>
          </p:cNvSpPr>
          <p:nvPr>
            <p:ph type="sldNum" sz="quarter" idx="12"/>
          </p:nvPr>
        </p:nvSpPr>
        <p:spPr/>
        <p:txBody>
          <a:bodyPr/>
          <a:lstStyle/>
          <a:p>
            <a:pPr>
              <a:defRPr/>
            </a:pPr>
            <a:fld id="{69DF7142-B2AF-40CB-958B-3B66999876D4}" type="slidenum">
              <a:rPr lang="en-US" smtClean="0">
                <a:solidFill>
                  <a:srgbClr val="5F5F5F"/>
                </a:solidFill>
              </a:rPr>
              <a:pPr>
                <a:defRPr/>
              </a:pPr>
              <a:t>‹#›</a:t>
            </a:fld>
            <a:endParaRPr lang="en-US" dirty="0">
              <a:solidFill>
                <a:srgbClr val="5F5F5F"/>
              </a:solidFill>
            </a:endParaRPr>
          </a:p>
        </p:txBody>
      </p:sp>
      <p:sp>
        <p:nvSpPr>
          <p:cNvPr id="9" name="Picture Placeholder 2"/>
          <p:cNvSpPr>
            <a:spLocks noGrp="1"/>
          </p:cNvSpPr>
          <p:nvPr>
            <p:ph type="pic" idx="13"/>
          </p:nvPr>
        </p:nvSpPr>
        <p:spPr bwMode="gray">
          <a:xfrm>
            <a:off x="7061716" y="1013145"/>
            <a:ext cx="3313568" cy="5252348"/>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3969957" y="2096388"/>
            <a:ext cx="1819655" cy="3522853"/>
          </a:xfrm>
          <a:prstGeom prst="rect">
            <a:avLst/>
          </a:prstGeom>
        </p:spPr>
      </p:pic>
      <p:sp>
        <p:nvSpPr>
          <p:cNvPr id="20" name="Picture Placeholder 2"/>
          <p:cNvSpPr>
            <a:spLocks noGrp="1"/>
          </p:cNvSpPr>
          <p:nvPr>
            <p:ph type="pic" idx="1"/>
          </p:nvPr>
        </p:nvSpPr>
        <p:spPr bwMode="gray">
          <a:xfrm>
            <a:off x="4093400" y="2449821"/>
            <a:ext cx="1572768" cy="2833684"/>
          </a:xfrm>
          <a:solidFill>
            <a:schemeClr val="bg2"/>
          </a:solidFill>
          <a:ln w="12700">
            <a:solidFill>
              <a:schemeClr val="bg2"/>
            </a:solidFill>
          </a:ln>
        </p:spPr>
        <p:txBody>
          <a:bodyPr tIns="182872">
            <a:norm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0" name="Picture 9"/>
          <p:cNvPicPr>
            <a:picLocks noChangeAspect="1"/>
          </p:cNvPicPr>
          <p:nvPr/>
        </p:nvPicPr>
        <p:blipFill rotWithShape="1">
          <a:blip r:embed="rId2" cstate="print">
            <a:extLst>
              <a:ext uri="{28A0092B-C50C-407E-A947-70E740481C1C}">
                <a14:useLocalDpi xmlns="" xmlns:a14="http://schemas.microsoft.com/office/drawing/2010/main" val="0"/>
              </a:ext>
            </a:extLst>
          </a:blip>
          <a:srcRect r="2901"/>
          <a:stretch/>
        </p:blipFill>
        <p:spPr>
          <a:xfrm rot="5400000">
            <a:off x="5891743" y="1502672"/>
            <a:ext cx="5674025" cy="4117325"/>
          </a:xfrm>
          <a:prstGeom prst="rect">
            <a:avLst/>
          </a:prstGeom>
        </p:spPr>
      </p:pic>
      <p:pic>
        <p:nvPicPr>
          <p:cNvPr id="11" name="Picture 10" descr="Photos, screen captures, graphics can be inserted in a white mobile phone and tablet"/>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969957" y="2096388"/>
            <a:ext cx="1819655" cy="3522853"/>
          </a:xfrm>
          <a:prstGeom prst="rect">
            <a:avLst/>
          </a:prstGeom>
        </p:spPr>
      </p:pic>
      <p:pic>
        <p:nvPicPr>
          <p:cNvPr id="12" name="Picture 13"/>
          <p:cNvPicPr>
            <a:picLocks noChangeAspect="1"/>
          </p:cNvPicPr>
          <p:nvPr userDrawn="1"/>
        </p:nvPicPr>
        <p:blipFill>
          <a:blip r:embed="rId5" cstate="print"/>
          <a:srcRect b="2901"/>
          <a:stretch>
            <a:fillRect/>
          </a:stretch>
        </p:blipFill>
        <p:spPr bwMode="auto">
          <a:xfrm>
            <a:off x="6670676" y="723900"/>
            <a:ext cx="4116388" cy="5673725"/>
          </a:xfrm>
          <a:prstGeom prst="rect">
            <a:avLst/>
          </a:prstGeom>
          <a:noFill/>
          <a:ln w="9525">
            <a:noFill/>
            <a:miter lim="800000"/>
            <a:headEnd/>
            <a:tailEnd/>
          </a:ln>
        </p:spPr>
      </p:pic>
      <p:pic>
        <p:nvPicPr>
          <p:cNvPr id="13" name="Picture 15" descr="Photos, screen captures, graphics can be inserted in a white mobile phone and tablet"/>
          <p:cNvPicPr>
            <a:picLocks noChangeAspect="1"/>
          </p:cNvPicPr>
          <p:nvPr userDrawn="1"/>
        </p:nvPicPr>
        <p:blipFill>
          <a:blip r:embed="rId4" cstate="print"/>
          <a:srcRect/>
          <a:stretch>
            <a:fillRect/>
          </a:stretch>
        </p:blipFill>
        <p:spPr bwMode="auto">
          <a:xfrm>
            <a:off x="3970338" y="2097089"/>
            <a:ext cx="1819275" cy="3522663"/>
          </a:xfrm>
          <a:prstGeom prst="rect">
            <a:avLst/>
          </a:prstGeom>
          <a:noFill/>
          <a:ln w="9525">
            <a:noFill/>
            <a:miter lim="800000"/>
            <a:headEnd/>
            <a:tailEnd/>
          </a:ln>
        </p:spPr>
      </p:pic>
    </p:spTree>
    <p:extLst>
      <p:ext uri="{BB962C8B-B14F-4D97-AF65-F5344CB8AC3E}">
        <p14:creationId xmlns="" xmlns:p14="http://schemas.microsoft.com/office/powerpoint/2010/main" val="42270975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12"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dirty="0">
              <a:solidFill>
                <a:srgbClr val="FFFFFF"/>
              </a:solidFill>
            </a:endParaRPr>
          </a:p>
        </p:txBody>
      </p:sp>
      <p:grpSp>
        <p:nvGrpSpPr>
          <p:cNvPr id="2" name="Group 1"/>
          <p:cNvGrpSpPr/>
          <p:nvPr/>
        </p:nvGrpSpPr>
        <p:grpSpPr>
          <a:xfrm>
            <a:off x="11" y="0"/>
            <a:ext cx="12189400"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pPr>
              <a:defRPr/>
            </a:pPr>
            <a:fld id="{116F5218-E869-41A1-A4C1-D9B710700CE1}" type="datetime1">
              <a:rPr lang="en-US" smtClean="0"/>
              <a:pPr>
                <a:defRPr/>
              </a:pPr>
              <a:t>2/26/2016</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pPr>
              <a:defRPr/>
            </a:pPr>
            <a:r>
              <a:rPr lang="en-US" smtClean="0"/>
              <a:t>Oracle Confidential –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pPr>
              <a:defRPr/>
            </a:pPr>
            <a:fld id="{D5D0BB64-E2A2-4DF4-900B-21598E136B50}" type="slidenum">
              <a:rPr lang="en-US" smtClean="0"/>
              <a:pPr>
                <a:defRPr/>
              </a:pPr>
              <a:t>‹#›</a:t>
            </a:fld>
            <a:endParaRPr lang="en-US" dirty="0"/>
          </a:p>
        </p:txBody>
      </p:sp>
      <p:sp>
        <p:nvSpPr>
          <p:cNvPr id="22" name="Text Placeholder 12"/>
          <p:cNvSpPr>
            <a:spLocks noGrp="1"/>
          </p:cNvSpPr>
          <p:nvPr>
            <p:ph type="body" sz="quarter" idx="13" hasCustomPrompt="1"/>
          </p:nvPr>
        </p:nvSpPr>
        <p:spPr>
          <a:xfrm>
            <a:off x="760412" y="2666999"/>
            <a:ext cx="5029201"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1"/>
            <a:ext cx="5029201" cy="2044700"/>
          </a:xfrm>
        </p:spPr>
        <p:txBody>
          <a:bodyPr/>
          <a:lstStyle>
            <a:lvl1pPr>
              <a:defRPr sz="13900" b="1"/>
            </a:lvl1pPr>
          </a:lstStyle>
          <a:p>
            <a:r>
              <a:rPr lang="en-US" dirty="0" smtClean="0"/>
              <a:t>XX</a:t>
            </a:r>
            <a:endParaRPr lang="en-US" dirty="0"/>
          </a:p>
        </p:txBody>
      </p:sp>
      <p:sp>
        <p:nvSpPr>
          <p:cNvPr id="19" name="TextBox 18"/>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16" name="Picture 15" descr="Oracle logo in white on red staging background"/>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530353" y="6263640"/>
            <a:ext cx="1625138" cy="594360"/>
          </a:xfrm>
          <a:prstGeom prst="rect">
            <a:avLst/>
          </a:prstGeom>
        </p:spPr>
      </p:pic>
      <p:sp>
        <p:nvSpPr>
          <p:cNvPr id="15" name="TextBox 14"/>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17" name="Picture 16" descr="Oracle logo in white on red staging background"/>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0353" y="6263640"/>
            <a:ext cx="1625138" cy="594360"/>
          </a:xfrm>
          <a:prstGeom prst="rect">
            <a:avLst/>
          </a:prstGeom>
        </p:spPr>
      </p:pic>
      <p:pic>
        <p:nvPicPr>
          <p:cNvPr id="18" name="Picture 21" descr="Oracle logo in white on red staging background"/>
          <p:cNvPicPr>
            <a:picLocks noChangeAspect="1"/>
          </p:cNvPicPr>
          <p:nvPr userDrawn="1"/>
        </p:nvPicPr>
        <p:blipFill>
          <a:blip r:embed="rId4" cstate="print"/>
          <a:srcRect/>
          <a:stretch>
            <a:fillRect/>
          </a:stretch>
        </p:blipFill>
        <p:spPr bwMode="ltGray">
          <a:xfrm>
            <a:off x="531814" y="6264276"/>
            <a:ext cx="1622425" cy="593725"/>
          </a:xfrm>
          <a:prstGeom prst="rect">
            <a:avLst/>
          </a:prstGeom>
          <a:noFill/>
          <a:ln w="9525">
            <a:noFill/>
            <a:miter lim="800000"/>
            <a:headEnd/>
            <a:tailEnd/>
          </a:ln>
        </p:spPr>
      </p:pic>
      <p:sp>
        <p:nvSpPr>
          <p:cNvPr id="20" name="TextBox 19"/>
          <p:cNvSpPr txBox="1"/>
          <p:nvPr userDrawn="1"/>
        </p:nvSpPr>
        <p:spPr>
          <a:xfrm>
            <a:off x="5376864" y="6556376"/>
            <a:ext cx="3200400" cy="182563"/>
          </a:xfrm>
          <a:prstGeom prst="rect">
            <a:avLst/>
          </a:prstGeom>
          <a:noFill/>
        </p:spPr>
        <p:txBody>
          <a:bodyPr wrap="none" lIns="0" tIns="0" rIns="0" bIns="0" anchor="ctr"/>
          <a:lstStyle/>
          <a:p>
            <a:pPr algn="r" fontAlgn="auto">
              <a:spcBef>
                <a:spcPts val="0"/>
              </a:spcBef>
              <a:spcAft>
                <a:spcPts val="0"/>
              </a:spcAft>
              <a:defRPr/>
            </a:pPr>
            <a:r>
              <a:rPr sz="800" dirty="0">
                <a:solidFill>
                  <a:srgbClr val="5F5F5F"/>
                </a:solidFill>
                <a:latin typeface="Calibri"/>
              </a:rPr>
              <a:t>Copyright © 2014</a:t>
            </a:r>
            <a:r>
              <a:rPr lang="en-US" sz="800" dirty="0">
                <a:solidFill>
                  <a:srgbClr val="5F5F5F"/>
                </a:solidFill>
                <a:latin typeface="Calibri"/>
              </a:rPr>
              <a:t>,</a:t>
            </a:r>
            <a:r>
              <a:rPr sz="800" dirty="0">
                <a:solidFill>
                  <a:srgbClr val="5F5F5F"/>
                </a:solidFill>
                <a:latin typeface="Calibri"/>
              </a:rPr>
              <a:t> Oracle and/or its affiliates. All rights reserved.  |</a:t>
            </a:r>
          </a:p>
        </p:txBody>
      </p:sp>
    </p:spTree>
    <p:extLst>
      <p:ext uri="{BB962C8B-B14F-4D97-AF65-F5344CB8AC3E}">
        <p14:creationId xmlns="" xmlns:p14="http://schemas.microsoft.com/office/powerpoint/2010/main" val="4030603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09059B1B-0347-4315-8EA3-5FC5F9F8BBCF}" type="datetime1">
              <a:rPr lang="en-US" smtClean="0">
                <a:solidFill>
                  <a:srgbClr val="5F5F5F"/>
                </a:solidFill>
              </a:rPr>
              <a:pPr>
                <a:defRPr/>
              </a:pPr>
              <a:t>2/26/2016</a:t>
            </a:fld>
            <a:endParaRPr lang="en-US" dirty="0">
              <a:solidFill>
                <a:srgbClr val="5F5F5F"/>
              </a:solidFill>
            </a:endParaRPr>
          </a:p>
        </p:txBody>
      </p:sp>
      <p:sp>
        <p:nvSpPr>
          <p:cNvPr id="3" name="Footer Placeholder 2"/>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4" name="Slide Number Placeholder 3"/>
          <p:cNvSpPr>
            <a:spLocks noGrp="1"/>
          </p:cNvSpPr>
          <p:nvPr>
            <p:ph type="sldNum" sz="quarter" idx="12"/>
          </p:nvPr>
        </p:nvSpPr>
        <p:spPr/>
        <p:txBody>
          <a:bodyPr/>
          <a:lstStyle/>
          <a:p>
            <a:pPr>
              <a:defRPr/>
            </a:pPr>
            <a:fld id="{5C4B14EC-A3DE-49AB-9930-50D9A30A68B8}" type="slidenum">
              <a:rPr lang="en-US" smtClean="0">
                <a:solidFill>
                  <a:srgbClr val="5F5F5F"/>
                </a:solidFill>
              </a:rPr>
              <a:pPr>
                <a:defRPr/>
              </a:pPr>
              <a:t>‹#›</a:t>
            </a:fld>
            <a:endParaRPr lang="en-US" dirty="0">
              <a:solidFill>
                <a:srgbClr val="5F5F5F"/>
              </a:solidFill>
            </a:endParaRPr>
          </a:p>
        </p:txBody>
      </p:sp>
      <p:sp>
        <p:nvSpPr>
          <p:cNvPr id="5" name="TextBox 4"/>
          <p:cNvSpPr txBox="1"/>
          <p:nvPr/>
        </p:nvSpPr>
        <p:spPr>
          <a:xfrm>
            <a:off x="531813" y="1371600"/>
            <a:ext cx="11125199"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Calibri"/>
              </a:rPr>
              <a:t>Safe Harbor Statement</a:t>
            </a:r>
          </a:p>
        </p:txBody>
      </p:sp>
      <p:sp>
        <p:nvSpPr>
          <p:cNvPr id="6" name="TextBox 5"/>
          <p:cNvSpPr txBox="1"/>
          <p:nvPr/>
        </p:nvSpPr>
        <p:spPr>
          <a:xfrm>
            <a:off x="531813" y="2514600"/>
            <a:ext cx="11125199" cy="2286000"/>
          </a:xfrm>
          <a:prstGeom prst="rect">
            <a:avLst/>
          </a:prstGeom>
          <a:noFill/>
        </p:spPr>
        <p:txBody>
          <a:bodyPr wrap="square" lIns="0" tIns="0" rIns="0" bIns="0" rtlCol="0" anchor="t">
            <a:noAutofit/>
          </a:bodyPr>
          <a:lstStyle/>
          <a:p>
            <a:pPr>
              <a:lnSpc>
                <a:spcPct val="90000"/>
              </a:lnSpc>
            </a:pPr>
            <a:r>
              <a:rPr sz="2400" dirty="0">
                <a:solidFill>
                  <a:srgbClr val="5F5F5F"/>
                </a:solidFill>
                <a:latin typeface="Calibri"/>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 xmlns:p14="http://schemas.microsoft.com/office/powerpoint/2010/main" val="394745043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E98D879-EE48-4595-9B0C-C4A4D67AF69E}" type="datetime1">
              <a:rPr lang="en-US" smtClean="0">
                <a:solidFill>
                  <a:srgbClr val="5F5F5F"/>
                </a:solidFill>
              </a:rPr>
              <a:pPr>
                <a:defRPr/>
              </a:pPr>
              <a:t>2/26/2016</a:t>
            </a:fld>
            <a:endParaRPr lang="en-US" dirty="0">
              <a:solidFill>
                <a:srgbClr val="5F5F5F"/>
              </a:solidFill>
            </a:endParaRPr>
          </a:p>
        </p:txBody>
      </p:sp>
      <p:sp>
        <p:nvSpPr>
          <p:cNvPr id="3" name="Footer Placeholder 2"/>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4" name="Slide Number Placeholder 3"/>
          <p:cNvSpPr>
            <a:spLocks noGrp="1"/>
          </p:cNvSpPr>
          <p:nvPr>
            <p:ph type="sldNum" sz="quarter" idx="12"/>
          </p:nvPr>
        </p:nvSpPr>
        <p:spPr/>
        <p:txBody>
          <a:bodyPr/>
          <a:lstStyle/>
          <a:p>
            <a:pPr>
              <a:defRPr/>
            </a:pPr>
            <a:fld id="{4EA232DE-13DF-4E14-AB2D-DEC5248B288A}" type="slidenum">
              <a:rPr lang="en-US" smtClean="0">
                <a:solidFill>
                  <a:srgbClr val="5F5F5F"/>
                </a:solidFill>
              </a:rPr>
              <a:pPr>
                <a:defRPr/>
              </a:pPr>
              <a:t>‹#›</a:t>
            </a:fld>
            <a:endParaRPr lang="en-US" dirty="0">
              <a:solidFill>
                <a:srgbClr val="5F5F5F"/>
              </a:solidFill>
            </a:endParaRPr>
          </a:p>
        </p:txBody>
      </p:sp>
      <p:sp>
        <p:nvSpPr>
          <p:cNvPr id="5" name="TextBox 4"/>
          <p:cNvSpPr txBox="1"/>
          <p:nvPr/>
        </p:nvSpPr>
        <p:spPr>
          <a:xfrm>
            <a:off x="531813" y="1371600"/>
            <a:ext cx="11125199"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Calibri"/>
              </a:rPr>
              <a:t>Safe Harbor Statement</a:t>
            </a:r>
          </a:p>
        </p:txBody>
      </p:sp>
      <p:sp>
        <p:nvSpPr>
          <p:cNvPr id="6" name="TextBox 5"/>
          <p:cNvSpPr txBox="1"/>
          <p:nvPr/>
        </p:nvSpPr>
        <p:spPr>
          <a:xfrm>
            <a:off x="531813" y="2514600"/>
            <a:ext cx="11125199" cy="2286000"/>
          </a:xfrm>
          <a:prstGeom prst="rect">
            <a:avLst/>
          </a:prstGeom>
          <a:noFill/>
        </p:spPr>
        <p:txBody>
          <a:bodyPr wrap="square" lIns="0" tIns="0" rIns="0" bIns="0" rtlCol="0" anchor="t">
            <a:noAutofit/>
          </a:bodyPr>
          <a:lstStyle/>
          <a:p>
            <a:pPr>
              <a:lnSpc>
                <a:spcPct val="90000"/>
              </a:lnSpc>
            </a:pPr>
            <a:r>
              <a:rPr sz="2400" dirty="0">
                <a:solidFill>
                  <a:srgbClr val="5F5F5F"/>
                </a:solidFill>
                <a:latin typeface="Calibri"/>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 xmlns:p14="http://schemas.microsoft.com/office/powerpoint/2010/main" val="182239518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2219917" y="1722249"/>
            <a:ext cx="7748992" cy="2950267"/>
          </a:xfrm>
          <a:prstGeom prst="rect">
            <a:avLst/>
          </a:prstGeom>
        </p:spPr>
      </p:pic>
      <p:sp>
        <p:nvSpPr>
          <p:cNvPr id="2" name="Date Placeholder 1"/>
          <p:cNvSpPr>
            <a:spLocks noGrp="1"/>
          </p:cNvSpPr>
          <p:nvPr>
            <p:ph type="dt" sz="half" idx="10"/>
          </p:nvPr>
        </p:nvSpPr>
        <p:spPr/>
        <p:txBody>
          <a:bodyPr/>
          <a:lstStyle/>
          <a:p>
            <a:pPr>
              <a:defRPr/>
            </a:pPr>
            <a:fld id="{97B9B17F-A0D1-4865-8D3E-B59813BEDE2A}" type="datetime1">
              <a:rPr lang="en-US" smtClean="0">
                <a:solidFill>
                  <a:srgbClr val="5F5F5F"/>
                </a:solidFill>
              </a:rPr>
              <a:pPr>
                <a:defRPr/>
              </a:pPr>
              <a:t>2/26/2016</a:t>
            </a:fld>
            <a:endParaRPr lang="en-US" dirty="0">
              <a:solidFill>
                <a:srgbClr val="5F5F5F"/>
              </a:solidFill>
            </a:endParaRPr>
          </a:p>
        </p:txBody>
      </p:sp>
      <p:sp>
        <p:nvSpPr>
          <p:cNvPr id="3" name="Footer Placeholder 2"/>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4" name="Slide Number Placeholder 3"/>
          <p:cNvSpPr>
            <a:spLocks noGrp="1"/>
          </p:cNvSpPr>
          <p:nvPr>
            <p:ph type="sldNum" sz="quarter" idx="12"/>
          </p:nvPr>
        </p:nvSpPr>
        <p:spPr/>
        <p:txBody>
          <a:bodyPr/>
          <a:lstStyle/>
          <a:p>
            <a:pPr>
              <a:defRPr/>
            </a:pPr>
            <a:fld id="{5C815A2F-2DBC-456B-9D4F-543DF4C657E1}" type="slidenum">
              <a:rPr lang="en-US" smtClean="0">
                <a:solidFill>
                  <a:srgbClr val="5F5F5F"/>
                </a:solidFill>
              </a:rPr>
              <a:pPr>
                <a:defRPr/>
              </a:pPr>
              <a:t>‹#›</a:t>
            </a:fld>
            <a:endParaRPr lang="en-US" dirty="0">
              <a:solidFill>
                <a:srgbClr val="5F5F5F"/>
              </a:solidFill>
            </a:endParaRPr>
          </a:p>
        </p:txBody>
      </p:sp>
      <p:grpSp>
        <p:nvGrpSpPr>
          <p:cNvPr id="5" name="Group 3092" descr="&quot;Hardware and Software Engineered to work together&quot; tagline in red and black"/>
          <p:cNvGrpSpPr/>
          <p:nvPr/>
        </p:nvGrpSpPr>
        <p:grpSpPr bwMode="gray">
          <a:xfrm>
            <a:off x="3263901" y="2743200"/>
            <a:ext cx="5668962" cy="1081088"/>
            <a:chOff x="3263901" y="1227138"/>
            <a:chExt cx="5668962" cy="1081088"/>
          </a:xfrm>
        </p:grpSpPr>
        <p:sp>
          <p:nvSpPr>
            <p:cNvPr id="7"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8" name="Freeform 6"/>
            <p:cNvSpPr>
              <a:spLocks noEditPoints="1"/>
            </p:cNvSpPr>
            <p:nvPr/>
          </p:nvSpPr>
          <p:spPr bwMode="gray">
            <a:xfrm>
              <a:off x="48355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9"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0" name="Freeform 8"/>
            <p:cNvSpPr>
              <a:spLocks noEditPoints="1"/>
            </p:cNvSpPr>
            <p:nvPr/>
          </p:nvSpPr>
          <p:spPr bwMode="gray">
            <a:xfrm>
              <a:off x="3602038" y="1362075"/>
              <a:ext cx="246063"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1" name="Freeform 9"/>
            <p:cNvSpPr>
              <a:spLocks/>
            </p:cNvSpPr>
            <p:nvPr/>
          </p:nvSpPr>
          <p:spPr bwMode="gray">
            <a:xfrm>
              <a:off x="3897313" y="1362075"/>
              <a:ext cx="165100" cy="309563"/>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2" name="Freeform 10"/>
            <p:cNvSpPr>
              <a:spLocks/>
            </p:cNvSpPr>
            <p:nvPr/>
          </p:nvSpPr>
          <p:spPr bwMode="gray">
            <a:xfrm>
              <a:off x="4367213" y="1362075"/>
              <a:ext cx="444500" cy="309563"/>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3" name="Freeform 11"/>
            <p:cNvSpPr>
              <a:spLocks/>
            </p:cNvSpPr>
            <p:nvPr/>
          </p:nvSpPr>
          <p:spPr bwMode="gray">
            <a:xfrm>
              <a:off x="5132388" y="1362075"/>
              <a:ext cx="155575"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4" name="Freeform 12"/>
            <p:cNvSpPr>
              <a:spLocks noEditPoints="1"/>
            </p:cNvSpPr>
            <p:nvPr/>
          </p:nvSpPr>
          <p:spPr bwMode="gray">
            <a:xfrm>
              <a:off x="5321301" y="1362075"/>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5" name="Freeform 13"/>
            <p:cNvSpPr>
              <a:spLocks noEditPoints="1"/>
            </p:cNvSpPr>
            <p:nvPr/>
          </p:nvSpPr>
          <p:spPr bwMode="gray">
            <a:xfrm>
              <a:off x="5748338" y="1362075"/>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6" name="Freeform 14"/>
            <p:cNvSpPr>
              <a:spLocks/>
            </p:cNvSpPr>
            <p:nvPr/>
          </p:nvSpPr>
          <p:spPr bwMode="gray">
            <a:xfrm>
              <a:off x="6045201" y="1362075"/>
              <a:ext cx="230188" cy="309563"/>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7" name="Freeform 15"/>
            <p:cNvSpPr>
              <a:spLocks noEditPoints="1"/>
            </p:cNvSpPr>
            <p:nvPr/>
          </p:nvSpPr>
          <p:spPr bwMode="gray">
            <a:xfrm>
              <a:off x="6332538" y="1236663"/>
              <a:ext cx="239713"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8" name="Freeform 16"/>
            <p:cNvSpPr>
              <a:spLocks noEditPoints="1"/>
            </p:cNvSpPr>
            <p:nvPr/>
          </p:nvSpPr>
          <p:spPr bwMode="gray">
            <a:xfrm>
              <a:off x="4087813"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19"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0" name="Freeform 18"/>
            <p:cNvSpPr>
              <a:spLocks noEditPoints="1"/>
            </p:cNvSpPr>
            <p:nvPr/>
          </p:nvSpPr>
          <p:spPr bwMode="gray">
            <a:xfrm>
              <a:off x="7081838" y="1362075"/>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1" name="Freeform 19"/>
            <p:cNvSpPr>
              <a:spLocks/>
            </p:cNvSpPr>
            <p:nvPr/>
          </p:nvSpPr>
          <p:spPr bwMode="gray">
            <a:xfrm>
              <a:off x="7345363" y="1227138"/>
              <a:ext cx="163513"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2" name="Freeform 20"/>
            <p:cNvSpPr>
              <a:spLocks/>
            </p:cNvSpPr>
            <p:nvPr/>
          </p:nvSpPr>
          <p:spPr bwMode="gray">
            <a:xfrm>
              <a:off x="7542213" y="1277938"/>
              <a:ext cx="157163"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3" name="Freeform 21"/>
            <p:cNvSpPr>
              <a:spLocks/>
            </p:cNvSpPr>
            <p:nvPr/>
          </p:nvSpPr>
          <p:spPr bwMode="gray">
            <a:xfrm>
              <a:off x="7731126" y="1362075"/>
              <a:ext cx="452438" cy="309563"/>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4" name="Freeform 22"/>
            <p:cNvSpPr>
              <a:spLocks noEditPoints="1"/>
            </p:cNvSpPr>
            <p:nvPr/>
          </p:nvSpPr>
          <p:spPr bwMode="gray">
            <a:xfrm>
              <a:off x="82010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5" name="Freeform 23"/>
            <p:cNvSpPr>
              <a:spLocks/>
            </p:cNvSpPr>
            <p:nvPr/>
          </p:nvSpPr>
          <p:spPr bwMode="gray">
            <a:xfrm>
              <a:off x="8496301" y="1362075"/>
              <a:ext cx="157163"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6" name="Freeform 24"/>
            <p:cNvSpPr>
              <a:spLocks noEditPoints="1"/>
            </p:cNvSpPr>
            <p:nvPr/>
          </p:nvSpPr>
          <p:spPr bwMode="gray">
            <a:xfrm>
              <a:off x="8685213" y="1362075"/>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7"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8" name="Freeform 26"/>
            <p:cNvSpPr>
              <a:spLocks noEditPoints="1"/>
            </p:cNvSpPr>
            <p:nvPr/>
          </p:nvSpPr>
          <p:spPr bwMode="gray">
            <a:xfrm>
              <a:off x="8553451"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29"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0" name="Freeform 28"/>
            <p:cNvSpPr>
              <a:spLocks/>
            </p:cNvSpPr>
            <p:nvPr/>
          </p:nvSpPr>
          <p:spPr bwMode="gray">
            <a:xfrm>
              <a:off x="3503613" y="1957388"/>
              <a:ext cx="188913"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1" name="Freeform 29"/>
            <p:cNvSpPr>
              <a:spLocks noEditPoints="1"/>
            </p:cNvSpPr>
            <p:nvPr/>
          </p:nvSpPr>
          <p:spPr bwMode="gray">
            <a:xfrm>
              <a:off x="3741738"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2" name="Rectangle 30"/>
            <p:cNvSpPr>
              <a:spLocks noChangeArrowheads="1"/>
            </p:cNvSpPr>
            <p:nvPr/>
          </p:nvSpPr>
          <p:spPr bwMode="gray">
            <a:xfrm>
              <a:off x="3997326" y="1965325"/>
              <a:ext cx="73025" cy="2428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3"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4"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5"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6" name="Freeform 34"/>
            <p:cNvSpPr>
              <a:spLocks/>
            </p:cNvSpPr>
            <p:nvPr/>
          </p:nvSpPr>
          <p:spPr bwMode="gray">
            <a:xfrm>
              <a:off x="48434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7" name="Freeform 35"/>
            <p:cNvSpPr>
              <a:spLocks noEditPoints="1"/>
            </p:cNvSpPr>
            <p:nvPr/>
          </p:nvSpPr>
          <p:spPr bwMode="gray">
            <a:xfrm>
              <a:off x="4992688"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8" name="Freeform 36"/>
            <p:cNvSpPr>
              <a:spLocks noEditPoints="1"/>
            </p:cNvSpPr>
            <p:nvPr/>
          </p:nvSpPr>
          <p:spPr bwMode="gray">
            <a:xfrm>
              <a:off x="5230813"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39" name="Freeform 37"/>
            <p:cNvSpPr>
              <a:spLocks/>
            </p:cNvSpPr>
            <p:nvPr/>
          </p:nvSpPr>
          <p:spPr bwMode="gray">
            <a:xfrm>
              <a:off x="5584826" y="1889125"/>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0"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1" name="Freeform 39"/>
            <p:cNvSpPr>
              <a:spLocks/>
            </p:cNvSpPr>
            <p:nvPr/>
          </p:nvSpPr>
          <p:spPr bwMode="gray">
            <a:xfrm>
              <a:off x="6069013" y="1855788"/>
              <a:ext cx="436563"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2" name="Freeform 40"/>
            <p:cNvSpPr>
              <a:spLocks noEditPoints="1"/>
            </p:cNvSpPr>
            <p:nvPr/>
          </p:nvSpPr>
          <p:spPr bwMode="gray">
            <a:xfrm>
              <a:off x="6513513" y="1957388"/>
              <a:ext cx="198438"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3" name="Freeform 41"/>
            <p:cNvSpPr>
              <a:spLocks/>
            </p:cNvSpPr>
            <p:nvPr/>
          </p:nvSpPr>
          <p:spPr bwMode="gray">
            <a:xfrm>
              <a:off x="67611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4" name="Freeform 42"/>
            <p:cNvSpPr>
              <a:spLocks/>
            </p:cNvSpPr>
            <p:nvPr/>
          </p:nvSpPr>
          <p:spPr bwMode="gray">
            <a:xfrm>
              <a:off x="6924676"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5" name="Freeform 43"/>
            <p:cNvSpPr>
              <a:spLocks/>
            </p:cNvSpPr>
            <p:nvPr/>
          </p:nvSpPr>
          <p:spPr bwMode="gray">
            <a:xfrm>
              <a:off x="7229476"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6"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7" name="Freeform 45"/>
            <p:cNvSpPr>
              <a:spLocks noEditPoints="1"/>
            </p:cNvSpPr>
            <p:nvPr/>
          </p:nvSpPr>
          <p:spPr bwMode="gray">
            <a:xfrm>
              <a:off x="7681913" y="1957388"/>
              <a:ext cx="198438"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8" name="Freeform 46"/>
            <p:cNvSpPr>
              <a:spLocks/>
            </p:cNvSpPr>
            <p:nvPr/>
          </p:nvSpPr>
          <p:spPr bwMode="gray">
            <a:xfrm>
              <a:off x="8142288" y="1889125"/>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49"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sp>
          <p:nvSpPr>
            <p:cNvPr id="50" name="Freeform 48"/>
            <p:cNvSpPr>
              <a:spLocks/>
            </p:cNvSpPr>
            <p:nvPr/>
          </p:nvSpPr>
          <p:spPr bwMode="gray">
            <a:xfrm>
              <a:off x="8801101"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defTabSz="914361" fontAlgn="auto">
                <a:spcBef>
                  <a:spcPts val="0"/>
                </a:spcBef>
                <a:spcAft>
                  <a:spcPts val="0"/>
                </a:spcAft>
              </a:pPr>
              <a:endParaRPr dirty="0">
                <a:solidFill>
                  <a:srgbClr val="5F5F5F"/>
                </a:solidFill>
                <a:latin typeface="Calibri"/>
              </a:endParaRPr>
            </a:p>
          </p:txBody>
        </p:sp>
      </p:grpSp>
      <p:grpSp>
        <p:nvGrpSpPr>
          <p:cNvPr id="52" name="Group 3092" descr="&quot;Hardware and Software Engineered to work together&quot; tagline in red and black"/>
          <p:cNvGrpSpPr>
            <a:grpSpLocks/>
          </p:cNvGrpSpPr>
          <p:nvPr userDrawn="1"/>
        </p:nvGrpSpPr>
        <p:grpSpPr bwMode="auto">
          <a:xfrm>
            <a:off x="3263901" y="2743200"/>
            <a:ext cx="5668963" cy="1081088"/>
            <a:chOff x="3263901" y="1227138"/>
            <a:chExt cx="5668962" cy="1081088"/>
          </a:xfrm>
        </p:grpSpPr>
        <p:sp>
          <p:nvSpPr>
            <p:cNvPr id="5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5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7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7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8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9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grpSp>
    </p:spTree>
    <p:extLst>
      <p:ext uri="{BB962C8B-B14F-4D97-AF65-F5344CB8AC3E}">
        <p14:creationId xmlns="" xmlns:p14="http://schemas.microsoft.com/office/powerpoint/2010/main" val="48123212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 xmlns:a14="http://schemas.microsoft.com/office/drawing/2010/main"/>
              </a:ext>
            </a:extLst>
          </a:blip>
          <a:stretch>
            <a:fillRect/>
          </a:stretch>
        </p:blipFill>
        <p:spPr bwMode="hidden">
          <a:xfrm>
            <a:off x="138024" y="129397"/>
            <a:ext cx="11912778" cy="6547451"/>
          </a:xfrm>
          <a:prstGeom prst="rect">
            <a:avLst/>
          </a:prstGeom>
          <a:noFill/>
          <a:ln>
            <a:noFill/>
          </a:ln>
        </p:spPr>
      </p:pic>
      <p:pic>
        <p:nvPicPr>
          <p:cNvPr id="12" name="Picture 11"/>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bwMode="black">
          <a:xfrm>
            <a:off x="3822129" y="2843839"/>
            <a:ext cx="4544568" cy="569547"/>
          </a:xfrm>
          <a:prstGeom prst="rect">
            <a:avLst/>
          </a:prstGeom>
        </p:spPr>
      </p:pic>
      <p:sp>
        <p:nvSpPr>
          <p:cNvPr id="6" name="Rectangle 5"/>
          <p:cNvSpPr/>
          <p:nvPr/>
        </p:nvSpPr>
        <p:spPr bwMode="gray">
          <a:xfrm>
            <a:off x="-286" y="0"/>
            <a:ext cx="193961" cy="68521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7" name="Rectangle 6"/>
          <p:cNvSpPr/>
          <p:nvPr/>
        </p:nvSpPr>
        <p:spPr bwMode="gray">
          <a:xfrm>
            <a:off x="11995152" y="5853"/>
            <a:ext cx="193960" cy="68521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dirty="0">
              <a:solidFill>
                <a:srgbClr val="FFFFFF"/>
              </a:solidFill>
            </a:endParaRPr>
          </a:p>
        </p:txBody>
      </p:sp>
      <p:sp>
        <p:nvSpPr>
          <p:cNvPr id="9" name="Rectangle 8"/>
          <p:cNvSpPr/>
          <p:nvPr/>
        </p:nvSpPr>
        <p:spPr bwMode="gray">
          <a:xfrm>
            <a:off x="-287"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dirty="0">
              <a:solidFill>
                <a:srgbClr val="FFFFFF"/>
              </a:solidFill>
            </a:endParaRPr>
          </a:p>
        </p:txBody>
      </p:sp>
      <p:pic>
        <p:nvPicPr>
          <p:cNvPr id="10" name="Picture 9"/>
          <p:cNvPicPr>
            <a:picLocks noChangeAspect="1"/>
          </p:cNvPicPr>
          <p:nvPr/>
        </p:nvPicPr>
        <p:blipFill>
          <a:blip r:embed="rId3" cstate="screen">
            <a:extLst>
              <a:ext uri="{28A0092B-C50C-407E-A947-70E740481C1C}">
                <a14:useLocalDpi xmlns="" xmlns:a14="http://schemas.microsoft.com/office/drawing/2010/main" val="0"/>
              </a:ext>
            </a:extLst>
          </a:blip>
          <a:stretch>
            <a:fillRect/>
          </a:stretch>
        </p:blipFill>
        <p:spPr bwMode="black">
          <a:xfrm>
            <a:off x="3822129" y="2843843"/>
            <a:ext cx="4544568" cy="569547"/>
          </a:xfrm>
          <a:prstGeom prst="rect">
            <a:avLst/>
          </a:prstGeom>
        </p:spPr>
      </p:pic>
      <p:pic>
        <p:nvPicPr>
          <p:cNvPr id="11" name="Picture 15"/>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Tree>
    <p:extLst>
      <p:ext uri="{BB962C8B-B14F-4D97-AF65-F5344CB8AC3E}">
        <p14:creationId xmlns="" xmlns:p14="http://schemas.microsoft.com/office/powerpoint/2010/main" val="239405443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 xmlns:p14="http://schemas.microsoft.com/office/powerpoint/2010/main" val="1630545501"/>
      </p:ext>
    </p:extLst>
  </p:cSld>
  <p:clrMapOvr>
    <a:masterClrMapping/>
  </p:clrMapOvr>
  <p:transition spd="med">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531152" y="1524001"/>
            <a:ext cx="11126522" cy="44196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pPr>
              <a:defRPr/>
            </a:pPr>
            <a:fld id="{2054D737-F422-4B5E-B8A5-4053773007A3}" type="datetime1">
              <a:rPr lang="en-US" smtClean="0">
                <a:solidFill>
                  <a:srgbClr val="5F5F5F"/>
                </a:solidFill>
              </a:rPr>
              <a:pPr>
                <a:defRPr/>
              </a:pPr>
              <a:t>2/26/2016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pPr>
              <a:defRPr/>
            </a:pPr>
            <a:fld id="{63C83825-141A-4F79-92E2-5D2B636F1C14}"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 xmlns:p14="http://schemas.microsoft.com/office/powerpoint/2010/main" val="26415475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dirty="0" smtClean="0"/>
              <a:t>Click to edit Master title style</a:t>
            </a:r>
            <a:endParaRPr dirty="0"/>
          </a:p>
        </p:txBody>
      </p:sp>
      <p:sp>
        <p:nvSpPr>
          <p:cNvPr id="3" name="Vertical Text Placeholder 2"/>
          <p:cNvSpPr>
            <a:spLocks noGrp="1"/>
          </p:cNvSpPr>
          <p:nvPr>
            <p:ph type="body" orient="vert" idx="1"/>
          </p:nvPr>
        </p:nvSpPr>
        <p:spPr>
          <a:xfrm>
            <a:off x="531825" y="533400"/>
            <a:ext cx="9524999" cy="54102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pPr>
              <a:defRPr/>
            </a:pPr>
            <a:fld id="{1B1D6174-BD24-45BF-8FDB-640E66529A6B}" type="datetime1">
              <a:rPr lang="en-US" smtClean="0">
                <a:solidFill>
                  <a:srgbClr val="5F5F5F"/>
                </a:solidFill>
              </a:rPr>
              <a:pPr>
                <a:defRPr/>
              </a:pPr>
              <a:t>2/26/2016</a:t>
            </a:fld>
            <a:endParaRPr lang="en-US" dirty="0">
              <a:solidFill>
                <a:srgbClr val="5F5F5F"/>
              </a:solidFill>
            </a:endParaRPr>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819117B5-36F7-4306-B63E-E44F9FE32313}" type="slidenum">
              <a:rPr lang="en-US" smtClean="0">
                <a:solidFill>
                  <a:srgbClr val="5F5F5F"/>
                </a:solidFill>
              </a:rPr>
              <a:pPr>
                <a:defRPr/>
              </a:pPr>
              <a:t>‹#›</a:t>
            </a:fld>
            <a:endParaRPr lang="en-US" dirty="0">
              <a:solidFill>
                <a:srgbClr val="5F5F5F"/>
              </a:solidFill>
            </a:endParaRPr>
          </a:p>
        </p:txBody>
      </p:sp>
    </p:spTree>
    <p:extLst>
      <p:ext uri="{BB962C8B-B14F-4D97-AF65-F5344CB8AC3E}">
        <p14:creationId xmlns="" xmlns:p14="http://schemas.microsoft.com/office/powerpoint/2010/main" val="180322660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406"/>
            <a:ext cx="10969924" cy="1025071"/>
          </a:xfrm>
        </p:spPr>
        <p:txBody>
          <a:bodyPr anchor="t"/>
          <a:lstStyle/>
          <a:p>
            <a:r>
              <a:rPr lang="en-US" smtClean="0"/>
              <a:t>Click to edit Master title style</a:t>
            </a:r>
            <a:endParaRPr lang="en-US" dirty="0"/>
          </a:p>
        </p:txBody>
      </p:sp>
      <p:sp>
        <p:nvSpPr>
          <p:cNvPr id="6" name="Content Placeholder 5"/>
          <p:cNvSpPr>
            <a:spLocks noGrp="1"/>
          </p:cNvSpPr>
          <p:nvPr>
            <p:ph sz="quarter" idx="12"/>
          </p:nvPr>
        </p:nvSpPr>
        <p:spPr>
          <a:xfrm>
            <a:off x="1072183" y="2029476"/>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oAutofit/>
          </a:bodyPr>
          <a:lstStyle>
            <a:lvl1pPr marL="0" indent="0">
              <a:spcAft>
                <a:spcPts val="0"/>
              </a:spcAft>
              <a:buFontTx/>
              <a:buNone/>
              <a:defRPr sz="2700">
                <a:solidFill>
                  <a:schemeClr val="accent1"/>
                </a:solidFill>
              </a:defRPr>
            </a:lvl1pPr>
            <a:lvl2pPr marL="609316" indent="0">
              <a:buFontTx/>
              <a:buNone/>
              <a:defRPr/>
            </a:lvl2pPr>
            <a:lvl3pPr marL="1218632" indent="0">
              <a:buFontTx/>
              <a:buNone/>
              <a:defRPr/>
            </a:lvl3pPr>
            <a:lvl4pPr marL="1827948" indent="0">
              <a:buFontTx/>
              <a:buNone/>
              <a:defRPr/>
            </a:lvl4pPr>
            <a:lvl5pPr marL="2437263" indent="0">
              <a:buFontTx/>
              <a:buNone/>
              <a:defRPr/>
            </a:lvl5pPr>
          </a:lstStyle>
          <a:p>
            <a:pPr lvl="0"/>
            <a:r>
              <a:rPr lang="en-US" smtClean="0"/>
              <a:t>Click to edit Master text styles</a:t>
            </a:r>
          </a:p>
        </p:txBody>
      </p:sp>
      <p:sp>
        <p:nvSpPr>
          <p:cNvPr id="8" name="Footer Placeholder 4"/>
          <p:cNvSpPr>
            <a:spLocks noGrp="1"/>
          </p:cNvSpPr>
          <p:nvPr>
            <p:ph type="ftr" sz="quarter" idx="14"/>
          </p:nvPr>
        </p:nvSpPr>
        <p:spPr>
          <a:xfrm>
            <a:off x="8777300" y="6556388"/>
            <a:ext cx="2498725" cy="182563"/>
          </a:xfrm>
          <a:prstGeom prst="rect">
            <a:avLst/>
          </a:prstGeom>
        </p:spPr>
        <p:txBody>
          <a:bodyPr/>
          <a:lstStyle>
            <a:lvl1pPr>
              <a:defRPr sz="1200"/>
            </a:lvl1pPr>
          </a:lstStyle>
          <a:p>
            <a:pPr>
              <a:defRPr/>
            </a:pPr>
            <a:r>
              <a:rPr lang="en-US" smtClean="0">
                <a:solidFill>
                  <a:srgbClr val="5F5F5F"/>
                </a:solidFill>
              </a:rPr>
              <a:t>Oracle Confidential – Internal/Restricted/Highly Restricted</a:t>
            </a:r>
            <a:endParaRPr lang="en-US" dirty="0">
              <a:solidFill>
                <a:srgbClr val="5F5F5F"/>
              </a:solidFill>
            </a:endParaRPr>
          </a:p>
        </p:txBody>
      </p:sp>
    </p:spTree>
    <p:extLst>
      <p:ext uri="{BB962C8B-B14F-4D97-AF65-F5344CB8AC3E}">
        <p14:creationId xmlns="" xmlns:p14="http://schemas.microsoft.com/office/powerpoint/2010/main" val="2148767992"/>
      </p:ext>
    </p:extLst>
  </p:cSld>
  <p:clrMapOvr>
    <a:masterClrMapping/>
  </p:clrMapOvr>
  <p:transition spd="med">
    <p:fade/>
  </p:transition>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 xmlns:p14="http://schemas.microsoft.com/office/powerpoint/2010/main" val="3437347911"/>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image" Target="../media/image17.png"/><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theme" Target="../theme/theme2.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Border"/>
          <p:cNvGrpSpPr>
            <a:grpSpLocks/>
          </p:cNvGrpSpPr>
          <p:nvPr/>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27" name="Oracle red badge logo" descr="Oracle logo in white on red staging background"/>
          <p:cNvPicPr>
            <a:picLocks noChangeAspect="1"/>
          </p:cNvPicPr>
          <p:nvPr/>
        </p:nvPicPr>
        <p:blipFill>
          <a:blip r:embed="rId45" cstate="print">
            <a:extLst>
              <a:ext uri="{28A0092B-C50C-407E-A947-70E740481C1C}">
                <a14:useLocalDpi xmlns="" xmlns:a14="http://schemas.microsoft.com/office/drawing/2010/main" val="0"/>
              </a:ext>
            </a:extLst>
          </a:blip>
          <a:srcRect/>
          <a:stretch>
            <a:fillRect/>
          </a:stretch>
        </p:blipFill>
        <p:spPr bwMode="ltGray">
          <a:xfrm>
            <a:off x="531813" y="6264275"/>
            <a:ext cx="1622425" cy="59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531813" y="406400"/>
            <a:ext cx="1112520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smtClean="0"/>
              <a:t>Click to edit Master title style</a:t>
            </a:r>
          </a:p>
        </p:txBody>
      </p:sp>
      <p:sp>
        <p:nvSpPr>
          <p:cNvPr id="1029" name="Text Placeholder 2"/>
          <p:cNvSpPr>
            <a:spLocks noGrp="1"/>
          </p:cNvSpPr>
          <p:nvPr>
            <p:ph type="body" idx="1"/>
          </p:nvPr>
        </p:nvSpPr>
        <p:spPr bwMode="auto">
          <a:xfrm>
            <a:off x="531813" y="1524000"/>
            <a:ext cx="11125200" cy="441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6" name="TextBox 15"/>
          <p:cNvSpPr txBox="1"/>
          <p:nvPr userDrawn="1"/>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spTree>
    <p:extLst>
      <p:ext uri="{BB962C8B-B14F-4D97-AF65-F5344CB8AC3E}">
        <p14:creationId xmlns="" xmlns:p14="http://schemas.microsoft.com/office/powerpoint/2010/main" val="3151726091"/>
      </p:ext>
    </p:extLst>
  </p:cSld>
  <p:clrMap bg1="lt1" tx1="dk1" bg2="lt2" tx2="dk2" accent1="accent1" accent2="accent2" accent3="accent3" accent4="accent4" accent5="accent5" accent6="accent6" hlink="hlink" folHlink="folHlink"/>
  <p:sldLayoutIdLst>
    <p:sldLayoutId id="2147484090" r:id="rId1"/>
    <p:sldLayoutId id="2147484091" r:id="rId2"/>
    <p:sldLayoutId id="2147484092" r:id="rId3"/>
    <p:sldLayoutId id="2147484093" r:id="rId4"/>
    <p:sldLayoutId id="2147484094" r:id="rId5"/>
    <p:sldLayoutId id="2147484095" r:id="rId6"/>
    <p:sldLayoutId id="2147484096" r:id="rId7"/>
    <p:sldLayoutId id="2147484097" r:id="rId8"/>
    <p:sldLayoutId id="2147484098" r:id="rId9"/>
    <p:sldLayoutId id="2147484099" r:id="rId10"/>
    <p:sldLayoutId id="2147484100" r:id="rId11"/>
    <p:sldLayoutId id="2147484101" r:id="rId12"/>
    <p:sldLayoutId id="2147484102" r:id="rId13"/>
    <p:sldLayoutId id="2147484103" r:id="rId14"/>
    <p:sldLayoutId id="2147484104" r:id="rId15"/>
    <p:sldLayoutId id="2147484105" r:id="rId16"/>
    <p:sldLayoutId id="2147484106" r:id="rId17"/>
    <p:sldLayoutId id="2147484107" r:id="rId18"/>
    <p:sldLayoutId id="2147484108" r:id="rId19"/>
    <p:sldLayoutId id="2147484109" r:id="rId20"/>
    <p:sldLayoutId id="2147484110" r:id="rId21"/>
    <p:sldLayoutId id="2147484111" r:id="rId22"/>
    <p:sldLayoutId id="2147484112" r:id="rId23"/>
    <p:sldLayoutId id="2147484113" r:id="rId24"/>
    <p:sldLayoutId id="2147484114" r:id="rId25"/>
    <p:sldLayoutId id="2147484115" r:id="rId26"/>
    <p:sldLayoutId id="2147484116" r:id="rId27"/>
    <p:sldLayoutId id="2147484117" r:id="rId28"/>
    <p:sldLayoutId id="2147484118" r:id="rId29"/>
    <p:sldLayoutId id="2147484119" r:id="rId30"/>
    <p:sldLayoutId id="2147484120" r:id="rId31"/>
    <p:sldLayoutId id="2147484121" r:id="rId32"/>
    <p:sldLayoutId id="2147484122" r:id="rId33"/>
    <p:sldLayoutId id="2147484123" r:id="rId34"/>
    <p:sldLayoutId id="2147484124" r:id="rId35"/>
    <p:sldLayoutId id="2147484125" r:id="rId36"/>
    <p:sldLayoutId id="2147484126" r:id="rId37"/>
    <p:sldLayoutId id="2147484127" r:id="rId38"/>
    <p:sldLayoutId id="2147484129" r:id="rId39"/>
    <p:sldLayoutId id="2147484131" r:id="rId40"/>
    <p:sldLayoutId id="2147484132" r:id="rId41"/>
    <p:sldLayoutId id="2147484133" r:id="rId42"/>
    <p:sldLayoutId id="2147484134" r:id="rId43"/>
  </p:sldLayoutIdLst>
  <p:transition spd="med">
    <p:fade/>
  </p:transition>
  <p:timing>
    <p:tnLst>
      <p:par>
        <p:cTn id="1" dur="indefinite" restart="never" nodeType="tmRoot"/>
      </p:par>
    </p:tnLst>
  </p:timing>
  <p:hf hdr="0" ftr="0"/>
  <p:txStyles>
    <p:title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eaLnBrk="0" fontAlgn="base" hangingPunct="0">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eaLnBrk="0" fontAlgn="base" hangingPunct="0">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eaLnBrk="0" fontAlgn="base" hangingPunct="0">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eaLnBrk="0" fontAlgn="base" hangingPunct="0">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eaLnBrk="0" fontAlgn="base" hangingPunct="0">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Placeholder 1"/>
          <p:cNvSpPr>
            <a:spLocks noGrp="1"/>
          </p:cNvSpPr>
          <p:nvPr>
            <p:ph type="title"/>
          </p:nvPr>
        </p:nvSpPr>
        <p:spPr>
          <a:xfrm>
            <a:off x="531813" y="406400"/>
            <a:ext cx="11125199" cy="889000"/>
          </a:xfrm>
          <a:prstGeom prst="rect">
            <a:avLst/>
          </a:prstGeom>
        </p:spPr>
        <p:txBody>
          <a:bodyPr vert="horz" lIns="0" tIns="0" rIns="0" bIns="0" rtlCol="0" anchor="b">
            <a:noAutofit/>
          </a:bodyPr>
          <a:lstStyle/>
          <a:p>
            <a:r>
              <a:rPr lang="en-US" dirty="0" smtClean="0"/>
              <a:t>Click to edit Master title style</a:t>
            </a:r>
            <a:endParaRPr dirty="0"/>
          </a:p>
        </p:txBody>
      </p:sp>
      <p:sp>
        <p:nvSpPr>
          <p:cNvPr id="3" name="Text Placeholder 2"/>
          <p:cNvSpPr>
            <a:spLocks noGrp="1"/>
          </p:cNvSpPr>
          <p:nvPr>
            <p:ph type="body" idx="1"/>
          </p:nvPr>
        </p:nvSpPr>
        <p:spPr>
          <a:xfrm>
            <a:off x="531152" y="1524001"/>
            <a:ext cx="11126522" cy="4419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4182131" y="6556248"/>
            <a:ext cx="1226398" cy="182880"/>
          </a:xfrm>
          <a:prstGeom prst="rect">
            <a:avLst/>
          </a:prstGeom>
        </p:spPr>
        <p:txBody>
          <a:bodyPr vert="horz" wrap="none" lIns="0" tIns="0" rIns="0" bIns="0" rtlCol="0" anchor="ctr" anchorCtr="0">
            <a:noAutofit/>
          </a:bodyPr>
          <a:lstStyle>
            <a:lvl1pPr algn="r">
              <a:defRPr sz="900">
                <a:solidFill>
                  <a:schemeClr val="tx1"/>
                </a:solidFill>
              </a:defRPr>
            </a:lvl1pPr>
          </a:lstStyle>
          <a:p>
            <a:pPr>
              <a:defRPr/>
            </a:pPr>
            <a:fld id="{39F294D7-89CD-404E-9D76-68247078CEF4}" type="datetime1">
              <a:rPr lang="en-US" smtClean="0">
                <a:solidFill>
                  <a:srgbClr val="5F5F5F"/>
                </a:solidFill>
              </a:rPr>
              <a:pPr>
                <a:defRPr/>
              </a:pPr>
              <a:t>2/26/2016</a:t>
            </a:fld>
            <a:endParaRPr lang="en-US" dirty="0">
              <a:solidFill>
                <a:srgbClr val="5F5F5F"/>
              </a:solidFill>
            </a:endParaRPr>
          </a:p>
        </p:txBody>
      </p:sp>
      <p:sp>
        <p:nvSpPr>
          <p:cNvPr id="5" name="Footer Placeholder 4"/>
          <p:cNvSpPr>
            <a:spLocks noGrp="1"/>
          </p:cNvSpPr>
          <p:nvPr>
            <p:ph type="ftr" sz="quarter" idx="3"/>
          </p:nvPr>
        </p:nvSpPr>
        <p:spPr>
          <a:xfrm>
            <a:off x="8621424" y="6556248"/>
            <a:ext cx="2743200" cy="182880"/>
          </a:xfrm>
          <a:prstGeom prst="rect">
            <a:avLst/>
          </a:prstGeom>
        </p:spPr>
        <p:txBody>
          <a:bodyPr vert="horz" wrap="none" lIns="0" tIns="0" rIns="0" bIns="0" rtlCol="0" anchor="ctr" anchorCtr="0">
            <a:noAutofit/>
          </a:bodyPr>
          <a:lstStyle>
            <a:lvl1pPr algn="l">
              <a:defRPr sz="900">
                <a:solidFill>
                  <a:schemeClr val="tx1"/>
                </a:solidFill>
              </a:defRPr>
            </a:lvl1pPr>
          </a:lstStyle>
          <a:p>
            <a:pPr>
              <a:defRPr/>
            </a:pPr>
            <a:r>
              <a:rPr lang="en-US" smtClean="0">
                <a:solidFill>
                  <a:srgbClr val="5F5F5F"/>
                </a:solidFill>
              </a:rPr>
              <a:t>Oracle Confidential – Internal/Restricted/Highly Restricted</a:t>
            </a:r>
            <a:endParaRPr lang="en-US" dirty="0">
              <a:solidFill>
                <a:srgbClr val="5F5F5F"/>
              </a:solidFill>
            </a:endParaRPr>
          </a:p>
        </p:txBody>
      </p:sp>
      <p:sp>
        <p:nvSpPr>
          <p:cNvPr id="6" name="Slide Number Placeholder 5"/>
          <p:cNvSpPr>
            <a:spLocks noGrp="1"/>
          </p:cNvSpPr>
          <p:nvPr>
            <p:ph type="sldNum" sz="quarter" idx="4"/>
          </p:nvPr>
        </p:nvSpPr>
        <p:spPr>
          <a:xfrm>
            <a:off x="11276024" y="6556248"/>
            <a:ext cx="381661" cy="182880"/>
          </a:xfrm>
          <a:prstGeom prst="rect">
            <a:avLst/>
          </a:prstGeom>
        </p:spPr>
        <p:txBody>
          <a:bodyPr vert="horz" wrap="none" lIns="0" tIns="0" rIns="0" bIns="0" rtlCol="0" anchor="ctr" anchorCtr="0">
            <a:noAutofit/>
          </a:bodyPr>
          <a:lstStyle>
            <a:lvl1pPr algn="r">
              <a:defRPr sz="900">
                <a:solidFill>
                  <a:schemeClr val="tx1"/>
                </a:solidFill>
              </a:defRPr>
            </a:lvl1pPr>
          </a:lstStyle>
          <a:p>
            <a:pPr>
              <a:defRPr/>
            </a:pPr>
            <a:fld id="{21AAF962-F1C7-4564-AB5F-0A79C12A66D2}" type="slidenum">
              <a:rPr lang="en-US" smtClean="0">
                <a:solidFill>
                  <a:srgbClr val="5F5F5F"/>
                </a:solidFill>
              </a:rPr>
              <a:pPr>
                <a:defRPr/>
              </a:pPr>
              <a:t>‹#›</a:t>
            </a:fld>
            <a:endParaRPr lang="en-US" dirty="0">
              <a:solidFill>
                <a:srgbClr val="5F5F5F"/>
              </a:solidFill>
            </a:endParaRPr>
          </a:p>
        </p:txBody>
      </p:sp>
      <p:sp>
        <p:nvSpPr>
          <p:cNvPr id="15" name="TextBox 14"/>
          <p:cNvSpPr txBox="1"/>
          <p:nvPr/>
        </p:nvSpPr>
        <p:spPr>
          <a:xfrm>
            <a:off x="5376673" y="6556248"/>
            <a:ext cx="3200400" cy="182880"/>
          </a:xfrm>
          <a:prstGeom prst="rect">
            <a:avLst/>
          </a:prstGeom>
          <a:noFill/>
        </p:spPr>
        <p:txBody>
          <a:bodyPr vert="horz" wrap="none" lIns="0" tIns="0" rIns="0" bIns="0" rtlCol="0" anchor="ctr" anchorCtr="0">
            <a:noAutofit/>
          </a:bodyPr>
          <a:lstStyle/>
          <a:p>
            <a:pPr algn="r"/>
            <a:r>
              <a:rPr sz="900" dirty="0">
                <a:solidFill>
                  <a:srgbClr val="5F5F5F"/>
                </a:solidFill>
              </a:rPr>
              <a:t>Copyright © </a:t>
            </a:r>
            <a:r>
              <a:rPr sz="900" dirty="0" smtClean="0">
                <a:solidFill>
                  <a:srgbClr val="5F5F5F"/>
                </a:solidFill>
              </a:rPr>
              <a:t>201</a:t>
            </a:r>
            <a:r>
              <a:rPr lang="en-US" sz="900" dirty="0" smtClean="0">
                <a:solidFill>
                  <a:srgbClr val="5F5F5F"/>
                </a:solidFill>
              </a:rPr>
              <a:t>5,</a:t>
            </a:r>
            <a:r>
              <a:rPr sz="900" dirty="0" smtClean="0">
                <a:solidFill>
                  <a:srgbClr val="5F5F5F"/>
                </a:solidFill>
              </a:rPr>
              <a:t> </a:t>
            </a:r>
            <a:r>
              <a:rPr sz="900" dirty="0">
                <a:solidFill>
                  <a:srgbClr val="5F5F5F"/>
                </a:solidFill>
              </a:rPr>
              <a:t>Oracle and/or its affiliates. All rights reserved.  </a:t>
            </a:r>
            <a:r>
              <a:rPr sz="900" dirty="0" smtClean="0">
                <a:solidFill>
                  <a:srgbClr val="5F5F5F"/>
                </a:solidFill>
              </a:rPr>
              <a:t>|</a:t>
            </a:r>
            <a:endParaRPr sz="900" dirty="0">
              <a:solidFill>
                <a:srgbClr val="5F5F5F"/>
              </a:solidFill>
            </a:endParaRPr>
          </a:p>
        </p:txBody>
      </p:sp>
      <p:pic>
        <p:nvPicPr>
          <p:cNvPr id="16" name="Picture 15" descr="Oracle logo in white on red staging background"/>
          <p:cNvPicPr>
            <a:picLocks noChangeAspect="1"/>
          </p:cNvPicPr>
          <p:nvPr/>
        </p:nvPicPr>
        <p:blipFill>
          <a:blip r:embed="rId41" cstate="screen">
            <a:extLst>
              <a:ext uri="{28A0092B-C50C-407E-A947-70E740481C1C}">
                <a14:useLocalDpi xmlns="" xmlns:a14="http://schemas.microsoft.com/office/drawing/2010/main"/>
              </a:ext>
            </a:extLst>
          </a:blip>
          <a:stretch>
            <a:fillRect/>
          </a:stretch>
        </p:blipFill>
        <p:spPr>
          <a:xfrm>
            <a:off x="530353" y="6263640"/>
            <a:ext cx="1625138" cy="594360"/>
          </a:xfrm>
          <a:prstGeom prst="rect">
            <a:avLst/>
          </a:prstGeom>
        </p:spPr>
      </p:pic>
      <p:grpSp>
        <p:nvGrpSpPr>
          <p:cNvPr id="12" name="Group 13"/>
          <p:cNvGrpSpPr/>
          <p:nvPr/>
        </p:nvGrpSpPr>
        <p:grpSpPr>
          <a:xfrm>
            <a:off x="0" y="0"/>
            <a:ext cx="12189398" cy="6858000"/>
            <a:chOff x="0" y="0"/>
            <a:chExt cx="12189398" cy="6858000"/>
          </a:xfrm>
        </p:grpSpPr>
        <p:sp>
          <p:nvSpPr>
            <p:cNvPr id="17" name="Rectangle 16"/>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61" fontAlgn="auto">
                <a:spcBef>
                  <a:spcPts val="0"/>
                </a:spcBef>
                <a:spcAft>
                  <a:spcPts val="0"/>
                </a:spcAft>
              </a:pPr>
              <a:endParaRPr dirty="0">
                <a:solidFill>
                  <a:srgbClr val="FFFFFF"/>
                </a:solidFill>
              </a:endParaRPr>
            </a:p>
          </p:txBody>
        </p:sp>
        <p:sp>
          <p:nvSpPr>
            <p:cNvPr id="18" name="Rectangle 17"/>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61" fontAlgn="auto">
                <a:spcBef>
                  <a:spcPts val="0"/>
                </a:spcBef>
                <a:spcAft>
                  <a:spcPts val="0"/>
                </a:spcAft>
              </a:pPr>
              <a:endParaRPr dirty="0">
                <a:solidFill>
                  <a:srgbClr val="FFFFFF"/>
                </a:solidFill>
              </a:endParaRPr>
            </a:p>
          </p:txBody>
        </p:sp>
        <p:sp>
          <p:nvSpPr>
            <p:cNvPr id="19" name="Rectangle 18"/>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61" fontAlgn="auto">
                <a:spcBef>
                  <a:spcPts val="0"/>
                </a:spcBef>
                <a:spcAft>
                  <a:spcPts val="0"/>
                </a:spcAft>
              </a:pPr>
              <a:endParaRPr dirty="0">
                <a:solidFill>
                  <a:srgbClr val="FFFFFF"/>
                </a:solidFill>
              </a:endParaRPr>
            </a:p>
          </p:txBody>
        </p:sp>
        <p:sp>
          <p:nvSpPr>
            <p:cNvPr id="20" name="Rectangle 19"/>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61" fontAlgn="auto">
                <a:spcBef>
                  <a:spcPts val="0"/>
                </a:spcBef>
                <a:spcAft>
                  <a:spcPts val="0"/>
                </a:spcAft>
              </a:pPr>
              <a:endParaRPr dirty="0">
                <a:solidFill>
                  <a:srgbClr val="FFFFFF"/>
                </a:solidFill>
              </a:endParaRPr>
            </a:p>
          </p:txBody>
        </p:sp>
      </p:grpSp>
      <p:sp>
        <p:nvSpPr>
          <p:cNvPr id="21" name="TextBox 20"/>
          <p:cNvSpPr txBox="1"/>
          <p:nvPr/>
        </p:nvSpPr>
        <p:spPr>
          <a:xfrm>
            <a:off x="5376673" y="6556248"/>
            <a:ext cx="3200400" cy="182880"/>
          </a:xfrm>
          <a:prstGeom prst="rect">
            <a:avLst/>
          </a:prstGeom>
          <a:noFill/>
        </p:spPr>
        <p:txBody>
          <a:bodyPr vert="horz" wrap="none" lIns="0" tIns="0" rIns="0" bIns="0" rtlCol="0" anchor="ctr" anchorCtr="0">
            <a:noAutofit/>
          </a:bodyPr>
          <a:lstStyle/>
          <a:p>
            <a:pPr algn="r" defTabSz="914361" fontAlgn="auto">
              <a:spcBef>
                <a:spcPts val="0"/>
              </a:spcBef>
              <a:spcAft>
                <a:spcPts val="0"/>
              </a:spcAft>
            </a:pPr>
            <a:r>
              <a:rPr sz="900" dirty="0">
                <a:solidFill>
                  <a:srgbClr val="5F5F5F"/>
                </a:solidFill>
                <a:latin typeface="Calibri"/>
              </a:rPr>
              <a:t>Copyright © </a:t>
            </a:r>
            <a:r>
              <a:rPr sz="900" dirty="0" smtClean="0">
                <a:solidFill>
                  <a:srgbClr val="5F5F5F"/>
                </a:solidFill>
                <a:latin typeface="Calibri"/>
              </a:rPr>
              <a:t>201</a:t>
            </a:r>
            <a:r>
              <a:rPr lang="en-US" sz="900" dirty="0" smtClean="0">
                <a:solidFill>
                  <a:srgbClr val="5F5F5F"/>
                </a:solidFill>
                <a:latin typeface="Calibri"/>
              </a:rPr>
              <a:t>5,</a:t>
            </a:r>
            <a:r>
              <a:rPr sz="900" dirty="0" smtClean="0">
                <a:solidFill>
                  <a:srgbClr val="5F5F5F"/>
                </a:solidFill>
                <a:latin typeface="Calibri"/>
              </a:rPr>
              <a:t> </a:t>
            </a:r>
            <a:r>
              <a:rPr sz="900" dirty="0">
                <a:solidFill>
                  <a:srgbClr val="5F5F5F"/>
                </a:solidFill>
                <a:latin typeface="Calibri"/>
              </a:rPr>
              <a:t>Oracle and/or its affiliates. All rights reserved.  </a:t>
            </a:r>
            <a:r>
              <a:rPr sz="900" dirty="0" smtClean="0">
                <a:solidFill>
                  <a:srgbClr val="5F5F5F"/>
                </a:solidFill>
                <a:latin typeface="Calibri"/>
              </a:rPr>
              <a:t>|</a:t>
            </a:r>
            <a:endParaRPr sz="900" dirty="0">
              <a:solidFill>
                <a:srgbClr val="5F5F5F"/>
              </a:solidFill>
              <a:latin typeface="Calibri"/>
            </a:endParaRPr>
          </a:p>
        </p:txBody>
      </p:sp>
      <p:pic>
        <p:nvPicPr>
          <p:cNvPr id="22" name="Picture 21" descr="Oracle logo in white on red staging background"/>
          <p:cNvPicPr>
            <a:picLocks noChangeAspect="1"/>
          </p:cNvPicPr>
          <p:nvPr/>
        </p:nvPicPr>
        <p:blipFill>
          <a:blip r:embed="rId41" cstate="print">
            <a:extLst>
              <a:ext uri="{28A0092B-C50C-407E-A947-70E740481C1C}">
                <a14:useLocalDpi xmlns="" xmlns:a14="http://schemas.microsoft.com/office/drawing/2010/main" val="0"/>
              </a:ext>
            </a:extLst>
          </a:blip>
          <a:stretch>
            <a:fillRect/>
          </a:stretch>
        </p:blipFill>
        <p:spPr>
          <a:xfrm>
            <a:off x="530353" y="6263640"/>
            <a:ext cx="1625138" cy="594360"/>
          </a:xfrm>
          <a:prstGeom prst="rect">
            <a:avLst/>
          </a:prstGeom>
        </p:spPr>
      </p:pic>
    </p:spTree>
    <p:extLst>
      <p:ext uri="{BB962C8B-B14F-4D97-AF65-F5344CB8AC3E}">
        <p14:creationId xmlns="" xmlns:p14="http://schemas.microsoft.com/office/powerpoint/2010/main" val="2360916155"/>
      </p:ext>
    </p:extLst>
  </p:cSld>
  <p:clrMap bg1="lt1" tx1="dk1" bg2="lt2" tx2="dk2" accent1="accent1" accent2="accent2" accent3="accent3" accent4="accent4" accent5="accent5" accent6="accent6" hlink="hlink" folHlink="folHlink"/>
  <p:sldLayoutIdLst>
    <p:sldLayoutId id="2147484136" r:id="rId1"/>
    <p:sldLayoutId id="2147484137" r:id="rId2"/>
    <p:sldLayoutId id="2147484138" r:id="rId3"/>
    <p:sldLayoutId id="2147484139" r:id="rId4"/>
    <p:sldLayoutId id="2147484140" r:id="rId5"/>
    <p:sldLayoutId id="2147484141" r:id="rId6"/>
    <p:sldLayoutId id="2147484142" r:id="rId7"/>
    <p:sldLayoutId id="2147484143" r:id="rId8"/>
    <p:sldLayoutId id="2147484144" r:id="rId9"/>
    <p:sldLayoutId id="2147484145" r:id="rId10"/>
    <p:sldLayoutId id="2147484146" r:id="rId11"/>
    <p:sldLayoutId id="2147484147" r:id="rId12"/>
    <p:sldLayoutId id="2147484148" r:id="rId13"/>
    <p:sldLayoutId id="2147484149" r:id="rId14"/>
    <p:sldLayoutId id="2147484150" r:id="rId15"/>
    <p:sldLayoutId id="2147484151" r:id="rId16"/>
    <p:sldLayoutId id="2147484152" r:id="rId17"/>
    <p:sldLayoutId id="2147484153" r:id="rId18"/>
    <p:sldLayoutId id="2147484154" r:id="rId19"/>
    <p:sldLayoutId id="2147484155" r:id="rId20"/>
    <p:sldLayoutId id="2147484156" r:id="rId21"/>
    <p:sldLayoutId id="2147484157" r:id="rId22"/>
    <p:sldLayoutId id="2147484158" r:id="rId23"/>
    <p:sldLayoutId id="2147484159" r:id="rId24"/>
    <p:sldLayoutId id="2147484160" r:id="rId25"/>
    <p:sldLayoutId id="2147484161" r:id="rId26"/>
    <p:sldLayoutId id="2147484162" r:id="rId27"/>
    <p:sldLayoutId id="2147484163" r:id="rId28"/>
    <p:sldLayoutId id="2147484164" r:id="rId29"/>
    <p:sldLayoutId id="2147484165" r:id="rId30"/>
    <p:sldLayoutId id="2147484166" r:id="rId31"/>
    <p:sldLayoutId id="2147484167" r:id="rId32"/>
    <p:sldLayoutId id="2147484168" r:id="rId33"/>
    <p:sldLayoutId id="2147484169" r:id="rId34"/>
    <p:sldLayoutId id="2147484170" r:id="rId35"/>
    <p:sldLayoutId id="2147484171" r:id="rId36"/>
    <p:sldLayoutId id="2147484172" r:id="rId37"/>
    <p:sldLayoutId id="2147484173" r:id="rId38"/>
    <p:sldLayoutId id="2147484174" r:id="rId39"/>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361"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591" indent="-228591" algn="l" defTabSz="914361"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899" indent="-228591" algn="l" defTabSz="914361"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489"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080"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900" kern="1200">
          <a:solidFill>
            <a:schemeClr val="tx1"/>
          </a:solidFill>
          <a:latin typeface="+mn-lt"/>
          <a:ea typeface="+mn-ea"/>
          <a:cs typeface="+mn-cs"/>
        </a:defRPr>
      </a:lvl4pPr>
      <a:lvl5pPr marL="118867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26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852"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44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032"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361" rtl="0" eaLnBrk="1" latinLnBrk="0" hangingPunct="1">
        <a:defRPr sz="1900" kern="1200">
          <a:solidFill>
            <a:schemeClr val="tx1"/>
          </a:solidFill>
          <a:latin typeface="+mn-lt"/>
          <a:ea typeface="+mn-ea"/>
          <a:cs typeface="+mn-cs"/>
        </a:defRPr>
      </a:lvl1pPr>
      <a:lvl2pPr marL="457181" algn="l" defTabSz="914361" rtl="0" eaLnBrk="1" latinLnBrk="0" hangingPunct="1">
        <a:defRPr sz="1900" kern="1200">
          <a:solidFill>
            <a:schemeClr val="tx1"/>
          </a:solidFill>
          <a:latin typeface="+mn-lt"/>
          <a:ea typeface="+mn-ea"/>
          <a:cs typeface="+mn-cs"/>
        </a:defRPr>
      </a:lvl2pPr>
      <a:lvl3pPr marL="914361" algn="l" defTabSz="914361" rtl="0" eaLnBrk="1" latinLnBrk="0" hangingPunct="1">
        <a:defRPr sz="1900" kern="1200">
          <a:solidFill>
            <a:schemeClr val="tx1"/>
          </a:solidFill>
          <a:latin typeface="+mn-lt"/>
          <a:ea typeface="+mn-ea"/>
          <a:cs typeface="+mn-cs"/>
        </a:defRPr>
      </a:lvl3pPr>
      <a:lvl4pPr marL="1371543" algn="l" defTabSz="914361" rtl="0" eaLnBrk="1" latinLnBrk="0" hangingPunct="1">
        <a:defRPr sz="1900" kern="1200">
          <a:solidFill>
            <a:schemeClr val="tx1"/>
          </a:solidFill>
          <a:latin typeface="+mn-lt"/>
          <a:ea typeface="+mn-ea"/>
          <a:cs typeface="+mn-cs"/>
        </a:defRPr>
      </a:lvl4pPr>
      <a:lvl5pPr marL="1828724" algn="l" defTabSz="914361" rtl="0" eaLnBrk="1" latinLnBrk="0" hangingPunct="1">
        <a:defRPr sz="1900" kern="1200">
          <a:solidFill>
            <a:schemeClr val="tx1"/>
          </a:solidFill>
          <a:latin typeface="+mn-lt"/>
          <a:ea typeface="+mn-ea"/>
          <a:cs typeface="+mn-cs"/>
        </a:defRPr>
      </a:lvl5pPr>
      <a:lvl6pPr marL="2285905" algn="l" defTabSz="914361" rtl="0" eaLnBrk="1" latinLnBrk="0" hangingPunct="1">
        <a:defRPr sz="1900" kern="1200">
          <a:solidFill>
            <a:schemeClr val="tx1"/>
          </a:solidFill>
          <a:latin typeface="+mn-lt"/>
          <a:ea typeface="+mn-ea"/>
          <a:cs typeface="+mn-cs"/>
        </a:defRPr>
      </a:lvl6pPr>
      <a:lvl7pPr marL="2743085" algn="l" defTabSz="914361" rtl="0" eaLnBrk="1" latinLnBrk="0" hangingPunct="1">
        <a:defRPr sz="1900" kern="1200">
          <a:solidFill>
            <a:schemeClr val="tx1"/>
          </a:solidFill>
          <a:latin typeface="+mn-lt"/>
          <a:ea typeface="+mn-ea"/>
          <a:cs typeface="+mn-cs"/>
        </a:defRPr>
      </a:lvl7pPr>
      <a:lvl8pPr marL="3200267" algn="l" defTabSz="914361" rtl="0" eaLnBrk="1" latinLnBrk="0" hangingPunct="1">
        <a:defRPr sz="1900" kern="1200">
          <a:solidFill>
            <a:schemeClr val="tx1"/>
          </a:solidFill>
          <a:latin typeface="+mn-lt"/>
          <a:ea typeface="+mn-ea"/>
          <a:cs typeface="+mn-cs"/>
        </a:defRPr>
      </a:lvl8pPr>
      <a:lvl9pPr marL="3657448" algn="l" defTabSz="914361" rtl="0" eaLnBrk="1" latinLnBrk="0" hangingPunct="1">
        <a:defRPr sz="19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4294967295" orient="horz" pos="2160">
          <p15:clr>
            <a:srgbClr val="F26B43"/>
          </p15:clr>
        </p15:guide>
        <p15:guide id="4294967295" pos="3839">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gif"/><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7.png"/><Relationship Id="rId7" Type="http://schemas.openxmlformats.org/officeDocument/2006/relationships/image" Target="../media/image50.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2.png"/></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0.xml"/><Relationship Id="rId1" Type="http://schemas.openxmlformats.org/officeDocument/2006/relationships/themeOverride" Target="../theme/themeOverride6.xml"/><Relationship Id="rId5" Type="http://schemas.openxmlformats.org/officeDocument/2006/relationships/image" Target="../media/image54.gif"/><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12.xml"/><Relationship Id="rId1" Type="http://schemas.openxmlformats.org/officeDocument/2006/relationships/slideLayout" Target="../slideLayouts/slideLayout42.xml"/><Relationship Id="rId5" Type="http://schemas.openxmlformats.org/officeDocument/2006/relationships/image" Target="../media/image56.jpeg"/><Relationship Id="rId4" Type="http://schemas.openxmlformats.org/officeDocument/2006/relationships/image" Target="../media/image55.jpeg"/></Relationships>
</file>

<file path=ppt/slides/_rels/slide2.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emf"/><Relationship Id="rId18" Type="http://schemas.openxmlformats.org/officeDocument/2006/relationships/image" Target="../media/image4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tiff"/><Relationship Id="rId2" Type="http://schemas.openxmlformats.org/officeDocument/2006/relationships/notesSlide" Target="../notesSlides/notesSlide2.xml"/><Relationship Id="rId16" Type="http://schemas.openxmlformats.org/officeDocument/2006/relationships/image" Target="../media/image38.tiff"/><Relationship Id="rId1" Type="http://schemas.openxmlformats.org/officeDocument/2006/relationships/slideLayout" Target="../slideLayouts/slideLayout43.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gif"/><Relationship Id="rId15" Type="http://schemas.openxmlformats.org/officeDocument/2006/relationships/image" Target="../media/image37.tiff"/><Relationship Id="rId10" Type="http://schemas.openxmlformats.org/officeDocument/2006/relationships/image" Target="../media/image32.png"/><Relationship Id="rId19" Type="http://schemas.openxmlformats.org/officeDocument/2006/relationships/image" Target="../media/image41.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emf"/></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8" Type="http://schemas.openxmlformats.org/officeDocument/2006/relationships/image" Target="../media/image63.jpeg"/><Relationship Id="rId13" Type="http://schemas.openxmlformats.org/officeDocument/2006/relationships/image" Target="../media/image68.jpeg"/><Relationship Id="rId3" Type="http://schemas.openxmlformats.org/officeDocument/2006/relationships/image" Target="../media/image58.jpeg"/><Relationship Id="rId7" Type="http://schemas.openxmlformats.org/officeDocument/2006/relationships/image" Target="../media/image62.png"/><Relationship Id="rId12" Type="http://schemas.openxmlformats.org/officeDocument/2006/relationships/image" Target="../media/image67.jpeg"/><Relationship Id="rId2" Type="http://schemas.openxmlformats.org/officeDocument/2006/relationships/notesSlide" Target="../notesSlides/notesSlide16.xml"/><Relationship Id="rId1" Type="http://schemas.openxmlformats.org/officeDocument/2006/relationships/slideLayout" Target="../slideLayouts/slideLayout21.xml"/><Relationship Id="rId6" Type="http://schemas.openxmlformats.org/officeDocument/2006/relationships/image" Target="../media/image61.png"/><Relationship Id="rId11" Type="http://schemas.openxmlformats.org/officeDocument/2006/relationships/image" Target="../media/image66.jpeg"/><Relationship Id="rId5" Type="http://schemas.openxmlformats.org/officeDocument/2006/relationships/image" Target="../media/image60.jpeg"/><Relationship Id="rId10" Type="http://schemas.openxmlformats.org/officeDocument/2006/relationships/image" Target="../media/image65.jpeg"/><Relationship Id="rId4" Type="http://schemas.openxmlformats.org/officeDocument/2006/relationships/image" Target="../media/image59.png"/><Relationship Id="rId9" Type="http://schemas.openxmlformats.org/officeDocument/2006/relationships/image" Target="../media/image64.png"/><Relationship Id="rId14" Type="http://schemas.openxmlformats.org/officeDocument/2006/relationships/image" Target="../media/image6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70.png"/><Relationship Id="rId7" Type="http://schemas.openxmlformats.org/officeDocument/2006/relationships/image" Target="../media/image73.jpe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32.png"/><Relationship Id="rId9" Type="http://schemas.openxmlformats.org/officeDocument/2006/relationships/image" Target="../media/image7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5.png"/><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5.png"/><Relationship Id="rId1" Type="http://schemas.openxmlformats.org/officeDocument/2006/relationships/slideLayout" Target="../slideLayouts/slideLayout43.xml"/><Relationship Id="rId5" Type="http://schemas.openxmlformats.org/officeDocument/2006/relationships/image" Target="../media/image44.jpe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3"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4"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8" name="Title 10"/>
          <p:cNvSpPr>
            <a:spLocks noGrp="1"/>
          </p:cNvSpPr>
          <p:nvPr>
            <p:ph type="title"/>
          </p:nvPr>
        </p:nvSpPr>
        <p:spPr>
          <a:xfrm>
            <a:off x="412102" y="339036"/>
            <a:ext cx="10971212" cy="542925"/>
          </a:xfrm>
        </p:spPr>
        <p:txBody>
          <a:bodyPr/>
          <a:lstStyle/>
          <a:p>
            <a:pPr eaLnBrk="1" hangingPunct="1"/>
            <a:r>
              <a:rPr lang="en-US" dirty="0" smtClean="0"/>
              <a:t>Gates Cloud-Ground Integration Platform Day 1</a:t>
            </a:r>
            <a:endParaRPr lang="en-US" dirty="0" smtClean="0">
              <a:solidFill>
                <a:srgbClr val="FF0000"/>
              </a:solidFill>
            </a:endParaRPr>
          </a:p>
        </p:txBody>
      </p:sp>
      <p:cxnSp>
        <p:nvCxnSpPr>
          <p:cNvPr id="267" name="Elbow Connector 153"/>
          <p:cNvCxnSpPr/>
          <p:nvPr/>
        </p:nvCxnSpPr>
        <p:spPr bwMode="gray">
          <a:xfrm flipH="1" flipV="1">
            <a:off x="7957383" y="2571031"/>
            <a:ext cx="0" cy="2389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9" name="Group 141"/>
          <p:cNvGrpSpPr/>
          <p:nvPr/>
        </p:nvGrpSpPr>
        <p:grpSpPr>
          <a:xfrm>
            <a:off x="8927556" y="1143000"/>
            <a:ext cx="1662656" cy="1009864"/>
            <a:chOff x="3502609" y="1458434"/>
            <a:chExt cx="1296403" cy="899305"/>
          </a:xfrm>
        </p:grpSpPr>
        <p:sp>
          <p:nvSpPr>
            <p:cNvPr id="278" name="TextBox 277"/>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279"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0"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1"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2"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Customers</a:t>
              </a:r>
            </a:p>
          </p:txBody>
        </p:sp>
      </p:grpSp>
      <p:grpSp>
        <p:nvGrpSpPr>
          <p:cNvPr id="270" name="Group 269"/>
          <p:cNvGrpSpPr/>
          <p:nvPr/>
        </p:nvGrpSpPr>
        <p:grpSpPr>
          <a:xfrm>
            <a:off x="6280983" y="3104433"/>
            <a:ext cx="2743056" cy="552124"/>
            <a:chOff x="4592081" y="2560320"/>
            <a:chExt cx="2743056" cy="528320"/>
          </a:xfrm>
        </p:grpSpPr>
        <p:sp>
          <p:nvSpPr>
            <p:cNvPr id="275" name="TextBox 274"/>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276" name="Picture 275" descr="877_315_integration_w_72-3.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728470" y="2621280"/>
              <a:ext cx="467360" cy="467360"/>
            </a:xfrm>
            <a:prstGeom prst="rect">
              <a:avLst/>
            </a:prstGeom>
          </p:spPr>
        </p:pic>
        <p:sp>
          <p:nvSpPr>
            <p:cNvPr id="277" name="TextBox 276"/>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Oracle SOA Suite &amp;</a:t>
              </a:r>
            </a:p>
            <a:p>
              <a:pPr algn="ctr"/>
              <a:r>
                <a:rPr lang="en-US" sz="1400" b="1" dirty="0" smtClean="0">
                  <a:solidFill>
                    <a:schemeClr val="bg1"/>
                  </a:solidFill>
                  <a:latin typeface="Calibri" pitchFamily="34" charset="0"/>
                  <a:cs typeface="Calibri" pitchFamily="34" charset="0"/>
                </a:rPr>
                <a:t> Database Cloud Service</a:t>
              </a:r>
            </a:p>
          </p:txBody>
        </p:sp>
      </p:grpSp>
      <p:grpSp>
        <p:nvGrpSpPr>
          <p:cNvPr id="271" name="Group 273"/>
          <p:cNvGrpSpPr/>
          <p:nvPr/>
        </p:nvGrpSpPr>
        <p:grpSpPr>
          <a:xfrm>
            <a:off x="4875212" y="1066800"/>
            <a:ext cx="5334000" cy="2819400"/>
            <a:chOff x="4891235" y="1645920"/>
            <a:chExt cx="3672692" cy="2048287"/>
          </a:xfrm>
        </p:grpSpPr>
        <p:sp>
          <p:nvSpPr>
            <p:cNvPr id="273"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74" name="Rectangle 273"/>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272" name="TextBox 271"/>
          <p:cNvSpPr txBox="1"/>
          <p:nvPr/>
        </p:nvSpPr>
        <p:spPr bwMode="gray">
          <a:xfrm>
            <a:off x="6323012" y="1828800"/>
            <a:ext cx="1776335" cy="422755"/>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sp>
        <p:nvSpPr>
          <p:cNvPr id="153" name="TextBox 152"/>
          <p:cNvSpPr txBox="1"/>
          <p:nvPr/>
        </p:nvSpPr>
        <p:spPr bwMode="gray">
          <a:xfrm>
            <a:off x="2817812" y="4953000"/>
            <a:ext cx="1905000"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BPICS, Custom, Legacy </a:t>
            </a:r>
            <a:r>
              <a:rPr lang="en-US" sz="1400" b="1" dirty="0" err="1" smtClean="0">
                <a:solidFill>
                  <a:schemeClr val="accent4"/>
                </a:solidFill>
                <a:latin typeface="Calibri" pitchFamily="34" charset="0"/>
                <a:cs typeface="Calibri" pitchFamily="34" charset="0"/>
              </a:rPr>
              <a:t>etc</a:t>
            </a:r>
            <a:endParaRPr lang="en-US" sz="1400" b="1" dirty="0" smtClean="0">
              <a:solidFill>
                <a:schemeClr val="accent4"/>
              </a:solidFill>
              <a:latin typeface="Calibri" pitchFamily="34" charset="0"/>
              <a:cs typeface="Calibri" pitchFamily="34" charset="0"/>
            </a:endParaRPr>
          </a:p>
        </p:txBody>
      </p:sp>
      <p:grpSp>
        <p:nvGrpSpPr>
          <p:cNvPr id="154" name="Group 178"/>
          <p:cNvGrpSpPr/>
          <p:nvPr/>
        </p:nvGrpSpPr>
        <p:grpSpPr bwMode="gray">
          <a:xfrm>
            <a:off x="3732212" y="4519773"/>
            <a:ext cx="718556" cy="417960"/>
            <a:chOff x="773112" y="4914140"/>
            <a:chExt cx="939800" cy="654371"/>
          </a:xfrm>
        </p:grpSpPr>
        <p:sp>
          <p:nvSpPr>
            <p:cNvPr id="24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6" name="Group 220"/>
          <p:cNvGrpSpPr/>
          <p:nvPr/>
        </p:nvGrpSpPr>
        <p:grpSpPr bwMode="gray">
          <a:xfrm>
            <a:off x="2970212" y="4495800"/>
            <a:ext cx="626562" cy="441933"/>
            <a:chOff x="773112" y="4914140"/>
            <a:chExt cx="939800" cy="654371"/>
          </a:xfrm>
        </p:grpSpPr>
        <p:sp>
          <p:nvSpPr>
            <p:cNvPr id="20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157" name="TextBox 156"/>
          <p:cNvSpPr txBox="1"/>
          <p:nvPr/>
        </p:nvSpPr>
        <p:spPr>
          <a:xfrm>
            <a:off x="1217612" y="5791200"/>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grpSp>
        <p:nvGrpSpPr>
          <p:cNvPr id="159" name="Group 122"/>
          <p:cNvGrpSpPr/>
          <p:nvPr/>
        </p:nvGrpSpPr>
        <p:grpSpPr>
          <a:xfrm>
            <a:off x="912812" y="3886200"/>
            <a:ext cx="3581400" cy="574073"/>
            <a:chOff x="5421356" y="4013200"/>
            <a:chExt cx="2685909" cy="574073"/>
          </a:xfrm>
        </p:grpSpPr>
        <p:grpSp>
          <p:nvGrpSpPr>
            <p:cNvPr id="161" name="Group 123"/>
            <p:cNvGrpSpPr/>
            <p:nvPr/>
          </p:nvGrpSpPr>
          <p:grpSpPr>
            <a:xfrm>
              <a:off x="5421356" y="4013200"/>
              <a:ext cx="2685909" cy="574073"/>
              <a:chOff x="4649228" y="2560320"/>
              <a:chExt cx="2685909" cy="574073"/>
            </a:xfrm>
          </p:grpSpPr>
          <p:sp>
            <p:nvSpPr>
              <p:cNvPr id="183" name="TextBox 182"/>
              <p:cNvSpPr txBox="1"/>
              <p:nvPr/>
            </p:nvSpPr>
            <p:spPr>
              <a:xfrm>
                <a:off x="4649228" y="2560320"/>
                <a:ext cx="2685909"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4" name="TextBox 183"/>
              <p:cNvSpPr txBox="1"/>
              <p:nvPr/>
            </p:nvSpPr>
            <p:spPr bwMode="gray">
              <a:xfrm>
                <a:off x="4706375" y="2636520"/>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Existing SOA Suite: Real-Time</a:t>
                </a:r>
              </a:p>
              <a:p>
                <a:pPr algn="ctr"/>
                <a:r>
                  <a:rPr lang="en-US" sz="1400" b="1" i="1" dirty="0" smtClean="0">
                    <a:solidFill>
                      <a:schemeClr val="bg1"/>
                    </a:solidFill>
                    <a:latin typeface="Calibri" pitchFamily="34" charset="0"/>
                    <a:cs typeface="Calibri" pitchFamily="34" charset="0"/>
                  </a:rPr>
                  <a:t>Bus, Route, Transform…</a:t>
                </a:r>
              </a:p>
            </p:txBody>
          </p:sp>
        </p:grpSp>
        <p:grpSp>
          <p:nvGrpSpPr>
            <p:cNvPr id="162" name="Group 124"/>
            <p:cNvGrpSpPr/>
            <p:nvPr/>
          </p:nvGrpSpPr>
          <p:grpSpPr bwMode="gray">
            <a:xfrm>
              <a:off x="7558648" y="4114800"/>
              <a:ext cx="444099" cy="370558"/>
              <a:chOff x="773112" y="4914140"/>
              <a:chExt cx="939800" cy="654371"/>
            </a:xfrm>
            <a:solidFill>
              <a:schemeClr val="bg1"/>
            </a:solidFill>
          </p:grpSpPr>
          <p:sp>
            <p:nvSpPr>
              <p:cNvPr id="16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0"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1"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cxnSp>
        <p:nvCxnSpPr>
          <p:cNvPr id="160" name="Straight Connector 159"/>
          <p:cNvCxnSpPr/>
          <p:nvPr/>
        </p:nvCxnSpPr>
        <p:spPr>
          <a:xfrm>
            <a:off x="6856412" y="5791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283" name="TextBox 282"/>
          <p:cNvSpPr txBox="1"/>
          <p:nvPr/>
        </p:nvSpPr>
        <p:spPr bwMode="gray">
          <a:xfrm>
            <a:off x="5027612" y="609600"/>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cxnSp>
        <p:nvCxnSpPr>
          <p:cNvPr id="284" name="Straight Connector 283"/>
          <p:cNvCxnSpPr/>
          <p:nvPr/>
        </p:nvCxnSpPr>
        <p:spPr bwMode="ltGray">
          <a:xfrm>
            <a:off x="4922304" y="1676400"/>
            <a:ext cx="0" cy="417068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84212" y="4572000"/>
            <a:ext cx="685800" cy="358507"/>
            <a:chOff x="6704012" y="4724400"/>
            <a:chExt cx="1220787" cy="638175"/>
          </a:xfrm>
        </p:grpSpPr>
        <p:sp>
          <p:nvSpPr>
            <p:cNvPr id="147" name="Rectangle 146"/>
            <p:cNvSpPr/>
            <p:nvPr/>
          </p:nvSpPr>
          <p:spPr bwMode="auto">
            <a:xfrm>
              <a:off x="6704012" y="4724400"/>
              <a:ext cx="1220787" cy="638175"/>
            </a:xfrm>
            <a:prstGeom prst="rect">
              <a:avLst/>
            </a:prstGeom>
            <a:solidFill>
              <a:srgbClr val="FC0000">
                <a:lumMod val="75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2075" tIns="46038" rIns="92075" bIns="46038" anchor="ctr"/>
            <a:lstStyle/>
            <a:p>
              <a:pPr marL="169863" marR="0" lvl="0" indent="-169863" algn="ctr" defTabSz="914400" eaLnBrk="1" fontAlgn="auto" latinLnBrk="0" hangingPunct="1">
                <a:lnSpc>
                  <a:spcPct val="100000"/>
                </a:lnSpc>
                <a:spcBef>
                  <a:spcPct val="20000"/>
                </a:spcBef>
                <a:spcAft>
                  <a:spcPts val="0"/>
                </a:spcAft>
                <a:buClr>
                  <a:srgbClr val="FF0000"/>
                </a:buClr>
                <a:buSzPct val="115000"/>
                <a:buFontTx/>
                <a:buNone/>
                <a:tabLst/>
                <a:defRPr/>
              </a:pP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pic>
          <p:nvPicPr>
            <p:cNvPr id="144" name="Picture 143" descr="O_EBizSuite_clr.bmp"/>
            <p:cNvPicPr>
              <a:picLocks noChangeAspect="1"/>
            </p:cNvPicPr>
            <p:nvPr/>
          </p:nvPicPr>
          <p:blipFill>
            <a:blip r:embed="rId4" cstate="print"/>
            <a:stretch>
              <a:fillRect/>
            </a:stretch>
          </p:blipFill>
          <p:spPr>
            <a:xfrm>
              <a:off x="6746942" y="4800600"/>
              <a:ext cx="1134927" cy="497878"/>
            </a:xfrm>
            <a:prstGeom prst="rect">
              <a:avLst/>
            </a:prstGeom>
            <a:ln>
              <a:solidFill>
                <a:schemeClr val="tx1"/>
              </a:solidFill>
            </a:ln>
          </p:spPr>
        </p:pic>
      </p:grpSp>
      <p:grpSp>
        <p:nvGrpSpPr>
          <p:cNvPr id="3" name="Group 2"/>
          <p:cNvGrpSpPr/>
          <p:nvPr/>
        </p:nvGrpSpPr>
        <p:grpSpPr>
          <a:xfrm>
            <a:off x="1446212" y="4572000"/>
            <a:ext cx="685800" cy="358507"/>
            <a:chOff x="8532812" y="4724400"/>
            <a:chExt cx="1220787" cy="638175"/>
          </a:xfrm>
        </p:grpSpPr>
        <p:sp>
          <p:nvSpPr>
            <p:cNvPr id="285" name="Rectangle 284"/>
            <p:cNvSpPr/>
            <p:nvPr/>
          </p:nvSpPr>
          <p:spPr bwMode="auto">
            <a:xfrm>
              <a:off x="8532812" y="4724400"/>
              <a:ext cx="1220787" cy="638175"/>
            </a:xfrm>
            <a:prstGeom prst="rect">
              <a:avLst/>
            </a:prstGeom>
            <a:solidFill>
              <a:srgbClr val="FC0000">
                <a:lumMod val="75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2075" tIns="46038" rIns="92075" bIns="46038" anchor="ctr"/>
            <a:lstStyle/>
            <a:p>
              <a:pPr marL="169863" marR="0" lvl="0" indent="-169863" algn="ctr" defTabSz="914400" eaLnBrk="1" fontAlgn="auto" latinLnBrk="0" hangingPunct="1">
                <a:lnSpc>
                  <a:spcPct val="100000"/>
                </a:lnSpc>
                <a:spcBef>
                  <a:spcPct val="20000"/>
                </a:spcBef>
                <a:spcAft>
                  <a:spcPts val="0"/>
                </a:spcAft>
                <a:buClr>
                  <a:srgbClr val="FF0000"/>
                </a:buClr>
                <a:buSzPct val="115000"/>
                <a:buFontTx/>
                <a:buNone/>
                <a:tabLst/>
                <a:defRPr/>
              </a:pP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pic>
          <p:nvPicPr>
            <p:cNvPr id="145" name="Picture 144" descr="O_Agile_clr.gif"/>
            <p:cNvPicPr>
              <a:picLocks noChangeAspect="1"/>
            </p:cNvPicPr>
            <p:nvPr/>
          </p:nvPicPr>
          <p:blipFill>
            <a:blip r:embed="rId5" cstate="print"/>
            <a:stretch>
              <a:fillRect/>
            </a:stretch>
          </p:blipFill>
          <p:spPr>
            <a:xfrm>
              <a:off x="8609012" y="4800600"/>
              <a:ext cx="1023604" cy="499519"/>
            </a:xfrm>
            <a:prstGeom prst="rect">
              <a:avLst/>
            </a:prstGeom>
            <a:ln>
              <a:solidFill>
                <a:schemeClr val="tx1"/>
              </a:solidFill>
            </a:ln>
          </p:spPr>
        </p:pic>
      </p:grpSp>
      <p:grpSp>
        <p:nvGrpSpPr>
          <p:cNvPr id="15" name="Group 14"/>
          <p:cNvGrpSpPr/>
          <p:nvPr/>
        </p:nvGrpSpPr>
        <p:grpSpPr>
          <a:xfrm>
            <a:off x="455612" y="5257800"/>
            <a:ext cx="4419602" cy="609600"/>
            <a:chOff x="5865813" y="4800600"/>
            <a:chExt cx="4419602" cy="609600"/>
          </a:xfrm>
        </p:grpSpPr>
        <p:grpSp>
          <p:nvGrpSpPr>
            <p:cNvPr id="287" name="Group 123"/>
            <p:cNvGrpSpPr/>
            <p:nvPr/>
          </p:nvGrpSpPr>
          <p:grpSpPr>
            <a:xfrm>
              <a:off x="5865813" y="4800600"/>
              <a:ext cx="4419602" cy="609600"/>
              <a:chOff x="4592081" y="2560320"/>
              <a:chExt cx="2743057" cy="538480"/>
            </a:xfrm>
            <a:solidFill>
              <a:schemeClr val="accent1"/>
            </a:solidFill>
          </p:grpSpPr>
          <p:sp>
            <p:nvSpPr>
              <p:cNvPr id="309" name="TextBox 308"/>
              <p:cNvSpPr txBox="1"/>
              <p:nvPr/>
            </p:nvSpPr>
            <p:spPr>
              <a:xfrm>
                <a:off x="4592081" y="2560320"/>
                <a:ext cx="2743056" cy="523949"/>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10" name="TextBox 309"/>
              <p:cNvSpPr txBox="1"/>
              <p:nvPr/>
            </p:nvSpPr>
            <p:spPr bwMode="gray">
              <a:xfrm>
                <a:off x="4592082" y="2600927"/>
                <a:ext cx="2743056" cy="497873"/>
              </a:xfrm>
              <a:prstGeom prst="rect">
                <a:avLst/>
              </a:prstGeom>
              <a:grp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Managed File Transfer: </a:t>
                </a:r>
                <a:r>
                  <a:rPr lang="en-US" sz="1400" b="1" i="1" dirty="0" smtClean="0">
                    <a:solidFill>
                      <a:schemeClr val="bg1"/>
                    </a:solidFill>
                    <a:latin typeface="Calibri" pitchFamily="34" charset="0"/>
                    <a:cs typeface="Calibri" pitchFamily="34" charset="0"/>
                  </a:rPr>
                  <a:t>Batch Movement Orchestration</a:t>
                </a:r>
              </a:p>
            </p:txBody>
          </p:sp>
        </p:grpSp>
        <p:sp>
          <p:nvSpPr>
            <p:cNvPr id="6" name="Oval 5"/>
            <p:cNvSpPr/>
            <p:nvPr/>
          </p:nvSpPr>
          <p:spPr>
            <a:xfrm>
              <a:off x="7085012" y="5105400"/>
              <a:ext cx="228600" cy="2286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8" name="Straight Arrow Connector 7"/>
            <p:cNvCxnSpPr/>
            <p:nvPr/>
          </p:nvCxnSpPr>
          <p:spPr>
            <a:xfrm>
              <a:off x="7351712" y="5219700"/>
              <a:ext cx="152400" cy="0"/>
            </a:xfrm>
            <a:prstGeom prst="straightConnector1">
              <a:avLst/>
            </a:prstGeom>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7542212" y="5105400"/>
              <a:ext cx="228600" cy="228600"/>
            </a:xfrm>
            <a:prstGeom prst="round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311" name="Straight Arrow Connector 310"/>
            <p:cNvCxnSpPr/>
            <p:nvPr/>
          </p:nvCxnSpPr>
          <p:spPr>
            <a:xfrm>
              <a:off x="7808912" y="5219700"/>
              <a:ext cx="152400" cy="0"/>
            </a:xfrm>
            <a:prstGeom prst="straightConnector1">
              <a:avLst/>
            </a:prstGeom>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12" name="Rounded Rectangle 311"/>
            <p:cNvSpPr/>
            <p:nvPr/>
          </p:nvSpPr>
          <p:spPr>
            <a:xfrm>
              <a:off x="7999412" y="5105400"/>
              <a:ext cx="228600" cy="228600"/>
            </a:xfrm>
            <a:prstGeom prst="round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13" name="Oval 312"/>
            <p:cNvSpPr/>
            <p:nvPr/>
          </p:nvSpPr>
          <p:spPr>
            <a:xfrm>
              <a:off x="8475662" y="5105400"/>
              <a:ext cx="228600" cy="2286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314" name="Straight Arrow Connector 313"/>
            <p:cNvCxnSpPr/>
            <p:nvPr/>
          </p:nvCxnSpPr>
          <p:spPr>
            <a:xfrm>
              <a:off x="8266112" y="5219700"/>
              <a:ext cx="152400" cy="0"/>
            </a:xfrm>
            <a:prstGeom prst="straightConnector1">
              <a:avLst/>
            </a:prstGeom>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6" cstate="print"/>
            <a:srcRect l="9027" t="8863" r="7639" b="12457"/>
            <a:stretch/>
          </p:blipFill>
          <p:spPr>
            <a:xfrm>
              <a:off x="8532812" y="5181600"/>
              <a:ext cx="138179" cy="122634"/>
            </a:xfrm>
            <a:prstGeom prst="rect">
              <a:avLst/>
            </a:prstGeom>
          </p:spPr>
        </p:pic>
        <p:sp>
          <p:nvSpPr>
            <p:cNvPr id="315" name="Oval 314"/>
            <p:cNvSpPr/>
            <p:nvPr/>
          </p:nvSpPr>
          <p:spPr>
            <a:xfrm>
              <a:off x="7123112" y="5143500"/>
              <a:ext cx="152400" cy="152400"/>
            </a:xfrm>
            <a:prstGeom prst="ellipse">
              <a:avLst/>
            </a:prstGeom>
            <a:solidFill>
              <a:srgbClr val="00B05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1" name="Picture 10"/>
            <p:cNvPicPr>
              <a:picLocks noChangeAspect="1"/>
            </p:cNvPicPr>
            <p:nvPr/>
          </p:nvPicPr>
          <p:blipFill>
            <a:blip r:embed="rId7" cstate="print"/>
            <a:stretch>
              <a:fillRect/>
            </a:stretch>
          </p:blipFill>
          <p:spPr>
            <a:xfrm>
              <a:off x="7575550" y="5138738"/>
              <a:ext cx="161925" cy="161925"/>
            </a:xfrm>
            <a:prstGeom prst="rect">
              <a:avLst/>
            </a:prstGeom>
          </p:spPr>
        </p:pic>
        <p:pic>
          <p:nvPicPr>
            <p:cNvPr id="12" name="Picture 11"/>
            <p:cNvPicPr>
              <a:picLocks noChangeAspect="1"/>
            </p:cNvPicPr>
            <p:nvPr/>
          </p:nvPicPr>
          <p:blipFill>
            <a:blip r:embed="rId8" cstate="print"/>
            <a:stretch>
              <a:fillRect/>
            </a:stretch>
          </p:blipFill>
          <p:spPr>
            <a:xfrm>
              <a:off x="8006932" y="5116975"/>
              <a:ext cx="213561" cy="205451"/>
            </a:xfrm>
            <a:prstGeom prst="rect">
              <a:avLst/>
            </a:prstGeom>
          </p:spPr>
        </p:pic>
      </p:grpSp>
      <p:grpSp>
        <p:nvGrpSpPr>
          <p:cNvPr id="317" name="Group 123"/>
          <p:cNvGrpSpPr/>
          <p:nvPr/>
        </p:nvGrpSpPr>
        <p:grpSpPr>
          <a:xfrm>
            <a:off x="379412" y="2514601"/>
            <a:ext cx="1524001" cy="1276797"/>
            <a:chOff x="4592081" y="2087024"/>
            <a:chExt cx="2743056" cy="997245"/>
          </a:xfrm>
          <a:solidFill>
            <a:schemeClr val="accent1"/>
          </a:solidFill>
        </p:grpSpPr>
        <p:sp>
          <p:nvSpPr>
            <p:cNvPr id="329" name="TextBox 328"/>
            <p:cNvSpPr txBox="1"/>
            <p:nvPr/>
          </p:nvSpPr>
          <p:spPr>
            <a:xfrm>
              <a:off x="4592081" y="2087024"/>
              <a:ext cx="2743056" cy="997245"/>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30" name="TextBox 329"/>
            <p:cNvSpPr txBox="1"/>
            <p:nvPr/>
          </p:nvSpPr>
          <p:spPr bwMode="gray">
            <a:xfrm>
              <a:off x="4729234" y="2563154"/>
              <a:ext cx="2605903" cy="497873"/>
            </a:xfrm>
            <a:prstGeom prst="rect">
              <a:avLst/>
            </a:prstGeom>
            <a:grpFill/>
            <a:ln>
              <a:noFill/>
            </a:ln>
          </p:spPr>
          <p:txBody>
            <a:bodyPr wrap="none" lIns="0" tIns="0" rIns="0" bIns="0" rtlCol="0">
              <a:noAutofit/>
            </a:bodyPr>
            <a:lstStyle/>
            <a:p>
              <a:r>
                <a:rPr lang="en-US" sz="1400" b="1" dirty="0" smtClean="0">
                  <a:solidFill>
                    <a:schemeClr val="bg1"/>
                  </a:solidFill>
                  <a:latin typeface="Calibri" pitchFamily="34" charset="0"/>
                  <a:cs typeface="Calibri" pitchFamily="34" charset="0"/>
                </a:rPr>
                <a:t>New EBS Integrated</a:t>
              </a:r>
            </a:p>
            <a:p>
              <a:r>
                <a:rPr lang="en-US" sz="1400" b="1" dirty="0" smtClean="0">
                  <a:solidFill>
                    <a:schemeClr val="bg1"/>
                  </a:solidFill>
                  <a:latin typeface="Calibri" pitchFamily="34" charset="0"/>
                  <a:cs typeface="Calibri" pitchFamily="34" charset="0"/>
                </a:rPr>
                <a:t>SOA Gateway</a:t>
              </a:r>
            </a:p>
            <a:p>
              <a:pPr algn="ctr"/>
              <a:r>
                <a:rPr lang="en-US" sz="1400" b="1" i="1" dirty="0" smtClean="0">
                  <a:solidFill>
                    <a:schemeClr val="bg1"/>
                  </a:solidFill>
                  <a:latin typeface="Calibri" pitchFamily="34" charset="0"/>
                  <a:cs typeface="Calibri" pitchFamily="34" charset="0"/>
                </a:rPr>
                <a:t>SOAP, REST</a:t>
              </a:r>
            </a:p>
          </p:txBody>
        </p:sp>
      </p:grpSp>
      <p:pic>
        <p:nvPicPr>
          <p:cNvPr id="16" name="Picture 15"/>
          <p:cNvPicPr>
            <a:picLocks noChangeAspect="1"/>
          </p:cNvPicPr>
          <p:nvPr/>
        </p:nvPicPr>
        <p:blipFill>
          <a:blip r:embed="rId9" cstate="print"/>
          <a:stretch>
            <a:fillRect/>
          </a:stretch>
        </p:blipFill>
        <p:spPr>
          <a:xfrm>
            <a:off x="836612" y="2590800"/>
            <a:ext cx="504825" cy="469190"/>
          </a:xfrm>
          <a:prstGeom prst="rect">
            <a:avLst/>
          </a:prstGeom>
        </p:spPr>
      </p:pic>
      <p:cxnSp>
        <p:nvCxnSpPr>
          <p:cNvPr id="18" name="Straight Arrow Connector 17"/>
          <p:cNvCxnSpPr/>
          <p:nvPr/>
        </p:nvCxnSpPr>
        <p:spPr>
          <a:xfrm flipV="1">
            <a:off x="760412" y="3886200"/>
            <a:ext cx="0" cy="609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33" name="TextBox 332"/>
          <p:cNvSpPr txBox="1"/>
          <p:nvPr/>
        </p:nvSpPr>
        <p:spPr>
          <a:xfrm>
            <a:off x="7161212" y="5791200"/>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Off-Premise / Cloud</a:t>
            </a:r>
            <a:endParaRPr lang="en-US" b="1" cap="all" dirty="0">
              <a:solidFill>
                <a:schemeClr val="accent4"/>
              </a:solidFill>
              <a:latin typeface="Calibri" panose="020F0502020204030204" pitchFamily="34" charset="0"/>
              <a:cs typeface="Calibri" pitchFamily="34" charset="0"/>
            </a:endParaRPr>
          </a:p>
        </p:txBody>
      </p:sp>
      <p:sp>
        <p:nvSpPr>
          <p:cNvPr id="335" name="TextBox 334"/>
          <p:cNvSpPr txBox="1"/>
          <p:nvPr/>
        </p:nvSpPr>
        <p:spPr>
          <a:xfrm>
            <a:off x="6094412" y="2286000"/>
            <a:ext cx="2743056" cy="572010"/>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37" name="TextBox 336"/>
          <p:cNvSpPr txBox="1"/>
          <p:nvPr/>
        </p:nvSpPr>
        <p:spPr bwMode="gray">
          <a:xfrm>
            <a:off x="6176947" y="2352058"/>
            <a:ext cx="2172684" cy="543542"/>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Oracle Integration</a:t>
            </a:r>
          </a:p>
          <a:p>
            <a:pPr algn="ctr"/>
            <a:r>
              <a:rPr lang="en-US" sz="1400" b="1" dirty="0" smtClean="0">
                <a:solidFill>
                  <a:schemeClr val="bg1"/>
                </a:solidFill>
                <a:latin typeface="Calibri" pitchFamily="34" charset="0"/>
                <a:cs typeface="Calibri" pitchFamily="34" charset="0"/>
              </a:rPr>
              <a:t>Cloud Service (ICS) </a:t>
            </a:r>
          </a:p>
        </p:txBody>
      </p:sp>
      <p:pic>
        <p:nvPicPr>
          <p:cNvPr id="338" name="Picture 53" descr="699-Messaging-small.PNG"/>
          <p:cNvPicPr>
            <a:picLocks noChangeAspect="1"/>
          </p:cNvPicPr>
          <p:nvPr/>
        </p:nvPicPr>
        <p:blipFill>
          <a:blip r:embed="rId10" cstate="print"/>
          <a:srcRect/>
          <a:stretch>
            <a:fillRect/>
          </a:stretch>
        </p:blipFill>
        <p:spPr bwMode="auto">
          <a:xfrm>
            <a:off x="2208212" y="1676400"/>
            <a:ext cx="939555" cy="685800"/>
          </a:xfrm>
          <a:prstGeom prst="rect">
            <a:avLst/>
          </a:prstGeom>
          <a:noFill/>
          <a:ln w="9525">
            <a:noFill/>
            <a:miter lim="800000"/>
            <a:headEnd/>
            <a:tailEnd/>
          </a:ln>
        </p:spPr>
      </p:pic>
      <p:sp>
        <p:nvSpPr>
          <p:cNvPr id="339" name="Rounded Rectangle 338"/>
          <p:cNvSpPr/>
          <p:nvPr/>
        </p:nvSpPr>
        <p:spPr bwMode="auto">
          <a:xfrm>
            <a:off x="2360612" y="2514600"/>
            <a:ext cx="605397" cy="421972"/>
          </a:xfrm>
          <a:prstGeom prst="roundRect">
            <a:avLst/>
          </a:prstGeom>
          <a:gradFill>
            <a:gsLst>
              <a:gs pos="0">
                <a:schemeClr val="accent1">
                  <a:shade val="51000"/>
                  <a:satMod val="130000"/>
                  <a:alpha val="17000"/>
                </a:schemeClr>
              </a:gs>
              <a:gs pos="80000">
                <a:schemeClr val="accent1">
                  <a:shade val="93000"/>
                  <a:satMod val="130000"/>
                </a:schemeClr>
              </a:gs>
              <a:gs pos="100000">
                <a:schemeClr val="accent1">
                  <a:shade val="94000"/>
                  <a:satMod val="135000"/>
                </a:schemeClr>
              </a:gs>
            </a:gsLst>
          </a:gradFill>
          <a:scene3d>
            <a:camera prst="orthographicFront">
              <a:rot lat="0" lon="0" rev="0"/>
            </a:camera>
            <a:lightRig rig="threePt" dir="t">
              <a:rot lat="0" lon="0" rev="1200000"/>
            </a:lightRig>
          </a:scene3d>
          <a:sp3d>
            <a:bevelT w="177800" h="133350"/>
            <a:bevelB w="127000" h="114300"/>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1100" dirty="0" smtClean="0">
                <a:solidFill>
                  <a:prstClr val="white"/>
                </a:solidFill>
              </a:rPr>
              <a:t>Agent</a:t>
            </a:r>
            <a:endParaRPr lang="en-US" sz="1000" dirty="0">
              <a:solidFill>
                <a:prstClr val="white"/>
              </a:solidFill>
            </a:endParaRPr>
          </a:p>
        </p:txBody>
      </p:sp>
      <p:sp>
        <p:nvSpPr>
          <p:cNvPr id="340" name="Rounded Rectangle 339"/>
          <p:cNvSpPr/>
          <p:nvPr/>
        </p:nvSpPr>
        <p:spPr bwMode="auto">
          <a:xfrm>
            <a:off x="2360612" y="3048000"/>
            <a:ext cx="538341" cy="303101"/>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1000" dirty="0" smtClean="0">
                <a:solidFill>
                  <a:prstClr val="white"/>
                </a:solidFill>
              </a:rPr>
              <a:t>Proxy</a:t>
            </a:r>
            <a:endParaRPr lang="en-US" sz="1000" dirty="0">
              <a:solidFill>
                <a:prstClr val="white"/>
              </a:solidFill>
            </a:endParaRPr>
          </a:p>
        </p:txBody>
      </p:sp>
      <p:sp>
        <p:nvSpPr>
          <p:cNvPr id="20" name="Left-Right Arrow 19"/>
          <p:cNvSpPr/>
          <p:nvPr/>
        </p:nvSpPr>
        <p:spPr>
          <a:xfrm>
            <a:off x="2132012" y="3429000"/>
            <a:ext cx="3048000" cy="381000"/>
          </a:xfrm>
          <a:prstGeom prst="leftRightArrow">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VPN Tunnel</a:t>
            </a:r>
            <a:endParaRPr lang="en-US" dirty="0"/>
          </a:p>
        </p:txBody>
      </p:sp>
      <p:cxnSp>
        <p:nvCxnSpPr>
          <p:cNvPr id="342" name="Straight Arrow Connector 341"/>
          <p:cNvCxnSpPr/>
          <p:nvPr/>
        </p:nvCxnSpPr>
        <p:spPr>
          <a:xfrm flipV="1">
            <a:off x="1979612" y="2362200"/>
            <a:ext cx="381000" cy="3048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3" name="Straight Arrow Connector 342"/>
          <p:cNvCxnSpPr/>
          <p:nvPr/>
        </p:nvCxnSpPr>
        <p:spPr>
          <a:xfrm flipV="1">
            <a:off x="1979612" y="2743200"/>
            <a:ext cx="304800" cy="1524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4" name="Straight Arrow Connector 343"/>
          <p:cNvCxnSpPr/>
          <p:nvPr/>
        </p:nvCxnSpPr>
        <p:spPr>
          <a:xfrm>
            <a:off x="1979612" y="3200400"/>
            <a:ext cx="304800" cy="762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5" name="Straight Arrow Connector 344"/>
          <p:cNvCxnSpPr/>
          <p:nvPr/>
        </p:nvCxnSpPr>
        <p:spPr>
          <a:xfrm>
            <a:off x="3198812" y="2057400"/>
            <a:ext cx="1752600" cy="4572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6" name="Straight Arrow Connector 345"/>
          <p:cNvCxnSpPr/>
          <p:nvPr/>
        </p:nvCxnSpPr>
        <p:spPr>
          <a:xfrm>
            <a:off x="3122612" y="2743200"/>
            <a:ext cx="1828800" cy="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7" name="Straight Arrow Connector 346"/>
          <p:cNvCxnSpPr/>
          <p:nvPr/>
        </p:nvCxnSpPr>
        <p:spPr>
          <a:xfrm flipV="1">
            <a:off x="2970212" y="2971800"/>
            <a:ext cx="198120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8" name="Straight Arrow Connector 347"/>
          <p:cNvCxnSpPr/>
          <p:nvPr/>
        </p:nvCxnSpPr>
        <p:spPr>
          <a:xfrm flipV="1">
            <a:off x="4570412" y="3429000"/>
            <a:ext cx="1600200" cy="7620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9" name="Content Placeholder 7"/>
          <p:cNvSpPr>
            <a:spLocks noGrp="1"/>
          </p:cNvSpPr>
          <p:nvPr>
            <p:ph sz="quarter" idx="4294967295"/>
          </p:nvPr>
        </p:nvSpPr>
        <p:spPr>
          <a:xfrm>
            <a:off x="6018212" y="3962400"/>
            <a:ext cx="2971800" cy="1295400"/>
          </a:xfrm>
        </p:spPr>
        <p:txBody>
          <a:bodyPr/>
          <a:lstStyle/>
          <a:p>
            <a:pPr eaLnBrk="1" hangingPunct="1">
              <a:lnSpc>
                <a:spcPct val="100000"/>
              </a:lnSpc>
              <a:spcBef>
                <a:spcPts val="300"/>
              </a:spcBef>
              <a:buFont typeface="Wingdings" pitchFamily="2" charset="2"/>
              <a:buNone/>
              <a:defRPr/>
            </a:pPr>
            <a:r>
              <a:rPr lang="en-US" sz="1600" b="1" dirty="0" smtClean="0"/>
              <a:t>Flexible Integration Patterns</a:t>
            </a:r>
          </a:p>
          <a:p>
            <a:pPr defTabSz="302631" eaLnBrk="1" hangingPunct="1">
              <a:lnSpc>
                <a:spcPct val="100000"/>
              </a:lnSpc>
              <a:spcBef>
                <a:spcPts val="300"/>
              </a:spcBef>
              <a:buSzPct val="85000"/>
              <a:defRPr/>
            </a:pPr>
            <a:r>
              <a:rPr lang="en-US" sz="1200" b="1" dirty="0" smtClean="0">
                <a:latin typeface="Arial" charset="0"/>
                <a:cs typeface="Arial" charset="0"/>
              </a:rPr>
              <a:t>Messaging (</a:t>
            </a:r>
            <a:r>
              <a:rPr lang="en-US" sz="1200" b="1" dirty="0" err="1" smtClean="0">
                <a:latin typeface="Arial" charset="0"/>
                <a:cs typeface="Arial" charset="0"/>
              </a:rPr>
              <a:t>Async</a:t>
            </a:r>
            <a:r>
              <a:rPr lang="en-US" sz="1200" b="1" dirty="0" smtClean="0">
                <a:latin typeface="Arial" charset="0"/>
                <a:cs typeface="Arial" charset="0"/>
              </a:rPr>
              <a:t>) - Hybrid</a:t>
            </a:r>
          </a:p>
          <a:p>
            <a:pPr defTabSz="302631" eaLnBrk="1" hangingPunct="1">
              <a:lnSpc>
                <a:spcPct val="100000"/>
              </a:lnSpc>
              <a:spcBef>
                <a:spcPts val="300"/>
              </a:spcBef>
              <a:buSzPct val="85000"/>
              <a:defRPr/>
            </a:pPr>
            <a:r>
              <a:rPr lang="en-US" sz="1200" b="1" dirty="0" smtClean="0">
                <a:latin typeface="Arial" charset="0"/>
                <a:cs typeface="Arial" charset="0"/>
              </a:rPr>
              <a:t>Proxy (Sync or </a:t>
            </a:r>
            <a:r>
              <a:rPr lang="en-US" sz="1200" b="1" dirty="0" err="1" smtClean="0">
                <a:latin typeface="Arial" charset="0"/>
                <a:cs typeface="Arial" charset="0"/>
              </a:rPr>
              <a:t>Async</a:t>
            </a:r>
            <a:r>
              <a:rPr lang="en-US" sz="1200" b="1" dirty="0" smtClean="0">
                <a:latin typeface="Arial" charset="0"/>
                <a:cs typeface="Arial" charset="0"/>
              </a:rPr>
              <a:t>) - Hybrid</a:t>
            </a:r>
          </a:p>
          <a:p>
            <a:pPr defTabSz="302631" eaLnBrk="1" hangingPunct="1">
              <a:lnSpc>
                <a:spcPct val="100000"/>
              </a:lnSpc>
              <a:spcBef>
                <a:spcPts val="300"/>
              </a:spcBef>
              <a:buSzPct val="85000"/>
              <a:defRPr/>
            </a:pPr>
            <a:r>
              <a:rPr lang="en-US" sz="1200" b="1" dirty="0" smtClean="0">
                <a:latin typeface="Arial" charset="0"/>
                <a:cs typeface="Arial" charset="0"/>
              </a:rPr>
              <a:t>Tunnel </a:t>
            </a:r>
          </a:p>
          <a:p>
            <a:pPr defTabSz="302631">
              <a:lnSpc>
                <a:spcPct val="100000"/>
              </a:lnSpc>
              <a:spcBef>
                <a:spcPts val="300"/>
              </a:spcBef>
              <a:buSzPct val="85000"/>
              <a:defRPr/>
            </a:pPr>
            <a:r>
              <a:rPr lang="en-US" sz="1200" b="1" dirty="0" smtClean="0">
                <a:latin typeface="Arial" charset="0"/>
                <a:cs typeface="Arial" charset="0"/>
              </a:rPr>
              <a:t>Agent (Sync or </a:t>
            </a:r>
            <a:r>
              <a:rPr lang="en-US" sz="1200" b="1" dirty="0" err="1" smtClean="0">
                <a:latin typeface="Arial" charset="0"/>
                <a:cs typeface="Arial" charset="0"/>
              </a:rPr>
              <a:t>Async</a:t>
            </a:r>
            <a:r>
              <a:rPr lang="en-US" sz="1200" b="1" dirty="0" smtClean="0">
                <a:latin typeface="Arial" charset="0"/>
                <a:cs typeface="Arial" charset="0"/>
              </a:rPr>
              <a:t>)</a:t>
            </a:r>
          </a:p>
          <a:p>
            <a:pPr defTabSz="302631">
              <a:lnSpc>
                <a:spcPct val="100000"/>
              </a:lnSpc>
              <a:spcBef>
                <a:spcPts val="300"/>
              </a:spcBef>
              <a:buSzPct val="85000"/>
              <a:defRPr/>
            </a:pPr>
            <a:r>
              <a:rPr lang="en-US" sz="1200" b="1" dirty="0" smtClean="0">
                <a:latin typeface="Arial" charset="0"/>
                <a:cs typeface="Arial" charset="0"/>
              </a:rPr>
              <a:t>Web Services via ICS</a:t>
            </a:r>
          </a:p>
          <a:p>
            <a:pPr defTabSz="302631">
              <a:lnSpc>
                <a:spcPct val="100000"/>
              </a:lnSpc>
              <a:spcBef>
                <a:spcPts val="300"/>
              </a:spcBef>
              <a:buSzPct val="85000"/>
              <a:defRPr/>
            </a:pPr>
            <a:r>
              <a:rPr lang="en-US" sz="1200" b="1" dirty="0" smtClean="0">
                <a:latin typeface="Arial" charset="0"/>
                <a:cs typeface="Arial" charset="0"/>
              </a:rPr>
              <a:t>PL/SQL, Staging Tables via SOACS</a:t>
            </a:r>
          </a:p>
        </p:txBody>
      </p:sp>
      <p:sp>
        <p:nvSpPr>
          <p:cNvPr id="350" name="TextBox 8"/>
          <p:cNvSpPr txBox="1"/>
          <p:nvPr/>
        </p:nvSpPr>
        <p:spPr bwMode="gray">
          <a:xfrm>
            <a:off x="9752012" y="1371600"/>
            <a:ext cx="927193" cy="364407"/>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Partners</a:t>
            </a:r>
          </a:p>
        </p:txBody>
      </p:sp>
      <p:sp>
        <p:nvSpPr>
          <p:cNvPr id="351" name="TextBox 8"/>
          <p:cNvSpPr txBox="1"/>
          <p:nvPr/>
        </p:nvSpPr>
        <p:spPr bwMode="gray">
          <a:xfrm>
            <a:off x="8913812" y="1524000"/>
            <a:ext cx="723729" cy="192743"/>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SF.com</a:t>
            </a:r>
          </a:p>
        </p:txBody>
      </p:sp>
      <p:cxnSp>
        <p:nvCxnSpPr>
          <p:cNvPr id="265" name="Elbow Connector 175"/>
          <p:cNvCxnSpPr>
            <a:stCxn id="275" idx="3"/>
            <a:endCxn id="350" idx="3"/>
          </p:cNvCxnSpPr>
          <p:nvPr/>
        </p:nvCxnSpPr>
        <p:spPr bwMode="gray">
          <a:xfrm flipV="1">
            <a:off x="9024039" y="1553804"/>
            <a:ext cx="1655166" cy="1824405"/>
          </a:xfrm>
          <a:prstGeom prst="bentConnector3">
            <a:avLst>
              <a:gd name="adj1" fmla="val 11381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352" name="Picture 3"/>
          <p:cNvPicPr>
            <a:picLocks noChangeAspect="1" noChangeArrowheads="1"/>
          </p:cNvPicPr>
          <p:nvPr/>
        </p:nvPicPr>
        <p:blipFill>
          <a:blip r:embed="rId11" cstate="print"/>
          <a:srcRect b="16515"/>
          <a:stretch>
            <a:fillRect/>
          </a:stretch>
        </p:blipFill>
        <p:spPr bwMode="auto">
          <a:xfrm>
            <a:off x="8338383" y="2342431"/>
            <a:ext cx="457199" cy="461402"/>
          </a:xfrm>
          <a:prstGeom prst="rect">
            <a:avLst/>
          </a:prstGeom>
          <a:noFill/>
          <a:ln w="9525">
            <a:noFill/>
            <a:miter lim="800000"/>
            <a:headEnd/>
            <a:tailEnd/>
          </a:ln>
        </p:spPr>
      </p:pic>
      <p:sp>
        <p:nvSpPr>
          <p:cNvPr id="354" name="TextBox 353"/>
          <p:cNvSpPr txBox="1"/>
          <p:nvPr/>
        </p:nvSpPr>
        <p:spPr>
          <a:xfrm>
            <a:off x="4494212" y="1295400"/>
            <a:ext cx="914400" cy="228600"/>
          </a:xfrm>
          <a:prstGeom prst="rect">
            <a:avLst/>
          </a:prstGeom>
          <a:noFill/>
          <a:ln w="111125" cap="rnd">
            <a:noFill/>
          </a:ln>
        </p:spPr>
        <p:txBody>
          <a:bodyPr wrap="square" lIns="0" tIns="0" rIns="0" bIns="0" rtlCol="0">
            <a:noAutofit/>
          </a:bodyPr>
          <a:lstStyle/>
          <a:p>
            <a:pPr algn="ctr">
              <a:lnSpc>
                <a:spcPct val="90000"/>
              </a:lnSpc>
            </a:pPr>
            <a:r>
              <a:rPr lang="en-US" b="1" cap="all" dirty="0" smtClean="0">
                <a:solidFill>
                  <a:schemeClr val="accent4"/>
                </a:solidFill>
                <a:latin typeface="Calibri" panose="020F0502020204030204" pitchFamily="34" charset="0"/>
                <a:cs typeface="Calibri" pitchFamily="34" charset="0"/>
              </a:rPr>
              <a:t>DMZ</a:t>
            </a:r>
            <a:endParaRPr lang="en-US" b="1" cap="all" dirty="0">
              <a:solidFill>
                <a:schemeClr val="accent4"/>
              </a:solidFill>
              <a:latin typeface="Calibri" panose="020F0502020204030204" pitchFamily="34" charset="0"/>
              <a:cs typeface="Calibri" pitchFamily="34" charset="0"/>
            </a:endParaRPr>
          </a:p>
        </p:txBody>
      </p:sp>
      <p:cxnSp>
        <p:nvCxnSpPr>
          <p:cNvPr id="355" name="Elbow Connector 175"/>
          <p:cNvCxnSpPr>
            <a:stCxn id="25615" idx="3"/>
            <a:endCxn id="282" idx="2"/>
          </p:cNvCxnSpPr>
          <p:nvPr/>
        </p:nvCxnSpPr>
        <p:spPr bwMode="gray">
          <a:xfrm flipV="1">
            <a:off x="9675885" y="2152864"/>
            <a:ext cx="196995" cy="399866"/>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Arrow Connector 355"/>
          <p:cNvCxnSpPr/>
          <p:nvPr/>
        </p:nvCxnSpPr>
        <p:spPr>
          <a:xfrm flipV="1">
            <a:off x="6585783" y="2875831"/>
            <a:ext cx="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7" name="Straight Arrow Connector 356"/>
          <p:cNvCxnSpPr/>
          <p:nvPr/>
        </p:nvCxnSpPr>
        <p:spPr>
          <a:xfrm flipV="1">
            <a:off x="8033583" y="2875831"/>
            <a:ext cx="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5615" name="Picture 25614"/>
          <p:cNvPicPr>
            <a:picLocks noChangeAspect="1"/>
          </p:cNvPicPr>
          <p:nvPr/>
        </p:nvPicPr>
        <p:blipFill>
          <a:blip r:embed="rId12" cstate="print"/>
          <a:stretch>
            <a:fillRect/>
          </a:stretch>
        </p:blipFill>
        <p:spPr>
          <a:xfrm>
            <a:off x="8837612" y="2209800"/>
            <a:ext cx="838273" cy="685860"/>
          </a:xfrm>
          <a:prstGeom prst="rect">
            <a:avLst/>
          </a:prstGeom>
        </p:spPr>
      </p:pic>
      <p:grpSp>
        <p:nvGrpSpPr>
          <p:cNvPr id="365" name="Group 364"/>
          <p:cNvGrpSpPr/>
          <p:nvPr/>
        </p:nvGrpSpPr>
        <p:grpSpPr>
          <a:xfrm>
            <a:off x="5180012" y="2209800"/>
            <a:ext cx="914400" cy="748145"/>
            <a:chOff x="3503612" y="2514600"/>
            <a:chExt cx="1676400" cy="1371600"/>
          </a:xfrm>
        </p:grpSpPr>
        <p:grpSp>
          <p:nvGrpSpPr>
            <p:cNvPr id="366" name="Group 365"/>
            <p:cNvGrpSpPr/>
            <p:nvPr/>
          </p:nvGrpSpPr>
          <p:grpSpPr>
            <a:xfrm>
              <a:off x="3503612" y="2514600"/>
              <a:ext cx="1676400" cy="1371600"/>
              <a:chOff x="3503612" y="2514600"/>
              <a:chExt cx="1676400" cy="1371600"/>
            </a:xfrm>
          </p:grpSpPr>
          <p:sp>
            <p:nvSpPr>
              <p:cNvPr id="368" name="Oval 367"/>
              <p:cNvSpPr/>
              <p:nvPr/>
            </p:nvSpPr>
            <p:spPr>
              <a:xfrm>
                <a:off x="3808412" y="2514600"/>
                <a:ext cx="1371600" cy="13716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69" name="Oval 368"/>
              <p:cNvSpPr/>
              <p:nvPr/>
            </p:nvSpPr>
            <p:spPr>
              <a:xfrm>
                <a:off x="3770312" y="2628900"/>
                <a:ext cx="1143000" cy="11430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70" name="Oval 369"/>
              <p:cNvSpPr/>
              <p:nvPr/>
            </p:nvSpPr>
            <p:spPr>
              <a:xfrm>
                <a:off x="3884612" y="2743200"/>
                <a:ext cx="914400" cy="914400"/>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71" name="Rectangle 370"/>
              <p:cNvSpPr/>
              <p:nvPr/>
            </p:nvSpPr>
            <p:spPr>
              <a:xfrm>
                <a:off x="3503612" y="3124200"/>
                <a:ext cx="609600" cy="2286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grpSp>
        <p:sp>
          <p:nvSpPr>
            <p:cNvPr id="367" name="TextBox 366"/>
            <p:cNvSpPr txBox="1"/>
            <p:nvPr/>
          </p:nvSpPr>
          <p:spPr>
            <a:xfrm>
              <a:off x="3884612" y="2895600"/>
              <a:ext cx="990600" cy="533400"/>
            </a:xfrm>
            <a:prstGeom prst="rect">
              <a:avLst/>
            </a:prstGeom>
            <a:noFill/>
          </p:spPr>
          <p:txBody>
            <a:bodyPr wrap="square" lIns="0" tIns="0" rIns="0" bIns="0" rtlCol="0">
              <a:noAutofit/>
            </a:bodyPr>
            <a:lstStyle/>
            <a:p>
              <a:pPr algn="ctr">
                <a:lnSpc>
                  <a:spcPct val="90000"/>
                </a:lnSpc>
              </a:pPr>
              <a:r>
                <a:rPr lang="en-US" sz="1000" dirty="0" smtClean="0">
                  <a:solidFill>
                    <a:schemeClr val="bg1"/>
                  </a:solidFill>
                </a:rPr>
                <a:t>EBS</a:t>
              </a:r>
            </a:p>
            <a:p>
              <a:pPr algn="ctr">
                <a:lnSpc>
                  <a:spcPct val="90000"/>
                </a:lnSpc>
              </a:pPr>
              <a:r>
                <a:rPr lang="en-US" sz="1000" dirty="0" smtClean="0">
                  <a:solidFill>
                    <a:schemeClr val="bg1"/>
                  </a:solidFill>
                </a:rPr>
                <a:t>Adapter</a:t>
              </a:r>
              <a:endParaRPr lang="en-US" sz="1000" dirty="0">
                <a:solidFill>
                  <a:schemeClr val="bg1"/>
                </a:solidFill>
              </a:endParaRPr>
            </a:p>
          </p:txBody>
        </p:sp>
      </p:grpSp>
    </p:spTree>
    <p:extLst>
      <p:ext uri="{BB962C8B-B14F-4D97-AF65-F5344CB8AC3E}">
        <p14:creationId xmlns="" xmlns:p14="http://schemas.microsoft.com/office/powerpoint/2010/main" val="40502892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3"/>
                                        </p:tgtEl>
                                        <p:attrNameLst>
                                          <p:attrName>style.visibility</p:attrName>
                                        </p:attrNameLst>
                                      </p:cBhvr>
                                      <p:to>
                                        <p:strVal val="visible"/>
                                      </p:to>
                                    </p:set>
                                    <p:anim calcmode="lin" valueType="num">
                                      <p:cBhvr>
                                        <p:cTn id="7" dur="500" fill="hold"/>
                                        <p:tgtEl>
                                          <p:spTgt spid="283"/>
                                        </p:tgtEl>
                                        <p:attrNameLst>
                                          <p:attrName>ppt_w</p:attrName>
                                        </p:attrNameLst>
                                      </p:cBhvr>
                                      <p:tavLst>
                                        <p:tav tm="0">
                                          <p:val>
                                            <p:fltVal val="0"/>
                                          </p:val>
                                        </p:tav>
                                        <p:tav tm="100000">
                                          <p:val>
                                            <p:strVal val="#ppt_w"/>
                                          </p:val>
                                        </p:tav>
                                      </p:tavLst>
                                    </p:anim>
                                    <p:anim calcmode="lin" valueType="num">
                                      <p:cBhvr>
                                        <p:cTn id="8" dur="500" fill="hold"/>
                                        <p:tgtEl>
                                          <p:spTgt spid="283"/>
                                        </p:tgtEl>
                                        <p:attrNameLst>
                                          <p:attrName>ppt_h</p:attrName>
                                        </p:attrNameLst>
                                      </p:cBhvr>
                                      <p:tavLst>
                                        <p:tav tm="0">
                                          <p:val>
                                            <p:fltVal val="0"/>
                                          </p:val>
                                        </p:tav>
                                        <p:tav tm="100000">
                                          <p:val>
                                            <p:strVal val="#ppt_h"/>
                                          </p:val>
                                        </p:tav>
                                      </p:tavLst>
                                    </p:anim>
                                    <p:animEffect transition="in" filter="fade">
                                      <p:cBhvr>
                                        <p:cTn id="9"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Suite Cloud Service &amp; Integration Cloud Service</a:t>
            </a:r>
          </a:p>
        </p:txBody>
      </p:sp>
      <p:sp>
        <p:nvSpPr>
          <p:cNvPr id="116" name="Slide Number Placeholder 13"/>
          <p:cNvSpPr txBox="1">
            <a:spLocks/>
          </p:cNvSpPr>
          <p:nvPr/>
        </p:nvSpPr>
        <p:spPr>
          <a:xfrm>
            <a:off x="8004173" y="6556248"/>
            <a:ext cx="381661" cy="182880"/>
          </a:xfrm>
          <a:prstGeom prst="rect">
            <a:avLst/>
          </a:prstGeom>
        </p:spPr>
        <p:txBody>
          <a:bodyPr vert="horz" wrap="none" lIns="0" tIns="0" rIns="0" bIns="0" rtlCol="0" anchor="ctr"/>
          <a:lstStyle/>
          <a:p>
            <a:pPr algn="r">
              <a:defRPr/>
            </a:pPr>
            <a:fld id="{C51EAA63-D034-42AE-91FA-B13B9518C7BE}" type="slidenum">
              <a:rPr lang="en-US" sz="800" smtClean="0">
                <a:solidFill>
                  <a:srgbClr val="5F5F5F">
                    <a:lumMod val="60000"/>
                    <a:lumOff val="40000"/>
                  </a:srgbClr>
                </a:solidFill>
              </a:rPr>
              <a:pPr algn="r">
                <a:defRPr/>
              </a:pPr>
              <a:t>10</a:t>
            </a:fld>
            <a:endParaRPr lang="en-US" sz="800" dirty="0">
              <a:solidFill>
                <a:srgbClr val="5F5F5F">
                  <a:lumMod val="60000"/>
                  <a:lumOff val="40000"/>
                </a:srgbClr>
              </a:solidFill>
            </a:endParaRPr>
          </a:p>
        </p:txBody>
      </p:sp>
      <p:sp>
        <p:nvSpPr>
          <p:cNvPr id="141" name="TextBox 140"/>
          <p:cNvSpPr txBox="1"/>
          <p:nvPr/>
        </p:nvSpPr>
        <p:spPr bwMode="gray">
          <a:xfrm>
            <a:off x="2320069" y="11772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2" name="Group 273"/>
          <p:cNvGrpSpPr/>
          <p:nvPr/>
        </p:nvGrpSpPr>
        <p:grpSpPr>
          <a:xfrm>
            <a:off x="1618226" y="1581807"/>
            <a:ext cx="3672692" cy="2048287"/>
            <a:chOff x="4891235" y="1645920"/>
            <a:chExt cx="3672692" cy="2048287"/>
          </a:xfrm>
        </p:grpSpPr>
        <p:sp>
          <p:nvSpPr>
            <p:cNvPr id="149"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150" name="Rectangle 149"/>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151" name="TextBox 150"/>
          <p:cNvSpPr txBox="1"/>
          <p:nvPr/>
        </p:nvSpPr>
        <p:spPr bwMode="gray">
          <a:xfrm>
            <a:off x="2387384" y="21729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3" name="Group 145"/>
          <p:cNvGrpSpPr/>
          <p:nvPr/>
        </p:nvGrpSpPr>
        <p:grpSpPr>
          <a:xfrm>
            <a:off x="1247921" y="3791607"/>
            <a:ext cx="4175543" cy="2099109"/>
            <a:chOff x="313907" y="3886200"/>
            <a:chExt cx="4175543" cy="2099109"/>
          </a:xfrm>
        </p:grpSpPr>
        <p:sp>
          <p:nvSpPr>
            <p:cNvPr id="154" name="TextBox 153"/>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4" name="Group 178"/>
            <p:cNvGrpSpPr/>
            <p:nvPr/>
          </p:nvGrpSpPr>
          <p:grpSpPr bwMode="gray">
            <a:xfrm>
              <a:off x="390369" y="4790588"/>
              <a:ext cx="718556" cy="417960"/>
              <a:chOff x="773112" y="4914140"/>
              <a:chExt cx="939800" cy="654371"/>
            </a:xfrm>
          </p:grpSpPr>
          <p:sp>
            <p:nvSpPr>
              <p:cNvPr id="24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5" name="Group 199"/>
            <p:cNvGrpSpPr/>
            <p:nvPr/>
          </p:nvGrpSpPr>
          <p:grpSpPr bwMode="gray">
            <a:xfrm>
              <a:off x="1505934" y="4790160"/>
              <a:ext cx="670653" cy="418386"/>
              <a:chOff x="773112" y="4914140"/>
              <a:chExt cx="939800" cy="654371"/>
            </a:xfrm>
          </p:grpSpPr>
          <p:sp>
            <p:nvSpPr>
              <p:cNvPr id="22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6" name="Group 220"/>
            <p:cNvGrpSpPr/>
            <p:nvPr/>
          </p:nvGrpSpPr>
          <p:grpSpPr bwMode="gray">
            <a:xfrm>
              <a:off x="2740147" y="4773813"/>
              <a:ext cx="626562" cy="441933"/>
              <a:chOff x="773112" y="4914140"/>
              <a:chExt cx="939800" cy="654371"/>
            </a:xfrm>
          </p:grpSpPr>
          <p:sp>
            <p:nvSpPr>
              <p:cNvPr id="20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158" name="TextBox 157"/>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7" name="Group 247"/>
            <p:cNvGrpSpPr/>
            <p:nvPr/>
          </p:nvGrpSpPr>
          <p:grpSpPr bwMode="gray">
            <a:xfrm>
              <a:off x="3839677" y="4764785"/>
              <a:ext cx="626562" cy="441933"/>
              <a:chOff x="773112" y="4914140"/>
              <a:chExt cx="939800" cy="654371"/>
            </a:xfrm>
          </p:grpSpPr>
          <p:sp>
            <p:nvSpPr>
              <p:cNvPr id="18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8" name="Group 122"/>
            <p:cNvGrpSpPr/>
            <p:nvPr/>
          </p:nvGrpSpPr>
          <p:grpSpPr>
            <a:xfrm>
              <a:off x="1156650" y="4047691"/>
              <a:ext cx="2743056" cy="538480"/>
              <a:chOff x="5364209" y="4013200"/>
              <a:chExt cx="2743056" cy="538480"/>
            </a:xfrm>
          </p:grpSpPr>
          <p:grpSp>
            <p:nvGrpSpPr>
              <p:cNvPr id="9" name="Group 123"/>
              <p:cNvGrpSpPr/>
              <p:nvPr/>
            </p:nvGrpSpPr>
            <p:grpSpPr>
              <a:xfrm>
                <a:off x="5364209" y="4013200"/>
                <a:ext cx="2743056" cy="538480"/>
                <a:chOff x="4592081" y="2560320"/>
                <a:chExt cx="2743056" cy="538480"/>
              </a:xfrm>
            </p:grpSpPr>
            <p:sp>
              <p:nvSpPr>
                <p:cNvPr id="184" name="TextBox 183"/>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5" name="TextBox 184"/>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10" name="Group 124"/>
              <p:cNvGrpSpPr/>
              <p:nvPr/>
            </p:nvGrpSpPr>
            <p:grpSpPr bwMode="gray">
              <a:xfrm>
                <a:off x="7558648" y="4114800"/>
                <a:ext cx="444099" cy="370558"/>
                <a:chOff x="773112" y="4914140"/>
                <a:chExt cx="939800" cy="654371"/>
              </a:xfrm>
              <a:solidFill>
                <a:schemeClr val="bg1"/>
              </a:solidFill>
            </p:grpSpPr>
            <p:sp>
              <p:nvSpPr>
                <p:cNvPr id="16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1"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2"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161" name="Straight Connector 160"/>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11" name="Group 265"/>
          <p:cNvGrpSpPr/>
          <p:nvPr/>
        </p:nvGrpSpPr>
        <p:grpSpPr>
          <a:xfrm>
            <a:off x="2094056" y="2755898"/>
            <a:ext cx="2743056" cy="547556"/>
            <a:chOff x="4592081" y="2560320"/>
            <a:chExt cx="2743056" cy="523949"/>
          </a:xfrm>
        </p:grpSpPr>
        <p:sp>
          <p:nvSpPr>
            <p:cNvPr id="267" name="TextBox 266"/>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268" name="Picture 267" descr="877_315_integration_w_72-3.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598537" y="2596779"/>
              <a:ext cx="467360" cy="467360"/>
            </a:xfrm>
            <a:prstGeom prst="rect">
              <a:avLst/>
            </a:prstGeom>
          </p:spPr>
        </p:pic>
        <p:sp>
          <p:nvSpPr>
            <p:cNvPr id="269" name="TextBox 268"/>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sp>
        <p:nvSpPr>
          <p:cNvPr id="136" name="TextBox 135"/>
          <p:cNvSpPr txBox="1"/>
          <p:nvPr/>
        </p:nvSpPr>
        <p:spPr>
          <a:xfrm>
            <a:off x="290512" y="3439522"/>
            <a:ext cx="1480072" cy="357778"/>
          </a:xfrm>
          <a:prstGeom prst="rect">
            <a:avLst/>
          </a:prstGeom>
          <a:noFill/>
          <a:ln>
            <a:noFill/>
          </a:ln>
        </p:spPr>
        <p:txBody>
          <a:bodyPr wrap="square" lIns="34280" tIns="17139" rIns="34280" bIns="17139" rtlCol="0">
            <a:spAutoFit/>
          </a:bodyPr>
          <a:lstStyle/>
          <a:p>
            <a:pPr algn="ctr" fontAlgn="base">
              <a:spcBef>
                <a:spcPct val="0"/>
              </a:spcBef>
              <a:spcAft>
                <a:spcPct val="0"/>
              </a:spcAft>
            </a:pPr>
            <a:r>
              <a:rPr lang="en-US" sz="1050" b="1" cap="all" dirty="0" smtClean="0">
                <a:solidFill>
                  <a:srgbClr val="000000"/>
                </a:solidFill>
                <a:latin typeface="Arial" pitchFamily="34" charset="0"/>
                <a:cs typeface="Arial" pitchFamily="34" charset="0"/>
              </a:rPr>
              <a:t>INTEGRATION</a:t>
            </a:r>
          </a:p>
          <a:p>
            <a:pPr algn="ctr" fontAlgn="base">
              <a:spcBef>
                <a:spcPct val="0"/>
              </a:spcBef>
              <a:spcAft>
                <a:spcPct val="0"/>
              </a:spcAft>
            </a:pPr>
            <a:r>
              <a:rPr lang="en-US" sz="1050" b="1" cap="all" dirty="0" smtClean="0">
                <a:solidFill>
                  <a:srgbClr val="000000"/>
                </a:solidFill>
                <a:latin typeface="Arial" pitchFamily="34" charset="0"/>
                <a:cs typeface="Arial" pitchFamily="34" charset="0"/>
              </a:rPr>
              <a:t>Cloud Service</a:t>
            </a:r>
            <a:endParaRPr lang="en-US" sz="1050" b="1" cap="all" dirty="0">
              <a:solidFill>
                <a:srgbClr val="000000"/>
              </a:solidFill>
              <a:latin typeface="Arial" pitchFamily="34" charset="0"/>
              <a:cs typeface="Arial" pitchFamily="34" charset="0"/>
            </a:endParaRPr>
          </a:p>
        </p:txBody>
      </p:sp>
      <p:pic>
        <p:nvPicPr>
          <p:cNvPr id="137" name="Picture 136" descr="integration_92@2x.png"/>
          <p:cNvPicPr>
            <a:picLocks noChangeAspect="1"/>
          </p:cNvPicPr>
          <p:nvPr/>
        </p:nvPicPr>
        <p:blipFill>
          <a:blip r:embed="rId4" cstate="print"/>
          <a:stretch>
            <a:fillRect/>
          </a:stretch>
        </p:blipFill>
        <p:spPr>
          <a:xfrm>
            <a:off x="493712" y="2590800"/>
            <a:ext cx="914400" cy="914400"/>
          </a:xfrm>
          <a:prstGeom prst="rect">
            <a:avLst/>
          </a:prstGeom>
        </p:spPr>
      </p:pic>
      <p:grpSp>
        <p:nvGrpSpPr>
          <p:cNvPr id="12" name="Group 265"/>
          <p:cNvGrpSpPr/>
          <p:nvPr/>
        </p:nvGrpSpPr>
        <p:grpSpPr>
          <a:xfrm>
            <a:off x="302209" y="1066800"/>
            <a:ext cx="1296403" cy="899305"/>
            <a:chOff x="3502609" y="1458434"/>
            <a:chExt cx="1296403" cy="899305"/>
          </a:xfrm>
        </p:grpSpPr>
        <p:sp>
          <p:nvSpPr>
            <p:cNvPr id="139" name="TextBox 138"/>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rgbClr val="46575E"/>
                  </a:solidFill>
                  <a:cs typeface="Calibri" pitchFamily="34" charset="0"/>
                </a:rPr>
                <a:t>3</a:t>
              </a:r>
              <a:r>
                <a:rPr lang="en-US" sz="1400" baseline="30000" dirty="0" smtClean="0">
                  <a:solidFill>
                    <a:srgbClr val="46575E"/>
                  </a:solidFill>
                  <a:cs typeface="Calibri" pitchFamily="34" charset="0"/>
                </a:rPr>
                <a:t>rd</a:t>
              </a:r>
              <a:r>
                <a:rPr lang="en-US" sz="1400" dirty="0" smtClean="0">
                  <a:solidFill>
                    <a:srgbClr val="46575E"/>
                  </a:solidFill>
                  <a:cs typeface="Calibri" pitchFamily="34" charset="0"/>
                </a:rPr>
                <a:t> Party</a:t>
              </a:r>
            </a:p>
          </p:txBody>
        </p:sp>
        <p:sp>
          <p:nvSpPr>
            <p:cNvPr id="142"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43"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44"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45"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rgbClr val="5F5F5F">
                      <a:lumMod val="60000"/>
                      <a:lumOff val="40000"/>
                    </a:srgbClr>
                  </a:solidFill>
                  <a:cs typeface="Calibri" pitchFamily="34" charset="0"/>
                </a:rPr>
                <a:t>Salesforce</a:t>
              </a:r>
            </a:p>
          </p:txBody>
        </p:sp>
      </p:grpSp>
      <p:cxnSp>
        <p:nvCxnSpPr>
          <p:cNvPr id="146" name="Elbow Connector 153"/>
          <p:cNvCxnSpPr/>
          <p:nvPr/>
        </p:nvCxnSpPr>
        <p:spPr bwMode="gray">
          <a:xfrm flipH="1" flipV="1">
            <a:off x="989012" y="1932940"/>
            <a:ext cx="0" cy="73152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Elbow Connector 153"/>
          <p:cNvCxnSpPr/>
          <p:nvPr/>
        </p:nvCxnSpPr>
        <p:spPr bwMode="gray">
          <a:xfrm flipV="1">
            <a:off x="1420812" y="3009900"/>
            <a:ext cx="64008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Elbow Connector 153"/>
          <p:cNvCxnSpPr/>
          <p:nvPr/>
        </p:nvCxnSpPr>
        <p:spPr bwMode="gray">
          <a:xfrm flipH="1" flipV="1">
            <a:off x="3262312" y="3294380"/>
            <a:ext cx="0" cy="64008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Content Placeholder 94"/>
          <p:cNvSpPr>
            <a:spLocks noGrp="1"/>
          </p:cNvSpPr>
          <p:nvPr>
            <p:ph sz="half" idx="2"/>
          </p:nvPr>
        </p:nvSpPr>
        <p:spPr>
          <a:xfrm>
            <a:off x="6246814" y="1524001"/>
            <a:ext cx="5410198" cy="4419600"/>
          </a:xfrm>
        </p:spPr>
        <p:txBody>
          <a:bodyPr/>
          <a:lstStyle/>
          <a:p>
            <a:pPr eaLnBrk="1" hangingPunct="1">
              <a:lnSpc>
                <a:spcPct val="100000"/>
              </a:lnSpc>
              <a:spcBef>
                <a:spcPts val="300"/>
              </a:spcBef>
              <a:defRPr/>
            </a:pPr>
            <a:r>
              <a:rPr lang="en-US" dirty="0" smtClean="0"/>
              <a:t>Flexible Integration Patterns</a:t>
            </a:r>
          </a:p>
          <a:p>
            <a:pPr eaLnBrk="1" hangingPunct="1">
              <a:lnSpc>
                <a:spcPct val="100000"/>
              </a:lnSpc>
              <a:spcBef>
                <a:spcPts val="300"/>
              </a:spcBef>
              <a:defRPr/>
            </a:pPr>
            <a:r>
              <a:rPr lang="en-US" dirty="0" smtClean="0"/>
              <a:t>Messaging (</a:t>
            </a:r>
            <a:r>
              <a:rPr lang="en-US" dirty="0" err="1" smtClean="0"/>
              <a:t>Async</a:t>
            </a:r>
            <a:r>
              <a:rPr lang="en-US" dirty="0" smtClean="0"/>
              <a:t>) – Hybrid</a:t>
            </a:r>
          </a:p>
          <a:p>
            <a:pPr eaLnBrk="1" hangingPunct="1">
              <a:lnSpc>
                <a:spcPct val="100000"/>
              </a:lnSpc>
              <a:spcBef>
                <a:spcPts val="300"/>
              </a:spcBef>
              <a:defRPr/>
            </a:pPr>
            <a:r>
              <a:rPr lang="en-US" dirty="0" smtClean="0"/>
              <a:t>Proxy (Sync or </a:t>
            </a:r>
            <a:r>
              <a:rPr lang="en-US" dirty="0" err="1" smtClean="0"/>
              <a:t>Async</a:t>
            </a:r>
            <a:r>
              <a:rPr lang="en-US" dirty="0" smtClean="0"/>
              <a:t>) – Hybrid</a:t>
            </a:r>
          </a:p>
          <a:p>
            <a:pPr eaLnBrk="1" hangingPunct="1">
              <a:lnSpc>
                <a:spcPct val="100000"/>
              </a:lnSpc>
              <a:spcBef>
                <a:spcPts val="300"/>
              </a:spcBef>
              <a:defRPr/>
            </a:pPr>
            <a:r>
              <a:rPr lang="en-US" dirty="0" smtClean="0"/>
              <a:t>Tunnel</a:t>
            </a:r>
          </a:p>
          <a:p>
            <a:pPr eaLnBrk="1" hangingPunct="1">
              <a:lnSpc>
                <a:spcPct val="100000"/>
              </a:lnSpc>
              <a:spcBef>
                <a:spcPts val="300"/>
              </a:spcBef>
              <a:defRPr/>
            </a:pPr>
            <a:r>
              <a:rPr lang="en-US" dirty="0" smtClean="0"/>
              <a:t>Agent (Sync or </a:t>
            </a:r>
            <a:r>
              <a:rPr lang="en-US" dirty="0" err="1" smtClean="0"/>
              <a:t>Async</a:t>
            </a:r>
            <a:r>
              <a:rPr lang="en-US" dirty="0" smtClean="0"/>
              <a:t>)</a:t>
            </a:r>
          </a:p>
          <a:p>
            <a:pPr eaLnBrk="1" hangingPunct="1">
              <a:lnSpc>
                <a:spcPct val="100000"/>
              </a:lnSpc>
              <a:spcBef>
                <a:spcPts val="300"/>
              </a:spcBef>
              <a:defRPr/>
            </a:pPr>
            <a:r>
              <a:rPr lang="en-US" dirty="0" smtClean="0"/>
              <a:t>Web Services via ICS</a:t>
            </a:r>
          </a:p>
          <a:p>
            <a:pPr eaLnBrk="1" hangingPunct="1">
              <a:lnSpc>
                <a:spcPct val="100000"/>
              </a:lnSpc>
              <a:spcBef>
                <a:spcPts val="300"/>
              </a:spcBef>
              <a:defRPr/>
            </a:pPr>
            <a:r>
              <a:rPr lang="en-US" dirty="0" smtClean="0"/>
              <a:t>PL/SQL Staging Tables</a:t>
            </a:r>
          </a:p>
          <a:p>
            <a:endParaRPr lang="en-US" sz="2000" dirty="0"/>
          </a:p>
        </p:txBody>
      </p:sp>
    </p:spTree>
    <p:extLst>
      <p:ext uri="{BB962C8B-B14F-4D97-AF65-F5344CB8AC3E}">
        <p14:creationId xmlns="" xmlns:p14="http://schemas.microsoft.com/office/powerpoint/2010/main" val="3246679057"/>
      </p:ext>
    </p:extLst>
  </p:cSld>
  <p:clrMapOvr>
    <a:masterClrMapping/>
  </p:clrMapOvr>
  <p:transition spd="med">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8" name="Elbow Connector 153"/>
          <p:cNvCxnSpPr/>
          <p:nvPr/>
        </p:nvCxnSpPr>
        <p:spPr bwMode="gray">
          <a:xfrm flipH="1" flipV="1">
            <a:off x="4570412" y="3505200"/>
            <a:ext cx="0" cy="146304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Elbow Connector 153"/>
          <p:cNvCxnSpPr/>
          <p:nvPr/>
        </p:nvCxnSpPr>
        <p:spPr bwMode="gray">
          <a:xfrm flipH="1" flipV="1">
            <a:off x="3605212" y="3489960"/>
            <a:ext cx="0" cy="146304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Elbow Connector 153"/>
          <p:cNvCxnSpPr/>
          <p:nvPr/>
        </p:nvCxnSpPr>
        <p:spPr bwMode="gray">
          <a:xfrm flipH="1" flipV="1">
            <a:off x="2703512" y="3474720"/>
            <a:ext cx="0" cy="146304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gray">
          <a:xfrm>
            <a:off x="2485169" y="9486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6" name="Group 273"/>
          <p:cNvGrpSpPr/>
          <p:nvPr/>
        </p:nvGrpSpPr>
        <p:grpSpPr>
          <a:xfrm>
            <a:off x="1783326" y="1353207"/>
            <a:ext cx="3672692" cy="2048287"/>
            <a:chOff x="4891235" y="1645920"/>
            <a:chExt cx="3672692" cy="2048287"/>
          </a:xfrm>
        </p:grpSpPr>
        <p:sp>
          <p:nvSpPr>
            <p:cNvPr id="7"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8" name="Rectangle 7"/>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9" name="TextBox 8"/>
          <p:cNvSpPr txBox="1"/>
          <p:nvPr/>
        </p:nvSpPr>
        <p:spPr bwMode="gray">
          <a:xfrm>
            <a:off x="2552484" y="19443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sp>
        <p:nvSpPr>
          <p:cNvPr id="10" name="TextBox 9"/>
          <p:cNvSpPr txBox="1"/>
          <p:nvPr/>
        </p:nvSpPr>
        <p:spPr bwMode="gray">
          <a:xfrm>
            <a:off x="1413021" y="5647341"/>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11" name="Group 178"/>
          <p:cNvGrpSpPr/>
          <p:nvPr/>
        </p:nvGrpSpPr>
        <p:grpSpPr bwMode="gray">
          <a:xfrm>
            <a:off x="1489483" y="5131203"/>
            <a:ext cx="718556" cy="417960"/>
            <a:chOff x="773112" y="4914140"/>
            <a:chExt cx="939800" cy="654371"/>
          </a:xfrm>
        </p:grpSpPr>
        <p:sp>
          <p:nvSpPr>
            <p:cNvPr id="1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32" name="Group 199"/>
          <p:cNvGrpSpPr/>
          <p:nvPr/>
        </p:nvGrpSpPr>
        <p:grpSpPr bwMode="gray">
          <a:xfrm>
            <a:off x="2605048" y="5130775"/>
            <a:ext cx="670653" cy="418386"/>
            <a:chOff x="773112" y="4914140"/>
            <a:chExt cx="939800" cy="654371"/>
          </a:xfrm>
        </p:grpSpPr>
        <p:sp>
          <p:nvSpPr>
            <p:cNvPr id="3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0"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1"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53" name="Group 220"/>
          <p:cNvGrpSpPr/>
          <p:nvPr/>
        </p:nvGrpSpPr>
        <p:grpSpPr bwMode="gray">
          <a:xfrm>
            <a:off x="3839261" y="5114428"/>
            <a:ext cx="626562" cy="441933"/>
            <a:chOff x="773112" y="4914140"/>
            <a:chExt cx="939800" cy="654371"/>
          </a:xfrm>
        </p:grpSpPr>
        <p:sp>
          <p:nvSpPr>
            <p:cNvPr id="5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74" name="TextBox 73"/>
          <p:cNvSpPr txBox="1"/>
          <p:nvPr/>
        </p:nvSpPr>
        <p:spPr>
          <a:xfrm>
            <a:off x="2232837" y="5899128"/>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75" name="Group 247"/>
          <p:cNvGrpSpPr/>
          <p:nvPr/>
        </p:nvGrpSpPr>
        <p:grpSpPr bwMode="gray">
          <a:xfrm>
            <a:off x="4938791" y="5105400"/>
            <a:ext cx="626562" cy="441933"/>
            <a:chOff x="773112" y="4914140"/>
            <a:chExt cx="939800" cy="654371"/>
          </a:xfrm>
        </p:grpSpPr>
        <p:sp>
          <p:nvSpPr>
            <p:cNvPr id="7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cxnSp>
        <p:nvCxnSpPr>
          <p:cNvPr id="96" name="Straight Connector 95"/>
          <p:cNvCxnSpPr/>
          <p:nvPr/>
        </p:nvCxnSpPr>
        <p:spPr>
          <a:xfrm>
            <a:off x="1980397" y="41148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nvGrpSpPr>
          <p:cNvPr id="97" name="Group 265"/>
          <p:cNvGrpSpPr/>
          <p:nvPr/>
        </p:nvGrpSpPr>
        <p:grpSpPr>
          <a:xfrm>
            <a:off x="2259156" y="2527298"/>
            <a:ext cx="2743056" cy="547556"/>
            <a:chOff x="4592081" y="2560320"/>
            <a:chExt cx="2743056" cy="523949"/>
          </a:xfrm>
        </p:grpSpPr>
        <p:sp>
          <p:nvSpPr>
            <p:cNvPr id="98" name="TextBox 97"/>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99" name="Picture 98" descr="877_315_integration_w_72-3.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598537" y="2596779"/>
              <a:ext cx="467360" cy="467360"/>
            </a:xfrm>
            <a:prstGeom prst="rect">
              <a:avLst/>
            </a:prstGeom>
          </p:spPr>
        </p:pic>
        <p:sp>
          <p:nvSpPr>
            <p:cNvPr id="100" name="TextBox 99"/>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sp>
        <p:nvSpPr>
          <p:cNvPr id="101" name="TextBox 100"/>
          <p:cNvSpPr txBox="1"/>
          <p:nvPr/>
        </p:nvSpPr>
        <p:spPr>
          <a:xfrm>
            <a:off x="455612" y="3210922"/>
            <a:ext cx="1480072" cy="357778"/>
          </a:xfrm>
          <a:prstGeom prst="rect">
            <a:avLst/>
          </a:prstGeom>
          <a:noFill/>
          <a:ln>
            <a:noFill/>
          </a:ln>
        </p:spPr>
        <p:txBody>
          <a:bodyPr wrap="square" lIns="34280" tIns="17139" rIns="34280" bIns="17139" rtlCol="0">
            <a:spAutoFit/>
          </a:bodyPr>
          <a:lstStyle/>
          <a:p>
            <a:pPr algn="ctr" fontAlgn="base">
              <a:spcBef>
                <a:spcPct val="0"/>
              </a:spcBef>
              <a:spcAft>
                <a:spcPct val="0"/>
              </a:spcAft>
            </a:pPr>
            <a:r>
              <a:rPr lang="en-US" sz="1050" b="1" cap="all" dirty="0" smtClean="0">
                <a:solidFill>
                  <a:srgbClr val="000000"/>
                </a:solidFill>
                <a:latin typeface="Arial" pitchFamily="34" charset="0"/>
                <a:cs typeface="Arial" pitchFamily="34" charset="0"/>
              </a:rPr>
              <a:t>INTEGRATION</a:t>
            </a:r>
          </a:p>
          <a:p>
            <a:pPr algn="ctr" fontAlgn="base">
              <a:spcBef>
                <a:spcPct val="0"/>
              </a:spcBef>
              <a:spcAft>
                <a:spcPct val="0"/>
              </a:spcAft>
            </a:pPr>
            <a:r>
              <a:rPr lang="en-US" sz="1050" b="1" cap="all" dirty="0" smtClean="0">
                <a:solidFill>
                  <a:srgbClr val="000000"/>
                </a:solidFill>
                <a:latin typeface="Arial" pitchFamily="34" charset="0"/>
                <a:cs typeface="Arial" pitchFamily="34" charset="0"/>
              </a:rPr>
              <a:t>Cloud Service</a:t>
            </a:r>
            <a:endParaRPr lang="en-US" sz="1050" b="1" cap="all" dirty="0">
              <a:solidFill>
                <a:srgbClr val="000000"/>
              </a:solidFill>
              <a:latin typeface="Arial" pitchFamily="34" charset="0"/>
              <a:cs typeface="Arial" pitchFamily="34" charset="0"/>
            </a:endParaRPr>
          </a:p>
        </p:txBody>
      </p:sp>
      <p:pic>
        <p:nvPicPr>
          <p:cNvPr id="102" name="Picture 101" descr="integration_92@2x.png"/>
          <p:cNvPicPr>
            <a:picLocks noChangeAspect="1"/>
          </p:cNvPicPr>
          <p:nvPr/>
        </p:nvPicPr>
        <p:blipFill>
          <a:blip r:embed="rId4" cstate="print"/>
          <a:stretch>
            <a:fillRect/>
          </a:stretch>
        </p:blipFill>
        <p:spPr>
          <a:xfrm>
            <a:off x="658812" y="2362200"/>
            <a:ext cx="914400" cy="914400"/>
          </a:xfrm>
          <a:prstGeom prst="rect">
            <a:avLst/>
          </a:prstGeom>
        </p:spPr>
      </p:pic>
      <p:grpSp>
        <p:nvGrpSpPr>
          <p:cNvPr id="103" name="Group 265"/>
          <p:cNvGrpSpPr/>
          <p:nvPr/>
        </p:nvGrpSpPr>
        <p:grpSpPr>
          <a:xfrm>
            <a:off x="467309" y="838200"/>
            <a:ext cx="1296403" cy="899305"/>
            <a:chOff x="3502609" y="1458434"/>
            <a:chExt cx="1296403" cy="899305"/>
          </a:xfrm>
        </p:grpSpPr>
        <p:sp>
          <p:nvSpPr>
            <p:cNvPr id="104" name="TextBox 103"/>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rgbClr val="46575E"/>
                  </a:solidFill>
                  <a:cs typeface="Calibri" pitchFamily="34" charset="0"/>
                </a:rPr>
                <a:t>3</a:t>
              </a:r>
              <a:r>
                <a:rPr lang="en-US" sz="1400" baseline="30000" dirty="0" smtClean="0">
                  <a:solidFill>
                    <a:srgbClr val="46575E"/>
                  </a:solidFill>
                  <a:cs typeface="Calibri" pitchFamily="34" charset="0"/>
                </a:rPr>
                <a:t>rd</a:t>
              </a:r>
              <a:r>
                <a:rPr lang="en-US" sz="1400" dirty="0" smtClean="0">
                  <a:solidFill>
                    <a:srgbClr val="46575E"/>
                  </a:solidFill>
                  <a:cs typeface="Calibri" pitchFamily="34" charset="0"/>
                </a:rPr>
                <a:t> Party</a:t>
              </a:r>
            </a:p>
          </p:txBody>
        </p:sp>
        <p:sp>
          <p:nvSpPr>
            <p:cNvPr id="105"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6"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7"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8"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rgbClr val="5F5F5F">
                      <a:lumMod val="60000"/>
                      <a:lumOff val="40000"/>
                    </a:srgbClr>
                  </a:solidFill>
                  <a:cs typeface="Calibri" pitchFamily="34" charset="0"/>
                </a:rPr>
                <a:t>Salesforce</a:t>
              </a:r>
            </a:p>
          </p:txBody>
        </p:sp>
      </p:grpSp>
      <p:cxnSp>
        <p:nvCxnSpPr>
          <p:cNvPr id="109" name="Elbow Connector 153"/>
          <p:cNvCxnSpPr/>
          <p:nvPr/>
        </p:nvCxnSpPr>
        <p:spPr bwMode="gray">
          <a:xfrm flipH="1" flipV="1">
            <a:off x="1154112" y="1704340"/>
            <a:ext cx="0" cy="73152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Elbow Connector 153"/>
          <p:cNvCxnSpPr/>
          <p:nvPr/>
        </p:nvCxnSpPr>
        <p:spPr bwMode="gray">
          <a:xfrm flipV="1">
            <a:off x="1585912" y="2781300"/>
            <a:ext cx="64008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111" name="Picture 53" descr="699-Messaging-small.PNG"/>
          <p:cNvPicPr>
            <a:picLocks noChangeAspect="1"/>
          </p:cNvPicPr>
          <p:nvPr/>
        </p:nvPicPr>
        <p:blipFill>
          <a:blip r:embed="rId5" cstate="print"/>
          <a:srcRect/>
          <a:stretch>
            <a:fillRect/>
          </a:stretch>
        </p:blipFill>
        <p:spPr bwMode="auto">
          <a:xfrm>
            <a:off x="2360612" y="3810000"/>
            <a:ext cx="730765" cy="533400"/>
          </a:xfrm>
          <a:prstGeom prst="rect">
            <a:avLst/>
          </a:prstGeom>
          <a:noFill/>
          <a:ln w="9525">
            <a:noFill/>
            <a:miter lim="800000"/>
            <a:headEnd/>
            <a:tailEnd/>
          </a:ln>
        </p:spPr>
      </p:pic>
      <p:sp>
        <p:nvSpPr>
          <p:cNvPr id="112" name="Rounded Rectangle 111"/>
          <p:cNvSpPr/>
          <p:nvPr/>
        </p:nvSpPr>
        <p:spPr bwMode="auto">
          <a:xfrm>
            <a:off x="4269815" y="3883328"/>
            <a:ext cx="605397" cy="421972"/>
          </a:xfrm>
          <a:prstGeom prst="roundRect">
            <a:avLst/>
          </a:prstGeom>
          <a:gradFill>
            <a:gsLst>
              <a:gs pos="0">
                <a:schemeClr val="accent1">
                  <a:shade val="51000"/>
                  <a:satMod val="130000"/>
                  <a:alpha val="17000"/>
                </a:schemeClr>
              </a:gs>
              <a:gs pos="80000">
                <a:schemeClr val="accent1">
                  <a:shade val="93000"/>
                  <a:satMod val="130000"/>
                </a:schemeClr>
              </a:gs>
              <a:gs pos="100000">
                <a:schemeClr val="accent1">
                  <a:shade val="94000"/>
                  <a:satMod val="135000"/>
                </a:schemeClr>
              </a:gs>
            </a:gsLst>
          </a:gradFill>
          <a:scene3d>
            <a:camera prst="orthographicFront">
              <a:rot lat="0" lon="0" rev="0"/>
            </a:camera>
            <a:lightRig rig="threePt" dir="t">
              <a:rot lat="0" lon="0" rev="1200000"/>
            </a:lightRig>
          </a:scene3d>
          <a:sp3d>
            <a:bevelT w="177800" h="133350"/>
            <a:bevelB w="127000" h="114300"/>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1100" dirty="0" smtClean="0">
                <a:solidFill>
                  <a:prstClr val="white"/>
                </a:solidFill>
              </a:rPr>
              <a:t>Agent</a:t>
            </a:r>
            <a:endParaRPr lang="en-US" sz="1000" dirty="0">
              <a:solidFill>
                <a:prstClr val="white"/>
              </a:solidFill>
            </a:endParaRPr>
          </a:p>
        </p:txBody>
      </p:sp>
      <p:sp>
        <p:nvSpPr>
          <p:cNvPr id="113" name="Rounded Rectangle 112"/>
          <p:cNvSpPr/>
          <p:nvPr/>
        </p:nvSpPr>
        <p:spPr bwMode="auto">
          <a:xfrm>
            <a:off x="3351212" y="3962400"/>
            <a:ext cx="538341" cy="303101"/>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1000" dirty="0" smtClean="0">
                <a:solidFill>
                  <a:prstClr val="white"/>
                </a:solidFill>
              </a:rPr>
              <a:t>Proxy</a:t>
            </a:r>
            <a:endParaRPr lang="en-US" sz="1000" dirty="0">
              <a:solidFill>
                <a:prstClr val="white"/>
              </a:solidFill>
            </a:endParaRPr>
          </a:p>
        </p:txBody>
      </p:sp>
      <p:sp>
        <p:nvSpPr>
          <p:cNvPr id="114" name="Content Placeholder 94"/>
          <p:cNvSpPr>
            <a:spLocks noGrp="1"/>
          </p:cNvSpPr>
          <p:nvPr>
            <p:ph sz="half" idx="2"/>
          </p:nvPr>
        </p:nvSpPr>
        <p:spPr>
          <a:xfrm>
            <a:off x="6246814" y="1524001"/>
            <a:ext cx="5410198" cy="4419600"/>
          </a:xfrm>
        </p:spPr>
        <p:txBody>
          <a:bodyPr/>
          <a:lstStyle/>
          <a:p>
            <a:pPr eaLnBrk="1" hangingPunct="1">
              <a:lnSpc>
                <a:spcPct val="100000"/>
              </a:lnSpc>
              <a:spcBef>
                <a:spcPts val="300"/>
              </a:spcBef>
              <a:defRPr/>
            </a:pPr>
            <a:r>
              <a:rPr lang="en-US" dirty="0" smtClean="0"/>
              <a:t>Synchronous request from cloud for retrieval of data from on premises</a:t>
            </a:r>
          </a:p>
          <a:p>
            <a:pPr eaLnBrk="1" hangingPunct="1">
              <a:lnSpc>
                <a:spcPct val="100000"/>
              </a:lnSpc>
              <a:spcBef>
                <a:spcPts val="300"/>
              </a:spcBef>
              <a:defRPr/>
            </a:pPr>
            <a:r>
              <a:rPr lang="en-US" dirty="0" smtClean="0">
                <a:solidFill>
                  <a:srgbClr val="5F5F5F"/>
                </a:solidFill>
              </a:rPr>
              <a:t>Business Object Events in cloud triggering Asynchronous message exchange</a:t>
            </a:r>
            <a:endParaRPr lang="en-US" dirty="0" smtClean="0"/>
          </a:p>
          <a:p>
            <a:pPr eaLnBrk="1" hangingPunct="1">
              <a:lnSpc>
                <a:spcPct val="100000"/>
              </a:lnSpc>
              <a:spcBef>
                <a:spcPts val="300"/>
              </a:spcBef>
              <a:defRPr/>
            </a:pPr>
            <a:r>
              <a:rPr lang="en-US" dirty="0" smtClean="0">
                <a:solidFill>
                  <a:srgbClr val="5F5F5F"/>
                </a:solidFill>
              </a:rPr>
              <a:t>Business Object Events in on premises triggering Asynchronous message exchange</a:t>
            </a:r>
            <a:endParaRPr lang="en-US" dirty="0" smtClean="0"/>
          </a:p>
          <a:p>
            <a:pPr eaLnBrk="1" hangingPunct="1">
              <a:lnSpc>
                <a:spcPct val="100000"/>
              </a:lnSpc>
              <a:spcBef>
                <a:spcPts val="300"/>
              </a:spcBef>
              <a:defRPr/>
            </a:pPr>
            <a:r>
              <a:rPr lang="en-US" dirty="0" smtClean="0">
                <a:solidFill>
                  <a:srgbClr val="5F5F5F"/>
                </a:solidFill>
              </a:rPr>
              <a:t>Data Extracts</a:t>
            </a:r>
            <a:endParaRPr lang="en-US" sz="2000" dirty="0"/>
          </a:p>
        </p:txBody>
      </p:sp>
      <p:sp>
        <p:nvSpPr>
          <p:cNvPr id="119" name="TextBox 118"/>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Suite Cloud Service &amp; Integration Cloud Service</a:t>
            </a: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9" name="Elbow Connector 175"/>
          <p:cNvCxnSpPr/>
          <p:nvPr/>
        </p:nvCxnSpPr>
        <p:spPr bwMode="gray">
          <a:xfrm flipV="1">
            <a:off x="7253034" y="2046172"/>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403" name="TextBox 402"/>
          <p:cNvSpPr txBox="1"/>
          <p:nvPr/>
        </p:nvSpPr>
        <p:spPr bwMode="gray">
          <a:xfrm>
            <a:off x="4738855" y="1001554"/>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11" name="Group 265"/>
          <p:cNvGrpSpPr/>
          <p:nvPr/>
        </p:nvGrpSpPr>
        <p:grpSpPr>
          <a:xfrm>
            <a:off x="6855409" y="1188125"/>
            <a:ext cx="1296403" cy="899305"/>
            <a:chOff x="3502609" y="1458434"/>
            <a:chExt cx="1296403" cy="899305"/>
          </a:xfrm>
        </p:grpSpPr>
        <p:sp>
          <p:nvSpPr>
            <p:cNvPr id="413" name="TextBox 412"/>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rgbClr val="46575E"/>
                  </a:solidFill>
                  <a:cs typeface="Calibri" pitchFamily="34" charset="0"/>
                </a:rPr>
                <a:t>3</a:t>
              </a:r>
              <a:r>
                <a:rPr lang="en-US" sz="1400" baseline="30000" dirty="0" smtClean="0">
                  <a:solidFill>
                    <a:srgbClr val="46575E"/>
                  </a:solidFill>
                  <a:cs typeface="Calibri" pitchFamily="34" charset="0"/>
                </a:rPr>
                <a:t>rd</a:t>
              </a:r>
              <a:r>
                <a:rPr lang="en-US" sz="1400" dirty="0" smtClean="0">
                  <a:solidFill>
                    <a:srgbClr val="46575E"/>
                  </a:solidFill>
                  <a:cs typeface="Calibri" pitchFamily="34" charset="0"/>
                </a:rPr>
                <a:t> Party</a:t>
              </a:r>
            </a:p>
          </p:txBody>
        </p:sp>
        <p:sp>
          <p:nvSpPr>
            <p:cNvPr id="414"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5"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6"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7"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rgbClr val="5F5F5F">
                      <a:lumMod val="60000"/>
                      <a:lumOff val="40000"/>
                    </a:srgbClr>
                  </a:solidFill>
                  <a:cs typeface="Calibri" pitchFamily="34" charset="0"/>
                </a:rPr>
                <a:t>Salesforce</a:t>
              </a:r>
            </a:p>
          </p:txBody>
        </p:sp>
      </p:grpSp>
      <p:grpSp>
        <p:nvGrpSpPr>
          <p:cNvPr id="13" name="Group 273"/>
          <p:cNvGrpSpPr/>
          <p:nvPr/>
        </p:nvGrpSpPr>
        <p:grpSpPr>
          <a:xfrm>
            <a:off x="4037012" y="1406091"/>
            <a:ext cx="3672692" cy="2048287"/>
            <a:chOff x="4891235" y="1645920"/>
            <a:chExt cx="3672692" cy="2048287"/>
          </a:xfrm>
        </p:grpSpPr>
        <p:sp>
          <p:nvSpPr>
            <p:cNvPr id="408"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409" name="Rectangle 408"/>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407" name="TextBox 406"/>
          <p:cNvSpPr txBox="1"/>
          <p:nvPr/>
        </p:nvSpPr>
        <p:spPr bwMode="gray">
          <a:xfrm>
            <a:off x="4806170" y="1997241"/>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14" name="Group 145"/>
          <p:cNvGrpSpPr/>
          <p:nvPr/>
        </p:nvGrpSpPr>
        <p:grpSpPr>
          <a:xfrm>
            <a:off x="3666707" y="3103739"/>
            <a:ext cx="4175543" cy="2611261"/>
            <a:chOff x="313907" y="3374048"/>
            <a:chExt cx="4175543" cy="2611261"/>
          </a:xfrm>
        </p:grpSpPr>
        <p:cxnSp>
          <p:nvCxnSpPr>
            <p:cNvPr id="286" name="Elbow Connector 153"/>
            <p:cNvCxnSpPr/>
            <p:nvPr/>
          </p:nvCxnSpPr>
          <p:spPr bwMode="gray">
            <a:xfrm flipH="1" flipV="1">
              <a:off x="2380028" y="3374048"/>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87" name="TextBox 286"/>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15" name="Group 178"/>
            <p:cNvGrpSpPr/>
            <p:nvPr/>
          </p:nvGrpSpPr>
          <p:grpSpPr bwMode="gray">
            <a:xfrm>
              <a:off x="390369" y="4790588"/>
              <a:ext cx="718556" cy="417960"/>
              <a:chOff x="773112" y="4914140"/>
              <a:chExt cx="939800" cy="654371"/>
            </a:xfrm>
          </p:grpSpPr>
          <p:sp>
            <p:nvSpPr>
              <p:cNvPr id="379"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0"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1"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2"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3"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4"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5"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6"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7"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8"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9"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0"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1"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2"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3"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4"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5"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6"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7"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8"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7" name="Group 199"/>
            <p:cNvGrpSpPr/>
            <p:nvPr/>
          </p:nvGrpSpPr>
          <p:grpSpPr bwMode="gray">
            <a:xfrm>
              <a:off x="1505934" y="4790160"/>
              <a:ext cx="670653" cy="418386"/>
              <a:chOff x="773112" y="4914140"/>
              <a:chExt cx="939800" cy="654371"/>
            </a:xfrm>
          </p:grpSpPr>
          <p:sp>
            <p:nvSpPr>
              <p:cNvPr id="359"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0"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1"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2"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3"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4"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5"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6"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7"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8"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9"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0"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1"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2"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3"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4"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5"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6"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7"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8"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8" name="Group 220"/>
            <p:cNvGrpSpPr/>
            <p:nvPr/>
          </p:nvGrpSpPr>
          <p:grpSpPr bwMode="gray">
            <a:xfrm>
              <a:off x="2740147" y="4773813"/>
              <a:ext cx="626562" cy="441933"/>
              <a:chOff x="773112" y="4914140"/>
              <a:chExt cx="939800" cy="654371"/>
            </a:xfrm>
          </p:grpSpPr>
          <p:sp>
            <p:nvSpPr>
              <p:cNvPr id="339"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0"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1"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2"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3"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4"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5"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6"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7"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8"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9"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0"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1"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2"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3"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4"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5"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6"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7"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8"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291" name="TextBox 290"/>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19" name="Group 247"/>
            <p:cNvGrpSpPr/>
            <p:nvPr/>
          </p:nvGrpSpPr>
          <p:grpSpPr bwMode="gray">
            <a:xfrm>
              <a:off x="3839677" y="4764785"/>
              <a:ext cx="626562" cy="441933"/>
              <a:chOff x="773112" y="4914140"/>
              <a:chExt cx="939800" cy="654371"/>
            </a:xfrm>
          </p:grpSpPr>
          <p:sp>
            <p:nvSpPr>
              <p:cNvPr id="319"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0"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1"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2"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3"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4"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5"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6"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7"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8"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9"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0"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1"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2"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3"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4"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5"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6"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7"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8"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20" name="Group 122"/>
            <p:cNvGrpSpPr/>
            <p:nvPr/>
          </p:nvGrpSpPr>
          <p:grpSpPr>
            <a:xfrm>
              <a:off x="1156650" y="4047691"/>
              <a:ext cx="2743056" cy="538480"/>
              <a:chOff x="5364209" y="4013200"/>
              <a:chExt cx="2743056" cy="538480"/>
            </a:xfrm>
          </p:grpSpPr>
          <p:grpSp>
            <p:nvGrpSpPr>
              <p:cNvPr id="21" name="Group 123"/>
              <p:cNvGrpSpPr/>
              <p:nvPr/>
            </p:nvGrpSpPr>
            <p:grpSpPr>
              <a:xfrm>
                <a:off x="5364209" y="4013200"/>
                <a:ext cx="2743056" cy="538480"/>
                <a:chOff x="4592081" y="2560320"/>
                <a:chExt cx="2743056" cy="538480"/>
              </a:xfrm>
            </p:grpSpPr>
            <p:sp>
              <p:nvSpPr>
                <p:cNvPr id="317" name="TextBox 316"/>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18" name="TextBox 317"/>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22" name="Group 124"/>
              <p:cNvGrpSpPr/>
              <p:nvPr/>
            </p:nvGrpSpPr>
            <p:grpSpPr bwMode="gray">
              <a:xfrm>
                <a:off x="7558648" y="4114800"/>
                <a:ext cx="444099" cy="370558"/>
                <a:chOff x="773112" y="4914140"/>
                <a:chExt cx="939800" cy="654371"/>
              </a:xfrm>
              <a:solidFill>
                <a:schemeClr val="bg1"/>
              </a:solidFill>
            </p:grpSpPr>
            <p:sp>
              <p:nvSpPr>
                <p:cNvPr id="297"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8"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9"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0"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1"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2"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3"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4"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5"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6"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7"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8"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9"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0"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1"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2"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3"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4"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5"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6"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294" name="Straight Connector 293"/>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172" name="Group 171"/>
          <p:cNvGrpSpPr/>
          <p:nvPr/>
        </p:nvGrpSpPr>
        <p:grpSpPr>
          <a:xfrm>
            <a:off x="4512842" y="2580182"/>
            <a:ext cx="2743056" cy="547556"/>
            <a:chOff x="4592081" y="2560320"/>
            <a:chExt cx="2743056" cy="523949"/>
          </a:xfrm>
        </p:grpSpPr>
        <p:sp>
          <p:nvSpPr>
            <p:cNvPr id="173" name="TextBox 172"/>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74" name="Picture 173" descr="877_315_integration_w_72-3.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598537" y="2596779"/>
              <a:ext cx="467360" cy="467360"/>
            </a:xfrm>
            <a:prstGeom prst="rect">
              <a:avLst/>
            </a:prstGeom>
          </p:spPr>
        </p:pic>
        <p:sp>
          <p:nvSpPr>
            <p:cNvPr id="175" name="TextBox 174"/>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sp>
        <p:nvSpPr>
          <p:cNvPr id="176" name="Rounded Rectangle 175"/>
          <p:cNvSpPr/>
          <p:nvPr/>
        </p:nvSpPr>
        <p:spPr>
          <a:xfrm>
            <a:off x="8139112" y="3086100"/>
            <a:ext cx="1828800" cy="609600"/>
          </a:xfrm>
          <a:prstGeom prst="round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US" b="1" dirty="0" smtClean="0">
                <a:solidFill>
                  <a:srgbClr val="FFFFFF"/>
                </a:solidFill>
              </a:rPr>
              <a:t>API Platform Cloud Services</a:t>
            </a:r>
            <a:endParaRPr lang="en-US" b="1" dirty="0">
              <a:solidFill>
                <a:srgbClr val="FFFFFF"/>
              </a:solidFill>
            </a:endParaRPr>
          </a:p>
        </p:txBody>
      </p:sp>
      <p:sp>
        <p:nvSpPr>
          <p:cNvPr id="177" name="Rounded Rectangle 176"/>
          <p:cNvSpPr/>
          <p:nvPr/>
        </p:nvSpPr>
        <p:spPr>
          <a:xfrm>
            <a:off x="1966912" y="3048000"/>
            <a:ext cx="1828800" cy="609600"/>
          </a:xfrm>
          <a:prstGeom prst="round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US" b="1" dirty="0" smtClean="0">
                <a:solidFill>
                  <a:srgbClr val="FFFFFF"/>
                </a:solidFill>
              </a:rPr>
              <a:t>API Platform Cloud Services</a:t>
            </a:r>
            <a:endParaRPr lang="en-US" b="1" dirty="0">
              <a:solidFill>
                <a:srgbClr val="FFFFFF"/>
              </a:solidFill>
            </a:endParaRPr>
          </a:p>
        </p:txBody>
      </p:sp>
      <p:cxnSp>
        <p:nvCxnSpPr>
          <p:cNvPr id="179" name="Straight Arrow Connector 178"/>
          <p:cNvCxnSpPr/>
          <p:nvPr/>
        </p:nvCxnSpPr>
        <p:spPr>
          <a:xfrm flipH="1">
            <a:off x="1509712" y="3378200"/>
            <a:ext cx="381000" cy="0"/>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0" name="Straight Arrow Connector 179"/>
          <p:cNvCxnSpPr/>
          <p:nvPr/>
        </p:nvCxnSpPr>
        <p:spPr>
          <a:xfrm flipV="1">
            <a:off x="3844851" y="2870200"/>
            <a:ext cx="623961" cy="487413"/>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1" name="Straight Arrow Connector 180"/>
          <p:cNvCxnSpPr/>
          <p:nvPr/>
        </p:nvCxnSpPr>
        <p:spPr>
          <a:xfrm>
            <a:off x="3844851" y="3357613"/>
            <a:ext cx="623433" cy="725638"/>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2" name="Straight Arrow Connector 181"/>
          <p:cNvCxnSpPr/>
          <p:nvPr/>
        </p:nvCxnSpPr>
        <p:spPr>
          <a:xfrm flipH="1" flipV="1">
            <a:off x="7314140" y="2908300"/>
            <a:ext cx="768804" cy="487413"/>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3" name="Straight Arrow Connector 182"/>
          <p:cNvCxnSpPr/>
          <p:nvPr/>
        </p:nvCxnSpPr>
        <p:spPr>
          <a:xfrm flipH="1">
            <a:off x="7313612" y="3395713"/>
            <a:ext cx="769332" cy="725638"/>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flipH="1">
            <a:off x="9968789" y="2463800"/>
            <a:ext cx="430923" cy="578069"/>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185" name="Group 57"/>
          <p:cNvGrpSpPr/>
          <p:nvPr/>
        </p:nvGrpSpPr>
        <p:grpSpPr>
          <a:xfrm>
            <a:off x="10209212" y="1679478"/>
            <a:ext cx="952810" cy="1127222"/>
            <a:chOff x="10568083" y="2515379"/>
            <a:chExt cx="952810" cy="1127222"/>
          </a:xfrm>
        </p:grpSpPr>
        <p:pic>
          <p:nvPicPr>
            <p:cNvPr id="186" name="Picture 9" descr="G:\E6410Backup140502\Graphics\All_Icons\ic-Application-red.png"/>
            <p:cNvPicPr>
              <a:picLocks noChangeAspect="1" noChangeArrowheads="1"/>
            </p:cNvPicPr>
            <p:nvPr/>
          </p:nvPicPr>
          <p:blipFill>
            <a:blip r:embed="rId4" cstate="print"/>
            <a:srcRect/>
            <a:stretch>
              <a:fillRect/>
            </a:stretch>
          </p:blipFill>
          <p:spPr bwMode="auto">
            <a:xfrm>
              <a:off x="10568083" y="2515379"/>
              <a:ext cx="952810" cy="952810"/>
            </a:xfrm>
            <a:prstGeom prst="rect">
              <a:avLst/>
            </a:prstGeom>
            <a:noFill/>
          </p:spPr>
        </p:pic>
        <p:sp>
          <p:nvSpPr>
            <p:cNvPr id="187" name="Rectangle 38"/>
            <p:cNvSpPr>
              <a:spLocks/>
            </p:cNvSpPr>
            <p:nvPr/>
          </p:nvSpPr>
          <p:spPr bwMode="auto">
            <a:xfrm>
              <a:off x="10696124" y="3331614"/>
              <a:ext cx="755817" cy="310987"/>
            </a:xfrm>
            <a:prstGeom prst="rect">
              <a:avLst/>
            </a:prstGeom>
            <a:noFill/>
            <a:ln w="12700">
              <a:noFill/>
              <a:miter lim="800000"/>
              <a:headEnd/>
              <a:tailEnd/>
            </a:ln>
          </p:spPr>
          <p:txBody>
            <a:bodyPr wrap="none" lIns="25400" tIns="25400" rIns="81824" bIns="25400">
              <a:spAutoFit/>
            </a:bodyPr>
            <a:lstStyle/>
            <a:p>
              <a:pPr marL="26988"/>
              <a:r>
                <a:rPr lang="en-US" dirty="0" smtClean="0">
                  <a:solidFill>
                    <a:srgbClr val="5F5F5F"/>
                  </a:solidFill>
                  <a:cs typeface="Arial" charset="0"/>
                </a:rPr>
                <a:t>Mobile</a:t>
              </a:r>
              <a:endParaRPr lang="en-US" dirty="0">
                <a:solidFill>
                  <a:srgbClr val="5F5F5F"/>
                </a:solidFill>
                <a:cs typeface="Arial" charset="0"/>
              </a:endParaRPr>
            </a:p>
          </p:txBody>
        </p:sp>
      </p:grpSp>
      <p:sp>
        <p:nvSpPr>
          <p:cNvPr id="188" name="TextBox 187"/>
          <p:cNvSpPr txBox="1"/>
          <p:nvPr/>
        </p:nvSpPr>
        <p:spPr>
          <a:xfrm>
            <a:off x="903287" y="2209800"/>
            <a:ext cx="1304925" cy="457200"/>
          </a:xfrm>
          <a:prstGeom prst="rect">
            <a:avLst/>
          </a:prstGeom>
          <a:noFill/>
          <a:ln>
            <a:noFill/>
          </a:ln>
        </p:spPr>
        <p:txBody>
          <a:bodyPr wrap="none" lIns="0" tIns="0" rIns="0" bIns="0" rtlCol="0">
            <a:noAutofit/>
          </a:bodyPr>
          <a:lstStyle/>
          <a:p>
            <a:pPr algn="ctr">
              <a:lnSpc>
                <a:spcPct val="90000"/>
              </a:lnSpc>
            </a:pPr>
            <a:r>
              <a:rPr lang="en-US" dirty="0" smtClean="0">
                <a:solidFill>
                  <a:srgbClr val="5F5F5F"/>
                </a:solidFill>
              </a:rPr>
              <a:t>Enterprise </a:t>
            </a:r>
          </a:p>
          <a:p>
            <a:pPr algn="ctr">
              <a:lnSpc>
                <a:spcPct val="90000"/>
              </a:lnSpc>
            </a:pPr>
            <a:r>
              <a:rPr lang="en-US" dirty="0" smtClean="0">
                <a:solidFill>
                  <a:srgbClr val="5F5F5F"/>
                </a:solidFill>
              </a:rPr>
              <a:t>Architects</a:t>
            </a:r>
          </a:p>
          <a:p>
            <a:pPr>
              <a:lnSpc>
                <a:spcPct val="90000"/>
              </a:lnSpc>
            </a:pPr>
            <a:endParaRPr lang="en-US" dirty="0">
              <a:solidFill>
                <a:srgbClr val="5F5F5F"/>
              </a:solidFill>
            </a:endParaRPr>
          </a:p>
        </p:txBody>
      </p:sp>
      <p:sp>
        <p:nvSpPr>
          <p:cNvPr id="189" name="TextBox 188"/>
          <p:cNvSpPr txBox="1"/>
          <p:nvPr/>
        </p:nvSpPr>
        <p:spPr>
          <a:xfrm>
            <a:off x="828992" y="3962400"/>
            <a:ext cx="1150620" cy="457200"/>
          </a:xfrm>
          <a:prstGeom prst="rect">
            <a:avLst/>
          </a:prstGeom>
          <a:noFill/>
          <a:ln>
            <a:noFill/>
          </a:ln>
        </p:spPr>
        <p:txBody>
          <a:bodyPr wrap="none" lIns="0" tIns="0" rIns="0" bIns="0" rtlCol="0">
            <a:noAutofit/>
          </a:bodyPr>
          <a:lstStyle/>
          <a:p>
            <a:pPr algn="ctr">
              <a:lnSpc>
                <a:spcPct val="90000"/>
              </a:lnSpc>
            </a:pPr>
            <a:r>
              <a:rPr lang="en-US" dirty="0" smtClean="0">
                <a:solidFill>
                  <a:srgbClr val="5F5F5F"/>
                </a:solidFill>
              </a:rPr>
              <a:t>LOB</a:t>
            </a:r>
          </a:p>
          <a:p>
            <a:pPr algn="ctr">
              <a:lnSpc>
                <a:spcPct val="90000"/>
              </a:lnSpc>
            </a:pPr>
            <a:r>
              <a:rPr lang="en-US" dirty="0" smtClean="0">
                <a:solidFill>
                  <a:srgbClr val="5F5F5F"/>
                </a:solidFill>
              </a:rPr>
              <a:t>Developers</a:t>
            </a:r>
          </a:p>
        </p:txBody>
      </p:sp>
      <p:grpSp>
        <p:nvGrpSpPr>
          <p:cNvPr id="190" name="Group 153"/>
          <p:cNvGrpSpPr/>
          <p:nvPr/>
        </p:nvGrpSpPr>
        <p:grpSpPr bwMode="gray">
          <a:xfrm>
            <a:off x="544512" y="2908300"/>
            <a:ext cx="910732" cy="914400"/>
            <a:chOff x="4750236" y="1739180"/>
            <a:chExt cx="1222240" cy="1190555"/>
          </a:xfrm>
        </p:grpSpPr>
        <p:sp>
          <p:nvSpPr>
            <p:cNvPr id="191" name="Freeform 304"/>
            <p:cNvSpPr>
              <a:spLocks/>
            </p:cNvSpPr>
            <p:nvPr/>
          </p:nvSpPr>
          <p:spPr bwMode="gray">
            <a:xfrm>
              <a:off x="5057155" y="2030852"/>
              <a:ext cx="187410" cy="267809"/>
            </a:xfrm>
            <a:custGeom>
              <a:avLst/>
              <a:gdLst>
                <a:gd name="T0" fmla="*/ 40 w 82"/>
                <a:gd name="T1" fmla="*/ 0 h 122"/>
                <a:gd name="T2" fmla="*/ 1 w 82"/>
                <a:gd name="T3" fmla="*/ 61 h 122"/>
                <a:gd name="T4" fmla="*/ 40 w 82"/>
                <a:gd name="T5" fmla="*/ 122 h 122"/>
                <a:gd name="T6" fmla="*/ 41 w 82"/>
                <a:gd name="T7" fmla="*/ 122 h 122"/>
                <a:gd name="T8" fmla="*/ 76 w 82"/>
                <a:gd name="T9" fmla="*/ 51 h 122"/>
                <a:gd name="T10" fmla="*/ 77 w 82"/>
                <a:gd name="T11" fmla="*/ 48 h 122"/>
                <a:gd name="T12" fmla="*/ 81 w 82"/>
                <a:gd name="T13" fmla="*/ 52 h 122"/>
                <a:gd name="T14" fmla="*/ 40 w 82"/>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22">
                  <a:moveTo>
                    <a:pt x="40" y="0"/>
                  </a:moveTo>
                  <a:cubicBezTo>
                    <a:pt x="19" y="0"/>
                    <a:pt x="0" y="19"/>
                    <a:pt x="1" y="61"/>
                  </a:cubicBezTo>
                  <a:cubicBezTo>
                    <a:pt x="2" y="95"/>
                    <a:pt x="29" y="122"/>
                    <a:pt x="40" y="122"/>
                  </a:cubicBezTo>
                  <a:cubicBezTo>
                    <a:pt x="41" y="122"/>
                    <a:pt x="41" y="122"/>
                    <a:pt x="41" y="122"/>
                  </a:cubicBezTo>
                  <a:cubicBezTo>
                    <a:pt x="62" y="122"/>
                    <a:pt x="74" y="84"/>
                    <a:pt x="76" y="51"/>
                  </a:cubicBezTo>
                  <a:cubicBezTo>
                    <a:pt x="76" y="49"/>
                    <a:pt x="76" y="48"/>
                    <a:pt x="77" y="48"/>
                  </a:cubicBezTo>
                  <a:cubicBezTo>
                    <a:pt x="78" y="48"/>
                    <a:pt x="80" y="49"/>
                    <a:pt x="81" y="52"/>
                  </a:cubicBezTo>
                  <a:cubicBezTo>
                    <a:pt x="82" y="14"/>
                    <a:pt x="61" y="0"/>
                    <a:pt x="40" y="0"/>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2" name="Freeform 305"/>
            <p:cNvSpPr>
              <a:spLocks/>
            </p:cNvSpPr>
            <p:nvPr/>
          </p:nvSpPr>
          <p:spPr bwMode="gray">
            <a:xfrm>
              <a:off x="5657411" y="2203205"/>
              <a:ext cx="5432"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solidFill>
              <a:srgbClr val="E7E6E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3" name="Freeform 306"/>
            <p:cNvSpPr>
              <a:spLocks noEditPoints="1"/>
            </p:cNvSpPr>
            <p:nvPr/>
          </p:nvSpPr>
          <p:spPr bwMode="gray">
            <a:xfrm>
              <a:off x="5486296" y="2014944"/>
              <a:ext cx="217287" cy="265156"/>
            </a:xfrm>
            <a:custGeom>
              <a:avLst/>
              <a:gdLst>
                <a:gd name="T0" fmla="*/ 46 w 96"/>
                <a:gd name="T1" fmla="*/ 120 h 120"/>
                <a:gd name="T2" fmla="*/ 64 w 96"/>
                <a:gd name="T3" fmla="*/ 108 h 120"/>
                <a:gd name="T4" fmla="*/ 66 w 96"/>
                <a:gd name="T5" fmla="*/ 112 h 120"/>
                <a:gd name="T6" fmla="*/ 69 w 96"/>
                <a:gd name="T7" fmla="*/ 114 h 120"/>
                <a:gd name="T8" fmla="*/ 86 w 96"/>
                <a:gd name="T9" fmla="*/ 106 h 120"/>
                <a:gd name="T10" fmla="*/ 84 w 96"/>
                <a:gd name="T11" fmla="*/ 88 h 120"/>
                <a:gd name="T12" fmla="*/ 83 w 96"/>
                <a:gd name="T13" fmla="*/ 87 h 120"/>
                <a:gd name="T14" fmla="*/ 81 w 96"/>
                <a:gd name="T15" fmla="*/ 86 h 120"/>
                <a:gd name="T16" fmla="*/ 88 w 96"/>
                <a:gd name="T17" fmla="*/ 69 h 120"/>
                <a:gd name="T18" fmla="*/ 56 w 96"/>
                <a:gd name="T19" fmla="*/ 1 h 120"/>
                <a:gd name="T20" fmla="*/ 48 w 96"/>
                <a:gd name="T21" fmla="*/ 0 h 120"/>
                <a:gd name="T22" fmla="*/ 2 w 96"/>
                <a:gd name="T23" fmla="*/ 55 h 120"/>
                <a:gd name="T24" fmla="*/ 18 w 96"/>
                <a:gd name="T25" fmla="*/ 111 h 120"/>
                <a:gd name="T26" fmla="*/ 31 w 96"/>
                <a:gd name="T27" fmla="*/ 115 h 120"/>
                <a:gd name="T28" fmla="*/ 46 w 96"/>
                <a:gd name="T29" fmla="*/ 120 h 120"/>
                <a:gd name="T30" fmla="*/ 78 w 96"/>
                <a:gd name="T31" fmla="*/ 86 h 120"/>
                <a:gd name="T32" fmla="*/ 78 w 96"/>
                <a:gd name="T33" fmla="*/ 86 h 120"/>
                <a:gd name="T34" fmla="*/ 78 w 96"/>
                <a:gd name="T35" fmla="*/ 86 h 120"/>
                <a:gd name="T36" fmla="*/ 76 w 96"/>
                <a:gd name="T37" fmla="*/ 86 h 120"/>
                <a:gd name="T38" fmla="*/ 78 w 96"/>
                <a:gd name="T39"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120">
                  <a:moveTo>
                    <a:pt x="46" y="120"/>
                  </a:moveTo>
                  <a:cubicBezTo>
                    <a:pt x="52" y="118"/>
                    <a:pt x="58" y="114"/>
                    <a:pt x="64" y="108"/>
                  </a:cubicBezTo>
                  <a:cubicBezTo>
                    <a:pt x="65" y="110"/>
                    <a:pt x="65" y="111"/>
                    <a:pt x="66" y="112"/>
                  </a:cubicBezTo>
                  <a:cubicBezTo>
                    <a:pt x="67" y="113"/>
                    <a:pt x="68" y="113"/>
                    <a:pt x="69" y="114"/>
                  </a:cubicBezTo>
                  <a:cubicBezTo>
                    <a:pt x="75" y="117"/>
                    <a:pt x="83" y="113"/>
                    <a:pt x="86" y="106"/>
                  </a:cubicBezTo>
                  <a:cubicBezTo>
                    <a:pt x="90" y="99"/>
                    <a:pt x="89" y="91"/>
                    <a:pt x="84" y="88"/>
                  </a:cubicBezTo>
                  <a:cubicBezTo>
                    <a:pt x="84" y="88"/>
                    <a:pt x="83" y="87"/>
                    <a:pt x="83" y="87"/>
                  </a:cubicBezTo>
                  <a:cubicBezTo>
                    <a:pt x="82" y="87"/>
                    <a:pt x="81" y="86"/>
                    <a:pt x="81" y="86"/>
                  </a:cubicBezTo>
                  <a:cubicBezTo>
                    <a:pt x="83" y="81"/>
                    <a:pt x="86" y="75"/>
                    <a:pt x="88" y="69"/>
                  </a:cubicBezTo>
                  <a:cubicBezTo>
                    <a:pt x="96" y="49"/>
                    <a:pt x="95" y="5"/>
                    <a:pt x="56" y="1"/>
                  </a:cubicBezTo>
                  <a:cubicBezTo>
                    <a:pt x="53" y="0"/>
                    <a:pt x="51" y="0"/>
                    <a:pt x="48" y="0"/>
                  </a:cubicBezTo>
                  <a:cubicBezTo>
                    <a:pt x="13" y="0"/>
                    <a:pt x="5" y="35"/>
                    <a:pt x="2" y="55"/>
                  </a:cubicBezTo>
                  <a:cubicBezTo>
                    <a:pt x="0" y="67"/>
                    <a:pt x="4" y="95"/>
                    <a:pt x="18" y="111"/>
                  </a:cubicBezTo>
                  <a:cubicBezTo>
                    <a:pt x="22" y="112"/>
                    <a:pt x="26" y="114"/>
                    <a:pt x="31" y="115"/>
                  </a:cubicBezTo>
                  <a:cubicBezTo>
                    <a:pt x="36" y="117"/>
                    <a:pt x="42" y="118"/>
                    <a:pt x="46" y="120"/>
                  </a:cubicBezTo>
                  <a:close/>
                  <a:moveTo>
                    <a:pt x="78" y="86"/>
                  </a:moveTo>
                  <a:cubicBezTo>
                    <a:pt x="78" y="86"/>
                    <a:pt x="78" y="86"/>
                    <a:pt x="78" y="86"/>
                  </a:cubicBezTo>
                  <a:cubicBezTo>
                    <a:pt x="78" y="86"/>
                    <a:pt x="78" y="86"/>
                    <a:pt x="78" y="86"/>
                  </a:cubicBezTo>
                  <a:cubicBezTo>
                    <a:pt x="78" y="86"/>
                    <a:pt x="77" y="86"/>
                    <a:pt x="76" y="86"/>
                  </a:cubicBezTo>
                  <a:cubicBezTo>
                    <a:pt x="77" y="86"/>
                    <a:pt x="78" y="86"/>
                    <a:pt x="78" y="86"/>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4" name="Freeform 307"/>
            <p:cNvSpPr>
              <a:spLocks noEditPoints="1"/>
            </p:cNvSpPr>
            <p:nvPr/>
          </p:nvSpPr>
          <p:spPr bwMode="gray">
            <a:xfrm>
              <a:off x="5662843" y="2306616"/>
              <a:ext cx="168397" cy="273112"/>
            </a:xfrm>
            <a:custGeom>
              <a:avLst/>
              <a:gdLst>
                <a:gd name="T0" fmla="*/ 50 w 75"/>
                <a:gd name="T1" fmla="*/ 39 h 124"/>
                <a:gd name="T2" fmla="*/ 1 w 75"/>
                <a:gd name="T3" fmla="*/ 0 h 124"/>
                <a:gd name="T4" fmla="*/ 0 w 75"/>
                <a:gd name="T5" fmla="*/ 1 h 124"/>
                <a:gd name="T6" fmla="*/ 1 w 75"/>
                <a:gd name="T7" fmla="*/ 1 h 124"/>
                <a:gd name="T8" fmla="*/ 2 w 75"/>
                <a:gd name="T9" fmla="*/ 5 h 124"/>
                <a:gd name="T10" fmla="*/ 2 w 75"/>
                <a:gd name="T11" fmla="*/ 5 h 124"/>
                <a:gd name="T12" fmla="*/ 10 w 75"/>
                <a:gd name="T13" fmla="*/ 14 h 124"/>
                <a:gd name="T14" fmla="*/ 2 w 75"/>
                <a:gd name="T15" fmla="*/ 5 h 124"/>
                <a:gd name="T16" fmla="*/ 3 w 75"/>
                <a:gd name="T17" fmla="*/ 7 h 124"/>
                <a:gd name="T18" fmla="*/ 9 w 75"/>
                <a:gd name="T19" fmla="*/ 23 h 124"/>
                <a:gd name="T20" fmla="*/ 11 w 75"/>
                <a:gd name="T21" fmla="*/ 32 h 124"/>
                <a:gd name="T22" fmla="*/ 31 w 75"/>
                <a:gd name="T23" fmla="*/ 97 h 124"/>
                <a:gd name="T24" fmla="*/ 40 w 75"/>
                <a:gd name="T25" fmla="*/ 108 h 124"/>
                <a:gd name="T26" fmla="*/ 54 w 75"/>
                <a:gd name="T27" fmla="*/ 124 h 124"/>
                <a:gd name="T28" fmla="*/ 75 w 75"/>
                <a:gd name="T29" fmla="*/ 76 h 124"/>
                <a:gd name="T30" fmla="*/ 54 w 75"/>
                <a:gd name="T31" fmla="*/ 45 h 124"/>
                <a:gd name="T32" fmla="*/ 50 w 75"/>
                <a:gd name="T33" fmla="*/ 39 h 124"/>
                <a:gd name="T34" fmla="*/ 14 w 75"/>
                <a:gd name="T35" fmla="*/ 39 h 124"/>
                <a:gd name="T36" fmla="*/ 20 w 75"/>
                <a:gd name="T37" fmla="*/ 43 h 124"/>
                <a:gd name="T38" fmla="*/ 14 w 75"/>
                <a:gd name="T39" fmla="*/ 39 h 124"/>
                <a:gd name="T40" fmla="*/ 21 w 75"/>
                <a:gd name="T41" fmla="*/ 43 h 124"/>
                <a:gd name="T42" fmla="*/ 15 w 75"/>
                <a:gd name="T43" fmla="*/ 25 h 124"/>
                <a:gd name="T44" fmla="*/ 21 w 75"/>
                <a:gd name="T45" fmla="*/ 43 h 124"/>
                <a:gd name="T46" fmla="*/ 14 w 75"/>
                <a:gd name="T47" fmla="*/ 22 h 124"/>
                <a:gd name="T48" fmla="*/ 15 w 75"/>
                <a:gd name="T49" fmla="*/ 24 h 124"/>
                <a:gd name="T50" fmla="*/ 14 w 75"/>
                <a:gd name="T51" fmla="*/ 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124">
                  <a:moveTo>
                    <a:pt x="50" y="39"/>
                  </a:moveTo>
                  <a:cubicBezTo>
                    <a:pt x="28" y="11"/>
                    <a:pt x="12" y="0"/>
                    <a:pt x="1" y="0"/>
                  </a:cubicBezTo>
                  <a:cubicBezTo>
                    <a:pt x="0" y="1"/>
                    <a:pt x="0" y="1"/>
                    <a:pt x="0" y="1"/>
                  </a:cubicBezTo>
                  <a:cubicBezTo>
                    <a:pt x="1" y="1"/>
                    <a:pt x="1" y="1"/>
                    <a:pt x="1" y="1"/>
                  </a:cubicBezTo>
                  <a:cubicBezTo>
                    <a:pt x="1" y="1"/>
                    <a:pt x="1" y="2"/>
                    <a:pt x="2" y="5"/>
                  </a:cubicBezTo>
                  <a:cubicBezTo>
                    <a:pt x="2" y="5"/>
                    <a:pt x="2" y="5"/>
                    <a:pt x="2" y="5"/>
                  </a:cubicBezTo>
                  <a:cubicBezTo>
                    <a:pt x="4" y="7"/>
                    <a:pt x="7" y="10"/>
                    <a:pt x="10" y="14"/>
                  </a:cubicBezTo>
                  <a:cubicBezTo>
                    <a:pt x="7" y="10"/>
                    <a:pt x="4" y="7"/>
                    <a:pt x="2" y="5"/>
                  </a:cubicBezTo>
                  <a:cubicBezTo>
                    <a:pt x="2" y="6"/>
                    <a:pt x="3" y="6"/>
                    <a:pt x="3" y="7"/>
                  </a:cubicBezTo>
                  <a:cubicBezTo>
                    <a:pt x="5" y="11"/>
                    <a:pt x="7" y="16"/>
                    <a:pt x="9" y="23"/>
                  </a:cubicBezTo>
                  <a:cubicBezTo>
                    <a:pt x="9" y="26"/>
                    <a:pt x="10" y="28"/>
                    <a:pt x="11" y="32"/>
                  </a:cubicBezTo>
                  <a:cubicBezTo>
                    <a:pt x="17" y="51"/>
                    <a:pt x="26" y="77"/>
                    <a:pt x="31" y="97"/>
                  </a:cubicBezTo>
                  <a:cubicBezTo>
                    <a:pt x="33" y="101"/>
                    <a:pt x="36" y="104"/>
                    <a:pt x="40" y="108"/>
                  </a:cubicBezTo>
                  <a:cubicBezTo>
                    <a:pt x="44" y="113"/>
                    <a:pt x="49" y="118"/>
                    <a:pt x="54" y="124"/>
                  </a:cubicBezTo>
                  <a:cubicBezTo>
                    <a:pt x="63" y="109"/>
                    <a:pt x="70" y="93"/>
                    <a:pt x="75" y="76"/>
                  </a:cubicBezTo>
                  <a:cubicBezTo>
                    <a:pt x="67" y="63"/>
                    <a:pt x="59" y="52"/>
                    <a:pt x="54" y="45"/>
                  </a:cubicBezTo>
                  <a:cubicBezTo>
                    <a:pt x="52" y="42"/>
                    <a:pt x="51" y="40"/>
                    <a:pt x="50" y="39"/>
                  </a:cubicBezTo>
                  <a:close/>
                  <a:moveTo>
                    <a:pt x="14" y="39"/>
                  </a:moveTo>
                  <a:cubicBezTo>
                    <a:pt x="17" y="41"/>
                    <a:pt x="19" y="42"/>
                    <a:pt x="20" y="43"/>
                  </a:cubicBezTo>
                  <a:cubicBezTo>
                    <a:pt x="19" y="42"/>
                    <a:pt x="17" y="41"/>
                    <a:pt x="14" y="39"/>
                  </a:cubicBezTo>
                  <a:close/>
                  <a:moveTo>
                    <a:pt x="21" y="43"/>
                  </a:moveTo>
                  <a:cubicBezTo>
                    <a:pt x="19" y="36"/>
                    <a:pt x="18" y="30"/>
                    <a:pt x="15" y="25"/>
                  </a:cubicBezTo>
                  <a:cubicBezTo>
                    <a:pt x="18" y="30"/>
                    <a:pt x="19" y="36"/>
                    <a:pt x="21" y="43"/>
                  </a:cubicBezTo>
                  <a:close/>
                  <a:moveTo>
                    <a:pt x="14" y="22"/>
                  </a:moveTo>
                  <a:cubicBezTo>
                    <a:pt x="15" y="23"/>
                    <a:pt x="15" y="23"/>
                    <a:pt x="15" y="24"/>
                  </a:cubicBezTo>
                  <a:cubicBezTo>
                    <a:pt x="15" y="23"/>
                    <a:pt x="15" y="23"/>
                    <a:pt x="14" y="22"/>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5" name="Freeform 308"/>
            <p:cNvSpPr>
              <a:spLocks/>
            </p:cNvSpPr>
            <p:nvPr/>
          </p:nvSpPr>
          <p:spPr bwMode="gray">
            <a:xfrm>
              <a:off x="5744326" y="2553212"/>
              <a:ext cx="35311" cy="71593"/>
            </a:xfrm>
            <a:custGeom>
              <a:avLst/>
              <a:gdLst>
                <a:gd name="T0" fmla="*/ 0 w 16"/>
                <a:gd name="T1" fmla="*/ 10 h 33"/>
                <a:gd name="T2" fmla="*/ 2 w 16"/>
                <a:gd name="T3" fmla="*/ 19 h 33"/>
                <a:gd name="T4" fmla="*/ 2 w 16"/>
                <a:gd name="T5" fmla="*/ 21 h 33"/>
                <a:gd name="T6" fmla="*/ 4 w 16"/>
                <a:gd name="T7" fmla="*/ 33 h 33"/>
                <a:gd name="T8" fmla="*/ 16 w 16"/>
                <a:gd name="T9" fmla="*/ 15 h 33"/>
                <a:gd name="T10" fmla="*/ 2 w 16"/>
                <a:gd name="T11" fmla="*/ 0 h 33"/>
                <a:gd name="T12" fmla="*/ 0 w 16"/>
                <a:gd name="T13" fmla="*/ 10 h 33"/>
              </a:gdLst>
              <a:ahLst/>
              <a:cxnLst>
                <a:cxn ang="0">
                  <a:pos x="T0" y="T1"/>
                </a:cxn>
                <a:cxn ang="0">
                  <a:pos x="T2" y="T3"/>
                </a:cxn>
                <a:cxn ang="0">
                  <a:pos x="T4" y="T5"/>
                </a:cxn>
                <a:cxn ang="0">
                  <a:pos x="T6" y="T7"/>
                </a:cxn>
                <a:cxn ang="0">
                  <a:pos x="T8" y="T9"/>
                </a:cxn>
                <a:cxn ang="0">
                  <a:pos x="T10" y="T11"/>
                </a:cxn>
                <a:cxn ang="0">
                  <a:pos x="T12" y="T13"/>
                </a:cxn>
              </a:cxnLst>
              <a:rect l="0" t="0" r="r" b="b"/>
              <a:pathLst>
                <a:path w="16" h="33">
                  <a:moveTo>
                    <a:pt x="0" y="10"/>
                  </a:moveTo>
                  <a:cubicBezTo>
                    <a:pt x="0" y="13"/>
                    <a:pt x="1" y="16"/>
                    <a:pt x="2" y="19"/>
                  </a:cubicBezTo>
                  <a:cubicBezTo>
                    <a:pt x="2" y="21"/>
                    <a:pt x="2" y="21"/>
                    <a:pt x="2" y="21"/>
                  </a:cubicBezTo>
                  <a:cubicBezTo>
                    <a:pt x="3" y="25"/>
                    <a:pt x="3" y="29"/>
                    <a:pt x="4" y="33"/>
                  </a:cubicBezTo>
                  <a:cubicBezTo>
                    <a:pt x="8" y="27"/>
                    <a:pt x="12" y="21"/>
                    <a:pt x="16" y="15"/>
                  </a:cubicBezTo>
                  <a:cubicBezTo>
                    <a:pt x="12" y="10"/>
                    <a:pt x="7" y="5"/>
                    <a:pt x="2" y="0"/>
                  </a:cubicBezTo>
                  <a:cubicBezTo>
                    <a:pt x="2" y="3"/>
                    <a:pt x="1" y="6"/>
                    <a:pt x="0" y="10"/>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6" name="Freeform 309"/>
            <p:cNvSpPr>
              <a:spLocks/>
            </p:cNvSpPr>
            <p:nvPr/>
          </p:nvSpPr>
          <p:spPr bwMode="gray">
            <a:xfrm>
              <a:off x="4875178" y="2309267"/>
              <a:ext cx="315067" cy="445463"/>
            </a:xfrm>
            <a:custGeom>
              <a:avLst/>
              <a:gdLst>
                <a:gd name="T0" fmla="*/ 104 w 140"/>
                <a:gd name="T1" fmla="*/ 143 h 201"/>
                <a:gd name="T2" fmla="*/ 110 w 140"/>
                <a:gd name="T3" fmla="*/ 38 h 201"/>
                <a:gd name="T4" fmla="*/ 111 w 140"/>
                <a:gd name="T5" fmla="*/ 32 h 201"/>
                <a:gd name="T6" fmla="*/ 123 w 140"/>
                <a:gd name="T7" fmla="*/ 17 h 201"/>
                <a:gd name="T8" fmla="*/ 140 w 140"/>
                <a:gd name="T9" fmla="*/ 8 h 201"/>
                <a:gd name="T10" fmla="*/ 98 w 140"/>
                <a:gd name="T11" fmla="*/ 0 h 201"/>
                <a:gd name="T12" fmla="*/ 67 w 140"/>
                <a:gd name="T13" fmla="*/ 5 h 201"/>
                <a:gd name="T14" fmla="*/ 44 w 140"/>
                <a:gd name="T15" fmla="*/ 14 h 201"/>
                <a:gd name="T16" fmla="*/ 4 w 140"/>
                <a:gd name="T17" fmla="*/ 39 h 201"/>
                <a:gd name="T18" fmla="*/ 0 w 140"/>
                <a:gd name="T19" fmla="*/ 51 h 201"/>
                <a:gd name="T20" fmla="*/ 26 w 140"/>
                <a:gd name="T21" fmla="*/ 119 h 201"/>
                <a:gd name="T22" fmla="*/ 29 w 140"/>
                <a:gd name="T23" fmla="*/ 108 h 201"/>
                <a:gd name="T24" fmla="*/ 28 w 140"/>
                <a:gd name="T25" fmla="*/ 122 h 201"/>
                <a:gd name="T26" fmla="*/ 108 w 140"/>
                <a:gd name="T27" fmla="*/ 201 h 201"/>
                <a:gd name="T28" fmla="*/ 105 w 140"/>
                <a:gd name="T29" fmla="*/ 182 h 201"/>
                <a:gd name="T30" fmla="*/ 104 w 140"/>
                <a:gd name="T31" fmla="*/ 14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 h="201">
                  <a:moveTo>
                    <a:pt x="104" y="143"/>
                  </a:moveTo>
                  <a:cubicBezTo>
                    <a:pt x="104" y="104"/>
                    <a:pt x="107" y="56"/>
                    <a:pt x="110" y="38"/>
                  </a:cubicBezTo>
                  <a:cubicBezTo>
                    <a:pt x="110" y="36"/>
                    <a:pt x="111" y="34"/>
                    <a:pt x="111" y="32"/>
                  </a:cubicBezTo>
                  <a:cubicBezTo>
                    <a:pt x="114" y="26"/>
                    <a:pt x="118" y="21"/>
                    <a:pt x="123" y="17"/>
                  </a:cubicBezTo>
                  <a:cubicBezTo>
                    <a:pt x="128" y="14"/>
                    <a:pt x="134" y="11"/>
                    <a:pt x="140" y="8"/>
                  </a:cubicBezTo>
                  <a:cubicBezTo>
                    <a:pt x="127" y="3"/>
                    <a:pt x="113" y="0"/>
                    <a:pt x="98" y="0"/>
                  </a:cubicBezTo>
                  <a:cubicBezTo>
                    <a:pt x="88" y="0"/>
                    <a:pt x="77" y="1"/>
                    <a:pt x="67" y="5"/>
                  </a:cubicBezTo>
                  <a:cubicBezTo>
                    <a:pt x="60" y="7"/>
                    <a:pt x="52" y="10"/>
                    <a:pt x="44" y="14"/>
                  </a:cubicBezTo>
                  <a:cubicBezTo>
                    <a:pt x="23" y="24"/>
                    <a:pt x="4" y="39"/>
                    <a:pt x="4" y="39"/>
                  </a:cubicBezTo>
                  <a:cubicBezTo>
                    <a:pt x="4" y="39"/>
                    <a:pt x="2" y="43"/>
                    <a:pt x="0" y="51"/>
                  </a:cubicBezTo>
                  <a:cubicBezTo>
                    <a:pt x="5" y="75"/>
                    <a:pt x="14" y="98"/>
                    <a:pt x="26" y="119"/>
                  </a:cubicBezTo>
                  <a:cubicBezTo>
                    <a:pt x="27" y="115"/>
                    <a:pt x="28" y="112"/>
                    <a:pt x="29" y="108"/>
                  </a:cubicBezTo>
                  <a:cubicBezTo>
                    <a:pt x="29" y="113"/>
                    <a:pt x="28" y="118"/>
                    <a:pt x="28" y="122"/>
                  </a:cubicBezTo>
                  <a:cubicBezTo>
                    <a:pt x="47" y="155"/>
                    <a:pt x="75" y="182"/>
                    <a:pt x="108" y="201"/>
                  </a:cubicBezTo>
                  <a:cubicBezTo>
                    <a:pt x="107" y="193"/>
                    <a:pt x="106" y="187"/>
                    <a:pt x="105" y="182"/>
                  </a:cubicBezTo>
                  <a:cubicBezTo>
                    <a:pt x="104" y="172"/>
                    <a:pt x="104" y="158"/>
                    <a:pt x="104" y="143"/>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7" name="Freeform 310"/>
            <p:cNvSpPr>
              <a:spLocks/>
            </p:cNvSpPr>
            <p:nvPr/>
          </p:nvSpPr>
          <p:spPr bwMode="gray">
            <a:xfrm>
              <a:off x="5252713" y="1959259"/>
              <a:ext cx="220003" cy="323491"/>
            </a:xfrm>
            <a:custGeom>
              <a:avLst/>
              <a:gdLst>
                <a:gd name="T0" fmla="*/ 91 w 97"/>
                <a:gd name="T1" fmla="*/ 38 h 147"/>
                <a:gd name="T2" fmla="*/ 91 w 97"/>
                <a:gd name="T3" fmla="*/ 38 h 147"/>
                <a:gd name="T4" fmla="*/ 76 w 97"/>
                <a:gd name="T5" fmla="*/ 12 h 147"/>
                <a:gd name="T6" fmla="*/ 50 w 97"/>
                <a:gd name="T7" fmla="*/ 3 h 147"/>
                <a:gd name="T8" fmla="*/ 11 w 97"/>
                <a:gd name="T9" fmla="*/ 10 h 147"/>
                <a:gd name="T10" fmla="*/ 4 w 97"/>
                <a:gd name="T11" fmla="*/ 45 h 147"/>
                <a:gd name="T12" fmla="*/ 5 w 97"/>
                <a:gd name="T13" fmla="*/ 61 h 147"/>
                <a:gd name="T14" fmla="*/ 5 w 97"/>
                <a:gd name="T15" fmla="*/ 62 h 147"/>
                <a:gd name="T16" fmla="*/ 19 w 97"/>
                <a:gd name="T17" fmla="*/ 122 h 147"/>
                <a:gd name="T18" fmla="*/ 50 w 97"/>
                <a:gd name="T19" fmla="*/ 147 h 147"/>
                <a:gd name="T20" fmla="*/ 50 w 97"/>
                <a:gd name="T21" fmla="*/ 147 h 147"/>
                <a:gd name="T22" fmla="*/ 83 w 97"/>
                <a:gd name="T23" fmla="*/ 124 h 147"/>
                <a:gd name="T24" fmla="*/ 95 w 97"/>
                <a:gd name="T25" fmla="*/ 72 h 147"/>
                <a:gd name="T26" fmla="*/ 91 w 97"/>
                <a:gd name="T27" fmla="*/ 3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47">
                  <a:moveTo>
                    <a:pt x="91" y="38"/>
                  </a:moveTo>
                  <a:cubicBezTo>
                    <a:pt x="91" y="38"/>
                    <a:pt x="91" y="38"/>
                    <a:pt x="91" y="38"/>
                  </a:cubicBezTo>
                  <a:cubicBezTo>
                    <a:pt x="90" y="26"/>
                    <a:pt x="84" y="12"/>
                    <a:pt x="76" y="12"/>
                  </a:cubicBezTo>
                  <a:cubicBezTo>
                    <a:pt x="75" y="12"/>
                    <a:pt x="65" y="0"/>
                    <a:pt x="50" y="3"/>
                  </a:cubicBezTo>
                  <a:cubicBezTo>
                    <a:pt x="36" y="6"/>
                    <a:pt x="19" y="1"/>
                    <a:pt x="11" y="10"/>
                  </a:cubicBezTo>
                  <a:cubicBezTo>
                    <a:pt x="0" y="18"/>
                    <a:pt x="3" y="35"/>
                    <a:pt x="4" y="45"/>
                  </a:cubicBezTo>
                  <a:cubicBezTo>
                    <a:pt x="4" y="45"/>
                    <a:pt x="4" y="53"/>
                    <a:pt x="5" y="61"/>
                  </a:cubicBezTo>
                  <a:cubicBezTo>
                    <a:pt x="5" y="61"/>
                    <a:pt x="5" y="62"/>
                    <a:pt x="5" y="62"/>
                  </a:cubicBezTo>
                  <a:cubicBezTo>
                    <a:pt x="4" y="81"/>
                    <a:pt x="11" y="110"/>
                    <a:pt x="19" y="122"/>
                  </a:cubicBezTo>
                  <a:cubicBezTo>
                    <a:pt x="27" y="136"/>
                    <a:pt x="42" y="147"/>
                    <a:pt x="50" y="147"/>
                  </a:cubicBezTo>
                  <a:cubicBezTo>
                    <a:pt x="50" y="147"/>
                    <a:pt x="50" y="147"/>
                    <a:pt x="50" y="147"/>
                  </a:cubicBezTo>
                  <a:cubicBezTo>
                    <a:pt x="63" y="146"/>
                    <a:pt x="75" y="137"/>
                    <a:pt x="83" y="124"/>
                  </a:cubicBezTo>
                  <a:cubicBezTo>
                    <a:pt x="90" y="112"/>
                    <a:pt x="97" y="89"/>
                    <a:pt x="95" y="72"/>
                  </a:cubicBezTo>
                  <a:cubicBezTo>
                    <a:pt x="93" y="56"/>
                    <a:pt x="93" y="46"/>
                    <a:pt x="91" y="38"/>
                  </a:cubicBezTo>
                  <a:close/>
                </a:path>
              </a:pathLst>
            </a:custGeom>
            <a:solidFill>
              <a:schemeClr val="accent5"/>
            </a:solidFill>
            <a:ln>
              <a:noFill/>
            </a:ln>
            <a:effectLst/>
            <a:extLst/>
          </p:spPr>
          <p:txBody>
            <a:bodyPr wrap="none" anchor="ctr"/>
            <a:lstStyle/>
            <a:p>
              <a:endParaRPr lang="en-US" dirty="0">
                <a:solidFill>
                  <a:srgbClr val="5F5F5F"/>
                </a:solidFill>
              </a:endParaRPr>
            </a:p>
          </p:txBody>
        </p:sp>
        <p:sp>
          <p:nvSpPr>
            <p:cNvPr id="198" name="Freeform 311"/>
            <p:cNvSpPr>
              <a:spLocks noEditPoints="1"/>
            </p:cNvSpPr>
            <p:nvPr/>
          </p:nvSpPr>
          <p:spPr bwMode="gray">
            <a:xfrm>
              <a:off x="5119626" y="2232372"/>
              <a:ext cx="624700" cy="583344"/>
            </a:xfrm>
            <a:custGeom>
              <a:avLst/>
              <a:gdLst>
                <a:gd name="T0" fmla="*/ 271 w 277"/>
                <a:gd name="T1" fmla="*/ 148 h 264"/>
                <a:gd name="T2" fmla="*/ 247 w 277"/>
                <a:gd name="T3" fmla="*/ 66 h 264"/>
                <a:gd name="T4" fmla="*/ 239 w 277"/>
                <a:gd name="T5" fmla="*/ 42 h 264"/>
                <a:gd name="T6" fmla="*/ 228 w 277"/>
                <a:gd name="T7" fmla="*/ 32 h 264"/>
                <a:gd name="T8" fmla="*/ 192 w 277"/>
                <a:gd name="T9" fmla="*/ 20 h 264"/>
                <a:gd name="T10" fmla="*/ 165 w 277"/>
                <a:gd name="T11" fmla="*/ 11 h 264"/>
                <a:gd name="T12" fmla="*/ 164 w 277"/>
                <a:gd name="T13" fmla="*/ 11 h 264"/>
                <a:gd name="T14" fmla="*/ 158 w 277"/>
                <a:gd name="T15" fmla="*/ 2 h 264"/>
                <a:gd name="T16" fmla="*/ 156 w 277"/>
                <a:gd name="T17" fmla="*/ 0 h 264"/>
                <a:gd name="T18" fmla="*/ 154 w 277"/>
                <a:gd name="T19" fmla="*/ 1 h 264"/>
                <a:gd name="T20" fmla="*/ 151 w 277"/>
                <a:gd name="T21" fmla="*/ 10 h 264"/>
                <a:gd name="T22" fmla="*/ 120 w 277"/>
                <a:gd name="T23" fmla="*/ 82 h 264"/>
                <a:gd name="T24" fmla="*/ 110 w 277"/>
                <a:gd name="T25" fmla="*/ 98 h 264"/>
                <a:gd name="T26" fmla="*/ 97 w 277"/>
                <a:gd name="T27" fmla="*/ 111 h 264"/>
                <a:gd name="T28" fmla="*/ 92 w 277"/>
                <a:gd name="T29" fmla="*/ 108 h 264"/>
                <a:gd name="T30" fmla="*/ 86 w 277"/>
                <a:gd name="T31" fmla="*/ 98 h 264"/>
                <a:gd name="T32" fmla="*/ 80 w 277"/>
                <a:gd name="T33" fmla="*/ 57 h 264"/>
                <a:gd name="T34" fmla="*/ 81 w 277"/>
                <a:gd name="T35" fmla="*/ 20 h 264"/>
                <a:gd name="T36" fmla="*/ 79 w 277"/>
                <a:gd name="T37" fmla="*/ 18 h 264"/>
                <a:gd name="T38" fmla="*/ 74 w 277"/>
                <a:gd name="T39" fmla="*/ 23 h 264"/>
                <a:gd name="T40" fmla="*/ 67 w 277"/>
                <a:gd name="T41" fmla="*/ 30 h 264"/>
                <a:gd name="T42" fmla="*/ 37 w 277"/>
                <a:gd name="T43" fmla="*/ 45 h 264"/>
                <a:gd name="T44" fmla="*/ 17 w 277"/>
                <a:gd name="T45" fmla="*/ 56 h 264"/>
                <a:gd name="T46" fmla="*/ 6 w 277"/>
                <a:gd name="T47" fmla="*/ 74 h 264"/>
                <a:gd name="T48" fmla="*/ 2 w 277"/>
                <a:gd name="T49" fmla="*/ 110 h 264"/>
                <a:gd name="T50" fmla="*/ 1 w 277"/>
                <a:gd name="T51" fmla="*/ 217 h 264"/>
                <a:gd name="T52" fmla="*/ 50 w 277"/>
                <a:gd name="T53" fmla="*/ 256 h 264"/>
                <a:gd name="T54" fmla="*/ 47 w 277"/>
                <a:gd name="T55" fmla="*/ 167 h 264"/>
                <a:gd name="T56" fmla="*/ 107 w 277"/>
                <a:gd name="T57" fmla="*/ 264 h 264"/>
                <a:gd name="T58" fmla="*/ 208 w 277"/>
                <a:gd name="T59" fmla="*/ 195 h 264"/>
                <a:gd name="T60" fmla="*/ 218 w 277"/>
                <a:gd name="T61" fmla="*/ 233 h 264"/>
                <a:gd name="T62" fmla="*/ 274 w 277"/>
                <a:gd name="T63" fmla="*/ 167 h 264"/>
                <a:gd name="T64" fmla="*/ 96 w 277"/>
                <a:gd name="T65" fmla="*/ 148 h 264"/>
                <a:gd name="T66" fmla="*/ 97 w 277"/>
                <a:gd name="T67" fmla="*/ 160 h 264"/>
                <a:gd name="T68" fmla="*/ 96 w 277"/>
                <a:gd name="T69" fmla="*/ 148 h 264"/>
                <a:gd name="T70" fmla="*/ 96 w 277"/>
                <a:gd name="T71" fmla="*/ 222 h 264"/>
                <a:gd name="T72" fmla="*/ 101 w 277"/>
                <a:gd name="T73" fmla="*/ 22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7" h="264">
                  <a:moveTo>
                    <a:pt x="274" y="165"/>
                  </a:moveTo>
                  <a:cubicBezTo>
                    <a:pt x="273" y="159"/>
                    <a:pt x="271" y="153"/>
                    <a:pt x="271" y="148"/>
                  </a:cubicBezTo>
                  <a:cubicBezTo>
                    <a:pt x="270" y="144"/>
                    <a:pt x="269" y="140"/>
                    <a:pt x="268" y="135"/>
                  </a:cubicBezTo>
                  <a:cubicBezTo>
                    <a:pt x="263" y="115"/>
                    <a:pt x="254" y="86"/>
                    <a:pt x="247" y="66"/>
                  </a:cubicBezTo>
                  <a:cubicBezTo>
                    <a:pt x="246" y="63"/>
                    <a:pt x="246" y="60"/>
                    <a:pt x="245" y="57"/>
                  </a:cubicBezTo>
                  <a:cubicBezTo>
                    <a:pt x="243" y="50"/>
                    <a:pt x="241" y="45"/>
                    <a:pt x="239" y="42"/>
                  </a:cubicBezTo>
                  <a:cubicBezTo>
                    <a:pt x="237" y="38"/>
                    <a:pt x="236" y="35"/>
                    <a:pt x="233" y="34"/>
                  </a:cubicBezTo>
                  <a:cubicBezTo>
                    <a:pt x="232" y="33"/>
                    <a:pt x="230" y="32"/>
                    <a:pt x="228" y="32"/>
                  </a:cubicBezTo>
                  <a:cubicBezTo>
                    <a:pt x="226" y="31"/>
                    <a:pt x="223" y="30"/>
                    <a:pt x="219" y="29"/>
                  </a:cubicBezTo>
                  <a:cubicBezTo>
                    <a:pt x="212" y="26"/>
                    <a:pt x="202" y="23"/>
                    <a:pt x="192" y="20"/>
                  </a:cubicBezTo>
                  <a:cubicBezTo>
                    <a:pt x="182" y="17"/>
                    <a:pt x="173" y="14"/>
                    <a:pt x="168" y="13"/>
                  </a:cubicBezTo>
                  <a:cubicBezTo>
                    <a:pt x="167" y="12"/>
                    <a:pt x="166" y="12"/>
                    <a:pt x="165" y="11"/>
                  </a:cubicBezTo>
                  <a:cubicBezTo>
                    <a:pt x="164" y="11"/>
                    <a:pt x="164" y="11"/>
                    <a:pt x="164" y="11"/>
                  </a:cubicBezTo>
                  <a:cubicBezTo>
                    <a:pt x="164" y="11"/>
                    <a:pt x="164" y="11"/>
                    <a:pt x="164" y="11"/>
                  </a:cubicBezTo>
                  <a:cubicBezTo>
                    <a:pt x="164" y="10"/>
                    <a:pt x="162" y="8"/>
                    <a:pt x="161" y="6"/>
                  </a:cubicBezTo>
                  <a:cubicBezTo>
                    <a:pt x="160" y="4"/>
                    <a:pt x="159" y="2"/>
                    <a:pt x="158" y="2"/>
                  </a:cubicBezTo>
                  <a:cubicBezTo>
                    <a:pt x="157" y="1"/>
                    <a:pt x="157" y="0"/>
                    <a:pt x="157" y="0"/>
                  </a:cubicBezTo>
                  <a:cubicBezTo>
                    <a:pt x="156" y="0"/>
                    <a:pt x="156" y="0"/>
                    <a:pt x="156" y="0"/>
                  </a:cubicBezTo>
                  <a:cubicBezTo>
                    <a:pt x="155" y="0"/>
                    <a:pt x="155" y="0"/>
                    <a:pt x="155" y="0"/>
                  </a:cubicBezTo>
                  <a:cubicBezTo>
                    <a:pt x="155" y="0"/>
                    <a:pt x="155" y="1"/>
                    <a:pt x="154" y="1"/>
                  </a:cubicBezTo>
                  <a:cubicBezTo>
                    <a:pt x="154" y="2"/>
                    <a:pt x="153" y="3"/>
                    <a:pt x="153" y="4"/>
                  </a:cubicBezTo>
                  <a:cubicBezTo>
                    <a:pt x="152" y="6"/>
                    <a:pt x="152" y="8"/>
                    <a:pt x="151" y="10"/>
                  </a:cubicBezTo>
                  <a:cubicBezTo>
                    <a:pt x="151" y="10"/>
                    <a:pt x="151" y="10"/>
                    <a:pt x="151" y="10"/>
                  </a:cubicBezTo>
                  <a:cubicBezTo>
                    <a:pt x="120" y="82"/>
                    <a:pt x="120" y="82"/>
                    <a:pt x="120" y="82"/>
                  </a:cubicBezTo>
                  <a:cubicBezTo>
                    <a:pt x="120" y="82"/>
                    <a:pt x="120" y="82"/>
                    <a:pt x="120" y="82"/>
                  </a:cubicBezTo>
                  <a:cubicBezTo>
                    <a:pt x="117" y="87"/>
                    <a:pt x="114" y="93"/>
                    <a:pt x="110" y="98"/>
                  </a:cubicBezTo>
                  <a:cubicBezTo>
                    <a:pt x="106" y="103"/>
                    <a:pt x="103" y="108"/>
                    <a:pt x="100" y="110"/>
                  </a:cubicBezTo>
                  <a:cubicBezTo>
                    <a:pt x="99" y="110"/>
                    <a:pt x="98" y="111"/>
                    <a:pt x="97" y="111"/>
                  </a:cubicBezTo>
                  <a:cubicBezTo>
                    <a:pt x="96" y="111"/>
                    <a:pt x="96" y="111"/>
                    <a:pt x="96" y="111"/>
                  </a:cubicBezTo>
                  <a:cubicBezTo>
                    <a:pt x="92" y="108"/>
                    <a:pt x="92" y="108"/>
                    <a:pt x="92" y="108"/>
                  </a:cubicBezTo>
                  <a:cubicBezTo>
                    <a:pt x="92" y="108"/>
                    <a:pt x="92" y="108"/>
                    <a:pt x="92" y="108"/>
                  </a:cubicBezTo>
                  <a:cubicBezTo>
                    <a:pt x="89" y="104"/>
                    <a:pt x="87" y="101"/>
                    <a:pt x="86" y="98"/>
                  </a:cubicBezTo>
                  <a:cubicBezTo>
                    <a:pt x="84" y="94"/>
                    <a:pt x="83" y="91"/>
                    <a:pt x="82" y="85"/>
                  </a:cubicBezTo>
                  <a:cubicBezTo>
                    <a:pt x="81" y="76"/>
                    <a:pt x="80" y="66"/>
                    <a:pt x="80" y="57"/>
                  </a:cubicBezTo>
                  <a:cubicBezTo>
                    <a:pt x="80" y="41"/>
                    <a:pt x="82" y="26"/>
                    <a:pt x="82" y="24"/>
                  </a:cubicBezTo>
                  <a:cubicBezTo>
                    <a:pt x="81" y="22"/>
                    <a:pt x="81" y="21"/>
                    <a:pt x="81" y="20"/>
                  </a:cubicBezTo>
                  <a:cubicBezTo>
                    <a:pt x="80" y="19"/>
                    <a:pt x="80" y="19"/>
                    <a:pt x="80" y="19"/>
                  </a:cubicBezTo>
                  <a:cubicBezTo>
                    <a:pt x="79" y="18"/>
                    <a:pt x="79" y="18"/>
                    <a:pt x="79" y="18"/>
                  </a:cubicBezTo>
                  <a:cubicBezTo>
                    <a:pt x="79" y="19"/>
                    <a:pt x="79" y="19"/>
                    <a:pt x="79" y="19"/>
                  </a:cubicBezTo>
                  <a:cubicBezTo>
                    <a:pt x="77" y="19"/>
                    <a:pt x="76" y="21"/>
                    <a:pt x="74" y="23"/>
                  </a:cubicBezTo>
                  <a:cubicBezTo>
                    <a:pt x="73" y="26"/>
                    <a:pt x="71" y="29"/>
                    <a:pt x="67" y="30"/>
                  </a:cubicBezTo>
                  <a:cubicBezTo>
                    <a:pt x="67" y="30"/>
                    <a:pt x="67" y="30"/>
                    <a:pt x="67" y="30"/>
                  </a:cubicBezTo>
                  <a:cubicBezTo>
                    <a:pt x="67" y="30"/>
                    <a:pt x="67" y="30"/>
                    <a:pt x="67" y="30"/>
                  </a:cubicBezTo>
                  <a:cubicBezTo>
                    <a:pt x="65" y="32"/>
                    <a:pt x="51" y="38"/>
                    <a:pt x="37" y="45"/>
                  </a:cubicBezTo>
                  <a:cubicBezTo>
                    <a:pt x="35" y="46"/>
                    <a:pt x="35" y="46"/>
                    <a:pt x="35" y="46"/>
                  </a:cubicBezTo>
                  <a:cubicBezTo>
                    <a:pt x="28" y="49"/>
                    <a:pt x="22" y="52"/>
                    <a:pt x="17" y="56"/>
                  </a:cubicBezTo>
                  <a:cubicBezTo>
                    <a:pt x="13" y="59"/>
                    <a:pt x="9" y="63"/>
                    <a:pt x="7" y="69"/>
                  </a:cubicBezTo>
                  <a:cubicBezTo>
                    <a:pt x="7" y="70"/>
                    <a:pt x="6" y="71"/>
                    <a:pt x="6" y="74"/>
                  </a:cubicBezTo>
                  <a:cubicBezTo>
                    <a:pt x="6" y="76"/>
                    <a:pt x="5" y="79"/>
                    <a:pt x="5" y="83"/>
                  </a:cubicBezTo>
                  <a:cubicBezTo>
                    <a:pt x="4" y="90"/>
                    <a:pt x="3" y="99"/>
                    <a:pt x="2" y="110"/>
                  </a:cubicBezTo>
                  <a:cubicBezTo>
                    <a:pt x="1" y="131"/>
                    <a:pt x="0" y="156"/>
                    <a:pt x="0" y="178"/>
                  </a:cubicBezTo>
                  <a:cubicBezTo>
                    <a:pt x="0" y="193"/>
                    <a:pt x="0" y="207"/>
                    <a:pt x="1" y="217"/>
                  </a:cubicBezTo>
                  <a:cubicBezTo>
                    <a:pt x="2" y="222"/>
                    <a:pt x="3" y="230"/>
                    <a:pt x="4" y="238"/>
                  </a:cubicBezTo>
                  <a:cubicBezTo>
                    <a:pt x="19" y="246"/>
                    <a:pt x="34" y="252"/>
                    <a:pt x="50" y="256"/>
                  </a:cubicBezTo>
                  <a:cubicBezTo>
                    <a:pt x="48" y="227"/>
                    <a:pt x="46" y="194"/>
                    <a:pt x="45" y="178"/>
                  </a:cubicBezTo>
                  <a:cubicBezTo>
                    <a:pt x="45" y="171"/>
                    <a:pt x="45" y="163"/>
                    <a:pt x="47" y="167"/>
                  </a:cubicBezTo>
                  <a:cubicBezTo>
                    <a:pt x="49" y="170"/>
                    <a:pt x="53" y="228"/>
                    <a:pt x="56" y="258"/>
                  </a:cubicBezTo>
                  <a:cubicBezTo>
                    <a:pt x="72" y="262"/>
                    <a:pt x="89" y="264"/>
                    <a:pt x="107" y="264"/>
                  </a:cubicBezTo>
                  <a:cubicBezTo>
                    <a:pt x="145" y="264"/>
                    <a:pt x="182" y="254"/>
                    <a:pt x="213" y="236"/>
                  </a:cubicBezTo>
                  <a:cubicBezTo>
                    <a:pt x="211" y="220"/>
                    <a:pt x="209" y="199"/>
                    <a:pt x="208" y="195"/>
                  </a:cubicBezTo>
                  <a:cubicBezTo>
                    <a:pt x="207" y="189"/>
                    <a:pt x="209" y="177"/>
                    <a:pt x="211" y="187"/>
                  </a:cubicBezTo>
                  <a:cubicBezTo>
                    <a:pt x="212" y="193"/>
                    <a:pt x="216" y="216"/>
                    <a:pt x="218" y="233"/>
                  </a:cubicBezTo>
                  <a:cubicBezTo>
                    <a:pt x="241" y="220"/>
                    <a:pt x="261" y="202"/>
                    <a:pt x="277" y="182"/>
                  </a:cubicBezTo>
                  <a:cubicBezTo>
                    <a:pt x="276" y="177"/>
                    <a:pt x="275" y="172"/>
                    <a:pt x="274" y="167"/>
                  </a:cubicBezTo>
                  <a:lnTo>
                    <a:pt x="274" y="165"/>
                  </a:lnTo>
                  <a:close/>
                  <a:moveTo>
                    <a:pt x="96" y="148"/>
                  </a:moveTo>
                  <a:cubicBezTo>
                    <a:pt x="98" y="148"/>
                    <a:pt x="99" y="151"/>
                    <a:pt x="99" y="154"/>
                  </a:cubicBezTo>
                  <a:cubicBezTo>
                    <a:pt x="100" y="157"/>
                    <a:pt x="99" y="160"/>
                    <a:pt x="97" y="160"/>
                  </a:cubicBezTo>
                  <a:cubicBezTo>
                    <a:pt x="95" y="160"/>
                    <a:pt x="94" y="158"/>
                    <a:pt x="94" y="154"/>
                  </a:cubicBezTo>
                  <a:cubicBezTo>
                    <a:pt x="93" y="151"/>
                    <a:pt x="95" y="148"/>
                    <a:pt x="96" y="148"/>
                  </a:cubicBezTo>
                  <a:close/>
                  <a:moveTo>
                    <a:pt x="99" y="228"/>
                  </a:moveTo>
                  <a:cubicBezTo>
                    <a:pt x="97" y="228"/>
                    <a:pt x="96" y="226"/>
                    <a:pt x="96" y="222"/>
                  </a:cubicBezTo>
                  <a:cubicBezTo>
                    <a:pt x="95" y="219"/>
                    <a:pt x="96" y="216"/>
                    <a:pt x="98" y="216"/>
                  </a:cubicBezTo>
                  <a:cubicBezTo>
                    <a:pt x="100" y="216"/>
                    <a:pt x="101" y="219"/>
                    <a:pt x="101" y="222"/>
                  </a:cubicBezTo>
                  <a:cubicBezTo>
                    <a:pt x="102" y="225"/>
                    <a:pt x="100" y="228"/>
                    <a:pt x="99" y="228"/>
                  </a:cubicBezTo>
                  <a:close/>
                </a:path>
              </a:pathLst>
            </a:custGeom>
            <a:solidFill>
              <a:schemeClr val="accent5"/>
            </a:solidFill>
            <a:ln>
              <a:noFill/>
            </a:ln>
            <a:effectLst/>
            <a:extLst/>
          </p:spPr>
          <p:txBody>
            <a:bodyPr wrap="none" anchor="ctr"/>
            <a:lstStyle/>
            <a:p>
              <a:endParaRPr lang="en-US" dirty="0">
                <a:solidFill>
                  <a:srgbClr val="5F5F5F"/>
                </a:solidFill>
              </a:endParaRPr>
            </a:p>
          </p:txBody>
        </p:sp>
        <p:sp>
          <p:nvSpPr>
            <p:cNvPr id="199" name="Freeform 312"/>
            <p:cNvSpPr>
              <a:spLocks/>
            </p:cNvSpPr>
            <p:nvPr/>
          </p:nvSpPr>
          <p:spPr bwMode="gray">
            <a:xfrm>
              <a:off x="5111479" y="2224418"/>
              <a:ext cx="640997" cy="532966"/>
            </a:xfrm>
            <a:custGeom>
              <a:avLst/>
              <a:gdLst>
                <a:gd name="T0" fmla="*/ 280 w 284"/>
                <a:gd name="T1" fmla="*/ 159 h 242"/>
                <a:gd name="T2" fmla="*/ 276 w 284"/>
                <a:gd name="T3" fmla="*/ 138 h 242"/>
                <a:gd name="T4" fmla="*/ 255 w 284"/>
                <a:gd name="T5" fmla="*/ 69 h 242"/>
                <a:gd name="T6" fmla="*/ 247 w 284"/>
                <a:gd name="T7" fmla="*/ 44 h 242"/>
                <a:gd name="T8" fmla="*/ 246 w 284"/>
                <a:gd name="T9" fmla="*/ 42 h 242"/>
                <a:gd name="T10" fmla="*/ 239 w 284"/>
                <a:gd name="T11" fmla="*/ 34 h 242"/>
                <a:gd name="T12" fmla="*/ 212 w 284"/>
                <a:gd name="T13" fmla="*/ 25 h 242"/>
                <a:gd name="T14" fmla="*/ 184 w 284"/>
                <a:gd name="T15" fmla="*/ 16 h 242"/>
                <a:gd name="T16" fmla="*/ 174 w 284"/>
                <a:gd name="T17" fmla="*/ 13 h 242"/>
                <a:gd name="T18" fmla="*/ 168 w 284"/>
                <a:gd name="T19" fmla="*/ 8 h 242"/>
                <a:gd name="T20" fmla="*/ 163 w 284"/>
                <a:gd name="T21" fmla="*/ 1 h 242"/>
                <a:gd name="T22" fmla="*/ 161 w 284"/>
                <a:gd name="T23" fmla="*/ 0 h 242"/>
                <a:gd name="T24" fmla="*/ 158 w 284"/>
                <a:gd name="T25" fmla="*/ 0 h 242"/>
                <a:gd name="T26" fmla="*/ 155 w 284"/>
                <a:gd name="T27" fmla="*/ 3 h 242"/>
                <a:gd name="T28" fmla="*/ 121 w 284"/>
                <a:gd name="T29" fmla="*/ 85 h 242"/>
                <a:gd name="T30" fmla="*/ 104 w 284"/>
                <a:gd name="T31" fmla="*/ 109 h 242"/>
                <a:gd name="T32" fmla="*/ 101 w 284"/>
                <a:gd name="T33" fmla="*/ 111 h 242"/>
                <a:gd name="T34" fmla="*/ 93 w 284"/>
                <a:gd name="T35" fmla="*/ 100 h 242"/>
                <a:gd name="T36" fmla="*/ 88 w 284"/>
                <a:gd name="T37" fmla="*/ 61 h 242"/>
                <a:gd name="T38" fmla="*/ 90 w 284"/>
                <a:gd name="T39" fmla="*/ 28 h 242"/>
                <a:gd name="T40" fmla="*/ 88 w 284"/>
                <a:gd name="T41" fmla="*/ 22 h 242"/>
                <a:gd name="T42" fmla="*/ 84 w 284"/>
                <a:gd name="T43" fmla="*/ 18 h 242"/>
                <a:gd name="T44" fmla="*/ 81 w 284"/>
                <a:gd name="T45" fmla="*/ 19 h 242"/>
                <a:gd name="T46" fmla="*/ 81 w 284"/>
                <a:gd name="T47" fmla="*/ 19 h 242"/>
                <a:gd name="T48" fmla="*/ 70 w 284"/>
                <a:gd name="T49" fmla="*/ 31 h 242"/>
                <a:gd name="T50" fmla="*/ 40 w 284"/>
                <a:gd name="T51" fmla="*/ 45 h 242"/>
                <a:gd name="T52" fmla="*/ 36 w 284"/>
                <a:gd name="T53" fmla="*/ 47 h 242"/>
                <a:gd name="T54" fmla="*/ 7 w 284"/>
                <a:gd name="T55" fmla="*/ 71 h 242"/>
                <a:gd name="T56" fmla="*/ 0 w 284"/>
                <a:gd name="T57" fmla="*/ 182 h 242"/>
                <a:gd name="T58" fmla="*/ 4 w 284"/>
                <a:gd name="T59" fmla="*/ 240 h 242"/>
                <a:gd name="T60" fmla="*/ 5 w 284"/>
                <a:gd name="T61" fmla="*/ 221 h 242"/>
                <a:gd name="T62" fmla="*/ 6 w 284"/>
                <a:gd name="T63" fmla="*/ 114 h 242"/>
                <a:gd name="T64" fmla="*/ 10 w 284"/>
                <a:gd name="T65" fmla="*/ 78 h 242"/>
                <a:gd name="T66" fmla="*/ 21 w 284"/>
                <a:gd name="T67" fmla="*/ 60 h 242"/>
                <a:gd name="T68" fmla="*/ 41 w 284"/>
                <a:gd name="T69" fmla="*/ 49 h 242"/>
                <a:gd name="T70" fmla="*/ 71 w 284"/>
                <a:gd name="T71" fmla="*/ 34 h 242"/>
                <a:gd name="T72" fmla="*/ 78 w 284"/>
                <a:gd name="T73" fmla="*/ 27 h 242"/>
                <a:gd name="T74" fmla="*/ 83 w 284"/>
                <a:gd name="T75" fmla="*/ 22 h 242"/>
                <a:gd name="T76" fmla="*/ 85 w 284"/>
                <a:gd name="T77" fmla="*/ 24 h 242"/>
                <a:gd name="T78" fmla="*/ 84 w 284"/>
                <a:gd name="T79" fmla="*/ 61 h 242"/>
                <a:gd name="T80" fmla="*/ 90 w 284"/>
                <a:gd name="T81" fmla="*/ 102 h 242"/>
                <a:gd name="T82" fmla="*/ 96 w 284"/>
                <a:gd name="T83" fmla="*/ 112 h 242"/>
                <a:gd name="T84" fmla="*/ 101 w 284"/>
                <a:gd name="T85" fmla="*/ 115 h 242"/>
                <a:gd name="T86" fmla="*/ 114 w 284"/>
                <a:gd name="T87" fmla="*/ 102 h 242"/>
                <a:gd name="T88" fmla="*/ 124 w 284"/>
                <a:gd name="T89" fmla="*/ 86 h 242"/>
                <a:gd name="T90" fmla="*/ 155 w 284"/>
                <a:gd name="T91" fmla="*/ 14 h 242"/>
                <a:gd name="T92" fmla="*/ 158 w 284"/>
                <a:gd name="T93" fmla="*/ 5 h 242"/>
                <a:gd name="T94" fmla="*/ 160 w 284"/>
                <a:gd name="T95" fmla="*/ 4 h 242"/>
                <a:gd name="T96" fmla="*/ 162 w 284"/>
                <a:gd name="T97" fmla="*/ 6 h 242"/>
                <a:gd name="T98" fmla="*/ 168 w 284"/>
                <a:gd name="T99" fmla="*/ 15 h 242"/>
                <a:gd name="T100" fmla="*/ 169 w 284"/>
                <a:gd name="T101" fmla="*/ 15 h 242"/>
                <a:gd name="T102" fmla="*/ 196 w 284"/>
                <a:gd name="T103" fmla="*/ 24 h 242"/>
                <a:gd name="T104" fmla="*/ 232 w 284"/>
                <a:gd name="T105" fmla="*/ 36 h 242"/>
                <a:gd name="T106" fmla="*/ 243 w 284"/>
                <a:gd name="T107" fmla="*/ 46 h 242"/>
                <a:gd name="T108" fmla="*/ 251 w 284"/>
                <a:gd name="T109" fmla="*/ 70 h 242"/>
                <a:gd name="T110" fmla="*/ 275 w 284"/>
                <a:gd name="T111" fmla="*/ 152 h 242"/>
                <a:gd name="T112" fmla="*/ 278 w 284"/>
                <a:gd name="T113" fmla="*/ 171 h 242"/>
                <a:gd name="T114" fmla="*/ 284 w 284"/>
                <a:gd name="T115" fmla="*/ 182 h 242"/>
                <a:gd name="T116" fmla="*/ 282 w 284"/>
                <a:gd name="T117" fmla="*/ 16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42">
                  <a:moveTo>
                    <a:pt x="282" y="168"/>
                  </a:moveTo>
                  <a:cubicBezTo>
                    <a:pt x="281" y="165"/>
                    <a:pt x="280" y="162"/>
                    <a:pt x="280" y="159"/>
                  </a:cubicBezTo>
                  <a:cubicBezTo>
                    <a:pt x="279" y="156"/>
                    <a:pt x="279" y="154"/>
                    <a:pt x="278" y="151"/>
                  </a:cubicBezTo>
                  <a:cubicBezTo>
                    <a:pt x="278" y="147"/>
                    <a:pt x="277" y="143"/>
                    <a:pt x="276" y="138"/>
                  </a:cubicBezTo>
                  <a:cubicBezTo>
                    <a:pt x="275" y="137"/>
                    <a:pt x="275" y="136"/>
                    <a:pt x="275" y="134"/>
                  </a:cubicBezTo>
                  <a:cubicBezTo>
                    <a:pt x="270" y="114"/>
                    <a:pt x="261" y="88"/>
                    <a:pt x="255" y="69"/>
                  </a:cubicBezTo>
                  <a:cubicBezTo>
                    <a:pt x="254" y="65"/>
                    <a:pt x="253" y="63"/>
                    <a:pt x="253" y="60"/>
                  </a:cubicBezTo>
                  <a:cubicBezTo>
                    <a:pt x="251" y="53"/>
                    <a:pt x="249" y="48"/>
                    <a:pt x="247" y="44"/>
                  </a:cubicBezTo>
                  <a:cubicBezTo>
                    <a:pt x="247" y="43"/>
                    <a:pt x="246" y="43"/>
                    <a:pt x="246" y="42"/>
                  </a:cubicBezTo>
                  <a:cubicBezTo>
                    <a:pt x="246" y="42"/>
                    <a:pt x="246" y="42"/>
                    <a:pt x="246" y="42"/>
                  </a:cubicBezTo>
                  <a:cubicBezTo>
                    <a:pt x="246" y="42"/>
                    <a:pt x="246" y="42"/>
                    <a:pt x="246" y="42"/>
                  </a:cubicBezTo>
                  <a:cubicBezTo>
                    <a:pt x="244" y="38"/>
                    <a:pt x="242" y="36"/>
                    <a:pt x="239" y="34"/>
                  </a:cubicBezTo>
                  <a:cubicBezTo>
                    <a:pt x="238" y="33"/>
                    <a:pt x="236" y="33"/>
                    <a:pt x="233" y="32"/>
                  </a:cubicBezTo>
                  <a:cubicBezTo>
                    <a:pt x="229" y="30"/>
                    <a:pt x="221" y="28"/>
                    <a:pt x="212" y="25"/>
                  </a:cubicBezTo>
                  <a:cubicBezTo>
                    <a:pt x="208" y="23"/>
                    <a:pt x="202" y="22"/>
                    <a:pt x="197" y="20"/>
                  </a:cubicBezTo>
                  <a:cubicBezTo>
                    <a:pt x="192" y="19"/>
                    <a:pt x="188" y="17"/>
                    <a:pt x="184" y="16"/>
                  </a:cubicBezTo>
                  <a:cubicBezTo>
                    <a:pt x="182" y="16"/>
                    <a:pt x="181" y="15"/>
                    <a:pt x="180" y="15"/>
                  </a:cubicBezTo>
                  <a:cubicBezTo>
                    <a:pt x="177" y="14"/>
                    <a:pt x="175" y="14"/>
                    <a:pt x="174" y="13"/>
                  </a:cubicBezTo>
                  <a:cubicBezTo>
                    <a:pt x="173" y="13"/>
                    <a:pt x="172" y="12"/>
                    <a:pt x="171" y="12"/>
                  </a:cubicBezTo>
                  <a:cubicBezTo>
                    <a:pt x="170" y="11"/>
                    <a:pt x="169" y="9"/>
                    <a:pt x="168" y="8"/>
                  </a:cubicBezTo>
                  <a:cubicBezTo>
                    <a:pt x="167" y="6"/>
                    <a:pt x="166" y="4"/>
                    <a:pt x="165" y="3"/>
                  </a:cubicBezTo>
                  <a:cubicBezTo>
                    <a:pt x="164" y="2"/>
                    <a:pt x="164" y="1"/>
                    <a:pt x="163" y="1"/>
                  </a:cubicBezTo>
                  <a:cubicBezTo>
                    <a:pt x="162" y="0"/>
                    <a:pt x="162" y="0"/>
                    <a:pt x="162" y="0"/>
                  </a:cubicBezTo>
                  <a:cubicBezTo>
                    <a:pt x="161" y="0"/>
                    <a:pt x="161" y="0"/>
                    <a:pt x="161" y="0"/>
                  </a:cubicBezTo>
                  <a:cubicBezTo>
                    <a:pt x="158" y="0"/>
                    <a:pt x="158" y="0"/>
                    <a:pt x="158" y="0"/>
                  </a:cubicBezTo>
                  <a:cubicBezTo>
                    <a:pt x="158" y="0"/>
                    <a:pt x="158" y="0"/>
                    <a:pt x="158" y="0"/>
                  </a:cubicBezTo>
                  <a:cubicBezTo>
                    <a:pt x="158" y="1"/>
                    <a:pt x="158" y="1"/>
                    <a:pt x="158" y="1"/>
                  </a:cubicBezTo>
                  <a:cubicBezTo>
                    <a:pt x="157" y="1"/>
                    <a:pt x="156" y="2"/>
                    <a:pt x="155" y="3"/>
                  </a:cubicBezTo>
                  <a:cubicBezTo>
                    <a:pt x="153" y="6"/>
                    <a:pt x="152" y="10"/>
                    <a:pt x="151" y="13"/>
                  </a:cubicBezTo>
                  <a:cubicBezTo>
                    <a:pt x="121" y="85"/>
                    <a:pt x="121" y="85"/>
                    <a:pt x="121" y="85"/>
                  </a:cubicBezTo>
                  <a:cubicBezTo>
                    <a:pt x="118" y="90"/>
                    <a:pt x="113" y="97"/>
                    <a:pt x="109" y="102"/>
                  </a:cubicBezTo>
                  <a:cubicBezTo>
                    <a:pt x="107" y="105"/>
                    <a:pt x="105" y="107"/>
                    <a:pt x="104" y="109"/>
                  </a:cubicBezTo>
                  <a:cubicBezTo>
                    <a:pt x="103" y="109"/>
                    <a:pt x="102" y="110"/>
                    <a:pt x="101" y="110"/>
                  </a:cubicBezTo>
                  <a:cubicBezTo>
                    <a:pt x="101" y="111"/>
                    <a:pt x="101" y="111"/>
                    <a:pt x="101" y="111"/>
                  </a:cubicBezTo>
                  <a:cubicBezTo>
                    <a:pt x="99" y="109"/>
                    <a:pt x="99" y="109"/>
                    <a:pt x="99" y="109"/>
                  </a:cubicBezTo>
                  <a:cubicBezTo>
                    <a:pt x="96" y="105"/>
                    <a:pt x="95" y="103"/>
                    <a:pt x="93" y="100"/>
                  </a:cubicBezTo>
                  <a:cubicBezTo>
                    <a:pt x="92" y="97"/>
                    <a:pt x="91" y="94"/>
                    <a:pt x="90" y="88"/>
                  </a:cubicBezTo>
                  <a:cubicBezTo>
                    <a:pt x="89" y="80"/>
                    <a:pt x="88" y="70"/>
                    <a:pt x="88" y="61"/>
                  </a:cubicBezTo>
                  <a:cubicBezTo>
                    <a:pt x="88" y="44"/>
                    <a:pt x="90" y="29"/>
                    <a:pt x="90" y="29"/>
                  </a:cubicBezTo>
                  <a:cubicBezTo>
                    <a:pt x="90" y="28"/>
                    <a:pt x="90" y="28"/>
                    <a:pt x="90" y="28"/>
                  </a:cubicBezTo>
                  <a:cubicBezTo>
                    <a:pt x="90" y="28"/>
                    <a:pt x="90" y="28"/>
                    <a:pt x="90" y="28"/>
                  </a:cubicBezTo>
                  <a:cubicBezTo>
                    <a:pt x="89" y="26"/>
                    <a:pt x="89" y="24"/>
                    <a:pt x="88" y="22"/>
                  </a:cubicBezTo>
                  <a:cubicBezTo>
                    <a:pt x="88" y="21"/>
                    <a:pt x="87" y="20"/>
                    <a:pt x="86" y="19"/>
                  </a:cubicBezTo>
                  <a:cubicBezTo>
                    <a:pt x="84" y="18"/>
                    <a:pt x="84" y="18"/>
                    <a:pt x="84" y="18"/>
                  </a:cubicBezTo>
                  <a:cubicBezTo>
                    <a:pt x="84" y="18"/>
                    <a:pt x="84" y="18"/>
                    <a:pt x="84" y="18"/>
                  </a:cubicBezTo>
                  <a:cubicBezTo>
                    <a:pt x="81" y="19"/>
                    <a:pt x="81" y="19"/>
                    <a:pt x="81" y="19"/>
                  </a:cubicBezTo>
                  <a:cubicBezTo>
                    <a:pt x="81" y="19"/>
                    <a:pt x="81" y="19"/>
                    <a:pt x="81" y="19"/>
                  </a:cubicBezTo>
                  <a:cubicBezTo>
                    <a:pt x="81" y="19"/>
                    <a:pt x="81" y="19"/>
                    <a:pt x="81" y="19"/>
                  </a:cubicBezTo>
                  <a:cubicBezTo>
                    <a:pt x="78" y="20"/>
                    <a:pt x="77" y="23"/>
                    <a:pt x="75" y="25"/>
                  </a:cubicBezTo>
                  <a:cubicBezTo>
                    <a:pt x="73" y="27"/>
                    <a:pt x="72" y="30"/>
                    <a:pt x="70" y="31"/>
                  </a:cubicBezTo>
                  <a:cubicBezTo>
                    <a:pt x="70" y="31"/>
                    <a:pt x="70" y="31"/>
                    <a:pt x="70" y="31"/>
                  </a:cubicBezTo>
                  <a:cubicBezTo>
                    <a:pt x="67" y="32"/>
                    <a:pt x="53" y="39"/>
                    <a:pt x="40" y="45"/>
                  </a:cubicBezTo>
                  <a:cubicBezTo>
                    <a:pt x="37" y="46"/>
                    <a:pt x="37" y="46"/>
                    <a:pt x="37" y="46"/>
                  </a:cubicBezTo>
                  <a:cubicBezTo>
                    <a:pt x="37" y="47"/>
                    <a:pt x="36" y="47"/>
                    <a:pt x="36" y="47"/>
                  </a:cubicBezTo>
                  <a:cubicBezTo>
                    <a:pt x="30" y="50"/>
                    <a:pt x="24" y="53"/>
                    <a:pt x="19" y="56"/>
                  </a:cubicBezTo>
                  <a:cubicBezTo>
                    <a:pt x="14" y="60"/>
                    <a:pt x="10" y="65"/>
                    <a:pt x="7" y="71"/>
                  </a:cubicBezTo>
                  <a:cubicBezTo>
                    <a:pt x="7" y="73"/>
                    <a:pt x="6" y="75"/>
                    <a:pt x="6" y="77"/>
                  </a:cubicBezTo>
                  <a:cubicBezTo>
                    <a:pt x="3" y="95"/>
                    <a:pt x="0" y="143"/>
                    <a:pt x="0" y="182"/>
                  </a:cubicBezTo>
                  <a:cubicBezTo>
                    <a:pt x="0" y="197"/>
                    <a:pt x="0" y="211"/>
                    <a:pt x="1" y="221"/>
                  </a:cubicBezTo>
                  <a:cubicBezTo>
                    <a:pt x="2" y="226"/>
                    <a:pt x="3" y="232"/>
                    <a:pt x="4" y="240"/>
                  </a:cubicBezTo>
                  <a:cubicBezTo>
                    <a:pt x="5" y="240"/>
                    <a:pt x="7" y="241"/>
                    <a:pt x="8" y="242"/>
                  </a:cubicBezTo>
                  <a:cubicBezTo>
                    <a:pt x="7" y="234"/>
                    <a:pt x="6" y="226"/>
                    <a:pt x="5" y="221"/>
                  </a:cubicBezTo>
                  <a:cubicBezTo>
                    <a:pt x="4" y="211"/>
                    <a:pt x="4" y="197"/>
                    <a:pt x="4" y="182"/>
                  </a:cubicBezTo>
                  <a:cubicBezTo>
                    <a:pt x="4" y="160"/>
                    <a:pt x="5" y="135"/>
                    <a:pt x="6" y="114"/>
                  </a:cubicBezTo>
                  <a:cubicBezTo>
                    <a:pt x="7" y="103"/>
                    <a:pt x="8" y="94"/>
                    <a:pt x="9" y="87"/>
                  </a:cubicBezTo>
                  <a:cubicBezTo>
                    <a:pt x="9" y="83"/>
                    <a:pt x="10" y="80"/>
                    <a:pt x="10" y="78"/>
                  </a:cubicBezTo>
                  <a:cubicBezTo>
                    <a:pt x="10" y="75"/>
                    <a:pt x="11" y="74"/>
                    <a:pt x="11" y="73"/>
                  </a:cubicBezTo>
                  <a:cubicBezTo>
                    <a:pt x="13" y="67"/>
                    <a:pt x="17" y="63"/>
                    <a:pt x="21" y="60"/>
                  </a:cubicBezTo>
                  <a:cubicBezTo>
                    <a:pt x="26" y="56"/>
                    <a:pt x="32" y="53"/>
                    <a:pt x="39" y="50"/>
                  </a:cubicBezTo>
                  <a:cubicBezTo>
                    <a:pt x="41" y="49"/>
                    <a:pt x="41" y="49"/>
                    <a:pt x="41" y="49"/>
                  </a:cubicBezTo>
                  <a:cubicBezTo>
                    <a:pt x="55" y="42"/>
                    <a:pt x="69" y="36"/>
                    <a:pt x="71" y="34"/>
                  </a:cubicBezTo>
                  <a:cubicBezTo>
                    <a:pt x="71" y="34"/>
                    <a:pt x="71" y="34"/>
                    <a:pt x="71" y="34"/>
                  </a:cubicBezTo>
                  <a:cubicBezTo>
                    <a:pt x="71" y="34"/>
                    <a:pt x="71" y="34"/>
                    <a:pt x="71" y="34"/>
                  </a:cubicBezTo>
                  <a:cubicBezTo>
                    <a:pt x="75" y="33"/>
                    <a:pt x="77" y="30"/>
                    <a:pt x="78" y="27"/>
                  </a:cubicBezTo>
                  <a:cubicBezTo>
                    <a:pt x="80" y="25"/>
                    <a:pt x="81" y="23"/>
                    <a:pt x="83" y="23"/>
                  </a:cubicBezTo>
                  <a:cubicBezTo>
                    <a:pt x="83" y="22"/>
                    <a:pt x="83" y="22"/>
                    <a:pt x="83" y="22"/>
                  </a:cubicBezTo>
                  <a:cubicBezTo>
                    <a:pt x="84" y="23"/>
                    <a:pt x="84" y="23"/>
                    <a:pt x="84" y="23"/>
                  </a:cubicBezTo>
                  <a:cubicBezTo>
                    <a:pt x="84" y="23"/>
                    <a:pt x="84" y="23"/>
                    <a:pt x="85" y="24"/>
                  </a:cubicBezTo>
                  <a:cubicBezTo>
                    <a:pt x="85" y="25"/>
                    <a:pt x="85" y="26"/>
                    <a:pt x="86" y="28"/>
                  </a:cubicBezTo>
                  <a:cubicBezTo>
                    <a:pt x="86" y="30"/>
                    <a:pt x="84" y="45"/>
                    <a:pt x="84" y="61"/>
                  </a:cubicBezTo>
                  <a:cubicBezTo>
                    <a:pt x="84" y="70"/>
                    <a:pt x="85" y="80"/>
                    <a:pt x="86" y="89"/>
                  </a:cubicBezTo>
                  <a:cubicBezTo>
                    <a:pt x="87" y="95"/>
                    <a:pt x="88" y="98"/>
                    <a:pt x="90" y="102"/>
                  </a:cubicBezTo>
                  <a:cubicBezTo>
                    <a:pt x="91" y="105"/>
                    <a:pt x="93" y="108"/>
                    <a:pt x="96" y="112"/>
                  </a:cubicBezTo>
                  <a:cubicBezTo>
                    <a:pt x="96" y="112"/>
                    <a:pt x="96" y="112"/>
                    <a:pt x="96" y="112"/>
                  </a:cubicBezTo>
                  <a:cubicBezTo>
                    <a:pt x="100" y="115"/>
                    <a:pt x="100" y="115"/>
                    <a:pt x="100" y="115"/>
                  </a:cubicBezTo>
                  <a:cubicBezTo>
                    <a:pt x="101" y="115"/>
                    <a:pt x="101" y="115"/>
                    <a:pt x="101" y="115"/>
                  </a:cubicBezTo>
                  <a:cubicBezTo>
                    <a:pt x="102" y="115"/>
                    <a:pt x="103" y="114"/>
                    <a:pt x="104" y="114"/>
                  </a:cubicBezTo>
                  <a:cubicBezTo>
                    <a:pt x="107" y="112"/>
                    <a:pt x="110" y="107"/>
                    <a:pt x="114" y="102"/>
                  </a:cubicBezTo>
                  <a:cubicBezTo>
                    <a:pt x="118" y="97"/>
                    <a:pt x="121" y="91"/>
                    <a:pt x="124" y="86"/>
                  </a:cubicBezTo>
                  <a:cubicBezTo>
                    <a:pt x="124" y="86"/>
                    <a:pt x="124" y="86"/>
                    <a:pt x="124" y="86"/>
                  </a:cubicBezTo>
                  <a:cubicBezTo>
                    <a:pt x="155" y="14"/>
                    <a:pt x="155" y="14"/>
                    <a:pt x="155" y="14"/>
                  </a:cubicBezTo>
                  <a:cubicBezTo>
                    <a:pt x="155" y="14"/>
                    <a:pt x="155" y="14"/>
                    <a:pt x="155" y="14"/>
                  </a:cubicBezTo>
                  <a:cubicBezTo>
                    <a:pt x="156" y="12"/>
                    <a:pt x="156" y="10"/>
                    <a:pt x="157" y="8"/>
                  </a:cubicBezTo>
                  <a:cubicBezTo>
                    <a:pt x="157" y="7"/>
                    <a:pt x="158" y="6"/>
                    <a:pt x="158" y="5"/>
                  </a:cubicBezTo>
                  <a:cubicBezTo>
                    <a:pt x="159" y="5"/>
                    <a:pt x="159" y="4"/>
                    <a:pt x="159" y="4"/>
                  </a:cubicBezTo>
                  <a:cubicBezTo>
                    <a:pt x="160" y="4"/>
                    <a:pt x="160" y="4"/>
                    <a:pt x="160" y="4"/>
                  </a:cubicBezTo>
                  <a:cubicBezTo>
                    <a:pt x="161" y="4"/>
                    <a:pt x="161" y="4"/>
                    <a:pt x="161" y="4"/>
                  </a:cubicBezTo>
                  <a:cubicBezTo>
                    <a:pt x="161" y="4"/>
                    <a:pt x="161" y="5"/>
                    <a:pt x="162" y="6"/>
                  </a:cubicBezTo>
                  <a:cubicBezTo>
                    <a:pt x="163" y="6"/>
                    <a:pt x="164" y="8"/>
                    <a:pt x="165" y="10"/>
                  </a:cubicBezTo>
                  <a:cubicBezTo>
                    <a:pt x="166" y="12"/>
                    <a:pt x="168" y="14"/>
                    <a:pt x="168" y="15"/>
                  </a:cubicBezTo>
                  <a:cubicBezTo>
                    <a:pt x="168" y="15"/>
                    <a:pt x="168" y="15"/>
                    <a:pt x="168" y="15"/>
                  </a:cubicBezTo>
                  <a:cubicBezTo>
                    <a:pt x="169" y="15"/>
                    <a:pt x="169" y="15"/>
                    <a:pt x="169" y="15"/>
                  </a:cubicBezTo>
                  <a:cubicBezTo>
                    <a:pt x="170" y="16"/>
                    <a:pt x="171" y="16"/>
                    <a:pt x="172" y="17"/>
                  </a:cubicBezTo>
                  <a:cubicBezTo>
                    <a:pt x="177" y="18"/>
                    <a:pt x="186" y="21"/>
                    <a:pt x="196" y="24"/>
                  </a:cubicBezTo>
                  <a:cubicBezTo>
                    <a:pt x="206" y="27"/>
                    <a:pt x="216" y="30"/>
                    <a:pt x="223" y="33"/>
                  </a:cubicBezTo>
                  <a:cubicBezTo>
                    <a:pt x="227" y="34"/>
                    <a:pt x="230" y="35"/>
                    <a:pt x="232" y="36"/>
                  </a:cubicBezTo>
                  <a:cubicBezTo>
                    <a:pt x="234" y="36"/>
                    <a:pt x="236" y="37"/>
                    <a:pt x="237" y="38"/>
                  </a:cubicBezTo>
                  <a:cubicBezTo>
                    <a:pt x="240" y="39"/>
                    <a:pt x="241" y="42"/>
                    <a:pt x="243" y="46"/>
                  </a:cubicBezTo>
                  <a:cubicBezTo>
                    <a:pt x="245" y="49"/>
                    <a:pt x="247" y="54"/>
                    <a:pt x="249" y="61"/>
                  </a:cubicBezTo>
                  <a:cubicBezTo>
                    <a:pt x="250" y="64"/>
                    <a:pt x="250" y="67"/>
                    <a:pt x="251" y="70"/>
                  </a:cubicBezTo>
                  <a:cubicBezTo>
                    <a:pt x="258" y="90"/>
                    <a:pt x="267" y="119"/>
                    <a:pt x="272" y="139"/>
                  </a:cubicBezTo>
                  <a:cubicBezTo>
                    <a:pt x="273" y="144"/>
                    <a:pt x="274" y="148"/>
                    <a:pt x="275" y="152"/>
                  </a:cubicBezTo>
                  <a:cubicBezTo>
                    <a:pt x="275" y="157"/>
                    <a:pt x="277" y="163"/>
                    <a:pt x="278" y="169"/>
                  </a:cubicBezTo>
                  <a:cubicBezTo>
                    <a:pt x="278" y="171"/>
                    <a:pt x="278" y="171"/>
                    <a:pt x="278" y="171"/>
                  </a:cubicBezTo>
                  <a:cubicBezTo>
                    <a:pt x="279" y="176"/>
                    <a:pt x="280" y="181"/>
                    <a:pt x="281" y="186"/>
                  </a:cubicBezTo>
                  <a:cubicBezTo>
                    <a:pt x="282" y="184"/>
                    <a:pt x="283" y="183"/>
                    <a:pt x="284" y="182"/>
                  </a:cubicBezTo>
                  <a:cubicBezTo>
                    <a:pt x="283" y="178"/>
                    <a:pt x="283" y="174"/>
                    <a:pt x="282" y="170"/>
                  </a:cubicBezTo>
                  <a:lnTo>
                    <a:pt x="282" y="168"/>
                  </a:ln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0" name="Freeform 313"/>
            <p:cNvSpPr>
              <a:spLocks/>
            </p:cNvSpPr>
            <p:nvPr/>
          </p:nvSpPr>
          <p:spPr bwMode="gray">
            <a:xfrm>
              <a:off x="5328765" y="2558515"/>
              <a:ext cx="16297" cy="26516"/>
            </a:xfrm>
            <a:custGeom>
              <a:avLst/>
              <a:gdLst>
                <a:gd name="T0" fmla="*/ 4 w 7"/>
                <a:gd name="T1" fmla="*/ 12 h 12"/>
                <a:gd name="T2" fmla="*/ 6 w 7"/>
                <a:gd name="T3" fmla="*/ 6 h 12"/>
                <a:gd name="T4" fmla="*/ 3 w 7"/>
                <a:gd name="T5" fmla="*/ 0 h 12"/>
                <a:gd name="T6" fmla="*/ 1 w 7"/>
                <a:gd name="T7" fmla="*/ 6 h 12"/>
                <a:gd name="T8" fmla="*/ 4 w 7"/>
                <a:gd name="T9" fmla="*/ 12 h 12"/>
              </a:gdLst>
              <a:ahLst/>
              <a:cxnLst>
                <a:cxn ang="0">
                  <a:pos x="T0" y="T1"/>
                </a:cxn>
                <a:cxn ang="0">
                  <a:pos x="T2" y="T3"/>
                </a:cxn>
                <a:cxn ang="0">
                  <a:pos x="T4" y="T5"/>
                </a:cxn>
                <a:cxn ang="0">
                  <a:pos x="T6" y="T7"/>
                </a:cxn>
                <a:cxn ang="0">
                  <a:pos x="T8" y="T9"/>
                </a:cxn>
              </a:cxnLst>
              <a:rect l="0" t="0" r="r" b="b"/>
              <a:pathLst>
                <a:path w="7" h="12">
                  <a:moveTo>
                    <a:pt x="4" y="12"/>
                  </a:moveTo>
                  <a:cubicBezTo>
                    <a:pt x="6" y="12"/>
                    <a:pt x="7" y="9"/>
                    <a:pt x="6" y="6"/>
                  </a:cubicBezTo>
                  <a:cubicBezTo>
                    <a:pt x="6" y="3"/>
                    <a:pt x="5" y="0"/>
                    <a:pt x="3" y="0"/>
                  </a:cubicBezTo>
                  <a:cubicBezTo>
                    <a:pt x="2" y="0"/>
                    <a:pt x="0" y="3"/>
                    <a:pt x="1" y="6"/>
                  </a:cubicBezTo>
                  <a:cubicBezTo>
                    <a:pt x="1" y="10"/>
                    <a:pt x="2" y="12"/>
                    <a:pt x="4" y="12"/>
                  </a:cubicBez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1" name="Freeform 314"/>
            <p:cNvSpPr>
              <a:spLocks/>
            </p:cNvSpPr>
            <p:nvPr/>
          </p:nvSpPr>
          <p:spPr bwMode="gray">
            <a:xfrm>
              <a:off x="5334196" y="2709655"/>
              <a:ext cx="16297" cy="26516"/>
            </a:xfrm>
            <a:custGeom>
              <a:avLst/>
              <a:gdLst>
                <a:gd name="T0" fmla="*/ 3 w 7"/>
                <a:gd name="T1" fmla="*/ 0 h 12"/>
                <a:gd name="T2" fmla="*/ 1 w 7"/>
                <a:gd name="T3" fmla="*/ 6 h 12"/>
                <a:gd name="T4" fmla="*/ 4 w 7"/>
                <a:gd name="T5" fmla="*/ 12 h 12"/>
                <a:gd name="T6" fmla="*/ 6 w 7"/>
                <a:gd name="T7" fmla="*/ 6 h 12"/>
                <a:gd name="T8" fmla="*/ 3 w 7"/>
                <a:gd name="T9" fmla="*/ 0 h 12"/>
              </a:gdLst>
              <a:ahLst/>
              <a:cxnLst>
                <a:cxn ang="0">
                  <a:pos x="T0" y="T1"/>
                </a:cxn>
                <a:cxn ang="0">
                  <a:pos x="T2" y="T3"/>
                </a:cxn>
                <a:cxn ang="0">
                  <a:pos x="T4" y="T5"/>
                </a:cxn>
                <a:cxn ang="0">
                  <a:pos x="T6" y="T7"/>
                </a:cxn>
                <a:cxn ang="0">
                  <a:pos x="T8" y="T9"/>
                </a:cxn>
              </a:cxnLst>
              <a:rect l="0" t="0" r="r" b="b"/>
              <a:pathLst>
                <a:path w="7" h="12">
                  <a:moveTo>
                    <a:pt x="3" y="0"/>
                  </a:moveTo>
                  <a:cubicBezTo>
                    <a:pt x="1" y="0"/>
                    <a:pt x="0" y="3"/>
                    <a:pt x="1" y="6"/>
                  </a:cubicBezTo>
                  <a:cubicBezTo>
                    <a:pt x="1" y="10"/>
                    <a:pt x="2" y="12"/>
                    <a:pt x="4" y="12"/>
                  </a:cubicBezTo>
                  <a:cubicBezTo>
                    <a:pt x="5" y="12"/>
                    <a:pt x="7" y="9"/>
                    <a:pt x="6" y="6"/>
                  </a:cubicBezTo>
                  <a:cubicBezTo>
                    <a:pt x="6" y="3"/>
                    <a:pt x="5" y="0"/>
                    <a:pt x="3" y="0"/>
                  </a:cubicBez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2" name="Freeform 315"/>
            <p:cNvSpPr>
              <a:spLocks/>
            </p:cNvSpPr>
            <p:nvPr/>
          </p:nvSpPr>
          <p:spPr bwMode="gray">
            <a:xfrm>
              <a:off x="5220120" y="2592985"/>
              <a:ext cx="24445" cy="209475"/>
            </a:xfrm>
            <a:custGeom>
              <a:avLst/>
              <a:gdLst>
                <a:gd name="T0" fmla="*/ 0 w 11"/>
                <a:gd name="T1" fmla="*/ 15 h 95"/>
                <a:gd name="T2" fmla="*/ 5 w 11"/>
                <a:gd name="T3" fmla="*/ 93 h 95"/>
                <a:gd name="T4" fmla="*/ 11 w 11"/>
                <a:gd name="T5" fmla="*/ 95 h 95"/>
                <a:gd name="T6" fmla="*/ 2 w 11"/>
                <a:gd name="T7" fmla="*/ 4 h 95"/>
                <a:gd name="T8" fmla="*/ 0 w 11"/>
                <a:gd name="T9" fmla="*/ 15 h 95"/>
              </a:gdLst>
              <a:ahLst/>
              <a:cxnLst>
                <a:cxn ang="0">
                  <a:pos x="T0" y="T1"/>
                </a:cxn>
                <a:cxn ang="0">
                  <a:pos x="T2" y="T3"/>
                </a:cxn>
                <a:cxn ang="0">
                  <a:pos x="T4" y="T5"/>
                </a:cxn>
                <a:cxn ang="0">
                  <a:pos x="T6" y="T7"/>
                </a:cxn>
                <a:cxn ang="0">
                  <a:pos x="T8" y="T9"/>
                </a:cxn>
              </a:cxnLst>
              <a:rect l="0" t="0" r="r" b="b"/>
              <a:pathLst>
                <a:path w="11" h="95">
                  <a:moveTo>
                    <a:pt x="0" y="15"/>
                  </a:moveTo>
                  <a:cubicBezTo>
                    <a:pt x="1" y="31"/>
                    <a:pt x="3" y="64"/>
                    <a:pt x="5" y="93"/>
                  </a:cubicBezTo>
                  <a:cubicBezTo>
                    <a:pt x="7" y="94"/>
                    <a:pt x="9" y="94"/>
                    <a:pt x="11" y="95"/>
                  </a:cubicBezTo>
                  <a:cubicBezTo>
                    <a:pt x="8" y="65"/>
                    <a:pt x="4" y="7"/>
                    <a:pt x="2" y="4"/>
                  </a:cubicBezTo>
                  <a:cubicBezTo>
                    <a:pt x="0" y="0"/>
                    <a:pt x="0" y="8"/>
                    <a:pt x="0" y="15"/>
                  </a:cubicBez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3" name="Freeform 316"/>
            <p:cNvSpPr>
              <a:spLocks/>
            </p:cNvSpPr>
            <p:nvPr/>
          </p:nvSpPr>
          <p:spPr bwMode="gray">
            <a:xfrm>
              <a:off x="5586793" y="2624804"/>
              <a:ext cx="24445" cy="129928"/>
            </a:xfrm>
            <a:custGeom>
              <a:avLst/>
              <a:gdLst>
                <a:gd name="T0" fmla="*/ 1 w 11"/>
                <a:gd name="T1" fmla="*/ 18 h 59"/>
                <a:gd name="T2" fmla="*/ 6 w 11"/>
                <a:gd name="T3" fmla="*/ 59 h 59"/>
                <a:gd name="T4" fmla="*/ 11 w 11"/>
                <a:gd name="T5" fmla="*/ 56 h 59"/>
                <a:gd name="T6" fmla="*/ 4 w 11"/>
                <a:gd name="T7" fmla="*/ 10 h 59"/>
                <a:gd name="T8" fmla="*/ 1 w 11"/>
                <a:gd name="T9" fmla="*/ 18 h 59"/>
              </a:gdLst>
              <a:ahLst/>
              <a:cxnLst>
                <a:cxn ang="0">
                  <a:pos x="T0" y="T1"/>
                </a:cxn>
                <a:cxn ang="0">
                  <a:pos x="T2" y="T3"/>
                </a:cxn>
                <a:cxn ang="0">
                  <a:pos x="T4" y="T5"/>
                </a:cxn>
                <a:cxn ang="0">
                  <a:pos x="T6" y="T7"/>
                </a:cxn>
                <a:cxn ang="0">
                  <a:pos x="T8" y="T9"/>
                </a:cxn>
              </a:cxnLst>
              <a:rect l="0" t="0" r="r" b="b"/>
              <a:pathLst>
                <a:path w="11" h="59">
                  <a:moveTo>
                    <a:pt x="1" y="18"/>
                  </a:moveTo>
                  <a:cubicBezTo>
                    <a:pt x="2" y="22"/>
                    <a:pt x="4" y="43"/>
                    <a:pt x="6" y="59"/>
                  </a:cubicBezTo>
                  <a:cubicBezTo>
                    <a:pt x="8" y="58"/>
                    <a:pt x="9" y="57"/>
                    <a:pt x="11" y="56"/>
                  </a:cubicBezTo>
                  <a:cubicBezTo>
                    <a:pt x="9" y="39"/>
                    <a:pt x="5" y="16"/>
                    <a:pt x="4" y="10"/>
                  </a:cubicBezTo>
                  <a:cubicBezTo>
                    <a:pt x="2" y="0"/>
                    <a:pt x="0" y="12"/>
                    <a:pt x="1" y="18"/>
                  </a:cubicBez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4" name="Freeform 317"/>
            <p:cNvSpPr>
              <a:spLocks noEditPoints="1"/>
            </p:cNvSpPr>
            <p:nvPr/>
          </p:nvSpPr>
          <p:spPr bwMode="gray">
            <a:xfrm>
              <a:off x="4804560" y="1792212"/>
              <a:ext cx="1113597" cy="1084493"/>
            </a:xfrm>
            <a:custGeom>
              <a:avLst/>
              <a:gdLst>
                <a:gd name="T0" fmla="*/ 246 w 492"/>
                <a:gd name="T1" fmla="*/ 0 h 492"/>
                <a:gd name="T2" fmla="*/ 0 w 492"/>
                <a:gd name="T3" fmla="*/ 246 h 492"/>
                <a:gd name="T4" fmla="*/ 246 w 492"/>
                <a:gd name="T5" fmla="*/ 492 h 492"/>
                <a:gd name="T6" fmla="*/ 492 w 492"/>
                <a:gd name="T7" fmla="*/ 246 h 492"/>
                <a:gd name="T8" fmla="*/ 246 w 492"/>
                <a:gd name="T9" fmla="*/ 0 h 492"/>
                <a:gd name="T10" fmla="*/ 454 w 492"/>
                <a:gd name="T11" fmla="*/ 309 h 492"/>
                <a:gd name="T12" fmla="*/ 433 w 492"/>
                <a:gd name="T13" fmla="*/ 357 h 492"/>
                <a:gd name="T14" fmla="*/ 431 w 492"/>
                <a:gd name="T15" fmla="*/ 360 h 492"/>
                <a:gd name="T16" fmla="*/ 419 w 492"/>
                <a:gd name="T17" fmla="*/ 378 h 492"/>
                <a:gd name="T18" fmla="*/ 416 w 492"/>
                <a:gd name="T19" fmla="*/ 382 h 492"/>
                <a:gd name="T20" fmla="*/ 357 w 492"/>
                <a:gd name="T21" fmla="*/ 433 h 492"/>
                <a:gd name="T22" fmla="*/ 352 w 492"/>
                <a:gd name="T23" fmla="*/ 436 h 492"/>
                <a:gd name="T24" fmla="*/ 246 w 492"/>
                <a:gd name="T25" fmla="*/ 464 h 492"/>
                <a:gd name="T26" fmla="*/ 195 w 492"/>
                <a:gd name="T27" fmla="*/ 458 h 492"/>
                <a:gd name="T28" fmla="*/ 189 w 492"/>
                <a:gd name="T29" fmla="*/ 456 h 492"/>
                <a:gd name="T30" fmla="*/ 143 w 492"/>
                <a:gd name="T31" fmla="*/ 438 h 492"/>
                <a:gd name="T32" fmla="*/ 139 w 492"/>
                <a:gd name="T33" fmla="*/ 436 h 492"/>
                <a:gd name="T34" fmla="*/ 59 w 492"/>
                <a:gd name="T35" fmla="*/ 357 h 492"/>
                <a:gd name="T36" fmla="*/ 57 w 492"/>
                <a:gd name="T37" fmla="*/ 354 h 492"/>
                <a:gd name="T38" fmla="*/ 31 w 492"/>
                <a:gd name="T39" fmla="*/ 286 h 492"/>
                <a:gd name="T40" fmla="*/ 28 w 492"/>
                <a:gd name="T41" fmla="*/ 246 h 492"/>
                <a:gd name="T42" fmla="*/ 246 w 492"/>
                <a:gd name="T43" fmla="*/ 28 h 492"/>
                <a:gd name="T44" fmla="*/ 464 w 492"/>
                <a:gd name="T45" fmla="*/ 246 h 492"/>
                <a:gd name="T46" fmla="*/ 454 w 492"/>
                <a:gd name="T47" fmla="*/ 30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2" h="492">
                  <a:moveTo>
                    <a:pt x="246" y="0"/>
                  </a:moveTo>
                  <a:cubicBezTo>
                    <a:pt x="110" y="0"/>
                    <a:pt x="0" y="110"/>
                    <a:pt x="0" y="246"/>
                  </a:cubicBezTo>
                  <a:cubicBezTo>
                    <a:pt x="0" y="382"/>
                    <a:pt x="110" y="492"/>
                    <a:pt x="246" y="492"/>
                  </a:cubicBezTo>
                  <a:cubicBezTo>
                    <a:pt x="382" y="492"/>
                    <a:pt x="492" y="382"/>
                    <a:pt x="492" y="246"/>
                  </a:cubicBezTo>
                  <a:cubicBezTo>
                    <a:pt x="492" y="110"/>
                    <a:pt x="382" y="0"/>
                    <a:pt x="246" y="0"/>
                  </a:cubicBezTo>
                  <a:close/>
                  <a:moveTo>
                    <a:pt x="454" y="309"/>
                  </a:moveTo>
                  <a:cubicBezTo>
                    <a:pt x="449" y="326"/>
                    <a:pt x="442" y="342"/>
                    <a:pt x="433" y="357"/>
                  </a:cubicBezTo>
                  <a:cubicBezTo>
                    <a:pt x="433" y="358"/>
                    <a:pt x="432" y="359"/>
                    <a:pt x="431" y="360"/>
                  </a:cubicBezTo>
                  <a:cubicBezTo>
                    <a:pt x="427" y="366"/>
                    <a:pt x="423" y="372"/>
                    <a:pt x="419" y="378"/>
                  </a:cubicBezTo>
                  <a:cubicBezTo>
                    <a:pt x="418" y="379"/>
                    <a:pt x="417" y="380"/>
                    <a:pt x="416" y="382"/>
                  </a:cubicBezTo>
                  <a:cubicBezTo>
                    <a:pt x="400" y="402"/>
                    <a:pt x="380" y="420"/>
                    <a:pt x="357" y="433"/>
                  </a:cubicBezTo>
                  <a:cubicBezTo>
                    <a:pt x="355" y="434"/>
                    <a:pt x="354" y="435"/>
                    <a:pt x="352" y="436"/>
                  </a:cubicBezTo>
                  <a:cubicBezTo>
                    <a:pt x="321" y="454"/>
                    <a:pt x="284" y="464"/>
                    <a:pt x="246" y="464"/>
                  </a:cubicBezTo>
                  <a:cubicBezTo>
                    <a:pt x="228" y="464"/>
                    <a:pt x="211" y="462"/>
                    <a:pt x="195" y="458"/>
                  </a:cubicBezTo>
                  <a:cubicBezTo>
                    <a:pt x="193" y="457"/>
                    <a:pt x="191" y="457"/>
                    <a:pt x="189" y="456"/>
                  </a:cubicBezTo>
                  <a:cubicBezTo>
                    <a:pt x="173" y="452"/>
                    <a:pt x="158" y="446"/>
                    <a:pt x="143" y="438"/>
                  </a:cubicBezTo>
                  <a:cubicBezTo>
                    <a:pt x="142" y="437"/>
                    <a:pt x="140" y="436"/>
                    <a:pt x="139" y="436"/>
                  </a:cubicBezTo>
                  <a:cubicBezTo>
                    <a:pt x="106" y="417"/>
                    <a:pt x="78" y="390"/>
                    <a:pt x="59" y="357"/>
                  </a:cubicBezTo>
                  <a:cubicBezTo>
                    <a:pt x="58" y="356"/>
                    <a:pt x="57" y="355"/>
                    <a:pt x="57" y="354"/>
                  </a:cubicBezTo>
                  <a:cubicBezTo>
                    <a:pt x="45" y="333"/>
                    <a:pt x="36" y="310"/>
                    <a:pt x="31" y="286"/>
                  </a:cubicBezTo>
                  <a:cubicBezTo>
                    <a:pt x="29" y="273"/>
                    <a:pt x="28" y="259"/>
                    <a:pt x="28" y="246"/>
                  </a:cubicBezTo>
                  <a:cubicBezTo>
                    <a:pt x="28" y="126"/>
                    <a:pt x="126" y="28"/>
                    <a:pt x="246" y="28"/>
                  </a:cubicBezTo>
                  <a:cubicBezTo>
                    <a:pt x="366" y="28"/>
                    <a:pt x="464" y="126"/>
                    <a:pt x="464" y="246"/>
                  </a:cubicBezTo>
                  <a:cubicBezTo>
                    <a:pt x="464" y="268"/>
                    <a:pt x="460" y="289"/>
                    <a:pt x="454" y="30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5" name="Freeform 318"/>
            <p:cNvSpPr>
              <a:spLocks noEditPoints="1"/>
            </p:cNvSpPr>
            <p:nvPr/>
          </p:nvSpPr>
          <p:spPr bwMode="gray">
            <a:xfrm>
              <a:off x="4750236" y="1739180"/>
              <a:ext cx="1222240" cy="1190555"/>
            </a:xfrm>
            <a:custGeom>
              <a:avLst/>
              <a:gdLst>
                <a:gd name="T0" fmla="*/ 270 w 540"/>
                <a:gd name="T1" fmla="*/ 0 h 540"/>
                <a:gd name="T2" fmla="*/ 0 w 540"/>
                <a:gd name="T3" fmla="*/ 270 h 540"/>
                <a:gd name="T4" fmla="*/ 270 w 540"/>
                <a:gd name="T5" fmla="*/ 540 h 540"/>
                <a:gd name="T6" fmla="*/ 540 w 540"/>
                <a:gd name="T7" fmla="*/ 270 h 540"/>
                <a:gd name="T8" fmla="*/ 270 w 540"/>
                <a:gd name="T9" fmla="*/ 0 h 540"/>
                <a:gd name="T10" fmla="*/ 270 w 540"/>
                <a:gd name="T11" fmla="*/ 516 h 540"/>
                <a:gd name="T12" fmla="*/ 24 w 540"/>
                <a:gd name="T13" fmla="*/ 270 h 540"/>
                <a:gd name="T14" fmla="*/ 270 w 540"/>
                <a:gd name="T15" fmla="*/ 24 h 540"/>
                <a:gd name="T16" fmla="*/ 516 w 540"/>
                <a:gd name="T17" fmla="*/ 270 h 540"/>
                <a:gd name="T18" fmla="*/ 270 w 540"/>
                <a:gd name="T19" fmla="*/ 51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0" h="540">
                  <a:moveTo>
                    <a:pt x="270" y="0"/>
                  </a:moveTo>
                  <a:cubicBezTo>
                    <a:pt x="121" y="0"/>
                    <a:pt x="0" y="121"/>
                    <a:pt x="0" y="270"/>
                  </a:cubicBezTo>
                  <a:cubicBezTo>
                    <a:pt x="0" y="419"/>
                    <a:pt x="121" y="540"/>
                    <a:pt x="270" y="540"/>
                  </a:cubicBezTo>
                  <a:cubicBezTo>
                    <a:pt x="419" y="540"/>
                    <a:pt x="540" y="419"/>
                    <a:pt x="540" y="270"/>
                  </a:cubicBezTo>
                  <a:cubicBezTo>
                    <a:pt x="540" y="121"/>
                    <a:pt x="419" y="0"/>
                    <a:pt x="270" y="0"/>
                  </a:cubicBezTo>
                  <a:close/>
                  <a:moveTo>
                    <a:pt x="270" y="516"/>
                  </a:moveTo>
                  <a:cubicBezTo>
                    <a:pt x="134" y="516"/>
                    <a:pt x="24" y="406"/>
                    <a:pt x="24" y="270"/>
                  </a:cubicBezTo>
                  <a:cubicBezTo>
                    <a:pt x="24" y="134"/>
                    <a:pt x="134" y="24"/>
                    <a:pt x="270" y="24"/>
                  </a:cubicBezTo>
                  <a:cubicBezTo>
                    <a:pt x="406" y="24"/>
                    <a:pt x="516" y="134"/>
                    <a:pt x="516" y="270"/>
                  </a:cubicBezTo>
                  <a:cubicBezTo>
                    <a:pt x="516" y="406"/>
                    <a:pt x="406" y="516"/>
                    <a:pt x="270" y="516"/>
                  </a:cubicBezTo>
                  <a:close/>
                </a:path>
              </a:pathLst>
            </a:custGeom>
            <a:solidFill>
              <a:schemeClr val="accent6">
                <a:lumMod val="60000"/>
                <a:lumOff val="40000"/>
              </a:schemeClr>
            </a:solidFill>
            <a:ln w="9525" cap="flat">
              <a:noFill/>
              <a:bevel/>
              <a:headEnd/>
              <a:tailEnd/>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solidFill>
                  <a:srgbClr val="5F5F5F"/>
                </a:solidFill>
              </a:endParaRPr>
            </a:p>
          </p:txBody>
        </p:sp>
      </p:grpSp>
      <p:cxnSp>
        <p:nvCxnSpPr>
          <p:cNvPr id="209" name="Straight Arrow Connector 208"/>
          <p:cNvCxnSpPr/>
          <p:nvPr/>
        </p:nvCxnSpPr>
        <p:spPr>
          <a:xfrm flipH="1">
            <a:off x="1674812" y="3733800"/>
            <a:ext cx="304800" cy="304800"/>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211" name="Straight Arrow Connector 210"/>
          <p:cNvCxnSpPr/>
          <p:nvPr/>
        </p:nvCxnSpPr>
        <p:spPr>
          <a:xfrm flipH="1" flipV="1">
            <a:off x="1662112" y="2692400"/>
            <a:ext cx="304800" cy="304800"/>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213" name="TextBox 212"/>
          <p:cNvSpPr txBox="1"/>
          <p:nvPr/>
        </p:nvSpPr>
        <p:spPr>
          <a:xfrm>
            <a:off x="10361612" y="3124200"/>
            <a:ext cx="1338264" cy="457200"/>
          </a:xfrm>
          <a:prstGeom prst="rect">
            <a:avLst/>
          </a:prstGeom>
          <a:noFill/>
          <a:ln>
            <a:noFill/>
          </a:ln>
        </p:spPr>
        <p:txBody>
          <a:bodyPr wrap="none" lIns="0" tIns="0" rIns="0" bIns="0" rtlCol="0">
            <a:noAutofit/>
          </a:bodyPr>
          <a:lstStyle/>
          <a:p>
            <a:pPr algn="ctr">
              <a:lnSpc>
                <a:spcPct val="90000"/>
              </a:lnSpc>
            </a:pPr>
            <a:r>
              <a:rPr lang="en-US" dirty="0" smtClean="0">
                <a:solidFill>
                  <a:srgbClr val="5F5F5F"/>
                </a:solidFill>
              </a:rPr>
              <a:t>Mobile App </a:t>
            </a:r>
          </a:p>
          <a:p>
            <a:pPr algn="ctr">
              <a:lnSpc>
                <a:spcPct val="90000"/>
              </a:lnSpc>
            </a:pPr>
            <a:r>
              <a:rPr lang="en-US" dirty="0" smtClean="0">
                <a:solidFill>
                  <a:srgbClr val="5F5F5F"/>
                </a:solidFill>
              </a:rPr>
              <a:t>Developers</a:t>
            </a:r>
          </a:p>
          <a:p>
            <a:pPr>
              <a:lnSpc>
                <a:spcPct val="90000"/>
              </a:lnSpc>
            </a:pPr>
            <a:endParaRPr lang="en-US" dirty="0">
              <a:solidFill>
                <a:srgbClr val="5F5F5F"/>
              </a:solidFill>
            </a:endParaRPr>
          </a:p>
        </p:txBody>
      </p:sp>
      <p:cxnSp>
        <p:nvCxnSpPr>
          <p:cNvPr id="214" name="Straight Arrow Connector 213"/>
          <p:cNvCxnSpPr/>
          <p:nvPr/>
        </p:nvCxnSpPr>
        <p:spPr>
          <a:xfrm flipH="1">
            <a:off x="10018712" y="3352800"/>
            <a:ext cx="381000" cy="0"/>
          </a:xfrm>
          <a:prstGeom prst="straightConnector1">
            <a:avLst/>
          </a:prstGeom>
          <a:ln w="19050">
            <a:solidFill>
              <a:srgbClr val="000000"/>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215" name="TextBox 214"/>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Oracle API Platform (Security &amp; Gateway) Cloud Service</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2667000"/>
            <a:ext cx="5867400" cy="541860"/>
          </a:xfrm>
        </p:spPr>
        <p:txBody>
          <a:bodyPr/>
          <a:lstStyle/>
          <a:p>
            <a:pPr algn="ctr"/>
            <a:r>
              <a:rPr lang="en-US" sz="1800" dirty="0" smtClean="0"/>
              <a:t>Please delete this slide</a:t>
            </a:r>
            <a:br>
              <a:rPr lang="en-US" sz="1800" dirty="0" smtClean="0"/>
            </a:br>
            <a:r>
              <a:rPr lang="en-US" sz="1800" dirty="0" smtClean="0"/>
              <a:t/>
            </a:r>
            <a:br>
              <a:rPr lang="en-US" sz="1800" dirty="0" smtClean="0"/>
            </a:br>
            <a:r>
              <a:rPr lang="en-US" sz="1800" dirty="0" smtClean="0"/>
              <a:t>End of Slides</a:t>
            </a:r>
            <a:br>
              <a:rPr lang="en-US" sz="1800" dirty="0" smtClean="0"/>
            </a:br>
            <a:r>
              <a:rPr lang="en-US" sz="1800" dirty="0" smtClean="0"/>
              <a:t/>
            </a:r>
            <a:br>
              <a:rPr lang="en-US" sz="1800" dirty="0" smtClean="0"/>
            </a:br>
            <a:r>
              <a:rPr lang="en-US" sz="1800" dirty="0" smtClean="0"/>
              <a:t>Shukie</a:t>
            </a:r>
            <a:endParaRPr lang="en-US" sz="1800" dirty="0"/>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enchantedlearning.com/bwbig/earth.png"/>
          <p:cNvPicPr>
            <a:picLocks noChangeAspect="1" noChangeArrowheads="1"/>
          </p:cNvPicPr>
          <p:nvPr/>
        </p:nvPicPr>
        <p:blipFill>
          <a:blip r:embed="rId3" cstate="print">
            <a:lum bright="21000"/>
          </a:blip>
          <a:srcRect/>
          <a:stretch>
            <a:fillRect/>
          </a:stretch>
        </p:blipFill>
        <p:spPr bwMode="auto">
          <a:xfrm>
            <a:off x="8603679" y="2311895"/>
            <a:ext cx="3236001" cy="4124531"/>
          </a:xfrm>
          <a:prstGeom prst="rect">
            <a:avLst/>
          </a:prstGeom>
          <a:noFill/>
        </p:spPr>
      </p:pic>
      <p:sp>
        <p:nvSpPr>
          <p:cNvPr id="2" name="Title 1"/>
          <p:cNvSpPr>
            <a:spLocks noGrp="1"/>
          </p:cNvSpPr>
          <p:nvPr>
            <p:ph type="title"/>
          </p:nvPr>
        </p:nvSpPr>
        <p:spPr>
          <a:xfrm>
            <a:off x="503223" y="249670"/>
            <a:ext cx="11117401" cy="480840"/>
          </a:xfrm>
        </p:spPr>
        <p:txBody>
          <a:bodyPr/>
          <a:lstStyle/>
          <a:p>
            <a:r>
              <a:rPr lang="en-US" dirty="0" smtClean="0"/>
              <a:t>Cloud – Ground Integration - Secure Orchestration </a:t>
            </a:r>
            <a:endParaRPr lang="en-US" dirty="0"/>
          </a:p>
        </p:txBody>
      </p:sp>
      <p:sp>
        <p:nvSpPr>
          <p:cNvPr id="3" name="Content Placeholder 2"/>
          <p:cNvSpPr>
            <a:spLocks noGrp="1"/>
          </p:cNvSpPr>
          <p:nvPr>
            <p:ph idx="1"/>
          </p:nvPr>
        </p:nvSpPr>
        <p:spPr>
          <a:xfrm>
            <a:off x="2074919" y="1414450"/>
            <a:ext cx="8862213" cy="2563784"/>
          </a:xfrm>
        </p:spPr>
        <p:txBody>
          <a:bodyPr>
            <a:noAutofit/>
          </a:bodyPr>
          <a:lstStyle/>
          <a:p>
            <a:r>
              <a:rPr lang="en-US" sz="2000" dirty="0" smtClean="0"/>
              <a:t>Opening </a:t>
            </a:r>
            <a:r>
              <a:rPr lang="en-US" sz="2000" dirty="0"/>
              <a:t>of </a:t>
            </a:r>
            <a:r>
              <a:rPr lang="en-US" sz="2000" dirty="0" smtClean="0"/>
              <a:t>inbound ports </a:t>
            </a:r>
            <a:r>
              <a:rPr lang="en-US" sz="2000" dirty="0"/>
              <a:t>to communicate with on-premise </a:t>
            </a:r>
            <a:r>
              <a:rPr lang="en-US" sz="2000" dirty="0" smtClean="0"/>
              <a:t>systems</a:t>
            </a:r>
          </a:p>
          <a:p>
            <a:r>
              <a:rPr lang="en-US" sz="2000" dirty="0" smtClean="0"/>
              <a:t>Expose </a:t>
            </a:r>
            <a:r>
              <a:rPr lang="en-US" sz="2000" dirty="0"/>
              <a:t>any private SOAP based web </a:t>
            </a:r>
            <a:r>
              <a:rPr lang="en-US" sz="2000" dirty="0" smtClean="0"/>
              <a:t>services</a:t>
            </a:r>
          </a:p>
          <a:p>
            <a:r>
              <a:rPr lang="en-US" sz="2000" dirty="0" smtClean="0"/>
              <a:t>On premises assets to be hosted on DMZ</a:t>
            </a:r>
          </a:p>
          <a:p>
            <a:r>
              <a:rPr lang="en-US" sz="2000" dirty="0" smtClean="0"/>
              <a:t>Have an </a:t>
            </a:r>
            <a:r>
              <a:rPr lang="en-US" sz="2000" dirty="0"/>
              <a:t>existing J2EE container to deploy </a:t>
            </a:r>
            <a:r>
              <a:rPr lang="en-US" sz="2000" dirty="0" smtClean="0"/>
              <a:t>Connectivity Agent</a:t>
            </a:r>
          </a:p>
          <a:p>
            <a:r>
              <a:rPr lang="en-US" sz="2000" dirty="0" smtClean="0"/>
              <a:t>IT personnel to monitor on premises component</a:t>
            </a:r>
            <a:endParaRPr lang="en-US" sz="2000" dirty="0"/>
          </a:p>
          <a:p>
            <a:endParaRPr lang="en-US" dirty="0"/>
          </a:p>
        </p:txBody>
      </p:sp>
      <p:sp>
        <p:nvSpPr>
          <p:cNvPr id="4" name="Slide Number Placeholder 3"/>
          <p:cNvSpPr>
            <a:spLocks noGrp="1"/>
          </p:cNvSpPr>
          <p:nvPr>
            <p:ph type="sldNum" sz="quarter" idx="4294967295"/>
          </p:nvPr>
        </p:nvSpPr>
        <p:spPr>
          <a:xfrm>
            <a:off x="11276012" y="6556248"/>
            <a:ext cx="381661" cy="182880"/>
          </a:xfrm>
          <a:prstGeom prst="rect">
            <a:avLst/>
          </a:prstGeom>
        </p:spPr>
        <p:txBody>
          <a:bodyPr/>
          <a:lstStyle/>
          <a:p>
            <a:fld id="{C51EAA63-D034-42AE-91FA-B13B9518C7BE}" type="slidenum">
              <a:rPr lang="en-US" smtClean="0">
                <a:solidFill>
                  <a:srgbClr val="5F5F5F"/>
                </a:solidFill>
              </a:rPr>
              <a:pPr/>
              <a:t>14</a:t>
            </a:fld>
            <a:endParaRPr lang="en-US" dirty="0">
              <a:solidFill>
                <a:srgbClr val="5F5F5F"/>
              </a:solidFill>
            </a:endParaRPr>
          </a:p>
        </p:txBody>
      </p:sp>
      <p:pic>
        <p:nvPicPr>
          <p:cNvPr id="8" name="Picture 378891" descr="oracle-ebiz.png"/>
          <p:cNvPicPr>
            <a:picLocks noChangeAspect="1"/>
          </p:cNvPicPr>
          <p:nvPr/>
        </p:nvPicPr>
        <p:blipFill>
          <a:blip r:embed="rId4" cstate="print"/>
          <a:srcRect/>
          <a:stretch>
            <a:fillRect/>
          </a:stretch>
        </p:blipFill>
        <p:spPr bwMode="auto">
          <a:xfrm>
            <a:off x="10337742" y="4054462"/>
            <a:ext cx="1074737" cy="339725"/>
          </a:xfrm>
          <a:prstGeom prst="rect">
            <a:avLst/>
          </a:prstGeom>
          <a:noFill/>
          <a:ln w="9525">
            <a:noFill/>
            <a:miter lim="800000"/>
            <a:headEnd/>
            <a:tailEnd/>
          </a:ln>
        </p:spPr>
      </p:pic>
      <p:pic>
        <p:nvPicPr>
          <p:cNvPr id="9" name="Picture 237"/>
          <p:cNvPicPr>
            <a:picLocks noChangeAspect="1"/>
          </p:cNvPicPr>
          <p:nvPr/>
        </p:nvPicPr>
        <p:blipFill>
          <a:blip r:embed="rId5" cstate="print"/>
          <a:srcRect/>
          <a:stretch>
            <a:fillRect/>
          </a:stretch>
        </p:blipFill>
        <p:spPr bwMode="auto">
          <a:xfrm>
            <a:off x="10597020" y="3246941"/>
            <a:ext cx="766762" cy="381000"/>
          </a:xfrm>
          <a:prstGeom prst="rect">
            <a:avLst/>
          </a:prstGeom>
          <a:noFill/>
          <a:ln w="9525">
            <a:noFill/>
            <a:miter lim="800000"/>
            <a:headEnd/>
            <a:tailEnd/>
          </a:ln>
        </p:spPr>
      </p:pic>
      <p:grpSp>
        <p:nvGrpSpPr>
          <p:cNvPr id="5" name="Group 157"/>
          <p:cNvGrpSpPr/>
          <p:nvPr/>
        </p:nvGrpSpPr>
        <p:grpSpPr>
          <a:xfrm>
            <a:off x="8953276" y="4464163"/>
            <a:ext cx="1295400" cy="451052"/>
            <a:chOff x="2817594" y="1600200"/>
            <a:chExt cx="1448018" cy="451052"/>
          </a:xfrm>
        </p:grpSpPr>
        <p:pic>
          <p:nvPicPr>
            <p:cNvPr id="11" name="Picture 2" descr="http://www.grace-fp7.eu/sites/default/files/imagecache/Article-popup/article-images/Database_iStock_000020783950XSmall.jpg"/>
            <p:cNvPicPr>
              <a:picLocks noChangeAspect="1" noChangeArrowheads="1"/>
            </p:cNvPicPr>
            <p:nvPr/>
          </p:nvPicPr>
          <p:blipFill>
            <a:blip r:embed="rId6" cstate="print"/>
            <a:srcRect/>
            <a:stretch>
              <a:fillRect/>
            </a:stretch>
          </p:blipFill>
          <p:spPr bwMode="auto">
            <a:xfrm>
              <a:off x="2817594" y="1600200"/>
              <a:ext cx="452354" cy="451052"/>
            </a:xfrm>
            <a:prstGeom prst="rect">
              <a:avLst/>
            </a:prstGeom>
            <a:noFill/>
          </p:spPr>
        </p:pic>
        <p:sp>
          <p:nvSpPr>
            <p:cNvPr id="12" name="TextBox 11"/>
            <p:cNvSpPr txBox="1"/>
            <p:nvPr/>
          </p:nvSpPr>
          <p:spPr>
            <a:xfrm>
              <a:off x="3198812" y="1752600"/>
              <a:ext cx="1066800" cy="228600"/>
            </a:xfrm>
            <a:prstGeom prst="rect">
              <a:avLst/>
            </a:prstGeom>
            <a:noFill/>
          </p:spPr>
          <p:txBody>
            <a:bodyPr wrap="square" lIns="0" tIns="0" rIns="0" bIns="0" rtlCol="0">
              <a:noAutofit/>
            </a:bodyPr>
            <a:lstStyle/>
            <a:p>
              <a:pPr>
                <a:lnSpc>
                  <a:spcPct val="90000"/>
                </a:lnSpc>
              </a:pPr>
              <a:r>
                <a:rPr lang="en-US" sz="1400" dirty="0" smtClean="0">
                  <a:solidFill>
                    <a:srgbClr val="333333"/>
                  </a:solidFill>
                  <a:latin typeface="Arial Black" pitchFamily="34" charset="0"/>
                </a:rPr>
                <a:t>Database</a:t>
              </a:r>
              <a:endParaRPr lang="en-US" sz="1400" dirty="0">
                <a:solidFill>
                  <a:srgbClr val="333333"/>
                </a:solidFill>
                <a:latin typeface="Arial Black" pitchFamily="34" charset="0"/>
              </a:endParaRPr>
            </a:p>
          </p:txBody>
        </p:sp>
      </p:grpSp>
      <p:pic>
        <p:nvPicPr>
          <p:cNvPr id="13" name="Picture 12" descr="ftp.jpg"/>
          <p:cNvPicPr>
            <a:picLocks noChangeAspect="1"/>
          </p:cNvPicPr>
          <p:nvPr/>
        </p:nvPicPr>
        <p:blipFill>
          <a:blip r:embed="rId7" cstate="print"/>
          <a:stretch>
            <a:fillRect/>
          </a:stretch>
        </p:blipFill>
        <p:spPr>
          <a:xfrm>
            <a:off x="10113071" y="4868883"/>
            <a:ext cx="706611" cy="706611"/>
          </a:xfrm>
          <a:prstGeom prst="rect">
            <a:avLst/>
          </a:prstGeom>
        </p:spPr>
      </p:pic>
      <p:pic>
        <p:nvPicPr>
          <p:cNvPr id="14" name="Picture 13" descr="siebel.jpg"/>
          <p:cNvPicPr>
            <a:picLocks noChangeAspect="1"/>
          </p:cNvPicPr>
          <p:nvPr/>
        </p:nvPicPr>
        <p:blipFill>
          <a:blip r:embed="rId8" cstate="print"/>
          <a:stretch>
            <a:fillRect/>
          </a:stretch>
        </p:blipFill>
        <p:spPr>
          <a:xfrm>
            <a:off x="8946349" y="3501272"/>
            <a:ext cx="1205446" cy="595716"/>
          </a:xfrm>
          <a:prstGeom prst="rect">
            <a:avLst/>
          </a:prstGeom>
        </p:spPr>
      </p:pic>
      <p:sp>
        <p:nvSpPr>
          <p:cNvPr id="15" name="Freeform 138"/>
          <p:cNvSpPr>
            <a:spLocks noChangeAspect="1" noEditPoints="1"/>
          </p:cNvSpPr>
          <p:nvPr/>
        </p:nvSpPr>
        <p:spPr bwMode="gray">
          <a:xfrm>
            <a:off x="1152669" y="3886028"/>
            <a:ext cx="3485181" cy="1944756"/>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a:lstStyle/>
          <a:p>
            <a:pPr fontAlgn="auto">
              <a:spcBef>
                <a:spcPts val="0"/>
              </a:spcBef>
              <a:spcAft>
                <a:spcPts val="0"/>
              </a:spcAft>
              <a:defRPr/>
            </a:pPr>
            <a:endParaRPr lang="en-US" sz="1400" dirty="0">
              <a:latin typeface="+mn-lt"/>
              <a:cs typeface="+mn-cs"/>
            </a:endParaRPr>
          </a:p>
        </p:txBody>
      </p:sp>
      <p:grpSp>
        <p:nvGrpSpPr>
          <p:cNvPr id="6" name="Group 269"/>
          <p:cNvGrpSpPr>
            <a:grpSpLocks/>
          </p:cNvGrpSpPr>
          <p:nvPr/>
        </p:nvGrpSpPr>
        <p:grpSpPr bwMode="auto">
          <a:xfrm>
            <a:off x="1807523" y="4915024"/>
            <a:ext cx="2290763" cy="538163"/>
            <a:chOff x="4592081" y="2560320"/>
            <a:chExt cx="2291255" cy="538480"/>
          </a:xfrm>
        </p:grpSpPr>
        <p:sp>
          <p:nvSpPr>
            <p:cNvPr id="27" name="TextBox 304"/>
            <p:cNvSpPr txBox="1">
              <a:spLocks noChangeArrowheads="1"/>
            </p:cNvSpPr>
            <p:nvPr/>
          </p:nvSpPr>
          <p:spPr bwMode="auto">
            <a:xfrm>
              <a:off x="4592081" y="2560320"/>
              <a:ext cx="2291255" cy="523949"/>
            </a:xfrm>
            <a:prstGeom prst="rect">
              <a:avLst/>
            </a:prstGeom>
            <a:solidFill>
              <a:schemeClr val="accent2"/>
            </a:solidFill>
            <a:ln w="111125" cap="rnd">
              <a:noFill/>
              <a:miter lim="800000"/>
              <a:headEnd/>
              <a:tailEnd/>
            </a:ln>
          </p:spPr>
          <p:txBody>
            <a:bodyPr lIns="0" tIns="0" rIns="0" bIns="0"/>
            <a:lstStyle/>
            <a:p>
              <a:pPr algn="ctr">
                <a:lnSpc>
                  <a:spcPct val="90000"/>
                </a:lnSpc>
              </a:pPr>
              <a:endParaRPr lang="en-US" sz="500">
                <a:solidFill>
                  <a:srgbClr val="FFFFFF"/>
                </a:solidFill>
                <a:latin typeface="Calibri" pitchFamily="34" charset="0"/>
              </a:endParaRPr>
            </a:p>
          </p:txBody>
        </p:sp>
        <p:sp>
          <p:nvSpPr>
            <p:cNvPr id="28" name="TextBox 306"/>
            <p:cNvSpPr txBox="1">
              <a:spLocks noChangeArrowheads="1"/>
            </p:cNvSpPr>
            <p:nvPr/>
          </p:nvSpPr>
          <p:spPr bwMode="gray">
            <a:xfrm>
              <a:off x="4680224" y="2600927"/>
              <a:ext cx="2172684" cy="497873"/>
            </a:xfrm>
            <a:prstGeom prst="rect">
              <a:avLst/>
            </a:prstGeom>
            <a:noFill/>
            <a:ln w="9525">
              <a:noFill/>
              <a:miter lim="800000"/>
              <a:headEnd/>
              <a:tailEnd/>
            </a:ln>
          </p:spPr>
          <p:txBody>
            <a:bodyPr wrap="none" lIns="0" tIns="0" rIns="0" bIns="0"/>
            <a:lstStyle/>
            <a:p>
              <a:pPr algn="ctr"/>
              <a:r>
                <a:rPr lang="en-US" sz="1400" b="1">
                  <a:solidFill>
                    <a:schemeClr val="bg1"/>
                  </a:solidFill>
                  <a:latin typeface="Calibri" pitchFamily="34" charset="0"/>
                  <a:cs typeface="Calibri" pitchFamily="34" charset="0"/>
                </a:rPr>
                <a:t>Integration</a:t>
              </a:r>
              <a:br>
                <a:rPr lang="en-US" sz="1400" b="1">
                  <a:solidFill>
                    <a:schemeClr val="bg1"/>
                  </a:solidFill>
                  <a:latin typeface="Calibri" pitchFamily="34" charset="0"/>
                  <a:cs typeface="Calibri" pitchFamily="34" charset="0"/>
                </a:rPr>
              </a:br>
              <a:r>
                <a:rPr lang="en-US" sz="1400" b="1">
                  <a:solidFill>
                    <a:schemeClr val="bg1"/>
                  </a:solidFill>
                  <a:latin typeface="Calibri" pitchFamily="34" charset="0"/>
                  <a:cs typeface="Calibri" pitchFamily="34" charset="0"/>
                </a:rPr>
                <a:t> Platform Cloud Services</a:t>
              </a:r>
            </a:p>
          </p:txBody>
        </p:sp>
      </p:grpSp>
      <p:sp>
        <p:nvSpPr>
          <p:cNvPr id="17" name="&quot;No&quot; Symbol 16"/>
          <p:cNvSpPr/>
          <p:nvPr/>
        </p:nvSpPr>
        <p:spPr>
          <a:xfrm>
            <a:off x="3598223" y="1056904"/>
            <a:ext cx="2968831" cy="2790701"/>
          </a:xfrm>
          <a:prstGeom prst="noSmoking">
            <a:avLst>
              <a:gd name="adj" fmla="val 5104"/>
            </a:avLst>
          </a:prstGeom>
          <a:solidFill>
            <a:schemeClr val="accent1">
              <a:alpha val="57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chemeClr val="tx1"/>
              </a:solidFill>
            </a:endParaRPr>
          </a:p>
        </p:txBody>
      </p:sp>
      <p:sp>
        <p:nvSpPr>
          <p:cNvPr id="21" name="Right Arrow 20"/>
          <p:cNvSpPr/>
          <p:nvPr/>
        </p:nvSpPr>
        <p:spPr>
          <a:xfrm>
            <a:off x="4393869" y="5284519"/>
            <a:ext cx="1662546" cy="296883"/>
          </a:xfrm>
          <a:prstGeom prst="rightArrow">
            <a:avLst/>
          </a:prstGeom>
          <a:solidFill>
            <a:schemeClr val="accent5">
              <a:lumMod val="75000"/>
              <a:alpha val="88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2" name="Left Arrow 21"/>
          <p:cNvSpPr/>
          <p:nvPr/>
        </p:nvSpPr>
        <p:spPr>
          <a:xfrm>
            <a:off x="7493330" y="5237019"/>
            <a:ext cx="2018806" cy="332509"/>
          </a:xfrm>
          <a:prstGeom prst="leftArrow">
            <a:avLst/>
          </a:prstGeom>
          <a:solidFill>
            <a:schemeClr val="accent5">
              <a:lumMod val="75000"/>
              <a:alpha val="88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2059" name="Picture 11"/>
          <p:cNvPicPr>
            <a:picLocks noChangeAspect="1" noChangeArrowheads="1"/>
          </p:cNvPicPr>
          <p:nvPr/>
        </p:nvPicPr>
        <p:blipFill>
          <a:blip r:embed="rId9" cstate="print"/>
          <a:srcRect/>
          <a:stretch>
            <a:fillRect/>
          </a:stretch>
        </p:blipFill>
        <p:spPr bwMode="auto">
          <a:xfrm>
            <a:off x="5616307" y="5016644"/>
            <a:ext cx="2381250" cy="981075"/>
          </a:xfrm>
          <a:prstGeom prst="rect">
            <a:avLst/>
          </a:prstGeom>
          <a:noFill/>
          <a:ln w="9525">
            <a:noFill/>
            <a:miter lim="800000"/>
            <a:headEnd/>
            <a:tailEnd/>
          </a:ln>
        </p:spPr>
      </p:pic>
      <p:sp>
        <p:nvSpPr>
          <p:cNvPr id="29" name="Text Placeholder 5"/>
          <p:cNvSpPr txBox="1">
            <a:spLocks/>
          </p:cNvSpPr>
          <p:nvPr/>
        </p:nvSpPr>
        <p:spPr bwMode="auto">
          <a:xfrm>
            <a:off x="5949538" y="4667004"/>
            <a:ext cx="1805051" cy="437234"/>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1588" marR="0" lvl="0" indent="0" algn="l" defTabSz="914400" rtl="0" eaLnBrk="1" fontAlgn="base" latinLnBrk="0" hangingPunct="1">
              <a:lnSpc>
                <a:spcPct val="90000"/>
              </a:lnSpc>
              <a:spcBef>
                <a:spcPts val="0"/>
              </a:spcBef>
              <a:spcAft>
                <a:spcPct val="0"/>
              </a:spcAft>
              <a:buClr>
                <a:srgbClr val="9F9F9F"/>
              </a:buClr>
              <a:buSzTx/>
              <a:buFontTx/>
              <a:buNone/>
              <a:tabLst/>
              <a:defRPr/>
            </a:pPr>
            <a:r>
              <a:rPr kumimoji="0" lang="en-US" sz="2800" b="1" i="1" u="none" strike="noStrike" kern="1200" cap="none" spc="0" normalizeH="0" baseline="0" noProof="0" dirty="0" smtClean="0">
                <a:ln>
                  <a:noFill/>
                </a:ln>
                <a:solidFill>
                  <a:srgbClr val="C00000"/>
                </a:solidFill>
                <a:effectLst/>
                <a:uLnTx/>
                <a:uFillTx/>
                <a:latin typeface="+mn-lt"/>
                <a:ea typeface="+mn-ea"/>
                <a:cs typeface="+mn-cs"/>
              </a:rPr>
              <a:t>Via Agents</a:t>
            </a:r>
            <a:endParaRPr kumimoji="0" lang="en-US" sz="2800" b="1" i="1" u="none" strike="noStrike" kern="1200" cap="none" spc="0" normalizeH="0" baseline="0" noProof="0" dirty="0">
              <a:ln>
                <a:noFill/>
              </a:ln>
              <a:solidFill>
                <a:srgbClr val="FF0000"/>
              </a:solidFill>
              <a:effectLst/>
              <a:uLnTx/>
              <a:uFillTx/>
              <a:latin typeface="+mn-lt"/>
              <a:ea typeface="+mn-ea"/>
              <a:cs typeface="+mn-cs"/>
            </a:endParaRPr>
          </a:p>
        </p:txBody>
      </p:sp>
    </p:spTree>
    <p:extLst>
      <p:ext uri="{BB962C8B-B14F-4D97-AF65-F5344CB8AC3E}">
        <p14:creationId xmlns="" xmlns:p14="http://schemas.microsoft.com/office/powerpoint/2010/main" val="152538667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11276011" y="6556248"/>
            <a:ext cx="381661" cy="182880"/>
          </a:xfrm>
          <a:prstGeom prst="rect">
            <a:avLst/>
          </a:prstGeom>
        </p:spPr>
        <p:txBody>
          <a:bodyPr/>
          <a:lstStyle/>
          <a:p>
            <a:fld id="{C51EAA63-D034-42AE-91FA-B13B9518C7BE}" type="slidenum">
              <a:rPr lang="en-US" smtClean="0"/>
              <a:pPr/>
              <a:t>15</a:t>
            </a:fld>
            <a:endParaRPr lang="en-US" dirty="0"/>
          </a:p>
        </p:txBody>
      </p:sp>
      <p:sp>
        <p:nvSpPr>
          <p:cNvPr id="6" name="Title 1"/>
          <p:cNvSpPr>
            <a:spLocks noGrp="1"/>
          </p:cNvSpPr>
          <p:nvPr>
            <p:ph type="title"/>
          </p:nvPr>
        </p:nvSpPr>
        <p:spPr>
          <a:xfrm>
            <a:off x="390369" y="566426"/>
            <a:ext cx="11125200" cy="535745"/>
          </a:xfrm>
        </p:spPr>
        <p:txBody>
          <a:bodyPr/>
          <a:lstStyle/>
          <a:p>
            <a:r>
              <a:rPr lang="en-US" dirty="0" smtClean="0"/>
              <a:t>Why Consider A Hybrid Integration?</a:t>
            </a:r>
            <a:br>
              <a:rPr lang="en-US" dirty="0" smtClean="0"/>
            </a:br>
            <a:r>
              <a:rPr lang="en-US" sz="2800" dirty="0" smtClean="0">
                <a:solidFill>
                  <a:srgbClr val="FF0000"/>
                </a:solidFill>
              </a:rPr>
              <a:t>ICS, SOACS, SOA Suite</a:t>
            </a:r>
            <a:endParaRPr lang="en-US" sz="2800" dirty="0">
              <a:solidFill>
                <a:srgbClr val="FF0000"/>
              </a:solidFill>
            </a:endParaRPr>
          </a:p>
        </p:txBody>
      </p:sp>
      <p:sp>
        <p:nvSpPr>
          <p:cNvPr id="113" name="TextBox 112"/>
          <p:cNvSpPr txBox="1"/>
          <p:nvPr/>
        </p:nvSpPr>
        <p:spPr>
          <a:xfrm>
            <a:off x="2406792" y="4297680"/>
            <a:ext cx="914400" cy="914400"/>
          </a:xfrm>
          <a:prstGeom prst="rect">
            <a:avLst/>
          </a:prstGeom>
          <a:noFill/>
        </p:spPr>
        <p:txBody>
          <a:bodyPr wrap="none" lIns="0" tIns="0" rIns="0" bIns="0" rtlCol="0">
            <a:noAutofit/>
          </a:bodyPr>
          <a:lstStyle/>
          <a:p>
            <a:pPr>
              <a:lnSpc>
                <a:spcPct val="90000"/>
              </a:lnSpc>
            </a:pPr>
            <a:endParaRPr lang="en-US" dirty="0"/>
          </a:p>
        </p:txBody>
      </p:sp>
      <p:cxnSp>
        <p:nvCxnSpPr>
          <p:cNvPr id="139" name="Straight Connector 138"/>
          <p:cNvCxnSpPr/>
          <p:nvPr/>
        </p:nvCxnSpPr>
        <p:spPr bwMode="ltGray">
          <a:xfrm>
            <a:off x="5145824" y="1676400"/>
            <a:ext cx="0" cy="417068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40" name="Content Placeholder 2"/>
          <p:cNvSpPr>
            <a:spLocks noGrp="1"/>
          </p:cNvSpPr>
          <p:nvPr>
            <p:ph sz="half" idx="4294967295"/>
          </p:nvPr>
        </p:nvSpPr>
        <p:spPr>
          <a:xfrm>
            <a:off x="5411440" y="1234441"/>
            <a:ext cx="6140479" cy="4419600"/>
          </a:xfrm>
          <a:prstGeom prst="rect">
            <a:avLst/>
          </a:prstGeom>
          <a:noFill/>
        </p:spPr>
        <p:txBody>
          <a:bodyPr/>
          <a:lstStyle/>
          <a:p>
            <a:pPr marL="228600" lvl="1">
              <a:spcBef>
                <a:spcPts val="1200"/>
              </a:spcBef>
              <a:buFont typeface="Arial" panose="020B0604020202020204" pitchFamily="34" charset="0"/>
              <a:buChar char="•"/>
            </a:pPr>
            <a:r>
              <a:rPr lang="en-US" sz="2000" b="1" i="1" dirty="0" smtClean="0"/>
              <a:t>Need </a:t>
            </a:r>
            <a:r>
              <a:rPr lang="en-US" sz="2000" b="1" i="1" dirty="0"/>
              <a:t>a strategic and comprehensive </a:t>
            </a:r>
            <a:r>
              <a:rPr lang="en-US" sz="2000" b="1" i="1" dirty="0" smtClean="0"/>
              <a:t>platform</a:t>
            </a:r>
            <a:endParaRPr lang="en-US" sz="2000" b="1" i="1" dirty="0"/>
          </a:p>
          <a:p>
            <a:pPr marL="228600" lvl="1">
              <a:spcBef>
                <a:spcPts val="1200"/>
              </a:spcBef>
              <a:buFont typeface="Arial" panose="020B0604020202020204" pitchFamily="34" charset="0"/>
              <a:buChar char="•"/>
            </a:pPr>
            <a:r>
              <a:rPr lang="en-US" sz="2000" dirty="0" smtClean="0"/>
              <a:t>Want to balance quick</a:t>
            </a:r>
            <a:r>
              <a:rPr lang="en-US" sz="2000" dirty="0"/>
              <a:t> </a:t>
            </a:r>
            <a:r>
              <a:rPr lang="en-US" sz="2000" dirty="0" smtClean="0"/>
              <a:t>delivery projects </a:t>
            </a:r>
            <a:r>
              <a:rPr lang="en-US" sz="2000" dirty="0"/>
              <a:t>with a systematic approach to integration</a:t>
            </a:r>
          </a:p>
          <a:p>
            <a:pPr marL="228600" lvl="1">
              <a:spcBef>
                <a:spcPts val="1200"/>
              </a:spcBef>
              <a:buFont typeface="Arial" panose="020B0604020202020204" pitchFamily="34" charset="0"/>
              <a:buChar char="•"/>
            </a:pPr>
            <a:r>
              <a:rPr lang="en-US" sz="2000" dirty="0" smtClean="0"/>
              <a:t>Need to handle </a:t>
            </a:r>
            <a:r>
              <a:rPr lang="en-US" sz="2000" dirty="0"/>
              <a:t>combinations of</a:t>
            </a:r>
          </a:p>
          <a:p>
            <a:pPr marL="457200" lvl="2">
              <a:spcBef>
                <a:spcPts val="0"/>
              </a:spcBef>
            </a:pPr>
            <a:r>
              <a:rPr lang="en-US" sz="1800" dirty="0"/>
              <a:t>Cloud to </a:t>
            </a:r>
            <a:r>
              <a:rPr lang="en-US" sz="1800" dirty="0" smtClean="0"/>
              <a:t>cloud </a:t>
            </a:r>
            <a:r>
              <a:rPr lang="en-US" sz="1800" dirty="0"/>
              <a:t>to on</a:t>
            </a:r>
            <a:r>
              <a:rPr lang="en-US" sz="1800" dirty="0" smtClean="0"/>
              <a:t>-premise</a:t>
            </a:r>
            <a:endParaRPr lang="en-US" sz="1800" dirty="0"/>
          </a:p>
          <a:p>
            <a:pPr marL="457200" lvl="2">
              <a:spcBef>
                <a:spcPts val="0"/>
              </a:spcBef>
            </a:pPr>
            <a:r>
              <a:rPr lang="en-US" sz="1800" dirty="0"/>
              <a:t>On</a:t>
            </a:r>
            <a:r>
              <a:rPr lang="en-US" sz="1800" dirty="0" smtClean="0"/>
              <a:t>-premise </a:t>
            </a:r>
            <a:r>
              <a:rPr lang="en-US" sz="1800" dirty="0"/>
              <a:t>to on</a:t>
            </a:r>
            <a:r>
              <a:rPr lang="en-US" sz="1800" dirty="0" smtClean="0"/>
              <a:t>-premise</a:t>
            </a:r>
            <a:endParaRPr lang="en-US" sz="1800" dirty="0"/>
          </a:p>
          <a:p>
            <a:pPr marL="457200" lvl="2">
              <a:spcBef>
                <a:spcPts val="0"/>
              </a:spcBef>
            </a:pPr>
            <a:r>
              <a:rPr lang="en-US" sz="1800" dirty="0" smtClean="0"/>
              <a:t>Mobile, IoT, B2B, API Management</a:t>
            </a:r>
          </a:p>
          <a:p>
            <a:pPr marL="228600" lvl="1">
              <a:spcBef>
                <a:spcPts val="1200"/>
              </a:spcBef>
              <a:buFont typeface="Arial" pitchFamily="34" charset="0"/>
              <a:buChar char="•"/>
            </a:pPr>
            <a:r>
              <a:rPr lang="en-US" sz="2000" dirty="0" smtClean="0"/>
              <a:t>Want to extend an established on-premise integration platform</a:t>
            </a:r>
          </a:p>
          <a:p>
            <a:pPr marL="457200" lvl="2"/>
            <a:r>
              <a:rPr lang="en-US" sz="1600" dirty="0" smtClean="0"/>
              <a:t>Quickly attach to existing on-premise integration flows whilst leveraging the ease of use of the Cloud</a:t>
            </a:r>
          </a:p>
          <a:p>
            <a:pPr marL="457200" lvl="2"/>
            <a:r>
              <a:rPr lang="en-US" sz="1600" dirty="0" smtClean="0"/>
              <a:t>Want to move existing integration flows to the public cloud (e.g. Mobile, B2B)</a:t>
            </a:r>
          </a:p>
        </p:txBody>
      </p:sp>
      <p:grpSp>
        <p:nvGrpSpPr>
          <p:cNvPr id="2" name="Group 146"/>
          <p:cNvGrpSpPr/>
          <p:nvPr/>
        </p:nvGrpSpPr>
        <p:grpSpPr>
          <a:xfrm>
            <a:off x="313907" y="1458434"/>
            <a:ext cx="4485105" cy="4526875"/>
            <a:chOff x="313907" y="1458434"/>
            <a:chExt cx="4485105" cy="4526875"/>
          </a:xfrm>
        </p:grpSpPr>
        <p:grpSp>
          <p:nvGrpSpPr>
            <p:cNvPr id="3" name="Group 144"/>
            <p:cNvGrpSpPr/>
            <p:nvPr/>
          </p:nvGrpSpPr>
          <p:grpSpPr>
            <a:xfrm>
              <a:off x="684212" y="1458434"/>
              <a:ext cx="4114800" cy="2266253"/>
              <a:chOff x="684212" y="1458434"/>
              <a:chExt cx="4114800" cy="2266253"/>
            </a:xfrm>
          </p:grpSpPr>
          <p:cxnSp>
            <p:nvCxnSpPr>
              <p:cNvPr id="10" name="Elbow Connector 175"/>
              <p:cNvCxnSpPr>
                <a:stCxn id="105" idx="3"/>
              </p:cNvCxnSpPr>
              <p:nvPr/>
            </p:nvCxnSpPr>
            <p:spPr bwMode="gray">
              <a:xfrm flipV="1">
                <a:off x="3900234" y="2316481"/>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143"/>
              <p:cNvGrpSpPr/>
              <p:nvPr/>
            </p:nvGrpSpPr>
            <p:grpSpPr>
              <a:xfrm>
                <a:off x="684212" y="1458434"/>
                <a:ext cx="4114800" cy="2266253"/>
                <a:chOff x="684212" y="1458434"/>
                <a:chExt cx="4114800" cy="2266253"/>
              </a:xfrm>
            </p:grpSpPr>
            <p:cxnSp>
              <p:nvCxnSpPr>
                <p:cNvPr id="9" name="Elbow Connector 153"/>
                <p:cNvCxnSpPr/>
                <p:nvPr/>
              </p:nvCxnSpPr>
              <p:spPr bwMode="gray">
                <a:xfrm flipH="1" flipV="1">
                  <a:off x="2380036" y="2612048"/>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42"/>
                <p:cNvGrpSpPr/>
                <p:nvPr/>
              </p:nvGrpSpPr>
              <p:grpSpPr>
                <a:xfrm>
                  <a:off x="684212" y="1458434"/>
                  <a:ext cx="4114800" cy="2266253"/>
                  <a:chOff x="684212" y="1458434"/>
                  <a:chExt cx="4114800" cy="2266253"/>
                </a:xfrm>
              </p:grpSpPr>
              <p:grpSp>
                <p:nvGrpSpPr>
                  <p:cNvPr id="8" name="Group 141"/>
                  <p:cNvGrpSpPr/>
                  <p:nvPr/>
                </p:nvGrpSpPr>
                <p:grpSpPr>
                  <a:xfrm>
                    <a:off x="3502609" y="1458434"/>
                    <a:ext cx="1296403" cy="899305"/>
                    <a:chOff x="3502609" y="1458434"/>
                    <a:chExt cx="1296403" cy="899305"/>
                  </a:xfrm>
                </p:grpSpPr>
                <p:sp>
                  <p:nvSpPr>
                    <p:cNvPr id="77" name="TextBox 76"/>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78"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0"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1"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3"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Salesforce</a:t>
                      </a:r>
                    </a:p>
                  </p:txBody>
                </p:sp>
              </p:grpSp>
              <p:grpSp>
                <p:nvGrpSpPr>
                  <p:cNvPr id="13" name="Group 269"/>
                  <p:cNvGrpSpPr/>
                  <p:nvPr/>
                </p:nvGrpSpPr>
                <p:grpSpPr>
                  <a:xfrm>
                    <a:off x="1157178" y="2834640"/>
                    <a:ext cx="2743056" cy="538480"/>
                    <a:chOff x="4592081" y="2560320"/>
                    <a:chExt cx="2743056" cy="538480"/>
                  </a:xfrm>
                </p:grpSpPr>
                <p:sp>
                  <p:nvSpPr>
                    <p:cNvPr id="105" name="TextBox 104"/>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06" name="Picture 105" descr="877_315_integration_w_72-3.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728470" y="2621280"/>
                      <a:ext cx="467360" cy="467360"/>
                    </a:xfrm>
                    <a:prstGeom prst="rect">
                      <a:avLst/>
                    </a:prstGeom>
                  </p:spPr>
                </p:pic>
                <p:sp>
                  <p:nvSpPr>
                    <p:cNvPr id="107" name="TextBox 106"/>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Integration</a:t>
                      </a:r>
                      <a:br>
                        <a:rPr lang="en-US" sz="1400" b="1" dirty="0" smtClean="0">
                          <a:solidFill>
                            <a:schemeClr val="bg1"/>
                          </a:solidFill>
                          <a:latin typeface="Calibri" pitchFamily="34" charset="0"/>
                          <a:cs typeface="Calibri" pitchFamily="34" charset="0"/>
                        </a:rPr>
                      </a:br>
                      <a:r>
                        <a:rPr lang="en-US" sz="1400" b="1" dirty="0" smtClean="0">
                          <a:solidFill>
                            <a:schemeClr val="bg1"/>
                          </a:solidFill>
                          <a:latin typeface="Calibri" pitchFamily="34" charset="0"/>
                          <a:cs typeface="Calibri" pitchFamily="34" charset="0"/>
                        </a:rPr>
                        <a:t>Platform as a Service</a:t>
                      </a:r>
                    </a:p>
                  </p:txBody>
                </p:sp>
              </p:grpSp>
              <p:grpSp>
                <p:nvGrpSpPr>
                  <p:cNvPr id="34" name="Group 273"/>
                  <p:cNvGrpSpPr/>
                  <p:nvPr/>
                </p:nvGrpSpPr>
                <p:grpSpPr>
                  <a:xfrm>
                    <a:off x="684212" y="1676400"/>
                    <a:ext cx="3672692" cy="2048287"/>
                    <a:chOff x="4891235" y="1645920"/>
                    <a:chExt cx="3672692" cy="2048287"/>
                  </a:xfrm>
                </p:grpSpPr>
                <p:sp>
                  <p:nvSpPr>
                    <p:cNvPr id="109"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0" name="Rectangle 109"/>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111" name="TextBox 110"/>
                  <p:cNvSpPr txBox="1"/>
                  <p:nvPr/>
                </p:nvSpPr>
                <p:spPr bwMode="gray">
                  <a:xfrm>
                    <a:off x="1453370" y="2267550"/>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grpSp>
          </p:grpSp>
        </p:grpSp>
        <p:grpSp>
          <p:nvGrpSpPr>
            <p:cNvPr id="55" name="Group 145"/>
            <p:cNvGrpSpPr/>
            <p:nvPr/>
          </p:nvGrpSpPr>
          <p:grpSpPr>
            <a:xfrm>
              <a:off x="313907" y="3374048"/>
              <a:ext cx="4175543" cy="2611261"/>
              <a:chOff x="313907" y="3374048"/>
              <a:chExt cx="4175543" cy="2611261"/>
            </a:xfrm>
          </p:grpSpPr>
          <p:cxnSp>
            <p:nvCxnSpPr>
              <p:cNvPr id="11" name="Elbow Connector 153"/>
              <p:cNvCxnSpPr/>
              <p:nvPr/>
            </p:nvCxnSpPr>
            <p:spPr bwMode="gray">
              <a:xfrm flipH="1" flipV="1">
                <a:off x="2380028" y="3374048"/>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Oracle Applications, SAP, customer, legacy…</a:t>
                </a:r>
              </a:p>
            </p:txBody>
          </p:sp>
          <p:grpSp>
            <p:nvGrpSpPr>
              <p:cNvPr id="82" name="Group 178"/>
              <p:cNvGrpSpPr/>
              <p:nvPr/>
            </p:nvGrpSpPr>
            <p:grpSpPr bwMode="gray">
              <a:xfrm>
                <a:off x="390369" y="4790588"/>
                <a:ext cx="718556" cy="417960"/>
                <a:chOff x="773112" y="4914140"/>
                <a:chExt cx="939800" cy="654371"/>
              </a:xfrm>
            </p:grpSpPr>
            <p:sp>
              <p:nvSpPr>
                <p:cNvPr id="1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04" name="Group 199"/>
              <p:cNvGrpSpPr/>
              <p:nvPr/>
            </p:nvGrpSpPr>
            <p:grpSpPr bwMode="gray">
              <a:xfrm>
                <a:off x="1505934" y="4790160"/>
                <a:ext cx="670653" cy="418386"/>
                <a:chOff x="773112" y="4914140"/>
                <a:chExt cx="939800" cy="654371"/>
              </a:xfrm>
            </p:grpSpPr>
            <p:sp>
              <p:nvSpPr>
                <p:cNvPr id="3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3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08" name="Group 220"/>
              <p:cNvGrpSpPr/>
              <p:nvPr/>
            </p:nvGrpSpPr>
            <p:grpSpPr bwMode="gray">
              <a:xfrm>
                <a:off x="2740147" y="4773813"/>
                <a:ext cx="626562" cy="441933"/>
                <a:chOff x="773112" y="4914140"/>
                <a:chExt cx="939800" cy="654371"/>
              </a:xfrm>
            </p:grpSpPr>
            <p:sp>
              <p:nvSpPr>
                <p:cNvPr id="5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7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76" name="TextBox 75"/>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grpSp>
            <p:nvGrpSpPr>
              <p:cNvPr id="112" name="Group 247"/>
              <p:cNvGrpSpPr/>
              <p:nvPr/>
            </p:nvGrpSpPr>
            <p:grpSpPr bwMode="gray">
              <a:xfrm>
                <a:off x="3839677" y="4764785"/>
                <a:ext cx="626562" cy="441933"/>
                <a:chOff x="773112" y="4914140"/>
                <a:chExt cx="939800" cy="654371"/>
              </a:xfrm>
            </p:grpSpPr>
            <p:sp>
              <p:nvSpPr>
                <p:cNvPr id="8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0"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1"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14" name="Group 122"/>
              <p:cNvGrpSpPr/>
              <p:nvPr/>
            </p:nvGrpSpPr>
            <p:grpSpPr>
              <a:xfrm>
                <a:off x="1156650" y="4047691"/>
                <a:ext cx="2743056" cy="538480"/>
                <a:chOff x="5364209" y="4013200"/>
                <a:chExt cx="2743056" cy="538480"/>
              </a:xfrm>
            </p:grpSpPr>
            <p:grpSp>
              <p:nvGrpSpPr>
                <p:cNvPr id="115" name="Group 123"/>
                <p:cNvGrpSpPr/>
                <p:nvPr/>
              </p:nvGrpSpPr>
              <p:grpSpPr>
                <a:xfrm>
                  <a:off x="5364209" y="4013200"/>
                  <a:ext cx="2743056" cy="538480"/>
                  <a:chOff x="4592081" y="2560320"/>
                  <a:chExt cx="2743056" cy="538480"/>
                </a:xfrm>
              </p:grpSpPr>
              <p:sp>
                <p:nvSpPr>
                  <p:cNvPr id="137" name="TextBox 136"/>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38" name="TextBox 137"/>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On-premise</a:t>
                    </a:r>
                    <a:br>
                      <a:rPr lang="en-US" sz="1400" b="1" dirty="0" smtClean="0">
                        <a:solidFill>
                          <a:schemeClr val="bg1"/>
                        </a:solidFill>
                        <a:latin typeface="Calibri" pitchFamily="34" charset="0"/>
                        <a:cs typeface="Calibri" pitchFamily="34" charset="0"/>
                      </a:rPr>
                    </a:br>
                    <a:r>
                      <a:rPr lang="en-US" sz="1400" b="1" dirty="0" smtClean="0">
                        <a:solidFill>
                          <a:schemeClr val="bg1"/>
                        </a:solidFill>
                        <a:latin typeface="Calibri" pitchFamily="34" charset="0"/>
                        <a:cs typeface="Calibri" pitchFamily="34" charset="0"/>
                      </a:rPr>
                      <a:t>Integration Platform</a:t>
                    </a:r>
                  </a:p>
                </p:txBody>
              </p:sp>
            </p:grpSp>
            <p:grpSp>
              <p:nvGrpSpPr>
                <p:cNvPr id="116" name="Group 124"/>
                <p:cNvGrpSpPr/>
                <p:nvPr/>
              </p:nvGrpSpPr>
              <p:grpSpPr bwMode="gray">
                <a:xfrm>
                  <a:off x="7558648" y="4114800"/>
                  <a:ext cx="444099" cy="370558"/>
                  <a:chOff x="773112" y="4914140"/>
                  <a:chExt cx="939800" cy="654371"/>
                </a:xfrm>
                <a:solidFill>
                  <a:schemeClr val="bg1"/>
                </a:solidFill>
              </p:grpSpPr>
              <p:sp>
                <p:nvSpPr>
                  <p:cNvPr id="117"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8"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9"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0"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1"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2"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3"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4"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5"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6"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7"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8"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9"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0"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1"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2"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3"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4"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5"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6"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cxnSp>
            <p:nvCxnSpPr>
              <p:cNvPr id="141" name="Straight Connector 140"/>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sp>
        <p:nvSpPr>
          <p:cNvPr id="142" name="TextBox 141"/>
          <p:cNvSpPr txBox="1"/>
          <p:nvPr/>
        </p:nvSpPr>
        <p:spPr bwMode="gray">
          <a:xfrm>
            <a:off x="1126665" y="1159794"/>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spTree>
    <p:extLst>
      <p:ext uri="{BB962C8B-B14F-4D97-AF65-F5344CB8AC3E}">
        <p14:creationId xmlns="" xmlns:p14="http://schemas.microsoft.com/office/powerpoint/2010/main" val="368295724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p:cTn id="7" dur="500" fill="hold"/>
                                        <p:tgtEl>
                                          <p:spTgt spid="142"/>
                                        </p:tgtEl>
                                        <p:attrNameLst>
                                          <p:attrName>ppt_w</p:attrName>
                                        </p:attrNameLst>
                                      </p:cBhvr>
                                      <p:tavLst>
                                        <p:tav tm="0">
                                          <p:val>
                                            <p:fltVal val="0"/>
                                          </p:val>
                                        </p:tav>
                                        <p:tav tm="100000">
                                          <p:val>
                                            <p:strVal val="#ppt_w"/>
                                          </p:val>
                                        </p:tav>
                                      </p:tavLst>
                                    </p:anim>
                                    <p:anim calcmode="lin" valueType="num">
                                      <p:cBhvr>
                                        <p:cTn id="8" dur="500" fill="hold"/>
                                        <p:tgtEl>
                                          <p:spTgt spid="142"/>
                                        </p:tgtEl>
                                        <p:attrNameLst>
                                          <p:attrName>ppt_h</p:attrName>
                                        </p:attrNameLst>
                                      </p:cBhvr>
                                      <p:tavLst>
                                        <p:tav tm="0">
                                          <p:val>
                                            <p:fltVal val="0"/>
                                          </p:val>
                                        </p:tav>
                                        <p:tav tm="100000">
                                          <p:val>
                                            <p:strVal val="#ppt_h"/>
                                          </p:val>
                                        </p:tav>
                                      </p:tavLst>
                                    </p:anim>
                                    <p:animEffect transition="in" filter="fade">
                                      <p:cBhvr>
                                        <p:cTn id="9"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531813" y="260350"/>
            <a:ext cx="11125200" cy="601663"/>
          </a:xfrm>
        </p:spPr>
        <p:txBody>
          <a:bodyPr/>
          <a:lstStyle/>
          <a:p>
            <a:pPr eaLnBrk="1" hangingPunct="1"/>
            <a:r>
              <a:rPr lang="en-US" dirty="0" smtClean="0"/>
              <a:t>Helping Gates Succeed with Cloud Rapid-Start Service</a:t>
            </a:r>
          </a:p>
        </p:txBody>
      </p:sp>
      <p:sp>
        <p:nvSpPr>
          <p:cNvPr id="78851" name="Rectangle 4"/>
          <p:cNvSpPr>
            <a:spLocks noGrp="1" noChangeArrowheads="1"/>
          </p:cNvSpPr>
          <p:nvPr>
            <p:ph type="body" idx="1"/>
          </p:nvPr>
        </p:nvSpPr>
        <p:spPr>
          <a:xfrm>
            <a:off x="549275" y="1341438"/>
            <a:ext cx="9964737" cy="5184775"/>
          </a:xfrm>
        </p:spPr>
        <p:txBody>
          <a:bodyPr/>
          <a:lstStyle/>
          <a:p>
            <a:pPr eaLnBrk="1" hangingPunct="1"/>
            <a:r>
              <a:rPr lang="en-US" sz="3200" b="1" dirty="0" smtClean="0"/>
              <a:t>Onboarding</a:t>
            </a:r>
          </a:p>
          <a:p>
            <a:pPr lvl="1" eaLnBrk="1" hangingPunct="1"/>
            <a:r>
              <a:rPr lang="en-US" sz="2000" dirty="0" smtClean="0">
                <a:ea typeface="ＭＳ Ｐゴシック" pitchFamily="34" charset="-128"/>
              </a:rPr>
              <a:t>No-cost session from Oracle Cloud Success Team for education, Q&amp;A, fast-start</a:t>
            </a:r>
          </a:p>
          <a:p>
            <a:pPr eaLnBrk="1" hangingPunct="1"/>
            <a:endParaRPr lang="en-US" sz="3200" b="1" dirty="0" smtClean="0"/>
          </a:p>
          <a:p>
            <a:pPr eaLnBrk="1" hangingPunct="1"/>
            <a:r>
              <a:rPr lang="en-US" sz="3200" b="1" dirty="0" smtClean="0"/>
              <a:t>Product-Specific Rapid Start from Oracle Consulting</a:t>
            </a:r>
          </a:p>
          <a:p>
            <a:pPr lvl="1" eaLnBrk="1" hangingPunct="1"/>
            <a:r>
              <a:rPr lang="en-US" sz="2000" dirty="0" smtClean="0">
                <a:ea typeface="ＭＳ Ｐゴシック" pitchFamily="34" charset="-128"/>
              </a:rPr>
              <a:t>Education</a:t>
            </a:r>
          </a:p>
          <a:p>
            <a:pPr lvl="1" eaLnBrk="1" hangingPunct="1"/>
            <a:r>
              <a:rPr lang="en-US" sz="2000" dirty="0" smtClean="0">
                <a:ea typeface="ＭＳ Ｐゴシック" pitchFamily="34" charset="-128"/>
              </a:rPr>
              <a:t>Workshops</a:t>
            </a:r>
          </a:p>
          <a:p>
            <a:pPr lvl="1" eaLnBrk="1" hangingPunct="1"/>
            <a:r>
              <a:rPr lang="en-US" sz="2000" dirty="0" smtClean="0">
                <a:ea typeface="ＭＳ Ｐゴシック" pitchFamily="34" charset="-128"/>
              </a:rPr>
              <a:t>Management best practices including patching, tunneling, performance and trouble-shooting dashboards</a:t>
            </a:r>
          </a:p>
          <a:p>
            <a:pPr lvl="1" eaLnBrk="1" hangingPunct="1"/>
            <a:r>
              <a:rPr lang="en-US" sz="2000" dirty="0" smtClean="0">
                <a:ea typeface="ＭＳ Ｐゴシック" pitchFamily="34" charset="-128"/>
              </a:rPr>
              <a:t>Backup, Recovery &amp; Deployment procedures</a:t>
            </a:r>
          </a:p>
        </p:txBody>
      </p:sp>
    </p:spTree>
    <p:extLst>
      <p:ext uri="{BB962C8B-B14F-4D97-AF65-F5344CB8AC3E}">
        <p14:creationId xmlns="" xmlns:p14="http://schemas.microsoft.com/office/powerpoint/2010/main" val="1357850036"/>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sz="3600" dirty="0"/>
          </a:p>
        </p:txBody>
      </p:sp>
    </p:spTree>
    <p:extLst>
      <p:ext uri="{BB962C8B-B14F-4D97-AF65-F5344CB8AC3E}">
        <p14:creationId xmlns="" xmlns:p14="http://schemas.microsoft.com/office/powerpoint/2010/main" val="1696070363"/>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59775" y="6556389"/>
            <a:ext cx="380999" cy="182563"/>
          </a:xfrm>
          <a:prstGeom prst="rect">
            <a:avLst/>
          </a:prstGeom>
        </p:spPr>
        <p:txBody>
          <a:bodyPr lIns="121893" tIns="60947" rIns="121893" bIns="60947"/>
          <a:lstStyle/>
          <a:p>
            <a:pPr>
              <a:defRPr/>
            </a:pPr>
            <a:fld id="{9FC928F7-6F83-412C-B239-7E682B64038C}" type="slidenum">
              <a:rPr lang="en-US" smtClean="0">
                <a:solidFill>
                  <a:srgbClr val="5F5F5F"/>
                </a:solidFill>
                <a:latin typeface="Calibri"/>
              </a:rPr>
              <a:pPr>
                <a:defRPr/>
              </a:pPr>
              <a:t>18</a:t>
            </a:fld>
            <a:endParaRPr lang="en-US" dirty="0">
              <a:solidFill>
                <a:srgbClr val="5F5F5F"/>
              </a:solidFill>
              <a:latin typeface="Calibri"/>
            </a:endParaRPr>
          </a:p>
        </p:txBody>
      </p:sp>
      <p:pic>
        <p:nvPicPr>
          <p:cNvPr id="3" name="Picture 2" descr="calix logo.gif"/>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944511" y="342901"/>
            <a:ext cx="2828389" cy="977900"/>
          </a:xfrm>
          <a:prstGeom prst="rect">
            <a:avLst/>
          </a:prstGeom>
          <a:ln>
            <a:solidFill>
              <a:schemeClr val="tx2"/>
            </a:solidFill>
          </a:ln>
          <a:effectLst>
            <a:outerShdw blurRad="50800" dist="38100" dir="2700000" algn="tl" rotWithShape="0">
              <a:srgbClr val="000000">
                <a:alpha val="43000"/>
              </a:srgbClr>
            </a:outerShdw>
          </a:effectLst>
        </p:spPr>
      </p:pic>
      <p:sp>
        <p:nvSpPr>
          <p:cNvPr id="13" name="Rechteck 18"/>
          <p:cNvSpPr/>
          <p:nvPr/>
        </p:nvSpPr>
        <p:spPr bwMode="gray">
          <a:xfrm>
            <a:off x="188781" y="174185"/>
            <a:ext cx="5543947" cy="6103257"/>
          </a:xfrm>
          <a:prstGeom prst="rect">
            <a:avLst/>
          </a:prstGeom>
          <a:solidFill>
            <a:srgbClr val="000000">
              <a:alpha val="73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anchor="ctr"/>
          <a:lstStyle/>
          <a:p>
            <a:pPr algn="ctr" defTabSz="914209">
              <a:lnSpc>
                <a:spcPct val="90000"/>
              </a:lnSpc>
              <a:defRPr/>
            </a:pPr>
            <a:endParaRPr lang="en-US" dirty="0">
              <a:solidFill>
                <a:srgbClr val="FFFFFF"/>
              </a:solidFill>
            </a:endParaRPr>
          </a:p>
        </p:txBody>
      </p:sp>
      <p:sp>
        <p:nvSpPr>
          <p:cNvPr id="2" name="Rectangle 1"/>
          <p:cNvSpPr/>
          <p:nvPr/>
        </p:nvSpPr>
        <p:spPr>
          <a:xfrm>
            <a:off x="326776" y="899062"/>
            <a:ext cx="5424084" cy="2308322"/>
          </a:xfrm>
          <a:prstGeom prst="rect">
            <a:avLst/>
          </a:prstGeom>
        </p:spPr>
        <p:txBody>
          <a:bodyPr wrap="square" lIns="91436" tIns="45719" rIns="91436" bIns="45719">
            <a:spAutoFit/>
          </a:bodyPr>
          <a:lstStyle/>
          <a:p>
            <a:pPr defTabSz="914103"/>
            <a:r>
              <a:rPr lang="en-US" b="1" dirty="0" smtClean="0">
                <a:solidFill>
                  <a:srgbClr val="FFFFFF"/>
                </a:solidFill>
              </a:rPr>
              <a:t>INTEGRATION CONSOLIDATION</a:t>
            </a:r>
            <a:endParaRPr lang="en-US" b="1" dirty="0">
              <a:solidFill>
                <a:srgbClr val="FFFFFF"/>
              </a:solidFill>
            </a:endParaRPr>
          </a:p>
          <a:p>
            <a:pPr defTabSz="914103"/>
            <a:endParaRPr lang="en-US" dirty="0">
              <a:solidFill>
                <a:srgbClr val="FFFFFF"/>
              </a:solidFill>
            </a:endParaRPr>
          </a:p>
          <a:p>
            <a:pPr marL="285645" lvl="1" indent="-285645" defTabSz="914103">
              <a:buFont typeface="Arial"/>
              <a:buChar char="•"/>
            </a:pPr>
            <a:r>
              <a:rPr lang="en-US" dirty="0" smtClean="0">
                <a:solidFill>
                  <a:srgbClr val="FFFFFF"/>
                </a:solidFill>
              </a:rPr>
              <a:t>Integrate Salesforce.com , E-Business Suite, eCommerce with ICS</a:t>
            </a:r>
          </a:p>
          <a:p>
            <a:pPr marL="285645" lvl="1" indent="-285645" defTabSz="914103">
              <a:buFont typeface="Arial"/>
              <a:buChar char="•"/>
            </a:pPr>
            <a:r>
              <a:rPr lang="en-US" dirty="0" smtClean="0">
                <a:solidFill>
                  <a:srgbClr val="FFFFFF"/>
                </a:solidFill>
              </a:rPr>
              <a:t>Dropped a complex and costly collection of too many integration tools</a:t>
            </a:r>
          </a:p>
          <a:p>
            <a:pPr marL="285645" lvl="1" indent="-285645" defTabSz="914103">
              <a:buFont typeface="Arial"/>
              <a:buChar char="•"/>
            </a:pPr>
            <a:r>
              <a:rPr lang="en-US" dirty="0" smtClean="0">
                <a:solidFill>
                  <a:srgbClr val="FFFFFF"/>
                </a:solidFill>
              </a:rPr>
              <a:t>Oracle Integration Cloud Service to consolidate down to a single integration platform.  </a:t>
            </a:r>
            <a:endParaRPr lang="en-US" dirty="0">
              <a:solidFill>
                <a:srgbClr val="5F5F5F"/>
              </a:solidFill>
            </a:endParaRPr>
          </a:p>
        </p:txBody>
      </p:sp>
      <p:sp>
        <p:nvSpPr>
          <p:cNvPr id="8" name="Rectangle 7"/>
          <p:cNvSpPr/>
          <p:nvPr/>
        </p:nvSpPr>
        <p:spPr>
          <a:xfrm>
            <a:off x="399341" y="4395557"/>
            <a:ext cx="4879838" cy="658640"/>
          </a:xfrm>
          <a:prstGeom prst="rect">
            <a:avLst/>
          </a:prstGeom>
        </p:spPr>
        <p:txBody>
          <a:bodyPr wrap="square" lIns="91436" tIns="45719" rIns="91436" bIns="45719">
            <a:spAutoFit/>
          </a:bodyPr>
          <a:lstStyle/>
          <a:p>
            <a:pPr marL="0" lvl="1" defTabSz="912548">
              <a:lnSpc>
                <a:spcPct val="80000"/>
              </a:lnSpc>
              <a:spcAft>
                <a:spcPts val="600"/>
              </a:spcAft>
              <a:buClr>
                <a:srgbClr val="7F7F7F"/>
              </a:buClr>
            </a:pPr>
            <a:r>
              <a:rPr lang="en-US" sz="2800" dirty="0" smtClean="0">
                <a:solidFill>
                  <a:srgbClr val="FFFFFF"/>
                </a:solidFill>
                <a:latin typeface="Calibri" pitchFamily="34" charset="0"/>
              </a:rPr>
              <a:t> </a:t>
            </a:r>
            <a:r>
              <a:rPr lang="en-US" dirty="0" smtClean="0">
                <a:solidFill>
                  <a:srgbClr val="FFFFFF"/>
                </a:solidFill>
                <a:latin typeface="Calibri" pitchFamily="34" charset="0"/>
              </a:rPr>
              <a:t>“</a:t>
            </a:r>
            <a:r>
              <a:rPr lang="en-US" dirty="0">
                <a:solidFill>
                  <a:srgbClr val="FFFFFF"/>
                </a:solidFill>
                <a:latin typeface="Calibri" pitchFamily="34" charset="0"/>
              </a:rPr>
              <a:t>Our strategy is consolidate all of these down to Oracle Integration Cloud Service”</a:t>
            </a:r>
          </a:p>
        </p:txBody>
      </p:sp>
      <p:sp>
        <p:nvSpPr>
          <p:cNvPr id="9" name="Rectangle 4"/>
          <p:cNvSpPr/>
          <p:nvPr/>
        </p:nvSpPr>
        <p:spPr>
          <a:xfrm>
            <a:off x="399342" y="3341427"/>
            <a:ext cx="4570224" cy="646331"/>
          </a:xfrm>
          <a:prstGeom prst="rect">
            <a:avLst/>
          </a:prstGeom>
          <a:noFill/>
        </p:spPr>
        <p:txBody>
          <a:bodyPr wrap="square" lIns="91436" tIns="45719" rIns="91436" bIns="45719" anchor="b">
            <a:spAutoFit/>
          </a:bodyPr>
          <a:lstStyle/>
          <a:p>
            <a:pPr marL="0" lvl="1" algn="ctr" defTabSz="914285">
              <a:spcAft>
                <a:spcPts val="1800"/>
              </a:spcAft>
              <a:buClr>
                <a:srgbClr val="7F7F7F"/>
              </a:buClr>
            </a:pPr>
            <a:r>
              <a:rPr lang="en-US" sz="3600" dirty="0" smtClean="0">
                <a:solidFill>
                  <a:srgbClr val="FFFFFF"/>
                </a:solidFill>
              </a:rPr>
              <a:t>6X faster integration</a:t>
            </a:r>
            <a:endParaRPr lang="en-US" sz="3600" dirty="0">
              <a:solidFill>
                <a:srgbClr val="FFFFFF"/>
              </a:solidFill>
              <a:ea typeface="ＭＳ Ｐゴシック" pitchFamily="127" charset="-128"/>
              <a:cs typeface="ＭＳ Ｐゴシック" pitchFamily="127" charset="-128"/>
            </a:endParaRPr>
          </a:p>
        </p:txBody>
      </p:sp>
    </p:spTree>
    <p:extLst>
      <p:ext uri="{BB962C8B-B14F-4D97-AF65-F5344CB8AC3E}">
        <p14:creationId xmlns="" xmlns:p14="http://schemas.microsoft.com/office/powerpoint/2010/main" val="27404384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19720"/>
            <a:ext cx="11251232" cy="889000"/>
          </a:xfrm>
        </p:spPr>
        <p:txBody>
          <a:bodyPr/>
          <a:lstStyle/>
          <a:p>
            <a:r>
              <a:rPr lang="en-US" dirty="0" smtClean="0"/>
              <a:t>Calix ICS Success</a:t>
            </a:r>
            <a:endParaRPr lang="en-US" dirty="0"/>
          </a:p>
        </p:txBody>
      </p:sp>
      <p:sp>
        <p:nvSpPr>
          <p:cNvPr id="16" name="Content Placeholder 6"/>
          <p:cNvSpPr txBox="1">
            <a:spLocks/>
          </p:cNvSpPr>
          <p:nvPr/>
        </p:nvSpPr>
        <p:spPr bwMode="auto">
          <a:xfrm>
            <a:off x="570974" y="938546"/>
            <a:ext cx="3579222" cy="13146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2554" indent="-212554"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363" indent="-226841"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219" indent="-141174"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4995" indent="-228429"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692" indent="-231602"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39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6pPr>
            <a:lvl7pPr marL="185474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7pPr>
            <a:lvl8pPr marL="214009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8pPr>
            <a:lvl9pPr marL="242544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9pPr>
          </a:lstStyle>
          <a:p>
            <a:pPr marL="0" indent="0" defTabSz="600534">
              <a:lnSpc>
                <a:spcPct val="80000"/>
              </a:lnSpc>
              <a:spcBef>
                <a:spcPts val="0"/>
              </a:spcBef>
              <a:spcAft>
                <a:spcPts val="600"/>
              </a:spcAft>
              <a:buClr>
                <a:srgbClr val="FF0000"/>
              </a:buClr>
              <a:buFont typeface="Arial" pitchFamily="34" charset="0"/>
              <a:buNone/>
            </a:pPr>
            <a:r>
              <a:rPr lang="en-US" sz="1800" b="1" dirty="0" smtClean="0">
                <a:solidFill>
                  <a:srgbClr val="000000"/>
                </a:solidFill>
                <a:latin typeface="Calibri"/>
              </a:rPr>
              <a:t>Company Profile</a:t>
            </a:r>
            <a:endParaRPr lang="en-US" sz="1800" b="1" dirty="0">
              <a:solidFill>
                <a:srgbClr val="000000"/>
              </a:solidFill>
              <a:latin typeface="Calibri"/>
            </a:endParaRPr>
          </a:p>
          <a:p>
            <a:pPr defTabSz="600534">
              <a:lnSpc>
                <a:spcPct val="80000"/>
              </a:lnSpc>
              <a:spcBef>
                <a:spcPts val="0"/>
              </a:spcBef>
              <a:buClr>
                <a:srgbClr val="FF0000"/>
              </a:buClr>
            </a:pPr>
            <a:r>
              <a:rPr lang="en-US" sz="1800" dirty="0" smtClean="0">
                <a:solidFill>
                  <a:srgbClr val="000000"/>
                </a:solidFill>
                <a:latin typeface="Calibri"/>
              </a:rPr>
              <a:t>16 years in Telecommunications Access Equipment for Service Providers in 90 countries</a:t>
            </a:r>
          </a:p>
          <a:p>
            <a:pPr defTabSz="600534">
              <a:lnSpc>
                <a:spcPct val="80000"/>
              </a:lnSpc>
              <a:spcBef>
                <a:spcPts val="0"/>
              </a:spcBef>
              <a:buClr>
                <a:srgbClr val="FF0000"/>
              </a:buClr>
            </a:pPr>
            <a:r>
              <a:rPr lang="en-US" sz="1800" dirty="0" smtClean="0">
                <a:solidFill>
                  <a:srgbClr val="000000"/>
                </a:solidFill>
                <a:latin typeface="Calibri"/>
              </a:rPr>
              <a:t>Global leader in broadband communications access software, systems, and services</a:t>
            </a:r>
            <a:endParaRPr lang="en-US" sz="1800" dirty="0">
              <a:solidFill>
                <a:srgbClr val="000000"/>
              </a:solidFill>
              <a:latin typeface="Calibri"/>
            </a:endParaRPr>
          </a:p>
          <a:p>
            <a:pPr defTabSz="600534">
              <a:lnSpc>
                <a:spcPct val="80000"/>
              </a:lnSpc>
              <a:spcBef>
                <a:spcPts val="0"/>
              </a:spcBef>
              <a:buClr>
                <a:srgbClr val="FF0000"/>
              </a:buClr>
            </a:pPr>
            <a:r>
              <a:rPr lang="en-US" sz="1800" dirty="0">
                <a:solidFill>
                  <a:srgbClr val="000000"/>
                </a:solidFill>
                <a:latin typeface="Calibri"/>
              </a:rPr>
              <a:t>Based in </a:t>
            </a:r>
            <a:r>
              <a:rPr lang="en-US" sz="1800" dirty="0" smtClean="0">
                <a:solidFill>
                  <a:srgbClr val="000000"/>
                </a:solidFill>
                <a:latin typeface="Calibri"/>
              </a:rPr>
              <a:t>Northern California</a:t>
            </a:r>
            <a:endParaRPr lang="en-US" sz="1800" dirty="0">
              <a:solidFill>
                <a:srgbClr val="000000"/>
              </a:solidFill>
              <a:latin typeface="Calibri"/>
            </a:endParaRPr>
          </a:p>
          <a:p>
            <a:pPr defTabSz="600534">
              <a:lnSpc>
                <a:spcPct val="80000"/>
              </a:lnSpc>
              <a:spcBef>
                <a:spcPts val="0"/>
              </a:spcBef>
              <a:buClr>
                <a:srgbClr val="FF0000"/>
              </a:buClr>
            </a:pPr>
            <a:r>
              <a:rPr lang="en-US" sz="1800" dirty="0" smtClean="0">
                <a:solidFill>
                  <a:srgbClr val="000000"/>
                </a:solidFill>
                <a:latin typeface="Calibri"/>
              </a:rPr>
              <a:t>700 employees, $401 Million in Revenue (2014)</a:t>
            </a:r>
          </a:p>
        </p:txBody>
      </p:sp>
      <p:sp>
        <p:nvSpPr>
          <p:cNvPr id="18" name="Content Placeholder 6"/>
          <p:cNvSpPr txBox="1">
            <a:spLocks/>
          </p:cNvSpPr>
          <p:nvPr/>
        </p:nvSpPr>
        <p:spPr bwMode="auto">
          <a:xfrm>
            <a:off x="608012" y="3657600"/>
            <a:ext cx="3651230" cy="1413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2554" indent="-212554"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363" indent="-226841"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219" indent="-141174"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4995" indent="-228429"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692" indent="-231602"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39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6pPr>
            <a:lvl7pPr marL="185474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7pPr>
            <a:lvl8pPr marL="214009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8pPr>
            <a:lvl9pPr marL="242544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9pPr>
          </a:lstStyle>
          <a:p>
            <a:pPr marL="0" indent="0" defTabSz="600534">
              <a:lnSpc>
                <a:spcPct val="80000"/>
              </a:lnSpc>
              <a:spcBef>
                <a:spcPts val="0"/>
              </a:spcBef>
              <a:spcAft>
                <a:spcPts val="600"/>
              </a:spcAft>
              <a:buClr>
                <a:srgbClr val="FF0000"/>
              </a:buClr>
              <a:buFont typeface="Arial" pitchFamily="34" charset="0"/>
              <a:buNone/>
            </a:pPr>
            <a:r>
              <a:rPr lang="en-US" sz="1800" b="1" dirty="0" smtClean="0">
                <a:solidFill>
                  <a:srgbClr val="000000"/>
                </a:solidFill>
                <a:latin typeface="Calibri"/>
              </a:rPr>
              <a:t>Current State</a:t>
            </a:r>
            <a:endParaRPr lang="en-US" sz="1800" b="1" dirty="0">
              <a:solidFill>
                <a:srgbClr val="000000"/>
              </a:solidFill>
              <a:latin typeface="Calibri"/>
            </a:endParaRPr>
          </a:p>
          <a:p>
            <a:pPr defTabSz="600534">
              <a:lnSpc>
                <a:spcPct val="80000"/>
              </a:lnSpc>
              <a:spcBef>
                <a:spcPts val="0"/>
              </a:spcBef>
              <a:buClr>
                <a:srgbClr val="FF0000"/>
              </a:buClr>
            </a:pPr>
            <a:r>
              <a:rPr lang="en-US" sz="1800" dirty="0" smtClean="0">
                <a:solidFill>
                  <a:srgbClr val="000000"/>
                </a:solidFill>
                <a:latin typeface="Calibri"/>
              </a:rPr>
              <a:t>Calix run multiple integration technologies that added to cost and complexity (i.e., Boomi, Informatica etc.)</a:t>
            </a:r>
          </a:p>
          <a:p>
            <a:pPr defTabSz="600534">
              <a:lnSpc>
                <a:spcPct val="80000"/>
              </a:lnSpc>
              <a:spcBef>
                <a:spcPts val="0"/>
              </a:spcBef>
              <a:buClr>
                <a:srgbClr val="FF0000"/>
              </a:buClr>
            </a:pPr>
            <a:r>
              <a:rPr lang="en-US" sz="1800" dirty="0" smtClean="0">
                <a:solidFill>
                  <a:srgbClr val="000000"/>
                </a:solidFill>
                <a:latin typeface="Calibri"/>
              </a:rPr>
              <a:t>Complexity had an impact on IT agility to support business needs</a:t>
            </a:r>
          </a:p>
          <a:p>
            <a:pPr defTabSz="600534">
              <a:lnSpc>
                <a:spcPct val="80000"/>
              </a:lnSpc>
              <a:spcBef>
                <a:spcPts val="0"/>
              </a:spcBef>
              <a:buClr>
                <a:srgbClr val="FF0000"/>
              </a:buClr>
            </a:pPr>
            <a:r>
              <a:rPr lang="en-US" sz="1800" dirty="0" smtClean="0">
                <a:solidFill>
                  <a:srgbClr val="000000"/>
                </a:solidFill>
                <a:latin typeface="Calibri"/>
              </a:rPr>
              <a:t>Integration was batch which did not support business use cases</a:t>
            </a:r>
          </a:p>
          <a:p>
            <a:pPr defTabSz="600534">
              <a:lnSpc>
                <a:spcPct val="80000"/>
              </a:lnSpc>
              <a:spcBef>
                <a:spcPts val="0"/>
              </a:spcBef>
              <a:buClr>
                <a:srgbClr val="FF0000"/>
              </a:buClr>
            </a:pPr>
            <a:r>
              <a:rPr lang="en-US" sz="1800" dirty="0" smtClean="0">
                <a:solidFill>
                  <a:srgbClr val="000000"/>
                </a:solidFill>
                <a:latin typeface="Calibri"/>
              </a:rPr>
              <a:t>Did not want to be in the business of owning infrastructure and licenses</a:t>
            </a:r>
          </a:p>
          <a:p>
            <a:pPr defTabSz="600534">
              <a:lnSpc>
                <a:spcPct val="80000"/>
              </a:lnSpc>
              <a:spcBef>
                <a:spcPts val="0"/>
              </a:spcBef>
              <a:buClr>
                <a:srgbClr val="FF0000"/>
              </a:buClr>
            </a:pPr>
            <a:endParaRPr lang="en-US" sz="1800" dirty="0" smtClean="0">
              <a:solidFill>
                <a:srgbClr val="000000"/>
              </a:solidFill>
              <a:latin typeface="Calibri"/>
            </a:endParaRPr>
          </a:p>
          <a:p>
            <a:pPr defTabSz="600534">
              <a:lnSpc>
                <a:spcPct val="80000"/>
              </a:lnSpc>
              <a:spcBef>
                <a:spcPts val="0"/>
              </a:spcBef>
              <a:buClr>
                <a:srgbClr val="FF0000"/>
              </a:buClr>
            </a:pPr>
            <a:endParaRPr lang="en-US" sz="1800" dirty="0">
              <a:solidFill>
                <a:srgbClr val="000000"/>
              </a:solidFill>
              <a:latin typeface="Calibri"/>
            </a:endParaRPr>
          </a:p>
        </p:txBody>
      </p:sp>
      <p:sp>
        <p:nvSpPr>
          <p:cNvPr id="19" name="Content Placeholder 6"/>
          <p:cNvSpPr txBox="1">
            <a:spLocks/>
          </p:cNvSpPr>
          <p:nvPr/>
        </p:nvSpPr>
        <p:spPr bwMode="auto">
          <a:xfrm>
            <a:off x="4418012" y="1447800"/>
            <a:ext cx="3461292" cy="13146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2554" indent="-212554"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363" indent="-226841"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219" indent="-141174"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4995" indent="-228429"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692" indent="-231602"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39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6pPr>
            <a:lvl7pPr marL="185474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7pPr>
            <a:lvl8pPr marL="214009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8pPr>
            <a:lvl9pPr marL="242544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9pPr>
          </a:lstStyle>
          <a:p>
            <a:pPr marL="0" indent="0" defTabSz="600534">
              <a:lnSpc>
                <a:spcPct val="80000"/>
              </a:lnSpc>
              <a:spcBef>
                <a:spcPts val="0"/>
              </a:spcBef>
              <a:spcAft>
                <a:spcPts val="600"/>
              </a:spcAft>
              <a:buClr>
                <a:srgbClr val="FF0000"/>
              </a:buClr>
              <a:buFont typeface="Arial" pitchFamily="34" charset="0"/>
              <a:buNone/>
            </a:pPr>
            <a:r>
              <a:rPr lang="en-US" sz="1800" b="1" dirty="0">
                <a:solidFill>
                  <a:srgbClr val="000000"/>
                </a:solidFill>
                <a:latin typeface="Calibri"/>
              </a:rPr>
              <a:t>Customer </a:t>
            </a:r>
            <a:r>
              <a:rPr lang="en-US" sz="1800" b="1" dirty="0" smtClean="0">
                <a:solidFill>
                  <a:srgbClr val="000000"/>
                </a:solidFill>
                <a:latin typeface="Calibri"/>
              </a:rPr>
              <a:t>Challenges &amp; Benefits</a:t>
            </a:r>
            <a:endParaRPr lang="en-US" sz="1800" b="1" dirty="0">
              <a:solidFill>
                <a:srgbClr val="000000"/>
              </a:solidFill>
              <a:latin typeface="Calibri"/>
            </a:endParaRPr>
          </a:p>
          <a:p>
            <a:pPr defTabSz="600534">
              <a:lnSpc>
                <a:spcPct val="80000"/>
              </a:lnSpc>
              <a:spcBef>
                <a:spcPts val="0"/>
              </a:spcBef>
              <a:buClr>
                <a:srgbClr val="FF0000"/>
              </a:buClr>
            </a:pPr>
            <a:r>
              <a:rPr lang="en-US" sz="1800" b="1" dirty="0">
                <a:solidFill>
                  <a:schemeClr val="accent1"/>
                </a:solidFill>
                <a:latin typeface="Calibri"/>
              </a:rPr>
              <a:t>ICS enables Calix to move the integration between SFDC &amp; EBS to real time integration </a:t>
            </a:r>
          </a:p>
          <a:p>
            <a:pPr defTabSz="600534">
              <a:lnSpc>
                <a:spcPct val="80000"/>
              </a:lnSpc>
              <a:spcBef>
                <a:spcPts val="0"/>
              </a:spcBef>
              <a:buClr>
                <a:srgbClr val="FF0000"/>
              </a:buClr>
            </a:pPr>
            <a:r>
              <a:rPr lang="en-US" sz="1800" dirty="0" smtClean="0">
                <a:solidFill>
                  <a:srgbClr val="000000"/>
                </a:solidFill>
                <a:latin typeface="Calibri"/>
              </a:rPr>
              <a:t>Multiple integration technologies had impact on business agility, efficiency and IT Cost</a:t>
            </a:r>
          </a:p>
          <a:p>
            <a:pPr defTabSz="600534">
              <a:lnSpc>
                <a:spcPct val="80000"/>
              </a:lnSpc>
              <a:spcBef>
                <a:spcPts val="0"/>
              </a:spcBef>
              <a:buClr>
                <a:srgbClr val="FF0000"/>
              </a:buClr>
            </a:pPr>
            <a:r>
              <a:rPr lang="en-US" sz="1800" dirty="0" smtClean="0">
                <a:solidFill>
                  <a:srgbClr val="000000"/>
                </a:solidFill>
                <a:latin typeface="Calibri"/>
              </a:rPr>
              <a:t>Manual processes used for updating/synchronizing applications, i.e., EBS and SFDC</a:t>
            </a:r>
          </a:p>
          <a:p>
            <a:pPr defTabSz="600534">
              <a:lnSpc>
                <a:spcPct val="80000"/>
              </a:lnSpc>
              <a:spcBef>
                <a:spcPts val="0"/>
              </a:spcBef>
              <a:buClr>
                <a:srgbClr val="FF0000"/>
              </a:buClr>
            </a:pPr>
            <a:r>
              <a:rPr lang="en-US" sz="1800" dirty="0" smtClean="0">
                <a:solidFill>
                  <a:srgbClr val="000000"/>
                </a:solidFill>
                <a:latin typeface="Calibri"/>
              </a:rPr>
              <a:t>Leverage ICS OOTB Adaptors to enable rapid secure integrations regardless of the application or platform</a:t>
            </a:r>
          </a:p>
          <a:p>
            <a:pPr defTabSz="600534">
              <a:lnSpc>
                <a:spcPct val="80000"/>
              </a:lnSpc>
              <a:spcBef>
                <a:spcPts val="0"/>
              </a:spcBef>
              <a:buClr>
                <a:srgbClr val="FF0000"/>
              </a:buClr>
            </a:pPr>
            <a:r>
              <a:rPr lang="en-US" sz="1800" dirty="0" smtClean="0">
                <a:solidFill>
                  <a:srgbClr val="000000"/>
                </a:solidFill>
                <a:latin typeface="Calibri"/>
              </a:rPr>
              <a:t>Simplified integration platform, requires no infrastructure maintenance from Calix</a:t>
            </a:r>
            <a:endParaRPr lang="en-US" sz="1800" dirty="0">
              <a:solidFill>
                <a:srgbClr val="000000"/>
              </a:solidFill>
              <a:latin typeface="Calibri"/>
            </a:endParaRPr>
          </a:p>
        </p:txBody>
      </p:sp>
      <p:sp>
        <p:nvSpPr>
          <p:cNvPr id="31" name="TextBox 30"/>
          <p:cNvSpPr txBox="1"/>
          <p:nvPr/>
        </p:nvSpPr>
        <p:spPr>
          <a:xfrm>
            <a:off x="8456612" y="5486400"/>
            <a:ext cx="1862493" cy="576064"/>
          </a:xfrm>
          <a:prstGeom prst="rect">
            <a:avLst/>
          </a:prstGeom>
          <a:noFill/>
        </p:spPr>
        <p:txBody>
          <a:bodyPr wrap="square" lIns="0" tIns="0" rIns="0" bIns="0" rtlCol="0">
            <a:noAutofit/>
          </a:bodyPr>
          <a:lstStyle/>
          <a:p>
            <a:pPr algn="r">
              <a:lnSpc>
                <a:spcPct val="90000"/>
              </a:lnSpc>
            </a:pPr>
            <a:r>
              <a:rPr lang="en-US" dirty="0" smtClean="0">
                <a:solidFill>
                  <a:srgbClr val="5F5F5F"/>
                </a:solidFill>
              </a:rPr>
              <a:t>Vincent Cusimano</a:t>
            </a:r>
          </a:p>
          <a:p>
            <a:pPr algn="r">
              <a:lnSpc>
                <a:spcPct val="90000"/>
              </a:lnSpc>
            </a:pPr>
            <a:r>
              <a:rPr lang="en-US" sz="900" dirty="0" smtClean="0">
                <a:solidFill>
                  <a:srgbClr val="5F5F5F"/>
                </a:solidFill>
              </a:rPr>
              <a:t>Technical Account Manager</a:t>
            </a:r>
          </a:p>
          <a:p>
            <a:pPr algn="r">
              <a:lnSpc>
                <a:spcPct val="90000"/>
              </a:lnSpc>
            </a:pPr>
            <a:r>
              <a:rPr lang="en-US" sz="900" dirty="0" smtClean="0">
                <a:solidFill>
                  <a:srgbClr val="5F5F5F"/>
                </a:solidFill>
              </a:rPr>
              <a:t>vincent.cusimano@oracle.com</a:t>
            </a:r>
            <a:endParaRPr lang="en-US" sz="900" dirty="0">
              <a:solidFill>
                <a:srgbClr val="5F5F5F"/>
              </a:solidFill>
            </a:endParaRPr>
          </a:p>
        </p:txBody>
      </p:sp>
      <p:sp>
        <p:nvSpPr>
          <p:cNvPr id="33" name="TextBox 32"/>
          <p:cNvSpPr txBox="1"/>
          <p:nvPr/>
        </p:nvSpPr>
        <p:spPr>
          <a:xfrm>
            <a:off x="8380412" y="4648200"/>
            <a:ext cx="1790485" cy="576064"/>
          </a:xfrm>
          <a:prstGeom prst="rect">
            <a:avLst/>
          </a:prstGeom>
          <a:noFill/>
        </p:spPr>
        <p:txBody>
          <a:bodyPr wrap="square" lIns="0" tIns="0" rIns="0" bIns="0" rtlCol="0">
            <a:noAutofit/>
          </a:bodyPr>
          <a:lstStyle/>
          <a:p>
            <a:pPr algn="r">
              <a:lnSpc>
                <a:spcPct val="90000"/>
              </a:lnSpc>
            </a:pPr>
            <a:r>
              <a:rPr lang="en-US" dirty="0" smtClean="0">
                <a:solidFill>
                  <a:srgbClr val="5F5F5F"/>
                </a:solidFill>
              </a:rPr>
              <a:t>Yemi Falokun</a:t>
            </a:r>
          </a:p>
          <a:p>
            <a:pPr algn="r">
              <a:lnSpc>
                <a:spcPct val="90000"/>
              </a:lnSpc>
            </a:pPr>
            <a:r>
              <a:rPr lang="en-US" sz="900" dirty="0" smtClean="0">
                <a:solidFill>
                  <a:srgbClr val="5F5F5F"/>
                </a:solidFill>
              </a:rPr>
              <a:t>FMW Solution Architect</a:t>
            </a:r>
          </a:p>
          <a:p>
            <a:pPr algn="r">
              <a:lnSpc>
                <a:spcPct val="90000"/>
              </a:lnSpc>
            </a:pPr>
            <a:r>
              <a:rPr lang="en-US" sz="900" dirty="0" smtClean="0">
                <a:solidFill>
                  <a:srgbClr val="5F5F5F"/>
                </a:solidFill>
              </a:rPr>
              <a:t>yemi.falokun@oracle.com</a:t>
            </a:r>
            <a:endParaRPr lang="en-US" sz="900" dirty="0">
              <a:solidFill>
                <a:srgbClr val="5F5F5F"/>
              </a:solidFill>
            </a:endParaRPr>
          </a:p>
        </p:txBody>
      </p:sp>
      <p:grpSp>
        <p:nvGrpSpPr>
          <p:cNvPr id="4" name="Group 36"/>
          <p:cNvGrpSpPr/>
          <p:nvPr/>
        </p:nvGrpSpPr>
        <p:grpSpPr>
          <a:xfrm>
            <a:off x="8238836" y="908721"/>
            <a:ext cx="3592430" cy="5279186"/>
            <a:chOff x="7650963" y="908721"/>
            <a:chExt cx="4180303" cy="5279186"/>
          </a:xfrm>
        </p:grpSpPr>
        <p:sp>
          <p:nvSpPr>
            <p:cNvPr id="22" name="Line 19"/>
            <p:cNvSpPr>
              <a:spLocks noChangeAspect="1" noChangeShapeType="1"/>
            </p:cNvSpPr>
            <p:nvPr/>
          </p:nvSpPr>
          <p:spPr bwMode="auto">
            <a:xfrm flipV="1">
              <a:off x="7650963" y="908721"/>
              <a:ext cx="0" cy="5262143"/>
            </a:xfrm>
            <a:prstGeom prst="line">
              <a:avLst/>
            </a:prstGeom>
            <a:noFill/>
            <a:ln w="6350" cap="rnd">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FF0000"/>
                </a:solidFill>
                <a:ea typeface="ＭＳ Ｐゴシック" charset="0"/>
                <a:cs typeface="ＭＳ Ｐゴシック" charset="0"/>
              </a:endParaRPr>
            </a:p>
          </p:txBody>
        </p:sp>
        <p:sp>
          <p:nvSpPr>
            <p:cNvPr id="23" name="Line 22"/>
            <p:cNvSpPr>
              <a:spLocks noChangeAspect="1" noChangeShapeType="1"/>
            </p:cNvSpPr>
            <p:nvPr/>
          </p:nvSpPr>
          <p:spPr bwMode="auto">
            <a:xfrm flipV="1">
              <a:off x="11814919" y="908721"/>
              <a:ext cx="0" cy="5262143"/>
            </a:xfrm>
            <a:prstGeom prst="line">
              <a:avLst/>
            </a:prstGeom>
            <a:noFill/>
            <a:ln w="6350" cap="rnd">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FF0000"/>
                </a:solidFill>
                <a:ea typeface="ＭＳ Ｐゴシック" charset="0"/>
                <a:cs typeface="ＭＳ Ｐゴシック" charset="0"/>
              </a:endParaRPr>
            </a:p>
          </p:txBody>
        </p:sp>
        <p:sp>
          <p:nvSpPr>
            <p:cNvPr id="27" name="Line 16"/>
            <p:cNvSpPr>
              <a:spLocks noChangeAspect="1" noChangeShapeType="1"/>
            </p:cNvSpPr>
            <p:nvPr/>
          </p:nvSpPr>
          <p:spPr bwMode="auto">
            <a:xfrm>
              <a:off x="7650963" y="908721"/>
              <a:ext cx="4171406" cy="0"/>
            </a:xfrm>
            <a:prstGeom prst="line">
              <a:avLst/>
            </a:prstGeom>
            <a:noFill/>
            <a:ln w="6350" cap="rnd">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FF0000"/>
                </a:solidFill>
                <a:ea typeface="ＭＳ Ｐゴシック" charset="0"/>
                <a:cs typeface="ＭＳ Ｐゴシック" charset="0"/>
              </a:endParaRPr>
            </a:p>
          </p:txBody>
        </p:sp>
        <p:sp>
          <p:nvSpPr>
            <p:cNvPr id="28" name="Line 16"/>
            <p:cNvSpPr>
              <a:spLocks noChangeAspect="1" noChangeShapeType="1"/>
            </p:cNvSpPr>
            <p:nvPr/>
          </p:nvSpPr>
          <p:spPr bwMode="auto">
            <a:xfrm>
              <a:off x="7650963" y="6187907"/>
              <a:ext cx="4180303" cy="0"/>
            </a:xfrm>
            <a:prstGeom prst="line">
              <a:avLst/>
            </a:prstGeom>
            <a:noFill/>
            <a:ln w="6350" cap="rnd">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FF0000"/>
                </a:solidFill>
                <a:ea typeface="ＭＳ Ｐゴシック" charset="0"/>
                <a:cs typeface="ＭＳ Ｐゴシック" charset="0"/>
              </a:endParaRPr>
            </a:p>
          </p:txBody>
        </p:sp>
      </p:grpSp>
      <p:sp>
        <p:nvSpPr>
          <p:cNvPr id="38" name="Line 17"/>
          <p:cNvSpPr>
            <a:spLocks noChangeAspect="1" noChangeShapeType="1"/>
          </p:cNvSpPr>
          <p:nvPr/>
        </p:nvSpPr>
        <p:spPr bwMode="auto">
          <a:xfrm>
            <a:off x="8245416" y="3501008"/>
            <a:ext cx="3570835" cy="0"/>
          </a:xfrm>
          <a:prstGeom prst="line">
            <a:avLst/>
          </a:prstGeom>
          <a:noFill/>
          <a:ln w="6350" cap="rnd">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000000"/>
              </a:solidFill>
              <a:ea typeface="ＭＳ Ｐゴシック" charset="0"/>
              <a:cs typeface="ＭＳ Ｐゴシック" charset="0"/>
            </a:endParaRPr>
          </a:p>
        </p:txBody>
      </p:sp>
      <p:pic>
        <p:nvPicPr>
          <p:cNvPr id="36" name="Picture 2" descr="C:\YemiFolder\Sales Rep\Vincent Cusimano\Clients\Calix\header_logo.gif"/>
          <p:cNvPicPr>
            <a:picLocks noChangeAspect="1" noChangeArrowheads="1"/>
          </p:cNvPicPr>
          <p:nvPr/>
        </p:nvPicPr>
        <p:blipFill>
          <a:blip r:embed="rId3" cstate="print"/>
          <a:srcRect/>
          <a:stretch>
            <a:fillRect/>
          </a:stretch>
        </p:blipFill>
        <p:spPr bwMode="auto">
          <a:xfrm>
            <a:off x="9982844" y="260648"/>
            <a:ext cx="1790700" cy="619125"/>
          </a:xfrm>
          <a:prstGeom prst="rect">
            <a:avLst/>
          </a:prstGeom>
          <a:noFill/>
        </p:spPr>
      </p:pic>
      <p:pic>
        <p:nvPicPr>
          <p:cNvPr id="40" name="Picture 39" descr="vincent.jpg"/>
          <p:cNvPicPr>
            <a:picLocks noChangeAspect="1"/>
          </p:cNvPicPr>
          <p:nvPr/>
        </p:nvPicPr>
        <p:blipFill>
          <a:blip r:embed="rId4" cstate="print"/>
          <a:stretch>
            <a:fillRect/>
          </a:stretch>
        </p:blipFill>
        <p:spPr>
          <a:xfrm>
            <a:off x="10630916" y="5284982"/>
            <a:ext cx="878331" cy="852906"/>
          </a:xfrm>
          <a:prstGeom prst="rect">
            <a:avLst/>
          </a:prstGeom>
        </p:spPr>
      </p:pic>
      <p:pic>
        <p:nvPicPr>
          <p:cNvPr id="41" name="Picture 40" descr="Face Picture.jpg"/>
          <p:cNvPicPr>
            <a:picLocks noChangeAspect="1"/>
          </p:cNvPicPr>
          <p:nvPr/>
        </p:nvPicPr>
        <p:blipFill>
          <a:blip r:embed="rId5" cstate="print"/>
          <a:stretch>
            <a:fillRect/>
          </a:stretch>
        </p:blipFill>
        <p:spPr>
          <a:xfrm>
            <a:off x="10666412" y="4343400"/>
            <a:ext cx="873696" cy="873696"/>
          </a:xfrm>
          <a:prstGeom prst="rect">
            <a:avLst/>
          </a:prstGeom>
        </p:spPr>
      </p:pic>
      <p:sp>
        <p:nvSpPr>
          <p:cNvPr id="42" name="Line 17"/>
          <p:cNvSpPr>
            <a:spLocks noChangeAspect="1" noChangeShapeType="1"/>
          </p:cNvSpPr>
          <p:nvPr/>
        </p:nvSpPr>
        <p:spPr bwMode="auto">
          <a:xfrm>
            <a:off x="4286875" y="4437112"/>
            <a:ext cx="3823761" cy="0"/>
          </a:xfrm>
          <a:prstGeom prst="line">
            <a:avLst/>
          </a:prstGeom>
          <a:noFill/>
          <a:ln w="6350" cap="rnd">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nchor="ctr"/>
          <a:lstStyle/>
          <a:p>
            <a:pPr defTabSz="600534">
              <a:defRPr/>
            </a:pPr>
            <a:endParaRPr lang="en-US" dirty="0">
              <a:solidFill>
                <a:srgbClr val="000000"/>
              </a:solidFill>
              <a:ea typeface="ＭＳ Ｐゴシック" charset="0"/>
              <a:cs typeface="ＭＳ Ｐゴシック" charset="0"/>
            </a:endParaRPr>
          </a:p>
        </p:txBody>
      </p:sp>
      <p:sp>
        <p:nvSpPr>
          <p:cNvPr id="45" name="Content Placeholder 6"/>
          <p:cNvSpPr txBox="1">
            <a:spLocks/>
          </p:cNvSpPr>
          <p:nvPr/>
        </p:nvSpPr>
        <p:spPr bwMode="auto">
          <a:xfrm>
            <a:off x="8326660" y="1052736"/>
            <a:ext cx="3384376" cy="19442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2554" indent="-212554" algn="l" rtl="0" eaLnBrk="1" fontAlgn="base" hangingPunct="1">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363" indent="-226841" algn="l" rtl="0" eaLnBrk="1" fontAlgn="base" hangingPunct="1">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219" indent="-141174"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4995" indent="-228429" algn="l" rtl="0" eaLnBrk="1" fontAlgn="base" hangingPunct="1">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692" indent="-231602" algn="l" rtl="0" eaLnBrk="1" fontAlgn="base" hangingPunct="1">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39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6pPr>
            <a:lvl7pPr marL="185474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7pPr>
            <a:lvl8pPr marL="2140095"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8pPr>
            <a:lvl9pPr marL="2425448" indent="-142672" algn="l" defTabSz="570690" rtl="0" eaLnBrk="1" latinLnBrk="0" hangingPunct="1">
              <a:spcBef>
                <a:spcPct val="20000"/>
              </a:spcBef>
              <a:buFont typeface="Arial" pitchFamily="34" charset="0"/>
              <a:buChar char="•"/>
              <a:defRPr sz="1100" kern="1200">
                <a:solidFill>
                  <a:schemeClr val="tx1"/>
                </a:solidFill>
                <a:latin typeface="+mn-lt"/>
                <a:ea typeface="+mn-ea"/>
                <a:cs typeface="+mn-cs"/>
              </a:defRPr>
            </a:lvl9pPr>
          </a:lstStyle>
          <a:p>
            <a:pPr marL="0" indent="0" defTabSz="600534">
              <a:lnSpc>
                <a:spcPct val="80000"/>
              </a:lnSpc>
              <a:spcBef>
                <a:spcPts val="0"/>
              </a:spcBef>
              <a:spcAft>
                <a:spcPts val="600"/>
              </a:spcAft>
              <a:buClr>
                <a:srgbClr val="FF0000"/>
              </a:buClr>
              <a:buFont typeface="Arial" pitchFamily="34" charset="0"/>
              <a:buNone/>
            </a:pPr>
            <a:r>
              <a:rPr lang="en-US" sz="1400" b="1" dirty="0" smtClean="0">
                <a:solidFill>
                  <a:srgbClr val="000000"/>
                </a:solidFill>
                <a:latin typeface="Calibri"/>
              </a:rPr>
              <a:t>Customer Quotes – ICS Launch – 22</a:t>
            </a:r>
            <a:r>
              <a:rPr lang="en-US" sz="1400" b="1" baseline="30000" dirty="0" smtClean="0">
                <a:solidFill>
                  <a:srgbClr val="000000"/>
                </a:solidFill>
                <a:latin typeface="Calibri"/>
              </a:rPr>
              <a:t>nd</a:t>
            </a:r>
            <a:r>
              <a:rPr lang="en-US" sz="1400" b="1" dirty="0" smtClean="0">
                <a:solidFill>
                  <a:srgbClr val="000000"/>
                </a:solidFill>
                <a:latin typeface="Calibri"/>
              </a:rPr>
              <a:t> June 2015</a:t>
            </a:r>
            <a:endParaRPr lang="en-US" sz="1400" dirty="0" smtClean="0">
              <a:solidFill>
                <a:srgbClr val="000000"/>
              </a:solidFill>
              <a:latin typeface="Calibri"/>
            </a:endParaRPr>
          </a:p>
          <a:p>
            <a:pPr marL="60554" indent="-139700" defTabSz="600534">
              <a:lnSpc>
                <a:spcPct val="80000"/>
              </a:lnSpc>
              <a:spcBef>
                <a:spcPts val="0"/>
              </a:spcBef>
              <a:buClr>
                <a:srgbClr val="FF0000"/>
              </a:buClr>
            </a:pPr>
            <a:r>
              <a:rPr lang="en-US" sz="1400" dirty="0" smtClean="0">
                <a:solidFill>
                  <a:srgbClr val="000000"/>
                </a:solidFill>
                <a:latin typeface="Calibri"/>
              </a:rPr>
              <a:t>Why did you select Oracle?</a:t>
            </a:r>
          </a:p>
          <a:p>
            <a:pPr marL="360363" lvl="1" indent="-139700" defTabSz="600534">
              <a:lnSpc>
                <a:spcPct val="80000"/>
              </a:lnSpc>
              <a:spcBef>
                <a:spcPts val="0"/>
              </a:spcBef>
              <a:buClr>
                <a:srgbClr val="FF0000"/>
              </a:buClr>
            </a:pPr>
            <a:r>
              <a:rPr lang="en-US" sz="1000" i="1" dirty="0" smtClean="0">
                <a:solidFill>
                  <a:srgbClr val="000000"/>
                </a:solidFill>
                <a:latin typeface="Calibri"/>
              </a:rPr>
              <a:t>Rapid deployments – Reduction in “go to market time” and Built in adapters.   Built in adapters like to SFDC, REST and SOAP protocols are reducing implementation efforts drastically.</a:t>
            </a:r>
          </a:p>
          <a:p>
            <a:pPr marL="60554" indent="-139700" defTabSz="600534">
              <a:lnSpc>
                <a:spcPct val="80000"/>
              </a:lnSpc>
              <a:spcBef>
                <a:spcPts val="0"/>
              </a:spcBef>
              <a:buClr>
                <a:srgbClr val="FF0000"/>
              </a:buClr>
            </a:pPr>
            <a:r>
              <a:rPr lang="en-US" sz="1400" dirty="0" smtClean="0">
                <a:solidFill>
                  <a:srgbClr val="000000"/>
                </a:solidFill>
                <a:latin typeface="Calibri"/>
              </a:rPr>
              <a:t>How easy is it to use ICS?</a:t>
            </a:r>
          </a:p>
          <a:p>
            <a:pPr marL="360363" lvl="1" indent="-139700" defTabSz="600534">
              <a:lnSpc>
                <a:spcPct val="80000"/>
              </a:lnSpc>
              <a:spcBef>
                <a:spcPts val="0"/>
              </a:spcBef>
              <a:buClr>
                <a:srgbClr val="FF0000"/>
              </a:buClr>
            </a:pPr>
            <a:r>
              <a:rPr lang="en-US" sz="1000" i="1" dirty="0" smtClean="0">
                <a:solidFill>
                  <a:srgbClr val="000000"/>
                </a:solidFill>
                <a:latin typeface="Calibri"/>
              </a:rPr>
              <a:t>In most cases, we are able to build integrations in a few hours with an Interactive UI.  This helps us to leverage our existing team.  Very easy to learn and does not required special skills to use.</a:t>
            </a:r>
          </a:p>
          <a:p>
            <a:pPr marL="60554" indent="-139700" defTabSz="600534">
              <a:lnSpc>
                <a:spcPct val="80000"/>
              </a:lnSpc>
              <a:spcBef>
                <a:spcPts val="0"/>
              </a:spcBef>
              <a:buClr>
                <a:srgbClr val="FF0000"/>
              </a:buClr>
            </a:pPr>
            <a:r>
              <a:rPr lang="en-US" sz="1400" dirty="0" smtClean="0">
                <a:solidFill>
                  <a:srgbClr val="000000"/>
                </a:solidFill>
                <a:latin typeface="Calibri"/>
              </a:rPr>
              <a:t>What benefits did you realize?</a:t>
            </a:r>
          </a:p>
          <a:p>
            <a:pPr marL="360363" lvl="1" indent="-139700" defTabSz="600534">
              <a:lnSpc>
                <a:spcPct val="80000"/>
              </a:lnSpc>
              <a:spcBef>
                <a:spcPts val="0"/>
              </a:spcBef>
              <a:buClr>
                <a:srgbClr val="FF0000"/>
              </a:buClr>
            </a:pPr>
            <a:r>
              <a:rPr lang="en-US" sz="1000" i="1" dirty="0" smtClean="0">
                <a:solidFill>
                  <a:srgbClr val="000000"/>
                </a:solidFill>
                <a:latin typeface="Calibri"/>
              </a:rPr>
              <a:t>Able to build rapid secure integrations regardless of the application or platform, simplified integration platform, requires no maintenance from us.</a:t>
            </a:r>
          </a:p>
          <a:p>
            <a:pPr defTabSz="600534">
              <a:lnSpc>
                <a:spcPct val="80000"/>
              </a:lnSpc>
              <a:spcBef>
                <a:spcPts val="0"/>
              </a:spcBef>
              <a:buClr>
                <a:srgbClr val="FF0000"/>
              </a:buClr>
              <a:buFont typeface="Arial" pitchFamily="34" charset="0"/>
              <a:buNone/>
            </a:pPr>
            <a:endParaRPr lang="en-US" sz="1200" dirty="0" smtClean="0">
              <a:solidFill>
                <a:srgbClr val="000000"/>
              </a:solidFill>
              <a:latin typeface="Calibri"/>
            </a:endParaRPr>
          </a:p>
          <a:p>
            <a:pPr marL="0" indent="0" algn="ctr" defTabSz="600534">
              <a:lnSpc>
                <a:spcPct val="80000"/>
              </a:lnSpc>
              <a:spcBef>
                <a:spcPts val="0"/>
              </a:spcBef>
              <a:spcAft>
                <a:spcPts val="1066"/>
              </a:spcAft>
              <a:buClr>
                <a:srgbClr val="FF0000"/>
              </a:buClr>
              <a:buFont typeface="Arial" pitchFamily="34" charset="0"/>
              <a:buNone/>
            </a:pPr>
            <a:r>
              <a:rPr lang="en-US" sz="1400" b="1" i="1" dirty="0" smtClean="0">
                <a:solidFill>
                  <a:srgbClr val="000000"/>
                </a:solidFill>
                <a:latin typeface="Calibri"/>
              </a:rPr>
              <a:t>Senior Director – IT Applications</a:t>
            </a:r>
            <a:endParaRPr lang="en-US" sz="1400" b="1" i="1" dirty="0">
              <a:solidFill>
                <a:srgbClr val="000000"/>
              </a:solidFill>
              <a:latin typeface="Calibri"/>
            </a:endParaRPr>
          </a:p>
          <a:p>
            <a:pPr defTabSz="600534">
              <a:lnSpc>
                <a:spcPct val="80000"/>
              </a:lnSpc>
              <a:spcBef>
                <a:spcPts val="0"/>
              </a:spcBef>
              <a:buClr>
                <a:srgbClr val="FF0000"/>
              </a:buClr>
            </a:pPr>
            <a:endParaRPr lang="en-US" sz="1400" dirty="0">
              <a:solidFill>
                <a:srgbClr val="000000"/>
              </a:solidFill>
              <a:latin typeface="Calibri"/>
            </a:endParaRPr>
          </a:p>
        </p:txBody>
      </p:sp>
    </p:spTree>
    <p:extLst>
      <p:ext uri="{BB962C8B-B14F-4D97-AF65-F5344CB8AC3E}">
        <p14:creationId xmlns="" xmlns:p14="http://schemas.microsoft.com/office/powerpoint/2010/main" val="1897826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2" name="Group 321"/>
          <p:cNvGrpSpPr/>
          <p:nvPr/>
        </p:nvGrpSpPr>
        <p:grpSpPr>
          <a:xfrm>
            <a:off x="303212" y="990600"/>
            <a:ext cx="4038600" cy="685800"/>
            <a:chOff x="4592081" y="2560320"/>
            <a:chExt cx="2743056" cy="523949"/>
          </a:xfrm>
          <a:solidFill>
            <a:schemeClr val="accent1"/>
          </a:solidFill>
        </p:grpSpPr>
        <p:sp>
          <p:nvSpPr>
            <p:cNvPr id="323" name="TextBox 322"/>
            <p:cNvSpPr txBox="1"/>
            <p:nvPr/>
          </p:nvSpPr>
          <p:spPr>
            <a:xfrm>
              <a:off x="4592081" y="2560320"/>
              <a:ext cx="2743056" cy="523949"/>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24" name="TextBox 323"/>
            <p:cNvSpPr txBox="1"/>
            <p:nvPr/>
          </p:nvSpPr>
          <p:spPr bwMode="gray">
            <a:xfrm>
              <a:off x="4643837" y="2560320"/>
              <a:ext cx="1863208" cy="497873"/>
            </a:xfrm>
            <a:prstGeom prst="rect">
              <a:avLst/>
            </a:prstGeom>
            <a:grp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Enterprise Metadata Management</a:t>
              </a:r>
            </a:p>
            <a:p>
              <a:r>
                <a:rPr lang="en-US" sz="1400" b="1" i="1" dirty="0" smtClean="0">
                  <a:solidFill>
                    <a:schemeClr val="bg1"/>
                  </a:solidFill>
                  <a:latin typeface="Calibri" pitchFamily="34" charset="0"/>
                  <a:cs typeface="Calibri" pitchFamily="34" charset="0"/>
                </a:rPr>
                <a:t>Data Governance &amp; Cross-Reference</a:t>
              </a:r>
            </a:p>
            <a:p>
              <a:r>
                <a:rPr lang="en-US" sz="1400" b="1" i="1" dirty="0" smtClean="0">
                  <a:solidFill>
                    <a:schemeClr val="bg1"/>
                  </a:solidFill>
                  <a:latin typeface="Calibri" pitchFamily="34" charset="0"/>
                  <a:cs typeface="Calibri" pitchFamily="34" charset="0"/>
                </a:rPr>
                <a:t>For GL CoA Consolidation</a:t>
              </a:r>
            </a:p>
          </p:txBody>
        </p:sp>
      </p:grpSp>
      <p:grpSp>
        <p:nvGrpSpPr>
          <p:cNvPr id="271" name="Group 273"/>
          <p:cNvGrpSpPr/>
          <p:nvPr/>
        </p:nvGrpSpPr>
        <p:grpSpPr>
          <a:xfrm>
            <a:off x="4722812" y="914400"/>
            <a:ext cx="7086600" cy="4495800"/>
            <a:chOff x="4891235" y="1645920"/>
            <a:chExt cx="3672692" cy="2048287"/>
          </a:xfrm>
        </p:grpSpPr>
        <p:sp>
          <p:nvSpPr>
            <p:cNvPr id="273"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74" name="Rectangle 273"/>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256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3"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4"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8" name="Title 10"/>
          <p:cNvSpPr>
            <a:spLocks noGrp="1"/>
          </p:cNvSpPr>
          <p:nvPr>
            <p:ph type="title"/>
          </p:nvPr>
        </p:nvSpPr>
        <p:spPr>
          <a:xfrm>
            <a:off x="412102" y="339036"/>
            <a:ext cx="10971212" cy="542925"/>
          </a:xfrm>
        </p:spPr>
        <p:txBody>
          <a:bodyPr/>
          <a:lstStyle/>
          <a:p>
            <a:pPr eaLnBrk="1" hangingPunct="1"/>
            <a:r>
              <a:rPr lang="en-US" dirty="0" smtClean="0"/>
              <a:t>Gates Cloud-Ground Integration Platform – Day 2</a:t>
            </a:r>
            <a:endParaRPr lang="en-US" dirty="0" smtClean="0">
              <a:solidFill>
                <a:srgbClr val="FF0000"/>
              </a:solidFill>
            </a:endParaRPr>
          </a:p>
        </p:txBody>
      </p:sp>
      <p:cxnSp>
        <p:nvCxnSpPr>
          <p:cNvPr id="267" name="Elbow Connector 153"/>
          <p:cNvCxnSpPr/>
          <p:nvPr/>
        </p:nvCxnSpPr>
        <p:spPr bwMode="gray">
          <a:xfrm flipH="1" flipV="1">
            <a:off x="7957383" y="2571031"/>
            <a:ext cx="0" cy="2389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9" name="Group 141"/>
          <p:cNvGrpSpPr/>
          <p:nvPr/>
        </p:nvGrpSpPr>
        <p:grpSpPr>
          <a:xfrm>
            <a:off x="8927556" y="1143000"/>
            <a:ext cx="1662656" cy="1009864"/>
            <a:chOff x="3502609" y="1458434"/>
            <a:chExt cx="1296403" cy="899305"/>
          </a:xfrm>
        </p:grpSpPr>
        <p:sp>
          <p:nvSpPr>
            <p:cNvPr id="278" name="TextBox 277"/>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279"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0"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1"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2"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Customers</a:t>
              </a:r>
            </a:p>
          </p:txBody>
        </p:sp>
      </p:grpSp>
      <p:grpSp>
        <p:nvGrpSpPr>
          <p:cNvPr id="270" name="Group 269"/>
          <p:cNvGrpSpPr/>
          <p:nvPr/>
        </p:nvGrpSpPr>
        <p:grpSpPr>
          <a:xfrm>
            <a:off x="6280983" y="3104433"/>
            <a:ext cx="2743056" cy="547556"/>
            <a:chOff x="4592081" y="2560320"/>
            <a:chExt cx="2743056" cy="523949"/>
          </a:xfrm>
        </p:grpSpPr>
        <p:sp>
          <p:nvSpPr>
            <p:cNvPr id="275" name="TextBox 274"/>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277" name="TextBox 276"/>
            <p:cNvSpPr txBox="1"/>
            <p:nvPr/>
          </p:nvSpPr>
          <p:spPr bwMode="gray">
            <a:xfrm>
              <a:off x="4634110" y="2579237"/>
              <a:ext cx="2172684" cy="497873"/>
            </a:xfrm>
            <a:prstGeom prst="rect">
              <a:avLst/>
            </a:prstGeom>
            <a:solidFill>
              <a:schemeClr val="accent2"/>
            </a:solid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Oracle SOA Suite &amp;</a:t>
              </a:r>
            </a:p>
            <a:p>
              <a:pPr algn="ctr"/>
              <a:r>
                <a:rPr lang="en-US" sz="1400" b="1" dirty="0" smtClean="0">
                  <a:solidFill>
                    <a:schemeClr val="bg1"/>
                  </a:solidFill>
                  <a:latin typeface="Calibri" pitchFamily="34" charset="0"/>
                  <a:cs typeface="Calibri" pitchFamily="34" charset="0"/>
                </a:rPr>
                <a:t> Database Cloud Service</a:t>
              </a:r>
            </a:p>
          </p:txBody>
        </p:sp>
        <p:pic>
          <p:nvPicPr>
            <p:cNvPr id="276" name="Picture 275" descr="877_315_integration_w_72-3.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43910" y="2579237"/>
              <a:ext cx="467360" cy="467360"/>
            </a:xfrm>
            <a:prstGeom prst="rect">
              <a:avLst/>
            </a:prstGeom>
            <a:solidFill>
              <a:schemeClr val="accent1"/>
            </a:solidFill>
          </p:spPr>
        </p:pic>
      </p:grpSp>
      <p:sp>
        <p:nvSpPr>
          <p:cNvPr id="272" name="TextBox 271"/>
          <p:cNvSpPr txBox="1"/>
          <p:nvPr/>
        </p:nvSpPr>
        <p:spPr bwMode="gray">
          <a:xfrm>
            <a:off x="6323012" y="1828800"/>
            <a:ext cx="1776335" cy="422755"/>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sp>
        <p:nvSpPr>
          <p:cNvPr id="153" name="TextBox 152"/>
          <p:cNvSpPr txBox="1"/>
          <p:nvPr/>
        </p:nvSpPr>
        <p:spPr bwMode="gray">
          <a:xfrm>
            <a:off x="2817812" y="4953000"/>
            <a:ext cx="1905000"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BPICS, Custom, Legacy </a:t>
            </a:r>
            <a:r>
              <a:rPr lang="en-US" sz="1400" b="1" dirty="0" err="1" smtClean="0">
                <a:solidFill>
                  <a:schemeClr val="accent4"/>
                </a:solidFill>
                <a:latin typeface="Calibri" pitchFamily="34" charset="0"/>
                <a:cs typeface="Calibri" pitchFamily="34" charset="0"/>
              </a:rPr>
              <a:t>etc</a:t>
            </a:r>
            <a:endParaRPr lang="en-US" sz="1400" b="1" dirty="0" smtClean="0">
              <a:solidFill>
                <a:schemeClr val="accent4"/>
              </a:solidFill>
              <a:latin typeface="Calibri" pitchFamily="34" charset="0"/>
              <a:cs typeface="Calibri" pitchFamily="34" charset="0"/>
            </a:endParaRPr>
          </a:p>
        </p:txBody>
      </p:sp>
      <p:grpSp>
        <p:nvGrpSpPr>
          <p:cNvPr id="154" name="Group 178"/>
          <p:cNvGrpSpPr/>
          <p:nvPr/>
        </p:nvGrpSpPr>
        <p:grpSpPr bwMode="gray">
          <a:xfrm>
            <a:off x="3732212" y="4519773"/>
            <a:ext cx="718556" cy="417960"/>
            <a:chOff x="773112" y="4914140"/>
            <a:chExt cx="939800" cy="654371"/>
          </a:xfrm>
        </p:grpSpPr>
        <p:sp>
          <p:nvSpPr>
            <p:cNvPr id="24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6" name="Group 220"/>
          <p:cNvGrpSpPr/>
          <p:nvPr/>
        </p:nvGrpSpPr>
        <p:grpSpPr bwMode="gray">
          <a:xfrm>
            <a:off x="2970212" y="4495800"/>
            <a:ext cx="626562" cy="441933"/>
            <a:chOff x="773112" y="4914140"/>
            <a:chExt cx="939800" cy="654371"/>
          </a:xfrm>
        </p:grpSpPr>
        <p:sp>
          <p:nvSpPr>
            <p:cNvPr id="20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157" name="TextBox 156"/>
          <p:cNvSpPr txBox="1"/>
          <p:nvPr/>
        </p:nvSpPr>
        <p:spPr>
          <a:xfrm>
            <a:off x="1217612" y="5791200"/>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grpSp>
        <p:nvGrpSpPr>
          <p:cNvPr id="159" name="Group 122"/>
          <p:cNvGrpSpPr/>
          <p:nvPr/>
        </p:nvGrpSpPr>
        <p:grpSpPr>
          <a:xfrm>
            <a:off x="912812" y="3886200"/>
            <a:ext cx="3581400" cy="574073"/>
            <a:chOff x="5421356" y="4013200"/>
            <a:chExt cx="2685909" cy="574073"/>
          </a:xfrm>
        </p:grpSpPr>
        <p:grpSp>
          <p:nvGrpSpPr>
            <p:cNvPr id="161" name="Group 123"/>
            <p:cNvGrpSpPr/>
            <p:nvPr/>
          </p:nvGrpSpPr>
          <p:grpSpPr>
            <a:xfrm>
              <a:off x="5421356" y="4013200"/>
              <a:ext cx="2685909" cy="574073"/>
              <a:chOff x="4649228" y="2560320"/>
              <a:chExt cx="2685909" cy="574073"/>
            </a:xfrm>
          </p:grpSpPr>
          <p:sp>
            <p:nvSpPr>
              <p:cNvPr id="183" name="TextBox 182"/>
              <p:cNvSpPr txBox="1"/>
              <p:nvPr/>
            </p:nvSpPr>
            <p:spPr>
              <a:xfrm>
                <a:off x="4649228" y="2560320"/>
                <a:ext cx="2685909"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4" name="TextBox 183"/>
              <p:cNvSpPr txBox="1"/>
              <p:nvPr/>
            </p:nvSpPr>
            <p:spPr bwMode="gray">
              <a:xfrm>
                <a:off x="4706375" y="2636520"/>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Existing SOA Suite: Real-Time</a:t>
                </a:r>
              </a:p>
              <a:p>
                <a:pPr algn="ctr"/>
                <a:r>
                  <a:rPr lang="en-US" sz="1400" b="1" i="1" dirty="0" smtClean="0">
                    <a:solidFill>
                      <a:schemeClr val="bg1"/>
                    </a:solidFill>
                    <a:latin typeface="Calibri" pitchFamily="34" charset="0"/>
                    <a:cs typeface="Calibri" pitchFamily="34" charset="0"/>
                  </a:rPr>
                  <a:t>Bus, Route, Transform…</a:t>
                </a:r>
              </a:p>
            </p:txBody>
          </p:sp>
        </p:grpSp>
        <p:grpSp>
          <p:nvGrpSpPr>
            <p:cNvPr id="162" name="Group 124"/>
            <p:cNvGrpSpPr/>
            <p:nvPr/>
          </p:nvGrpSpPr>
          <p:grpSpPr bwMode="gray">
            <a:xfrm>
              <a:off x="7558648" y="4114800"/>
              <a:ext cx="444099" cy="370558"/>
              <a:chOff x="773112" y="4914140"/>
              <a:chExt cx="939800" cy="654371"/>
            </a:xfrm>
            <a:solidFill>
              <a:schemeClr val="bg1"/>
            </a:solidFill>
          </p:grpSpPr>
          <p:sp>
            <p:nvSpPr>
              <p:cNvPr id="16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0"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1"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cxnSp>
        <p:nvCxnSpPr>
          <p:cNvPr id="160" name="Straight Connector 159"/>
          <p:cNvCxnSpPr/>
          <p:nvPr/>
        </p:nvCxnSpPr>
        <p:spPr>
          <a:xfrm>
            <a:off x="6856412" y="5791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283" name="TextBox 282"/>
          <p:cNvSpPr txBox="1"/>
          <p:nvPr/>
        </p:nvSpPr>
        <p:spPr bwMode="gray">
          <a:xfrm>
            <a:off x="5027612" y="685800"/>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cxnSp>
        <p:nvCxnSpPr>
          <p:cNvPr id="284" name="Straight Connector 283"/>
          <p:cNvCxnSpPr/>
          <p:nvPr/>
        </p:nvCxnSpPr>
        <p:spPr bwMode="ltGray">
          <a:xfrm>
            <a:off x="4922304" y="1676400"/>
            <a:ext cx="0" cy="417068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84212" y="4572000"/>
            <a:ext cx="685800" cy="358507"/>
            <a:chOff x="6704012" y="4724400"/>
            <a:chExt cx="1220787" cy="638175"/>
          </a:xfrm>
        </p:grpSpPr>
        <p:sp>
          <p:nvSpPr>
            <p:cNvPr id="147" name="Rectangle 146"/>
            <p:cNvSpPr/>
            <p:nvPr/>
          </p:nvSpPr>
          <p:spPr bwMode="auto">
            <a:xfrm>
              <a:off x="6704012" y="4724400"/>
              <a:ext cx="1220787" cy="638175"/>
            </a:xfrm>
            <a:prstGeom prst="rect">
              <a:avLst/>
            </a:prstGeom>
            <a:solidFill>
              <a:srgbClr val="FC0000">
                <a:lumMod val="75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2075" tIns="46038" rIns="92075" bIns="46038" anchor="ctr"/>
            <a:lstStyle/>
            <a:p>
              <a:pPr marL="169863" marR="0" lvl="0" indent="-169863" algn="ctr" defTabSz="914400" eaLnBrk="1" fontAlgn="auto" latinLnBrk="0" hangingPunct="1">
                <a:lnSpc>
                  <a:spcPct val="100000"/>
                </a:lnSpc>
                <a:spcBef>
                  <a:spcPct val="20000"/>
                </a:spcBef>
                <a:spcAft>
                  <a:spcPts val="0"/>
                </a:spcAft>
                <a:buClr>
                  <a:srgbClr val="FF0000"/>
                </a:buClr>
                <a:buSzPct val="115000"/>
                <a:buFontTx/>
                <a:buNone/>
                <a:tabLst/>
                <a:defRPr/>
              </a:pP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pic>
          <p:nvPicPr>
            <p:cNvPr id="144" name="Picture 143" descr="O_EBizSuite_clr.bmp"/>
            <p:cNvPicPr>
              <a:picLocks noChangeAspect="1"/>
            </p:cNvPicPr>
            <p:nvPr/>
          </p:nvPicPr>
          <p:blipFill>
            <a:blip r:embed="rId4" cstate="print"/>
            <a:stretch>
              <a:fillRect/>
            </a:stretch>
          </p:blipFill>
          <p:spPr>
            <a:xfrm>
              <a:off x="6746942" y="4800600"/>
              <a:ext cx="1134927" cy="497878"/>
            </a:xfrm>
            <a:prstGeom prst="rect">
              <a:avLst/>
            </a:prstGeom>
            <a:ln>
              <a:solidFill>
                <a:schemeClr val="tx1"/>
              </a:solidFill>
            </a:ln>
          </p:spPr>
        </p:pic>
      </p:grpSp>
      <p:grpSp>
        <p:nvGrpSpPr>
          <p:cNvPr id="3" name="Group 2"/>
          <p:cNvGrpSpPr/>
          <p:nvPr/>
        </p:nvGrpSpPr>
        <p:grpSpPr>
          <a:xfrm>
            <a:off x="1446212" y="4572000"/>
            <a:ext cx="685800" cy="358507"/>
            <a:chOff x="8532812" y="4724400"/>
            <a:chExt cx="1220787" cy="638175"/>
          </a:xfrm>
        </p:grpSpPr>
        <p:sp>
          <p:nvSpPr>
            <p:cNvPr id="285" name="Rectangle 284"/>
            <p:cNvSpPr/>
            <p:nvPr/>
          </p:nvSpPr>
          <p:spPr bwMode="auto">
            <a:xfrm>
              <a:off x="8532812" y="4724400"/>
              <a:ext cx="1220787" cy="638175"/>
            </a:xfrm>
            <a:prstGeom prst="rect">
              <a:avLst/>
            </a:prstGeom>
            <a:solidFill>
              <a:srgbClr val="FC0000">
                <a:lumMod val="75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2075" tIns="46038" rIns="92075" bIns="46038" anchor="ctr"/>
            <a:lstStyle/>
            <a:p>
              <a:pPr marL="169863" marR="0" lvl="0" indent="-169863" algn="ctr" defTabSz="914400" eaLnBrk="1" fontAlgn="auto" latinLnBrk="0" hangingPunct="1">
                <a:lnSpc>
                  <a:spcPct val="100000"/>
                </a:lnSpc>
                <a:spcBef>
                  <a:spcPct val="20000"/>
                </a:spcBef>
                <a:spcAft>
                  <a:spcPts val="0"/>
                </a:spcAft>
                <a:buClr>
                  <a:srgbClr val="FF0000"/>
                </a:buClr>
                <a:buSzPct val="115000"/>
                <a:buFontTx/>
                <a:buNone/>
                <a:tabLst/>
                <a:defRPr/>
              </a:pP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pic>
          <p:nvPicPr>
            <p:cNvPr id="145" name="Picture 144" descr="O_Agile_clr.gif"/>
            <p:cNvPicPr>
              <a:picLocks noChangeAspect="1"/>
            </p:cNvPicPr>
            <p:nvPr/>
          </p:nvPicPr>
          <p:blipFill>
            <a:blip r:embed="rId5" cstate="print"/>
            <a:stretch>
              <a:fillRect/>
            </a:stretch>
          </p:blipFill>
          <p:spPr>
            <a:xfrm>
              <a:off x="8609012" y="4800600"/>
              <a:ext cx="1023604" cy="499519"/>
            </a:xfrm>
            <a:prstGeom prst="rect">
              <a:avLst/>
            </a:prstGeom>
            <a:ln>
              <a:solidFill>
                <a:schemeClr val="tx1"/>
              </a:solidFill>
            </a:ln>
          </p:spPr>
        </p:pic>
      </p:grpSp>
      <p:grpSp>
        <p:nvGrpSpPr>
          <p:cNvPr id="15" name="Group 14"/>
          <p:cNvGrpSpPr/>
          <p:nvPr/>
        </p:nvGrpSpPr>
        <p:grpSpPr>
          <a:xfrm>
            <a:off x="455612" y="5257800"/>
            <a:ext cx="4419602" cy="609600"/>
            <a:chOff x="5865813" y="4800600"/>
            <a:chExt cx="4419602" cy="609600"/>
          </a:xfrm>
          <a:solidFill>
            <a:schemeClr val="accent2"/>
          </a:solidFill>
        </p:grpSpPr>
        <p:grpSp>
          <p:nvGrpSpPr>
            <p:cNvPr id="287" name="Group 123"/>
            <p:cNvGrpSpPr/>
            <p:nvPr/>
          </p:nvGrpSpPr>
          <p:grpSpPr>
            <a:xfrm>
              <a:off x="5865813" y="4800600"/>
              <a:ext cx="4419602" cy="609600"/>
              <a:chOff x="4592081" y="2560320"/>
              <a:chExt cx="2743057" cy="538480"/>
            </a:xfrm>
            <a:grpFill/>
          </p:grpSpPr>
          <p:sp>
            <p:nvSpPr>
              <p:cNvPr id="309" name="TextBox 308"/>
              <p:cNvSpPr txBox="1"/>
              <p:nvPr/>
            </p:nvSpPr>
            <p:spPr>
              <a:xfrm>
                <a:off x="4592081" y="2560320"/>
                <a:ext cx="2743056" cy="523949"/>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10" name="TextBox 309"/>
              <p:cNvSpPr txBox="1"/>
              <p:nvPr/>
            </p:nvSpPr>
            <p:spPr bwMode="gray">
              <a:xfrm>
                <a:off x="4592082" y="2600927"/>
                <a:ext cx="2743056" cy="497873"/>
              </a:xfrm>
              <a:prstGeom prst="rect">
                <a:avLst/>
              </a:prstGeom>
              <a:grp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Managed File Transfer: </a:t>
                </a:r>
                <a:r>
                  <a:rPr lang="en-US" sz="1400" b="1" i="1" dirty="0" smtClean="0">
                    <a:solidFill>
                      <a:schemeClr val="bg1"/>
                    </a:solidFill>
                    <a:latin typeface="Calibri" pitchFamily="34" charset="0"/>
                    <a:cs typeface="Calibri" pitchFamily="34" charset="0"/>
                  </a:rPr>
                  <a:t>Batch Movement Orchestration</a:t>
                </a:r>
              </a:p>
            </p:txBody>
          </p:sp>
        </p:grpSp>
        <p:sp>
          <p:nvSpPr>
            <p:cNvPr id="6" name="Oval 5"/>
            <p:cNvSpPr/>
            <p:nvPr/>
          </p:nvSpPr>
          <p:spPr>
            <a:xfrm>
              <a:off x="7085012" y="5105400"/>
              <a:ext cx="228600" cy="228600"/>
            </a:xfrm>
            <a:prstGeom prst="ellipse">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8" name="Straight Arrow Connector 7"/>
            <p:cNvCxnSpPr/>
            <p:nvPr/>
          </p:nvCxnSpPr>
          <p:spPr>
            <a:xfrm>
              <a:off x="7351712" y="5219700"/>
              <a:ext cx="152400" cy="0"/>
            </a:xfrm>
            <a:prstGeom prst="straightConnector1">
              <a:avLst/>
            </a:prstGeom>
            <a:grpFill/>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7542212" y="5105400"/>
              <a:ext cx="228600" cy="228600"/>
            </a:xfrm>
            <a:prstGeom prst="roundRect">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311" name="Straight Arrow Connector 310"/>
            <p:cNvCxnSpPr/>
            <p:nvPr/>
          </p:nvCxnSpPr>
          <p:spPr>
            <a:xfrm>
              <a:off x="7808912" y="5219700"/>
              <a:ext cx="152400" cy="0"/>
            </a:xfrm>
            <a:prstGeom prst="straightConnector1">
              <a:avLst/>
            </a:prstGeom>
            <a:grpFill/>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12" name="Rounded Rectangle 311"/>
            <p:cNvSpPr/>
            <p:nvPr/>
          </p:nvSpPr>
          <p:spPr>
            <a:xfrm>
              <a:off x="7999412" y="5105400"/>
              <a:ext cx="228600" cy="228600"/>
            </a:xfrm>
            <a:prstGeom prst="roundRect">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13" name="Oval 312"/>
            <p:cNvSpPr/>
            <p:nvPr/>
          </p:nvSpPr>
          <p:spPr>
            <a:xfrm>
              <a:off x="8475662" y="5105400"/>
              <a:ext cx="228600" cy="228600"/>
            </a:xfrm>
            <a:prstGeom prst="ellipse">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314" name="Straight Arrow Connector 313"/>
            <p:cNvCxnSpPr/>
            <p:nvPr/>
          </p:nvCxnSpPr>
          <p:spPr>
            <a:xfrm>
              <a:off x="8266112" y="5219700"/>
              <a:ext cx="152400" cy="0"/>
            </a:xfrm>
            <a:prstGeom prst="straightConnector1">
              <a:avLst/>
            </a:prstGeom>
            <a:grpFill/>
            <a:ln w="1905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6" cstate="print"/>
            <a:srcRect l="9027" t="8863" r="7639" b="12457"/>
            <a:stretch/>
          </p:blipFill>
          <p:spPr>
            <a:xfrm>
              <a:off x="8532812" y="5181600"/>
              <a:ext cx="138179" cy="122634"/>
            </a:xfrm>
            <a:prstGeom prst="rect">
              <a:avLst/>
            </a:prstGeom>
            <a:grpFill/>
          </p:spPr>
        </p:pic>
        <p:sp>
          <p:nvSpPr>
            <p:cNvPr id="315" name="Oval 314"/>
            <p:cNvSpPr/>
            <p:nvPr/>
          </p:nvSpPr>
          <p:spPr>
            <a:xfrm>
              <a:off x="7123112" y="5143500"/>
              <a:ext cx="152400" cy="152400"/>
            </a:xfrm>
            <a:prstGeom prst="ellipse">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1" name="Picture 10"/>
            <p:cNvPicPr>
              <a:picLocks noChangeAspect="1"/>
            </p:cNvPicPr>
            <p:nvPr/>
          </p:nvPicPr>
          <p:blipFill>
            <a:blip r:embed="rId7" cstate="print"/>
            <a:stretch>
              <a:fillRect/>
            </a:stretch>
          </p:blipFill>
          <p:spPr>
            <a:xfrm>
              <a:off x="7575550" y="5138738"/>
              <a:ext cx="161925" cy="161925"/>
            </a:xfrm>
            <a:prstGeom prst="rect">
              <a:avLst/>
            </a:prstGeom>
            <a:grpFill/>
          </p:spPr>
        </p:pic>
        <p:pic>
          <p:nvPicPr>
            <p:cNvPr id="12" name="Picture 11"/>
            <p:cNvPicPr>
              <a:picLocks noChangeAspect="1"/>
            </p:cNvPicPr>
            <p:nvPr/>
          </p:nvPicPr>
          <p:blipFill>
            <a:blip r:embed="rId8" cstate="print"/>
            <a:stretch>
              <a:fillRect/>
            </a:stretch>
          </p:blipFill>
          <p:spPr>
            <a:xfrm>
              <a:off x="8006932" y="5116975"/>
              <a:ext cx="213561" cy="205451"/>
            </a:xfrm>
            <a:prstGeom prst="rect">
              <a:avLst/>
            </a:prstGeom>
            <a:grpFill/>
          </p:spPr>
        </p:pic>
      </p:grpSp>
      <p:grpSp>
        <p:nvGrpSpPr>
          <p:cNvPr id="317" name="Group 123"/>
          <p:cNvGrpSpPr/>
          <p:nvPr/>
        </p:nvGrpSpPr>
        <p:grpSpPr>
          <a:xfrm>
            <a:off x="379412" y="2514601"/>
            <a:ext cx="1524001" cy="1276797"/>
            <a:chOff x="4592081" y="2087024"/>
            <a:chExt cx="2743056" cy="997245"/>
          </a:xfrm>
          <a:solidFill>
            <a:schemeClr val="accent1"/>
          </a:solidFill>
        </p:grpSpPr>
        <p:sp>
          <p:nvSpPr>
            <p:cNvPr id="329" name="TextBox 328"/>
            <p:cNvSpPr txBox="1"/>
            <p:nvPr/>
          </p:nvSpPr>
          <p:spPr>
            <a:xfrm>
              <a:off x="4592081" y="2087024"/>
              <a:ext cx="2743056" cy="997245"/>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30" name="TextBox 329"/>
            <p:cNvSpPr txBox="1"/>
            <p:nvPr/>
          </p:nvSpPr>
          <p:spPr bwMode="gray">
            <a:xfrm>
              <a:off x="4729234" y="2563154"/>
              <a:ext cx="2605903" cy="497873"/>
            </a:xfrm>
            <a:prstGeom prst="rect">
              <a:avLst/>
            </a:prstGeom>
            <a:solidFill>
              <a:schemeClr val="accent2"/>
            </a:solidFill>
            <a:ln>
              <a:noFill/>
            </a:ln>
          </p:spPr>
          <p:txBody>
            <a:bodyPr wrap="none" lIns="0" tIns="0" rIns="0" bIns="0" rtlCol="0">
              <a:noAutofit/>
            </a:bodyPr>
            <a:lstStyle/>
            <a:p>
              <a:r>
                <a:rPr lang="en-US" sz="1400" b="1" dirty="0" smtClean="0">
                  <a:solidFill>
                    <a:schemeClr val="bg1"/>
                  </a:solidFill>
                  <a:latin typeface="Calibri" pitchFamily="34" charset="0"/>
                  <a:cs typeface="Calibri" pitchFamily="34" charset="0"/>
                </a:rPr>
                <a:t>New EBS Integrated</a:t>
              </a:r>
            </a:p>
            <a:p>
              <a:r>
                <a:rPr lang="en-US" sz="1400" b="1" dirty="0" smtClean="0">
                  <a:solidFill>
                    <a:schemeClr val="bg1"/>
                  </a:solidFill>
                  <a:latin typeface="Calibri" pitchFamily="34" charset="0"/>
                  <a:cs typeface="Calibri" pitchFamily="34" charset="0"/>
                </a:rPr>
                <a:t>SOA Gateway</a:t>
              </a:r>
            </a:p>
            <a:p>
              <a:pPr algn="ctr"/>
              <a:r>
                <a:rPr lang="en-US" sz="1400" b="1" i="1" dirty="0" smtClean="0">
                  <a:solidFill>
                    <a:schemeClr val="bg1"/>
                  </a:solidFill>
                  <a:latin typeface="Calibri" pitchFamily="34" charset="0"/>
                  <a:cs typeface="Calibri" pitchFamily="34" charset="0"/>
                </a:rPr>
                <a:t>SOAP, REST</a:t>
              </a:r>
            </a:p>
          </p:txBody>
        </p:sp>
      </p:grpSp>
      <p:pic>
        <p:nvPicPr>
          <p:cNvPr id="16" name="Picture 15"/>
          <p:cNvPicPr>
            <a:picLocks noChangeAspect="1"/>
          </p:cNvPicPr>
          <p:nvPr/>
        </p:nvPicPr>
        <p:blipFill>
          <a:blip r:embed="rId9" cstate="print"/>
          <a:stretch>
            <a:fillRect/>
          </a:stretch>
        </p:blipFill>
        <p:spPr>
          <a:xfrm>
            <a:off x="836612" y="2590800"/>
            <a:ext cx="504825" cy="469190"/>
          </a:xfrm>
          <a:prstGeom prst="rect">
            <a:avLst/>
          </a:prstGeom>
        </p:spPr>
      </p:pic>
      <p:cxnSp>
        <p:nvCxnSpPr>
          <p:cNvPr id="18" name="Straight Arrow Connector 17"/>
          <p:cNvCxnSpPr/>
          <p:nvPr/>
        </p:nvCxnSpPr>
        <p:spPr>
          <a:xfrm flipV="1">
            <a:off x="760412" y="3886200"/>
            <a:ext cx="0" cy="609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33" name="TextBox 332"/>
          <p:cNvSpPr txBox="1"/>
          <p:nvPr/>
        </p:nvSpPr>
        <p:spPr>
          <a:xfrm>
            <a:off x="7161212" y="5791200"/>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Off-Premise / Cloud</a:t>
            </a:r>
            <a:endParaRPr lang="en-US" b="1" cap="all" dirty="0">
              <a:solidFill>
                <a:schemeClr val="accent4"/>
              </a:solidFill>
              <a:latin typeface="Calibri" panose="020F0502020204030204" pitchFamily="34" charset="0"/>
              <a:cs typeface="Calibri" pitchFamily="34" charset="0"/>
            </a:endParaRPr>
          </a:p>
        </p:txBody>
      </p:sp>
      <p:sp>
        <p:nvSpPr>
          <p:cNvPr id="335" name="TextBox 334"/>
          <p:cNvSpPr txBox="1"/>
          <p:nvPr/>
        </p:nvSpPr>
        <p:spPr>
          <a:xfrm>
            <a:off x="6094412" y="2286000"/>
            <a:ext cx="2743056" cy="572010"/>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37" name="TextBox 336"/>
          <p:cNvSpPr txBox="1"/>
          <p:nvPr/>
        </p:nvSpPr>
        <p:spPr bwMode="gray">
          <a:xfrm>
            <a:off x="6176947" y="2352058"/>
            <a:ext cx="2172684" cy="543542"/>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New Oracle Integration</a:t>
            </a:r>
          </a:p>
          <a:p>
            <a:pPr algn="ctr"/>
            <a:r>
              <a:rPr lang="en-US" sz="1400" b="1" dirty="0" smtClean="0">
                <a:solidFill>
                  <a:schemeClr val="bg1"/>
                </a:solidFill>
                <a:latin typeface="Calibri" pitchFamily="34" charset="0"/>
                <a:cs typeface="Calibri" pitchFamily="34" charset="0"/>
              </a:rPr>
              <a:t>Cloud Service (ICS) </a:t>
            </a:r>
          </a:p>
        </p:txBody>
      </p:sp>
      <p:pic>
        <p:nvPicPr>
          <p:cNvPr id="338" name="Picture 53" descr="699-Messaging-small.PNG"/>
          <p:cNvPicPr>
            <a:picLocks noChangeAspect="1"/>
          </p:cNvPicPr>
          <p:nvPr/>
        </p:nvPicPr>
        <p:blipFill>
          <a:blip r:embed="rId10" cstate="print"/>
          <a:srcRect/>
          <a:stretch>
            <a:fillRect/>
          </a:stretch>
        </p:blipFill>
        <p:spPr bwMode="auto">
          <a:xfrm>
            <a:off x="2208212" y="1676400"/>
            <a:ext cx="939555" cy="685800"/>
          </a:xfrm>
          <a:prstGeom prst="rect">
            <a:avLst/>
          </a:prstGeom>
          <a:noFill/>
          <a:ln w="9525">
            <a:noFill/>
            <a:miter lim="800000"/>
            <a:headEnd/>
            <a:tailEnd/>
          </a:ln>
        </p:spPr>
      </p:pic>
      <p:sp>
        <p:nvSpPr>
          <p:cNvPr id="339" name="Rounded Rectangle 338"/>
          <p:cNvSpPr/>
          <p:nvPr/>
        </p:nvSpPr>
        <p:spPr bwMode="auto">
          <a:xfrm>
            <a:off x="2360612" y="2514600"/>
            <a:ext cx="605397" cy="421972"/>
          </a:xfrm>
          <a:prstGeom prst="roundRect">
            <a:avLst/>
          </a:prstGeom>
          <a:gradFill>
            <a:gsLst>
              <a:gs pos="0">
                <a:schemeClr val="accent1">
                  <a:shade val="51000"/>
                  <a:satMod val="130000"/>
                  <a:alpha val="17000"/>
                </a:schemeClr>
              </a:gs>
              <a:gs pos="80000">
                <a:schemeClr val="accent1">
                  <a:shade val="93000"/>
                  <a:satMod val="130000"/>
                </a:schemeClr>
              </a:gs>
              <a:gs pos="100000">
                <a:schemeClr val="accent1">
                  <a:shade val="94000"/>
                  <a:satMod val="135000"/>
                </a:schemeClr>
              </a:gs>
            </a:gsLst>
          </a:gradFill>
          <a:scene3d>
            <a:camera prst="orthographicFront">
              <a:rot lat="0" lon="0" rev="0"/>
            </a:camera>
            <a:lightRig rig="threePt" dir="t">
              <a:rot lat="0" lon="0" rev="1200000"/>
            </a:lightRig>
          </a:scene3d>
          <a:sp3d>
            <a:bevelT w="177800" h="133350"/>
            <a:bevelB w="127000" h="114300"/>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1100" dirty="0" smtClean="0">
                <a:solidFill>
                  <a:prstClr val="white"/>
                </a:solidFill>
              </a:rPr>
              <a:t>Agent</a:t>
            </a:r>
            <a:endParaRPr lang="en-US" sz="1000" dirty="0">
              <a:solidFill>
                <a:prstClr val="white"/>
              </a:solidFill>
            </a:endParaRPr>
          </a:p>
        </p:txBody>
      </p:sp>
      <p:sp>
        <p:nvSpPr>
          <p:cNvPr id="340" name="Rounded Rectangle 339"/>
          <p:cNvSpPr/>
          <p:nvPr/>
        </p:nvSpPr>
        <p:spPr bwMode="auto">
          <a:xfrm>
            <a:off x="2360612" y="3048000"/>
            <a:ext cx="538341" cy="303101"/>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1000" dirty="0" smtClean="0">
                <a:solidFill>
                  <a:prstClr val="white"/>
                </a:solidFill>
              </a:rPr>
              <a:t>Proxy</a:t>
            </a:r>
            <a:endParaRPr lang="en-US" sz="1000" dirty="0">
              <a:solidFill>
                <a:prstClr val="white"/>
              </a:solidFill>
            </a:endParaRPr>
          </a:p>
        </p:txBody>
      </p:sp>
      <p:sp>
        <p:nvSpPr>
          <p:cNvPr id="20" name="Left-Right Arrow 19"/>
          <p:cNvSpPr/>
          <p:nvPr/>
        </p:nvSpPr>
        <p:spPr>
          <a:xfrm>
            <a:off x="2132012" y="3429000"/>
            <a:ext cx="3048000" cy="381000"/>
          </a:xfrm>
          <a:prstGeom prst="leftRightArrow">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VPN Tunnel</a:t>
            </a:r>
            <a:endParaRPr lang="en-US" dirty="0"/>
          </a:p>
        </p:txBody>
      </p:sp>
      <p:cxnSp>
        <p:nvCxnSpPr>
          <p:cNvPr id="342" name="Straight Arrow Connector 341"/>
          <p:cNvCxnSpPr/>
          <p:nvPr/>
        </p:nvCxnSpPr>
        <p:spPr>
          <a:xfrm flipV="1">
            <a:off x="1979612" y="2362200"/>
            <a:ext cx="381000" cy="3048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3" name="Straight Arrow Connector 342"/>
          <p:cNvCxnSpPr/>
          <p:nvPr/>
        </p:nvCxnSpPr>
        <p:spPr>
          <a:xfrm flipV="1">
            <a:off x="1979612" y="2743200"/>
            <a:ext cx="304800" cy="1524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4" name="Straight Arrow Connector 343"/>
          <p:cNvCxnSpPr/>
          <p:nvPr/>
        </p:nvCxnSpPr>
        <p:spPr>
          <a:xfrm>
            <a:off x="1979612" y="3200400"/>
            <a:ext cx="304800" cy="762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5" name="Straight Arrow Connector 344"/>
          <p:cNvCxnSpPr/>
          <p:nvPr/>
        </p:nvCxnSpPr>
        <p:spPr>
          <a:xfrm>
            <a:off x="3198812" y="2057400"/>
            <a:ext cx="1752600" cy="4572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6" name="Straight Arrow Connector 345"/>
          <p:cNvCxnSpPr/>
          <p:nvPr/>
        </p:nvCxnSpPr>
        <p:spPr>
          <a:xfrm>
            <a:off x="3122612" y="2743200"/>
            <a:ext cx="1828800" cy="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7" name="Straight Arrow Connector 346"/>
          <p:cNvCxnSpPr/>
          <p:nvPr/>
        </p:nvCxnSpPr>
        <p:spPr>
          <a:xfrm flipV="1">
            <a:off x="2970212" y="2971800"/>
            <a:ext cx="198120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8" name="Straight Arrow Connector 347"/>
          <p:cNvCxnSpPr/>
          <p:nvPr/>
        </p:nvCxnSpPr>
        <p:spPr>
          <a:xfrm flipV="1">
            <a:off x="4570412" y="3429000"/>
            <a:ext cx="1600200" cy="7620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50" name="TextBox 8"/>
          <p:cNvSpPr txBox="1"/>
          <p:nvPr/>
        </p:nvSpPr>
        <p:spPr bwMode="gray">
          <a:xfrm>
            <a:off x="9752012" y="1371600"/>
            <a:ext cx="927193" cy="364407"/>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Partners</a:t>
            </a:r>
          </a:p>
        </p:txBody>
      </p:sp>
      <p:sp>
        <p:nvSpPr>
          <p:cNvPr id="351" name="TextBox 8"/>
          <p:cNvSpPr txBox="1"/>
          <p:nvPr/>
        </p:nvSpPr>
        <p:spPr bwMode="gray">
          <a:xfrm>
            <a:off x="8913812" y="1524000"/>
            <a:ext cx="723729" cy="192743"/>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SF.com</a:t>
            </a:r>
          </a:p>
        </p:txBody>
      </p:sp>
      <p:cxnSp>
        <p:nvCxnSpPr>
          <p:cNvPr id="265" name="Elbow Connector 175"/>
          <p:cNvCxnSpPr>
            <a:stCxn id="275" idx="3"/>
            <a:endCxn id="350" idx="3"/>
          </p:cNvCxnSpPr>
          <p:nvPr/>
        </p:nvCxnSpPr>
        <p:spPr bwMode="gray">
          <a:xfrm flipV="1">
            <a:off x="9024039" y="1553804"/>
            <a:ext cx="1655166" cy="1824405"/>
          </a:xfrm>
          <a:prstGeom prst="bentConnector3">
            <a:avLst>
              <a:gd name="adj1" fmla="val 11381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352" name="Picture 3"/>
          <p:cNvPicPr>
            <a:picLocks noChangeAspect="1" noChangeArrowheads="1"/>
          </p:cNvPicPr>
          <p:nvPr/>
        </p:nvPicPr>
        <p:blipFill>
          <a:blip r:embed="rId11" cstate="print"/>
          <a:srcRect b="16515"/>
          <a:stretch>
            <a:fillRect/>
          </a:stretch>
        </p:blipFill>
        <p:spPr bwMode="auto">
          <a:xfrm>
            <a:off x="8338383" y="2342431"/>
            <a:ext cx="457199" cy="461402"/>
          </a:xfrm>
          <a:prstGeom prst="rect">
            <a:avLst/>
          </a:prstGeom>
          <a:noFill/>
          <a:ln w="9525">
            <a:noFill/>
            <a:miter lim="800000"/>
            <a:headEnd/>
            <a:tailEnd/>
          </a:ln>
        </p:spPr>
      </p:pic>
      <p:sp>
        <p:nvSpPr>
          <p:cNvPr id="354" name="TextBox 353"/>
          <p:cNvSpPr txBox="1"/>
          <p:nvPr/>
        </p:nvSpPr>
        <p:spPr>
          <a:xfrm>
            <a:off x="4494212" y="1295400"/>
            <a:ext cx="914400" cy="228600"/>
          </a:xfrm>
          <a:prstGeom prst="rect">
            <a:avLst/>
          </a:prstGeom>
          <a:noFill/>
          <a:ln w="111125" cap="rnd">
            <a:noFill/>
          </a:ln>
        </p:spPr>
        <p:txBody>
          <a:bodyPr wrap="square" lIns="0" tIns="0" rIns="0" bIns="0" rtlCol="0">
            <a:noAutofit/>
          </a:bodyPr>
          <a:lstStyle/>
          <a:p>
            <a:pPr algn="ctr">
              <a:lnSpc>
                <a:spcPct val="90000"/>
              </a:lnSpc>
            </a:pPr>
            <a:r>
              <a:rPr lang="en-US" b="1" cap="all" dirty="0" smtClean="0">
                <a:solidFill>
                  <a:schemeClr val="accent4"/>
                </a:solidFill>
                <a:latin typeface="Calibri" panose="020F0502020204030204" pitchFamily="34" charset="0"/>
                <a:cs typeface="Calibri" pitchFamily="34" charset="0"/>
              </a:rPr>
              <a:t>DMZ</a:t>
            </a:r>
            <a:endParaRPr lang="en-US" b="1" cap="all" dirty="0">
              <a:solidFill>
                <a:schemeClr val="accent4"/>
              </a:solidFill>
              <a:latin typeface="Calibri" panose="020F0502020204030204" pitchFamily="34" charset="0"/>
              <a:cs typeface="Calibri" pitchFamily="34" charset="0"/>
            </a:endParaRPr>
          </a:p>
        </p:txBody>
      </p:sp>
      <p:cxnSp>
        <p:nvCxnSpPr>
          <p:cNvPr id="355" name="Elbow Connector 175"/>
          <p:cNvCxnSpPr>
            <a:stCxn id="25615" idx="3"/>
            <a:endCxn id="282" idx="2"/>
          </p:cNvCxnSpPr>
          <p:nvPr/>
        </p:nvCxnSpPr>
        <p:spPr bwMode="gray">
          <a:xfrm flipV="1">
            <a:off x="9675885" y="2152864"/>
            <a:ext cx="196995" cy="399866"/>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Arrow Connector 355"/>
          <p:cNvCxnSpPr/>
          <p:nvPr/>
        </p:nvCxnSpPr>
        <p:spPr>
          <a:xfrm flipV="1">
            <a:off x="6585783" y="2875831"/>
            <a:ext cx="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7" name="Straight Arrow Connector 356"/>
          <p:cNvCxnSpPr/>
          <p:nvPr/>
        </p:nvCxnSpPr>
        <p:spPr>
          <a:xfrm flipV="1">
            <a:off x="8033583" y="2875831"/>
            <a:ext cx="0" cy="228600"/>
          </a:xfrm>
          <a:prstGeom prst="straightConnector1">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5615" name="Picture 25614"/>
          <p:cNvPicPr>
            <a:picLocks noChangeAspect="1"/>
          </p:cNvPicPr>
          <p:nvPr/>
        </p:nvPicPr>
        <p:blipFill>
          <a:blip r:embed="rId12" cstate="print"/>
          <a:stretch>
            <a:fillRect/>
          </a:stretch>
        </p:blipFill>
        <p:spPr>
          <a:xfrm>
            <a:off x="8837612" y="2209800"/>
            <a:ext cx="838273" cy="685860"/>
          </a:xfrm>
          <a:prstGeom prst="rect">
            <a:avLst/>
          </a:prstGeom>
        </p:spPr>
      </p:pic>
      <p:grpSp>
        <p:nvGrpSpPr>
          <p:cNvPr id="365" name="Group 364"/>
          <p:cNvGrpSpPr/>
          <p:nvPr/>
        </p:nvGrpSpPr>
        <p:grpSpPr>
          <a:xfrm>
            <a:off x="5180012" y="2209800"/>
            <a:ext cx="914400" cy="748145"/>
            <a:chOff x="3503612" y="2514600"/>
            <a:chExt cx="1676400" cy="1371600"/>
          </a:xfrm>
        </p:grpSpPr>
        <p:grpSp>
          <p:nvGrpSpPr>
            <p:cNvPr id="366" name="Group 365"/>
            <p:cNvGrpSpPr/>
            <p:nvPr/>
          </p:nvGrpSpPr>
          <p:grpSpPr>
            <a:xfrm>
              <a:off x="3503612" y="2514600"/>
              <a:ext cx="1676400" cy="1371600"/>
              <a:chOff x="3503612" y="2514600"/>
              <a:chExt cx="1676400" cy="1371600"/>
            </a:xfrm>
          </p:grpSpPr>
          <p:sp>
            <p:nvSpPr>
              <p:cNvPr id="368" name="Oval 367"/>
              <p:cNvSpPr/>
              <p:nvPr/>
            </p:nvSpPr>
            <p:spPr>
              <a:xfrm>
                <a:off x="3808412" y="2514600"/>
                <a:ext cx="1371600" cy="13716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69" name="Oval 368"/>
              <p:cNvSpPr/>
              <p:nvPr/>
            </p:nvSpPr>
            <p:spPr>
              <a:xfrm>
                <a:off x="3770312" y="2628900"/>
                <a:ext cx="1143000" cy="11430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70" name="Oval 369"/>
              <p:cNvSpPr/>
              <p:nvPr/>
            </p:nvSpPr>
            <p:spPr>
              <a:xfrm>
                <a:off x="3884612" y="2743200"/>
                <a:ext cx="914400" cy="914400"/>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371" name="Rectangle 370"/>
              <p:cNvSpPr/>
              <p:nvPr/>
            </p:nvSpPr>
            <p:spPr>
              <a:xfrm>
                <a:off x="3503612" y="3124200"/>
                <a:ext cx="609600" cy="2286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grpSp>
        <p:sp>
          <p:nvSpPr>
            <p:cNvPr id="367" name="TextBox 366"/>
            <p:cNvSpPr txBox="1"/>
            <p:nvPr/>
          </p:nvSpPr>
          <p:spPr>
            <a:xfrm>
              <a:off x="3884612" y="2895600"/>
              <a:ext cx="990600" cy="533400"/>
            </a:xfrm>
            <a:prstGeom prst="rect">
              <a:avLst/>
            </a:prstGeom>
            <a:noFill/>
          </p:spPr>
          <p:txBody>
            <a:bodyPr wrap="square" lIns="0" tIns="0" rIns="0" bIns="0" rtlCol="0">
              <a:noAutofit/>
            </a:bodyPr>
            <a:lstStyle/>
            <a:p>
              <a:pPr algn="ctr">
                <a:lnSpc>
                  <a:spcPct val="90000"/>
                </a:lnSpc>
              </a:pPr>
              <a:r>
                <a:rPr lang="en-US" sz="1000" dirty="0" smtClean="0">
                  <a:solidFill>
                    <a:schemeClr val="bg1"/>
                  </a:solidFill>
                </a:rPr>
                <a:t>EBS</a:t>
              </a:r>
            </a:p>
            <a:p>
              <a:pPr algn="ctr">
                <a:lnSpc>
                  <a:spcPct val="90000"/>
                </a:lnSpc>
              </a:pPr>
              <a:r>
                <a:rPr lang="en-US" sz="1000" dirty="0" smtClean="0">
                  <a:solidFill>
                    <a:schemeClr val="bg1"/>
                  </a:solidFill>
                </a:rPr>
                <a:t>Adapter</a:t>
              </a:r>
              <a:endParaRPr lang="en-US" sz="1000" dirty="0">
                <a:solidFill>
                  <a:schemeClr val="bg1"/>
                </a:solidFill>
              </a:endParaRPr>
            </a:p>
          </p:txBody>
        </p:sp>
      </p:grpSp>
      <p:grpSp>
        <p:nvGrpSpPr>
          <p:cNvPr id="186" name="Group 185"/>
          <p:cNvGrpSpPr/>
          <p:nvPr/>
        </p:nvGrpSpPr>
        <p:grpSpPr>
          <a:xfrm>
            <a:off x="6399212" y="3733800"/>
            <a:ext cx="2514600" cy="547556"/>
            <a:chOff x="4439681" y="2573866"/>
            <a:chExt cx="2514600" cy="523949"/>
          </a:xfrm>
          <a:solidFill>
            <a:schemeClr val="accent1"/>
          </a:solidFill>
        </p:grpSpPr>
        <p:sp>
          <p:nvSpPr>
            <p:cNvPr id="187" name="TextBox 186"/>
            <p:cNvSpPr txBox="1"/>
            <p:nvPr/>
          </p:nvSpPr>
          <p:spPr>
            <a:xfrm>
              <a:off x="4439681" y="2573866"/>
              <a:ext cx="2514600" cy="523949"/>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8" name="TextBox 187"/>
            <p:cNvSpPr txBox="1"/>
            <p:nvPr/>
          </p:nvSpPr>
          <p:spPr bwMode="gray">
            <a:xfrm>
              <a:off x="4515881" y="2586398"/>
              <a:ext cx="2286000" cy="497873"/>
            </a:xfrm>
            <a:prstGeom prst="rect">
              <a:avLst/>
            </a:prstGeom>
            <a:grp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API Manager Cloud Service</a:t>
              </a:r>
            </a:p>
            <a:p>
              <a:pPr algn="ctr"/>
              <a:r>
                <a:rPr lang="en-US" sz="1400" b="1" i="1" dirty="0" smtClean="0">
                  <a:solidFill>
                    <a:schemeClr val="bg1"/>
                  </a:solidFill>
                  <a:latin typeface="Calibri" pitchFamily="34" charset="0"/>
                  <a:cs typeface="Calibri" pitchFamily="34" charset="0"/>
                </a:rPr>
                <a:t>Define, Create, Manage, Secure</a:t>
              </a:r>
            </a:p>
          </p:txBody>
        </p:sp>
      </p:grpSp>
      <p:grpSp>
        <p:nvGrpSpPr>
          <p:cNvPr id="4" name="Group 3"/>
          <p:cNvGrpSpPr/>
          <p:nvPr/>
        </p:nvGrpSpPr>
        <p:grpSpPr>
          <a:xfrm>
            <a:off x="9066212" y="3352800"/>
            <a:ext cx="990600" cy="889366"/>
            <a:chOff x="9737082" y="4343425"/>
            <a:chExt cx="1311626" cy="1177585"/>
          </a:xfrm>
        </p:grpSpPr>
        <p:grpSp>
          <p:nvGrpSpPr>
            <p:cNvPr id="240" name="Group 18"/>
            <p:cNvGrpSpPr/>
            <p:nvPr/>
          </p:nvGrpSpPr>
          <p:grpSpPr>
            <a:xfrm>
              <a:off x="9737082" y="4343425"/>
              <a:ext cx="1311626" cy="1177585"/>
              <a:chOff x="1555937" y="892710"/>
              <a:chExt cx="2321459" cy="2138354"/>
            </a:xfrm>
          </p:grpSpPr>
          <p:grpSp>
            <p:nvGrpSpPr>
              <p:cNvPr id="268" name="Group 14"/>
              <p:cNvGrpSpPr/>
              <p:nvPr/>
            </p:nvGrpSpPr>
            <p:grpSpPr>
              <a:xfrm>
                <a:off x="1743983" y="1219197"/>
                <a:ext cx="1879436" cy="1811867"/>
                <a:chOff x="1659323" y="1049867"/>
                <a:chExt cx="1879436" cy="1811867"/>
              </a:xfrm>
            </p:grpSpPr>
            <p:sp>
              <p:nvSpPr>
                <p:cNvPr id="290" name="Oval 289"/>
                <p:cNvSpPr/>
                <p:nvPr/>
              </p:nvSpPr>
              <p:spPr>
                <a:xfrm>
                  <a:off x="1659323" y="1049867"/>
                  <a:ext cx="1879436" cy="1811867"/>
                </a:xfrm>
                <a:prstGeom prst="ellipse">
                  <a:avLst/>
                </a:prstGeom>
                <a:noFill/>
                <a:ln w="127000" cap="flat" cmpd="sng" algn="ctr">
                  <a:solidFill>
                    <a:srgbClr val="FFFFFF">
                      <a:lumMod val="95000"/>
                    </a:srgbClr>
                  </a:solidFill>
                  <a:prstDash val="solid"/>
                  <a:round/>
                  <a:headEnd type="none" w="med" len="med"/>
                  <a:tailEnd type="none" w="med" len="med"/>
                </a:ln>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grpSp>
              <p:nvGrpSpPr>
                <p:cNvPr id="291" name="Group 13"/>
                <p:cNvGrpSpPr/>
                <p:nvPr/>
              </p:nvGrpSpPr>
              <p:grpSpPr>
                <a:xfrm>
                  <a:off x="1828641" y="1236132"/>
                  <a:ext cx="1523868" cy="1456267"/>
                  <a:chOff x="1828641" y="1236132"/>
                  <a:chExt cx="1523868" cy="1456267"/>
                </a:xfrm>
              </p:grpSpPr>
              <p:sp>
                <p:nvSpPr>
                  <p:cNvPr id="292" name="Oval 291"/>
                  <p:cNvSpPr/>
                  <p:nvPr/>
                </p:nvSpPr>
                <p:spPr>
                  <a:xfrm>
                    <a:off x="1828641" y="1236132"/>
                    <a:ext cx="1523868" cy="1456267"/>
                  </a:xfrm>
                  <a:prstGeom prst="ellipse">
                    <a:avLst/>
                  </a:prstGeom>
                  <a:noFill/>
                  <a:ln w="127000" cap="flat" cmpd="sng" algn="ctr">
                    <a:solidFill>
                      <a:srgbClr val="FFFFFF">
                        <a:lumMod val="85000"/>
                      </a:srgbClr>
                    </a:solidFill>
                    <a:prstDash val="solid"/>
                    <a:round/>
                    <a:headEnd type="none" w="med" len="med"/>
                    <a:tailEnd type="none" w="med" len="med"/>
                  </a:ln>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sp>
                <p:nvSpPr>
                  <p:cNvPr id="293" name="Oval 292"/>
                  <p:cNvSpPr/>
                  <p:nvPr/>
                </p:nvSpPr>
                <p:spPr>
                  <a:xfrm>
                    <a:off x="1997031" y="1390724"/>
                    <a:ext cx="1220024" cy="1166209"/>
                  </a:xfrm>
                  <a:prstGeom prst="ellipse">
                    <a:avLst/>
                  </a:prstGeom>
                  <a:solidFill>
                    <a:srgbClr val="FFFFFF"/>
                  </a:solidFill>
                  <a:ln w="127000" cap="flat" cmpd="sng" algn="ctr">
                    <a:solidFill>
                      <a:srgbClr val="FC110F"/>
                    </a:solidFill>
                    <a:prstDash val="solid"/>
                    <a:round/>
                    <a:headEnd type="none" w="med" len="med"/>
                    <a:tailEnd type="none" w="med" len="med"/>
                  </a:ln>
                  <a:effectLst>
                    <a:outerShdw blurRad="50800" dist="38100" dir="2700000">
                      <a:srgbClr val="000000">
                        <a:alpha val="43000"/>
                      </a:srgbClr>
                    </a:outerShdw>
                  </a:effectLst>
                </p:spPr>
                <p:txBody>
                  <a:bodyPr lIns="91370" tIns="45687" rIns="91370" bIns="45687" anchor="ctr"/>
                  <a:lstStyle/>
                  <a:p>
                    <a:pPr defTabSz="451722" fontAlgn="auto">
                      <a:spcBef>
                        <a:spcPts val="0"/>
                      </a:spcBef>
                      <a:spcAft>
                        <a:spcPts val="0"/>
                      </a:spcAft>
                      <a:defRPr/>
                    </a:pPr>
                    <a:endParaRPr lang="en-US" sz="1700" kern="0" dirty="0">
                      <a:solidFill>
                        <a:srgbClr val="000000"/>
                      </a:solidFill>
                      <a:latin typeface="Helvetica"/>
                      <a:ea typeface="ＭＳ Ｐゴシック" charset="-128"/>
                    </a:endParaRPr>
                  </a:p>
                </p:txBody>
              </p:sp>
            </p:grpSp>
          </p:grpSp>
          <p:sp>
            <p:nvSpPr>
              <p:cNvPr id="286" name="Oval 285"/>
              <p:cNvSpPr/>
              <p:nvPr/>
            </p:nvSpPr>
            <p:spPr>
              <a:xfrm>
                <a:off x="3113654" y="2196577"/>
                <a:ext cx="763742" cy="749823"/>
              </a:xfrm>
              <a:prstGeom prst="ellipse">
                <a:avLst/>
              </a:prstGeom>
              <a:solidFill>
                <a:schemeClr val="bg1"/>
              </a:solidFill>
              <a:ln w="63500" cap="flat" cmpd="sng" algn="ctr">
                <a:solidFill>
                  <a:srgbClr val="FFFFFF">
                    <a:lumMod val="75000"/>
                  </a:srgbClr>
                </a:solidFill>
                <a:prstDash val="solid"/>
                <a:round/>
                <a:headEnd type="none" w="med" len="med"/>
                <a:tailEnd type="none" w="med" len="med"/>
              </a:ln>
              <a:effectLst>
                <a:outerShdw blurRad="50800" dist="38100" dir="2700000">
                  <a:srgbClr val="000000">
                    <a:alpha val="43000"/>
                  </a:srgbClr>
                </a:outerShdw>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sp>
            <p:nvSpPr>
              <p:cNvPr id="288" name="Oval 287"/>
              <p:cNvSpPr/>
              <p:nvPr/>
            </p:nvSpPr>
            <p:spPr>
              <a:xfrm>
                <a:off x="1555937" y="2264310"/>
                <a:ext cx="763742" cy="749823"/>
              </a:xfrm>
              <a:prstGeom prst="ellipse">
                <a:avLst/>
              </a:prstGeom>
              <a:solidFill>
                <a:schemeClr val="bg1"/>
              </a:solidFill>
              <a:ln w="63500" cap="flat" cmpd="sng" algn="ctr">
                <a:solidFill>
                  <a:srgbClr val="FFFFFF">
                    <a:lumMod val="75000"/>
                  </a:srgbClr>
                </a:solidFill>
                <a:prstDash val="solid"/>
                <a:round/>
                <a:headEnd type="none" w="med" len="med"/>
                <a:tailEnd type="none" w="med" len="med"/>
              </a:ln>
              <a:effectLst>
                <a:outerShdw blurRad="50800" dist="38100" dir="2700000">
                  <a:srgbClr val="000000">
                    <a:alpha val="43000"/>
                  </a:srgbClr>
                </a:outerShdw>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sp>
            <p:nvSpPr>
              <p:cNvPr id="289" name="Oval 288"/>
              <p:cNvSpPr/>
              <p:nvPr/>
            </p:nvSpPr>
            <p:spPr>
              <a:xfrm>
                <a:off x="2334802" y="892710"/>
                <a:ext cx="763742" cy="749823"/>
              </a:xfrm>
              <a:prstGeom prst="ellipse">
                <a:avLst/>
              </a:prstGeom>
              <a:solidFill>
                <a:schemeClr val="bg1"/>
              </a:solidFill>
              <a:ln w="63500" cap="flat" cmpd="sng" algn="ctr">
                <a:solidFill>
                  <a:srgbClr val="FFFFFF">
                    <a:lumMod val="75000"/>
                  </a:srgbClr>
                </a:solidFill>
                <a:prstDash val="solid"/>
                <a:round/>
                <a:headEnd type="none" w="med" len="med"/>
                <a:tailEnd type="none" w="med" len="med"/>
              </a:ln>
              <a:effectLst>
                <a:outerShdw blurRad="50800" dist="38100" dir="2700000">
                  <a:srgbClr val="000000">
                    <a:alpha val="43000"/>
                  </a:srgbClr>
                </a:outerShdw>
              </a:effectLst>
            </p:spPr>
            <p:txBody>
              <a:bodyPr lIns="91370" tIns="45687" rIns="91370" bIns="45687" anchor="ctr"/>
              <a:lstStyle/>
              <a:p>
                <a:pPr defTabSz="451722" fontAlgn="auto">
                  <a:spcBef>
                    <a:spcPts val="0"/>
                  </a:spcBef>
                  <a:spcAft>
                    <a:spcPts val="0"/>
                  </a:spcAft>
                  <a:defRPr/>
                </a:pPr>
                <a:endParaRPr lang="en-US" sz="1700" kern="0" dirty="0">
                  <a:solidFill>
                    <a:srgbClr val="FFFFFF"/>
                  </a:solidFill>
                  <a:latin typeface="Arial"/>
                  <a:ea typeface="ＭＳ Ｐゴシック" charset="-128"/>
                </a:endParaRPr>
              </a:p>
            </p:txBody>
          </p:sp>
        </p:grpSp>
        <p:pic>
          <p:nvPicPr>
            <p:cNvPr id="241" name="Picture 240"/>
            <p:cNvPicPr>
              <a:picLocks noChangeAspect="1"/>
            </p:cNvPicPr>
            <p:nvPr/>
          </p:nvPicPr>
          <p:blipFill>
            <a:blip r:embed="rId13" cstate="print"/>
            <a:stretch>
              <a:fillRect/>
            </a:stretch>
          </p:blipFill>
          <p:spPr>
            <a:xfrm>
              <a:off x="10339094" y="5034317"/>
              <a:ext cx="221900" cy="218378"/>
            </a:xfrm>
            <a:prstGeom prst="rect">
              <a:avLst/>
            </a:prstGeom>
          </p:spPr>
        </p:pic>
        <p:pic>
          <p:nvPicPr>
            <p:cNvPr id="242" name="Picture 241"/>
            <p:cNvPicPr>
              <a:picLocks noChangeAspect="1"/>
            </p:cNvPicPr>
            <p:nvPr/>
          </p:nvPicPr>
          <p:blipFill>
            <a:blip r:embed="rId14" cstate="print"/>
            <a:stretch>
              <a:fillRect/>
            </a:stretch>
          </p:blipFill>
          <p:spPr>
            <a:xfrm>
              <a:off x="10150314" y="4844323"/>
              <a:ext cx="229483" cy="229484"/>
            </a:xfrm>
            <a:prstGeom prst="rect">
              <a:avLst/>
            </a:prstGeom>
          </p:spPr>
        </p:pic>
        <p:pic>
          <p:nvPicPr>
            <p:cNvPr id="243" name="Picture 242" descr="social1.tiff"/>
            <p:cNvPicPr>
              <a:picLocks noChangeAspect="1"/>
            </p:cNvPicPr>
            <p:nvPr/>
          </p:nvPicPr>
          <p:blipFill>
            <a:blip r:embed="rId15" cstate="print"/>
            <a:stretch>
              <a:fillRect/>
            </a:stretch>
          </p:blipFill>
          <p:spPr>
            <a:xfrm>
              <a:off x="10258775" y="4439986"/>
              <a:ext cx="283192" cy="246926"/>
            </a:xfrm>
            <a:prstGeom prst="rect">
              <a:avLst/>
            </a:prstGeom>
          </p:spPr>
        </p:pic>
        <p:pic>
          <p:nvPicPr>
            <p:cNvPr id="244" name="Picture 243" descr="mobile1.tiff"/>
            <p:cNvPicPr>
              <a:picLocks noChangeAspect="1"/>
            </p:cNvPicPr>
            <p:nvPr/>
          </p:nvPicPr>
          <p:blipFill>
            <a:blip r:embed="rId16" cstate="print"/>
            <a:stretch>
              <a:fillRect/>
            </a:stretch>
          </p:blipFill>
          <p:spPr>
            <a:xfrm>
              <a:off x="10691435" y="5133426"/>
              <a:ext cx="282749" cy="279708"/>
            </a:xfrm>
            <a:prstGeom prst="rect">
              <a:avLst/>
            </a:prstGeom>
          </p:spPr>
        </p:pic>
        <p:pic>
          <p:nvPicPr>
            <p:cNvPr id="266" name="Picture 265" descr="cloud1.tiff"/>
            <p:cNvPicPr>
              <a:picLocks noChangeAspect="1"/>
            </p:cNvPicPr>
            <p:nvPr/>
          </p:nvPicPr>
          <p:blipFill>
            <a:blip r:embed="rId17" cstate="print"/>
            <a:stretch>
              <a:fillRect/>
            </a:stretch>
          </p:blipFill>
          <p:spPr>
            <a:xfrm>
              <a:off x="9807370" y="5198646"/>
              <a:ext cx="294072" cy="225456"/>
            </a:xfrm>
            <a:prstGeom prst="rect">
              <a:avLst/>
            </a:prstGeom>
          </p:spPr>
        </p:pic>
      </p:grpSp>
      <p:pic>
        <p:nvPicPr>
          <p:cNvPr id="5" name="Picture 4"/>
          <p:cNvPicPr>
            <a:picLocks noChangeAspect="1"/>
          </p:cNvPicPr>
          <p:nvPr/>
        </p:nvPicPr>
        <p:blipFill>
          <a:blip r:embed="rId18" cstate="print"/>
          <a:stretch>
            <a:fillRect/>
          </a:stretch>
        </p:blipFill>
        <p:spPr>
          <a:xfrm>
            <a:off x="3151187" y="1037261"/>
            <a:ext cx="1114425" cy="592479"/>
          </a:xfrm>
          <a:prstGeom prst="rect">
            <a:avLst/>
          </a:prstGeom>
        </p:spPr>
      </p:pic>
      <p:pic>
        <p:nvPicPr>
          <p:cNvPr id="7" name="Picture 6"/>
          <p:cNvPicPr>
            <a:picLocks noChangeAspect="1"/>
          </p:cNvPicPr>
          <p:nvPr/>
        </p:nvPicPr>
        <p:blipFill>
          <a:blip r:embed="rId19" cstate="print"/>
          <a:stretch>
            <a:fillRect/>
          </a:stretch>
        </p:blipFill>
        <p:spPr>
          <a:xfrm>
            <a:off x="9142412" y="4343400"/>
            <a:ext cx="1865372" cy="878025"/>
          </a:xfrm>
          <a:prstGeom prst="rect">
            <a:avLst/>
          </a:prstGeom>
        </p:spPr>
      </p:pic>
      <p:grpSp>
        <p:nvGrpSpPr>
          <p:cNvPr id="325" name="Group 324"/>
          <p:cNvGrpSpPr/>
          <p:nvPr/>
        </p:nvGrpSpPr>
        <p:grpSpPr>
          <a:xfrm>
            <a:off x="6475412" y="4343401"/>
            <a:ext cx="2743056" cy="914402"/>
            <a:chOff x="4592081" y="2560319"/>
            <a:chExt cx="2743056" cy="483646"/>
          </a:xfrm>
          <a:solidFill>
            <a:schemeClr val="accent1"/>
          </a:solidFill>
        </p:grpSpPr>
        <p:sp>
          <p:nvSpPr>
            <p:cNvPr id="326" name="TextBox 325"/>
            <p:cNvSpPr txBox="1"/>
            <p:nvPr/>
          </p:nvSpPr>
          <p:spPr>
            <a:xfrm>
              <a:off x="4592081" y="2560320"/>
              <a:ext cx="2743056" cy="483645"/>
            </a:xfrm>
            <a:prstGeom prst="rect">
              <a:avLst/>
            </a:prstGeom>
            <a:grp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327" name="TextBox 326"/>
            <p:cNvSpPr txBox="1"/>
            <p:nvPr/>
          </p:nvSpPr>
          <p:spPr bwMode="gray">
            <a:xfrm>
              <a:off x="4668281" y="2560319"/>
              <a:ext cx="2514600" cy="483645"/>
            </a:xfrm>
            <a:prstGeom prst="rect">
              <a:avLst/>
            </a:prstGeom>
            <a:grpFill/>
            <a:ln>
              <a:noFill/>
            </a:ln>
          </p:spPr>
          <p:txBody>
            <a:bodyPr wrap="none" lIns="0" tIns="0" rIns="0" bIns="0" rtlCol="0">
              <a:noAutofit/>
            </a:bodyPr>
            <a:lstStyle/>
            <a:p>
              <a:pPr algn="ctr"/>
              <a:r>
                <a:rPr lang="en-US" sz="1400" b="1" dirty="0">
                  <a:solidFill>
                    <a:schemeClr val="bg1"/>
                  </a:solidFill>
                  <a:latin typeface="Calibri" pitchFamily="34" charset="0"/>
                  <a:cs typeface="Calibri" pitchFamily="34" charset="0"/>
                </a:rPr>
                <a:t>Application Container Cloud</a:t>
              </a:r>
            </a:p>
            <a:p>
              <a:r>
                <a:rPr lang="en-US" sz="1400" b="1" i="1" dirty="0">
                  <a:solidFill>
                    <a:schemeClr val="bg1"/>
                  </a:solidFill>
                  <a:latin typeface="Calibri" pitchFamily="34" charset="0"/>
                  <a:cs typeface="Calibri" pitchFamily="34" charset="0"/>
                </a:rPr>
                <a:t>Java + Node.js Deploy/Run</a:t>
              </a:r>
            </a:p>
            <a:p>
              <a:r>
                <a:rPr lang="en-US" sz="1400" b="1" i="1" dirty="0">
                  <a:solidFill>
                    <a:schemeClr val="bg1"/>
                  </a:solidFill>
                  <a:latin typeface="Calibri" pitchFamily="34" charset="0"/>
                  <a:cs typeface="Calibri" pitchFamily="34" charset="0"/>
                </a:rPr>
                <a:t>Roadmap: Ruby, PHP, </a:t>
              </a:r>
              <a:r>
                <a:rPr lang="en-US" sz="1400" b="1" i="1" dirty="0" smtClean="0">
                  <a:solidFill>
                    <a:schemeClr val="bg1"/>
                  </a:solidFill>
                  <a:latin typeface="Calibri" pitchFamily="34" charset="0"/>
                  <a:cs typeface="Calibri" pitchFamily="34" charset="0"/>
                </a:rPr>
                <a:t>Python</a:t>
              </a:r>
            </a:p>
            <a:p>
              <a:r>
                <a:rPr lang="en-US" sz="1400" b="1" i="1" dirty="0" smtClean="0">
                  <a:solidFill>
                    <a:schemeClr val="bg1"/>
                  </a:solidFill>
                  <a:latin typeface="Calibri" pitchFamily="34" charset="0"/>
                  <a:cs typeface="Calibri" pitchFamily="34" charset="0"/>
                </a:rPr>
                <a:t>Stateless Micro-service Architecture</a:t>
              </a:r>
              <a:endParaRPr lang="en-US" sz="1400" b="1" i="1" dirty="0">
                <a:solidFill>
                  <a:schemeClr val="bg1"/>
                </a:solidFill>
                <a:latin typeface="Calibri" pitchFamily="34" charset="0"/>
                <a:cs typeface="Calibri" pitchFamily="34" charset="0"/>
              </a:endParaRPr>
            </a:p>
          </p:txBody>
        </p:sp>
      </p:grpSp>
    </p:spTree>
    <p:extLst>
      <p:ext uri="{BB962C8B-B14F-4D97-AF65-F5344CB8AC3E}">
        <p14:creationId xmlns="" xmlns:p14="http://schemas.microsoft.com/office/powerpoint/2010/main" val="415958529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3"/>
                                        </p:tgtEl>
                                        <p:attrNameLst>
                                          <p:attrName>style.visibility</p:attrName>
                                        </p:attrNameLst>
                                      </p:cBhvr>
                                      <p:to>
                                        <p:strVal val="visible"/>
                                      </p:to>
                                    </p:set>
                                    <p:anim calcmode="lin" valueType="num">
                                      <p:cBhvr>
                                        <p:cTn id="7" dur="500" fill="hold"/>
                                        <p:tgtEl>
                                          <p:spTgt spid="283"/>
                                        </p:tgtEl>
                                        <p:attrNameLst>
                                          <p:attrName>ppt_w</p:attrName>
                                        </p:attrNameLst>
                                      </p:cBhvr>
                                      <p:tavLst>
                                        <p:tav tm="0">
                                          <p:val>
                                            <p:fltVal val="0"/>
                                          </p:val>
                                        </p:tav>
                                        <p:tav tm="100000">
                                          <p:val>
                                            <p:strVal val="#ppt_w"/>
                                          </p:val>
                                        </p:tav>
                                      </p:tavLst>
                                    </p:anim>
                                    <p:anim calcmode="lin" valueType="num">
                                      <p:cBhvr>
                                        <p:cTn id="8" dur="500" fill="hold"/>
                                        <p:tgtEl>
                                          <p:spTgt spid="283"/>
                                        </p:tgtEl>
                                        <p:attrNameLst>
                                          <p:attrName>ppt_h</p:attrName>
                                        </p:attrNameLst>
                                      </p:cBhvr>
                                      <p:tavLst>
                                        <p:tav tm="0">
                                          <p:val>
                                            <p:fltVal val="0"/>
                                          </p:val>
                                        </p:tav>
                                        <p:tav tm="100000">
                                          <p:val>
                                            <p:strVal val="#ppt_h"/>
                                          </p:val>
                                        </p:tav>
                                      </p:tavLst>
                                    </p:anim>
                                    <p:animEffect transition="in" filter="fade">
                                      <p:cBhvr>
                                        <p:cTn id="9"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510841" y="364981"/>
            <a:ext cx="11125200" cy="534909"/>
          </a:xfrm>
        </p:spPr>
        <p:txBody>
          <a:bodyPr/>
          <a:lstStyle/>
          <a:p>
            <a:r>
              <a:rPr lang="en-US" dirty="0" smtClean="0"/>
              <a:t>What is Oracle Integration Cloud Service (ICS)?</a:t>
            </a:r>
            <a:endParaRPr lang="en-US" dirty="0"/>
          </a:p>
        </p:txBody>
      </p:sp>
      <p:sp>
        <p:nvSpPr>
          <p:cNvPr id="14" name="Slide Number Placeholder 6"/>
          <p:cNvSpPr>
            <a:spLocks noGrp="1"/>
          </p:cNvSpPr>
          <p:nvPr>
            <p:ph type="sldNum" sz="quarter" idx="4294967295"/>
          </p:nvPr>
        </p:nvSpPr>
        <p:spPr>
          <a:xfrm>
            <a:off x="11276011" y="6556248"/>
            <a:ext cx="381661" cy="182880"/>
          </a:xfrm>
          <a:prstGeom prst="rect">
            <a:avLst/>
          </a:prstGeom>
        </p:spPr>
        <p:txBody>
          <a:bodyPr/>
          <a:lstStyle/>
          <a:p>
            <a:fld id="{C51EAA63-D034-42AE-91FA-B13B9518C7BE}" type="slidenum">
              <a:rPr lang="en-US" smtClean="0"/>
              <a:pPr/>
              <a:t>20</a:t>
            </a:fld>
            <a:endParaRPr lang="en-US" dirty="0"/>
          </a:p>
        </p:txBody>
      </p:sp>
      <p:cxnSp>
        <p:nvCxnSpPr>
          <p:cNvPr id="15" name="Straight Connector 14"/>
          <p:cNvCxnSpPr/>
          <p:nvPr/>
        </p:nvCxnSpPr>
        <p:spPr bwMode="ltGray">
          <a:xfrm>
            <a:off x="4799012" y="2362200"/>
            <a:ext cx="0" cy="35814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6" name="Elbow Connector 153"/>
          <p:cNvCxnSpPr/>
          <p:nvPr/>
        </p:nvCxnSpPr>
        <p:spPr bwMode="gray">
          <a:xfrm flipH="1" flipV="1">
            <a:off x="2380036" y="2612048"/>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Elbow Connector 175"/>
          <p:cNvCxnSpPr>
            <a:stCxn id="112" idx="3"/>
          </p:cNvCxnSpPr>
          <p:nvPr/>
        </p:nvCxnSpPr>
        <p:spPr bwMode="gray">
          <a:xfrm flipV="1">
            <a:off x="3900234" y="2316481"/>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Elbow Connector 153"/>
          <p:cNvCxnSpPr/>
          <p:nvPr/>
        </p:nvCxnSpPr>
        <p:spPr bwMode="gray">
          <a:xfrm flipH="1" flipV="1">
            <a:off x="2380028" y="3374049"/>
            <a:ext cx="5820" cy="903661"/>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Oracle Applications, SAP, customer, legacy…</a:t>
            </a:r>
          </a:p>
        </p:txBody>
      </p:sp>
      <p:grpSp>
        <p:nvGrpSpPr>
          <p:cNvPr id="3" name="Group 199"/>
          <p:cNvGrpSpPr/>
          <p:nvPr/>
        </p:nvGrpSpPr>
        <p:grpSpPr bwMode="gray">
          <a:xfrm>
            <a:off x="2052472" y="4600974"/>
            <a:ext cx="670653" cy="418386"/>
            <a:chOff x="773112" y="4914140"/>
            <a:chExt cx="939800" cy="654371"/>
          </a:xfrm>
        </p:grpSpPr>
        <p:sp>
          <p:nvSpPr>
            <p:cNvPr id="4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4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59"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0"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6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83" name="TextBox 82"/>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sp>
        <p:nvSpPr>
          <p:cNvPr id="84" name="TextBox 83"/>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85"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6" name="TextBox 85"/>
          <p:cNvSpPr txBox="1"/>
          <p:nvPr/>
        </p:nvSpPr>
        <p:spPr bwMode="gray">
          <a:xfrm>
            <a:off x="1126665" y="1074730"/>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sp>
        <p:nvSpPr>
          <p:cNvPr id="87"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88"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0"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Salesforce</a:t>
            </a:r>
          </a:p>
        </p:txBody>
      </p:sp>
      <p:grpSp>
        <p:nvGrpSpPr>
          <p:cNvPr id="6" name="Group 269"/>
          <p:cNvGrpSpPr/>
          <p:nvPr/>
        </p:nvGrpSpPr>
        <p:grpSpPr>
          <a:xfrm>
            <a:off x="1157178" y="2834640"/>
            <a:ext cx="2743056" cy="538480"/>
            <a:chOff x="4592081" y="2560320"/>
            <a:chExt cx="2743056" cy="538480"/>
          </a:xfrm>
        </p:grpSpPr>
        <p:sp>
          <p:nvSpPr>
            <p:cNvPr id="112" name="TextBox 111"/>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13" name="Picture 112" descr="877_315_integration_w_72-3.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728470" y="2621280"/>
              <a:ext cx="467360" cy="467360"/>
            </a:xfrm>
            <a:prstGeom prst="rect">
              <a:avLst/>
            </a:prstGeom>
          </p:spPr>
        </p:pic>
        <p:sp>
          <p:nvSpPr>
            <p:cNvPr id="114" name="TextBox 113"/>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Oracle</a:t>
              </a:r>
              <a:br>
                <a:rPr lang="en-US" sz="1400" b="1" dirty="0" smtClean="0">
                  <a:solidFill>
                    <a:schemeClr val="bg1"/>
                  </a:solidFill>
                  <a:latin typeface="Calibri" pitchFamily="34" charset="0"/>
                  <a:cs typeface="Calibri" pitchFamily="34" charset="0"/>
                </a:rPr>
              </a:br>
              <a:r>
                <a:rPr lang="en-US" sz="1400" b="1" dirty="0" smtClean="0">
                  <a:solidFill>
                    <a:schemeClr val="bg1"/>
                  </a:solidFill>
                  <a:latin typeface="Calibri" pitchFamily="34" charset="0"/>
                  <a:cs typeface="Calibri" pitchFamily="34" charset="0"/>
                </a:rPr>
                <a:t>Integration Cloud Service</a:t>
              </a:r>
            </a:p>
          </p:txBody>
        </p:sp>
      </p:grpSp>
      <p:grpSp>
        <p:nvGrpSpPr>
          <p:cNvPr id="7" name="Group 273"/>
          <p:cNvGrpSpPr/>
          <p:nvPr/>
        </p:nvGrpSpPr>
        <p:grpSpPr>
          <a:xfrm>
            <a:off x="684212" y="1676400"/>
            <a:ext cx="3672692" cy="2048287"/>
            <a:chOff x="4891235" y="1645920"/>
            <a:chExt cx="3672692" cy="2048287"/>
          </a:xfrm>
        </p:grpSpPr>
        <p:sp>
          <p:nvSpPr>
            <p:cNvPr id="116"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7" name="Rectangle 116"/>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118" name="TextBox 117"/>
          <p:cNvSpPr txBox="1"/>
          <p:nvPr/>
        </p:nvSpPr>
        <p:spPr bwMode="gray">
          <a:xfrm>
            <a:off x="1453370" y="2267550"/>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cxnSp>
        <p:nvCxnSpPr>
          <p:cNvPr id="119" name="Straight Connector 118"/>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2406792" y="4297680"/>
            <a:ext cx="914400" cy="914400"/>
          </a:xfrm>
          <a:prstGeom prst="rect">
            <a:avLst/>
          </a:prstGeom>
          <a:noFill/>
        </p:spPr>
        <p:txBody>
          <a:bodyPr wrap="none" lIns="0" tIns="0" rIns="0" bIns="0" rtlCol="0">
            <a:noAutofit/>
          </a:bodyPr>
          <a:lstStyle/>
          <a:p>
            <a:pPr>
              <a:lnSpc>
                <a:spcPct val="90000"/>
              </a:lnSpc>
            </a:pPr>
            <a:endParaRPr lang="en-US" dirty="0"/>
          </a:p>
        </p:txBody>
      </p:sp>
      <p:sp>
        <p:nvSpPr>
          <p:cNvPr id="121" name="Content Placeholder 2"/>
          <p:cNvSpPr>
            <a:spLocks noGrp="1"/>
          </p:cNvSpPr>
          <p:nvPr>
            <p:ph idx="1"/>
          </p:nvPr>
        </p:nvSpPr>
        <p:spPr>
          <a:xfrm>
            <a:off x="5131059" y="1524001"/>
            <a:ext cx="6526613" cy="4419600"/>
          </a:xfrm>
        </p:spPr>
        <p:txBody>
          <a:bodyPr>
            <a:normAutofit lnSpcReduction="10000"/>
          </a:bodyPr>
          <a:lstStyle/>
          <a:p>
            <a:r>
              <a:rPr lang="en-US" sz="2400" dirty="0" smtClean="0"/>
              <a:t>What it does</a:t>
            </a:r>
          </a:p>
          <a:p>
            <a:pPr lvl="1"/>
            <a:r>
              <a:rPr lang="en-US" sz="1800" dirty="0" smtClean="0"/>
              <a:t>Integrates applications across clouds and on-premise</a:t>
            </a:r>
          </a:p>
          <a:p>
            <a:r>
              <a:rPr lang="en-US" sz="2400" dirty="0" smtClean="0"/>
              <a:t>Key Features</a:t>
            </a:r>
          </a:p>
          <a:p>
            <a:pPr lvl="1"/>
            <a:r>
              <a:rPr lang="en-US" sz="1800" dirty="0" smtClean="0">
                <a:solidFill>
                  <a:srgbClr val="FF0000"/>
                </a:solidFill>
              </a:rPr>
              <a:t>Easy to use </a:t>
            </a:r>
            <a:r>
              <a:rPr lang="en-US" sz="1800" dirty="0" smtClean="0"/>
              <a:t>for LOB developed integration</a:t>
            </a:r>
          </a:p>
          <a:p>
            <a:pPr lvl="1"/>
            <a:r>
              <a:rPr lang="en-US" sz="1800" dirty="0" smtClean="0">
                <a:solidFill>
                  <a:srgbClr val="FF0000"/>
                </a:solidFill>
              </a:rPr>
              <a:t>Prebuilt integrations </a:t>
            </a:r>
            <a:r>
              <a:rPr lang="en-US" sz="1800" dirty="0" smtClean="0"/>
              <a:t>for common scenarios</a:t>
            </a:r>
          </a:p>
          <a:p>
            <a:pPr lvl="1"/>
            <a:r>
              <a:rPr lang="en-US" sz="1800" dirty="0" smtClean="0"/>
              <a:t>Recommendations to </a:t>
            </a:r>
            <a:r>
              <a:rPr lang="en-US" sz="1800" dirty="0" smtClean="0">
                <a:solidFill>
                  <a:srgbClr val="FF0000"/>
                </a:solidFill>
              </a:rPr>
              <a:t>guide mapping</a:t>
            </a:r>
          </a:p>
          <a:p>
            <a:pPr lvl="1"/>
            <a:r>
              <a:rPr lang="en-US" sz="1800" dirty="0" smtClean="0">
                <a:solidFill>
                  <a:srgbClr val="FF0000"/>
                </a:solidFill>
              </a:rPr>
              <a:t>Automated</a:t>
            </a:r>
            <a:r>
              <a:rPr lang="en-US" sz="1800" dirty="0" smtClean="0"/>
              <a:t> back-up, patch updates, and upgrades</a:t>
            </a:r>
          </a:p>
          <a:p>
            <a:pPr lvl="1"/>
            <a:r>
              <a:rPr lang="en-US" sz="1800" dirty="0" smtClean="0">
                <a:solidFill>
                  <a:srgbClr val="FF0000"/>
                </a:solidFill>
              </a:rPr>
              <a:t>Library of connectors </a:t>
            </a:r>
            <a:r>
              <a:rPr lang="en-US" sz="1800" dirty="0" smtClean="0"/>
              <a:t>for Oracle and 3</a:t>
            </a:r>
            <a:r>
              <a:rPr lang="en-US" sz="1800" baseline="30000" dirty="0" smtClean="0"/>
              <a:t>rd</a:t>
            </a:r>
            <a:r>
              <a:rPr lang="en-US" sz="1800" dirty="0" smtClean="0"/>
              <a:t> party applications </a:t>
            </a:r>
            <a:endParaRPr lang="en-US" sz="1800" dirty="0"/>
          </a:p>
          <a:p>
            <a:r>
              <a:rPr lang="en-US" sz="2400" dirty="0" smtClean="0"/>
              <a:t>Benefits</a:t>
            </a:r>
          </a:p>
          <a:p>
            <a:pPr lvl="1"/>
            <a:r>
              <a:rPr lang="en-US" sz="1800" dirty="0" smtClean="0"/>
              <a:t>Faster integration of applications</a:t>
            </a:r>
          </a:p>
          <a:p>
            <a:pPr lvl="1"/>
            <a:r>
              <a:rPr lang="en-US" sz="1800" dirty="0" smtClean="0"/>
              <a:t>Increased business agility</a:t>
            </a:r>
          </a:p>
          <a:p>
            <a:pPr lvl="1"/>
            <a:r>
              <a:rPr lang="en-US" sz="1800" dirty="0" smtClean="0"/>
              <a:t>Lower cost of ownership</a:t>
            </a:r>
          </a:p>
        </p:txBody>
      </p:sp>
    </p:spTree>
    <p:extLst>
      <p:ext uri="{BB962C8B-B14F-4D97-AF65-F5344CB8AC3E}">
        <p14:creationId xmlns="" xmlns:p14="http://schemas.microsoft.com/office/powerpoint/2010/main" val="275170737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3"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25604"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50" y="-82550"/>
            <a:ext cx="152400" cy="152400"/>
          </a:xfrm>
          <a:prstGeom prst="rect">
            <a:avLst/>
          </a:prstGeom>
          <a:noFill/>
          <a:ln w="9525">
            <a:noFill/>
            <a:miter lim="800000"/>
            <a:headEnd/>
            <a:tailEnd/>
          </a:ln>
        </p:spPr>
        <p:txBody>
          <a:bodyPr lIns="45696" tIns="22848" rIns="45696" bIns="22848"/>
          <a:lstStyle/>
          <a:p>
            <a:endParaRPr lang="en-US" sz="400">
              <a:latin typeface="Calibri" pitchFamily="34" charset="0"/>
            </a:endParaRPr>
          </a:p>
        </p:txBody>
      </p:sp>
      <p:sp>
        <p:nvSpPr>
          <p:cNvPr id="14" name="Rectangle 13"/>
          <p:cNvSpPr/>
          <p:nvPr/>
        </p:nvSpPr>
        <p:spPr>
          <a:xfrm>
            <a:off x="5092190" y="1223963"/>
            <a:ext cx="6876289" cy="4637135"/>
          </a:xfrm>
          <a:prstGeom prst="rect">
            <a:avLst/>
          </a:prstGeom>
        </p:spPr>
        <p:txBody>
          <a:bodyPr wrap="square" lIns="121889" tIns="60944" rIns="121889" bIns="60944">
            <a:spAutoFit/>
          </a:bodyPr>
          <a:lstStyle/>
          <a:p>
            <a:pPr marL="0" lvl="1" indent="0" defTabSz="1219048" fontAlgn="auto">
              <a:spcBef>
                <a:spcPts val="400"/>
              </a:spcBef>
              <a:spcAft>
                <a:spcPts val="0"/>
              </a:spcAft>
              <a:buClr>
                <a:srgbClr val="FF0000"/>
              </a:buClr>
              <a:defRPr/>
            </a:pPr>
            <a:r>
              <a:rPr lang="en-US" sz="2000" b="1" dirty="0">
                <a:solidFill>
                  <a:schemeClr val="tx1">
                    <a:lumMod val="75000"/>
                  </a:schemeClr>
                </a:solidFill>
                <a:latin typeface="+mn-lt"/>
                <a:cs typeface="+mn-cs"/>
                <a:sym typeface="Arial" charset="0"/>
              </a:rPr>
              <a:t>Key Features</a:t>
            </a:r>
            <a:r>
              <a:rPr lang="en-US" sz="2000" dirty="0">
                <a:solidFill>
                  <a:schemeClr val="tx1">
                    <a:lumMod val="75000"/>
                  </a:schemeClr>
                </a:solidFill>
                <a:latin typeface="+mn-lt"/>
                <a:cs typeface="+mn-cs"/>
                <a:sym typeface="Arial" charset="0"/>
              </a:rPr>
              <a:t> </a:t>
            </a: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smtClean="0">
                <a:solidFill>
                  <a:srgbClr val="FF0000"/>
                </a:solidFill>
                <a:cs typeface="Calibri" pitchFamily="34" charset="0"/>
                <a:sym typeface="Arial" charset="0"/>
              </a:rPr>
              <a:t>Full Platform and Flexible</a:t>
            </a:r>
            <a:r>
              <a:rPr lang="en-US" sz="2000" dirty="0" smtClean="0">
                <a:cs typeface="Calibri" pitchFamily="34" charset="0"/>
                <a:sym typeface="Arial" charset="0"/>
              </a:rPr>
              <a:t>: </a:t>
            </a:r>
            <a:r>
              <a:rPr lang="en-US" sz="2000" dirty="0" smtClean="0">
                <a:latin typeface="+mn-lt"/>
                <a:cs typeface="Calibri" pitchFamily="34" charset="0"/>
                <a:sym typeface="Arial" charset="0"/>
              </a:rPr>
              <a:t>API Management, Virtualization, Orchestration, Fast data</a:t>
            </a:r>
            <a:r>
              <a:rPr lang="en-US" sz="2000" dirty="0">
                <a:latin typeface="+mn-lt"/>
                <a:cs typeface="Calibri" pitchFamily="34" charset="0"/>
                <a:sym typeface="Arial" charset="0"/>
              </a:rPr>
              <a:t>, B2B, File Handling, Connectivity, </a:t>
            </a:r>
            <a:r>
              <a:rPr lang="en-US" sz="2000" dirty="0" smtClean="0">
                <a:latin typeface="+mn-lt"/>
                <a:cs typeface="Calibri" pitchFamily="34" charset="0"/>
                <a:sym typeface="Arial" charset="0"/>
              </a:rPr>
              <a:t>Real-time </a:t>
            </a:r>
            <a:r>
              <a:rPr lang="en-US" sz="2000" dirty="0">
                <a:latin typeface="+mn-lt"/>
                <a:cs typeface="Calibri" pitchFamily="34" charset="0"/>
                <a:sym typeface="Arial" charset="0"/>
              </a:rPr>
              <a:t>Analytics</a:t>
            </a: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a:solidFill>
                  <a:srgbClr val="FF0000"/>
                </a:solidFill>
                <a:cs typeface="Calibri" pitchFamily="34" charset="0"/>
                <a:sym typeface="Arial" charset="0"/>
              </a:rPr>
              <a:t>Access</a:t>
            </a:r>
            <a:r>
              <a:rPr lang="en-US" sz="2000" dirty="0">
                <a:latin typeface="+mn-lt"/>
                <a:cs typeface="Calibri" pitchFamily="34" charset="0"/>
                <a:sym typeface="Arial" charset="0"/>
              </a:rPr>
              <a:t>: Complete access to product surface area</a:t>
            </a: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a:solidFill>
                  <a:srgbClr val="FF0000"/>
                </a:solidFill>
                <a:cs typeface="Calibri" pitchFamily="34" charset="0"/>
                <a:sym typeface="Arial" charset="0"/>
              </a:rPr>
              <a:t>Highly Available</a:t>
            </a:r>
            <a:r>
              <a:rPr lang="en-US" sz="2000" dirty="0">
                <a:latin typeface="+mn-lt"/>
                <a:cs typeface="Calibri" pitchFamily="34" charset="0"/>
                <a:sym typeface="Arial" charset="0"/>
              </a:rPr>
              <a:t>: Data Guard, RAC </a:t>
            </a:r>
            <a:r>
              <a:rPr lang="en-US" sz="2000" dirty="0" smtClean="0">
                <a:latin typeface="+mn-lt"/>
                <a:cs typeface="Calibri" pitchFamily="34" charset="0"/>
                <a:sym typeface="Arial" charset="0"/>
              </a:rPr>
              <a:t>Cluster</a:t>
            </a:r>
            <a:endParaRPr lang="en-US" sz="2000" dirty="0">
              <a:latin typeface="+mn-lt"/>
              <a:cs typeface="Calibri" pitchFamily="34" charset="0"/>
              <a:sym typeface="Arial" charset="0"/>
            </a:endParaRP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a:solidFill>
                  <a:srgbClr val="FF0000"/>
                </a:solidFill>
                <a:cs typeface="Calibri" pitchFamily="34" charset="0"/>
                <a:sym typeface="Arial" charset="0"/>
              </a:rPr>
              <a:t>Managed</a:t>
            </a:r>
            <a:r>
              <a:rPr lang="en-US" sz="2000" dirty="0">
                <a:latin typeface="+mn-lt"/>
                <a:cs typeface="Calibri" pitchFamily="34" charset="0"/>
                <a:sym typeface="Arial" charset="0"/>
              </a:rPr>
              <a:t>: Oracle Backs Up, Patches, Upgrades</a:t>
            </a:r>
          </a:p>
          <a:p>
            <a:pPr marL="835938" lvl="2" indent="-226444" fontAlgn="auto">
              <a:spcBef>
                <a:spcPts val="400"/>
              </a:spcBef>
              <a:spcAft>
                <a:spcPts val="0"/>
              </a:spcAft>
              <a:buClr>
                <a:schemeClr val="tx1"/>
              </a:buClr>
              <a:buFont typeface="Wingdings" pitchFamily="2" charset="2"/>
              <a:buChar char="§"/>
              <a:tabLst>
                <a:tab pos="156606" algn="l"/>
              </a:tabLst>
              <a:defRPr/>
            </a:pPr>
            <a:r>
              <a:rPr lang="en-US" sz="2000" dirty="0">
                <a:solidFill>
                  <a:srgbClr val="FF0000"/>
                </a:solidFill>
                <a:cs typeface="Calibri" pitchFamily="34" charset="0"/>
                <a:sym typeface="Arial" charset="0"/>
              </a:rPr>
              <a:t>Full portability</a:t>
            </a:r>
            <a:r>
              <a:rPr lang="en-US" sz="2000" dirty="0">
                <a:latin typeface="+mn-lt"/>
                <a:cs typeface="Calibri" pitchFamily="34" charset="0"/>
                <a:sym typeface="Arial" charset="0"/>
              </a:rPr>
              <a:t>: On-premise to Cloud</a:t>
            </a:r>
          </a:p>
          <a:p>
            <a:pPr marL="924" lvl="1" indent="0" fontAlgn="auto">
              <a:spcBef>
                <a:spcPts val="400"/>
              </a:spcBef>
              <a:spcAft>
                <a:spcPts val="0"/>
              </a:spcAft>
              <a:buClr>
                <a:schemeClr val="accent1"/>
              </a:buClr>
              <a:tabLst>
                <a:tab pos="156606" algn="l"/>
              </a:tabLst>
              <a:defRPr/>
            </a:pPr>
            <a:r>
              <a:rPr lang="en-US" sz="2000" b="1" dirty="0" smtClean="0">
                <a:solidFill>
                  <a:schemeClr val="tx1">
                    <a:lumMod val="75000"/>
                  </a:schemeClr>
                </a:solidFill>
                <a:latin typeface="+mn-lt"/>
                <a:cs typeface="+mn-cs"/>
              </a:rPr>
              <a:t>Benefits</a:t>
            </a:r>
            <a:endParaRPr lang="en-US" sz="2000" b="1" dirty="0">
              <a:solidFill>
                <a:schemeClr val="tx1">
                  <a:lumMod val="75000"/>
                </a:schemeClr>
              </a:solidFill>
              <a:latin typeface="+mn-lt"/>
              <a:cs typeface="+mn-cs"/>
            </a:endParaRPr>
          </a:p>
          <a:p>
            <a:pPr marL="835026" lvl="2" indent="-226456" defTabSz="1219048" fontAlgn="auto">
              <a:spcBef>
                <a:spcPts val="400"/>
              </a:spcBef>
              <a:spcAft>
                <a:spcPts val="0"/>
              </a:spcAft>
              <a:buClr>
                <a:schemeClr val="tx1"/>
              </a:buClr>
              <a:buFont typeface="Wingdings" pitchFamily="2" charset="2"/>
              <a:buChar char="§"/>
              <a:defRPr/>
            </a:pPr>
            <a:r>
              <a:rPr lang="en-US" sz="2000" dirty="0">
                <a:latin typeface="+mn-lt"/>
                <a:cs typeface="Calibri" pitchFamily="34" charset="0"/>
                <a:sym typeface="Arial" pitchFamily="34" charset="0"/>
              </a:rPr>
              <a:t>Rapid and fully automated provisioning</a:t>
            </a:r>
          </a:p>
          <a:p>
            <a:pPr marL="835026" lvl="2" indent="-226456" defTabSz="1219048" fontAlgn="auto">
              <a:spcBef>
                <a:spcPts val="400"/>
              </a:spcBef>
              <a:spcAft>
                <a:spcPts val="0"/>
              </a:spcAft>
              <a:buClr>
                <a:schemeClr val="tx1"/>
              </a:buClr>
              <a:buFont typeface="Wingdings" pitchFamily="2" charset="2"/>
              <a:buChar char="§"/>
              <a:defRPr/>
            </a:pPr>
            <a:r>
              <a:rPr lang="en-US" sz="2000" dirty="0">
                <a:latin typeface="+mn-lt"/>
                <a:cs typeface="Calibri" pitchFamily="34" charset="0"/>
                <a:sym typeface="Arial" pitchFamily="34" charset="0"/>
              </a:rPr>
              <a:t>Secure, Highly Available with Clustering</a:t>
            </a:r>
          </a:p>
          <a:p>
            <a:pPr marL="835026" lvl="2" indent="-226456" defTabSz="1219048" fontAlgn="auto">
              <a:spcBef>
                <a:spcPts val="400"/>
              </a:spcBef>
              <a:spcAft>
                <a:spcPts val="0"/>
              </a:spcAft>
              <a:buClr>
                <a:schemeClr val="tx1"/>
              </a:buClr>
              <a:buFont typeface="Wingdings" pitchFamily="2" charset="2"/>
              <a:buChar char="§"/>
              <a:defRPr/>
            </a:pPr>
            <a:r>
              <a:rPr lang="en-US" sz="2000" dirty="0" smtClean="0">
                <a:latin typeface="+mn-lt"/>
                <a:cs typeface="Calibri" pitchFamily="34" charset="0"/>
                <a:sym typeface="Arial" pitchFamily="34" charset="0"/>
              </a:rPr>
              <a:t>Management tools built into the platform</a:t>
            </a:r>
            <a:endParaRPr lang="en-US" sz="2000" dirty="0">
              <a:latin typeface="+mn-lt"/>
              <a:cs typeface="Calibri" pitchFamily="34" charset="0"/>
              <a:sym typeface="Arial" pitchFamily="34" charset="0"/>
            </a:endParaRPr>
          </a:p>
          <a:p>
            <a:pPr marL="835026" lvl="2" indent="-226456" defTabSz="1219048" fontAlgn="auto">
              <a:spcBef>
                <a:spcPts val="400"/>
              </a:spcBef>
              <a:spcAft>
                <a:spcPts val="0"/>
              </a:spcAft>
              <a:buClr>
                <a:schemeClr val="tx1"/>
              </a:buClr>
              <a:buFont typeface="Wingdings" pitchFamily="2" charset="2"/>
              <a:buChar char="§"/>
              <a:defRPr/>
            </a:pPr>
            <a:r>
              <a:rPr lang="en-US" sz="2000" dirty="0">
                <a:latin typeface="+mn-lt"/>
                <a:cs typeface="Calibri" pitchFamily="34" charset="0"/>
                <a:sym typeface="Arial" pitchFamily="34" charset="0"/>
              </a:rPr>
              <a:t>Build anywhere, deploy anywhere </a:t>
            </a:r>
          </a:p>
        </p:txBody>
      </p:sp>
      <p:sp>
        <p:nvSpPr>
          <p:cNvPr id="25608" name="Title 10"/>
          <p:cNvSpPr>
            <a:spLocks noGrp="1"/>
          </p:cNvSpPr>
          <p:nvPr>
            <p:ph type="title"/>
          </p:nvPr>
        </p:nvSpPr>
        <p:spPr>
          <a:xfrm>
            <a:off x="412102" y="339036"/>
            <a:ext cx="10971212" cy="542925"/>
          </a:xfrm>
        </p:spPr>
        <p:txBody>
          <a:bodyPr/>
          <a:lstStyle/>
          <a:p>
            <a:pPr eaLnBrk="1" hangingPunct="1"/>
            <a:r>
              <a:rPr lang="en-US" dirty="0" smtClean="0"/>
              <a:t>What is Oracle SOA Suite Cloud Service (SOACS)?</a:t>
            </a:r>
            <a:endParaRPr lang="en-US" dirty="0" smtClean="0">
              <a:solidFill>
                <a:srgbClr val="FF0000"/>
              </a:solidFill>
            </a:endParaRPr>
          </a:p>
        </p:txBody>
      </p:sp>
      <p:sp>
        <p:nvSpPr>
          <p:cNvPr id="148" name="TextBox 147"/>
          <p:cNvSpPr txBox="1"/>
          <p:nvPr/>
        </p:nvSpPr>
        <p:spPr>
          <a:xfrm>
            <a:off x="2406792" y="4297680"/>
            <a:ext cx="914400" cy="914400"/>
          </a:xfrm>
          <a:prstGeom prst="rect">
            <a:avLst/>
          </a:prstGeom>
          <a:noFill/>
        </p:spPr>
        <p:txBody>
          <a:bodyPr wrap="none" lIns="0" tIns="0" rIns="0" bIns="0" rtlCol="0">
            <a:noAutofit/>
          </a:bodyPr>
          <a:lstStyle/>
          <a:p>
            <a:pPr>
              <a:lnSpc>
                <a:spcPct val="90000"/>
              </a:lnSpc>
            </a:pPr>
            <a:endParaRPr lang="en-US" dirty="0"/>
          </a:p>
        </p:txBody>
      </p:sp>
      <p:grpSp>
        <p:nvGrpSpPr>
          <p:cNvPr id="149" name="Group 146"/>
          <p:cNvGrpSpPr/>
          <p:nvPr/>
        </p:nvGrpSpPr>
        <p:grpSpPr>
          <a:xfrm>
            <a:off x="313907" y="1458434"/>
            <a:ext cx="4485105" cy="4526875"/>
            <a:chOff x="313907" y="1458434"/>
            <a:chExt cx="4485105" cy="4526875"/>
          </a:xfrm>
        </p:grpSpPr>
        <p:grpSp>
          <p:nvGrpSpPr>
            <p:cNvPr id="150" name="Group 144"/>
            <p:cNvGrpSpPr/>
            <p:nvPr/>
          </p:nvGrpSpPr>
          <p:grpSpPr>
            <a:xfrm>
              <a:off x="684212" y="1458434"/>
              <a:ext cx="4114800" cy="2266253"/>
              <a:chOff x="684212" y="1458434"/>
              <a:chExt cx="4114800" cy="2266253"/>
            </a:xfrm>
          </p:grpSpPr>
          <p:cxnSp>
            <p:nvCxnSpPr>
              <p:cNvPr id="265" name="Elbow Connector 175"/>
              <p:cNvCxnSpPr>
                <a:stCxn id="275" idx="3"/>
              </p:cNvCxnSpPr>
              <p:nvPr/>
            </p:nvCxnSpPr>
            <p:spPr bwMode="gray">
              <a:xfrm flipV="1">
                <a:off x="3900234" y="2316481"/>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6" name="Group 143"/>
              <p:cNvGrpSpPr/>
              <p:nvPr/>
            </p:nvGrpSpPr>
            <p:grpSpPr>
              <a:xfrm>
                <a:off x="684212" y="1458434"/>
                <a:ext cx="4114800" cy="2266253"/>
                <a:chOff x="684212" y="1458434"/>
                <a:chExt cx="4114800" cy="2266253"/>
              </a:xfrm>
            </p:grpSpPr>
            <p:cxnSp>
              <p:nvCxnSpPr>
                <p:cNvPr id="267" name="Elbow Connector 153"/>
                <p:cNvCxnSpPr/>
                <p:nvPr/>
              </p:nvCxnSpPr>
              <p:spPr bwMode="gray">
                <a:xfrm flipH="1" flipV="1">
                  <a:off x="2380036" y="2612048"/>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8" name="Group 142"/>
                <p:cNvGrpSpPr/>
                <p:nvPr/>
              </p:nvGrpSpPr>
              <p:grpSpPr>
                <a:xfrm>
                  <a:off x="684212" y="1458434"/>
                  <a:ext cx="4114800" cy="2266253"/>
                  <a:chOff x="684212" y="1458434"/>
                  <a:chExt cx="4114800" cy="2266253"/>
                </a:xfrm>
              </p:grpSpPr>
              <p:grpSp>
                <p:nvGrpSpPr>
                  <p:cNvPr id="269" name="Group 141"/>
                  <p:cNvGrpSpPr/>
                  <p:nvPr/>
                </p:nvGrpSpPr>
                <p:grpSpPr>
                  <a:xfrm>
                    <a:off x="3502609" y="1458434"/>
                    <a:ext cx="1296403" cy="899305"/>
                    <a:chOff x="3502609" y="1458434"/>
                    <a:chExt cx="1296403" cy="899305"/>
                  </a:xfrm>
                </p:grpSpPr>
                <p:sp>
                  <p:nvSpPr>
                    <p:cNvPr id="278" name="TextBox 277"/>
                    <p:cNvSpPr txBox="1"/>
                    <p:nvPr/>
                  </p:nvSpPr>
                  <p:spPr bwMode="gray">
                    <a:xfrm>
                      <a:off x="3545658" y="1458434"/>
                      <a:ext cx="909466" cy="347165"/>
                    </a:xfrm>
                    <a:prstGeom prst="rect">
                      <a:avLst/>
                    </a:prstGeom>
                    <a:noFill/>
                    <a:ln>
                      <a:noFill/>
                    </a:ln>
                  </p:spPr>
                  <p:txBody>
                    <a:bodyPr wrap="none" lIns="0" tIns="0" rIns="0" bIns="0" rtlCol="0">
                      <a:noAutofit/>
                    </a:bodyPr>
                    <a:lstStyle/>
                    <a:p>
                      <a:pPr algn="ctr"/>
                      <a:r>
                        <a:rPr lang="en-US" sz="1400" dirty="0" smtClean="0">
                          <a:solidFill>
                            <a:schemeClr val="accent4"/>
                          </a:solidFill>
                          <a:latin typeface="Calibri" pitchFamily="34" charset="0"/>
                          <a:cs typeface="Calibri" pitchFamily="34" charset="0"/>
                        </a:rPr>
                        <a:t>3</a:t>
                      </a:r>
                      <a:r>
                        <a:rPr lang="en-US" sz="1400" baseline="30000" dirty="0" smtClean="0">
                          <a:solidFill>
                            <a:schemeClr val="accent4"/>
                          </a:solidFill>
                          <a:latin typeface="Calibri" pitchFamily="34" charset="0"/>
                          <a:cs typeface="Calibri" pitchFamily="34" charset="0"/>
                        </a:rPr>
                        <a:t>rd</a:t>
                      </a:r>
                      <a:r>
                        <a:rPr lang="en-US" sz="1400" dirty="0" smtClean="0">
                          <a:solidFill>
                            <a:schemeClr val="accent4"/>
                          </a:solidFill>
                          <a:latin typeface="Calibri" pitchFamily="34" charset="0"/>
                          <a:cs typeface="Calibri" pitchFamily="34" charset="0"/>
                        </a:rPr>
                        <a:t> Party</a:t>
                      </a:r>
                    </a:p>
                  </p:txBody>
                </p:sp>
                <p:sp>
                  <p:nvSpPr>
                    <p:cNvPr id="279" name="Freeform 138"/>
                    <p:cNvSpPr>
                      <a:spLocks noChangeAspect="1" noEditPoints="1"/>
                    </p:cNvSpPr>
                    <p:nvPr/>
                  </p:nvSpPr>
                  <p:spPr bwMode="gray">
                    <a:xfrm>
                      <a:off x="3502609" y="1704340"/>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0" name="Freeform 138"/>
                    <p:cNvSpPr>
                      <a:spLocks noChangeAspect="1" noEditPoints="1"/>
                    </p:cNvSpPr>
                    <p:nvPr/>
                  </p:nvSpPr>
                  <p:spPr bwMode="gray">
                    <a:xfrm>
                      <a:off x="3815497" y="1819986"/>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1" name="Freeform 138"/>
                    <p:cNvSpPr>
                      <a:spLocks noChangeAspect="1" noEditPoints="1"/>
                    </p:cNvSpPr>
                    <p:nvPr/>
                  </p:nvSpPr>
                  <p:spPr bwMode="gray">
                    <a:xfrm>
                      <a:off x="4210324" y="1564640"/>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82" name="TextBox 8"/>
                    <p:cNvSpPr txBox="1"/>
                    <p:nvPr/>
                  </p:nvSpPr>
                  <p:spPr bwMode="gray">
                    <a:xfrm>
                      <a:off x="3878220" y="2033227"/>
                      <a:ext cx="722949" cy="324512"/>
                    </a:xfrm>
                    <a:prstGeom prst="rect">
                      <a:avLst/>
                    </a:prstGeom>
                    <a:noFill/>
                    <a:ln>
                      <a:noFill/>
                    </a:ln>
                  </p:spPr>
                  <p:txBody>
                    <a:bodyPr wrap="none" lIns="0" tIns="0" rIns="0" bIns="0" rtlCol="0">
                      <a:noAutofit/>
                    </a:bodyPr>
                    <a:lstStyle/>
                    <a:p>
                      <a:pPr algn="ctr"/>
                      <a:r>
                        <a:rPr lang="en-US" sz="1200" b="1" dirty="0" smtClean="0">
                          <a:solidFill>
                            <a:schemeClr val="tx1">
                              <a:lumMod val="60000"/>
                              <a:lumOff val="40000"/>
                            </a:schemeClr>
                          </a:solidFill>
                          <a:latin typeface="Calibri" pitchFamily="34" charset="0"/>
                          <a:cs typeface="Calibri" pitchFamily="34" charset="0"/>
                        </a:rPr>
                        <a:t>Salesforce</a:t>
                      </a:r>
                    </a:p>
                  </p:txBody>
                </p:sp>
              </p:grpSp>
              <p:grpSp>
                <p:nvGrpSpPr>
                  <p:cNvPr id="270" name="Group 269"/>
                  <p:cNvGrpSpPr/>
                  <p:nvPr/>
                </p:nvGrpSpPr>
                <p:grpSpPr>
                  <a:xfrm>
                    <a:off x="1157178" y="2834640"/>
                    <a:ext cx="2743056" cy="558381"/>
                    <a:chOff x="4592081" y="2560320"/>
                    <a:chExt cx="2743056" cy="558381"/>
                  </a:xfrm>
                </p:grpSpPr>
                <p:sp>
                  <p:nvSpPr>
                    <p:cNvPr id="275" name="TextBox 274"/>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276" name="Picture 275" descr="877_315_integration_w_72-3.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728470" y="2621280"/>
                      <a:ext cx="467360" cy="467360"/>
                    </a:xfrm>
                    <a:prstGeom prst="rect">
                      <a:avLst/>
                    </a:prstGeom>
                  </p:spPr>
                </p:pic>
                <p:sp>
                  <p:nvSpPr>
                    <p:cNvPr id="277" name="TextBox 276"/>
                    <p:cNvSpPr txBox="1"/>
                    <p:nvPr/>
                  </p:nvSpPr>
                  <p:spPr bwMode="gray">
                    <a:xfrm>
                      <a:off x="4674616" y="2620828"/>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Oracle SOA Suite </a:t>
                      </a:r>
                    </a:p>
                    <a:p>
                      <a:pPr algn="ctr"/>
                      <a:r>
                        <a:rPr lang="en-US" sz="1400" b="1" dirty="0" smtClean="0">
                          <a:solidFill>
                            <a:schemeClr val="bg1"/>
                          </a:solidFill>
                          <a:latin typeface="Calibri" pitchFamily="34" charset="0"/>
                          <a:cs typeface="Calibri" pitchFamily="34" charset="0"/>
                        </a:rPr>
                        <a:t>Cloud Service</a:t>
                      </a:r>
                    </a:p>
                  </p:txBody>
                </p:sp>
              </p:grpSp>
              <p:grpSp>
                <p:nvGrpSpPr>
                  <p:cNvPr id="271" name="Group 273"/>
                  <p:cNvGrpSpPr/>
                  <p:nvPr/>
                </p:nvGrpSpPr>
                <p:grpSpPr>
                  <a:xfrm>
                    <a:off x="684212" y="1676400"/>
                    <a:ext cx="3672692" cy="2048287"/>
                    <a:chOff x="4891235" y="1645920"/>
                    <a:chExt cx="3672692" cy="2048287"/>
                  </a:xfrm>
                </p:grpSpPr>
                <p:sp>
                  <p:nvSpPr>
                    <p:cNvPr id="273"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74" name="Rectangle 273"/>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272" name="TextBox 271"/>
                  <p:cNvSpPr txBox="1"/>
                  <p:nvPr/>
                </p:nvSpPr>
                <p:spPr bwMode="gray">
                  <a:xfrm>
                    <a:off x="1453370" y="2267550"/>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latin typeface="Calibri" pitchFamily="34" charset="0"/>
                        <a:cs typeface="Calibri" pitchFamily="34" charset="0"/>
                      </a:rPr>
                      <a:t>Oracle SaaS </a:t>
                    </a:r>
                    <a:br>
                      <a:rPr lang="en-US" sz="1400" b="1" dirty="0" smtClean="0">
                        <a:latin typeface="Calibri" pitchFamily="34" charset="0"/>
                        <a:cs typeface="Calibri" pitchFamily="34" charset="0"/>
                      </a:rPr>
                    </a:br>
                    <a:r>
                      <a:rPr lang="en-US" sz="1400" b="1" dirty="0" smtClean="0">
                        <a:latin typeface="Calibri" pitchFamily="34" charset="0"/>
                        <a:cs typeface="Calibri" pitchFamily="34" charset="0"/>
                      </a:rPr>
                      <a:t>Applications</a:t>
                    </a:r>
                  </a:p>
                </p:txBody>
              </p:sp>
            </p:grpSp>
          </p:grpSp>
        </p:grpSp>
        <p:grpSp>
          <p:nvGrpSpPr>
            <p:cNvPr id="151" name="Group 145"/>
            <p:cNvGrpSpPr/>
            <p:nvPr/>
          </p:nvGrpSpPr>
          <p:grpSpPr>
            <a:xfrm>
              <a:off x="313907" y="3374048"/>
              <a:ext cx="4175543" cy="2611261"/>
              <a:chOff x="313907" y="3374048"/>
              <a:chExt cx="4175543" cy="2611261"/>
            </a:xfrm>
          </p:grpSpPr>
          <p:cxnSp>
            <p:nvCxnSpPr>
              <p:cNvPr id="152" name="Elbow Connector 153"/>
              <p:cNvCxnSpPr/>
              <p:nvPr/>
            </p:nvCxnSpPr>
            <p:spPr bwMode="gray">
              <a:xfrm flipH="1" flipV="1">
                <a:off x="2380028" y="3374048"/>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3" name="TextBox 152"/>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chemeClr val="accent4"/>
                    </a:solidFill>
                    <a:latin typeface="Calibri" pitchFamily="34" charset="0"/>
                    <a:cs typeface="Calibri" pitchFamily="34" charset="0"/>
                  </a:rPr>
                  <a:t>Oracle Applications, SAP, customer, legacy…</a:t>
                </a:r>
              </a:p>
            </p:txBody>
          </p:sp>
          <p:grpSp>
            <p:nvGrpSpPr>
              <p:cNvPr id="154" name="Group 178"/>
              <p:cNvGrpSpPr/>
              <p:nvPr/>
            </p:nvGrpSpPr>
            <p:grpSpPr bwMode="gray">
              <a:xfrm>
                <a:off x="390369" y="4790588"/>
                <a:ext cx="718556" cy="417960"/>
                <a:chOff x="773112" y="4914140"/>
                <a:chExt cx="939800" cy="654371"/>
              </a:xfrm>
            </p:grpSpPr>
            <p:sp>
              <p:nvSpPr>
                <p:cNvPr id="24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5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6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5" name="Group 199"/>
              <p:cNvGrpSpPr/>
              <p:nvPr/>
            </p:nvGrpSpPr>
            <p:grpSpPr bwMode="gray">
              <a:xfrm>
                <a:off x="1505934" y="4790160"/>
                <a:ext cx="670653" cy="418386"/>
                <a:chOff x="773112" y="4914140"/>
                <a:chExt cx="939800" cy="654371"/>
              </a:xfrm>
            </p:grpSpPr>
            <p:sp>
              <p:nvSpPr>
                <p:cNvPr id="22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3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4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6" name="Group 220"/>
              <p:cNvGrpSpPr/>
              <p:nvPr/>
            </p:nvGrpSpPr>
            <p:grpSpPr bwMode="gray">
              <a:xfrm>
                <a:off x="2740147" y="4773813"/>
                <a:ext cx="626562" cy="441933"/>
                <a:chOff x="773112" y="4914140"/>
                <a:chExt cx="939800" cy="654371"/>
              </a:xfrm>
            </p:grpSpPr>
            <p:sp>
              <p:nvSpPr>
                <p:cNvPr id="20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1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2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sp>
            <p:nvSpPr>
              <p:cNvPr id="157" name="TextBox 156"/>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chemeClr val="tx1">
                      <a:lumMod val="60000"/>
                      <a:lumOff val="40000"/>
                    </a:schemeClr>
                  </a:solidFill>
                </a:endParaRPr>
              </a:p>
              <a:p>
                <a:pPr algn="ctr">
                  <a:lnSpc>
                    <a:spcPct val="90000"/>
                  </a:lnSpc>
                </a:pPr>
                <a:r>
                  <a:rPr lang="en-US" b="1" cap="all" dirty="0" smtClean="0">
                    <a:solidFill>
                      <a:schemeClr val="accent4"/>
                    </a:solidFill>
                    <a:latin typeface="Calibri" panose="020F0502020204030204" pitchFamily="34" charset="0"/>
                    <a:cs typeface="Calibri" pitchFamily="34" charset="0"/>
                  </a:rPr>
                  <a:t>On-premise</a:t>
                </a:r>
                <a:endParaRPr lang="en-US" b="1" cap="all" dirty="0">
                  <a:solidFill>
                    <a:schemeClr val="accent4"/>
                  </a:solidFill>
                  <a:latin typeface="Calibri" panose="020F0502020204030204" pitchFamily="34" charset="0"/>
                  <a:cs typeface="Calibri" pitchFamily="34" charset="0"/>
                </a:endParaRPr>
              </a:p>
            </p:txBody>
          </p:sp>
          <p:grpSp>
            <p:nvGrpSpPr>
              <p:cNvPr id="158" name="Group 247"/>
              <p:cNvGrpSpPr/>
              <p:nvPr/>
            </p:nvGrpSpPr>
            <p:grpSpPr bwMode="gray">
              <a:xfrm>
                <a:off x="3839677" y="4764785"/>
                <a:ext cx="626562" cy="441933"/>
                <a:chOff x="773112" y="4914140"/>
                <a:chExt cx="939800" cy="654371"/>
              </a:xfrm>
            </p:grpSpPr>
            <p:sp>
              <p:nvSpPr>
                <p:cNvPr id="185"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6"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7"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8"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9"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0"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1"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2"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3"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4"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5"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6"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7"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8"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99"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0"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1"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2"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3"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204"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59" name="Group 122"/>
              <p:cNvGrpSpPr/>
              <p:nvPr/>
            </p:nvGrpSpPr>
            <p:grpSpPr>
              <a:xfrm>
                <a:off x="1156650" y="4047691"/>
                <a:ext cx="2743056" cy="538480"/>
                <a:chOff x="5364209" y="4013200"/>
                <a:chExt cx="2743056" cy="538480"/>
              </a:xfrm>
            </p:grpSpPr>
            <p:grpSp>
              <p:nvGrpSpPr>
                <p:cNvPr id="161" name="Group 123"/>
                <p:cNvGrpSpPr/>
                <p:nvPr/>
              </p:nvGrpSpPr>
              <p:grpSpPr>
                <a:xfrm>
                  <a:off x="5364209" y="4013200"/>
                  <a:ext cx="2743056" cy="538480"/>
                  <a:chOff x="4592081" y="2560320"/>
                  <a:chExt cx="2743056" cy="538480"/>
                </a:xfrm>
              </p:grpSpPr>
              <p:sp>
                <p:nvSpPr>
                  <p:cNvPr id="183" name="TextBox 182"/>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4" name="TextBox 183"/>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chemeClr val="bg1"/>
                        </a:solidFill>
                        <a:latin typeface="Calibri" pitchFamily="34" charset="0"/>
                        <a:cs typeface="Calibri" pitchFamily="34" charset="0"/>
                      </a:rPr>
                      <a:t>On-premise</a:t>
                    </a:r>
                    <a:br>
                      <a:rPr lang="en-US" sz="1400" b="1" dirty="0" smtClean="0">
                        <a:solidFill>
                          <a:schemeClr val="bg1"/>
                        </a:solidFill>
                        <a:latin typeface="Calibri" pitchFamily="34" charset="0"/>
                        <a:cs typeface="Calibri" pitchFamily="34" charset="0"/>
                      </a:rPr>
                    </a:br>
                    <a:r>
                      <a:rPr lang="en-US" sz="1400" b="1" dirty="0" smtClean="0">
                        <a:solidFill>
                          <a:schemeClr val="bg1"/>
                        </a:solidFill>
                        <a:latin typeface="Calibri" pitchFamily="34" charset="0"/>
                        <a:cs typeface="Calibri" pitchFamily="34" charset="0"/>
                      </a:rPr>
                      <a:t>Integration Platform</a:t>
                    </a:r>
                  </a:p>
                </p:txBody>
              </p:sp>
            </p:grpSp>
            <p:grpSp>
              <p:nvGrpSpPr>
                <p:cNvPr id="162" name="Group 124"/>
                <p:cNvGrpSpPr/>
                <p:nvPr/>
              </p:nvGrpSpPr>
              <p:grpSpPr bwMode="gray">
                <a:xfrm>
                  <a:off x="7558648" y="4114800"/>
                  <a:ext cx="444099" cy="370558"/>
                  <a:chOff x="773112" y="4914140"/>
                  <a:chExt cx="939800" cy="654371"/>
                </a:xfrm>
                <a:solidFill>
                  <a:schemeClr val="bg1"/>
                </a:solidFill>
              </p:grpSpPr>
              <p:sp>
                <p:nvSpPr>
                  <p:cNvPr id="16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6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7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0"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1"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8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cxnSp>
            <p:nvCxnSpPr>
              <p:cNvPr id="160" name="Straight Connector 159"/>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sp>
        <p:nvSpPr>
          <p:cNvPr id="283" name="TextBox 282"/>
          <p:cNvSpPr txBox="1"/>
          <p:nvPr/>
        </p:nvSpPr>
        <p:spPr bwMode="gray">
          <a:xfrm>
            <a:off x="1126665" y="1159794"/>
            <a:ext cx="2550025" cy="675713"/>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chemeClr val="accent4"/>
                </a:solidFill>
                <a:latin typeface="Calibri" panose="020F0502020204030204" pitchFamily="34" charset="0"/>
                <a:cs typeface="Calibri" pitchFamily="34" charset="0"/>
              </a:rPr>
              <a:t>Oracle </a:t>
            </a:r>
            <a:r>
              <a:rPr lang="en-US" b="1" cap="all" dirty="0" smtClean="0">
                <a:solidFill>
                  <a:schemeClr val="accent4"/>
                </a:solidFill>
                <a:latin typeface="Calibri" panose="020F0502020204030204" pitchFamily="34" charset="0"/>
                <a:cs typeface="Calibri" pitchFamily="34" charset="0"/>
              </a:rPr>
              <a:t>Cloud: </a:t>
            </a:r>
          </a:p>
          <a:p>
            <a:pPr algn="ctr">
              <a:lnSpc>
                <a:spcPct val="80000"/>
              </a:lnSpc>
            </a:pPr>
            <a:r>
              <a:rPr lang="en-US" dirty="0" smtClean="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rPr>
              <a:t>On Premise or Public</a:t>
            </a:r>
            <a:endParaRPr lang="en-US" dirty="0">
              <a:ln w="0"/>
              <a:solidFill>
                <a:srgbClr val="FF0000"/>
              </a:solidFill>
              <a:effectLst>
                <a:outerShdw blurRad="38100" dist="25400" dir="5400000" algn="ctr" rotWithShape="0">
                  <a:srgbClr val="6E747A">
                    <a:alpha val="43000"/>
                  </a:srgbClr>
                </a:outerShdw>
              </a:effectLst>
              <a:latin typeface="Calibri" panose="020F0502020204030204" pitchFamily="34" charset="0"/>
              <a:cs typeface="Calibri" pitchFamily="34" charset="0"/>
            </a:endParaRPr>
          </a:p>
        </p:txBody>
      </p:sp>
      <p:cxnSp>
        <p:nvCxnSpPr>
          <p:cNvPr id="284" name="Straight Connector 283"/>
          <p:cNvCxnSpPr/>
          <p:nvPr/>
        </p:nvCxnSpPr>
        <p:spPr bwMode="ltGray">
          <a:xfrm>
            <a:off x="4922304" y="1676400"/>
            <a:ext cx="0" cy="417068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1629715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3"/>
                                        </p:tgtEl>
                                        <p:attrNameLst>
                                          <p:attrName>style.visibility</p:attrName>
                                        </p:attrNameLst>
                                      </p:cBhvr>
                                      <p:to>
                                        <p:strVal val="visible"/>
                                      </p:to>
                                    </p:set>
                                    <p:anim calcmode="lin" valueType="num">
                                      <p:cBhvr>
                                        <p:cTn id="7" dur="500" fill="hold"/>
                                        <p:tgtEl>
                                          <p:spTgt spid="283"/>
                                        </p:tgtEl>
                                        <p:attrNameLst>
                                          <p:attrName>ppt_w</p:attrName>
                                        </p:attrNameLst>
                                      </p:cBhvr>
                                      <p:tavLst>
                                        <p:tav tm="0">
                                          <p:val>
                                            <p:fltVal val="0"/>
                                          </p:val>
                                        </p:tav>
                                        <p:tav tm="100000">
                                          <p:val>
                                            <p:strVal val="#ppt_w"/>
                                          </p:val>
                                        </p:tav>
                                      </p:tavLst>
                                    </p:anim>
                                    <p:anim calcmode="lin" valueType="num">
                                      <p:cBhvr>
                                        <p:cTn id="8" dur="500" fill="hold"/>
                                        <p:tgtEl>
                                          <p:spTgt spid="283"/>
                                        </p:tgtEl>
                                        <p:attrNameLst>
                                          <p:attrName>ppt_h</p:attrName>
                                        </p:attrNameLst>
                                      </p:cBhvr>
                                      <p:tavLst>
                                        <p:tav tm="0">
                                          <p:val>
                                            <p:fltVal val="0"/>
                                          </p:val>
                                        </p:tav>
                                        <p:tav tm="100000">
                                          <p:val>
                                            <p:strVal val="#ppt_h"/>
                                          </p:val>
                                        </p:tav>
                                      </p:tavLst>
                                    </p:anim>
                                    <p:animEffect transition="in" filter="fade">
                                      <p:cBhvr>
                                        <p:cTn id="9"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7095282" y="1524000"/>
            <a:ext cx="4866530" cy="4800600"/>
          </a:xfrm>
          <a:noFill/>
          <a:ln w="41275">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a:lstStyle/>
          <a:p>
            <a:pPr>
              <a:buFont typeface="Arial" pitchFamily="34" charset="0"/>
              <a:buChar char="•"/>
            </a:pPr>
            <a:r>
              <a:rPr lang="en-US" sz="2400" dirty="0" smtClean="0"/>
              <a:t>Outbound Integration Support</a:t>
            </a:r>
          </a:p>
          <a:p>
            <a:pPr>
              <a:buFont typeface="Arial" pitchFamily="34" charset="0"/>
              <a:buChar char="•"/>
            </a:pPr>
            <a:endParaRPr lang="en-US" sz="600" dirty="0" smtClean="0"/>
          </a:p>
          <a:p>
            <a:pPr>
              <a:buFont typeface="Arial" pitchFamily="34" charset="0"/>
              <a:buChar char="•"/>
            </a:pPr>
            <a:r>
              <a:rPr lang="en-US" sz="2400" dirty="0" smtClean="0"/>
              <a:t> Browse and Filter Public EBS APIs </a:t>
            </a:r>
          </a:p>
          <a:p>
            <a:pPr>
              <a:buFont typeface="Arial" pitchFamily="34" charset="0"/>
              <a:buChar char="•"/>
            </a:pPr>
            <a:endParaRPr lang="en-US" sz="800" dirty="0" smtClean="0"/>
          </a:p>
          <a:p>
            <a:pPr>
              <a:buFont typeface="Arial" pitchFamily="34" charset="0"/>
              <a:buChar char="•"/>
            </a:pPr>
            <a:r>
              <a:rPr lang="en-US" sz="2400" dirty="0" smtClean="0"/>
              <a:t> Use Oracle Seeded &amp; Custom APIs</a:t>
            </a:r>
          </a:p>
          <a:p>
            <a:pPr>
              <a:buFont typeface="Arial" pitchFamily="34" charset="0"/>
              <a:buChar char="•"/>
            </a:pPr>
            <a:endParaRPr lang="en-US" sz="800" dirty="0" smtClean="0"/>
          </a:p>
          <a:p>
            <a:pPr>
              <a:buFont typeface="Arial" pitchFamily="34" charset="0"/>
              <a:buChar char="•"/>
            </a:pPr>
            <a:r>
              <a:rPr lang="en-US" sz="2400" dirty="0" smtClean="0"/>
              <a:t> Use Synchronous REST Services</a:t>
            </a:r>
          </a:p>
          <a:p>
            <a:pPr>
              <a:buFont typeface="Arial" pitchFamily="34" charset="0"/>
              <a:buChar char="•"/>
            </a:pPr>
            <a:endParaRPr lang="en-US" sz="800" dirty="0" smtClean="0"/>
          </a:p>
          <a:p>
            <a:pPr>
              <a:buFont typeface="Arial" pitchFamily="34" charset="0"/>
              <a:buChar char="•"/>
            </a:pPr>
            <a:r>
              <a:rPr lang="en-US" sz="2400" dirty="0" smtClean="0"/>
              <a:t> HTTP Basic Authentication</a:t>
            </a:r>
          </a:p>
          <a:p>
            <a:pPr>
              <a:buFont typeface="Arial" pitchFamily="34" charset="0"/>
              <a:buChar char="•"/>
            </a:pPr>
            <a:r>
              <a:rPr lang="en-US" sz="2400" dirty="0" smtClean="0"/>
              <a:t>PL/SQL APIs, Java Objects can only the ones consumed for outbound integration</a:t>
            </a:r>
          </a:p>
          <a:p>
            <a:pPr>
              <a:buFont typeface="Arial" pitchFamily="34" charset="0"/>
              <a:buChar char="•"/>
            </a:pPr>
            <a:endParaRPr lang="en-US" sz="2400" dirty="0" smtClean="0"/>
          </a:p>
        </p:txBody>
      </p:sp>
      <p:sp>
        <p:nvSpPr>
          <p:cNvPr id="4" name="Slide Number Placeholder 3"/>
          <p:cNvSpPr>
            <a:spLocks noGrp="1"/>
          </p:cNvSpPr>
          <p:nvPr>
            <p:ph type="sldNum" sz="quarter" idx="4294967295"/>
          </p:nvPr>
        </p:nvSpPr>
        <p:spPr>
          <a:xfrm>
            <a:off x="11276011" y="6556248"/>
            <a:ext cx="381661" cy="182880"/>
          </a:xfrm>
          <a:prstGeom prst="rect">
            <a:avLst/>
          </a:prstGeom>
        </p:spPr>
        <p:txBody>
          <a:bodyPr/>
          <a:lstStyle/>
          <a:p>
            <a:fld id="{C51EAA63-D034-42AE-91FA-B13B9518C7BE}" type="slidenum">
              <a:rPr lang="en-US" smtClean="0"/>
              <a:pPr/>
              <a:t>22</a:t>
            </a:fld>
            <a:endParaRPr lang="en-US" dirty="0"/>
          </a:p>
        </p:txBody>
      </p:sp>
      <p:sp>
        <p:nvSpPr>
          <p:cNvPr id="5" name="Title 4"/>
          <p:cNvSpPr>
            <a:spLocks noGrp="1"/>
          </p:cNvSpPr>
          <p:nvPr>
            <p:ph type="title"/>
          </p:nvPr>
        </p:nvSpPr>
        <p:spPr/>
        <p:txBody>
          <a:bodyPr/>
          <a:lstStyle/>
          <a:p>
            <a:r>
              <a:rPr lang="en-US" dirty="0" smtClean="0"/>
              <a:t>E-Business Suite Adapter from ICS</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73351" y="1450694"/>
            <a:ext cx="6706183" cy="4764538"/>
          </a:xfrm>
          <a:prstGeom prst="rect">
            <a:avLst/>
          </a:prstGeom>
          <a:noFill/>
          <a:ln w="9525">
            <a:noFill/>
            <a:miter lim="800000"/>
            <a:headEnd/>
            <a:tailEnd/>
          </a:ln>
        </p:spPr>
      </p:pic>
      <p:sp>
        <p:nvSpPr>
          <p:cNvPr id="7" name="Rectangle 6"/>
          <p:cNvSpPr/>
          <p:nvPr/>
        </p:nvSpPr>
        <p:spPr>
          <a:xfrm>
            <a:off x="9715023" y="202882"/>
            <a:ext cx="2270760" cy="50292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latin typeface="Arial" pitchFamily="34" charset="0"/>
                <a:cs typeface="Arial" pitchFamily="34" charset="0"/>
              </a:rPr>
              <a:t>Roadmap</a:t>
            </a:r>
            <a:endParaRPr lang="en-US" sz="2400" b="1" dirty="0">
              <a:latin typeface="Arial" pitchFamily="34" charset="0"/>
              <a:cs typeface="Arial" pitchFamily="34" charset="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1" name="Title 1"/>
          <p:cNvSpPr>
            <a:spLocks noGrp="1"/>
          </p:cNvSpPr>
          <p:nvPr>
            <p:ph type="title"/>
          </p:nvPr>
        </p:nvSpPr>
        <p:spPr/>
        <p:txBody>
          <a:bodyPr/>
          <a:lstStyle/>
          <a:p>
            <a:r>
              <a:rPr lang="en-US" dirty="0" smtClean="0"/>
              <a:t>Use Case Flow</a:t>
            </a:r>
          </a:p>
        </p:txBody>
      </p:sp>
      <p:sp>
        <p:nvSpPr>
          <p:cNvPr id="232450" name="Text Placeholder 3"/>
          <p:cNvSpPr>
            <a:spLocks noGrp="1"/>
          </p:cNvSpPr>
          <p:nvPr>
            <p:ph type="body" sz="quarter" idx="4294967295"/>
          </p:nvPr>
        </p:nvSpPr>
        <p:spPr>
          <a:xfrm>
            <a:off x="-1" y="1504709"/>
            <a:ext cx="3703899" cy="3837229"/>
          </a:xfrm>
        </p:spPr>
        <p:txBody>
          <a:bodyPr/>
          <a:lstStyle/>
          <a:p>
            <a:pPr lvl="1">
              <a:buFont typeface="Arial" pitchFamily="34" charset="0"/>
              <a:buChar char="•"/>
            </a:pPr>
            <a:r>
              <a:rPr lang="en-US" sz="2000" dirty="0" smtClean="0"/>
              <a:t>Opportunity created in Oracle Sales Cloud</a:t>
            </a:r>
          </a:p>
          <a:p>
            <a:pPr lvl="1">
              <a:buFont typeface="Arial" pitchFamily="34" charset="0"/>
              <a:buChar char="•"/>
            </a:pPr>
            <a:r>
              <a:rPr lang="en-US" sz="2000" dirty="0" smtClean="0"/>
              <a:t>A Quote to be created in Oracle CPQ Cloud and details to be updated  back in Sales Cloud.</a:t>
            </a:r>
          </a:p>
          <a:p>
            <a:pPr lvl="1">
              <a:buFont typeface="Arial" pitchFamily="34" charset="0"/>
              <a:buChar char="•"/>
            </a:pPr>
            <a:r>
              <a:rPr lang="en-US" sz="2000" dirty="0" smtClean="0"/>
              <a:t>Sales Order to be created from Quote/Item details in E-Business Suite on-premise.</a:t>
            </a:r>
          </a:p>
          <a:p>
            <a:pPr lvl="1">
              <a:buFont typeface="Arial" pitchFamily="34" charset="0"/>
              <a:buChar char="•"/>
            </a:pPr>
            <a:r>
              <a:rPr lang="en-US" sz="2000" dirty="0" smtClean="0"/>
              <a:t>Integration Designer models integration flows using ICS</a:t>
            </a:r>
          </a:p>
          <a:p>
            <a:pPr lvl="1">
              <a:buFont typeface="Arial" pitchFamily="34" charset="0"/>
              <a:buChar char="•"/>
            </a:pPr>
            <a:r>
              <a:rPr lang="en-US" sz="2000" dirty="0" smtClean="0"/>
              <a:t>Integration flow activated</a:t>
            </a:r>
          </a:p>
          <a:p>
            <a:pPr lvl="1">
              <a:buFont typeface="Arial" pitchFamily="34" charset="0"/>
              <a:buChar char="•"/>
            </a:pPr>
            <a:r>
              <a:rPr lang="en-US" sz="2000" dirty="0" smtClean="0"/>
              <a:t>Opportunity to Order flow is processed as modeled</a:t>
            </a:r>
          </a:p>
          <a:p>
            <a:pPr lvl="1">
              <a:buFont typeface="Arial" pitchFamily="34" charset="0"/>
              <a:buChar char="•"/>
            </a:pPr>
            <a:endParaRPr lang="en-US" sz="2000" dirty="0" smtClean="0"/>
          </a:p>
        </p:txBody>
      </p:sp>
      <p:grpSp>
        <p:nvGrpSpPr>
          <p:cNvPr id="2" name="Group 627"/>
          <p:cNvGrpSpPr>
            <a:grpSpLocks/>
          </p:cNvGrpSpPr>
          <p:nvPr/>
        </p:nvGrpSpPr>
        <p:grpSpPr bwMode="auto">
          <a:xfrm>
            <a:off x="4418013" y="2362200"/>
            <a:ext cx="914400" cy="868363"/>
            <a:chOff x="4046017" y="154132"/>
            <a:chExt cx="683195" cy="1075857"/>
          </a:xfrm>
        </p:grpSpPr>
        <p:grpSp>
          <p:nvGrpSpPr>
            <p:cNvPr id="3" name="Group 135"/>
            <p:cNvGrpSpPr>
              <a:grpSpLocks/>
            </p:cNvGrpSpPr>
            <p:nvPr/>
          </p:nvGrpSpPr>
          <p:grpSpPr bwMode="auto">
            <a:xfrm>
              <a:off x="4046017" y="154132"/>
              <a:ext cx="683195" cy="1056971"/>
              <a:chOff x="7978749" y="1647645"/>
              <a:chExt cx="710857" cy="1099766"/>
            </a:xfrm>
          </p:grpSpPr>
          <p:sp>
            <p:nvSpPr>
              <p:cNvPr id="10" name="Freeform 55"/>
              <p:cNvSpPr>
                <a:spLocks/>
              </p:cNvSpPr>
              <p:nvPr/>
            </p:nvSpPr>
            <p:spPr bwMode="auto">
              <a:xfrm>
                <a:off x="8057733" y="1991451"/>
                <a:ext cx="157968" cy="695798"/>
              </a:xfrm>
              <a:custGeom>
                <a:avLst/>
                <a:gdLst>
                  <a:gd name="T0" fmla="*/ 172 w 401"/>
                  <a:gd name="T1" fmla="*/ 1760 h 1760"/>
                  <a:gd name="T2" fmla="*/ 29 w 401"/>
                  <a:gd name="T3" fmla="*/ 954 h 1760"/>
                  <a:gd name="T4" fmla="*/ 57 w 401"/>
                  <a:gd name="T5" fmla="*/ 48 h 1760"/>
                  <a:gd name="T6" fmla="*/ 262 w 401"/>
                  <a:gd name="T7" fmla="*/ 29 h 1760"/>
                  <a:gd name="T8" fmla="*/ 386 w 401"/>
                  <a:gd name="T9" fmla="*/ 201 h 1760"/>
                  <a:gd name="T10" fmla="*/ 396 w 401"/>
                  <a:gd name="T11" fmla="*/ 944 h 1760"/>
                  <a:gd name="T12" fmla="*/ 353 w 401"/>
                  <a:gd name="T13" fmla="*/ 1717 h 1760"/>
                  <a:gd name="T14" fmla="*/ 248 w 401"/>
                  <a:gd name="T15" fmla="*/ 1688 h 1760"/>
                  <a:gd name="T16" fmla="*/ 172 w 401"/>
                  <a:gd name="T17" fmla="*/ 1760 h 1760"/>
                  <a:gd name="connsiteX0" fmla="*/ 4869 w 10580"/>
                  <a:gd name="connsiteY0" fmla="*/ 10867 h 10867"/>
                  <a:gd name="connsiteX1" fmla="*/ 723 w 10580"/>
                  <a:gd name="connsiteY1" fmla="*/ 7872 h 10867"/>
                  <a:gd name="connsiteX2" fmla="*/ 2001 w 10580"/>
                  <a:gd name="connsiteY2" fmla="*/ 1140 h 10867"/>
                  <a:gd name="connsiteX3" fmla="*/ 7114 w 10580"/>
                  <a:gd name="connsiteY3" fmla="*/ 1032 h 10867"/>
                  <a:gd name="connsiteX4" fmla="*/ 10206 w 10580"/>
                  <a:gd name="connsiteY4" fmla="*/ 2009 h 10867"/>
                  <a:gd name="connsiteX5" fmla="*/ 10455 w 10580"/>
                  <a:gd name="connsiteY5" fmla="*/ 6231 h 10867"/>
                  <a:gd name="connsiteX6" fmla="*/ 9383 w 10580"/>
                  <a:gd name="connsiteY6" fmla="*/ 10623 h 10867"/>
                  <a:gd name="connsiteX7" fmla="*/ 6765 w 10580"/>
                  <a:gd name="connsiteY7" fmla="*/ 10458 h 10867"/>
                  <a:gd name="connsiteX8" fmla="*/ 4869 w 10580"/>
                  <a:gd name="connsiteY8" fmla="*/ 10867 h 10867"/>
                  <a:gd name="connsiteX0" fmla="*/ 4869 w 10580"/>
                  <a:gd name="connsiteY0" fmla="*/ 10867 h 10867"/>
                  <a:gd name="connsiteX1" fmla="*/ 723 w 10580"/>
                  <a:gd name="connsiteY1" fmla="*/ 7872 h 10867"/>
                  <a:gd name="connsiteX2" fmla="*/ 2001 w 10580"/>
                  <a:gd name="connsiteY2" fmla="*/ 1140 h 10867"/>
                  <a:gd name="connsiteX3" fmla="*/ 7114 w 10580"/>
                  <a:gd name="connsiteY3" fmla="*/ 1032 h 10867"/>
                  <a:gd name="connsiteX4" fmla="*/ 10206 w 10580"/>
                  <a:gd name="connsiteY4" fmla="*/ 2009 h 10867"/>
                  <a:gd name="connsiteX5" fmla="*/ 10455 w 10580"/>
                  <a:gd name="connsiteY5" fmla="*/ 6231 h 10867"/>
                  <a:gd name="connsiteX6" fmla="*/ 9383 w 10580"/>
                  <a:gd name="connsiteY6" fmla="*/ 10623 h 10867"/>
                  <a:gd name="connsiteX7" fmla="*/ 6765 w 10580"/>
                  <a:gd name="connsiteY7" fmla="*/ 10458 h 10867"/>
                  <a:gd name="connsiteX8" fmla="*/ 4579 w 10580"/>
                  <a:gd name="connsiteY8" fmla="*/ 10008 h 10867"/>
                  <a:gd name="connsiteX0" fmla="*/ 4869 w 10580"/>
                  <a:gd name="connsiteY0" fmla="*/ 10867 h 10867"/>
                  <a:gd name="connsiteX1" fmla="*/ 2816 w 10580"/>
                  <a:gd name="connsiteY1" fmla="*/ 9884 h 10867"/>
                  <a:gd name="connsiteX2" fmla="*/ 723 w 10580"/>
                  <a:gd name="connsiteY2" fmla="*/ 7872 h 10867"/>
                  <a:gd name="connsiteX3" fmla="*/ 2001 w 10580"/>
                  <a:gd name="connsiteY3" fmla="*/ 1140 h 10867"/>
                  <a:gd name="connsiteX4" fmla="*/ 7114 w 10580"/>
                  <a:gd name="connsiteY4" fmla="*/ 1032 h 10867"/>
                  <a:gd name="connsiteX5" fmla="*/ 10206 w 10580"/>
                  <a:gd name="connsiteY5" fmla="*/ 2009 h 10867"/>
                  <a:gd name="connsiteX6" fmla="*/ 10455 w 10580"/>
                  <a:gd name="connsiteY6" fmla="*/ 6231 h 10867"/>
                  <a:gd name="connsiteX7" fmla="*/ 9383 w 10580"/>
                  <a:gd name="connsiteY7" fmla="*/ 10623 h 10867"/>
                  <a:gd name="connsiteX8" fmla="*/ 6765 w 10580"/>
                  <a:gd name="connsiteY8" fmla="*/ 10458 h 10867"/>
                  <a:gd name="connsiteX9" fmla="*/ 4579 w 10580"/>
                  <a:gd name="connsiteY9" fmla="*/ 10008 h 10867"/>
                  <a:gd name="connsiteX0" fmla="*/ 4869 w 10580"/>
                  <a:gd name="connsiteY0" fmla="*/ 10867 h 10867"/>
                  <a:gd name="connsiteX1" fmla="*/ 4663 w 10580"/>
                  <a:gd name="connsiteY1" fmla="*/ 10054 h 10867"/>
                  <a:gd name="connsiteX2" fmla="*/ 2816 w 10580"/>
                  <a:gd name="connsiteY2" fmla="*/ 9884 h 10867"/>
                  <a:gd name="connsiteX3" fmla="*/ 723 w 10580"/>
                  <a:gd name="connsiteY3" fmla="*/ 7872 h 10867"/>
                  <a:gd name="connsiteX4" fmla="*/ 2001 w 10580"/>
                  <a:gd name="connsiteY4" fmla="*/ 1140 h 10867"/>
                  <a:gd name="connsiteX5" fmla="*/ 7114 w 10580"/>
                  <a:gd name="connsiteY5" fmla="*/ 1032 h 10867"/>
                  <a:gd name="connsiteX6" fmla="*/ 10206 w 10580"/>
                  <a:gd name="connsiteY6" fmla="*/ 2009 h 10867"/>
                  <a:gd name="connsiteX7" fmla="*/ 10455 w 10580"/>
                  <a:gd name="connsiteY7" fmla="*/ 6231 h 10867"/>
                  <a:gd name="connsiteX8" fmla="*/ 9383 w 10580"/>
                  <a:gd name="connsiteY8" fmla="*/ 10623 h 10867"/>
                  <a:gd name="connsiteX9" fmla="*/ 6765 w 10580"/>
                  <a:gd name="connsiteY9" fmla="*/ 10458 h 10867"/>
                  <a:gd name="connsiteX10" fmla="*/ 4579 w 10580"/>
                  <a:gd name="connsiteY10" fmla="*/ 10008 h 10867"/>
                  <a:gd name="connsiteX0" fmla="*/ 4550 w 10580"/>
                  <a:gd name="connsiteY0" fmla="*/ 10032 h 10623"/>
                  <a:gd name="connsiteX1" fmla="*/ 4663 w 10580"/>
                  <a:gd name="connsiteY1" fmla="*/ 10054 h 10623"/>
                  <a:gd name="connsiteX2" fmla="*/ 2816 w 10580"/>
                  <a:gd name="connsiteY2" fmla="*/ 9884 h 10623"/>
                  <a:gd name="connsiteX3" fmla="*/ 723 w 10580"/>
                  <a:gd name="connsiteY3" fmla="*/ 7872 h 10623"/>
                  <a:gd name="connsiteX4" fmla="*/ 2001 w 10580"/>
                  <a:gd name="connsiteY4" fmla="*/ 1140 h 10623"/>
                  <a:gd name="connsiteX5" fmla="*/ 7114 w 10580"/>
                  <a:gd name="connsiteY5" fmla="*/ 1032 h 10623"/>
                  <a:gd name="connsiteX6" fmla="*/ 10206 w 10580"/>
                  <a:gd name="connsiteY6" fmla="*/ 2009 h 10623"/>
                  <a:gd name="connsiteX7" fmla="*/ 10455 w 10580"/>
                  <a:gd name="connsiteY7" fmla="*/ 6231 h 10623"/>
                  <a:gd name="connsiteX8" fmla="*/ 9383 w 10580"/>
                  <a:gd name="connsiteY8" fmla="*/ 10623 h 10623"/>
                  <a:gd name="connsiteX9" fmla="*/ 6765 w 10580"/>
                  <a:gd name="connsiteY9" fmla="*/ 10458 h 10623"/>
                  <a:gd name="connsiteX10" fmla="*/ 4579 w 10580"/>
                  <a:gd name="connsiteY10" fmla="*/ 10008 h 10623"/>
                  <a:gd name="connsiteX0" fmla="*/ 4550 w 10580"/>
                  <a:gd name="connsiteY0" fmla="*/ 10032 h 10623"/>
                  <a:gd name="connsiteX1" fmla="*/ 4663 w 10580"/>
                  <a:gd name="connsiteY1" fmla="*/ 10054 h 10623"/>
                  <a:gd name="connsiteX2" fmla="*/ 2816 w 10580"/>
                  <a:gd name="connsiteY2" fmla="*/ 9884 h 10623"/>
                  <a:gd name="connsiteX3" fmla="*/ 723 w 10580"/>
                  <a:gd name="connsiteY3" fmla="*/ 7872 h 10623"/>
                  <a:gd name="connsiteX4" fmla="*/ 2001 w 10580"/>
                  <a:gd name="connsiteY4" fmla="*/ 1140 h 10623"/>
                  <a:gd name="connsiteX5" fmla="*/ 7114 w 10580"/>
                  <a:gd name="connsiteY5" fmla="*/ 1032 h 10623"/>
                  <a:gd name="connsiteX6" fmla="*/ 10206 w 10580"/>
                  <a:gd name="connsiteY6" fmla="*/ 2009 h 10623"/>
                  <a:gd name="connsiteX7" fmla="*/ 10455 w 10580"/>
                  <a:gd name="connsiteY7" fmla="*/ 6231 h 10623"/>
                  <a:gd name="connsiteX8" fmla="*/ 9383 w 10580"/>
                  <a:gd name="connsiteY8" fmla="*/ 10623 h 10623"/>
                  <a:gd name="connsiteX9" fmla="*/ 6765 w 10580"/>
                  <a:gd name="connsiteY9" fmla="*/ 10458 h 10623"/>
                  <a:gd name="connsiteX10" fmla="*/ 5854 w 10580"/>
                  <a:gd name="connsiteY10" fmla="*/ 10226 h 10623"/>
                  <a:gd name="connsiteX0" fmla="*/ 4550 w 10580"/>
                  <a:gd name="connsiteY0" fmla="*/ 10032 h 10623"/>
                  <a:gd name="connsiteX1" fmla="*/ 4663 w 10580"/>
                  <a:gd name="connsiteY1" fmla="*/ 10054 h 10623"/>
                  <a:gd name="connsiteX2" fmla="*/ 2816 w 10580"/>
                  <a:gd name="connsiteY2" fmla="*/ 9884 h 10623"/>
                  <a:gd name="connsiteX3" fmla="*/ 723 w 10580"/>
                  <a:gd name="connsiteY3" fmla="*/ 7872 h 10623"/>
                  <a:gd name="connsiteX4" fmla="*/ 2001 w 10580"/>
                  <a:gd name="connsiteY4" fmla="*/ 1140 h 10623"/>
                  <a:gd name="connsiteX5" fmla="*/ 7114 w 10580"/>
                  <a:gd name="connsiteY5" fmla="*/ 1032 h 10623"/>
                  <a:gd name="connsiteX6" fmla="*/ 10206 w 10580"/>
                  <a:gd name="connsiteY6" fmla="*/ 2009 h 10623"/>
                  <a:gd name="connsiteX7" fmla="*/ 10455 w 10580"/>
                  <a:gd name="connsiteY7" fmla="*/ 6231 h 10623"/>
                  <a:gd name="connsiteX8" fmla="*/ 9383 w 10580"/>
                  <a:gd name="connsiteY8" fmla="*/ 10623 h 10623"/>
                  <a:gd name="connsiteX9" fmla="*/ 6765 w 10580"/>
                  <a:gd name="connsiteY9" fmla="*/ 10458 h 10623"/>
                  <a:gd name="connsiteX10" fmla="*/ 5535 w 10580"/>
                  <a:gd name="connsiteY10" fmla="*/ 10335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80" h="10623">
                    <a:moveTo>
                      <a:pt x="4550" y="10032"/>
                    </a:moveTo>
                    <a:cubicBezTo>
                      <a:pt x="4516" y="10030"/>
                      <a:pt x="4952" y="10079"/>
                      <a:pt x="4663" y="10054"/>
                    </a:cubicBezTo>
                    <a:cubicBezTo>
                      <a:pt x="4374" y="10029"/>
                      <a:pt x="3473" y="10248"/>
                      <a:pt x="2816" y="9884"/>
                    </a:cubicBezTo>
                    <a:cubicBezTo>
                      <a:pt x="2159" y="9520"/>
                      <a:pt x="1100" y="9472"/>
                      <a:pt x="723" y="7872"/>
                    </a:cubicBezTo>
                    <a:cubicBezTo>
                      <a:pt x="0" y="6543"/>
                      <a:pt x="936" y="2280"/>
                      <a:pt x="2001" y="1140"/>
                    </a:cubicBezTo>
                    <a:cubicBezTo>
                      <a:pt x="3066" y="0"/>
                      <a:pt x="5817" y="867"/>
                      <a:pt x="7114" y="1032"/>
                    </a:cubicBezTo>
                    <a:cubicBezTo>
                      <a:pt x="8435" y="1191"/>
                      <a:pt x="10206" y="2009"/>
                      <a:pt x="10206" y="2009"/>
                    </a:cubicBezTo>
                    <a:cubicBezTo>
                      <a:pt x="10206" y="2009"/>
                      <a:pt x="10331" y="5418"/>
                      <a:pt x="10455" y="6231"/>
                    </a:cubicBezTo>
                    <a:cubicBezTo>
                      <a:pt x="10580" y="7072"/>
                      <a:pt x="9383" y="10623"/>
                      <a:pt x="9383" y="10623"/>
                    </a:cubicBezTo>
                    <a:cubicBezTo>
                      <a:pt x="9383" y="10623"/>
                      <a:pt x="8186" y="10515"/>
                      <a:pt x="6765" y="10458"/>
                    </a:cubicBezTo>
                    <a:cubicBezTo>
                      <a:pt x="5343" y="10378"/>
                      <a:pt x="5535" y="10335"/>
                      <a:pt x="5535" y="10335"/>
                    </a:cubicBezTo>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11" name="Freeform 56"/>
              <p:cNvSpPr>
                <a:spLocks/>
              </p:cNvSpPr>
              <p:nvPr/>
            </p:nvSpPr>
            <p:spPr bwMode="auto">
              <a:xfrm>
                <a:off x="8519297" y="1995544"/>
                <a:ext cx="170309" cy="652823"/>
              </a:xfrm>
              <a:custGeom>
                <a:avLst/>
                <a:gdLst>
                  <a:gd name="T0" fmla="*/ 70 w 458"/>
                  <a:gd name="T1" fmla="*/ 238 h 1752"/>
                  <a:gd name="T2" fmla="*/ 33 w 458"/>
                  <a:gd name="T3" fmla="*/ 778 h 1752"/>
                  <a:gd name="T4" fmla="*/ 99 w 458"/>
                  <a:gd name="T5" fmla="*/ 1093 h 1752"/>
                  <a:gd name="T6" fmla="*/ 0 w 458"/>
                  <a:gd name="T7" fmla="*/ 1604 h 1752"/>
                  <a:gd name="T8" fmla="*/ 141 w 458"/>
                  <a:gd name="T9" fmla="*/ 1618 h 1752"/>
                  <a:gd name="T10" fmla="*/ 231 w 458"/>
                  <a:gd name="T11" fmla="*/ 1752 h 1752"/>
                  <a:gd name="T12" fmla="*/ 429 w 458"/>
                  <a:gd name="T13" fmla="*/ 1203 h 1752"/>
                  <a:gd name="T14" fmla="*/ 363 w 458"/>
                  <a:gd name="T15" fmla="*/ 649 h 1752"/>
                  <a:gd name="T16" fmla="*/ 174 w 458"/>
                  <a:gd name="T17" fmla="*/ 0 h 1752"/>
                  <a:gd name="T18" fmla="*/ 70 w 458"/>
                  <a:gd name="T19" fmla="*/ 238 h 1752"/>
                  <a:gd name="T20" fmla="*/ 70 w 458"/>
                  <a:gd name="T21" fmla="*/ 238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752">
                    <a:moveTo>
                      <a:pt x="70" y="238"/>
                    </a:moveTo>
                    <a:cubicBezTo>
                      <a:pt x="37" y="382"/>
                      <a:pt x="19" y="725"/>
                      <a:pt x="33" y="778"/>
                    </a:cubicBezTo>
                    <a:cubicBezTo>
                      <a:pt x="47" y="835"/>
                      <a:pt x="99" y="1093"/>
                      <a:pt x="99" y="1093"/>
                    </a:cubicBezTo>
                    <a:cubicBezTo>
                      <a:pt x="0" y="1604"/>
                      <a:pt x="0" y="1604"/>
                      <a:pt x="0" y="1604"/>
                    </a:cubicBezTo>
                    <a:cubicBezTo>
                      <a:pt x="0" y="1604"/>
                      <a:pt x="85" y="1599"/>
                      <a:pt x="141" y="1618"/>
                    </a:cubicBezTo>
                    <a:cubicBezTo>
                      <a:pt x="222" y="1651"/>
                      <a:pt x="231" y="1752"/>
                      <a:pt x="231" y="1752"/>
                    </a:cubicBezTo>
                    <a:cubicBezTo>
                      <a:pt x="231" y="1752"/>
                      <a:pt x="396" y="1298"/>
                      <a:pt x="429" y="1203"/>
                    </a:cubicBezTo>
                    <a:cubicBezTo>
                      <a:pt x="458" y="1107"/>
                      <a:pt x="396" y="835"/>
                      <a:pt x="363" y="649"/>
                    </a:cubicBezTo>
                    <a:cubicBezTo>
                      <a:pt x="330" y="458"/>
                      <a:pt x="174" y="0"/>
                      <a:pt x="174" y="0"/>
                    </a:cubicBezTo>
                    <a:cubicBezTo>
                      <a:pt x="70" y="238"/>
                      <a:pt x="70" y="238"/>
                      <a:pt x="70" y="238"/>
                    </a:cubicBezTo>
                    <a:cubicBezTo>
                      <a:pt x="70" y="238"/>
                      <a:pt x="70" y="238"/>
                      <a:pt x="70" y="238"/>
                    </a:cubicBez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232487" name="Freeform 61"/>
              <p:cNvSpPr>
                <a:spLocks/>
              </p:cNvSpPr>
              <p:nvPr/>
            </p:nvSpPr>
            <p:spPr bwMode="auto">
              <a:xfrm>
                <a:off x="8278299" y="2003396"/>
                <a:ext cx="41036" cy="288830"/>
              </a:xfrm>
              <a:custGeom>
                <a:avLst/>
                <a:gdLst>
                  <a:gd name="T0" fmla="*/ 1401717372 w 110"/>
                  <a:gd name="T1" fmla="*/ 0 h 775"/>
                  <a:gd name="T2" fmla="*/ 2147483647 w 110"/>
                  <a:gd name="T3" fmla="*/ 258758150 h 775"/>
                  <a:gd name="T4" fmla="*/ 2147483647 w 110"/>
                  <a:gd name="T5" fmla="*/ 258758150 h 775"/>
                  <a:gd name="T6" fmla="*/ 2147483647 w 110"/>
                  <a:gd name="T7" fmla="*/ 2147483647 h 775"/>
                  <a:gd name="T8" fmla="*/ 2147483647 w 110"/>
                  <a:gd name="T9" fmla="*/ 2147483647 h 775"/>
                  <a:gd name="T10" fmla="*/ 2147483647 w 110"/>
                  <a:gd name="T11" fmla="*/ 2147483647 h 775"/>
                  <a:gd name="T12" fmla="*/ 2147483647 w 110"/>
                  <a:gd name="T13" fmla="*/ 2147483647 h 775"/>
                  <a:gd name="T14" fmla="*/ 207641076 w 110"/>
                  <a:gd name="T15" fmla="*/ 2147483647 h 775"/>
                  <a:gd name="T16" fmla="*/ 207641076 w 110"/>
                  <a:gd name="T17" fmla="*/ 2147483647 h 775"/>
                  <a:gd name="T18" fmla="*/ 2147483647 w 110"/>
                  <a:gd name="T19" fmla="*/ 2147483647 h 775"/>
                  <a:gd name="T20" fmla="*/ 1401717372 w 110"/>
                  <a:gd name="T21" fmla="*/ 0 h 7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
                  <a:gd name="T34" fmla="*/ 0 h 775"/>
                  <a:gd name="T35" fmla="*/ 110 w 110"/>
                  <a:gd name="T36" fmla="*/ 775 h 7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 h="775">
                    <a:moveTo>
                      <a:pt x="27" y="0"/>
                    </a:moveTo>
                    <a:cubicBezTo>
                      <a:pt x="32" y="0"/>
                      <a:pt x="50" y="5"/>
                      <a:pt x="69" y="5"/>
                    </a:cubicBezTo>
                    <a:cubicBezTo>
                      <a:pt x="87" y="5"/>
                      <a:pt x="101" y="0"/>
                      <a:pt x="106" y="5"/>
                    </a:cubicBezTo>
                    <a:cubicBezTo>
                      <a:pt x="110" y="5"/>
                      <a:pt x="92" y="67"/>
                      <a:pt x="87" y="67"/>
                    </a:cubicBezTo>
                    <a:cubicBezTo>
                      <a:pt x="87" y="67"/>
                      <a:pt x="101" y="239"/>
                      <a:pt x="101" y="526"/>
                    </a:cubicBezTo>
                    <a:cubicBezTo>
                      <a:pt x="101" y="569"/>
                      <a:pt x="87" y="636"/>
                      <a:pt x="87" y="636"/>
                    </a:cubicBezTo>
                    <a:cubicBezTo>
                      <a:pt x="55" y="775"/>
                      <a:pt x="55" y="775"/>
                      <a:pt x="55" y="775"/>
                    </a:cubicBezTo>
                    <a:cubicBezTo>
                      <a:pt x="4" y="617"/>
                      <a:pt x="4" y="617"/>
                      <a:pt x="4" y="617"/>
                    </a:cubicBezTo>
                    <a:cubicBezTo>
                      <a:pt x="4" y="617"/>
                      <a:pt x="0" y="669"/>
                      <a:pt x="4" y="617"/>
                    </a:cubicBezTo>
                    <a:cubicBezTo>
                      <a:pt x="27" y="220"/>
                      <a:pt x="50" y="67"/>
                      <a:pt x="50" y="67"/>
                    </a:cubicBezTo>
                    <a:cubicBezTo>
                      <a:pt x="41" y="62"/>
                      <a:pt x="23" y="5"/>
                      <a:pt x="27" y="0"/>
                    </a:cubicBezTo>
                  </a:path>
                </a:pathLst>
              </a:custGeom>
              <a:solidFill>
                <a:schemeClr val="accent1"/>
              </a:solidFill>
              <a:ln w="9525">
                <a:noFill/>
                <a:round/>
                <a:headEnd/>
                <a:tailEnd/>
              </a:ln>
            </p:spPr>
            <p:txBody>
              <a:bodyPr/>
              <a:lstStyle/>
              <a:p>
                <a:endParaRPr lang="en-US"/>
              </a:p>
            </p:txBody>
          </p:sp>
          <p:sp>
            <p:nvSpPr>
              <p:cNvPr id="13" name="Freeform 62"/>
              <p:cNvSpPr>
                <a:spLocks noEditPoints="1"/>
              </p:cNvSpPr>
              <p:nvPr/>
            </p:nvSpPr>
            <p:spPr bwMode="auto">
              <a:xfrm>
                <a:off x="8094757" y="1940290"/>
                <a:ext cx="487480" cy="806307"/>
              </a:xfrm>
              <a:custGeom>
                <a:avLst/>
                <a:gdLst>
                  <a:gd name="T0" fmla="*/ 1309 w 1309"/>
                  <a:gd name="T1" fmla="*/ 148 h 2164"/>
                  <a:gd name="T2" fmla="*/ 867 w 1309"/>
                  <a:gd name="T3" fmla="*/ 33 h 2164"/>
                  <a:gd name="T4" fmla="*/ 814 w 1309"/>
                  <a:gd name="T5" fmla="*/ 0 h 2164"/>
                  <a:gd name="T6" fmla="*/ 695 w 1309"/>
                  <a:gd name="T7" fmla="*/ 377 h 2164"/>
                  <a:gd name="T8" fmla="*/ 538 w 1309"/>
                  <a:gd name="T9" fmla="*/ 884 h 2164"/>
                  <a:gd name="T10" fmla="*/ 414 w 1309"/>
                  <a:gd name="T11" fmla="*/ 430 h 2164"/>
                  <a:gd name="T12" fmla="*/ 410 w 1309"/>
                  <a:gd name="T13" fmla="*/ 81 h 2164"/>
                  <a:gd name="T14" fmla="*/ 333 w 1309"/>
                  <a:gd name="T15" fmla="*/ 119 h 2164"/>
                  <a:gd name="T16" fmla="*/ 0 w 1309"/>
                  <a:gd name="T17" fmla="*/ 282 h 2164"/>
                  <a:gd name="T18" fmla="*/ 81 w 1309"/>
                  <a:gd name="T19" fmla="*/ 544 h 2164"/>
                  <a:gd name="T20" fmla="*/ 162 w 1309"/>
                  <a:gd name="T21" fmla="*/ 1543 h 2164"/>
                  <a:gd name="T22" fmla="*/ 129 w 1309"/>
                  <a:gd name="T23" fmla="*/ 2121 h 2164"/>
                  <a:gd name="T24" fmla="*/ 633 w 1309"/>
                  <a:gd name="T25" fmla="*/ 2140 h 2164"/>
                  <a:gd name="T26" fmla="*/ 1081 w 1309"/>
                  <a:gd name="T27" fmla="*/ 2059 h 2164"/>
                  <a:gd name="T28" fmla="*/ 1228 w 1309"/>
                  <a:gd name="T29" fmla="*/ 1849 h 2164"/>
                  <a:gd name="T30" fmla="*/ 1252 w 1309"/>
                  <a:gd name="T31" fmla="*/ 1763 h 2164"/>
                  <a:gd name="T32" fmla="*/ 1309 w 1309"/>
                  <a:gd name="T33" fmla="*/ 148 h 2164"/>
                  <a:gd name="T34" fmla="*/ 1309 w 1309"/>
                  <a:gd name="T35" fmla="*/ 148 h 2164"/>
                  <a:gd name="T36" fmla="*/ 1076 w 1309"/>
                  <a:gd name="T37" fmla="*/ 587 h 2164"/>
                  <a:gd name="T38" fmla="*/ 943 w 1309"/>
                  <a:gd name="T39" fmla="*/ 597 h 2164"/>
                  <a:gd name="T40" fmla="*/ 805 w 1309"/>
                  <a:gd name="T41" fmla="*/ 616 h 2164"/>
                  <a:gd name="T42" fmla="*/ 800 w 1309"/>
                  <a:gd name="T43" fmla="*/ 578 h 2164"/>
                  <a:gd name="T44" fmla="*/ 943 w 1309"/>
                  <a:gd name="T45" fmla="*/ 568 h 2164"/>
                  <a:gd name="T46" fmla="*/ 1081 w 1309"/>
                  <a:gd name="T47" fmla="*/ 559 h 2164"/>
                  <a:gd name="T48" fmla="*/ 1076 w 1309"/>
                  <a:gd name="T49" fmla="*/ 587 h 2164"/>
                  <a:gd name="T50" fmla="*/ 1076 w 1309"/>
                  <a:gd name="T51" fmla="*/ 587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9" h="2164">
                    <a:moveTo>
                      <a:pt x="1309" y="148"/>
                    </a:moveTo>
                    <a:cubicBezTo>
                      <a:pt x="1309" y="148"/>
                      <a:pt x="924" y="57"/>
                      <a:pt x="867" y="33"/>
                    </a:cubicBezTo>
                    <a:cubicBezTo>
                      <a:pt x="843" y="19"/>
                      <a:pt x="814" y="0"/>
                      <a:pt x="814" y="0"/>
                    </a:cubicBezTo>
                    <a:cubicBezTo>
                      <a:pt x="814" y="0"/>
                      <a:pt x="752" y="224"/>
                      <a:pt x="695" y="377"/>
                    </a:cubicBezTo>
                    <a:cubicBezTo>
                      <a:pt x="638" y="525"/>
                      <a:pt x="538" y="884"/>
                      <a:pt x="538" y="884"/>
                    </a:cubicBezTo>
                    <a:cubicBezTo>
                      <a:pt x="538" y="884"/>
                      <a:pt x="438" y="573"/>
                      <a:pt x="414" y="430"/>
                    </a:cubicBezTo>
                    <a:cubicBezTo>
                      <a:pt x="386" y="291"/>
                      <a:pt x="410" y="81"/>
                      <a:pt x="410" y="81"/>
                    </a:cubicBezTo>
                    <a:cubicBezTo>
                      <a:pt x="410" y="81"/>
                      <a:pt x="367" y="100"/>
                      <a:pt x="333" y="119"/>
                    </a:cubicBezTo>
                    <a:cubicBezTo>
                      <a:pt x="300" y="134"/>
                      <a:pt x="0" y="282"/>
                      <a:pt x="0" y="282"/>
                    </a:cubicBezTo>
                    <a:cubicBezTo>
                      <a:pt x="0" y="282"/>
                      <a:pt x="43" y="425"/>
                      <a:pt x="81" y="544"/>
                    </a:cubicBezTo>
                    <a:cubicBezTo>
                      <a:pt x="119" y="659"/>
                      <a:pt x="176" y="1285"/>
                      <a:pt x="162" y="1543"/>
                    </a:cubicBezTo>
                    <a:cubicBezTo>
                      <a:pt x="148" y="1801"/>
                      <a:pt x="129" y="2121"/>
                      <a:pt x="129" y="2121"/>
                    </a:cubicBezTo>
                    <a:cubicBezTo>
                      <a:pt x="129" y="2121"/>
                      <a:pt x="443" y="2164"/>
                      <a:pt x="633" y="2140"/>
                    </a:cubicBezTo>
                    <a:cubicBezTo>
                      <a:pt x="738" y="2126"/>
                      <a:pt x="933" y="2088"/>
                      <a:pt x="1081" y="2059"/>
                    </a:cubicBezTo>
                    <a:cubicBezTo>
                      <a:pt x="1186" y="2035"/>
                      <a:pt x="1228" y="1849"/>
                      <a:pt x="1228" y="1849"/>
                    </a:cubicBezTo>
                    <a:cubicBezTo>
                      <a:pt x="1252" y="1763"/>
                      <a:pt x="1252" y="1763"/>
                      <a:pt x="1252" y="1763"/>
                    </a:cubicBezTo>
                    <a:cubicBezTo>
                      <a:pt x="1309" y="148"/>
                      <a:pt x="1309" y="148"/>
                      <a:pt x="1309" y="148"/>
                    </a:cubicBezTo>
                    <a:cubicBezTo>
                      <a:pt x="1309" y="148"/>
                      <a:pt x="1309" y="148"/>
                      <a:pt x="1309" y="148"/>
                    </a:cubicBezTo>
                    <a:close/>
                    <a:moveTo>
                      <a:pt x="1076" y="587"/>
                    </a:moveTo>
                    <a:cubicBezTo>
                      <a:pt x="1076" y="587"/>
                      <a:pt x="976" y="597"/>
                      <a:pt x="943" y="597"/>
                    </a:cubicBezTo>
                    <a:cubicBezTo>
                      <a:pt x="910" y="602"/>
                      <a:pt x="805" y="616"/>
                      <a:pt x="805" y="616"/>
                    </a:cubicBezTo>
                    <a:cubicBezTo>
                      <a:pt x="800" y="578"/>
                      <a:pt x="800" y="578"/>
                      <a:pt x="800" y="578"/>
                    </a:cubicBezTo>
                    <a:cubicBezTo>
                      <a:pt x="800" y="578"/>
                      <a:pt x="910" y="573"/>
                      <a:pt x="943" y="568"/>
                    </a:cubicBezTo>
                    <a:cubicBezTo>
                      <a:pt x="971" y="568"/>
                      <a:pt x="1081" y="559"/>
                      <a:pt x="1081" y="559"/>
                    </a:cubicBezTo>
                    <a:cubicBezTo>
                      <a:pt x="1076" y="587"/>
                      <a:pt x="1076" y="587"/>
                      <a:pt x="1076" y="587"/>
                    </a:cubicBezTo>
                    <a:cubicBezTo>
                      <a:pt x="1076" y="587"/>
                      <a:pt x="1076" y="587"/>
                      <a:pt x="1076" y="587"/>
                    </a:cubicBez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232489" name="Freeform 63"/>
              <p:cNvSpPr>
                <a:spLocks/>
              </p:cNvSpPr>
              <p:nvPr/>
            </p:nvSpPr>
            <p:spPr bwMode="auto">
              <a:xfrm>
                <a:off x="8557185" y="2597945"/>
                <a:ext cx="7102" cy="7102"/>
              </a:xfrm>
              <a:custGeom>
                <a:avLst/>
                <a:gdLst>
                  <a:gd name="T0" fmla="*/ 992280949 w 19"/>
                  <a:gd name="T1" fmla="*/ 522267975 h 19"/>
                  <a:gd name="T2" fmla="*/ 470013348 w 19"/>
                  <a:gd name="T3" fmla="*/ 992280949 h 19"/>
                  <a:gd name="T4" fmla="*/ 0 w 19"/>
                  <a:gd name="T5" fmla="*/ 522267975 h 19"/>
                  <a:gd name="T6" fmla="*/ 470013348 w 19"/>
                  <a:gd name="T7" fmla="*/ 0 h 19"/>
                  <a:gd name="T8" fmla="*/ 992280949 w 19"/>
                  <a:gd name="T9" fmla="*/ 522267975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19" y="10"/>
                    </a:moveTo>
                    <a:cubicBezTo>
                      <a:pt x="19" y="15"/>
                      <a:pt x="14" y="19"/>
                      <a:pt x="9" y="19"/>
                    </a:cubicBezTo>
                    <a:cubicBezTo>
                      <a:pt x="4" y="19"/>
                      <a:pt x="0" y="15"/>
                      <a:pt x="0" y="10"/>
                    </a:cubicBezTo>
                    <a:cubicBezTo>
                      <a:pt x="0" y="5"/>
                      <a:pt x="4" y="0"/>
                      <a:pt x="9" y="0"/>
                    </a:cubicBezTo>
                    <a:cubicBezTo>
                      <a:pt x="19" y="0"/>
                      <a:pt x="19" y="5"/>
                      <a:pt x="19" y="10"/>
                    </a:cubicBezTo>
                  </a:path>
                </a:pathLst>
              </a:custGeom>
              <a:solidFill>
                <a:srgbClr val="424143"/>
              </a:solidFill>
              <a:ln w="9525">
                <a:noFill/>
                <a:round/>
                <a:headEnd/>
                <a:tailEnd/>
              </a:ln>
            </p:spPr>
            <p:txBody>
              <a:bodyPr/>
              <a:lstStyle/>
              <a:p>
                <a:endParaRPr lang="en-US"/>
              </a:p>
            </p:txBody>
          </p:sp>
          <p:sp>
            <p:nvSpPr>
              <p:cNvPr id="15" name="Freeform 64"/>
              <p:cNvSpPr>
                <a:spLocks/>
              </p:cNvSpPr>
              <p:nvPr/>
            </p:nvSpPr>
            <p:spPr bwMode="auto">
              <a:xfrm>
                <a:off x="8537808" y="2603345"/>
                <a:ext cx="55536" cy="79812"/>
              </a:xfrm>
              <a:custGeom>
                <a:avLst/>
                <a:gdLst>
                  <a:gd name="T0" fmla="*/ 59 w 149"/>
                  <a:gd name="T1" fmla="*/ 0 h 212"/>
                  <a:gd name="T2" fmla="*/ 116 w 149"/>
                  <a:gd name="T3" fmla="*/ 40 h 212"/>
                  <a:gd name="T4" fmla="*/ 135 w 149"/>
                  <a:gd name="T5" fmla="*/ 136 h 212"/>
                  <a:gd name="T6" fmla="*/ 91 w 149"/>
                  <a:gd name="T7" fmla="*/ 203 h 212"/>
                  <a:gd name="T8" fmla="*/ 63 w 149"/>
                  <a:gd name="T9" fmla="*/ 212 h 212"/>
                  <a:gd name="T10" fmla="*/ 15 w 149"/>
                  <a:gd name="T11" fmla="*/ 145 h 212"/>
                  <a:gd name="T12" fmla="*/ 0 w 149"/>
                  <a:gd name="T13" fmla="*/ 64 h 212"/>
                  <a:gd name="T14" fmla="*/ 43 w 149"/>
                  <a:gd name="T15" fmla="*/ 26 h 212"/>
                  <a:gd name="T16" fmla="*/ 58 w 149"/>
                  <a:gd name="T17" fmla="*/ 3 h 212"/>
                  <a:gd name="T18" fmla="*/ 59 w 149"/>
                  <a:gd name="T1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212">
                    <a:moveTo>
                      <a:pt x="59" y="0"/>
                    </a:moveTo>
                    <a:cubicBezTo>
                      <a:pt x="59" y="0"/>
                      <a:pt x="91" y="12"/>
                      <a:pt x="116" y="40"/>
                    </a:cubicBezTo>
                    <a:cubicBezTo>
                      <a:pt x="149" y="79"/>
                      <a:pt x="135" y="136"/>
                      <a:pt x="135" y="136"/>
                    </a:cubicBezTo>
                    <a:cubicBezTo>
                      <a:pt x="135" y="136"/>
                      <a:pt x="111" y="193"/>
                      <a:pt x="91" y="203"/>
                    </a:cubicBezTo>
                    <a:cubicBezTo>
                      <a:pt x="72" y="212"/>
                      <a:pt x="63" y="212"/>
                      <a:pt x="63" y="212"/>
                    </a:cubicBezTo>
                    <a:cubicBezTo>
                      <a:pt x="63" y="212"/>
                      <a:pt x="34" y="203"/>
                      <a:pt x="15" y="145"/>
                    </a:cubicBezTo>
                    <a:cubicBezTo>
                      <a:pt x="0" y="88"/>
                      <a:pt x="0" y="64"/>
                      <a:pt x="0" y="64"/>
                    </a:cubicBezTo>
                    <a:cubicBezTo>
                      <a:pt x="0" y="64"/>
                      <a:pt x="34" y="36"/>
                      <a:pt x="43" y="26"/>
                    </a:cubicBezTo>
                    <a:cubicBezTo>
                      <a:pt x="48" y="17"/>
                      <a:pt x="58" y="3"/>
                      <a:pt x="58" y="3"/>
                    </a:cubicBezTo>
                    <a:lnTo>
                      <a:pt x="59" y="0"/>
                    </a:ln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232491" name="Freeform 65"/>
              <p:cNvSpPr>
                <a:spLocks/>
              </p:cNvSpPr>
              <p:nvPr/>
            </p:nvSpPr>
            <p:spPr bwMode="auto">
              <a:xfrm>
                <a:off x="8127412" y="2603627"/>
                <a:ext cx="21149" cy="116637"/>
              </a:xfrm>
              <a:custGeom>
                <a:avLst/>
                <a:gdLst>
                  <a:gd name="T0" fmla="*/ 2043116779 w 57"/>
                  <a:gd name="T1" fmla="*/ 2147483647 h 313"/>
                  <a:gd name="T2" fmla="*/ 2147483647 w 57"/>
                  <a:gd name="T3" fmla="*/ 2147483647 h 313"/>
                  <a:gd name="T4" fmla="*/ 1787743785 w 57"/>
                  <a:gd name="T5" fmla="*/ 2147483647 h 313"/>
                  <a:gd name="T6" fmla="*/ 0 w 57"/>
                  <a:gd name="T7" fmla="*/ 2147483647 h 313"/>
                  <a:gd name="T8" fmla="*/ 2043116779 w 57"/>
                  <a:gd name="T9" fmla="*/ 2147483647 h 313"/>
                  <a:gd name="T10" fmla="*/ 2043116779 w 57"/>
                  <a:gd name="T11" fmla="*/ 2147483647 h 313"/>
                  <a:gd name="T12" fmla="*/ 0 60000 65536"/>
                  <a:gd name="T13" fmla="*/ 0 60000 65536"/>
                  <a:gd name="T14" fmla="*/ 0 60000 65536"/>
                  <a:gd name="T15" fmla="*/ 0 60000 65536"/>
                  <a:gd name="T16" fmla="*/ 0 60000 65536"/>
                  <a:gd name="T17" fmla="*/ 0 60000 65536"/>
                  <a:gd name="T18" fmla="*/ 0 w 57"/>
                  <a:gd name="T19" fmla="*/ 0 h 313"/>
                  <a:gd name="T20" fmla="*/ 57 w 57"/>
                  <a:gd name="T21" fmla="*/ 313 h 313"/>
                </a:gdLst>
                <a:ahLst/>
                <a:cxnLst>
                  <a:cxn ang="T12">
                    <a:pos x="T0" y="T1"/>
                  </a:cxn>
                  <a:cxn ang="T13">
                    <a:pos x="T2" y="T3"/>
                  </a:cxn>
                  <a:cxn ang="T14">
                    <a:pos x="T4" y="T5"/>
                  </a:cxn>
                  <a:cxn ang="T15">
                    <a:pos x="T6" y="T7"/>
                  </a:cxn>
                  <a:cxn ang="T16">
                    <a:pos x="T8" y="T9"/>
                  </a:cxn>
                  <a:cxn ang="T17">
                    <a:pos x="T10" y="T11"/>
                  </a:cxn>
                </a:cxnLst>
                <a:rect l="T18" t="T19" r="T20" b="T21"/>
                <a:pathLst>
                  <a:path w="57" h="313">
                    <a:moveTo>
                      <a:pt x="40" y="313"/>
                    </a:moveTo>
                    <a:cubicBezTo>
                      <a:pt x="40" y="313"/>
                      <a:pt x="57" y="76"/>
                      <a:pt x="57" y="43"/>
                    </a:cubicBezTo>
                    <a:cubicBezTo>
                      <a:pt x="57" y="10"/>
                      <a:pt x="44" y="0"/>
                      <a:pt x="35" y="62"/>
                    </a:cubicBezTo>
                    <a:cubicBezTo>
                      <a:pt x="22" y="124"/>
                      <a:pt x="0" y="242"/>
                      <a:pt x="0" y="242"/>
                    </a:cubicBezTo>
                    <a:cubicBezTo>
                      <a:pt x="40" y="313"/>
                      <a:pt x="40" y="313"/>
                      <a:pt x="40" y="313"/>
                    </a:cubicBezTo>
                    <a:cubicBezTo>
                      <a:pt x="40" y="313"/>
                      <a:pt x="40" y="313"/>
                      <a:pt x="40" y="313"/>
                    </a:cubicBezTo>
                    <a:close/>
                  </a:path>
                </a:pathLst>
              </a:custGeom>
              <a:solidFill>
                <a:schemeClr val="bg1"/>
              </a:solidFill>
              <a:ln w="9525">
                <a:noFill/>
                <a:round/>
                <a:headEnd/>
                <a:tailEnd/>
              </a:ln>
            </p:spPr>
            <p:txBody>
              <a:bodyPr/>
              <a:lstStyle/>
              <a:p>
                <a:endParaRPr lang="en-US"/>
              </a:p>
            </p:txBody>
          </p:sp>
          <p:sp>
            <p:nvSpPr>
              <p:cNvPr id="17" name="Freeform 66"/>
              <p:cNvSpPr>
                <a:spLocks/>
              </p:cNvSpPr>
              <p:nvPr/>
            </p:nvSpPr>
            <p:spPr bwMode="auto">
              <a:xfrm>
                <a:off x="8200892" y="1647645"/>
                <a:ext cx="206099" cy="319249"/>
              </a:xfrm>
              <a:custGeom>
                <a:avLst/>
                <a:gdLst>
                  <a:gd name="T0" fmla="*/ 541 w 550"/>
                  <a:gd name="T1" fmla="*/ 429 h 858"/>
                  <a:gd name="T2" fmla="*/ 526 w 550"/>
                  <a:gd name="T3" fmla="*/ 255 h 858"/>
                  <a:gd name="T4" fmla="*/ 523 w 550"/>
                  <a:gd name="T5" fmla="*/ 228 h 858"/>
                  <a:gd name="T6" fmla="*/ 409 w 550"/>
                  <a:gd name="T7" fmla="*/ 95 h 858"/>
                  <a:gd name="T8" fmla="*/ 58 w 550"/>
                  <a:gd name="T9" fmla="*/ 99 h 858"/>
                  <a:gd name="T10" fmla="*/ 19 w 550"/>
                  <a:gd name="T11" fmla="*/ 271 h 858"/>
                  <a:gd name="T12" fmla="*/ 24 w 550"/>
                  <a:gd name="T13" fmla="*/ 388 h 858"/>
                  <a:gd name="T14" fmla="*/ 105 w 550"/>
                  <a:gd name="T15" fmla="*/ 715 h 858"/>
                  <a:gd name="T16" fmla="*/ 285 w 550"/>
                  <a:gd name="T17" fmla="*/ 858 h 858"/>
                  <a:gd name="T18" fmla="*/ 474 w 550"/>
                  <a:gd name="T19" fmla="*/ 730 h 858"/>
                  <a:gd name="T20" fmla="*/ 541 w 550"/>
                  <a:gd name="T21" fmla="*/ 429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0" h="858">
                    <a:moveTo>
                      <a:pt x="541" y="429"/>
                    </a:moveTo>
                    <a:cubicBezTo>
                      <a:pt x="534" y="353"/>
                      <a:pt x="531" y="297"/>
                      <a:pt x="526" y="255"/>
                    </a:cubicBezTo>
                    <a:cubicBezTo>
                      <a:pt x="525" y="245"/>
                      <a:pt x="524" y="236"/>
                      <a:pt x="523" y="228"/>
                    </a:cubicBezTo>
                    <a:cubicBezTo>
                      <a:pt x="514" y="142"/>
                      <a:pt x="462" y="47"/>
                      <a:pt x="409" y="95"/>
                    </a:cubicBezTo>
                    <a:cubicBezTo>
                      <a:pt x="409" y="0"/>
                      <a:pt x="153" y="14"/>
                      <a:pt x="58" y="99"/>
                    </a:cubicBezTo>
                    <a:cubicBezTo>
                      <a:pt x="0" y="152"/>
                      <a:pt x="10" y="214"/>
                      <a:pt x="19" y="271"/>
                    </a:cubicBezTo>
                    <a:cubicBezTo>
                      <a:pt x="19" y="271"/>
                      <a:pt x="19" y="334"/>
                      <a:pt x="24" y="388"/>
                    </a:cubicBezTo>
                    <a:cubicBezTo>
                      <a:pt x="24" y="494"/>
                      <a:pt x="64" y="647"/>
                      <a:pt x="105" y="715"/>
                    </a:cubicBezTo>
                    <a:cubicBezTo>
                      <a:pt x="152" y="796"/>
                      <a:pt x="242" y="858"/>
                      <a:pt x="285" y="858"/>
                    </a:cubicBezTo>
                    <a:cubicBezTo>
                      <a:pt x="356" y="858"/>
                      <a:pt x="427" y="801"/>
                      <a:pt x="474" y="730"/>
                    </a:cubicBezTo>
                    <a:cubicBezTo>
                      <a:pt x="512" y="658"/>
                      <a:pt x="550" y="524"/>
                      <a:pt x="541" y="429"/>
                    </a:cubicBez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grpSp>
            <p:nvGrpSpPr>
              <p:cNvPr id="4" name="Group 134"/>
              <p:cNvGrpSpPr>
                <a:grpSpLocks/>
              </p:cNvGrpSpPr>
              <p:nvPr/>
            </p:nvGrpSpPr>
            <p:grpSpPr bwMode="auto">
              <a:xfrm>
                <a:off x="7978749" y="2335215"/>
                <a:ext cx="298059" cy="137876"/>
                <a:chOff x="10155994" y="1931644"/>
                <a:chExt cx="298059" cy="137876"/>
              </a:xfrm>
            </p:grpSpPr>
            <p:sp>
              <p:nvSpPr>
                <p:cNvPr id="232494" name="Freeform 18"/>
                <p:cNvSpPr>
                  <a:spLocks/>
                </p:cNvSpPr>
                <p:nvPr/>
              </p:nvSpPr>
              <p:spPr bwMode="auto">
                <a:xfrm>
                  <a:off x="10155994" y="1931644"/>
                  <a:ext cx="298059" cy="113545"/>
                </a:xfrm>
                <a:custGeom>
                  <a:avLst/>
                  <a:gdLst>
                    <a:gd name="T0" fmla="*/ 2147483647 w 882"/>
                    <a:gd name="T1" fmla="*/ 2147483647 h 336"/>
                    <a:gd name="T2" fmla="*/ 2147483647 w 882"/>
                    <a:gd name="T3" fmla="*/ 2147483647 h 336"/>
                    <a:gd name="T4" fmla="*/ 2147483647 w 882"/>
                    <a:gd name="T5" fmla="*/ 1505012070 h 336"/>
                    <a:gd name="T6" fmla="*/ 540281633 w 882"/>
                    <a:gd name="T7" fmla="*/ 0 h 336"/>
                    <a:gd name="T8" fmla="*/ 0 w 882"/>
                    <a:gd name="T9" fmla="*/ 810461274 h 336"/>
                    <a:gd name="T10" fmla="*/ 2147483647 w 882"/>
                    <a:gd name="T11" fmla="*/ 2147483647 h 336"/>
                    <a:gd name="T12" fmla="*/ 2147483647 w 882"/>
                    <a:gd name="T13" fmla="*/ 2147483647 h 336"/>
                    <a:gd name="T14" fmla="*/ 2147483647 w 882"/>
                    <a:gd name="T15" fmla="*/ 2147483647 h 336"/>
                    <a:gd name="T16" fmla="*/ 0 60000 65536"/>
                    <a:gd name="T17" fmla="*/ 0 60000 65536"/>
                    <a:gd name="T18" fmla="*/ 0 60000 65536"/>
                    <a:gd name="T19" fmla="*/ 0 60000 65536"/>
                    <a:gd name="T20" fmla="*/ 0 60000 65536"/>
                    <a:gd name="T21" fmla="*/ 0 60000 65536"/>
                    <a:gd name="T22" fmla="*/ 0 60000 65536"/>
                    <a:gd name="T23" fmla="*/ 0 60000 65536"/>
                    <a:gd name="T24" fmla="*/ 0 w 882"/>
                    <a:gd name="T25" fmla="*/ 0 h 336"/>
                    <a:gd name="T26" fmla="*/ 882 w 882"/>
                    <a:gd name="T27" fmla="*/ 336 h 3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2" h="336">
                      <a:moveTo>
                        <a:pt x="874" y="336"/>
                      </a:moveTo>
                      <a:lnTo>
                        <a:pt x="882" y="308"/>
                      </a:lnTo>
                      <a:lnTo>
                        <a:pt x="392" y="39"/>
                      </a:lnTo>
                      <a:lnTo>
                        <a:pt x="14" y="0"/>
                      </a:lnTo>
                      <a:lnTo>
                        <a:pt x="0" y="21"/>
                      </a:lnTo>
                      <a:lnTo>
                        <a:pt x="221" y="177"/>
                      </a:lnTo>
                      <a:lnTo>
                        <a:pt x="461" y="292"/>
                      </a:lnTo>
                      <a:lnTo>
                        <a:pt x="874" y="336"/>
                      </a:lnTo>
                      <a:close/>
                    </a:path>
                  </a:pathLst>
                </a:custGeom>
                <a:gradFill rotWithShape="0">
                  <a:gsLst>
                    <a:gs pos="0">
                      <a:srgbClr val="AA0000"/>
                    </a:gs>
                    <a:gs pos="50000">
                      <a:srgbClr val="FF1414"/>
                    </a:gs>
                    <a:gs pos="100000">
                      <a:srgbClr val="FF1414"/>
                    </a:gs>
                  </a:gsLst>
                  <a:lin ang="16200000" scaled="1"/>
                </a:gradFill>
                <a:ln w="9525">
                  <a:noFill/>
                  <a:round/>
                  <a:headEnd/>
                  <a:tailEnd/>
                </a:ln>
              </p:spPr>
              <p:txBody>
                <a:bodyPr/>
                <a:lstStyle/>
                <a:p>
                  <a:endParaRPr lang="en-US"/>
                </a:p>
              </p:txBody>
            </p:sp>
            <p:sp>
              <p:nvSpPr>
                <p:cNvPr id="20" name="Freeform 19"/>
                <p:cNvSpPr>
                  <a:spLocks/>
                </p:cNvSpPr>
                <p:nvPr/>
              </p:nvSpPr>
              <p:spPr bwMode="auto">
                <a:xfrm>
                  <a:off x="10190550" y="1960337"/>
                  <a:ext cx="139456" cy="108464"/>
                </a:xfrm>
                <a:custGeom>
                  <a:avLst/>
                  <a:gdLst>
                    <a:gd name="T0" fmla="*/ 672 w 763"/>
                    <a:gd name="T1" fmla="*/ 189 h 593"/>
                    <a:gd name="T2" fmla="*/ 663 w 763"/>
                    <a:gd name="T3" fmla="*/ 136 h 593"/>
                    <a:gd name="T4" fmla="*/ 597 w 763"/>
                    <a:gd name="T5" fmla="*/ 156 h 593"/>
                    <a:gd name="T6" fmla="*/ 528 w 763"/>
                    <a:gd name="T7" fmla="*/ 271 h 593"/>
                    <a:gd name="T8" fmla="*/ 571 w 763"/>
                    <a:gd name="T9" fmla="*/ 125 h 593"/>
                    <a:gd name="T10" fmla="*/ 516 w 763"/>
                    <a:gd name="T11" fmla="*/ 76 h 593"/>
                    <a:gd name="T12" fmla="*/ 428 w 763"/>
                    <a:gd name="T13" fmla="*/ 196 h 593"/>
                    <a:gd name="T14" fmla="*/ 403 w 763"/>
                    <a:gd name="T15" fmla="*/ 188 h 593"/>
                    <a:gd name="T16" fmla="*/ 388 w 763"/>
                    <a:gd name="T17" fmla="*/ 115 h 593"/>
                    <a:gd name="T18" fmla="*/ 355 w 763"/>
                    <a:gd name="T19" fmla="*/ 39 h 593"/>
                    <a:gd name="T20" fmla="*/ 311 w 763"/>
                    <a:gd name="T21" fmla="*/ 172 h 593"/>
                    <a:gd name="T22" fmla="*/ 238 w 763"/>
                    <a:gd name="T23" fmla="*/ 152 h 593"/>
                    <a:gd name="T24" fmla="*/ 153 w 763"/>
                    <a:gd name="T25" fmla="*/ 76 h 593"/>
                    <a:gd name="T26" fmla="*/ 5 w 763"/>
                    <a:gd name="T27" fmla="*/ 43 h 593"/>
                    <a:gd name="T28" fmla="*/ 72 w 763"/>
                    <a:gd name="T29" fmla="*/ 101 h 593"/>
                    <a:gd name="T30" fmla="*/ 129 w 763"/>
                    <a:gd name="T31" fmla="*/ 201 h 593"/>
                    <a:gd name="T32" fmla="*/ 203 w 763"/>
                    <a:gd name="T33" fmla="*/ 277 h 593"/>
                    <a:gd name="T34" fmla="*/ 201 w 763"/>
                    <a:gd name="T35" fmla="*/ 287 h 593"/>
                    <a:gd name="T36" fmla="*/ 336 w 763"/>
                    <a:gd name="T37" fmla="*/ 537 h 593"/>
                    <a:gd name="T38" fmla="*/ 444 w 763"/>
                    <a:gd name="T39" fmla="*/ 552 h 593"/>
                    <a:gd name="T40" fmla="*/ 535 w 763"/>
                    <a:gd name="T41" fmla="*/ 539 h 593"/>
                    <a:gd name="T42" fmla="*/ 644 w 763"/>
                    <a:gd name="T43" fmla="*/ 456 h 593"/>
                    <a:gd name="T44" fmla="*/ 665 w 763"/>
                    <a:gd name="T45" fmla="*/ 339 h 593"/>
                    <a:gd name="T46" fmla="*/ 739 w 763"/>
                    <a:gd name="T47" fmla="*/ 276 h 593"/>
                    <a:gd name="T48" fmla="*/ 761 w 763"/>
                    <a:gd name="T49" fmla="*/ 212 h 593"/>
                    <a:gd name="T50" fmla="*/ 703 w 763"/>
                    <a:gd name="T51" fmla="*/ 211 h 593"/>
                    <a:gd name="T52" fmla="*/ 637 w 763"/>
                    <a:gd name="T53" fmla="*/ 27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3" h="593">
                      <a:moveTo>
                        <a:pt x="672" y="189"/>
                      </a:moveTo>
                      <a:cubicBezTo>
                        <a:pt x="680" y="156"/>
                        <a:pt x="663" y="136"/>
                        <a:pt x="663" y="136"/>
                      </a:cubicBezTo>
                      <a:cubicBezTo>
                        <a:pt x="623" y="113"/>
                        <a:pt x="597" y="156"/>
                        <a:pt x="597" y="156"/>
                      </a:cubicBezTo>
                      <a:cubicBezTo>
                        <a:pt x="593" y="165"/>
                        <a:pt x="528" y="271"/>
                        <a:pt x="528" y="271"/>
                      </a:cubicBezTo>
                      <a:cubicBezTo>
                        <a:pt x="521" y="248"/>
                        <a:pt x="571" y="125"/>
                        <a:pt x="571" y="125"/>
                      </a:cubicBezTo>
                      <a:cubicBezTo>
                        <a:pt x="593" y="76"/>
                        <a:pt x="516" y="76"/>
                        <a:pt x="516" y="76"/>
                      </a:cubicBezTo>
                      <a:cubicBezTo>
                        <a:pt x="496" y="76"/>
                        <a:pt x="428" y="196"/>
                        <a:pt x="428" y="196"/>
                      </a:cubicBezTo>
                      <a:cubicBezTo>
                        <a:pt x="403" y="188"/>
                        <a:pt x="403" y="188"/>
                        <a:pt x="403" y="188"/>
                      </a:cubicBezTo>
                      <a:cubicBezTo>
                        <a:pt x="388" y="115"/>
                        <a:pt x="388" y="115"/>
                        <a:pt x="388" y="115"/>
                      </a:cubicBezTo>
                      <a:cubicBezTo>
                        <a:pt x="388" y="39"/>
                        <a:pt x="355" y="39"/>
                        <a:pt x="355" y="39"/>
                      </a:cubicBezTo>
                      <a:cubicBezTo>
                        <a:pt x="284" y="29"/>
                        <a:pt x="311" y="172"/>
                        <a:pt x="311" y="172"/>
                      </a:cubicBezTo>
                      <a:cubicBezTo>
                        <a:pt x="238" y="152"/>
                        <a:pt x="238" y="152"/>
                        <a:pt x="238" y="152"/>
                      </a:cubicBezTo>
                      <a:cubicBezTo>
                        <a:pt x="197" y="151"/>
                        <a:pt x="153" y="76"/>
                        <a:pt x="153" y="76"/>
                      </a:cubicBezTo>
                      <a:cubicBezTo>
                        <a:pt x="24" y="0"/>
                        <a:pt x="5" y="43"/>
                        <a:pt x="5" y="43"/>
                      </a:cubicBezTo>
                      <a:cubicBezTo>
                        <a:pt x="0" y="69"/>
                        <a:pt x="72" y="101"/>
                        <a:pt x="72" y="101"/>
                      </a:cubicBezTo>
                      <a:cubicBezTo>
                        <a:pt x="72" y="101"/>
                        <a:pt x="110" y="158"/>
                        <a:pt x="129" y="201"/>
                      </a:cubicBezTo>
                      <a:cubicBezTo>
                        <a:pt x="156" y="262"/>
                        <a:pt x="203" y="277"/>
                        <a:pt x="203" y="277"/>
                      </a:cubicBezTo>
                      <a:cubicBezTo>
                        <a:pt x="201" y="287"/>
                        <a:pt x="201" y="287"/>
                        <a:pt x="201" y="287"/>
                      </a:cubicBezTo>
                      <a:cubicBezTo>
                        <a:pt x="197" y="449"/>
                        <a:pt x="336" y="537"/>
                        <a:pt x="336" y="537"/>
                      </a:cubicBezTo>
                      <a:cubicBezTo>
                        <a:pt x="393" y="593"/>
                        <a:pt x="444" y="552"/>
                        <a:pt x="444" y="552"/>
                      </a:cubicBezTo>
                      <a:cubicBezTo>
                        <a:pt x="459" y="548"/>
                        <a:pt x="535" y="539"/>
                        <a:pt x="535" y="539"/>
                      </a:cubicBezTo>
                      <a:cubicBezTo>
                        <a:pt x="584" y="549"/>
                        <a:pt x="644" y="456"/>
                        <a:pt x="644" y="456"/>
                      </a:cubicBezTo>
                      <a:cubicBezTo>
                        <a:pt x="677" y="408"/>
                        <a:pt x="665" y="339"/>
                        <a:pt x="665" y="339"/>
                      </a:cubicBezTo>
                      <a:cubicBezTo>
                        <a:pt x="739" y="276"/>
                        <a:pt x="739" y="276"/>
                        <a:pt x="739" y="276"/>
                      </a:cubicBezTo>
                      <a:cubicBezTo>
                        <a:pt x="763" y="253"/>
                        <a:pt x="761" y="212"/>
                        <a:pt x="761" y="212"/>
                      </a:cubicBezTo>
                      <a:cubicBezTo>
                        <a:pt x="747" y="177"/>
                        <a:pt x="703" y="211"/>
                        <a:pt x="703" y="211"/>
                      </a:cubicBezTo>
                      <a:cubicBezTo>
                        <a:pt x="637" y="273"/>
                        <a:pt x="637" y="273"/>
                        <a:pt x="637" y="273"/>
                      </a:cubicBezTo>
                    </a:path>
                  </a:pathLst>
                </a:custGeom>
                <a:solidFill>
                  <a:schemeClr val="tx1">
                    <a:lumMod val="50000"/>
                    <a:lumOff val="50000"/>
                  </a:schemeClr>
                </a:solidFill>
                <a:ln>
                  <a:noFill/>
                </a:ln>
                <a:extLst/>
              </p:spPr>
              <p:txBody>
                <a:bodyPr/>
                <a:lstStyle/>
                <a:p>
                  <a:pPr defTabSz="914019" fontAlgn="auto">
                    <a:spcBef>
                      <a:spcPts val="0"/>
                    </a:spcBef>
                    <a:spcAft>
                      <a:spcPts val="0"/>
                    </a:spcAft>
                    <a:defRPr/>
                  </a:pPr>
                  <a:endParaRPr lang="en-US" sz="1900" kern="0" dirty="0">
                    <a:solidFill>
                      <a:sysClr val="windowText" lastClr="000000"/>
                    </a:solidFill>
                    <a:latin typeface="+mn-lt"/>
                    <a:cs typeface="+mn-cs"/>
                  </a:endParaRPr>
                </a:p>
              </p:txBody>
            </p:sp>
          </p:grpSp>
        </p:grpSp>
        <p:sp>
          <p:nvSpPr>
            <p:cNvPr id="9" name="Rectangle 8"/>
            <p:cNvSpPr/>
            <p:nvPr/>
          </p:nvSpPr>
          <p:spPr>
            <a:xfrm>
              <a:off x="4102950" y="1027405"/>
              <a:ext cx="581190" cy="2025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9" fontAlgn="auto">
                <a:spcBef>
                  <a:spcPts val="0"/>
                </a:spcBef>
                <a:spcAft>
                  <a:spcPts val="0"/>
                </a:spcAft>
                <a:defRPr/>
              </a:pPr>
              <a:endParaRPr lang="en-US" sz="1900" dirty="0">
                <a:solidFill>
                  <a:srgbClr val="FFFFFF"/>
                </a:solidFill>
              </a:endParaRPr>
            </a:p>
          </p:txBody>
        </p:sp>
      </p:grpSp>
      <p:sp>
        <p:nvSpPr>
          <p:cNvPr id="232453" name="TextBox 20"/>
          <p:cNvSpPr txBox="1">
            <a:spLocks noChangeArrowheads="1"/>
          </p:cNvSpPr>
          <p:nvPr/>
        </p:nvSpPr>
        <p:spPr bwMode="auto">
          <a:xfrm>
            <a:off x="5332413" y="2819400"/>
            <a:ext cx="801687" cy="292100"/>
          </a:xfrm>
          <a:prstGeom prst="rect">
            <a:avLst/>
          </a:prstGeom>
          <a:noFill/>
          <a:ln w="9525">
            <a:noFill/>
            <a:miter lim="800000"/>
            <a:headEnd/>
            <a:tailEnd/>
          </a:ln>
        </p:spPr>
        <p:txBody>
          <a:bodyPr wrap="none" lIns="121899" tIns="60949" rIns="121899" bIns="60949">
            <a:spAutoFit/>
          </a:bodyPr>
          <a:lstStyle/>
          <a:p>
            <a:pPr algn="r" defTabSz="912813"/>
            <a:r>
              <a:rPr lang="en-US" sz="1100" b="1">
                <a:solidFill>
                  <a:srgbClr val="979797"/>
                </a:solidFill>
                <a:latin typeface="Calibri" pitchFamily="34" charset="0"/>
                <a:ea typeface="Arial Unicode MS" pitchFamily="34" charset="-128"/>
                <a:cs typeface="Arial Unicode MS" pitchFamily="34" charset="-128"/>
              </a:rPr>
              <a:t>Sales Rep</a:t>
            </a:r>
          </a:p>
        </p:txBody>
      </p:sp>
      <p:pic>
        <p:nvPicPr>
          <p:cNvPr id="67591" name="Picture 21" descr="RightNowContact.jpg"/>
          <p:cNvPicPr>
            <a:picLocks noChangeAspect="1"/>
          </p:cNvPicPr>
          <p:nvPr/>
        </p:nvPicPr>
        <p:blipFill>
          <a:blip r:embed="rId3" cstate="print"/>
          <a:srcRect/>
          <a:stretch>
            <a:fillRect/>
          </a:stretch>
        </p:blipFill>
        <p:spPr bwMode="auto">
          <a:xfrm>
            <a:off x="8609013" y="1066800"/>
            <a:ext cx="2085975" cy="1155700"/>
          </a:xfrm>
          <a:prstGeom prst="rect">
            <a:avLst/>
          </a:prstGeom>
          <a:noFill/>
          <a:ln w="9525">
            <a:noFill/>
            <a:miter lim="800000"/>
            <a:headEnd/>
            <a:tailEnd/>
          </a:ln>
          <a:effectLst>
            <a:outerShdw blurRad="50800" dist="38100" dir="5400000" algn="t" rotWithShape="0">
              <a:prstClr val="black">
                <a:alpha val="40000"/>
              </a:prstClr>
            </a:outerShdw>
          </a:effectLst>
        </p:spPr>
      </p:pic>
      <p:grpSp>
        <p:nvGrpSpPr>
          <p:cNvPr id="5" name="Group 614"/>
          <p:cNvGrpSpPr>
            <a:grpSpLocks/>
          </p:cNvGrpSpPr>
          <p:nvPr/>
        </p:nvGrpSpPr>
        <p:grpSpPr bwMode="auto">
          <a:xfrm>
            <a:off x="10590213" y="4419600"/>
            <a:ext cx="827087" cy="1179513"/>
            <a:chOff x="4342360" y="3795403"/>
            <a:chExt cx="346541" cy="493375"/>
          </a:xfrm>
        </p:grpSpPr>
        <p:sp>
          <p:nvSpPr>
            <p:cNvPr id="30" name="Freeform 165"/>
            <p:cNvSpPr>
              <a:spLocks/>
            </p:cNvSpPr>
            <p:nvPr/>
          </p:nvSpPr>
          <p:spPr bwMode="auto">
            <a:xfrm flipH="1">
              <a:off x="4342360" y="3972699"/>
              <a:ext cx="346541" cy="272916"/>
            </a:xfrm>
            <a:custGeom>
              <a:avLst/>
              <a:gdLst>
                <a:gd name="T0" fmla="*/ 432 w 454"/>
                <a:gd name="T1" fmla="*/ 76 h 275"/>
                <a:gd name="T2" fmla="*/ 408 w 454"/>
                <a:gd name="T3" fmla="*/ 45 h 275"/>
                <a:gd name="T4" fmla="*/ 294 w 454"/>
                <a:gd name="T5" fmla="*/ 0 h 275"/>
                <a:gd name="T6" fmla="*/ 258 w 454"/>
                <a:gd name="T7" fmla="*/ 242 h 275"/>
                <a:gd name="T8" fmla="*/ 244 w 454"/>
                <a:gd name="T9" fmla="*/ 68 h 275"/>
                <a:gd name="T10" fmla="*/ 260 w 454"/>
                <a:gd name="T11" fmla="*/ 26 h 275"/>
                <a:gd name="T12" fmla="*/ 194 w 454"/>
                <a:gd name="T13" fmla="*/ 26 h 275"/>
                <a:gd name="T14" fmla="*/ 210 w 454"/>
                <a:gd name="T15" fmla="*/ 68 h 275"/>
                <a:gd name="T16" fmla="*/ 195 w 454"/>
                <a:gd name="T17" fmla="*/ 242 h 275"/>
                <a:gd name="T18" fmla="*/ 159 w 454"/>
                <a:gd name="T19" fmla="*/ 1 h 275"/>
                <a:gd name="T20" fmla="*/ 41 w 454"/>
                <a:gd name="T21" fmla="*/ 47 h 275"/>
                <a:gd name="T22" fmla="*/ 23 w 454"/>
                <a:gd name="T23" fmla="*/ 69 h 275"/>
                <a:gd name="T24" fmla="*/ 0 w 454"/>
                <a:gd name="T25" fmla="*/ 275 h 275"/>
                <a:gd name="T26" fmla="*/ 194 w 454"/>
                <a:gd name="T27" fmla="*/ 275 h 275"/>
                <a:gd name="T28" fmla="*/ 201 w 454"/>
                <a:gd name="T29" fmla="*/ 275 h 275"/>
                <a:gd name="T30" fmla="*/ 251 w 454"/>
                <a:gd name="T31" fmla="*/ 275 h 275"/>
                <a:gd name="T32" fmla="*/ 260 w 454"/>
                <a:gd name="T33" fmla="*/ 275 h 275"/>
                <a:gd name="T34" fmla="*/ 454 w 454"/>
                <a:gd name="T35" fmla="*/ 275 h 275"/>
                <a:gd name="T36" fmla="*/ 432 w 454"/>
                <a:gd name="T37" fmla="*/ 76 h 275"/>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5727 w 10000"/>
                <a:gd name="connsiteY4" fmla="*/ 945 h 10000"/>
                <a:gd name="connsiteX5" fmla="*/ 4273 w 10000"/>
                <a:gd name="connsiteY5" fmla="*/ 945 h 10000"/>
                <a:gd name="connsiteX6" fmla="*/ 4626 w 10000"/>
                <a:gd name="connsiteY6" fmla="*/ 2473 h 10000"/>
                <a:gd name="connsiteX7" fmla="*/ 4295 w 10000"/>
                <a:gd name="connsiteY7" fmla="*/ 8800 h 10000"/>
                <a:gd name="connsiteX8" fmla="*/ 3502 w 10000"/>
                <a:gd name="connsiteY8" fmla="*/ 36 h 10000"/>
                <a:gd name="connsiteX9" fmla="*/ 903 w 10000"/>
                <a:gd name="connsiteY9" fmla="*/ 1709 h 10000"/>
                <a:gd name="connsiteX10" fmla="*/ 507 w 10000"/>
                <a:gd name="connsiteY10" fmla="*/ 2509 h 10000"/>
                <a:gd name="connsiteX11" fmla="*/ 0 w 10000"/>
                <a:gd name="connsiteY11" fmla="*/ 10000 h 10000"/>
                <a:gd name="connsiteX12" fmla="*/ 4273 w 10000"/>
                <a:gd name="connsiteY12" fmla="*/ 10000 h 10000"/>
                <a:gd name="connsiteX13" fmla="*/ 4427 w 10000"/>
                <a:gd name="connsiteY13" fmla="*/ 10000 h 10000"/>
                <a:gd name="connsiteX14" fmla="*/ 5529 w 10000"/>
                <a:gd name="connsiteY14" fmla="*/ 10000 h 10000"/>
                <a:gd name="connsiteX15" fmla="*/ 5727 w 10000"/>
                <a:gd name="connsiteY15" fmla="*/ 10000 h 10000"/>
                <a:gd name="connsiteX16" fmla="*/ 10000 w 10000"/>
                <a:gd name="connsiteY16" fmla="*/ 10000 h 10000"/>
                <a:gd name="connsiteX17" fmla="*/ 9515 w 10000"/>
                <a:gd name="connsiteY17"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5727 w 10000"/>
                <a:gd name="connsiteY4" fmla="*/ 945 h 10000"/>
                <a:gd name="connsiteX5" fmla="*/ 4273 w 10000"/>
                <a:gd name="connsiteY5" fmla="*/ 945 h 10000"/>
                <a:gd name="connsiteX6" fmla="*/ 4626 w 10000"/>
                <a:gd name="connsiteY6" fmla="*/ 2473 h 10000"/>
                <a:gd name="connsiteX7" fmla="*/ 3502 w 10000"/>
                <a:gd name="connsiteY7" fmla="*/ 36 h 10000"/>
                <a:gd name="connsiteX8" fmla="*/ 903 w 10000"/>
                <a:gd name="connsiteY8" fmla="*/ 1709 h 10000"/>
                <a:gd name="connsiteX9" fmla="*/ 507 w 10000"/>
                <a:gd name="connsiteY9" fmla="*/ 2509 h 10000"/>
                <a:gd name="connsiteX10" fmla="*/ 0 w 10000"/>
                <a:gd name="connsiteY10" fmla="*/ 10000 h 10000"/>
                <a:gd name="connsiteX11" fmla="*/ 4273 w 10000"/>
                <a:gd name="connsiteY11" fmla="*/ 10000 h 10000"/>
                <a:gd name="connsiteX12" fmla="*/ 4427 w 10000"/>
                <a:gd name="connsiteY12" fmla="*/ 10000 h 10000"/>
                <a:gd name="connsiteX13" fmla="*/ 5529 w 10000"/>
                <a:gd name="connsiteY13" fmla="*/ 10000 h 10000"/>
                <a:gd name="connsiteX14" fmla="*/ 5727 w 10000"/>
                <a:gd name="connsiteY14" fmla="*/ 10000 h 10000"/>
                <a:gd name="connsiteX15" fmla="*/ 10000 w 10000"/>
                <a:gd name="connsiteY15" fmla="*/ 10000 h 10000"/>
                <a:gd name="connsiteX16" fmla="*/ 9515 w 10000"/>
                <a:gd name="connsiteY16"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273 w 10000"/>
                <a:gd name="connsiteY4" fmla="*/ 945 h 10000"/>
                <a:gd name="connsiteX5" fmla="*/ 4626 w 10000"/>
                <a:gd name="connsiteY5" fmla="*/ 2473 h 10000"/>
                <a:gd name="connsiteX6" fmla="*/ 3502 w 10000"/>
                <a:gd name="connsiteY6" fmla="*/ 36 h 10000"/>
                <a:gd name="connsiteX7" fmla="*/ 903 w 10000"/>
                <a:gd name="connsiteY7" fmla="*/ 1709 h 10000"/>
                <a:gd name="connsiteX8" fmla="*/ 507 w 10000"/>
                <a:gd name="connsiteY8" fmla="*/ 2509 h 10000"/>
                <a:gd name="connsiteX9" fmla="*/ 0 w 10000"/>
                <a:gd name="connsiteY9" fmla="*/ 10000 h 10000"/>
                <a:gd name="connsiteX10" fmla="*/ 4273 w 10000"/>
                <a:gd name="connsiteY10" fmla="*/ 10000 h 10000"/>
                <a:gd name="connsiteX11" fmla="*/ 4427 w 10000"/>
                <a:gd name="connsiteY11" fmla="*/ 10000 h 10000"/>
                <a:gd name="connsiteX12" fmla="*/ 5529 w 10000"/>
                <a:gd name="connsiteY12" fmla="*/ 10000 h 10000"/>
                <a:gd name="connsiteX13" fmla="*/ 5727 w 10000"/>
                <a:gd name="connsiteY13" fmla="*/ 10000 h 10000"/>
                <a:gd name="connsiteX14" fmla="*/ 10000 w 10000"/>
                <a:gd name="connsiteY14" fmla="*/ 10000 h 10000"/>
                <a:gd name="connsiteX15" fmla="*/ 9515 w 10000"/>
                <a:gd name="connsiteY15"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74 h 10010"/>
                <a:gd name="connsiteX1" fmla="*/ 8987 w 10000"/>
                <a:gd name="connsiteY1" fmla="*/ 1646 h 10010"/>
                <a:gd name="connsiteX2" fmla="*/ 6476 w 10000"/>
                <a:gd name="connsiteY2" fmla="*/ 10 h 10010"/>
                <a:gd name="connsiteX3" fmla="*/ 4626 w 10000"/>
                <a:gd name="connsiteY3" fmla="*/ 2483 h 10010"/>
                <a:gd name="connsiteX4" fmla="*/ 3502 w 10000"/>
                <a:gd name="connsiteY4" fmla="*/ 46 h 10010"/>
                <a:gd name="connsiteX5" fmla="*/ 903 w 10000"/>
                <a:gd name="connsiteY5" fmla="*/ 1719 h 10010"/>
                <a:gd name="connsiteX6" fmla="*/ 507 w 10000"/>
                <a:gd name="connsiteY6" fmla="*/ 2519 h 10010"/>
                <a:gd name="connsiteX7" fmla="*/ 0 w 10000"/>
                <a:gd name="connsiteY7" fmla="*/ 10010 h 10010"/>
                <a:gd name="connsiteX8" fmla="*/ 4273 w 10000"/>
                <a:gd name="connsiteY8" fmla="*/ 10010 h 10010"/>
                <a:gd name="connsiteX9" fmla="*/ 4427 w 10000"/>
                <a:gd name="connsiteY9" fmla="*/ 10010 h 10010"/>
                <a:gd name="connsiteX10" fmla="*/ 5529 w 10000"/>
                <a:gd name="connsiteY10" fmla="*/ 10010 h 10010"/>
                <a:gd name="connsiteX11" fmla="*/ 5727 w 10000"/>
                <a:gd name="connsiteY11" fmla="*/ 10010 h 10010"/>
                <a:gd name="connsiteX12" fmla="*/ 10000 w 10000"/>
                <a:gd name="connsiteY12" fmla="*/ 10010 h 10010"/>
                <a:gd name="connsiteX13" fmla="*/ 9515 w 10000"/>
                <a:gd name="connsiteY13" fmla="*/ 2774 h 10010"/>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207 w 10000"/>
                <a:gd name="connsiteY3" fmla="*/ 6723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433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4952 w 10000"/>
                <a:gd name="connsiteY3" fmla="*/ 6520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4952 w 10000"/>
                <a:gd name="connsiteY3" fmla="*/ 4762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830 h 10066"/>
                <a:gd name="connsiteX1" fmla="*/ 8987 w 10000"/>
                <a:gd name="connsiteY1" fmla="*/ 1702 h 10066"/>
                <a:gd name="connsiteX2" fmla="*/ 6476 w 10000"/>
                <a:gd name="connsiteY2" fmla="*/ 66 h 10066"/>
                <a:gd name="connsiteX3" fmla="*/ 4952 w 10000"/>
                <a:gd name="connsiteY3" fmla="*/ 1453 h 10066"/>
                <a:gd name="connsiteX4" fmla="*/ 3502 w 10000"/>
                <a:gd name="connsiteY4" fmla="*/ 102 h 10066"/>
                <a:gd name="connsiteX5" fmla="*/ 903 w 10000"/>
                <a:gd name="connsiteY5" fmla="*/ 1775 h 10066"/>
                <a:gd name="connsiteX6" fmla="*/ 507 w 10000"/>
                <a:gd name="connsiteY6" fmla="*/ 2575 h 10066"/>
                <a:gd name="connsiteX7" fmla="*/ 0 w 10000"/>
                <a:gd name="connsiteY7" fmla="*/ 10066 h 10066"/>
                <a:gd name="connsiteX8" fmla="*/ 4273 w 10000"/>
                <a:gd name="connsiteY8" fmla="*/ 10066 h 10066"/>
                <a:gd name="connsiteX9" fmla="*/ 4427 w 10000"/>
                <a:gd name="connsiteY9" fmla="*/ 10066 h 10066"/>
                <a:gd name="connsiteX10" fmla="*/ 5529 w 10000"/>
                <a:gd name="connsiteY10" fmla="*/ 10066 h 10066"/>
                <a:gd name="connsiteX11" fmla="*/ 5727 w 10000"/>
                <a:gd name="connsiteY11" fmla="*/ 10066 h 10066"/>
                <a:gd name="connsiteX12" fmla="*/ 10000 w 10000"/>
                <a:gd name="connsiteY12" fmla="*/ 10066 h 10066"/>
                <a:gd name="connsiteX13" fmla="*/ 9515 w 10000"/>
                <a:gd name="connsiteY13" fmla="*/ 2830 h 1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00" h="10066">
                  <a:moveTo>
                    <a:pt x="9515" y="2830"/>
                  </a:moveTo>
                  <a:cubicBezTo>
                    <a:pt x="9515" y="2284"/>
                    <a:pt x="9295" y="1848"/>
                    <a:pt x="8987" y="1702"/>
                  </a:cubicBezTo>
                  <a:cubicBezTo>
                    <a:pt x="8150" y="1157"/>
                    <a:pt x="6733" y="200"/>
                    <a:pt x="6476" y="66"/>
                  </a:cubicBezTo>
                  <a:cubicBezTo>
                    <a:pt x="6730" y="0"/>
                    <a:pt x="5033" y="1447"/>
                    <a:pt x="4952" y="1453"/>
                  </a:cubicBezTo>
                  <a:cubicBezTo>
                    <a:pt x="5119" y="1733"/>
                    <a:pt x="3695" y="435"/>
                    <a:pt x="3502" y="102"/>
                  </a:cubicBezTo>
                  <a:cubicBezTo>
                    <a:pt x="3641" y="317"/>
                    <a:pt x="1769" y="1217"/>
                    <a:pt x="903" y="1775"/>
                  </a:cubicBezTo>
                  <a:cubicBezTo>
                    <a:pt x="705" y="1921"/>
                    <a:pt x="551" y="2211"/>
                    <a:pt x="507" y="2575"/>
                  </a:cubicBezTo>
                  <a:lnTo>
                    <a:pt x="0" y="10066"/>
                  </a:lnTo>
                  <a:lnTo>
                    <a:pt x="4273" y="10066"/>
                  </a:lnTo>
                  <a:lnTo>
                    <a:pt x="4427" y="10066"/>
                  </a:lnTo>
                  <a:lnTo>
                    <a:pt x="5529" y="10066"/>
                  </a:lnTo>
                  <a:lnTo>
                    <a:pt x="5727" y="10066"/>
                  </a:lnTo>
                  <a:lnTo>
                    <a:pt x="10000" y="10066"/>
                  </a:lnTo>
                  <a:cubicBezTo>
                    <a:pt x="9838" y="7654"/>
                    <a:pt x="9677" y="5242"/>
                    <a:pt x="9515" y="2830"/>
                  </a:cubicBezTo>
                  <a:close/>
                </a:path>
              </a:pathLst>
            </a:custGeom>
            <a:solidFill>
              <a:schemeClr val="tx1">
                <a:lumMod val="50000"/>
                <a:lumOff val="50000"/>
              </a:schemeClr>
            </a:solidFill>
            <a:ln>
              <a:noFill/>
            </a:ln>
            <a:extLst/>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grpSp>
          <p:nvGrpSpPr>
            <p:cNvPr id="6" name="Group 612"/>
            <p:cNvGrpSpPr>
              <a:grpSpLocks/>
            </p:cNvGrpSpPr>
            <p:nvPr/>
          </p:nvGrpSpPr>
          <p:grpSpPr bwMode="auto">
            <a:xfrm>
              <a:off x="4361609" y="3795403"/>
              <a:ext cx="287958" cy="493375"/>
              <a:chOff x="4361609" y="3795403"/>
              <a:chExt cx="287958" cy="493375"/>
            </a:xfrm>
          </p:grpSpPr>
          <p:grpSp>
            <p:nvGrpSpPr>
              <p:cNvPr id="7" name="Group 154"/>
              <p:cNvGrpSpPr>
                <a:grpSpLocks/>
              </p:cNvGrpSpPr>
              <p:nvPr/>
            </p:nvGrpSpPr>
            <p:grpSpPr bwMode="auto">
              <a:xfrm flipH="1">
                <a:off x="4376945" y="3795403"/>
                <a:ext cx="209190" cy="206251"/>
                <a:chOff x="2213494" y="1044132"/>
                <a:chExt cx="231153" cy="206251"/>
              </a:xfrm>
            </p:grpSpPr>
            <p:sp>
              <p:nvSpPr>
                <p:cNvPr id="34" name="Freeform 6"/>
                <p:cNvSpPr>
                  <a:spLocks/>
                </p:cNvSpPr>
                <p:nvPr/>
              </p:nvSpPr>
              <p:spPr bwMode="auto">
                <a:xfrm>
                  <a:off x="2213125" y="1044132"/>
                  <a:ext cx="141116" cy="177296"/>
                </a:xfrm>
                <a:custGeom>
                  <a:avLst/>
                  <a:gdLst>
                    <a:gd name="T0" fmla="*/ 15 w 344"/>
                    <a:gd name="T1" fmla="*/ 226 h 500"/>
                    <a:gd name="T2" fmla="*/ 57 w 344"/>
                    <a:gd name="T3" fmla="*/ 409 h 500"/>
                    <a:gd name="T4" fmla="*/ 166 w 344"/>
                    <a:gd name="T5" fmla="*/ 492 h 500"/>
                    <a:gd name="T6" fmla="*/ 293 w 344"/>
                    <a:gd name="T7" fmla="*/ 406 h 500"/>
                    <a:gd name="T8" fmla="*/ 344 w 344"/>
                    <a:gd name="T9" fmla="*/ 195 h 500"/>
                    <a:gd name="T10" fmla="*/ 164 w 344"/>
                    <a:gd name="T11" fmla="*/ 1 h 500"/>
                    <a:gd name="T12" fmla="*/ 0 w 344"/>
                    <a:gd name="T13" fmla="*/ 161 h 500"/>
                    <a:gd name="T14" fmla="*/ 15 w 344"/>
                    <a:gd name="T15" fmla="*/ 180 h 500"/>
                    <a:gd name="T16" fmla="*/ 15 w 344"/>
                    <a:gd name="T17" fmla="*/ 226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500">
                      <a:moveTo>
                        <a:pt x="15" y="226"/>
                      </a:moveTo>
                      <a:cubicBezTo>
                        <a:pt x="16" y="283"/>
                        <a:pt x="36" y="366"/>
                        <a:pt x="57" y="409"/>
                      </a:cubicBezTo>
                      <a:cubicBezTo>
                        <a:pt x="94" y="474"/>
                        <a:pt x="134" y="490"/>
                        <a:pt x="166" y="492"/>
                      </a:cubicBezTo>
                      <a:cubicBezTo>
                        <a:pt x="214" y="500"/>
                        <a:pt x="264" y="454"/>
                        <a:pt x="293" y="406"/>
                      </a:cubicBezTo>
                      <a:cubicBezTo>
                        <a:pt x="321" y="364"/>
                        <a:pt x="344" y="261"/>
                        <a:pt x="344" y="195"/>
                      </a:cubicBezTo>
                      <a:cubicBezTo>
                        <a:pt x="340" y="61"/>
                        <a:pt x="264" y="0"/>
                        <a:pt x="164" y="1"/>
                      </a:cubicBezTo>
                      <a:cubicBezTo>
                        <a:pt x="25" y="2"/>
                        <a:pt x="0" y="161"/>
                        <a:pt x="0" y="161"/>
                      </a:cubicBezTo>
                      <a:cubicBezTo>
                        <a:pt x="0" y="161"/>
                        <a:pt x="12" y="173"/>
                        <a:pt x="15" y="180"/>
                      </a:cubicBezTo>
                      <a:cubicBezTo>
                        <a:pt x="15" y="200"/>
                        <a:pt x="11" y="203"/>
                        <a:pt x="15" y="226"/>
                      </a:cubicBezTo>
                      <a:close/>
                    </a:path>
                  </a:pathLst>
                </a:custGeom>
                <a:solidFill>
                  <a:schemeClr val="tx1">
                    <a:lumMod val="50000"/>
                    <a:lumOff val="50000"/>
                  </a:schemeClr>
                </a:solidFill>
                <a:ln>
                  <a:noFill/>
                </a:ln>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sp>
              <p:nvSpPr>
                <p:cNvPr id="35" name="Freeform 69"/>
                <p:cNvSpPr>
                  <a:spLocks/>
                </p:cNvSpPr>
                <p:nvPr/>
              </p:nvSpPr>
              <p:spPr bwMode="auto">
                <a:xfrm rot="5400000">
                  <a:off x="2347980" y="1153982"/>
                  <a:ext cx="102925" cy="90402"/>
                </a:xfrm>
                <a:custGeom>
                  <a:avLst/>
                  <a:gdLst>
                    <a:gd name="T0" fmla="*/ 138 w 162"/>
                    <a:gd name="T1" fmla="*/ 0 h 142"/>
                    <a:gd name="T2" fmla="*/ 2 w 162"/>
                    <a:gd name="T3" fmla="*/ 142 h 142"/>
                    <a:gd name="T4" fmla="*/ 138 w 162"/>
                    <a:gd name="T5" fmla="*/ 0 h 142"/>
                  </a:gdLst>
                  <a:ahLst/>
                  <a:cxnLst>
                    <a:cxn ang="0">
                      <a:pos x="T0" y="T1"/>
                    </a:cxn>
                    <a:cxn ang="0">
                      <a:pos x="T2" y="T3"/>
                    </a:cxn>
                    <a:cxn ang="0">
                      <a:pos x="T4" y="T5"/>
                    </a:cxn>
                  </a:cxnLst>
                  <a:rect l="0" t="0" r="r" b="b"/>
                  <a:pathLst>
                    <a:path w="162" h="142">
                      <a:moveTo>
                        <a:pt x="138" y="0"/>
                      </a:moveTo>
                      <a:cubicBezTo>
                        <a:pt x="138" y="0"/>
                        <a:pt x="162" y="119"/>
                        <a:pt x="2" y="142"/>
                      </a:cubicBezTo>
                      <a:cubicBezTo>
                        <a:pt x="2" y="142"/>
                        <a:pt x="0" y="17"/>
                        <a:pt x="138" y="0"/>
                      </a:cubicBezTo>
                      <a:close/>
                    </a:path>
                  </a:pathLst>
                </a:custGeom>
                <a:solidFill>
                  <a:schemeClr val="tx1">
                    <a:lumMod val="50000"/>
                    <a:lumOff val="50000"/>
                  </a:schemeClr>
                </a:solidFill>
                <a:ln>
                  <a:noFill/>
                </a:ln>
                <a:extLst/>
              </p:spPr>
              <p:txBody>
                <a:bodyPr/>
                <a:lstStyle/>
                <a:p>
                  <a:pPr defTabSz="914019" fontAlgn="auto">
                    <a:spcBef>
                      <a:spcPts val="0"/>
                    </a:spcBef>
                    <a:spcAft>
                      <a:spcPts val="0"/>
                    </a:spcAft>
                    <a:defRPr/>
                  </a:pPr>
                  <a:endParaRPr lang="en-US" sz="1900" dirty="0">
                    <a:solidFill>
                      <a:srgbClr val="5F5F5F"/>
                    </a:solidFill>
                    <a:latin typeface="+mn-lt"/>
                    <a:cs typeface="+mn-cs"/>
                  </a:endParaRPr>
                </a:p>
              </p:txBody>
            </p:sp>
          </p:grpSp>
          <p:pic>
            <p:nvPicPr>
              <p:cNvPr id="232480" name="Picture 14" descr="D:\ORACLE\Icons\CorporateIcons2\ic-IT_Services-wht.png"/>
              <p:cNvPicPr>
                <a:picLocks noChangeAspect="1" noChangeArrowheads="1"/>
              </p:cNvPicPr>
              <p:nvPr/>
            </p:nvPicPr>
            <p:blipFill>
              <a:blip r:embed="rId4" cstate="print"/>
              <a:srcRect l="32301" t="33006" r="32742" b="42436"/>
              <a:stretch>
                <a:fillRect/>
              </a:stretch>
            </p:blipFill>
            <p:spPr bwMode="auto">
              <a:xfrm>
                <a:off x="4361609" y="4086478"/>
                <a:ext cx="287958" cy="202300"/>
              </a:xfrm>
              <a:prstGeom prst="rect">
                <a:avLst/>
              </a:prstGeom>
              <a:noFill/>
              <a:ln w="9525">
                <a:noFill/>
                <a:miter lim="800000"/>
                <a:headEnd/>
                <a:tailEnd/>
              </a:ln>
            </p:spPr>
          </p:pic>
        </p:grpSp>
      </p:grpSp>
      <p:sp>
        <p:nvSpPr>
          <p:cNvPr id="232456" name="Text Box 44"/>
          <p:cNvSpPr txBox="1">
            <a:spLocks noChangeArrowheads="1"/>
          </p:cNvSpPr>
          <p:nvPr/>
        </p:nvSpPr>
        <p:spPr bwMode="gray">
          <a:xfrm>
            <a:off x="10137775" y="4824413"/>
            <a:ext cx="1843088" cy="266700"/>
          </a:xfrm>
          <a:prstGeom prst="rect">
            <a:avLst/>
          </a:prstGeom>
          <a:noFill/>
          <a:ln w="9525">
            <a:noFill/>
            <a:miter lim="800000"/>
            <a:headEnd/>
            <a:tailEnd/>
          </a:ln>
        </p:spPr>
        <p:txBody>
          <a:bodyPr lIns="121899" tIns="60949" rIns="121899" bIns="60949" anchor="ctr">
            <a:spAutoFit/>
          </a:bodyPr>
          <a:lstStyle/>
          <a:p>
            <a:pPr algn="ctr" defTabSz="912813">
              <a:lnSpc>
                <a:spcPct val="85000"/>
              </a:lnSpc>
            </a:pPr>
            <a:r>
              <a:rPr lang="en-US" sz="1100" b="1">
                <a:solidFill>
                  <a:srgbClr val="979797"/>
                </a:solidFill>
                <a:ea typeface="Arial Unicode MS" pitchFamily="34" charset="-128"/>
                <a:cs typeface="Arial Unicode MS" pitchFamily="34" charset="-128"/>
              </a:rPr>
              <a:t>ICS Designer</a:t>
            </a:r>
          </a:p>
        </p:txBody>
      </p:sp>
      <p:cxnSp>
        <p:nvCxnSpPr>
          <p:cNvPr id="53" name="Straight Arrow Connector 52"/>
          <p:cNvCxnSpPr/>
          <p:nvPr/>
        </p:nvCxnSpPr>
        <p:spPr>
          <a:xfrm flipV="1">
            <a:off x="5180013" y="1981200"/>
            <a:ext cx="0" cy="457200"/>
          </a:xfrm>
          <a:prstGeom prst="straightConnector1">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5" name="Elbow Connector 54"/>
          <p:cNvCxnSpPr/>
          <p:nvPr/>
        </p:nvCxnSpPr>
        <p:spPr>
          <a:xfrm flipV="1">
            <a:off x="6684963" y="1830388"/>
            <a:ext cx="1879600" cy="1998662"/>
          </a:xfrm>
          <a:prstGeom prst="bentConnector3">
            <a:avLst>
              <a:gd name="adj1" fmla="val 61895"/>
            </a:avLst>
          </a:prstGeom>
          <a:ln w="19050">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57" name="Picture 56" descr="ICS.JPG"/>
          <p:cNvPicPr>
            <a:picLocks noChangeAspect="1"/>
          </p:cNvPicPr>
          <p:nvPr/>
        </p:nvPicPr>
        <p:blipFill>
          <a:blip r:embed="rId5" cstate="print"/>
          <a:stretch>
            <a:fillRect/>
          </a:stretch>
        </p:blipFill>
        <p:spPr>
          <a:xfrm>
            <a:off x="8228013" y="4419600"/>
            <a:ext cx="2051050" cy="1143000"/>
          </a:xfrm>
          <a:prstGeom prst="rect">
            <a:avLst/>
          </a:prstGeom>
          <a:effectLst>
            <a:outerShdw blurRad="50800" dist="38100" dir="2700000" algn="tl" rotWithShape="0">
              <a:prstClr val="black">
                <a:alpha val="40000"/>
              </a:prstClr>
            </a:outerShdw>
          </a:effectLst>
        </p:spPr>
      </p:pic>
      <p:pic>
        <p:nvPicPr>
          <p:cNvPr id="58" name="Picture 57" descr="SBaaS2.PNG"/>
          <p:cNvPicPr>
            <a:picLocks noChangeAspect="1"/>
          </p:cNvPicPr>
          <p:nvPr/>
        </p:nvPicPr>
        <p:blipFill>
          <a:blip r:embed="rId6" cstate="print"/>
          <a:stretch>
            <a:fillRect/>
          </a:stretch>
        </p:blipFill>
        <p:spPr>
          <a:xfrm>
            <a:off x="7542212" y="3352800"/>
            <a:ext cx="609600" cy="381000"/>
          </a:xfrm>
          <a:prstGeom prst="rect">
            <a:avLst/>
          </a:prstGeom>
          <a:effectLst>
            <a:reflection blurRad="6350" stA="50000" endA="300" endPos="55000" dir="5400000" sy="-100000" algn="bl" rotWithShape="0"/>
          </a:effectLst>
        </p:spPr>
      </p:pic>
      <p:sp>
        <p:nvSpPr>
          <p:cNvPr id="232461" name="Text Box 44"/>
          <p:cNvSpPr txBox="1">
            <a:spLocks noChangeArrowheads="1"/>
          </p:cNvSpPr>
          <p:nvPr/>
        </p:nvSpPr>
        <p:spPr bwMode="gray">
          <a:xfrm rot="-5400000">
            <a:off x="7702550" y="3409950"/>
            <a:ext cx="1447800" cy="266700"/>
          </a:xfrm>
          <a:prstGeom prst="rect">
            <a:avLst/>
          </a:prstGeom>
          <a:noFill/>
          <a:ln w="9525">
            <a:noFill/>
            <a:miter lim="800000"/>
            <a:headEnd/>
            <a:tailEnd/>
          </a:ln>
        </p:spPr>
        <p:txBody>
          <a:bodyPr lIns="121899" tIns="60949" rIns="121899" bIns="60949" anchor="ctr">
            <a:spAutoFit/>
          </a:bodyPr>
          <a:lstStyle/>
          <a:p>
            <a:pPr algn="ctr" defTabSz="912813">
              <a:lnSpc>
                <a:spcPct val="85000"/>
              </a:lnSpc>
            </a:pPr>
            <a:r>
              <a:rPr lang="en-US" sz="1100" b="1">
                <a:solidFill>
                  <a:srgbClr val="979797"/>
                </a:solidFill>
                <a:ea typeface="Arial Unicode MS" pitchFamily="34" charset="-128"/>
                <a:cs typeface="Arial Unicode MS" pitchFamily="34" charset="-128"/>
              </a:rPr>
              <a:t>ICS</a:t>
            </a:r>
          </a:p>
        </p:txBody>
      </p:sp>
      <p:pic>
        <p:nvPicPr>
          <p:cNvPr id="232462" name="Picture 38" descr="cpqcloud_logo_caption.png"/>
          <p:cNvPicPr>
            <a:picLocks noChangeAspect="1"/>
          </p:cNvPicPr>
          <p:nvPr/>
        </p:nvPicPr>
        <p:blipFill>
          <a:blip r:embed="rId7" cstate="print"/>
          <a:srcRect/>
          <a:stretch>
            <a:fillRect/>
          </a:stretch>
        </p:blipFill>
        <p:spPr bwMode="auto">
          <a:xfrm>
            <a:off x="10818813" y="1600200"/>
            <a:ext cx="923925" cy="392113"/>
          </a:xfrm>
          <a:prstGeom prst="rect">
            <a:avLst/>
          </a:prstGeom>
          <a:noFill/>
          <a:ln w="9525">
            <a:noFill/>
            <a:miter lim="800000"/>
            <a:headEnd/>
            <a:tailEnd/>
          </a:ln>
        </p:spPr>
      </p:pic>
      <p:pic>
        <p:nvPicPr>
          <p:cNvPr id="232463" name="Picture 39" descr="cpq_logo.jpg"/>
          <p:cNvPicPr>
            <a:picLocks noChangeAspect="1"/>
          </p:cNvPicPr>
          <p:nvPr/>
        </p:nvPicPr>
        <p:blipFill>
          <a:blip r:embed="rId8" cstate="print"/>
          <a:srcRect/>
          <a:stretch>
            <a:fillRect/>
          </a:stretch>
        </p:blipFill>
        <p:spPr bwMode="auto">
          <a:xfrm>
            <a:off x="10971213" y="1066800"/>
            <a:ext cx="685800" cy="385763"/>
          </a:xfrm>
          <a:prstGeom prst="rect">
            <a:avLst/>
          </a:prstGeom>
          <a:noFill/>
          <a:ln w="9525">
            <a:noFill/>
            <a:miter lim="800000"/>
            <a:headEnd/>
            <a:tailEnd/>
          </a:ln>
        </p:spPr>
      </p:pic>
      <p:pic>
        <p:nvPicPr>
          <p:cNvPr id="232464" name="Picture 55" descr="fusion-screenshot-2.png"/>
          <p:cNvPicPr>
            <a:picLocks noChangeAspect="1"/>
          </p:cNvPicPr>
          <p:nvPr/>
        </p:nvPicPr>
        <p:blipFill>
          <a:blip r:embed="rId9" cstate="print"/>
          <a:srcRect/>
          <a:stretch>
            <a:fillRect/>
          </a:stretch>
        </p:blipFill>
        <p:spPr bwMode="auto">
          <a:xfrm>
            <a:off x="4418013" y="838200"/>
            <a:ext cx="1981200" cy="1143000"/>
          </a:xfrm>
          <a:prstGeom prst="rect">
            <a:avLst/>
          </a:prstGeom>
          <a:noFill/>
          <a:ln w="9525">
            <a:noFill/>
            <a:miter lim="800000"/>
            <a:headEnd/>
            <a:tailEnd/>
          </a:ln>
        </p:spPr>
      </p:pic>
      <p:pic>
        <p:nvPicPr>
          <p:cNvPr id="232465" name="Picture 40" descr="osc_logo.jpg"/>
          <p:cNvPicPr>
            <a:picLocks noChangeAspect="1"/>
          </p:cNvPicPr>
          <p:nvPr/>
        </p:nvPicPr>
        <p:blipFill>
          <a:blip r:embed="rId10" cstate="print"/>
          <a:srcRect/>
          <a:stretch>
            <a:fillRect/>
          </a:stretch>
        </p:blipFill>
        <p:spPr bwMode="auto">
          <a:xfrm>
            <a:off x="5789613" y="1981200"/>
            <a:ext cx="457200" cy="369888"/>
          </a:xfrm>
          <a:prstGeom prst="rect">
            <a:avLst/>
          </a:prstGeom>
          <a:noFill/>
          <a:ln w="9525">
            <a:noFill/>
            <a:miter lim="800000"/>
            <a:headEnd/>
            <a:tailEnd/>
          </a:ln>
        </p:spPr>
      </p:pic>
      <p:pic>
        <p:nvPicPr>
          <p:cNvPr id="232466" name="Picture 41" descr="osc_caption_logo.jpg"/>
          <p:cNvPicPr>
            <a:picLocks noChangeAspect="1"/>
          </p:cNvPicPr>
          <p:nvPr/>
        </p:nvPicPr>
        <p:blipFill>
          <a:blip r:embed="rId11" cstate="print"/>
          <a:srcRect/>
          <a:stretch>
            <a:fillRect/>
          </a:stretch>
        </p:blipFill>
        <p:spPr bwMode="auto">
          <a:xfrm>
            <a:off x="5637213" y="2362200"/>
            <a:ext cx="838200" cy="373063"/>
          </a:xfrm>
          <a:prstGeom prst="rect">
            <a:avLst/>
          </a:prstGeom>
          <a:noFill/>
          <a:ln w="9525">
            <a:noFill/>
            <a:miter lim="800000"/>
            <a:headEnd/>
            <a:tailEnd/>
          </a:ln>
        </p:spPr>
      </p:pic>
      <p:cxnSp>
        <p:nvCxnSpPr>
          <p:cNvPr id="45" name="Elbow Connector 44"/>
          <p:cNvCxnSpPr/>
          <p:nvPr/>
        </p:nvCxnSpPr>
        <p:spPr>
          <a:xfrm>
            <a:off x="6551613" y="1447800"/>
            <a:ext cx="2057400" cy="12700"/>
          </a:xfrm>
          <a:prstGeom prst="bentConnector3">
            <a:avLst>
              <a:gd name="adj1" fmla="val 1323"/>
            </a:avLst>
          </a:prstGeom>
          <a:ln w="19050">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8" name="Group 72"/>
          <p:cNvGrpSpPr>
            <a:grpSpLocks/>
          </p:cNvGrpSpPr>
          <p:nvPr/>
        </p:nvGrpSpPr>
        <p:grpSpPr bwMode="auto">
          <a:xfrm>
            <a:off x="4722813" y="3657600"/>
            <a:ext cx="2095500" cy="1709738"/>
            <a:chOff x="4875212" y="609600"/>
            <a:chExt cx="2095500" cy="1779390"/>
          </a:xfrm>
        </p:grpSpPr>
        <p:pic>
          <p:nvPicPr>
            <p:cNvPr id="232474" name="Picture 42" descr="ebs_order_details.jpg"/>
            <p:cNvPicPr>
              <a:picLocks noChangeAspect="1"/>
            </p:cNvPicPr>
            <p:nvPr/>
          </p:nvPicPr>
          <p:blipFill>
            <a:blip r:embed="rId12" cstate="print"/>
            <a:srcRect/>
            <a:stretch>
              <a:fillRect/>
            </a:stretch>
          </p:blipFill>
          <p:spPr bwMode="auto">
            <a:xfrm>
              <a:off x="4875212" y="1143000"/>
              <a:ext cx="1652711" cy="1245990"/>
            </a:xfrm>
            <a:prstGeom prst="rect">
              <a:avLst/>
            </a:prstGeom>
            <a:noFill/>
            <a:ln w="9525">
              <a:noFill/>
              <a:miter lim="800000"/>
              <a:headEnd/>
              <a:tailEnd/>
            </a:ln>
          </p:spPr>
        </p:pic>
        <p:pic>
          <p:nvPicPr>
            <p:cNvPr id="232475" name="Picture 64" descr="ebs_logo.jpg"/>
            <p:cNvPicPr>
              <a:picLocks noChangeAspect="1"/>
            </p:cNvPicPr>
            <p:nvPr/>
          </p:nvPicPr>
          <p:blipFill>
            <a:blip r:embed="rId13" cstate="print"/>
            <a:srcRect/>
            <a:stretch>
              <a:fillRect/>
            </a:stretch>
          </p:blipFill>
          <p:spPr bwMode="auto">
            <a:xfrm>
              <a:off x="6627812" y="762000"/>
              <a:ext cx="342900" cy="266700"/>
            </a:xfrm>
            <a:prstGeom prst="rect">
              <a:avLst/>
            </a:prstGeom>
            <a:noFill/>
            <a:ln w="9525">
              <a:noFill/>
              <a:miter lim="800000"/>
              <a:headEnd/>
              <a:tailEnd/>
            </a:ln>
          </p:spPr>
        </p:pic>
        <p:pic>
          <p:nvPicPr>
            <p:cNvPr id="232476" name="Picture 65" descr="ebiz.jpg"/>
            <p:cNvPicPr>
              <a:picLocks noChangeAspect="1"/>
            </p:cNvPicPr>
            <p:nvPr/>
          </p:nvPicPr>
          <p:blipFill>
            <a:blip r:embed="rId14" cstate="print"/>
            <a:srcRect/>
            <a:stretch>
              <a:fillRect/>
            </a:stretch>
          </p:blipFill>
          <p:spPr bwMode="auto">
            <a:xfrm>
              <a:off x="5027612" y="609600"/>
              <a:ext cx="1552575" cy="504825"/>
            </a:xfrm>
            <a:prstGeom prst="rect">
              <a:avLst/>
            </a:prstGeom>
            <a:noFill/>
            <a:ln w="9525">
              <a:noFill/>
              <a:miter lim="800000"/>
              <a:headEnd/>
              <a:tailEnd/>
            </a:ln>
          </p:spPr>
        </p:pic>
      </p:grpSp>
      <p:pic>
        <p:nvPicPr>
          <p:cNvPr id="68" name="Picture 67" descr="SBaaS2.PNG"/>
          <p:cNvPicPr>
            <a:picLocks noChangeAspect="1"/>
          </p:cNvPicPr>
          <p:nvPr/>
        </p:nvPicPr>
        <p:blipFill>
          <a:blip r:embed="rId6" cstate="print"/>
          <a:stretch>
            <a:fillRect/>
          </a:stretch>
        </p:blipFill>
        <p:spPr>
          <a:xfrm>
            <a:off x="6856412" y="1295400"/>
            <a:ext cx="609600" cy="381000"/>
          </a:xfrm>
          <a:prstGeom prst="rect">
            <a:avLst/>
          </a:prstGeom>
          <a:effectLst>
            <a:reflection blurRad="6350" stA="50000" endA="300" endPos="55000" dir="5400000" sy="-100000" algn="bl" rotWithShape="0"/>
          </a:effectLst>
        </p:spPr>
      </p:pic>
      <p:sp>
        <p:nvSpPr>
          <p:cNvPr id="232470" name="Text Box 44"/>
          <p:cNvSpPr txBox="1">
            <a:spLocks noChangeArrowheads="1"/>
          </p:cNvSpPr>
          <p:nvPr/>
        </p:nvSpPr>
        <p:spPr bwMode="gray">
          <a:xfrm rot="-5400000">
            <a:off x="6646863" y="971550"/>
            <a:ext cx="1447800" cy="266700"/>
          </a:xfrm>
          <a:prstGeom prst="rect">
            <a:avLst/>
          </a:prstGeom>
          <a:noFill/>
          <a:ln w="9525">
            <a:noFill/>
            <a:miter lim="800000"/>
            <a:headEnd/>
            <a:tailEnd/>
          </a:ln>
        </p:spPr>
        <p:txBody>
          <a:bodyPr lIns="121899" tIns="60949" rIns="121899" bIns="60949" anchor="ctr">
            <a:spAutoFit/>
          </a:bodyPr>
          <a:lstStyle/>
          <a:p>
            <a:pPr algn="ctr" defTabSz="912813">
              <a:lnSpc>
                <a:spcPct val="85000"/>
              </a:lnSpc>
            </a:pPr>
            <a:r>
              <a:rPr lang="en-US" sz="1100" b="1">
                <a:solidFill>
                  <a:srgbClr val="979797"/>
                </a:solidFill>
                <a:ea typeface="Arial Unicode MS" pitchFamily="34" charset="-128"/>
                <a:cs typeface="Arial Unicode MS" pitchFamily="34" charset="-128"/>
              </a:rPr>
              <a:t>ICS</a:t>
            </a:r>
          </a:p>
        </p:txBody>
      </p:sp>
      <p:sp>
        <p:nvSpPr>
          <p:cNvPr id="232471" name="TextBox 69"/>
          <p:cNvSpPr txBox="1">
            <a:spLocks noChangeArrowheads="1"/>
          </p:cNvSpPr>
          <p:nvPr/>
        </p:nvSpPr>
        <p:spPr bwMode="auto">
          <a:xfrm>
            <a:off x="6551613" y="838200"/>
            <a:ext cx="457200" cy="381000"/>
          </a:xfrm>
          <a:prstGeom prst="rect">
            <a:avLst/>
          </a:prstGeom>
          <a:noFill/>
          <a:ln w="9525">
            <a:noFill/>
            <a:miter lim="800000"/>
            <a:headEnd/>
            <a:tailEnd/>
          </a:ln>
        </p:spPr>
        <p:txBody>
          <a:bodyPr lIns="0" tIns="0" rIns="0" bIns="0"/>
          <a:lstStyle/>
          <a:p>
            <a:pPr defTabSz="912813">
              <a:lnSpc>
                <a:spcPct val="90000"/>
              </a:lnSpc>
            </a:pPr>
            <a:r>
              <a:rPr lang="en-US" sz="1900">
                <a:solidFill>
                  <a:srgbClr val="5F5F5F"/>
                </a:solidFill>
                <a:latin typeface="Calibri" pitchFamily="34" charset="0"/>
              </a:rPr>
              <a:t>1</a:t>
            </a:r>
          </a:p>
        </p:txBody>
      </p:sp>
      <p:sp>
        <p:nvSpPr>
          <p:cNvPr id="232472" name="TextBox 70"/>
          <p:cNvSpPr txBox="1">
            <a:spLocks noChangeArrowheads="1"/>
          </p:cNvSpPr>
          <p:nvPr/>
        </p:nvSpPr>
        <p:spPr bwMode="auto">
          <a:xfrm>
            <a:off x="8075613" y="1981200"/>
            <a:ext cx="457200" cy="381000"/>
          </a:xfrm>
          <a:prstGeom prst="rect">
            <a:avLst/>
          </a:prstGeom>
          <a:noFill/>
          <a:ln w="9525">
            <a:noFill/>
            <a:miter lim="800000"/>
            <a:headEnd/>
            <a:tailEnd/>
          </a:ln>
        </p:spPr>
        <p:txBody>
          <a:bodyPr lIns="0" tIns="0" rIns="0" bIns="0"/>
          <a:lstStyle/>
          <a:p>
            <a:pPr defTabSz="912813">
              <a:lnSpc>
                <a:spcPct val="90000"/>
              </a:lnSpc>
            </a:pPr>
            <a:r>
              <a:rPr lang="en-US" sz="1900">
                <a:solidFill>
                  <a:srgbClr val="5F5F5F"/>
                </a:solidFill>
                <a:latin typeface="Calibri" pitchFamily="34" charset="0"/>
              </a:rPr>
              <a:t>2</a:t>
            </a:r>
          </a:p>
        </p:txBody>
      </p:sp>
      <p:sp>
        <p:nvSpPr>
          <p:cNvPr id="232473" name="TextBox 71"/>
          <p:cNvSpPr txBox="1">
            <a:spLocks noChangeArrowheads="1"/>
          </p:cNvSpPr>
          <p:nvPr/>
        </p:nvSpPr>
        <p:spPr bwMode="auto">
          <a:xfrm>
            <a:off x="6932613" y="3886200"/>
            <a:ext cx="457200" cy="381000"/>
          </a:xfrm>
          <a:prstGeom prst="rect">
            <a:avLst/>
          </a:prstGeom>
          <a:noFill/>
          <a:ln w="9525">
            <a:noFill/>
            <a:miter lim="800000"/>
            <a:headEnd/>
            <a:tailEnd/>
          </a:ln>
        </p:spPr>
        <p:txBody>
          <a:bodyPr lIns="0" tIns="0" rIns="0" bIns="0"/>
          <a:lstStyle/>
          <a:p>
            <a:pPr defTabSz="912813">
              <a:lnSpc>
                <a:spcPct val="90000"/>
              </a:lnSpc>
            </a:pPr>
            <a:r>
              <a:rPr lang="en-US" sz="1900">
                <a:solidFill>
                  <a:srgbClr val="5F5F5F"/>
                </a:solidFill>
                <a:latin typeface="Calibri" pitchFamily="34" charset="0"/>
              </a:rPr>
              <a:t>3</a:t>
            </a: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EBS Adapter from ICS – Roadmap</a:t>
            </a:r>
            <a:endParaRPr lang="en-US" dirty="0"/>
          </a:p>
        </p:txBody>
      </p:sp>
      <p:sp>
        <p:nvSpPr>
          <p:cNvPr id="3" name="Content Placeholder 2"/>
          <p:cNvSpPr>
            <a:spLocks noGrp="1"/>
          </p:cNvSpPr>
          <p:nvPr>
            <p:ph idx="1"/>
          </p:nvPr>
        </p:nvSpPr>
        <p:spPr>
          <a:xfrm>
            <a:off x="531151" y="1608881"/>
            <a:ext cx="11126522" cy="4334720"/>
          </a:xfrm>
        </p:spPr>
        <p:txBody>
          <a:bodyPr/>
          <a:lstStyle/>
          <a:p>
            <a:pPr>
              <a:spcAft>
                <a:spcPts val="1200"/>
              </a:spcAft>
            </a:pPr>
            <a:r>
              <a:rPr lang="en-US" sz="3000" dirty="0" smtClean="0"/>
              <a:t>Publish business event to ICS</a:t>
            </a:r>
          </a:p>
          <a:p>
            <a:pPr>
              <a:spcAft>
                <a:spcPts val="1200"/>
              </a:spcAft>
            </a:pPr>
            <a:r>
              <a:rPr lang="en-US" sz="3000" dirty="0" smtClean="0"/>
              <a:t>Support for SOAP Services</a:t>
            </a:r>
          </a:p>
          <a:p>
            <a:pPr>
              <a:spcAft>
                <a:spcPts val="1200"/>
              </a:spcAft>
            </a:pPr>
            <a:r>
              <a:rPr lang="en-US" sz="3000" dirty="0" smtClean="0"/>
              <a:t>Business Event subscription (inbound)</a:t>
            </a:r>
          </a:p>
          <a:p>
            <a:pPr>
              <a:spcAft>
                <a:spcPts val="1200"/>
              </a:spcAft>
            </a:pPr>
            <a:r>
              <a:rPr lang="en-US" sz="3000" dirty="0" err="1" smtClean="0"/>
              <a:t>Flexfield</a:t>
            </a:r>
            <a:r>
              <a:rPr lang="en-US" sz="3000" dirty="0" smtClean="0"/>
              <a:t> mapping</a:t>
            </a:r>
          </a:p>
          <a:p>
            <a:pPr>
              <a:spcAft>
                <a:spcPts val="1200"/>
              </a:spcAft>
            </a:pPr>
            <a:r>
              <a:rPr lang="en-US" sz="3000" dirty="0" smtClean="0"/>
              <a:t>Support for Open Interfaces</a:t>
            </a:r>
            <a:endParaRPr lang="en-US" sz="3000" dirty="0"/>
          </a:p>
        </p:txBody>
      </p:sp>
      <p:sp>
        <p:nvSpPr>
          <p:cNvPr id="4" name="Slide Number Placeholder 3"/>
          <p:cNvSpPr>
            <a:spLocks noGrp="1"/>
          </p:cNvSpPr>
          <p:nvPr>
            <p:ph type="sldNum" sz="quarter" idx="4294967295"/>
          </p:nvPr>
        </p:nvSpPr>
        <p:spPr>
          <a:xfrm>
            <a:off x="11276011" y="6556248"/>
            <a:ext cx="381661" cy="182880"/>
          </a:xfrm>
          <a:prstGeom prst="rect">
            <a:avLst/>
          </a:prstGeom>
        </p:spPr>
        <p:txBody>
          <a:bodyPr/>
          <a:lstStyle/>
          <a:p>
            <a:fld id="{C51EAA63-D034-42AE-91FA-B13B9518C7BE}" type="slidenum">
              <a:rPr lang="en-US" smtClean="0"/>
              <a:pPr/>
              <a:t>24</a:t>
            </a:fld>
            <a:endParaRPr lang="en-US" dirty="0"/>
          </a:p>
        </p:txBody>
      </p:sp>
      <p:sp>
        <p:nvSpPr>
          <p:cNvPr id="5" name="Rectangle 4"/>
          <p:cNvSpPr/>
          <p:nvPr/>
        </p:nvSpPr>
        <p:spPr>
          <a:xfrm>
            <a:off x="9715023" y="202882"/>
            <a:ext cx="2270760" cy="50292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latin typeface="Arial" pitchFamily="34" charset="0"/>
                <a:cs typeface="Arial" pitchFamily="34" charset="0"/>
              </a:rPr>
              <a:t>Roadmap</a:t>
            </a:r>
            <a:endParaRPr lang="en-US" sz="2400" b="1" dirty="0">
              <a:latin typeface="Arial" pitchFamily="34" charset="0"/>
              <a:cs typeface="Arial" pitchFamily="34" charset="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07687" y="298175"/>
            <a:ext cx="11125199" cy="425514"/>
          </a:xfrm>
        </p:spPr>
        <p:txBody>
          <a:bodyPr/>
          <a:lstStyle/>
          <a:p>
            <a:r>
              <a:rPr lang="en-US" dirty="0" smtClean="0"/>
              <a:t>On Premises Adapters – </a:t>
            </a:r>
            <a:r>
              <a:rPr lang="en-US" sz="2400" dirty="0" smtClean="0">
                <a:solidFill>
                  <a:srgbClr val="FF0000"/>
                </a:solidFill>
              </a:rPr>
              <a:t>Supported with Agent</a:t>
            </a:r>
            <a:endParaRPr lang="en-US" sz="2400" dirty="0">
              <a:solidFill>
                <a:srgbClr val="FF0000"/>
              </a:solidFill>
            </a:endParaRPr>
          </a:p>
        </p:txBody>
      </p:sp>
      <p:sp>
        <p:nvSpPr>
          <p:cNvPr id="5" name="Slide Number Placeholder 4"/>
          <p:cNvSpPr>
            <a:spLocks noGrp="1"/>
          </p:cNvSpPr>
          <p:nvPr>
            <p:ph type="sldNum" sz="quarter" idx="4294967295"/>
          </p:nvPr>
        </p:nvSpPr>
        <p:spPr>
          <a:xfrm>
            <a:off x="11276013" y="6556375"/>
            <a:ext cx="381000" cy="182563"/>
          </a:xfrm>
          <a:prstGeom prst="rect">
            <a:avLst/>
          </a:prstGeom>
        </p:spPr>
        <p:txBody>
          <a:bodyPr/>
          <a:lstStyle/>
          <a:p>
            <a:pPr>
              <a:defRPr/>
            </a:pPr>
            <a:fld id="{C61E8DC1-458C-4BB2-8EF4-85C0B7B3D0F8}" type="slidenum">
              <a:rPr lang="en-US" smtClean="0"/>
              <a:pPr>
                <a:defRPr/>
              </a:pPr>
              <a:t>25</a:t>
            </a:fld>
            <a:endParaRPr lang="en-US" dirty="0"/>
          </a:p>
        </p:txBody>
      </p:sp>
      <p:sp>
        <p:nvSpPr>
          <p:cNvPr id="8" name="TextBox 7"/>
          <p:cNvSpPr txBox="1"/>
          <p:nvPr/>
        </p:nvSpPr>
        <p:spPr>
          <a:xfrm>
            <a:off x="609600" y="1896533"/>
            <a:ext cx="10950222" cy="4188178"/>
          </a:xfrm>
          <a:prstGeom prst="rect">
            <a:avLst/>
          </a:prstGeom>
          <a:noFill/>
        </p:spPr>
        <p:txBody>
          <a:bodyPr wrap="square" lIns="0" tIns="0" rIns="0" bIns="0" rtlCol="0">
            <a:noAutofit/>
          </a:bodyPr>
          <a:lstStyle/>
          <a:p>
            <a:pPr>
              <a:lnSpc>
                <a:spcPct val="90000"/>
              </a:lnSpc>
            </a:pPr>
            <a:endParaRPr lang="en-US" dirty="0"/>
          </a:p>
        </p:txBody>
      </p:sp>
      <p:sp>
        <p:nvSpPr>
          <p:cNvPr id="9" name="Content Placeholder 2"/>
          <p:cNvSpPr txBox="1">
            <a:spLocks/>
          </p:cNvSpPr>
          <p:nvPr/>
        </p:nvSpPr>
        <p:spPr>
          <a:xfrm>
            <a:off x="313772" y="932507"/>
            <a:ext cx="11549213" cy="5323438"/>
          </a:xfrm>
          <a:prstGeom prst="rect">
            <a:avLst/>
          </a:prstGeom>
        </p:spPr>
        <p:txBody>
          <a:bodyPr/>
          <a:lstStyle/>
          <a:p>
            <a:pPr marL="228425" indent="-228544">
              <a:lnSpc>
                <a:spcPct val="90000"/>
              </a:lnSpc>
              <a:spcBef>
                <a:spcPts val="1200"/>
              </a:spcBef>
              <a:buClr>
                <a:srgbClr val="9F9F9F"/>
              </a:buClr>
              <a:defRPr/>
            </a:pPr>
            <a:endParaRPr lang="en-US" sz="1600" dirty="0" smtClean="0">
              <a:solidFill>
                <a:srgbClr val="5F5F5F"/>
              </a:solidFill>
              <a:latin typeface="Calibri"/>
            </a:endParaRPr>
          </a:p>
          <a:p>
            <a:pPr marL="685800" marR="0" lvl="1" indent="-168275" algn="l" defTabSz="914400" rtl="0" eaLnBrk="1" fontAlgn="base" latinLnBrk="0" hangingPunct="1">
              <a:lnSpc>
                <a:spcPct val="90000"/>
              </a:lnSpc>
              <a:spcBef>
                <a:spcPts val="800"/>
              </a:spcBef>
              <a:spcAft>
                <a:spcPct val="0"/>
              </a:spcAft>
              <a:buClr>
                <a:srgbClr val="FF0000"/>
              </a:buClr>
              <a:buSzTx/>
              <a:buFont typeface="Wingdings" pitchFamily="2" charset="2"/>
              <a:buChar char="§"/>
              <a:tabLst/>
              <a:defRPr/>
            </a:pPr>
            <a:endParaRPr kumimoji="0" lang="en-US" b="0" i="0" u="none" strike="noStrike" kern="1200" cap="none" spc="0" normalizeH="0" baseline="0" noProof="0" dirty="0" smtClean="0">
              <a:ln>
                <a:noFill/>
              </a:ln>
              <a:solidFill>
                <a:schemeClr val="tx1"/>
              </a:solidFill>
              <a:effectLst/>
              <a:uLnTx/>
              <a:uFillTx/>
              <a:latin typeface="+mn-lt"/>
              <a:ea typeface="+mn-ea"/>
              <a:cs typeface="+mn-cs"/>
            </a:endParaRPr>
          </a:p>
          <a:p>
            <a:pPr marL="228544" marR="0" lvl="0" indent="-228544" algn="l" defTabSz="914400" rtl="0" eaLnBrk="1" fontAlgn="base" latinLnBrk="0" hangingPunct="1">
              <a:lnSpc>
                <a:spcPct val="90000"/>
              </a:lnSpc>
              <a:spcBef>
                <a:spcPts val="1200"/>
              </a:spcBef>
              <a:spcAft>
                <a:spcPct val="0"/>
              </a:spcAft>
              <a:buClr>
                <a:srgbClr val="9F9F9F"/>
              </a:buClr>
              <a:buSzTx/>
              <a:buFont typeface="Arial" pitchFamily="34" charset="0"/>
              <a:buChar char="•"/>
              <a:tabLst/>
              <a:defRPr/>
            </a:pPr>
            <a:endParaRPr kumimoji="0" lang="en-US"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1" name="Table 10"/>
          <p:cNvGraphicFramePr>
            <a:graphicFrameLocks noGrp="1"/>
          </p:cNvGraphicFramePr>
          <p:nvPr/>
        </p:nvGraphicFramePr>
        <p:xfrm>
          <a:off x="531812" y="914400"/>
          <a:ext cx="10450283" cy="5543637"/>
        </p:xfrm>
        <a:graphic>
          <a:graphicData uri="http://schemas.openxmlformats.org/drawingml/2006/table">
            <a:tbl>
              <a:tblPr firstRow="1" bandRow="1">
                <a:tableStyleId>{5FD0F851-EC5A-4D38-B0AD-8093EC10F338}</a:tableStyleId>
              </a:tblPr>
              <a:tblGrid>
                <a:gridCol w="2137556"/>
                <a:gridCol w="2137558"/>
                <a:gridCol w="4345559"/>
                <a:gridCol w="1829610"/>
              </a:tblGrid>
              <a:tr h="486697">
                <a:tc>
                  <a:txBody>
                    <a:bodyPr/>
                    <a:lstStyle/>
                    <a:p>
                      <a:r>
                        <a:rPr lang="en-US" sz="1600" b="0" dirty="0" smtClean="0"/>
                        <a:t>SOAP Adapter</a:t>
                      </a:r>
                      <a:endParaRPr lang="en-US" sz="1600" b="0" dirty="0"/>
                    </a:p>
                  </a:txBody>
                  <a:tcPr marL="121888" marR="121888"/>
                </a:tc>
                <a:tc>
                  <a:txBody>
                    <a:bodyPr/>
                    <a:lstStyle/>
                    <a:p>
                      <a:r>
                        <a:rPr lang="en-US" sz="1600" b="0" dirty="0" smtClean="0"/>
                        <a:t>Outbound</a:t>
                      </a:r>
                      <a:r>
                        <a:rPr lang="en-US" sz="1600" b="0" baseline="0" dirty="0" smtClean="0"/>
                        <a:t> </a:t>
                      </a:r>
                      <a:endParaRPr lang="en-US" sz="1600" b="0" dirty="0"/>
                    </a:p>
                  </a:txBody>
                  <a:tcPr marL="121888" marR="121888"/>
                </a:tc>
                <a:tc>
                  <a:txBody>
                    <a:bodyPr/>
                    <a:lstStyle/>
                    <a:p>
                      <a:r>
                        <a:rPr lang="en-US" sz="1600" b="0" dirty="0" smtClean="0"/>
                        <a:t>Synchronous Request / Response </a:t>
                      </a:r>
                    </a:p>
                    <a:p>
                      <a:r>
                        <a:rPr lang="en-US" sz="1600" b="0" dirty="0" smtClean="0"/>
                        <a:t>Fire-and-Forget</a:t>
                      </a:r>
                      <a:endParaRPr lang="en-US" sz="1600" b="0" dirty="0"/>
                    </a:p>
                  </a:txBody>
                  <a:tcPr marL="121888" marR="121888"/>
                </a:tc>
                <a:tc>
                  <a:txBody>
                    <a:bodyPr/>
                    <a:lstStyle/>
                    <a:p>
                      <a:r>
                        <a:rPr lang="en-US" sz="1600" b="0" dirty="0" smtClean="0"/>
                        <a:t>4</a:t>
                      </a:r>
                      <a:r>
                        <a:rPr lang="en-US" sz="1600" b="0" baseline="30000" dirty="0" smtClean="0"/>
                        <a:t>th</a:t>
                      </a:r>
                      <a:r>
                        <a:rPr lang="en-US" sz="1600" b="0" dirty="0" smtClean="0"/>
                        <a:t> Quarter 2015</a:t>
                      </a:r>
                      <a:endParaRPr lang="en-US" sz="1600" b="0" dirty="0"/>
                    </a:p>
                  </a:txBody>
                  <a:tcPr marL="121888" marR="121888"/>
                </a:tc>
              </a:tr>
              <a:tr h="486697">
                <a:tc>
                  <a:txBody>
                    <a:bodyPr/>
                    <a:lstStyle/>
                    <a:p>
                      <a:r>
                        <a:rPr lang="en-US" sz="1600" b="0" dirty="0" smtClean="0"/>
                        <a:t>EBS</a:t>
                      </a:r>
                      <a:r>
                        <a:rPr lang="en-US" sz="1600" b="0" baseline="0" dirty="0" smtClean="0"/>
                        <a:t> Adapter</a:t>
                      </a:r>
                      <a:endParaRPr lang="en-US" sz="1600" b="0" dirty="0"/>
                    </a:p>
                  </a:txBody>
                  <a:tcPr marL="121888" marR="121888"/>
                </a:tc>
                <a:tc>
                  <a:txBody>
                    <a:bodyPr/>
                    <a:lstStyle/>
                    <a:p>
                      <a:r>
                        <a:rPr lang="en-US" sz="1600" b="0" dirty="0" smtClean="0"/>
                        <a:t>Outbound</a:t>
                      </a:r>
                      <a:endParaRPr lang="en-US" sz="1600" b="0" dirty="0"/>
                    </a:p>
                  </a:txBody>
                  <a:tcPr marL="121888" marR="121888"/>
                </a:tc>
                <a:tc>
                  <a:txBody>
                    <a:bodyPr/>
                    <a:lstStyle/>
                    <a:p>
                      <a:r>
                        <a:rPr lang="en-US" sz="1600" b="0" dirty="0" smtClean="0"/>
                        <a:t>Synchronous Request / Response</a:t>
                      </a:r>
                    </a:p>
                    <a:p>
                      <a:r>
                        <a:rPr lang="en-US" sz="1600" b="0" dirty="0" smtClean="0"/>
                        <a:t>Fire-and-Forget</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4</a:t>
                      </a:r>
                      <a:r>
                        <a:rPr lang="en-US" sz="1600" b="0" baseline="30000" dirty="0" smtClean="0"/>
                        <a:t>th</a:t>
                      </a:r>
                      <a:r>
                        <a:rPr lang="en-US" sz="1600" b="0" dirty="0" smtClean="0"/>
                        <a:t> Quarter 2015</a:t>
                      </a:r>
                    </a:p>
                  </a:txBody>
                  <a:tcPr marL="121888" marR="121888"/>
                </a:tc>
              </a:tr>
              <a:tr h="486697">
                <a:tc>
                  <a:txBody>
                    <a:bodyPr/>
                    <a:lstStyle/>
                    <a:p>
                      <a:endParaRPr lang="en-US" sz="1600" b="0" dirty="0"/>
                    </a:p>
                  </a:txBody>
                  <a:tcPr marL="121888" marR="121888"/>
                </a:tc>
                <a:tc>
                  <a:txBody>
                    <a:bodyPr/>
                    <a:lstStyle/>
                    <a:p>
                      <a:r>
                        <a:rPr lang="en-US" sz="1600" b="0" dirty="0" smtClean="0"/>
                        <a:t>Inbound</a:t>
                      </a:r>
                      <a:endParaRPr lang="en-US" sz="1600" b="0" dirty="0"/>
                    </a:p>
                  </a:txBody>
                  <a:tcPr marL="121888" marR="121888"/>
                </a:tc>
                <a:tc>
                  <a:txBody>
                    <a:bodyPr/>
                    <a:lstStyle/>
                    <a:p>
                      <a:r>
                        <a:rPr lang="en-US" sz="1600" b="0" dirty="0" smtClean="0"/>
                        <a:t>Synchronous Request / Response</a:t>
                      </a:r>
                    </a:p>
                    <a:p>
                      <a:r>
                        <a:rPr lang="en-US" sz="1600" b="0" dirty="0" smtClean="0"/>
                        <a:t>Fire-and-Forget</a:t>
                      </a:r>
                    </a:p>
                  </a:txBody>
                  <a:tcPr marL="121888" marR="121888"/>
                </a:tc>
                <a:tc>
                  <a:txBody>
                    <a:bodyPr/>
                    <a:lstStyle/>
                    <a:p>
                      <a:r>
                        <a:rPr lang="en-US" sz="1600" b="0" dirty="0" smtClean="0"/>
                        <a:t>1</a:t>
                      </a:r>
                      <a:r>
                        <a:rPr lang="en-US" sz="1600" b="0" baseline="30000" dirty="0" smtClean="0"/>
                        <a:t>st</a:t>
                      </a:r>
                      <a:r>
                        <a:rPr lang="en-US" sz="1600" b="0" dirty="0" smtClean="0"/>
                        <a:t> Quarter 2016</a:t>
                      </a:r>
                      <a:endParaRPr lang="en-US" sz="1600" b="0" dirty="0"/>
                    </a:p>
                  </a:txBody>
                  <a:tcPr marL="121888" marR="121888"/>
                </a:tc>
              </a:tr>
              <a:tr h="486697">
                <a:tc>
                  <a:txBody>
                    <a:bodyPr/>
                    <a:lstStyle/>
                    <a:p>
                      <a:r>
                        <a:rPr lang="en-US" sz="1600" b="0" dirty="0" smtClean="0"/>
                        <a:t>Siebel Adapter</a:t>
                      </a:r>
                      <a:endParaRPr lang="en-US" sz="1600" b="0" dirty="0"/>
                    </a:p>
                  </a:txBody>
                  <a:tcPr marL="121888" marR="121888"/>
                </a:tc>
                <a:tc>
                  <a:txBody>
                    <a:bodyPr/>
                    <a:lstStyle/>
                    <a:p>
                      <a:r>
                        <a:rPr lang="en-US" sz="1600" b="0" dirty="0" smtClean="0"/>
                        <a:t>Outbound </a:t>
                      </a:r>
                      <a:endParaRPr lang="en-US" sz="1600" b="0" dirty="0"/>
                    </a:p>
                  </a:txBody>
                  <a:tcPr marL="121888" marR="121888"/>
                </a:tc>
                <a:tc>
                  <a:txBody>
                    <a:bodyPr/>
                    <a:lstStyle/>
                    <a:p>
                      <a:r>
                        <a:rPr lang="en-US" sz="1600" b="0" dirty="0" smtClean="0"/>
                        <a:t>Synchronous Request / Response</a:t>
                      </a:r>
                    </a:p>
                    <a:p>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4</a:t>
                      </a:r>
                      <a:r>
                        <a:rPr lang="en-US" sz="1600" b="0" baseline="30000" dirty="0" smtClean="0"/>
                        <a:t>th</a:t>
                      </a:r>
                      <a:r>
                        <a:rPr lang="en-US" sz="1600" b="0" dirty="0" smtClean="0"/>
                        <a:t> Quarter 2015</a:t>
                      </a:r>
                    </a:p>
                  </a:txBody>
                  <a:tcPr marL="121888" marR="121888"/>
                </a:tc>
              </a:tr>
              <a:tr h="486697">
                <a:tc>
                  <a:txBody>
                    <a:bodyPr/>
                    <a:lstStyle/>
                    <a:p>
                      <a:endParaRPr lang="en-US" sz="1600" b="0"/>
                    </a:p>
                  </a:txBody>
                  <a:tcPr marL="121888" marR="121888"/>
                </a:tc>
                <a:tc>
                  <a:txBody>
                    <a:bodyPr/>
                    <a:lstStyle/>
                    <a:p>
                      <a:r>
                        <a:rPr lang="en-US" sz="1600" b="0" dirty="0" smtClean="0"/>
                        <a:t>Inbound </a:t>
                      </a:r>
                      <a:endParaRPr lang="en-US" sz="1600" b="0" dirty="0"/>
                    </a:p>
                  </a:txBody>
                  <a:tcPr marL="121888" marR="121888"/>
                </a:tc>
                <a:tc>
                  <a:txBody>
                    <a:bodyPr/>
                    <a:lstStyle/>
                    <a:p>
                      <a:r>
                        <a:rPr lang="en-US" sz="1600" b="0" dirty="0" smtClean="0"/>
                        <a:t>Synchronous Request / Response</a:t>
                      </a:r>
                      <a:r>
                        <a:rPr lang="en-US" sz="1600" b="0" baseline="0" dirty="0" smtClean="0"/>
                        <a:t> </a:t>
                      </a:r>
                    </a:p>
                    <a:p>
                      <a:r>
                        <a:rPr lang="en-US" sz="1600" b="0" baseline="0" dirty="0" smtClean="0"/>
                        <a:t>Fire-and-Forget</a:t>
                      </a:r>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1</a:t>
                      </a:r>
                      <a:r>
                        <a:rPr lang="en-US" sz="1600" b="0" baseline="30000" dirty="0" smtClean="0"/>
                        <a:t>st</a:t>
                      </a:r>
                      <a:r>
                        <a:rPr lang="en-US" sz="1600" b="0" dirty="0" smtClean="0"/>
                        <a:t> Quarter 2016</a:t>
                      </a:r>
                    </a:p>
                  </a:txBody>
                  <a:tcPr marL="121888" marR="121888"/>
                </a:tc>
              </a:tr>
              <a:tr h="486697">
                <a:tc>
                  <a:txBody>
                    <a:bodyPr/>
                    <a:lstStyle/>
                    <a:p>
                      <a:r>
                        <a:rPr lang="en-US" sz="1600" b="0" dirty="0" smtClean="0"/>
                        <a:t>SAP Adapter</a:t>
                      </a:r>
                      <a:endParaRPr lang="en-US" sz="1600" b="0" dirty="0"/>
                    </a:p>
                  </a:txBody>
                  <a:tcPr marL="121888" marR="121888"/>
                </a:tc>
                <a:tc>
                  <a:txBody>
                    <a:bodyPr/>
                    <a:lstStyle/>
                    <a:p>
                      <a:r>
                        <a:rPr lang="en-US" sz="1600" b="0" dirty="0" smtClean="0"/>
                        <a:t>Outbound</a:t>
                      </a:r>
                      <a:endParaRPr lang="en-US" sz="1600" b="0" dirty="0"/>
                    </a:p>
                  </a:txBody>
                  <a:tcPr marL="121888" marR="121888"/>
                </a:tc>
                <a:tc>
                  <a:txBody>
                    <a:bodyPr/>
                    <a:lstStyle/>
                    <a:p>
                      <a:r>
                        <a:rPr lang="en-US" sz="1600" b="0" dirty="0" smtClean="0"/>
                        <a:t>Synchronous Request / Response</a:t>
                      </a:r>
                    </a:p>
                    <a:p>
                      <a:r>
                        <a:rPr lang="en-US" sz="1600" b="0" dirty="0" smtClean="0"/>
                        <a:t>Fire-and-Forget</a:t>
                      </a:r>
                    </a:p>
                  </a:txBody>
                  <a:tcPr marL="121888" marR="121888"/>
                </a:tc>
                <a:tc>
                  <a:txBody>
                    <a:bodyPr/>
                    <a:lstStyle/>
                    <a:p>
                      <a:r>
                        <a:rPr lang="en-US" sz="1600" b="0" dirty="0" smtClean="0"/>
                        <a:t>4</a:t>
                      </a:r>
                      <a:r>
                        <a:rPr lang="en-US" sz="1600" b="0" baseline="30000" dirty="0" smtClean="0"/>
                        <a:t>th</a:t>
                      </a:r>
                      <a:r>
                        <a:rPr lang="en-US" sz="1600" b="0" dirty="0" smtClean="0"/>
                        <a:t> Quarter 2015</a:t>
                      </a:r>
                      <a:endParaRPr lang="en-US" sz="1600" b="0" dirty="0"/>
                    </a:p>
                  </a:txBody>
                  <a:tcPr marL="121888" marR="121888"/>
                </a:tc>
              </a:tr>
              <a:tr h="486697">
                <a:tc>
                  <a:txBody>
                    <a:bodyPr/>
                    <a:lstStyle/>
                    <a:p>
                      <a:endParaRPr lang="en-US" sz="1600" b="0" dirty="0"/>
                    </a:p>
                  </a:txBody>
                  <a:tcPr marL="121888" marR="121888"/>
                </a:tc>
                <a:tc>
                  <a:txBody>
                    <a:bodyPr/>
                    <a:lstStyle/>
                    <a:p>
                      <a:r>
                        <a:rPr lang="en-US" sz="1600" b="0" dirty="0" smtClean="0"/>
                        <a:t>Inbound</a:t>
                      </a:r>
                      <a:endParaRPr lang="en-US" sz="1600" b="0" dirty="0"/>
                    </a:p>
                  </a:txBody>
                  <a:tcPr marL="121888" marR="121888"/>
                </a:tc>
                <a:tc>
                  <a:txBody>
                    <a:bodyPr/>
                    <a:lstStyle/>
                    <a:p>
                      <a:r>
                        <a:rPr lang="en-US" sz="1600" b="0" dirty="0" smtClean="0"/>
                        <a:t>Synchronous Request / Response</a:t>
                      </a:r>
                      <a:r>
                        <a:rPr lang="en-US" sz="1600" b="0" baseline="0" dirty="0" smtClean="0"/>
                        <a:t> </a:t>
                      </a:r>
                    </a:p>
                    <a:p>
                      <a:r>
                        <a:rPr lang="en-US" sz="1600" b="0" baseline="0" dirty="0" smtClean="0"/>
                        <a:t>Fire-and-Forget</a:t>
                      </a:r>
                      <a:endParaRPr lang="en-US" sz="1600" b="0" dirty="0" smtClean="0"/>
                    </a:p>
                  </a:txBody>
                  <a:tcPr marL="121888" marR="121888"/>
                </a:tc>
                <a:tc>
                  <a:txBody>
                    <a:bodyPr/>
                    <a:lstStyle/>
                    <a:p>
                      <a:r>
                        <a:rPr lang="en-US" sz="1600" b="0" dirty="0" smtClean="0"/>
                        <a:t>1</a:t>
                      </a:r>
                      <a:r>
                        <a:rPr lang="en-US" sz="1600" b="0" baseline="30000" dirty="0" smtClean="0"/>
                        <a:t>st</a:t>
                      </a:r>
                      <a:r>
                        <a:rPr lang="en-US" sz="1600" b="0" dirty="0" smtClean="0"/>
                        <a:t> Quarter 2016</a:t>
                      </a:r>
                      <a:endParaRPr lang="en-US" sz="1600" b="0" dirty="0"/>
                    </a:p>
                  </a:txBody>
                  <a:tcPr marL="121888" marR="121888"/>
                </a:tc>
              </a:tr>
              <a:tr h="496599">
                <a:tc>
                  <a:txBody>
                    <a:bodyPr/>
                    <a:lstStyle/>
                    <a:p>
                      <a:r>
                        <a:rPr lang="en-US" sz="1600" b="0" dirty="0" smtClean="0"/>
                        <a:t>DB Adapter (Oracle)</a:t>
                      </a:r>
                      <a:endParaRPr lang="en-US" sz="1600" b="0" dirty="0"/>
                    </a:p>
                  </a:txBody>
                  <a:tcPr marL="121888" marR="121888"/>
                </a:tc>
                <a:tc>
                  <a:txBody>
                    <a:bodyPr/>
                    <a:lstStyle/>
                    <a:p>
                      <a:r>
                        <a:rPr lang="en-US" sz="1600" b="0" dirty="0" smtClean="0"/>
                        <a:t>Outbound</a:t>
                      </a:r>
                      <a:endParaRPr lang="en-US" sz="1600" b="0" dirty="0"/>
                    </a:p>
                  </a:txBody>
                  <a:tcPr marL="121888" marR="121888"/>
                </a:tc>
                <a:tc>
                  <a:txBody>
                    <a:bodyPr/>
                    <a:lstStyle/>
                    <a:p>
                      <a:r>
                        <a:rPr lang="en-US" sz="1600" b="0" dirty="0" smtClean="0"/>
                        <a:t>Stored procedures &amp; Pure</a:t>
                      </a:r>
                      <a:r>
                        <a:rPr lang="en-US" sz="1600" b="0" baseline="0" dirty="0" smtClean="0"/>
                        <a:t> SQL</a:t>
                      </a:r>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4</a:t>
                      </a:r>
                      <a:r>
                        <a:rPr lang="en-US" sz="1600" b="0" baseline="30000" dirty="0" smtClean="0"/>
                        <a:t>th</a:t>
                      </a:r>
                      <a:r>
                        <a:rPr lang="en-US" sz="1600" b="0" dirty="0" smtClean="0"/>
                        <a:t> Quarter 2015</a:t>
                      </a:r>
                    </a:p>
                  </a:txBody>
                  <a:tcPr marL="121888" marR="121888"/>
                </a:tc>
              </a:tr>
              <a:tr h="496599">
                <a:tc>
                  <a:txBody>
                    <a:bodyPr/>
                    <a:lstStyle/>
                    <a:p>
                      <a:r>
                        <a:rPr lang="en-US" sz="1600" b="0" dirty="0" smtClean="0"/>
                        <a:t>DB Adapter</a:t>
                      </a:r>
                      <a:endParaRPr lang="en-US" sz="1600" b="0" dirty="0"/>
                    </a:p>
                  </a:txBody>
                  <a:tcPr marL="121888" marR="121888"/>
                </a:tc>
                <a:tc>
                  <a:txBody>
                    <a:bodyPr/>
                    <a:lstStyle/>
                    <a:p>
                      <a:r>
                        <a:rPr lang="en-US" sz="1600" b="0" dirty="0" smtClean="0"/>
                        <a:t>Inbound</a:t>
                      </a:r>
                      <a:endParaRPr lang="en-US" sz="1600" b="0" dirty="0"/>
                    </a:p>
                  </a:txBody>
                  <a:tcPr marL="121888" marR="121888"/>
                </a:tc>
                <a:tc>
                  <a:txBody>
                    <a:bodyPr/>
                    <a:lstStyle/>
                    <a:p>
                      <a:r>
                        <a:rPr lang="en-US" sz="1600" b="0" dirty="0" smtClean="0"/>
                        <a:t>polling</a:t>
                      </a:r>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1</a:t>
                      </a:r>
                      <a:r>
                        <a:rPr lang="en-US" sz="1600" b="0" baseline="30000" dirty="0" smtClean="0"/>
                        <a:t>st</a:t>
                      </a:r>
                      <a:r>
                        <a:rPr lang="en-US" sz="1600" b="0" baseline="0" dirty="0" smtClean="0"/>
                        <a:t> Quarter 2016</a:t>
                      </a:r>
                      <a:endParaRPr lang="en-US" sz="1600" b="0" dirty="0" smtClean="0"/>
                    </a:p>
                  </a:txBody>
                  <a:tcPr marL="121888" marR="121888"/>
                </a:tc>
              </a:tr>
              <a:tr h="496599">
                <a:tc>
                  <a:txBody>
                    <a:bodyPr/>
                    <a:lstStyle/>
                    <a:p>
                      <a:r>
                        <a:rPr lang="en-US" sz="1600" b="0" dirty="0" smtClean="0"/>
                        <a:t>File, FTP, JMS</a:t>
                      </a:r>
                      <a:endParaRPr lang="en-US" sz="1600" b="0" dirty="0"/>
                    </a:p>
                  </a:txBody>
                  <a:tcPr marL="121888" marR="121888"/>
                </a:tc>
                <a:tc>
                  <a:txBody>
                    <a:bodyPr/>
                    <a:lstStyle/>
                    <a:p>
                      <a:r>
                        <a:rPr lang="en-US" sz="1600" b="0" dirty="0" smtClean="0"/>
                        <a:t>Inbound &amp; outbound</a:t>
                      </a:r>
                      <a:endParaRPr lang="en-US" sz="1600" b="0" dirty="0"/>
                    </a:p>
                  </a:txBody>
                  <a:tcPr marL="121888" marR="121888"/>
                </a:tc>
                <a:tc>
                  <a:txBody>
                    <a:bodyPr/>
                    <a:lstStyle/>
                    <a:p>
                      <a:endParaRPr lang="en-US" sz="1600" b="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t>1</a:t>
                      </a:r>
                      <a:r>
                        <a:rPr lang="en-US" sz="1600" b="0" baseline="30000" dirty="0" smtClean="0"/>
                        <a:t>st</a:t>
                      </a:r>
                      <a:r>
                        <a:rPr lang="en-US" sz="1600" b="0" dirty="0" smtClean="0"/>
                        <a:t> </a:t>
                      </a:r>
                      <a:r>
                        <a:rPr lang="en-US" sz="1600" b="0" baseline="0" dirty="0" smtClean="0"/>
                        <a:t> Half </a:t>
                      </a:r>
                      <a:r>
                        <a:rPr lang="en-US" sz="1600" b="0" dirty="0" smtClean="0"/>
                        <a:t>2016</a:t>
                      </a:r>
                    </a:p>
                  </a:txBody>
                  <a:tcPr marL="121888" marR="121888"/>
                </a:tc>
              </a:tr>
            </a:tbl>
          </a:graphicData>
        </a:graphic>
      </p:graphicFrame>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531821" y="40640"/>
            <a:ext cx="11125199" cy="889000"/>
          </a:xfrm>
        </p:spPr>
        <p:txBody>
          <a:bodyPr/>
          <a:lstStyle/>
          <a:p>
            <a:pPr eaLnBrk="1" hangingPunct="1"/>
            <a:r>
              <a:rPr lang="en-US" dirty="0" smtClean="0">
                <a:latin typeface="Arial" charset="0"/>
                <a:cs typeface="Arial" charset="0"/>
              </a:rPr>
              <a:t>Cloud to On-Premise Hybrid Integration Patterns</a:t>
            </a:r>
          </a:p>
        </p:txBody>
      </p:sp>
      <p:sp>
        <p:nvSpPr>
          <p:cNvPr id="201737" name="Content Placeholder 7"/>
          <p:cNvSpPr>
            <a:spLocks noGrp="1"/>
          </p:cNvSpPr>
          <p:nvPr>
            <p:ph sz="quarter" idx="4294967295"/>
          </p:nvPr>
        </p:nvSpPr>
        <p:spPr>
          <a:xfrm>
            <a:off x="5942012" y="1066800"/>
            <a:ext cx="6062662" cy="5141912"/>
          </a:xfrm>
        </p:spPr>
        <p:txBody>
          <a:bodyPr/>
          <a:lstStyle/>
          <a:p>
            <a:pPr eaLnBrk="1" hangingPunct="1">
              <a:buFont typeface="Wingdings" pitchFamily="2" charset="2"/>
              <a:buNone/>
              <a:defRPr/>
            </a:pPr>
            <a:r>
              <a:rPr lang="en-US" sz="2400" b="1" dirty="0" smtClean="0"/>
              <a:t>Integration Patterns</a:t>
            </a:r>
          </a:p>
          <a:p>
            <a:pPr defTabSz="302631" eaLnBrk="1" hangingPunct="1">
              <a:buSzPct val="85000"/>
              <a:defRPr/>
            </a:pPr>
            <a:r>
              <a:rPr lang="en-US" sz="1800" b="1" dirty="0" smtClean="0">
                <a:latin typeface="Arial" charset="0"/>
                <a:cs typeface="Arial" charset="0"/>
              </a:rPr>
              <a:t>Messaging (</a:t>
            </a:r>
            <a:r>
              <a:rPr lang="en-US" sz="1800" b="1" dirty="0" err="1" smtClean="0">
                <a:latin typeface="Arial" charset="0"/>
                <a:cs typeface="Arial" charset="0"/>
              </a:rPr>
              <a:t>Async</a:t>
            </a:r>
            <a:r>
              <a:rPr lang="en-US" sz="1800" b="1" dirty="0" smtClean="0">
                <a:latin typeface="Arial" charset="0"/>
                <a:cs typeface="Arial" charset="0"/>
              </a:rPr>
              <a:t>) - Hybrid</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Use On </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SOA to poll Messaging Service</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On </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SOA hosts the adapter</a:t>
            </a:r>
          </a:p>
          <a:p>
            <a:pPr defTabSz="302631" eaLnBrk="1" hangingPunct="1">
              <a:buSzPct val="85000"/>
              <a:defRPr/>
            </a:pPr>
            <a:r>
              <a:rPr lang="en-US" sz="1800" b="1" dirty="0" smtClean="0">
                <a:latin typeface="Arial" charset="0"/>
                <a:cs typeface="Arial" charset="0"/>
              </a:rPr>
              <a:t>Proxy (Sync or </a:t>
            </a:r>
            <a:r>
              <a:rPr lang="en-US" sz="1800" b="1" dirty="0" err="1" smtClean="0">
                <a:latin typeface="Arial" charset="0"/>
                <a:cs typeface="Arial" charset="0"/>
              </a:rPr>
              <a:t>Async</a:t>
            </a:r>
            <a:r>
              <a:rPr lang="en-US" sz="1800" b="1" dirty="0" smtClean="0">
                <a:latin typeface="Arial" charset="0"/>
                <a:cs typeface="Arial" charset="0"/>
              </a:rPr>
              <a:t>) - Hybrid</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Use On </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SOA with a web-Proxy in DMZ</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ICS sends message through Proxy</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On </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SOA hosts adapter</a:t>
            </a:r>
          </a:p>
          <a:p>
            <a:pPr defTabSz="302631" eaLnBrk="1" hangingPunct="1">
              <a:buSzPct val="85000"/>
              <a:defRPr/>
            </a:pPr>
            <a:r>
              <a:rPr lang="en-US" sz="1800" b="1" dirty="0" smtClean="0">
                <a:latin typeface="Arial" charset="0"/>
                <a:cs typeface="Arial" charset="0"/>
              </a:rPr>
              <a:t>Tunnel </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SSH to establish on-</a:t>
            </a:r>
            <a:r>
              <a:rPr lang="en-US" sz="1400" dirty="0" err="1" smtClean="0">
                <a:latin typeface="Arial" pitchFamily="34" charset="0"/>
                <a:cs typeface="Arial" pitchFamily="34" charset="0"/>
              </a:rPr>
              <a:t>Prem</a:t>
            </a:r>
            <a:r>
              <a:rPr lang="en-US" sz="1400" dirty="0" smtClean="0">
                <a:latin typeface="Arial" pitchFamily="34" charset="0"/>
                <a:cs typeface="Arial" pitchFamily="34" charset="0"/>
              </a:rPr>
              <a:t> Connectivity</a:t>
            </a:r>
          </a:p>
          <a:p>
            <a:pPr marL="840170" lvl="1" indent="-302631" defTabSz="302631" eaLnBrk="1" hangingPunct="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VPN (Future)</a:t>
            </a:r>
          </a:p>
          <a:p>
            <a:pPr defTabSz="302631">
              <a:buSzPct val="85000"/>
              <a:defRPr/>
            </a:pPr>
            <a:r>
              <a:rPr lang="en-US" sz="1800" b="1" dirty="0" smtClean="0">
                <a:latin typeface="Arial" charset="0"/>
                <a:cs typeface="Arial" charset="0"/>
              </a:rPr>
              <a:t>Agent (Sync or </a:t>
            </a:r>
            <a:r>
              <a:rPr lang="en-US" sz="1800" b="1" dirty="0" err="1" smtClean="0">
                <a:latin typeface="Arial" charset="0"/>
                <a:cs typeface="Arial" charset="0"/>
              </a:rPr>
              <a:t>Async</a:t>
            </a:r>
            <a:r>
              <a:rPr lang="en-US" sz="1800" b="1" dirty="0" smtClean="0">
                <a:latin typeface="Arial" charset="0"/>
                <a:cs typeface="Arial" charset="0"/>
              </a:rPr>
              <a:t>)</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Agent is started on the customer’s internal network</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Agent establishes a communications tunnel</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ICS send messages through tunnel to the Agent</a:t>
            </a:r>
          </a:p>
          <a:p>
            <a:pPr marL="840170" lvl="1" indent="-302631" defTabSz="302631">
              <a:spcBef>
                <a:spcPct val="0"/>
              </a:spcBef>
              <a:spcAft>
                <a:spcPts val="800"/>
              </a:spcAft>
              <a:buSzPct val="85000"/>
              <a:buFont typeface="Arial" pitchFamily="34" charset="0"/>
              <a:buChar char="•"/>
              <a:defRPr/>
            </a:pPr>
            <a:r>
              <a:rPr lang="en-US" sz="1400" dirty="0" smtClean="0">
                <a:latin typeface="Arial" pitchFamily="34" charset="0"/>
                <a:cs typeface="Arial" pitchFamily="34" charset="0"/>
              </a:rPr>
              <a:t>Agent hosts adapter to communicate to the App</a:t>
            </a:r>
          </a:p>
        </p:txBody>
      </p:sp>
      <p:sp>
        <p:nvSpPr>
          <p:cNvPr id="46" name="Rectangle 45"/>
          <p:cNvSpPr/>
          <p:nvPr/>
        </p:nvSpPr>
        <p:spPr>
          <a:xfrm>
            <a:off x="507868" y="1018117"/>
            <a:ext cx="5089258" cy="4942416"/>
          </a:xfrm>
          <a:prstGeom prst="rect">
            <a:avLst/>
          </a:prstGeom>
        </p:spPr>
        <p:style>
          <a:lnRef idx="2">
            <a:schemeClr val="accent3"/>
          </a:lnRef>
          <a:fillRef idx="1">
            <a:schemeClr val="lt1"/>
          </a:fillRef>
          <a:effectRef idx="0">
            <a:schemeClr val="accent3"/>
          </a:effectRef>
          <a:fontRef idx="minor">
            <a:schemeClr val="dk1"/>
          </a:fontRef>
        </p:style>
        <p:txBody>
          <a:bodyPr lIns="121899" tIns="60949" rIns="121899" bIns="60949" anchor="ctr"/>
          <a:lstStyle/>
          <a:p>
            <a:pPr algn="ctr" fontAlgn="auto">
              <a:spcBef>
                <a:spcPts val="0"/>
              </a:spcBef>
              <a:spcAft>
                <a:spcPts val="0"/>
              </a:spcAft>
              <a:defRPr/>
            </a:pPr>
            <a:endParaRPr lang="en-US" dirty="0">
              <a:solidFill>
                <a:srgbClr val="000000"/>
              </a:solidFill>
            </a:endParaRPr>
          </a:p>
        </p:txBody>
      </p:sp>
      <p:sp>
        <p:nvSpPr>
          <p:cNvPr id="98" name="Rounded Rectangle 97"/>
          <p:cNvSpPr/>
          <p:nvPr/>
        </p:nvSpPr>
        <p:spPr>
          <a:xfrm>
            <a:off x="570605" y="1072777"/>
            <a:ext cx="1284216" cy="400864"/>
          </a:xfrm>
          <a:prstGeom prst="roundRect">
            <a:avLst/>
          </a:prstGeom>
          <a:effectLst>
            <a:outerShdw blurRad="50800" dist="38100" dir="5400000" algn="t" rotWithShape="0">
              <a:prstClr val="black">
                <a:alpha val="40000"/>
              </a:prstClr>
            </a:outerShdw>
            <a:reflection blurRad="6350" stA="50000" endA="300" endPos="55500" dist="50800" dir="5400000" sy="-100000" algn="bl" rotWithShape="0"/>
          </a:effectLst>
        </p:spPr>
        <p:style>
          <a:lnRef idx="1">
            <a:schemeClr val="accent5"/>
          </a:lnRef>
          <a:fillRef idx="2">
            <a:schemeClr val="accent5"/>
          </a:fillRef>
          <a:effectRef idx="1">
            <a:schemeClr val="accent5"/>
          </a:effectRef>
          <a:fontRef idx="minor">
            <a:schemeClr val="dk1"/>
          </a:fontRef>
        </p:style>
        <p:txBody>
          <a:bodyPr lIns="121899" tIns="60949" rIns="121899" bIns="60949" anchor="ctr"/>
          <a:lstStyle/>
          <a:p>
            <a:pPr algn="ctr" fontAlgn="auto">
              <a:spcBef>
                <a:spcPts val="0"/>
              </a:spcBef>
              <a:spcAft>
                <a:spcPts val="0"/>
              </a:spcAft>
              <a:defRPr/>
            </a:pPr>
            <a:r>
              <a:rPr lang="en-US" sz="1400" dirty="0" smtClean="0">
                <a:solidFill>
                  <a:srgbClr val="000000"/>
                </a:solidFill>
              </a:rPr>
              <a:t>SOA </a:t>
            </a:r>
            <a:r>
              <a:rPr lang="en-US" sz="1400" dirty="0">
                <a:solidFill>
                  <a:srgbClr val="000000"/>
                </a:solidFill>
              </a:rPr>
              <a:t>to </a:t>
            </a:r>
            <a:r>
              <a:rPr lang="en-US" sz="1400" dirty="0" smtClean="0">
                <a:solidFill>
                  <a:srgbClr val="000000"/>
                </a:solidFill>
              </a:rPr>
              <a:t>On Premise Apps</a:t>
            </a:r>
            <a:endParaRPr lang="en-US" sz="1400" dirty="0">
              <a:solidFill>
                <a:srgbClr val="000000"/>
              </a:solidFill>
            </a:endParaRPr>
          </a:p>
        </p:txBody>
      </p:sp>
      <p:pic>
        <p:nvPicPr>
          <p:cNvPr id="62474" name="Picture 3" descr="C:\Users\shaaland.ST-USERS\Pictures\PPT_Icons\All_Icons\Building_Office\PNG\ic-Building_Office-gray.png"/>
          <p:cNvPicPr>
            <a:picLocks noChangeAspect="1" noChangeArrowheads="1"/>
          </p:cNvPicPr>
          <p:nvPr/>
        </p:nvPicPr>
        <p:blipFill>
          <a:blip r:embed="rId3" cstate="print"/>
          <a:srcRect/>
          <a:stretch>
            <a:fillRect/>
          </a:stretch>
        </p:blipFill>
        <p:spPr bwMode="auto">
          <a:xfrm>
            <a:off x="2454694" y="1551518"/>
            <a:ext cx="738525" cy="690033"/>
          </a:xfrm>
          <a:prstGeom prst="rect">
            <a:avLst/>
          </a:prstGeom>
          <a:noFill/>
          <a:ln w="9525">
            <a:noFill/>
            <a:miter lim="800000"/>
            <a:headEnd/>
            <a:tailEnd/>
          </a:ln>
        </p:spPr>
      </p:pic>
      <p:sp>
        <p:nvSpPr>
          <p:cNvPr id="62475" name="Rectangle 119"/>
          <p:cNvSpPr>
            <a:spLocks noChangeArrowheads="1"/>
          </p:cNvSpPr>
          <p:nvPr/>
        </p:nvSpPr>
        <p:spPr bwMode="auto">
          <a:xfrm>
            <a:off x="2524526" y="1136651"/>
            <a:ext cx="617906" cy="328083"/>
          </a:xfrm>
          <a:prstGeom prst="rect">
            <a:avLst/>
          </a:prstGeom>
          <a:noFill/>
          <a:ln w="9525">
            <a:noFill/>
            <a:miter lim="800000"/>
            <a:headEnd/>
            <a:tailEnd/>
          </a:ln>
        </p:spPr>
        <p:txBody>
          <a:bodyPr wrap="none" lIns="121899" tIns="60949" rIns="121899" bIns="60949">
            <a:spAutoFit/>
          </a:bodyPr>
          <a:lstStyle/>
          <a:p>
            <a:r>
              <a:rPr lang="en-US" sz="1300" b="1" dirty="0">
                <a:solidFill>
                  <a:srgbClr val="000000"/>
                </a:solidFill>
              </a:rPr>
              <a:t>DMZ</a:t>
            </a:r>
          </a:p>
        </p:txBody>
      </p:sp>
      <p:grpSp>
        <p:nvGrpSpPr>
          <p:cNvPr id="2" name="Group 90"/>
          <p:cNvGrpSpPr/>
          <p:nvPr/>
        </p:nvGrpSpPr>
        <p:grpSpPr>
          <a:xfrm>
            <a:off x="2678870" y="2350186"/>
            <a:ext cx="323630" cy="331885"/>
            <a:chOff x="2565401" y="1473200"/>
            <a:chExt cx="2159000" cy="2387600"/>
          </a:xfrm>
          <a:solidFill>
            <a:schemeClr val="bg2">
              <a:lumMod val="75000"/>
            </a:schemeClr>
          </a:solidFill>
        </p:grpSpPr>
        <p:sp>
          <p:nvSpPr>
            <p:cNvPr id="128" name="Rounded Rectangle 127"/>
            <p:cNvSpPr/>
            <p:nvPr/>
          </p:nvSpPr>
          <p:spPr>
            <a:xfrm>
              <a:off x="3378201" y="1473200"/>
              <a:ext cx="575733" cy="567267"/>
            </a:xfrm>
            <a:prstGeom prst="roundRect">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29" name="Rounded Rectangle 128"/>
            <p:cNvSpPr/>
            <p:nvPr/>
          </p:nvSpPr>
          <p:spPr>
            <a:xfrm>
              <a:off x="4148668" y="2937933"/>
              <a:ext cx="575733" cy="567267"/>
            </a:xfrm>
            <a:prstGeom prst="roundRect">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0" name="Rounded Rectangle 129"/>
            <p:cNvSpPr/>
            <p:nvPr/>
          </p:nvSpPr>
          <p:spPr>
            <a:xfrm>
              <a:off x="2565401" y="3056467"/>
              <a:ext cx="812799" cy="804333"/>
            </a:xfrm>
            <a:prstGeom prst="roundRect">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1" name="L-Shape 130"/>
            <p:cNvSpPr/>
            <p:nvPr/>
          </p:nvSpPr>
          <p:spPr>
            <a:xfrm rot="10800000">
              <a:off x="4047065" y="2497665"/>
              <a:ext cx="474134" cy="296334"/>
            </a:xfrm>
            <a:prstGeom prst="corner">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2" name="L-Shape 131"/>
            <p:cNvSpPr/>
            <p:nvPr/>
          </p:nvSpPr>
          <p:spPr>
            <a:xfrm rot="5400000">
              <a:off x="2878667" y="2489200"/>
              <a:ext cx="440266" cy="440267"/>
            </a:xfrm>
            <a:prstGeom prst="corner">
              <a:avLst>
                <a:gd name="adj1" fmla="val 38462"/>
                <a:gd name="adj2" fmla="val 38462"/>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3" name="Donut 132"/>
            <p:cNvSpPr/>
            <p:nvPr/>
          </p:nvSpPr>
          <p:spPr>
            <a:xfrm>
              <a:off x="3285067" y="2328333"/>
              <a:ext cx="787400" cy="465666"/>
            </a:xfrm>
            <a:prstGeom prst="donut">
              <a:avLst>
                <a:gd name="adj" fmla="val 28636"/>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34" name="Rectangle 133"/>
            <p:cNvSpPr/>
            <p:nvPr/>
          </p:nvSpPr>
          <p:spPr>
            <a:xfrm>
              <a:off x="3564465" y="2133600"/>
              <a:ext cx="220135" cy="203200"/>
            </a:xfrm>
            <a:prstGeom prst="rect">
              <a:avLst/>
            </a:prstGeom>
            <a:grpFill/>
            <a:effectLst>
              <a:outerShdw blurRad="88900" sx="111000" sy="111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grpSp>
      <p:cxnSp>
        <p:nvCxnSpPr>
          <p:cNvPr id="123" name="Straight Arrow Connector 122"/>
          <p:cNvCxnSpPr>
            <a:endCxn id="62484" idx="3"/>
          </p:cNvCxnSpPr>
          <p:nvPr/>
        </p:nvCxnSpPr>
        <p:spPr>
          <a:xfrm flipH="1">
            <a:off x="1652687" y="2704011"/>
            <a:ext cx="868444" cy="293189"/>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124" name="Straight Arrow Connector 123"/>
          <p:cNvCxnSpPr/>
          <p:nvPr/>
        </p:nvCxnSpPr>
        <p:spPr>
          <a:xfrm flipH="1" flipV="1">
            <a:off x="2731906" y="2146300"/>
            <a:ext cx="84645" cy="179917"/>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125" name="Straight Arrow Connector 124"/>
          <p:cNvCxnSpPr/>
          <p:nvPr/>
        </p:nvCxnSpPr>
        <p:spPr>
          <a:xfrm flipV="1">
            <a:off x="2882149" y="2131484"/>
            <a:ext cx="84645" cy="194733"/>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126" name="Straight Arrow Connector 125"/>
          <p:cNvCxnSpPr/>
          <p:nvPr/>
        </p:nvCxnSpPr>
        <p:spPr>
          <a:xfrm flipH="1" flipV="1">
            <a:off x="1563811" y="3348568"/>
            <a:ext cx="537493" cy="436033"/>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pic>
        <p:nvPicPr>
          <p:cNvPr id="62484" name="Picture 53" descr="699-Messaging-small.PNG"/>
          <p:cNvPicPr>
            <a:picLocks noChangeAspect="1"/>
          </p:cNvPicPr>
          <p:nvPr/>
        </p:nvPicPr>
        <p:blipFill>
          <a:blip r:embed="rId4" cstate="print"/>
          <a:srcRect/>
          <a:stretch>
            <a:fillRect/>
          </a:stretch>
        </p:blipFill>
        <p:spPr bwMode="auto">
          <a:xfrm>
            <a:off x="713132" y="2654300"/>
            <a:ext cx="939555" cy="685800"/>
          </a:xfrm>
          <a:prstGeom prst="rect">
            <a:avLst/>
          </a:prstGeom>
          <a:noFill/>
          <a:ln w="9525">
            <a:noFill/>
            <a:miter lim="800000"/>
            <a:headEnd/>
            <a:tailEnd/>
          </a:ln>
        </p:spPr>
      </p:pic>
      <p:pic>
        <p:nvPicPr>
          <p:cNvPr id="59" name="Picture 58" descr="images.jpg"/>
          <p:cNvPicPr>
            <a:picLocks noChangeAspect="1"/>
          </p:cNvPicPr>
          <p:nvPr/>
        </p:nvPicPr>
        <p:blipFill>
          <a:blip r:embed="rId5" cstate="print"/>
          <a:stretch>
            <a:fillRect/>
          </a:stretch>
        </p:blipFill>
        <p:spPr>
          <a:xfrm>
            <a:off x="3066253" y="1896533"/>
            <a:ext cx="780846" cy="237067"/>
          </a:xfrm>
          <a:prstGeom prst="rect">
            <a:avLst/>
          </a:prstGeom>
          <a:effectLst>
            <a:outerShdw blurRad="50800" dist="38100" dir="2700000" algn="tl" rotWithShape="0">
              <a:prstClr val="black">
                <a:alpha val="51000"/>
              </a:prstClr>
            </a:outerShdw>
          </a:effectLst>
        </p:spPr>
      </p:pic>
      <p:pic>
        <p:nvPicPr>
          <p:cNvPr id="60" name="Picture 59" descr="SAP_R3.jpg"/>
          <p:cNvPicPr>
            <a:picLocks noChangeAspect="1"/>
          </p:cNvPicPr>
          <p:nvPr/>
        </p:nvPicPr>
        <p:blipFill>
          <a:blip r:embed="rId6" cstate="print"/>
          <a:stretch>
            <a:fillRect/>
          </a:stretch>
        </p:blipFill>
        <p:spPr>
          <a:xfrm>
            <a:off x="2037820" y="1905001"/>
            <a:ext cx="505751" cy="275167"/>
          </a:xfrm>
          <a:prstGeom prst="rect">
            <a:avLst/>
          </a:prstGeom>
          <a:effectLst>
            <a:outerShdw blurRad="50800" dist="38100" dir="2700000" algn="tl" rotWithShape="0">
              <a:prstClr val="black">
                <a:alpha val="51000"/>
              </a:prstClr>
            </a:outerShdw>
          </a:effectLst>
        </p:spPr>
      </p:pic>
      <p:sp>
        <p:nvSpPr>
          <p:cNvPr id="127" name="Oval 126"/>
          <p:cNvSpPr/>
          <p:nvPr/>
        </p:nvSpPr>
        <p:spPr>
          <a:xfrm>
            <a:off x="1885685" y="1177962"/>
            <a:ext cx="2025496" cy="2061881"/>
          </a:xfrm>
          <a:prstGeom prst="ellipse">
            <a:avLst/>
          </a:prstGeom>
          <a:solidFill>
            <a:srgbClr val="F2F2F2">
              <a:alpha val="25098"/>
            </a:srgbClr>
          </a:solidFill>
          <a:scene3d>
            <a:camera prst="orthographicFront">
              <a:rot lat="0" lon="0" rev="0"/>
            </a:camera>
            <a:lightRig rig="threePt" dir="t">
              <a:rot lat="0" lon="0" rev="1200000"/>
            </a:lightRig>
          </a:scene3d>
          <a:sp3d extrusionH="76200">
            <a:bevelT w="666750" h="698500"/>
            <a:extrusionClr>
              <a:schemeClr val="tx2">
                <a:lumMod val="20000"/>
                <a:lumOff val="80000"/>
              </a:schemeClr>
            </a:extrusionClr>
          </a:sp3d>
        </p:spPr>
        <p:style>
          <a:lnRef idx="0">
            <a:schemeClr val="accent3"/>
          </a:lnRef>
          <a:fillRef idx="3">
            <a:schemeClr val="accent3"/>
          </a:fillRef>
          <a:effectRef idx="3">
            <a:schemeClr val="accent3"/>
          </a:effectRef>
          <a:fontRef idx="minor">
            <a:schemeClr val="lt1"/>
          </a:fontRef>
        </p:style>
        <p:txBody>
          <a:bodyPr lIns="121899" tIns="60949" rIns="121899" bIns="60949" anchor="ctr"/>
          <a:lstStyle/>
          <a:p>
            <a:pPr algn="ctr" fontAlgn="auto">
              <a:spcBef>
                <a:spcPts val="0"/>
              </a:spcBef>
              <a:spcAft>
                <a:spcPts val="0"/>
              </a:spcAft>
              <a:defRPr/>
            </a:pPr>
            <a:endParaRPr lang="en-US" dirty="0">
              <a:solidFill>
                <a:prstClr val="white"/>
              </a:solidFill>
            </a:endParaRPr>
          </a:p>
        </p:txBody>
      </p:sp>
      <p:pic>
        <p:nvPicPr>
          <p:cNvPr id="61" name="Picture 60" descr="JDEdwards.jpg"/>
          <p:cNvPicPr>
            <a:picLocks noChangeAspect="1"/>
          </p:cNvPicPr>
          <p:nvPr/>
        </p:nvPicPr>
        <p:blipFill>
          <a:blip r:embed="rId7" cstate="print"/>
          <a:stretch>
            <a:fillRect/>
          </a:stretch>
        </p:blipFill>
        <p:spPr>
          <a:xfrm>
            <a:off x="2983724" y="1481667"/>
            <a:ext cx="598861" cy="306917"/>
          </a:xfrm>
          <a:prstGeom prst="rect">
            <a:avLst/>
          </a:prstGeom>
          <a:effectLst>
            <a:outerShdw blurRad="50800" dist="38100" dir="2700000" algn="tl" rotWithShape="0">
              <a:prstClr val="black">
                <a:alpha val="51000"/>
              </a:prstClr>
            </a:outerShdw>
          </a:effectLst>
        </p:spPr>
      </p:pic>
      <p:sp>
        <p:nvSpPr>
          <p:cNvPr id="32" name="Rounded Rectangle 31"/>
          <p:cNvSpPr/>
          <p:nvPr/>
        </p:nvSpPr>
        <p:spPr bwMode="auto">
          <a:xfrm>
            <a:off x="3143643" y="2487169"/>
            <a:ext cx="605397" cy="421972"/>
          </a:xfrm>
          <a:prstGeom prst="roundRect">
            <a:avLst/>
          </a:prstGeom>
          <a:gradFill>
            <a:gsLst>
              <a:gs pos="0">
                <a:schemeClr val="accent1">
                  <a:shade val="51000"/>
                  <a:satMod val="130000"/>
                  <a:alpha val="17000"/>
                </a:schemeClr>
              </a:gs>
              <a:gs pos="80000">
                <a:schemeClr val="accent1">
                  <a:shade val="93000"/>
                  <a:satMod val="130000"/>
                </a:schemeClr>
              </a:gs>
              <a:gs pos="100000">
                <a:schemeClr val="accent1">
                  <a:shade val="94000"/>
                  <a:satMod val="135000"/>
                </a:schemeClr>
              </a:gs>
            </a:gsLst>
          </a:gradFill>
          <a:scene3d>
            <a:camera prst="orthographicFront">
              <a:rot lat="0" lon="0" rev="0"/>
            </a:camera>
            <a:lightRig rig="threePt" dir="t">
              <a:rot lat="0" lon="0" rev="1200000"/>
            </a:lightRig>
          </a:scene3d>
          <a:sp3d>
            <a:bevelT w="177800" h="133350"/>
            <a:bevelB w="127000" h="114300"/>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1100" dirty="0" smtClean="0">
                <a:solidFill>
                  <a:prstClr val="white"/>
                </a:solidFill>
              </a:rPr>
              <a:t>Agent</a:t>
            </a:r>
            <a:endParaRPr lang="en-US" sz="1000" dirty="0">
              <a:solidFill>
                <a:prstClr val="white"/>
              </a:solidFill>
            </a:endParaRPr>
          </a:p>
        </p:txBody>
      </p:sp>
      <p:pic>
        <p:nvPicPr>
          <p:cNvPr id="62" name="Picture 61" descr="PeopleSoft.jpg"/>
          <p:cNvPicPr>
            <a:picLocks noChangeAspect="1"/>
          </p:cNvPicPr>
          <p:nvPr/>
        </p:nvPicPr>
        <p:blipFill>
          <a:blip r:embed="rId8" cstate="print"/>
          <a:stretch>
            <a:fillRect/>
          </a:stretch>
        </p:blipFill>
        <p:spPr>
          <a:xfrm>
            <a:off x="2171134" y="1483785"/>
            <a:ext cx="660228" cy="222249"/>
          </a:xfrm>
          <a:prstGeom prst="rect">
            <a:avLst/>
          </a:prstGeom>
          <a:effectLst>
            <a:outerShdw blurRad="50800" dist="38100" dir="2700000" algn="tl" rotWithShape="0">
              <a:prstClr val="black">
                <a:alpha val="51000"/>
              </a:prstClr>
            </a:outerShdw>
          </a:effectLst>
        </p:spPr>
      </p:pic>
      <p:pic>
        <p:nvPicPr>
          <p:cNvPr id="62492" name="Picture 3" descr="image002.jpg"/>
          <p:cNvPicPr>
            <a:picLocks noChangeAspect="1"/>
          </p:cNvPicPr>
          <p:nvPr/>
        </p:nvPicPr>
        <p:blipFill>
          <a:blip r:embed="rId9" cstate="print">
            <a:clrChange>
              <a:clrFrom>
                <a:srgbClr val="FFFFFF"/>
              </a:clrFrom>
              <a:clrTo>
                <a:srgbClr val="FFFFFF">
                  <a:alpha val="0"/>
                </a:srgbClr>
              </a:clrTo>
            </a:clrChange>
          </a:blip>
          <a:srcRect/>
          <a:stretch>
            <a:fillRect/>
          </a:stretch>
        </p:blipFill>
        <p:spPr bwMode="auto">
          <a:xfrm>
            <a:off x="1810889" y="3448474"/>
            <a:ext cx="2684911" cy="2528654"/>
          </a:xfrm>
          <a:prstGeom prst="rect">
            <a:avLst/>
          </a:prstGeom>
          <a:noFill/>
          <a:ln w="9525">
            <a:noFill/>
            <a:miter lim="800000"/>
            <a:headEnd/>
            <a:tailEnd/>
          </a:ln>
        </p:spPr>
      </p:pic>
      <p:sp>
        <p:nvSpPr>
          <p:cNvPr id="62493" name="TextBox 71"/>
          <p:cNvSpPr txBox="1">
            <a:spLocks noChangeArrowheads="1"/>
          </p:cNvSpPr>
          <p:nvPr/>
        </p:nvSpPr>
        <p:spPr bwMode="auto">
          <a:xfrm>
            <a:off x="2596420" y="4204690"/>
            <a:ext cx="1499592" cy="323165"/>
          </a:xfrm>
          <a:prstGeom prst="rect">
            <a:avLst/>
          </a:prstGeom>
          <a:noFill/>
          <a:ln w="9525">
            <a:noFill/>
            <a:miter lim="800000"/>
            <a:headEnd/>
            <a:tailEnd/>
          </a:ln>
        </p:spPr>
        <p:txBody>
          <a:bodyPr>
            <a:spAutoFit/>
          </a:bodyPr>
          <a:lstStyle/>
          <a:p>
            <a:r>
              <a:rPr lang="en-US" sz="1500" dirty="0" smtClean="0">
                <a:solidFill>
                  <a:srgbClr val="424545"/>
                </a:solidFill>
              </a:rPr>
              <a:t>ICS &amp; SOA</a:t>
            </a:r>
          </a:p>
        </p:txBody>
      </p:sp>
      <p:cxnSp>
        <p:nvCxnSpPr>
          <p:cNvPr id="33" name="Straight Arrow Connector 32"/>
          <p:cNvCxnSpPr>
            <a:endCxn id="32" idx="2"/>
          </p:cNvCxnSpPr>
          <p:nvPr/>
        </p:nvCxnSpPr>
        <p:spPr>
          <a:xfrm flipV="1">
            <a:off x="3337560" y="2909141"/>
            <a:ext cx="108782" cy="687500"/>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36" name="Straight Arrow Connector 35"/>
          <p:cNvCxnSpPr/>
          <p:nvPr/>
        </p:nvCxnSpPr>
        <p:spPr>
          <a:xfrm flipH="1" flipV="1">
            <a:off x="3243072" y="2206752"/>
            <a:ext cx="90106" cy="245028"/>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37" name="Straight Arrow Connector 36"/>
          <p:cNvCxnSpPr/>
          <p:nvPr/>
        </p:nvCxnSpPr>
        <p:spPr>
          <a:xfrm flipV="1">
            <a:off x="3461194" y="2194560"/>
            <a:ext cx="147638" cy="263316"/>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cxnSp>
        <p:nvCxnSpPr>
          <p:cNvPr id="34" name="Straight Arrow Connector 33"/>
          <p:cNvCxnSpPr>
            <a:endCxn id="41" idx="2"/>
          </p:cNvCxnSpPr>
          <p:nvPr/>
        </p:nvCxnSpPr>
        <p:spPr>
          <a:xfrm flipH="1" flipV="1">
            <a:off x="2894654" y="3244420"/>
            <a:ext cx="946" cy="336980"/>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sp>
        <p:nvSpPr>
          <p:cNvPr id="41" name="Rounded Rectangle 40"/>
          <p:cNvSpPr/>
          <p:nvPr/>
        </p:nvSpPr>
        <p:spPr bwMode="auto">
          <a:xfrm>
            <a:off x="2625483" y="2941319"/>
            <a:ext cx="538341" cy="303101"/>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1000" dirty="0" smtClean="0">
                <a:solidFill>
                  <a:prstClr val="white"/>
                </a:solidFill>
              </a:rPr>
              <a:t>Proxy</a:t>
            </a:r>
            <a:endParaRPr lang="en-US" sz="1000" dirty="0">
              <a:solidFill>
                <a:prstClr val="white"/>
              </a:solidFill>
            </a:endParaRPr>
          </a:p>
        </p:txBody>
      </p:sp>
      <p:cxnSp>
        <p:nvCxnSpPr>
          <p:cNvPr id="42" name="Straight Arrow Connector 41"/>
          <p:cNvCxnSpPr>
            <a:stCxn id="41" idx="0"/>
          </p:cNvCxnSpPr>
          <p:nvPr/>
        </p:nvCxnSpPr>
        <p:spPr>
          <a:xfrm flipH="1" flipV="1">
            <a:off x="2865120" y="2667000"/>
            <a:ext cx="29534" cy="274319"/>
          </a:xfrm>
          <a:prstGeom prst="straightConnector1">
            <a:avLst/>
          </a:prstGeom>
          <a:ln w="3175">
            <a:headEnd type="triangle" w="sm" len="sm"/>
            <a:tailEnd type="triangle" w="sm" len="sm"/>
          </a:ln>
        </p:spPr>
        <p:style>
          <a:lnRef idx="1">
            <a:schemeClr val="accent5"/>
          </a:lnRef>
          <a:fillRef idx="0">
            <a:schemeClr val="accent5"/>
          </a:fillRef>
          <a:effectRef idx="0">
            <a:schemeClr val="accent5"/>
          </a:effectRef>
          <a:fontRef idx="minor">
            <a:schemeClr val="tx1"/>
          </a:fontRef>
        </p:style>
      </p:cxnSp>
      <p:sp>
        <p:nvSpPr>
          <p:cNvPr id="38" name="Can 37"/>
          <p:cNvSpPr/>
          <p:nvPr/>
        </p:nvSpPr>
        <p:spPr>
          <a:xfrm>
            <a:off x="2208212" y="2209800"/>
            <a:ext cx="152400" cy="2362200"/>
          </a:xfrm>
          <a:prstGeom prst="can">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07687" y="262550"/>
            <a:ext cx="11125199" cy="425514"/>
          </a:xfrm>
        </p:spPr>
        <p:txBody>
          <a:bodyPr/>
          <a:lstStyle/>
          <a:p>
            <a:r>
              <a:rPr lang="en-US" dirty="0" smtClean="0"/>
              <a:t>Cloud – Ground Integration</a:t>
            </a:r>
            <a:endParaRPr lang="en-US" dirty="0"/>
          </a:p>
        </p:txBody>
      </p:sp>
      <p:sp>
        <p:nvSpPr>
          <p:cNvPr id="7" name="Text Placeholder 6"/>
          <p:cNvSpPr>
            <a:spLocks noGrp="1"/>
          </p:cNvSpPr>
          <p:nvPr>
            <p:ph type="body" sz="quarter" idx="13"/>
          </p:nvPr>
        </p:nvSpPr>
        <p:spPr>
          <a:xfrm>
            <a:off x="555950" y="661892"/>
            <a:ext cx="11125198" cy="343299"/>
          </a:xfrm>
        </p:spPr>
        <p:txBody>
          <a:bodyPr/>
          <a:lstStyle/>
          <a:p>
            <a:r>
              <a:rPr lang="en-US" b="0" i="1" dirty="0" smtClean="0">
                <a:solidFill>
                  <a:srgbClr val="C00000"/>
                </a:solidFill>
              </a:rPr>
              <a:t>Message Exchange Patterns</a:t>
            </a:r>
            <a:endParaRPr lang="en-US" b="0" i="1" dirty="0">
              <a:solidFill>
                <a:srgbClr val="C00000"/>
              </a:solidFill>
            </a:endParaRPr>
          </a:p>
        </p:txBody>
      </p:sp>
      <p:sp>
        <p:nvSpPr>
          <p:cNvPr id="5" name="Slide Number Placeholder 4"/>
          <p:cNvSpPr>
            <a:spLocks noGrp="1"/>
          </p:cNvSpPr>
          <p:nvPr>
            <p:ph type="sldNum" sz="quarter" idx="4294967295"/>
          </p:nvPr>
        </p:nvSpPr>
        <p:spPr>
          <a:xfrm>
            <a:off x="11276013" y="6556375"/>
            <a:ext cx="381000" cy="182563"/>
          </a:xfrm>
          <a:prstGeom prst="rect">
            <a:avLst/>
          </a:prstGeom>
        </p:spPr>
        <p:txBody>
          <a:bodyPr/>
          <a:lstStyle/>
          <a:p>
            <a:pPr>
              <a:defRPr/>
            </a:pPr>
            <a:fld id="{C61E8DC1-458C-4BB2-8EF4-85C0B7B3D0F8}" type="slidenum">
              <a:rPr lang="en-US" smtClean="0"/>
              <a:pPr>
                <a:defRPr/>
              </a:pPr>
              <a:t>27</a:t>
            </a:fld>
            <a:endParaRPr lang="en-US" dirty="0"/>
          </a:p>
        </p:txBody>
      </p:sp>
      <p:sp>
        <p:nvSpPr>
          <p:cNvPr id="8" name="TextBox 7"/>
          <p:cNvSpPr txBox="1"/>
          <p:nvPr/>
        </p:nvSpPr>
        <p:spPr>
          <a:xfrm>
            <a:off x="609600" y="1896533"/>
            <a:ext cx="10950222" cy="4188178"/>
          </a:xfrm>
          <a:prstGeom prst="rect">
            <a:avLst/>
          </a:prstGeom>
          <a:noFill/>
        </p:spPr>
        <p:txBody>
          <a:bodyPr wrap="square" lIns="0" tIns="0" rIns="0" bIns="0" rtlCol="0">
            <a:noAutofit/>
          </a:bodyPr>
          <a:lstStyle/>
          <a:p>
            <a:pPr>
              <a:lnSpc>
                <a:spcPct val="90000"/>
              </a:lnSpc>
            </a:pPr>
            <a:endParaRPr lang="en-US" dirty="0"/>
          </a:p>
        </p:txBody>
      </p:sp>
      <p:sp>
        <p:nvSpPr>
          <p:cNvPr id="9" name="Content Placeholder 2"/>
          <p:cNvSpPr txBox="1">
            <a:spLocks/>
          </p:cNvSpPr>
          <p:nvPr/>
        </p:nvSpPr>
        <p:spPr>
          <a:xfrm>
            <a:off x="313772" y="1241256"/>
            <a:ext cx="11549213" cy="4854743"/>
          </a:xfrm>
          <a:prstGeom prst="rect">
            <a:avLst/>
          </a:prstGeom>
        </p:spPr>
        <p:txBody>
          <a:bodyPr/>
          <a:lstStyle/>
          <a:p>
            <a:pPr marL="228544" marR="0" lvl="0" indent="-228544" algn="l" defTabSz="914400" rtl="0" eaLnBrk="1" fontAlgn="base" latinLnBrk="0" hangingPunct="1">
              <a:lnSpc>
                <a:spcPct val="90000"/>
              </a:lnSpc>
              <a:spcBef>
                <a:spcPts val="1200"/>
              </a:spcBef>
              <a:spcAft>
                <a:spcPct val="0"/>
              </a:spcAft>
              <a:buClr>
                <a:srgbClr val="9F9F9F"/>
              </a:buClr>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Synchronous</a:t>
            </a:r>
            <a:r>
              <a:rPr kumimoji="0" lang="en-US" sz="2000" b="0" i="0" u="none" strike="noStrike" kern="1200" cap="none" spc="0" normalizeH="0" noProof="0" dirty="0" smtClean="0">
                <a:ln>
                  <a:noFill/>
                </a:ln>
                <a:solidFill>
                  <a:schemeClr val="tx1"/>
                </a:solidFill>
                <a:effectLst/>
                <a:uLnTx/>
                <a:uFillTx/>
                <a:latin typeface="+mn-lt"/>
                <a:ea typeface="+mn-ea"/>
                <a:cs typeface="+mn-cs"/>
              </a:rPr>
              <a:t> request from cloud for retrieval of data from on premises</a:t>
            </a:r>
          </a:p>
          <a:p>
            <a:pPr marL="685744" lvl="1" indent="-228544" fontAlgn="base">
              <a:lnSpc>
                <a:spcPct val="90000"/>
              </a:lnSpc>
              <a:spcBef>
                <a:spcPts val="1200"/>
              </a:spcBef>
              <a:spcAft>
                <a:spcPct val="0"/>
              </a:spcAft>
              <a:buClr>
                <a:srgbClr val="9F9F9F"/>
              </a:buClr>
              <a:buFont typeface="Arial" pitchFamily="34" charset="0"/>
              <a:buChar char="•"/>
              <a:defRPr/>
            </a:pPr>
            <a:r>
              <a:rPr lang="en-US" sz="1600" noProof="0" dirty="0" smtClean="0"/>
              <a:t>Oracle Sales Cloud getting the status of an order from EBS Order Management System real time</a:t>
            </a:r>
          </a:p>
          <a:p>
            <a:pPr marL="685744" lvl="1" indent="-228544" fontAlgn="base">
              <a:lnSpc>
                <a:spcPct val="90000"/>
              </a:lnSpc>
              <a:spcBef>
                <a:spcPts val="1200"/>
              </a:spcBef>
              <a:spcAft>
                <a:spcPct val="0"/>
              </a:spcAft>
              <a:buClr>
                <a:srgbClr val="9F9F9F"/>
              </a:buClr>
              <a:buFont typeface="Arial" pitchFamily="34" charset="0"/>
              <a:buChar char="•"/>
              <a:defRPr/>
            </a:pPr>
            <a:endParaRPr kumimoji="0" lang="en-US" sz="1600" b="0" i="0" u="none" strike="noStrike" kern="1200" cap="none" spc="0" normalizeH="0" noProof="0" dirty="0" smtClean="0">
              <a:ln>
                <a:noFill/>
              </a:ln>
              <a:solidFill>
                <a:schemeClr val="tx1"/>
              </a:solidFill>
              <a:effectLst/>
              <a:uLnTx/>
              <a:uFillTx/>
              <a:latin typeface="+mn-lt"/>
              <a:ea typeface="+mn-ea"/>
              <a:cs typeface="+mn-cs"/>
            </a:endParaRPr>
          </a:p>
          <a:p>
            <a:pPr marL="228544" lvl="0" indent="-228544">
              <a:lnSpc>
                <a:spcPct val="90000"/>
              </a:lnSpc>
              <a:spcBef>
                <a:spcPts val="1200"/>
              </a:spcBef>
              <a:buClr>
                <a:srgbClr val="9F9F9F"/>
              </a:buClr>
              <a:buFont typeface="Arial" pitchFamily="34" charset="0"/>
              <a:buChar char="•"/>
              <a:defRPr/>
            </a:pPr>
            <a:r>
              <a:rPr lang="en-US" sz="2000" dirty="0" smtClean="0">
                <a:solidFill>
                  <a:srgbClr val="5F5F5F"/>
                </a:solidFill>
                <a:latin typeface="Calibri"/>
              </a:rPr>
              <a:t>Business Object Events in cloud triggering Asynchronous message exchange between cloud and ground </a:t>
            </a:r>
            <a:endParaRPr lang="en-US" sz="2400" dirty="0" smtClean="0">
              <a:solidFill>
                <a:srgbClr val="5F5F5F"/>
              </a:solidFill>
              <a:latin typeface="Calibri"/>
            </a:endParaRPr>
          </a:p>
          <a:p>
            <a:pPr marL="685744" lvl="1" indent="-228544">
              <a:lnSpc>
                <a:spcPct val="90000"/>
              </a:lnSpc>
              <a:spcBef>
                <a:spcPts val="1200"/>
              </a:spcBef>
              <a:buClr>
                <a:srgbClr val="9F9F9F"/>
              </a:buClr>
              <a:buFont typeface="Arial" pitchFamily="34" charset="0"/>
              <a:buChar char="•"/>
              <a:defRPr/>
            </a:pPr>
            <a:r>
              <a:rPr lang="en-US" sz="1600" dirty="0" smtClean="0">
                <a:solidFill>
                  <a:srgbClr val="5F5F5F"/>
                </a:solidFill>
                <a:latin typeface="Calibri"/>
              </a:rPr>
              <a:t>Creation of an incident in </a:t>
            </a:r>
            <a:r>
              <a:rPr lang="en-US" sz="1600" dirty="0" err="1" smtClean="0">
                <a:solidFill>
                  <a:srgbClr val="5F5F5F"/>
                </a:solidFill>
                <a:latin typeface="Calibri"/>
              </a:rPr>
              <a:t>RightNow</a:t>
            </a:r>
            <a:r>
              <a:rPr lang="en-US" sz="1600" dirty="0" smtClean="0">
                <a:solidFill>
                  <a:srgbClr val="5F5F5F"/>
                </a:solidFill>
                <a:latin typeface="Calibri"/>
              </a:rPr>
              <a:t> causes the creation of Service Request in EBS</a:t>
            </a:r>
          </a:p>
          <a:p>
            <a:pPr marL="685744" lvl="1" indent="-228544">
              <a:lnSpc>
                <a:spcPct val="90000"/>
              </a:lnSpc>
              <a:spcBef>
                <a:spcPts val="1200"/>
              </a:spcBef>
              <a:buClr>
                <a:srgbClr val="9F9F9F"/>
              </a:buClr>
              <a:buFont typeface="Arial" pitchFamily="34" charset="0"/>
              <a:buChar char="•"/>
              <a:defRPr/>
            </a:pPr>
            <a:endParaRPr lang="en-US" sz="1600" dirty="0" smtClean="0">
              <a:solidFill>
                <a:srgbClr val="5F5F5F"/>
              </a:solidFill>
              <a:latin typeface="Calibri"/>
            </a:endParaRPr>
          </a:p>
          <a:p>
            <a:pPr marL="228544" lvl="0" indent="-228544">
              <a:lnSpc>
                <a:spcPct val="90000"/>
              </a:lnSpc>
              <a:spcBef>
                <a:spcPts val="1200"/>
              </a:spcBef>
              <a:buClr>
                <a:srgbClr val="9F9F9F"/>
              </a:buClr>
              <a:buFont typeface="Arial" pitchFamily="34" charset="0"/>
              <a:buChar char="•"/>
              <a:defRPr/>
            </a:pPr>
            <a:r>
              <a:rPr lang="en-US" sz="2000" dirty="0" smtClean="0">
                <a:solidFill>
                  <a:srgbClr val="5F5F5F"/>
                </a:solidFill>
                <a:latin typeface="+mn-lt"/>
              </a:rPr>
              <a:t>Business Object Events in on premises triggering Asynchronous message exchange between ground and cloud</a:t>
            </a:r>
            <a:endParaRPr lang="en-US" sz="2400" dirty="0" smtClean="0">
              <a:solidFill>
                <a:srgbClr val="5F5F5F"/>
              </a:solidFill>
              <a:latin typeface="+mn-lt"/>
            </a:endParaRPr>
          </a:p>
          <a:p>
            <a:pPr marL="685625" lvl="1" indent="-228544">
              <a:lnSpc>
                <a:spcPct val="90000"/>
              </a:lnSpc>
              <a:spcBef>
                <a:spcPts val="1200"/>
              </a:spcBef>
              <a:buClr>
                <a:srgbClr val="9F9F9F"/>
              </a:buClr>
              <a:buFont typeface="Arial" pitchFamily="34" charset="0"/>
              <a:buChar char="•"/>
              <a:defRPr/>
            </a:pPr>
            <a:r>
              <a:rPr lang="en-US" sz="1600" dirty="0" smtClean="0">
                <a:solidFill>
                  <a:srgbClr val="5F5F5F"/>
                </a:solidFill>
                <a:latin typeface="Calibri"/>
              </a:rPr>
              <a:t>Order update events in EBS result in asynchronous message based synchronization with CPQ</a:t>
            </a:r>
          </a:p>
          <a:p>
            <a:pPr marL="685625" lvl="1" indent="-228544">
              <a:lnSpc>
                <a:spcPct val="90000"/>
              </a:lnSpc>
              <a:spcBef>
                <a:spcPts val="1200"/>
              </a:spcBef>
              <a:buClr>
                <a:srgbClr val="9F9F9F"/>
              </a:buClr>
              <a:buFont typeface="Arial" pitchFamily="34" charset="0"/>
              <a:buChar char="•"/>
              <a:defRPr/>
            </a:pPr>
            <a:endParaRPr lang="en-US" sz="1600" dirty="0" smtClean="0">
              <a:solidFill>
                <a:srgbClr val="5F5F5F"/>
              </a:solidFill>
              <a:latin typeface="Calibri"/>
            </a:endParaRPr>
          </a:p>
          <a:p>
            <a:pPr marL="228425" lvl="0" indent="-228544">
              <a:lnSpc>
                <a:spcPct val="90000"/>
              </a:lnSpc>
              <a:spcBef>
                <a:spcPts val="1200"/>
              </a:spcBef>
              <a:buClr>
                <a:srgbClr val="9F9F9F"/>
              </a:buClr>
              <a:buFont typeface="Arial" pitchFamily="34" charset="0"/>
              <a:buChar char="•"/>
              <a:defRPr/>
            </a:pPr>
            <a:r>
              <a:rPr lang="en-US" sz="2000" dirty="0" smtClean="0">
                <a:solidFill>
                  <a:srgbClr val="5F5F5F"/>
                </a:solidFill>
                <a:latin typeface="+mn-lt"/>
              </a:rPr>
              <a:t>Data Extracts from on premises applications synchronized with SaaS applications</a:t>
            </a:r>
          </a:p>
          <a:p>
            <a:pPr marL="685625" lvl="1" indent="-228544">
              <a:lnSpc>
                <a:spcPct val="90000"/>
              </a:lnSpc>
              <a:spcBef>
                <a:spcPts val="1200"/>
              </a:spcBef>
              <a:buClr>
                <a:srgbClr val="9F9F9F"/>
              </a:buClr>
              <a:buFont typeface="Arial" pitchFamily="34" charset="0"/>
              <a:buChar char="•"/>
              <a:defRPr/>
            </a:pPr>
            <a:r>
              <a:rPr lang="en-US" sz="1600" dirty="0" smtClean="0">
                <a:solidFill>
                  <a:srgbClr val="5F5F5F"/>
                </a:solidFill>
              </a:rPr>
              <a:t>EBS based customer data synchronized with CRM / Order capture applications</a:t>
            </a:r>
          </a:p>
          <a:p>
            <a:pPr marL="228425" indent="-228544">
              <a:lnSpc>
                <a:spcPct val="90000"/>
              </a:lnSpc>
              <a:spcBef>
                <a:spcPts val="1200"/>
              </a:spcBef>
              <a:buClr>
                <a:srgbClr val="9F9F9F"/>
              </a:buClr>
              <a:defRPr/>
            </a:pPr>
            <a:endParaRPr lang="en-US" sz="1600" dirty="0" smtClean="0">
              <a:solidFill>
                <a:srgbClr val="5F5F5F"/>
              </a:solidFill>
              <a:latin typeface="Calibri"/>
            </a:endParaRPr>
          </a:p>
          <a:p>
            <a:pPr marL="685800" marR="0" lvl="1" indent="-168275" algn="l" defTabSz="914400" rtl="0" eaLnBrk="1" fontAlgn="base" latinLnBrk="0" hangingPunct="1">
              <a:lnSpc>
                <a:spcPct val="90000"/>
              </a:lnSpc>
              <a:spcBef>
                <a:spcPts val="800"/>
              </a:spcBef>
              <a:spcAft>
                <a:spcPct val="0"/>
              </a:spcAft>
              <a:buClr>
                <a:srgbClr val="FF0000"/>
              </a:buClr>
              <a:buSzTx/>
              <a:buFont typeface="Wingdings" pitchFamily="2" charset="2"/>
              <a:buChar char="§"/>
              <a:tabLst/>
              <a:defRPr/>
            </a:pPr>
            <a:endParaRPr kumimoji="0" lang="en-US" b="0" i="0" u="none" strike="noStrike" kern="1200" cap="none" spc="0" normalizeH="0" baseline="0" noProof="0" dirty="0" smtClean="0">
              <a:ln>
                <a:noFill/>
              </a:ln>
              <a:solidFill>
                <a:schemeClr val="tx1"/>
              </a:solidFill>
              <a:effectLst/>
              <a:uLnTx/>
              <a:uFillTx/>
              <a:latin typeface="+mn-lt"/>
              <a:ea typeface="+mn-ea"/>
              <a:cs typeface="+mn-cs"/>
            </a:endParaRPr>
          </a:p>
          <a:p>
            <a:pPr marL="228544" marR="0" lvl="0" indent="-228544" algn="l" defTabSz="914400" rtl="0" eaLnBrk="1" fontAlgn="base" latinLnBrk="0" hangingPunct="1">
              <a:lnSpc>
                <a:spcPct val="90000"/>
              </a:lnSpc>
              <a:spcBef>
                <a:spcPts val="1200"/>
              </a:spcBef>
              <a:spcAft>
                <a:spcPct val="0"/>
              </a:spcAft>
              <a:buClr>
                <a:srgbClr val="9F9F9F"/>
              </a:buClr>
              <a:buSzTx/>
              <a:buFont typeface="Arial" pitchFamily="34" charset="0"/>
              <a:buChar char="•"/>
              <a:tabLst/>
              <a:defRPr/>
            </a:pPr>
            <a:endParaRPr kumimoji="0" lang="en-US"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845230" y="1009403"/>
            <a:ext cx="6821122" cy="5201392"/>
          </a:xfrm>
        </p:spPr>
      </p:pic>
      <p:sp>
        <p:nvSpPr>
          <p:cNvPr id="9" name="Text Placeholder 8"/>
          <p:cNvSpPr>
            <a:spLocks noGrp="1"/>
          </p:cNvSpPr>
          <p:nvPr>
            <p:ph type="body" sz="half" idx="2"/>
          </p:nvPr>
        </p:nvSpPr>
        <p:spPr>
          <a:xfrm>
            <a:off x="7952908" y="762000"/>
            <a:ext cx="4042828" cy="5486400"/>
          </a:xfrm>
        </p:spPr>
        <p:txBody>
          <a:bodyPr/>
          <a:lstStyle/>
          <a:p>
            <a:pPr marL="342900" indent="-342900">
              <a:buFont typeface="Arial" panose="020B0604020202020204" pitchFamily="34" charset="0"/>
              <a:buChar char="•"/>
            </a:pPr>
            <a:r>
              <a:rPr lang="en-US" sz="1800" dirty="0" smtClean="0"/>
              <a:t>Two components, Cloud/</a:t>
            </a:r>
            <a:r>
              <a:rPr lang="en-US" sz="1800" dirty="0" err="1" smtClean="0"/>
              <a:t>Saas</a:t>
            </a:r>
            <a:r>
              <a:rPr lang="en-US" sz="1800" dirty="0" smtClean="0"/>
              <a:t> Agent installed on ICS and Ground Agent installed at customer premises</a:t>
            </a:r>
          </a:p>
          <a:p>
            <a:pPr marL="342900" indent="-342900">
              <a:buFont typeface="Arial" panose="020B0604020202020204" pitchFamily="34" charset="0"/>
              <a:buChar char="•"/>
            </a:pPr>
            <a:r>
              <a:rPr lang="en-US" sz="1800" dirty="0" smtClean="0"/>
              <a:t>Uses Oracle Messaging Cloud Service for message exchange</a:t>
            </a:r>
          </a:p>
          <a:p>
            <a:pPr marL="342900" indent="-342900">
              <a:buFont typeface="Arial" panose="020B0604020202020204" pitchFamily="34" charset="0"/>
              <a:buChar char="•"/>
            </a:pPr>
            <a:r>
              <a:rPr lang="en-US" sz="1800" b="1" i="1" dirty="0" smtClean="0">
                <a:solidFill>
                  <a:srgbClr val="C00000"/>
                </a:solidFill>
              </a:rPr>
              <a:t>Ground Agent dis-allows any explicit inbound connections. Connection always established to ICS</a:t>
            </a:r>
          </a:p>
          <a:p>
            <a:pPr marL="342900" indent="-342900">
              <a:buFont typeface="Arial" panose="020B0604020202020204" pitchFamily="34" charset="0"/>
              <a:buChar char="•"/>
            </a:pPr>
            <a:r>
              <a:rPr lang="en-US" sz="1800" dirty="0" smtClean="0"/>
              <a:t>Uses JCA adapters and JCA framework to invoke on-premises application endpoints.</a:t>
            </a:r>
          </a:p>
          <a:p>
            <a:pPr marL="342900" indent="-342900">
              <a:buFont typeface="Arial" panose="020B0604020202020204" pitchFamily="34" charset="0"/>
              <a:buChar char="•"/>
            </a:pPr>
            <a:r>
              <a:rPr lang="en-US" sz="1800" dirty="0" smtClean="0"/>
              <a:t>Synchronous request / response , fire-and-forget MEPs supported for ICS -&gt; on premises and On Premises -&gt; ICS</a:t>
            </a:r>
          </a:p>
          <a:p>
            <a:pPr marL="342900" indent="-342900">
              <a:buFont typeface="Arial" panose="020B0604020202020204" pitchFamily="34" charset="0"/>
              <a:buChar char="•"/>
            </a:pPr>
            <a:r>
              <a:rPr lang="en-US" sz="1800" b="1" i="1" dirty="0" smtClean="0">
                <a:solidFill>
                  <a:srgbClr val="C00000"/>
                </a:solidFill>
              </a:rPr>
              <a:t>ICS is the central place for monitoring</a:t>
            </a:r>
          </a:p>
          <a:p>
            <a:pPr marL="342900" indent="-342900">
              <a:buFont typeface="Arial" panose="020B0604020202020204" pitchFamily="34" charset="0"/>
              <a:buChar char="•"/>
            </a:pPr>
            <a:r>
              <a:rPr lang="en-US" sz="1800" b="1" i="1" dirty="0" smtClean="0">
                <a:solidFill>
                  <a:srgbClr val="C00000"/>
                </a:solidFill>
              </a:rPr>
              <a:t>Single Agent can be configured to process requests for one or more on premises adapters and one or more app instances </a:t>
            </a:r>
          </a:p>
          <a:p>
            <a:pPr marL="342900" indent="-342900">
              <a:buFont typeface="Arial" panose="020B0604020202020204" pitchFamily="34" charset="0"/>
              <a:buChar char="•"/>
            </a:pPr>
            <a:endParaRPr lang="en-US" sz="1800" dirty="0"/>
          </a:p>
        </p:txBody>
      </p:sp>
      <p:sp>
        <p:nvSpPr>
          <p:cNvPr id="26" name="Title 25"/>
          <p:cNvSpPr>
            <a:spLocks noGrp="1"/>
          </p:cNvSpPr>
          <p:nvPr>
            <p:ph type="title"/>
          </p:nvPr>
        </p:nvSpPr>
        <p:spPr>
          <a:xfrm>
            <a:off x="531813" y="4"/>
            <a:ext cx="11125200" cy="725395"/>
          </a:xfrm>
        </p:spPr>
        <p:txBody>
          <a:bodyPr/>
          <a:lstStyle/>
          <a:p>
            <a:r>
              <a:rPr lang="en-US" dirty="0" smtClean="0"/>
              <a:t>Connectivity Agent - Architecture</a:t>
            </a:r>
            <a:endParaRPr lang="en-US" dirty="0"/>
          </a:p>
        </p:txBody>
      </p:sp>
      <p:sp>
        <p:nvSpPr>
          <p:cNvPr id="7" name="Content Placeholder 2"/>
          <p:cNvSpPr txBox="1">
            <a:spLocks/>
          </p:cNvSpPr>
          <p:nvPr/>
        </p:nvSpPr>
        <p:spPr>
          <a:xfrm>
            <a:off x="7770813" y="685800"/>
            <a:ext cx="4114800" cy="5867400"/>
          </a:xfrm>
          <a:prstGeom prst="rect">
            <a:avLst/>
          </a:prstGeom>
          <a:ln w="44450">
            <a:gradFill>
              <a:gsLst>
                <a:gs pos="0">
                  <a:srgbClr val="8488C4"/>
                </a:gs>
                <a:gs pos="53000">
                  <a:srgbClr val="D4DEFF"/>
                </a:gs>
                <a:gs pos="83000">
                  <a:srgbClr val="D4DEFF"/>
                </a:gs>
                <a:gs pos="100000">
                  <a:srgbClr val="96AB94"/>
                </a:gs>
              </a:gsLst>
              <a:lin ang="5400000" scaled="0"/>
            </a:gradFill>
          </a:ln>
        </p:spPr>
        <p:txBody>
          <a:bodyPr vert="horz" lIns="0" tIns="0" rIns="0" bIns="0" rtlCol="0">
            <a:noAutofit/>
          </a:bodyPr>
          <a:lstStyle/>
          <a:p>
            <a:pPr>
              <a:buFont typeface="Arial" pitchFamily="34" charset="0"/>
              <a:buChar char="•"/>
            </a:pPr>
            <a:endParaRPr lang="en-US" dirty="0" smtClean="0"/>
          </a:p>
        </p:txBody>
      </p:sp>
    </p:spTree>
    <p:extLst>
      <p:ext uri="{BB962C8B-B14F-4D97-AF65-F5344CB8AC3E}">
        <p14:creationId xmlns="" xmlns:p14="http://schemas.microsoft.com/office/powerpoint/2010/main" val="335896580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2667000"/>
            <a:ext cx="5867400" cy="541860"/>
          </a:xfrm>
        </p:spPr>
        <p:txBody>
          <a:bodyPr/>
          <a:lstStyle/>
          <a:p>
            <a:pPr algn="ctr"/>
            <a:r>
              <a:rPr lang="en-US" sz="1800" dirty="0" smtClean="0"/>
              <a:t>Please delete this slide</a:t>
            </a:r>
            <a:br>
              <a:rPr lang="en-US" sz="1800" dirty="0" smtClean="0"/>
            </a:br>
            <a:r>
              <a:rPr lang="en-US" sz="1800" dirty="0" smtClean="0"/>
              <a:t/>
            </a:r>
            <a:br>
              <a:rPr lang="en-US" sz="1800" dirty="0" smtClean="0"/>
            </a:br>
            <a:r>
              <a:rPr lang="en-US" sz="1800" dirty="0" smtClean="0"/>
              <a:t>I added the following slides, basically an expansion of the 2 slides above,  Shukie</a:t>
            </a:r>
            <a:endParaRPr lang="en-US" sz="1800" dirty="0"/>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ontent Placeholder 25"/>
          <p:cNvSpPr>
            <a:spLocks noGrp="1"/>
          </p:cNvSpPr>
          <p:nvPr>
            <p:ph sz="half" idx="2"/>
          </p:nvPr>
        </p:nvSpPr>
        <p:spPr>
          <a:xfrm>
            <a:off x="6475412" y="1600200"/>
            <a:ext cx="5105400" cy="4495800"/>
          </a:xfrm>
        </p:spPr>
        <p:txBody>
          <a:bodyPr/>
          <a:lstStyle/>
          <a:p>
            <a:r>
              <a:rPr lang="en-GB" sz="2400" dirty="0" smtClean="0"/>
              <a:t>Gates’ current Integration Platform</a:t>
            </a:r>
          </a:p>
          <a:p>
            <a:r>
              <a:rPr lang="en-GB" sz="2400" dirty="0" smtClean="0"/>
              <a:t>Real-time integration </a:t>
            </a:r>
          </a:p>
          <a:p>
            <a:r>
              <a:rPr lang="en-GB" sz="2400" dirty="0" smtClean="0"/>
              <a:t>Integration Bus, Route and Transformation</a:t>
            </a:r>
          </a:p>
          <a:p>
            <a:r>
              <a:rPr lang="en-GB" sz="2400" dirty="0" smtClean="0"/>
              <a:t>Legacy backend Integration</a:t>
            </a:r>
          </a:p>
          <a:p>
            <a:endParaRPr lang="en-GB" sz="2400" dirty="0" smtClean="0"/>
          </a:p>
          <a:p>
            <a:endParaRPr lang="en-GB" sz="2400" dirty="0" smtClean="0"/>
          </a:p>
          <a:p>
            <a:endParaRPr lang="en-US" sz="2400" b="1" dirty="0" smtClean="0"/>
          </a:p>
        </p:txBody>
      </p:sp>
      <p:graphicFrame>
        <p:nvGraphicFramePr>
          <p:cNvPr id="93" name="Table 92"/>
          <p:cNvGraphicFramePr>
            <a:graphicFrameLocks noGrp="1"/>
          </p:cNvGraphicFramePr>
          <p:nvPr>
            <p:extLst>
              <p:ext uri="{D42A27DB-BD31-4B8C-83A1-F6EECF244321}">
                <p14:modId xmlns="" xmlns:p14="http://schemas.microsoft.com/office/powerpoint/2010/main" val="470494472"/>
              </p:ext>
            </p:extLst>
          </p:nvPr>
        </p:nvGraphicFramePr>
        <p:xfrm>
          <a:off x="455612" y="2463800"/>
          <a:ext cx="5410199" cy="805517"/>
        </p:xfrm>
        <a:graphic>
          <a:graphicData uri="http://schemas.openxmlformats.org/drawingml/2006/table">
            <a:tbl>
              <a:tblPr>
                <a:tableStyleId>{F5AB1C69-6EDB-4FF4-983F-18BD219EF322}</a:tableStyleId>
              </a:tblPr>
              <a:tblGrid>
                <a:gridCol w="909304"/>
                <a:gridCol w="1104854"/>
                <a:gridCol w="1104854"/>
                <a:gridCol w="1104854"/>
                <a:gridCol w="1186333"/>
              </a:tblGrid>
              <a:tr h="291763">
                <a:tc gridSpan="5">
                  <a:txBody>
                    <a:bodyPr/>
                    <a:lstStyle/>
                    <a:p>
                      <a:pPr algn="ctr"/>
                      <a:r>
                        <a:rPr lang="en-US" sz="2400" b="1" baseline="0" dirty="0" smtClean="0">
                          <a:solidFill>
                            <a:schemeClr val="bg1"/>
                          </a:solidFill>
                        </a:rPr>
                        <a:t>Oracle SOA Suite </a:t>
                      </a:r>
                    </a:p>
                  </a:txBody>
                  <a:tcPr marL="121888" marR="121888" marT="60960" marB="60960" anchor="ctr">
                    <a:solidFill>
                      <a:schemeClr val="accent2"/>
                    </a:solidFill>
                  </a:tcPr>
                </a:tc>
                <a:tc hMerge="1">
                  <a:txBody>
                    <a:bodyPr/>
                    <a:lstStyle/>
                    <a:p>
                      <a:pPr algn="ctr"/>
                      <a:endParaRPr lang="en-US" sz="3200" dirty="0">
                        <a:solidFill>
                          <a:schemeClr val="bg1"/>
                        </a:solidFill>
                      </a:endParaRPr>
                    </a:p>
                  </a:txBody>
                  <a:tcPr marL="121888" marR="121888" marT="60960" marB="60960" anchor="ctr">
                    <a:solidFill>
                      <a:schemeClr val="accent5">
                        <a:lumMod val="50000"/>
                      </a:schemeClr>
                    </a:solidFill>
                  </a:tcPr>
                </a:tc>
                <a:tc hMerge="1">
                  <a:txBody>
                    <a:bodyPr/>
                    <a:lstStyle/>
                    <a:p>
                      <a:pPr algn="ctr"/>
                      <a:endParaRPr lang="en-US" sz="3200" dirty="0">
                        <a:solidFill>
                          <a:schemeClr val="bg1"/>
                        </a:solidFill>
                      </a:endParaRPr>
                    </a:p>
                  </a:txBody>
                  <a:tcPr marL="121888" marR="121888" marT="60960" marB="60960" anchor="ctr">
                    <a:solidFill>
                      <a:schemeClr val="tx2">
                        <a:lumMod val="50000"/>
                      </a:schemeClr>
                    </a:solidFill>
                  </a:tcPr>
                </a:tc>
                <a:tc hMerge="1">
                  <a:txBody>
                    <a:bodyPr/>
                    <a:lstStyle/>
                    <a:p>
                      <a:pPr algn="ctr"/>
                      <a:endParaRPr lang="en-US" sz="3200" dirty="0">
                        <a:solidFill>
                          <a:schemeClr val="bg1"/>
                        </a:solidFill>
                      </a:endParaRPr>
                    </a:p>
                  </a:txBody>
                  <a:tcPr marL="121888" marR="121888" marT="60960" marB="60960" anchor="ctr">
                    <a:solidFill>
                      <a:schemeClr val="accent3"/>
                    </a:solidFill>
                  </a:tcPr>
                </a:tc>
                <a:tc hMerge="1">
                  <a:txBody>
                    <a:bodyPr/>
                    <a:lstStyle/>
                    <a:p>
                      <a:pPr algn="ctr"/>
                      <a:endParaRPr lang="en-US" sz="3200" b="0" i="1" dirty="0">
                        <a:solidFill>
                          <a:schemeClr val="bg1"/>
                        </a:solidFill>
                      </a:endParaRPr>
                    </a:p>
                  </a:txBody>
                  <a:tcPr marL="121888" marR="121888" marT="60960" marB="60960" anchor="ctr">
                    <a:solidFill>
                      <a:schemeClr val="accent2"/>
                    </a:solidFill>
                  </a:tcPr>
                </a:tc>
              </a:tr>
              <a:tr h="31783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dirty="0" smtClean="0"/>
                        <a:t>Messaging</a:t>
                      </a:r>
                    </a:p>
                  </a:txBody>
                  <a:tcPr marL="121888" marR="121888" marT="60960" marB="60960" anchor="ctr">
                    <a:solidFill>
                      <a:schemeClr val="accent1">
                        <a:lumMod val="20000"/>
                        <a:lumOff val="80000"/>
                      </a:schemeClr>
                    </a:solidFill>
                  </a:tcPr>
                </a:tc>
                <a:tc>
                  <a:txBody>
                    <a:bodyPr/>
                    <a:lstStyle/>
                    <a:p>
                      <a:pPr marL="0" marR="0" indent="0" algn="ctr" defTabSz="685891" rtl="0" eaLnBrk="1" fontAlgn="auto" latinLnBrk="0" hangingPunct="1">
                        <a:lnSpc>
                          <a:spcPct val="100000"/>
                        </a:lnSpc>
                        <a:spcBef>
                          <a:spcPts val="0"/>
                        </a:spcBef>
                        <a:spcAft>
                          <a:spcPts val="0"/>
                        </a:spcAft>
                        <a:buClrTx/>
                        <a:buSzTx/>
                        <a:buFontTx/>
                        <a:buNone/>
                        <a:tabLst/>
                        <a:defRPr/>
                      </a:pPr>
                      <a:r>
                        <a:rPr lang="en-US" sz="600" b="1" dirty="0" smtClean="0">
                          <a:solidFill>
                            <a:schemeClr val="tx1"/>
                          </a:solidFill>
                          <a:latin typeface="+mn-lt"/>
                          <a:ea typeface="Zapf Dingbats"/>
                          <a:cs typeface="Zapf Dingbats"/>
                          <a:sym typeface="Zapf Dingbats"/>
                        </a:rPr>
                        <a:t>Loose Connectivity</a:t>
                      </a:r>
                    </a:p>
                  </a:txBody>
                  <a:tcPr marL="121888" marR="121888" marT="60960" marB="60960" anchor="ctr">
                    <a:solidFill>
                      <a:schemeClr val="accent4">
                        <a:lumMod val="20000"/>
                        <a:lumOff val="80000"/>
                      </a:schemeClr>
                    </a:solidFill>
                  </a:tcPr>
                </a:tc>
                <a:tc>
                  <a:txBody>
                    <a:bodyPr/>
                    <a:lstStyle/>
                    <a:p>
                      <a:pPr marL="0" marR="0" indent="0" algn="ctr" defTabSz="685891" rtl="0" eaLnBrk="1" fontAlgn="auto" latinLnBrk="0" hangingPunct="1">
                        <a:lnSpc>
                          <a:spcPct val="100000"/>
                        </a:lnSpc>
                        <a:spcBef>
                          <a:spcPts val="0"/>
                        </a:spcBef>
                        <a:spcAft>
                          <a:spcPts val="0"/>
                        </a:spcAft>
                        <a:buClrTx/>
                        <a:buSzTx/>
                        <a:buFontTx/>
                        <a:buNone/>
                        <a:tabLst/>
                        <a:defRPr/>
                      </a:pPr>
                      <a:r>
                        <a:rPr lang="en-US" sz="600" b="1" dirty="0" smtClean="0">
                          <a:solidFill>
                            <a:schemeClr val="tx1"/>
                          </a:solidFill>
                          <a:latin typeface="+mn-lt"/>
                          <a:ea typeface="Zapf Dingbats"/>
                          <a:cs typeface="Zapf Dingbats"/>
                          <a:sym typeface="Zapf Dingbats"/>
                        </a:rPr>
                        <a:t>Hide Complexities</a:t>
                      </a:r>
                    </a:p>
                  </a:txBody>
                  <a:tcPr marL="121888" marR="121888" marT="60960" marB="60960" anchor="ctr">
                    <a:solidFill>
                      <a:schemeClr val="tx1">
                        <a:lumMod val="20000"/>
                        <a:lumOff val="80000"/>
                      </a:schemeClr>
                    </a:solidFill>
                  </a:tcPr>
                </a:tc>
                <a:tc>
                  <a:txBody>
                    <a:bodyPr/>
                    <a:lstStyle/>
                    <a:p>
                      <a:pPr marL="0" marR="0" indent="0" algn="ctr" defTabSz="685891" rtl="0" eaLnBrk="1" fontAlgn="auto" latinLnBrk="0" hangingPunct="1">
                        <a:lnSpc>
                          <a:spcPct val="100000"/>
                        </a:lnSpc>
                        <a:spcBef>
                          <a:spcPts val="0"/>
                        </a:spcBef>
                        <a:spcAft>
                          <a:spcPts val="0"/>
                        </a:spcAft>
                        <a:buClrTx/>
                        <a:buSzTx/>
                        <a:buFontTx/>
                        <a:buNone/>
                        <a:tabLst/>
                        <a:defRPr/>
                      </a:pPr>
                      <a:r>
                        <a:rPr lang="en-US" sz="600" b="1" dirty="0" smtClean="0">
                          <a:solidFill>
                            <a:schemeClr val="tx1"/>
                          </a:solidFill>
                          <a:latin typeface="+mn-lt"/>
                          <a:ea typeface="Zapf Dingbats"/>
                          <a:cs typeface="Zapf Dingbats"/>
                          <a:sym typeface="Zapf Dingbats"/>
                        </a:rPr>
                        <a:t>Reuse</a:t>
                      </a:r>
                    </a:p>
                  </a:txBody>
                  <a:tcPr marL="121888" marR="121888" marT="60960" marB="60960" anchor="ctr">
                    <a:solidFill>
                      <a:schemeClr val="accent3">
                        <a:lumMod val="20000"/>
                        <a:lumOff val="80000"/>
                      </a:schemeClr>
                    </a:solidFill>
                  </a:tcPr>
                </a:tc>
                <a:tc>
                  <a:txBody>
                    <a:bodyPr/>
                    <a:lstStyle/>
                    <a:p>
                      <a:pPr marL="0" marR="0" indent="0" algn="ctr" defTabSz="685891" rtl="0" eaLnBrk="1" fontAlgn="auto" latinLnBrk="0" hangingPunct="1">
                        <a:lnSpc>
                          <a:spcPct val="100000"/>
                        </a:lnSpc>
                        <a:spcBef>
                          <a:spcPts val="0"/>
                        </a:spcBef>
                        <a:spcAft>
                          <a:spcPts val="0"/>
                        </a:spcAft>
                        <a:buClrTx/>
                        <a:buSzTx/>
                        <a:buFontTx/>
                        <a:buNone/>
                        <a:tabLst/>
                        <a:defRPr/>
                      </a:pPr>
                      <a:r>
                        <a:rPr lang="en-US" sz="600" b="1" dirty="0" smtClean="0">
                          <a:solidFill>
                            <a:schemeClr val="tx1"/>
                          </a:solidFill>
                          <a:latin typeface="+mn-lt"/>
                          <a:ea typeface="Zapf Dingbats"/>
                          <a:cs typeface="Zapf Dingbats"/>
                          <a:sym typeface="Zapf Dingbats"/>
                        </a:rPr>
                        <a:t>Processes</a:t>
                      </a:r>
                    </a:p>
                  </a:txBody>
                  <a:tcPr marL="121888" marR="121888" marT="60960" marB="60960" anchor="ctr">
                    <a:solidFill>
                      <a:schemeClr val="accent2">
                        <a:lumMod val="20000"/>
                        <a:lumOff val="80000"/>
                      </a:schemeClr>
                    </a:solidFill>
                  </a:tcPr>
                </a:tc>
              </a:tr>
            </a:tbl>
          </a:graphicData>
        </a:graphic>
      </p:graphicFrame>
      <p:grpSp>
        <p:nvGrpSpPr>
          <p:cNvPr id="3" name="Group 96"/>
          <p:cNvGrpSpPr/>
          <p:nvPr/>
        </p:nvGrpSpPr>
        <p:grpSpPr>
          <a:xfrm>
            <a:off x="2773561" y="3489296"/>
            <a:ext cx="886692" cy="1627950"/>
            <a:chOff x="4098399" y="2842054"/>
            <a:chExt cx="944244" cy="1633390"/>
          </a:xfrm>
        </p:grpSpPr>
        <p:sp>
          <p:nvSpPr>
            <p:cNvPr id="352" name="Freeform 6"/>
            <p:cNvSpPr>
              <a:spLocks/>
            </p:cNvSpPr>
            <p:nvPr/>
          </p:nvSpPr>
          <p:spPr bwMode="auto">
            <a:xfrm>
              <a:off x="4244554" y="2906809"/>
              <a:ext cx="651933" cy="958199"/>
            </a:xfrm>
            <a:custGeom>
              <a:avLst/>
              <a:gdLst>
                <a:gd name="T0" fmla="*/ 617 w 690"/>
                <a:gd name="T1" fmla="*/ 70 h 1526"/>
                <a:gd name="T2" fmla="*/ 617 w 690"/>
                <a:gd name="T3" fmla="*/ 0 h 1526"/>
                <a:gd name="T4" fmla="*/ 74 w 690"/>
                <a:gd name="T5" fmla="*/ 0 h 1526"/>
                <a:gd name="T6" fmla="*/ 74 w 690"/>
                <a:gd name="T7" fmla="*/ 70 h 1526"/>
                <a:gd name="T8" fmla="*/ 0 w 690"/>
                <a:gd name="T9" fmla="*/ 70 h 1526"/>
                <a:gd name="T10" fmla="*/ 0 w 690"/>
                <a:gd name="T11" fmla="*/ 1526 h 1526"/>
                <a:gd name="T12" fmla="*/ 690 w 690"/>
                <a:gd name="T13" fmla="*/ 1526 h 1526"/>
                <a:gd name="T14" fmla="*/ 690 w 690"/>
                <a:gd name="T15" fmla="*/ 70 h 1526"/>
                <a:gd name="T16" fmla="*/ 617 w 690"/>
                <a:gd name="T17" fmla="*/ 70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1526">
                  <a:moveTo>
                    <a:pt x="617" y="70"/>
                  </a:moveTo>
                  <a:lnTo>
                    <a:pt x="617" y="0"/>
                  </a:lnTo>
                  <a:lnTo>
                    <a:pt x="74" y="0"/>
                  </a:lnTo>
                  <a:lnTo>
                    <a:pt x="74" y="70"/>
                  </a:lnTo>
                  <a:lnTo>
                    <a:pt x="0" y="70"/>
                  </a:lnTo>
                  <a:lnTo>
                    <a:pt x="0" y="1526"/>
                  </a:lnTo>
                  <a:lnTo>
                    <a:pt x="690" y="1526"/>
                  </a:lnTo>
                  <a:lnTo>
                    <a:pt x="690" y="70"/>
                  </a:lnTo>
                  <a:lnTo>
                    <a:pt x="617" y="70"/>
                  </a:lnTo>
                  <a:close/>
                </a:path>
              </a:pathLst>
            </a:custGeom>
            <a:solidFill>
              <a:srgbClr val="424545"/>
            </a:solidFill>
            <a:ln w="42"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en-US" sz="2100" b="1" kern="0" dirty="0">
                <a:solidFill>
                  <a:sysClr val="window" lastClr="FFFFFF"/>
                </a:solidFill>
                <a:latin typeface="Arial"/>
              </a:endParaRPr>
            </a:p>
          </p:txBody>
        </p:sp>
        <p:sp>
          <p:nvSpPr>
            <p:cNvPr id="353" name="Rectangle 7"/>
            <p:cNvSpPr>
              <a:spLocks noChangeArrowheads="1"/>
            </p:cNvSpPr>
            <p:nvPr/>
          </p:nvSpPr>
          <p:spPr bwMode="auto">
            <a:xfrm>
              <a:off x="4098399" y="3847885"/>
              <a:ext cx="944244" cy="622893"/>
            </a:xfrm>
            <a:prstGeom prst="rect">
              <a:avLst/>
            </a:prstGeom>
            <a:solidFill>
              <a:srgbClr val="424545"/>
            </a:solidFill>
            <a:ln w="42"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en-US" sz="2100" b="1" kern="0" dirty="0">
                <a:solidFill>
                  <a:sysClr val="window" lastClr="FFFFFF"/>
                </a:solidFill>
                <a:latin typeface="Arial"/>
              </a:endParaRPr>
            </a:p>
          </p:txBody>
        </p:sp>
        <p:sp>
          <p:nvSpPr>
            <p:cNvPr id="354" name="Rectangle 23"/>
            <p:cNvSpPr>
              <a:spLocks noChangeArrowheads="1"/>
            </p:cNvSpPr>
            <p:nvPr/>
          </p:nvSpPr>
          <p:spPr bwMode="auto">
            <a:xfrm>
              <a:off x="4203455" y="3810838"/>
              <a:ext cx="734133" cy="37047"/>
            </a:xfrm>
            <a:prstGeom prst="rect">
              <a:avLst/>
            </a:prstGeom>
            <a:solidFill>
              <a:schemeClr val="bg2">
                <a:lumMod val="75000"/>
              </a:schemeClr>
            </a:solidFill>
            <a:ln w="22225" cap="flat" cmpd="sng" algn="ctr">
              <a:noFill/>
              <a:prstDash val="solid"/>
            </a:ln>
            <a:effectLst/>
          </p:spPr>
          <p:txBody>
            <a:bodyPr wrap="square" lIns="0" tIns="0" rIns="0" bIns="0" rtlCol="0" anchor="ctr"/>
            <a:lstStyle/>
            <a:p>
              <a:pPr algn="ctr"/>
              <a:endParaRPr lang="en-US" sz="1600" b="1" kern="0" dirty="0">
                <a:solidFill>
                  <a:sysClr val="window" lastClr="FFFFFF"/>
                </a:solidFill>
                <a:latin typeface="Arial"/>
                <a:ea typeface="Tahoma" pitchFamily="34" charset="0"/>
                <a:cs typeface="Tahoma" pitchFamily="34" charset="0"/>
              </a:endParaRPr>
            </a:p>
          </p:txBody>
        </p:sp>
        <p:sp>
          <p:nvSpPr>
            <p:cNvPr id="355" name="Freeform 25"/>
            <p:cNvSpPr>
              <a:spLocks/>
            </p:cNvSpPr>
            <p:nvPr/>
          </p:nvSpPr>
          <p:spPr bwMode="auto">
            <a:xfrm>
              <a:off x="4415432" y="2842054"/>
              <a:ext cx="310178" cy="69329"/>
            </a:xfrm>
            <a:custGeom>
              <a:avLst/>
              <a:gdLst>
                <a:gd name="T0" fmla="*/ 378 w 555"/>
                <a:gd name="T1" fmla="*/ 711 h 787"/>
                <a:gd name="T2" fmla="*/ 378 w 555"/>
                <a:gd name="T3" fmla="*/ 668 h 787"/>
                <a:gd name="T4" fmla="*/ 283 w 555"/>
                <a:gd name="T5" fmla="*/ 668 h 787"/>
                <a:gd name="T6" fmla="*/ 283 w 555"/>
                <a:gd name="T7" fmla="*/ 0 h 787"/>
                <a:gd name="T8" fmla="*/ 263 w 555"/>
                <a:gd name="T9" fmla="*/ 0 h 787"/>
                <a:gd name="T10" fmla="*/ 263 w 555"/>
                <a:gd name="T11" fmla="*/ 668 h 787"/>
                <a:gd name="T12" fmla="*/ 160 w 555"/>
                <a:gd name="T13" fmla="*/ 668 h 787"/>
                <a:gd name="T14" fmla="*/ 160 w 555"/>
                <a:gd name="T15" fmla="*/ 711 h 787"/>
                <a:gd name="T16" fmla="*/ 0 w 555"/>
                <a:gd name="T17" fmla="*/ 711 h 787"/>
                <a:gd name="T18" fmla="*/ 0 w 555"/>
                <a:gd name="T19" fmla="*/ 787 h 787"/>
                <a:gd name="T20" fmla="*/ 555 w 555"/>
                <a:gd name="T21" fmla="*/ 787 h 787"/>
                <a:gd name="T22" fmla="*/ 555 w 555"/>
                <a:gd name="T23" fmla="*/ 711 h 787"/>
                <a:gd name="T24" fmla="*/ 378 w 555"/>
                <a:gd name="T25" fmla="*/ 711 h 787"/>
                <a:gd name="connsiteX0" fmla="*/ 6811 w 10000"/>
                <a:gd name="connsiteY0" fmla="*/ 9034 h 10000"/>
                <a:gd name="connsiteX1" fmla="*/ 6811 w 10000"/>
                <a:gd name="connsiteY1" fmla="*/ 8488 h 10000"/>
                <a:gd name="connsiteX2" fmla="*/ 5099 w 10000"/>
                <a:gd name="connsiteY2" fmla="*/ 8488 h 10000"/>
                <a:gd name="connsiteX3" fmla="*/ 5099 w 10000"/>
                <a:gd name="connsiteY3" fmla="*/ 0 h 10000"/>
                <a:gd name="connsiteX4" fmla="*/ 4739 w 10000"/>
                <a:gd name="connsiteY4" fmla="*/ 8488 h 10000"/>
                <a:gd name="connsiteX5" fmla="*/ 2883 w 10000"/>
                <a:gd name="connsiteY5" fmla="*/ 8488 h 10000"/>
                <a:gd name="connsiteX6" fmla="*/ 2883 w 10000"/>
                <a:gd name="connsiteY6" fmla="*/ 9034 h 10000"/>
                <a:gd name="connsiteX7" fmla="*/ 0 w 10000"/>
                <a:gd name="connsiteY7" fmla="*/ 9034 h 10000"/>
                <a:gd name="connsiteX8" fmla="*/ 0 w 10000"/>
                <a:gd name="connsiteY8" fmla="*/ 10000 h 10000"/>
                <a:gd name="connsiteX9" fmla="*/ 10000 w 10000"/>
                <a:gd name="connsiteY9" fmla="*/ 10000 h 10000"/>
                <a:gd name="connsiteX10" fmla="*/ 10000 w 10000"/>
                <a:gd name="connsiteY10" fmla="*/ 9034 h 10000"/>
                <a:gd name="connsiteX11" fmla="*/ 6811 w 10000"/>
                <a:gd name="connsiteY11" fmla="*/ 9034 h 10000"/>
                <a:gd name="connsiteX0" fmla="*/ 6811 w 10000"/>
                <a:gd name="connsiteY0" fmla="*/ 546 h 1512"/>
                <a:gd name="connsiteX1" fmla="*/ 6811 w 10000"/>
                <a:gd name="connsiteY1" fmla="*/ 0 h 1512"/>
                <a:gd name="connsiteX2" fmla="*/ 5099 w 10000"/>
                <a:gd name="connsiteY2" fmla="*/ 0 h 1512"/>
                <a:gd name="connsiteX3" fmla="*/ 4739 w 10000"/>
                <a:gd name="connsiteY3" fmla="*/ 0 h 1512"/>
                <a:gd name="connsiteX4" fmla="*/ 2883 w 10000"/>
                <a:gd name="connsiteY4" fmla="*/ 0 h 1512"/>
                <a:gd name="connsiteX5" fmla="*/ 2883 w 10000"/>
                <a:gd name="connsiteY5" fmla="*/ 546 h 1512"/>
                <a:gd name="connsiteX6" fmla="*/ 0 w 10000"/>
                <a:gd name="connsiteY6" fmla="*/ 546 h 1512"/>
                <a:gd name="connsiteX7" fmla="*/ 0 w 10000"/>
                <a:gd name="connsiteY7" fmla="*/ 1512 h 1512"/>
                <a:gd name="connsiteX8" fmla="*/ 10000 w 10000"/>
                <a:gd name="connsiteY8" fmla="*/ 1512 h 1512"/>
                <a:gd name="connsiteX9" fmla="*/ 10000 w 10000"/>
                <a:gd name="connsiteY9" fmla="*/ 546 h 1512"/>
                <a:gd name="connsiteX10" fmla="*/ 6811 w 10000"/>
                <a:gd name="connsiteY10" fmla="*/ 546 h 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512">
                  <a:moveTo>
                    <a:pt x="6811" y="546"/>
                  </a:moveTo>
                  <a:lnTo>
                    <a:pt x="6811" y="0"/>
                  </a:lnTo>
                  <a:lnTo>
                    <a:pt x="5099" y="0"/>
                  </a:lnTo>
                  <a:lnTo>
                    <a:pt x="4739" y="0"/>
                  </a:lnTo>
                  <a:lnTo>
                    <a:pt x="2883" y="0"/>
                  </a:lnTo>
                  <a:lnTo>
                    <a:pt x="2883" y="546"/>
                  </a:lnTo>
                  <a:lnTo>
                    <a:pt x="0" y="546"/>
                  </a:lnTo>
                  <a:lnTo>
                    <a:pt x="0" y="1512"/>
                  </a:lnTo>
                  <a:lnTo>
                    <a:pt x="10000" y="1512"/>
                  </a:lnTo>
                  <a:lnTo>
                    <a:pt x="10000" y="546"/>
                  </a:lnTo>
                  <a:lnTo>
                    <a:pt x="6811" y="546"/>
                  </a:lnTo>
                  <a:close/>
                </a:path>
              </a:pathLst>
            </a:custGeom>
            <a:solidFill>
              <a:schemeClr val="bg2">
                <a:lumMod val="75000"/>
              </a:schemeClr>
            </a:solidFill>
            <a:ln w="22225" cap="flat" cmpd="sng" algn="ctr">
              <a:noFill/>
              <a:prstDash val="solid"/>
            </a:ln>
            <a:effectLst/>
          </p:spPr>
          <p:txBody>
            <a:bodyPr wrap="square" lIns="0" tIns="0" rIns="0" bIns="0" rtlCol="0" anchor="ctr"/>
            <a:lstStyle/>
            <a:p>
              <a:pPr algn="ctr"/>
              <a:endParaRPr lang="en-US" sz="1600" b="1" kern="0" dirty="0">
                <a:solidFill>
                  <a:sysClr val="window" lastClr="FFFFFF"/>
                </a:solidFill>
                <a:latin typeface="Arial"/>
                <a:ea typeface="Tahoma" pitchFamily="34" charset="0"/>
                <a:cs typeface="Tahoma" pitchFamily="34" charset="0"/>
              </a:endParaRPr>
            </a:p>
          </p:txBody>
        </p:sp>
        <p:sp>
          <p:nvSpPr>
            <p:cNvPr id="356" name="Rectangle 23"/>
            <p:cNvSpPr>
              <a:spLocks noChangeArrowheads="1"/>
            </p:cNvSpPr>
            <p:nvPr/>
          </p:nvSpPr>
          <p:spPr bwMode="auto">
            <a:xfrm>
              <a:off x="4425911" y="4364607"/>
              <a:ext cx="289221" cy="110837"/>
            </a:xfrm>
            <a:prstGeom prst="rect">
              <a:avLst/>
            </a:prstGeom>
            <a:solidFill>
              <a:srgbClr val="F5F5F5">
                <a:alpha val="40000"/>
              </a:srgbClr>
            </a:solidFill>
            <a:ln>
              <a:noFill/>
            </a:ln>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nvGrpSpPr>
            <p:cNvPr id="4" name="Group 191"/>
            <p:cNvGrpSpPr/>
            <p:nvPr/>
          </p:nvGrpSpPr>
          <p:grpSpPr>
            <a:xfrm>
              <a:off x="4353282" y="3026720"/>
              <a:ext cx="434479" cy="708767"/>
              <a:chOff x="3945917" y="2765115"/>
              <a:chExt cx="417441" cy="680975"/>
            </a:xfrm>
            <a:solidFill>
              <a:schemeClr val="bg1">
                <a:alpha val="40000"/>
              </a:schemeClr>
            </a:solidFill>
          </p:grpSpPr>
          <p:grpSp>
            <p:nvGrpSpPr>
              <p:cNvPr id="5" name="Group 234"/>
              <p:cNvGrpSpPr/>
              <p:nvPr/>
            </p:nvGrpSpPr>
            <p:grpSpPr>
              <a:xfrm>
                <a:off x="3945917" y="2765115"/>
                <a:ext cx="249100" cy="680975"/>
                <a:chOff x="4139945" y="2765115"/>
                <a:chExt cx="249100" cy="680975"/>
              </a:xfrm>
              <a:grpFill/>
            </p:grpSpPr>
            <p:sp>
              <p:nvSpPr>
                <p:cNvPr id="383" name="Rectangle 8"/>
                <p:cNvSpPr>
                  <a:spLocks noChangeArrowheads="1"/>
                </p:cNvSpPr>
                <p:nvPr/>
              </p:nvSpPr>
              <p:spPr bwMode="auto">
                <a:xfrm>
                  <a:off x="4139945" y="3129362"/>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5" name="Rectangle 10"/>
                <p:cNvSpPr>
                  <a:spLocks noChangeArrowheads="1"/>
                </p:cNvSpPr>
                <p:nvPr/>
              </p:nvSpPr>
              <p:spPr bwMode="auto">
                <a:xfrm>
                  <a:off x="4139945" y="3374299"/>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6" name="Rectangle 11"/>
                <p:cNvSpPr>
                  <a:spLocks noChangeArrowheads="1"/>
                </p:cNvSpPr>
                <p:nvPr/>
              </p:nvSpPr>
              <p:spPr bwMode="auto">
                <a:xfrm>
                  <a:off x="4311868" y="3129362"/>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7" name="Rectangle 12"/>
                <p:cNvSpPr>
                  <a:spLocks noChangeArrowheads="1"/>
                </p:cNvSpPr>
                <p:nvPr/>
              </p:nvSpPr>
              <p:spPr bwMode="auto">
                <a:xfrm>
                  <a:off x="4311868" y="3251831"/>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8" name="Rectangle 13"/>
                <p:cNvSpPr>
                  <a:spLocks noChangeArrowheads="1"/>
                </p:cNvSpPr>
                <p:nvPr/>
              </p:nvSpPr>
              <p:spPr bwMode="auto">
                <a:xfrm>
                  <a:off x="4311868" y="3374299"/>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9" name="Rectangle 8"/>
                <p:cNvSpPr>
                  <a:spLocks noChangeArrowheads="1"/>
                </p:cNvSpPr>
                <p:nvPr/>
              </p:nvSpPr>
              <p:spPr bwMode="auto">
                <a:xfrm>
                  <a:off x="4139945" y="2887584"/>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0" name="Rectangle 9"/>
                <p:cNvSpPr>
                  <a:spLocks noChangeArrowheads="1"/>
                </p:cNvSpPr>
                <p:nvPr/>
              </p:nvSpPr>
              <p:spPr bwMode="auto">
                <a:xfrm>
                  <a:off x="4139945" y="3010053"/>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1" name="Rectangle 11"/>
                <p:cNvSpPr>
                  <a:spLocks noChangeArrowheads="1"/>
                </p:cNvSpPr>
                <p:nvPr/>
              </p:nvSpPr>
              <p:spPr bwMode="auto">
                <a:xfrm>
                  <a:off x="4311868" y="2887584"/>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2" name="Rectangle 12"/>
                <p:cNvSpPr>
                  <a:spLocks noChangeArrowheads="1"/>
                </p:cNvSpPr>
                <p:nvPr/>
              </p:nvSpPr>
              <p:spPr bwMode="auto">
                <a:xfrm>
                  <a:off x="4311868" y="3010053"/>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3" name="Rectangle 8"/>
                <p:cNvSpPr>
                  <a:spLocks noChangeArrowheads="1"/>
                </p:cNvSpPr>
                <p:nvPr/>
              </p:nvSpPr>
              <p:spPr bwMode="auto">
                <a:xfrm>
                  <a:off x="4139945" y="2765115"/>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94" name="Rectangle 11"/>
                <p:cNvSpPr>
                  <a:spLocks noChangeArrowheads="1"/>
                </p:cNvSpPr>
                <p:nvPr/>
              </p:nvSpPr>
              <p:spPr bwMode="auto">
                <a:xfrm>
                  <a:off x="4311868" y="2765115"/>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4" name="Rectangle 9"/>
                <p:cNvSpPr>
                  <a:spLocks noChangeArrowheads="1"/>
                </p:cNvSpPr>
                <p:nvPr/>
              </p:nvSpPr>
              <p:spPr bwMode="auto">
                <a:xfrm>
                  <a:off x="4139945" y="3251831"/>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sp>
            <p:nvSpPr>
              <p:cNvPr id="377" name="Rectangle 8"/>
              <p:cNvSpPr>
                <a:spLocks noChangeArrowheads="1"/>
              </p:cNvSpPr>
              <p:nvPr/>
            </p:nvSpPr>
            <p:spPr bwMode="auto">
              <a:xfrm>
                <a:off x="4286181" y="3129362"/>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8" name="Rectangle 9"/>
              <p:cNvSpPr>
                <a:spLocks noChangeArrowheads="1"/>
              </p:cNvSpPr>
              <p:nvPr/>
            </p:nvSpPr>
            <p:spPr bwMode="auto">
              <a:xfrm>
                <a:off x="4286181" y="3251831"/>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9" name="Rectangle 10"/>
              <p:cNvSpPr>
                <a:spLocks noChangeArrowheads="1"/>
              </p:cNvSpPr>
              <p:nvPr/>
            </p:nvSpPr>
            <p:spPr bwMode="auto">
              <a:xfrm>
                <a:off x="4286181" y="3374299"/>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0" name="Rectangle 8"/>
              <p:cNvSpPr>
                <a:spLocks noChangeArrowheads="1"/>
              </p:cNvSpPr>
              <p:nvPr/>
            </p:nvSpPr>
            <p:spPr bwMode="auto">
              <a:xfrm>
                <a:off x="4286181" y="2887584"/>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1" name="Rectangle 9"/>
              <p:cNvSpPr>
                <a:spLocks noChangeArrowheads="1"/>
              </p:cNvSpPr>
              <p:nvPr/>
            </p:nvSpPr>
            <p:spPr bwMode="auto">
              <a:xfrm>
                <a:off x="4286181" y="3010053"/>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82" name="Rectangle 8"/>
              <p:cNvSpPr>
                <a:spLocks noChangeArrowheads="1"/>
              </p:cNvSpPr>
              <p:nvPr/>
            </p:nvSpPr>
            <p:spPr bwMode="auto">
              <a:xfrm>
                <a:off x="4286181" y="2765115"/>
                <a:ext cx="77177"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grpSp>
          <p:nvGrpSpPr>
            <p:cNvPr id="7" name="Group 80"/>
            <p:cNvGrpSpPr/>
            <p:nvPr/>
          </p:nvGrpSpPr>
          <p:grpSpPr>
            <a:xfrm>
              <a:off x="4207584" y="3916936"/>
              <a:ext cx="728833" cy="357894"/>
              <a:chOff x="3837801" y="3609584"/>
              <a:chExt cx="695371" cy="341463"/>
            </a:xfrm>
            <a:solidFill>
              <a:schemeClr val="bg1">
                <a:alpha val="40000"/>
              </a:schemeClr>
            </a:solidFill>
          </p:grpSpPr>
          <p:grpSp>
            <p:nvGrpSpPr>
              <p:cNvPr id="8" name="Group 81"/>
              <p:cNvGrpSpPr/>
              <p:nvPr/>
            </p:nvGrpSpPr>
            <p:grpSpPr>
              <a:xfrm>
                <a:off x="3837801" y="3609584"/>
                <a:ext cx="393416" cy="341463"/>
                <a:chOff x="4078454" y="3609584"/>
                <a:chExt cx="393416" cy="341463"/>
              </a:xfrm>
              <a:grpFill/>
            </p:grpSpPr>
            <p:sp>
              <p:nvSpPr>
                <p:cNvPr id="367" name="Rectangle 14"/>
                <p:cNvSpPr>
                  <a:spLocks noChangeArrowheads="1"/>
                </p:cNvSpPr>
                <p:nvPr/>
              </p:nvSpPr>
              <p:spPr bwMode="auto">
                <a:xfrm>
                  <a:off x="4078454" y="3609584"/>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8" name="Rectangle 15"/>
                <p:cNvSpPr>
                  <a:spLocks noChangeArrowheads="1"/>
                </p:cNvSpPr>
                <p:nvPr/>
              </p:nvSpPr>
              <p:spPr bwMode="auto">
                <a:xfrm>
                  <a:off x="4235945" y="3609584"/>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9" name="Rectangle 16"/>
                <p:cNvSpPr>
                  <a:spLocks noChangeArrowheads="1"/>
                </p:cNvSpPr>
                <p:nvPr/>
              </p:nvSpPr>
              <p:spPr bwMode="auto">
                <a:xfrm>
                  <a:off x="4394065" y="3609584"/>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0" name="Rectangle 17"/>
                <p:cNvSpPr>
                  <a:spLocks noChangeArrowheads="1"/>
                </p:cNvSpPr>
                <p:nvPr/>
              </p:nvSpPr>
              <p:spPr bwMode="auto">
                <a:xfrm>
                  <a:off x="4078454" y="3750755"/>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1" name="Rectangle 18"/>
                <p:cNvSpPr>
                  <a:spLocks noChangeArrowheads="1"/>
                </p:cNvSpPr>
                <p:nvPr/>
              </p:nvSpPr>
              <p:spPr bwMode="auto">
                <a:xfrm>
                  <a:off x="4235945" y="3750755"/>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2" name="Rectangle 19"/>
                <p:cNvSpPr>
                  <a:spLocks noChangeArrowheads="1"/>
                </p:cNvSpPr>
                <p:nvPr/>
              </p:nvSpPr>
              <p:spPr bwMode="auto">
                <a:xfrm>
                  <a:off x="4394065" y="3750755"/>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3" name="Rectangle 20"/>
                <p:cNvSpPr>
                  <a:spLocks noChangeArrowheads="1"/>
                </p:cNvSpPr>
                <p:nvPr/>
              </p:nvSpPr>
              <p:spPr bwMode="auto">
                <a:xfrm>
                  <a:off x="4078454" y="3879256"/>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4" name="Rectangle 21"/>
                <p:cNvSpPr>
                  <a:spLocks noChangeArrowheads="1"/>
                </p:cNvSpPr>
                <p:nvPr/>
              </p:nvSpPr>
              <p:spPr bwMode="auto">
                <a:xfrm>
                  <a:off x="4235945" y="3879256"/>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75" name="Rectangle 22"/>
                <p:cNvSpPr>
                  <a:spLocks noChangeArrowheads="1"/>
                </p:cNvSpPr>
                <p:nvPr/>
              </p:nvSpPr>
              <p:spPr bwMode="auto">
                <a:xfrm>
                  <a:off x="4394065" y="3879256"/>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grpSp>
            <p:nvGrpSpPr>
              <p:cNvPr id="9" name="Group 82"/>
              <p:cNvGrpSpPr/>
              <p:nvPr/>
            </p:nvGrpSpPr>
            <p:grpSpPr>
              <a:xfrm>
                <a:off x="4297876" y="3609584"/>
                <a:ext cx="235296" cy="341463"/>
                <a:chOff x="4078454" y="3609584"/>
                <a:chExt cx="235296" cy="341463"/>
              </a:xfrm>
              <a:grpFill/>
            </p:grpSpPr>
            <p:sp>
              <p:nvSpPr>
                <p:cNvPr id="361" name="Rectangle 14"/>
                <p:cNvSpPr>
                  <a:spLocks noChangeArrowheads="1"/>
                </p:cNvSpPr>
                <p:nvPr/>
              </p:nvSpPr>
              <p:spPr bwMode="auto">
                <a:xfrm>
                  <a:off x="4078454" y="3609584"/>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2" name="Rectangle 15"/>
                <p:cNvSpPr>
                  <a:spLocks noChangeArrowheads="1"/>
                </p:cNvSpPr>
                <p:nvPr/>
              </p:nvSpPr>
              <p:spPr bwMode="auto">
                <a:xfrm>
                  <a:off x="4235945" y="3609584"/>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3" name="Rectangle 17"/>
                <p:cNvSpPr>
                  <a:spLocks noChangeArrowheads="1"/>
                </p:cNvSpPr>
                <p:nvPr/>
              </p:nvSpPr>
              <p:spPr bwMode="auto">
                <a:xfrm>
                  <a:off x="4078454" y="3750755"/>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4" name="Rectangle 18"/>
                <p:cNvSpPr>
                  <a:spLocks noChangeArrowheads="1"/>
                </p:cNvSpPr>
                <p:nvPr/>
              </p:nvSpPr>
              <p:spPr bwMode="auto">
                <a:xfrm>
                  <a:off x="4235945" y="3750755"/>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5" name="Rectangle 20"/>
                <p:cNvSpPr>
                  <a:spLocks noChangeArrowheads="1"/>
                </p:cNvSpPr>
                <p:nvPr/>
              </p:nvSpPr>
              <p:spPr bwMode="auto">
                <a:xfrm>
                  <a:off x="4078454" y="3879256"/>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sp>
              <p:nvSpPr>
                <p:cNvPr id="366" name="Rectangle 21"/>
                <p:cNvSpPr>
                  <a:spLocks noChangeArrowheads="1"/>
                </p:cNvSpPr>
                <p:nvPr/>
              </p:nvSpPr>
              <p:spPr bwMode="auto">
                <a:xfrm>
                  <a:off x="4235945" y="3879256"/>
                  <a:ext cx="77805" cy="7179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US" sz="2400" kern="0" dirty="0">
                    <a:solidFill>
                      <a:sysClr val="windowText" lastClr="000000"/>
                    </a:solidFill>
                    <a:latin typeface="Arial"/>
                  </a:endParaRPr>
                </a:p>
              </p:txBody>
            </p:sp>
          </p:grpSp>
        </p:grpSp>
      </p:grpSp>
      <p:grpSp>
        <p:nvGrpSpPr>
          <p:cNvPr id="10" name="Group 208"/>
          <p:cNvGrpSpPr/>
          <p:nvPr/>
        </p:nvGrpSpPr>
        <p:grpSpPr>
          <a:xfrm>
            <a:off x="1893952" y="3302000"/>
            <a:ext cx="2564586" cy="1478254"/>
            <a:chOff x="3143670" y="2669783"/>
            <a:chExt cx="2756547" cy="1482522"/>
          </a:xfrm>
        </p:grpSpPr>
        <p:cxnSp>
          <p:nvCxnSpPr>
            <p:cNvPr id="397" name="Elbow Connector 206"/>
            <p:cNvCxnSpPr/>
            <p:nvPr/>
          </p:nvCxnSpPr>
          <p:spPr>
            <a:xfrm rot="5400000">
              <a:off x="4732566" y="2984653"/>
              <a:ext cx="1482522" cy="852781"/>
            </a:xfrm>
            <a:prstGeom prst="bentConnector2">
              <a:avLst/>
            </a:prstGeom>
            <a:ln w="28575">
              <a:solidFill>
                <a:srgbClr val="59595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98" name="Elbow Connector 206"/>
            <p:cNvCxnSpPr/>
            <p:nvPr/>
          </p:nvCxnSpPr>
          <p:spPr>
            <a:xfrm>
              <a:off x="3143670" y="2676458"/>
              <a:ext cx="1094607" cy="707489"/>
            </a:xfrm>
            <a:prstGeom prst="bentConnector3">
              <a:avLst>
                <a:gd name="adj1" fmla="val -1220"/>
              </a:avLst>
            </a:prstGeom>
            <a:ln w="28575">
              <a:solidFill>
                <a:srgbClr val="59595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92" name="TextBox 91"/>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Oracle SOA Suite (On-Premise)</a:t>
            </a:r>
          </a:p>
        </p:txBody>
      </p:sp>
      <p:grpSp>
        <p:nvGrpSpPr>
          <p:cNvPr id="95" name="Group 178"/>
          <p:cNvGrpSpPr/>
          <p:nvPr/>
        </p:nvGrpSpPr>
        <p:grpSpPr bwMode="gray">
          <a:xfrm>
            <a:off x="4385256" y="4673600"/>
            <a:ext cx="718556" cy="417960"/>
            <a:chOff x="773112" y="4914140"/>
            <a:chExt cx="939800" cy="654371"/>
          </a:xfrm>
        </p:grpSpPr>
        <p:sp>
          <p:nvSpPr>
            <p:cNvPr id="9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9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0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grpSp>
        <p:nvGrpSpPr>
          <p:cNvPr id="116" name="Group 220"/>
          <p:cNvGrpSpPr/>
          <p:nvPr/>
        </p:nvGrpSpPr>
        <p:grpSpPr bwMode="gray">
          <a:xfrm>
            <a:off x="2055812" y="4676167"/>
            <a:ext cx="626562" cy="441933"/>
            <a:chOff x="773112" y="4914140"/>
            <a:chExt cx="939800" cy="654371"/>
          </a:xfrm>
        </p:grpSpPr>
        <p:sp>
          <p:nvSpPr>
            <p:cNvPr id="117"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8"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19"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0"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1"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2"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3"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4"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5"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6"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7"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8"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29"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0"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1"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2"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3"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4"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5"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sp>
          <p:nvSpPr>
            <p:cNvPr id="136"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chemeClr val="accent4"/>
                </a:solidFill>
              </a:endParaRPr>
            </a:p>
          </p:txBody>
        </p:sp>
      </p:grpSp>
      <p:pic>
        <p:nvPicPr>
          <p:cNvPr id="138" name="Picture 2" descr="http://www.grace-fp7.eu/sites/default/files/imagecache/Article-popup/article-images/Database_iStock_000020783950XSmall.jpg"/>
          <p:cNvPicPr>
            <a:picLocks noChangeAspect="1" noChangeArrowheads="1"/>
          </p:cNvPicPr>
          <p:nvPr/>
        </p:nvPicPr>
        <p:blipFill>
          <a:blip r:embed="rId3" cstate="print"/>
          <a:srcRect/>
          <a:stretch>
            <a:fillRect/>
          </a:stretch>
        </p:blipFill>
        <p:spPr bwMode="auto">
          <a:xfrm>
            <a:off x="1422535" y="4730548"/>
            <a:ext cx="557077" cy="451052"/>
          </a:xfrm>
          <a:prstGeom prst="rect">
            <a:avLst/>
          </a:prstGeom>
          <a:noFill/>
        </p:spPr>
      </p:pic>
    </p:spTree>
    <p:extLst>
      <p:ext uri="{BB962C8B-B14F-4D97-AF65-F5344CB8AC3E}">
        <p14:creationId xmlns="" xmlns:p14="http://schemas.microsoft.com/office/powerpoint/2010/main" val="3246679057"/>
      </p:ext>
    </p:extLst>
  </p:cSld>
  <p:clrMapOvr>
    <a:masterClrMapping/>
  </p:clrMapOvr>
  <p:transition spd="med">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4294967295"/>
          </p:nvPr>
        </p:nvSpPr>
        <p:spPr>
          <a:xfrm>
            <a:off x="5256212" y="1676400"/>
            <a:ext cx="6526212" cy="4419600"/>
          </a:xfrm>
        </p:spPr>
        <p:txBody>
          <a:bodyPr/>
          <a:lstStyle/>
          <a:p>
            <a:pPr>
              <a:lnSpc>
                <a:spcPct val="80000"/>
              </a:lnSpc>
              <a:buClr>
                <a:schemeClr val="bg1"/>
              </a:buClr>
            </a:pPr>
            <a:r>
              <a:rPr lang="en-US" sz="2400" b="1" smtClean="0">
                <a:sym typeface="Arial" pitchFamily="34" charset="0"/>
              </a:rPr>
              <a:t>Complete</a:t>
            </a:r>
            <a:r>
              <a:rPr lang="en-US" sz="2400" smtClean="0">
                <a:sym typeface="Arial" pitchFamily="34" charset="0"/>
              </a:rPr>
              <a:t> </a:t>
            </a:r>
            <a:r>
              <a:rPr lang="en-US" sz="2400" dirty="0" smtClean="0">
                <a:sym typeface="Arial" pitchFamily="34" charset="0"/>
              </a:rPr>
              <a:t>– Orchestration, application integration, API management, virtualization, streaming analytics, B2B, MFT, connectivity, BAM dashboards</a:t>
            </a:r>
          </a:p>
          <a:p>
            <a:pPr>
              <a:lnSpc>
                <a:spcPct val="70000"/>
              </a:lnSpc>
              <a:buClr>
                <a:schemeClr val="bg1"/>
              </a:buClr>
            </a:pPr>
            <a:r>
              <a:rPr lang="en-US" sz="2400" b="1" dirty="0" smtClean="0">
                <a:sym typeface="Arial" pitchFamily="34" charset="0"/>
              </a:rPr>
              <a:t>Full portability </a:t>
            </a:r>
            <a:r>
              <a:rPr lang="en-US" sz="2400" dirty="0" smtClean="0">
                <a:sym typeface="Arial" pitchFamily="34" charset="0"/>
              </a:rPr>
              <a:t>with components identical to Oracle SOA Suite</a:t>
            </a:r>
          </a:p>
          <a:p>
            <a:pPr>
              <a:lnSpc>
                <a:spcPct val="70000"/>
              </a:lnSpc>
              <a:buClr>
                <a:schemeClr val="bg1"/>
              </a:buClr>
            </a:pPr>
            <a:r>
              <a:rPr lang="en-US" sz="2400" b="1" dirty="0" smtClean="0">
                <a:cs typeface="Calibri" pitchFamily="34" charset="0"/>
                <a:sym typeface="Arial" pitchFamily="34" charset="0"/>
              </a:rPr>
              <a:t>Complete access </a:t>
            </a:r>
            <a:r>
              <a:rPr lang="en-US" sz="2400" dirty="0" smtClean="0">
                <a:cs typeface="Calibri" pitchFamily="34" charset="0"/>
                <a:sym typeface="Arial" pitchFamily="34" charset="0"/>
              </a:rPr>
              <a:t>to product surface area</a:t>
            </a:r>
            <a:endParaRPr lang="en-US" sz="2200" dirty="0" smtClean="0"/>
          </a:p>
          <a:p>
            <a:pPr eaLnBrk="1" hangingPunct="1">
              <a:lnSpc>
                <a:spcPct val="70000"/>
              </a:lnSpc>
              <a:buClr>
                <a:schemeClr val="bg1"/>
              </a:buClr>
            </a:pPr>
            <a:r>
              <a:rPr lang="en-US" sz="2400" b="1" dirty="0" smtClean="0"/>
              <a:t>Benefits:</a:t>
            </a:r>
          </a:p>
          <a:p>
            <a:pPr lvl="1" eaLnBrk="1" hangingPunct="1">
              <a:lnSpc>
                <a:spcPct val="70000"/>
              </a:lnSpc>
              <a:buClr>
                <a:schemeClr val="bg1"/>
              </a:buClr>
              <a:buFont typeface="Calibri" pitchFamily="34" charset="0"/>
              <a:buChar char="–"/>
            </a:pPr>
            <a:r>
              <a:rPr lang="en-US" dirty="0" smtClean="0">
                <a:cs typeface="Calibri" pitchFamily="34" charset="0"/>
                <a:sym typeface="Arial" pitchFamily="34" charset="0"/>
              </a:rPr>
              <a:t>Rapid and fully automated provisioning</a:t>
            </a:r>
          </a:p>
          <a:p>
            <a:pPr lvl="1">
              <a:lnSpc>
                <a:spcPct val="70000"/>
              </a:lnSpc>
              <a:buClr>
                <a:schemeClr val="bg1"/>
              </a:buClr>
              <a:buFont typeface="Calibri" pitchFamily="34" charset="0"/>
              <a:buChar char="–"/>
            </a:pPr>
            <a:r>
              <a:rPr lang="en-US" dirty="0" smtClean="0">
                <a:cs typeface="Calibri" pitchFamily="34" charset="0"/>
                <a:sym typeface="Arial" pitchFamily="34" charset="0"/>
              </a:rPr>
              <a:t>Simplified administration</a:t>
            </a:r>
          </a:p>
          <a:p>
            <a:pPr lvl="1" eaLnBrk="1" hangingPunct="1">
              <a:lnSpc>
                <a:spcPct val="70000"/>
              </a:lnSpc>
              <a:buClr>
                <a:schemeClr val="bg1"/>
              </a:buClr>
              <a:buFont typeface="Calibri" pitchFamily="34" charset="0"/>
              <a:buChar char="–"/>
            </a:pPr>
            <a:r>
              <a:rPr lang="en-US" dirty="0" smtClean="0">
                <a:cs typeface="Calibri" pitchFamily="34" charset="0"/>
                <a:sym typeface="Arial" pitchFamily="34" charset="0"/>
              </a:rPr>
              <a:t>Secure, highly available with clustering</a:t>
            </a:r>
          </a:p>
          <a:p>
            <a:pPr lvl="1" eaLnBrk="1" hangingPunct="1">
              <a:lnSpc>
                <a:spcPct val="70000"/>
              </a:lnSpc>
              <a:buClr>
                <a:schemeClr val="bg1"/>
              </a:buClr>
              <a:buFont typeface="Calibri" pitchFamily="34" charset="0"/>
              <a:buChar char="–"/>
            </a:pPr>
            <a:r>
              <a:rPr lang="en-US" dirty="0" smtClean="0">
                <a:cs typeface="Calibri" pitchFamily="34" charset="0"/>
                <a:sym typeface="Arial" pitchFamily="34" charset="0"/>
              </a:rPr>
              <a:t>Build anywhere, deploy anywhere </a:t>
            </a:r>
          </a:p>
        </p:txBody>
      </p:sp>
      <p:cxnSp>
        <p:nvCxnSpPr>
          <p:cNvPr id="9" name="Straight Connector 8"/>
          <p:cNvCxnSpPr/>
          <p:nvPr/>
        </p:nvCxnSpPr>
        <p:spPr bwMode="ltGray">
          <a:xfrm>
            <a:off x="4799013" y="2362200"/>
            <a:ext cx="0" cy="35814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Elbow Connector 153"/>
          <p:cNvCxnSpPr/>
          <p:nvPr/>
        </p:nvCxnSpPr>
        <p:spPr bwMode="gray">
          <a:xfrm flipH="1" flipV="1">
            <a:off x="2227262" y="3490912"/>
            <a:ext cx="0" cy="228600"/>
          </a:xfrm>
          <a:prstGeom prst="straightConnector1">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Elbow Connector 175"/>
          <p:cNvCxnSpPr>
            <a:stCxn id="106" idx="3"/>
          </p:cNvCxnSpPr>
          <p:nvPr/>
        </p:nvCxnSpPr>
        <p:spPr bwMode="gray">
          <a:xfrm flipV="1">
            <a:off x="3748087" y="3063875"/>
            <a:ext cx="161925" cy="781050"/>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Elbow Connector 153"/>
          <p:cNvCxnSpPr/>
          <p:nvPr/>
        </p:nvCxnSpPr>
        <p:spPr bwMode="gray">
          <a:xfrm flipH="1" flipV="1">
            <a:off x="2379663" y="4121150"/>
            <a:ext cx="0" cy="1509712"/>
          </a:xfrm>
          <a:prstGeom prst="straightConnector1">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bwMode="gray">
          <a:xfrm>
            <a:off x="3392487" y="2206625"/>
            <a:ext cx="909637" cy="346075"/>
          </a:xfrm>
          <a:prstGeom prst="rect">
            <a:avLst/>
          </a:prstGeom>
          <a:noFill/>
          <a:ln>
            <a:noFill/>
          </a:ln>
        </p:spPr>
        <p:txBody>
          <a:bodyPr wrap="none" lIns="0" tIns="0" rIns="0" bIns="0"/>
          <a:lstStyle/>
          <a:p>
            <a:pPr algn="ctr" fontAlgn="auto">
              <a:spcBef>
                <a:spcPts val="0"/>
              </a:spcBef>
              <a:spcAft>
                <a:spcPts val="0"/>
              </a:spcAft>
              <a:defRPr/>
            </a:pPr>
            <a:r>
              <a:rPr lang="en-US" sz="1400" dirty="0">
                <a:solidFill>
                  <a:srgbClr val="000000"/>
                </a:solidFill>
                <a:latin typeface="Calibri" pitchFamily="34" charset="0"/>
                <a:cs typeface="Calibri" pitchFamily="34" charset="0"/>
              </a:rPr>
              <a:t>3</a:t>
            </a:r>
            <a:r>
              <a:rPr lang="en-US" sz="1400" baseline="30000" dirty="0">
                <a:solidFill>
                  <a:srgbClr val="000000"/>
                </a:solidFill>
                <a:latin typeface="Calibri" pitchFamily="34" charset="0"/>
                <a:cs typeface="Calibri" pitchFamily="34" charset="0"/>
              </a:rPr>
              <a:t>rd</a:t>
            </a:r>
            <a:r>
              <a:rPr lang="en-US" sz="1400" dirty="0">
                <a:solidFill>
                  <a:srgbClr val="000000"/>
                </a:solidFill>
                <a:latin typeface="Calibri" pitchFamily="34" charset="0"/>
                <a:cs typeface="Calibri" pitchFamily="34" charset="0"/>
              </a:rPr>
              <a:t> Party</a:t>
            </a:r>
          </a:p>
        </p:txBody>
      </p:sp>
      <p:sp>
        <p:nvSpPr>
          <p:cNvPr id="79" name="Freeform 138"/>
          <p:cNvSpPr>
            <a:spLocks noChangeAspect="1" noEditPoints="1"/>
          </p:cNvSpPr>
          <p:nvPr/>
        </p:nvSpPr>
        <p:spPr bwMode="gray">
          <a:xfrm>
            <a:off x="3349624" y="2452687"/>
            <a:ext cx="514350" cy="295275"/>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solidFill>
              <a:schemeClr val="bg1"/>
            </a:solidFill>
            <a:round/>
            <a:headEnd/>
            <a:tailEnd/>
          </a:ln>
        </p:spPr>
        <p:txBody>
          <a:bodyPr/>
          <a:lstStyle/>
          <a:p>
            <a:pPr fontAlgn="auto">
              <a:spcBef>
                <a:spcPts val="0"/>
              </a:spcBef>
              <a:spcAft>
                <a:spcPts val="0"/>
              </a:spcAft>
              <a:defRPr/>
            </a:pPr>
            <a:endParaRPr lang="en-US" sz="1400" dirty="0">
              <a:solidFill>
                <a:srgbClr val="000000"/>
              </a:solidFill>
              <a:latin typeface="+mn-lt"/>
              <a:cs typeface="+mn-cs"/>
            </a:endParaRPr>
          </a:p>
        </p:txBody>
      </p:sp>
      <p:sp>
        <p:nvSpPr>
          <p:cNvPr id="80" name="TextBox 79"/>
          <p:cNvSpPr txBox="1"/>
          <p:nvPr/>
        </p:nvSpPr>
        <p:spPr bwMode="gray">
          <a:xfrm>
            <a:off x="1198562" y="2057400"/>
            <a:ext cx="1868487" cy="498475"/>
          </a:xfrm>
          <a:prstGeom prst="round2SameRect">
            <a:avLst/>
          </a:prstGeom>
          <a:noFill/>
          <a:ln>
            <a:noFill/>
          </a:ln>
        </p:spPr>
        <p:txBody>
          <a:bodyPr lIns="0" tIns="0" rIns="0" bIns="0" anchor="ctr"/>
          <a:lstStyle/>
          <a:p>
            <a:pPr algn="ctr" fontAlgn="auto">
              <a:lnSpc>
                <a:spcPct val="80000"/>
              </a:lnSpc>
              <a:spcBef>
                <a:spcPts val="0"/>
              </a:spcBef>
              <a:spcAft>
                <a:spcPts val="0"/>
              </a:spcAft>
              <a:defRPr/>
            </a:pPr>
            <a:r>
              <a:rPr lang="en-US" b="1" cap="all" dirty="0">
                <a:solidFill>
                  <a:srgbClr val="000000"/>
                </a:solidFill>
                <a:latin typeface="Calibri" panose="020F0502020204030204" pitchFamily="34" charset="0"/>
                <a:cs typeface="Calibri" pitchFamily="34" charset="0"/>
              </a:rPr>
              <a:t>Oracle Cloud</a:t>
            </a:r>
          </a:p>
        </p:txBody>
      </p:sp>
      <p:sp>
        <p:nvSpPr>
          <p:cNvPr id="81" name="Freeform 138"/>
          <p:cNvSpPr>
            <a:spLocks noChangeAspect="1" noEditPoints="1"/>
          </p:cNvSpPr>
          <p:nvPr/>
        </p:nvSpPr>
        <p:spPr bwMode="gray">
          <a:xfrm>
            <a:off x="3662362" y="2566987"/>
            <a:ext cx="876300" cy="504825"/>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solidFill>
              <a:schemeClr val="bg1"/>
            </a:solidFill>
            <a:round/>
            <a:headEnd/>
            <a:tailEnd/>
          </a:ln>
        </p:spPr>
        <p:txBody>
          <a:bodyPr/>
          <a:lstStyle/>
          <a:p>
            <a:pPr fontAlgn="auto">
              <a:spcBef>
                <a:spcPts val="0"/>
              </a:spcBef>
              <a:spcAft>
                <a:spcPts val="0"/>
              </a:spcAft>
              <a:defRPr/>
            </a:pPr>
            <a:endParaRPr lang="en-US" sz="1400" dirty="0">
              <a:solidFill>
                <a:srgbClr val="000000"/>
              </a:solidFill>
              <a:latin typeface="+mn-lt"/>
              <a:cs typeface="+mn-cs"/>
            </a:endParaRPr>
          </a:p>
        </p:txBody>
      </p:sp>
      <p:sp>
        <p:nvSpPr>
          <p:cNvPr id="82" name="Freeform 138"/>
          <p:cNvSpPr>
            <a:spLocks noChangeAspect="1" noEditPoints="1"/>
          </p:cNvSpPr>
          <p:nvPr/>
        </p:nvSpPr>
        <p:spPr bwMode="gray">
          <a:xfrm>
            <a:off x="4057649" y="2312987"/>
            <a:ext cx="588963" cy="33813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solidFill>
              <a:schemeClr val="bg1"/>
            </a:solidFill>
            <a:round/>
            <a:headEnd/>
            <a:tailEnd/>
          </a:ln>
        </p:spPr>
        <p:txBody>
          <a:bodyPr/>
          <a:lstStyle/>
          <a:p>
            <a:pPr fontAlgn="auto">
              <a:spcBef>
                <a:spcPts val="0"/>
              </a:spcBef>
              <a:spcAft>
                <a:spcPts val="0"/>
              </a:spcAft>
              <a:defRPr/>
            </a:pPr>
            <a:endParaRPr lang="en-US" sz="1400" dirty="0">
              <a:solidFill>
                <a:srgbClr val="000000"/>
              </a:solidFill>
              <a:latin typeface="+mn-lt"/>
              <a:cs typeface="+mn-cs"/>
            </a:endParaRPr>
          </a:p>
        </p:txBody>
      </p:sp>
      <p:sp>
        <p:nvSpPr>
          <p:cNvPr id="104" name="TextBox 8"/>
          <p:cNvSpPr txBox="1"/>
          <p:nvPr/>
        </p:nvSpPr>
        <p:spPr bwMode="gray">
          <a:xfrm>
            <a:off x="3725862" y="2781300"/>
            <a:ext cx="722312" cy="323850"/>
          </a:xfrm>
          <a:prstGeom prst="rect">
            <a:avLst/>
          </a:prstGeom>
          <a:noFill/>
          <a:ln>
            <a:noFill/>
          </a:ln>
        </p:spPr>
        <p:txBody>
          <a:bodyPr wrap="none" lIns="0" tIns="0" rIns="0" bIns="0"/>
          <a:lstStyle/>
          <a:p>
            <a:pPr algn="ctr" fontAlgn="auto">
              <a:spcBef>
                <a:spcPts val="0"/>
              </a:spcBef>
              <a:spcAft>
                <a:spcPts val="0"/>
              </a:spcAft>
              <a:defRPr/>
            </a:pPr>
            <a:r>
              <a:rPr lang="en-US" sz="1200" b="1" dirty="0">
                <a:solidFill>
                  <a:srgbClr val="000000"/>
                </a:solidFill>
                <a:latin typeface="Calibri" pitchFamily="34" charset="0"/>
                <a:cs typeface="Calibri" pitchFamily="34" charset="0"/>
              </a:rPr>
              <a:t>Salesforce</a:t>
            </a:r>
          </a:p>
        </p:txBody>
      </p:sp>
      <p:grpSp>
        <p:nvGrpSpPr>
          <p:cNvPr id="6" name="Group 269"/>
          <p:cNvGrpSpPr>
            <a:grpSpLocks/>
          </p:cNvGrpSpPr>
          <p:nvPr/>
        </p:nvGrpSpPr>
        <p:grpSpPr bwMode="auto">
          <a:xfrm>
            <a:off x="1004887" y="3582987"/>
            <a:ext cx="2743200" cy="538163"/>
            <a:chOff x="4592081" y="2560320"/>
            <a:chExt cx="2743056" cy="538480"/>
          </a:xfrm>
          <a:solidFill>
            <a:srgbClr val="FF0000"/>
          </a:solidFill>
        </p:grpSpPr>
        <p:sp>
          <p:nvSpPr>
            <p:cNvPr id="106" name="TextBox 111"/>
            <p:cNvSpPr txBox="1">
              <a:spLocks noChangeArrowheads="1"/>
            </p:cNvSpPr>
            <p:nvPr/>
          </p:nvSpPr>
          <p:spPr bwMode="auto">
            <a:xfrm>
              <a:off x="4592081" y="2560320"/>
              <a:ext cx="2743056" cy="523949"/>
            </a:xfrm>
            <a:prstGeom prst="rect">
              <a:avLst/>
            </a:prstGeom>
            <a:grpFill/>
            <a:ln w="111125" cap="rnd">
              <a:noFill/>
              <a:miter lim="800000"/>
              <a:headEnd/>
              <a:tailEnd/>
            </a:ln>
          </p:spPr>
          <p:txBody>
            <a:bodyPr lIns="0" tIns="0" rIns="0" bIns="0"/>
            <a:lstStyle/>
            <a:p>
              <a:pPr algn="ctr">
                <a:lnSpc>
                  <a:spcPct val="90000"/>
                </a:lnSpc>
              </a:pPr>
              <a:endParaRPr lang="en-US" sz="500">
                <a:solidFill>
                  <a:schemeClr val="bg1"/>
                </a:solidFill>
                <a:latin typeface="Calibri" pitchFamily="34" charset="0"/>
              </a:endParaRPr>
            </a:p>
          </p:txBody>
        </p:sp>
        <p:sp>
          <p:nvSpPr>
            <p:cNvPr id="108" name="TextBox 113"/>
            <p:cNvSpPr txBox="1">
              <a:spLocks noChangeArrowheads="1"/>
            </p:cNvSpPr>
            <p:nvPr/>
          </p:nvSpPr>
          <p:spPr bwMode="gray">
            <a:xfrm>
              <a:off x="4654824" y="2600927"/>
              <a:ext cx="2172684" cy="497873"/>
            </a:xfrm>
            <a:prstGeom prst="rect">
              <a:avLst/>
            </a:prstGeom>
            <a:grpFill/>
            <a:ln w="9525">
              <a:noFill/>
              <a:miter lim="800000"/>
              <a:headEnd/>
              <a:tailEnd/>
            </a:ln>
          </p:spPr>
          <p:txBody>
            <a:bodyPr wrap="none" lIns="0" tIns="0" rIns="0" bIns="0"/>
            <a:lstStyle/>
            <a:p>
              <a:pPr algn="ctr"/>
              <a:r>
                <a:rPr lang="en-US" sz="1400" b="1" dirty="0" smtClean="0">
                  <a:solidFill>
                    <a:schemeClr val="bg1"/>
                  </a:solidFill>
                  <a:latin typeface="Calibri" pitchFamily="34" charset="0"/>
                  <a:cs typeface="Calibri" pitchFamily="34" charset="0"/>
                </a:rPr>
                <a:t>ORACLE SOA </a:t>
              </a:r>
            </a:p>
            <a:p>
              <a:pPr algn="ctr"/>
              <a:r>
                <a:rPr lang="en-US" sz="1400" b="1" dirty="0" smtClean="0">
                  <a:solidFill>
                    <a:schemeClr val="bg1"/>
                  </a:solidFill>
                  <a:latin typeface="Calibri" pitchFamily="34" charset="0"/>
                  <a:cs typeface="Calibri" pitchFamily="34" charset="0"/>
                </a:rPr>
                <a:t>CLOUD </a:t>
              </a:r>
              <a:r>
                <a:rPr lang="en-US" sz="1400" b="1" dirty="0" smtClean="0">
                  <a:solidFill>
                    <a:schemeClr val="bg1"/>
                  </a:solidFill>
                  <a:latin typeface="Calibri" pitchFamily="34" charset="0"/>
                  <a:cs typeface="Calibri" pitchFamily="34" charset="0"/>
                </a:rPr>
                <a:t>SERVICE</a:t>
              </a:r>
            </a:p>
          </p:txBody>
        </p:sp>
        <p:pic>
          <p:nvPicPr>
            <p:cNvPr id="107" name="Picture 112" descr="877_315_integration_w_72-3.png"/>
            <p:cNvPicPr>
              <a:picLocks noChangeAspect="1"/>
            </p:cNvPicPr>
            <p:nvPr/>
          </p:nvPicPr>
          <p:blipFill>
            <a:blip r:embed="rId2" cstate="print"/>
            <a:srcRect/>
            <a:stretch>
              <a:fillRect/>
            </a:stretch>
          </p:blipFill>
          <p:spPr bwMode="auto">
            <a:xfrm>
              <a:off x="6728470" y="2621280"/>
              <a:ext cx="467360" cy="467360"/>
            </a:xfrm>
            <a:prstGeom prst="rect">
              <a:avLst/>
            </a:prstGeom>
            <a:grpFill/>
            <a:ln w="9525">
              <a:noFill/>
              <a:miter lim="800000"/>
              <a:headEnd/>
              <a:tailEnd/>
            </a:ln>
          </p:spPr>
        </p:pic>
      </p:grpSp>
      <p:sp>
        <p:nvSpPr>
          <p:cNvPr id="109" name="Freeform 138"/>
          <p:cNvSpPr>
            <a:spLocks noChangeAspect="1" noEditPoints="1"/>
          </p:cNvSpPr>
          <p:nvPr/>
        </p:nvSpPr>
        <p:spPr bwMode="gray">
          <a:xfrm>
            <a:off x="531812" y="2424112"/>
            <a:ext cx="3673475" cy="2047875"/>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a:lstStyle/>
          <a:p>
            <a:pPr fontAlgn="auto">
              <a:spcBef>
                <a:spcPts val="0"/>
              </a:spcBef>
              <a:spcAft>
                <a:spcPts val="0"/>
              </a:spcAft>
              <a:defRPr/>
            </a:pPr>
            <a:endParaRPr lang="en-US" sz="1400" dirty="0">
              <a:solidFill>
                <a:srgbClr val="000000"/>
              </a:solidFill>
              <a:latin typeface="+mn-lt"/>
              <a:cs typeface="+mn-cs"/>
            </a:endParaRPr>
          </a:p>
        </p:txBody>
      </p:sp>
      <p:sp>
        <p:nvSpPr>
          <p:cNvPr id="110" name="TextBox 117"/>
          <p:cNvSpPr txBox="1">
            <a:spLocks noChangeArrowheads="1"/>
          </p:cNvSpPr>
          <p:nvPr/>
        </p:nvSpPr>
        <p:spPr bwMode="gray">
          <a:xfrm>
            <a:off x="1271586" y="3162299"/>
            <a:ext cx="1774825" cy="404813"/>
          </a:xfrm>
          <a:prstGeom prst="rect">
            <a:avLst/>
          </a:prstGeom>
          <a:noFill/>
          <a:ln w="9525">
            <a:noFill/>
            <a:miter lim="800000"/>
            <a:headEnd/>
            <a:tailEnd/>
          </a:ln>
        </p:spPr>
        <p:txBody>
          <a:bodyPr wrap="none" lIns="0" tIns="0" rIns="0" bIns="0"/>
          <a:lstStyle/>
          <a:p>
            <a:pPr algn="ctr">
              <a:lnSpc>
                <a:spcPct val="80000"/>
              </a:lnSpc>
            </a:pPr>
            <a:r>
              <a:rPr lang="en-US" sz="1400" b="1" dirty="0">
                <a:solidFill>
                  <a:srgbClr val="000000"/>
                </a:solidFill>
                <a:latin typeface="Calibri" pitchFamily="34" charset="0"/>
                <a:cs typeface="Calibri" pitchFamily="34" charset="0"/>
              </a:rPr>
              <a:t>Oracle </a:t>
            </a:r>
            <a:r>
              <a:rPr lang="en-US" sz="1400" b="1" dirty="0" err="1">
                <a:solidFill>
                  <a:srgbClr val="000000"/>
                </a:solidFill>
                <a:latin typeface="Calibri" pitchFamily="34" charset="0"/>
                <a:cs typeface="Calibri" pitchFamily="34" charset="0"/>
              </a:rPr>
              <a:t>SaaS</a:t>
            </a:r>
            <a:r>
              <a:rPr lang="en-US" sz="1400" b="1" dirty="0">
                <a:solidFill>
                  <a:srgbClr val="000000"/>
                </a:solidFill>
                <a:latin typeface="Calibri" pitchFamily="34" charset="0"/>
                <a:cs typeface="Calibri" pitchFamily="34" charset="0"/>
              </a:rPr>
              <a:t> </a:t>
            </a:r>
            <a:br>
              <a:rPr lang="en-US" sz="1400" b="1" dirty="0">
                <a:solidFill>
                  <a:srgbClr val="000000"/>
                </a:solidFill>
                <a:latin typeface="Calibri" pitchFamily="34" charset="0"/>
                <a:cs typeface="Calibri" pitchFamily="34" charset="0"/>
              </a:rPr>
            </a:br>
            <a:r>
              <a:rPr lang="en-US" sz="1400" b="1" dirty="0">
                <a:solidFill>
                  <a:srgbClr val="000000"/>
                </a:solidFill>
                <a:latin typeface="Calibri" pitchFamily="34" charset="0"/>
                <a:cs typeface="Calibri" pitchFamily="34" charset="0"/>
              </a:rPr>
              <a:t>Applications</a:t>
            </a:r>
          </a:p>
        </p:txBody>
      </p:sp>
      <p:cxnSp>
        <p:nvCxnSpPr>
          <p:cNvPr id="111" name="Straight Connector 110"/>
          <p:cNvCxnSpPr/>
          <p:nvPr/>
        </p:nvCxnSpPr>
        <p:spPr>
          <a:xfrm>
            <a:off x="728662" y="4760912"/>
            <a:ext cx="3117850" cy="0"/>
          </a:xfrm>
          <a:prstGeom prst="line">
            <a:avLst/>
          </a:prstGeom>
          <a:ln w="19050">
            <a:solidFill>
              <a:schemeClr val="bg1"/>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a:t>
            </a:r>
            <a:r>
              <a:rPr lang="en-US" sz="3200" dirty="0" smtClean="0">
                <a:solidFill>
                  <a:srgbClr val="5F5F5F"/>
                </a:solidFill>
              </a:rPr>
              <a:t>Cloud </a:t>
            </a:r>
            <a:r>
              <a:rPr lang="en-US" sz="3200" dirty="0" smtClean="0">
                <a:solidFill>
                  <a:srgbClr val="5F5F5F"/>
                </a:solidFill>
              </a:rPr>
              <a:t>Service (SOA CS)</a:t>
            </a: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a:t>
            </a:r>
            <a:r>
              <a:rPr lang="en-US" sz="3200" dirty="0" smtClean="0">
                <a:solidFill>
                  <a:srgbClr val="5F5F5F"/>
                </a:solidFill>
              </a:rPr>
              <a:t>Cloud </a:t>
            </a:r>
            <a:r>
              <a:rPr lang="en-US" sz="3200" dirty="0" smtClean="0">
                <a:solidFill>
                  <a:srgbClr val="5F5F5F"/>
                </a:solidFill>
              </a:rPr>
              <a:t>Service </a:t>
            </a:r>
            <a:r>
              <a:rPr lang="en-US" sz="3200" dirty="0" smtClean="0">
                <a:solidFill>
                  <a:srgbClr val="5F5F5F"/>
                </a:solidFill>
              </a:rPr>
              <a:t>On-Premise Integration</a:t>
            </a:r>
            <a:endParaRPr lang="en-US" sz="3200" dirty="0" smtClean="0">
              <a:solidFill>
                <a:srgbClr val="5F5F5F"/>
              </a:solidFill>
            </a:endParaRPr>
          </a:p>
        </p:txBody>
      </p:sp>
      <p:sp>
        <p:nvSpPr>
          <p:cNvPr id="95" name="Content Placeholder 94"/>
          <p:cNvSpPr>
            <a:spLocks noGrp="1"/>
          </p:cNvSpPr>
          <p:nvPr>
            <p:ph sz="half" idx="2"/>
          </p:nvPr>
        </p:nvSpPr>
        <p:spPr/>
        <p:txBody>
          <a:bodyPr/>
          <a:lstStyle/>
          <a:p>
            <a:pPr eaLnBrk="1" hangingPunct="1">
              <a:lnSpc>
                <a:spcPct val="100000"/>
              </a:lnSpc>
              <a:spcBef>
                <a:spcPts val="300"/>
              </a:spcBef>
              <a:defRPr/>
            </a:pPr>
            <a:r>
              <a:rPr lang="en-US" dirty="0" smtClean="0"/>
              <a:t>Flexible Integration Patterns</a:t>
            </a:r>
          </a:p>
          <a:p>
            <a:pPr eaLnBrk="1" hangingPunct="1">
              <a:lnSpc>
                <a:spcPct val="100000"/>
              </a:lnSpc>
              <a:spcBef>
                <a:spcPts val="300"/>
              </a:spcBef>
              <a:defRPr/>
            </a:pPr>
            <a:r>
              <a:rPr lang="en-US" dirty="0" smtClean="0"/>
              <a:t>Messaging (</a:t>
            </a:r>
            <a:r>
              <a:rPr lang="en-US" dirty="0" err="1" smtClean="0"/>
              <a:t>Async</a:t>
            </a:r>
            <a:r>
              <a:rPr lang="en-US" dirty="0" smtClean="0"/>
              <a:t>) – Hybrid</a:t>
            </a:r>
          </a:p>
          <a:p>
            <a:pPr eaLnBrk="1" hangingPunct="1">
              <a:lnSpc>
                <a:spcPct val="100000"/>
              </a:lnSpc>
              <a:spcBef>
                <a:spcPts val="300"/>
              </a:spcBef>
              <a:defRPr/>
            </a:pPr>
            <a:r>
              <a:rPr lang="en-US" dirty="0" smtClean="0"/>
              <a:t>Proxy (Sync or </a:t>
            </a:r>
            <a:r>
              <a:rPr lang="en-US" dirty="0" err="1" smtClean="0"/>
              <a:t>Async</a:t>
            </a:r>
            <a:r>
              <a:rPr lang="en-US" dirty="0" smtClean="0"/>
              <a:t>) – Hybrid</a:t>
            </a:r>
          </a:p>
          <a:p>
            <a:pPr eaLnBrk="1" hangingPunct="1">
              <a:lnSpc>
                <a:spcPct val="100000"/>
              </a:lnSpc>
              <a:spcBef>
                <a:spcPts val="300"/>
              </a:spcBef>
              <a:defRPr/>
            </a:pPr>
            <a:r>
              <a:rPr lang="en-US" dirty="0" smtClean="0"/>
              <a:t>Tunnel</a:t>
            </a:r>
          </a:p>
          <a:p>
            <a:pPr eaLnBrk="1" hangingPunct="1">
              <a:lnSpc>
                <a:spcPct val="100000"/>
              </a:lnSpc>
              <a:spcBef>
                <a:spcPts val="300"/>
              </a:spcBef>
              <a:defRPr/>
            </a:pPr>
            <a:r>
              <a:rPr lang="en-US" dirty="0" smtClean="0"/>
              <a:t>Agent (Sync or </a:t>
            </a:r>
            <a:r>
              <a:rPr lang="en-US" dirty="0" err="1" smtClean="0"/>
              <a:t>Async</a:t>
            </a:r>
            <a:r>
              <a:rPr lang="en-US" dirty="0" smtClean="0"/>
              <a:t>)</a:t>
            </a:r>
          </a:p>
          <a:p>
            <a:pPr eaLnBrk="1" hangingPunct="1">
              <a:lnSpc>
                <a:spcPct val="100000"/>
              </a:lnSpc>
              <a:spcBef>
                <a:spcPts val="300"/>
              </a:spcBef>
              <a:defRPr/>
            </a:pPr>
            <a:r>
              <a:rPr lang="en-US" dirty="0" smtClean="0"/>
              <a:t>PL/SQL Staging Tables</a:t>
            </a:r>
          </a:p>
          <a:p>
            <a:endParaRPr lang="en-US" sz="2000" dirty="0"/>
          </a:p>
        </p:txBody>
      </p:sp>
      <p:sp>
        <p:nvSpPr>
          <p:cNvPr id="116" name="Slide Number Placeholder 13"/>
          <p:cNvSpPr txBox="1">
            <a:spLocks/>
          </p:cNvSpPr>
          <p:nvPr/>
        </p:nvSpPr>
        <p:spPr>
          <a:xfrm>
            <a:off x="8004173" y="6556248"/>
            <a:ext cx="381661" cy="182880"/>
          </a:xfrm>
          <a:prstGeom prst="rect">
            <a:avLst/>
          </a:prstGeom>
        </p:spPr>
        <p:txBody>
          <a:bodyPr vert="horz" wrap="none" lIns="0" tIns="0" rIns="0" bIns="0" rtlCol="0" anchor="ctr"/>
          <a:lstStyle/>
          <a:p>
            <a:pPr algn="r">
              <a:defRPr/>
            </a:pPr>
            <a:fld id="{C51EAA63-D034-42AE-91FA-B13B9518C7BE}" type="slidenum">
              <a:rPr lang="en-US" sz="800" smtClean="0">
                <a:solidFill>
                  <a:srgbClr val="5F5F5F">
                    <a:lumMod val="60000"/>
                    <a:lumOff val="40000"/>
                  </a:srgbClr>
                </a:solidFill>
              </a:rPr>
              <a:pPr algn="r">
                <a:defRPr/>
              </a:pPr>
              <a:t>6</a:t>
            </a:fld>
            <a:endParaRPr lang="en-US" sz="800" dirty="0">
              <a:solidFill>
                <a:srgbClr val="5F5F5F">
                  <a:lumMod val="60000"/>
                  <a:lumOff val="40000"/>
                </a:srgbClr>
              </a:solidFill>
            </a:endParaRPr>
          </a:p>
        </p:txBody>
      </p:sp>
      <p:cxnSp>
        <p:nvCxnSpPr>
          <p:cNvPr id="140" name="Elbow Connector 153"/>
          <p:cNvCxnSpPr/>
          <p:nvPr/>
        </p:nvCxnSpPr>
        <p:spPr bwMode="gray">
          <a:xfrm flipH="1" flipV="1">
            <a:off x="3314050" y="2517455"/>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bwMode="gray">
          <a:xfrm>
            <a:off x="2320069" y="11772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148" name="Group 273"/>
          <p:cNvGrpSpPr/>
          <p:nvPr/>
        </p:nvGrpSpPr>
        <p:grpSpPr>
          <a:xfrm>
            <a:off x="1618226" y="1581807"/>
            <a:ext cx="3672692" cy="2048287"/>
            <a:chOff x="4891235" y="1645920"/>
            <a:chExt cx="3672692" cy="2048287"/>
          </a:xfrm>
        </p:grpSpPr>
        <p:sp>
          <p:nvSpPr>
            <p:cNvPr id="149"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150" name="Rectangle 149"/>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151" name="TextBox 150"/>
          <p:cNvSpPr txBox="1"/>
          <p:nvPr/>
        </p:nvSpPr>
        <p:spPr bwMode="gray">
          <a:xfrm>
            <a:off x="2387384" y="21729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152" name="Group 145"/>
          <p:cNvGrpSpPr/>
          <p:nvPr/>
        </p:nvGrpSpPr>
        <p:grpSpPr>
          <a:xfrm>
            <a:off x="1247921" y="3279455"/>
            <a:ext cx="4175543" cy="2611261"/>
            <a:chOff x="313907" y="3374048"/>
            <a:chExt cx="4175543" cy="2611261"/>
          </a:xfrm>
        </p:grpSpPr>
        <p:cxnSp>
          <p:nvCxnSpPr>
            <p:cNvPr id="153" name="Elbow Connector 153"/>
            <p:cNvCxnSpPr/>
            <p:nvPr/>
          </p:nvCxnSpPr>
          <p:spPr bwMode="gray">
            <a:xfrm flipH="1" flipV="1">
              <a:off x="2380028" y="3374048"/>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155" name="Group 178"/>
            <p:cNvGrpSpPr/>
            <p:nvPr/>
          </p:nvGrpSpPr>
          <p:grpSpPr bwMode="gray">
            <a:xfrm>
              <a:off x="390369" y="4790588"/>
              <a:ext cx="718556" cy="417960"/>
              <a:chOff x="773112" y="4914140"/>
              <a:chExt cx="939800" cy="654371"/>
            </a:xfrm>
          </p:grpSpPr>
          <p:sp>
            <p:nvSpPr>
              <p:cNvPr id="24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56" name="Group 199"/>
            <p:cNvGrpSpPr/>
            <p:nvPr/>
          </p:nvGrpSpPr>
          <p:grpSpPr bwMode="gray">
            <a:xfrm>
              <a:off x="1505934" y="4790160"/>
              <a:ext cx="670653" cy="418386"/>
              <a:chOff x="773112" y="4914140"/>
              <a:chExt cx="939800" cy="654371"/>
            </a:xfrm>
          </p:grpSpPr>
          <p:sp>
            <p:nvSpPr>
              <p:cNvPr id="22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57" name="Group 220"/>
            <p:cNvGrpSpPr/>
            <p:nvPr/>
          </p:nvGrpSpPr>
          <p:grpSpPr bwMode="gray">
            <a:xfrm>
              <a:off x="2740147" y="4773813"/>
              <a:ext cx="626562" cy="441933"/>
              <a:chOff x="773112" y="4914140"/>
              <a:chExt cx="939800" cy="654371"/>
            </a:xfrm>
          </p:grpSpPr>
          <p:sp>
            <p:nvSpPr>
              <p:cNvPr id="20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1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2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158" name="TextBox 157"/>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159" name="Group 247"/>
            <p:cNvGrpSpPr/>
            <p:nvPr/>
          </p:nvGrpSpPr>
          <p:grpSpPr bwMode="gray">
            <a:xfrm>
              <a:off x="3839677" y="4764785"/>
              <a:ext cx="626562" cy="441933"/>
              <a:chOff x="773112" y="4914140"/>
              <a:chExt cx="939800" cy="654371"/>
            </a:xfrm>
          </p:grpSpPr>
          <p:sp>
            <p:nvSpPr>
              <p:cNvPr id="186"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7"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8"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9"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0"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1"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2"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3"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4"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5"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6"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7"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8"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99"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0"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1"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2"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3"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4"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05"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60" name="Group 122"/>
            <p:cNvGrpSpPr/>
            <p:nvPr/>
          </p:nvGrpSpPr>
          <p:grpSpPr>
            <a:xfrm>
              <a:off x="1156650" y="4047691"/>
              <a:ext cx="2743056" cy="538480"/>
              <a:chOff x="5364209" y="4013200"/>
              <a:chExt cx="2743056" cy="538480"/>
            </a:xfrm>
          </p:grpSpPr>
          <p:grpSp>
            <p:nvGrpSpPr>
              <p:cNvPr id="162" name="Group 123"/>
              <p:cNvGrpSpPr/>
              <p:nvPr/>
            </p:nvGrpSpPr>
            <p:grpSpPr>
              <a:xfrm>
                <a:off x="5364209" y="4013200"/>
                <a:ext cx="2743056" cy="538480"/>
                <a:chOff x="4592081" y="2560320"/>
                <a:chExt cx="2743056" cy="538480"/>
              </a:xfrm>
            </p:grpSpPr>
            <p:sp>
              <p:nvSpPr>
                <p:cNvPr id="184" name="TextBox 183"/>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185" name="TextBox 184"/>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163" name="Group 124"/>
              <p:cNvGrpSpPr/>
              <p:nvPr/>
            </p:nvGrpSpPr>
            <p:grpSpPr bwMode="gray">
              <a:xfrm>
                <a:off x="7558648" y="4114800"/>
                <a:ext cx="444099" cy="370558"/>
                <a:chOff x="773112" y="4914140"/>
                <a:chExt cx="939800" cy="654371"/>
              </a:xfrm>
              <a:solidFill>
                <a:schemeClr val="bg1"/>
              </a:solidFill>
            </p:grpSpPr>
            <p:sp>
              <p:nvSpPr>
                <p:cNvPr id="16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6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7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1"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2"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8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161" name="Straight Connector 160"/>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266" name="Group 265"/>
          <p:cNvGrpSpPr/>
          <p:nvPr/>
        </p:nvGrpSpPr>
        <p:grpSpPr>
          <a:xfrm>
            <a:off x="2094056" y="2755898"/>
            <a:ext cx="2743056" cy="547556"/>
            <a:chOff x="4592081" y="2560320"/>
            <a:chExt cx="2743056" cy="523949"/>
          </a:xfrm>
        </p:grpSpPr>
        <p:sp>
          <p:nvSpPr>
            <p:cNvPr id="267" name="TextBox 266"/>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268" name="Picture 267" descr="877_315_integration_w_72-3.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598537" y="2596779"/>
              <a:ext cx="467360" cy="467360"/>
            </a:xfrm>
            <a:prstGeom prst="rect">
              <a:avLst/>
            </a:prstGeom>
          </p:spPr>
        </p:pic>
        <p:sp>
          <p:nvSpPr>
            <p:cNvPr id="269" name="TextBox 268"/>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spTree>
    <p:extLst>
      <p:ext uri="{BB962C8B-B14F-4D97-AF65-F5344CB8AC3E}">
        <p14:creationId xmlns="" xmlns:p14="http://schemas.microsoft.com/office/powerpoint/2010/main" val="3246679057"/>
      </p:ext>
    </p:extLst>
  </p:cSld>
  <p:clrMapOvr>
    <a:masterClrMapping/>
  </p:clrMapOvr>
  <p:transition spd="med">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Suite Cloud Service and Apps (EBS) Adapter</a:t>
            </a:r>
          </a:p>
        </p:txBody>
      </p:sp>
      <p:sp>
        <p:nvSpPr>
          <p:cNvPr id="6" name="TextBox 5"/>
          <p:cNvSpPr txBox="1"/>
          <p:nvPr/>
        </p:nvSpPr>
        <p:spPr bwMode="gray">
          <a:xfrm>
            <a:off x="4804360" y="11772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2" name="Group 273"/>
          <p:cNvGrpSpPr/>
          <p:nvPr/>
        </p:nvGrpSpPr>
        <p:grpSpPr>
          <a:xfrm>
            <a:off x="4102517" y="1581807"/>
            <a:ext cx="3672692" cy="2048287"/>
            <a:chOff x="4891235" y="1645920"/>
            <a:chExt cx="3672692" cy="2048287"/>
          </a:xfrm>
        </p:grpSpPr>
        <p:sp>
          <p:nvSpPr>
            <p:cNvPr id="8"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9" name="Rectangle 8"/>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10" name="TextBox 9"/>
          <p:cNvSpPr txBox="1"/>
          <p:nvPr/>
        </p:nvSpPr>
        <p:spPr bwMode="gray">
          <a:xfrm>
            <a:off x="4871675" y="21729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3" name="Group 145"/>
          <p:cNvGrpSpPr/>
          <p:nvPr/>
        </p:nvGrpSpPr>
        <p:grpSpPr>
          <a:xfrm>
            <a:off x="3732212" y="3791607"/>
            <a:ext cx="4175543" cy="2099109"/>
            <a:chOff x="313907" y="3886200"/>
            <a:chExt cx="4175543" cy="2099109"/>
          </a:xfrm>
        </p:grpSpPr>
        <p:sp>
          <p:nvSpPr>
            <p:cNvPr id="12" name="TextBox 11"/>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4" name="Group 178"/>
            <p:cNvGrpSpPr/>
            <p:nvPr/>
          </p:nvGrpSpPr>
          <p:grpSpPr bwMode="gray">
            <a:xfrm>
              <a:off x="390369" y="4790588"/>
              <a:ext cx="718556" cy="417960"/>
              <a:chOff x="773112" y="4914140"/>
              <a:chExt cx="939800" cy="654371"/>
            </a:xfrm>
          </p:grpSpPr>
          <p:sp>
            <p:nvSpPr>
              <p:cNvPr id="10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7" name="Group 199"/>
            <p:cNvGrpSpPr/>
            <p:nvPr/>
          </p:nvGrpSpPr>
          <p:grpSpPr bwMode="gray">
            <a:xfrm>
              <a:off x="1505934" y="4790160"/>
              <a:ext cx="670653" cy="418386"/>
              <a:chOff x="773112" y="4914140"/>
              <a:chExt cx="939800" cy="654371"/>
            </a:xfrm>
          </p:grpSpPr>
          <p:sp>
            <p:nvSpPr>
              <p:cNvPr id="8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1" name="Group 220"/>
            <p:cNvGrpSpPr/>
            <p:nvPr/>
          </p:nvGrpSpPr>
          <p:grpSpPr bwMode="gray">
            <a:xfrm>
              <a:off x="2740147" y="4773813"/>
              <a:ext cx="626562" cy="441933"/>
              <a:chOff x="773112" y="4914140"/>
              <a:chExt cx="939800" cy="654371"/>
            </a:xfrm>
          </p:grpSpPr>
          <p:sp>
            <p:nvSpPr>
              <p:cNvPr id="6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16" name="TextBox 15"/>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13" name="Group 247"/>
            <p:cNvGrpSpPr/>
            <p:nvPr/>
          </p:nvGrpSpPr>
          <p:grpSpPr bwMode="gray">
            <a:xfrm>
              <a:off x="3839677" y="4764785"/>
              <a:ext cx="626562" cy="441933"/>
              <a:chOff x="773112" y="4914140"/>
              <a:chExt cx="939800" cy="654371"/>
            </a:xfrm>
          </p:grpSpPr>
          <p:sp>
            <p:nvSpPr>
              <p:cNvPr id="4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4" name="Group 122"/>
            <p:cNvGrpSpPr/>
            <p:nvPr/>
          </p:nvGrpSpPr>
          <p:grpSpPr>
            <a:xfrm>
              <a:off x="1156650" y="4047691"/>
              <a:ext cx="2743056" cy="538480"/>
              <a:chOff x="5364209" y="4013200"/>
              <a:chExt cx="2743056" cy="538480"/>
            </a:xfrm>
          </p:grpSpPr>
          <p:grpSp>
            <p:nvGrpSpPr>
              <p:cNvPr id="15" name="Group 123"/>
              <p:cNvGrpSpPr/>
              <p:nvPr/>
            </p:nvGrpSpPr>
            <p:grpSpPr>
              <a:xfrm>
                <a:off x="5364209" y="4013200"/>
                <a:ext cx="2743056" cy="538480"/>
                <a:chOff x="4592081" y="2560320"/>
                <a:chExt cx="2743056" cy="538480"/>
              </a:xfrm>
            </p:grpSpPr>
            <p:sp>
              <p:nvSpPr>
                <p:cNvPr id="42" name="TextBox 41"/>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43" name="TextBox 42"/>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17" name="Group 124"/>
              <p:cNvGrpSpPr/>
              <p:nvPr/>
            </p:nvGrpSpPr>
            <p:grpSpPr bwMode="gray">
              <a:xfrm>
                <a:off x="7558648" y="4114800"/>
                <a:ext cx="444099" cy="370558"/>
                <a:chOff x="773112" y="4914140"/>
                <a:chExt cx="939800" cy="654371"/>
              </a:xfrm>
              <a:solidFill>
                <a:schemeClr val="bg1"/>
              </a:solidFill>
            </p:grpSpPr>
            <p:sp>
              <p:nvSpPr>
                <p:cNvPr id="2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0"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19" name="Straight Connector 18"/>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18" name="Group 265"/>
          <p:cNvGrpSpPr/>
          <p:nvPr/>
        </p:nvGrpSpPr>
        <p:grpSpPr>
          <a:xfrm>
            <a:off x="4578347" y="2755898"/>
            <a:ext cx="2743056" cy="547556"/>
            <a:chOff x="4592081" y="2560320"/>
            <a:chExt cx="2743056" cy="523949"/>
          </a:xfrm>
        </p:grpSpPr>
        <p:sp>
          <p:nvSpPr>
            <p:cNvPr id="125" name="TextBox 124"/>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26" name="Picture 125" descr="877_315_integration_w_72-3.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598537" y="2596779"/>
              <a:ext cx="467360" cy="467360"/>
            </a:xfrm>
            <a:prstGeom prst="rect">
              <a:avLst/>
            </a:prstGeom>
          </p:spPr>
        </p:pic>
        <p:sp>
          <p:nvSpPr>
            <p:cNvPr id="127" name="TextBox 126"/>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cxnSp>
        <p:nvCxnSpPr>
          <p:cNvPr id="128" name="Elbow Connector 153"/>
          <p:cNvCxnSpPr/>
          <p:nvPr/>
        </p:nvCxnSpPr>
        <p:spPr bwMode="gray">
          <a:xfrm flipV="1">
            <a:off x="2807652" y="3060604"/>
            <a:ext cx="82296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Elbow Connector 153"/>
          <p:cNvCxnSpPr/>
          <p:nvPr/>
        </p:nvCxnSpPr>
        <p:spPr bwMode="gray">
          <a:xfrm flipH="1" flipV="1">
            <a:off x="5746603" y="3294380"/>
            <a:ext cx="0" cy="64008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130" name="Picture 2" descr="http://www.popularinfotech.com/wp-content/uploads/2014/02/162.jpg"/>
          <p:cNvPicPr>
            <a:picLocks noChangeAspect="1" noChangeArrowheads="1"/>
          </p:cNvPicPr>
          <p:nvPr/>
        </p:nvPicPr>
        <p:blipFill>
          <a:blip r:embed="rId3" cstate="print"/>
          <a:srcRect/>
          <a:stretch>
            <a:fillRect/>
          </a:stretch>
        </p:blipFill>
        <p:spPr bwMode="auto">
          <a:xfrm>
            <a:off x="1264290" y="2692726"/>
            <a:ext cx="1528122" cy="761674"/>
          </a:xfrm>
          <a:prstGeom prst="rect">
            <a:avLst/>
          </a:prstGeom>
          <a:noFill/>
        </p:spPr>
      </p:pic>
      <p:grpSp>
        <p:nvGrpSpPr>
          <p:cNvPr id="20" name="Group 130"/>
          <p:cNvGrpSpPr/>
          <p:nvPr/>
        </p:nvGrpSpPr>
        <p:grpSpPr>
          <a:xfrm>
            <a:off x="3643312" y="2667000"/>
            <a:ext cx="914400" cy="748145"/>
            <a:chOff x="3503612" y="2514600"/>
            <a:chExt cx="1676400" cy="1371600"/>
          </a:xfrm>
        </p:grpSpPr>
        <p:grpSp>
          <p:nvGrpSpPr>
            <p:cNvPr id="21" name="Group 365"/>
            <p:cNvGrpSpPr/>
            <p:nvPr/>
          </p:nvGrpSpPr>
          <p:grpSpPr>
            <a:xfrm>
              <a:off x="3503612" y="2514600"/>
              <a:ext cx="1676400" cy="1371600"/>
              <a:chOff x="3503612" y="2514600"/>
              <a:chExt cx="1676400" cy="1371600"/>
            </a:xfrm>
          </p:grpSpPr>
          <p:sp>
            <p:nvSpPr>
              <p:cNvPr id="134" name="Oval 133"/>
              <p:cNvSpPr/>
              <p:nvPr/>
            </p:nvSpPr>
            <p:spPr>
              <a:xfrm>
                <a:off x="3808412" y="2514600"/>
                <a:ext cx="1371600" cy="13716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5" name="Oval 134"/>
              <p:cNvSpPr/>
              <p:nvPr/>
            </p:nvSpPr>
            <p:spPr>
              <a:xfrm>
                <a:off x="3770312" y="2628900"/>
                <a:ext cx="1143000" cy="11430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6" name="Oval 135"/>
              <p:cNvSpPr/>
              <p:nvPr/>
            </p:nvSpPr>
            <p:spPr>
              <a:xfrm>
                <a:off x="3884612" y="2743200"/>
                <a:ext cx="914400" cy="914400"/>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7" name="Rectangle 136"/>
              <p:cNvSpPr/>
              <p:nvPr/>
            </p:nvSpPr>
            <p:spPr>
              <a:xfrm>
                <a:off x="3503612" y="3124200"/>
                <a:ext cx="609600" cy="2286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grpSp>
        <p:sp>
          <p:nvSpPr>
            <p:cNvPr id="133" name="TextBox 132"/>
            <p:cNvSpPr txBox="1"/>
            <p:nvPr/>
          </p:nvSpPr>
          <p:spPr>
            <a:xfrm>
              <a:off x="3884612" y="2895600"/>
              <a:ext cx="990600" cy="533400"/>
            </a:xfrm>
            <a:prstGeom prst="rect">
              <a:avLst/>
            </a:prstGeom>
            <a:noFill/>
          </p:spPr>
          <p:txBody>
            <a:bodyPr wrap="square" lIns="0" tIns="0" rIns="0" bIns="0" rtlCol="0">
              <a:noAutofit/>
            </a:bodyPr>
            <a:lstStyle/>
            <a:p>
              <a:pPr algn="ctr">
                <a:lnSpc>
                  <a:spcPct val="90000"/>
                </a:lnSpc>
              </a:pPr>
              <a:r>
                <a:rPr lang="en-US" sz="1000" dirty="0" smtClean="0">
                  <a:solidFill>
                    <a:schemeClr val="bg1"/>
                  </a:solidFill>
                </a:rPr>
                <a:t>EBS</a:t>
              </a:r>
            </a:p>
            <a:p>
              <a:pPr algn="ctr">
                <a:lnSpc>
                  <a:spcPct val="90000"/>
                </a:lnSpc>
              </a:pPr>
              <a:r>
                <a:rPr lang="en-US" sz="1000" dirty="0" smtClean="0">
                  <a:solidFill>
                    <a:schemeClr val="bg1"/>
                  </a:solidFill>
                </a:rPr>
                <a:t>Adapter</a:t>
              </a:r>
              <a:endParaRPr lang="en-US" sz="1000" dirty="0">
                <a:solidFill>
                  <a:schemeClr val="bg1"/>
                </a:solidFill>
              </a:endParaRPr>
            </a:p>
          </p:txBody>
        </p:sp>
      </p:gr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bwMode="gray">
          <a:xfrm>
            <a:off x="4804360" y="1177270"/>
            <a:ext cx="1869343" cy="499130"/>
          </a:xfrm>
          <a:prstGeom prst="round2SameRect">
            <a:avLst/>
          </a:prstGeom>
          <a:noFill/>
          <a:ln>
            <a:noFill/>
          </a:ln>
        </p:spPr>
        <p:txBody>
          <a:bodyPr wrap="square" lIns="0" tIns="0" rIns="0" bIns="0" rtlCol="0" anchor="ctr">
            <a:noAutofit/>
          </a:bodyPr>
          <a:lstStyle/>
          <a:p>
            <a:pPr algn="ctr">
              <a:lnSpc>
                <a:spcPct val="80000"/>
              </a:lnSpc>
            </a:pPr>
            <a:r>
              <a:rPr lang="en-US" b="1" cap="all" dirty="0">
                <a:solidFill>
                  <a:srgbClr val="46575E"/>
                </a:solidFill>
                <a:cs typeface="Calibri" pitchFamily="34" charset="0"/>
              </a:rPr>
              <a:t>Oracle Cloud</a:t>
            </a:r>
          </a:p>
        </p:txBody>
      </p:sp>
      <p:grpSp>
        <p:nvGrpSpPr>
          <p:cNvPr id="2" name="Group 273"/>
          <p:cNvGrpSpPr/>
          <p:nvPr/>
        </p:nvGrpSpPr>
        <p:grpSpPr>
          <a:xfrm>
            <a:off x="4102517" y="1581807"/>
            <a:ext cx="3672692" cy="2048287"/>
            <a:chOff x="4891235" y="1645920"/>
            <a:chExt cx="3672692" cy="2048287"/>
          </a:xfrm>
        </p:grpSpPr>
        <p:sp>
          <p:nvSpPr>
            <p:cNvPr id="8"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5F5F5F"/>
                </a:solidFill>
              </a:endParaRPr>
            </a:p>
          </p:txBody>
        </p:sp>
        <p:sp>
          <p:nvSpPr>
            <p:cNvPr id="9" name="Rectangle 8"/>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sp>
        <p:nvSpPr>
          <p:cNvPr id="10" name="TextBox 9"/>
          <p:cNvSpPr txBox="1"/>
          <p:nvPr/>
        </p:nvSpPr>
        <p:spPr bwMode="gray">
          <a:xfrm>
            <a:off x="4871675" y="2172957"/>
            <a:ext cx="1776335" cy="404529"/>
          </a:xfrm>
          <a:prstGeom prst="rect">
            <a:avLst/>
          </a:prstGeom>
          <a:noFill/>
          <a:ln>
            <a:noFill/>
          </a:ln>
        </p:spPr>
        <p:txBody>
          <a:bodyPr wrap="none" lIns="0" tIns="0" rIns="0" bIns="0" rtlCol="0">
            <a:noAutofit/>
          </a:bodyPr>
          <a:lstStyle/>
          <a:p>
            <a:pPr algn="ctr">
              <a:lnSpc>
                <a:spcPct val="80000"/>
              </a:lnSpc>
            </a:pPr>
            <a:r>
              <a:rPr lang="en-US" sz="1400" b="1" dirty="0" smtClean="0">
                <a:solidFill>
                  <a:srgbClr val="5F5F5F"/>
                </a:solidFill>
                <a:cs typeface="Calibri" pitchFamily="34" charset="0"/>
              </a:rPr>
              <a:t>Oracle SaaS </a:t>
            </a:r>
            <a:br>
              <a:rPr lang="en-US" sz="1400" b="1" dirty="0" smtClean="0">
                <a:solidFill>
                  <a:srgbClr val="5F5F5F"/>
                </a:solidFill>
                <a:cs typeface="Calibri" pitchFamily="34" charset="0"/>
              </a:rPr>
            </a:br>
            <a:r>
              <a:rPr lang="en-US" sz="1400" b="1" dirty="0" smtClean="0">
                <a:solidFill>
                  <a:srgbClr val="5F5F5F"/>
                </a:solidFill>
                <a:cs typeface="Calibri" pitchFamily="34" charset="0"/>
              </a:rPr>
              <a:t>Applications</a:t>
            </a:r>
          </a:p>
        </p:txBody>
      </p:sp>
      <p:grpSp>
        <p:nvGrpSpPr>
          <p:cNvPr id="3" name="Group 145"/>
          <p:cNvGrpSpPr/>
          <p:nvPr/>
        </p:nvGrpSpPr>
        <p:grpSpPr>
          <a:xfrm>
            <a:off x="3732212" y="3791607"/>
            <a:ext cx="4175543" cy="2099109"/>
            <a:chOff x="313907" y="3886200"/>
            <a:chExt cx="4175543" cy="2099109"/>
          </a:xfrm>
        </p:grpSpPr>
        <p:sp>
          <p:nvSpPr>
            <p:cNvPr id="12" name="TextBox 11"/>
            <p:cNvSpPr txBox="1"/>
            <p:nvPr/>
          </p:nvSpPr>
          <p:spPr bwMode="gray">
            <a:xfrm>
              <a:off x="313907" y="5306726"/>
              <a:ext cx="4175543" cy="347165"/>
            </a:xfrm>
            <a:prstGeom prst="rect">
              <a:avLst/>
            </a:prstGeom>
            <a:noFill/>
            <a:ln>
              <a:noFill/>
            </a:ln>
          </p:spPr>
          <p:txBody>
            <a:bodyPr wrap="none" lIns="0" tIns="0" rIns="0" bIns="0" rtlCol="0">
              <a:noAutofit/>
            </a:bodyPr>
            <a:lstStyle/>
            <a:p>
              <a:pPr algn="ctr"/>
              <a:r>
                <a:rPr lang="en-US" sz="1400" b="1" dirty="0" smtClean="0">
                  <a:solidFill>
                    <a:srgbClr val="46575E"/>
                  </a:solidFill>
                  <a:cs typeface="Calibri" pitchFamily="34" charset="0"/>
                </a:rPr>
                <a:t>Oracle Applications, SAP, customer, legacy…</a:t>
              </a:r>
            </a:p>
          </p:txBody>
        </p:sp>
        <p:grpSp>
          <p:nvGrpSpPr>
            <p:cNvPr id="4" name="Group 178"/>
            <p:cNvGrpSpPr/>
            <p:nvPr/>
          </p:nvGrpSpPr>
          <p:grpSpPr bwMode="gray">
            <a:xfrm>
              <a:off x="390369" y="4790588"/>
              <a:ext cx="718556" cy="417960"/>
              <a:chOff x="773112" y="4914140"/>
              <a:chExt cx="939800" cy="654371"/>
            </a:xfrm>
          </p:grpSpPr>
          <p:sp>
            <p:nvSpPr>
              <p:cNvPr id="10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1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2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7" name="Group 199"/>
            <p:cNvGrpSpPr/>
            <p:nvPr/>
          </p:nvGrpSpPr>
          <p:grpSpPr bwMode="gray">
            <a:xfrm>
              <a:off x="1505934" y="4790160"/>
              <a:ext cx="670653" cy="418386"/>
              <a:chOff x="773112" y="4914140"/>
              <a:chExt cx="939800" cy="654371"/>
            </a:xfrm>
          </p:grpSpPr>
          <p:sp>
            <p:nvSpPr>
              <p:cNvPr id="8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9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10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1" name="Group 220"/>
            <p:cNvGrpSpPr/>
            <p:nvPr/>
          </p:nvGrpSpPr>
          <p:grpSpPr bwMode="gray">
            <a:xfrm>
              <a:off x="2740147" y="4773813"/>
              <a:ext cx="626562" cy="441933"/>
              <a:chOff x="773112" y="4914140"/>
              <a:chExt cx="939800" cy="654371"/>
            </a:xfrm>
          </p:grpSpPr>
          <p:sp>
            <p:nvSpPr>
              <p:cNvPr id="6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7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8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sp>
          <p:nvSpPr>
            <p:cNvPr id="16" name="TextBox 15"/>
            <p:cNvSpPr txBox="1"/>
            <p:nvPr/>
          </p:nvSpPr>
          <p:spPr>
            <a:xfrm>
              <a:off x="1133723" y="5558513"/>
              <a:ext cx="2553125" cy="426796"/>
            </a:xfrm>
            <a:prstGeom prst="rect">
              <a:avLst/>
            </a:prstGeom>
            <a:noFill/>
            <a:ln w="111125" cap="rnd">
              <a:noFill/>
            </a:ln>
          </p:spPr>
          <p:txBody>
            <a:bodyPr wrap="square" lIns="0" tIns="0" rIns="0" bIns="0" rtlCol="0">
              <a:noAutofit/>
            </a:bodyPr>
            <a:lstStyle/>
            <a:p>
              <a:pPr algn="ctr">
                <a:lnSpc>
                  <a:spcPct val="90000"/>
                </a:lnSpc>
              </a:pPr>
              <a:endParaRPr lang="en-US" sz="700" dirty="0">
                <a:solidFill>
                  <a:srgbClr val="5F5F5F">
                    <a:lumMod val="60000"/>
                    <a:lumOff val="40000"/>
                  </a:srgbClr>
                </a:solidFill>
              </a:endParaRPr>
            </a:p>
            <a:p>
              <a:pPr algn="ctr">
                <a:lnSpc>
                  <a:spcPct val="90000"/>
                </a:lnSpc>
              </a:pPr>
              <a:r>
                <a:rPr lang="en-US" b="1" cap="all" dirty="0">
                  <a:solidFill>
                    <a:srgbClr val="46575E"/>
                  </a:solidFill>
                  <a:cs typeface="Calibri" pitchFamily="34" charset="0"/>
                </a:rPr>
                <a:t>On-premises</a:t>
              </a:r>
            </a:p>
          </p:txBody>
        </p:sp>
        <p:grpSp>
          <p:nvGrpSpPr>
            <p:cNvPr id="13" name="Group 247"/>
            <p:cNvGrpSpPr/>
            <p:nvPr/>
          </p:nvGrpSpPr>
          <p:grpSpPr bwMode="gray">
            <a:xfrm>
              <a:off x="3839677" y="4764785"/>
              <a:ext cx="626562" cy="441933"/>
              <a:chOff x="773112" y="4914140"/>
              <a:chExt cx="939800" cy="654371"/>
            </a:xfrm>
          </p:grpSpPr>
          <p:sp>
            <p:nvSpPr>
              <p:cNvPr id="44"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5"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6"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7"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8"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9"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0"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1"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2"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3"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4"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5"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6"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7"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8"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59"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0"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1"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2"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63"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nvGrpSpPr>
            <p:cNvPr id="14" name="Group 122"/>
            <p:cNvGrpSpPr/>
            <p:nvPr/>
          </p:nvGrpSpPr>
          <p:grpSpPr>
            <a:xfrm>
              <a:off x="1156650" y="4047691"/>
              <a:ext cx="2743056" cy="538480"/>
              <a:chOff x="5364209" y="4013200"/>
              <a:chExt cx="2743056" cy="538480"/>
            </a:xfrm>
          </p:grpSpPr>
          <p:grpSp>
            <p:nvGrpSpPr>
              <p:cNvPr id="15" name="Group 123"/>
              <p:cNvGrpSpPr/>
              <p:nvPr/>
            </p:nvGrpSpPr>
            <p:grpSpPr>
              <a:xfrm>
                <a:off x="5364209" y="4013200"/>
                <a:ext cx="2743056" cy="538480"/>
                <a:chOff x="4592081" y="2560320"/>
                <a:chExt cx="2743056" cy="538480"/>
              </a:xfrm>
            </p:grpSpPr>
            <p:sp>
              <p:nvSpPr>
                <p:cNvPr id="42" name="TextBox 41"/>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sp>
              <p:nvSpPr>
                <p:cNvPr id="43" name="TextBox 42"/>
                <p:cNvSpPr txBox="1"/>
                <p:nvPr/>
              </p:nvSpPr>
              <p:spPr bwMode="gray">
                <a:xfrm>
                  <a:off x="4654824" y="2600927"/>
                  <a:ext cx="2172684" cy="497873"/>
                </a:xfrm>
                <a:prstGeom prst="rect">
                  <a:avLst/>
                </a:prstGeom>
                <a:noFill/>
                <a:ln>
                  <a:noFill/>
                </a:ln>
              </p:spPr>
              <p:txBody>
                <a:bodyPr wrap="none" lIns="0" tIns="0" rIns="0" bIns="0" rtlCol="0">
                  <a:noAutofit/>
                </a:bodyPr>
                <a:lstStyle/>
                <a:p>
                  <a:pPr algn="ctr"/>
                  <a:r>
                    <a:rPr lang="en-US" sz="1400" b="1" dirty="0" smtClean="0">
                      <a:solidFill>
                        <a:srgbClr val="FFFFFF"/>
                      </a:solidFill>
                      <a:cs typeface="Calibri" pitchFamily="34" charset="0"/>
                    </a:rPr>
                    <a:t>On-premises</a:t>
                  </a:r>
                  <a:br>
                    <a:rPr lang="en-US" sz="1400" b="1" dirty="0" smtClean="0">
                      <a:solidFill>
                        <a:srgbClr val="FFFFFF"/>
                      </a:solidFill>
                      <a:cs typeface="Calibri" pitchFamily="34" charset="0"/>
                    </a:rPr>
                  </a:br>
                  <a:r>
                    <a:rPr lang="en-US" sz="1400" b="1" dirty="0" smtClean="0">
                      <a:solidFill>
                        <a:srgbClr val="FFFFFF"/>
                      </a:solidFill>
                      <a:cs typeface="Calibri" pitchFamily="34" charset="0"/>
                    </a:rPr>
                    <a:t>Integration Platform</a:t>
                  </a:r>
                </a:p>
              </p:txBody>
            </p:sp>
          </p:grpSp>
          <p:grpSp>
            <p:nvGrpSpPr>
              <p:cNvPr id="17" name="Group 124"/>
              <p:cNvGrpSpPr/>
              <p:nvPr/>
            </p:nvGrpSpPr>
            <p:grpSpPr bwMode="gray">
              <a:xfrm>
                <a:off x="7558648" y="4114800"/>
                <a:ext cx="444099" cy="370558"/>
                <a:chOff x="773112" y="4914140"/>
                <a:chExt cx="939800" cy="654371"/>
              </a:xfrm>
              <a:solidFill>
                <a:schemeClr val="bg1"/>
              </a:solidFill>
            </p:grpSpPr>
            <p:sp>
              <p:nvSpPr>
                <p:cNvPr id="2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2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39" name="Oval 770"/>
                <p:cNvSpPr>
                  <a:spLocks noChangeArrowheads="1"/>
                </p:cNvSpPr>
                <p:nvPr/>
              </p:nvSpPr>
              <p:spPr bwMode="gray">
                <a:xfrm>
                  <a:off x="1309149" y="5352710"/>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0" name="Oval 771"/>
                <p:cNvSpPr>
                  <a:spLocks noChangeArrowheads="1"/>
                </p:cNvSpPr>
                <p:nvPr/>
              </p:nvSpPr>
              <p:spPr bwMode="gray">
                <a:xfrm>
                  <a:off x="1309149" y="5088172"/>
                  <a:ext cx="34810" cy="3481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sp>
              <p:nvSpPr>
                <p:cNvPr id="4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400" dirty="0">
                    <a:solidFill>
                      <a:srgbClr val="46575E"/>
                    </a:solidFill>
                  </a:endParaRPr>
                </a:p>
              </p:txBody>
            </p:sp>
          </p:grpSp>
        </p:grpSp>
        <p:cxnSp>
          <p:nvCxnSpPr>
            <p:cNvPr id="19" name="Straight Connector 18"/>
            <p:cNvCxnSpPr/>
            <p:nvPr/>
          </p:nvCxnSpPr>
          <p:spPr>
            <a:xfrm>
              <a:off x="881283" y="3886200"/>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18" name="Group 265"/>
          <p:cNvGrpSpPr/>
          <p:nvPr/>
        </p:nvGrpSpPr>
        <p:grpSpPr>
          <a:xfrm>
            <a:off x="4578347" y="2755898"/>
            <a:ext cx="2743056" cy="547556"/>
            <a:chOff x="4592081" y="2560320"/>
            <a:chExt cx="2743056" cy="523949"/>
          </a:xfrm>
        </p:grpSpPr>
        <p:sp>
          <p:nvSpPr>
            <p:cNvPr id="125" name="TextBox 124"/>
            <p:cNvSpPr txBox="1"/>
            <p:nvPr/>
          </p:nvSpPr>
          <p:spPr>
            <a:xfrm>
              <a:off x="4592081" y="2560320"/>
              <a:ext cx="2743056" cy="523949"/>
            </a:xfrm>
            <a:prstGeom prst="rect">
              <a:avLst/>
            </a:prstGeom>
            <a:solidFill>
              <a:schemeClr val="accent1"/>
            </a:solidFill>
            <a:ln w="111125" cap="rnd">
              <a:noFill/>
            </a:ln>
          </p:spPr>
          <p:txBody>
            <a:bodyPr wrap="square" lIns="0" tIns="0" rIns="0" bIns="0" rtlCol="0">
              <a:noAutofit/>
            </a:bodyPr>
            <a:lstStyle/>
            <a:p>
              <a:pPr algn="ctr">
                <a:lnSpc>
                  <a:spcPct val="90000"/>
                </a:lnSpc>
              </a:pPr>
              <a:endParaRPr lang="en-US" sz="500" dirty="0">
                <a:solidFill>
                  <a:srgbClr val="FFFFFF"/>
                </a:solidFill>
              </a:endParaRPr>
            </a:p>
          </p:txBody>
        </p:sp>
        <p:pic>
          <p:nvPicPr>
            <p:cNvPr id="126" name="Picture 125" descr="877_315_integration_w_72-3.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598537" y="2596779"/>
              <a:ext cx="467360" cy="467360"/>
            </a:xfrm>
            <a:prstGeom prst="rect">
              <a:avLst/>
            </a:prstGeom>
          </p:spPr>
        </p:pic>
        <p:sp>
          <p:nvSpPr>
            <p:cNvPr id="127" name="TextBox 126"/>
            <p:cNvSpPr txBox="1"/>
            <p:nvPr/>
          </p:nvSpPr>
          <p:spPr bwMode="gray">
            <a:xfrm>
              <a:off x="4634110" y="2579237"/>
              <a:ext cx="2172684" cy="497873"/>
            </a:xfrm>
            <a:prstGeom prst="rect">
              <a:avLst/>
            </a:prstGeom>
            <a:noFill/>
            <a:ln>
              <a:noFill/>
            </a:ln>
          </p:spPr>
          <p:txBody>
            <a:bodyPr wrap="none" lIns="0" tIns="0" rIns="0" bIns="0" rtlCol="0">
              <a:noAutofit/>
            </a:bodyPr>
            <a:lstStyle/>
            <a:p>
              <a:pPr algn="ctr"/>
              <a:r>
                <a:rPr lang="en-US" sz="1600" b="1" dirty="0" smtClean="0">
                  <a:solidFill>
                    <a:schemeClr val="bg1"/>
                  </a:solidFill>
                  <a:latin typeface="Calibri" pitchFamily="34" charset="0"/>
                  <a:cs typeface="Calibri" pitchFamily="34" charset="0"/>
                </a:rPr>
                <a:t>SOA SUITE </a:t>
              </a:r>
            </a:p>
            <a:p>
              <a:pPr algn="ctr"/>
              <a:r>
                <a:rPr lang="en-US" sz="1600" b="1" dirty="0" smtClean="0">
                  <a:solidFill>
                    <a:schemeClr val="bg1"/>
                  </a:solidFill>
                  <a:latin typeface="Calibri" pitchFamily="34" charset="0"/>
                  <a:cs typeface="Calibri" pitchFamily="34" charset="0"/>
                </a:rPr>
                <a:t>CLOUD SERVICE</a:t>
              </a:r>
            </a:p>
          </p:txBody>
        </p:sp>
      </p:grpSp>
      <p:cxnSp>
        <p:nvCxnSpPr>
          <p:cNvPr id="128" name="Elbow Connector 153"/>
          <p:cNvCxnSpPr/>
          <p:nvPr/>
        </p:nvCxnSpPr>
        <p:spPr bwMode="gray">
          <a:xfrm flipV="1">
            <a:off x="2807652" y="3060604"/>
            <a:ext cx="82296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Elbow Connector 153"/>
          <p:cNvCxnSpPr/>
          <p:nvPr/>
        </p:nvCxnSpPr>
        <p:spPr bwMode="gray">
          <a:xfrm flipH="1" flipV="1">
            <a:off x="5746603" y="3294380"/>
            <a:ext cx="0" cy="64008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130" name="Picture 2" descr="http://www.popularinfotech.com/wp-content/uploads/2014/02/162.jpg"/>
          <p:cNvPicPr>
            <a:picLocks noChangeAspect="1" noChangeArrowheads="1"/>
          </p:cNvPicPr>
          <p:nvPr/>
        </p:nvPicPr>
        <p:blipFill>
          <a:blip r:embed="rId3" cstate="print"/>
          <a:srcRect/>
          <a:stretch>
            <a:fillRect/>
          </a:stretch>
        </p:blipFill>
        <p:spPr bwMode="auto">
          <a:xfrm>
            <a:off x="1264290" y="2692726"/>
            <a:ext cx="1528122" cy="761674"/>
          </a:xfrm>
          <a:prstGeom prst="rect">
            <a:avLst/>
          </a:prstGeom>
          <a:noFill/>
        </p:spPr>
      </p:pic>
      <p:grpSp>
        <p:nvGrpSpPr>
          <p:cNvPr id="20" name="Group 130"/>
          <p:cNvGrpSpPr/>
          <p:nvPr/>
        </p:nvGrpSpPr>
        <p:grpSpPr>
          <a:xfrm>
            <a:off x="3643312" y="2667000"/>
            <a:ext cx="914400" cy="748145"/>
            <a:chOff x="3503612" y="2514600"/>
            <a:chExt cx="1676400" cy="1371600"/>
          </a:xfrm>
        </p:grpSpPr>
        <p:grpSp>
          <p:nvGrpSpPr>
            <p:cNvPr id="21" name="Group 365"/>
            <p:cNvGrpSpPr/>
            <p:nvPr/>
          </p:nvGrpSpPr>
          <p:grpSpPr>
            <a:xfrm>
              <a:off x="3503612" y="2514600"/>
              <a:ext cx="1676400" cy="1371600"/>
              <a:chOff x="3503612" y="2514600"/>
              <a:chExt cx="1676400" cy="1371600"/>
            </a:xfrm>
          </p:grpSpPr>
          <p:sp>
            <p:nvSpPr>
              <p:cNvPr id="134" name="Oval 133"/>
              <p:cNvSpPr/>
              <p:nvPr/>
            </p:nvSpPr>
            <p:spPr>
              <a:xfrm>
                <a:off x="3808412" y="2514600"/>
                <a:ext cx="1371600" cy="13716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5" name="Oval 134"/>
              <p:cNvSpPr/>
              <p:nvPr/>
            </p:nvSpPr>
            <p:spPr>
              <a:xfrm>
                <a:off x="3770312" y="2628900"/>
                <a:ext cx="1143000" cy="1143000"/>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6" name="Oval 135"/>
              <p:cNvSpPr/>
              <p:nvPr/>
            </p:nvSpPr>
            <p:spPr>
              <a:xfrm>
                <a:off x="3884612" y="2743200"/>
                <a:ext cx="914400" cy="914400"/>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sp>
            <p:nvSpPr>
              <p:cNvPr id="137" name="Rectangle 136"/>
              <p:cNvSpPr/>
              <p:nvPr/>
            </p:nvSpPr>
            <p:spPr>
              <a:xfrm>
                <a:off x="3503612" y="3124200"/>
                <a:ext cx="609600" cy="228600"/>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000"/>
              </a:p>
            </p:txBody>
          </p:sp>
        </p:grpSp>
        <p:sp>
          <p:nvSpPr>
            <p:cNvPr id="133" name="TextBox 132"/>
            <p:cNvSpPr txBox="1"/>
            <p:nvPr/>
          </p:nvSpPr>
          <p:spPr>
            <a:xfrm>
              <a:off x="3884612" y="2895600"/>
              <a:ext cx="990600" cy="533400"/>
            </a:xfrm>
            <a:prstGeom prst="rect">
              <a:avLst/>
            </a:prstGeom>
            <a:noFill/>
          </p:spPr>
          <p:txBody>
            <a:bodyPr wrap="square" lIns="0" tIns="0" rIns="0" bIns="0" rtlCol="0">
              <a:noAutofit/>
            </a:bodyPr>
            <a:lstStyle/>
            <a:p>
              <a:pPr algn="ctr">
                <a:lnSpc>
                  <a:spcPct val="90000"/>
                </a:lnSpc>
              </a:pPr>
              <a:r>
                <a:rPr lang="en-US" sz="1000" dirty="0" smtClean="0">
                  <a:solidFill>
                    <a:schemeClr val="bg1"/>
                  </a:solidFill>
                </a:rPr>
                <a:t>EBS</a:t>
              </a:r>
            </a:p>
            <a:p>
              <a:pPr algn="ctr">
                <a:lnSpc>
                  <a:spcPct val="90000"/>
                </a:lnSpc>
              </a:pPr>
              <a:r>
                <a:rPr lang="en-US" sz="1000" dirty="0" smtClean="0">
                  <a:solidFill>
                    <a:schemeClr val="bg1"/>
                  </a:solidFill>
                </a:rPr>
                <a:t>Adapter</a:t>
              </a:r>
              <a:endParaRPr lang="en-US" sz="1000" dirty="0">
                <a:solidFill>
                  <a:schemeClr val="bg1"/>
                </a:solidFill>
              </a:endParaRPr>
            </a:p>
          </p:txBody>
        </p:sp>
      </p:grpSp>
      <p:pic>
        <p:nvPicPr>
          <p:cNvPr id="138" name="Picture 137"/>
          <p:cNvPicPr>
            <a:picLocks noChangeAspect="1"/>
          </p:cNvPicPr>
          <p:nvPr/>
        </p:nvPicPr>
        <p:blipFill>
          <a:blip r:embed="rId4" cstate="print"/>
          <a:stretch>
            <a:fillRect/>
          </a:stretch>
        </p:blipFill>
        <p:spPr>
          <a:xfrm>
            <a:off x="7339012" y="2679700"/>
            <a:ext cx="838273" cy="685860"/>
          </a:xfrm>
          <a:prstGeom prst="rect">
            <a:avLst/>
          </a:prstGeom>
        </p:spPr>
      </p:pic>
      <p:cxnSp>
        <p:nvCxnSpPr>
          <p:cNvPr id="139" name="Elbow Connector 153"/>
          <p:cNvCxnSpPr/>
          <p:nvPr/>
        </p:nvCxnSpPr>
        <p:spPr bwMode="gray">
          <a:xfrm flipV="1">
            <a:off x="8205152" y="2997200"/>
            <a:ext cx="822960" cy="96"/>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4" name="Group 140"/>
          <p:cNvGrpSpPr/>
          <p:nvPr/>
        </p:nvGrpSpPr>
        <p:grpSpPr>
          <a:xfrm>
            <a:off x="8977312" y="2514600"/>
            <a:ext cx="609600" cy="825500"/>
            <a:chOff x="9371012" y="2438400"/>
            <a:chExt cx="609600" cy="825500"/>
          </a:xfrm>
        </p:grpSpPr>
        <p:pic>
          <p:nvPicPr>
            <p:cNvPr id="1026" name="Picture 2" descr="http://www.trubiquity.com/wp-content/uploads/2012/06/iStock_000005701568XSmall1.jpg"/>
            <p:cNvPicPr>
              <a:picLocks noChangeAspect="1" noChangeArrowheads="1"/>
            </p:cNvPicPr>
            <p:nvPr/>
          </p:nvPicPr>
          <p:blipFill>
            <a:blip r:embed="rId5" cstate="print"/>
            <a:srcRect/>
            <a:stretch>
              <a:fillRect/>
            </a:stretch>
          </p:blipFill>
          <p:spPr bwMode="auto">
            <a:xfrm>
              <a:off x="9371012" y="2438400"/>
              <a:ext cx="609600" cy="536911"/>
            </a:xfrm>
            <a:prstGeom prst="rect">
              <a:avLst/>
            </a:prstGeom>
            <a:noFill/>
          </p:spPr>
        </p:pic>
        <p:sp>
          <p:nvSpPr>
            <p:cNvPr id="140" name="TextBox 139"/>
            <p:cNvSpPr txBox="1"/>
            <p:nvPr/>
          </p:nvSpPr>
          <p:spPr>
            <a:xfrm>
              <a:off x="9472612" y="2959100"/>
              <a:ext cx="457200" cy="304800"/>
            </a:xfrm>
            <a:prstGeom prst="rect">
              <a:avLst/>
            </a:prstGeom>
            <a:noFill/>
          </p:spPr>
          <p:txBody>
            <a:bodyPr wrap="square" lIns="0" tIns="0" rIns="0" bIns="0" rtlCol="0">
              <a:noAutofit/>
            </a:bodyPr>
            <a:lstStyle/>
            <a:p>
              <a:pPr algn="ctr">
                <a:lnSpc>
                  <a:spcPct val="90000"/>
                </a:lnSpc>
              </a:pPr>
              <a:r>
                <a:rPr lang="en-US" b="1" dirty="0" smtClean="0">
                  <a:solidFill>
                    <a:srgbClr val="000000"/>
                  </a:solidFill>
                </a:rPr>
                <a:t>EDI</a:t>
              </a:r>
              <a:endParaRPr lang="en-US" b="1" dirty="0">
                <a:solidFill>
                  <a:srgbClr val="000000"/>
                </a:solidFill>
              </a:endParaRPr>
            </a:p>
          </p:txBody>
        </p:sp>
      </p:grpSp>
      <p:sp>
        <p:nvSpPr>
          <p:cNvPr id="141" name="TextBox 140"/>
          <p:cNvSpPr txBox="1"/>
          <p:nvPr/>
        </p:nvSpPr>
        <p:spPr>
          <a:xfrm>
            <a:off x="346328" y="327552"/>
            <a:ext cx="7424224" cy="513276"/>
          </a:xfrm>
          <a:prstGeom prst="rect">
            <a:avLst/>
          </a:prstGeom>
          <a:solidFill>
            <a:schemeClr val="bg1"/>
          </a:solidFill>
        </p:spPr>
        <p:txBody>
          <a:bodyPr wrap="none" lIns="0" tIns="0" rIns="0" bIns="0" rtlCol="0">
            <a:noAutofit/>
          </a:bodyPr>
          <a:lstStyle/>
          <a:p>
            <a:pPr>
              <a:lnSpc>
                <a:spcPct val="90000"/>
              </a:lnSpc>
            </a:pPr>
            <a:r>
              <a:rPr lang="en-US" sz="3200" dirty="0" smtClean="0">
                <a:solidFill>
                  <a:srgbClr val="5F5F5F"/>
                </a:solidFill>
              </a:rPr>
              <a:t>SOA Suite Cloud Service and B2B (EDI) Adapter</a:t>
            </a: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Cloud Service (ICS)</a:t>
            </a:r>
            <a:endParaRPr lang="en-US" dirty="0"/>
          </a:p>
        </p:txBody>
      </p:sp>
      <p:cxnSp>
        <p:nvCxnSpPr>
          <p:cNvPr id="5" name="Straight Connector 4"/>
          <p:cNvCxnSpPr/>
          <p:nvPr/>
        </p:nvCxnSpPr>
        <p:spPr bwMode="ltGray">
          <a:xfrm>
            <a:off x="4799012" y="2516101"/>
            <a:ext cx="0" cy="35814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6" name="Elbow Connector 153"/>
          <p:cNvCxnSpPr/>
          <p:nvPr/>
        </p:nvCxnSpPr>
        <p:spPr bwMode="gray">
          <a:xfrm flipH="1" flipV="1">
            <a:off x="2380036" y="2765949"/>
            <a:ext cx="0" cy="22860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Elbow Connector 175"/>
          <p:cNvCxnSpPr>
            <a:stCxn id="101" idx="3"/>
          </p:cNvCxnSpPr>
          <p:nvPr/>
        </p:nvCxnSpPr>
        <p:spPr bwMode="gray">
          <a:xfrm flipV="1">
            <a:off x="3900234" y="2470382"/>
            <a:ext cx="162552" cy="780134"/>
          </a:xfrm>
          <a:prstGeom prst="bentConnector2">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Elbow Connector 153"/>
          <p:cNvCxnSpPr/>
          <p:nvPr/>
        </p:nvCxnSpPr>
        <p:spPr bwMode="gray">
          <a:xfrm flipH="1" flipV="1">
            <a:off x="2380028" y="3527949"/>
            <a:ext cx="0" cy="1508760"/>
          </a:xfrm>
          <a:prstGeom prst="straightConnector1">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gray">
          <a:xfrm>
            <a:off x="313907" y="5460627"/>
            <a:ext cx="4175543" cy="347165"/>
          </a:xfrm>
          <a:prstGeom prst="rect">
            <a:avLst/>
          </a:prstGeom>
          <a:noFill/>
          <a:ln>
            <a:noFill/>
          </a:ln>
        </p:spPr>
        <p:txBody>
          <a:bodyPr wrap="none" lIns="0" tIns="0" rIns="0" bIns="0" rtlCol="0">
            <a:noAutofit/>
          </a:bodyPr>
          <a:lstStyle/>
          <a:p>
            <a:pPr algn="ctr" fontAlgn="auto">
              <a:spcBef>
                <a:spcPts val="0"/>
              </a:spcBef>
              <a:spcAft>
                <a:spcPts val="0"/>
              </a:spcAft>
            </a:pPr>
            <a:r>
              <a:rPr lang="en-US" sz="1400" b="1" dirty="0" smtClean="0">
                <a:solidFill>
                  <a:srgbClr val="46575E"/>
                </a:solidFill>
                <a:latin typeface="Calibri" pitchFamily="34" charset="0"/>
                <a:cs typeface="Calibri" pitchFamily="34" charset="0"/>
              </a:rPr>
              <a:t>Oracle Applications, SAP, customer, legacy…</a:t>
            </a:r>
          </a:p>
        </p:txBody>
      </p:sp>
      <p:grpSp>
        <p:nvGrpSpPr>
          <p:cNvPr id="10" name="Group 178"/>
          <p:cNvGrpSpPr/>
          <p:nvPr/>
        </p:nvGrpSpPr>
        <p:grpSpPr bwMode="gray">
          <a:xfrm>
            <a:off x="390369" y="4944489"/>
            <a:ext cx="718556" cy="417960"/>
            <a:chOff x="773112" y="4914140"/>
            <a:chExt cx="939800" cy="654371"/>
          </a:xfrm>
        </p:grpSpPr>
        <p:sp>
          <p:nvSpPr>
            <p:cNvPr id="11"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2"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3"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4"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5"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6"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7"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8"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19"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0"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1"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2"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3"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4"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5"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6"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7"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8"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29"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0"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grpSp>
        <p:nvGrpSpPr>
          <p:cNvPr id="31" name="Group 199"/>
          <p:cNvGrpSpPr/>
          <p:nvPr/>
        </p:nvGrpSpPr>
        <p:grpSpPr bwMode="gray">
          <a:xfrm>
            <a:off x="1505934" y="4944061"/>
            <a:ext cx="670653" cy="418386"/>
            <a:chOff x="773112" y="4914140"/>
            <a:chExt cx="939800" cy="654371"/>
          </a:xfrm>
        </p:grpSpPr>
        <p:sp>
          <p:nvSpPr>
            <p:cNvPr id="32"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3"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4"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5"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6"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7"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8"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39"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0"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1"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2"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3"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4"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5"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6"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7"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8"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49"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0"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1"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grpSp>
        <p:nvGrpSpPr>
          <p:cNvPr id="52" name="Group 220"/>
          <p:cNvGrpSpPr/>
          <p:nvPr/>
        </p:nvGrpSpPr>
        <p:grpSpPr bwMode="gray">
          <a:xfrm>
            <a:off x="2740147" y="4927714"/>
            <a:ext cx="626562" cy="441933"/>
            <a:chOff x="773112" y="4914140"/>
            <a:chExt cx="939800" cy="654371"/>
          </a:xfrm>
        </p:grpSpPr>
        <p:sp>
          <p:nvSpPr>
            <p:cNvPr id="53"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4"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5"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6"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7"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8"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59"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0"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1"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2"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3"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4"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5"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6"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7"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8"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69"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0"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1"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2"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sp>
        <p:nvSpPr>
          <p:cNvPr id="73" name="TextBox 72"/>
          <p:cNvSpPr txBox="1"/>
          <p:nvPr/>
        </p:nvSpPr>
        <p:spPr>
          <a:xfrm>
            <a:off x="1133723" y="5712414"/>
            <a:ext cx="2553125" cy="426796"/>
          </a:xfrm>
          <a:prstGeom prst="rect">
            <a:avLst/>
          </a:prstGeom>
          <a:noFill/>
          <a:ln w="111125" cap="rnd">
            <a:noFill/>
          </a:ln>
        </p:spPr>
        <p:txBody>
          <a:bodyPr wrap="square" lIns="0" tIns="0" rIns="0" bIns="0" rtlCol="0">
            <a:noAutofit/>
          </a:bodyPr>
          <a:lstStyle/>
          <a:p>
            <a:pPr algn="ctr" fontAlgn="auto">
              <a:lnSpc>
                <a:spcPct val="90000"/>
              </a:lnSpc>
              <a:spcBef>
                <a:spcPts val="0"/>
              </a:spcBef>
              <a:spcAft>
                <a:spcPts val="0"/>
              </a:spcAft>
            </a:pPr>
            <a:endParaRPr lang="en-US" sz="700" dirty="0">
              <a:solidFill>
                <a:srgbClr val="5F5F5F">
                  <a:lumMod val="60000"/>
                  <a:lumOff val="40000"/>
                </a:srgbClr>
              </a:solidFill>
              <a:latin typeface="Calibri"/>
              <a:cs typeface="+mn-cs"/>
            </a:endParaRPr>
          </a:p>
          <a:p>
            <a:pPr algn="ctr" fontAlgn="auto">
              <a:lnSpc>
                <a:spcPct val="90000"/>
              </a:lnSpc>
              <a:spcBef>
                <a:spcPts val="0"/>
              </a:spcBef>
              <a:spcAft>
                <a:spcPts val="0"/>
              </a:spcAft>
            </a:pPr>
            <a:r>
              <a:rPr lang="en-US" b="1" cap="all" dirty="0">
                <a:solidFill>
                  <a:srgbClr val="46575E"/>
                </a:solidFill>
                <a:latin typeface="Calibri" panose="020F0502020204030204" pitchFamily="34" charset="0"/>
                <a:cs typeface="Calibri" pitchFamily="34" charset="0"/>
              </a:rPr>
              <a:t>On-premises</a:t>
            </a:r>
          </a:p>
        </p:txBody>
      </p:sp>
      <p:sp>
        <p:nvSpPr>
          <p:cNvPr id="74" name="TextBox 73"/>
          <p:cNvSpPr txBox="1"/>
          <p:nvPr/>
        </p:nvSpPr>
        <p:spPr bwMode="gray">
          <a:xfrm>
            <a:off x="3545658" y="1612335"/>
            <a:ext cx="909466" cy="347165"/>
          </a:xfrm>
          <a:prstGeom prst="rect">
            <a:avLst/>
          </a:prstGeom>
          <a:noFill/>
          <a:ln>
            <a:noFill/>
          </a:ln>
        </p:spPr>
        <p:txBody>
          <a:bodyPr wrap="none" lIns="0" tIns="0" rIns="0" bIns="0" rtlCol="0">
            <a:noAutofit/>
          </a:bodyPr>
          <a:lstStyle/>
          <a:p>
            <a:pPr algn="ctr" fontAlgn="auto">
              <a:spcBef>
                <a:spcPts val="0"/>
              </a:spcBef>
              <a:spcAft>
                <a:spcPts val="0"/>
              </a:spcAft>
            </a:pPr>
            <a:r>
              <a:rPr lang="en-US" sz="1400" dirty="0" smtClean="0">
                <a:solidFill>
                  <a:srgbClr val="46575E"/>
                </a:solidFill>
                <a:latin typeface="Calibri" pitchFamily="34" charset="0"/>
                <a:cs typeface="Calibri" pitchFamily="34" charset="0"/>
              </a:rPr>
              <a:t>3</a:t>
            </a:r>
            <a:r>
              <a:rPr lang="en-US" sz="1400" baseline="30000" dirty="0" smtClean="0">
                <a:solidFill>
                  <a:srgbClr val="46575E"/>
                </a:solidFill>
                <a:latin typeface="Calibri" pitchFamily="34" charset="0"/>
                <a:cs typeface="Calibri" pitchFamily="34" charset="0"/>
              </a:rPr>
              <a:t>rd</a:t>
            </a:r>
            <a:r>
              <a:rPr lang="en-US" sz="1400" dirty="0" smtClean="0">
                <a:solidFill>
                  <a:srgbClr val="46575E"/>
                </a:solidFill>
                <a:latin typeface="Calibri" pitchFamily="34" charset="0"/>
                <a:cs typeface="Calibri" pitchFamily="34" charset="0"/>
              </a:rPr>
              <a:t> Party</a:t>
            </a:r>
          </a:p>
        </p:txBody>
      </p:sp>
      <p:sp>
        <p:nvSpPr>
          <p:cNvPr id="75" name="Freeform 138"/>
          <p:cNvSpPr>
            <a:spLocks noChangeAspect="1" noEditPoints="1"/>
          </p:cNvSpPr>
          <p:nvPr/>
        </p:nvSpPr>
        <p:spPr bwMode="gray">
          <a:xfrm>
            <a:off x="3502609" y="1858241"/>
            <a:ext cx="513385" cy="29520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76" name="TextBox 75"/>
          <p:cNvSpPr txBox="1"/>
          <p:nvPr/>
        </p:nvSpPr>
        <p:spPr bwMode="gray">
          <a:xfrm>
            <a:off x="1350209" y="1463251"/>
            <a:ext cx="1869343" cy="499130"/>
          </a:xfrm>
          <a:prstGeom prst="round2SameRect">
            <a:avLst/>
          </a:prstGeom>
          <a:noFill/>
          <a:ln>
            <a:noFill/>
          </a:ln>
        </p:spPr>
        <p:txBody>
          <a:bodyPr wrap="square" lIns="0" tIns="0" rIns="0" bIns="0" rtlCol="0" anchor="ctr">
            <a:noAutofit/>
          </a:bodyPr>
          <a:lstStyle/>
          <a:p>
            <a:pPr algn="ctr" fontAlgn="auto">
              <a:lnSpc>
                <a:spcPct val="80000"/>
              </a:lnSpc>
              <a:spcBef>
                <a:spcPts val="0"/>
              </a:spcBef>
              <a:spcAft>
                <a:spcPts val="0"/>
              </a:spcAft>
            </a:pPr>
            <a:r>
              <a:rPr lang="en-US" b="1" cap="all" dirty="0">
                <a:solidFill>
                  <a:srgbClr val="46575E"/>
                </a:solidFill>
                <a:latin typeface="Calibri" panose="020F0502020204030204" pitchFamily="34" charset="0"/>
                <a:cs typeface="Calibri" pitchFamily="34" charset="0"/>
              </a:rPr>
              <a:t>Oracle Cloud</a:t>
            </a:r>
          </a:p>
        </p:txBody>
      </p:sp>
      <p:sp>
        <p:nvSpPr>
          <p:cNvPr id="77" name="Freeform 138"/>
          <p:cNvSpPr>
            <a:spLocks noChangeAspect="1" noEditPoints="1"/>
          </p:cNvSpPr>
          <p:nvPr/>
        </p:nvSpPr>
        <p:spPr bwMode="gray">
          <a:xfrm>
            <a:off x="3815497" y="1973887"/>
            <a:ext cx="875309" cy="503323"/>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000000"/>
              </a:solidFill>
              <a:latin typeface="Calibri"/>
              <a:cs typeface="+mn-cs"/>
            </a:endParaRPr>
          </a:p>
        </p:txBody>
      </p:sp>
      <p:sp>
        <p:nvSpPr>
          <p:cNvPr id="78" name="Freeform 138"/>
          <p:cNvSpPr>
            <a:spLocks noChangeAspect="1" noEditPoints="1"/>
          </p:cNvSpPr>
          <p:nvPr/>
        </p:nvSpPr>
        <p:spPr bwMode="gray">
          <a:xfrm>
            <a:off x="4210324" y="1718541"/>
            <a:ext cx="588688" cy="338509"/>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nvGrpSpPr>
          <p:cNvPr id="79" name="Group 247"/>
          <p:cNvGrpSpPr/>
          <p:nvPr/>
        </p:nvGrpSpPr>
        <p:grpSpPr bwMode="gray">
          <a:xfrm>
            <a:off x="3839677" y="4918686"/>
            <a:ext cx="626562" cy="441933"/>
            <a:chOff x="773112" y="4914140"/>
            <a:chExt cx="939800" cy="654371"/>
          </a:xfrm>
        </p:grpSpPr>
        <p:sp>
          <p:nvSpPr>
            <p:cNvPr id="80" name="Freeform 753"/>
            <p:cNvSpPr>
              <a:spLocks noEditPoints="1"/>
            </p:cNvSpPr>
            <p:nvPr/>
          </p:nvSpPr>
          <p:spPr bwMode="gray">
            <a:xfrm>
              <a:off x="1030689" y="4914140"/>
              <a:ext cx="341114" cy="1253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1" name="Freeform 754"/>
            <p:cNvSpPr>
              <a:spLocks noEditPoints="1"/>
            </p:cNvSpPr>
            <p:nvPr/>
          </p:nvSpPr>
          <p:spPr bwMode="gray">
            <a:xfrm>
              <a:off x="1030689" y="5443206"/>
              <a:ext cx="341114" cy="1253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2" name="Freeform 755"/>
            <p:cNvSpPr>
              <a:spLocks noEditPoints="1"/>
            </p:cNvSpPr>
            <p:nvPr/>
          </p:nvSpPr>
          <p:spPr bwMode="gray">
            <a:xfrm>
              <a:off x="1406608" y="5178672"/>
              <a:ext cx="306304" cy="187959"/>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3" name="Freeform 756"/>
            <p:cNvSpPr>
              <a:spLocks noEditPoints="1"/>
            </p:cNvSpPr>
            <p:nvPr/>
          </p:nvSpPr>
          <p:spPr bwMode="gray">
            <a:xfrm>
              <a:off x="1406608" y="5387514"/>
              <a:ext cx="306304" cy="180996"/>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4" name="Freeform 757"/>
            <p:cNvSpPr>
              <a:spLocks noEditPoints="1"/>
            </p:cNvSpPr>
            <p:nvPr/>
          </p:nvSpPr>
          <p:spPr bwMode="gray">
            <a:xfrm>
              <a:off x="1030689" y="5310937"/>
              <a:ext cx="341114" cy="111382"/>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5" name="Freeform 758"/>
            <p:cNvSpPr>
              <a:spLocks noEditPoints="1"/>
            </p:cNvSpPr>
            <p:nvPr/>
          </p:nvSpPr>
          <p:spPr bwMode="gray">
            <a:xfrm>
              <a:off x="1030689" y="5060327"/>
              <a:ext cx="341114" cy="104424"/>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6" name="Freeform 759"/>
            <p:cNvSpPr>
              <a:spLocks noEditPoints="1"/>
            </p:cNvSpPr>
            <p:nvPr/>
          </p:nvSpPr>
          <p:spPr bwMode="gray">
            <a:xfrm>
              <a:off x="1030689" y="5185633"/>
              <a:ext cx="341114" cy="104424"/>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7" name="Freeform 760"/>
            <p:cNvSpPr>
              <a:spLocks/>
            </p:cNvSpPr>
            <p:nvPr/>
          </p:nvSpPr>
          <p:spPr bwMode="gray">
            <a:xfrm>
              <a:off x="773112" y="5213476"/>
              <a:ext cx="215805" cy="257573"/>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8" name="Freeform 761"/>
            <p:cNvSpPr>
              <a:spLocks/>
            </p:cNvSpPr>
            <p:nvPr/>
          </p:nvSpPr>
          <p:spPr bwMode="gray">
            <a:xfrm>
              <a:off x="773112" y="5484973"/>
              <a:ext cx="215805" cy="8353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89" name="Freeform 762"/>
            <p:cNvSpPr>
              <a:spLocks/>
            </p:cNvSpPr>
            <p:nvPr/>
          </p:nvSpPr>
          <p:spPr bwMode="gray">
            <a:xfrm>
              <a:off x="1309149" y="4962868"/>
              <a:ext cx="34810" cy="34810"/>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0" name="Freeform 763"/>
            <p:cNvSpPr>
              <a:spLocks/>
            </p:cNvSpPr>
            <p:nvPr/>
          </p:nvSpPr>
          <p:spPr bwMode="gray">
            <a:xfrm>
              <a:off x="1309149" y="5478013"/>
              <a:ext cx="34810" cy="41768"/>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1" name="Freeform 764"/>
            <p:cNvSpPr>
              <a:spLocks/>
            </p:cNvSpPr>
            <p:nvPr/>
          </p:nvSpPr>
          <p:spPr bwMode="gray">
            <a:xfrm>
              <a:off x="1441417"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2" name="Freeform 765"/>
            <p:cNvSpPr>
              <a:spLocks/>
            </p:cNvSpPr>
            <p:nvPr/>
          </p:nvSpPr>
          <p:spPr bwMode="gray">
            <a:xfrm>
              <a:off x="1531918"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3" name="Freeform 766"/>
            <p:cNvSpPr>
              <a:spLocks/>
            </p:cNvSpPr>
            <p:nvPr/>
          </p:nvSpPr>
          <p:spPr bwMode="gray">
            <a:xfrm>
              <a:off x="1622414" y="5234364"/>
              <a:ext cx="55691" cy="97459"/>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4" name="Freeform 767"/>
            <p:cNvSpPr>
              <a:spLocks/>
            </p:cNvSpPr>
            <p:nvPr/>
          </p:nvSpPr>
          <p:spPr bwMode="gray">
            <a:xfrm>
              <a:off x="1441417" y="5436245"/>
              <a:ext cx="55691" cy="97459"/>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5" name="Freeform 768"/>
            <p:cNvSpPr>
              <a:spLocks/>
            </p:cNvSpPr>
            <p:nvPr/>
          </p:nvSpPr>
          <p:spPr bwMode="gray">
            <a:xfrm>
              <a:off x="1531918" y="5436245"/>
              <a:ext cx="55691" cy="97459"/>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6" name="Freeform 769"/>
            <p:cNvSpPr>
              <a:spLocks/>
            </p:cNvSpPr>
            <p:nvPr/>
          </p:nvSpPr>
          <p:spPr bwMode="gray">
            <a:xfrm>
              <a:off x="1615455" y="5436245"/>
              <a:ext cx="62653" cy="97459"/>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7" name="Oval 770"/>
            <p:cNvSpPr>
              <a:spLocks noChangeArrowheads="1"/>
            </p:cNvSpPr>
            <p:nvPr/>
          </p:nvSpPr>
          <p:spPr bwMode="gray">
            <a:xfrm>
              <a:off x="1309149" y="5352710"/>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8" name="Oval 771"/>
            <p:cNvSpPr>
              <a:spLocks noChangeArrowheads="1"/>
            </p:cNvSpPr>
            <p:nvPr/>
          </p:nvSpPr>
          <p:spPr bwMode="gray">
            <a:xfrm>
              <a:off x="1309149" y="5088172"/>
              <a:ext cx="34810" cy="34810"/>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sp>
          <p:nvSpPr>
            <p:cNvPr id="99" name="Freeform 772"/>
            <p:cNvSpPr>
              <a:spLocks/>
            </p:cNvSpPr>
            <p:nvPr/>
          </p:nvSpPr>
          <p:spPr bwMode="gray">
            <a:xfrm>
              <a:off x="1309149" y="5220440"/>
              <a:ext cx="34810" cy="34810"/>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46575E"/>
                </a:solidFill>
                <a:latin typeface="Calibri"/>
                <a:cs typeface="+mn-cs"/>
              </a:endParaRPr>
            </a:p>
          </p:txBody>
        </p:sp>
      </p:grpSp>
      <p:grpSp>
        <p:nvGrpSpPr>
          <p:cNvPr id="100" name="Group 269"/>
          <p:cNvGrpSpPr/>
          <p:nvPr/>
        </p:nvGrpSpPr>
        <p:grpSpPr>
          <a:xfrm>
            <a:off x="1157178" y="2988541"/>
            <a:ext cx="2743056" cy="538480"/>
            <a:chOff x="4592081" y="2560320"/>
            <a:chExt cx="2743056" cy="538480"/>
          </a:xfrm>
        </p:grpSpPr>
        <p:sp>
          <p:nvSpPr>
            <p:cNvPr id="101" name="TextBox 100"/>
            <p:cNvSpPr txBox="1"/>
            <p:nvPr/>
          </p:nvSpPr>
          <p:spPr>
            <a:xfrm>
              <a:off x="4592081" y="2560320"/>
              <a:ext cx="2743056" cy="523949"/>
            </a:xfrm>
            <a:prstGeom prst="rect">
              <a:avLst/>
            </a:prstGeom>
            <a:solidFill>
              <a:schemeClr val="accent2"/>
            </a:solidFill>
            <a:ln w="111125" cap="rnd">
              <a:noFill/>
            </a:ln>
          </p:spPr>
          <p:txBody>
            <a:bodyPr wrap="square" lIns="0" tIns="0" rIns="0" bIns="0" rtlCol="0">
              <a:noAutofit/>
            </a:bodyPr>
            <a:lstStyle/>
            <a:p>
              <a:pPr algn="ctr" fontAlgn="auto">
                <a:lnSpc>
                  <a:spcPct val="90000"/>
                </a:lnSpc>
                <a:spcBef>
                  <a:spcPts val="0"/>
                </a:spcBef>
                <a:spcAft>
                  <a:spcPts val="0"/>
                </a:spcAft>
              </a:pPr>
              <a:endParaRPr lang="en-US" sz="500" dirty="0">
                <a:solidFill>
                  <a:srgbClr val="FFFFFF"/>
                </a:solidFill>
                <a:latin typeface="Calibri"/>
                <a:cs typeface="+mn-cs"/>
              </a:endParaRPr>
            </a:p>
          </p:txBody>
        </p:sp>
        <p:pic>
          <p:nvPicPr>
            <p:cNvPr id="102" name="Picture 101" descr="877_315_integration_w_72-3.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728470" y="2621280"/>
              <a:ext cx="467360" cy="467360"/>
            </a:xfrm>
            <a:prstGeom prst="rect">
              <a:avLst/>
            </a:prstGeom>
          </p:spPr>
        </p:pic>
        <p:sp>
          <p:nvSpPr>
            <p:cNvPr id="103" name="TextBox 102"/>
            <p:cNvSpPr txBox="1"/>
            <p:nvPr/>
          </p:nvSpPr>
          <p:spPr bwMode="gray">
            <a:xfrm>
              <a:off x="4654824" y="2600927"/>
              <a:ext cx="2172684" cy="497873"/>
            </a:xfrm>
            <a:prstGeom prst="rect">
              <a:avLst/>
            </a:prstGeom>
            <a:noFill/>
            <a:ln>
              <a:noFill/>
            </a:ln>
          </p:spPr>
          <p:txBody>
            <a:bodyPr wrap="none" lIns="0" tIns="0" rIns="0" bIns="0" rtlCol="0">
              <a:noAutofit/>
            </a:bodyPr>
            <a:lstStyle/>
            <a:p>
              <a:pPr algn="ctr" fontAlgn="auto">
                <a:spcBef>
                  <a:spcPts val="0"/>
                </a:spcBef>
                <a:spcAft>
                  <a:spcPts val="0"/>
                </a:spcAft>
              </a:pPr>
              <a:r>
                <a:rPr lang="en-US" sz="1400" b="1" dirty="0" smtClean="0">
                  <a:solidFill>
                    <a:srgbClr val="FFFFFF"/>
                  </a:solidFill>
                  <a:latin typeface="Calibri" pitchFamily="34" charset="0"/>
                  <a:cs typeface="Calibri" pitchFamily="34" charset="0"/>
                </a:rPr>
                <a:t>Oracle</a:t>
              </a:r>
              <a:br>
                <a:rPr lang="en-US" sz="1400" b="1" dirty="0" smtClean="0">
                  <a:solidFill>
                    <a:srgbClr val="FFFFFF"/>
                  </a:solidFill>
                  <a:latin typeface="Calibri" pitchFamily="34" charset="0"/>
                  <a:cs typeface="Calibri" pitchFamily="34" charset="0"/>
                </a:rPr>
              </a:br>
              <a:r>
                <a:rPr lang="en-US" sz="1400" b="1" dirty="0" smtClean="0">
                  <a:solidFill>
                    <a:srgbClr val="FFFFFF"/>
                  </a:solidFill>
                  <a:latin typeface="Calibri" pitchFamily="34" charset="0"/>
                  <a:cs typeface="Calibri" pitchFamily="34" charset="0"/>
                </a:rPr>
                <a:t>Integration Cloud Service</a:t>
              </a:r>
            </a:p>
          </p:txBody>
        </p:sp>
      </p:grpSp>
      <p:grpSp>
        <p:nvGrpSpPr>
          <p:cNvPr id="104" name="Group 273"/>
          <p:cNvGrpSpPr/>
          <p:nvPr/>
        </p:nvGrpSpPr>
        <p:grpSpPr>
          <a:xfrm>
            <a:off x="684212" y="1830301"/>
            <a:ext cx="3672692" cy="2048287"/>
            <a:chOff x="4891235" y="1645920"/>
            <a:chExt cx="3672692" cy="2048287"/>
          </a:xfrm>
        </p:grpSpPr>
        <p:sp>
          <p:nvSpPr>
            <p:cNvPr id="105" name="Freeform 138"/>
            <p:cNvSpPr>
              <a:spLocks noChangeAspect="1" noEditPoints="1"/>
            </p:cNvSpPr>
            <p:nvPr/>
          </p:nvSpPr>
          <p:spPr bwMode="gray">
            <a:xfrm>
              <a:off x="4891235" y="1645920"/>
              <a:ext cx="3672692" cy="2048287"/>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57150" cmpd="sng">
              <a:solidFill>
                <a:schemeClr val="bg1"/>
              </a:solid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400" dirty="0">
                <a:solidFill>
                  <a:srgbClr val="5F5F5F"/>
                </a:solidFill>
                <a:latin typeface="Calibri"/>
                <a:cs typeface="+mn-cs"/>
              </a:endParaRPr>
            </a:p>
          </p:txBody>
        </p:sp>
        <p:sp>
          <p:nvSpPr>
            <p:cNvPr id="106" name="Rectangle 105"/>
            <p:cNvSpPr/>
            <p:nvPr/>
          </p:nvSpPr>
          <p:spPr>
            <a:xfrm>
              <a:off x="6766204" y="2235200"/>
              <a:ext cx="304784" cy="2540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sp>
        <p:nvSpPr>
          <p:cNvPr id="107" name="TextBox 106"/>
          <p:cNvSpPr txBox="1"/>
          <p:nvPr/>
        </p:nvSpPr>
        <p:spPr bwMode="gray">
          <a:xfrm>
            <a:off x="1453370" y="2421451"/>
            <a:ext cx="1776335" cy="404529"/>
          </a:xfrm>
          <a:prstGeom prst="rect">
            <a:avLst/>
          </a:prstGeom>
          <a:noFill/>
          <a:ln>
            <a:noFill/>
          </a:ln>
        </p:spPr>
        <p:txBody>
          <a:bodyPr wrap="none" lIns="0" tIns="0" rIns="0" bIns="0" rtlCol="0">
            <a:noAutofit/>
          </a:bodyPr>
          <a:lstStyle/>
          <a:p>
            <a:pPr algn="ctr" fontAlgn="auto">
              <a:lnSpc>
                <a:spcPct val="80000"/>
              </a:lnSpc>
              <a:spcBef>
                <a:spcPts val="0"/>
              </a:spcBef>
              <a:spcAft>
                <a:spcPts val="0"/>
              </a:spcAft>
            </a:pPr>
            <a:r>
              <a:rPr lang="en-US" sz="1400" b="1" dirty="0" smtClean="0">
                <a:solidFill>
                  <a:srgbClr val="5F5F5F"/>
                </a:solidFill>
                <a:latin typeface="Calibri" pitchFamily="34" charset="0"/>
                <a:cs typeface="Calibri" pitchFamily="34" charset="0"/>
              </a:rPr>
              <a:t>Oracle SaaS </a:t>
            </a:r>
            <a:br>
              <a:rPr lang="en-US" sz="1400" b="1" dirty="0" smtClean="0">
                <a:solidFill>
                  <a:srgbClr val="5F5F5F"/>
                </a:solidFill>
                <a:latin typeface="Calibri" pitchFamily="34" charset="0"/>
                <a:cs typeface="Calibri" pitchFamily="34" charset="0"/>
              </a:rPr>
            </a:br>
            <a:r>
              <a:rPr lang="en-US" sz="1400" b="1" dirty="0" smtClean="0">
                <a:solidFill>
                  <a:srgbClr val="5F5F5F"/>
                </a:solidFill>
                <a:latin typeface="Calibri" pitchFamily="34" charset="0"/>
                <a:cs typeface="Calibri" pitchFamily="34" charset="0"/>
              </a:rPr>
              <a:t>Applications</a:t>
            </a:r>
          </a:p>
        </p:txBody>
      </p:sp>
      <p:cxnSp>
        <p:nvCxnSpPr>
          <p:cNvPr id="108" name="Straight Connector 107"/>
          <p:cNvCxnSpPr/>
          <p:nvPr/>
        </p:nvCxnSpPr>
        <p:spPr>
          <a:xfrm>
            <a:off x="881283" y="4040101"/>
            <a:ext cx="3118104" cy="0"/>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2406792" y="4451581"/>
            <a:ext cx="914400" cy="914400"/>
          </a:xfrm>
          <a:prstGeom prst="rect">
            <a:avLst/>
          </a:prstGeom>
          <a:noFill/>
        </p:spPr>
        <p:txBody>
          <a:bodyPr wrap="none" lIns="0" tIns="0" rIns="0" bIns="0" rtlCol="0">
            <a:noAutofit/>
          </a:bodyPr>
          <a:lstStyle/>
          <a:p>
            <a:pPr fontAlgn="auto">
              <a:lnSpc>
                <a:spcPct val="90000"/>
              </a:lnSpc>
              <a:spcBef>
                <a:spcPts val="0"/>
              </a:spcBef>
              <a:spcAft>
                <a:spcPts val="0"/>
              </a:spcAft>
            </a:pPr>
            <a:endParaRPr lang="en-US" dirty="0">
              <a:solidFill>
                <a:srgbClr val="5F5F5F"/>
              </a:solidFill>
              <a:latin typeface="Calibri"/>
              <a:cs typeface="+mn-cs"/>
            </a:endParaRPr>
          </a:p>
        </p:txBody>
      </p:sp>
      <p:sp>
        <p:nvSpPr>
          <p:cNvPr id="110" name="Content Placeholder 2"/>
          <p:cNvSpPr>
            <a:spLocks noGrp="1"/>
          </p:cNvSpPr>
          <p:nvPr>
            <p:ph idx="4294967295"/>
          </p:nvPr>
        </p:nvSpPr>
        <p:spPr>
          <a:xfrm>
            <a:off x="5305331" y="1714114"/>
            <a:ext cx="6352341" cy="4419600"/>
          </a:xfrm>
          <a:prstGeom prst="rect">
            <a:avLst/>
          </a:prstGeom>
        </p:spPr>
        <p:txBody>
          <a:bodyPr>
            <a:normAutofit fontScale="47500" lnSpcReduction="20000"/>
          </a:bodyPr>
          <a:lstStyle/>
          <a:p>
            <a:pPr marL="45720">
              <a:lnSpc>
                <a:spcPct val="120000"/>
              </a:lnSpc>
              <a:buClr>
                <a:schemeClr val="bg1"/>
              </a:buClr>
              <a:buFont typeface="Arial" pitchFamily="34" charset="0"/>
              <a:buChar char="•"/>
              <a:defRPr/>
            </a:pPr>
            <a:r>
              <a:rPr lang="en-US" sz="4400" dirty="0" smtClean="0"/>
              <a:t>Integrates apps across clouds and on-premises</a:t>
            </a:r>
          </a:p>
          <a:p>
            <a:pPr marL="45720">
              <a:lnSpc>
                <a:spcPct val="120000"/>
              </a:lnSpc>
              <a:buClr>
                <a:schemeClr val="bg1"/>
              </a:buClr>
              <a:buFont typeface="Arial" pitchFamily="34" charset="0"/>
              <a:buChar char="•"/>
              <a:defRPr/>
            </a:pPr>
            <a:r>
              <a:rPr lang="en-US" sz="4400" b="1" dirty="0" smtClean="0"/>
              <a:t>Easy to use</a:t>
            </a:r>
            <a:r>
              <a:rPr lang="en-US" sz="4400" dirty="0" smtClean="0"/>
              <a:t> for LOB/Apps IT developed integration</a:t>
            </a:r>
          </a:p>
          <a:p>
            <a:pPr marL="45720">
              <a:lnSpc>
                <a:spcPct val="120000"/>
              </a:lnSpc>
              <a:buClr>
                <a:schemeClr val="bg1"/>
              </a:buClr>
              <a:buFont typeface="Arial" pitchFamily="34" charset="0"/>
              <a:buChar char="•"/>
              <a:defRPr/>
            </a:pPr>
            <a:r>
              <a:rPr lang="en-US" sz="4400" b="1" dirty="0" smtClean="0"/>
              <a:t>Prebuilt integrations </a:t>
            </a:r>
            <a:r>
              <a:rPr lang="en-US" sz="4400" dirty="0" smtClean="0"/>
              <a:t>for common scenarios</a:t>
            </a:r>
          </a:p>
          <a:p>
            <a:pPr marL="45720">
              <a:lnSpc>
                <a:spcPct val="120000"/>
              </a:lnSpc>
              <a:buClr>
                <a:schemeClr val="bg1"/>
              </a:buClr>
              <a:buFont typeface="Arial" pitchFamily="34" charset="0"/>
              <a:buChar char="•"/>
              <a:defRPr/>
            </a:pPr>
            <a:r>
              <a:rPr lang="en-US" sz="4400" b="1" dirty="0" smtClean="0"/>
              <a:t>Recommendations</a:t>
            </a:r>
            <a:r>
              <a:rPr lang="en-US" sz="4400" dirty="0" smtClean="0"/>
              <a:t> to guide mapping</a:t>
            </a:r>
          </a:p>
          <a:p>
            <a:pPr marL="45720">
              <a:lnSpc>
                <a:spcPct val="120000"/>
              </a:lnSpc>
              <a:buClr>
                <a:schemeClr val="bg1"/>
              </a:buClr>
              <a:buFont typeface="Arial" pitchFamily="34" charset="0"/>
              <a:buChar char="•"/>
              <a:defRPr/>
            </a:pPr>
            <a:r>
              <a:rPr lang="en-US" sz="4400" b="1" dirty="0" smtClean="0"/>
              <a:t>Automated </a:t>
            </a:r>
            <a:r>
              <a:rPr lang="en-US" sz="4400" dirty="0" smtClean="0"/>
              <a:t>provisioning, back-up, patch updates</a:t>
            </a:r>
          </a:p>
          <a:p>
            <a:pPr marL="45720">
              <a:lnSpc>
                <a:spcPct val="120000"/>
              </a:lnSpc>
              <a:buClr>
                <a:schemeClr val="bg1"/>
              </a:buClr>
              <a:buFont typeface="Arial" pitchFamily="34" charset="0"/>
              <a:buChar char="•"/>
              <a:defRPr/>
            </a:pPr>
            <a:r>
              <a:rPr lang="en-US" sz="4400" dirty="0" smtClean="0"/>
              <a:t>Rich Library of </a:t>
            </a:r>
            <a:r>
              <a:rPr lang="en-US" sz="4400" b="1" dirty="0" smtClean="0"/>
              <a:t>adapters</a:t>
            </a:r>
            <a:r>
              <a:rPr lang="en-US" sz="4400" dirty="0" smtClean="0"/>
              <a:t> for Oracle and 3</a:t>
            </a:r>
            <a:r>
              <a:rPr lang="en-US" sz="4400" baseline="30000" dirty="0" smtClean="0"/>
              <a:t>rd</a:t>
            </a:r>
            <a:r>
              <a:rPr lang="en-US" sz="4400" dirty="0" smtClean="0"/>
              <a:t> party apps</a:t>
            </a:r>
            <a:endParaRPr lang="en-US" sz="5100" dirty="0" smtClean="0"/>
          </a:p>
          <a:p>
            <a:pPr lvl="0" eaLnBrk="1" fontAlgn="auto" hangingPunct="1">
              <a:spcAft>
                <a:spcPts val="0"/>
              </a:spcAft>
              <a:buClr>
                <a:schemeClr val="bg1"/>
              </a:buClr>
              <a:buFont typeface="Arial" panose="020B0604020202020204" pitchFamily="34" charset="0"/>
              <a:buChar char="•"/>
              <a:defRPr/>
            </a:pPr>
            <a:r>
              <a:rPr lang="en-US" sz="4400" b="1" dirty="0" smtClean="0"/>
              <a:t>Benefits</a:t>
            </a:r>
            <a:r>
              <a:rPr lang="en-US" sz="5100" dirty="0" smtClean="0"/>
              <a:t>:</a:t>
            </a:r>
          </a:p>
          <a:p>
            <a:pPr marL="502920" lvl="1" eaLnBrk="1" fontAlgn="auto" hangingPunct="1">
              <a:spcAft>
                <a:spcPts val="0"/>
              </a:spcAft>
              <a:buClr>
                <a:schemeClr val="bg1"/>
              </a:buClr>
              <a:buFont typeface="Arial" panose="020B0604020202020204" pitchFamily="34" charset="0"/>
              <a:buChar char="–"/>
              <a:defRPr/>
            </a:pPr>
            <a:r>
              <a:rPr lang="en-US" sz="4400" dirty="0" smtClean="0"/>
              <a:t>Faster integration of applications</a:t>
            </a:r>
          </a:p>
          <a:p>
            <a:pPr marL="502920" lvl="1" eaLnBrk="1" fontAlgn="auto" hangingPunct="1">
              <a:spcAft>
                <a:spcPts val="0"/>
              </a:spcAft>
              <a:buClr>
                <a:schemeClr val="bg1"/>
              </a:buClr>
              <a:buFont typeface="Arial" panose="020B0604020202020204" pitchFamily="34" charset="0"/>
              <a:buChar char="–"/>
              <a:defRPr/>
            </a:pPr>
            <a:r>
              <a:rPr lang="en-US" sz="4400" dirty="0" smtClean="0"/>
              <a:t>Increased business agility</a:t>
            </a:r>
          </a:p>
          <a:p>
            <a:pPr marL="502920" lvl="1" eaLnBrk="1" fontAlgn="auto" hangingPunct="1">
              <a:spcAft>
                <a:spcPts val="0"/>
              </a:spcAft>
              <a:buClr>
                <a:schemeClr val="bg1"/>
              </a:buClr>
              <a:buFont typeface="Arial" panose="020B0604020202020204" pitchFamily="34" charset="0"/>
              <a:buChar char="–"/>
              <a:defRPr/>
            </a:pPr>
            <a:r>
              <a:rPr lang="en-US" sz="4400" dirty="0" smtClean="0"/>
              <a:t>Lower cost of ownership</a:t>
            </a:r>
          </a:p>
        </p:txBody>
      </p:sp>
    </p:spTree>
  </p:cSld>
  <p:clrMapOvr>
    <a:masterClrMapping/>
  </p:clrMapOvr>
  <p:transition spd="med">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Oracle_16x9_2014_521">
  <a:themeElements>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 xmlns:thm15="http://schemas.microsoft.com/office/thememl/2012/main" name="Oracle_16x9_2014_521" id="{11138A86-4CFD-4AAE-84ED-85FDB159739F}" vid="{ADD436DE-0EC9-4932-BD4C-5E9FA04FA01B}"/>
    </a:ext>
  </a:extLst>
</a:theme>
</file>

<file path=ppt/theme/theme2.xml><?xml version="1.0" encoding="utf-8"?>
<a:theme xmlns:a="http://schemas.openxmlformats.org/drawingml/2006/main" name="3_Oracle_16x9_2014">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 xmlns:thm15="http://schemas.microsoft.com/office/thememl/2012/main" name="Oracle_16x9-2014-v2.1.x" id="{327BA289-4253-4B1F-93E1-0383345A9128}" vid="{D6F0D91B-DD93-4308-9726-31EB480EB9A1}"/>
    </a:ext>
  </a:ext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3.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4.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5.xml><?xml version="1.0" encoding="utf-8"?>
<a:themeOverride xmlns:a="http://schemas.openxmlformats.org/drawingml/2006/main">
  <a:clrScheme name="Custom 1">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6.xml><?xml version="1.0" encoding="utf-8"?>
<a:themeOverride xmlns:a="http://schemas.openxmlformats.org/drawingml/2006/main">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Oracle_16x9_2014_521</Template>
  <TotalTime>32194</TotalTime>
  <Words>2374</Words>
  <Application>Microsoft Office PowerPoint</Application>
  <PresentationFormat>Custom</PresentationFormat>
  <Paragraphs>500</Paragraphs>
  <Slides>28</Slides>
  <Notes>18</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2_Oracle_16x9_2014_521</vt:lpstr>
      <vt:lpstr>3_Oracle_16x9_2014</vt:lpstr>
      <vt:lpstr>Gates Cloud-Ground Integration Platform Day 1</vt:lpstr>
      <vt:lpstr>Gates Cloud-Ground Integration Platform – Day 2</vt:lpstr>
      <vt:lpstr>Please delete this slide  I added the following slides, basically an expansion of the 2 slides above,  Shukie</vt:lpstr>
      <vt:lpstr>Slide 4</vt:lpstr>
      <vt:lpstr>Slide 5</vt:lpstr>
      <vt:lpstr>Slide 6</vt:lpstr>
      <vt:lpstr>Slide 7</vt:lpstr>
      <vt:lpstr>Slide 8</vt:lpstr>
      <vt:lpstr>Integration Cloud Service (ICS)</vt:lpstr>
      <vt:lpstr>Slide 10</vt:lpstr>
      <vt:lpstr>Slide 11</vt:lpstr>
      <vt:lpstr>Slide 12</vt:lpstr>
      <vt:lpstr>Please delete this slide  End of Slides  Shukie</vt:lpstr>
      <vt:lpstr>Cloud – Ground Integration - Secure Orchestration </vt:lpstr>
      <vt:lpstr>Why Consider A Hybrid Integration? ICS, SOACS, SOA Suite</vt:lpstr>
      <vt:lpstr>Helping Gates Succeed with Cloud Rapid-Start Service</vt:lpstr>
      <vt:lpstr>Appendix</vt:lpstr>
      <vt:lpstr>Slide 18</vt:lpstr>
      <vt:lpstr>Calix ICS Success</vt:lpstr>
      <vt:lpstr>What is Oracle Integration Cloud Service (ICS)?</vt:lpstr>
      <vt:lpstr>What is Oracle SOA Suite Cloud Service (SOACS)?</vt:lpstr>
      <vt:lpstr>E-Business Suite Adapter from ICS</vt:lpstr>
      <vt:lpstr>Use Case Flow</vt:lpstr>
      <vt:lpstr>EBS Adapter from ICS – Roadmap</vt:lpstr>
      <vt:lpstr>On Premises Adapters – Supported with Agent</vt:lpstr>
      <vt:lpstr>Cloud to On-Premise Hybrid Integration Patterns</vt:lpstr>
      <vt:lpstr>Cloud – Ground Integration</vt:lpstr>
      <vt:lpstr>Connectivity Agent - Architecture</vt:lpstr>
    </vt:vector>
  </TitlesOfParts>
  <Company>Oracle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creator>jengelbe</dc:creator>
  <cp:keywords>Oracle corporate Tagline</cp:keywords>
  <cp:lastModifiedBy>Shukie Ganguly</cp:lastModifiedBy>
  <cp:revision>370</cp:revision>
  <dcterms:created xsi:type="dcterms:W3CDTF">2014-05-23T00:23:03Z</dcterms:created>
  <dcterms:modified xsi:type="dcterms:W3CDTF">2016-02-26T15:44:10Z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